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Slides/notesSlide16.xml" ContentType="application/vnd.openxmlformats-officedocument.presentationml.notes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505.xml" ContentType="application/vnd.openxmlformats-officedocument.presentationml.slide+xml"/>
  <Override PartName="/ppt/notesSlides/notesSlide41.xml" ContentType="application/vnd.openxmlformats-officedocument.presentationml.notes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48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Override PartName="/ppt/slides/slide492.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notesSlides/notesSlide35.xml" ContentType="application/vnd.openxmlformats-officedocument.presentationml.notes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notesSlides/notesSlide13.xml" ContentType="application/vnd.openxmlformats-officedocument.presentationml.notes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486.xml" ContentType="application/vnd.openxmlformats-officedocument.presentationml.slide+xml"/>
  <Override PartName="/ppt/slides/slide502.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notesSlides/notesSlide29.xml" ContentType="application/vnd.openxmlformats-officedocument.presentationml.notes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Layouts/slideLayout15.xml" ContentType="application/vnd.openxmlformats-officedocument.presentationml.slideLayout+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458.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slides/slide436.xml" ContentType="application/vnd.openxmlformats-officedocument.presentationml.slide+xml"/>
  <Override PartName="/ppt/slides/slide483.xml" ContentType="application/vnd.openxmlformats-officedocument.presentationml.slide+xml"/>
  <Override PartName="/ppt/notesSlides/notesSlide1.xml" ContentType="application/vnd.openxmlformats-officedocument.presentationml.notesSlide+xml"/>
  <Override PartName="/ppt/slides/slide130.xml" ContentType="application/vnd.openxmlformats-officedocument.presentationml.slide+xml"/>
  <Override PartName="/ppt/slides/slide228.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notesSlides/notesSlide48.xml" ContentType="application/vnd.openxmlformats-officedocument.presentationml.notesSlide+xml"/>
  <Override PartName="/ppt/slides/slide35.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notesSlides/notesSlide26.xml" ContentType="application/vnd.openxmlformats-officedocument.presentationml.notesSlide+xml"/>
  <Override PartName="/ppt/slides/slide168.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slides/slide307.xml" ContentType="application/vnd.openxmlformats-officedocument.presentationml.slide+xml"/>
  <Override PartName="/ppt/slides/slide354.xml" ContentType="application/vnd.openxmlformats-officedocument.presentationml.slide+xml"/>
  <Override PartName="/ppt/slides/slide499.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477.xml" ContentType="application/vnd.openxmlformats-officedocument.presentationml.slide+xml"/>
  <Override PartName="/ppt/slides/slide124.xml" ContentType="application/vnd.openxmlformats-officedocument.presentationml.slide+xml"/>
  <Override PartName="/ppt/slides/slide171.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s/slide247.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225.xml" ContentType="application/vnd.openxmlformats-officedocument.presentationml.slide+xml"/>
  <Override PartName="/ppt/slides/slide272.xml" ContentType="application/vnd.openxmlformats-officedocument.presentationml.slide+xml"/>
  <Override PartName="/ppt/slides/slide509.xml" ContentType="application/vnd.openxmlformats-officedocument.presentationml.slide+xml"/>
  <Override PartName="/ppt/notesSlides/notesSlide45.xml" ContentType="application/vnd.openxmlformats-officedocument.presentationml.notesSlide+xml"/>
  <Override PartName="/ppt/slides/slide32.xml" ContentType="application/vnd.openxmlformats-officedocument.presentationml.slide+xml"/>
  <Override PartName="/ppt/slides/slide348.xml" ContentType="application/vnd.openxmlformats-officedocument.presentationml.slide+xml"/>
  <Override PartName="/ppt/slides/slide395.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notesSlides/notesSlide23.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496.xml" ContentType="application/vnd.openxmlformats-officedocument.presentationml.slide+xml"/>
  <Override PartName="/ppt/slides/slide501.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slides/slide485.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506.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Override PartName="/ppt/notesSlides/notesSlide8.xml" ContentType="application/vnd.openxmlformats-officedocument.presentationml.notesSlide+xml"/>
  <Default Extension="gif" ContentType="image/gif"/>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ppt/slides/slide493.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s/slide48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498.xml" ContentType="application/vnd.openxmlformats-officedocument.presentationml.slide+xml"/>
  <Override PartName="/ppt/slides/slide503.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487.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s/slide49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508.xml" ContentType="application/vnd.openxmlformats-officedocument.presentationml.slide+xml"/>
  <Override PartName="/ppt/notesSlides/notesSlide44.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notesSlides/notesSlide1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495.xml" ContentType="application/vnd.openxmlformats-officedocument.presentationml.slide+xml"/>
  <Override PartName="/ppt/slides/slide511.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484.xml" ContentType="application/vnd.openxmlformats-officedocument.presentationml.slide+xml"/>
  <Override PartName="/ppt/slides/slide500.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notesSlides/notesSlide49.xml" ContentType="application/vnd.openxmlformats-officedocument.presentationml.notes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notesSlides/notesSlide27.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481.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7.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Default Extension="wmf" ContentType="image/x-wmf"/>
  <Override PartName="/ppt/notesSlides/notesSlide18.xml" ContentType="application/vnd.openxmlformats-officedocument.presentationml.notes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507.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324.xml" ContentType="application/vnd.openxmlformats-officedocument.presentationml.slide+xml"/>
  <Override PartName="/ppt/slides/slide371.xml" ContentType="application/vnd.openxmlformats-officedocument.presentationml.slide+xml"/>
  <Override PartName="/ppt/slides/slide510.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slides/slide447.xml" ContentType="application/vnd.openxmlformats-officedocument.presentationml.slide+xml"/>
  <Override PartName="/ppt/slides/slide494.xml" ContentType="application/vnd.openxmlformats-officedocument.presentationml.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72.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217.xml" ContentType="application/vnd.openxmlformats-officedocument.presentationml.slide+xml"/>
  <Override PartName="/ppt/slides/slide264.xml" ContentType="application/vnd.openxmlformats-officedocument.presentationml.slide+xml"/>
  <Override PartName="/ppt/slides/slide24.xml" ContentType="application/vnd.openxmlformats-officedocument.presentationml.slide+xml"/>
  <Override PartName="/ppt/slides/slide71.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notesSlides/notesSlide37.xml" ContentType="application/vnd.openxmlformats-officedocument.presentationml.notesSlide+xml"/>
  <Override PartName="/ppt/slides/slide242.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slides/slide179.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488.xml" ContentType="application/vnd.openxmlformats-officedocument.presentationml.slide+xml"/>
  <Override PartName="/ppt/slides/slide504.xml" ContentType="application/vnd.openxmlformats-officedocument.presentationml.slide+xml"/>
  <Override PartName="/ppt/notesSlides/notesSlide40.xml" ContentType="application/vnd.openxmlformats-officedocument.presentationml.notesSlide+xml"/>
  <Override PartName="/ppt/slides/slide343.xml" ContentType="application/vnd.openxmlformats-officedocument.presentationml.slide+xml"/>
  <Override PartName="/ppt/slides/slide390.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35.xml" ContentType="application/vnd.openxmlformats-officedocument.presentationml.slide+xml"/>
  <Override PartName="/ppt/slides/slide182.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44.xml" ContentType="application/vnd.openxmlformats-officedocument.presentationml.slide+xml"/>
  <Override PartName="/ppt/slides/slide491.xml" ContentType="application/vnd.openxmlformats-officedocument.presentationml.slide+xml"/>
  <Override PartName="/ppt/slides/slide18.xml" ContentType="application/vnd.openxmlformats-officedocument.presentationml.slide+xml"/>
  <Override PartName="/ppt/slides/slide65.xml" ContentType="application/vnd.openxmlformats-officedocument.presentationml.slide+xml"/>
  <Override PartName="/ppt/slides/slide236.xml" ContentType="application/vnd.openxmlformats-officedocument.presentationml.slide+xml"/>
  <Override PartName="/ppt/slides/slide283.xml" ContentType="application/vnd.openxmlformats-officedocument.presentationml.slide+xml"/>
  <Override PartName="/ppt/slides/slide43.xml" ContentType="application/vnd.openxmlformats-officedocument.presentationml.slide+xml"/>
  <Override PartName="/ppt/slides/slide90.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214.xml" ContentType="application/vnd.openxmlformats-officedocument.presentationml.slide+xml"/>
  <Override PartName="/ppt/slides/slide261.xml" ContentType="application/vnd.openxmlformats-officedocument.presentationml.slide+xml"/>
  <Override PartName="/ppt/slides/slide359.xml" ContentType="application/vnd.openxmlformats-officedocument.presentationml.slide+xml"/>
  <Override PartName="/ppt/slides/slide400.xml" ContentType="application/vnd.openxmlformats-officedocument.presentationml.slide+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9" r:id="rId1"/>
  </p:sldMasterIdLst>
  <p:notesMasterIdLst>
    <p:notesMasterId r:id="rId513"/>
  </p:notesMasterIdLst>
  <p:handoutMasterIdLst>
    <p:handoutMasterId r:id="rId514"/>
  </p:handoutMasterIdLst>
  <p:sldIdLst>
    <p:sldId id="256" r:id="rId2"/>
    <p:sldId id="293" r:id="rId3"/>
    <p:sldId id="260" r:id="rId4"/>
    <p:sldId id="257" r:id="rId5"/>
    <p:sldId id="258" r:id="rId6"/>
    <p:sldId id="294" r:id="rId7"/>
    <p:sldId id="259" r:id="rId8"/>
    <p:sldId id="292" r:id="rId9"/>
    <p:sldId id="302" r:id="rId10"/>
    <p:sldId id="303" r:id="rId11"/>
    <p:sldId id="304" r:id="rId12"/>
    <p:sldId id="305" r:id="rId13"/>
    <p:sldId id="312" r:id="rId14"/>
    <p:sldId id="306" r:id="rId15"/>
    <p:sldId id="307" r:id="rId16"/>
    <p:sldId id="308" r:id="rId17"/>
    <p:sldId id="310" r:id="rId18"/>
    <p:sldId id="311" r:id="rId19"/>
    <p:sldId id="263" r:id="rId20"/>
    <p:sldId id="264" r:id="rId21"/>
    <p:sldId id="301"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80" r:id="rId35"/>
    <p:sldId id="281" r:id="rId36"/>
    <p:sldId id="282" r:id="rId37"/>
    <p:sldId id="279" r:id="rId38"/>
    <p:sldId id="283" r:id="rId39"/>
    <p:sldId id="284" r:id="rId40"/>
    <p:sldId id="285" r:id="rId41"/>
    <p:sldId id="286" r:id="rId42"/>
    <p:sldId id="287" r:id="rId43"/>
    <p:sldId id="288" r:id="rId44"/>
    <p:sldId id="289" r:id="rId45"/>
    <p:sldId id="290" r:id="rId46"/>
    <p:sldId id="291"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2" r:id="rId97"/>
    <p:sldId id="363" r:id="rId98"/>
    <p:sldId id="364" r:id="rId99"/>
    <p:sldId id="365" r:id="rId100"/>
    <p:sldId id="366" r:id="rId101"/>
    <p:sldId id="367" r:id="rId102"/>
    <p:sldId id="368" r:id="rId103"/>
    <p:sldId id="369" r:id="rId104"/>
    <p:sldId id="370" r:id="rId105"/>
    <p:sldId id="371" r:id="rId106"/>
    <p:sldId id="372" r:id="rId107"/>
    <p:sldId id="373" r:id="rId108"/>
    <p:sldId id="374" r:id="rId109"/>
    <p:sldId id="375" r:id="rId110"/>
    <p:sldId id="376" r:id="rId111"/>
    <p:sldId id="377" r:id="rId112"/>
    <p:sldId id="378" r:id="rId113"/>
    <p:sldId id="379" r:id="rId114"/>
    <p:sldId id="380" r:id="rId115"/>
    <p:sldId id="381" r:id="rId116"/>
    <p:sldId id="382"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08" r:id="rId143"/>
    <p:sldId id="409" r:id="rId144"/>
    <p:sldId id="410" r:id="rId145"/>
    <p:sldId id="411" r:id="rId146"/>
    <p:sldId id="412" r:id="rId147"/>
    <p:sldId id="413" r:id="rId148"/>
    <p:sldId id="414" r:id="rId149"/>
    <p:sldId id="415" r:id="rId150"/>
    <p:sldId id="416" r:id="rId151"/>
    <p:sldId id="417" r:id="rId152"/>
    <p:sldId id="418" r:id="rId153"/>
    <p:sldId id="419" r:id="rId154"/>
    <p:sldId id="420" r:id="rId155"/>
    <p:sldId id="421" r:id="rId156"/>
    <p:sldId id="422" r:id="rId157"/>
    <p:sldId id="423" r:id="rId158"/>
    <p:sldId id="424" r:id="rId159"/>
    <p:sldId id="425" r:id="rId160"/>
    <p:sldId id="426" r:id="rId161"/>
    <p:sldId id="427" r:id="rId162"/>
    <p:sldId id="428" r:id="rId163"/>
    <p:sldId id="429" r:id="rId164"/>
    <p:sldId id="430" r:id="rId165"/>
    <p:sldId id="431" r:id="rId166"/>
    <p:sldId id="432" r:id="rId167"/>
    <p:sldId id="433" r:id="rId168"/>
    <p:sldId id="434" r:id="rId169"/>
    <p:sldId id="435" r:id="rId170"/>
    <p:sldId id="436" r:id="rId171"/>
    <p:sldId id="437" r:id="rId172"/>
    <p:sldId id="438" r:id="rId173"/>
    <p:sldId id="439" r:id="rId174"/>
    <p:sldId id="440" r:id="rId175"/>
    <p:sldId id="441" r:id="rId176"/>
    <p:sldId id="442" r:id="rId177"/>
    <p:sldId id="443" r:id="rId178"/>
    <p:sldId id="444" r:id="rId179"/>
    <p:sldId id="445" r:id="rId180"/>
    <p:sldId id="446" r:id="rId181"/>
    <p:sldId id="447" r:id="rId182"/>
    <p:sldId id="448" r:id="rId183"/>
    <p:sldId id="449" r:id="rId184"/>
    <p:sldId id="450" r:id="rId185"/>
    <p:sldId id="451" r:id="rId186"/>
    <p:sldId id="452" r:id="rId187"/>
    <p:sldId id="453" r:id="rId188"/>
    <p:sldId id="454" r:id="rId189"/>
    <p:sldId id="455" r:id="rId190"/>
    <p:sldId id="456" r:id="rId191"/>
    <p:sldId id="457" r:id="rId192"/>
    <p:sldId id="458" r:id="rId193"/>
    <p:sldId id="459" r:id="rId194"/>
    <p:sldId id="460" r:id="rId195"/>
    <p:sldId id="461" r:id="rId196"/>
    <p:sldId id="462" r:id="rId197"/>
    <p:sldId id="463" r:id="rId198"/>
    <p:sldId id="464" r:id="rId199"/>
    <p:sldId id="465" r:id="rId200"/>
    <p:sldId id="466" r:id="rId201"/>
    <p:sldId id="467" r:id="rId202"/>
    <p:sldId id="468" r:id="rId203"/>
    <p:sldId id="469" r:id="rId204"/>
    <p:sldId id="470" r:id="rId205"/>
    <p:sldId id="471" r:id="rId206"/>
    <p:sldId id="472" r:id="rId207"/>
    <p:sldId id="473" r:id="rId208"/>
    <p:sldId id="474" r:id="rId209"/>
    <p:sldId id="475" r:id="rId210"/>
    <p:sldId id="476" r:id="rId211"/>
    <p:sldId id="477" r:id="rId212"/>
    <p:sldId id="478" r:id="rId213"/>
    <p:sldId id="479" r:id="rId214"/>
    <p:sldId id="480" r:id="rId215"/>
    <p:sldId id="481" r:id="rId216"/>
    <p:sldId id="482" r:id="rId217"/>
    <p:sldId id="483" r:id="rId218"/>
    <p:sldId id="484" r:id="rId219"/>
    <p:sldId id="485" r:id="rId220"/>
    <p:sldId id="486" r:id="rId221"/>
    <p:sldId id="487" r:id="rId222"/>
    <p:sldId id="488" r:id="rId223"/>
    <p:sldId id="489" r:id="rId224"/>
    <p:sldId id="490" r:id="rId225"/>
    <p:sldId id="491" r:id="rId226"/>
    <p:sldId id="492" r:id="rId227"/>
    <p:sldId id="493" r:id="rId228"/>
    <p:sldId id="494" r:id="rId229"/>
    <p:sldId id="495" r:id="rId230"/>
    <p:sldId id="496" r:id="rId231"/>
    <p:sldId id="497" r:id="rId232"/>
    <p:sldId id="498" r:id="rId233"/>
    <p:sldId id="499" r:id="rId234"/>
    <p:sldId id="500" r:id="rId235"/>
    <p:sldId id="501" r:id="rId236"/>
    <p:sldId id="502" r:id="rId237"/>
    <p:sldId id="503" r:id="rId238"/>
    <p:sldId id="504" r:id="rId239"/>
    <p:sldId id="505" r:id="rId240"/>
    <p:sldId id="506" r:id="rId241"/>
    <p:sldId id="507" r:id="rId242"/>
    <p:sldId id="508" r:id="rId243"/>
    <p:sldId id="509" r:id="rId244"/>
    <p:sldId id="510" r:id="rId245"/>
    <p:sldId id="511" r:id="rId246"/>
    <p:sldId id="512" r:id="rId247"/>
    <p:sldId id="513" r:id="rId248"/>
    <p:sldId id="514" r:id="rId249"/>
    <p:sldId id="515" r:id="rId250"/>
    <p:sldId id="516" r:id="rId251"/>
    <p:sldId id="517" r:id="rId252"/>
    <p:sldId id="518" r:id="rId253"/>
    <p:sldId id="519" r:id="rId254"/>
    <p:sldId id="520" r:id="rId255"/>
    <p:sldId id="521" r:id="rId256"/>
    <p:sldId id="522" r:id="rId257"/>
    <p:sldId id="523" r:id="rId258"/>
    <p:sldId id="524" r:id="rId259"/>
    <p:sldId id="525" r:id="rId260"/>
    <p:sldId id="526" r:id="rId261"/>
    <p:sldId id="527" r:id="rId262"/>
    <p:sldId id="528" r:id="rId263"/>
    <p:sldId id="529" r:id="rId264"/>
    <p:sldId id="530" r:id="rId265"/>
    <p:sldId id="531" r:id="rId266"/>
    <p:sldId id="532" r:id="rId267"/>
    <p:sldId id="533" r:id="rId268"/>
    <p:sldId id="534" r:id="rId269"/>
    <p:sldId id="535" r:id="rId270"/>
    <p:sldId id="536" r:id="rId271"/>
    <p:sldId id="537" r:id="rId272"/>
    <p:sldId id="538" r:id="rId273"/>
    <p:sldId id="539" r:id="rId274"/>
    <p:sldId id="540" r:id="rId275"/>
    <p:sldId id="541" r:id="rId276"/>
    <p:sldId id="542" r:id="rId277"/>
    <p:sldId id="543" r:id="rId278"/>
    <p:sldId id="544" r:id="rId279"/>
    <p:sldId id="545" r:id="rId280"/>
    <p:sldId id="546" r:id="rId281"/>
    <p:sldId id="547" r:id="rId282"/>
    <p:sldId id="548" r:id="rId283"/>
    <p:sldId id="549" r:id="rId284"/>
    <p:sldId id="550" r:id="rId285"/>
    <p:sldId id="551" r:id="rId286"/>
    <p:sldId id="552" r:id="rId287"/>
    <p:sldId id="553" r:id="rId288"/>
    <p:sldId id="554" r:id="rId289"/>
    <p:sldId id="555" r:id="rId290"/>
    <p:sldId id="556" r:id="rId291"/>
    <p:sldId id="557" r:id="rId292"/>
    <p:sldId id="558" r:id="rId293"/>
    <p:sldId id="559" r:id="rId294"/>
    <p:sldId id="560" r:id="rId295"/>
    <p:sldId id="561" r:id="rId296"/>
    <p:sldId id="562" r:id="rId297"/>
    <p:sldId id="563" r:id="rId298"/>
    <p:sldId id="564" r:id="rId299"/>
    <p:sldId id="565" r:id="rId300"/>
    <p:sldId id="566" r:id="rId301"/>
    <p:sldId id="567" r:id="rId302"/>
    <p:sldId id="568" r:id="rId303"/>
    <p:sldId id="569" r:id="rId304"/>
    <p:sldId id="570" r:id="rId305"/>
    <p:sldId id="571" r:id="rId306"/>
    <p:sldId id="572" r:id="rId307"/>
    <p:sldId id="573" r:id="rId308"/>
    <p:sldId id="574" r:id="rId309"/>
    <p:sldId id="575" r:id="rId310"/>
    <p:sldId id="576" r:id="rId311"/>
    <p:sldId id="577" r:id="rId312"/>
    <p:sldId id="578" r:id="rId313"/>
    <p:sldId id="579" r:id="rId314"/>
    <p:sldId id="580" r:id="rId315"/>
    <p:sldId id="581" r:id="rId316"/>
    <p:sldId id="582" r:id="rId317"/>
    <p:sldId id="583" r:id="rId318"/>
    <p:sldId id="584" r:id="rId319"/>
    <p:sldId id="585" r:id="rId320"/>
    <p:sldId id="586" r:id="rId321"/>
    <p:sldId id="587" r:id="rId322"/>
    <p:sldId id="588" r:id="rId323"/>
    <p:sldId id="589" r:id="rId324"/>
    <p:sldId id="590" r:id="rId325"/>
    <p:sldId id="591" r:id="rId326"/>
    <p:sldId id="592" r:id="rId327"/>
    <p:sldId id="593" r:id="rId328"/>
    <p:sldId id="594" r:id="rId329"/>
    <p:sldId id="595" r:id="rId330"/>
    <p:sldId id="596" r:id="rId331"/>
    <p:sldId id="597" r:id="rId332"/>
    <p:sldId id="598" r:id="rId333"/>
    <p:sldId id="599" r:id="rId334"/>
    <p:sldId id="600" r:id="rId335"/>
    <p:sldId id="601" r:id="rId336"/>
    <p:sldId id="602" r:id="rId337"/>
    <p:sldId id="603" r:id="rId338"/>
    <p:sldId id="604" r:id="rId339"/>
    <p:sldId id="605" r:id="rId340"/>
    <p:sldId id="606" r:id="rId341"/>
    <p:sldId id="607" r:id="rId342"/>
    <p:sldId id="608" r:id="rId343"/>
    <p:sldId id="609" r:id="rId344"/>
    <p:sldId id="610" r:id="rId345"/>
    <p:sldId id="611" r:id="rId346"/>
    <p:sldId id="612" r:id="rId347"/>
    <p:sldId id="613" r:id="rId348"/>
    <p:sldId id="614" r:id="rId349"/>
    <p:sldId id="615" r:id="rId350"/>
    <p:sldId id="616" r:id="rId351"/>
    <p:sldId id="617" r:id="rId352"/>
    <p:sldId id="618" r:id="rId353"/>
    <p:sldId id="619" r:id="rId354"/>
    <p:sldId id="620" r:id="rId355"/>
    <p:sldId id="621" r:id="rId356"/>
    <p:sldId id="622" r:id="rId357"/>
    <p:sldId id="623" r:id="rId358"/>
    <p:sldId id="624" r:id="rId359"/>
    <p:sldId id="625" r:id="rId360"/>
    <p:sldId id="626" r:id="rId361"/>
    <p:sldId id="627" r:id="rId362"/>
    <p:sldId id="628" r:id="rId363"/>
    <p:sldId id="629" r:id="rId364"/>
    <p:sldId id="630" r:id="rId365"/>
    <p:sldId id="631" r:id="rId366"/>
    <p:sldId id="632" r:id="rId367"/>
    <p:sldId id="633" r:id="rId368"/>
    <p:sldId id="634" r:id="rId369"/>
    <p:sldId id="635" r:id="rId370"/>
    <p:sldId id="636" r:id="rId371"/>
    <p:sldId id="637" r:id="rId372"/>
    <p:sldId id="638" r:id="rId373"/>
    <p:sldId id="639" r:id="rId374"/>
    <p:sldId id="640" r:id="rId375"/>
    <p:sldId id="641" r:id="rId376"/>
    <p:sldId id="642" r:id="rId377"/>
    <p:sldId id="643" r:id="rId378"/>
    <p:sldId id="644" r:id="rId379"/>
    <p:sldId id="645" r:id="rId380"/>
    <p:sldId id="646" r:id="rId381"/>
    <p:sldId id="647" r:id="rId382"/>
    <p:sldId id="648" r:id="rId383"/>
    <p:sldId id="649" r:id="rId384"/>
    <p:sldId id="650" r:id="rId385"/>
    <p:sldId id="651" r:id="rId386"/>
    <p:sldId id="652" r:id="rId387"/>
    <p:sldId id="653" r:id="rId388"/>
    <p:sldId id="654" r:id="rId389"/>
    <p:sldId id="655" r:id="rId390"/>
    <p:sldId id="656" r:id="rId391"/>
    <p:sldId id="657" r:id="rId392"/>
    <p:sldId id="658" r:id="rId393"/>
    <p:sldId id="659" r:id="rId394"/>
    <p:sldId id="660" r:id="rId395"/>
    <p:sldId id="661" r:id="rId396"/>
    <p:sldId id="662" r:id="rId397"/>
    <p:sldId id="663" r:id="rId398"/>
    <p:sldId id="664" r:id="rId399"/>
    <p:sldId id="665" r:id="rId400"/>
    <p:sldId id="666" r:id="rId401"/>
    <p:sldId id="667" r:id="rId402"/>
    <p:sldId id="668" r:id="rId403"/>
    <p:sldId id="669" r:id="rId404"/>
    <p:sldId id="670" r:id="rId405"/>
    <p:sldId id="671" r:id="rId406"/>
    <p:sldId id="672" r:id="rId407"/>
    <p:sldId id="673" r:id="rId408"/>
    <p:sldId id="674" r:id="rId409"/>
    <p:sldId id="675" r:id="rId410"/>
    <p:sldId id="676" r:id="rId411"/>
    <p:sldId id="677" r:id="rId412"/>
    <p:sldId id="678" r:id="rId413"/>
    <p:sldId id="679" r:id="rId414"/>
    <p:sldId id="680" r:id="rId415"/>
    <p:sldId id="681" r:id="rId416"/>
    <p:sldId id="682" r:id="rId417"/>
    <p:sldId id="683" r:id="rId418"/>
    <p:sldId id="684" r:id="rId419"/>
    <p:sldId id="685" r:id="rId420"/>
    <p:sldId id="686" r:id="rId421"/>
    <p:sldId id="687" r:id="rId422"/>
    <p:sldId id="688" r:id="rId423"/>
    <p:sldId id="689" r:id="rId424"/>
    <p:sldId id="690" r:id="rId425"/>
    <p:sldId id="691" r:id="rId426"/>
    <p:sldId id="692" r:id="rId427"/>
    <p:sldId id="693" r:id="rId428"/>
    <p:sldId id="694" r:id="rId429"/>
    <p:sldId id="695" r:id="rId430"/>
    <p:sldId id="696" r:id="rId431"/>
    <p:sldId id="697" r:id="rId432"/>
    <p:sldId id="698" r:id="rId433"/>
    <p:sldId id="699" r:id="rId434"/>
    <p:sldId id="700" r:id="rId435"/>
    <p:sldId id="701" r:id="rId436"/>
    <p:sldId id="702" r:id="rId437"/>
    <p:sldId id="703" r:id="rId438"/>
    <p:sldId id="704" r:id="rId439"/>
    <p:sldId id="705" r:id="rId440"/>
    <p:sldId id="706" r:id="rId441"/>
    <p:sldId id="707" r:id="rId442"/>
    <p:sldId id="708" r:id="rId443"/>
    <p:sldId id="709" r:id="rId444"/>
    <p:sldId id="710" r:id="rId445"/>
    <p:sldId id="711" r:id="rId446"/>
    <p:sldId id="712" r:id="rId447"/>
    <p:sldId id="713" r:id="rId448"/>
    <p:sldId id="714" r:id="rId449"/>
    <p:sldId id="715" r:id="rId450"/>
    <p:sldId id="716" r:id="rId451"/>
    <p:sldId id="717" r:id="rId452"/>
    <p:sldId id="718" r:id="rId453"/>
    <p:sldId id="719" r:id="rId454"/>
    <p:sldId id="720" r:id="rId455"/>
    <p:sldId id="721" r:id="rId456"/>
    <p:sldId id="722" r:id="rId457"/>
    <p:sldId id="723" r:id="rId458"/>
    <p:sldId id="724" r:id="rId459"/>
    <p:sldId id="725" r:id="rId460"/>
    <p:sldId id="726" r:id="rId461"/>
    <p:sldId id="727" r:id="rId462"/>
    <p:sldId id="728" r:id="rId463"/>
    <p:sldId id="729" r:id="rId464"/>
    <p:sldId id="730" r:id="rId465"/>
    <p:sldId id="731" r:id="rId466"/>
    <p:sldId id="732" r:id="rId467"/>
    <p:sldId id="733" r:id="rId468"/>
    <p:sldId id="734" r:id="rId469"/>
    <p:sldId id="735" r:id="rId470"/>
    <p:sldId id="736" r:id="rId471"/>
    <p:sldId id="737" r:id="rId472"/>
    <p:sldId id="738" r:id="rId473"/>
    <p:sldId id="739" r:id="rId474"/>
    <p:sldId id="740" r:id="rId475"/>
    <p:sldId id="741" r:id="rId476"/>
    <p:sldId id="742" r:id="rId477"/>
    <p:sldId id="743" r:id="rId478"/>
    <p:sldId id="744" r:id="rId479"/>
    <p:sldId id="745" r:id="rId480"/>
    <p:sldId id="746" r:id="rId481"/>
    <p:sldId id="747" r:id="rId482"/>
    <p:sldId id="748" r:id="rId483"/>
    <p:sldId id="749" r:id="rId484"/>
    <p:sldId id="750" r:id="rId485"/>
    <p:sldId id="751" r:id="rId486"/>
    <p:sldId id="752" r:id="rId487"/>
    <p:sldId id="753" r:id="rId488"/>
    <p:sldId id="754" r:id="rId489"/>
    <p:sldId id="755" r:id="rId490"/>
    <p:sldId id="756" r:id="rId491"/>
    <p:sldId id="757" r:id="rId492"/>
    <p:sldId id="758" r:id="rId493"/>
    <p:sldId id="759" r:id="rId494"/>
    <p:sldId id="760" r:id="rId495"/>
    <p:sldId id="761" r:id="rId496"/>
    <p:sldId id="762" r:id="rId497"/>
    <p:sldId id="763" r:id="rId498"/>
    <p:sldId id="764" r:id="rId499"/>
    <p:sldId id="765" r:id="rId500"/>
    <p:sldId id="766" r:id="rId501"/>
    <p:sldId id="767" r:id="rId502"/>
    <p:sldId id="768" r:id="rId503"/>
    <p:sldId id="769" r:id="rId504"/>
    <p:sldId id="770" r:id="rId505"/>
    <p:sldId id="771" r:id="rId506"/>
    <p:sldId id="772" r:id="rId507"/>
    <p:sldId id="773" r:id="rId508"/>
    <p:sldId id="774" r:id="rId509"/>
    <p:sldId id="775" r:id="rId510"/>
    <p:sldId id="776" r:id="rId511"/>
    <p:sldId id="777" r:id="rId5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Black"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Black"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Black"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Black"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Black" pitchFamily="34" charset="0"/>
        <a:ea typeface="宋体" pitchFamily="2" charset="-122"/>
        <a:cs typeface="+mn-cs"/>
      </a:defRPr>
    </a:lvl5pPr>
    <a:lvl6pPr marL="2286000" algn="l" defTabSz="914400" rtl="0" eaLnBrk="1" latinLnBrk="0" hangingPunct="1">
      <a:defRPr kern="1200">
        <a:solidFill>
          <a:schemeClr val="tx1"/>
        </a:solidFill>
        <a:latin typeface="Arial Black" pitchFamily="34" charset="0"/>
        <a:ea typeface="宋体" pitchFamily="2" charset="-122"/>
        <a:cs typeface="+mn-cs"/>
      </a:defRPr>
    </a:lvl6pPr>
    <a:lvl7pPr marL="2743200" algn="l" defTabSz="914400" rtl="0" eaLnBrk="1" latinLnBrk="0" hangingPunct="1">
      <a:defRPr kern="1200">
        <a:solidFill>
          <a:schemeClr val="tx1"/>
        </a:solidFill>
        <a:latin typeface="Arial Black" pitchFamily="34" charset="0"/>
        <a:ea typeface="宋体" pitchFamily="2" charset="-122"/>
        <a:cs typeface="+mn-cs"/>
      </a:defRPr>
    </a:lvl7pPr>
    <a:lvl8pPr marL="3200400" algn="l" defTabSz="914400" rtl="0" eaLnBrk="1" latinLnBrk="0" hangingPunct="1">
      <a:defRPr kern="1200">
        <a:solidFill>
          <a:schemeClr val="tx1"/>
        </a:solidFill>
        <a:latin typeface="Arial Black" pitchFamily="34" charset="0"/>
        <a:ea typeface="宋体" pitchFamily="2" charset="-122"/>
        <a:cs typeface="+mn-cs"/>
      </a:defRPr>
    </a:lvl8pPr>
    <a:lvl9pPr marL="3657600" algn="l" defTabSz="914400" rtl="0" eaLnBrk="1" latinLnBrk="0" hangingPunct="1">
      <a:defRPr kern="1200">
        <a:solidFill>
          <a:schemeClr val="tx1"/>
        </a:solidFill>
        <a:latin typeface="Arial Black"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a:srgbClr val="00FF99"/>
    <a:srgbClr val="FF99FF"/>
    <a:srgbClr val="9933FF"/>
    <a:srgbClr val="FFFFCC"/>
    <a:srgbClr val="0066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579" autoAdjust="0"/>
  </p:normalViewPr>
  <p:slideViewPr>
    <p:cSldViewPr>
      <p:cViewPr varScale="1">
        <p:scale>
          <a:sx n="66" d="100"/>
          <a:sy n="66" d="100"/>
        </p:scale>
        <p:origin x="-1212" y="-102"/>
      </p:cViewPr>
      <p:guideLst>
        <p:guide orient="horz" pos="2160"/>
        <p:guide pos="2880"/>
      </p:guideLst>
    </p:cSldViewPr>
  </p:slideViewPr>
  <p:notesTextViewPr>
    <p:cViewPr>
      <p:scale>
        <a:sx n="100" d="100"/>
        <a:sy n="100" d="100"/>
      </p:scale>
      <p:origin x="0" y="0"/>
    </p:cViewPr>
  </p:notesTextViewPr>
  <p:gridSpacing cx="46085125" cy="4608512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503" Type="http://schemas.openxmlformats.org/officeDocument/2006/relationships/slide" Target="slides/slide502.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489" Type="http://schemas.openxmlformats.org/officeDocument/2006/relationships/slide" Target="slides/slide48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514" Type="http://schemas.openxmlformats.org/officeDocument/2006/relationships/handoutMaster" Target="handoutMasters/handout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515"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516"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506" Type="http://schemas.openxmlformats.org/officeDocument/2006/relationships/slide" Target="slides/slide50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492" Type="http://schemas.openxmlformats.org/officeDocument/2006/relationships/slide" Target="slides/slide49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517"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slide" Target="slides/slide492.xml"/><Relationship Id="rId507" Type="http://schemas.openxmlformats.org/officeDocument/2006/relationships/slide" Target="slides/slide506.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518"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slide" Target="slides/slide493.xml"/><Relationship Id="rId508" Type="http://schemas.openxmlformats.org/officeDocument/2006/relationships/slide" Target="slides/slide507.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509" Type="http://schemas.openxmlformats.org/officeDocument/2006/relationships/slide" Target="slides/slide508.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54D1572-92CA-4DE0-AA48-DA5ACBA62B6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EAE3513-4942-47DE-9991-FA48635F852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lvl="1" eaLnBrk="1" hangingPunct="1"/>
            <a:r>
              <a:rPr kumimoji="1" lang="zh-CN" altLang="en-US" smtClean="0"/>
              <a:t>如果你只想买一本书学习</a:t>
            </a:r>
            <a:r>
              <a:rPr kumimoji="1" lang="en-US" altLang="zh-CN" smtClean="0"/>
              <a:t>C</a:t>
            </a:r>
            <a:r>
              <a:rPr kumimoji="1" lang="zh-CN" altLang="en-US" smtClean="0"/>
              <a:t>语言，只需要买这一本就够了。如果你经费足够，建议你多买几本，办公室、家里都放上一本，随手都可以翻翻。用三个词语来形容它就是：经典！经典！经典！这本薄薄的只有二百多页的小书涵盖了</a:t>
            </a:r>
            <a:r>
              <a:rPr kumimoji="1" lang="en-US" altLang="zh-CN" smtClean="0"/>
              <a:t>C</a:t>
            </a:r>
            <a:r>
              <a:rPr kumimoji="1" lang="zh-CN" altLang="en-US" smtClean="0"/>
              <a:t>语言的方方面面，前无古人而且后无来者，任何溢美之词都不足以形容它。</a:t>
            </a:r>
          </a:p>
          <a:p>
            <a:pPr lvl="1" eaLnBrk="1" hangingPunct="1"/>
            <a:r>
              <a:rPr kumimoji="1" lang="en-US" altLang="zh-CN" smtClean="0"/>
              <a:t>《The C Programming Language》</a:t>
            </a:r>
            <a:r>
              <a:rPr kumimoji="1" lang="zh-CN" altLang="en-US" smtClean="0"/>
              <a:t>（后面称为 </a:t>
            </a:r>
            <a:r>
              <a:rPr kumimoji="1" lang="en-US" altLang="zh-CN" smtClean="0"/>
              <a:t>K&amp;R</a:t>
            </a:r>
            <a:r>
              <a:rPr kumimoji="1" lang="zh-CN" altLang="en-US" smtClean="0"/>
              <a:t>）里面包含了一个简单的语法解析器，包含了</a:t>
            </a:r>
            <a:r>
              <a:rPr kumimoji="1" lang="en-US" altLang="zh-CN" smtClean="0"/>
              <a:t>malloc</a:t>
            </a:r>
            <a:r>
              <a:rPr kumimoji="1" lang="zh-CN" altLang="en-US" smtClean="0"/>
              <a:t>如何实现，包含了一个完整的操作系统目录浏览程序，这些程序的实用性极高，可以这样说，如果学习任何一门语言能够自己独立动手实现以上的功能，基本上就可以算是入门了。</a:t>
            </a:r>
            <a:r>
              <a:rPr kumimoji="1" lang="en-US" altLang="zh-CN" smtClean="0"/>
              <a:t>K&amp;R</a:t>
            </a:r>
            <a:r>
              <a:rPr kumimoji="1" lang="zh-CN" altLang="en-US" smtClean="0"/>
              <a:t>书里面每段都蕴含着非常值得探究的软件开发工程实践经验，如果没有一定的开发经验，其实是看不出来这些冰山下面的内容的，比如开头一章就提出用写完整代码这种方式来教学，而在书中那些</a:t>
            </a:r>
            <a:r>
              <a:rPr kumimoji="1" lang="en-US" altLang="zh-CN" smtClean="0"/>
              <a:t>C</a:t>
            </a:r>
            <a:r>
              <a:rPr kumimoji="1" lang="zh-CN" altLang="en-US" smtClean="0"/>
              <a:t>语言的陷阱或者可能出问题的地方，都有提到，但是由于篇幅所限，写的非常简约，很难让人一下就看懂。 </a:t>
            </a:r>
          </a:p>
          <a:p>
            <a:pPr eaLnBrk="1" hangingPunct="1"/>
            <a:endParaRPr lang="zh-CN" altLang="en-US" smtClean="0"/>
          </a:p>
        </p:txBody>
      </p:sp>
      <p:sp>
        <p:nvSpPr>
          <p:cNvPr id="53252" name="灯片编号占位符 3"/>
          <p:cNvSpPr>
            <a:spLocks noGrp="1"/>
          </p:cNvSpPr>
          <p:nvPr>
            <p:ph type="sldNum" sz="quarter" idx="5"/>
          </p:nvPr>
        </p:nvSpPr>
        <p:spPr>
          <a:noFill/>
        </p:spPr>
        <p:txBody>
          <a:bodyPr/>
          <a:lstStyle/>
          <a:p>
            <a:fld id="{F09A523C-AF6F-48AA-A684-ACC7B0A25B40}" type="slidenum">
              <a:rPr lang="en-US" altLang="zh-CN" smtClean="0"/>
              <a:pPr/>
              <a:t>2</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p:spPr>
        <p:txBody>
          <a:bodyPr/>
          <a:lstStyle/>
          <a:p>
            <a:pPr eaLnBrk="1" hangingPunct="1"/>
            <a:endParaRPr lang="zh-CN" altLang="en-US" smtClean="0">
              <a:latin typeface="Arial" pitchFamily="34" charset="0"/>
            </a:endParaRPr>
          </a:p>
        </p:txBody>
      </p:sp>
      <p:sp>
        <p:nvSpPr>
          <p:cNvPr id="93188" name="灯片编号占位符 3"/>
          <p:cNvSpPr>
            <a:spLocks noGrp="1"/>
          </p:cNvSpPr>
          <p:nvPr>
            <p:ph type="sldNum" sz="quarter" idx="5"/>
          </p:nvPr>
        </p:nvSpPr>
        <p:spPr>
          <a:noFill/>
        </p:spPr>
        <p:txBody>
          <a:bodyPr/>
          <a:lstStyle/>
          <a:p>
            <a:fld id="{3B8A1105-1A6B-4643-89D1-46A66AB68F42}" type="slidenum">
              <a:rPr lang="en-US" altLang="zh-CN" smtClean="0">
                <a:latin typeface="Arial" pitchFamily="34" charset="0"/>
              </a:rPr>
              <a:pPr/>
              <a:t>93</a:t>
            </a:fld>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C22D6B4-224A-4A72-A8C9-A8EC06A8D978}" type="slidenum">
              <a:rPr lang="en-US" altLang="zh-CN" smtClean="0">
                <a:latin typeface="Arial" pitchFamily="34" charset="0"/>
              </a:rPr>
              <a:pPr/>
              <a:t>134</a:t>
            </a:fld>
            <a:endParaRPr lang="en-US" altLang="zh-CN" smtClean="0">
              <a:latin typeface="Arial" pitchFamily="34" charset="0"/>
            </a:endParaRPr>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结果 ：</a:t>
            </a:r>
            <a:r>
              <a:rPr lang="en-US" altLang="zh-CN" smtClean="0">
                <a:latin typeface="Arial" pitchFamily="34" charset="0"/>
              </a:rPr>
              <a:t>2 5 8 11 14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9E76D9-71E8-447F-B04B-1C675E377C09}" type="slidenum">
              <a:rPr lang="en-US" altLang="zh-CN" smtClean="0">
                <a:latin typeface="Arial" pitchFamily="34" charset="0"/>
              </a:rPr>
              <a:pPr/>
              <a:t>140</a:t>
            </a:fld>
            <a:endParaRPr lang="en-US" altLang="zh-CN" smtClean="0">
              <a:latin typeface="Arial" pitchFamily="34" charset="0"/>
            </a:endParaRPr>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写程序的最高境界其实就是掌握各种解决问题的手段（数据结构）和解决问题的方法（算法）。</a:t>
            </a:r>
            <a:br>
              <a:rPr lang="zh-CN" altLang="en-US" smtClean="0">
                <a:latin typeface="Arial" pitchFamily="34" charset="0"/>
              </a:rPr>
            </a:br>
            <a:r>
              <a:rPr lang="zh-CN" altLang="en-US" smtClean="0">
                <a:latin typeface="Arial" pitchFamily="34" charset="0"/>
              </a:rPr>
              <a:t>    是不是写出底层程序就是程序设计高手呢？非也，写底层程序，无非是掌握了硬件的结构，况且硬件和硬件还不一样，要给一个芯片写驱动程序，无非就是掌握这块芯片的各种寄存器及其组合，然后写值读值，仅此而已。这不过是熟悉一些 </a:t>
            </a:r>
            <a:r>
              <a:rPr lang="en-US" altLang="zh-CN" smtClean="0">
                <a:latin typeface="Arial" pitchFamily="34" charset="0"/>
              </a:rPr>
              <a:t>IO </a:t>
            </a:r>
            <a:r>
              <a:rPr lang="zh-CN" altLang="en-US" smtClean="0">
                <a:latin typeface="Arial" pitchFamily="34" charset="0"/>
              </a:rPr>
              <a:t>函数罢了。那么怎样才算精通程序设计呢？</a:t>
            </a:r>
            <a:r>
              <a:rPr lang="zh-CN" altLang="en-US" b="1" smtClean="0">
                <a:latin typeface="Arial" pitchFamily="34" charset="0"/>
              </a:rPr>
              <a:t>怎样才能精通程序设计呢？</a:t>
            </a:r>
            <a:r>
              <a:rPr lang="zh-CN" altLang="en-US" smtClean="0">
                <a:latin typeface="Arial" pitchFamily="34" charset="0"/>
              </a:rPr>
              <a:t>举个例子：你面前有 </a:t>
            </a:r>
            <a:r>
              <a:rPr lang="en-US" altLang="zh-CN" smtClean="0">
                <a:latin typeface="Arial" pitchFamily="34" charset="0"/>
              </a:rPr>
              <a:t>10 </a:t>
            </a:r>
            <a:r>
              <a:rPr lang="zh-CN" altLang="en-US" smtClean="0">
                <a:latin typeface="Arial" pitchFamily="34" charset="0"/>
              </a:rPr>
              <a:t>个人，找出一个叫“ 张三” 的人，你该怎么办？第一种方法：直接对这 </a:t>
            </a:r>
            <a:r>
              <a:rPr lang="en-US" altLang="zh-CN" smtClean="0">
                <a:latin typeface="Arial" pitchFamily="34" charset="0"/>
              </a:rPr>
              <a:t>10 </a:t>
            </a:r>
            <a:r>
              <a:rPr lang="zh-CN" altLang="en-US" smtClean="0">
                <a:latin typeface="Arial" pitchFamily="34" charset="0"/>
              </a:rPr>
              <a:t>个人问：“谁叫张三”。第 </a:t>
            </a:r>
            <a:r>
              <a:rPr lang="en-US" altLang="zh-CN" smtClean="0">
                <a:latin typeface="Arial" pitchFamily="34" charset="0"/>
              </a:rPr>
              <a:t>2 </a:t>
            </a:r>
            <a:r>
              <a:rPr lang="zh-CN" altLang="en-US" smtClean="0">
                <a:latin typeface="Arial" pitchFamily="34" charset="0"/>
              </a:rPr>
              <a:t>种方法：你挨个去问“ 你是不是张三？”，直到问到的这个人就是张三。第三种方法：你去挨个问一个人“你认不认识张三，指给我看”。不要小看这个问题，你说当然会选第一种方法，没错恭喜你答对了，因为这个方法最快，效率最高，</a:t>
            </a:r>
            <a:r>
              <a:rPr lang="zh-CN" altLang="en-US" sz="1600" b="1" smtClean="0">
                <a:solidFill>
                  <a:srgbClr val="990000"/>
                </a:solidFill>
                <a:latin typeface="Arial" pitchFamily="34" charset="0"/>
              </a:rPr>
              <a:t>但是在程序设计中找到解决问题的最优方法和你用的手段却是考验一个程序员程序设计水平的重要标志，而且是不容易达到的</a:t>
            </a:r>
            <a:r>
              <a:rPr lang="zh-CN" altLang="en-US" b="1" smtClean="0">
                <a:latin typeface="Arial" pitchFamily="34" charset="0"/>
              </a:rPr>
              <a:t>。 </a:t>
            </a:r>
          </a:p>
          <a:p>
            <a:pPr eaLnBrk="1" hangingPunct="1">
              <a:lnSpc>
                <a:spcPct val="105000"/>
              </a:lnSpc>
            </a:pPr>
            <a:r>
              <a:rPr lang="zh-CN" altLang="en-US" smtClean="0">
                <a:latin typeface="宋体" pitchFamily="2" charset="-122"/>
              </a:rPr>
              <a:t>中国古代数学家张丘建在他的</a:t>
            </a:r>
            <a:r>
              <a:rPr lang="en-US" altLang="zh-CN" smtClean="0">
                <a:latin typeface="宋体" pitchFamily="2" charset="-122"/>
              </a:rPr>
              <a:t>《</a:t>
            </a:r>
            <a:r>
              <a:rPr lang="zh-CN" altLang="en-US" smtClean="0">
                <a:latin typeface="宋体" pitchFamily="2" charset="-122"/>
              </a:rPr>
              <a:t>算经</a:t>
            </a:r>
            <a:r>
              <a:rPr lang="en-US" altLang="zh-CN" smtClean="0">
                <a:latin typeface="宋体" pitchFamily="2" charset="-122"/>
              </a:rPr>
              <a:t>》</a:t>
            </a:r>
            <a:r>
              <a:rPr lang="zh-CN" altLang="en-US" smtClean="0">
                <a:latin typeface="宋体" pitchFamily="2" charset="-122"/>
              </a:rPr>
              <a:t>中提出了著名的“百钱百鸡问题”：鸡翁一，值钱五；鸡母一，值钱三；鸡雏三，值钱一；百钱买百鸡，翁、母、雏各几何</a:t>
            </a:r>
            <a:r>
              <a:rPr lang="en-US" altLang="zh-CN" smtClean="0">
                <a:latin typeface="宋体" pitchFamily="2" charset="-122"/>
              </a:rPr>
              <a:t>?</a:t>
            </a:r>
            <a:endParaRPr lang="en-US" altLang="zh-CN" sz="1400" smtClean="0">
              <a:latin typeface="宋体" pitchFamily="2" charset="-122"/>
            </a:endParaRPr>
          </a:p>
          <a:p>
            <a:pPr eaLnBrk="1" hangingPunct="1"/>
            <a:endParaRPr lang="en-US" altLang="zh-CN" b="1"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677308A-9A2C-4174-8D78-5C08891B0D08}" type="slidenum">
              <a:rPr lang="en-US" altLang="zh-CN" smtClean="0">
                <a:latin typeface="Arial" pitchFamily="34" charset="0"/>
              </a:rPr>
              <a:pPr/>
              <a:t>171</a:t>
            </a:fld>
            <a:endParaRPr lang="en-US" altLang="zh-CN" smtClean="0">
              <a:latin typeface="Arial" pitchFamily="34" charset="0"/>
            </a:endParaRPr>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lnSpc>
                <a:spcPct val="80000"/>
              </a:lnSpc>
            </a:pPr>
            <a:r>
              <a:rPr lang="en-US" altLang="zh-CN" sz="1400" smtClean="0">
                <a:solidFill>
                  <a:srgbClr val="00FF00"/>
                </a:solidFill>
                <a:latin typeface="Arial" pitchFamily="34" charset="0"/>
              </a:rPr>
              <a:t>continue</a:t>
            </a:r>
            <a:r>
              <a:rPr lang="zh-CN" altLang="en-US" sz="1400" smtClean="0">
                <a:solidFill>
                  <a:srgbClr val="00FF00"/>
                </a:solidFill>
                <a:latin typeface="Arial" pitchFamily="34" charset="0"/>
              </a:rPr>
              <a:t>语句格式</a:t>
            </a:r>
            <a:endParaRPr lang="zh-CN" altLang="en-US" sz="1800" smtClean="0">
              <a:solidFill>
                <a:srgbClr val="00FF00"/>
              </a:solidFill>
              <a:latin typeface="Arial" pitchFamily="34" charset="0"/>
            </a:endParaRPr>
          </a:p>
          <a:p>
            <a:pPr algn="ctr" eaLnBrk="1" hangingPunct="1">
              <a:lnSpc>
                <a:spcPct val="80000"/>
              </a:lnSpc>
            </a:pPr>
            <a:r>
              <a:rPr lang="en-US" altLang="zh-CN" sz="1400" smtClean="0">
                <a:solidFill>
                  <a:srgbClr val="00FFFF"/>
                </a:solidFill>
                <a:latin typeface="宋体" pitchFamily="2" charset="-122"/>
              </a:rPr>
              <a:t>continue</a:t>
            </a:r>
            <a:r>
              <a:rPr lang="zh-CN" altLang="en-US" sz="1400" smtClean="0">
                <a:solidFill>
                  <a:srgbClr val="00FFFF"/>
                </a:solidFill>
                <a:latin typeface="宋体" pitchFamily="2" charset="-122"/>
              </a:rPr>
              <a:t>；</a:t>
            </a:r>
            <a:endParaRPr lang="zh-CN" altLang="en-US" sz="2000" smtClean="0">
              <a:solidFill>
                <a:srgbClr val="00FFFF"/>
              </a:solidFill>
              <a:latin typeface="宋体" pitchFamily="2" charset="-122"/>
            </a:endParaRPr>
          </a:p>
          <a:p>
            <a:pPr eaLnBrk="1" hangingPunct="1">
              <a:lnSpc>
                <a:spcPct val="80000"/>
              </a:lnSpc>
            </a:pPr>
            <a:r>
              <a:rPr lang="en-US" altLang="en-US" sz="1400" smtClean="0">
                <a:solidFill>
                  <a:srgbClr val="00FF00"/>
                </a:solidFill>
                <a:latin typeface="宋体" pitchFamily="2" charset="-122"/>
              </a:rPr>
              <a:t>continue</a:t>
            </a:r>
            <a:r>
              <a:rPr lang="zh-CN" altLang="en-US" sz="1400" smtClean="0">
                <a:solidFill>
                  <a:srgbClr val="00FF00"/>
                </a:solidFill>
                <a:latin typeface="宋体" pitchFamily="2" charset="-122"/>
              </a:rPr>
              <a:t>语句的功能</a:t>
            </a:r>
            <a:endParaRPr lang="zh-CN" altLang="en-US" sz="1800" smtClean="0">
              <a:solidFill>
                <a:srgbClr val="00FF00"/>
              </a:solidFill>
              <a:latin typeface="宋体" pitchFamily="2" charset="-122"/>
            </a:endParaRPr>
          </a:p>
          <a:p>
            <a:pPr eaLnBrk="1" hangingPunct="1"/>
            <a:r>
              <a:rPr lang="zh-CN" altLang="zh-CN" smtClean="0">
                <a:latin typeface="宋体" pitchFamily="2" charset="-122"/>
              </a:rPr>
              <a:t>    </a:t>
            </a:r>
            <a:r>
              <a:rPr lang="zh-CN" altLang="en-US" smtClean="0">
                <a:latin typeface="宋体" pitchFamily="2" charset="-122"/>
              </a:rPr>
              <a:t>  </a:t>
            </a:r>
            <a:r>
              <a:rPr lang="en-US" altLang="zh-CN" smtClean="0">
                <a:latin typeface="宋体" pitchFamily="2" charset="-122"/>
              </a:rPr>
              <a:t>continue</a:t>
            </a:r>
            <a:r>
              <a:rPr lang="zh-CN" altLang="en-US" smtClean="0">
                <a:latin typeface="宋体" pitchFamily="2" charset="-122"/>
              </a:rPr>
              <a:t>语句仅能在循环语句中使用</a:t>
            </a:r>
            <a:r>
              <a:rPr lang="en-US" altLang="zh-CN" smtClean="0">
                <a:latin typeface="宋体" pitchFamily="2" charset="-122"/>
              </a:rPr>
              <a:t>.</a:t>
            </a:r>
            <a:r>
              <a:rPr lang="zh-CN" altLang="en-US" smtClean="0">
                <a:latin typeface="宋体" pitchFamily="2" charset="-122"/>
              </a:rPr>
              <a:t>它的作用不是结束循环，而是开始一次新的循环。</a:t>
            </a:r>
          </a:p>
          <a:p>
            <a:pPr eaLnBrk="1" hangingPunct="1"/>
            <a:r>
              <a:rPr lang="zh-CN" altLang="en-US" smtClean="0">
                <a:solidFill>
                  <a:srgbClr val="FFFFFF"/>
                </a:solidFill>
                <a:latin typeface="宋体" pitchFamily="2" charset="-122"/>
              </a:rPr>
              <a:t>	    对于</a:t>
            </a:r>
            <a:r>
              <a:rPr lang="en-US" altLang="zh-CN" smtClean="0">
                <a:solidFill>
                  <a:srgbClr val="00FFFF"/>
                </a:solidFill>
                <a:latin typeface="宋体" pitchFamily="2" charset="-122"/>
              </a:rPr>
              <a:t>for</a:t>
            </a:r>
            <a:r>
              <a:rPr lang="zh-CN" altLang="en-US" smtClean="0">
                <a:solidFill>
                  <a:srgbClr val="FFFFFF"/>
                </a:solidFill>
                <a:latin typeface="宋体" pitchFamily="2" charset="-122"/>
              </a:rPr>
              <a:t>语句，将控制转到</a:t>
            </a:r>
            <a:r>
              <a:rPr lang="zh-CN" altLang="en-US" smtClean="0">
                <a:solidFill>
                  <a:srgbClr val="00FFFF"/>
                </a:solidFill>
                <a:latin typeface="宋体" pitchFamily="2" charset="-122"/>
              </a:rPr>
              <a:t>执行表达式</a:t>
            </a:r>
            <a:r>
              <a:rPr lang="en-US" altLang="zh-CN" smtClean="0">
                <a:solidFill>
                  <a:srgbClr val="00FFFF"/>
                </a:solidFill>
                <a:latin typeface="宋体" pitchFamily="2" charset="-122"/>
              </a:rPr>
              <a:t>3</a:t>
            </a:r>
            <a:r>
              <a:rPr lang="zh-CN" altLang="en-US" smtClean="0">
                <a:solidFill>
                  <a:srgbClr val="FFFFFF"/>
                </a:solidFill>
                <a:latin typeface="宋体" pitchFamily="2" charset="-122"/>
              </a:rPr>
              <a:t>和</a:t>
            </a:r>
            <a:r>
              <a:rPr lang="zh-CN" altLang="en-US" smtClean="0">
                <a:solidFill>
                  <a:srgbClr val="00FF00"/>
                </a:solidFill>
                <a:latin typeface="宋体" pitchFamily="2" charset="-122"/>
              </a:rPr>
              <a:t>条件测试</a:t>
            </a:r>
            <a:r>
              <a:rPr lang="zh-CN" altLang="en-US" smtClean="0">
                <a:solidFill>
                  <a:srgbClr val="FFFFFF"/>
                </a:solidFill>
                <a:latin typeface="宋体" pitchFamily="2" charset="-122"/>
              </a:rPr>
              <a:t>部分；对于</a:t>
            </a:r>
            <a:r>
              <a:rPr lang="en-US" altLang="zh-CN" smtClean="0">
                <a:solidFill>
                  <a:srgbClr val="00FFFF"/>
                </a:solidFill>
                <a:latin typeface="宋体" pitchFamily="2" charset="-122"/>
              </a:rPr>
              <a:t>while</a:t>
            </a:r>
            <a:r>
              <a:rPr lang="zh-CN" altLang="en-US" smtClean="0">
                <a:solidFill>
                  <a:srgbClr val="FFFFFF"/>
                </a:solidFill>
                <a:latin typeface="宋体" pitchFamily="2" charset="-122"/>
              </a:rPr>
              <a:t>和</a:t>
            </a:r>
            <a:r>
              <a:rPr lang="en-US" altLang="zh-CN" smtClean="0">
                <a:solidFill>
                  <a:srgbClr val="00FFFF"/>
                </a:solidFill>
                <a:latin typeface="宋体" pitchFamily="2" charset="-122"/>
              </a:rPr>
              <a:t>do-while</a:t>
            </a:r>
            <a:r>
              <a:rPr lang="zh-CN" altLang="en-US" smtClean="0">
                <a:solidFill>
                  <a:srgbClr val="FFFFFF"/>
                </a:solidFill>
                <a:latin typeface="宋体" pitchFamily="2" charset="-122"/>
              </a:rPr>
              <a:t>语句，将控制转到</a:t>
            </a:r>
            <a:r>
              <a:rPr lang="zh-CN" altLang="en-US" smtClean="0">
                <a:solidFill>
                  <a:srgbClr val="00FF00"/>
                </a:solidFill>
                <a:latin typeface="宋体" pitchFamily="2" charset="-122"/>
              </a:rPr>
              <a:t>条件测试</a:t>
            </a:r>
            <a:r>
              <a:rPr lang="zh-CN" altLang="en-US" smtClean="0">
                <a:solidFill>
                  <a:srgbClr val="FFFFFF"/>
                </a:solidFill>
                <a:latin typeface="宋体" pitchFamily="2" charset="-122"/>
              </a:rPr>
              <a:t>部分；</a:t>
            </a:r>
          </a:p>
          <a:p>
            <a:pPr eaLnBrk="1" hangingPunct="1"/>
            <a:r>
              <a:rPr lang="zh-CN" altLang="en-US" smtClean="0">
                <a:solidFill>
                  <a:srgbClr val="FFFFFF"/>
                </a:solidFill>
                <a:latin typeface="宋体" pitchFamily="2" charset="-122"/>
              </a:rPr>
              <a:t>      </a:t>
            </a:r>
            <a:r>
              <a:rPr lang="zh-CN" altLang="en-US" smtClean="0">
                <a:latin typeface="宋体" pitchFamily="2" charset="-122"/>
              </a:rPr>
              <a:t>从逻辑上讲，改变</a:t>
            </a:r>
            <a:r>
              <a:rPr lang="en-US" altLang="zh-CN" smtClean="0">
                <a:latin typeface="宋体" pitchFamily="2" charset="-122"/>
              </a:rPr>
              <a:t>if</a:t>
            </a:r>
            <a:r>
              <a:rPr lang="zh-CN" altLang="en-US" smtClean="0">
                <a:latin typeface="宋体" pitchFamily="2" charset="-122"/>
              </a:rPr>
              <a:t>语句的条件表达式所表示的条件，就可以不需要使用</a:t>
            </a:r>
            <a:r>
              <a:rPr lang="en-US" altLang="zh-CN" smtClean="0">
                <a:latin typeface="宋体" pitchFamily="2" charset="-122"/>
              </a:rPr>
              <a:t>continue</a:t>
            </a:r>
            <a:r>
              <a:rPr lang="zh-CN" altLang="en-US" smtClean="0">
                <a:latin typeface="宋体" pitchFamily="2" charset="-122"/>
              </a:rPr>
              <a:t>语句。</a:t>
            </a:r>
            <a:endParaRPr lang="zh-CN" altLang="en-US" sz="1400" smtClean="0">
              <a:latin typeface="宋体" pitchFamily="2" charset="-122"/>
            </a:endParaRPr>
          </a:p>
          <a:p>
            <a:pPr eaLnBrk="1" hangingPunct="1"/>
            <a:endParaRPr lang="en-US"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424B72A1-7845-4D98-AF47-988D41A3A60F}" type="slidenum">
              <a:rPr lang="en-US" altLang="zh-CN" smtClean="0">
                <a:latin typeface="Arial" pitchFamily="34" charset="0"/>
              </a:rPr>
              <a:pPr/>
              <a:t>172</a:t>
            </a:fld>
            <a:endParaRPr lang="en-US" altLang="zh-CN" smtClean="0">
              <a:latin typeface="Arial" pitchFamily="34" charset="0"/>
            </a:endParaRPr>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A409BE6-4FBE-4DEA-A5D0-0D0AF1F1247D}" type="slidenum">
              <a:rPr lang="en-US" altLang="zh-CN" smtClean="0">
                <a:latin typeface="Arial" pitchFamily="34" charset="0"/>
              </a:rPr>
              <a:pPr/>
              <a:t>179</a:t>
            </a:fld>
            <a:endParaRPr lang="en-US" altLang="zh-CN" smtClean="0">
              <a:latin typeface="Arial" pitchFamily="34" charset="0"/>
            </a:endParaRPr>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lvl="1" eaLnBrk="1" hangingPunct="1">
              <a:lnSpc>
                <a:spcPct val="85000"/>
              </a:lnSpc>
              <a:buClr>
                <a:srgbClr val="990000"/>
              </a:buClr>
              <a:buSzPct val="70000"/>
              <a:buFont typeface="Wingdings" pitchFamily="2" charset="2"/>
              <a:buNone/>
            </a:pPr>
            <a:r>
              <a:rPr lang="en-US" altLang="zh-CN" sz="1000" b="1" smtClean="0">
                <a:solidFill>
                  <a:srgbClr val="990000"/>
                </a:solidFill>
                <a:latin typeface="楷体_GB2312" pitchFamily="49" charset="-122"/>
                <a:ea typeface="楷体_GB2312" pitchFamily="49" charset="-122"/>
              </a:rPr>
              <a:t>ANSI C</a:t>
            </a:r>
            <a:r>
              <a:rPr lang="zh-CN" altLang="en-US" sz="1000" b="1" smtClean="0">
                <a:solidFill>
                  <a:srgbClr val="990000"/>
                </a:solidFill>
                <a:latin typeface="楷体_GB2312" pitchFamily="49" charset="-122"/>
                <a:ea typeface="楷体_GB2312" pitchFamily="49" charset="-122"/>
              </a:rPr>
              <a:t>定义的标准库函数</a:t>
            </a:r>
          </a:p>
          <a:p>
            <a:pPr lvl="1" eaLnBrk="1" hangingPunct="1">
              <a:lnSpc>
                <a:spcPct val="85000"/>
              </a:lnSpc>
              <a:buClr>
                <a:srgbClr val="990000"/>
              </a:buClr>
              <a:buSzPct val="70000"/>
              <a:buFont typeface="Wingdings" pitchFamily="2" charset="2"/>
              <a:buNone/>
            </a:pPr>
            <a:r>
              <a:rPr lang="zh-CN" altLang="en-US" b="1" smtClean="0">
                <a:latin typeface="楷体_GB2312" pitchFamily="49" charset="-122"/>
                <a:ea typeface="楷体_GB2312" pitchFamily="49" charset="-122"/>
              </a:rPr>
              <a:t>符合标准的</a:t>
            </a:r>
            <a:r>
              <a:rPr lang="en-US" altLang="zh-CN" b="1" smtClean="0">
                <a:latin typeface="楷体_GB2312" pitchFamily="49" charset="-122"/>
                <a:ea typeface="楷体_GB2312" pitchFamily="49" charset="-122"/>
              </a:rPr>
              <a:t>C</a:t>
            </a:r>
            <a:r>
              <a:rPr lang="zh-CN" altLang="en-US" b="1" smtClean="0">
                <a:latin typeface="楷体_GB2312" pitchFamily="49" charset="-122"/>
                <a:ea typeface="楷体_GB2312" pitchFamily="49" charset="-122"/>
              </a:rPr>
              <a:t>语言编译器必须提供这些函数</a:t>
            </a:r>
          </a:p>
          <a:p>
            <a:pPr lvl="2" eaLnBrk="1" hangingPunct="1">
              <a:lnSpc>
                <a:spcPct val="85000"/>
              </a:lnSpc>
              <a:buClr>
                <a:srgbClr val="990000"/>
              </a:buClr>
              <a:buSzPct val="70000"/>
              <a:buFont typeface="Wingdings" pitchFamily="2" charset="2"/>
              <a:buNone/>
            </a:pPr>
            <a:r>
              <a:rPr lang="zh-CN" altLang="en-US" b="1" smtClean="0">
                <a:latin typeface="楷体_GB2312" pitchFamily="49" charset="-122"/>
                <a:ea typeface="楷体_GB2312" pitchFamily="49" charset="-122"/>
              </a:rPr>
              <a:t>函数的行为也要符合</a:t>
            </a:r>
            <a:r>
              <a:rPr lang="en-US" altLang="zh-CN" b="1" smtClean="0">
                <a:latin typeface="楷体_GB2312" pitchFamily="49" charset="-122"/>
                <a:ea typeface="楷体_GB2312" pitchFamily="49" charset="-122"/>
              </a:rPr>
              <a:t>ANSI C</a:t>
            </a:r>
            <a:r>
              <a:rPr lang="zh-CN" altLang="en-US" b="1" smtClean="0">
                <a:latin typeface="楷体_GB2312" pitchFamily="49" charset="-122"/>
                <a:ea typeface="楷体_GB2312" pitchFamily="49" charset="-122"/>
              </a:rPr>
              <a:t>的定义</a:t>
            </a:r>
          </a:p>
          <a:p>
            <a:pPr lvl="1" eaLnBrk="1" hangingPunct="1">
              <a:lnSpc>
                <a:spcPct val="85000"/>
              </a:lnSpc>
              <a:buClr>
                <a:srgbClr val="990000"/>
              </a:buClr>
              <a:buSzPct val="70000"/>
              <a:buFont typeface="Wingdings" pitchFamily="2" charset="2"/>
              <a:buNone/>
            </a:pPr>
            <a:r>
              <a:rPr lang="zh-CN" altLang="en-US" sz="1000" b="1" smtClean="0">
                <a:solidFill>
                  <a:srgbClr val="990000"/>
                </a:solidFill>
                <a:latin typeface="Arial" pitchFamily="34" charset="0"/>
                <a:ea typeface="楷体_GB2312" pitchFamily="49" charset="-122"/>
              </a:rPr>
              <a:t>第三方库函数</a:t>
            </a:r>
          </a:p>
          <a:p>
            <a:pPr lvl="2" eaLnBrk="1" hangingPunct="1">
              <a:lnSpc>
                <a:spcPct val="85000"/>
              </a:lnSpc>
              <a:buClr>
                <a:srgbClr val="990000"/>
              </a:buClr>
              <a:buSzPct val="70000"/>
              <a:buFont typeface="Wingdings" pitchFamily="2" charset="2"/>
              <a:buNone/>
            </a:pPr>
            <a:r>
              <a:rPr lang="zh-CN" altLang="en-US" b="1" smtClean="0">
                <a:latin typeface="楷体_GB2312" pitchFamily="49" charset="-122"/>
                <a:ea typeface="楷体_GB2312" pitchFamily="49" charset="-122"/>
              </a:rPr>
              <a:t>由其它厂商自行开发的</a:t>
            </a:r>
            <a:r>
              <a:rPr lang="en-US" altLang="zh-CN" b="1" smtClean="0">
                <a:latin typeface="楷体_GB2312" pitchFamily="49" charset="-122"/>
                <a:ea typeface="楷体_GB2312" pitchFamily="49" charset="-122"/>
              </a:rPr>
              <a:t>C</a:t>
            </a:r>
            <a:r>
              <a:rPr lang="zh-CN" altLang="en-US" b="1" smtClean="0">
                <a:latin typeface="楷体_GB2312" pitchFamily="49" charset="-122"/>
                <a:ea typeface="楷体_GB2312" pitchFamily="49" charset="-122"/>
              </a:rPr>
              <a:t>语言函数库</a:t>
            </a:r>
          </a:p>
          <a:p>
            <a:pPr lvl="2" eaLnBrk="1" hangingPunct="1">
              <a:lnSpc>
                <a:spcPct val="85000"/>
              </a:lnSpc>
              <a:buClr>
                <a:srgbClr val="990000"/>
              </a:buClr>
              <a:buSzPct val="70000"/>
              <a:buFont typeface="Wingdings" pitchFamily="2" charset="2"/>
              <a:buNone/>
            </a:pPr>
            <a:r>
              <a:rPr lang="zh-CN" altLang="en-US" b="1" smtClean="0">
                <a:latin typeface="楷体_GB2312" pitchFamily="49" charset="-122"/>
                <a:ea typeface="楷体_GB2312" pitchFamily="49" charset="-122"/>
              </a:rPr>
              <a:t>不在标准范围内，能扩充</a:t>
            </a:r>
            <a:r>
              <a:rPr lang="en-US" altLang="zh-CN" b="1" smtClean="0">
                <a:latin typeface="楷体_GB2312" pitchFamily="49" charset="-122"/>
                <a:ea typeface="楷体_GB2312" pitchFamily="49" charset="-122"/>
              </a:rPr>
              <a:t>C</a:t>
            </a:r>
            <a:r>
              <a:rPr lang="zh-CN" altLang="en-US" b="1" smtClean="0">
                <a:latin typeface="楷体_GB2312" pitchFamily="49" charset="-122"/>
                <a:ea typeface="楷体_GB2312" pitchFamily="49" charset="-122"/>
              </a:rPr>
              <a:t>语言的功能</a:t>
            </a:r>
          </a:p>
          <a:p>
            <a:pPr eaLnBrk="1" hangingPunct="1"/>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9B1AED7-4575-4E96-9AEB-B43E4B339A2E}" type="slidenum">
              <a:rPr lang="en-US" altLang="zh-CN" smtClean="0">
                <a:latin typeface="Arial" pitchFamily="34" charset="0"/>
              </a:rPr>
              <a:pPr/>
              <a:t>189</a:t>
            </a:fld>
            <a:endParaRPr lang="en-US" altLang="zh-CN" smtClean="0">
              <a:latin typeface="Arial" pitchFamily="34" charset="0"/>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5D07FA3-75D6-4F2B-9ACB-7084389BFDD7}" type="slidenum">
              <a:rPr lang="en-US" altLang="zh-CN" smtClean="0">
                <a:latin typeface="Arial" pitchFamily="34" charset="0"/>
              </a:rPr>
              <a:pPr/>
              <a:t>195</a:t>
            </a:fld>
            <a:endParaRPr lang="en-US" altLang="zh-CN" smtClean="0">
              <a:latin typeface="Arial" pitchFamily="34" charset="0"/>
            </a:endParaRPr>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7F697C8-AA40-46C9-BADE-17F2059480D8}" type="slidenum">
              <a:rPr lang="en-US" altLang="zh-CN" smtClean="0">
                <a:latin typeface="Arial" pitchFamily="34" charset="0"/>
              </a:rPr>
              <a:pPr/>
              <a:t>196</a:t>
            </a:fld>
            <a:endParaRPr lang="en-US" altLang="zh-CN" smtClean="0">
              <a:latin typeface="Arial" pitchFamily="34" charset="0"/>
            </a:endParaRPr>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94212" name="灯片编号占位符 3"/>
          <p:cNvSpPr>
            <a:spLocks noGrp="1"/>
          </p:cNvSpPr>
          <p:nvPr>
            <p:ph type="sldNum" sz="quarter" idx="5"/>
          </p:nvPr>
        </p:nvSpPr>
        <p:spPr>
          <a:noFill/>
        </p:spPr>
        <p:txBody>
          <a:bodyPr/>
          <a:lstStyle/>
          <a:p>
            <a:fld id="{B9A97C43-0513-4205-B4CD-6F08D5616B63}" type="slidenum">
              <a:rPr lang="en-US" altLang="zh-CN" smtClean="0">
                <a:latin typeface="Arial" pitchFamily="34" charset="0"/>
              </a:rPr>
              <a:pPr/>
              <a:t>229</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67921EA-7528-402F-932C-8BFA3CBDF258}" type="slidenum">
              <a:rPr lang="en-US" altLang="zh-CN" smtClean="0"/>
              <a:pPr/>
              <a:t>3</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lvl="1" eaLnBrk="1" hangingPunct="1"/>
            <a:endParaRPr kumimoji="1"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92818C6-B472-49FF-8D04-13AEB1AD4915}" type="slidenum">
              <a:rPr lang="en-US" altLang="zh-CN" smtClean="0">
                <a:latin typeface="Arial" pitchFamily="34" charset="0"/>
              </a:rPr>
              <a:pPr/>
              <a:t>236</a:t>
            </a:fld>
            <a:endParaRPr lang="en-US" altLang="zh-CN" smtClean="0">
              <a:latin typeface="Arial" pitchFamily="34" charset="0"/>
            </a:endParaRPr>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altLang="zh-CN" smtClean="0">
                <a:latin typeface="Arial" pitchFamily="34" charset="0"/>
              </a:rPr>
              <a:t>C</a:t>
            </a:r>
            <a:r>
              <a:rPr lang="zh-CN" altLang="en-US" smtClean="0">
                <a:latin typeface="Arial" pitchFamily="34" charset="0"/>
              </a:rPr>
              <a:t>语言允许宏带有参数，在宏定义中的参数称为形式参数，在宏调用中的参数称为实际参数。对带参数的宏，在调用中，不仅要宏展开，而且要用实参去代换形参。</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238683C-EEC4-47ED-861D-E48970D54BAD}" type="slidenum">
              <a:rPr lang="en-US" altLang="zh-CN" smtClean="0">
                <a:latin typeface="Arial" pitchFamily="34" charset="0"/>
              </a:rPr>
              <a:pPr/>
              <a:t>255</a:t>
            </a:fld>
            <a:endParaRPr lang="en-US" altLang="zh-CN" smtClean="0">
              <a:latin typeface="Arial" pitchFamily="34" charset="0"/>
            </a:endParaRPr>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E3AD8C8-6C69-43D8-9263-237FB36BF263}" type="slidenum">
              <a:rPr lang="en-US" altLang="zh-CN" smtClean="0">
                <a:latin typeface="Arial" pitchFamily="34" charset="0"/>
              </a:rPr>
              <a:pPr/>
              <a:t>325</a:t>
            </a:fld>
            <a:endParaRPr lang="en-US" altLang="zh-CN" smtClean="0">
              <a:latin typeface="Arial" pitchFamily="34" charset="0"/>
            </a:endParaRPr>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指针是Ｃ语言的重要概念之一，它使Ｃ语言比之其它程序设计语言更具特色。因此，掌握指针是深入理解Ｃ语言特性和掌握Ｃ语言编程技巧的重要环节，也是学习使用Ｃ语言的难点。正确而灵活地使用指针，可以有效地描述各种复杂的数据结构，能够动态地分配内存空间，能够方便地操作字符串，还可以自由地在函数之间传递各种类型的数据，使程序简洁、紧凑，执行效率高。</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541743A-C382-4810-B25C-E9239ADA2DE8}" type="slidenum">
              <a:rPr lang="en-US" altLang="zh-CN" smtClean="0">
                <a:latin typeface="Arial" pitchFamily="34" charset="0"/>
              </a:rPr>
              <a:pPr/>
              <a:t>386</a:t>
            </a:fld>
            <a:endParaRPr lang="en-US" altLang="zh-CN" smtClean="0">
              <a:latin typeface="Arial" pitchFamily="34" charset="0"/>
            </a:endParaRPr>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altLang="zh-CN" smtClean="0">
                <a:latin typeface="Arial" pitchFamily="34" charset="0"/>
              </a:rPr>
              <a:t>9.117</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77828" name="灯片编号占位符 3"/>
          <p:cNvSpPr>
            <a:spLocks noGrp="1"/>
          </p:cNvSpPr>
          <p:nvPr>
            <p:ph type="sldNum" sz="quarter" idx="5"/>
          </p:nvPr>
        </p:nvSpPr>
        <p:spPr>
          <a:noFill/>
        </p:spPr>
        <p:txBody>
          <a:bodyPr/>
          <a:lstStyle/>
          <a:p>
            <a:fld id="{E650D8ED-A712-4A71-AC8D-F8EED1CAA0C5}" type="slidenum">
              <a:rPr lang="en-US" altLang="zh-CN" smtClean="0">
                <a:latin typeface="Arial" pitchFamily="34" charset="0"/>
              </a:rPr>
              <a:pPr/>
              <a:t>389</a:t>
            </a:fld>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p:spPr>
        <p:txBody>
          <a:bodyPr/>
          <a:lstStyle/>
          <a:p>
            <a:pPr eaLnBrk="1" hangingPunct="1"/>
            <a:endParaRPr lang="zh-CN" altLang="en-US" smtClean="0">
              <a:latin typeface="Arial" pitchFamily="34" charset="0"/>
            </a:endParaRPr>
          </a:p>
        </p:txBody>
      </p:sp>
      <p:sp>
        <p:nvSpPr>
          <p:cNvPr id="64516" name="灯片编号占位符 3"/>
          <p:cNvSpPr>
            <a:spLocks noGrp="1"/>
          </p:cNvSpPr>
          <p:nvPr>
            <p:ph type="sldNum" sz="quarter" idx="5"/>
          </p:nvPr>
        </p:nvSpPr>
        <p:spPr>
          <a:noFill/>
        </p:spPr>
        <p:txBody>
          <a:bodyPr/>
          <a:lstStyle/>
          <a:p>
            <a:fld id="{D2A703DF-B501-45C5-B6BE-F9A2B4DEC462}" type="slidenum">
              <a:rPr lang="en-US" altLang="zh-CN" smtClean="0">
                <a:latin typeface="Arial" pitchFamily="34" charset="0"/>
              </a:rPr>
              <a:pPr/>
              <a:t>414</a:t>
            </a:fld>
            <a:endParaRPr lang="en-US"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AB977A0-A071-4F0F-88C1-327A71723FA0}" type="slidenum">
              <a:rPr lang="en-US" altLang="zh-CN" smtClean="0">
                <a:latin typeface="Arial" pitchFamily="34" charset="0"/>
              </a:rPr>
              <a:pPr/>
              <a:t>432</a:t>
            </a:fld>
            <a:endParaRPr lang="en-US" altLang="zh-CN" smtClean="0">
              <a:latin typeface="Arial" pitchFamily="34" charset="0"/>
            </a:endParaRPr>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在计算机中有一个重要的概念</a:t>
            </a:r>
            <a:r>
              <a:rPr lang="en-US" altLang="zh-CN" smtClean="0">
                <a:latin typeface="Arial" pitchFamily="34" charset="0"/>
              </a:rPr>
              <a:t>——</a:t>
            </a:r>
            <a:r>
              <a:rPr lang="zh-CN" altLang="en-US" smtClean="0">
                <a:latin typeface="Arial" pitchFamily="34" charset="0"/>
              </a:rPr>
              <a:t>堆栈。堆栈是指这样一段内存，它可以理解为一个筒结构，先放进筒中的数据被后放进筒中的数据“压住”，只有后放进筒中的数据都取出后，先放进去的数据才能被取出，这称为“后进先出”。堆栈的长度可以随意增加。堆栈结构可以用链表实现。设计一个链表结构需包含两个成员：一个存放数据，一个为指向下一个节点的指针。当每次有一个新数据要放入堆栈时，称为“压栈”，这时动态建立一个链表的节点，并连接到链表的结尾；当每次从堆栈中取出一个数据时，称为“弹出堆栈”，这意味着从链表的最后一个节点中取出该节点的数据成员，同时删除该节点，释放该节点所占的内存。堆栈不允许在链表中间添加、删除节点，只能在链表的结尾添加和删除节点。试用链表方法实现堆栈结构。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C0EB3D4-28CF-4466-B700-031BEE3DD3E1}" type="slidenum">
              <a:rPr lang="zh-CN" altLang="en-US" smtClean="0"/>
              <a:pPr/>
              <a:t>470</a:t>
            </a:fld>
            <a:endParaRPr lang="en-US" altLang="zh-CN" smtClean="0"/>
          </a:p>
        </p:txBody>
      </p:sp>
      <p:sp>
        <p:nvSpPr>
          <p:cNvPr id="52227"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52228"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20CA175-27D1-432E-93C5-EA1E61A0C021}" type="slidenum">
              <a:rPr lang="zh-CN" altLang="en-US" smtClean="0"/>
              <a:pPr/>
              <a:t>472</a:t>
            </a:fld>
            <a:endParaRPr lang="en-US" altLang="zh-CN" smtClean="0"/>
          </a:p>
        </p:txBody>
      </p:sp>
      <p:sp>
        <p:nvSpPr>
          <p:cNvPr id="53251"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53252"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3E99D41-AD4B-44DD-B935-1CDC9D05780C}" type="slidenum">
              <a:rPr lang="zh-CN" altLang="en-US" smtClean="0"/>
              <a:pPr/>
              <a:t>473</a:t>
            </a:fld>
            <a:endParaRPr lang="en-US" altLang="zh-CN" smtClean="0"/>
          </a:p>
        </p:txBody>
      </p:sp>
      <p:sp>
        <p:nvSpPr>
          <p:cNvPr id="54275"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54276"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endParaRPr lang="zh-CN" altLang="en-US" smtClean="0"/>
          </a:p>
        </p:txBody>
      </p:sp>
      <p:sp>
        <p:nvSpPr>
          <p:cNvPr id="55300" name="灯片编号占位符 3"/>
          <p:cNvSpPr>
            <a:spLocks noGrp="1"/>
          </p:cNvSpPr>
          <p:nvPr>
            <p:ph type="sldNum" sz="quarter" idx="5"/>
          </p:nvPr>
        </p:nvSpPr>
        <p:spPr>
          <a:noFill/>
        </p:spPr>
        <p:txBody>
          <a:bodyPr/>
          <a:lstStyle/>
          <a:p>
            <a:fld id="{3C251244-FC4D-4B01-A70F-7D38E97A6305}" type="slidenum">
              <a:rPr lang="en-US" altLang="zh-CN" smtClean="0"/>
              <a:pPr/>
              <a:t>7</a:t>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A84523C-4C6D-494D-B5A3-B8EADDBB7AE1}" type="slidenum">
              <a:rPr lang="en-US" altLang="zh-CN" smtClean="0"/>
              <a:pPr/>
              <a:t>475</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zh-CN" altLang="en-US" smtClean="0"/>
              <a:t>　文件使用完毕后，应当关闭，这意味着释放文件指针以供别的程序使用，同时也可以避免文件中数据的丢失。用</a:t>
            </a:r>
            <a:r>
              <a:rPr lang="en-US" altLang="zh-CN" smtClean="0"/>
              <a:t>fclose</a:t>
            </a:r>
            <a:r>
              <a:rPr lang="zh-CN" altLang="en-US" smtClean="0"/>
              <a:t>函数关闭文件。</a:t>
            </a:r>
            <a:r>
              <a:rPr lang="en-US" altLang="zh-CN" smtClean="0"/>
              <a:t>fclose</a:t>
            </a:r>
            <a:r>
              <a:rPr lang="zh-CN" altLang="en-US" smtClean="0"/>
              <a:t>函数的调用形式是：</a:t>
            </a:r>
            <a:br>
              <a:rPr lang="zh-CN" altLang="en-US" smtClean="0"/>
            </a:br>
            <a:r>
              <a:rPr lang="en-US" altLang="zh-CN" smtClean="0"/>
              <a:t>fclose (</a:t>
            </a:r>
            <a:r>
              <a:rPr lang="zh-CN" altLang="en-US" smtClean="0"/>
              <a:t>文件指针</a:t>
            </a:r>
            <a:r>
              <a:rPr lang="en-US" altLang="zh-CN" smtClean="0"/>
              <a:t>);</a:t>
            </a:r>
            <a:br>
              <a:rPr lang="en-US" altLang="zh-CN" smtClean="0"/>
            </a:br>
            <a:r>
              <a:rPr lang="en-US" altLang="zh-CN" smtClean="0"/>
              <a:t>fclose</a:t>
            </a:r>
            <a:r>
              <a:rPr lang="zh-CN" altLang="en-US" smtClean="0"/>
              <a:t>函数用于关闭使用</a:t>
            </a:r>
            <a:r>
              <a:rPr lang="en-US" altLang="zh-CN" smtClean="0"/>
              <a:t>fopen</a:t>
            </a:r>
            <a:r>
              <a:rPr lang="zh-CN" altLang="en-US" smtClean="0"/>
              <a:t>打开的文件，它是</a:t>
            </a:r>
            <a:r>
              <a:rPr lang="en-US" altLang="zh-CN" smtClean="0"/>
              <a:t>fopen</a:t>
            </a:r>
            <a:r>
              <a:rPr lang="zh-CN" altLang="en-US" smtClean="0"/>
              <a:t>函数的逆过程。该函数的功能是：关闭该文件，切断缓冲区与该文件的联系，并释放文件指针。</a:t>
            </a:r>
            <a:br>
              <a:rPr lang="zh-CN" altLang="en-US" smtClean="0"/>
            </a:br>
            <a:r>
              <a:rPr lang="en-US" altLang="zh-CN" smtClean="0"/>
              <a:t>fclose</a:t>
            </a:r>
            <a:r>
              <a:rPr lang="zh-CN" altLang="en-US" smtClean="0"/>
              <a:t>函数返回值为：正常关闭返回值为</a:t>
            </a:r>
            <a:r>
              <a:rPr lang="en-US" altLang="zh-CN" smtClean="0"/>
              <a:t>0</a:t>
            </a:r>
            <a:r>
              <a:rPr lang="zh-CN" altLang="en-US" smtClean="0"/>
              <a:t>；否则返回一个非</a:t>
            </a:r>
            <a:r>
              <a:rPr lang="en-US" altLang="zh-CN" smtClean="0"/>
              <a:t>0</a:t>
            </a:r>
            <a:r>
              <a:rPr lang="zh-CN" altLang="en-US" smtClean="0"/>
              <a:t>值，表示关闭出错。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BEC37C3-3099-4725-BF87-99C1BED2D219}" type="slidenum">
              <a:rPr lang="zh-CN" altLang="en-US" smtClean="0"/>
              <a:pPr/>
              <a:t>476</a:t>
            </a:fld>
            <a:endParaRPr lang="en-US" altLang="zh-CN" smtClean="0"/>
          </a:p>
        </p:txBody>
      </p:sp>
      <p:sp>
        <p:nvSpPr>
          <p:cNvPr id="56323"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56324"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5EEA0FE-9D97-44CE-A75F-599D3DA9EAA3}" type="slidenum">
              <a:rPr lang="zh-CN" altLang="en-US" smtClean="0"/>
              <a:pPr/>
              <a:t>477</a:t>
            </a:fld>
            <a:endParaRPr lang="en-US" altLang="zh-CN" smtClean="0"/>
          </a:p>
        </p:txBody>
      </p:sp>
      <p:sp>
        <p:nvSpPr>
          <p:cNvPr id="57347"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57348"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1474CDC-7BDE-4905-826D-582046494D89}" type="slidenum">
              <a:rPr lang="zh-CN" altLang="en-US" smtClean="0"/>
              <a:pPr/>
              <a:t>478</a:t>
            </a:fld>
            <a:endParaRPr lang="en-US" altLang="zh-CN" smtClean="0"/>
          </a:p>
        </p:txBody>
      </p:sp>
      <p:sp>
        <p:nvSpPr>
          <p:cNvPr id="58371"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58372"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980E880-DD65-4105-B755-F79005E7C105}" type="slidenum">
              <a:rPr lang="zh-CN" altLang="en-US" smtClean="0"/>
              <a:pPr/>
              <a:t>479</a:t>
            </a:fld>
            <a:endParaRPr lang="en-US" altLang="zh-CN" smtClean="0"/>
          </a:p>
        </p:txBody>
      </p:sp>
      <p:sp>
        <p:nvSpPr>
          <p:cNvPr id="59395"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59396"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14170C0-C269-4779-8E8D-DC49EC8DA852}" type="slidenum">
              <a:rPr lang="zh-CN" altLang="en-US" smtClean="0"/>
              <a:pPr/>
              <a:t>480</a:t>
            </a:fld>
            <a:endParaRPr lang="en-US" altLang="zh-CN" smtClean="0"/>
          </a:p>
        </p:txBody>
      </p:sp>
      <p:sp>
        <p:nvSpPr>
          <p:cNvPr id="60419"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0420"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8EB2228-3435-406C-A3C3-040A1CE1C337}" type="slidenum">
              <a:rPr lang="zh-CN" altLang="en-US" smtClean="0"/>
              <a:pPr/>
              <a:t>481</a:t>
            </a:fld>
            <a:endParaRPr lang="en-US" altLang="zh-CN" smtClean="0"/>
          </a:p>
        </p:txBody>
      </p:sp>
      <p:sp>
        <p:nvSpPr>
          <p:cNvPr id="61443"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1444"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3CE277D-2E75-4EFA-8C2C-169ABA6B86B2}" type="slidenum">
              <a:rPr lang="zh-CN" altLang="en-US" smtClean="0"/>
              <a:pPr/>
              <a:t>482</a:t>
            </a:fld>
            <a:endParaRPr lang="en-US" altLang="zh-CN" smtClean="0"/>
          </a:p>
        </p:txBody>
      </p:sp>
      <p:sp>
        <p:nvSpPr>
          <p:cNvPr id="62467"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2468"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5ED4C6-3D03-4CA2-A8A3-EDB7A035C06F}" type="slidenum">
              <a:rPr lang="zh-CN" altLang="en-US" smtClean="0"/>
              <a:pPr/>
              <a:t>483</a:t>
            </a:fld>
            <a:endParaRPr lang="en-US" altLang="zh-CN" smtClean="0"/>
          </a:p>
        </p:txBody>
      </p:sp>
      <p:sp>
        <p:nvSpPr>
          <p:cNvPr id="63491"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3492"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383E9A0-419B-4CF9-AC20-02758592787C}" type="slidenum">
              <a:rPr lang="zh-CN" altLang="en-US" smtClean="0"/>
              <a:pPr/>
              <a:t>484</a:t>
            </a:fld>
            <a:endParaRPr lang="en-US" altLang="zh-CN" smtClean="0"/>
          </a:p>
        </p:txBody>
      </p:sp>
      <p:sp>
        <p:nvSpPr>
          <p:cNvPr id="64515"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4516"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9541F23-ED9D-4BFD-8E7A-8F3CD8EA854C}" type="slidenum">
              <a:rPr lang="en-US" altLang="zh-CN" smtClean="0"/>
              <a:pPr/>
              <a:t>8</a:t>
            </a:fld>
            <a:endParaRPr lang="en-US" altLang="zh-CN" smtClean="0"/>
          </a:p>
        </p:txBody>
      </p:sp>
      <p:sp>
        <p:nvSpPr>
          <p:cNvPr id="56323"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ln/>
        </p:spPr>
        <p:txBody>
          <a:bodyPr/>
          <a:lstStyle/>
          <a:p>
            <a:pPr marL="228600" indent="-228600" eaLnBrk="1" hangingPunct="1">
              <a:lnSpc>
                <a:spcPct val="80000"/>
              </a:lnSpc>
              <a:defRPr/>
            </a:pPr>
            <a:r>
              <a:rPr lang="zh-CN" altLang="en-US" sz="1000" dirty="0" smtClean="0"/>
              <a:t>程序就是一系列的操作步骤。而计算机程序就是人事先规定的 计算机完成某项工作的操作步骤。每一想到具体内容由计算机能够理解的指令或语句描述，这些指令或语句告诉计算机“做什么”和“怎样做”。</a:t>
            </a:r>
          </a:p>
          <a:p>
            <a:pPr marL="228600" indent="-228600" eaLnBrk="1" hangingPunct="1">
              <a:lnSpc>
                <a:spcPct val="80000"/>
              </a:lnSpc>
              <a:defRPr/>
            </a:pPr>
            <a:r>
              <a:rPr lang="zh-CN" altLang="en-US" sz="1000" dirty="0" smtClean="0"/>
              <a:t>计算机中的数据</a:t>
            </a:r>
          </a:p>
          <a:p>
            <a:pPr marL="228600" indent="-228600" eaLnBrk="1" hangingPunct="1">
              <a:lnSpc>
                <a:spcPct val="80000"/>
              </a:lnSpc>
              <a:defRPr/>
            </a:pPr>
            <a:r>
              <a:rPr lang="zh-CN" altLang="en-US" sz="1000" dirty="0" smtClean="0"/>
              <a:t>计算机的所有工作归根到底是对一些用高低电平信号表示的数据的处理。</a:t>
            </a:r>
          </a:p>
          <a:p>
            <a:pPr marL="228600" indent="-228600" eaLnBrk="1" hangingPunct="1">
              <a:lnSpc>
                <a:spcPct val="80000"/>
              </a:lnSpc>
              <a:defRPr/>
            </a:pPr>
            <a:r>
              <a:rPr lang="zh-CN" altLang="en-US" sz="1000" dirty="0" smtClean="0"/>
              <a:t>程序设计语言</a:t>
            </a:r>
          </a:p>
          <a:p>
            <a:pPr marL="685800" lvl="1" indent="-228600" eaLnBrk="1" hangingPunct="1">
              <a:lnSpc>
                <a:spcPct val="80000"/>
              </a:lnSpc>
              <a:defRPr/>
            </a:pPr>
            <a:r>
              <a:rPr lang="zh-CN" altLang="en-US" sz="1000" dirty="0" smtClean="0"/>
              <a:t>机器语言</a:t>
            </a:r>
          </a:p>
          <a:p>
            <a:pPr marL="228600" indent="-228600" eaLnBrk="1" hangingPunct="1">
              <a:lnSpc>
                <a:spcPct val="80000"/>
              </a:lnSpc>
              <a:defRPr/>
            </a:pPr>
            <a:r>
              <a:rPr lang="zh-CN" altLang="en-US" sz="1000" dirty="0" smtClean="0"/>
              <a:t>在计算机刚诞生的时候，人们还没有发明一种工具可以用来比较方便地指挥计算机工作。计算机程序是直接用计算机能识别的 二进制指令来书写的。这种程序设计语言就是机器语言。机器语言是直接对计算机硬件产生作用的，所以不同型号的计算机的“机器语言”又不一样，这些使得“机器语言”很难被人掌握和推广，因此一般只有少数计算机专家或专业技术人员使用。</a:t>
            </a:r>
          </a:p>
          <a:p>
            <a:pPr marL="685800" lvl="1" indent="-228600" eaLnBrk="1" hangingPunct="1">
              <a:lnSpc>
                <a:spcPct val="80000"/>
              </a:lnSpc>
              <a:defRPr/>
            </a:pPr>
            <a:r>
              <a:rPr lang="zh-CN" altLang="en-US" sz="1000" dirty="0" smtClean="0"/>
              <a:t>汇编语言</a:t>
            </a:r>
          </a:p>
          <a:p>
            <a:pPr marL="228600" indent="-228600" eaLnBrk="1" hangingPunct="1">
              <a:lnSpc>
                <a:spcPct val="80000"/>
              </a:lnSpc>
              <a:defRPr/>
            </a:pPr>
            <a:r>
              <a:rPr lang="zh-CN" altLang="en-US" sz="1000" dirty="0" smtClean="0"/>
              <a:t>    汇编语言实际上是一种符号化的机器语言。在汇编语言中，每一条机器指令对应每一个符号化的指令。比如，在机器语言中二进制</a:t>
            </a:r>
            <a:r>
              <a:rPr lang="en-US" altLang="zh-CN" sz="1000" dirty="0" smtClean="0"/>
              <a:t>10110110</a:t>
            </a:r>
            <a:r>
              <a:rPr lang="zh-CN" altLang="en-US" sz="1000" dirty="0" smtClean="0"/>
              <a:t>代表加法运算，那么可以用英文单词</a:t>
            </a:r>
            <a:r>
              <a:rPr lang="en-US" altLang="zh-CN" sz="1000" dirty="0" smtClean="0"/>
              <a:t>ADD</a:t>
            </a:r>
            <a:r>
              <a:rPr lang="zh-CN" altLang="en-US" sz="1000" dirty="0" smtClean="0"/>
              <a:t>来代表而一个有意义的英文单词显然比一长串二进制数要简洁直观且好记多了。不过，用汇编语言编写的程序要翻译成机器语言才能被计算机执行。</a:t>
            </a:r>
          </a:p>
          <a:p>
            <a:pPr marL="685800" lvl="1" indent="-228600" eaLnBrk="1" hangingPunct="1">
              <a:lnSpc>
                <a:spcPct val="80000"/>
              </a:lnSpc>
              <a:defRPr/>
            </a:pPr>
            <a:r>
              <a:rPr lang="zh-CN" altLang="en-US" sz="1000" dirty="0" smtClean="0"/>
              <a:t>高级语言</a:t>
            </a:r>
          </a:p>
          <a:p>
            <a:pPr marL="228600" indent="-228600" eaLnBrk="1" hangingPunct="1">
              <a:lnSpc>
                <a:spcPct val="80000"/>
              </a:lnSpc>
              <a:defRPr/>
            </a:pPr>
            <a:r>
              <a:rPr lang="zh-CN" altLang="en-US" sz="1000" dirty="0" smtClean="0"/>
              <a:t>由于汇编语言和机器语言都是面向机器的语言，而且在书写形式上很难直观地</a:t>
            </a:r>
            <a:r>
              <a:rPr lang="en-US" altLang="zh-CN" sz="1000" dirty="0" smtClean="0"/>
              <a:t>2</a:t>
            </a:r>
            <a:r>
              <a:rPr lang="zh-CN" altLang="en-US" sz="1000" dirty="0" smtClean="0"/>
              <a:t>反映出程序设计者的思路，因此人们发明了与人类的自然语言非常接近的高级程序设计语言。高级语言不仅易学，易用，而且写出的程序更加简练。同一个程序还可以用在不同性好的机器上。比如说，我们要求两个数的和，在高级语言中可以用一个很简单的语句</a:t>
            </a:r>
            <a:r>
              <a:rPr lang="en-US" altLang="zh-CN" sz="1000" dirty="0" smtClean="0"/>
              <a:t>C=A+B;</a:t>
            </a:r>
            <a:r>
              <a:rPr lang="zh-CN" altLang="en-US" sz="1000" dirty="0" smtClean="0"/>
              <a:t>来表示，但在汇编语言或者机器语言中，这可能就是几条甚至几十条机器指令构成的一个程序段，在不同型号的机器上构成这个程序段的机器指令还不同，而且除非程序设计者告述你这是一个实现加法的程序，常人要读懂它也不是那么容易。</a:t>
            </a:r>
          </a:p>
          <a:p>
            <a:pPr marL="228600" indent="-228600" eaLnBrk="1" hangingPunct="1">
              <a:lnSpc>
                <a:spcPct val="80000"/>
              </a:lnSpc>
              <a:defRPr/>
            </a:pPr>
            <a:r>
              <a:rPr lang="zh-CN" altLang="en-US" sz="1000" dirty="0" smtClean="0"/>
              <a:t>但是，用高级语言编写的程序不能被计算机直接理解和执行，而必须由这种语言的编译程序或解释程序翻译成机器指令，然后再让计算机之行机器指令。</a:t>
            </a:r>
            <a:endParaRPr lang="en-US" altLang="zh-CN" sz="1000" dirty="0" smtClean="0"/>
          </a:p>
          <a:p>
            <a:pPr eaLnBrk="1" hangingPunct="1">
              <a:defRPr/>
            </a:pPr>
            <a:r>
              <a:rPr lang="en-US" altLang="zh-CN" sz="1000" dirty="0" smtClean="0"/>
              <a:t>C</a:t>
            </a:r>
            <a:r>
              <a:rPr lang="zh-CN" altLang="en-US" sz="1000" dirty="0" smtClean="0"/>
              <a:t>语言是面向过程的高级语言</a:t>
            </a:r>
          </a:p>
          <a:p>
            <a:pPr eaLnBrk="1" hangingPunct="1">
              <a:defRPr/>
            </a:pPr>
            <a:r>
              <a:rPr lang="zh-CN" altLang="en-US" sz="1000" dirty="0" smtClean="0"/>
              <a:t>           面向对象的程序设计语言</a:t>
            </a:r>
          </a:p>
          <a:p>
            <a:pPr eaLnBrk="1" hangingPunct="1">
              <a:defRPr/>
            </a:pPr>
            <a:r>
              <a:rPr lang="zh-CN" altLang="en-US" sz="1000" dirty="0" smtClean="0"/>
              <a:t>一种结构模拟方法。认为：现实世界由对象组成，对象是数据和方法的封装体；客观世界可以分类，每个对象是类的一个实例。</a:t>
            </a:r>
          </a:p>
          <a:p>
            <a:pPr eaLnBrk="1" hangingPunct="1">
              <a:defRPr/>
            </a:pPr>
            <a:r>
              <a:rPr lang="zh-CN" altLang="en-US" sz="1000" dirty="0" smtClean="0"/>
              <a:t>特点：比面向过程的语言更清晰、易懂，适宜编更大规模程序，是程序设计的主流</a:t>
            </a:r>
          </a:p>
          <a:p>
            <a:pPr marL="228600" indent="-228600" eaLnBrk="1" hangingPunct="1">
              <a:lnSpc>
                <a:spcPct val="80000"/>
              </a:lnSpc>
              <a:defRPr/>
            </a:pPr>
            <a:endParaRPr lang="zh-CN" altLang="en-US" sz="10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67F2DD5-5387-4EA0-B1E0-C80DE6B0146D}" type="slidenum">
              <a:rPr lang="zh-CN" altLang="en-US" smtClean="0"/>
              <a:pPr/>
              <a:t>485</a:t>
            </a:fld>
            <a:endParaRPr lang="en-US" altLang="zh-CN" smtClean="0"/>
          </a:p>
        </p:txBody>
      </p:sp>
      <p:sp>
        <p:nvSpPr>
          <p:cNvPr id="65539"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5540"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p:spPr>
        <p:txBody>
          <a:bodyPr/>
          <a:lstStyle/>
          <a:p>
            <a:endParaRPr lang="zh-CN" altLang="en-US" smtClean="0"/>
          </a:p>
        </p:txBody>
      </p:sp>
      <p:sp>
        <p:nvSpPr>
          <p:cNvPr id="66564" name="灯片编号占位符 3"/>
          <p:cNvSpPr>
            <a:spLocks noGrp="1"/>
          </p:cNvSpPr>
          <p:nvPr>
            <p:ph type="sldNum" sz="quarter" idx="5"/>
          </p:nvPr>
        </p:nvSpPr>
        <p:spPr>
          <a:noFill/>
        </p:spPr>
        <p:txBody>
          <a:bodyPr/>
          <a:lstStyle/>
          <a:p>
            <a:fld id="{EF2203FC-E17C-4F05-9B7E-DB840292A82D}" type="slidenum">
              <a:rPr lang="en-US" altLang="zh-CN" smtClean="0"/>
              <a:pPr/>
              <a:t>487</a:t>
            </a:fld>
            <a:endParaRPr lang="en-US"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D54D2FC-2436-4BC2-817B-F1575345F203}" type="slidenum">
              <a:rPr lang="zh-CN" altLang="en-US" smtClean="0"/>
              <a:pPr/>
              <a:t>491</a:t>
            </a:fld>
            <a:endParaRPr lang="en-US" altLang="zh-CN" smtClean="0"/>
          </a:p>
        </p:txBody>
      </p:sp>
      <p:sp>
        <p:nvSpPr>
          <p:cNvPr id="67587"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7588"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3590D5E-03CB-4388-BD91-C4FE315BFEBB}" type="slidenum">
              <a:rPr lang="zh-CN" altLang="en-US" smtClean="0"/>
              <a:pPr/>
              <a:t>496</a:t>
            </a:fld>
            <a:endParaRPr lang="en-US" altLang="zh-CN" smtClean="0"/>
          </a:p>
        </p:txBody>
      </p:sp>
      <p:sp>
        <p:nvSpPr>
          <p:cNvPr id="68611"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8612"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9A885E4-F1F6-490F-8012-3BE9252B7F56}" type="slidenum">
              <a:rPr lang="zh-CN" altLang="en-US" smtClean="0"/>
              <a:pPr/>
              <a:t>500</a:t>
            </a:fld>
            <a:endParaRPr lang="en-US" altLang="zh-CN" smtClean="0"/>
          </a:p>
        </p:txBody>
      </p:sp>
      <p:sp>
        <p:nvSpPr>
          <p:cNvPr id="69635"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69636"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DFF63C7-5ECC-4756-ABB4-916C38286C96}" type="slidenum">
              <a:rPr lang="en-US" altLang="zh-CN" smtClean="0"/>
              <a:pPr/>
              <a:t>504</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smtClean="0"/>
              <a:t>前面介绍的对文件的操作都是顺序读写，即从文件的第一个数据开始，依次进行读写。由指向文件的指针自动移位。但在实际对文件的应用中，还往往需要对文件中某个特定的数据进行处理，这就要求对文件具有随机读写的功能，也就是强制将文件的指针指向用户所希望的指定位置。</a:t>
            </a:r>
            <a:r>
              <a:rPr lang="en-US" altLang="zh-CN" smtClean="0"/>
              <a:t>C</a:t>
            </a:r>
            <a:r>
              <a:rPr lang="zh-CN" altLang="en-US" smtClean="0"/>
              <a:t>语言对文件的定位提供了三个函数。</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1ED88C-23B3-43E4-9D96-A4FBAD64DA0F}" type="slidenum">
              <a:rPr lang="zh-CN" altLang="en-US" smtClean="0"/>
              <a:pPr/>
              <a:t>507</a:t>
            </a:fld>
            <a:endParaRPr lang="en-US" altLang="zh-CN" smtClean="0"/>
          </a:p>
        </p:txBody>
      </p:sp>
      <p:sp>
        <p:nvSpPr>
          <p:cNvPr id="71683"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71684"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5169841-2C68-4489-87B6-222F447A1966}" type="slidenum">
              <a:rPr lang="zh-CN" altLang="en-US" smtClean="0"/>
              <a:pPr/>
              <a:t>508</a:t>
            </a:fld>
            <a:endParaRPr lang="en-US" altLang="zh-CN" smtClean="0"/>
          </a:p>
        </p:txBody>
      </p:sp>
      <p:sp>
        <p:nvSpPr>
          <p:cNvPr id="72707"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72708"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7DD9FDD-EA36-424C-A640-AB93DFC798AE}" type="slidenum">
              <a:rPr lang="zh-CN" altLang="en-US" smtClean="0"/>
              <a:pPr/>
              <a:t>509</a:t>
            </a:fld>
            <a:endParaRPr lang="en-US" altLang="zh-CN" smtClean="0"/>
          </a:p>
        </p:txBody>
      </p:sp>
      <p:sp>
        <p:nvSpPr>
          <p:cNvPr id="73731"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73732"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D09DF2F-756D-4DF2-9544-B6A8C80143AE}" type="slidenum">
              <a:rPr lang="zh-CN" altLang="en-US" smtClean="0"/>
              <a:pPr/>
              <a:t>510</a:t>
            </a:fld>
            <a:endParaRPr lang="en-US" altLang="zh-CN" smtClean="0"/>
          </a:p>
        </p:txBody>
      </p:sp>
      <p:sp>
        <p:nvSpPr>
          <p:cNvPr id="74755" name="Rectangle 2"/>
          <p:cNvSpPr>
            <a:spLocks noGrp="1" noRot="1" noChangeAspect="1" noChangeArrowheads="1" noTextEdit="1"/>
          </p:cNvSpPr>
          <p:nvPr>
            <p:ph type="sldImg"/>
          </p:nvPr>
        </p:nvSpPr>
        <p:spPr>
          <a:xfrm>
            <a:off x="1104900" y="666750"/>
            <a:ext cx="4648200" cy="3486150"/>
          </a:xfrm>
          <a:solidFill>
            <a:srgbClr val="FFFFFF"/>
          </a:solidFill>
          <a:ln/>
        </p:spPr>
      </p:sp>
      <p:sp>
        <p:nvSpPr>
          <p:cNvPr id="74756"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p:spPr>
        <p:txBody>
          <a:bodyPr/>
          <a:lstStyle/>
          <a:p>
            <a:endParaRPr lang="zh-CN" altLang="en-US" smtClean="0"/>
          </a:p>
        </p:txBody>
      </p:sp>
      <p:sp>
        <p:nvSpPr>
          <p:cNvPr id="57348" name="灯片编号占位符 3"/>
          <p:cNvSpPr>
            <a:spLocks noGrp="1"/>
          </p:cNvSpPr>
          <p:nvPr>
            <p:ph type="sldNum" sz="quarter" idx="5"/>
          </p:nvPr>
        </p:nvSpPr>
        <p:spPr>
          <a:noFill/>
        </p:spPr>
        <p:txBody>
          <a:bodyPr/>
          <a:lstStyle/>
          <a:p>
            <a:fld id="{E30D0ECA-C9C8-48E9-B487-2D1392D431D7}" type="slidenum">
              <a:rPr lang="en-US" altLang="zh-CN" smtClean="0"/>
              <a:pPr/>
              <a:t>14</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p:spPr>
        <p:txBody>
          <a:bodyPr/>
          <a:lstStyle/>
          <a:p>
            <a:endParaRPr lang="zh-CN" altLang="en-US" smtClean="0"/>
          </a:p>
        </p:txBody>
      </p:sp>
      <p:sp>
        <p:nvSpPr>
          <p:cNvPr id="58372" name="灯片编号占位符 3"/>
          <p:cNvSpPr>
            <a:spLocks noGrp="1"/>
          </p:cNvSpPr>
          <p:nvPr>
            <p:ph type="sldNum" sz="quarter" idx="5"/>
          </p:nvPr>
        </p:nvSpPr>
        <p:spPr>
          <a:noFill/>
        </p:spPr>
        <p:txBody>
          <a:bodyPr/>
          <a:lstStyle/>
          <a:p>
            <a:fld id="{D6818953-4CDC-4A45-8C3F-562222C26730}" type="slidenum">
              <a:rPr lang="en-US" altLang="zh-CN" smtClean="0"/>
              <a:pPr/>
              <a:t>15</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smtClean="0"/>
          </a:p>
        </p:txBody>
      </p:sp>
      <p:sp>
        <p:nvSpPr>
          <p:cNvPr id="59396" name="灯片编号占位符 3"/>
          <p:cNvSpPr>
            <a:spLocks noGrp="1"/>
          </p:cNvSpPr>
          <p:nvPr>
            <p:ph type="sldNum" sz="quarter" idx="5"/>
          </p:nvPr>
        </p:nvSpPr>
        <p:spPr>
          <a:noFill/>
        </p:spPr>
        <p:txBody>
          <a:bodyPr/>
          <a:lstStyle/>
          <a:p>
            <a:fld id="{28260F99-4F2C-42AB-BD4E-316FD23004F1}" type="slidenum">
              <a:rPr lang="en-US" altLang="zh-CN" smtClean="0"/>
              <a:pPr/>
              <a:t>18</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5145D92-C555-4EA6-996D-60EDB5837357}" type="slidenum">
              <a:rPr lang="en-US" altLang="zh-CN" smtClean="0"/>
              <a:pPr/>
              <a:t>21</a:t>
            </a:fld>
            <a:endParaRPr lang="en-US" altLang="zh-CN" smtClean="0"/>
          </a:p>
        </p:txBody>
      </p:sp>
      <p:sp>
        <p:nvSpPr>
          <p:cNvPr id="60419" name="Rectangle 2"/>
          <p:cNvSpPr>
            <a:spLocks noGrp="1" noRot="1" noChangeAspect="1" noChangeArrowheads="1" noTextEdit="1"/>
          </p:cNvSpPr>
          <p:nvPr>
            <p:ph type="sldImg"/>
          </p:nvPr>
        </p:nvSpPr>
        <p:spPr>
          <a:xfrm>
            <a:off x="1106488" y="666750"/>
            <a:ext cx="4645025" cy="3484563"/>
          </a:xfrm>
          <a:ln/>
        </p:spPr>
      </p:sp>
      <p:sp>
        <p:nvSpPr>
          <p:cNvPr id="60420" name="Rectangle 3"/>
          <p:cNvSpPr>
            <a:spLocks noGrp="1" noChangeArrowheads="1"/>
          </p:cNvSpPr>
          <p:nvPr>
            <p:ph type="body" idx="1"/>
          </p:nvPr>
        </p:nvSpPr>
        <p:spPr>
          <a:xfrm>
            <a:off x="904875" y="4373563"/>
            <a:ext cx="5048250" cy="4078287"/>
          </a:xfrm>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pPr eaLnBrk="1" hangingPunct="1"/>
            <a:endParaRPr lang="zh-CN" altLang="en-US" smtClean="0">
              <a:latin typeface="Arial" pitchFamily="34" charset="0"/>
            </a:endParaRPr>
          </a:p>
        </p:txBody>
      </p:sp>
      <p:sp>
        <p:nvSpPr>
          <p:cNvPr id="51204" name="灯片编号占位符 3"/>
          <p:cNvSpPr>
            <a:spLocks noGrp="1"/>
          </p:cNvSpPr>
          <p:nvPr>
            <p:ph type="sldNum" sz="quarter" idx="5"/>
          </p:nvPr>
        </p:nvSpPr>
        <p:spPr>
          <a:noFill/>
        </p:spPr>
        <p:txBody>
          <a:bodyPr/>
          <a:lstStyle/>
          <a:p>
            <a:fld id="{D3599FDB-3519-46B7-BC20-ADC0CD665FE2}" type="slidenum">
              <a:rPr lang="en-US" altLang="zh-CN" smtClean="0">
                <a:latin typeface="Arial" pitchFamily="34" charset="0"/>
              </a:rPr>
              <a:pPr/>
              <a:t>61</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pPr>
              <a:defRPr/>
            </a:pPr>
            <a:fld id="{B3C42510-4FFD-4538-A51F-7426F129DB02}" type="datetime1">
              <a:rPr lang="zh-CN" altLang="en-US" smtClean="0"/>
              <a:pPr>
                <a:defRPr/>
              </a:pPr>
              <a:t>2012-9-17</a:t>
            </a:fld>
            <a:endParaRPr lang="en-US" altLang="zh-CN"/>
          </a:p>
        </p:txBody>
      </p:sp>
      <p:sp>
        <p:nvSpPr>
          <p:cNvPr id="19" name="页脚占位符 18"/>
          <p:cNvSpPr>
            <a:spLocks noGrp="1"/>
          </p:cNvSpPr>
          <p:nvPr>
            <p:ph type="ftr" sz="quarter" idx="11"/>
          </p:nvPr>
        </p:nvSpPr>
        <p:spPr/>
        <p:txBody>
          <a:bodyPr/>
          <a:lstStyle/>
          <a:p>
            <a:pPr>
              <a:defRPr/>
            </a:pPr>
            <a:endParaRPr lang="en-US" altLang="zh-CN"/>
          </a:p>
        </p:txBody>
      </p:sp>
      <p:sp>
        <p:nvSpPr>
          <p:cNvPr id="27" name="灯片编号占位符 26"/>
          <p:cNvSpPr>
            <a:spLocks noGrp="1"/>
          </p:cNvSpPr>
          <p:nvPr>
            <p:ph type="sldNum" sz="quarter" idx="12"/>
          </p:nvPr>
        </p:nvSpPr>
        <p:spPr/>
        <p:txBody>
          <a:bodyPr/>
          <a:lstStyle/>
          <a:p>
            <a:pPr>
              <a:defRPr/>
            </a:pPr>
            <a:fld id="{6759569F-0CD3-4FEA-9DB3-D423B588EBFF}"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B0055735-8E48-42CA-B1C5-5E85B73C73D2}" type="datetime1">
              <a:rPr lang="zh-CN" altLang="en-US" smtClean="0"/>
              <a:pPr>
                <a:defRPr/>
              </a:pPr>
              <a:t>2012-9-17</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9FE1468-6695-412C-8D22-2996D8A5D55D}" type="slidenum">
              <a:rPr lang="en-US" altLang="zh-CN" smtClean="0"/>
              <a:pPr>
                <a:defRPr/>
              </a:pPr>
              <a:t>‹#›</a:t>
            </a:fld>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7340CE18-0A71-4BCC-8A84-6A25AB4E3E0F}" type="datetime1">
              <a:rPr lang="zh-CN" altLang="en-US" smtClean="0"/>
              <a:pPr>
                <a:defRPr/>
              </a:pPr>
              <a:t>2012-9-17</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7700F35-AD32-454D-9822-185EE29A6694}" type="slidenum">
              <a:rPr lang="en-US" altLang="zh-CN" smtClean="0"/>
              <a:pPr>
                <a:defRPr/>
              </a:pPr>
              <a:t>‹#›</a:t>
            </a:fld>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91440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76400"/>
            <a:ext cx="66294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14400" y="3695700"/>
            <a:ext cx="66294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457200"/>
            <a:ext cx="8077200" cy="1066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673225"/>
            <a:ext cx="8077200"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3400" y="3998913"/>
            <a:ext cx="8077200"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242BD1-271C-4F0B-94A5-F5885BBE3601}"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2CF40D30-9955-4DBE-A7A5-EAAA8E967BC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0"/>
          </p:nvPr>
        </p:nvSpPr>
        <p:spPr>
          <a:ln/>
        </p:spPr>
        <p:txBody>
          <a:bodyPr/>
          <a:lstStyle>
            <a:lvl1pPr>
              <a:defRPr/>
            </a:lvl1pPr>
          </a:lstStyle>
          <a:p>
            <a:pPr>
              <a:defRPr/>
            </a:pPr>
            <a:fld id="{622E2CB7-FFC5-455E-9C6C-4C2AC8EFAF23}" type="slidenum">
              <a:rPr lang="en-US" altLang="zh-CN"/>
              <a:pPr>
                <a:defRPr/>
              </a:pPr>
              <a:t>‹#›</a:t>
            </a:fld>
            <a:endParaRPr lang="en-US" altLang="zh-CN"/>
          </a:p>
        </p:txBody>
      </p:sp>
      <p:sp>
        <p:nvSpPr>
          <p:cNvPr id="7" name="Rectangle 16"/>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
          <p:cNvSpPr>
            <a:spLocks noGrp="1" noChangeArrowheads="1"/>
          </p:cNvSpPr>
          <p:nvPr>
            <p:ph type="sldNum" sz="quarter" idx="11"/>
          </p:nvPr>
        </p:nvSpPr>
        <p:spPr>
          <a:ln/>
        </p:spPr>
        <p:txBody>
          <a:bodyPr/>
          <a:lstStyle>
            <a:lvl1pPr>
              <a:defRPr/>
            </a:lvl1pPr>
          </a:lstStyle>
          <a:p>
            <a:pPr>
              <a:defRPr/>
            </a:pPr>
            <a:fld id="{EA822AC2-784E-4B69-BB63-44EE75FA683F}"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43919F5-C0A5-45D7-B1C2-E5A6058E327D}" type="datetime1">
              <a:rPr lang="zh-CN" altLang="en-US" smtClean="0"/>
              <a:pPr>
                <a:defRPr/>
              </a:pPr>
              <a:t>2012-9-17</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55530DC-6F58-406B-B1DA-8519B803F4C5}" type="slidenum">
              <a:rPr lang="en-US" altLang="zh-CN" smtClean="0"/>
              <a:pPr>
                <a:defRPr/>
              </a:pPr>
              <a:t>‹#›</a:t>
            </a:fld>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fld id="{044EA3CB-3468-4930-81DF-648A57E1E64B}" type="datetime1">
              <a:rPr lang="zh-CN" altLang="en-US" smtClean="0"/>
              <a:pPr>
                <a:defRPr/>
              </a:pPr>
              <a:t>2012-9-17</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7D91DBA-8BE8-4D47-B606-AD7D44C8CB93}"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5CF8E54B-D246-418A-A158-CB7C7E8E418E}" type="datetime1">
              <a:rPr lang="zh-CN" altLang="en-US" smtClean="0"/>
              <a:pPr>
                <a:defRPr/>
              </a:pPr>
              <a:t>2012-9-17</a:t>
            </a:fld>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437E68F-A8DE-43B3-A3E4-DE79233E2344}" type="slidenum">
              <a:rPr lang="en-US" altLang="zh-CN" smtClean="0"/>
              <a:pPr>
                <a:defRPr/>
              </a:pPr>
              <a:t>‹#›</a:t>
            </a:fld>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89A58BA2-6136-4161-9620-5F089845C164}" type="datetime1">
              <a:rPr lang="zh-CN" altLang="en-US" smtClean="0"/>
              <a:pPr>
                <a:defRPr/>
              </a:pPr>
              <a:t>2012-9-17</a:t>
            </a:fld>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30437CA0-4CEC-4629-8614-0A245D51F433}" type="slidenum">
              <a:rPr lang="en-US" altLang="zh-CN" smtClean="0"/>
              <a:pPr>
                <a:defRPr/>
              </a:pPr>
              <a:t>‹#›</a:t>
            </a:fld>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pPr>
              <a:defRPr/>
            </a:pPr>
            <a:fld id="{6ED477B7-325A-4CBF-98C7-F6FF9C0AF6B6}" type="datetime1">
              <a:rPr lang="zh-CN" altLang="en-US" smtClean="0"/>
              <a:pPr>
                <a:defRPr/>
              </a:pPr>
              <a:t>2012-9-17</a:t>
            </a:fld>
            <a:endParaRPr lang="en-US" altLang="zh-CN"/>
          </a:p>
        </p:txBody>
      </p:sp>
      <p:sp>
        <p:nvSpPr>
          <p:cNvPr id="8" name="灯片编号占位符 7"/>
          <p:cNvSpPr>
            <a:spLocks noGrp="1"/>
          </p:cNvSpPr>
          <p:nvPr>
            <p:ph type="sldNum" sz="quarter" idx="11"/>
          </p:nvPr>
        </p:nvSpPr>
        <p:spPr/>
        <p:txBody>
          <a:bodyPr/>
          <a:lstStyle/>
          <a:p>
            <a:pPr>
              <a:defRPr/>
            </a:pPr>
            <a:fld id="{601FA3FE-2BC6-4CE2-B5C0-93A9300FC2CB}" type="slidenum">
              <a:rPr lang="en-US" altLang="zh-CN" smtClean="0"/>
              <a:pPr>
                <a:defRPr/>
              </a:pPr>
              <a:t>‹#›</a:t>
            </a:fld>
            <a:endParaRPr lang="en-US" altLang="zh-CN"/>
          </a:p>
        </p:txBody>
      </p:sp>
      <p:sp>
        <p:nvSpPr>
          <p:cNvPr id="9" name="页脚占位符 8"/>
          <p:cNvSpPr>
            <a:spLocks noGrp="1"/>
          </p:cNvSpPr>
          <p:nvPr>
            <p:ph type="ftr" sz="quarter" idx="12"/>
          </p:nvPr>
        </p:nvSpPr>
        <p:spPr/>
        <p:txBody>
          <a:bodyPr/>
          <a:lstStyle/>
          <a:p>
            <a:pPr>
              <a:defRPr/>
            </a:pPr>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EC29B5-840C-413B-ADCA-51F13F9F736D}" type="datetime1">
              <a:rPr lang="zh-CN" altLang="en-US" smtClean="0"/>
              <a:pPr>
                <a:defRPr/>
              </a:pPr>
              <a:t>2012-9-17</a:t>
            </a:fld>
            <a:endParaRPr lang="en-US" altLang="zh-CN" dirty="0"/>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76C28267-322E-4F55-83A7-61969821FE8C}" type="slidenum">
              <a:rPr lang="en-US" altLang="zh-CN" smtClean="0"/>
              <a:pPr>
                <a:defRPr/>
              </a:pPr>
              <a:t>‹#›</a:t>
            </a:fld>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9651509C-92D1-4AAA-B676-D11553C79B7D}" type="datetime1">
              <a:rPr lang="zh-CN" altLang="en-US" smtClean="0"/>
              <a:pPr>
                <a:defRPr/>
              </a:pPr>
              <a:t>2012-9-17</a:t>
            </a:fld>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pPr>
              <a:defRPr/>
            </a:pPr>
            <a:fld id="{A17CAE4D-D566-47A5-B2B7-65A68D0E5905}" type="slidenum">
              <a:rPr lang="en-US" altLang="zh-CN" smtClean="0"/>
              <a:pPr>
                <a:defRPr/>
              </a:pPr>
              <a:t>‹#›</a:t>
            </a:fld>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pPr>
              <a:defRPr/>
            </a:pPr>
            <a:fld id="{3C475A93-CD25-49A0-8718-BCD5953108E6}" type="datetime1">
              <a:rPr lang="zh-CN" altLang="en-US" smtClean="0"/>
              <a:pPr>
                <a:defRPr/>
              </a:pPr>
              <a:t>2012-9-17</a:t>
            </a:fld>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CDF6744-72D0-4F5E-BE5D-706566E3788D}" type="slidenum">
              <a:rPr lang="en-US" altLang="zh-CN" smtClean="0"/>
              <a:pPr>
                <a:defRPr/>
              </a:pPr>
              <a:t>‹#›</a:t>
            </a:fld>
            <a:endParaRPr lang="en-US" altLang="zh-CN"/>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fld id="{A8A063B1-EE1B-4391-B265-F2B3F81396A1}" type="datetime1">
              <a:rPr lang="zh-CN" altLang="en-US" smtClean="0"/>
              <a:pPr>
                <a:defRPr/>
              </a:pPr>
              <a:t>2012-9-17</a:t>
            </a:fld>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D87DC8C7-FC9A-4B91-8E3C-7C4F49AAEE9C}"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Lst>
  <p:transition>
    <p:blinds dir="vert"/>
  </p:transition>
  <p:timing>
    <p:tnLst>
      <p:par>
        <p:cTn id="1" dur="indefinite" restart="never" nodeType="tmRoot"/>
      </p:par>
    </p:tnLst>
  </p:timing>
  <p:hf hdr="0" ft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5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slide" Target="slide17.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audio" Target="../media/audio3.wav"/></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file:///e:\tc\tc.exe" TargetMode="Externa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5.xml"/></Relationships>
</file>

<file path=ppt/slides/_rels/slide26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1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s>
</file>

<file path=ppt/slides/_rels/slide29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image" Target="../media/image24.gif"/><Relationship Id="rId1" Type="http://schemas.openxmlformats.org/officeDocument/2006/relationships/slideLayout" Target="../slideLayouts/slideLayout15.xml"/></Relationships>
</file>

<file path=ppt/slides/_rels/slide33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14.xml"/></Relationships>
</file>

<file path=ppt/slides/_rels/slide334.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1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1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file:///e:\tc\tc.exe" TargetMode="External"/><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14.xml"/></Relationships>
</file>

<file path=ppt/slides/_rels/slide341.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4.xml"/></Relationships>
</file>

<file path=ppt/slides/_rels/slide351.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14.xml"/></Relationships>
</file>

<file path=ppt/slides/_rels/slide352.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image" Target="../media/image63.jpeg"/><Relationship Id="rId1" Type="http://schemas.openxmlformats.org/officeDocument/2006/relationships/slideLayout" Target="../slideLayouts/slideLayout1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file:///e:\tc\tc.exe" TargetMode="External"/><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14.xml"/></Relationships>
</file>

<file path=ppt/slides/_rels/slide424.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14.xml"/></Relationships>
</file>

<file path=ppt/slides/_rels/slide42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4.xml"/></Relationships>
</file>

<file path=ppt/slides/_rels/slide463.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4.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7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file:///e:\tc\tc.exe" TargetMode="External"/><Relationship Id="rId1" Type="http://schemas.openxmlformats.org/officeDocument/2006/relationships/slideLayout" Target="../slideLayouts/slideLayout7.xml"/></Relationships>
</file>

<file path=ppt/slides/_rels/slide5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4.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file:///e:\tc\tc.exe"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slide" Target="slide38.xml"/><Relationship Id="rId5" Type="http://schemas.openxmlformats.org/officeDocument/2006/relationships/slide" Target="slide8.xml"/><Relationship Id="rId4" Type="http://schemas.openxmlformats.org/officeDocument/2006/relationships/audio" Target="../media/audio2.wav"/></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ctrTitle"/>
          </p:nvPr>
        </p:nvSpPr>
        <p:spPr/>
        <p:txBody>
          <a:bodyPr anchorCtr="1"/>
          <a:lstStyle/>
          <a:p>
            <a:pPr eaLnBrk="1" hangingPunct="1">
              <a:defRPr/>
            </a:pPr>
            <a:r>
              <a:rPr lang="en-US" altLang="zh-CN" sz="4800" b="1" dirty="0" smtClean="0">
                <a:solidFill>
                  <a:srgbClr val="0000FF"/>
                </a:solidFill>
                <a:effectLst>
                  <a:outerShdw blurRad="38100" dist="38100" dir="2700000" algn="tl">
                    <a:srgbClr val="FFFFFF"/>
                  </a:outerShdw>
                </a:effectLst>
              </a:rPr>
              <a:t>C</a:t>
            </a:r>
            <a:r>
              <a:rPr lang="zh-CN" altLang="en-US" sz="4800" b="1" dirty="0" smtClean="0">
                <a:solidFill>
                  <a:srgbClr val="0000FF"/>
                </a:solidFill>
                <a:effectLst>
                  <a:outerShdw blurRad="38100" dist="38100" dir="2700000" algn="tl">
                    <a:srgbClr val="FFFFFF"/>
                  </a:outerShdw>
                </a:effectLst>
              </a:rPr>
              <a:t>语言程序设计</a:t>
            </a:r>
            <a:endParaRPr lang="zh-CN" altLang="en-US" sz="4800" b="1" dirty="0" smtClean="0">
              <a:solidFill>
                <a:srgbClr val="0000FF"/>
              </a:solidFill>
            </a:endParaRPr>
          </a:p>
        </p:txBody>
      </p:sp>
      <p:sp>
        <p:nvSpPr>
          <p:cNvPr id="5122" name="Rectangle 3"/>
          <p:cNvSpPr>
            <a:spLocks noGrp="1" noChangeArrowheads="1"/>
          </p:cNvSpPr>
          <p:nvPr>
            <p:ph type="subTitle" idx="1"/>
          </p:nvPr>
        </p:nvSpPr>
        <p:spPr/>
        <p:txBody>
          <a:bodyPr/>
          <a:lstStyle/>
          <a:p>
            <a:pPr eaLnBrk="1" hangingPunct="1"/>
            <a:r>
              <a:rPr lang="zh-CN" altLang="en-US" b="1" dirty="0" smtClean="0">
                <a:solidFill>
                  <a:schemeClr val="accent2"/>
                </a:solidFill>
              </a:rPr>
              <a:t>信息学院电子科学与技术研究所</a:t>
            </a:r>
          </a:p>
          <a:p>
            <a:pPr eaLnBrk="1" hangingPunct="1"/>
            <a:r>
              <a:rPr lang="zh-CN" altLang="en-US" b="1" dirty="0" smtClean="0">
                <a:solidFill>
                  <a:schemeClr val="accent2"/>
                </a:solidFill>
              </a:rPr>
              <a:t>主讲人：雷红玮</a:t>
            </a: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9" name="Rectangle 3"/>
          <p:cNvSpPr>
            <a:spLocks noChangeArrowheads="1"/>
          </p:cNvSpPr>
          <p:nvPr/>
        </p:nvSpPr>
        <p:spPr bwMode="auto">
          <a:xfrm>
            <a:off x="323850" y="1052513"/>
            <a:ext cx="8497888" cy="5183187"/>
          </a:xfrm>
          <a:prstGeom prst="rect">
            <a:avLst/>
          </a:prstGeom>
          <a:noFill/>
          <a:ln w="9525">
            <a:noFill/>
            <a:miter lim="800000"/>
            <a:headEnd/>
            <a:tailEnd/>
          </a:ln>
        </p:spPr>
        <p:txBody>
          <a:bodyPr/>
          <a:lstStyle/>
          <a:p>
            <a:pPr marL="342900" indent="-342900" defTabSz="762000" eaLnBrk="0" hangingPunct="0">
              <a:spcBef>
                <a:spcPct val="20000"/>
              </a:spcBef>
              <a:buFontTx/>
              <a:buChar char="•"/>
              <a:defRPr/>
            </a:pPr>
            <a:r>
              <a:rPr kumimoji="1" lang="en-US" altLang="zh-CN" sz="3200" dirty="0">
                <a:latin typeface="楷体" pitchFamily="49" charset="-122"/>
                <a:ea typeface="楷体" pitchFamily="49" charset="-122"/>
              </a:rPr>
              <a:t>1975</a:t>
            </a:r>
            <a:r>
              <a:rPr kumimoji="1" lang="zh-CN" altLang="en-US" sz="3200" dirty="0">
                <a:latin typeface="楷体" pitchFamily="49" charset="-122"/>
                <a:ea typeface="楷体" pitchFamily="49" charset="-122"/>
              </a:rPr>
              <a:t>年</a:t>
            </a:r>
            <a:r>
              <a:rPr kumimoji="1" lang="en-US" altLang="zh-CN" sz="3200" dirty="0">
                <a:latin typeface="楷体" pitchFamily="49" charset="-122"/>
                <a:ea typeface="楷体" pitchFamily="49" charset="-122"/>
              </a:rPr>
              <a:t>UNIX</a:t>
            </a:r>
            <a:r>
              <a:rPr kumimoji="1" lang="zh-CN" altLang="en-US" sz="3200" dirty="0">
                <a:latin typeface="楷体" pitchFamily="49" charset="-122"/>
                <a:ea typeface="楷体" pitchFamily="49" charset="-122"/>
              </a:rPr>
              <a:t>第</a:t>
            </a:r>
            <a:r>
              <a:rPr kumimoji="1" lang="en-US" altLang="zh-CN" sz="3200" dirty="0">
                <a:latin typeface="楷体" pitchFamily="49" charset="-122"/>
                <a:ea typeface="楷体" pitchFamily="49" charset="-122"/>
              </a:rPr>
              <a:t>6</a:t>
            </a:r>
            <a:r>
              <a:rPr kumimoji="1" lang="zh-CN" altLang="en-US" sz="3200" dirty="0">
                <a:latin typeface="楷体" pitchFamily="49" charset="-122"/>
                <a:ea typeface="楷体" pitchFamily="49" charset="-122"/>
              </a:rPr>
              <a:t>版发布</a:t>
            </a:r>
            <a:r>
              <a:rPr kumimoji="1" lang="en-US" altLang="zh-CN" sz="3200" dirty="0">
                <a:latin typeface="楷体" pitchFamily="49" charset="-122"/>
                <a:ea typeface="楷体" pitchFamily="49" charset="-122"/>
              </a:rPr>
              <a:t>,C</a:t>
            </a:r>
            <a:r>
              <a:rPr kumimoji="1" lang="zh-CN" altLang="en-US" sz="3200" dirty="0">
                <a:latin typeface="楷体" pitchFamily="49" charset="-122"/>
                <a:ea typeface="楷体" pitchFamily="49" charset="-122"/>
              </a:rPr>
              <a:t>优点突出引起关注。</a:t>
            </a:r>
          </a:p>
          <a:p>
            <a:pPr marL="342900" indent="-342900" defTabSz="762000" eaLnBrk="0" hangingPunct="0">
              <a:spcBef>
                <a:spcPct val="20000"/>
              </a:spcBef>
              <a:buFontTx/>
              <a:buChar char="•"/>
              <a:defRPr/>
            </a:pPr>
            <a:r>
              <a:rPr kumimoji="1" lang="en-US" altLang="zh-CN" sz="3200" dirty="0">
                <a:solidFill>
                  <a:schemeClr val="tx1">
                    <a:lumMod val="20000"/>
                    <a:lumOff val="80000"/>
                  </a:schemeClr>
                </a:solidFill>
                <a:latin typeface="楷体" pitchFamily="49" charset="-122"/>
                <a:ea typeface="楷体" pitchFamily="49" charset="-122"/>
              </a:rPr>
              <a:t>1977</a:t>
            </a:r>
            <a:r>
              <a:rPr kumimoji="1" lang="zh-CN" altLang="en-US" sz="3200" dirty="0">
                <a:solidFill>
                  <a:schemeClr val="tx1">
                    <a:lumMod val="20000"/>
                    <a:lumOff val="80000"/>
                  </a:schemeClr>
                </a:solidFill>
                <a:latin typeface="楷体" pitchFamily="49" charset="-122"/>
                <a:ea typeface="楷体" pitchFamily="49" charset="-122"/>
              </a:rPr>
              <a:t>年出现了</a:t>
            </a:r>
            <a:r>
              <a:rPr kumimoji="1" lang="en-US" altLang="zh-CN" sz="3200" dirty="0">
                <a:solidFill>
                  <a:schemeClr val="tx1">
                    <a:lumMod val="20000"/>
                    <a:lumOff val="80000"/>
                  </a:schemeClr>
                </a:solidFill>
                <a:latin typeface="楷体" pitchFamily="49" charset="-122"/>
                <a:ea typeface="楷体" pitchFamily="49" charset="-122"/>
              </a:rPr>
              <a:t>《</a:t>
            </a:r>
            <a:r>
              <a:rPr kumimoji="1" lang="zh-CN" altLang="en-US" sz="3200" dirty="0">
                <a:solidFill>
                  <a:schemeClr val="tx1">
                    <a:lumMod val="20000"/>
                    <a:lumOff val="80000"/>
                  </a:schemeClr>
                </a:solidFill>
                <a:latin typeface="楷体" pitchFamily="49" charset="-122"/>
                <a:ea typeface="楷体" pitchFamily="49" charset="-122"/>
              </a:rPr>
              <a:t>可移植</a:t>
            </a:r>
            <a:r>
              <a:rPr kumimoji="1" lang="en-US" altLang="zh-CN" sz="3200" dirty="0">
                <a:solidFill>
                  <a:schemeClr val="tx1">
                    <a:lumMod val="20000"/>
                    <a:lumOff val="80000"/>
                  </a:schemeClr>
                </a:solidFill>
                <a:latin typeface="楷体" pitchFamily="49" charset="-122"/>
                <a:ea typeface="楷体" pitchFamily="49" charset="-122"/>
              </a:rPr>
              <a:t>C</a:t>
            </a:r>
            <a:r>
              <a:rPr kumimoji="1" lang="zh-CN" altLang="en-US" sz="3200" dirty="0">
                <a:solidFill>
                  <a:schemeClr val="tx1">
                    <a:lumMod val="20000"/>
                    <a:lumOff val="80000"/>
                  </a:schemeClr>
                </a:solidFill>
                <a:latin typeface="楷体" pitchFamily="49" charset="-122"/>
                <a:ea typeface="楷体" pitchFamily="49" charset="-122"/>
              </a:rPr>
              <a:t>语言编译程序</a:t>
            </a:r>
            <a:r>
              <a:rPr kumimoji="1" lang="en-US" altLang="zh-CN" sz="3200" dirty="0">
                <a:solidFill>
                  <a:schemeClr val="tx1">
                    <a:lumMod val="20000"/>
                    <a:lumOff val="80000"/>
                  </a:schemeClr>
                </a:solidFill>
                <a:latin typeface="楷体" pitchFamily="49" charset="-122"/>
                <a:ea typeface="楷体" pitchFamily="49" charset="-122"/>
              </a:rPr>
              <a:t>》 </a:t>
            </a:r>
            <a:r>
              <a:rPr kumimoji="1" lang="zh-CN" altLang="en-US" sz="3200" dirty="0">
                <a:solidFill>
                  <a:schemeClr val="tx1">
                    <a:lumMod val="20000"/>
                    <a:lumOff val="80000"/>
                  </a:schemeClr>
                </a:solidFill>
                <a:latin typeface="楷体" pitchFamily="49" charset="-122"/>
                <a:ea typeface="楷体" pitchFamily="49" charset="-122"/>
              </a:rPr>
              <a:t>，推动了</a:t>
            </a:r>
            <a:r>
              <a:rPr kumimoji="1" lang="en-US" altLang="zh-CN" sz="3200" dirty="0">
                <a:solidFill>
                  <a:schemeClr val="tx1">
                    <a:lumMod val="20000"/>
                    <a:lumOff val="80000"/>
                  </a:schemeClr>
                </a:solidFill>
                <a:latin typeface="楷体" pitchFamily="49" charset="-122"/>
                <a:ea typeface="楷体" pitchFamily="49" charset="-122"/>
              </a:rPr>
              <a:t>UNIX</a:t>
            </a:r>
            <a:r>
              <a:rPr kumimoji="1" lang="zh-CN" altLang="en-US" sz="3200" dirty="0">
                <a:solidFill>
                  <a:schemeClr val="tx1">
                    <a:lumMod val="20000"/>
                    <a:lumOff val="80000"/>
                  </a:schemeClr>
                </a:solidFill>
                <a:latin typeface="楷体" pitchFamily="49" charset="-122"/>
                <a:ea typeface="楷体" pitchFamily="49" charset="-122"/>
              </a:rPr>
              <a:t>在各种机器上实现 ，</a:t>
            </a:r>
            <a:r>
              <a:rPr kumimoji="1" lang="en-US" altLang="zh-CN" sz="3200" dirty="0">
                <a:solidFill>
                  <a:schemeClr val="tx1">
                    <a:lumMod val="20000"/>
                    <a:lumOff val="80000"/>
                  </a:schemeClr>
                </a:solidFill>
                <a:latin typeface="楷体" pitchFamily="49" charset="-122"/>
                <a:ea typeface="楷体" pitchFamily="49" charset="-122"/>
              </a:rPr>
              <a:t>C</a:t>
            </a:r>
            <a:r>
              <a:rPr kumimoji="1" lang="zh-CN" altLang="en-US" sz="3200" dirty="0">
                <a:solidFill>
                  <a:schemeClr val="tx1">
                    <a:lumMod val="20000"/>
                    <a:lumOff val="80000"/>
                  </a:schemeClr>
                </a:solidFill>
                <a:latin typeface="楷体" pitchFamily="49" charset="-122"/>
                <a:ea typeface="楷体" pitchFamily="49" charset="-122"/>
              </a:rPr>
              <a:t>语言也得到推广，其发展相辅相成。</a:t>
            </a:r>
          </a:p>
          <a:p>
            <a:pPr marL="342900" indent="-342900" defTabSz="762000" eaLnBrk="0" hangingPunct="0">
              <a:spcBef>
                <a:spcPct val="20000"/>
              </a:spcBef>
              <a:buFontTx/>
              <a:buChar char="•"/>
              <a:defRPr/>
            </a:pPr>
            <a:r>
              <a:rPr kumimoji="1" lang="en-US" altLang="zh-CN" sz="3200" dirty="0">
                <a:latin typeface="楷体" pitchFamily="49" charset="-122"/>
                <a:ea typeface="楷体" pitchFamily="49" charset="-122"/>
              </a:rPr>
              <a:t>1978</a:t>
            </a:r>
            <a:r>
              <a:rPr kumimoji="1" lang="zh-CN" altLang="en-US" sz="3200" dirty="0">
                <a:latin typeface="楷体" pitchFamily="49" charset="-122"/>
                <a:ea typeface="楷体" pitchFamily="49" charset="-122"/>
              </a:rPr>
              <a:t>年影响深远的名著</a:t>
            </a:r>
            <a:r>
              <a:rPr kumimoji="1" lang="en-US" altLang="zh-CN" sz="3200" dirty="0">
                <a:latin typeface="楷体" pitchFamily="49" charset="-122"/>
                <a:ea typeface="楷体" pitchFamily="49" charset="-122"/>
              </a:rPr>
              <a:t>《The C Programming Language》</a:t>
            </a:r>
            <a:r>
              <a:rPr kumimoji="1" lang="zh-CN" altLang="en-US" sz="3200" dirty="0">
                <a:latin typeface="楷体" pitchFamily="49" charset="-122"/>
                <a:ea typeface="楷体" pitchFamily="49" charset="-122"/>
              </a:rPr>
              <a:t>由 </a:t>
            </a:r>
            <a:r>
              <a:rPr kumimoji="1" lang="en-US" altLang="zh-CN" sz="3200" dirty="0">
                <a:latin typeface="楷体" pitchFamily="49" charset="-122"/>
                <a:ea typeface="楷体" pitchFamily="49" charset="-122"/>
              </a:rPr>
              <a:t>Brian </a:t>
            </a:r>
            <a:r>
              <a:rPr kumimoji="1" lang="en-US" altLang="zh-CN" sz="3200" dirty="0" err="1">
                <a:latin typeface="楷体" pitchFamily="49" charset="-122"/>
                <a:ea typeface="楷体" pitchFamily="49" charset="-122"/>
              </a:rPr>
              <a:t>W.Kernighan</a:t>
            </a:r>
            <a:r>
              <a:rPr kumimoji="1" lang="zh-CN" altLang="en-US" sz="3200" dirty="0">
                <a:latin typeface="楷体" pitchFamily="49" charset="-122"/>
                <a:ea typeface="楷体" pitchFamily="49" charset="-122"/>
              </a:rPr>
              <a:t>和</a:t>
            </a:r>
            <a:r>
              <a:rPr kumimoji="1" lang="en-US" altLang="zh-CN" sz="3200" dirty="0">
                <a:latin typeface="楷体" pitchFamily="49" charset="-122"/>
                <a:ea typeface="楷体" pitchFamily="49" charset="-122"/>
              </a:rPr>
              <a:t>Dennis </a:t>
            </a:r>
            <a:r>
              <a:rPr kumimoji="1" lang="en-US" altLang="zh-CN" sz="3200" dirty="0" err="1">
                <a:latin typeface="楷体" pitchFamily="49" charset="-122"/>
                <a:ea typeface="楷体" pitchFamily="49" charset="-122"/>
              </a:rPr>
              <a:t>M.Ritchie</a:t>
            </a:r>
            <a:r>
              <a:rPr kumimoji="1" lang="en-US" altLang="zh-CN" sz="3200" dirty="0">
                <a:latin typeface="楷体" pitchFamily="49" charset="-122"/>
                <a:ea typeface="楷体" pitchFamily="49" charset="-122"/>
              </a:rPr>
              <a:t> </a:t>
            </a:r>
            <a:r>
              <a:rPr kumimoji="1" lang="zh-CN" altLang="en-US" sz="3200" dirty="0">
                <a:latin typeface="楷体" pitchFamily="49" charset="-122"/>
                <a:ea typeface="楷体" pitchFamily="49" charset="-122"/>
              </a:rPr>
              <a:t>合著</a:t>
            </a:r>
            <a:r>
              <a:rPr kumimoji="1" lang="en-US" altLang="zh-CN" sz="3200" dirty="0">
                <a:latin typeface="楷体" pitchFamily="49" charset="-122"/>
                <a:ea typeface="楷体" pitchFamily="49" charset="-122"/>
              </a:rPr>
              <a:t>,</a:t>
            </a:r>
            <a:r>
              <a:rPr kumimoji="1" lang="zh-CN" altLang="en-US" sz="3200" dirty="0">
                <a:latin typeface="楷体" pitchFamily="49" charset="-122"/>
                <a:ea typeface="楷体" pitchFamily="49" charset="-122"/>
              </a:rPr>
              <a:t>被称为标准</a:t>
            </a:r>
            <a:r>
              <a:rPr kumimoji="1" lang="en-US" altLang="zh-CN" sz="3200" dirty="0">
                <a:latin typeface="楷体" pitchFamily="49" charset="-122"/>
                <a:ea typeface="楷体" pitchFamily="49" charset="-122"/>
              </a:rPr>
              <a:t>C</a:t>
            </a:r>
            <a:r>
              <a:rPr kumimoji="1" lang="zh-CN" altLang="en-US" sz="3200" dirty="0">
                <a:latin typeface="楷体" pitchFamily="49" charset="-122"/>
                <a:ea typeface="楷体" pitchFamily="49" charset="-122"/>
              </a:rPr>
              <a:t>。</a:t>
            </a:r>
          </a:p>
          <a:p>
            <a:pPr marL="342900" indent="-342900" defTabSz="762000" eaLnBrk="0" hangingPunct="0">
              <a:spcBef>
                <a:spcPct val="20000"/>
              </a:spcBef>
              <a:buFontTx/>
              <a:buChar char="•"/>
              <a:defRPr/>
            </a:pPr>
            <a:r>
              <a:rPr kumimoji="1" lang="zh-CN" altLang="en-US" sz="3200" dirty="0">
                <a:solidFill>
                  <a:schemeClr val="tx1">
                    <a:lumMod val="20000"/>
                    <a:lumOff val="80000"/>
                  </a:schemeClr>
                </a:solidFill>
                <a:latin typeface="楷体" pitchFamily="49" charset="-122"/>
                <a:ea typeface="楷体" pitchFamily="49" charset="-122"/>
              </a:rPr>
              <a:t>之后，</a:t>
            </a:r>
            <a:r>
              <a:rPr kumimoji="1" lang="en-US" altLang="zh-CN" sz="3200" dirty="0">
                <a:solidFill>
                  <a:schemeClr val="tx1">
                    <a:lumMod val="20000"/>
                    <a:lumOff val="80000"/>
                  </a:schemeClr>
                </a:solidFill>
                <a:latin typeface="楷体" pitchFamily="49" charset="-122"/>
                <a:ea typeface="楷体" pitchFamily="49" charset="-122"/>
              </a:rPr>
              <a:t>C</a:t>
            </a:r>
            <a:r>
              <a:rPr kumimoji="1" lang="zh-CN" altLang="en-US" sz="3200" dirty="0">
                <a:solidFill>
                  <a:schemeClr val="tx1">
                    <a:lumMod val="20000"/>
                    <a:lumOff val="80000"/>
                  </a:schemeClr>
                </a:solidFill>
                <a:latin typeface="楷体" pitchFamily="49" charset="-122"/>
                <a:ea typeface="楷体" pitchFamily="49" charset="-122"/>
              </a:rPr>
              <a:t>语言先后移植到大、中、小、微型计算机上</a:t>
            </a:r>
            <a:r>
              <a:rPr kumimoji="1" lang="en-US" altLang="zh-CN" sz="3200" dirty="0">
                <a:solidFill>
                  <a:schemeClr val="tx1">
                    <a:lumMod val="20000"/>
                    <a:lumOff val="80000"/>
                  </a:schemeClr>
                </a:solidFill>
                <a:latin typeface="楷体" pitchFamily="49" charset="-122"/>
                <a:ea typeface="楷体" pitchFamily="49" charset="-122"/>
              </a:rPr>
              <a:t>,</a:t>
            </a:r>
            <a:r>
              <a:rPr kumimoji="1" lang="zh-CN" altLang="en-US" sz="3200" dirty="0">
                <a:solidFill>
                  <a:schemeClr val="tx1">
                    <a:lumMod val="20000"/>
                    <a:lumOff val="80000"/>
                  </a:schemeClr>
                </a:solidFill>
                <a:latin typeface="楷体" pitchFamily="49" charset="-122"/>
                <a:ea typeface="楷体" pitchFamily="49" charset="-122"/>
              </a:rPr>
              <a:t>已独立于</a:t>
            </a:r>
            <a:r>
              <a:rPr kumimoji="1" lang="en-US" altLang="zh-CN" sz="3200" dirty="0">
                <a:solidFill>
                  <a:schemeClr val="tx1">
                    <a:lumMod val="20000"/>
                    <a:lumOff val="80000"/>
                  </a:schemeClr>
                </a:solidFill>
                <a:latin typeface="楷体" pitchFamily="49" charset="-122"/>
                <a:ea typeface="楷体" pitchFamily="49" charset="-122"/>
              </a:rPr>
              <a:t>UNIX</a:t>
            </a:r>
            <a:r>
              <a:rPr kumimoji="1" lang="zh-CN" altLang="en-US" sz="3200" dirty="0">
                <a:solidFill>
                  <a:schemeClr val="tx1">
                    <a:lumMod val="20000"/>
                    <a:lumOff val="80000"/>
                  </a:schemeClr>
                </a:solidFill>
                <a:latin typeface="楷体" pitchFamily="49" charset="-122"/>
                <a:ea typeface="楷体" pitchFamily="49" charset="-122"/>
              </a:rPr>
              <a:t>和</a:t>
            </a:r>
            <a:r>
              <a:rPr kumimoji="1" lang="en-US" altLang="zh-CN" sz="3200" dirty="0">
                <a:solidFill>
                  <a:schemeClr val="tx1">
                    <a:lumMod val="20000"/>
                    <a:lumOff val="80000"/>
                  </a:schemeClr>
                </a:solidFill>
                <a:latin typeface="楷体" pitchFamily="49" charset="-122"/>
                <a:ea typeface="楷体" pitchFamily="49" charset="-122"/>
              </a:rPr>
              <a:t>PDP</a:t>
            </a:r>
            <a:r>
              <a:rPr kumimoji="1" lang="zh-CN" altLang="en-US" sz="3200" dirty="0">
                <a:solidFill>
                  <a:schemeClr val="tx1">
                    <a:lumMod val="20000"/>
                    <a:lumOff val="80000"/>
                  </a:schemeClr>
                </a:solidFill>
                <a:latin typeface="楷体" pitchFamily="49" charset="-122"/>
                <a:ea typeface="楷体" pitchFamily="49" charset="-122"/>
              </a:rPr>
              <a:t>，风靡世界</a:t>
            </a:r>
            <a:r>
              <a:rPr kumimoji="1" lang="en-US" altLang="zh-CN" sz="3200" dirty="0">
                <a:solidFill>
                  <a:schemeClr val="tx1">
                    <a:lumMod val="20000"/>
                    <a:lumOff val="80000"/>
                  </a:schemeClr>
                </a:solidFill>
                <a:latin typeface="楷体" pitchFamily="49" charset="-122"/>
                <a:ea typeface="楷体" pitchFamily="49" charset="-122"/>
              </a:rPr>
              <a:t>,</a:t>
            </a:r>
            <a:r>
              <a:rPr kumimoji="1" lang="zh-CN" altLang="en-US" sz="3200" dirty="0">
                <a:solidFill>
                  <a:schemeClr val="tx1">
                    <a:lumMod val="20000"/>
                    <a:lumOff val="80000"/>
                  </a:schemeClr>
                </a:solidFill>
                <a:latin typeface="楷体" pitchFamily="49" charset="-122"/>
                <a:ea typeface="楷体" pitchFamily="49" charset="-122"/>
              </a:rPr>
              <a:t>成为最广泛的几种计算机语言之一。</a:t>
            </a:r>
          </a:p>
        </p:txBody>
      </p:sp>
      <p:sp>
        <p:nvSpPr>
          <p:cNvPr id="5" name="Rectangle 6"/>
          <p:cNvSpPr>
            <a:spLocks noChangeArrowheads="1"/>
          </p:cNvSpPr>
          <p:nvPr/>
        </p:nvSpPr>
        <p:spPr bwMode="auto">
          <a:xfrm>
            <a:off x="0" y="228600"/>
            <a:ext cx="5086350" cy="774700"/>
          </a:xfrm>
          <a:prstGeom prst="rect">
            <a:avLst/>
          </a:prstGeom>
          <a:noFill/>
          <a:ln w="9525">
            <a:noFill/>
            <a:miter lim="800000"/>
            <a:headEnd/>
            <a:tailEnd/>
          </a:ln>
          <a:effectLst/>
        </p:spPr>
        <p:txBody>
          <a:bodyPr lIns="92075" tIns="46038" rIns="92075" bIns="46038" anchor="ctr"/>
          <a:lstStyle/>
          <a:p>
            <a:pPr algn="ctr">
              <a:defRPr/>
            </a:pPr>
            <a:r>
              <a:rPr lang="zh-CN" altLang="en-US" sz="3600" dirty="0">
                <a:solidFill>
                  <a:schemeClr val="tx2"/>
                </a:solidFill>
                <a:effectLst>
                  <a:outerShdw blurRad="38100" dist="38100" dir="2700000" algn="tl">
                    <a:srgbClr val="AF273E"/>
                  </a:outerShdw>
                </a:effectLst>
                <a:latin typeface="黑体" pitchFamily="2" charset="-122"/>
                <a:ea typeface="黑体" pitchFamily="2" charset="-122"/>
              </a:rPr>
              <a:t>一、</a:t>
            </a:r>
            <a:r>
              <a:rPr lang="en-US" altLang="zh-CN" sz="3600" dirty="0">
                <a:solidFill>
                  <a:schemeClr val="tx2"/>
                </a:solidFill>
                <a:effectLst>
                  <a:outerShdw blurRad="38100" dist="38100" dir="2700000" algn="tl">
                    <a:srgbClr val="AF273E"/>
                  </a:outerShdw>
                </a:effectLst>
                <a:latin typeface="黑体" pitchFamily="2" charset="-122"/>
                <a:ea typeface="黑体" pitchFamily="2" charset="-122"/>
              </a:rPr>
              <a:t>C</a:t>
            </a:r>
            <a:r>
              <a:rPr lang="zh-CN" altLang="en-US" sz="3600" dirty="0">
                <a:solidFill>
                  <a:schemeClr val="tx2"/>
                </a:solidFill>
                <a:effectLst>
                  <a:outerShdw blurRad="38100" dist="38100" dir="2700000" algn="tl">
                    <a:srgbClr val="AF273E"/>
                  </a:outerShdw>
                </a:effectLst>
                <a:latin typeface="黑体" pitchFamily="2" charset="-122"/>
                <a:ea typeface="黑体" pitchFamily="2" charset="-122"/>
              </a:rPr>
              <a:t>语言发展简述</a:t>
            </a:r>
            <a:r>
              <a:rPr lang="en-US" altLang="zh-CN" sz="2800" i="1" dirty="0">
                <a:solidFill>
                  <a:schemeClr val="tx2"/>
                </a:solidFill>
                <a:latin typeface="Arial" charset="0"/>
                <a:ea typeface="华文细黑" pitchFamily="2" charset="-122"/>
              </a:rPr>
              <a:t>P1-2</a:t>
            </a:r>
            <a:r>
              <a:rPr lang="en-US" altLang="zh-CN" sz="2800" dirty="0">
                <a:solidFill>
                  <a:schemeClr val="tx2"/>
                </a:solidFill>
                <a:latin typeface="Arial" charset="0"/>
                <a:ea typeface="华文细黑" pitchFamily="2" charset="-122"/>
              </a:rPr>
              <a:t/>
            </a:r>
            <a:br>
              <a:rPr lang="en-US" altLang="zh-CN" sz="2800" dirty="0">
                <a:solidFill>
                  <a:schemeClr val="tx2"/>
                </a:solidFill>
                <a:latin typeface="Arial" charset="0"/>
                <a:ea typeface="华文细黑" pitchFamily="2" charset="-122"/>
              </a:rPr>
            </a:br>
            <a:endParaRPr lang="en-US" altLang="zh-CN" sz="3600" dirty="0">
              <a:solidFill>
                <a:schemeClr val="tx2"/>
              </a:solidFill>
              <a:effectLst>
                <a:outerShdw blurRad="38100" dist="38100" dir="2700000" algn="tl">
                  <a:srgbClr val="AF273E"/>
                </a:outerShdw>
              </a:effectLst>
              <a:latin typeface="黑体" pitchFamily="2" charset="-122"/>
              <a:ea typeface="黑体"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3379"/>
                                        </p:tgtEl>
                                        <p:attrNameLst>
                                          <p:attrName>style.visibility</p:attrName>
                                        </p:attrNameLst>
                                      </p:cBhvr>
                                      <p:to>
                                        <p:strVal val="visible"/>
                                      </p:to>
                                    </p:set>
                                    <p:animEffect transition="in" filter="wipe(left)">
                                      <p:cBhvr>
                                        <p:cTn id="7" dur="1000"/>
                                        <p:tgtEl>
                                          <p:spTgt spid="613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zh-CN" altLang="en-US" sz="3600" b="1">
                <a:ea typeface="黑体" pitchFamily="2" charset="-122"/>
              </a:rPr>
              <a:t>二、算法与流程图</a:t>
            </a:r>
            <a:r>
              <a:rPr lang="zh-CN" altLang="en-US" sz="3200">
                <a:solidFill>
                  <a:srgbClr val="0000CC"/>
                </a:solidFill>
                <a:latin typeface="黑体" pitchFamily="2" charset="-122"/>
                <a:ea typeface="黑体" pitchFamily="2" charset="-122"/>
              </a:rPr>
              <a:t/>
            </a:r>
            <a:br>
              <a:rPr lang="zh-CN" altLang="en-US" sz="3200">
                <a:solidFill>
                  <a:srgbClr val="0000CC"/>
                </a:solidFill>
                <a:latin typeface="黑体" pitchFamily="2" charset="-122"/>
                <a:ea typeface="黑体" pitchFamily="2" charset="-122"/>
              </a:rPr>
            </a:br>
            <a:r>
              <a:rPr lang="zh-CN" altLang="en-US" sz="3200">
                <a:solidFill>
                  <a:srgbClr val="0000CC"/>
                </a:solidFill>
                <a:latin typeface="黑体" pitchFamily="2" charset="-122"/>
                <a:ea typeface="黑体" pitchFamily="2" charset="-122"/>
              </a:rPr>
              <a:t> </a:t>
            </a:r>
            <a:r>
              <a:rPr lang="en-US" altLang="zh-CN" sz="3200">
                <a:solidFill>
                  <a:srgbClr val="0000CC"/>
                </a:solidFill>
                <a:latin typeface="黑体" pitchFamily="2" charset="-122"/>
                <a:ea typeface="黑体" pitchFamily="2" charset="-122"/>
              </a:rPr>
              <a:t>2</a:t>
            </a:r>
            <a:r>
              <a:rPr lang="zh-CN" altLang="en-US" sz="3200">
                <a:solidFill>
                  <a:srgbClr val="0000CC"/>
                </a:solidFill>
                <a:latin typeface="黑体" pitchFamily="2" charset="-122"/>
                <a:ea typeface="黑体" pitchFamily="2" charset="-122"/>
              </a:rPr>
              <a:t>、传统流程图</a:t>
            </a:r>
            <a:r>
              <a:rPr lang="zh-CN" altLang="en-US" sz="3200">
                <a:solidFill>
                  <a:srgbClr val="00FF00"/>
                </a:solidFill>
                <a:latin typeface="黑体" pitchFamily="2" charset="-122"/>
                <a:ea typeface="黑体" pitchFamily="2" charset="-122"/>
              </a:rPr>
              <a:t>   </a:t>
            </a:r>
            <a:r>
              <a:rPr lang="en-US" altLang="zh-CN" sz="2400" i="1">
                <a:solidFill>
                  <a:srgbClr val="6600FF"/>
                </a:solidFill>
                <a:ea typeface="黑体" pitchFamily="2" charset="-122"/>
              </a:rPr>
              <a:t>P19</a:t>
            </a:r>
          </a:p>
        </p:txBody>
      </p:sp>
      <p:sp>
        <p:nvSpPr>
          <p:cNvPr id="19459" name="Rectangle 5"/>
          <p:cNvSpPr>
            <a:spLocks noChangeArrowheads="1"/>
          </p:cNvSpPr>
          <p:nvPr/>
        </p:nvSpPr>
        <p:spPr bwMode="auto">
          <a:xfrm>
            <a:off x="457200" y="1600200"/>
            <a:ext cx="4038600" cy="4530725"/>
          </a:xfrm>
          <a:prstGeom prst="rect">
            <a:avLst/>
          </a:prstGeom>
          <a:noFill/>
          <a:ln w="9525">
            <a:noFill/>
            <a:miter lim="800000"/>
            <a:headEnd/>
            <a:tailEnd/>
          </a:ln>
        </p:spPr>
        <p:txBody>
          <a:bodyPr/>
          <a:lstStyle/>
          <a:p>
            <a:pPr marL="361950" indent="-361950">
              <a:spcBef>
                <a:spcPct val="20000"/>
              </a:spcBef>
              <a:buFontTx/>
              <a:buChar char="•"/>
            </a:pPr>
            <a:r>
              <a:rPr lang="zh-CN" altLang="en-US" sz="2800">
                <a:solidFill>
                  <a:srgbClr val="0000CC"/>
                </a:solidFill>
                <a:latin typeface="黑体" pitchFamily="2" charset="-122"/>
                <a:ea typeface="黑体" pitchFamily="2" charset="-122"/>
              </a:rPr>
              <a:t>特点：</a:t>
            </a:r>
          </a:p>
          <a:p>
            <a:pPr marL="361950" indent="-361950">
              <a:spcBef>
                <a:spcPct val="20000"/>
              </a:spcBef>
            </a:pPr>
            <a:r>
              <a:rPr lang="zh-CN" altLang="en-US" sz="2800">
                <a:latin typeface="黑体" pitchFamily="2" charset="-122"/>
                <a:ea typeface="黑体" pitchFamily="2" charset="-122"/>
              </a:rPr>
              <a:t>  直观形象；</a:t>
            </a:r>
          </a:p>
          <a:p>
            <a:pPr marL="361950" indent="-361950">
              <a:spcBef>
                <a:spcPct val="20000"/>
              </a:spcBef>
            </a:pPr>
            <a:r>
              <a:rPr lang="zh-CN" altLang="en-US" sz="2800">
                <a:latin typeface="黑体" pitchFamily="2" charset="-122"/>
                <a:ea typeface="黑体" pitchFamily="2" charset="-122"/>
              </a:rPr>
              <a:t>  使用流线。</a:t>
            </a:r>
          </a:p>
          <a:p>
            <a:pPr marL="361950" indent="-361950">
              <a:spcBef>
                <a:spcPct val="20000"/>
              </a:spcBef>
              <a:buFontTx/>
              <a:buChar char="•"/>
            </a:pPr>
            <a:r>
              <a:rPr lang="zh-CN" altLang="en-US" sz="2800">
                <a:solidFill>
                  <a:srgbClr val="0000CC"/>
                </a:solidFill>
                <a:latin typeface="黑体" pitchFamily="2" charset="-122"/>
                <a:ea typeface="黑体" pitchFamily="2" charset="-122"/>
              </a:rPr>
              <a:t>缺点：</a:t>
            </a:r>
          </a:p>
          <a:p>
            <a:pPr marL="361950" indent="-361950">
              <a:spcBef>
                <a:spcPct val="20000"/>
              </a:spcBef>
            </a:pPr>
            <a:r>
              <a:rPr lang="zh-CN" altLang="en-US" sz="2800">
                <a:latin typeface="黑体" pitchFamily="2" charset="-122"/>
                <a:ea typeface="黑体" pitchFamily="2" charset="-122"/>
              </a:rPr>
              <a:t>  占面积大，使用流线任意转移，易出现</a:t>
            </a:r>
            <a:r>
              <a:rPr lang="zh-CN" altLang="en-US" sz="2800">
                <a:latin typeface="Arial" pitchFamily="34" charset="0"/>
                <a:ea typeface="黑体" pitchFamily="2" charset="-122"/>
              </a:rPr>
              <a:t>“</a:t>
            </a:r>
            <a:r>
              <a:rPr lang="zh-CN" altLang="en-US" sz="2800">
                <a:latin typeface="黑体" pitchFamily="2" charset="-122"/>
                <a:ea typeface="黑体" pitchFamily="2" charset="-122"/>
              </a:rPr>
              <a:t>乱麻</a:t>
            </a:r>
            <a:r>
              <a:rPr lang="zh-CN" altLang="en-US" sz="2800">
                <a:latin typeface="Arial" pitchFamily="34" charset="0"/>
                <a:ea typeface="黑体" pitchFamily="2" charset="-122"/>
              </a:rPr>
              <a:t>”</a:t>
            </a:r>
            <a:r>
              <a:rPr lang="zh-CN" altLang="en-US" sz="2800">
                <a:latin typeface="黑体" pitchFamily="2" charset="-122"/>
                <a:ea typeface="黑体" pitchFamily="2" charset="-122"/>
              </a:rPr>
              <a:t>现象，造成编程与阅读程序困难。</a:t>
            </a:r>
          </a:p>
        </p:txBody>
      </p:sp>
      <p:pic>
        <p:nvPicPr>
          <p:cNvPr id="261126" name="Picture 6" descr="一元二次方程"/>
          <p:cNvPicPr>
            <a:picLocks noChangeAspect="1" noChangeArrowheads="1"/>
          </p:cNvPicPr>
          <p:nvPr/>
        </p:nvPicPr>
        <p:blipFill>
          <a:blip r:embed="rId2"/>
          <a:srcRect/>
          <a:stretch>
            <a:fillRect/>
          </a:stretch>
        </p:blipFill>
        <p:spPr bwMode="auto">
          <a:xfrm>
            <a:off x="4427538" y="1700213"/>
            <a:ext cx="4392612" cy="3887787"/>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1126"/>
                                        </p:tgtEl>
                                        <p:attrNameLst>
                                          <p:attrName>style.visibility</p:attrName>
                                        </p:attrNameLst>
                                      </p:cBhvr>
                                      <p:to>
                                        <p:strVal val="visible"/>
                                      </p:to>
                                    </p:set>
                                    <p:anim calcmode="lin" valueType="num">
                                      <p:cBhvr additive="base">
                                        <p:cTn id="7" dur="500" fill="hold"/>
                                        <p:tgtEl>
                                          <p:spTgt spid="261126"/>
                                        </p:tgtEl>
                                        <p:attrNameLst>
                                          <p:attrName>ppt_x</p:attrName>
                                        </p:attrNameLst>
                                      </p:cBhvr>
                                      <p:tavLst>
                                        <p:tav tm="0">
                                          <p:val>
                                            <p:strVal val="1+#ppt_w/2"/>
                                          </p:val>
                                        </p:tav>
                                        <p:tav tm="100000">
                                          <p:val>
                                            <p:strVal val="#ppt_x"/>
                                          </p:val>
                                        </p:tav>
                                      </p:tavLst>
                                    </p:anim>
                                    <p:anim calcmode="lin" valueType="num">
                                      <p:cBhvr additive="base">
                                        <p:cTn id="8" dur="500" fill="hold"/>
                                        <p:tgtEl>
                                          <p:spTgt spid="261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3600" b="1">
                <a:ea typeface="黑体" pitchFamily="2" charset="-122"/>
              </a:rPr>
              <a:t>二、算法与流程图</a:t>
            </a:r>
            <a:r>
              <a:rPr lang="zh-CN" altLang="en-US" sz="3200">
                <a:solidFill>
                  <a:srgbClr val="00FF00"/>
                </a:solidFill>
                <a:latin typeface="黑体" pitchFamily="2" charset="-122"/>
                <a:ea typeface="黑体" pitchFamily="2" charset="-122"/>
              </a:rPr>
              <a:t/>
            </a:r>
            <a:br>
              <a:rPr lang="zh-CN" altLang="en-US" sz="3200">
                <a:solidFill>
                  <a:srgbClr val="00FF00"/>
                </a:solidFill>
                <a:latin typeface="黑体" pitchFamily="2" charset="-122"/>
                <a:ea typeface="黑体" pitchFamily="2" charset="-122"/>
              </a:rPr>
            </a:br>
            <a:r>
              <a:rPr lang="en-US" altLang="zh-CN" sz="3200">
                <a:solidFill>
                  <a:srgbClr val="0000CC"/>
                </a:solidFill>
                <a:latin typeface="黑体" pitchFamily="2" charset="-122"/>
                <a:ea typeface="黑体" pitchFamily="2" charset="-122"/>
              </a:rPr>
              <a:t>3</a:t>
            </a:r>
            <a:r>
              <a:rPr lang="zh-CN" altLang="en-US" sz="3200">
                <a:solidFill>
                  <a:srgbClr val="0000CC"/>
                </a:solidFill>
                <a:latin typeface="黑体" pitchFamily="2" charset="-122"/>
                <a:ea typeface="黑体" pitchFamily="2" charset="-122"/>
              </a:rPr>
              <a:t>、</a:t>
            </a:r>
            <a:r>
              <a:rPr lang="en-US" altLang="zh-CN" sz="3200">
                <a:solidFill>
                  <a:srgbClr val="0000CC"/>
                </a:solidFill>
                <a:latin typeface="黑体" pitchFamily="2" charset="-122"/>
                <a:ea typeface="黑体" pitchFamily="2" charset="-122"/>
              </a:rPr>
              <a:t>N-S</a:t>
            </a:r>
            <a:r>
              <a:rPr lang="zh-CN" altLang="en-US" sz="3200">
                <a:solidFill>
                  <a:srgbClr val="0000CC"/>
                </a:solidFill>
                <a:latin typeface="黑体" pitchFamily="2" charset="-122"/>
                <a:ea typeface="黑体" pitchFamily="2" charset="-122"/>
              </a:rPr>
              <a:t>结构化流程图</a:t>
            </a:r>
            <a:r>
              <a:rPr lang="zh-CN" altLang="en-US" sz="3200">
                <a:solidFill>
                  <a:srgbClr val="00FF00"/>
                </a:solidFill>
                <a:latin typeface="黑体" pitchFamily="2" charset="-122"/>
                <a:ea typeface="黑体" pitchFamily="2" charset="-122"/>
              </a:rPr>
              <a:t>   </a:t>
            </a:r>
            <a:r>
              <a:rPr lang="en-US" altLang="zh-CN" sz="2400" i="1">
                <a:solidFill>
                  <a:srgbClr val="6600FF"/>
                </a:solidFill>
                <a:ea typeface="黑体" pitchFamily="2" charset="-122"/>
              </a:rPr>
              <a:t>P26-27</a:t>
            </a:r>
          </a:p>
        </p:txBody>
      </p:sp>
      <p:sp>
        <p:nvSpPr>
          <p:cNvPr id="20483" name="Rectangle 5"/>
          <p:cNvSpPr>
            <a:spLocks noChangeArrowheads="1"/>
          </p:cNvSpPr>
          <p:nvPr/>
        </p:nvSpPr>
        <p:spPr bwMode="auto">
          <a:xfrm>
            <a:off x="468313" y="1125538"/>
            <a:ext cx="8351837" cy="2232025"/>
          </a:xfrm>
          <a:prstGeom prst="rect">
            <a:avLst/>
          </a:prstGeom>
          <a:noFill/>
          <a:ln w="9525">
            <a:noFill/>
            <a:miter lim="800000"/>
            <a:headEnd/>
            <a:tailEnd/>
          </a:ln>
        </p:spPr>
        <p:txBody>
          <a:bodyPr/>
          <a:lstStyle/>
          <a:p>
            <a:pPr marL="361950" indent="-361950">
              <a:lnSpc>
                <a:spcPct val="80000"/>
              </a:lnSpc>
              <a:spcBef>
                <a:spcPct val="20000"/>
              </a:spcBef>
            </a:pPr>
            <a:r>
              <a:rPr lang="en-US" altLang="zh-CN"/>
              <a:t>    </a:t>
            </a:r>
            <a:r>
              <a:rPr lang="en-US" altLang="zh-CN">
                <a:latin typeface="黑体" pitchFamily="2" charset="-122"/>
                <a:ea typeface="黑体" pitchFamily="2" charset="-122"/>
              </a:rPr>
              <a:t>77</a:t>
            </a:r>
            <a:r>
              <a:rPr lang="zh-CN" altLang="en-US">
                <a:latin typeface="黑体" pitchFamily="2" charset="-122"/>
                <a:ea typeface="黑体" pitchFamily="2" charset="-122"/>
              </a:rPr>
              <a:t>年美学者</a:t>
            </a:r>
            <a:r>
              <a:rPr lang="en-US" altLang="zh-CN">
                <a:latin typeface="黑体" pitchFamily="2" charset="-122"/>
                <a:ea typeface="黑体" pitchFamily="2" charset="-122"/>
              </a:rPr>
              <a:t>I.Nassi</a:t>
            </a:r>
            <a:r>
              <a:rPr lang="zh-CN" altLang="en-US">
                <a:latin typeface="黑体" pitchFamily="2" charset="-122"/>
                <a:ea typeface="黑体" pitchFamily="2" charset="-122"/>
              </a:rPr>
              <a:t>和</a:t>
            </a:r>
            <a:r>
              <a:rPr lang="en-US" altLang="zh-CN">
                <a:latin typeface="黑体" pitchFamily="2" charset="-122"/>
                <a:ea typeface="黑体" pitchFamily="2" charset="-122"/>
              </a:rPr>
              <a:t>B.Scheiderman</a:t>
            </a:r>
            <a:r>
              <a:rPr lang="zh-CN" altLang="en-US">
                <a:latin typeface="黑体" pitchFamily="2" charset="-122"/>
                <a:ea typeface="黑体" pitchFamily="2" charset="-122"/>
              </a:rPr>
              <a:t>提出。</a:t>
            </a:r>
          </a:p>
          <a:p>
            <a:pPr marL="361950" indent="-361950">
              <a:lnSpc>
                <a:spcPct val="80000"/>
              </a:lnSpc>
              <a:spcBef>
                <a:spcPct val="20000"/>
              </a:spcBef>
              <a:buFontTx/>
              <a:buChar char="•"/>
            </a:pPr>
            <a:r>
              <a:rPr lang="zh-CN" altLang="en-US">
                <a:solidFill>
                  <a:srgbClr val="003300"/>
                </a:solidFill>
                <a:latin typeface="黑体" pitchFamily="2" charset="-122"/>
                <a:ea typeface="黑体" pitchFamily="2" charset="-122"/>
              </a:rPr>
              <a:t>特点 </a:t>
            </a:r>
          </a:p>
          <a:p>
            <a:pPr marL="361950" indent="-361950">
              <a:lnSpc>
                <a:spcPct val="80000"/>
              </a:lnSpc>
              <a:spcBef>
                <a:spcPct val="20000"/>
              </a:spcBef>
            </a:pPr>
            <a:r>
              <a:rPr lang="zh-CN" altLang="en-US">
                <a:latin typeface="黑体" pitchFamily="2" charset="-122"/>
                <a:ea typeface="黑体" pitchFamily="2" charset="-122"/>
              </a:rPr>
              <a:t>  ①取消流线</a:t>
            </a:r>
          </a:p>
          <a:p>
            <a:pPr marL="361950" indent="-361950">
              <a:lnSpc>
                <a:spcPct val="80000"/>
              </a:lnSpc>
              <a:spcBef>
                <a:spcPct val="20000"/>
              </a:spcBef>
            </a:pPr>
            <a:r>
              <a:rPr lang="zh-CN" altLang="en-US">
                <a:latin typeface="黑体" pitchFamily="2" charset="-122"/>
                <a:ea typeface="黑体" pitchFamily="2" charset="-122"/>
              </a:rPr>
              <a:t>  ②不允许流程任意转移，只能从上而下顺序执行</a:t>
            </a:r>
          </a:p>
          <a:p>
            <a:pPr marL="361950" indent="-361950">
              <a:lnSpc>
                <a:spcPct val="80000"/>
              </a:lnSpc>
              <a:spcBef>
                <a:spcPct val="20000"/>
              </a:spcBef>
            </a:pPr>
            <a:r>
              <a:rPr lang="zh-CN" altLang="en-US">
                <a:latin typeface="黑体" pitchFamily="2" charset="-122"/>
                <a:ea typeface="黑体" pitchFamily="2" charset="-122"/>
              </a:rPr>
              <a:t>  ③规定三种基本结构的流程图单元，由这些基本结构象搭积木似的组成各种算法</a:t>
            </a:r>
            <a:r>
              <a:rPr lang="zh-CN" altLang="en-US">
                <a:latin typeface="黑体" pitchFamily="2" charset="-122"/>
                <a:ea typeface="黑体" pitchFamily="2" charset="-122"/>
                <a:hlinkClick r:id="rId2" action="ppaction://hlinksldjump"/>
              </a:rPr>
              <a:t>（结构化设计</a:t>
            </a:r>
            <a:r>
              <a:rPr lang="zh-CN" altLang="en-US">
                <a:latin typeface="黑体" pitchFamily="2" charset="-122"/>
                <a:ea typeface="黑体" pitchFamily="2" charset="-122"/>
              </a:rPr>
              <a:t>）。</a:t>
            </a:r>
          </a:p>
          <a:p>
            <a:pPr marL="361950" indent="-361950">
              <a:lnSpc>
                <a:spcPct val="80000"/>
              </a:lnSpc>
              <a:spcBef>
                <a:spcPct val="20000"/>
              </a:spcBef>
              <a:buFontTx/>
              <a:buChar char="•"/>
            </a:pPr>
            <a:r>
              <a:rPr lang="zh-CN" altLang="en-US">
                <a:solidFill>
                  <a:srgbClr val="003300"/>
                </a:solidFill>
                <a:latin typeface="黑体" pitchFamily="2" charset="-122"/>
                <a:ea typeface="黑体" pitchFamily="2" charset="-122"/>
              </a:rPr>
              <a:t>优点</a:t>
            </a:r>
          </a:p>
          <a:p>
            <a:pPr marL="361950" indent="-361950">
              <a:lnSpc>
                <a:spcPct val="80000"/>
              </a:lnSpc>
              <a:spcBef>
                <a:spcPct val="20000"/>
              </a:spcBef>
            </a:pPr>
            <a:r>
              <a:rPr lang="zh-CN" altLang="en-US">
                <a:latin typeface="黑体" pitchFamily="2" charset="-122"/>
                <a:ea typeface="黑体" pitchFamily="2" charset="-122"/>
              </a:rPr>
              <a:t>  算法清晰，流程不会无规律乱转移。</a:t>
            </a:r>
          </a:p>
        </p:txBody>
      </p:sp>
      <p:pic>
        <p:nvPicPr>
          <p:cNvPr id="20484" name="Picture 6" descr="n"/>
          <p:cNvPicPr>
            <a:picLocks noChangeAspect="1" noChangeArrowheads="1"/>
          </p:cNvPicPr>
          <p:nvPr/>
        </p:nvPicPr>
        <p:blipFill>
          <a:blip r:embed="rId3"/>
          <a:srcRect/>
          <a:stretch>
            <a:fillRect/>
          </a:stretch>
        </p:blipFill>
        <p:spPr bwMode="auto">
          <a:xfrm>
            <a:off x="1116013" y="3357563"/>
            <a:ext cx="6696075" cy="2892425"/>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3200" b="1">
                <a:ea typeface="黑体" pitchFamily="2" charset="-122"/>
              </a:rPr>
              <a:t>二、算法与流程图</a:t>
            </a:r>
            <a:r>
              <a:rPr lang="zh-CN" altLang="en-US" sz="2800">
                <a:solidFill>
                  <a:srgbClr val="00FF00"/>
                </a:solidFill>
                <a:latin typeface="黑体" pitchFamily="2" charset="-122"/>
                <a:ea typeface="黑体" pitchFamily="2" charset="-122"/>
              </a:rPr>
              <a:t/>
            </a:r>
            <a:br>
              <a:rPr lang="zh-CN" altLang="en-US" sz="2800">
                <a:solidFill>
                  <a:srgbClr val="00FF00"/>
                </a:solidFill>
                <a:latin typeface="黑体" pitchFamily="2" charset="-122"/>
                <a:ea typeface="黑体" pitchFamily="2" charset="-122"/>
              </a:rPr>
            </a:br>
            <a:r>
              <a:rPr lang="en-US" altLang="zh-CN" sz="2800">
                <a:solidFill>
                  <a:srgbClr val="0000CC"/>
                </a:solidFill>
                <a:latin typeface="黑体" pitchFamily="2" charset="-122"/>
                <a:ea typeface="黑体" pitchFamily="2" charset="-122"/>
              </a:rPr>
              <a:t>4</a:t>
            </a:r>
            <a:r>
              <a:rPr lang="zh-CN" altLang="en-US" sz="2800">
                <a:solidFill>
                  <a:srgbClr val="0000CC"/>
                </a:solidFill>
                <a:latin typeface="黑体" pitchFamily="2" charset="-122"/>
                <a:ea typeface="黑体" pitchFamily="2" charset="-122"/>
              </a:rPr>
              <a:t>、三种基本结构</a:t>
            </a:r>
            <a:r>
              <a:rPr lang="zh-CN" altLang="en-US" sz="4000"/>
              <a:t>     </a:t>
            </a:r>
            <a:r>
              <a:rPr lang="en-US" altLang="zh-CN" sz="2000" i="1">
                <a:solidFill>
                  <a:srgbClr val="6600FF"/>
                </a:solidFill>
                <a:ea typeface="黑体" pitchFamily="2" charset="-122"/>
              </a:rPr>
              <a:t>P23-26</a:t>
            </a:r>
          </a:p>
        </p:txBody>
      </p:sp>
      <p:sp>
        <p:nvSpPr>
          <p:cNvPr id="21507" name="Rectangle 5"/>
          <p:cNvSpPr>
            <a:spLocks noChangeArrowheads="1"/>
          </p:cNvSpPr>
          <p:nvPr/>
        </p:nvSpPr>
        <p:spPr bwMode="auto">
          <a:xfrm>
            <a:off x="468313" y="1125538"/>
            <a:ext cx="8351837" cy="4895850"/>
          </a:xfrm>
          <a:prstGeom prst="rect">
            <a:avLst/>
          </a:prstGeom>
          <a:noFill/>
          <a:ln w="9525">
            <a:noFill/>
            <a:miter lim="800000"/>
            <a:headEnd/>
            <a:tailEnd/>
          </a:ln>
        </p:spPr>
        <p:txBody>
          <a:bodyPr/>
          <a:lstStyle/>
          <a:p>
            <a:pPr marL="276225" indent="-276225">
              <a:lnSpc>
                <a:spcPct val="90000"/>
              </a:lnSpc>
              <a:spcBef>
                <a:spcPct val="20000"/>
              </a:spcBef>
              <a:buFontTx/>
              <a:buChar char="•"/>
            </a:pPr>
            <a:r>
              <a:rPr lang="zh-CN" altLang="en-US" sz="2400">
                <a:latin typeface="黑体" pitchFamily="2" charset="-122"/>
                <a:ea typeface="黑体" pitchFamily="2" charset="-122"/>
              </a:rPr>
              <a:t>通常情况下，程序中的语句是以所编写的顺序一句接一句地执行，这种执行方法称为</a:t>
            </a:r>
            <a:r>
              <a:rPr lang="zh-CN" altLang="en-US" sz="2400">
                <a:latin typeface="Arial" pitchFamily="34" charset="0"/>
                <a:ea typeface="黑体" pitchFamily="2" charset="-122"/>
              </a:rPr>
              <a:t>“</a:t>
            </a:r>
            <a:r>
              <a:rPr lang="zh-CN" altLang="en-US" sz="2400">
                <a:latin typeface="黑体" pitchFamily="2" charset="-122"/>
                <a:ea typeface="黑体" pitchFamily="2" charset="-122"/>
              </a:rPr>
              <a:t>顺序执行</a:t>
            </a:r>
            <a:r>
              <a:rPr lang="zh-CN" altLang="en-US" sz="2400">
                <a:latin typeface="Arial" pitchFamily="34" charset="0"/>
                <a:ea typeface="黑体" pitchFamily="2" charset="-122"/>
              </a:rPr>
              <a:t>”</a:t>
            </a:r>
            <a:r>
              <a:rPr lang="zh-CN" altLang="en-US" sz="2400">
                <a:latin typeface="黑体" pitchFamily="2" charset="-122"/>
                <a:ea typeface="黑体" pitchFamily="2" charset="-122"/>
              </a:rPr>
              <a:t>。许多</a:t>
            </a:r>
            <a:r>
              <a:rPr lang="en-US" altLang="zh-CN" sz="2400">
                <a:latin typeface="黑体" pitchFamily="2" charset="-122"/>
                <a:ea typeface="黑体" pitchFamily="2" charset="-122"/>
              </a:rPr>
              <a:t>C</a:t>
            </a:r>
            <a:r>
              <a:rPr lang="zh-CN" altLang="en-US" sz="2400">
                <a:latin typeface="黑体" pitchFamily="2" charset="-122"/>
                <a:ea typeface="黑体" pitchFamily="2" charset="-122"/>
              </a:rPr>
              <a:t>语句能够让程序员指定不按编写顺序执行下一条执行语句，这种执行方法称为</a:t>
            </a:r>
            <a:r>
              <a:rPr lang="zh-CN" altLang="en-US" sz="2400">
                <a:latin typeface="Arial" pitchFamily="34" charset="0"/>
                <a:ea typeface="黑体" pitchFamily="2" charset="-122"/>
              </a:rPr>
              <a:t>“</a:t>
            </a:r>
            <a:r>
              <a:rPr lang="zh-CN" altLang="en-US" sz="2400">
                <a:latin typeface="黑体" pitchFamily="2" charset="-122"/>
                <a:ea typeface="黑体" pitchFamily="2" charset="-122"/>
              </a:rPr>
              <a:t>控制转移</a:t>
            </a:r>
            <a:r>
              <a:rPr lang="zh-CN" altLang="en-US" sz="2400">
                <a:latin typeface="Arial" pitchFamily="34" charset="0"/>
                <a:ea typeface="黑体" pitchFamily="2" charset="-122"/>
              </a:rPr>
              <a:t>”</a:t>
            </a:r>
            <a:r>
              <a:rPr lang="zh-CN" altLang="en-US" sz="2400">
                <a:latin typeface="黑体" pitchFamily="2" charset="-122"/>
                <a:ea typeface="黑体" pitchFamily="2" charset="-122"/>
              </a:rPr>
              <a:t>。</a:t>
            </a:r>
          </a:p>
          <a:p>
            <a:pPr marL="276225" indent="-276225">
              <a:lnSpc>
                <a:spcPct val="90000"/>
              </a:lnSpc>
              <a:spcBef>
                <a:spcPct val="20000"/>
              </a:spcBef>
              <a:buFontTx/>
              <a:buChar char="•"/>
            </a:pPr>
            <a:r>
              <a:rPr lang="en-US" altLang="zh-CN" sz="2400">
                <a:latin typeface="黑体" pitchFamily="2" charset="-122"/>
                <a:ea typeface="黑体" pitchFamily="2" charset="-122"/>
              </a:rPr>
              <a:t>Bohm</a:t>
            </a:r>
            <a:r>
              <a:rPr lang="zh-CN" altLang="en-US" sz="2400">
                <a:latin typeface="黑体" pitchFamily="2" charset="-122"/>
                <a:ea typeface="黑体" pitchFamily="2" charset="-122"/>
              </a:rPr>
              <a:t>和</a:t>
            </a:r>
            <a:r>
              <a:rPr lang="en-US" altLang="zh-CN" sz="2400">
                <a:latin typeface="黑体" pitchFamily="2" charset="-122"/>
                <a:ea typeface="黑体" pitchFamily="2" charset="-122"/>
              </a:rPr>
              <a:t>Jacopini</a:t>
            </a:r>
            <a:r>
              <a:rPr lang="zh-CN" altLang="en-US" sz="2400">
                <a:latin typeface="黑体" pitchFamily="2" charset="-122"/>
                <a:ea typeface="黑体" pitchFamily="2" charset="-122"/>
              </a:rPr>
              <a:t>的研究证实，所有的程序都能够只用三种控制结构编写，即</a:t>
            </a:r>
          </a:p>
          <a:p>
            <a:pPr marL="276225" indent="-276225">
              <a:lnSpc>
                <a:spcPct val="90000"/>
              </a:lnSpc>
              <a:spcBef>
                <a:spcPct val="20000"/>
              </a:spcBef>
            </a:pPr>
            <a:r>
              <a:rPr lang="zh-CN" altLang="en-US" sz="2400">
                <a:latin typeface="黑体" pitchFamily="2" charset="-122"/>
                <a:ea typeface="黑体" pitchFamily="2" charset="-122"/>
              </a:rPr>
              <a:t>      </a:t>
            </a:r>
            <a:r>
              <a:rPr lang="zh-CN" altLang="en-US" sz="2400">
                <a:solidFill>
                  <a:srgbClr val="003300"/>
                </a:solidFill>
                <a:latin typeface="黑体" pitchFamily="2" charset="-122"/>
                <a:ea typeface="黑体" pitchFamily="2" charset="-122"/>
              </a:rPr>
              <a:t>◆顺序结构</a:t>
            </a:r>
          </a:p>
          <a:p>
            <a:pPr marL="276225" indent="-276225">
              <a:lnSpc>
                <a:spcPct val="90000"/>
              </a:lnSpc>
              <a:spcBef>
                <a:spcPct val="20000"/>
              </a:spcBef>
            </a:pPr>
            <a:r>
              <a:rPr lang="zh-CN" altLang="en-US" sz="2400">
                <a:solidFill>
                  <a:srgbClr val="003300"/>
                </a:solidFill>
                <a:latin typeface="黑体" pitchFamily="2" charset="-122"/>
                <a:ea typeface="黑体" pitchFamily="2" charset="-122"/>
              </a:rPr>
              <a:t>      ◆选择结构（</a:t>
            </a:r>
            <a:r>
              <a:rPr lang="en-US" altLang="zh-CN" sz="2400">
                <a:solidFill>
                  <a:srgbClr val="003300"/>
                </a:solidFill>
                <a:latin typeface="黑体" pitchFamily="2" charset="-122"/>
                <a:ea typeface="黑体" pitchFamily="2" charset="-122"/>
              </a:rPr>
              <a:t>selection structure</a:t>
            </a:r>
            <a:r>
              <a:rPr lang="zh-CN" altLang="en-US" sz="2400">
                <a:solidFill>
                  <a:srgbClr val="003300"/>
                </a:solidFill>
                <a:latin typeface="黑体" pitchFamily="2" charset="-122"/>
                <a:ea typeface="黑体" pitchFamily="2" charset="-122"/>
              </a:rPr>
              <a:t>）</a:t>
            </a:r>
          </a:p>
          <a:p>
            <a:pPr marL="276225" indent="-276225">
              <a:lnSpc>
                <a:spcPct val="90000"/>
              </a:lnSpc>
              <a:spcBef>
                <a:spcPct val="20000"/>
              </a:spcBef>
            </a:pPr>
            <a:r>
              <a:rPr lang="zh-CN" altLang="en-US" sz="2400">
                <a:solidFill>
                  <a:srgbClr val="003300"/>
                </a:solidFill>
                <a:latin typeface="黑体" pitchFamily="2" charset="-122"/>
                <a:ea typeface="黑体" pitchFamily="2" charset="-122"/>
              </a:rPr>
              <a:t>      ◆循环结构（</a:t>
            </a:r>
            <a:r>
              <a:rPr lang="en-US" altLang="zh-CN" sz="2400">
                <a:solidFill>
                  <a:srgbClr val="003300"/>
                </a:solidFill>
                <a:latin typeface="黑体" pitchFamily="2" charset="-122"/>
                <a:ea typeface="黑体" pitchFamily="2" charset="-122"/>
              </a:rPr>
              <a:t>repetition structure</a:t>
            </a:r>
            <a:r>
              <a:rPr lang="zh-CN" altLang="en-US" sz="2400">
                <a:solidFill>
                  <a:srgbClr val="003300"/>
                </a:solidFill>
                <a:latin typeface="黑体" pitchFamily="2" charset="-122"/>
                <a:ea typeface="黑体" pitchFamily="2" charset="-122"/>
              </a:rPr>
              <a:t>）</a:t>
            </a:r>
          </a:p>
          <a:p>
            <a:pPr marL="276225" indent="-276225">
              <a:lnSpc>
                <a:spcPct val="90000"/>
              </a:lnSpc>
              <a:spcBef>
                <a:spcPct val="20000"/>
              </a:spcBef>
            </a:pPr>
            <a:r>
              <a:rPr lang="zh-CN" altLang="en-US" sz="2400">
                <a:latin typeface="黑体" pitchFamily="2" charset="-122"/>
                <a:ea typeface="黑体" pitchFamily="2" charset="-122"/>
              </a:rPr>
              <a:t>  顺序结构是</a:t>
            </a:r>
            <a:r>
              <a:rPr lang="en-US" altLang="zh-CN" sz="2400">
                <a:latin typeface="黑体" pitchFamily="2" charset="-122"/>
                <a:ea typeface="黑体" pitchFamily="2" charset="-122"/>
              </a:rPr>
              <a:t>C</a:t>
            </a:r>
            <a:r>
              <a:rPr lang="zh-CN" altLang="en-US" sz="2400">
                <a:latin typeface="黑体" pitchFamily="2" charset="-122"/>
                <a:ea typeface="黑体" pitchFamily="2" charset="-122"/>
              </a:rPr>
              <a:t>语言的基本结构，除非指示转移，否则计算机自动以语句编写的顺序一句一句地执行</a:t>
            </a:r>
            <a:r>
              <a:rPr lang="en-US" altLang="zh-CN" sz="2400">
                <a:latin typeface="黑体" pitchFamily="2" charset="-122"/>
                <a:ea typeface="黑体" pitchFamily="2" charset="-122"/>
              </a:rPr>
              <a:t>C</a:t>
            </a:r>
            <a:r>
              <a:rPr lang="zh-CN" altLang="en-US" sz="2400">
                <a:latin typeface="黑体" pitchFamily="2" charset="-122"/>
                <a:ea typeface="黑体" pitchFamily="2" charset="-122"/>
              </a:rPr>
              <a:t>语句。</a:t>
            </a:r>
          </a:p>
          <a:p>
            <a:pPr marL="276225" indent="-276225">
              <a:lnSpc>
                <a:spcPct val="90000"/>
              </a:lnSpc>
              <a:spcBef>
                <a:spcPct val="20000"/>
              </a:spcBef>
              <a:buFontTx/>
              <a:buChar char="•"/>
            </a:pPr>
            <a:r>
              <a:rPr lang="zh-CN" altLang="en-US" sz="2400">
                <a:latin typeface="黑体" pitchFamily="2" charset="-122"/>
                <a:ea typeface="黑体" pitchFamily="2" charset="-122"/>
              </a:rPr>
              <a:t>任何</a:t>
            </a:r>
            <a:r>
              <a:rPr lang="en-US" altLang="zh-CN" sz="2400">
                <a:latin typeface="黑体" pitchFamily="2" charset="-122"/>
                <a:ea typeface="黑体" pitchFamily="2" charset="-122"/>
              </a:rPr>
              <a:t>C</a:t>
            </a:r>
            <a:r>
              <a:rPr lang="zh-CN" altLang="en-US" sz="2400">
                <a:latin typeface="黑体" pitchFamily="2" charset="-122"/>
                <a:ea typeface="黑体" pitchFamily="2" charset="-122"/>
              </a:rPr>
              <a:t>语言程序都是由七种控制结构（顺序结构、三种选择结构和三种循环结构）构成的。</a:t>
            </a:r>
          </a:p>
        </p:txBody>
      </p:sp>
    </p:spTree>
  </p:cSld>
  <p:clrMapOvr>
    <a:masterClrMapping/>
  </p:clrMapOvr>
  <p:transition>
    <p:blinds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3200" b="1">
                <a:ea typeface="黑体" pitchFamily="2" charset="-122"/>
              </a:rPr>
              <a:t>二、算法与流程图</a:t>
            </a:r>
            <a:r>
              <a:rPr lang="zh-CN" altLang="en-US" sz="2800">
                <a:solidFill>
                  <a:srgbClr val="00FF00"/>
                </a:solidFill>
                <a:latin typeface="黑体" pitchFamily="2" charset="-122"/>
                <a:ea typeface="黑体" pitchFamily="2" charset="-122"/>
              </a:rPr>
              <a:t/>
            </a:r>
            <a:br>
              <a:rPr lang="zh-CN" altLang="en-US" sz="2800">
                <a:solidFill>
                  <a:srgbClr val="00FF00"/>
                </a:solidFill>
                <a:latin typeface="黑体" pitchFamily="2" charset="-122"/>
                <a:ea typeface="黑体" pitchFamily="2" charset="-122"/>
              </a:rPr>
            </a:br>
            <a:r>
              <a:rPr lang="en-US" altLang="zh-CN" sz="2800">
                <a:solidFill>
                  <a:srgbClr val="0000CC"/>
                </a:solidFill>
                <a:latin typeface="黑体" pitchFamily="2" charset="-122"/>
                <a:ea typeface="黑体" pitchFamily="2" charset="-122"/>
              </a:rPr>
              <a:t>4</a:t>
            </a:r>
            <a:r>
              <a:rPr lang="zh-CN" altLang="en-US" sz="2800">
                <a:solidFill>
                  <a:srgbClr val="0000CC"/>
                </a:solidFill>
                <a:latin typeface="黑体" pitchFamily="2" charset="-122"/>
                <a:ea typeface="黑体" pitchFamily="2" charset="-122"/>
              </a:rPr>
              <a:t>、三种基本结构</a:t>
            </a:r>
            <a:r>
              <a:rPr lang="zh-CN" altLang="en-US" sz="4000"/>
              <a:t>     </a:t>
            </a:r>
            <a:r>
              <a:rPr lang="en-US" altLang="zh-CN" sz="2000" i="1">
                <a:solidFill>
                  <a:srgbClr val="003300"/>
                </a:solidFill>
                <a:ea typeface="黑体" pitchFamily="2" charset="-122"/>
              </a:rPr>
              <a:t>P23-26</a:t>
            </a:r>
          </a:p>
        </p:txBody>
      </p:sp>
      <p:sp>
        <p:nvSpPr>
          <p:cNvPr id="22531" name="Rectangle 5"/>
          <p:cNvSpPr>
            <a:spLocks noChangeArrowheads="1"/>
          </p:cNvSpPr>
          <p:nvPr/>
        </p:nvSpPr>
        <p:spPr bwMode="auto">
          <a:xfrm>
            <a:off x="468313" y="1125538"/>
            <a:ext cx="8351837" cy="4895850"/>
          </a:xfrm>
          <a:prstGeom prst="rect">
            <a:avLst/>
          </a:prstGeom>
          <a:noFill/>
          <a:ln w="9525">
            <a:noFill/>
            <a:miter lim="800000"/>
            <a:headEnd/>
            <a:tailEnd/>
          </a:ln>
        </p:spPr>
        <p:txBody>
          <a:bodyPr/>
          <a:lstStyle/>
          <a:p>
            <a:pPr marL="276225" indent="-276225">
              <a:spcBef>
                <a:spcPct val="20000"/>
              </a:spcBef>
              <a:buFontTx/>
              <a:buChar char="•"/>
            </a:pPr>
            <a:r>
              <a:rPr lang="zh-CN" altLang="en-US" sz="2800">
                <a:solidFill>
                  <a:srgbClr val="6600FF"/>
                </a:solidFill>
                <a:ea typeface="黑体" pitchFamily="2" charset="-122"/>
              </a:rPr>
              <a:t>顺序结构</a:t>
            </a:r>
            <a:r>
              <a:rPr lang="zh-CN" altLang="en-US" sz="2800">
                <a:solidFill>
                  <a:srgbClr val="FF0000"/>
                </a:solidFill>
                <a:ea typeface="黑体" pitchFamily="2" charset="-122"/>
              </a:rPr>
              <a:t>   </a:t>
            </a:r>
          </a:p>
          <a:p>
            <a:pPr marL="276225" indent="-276225">
              <a:spcBef>
                <a:spcPct val="20000"/>
              </a:spcBef>
            </a:pPr>
            <a:r>
              <a:rPr lang="zh-CN" altLang="en-US" sz="2800">
                <a:ea typeface="黑体" pitchFamily="2" charset="-122"/>
              </a:rPr>
              <a:t>  </a:t>
            </a:r>
            <a:r>
              <a:rPr lang="en-US" altLang="zh-CN" sz="2800">
                <a:ea typeface="黑体" pitchFamily="2" charset="-122"/>
              </a:rPr>
              <a:t>A</a:t>
            </a:r>
            <a:r>
              <a:rPr lang="zh-CN" altLang="en-US" sz="2800">
                <a:ea typeface="黑体" pitchFamily="2" charset="-122"/>
              </a:rPr>
              <a:t>块、</a:t>
            </a:r>
            <a:r>
              <a:rPr lang="en-US" altLang="zh-CN" sz="2800">
                <a:ea typeface="黑体" pitchFamily="2" charset="-122"/>
              </a:rPr>
              <a:t>B</a:t>
            </a:r>
            <a:r>
              <a:rPr lang="zh-CN" altLang="en-US" sz="2800">
                <a:ea typeface="黑体" pitchFamily="2" charset="-122"/>
              </a:rPr>
              <a:t>块顺序执行（每块代表一个或一组操作）</a:t>
            </a:r>
            <a:endParaRPr lang="zh-CN" altLang="en-US" sz="2800"/>
          </a:p>
        </p:txBody>
      </p:sp>
      <p:pic>
        <p:nvPicPr>
          <p:cNvPr id="264198" name="Picture 6" descr="顺序结构"/>
          <p:cNvPicPr>
            <a:picLocks noChangeAspect="1" noChangeArrowheads="1"/>
          </p:cNvPicPr>
          <p:nvPr/>
        </p:nvPicPr>
        <p:blipFill>
          <a:blip r:embed="rId2"/>
          <a:srcRect/>
          <a:stretch>
            <a:fillRect/>
          </a:stretch>
        </p:blipFill>
        <p:spPr bwMode="auto">
          <a:xfrm>
            <a:off x="1979613" y="2349500"/>
            <a:ext cx="4491037" cy="3565525"/>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264198"/>
                                        </p:tgtEl>
                                        <p:attrNameLst>
                                          <p:attrName>style.visibility</p:attrName>
                                        </p:attrNameLst>
                                      </p:cBhvr>
                                      <p:to>
                                        <p:strVal val="visible"/>
                                      </p:to>
                                    </p:set>
                                    <p:animEffect transition="in" filter="circle(out)">
                                      <p:cBhvr>
                                        <p:cTn id="7" dur="2000"/>
                                        <p:tgtEl>
                                          <p:spTgt spid="264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3200" b="1">
                <a:ea typeface="黑体" pitchFamily="2" charset="-122"/>
              </a:rPr>
              <a:t>二、算法与流程图</a:t>
            </a:r>
            <a:r>
              <a:rPr lang="zh-CN" altLang="en-US" sz="2800">
                <a:solidFill>
                  <a:srgbClr val="00FF00"/>
                </a:solidFill>
                <a:latin typeface="黑体" pitchFamily="2" charset="-122"/>
                <a:ea typeface="黑体" pitchFamily="2" charset="-122"/>
              </a:rPr>
              <a:t/>
            </a:r>
            <a:br>
              <a:rPr lang="zh-CN" altLang="en-US" sz="2800">
                <a:solidFill>
                  <a:srgbClr val="00FF00"/>
                </a:solidFill>
                <a:latin typeface="黑体" pitchFamily="2" charset="-122"/>
                <a:ea typeface="黑体" pitchFamily="2" charset="-122"/>
              </a:rPr>
            </a:br>
            <a:r>
              <a:rPr lang="en-US" altLang="zh-CN" sz="2800">
                <a:solidFill>
                  <a:srgbClr val="0000CC"/>
                </a:solidFill>
                <a:latin typeface="黑体" pitchFamily="2" charset="-122"/>
                <a:ea typeface="黑体" pitchFamily="2" charset="-122"/>
              </a:rPr>
              <a:t>4</a:t>
            </a:r>
            <a:r>
              <a:rPr lang="zh-CN" altLang="en-US" sz="2800">
                <a:solidFill>
                  <a:srgbClr val="0000CC"/>
                </a:solidFill>
                <a:latin typeface="黑体" pitchFamily="2" charset="-122"/>
                <a:ea typeface="黑体" pitchFamily="2" charset="-122"/>
              </a:rPr>
              <a:t>、三种基本结构</a:t>
            </a:r>
            <a:r>
              <a:rPr lang="zh-CN" altLang="en-US" sz="4000"/>
              <a:t> </a:t>
            </a:r>
            <a:r>
              <a:rPr lang="en-US" altLang="zh-CN" sz="2000" i="1">
                <a:solidFill>
                  <a:srgbClr val="6600FF"/>
                </a:solidFill>
                <a:ea typeface="黑体" pitchFamily="2" charset="-122"/>
              </a:rPr>
              <a:t>P23-26</a:t>
            </a:r>
          </a:p>
        </p:txBody>
      </p:sp>
      <p:sp>
        <p:nvSpPr>
          <p:cNvPr id="23555" name="Rectangle 5"/>
          <p:cNvSpPr>
            <a:spLocks noChangeArrowheads="1"/>
          </p:cNvSpPr>
          <p:nvPr/>
        </p:nvSpPr>
        <p:spPr bwMode="auto">
          <a:xfrm>
            <a:off x="468313" y="1125538"/>
            <a:ext cx="3959225" cy="4895850"/>
          </a:xfrm>
          <a:prstGeom prst="rect">
            <a:avLst/>
          </a:prstGeom>
          <a:noFill/>
          <a:ln w="9525">
            <a:noFill/>
            <a:miter lim="800000"/>
            <a:headEnd/>
            <a:tailEnd/>
          </a:ln>
        </p:spPr>
        <p:txBody>
          <a:bodyPr/>
          <a:lstStyle/>
          <a:p>
            <a:pPr marL="276225" indent="-276225">
              <a:lnSpc>
                <a:spcPct val="80000"/>
              </a:lnSpc>
              <a:spcBef>
                <a:spcPct val="20000"/>
              </a:spcBef>
              <a:buFontTx/>
              <a:buChar char="•"/>
            </a:pPr>
            <a:r>
              <a:rPr lang="zh-CN" altLang="en-US" sz="2400">
                <a:solidFill>
                  <a:srgbClr val="003300"/>
                </a:solidFill>
                <a:ea typeface="黑体" pitchFamily="2" charset="-122"/>
              </a:rPr>
              <a:t>选择结构</a:t>
            </a:r>
            <a:r>
              <a:rPr lang="zh-CN" altLang="en-US" sz="2400">
                <a:solidFill>
                  <a:srgbClr val="FF0000"/>
                </a:solidFill>
                <a:ea typeface="黑体" pitchFamily="2" charset="-122"/>
              </a:rPr>
              <a:t>   </a:t>
            </a:r>
          </a:p>
          <a:p>
            <a:pPr marL="276225" indent="-276225">
              <a:lnSpc>
                <a:spcPct val="80000"/>
              </a:lnSpc>
              <a:spcBef>
                <a:spcPct val="20000"/>
              </a:spcBef>
            </a:pPr>
            <a:r>
              <a:rPr lang="zh-CN" altLang="en-US" sz="2400">
                <a:latin typeface="黑体" pitchFamily="2" charset="-122"/>
                <a:ea typeface="黑体" pitchFamily="2" charset="-122"/>
              </a:rPr>
              <a:t>  条件</a:t>
            </a:r>
            <a:r>
              <a:rPr lang="en-US" altLang="zh-CN" sz="2400">
                <a:latin typeface="黑体" pitchFamily="2" charset="-122"/>
                <a:ea typeface="黑体" pitchFamily="2" charset="-122"/>
              </a:rPr>
              <a:t>p</a:t>
            </a:r>
            <a:r>
              <a:rPr lang="zh-CN" altLang="en-US" sz="2400">
                <a:latin typeface="黑体" pitchFamily="2" charset="-122"/>
                <a:ea typeface="黑体" pitchFamily="2" charset="-122"/>
              </a:rPr>
              <a:t>成立时执行</a:t>
            </a:r>
            <a:r>
              <a:rPr lang="en-US" altLang="zh-CN" sz="2400">
                <a:latin typeface="黑体" pitchFamily="2" charset="-122"/>
                <a:ea typeface="黑体" pitchFamily="2" charset="-122"/>
              </a:rPr>
              <a:t>a</a:t>
            </a:r>
            <a:r>
              <a:rPr lang="zh-CN" altLang="en-US" sz="2400">
                <a:latin typeface="黑体" pitchFamily="2" charset="-122"/>
                <a:ea typeface="黑体" pitchFamily="2" charset="-122"/>
              </a:rPr>
              <a:t>块</a:t>
            </a:r>
            <a:r>
              <a:rPr lang="en-US" altLang="zh-CN" sz="2400">
                <a:latin typeface="黑体" pitchFamily="2" charset="-122"/>
                <a:ea typeface="黑体" pitchFamily="2" charset="-122"/>
              </a:rPr>
              <a:t>(</a:t>
            </a:r>
            <a:r>
              <a:rPr lang="zh-CN" altLang="en-US" sz="2400">
                <a:latin typeface="黑体" pitchFamily="2" charset="-122"/>
                <a:ea typeface="黑体" pitchFamily="2" charset="-122"/>
              </a:rPr>
              <a:t>否则执行</a:t>
            </a:r>
            <a:r>
              <a:rPr lang="en-US" altLang="zh-CN" sz="2400">
                <a:latin typeface="黑体" pitchFamily="2" charset="-122"/>
                <a:ea typeface="黑体" pitchFamily="2" charset="-122"/>
              </a:rPr>
              <a:t>b</a:t>
            </a:r>
            <a:r>
              <a:rPr lang="zh-CN" altLang="en-US" sz="2400">
                <a:latin typeface="黑体" pitchFamily="2" charset="-122"/>
                <a:ea typeface="黑体" pitchFamily="2" charset="-122"/>
              </a:rPr>
              <a:t>块</a:t>
            </a:r>
            <a:r>
              <a:rPr lang="en-US" altLang="zh-CN" sz="2400">
                <a:latin typeface="黑体" pitchFamily="2" charset="-122"/>
                <a:ea typeface="黑体" pitchFamily="2" charset="-122"/>
              </a:rPr>
              <a:t>)</a:t>
            </a:r>
          </a:p>
          <a:p>
            <a:pPr marL="276225" indent="-276225">
              <a:lnSpc>
                <a:spcPct val="80000"/>
              </a:lnSpc>
              <a:spcBef>
                <a:spcPct val="20000"/>
              </a:spcBef>
              <a:buClr>
                <a:srgbClr val="FF00FF"/>
              </a:buClr>
              <a:buFont typeface="Wingdings" pitchFamily="2" charset="2"/>
              <a:buChar char="u"/>
            </a:pPr>
            <a:r>
              <a:rPr lang="en-US" altLang="zh-CN" sz="2400" b="1">
                <a:solidFill>
                  <a:srgbClr val="003300"/>
                </a:solidFill>
                <a:ea typeface="黑体" pitchFamily="2" charset="-122"/>
              </a:rPr>
              <a:t>if </a:t>
            </a:r>
            <a:r>
              <a:rPr lang="zh-CN" altLang="en-US" sz="2400" b="1">
                <a:solidFill>
                  <a:srgbClr val="003300"/>
                </a:solidFill>
                <a:latin typeface="黑体" pitchFamily="2" charset="-122"/>
                <a:ea typeface="黑体" pitchFamily="2" charset="-122"/>
              </a:rPr>
              <a:t>选择结构</a:t>
            </a:r>
            <a:r>
              <a:rPr lang="zh-CN" altLang="en-US" sz="2400">
                <a:latin typeface="黑体" pitchFamily="2" charset="-122"/>
                <a:ea typeface="黑体" pitchFamily="2" charset="-122"/>
              </a:rPr>
              <a:t>  条件为真时执行某个指定的操作，条件为假时跳过该操作（单路选择）</a:t>
            </a:r>
          </a:p>
          <a:p>
            <a:pPr marL="276225" indent="-276225">
              <a:lnSpc>
                <a:spcPct val="80000"/>
              </a:lnSpc>
              <a:spcBef>
                <a:spcPct val="20000"/>
              </a:spcBef>
              <a:buClr>
                <a:srgbClr val="FF00FF"/>
              </a:buClr>
              <a:buFont typeface="Wingdings" pitchFamily="2" charset="2"/>
              <a:buChar char="u"/>
            </a:pPr>
            <a:r>
              <a:rPr lang="en-US" altLang="zh-CN" sz="2400" b="1">
                <a:solidFill>
                  <a:srgbClr val="003300"/>
                </a:solidFill>
                <a:latin typeface="黑体" pitchFamily="2" charset="-122"/>
                <a:ea typeface="黑体" pitchFamily="2" charset="-122"/>
              </a:rPr>
              <a:t>if</a:t>
            </a:r>
            <a:r>
              <a:rPr lang="en-US" altLang="zh-CN" sz="2400" b="1">
                <a:solidFill>
                  <a:srgbClr val="003300"/>
                </a:solidFill>
                <a:latin typeface="宋体" pitchFamily="2" charset="-122"/>
              </a:rPr>
              <a:t>…</a:t>
            </a:r>
            <a:r>
              <a:rPr lang="en-US" altLang="zh-CN" sz="2400" b="1">
                <a:solidFill>
                  <a:srgbClr val="003300"/>
                </a:solidFill>
                <a:latin typeface="黑体" pitchFamily="2" charset="-122"/>
                <a:ea typeface="黑体" pitchFamily="2" charset="-122"/>
              </a:rPr>
              <a:t>else</a:t>
            </a:r>
            <a:r>
              <a:rPr lang="zh-CN" altLang="en-US" sz="2400" b="1">
                <a:solidFill>
                  <a:srgbClr val="003300"/>
                </a:solidFill>
                <a:latin typeface="黑体" pitchFamily="2" charset="-122"/>
                <a:ea typeface="黑体" pitchFamily="2" charset="-122"/>
              </a:rPr>
              <a:t>选择结构</a:t>
            </a:r>
            <a:r>
              <a:rPr lang="zh-CN" altLang="en-US" sz="2400">
                <a:latin typeface="黑体" pitchFamily="2" charset="-122"/>
                <a:ea typeface="黑体" pitchFamily="2" charset="-122"/>
              </a:rPr>
              <a:t> 条件为真时执行某个指定的操作</a:t>
            </a:r>
            <a:r>
              <a:rPr lang="en-US" altLang="zh-CN" sz="2400">
                <a:latin typeface="黑体" pitchFamily="2" charset="-122"/>
                <a:ea typeface="黑体" pitchFamily="2" charset="-122"/>
              </a:rPr>
              <a:t>,</a:t>
            </a:r>
            <a:r>
              <a:rPr lang="zh-CN" altLang="en-US" sz="2400">
                <a:latin typeface="黑体" pitchFamily="2" charset="-122"/>
                <a:ea typeface="黑体" pitchFamily="2" charset="-122"/>
              </a:rPr>
              <a:t>为假时执行另一个指定的操作（双路选择）</a:t>
            </a:r>
          </a:p>
          <a:p>
            <a:pPr marL="276225" indent="-276225">
              <a:lnSpc>
                <a:spcPct val="80000"/>
              </a:lnSpc>
              <a:spcBef>
                <a:spcPct val="20000"/>
              </a:spcBef>
              <a:buClr>
                <a:srgbClr val="FF00FF"/>
              </a:buClr>
              <a:buFont typeface="Wingdings" pitchFamily="2" charset="2"/>
              <a:buChar char="u"/>
            </a:pPr>
            <a:r>
              <a:rPr lang="en-US" altLang="zh-CN" sz="2400" b="1">
                <a:solidFill>
                  <a:srgbClr val="003300"/>
                </a:solidFill>
                <a:latin typeface="黑体" pitchFamily="2" charset="-122"/>
                <a:ea typeface="黑体" pitchFamily="2" charset="-122"/>
              </a:rPr>
              <a:t>switch</a:t>
            </a:r>
            <a:r>
              <a:rPr lang="zh-CN" altLang="en-US" sz="2400" b="1">
                <a:solidFill>
                  <a:srgbClr val="003300"/>
                </a:solidFill>
                <a:latin typeface="黑体" pitchFamily="2" charset="-122"/>
                <a:ea typeface="黑体" pitchFamily="2" charset="-122"/>
              </a:rPr>
              <a:t>选择结构</a:t>
            </a:r>
            <a:r>
              <a:rPr lang="zh-CN" altLang="en-US" sz="2400">
                <a:latin typeface="黑体" pitchFamily="2" charset="-122"/>
                <a:ea typeface="黑体" pitchFamily="2" charset="-122"/>
              </a:rPr>
              <a:t> 根据表达式的值执行众多不同操作中的某个指定的操作（多路选择） </a:t>
            </a:r>
          </a:p>
        </p:txBody>
      </p:sp>
      <p:pic>
        <p:nvPicPr>
          <p:cNvPr id="265222" name="Picture 6" descr="选择结构"/>
          <p:cNvPicPr>
            <a:picLocks noChangeAspect="1" noChangeArrowheads="1"/>
          </p:cNvPicPr>
          <p:nvPr/>
        </p:nvPicPr>
        <p:blipFill>
          <a:blip r:embed="rId2"/>
          <a:srcRect/>
          <a:stretch>
            <a:fillRect/>
          </a:stretch>
        </p:blipFill>
        <p:spPr bwMode="auto">
          <a:xfrm>
            <a:off x="4354513" y="765175"/>
            <a:ext cx="4611687" cy="5472113"/>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5222"/>
                                        </p:tgtEl>
                                        <p:attrNameLst>
                                          <p:attrName>style.visibility</p:attrName>
                                        </p:attrNameLst>
                                      </p:cBhvr>
                                      <p:to>
                                        <p:strVal val="visible"/>
                                      </p:to>
                                    </p:set>
                                    <p:animEffect transition="in" filter="circle(in)">
                                      <p:cBhvr>
                                        <p:cTn id="7" dur="2000"/>
                                        <p:tgtEl>
                                          <p:spTgt spid="265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3200" b="1">
                <a:ea typeface="黑体" pitchFamily="2" charset="-122"/>
              </a:rPr>
              <a:t>二、算法与流程图</a:t>
            </a:r>
            <a:r>
              <a:rPr lang="zh-CN" altLang="en-US" sz="2800">
                <a:solidFill>
                  <a:srgbClr val="00FF00"/>
                </a:solidFill>
                <a:latin typeface="黑体" pitchFamily="2" charset="-122"/>
                <a:ea typeface="黑体" pitchFamily="2" charset="-122"/>
              </a:rPr>
              <a:t/>
            </a:r>
            <a:br>
              <a:rPr lang="zh-CN" altLang="en-US" sz="2800">
                <a:solidFill>
                  <a:srgbClr val="00FF00"/>
                </a:solidFill>
                <a:latin typeface="黑体" pitchFamily="2" charset="-122"/>
                <a:ea typeface="黑体" pitchFamily="2" charset="-122"/>
              </a:rPr>
            </a:br>
            <a:r>
              <a:rPr lang="en-US" altLang="zh-CN" sz="2800">
                <a:solidFill>
                  <a:srgbClr val="6600FF"/>
                </a:solidFill>
                <a:latin typeface="黑体" pitchFamily="2" charset="-122"/>
                <a:ea typeface="黑体" pitchFamily="2" charset="-122"/>
              </a:rPr>
              <a:t>4</a:t>
            </a:r>
            <a:r>
              <a:rPr lang="zh-CN" altLang="en-US" sz="2800">
                <a:solidFill>
                  <a:srgbClr val="6600FF"/>
                </a:solidFill>
                <a:latin typeface="黑体" pitchFamily="2" charset="-122"/>
                <a:ea typeface="黑体" pitchFamily="2" charset="-122"/>
              </a:rPr>
              <a:t>、三种基本结构</a:t>
            </a:r>
            <a:r>
              <a:rPr lang="zh-CN" altLang="en-US" sz="4000"/>
              <a:t> </a:t>
            </a:r>
            <a:r>
              <a:rPr lang="en-US" altLang="zh-CN" sz="2000" i="1">
                <a:solidFill>
                  <a:srgbClr val="003300"/>
                </a:solidFill>
                <a:ea typeface="黑体" pitchFamily="2" charset="-122"/>
              </a:rPr>
              <a:t>P23-26</a:t>
            </a:r>
          </a:p>
        </p:txBody>
      </p:sp>
      <p:sp>
        <p:nvSpPr>
          <p:cNvPr id="24579" name="Rectangle 5"/>
          <p:cNvSpPr>
            <a:spLocks noChangeArrowheads="1"/>
          </p:cNvSpPr>
          <p:nvPr/>
        </p:nvSpPr>
        <p:spPr bwMode="auto">
          <a:xfrm>
            <a:off x="395288" y="1125538"/>
            <a:ext cx="3600450" cy="4895850"/>
          </a:xfrm>
          <a:prstGeom prst="rect">
            <a:avLst/>
          </a:prstGeom>
          <a:noFill/>
          <a:ln w="9525">
            <a:noFill/>
            <a:miter lim="800000"/>
            <a:headEnd/>
            <a:tailEnd/>
          </a:ln>
        </p:spPr>
        <p:txBody>
          <a:bodyPr/>
          <a:lstStyle/>
          <a:p>
            <a:pPr marL="276225" indent="-276225">
              <a:lnSpc>
                <a:spcPct val="90000"/>
              </a:lnSpc>
              <a:spcBef>
                <a:spcPct val="20000"/>
              </a:spcBef>
              <a:buFontTx/>
              <a:buChar char="•"/>
            </a:pPr>
            <a:r>
              <a:rPr lang="zh-CN" altLang="en-US" sz="2400">
                <a:solidFill>
                  <a:srgbClr val="0000FF"/>
                </a:solidFill>
                <a:ea typeface="黑体" pitchFamily="2" charset="-122"/>
              </a:rPr>
              <a:t>循环结构</a:t>
            </a:r>
            <a:r>
              <a:rPr lang="zh-CN" altLang="en-US" sz="2400">
                <a:solidFill>
                  <a:srgbClr val="FF0000"/>
                </a:solidFill>
                <a:ea typeface="黑体" pitchFamily="2" charset="-122"/>
              </a:rPr>
              <a:t>   </a:t>
            </a:r>
          </a:p>
          <a:p>
            <a:pPr marL="276225" indent="-276225">
              <a:lnSpc>
                <a:spcPct val="90000"/>
              </a:lnSpc>
              <a:spcBef>
                <a:spcPct val="20000"/>
              </a:spcBef>
            </a:pPr>
            <a:r>
              <a:rPr lang="zh-CN" altLang="en-US" sz="2400">
                <a:ea typeface="黑体" pitchFamily="2" charset="-122"/>
              </a:rPr>
              <a:t>   分</a:t>
            </a:r>
            <a:r>
              <a:rPr lang="zh-CN" altLang="en-US" sz="2400">
                <a:solidFill>
                  <a:srgbClr val="990000"/>
                </a:solidFill>
                <a:ea typeface="黑体" pitchFamily="2" charset="-122"/>
              </a:rPr>
              <a:t>当型</a:t>
            </a:r>
            <a:r>
              <a:rPr lang="zh-CN" altLang="en-US" sz="2400">
                <a:ea typeface="黑体" pitchFamily="2" charset="-122"/>
              </a:rPr>
              <a:t>和</a:t>
            </a:r>
            <a:r>
              <a:rPr lang="zh-CN" altLang="en-US" sz="2400">
                <a:solidFill>
                  <a:srgbClr val="990000"/>
                </a:solidFill>
                <a:ea typeface="黑体" pitchFamily="2" charset="-122"/>
              </a:rPr>
              <a:t>直到型</a:t>
            </a:r>
            <a:r>
              <a:rPr lang="zh-CN" altLang="en-US" sz="2400">
                <a:ea typeface="黑体" pitchFamily="2" charset="-122"/>
              </a:rPr>
              <a:t>两类。 </a:t>
            </a:r>
          </a:p>
          <a:p>
            <a:pPr marL="276225" indent="-276225">
              <a:lnSpc>
                <a:spcPct val="90000"/>
              </a:lnSpc>
              <a:spcBef>
                <a:spcPct val="20000"/>
              </a:spcBef>
            </a:pPr>
            <a:r>
              <a:rPr lang="zh-CN" altLang="en-US" sz="2400">
                <a:solidFill>
                  <a:srgbClr val="000066"/>
                </a:solidFill>
                <a:ea typeface="黑体" pitchFamily="2" charset="-122"/>
              </a:rPr>
              <a:t>   </a:t>
            </a:r>
            <a:r>
              <a:rPr lang="zh-CN" altLang="en-US" sz="2400">
                <a:solidFill>
                  <a:srgbClr val="990000"/>
                </a:solidFill>
                <a:ea typeface="黑体" pitchFamily="2" charset="-122"/>
              </a:rPr>
              <a:t>当型</a:t>
            </a:r>
            <a:r>
              <a:rPr lang="zh-CN" altLang="en-US" sz="2400">
                <a:ea typeface="黑体" pitchFamily="2" charset="-122"/>
              </a:rPr>
              <a:t>    先判断，只要条件为真就反复执行</a:t>
            </a:r>
            <a:r>
              <a:rPr lang="en-US" altLang="zh-CN" sz="2400">
                <a:ea typeface="黑体" pitchFamily="2" charset="-122"/>
              </a:rPr>
              <a:t>A</a:t>
            </a:r>
            <a:r>
              <a:rPr lang="zh-CN" altLang="en-US" sz="2400">
                <a:ea typeface="黑体" pitchFamily="2" charset="-122"/>
              </a:rPr>
              <a:t>块，为假则结束循环。  </a:t>
            </a:r>
          </a:p>
          <a:p>
            <a:pPr marL="276225" indent="-276225">
              <a:lnSpc>
                <a:spcPct val="90000"/>
              </a:lnSpc>
              <a:spcBef>
                <a:spcPct val="20000"/>
              </a:spcBef>
            </a:pPr>
            <a:r>
              <a:rPr lang="zh-CN" altLang="en-US" sz="2400">
                <a:solidFill>
                  <a:srgbClr val="000066"/>
                </a:solidFill>
                <a:ea typeface="黑体" pitchFamily="2" charset="-122"/>
              </a:rPr>
              <a:t>   </a:t>
            </a:r>
            <a:r>
              <a:rPr lang="zh-CN" altLang="en-US" sz="2400">
                <a:solidFill>
                  <a:srgbClr val="990000"/>
                </a:solidFill>
                <a:ea typeface="黑体" pitchFamily="2" charset="-122"/>
              </a:rPr>
              <a:t>直到型</a:t>
            </a:r>
            <a:r>
              <a:rPr lang="zh-CN" altLang="en-US" sz="2400">
                <a:ea typeface="黑体" pitchFamily="2" charset="-122"/>
              </a:rPr>
              <a:t>  先执行</a:t>
            </a:r>
            <a:r>
              <a:rPr lang="en-US" altLang="zh-CN" sz="2400">
                <a:ea typeface="黑体" pitchFamily="2" charset="-122"/>
              </a:rPr>
              <a:t>A</a:t>
            </a:r>
            <a:r>
              <a:rPr lang="zh-CN" altLang="en-US" sz="2400">
                <a:ea typeface="黑体" pitchFamily="2" charset="-122"/>
              </a:rPr>
              <a:t>块，再判断条件是否为真，为真则继续执行循环体，为假则结束循环。</a:t>
            </a:r>
          </a:p>
          <a:p>
            <a:pPr marL="276225" indent="-276225">
              <a:lnSpc>
                <a:spcPct val="90000"/>
              </a:lnSpc>
              <a:spcBef>
                <a:spcPct val="20000"/>
              </a:spcBef>
              <a:buFontTx/>
              <a:buChar char="•"/>
            </a:pPr>
            <a:r>
              <a:rPr lang="en-US" altLang="zh-CN" sz="2400">
                <a:ea typeface="黑体" pitchFamily="2" charset="-122"/>
              </a:rPr>
              <a:t>C</a:t>
            </a:r>
            <a:r>
              <a:rPr lang="zh-CN" altLang="en-US" sz="2400">
                <a:ea typeface="黑体" pitchFamily="2" charset="-122"/>
              </a:rPr>
              <a:t>语言提供了三种循环结构，即</a:t>
            </a:r>
            <a:r>
              <a:rPr lang="en-US" altLang="zh-CN" sz="2400">
                <a:solidFill>
                  <a:srgbClr val="990000"/>
                </a:solidFill>
                <a:ea typeface="黑体" pitchFamily="2" charset="-122"/>
              </a:rPr>
              <a:t>while</a:t>
            </a:r>
            <a:r>
              <a:rPr lang="zh-CN" altLang="en-US" sz="2400">
                <a:ea typeface="黑体" pitchFamily="2" charset="-122"/>
              </a:rPr>
              <a:t>循环结构，</a:t>
            </a:r>
            <a:r>
              <a:rPr lang="en-US" altLang="zh-CN" sz="2400">
                <a:solidFill>
                  <a:srgbClr val="990000"/>
                </a:solidFill>
                <a:ea typeface="黑体" pitchFamily="2" charset="-122"/>
              </a:rPr>
              <a:t>do</a:t>
            </a:r>
            <a:r>
              <a:rPr lang="en-US" altLang="zh-CN" sz="2400">
                <a:solidFill>
                  <a:srgbClr val="990000"/>
                </a:solidFill>
                <a:latin typeface="宋体" pitchFamily="2" charset="-122"/>
              </a:rPr>
              <a:t>…</a:t>
            </a:r>
            <a:r>
              <a:rPr lang="en-US" altLang="zh-CN" sz="2400">
                <a:solidFill>
                  <a:srgbClr val="990000"/>
                </a:solidFill>
                <a:ea typeface="黑体" pitchFamily="2" charset="-122"/>
              </a:rPr>
              <a:t>while</a:t>
            </a:r>
            <a:r>
              <a:rPr lang="zh-CN" altLang="en-US" sz="2400">
                <a:ea typeface="黑体" pitchFamily="2" charset="-122"/>
              </a:rPr>
              <a:t>循环结构和</a:t>
            </a:r>
            <a:r>
              <a:rPr lang="en-US" altLang="zh-CN" sz="2400">
                <a:solidFill>
                  <a:srgbClr val="990000"/>
                </a:solidFill>
                <a:ea typeface="黑体" pitchFamily="2" charset="-122"/>
              </a:rPr>
              <a:t>for</a:t>
            </a:r>
            <a:r>
              <a:rPr lang="zh-CN" altLang="en-US" sz="2400">
                <a:ea typeface="黑体" pitchFamily="2" charset="-122"/>
              </a:rPr>
              <a:t>循环结构。</a:t>
            </a:r>
          </a:p>
        </p:txBody>
      </p:sp>
      <p:pic>
        <p:nvPicPr>
          <p:cNvPr id="266246" name="Picture 6" descr="循环结构"/>
          <p:cNvPicPr>
            <a:picLocks noChangeAspect="1" noChangeArrowheads="1"/>
          </p:cNvPicPr>
          <p:nvPr/>
        </p:nvPicPr>
        <p:blipFill>
          <a:blip r:embed="rId2"/>
          <a:srcRect/>
          <a:stretch>
            <a:fillRect/>
          </a:stretch>
        </p:blipFill>
        <p:spPr bwMode="auto">
          <a:xfrm>
            <a:off x="4211638" y="620713"/>
            <a:ext cx="4630737" cy="511175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66246"/>
                                        </p:tgtEl>
                                        <p:attrNameLst>
                                          <p:attrName>style.visibility</p:attrName>
                                        </p:attrNameLst>
                                      </p:cBhvr>
                                      <p:to>
                                        <p:strVal val="visible"/>
                                      </p:to>
                                    </p:set>
                                    <p:animEffect transition="in" filter="wedge">
                                      <p:cBhvr>
                                        <p:cTn id="7" dur="2000"/>
                                        <p:tgtEl>
                                          <p:spTgt spid="26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en-US" altLang="zh-CN" sz="3600" b="1">
                <a:ea typeface="黑体" pitchFamily="2" charset="-122"/>
              </a:rPr>
              <a:t>        </a:t>
            </a:r>
            <a:r>
              <a:rPr lang="zh-CN" altLang="en-US" sz="3600" b="1">
                <a:ea typeface="黑体" pitchFamily="2" charset="-122"/>
              </a:rPr>
              <a:t>三、选择结构程序设计</a:t>
            </a:r>
            <a:br>
              <a:rPr lang="zh-CN" altLang="en-US" sz="3600" b="1">
                <a:ea typeface="黑体" pitchFamily="2" charset="-122"/>
              </a:rPr>
            </a:br>
            <a:r>
              <a:rPr lang="en-US" altLang="zh-CN" sz="3200">
                <a:solidFill>
                  <a:srgbClr val="0000CC"/>
                </a:solidFill>
                <a:latin typeface="黑体" pitchFamily="2" charset="-122"/>
                <a:ea typeface="黑体" pitchFamily="2" charset="-122"/>
              </a:rPr>
              <a:t>1</a:t>
            </a:r>
            <a:r>
              <a:rPr lang="zh-CN" altLang="en-US" sz="3200">
                <a:solidFill>
                  <a:srgbClr val="0000CC"/>
                </a:solidFill>
                <a:latin typeface="黑体" pitchFamily="2" charset="-122"/>
                <a:ea typeface="黑体" pitchFamily="2" charset="-122"/>
              </a:rPr>
              <a:t>、</a:t>
            </a:r>
            <a:r>
              <a:rPr lang="en-US" altLang="zh-CN" sz="3200">
                <a:solidFill>
                  <a:srgbClr val="0000CC"/>
                </a:solidFill>
                <a:latin typeface="黑体" pitchFamily="2" charset="-122"/>
                <a:ea typeface="黑体" pitchFamily="2" charset="-122"/>
              </a:rPr>
              <a:t>if</a:t>
            </a:r>
            <a:r>
              <a:rPr lang="zh-CN" altLang="en-US" sz="3200">
                <a:solidFill>
                  <a:srgbClr val="0000CC"/>
                </a:solidFill>
                <a:latin typeface="黑体" pitchFamily="2" charset="-122"/>
                <a:ea typeface="黑体" pitchFamily="2" charset="-122"/>
              </a:rPr>
              <a:t>语句</a:t>
            </a:r>
            <a:r>
              <a:rPr lang="zh-CN" altLang="en-US" sz="3200" i="1"/>
              <a:t>   </a:t>
            </a:r>
            <a:r>
              <a:rPr lang="en-US" altLang="zh-CN" sz="2400" i="1">
                <a:solidFill>
                  <a:srgbClr val="003300"/>
                </a:solidFill>
                <a:latin typeface="黑体" pitchFamily="2" charset="-122"/>
                <a:ea typeface="黑体" pitchFamily="2" charset="-122"/>
              </a:rPr>
              <a:t>P91</a:t>
            </a:r>
          </a:p>
        </p:txBody>
      </p:sp>
      <p:sp>
        <p:nvSpPr>
          <p:cNvPr id="25603" name="Rectangle 5"/>
          <p:cNvSpPr>
            <a:spLocks noChangeArrowheads="1"/>
          </p:cNvSpPr>
          <p:nvPr/>
        </p:nvSpPr>
        <p:spPr bwMode="auto">
          <a:xfrm>
            <a:off x="684213" y="1484313"/>
            <a:ext cx="8459787" cy="4968875"/>
          </a:xfrm>
          <a:prstGeom prst="rect">
            <a:avLst/>
          </a:prstGeom>
          <a:noFill/>
          <a:ln w="9525">
            <a:noFill/>
            <a:miter lim="800000"/>
            <a:headEnd/>
            <a:tailEnd/>
          </a:ln>
        </p:spPr>
        <p:txBody>
          <a:bodyPr/>
          <a:lstStyle/>
          <a:p>
            <a:pPr marL="276225" indent="-276225">
              <a:lnSpc>
                <a:spcPct val="80000"/>
              </a:lnSpc>
              <a:spcBef>
                <a:spcPct val="20000"/>
              </a:spcBef>
            </a:pPr>
            <a:r>
              <a:rPr lang="en-US" altLang="zh-CN" sz="2800"/>
              <a:t>   </a:t>
            </a:r>
            <a:r>
              <a:rPr lang="zh-CN" altLang="en-US" sz="2800">
                <a:ea typeface="黑体" pitchFamily="2" charset="-122"/>
              </a:rPr>
              <a:t>三种形式： </a:t>
            </a:r>
          </a:p>
          <a:p>
            <a:pPr marL="276225" indent="-276225">
              <a:lnSpc>
                <a:spcPct val="80000"/>
              </a:lnSpc>
              <a:spcBef>
                <a:spcPct val="20000"/>
              </a:spcBef>
              <a:buClr>
                <a:schemeClr val="tx2"/>
              </a:buClr>
              <a:buFont typeface="Wingdings" pitchFamily="2" charset="2"/>
              <a:buChar char="n"/>
            </a:pPr>
            <a:r>
              <a:rPr lang="en-US" altLang="zh-CN" sz="2800">
                <a:solidFill>
                  <a:srgbClr val="6600FF"/>
                </a:solidFill>
                <a:ea typeface="黑体" pitchFamily="2" charset="-122"/>
              </a:rPr>
              <a:t>if</a:t>
            </a:r>
            <a:r>
              <a:rPr lang="zh-CN" altLang="en-US" sz="2800">
                <a:solidFill>
                  <a:srgbClr val="6600FF"/>
                </a:solidFill>
                <a:ea typeface="黑体" pitchFamily="2" charset="-122"/>
              </a:rPr>
              <a:t>（表达式）</a:t>
            </a:r>
            <a:r>
              <a:rPr lang="zh-CN" altLang="en-US" sz="2800">
                <a:ea typeface="黑体" pitchFamily="2" charset="-122"/>
              </a:rPr>
              <a:t>语句；         </a:t>
            </a:r>
            <a:r>
              <a:rPr lang="zh-CN" altLang="en-US" sz="2800">
                <a:solidFill>
                  <a:srgbClr val="003300"/>
                </a:solidFill>
                <a:ea typeface="黑体" pitchFamily="2" charset="-122"/>
              </a:rPr>
              <a:t>（图</a:t>
            </a:r>
            <a:r>
              <a:rPr lang="en-US" altLang="zh-CN" sz="2800">
                <a:solidFill>
                  <a:srgbClr val="003300"/>
                </a:solidFill>
                <a:ea typeface="黑体" pitchFamily="2" charset="-122"/>
              </a:rPr>
              <a:t>5.5a</a:t>
            </a:r>
            <a:r>
              <a:rPr lang="zh-CN" altLang="en-US" sz="2800">
                <a:solidFill>
                  <a:srgbClr val="003300"/>
                </a:solidFill>
                <a:ea typeface="黑体" pitchFamily="2" charset="-122"/>
              </a:rPr>
              <a:t>）</a:t>
            </a:r>
          </a:p>
          <a:p>
            <a:pPr marL="276225" indent="-276225">
              <a:lnSpc>
                <a:spcPct val="80000"/>
              </a:lnSpc>
              <a:spcBef>
                <a:spcPct val="20000"/>
              </a:spcBef>
              <a:buClr>
                <a:schemeClr val="tx2"/>
              </a:buClr>
              <a:buFont typeface="Wingdings" pitchFamily="2" charset="2"/>
              <a:buChar char="n"/>
            </a:pPr>
            <a:r>
              <a:rPr lang="en-US" altLang="zh-CN" sz="2800">
                <a:solidFill>
                  <a:srgbClr val="6600FF"/>
                </a:solidFill>
                <a:ea typeface="黑体" pitchFamily="2" charset="-122"/>
              </a:rPr>
              <a:t>if</a:t>
            </a:r>
            <a:r>
              <a:rPr lang="zh-CN" altLang="en-US" sz="2800">
                <a:solidFill>
                  <a:srgbClr val="6600FF"/>
                </a:solidFill>
                <a:ea typeface="黑体" pitchFamily="2" charset="-122"/>
              </a:rPr>
              <a:t>（表达式）</a:t>
            </a:r>
            <a:r>
              <a:rPr lang="zh-CN" altLang="en-US" sz="2800">
                <a:ea typeface="黑体" pitchFamily="2" charset="-122"/>
              </a:rPr>
              <a:t>语句</a:t>
            </a:r>
            <a:r>
              <a:rPr lang="en-US" altLang="zh-CN" sz="2800">
                <a:ea typeface="黑体" pitchFamily="2" charset="-122"/>
              </a:rPr>
              <a:t>1</a:t>
            </a:r>
            <a:r>
              <a:rPr lang="zh-CN" altLang="en-US" sz="2800">
                <a:ea typeface="黑体" pitchFamily="2" charset="-122"/>
              </a:rPr>
              <a:t>；</a:t>
            </a:r>
          </a:p>
          <a:p>
            <a:pPr marL="276225" indent="-276225">
              <a:lnSpc>
                <a:spcPct val="80000"/>
              </a:lnSpc>
              <a:spcBef>
                <a:spcPct val="20000"/>
              </a:spcBef>
            </a:pPr>
            <a:r>
              <a:rPr lang="zh-CN" altLang="en-US" sz="2800">
                <a:solidFill>
                  <a:srgbClr val="00FF00"/>
                </a:solidFill>
                <a:ea typeface="黑体" pitchFamily="2" charset="-122"/>
              </a:rPr>
              <a:t>  </a:t>
            </a:r>
            <a:r>
              <a:rPr lang="en-US" altLang="zh-CN" sz="2800">
                <a:solidFill>
                  <a:srgbClr val="6600FF"/>
                </a:solidFill>
                <a:ea typeface="黑体" pitchFamily="2" charset="-122"/>
              </a:rPr>
              <a:t>else </a:t>
            </a:r>
            <a:r>
              <a:rPr lang="zh-CN" altLang="en-US" sz="2800">
                <a:ea typeface="黑体" pitchFamily="2" charset="-122"/>
              </a:rPr>
              <a:t>语句</a:t>
            </a:r>
            <a:r>
              <a:rPr lang="en-US" altLang="zh-CN" sz="2800">
                <a:ea typeface="黑体" pitchFamily="2" charset="-122"/>
              </a:rPr>
              <a:t>2</a:t>
            </a:r>
            <a:r>
              <a:rPr lang="zh-CN" altLang="en-US" sz="2800">
                <a:ea typeface="黑体" pitchFamily="2" charset="-122"/>
              </a:rPr>
              <a:t>；                    </a:t>
            </a:r>
            <a:r>
              <a:rPr lang="zh-CN" altLang="en-US" sz="2800">
                <a:solidFill>
                  <a:srgbClr val="003300"/>
                </a:solidFill>
                <a:ea typeface="黑体" pitchFamily="2" charset="-122"/>
              </a:rPr>
              <a:t>（图</a:t>
            </a:r>
            <a:r>
              <a:rPr lang="en-US" altLang="zh-CN" sz="2800">
                <a:solidFill>
                  <a:srgbClr val="003300"/>
                </a:solidFill>
                <a:ea typeface="黑体" pitchFamily="2" charset="-122"/>
              </a:rPr>
              <a:t>5.5b</a:t>
            </a:r>
            <a:r>
              <a:rPr lang="zh-CN" altLang="en-US" sz="2800">
                <a:solidFill>
                  <a:srgbClr val="003300"/>
                </a:solidFill>
                <a:ea typeface="黑体" pitchFamily="2" charset="-122"/>
              </a:rPr>
              <a:t>）</a:t>
            </a:r>
          </a:p>
          <a:p>
            <a:pPr marL="276225" indent="-276225">
              <a:lnSpc>
                <a:spcPct val="80000"/>
              </a:lnSpc>
              <a:spcBef>
                <a:spcPct val="20000"/>
              </a:spcBef>
              <a:buClr>
                <a:schemeClr val="tx2"/>
              </a:buClr>
              <a:buFont typeface="Wingdings" pitchFamily="2" charset="2"/>
              <a:buChar char="n"/>
            </a:pPr>
            <a:r>
              <a:rPr lang="en-US" altLang="zh-CN" sz="2800">
                <a:solidFill>
                  <a:srgbClr val="6600FF"/>
                </a:solidFill>
                <a:ea typeface="黑体" pitchFamily="2" charset="-122"/>
              </a:rPr>
              <a:t>if</a:t>
            </a:r>
            <a:r>
              <a:rPr lang="zh-CN" altLang="en-US" sz="2800">
                <a:solidFill>
                  <a:srgbClr val="6600FF"/>
                </a:solidFill>
                <a:ea typeface="黑体" pitchFamily="2" charset="-122"/>
              </a:rPr>
              <a:t>（表达式</a:t>
            </a:r>
            <a:r>
              <a:rPr lang="en-US" altLang="zh-CN" sz="2800">
                <a:solidFill>
                  <a:srgbClr val="6600FF"/>
                </a:solidFill>
                <a:ea typeface="黑体" pitchFamily="2" charset="-122"/>
              </a:rPr>
              <a:t>1</a:t>
            </a:r>
            <a:r>
              <a:rPr lang="zh-CN" altLang="en-US" sz="2800">
                <a:solidFill>
                  <a:srgbClr val="6600FF"/>
                </a:solidFill>
                <a:ea typeface="黑体" pitchFamily="2" charset="-122"/>
              </a:rPr>
              <a:t>）</a:t>
            </a:r>
            <a:r>
              <a:rPr lang="zh-CN" altLang="en-US" sz="2800">
                <a:ea typeface="黑体" pitchFamily="2" charset="-122"/>
              </a:rPr>
              <a:t>语句</a:t>
            </a:r>
            <a:r>
              <a:rPr lang="en-US" altLang="zh-CN" sz="2800">
                <a:ea typeface="黑体" pitchFamily="2" charset="-122"/>
              </a:rPr>
              <a:t>1</a:t>
            </a:r>
            <a:r>
              <a:rPr lang="zh-CN" altLang="en-US" sz="2800">
                <a:ea typeface="黑体" pitchFamily="2" charset="-122"/>
              </a:rPr>
              <a:t>；     </a:t>
            </a:r>
            <a:r>
              <a:rPr lang="zh-CN" altLang="en-US" sz="2800">
                <a:solidFill>
                  <a:srgbClr val="003300"/>
                </a:solidFill>
                <a:ea typeface="黑体" pitchFamily="2" charset="-122"/>
              </a:rPr>
              <a:t>（图</a:t>
            </a:r>
            <a:r>
              <a:rPr lang="en-US" altLang="zh-CN" sz="2800">
                <a:solidFill>
                  <a:srgbClr val="003300"/>
                </a:solidFill>
                <a:ea typeface="黑体" pitchFamily="2" charset="-122"/>
              </a:rPr>
              <a:t>5.6</a:t>
            </a:r>
            <a:r>
              <a:rPr lang="zh-CN" altLang="en-US" sz="2800">
                <a:solidFill>
                  <a:srgbClr val="003300"/>
                </a:solidFill>
                <a:ea typeface="黑体" pitchFamily="2" charset="-122"/>
              </a:rPr>
              <a:t>）</a:t>
            </a:r>
            <a:r>
              <a:rPr lang="zh-CN" altLang="en-US" sz="2800">
                <a:ea typeface="黑体" pitchFamily="2" charset="-122"/>
              </a:rPr>
              <a:t>   </a:t>
            </a:r>
          </a:p>
          <a:p>
            <a:pPr marL="276225" indent="-276225">
              <a:lnSpc>
                <a:spcPct val="80000"/>
              </a:lnSpc>
              <a:spcBef>
                <a:spcPct val="20000"/>
              </a:spcBef>
            </a:pPr>
            <a:r>
              <a:rPr lang="zh-CN" altLang="en-US" sz="2800">
                <a:solidFill>
                  <a:srgbClr val="6600FF"/>
                </a:solidFill>
                <a:ea typeface="黑体" pitchFamily="2" charset="-122"/>
              </a:rPr>
              <a:t>   </a:t>
            </a:r>
            <a:r>
              <a:rPr lang="en-US" altLang="zh-CN" sz="2800">
                <a:solidFill>
                  <a:srgbClr val="6600FF"/>
                </a:solidFill>
                <a:ea typeface="黑体" pitchFamily="2" charset="-122"/>
              </a:rPr>
              <a:t>else if</a:t>
            </a:r>
            <a:r>
              <a:rPr lang="zh-CN" altLang="en-US" sz="2800">
                <a:solidFill>
                  <a:srgbClr val="6600FF"/>
                </a:solidFill>
                <a:ea typeface="黑体" pitchFamily="2" charset="-122"/>
              </a:rPr>
              <a:t>（表达式</a:t>
            </a:r>
            <a:r>
              <a:rPr lang="en-US" altLang="zh-CN" sz="2800">
                <a:solidFill>
                  <a:srgbClr val="6600FF"/>
                </a:solidFill>
                <a:ea typeface="黑体" pitchFamily="2" charset="-122"/>
              </a:rPr>
              <a:t>2</a:t>
            </a:r>
            <a:r>
              <a:rPr lang="zh-CN" altLang="en-US" sz="2800">
                <a:solidFill>
                  <a:srgbClr val="6600FF"/>
                </a:solidFill>
                <a:ea typeface="黑体" pitchFamily="2" charset="-122"/>
              </a:rPr>
              <a:t>）</a:t>
            </a:r>
            <a:r>
              <a:rPr lang="zh-CN" altLang="en-US" sz="2800">
                <a:ea typeface="黑体" pitchFamily="2" charset="-122"/>
              </a:rPr>
              <a:t>语句</a:t>
            </a:r>
            <a:r>
              <a:rPr lang="en-US" altLang="zh-CN" sz="2800">
                <a:ea typeface="黑体" pitchFamily="2" charset="-122"/>
              </a:rPr>
              <a:t>2</a:t>
            </a:r>
            <a:r>
              <a:rPr lang="zh-CN" altLang="en-US" sz="2800">
                <a:ea typeface="黑体" pitchFamily="2" charset="-122"/>
              </a:rPr>
              <a:t>；</a:t>
            </a:r>
          </a:p>
          <a:p>
            <a:pPr marL="276225" indent="-276225">
              <a:lnSpc>
                <a:spcPct val="80000"/>
              </a:lnSpc>
              <a:spcBef>
                <a:spcPct val="20000"/>
              </a:spcBef>
            </a:pPr>
            <a:r>
              <a:rPr lang="zh-CN" altLang="en-US" sz="2800">
                <a:ea typeface="黑体" pitchFamily="2" charset="-122"/>
              </a:rPr>
              <a:t>  </a:t>
            </a:r>
            <a:r>
              <a:rPr lang="zh-CN" altLang="en-US" sz="2800">
                <a:latin typeface="宋体" pitchFamily="2" charset="-122"/>
              </a:rPr>
              <a:t> </a:t>
            </a:r>
            <a:r>
              <a:rPr lang="en-US" altLang="zh-CN" sz="2800">
                <a:latin typeface="宋体" pitchFamily="2" charset="-122"/>
              </a:rPr>
              <a:t>……</a:t>
            </a:r>
          </a:p>
          <a:p>
            <a:pPr marL="276225" indent="-276225">
              <a:lnSpc>
                <a:spcPct val="80000"/>
              </a:lnSpc>
              <a:spcBef>
                <a:spcPct val="20000"/>
              </a:spcBef>
            </a:pPr>
            <a:r>
              <a:rPr lang="en-US" altLang="zh-CN" sz="2800">
                <a:solidFill>
                  <a:srgbClr val="6600FF"/>
                </a:solidFill>
                <a:ea typeface="黑体" pitchFamily="2" charset="-122"/>
              </a:rPr>
              <a:t>   else if</a:t>
            </a:r>
            <a:r>
              <a:rPr lang="zh-CN" altLang="en-US" sz="2800">
                <a:solidFill>
                  <a:srgbClr val="6600FF"/>
                </a:solidFill>
                <a:ea typeface="黑体" pitchFamily="2" charset="-122"/>
              </a:rPr>
              <a:t>（表达式</a:t>
            </a:r>
            <a:r>
              <a:rPr lang="en-US" altLang="zh-CN" sz="2800">
                <a:solidFill>
                  <a:srgbClr val="6600FF"/>
                </a:solidFill>
                <a:ea typeface="黑体" pitchFamily="2" charset="-122"/>
              </a:rPr>
              <a:t>n</a:t>
            </a:r>
            <a:r>
              <a:rPr lang="zh-CN" altLang="en-US" sz="2800">
                <a:solidFill>
                  <a:srgbClr val="6600FF"/>
                </a:solidFill>
                <a:ea typeface="黑体" pitchFamily="2" charset="-122"/>
              </a:rPr>
              <a:t>）</a:t>
            </a:r>
            <a:r>
              <a:rPr lang="zh-CN" altLang="en-US" sz="2800">
                <a:ea typeface="黑体" pitchFamily="2" charset="-122"/>
              </a:rPr>
              <a:t>语句</a:t>
            </a:r>
            <a:r>
              <a:rPr lang="en-US" altLang="zh-CN" sz="2800">
                <a:ea typeface="黑体" pitchFamily="2" charset="-122"/>
              </a:rPr>
              <a:t>n</a:t>
            </a:r>
            <a:r>
              <a:rPr lang="zh-CN" altLang="en-US" sz="2800">
                <a:ea typeface="黑体" pitchFamily="2" charset="-122"/>
              </a:rPr>
              <a:t>；</a:t>
            </a:r>
          </a:p>
          <a:p>
            <a:pPr marL="276225" indent="-276225">
              <a:lnSpc>
                <a:spcPct val="80000"/>
              </a:lnSpc>
              <a:spcBef>
                <a:spcPct val="20000"/>
              </a:spcBef>
            </a:pPr>
            <a:r>
              <a:rPr lang="zh-CN" altLang="en-US" sz="2800">
                <a:solidFill>
                  <a:srgbClr val="6600FF"/>
                </a:solidFill>
                <a:ea typeface="黑体" pitchFamily="2" charset="-122"/>
              </a:rPr>
              <a:t>   </a:t>
            </a:r>
            <a:r>
              <a:rPr lang="en-US" altLang="zh-CN" sz="2800">
                <a:solidFill>
                  <a:srgbClr val="6600FF"/>
                </a:solidFill>
                <a:ea typeface="黑体" pitchFamily="2" charset="-122"/>
              </a:rPr>
              <a:t>else</a:t>
            </a:r>
            <a:r>
              <a:rPr lang="en-US" altLang="zh-CN" sz="2800">
                <a:ea typeface="黑体" pitchFamily="2" charset="-122"/>
              </a:rPr>
              <a:t> </a:t>
            </a:r>
            <a:r>
              <a:rPr lang="zh-CN" altLang="en-US" sz="2800">
                <a:ea typeface="黑体" pitchFamily="2" charset="-122"/>
              </a:rPr>
              <a:t>语句</a:t>
            </a:r>
            <a:r>
              <a:rPr lang="en-US" altLang="zh-CN" sz="2800">
                <a:ea typeface="黑体" pitchFamily="2" charset="-122"/>
              </a:rPr>
              <a:t>n+1</a:t>
            </a:r>
            <a:r>
              <a:rPr lang="zh-CN" altLang="en-US" sz="2800">
                <a:ea typeface="黑体" pitchFamily="2" charset="-122"/>
              </a:rPr>
              <a:t>；</a:t>
            </a:r>
          </a:p>
          <a:p>
            <a:pPr marL="276225" indent="-276225">
              <a:lnSpc>
                <a:spcPct val="80000"/>
              </a:lnSpc>
              <a:spcBef>
                <a:spcPct val="20000"/>
              </a:spcBef>
            </a:pPr>
            <a:endParaRPr lang="zh-CN" altLang="en-US" sz="2800">
              <a:ea typeface="黑体" pitchFamily="2" charset="-122"/>
            </a:endParaRPr>
          </a:p>
          <a:p>
            <a:pPr marL="276225" indent="-276225">
              <a:lnSpc>
                <a:spcPct val="80000"/>
              </a:lnSpc>
              <a:spcBef>
                <a:spcPct val="20000"/>
              </a:spcBef>
            </a:pPr>
            <a:r>
              <a:rPr lang="zh-CN" altLang="en-US" sz="2800">
                <a:solidFill>
                  <a:schemeClr val="tx2"/>
                </a:solidFill>
                <a:ea typeface="黑体" pitchFamily="2" charset="-122"/>
              </a:rPr>
              <a:t>◆</a:t>
            </a:r>
            <a:r>
              <a:rPr lang="en-US" altLang="zh-CN" sz="2800">
                <a:solidFill>
                  <a:srgbClr val="FF00FF"/>
                </a:solidFill>
                <a:ea typeface="黑体" pitchFamily="2" charset="-122"/>
              </a:rPr>
              <a:t>e1</a:t>
            </a:r>
            <a:r>
              <a:rPr lang="en-US" altLang="zh-CN" sz="2800">
                <a:solidFill>
                  <a:srgbClr val="000066"/>
                </a:solidFill>
                <a:ea typeface="黑体" pitchFamily="2" charset="-122"/>
              </a:rPr>
              <a:t>?</a:t>
            </a:r>
            <a:r>
              <a:rPr lang="en-US" altLang="zh-CN" sz="2800">
                <a:solidFill>
                  <a:srgbClr val="FF00FF"/>
                </a:solidFill>
                <a:ea typeface="黑体" pitchFamily="2" charset="-122"/>
              </a:rPr>
              <a:t>e2</a:t>
            </a:r>
            <a:r>
              <a:rPr lang="en-US" altLang="zh-CN" sz="2800" b="1">
                <a:solidFill>
                  <a:srgbClr val="000066"/>
                </a:solidFill>
                <a:ea typeface="黑体" pitchFamily="2" charset="-122"/>
              </a:rPr>
              <a:t>:</a:t>
            </a:r>
            <a:r>
              <a:rPr lang="en-US" altLang="zh-CN" sz="2800">
                <a:solidFill>
                  <a:srgbClr val="FF00FF"/>
                </a:solidFill>
                <a:ea typeface="黑体" pitchFamily="2" charset="-122"/>
              </a:rPr>
              <a:t>e3 </a:t>
            </a:r>
            <a:r>
              <a:rPr lang="en-US" altLang="zh-CN" sz="2800">
                <a:ea typeface="黑体" pitchFamily="2" charset="-122"/>
              </a:rPr>
              <a:t> </a:t>
            </a:r>
            <a:r>
              <a:rPr lang="zh-CN" altLang="en-US" sz="2800">
                <a:ea typeface="黑体" pitchFamily="2" charset="-122"/>
              </a:rPr>
              <a:t>是</a:t>
            </a:r>
            <a:r>
              <a:rPr lang="en-US" altLang="zh-CN" sz="2800">
                <a:solidFill>
                  <a:srgbClr val="6600FF"/>
                </a:solidFill>
                <a:ea typeface="黑体" pitchFamily="2" charset="-122"/>
              </a:rPr>
              <a:t>if </a:t>
            </a:r>
            <a:r>
              <a:rPr lang="en-US" altLang="zh-CN" sz="2800">
                <a:solidFill>
                  <a:srgbClr val="6600FF"/>
                </a:solidFill>
                <a:latin typeface="宋体" pitchFamily="2" charset="-122"/>
              </a:rPr>
              <a:t>…</a:t>
            </a:r>
            <a:r>
              <a:rPr lang="en-US" altLang="zh-CN" sz="2800">
                <a:solidFill>
                  <a:srgbClr val="6600FF"/>
                </a:solidFill>
                <a:ea typeface="黑体" pitchFamily="2" charset="-122"/>
              </a:rPr>
              <a:t> else</a:t>
            </a:r>
            <a:r>
              <a:rPr lang="en-US" altLang="zh-CN" sz="2800">
                <a:ea typeface="黑体" pitchFamily="2" charset="-122"/>
              </a:rPr>
              <a:t> </a:t>
            </a:r>
            <a:r>
              <a:rPr lang="zh-CN" altLang="en-US" sz="2800">
                <a:ea typeface="黑体" pitchFamily="2" charset="-122"/>
              </a:rPr>
              <a:t>语句在特定情况下的变体。</a:t>
            </a:r>
          </a:p>
        </p:txBody>
      </p:sp>
    </p:spTree>
  </p:cSld>
  <p:clrMapOvr>
    <a:masterClrMapping/>
  </p:clrMapOvr>
  <p:transition>
    <p:blinds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Rectangle 4"/>
          <p:cNvSpPr>
            <a:spLocks noChangeArrowheads="1"/>
          </p:cNvSpPr>
          <p:nvPr/>
        </p:nvSpPr>
        <p:spPr bwMode="auto">
          <a:xfrm>
            <a:off x="701675" y="0"/>
            <a:ext cx="7797800"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defRPr/>
            </a:pPr>
            <a:r>
              <a:rPr lang="en-US" altLang="zh-CN" sz="4400" b="1" i="1" dirty="0">
                <a:solidFill>
                  <a:srgbClr val="003399"/>
                </a:solidFill>
                <a:latin typeface="Times New Roman" pitchFamily="18" charset="0"/>
                <a:cs typeface="Times New Roman" pitchFamily="18" charset="0"/>
              </a:rPr>
              <a:t>if-else</a:t>
            </a:r>
          </a:p>
        </p:txBody>
      </p:sp>
      <p:sp>
        <p:nvSpPr>
          <p:cNvPr id="379909" name="Rectangle 5"/>
          <p:cNvSpPr>
            <a:spLocks noChangeArrowheads="1"/>
          </p:cNvSpPr>
          <p:nvPr/>
        </p:nvSpPr>
        <p:spPr bwMode="auto">
          <a:xfrm>
            <a:off x="341313" y="773113"/>
            <a:ext cx="8134350" cy="5184775"/>
          </a:xfrm>
          <a:prstGeom prst="rect">
            <a:avLst/>
          </a:prstGeom>
          <a:noFill/>
          <a:ln w="9525">
            <a:noFill/>
            <a:miter lim="800000"/>
            <a:headEnd/>
            <a:tailEnd/>
          </a:ln>
        </p:spPr>
        <p:txBody>
          <a:bodyPr lIns="92075" tIns="46037" rIns="92075" bIns="46037"/>
          <a:lstStyle/>
          <a:p>
            <a:pPr marL="374650" indent="-374650">
              <a:lnSpc>
                <a:spcPct val="85000"/>
              </a:lnSpc>
              <a:spcBef>
                <a:spcPct val="20000"/>
              </a:spcBef>
              <a:buFontTx/>
              <a:buChar char="•"/>
            </a:pPr>
            <a:r>
              <a:rPr lang="zh-CN" altLang="en-US" sz="2800" b="1"/>
              <a:t>选择结构的一种最常用形式</a:t>
            </a:r>
          </a:p>
          <a:p>
            <a:pPr marL="374650" indent="-374650">
              <a:lnSpc>
                <a:spcPct val="85000"/>
              </a:lnSpc>
              <a:spcBef>
                <a:spcPct val="20000"/>
              </a:spcBef>
            </a:pPr>
            <a:r>
              <a:rPr lang="zh-CN" altLang="en-US" sz="2800" b="1">
                <a:solidFill>
                  <a:srgbClr val="0000FF"/>
                </a:solidFill>
                <a:latin typeface="Courier New" pitchFamily="49" charset="0"/>
              </a:rPr>
              <a:t>  </a:t>
            </a:r>
            <a:r>
              <a:rPr lang="en-US" altLang="zh-CN" sz="2800" b="1">
                <a:solidFill>
                  <a:srgbClr val="0000FF"/>
                </a:solidFill>
                <a:latin typeface="Courier New" pitchFamily="49" charset="0"/>
              </a:rPr>
              <a:t>if</a:t>
            </a: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表达式</a:t>
            </a:r>
            <a:r>
              <a:rPr lang="en-US" altLang="zh-CN" sz="2800" b="1">
                <a:solidFill>
                  <a:srgbClr val="000000"/>
                </a:solidFill>
                <a:latin typeface="Courier New" pitchFamily="49" charset="0"/>
              </a:rPr>
              <a:t>)</a:t>
            </a:r>
            <a:br>
              <a:rPr lang="en-US" altLang="zh-CN" sz="2800" b="1">
                <a:solidFill>
                  <a:srgbClr val="000000"/>
                </a:solidFill>
                <a:latin typeface="Courier New" pitchFamily="49" charset="0"/>
              </a:rPr>
            </a:b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1;</a:t>
            </a:r>
            <a:br>
              <a:rPr lang="en-US" altLang="zh-CN" sz="2800" b="1">
                <a:solidFill>
                  <a:srgbClr val="000000"/>
                </a:solidFill>
                <a:latin typeface="Courier New" pitchFamily="49" charset="0"/>
              </a:rPr>
            </a:br>
            <a:r>
              <a:rPr lang="en-US" altLang="zh-CN" sz="2800" b="1">
                <a:solidFill>
                  <a:srgbClr val="0000FF"/>
                </a:solidFill>
                <a:latin typeface="Courier New" pitchFamily="49" charset="0"/>
              </a:rPr>
              <a:t>else</a:t>
            </a:r>
            <a:r>
              <a:rPr lang="en-US" altLang="zh-CN" sz="2800" b="1">
                <a:solidFill>
                  <a:srgbClr val="000000"/>
                </a:solidFill>
                <a:latin typeface="Courier New" pitchFamily="49" charset="0"/>
              </a:rPr>
              <a:t/>
            </a:r>
            <a:br>
              <a:rPr lang="en-US" altLang="zh-CN" sz="2800" b="1">
                <a:solidFill>
                  <a:srgbClr val="000000"/>
                </a:solidFill>
                <a:latin typeface="Courier New" pitchFamily="49" charset="0"/>
              </a:rPr>
            </a:b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2;</a:t>
            </a:r>
            <a:br>
              <a:rPr lang="en-US" altLang="zh-CN" sz="2800" b="1">
                <a:solidFill>
                  <a:srgbClr val="000000"/>
                </a:solidFill>
                <a:latin typeface="Courier New" pitchFamily="49" charset="0"/>
              </a:rPr>
            </a:b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3</a:t>
            </a:r>
          </a:p>
          <a:p>
            <a:pPr marL="850900" lvl="1" indent="-285750">
              <a:lnSpc>
                <a:spcPct val="85000"/>
              </a:lnSpc>
              <a:spcBef>
                <a:spcPct val="20000"/>
              </a:spcBef>
              <a:buFontTx/>
              <a:buChar char="–"/>
            </a:pPr>
            <a:r>
              <a:rPr lang="zh-CN" altLang="en-US" sz="2400" b="1">
                <a:solidFill>
                  <a:srgbClr val="000000"/>
                </a:solidFill>
                <a:latin typeface="Courier New" pitchFamily="49" charset="0"/>
              </a:rPr>
              <a:t>表达式</a:t>
            </a:r>
            <a:r>
              <a:rPr lang="zh-CN" altLang="en-US" sz="2400" b="1"/>
              <a:t>值</a:t>
            </a:r>
            <a:r>
              <a:rPr lang="zh-CN" altLang="en-US" sz="2400" b="1">
                <a:solidFill>
                  <a:srgbClr val="000000"/>
                </a:solidFill>
                <a:latin typeface="Courier New" pitchFamily="49" charset="0"/>
              </a:rPr>
              <a:t>非</a:t>
            </a:r>
            <a:r>
              <a:rPr lang="en-US" altLang="zh-CN" sz="2400" b="1">
                <a:solidFill>
                  <a:srgbClr val="000000"/>
                </a:solidFill>
                <a:latin typeface="Courier New" pitchFamily="49" charset="0"/>
              </a:rPr>
              <a:t>0</a:t>
            </a:r>
            <a:r>
              <a:rPr lang="zh-CN" altLang="en-US" sz="2400" b="1"/>
              <a:t>时，执行</a:t>
            </a:r>
            <a:r>
              <a:rPr lang="zh-CN" altLang="en-US" sz="2400" b="1">
                <a:solidFill>
                  <a:srgbClr val="000000"/>
                </a:solidFill>
                <a:latin typeface="Courier New" pitchFamily="49" charset="0"/>
              </a:rPr>
              <a:t>语句</a:t>
            </a:r>
            <a:r>
              <a:rPr lang="en-US" altLang="zh-CN" sz="2400" b="1">
                <a:solidFill>
                  <a:srgbClr val="000000"/>
                </a:solidFill>
                <a:latin typeface="Courier New" pitchFamily="49" charset="0"/>
              </a:rPr>
              <a:t>1</a:t>
            </a:r>
            <a:r>
              <a:rPr lang="zh-CN" altLang="en-US" sz="2400" b="1"/>
              <a:t>，然后</a:t>
            </a:r>
            <a:r>
              <a:rPr lang="zh-CN" altLang="en-US" sz="2400" b="1">
                <a:solidFill>
                  <a:srgbClr val="000000"/>
                </a:solidFill>
                <a:latin typeface="Courier New" pitchFamily="49" charset="0"/>
              </a:rPr>
              <a:t>语句</a:t>
            </a:r>
            <a:r>
              <a:rPr lang="en-US" altLang="zh-CN" sz="2400" b="1">
                <a:solidFill>
                  <a:srgbClr val="000000"/>
                </a:solidFill>
                <a:latin typeface="Courier New" pitchFamily="49" charset="0"/>
              </a:rPr>
              <a:t>3</a:t>
            </a:r>
            <a:r>
              <a:rPr lang="zh-CN" altLang="en-US" sz="2400" b="1"/>
              <a:t>；</a:t>
            </a:r>
            <a:br>
              <a:rPr lang="zh-CN" altLang="en-US" sz="2400" b="1"/>
            </a:br>
            <a:r>
              <a:rPr lang="zh-CN" altLang="en-US" sz="2400" b="1">
                <a:solidFill>
                  <a:srgbClr val="000000"/>
                </a:solidFill>
                <a:latin typeface="Courier New" pitchFamily="49" charset="0"/>
              </a:rPr>
              <a:t>表达式</a:t>
            </a:r>
            <a:r>
              <a:rPr lang="zh-CN" altLang="en-US" sz="2400" b="1"/>
              <a:t>值为</a:t>
            </a:r>
            <a:r>
              <a:rPr lang="en-US" altLang="zh-CN" sz="2400" b="1">
                <a:solidFill>
                  <a:srgbClr val="000000"/>
                </a:solidFill>
                <a:latin typeface="Courier New" pitchFamily="49" charset="0"/>
              </a:rPr>
              <a:t>0</a:t>
            </a:r>
            <a:r>
              <a:rPr lang="zh-CN" altLang="en-US" sz="2400" b="1"/>
              <a:t>时，执行</a:t>
            </a:r>
            <a:r>
              <a:rPr lang="zh-CN" altLang="en-US" sz="2400" b="1">
                <a:solidFill>
                  <a:srgbClr val="000000"/>
                </a:solidFill>
                <a:latin typeface="Courier New" pitchFamily="49" charset="0"/>
              </a:rPr>
              <a:t>语句</a:t>
            </a:r>
            <a:r>
              <a:rPr lang="en-US" altLang="zh-CN" sz="2400" b="1">
                <a:solidFill>
                  <a:srgbClr val="000000"/>
                </a:solidFill>
                <a:latin typeface="Courier New" pitchFamily="49" charset="0"/>
              </a:rPr>
              <a:t>2</a:t>
            </a:r>
            <a:r>
              <a:rPr lang="zh-CN" altLang="en-US" sz="2400" b="1"/>
              <a:t>，然后</a:t>
            </a:r>
            <a:r>
              <a:rPr lang="zh-CN" altLang="en-US" sz="2400" b="1">
                <a:solidFill>
                  <a:srgbClr val="000000"/>
                </a:solidFill>
                <a:latin typeface="Courier New" pitchFamily="49" charset="0"/>
              </a:rPr>
              <a:t>语句</a:t>
            </a:r>
            <a:r>
              <a:rPr lang="en-US" altLang="zh-CN" sz="2400" b="1">
                <a:solidFill>
                  <a:srgbClr val="000000"/>
                </a:solidFill>
                <a:latin typeface="Courier New" pitchFamily="49" charset="0"/>
              </a:rPr>
              <a:t>3</a:t>
            </a:r>
          </a:p>
          <a:p>
            <a:pPr marL="374650" indent="-374650">
              <a:lnSpc>
                <a:spcPct val="85000"/>
              </a:lnSpc>
              <a:spcBef>
                <a:spcPct val="20000"/>
              </a:spcBef>
              <a:buFontTx/>
              <a:buChar char="•"/>
            </a:pPr>
            <a:r>
              <a:rPr lang="en-US" altLang="zh-CN" sz="2800" b="1">
                <a:solidFill>
                  <a:srgbClr val="0000FF"/>
                </a:solidFill>
                <a:latin typeface="Courier New" pitchFamily="49" charset="0"/>
              </a:rPr>
              <a:t>else</a:t>
            </a:r>
            <a:r>
              <a:rPr lang="zh-CN" altLang="en-US" sz="2800" b="1"/>
              <a:t>部分可以没有。</a:t>
            </a:r>
          </a:p>
          <a:p>
            <a:pPr marL="374650" indent="-374650">
              <a:lnSpc>
                <a:spcPct val="85000"/>
              </a:lnSpc>
              <a:spcBef>
                <a:spcPct val="20000"/>
              </a:spcBef>
            </a:pPr>
            <a:r>
              <a:rPr lang="zh-CN" altLang="en-US" sz="2800" b="1">
                <a:solidFill>
                  <a:srgbClr val="0000FF"/>
                </a:solidFill>
                <a:latin typeface="Courier New" pitchFamily="49" charset="0"/>
              </a:rPr>
              <a:t>  </a:t>
            </a:r>
            <a:r>
              <a:rPr lang="en-US" altLang="zh-CN" sz="2800" b="1">
                <a:solidFill>
                  <a:srgbClr val="0000FF"/>
                </a:solidFill>
                <a:latin typeface="Courier New" pitchFamily="49" charset="0"/>
              </a:rPr>
              <a:t>if</a:t>
            </a: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表达式</a:t>
            </a:r>
            <a:r>
              <a:rPr lang="en-US" altLang="zh-CN" sz="2800" b="1">
                <a:solidFill>
                  <a:srgbClr val="000000"/>
                </a:solidFill>
                <a:latin typeface="Courier New" pitchFamily="49" charset="0"/>
              </a:rPr>
              <a:t>)</a:t>
            </a:r>
            <a:br>
              <a:rPr lang="en-US" altLang="zh-CN" sz="2800" b="1">
                <a:solidFill>
                  <a:srgbClr val="000000"/>
                </a:solidFill>
                <a:latin typeface="Courier New" pitchFamily="49" charset="0"/>
              </a:rPr>
            </a:b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1;</a:t>
            </a:r>
            <a:br>
              <a:rPr lang="en-US" altLang="zh-CN" sz="2800" b="1">
                <a:solidFill>
                  <a:srgbClr val="000000"/>
                </a:solidFill>
                <a:latin typeface="Courier New" pitchFamily="49" charset="0"/>
              </a:rPr>
            </a:b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3</a:t>
            </a:r>
          </a:p>
          <a:p>
            <a:pPr marL="850900" lvl="1" indent="-285750">
              <a:lnSpc>
                <a:spcPct val="85000"/>
              </a:lnSpc>
              <a:spcBef>
                <a:spcPct val="20000"/>
              </a:spcBef>
              <a:buFontTx/>
              <a:buChar char="–"/>
            </a:pPr>
            <a:r>
              <a:rPr lang="zh-CN" altLang="en-US" sz="2400" b="1"/>
              <a:t>当</a:t>
            </a:r>
            <a:r>
              <a:rPr lang="zh-CN" altLang="en-US" sz="2400" b="1">
                <a:solidFill>
                  <a:srgbClr val="000000"/>
                </a:solidFill>
                <a:latin typeface="Courier New" pitchFamily="49" charset="0"/>
              </a:rPr>
              <a:t>表达式</a:t>
            </a:r>
            <a:r>
              <a:rPr lang="zh-CN" altLang="en-US" sz="2400" b="1"/>
              <a:t>值为</a:t>
            </a:r>
            <a:r>
              <a:rPr lang="en-US" altLang="zh-CN" sz="2400" b="1">
                <a:solidFill>
                  <a:srgbClr val="000000"/>
                </a:solidFill>
                <a:latin typeface="Courier New" pitchFamily="49" charset="0"/>
              </a:rPr>
              <a:t>0</a:t>
            </a:r>
            <a:r>
              <a:rPr lang="zh-CN" altLang="en-US" sz="2400" b="1"/>
              <a:t>时，直接执行</a:t>
            </a:r>
            <a:r>
              <a:rPr lang="zh-CN" altLang="en-US" sz="2400" b="1">
                <a:solidFill>
                  <a:srgbClr val="000000"/>
                </a:solidFill>
                <a:latin typeface="Courier New" pitchFamily="49" charset="0"/>
              </a:rPr>
              <a:t>语句</a:t>
            </a:r>
            <a:r>
              <a:rPr lang="en-US" altLang="zh-CN" sz="2400" b="1">
                <a:solidFill>
                  <a:srgbClr val="000000"/>
                </a:solidFill>
                <a:latin typeface="Courier New" pitchFamily="49" charset="0"/>
              </a:rPr>
              <a:t>3</a:t>
            </a:r>
          </a:p>
          <a:p>
            <a:pPr marL="374650" indent="-374650">
              <a:lnSpc>
                <a:spcPct val="85000"/>
              </a:lnSpc>
              <a:spcBef>
                <a:spcPct val="20000"/>
              </a:spcBef>
              <a:buFontTx/>
              <a:buChar char="•"/>
            </a:pPr>
            <a:r>
              <a:rPr lang="en-US" altLang="zh-CN" sz="2800" b="1">
                <a:solidFill>
                  <a:srgbClr val="0000FF"/>
                </a:solidFill>
                <a:latin typeface="Courier New" pitchFamily="49" charset="0"/>
              </a:rPr>
              <a:t>if-else</a:t>
            </a:r>
            <a:r>
              <a:rPr lang="zh-CN" altLang="en-US" sz="2800" b="1"/>
              <a:t>嵌套使用时，注意</a:t>
            </a:r>
            <a:r>
              <a:rPr lang="en-US" altLang="zh-CN" sz="2800" b="1">
                <a:solidFill>
                  <a:srgbClr val="0000FF"/>
                </a:solidFill>
                <a:latin typeface="Courier New" pitchFamily="49" charset="0"/>
              </a:rPr>
              <a:t>else</a:t>
            </a:r>
            <a:r>
              <a:rPr lang="zh-CN" altLang="en-US" sz="2800" b="1"/>
              <a:t>和谁配对的问题</a:t>
            </a:r>
          </a:p>
        </p:txBody>
      </p:sp>
      <p:pic>
        <p:nvPicPr>
          <p:cNvPr id="26628" name="Picture 6" descr="pdnge1i_[1]"/>
          <p:cNvPicPr>
            <a:picLocks noChangeAspect="1" noChangeArrowheads="1"/>
          </p:cNvPicPr>
          <p:nvPr/>
        </p:nvPicPr>
        <p:blipFill>
          <a:blip r:embed="rId2"/>
          <a:srcRect/>
          <a:stretch>
            <a:fillRect/>
          </a:stretch>
        </p:blipFill>
        <p:spPr bwMode="auto">
          <a:xfrm>
            <a:off x="6680200" y="863600"/>
            <a:ext cx="1555750" cy="2303463"/>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909">
                                            <p:txEl>
                                              <p:pRg st="0" end="0"/>
                                            </p:txEl>
                                          </p:spTgt>
                                        </p:tgtEl>
                                        <p:attrNameLst>
                                          <p:attrName>style.visibility</p:attrName>
                                        </p:attrNameLst>
                                      </p:cBhvr>
                                      <p:to>
                                        <p:strVal val="visible"/>
                                      </p:to>
                                    </p:set>
                                    <p:animEffect transition="in" filter="wipe(left)">
                                      <p:cBhvr>
                                        <p:cTn id="7" dur="500"/>
                                        <p:tgtEl>
                                          <p:spTgt spid="3799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9909">
                                            <p:txEl>
                                              <p:pRg st="1" end="1"/>
                                            </p:txEl>
                                          </p:spTgt>
                                        </p:tgtEl>
                                        <p:attrNameLst>
                                          <p:attrName>style.visibility</p:attrName>
                                        </p:attrNameLst>
                                      </p:cBhvr>
                                      <p:to>
                                        <p:strVal val="visible"/>
                                      </p:to>
                                    </p:set>
                                    <p:animEffect transition="in" filter="wipe(left)">
                                      <p:cBhvr>
                                        <p:cTn id="12" dur="500"/>
                                        <p:tgtEl>
                                          <p:spTgt spid="37990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79909">
                                            <p:txEl>
                                              <p:pRg st="2" end="2"/>
                                            </p:txEl>
                                          </p:spTgt>
                                        </p:tgtEl>
                                        <p:attrNameLst>
                                          <p:attrName>style.visibility</p:attrName>
                                        </p:attrNameLst>
                                      </p:cBhvr>
                                      <p:to>
                                        <p:strVal val="visible"/>
                                      </p:to>
                                    </p:set>
                                    <p:animEffect transition="in" filter="wipe(left)">
                                      <p:cBhvr>
                                        <p:cTn id="15" dur="500"/>
                                        <p:tgtEl>
                                          <p:spTgt spid="37990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79909">
                                            <p:txEl>
                                              <p:pRg st="3" end="3"/>
                                            </p:txEl>
                                          </p:spTgt>
                                        </p:tgtEl>
                                        <p:attrNameLst>
                                          <p:attrName>style.visibility</p:attrName>
                                        </p:attrNameLst>
                                      </p:cBhvr>
                                      <p:to>
                                        <p:strVal val="visible"/>
                                      </p:to>
                                    </p:set>
                                    <p:animEffect transition="in" filter="wipe(left)">
                                      <p:cBhvr>
                                        <p:cTn id="20" dur="500"/>
                                        <p:tgtEl>
                                          <p:spTgt spid="37990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9909">
                                            <p:txEl>
                                              <p:pRg st="4" end="4"/>
                                            </p:txEl>
                                          </p:spTgt>
                                        </p:tgtEl>
                                        <p:attrNameLst>
                                          <p:attrName>style.visibility</p:attrName>
                                        </p:attrNameLst>
                                      </p:cBhvr>
                                      <p:to>
                                        <p:strVal val="visible"/>
                                      </p:to>
                                    </p:set>
                                    <p:animEffect transition="in" filter="wipe(left)">
                                      <p:cBhvr>
                                        <p:cTn id="25" dur="500"/>
                                        <p:tgtEl>
                                          <p:spTgt spid="379909">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79909">
                                            <p:txEl>
                                              <p:pRg st="5" end="5"/>
                                            </p:txEl>
                                          </p:spTgt>
                                        </p:tgtEl>
                                        <p:attrNameLst>
                                          <p:attrName>style.visibility</p:attrName>
                                        </p:attrNameLst>
                                      </p:cBhvr>
                                      <p:to>
                                        <p:strVal val="visible"/>
                                      </p:to>
                                    </p:set>
                                    <p:animEffect transition="in" filter="wipe(left)">
                                      <p:cBhvr>
                                        <p:cTn id="28" dur="500"/>
                                        <p:tgtEl>
                                          <p:spTgt spid="37990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79909">
                                            <p:txEl>
                                              <p:pRg st="6" end="6"/>
                                            </p:txEl>
                                          </p:spTgt>
                                        </p:tgtEl>
                                        <p:attrNameLst>
                                          <p:attrName>style.visibility</p:attrName>
                                        </p:attrNameLst>
                                      </p:cBhvr>
                                      <p:to>
                                        <p:strVal val="visible"/>
                                      </p:to>
                                    </p:set>
                                    <p:animEffect transition="in" filter="wipe(left)">
                                      <p:cBhvr>
                                        <p:cTn id="33" dur="500"/>
                                        <p:tgtEl>
                                          <p:spTgt spid="3799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ChangeArrowheads="1"/>
          </p:cNvSpPr>
          <p:nvPr/>
        </p:nvSpPr>
        <p:spPr bwMode="auto">
          <a:xfrm>
            <a:off x="704850" y="273050"/>
            <a:ext cx="7797800"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defRPr/>
            </a:pPr>
            <a:r>
              <a:rPr lang="en-US" altLang="zh-CN" sz="4400" b="1" i="1" dirty="0">
                <a:solidFill>
                  <a:srgbClr val="003399"/>
                </a:solidFill>
                <a:latin typeface="Courier New" pitchFamily="49" charset="0"/>
              </a:rPr>
              <a:t>else-if</a:t>
            </a:r>
          </a:p>
        </p:txBody>
      </p:sp>
      <p:sp>
        <p:nvSpPr>
          <p:cNvPr id="380933" name="Rectangle 5"/>
          <p:cNvSpPr>
            <a:spLocks noChangeArrowheads="1"/>
          </p:cNvSpPr>
          <p:nvPr/>
        </p:nvSpPr>
        <p:spPr bwMode="auto">
          <a:xfrm>
            <a:off x="701675" y="1268413"/>
            <a:ext cx="7772400" cy="4611687"/>
          </a:xfrm>
          <a:prstGeom prst="rect">
            <a:avLst/>
          </a:prstGeom>
          <a:noFill/>
          <a:ln w="9525">
            <a:noFill/>
            <a:miter lim="800000"/>
            <a:headEnd/>
            <a:tailEnd/>
          </a:ln>
        </p:spPr>
        <p:txBody>
          <a:bodyPr lIns="92075" tIns="46037" rIns="92075" bIns="46037"/>
          <a:lstStyle/>
          <a:p>
            <a:pPr marL="374650" indent="-374650">
              <a:spcBef>
                <a:spcPct val="20000"/>
              </a:spcBef>
              <a:buFontTx/>
              <a:buChar char="•"/>
            </a:pPr>
            <a:r>
              <a:rPr lang="en-US" altLang="zh-CN" sz="2800" b="1">
                <a:solidFill>
                  <a:srgbClr val="0000FF"/>
                </a:solidFill>
                <a:latin typeface="Courier New" pitchFamily="49" charset="0"/>
              </a:rPr>
              <a:t>if</a:t>
            </a:r>
            <a:r>
              <a:rPr lang="zh-CN" altLang="en-US" sz="2800" b="1"/>
              <a:t>的一种扩展形式</a:t>
            </a:r>
          </a:p>
          <a:p>
            <a:pPr marL="374650" indent="-374650">
              <a:spcBef>
                <a:spcPct val="20000"/>
              </a:spcBef>
              <a:buFontTx/>
              <a:buChar char="•"/>
            </a:pPr>
            <a:r>
              <a:rPr lang="en-US" altLang="zh-CN" sz="2800" b="1">
                <a:solidFill>
                  <a:srgbClr val="0000FF"/>
                </a:solidFill>
                <a:latin typeface="Courier New" pitchFamily="49" charset="0"/>
              </a:rPr>
              <a:t>if</a:t>
            </a: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表达式</a:t>
            </a:r>
            <a:r>
              <a:rPr lang="en-US" altLang="zh-CN" sz="2800" b="1">
                <a:solidFill>
                  <a:srgbClr val="000000"/>
                </a:solidFill>
                <a:latin typeface="Courier New" pitchFamily="49" charset="0"/>
              </a:rPr>
              <a:t>1) </a:t>
            </a:r>
            <a:br>
              <a:rPr lang="en-US" altLang="zh-CN" sz="2800" b="1">
                <a:solidFill>
                  <a:srgbClr val="000000"/>
                </a:solidFill>
                <a:latin typeface="Courier New" pitchFamily="49" charset="0"/>
              </a:rPr>
            </a:b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1;</a:t>
            </a:r>
            <a:br>
              <a:rPr lang="en-US" altLang="zh-CN" sz="2800" b="1">
                <a:solidFill>
                  <a:srgbClr val="000000"/>
                </a:solidFill>
                <a:latin typeface="Courier New" pitchFamily="49" charset="0"/>
              </a:rPr>
            </a:br>
            <a:r>
              <a:rPr lang="en-US" altLang="zh-CN" sz="2800" b="1">
                <a:solidFill>
                  <a:srgbClr val="0000FF"/>
                </a:solidFill>
                <a:latin typeface="Courier New" pitchFamily="49" charset="0"/>
              </a:rPr>
              <a:t>else if </a:t>
            </a:r>
            <a:r>
              <a:rPr lang="en-US" altLang="zh-CN" sz="2800" b="1">
                <a:solidFill>
                  <a:srgbClr val="000000"/>
                </a:solidFill>
                <a:latin typeface="Courier New" pitchFamily="49" charset="0"/>
              </a:rPr>
              <a:t>(</a:t>
            </a:r>
            <a:r>
              <a:rPr lang="zh-CN" altLang="en-US" sz="2800" b="1">
                <a:solidFill>
                  <a:srgbClr val="000000"/>
                </a:solidFill>
                <a:latin typeface="Courier New" pitchFamily="49" charset="0"/>
              </a:rPr>
              <a:t>表达式</a:t>
            </a:r>
            <a:r>
              <a:rPr lang="en-US" altLang="zh-CN" sz="2800" b="1">
                <a:solidFill>
                  <a:srgbClr val="000000"/>
                </a:solidFill>
                <a:latin typeface="Courier New" pitchFamily="49" charset="0"/>
              </a:rPr>
              <a:t>2)</a:t>
            </a:r>
            <a:br>
              <a:rPr lang="en-US" altLang="zh-CN" sz="2800" b="1">
                <a:solidFill>
                  <a:srgbClr val="000000"/>
                </a:solidFill>
                <a:latin typeface="Courier New" pitchFamily="49" charset="0"/>
              </a:rPr>
            </a:b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2;</a:t>
            </a:r>
            <a:br>
              <a:rPr lang="en-US" altLang="zh-CN" sz="2800" b="1">
                <a:solidFill>
                  <a:srgbClr val="000000"/>
                </a:solidFill>
                <a:latin typeface="Courier New" pitchFamily="49" charset="0"/>
              </a:rPr>
            </a:br>
            <a:r>
              <a:rPr lang="en-US" altLang="zh-CN" sz="2800" b="1">
                <a:solidFill>
                  <a:srgbClr val="0000FF"/>
                </a:solidFill>
                <a:latin typeface="Courier New" pitchFamily="49" charset="0"/>
              </a:rPr>
              <a:t>else if </a:t>
            </a:r>
            <a:r>
              <a:rPr lang="en-US" altLang="zh-CN" sz="2800" b="1">
                <a:solidFill>
                  <a:srgbClr val="000000"/>
                </a:solidFill>
                <a:latin typeface="Courier New" pitchFamily="49" charset="0"/>
              </a:rPr>
              <a:t>(</a:t>
            </a:r>
            <a:r>
              <a:rPr lang="zh-CN" altLang="en-US" sz="2800" b="1">
                <a:solidFill>
                  <a:srgbClr val="000000"/>
                </a:solidFill>
                <a:latin typeface="Courier New" pitchFamily="49" charset="0"/>
              </a:rPr>
              <a:t>表达式</a:t>
            </a:r>
            <a:r>
              <a:rPr lang="en-US" altLang="zh-CN" sz="2800" b="1">
                <a:solidFill>
                  <a:srgbClr val="000000"/>
                </a:solidFill>
                <a:latin typeface="Courier New" pitchFamily="49" charset="0"/>
              </a:rPr>
              <a:t>3)</a:t>
            </a:r>
            <a:br>
              <a:rPr lang="en-US" altLang="zh-CN" sz="2800" b="1">
                <a:solidFill>
                  <a:srgbClr val="000000"/>
                </a:solidFill>
                <a:latin typeface="Courier New" pitchFamily="49" charset="0"/>
              </a:rPr>
            </a:b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3;</a:t>
            </a:r>
            <a:br>
              <a:rPr lang="en-US" altLang="zh-CN" sz="2800" b="1">
                <a:solidFill>
                  <a:srgbClr val="000000"/>
                </a:solidFill>
                <a:latin typeface="Courier New" pitchFamily="49" charset="0"/>
              </a:rPr>
            </a:br>
            <a:r>
              <a:rPr lang="en-US" altLang="zh-CN" sz="2800" b="1">
                <a:solidFill>
                  <a:srgbClr val="000000"/>
                </a:solidFill>
                <a:latin typeface="Courier New" pitchFamily="49" charset="0"/>
              </a:rPr>
              <a:t>…………</a:t>
            </a:r>
            <a:br>
              <a:rPr lang="en-US" altLang="zh-CN" sz="2800" b="1">
                <a:solidFill>
                  <a:srgbClr val="000000"/>
                </a:solidFill>
                <a:latin typeface="Courier New" pitchFamily="49" charset="0"/>
              </a:rPr>
            </a:br>
            <a:r>
              <a:rPr lang="en-US" altLang="zh-CN" sz="2800" b="1">
                <a:solidFill>
                  <a:srgbClr val="0000FF"/>
                </a:solidFill>
                <a:latin typeface="Courier New" pitchFamily="49" charset="0"/>
              </a:rPr>
              <a:t>else</a:t>
            </a:r>
            <a:r>
              <a:rPr lang="en-US" altLang="zh-CN" sz="2800" b="1">
                <a:solidFill>
                  <a:srgbClr val="000000"/>
                </a:solidFill>
                <a:latin typeface="Courier New" pitchFamily="49" charset="0"/>
              </a:rPr>
              <a:t/>
            </a:r>
            <a:br>
              <a:rPr lang="en-US" altLang="zh-CN" sz="2800" b="1">
                <a:solidFill>
                  <a:srgbClr val="000000"/>
                </a:solidFill>
                <a:latin typeface="Courier New" pitchFamily="49" charset="0"/>
              </a:rPr>
            </a:br>
            <a:r>
              <a:rPr lang="en-US" altLang="zh-CN" sz="2800" b="1">
                <a:solidFill>
                  <a:srgbClr val="000000"/>
                </a:solidFill>
                <a:latin typeface="Courier New" pitchFamily="49" charset="0"/>
              </a:rPr>
              <a:t>	</a:t>
            </a: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4;</a:t>
            </a:r>
            <a:br>
              <a:rPr lang="en-US" altLang="zh-CN" sz="2800" b="1">
                <a:solidFill>
                  <a:srgbClr val="000000"/>
                </a:solidFill>
                <a:latin typeface="Courier New" pitchFamily="49" charset="0"/>
              </a:rPr>
            </a:br>
            <a:r>
              <a:rPr lang="zh-CN" altLang="en-US" sz="2800" b="1">
                <a:solidFill>
                  <a:srgbClr val="000000"/>
                </a:solidFill>
                <a:latin typeface="Courier New" pitchFamily="49" charset="0"/>
              </a:rPr>
              <a:t>语句</a:t>
            </a:r>
            <a:r>
              <a:rPr lang="en-US" altLang="zh-CN" sz="2800" b="1">
                <a:solidFill>
                  <a:srgbClr val="000000"/>
                </a:solidFill>
                <a:latin typeface="Courier New" pitchFamily="49" charset="0"/>
              </a:rPr>
              <a:t>5;</a:t>
            </a:r>
          </a:p>
          <a:p>
            <a:pPr marL="374650" indent="-374650">
              <a:spcBef>
                <a:spcPct val="20000"/>
              </a:spcBef>
              <a:buFontTx/>
              <a:buChar char="•"/>
            </a:pPr>
            <a:r>
              <a:rPr lang="en-US" altLang="zh-CN" sz="2800" b="1">
                <a:solidFill>
                  <a:srgbClr val="0000FF"/>
                </a:solidFill>
                <a:latin typeface="Courier New" pitchFamily="49" charset="0"/>
              </a:rPr>
              <a:t>else</a:t>
            </a:r>
            <a:r>
              <a:rPr lang="zh-CN" altLang="en-US" sz="2800" b="1"/>
              <a:t>部分可以没有</a:t>
            </a:r>
          </a:p>
        </p:txBody>
      </p:sp>
      <p:pic>
        <p:nvPicPr>
          <p:cNvPr id="27652" name="Picture 6" descr="so_ivyqd[1]"/>
          <p:cNvPicPr>
            <a:picLocks noChangeAspect="1" noChangeArrowheads="1" noCrop="1"/>
          </p:cNvPicPr>
          <p:nvPr/>
        </p:nvPicPr>
        <p:blipFill>
          <a:blip r:embed="rId2"/>
          <a:srcRect/>
          <a:stretch>
            <a:fillRect/>
          </a:stretch>
        </p:blipFill>
        <p:spPr bwMode="auto">
          <a:xfrm>
            <a:off x="5724525" y="2852738"/>
            <a:ext cx="1943100" cy="1857375"/>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0933">
                                            <p:txEl>
                                              <p:pRg st="0" end="0"/>
                                            </p:txEl>
                                          </p:spTgt>
                                        </p:tgtEl>
                                        <p:attrNameLst>
                                          <p:attrName>style.visibility</p:attrName>
                                        </p:attrNameLst>
                                      </p:cBhvr>
                                      <p:to>
                                        <p:strVal val="visible"/>
                                      </p:to>
                                    </p:set>
                                    <p:animEffect transition="in" filter="wipe(left)">
                                      <p:cBhvr>
                                        <p:cTn id="7" dur="500"/>
                                        <p:tgtEl>
                                          <p:spTgt spid="3809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933">
                                            <p:txEl>
                                              <p:pRg st="1" end="1"/>
                                            </p:txEl>
                                          </p:spTgt>
                                        </p:tgtEl>
                                        <p:attrNameLst>
                                          <p:attrName>style.visibility</p:attrName>
                                        </p:attrNameLst>
                                      </p:cBhvr>
                                      <p:to>
                                        <p:strVal val="visible"/>
                                      </p:to>
                                    </p:set>
                                    <p:animEffect transition="in" filter="wipe(left)">
                                      <p:cBhvr>
                                        <p:cTn id="12" dur="500"/>
                                        <p:tgtEl>
                                          <p:spTgt spid="3809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0933">
                                            <p:txEl>
                                              <p:pRg st="2" end="2"/>
                                            </p:txEl>
                                          </p:spTgt>
                                        </p:tgtEl>
                                        <p:attrNameLst>
                                          <p:attrName>style.visibility</p:attrName>
                                        </p:attrNameLst>
                                      </p:cBhvr>
                                      <p:to>
                                        <p:strVal val="visible"/>
                                      </p:to>
                                    </p:set>
                                    <p:animEffect transition="in" filter="wipe(left)">
                                      <p:cBhvr>
                                        <p:cTn id="17" dur="500"/>
                                        <p:tgtEl>
                                          <p:spTgt spid="3809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468313" y="0"/>
            <a:ext cx="8229600" cy="1143000"/>
          </a:xfrm>
          <a:prstGeom prst="rect">
            <a:avLst/>
          </a:prstGeom>
          <a:noFill/>
          <a:ln w="9525">
            <a:noFill/>
            <a:miter lim="800000"/>
            <a:headEnd/>
            <a:tailEnd/>
          </a:ln>
        </p:spPr>
        <p:txBody>
          <a:bodyPr anchor="ctr"/>
          <a:lstStyle/>
          <a:p>
            <a:r>
              <a:rPr lang="zh-CN" altLang="en-US" sz="3600" b="1">
                <a:ea typeface="黑体" pitchFamily="2" charset="-122"/>
              </a:rPr>
              <a:t>三、选择结构程序设计</a:t>
            </a:r>
            <a:br>
              <a:rPr lang="zh-CN" altLang="en-US" sz="3600" b="1">
                <a:ea typeface="黑体" pitchFamily="2" charset="-122"/>
              </a:rPr>
            </a:br>
            <a:r>
              <a:rPr lang="en-US" altLang="zh-CN" sz="2800">
                <a:solidFill>
                  <a:srgbClr val="0000CC"/>
                </a:solidFill>
                <a:latin typeface="黑体" pitchFamily="2" charset="-122"/>
                <a:ea typeface="黑体" pitchFamily="2" charset="-122"/>
              </a:rPr>
              <a:t>1</a:t>
            </a:r>
            <a:r>
              <a:rPr lang="zh-CN" altLang="en-US" sz="2800">
                <a:solidFill>
                  <a:srgbClr val="0000CC"/>
                </a:solidFill>
                <a:latin typeface="黑体" pitchFamily="2" charset="-122"/>
                <a:ea typeface="黑体" pitchFamily="2" charset="-122"/>
              </a:rPr>
              <a:t>、</a:t>
            </a:r>
            <a:r>
              <a:rPr lang="en-US" altLang="zh-CN" sz="2800">
                <a:solidFill>
                  <a:srgbClr val="0000CC"/>
                </a:solidFill>
                <a:latin typeface="黑体" pitchFamily="2" charset="-122"/>
                <a:ea typeface="黑体" pitchFamily="2" charset="-122"/>
              </a:rPr>
              <a:t>if</a:t>
            </a:r>
            <a:r>
              <a:rPr lang="zh-CN" altLang="en-US" sz="2800">
                <a:solidFill>
                  <a:srgbClr val="0000CC"/>
                </a:solidFill>
                <a:latin typeface="黑体" pitchFamily="2" charset="-122"/>
                <a:ea typeface="黑体" pitchFamily="2" charset="-122"/>
              </a:rPr>
              <a:t>语句</a:t>
            </a:r>
            <a:r>
              <a:rPr lang="zh-CN" altLang="en-US" sz="2800" i="1"/>
              <a:t>   </a:t>
            </a:r>
            <a:r>
              <a:rPr lang="zh-CN" altLang="en-US" sz="2800" i="1">
                <a:solidFill>
                  <a:srgbClr val="6600FF"/>
                </a:solidFill>
                <a:latin typeface="黑体" pitchFamily="2" charset="-122"/>
                <a:ea typeface="黑体" pitchFamily="2" charset="-122"/>
              </a:rPr>
              <a:t>示例</a:t>
            </a:r>
          </a:p>
        </p:txBody>
      </p:sp>
      <p:sp>
        <p:nvSpPr>
          <p:cNvPr id="268293" name="Text Box 5"/>
          <p:cNvSpPr txBox="1">
            <a:spLocks noChangeArrowheads="1"/>
          </p:cNvSpPr>
          <p:nvPr/>
        </p:nvSpPr>
        <p:spPr bwMode="auto">
          <a:xfrm>
            <a:off x="323850" y="1125538"/>
            <a:ext cx="8351838" cy="5229225"/>
          </a:xfrm>
          <a:prstGeom prst="rect">
            <a:avLst/>
          </a:prstGeom>
          <a:solidFill>
            <a:srgbClr val="993300"/>
          </a:solidFill>
          <a:ln w="25400">
            <a:solidFill>
              <a:srgbClr val="FF9900"/>
            </a:solidFill>
            <a:miter lim="800000"/>
            <a:headEnd/>
            <a:tailEnd/>
          </a:ln>
        </p:spPr>
        <p:txBody>
          <a:bodyPr>
            <a:spAutoFit/>
          </a:bodyPr>
          <a:lstStyle/>
          <a:p>
            <a:r>
              <a:rPr lang="en-US" altLang="zh-CN" sz="2400">
                <a:solidFill>
                  <a:schemeClr val="bg1"/>
                </a:solidFill>
                <a:latin typeface="Arial" pitchFamily="34" charset="0"/>
                <a:ea typeface="黑体" pitchFamily="2" charset="-122"/>
              </a:rPr>
              <a:t>【</a:t>
            </a:r>
            <a:r>
              <a:rPr lang="zh-CN" altLang="en-US" sz="2400">
                <a:solidFill>
                  <a:schemeClr val="bg1"/>
                </a:solidFill>
                <a:latin typeface="Arial" pitchFamily="34" charset="0"/>
                <a:ea typeface="黑体" pitchFamily="2" charset="-122"/>
              </a:rPr>
              <a:t>例一</a:t>
            </a:r>
            <a:r>
              <a:rPr lang="en-US" altLang="zh-CN" sz="2400">
                <a:solidFill>
                  <a:schemeClr val="bg1"/>
                </a:solidFill>
                <a:latin typeface="Arial" pitchFamily="34" charset="0"/>
                <a:ea typeface="黑体" pitchFamily="2" charset="-122"/>
              </a:rPr>
              <a:t>】</a:t>
            </a:r>
            <a:r>
              <a:rPr lang="zh-CN" altLang="en-US" sz="2400">
                <a:solidFill>
                  <a:schemeClr val="bg1"/>
                </a:solidFill>
                <a:latin typeface="Arial" pitchFamily="34" charset="0"/>
                <a:ea typeface="黑体" pitchFamily="2" charset="-122"/>
              </a:rPr>
              <a:t>以下程序的作用是什么？</a:t>
            </a:r>
          </a:p>
          <a:p>
            <a:r>
              <a:rPr lang="zh-CN" altLang="en-US" sz="2400">
                <a:solidFill>
                  <a:schemeClr val="bg1"/>
                </a:solidFill>
                <a:latin typeface="Arial" pitchFamily="34" charset="0"/>
              </a:rPr>
              <a:t>       </a:t>
            </a:r>
            <a:r>
              <a:rPr lang="en-US" altLang="zh-CN" sz="2400">
                <a:solidFill>
                  <a:schemeClr val="bg1"/>
                </a:solidFill>
                <a:latin typeface="Arial" pitchFamily="34" charset="0"/>
              </a:rPr>
              <a:t>main( )</a:t>
            </a:r>
          </a:p>
          <a:p>
            <a:r>
              <a:rPr lang="en-US" altLang="zh-CN" sz="2400">
                <a:solidFill>
                  <a:schemeClr val="bg1"/>
                </a:solidFill>
                <a:latin typeface="Arial" pitchFamily="34" charset="0"/>
              </a:rPr>
              <a:t>      {</a:t>
            </a:r>
          </a:p>
          <a:p>
            <a:r>
              <a:rPr lang="en-US" altLang="zh-CN" sz="2400">
                <a:solidFill>
                  <a:schemeClr val="bg1"/>
                </a:solidFill>
                <a:latin typeface="Arial" pitchFamily="34" charset="0"/>
              </a:rPr>
              <a:t>            char c;</a:t>
            </a:r>
          </a:p>
          <a:p>
            <a:r>
              <a:rPr lang="en-US" altLang="zh-CN" sz="2400">
                <a:solidFill>
                  <a:schemeClr val="bg1"/>
                </a:solidFill>
                <a:latin typeface="Arial" pitchFamily="34" charset="0"/>
              </a:rPr>
              <a:t>           </a:t>
            </a:r>
          </a:p>
          <a:p>
            <a:r>
              <a:rPr lang="en-US" altLang="zh-CN" sz="2400">
                <a:solidFill>
                  <a:schemeClr val="bg1"/>
                </a:solidFill>
                <a:latin typeface="Arial" pitchFamily="34" charset="0"/>
              </a:rPr>
              <a:t>            printf(“Input :”);</a:t>
            </a:r>
          </a:p>
          <a:p>
            <a:r>
              <a:rPr lang="en-US" altLang="zh-CN" sz="2400">
                <a:solidFill>
                  <a:schemeClr val="bg1"/>
                </a:solidFill>
                <a:latin typeface="Arial" pitchFamily="34" charset="0"/>
              </a:rPr>
              <a:t>            scanf(“%c”,&amp;c);</a:t>
            </a:r>
          </a:p>
          <a:p>
            <a:r>
              <a:rPr lang="en-US" altLang="zh-CN" sz="2400">
                <a:solidFill>
                  <a:schemeClr val="bg1"/>
                </a:solidFill>
                <a:latin typeface="Arial" pitchFamily="34" charset="0"/>
              </a:rPr>
              <a:t>           </a:t>
            </a:r>
          </a:p>
          <a:p>
            <a:r>
              <a:rPr lang="en-US" altLang="zh-CN" sz="2400">
                <a:solidFill>
                  <a:schemeClr val="bg1"/>
                </a:solidFill>
                <a:latin typeface="Arial" pitchFamily="34" charset="0"/>
              </a:rPr>
              <a:t>            if (c&gt;=’a’ &amp;&amp; c&lt;=’z’)</a:t>
            </a:r>
          </a:p>
          <a:p>
            <a:r>
              <a:rPr lang="en-US" altLang="zh-CN" sz="2400">
                <a:solidFill>
                  <a:schemeClr val="bg1"/>
                </a:solidFill>
                <a:latin typeface="Arial" pitchFamily="34" charset="0"/>
              </a:rPr>
              <a:t>                 c=c-32;</a:t>
            </a:r>
          </a:p>
          <a:p>
            <a:r>
              <a:rPr lang="en-US" altLang="zh-CN" sz="2400">
                <a:solidFill>
                  <a:schemeClr val="bg1"/>
                </a:solidFill>
                <a:latin typeface="Arial" pitchFamily="34" charset="0"/>
              </a:rPr>
              <a:t>            else c=c;</a:t>
            </a:r>
          </a:p>
          <a:p>
            <a:r>
              <a:rPr lang="en-US" altLang="zh-CN" sz="2400">
                <a:solidFill>
                  <a:schemeClr val="bg1"/>
                </a:solidFill>
                <a:latin typeface="Arial" pitchFamily="34" charset="0"/>
              </a:rPr>
              <a:t>           </a:t>
            </a:r>
          </a:p>
          <a:p>
            <a:r>
              <a:rPr lang="en-US" altLang="zh-CN" sz="2400">
                <a:solidFill>
                  <a:schemeClr val="bg1"/>
                </a:solidFill>
                <a:latin typeface="Arial" pitchFamily="34" charset="0"/>
              </a:rPr>
              <a:t>            printf(“%c”,c);</a:t>
            </a:r>
          </a:p>
          <a:p>
            <a:r>
              <a:rPr lang="en-US" altLang="zh-CN" sz="2400">
                <a:solidFill>
                  <a:schemeClr val="bg1"/>
                </a:solidFill>
                <a:latin typeface="Arial" pitchFamily="34" charset="0"/>
              </a:rPr>
              <a:t>       }</a:t>
            </a:r>
          </a:p>
        </p:txBody>
      </p:sp>
      <p:sp>
        <p:nvSpPr>
          <p:cNvPr id="268294" name="Text Box 6"/>
          <p:cNvSpPr txBox="1">
            <a:spLocks noChangeArrowheads="1"/>
          </p:cNvSpPr>
          <p:nvPr/>
        </p:nvSpPr>
        <p:spPr bwMode="auto">
          <a:xfrm>
            <a:off x="3348038" y="1628775"/>
            <a:ext cx="4248150" cy="457200"/>
          </a:xfrm>
          <a:prstGeom prst="rect">
            <a:avLst/>
          </a:prstGeom>
          <a:solidFill>
            <a:srgbClr val="00FF00">
              <a:alpha val="70195"/>
            </a:srgbClr>
          </a:solidFill>
          <a:ln w="9525">
            <a:noFill/>
            <a:miter lim="800000"/>
            <a:headEnd/>
            <a:tailEnd/>
          </a:ln>
        </p:spPr>
        <p:txBody>
          <a:bodyPr wrap="none">
            <a:spAutoFit/>
          </a:bodyPr>
          <a:lstStyle/>
          <a:p>
            <a:r>
              <a:rPr lang="en-US" altLang="zh-CN" sz="2400">
                <a:solidFill>
                  <a:srgbClr val="FFFF00"/>
                </a:solidFill>
                <a:latin typeface="Arial" pitchFamily="34" charset="0"/>
                <a:ea typeface="黑体" pitchFamily="2" charset="-122"/>
              </a:rPr>
              <a:t>/*</a:t>
            </a:r>
            <a:r>
              <a:rPr lang="zh-CN" altLang="en-US" sz="2400">
                <a:solidFill>
                  <a:srgbClr val="FFFF00"/>
                </a:solidFill>
                <a:latin typeface="Arial" pitchFamily="34" charset="0"/>
                <a:ea typeface="黑体" pitchFamily="2" charset="-122"/>
              </a:rPr>
              <a:t>将小写字母转换为大写字母*</a:t>
            </a:r>
            <a:r>
              <a:rPr lang="en-US" altLang="zh-CN" sz="2400">
                <a:solidFill>
                  <a:srgbClr val="FFFF00"/>
                </a:solidFill>
                <a:latin typeface="Arial" pitchFamily="34" charset="0"/>
                <a:ea typeface="黑体"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68294"/>
                                        </p:tgtEl>
                                        <p:attrNameLst>
                                          <p:attrName>style.visibility</p:attrName>
                                        </p:attrNameLst>
                                      </p:cBhvr>
                                      <p:to>
                                        <p:strVal val="visible"/>
                                      </p:to>
                                    </p:set>
                                    <p:animEffect transition="in" filter="strips(downRight)">
                                      <p:cBhvr>
                                        <p:cTn id="13" dur="500"/>
                                        <p:tgtEl>
                                          <p:spTgt spid="268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nimBg="1"/>
      <p:bldP spid="2682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7" name="Rectangle 3"/>
          <p:cNvSpPr>
            <a:spLocks noChangeArrowheads="1"/>
          </p:cNvSpPr>
          <p:nvPr/>
        </p:nvSpPr>
        <p:spPr bwMode="auto">
          <a:xfrm>
            <a:off x="395288" y="908050"/>
            <a:ext cx="8497887" cy="5473700"/>
          </a:xfrm>
          <a:prstGeom prst="rect">
            <a:avLst/>
          </a:prstGeom>
          <a:noFill/>
          <a:ln w="9525">
            <a:noFill/>
            <a:miter lim="800000"/>
            <a:headEnd/>
            <a:tailEnd/>
          </a:ln>
        </p:spPr>
        <p:txBody>
          <a:bodyPr/>
          <a:lstStyle/>
          <a:p>
            <a:pPr marL="342900" indent="-342900" defTabSz="762000" eaLnBrk="0" hangingPunct="0">
              <a:lnSpc>
                <a:spcPct val="95000"/>
              </a:lnSpc>
              <a:spcBef>
                <a:spcPct val="5000"/>
              </a:spcBef>
              <a:buFontTx/>
              <a:buChar char="•"/>
              <a:defRPr/>
            </a:pPr>
            <a:r>
              <a:rPr kumimoji="1" lang="en-US" altLang="zh-CN" sz="3200" dirty="0">
                <a:latin typeface="楷体_GB2312" pitchFamily="49" charset="-122"/>
                <a:ea typeface="楷体_GB2312" pitchFamily="49" charset="-122"/>
              </a:rPr>
              <a:t>1983</a:t>
            </a:r>
            <a:r>
              <a:rPr kumimoji="1" lang="zh-CN" altLang="en-US" sz="3200" dirty="0">
                <a:latin typeface="楷体_GB2312" pitchFamily="49" charset="-122"/>
                <a:ea typeface="楷体_GB2312" pitchFamily="49" charset="-122"/>
              </a:rPr>
              <a:t>年</a:t>
            </a:r>
            <a:r>
              <a:rPr kumimoji="1" lang="en-US" altLang="zh-CN" sz="3200" dirty="0">
                <a:latin typeface="楷体_GB2312" pitchFamily="49" charset="-122"/>
                <a:ea typeface="楷体_GB2312" pitchFamily="49" charset="-122"/>
              </a:rPr>
              <a:t>,</a:t>
            </a:r>
            <a:r>
              <a:rPr kumimoji="1" lang="zh-CN" altLang="en-US" sz="3200" dirty="0">
                <a:latin typeface="楷体_GB2312" pitchFamily="49" charset="-122"/>
                <a:ea typeface="楷体_GB2312" pitchFamily="49" charset="-122"/>
              </a:rPr>
              <a:t>美国国家标准化协会</a:t>
            </a:r>
            <a:r>
              <a:rPr kumimoji="1" lang="en-US" altLang="zh-CN" sz="3200" dirty="0">
                <a:latin typeface="楷体_GB2312" pitchFamily="49" charset="-122"/>
                <a:ea typeface="楷体_GB2312" pitchFamily="49" charset="-122"/>
              </a:rPr>
              <a:t>(ANSI)</a:t>
            </a:r>
            <a:r>
              <a:rPr kumimoji="1" lang="zh-CN" altLang="en-US" sz="3200" dirty="0">
                <a:latin typeface="楷体_GB2312" pitchFamily="49" charset="-122"/>
                <a:ea typeface="楷体_GB2312" pitchFamily="49" charset="-122"/>
              </a:rPr>
              <a:t>根据</a:t>
            </a:r>
            <a:r>
              <a:rPr kumimoji="1" lang="en-US" altLang="zh-CN" sz="3200" dirty="0">
                <a:latin typeface="楷体_GB2312" pitchFamily="49" charset="-122"/>
                <a:ea typeface="楷体_GB2312" pitchFamily="49" charset="-122"/>
              </a:rPr>
              <a:t>C</a:t>
            </a:r>
            <a:r>
              <a:rPr kumimoji="1" lang="zh-CN" altLang="en-US" sz="3200" dirty="0">
                <a:latin typeface="楷体_GB2312" pitchFamily="49" charset="-122"/>
                <a:ea typeface="楷体_GB2312" pitchFamily="49" charset="-122"/>
              </a:rPr>
              <a:t>语言各种版本对</a:t>
            </a:r>
            <a:r>
              <a:rPr kumimoji="1" lang="en-US" altLang="zh-CN" sz="3200" dirty="0">
                <a:latin typeface="楷体_GB2312" pitchFamily="49" charset="-122"/>
                <a:ea typeface="楷体_GB2312" pitchFamily="49" charset="-122"/>
              </a:rPr>
              <a:t>C</a:t>
            </a:r>
            <a:r>
              <a:rPr kumimoji="1" lang="zh-CN" altLang="en-US" sz="3200" dirty="0">
                <a:latin typeface="楷体_GB2312" pitchFamily="49" charset="-122"/>
                <a:ea typeface="楷体_GB2312" pitchFamily="49" charset="-122"/>
              </a:rPr>
              <a:t>的发展和扩充</a:t>
            </a:r>
            <a:r>
              <a:rPr kumimoji="1" lang="en-US" altLang="zh-CN" sz="3200" dirty="0">
                <a:latin typeface="楷体_GB2312" pitchFamily="49" charset="-122"/>
                <a:ea typeface="楷体_GB2312" pitchFamily="49" charset="-122"/>
              </a:rPr>
              <a:t>,</a:t>
            </a:r>
            <a:r>
              <a:rPr kumimoji="1" lang="zh-CN" altLang="en-US" sz="3200" dirty="0">
                <a:latin typeface="楷体_GB2312" pitchFamily="49" charset="-122"/>
                <a:ea typeface="楷体_GB2312" pitchFamily="49" charset="-122"/>
              </a:rPr>
              <a:t>制定了新的标准</a:t>
            </a:r>
            <a:r>
              <a:rPr kumimoji="1" lang="en-US" altLang="zh-CN" sz="3200" dirty="0">
                <a:latin typeface="楷体_GB2312" pitchFamily="49" charset="-122"/>
                <a:ea typeface="楷体_GB2312" pitchFamily="49" charset="-122"/>
              </a:rPr>
              <a:t>ANSI C </a:t>
            </a:r>
            <a:r>
              <a:rPr kumimoji="1" lang="zh-CN" altLang="en-US" sz="3200" dirty="0">
                <a:latin typeface="楷体_GB2312" pitchFamily="49" charset="-122"/>
                <a:ea typeface="楷体_GB2312" pitchFamily="49" charset="-122"/>
              </a:rPr>
              <a:t>，比标准</a:t>
            </a:r>
            <a:r>
              <a:rPr kumimoji="1" lang="en-US" altLang="zh-CN" sz="3200" dirty="0">
                <a:latin typeface="楷体_GB2312" pitchFamily="49" charset="-122"/>
                <a:ea typeface="楷体_GB2312" pitchFamily="49" charset="-122"/>
              </a:rPr>
              <a:t>C</a:t>
            </a:r>
            <a:r>
              <a:rPr kumimoji="1" lang="zh-CN" altLang="en-US" sz="3200" dirty="0">
                <a:latin typeface="楷体_GB2312" pitchFamily="49" charset="-122"/>
                <a:ea typeface="楷体_GB2312" pitchFamily="49" charset="-122"/>
              </a:rPr>
              <a:t>有了很大的发展。</a:t>
            </a:r>
          </a:p>
          <a:p>
            <a:pPr marL="342900" indent="-342900" defTabSz="762000" eaLnBrk="0" hangingPunct="0">
              <a:lnSpc>
                <a:spcPct val="95000"/>
              </a:lnSpc>
              <a:spcBef>
                <a:spcPct val="5000"/>
              </a:spcBef>
              <a:buFontTx/>
              <a:buChar char="•"/>
              <a:defRPr/>
            </a:pPr>
            <a:r>
              <a:rPr kumimoji="1" lang="en-US" altLang="zh-CN" sz="3200" dirty="0">
                <a:solidFill>
                  <a:schemeClr val="tx1">
                    <a:lumMod val="20000"/>
                    <a:lumOff val="80000"/>
                  </a:schemeClr>
                </a:solidFill>
                <a:latin typeface="楷体_GB2312" pitchFamily="49" charset="-122"/>
                <a:ea typeface="楷体_GB2312" pitchFamily="49" charset="-122"/>
              </a:rPr>
              <a:t>1988</a:t>
            </a:r>
            <a:r>
              <a:rPr kumimoji="1" lang="zh-CN" altLang="en-US" sz="3200" dirty="0">
                <a:solidFill>
                  <a:schemeClr val="tx1">
                    <a:lumMod val="20000"/>
                    <a:lumOff val="80000"/>
                  </a:schemeClr>
                </a:solidFill>
                <a:latin typeface="楷体_GB2312" pitchFamily="49" charset="-122"/>
                <a:ea typeface="楷体_GB2312" pitchFamily="49" charset="-122"/>
              </a:rPr>
              <a:t>年</a:t>
            </a:r>
            <a:r>
              <a:rPr kumimoji="1" lang="en-US" altLang="zh-CN" sz="3200" dirty="0">
                <a:solidFill>
                  <a:schemeClr val="tx1">
                    <a:lumMod val="20000"/>
                    <a:lumOff val="80000"/>
                  </a:schemeClr>
                </a:solidFill>
                <a:latin typeface="楷体_GB2312" pitchFamily="49" charset="-122"/>
                <a:ea typeface="楷体_GB2312" pitchFamily="49" charset="-122"/>
              </a:rPr>
              <a:t>K &amp; R</a:t>
            </a:r>
            <a:r>
              <a:rPr kumimoji="1" lang="zh-CN" altLang="en-US" sz="3200" dirty="0">
                <a:solidFill>
                  <a:schemeClr val="tx1">
                    <a:lumMod val="20000"/>
                    <a:lumOff val="80000"/>
                  </a:schemeClr>
                </a:solidFill>
                <a:latin typeface="楷体_GB2312" pitchFamily="49" charset="-122"/>
                <a:ea typeface="楷体_GB2312" pitchFamily="49" charset="-122"/>
              </a:rPr>
              <a:t>按照 </a:t>
            </a:r>
            <a:r>
              <a:rPr kumimoji="1" lang="en-US" altLang="zh-CN" sz="3200" dirty="0">
                <a:solidFill>
                  <a:schemeClr val="tx1">
                    <a:lumMod val="20000"/>
                    <a:lumOff val="80000"/>
                  </a:schemeClr>
                </a:solidFill>
                <a:latin typeface="楷体_GB2312" pitchFamily="49" charset="-122"/>
                <a:ea typeface="楷体_GB2312" pitchFamily="49" charset="-122"/>
              </a:rPr>
              <a:t>ANSI C</a:t>
            </a:r>
            <a:r>
              <a:rPr kumimoji="1" lang="zh-CN" altLang="en-US" sz="3200" dirty="0">
                <a:solidFill>
                  <a:schemeClr val="tx1">
                    <a:lumMod val="20000"/>
                    <a:lumOff val="80000"/>
                  </a:schemeClr>
                </a:solidFill>
                <a:latin typeface="楷体_GB2312" pitchFamily="49" charset="-122"/>
                <a:ea typeface="楷体_GB2312" pitchFamily="49" charset="-122"/>
              </a:rPr>
              <a:t>修改了他们的</a:t>
            </a:r>
            <a:r>
              <a:rPr kumimoji="1" lang="en-US" altLang="zh-CN" sz="3200" dirty="0">
                <a:solidFill>
                  <a:schemeClr val="tx1">
                    <a:lumMod val="20000"/>
                    <a:lumOff val="80000"/>
                  </a:schemeClr>
                </a:solidFill>
                <a:latin typeface="楷体_GB2312" pitchFamily="49" charset="-122"/>
                <a:ea typeface="楷体_GB2312" pitchFamily="49" charset="-122"/>
              </a:rPr>
              <a:t>《The C Programming Language》</a:t>
            </a:r>
            <a:r>
              <a:rPr kumimoji="1" lang="zh-CN" altLang="en-US" sz="3200" dirty="0">
                <a:solidFill>
                  <a:schemeClr val="tx1">
                    <a:lumMod val="20000"/>
                    <a:lumOff val="80000"/>
                  </a:schemeClr>
                </a:solidFill>
                <a:latin typeface="楷体_GB2312" pitchFamily="49" charset="-122"/>
                <a:ea typeface="楷体_GB2312" pitchFamily="49" charset="-122"/>
              </a:rPr>
              <a:t>。</a:t>
            </a:r>
          </a:p>
          <a:p>
            <a:pPr marL="342900" indent="-342900" defTabSz="762000" eaLnBrk="0" hangingPunct="0">
              <a:lnSpc>
                <a:spcPct val="95000"/>
              </a:lnSpc>
              <a:spcBef>
                <a:spcPct val="5000"/>
              </a:spcBef>
              <a:buFontTx/>
              <a:buChar char="•"/>
              <a:defRPr/>
            </a:pPr>
            <a:r>
              <a:rPr kumimoji="1" lang="en-US" altLang="zh-CN" sz="3200" dirty="0">
                <a:latin typeface="楷体_GB2312" pitchFamily="49" charset="-122"/>
                <a:ea typeface="楷体_GB2312" pitchFamily="49" charset="-122"/>
              </a:rPr>
              <a:t>1987</a:t>
            </a:r>
            <a:r>
              <a:rPr kumimoji="1" lang="zh-CN" altLang="en-US" sz="3200" dirty="0">
                <a:latin typeface="楷体_GB2312" pitchFamily="49" charset="-122"/>
                <a:ea typeface="楷体_GB2312" pitchFamily="49" charset="-122"/>
              </a:rPr>
              <a:t>年</a:t>
            </a:r>
            <a:r>
              <a:rPr kumimoji="1" lang="en-US" altLang="zh-CN" sz="3200" dirty="0">
                <a:latin typeface="楷体_GB2312" pitchFamily="49" charset="-122"/>
                <a:ea typeface="楷体_GB2312" pitchFamily="49" charset="-122"/>
              </a:rPr>
              <a:t>,ANSI</a:t>
            </a:r>
            <a:r>
              <a:rPr kumimoji="1" lang="zh-CN" altLang="en-US" sz="3200" dirty="0">
                <a:latin typeface="楷体_GB2312" pitchFamily="49" charset="-122"/>
                <a:ea typeface="楷体_GB2312" pitchFamily="49" charset="-122"/>
              </a:rPr>
              <a:t>公布了新标准</a:t>
            </a:r>
            <a:r>
              <a:rPr kumimoji="1" lang="en-US" altLang="zh-CN" sz="3200" dirty="0">
                <a:latin typeface="Times New Roman"/>
                <a:ea typeface="楷体_GB2312" pitchFamily="49" charset="-122"/>
              </a:rPr>
              <a:t>——</a:t>
            </a:r>
            <a:r>
              <a:rPr kumimoji="1" lang="en-US" altLang="zh-CN" sz="3200" dirty="0">
                <a:latin typeface="楷体_GB2312" pitchFamily="49" charset="-122"/>
                <a:ea typeface="楷体_GB2312" pitchFamily="49" charset="-122"/>
              </a:rPr>
              <a:t>87 ANSI C</a:t>
            </a:r>
            <a:r>
              <a:rPr kumimoji="1" lang="zh-CN" altLang="en-US" sz="3200" dirty="0">
                <a:latin typeface="楷体_GB2312" pitchFamily="49" charset="-122"/>
                <a:ea typeface="楷体_GB2312" pitchFamily="49" charset="-122"/>
              </a:rPr>
              <a:t>。</a:t>
            </a:r>
          </a:p>
          <a:p>
            <a:pPr marL="342900" indent="-342900" defTabSz="762000" eaLnBrk="0" hangingPunct="0">
              <a:lnSpc>
                <a:spcPct val="95000"/>
              </a:lnSpc>
              <a:spcBef>
                <a:spcPct val="5000"/>
              </a:spcBef>
              <a:buFontTx/>
              <a:buChar char="•"/>
              <a:defRPr/>
            </a:pPr>
            <a:r>
              <a:rPr kumimoji="1" lang="en-US" altLang="zh-CN" sz="3200" dirty="0">
                <a:solidFill>
                  <a:schemeClr val="tx1">
                    <a:lumMod val="20000"/>
                    <a:lumOff val="80000"/>
                  </a:schemeClr>
                </a:solidFill>
                <a:latin typeface="楷体_GB2312" pitchFamily="49" charset="-122"/>
                <a:ea typeface="楷体_GB2312" pitchFamily="49" charset="-122"/>
              </a:rPr>
              <a:t>1990</a:t>
            </a:r>
            <a:r>
              <a:rPr kumimoji="1" lang="zh-CN" altLang="en-US" sz="3200" dirty="0">
                <a:solidFill>
                  <a:schemeClr val="tx1">
                    <a:lumMod val="20000"/>
                    <a:lumOff val="80000"/>
                  </a:schemeClr>
                </a:solidFill>
                <a:latin typeface="楷体_GB2312" pitchFamily="49" charset="-122"/>
                <a:ea typeface="楷体_GB2312" pitchFamily="49" charset="-122"/>
              </a:rPr>
              <a:t>年，国际标准化组织接受了</a:t>
            </a:r>
            <a:r>
              <a:rPr kumimoji="1" lang="en-US" altLang="zh-CN" sz="3200" dirty="0">
                <a:solidFill>
                  <a:schemeClr val="tx1">
                    <a:lumMod val="20000"/>
                    <a:lumOff val="80000"/>
                  </a:schemeClr>
                </a:solidFill>
                <a:latin typeface="楷体_GB2312" pitchFamily="49" charset="-122"/>
                <a:ea typeface="楷体_GB2312" pitchFamily="49" charset="-122"/>
              </a:rPr>
              <a:t>87 ANSI C</a:t>
            </a:r>
            <a:r>
              <a:rPr kumimoji="1" lang="zh-CN" altLang="en-US" sz="3200" dirty="0">
                <a:solidFill>
                  <a:schemeClr val="tx1">
                    <a:lumMod val="20000"/>
                    <a:lumOff val="80000"/>
                  </a:schemeClr>
                </a:solidFill>
                <a:latin typeface="楷体_GB2312" pitchFamily="49" charset="-122"/>
                <a:ea typeface="楷体_GB2312" pitchFamily="49" charset="-122"/>
              </a:rPr>
              <a:t>为</a:t>
            </a:r>
            <a:r>
              <a:rPr kumimoji="1" lang="en-US" altLang="zh-CN" sz="3200" dirty="0">
                <a:solidFill>
                  <a:schemeClr val="tx1">
                    <a:lumMod val="20000"/>
                    <a:lumOff val="80000"/>
                  </a:schemeClr>
                </a:solidFill>
                <a:latin typeface="楷体_GB2312" pitchFamily="49" charset="-122"/>
                <a:ea typeface="楷体_GB2312" pitchFamily="49" charset="-122"/>
              </a:rPr>
              <a:t>ISO C </a:t>
            </a:r>
            <a:r>
              <a:rPr kumimoji="1" lang="zh-CN" altLang="en-US" sz="3200" dirty="0">
                <a:solidFill>
                  <a:schemeClr val="tx1">
                    <a:lumMod val="20000"/>
                    <a:lumOff val="80000"/>
                  </a:schemeClr>
                </a:solidFill>
                <a:latin typeface="楷体_GB2312" pitchFamily="49" charset="-122"/>
                <a:ea typeface="楷体_GB2312" pitchFamily="49" charset="-122"/>
              </a:rPr>
              <a:t>的标准</a:t>
            </a:r>
            <a:r>
              <a:rPr kumimoji="1" lang="en-US" altLang="zh-CN" sz="3200" dirty="0">
                <a:solidFill>
                  <a:schemeClr val="tx1">
                    <a:lumMod val="20000"/>
                    <a:lumOff val="80000"/>
                  </a:schemeClr>
                </a:solidFill>
                <a:latin typeface="楷体_GB2312" pitchFamily="49" charset="-122"/>
                <a:ea typeface="楷体_GB2312" pitchFamily="49" charset="-122"/>
              </a:rPr>
              <a:t>(ISO9899</a:t>
            </a:r>
            <a:r>
              <a:rPr kumimoji="1" lang="en-US" altLang="zh-CN" sz="3200" dirty="0">
                <a:solidFill>
                  <a:schemeClr val="tx1">
                    <a:lumMod val="20000"/>
                    <a:lumOff val="80000"/>
                  </a:schemeClr>
                </a:solidFill>
                <a:latin typeface="Times New Roman"/>
                <a:ea typeface="楷体_GB2312" pitchFamily="49" charset="-122"/>
              </a:rPr>
              <a:t>—</a:t>
            </a:r>
            <a:r>
              <a:rPr kumimoji="1" lang="en-US" altLang="zh-CN" sz="3200" dirty="0">
                <a:solidFill>
                  <a:schemeClr val="tx1">
                    <a:lumMod val="20000"/>
                    <a:lumOff val="80000"/>
                  </a:schemeClr>
                </a:solidFill>
                <a:latin typeface="楷体_GB2312" pitchFamily="49" charset="-122"/>
                <a:ea typeface="楷体_GB2312" pitchFamily="49" charset="-122"/>
              </a:rPr>
              <a:t>1990)</a:t>
            </a:r>
            <a:r>
              <a:rPr kumimoji="1" lang="zh-CN" altLang="en-US" sz="3200" dirty="0">
                <a:solidFill>
                  <a:schemeClr val="tx1">
                    <a:lumMod val="20000"/>
                    <a:lumOff val="80000"/>
                  </a:schemeClr>
                </a:solidFill>
                <a:latin typeface="楷体_GB2312" pitchFamily="49" charset="-122"/>
                <a:ea typeface="楷体_GB2312" pitchFamily="49" charset="-122"/>
              </a:rPr>
              <a:t>。</a:t>
            </a:r>
          </a:p>
          <a:p>
            <a:pPr marL="342900" indent="-342900" defTabSz="762000" eaLnBrk="0" hangingPunct="0">
              <a:lnSpc>
                <a:spcPct val="95000"/>
              </a:lnSpc>
              <a:spcBef>
                <a:spcPct val="5000"/>
              </a:spcBef>
              <a:buFontTx/>
              <a:buChar char="•"/>
              <a:defRPr/>
            </a:pPr>
            <a:r>
              <a:rPr kumimoji="1" lang="en-US" altLang="zh-CN" sz="3200" dirty="0">
                <a:latin typeface="楷体_GB2312" pitchFamily="49" charset="-122"/>
                <a:ea typeface="楷体_GB2312" pitchFamily="49" charset="-122"/>
              </a:rPr>
              <a:t>1994</a:t>
            </a:r>
            <a:r>
              <a:rPr kumimoji="1" lang="zh-CN" altLang="en-US" sz="3200" dirty="0">
                <a:latin typeface="楷体_GB2312" pitchFamily="49" charset="-122"/>
                <a:ea typeface="楷体_GB2312" pitchFamily="49" charset="-122"/>
              </a:rPr>
              <a:t>年，</a:t>
            </a:r>
            <a:r>
              <a:rPr kumimoji="1" lang="en-US" altLang="zh-CN" sz="3200" dirty="0">
                <a:latin typeface="楷体_GB2312" pitchFamily="49" charset="-122"/>
                <a:ea typeface="楷体_GB2312" pitchFamily="49" charset="-122"/>
              </a:rPr>
              <a:t>ISO</a:t>
            </a:r>
            <a:r>
              <a:rPr kumimoji="1" lang="zh-CN" altLang="en-US" sz="3200" dirty="0">
                <a:latin typeface="楷体_GB2312" pitchFamily="49" charset="-122"/>
                <a:ea typeface="楷体_GB2312" pitchFamily="49" charset="-122"/>
              </a:rPr>
              <a:t>又修订了</a:t>
            </a:r>
            <a:r>
              <a:rPr kumimoji="1" lang="en-US" altLang="zh-CN" sz="3200" dirty="0">
                <a:latin typeface="楷体_GB2312" pitchFamily="49" charset="-122"/>
                <a:ea typeface="楷体_GB2312" pitchFamily="49" charset="-122"/>
              </a:rPr>
              <a:t>C</a:t>
            </a:r>
            <a:r>
              <a:rPr kumimoji="1" lang="zh-CN" altLang="en-US" sz="3200" dirty="0">
                <a:latin typeface="楷体_GB2312" pitchFamily="49" charset="-122"/>
                <a:ea typeface="楷体_GB2312" pitchFamily="49" charset="-122"/>
              </a:rPr>
              <a:t>语言标准。</a:t>
            </a:r>
          </a:p>
          <a:p>
            <a:pPr marL="342900" indent="-342900" defTabSz="762000" eaLnBrk="0" hangingPunct="0">
              <a:lnSpc>
                <a:spcPct val="95000"/>
              </a:lnSpc>
              <a:spcBef>
                <a:spcPct val="5000"/>
              </a:spcBef>
              <a:buFontTx/>
              <a:buChar char="•"/>
              <a:defRPr/>
            </a:pPr>
            <a:r>
              <a:rPr kumimoji="1" lang="zh-CN" altLang="en-US" sz="3200" dirty="0">
                <a:solidFill>
                  <a:schemeClr val="tx1">
                    <a:lumMod val="20000"/>
                    <a:lumOff val="80000"/>
                  </a:schemeClr>
                </a:solidFill>
                <a:latin typeface="楷体_GB2312" pitchFamily="49" charset="-122"/>
                <a:ea typeface="楷体_GB2312" pitchFamily="49" charset="-122"/>
              </a:rPr>
              <a:t>目前流行的</a:t>
            </a:r>
            <a:r>
              <a:rPr kumimoji="1" lang="en-US" altLang="zh-CN" sz="3200" dirty="0">
                <a:solidFill>
                  <a:schemeClr val="tx1">
                    <a:lumMod val="20000"/>
                    <a:lumOff val="80000"/>
                  </a:schemeClr>
                </a:solidFill>
                <a:latin typeface="楷体_GB2312" pitchFamily="49" charset="-122"/>
                <a:ea typeface="楷体_GB2312" pitchFamily="49" charset="-122"/>
              </a:rPr>
              <a:t>C</a:t>
            </a:r>
            <a:r>
              <a:rPr kumimoji="1" lang="zh-CN" altLang="en-US" sz="3200" dirty="0">
                <a:solidFill>
                  <a:schemeClr val="tx1">
                    <a:lumMod val="20000"/>
                    <a:lumOff val="80000"/>
                  </a:schemeClr>
                </a:solidFill>
                <a:latin typeface="楷体_GB2312" pitchFamily="49" charset="-122"/>
                <a:ea typeface="楷体_GB2312" pitchFamily="49" charset="-122"/>
              </a:rPr>
              <a:t>语言编译系统大多是以</a:t>
            </a:r>
            <a:r>
              <a:rPr kumimoji="1" lang="en-US" altLang="zh-CN" sz="3200" dirty="0">
                <a:solidFill>
                  <a:schemeClr val="tx1">
                    <a:lumMod val="20000"/>
                    <a:lumOff val="80000"/>
                  </a:schemeClr>
                </a:solidFill>
                <a:latin typeface="楷体_GB2312" pitchFamily="49" charset="-122"/>
                <a:ea typeface="楷体_GB2312" pitchFamily="49" charset="-122"/>
              </a:rPr>
              <a:t>ANSI C</a:t>
            </a:r>
            <a:r>
              <a:rPr kumimoji="1" lang="zh-CN" altLang="en-US" sz="3200" dirty="0">
                <a:solidFill>
                  <a:schemeClr val="tx1">
                    <a:lumMod val="20000"/>
                    <a:lumOff val="80000"/>
                  </a:schemeClr>
                </a:solidFill>
                <a:latin typeface="楷体_GB2312" pitchFamily="49" charset="-122"/>
                <a:ea typeface="楷体_GB2312" pitchFamily="49" charset="-122"/>
              </a:rPr>
              <a:t>为基础进行开发的。</a:t>
            </a:r>
          </a:p>
        </p:txBody>
      </p:sp>
      <p:sp>
        <p:nvSpPr>
          <p:cNvPr id="5" name="Rectangle 6"/>
          <p:cNvSpPr>
            <a:spLocks noChangeArrowheads="1"/>
          </p:cNvSpPr>
          <p:nvPr/>
        </p:nvSpPr>
        <p:spPr bwMode="auto">
          <a:xfrm>
            <a:off x="0" y="228600"/>
            <a:ext cx="5086350" cy="774700"/>
          </a:xfrm>
          <a:prstGeom prst="rect">
            <a:avLst/>
          </a:prstGeom>
          <a:noFill/>
          <a:ln w="9525">
            <a:noFill/>
            <a:miter lim="800000"/>
            <a:headEnd/>
            <a:tailEnd/>
          </a:ln>
          <a:effectLst/>
        </p:spPr>
        <p:txBody>
          <a:bodyPr lIns="92075" tIns="46038" rIns="92075" bIns="46038" anchor="ctr"/>
          <a:lstStyle/>
          <a:p>
            <a:pPr algn="ctr">
              <a:defRPr/>
            </a:pPr>
            <a:r>
              <a:rPr lang="zh-CN" altLang="en-US" sz="3600" dirty="0">
                <a:solidFill>
                  <a:schemeClr val="tx2"/>
                </a:solidFill>
                <a:effectLst>
                  <a:outerShdw blurRad="38100" dist="38100" dir="2700000" algn="tl">
                    <a:srgbClr val="AF273E"/>
                  </a:outerShdw>
                </a:effectLst>
                <a:latin typeface="黑体" pitchFamily="2" charset="-122"/>
                <a:ea typeface="黑体" pitchFamily="2" charset="-122"/>
              </a:rPr>
              <a:t>一、</a:t>
            </a:r>
            <a:r>
              <a:rPr lang="en-US" altLang="zh-CN" sz="3600" dirty="0">
                <a:solidFill>
                  <a:schemeClr val="tx2"/>
                </a:solidFill>
                <a:effectLst>
                  <a:outerShdw blurRad="38100" dist="38100" dir="2700000" algn="tl">
                    <a:srgbClr val="AF273E"/>
                  </a:outerShdw>
                </a:effectLst>
                <a:latin typeface="黑体" pitchFamily="2" charset="-122"/>
                <a:ea typeface="黑体" pitchFamily="2" charset="-122"/>
              </a:rPr>
              <a:t>C</a:t>
            </a:r>
            <a:r>
              <a:rPr lang="zh-CN" altLang="en-US" sz="3600" dirty="0">
                <a:solidFill>
                  <a:schemeClr val="tx2"/>
                </a:solidFill>
                <a:effectLst>
                  <a:outerShdw blurRad="38100" dist="38100" dir="2700000" algn="tl">
                    <a:srgbClr val="AF273E"/>
                  </a:outerShdw>
                </a:effectLst>
                <a:latin typeface="黑体" pitchFamily="2" charset="-122"/>
                <a:ea typeface="黑体" pitchFamily="2" charset="-122"/>
              </a:rPr>
              <a:t>语言发展简述</a:t>
            </a:r>
            <a:r>
              <a:rPr lang="en-US" altLang="zh-CN" sz="2800" i="1" dirty="0">
                <a:solidFill>
                  <a:schemeClr val="tx2"/>
                </a:solidFill>
                <a:latin typeface="Arial" charset="0"/>
                <a:ea typeface="华文细黑" pitchFamily="2" charset="-122"/>
              </a:rPr>
              <a:t>P1-2</a:t>
            </a:r>
            <a:r>
              <a:rPr lang="en-US" altLang="zh-CN" sz="2800" dirty="0">
                <a:solidFill>
                  <a:schemeClr val="tx2"/>
                </a:solidFill>
                <a:latin typeface="Arial" charset="0"/>
                <a:ea typeface="华文细黑" pitchFamily="2" charset="-122"/>
              </a:rPr>
              <a:t/>
            </a:r>
            <a:br>
              <a:rPr lang="en-US" altLang="zh-CN" sz="2800" dirty="0">
                <a:solidFill>
                  <a:schemeClr val="tx2"/>
                </a:solidFill>
                <a:latin typeface="Arial" charset="0"/>
                <a:ea typeface="华文细黑" pitchFamily="2" charset="-122"/>
              </a:rPr>
            </a:br>
            <a:endParaRPr lang="en-US" altLang="zh-CN" sz="3600" dirty="0">
              <a:solidFill>
                <a:schemeClr val="tx2"/>
              </a:solidFill>
              <a:effectLst>
                <a:outerShdw blurRad="38100" dist="38100" dir="2700000" algn="tl">
                  <a:srgbClr val="AF273E"/>
                </a:outerShdw>
              </a:effectLst>
              <a:latin typeface="黑体" pitchFamily="2" charset="-122"/>
              <a:ea typeface="黑体"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427"/>
                                        </p:tgtEl>
                                        <p:attrNameLst>
                                          <p:attrName>style.visibility</p:attrName>
                                        </p:attrNameLst>
                                      </p:cBhvr>
                                      <p:to>
                                        <p:strVal val="visible"/>
                                      </p:to>
                                    </p:set>
                                    <p:animEffect transition="in" filter="wipe(left)">
                                      <p:cBhvr>
                                        <p:cTn id="7" dur="1000"/>
                                        <p:tgtEl>
                                          <p:spTgt spid="615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468313" y="0"/>
            <a:ext cx="8229600" cy="1143000"/>
          </a:xfrm>
          <a:prstGeom prst="rect">
            <a:avLst/>
          </a:prstGeom>
          <a:noFill/>
          <a:ln w="9525">
            <a:noFill/>
            <a:miter lim="800000"/>
            <a:headEnd/>
            <a:tailEnd/>
          </a:ln>
        </p:spPr>
        <p:txBody>
          <a:bodyPr anchor="ctr"/>
          <a:lstStyle/>
          <a:p>
            <a:r>
              <a:rPr lang="zh-CN" altLang="en-US" sz="3600" b="1">
                <a:ea typeface="黑体" pitchFamily="2" charset="-122"/>
              </a:rPr>
              <a:t>三、选择结构程序设计</a:t>
            </a:r>
            <a:br>
              <a:rPr lang="zh-CN" altLang="en-US" sz="3600" b="1">
                <a:ea typeface="黑体" pitchFamily="2" charset="-122"/>
              </a:rPr>
            </a:br>
            <a:r>
              <a:rPr lang="en-US" altLang="zh-CN" sz="2800">
                <a:solidFill>
                  <a:srgbClr val="0000CC"/>
                </a:solidFill>
                <a:latin typeface="黑体" pitchFamily="2" charset="-122"/>
                <a:ea typeface="黑体" pitchFamily="2" charset="-122"/>
              </a:rPr>
              <a:t>1</a:t>
            </a:r>
            <a:r>
              <a:rPr lang="zh-CN" altLang="en-US" sz="2800">
                <a:solidFill>
                  <a:srgbClr val="0000CC"/>
                </a:solidFill>
                <a:latin typeface="黑体" pitchFamily="2" charset="-122"/>
                <a:ea typeface="黑体" pitchFamily="2" charset="-122"/>
              </a:rPr>
              <a:t>、</a:t>
            </a:r>
            <a:r>
              <a:rPr lang="en-US" altLang="zh-CN" sz="2800">
                <a:solidFill>
                  <a:srgbClr val="0000CC"/>
                </a:solidFill>
                <a:latin typeface="黑体" pitchFamily="2" charset="-122"/>
                <a:ea typeface="黑体" pitchFamily="2" charset="-122"/>
              </a:rPr>
              <a:t>if</a:t>
            </a:r>
            <a:r>
              <a:rPr lang="zh-CN" altLang="en-US" sz="2800">
                <a:solidFill>
                  <a:srgbClr val="0000CC"/>
                </a:solidFill>
                <a:latin typeface="黑体" pitchFamily="2" charset="-122"/>
                <a:ea typeface="黑体" pitchFamily="2" charset="-122"/>
              </a:rPr>
              <a:t>语句</a:t>
            </a:r>
            <a:r>
              <a:rPr lang="zh-CN" altLang="en-US" sz="2800" i="1"/>
              <a:t>   </a:t>
            </a:r>
            <a:r>
              <a:rPr lang="zh-CN" altLang="en-US" sz="2800" i="1">
                <a:solidFill>
                  <a:srgbClr val="6600FF"/>
                </a:solidFill>
                <a:latin typeface="黑体" pitchFamily="2" charset="-122"/>
                <a:ea typeface="黑体" pitchFamily="2" charset="-122"/>
              </a:rPr>
              <a:t>示例</a:t>
            </a:r>
          </a:p>
        </p:txBody>
      </p:sp>
      <p:sp>
        <p:nvSpPr>
          <p:cNvPr id="269317" name="Text Box 5"/>
          <p:cNvSpPr txBox="1">
            <a:spLocks noChangeArrowheads="1"/>
          </p:cNvSpPr>
          <p:nvPr/>
        </p:nvSpPr>
        <p:spPr bwMode="auto">
          <a:xfrm>
            <a:off x="323850" y="1125538"/>
            <a:ext cx="8351838" cy="4133850"/>
          </a:xfrm>
          <a:prstGeom prst="rect">
            <a:avLst/>
          </a:prstGeom>
          <a:solidFill>
            <a:srgbClr val="993300"/>
          </a:solidFill>
          <a:ln w="25400">
            <a:solidFill>
              <a:srgbClr val="FF9900"/>
            </a:solidFill>
            <a:miter lim="800000"/>
            <a:headEnd/>
            <a:tailEnd/>
          </a:ln>
        </p:spPr>
        <p:txBody>
          <a:bodyPr>
            <a:spAutoFit/>
          </a:bodyPr>
          <a:lstStyle/>
          <a:p>
            <a:r>
              <a:rPr lang="en-US" altLang="zh-CN" sz="2400">
                <a:solidFill>
                  <a:schemeClr val="bg1"/>
                </a:solidFill>
                <a:latin typeface="Arial" pitchFamily="34" charset="0"/>
                <a:ea typeface="黑体" pitchFamily="2" charset="-122"/>
              </a:rPr>
              <a:t>【</a:t>
            </a:r>
            <a:r>
              <a:rPr lang="zh-CN" altLang="en-US" sz="2400">
                <a:solidFill>
                  <a:schemeClr val="bg1"/>
                </a:solidFill>
                <a:latin typeface="Arial" pitchFamily="34" charset="0"/>
                <a:ea typeface="黑体" pitchFamily="2" charset="-122"/>
              </a:rPr>
              <a:t>例二</a:t>
            </a:r>
            <a:r>
              <a:rPr lang="en-US" altLang="zh-CN" sz="2400">
                <a:solidFill>
                  <a:schemeClr val="bg1"/>
                </a:solidFill>
                <a:latin typeface="Arial" pitchFamily="34" charset="0"/>
                <a:ea typeface="黑体" pitchFamily="2" charset="-122"/>
              </a:rPr>
              <a:t>】</a:t>
            </a:r>
            <a:r>
              <a:rPr lang="zh-CN" altLang="en-US" sz="2400">
                <a:solidFill>
                  <a:schemeClr val="bg1"/>
                </a:solidFill>
                <a:latin typeface="Arial" pitchFamily="34" charset="0"/>
                <a:ea typeface="黑体" pitchFamily="2" charset="-122"/>
              </a:rPr>
              <a:t>以下程序的执行结果是什么？</a:t>
            </a:r>
          </a:p>
          <a:p>
            <a:r>
              <a:rPr lang="zh-CN" altLang="en-US" sz="2400">
                <a:solidFill>
                  <a:schemeClr val="bg1"/>
                </a:solidFill>
                <a:latin typeface="Arial" pitchFamily="34" charset="0"/>
              </a:rPr>
              <a:t>       </a:t>
            </a:r>
            <a:r>
              <a:rPr lang="en-US" altLang="zh-CN" sz="2400">
                <a:solidFill>
                  <a:schemeClr val="bg1"/>
                </a:solidFill>
                <a:latin typeface="Arial" pitchFamily="34" charset="0"/>
              </a:rPr>
              <a:t>main( )</a:t>
            </a:r>
          </a:p>
          <a:p>
            <a:r>
              <a:rPr lang="en-US" altLang="zh-CN" sz="2400">
                <a:solidFill>
                  <a:schemeClr val="bg1"/>
                </a:solidFill>
                <a:latin typeface="Arial" pitchFamily="34" charset="0"/>
              </a:rPr>
              <a:t>      {</a:t>
            </a:r>
          </a:p>
          <a:p>
            <a:r>
              <a:rPr lang="en-US" altLang="zh-CN" sz="2400">
                <a:solidFill>
                  <a:schemeClr val="bg1"/>
                </a:solidFill>
                <a:latin typeface="Arial" pitchFamily="34" charset="0"/>
              </a:rPr>
              <a:t>            int x=2,y=-1,z=2;</a:t>
            </a:r>
          </a:p>
          <a:p>
            <a:r>
              <a:rPr lang="en-US" altLang="zh-CN" sz="2400">
                <a:solidFill>
                  <a:schemeClr val="bg1"/>
                </a:solidFill>
                <a:latin typeface="Arial" pitchFamily="34" charset="0"/>
              </a:rPr>
              <a:t>         </a:t>
            </a:r>
          </a:p>
          <a:p>
            <a:r>
              <a:rPr lang="en-US" altLang="zh-CN" sz="2400">
                <a:solidFill>
                  <a:schemeClr val="bg1"/>
                </a:solidFill>
                <a:latin typeface="Arial" pitchFamily="34" charset="0"/>
              </a:rPr>
              <a:t>            if (x&lt;y) </a:t>
            </a:r>
          </a:p>
          <a:p>
            <a:r>
              <a:rPr lang="en-US" altLang="zh-CN" sz="2400">
                <a:solidFill>
                  <a:schemeClr val="bg1"/>
                </a:solidFill>
                <a:latin typeface="Arial" pitchFamily="34" charset="0"/>
              </a:rPr>
              <a:t>                if (y&lt;0) z=0;</a:t>
            </a:r>
          </a:p>
          <a:p>
            <a:r>
              <a:rPr lang="en-US" altLang="zh-CN" sz="2400">
                <a:solidFill>
                  <a:schemeClr val="bg1"/>
                </a:solidFill>
                <a:latin typeface="Arial" pitchFamily="34" charset="0"/>
              </a:rPr>
              <a:t>            else  z+=1;</a:t>
            </a:r>
          </a:p>
          <a:p>
            <a:endParaRPr lang="en-US" altLang="zh-CN" sz="2400">
              <a:solidFill>
                <a:schemeClr val="bg1"/>
              </a:solidFill>
              <a:latin typeface="Arial" pitchFamily="34" charset="0"/>
            </a:endParaRPr>
          </a:p>
          <a:p>
            <a:r>
              <a:rPr lang="en-US" altLang="zh-CN" sz="2400">
                <a:solidFill>
                  <a:schemeClr val="bg1"/>
                </a:solidFill>
                <a:latin typeface="Arial" pitchFamily="34" charset="0"/>
              </a:rPr>
              <a:t>            printf(“%d\n”,z);</a:t>
            </a:r>
          </a:p>
          <a:p>
            <a:r>
              <a:rPr lang="en-US" altLang="zh-CN" sz="2400">
                <a:solidFill>
                  <a:schemeClr val="bg1"/>
                </a:solidFill>
                <a:latin typeface="Arial" pitchFamily="34" charset="0"/>
              </a:rPr>
              <a:t>        }</a:t>
            </a:r>
          </a:p>
        </p:txBody>
      </p:sp>
      <p:sp>
        <p:nvSpPr>
          <p:cNvPr id="269319" name="AutoShape 7"/>
          <p:cNvSpPr>
            <a:spLocks noChangeArrowheads="1"/>
          </p:cNvSpPr>
          <p:nvPr/>
        </p:nvSpPr>
        <p:spPr bwMode="auto">
          <a:xfrm>
            <a:off x="5219700" y="1557338"/>
            <a:ext cx="3529013" cy="2016125"/>
          </a:xfrm>
          <a:prstGeom prst="cloudCallout">
            <a:avLst>
              <a:gd name="adj1" fmla="val -48111"/>
              <a:gd name="adj2" fmla="val 94093"/>
            </a:avLst>
          </a:prstGeom>
          <a:solidFill>
            <a:schemeClr val="accent1"/>
          </a:solidFill>
          <a:ln w="9525">
            <a:solidFill>
              <a:schemeClr val="tx1"/>
            </a:solidFill>
            <a:round/>
            <a:headEnd/>
            <a:tailEnd/>
          </a:ln>
        </p:spPr>
        <p:txBody>
          <a:bodyPr/>
          <a:lstStyle/>
          <a:p>
            <a:r>
              <a:rPr lang="zh-CN" altLang="en-US" sz="2400">
                <a:latin typeface="Arial" pitchFamily="34" charset="0"/>
                <a:ea typeface="黑体" pitchFamily="2" charset="-122"/>
              </a:rPr>
              <a:t>哦，原来是因为</a:t>
            </a:r>
            <a:r>
              <a:rPr lang="en-US" altLang="zh-CN" sz="2400">
                <a:latin typeface="Arial" pitchFamily="34" charset="0"/>
                <a:ea typeface="黑体" pitchFamily="2" charset="-122"/>
              </a:rPr>
              <a:t>else </a:t>
            </a:r>
            <a:r>
              <a:rPr lang="zh-CN" altLang="en-US" sz="2400">
                <a:latin typeface="Arial" pitchFamily="34" charset="0"/>
                <a:ea typeface="黑体" pitchFamily="2" charset="-122"/>
              </a:rPr>
              <a:t>总是与靠近它的</a:t>
            </a:r>
            <a:r>
              <a:rPr lang="en-US" altLang="zh-CN" sz="2400">
                <a:latin typeface="Arial" pitchFamily="34" charset="0"/>
                <a:ea typeface="黑体" pitchFamily="2" charset="-122"/>
              </a:rPr>
              <a:t>if</a:t>
            </a:r>
            <a:r>
              <a:rPr lang="zh-CN" altLang="en-US" sz="2400">
                <a:latin typeface="Arial" pitchFamily="34" charset="0"/>
                <a:ea typeface="黑体" pitchFamily="2" charset="-122"/>
              </a:rPr>
              <a:t>配套</a:t>
            </a:r>
            <a:r>
              <a:rPr lang="en-US" altLang="zh-CN" sz="2400">
                <a:latin typeface="宋体" pitchFamily="2" charset="-122"/>
              </a:rPr>
              <a:t>…</a:t>
            </a:r>
            <a:r>
              <a:rPr lang="en-US" altLang="zh-CN" sz="2400">
                <a:latin typeface="Arial" pitchFamily="34" charset="0"/>
              </a:rPr>
              <a:t> </a:t>
            </a:r>
          </a:p>
        </p:txBody>
      </p:sp>
      <p:grpSp>
        <p:nvGrpSpPr>
          <p:cNvPr id="2" name="Group 10"/>
          <p:cNvGrpSpPr>
            <a:grpSpLocks/>
          </p:cNvGrpSpPr>
          <p:nvPr/>
        </p:nvGrpSpPr>
        <p:grpSpPr bwMode="auto">
          <a:xfrm>
            <a:off x="323850" y="4914900"/>
            <a:ext cx="8820150" cy="1665288"/>
            <a:chOff x="102" y="2358"/>
            <a:chExt cx="5556" cy="1049"/>
          </a:xfrm>
        </p:grpSpPr>
        <p:sp>
          <p:nvSpPr>
            <p:cNvPr id="29703" name="Text Box 6"/>
            <p:cNvSpPr txBox="1">
              <a:spLocks noChangeArrowheads="1"/>
            </p:cNvSpPr>
            <p:nvPr/>
          </p:nvSpPr>
          <p:spPr bwMode="auto">
            <a:xfrm>
              <a:off x="2880" y="2840"/>
              <a:ext cx="1055" cy="288"/>
            </a:xfrm>
            <a:prstGeom prst="rect">
              <a:avLst/>
            </a:prstGeom>
            <a:solidFill>
              <a:srgbClr val="00FF00">
                <a:alpha val="70195"/>
              </a:srgbClr>
            </a:solidFill>
            <a:ln w="9525">
              <a:noFill/>
              <a:miter lim="800000"/>
              <a:headEnd/>
              <a:tailEnd/>
            </a:ln>
          </p:spPr>
          <p:txBody>
            <a:bodyPr wrap="none">
              <a:spAutoFit/>
            </a:bodyPr>
            <a:lstStyle/>
            <a:p>
              <a:r>
                <a:rPr lang="en-US" altLang="zh-CN" sz="2400">
                  <a:solidFill>
                    <a:srgbClr val="FFFF00"/>
                  </a:solidFill>
                  <a:latin typeface="Arial" pitchFamily="34" charset="0"/>
                  <a:ea typeface="黑体" pitchFamily="2" charset="-122"/>
                </a:rPr>
                <a:t>/*</a:t>
              </a:r>
              <a:r>
                <a:rPr lang="zh-CN" altLang="en-US" sz="2400">
                  <a:solidFill>
                    <a:srgbClr val="FFFF00"/>
                  </a:solidFill>
                  <a:latin typeface="Arial" pitchFamily="34" charset="0"/>
                  <a:ea typeface="黑体" pitchFamily="2" charset="-122"/>
                </a:rPr>
                <a:t>结果是</a:t>
              </a:r>
              <a:r>
                <a:rPr lang="en-US" altLang="zh-CN" sz="2400">
                  <a:solidFill>
                    <a:srgbClr val="FFFF00"/>
                  </a:solidFill>
                  <a:latin typeface="Arial" pitchFamily="34" charset="0"/>
                  <a:ea typeface="黑体" pitchFamily="2" charset="-122"/>
                </a:rPr>
                <a:t>2*/</a:t>
              </a:r>
            </a:p>
          </p:txBody>
        </p:sp>
        <p:sp>
          <p:nvSpPr>
            <p:cNvPr id="29704" name="Rectangle 9"/>
            <p:cNvSpPr>
              <a:spLocks noChangeArrowheads="1"/>
            </p:cNvSpPr>
            <p:nvPr/>
          </p:nvSpPr>
          <p:spPr bwMode="auto">
            <a:xfrm>
              <a:off x="102" y="2358"/>
              <a:ext cx="5556" cy="1049"/>
            </a:xfrm>
            <a:prstGeom prst="rect">
              <a:avLst/>
            </a:prstGeom>
            <a:solidFill>
              <a:schemeClr val="accent1"/>
            </a:solidFill>
            <a:ln w="15875">
              <a:solidFill>
                <a:srgbClr val="000000"/>
              </a:solidFill>
              <a:miter lim="800000"/>
              <a:headEnd/>
              <a:tailEnd/>
            </a:ln>
          </p:spPr>
          <p:txBody>
            <a:bodyPr lIns="92075" tIns="46038" rIns="92075" bIns="46038"/>
            <a:lstStyle/>
            <a:p>
              <a:pPr marL="342900" indent="-342900">
                <a:spcBef>
                  <a:spcPct val="20000"/>
                </a:spcBef>
                <a:buFontTx/>
                <a:buChar char="•"/>
              </a:pPr>
              <a:r>
                <a:rPr lang="zh-CN" altLang="en-US" sz="2800" b="1">
                  <a:solidFill>
                    <a:srgbClr val="0000FF"/>
                  </a:solidFill>
                  <a:latin typeface="楷体_GB2312" pitchFamily="49" charset="-122"/>
                  <a:ea typeface="楷体_GB2312" pitchFamily="49" charset="-122"/>
                </a:rPr>
                <a:t>匹配规则：</a:t>
              </a:r>
              <a:r>
                <a:rPr lang="zh-CN" altLang="en-US" sz="2800" b="1">
                  <a:latin typeface="楷体_GB2312" pitchFamily="49" charset="-122"/>
                  <a:ea typeface="楷体_GB2312" pitchFamily="49" charset="-122"/>
                </a:rPr>
                <a:t>在嵌套的</a:t>
              </a:r>
              <a:r>
                <a:rPr lang="en-US" altLang="en-US" sz="2800" b="1">
                  <a:latin typeface="楷体_GB2312" pitchFamily="49" charset="-122"/>
                  <a:ea typeface="楷体_GB2312" pitchFamily="49" charset="-122"/>
                </a:rPr>
                <a:t>if-else</a:t>
              </a:r>
              <a:r>
                <a:rPr lang="zh-CN" altLang="zh-CN" sz="2800" b="1">
                  <a:latin typeface="楷体_GB2312" pitchFamily="49" charset="-122"/>
                  <a:ea typeface="楷体_GB2312" pitchFamily="49" charset="-122"/>
                </a:rPr>
                <a:t>语句</a:t>
              </a:r>
              <a:r>
                <a:rPr lang="zh-CN" altLang="en-US" sz="2800" b="1">
                  <a:latin typeface="楷体_GB2312" pitchFamily="49" charset="-122"/>
                  <a:ea typeface="楷体_GB2312" pitchFamily="49" charset="-122"/>
                </a:rPr>
                <a:t>中，</a:t>
              </a:r>
              <a:r>
                <a:rPr lang="en-US" altLang="en-US" sz="2800" b="1">
                  <a:latin typeface="楷体_GB2312" pitchFamily="49" charset="-122"/>
                  <a:ea typeface="楷体_GB2312" pitchFamily="49" charset="-122"/>
                </a:rPr>
                <a:t>else</a:t>
              </a:r>
              <a:r>
                <a:rPr lang="zh-CN" altLang="en-US" sz="2800" b="1">
                  <a:latin typeface="楷体_GB2312" pitchFamily="49" charset="-122"/>
                  <a:ea typeface="楷体_GB2312" pitchFamily="49" charset="-122"/>
                </a:rPr>
                <a:t>子句总是与</a:t>
              </a:r>
              <a:r>
                <a:rPr lang="zh-CN" altLang="en-US" sz="2800" b="1" u="sng">
                  <a:latin typeface="楷体_GB2312" pitchFamily="49" charset="-122"/>
                  <a:ea typeface="楷体_GB2312" pitchFamily="49" charset="-122"/>
                </a:rPr>
                <a:t>上面的</a:t>
              </a:r>
              <a:r>
                <a:rPr lang="zh-CN" altLang="en-US" sz="2800" b="1">
                  <a:latin typeface="楷体_GB2312" pitchFamily="49" charset="-122"/>
                  <a:ea typeface="楷体_GB2312" pitchFamily="49" charset="-122"/>
                </a:rPr>
                <a:t>、</a:t>
              </a:r>
              <a:r>
                <a:rPr lang="zh-CN" altLang="en-US" sz="2800" b="1" u="sng">
                  <a:latin typeface="楷体_GB2312" pitchFamily="49" charset="-122"/>
                  <a:ea typeface="楷体_GB2312" pitchFamily="49" charset="-122"/>
                </a:rPr>
                <a:t>离它最近的</a:t>
              </a:r>
              <a:r>
                <a:rPr lang="zh-CN" altLang="en-US" sz="2800" b="1">
                  <a:latin typeface="楷体_GB2312" pitchFamily="49" charset="-122"/>
                  <a:ea typeface="楷体_GB2312" pitchFamily="49" charset="-122"/>
                </a:rPr>
                <a:t>、且</a:t>
              </a:r>
              <a:r>
                <a:rPr lang="zh-CN" altLang="en-US" sz="2800" b="1" u="sng">
                  <a:latin typeface="楷体_GB2312" pitchFamily="49" charset="-122"/>
                  <a:ea typeface="楷体_GB2312" pitchFamily="49" charset="-122"/>
                </a:rPr>
                <a:t>在同一复合语句中还没有配对的</a:t>
              </a:r>
              <a:r>
                <a:rPr lang="en-US" altLang="en-US" sz="2800" b="1">
                  <a:latin typeface="楷体_GB2312" pitchFamily="49" charset="-122"/>
                  <a:ea typeface="楷体_GB2312" pitchFamily="49" charset="-122"/>
                </a:rPr>
                <a:t>if</a:t>
              </a:r>
              <a:r>
                <a:rPr lang="zh-CN" altLang="zh-CN" sz="2800" b="1">
                  <a:latin typeface="楷体_GB2312" pitchFamily="49" charset="-122"/>
                  <a:ea typeface="楷体_GB2312" pitchFamily="49" charset="-122"/>
                </a:rPr>
                <a:t>子</a:t>
              </a:r>
              <a:r>
                <a:rPr lang="zh-CN" altLang="en-US" sz="2800" b="1">
                  <a:latin typeface="楷体_GB2312" pitchFamily="49" charset="-122"/>
                  <a:ea typeface="楷体_GB2312" pitchFamily="49" charset="-122"/>
                </a:rPr>
                <a:t>语配对。</a:t>
              </a:r>
              <a:endParaRPr lang="zh-CN" altLang="en-US" sz="2200" b="1">
                <a:latin typeface="楷体_GB2312" pitchFamily="49" charset="-122"/>
                <a:ea typeface="楷体_GB2312" pitchFamily="49" charset="-122"/>
              </a:endParaRPr>
            </a:p>
          </p:txBody>
        </p:sp>
      </p:grpSp>
      <p:sp>
        <p:nvSpPr>
          <p:cNvPr id="269320" name="Text Box 8"/>
          <p:cNvSpPr txBox="1">
            <a:spLocks noChangeArrowheads="1"/>
          </p:cNvSpPr>
          <p:nvPr/>
        </p:nvSpPr>
        <p:spPr bwMode="auto">
          <a:xfrm>
            <a:off x="341313" y="4959350"/>
            <a:ext cx="8802687" cy="1222375"/>
          </a:xfrm>
          <a:prstGeom prst="rect">
            <a:avLst/>
          </a:prstGeom>
          <a:solidFill>
            <a:schemeClr val="accent1"/>
          </a:solidFill>
          <a:ln w="34925">
            <a:solidFill>
              <a:srgbClr val="FF9900"/>
            </a:solidFill>
            <a:miter lim="800000"/>
            <a:headEnd/>
            <a:tailEnd/>
          </a:ln>
        </p:spPr>
        <p:txBody>
          <a:bodyPr>
            <a:spAutoFit/>
          </a:bodyPr>
          <a:lstStyle/>
          <a:p>
            <a:r>
              <a:rPr lang="zh-CN" altLang="en-US" sz="2400">
                <a:solidFill>
                  <a:srgbClr val="FF00FF"/>
                </a:solidFill>
                <a:latin typeface="Arial" pitchFamily="34" charset="0"/>
                <a:ea typeface="黑体" pitchFamily="2" charset="-122"/>
              </a:rPr>
              <a:t>常见错误</a:t>
            </a:r>
            <a:r>
              <a:rPr lang="en-US" altLang="zh-CN" sz="2400">
                <a:solidFill>
                  <a:srgbClr val="FF00FF"/>
                </a:solidFill>
                <a:latin typeface="Arial" pitchFamily="34" charset="0"/>
                <a:ea typeface="黑体" pitchFamily="2" charset="-122"/>
              </a:rPr>
              <a:t>:</a:t>
            </a:r>
          </a:p>
          <a:p>
            <a:r>
              <a:rPr lang="en-US" altLang="zh-CN" sz="2400">
                <a:latin typeface="Arial" pitchFamily="34" charset="0"/>
                <a:ea typeface="黑体" pitchFamily="2" charset="-122"/>
              </a:rPr>
              <a:t>    if (x&gt;0) </a:t>
            </a:r>
            <a:r>
              <a:rPr lang="en-US" altLang="zh-CN" sz="2400" b="1">
                <a:latin typeface="Arial" pitchFamily="34" charset="0"/>
                <a:ea typeface="黑体" pitchFamily="2" charset="-122"/>
              </a:rPr>
              <a:t>;</a:t>
            </a:r>
            <a:r>
              <a:rPr lang="en-US" altLang="zh-CN" sz="2400">
                <a:latin typeface="Arial" pitchFamily="34" charset="0"/>
                <a:ea typeface="黑体" pitchFamily="2" charset="-122"/>
              </a:rPr>
              <a:t>                 if (x=2)                          if (1&lt;=x&lt;=10)                   </a:t>
            </a:r>
          </a:p>
          <a:p>
            <a:r>
              <a:rPr lang="en-US" altLang="zh-CN" sz="2400">
                <a:latin typeface="Arial" pitchFamily="34" charset="0"/>
                <a:ea typeface="黑体" pitchFamily="2" charset="-122"/>
              </a:rPr>
              <a:t>         y=3x+2;                  printf(“y&gt;0”);                   y=x-1;</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9319"/>
                                        </p:tgtEl>
                                        <p:attrNameLst>
                                          <p:attrName>style.visibility</p:attrName>
                                        </p:attrNameLst>
                                      </p:cBhvr>
                                      <p:to>
                                        <p:strVal val="visible"/>
                                      </p:to>
                                    </p:set>
                                    <p:animEffect transition="in" filter="blinds(horizontal)">
                                      <p:cBhvr>
                                        <p:cTn id="13" dur="500"/>
                                        <p:tgtEl>
                                          <p:spTgt spid="26931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69320"/>
                                        </p:tgtEl>
                                        <p:attrNameLst>
                                          <p:attrName>style.visibility</p:attrName>
                                        </p:attrNameLst>
                                      </p:cBhvr>
                                      <p:to>
                                        <p:strVal val="visible"/>
                                      </p:to>
                                    </p:set>
                                    <p:animEffect transition="in" filter="blinds(horizontal)">
                                      <p:cBhvr>
                                        <p:cTn id="24" dur="500"/>
                                        <p:tgtEl>
                                          <p:spTgt spid="26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nimBg="1"/>
      <p:bldP spid="269319" grpId="0" animBg="1"/>
      <p:bldP spid="26932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1" name="Rectangle 5"/>
          <p:cNvSpPr>
            <a:spLocks noChangeArrowheads="1"/>
          </p:cNvSpPr>
          <p:nvPr/>
        </p:nvSpPr>
        <p:spPr bwMode="auto">
          <a:xfrm>
            <a:off x="260350" y="1117600"/>
            <a:ext cx="8534400" cy="2986088"/>
          </a:xfrm>
          <a:prstGeom prst="rect">
            <a:avLst/>
          </a:prstGeom>
          <a:solidFill>
            <a:srgbClr val="993300"/>
          </a:solidFill>
          <a:ln w="9525">
            <a:noFill/>
            <a:miter lim="800000"/>
            <a:headEnd/>
            <a:tailEnd/>
          </a:ln>
        </p:spPr>
        <p:txBody>
          <a:bodyPr lIns="92075" tIns="46038" rIns="92075" bIns="46038"/>
          <a:lstStyle/>
          <a:p>
            <a:pPr marL="342900" indent="-342900">
              <a:lnSpc>
                <a:spcPct val="80000"/>
              </a:lnSpc>
              <a:spcBef>
                <a:spcPct val="20000"/>
              </a:spcBef>
            </a:pPr>
            <a:endParaRPr lang="en-US" altLang="zh-CN" sz="2800">
              <a:solidFill>
                <a:schemeClr val="bg1"/>
              </a:solidFill>
              <a:latin typeface="Times New Roman" pitchFamily="18" charset="0"/>
              <a:cs typeface="Times New Roman" pitchFamily="18" charset="0"/>
            </a:endParaRPr>
          </a:p>
          <a:p>
            <a:pPr marL="342900" indent="-342900">
              <a:lnSpc>
                <a:spcPct val="80000"/>
              </a:lnSpc>
              <a:spcBef>
                <a:spcPct val="20000"/>
              </a:spcBef>
            </a:pPr>
            <a:r>
              <a:rPr lang="en-US" altLang="zh-CN" sz="2800">
                <a:solidFill>
                  <a:schemeClr val="bg1"/>
                </a:solidFill>
                <a:latin typeface="Times New Roman" pitchFamily="18" charset="0"/>
                <a:cs typeface="Times New Roman" pitchFamily="18" charset="0"/>
              </a:rPr>
              <a:t>【</a:t>
            </a:r>
            <a:r>
              <a:rPr lang="zh-CN" altLang="en-US" sz="2800">
                <a:solidFill>
                  <a:schemeClr val="bg1"/>
                </a:solidFill>
                <a:latin typeface="Times New Roman" pitchFamily="18" charset="0"/>
                <a:cs typeface="Times New Roman" pitchFamily="18" charset="0"/>
              </a:rPr>
              <a:t>例三</a:t>
            </a:r>
            <a:r>
              <a:rPr lang="en-US" altLang="zh-CN" sz="2800">
                <a:solidFill>
                  <a:schemeClr val="bg1"/>
                </a:solidFill>
                <a:latin typeface="Times New Roman" pitchFamily="18" charset="0"/>
                <a:cs typeface="Times New Roman" pitchFamily="18" charset="0"/>
              </a:rPr>
              <a:t>】</a:t>
            </a:r>
            <a:r>
              <a:rPr lang="en-US" altLang="zh-CN" sz="2800">
                <a:latin typeface="Times New Roman" pitchFamily="18" charset="0"/>
                <a:cs typeface="Times New Roman" pitchFamily="18" charset="0"/>
              </a:rPr>
              <a:t> </a:t>
            </a:r>
            <a:r>
              <a:rPr lang="en-US" altLang="zh-CN" sz="2400" b="1">
                <a:solidFill>
                  <a:schemeClr val="bg1"/>
                </a:solidFill>
                <a:latin typeface="Times New Roman" pitchFamily="18" charset="0"/>
                <a:cs typeface="Times New Roman" pitchFamily="18" charset="0"/>
              </a:rPr>
              <a:t>if(a&gt;b)		     /*………………………………1 */</a:t>
            </a:r>
          </a:p>
          <a:p>
            <a:pPr marL="342900" indent="-342900">
              <a:lnSpc>
                <a:spcPct val="80000"/>
              </a:lnSpc>
              <a:spcBef>
                <a:spcPct val="20000"/>
              </a:spcBef>
            </a:pPr>
            <a:r>
              <a:rPr lang="en-US" altLang="zh-CN" sz="2400" b="1">
                <a:solidFill>
                  <a:schemeClr val="bg1"/>
                </a:solidFill>
                <a:latin typeface="Times New Roman" pitchFamily="18" charset="0"/>
                <a:cs typeface="Times New Roman" pitchFamily="18" charset="0"/>
              </a:rPr>
              <a:t>	 	    if(a&gt;c)		     /*………………………………2 */</a:t>
            </a:r>
          </a:p>
          <a:p>
            <a:pPr marL="342900" indent="-342900">
              <a:lnSpc>
                <a:spcPct val="80000"/>
              </a:lnSpc>
              <a:spcBef>
                <a:spcPct val="20000"/>
              </a:spcBef>
            </a:pPr>
            <a:r>
              <a:rPr lang="en-US" altLang="zh-CN" sz="2400" b="1">
                <a:solidFill>
                  <a:schemeClr val="bg1"/>
                </a:solidFill>
                <a:latin typeface="Times New Roman" pitchFamily="18" charset="0"/>
                <a:cs typeface="Times New Roman" pitchFamily="18" charset="0"/>
              </a:rPr>
              <a:t>		    if(a&gt;d)  flag=1;	/*………………………………3 */</a:t>
            </a:r>
          </a:p>
          <a:p>
            <a:pPr marL="342900" indent="-342900">
              <a:lnSpc>
                <a:spcPct val="80000"/>
              </a:lnSpc>
              <a:spcBef>
                <a:spcPct val="20000"/>
              </a:spcBef>
            </a:pPr>
            <a:r>
              <a:rPr lang="en-US" altLang="zh-CN" sz="2400" b="1">
                <a:solidFill>
                  <a:schemeClr val="bg1"/>
                </a:solidFill>
                <a:latin typeface="Times New Roman" pitchFamily="18" charset="0"/>
                <a:cs typeface="Times New Roman" pitchFamily="18" charset="0"/>
              </a:rPr>
              <a:t>		    else     flag=2;	/*………………………………4 */</a:t>
            </a:r>
          </a:p>
          <a:p>
            <a:pPr marL="342900" indent="-342900">
              <a:lnSpc>
                <a:spcPct val="80000"/>
              </a:lnSpc>
              <a:spcBef>
                <a:spcPct val="20000"/>
              </a:spcBef>
            </a:pPr>
            <a:r>
              <a:rPr lang="en-US" altLang="zh-CN" sz="2400" b="1">
                <a:solidFill>
                  <a:schemeClr val="bg1"/>
                </a:solidFill>
                <a:latin typeface="Times New Roman" pitchFamily="18" charset="0"/>
                <a:cs typeface="Times New Roman" pitchFamily="18" charset="0"/>
              </a:rPr>
              <a:t>		    else     flag=3;	/*………………………………5 */</a:t>
            </a:r>
          </a:p>
          <a:p>
            <a:pPr marL="342900" indent="-342900">
              <a:lnSpc>
                <a:spcPct val="90000"/>
              </a:lnSpc>
              <a:spcBef>
                <a:spcPct val="20000"/>
              </a:spcBef>
            </a:pPr>
            <a:r>
              <a:rPr lang="en-US" altLang="zh-CN" sz="2400" b="1">
                <a:solidFill>
                  <a:schemeClr val="bg1"/>
                </a:solidFill>
                <a:latin typeface="宋体" pitchFamily="2" charset="-122"/>
              </a:rPr>
              <a:t>  </a:t>
            </a:r>
          </a:p>
        </p:txBody>
      </p:sp>
      <p:sp>
        <p:nvSpPr>
          <p:cNvPr id="382985" name="Rectangle 9"/>
          <p:cNvSpPr>
            <a:spLocks noChangeArrowheads="1"/>
          </p:cNvSpPr>
          <p:nvPr/>
        </p:nvSpPr>
        <p:spPr bwMode="auto">
          <a:xfrm>
            <a:off x="431800" y="4508500"/>
            <a:ext cx="8550275" cy="457200"/>
          </a:xfrm>
          <a:prstGeom prst="rect">
            <a:avLst/>
          </a:prstGeom>
          <a:solidFill>
            <a:schemeClr val="accent1"/>
          </a:solidFill>
          <a:ln w="9525">
            <a:noFill/>
            <a:miter lim="800000"/>
            <a:headEnd/>
            <a:tailEnd/>
          </a:ln>
        </p:spPr>
        <p:txBody>
          <a:bodyPr>
            <a:spAutoFit/>
          </a:bodyPr>
          <a:lstStyle/>
          <a:p>
            <a:r>
              <a:rPr lang="zh-CN" altLang="en-US" sz="2400" b="1"/>
              <a:t>问题：第四行和第五行的</a:t>
            </a:r>
            <a:r>
              <a:rPr lang="en-US" altLang="zh-CN" sz="2400" b="1"/>
              <a:t>else</a:t>
            </a:r>
            <a:r>
              <a:rPr lang="zh-CN" altLang="en-US" sz="2400" b="1"/>
              <a:t>语句与哪一个</a:t>
            </a:r>
            <a:r>
              <a:rPr lang="en-US" altLang="zh-CN" sz="2400" b="1"/>
              <a:t>if</a:t>
            </a:r>
            <a:r>
              <a:rPr lang="zh-CN" altLang="en-US" sz="2400" b="1"/>
              <a:t>语句相匹配呢</a:t>
            </a:r>
            <a:r>
              <a:rPr lang="en-US" altLang="zh-CN" sz="2400" b="1"/>
              <a:t>?</a:t>
            </a:r>
          </a:p>
        </p:txBody>
      </p:sp>
      <p:sp>
        <p:nvSpPr>
          <p:cNvPr id="30724" name="Rectangle 11"/>
          <p:cNvSpPr>
            <a:spLocks noChangeArrowheads="1"/>
          </p:cNvSpPr>
          <p:nvPr/>
        </p:nvSpPr>
        <p:spPr bwMode="auto">
          <a:xfrm>
            <a:off x="468313" y="0"/>
            <a:ext cx="8229600" cy="1143000"/>
          </a:xfrm>
          <a:prstGeom prst="rect">
            <a:avLst/>
          </a:prstGeom>
          <a:noFill/>
          <a:ln w="9525">
            <a:noFill/>
            <a:miter lim="800000"/>
            <a:headEnd/>
            <a:tailEnd/>
          </a:ln>
        </p:spPr>
        <p:txBody>
          <a:bodyPr anchor="ctr"/>
          <a:lstStyle/>
          <a:p>
            <a:r>
              <a:rPr lang="zh-CN" altLang="en-US" sz="3600" b="1">
                <a:ea typeface="黑体" pitchFamily="2" charset="-122"/>
              </a:rPr>
              <a:t>三、选择结构程序设计</a:t>
            </a:r>
            <a:br>
              <a:rPr lang="zh-CN" altLang="en-US" sz="3600" b="1">
                <a:ea typeface="黑体" pitchFamily="2" charset="-122"/>
              </a:rPr>
            </a:br>
            <a:r>
              <a:rPr lang="en-US" altLang="zh-CN" sz="2800">
                <a:solidFill>
                  <a:srgbClr val="0000CC"/>
                </a:solidFill>
                <a:latin typeface="黑体" pitchFamily="2" charset="-122"/>
                <a:ea typeface="黑体" pitchFamily="2" charset="-122"/>
              </a:rPr>
              <a:t>1</a:t>
            </a:r>
            <a:r>
              <a:rPr lang="zh-CN" altLang="en-US" sz="2800">
                <a:solidFill>
                  <a:srgbClr val="0000CC"/>
                </a:solidFill>
                <a:latin typeface="黑体" pitchFamily="2" charset="-122"/>
                <a:ea typeface="黑体" pitchFamily="2" charset="-122"/>
              </a:rPr>
              <a:t>、</a:t>
            </a:r>
            <a:r>
              <a:rPr lang="en-US" altLang="zh-CN" sz="2800">
                <a:solidFill>
                  <a:srgbClr val="0000CC"/>
                </a:solidFill>
                <a:latin typeface="黑体" pitchFamily="2" charset="-122"/>
                <a:ea typeface="黑体" pitchFamily="2" charset="-122"/>
              </a:rPr>
              <a:t>if</a:t>
            </a:r>
            <a:r>
              <a:rPr lang="zh-CN" altLang="en-US" sz="2800">
                <a:solidFill>
                  <a:srgbClr val="0000CC"/>
                </a:solidFill>
                <a:latin typeface="黑体" pitchFamily="2" charset="-122"/>
                <a:ea typeface="黑体" pitchFamily="2" charset="-122"/>
              </a:rPr>
              <a:t>语句</a:t>
            </a:r>
            <a:r>
              <a:rPr lang="zh-CN" altLang="en-US" sz="2800" i="1"/>
              <a:t>   </a:t>
            </a:r>
            <a:r>
              <a:rPr lang="zh-CN" altLang="en-US" sz="2800" i="1">
                <a:solidFill>
                  <a:srgbClr val="6600FF"/>
                </a:solidFill>
                <a:latin typeface="黑体" pitchFamily="2" charset="-122"/>
                <a:ea typeface="黑体" pitchFamily="2" charset="-122"/>
              </a:rPr>
              <a:t>示例</a:t>
            </a:r>
          </a:p>
        </p:txBody>
      </p:sp>
      <p:sp>
        <p:nvSpPr>
          <p:cNvPr id="382988" name="Rectangle 12"/>
          <p:cNvSpPr>
            <a:spLocks noChangeArrowheads="1"/>
          </p:cNvSpPr>
          <p:nvPr/>
        </p:nvSpPr>
        <p:spPr bwMode="auto">
          <a:xfrm>
            <a:off x="431800" y="5229225"/>
            <a:ext cx="8145463" cy="822325"/>
          </a:xfrm>
          <a:prstGeom prst="rect">
            <a:avLst/>
          </a:prstGeom>
          <a:solidFill>
            <a:schemeClr val="accent1"/>
          </a:solidFill>
          <a:ln w="9525">
            <a:noFill/>
            <a:miter lim="800000"/>
            <a:headEnd/>
            <a:tailEnd/>
          </a:ln>
        </p:spPr>
        <p:txBody>
          <a:bodyPr>
            <a:spAutoFit/>
          </a:bodyPr>
          <a:lstStyle/>
          <a:p>
            <a:r>
              <a:rPr lang="zh-CN" altLang="en-US" sz="2400" b="1"/>
              <a:t>分析：匹配方案可以有很多种</a:t>
            </a:r>
            <a:r>
              <a:rPr lang="en-US" altLang="zh-CN" sz="2400" b="1"/>
              <a:t>,(2-4,1-5),(3-4,2-5)</a:t>
            </a:r>
          </a:p>
          <a:p>
            <a:r>
              <a:rPr lang="en-US" altLang="zh-CN" sz="2400" b="1"/>
              <a:t>,(1-4,</a:t>
            </a:r>
            <a:r>
              <a:rPr lang="en-US" altLang="zh-CN" sz="2400" b="1">
                <a:latin typeface="Arial" pitchFamily="34" charset="0"/>
              </a:rPr>
              <a:t>…</a:t>
            </a:r>
            <a:r>
              <a:rPr lang="en-US" altLang="zh-CN" sz="2400" b="1"/>
              <a:t>)</a:t>
            </a:r>
            <a:r>
              <a:rPr lang="en-US" altLang="zh-CN" sz="2400" b="1">
                <a:latin typeface="Arial" pitchFamily="34" charset="0"/>
              </a:rPr>
              <a:t>…</a:t>
            </a:r>
            <a:endParaRPr lang="en-US" altLang="zh-CN" sz="2400" b="1"/>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81">
                                            <p:txEl>
                                              <p:pRg st="1" end="1"/>
                                            </p:txEl>
                                          </p:spTgt>
                                        </p:tgtEl>
                                        <p:attrNameLst>
                                          <p:attrName>style.visibility</p:attrName>
                                        </p:attrNameLst>
                                      </p:cBhvr>
                                      <p:to>
                                        <p:strVal val="visible"/>
                                      </p:to>
                                    </p:set>
                                    <p:animEffect transition="in" filter="wipe(left)">
                                      <p:cBhvr>
                                        <p:cTn id="7" dur="500"/>
                                        <p:tgtEl>
                                          <p:spTgt spid="3829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81">
                                            <p:txEl>
                                              <p:pRg st="2" end="2"/>
                                            </p:txEl>
                                          </p:spTgt>
                                        </p:tgtEl>
                                        <p:attrNameLst>
                                          <p:attrName>style.visibility</p:attrName>
                                        </p:attrNameLst>
                                      </p:cBhvr>
                                      <p:to>
                                        <p:strVal val="visible"/>
                                      </p:to>
                                    </p:set>
                                    <p:animEffect transition="in" filter="wipe(left)">
                                      <p:cBhvr>
                                        <p:cTn id="12" dur="500"/>
                                        <p:tgtEl>
                                          <p:spTgt spid="3829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81">
                                            <p:txEl>
                                              <p:pRg st="3" end="3"/>
                                            </p:txEl>
                                          </p:spTgt>
                                        </p:tgtEl>
                                        <p:attrNameLst>
                                          <p:attrName>style.visibility</p:attrName>
                                        </p:attrNameLst>
                                      </p:cBhvr>
                                      <p:to>
                                        <p:strVal val="visible"/>
                                      </p:to>
                                    </p:set>
                                    <p:animEffect transition="in" filter="wipe(left)">
                                      <p:cBhvr>
                                        <p:cTn id="17" dur="500"/>
                                        <p:tgtEl>
                                          <p:spTgt spid="38298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2981">
                                            <p:txEl>
                                              <p:pRg st="4" end="4"/>
                                            </p:txEl>
                                          </p:spTgt>
                                        </p:tgtEl>
                                        <p:attrNameLst>
                                          <p:attrName>style.visibility</p:attrName>
                                        </p:attrNameLst>
                                      </p:cBhvr>
                                      <p:to>
                                        <p:strVal val="visible"/>
                                      </p:to>
                                    </p:set>
                                    <p:animEffect transition="in" filter="wipe(left)">
                                      <p:cBhvr>
                                        <p:cTn id="22" dur="500"/>
                                        <p:tgtEl>
                                          <p:spTgt spid="38298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2981">
                                            <p:txEl>
                                              <p:pRg st="5" end="5"/>
                                            </p:txEl>
                                          </p:spTgt>
                                        </p:tgtEl>
                                        <p:attrNameLst>
                                          <p:attrName>style.visibility</p:attrName>
                                        </p:attrNameLst>
                                      </p:cBhvr>
                                      <p:to>
                                        <p:strVal val="visible"/>
                                      </p:to>
                                    </p:set>
                                    <p:animEffect transition="in" filter="wipe(left)">
                                      <p:cBhvr>
                                        <p:cTn id="27" dur="500"/>
                                        <p:tgtEl>
                                          <p:spTgt spid="38298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2981">
                                            <p:txEl>
                                              <p:pRg st="6" end="6"/>
                                            </p:txEl>
                                          </p:spTgt>
                                        </p:tgtEl>
                                        <p:attrNameLst>
                                          <p:attrName>style.visibility</p:attrName>
                                        </p:attrNameLst>
                                      </p:cBhvr>
                                      <p:to>
                                        <p:strVal val="visible"/>
                                      </p:to>
                                    </p:set>
                                    <p:animEffect transition="in" filter="wipe(left)">
                                      <p:cBhvr>
                                        <p:cTn id="32" dur="500"/>
                                        <p:tgtEl>
                                          <p:spTgt spid="38298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2985"/>
                                        </p:tgtEl>
                                        <p:attrNameLst>
                                          <p:attrName>style.visibility</p:attrName>
                                        </p:attrNameLst>
                                      </p:cBhvr>
                                      <p:to>
                                        <p:strVal val="visible"/>
                                      </p:to>
                                    </p:set>
                                    <p:animEffect transition="in" filter="blinds(horizontal)">
                                      <p:cBhvr>
                                        <p:cTn id="37" dur="500"/>
                                        <p:tgtEl>
                                          <p:spTgt spid="38298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82988"/>
                                        </p:tgtEl>
                                        <p:attrNameLst>
                                          <p:attrName>style.visibility</p:attrName>
                                        </p:attrNameLst>
                                      </p:cBhvr>
                                      <p:to>
                                        <p:strVal val="visible"/>
                                      </p:to>
                                    </p:set>
                                    <p:anim calcmode="lin" valueType="num">
                                      <p:cBhvr additive="base">
                                        <p:cTn id="42" dur="500" fill="hold"/>
                                        <p:tgtEl>
                                          <p:spTgt spid="382988"/>
                                        </p:tgtEl>
                                        <p:attrNameLst>
                                          <p:attrName>ppt_x</p:attrName>
                                        </p:attrNameLst>
                                      </p:cBhvr>
                                      <p:tavLst>
                                        <p:tav tm="0">
                                          <p:val>
                                            <p:strVal val="#ppt_x"/>
                                          </p:val>
                                        </p:tav>
                                        <p:tav tm="100000">
                                          <p:val>
                                            <p:strVal val="#ppt_x"/>
                                          </p:val>
                                        </p:tav>
                                      </p:tavLst>
                                    </p:anim>
                                    <p:anim calcmode="lin" valueType="num">
                                      <p:cBhvr additive="base">
                                        <p:cTn id="43" dur="500" fill="hold"/>
                                        <p:tgtEl>
                                          <p:spTgt spid="382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build="p" autoUpdateAnimBg="0"/>
      <p:bldP spid="382985" grpId="0" animBg="1"/>
      <p:bldP spid="382988"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3" name="Rectangle 3"/>
          <p:cNvSpPr>
            <a:spLocks noGrp="1" noChangeArrowheads="1"/>
          </p:cNvSpPr>
          <p:nvPr>
            <p:ph type="body" sz="half" idx="1"/>
          </p:nvPr>
        </p:nvSpPr>
        <p:spPr>
          <a:xfrm>
            <a:off x="296863" y="1162050"/>
            <a:ext cx="8632825" cy="5695950"/>
          </a:xfrm>
          <a:solidFill>
            <a:srgbClr val="993300"/>
          </a:solidFill>
        </p:spPr>
        <p:txBody>
          <a:bodyPr/>
          <a:lstStyle/>
          <a:p>
            <a:pPr eaLnBrk="1" hangingPunct="1">
              <a:lnSpc>
                <a:spcPct val="70000"/>
              </a:lnSpc>
              <a:buFontTx/>
              <a:buNone/>
            </a:pPr>
            <a:r>
              <a:rPr lang="zh-CN" altLang="zh-CN" sz="2800" b="1" smtClean="0">
                <a:solidFill>
                  <a:schemeClr val="bg1"/>
                </a:solidFill>
                <a:latin typeface="Times New Roman" pitchFamily="18" charset="0"/>
                <a:cs typeface="Times New Roman" pitchFamily="18" charset="0"/>
              </a:rPr>
              <a:t>1、</a:t>
            </a:r>
            <a:r>
              <a:rPr lang="en-US" altLang="zh-CN" sz="2800" b="1" smtClean="0">
                <a:solidFill>
                  <a:srgbClr val="00FF00"/>
                </a:solidFill>
                <a:latin typeface="Times New Roman" pitchFamily="18" charset="0"/>
                <a:cs typeface="Times New Roman" pitchFamily="18" charset="0"/>
              </a:rPr>
              <a:t>if</a:t>
            </a:r>
            <a:r>
              <a:rPr lang="en-US" altLang="zh-CN" sz="2800" b="1" smtClean="0">
                <a:latin typeface="Times New Roman" pitchFamily="18" charset="0"/>
                <a:cs typeface="Times New Roman" pitchFamily="18" charset="0"/>
              </a:rPr>
              <a:t> </a:t>
            </a:r>
            <a:r>
              <a:rPr lang="en-US" altLang="zh-CN" sz="2800" b="1" smtClean="0">
                <a:solidFill>
                  <a:schemeClr val="bg1"/>
                </a:solidFill>
                <a:latin typeface="Times New Roman" pitchFamily="18" charset="0"/>
                <a:cs typeface="Times New Roman" pitchFamily="18" charset="0"/>
              </a:rPr>
              <a:t>( a&gt;b )</a:t>
            </a:r>
          </a:p>
          <a:p>
            <a:pPr lvl="1" eaLnBrk="1" hangingPunct="1">
              <a:lnSpc>
                <a:spcPct val="70000"/>
              </a:lnSpc>
              <a:buFontTx/>
              <a:buNone/>
            </a:pPr>
            <a:r>
              <a:rPr lang="en-US" altLang="zh-CN" b="1" smtClean="0">
                <a:latin typeface="Times New Roman" pitchFamily="18" charset="0"/>
                <a:cs typeface="Times New Roman" pitchFamily="18" charset="0"/>
              </a:rPr>
              <a:t>	</a:t>
            </a:r>
            <a:r>
              <a:rPr lang="en-US" altLang="zh-CN" b="1" smtClean="0">
                <a:solidFill>
                  <a:srgbClr val="00FFFF"/>
                </a:solidFill>
                <a:latin typeface="Times New Roman" pitchFamily="18" charset="0"/>
                <a:cs typeface="Times New Roman" pitchFamily="18" charset="0"/>
              </a:rPr>
              <a:t>	if</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a&gt;c )</a:t>
            </a:r>
          </a:p>
          <a:p>
            <a:pPr lvl="1" eaLnBrk="1" hangingPunct="1">
              <a:lnSpc>
                <a:spcPct val="70000"/>
              </a:lnSpc>
              <a:buFontTx/>
              <a:buNone/>
            </a:pPr>
            <a:r>
              <a:rPr lang="en-US" altLang="zh-CN" b="1" smtClean="0">
                <a:solidFill>
                  <a:schemeClr val="bg1"/>
                </a:solidFill>
                <a:latin typeface="Times New Roman" pitchFamily="18" charset="0"/>
                <a:cs typeface="Times New Roman" pitchFamily="18" charset="0"/>
              </a:rPr>
              <a:t>		   if   ( a&gt;d ) flag=1;</a:t>
            </a:r>
          </a:p>
          <a:p>
            <a:pPr lvl="1" eaLnBrk="1" hangingPunct="1">
              <a:lnSpc>
                <a:spcPct val="70000"/>
              </a:lnSpc>
              <a:buFontTx/>
              <a:buNone/>
            </a:pPr>
            <a:r>
              <a:rPr lang="en-US" altLang="zh-CN" b="1" smtClean="0">
                <a:solidFill>
                  <a:schemeClr val="bg1"/>
                </a:solidFill>
                <a:latin typeface="Times New Roman" pitchFamily="18" charset="0"/>
                <a:cs typeface="Times New Roman" pitchFamily="18" charset="0"/>
              </a:rPr>
              <a:t>		   else flag=2;</a:t>
            </a:r>
          </a:p>
          <a:p>
            <a:pPr lvl="1" eaLnBrk="1" hangingPunct="1">
              <a:lnSpc>
                <a:spcPct val="70000"/>
              </a:lnSpc>
              <a:buFontTx/>
              <a:buNone/>
            </a:pPr>
            <a:r>
              <a:rPr lang="en-US" altLang="zh-CN" b="1" smtClean="0">
                <a:latin typeface="Times New Roman" pitchFamily="18" charset="0"/>
                <a:cs typeface="Times New Roman" pitchFamily="18" charset="0"/>
              </a:rPr>
              <a:t>		</a:t>
            </a:r>
            <a:r>
              <a:rPr lang="en-US" altLang="zh-CN" b="1" smtClean="0">
                <a:solidFill>
                  <a:srgbClr val="00FFFF"/>
                </a:solidFill>
                <a:latin typeface="Times New Roman" pitchFamily="18" charset="0"/>
                <a:cs typeface="Times New Roman" pitchFamily="18" charset="0"/>
              </a:rPr>
              <a:t>else</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flag=3;</a:t>
            </a:r>
            <a:endParaRPr lang="en-US" altLang="zh-CN" sz="2400" b="1" smtClean="0">
              <a:solidFill>
                <a:schemeClr val="bg1"/>
              </a:solidFill>
              <a:latin typeface="Times New Roman" pitchFamily="18" charset="0"/>
              <a:cs typeface="Times New Roman" pitchFamily="18" charset="0"/>
            </a:endParaRPr>
          </a:p>
          <a:p>
            <a:pPr eaLnBrk="1" hangingPunct="1">
              <a:buFontTx/>
              <a:buNone/>
            </a:pPr>
            <a:r>
              <a:rPr lang="en-US" altLang="zh-CN" sz="2800" b="1" smtClean="0">
                <a:latin typeface="Times New Roman" pitchFamily="18" charset="0"/>
                <a:cs typeface="Times New Roman" pitchFamily="18" charset="0"/>
              </a:rPr>
              <a:t>	 </a:t>
            </a:r>
            <a:r>
              <a:rPr lang="zh-CN" altLang="zh-CN" sz="2800" b="1" smtClean="0">
                <a:solidFill>
                  <a:schemeClr val="bg1"/>
                </a:solidFill>
                <a:latin typeface="Times New Roman" pitchFamily="18" charset="0"/>
                <a:cs typeface="Times New Roman" pitchFamily="18" charset="0"/>
              </a:rPr>
              <a:t>程序含义：当 </a:t>
            </a:r>
            <a:r>
              <a:rPr lang="en-US" altLang="zh-CN" sz="2800" b="1" smtClean="0">
                <a:solidFill>
                  <a:schemeClr val="bg1"/>
                </a:solidFill>
                <a:latin typeface="Times New Roman" pitchFamily="18" charset="0"/>
                <a:cs typeface="Times New Roman" pitchFamily="18" charset="0"/>
              </a:rPr>
              <a:t>c&gt;= </a:t>
            </a:r>
            <a:r>
              <a:rPr lang="en-US" altLang="en-US" sz="2800" b="1" smtClean="0">
                <a:solidFill>
                  <a:schemeClr val="bg1"/>
                </a:solidFill>
                <a:latin typeface="Times New Roman" pitchFamily="18" charset="0"/>
                <a:cs typeface="Times New Roman" pitchFamily="18" charset="0"/>
              </a:rPr>
              <a:t>a</a:t>
            </a:r>
            <a:r>
              <a:rPr lang="en-US" altLang="zh-CN" sz="2800" b="1" smtClean="0">
                <a:solidFill>
                  <a:schemeClr val="bg1"/>
                </a:solidFill>
                <a:latin typeface="Times New Roman" pitchFamily="18" charset="0"/>
                <a:cs typeface="Times New Roman" pitchFamily="18" charset="0"/>
              </a:rPr>
              <a:t>&gt;b </a:t>
            </a:r>
            <a:r>
              <a:rPr lang="zh-CN" altLang="zh-CN" sz="2800" b="1" smtClean="0">
                <a:solidFill>
                  <a:schemeClr val="bg1"/>
                </a:solidFill>
                <a:latin typeface="Times New Roman" pitchFamily="18" charset="0"/>
                <a:cs typeface="Times New Roman" pitchFamily="18" charset="0"/>
              </a:rPr>
              <a:t>时，</a:t>
            </a:r>
            <a:r>
              <a:rPr lang="en-US" altLang="zh-CN" sz="2800" b="1" smtClean="0">
                <a:solidFill>
                  <a:schemeClr val="bg1"/>
                </a:solidFill>
                <a:latin typeface="Times New Roman" pitchFamily="18" charset="0"/>
                <a:cs typeface="Times New Roman" pitchFamily="18" charset="0"/>
              </a:rPr>
              <a:t>flag=3</a:t>
            </a:r>
          </a:p>
          <a:p>
            <a:pPr eaLnBrk="1" hangingPunct="1">
              <a:buFontTx/>
              <a:buNone/>
            </a:pPr>
            <a:endParaRPr lang="en-US" altLang="zh-CN" sz="2800" b="1" smtClean="0">
              <a:solidFill>
                <a:schemeClr val="bg1"/>
              </a:solidFill>
              <a:latin typeface="Times New Roman" pitchFamily="18" charset="0"/>
              <a:cs typeface="Times New Roman" pitchFamily="18" charset="0"/>
            </a:endParaRPr>
          </a:p>
          <a:p>
            <a:pPr eaLnBrk="1" hangingPunct="1">
              <a:lnSpc>
                <a:spcPct val="70000"/>
              </a:lnSpc>
              <a:buFontTx/>
              <a:buNone/>
            </a:pPr>
            <a:r>
              <a:rPr lang="en-US" altLang="zh-CN" sz="2800" b="1" smtClean="0">
                <a:solidFill>
                  <a:schemeClr val="bg1"/>
                </a:solidFill>
                <a:latin typeface="Times New Roman" pitchFamily="18" charset="0"/>
                <a:cs typeface="Times New Roman" pitchFamily="18" charset="0"/>
              </a:rPr>
              <a:t>2</a:t>
            </a:r>
            <a:r>
              <a:rPr lang="zh-CN" altLang="en-US" sz="2800" b="1" smtClean="0">
                <a:solidFill>
                  <a:schemeClr val="bg1"/>
                </a:solidFill>
                <a:latin typeface="Times New Roman" pitchFamily="18" charset="0"/>
                <a:cs typeface="Times New Roman" pitchFamily="18" charset="0"/>
              </a:rPr>
              <a:t>、</a:t>
            </a:r>
            <a:r>
              <a:rPr lang="zh-CN" altLang="zh-CN" sz="2800" b="1" smtClean="0">
                <a:solidFill>
                  <a:schemeClr val="bg1"/>
                </a:solidFill>
                <a:latin typeface="Times New Roman" pitchFamily="18" charset="0"/>
                <a:cs typeface="Times New Roman" pitchFamily="18" charset="0"/>
              </a:rPr>
              <a:t>程序含义：当 </a:t>
            </a:r>
            <a:r>
              <a:rPr lang="en-US" altLang="en-US" sz="2800" b="1" smtClean="0">
                <a:solidFill>
                  <a:schemeClr val="bg1"/>
                </a:solidFill>
                <a:latin typeface="Times New Roman" pitchFamily="18" charset="0"/>
                <a:cs typeface="Times New Roman" pitchFamily="18" charset="0"/>
              </a:rPr>
              <a:t>a&lt;=b </a:t>
            </a:r>
            <a:r>
              <a:rPr lang="zh-CN" altLang="zh-CN" sz="2800" b="1" smtClean="0">
                <a:solidFill>
                  <a:schemeClr val="bg1"/>
                </a:solidFill>
                <a:latin typeface="Times New Roman" pitchFamily="18" charset="0"/>
                <a:cs typeface="Times New Roman" pitchFamily="18" charset="0"/>
              </a:rPr>
              <a:t>时，</a:t>
            </a:r>
            <a:r>
              <a:rPr lang="en-US" altLang="zh-CN" sz="2800" b="1" smtClean="0">
                <a:solidFill>
                  <a:schemeClr val="bg1"/>
                </a:solidFill>
                <a:latin typeface="Times New Roman" pitchFamily="18" charset="0"/>
                <a:cs typeface="Times New Roman" pitchFamily="18" charset="0"/>
              </a:rPr>
              <a:t>flag=3</a:t>
            </a:r>
          </a:p>
          <a:p>
            <a:pPr eaLnBrk="1" hangingPunct="1">
              <a:lnSpc>
                <a:spcPct val="70000"/>
              </a:lnSpc>
              <a:buFontTx/>
              <a:buNone/>
            </a:pPr>
            <a:r>
              <a:rPr lang="en-US" altLang="zh-CN" sz="2800" b="1" smtClean="0">
                <a:solidFill>
                  <a:srgbClr val="FF6600"/>
                </a:solidFill>
                <a:latin typeface="Times New Roman" pitchFamily="18" charset="0"/>
                <a:cs typeface="Times New Roman" pitchFamily="18" charset="0"/>
              </a:rPr>
              <a:t>   </a:t>
            </a:r>
            <a:r>
              <a:rPr lang="en-US" altLang="zh-CN" sz="2800" b="1" smtClean="0">
                <a:solidFill>
                  <a:srgbClr val="00FF00"/>
                </a:solidFill>
                <a:latin typeface="Times New Roman" pitchFamily="18" charset="0"/>
                <a:cs typeface="Times New Roman" pitchFamily="18" charset="0"/>
              </a:rPr>
              <a:t>if </a:t>
            </a:r>
            <a:r>
              <a:rPr lang="en-US" altLang="zh-CN" sz="2800" b="1" smtClean="0">
                <a:solidFill>
                  <a:schemeClr val="bg1"/>
                </a:solidFill>
                <a:latin typeface="Times New Roman" pitchFamily="18" charset="0"/>
                <a:cs typeface="Times New Roman" pitchFamily="18" charset="0"/>
              </a:rPr>
              <a:t>( a&gt;b )</a:t>
            </a:r>
          </a:p>
          <a:p>
            <a:pPr lvl="1" eaLnBrk="1" hangingPunct="1">
              <a:lnSpc>
                <a:spcPct val="70000"/>
              </a:lnSpc>
              <a:buFontTx/>
              <a:buNone/>
            </a:pPr>
            <a:r>
              <a:rPr lang="en-US" altLang="zh-CN" b="1" smtClean="0">
                <a:solidFill>
                  <a:schemeClr val="accent1"/>
                </a:solidFill>
                <a:latin typeface="Times New Roman" pitchFamily="18" charset="0"/>
                <a:cs typeface="Times New Roman" pitchFamily="18" charset="0"/>
              </a:rPr>
              <a:t> </a:t>
            </a:r>
            <a:r>
              <a:rPr lang="en-US" altLang="zh-CN" b="1" smtClean="0">
                <a:solidFill>
                  <a:srgbClr val="FFFF00"/>
                </a:solidFill>
                <a:latin typeface="Times New Roman" pitchFamily="18" charset="0"/>
                <a:cs typeface="Times New Roman" pitchFamily="18" charset="0"/>
              </a:rPr>
              <a:t>{</a:t>
            </a:r>
            <a:r>
              <a:rPr lang="en-US" altLang="zh-CN" b="1" smtClean="0">
                <a:latin typeface="Times New Roman" pitchFamily="18" charset="0"/>
                <a:cs typeface="Times New Roman" pitchFamily="18" charset="0"/>
              </a:rPr>
              <a:t>	 </a:t>
            </a:r>
            <a:r>
              <a:rPr lang="en-US" altLang="zh-CN" b="1" smtClean="0">
                <a:solidFill>
                  <a:srgbClr val="00FFFF"/>
                </a:solidFill>
                <a:latin typeface="Times New Roman" pitchFamily="18" charset="0"/>
                <a:cs typeface="Times New Roman" pitchFamily="18" charset="0"/>
              </a:rPr>
              <a:t>if</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 a&gt;c )</a:t>
            </a:r>
          </a:p>
          <a:p>
            <a:pPr lvl="1" eaLnBrk="1" hangingPunct="1">
              <a:lnSpc>
                <a:spcPct val="70000"/>
              </a:lnSpc>
              <a:buFontTx/>
              <a:buNone/>
            </a:pPr>
            <a:r>
              <a:rPr lang="en-US" altLang="zh-CN" b="1" smtClean="0">
                <a:solidFill>
                  <a:schemeClr val="bg1"/>
                </a:solidFill>
                <a:latin typeface="Times New Roman" pitchFamily="18" charset="0"/>
                <a:cs typeface="Times New Roman" pitchFamily="18" charset="0"/>
              </a:rPr>
              <a:t>		    if ( a&gt;d ) flag=1;</a:t>
            </a:r>
          </a:p>
          <a:p>
            <a:pPr lvl="1" eaLnBrk="1" hangingPunct="1">
              <a:lnSpc>
                <a:spcPct val="70000"/>
              </a:lnSpc>
              <a:buFontTx/>
              <a:buNone/>
            </a:pPr>
            <a:r>
              <a:rPr lang="en-US" altLang="zh-CN" b="1" smtClean="0">
                <a:solidFill>
                  <a:schemeClr val="bg1"/>
                </a:solidFill>
                <a:latin typeface="Times New Roman" pitchFamily="18" charset="0"/>
                <a:cs typeface="Times New Roman" pitchFamily="18" charset="0"/>
              </a:rPr>
              <a:t>		    else  flag=2</a:t>
            </a:r>
            <a:r>
              <a:rPr lang="en-US" altLang="zh-CN" b="1" smtClean="0">
                <a:latin typeface="Times New Roman" pitchFamily="18" charset="0"/>
                <a:cs typeface="Times New Roman" pitchFamily="18" charset="0"/>
              </a:rPr>
              <a:t>;</a:t>
            </a:r>
          </a:p>
          <a:p>
            <a:pPr lvl="1" eaLnBrk="1" hangingPunct="1">
              <a:lnSpc>
                <a:spcPct val="70000"/>
              </a:lnSpc>
              <a:buFontTx/>
              <a:buNone/>
            </a:pPr>
            <a:r>
              <a:rPr lang="en-US" altLang="zh-CN" b="1" smtClean="0">
                <a:latin typeface="Times New Roman" pitchFamily="18" charset="0"/>
                <a:cs typeface="Times New Roman" pitchFamily="18" charset="0"/>
              </a:rPr>
              <a:t>	</a:t>
            </a:r>
            <a:r>
              <a:rPr lang="en-US" altLang="zh-CN" b="1" smtClean="0">
                <a:solidFill>
                  <a:srgbClr val="FFFF00"/>
                </a:solidFill>
                <a:latin typeface="Times New Roman" pitchFamily="18" charset="0"/>
                <a:cs typeface="Times New Roman" pitchFamily="18" charset="0"/>
              </a:rPr>
              <a:t>}</a:t>
            </a:r>
            <a:r>
              <a:rPr lang="en-US" altLang="zh-CN" b="1" smtClean="0">
                <a:latin typeface="Times New Roman" pitchFamily="18" charset="0"/>
                <a:cs typeface="Times New Roman" pitchFamily="18" charset="0"/>
              </a:rPr>
              <a:t>   	</a:t>
            </a:r>
            <a:r>
              <a:rPr lang="en-US" altLang="zh-CN" b="1" smtClean="0">
                <a:solidFill>
                  <a:srgbClr val="00FF00"/>
                </a:solidFill>
                <a:latin typeface="Times New Roman" pitchFamily="18" charset="0"/>
                <a:cs typeface="Times New Roman" pitchFamily="18" charset="0"/>
              </a:rPr>
              <a:t>/* </a:t>
            </a:r>
            <a:r>
              <a:rPr lang="zh-CN" altLang="zh-CN" b="1" smtClean="0">
                <a:solidFill>
                  <a:srgbClr val="00FF00"/>
                </a:solidFill>
                <a:latin typeface="Times New Roman" pitchFamily="18" charset="0"/>
                <a:cs typeface="Times New Roman" pitchFamily="18" charset="0"/>
              </a:rPr>
              <a:t>以上是一个完整的</a:t>
            </a:r>
            <a:r>
              <a:rPr lang="zh-CN" altLang="zh-CN" b="1" smtClean="0">
                <a:solidFill>
                  <a:srgbClr val="FFFF00"/>
                </a:solidFill>
                <a:latin typeface="Times New Roman" pitchFamily="18" charset="0"/>
                <a:cs typeface="Times New Roman" pitchFamily="18" charset="0"/>
              </a:rPr>
              <a:t>复合</a:t>
            </a:r>
            <a:r>
              <a:rPr lang="zh-CN" altLang="zh-CN" b="1" smtClean="0">
                <a:solidFill>
                  <a:srgbClr val="00FF00"/>
                </a:solidFill>
                <a:latin typeface="Times New Roman" pitchFamily="18" charset="0"/>
                <a:cs typeface="Times New Roman" pitchFamily="18" charset="0"/>
              </a:rPr>
              <a:t>语句 */</a:t>
            </a:r>
            <a:endParaRPr lang="zh-CN" altLang="zh-CN" b="1" smtClean="0">
              <a:latin typeface="Times New Roman" pitchFamily="18" charset="0"/>
              <a:cs typeface="Times New Roman" pitchFamily="18" charset="0"/>
            </a:endParaRPr>
          </a:p>
          <a:p>
            <a:pPr lvl="1" eaLnBrk="1" hangingPunct="1">
              <a:lnSpc>
                <a:spcPct val="70000"/>
              </a:lnSpc>
              <a:buFontTx/>
              <a:buNone/>
            </a:pPr>
            <a:r>
              <a:rPr lang="zh-CN" altLang="zh-CN" b="1" smtClean="0">
                <a:latin typeface="Times New Roman" pitchFamily="18" charset="0"/>
                <a:cs typeface="Times New Roman" pitchFamily="18" charset="0"/>
              </a:rPr>
              <a:t>	</a:t>
            </a:r>
            <a:r>
              <a:rPr lang="en-US" altLang="zh-CN" b="1" smtClean="0">
                <a:solidFill>
                  <a:srgbClr val="00FF00"/>
                </a:solidFill>
                <a:latin typeface="Times New Roman" pitchFamily="18" charset="0"/>
                <a:cs typeface="Times New Roman" pitchFamily="18" charset="0"/>
              </a:rPr>
              <a:t>else</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flag=3;</a:t>
            </a:r>
            <a:endParaRPr lang="en-US" altLang="zh-CN" sz="2400" b="1" smtClean="0">
              <a:solidFill>
                <a:schemeClr val="bg1"/>
              </a:solidFill>
              <a:latin typeface="Times New Roman" pitchFamily="18" charset="0"/>
              <a:cs typeface="Times New Roman" pitchFamily="18" charset="0"/>
            </a:endParaRPr>
          </a:p>
        </p:txBody>
      </p:sp>
      <p:sp>
        <p:nvSpPr>
          <p:cNvPr id="31747" name="Rectangle 6"/>
          <p:cNvSpPr>
            <a:spLocks noChangeArrowheads="1"/>
          </p:cNvSpPr>
          <p:nvPr/>
        </p:nvSpPr>
        <p:spPr bwMode="auto">
          <a:xfrm>
            <a:off x="476250" y="188913"/>
            <a:ext cx="8229600" cy="908050"/>
          </a:xfrm>
          <a:prstGeom prst="rect">
            <a:avLst/>
          </a:prstGeom>
          <a:noFill/>
          <a:ln w="9525">
            <a:noFill/>
            <a:miter lim="800000"/>
            <a:headEnd/>
            <a:tailEnd/>
          </a:ln>
        </p:spPr>
        <p:txBody>
          <a:bodyPr anchor="ctr"/>
          <a:lstStyle/>
          <a:p>
            <a:r>
              <a:rPr lang="zh-CN" altLang="en-US" sz="3600" b="1">
                <a:ea typeface="黑体" pitchFamily="2" charset="-122"/>
              </a:rPr>
              <a:t>三、选择结构程序设计</a:t>
            </a:r>
            <a:br>
              <a:rPr lang="zh-CN" altLang="en-US" sz="3600" b="1">
                <a:ea typeface="黑体" pitchFamily="2" charset="-122"/>
              </a:rPr>
            </a:br>
            <a:r>
              <a:rPr lang="en-US" altLang="zh-CN" sz="2800">
                <a:solidFill>
                  <a:srgbClr val="0000CC"/>
                </a:solidFill>
                <a:latin typeface="黑体" pitchFamily="2" charset="-122"/>
                <a:ea typeface="黑体" pitchFamily="2" charset="-122"/>
              </a:rPr>
              <a:t>1</a:t>
            </a:r>
            <a:r>
              <a:rPr lang="zh-CN" altLang="en-US" sz="2800">
                <a:solidFill>
                  <a:srgbClr val="0000CC"/>
                </a:solidFill>
                <a:latin typeface="黑体" pitchFamily="2" charset="-122"/>
                <a:ea typeface="黑体" pitchFamily="2" charset="-122"/>
              </a:rPr>
              <a:t>、</a:t>
            </a:r>
            <a:r>
              <a:rPr lang="en-US" altLang="zh-CN" sz="2800">
                <a:solidFill>
                  <a:srgbClr val="0000CC"/>
                </a:solidFill>
                <a:latin typeface="黑体" pitchFamily="2" charset="-122"/>
                <a:ea typeface="黑体" pitchFamily="2" charset="-122"/>
              </a:rPr>
              <a:t>if</a:t>
            </a:r>
            <a:r>
              <a:rPr lang="zh-CN" altLang="en-US" sz="2800">
                <a:solidFill>
                  <a:srgbClr val="0000CC"/>
                </a:solidFill>
                <a:latin typeface="黑体" pitchFamily="2" charset="-122"/>
                <a:ea typeface="黑体" pitchFamily="2" charset="-122"/>
              </a:rPr>
              <a:t>语句</a:t>
            </a:r>
            <a:r>
              <a:rPr lang="zh-CN" altLang="en-US" sz="2800" i="1"/>
              <a:t>   </a:t>
            </a:r>
            <a:r>
              <a:rPr lang="zh-CN" altLang="en-US" sz="2800" i="1">
                <a:solidFill>
                  <a:srgbClr val="6600FF"/>
                </a:solidFill>
                <a:latin typeface="黑体" pitchFamily="2" charset="-122"/>
                <a:ea typeface="黑体" pitchFamily="2" charset="-122"/>
              </a:rPr>
              <a:t>示例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Effect transition="in" filter="wipe(left)">
                                      <p:cBhvr>
                                        <p:cTn id="7" dur="500"/>
                                        <p:tgtEl>
                                          <p:spTgt spid="3840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4003">
                                            <p:txEl>
                                              <p:pRg st="1" end="1"/>
                                            </p:txEl>
                                          </p:spTgt>
                                        </p:tgtEl>
                                        <p:attrNameLst>
                                          <p:attrName>style.visibility</p:attrName>
                                        </p:attrNameLst>
                                      </p:cBhvr>
                                      <p:to>
                                        <p:strVal val="visible"/>
                                      </p:to>
                                    </p:set>
                                    <p:animEffect transition="in" filter="wipe(left)">
                                      <p:cBhvr>
                                        <p:cTn id="10" dur="500"/>
                                        <p:tgtEl>
                                          <p:spTgt spid="3840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4003">
                                            <p:txEl>
                                              <p:pRg st="2" end="2"/>
                                            </p:txEl>
                                          </p:spTgt>
                                        </p:tgtEl>
                                        <p:attrNameLst>
                                          <p:attrName>style.visibility</p:attrName>
                                        </p:attrNameLst>
                                      </p:cBhvr>
                                      <p:to>
                                        <p:strVal val="visible"/>
                                      </p:to>
                                    </p:set>
                                    <p:animEffect transition="in" filter="wipe(left)">
                                      <p:cBhvr>
                                        <p:cTn id="13" dur="500"/>
                                        <p:tgtEl>
                                          <p:spTgt spid="38400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84003">
                                            <p:txEl>
                                              <p:pRg st="3" end="3"/>
                                            </p:txEl>
                                          </p:spTgt>
                                        </p:tgtEl>
                                        <p:attrNameLst>
                                          <p:attrName>style.visibility</p:attrName>
                                        </p:attrNameLst>
                                      </p:cBhvr>
                                      <p:to>
                                        <p:strVal val="visible"/>
                                      </p:to>
                                    </p:set>
                                    <p:animEffect transition="in" filter="wipe(left)">
                                      <p:cBhvr>
                                        <p:cTn id="16" dur="500"/>
                                        <p:tgtEl>
                                          <p:spTgt spid="38400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84003">
                                            <p:txEl>
                                              <p:pRg st="4" end="4"/>
                                            </p:txEl>
                                          </p:spTgt>
                                        </p:tgtEl>
                                        <p:attrNameLst>
                                          <p:attrName>style.visibility</p:attrName>
                                        </p:attrNameLst>
                                      </p:cBhvr>
                                      <p:to>
                                        <p:strVal val="visible"/>
                                      </p:to>
                                    </p:set>
                                    <p:animEffect transition="in" filter="wipe(left)">
                                      <p:cBhvr>
                                        <p:cTn id="19" dur="500"/>
                                        <p:tgtEl>
                                          <p:spTgt spid="38400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84003">
                                            <p:txEl>
                                              <p:pRg st="5" end="5"/>
                                            </p:txEl>
                                          </p:spTgt>
                                        </p:tgtEl>
                                        <p:attrNameLst>
                                          <p:attrName>style.visibility</p:attrName>
                                        </p:attrNameLst>
                                      </p:cBhvr>
                                      <p:to>
                                        <p:strVal val="visible"/>
                                      </p:to>
                                    </p:set>
                                    <p:animEffect transition="in" filter="wipe(left)">
                                      <p:cBhvr>
                                        <p:cTn id="24" dur="500"/>
                                        <p:tgtEl>
                                          <p:spTgt spid="38400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84003">
                                            <p:txEl>
                                              <p:pRg st="7" end="7"/>
                                            </p:txEl>
                                          </p:spTgt>
                                        </p:tgtEl>
                                        <p:attrNameLst>
                                          <p:attrName>style.visibility</p:attrName>
                                        </p:attrNameLst>
                                      </p:cBhvr>
                                      <p:to>
                                        <p:strVal val="visible"/>
                                      </p:to>
                                    </p:set>
                                    <p:animEffect transition="in" filter="wipe(left)">
                                      <p:cBhvr>
                                        <p:cTn id="29" dur="500"/>
                                        <p:tgtEl>
                                          <p:spTgt spid="38400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4003">
                                            <p:txEl>
                                              <p:pRg st="8" end="8"/>
                                            </p:txEl>
                                          </p:spTgt>
                                        </p:tgtEl>
                                        <p:attrNameLst>
                                          <p:attrName>style.visibility</p:attrName>
                                        </p:attrNameLst>
                                      </p:cBhvr>
                                      <p:to>
                                        <p:strVal val="visible"/>
                                      </p:to>
                                    </p:set>
                                    <p:animEffect transition="in" filter="wipe(left)">
                                      <p:cBhvr>
                                        <p:cTn id="34" dur="500"/>
                                        <p:tgtEl>
                                          <p:spTgt spid="384003">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84003">
                                            <p:txEl>
                                              <p:pRg st="9" end="9"/>
                                            </p:txEl>
                                          </p:spTgt>
                                        </p:tgtEl>
                                        <p:attrNameLst>
                                          <p:attrName>style.visibility</p:attrName>
                                        </p:attrNameLst>
                                      </p:cBhvr>
                                      <p:to>
                                        <p:strVal val="visible"/>
                                      </p:to>
                                    </p:set>
                                    <p:animEffect transition="in" filter="wipe(left)">
                                      <p:cBhvr>
                                        <p:cTn id="37" dur="500"/>
                                        <p:tgtEl>
                                          <p:spTgt spid="384003">
                                            <p:txEl>
                                              <p:pRg st="9" end="9"/>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84003">
                                            <p:txEl>
                                              <p:pRg st="10" end="10"/>
                                            </p:txEl>
                                          </p:spTgt>
                                        </p:tgtEl>
                                        <p:attrNameLst>
                                          <p:attrName>style.visibility</p:attrName>
                                        </p:attrNameLst>
                                      </p:cBhvr>
                                      <p:to>
                                        <p:strVal val="visible"/>
                                      </p:to>
                                    </p:set>
                                    <p:animEffect transition="in" filter="wipe(left)">
                                      <p:cBhvr>
                                        <p:cTn id="40" dur="500"/>
                                        <p:tgtEl>
                                          <p:spTgt spid="384003">
                                            <p:txEl>
                                              <p:pRg st="10" end="1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84003">
                                            <p:txEl>
                                              <p:pRg st="11" end="11"/>
                                            </p:txEl>
                                          </p:spTgt>
                                        </p:tgtEl>
                                        <p:attrNameLst>
                                          <p:attrName>style.visibility</p:attrName>
                                        </p:attrNameLst>
                                      </p:cBhvr>
                                      <p:to>
                                        <p:strVal val="visible"/>
                                      </p:to>
                                    </p:set>
                                    <p:animEffect transition="in" filter="wipe(left)">
                                      <p:cBhvr>
                                        <p:cTn id="43" dur="500"/>
                                        <p:tgtEl>
                                          <p:spTgt spid="384003">
                                            <p:txEl>
                                              <p:pRg st="11" end="11"/>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84003">
                                            <p:txEl>
                                              <p:pRg st="12" end="12"/>
                                            </p:txEl>
                                          </p:spTgt>
                                        </p:tgtEl>
                                        <p:attrNameLst>
                                          <p:attrName>style.visibility</p:attrName>
                                        </p:attrNameLst>
                                      </p:cBhvr>
                                      <p:to>
                                        <p:strVal val="visible"/>
                                      </p:to>
                                    </p:set>
                                    <p:animEffect transition="in" filter="wipe(left)">
                                      <p:cBhvr>
                                        <p:cTn id="46" dur="500"/>
                                        <p:tgtEl>
                                          <p:spTgt spid="384003">
                                            <p:txEl>
                                              <p:pRg st="12" end="12"/>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84003">
                                            <p:txEl>
                                              <p:pRg st="13" end="13"/>
                                            </p:txEl>
                                          </p:spTgt>
                                        </p:tgtEl>
                                        <p:attrNameLst>
                                          <p:attrName>style.visibility</p:attrName>
                                        </p:attrNameLst>
                                      </p:cBhvr>
                                      <p:to>
                                        <p:strVal val="visible"/>
                                      </p:to>
                                    </p:set>
                                    <p:animEffect transition="in" filter="wipe(left)">
                                      <p:cBhvr>
                                        <p:cTn id="49" dur="500"/>
                                        <p:tgtEl>
                                          <p:spTgt spid="3840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7" name="Rectangle 3"/>
          <p:cNvSpPr>
            <a:spLocks noGrp="1" noChangeArrowheads="1"/>
          </p:cNvSpPr>
          <p:nvPr>
            <p:ph type="body" sz="half" idx="1"/>
          </p:nvPr>
        </p:nvSpPr>
        <p:spPr>
          <a:xfrm>
            <a:off x="171450" y="628650"/>
            <a:ext cx="8839200" cy="5867400"/>
          </a:xfrm>
          <a:solidFill>
            <a:srgbClr val="993300"/>
          </a:solidFill>
        </p:spPr>
        <p:txBody>
          <a:bodyPr/>
          <a:lstStyle/>
          <a:p>
            <a:pPr eaLnBrk="1" hangingPunct="1">
              <a:lnSpc>
                <a:spcPct val="80000"/>
              </a:lnSpc>
              <a:buFontTx/>
              <a:buNone/>
            </a:pPr>
            <a:r>
              <a:rPr lang="zh-CN" altLang="zh-CN" sz="2800" smtClean="0">
                <a:solidFill>
                  <a:srgbClr val="00FFFF"/>
                </a:solidFill>
                <a:latin typeface="Times New Roman" pitchFamily="18" charset="0"/>
                <a:cs typeface="Times New Roman" pitchFamily="18" charset="0"/>
              </a:rPr>
              <a:t>3、</a:t>
            </a:r>
            <a:r>
              <a:rPr lang="en-US" altLang="zh-CN" sz="2800" b="1" smtClean="0">
                <a:solidFill>
                  <a:schemeClr val="bg1"/>
                </a:solidFill>
                <a:latin typeface="Times New Roman" pitchFamily="18" charset="0"/>
                <a:cs typeface="Times New Roman" pitchFamily="18" charset="0"/>
              </a:rPr>
              <a:t>if (a==b)</a:t>
            </a:r>
          </a:p>
          <a:p>
            <a:pPr lvl="1" eaLnBrk="1" hangingPunct="1">
              <a:lnSpc>
                <a:spcPct val="80000"/>
              </a:lnSpc>
              <a:buFontTx/>
              <a:buNone/>
            </a:pPr>
            <a:r>
              <a:rPr lang="en-US" altLang="zh-CN" b="1" smtClean="0">
                <a:solidFill>
                  <a:schemeClr val="bg1"/>
                </a:solidFill>
                <a:latin typeface="Times New Roman" pitchFamily="18" charset="0"/>
                <a:cs typeface="Times New Roman" pitchFamily="18" charset="0"/>
              </a:rPr>
              <a:t>    if (b==c) printf("a=b=c\n");</a:t>
            </a:r>
          </a:p>
          <a:p>
            <a:pPr lvl="1" eaLnBrk="1" hangingPunct="1">
              <a:lnSpc>
                <a:spcPct val="80000"/>
              </a:lnSpc>
              <a:buFontTx/>
              <a:buNone/>
            </a:pPr>
            <a:r>
              <a:rPr lang="en-US" altLang="zh-CN" b="1" smtClean="0">
                <a:solidFill>
                  <a:schemeClr val="bg1"/>
                </a:solidFill>
                <a:latin typeface="Times New Roman" pitchFamily="18" charset="0"/>
                <a:cs typeface="Times New Roman" pitchFamily="18" charset="0"/>
              </a:rPr>
              <a:t> else  printf(”a!=b\n”);</a:t>
            </a:r>
            <a:r>
              <a:rPr lang="en-US" altLang="zh-CN" sz="2400" b="1" smtClean="0">
                <a:solidFill>
                  <a:schemeClr val="accent1"/>
                </a:solidFill>
                <a:latin typeface="Times New Roman" pitchFamily="18" charset="0"/>
                <a:cs typeface="Times New Roman" pitchFamily="18" charset="0"/>
              </a:rPr>
              <a:t> </a:t>
            </a:r>
          </a:p>
          <a:p>
            <a:pPr eaLnBrk="1" hangingPunct="1">
              <a:lnSpc>
                <a:spcPct val="80000"/>
              </a:lnSpc>
              <a:buFontTx/>
              <a:buNone/>
            </a:pPr>
            <a:r>
              <a:rPr lang="en-US" altLang="zh-CN" sz="2800" b="1" smtClean="0">
                <a:solidFill>
                  <a:srgbClr val="00FF00"/>
                </a:solidFill>
                <a:latin typeface="Times New Roman" pitchFamily="18" charset="0"/>
                <a:cs typeface="Times New Roman" pitchFamily="18" charset="0"/>
              </a:rPr>
              <a:t>   </a:t>
            </a:r>
            <a:r>
              <a:rPr lang="zh-CN" altLang="en-US" sz="2800" b="1" smtClean="0">
                <a:solidFill>
                  <a:srgbClr val="00FF00"/>
                </a:solidFill>
                <a:latin typeface="Times New Roman" pitchFamily="18" charset="0"/>
                <a:cs typeface="Times New Roman" pitchFamily="18" charset="0"/>
              </a:rPr>
              <a:t>尽管</a:t>
            </a:r>
            <a:r>
              <a:rPr lang="zh-CN" altLang="en-US" sz="2800" b="1" smtClean="0">
                <a:solidFill>
                  <a:schemeClr val="bg1"/>
                </a:solidFill>
                <a:latin typeface="Times New Roman" pitchFamily="18" charset="0"/>
                <a:cs typeface="Times New Roman" pitchFamily="18" charset="0"/>
              </a:rPr>
              <a:t>书写</a:t>
            </a:r>
            <a:r>
              <a:rPr lang="zh-CN" altLang="en-US" sz="2800" b="1" smtClean="0">
                <a:solidFill>
                  <a:srgbClr val="00FF00"/>
                </a:solidFill>
                <a:latin typeface="Times New Roman" pitchFamily="18" charset="0"/>
                <a:cs typeface="Times New Roman" pitchFamily="18" charset="0"/>
              </a:rPr>
              <a:t>格式如此，真实的</a:t>
            </a:r>
            <a:r>
              <a:rPr lang="zh-CN" altLang="en-US" sz="2800" b="1" smtClean="0">
                <a:solidFill>
                  <a:srgbClr val="00FFFF"/>
                </a:solidFill>
                <a:latin typeface="Times New Roman" pitchFamily="18" charset="0"/>
                <a:cs typeface="Times New Roman" pitchFamily="18" charset="0"/>
              </a:rPr>
              <a:t>正确</a:t>
            </a:r>
            <a:r>
              <a:rPr lang="zh-CN" altLang="en-US" sz="2800" b="1" smtClean="0">
                <a:solidFill>
                  <a:srgbClr val="00FF00"/>
                </a:solidFill>
                <a:latin typeface="Times New Roman" pitchFamily="18" charset="0"/>
                <a:cs typeface="Times New Roman" pitchFamily="18" charset="0"/>
              </a:rPr>
              <a:t>的含义是：</a:t>
            </a:r>
          </a:p>
          <a:p>
            <a:pPr eaLnBrk="1" hangingPunct="1">
              <a:lnSpc>
                <a:spcPct val="80000"/>
              </a:lnSpc>
              <a:buFontTx/>
              <a:buNone/>
            </a:pPr>
            <a:r>
              <a:rPr lang="zh-CN" altLang="zh-CN" sz="2800" b="1" smtClean="0">
                <a:latin typeface="Times New Roman" pitchFamily="18" charset="0"/>
                <a:cs typeface="Times New Roman" pitchFamily="18" charset="0"/>
              </a:rPr>
              <a:t>   </a:t>
            </a:r>
            <a:r>
              <a:rPr lang="en-US" altLang="zh-CN" sz="2800" b="1" smtClean="0">
                <a:solidFill>
                  <a:srgbClr val="00FF00"/>
                </a:solidFill>
                <a:latin typeface="Times New Roman" pitchFamily="18" charset="0"/>
                <a:cs typeface="Times New Roman" pitchFamily="18" charset="0"/>
              </a:rPr>
              <a:t>if</a:t>
            </a:r>
            <a:r>
              <a:rPr lang="en-US" altLang="zh-CN" sz="2800" b="1" smtClean="0">
                <a:latin typeface="Times New Roman" pitchFamily="18" charset="0"/>
                <a:cs typeface="Times New Roman" pitchFamily="18" charset="0"/>
              </a:rPr>
              <a:t> </a:t>
            </a:r>
            <a:r>
              <a:rPr lang="en-US" altLang="zh-CN" sz="2800" b="1" smtClean="0">
                <a:solidFill>
                  <a:schemeClr val="bg1"/>
                </a:solidFill>
                <a:latin typeface="Times New Roman" pitchFamily="18" charset="0"/>
                <a:cs typeface="Times New Roman" pitchFamily="18" charset="0"/>
              </a:rPr>
              <a:t>(a==b)</a:t>
            </a:r>
          </a:p>
          <a:p>
            <a:pPr lvl="1" eaLnBrk="1" hangingPunct="1">
              <a:lnSpc>
                <a:spcPct val="80000"/>
              </a:lnSpc>
              <a:buFontTx/>
              <a:buNone/>
            </a:pPr>
            <a:r>
              <a:rPr lang="en-US" altLang="zh-CN" b="1" smtClean="0">
                <a:latin typeface="Times New Roman" pitchFamily="18" charset="0"/>
                <a:cs typeface="Times New Roman" pitchFamily="18" charset="0"/>
              </a:rPr>
              <a:t>    </a:t>
            </a:r>
            <a:r>
              <a:rPr lang="en-US" altLang="zh-CN" b="1" smtClean="0">
                <a:solidFill>
                  <a:srgbClr val="00FFFF"/>
                </a:solidFill>
                <a:latin typeface="Times New Roman" pitchFamily="18" charset="0"/>
                <a:cs typeface="Times New Roman" pitchFamily="18" charset="0"/>
              </a:rPr>
              <a:t>if</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(b==c) printf("a=b=c\n");</a:t>
            </a:r>
          </a:p>
          <a:p>
            <a:pPr lvl="1" eaLnBrk="1" hangingPunct="1">
              <a:lnSpc>
                <a:spcPct val="80000"/>
              </a:lnSpc>
              <a:buFontTx/>
              <a:buNone/>
            </a:pPr>
            <a:r>
              <a:rPr lang="en-US" altLang="zh-CN" b="1" smtClean="0">
                <a:latin typeface="Times New Roman" pitchFamily="18" charset="0"/>
                <a:cs typeface="Times New Roman" pitchFamily="18" charset="0"/>
              </a:rPr>
              <a:t>    </a:t>
            </a:r>
            <a:r>
              <a:rPr lang="en-US" altLang="zh-CN" b="1" smtClean="0">
                <a:solidFill>
                  <a:srgbClr val="00FFFF"/>
                </a:solidFill>
                <a:latin typeface="Times New Roman" pitchFamily="18" charset="0"/>
                <a:cs typeface="Times New Roman" pitchFamily="18" charset="0"/>
              </a:rPr>
              <a:t>else</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printf("a!=b\n”);</a:t>
            </a:r>
            <a:r>
              <a:rPr lang="en-US" altLang="zh-CN" sz="2400" b="1" smtClean="0">
                <a:solidFill>
                  <a:schemeClr val="accent1"/>
                </a:solidFill>
                <a:latin typeface="Times New Roman" pitchFamily="18" charset="0"/>
                <a:cs typeface="Times New Roman" pitchFamily="18" charset="0"/>
              </a:rPr>
              <a:t> </a:t>
            </a:r>
          </a:p>
          <a:p>
            <a:pPr eaLnBrk="1" hangingPunct="1">
              <a:lnSpc>
                <a:spcPct val="80000"/>
              </a:lnSpc>
              <a:buFontTx/>
              <a:buNone/>
            </a:pPr>
            <a:r>
              <a:rPr lang="en-US" altLang="zh-CN" sz="2800" b="1" smtClean="0">
                <a:solidFill>
                  <a:srgbClr val="00FF00"/>
                </a:solidFill>
                <a:latin typeface="Times New Roman" pitchFamily="18" charset="0"/>
                <a:cs typeface="Times New Roman" pitchFamily="18" charset="0"/>
              </a:rPr>
              <a:t>   </a:t>
            </a:r>
            <a:r>
              <a:rPr lang="zh-CN" altLang="en-US" sz="2800" b="1" smtClean="0">
                <a:solidFill>
                  <a:srgbClr val="00FF00"/>
                </a:solidFill>
                <a:latin typeface="Times New Roman" pitchFamily="18" charset="0"/>
                <a:cs typeface="Times New Roman" pitchFamily="18" charset="0"/>
              </a:rPr>
              <a:t>通过加</a:t>
            </a:r>
            <a:r>
              <a:rPr lang="en-US" altLang="zh-CN" sz="2800" b="1" smtClean="0">
                <a:solidFill>
                  <a:schemeClr val="bg1"/>
                </a:solidFill>
                <a:latin typeface="Times New Roman" pitchFamily="18" charset="0"/>
                <a:cs typeface="Times New Roman" pitchFamily="18" charset="0"/>
              </a:rPr>
              <a:t>{ }</a:t>
            </a:r>
            <a:r>
              <a:rPr lang="zh-CN" altLang="en-US" sz="2800" b="1" smtClean="0">
                <a:solidFill>
                  <a:srgbClr val="66FE91"/>
                </a:solidFill>
                <a:latin typeface="Times New Roman" pitchFamily="18" charset="0"/>
                <a:cs typeface="Times New Roman" pitchFamily="18" charset="0"/>
              </a:rPr>
              <a:t>，</a:t>
            </a:r>
            <a:r>
              <a:rPr lang="zh-CN" altLang="en-US" sz="2800" b="1" smtClean="0">
                <a:solidFill>
                  <a:srgbClr val="00FF00"/>
                </a:solidFill>
                <a:latin typeface="Times New Roman" pitchFamily="18" charset="0"/>
                <a:cs typeface="Times New Roman" pitchFamily="18" charset="0"/>
              </a:rPr>
              <a:t>可以改变配对关系：</a:t>
            </a:r>
          </a:p>
          <a:p>
            <a:pPr eaLnBrk="1" hangingPunct="1">
              <a:lnSpc>
                <a:spcPct val="80000"/>
              </a:lnSpc>
              <a:buFontTx/>
              <a:buNone/>
            </a:pPr>
            <a:r>
              <a:rPr lang="zh-CN" altLang="zh-CN" sz="2800" b="1" smtClean="0">
                <a:latin typeface="Times New Roman" pitchFamily="18" charset="0"/>
                <a:cs typeface="Times New Roman" pitchFamily="18" charset="0"/>
              </a:rPr>
              <a:t>   </a:t>
            </a:r>
            <a:r>
              <a:rPr lang="en-US" altLang="zh-CN" sz="2800" b="1" smtClean="0">
                <a:solidFill>
                  <a:srgbClr val="66FE91"/>
                </a:solidFill>
                <a:latin typeface="Times New Roman" pitchFamily="18" charset="0"/>
                <a:cs typeface="Times New Roman" pitchFamily="18" charset="0"/>
              </a:rPr>
              <a:t>if</a:t>
            </a:r>
            <a:r>
              <a:rPr lang="en-US" altLang="zh-CN" sz="2800" b="1" smtClean="0">
                <a:latin typeface="Times New Roman" pitchFamily="18" charset="0"/>
                <a:cs typeface="Times New Roman" pitchFamily="18" charset="0"/>
              </a:rPr>
              <a:t> </a:t>
            </a:r>
            <a:r>
              <a:rPr lang="en-US" altLang="zh-CN" sz="2800" b="1" smtClean="0">
                <a:solidFill>
                  <a:schemeClr val="bg1"/>
                </a:solidFill>
                <a:latin typeface="Times New Roman" pitchFamily="18" charset="0"/>
                <a:cs typeface="Times New Roman" pitchFamily="18" charset="0"/>
              </a:rPr>
              <a:t>(a==b)</a:t>
            </a:r>
          </a:p>
          <a:p>
            <a:pPr lvl="1" eaLnBrk="1" hangingPunct="1">
              <a:lnSpc>
                <a:spcPct val="80000"/>
              </a:lnSpc>
              <a:buFontTx/>
              <a:buNone/>
            </a:pPr>
            <a:r>
              <a:rPr lang="en-US" altLang="zh-CN" b="1" smtClean="0">
                <a:latin typeface="Times New Roman" pitchFamily="18" charset="0"/>
                <a:cs typeface="Times New Roman" pitchFamily="18" charset="0"/>
              </a:rPr>
              <a:t> </a:t>
            </a:r>
            <a:r>
              <a:rPr lang="en-US" altLang="zh-CN" b="1" smtClean="0">
                <a:solidFill>
                  <a:srgbClr val="FFFF00"/>
                </a:solidFill>
                <a:latin typeface="Times New Roman" pitchFamily="18" charset="0"/>
                <a:cs typeface="Times New Roman" pitchFamily="18" charset="0"/>
              </a:rPr>
              <a:t>{</a:t>
            </a:r>
            <a:r>
              <a:rPr lang="en-US" altLang="zh-CN" b="1" smtClean="0">
                <a:latin typeface="Times New Roman" pitchFamily="18" charset="0"/>
                <a:cs typeface="Times New Roman" pitchFamily="18" charset="0"/>
              </a:rPr>
              <a:t>   </a:t>
            </a:r>
            <a:r>
              <a:rPr lang="en-US" altLang="zh-CN" b="1" smtClean="0">
                <a:solidFill>
                  <a:srgbClr val="00FFFF"/>
                </a:solidFill>
                <a:latin typeface="Times New Roman" pitchFamily="18" charset="0"/>
                <a:cs typeface="Times New Roman" pitchFamily="18" charset="0"/>
              </a:rPr>
              <a:t>if</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(b==c) printf("a=b=c\n");</a:t>
            </a:r>
          </a:p>
          <a:p>
            <a:pPr lvl="1" eaLnBrk="1" hangingPunct="1">
              <a:lnSpc>
                <a:spcPct val="80000"/>
              </a:lnSpc>
              <a:buFontTx/>
              <a:buNone/>
            </a:pPr>
            <a:r>
              <a:rPr lang="en-US" altLang="zh-CN" b="1" smtClean="0">
                <a:latin typeface="Times New Roman" pitchFamily="18" charset="0"/>
                <a:cs typeface="Times New Roman" pitchFamily="18" charset="0"/>
              </a:rPr>
              <a:t> </a:t>
            </a:r>
            <a:r>
              <a:rPr lang="en-US" altLang="zh-CN" b="1" smtClean="0">
                <a:solidFill>
                  <a:srgbClr val="FFFF00"/>
                </a:solidFill>
                <a:latin typeface="Times New Roman" pitchFamily="18" charset="0"/>
                <a:cs typeface="Times New Roman" pitchFamily="18" charset="0"/>
              </a:rPr>
              <a:t>}</a:t>
            </a:r>
            <a:endParaRPr lang="en-US" altLang="zh-CN" b="1" smtClean="0">
              <a:latin typeface="Times New Roman" pitchFamily="18" charset="0"/>
              <a:cs typeface="Times New Roman" pitchFamily="18" charset="0"/>
            </a:endParaRPr>
          </a:p>
          <a:p>
            <a:pPr lvl="1" eaLnBrk="1" hangingPunct="1">
              <a:lnSpc>
                <a:spcPct val="80000"/>
              </a:lnSpc>
              <a:buFontTx/>
              <a:buNone/>
            </a:pPr>
            <a:r>
              <a:rPr lang="en-US" altLang="zh-CN" b="1" smtClean="0">
                <a:latin typeface="Times New Roman" pitchFamily="18" charset="0"/>
                <a:cs typeface="Times New Roman" pitchFamily="18" charset="0"/>
              </a:rPr>
              <a:t> </a:t>
            </a:r>
            <a:r>
              <a:rPr lang="en-US" altLang="zh-CN" b="1" smtClean="0">
                <a:solidFill>
                  <a:srgbClr val="66FE91"/>
                </a:solidFill>
                <a:latin typeface="Times New Roman" pitchFamily="18" charset="0"/>
                <a:cs typeface="Times New Roman" pitchFamily="18" charset="0"/>
              </a:rPr>
              <a:t>else</a:t>
            </a:r>
            <a:r>
              <a:rPr lang="en-US" altLang="zh-CN" b="1" smtClean="0">
                <a:latin typeface="Times New Roman" pitchFamily="18" charset="0"/>
                <a:cs typeface="Times New Roman" pitchFamily="18" charset="0"/>
              </a:rPr>
              <a:t>  </a:t>
            </a:r>
            <a:r>
              <a:rPr lang="en-US" altLang="zh-CN" b="1" smtClean="0">
                <a:solidFill>
                  <a:schemeClr val="bg1"/>
                </a:solidFill>
                <a:latin typeface="Times New Roman" pitchFamily="18" charset="0"/>
                <a:cs typeface="Times New Roman" pitchFamily="18" charset="0"/>
              </a:rPr>
              <a:t>printf(”a!=b\n”);</a:t>
            </a:r>
            <a:r>
              <a:rPr lang="en-US" altLang="zh-CN" sz="2400" b="1" smtClean="0">
                <a:solidFill>
                  <a:schemeClr val="accent1"/>
                </a:solidFill>
                <a:latin typeface="Times New Roman" pitchFamily="18" charset="0"/>
                <a:cs typeface="Times New Roman"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left)">
                                      <p:cBhvr>
                                        <p:cTn id="7" dur="500"/>
                                        <p:tgtEl>
                                          <p:spTgt spid="3850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5027">
                                            <p:txEl>
                                              <p:pRg st="1" end="1"/>
                                            </p:txEl>
                                          </p:spTgt>
                                        </p:tgtEl>
                                        <p:attrNameLst>
                                          <p:attrName>style.visibility</p:attrName>
                                        </p:attrNameLst>
                                      </p:cBhvr>
                                      <p:to>
                                        <p:strVal val="visible"/>
                                      </p:to>
                                    </p:set>
                                    <p:animEffect transition="in" filter="wipe(left)">
                                      <p:cBhvr>
                                        <p:cTn id="10" dur="500"/>
                                        <p:tgtEl>
                                          <p:spTgt spid="3850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5027">
                                            <p:txEl>
                                              <p:pRg st="2" end="2"/>
                                            </p:txEl>
                                          </p:spTgt>
                                        </p:tgtEl>
                                        <p:attrNameLst>
                                          <p:attrName>style.visibility</p:attrName>
                                        </p:attrNameLst>
                                      </p:cBhvr>
                                      <p:to>
                                        <p:strVal val="visible"/>
                                      </p:to>
                                    </p:set>
                                    <p:animEffect transition="in" filter="wipe(left)">
                                      <p:cBhvr>
                                        <p:cTn id="13" dur="500"/>
                                        <p:tgtEl>
                                          <p:spTgt spid="3850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5027">
                                            <p:txEl>
                                              <p:pRg st="3" end="3"/>
                                            </p:txEl>
                                          </p:spTgt>
                                        </p:tgtEl>
                                        <p:attrNameLst>
                                          <p:attrName>style.visibility</p:attrName>
                                        </p:attrNameLst>
                                      </p:cBhvr>
                                      <p:to>
                                        <p:strVal val="visible"/>
                                      </p:to>
                                    </p:set>
                                    <p:animEffect transition="in" filter="wipe(left)">
                                      <p:cBhvr>
                                        <p:cTn id="18" dur="500"/>
                                        <p:tgtEl>
                                          <p:spTgt spid="3850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85027">
                                            <p:txEl>
                                              <p:pRg st="4" end="4"/>
                                            </p:txEl>
                                          </p:spTgt>
                                        </p:tgtEl>
                                        <p:attrNameLst>
                                          <p:attrName>style.visibility</p:attrName>
                                        </p:attrNameLst>
                                      </p:cBhvr>
                                      <p:to>
                                        <p:strVal val="visible"/>
                                      </p:to>
                                    </p:set>
                                    <p:animEffect transition="in" filter="wipe(left)">
                                      <p:cBhvr>
                                        <p:cTn id="23" dur="500"/>
                                        <p:tgtEl>
                                          <p:spTgt spid="3850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85027">
                                            <p:txEl>
                                              <p:pRg st="5" end="5"/>
                                            </p:txEl>
                                          </p:spTgt>
                                        </p:tgtEl>
                                        <p:attrNameLst>
                                          <p:attrName>style.visibility</p:attrName>
                                        </p:attrNameLst>
                                      </p:cBhvr>
                                      <p:to>
                                        <p:strVal val="visible"/>
                                      </p:to>
                                    </p:set>
                                    <p:animEffect transition="in" filter="wipe(left)">
                                      <p:cBhvr>
                                        <p:cTn id="26" dur="500"/>
                                        <p:tgtEl>
                                          <p:spTgt spid="38502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85027">
                                            <p:txEl>
                                              <p:pRg st="6" end="6"/>
                                            </p:txEl>
                                          </p:spTgt>
                                        </p:tgtEl>
                                        <p:attrNameLst>
                                          <p:attrName>style.visibility</p:attrName>
                                        </p:attrNameLst>
                                      </p:cBhvr>
                                      <p:to>
                                        <p:strVal val="visible"/>
                                      </p:to>
                                    </p:set>
                                    <p:animEffect transition="in" filter="wipe(left)">
                                      <p:cBhvr>
                                        <p:cTn id="29" dur="500"/>
                                        <p:tgtEl>
                                          <p:spTgt spid="3850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5027">
                                            <p:txEl>
                                              <p:pRg st="7" end="7"/>
                                            </p:txEl>
                                          </p:spTgt>
                                        </p:tgtEl>
                                        <p:attrNameLst>
                                          <p:attrName>style.visibility</p:attrName>
                                        </p:attrNameLst>
                                      </p:cBhvr>
                                      <p:to>
                                        <p:strVal val="visible"/>
                                      </p:to>
                                    </p:set>
                                    <p:animEffect transition="in" filter="wipe(left)">
                                      <p:cBhvr>
                                        <p:cTn id="34" dur="500"/>
                                        <p:tgtEl>
                                          <p:spTgt spid="38502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85027">
                                            <p:txEl>
                                              <p:pRg st="8" end="8"/>
                                            </p:txEl>
                                          </p:spTgt>
                                        </p:tgtEl>
                                        <p:attrNameLst>
                                          <p:attrName>style.visibility</p:attrName>
                                        </p:attrNameLst>
                                      </p:cBhvr>
                                      <p:to>
                                        <p:strVal val="visible"/>
                                      </p:to>
                                    </p:set>
                                    <p:animEffect transition="in" filter="wipe(left)">
                                      <p:cBhvr>
                                        <p:cTn id="39" dur="500"/>
                                        <p:tgtEl>
                                          <p:spTgt spid="385027">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85027">
                                            <p:txEl>
                                              <p:pRg st="9" end="9"/>
                                            </p:txEl>
                                          </p:spTgt>
                                        </p:tgtEl>
                                        <p:attrNameLst>
                                          <p:attrName>style.visibility</p:attrName>
                                        </p:attrNameLst>
                                      </p:cBhvr>
                                      <p:to>
                                        <p:strVal val="visible"/>
                                      </p:to>
                                    </p:set>
                                    <p:animEffect transition="in" filter="wipe(left)">
                                      <p:cBhvr>
                                        <p:cTn id="42" dur="500"/>
                                        <p:tgtEl>
                                          <p:spTgt spid="385027">
                                            <p:txEl>
                                              <p:pRg st="9" end="9"/>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85027">
                                            <p:txEl>
                                              <p:pRg st="10" end="10"/>
                                            </p:txEl>
                                          </p:spTgt>
                                        </p:tgtEl>
                                        <p:attrNameLst>
                                          <p:attrName>style.visibility</p:attrName>
                                        </p:attrNameLst>
                                      </p:cBhvr>
                                      <p:to>
                                        <p:strVal val="visible"/>
                                      </p:to>
                                    </p:set>
                                    <p:animEffect transition="in" filter="wipe(left)">
                                      <p:cBhvr>
                                        <p:cTn id="45" dur="500"/>
                                        <p:tgtEl>
                                          <p:spTgt spid="385027">
                                            <p:txEl>
                                              <p:pRg st="10" end="1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85027">
                                            <p:txEl>
                                              <p:pRg st="11" end="11"/>
                                            </p:txEl>
                                          </p:spTgt>
                                        </p:tgtEl>
                                        <p:attrNameLst>
                                          <p:attrName>style.visibility</p:attrName>
                                        </p:attrNameLst>
                                      </p:cBhvr>
                                      <p:to>
                                        <p:strVal val="visible"/>
                                      </p:to>
                                    </p:set>
                                    <p:animEffect transition="in" filter="wipe(left)">
                                      <p:cBhvr>
                                        <p:cTn id="48" dur="500"/>
                                        <p:tgtEl>
                                          <p:spTgt spid="3850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ChangeArrowheads="1"/>
          </p:cNvSpPr>
          <p:nvPr/>
        </p:nvSpPr>
        <p:spPr bwMode="auto">
          <a:xfrm>
            <a:off x="476250" y="0"/>
            <a:ext cx="8056563" cy="728663"/>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defRPr/>
            </a:pPr>
            <a:r>
              <a:rPr lang="zh-CN" altLang="en-US" sz="4400" b="1">
                <a:solidFill>
                  <a:srgbClr val="0000FF"/>
                </a:solidFill>
                <a:effectLst>
                  <a:outerShdw blurRad="38100" dist="38100" dir="2700000" algn="tl">
                    <a:srgbClr val="C0C0C0"/>
                  </a:outerShdw>
                </a:effectLst>
              </a:rPr>
              <a:t>课后完成下例</a:t>
            </a:r>
          </a:p>
        </p:txBody>
      </p:sp>
      <p:sp>
        <p:nvSpPr>
          <p:cNvPr id="381957" name="Rectangle 5"/>
          <p:cNvSpPr>
            <a:spLocks noChangeArrowheads="1"/>
          </p:cNvSpPr>
          <p:nvPr/>
        </p:nvSpPr>
        <p:spPr bwMode="auto">
          <a:xfrm>
            <a:off x="0" y="773113"/>
            <a:ext cx="8982075" cy="5464175"/>
          </a:xfrm>
          <a:prstGeom prst="rect">
            <a:avLst/>
          </a:prstGeom>
          <a:noFill/>
          <a:ln w="9525">
            <a:noFill/>
            <a:miter lim="800000"/>
            <a:headEnd/>
            <a:tailEnd/>
          </a:ln>
        </p:spPr>
        <p:txBody>
          <a:bodyPr lIns="92075" tIns="46037" rIns="92075" bIns="46037"/>
          <a:lstStyle/>
          <a:p>
            <a:pPr marL="374650" indent="-374650">
              <a:spcBef>
                <a:spcPct val="20000"/>
              </a:spcBef>
              <a:buFontTx/>
              <a:buChar char="•"/>
            </a:pPr>
            <a:r>
              <a:rPr lang="zh-CN" altLang="en-US" sz="2500" b="1">
                <a:solidFill>
                  <a:srgbClr val="0000FF"/>
                </a:solidFill>
                <a:latin typeface="Times New Roman" pitchFamily="18" charset="0"/>
              </a:rPr>
              <a:t>体型判断。按“体指数”对肥胖程度进行划分：</a:t>
            </a:r>
          </a:p>
          <a:p>
            <a:pPr marL="374650" indent="-374650">
              <a:spcBef>
                <a:spcPct val="20000"/>
              </a:spcBef>
            </a:pPr>
            <a:r>
              <a:rPr lang="zh-CN" altLang="en-US" sz="2500" b="1">
                <a:solidFill>
                  <a:srgbClr val="0000FF"/>
                </a:solidFill>
                <a:latin typeface="Times New Roman" pitchFamily="18" charset="0"/>
              </a:rPr>
              <a:t>     体指数</a:t>
            </a:r>
            <a:r>
              <a:rPr lang="en-US" altLang="zh-CN" sz="2500" b="1">
                <a:solidFill>
                  <a:srgbClr val="0000FF"/>
                </a:solidFill>
                <a:latin typeface="Times New Roman" pitchFamily="18" charset="0"/>
              </a:rPr>
              <a:t>t = </a:t>
            </a:r>
            <a:r>
              <a:rPr lang="zh-CN" altLang="en-US" sz="2500" b="1">
                <a:solidFill>
                  <a:srgbClr val="0000FF"/>
                </a:solidFill>
                <a:latin typeface="Times New Roman" pitchFamily="18" charset="0"/>
              </a:rPr>
              <a:t>体重</a:t>
            </a:r>
            <a:r>
              <a:rPr lang="en-US" altLang="zh-CN" sz="2500" b="1">
                <a:solidFill>
                  <a:srgbClr val="0000FF"/>
                </a:solidFill>
                <a:latin typeface="Times New Roman" pitchFamily="18" charset="0"/>
              </a:rPr>
              <a:t>w / (</a:t>
            </a:r>
            <a:r>
              <a:rPr lang="zh-CN" altLang="en-US" sz="2500" b="1">
                <a:solidFill>
                  <a:srgbClr val="0000FF"/>
                </a:solidFill>
                <a:latin typeface="Times New Roman" pitchFamily="18" charset="0"/>
              </a:rPr>
              <a:t>身高</a:t>
            </a:r>
            <a:r>
              <a:rPr lang="en-US" altLang="zh-CN" sz="2500" b="1">
                <a:solidFill>
                  <a:srgbClr val="0000FF"/>
                </a:solidFill>
                <a:latin typeface="Times New Roman" pitchFamily="18" charset="0"/>
              </a:rPr>
              <a:t>h)2  </a:t>
            </a:r>
          </a:p>
          <a:p>
            <a:pPr marL="374650" indent="-374650">
              <a:spcBef>
                <a:spcPct val="20000"/>
              </a:spcBef>
            </a:pPr>
            <a:r>
              <a:rPr lang="en-US" altLang="zh-CN" sz="2500" b="1">
                <a:solidFill>
                  <a:srgbClr val="0000FF"/>
                </a:solidFill>
                <a:latin typeface="Times New Roman" pitchFamily="18" charset="0"/>
              </a:rPr>
              <a:t>                      </a:t>
            </a:r>
            <a:r>
              <a:rPr lang="zh-CN" altLang="en-US" sz="2500" b="1">
                <a:solidFill>
                  <a:srgbClr val="0000FF"/>
                </a:solidFill>
                <a:latin typeface="Times New Roman" pitchFamily="18" charset="0"/>
              </a:rPr>
              <a:t>（</a:t>
            </a:r>
            <a:r>
              <a:rPr lang="en-US" altLang="zh-CN" sz="2500" b="1">
                <a:solidFill>
                  <a:srgbClr val="0000FF"/>
                </a:solidFill>
                <a:latin typeface="Times New Roman" pitchFamily="18" charset="0"/>
              </a:rPr>
              <a:t>w </a:t>
            </a:r>
            <a:r>
              <a:rPr lang="zh-CN" altLang="en-US" sz="2500" b="1">
                <a:solidFill>
                  <a:srgbClr val="0000FF"/>
                </a:solidFill>
                <a:latin typeface="Times New Roman" pitchFamily="18" charset="0"/>
              </a:rPr>
              <a:t>单位为公斤，</a:t>
            </a:r>
            <a:r>
              <a:rPr lang="en-US" altLang="zh-CN" sz="2500" b="1">
                <a:solidFill>
                  <a:srgbClr val="0000FF"/>
                </a:solidFill>
                <a:latin typeface="Times New Roman" pitchFamily="18" charset="0"/>
              </a:rPr>
              <a:t>h</a:t>
            </a:r>
            <a:r>
              <a:rPr lang="zh-CN" altLang="en-US" sz="2500" b="1">
                <a:solidFill>
                  <a:srgbClr val="0000FF"/>
                </a:solidFill>
                <a:latin typeface="Times New Roman" pitchFamily="18" charset="0"/>
              </a:rPr>
              <a:t>单位为米）</a:t>
            </a:r>
          </a:p>
          <a:p>
            <a:pPr marL="850900" lvl="1" indent="-285750">
              <a:spcBef>
                <a:spcPct val="20000"/>
              </a:spcBef>
              <a:buFontTx/>
              <a:buChar char="–"/>
            </a:pPr>
            <a:r>
              <a:rPr lang="zh-CN" altLang="en-US" sz="2200" b="1">
                <a:solidFill>
                  <a:srgbClr val="990000"/>
                </a:solidFill>
                <a:latin typeface="Times New Roman" pitchFamily="18" charset="0"/>
              </a:rPr>
              <a:t>当</a:t>
            </a:r>
            <a:r>
              <a:rPr lang="en-US" altLang="zh-CN" sz="2200" b="1">
                <a:solidFill>
                  <a:srgbClr val="990000"/>
                </a:solidFill>
                <a:latin typeface="Times New Roman" pitchFamily="18" charset="0"/>
              </a:rPr>
              <a:t>t &lt; 18</a:t>
            </a:r>
            <a:r>
              <a:rPr lang="zh-CN" altLang="en-US" sz="2200" b="1">
                <a:solidFill>
                  <a:srgbClr val="990000"/>
                </a:solidFill>
                <a:latin typeface="Times New Roman" pitchFamily="18" charset="0"/>
              </a:rPr>
              <a:t>时，为低体重；</a:t>
            </a:r>
          </a:p>
          <a:p>
            <a:pPr marL="850900" lvl="1" indent="-285750">
              <a:spcBef>
                <a:spcPct val="20000"/>
              </a:spcBef>
              <a:buFontTx/>
              <a:buChar char="–"/>
            </a:pPr>
            <a:r>
              <a:rPr lang="zh-CN" altLang="en-US" sz="2200" b="1">
                <a:solidFill>
                  <a:srgbClr val="990000"/>
                </a:solidFill>
                <a:latin typeface="Times New Roman" pitchFamily="18" charset="0"/>
              </a:rPr>
              <a:t>当</a:t>
            </a:r>
            <a:r>
              <a:rPr lang="en-US" altLang="zh-CN" sz="2200" b="1">
                <a:solidFill>
                  <a:srgbClr val="990000"/>
                </a:solidFill>
                <a:latin typeface="Times New Roman" pitchFamily="18" charset="0"/>
              </a:rPr>
              <a:t>t</a:t>
            </a:r>
            <a:r>
              <a:rPr lang="zh-CN" altLang="en-US" sz="2200" b="1">
                <a:solidFill>
                  <a:srgbClr val="990000"/>
                </a:solidFill>
                <a:latin typeface="Times New Roman" pitchFamily="18" charset="0"/>
              </a:rPr>
              <a:t>介于</a:t>
            </a:r>
            <a:r>
              <a:rPr lang="en-US" altLang="zh-CN" sz="2200" b="1">
                <a:solidFill>
                  <a:srgbClr val="990000"/>
                </a:solidFill>
                <a:latin typeface="Times New Roman" pitchFamily="18" charset="0"/>
              </a:rPr>
              <a:t>18</a:t>
            </a:r>
            <a:r>
              <a:rPr lang="zh-CN" altLang="en-US" sz="2200" b="1">
                <a:solidFill>
                  <a:srgbClr val="990000"/>
                </a:solidFill>
                <a:latin typeface="Times New Roman" pitchFamily="18" charset="0"/>
              </a:rPr>
              <a:t>和</a:t>
            </a:r>
            <a:r>
              <a:rPr lang="en-US" altLang="zh-CN" sz="2200" b="1">
                <a:solidFill>
                  <a:srgbClr val="990000"/>
                </a:solidFill>
                <a:latin typeface="Times New Roman" pitchFamily="18" charset="0"/>
              </a:rPr>
              <a:t>25</a:t>
            </a:r>
            <a:r>
              <a:rPr lang="zh-CN" altLang="en-US" sz="2200" b="1">
                <a:solidFill>
                  <a:srgbClr val="990000"/>
                </a:solidFill>
                <a:latin typeface="Times New Roman" pitchFamily="18" charset="0"/>
              </a:rPr>
              <a:t>之间时，为正常体重；</a:t>
            </a:r>
          </a:p>
          <a:p>
            <a:pPr marL="850900" lvl="1" indent="-285750">
              <a:spcBef>
                <a:spcPct val="20000"/>
              </a:spcBef>
              <a:buFontTx/>
              <a:buChar char="–"/>
            </a:pPr>
            <a:r>
              <a:rPr lang="zh-CN" altLang="en-US" sz="2200" b="1">
                <a:solidFill>
                  <a:srgbClr val="990000"/>
                </a:solidFill>
                <a:latin typeface="Times New Roman" pitchFamily="18" charset="0"/>
              </a:rPr>
              <a:t>当</a:t>
            </a:r>
            <a:r>
              <a:rPr lang="en-US" altLang="zh-CN" sz="2200" b="1">
                <a:solidFill>
                  <a:srgbClr val="990000"/>
                </a:solidFill>
                <a:latin typeface="Times New Roman" pitchFamily="18" charset="0"/>
              </a:rPr>
              <a:t>t</a:t>
            </a:r>
            <a:r>
              <a:rPr lang="zh-CN" altLang="en-US" sz="2200" b="1">
                <a:solidFill>
                  <a:srgbClr val="990000"/>
                </a:solidFill>
                <a:latin typeface="Times New Roman" pitchFamily="18" charset="0"/>
              </a:rPr>
              <a:t>介于</a:t>
            </a:r>
            <a:r>
              <a:rPr lang="en-US" altLang="zh-CN" sz="2200" b="1">
                <a:solidFill>
                  <a:srgbClr val="990000"/>
                </a:solidFill>
                <a:latin typeface="Times New Roman" pitchFamily="18" charset="0"/>
              </a:rPr>
              <a:t>25</a:t>
            </a:r>
            <a:r>
              <a:rPr lang="zh-CN" altLang="en-US" sz="2200" b="1">
                <a:solidFill>
                  <a:srgbClr val="990000"/>
                </a:solidFill>
                <a:latin typeface="Times New Roman" pitchFamily="18" charset="0"/>
              </a:rPr>
              <a:t>和</a:t>
            </a:r>
            <a:r>
              <a:rPr lang="en-US" altLang="zh-CN" sz="2200" b="1">
                <a:solidFill>
                  <a:srgbClr val="990000"/>
                </a:solidFill>
                <a:latin typeface="Times New Roman" pitchFamily="18" charset="0"/>
              </a:rPr>
              <a:t>27</a:t>
            </a:r>
            <a:r>
              <a:rPr lang="zh-CN" altLang="en-US" sz="2200" b="1">
                <a:solidFill>
                  <a:srgbClr val="990000"/>
                </a:solidFill>
                <a:latin typeface="Times New Roman" pitchFamily="18" charset="0"/>
              </a:rPr>
              <a:t>之间时，为超重体重；</a:t>
            </a:r>
          </a:p>
          <a:p>
            <a:pPr marL="850900" lvl="1" indent="-285750">
              <a:spcBef>
                <a:spcPct val="20000"/>
              </a:spcBef>
              <a:buFontTx/>
              <a:buChar char="–"/>
            </a:pPr>
            <a:r>
              <a:rPr lang="zh-CN" altLang="en-US" sz="2200" b="1">
                <a:solidFill>
                  <a:srgbClr val="990000"/>
                </a:solidFill>
                <a:latin typeface="Times New Roman" pitchFamily="18" charset="0"/>
              </a:rPr>
              <a:t>当</a:t>
            </a:r>
            <a:r>
              <a:rPr lang="en-US" altLang="zh-CN" sz="2200" b="1">
                <a:solidFill>
                  <a:srgbClr val="990000"/>
                </a:solidFill>
                <a:latin typeface="Times New Roman" pitchFamily="18" charset="0"/>
              </a:rPr>
              <a:t>t &gt;= 27</a:t>
            </a:r>
            <a:r>
              <a:rPr lang="zh-CN" altLang="en-US" sz="2200" b="1">
                <a:solidFill>
                  <a:srgbClr val="990000"/>
                </a:solidFill>
                <a:latin typeface="Times New Roman" pitchFamily="18" charset="0"/>
              </a:rPr>
              <a:t>时，为肥胖。</a:t>
            </a:r>
          </a:p>
          <a:p>
            <a:pPr marL="374650" indent="-374650">
              <a:spcBef>
                <a:spcPct val="20000"/>
              </a:spcBef>
              <a:buFontTx/>
              <a:buChar char="•"/>
            </a:pPr>
            <a:r>
              <a:rPr lang="zh-CN" altLang="en-US" sz="2500" b="1">
                <a:solidFill>
                  <a:srgbClr val="0000FF"/>
                </a:solidFill>
                <a:latin typeface="Times New Roman" pitchFamily="18" charset="0"/>
              </a:rPr>
              <a:t>编程从键盘输入你的身高</a:t>
            </a:r>
            <a:r>
              <a:rPr lang="en-US" altLang="zh-CN" sz="2500" b="1">
                <a:solidFill>
                  <a:srgbClr val="0000FF"/>
                </a:solidFill>
                <a:latin typeface="Times New Roman" pitchFamily="18" charset="0"/>
              </a:rPr>
              <a:t>h</a:t>
            </a:r>
            <a:r>
              <a:rPr lang="zh-CN" altLang="en-US" sz="2500" b="1">
                <a:solidFill>
                  <a:srgbClr val="0000FF"/>
                </a:solidFill>
                <a:latin typeface="Times New Roman" pitchFamily="18" charset="0"/>
              </a:rPr>
              <a:t>和体重</a:t>
            </a:r>
            <a:r>
              <a:rPr lang="en-US" altLang="zh-CN" sz="2500" b="1">
                <a:solidFill>
                  <a:srgbClr val="0000FF"/>
                </a:solidFill>
                <a:latin typeface="Times New Roman" pitchFamily="18" charset="0"/>
              </a:rPr>
              <a:t>w</a:t>
            </a:r>
            <a:r>
              <a:rPr lang="zh-CN" altLang="en-US" sz="2500" b="1">
                <a:solidFill>
                  <a:srgbClr val="0000FF"/>
                </a:solidFill>
                <a:latin typeface="Times New Roman" pitchFamily="18" charset="0"/>
              </a:rPr>
              <a:t>，根据给定公式计算体指数</a:t>
            </a:r>
            <a:r>
              <a:rPr lang="en-US" altLang="zh-CN" sz="2500" b="1">
                <a:solidFill>
                  <a:srgbClr val="0000FF"/>
                </a:solidFill>
                <a:latin typeface="Times New Roman" pitchFamily="18" charset="0"/>
              </a:rPr>
              <a:t>t</a:t>
            </a:r>
            <a:r>
              <a:rPr lang="zh-CN" altLang="en-US" sz="2500" b="1">
                <a:solidFill>
                  <a:srgbClr val="0000FF"/>
                </a:solidFill>
                <a:latin typeface="Times New Roman" pitchFamily="18" charset="0"/>
              </a:rPr>
              <a:t>，然后判断你的体重属于何种类型。</a:t>
            </a:r>
          </a:p>
          <a:p>
            <a:pPr marL="374650" indent="-374650">
              <a:spcBef>
                <a:spcPct val="20000"/>
              </a:spcBef>
              <a:buFontTx/>
              <a:buChar char="•"/>
            </a:pPr>
            <a:r>
              <a:rPr lang="zh-CN" altLang="en-US" sz="2500" b="1">
                <a:solidFill>
                  <a:srgbClr val="0000FF"/>
                </a:solidFill>
                <a:latin typeface="Times New Roman" pitchFamily="18" charset="0"/>
              </a:rPr>
              <a:t>用</a:t>
            </a:r>
            <a:r>
              <a:rPr lang="en-US" altLang="zh-CN" sz="2500" b="1">
                <a:solidFill>
                  <a:srgbClr val="0000FF"/>
                </a:solidFill>
                <a:latin typeface="Times New Roman" pitchFamily="18" charset="0"/>
              </a:rPr>
              <a:t>3</a:t>
            </a:r>
            <a:r>
              <a:rPr lang="zh-CN" altLang="en-US" sz="2500" b="1">
                <a:solidFill>
                  <a:srgbClr val="0000FF"/>
                </a:solidFill>
                <a:latin typeface="Times New Roman" pitchFamily="18" charset="0"/>
              </a:rPr>
              <a:t>种方法编程：</a:t>
            </a:r>
          </a:p>
          <a:p>
            <a:pPr marL="850900" lvl="1" indent="-285750">
              <a:spcBef>
                <a:spcPct val="20000"/>
              </a:spcBef>
              <a:buFontTx/>
              <a:buChar char="–"/>
            </a:pPr>
            <a:r>
              <a:rPr lang="zh-CN" altLang="en-US" sz="2200" b="1">
                <a:solidFill>
                  <a:srgbClr val="990000"/>
                </a:solidFill>
                <a:latin typeface="Times New Roman" pitchFamily="18" charset="0"/>
              </a:rPr>
              <a:t>算法</a:t>
            </a:r>
            <a:r>
              <a:rPr lang="en-US" altLang="zh-CN" sz="2200" b="1">
                <a:solidFill>
                  <a:srgbClr val="990000"/>
                </a:solidFill>
                <a:latin typeface="Times New Roman" pitchFamily="18" charset="0"/>
              </a:rPr>
              <a:t>1</a:t>
            </a:r>
            <a:r>
              <a:rPr lang="zh-CN" altLang="en-US" sz="2200" b="1">
                <a:solidFill>
                  <a:srgbClr val="990000"/>
                </a:solidFill>
                <a:latin typeface="Times New Roman" pitchFamily="18" charset="0"/>
              </a:rPr>
              <a:t>：用不带</a:t>
            </a:r>
            <a:r>
              <a:rPr lang="en-US" altLang="zh-CN" sz="2200" b="1">
                <a:solidFill>
                  <a:srgbClr val="990000"/>
                </a:solidFill>
                <a:latin typeface="Times New Roman" pitchFamily="18" charset="0"/>
              </a:rPr>
              <a:t>else</a:t>
            </a:r>
            <a:r>
              <a:rPr lang="zh-CN" altLang="en-US" sz="2200" b="1">
                <a:solidFill>
                  <a:srgbClr val="990000"/>
                </a:solidFill>
                <a:latin typeface="Times New Roman" pitchFamily="18" charset="0"/>
              </a:rPr>
              <a:t>子句的</a:t>
            </a:r>
            <a:r>
              <a:rPr lang="en-US" altLang="zh-CN" sz="2200" b="1">
                <a:solidFill>
                  <a:srgbClr val="990000"/>
                </a:solidFill>
                <a:latin typeface="Times New Roman" pitchFamily="18" charset="0"/>
              </a:rPr>
              <a:t>if</a:t>
            </a:r>
            <a:r>
              <a:rPr lang="zh-CN" altLang="en-US" sz="2200" b="1">
                <a:solidFill>
                  <a:srgbClr val="990000"/>
                </a:solidFill>
                <a:latin typeface="Times New Roman" pitchFamily="18" charset="0"/>
              </a:rPr>
              <a:t>语句编程 </a:t>
            </a:r>
          </a:p>
          <a:p>
            <a:pPr marL="850900" lvl="1" indent="-285750">
              <a:spcBef>
                <a:spcPct val="20000"/>
              </a:spcBef>
              <a:buFontTx/>
              <a:buChar char="–"/>
            </a:pPr>
            <a:r>
              <a:rPr lang="zh-CN" altLang="en-US" sz="2200" b="1">
                <a:solidFill>
                  <a:srgbClr val="990000"/>
                </a:solidFill>
                <a:latin typeface="Times New Roman" pitchFamily="18" charset="0"/>
              </a:rPr>
              <a:t>算法</a:t>
            </a:r>
            <a:r>
              <a:rPr lang="en-US" altLang="zh-CN" sz="2200" b="1">
                <a:solidFill>
                  <a:srgbClr val="990000"/>
                </a:solidFill>
                <a:latin typeface="Times New Roman" pitchFamily="18" charset="0"/>
              </a:rPr>
              <a:t>2</a:t>
            </a:r>
            <a:r>
              <a:rPr lang="zh-CN" altLang="en-US" sz="2200" b="1">
                <a:solidFill>
                  <a:srgbClr val="990000"/>
                </a:solidFill>
                <a:latin typeface="Times New Roman" pitchFamily="18" charset="0"/>
              </a:rPr>
              <a:t>：用在</a:t>
            </a:r>
            <a:r>
              <a:rPr lang="en-US" altLang="zh-CN" sz="2200" b="1">
                <a:solidFill>
                  <a:srgbClr val="990000"/>
                </a:solidFill>
                <a:latin typeface="Times New Roman" pitchFamily="18" charset="0"/>
              </a:rPr>
              <a:t>if</a:t>
            </a:r>
            <a:r>
              <a:rPr lang="zh-CN" altLang="en-US" sz="2200" b="1">
                <a:solidFill>
                  <a:srgbClr val="990000"/>
                </a:solidFill>
                <a:latin typeface="Times New Roman" pitchFamily="18" charset="0"/>
              </a:rPr>
              <a:t>子句中嵌入</a:t>
            </a:r>
            <a:r>
              <a:rPr lang="en-US" altLang="zh-CN" sz="2200" b="1">
                <a:solidFill>
                  <a:srgbClr val="990000"/>
                </a:solidFill>
                <a:latin typeface="Times New Roman" pitchFamily="18" charset="0"/>
              </a:rPr>
              <a:t>if </a:t>
            </a:r>
            <a:r>
              <a:rPr lang="zh-CN" altLang="en-US" sz="2200" b="1">
                <a:solidFill>
                  <a:srgbClr val="990000"/>
                </a:solidFill>
                <a:latin typeface="Times New Roman" pitchFamily="18" charset="0"/>
              </a:rPr>
              <a:t>语句的形式编程 </a:t>
            </a:r>
          </a:p>
          <a:p>
            <a:pPr marL="850900" lvl="1" indent="-285750">
              <a:spcBef>
                <a:spcPct val="20000"/>
              </a:spcBef>
              <a:buFontTx/>
              <a:buChar char="–"/>
            </a:pPr>
            <a:r>
              <a:rPr lang="zh-CN" altLang="en-US" sz="2200" b="1">
                <a:solidFill>
                  <a:srgbClr val="990000"/>
                </a:solidFill>
                <a:latin typeface="Times New Roman" pitchFamily="18" charset="0"/>
              </a:rPr>
              <a:t>算法</a:t>
            </a:r>
            <a:r>
              <a:rPr lang="en-US" altLang="zh-CN" sz="2200" b="1">
                <a:solidFill>
                  <a:srgbClr val="990000"/>
                </a:solidFill>
                <a:latin typeface="Times New Roman" pitchFamily="18" charset="0"/>
              </a:rPr>
              <a:t>3</a:t>
            </a:r>
            <a:r>
              <a:rPr lang="zh-CN" altLang="en-US" sz="2200" b="1">
                <a:solidFill>
                  <a:srgbClr val="990000"/>
                </a:solidFill>
                <a:latin typeface="Times New Roman" pitchFamily="18" charset="0"/>
              </a:rPr>
              <a:t>：用在</a:t>
            </a:r>
            <a:r>
              <a:rPr lang="en-US" altLang="zh-CN" sz="2200" b="1">
                <a:solidFill>
                  <a:srgbClr val="990000"/>
                </a:solidFill>
                <a:latin typeface="Times New Roman" pitchFamily="18" charset="0"/>
              </a:rPr>
              <a:t>else</a:t>
            </a:r>
            <a:r>
              <a:rPr lang="zh-CN" altLang="en-US" sz="2200" b="1">
                <a:solidFill>
                  <a:srgbClr val="990000"/>
                </a:solidFill>
                <a:latin typeface="Times New Roman" pitchFamily="18" charset="0"/>
              </a:rPr>
              <a:t>子句中嵌入</a:t>
            </a:r>
            <a:r>
              <a:rPr lang="en-US" altLang="zh-CN" sz="2200" b="1">
                <a:solidFill>
                  <a:srgbClr val="990000"/>
                </a:solidFill>
                <a:latin typeface="Times New Roman" pitchFamily="18" charset="0"/>
              </a:rPr>
              <a:t>if </a:t>
            </a:r>
            <a:r>
              <a:rPr lang="zh-CN" altLang="en-US" sz="2200" b="1">
                <a:solidFill>
                  <a:srgbClr val="990000"/>
                </a:solidFill>
                <a:latin typeface="Times New Roman" pitchFamily="18" charset="0"/>
              </a:rPr>
              <a:t>语句的形式编程</a:t>
            </a:r>
            <a:r>
              <a:rPr lang="zh-CN" altLang="en-US" sz="2200" b="1">
                <a:latin typeface="Times New Roman" pitchFamily="18"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57">
                                            <p:txEl>
                                              <p:pRg st="0" end="0"/>
                                            </p:txEl>
                                          </p:spTgt>
                                        </p:tgtEl>
                                        <p:attrNameLst>
                                          <p:attrName>style.visibility</p:attrName>
                                        </p:attrNameLst>
                                      </p:cBhvr>
                                      <p:to>
                                        <p:strVal val="visible"/>
                                      </p:to>
                                    </p:set>
                                    <p:animEffect transition="in" filter="wipe(left)">
                                      <p:cBhvr>
                                        <p:cTn id="7" dur="500"/>
                                        <p:tgtEl>
                                          <p:spTgt spid="38195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1957">
                                            <p:txEl>
                                              <p:pRg st="1" end="1"/>
                                            </p:txEl>
                                          </p:spTgt>
                                        </p:tgtEl>
                                        <p:attrNameLst>
                                          <p:attrName>style.visibility</p:attrName>
                                        </p:attrNameLst>
                                      </p:cBhvr>
                                      <p:to>
                                        <p:strVal val="visible"/>
                                      </p:to>
                                    </p:set>
                                    <p:animEffect transition="in" filter="wipe(left)">
                                      <p:cBhvr>
                                        <p:cTn id="11" dur="500"/>
                                        <p:tgtEl>
                                          <p:spTgt spid="38195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1957">
                                            <p:txEl>
                                              <p:pRg st="2" end="2"/>
                                            </p:txEl>
                                          </p:spTgt>
                                        </p:tgtEl>
                                        <p:attrNameLst>
                                          <p:attrName>style.visibility</p:attrName>
                                        </p:attrNameLst>
                                      </p:cBhvr>
                                      <p:to>
                                        <p:strVal val="visible"/>
                                      </p:to>
                                    </p:set>
                                    <p:animEffect transition="in" filter="wipe(left)">
                                      <p:cBhvr>
                                        <p:cTn id="15" dur="500"/>
                                        <p:tgtEl>
                                          <p:spTgt spid="38195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81957">
                                            <p:txEl>
                                              <p:pRg st="3" end="3"/>
                                            </p:txEl>
                                          </p:spTgt>
                                        </p:tgtEl>
                                        <p:attrNameLst>
                                          <p:attrName>style.visibility</p:attrName>
                                        </p:attrNameLst>
                                      </p:cBhvr>
                                      <p:to>
                                        <p:strVal val="visible"/>
                                      </p:to>
                                    </p:set>
                                    <p:animEffect transition="in" filter="wipe(left)">
                                      <p:cBhvr>
                                        <p:cTn id="18" dur="500"/>
                                        <p:tgtEl>
                                          <p:spTgt spid="38195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81957">
                                            <p:txEl>
                                              <p:pRg st="4" end="4"/>
                                            </p:txEl>
                                          </p:spTgt>
                                        </p:tgtEl>
                                        <p:attrNameLst>
                                          <p:attrName>style.visibility</p:attrName>
                                        </p:attrNameLst>
                                      </p:cBhvr>
                                      <p:to>
                                        <p:strVal val="visible"/>
                                      </p:to>
                                    </p:set>
                                    <p:animEffect transition="in" filter="wipe(left)">
                                      <p:cBhvr>
                                        <p:cTn id="21" dur="500"/>
                                        <p:tgtEl>
                                          <p:spTgt spid="38195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81957">
                                            <p:txEl>
                                              <p:pRg st="5" end="5"/>
                                            </p:txEl>
                                          </p:spTgt>
                                        </p:tgtEl>
                                        <p:attrNameLst>
                                          <p:attrName>style.visibility</p:attrName>
                                        </p:attrNameLst>
                                      </p:cBhvr>
                                      <p:to>
                                        <p:strVal val="visible"/>
                                      </p:to>
                                    </p:set>
                                    <p:animEffect transition="in" filter="wipe(left)">
                                      <p:cBhvr>
                                        <p:cTn id="24" dur="500"/>
                                        <p:tgtEl>
                                          <p:spTgt spid="38195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81957">
                                            <p:txEl>
                                              <p:pRg st="6" end="6"/>
                                            </p:txEl>
                                          </p:spTgt>
                                        </p:tgtEl>
                                        <p:attrNameLst>
                                          <p:attrName>style.visibility</p:attrName>
                                        </p:attrNameLst>
                                      </p:cBhvr>
                                      <p:to>
                                        <p:strVal val="visible"/>
                                      </p:to>
                                    </p:set>
                                    <p:animEffect transition="in" filter="wipe(left)">
                                      <p:cBhvr>
                                        <p:cTn id="27" dur="500"/>
                                        <p:tgtEl>
                                          <p:spTgt spid="38195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1957">
                                            <p:txEl>
                                              <p:pRg st="7" end="7"/>
                                            </p:txEl>
                                          </p:spTgt>
                                        </p:tgtEl>
                                        <p:attrNameLst>
                                          <p:attrName>style.visibility</p:attrName>
                                        </p:attrNameLst>
                                      </p:cBhvr>
                                      <p:to>
                                        <p:strVal val="visible"/>
                                      </p:to>
                                    </p:set>
                                    <p:animEffect transition="in" filter="wipe(left)">
                                      <p:cBhvr>
                                        <p:cTn id="32" dur="500"/>
                                        <p:tgtEl>
                                          <p:spTgt spid="38195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1957">
                                            <p:txEl>
                                              <p:pRg st="8" end="8"/>
                                            </p:txEl>
                                          </p:spTgt>
                                        </p:tgtEl>
                                        <p:attrNameLst>
                                          <p:attrName>style.visibility</p:attrName>
                                        </p:attrNameLst>
                                      </p:cBhvr>
                                      <p:to>
                                        <p:strVal val="visible"/>
                                      </p:to>
                                    </p:set>
                                    <p:animEffect transition="in" filter="wipe(left)">
                                      <p:cBhvr>
                                        <p:cTn id="37" dur="500"/>
                                        <p:tgtEl>
                                          <p:spTgt spid="381957">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81957">
                                            <p:txEl>
                                              <p:pRg st="9" end="9"/>
                                            </p:txEl>
                                          </p:spTgt>
                                        </p:tgtEl>
                                        <p:attrNameLst>
                                          <p:attrName>style.visibility</p:attrName>
                                        </p:attrNameLst>
                                      </p:cBhvr>
                                      <p:to>
                                        <p:strVal val="visible"/>
                                      </p:to>
                                    </p:set>
                                    <p:animEffect transition="in" filter="wipe(left)">
                                      <p:cBhvr>
                                        <p:cTn id="40" dur="500"/>
                                        <p:tgtEl>
                                          <p:spTgt spid="381957">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81957">
                                            <p:txEl>
                                              <p:pRg st="10" end="10"/>
                                            </p:txEl>
                                          </p:spTgt>
                                        </p:tgtEl>
                                        <p:attrNameLst>
                                          <p:attrName>style.visibility</p:attrName>
                                        </p:attrNameLst>
                                      </p:cBhvr>
                                      <p:to>
                                        <p:strVal val="visible"/>
                                      </p:to>
                                    </p:set>
                                    <p:animEffect transition="in" filter="wipe(left)">
                                      <p:cBhvr>
                                        <p:cTn id="43" dur="500"/>
                                        <p:tgtEl>
                                          <p:spTgt spid="381957">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81957">
                                            <p:txEl>
                                              <p:pRg st="11" end="11"/>
                                            </p:txEl>
                                          </p:spTgt>
                                        </p:tgtEl>
                                        <p:attrNameLst>
                                          <p:attrName>style.visibility</p:attrName>
                                        </p:attrNameLst>
                                      </p:cBhvr>
                                      <p:to>
                                        <p:strVal val="visible"/>
                                      </p:to>
                                    </p:set>
                                    <p:animEffect transition="in" filter="wipe(left)">
                                      <p:cBhvr>
                                        <p:cTn id="46" dur="500"/>
                                        <p:tgtEl>
                                          <p:spTgt spid="38195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7"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zh-CN" altLang="en-US" sz="3600" b="1">
                <a:ea typeface="黑体" pitchFamily="2" charset="-122"/>
              </a:rPr>
              <a:t>三、选择结构程序设计</a:t>
            </a:r>
            <a:br>
              <a:rPr lang="zh-CN" altLang="en-US" sz="3600" b="1">
                <a:ea typeface="黑体" pitchFamily="2" charset="-122"/>
              </a:rPr>
            </a:br>
            <a:r>
              <a:rPr lang="en-US" altLang="zh-CN" sz="3200">
                <a:solidFill>
                  <a:srgbClr val="0000FF"/>
                </a:solidFill>
                <a:latin typeface="黑体" pitchFamily="2" charset="-122"/>
                <a:ea typeface="黑体" pitchFamily="2" charset="-122"/>
              </a:rPr>
              <a:t>2</a:t>
            </a:r>
            <a:r>
              <a:rPr lang="zh-CN" altLang="en-US" sz="3200">
                <a:solidFill>
                  <a:srgbClr val="0000FF"/>
                </a:solidFill>
                <a:latin typeface="黑体" pitchFamily="2" charset="-122"/>
                <a:ea typeface="黑体" pitchFamily="2" charset="-122"/>
              </a:rPr>
              <a:t>、</a:t>
            </a:r>
            <a:r>
              <a:rPr lang="en-US" altLang="zh-CN" sz="3200">
                <a:solidFill>
                  <a:srgbClr val="0000FF"/>
                </a:solidFill>
                <a:ea typeface="黑体" pitchFamily="2" charset="-122"/>
              </a:rPr>
              <a:t>switch</a:t>
            </a:r>
            <a:r>
              <a:rPr lang="zh-CN" altLang="en-US" sz="3200">
                <a:solidFill>
                  <a:srgbClr val="0000FF"/>
                </a:solidFill>
                <a:latin typeface="黑体" pitchFamily="2" charset="-122"/>
                <a:ea typeface="黑体" pitchFamily="2" charset="-122"/>
              </a:rPr>
              <a:t>语句</a:t>
            </a:r>
            <a:r>
              <a:rPr lang="zh-CN" altLang="en-US" sz="3200" i="1"/>
              <a:t>   </a:t>
            </a:r>
            <a:r>
              <a:rPr lang="en-US" altLang="zh-CN" sz="2400" i="1">
                <a:solidFill>
                  <a:srgbClr val="6600FF"/>
                </a:solidFill>
                <a:latin typeface="黑体" pitchFamily="2" charset="-122"/>
                <a:ea typeface="黑体" pitchFamily="2" charset="-122"/>
              </a:rPr>
              <a:t>P98</a:t>
            </a:r>
          </a:p>
        </p:txBody>
      </p:sp>
      <p:pic>
        <p:nvPicPr>
          <p:cNvPr id="270341" name="Picture 5" descr="switch语句"/>
          <p:cNvPicPr>
            <a:picLocks noChangeAspect="1" noChangeArrowheads="1"/>
          </p:cNvPicPr>
          <p:nvPr/>
        </p:nvPicPr>
        <p:blipFill>
          <a:blip r:embed="rId2"/>
          <a:srcRect/>
          <a:stretch>
            <a:fillRect/>
          </a:stretch>
        </p:blipFill>
        <p:spPr bwMode="auto">
          <a:xfrm>
            <a:off x="900113" y="1557338"/>
            <a:ext cx="6951662" cy="1185862"/>
          </a:xfrm>
          <a:prstGeom prst="rect">
            <a:avLst/>
          </a:prstGeom>
          <a:noFill/>
          <a:ln w="9525">
            <a:noFill/>
            <a:miter lim="800000"/>
            <a:headEnd/>
            <a:tailEnd/>
          </a:ln>
        </p:spPr>
      </p:pic>
      <p:sp>
        <p:nvSpPr>
          <p:cNvPr id="270342" name="Text Box 6"/>
          <p:cNvSpPr txBox="1">
            <a:spLocks noChangeArrowheads="1"/>
          </p:cNvSpPr>
          <p:nvPr/>
        </p:nvSpPr>
        <p:spPr bwMode="auto">
          <a:xfrm>
            <a:off x="1116013" y="1628775"/>
            <a:ext cx="5688012" cy="3935413"/>
          </a:xfrm>
          <a:prstGeom prst="rect">
            <a:avLst/>
          </a:prstGeom>
          <a:noFill/>
          <a:ln w="9525">
            <a:noFill/>
            <a:miter lim="800000"/>
            <a:headEnd/>
            <a:tailEnd/>
          </a:ln>
        </p:spPr>
        <p:txBody>
          <a:bodyPr>
            <a:spAutoFit/>
          </a:bodyPr>
          <a:lstStyle/>
          <a:p>
            <a:r>
              <a:rPr lang="en-US" altLang="zh-CN" sz="2800">
                <a:solidFill>
                  <a:srgbClr val="003300"/>
                </a:solidFill>
                <a:latin typeface="Arial" pitchFamily="34" charset="0"/>
                <a:ea typeface="黑体" pitchFamily="2" charset="-122"/>
              </a:rPr>
              <a:t>switch </a:t>
            </a:r>
            <a:r>
              <a:rPr lang="zh-CN" altLang="en-US" sz="2800">
                <a:solidFill>
                  <a:srgbClr val="003300"/>
                </a:solidFill>
                <a:latin typeface="Arial" pitchFamily="34" charset="0"/>
                <a:ea typeface="黑体" pitchFamily="2" charset="-122"/>
              </a:rPr>
              <a:t>语句的一般形式</a:t>
            </a:r>
            <a:r>
              <a:rPr lang="en-US" altLang="zh-CN" sz="2800">
                <a:solidFill>
                  <a:srgbClr val="003300"/>
                </a:solidFill>
                <a:latin typeface="Arial" pitchFamily="34" charset="0"/>
                <a:ea typeface="黑体" pitchFamily="2" charset="-122"/>
              </a:rPr>
              <a:t>:</a:t>
            </a:r>
          </a:p>
          <a:p>
            <a:r>
              <a:rPr lang="en-US" altLang="zh-CN" sz="2800">
                <a:solidFill>
                  <a:srgbClr val="003300"/>
                </a:solidFill>
                <a:latin typeface="Arial" pitchFamily="34" charset="0"/>
                <a:ea typeface="黑体" pitchFamily="2" charset="-122"/>
              </a:rPr>
              <a:t>switch(</a:t>
            </a:r>
            <a:r>
              <a:rPr lang="en-US" altLang="zh-CN" sz="2800">
                <a:solidFill>
                  <a:srgbClr val="FF00FF"/>
                </a:solidFill>
                <a:latin typeface="Arial" pitchFamily="34" charset="0"/>
                <a:ea typeface="黑体" pitchFamily="2" charset="-122"/>
              </a:rPr>
              <a:t>e</a:t>
            </a:r>
            <a:r>
              <a:rPr lang="en-US" altLang="zh-CN" sz="2800">
                <a:solidFill>
                  <a:srgbClr val="003300"/>
                </a:solidFill>
                <a:latin typeface="Arial" pitchFamily="34" charset="0"/>
                <a:ea typeface="黑体" pitchFamily="2" charset="-122"/>
              </a:rPr>
              <a:t>)</a:t>
            </a:r>
          </a:p>
          <a:p>
            <a:r>
              <a:rPr lang="en-US" altLang="zh-CN" sz="2800">
                <a:solidFill>
                  <a:srgbClr val="0000CC"/>
                </a:solidFill>
                <a:latin typeface="Arial" pitchFamily="34" charset="0"/>
                <a:ea typeface="黑体" pitchFamily="2" charset="-122"/>
              </a:rPr>
              <a:t>{</a:t>
            </a:r>
          </a:p>
          <a:p>
            <a:r>
              <a:rPr lang="en-US" altLang="zh-CN" sz="2800">
                <a:latin typeface="Arial" pitchFamily="34" charset="0"/>
                <a:ea typeface="黑体" pitchFamily="2" charset="-122"/>
              </a:rPr>
              <a:t>     </a:t>
            </a:r>
            <a:r>
              <a:rPr lang="en-US" altLang="zh-CN" sz="2800">
                <a:solidFill>
                  <a:srgbClr val="0000CC"/>
                </a:solidFill>
                <a:latin typeface="Arial" pitchFamily="34" charset="0"/>
                <a:ea typeface="黑体" pitchFamily="2" charset="-122"/>
              </a:rPr>
              <a:t>case </a:t>
            </a:r>
            <a:r>
              <a:rPr lang="en-US" altLang="zh-CN" sz="2800" i="1">
                <a:solidFill>
                  <a:srgbClr val="FF00FF"/>
                </a:solidFill>
                <a:latin typeface="Arial" pitchFamily="34" charset="0"/>
                <a:ea typeface="黑体" pitchFamily="2" charset="-122"/>
              </a:rPr>
              <a:t>c1</a:t>
            </a:r>
            <a:r>
              <a:rPr lang="en-US" altLang="zh-CN" sz="2800" b="1">
                <a:solidFill>
                  <a:srgbClr val="0000CC"/>
                </a:solidFill>
                <a:latin typeface="Arial" pitchFamily="34" charset="0"/>
                <a:ea typeface="黑体" pitchFamily="2" charset="-122"/>
              </a:rPr>
              <a:t>:</a:t>
            </a:r>
            <a:r>
              <a:rPr lang="zh-CN" altLang="en-US" sz="2800">
                <a:latin typeface="Arial" pitchFamily="34" charset="0"/>
                <a:ea typeface="黑体" pitchFamily="2" charset="-122"/>
              </a:rPr>
              <a:t>语句组</a:t>
            </a:r>
            <a:r>
              <a:rPr lang="en-US" altLang="zh-CN" sz="2800">
                <a:latin typeface="Arial" pitchFamily="34" charset="0"/>
                <a:ea typeface="黑体" pitchFamily="2" charset="-122"/>
              </a:rPr>
              <a:t>1</a:t>
            </a:r>
            <a:r>
              <a:rPr lang="zh-CN" altLang="en-US" sz="2800">
                <a:latin typeface="Arial" pitchFamily="34" charset="0"/>
                <a:ea typeface="黑体" pitchFamily="2" charset="-122"/>
              </a:rPr>
              <a:t>；</a:t>
            </a:r>
          </a:p>
          <a:p>
            <a:r>
              <a:rPr lang="zh-CN" altLang="en-US" sz="2800">
                <a:solidFill>
                  <a:srgbClr val="0000CC"/>
                </a:solidFill>
                <a:latin typeface="Arial" pitchFamily="34" charset="0"/>
                <a:ea typeface="黑体" pitchFamily="2" charset="-122"/>
              </a:rPr>
              <a:t>     </a:t>
            </a:r>
            <a:r>
              <a:rPr lang="en-US" altLang="zh-CN" sz="2800">
                <a:solidFill>
                  <a:srgbClr val="0000CC"/>
                </a:solidFill>
                <a:latin typeface="Arial" pitchFamily="34" charset="0"/>
                <a:ea typeface="黑体" pitchFamily="2" charset="-122"/>
              </a:rPr>
              <a:t>case</a:t>
            </a:r>
            <a:r>
              <a:rPr lang="en-US" altLang="zh-CN" sz="2800">
                <a:latin typeface="Arial" pitchFamily="34" charset="0"/>
                <a:ea typeface="黑体" pitchFamily="2" charset="-122"/>
              </a:rPr>
              <a:t> </a:t>
            </a:r>
            <a:r>
              <a:rPr lang="en-US" altLang="zh-CN" sz="2800" i="1">
                <a:solidFill>
                  <a:srgbClr val="FF00FF"/>
                </a:solidFill>
                <a:latin typeface="Arial" pitchFamily="34" charset="0"/>
                <a:ea typeface="黑体" pitchFamily="2" charset="-122"/>
              </a:rPr>
              <a:t>c2</a:t>
            </a:r>
            <a:r>
              <a:rPr lang="en-US" altLang="zh-CN" sz="2800" b="1">
                <a:solidFill>
                  <a:srgbClr val="0000CC"/>
                </a:solidFill>
                <a:latin typeface="Arial" pitchFamily="34" charset="0"/>
                <a:ea typeface="黑体" pitchFamily="2" charset="-122"/>
              </a:rPr>
              <a:t>:</a:t>
            </a:r>
            <a:r>
              <a:rPr lang="zh-CN" altLang="en-US" sz="2800">
                <a:latin typeface="Arial" pitchFamily="34" charset="0"/>
                <a:ea typeface="黑体" pitchFamily="2" charset="-122"/>
              </a:rPr>
              <a:t>语句组</a:t>
            </a:r>
            <a:r>
              <a:rPr lang="en-US" altLang="zh-CN" sz="2800">
                <a:latin typeface="Arial" pitchFamily="34" charset="0"/>
                <a:ea typeface="黑体" pitchFamily="2" charset="-122"/>
              </a:rPr>
              <a:t>2</a:t>
            </a:r>
            <a:r>
              <a:rPr lang="zh-CN" altLang="en-US" sz="2800">
                <a:latin typeface="Arial" pitchFamily="34" charset="0"/>
                <a:ea typeface="黑体" pitchFamily="2" charset="-122"/>
              </a:rPr>
              <a:t>；</a:t>
            </a:r>
          </a:p>
          <a:p>
            <a:r>
              <a:rPr lang="zh-CN" altLang="en-US" sz="2800">
                <a:latin typeface="Arial" pitchFamily="34" charset="0"/>
                <a:ea typeface="黑体" pitchFamily="2" charset="-122"/>
              </a:rPr>
              <a:t>     </a:t>
            </a:r>
            <a:r>
              <a:rPr lang="en-US" altLang="zh-CN" sz="2800">
                <a:latin typeface="Arial" pitchFamily="34" charset="0"/>
                <a:ea typeface="黑体" pitchFamily="2" charset="-122"/>
              </a:rPr>
              <a:t>……</a:t>
            </a:r>
          </a:p>
          <a:p>
            <a:r>
              <a:rPr lang="en-US" altLang="zh-CN" sz="2800">
                <a:solidFill>
                  <a:srgbClr val="66FFFF"/>
                </a:solidFill>
                <a:latin typeface="Arial" pitchFamily="34" charset="0"/>
                <a:ea typeface="黑体" pitchFamily="2" charset="-122"/>
              </a:rPr>
              <a:t>     </a:t>
            </a:r>
            <a:r>
              <a:rPr lang="en-US" altLang="zh-CN" sz="2800">
                <a:solidFill>
                  <a:srgbClr val="0000CC"/>
                </a:solidFill>
                <a:latin typeface="Arial" pitchFamily="34" charset="0"/>
                <a:ea typeface="黑体" pitchFamily="2" charset="-122"/>
              </a:rPr>
              <a:t>case</a:t>
            </a:r>
            <a:r>
              <a:rPr lang="en-US" altLang="zh-CN" sz="2800">
                <a:latin typeface="Arial" pitchFamily="34" charset="0"/>
                <a:ea typeface="黑体" pitchFamily="2" charset="-122"/>
              </a:rPr>
              <a:t> </a:t>
            </a:r>
            <a:r>
              <a:rPr lang="en-US" altLang="zh-CN" sz="2800" i="1">
                <a:solidFill>
                  <a:srgbClr val="FF00FF"/>
                </a:solidFill>
                <a:latin typeface="Arial" pitchFamily="34" charset="0"/>
                <a:ea typeface="黑体" pitchFamily="2" charset="-122"/>
              </a:rPr>
              <a:t>cn</a:t>
            </a:r>
            <a:r>
              <a:rPr lang="en-US" altLang="zh-CN" sz="2800" b="1">
                <a:solidFill>
                  <a:srgbClr val="0000CC"/>
                </a:solidFill>
                <a:latin typeface="Arial" pitchFamily="34" charset="0"/>
                <a:ea typeface="黑体" pitchFamily="2" charset="-122"/>
              </a:rPr>
              <a:t>:</a:t>
            </a:r>
            <a:r>
              <a:rPr lang="zh-CN" altLang="en-US" sz="2800">
                <a:latin typeface="Arial" pitchFamily="34" charset="0"/>
                <a:ea typeface="黑体" pitchFamily="2" charset="-122"/>
              </a:rPr>
              <a:t>语句组</a:t>
            </a:r>
            <a:r>
              <a:rPr lang="en-US" altLang="zh-CN" sz="2800">
                <a:latin typeface="Arial" pitchFamily="34" charset="0"/>
                <a:ea typeface="黑体" pitchFamily="2" charset="-122"/>
              </a:rPr>
              <a:t>n</a:t>
            </a:r>
            <a:r>
              <a:rPr lang="zh-CN" altLang="en-US" sz="2800">
                <a:latin typeface="Arial" pitchFamily="34" charset="0"/>
                <a:ea typeface="黑体" pitchFamily="2" charset="-122"/>
              </a:rPr>
              <a:t>；</a:t>
            </a:r>
          </a:p>
          <a:p>
            <a:r>
              <a:rPr lang="zh-CN" altLang="en-US" sz="2800">
                <a:solidFill>
                  <a:srgbClr val="0000CC"/>
                </a:solidFill>
                <a:latin typeface="Arial" pitchFamily="34" charset="0"/>
                <a:ea typeface="黑体" pitchFamily="2" charset="-122"/>
              </a:rPr>
              <a:t>     </a:t>
            </a:r>
            <a:r>
              <a:rPr lang="en-US" altLang="zh-CN" sz="2800">
                <a:solidFill>
                  <a:srgbClr val="0000CC"/>
                </a:solidFill>
                <a:latin typeface="Arial" pitchFamily="34" charset="0"/>
                <a:ea typeface="黑体" pitchFamily="2" charset="-122"/>
              </a:rPr>
              <a:t>default</a:t>
            </a:r>
            <a:r>
              <a:rPr lang="en-US" altLang="zh-CN" sz="2800" b="1">
                <a:solidFill>
                  <a:srgbClr val="0000CC"/>
                </a:solidFill>
                <a:latin typeface="Arial" pitchFamily="34" charset="0"/>
                <a:ea typeface="黑体" pitchFamily="2" charset="-122"/>
              </a:rPr>
              <a:t>:</a:t>
            </a:r>
            <a:r>
              <a:rPr lang="zh-CN" altLang="en-US" sz="2800">
                <a:latin typeface="Arial" pitchFamily="34" charset="0"/>
                <a:ea typeface="黑体" pitchFamily="2" charset="-122"/>
              </a:rPr>
              <a:t>语句组</a:t>
            </a:r>
            <a:r>
              <a:rPr lang="en-US" altLang="zh-CN" sz="2800">
                <a:latin typeface="Arial" pitchFamily="34" charset="0"/>
                <a:ea typeface="黑体" pitchFamily="2" charset="-122"/>
              </a:rPr>
              <a:t>n+1</a:t>
            </a:r>
            <a:r>
              <a:rPr lang="zh-CN" altLang="en-US" sz="2800">
                <a:latin typeface="Arial" pitchFamily="34" charset="0"/>
                <a:ea typeface="黑体" pitchFamily="2" charset="-122"/>
              </a:rPr>
              <a:t>； </a:t>
            </a:r>
            <a:r>
              <a:rPr lang="en-US" altLang="zh-CN" sz="2800">
                <a:solidFill>
                  <a:srgbClr val="800000"/>
                </a:solidFill>
                <a:latin typeface="Arial" pitchFamily="34" charset="0"/>
                <a:ea typeface="黑体" pitchFamily="2" charset="-122"/>
              </a:rPr>
              <a:t>/*</a:t>
            </a:r>
            <a:r>
              <a:rPr lang="zh-CN" altLang="en-US" sz="2800">
                <a:solidFill>
                  <a:srgbClr val="800000"/>
                </a:solidFill>
                <a:latin typeface="Arial" pitchFamily="34" charset="0"/>
                <a:ea typeface="黑体" pitchFamily="2" charset="-122"/>
              </a:rPr>
              <a:t>可缺省*</a:t>
            </a:r>
            <a:r>
              <a:rPr lang="en-US" altLang="zh-CN" sz="2800">
                <a:solidFill>
                  <a:srgbClr val="800000"/>
                </a:solidFill>
                <a:latin typeface="Arial" pitchFamily="34" charset="0"/>
                <a:ea typeface="黑体" pitchFamily="2" charset="-122"/>
              </a:rPr>
              <a:t>/</a:t>
            </a:r>
          </a:p>
          <a:p>
            <a:r>
              <a:rPr lang="en-US" altLang="zh-CN" sz="2800">
                <a:solidFill>
                  <a:srgbClr val="0000CC"/>
                </a:solidFill>
                <a:latin typeface="Arial" pitchFamily="34" charset="0"/>
                <a:ea typeface="黑体" pitchFamily="2" charset="-122"/>
              </a:rPr>
              <a:t>}</a:t>
            </a:r>
          </a:p>
        </p:txBody>
      </p:sp>
      <p:sp>
        <p:nvSpPr>
          <p:cNvPr id="270343" name="Text Box 7"/>
          <p:cNvSpPr txBox="1">
            <a:spLocks noChangeArrowheads="1"/>
          </p:cNvSpPr>
          <p:nvPr/>
        </p:nvSpPr>
        <p:spPr bwMode="auto">
          <a:xfrm>
            <a:off x="5559425" y="2852738"/>
            <a:ext cx="2325688" cy="1190625"/>
          </a:xfrm>
          <a:prstGeom prst="rect">
            <a:avLst/>
          </a:prstGeom>
          <a:solidFill>
            <a:srgbClr val="CCFF33">
              <a:alpha val="92940"/>
            </a:srgbClr>
          </a:solidFill>
          <a:ln w="9525">
            <a:noFill/>
            <a:miter lim="800000"/>
            <a:headEnd/>
            <a:tailEnd/>
          </a:ln>
        </p:spPr>
        <p:txBody>
          <a:bodyPr>
            <a:spAutoFit/>
          </a:bodyPr>
          <a:lstStyle/>
          <a:p>
            <a:r>
              <a:rPr lang="en-US" altLang="zh-CN" i="1">
                <a:solidFill>
                  <a:srgbClr val="FF0000"/>
                </a:solidFill>
                <a:latin typeface="Arial" pitchFamily="34" charset="0"/>
              </a:rPr>
              <a:t>c1</a:t>
            </a:r>
            <a:r>
              <a:rPr lang="zh-CN" altLang="en-US">
                <a:solidFill>
                  <a:srgbClr val="990000"/>
                </a:solidFill>
                <a:latin typeface="Arial" pitchFamily="34" charset="0"/>
              </a:rPr>
              <a:t>～</a:t>
            </a:r>
            <a:r>
              <a:rPr lang="en-US" altLang="zh-CN" i="1">
                <a:solidFill>
                  <a:srgbClr val="FF0000"/>
                </a:solidFill>
                <a:latin typeface="Arial" pitchFamily="34" charset="0"/>
              </a:rPr>
              <a:t>cn</a:t>
            </a:r>
            <a:r>
              <a:rPr lang="en-US" altLang="zh-CN">
                <a:solidFill>
                  <a:srgbClr val="990000"/>
                </a:solidFill>
                <a:latin typeface="Arial" pitchFamily="34" charset="0"/>
              </a:rPr>
              <a:t> </a:t>
            </a:r>
          </a:p>
          <a:p>
            <a:r>
              <a:rPr lang="zh-CN" altLang="en-US">
                <a:solidFill>
                  <a:srgbClr val="990000"/>
                </a:solidFill>
                <a:latin typeface="黑体" pitchFamily="2" charset="-122"/>
                <a:ea typeface="黑体" pitchFamily="2" charset="-122"/>
              </a:rPr>
              <a:t>常量（整数、字符、常量表达式如</a:t>
            </a:r>
            <a:r>
              <a:rPr lang="en-US" altLang="zh-CN">
                <a:solidFill>
                  <a:srgbClr val="990000"/>
                </a:solidFill>
                <a:latin typeface="黑体" pitchFamily="2" charset="-122"/>
                <a:ea typeface="黑体" pitchFamily="2" charset="-122"/>
              </a:rPr>
              <a:t>3+4</a:t>
            </a:r>
            <a:r>
              <a:rPr lang="en-US" altLang="zh-CN">
                <a:solidFill>
                  <a:srgbClr val="990000"/>
                </a:solidFill>
                <a:latin typeface="宋体" pitchFamily="2" charset="-122"/>
              </a:rPr>
              <a:t>,</a:t>
            </a:r>
            <a:r>
              <a:rPr lang="zh-CN" altLang="en-US">
                <a:solidFill>
                  <a:srgbClr val="990000"/>
                </a:solidFill>
                <a:latin typeface="黑体" pitchFamily="2" charset="-122"/>
                <a:ea typeface="黑体" pitchFamily="2" charset="-122"/>
              </a:rPr>
              <a:t>不含变量或函数）</a:t>
            </a:r>
          </a:p>
        </p:txBody>
      </p:sp>
      <p:sp>
        <p:nvSpPr>
          <p:cNvPr id="270344" name="Text Box 8"/>
          <p:cNvSpPr txBox="1">
            <a:spLocks noChangeArrowheads="1"/>
          </p:cNvSpPr>
          <p:nvPr/>
        </p:nvSpPr>
        <p:spPr bwMode="auto">
          <a:xfrm>
            <a:off x="3040063" y="5248275"/>
            <a:ext cx="5556250" cy="366713"/>
          </a:xfrm>
          <a:prstGeom prst="rect">
            <a:avLst/>
          </a:prstGeom>
          <a:solidFill>
            <a:srgbClr val="FFFF99"/>
          </a:solidFill>
          <a:ln w="9525">
            <a:noFill/>
            <a:miter lim="800000"/>
            <a:headEnd/>
            <a:tailEnd/>
          </a:ln>
        </p:spPr>
        <p:txBody>
          <a:bodyPr wrap="none">
            <a:spAutoFit/>
          </a:bodyPr>
          <a:lstStyle/>
          <a:p>
            <a:r>
              <a:rPr lang="en-US" altLang="zh-CN">
                <a:solidFill>
                  <a:srgbClr val="FF0000"/>
                </a:solidFill>
                <a:latin typeface="Arial" pitchFamily="34" charset="0"/>
                <a:ea typeface="黑体" pitchFamily="2" charset="-122"/>
              </a:rPr>
              <a:t>default </a:t>
            </a:r>
            <a:r>
              <a:rPr lang="en-US" altLang="zh-CN">
                <a:solidFill>
                  <a:srgbClr val="990000"/>
                </a:solidFill>
                <a:latin typeface="Arial" pitchFamily="34" charset="0"/>
                <a:ea typeface="黑体" pitchFamily="2" charset="-122"/>
              </a:rPr>
              <a:t>– </a:t>
            </a:r>
            <a:r>
              <a:rPr lang="zh-CN" altLang="en-US">
                <a:solidFill>
                  <a:srgbClr val="990000"/>
                </a:solidFill>
                <a:latin typeface="Arial" pitchFamily="34" charset="0"/>
                <a:ea typeface="黑体" pitchFamily="2" charset="-122"/>
              </a:rPr>
              <a:t>不是</a:t>
            </a:r>
            <a:r>
              <a:rPr lang="en-US" altLang="zh-CN">
                <a:solidFill>
                  <a:srgbClr val="990000"/>
                </a:solidFill>
                <a:latin typeface="Arial" pitchFamily="34" charset="0"/>
                <a:ea typeface="黑体" pitchFamily="2" charset="-122"/>
              </a:rPr>
              <a:t>c1</a:t>
            </a:r>
            <a:r>
              <a:rPr lang="zh-CN" altLang="en-US">
                <a:solidFill>
                  <a:srgbClr val="990000"/>
                </a:solidFill>
                <a:latin typeface="Arial" pitchFamily="34" charset="0"/>
                <a:ea typeface="黑体" pitchFamily="2" charset="-122"/>
              </a:rPr>
              <a:t>～</a:t>
            </a:r>
            <a:r>
              <a:rPr lang="en-US" altLang="zh-CN">
                <a:solidFill>
                  <a:srgbClr val="990000"/>
                </a:solidFill>
                <a:latin typeface="Arial" pitchFamily="34" charset="0"/>
                <a:ea typeface="黑体" pitchFamily="2" charset="-122"/>
              </a:rPr>
              <a:t>cn</a:t>
            </a:r>
            <a:r>
              <a:rPr lang="zh-CN" altLang="en-US">
                <a:solidFill>
                  <a:srgbClr val="990000"/>
                </a:solidFill>
                <a:latin typeface="Arial" pitchFamily="34" charset="0"/>
                <a:ea typeface="黑体" pitchFamily="2" charset="-122"/>
              </a:rPr>
              <a:t>的情况 （位置不一定在最后）。</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0-#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270341"/>
                                        </p:tgtEl>
                                        <p:attrNameLst>
                                          <p:attrName>ppt_x</p:attrName>
                                        </p:attrNameLst>
                                      </p:cBhvr>
                                      <p:tavLst>
                                        <p:tav tm="0">
                                          <p:val>
                                            <p:strVal val="ppt_x"/>
                                          </p:val>
                                        </p:tav>
                                        <p:tav tm="100000">
                                          <p:val>
                                            <p:strVal val="1+ppt_w/2"/>
                                          </p:val>
                                        </p:tav>
                                      </p:tavLst>
                                    </p:anim>
                                    <p:anim calcmode="lin" valueType="num">
                                      <p:cBhvr additive="base">
                                        <p:cTn id="13" dur="500"/>
                                        <p:tgtEl>
                                          <p:spTgt spid="270341"/>
                                        </p:tgtEl>
                                        <p:attrNameLst>
                                          <p:attrName>ppt_y</p:attrName>
                                        </p:attrNameLst>
                                      </p:cBhvr>
                                      <p:tavLst>
                                        <p:tav tm="0">
                                          <p:val>
                                            <p:strVal val="ppt_y"/>
                                          </p:val>
                                        </p:tav>
                                        <p:tav tm="100000">
                                          <p:val>
                                            <p:strVal val="ppt_y"/>
                                          </p:val>
                                        </p:tav>
                                      </p:tavLst>
                                    </p:anim>
                                    <p:set>
                                      <p:cBhvr>
                                        <p:cTn id="14" dur="1" fill="hold">
                                          <p:stCondLst>
                                            <p:cond delay="499"/>
                                          </p:stCondLst>
                                        </p:cTn>
                                        <p:tgtEl>
                                          <p:spTgt spid="27034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70342"/>
                                        </p:tgtEl>
                                        <p:attrNameLst>
                                          <p:attrName>style.visibility</p:attrName>
                                        </p:attrNameLst>
                                      </p:cBhvr>
                                      <p:to>
                                        <p:strVal val="visible"/>
                                      </p:to>
                                    </p:set>
                                    <p:animEffect transition="in" filter="strips(downRight)">
                                      <p:cBhvr>
                                        <p:cTn id="19" dur="500"/>
                                        <p:tgtEl>
                                          <p:spTgt spid="27034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70343"/>
                                        </p:tgtEl>
                                        <p:attrNameLst>
                                          <p:attrName>style.visibility</p:attrName>
                                        </p:attrNameLst>
                                      </p:cBhvr>
                                      <p:to>
                                        <p:strVal val="visible"/>
                                      </p:to>
                                    </p:set>
                                    <p:animEffect transition="in" filter="blinds(horizontal)">
                                      <p:cBhvr>
                                        <p:cTn id="24" dur="500"/>
                                        <p:tgtEl>
                                          <p:spTgt spid="27034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0344"/>
                                        </p:tgtEl>
                                        <p:attrNameLst>
                                          <p:attrName>style.visibility</p:attrName>
                                        </p:attrNameLst>
                                      </p:cBhvr>
                                      <p:to>
                                        <p:strVal val="visible"/>
                                      </p:to>
                                    </p:set>
                                    <p:animEffect transition="in" filter="blinds(horizontal)">
                                      <p:cBhvr>
                                        <p:cTn id="29" dur="500"/>
                                        <p:tgtEl>
                                          <p:spTgt spid="270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p:bldP spid="270343" grpId="0" animBg="1"/>
      <p:bldP spid="27034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zh-CN" altLang="en-US" sz="3200" b="1">
                <a:ea typeface="黑体" pitchFamily="2" charset="-122"/>
              </a:rPr>
              <a:t>三、选择结构程序设计</a:t>
            </a:r>
            <a:r>
              <a:rPr lang="zh-CN" altLang="en-US" sz="4000" b="1">
                <a:ea typeface="黑体" pitchFamily="2" charset="-122"/>
              </a:rPr>
              <a:t/>
            </a:r>
            <a:br>
              <a:rPr lang="zh-CN" altLang="en-US" sz="4000" b="1">
                <a:ea typeface="黑体" pitchFamily="2" charset="-122"/>
              </a:rPr>
            </a:br>
            <a:r>
              <a:rPr lang="en-US" altLang="zh-CN" sz="2400">
                <a:solidFill>
                  <a:srgbClr val="0000CC"/>
                </a:solidFill>
                <a:latin typeface="黑体" pitchFamily="2" charset="-122"/>
                <a:ea typeface="黑体" pitchFamily="2" charset="-122"/>
              </a:rPr>
              <a:t>2</a:t>
            </a:r>
            <a:r>
              <a:rPr lang="zh-CN" altLang="en-US" sz="2400">
                <a:solidFill>
                  <a:srgbClr val="0000CC"/>
                </a:solidFill>
                <a:latin typeface="黑体" pitchFamily="2" charset="-122"/>
                <a:ea typeface="黑体" pitchFamily="2" charset="-122"/>
              </a:rPr>
              <a:t>、</a:t>
            </a:r>
            <a:r>
              <a:rPr lang="en-US" altLang="zh-CN" sz="2400">
                <a:solidFill>
                  <a:srgbClr val="0000CC"/>
                </a:solidFill>
                <a:ea typeface="黑体" pitchFamily="2" charset="-122"/>
              </a:rPr>
              <a:t>switch</a:t>
            </a:r>
            <a:r>
              <a:rPr lang="zh-CN" altLang="en-US" sz="2400">
                <a:solidFill>
                  <a:srgbClr val="0000CC"/>
                </a:solidFill>
                <a:latin typeface="黑体" pitchFamily="2" charset="-122"/>
                <a:ea typeface="黑体" pitchFamily="2" charset="-122"/>
              </a:rPr>
              <a:t>语句</a:t>
            </a:r>
            <a:r>
              <a:rPr lang="zh-CN" altLang="en-US" sz="3600" i="1"/>
              <a:t>  </a:t>
            </a:r>
            <a:r>
              <a:rPr lang="zh-CN" altLang="en-US" sz="2400" i="1">
                <a:solidFill>
                  <a:srgbClr val="0066CC"/>
                </a:solidFill>
                <a:ea typeface="黑体" pitchFamily="2" charset="-122"/>
              </a:rPr>
              <a:t>示例</a:t>
            </a:r>
            <a:endParaRPr lang="zh-CN" altLang="en-US" sz="2400" i="1">
              <a:solidFill>
                <a:srgbClr val="0066CC"/>
              </a:solidFill>
              <a:latin typeface="黑体" pitchFamily="2" charset="-122"/>
              <a:ea typeface="黑体" pitchFamily="2" charset="-122"/>
            </a:endParaRPr>
          </a:p>
        </p:txBody>
      </p:sp>
      <p:sp>
        <p:nvSpPr>
          <p:cNvPr id="271369" name="Text Box 9"/>
          <p:cNvSpPr txBox="1">
            <a:spLocks noChangeArrowheads="1"/>
          </p:cNvSpPr>
          <p:nvPr/>
        </p:nvSpPr>
        <p:spPr bwMode="auto">
          <a:xfrm>
            <a:off x="323850" y="1125538"/>
            <a:ext cx="5287963" cy="5130800"/>
          </a:xfrm>
          <a:prstGeom prst="rect">
            <a:avLst/>
          </a:prstGeom>
          <a:solidFill>
            <a:srgbClr val="993300"/>
          </a:solidFill>
          <a:ln w="34925">
            <a:solidFill>
              <a:srgbClr val="FFFF00"/>
            </a:solidFill>
            <a:miter lim="800000"/>
            <a:headEnd/>
            <a:tailEnd/>
          </a:ln>
        </p:spPr>
        <p:txBody>
          <a:bodyPr>
            <a:spAutoFit/>
          </a:bodyPr>
          <a:lstStyle/>
          <a:p>
            <a:r>
              <a:rPr lang="en-US" altLang="zh-CN" sz="2400">
                <a:solidFill>
                  <a:srgbClr val="FFFFCC"/>
                </a:solidFill>
                <a:latin typeface="Arial" pitchFamily="34" charset="0"/>
              </a:rPr>
              <a:t>main()</a:t>
            </a:r>
          </a:p>
          <a:p>
            <a:r>
              <a:rPr lang="en-US" altLang="zh-CN" sz="2400">
                <a:solidFill>
                  <a:srgbClr val="FFFFCC"/>
                </a:solidFill>
                <a:latin typeface="Arial" pitchFamily="34" charset="0"/>
              </a:rPr>
              <a:t>{</a:t>
            </a:r>
          </a:p>
          <a:p>
            <a:r>
              <a:rPr lang="en-US" altLang="zh-CN" sz="2400">
                <a:solidFill>
                  <a:srgbClr val="FFFFCC"/>
                </a:solidFill>
                <a:latin typeface="Arial" pitchFamily="34" charset="0"/>
              </a:rPr>
              <a:t>     char s;</a:t>
            </a:r>
          </a:p>
          <a:p>
            <a:pPr>
              <a:spcBef>
                <a:spcPct val="35000"/>
              </a:spcBef>
              <a:spcAft>
                <a:spcPct val="35000"/>
              </a:spcAft>
            </a:pPr>
            <a:r>
              <a:rPr lang="en-US" altLang="zh-CN" sz="2400">
                <a:solidFill>
                  <a:srgbClr val="FFFFCC"/>
                </a:solidFill>
                <a:latin typeface="Arial" pitchFamily="34" charset="0"/>
              </a:rPr>
              <a:t>     scanf(“%c”,&amp;s);</a:t>
            </a:r>
          </a:p>
          <a:p>
            <a:r>
              <a:rPr lang="en-US" altLang="zh-CN" sz="2400">
                <a:solidFill>
                  <a:srgbClr val="FFFFCC"/>
                </a:solidFill>
                <a:latin typeface="Arial" pitchFamily="34" charset="0"/>
              </a:rPr>
              <a:t>     switch(s)</a:t>
            </a:r>
          </a:p>
          <a:p>
            <a:r>
              <a:rPr lang="en-US" altLang="zh-CN" sz="2400">
                <a:solidFill>
                  <a:srgbClr val="FFFFCC"/>
                </a:solidFill>
                <a:latin typeface="Arial" pitchFamily="34" charset="0"/>
              </a:rPr>
              <a:t>     { </a:t>
            </a:r>
          </a:p>
          <a:p>
            <a:r>
              <a:rPr lang="en-US" altLang="zh-CN" sz="2400">
                <a:solidFill>
                  <a:srgbClr val="FFFFCC"/>
                </a:solidFill>
                <a:latin typeface="Arial" pitchFamily="34" charset="0"/>
              </a:rPr>
              <a:t>          case ‘A’ </a:t>
            </a:r>
            <a:r>
              <a:rPr lang="en-US" altLang="zh-CN" sz="2400" b="1">
                <a:solidFill>
                  <a:srgbClr val="FFFFCC"/>
                </a:solidFill>
                <a:latin typeface="Arial" pitchFamily="34" charset="0"/>
              </a:rPr>
              <a:t>: </a:t>
            </a:r>
            <a:r>
              <a:rPr lang="en-US" altLang="zh-CN" sz="2400">
                <a:solidFill>
                  <a:srgbClr val="FFFFCC"/>
                </a:solidFill>
                <a:latin typeface="Arial" pitchFamily="34" charset="0"/>
              </a:rPr>
              <a:t>printf(“85</a:t>
            </a:r>
            <a:r>
              <a:rPr lang="zh-CN" altLang="en-US" sz="2400">
                <a:solidFill>
                  <a:srgbClr val="FFFFCC"/>
                </a:solidFill>
                <a:latin typeface="Arial" pitchFamily="34" charset="0"/>
              </a:rPr>
              <a:t>～</a:t>
            </a:r>
            <a:r>
              <a:rPr lang="en-US" altLang="zh-CN" sz="2400">
                <a:solidFill>
                  <a:srgbClr val="FFFFCC"/>
                </a:solidFill>
                <a:latin typeface="Arial" pitchFamily="34" charset="0"/>
              </a:rPr>
              <a:t>100\n”);</a:t>
            </a:r>
          </a:p>
          <a:p>
            <a:r>
              <a:rPr lang="en-US" altLang="zh-CN" sz="2400">
                <a:solidFill>
                  <a:srgbClr val="FFFFCC"/>
                </a:solidFill>
                <a:latin typeface="Arial" pitchFamily="34" charset="0"/>
              </a:rPr>
              <a:t>          case ‘B’ </a:t>
            </a:r>
            <a:r>
              <a:rPr lang="en-US" altLang="zh-CN" sz="2400" b="1">
                <a:solidFill>
                  <a:srgbClr val="FFFFCC"/>
                </a:solidFill>
                <a:latin typeface="Arial" pitchFamily="34" charset="0"/>
              </a:rPr>
              <a:t>: </a:t>
            </a:r>
            <a:r>
              <a:rPr lang="en-US" altLang="zh-CN" sz="2400">
                <a:solidFill>
                  <a:srgbClr val="FFFFCC"/>
                </a:solidFill>
                <a:latin typeface="Arial" pitchFamily="34" charset="0"/>
              </a:rPr>
              <a:t>printf(“70</a:t>
            </a:r>
            <a:r>
              <a:rPr lang="zh-CN" altLang="en-US" sz="2400">
                <a:solidFill>
                  <a:srgbClr val="FFFFCC"/>
                </a:solidFill>
                <a:latin typeface="Arial" pitchFamily="34" charset="0"/>
              </a:rPr>
              <a:t>～</a:t>
            </a:r>
            <a:r>
              <a:rPr lang="en-US" altLang="zh-CN" sz="2400">
                <a:solidFill>
                  <a:srgbClr val="FFFFCC"/>
                </a:solidFill>
                <a:latin typeface="Arial" pitchFamily="34" charset="0"/>
              </a:rPr>
              <a:t>84\n”);</a:t>
            </a:r>
          </a:p>
          <a:p>
            <a:r>
              <a:rPr lang="en-US" altLang="zh-CN" sz="2400">
                <a:solidFill>
                  <a:srgbClr val="FFFFCC"/>
                </a:solidFill>
                <a:latin typeface="Arial" pitchFamily="34" charset="0"/>
              </a:rPr>
              <a:t>          case ‘C’ </a:t>
            </a:r>
            <a:r>
              <a:rPr lang="en-US" altLang="zh-CN" sz="2400" b="1">
                <a:solidFill>
                  <a:srgbClr val="FFFFCC"/>
                </a:solidFill>
                <a:latin typeface="Arial" pitchFamily="34" charset="0"/>
              </a:rPr>
              <a:t>: </a:t>
            </a:r>
            <a:r>
              <a:rPr lang="en-US" altLang="zh-CN" sz="2400">
                <a:solidFill>
                  <a:srgbClr val="FFFFCC"/>
                </a:solidFill>
                <a:latin typeface="Arial" pitchFamily="34" charset="0"/>
              </a:rPr>
              <a:t>printf(“60</a:t>
            </a:r>
            <a:r>
              <a:rPr lang="zh-CN" altLang="en-US" sz="2400">
                <a:solidFill>
                  <a:srgbClr val="FFFFCC"/>
                </a:solidFill>
                <a:latin typeface="Arial" pitchFamily="34" charset="0"/>
              </a:rPr>
              <a:t>～</a:t>
            </a:r>
            <a:r>
              <a:rPr lang="en-US" altLang="zh-CN" sz="2400">
                <a:solidFill>
                  <a:srgbClr val="FFFFCC"/>
                </a:solidFill>
                <a:latin typeface="Arial" pitchFamily="34" charset="0"/>
              </a:rPr>
              <a:t>69\n”);</a:t>
            </a:r>
          </a:p>
          <a:p>
            <a:r>
              <a:rPr lang="en-US" altLang="zh-CN" sz="2400">
                <a:solidFill>
                  <a:srgbClr val="FFFFCC"/>
                </a:solidFill>
                <a:latin typeface="Arial" pitchFamily="34" charset="0"/>
              </a:rPr>
              <a:t>          case ‘D’ </a:t>
            </a:r>
            <a:r>
              <a:rPr lang="en-US" altLang="zh-CN" sz="2400" b="1">
                <a:solidFill>
                  <a:srgbClr val="FFFFCC"/>
                </a:solidFill>
                <a:latin typeface="Arial" pitchFamily="34" charset="0"/>
              </a:rPr>
              <a:t>: </a:t>
            </a:r>
            <a:r>
              <a:rPr lang="en-US" altLang="zh-CN" sz="2400">
                <a:solidFill>
                  <a:srgbClr val="FFFFCC"/>
                </a:solidFill>
                <a:latin typeface="Arial" pitchFamily="34" charset="0"/>
              </a:rPr>
              <a:t>printf(“&lt;60\n”);</a:t>
            </a:r>
          </a:p>
          <a:p>
            <a:r>
              <a:rPr lang="en-US" altLang="zh-CN" sz="2400">
                <a:solidFill>
                  <a:srgbClr val="FFFFCC"/>
                </a:solidFill>
                <a:latin typeface="Arial" pitchFamily="34" charset="0"/>
              </a:rPr>
              <a:t>          default </a:t>
            </a:r>
            <a:r>
              <a:rPr lang="en-US" altLang="zh-CN" sz="2400" b="1">
                <a:solidFill>
                  <a:srgbClr val="FFFFCC"/>
                </a:solidFill>
                <a:latin typeface="Arial" pitchFamily="34" charset="0"/>
              </a:rPr>
              <a:t>: </a:t>
            </a:r>
            <a:r>
              <a:rPr lang="en-US" altLang="zh-CN" sz="2400">
                <a:solidFill>
                  <a:srgbClr val="FFFFCC"/>
                </a:solidFill>
                <a:latin typeface="Arial" pitchFamily="34" charset="0"/>
              </a:rPr>
              <a:t>printf(“</a:t>
            </a:r>
            <a:r>
              <a:rPr lang="zh-CN" altLang="en-US" sz="2400">
                <a:solidFill>
                  <a:srgbClr val="FFFFCC"/>
                </a:solidFill>
                <a:latin typeface="Arial" pitchFamily="34" charset="0"/>
                <a:ea typeface="黑体" pitchFamily="2" charset="-122"/>
              </a:rPr>
              <a:t>错误输入</a:t>
            </a:r>
            <a:r>
              <a:rPr lang="en-US" altLang="zh-CN" sz="2400">
                <a:solidFill>
                  <a:srgbClr val="FFFFCC"/>
                </a:solidFill>
                <a:latin typeface="Arial" pitchFamily="34" charset="0"/>
              </a:rPr>
              <a:t>\n”);</a:t>
            </a:r>
          </a:p>
          <a:p>
            <a:r>
              <a:rPr lang="en-US" altLang="zh-CN" sz="2400">
                <a:solidFill>
                  <a:srgbClr val="FFFFCC"/>
                </a:solidFill>
                <a:latin typeface="Arial" pitchFamily="34" charset="0"/>
              </a:rPr>
              <a:t>       }</a:t>
            </a:r>
          </a:p>
          <a:p>
            <a:r>
              <a:rPr lang="en-US" altLang="zh-CN" sz="2400">
                <a:solidFill>
                  <a:srgbClr val="FFFFCC"/>
                </a:solidFill>
                <a:latin typeface="Arial" pitchFamily="34" charset="0"/>
              </a:rPr>
              <a:t> }</a:t>
            </a:r>
          </a:p>
        </p:txBody>
      </p:sp>
      <p:sp>
        <p:nvSpPr>
          <p:cNvPr id="271370" name="Text Box 10"/>
          <p:cNvSpPr txBox="1">
            <a:spLocks noChangeArrowheads="1"/>
          </p:cNvSpPr>
          <p:nvPr/>
        </p:nvSpPr>
        <p:spPr bwMode="auto">
          <a:xfrm>
            <a:off x="6011863" y="4868863"/>
            <a:ext cx="3133725" cy="400050"/>
          </a:xfrm>
          <a:prstGeom prst="rect">
            <a:avLst/>
          </a:prstGeom>
          <a:solidFill>
            <a:srgbClr val="CCFF33"/>
          </a:solidFill>
          <a:ln w="9525">
            <a:noFill/>
            <a:miter lim="800000"/>
            <a:headEnd/>
            <a:tailEnd/>
          </a:ln>
        </p:spPr>
        <p:txBody>
          <a:bodyPr wrap="none">
            <a:spAutoFit/>
          </a:bodyPr>
          <a:lstStyle/>
          <a:p>
            <a:r>
              <a:rPr lang="zh-CN" altLang="en-US" sz="2000">
                <a:solidFill>
                  <a:srgbClr val="990000"/>
                </a:solidFill>
                <a:latin typeface="黑体" pitchFamily="2" charset="-122"/>
                <a:ea typeface="黑体" pitchFamily="2" charset="-122"/>
              </a:rPr>
              <a:t>输入</a:t>
            </a:r>
            <a:r>
              <a:rPr lang="zh-CN" altLang="en-US" sz="2000">
                <a:solidFill>
                  <a:srgbClr val="990000"/>
                </a:solidFill>
                <a:latin typeface="Arial" pitchFamily="34" charset="0"/>
                <a:ea typeface="黑体" pitchFamily="2" charset="-122"/>
              </a:rPr>
              <a:t>“</a:t>
            </a:r>
            <a:r>
              <a:rPr lang="en-US" altLang="zh-CN" sz="2000">
                <a:solidFill>
                  <a:srgbClr val="990000"/>
                </a:solidFill>
                <a:latin typeface="黑体" pitchFamily="2" charset="-122"/>
                <a:ea typeface="黑体" pitchFamily="2" charset="-122"/>
              </a:rPr>
              <a:t>C”</a:t>
            </a:r>
            <a:r>
              <a:rPr lang="zh-CN" altLang="en-US" sz="2000">
                <a:solidFill>
                  <a:srgbClr val="990000"/>
                </a:solidFill>
                <a:latin typeface="黑体" pitchFamily="2" charset="-122"/>
                <a:ea typeface="黑体" pitchFamily="2" charset="-122"/>
              </a:rPr>
              <a:t>，求输出结果。</a:t>
            </a:r>
          </a:p>
        </p:txBody>
      </p:sp>
      <p:sp>
        <p:nvSpPr>
          <p:cNvPr id="271371" name="Text Box 11"/>
          <p:cNvSpPr txBox="1">
            <a:spLocks noChangeArrowheads="1"/>
          </p:cNvSpPr>
          <p:nvPr/>
        </p:nvSpPr>
        <p:spPr bwMode="auto">
          <a:xfrm>
            <a:off x="6300788" y="2492375"/>
            <a:ext cx="2032000" cy="1562100"/>
          </a:xfrm>
          <a:prstGeom prst="rect">
            <a:avLst/>
          </a:prstGeom>
          <a:solidFill>
            <a:srgbClr val="CCFFFF"/>
          </a:solidFill>
          <a:ln w="9525">
            <a:solidFill>
              <a:srgbClr val="00FF00"/>
            </a:solidFill>
            <a:miter lim="800000"/>
            <a:headEnd/>
            <a:tailEnd/>
          </a:ln>
        </p:spPr>
        <p:txBody>
          <a:bodyPr wrap="none">
            <a:spAutoFit/>
          </a:bodyPr>
          <a:lstStyle/>
          <a:p>
            <a:r>
              <a:rPr lang="en-US" altLang="zh-CN">
                <a:solidFill>
                  <a:srgbClr val="003300"/>
                </a:solidFill>
                <a:latin typeface="Arial" pitchFamily="34" charset="0"/>
              </a:rPr>
              <a:t> </a:t>
            </a:r>
            <a:r>
              <a:rPr lang="zh-CN" altLang="en-US" sz="2400">
                <a:solidFill>
                  <a:srgbClr val="003300"/>
                </a:solidFill>
                <a:latin typeface="Arial" pitchFamily="34" charset="0"/>
                <a:ea typeface="黑体" pitchFamily="2" charset="-122"/>
              </a:rPr>
              <a:t>结果：</a:t>
            </a:r>
          </a:p>
          <a:p>
            <a:r>
              <a:rPr lang="zh-CN" altLang="en-US" sz="2400">
                <a:solidFill>
                  <a:srgbClr val="990000"/>
                </a:solidFill>
                <a:latin typeface="Arial" pitchFamily="34" charset="0"/>
              </a:rPr>
              <a:t>      </a:t>
            </a:r>
            <a:r>
              <a:rPr lang="en-US" altLang="zh-CN" sz="2400">
                <a:solidFill>
                  <a:srgbClr val="990000"/>
                </a:solidFill>
                <a:latin typeface="Arial" pitchFamily="34" charset="0"/>
              </a:rPr>
              <a:t>60</a:t>
            </a:r>
            <a:r>
              <a:rPr lang="zh-CN" altLang="en-US" sz="2400">
                <a:solidFill>
                  <a:srgbClr val="990000"/>
                </a:solidFill>
                <a:latin typeface="Arial" pitchFamily="34" charset="0"/>
              </a:rPr>
              <a:t>～</a:t>
            </a:r>
            <a:r>
              <a:rPr lang="en-US" altLang="zh-CN" sz="2400">
                <a:solidFill>
                  <a:srgbClr val="990000"/>
                </a:solidFill>
                <a:latin typeface="Arial" pitchFamily="34" charset="0"/>
              </a:rPr>
              <a:t>69</a:t>
            </a:r>
          </a:p>
          <a:p>
            <a:r>
              <a:rPr lang="en-US" altLang="zh-CN" sz="2400">
                <a:solidFill>
                  <a:srgbClr val="990000"/>
                </a:solidFill>
                <a:latin typeface="Arial" pitchFamily="34" charset="0"/>
              </a:rPr>
              <a:t>       &lt;60</a:t>
            </a:r>
          </a:p>
          <a:p>
            <a:r>
              <a:rPr lang="en-US" altLang="zh-CN" sz="2400">
                <a:solidFill>
                  <a:srgbClr val="990000"/>
                </a:solidFill>
                <a:latin typeface="Arial" pitchFamily="34" charset="0"/>
              </a:rPr>
              <a:t>      </a:t>
            </a:r>
            <a:r>
              <a:rPr lang="zh-CN" altLang="en-US" sz="2400">
                <a:solidFill>
                  <a:srgbClr val="990000"/>
                </a:solidFill>
                <a:latin typeface="黑体" pitchFamily="2" charset="-122"/>
                <a:ea typeface="黑体" pitchFamily="2" charset="-122"/>
              </a:rPr>
              <a:t>错误输入</a:t>
            </a:r>
            <a:r>
              <a:rPr lang="zh-CN" altLang="en-US">
                <a:latin typeface="黑体" pitchFamily="2" charset="-122"/>
                <a:ea typeface="黑体" pitchFamily="2" charset="-122"/>
              </a:rPr>
              <a:t> </a:t>
            </a:r>
          </a:p>
        </p:txBody>
      </p:sp>
      <p:sp>
        <p:nvSpPr>
          <p:cNvPr id="271372" name="AutoShape 12"/>
          <p:cNvSpPr>
            <a:spLocks noChangeArrowheads="1"/>
          </p:cNvSpPr>
          <p:nvPr/>
        </p:nvSpPr>
        <p:spPr bwMode="auto">
          <a:xfrm>
            <a:off x="6443663" y="620713"/>
            <a:ext cx="1873250" cy="936625"/>
          </a:xfrm>
          <a:prstGeom prst="cloudCallout">
            <a:avLst>
              <a:gd name="adj1" fmla="val -20593"/>
              <a:gd name="adj2" fmla="val 149491"/>
            </a:avLst>
          </a:prstGeom>
          <a:solidFill>
            <a:schemeClr val="accent1"/>
          </a:solidFill>
          <a:ln w="9525">
            <a:solidFill>
              <a:schemeClr val="tx1"/>
            </a:solidFill>
            <a:round/>
            <a:headEnd/>
            <a:tailEnd/>
          </a:ln>
        </p:spPr>
        <p:txBody>
          <a:bodyPr/>
          <a:lstStyle/>
          <a:p>
            <a:pPr algn="ctr"/>
            <a:r>
              <a:rPr lang="en-US" altLang="zh-CN" sz="3600" b="1" i="1">
                <a:latin typeface="Arial" pitchFamily="34"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9"/>
                                        </p:tgtEl>
                                        <p:attrNameLst>
                                          <p:attrName>style.visibility</p:attrName>
                                        </p:attrNameLst>
                                      </p:cBhvr>
                                      <p:to>
                                        <p:strVal val="visible"/>
                                      </p:to>
                                    </p:set>
                                    <p:anim calcmode="lin" valueType="num">
                                      <p:cBhvr additive="base">
                                        <p:cTn id="7" dur="500" fill="hold"/>
                                        <p:tgtEl>
                                          <p:spTgt spid="271369"/>
                                        </p:tgtEl>
                                        <p:attrNameLst>
                                          <p:attrName>ppt_x</p:attrName>
                                        </p:attrNameLst>
                                      </p:cBhvr>
                                      <p:tavLst>
                                        <p:tav tm="0">
                                          <p:val>
                                            <p:strVal val="0-#ppt_w/2"/>
                                          </p:val>
                                        </p:tav>
                                        <p:tav tm="100000">
                                          <p:val>
                                            <p:strVal val="#ppt_x"/>
                                          </p:val>
                                        </p:tav>
                                      </p:tavLst>
                                    </p:anim>
                                    <p:anim calcmode="lin" valueType="num">
                                      <p:cBhvr additive="base">
                                        <p:cTn id="8" dur="500" fill="hold"/>
                                        <p:tgtEl>
                                          <p:spTgt spid="2713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1370"/>
                                        </p:tgtEl>
                                        <p:attrNameLst>
                                          <p:attrName>style.visibility</p:attrName>
                                        </p:attrNameLst>
                                      </p:cBhvr>
                                      <p:to>
                                        <p:strVal val="visible"/>
                                      </p:to>
                                    </p:set>
                                    <p:anim calcmode="lin" valueType="num">
                                      <p:cBhvr additive="base">
                                        <p:cTn id="13" dur="500" fill="hold"/>
                                        <p:tgtEl>
                                          <p:spTgt spid="271370"/>
                                        </p:tgtEl>
                                        <p:attrNameLst>
                                          <p:attrName>ppt_x</p:attrName>
                                        </p:attrNameLst>
                                      </p:cBhvr>
                                      <p:tavLst>
                                        <p:tav tm="0">
                                          <p:val>
                                            <p:strVal val="1+#ppt_w/2"/>
                                          </p:val>
                                        </p:tav>
                                        <p:tav tm="100000">
                                          <p:val>
                                            <p:strVal val="#ppt_x"/>
                                          </p:val>
                                        </p:tav>
                                      </p:tavLst>
                                    </p:anim>
                                    <p:anim calcmode="lin" valueType="num">
                                      <p:cBhvr additive="base">
                                        <p:cTn id="14" dur="500" fill="hold"/>
                                        <p:tgtEl>
                                          <p:spTgt spid="2713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71371"/>
                                        </p:tgtEl>
                                        <p:attrNameLst>
                                          <p:attrName>style.visibility</p:attrName>
                                        </p:attrNameLst>
                                      </p:cBhvr>
                                      <p:to>
                                        <p:strVal val="visible"/>
                                      </p:to>
                                    </p:set>
                                    <p:animEffect transition="in" filter="blinds(horizontal)">
                                      <p:cBhvr>
                                        <p:cTn id="19" dur="500"/>
                                        <p:tgtEl>
                                          <p:spTgt spid="271371"/>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9" fill="hold" grpId="0" nodeType="clickEffect">
                                  <p:stCondLst>
                                    <p:cond delay="0"/>
                                  </p:stCondLst>
                                  <p:childTnLst>
                                    <p:set>
                                      <p:cBhvr>
                                        <p:cTn id="23" dur="1" fill="hold">
                                          <p:stCondLst>
                                            <p:cond delay="0"/>
                                          </p:stCondLst>
                                        </p:cTn>
                                        <p:tgtEl>
                                          <p:spTgt spid="271372"/>
                                        </p:tgtEl>
                                        <p:attrNameLst>
                                          <p:attrName>style.visibility</p:attrName>
                                        </p:attrNameLst>
                                      </p:cBhvr>
                                      <p:to>
                                        <p:strVal val="visible"/>
                                      </p:to>
                                    </p:set>
                                    <p:animEffect transition="in" filter="strips(upLeft)">
                                      <p:cBhvr>
                                        <p:cTn id="24" dur="1000"/>
                                        <p:tgtEl>
                                          <p:spTgt spid="271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9" grpId="0" animBg="1"/>
      <p:bldP spid="271370" grpId="0" animBg="1"/>
      <p:bldP spid="271371" grpId="0" animBg="1"/>
      <p:bldP spid="2713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zh-CN" altLang="en-US" sz="3200" b="1">
                <a:ea typeface="黑体" pitchFamily="2" charset="-122"/>
              </a:rPr>
              <a:t>三、选择结构程序设计</a:t>
            </a:r>
            <a:r>
              <a:rPr lang="zh-CN" altLang="en-US" sz="4000" b="1">
                <a:ea typeface="黑体" pitchFamily="2" charset="-122"/>
              </a:rPr>
              <a:t/>
            </a:r>
            <a:br>
              <a:rPr lang="zh-CN" altLang="en-US" sz="4000" b="1">
                <a:ea typeface="黑体" pitchFamily="2" charset="-122"/>
              </a:rPr>
            </a:br>
            <a:r>
              <a:rPr lang="en-US" altLang="zh-CN" sz="2400">
                <a:solidFill>
                  <a:srgbClr val="0000FF"/>
                </a:solidFill>
                <a:latin typeface="黑体" pitchFamily="2" charset="-122"/>
                <a:ea typeface="黑体" pitchFamily="2" charset="-122"/>
              </a:rPr>
              <a:t>2</a:t>
            </a:r>
            <a:r>
              <a:rPr lang="zh-CN" altLang="en-US" sz="2400">
                <a:solidFill>
                  <a:srgbClr val="0000FF"/>
                </a:solidFill>
                <a:latin typeface="黑体" pitchFamily="2" charset="-122"/>
                <a:ea typeface="黑体" pitchFamily="2" charset="-122"/>
              </a:rPr>
              <a:t>、</a:t>
            </a:r>
            <a:r>
              <a:rPr lang="en-US" altLang="zh-CN" sz="2400">
                <a:solidFill>
                  <a:srgbClr val="0000FF"/>
                </a:solidFill>
                <a:ea typeface="黑体" pitchFamily="2" charset="-122"/>
              </a:rPr>
              <a:t>switch</a:t>
            </a:r>
            <a:r>
              <a:rPr lang="zh-CN" altLang="en-US" sz="2400">
                <a:solidFill>
                  <a:srgbClr val="0000FF"/>
                </a:solidFill>
                <a:latin typeface="黑体" pitchFamily="2" charset="-122"/>
                <a:ea typeface="黑体" pitchFamily="2" charset="-122"/>
              </a:rPr>
              <a:t>语句</a:t>
            </a:r>
            <a:r>
              <a:rPr lang="zh-CN" altLang="en-US" sz="3600" i="1"/>
              <a:t>  </a:t>
            </a:r>
            <a:r>
              <a:rPr lang="zh-CN" altLang="en-US" sz="2400" i="1">
                <a:solidFill>
                  <a:srgbClr val="6600FF"/>
                </a:solidFill>
                <a:ea typeface="黑体" pitchFamily="2" charset="-122"/>
              </a:rPr>
              <a:t>示例</a:t>
            </a:r>
            <a:endParaRPr lang="zh-CN" altLang="en-US" sz="2400" i="1">
              <a:solidFill>
                <a:srgbClr val="6600FF"/>
              </a:solidFill>
              <a:latin typeface="黑体" pitchFamily="2" charset="-122"/>
              <a:ea typeface="黑体" pitchFamily="2" charset="-122"/>
            </a:endParaRPr>
          </a:p>
        </p:txBody>
      </p:sp>
      <p:sp>
        <p:nvSpPr>
          <p:cNvPr id="36867" name="Text Box 11"/>
          <p:cNvSpPr txBox="1">
            <a:spLocks noChangeArrowheads="1"/>
          </p:cNvSpPr>
          <p:nvPr/>
        </p:nvSpPr>
        <p:spPr bwMode="auto">
          <a:xfrm>
            <a:off x="0" y="1125538"/>
            <a:ext cx="5287963" cy="5130800"/>
          </a:xfrm>
          <a:prstGeom prst="rect">
            <a:avLst/>
          </a:prstGeom>
          <a:solidFill>
            <a:srgbClr val="993300"/>
          </a:solidFill>
          <a:ln w="34925">
            <a:solidFill>
              <a:srgbClr val="FFFF00"/>
            </a:solidFill>
            <a:miter lim="800000"/>
            <a:headEnd/>
            <a:tailEnd/>
          </a:ln>
        </p:spPr>
        <p:txBody>
          <a:bodyPr>
            <a:spAutoFit/>
          </a:bodyPr>
          <a:lstStyle/>
          <a:p>
            <a:r>
              <a:rPr lang="en-US" altLang="zh-CN" sz="2400">
                <a:solidFill>
                  <a:srgbClr val="FFFFCC"/>
                </a:solidFill>
                <a:latin typeface="Arial" pitchFamily="34" charset="0"/>
              </a:rPr>
              <a:t>main()</a:t>
            </a:r>
          </a:p>
          <a:p>
            <a:r>
              <a:rPr lang="en-US" altLang="zh-CN" sz="2400">
                <a:solidFill>
                  <a:srgbClr val="FFFFCC"/>
                </a:solidFill>
                <a:latin typeface="Arial" pitchFamily="34" charset="0"/>
              </a:rPr>
              <a:t>{</a:t>
            </a:r>
          </a:p>
          <a:p>
            <a:r>
              <a:rPr lang="en-US" altLang="zh-CN" sz="2400">
                <a:solidFill>
                  <a:srgbClr val="FFFFCC"/>
                </a:solidFill>
                <a:latin typeface="Arial" pitchFamily="34" charset="0"/>
              </a:rPr>
              <a:t>     char s;</a:t>
            </a:r>
          </a:p>
          <a:p>
            <a:pPr>
              <a:spcBef>
                <a:spcPct val="35000"/>
              </a:spcBef>
              <a:spcAft>
                <a:spcPct val="35000"/>
              </a:spcAft>
            </a:pPr>
            <a:r>
              <a:rPr lang="en-US" altLang="zh-CN" sz="2400">
                <a:solidFill>
                  <a:srgbClr val="FFFFCC"/>
                </a:solidFill>
                <a:latin typeface="Arial" pitchFamily="34" charset="0"/>
              </a:rPr>
              <a:t>     scanf(“%c”,&amp;s);</a:t>
            </a:r>
          </a:p>
          <a:p>
            <a:r>
              <a:rPr lang="en-US" altLang="zh-CN" sz="2400">
                <a:solidFill>
                  <a:srgbClr val="FFFFCC"/>
                </a:solidFill>
                <a:latin typeface="Arial" pitchFamily="34" charset="0"/>
              </a:rPr>
              <a:t>     switch(s)</a:t>
            </a:r>
          </a:p>
          <a:p>
            <a:r>
              <a:rPr lang="en-US" altLang="zh-CN" sz="2400">
                <a:solidFill>
                  <a:srgbClr val="FFFFCC"/>
                </a:solidFill>
                <a:latin typeface="Arial" pitchFamily="34" charset="0"/>
              </a:rPr>
              <a:t>     { </a:t>
            </a:r>
          </a:p>
          <a:p>
            <a:r>
              <a:rPr lang="en-US" altLang="zh-CN" sz="2400">
                <a:solidFill>
                  <a:srgbClr val="FFFFCC"/>
                </a:solidFill>
                <a:latin typeface="Arial" pitchFamily="34" charset="0"/>
              </a:rPr>
              <a:t>          case ‘A’ </a:t>
            </a:r>
            <a:r>
              <a:rPr lang="en-US" altLang="zh-CN" sz="2400" b="1">
                <a:solidFill>
                  <a:srgbClr val="FFFFCC"/>
                </a:solidFill>
                <a:latin typeface="Arial" pitchFamily="34" charset="0"/>
              </a:rPr>
              <a:t>: </a:t>
            </a:r>
            <a:r>
              <a:rPr lang="en-US" altLang="zh-CN" sz="2400">
                <a:solidFill>
                  <a:srgbClr val="FFFFCC"/>
                </a:solidFill>
                <a:latin typeface="Arial" pitchFamily="34" charset="0"/>
              </a:rPr>
              <a:t>printf(“85</a:t>
            </a:r>
            <a:r>
              <a:rPr lang="zh-CN" altLang="en-US" sz="2400">
                <a:solidFill>
                  <a:srgbClr val="FFFFCC"/>
                </a:solidFill>
                <a:latin typeface="Arial" pitchFamily="34" charset="0"/>
              </a:rPr>
              <a:t>～</a:t>
            </a:r>
            <a:r>
              <a:rPr lang="en-US" altLang="zh-CN" sz="2400">
                <a:solidFill>
                  <a:srgbClr val="FFFFCC"/>
                </a:solidFill>
                <a:latin typeface="Arial" pitchFamily="34" charset="0"/>
              </a:rPr>
              <a:t>100\n”);</a:t>
            </a:r>
          </a:p>
          <a:p>
            <a:r>
              <a:rPr lang="en-US" altLang="zh-CN" sz="2400">
                <a:solidFill>
                  <a:srgbClr val="FFFFCC"/>
                </a:solidFill>
                <a:latin typeface="Arial" pitchFamily="34" charset="0"/>
              </a:rPr>
              <a:t>          case ‘B’ </a:t>
            </a:r>
            <a:r>
              <a:rPr lang="en-US" altLang="zh-CN" sz="2400" b="1">
                <a:solidFill>
                  <a:srgbClr val="FFFFCC"/>
                </a:solidFill>
                <a:latin typeface="Arial" pitchFamily="34" charset="0"/>
              </a:rPr>
              <a:t>: </a:t>
            </a:r>
            <a:r>
              <a:rPr lang="en-US" altLang="zh-CN" sz="2400">
                <a:solidFill>
                  <a:srgbClr val="FFFFCC"/>
                </a:solidFill>
                <a:latin typeface="Arial" pitchFamily="34" charset="0"/>
              </a:rPr>
              <a:t>printf(“70</a:t>
            </a:r>
            <a:r>
              <a:rPr lang="zh-CN" altLang="en-US" sz="2400">
                <a:solidFill>
                  <a:srgbClr val="FFFFCC"/>
                </a:solidFill>
                <a:latin typeface="Arial" pitchFamily="34" charset="0"/>
              </a:rPr>
              <a:t>～</a:t>
            </a:r>
            <a:r>
              <a:rPr lang="en-US" altLang="zh-CN" sz="2400">
                <a:solidFill>
                  <a:srgbClr val="FFFFCC"/>
                </a:solidFill>
                <a:latin typeface="Arial" pitchFamily="34" charset="0"/>
              </a:rPr>
              <a:t>84\n”);</a:t>
            </a:r>
          </a:p>
          <a:p>
            <a:r>
              <a:rPr lang="en-US" altLang="zh-CN" sz="2400">
                <a:solidFill>
                  <a:srgbClr val="FFFFCC"/>
                </a:solidFill>
                <a:latin typeface="Arial" pitchFamily="34" charset="0"/>
              </a:rPr>
              <a:t>          case ‘C’ </a:t>
            </a:r>
            <a:r>
              <a:rPr lang="en-US" altLang="zh-CN" sz="2400" b="1">
                <a:solidFill>
                  <a:srgbClr val="FFFFCC"/>
                </a:solidFill>
                <a:latin typeface="Arial" pitchFamily="34" charset="0"/>
              </a:rPr>
              <a:t>: </a:t>
            </a:r>
            <a:r>
              <a:rPr lang="en-US" altLang="zh-CN" sz="2400">
                <a:solidFill>
                  <a:srgbClr val="FFFFCC"/>
                </a:solidFill>
                <a:latin typeface="Arial" pitchFamily="34" charset="0"/>
              </a:rPr>
              <a:t>printf(“60</a:t>
            </a:r>
            <a:r>
              <a:rPr lang="zh-CN" altLang="en-US" sz="2400">
                <a:solidFill>
                  <a:srgbClr val="FFFFCC"/>
                </a:solidFill>
                <a:latin typeface="Arial" pitchFamily="34" charset="0"/>
              </a:rPr>
              <a:t>～</a:t>
            </a:r>
            <a:r>
              <a:rPr lang="en-US" altLang="zh-CN" sz="2400">
                <a:solidFill>
                  <a:srgbClr val="FFFFCC"/>
                </a:solidFill>
                <a:latin typeface="Arial" pitchFamily="34" charset="0"/>
              </a:rPr>
              <a:t>69\n”);</a:t>
            </a:r>
          </a:p>
          <a:p>
            <a:r>
              <a:rPr lang="en-US" altLang="zh-CN" sz="2400">
                <a:solidFill>
                  <a:srgbClr val="FFFFCC"/>
                </a:solidFill>
                <a:latin typeface="Arial" pitchFamily="34" charset="0"/>
              </a:rPr>
              <a:t>          case ‘D’ </a:t>
            </a:r>
            <a:r>
              <a:rPr lang="en-US" altLang="zh-CN" sz="2400" b="1">
                <a:solidFill>
                  <a:srgbClr val="FFFFCC"/>
                </a:solidFill>
                <a:latin typeface="Arial" pitchFamily="34" charset="0"/>
              </a:rPr>
              <a:t>: </a:t>
            </a:r>
            <a:r>
              <a:rPr lang="en-US" altLang="zh-CN" sz="2400">
                <a:solidFill>
                  <a:srgbClr val="FFFFCC"/>
                </a:solidFill>
                <a:latin typeface="Arial" pitchFamily="34" charset="0"/>
              </a:rPr>
              <a:t>printf(“&lt;60\n”);</a:t>
            </a:r>
          </a:p>
          <a:p>
            <a:r>
              <a:rPr lang="en-US" altLang="zh-CN" sz="2400">
                <a:solidFill>
                  <a:srgbClr val="FFFFCC"/>
                </a:solidFill>
                <a:latin typeface="Arial" pitchFamily="34" charset="0"/>
              </a:rPr>
              <a:t>          default </a:t>
            </a:r>
            <a:r>
              <a:rPr lang="en-US" altLang="zh-CN" sz="2400" b="1">
                <a:solidFill>
                  <a:srgbClr val="FFFFCC"/>
                </a:solidFill>
                <a:latin typeface="Arial" pitchFamily="34" charset="0"/>
              </a:rPr>
              <a:t>: </a:t>
            </a:r>
            <a:r>
              <a:rPr lang="en-US" altLang="zh-CN" sz="2400">
                <a:solidFill>
                  <a:srgbClr val="FFFFCC"/>
                </a:solidFill>
                <a:latin typeface="Arial" pitchFamily="34" charset="0"/>
              </a:rPr>
              <a:t>printf(“</a:t>
            </a:r>
            <a:r>
              <a:rPr lang="zh-CN" altLang="en-US" sz="2400">
                <a:solidFill>
                  <a:srgbClr val="FFFFCC"/>
                </a:solidFill>
                <a:latin typeface="Arial" pitchFamily="34" charset="0"/>
                <a:ea typeface="黑体" pitchFamily="2" charset="-122"/>
              </a:rPr>
              <a:t>错误输入</a:t>
            </a:r>
            <a:r>
              <a:rPr lang="en-US" altLang="zh-CN" sz="2400">
                <a:solidFill>
                  <a:srgbClr val="FFFFCC"/>
                </a:solidFill>
                <a:latin typeface="Arial" pitchFamily="34" charset="0"/>
              </a:rPr>
              <a:t>\n”);</a:t>
            </a:r>
          </a:p>
          <a:p>
            <a:r>
              <a:rPr lang="en-US" altLang="zh-CN" sz="2400">
                <a:solidFill>
                  <a:srgbClr val="FFFFCC"/>
                </a:solidFill>
                <a:latin typeface="Arial" pitchFamily="34" charset="0"/>
              </a:rPr>
              <a:t>       }</a:t>
            </a:r>
          </a:p>
          <a:p>
            <a:r>
              <a:rPr lang="en-US" altLang="zh-CN" sz="2400">
                <a:solidFill>
                  <a:srgbClr val="FFFFCC"/>
                </a:solidFill>
                <a:latin typeface="Arial" pitchFamily="34" charset="0"/>
              </a:rPr>
              <a:t> }</a:t>
            </a:r>
          </a:p>
        </p:txBody>
      </p:sp>
      <p:pic>
        <p:nvPicPr>
          <p:cNvPr id="36868" name="Picture 12" descr="a"/>
          <p:cNvPicPr>
            <a:picLocks noChangeAspect="1" noChangeArrowheads="1"/>
          </p:cNvPicPr>
          <p:nvPr/>
        </p:nvPicPr>
        <p:blipFill>
          <a:blip r:embed="rId2"/>
          <a:srcRect/>
          <a:stretch>
            <a:fillRect/>
          </a:stretch>
        </p:blipFill>
        <p:spPr bwMode="auto">
          <a:xfrm>
            <a:off x="5292725" y="1125538"/>
            <a:ext cx="3851275" cy="5111750"/>
          </a:xfrm>
          <a:prstGeom prst="rect">
            <a:avLst/>
          </a:prstGeom>
          <a:noFill/>
          <a:ln w="9525">
            <a:noFill/>
            <a:miter lim="800000"/>
            <a:headEnd/>
            <a:tailEnd/>
          </a:ln>
        </p:spPr>
      </p:pic>
      <p:pic>
        <p:nvPicPr>
          <p:cNvPr id="272397" name="Picture 13" descr="002"/>
          <p:cNvPicPr>
            <a:picLocks noChangeAspect="1" noChangeArrowheads="1" noCrop="1"/>
          </p:cNvPicPr>
          <p:nvPr/>
        </p:nvPicPr>
        <p:blipFill>
          <a:blip r:embed="rId3"/>
          <a:srcRect/>
          <a:stretch>
            <a:fillRect/>
          </a:stretch>
        </p:blipFill>
        <p:spPr bwMode="auto">
          <a:xfrm>
            <a:off x="6227763" y="3500438"/>
            <a:ext cx="304800" cy="609600"/>
          </a:xfrm>
          <a:prstGeom prst="rect">
            <a:avLst/>
          </a:prstGeom>
          <a:noFill/>
          <a:ln w="9525">
            <a:noFill/>
            <a:miter lim="800000"/>
            <a:headEnd/>
            <a:tailEnd/>
          </a:ln>
        </p:spPr>
      </p:pic>
      <p:sp>
        <p:nvSpPr>
          <p:cNvPr id="272398" name="AutoShape 14"/>
          <p:cNvSpPr>
            <a:spLocks noChangeArrowheads="1"/>
          </p:cNvSpPr>
          <p:nvPr/>
        </p:nvSpPr>
        <p:spPr bwMode="auto">
          <a:xfrm>
            <a:off x="7272338" y="1916113"/>
            <a:ext cx="1871662" cy="1152525"/>
          </a:xfrm>
          <a:prstGeom prst="cloudCallout">
            <a:avLst>
              <a:gd name="adj1" fmla="val -89185"/>
              <a:gd name="adj2" fmla="val 93389"/>
            </a:avLst>
          </a:prstGeom>
          <a:solidFill>
            <a:schemeClr val="accent1"/>
          </a:solidFill>
          <a:ln w="9525">
            <a:solidFill>
              <a:schemeClr val="tx1"/>
            </a:solidFill>
            <a:round/>
            <a:headEnd/>
            <a:tailEnd/>
          </a:ln>
        </p:spPr>
        <p:txBody>
          <a:bodyPr/>
          <a:lstStyle/>
          <a:p>
            <a:pPr algn="ctr"/>
            <a:r>
              <a:rPr lang="zh-CN" altLang="en-US">
                <a:latin typeface="黑体" pitchFamily="2" charset="-122"/>
                <a:ea typeface="黑体" pitchFamily="2" charset="-122"/>
              </a:rPr>
              <a:t>我的成绩应该是</a:t>
            </a:r>
            <a:r>
              <a:rPr lang="en-US" altLang="zh-CN">
                <a:latin typeface="黑体" pitchFamily="2" charset="-122"/>
                <a:ea typeface="黑体" pitchFamily="2" charset="-122"/>
              </a:rPr>
              <a:t>60</a:t>
            </a:r>
            <a:r>
              <a:rPr lang="zh-CN" altLang="en-US">
                <a:latin typeface="黑体" pitchFamily="2" charset="-122"/>
                <a:ea typeface="黑体" pitchFamily="2" charset="-122"/>
              </a:rPr>
              <a:t>～</a:t>
            </a:r>
            <a:r>
              <a:rPr lang="en-US" altLang="zh-CN">
                <a:latin typeface="黑体" pitchFamily="2" charset="-122"/>
                <a:ea typeface="黑体" pitchFamily="2" charset="-122"/>
              </a:rPr>
              <a:t>69!</a:t>
            </a:r>
          </a:p>
        </p:txBody>
      </p:sp>
      <p:sp>
        <p:nvSpPr>
          <p:cNvPr id="272399" name="AutoShape 15"/>
          <p:cNvSpPr>
            <a:spLocks noChangeArrowheads="1"/>
          </p:cNvSpPr>
          <p:nvPr/>
        </p:nvSpPr>
        <p:spPr bwMode="auto">
          <a:xfrm>
            <a:off x="6877050" y="2852738"/>
            <a:ext cx="2266950" cy="1439862"/>
          </a:xfrm>
          <a:prstGeom prst="cloudCallout">
            <a:avLst>
              <a:gd name="adj1" fmla="val 27380"/>
              <a:gd name="adj2" fmla="val 115269"/>
            </a:avLst>
          </a:prstGeom>
          <a:solidFill>
            <a:schemeClr val="accent1"/>
          </a:solidFill>
          <a:ln w="9525">
            <a:solidFill>
              <a:schemeClr val="tx1"/>
            </a:solidFill>
            <a:round/>
            <a:headEnd/>
            <a:tailEnd/>
          </a:ln>
        </p:spPr>
        <p:txBody>
          <a:bodyPr/>
          <a:lstStyle/>
          <a:p>
            <a:r>
              <a:rPr lang="zh-CN" altLang="en-US">
                <a:latin typeface="黑体" pitchFamily="2" charset="-122"/>
                <a:ea typeface="黑体" pitchFamily="2" charset="-122"/>
              </a:rPr>
              <a:t>什么</a:t>
            </a:r>
            <a:r>
              <a:rPr lang="en-US" altLang="zh-CN">
                <a:latin typeface="黑体" pitchFamily="2" charset="-122"/>
                <a:ea typeface="黑体" pitchFamily="2" charset="-122"/>
              </a:rPr>
              <a:t>!</a:t>
            </a:r>
            <a:r>
              <a:rPr lang="en-US" altLang="zh-CN">
                <a:latin typeface="Arial" pitchFamily="34" charset="0"/>
                <a:ea typeface="黑体" pitchFamily="2" charset="-122"/>
              </a:rPr>
              <a:t>“</a:t>
            </a:r>
            <a:r>
              <a:rPr lang="en-US" altLang="zh-CN">
                <a:solidFill>
                  <a:srgbClr val="800000"/>
                </a:solidFill>
                <a:latin typeface="黑体" pitchFamily="2" charset="-122"/>
                <a:ea typeface="黑体" pitchFamily="2" charset="-122"/>
              </a:rPr>
              <a:t>&lt;60</a:t>
            </a:r>
            <a:r>
              <a:rPr lang="en-US" altLang="zh-CN">
                <a:latin typeface="Arial" pitchFamily="34" charset="0"/>
                <a:ea typeface="黑体" pitchFamily="2" charset="-122"/>
              </a:rPr>
              <a:t>”</a:t>
            </a:r>
            <a:r>
              <a:rPr lang="en-US" altLang="zh-CN">
                <a:latin typeface="黑体" pitchFamily="2" charset="-122"/>
                <a:ea typeface="黑体" pitchFamily="2" charset="-122"/>
              </a:rPr>
              <a:t>? </a:t>
            </a:r>
          </a:p>
          <a:p>
            <a:r>
              <a:rPr lang="en-US" altLang="zh-CN">
                <a:latin typeface="Arial" pitchFamily="34" charset="0"/>
                <a:ea typeface="黑体" pitchFamily="2" charset="-122"/>
              </a:rPr>
              <a:t>“</a:t>
            </a:r>
            <a:r>
              <a:rPr lang="zh-CN" altLang="en-US">
                <a:solidFill>
                  <a:srgbClr val="800000"/>
                </a:solidFill>
                <a:latin typeface="黑体" pitchFamily="2" charset="-122"/>
                <a:ea typeface="黑体" pitchFamily="2" charset="-122"/>
              </a:rPr>
              <a:t>错误输入</a:t>
            </a:r>
            <a:r>
              <a:rPr lang="zh-CN" altLang="en-US">
                <a:latin typeface="Arial" pitchFamily="34" charset="0"/>
                <a:ea typeface="黑体" pitchFamily="2" charset="-122"/>
              </a:rPr>
              <a:t>”</a:t>
            </a:r>
            <a:r>
              <a:rPr lang="en-US" altLang="zh-CN">
                <a:latin typeface="黑体" pitchFamily="2" charset="-122"/>
                <a:ea typeface="黑体" pitchFamily="2" charset="-122"/>
              </a:rPr>
              <a:t>?</a:t>
            </a:r>
            <a:r>
              <a:rPr lang="zh-CN" altLang="en-US">
                <a:latin typeface="黑体" pitchFamily="2" charset="-122"/>
                <a:ea typeface="黑体" pitchFamily="2" charset="-122"/>
              </a:rPr>
              <a:t>怎么会这样</a:t>
            </a:r>
            <a:r>
              <a:rPr lang="en-US" altLang="zh-CN">
                <a:latin typeface="黑体" pitchFamily="2" charset="-122"/>
                <a:ea typeface="黑体" pitchFamily="2" charset="-122"/>
              </a:rPr>
              <a:t>?!</a:t>
            </a:r>
          </a:p>
        </p:txBody>
      </p:sp>
      <p:sp>
        <p:nvSpPr>
          <p:cNvPr id="272400" name="AutoShape 16"/>
          <p:cNvSpPr>
            <a:spLocks noChangeArrowheads="1"/>
          </p:cNvSpPr>
          <p:nvPr/>
        </p:nvSpPr>
        <p:spPr bwMode="auto">
          <a:xfrm>
            <a:off x="6372225" y="1844675"/>
            <a:ext cx="2016125" cy="981075"/>
          </a:xfrm>
          <a:prstGeom prst="cloudCallout">
            <a:avLst>
              <a:gd name="adj1" fmla="val -43306"/>
              <a:gd name="adj2" fmla="val 125403"/>
            </a:avLst>
          </a:prstGeom>
          <a:solidFill>
            <a:schemeClr val="accent1"/>
          </a:solidFill>
          <a:ln w="9525">
            <a:solidFill>
              <a:schemeClr val="tx1"/>
            </a:solidFill>
            <a:round/>
            <a:headEnd/>
            <a:tailEnd/>
          </a:ln>
        </p:spPr>
        <p:txBody>
          <a:bodyPr/>
          <a:lstStyle/>
          <a:p>
            <a:pPr algn="ctr"/>
            <a:r>
              <a:rPr lang="zh-CN" altLang="en-US">
                <a:latin typeface="黑体" pitchFamily="2" charset="-122"/>
                <a:ea typeface="黑体" pitchFamily="2" charset="-122"/>
              </a:rPr>
              <a:t>不好意思</a:t>
            </a:r>
            <a:r>
              <a:rPr lang="en-US" altLang="zh-CN">
                <a:latin typeface="黑体" pitchFamily="2" charset="-122"/>
                <a:ea typeface="黑体" pitchFamily="2" charset="-122"/>
              </a:rPr>
              <a:t>,</a:t>
            </a:r>
            <a:r>
              <a:rPr lang="zh-CN" altLang="en-US">
                <a:latin typeface="黑体" pitchFamily="2" charset="-122"/>
                <a:ea typeface="黑体" pitchFamily="2" charset="-122"/>
              </a:rPr>
              <a:t>我属于</a:t>
            </a:r>
            <a:r>
              <a:rPr lang="en-US" altLang="zh-CN">
                <a:latin typeface="黑体" pitchFamily="2" charset="-122"/>
                <a:ea typeface="黑体" pitchFamily="2" charset="-122"/>
              </a:rPr>
              <a:t>C</a:t>
            </a:r>
            <a:r>
              <a:rPr lang="zh-CN" altLang="en-US">
                <a:latin typeface="黑体" pitchFamily="2" charset="-122"/>
                <a:ea typeface="黑体" pitchFamily="2" charset="-122"/>
              </a:rPr>
              <a:t>级</a:t>
            </a:r>
            <a:r>
              <a:rPr lang="en-US" altLang="zh-CN">
                <a:latin typeface="黑体" pitchFamily="2" charset="-122"/>
                <a:ea typeface="黑体" pitchFamily="2" charset="-122"/>
              </a:rPr>
              <a:t>!</a:t>
            </a:r>
          </a:p>
        </p:txBody>
      </p:sp>
      <p:sp>
        <p:nvSpPr>
          <p:cNvPr id="272401" name="Text Box 17"/>
          <p:cNvSpPr txBox="1">
            <a:spLocks noChangeArrowheads="1"/>
          </p:cNvSpPr>
          <p:nvPr/>
        </p:nvSpPr>
        <p:spPr bwMode="auto">
          <a:xfrm>
            <a:off x="2916238" y="1557338"/>
            <a:ext cx="2032000" cy="1562100"/>
          </a:xfrm>
          <a:prstGeom prst="rect">
            <a:avLst/>
          </a:prstGeom>
          <a:solidFill>
            <a:srgbClr val="CCFFFF"/>
          </a:solidFill>
          <a:ln w="9525">
            <a:solidFill>
              <a:srgbClr val="00FF00"/>
            </a:solidFill>
            <a:miter lim="800000"/>
            <a:headEnd/>
            <a:tailEnd/>
          </a:ln>
        </p:spPr>
        <p:txBody>
          <a:bodyPr wrap="none">
            <a:spAutoFit/>
          </a:bodyPr>
          <a:lstStyle/>
          <a:p>
            <a:r>
              <a:rPr lang="en-US" altLang="zh-CN">
                <a:latin typeface="Arial" pitchFamily="34" charset="0"/>
              </a:rPr>
              <a:t> </a:t>
            </a:r>
            <a:r>
              <a:rPr lang="zh-CN" altLang="en-US" sz="2400">
                <a:solidFill>
                  <a:srgbClr val="003300"/>
                </a:solidFill>
                <a:latin typeface="Arial" pitchFamily="34" charset="0"/>
                <a:ea typeface="黑体" pitchFamily="2" charset="-122"/>
              </a:rPr>
              <a:t>运行结果：</a:t>
            </a:r>
          </a:p>
          <a:p>
            <a:r>
              <a:rPr lang="zh-CN" altLang="en-US" sz="2400">
                <a:solidFill>
                  <a:srgbClr val="990000"/>
                </a:solidFill>
                <a:latin typeface="Arial" pitchFamily="34" charset="0"/>
              </a:rPr>
              <a:t>      </a:t>
            </a:r>
            <a:r>
              <a:rPr lang="en-US" altLang="zh-CN" sz="2400">
                <a:solidFill>
                  <a:srgbClr val="990000"/>
                </a:solidFill>
                <a:latin typeface="Arial" pitchFamily="34" charset="0"/>
              </a:rPr>
              <a:t>60</a:t>
            </a:r>
            <a:r>
              <a:rPr lang="zh-CN" altLang="en-US" sz="2400">
                <a:solidFill>
                  <a:srgbClr val="990000"/>
                </a:solidFill>
                <a:latin typeface="Arial" pitchFamily="34" charset="0"/>
              </a:rPr>
              <a:t>～</a:t>
            </a:r>
            <a:r>
              <a:rPr lang="en-US" altLang="zh-CN" sz="2400">
                <a:solidFill>
                  <a:srgbClr val="990000"/>
                </a:solidFill>
                <a:latin typeface="Arial" pitchFamily="34" charset="0"/>
              </a:rPr>
              <a:t>69</a:t>
            </a:r>
          </a:p>
          <a:p>
            <a:r>
              <a:rPr lang="en-US" altLang="zh-CN" sz="2400">
                <a:solidFill>
                  <a:srgbClr val="990000"/>
                </a:solidFill>
                <a:latin typeface="Arial" pitchFamily="34" charset="0"/>
              </a:rPr>
              <a:t>       &lt;60</a:t>
            </a:r>
          </a:p>
          <a:p>
            <a:r>
              <a:rPr lang="en-US" altLang="zh-CN" sz="2400">
                <a:solidFill>
                  <a:srgbClr val="990000"/>
                </a:solidFill>
                <a:latin typeface="Arial" pitchFamily="34" charset="0"/>
              </a:rPr>
              <a:t>      </a:t>
            </a:r>
            <a:r>
              <a:rPr lang="zh-CN" altLang="en-US" sz="2400">
                <a:solidFill>
                  <a:srgbClr val="990000"/>
                </a:solidFill>
                <a:latin typeface="黑体" pitchFamily="2" charset="-122"/>
                <a:ea typeface="黑体" pitchFamily="2" charset="-122"/>
              </a:rPr>
              <a:t>错误输入</a:t>
            </a:r>
            <a:r>
              <a:rPr lang="zh-CN" altLang="en-US">
                <a:latin typeface="黑体" pitchFamily="2" charset="-122"/>
                <a:ea typeface="黑体"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400"/>
                                        </p:tgtEl>
                                        <p:attrNameLst>
                                          <p:attrName>style.visibility</p:attrName>
                                        </p:attrNameLst>
                                      </p:cBhvr>
                                      <p:to>
                                        <p:strVal val="visible"/>
                                      </p:to>
                                    </p:set>
                                    <p:animEffect transition="in" filter="blinds(horizontal)">
                                      <p:cBhvr>
                                        <p:cTn id="7" dur="500"/>
                                        <p:tgtEl>
                                          <p:spTgt spid="2724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72400"/>
                                        </p:tgtEl>
                                      </p:cBhvr>
                                    </p:animEffect>
                                    <p:set>
                                      <p:cBhvr>
                                        <p:cTn id="12" dur="1" fill="hold">
                                          <p:stCondLst>
                                            <p:cond delay="499"/>
                                          </p:stCondLst>
                                        </p:cTn>
                                        <p:tgtEl>
                                          <p:spTgt spid="27240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2398"/>
                                        </p:tgtEl>
                                        <p:attrNameLst>
                                          <p:attrName>style.visibility</p:attrName>
                                        </p:attrNameLst>
                                      </p:cBhvr>
                                      <p:to>
                                        <p:strVal val="visible"/>
                                      </p:to>
                                    </p:set>
                                    <p:animEffect transition="in" filter="blinds(horizontal)">
                                      <p:cBhvr>
                                        <p:cTn id="17" dur="500"/>
                                        <p:tgtEl>
                                          <p:spTgt spid="27239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272398"/>
                                        </p:tgtEl>
                                      </p:cBhvr>
                                    </p:animEffect>
                                    <p:set>
                                      <p:cBhvr>
                                        <p:cTn id="22" dur="1" fill="hold">
                                          <p:stCondLst>
                                            <p:cond delay="499"/>
                                          </p:stCondLst>
                                        </p:cTn>
                                        <p:tgtEl>
                                          <p:spTgt spid="2723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3.05556E-6 0.01088 C 0.01146 -0.00023 0.02414 0.00301 0.03542 0.01389 C 0.03247 0.03958 0.0316 0.05787 0.03334 0.08426 C 0.04479 0.07291 0.05747 0.07639 0.06875 0.08727 C 0.07466 0.11319 0.07396 0.1456 0.07709 0.17291 C 0.09532 0.1662 0.11962 0.15648 0.13125 0.18194 C 0.13386 0.20903 0.13577 0.20879 0.13334 0.23703 C 0.17917 0.25949 0.13733 0.24004 0.26459 0.24004 " pathEditMode="relative" rAng="0" ptsTypes="fffffffA">
                                      <p:cBhvr>
                                        <p:cTn id="26" dur="3000" fill="hold"/>
                                        <p:tgtEl>
                                          <p:spTgt spid="272397"/>
                                        </p:tgtEl>
                                        <p:attrNameLst>
                                          <p:attrName>ppt_x</p:attrName>
                                          <p:attrName>ppt_y</p:attrName>
                                        </p:attrNameLst>
                                      </p:cBhvr>
                                      <p:rCtr x="132" y="119"/>
                                    </p:animMotion>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72401"/>
                                        </p:tgtEl>
                                        <p:attrNameLst>
                                          <p:attrName>style.visibility</p:attrName>
                                        </p:attrNameLst>
                                      </p:cBhvr>
                                      <p:to>
                                        <p:strVal val="visible"/>
                                      </p:to>
                                    </p:set>
                                    <p:animEffect transition="in" filter="blinds(horizontal)">
                                      <p:cBhvr>
                                        <p:cTn id="31" dur="500"/>
                                        <p:tgtEl>
                                          <p:spTgt spid="272401"/>
                                        </p:tgtEl>
                                      </p:cBhvr>
                                    </p:animEffect>
                                  </p:childTnLst>
                                </p:cTn>
                              </p:par>
                            </p:childTnLst>
                          </p:cTn>
                        </p:par>
                        <p:par>
                          <p:cTn id="32" fill="hold">
                            <p:stCondLst>
                              <p:cond delay="500"/>
                            </p:stCondLst>
                            <p:childTnLst>
                              <p:par>
                                <p:cTn id="33" presetID="18" presetClass="entr" presetSubtype="12" fill="hold" grpId="0" nodeType="afterEffect">
                                  <p:stCondLst>
                                    <p:cond delay="0"/>
                                  </p:stCondLst>
                                  <p:childTnLst>
                                    <p:set>
                                      <p:cBhvr>
                                        <p:cTn id="34" dur="1" fill="hold">
                                          <p:stCondLst>
                                            <p:cond delay="0"/>
                                          </p:stCondLst>
                                        </p:cTn>
                                        <p:tgtEl>
                                          <p:spTgt spid="272399"/>
                                        </p:tgtEl>
                                        <p:attrNameLst>
                                          <p:attrName>style.visibility</p:attrName>
                                        </p:attrNameLst>
                                      </p:cBhvr>
                                      <p:to>
                                        <p:strVal val="visible"/>
                                      </p:to>
                                    </p:set>
                                    <p:animEffect transition="in" filter="strips(downLeft)">
                                      <p:cBhvr>
                                        <p:cTn id="35" dur="500"/>
                                        <p:tgtEl>
                                          <p:spTgt spid="272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8" grpId="0" animBg="1"/>
      <p:bldP spid="272398" grpId="1" animBg="1"/>
      <p:bldP spid="272399" grpId="0" animBg="1"/>
      <p:bldP spid="272400" grpId="0" animBg="1"/>
      <p:bldP spid="272400" grpId="1" animBg="1"/>
      <p:bldP spid="272401"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zh-CN" altLang="en-US" sz="3200" b="1">
                <a:ea typeface="黑体" pitchFamily="2" charset="-122"/>
              </a:rPr>
              <a:t>三、选择结构程序设计</a:t>
            </a:r>
            <a:r>
              <a:rPr lang="zh-CN" altLang="en-US" sz="4000" b="1">
                <a:ea typeface="黑体" pitchFamily="2" charset="-122"/>
              </a:rPr>
              <a:t/>
            </a:r>
            <a:br>
              <a:rPr lang="zh-CN" altLang="en-US" sz="4000" b="1">
                <a:ea typeface="黑体" pitchFamily="2" charset="-122"/>
              </a:rPr>
            </a:br>
            <a:r>
              <a:rPr lang="en-US" altLang="zh-CN" sz="2400">
                <a:solidFill>
                  <a:srgbClr val="0000FF"/>
                </a:solidFill>
                <a:latin typeface="黑体" pitchFamily="2" charset="-122"/>
                <a:ea typeface="黑体" pitchFamily="2" charset="-122"/>
              </a:rPr>
              <a:t>2</a:t>
            </a:r>
            <a:r>
              <a:rPr lang="zh-CN" altLang="en-US" sz="2400">
                <a:solidFill>
                  <a:srgbClr val="0000FF"/>
                </a:solidFill>
                <a:latin typeface="黑体" pitchFamily="2" charset="-122"/>
                <a:ea typeface="黑体" pitchFamily="2" charset="-122"/>
              </a:rPr>
              <a:t>、</a:t>
            </a:r>
            <a:r>
              <a:rPr lang="en-US" altLang="zh-CN" sz="2400">
                <a:solidFill>
                  <a:srgbClr val="0000FF"/>
                </a:solidFill>
                <a:ea typeface="黑体" pitchFamily="2" charset="-122"/>
              </a:rPr>
              <a:t>switch</a:t>
            </a:r>
            <a:r>
              <a:rPr lang="zh-CN" altLang="en-US" sz="2400">
                <a:solidFill>
                  <a:srgbClr val="0000FF"/>
                </a:solidFill>
                <a:latin typeface="黑体" pitchFamily="2" charset="-122"/>
                <a:ea typeface="黑体" pitchFamily="2" charset="-122"/>
              </a:rPr>
              <a:t>语句</a:t>
            </a:r>
            <a:r>
              <a:rPr lang="zh-CN" altLang="en-US" sz="3600" i="1"/>
              <a:t>  </a:t>
            </a:r>
            <a:r>
              <a:rPr lang="zh-CN" altLang="en-US" sz="2400" i="1">
                <a:solidFill>
                  <a:srgbClr val="6600FF"/>
                </a:solidFill>
                <a:ea typeface="黑体" pitchFamily="2" charset="-122"/>
              </a:rPr>
              <a:t>示例</a:t>
            </a:r>
            <a:endParaRPr lang="zh-CN" altLang="en-US" sz="2400" i="1">
              <a:solidFill>
                <a:srgbClr val="6600FF"/>
              </a:solidFill>
              <a:latin typeface="黑体" pitchFamily="2" charset="-122"/>
              <a:ea typeface="黑体" pitchFamily="2" charset="-122"/>
            </a:endParaRPr>
          </a:p>
        </p:txBody>
      </p:sp>
      <p:sp>
        <p:nvSpPr>
          <p:cNvPr id="37891" name="Text Box 11"/>
          <p:cNvSpPr txBox="1">
            <a:spLocks noChangeArrowheads="1"/>
          </p:cNvSpPr>
          <p:nvPr/>
        </p:nvSpPr>
        <p:spPr bwMode="auto">
          <a:xfrm>
            <a:off x="0" y="1125538"/>
            <a:ext cx="5287963" cy="4841875"/>
          </a:xfrm>
          <a:prstGeom prst="rect">
            <a:avLst/>
          </a:prstGeom>
          <a:solidFill>
            <a:srgbClr val="993300"/>
          </a:solidFill>
          <a:ln w="34925">
            <a:solidFill>
              <a:srgbClr val="FFFF00"/>
            </a:solidFill>
            <a:miter lim="800000"/>
            <a:headEnd/>
            <a:tailEnd/>
          </a:ln>
        </p:spPr>
        <p:txBody>
          <a:bodyPr>
            <a:spAutoFit/>
          </a:bodyPr>
          <a:lstStyle/>
          <a:p>
            <a:r>
              <a:rPr lang="zh-CN" altLang="en-US" sz="2100">
                <a:solidFill>
                  <a:srgbClr val="FFFFCC"/>
                </a:solidFill>
                <a:latin typeface="黑体" pitchFamily="2" charset="-122"/>
                <a:ea typeface="黑体" pitchFamily="2" charset="-122"/>
              </a:rPr>
              <a:t>解决方法</a:t>
            </a:r>
            <a:r>
              <a:rPr lang="en-US" altLang="zh-CN" sz="2100">
                <a:solidFill>
                  <a:srgbClr val="FFFFCC"/>
                </a:solidFill>
                <a:latin typeface="Arial" pitchFamily="34" charset="0"/>
                <a:ea typeface="黑体" pitchFamily="2" charset="-122"/>
              </a:rPr>
              <a:t>——</a:t>
            </a:r>
            <a:r>
              <a:rPr lang="en-US" altLang="zh-CN" sz="2100">
                <a:solidFill>
                  <a:srgbClr val="FFFF00"/>
                </a:solidFill>
                <a:latin typeface="Arial" pitchFamily="34" charset="0"/>
                <a:ea typeface="黑体" pitchFamily="2" charset="-122"/>
              </a:rPr>
              <a:t>break</a:t>
            </a:r>
            <a:r>
              <a:rPr lang="zh-CN" altLang="en-US" sz="2100">
                <a:solidFill>
                  <a:srgbClr val="FFFFCC"/>
                </a:solidFill>
                <a:latin typeface="黑体" pitchFamily="2" charset="-122"/>
                <a:ea typeface="黑体" pitchFamily="2" charset="-122"/>
              </a:rPr>
              <a:t>语句：</a:t>
            </a:r>
          </a:p>
          <a:p>
            <a:r>
              <a:rPr lang="en-US" altLang="zh-CN" sz="2100">
                <a:solidFill>
                  <a:srgbClr val="FFFFCC"/>
                </a:solidFill>
                <a:latin typeface="Arial" pitchFamily="34" charset="0"/>
              </a:rPr>
              <a:t>main()</a:t>
            </a:r>
          </a:p>
          <a:p>
            <a:r>
              <a:rPr lang="en-US" altLang="zh-CN" sz="2100">
                <a:solidFill>
                  <a:srgbClr val="FFFFCC"/>
                </a:solidFill>
                <a:latin typeface="Arial" pitchFamily="34" charset="0"/>
              </a:rPr>
              <a:t>{</a:t>
            </a:r>
          </a:p>
          <a:p>
            <a:r>
              <a:rPr lang="en-US" altLang="zh-CN" sz="2100">
                <a:solidFill>
                  <a:srgbClr val="FFFFCC"/>
                </a:solidFill>
                <a:latin typeface="Arial" pitchFamily="34" charset="0"/>
              </a:rPr>
              <a:t>     char s;</a:t>
            </a:r>
          </a:p>
          <a:p>
            <a:pPr>
              <a:spcBef>
                <a:spcPct val="35000"/>
              </a:spcBef>
              <a:spcAft>
                <a:spcPct val="35000"/>
              </a:spcAft>
            </a:pPr>
            <a:r>
              <a:rPr lang="en-US" altLang="zh-CN" sz="2100">
                <a:solidFill>
                  <a:srgbClr val="FFFFCC"/>
                </a:solidFill>
                <a:latin typeface="Arial" pitchFamily="34" charset="0"/>
              </a:rPr>
              <a:t>     scanf(“%c”,&amp;s);</a:t>
            </a:r>
          </a:p>
          <a:p>
            <a:r>
              <a:rPr lang="en-US" altLang="zh-CN" sz="2100">
                <a:solidFill>
                  <a:srgbClr val="FFFFCC"/>
                </a:solidFill>
                <a:latin typeface="Arial" pitchFamily="34" charset="0"/>
              </a:rPr>
              <a:t>     switch(s)</a:t>
            </a:r>
          </a:p>
          <a:p>
            <a:r>
              <a:rPr lang="en-US" altLang="zh-CN" sz="2100">
                <a:solidFill>
                  <a:srgbClr val="FFFFCC"/>
                </a:solidFill>
                <a:latin typeface="Arial" pitchFamily="34" charset="0"/>
              </a:rPr>
              <a:t>     { </a:t>
            </a:r>
          </a:p>
          <a:p>
            <a:r>
              <a:rPr lang="en-US" altLang="zh-CN" sz="2100">
                <a:solidFill>
                  <a:srgbClr val="FFFFCC"/>
                </a:solidFill>
                <a:latin typeface="Arial" pitchFamily="34" charset="0"/>
              </a:rPr>
              <a:t>          case ‘A’ </a:t>
            </a:r>
            <a:r>
              <a:rPr lang="en-US" altLang="zh-CN" sz="2100" b="1">
                <a:solidFill>
                  <a:srgbClr val="FFFFCC"/>
                </a:solidFill>
                <a:latin typeface="Arial" pitchFamily="34" charset="0"/>
              </a:rPr>
              <a:t>: </a:t>
            </a:r>
            <a:r>
              <a:rPr lang="en-US" altLang="zh-CN" sz="2100">
                <a:solidFill>
                  <a:srgbClr val="FFFFCC"/>
                </a:solidFill>
                <a:latin typeface="Arial" pitchFamily="34" charset="0"/>
              </a:rPr>
              <a:t>printf(“85</a:t>
            </a:r>
            <a:r>
              <a:rPr lang="zh-CN" altLang="en-US" sz="2100">
                <a:solidFill>
                  <a:srgbClr val="FFFFCC"/>
                </a:solidFill>
                <a:latin typeface="Arial" pitchFamily="34" charset="0"/>
              </a:rPr>
              <a:t>～</a:t>
            </a:r>
            <a:r>
              <a:rPr lang="en-US" altLang="zh-CN" sz="2100">
                <a:solidFill>
                  <a:srgbClr val="FFFFCC"/>
                </a:solidFill>
                <a:latin typeface="Arial" pitchFamily="34" charset="0"/>
              </a:rPr>
              <a:t>100\n”);</a:t>
            </a:r>
            <a:r>
              <a:rPr lang="en-US" altLang="zh-CN" sz="2100">
                <a:solidFill>
                  <a:srgbClr val="FFFF00"/>
                </a:solidFill>
                <a:latin typeface="Arial" pitchFamily="34" charset="0"/>
              </a:rPr>
              <a:t>break;</a:t>
            </a:r>
          </a:p>
          <a:p>
            <a:r>
              <a:rPr lang="en-US" altLang="zh-CN" sz="2100">
                <a:latin typeface="Arial" pitchFamily="34" charset="0"/>
              </a:rPr>
              <a:t>          </a:t>
            </a:r>
            <a:r>
              <a:rPr lang="en-US" altLang="zh-CN" sz="2100">
                <a:solidFill>
                  <a:srgbClr val="FFFFCC"/>
                </a:solidFill>
                <a:latin typeface="Arial" pitchFamily="34" charset="0"/>
              </a:rPr>
              <a:t>case ‘B’ </a:t>
            </a:r>
            <a:r>
              <a:rPr lang="en-US" altLang="zh-CN" sz="2100" b="1">
                <a:solidFill>
                  <a:srgbClr val="FFFFCC"/>
                </a:solidFill>
                <a:latin typeface="Arial" pitchFamily="34" charset="0"/>
              </a:rPr>
              <a:t>: </a:t>
            </a:r>
            <a:r>
              <a:rPr lang="en-US" altLang="zh-CN" sz="2100">
                <a:solidFill>
                  <a:srgbClr val="FFFFCC"/>
                </a:solidFill>
                <a:latin typeface="Arial" pitchFamily="34" charset="0"/>
              </a:rPr>
              <a:t>printf(“70</a:t>
            </a:r>
            <a:r>
              <a:rPr lang="zh-CN" altLang="en-US" sz="2100">
                <a:solidFill>
                  <a:srgbClr val="FFFFCC"/>
                </a:solidFill>
                <a:latin typeface="Arial" pitchFamily="34" charset="0"/>
              </a:rPr>
              <a:t>～</a:t>
            </a:r>
            <a:r>
              <a:rPr lang="en-US" altLang="zh-CN" sz="2100">
                <a:solidFill>
                  <a:srgbClr val="FFFFCC"/>
                </a:solidFill>
                <a:latin typeface="Arial" pitchFamily="34" charset="0"/>
              </a:rPr>
              <a:t>84\n”);</a:t>
            </a:r>
            <a:r>
              <a:rPr lang="en-US" altLang="zh-CN" sz="2100">
                <a:solidFill>
                  <a:srgbClr val="FFFF00"/>
                </a:solidFill>
                <a:latin typeface="Arial" pitchFamily="34" charset="0"/>
              </a:rPr>
              <a:t>break;</a:t>
            </a:r>
          </a:p>
          <a:p>
            <a:r>
              <a:rPr lang="en-US" altLang="zh-CN" sz="2100">
                <a:latin typeface="Arial" pitchFamily="34" charset="0"/>
              </a:rPr>
              <a:t>          </a:t>
            </a:r>
            <a:r>
              <a:rPr lang="en-US" altLang="zh-CN" sz="2100">
                <a:solidFill>
                  <a:srgbClr val="FFFFCC"/>
                </a:solidFill>
                <a:latin typeface="Arial" pitchFamily="34" charset="0"/>
              </a:rPr>
              <a:t>case ‘C’ </a:t>
            </a:r>
            <a:r>
              <a:rPr lang="en-US" altLang="zh-CN" sz="2100" b="1">
                <a:solidFill>
                  <a:srgbClr val="FFFFCC"/>
                </a:solidFill>
                <a:latin typeface="Arial" pitchFamily="34" charset="0"/>
              </a:rPr>
              <a:t>: </a:t>
            </a:r>
            <a:r>
              <a:rPr lang="en-US" altLang="zh-CN" sz="2100">
                <a:solidFill>
                  <a:srgbClr val="FFFFCC"/>
                </a:solidFill>
                <a:latin typeface="Arial" pitchFamily="34" charset="0"/>
              </a:rPr>
              <a:t>printf(“60</a:t>
            </a:r>
            <a:r>
              <a:rPr lang="zh-CN" altLang="en-US" sz="2100">
                <a:solidFill>
                  <a:srgbClr val="FFFFCC"/>
                </a:solidFill>
                <a:latin typeface="Arial" pitchFamily="34" charset="0"/>
              </a:rPr>
              <a:t>～</a:t>
            </a:r>
            <a:r>
              <a:rPr lang="en-US" altLang="zh-CN" sz="2100">
                <a:solidFill>
                  <a:srgbClr val="FFFFCC"/>
                </a:solidFill>
                <a:latin typeface="Arial" pitchFamily="34" charset="0"/>
              </a:rPr>
              <a:t>69\n”);</a:t>
            </a:r>
            <a:r>
              <a:rPr lang="en-US" altLang="zh-CN" sz="2100">
                <a:solidFill>
                  <a:srgbClr val="FFFF00"/>
                </a:solidFill>
                <a:latin typeface="Arial" pitchFamily="34" charset="0"/>
              </a:rPr>
              <a:t>break;</a:t>
            </a:r>
          </a:p>
          <a:p>
            <a:r>
              <a:rPr lang="en-US" altLang="zh-CN" sz="2100">
                <a:latin typeface="Arial" pitchFamily="34" charset="0"/>
              </a:rPr>
              <a:t>          </a:t>
            </a:r>
            <a:r>
              <a:rPr lang="en-US" altLang="zh-CN" sz="2100">
                <a:solidFill>
                  <a:srgbClr val="FFFFCC"/>
                </a:solidFill>
                <a:latin typeface="Arial" pitchFamily="34" charset="0"/>
              </a:rPr>
              <a:t>case ‘D’ </a:t>
            </a:r>
            <a:r>
              <a:rPr lang="en-US" altLang="zh-CN" sz="2100" b="1">
                <a:solidFill>
                  <a:srgbClr val="FFFFCC"/>
                </a:solidFill>
                <a:latin typeface="Arial" pitchFamily="34" charset="0"/>
              </a:rPr>
              <a:t>: </a:t>
            </a:r>
            <a:r>
              <a:rPr lang="en-US" altLang="zh-CN" sz="2100">
                <a:solidFill>
                  <a:srgbClr val="FFFFCC"/>
                </a:solidFill>
                <a:latin typeface="Arial" pitchFamily="34" charset="0"/>
              </a:rPr>
              <a:t>printf(“&lt;60\n”);</a:t>
            </a:r>
            <a:r>
              <a:rPr lang="en-US" altLang="zh-CN" sz="2100">
                <a:solidFill>
                  <a:srgbClr val="FFFF00"/>
                </a:solidFill>
                <a:latin typeface="Arial" pitchFamily="34" charset="0"/>
              </a:rPr>
              <a:t>break;</a:t>
            </a:r>
          </a:p>
          <a:p>
            <a:r>
              <a:rPr lang="en-US" altLang="zh-CN" sz="2100">
                <a:solidFill>
                  <a:srgbClr val="FFFFCC"/>
                </a:solidFill>
                <a:latin typeface="Arial" pitchFamily="34" charset="0"/>
              </a:rPr>
              <a:t>          default </a:t>
            </a:r>
            <a:r>
              <a:rPr lang="en-US" altLang="zh-CN" sz="2100" b="1">
                <a:solidFill>
                  <a:srgbClr val="FFFFCC"/>
                </a:solidFill>
                <a:latin typeface="Arial" pitchFamily="34" charset="0"/>
              </a:rPr>
              <a:t>: </a:t>
            </a:r>
            <a:r>
              <a:rPr lang="en-US" altLang="zh-CN" sz="2100">
                <a:solidFill>
                  <a:srgbClr val="FFFFCC"/>
                </a:solidFill>
                <a:latin typeface="Arial" pitchFamily="34" charset="0"/>
              </a:rPr>
              <a:t>printf(“</a:t>
            </a:r>
            <a:r>
              <a:rPr lang="zh-CN" altLang="en-US" sz="2100">
                <a:solidFill>
                  <a:srgbClr val="FFFFCC"/>
                </a:solidFill>
                <a:latin typeface="Arial" pitchFamily="34" charset="0"/>
                <a:ea typeface="黑体" pitchFamily="2" charset="-122"/>
              </a:rPr>
              <a:t>错误输入</a:t>
            </a:r>
            <a:r>
              <a:rPr lang="en-US" altLang="zh-CN" sz="2100">
                <a:solidFill>
                  <a:srgbClr val="FFFFCC"/>
                </a:solidFill>
                <a:latin typeface="Arial" pitchFamily="34" charset="0"/>
              </a:rPr>
              <a:t>\n”);</a:t>
            </a:r>
          </a:p>
          <a:p>
            <a:r>
              <a:rPr lang="en-US" altLang="zh-CN" sz="2100">
                <a:solidFill>
                  <a:srgbClr val="FFFFCC"/>
                </a:solidFill>
                <a:latin typeface="Arial" pitchFamily="34" charset="0"/>
              </a:rPr>
              <a:t>       }</a:t>
            </a:r>
          </a:p>
          <a:p>
            <a:r>
              <a:rPr lang="en-US" altLang="zh-CN" sz="2100">
                <a:solidFill>
                  <a:srgbClr val="FFFFCC"/>
                </a:solidFill>
                <a:latin typeface="Arial" pitchFamily="34" charset="0"/>
              </a:rPr>
              <a:t> }</a:t>
            </a:r>
          </a:p>
        </p:txBody>
      </p:sp>
      <p:pic>
        <p:nvPicPr>
          <p:cNvPr id="37892" name="Picture 12" descr="a"/>
          <p:cNvPicPr>
            <a:picLocks noChangeAspect="1" noChangeArrowheads="1"/>
          </p:cNvPicPr>
          <p:nvPr/>
        </p:nvPicPr>
        <p:blipFill>
          <a:blip r:embed="rId2"/>
          <a:srcRect/>
          <a:stretch>
            <a:fillRect/>
          </a:stretch>
        </p:blipFill>
        <p:spPr bwMode="auto">
          <a:xfrm>
            <a:off x="5292725" y="1125538"/>
            <a:ext cx="3851275" cy="4895850"/>
          </a:xfrm>
          <a:prstGeom prst="rect">
            <a:avLst/>
          </a:prstGeom>
          <a:noFill/>
          <a:ln w="9525">
            <a:noFill/>
            <a:miter lim="800000"/>
            <a:headEnd/>
            <a:tailEnd/>
          </a:ln>
        </p:spPr>
      </p:pic>
      <p:pic>
        <p:nvPicPr>
          <p:cNvPr id="273421" name="Picture 13" descr="002"/>
          <p:cNvPicPr>
            <a:picLocks noChangeAspect="1" noChangeArrowheads="1" noCrop="1"/>
          </p:cNvPicPr>
          <p:nvPr/>
        </p:nvPicPr>
        <p:blipFill>
          <a:blip r:embed="rId3"/>
          <a:srcRect/>
          <a:stretch>
            <a:fillRect/>
          </a:stretch>
        </p:blipFill>
        <p:spPr bwMode="auto">
          <a:xfrm>
            <a:off x="6227763" y="3500438"/>
            <a:ext cx="304800" cy="609600"/>
          </a:xfrm>
          <a:prstGeom prst="rect">
            <a:avLst/>
          </a:prstGeom>
          <a:noFill/>
          <a:ln w="9525">
            <a:noFill/>
            <a:miter lim="800000"/>
            <a:headEnd/>
            <a:tailEnd/>
          </a:ln>
        </p:spPr>
      </p:pic>
      <p:sp>
        <p:nvSpPr>
          <p:cNvPr id="273422" name="AutoShape 14"/>
          <p:cNvSpPr>
            <a:spLocks noChangeArrowheads="1"/>
          </p:cNvSpPr>
          <p:nvPr/>
        </p:nvSpPr>
        <p:spPr bwMode="auto">
          <a:xfrm>
            <a:off x="6659563" y="3429000"/>
            <a:ext cx="2160587" cy="720725"/>
          </a:xfrm>
          <a:prstGeom prst="cloudCallout">
            <a:avLst>
              <a:gd name="adj1" fmla="val -57861"/>
              <a:gd name="adj2" fmla="val 187667"/>
            </a:avLst>
          </a:prstGeom>
          <a:solidFill>
            <a:schemeClr val="accent1"/>
          </a:solidFill>
          <a:ln w="9525">
            <a:solidFill>
              <a:schemeClr val="tx1"/>
            </a:solidFill>
            <a:round/>
            <a:headEnd/>
            <a:tailEnd/>
          </a:ln>
        </p:spPr>
        <p:txBody>
          <a:bodyPr/>
          <a:lstStyle/>
          <a:p>
            <a:pPr algn="ctr"/>
            <a:r>
              <a:rPr lang="zh-CN" altLang="en-US" sz="2000">
                <a:latin typeface="Arial" pitchFamily="34" charset="0"/>
                <a:ea typeface="黑体" pitchFamily="2" charset="-122"/>
              </a:rPr>
              <a:t>这才差不多</a:t>
            </a:r>
            <a:r>
              <a:rPr lang="en-US" altLang="zh-CN">
                <a:latin typeface="Arial" pitchFamily="34" charset="0"/>
              </a:rPr>
              <a:t>!</a:t>
            </a:r>
          </a:p>
        </p:txBody>
      </p:sp>
      <p:sp>
        <p:nvSpPr>
          <p:cNvPr id="273423" name="AutoShape 15"/>
          <p:cNvSpPr>
            <a:spLocks noChangeArrowheads="1"/>
          </p:cNvSpPr>
          <p:nvPr/>
        </p:nvSpPr>
        <p:spPr bwMode="auto">
          <a:xfrm>
            <a:off x="7019925" y="2276475"/>
            <a:ext cx="914400" cy="914400"/>
          </a:xfrm>
          <a:prstGeom prst="smileyFace">
            <a:avLst>
              <a:gd name="adj" fmla="val 4653"/>
            </a:avLst>
          </a:prstGeom>
          <a:solidFill>
            <a:srgbClr val="FFCC00"/>
          </a:solidFill>
          <a:ln w="9525">
            <a:solidFill>
              <a:srgbClr val="FF0000"/>
            </a:solidFill>
            <a:round/>
            <a:headEnd/>
            <a:tailEnd/>
          </a:ln>
        </p:spPr>
        <p:txBody>
          <a:bodyPr wrap="none" anchor="ctr"/>
          <a:lstStyle/>
          <a:p>
            <a:pPr algn="ctr"/>
            <a:endParaRPr lang="en-US" altLang="zh-CN">
              <a:latin typeface="Arial" pitchFamily="34" charset="0"/>
            </a:endParaRPr>
          </a:p>
          <a:p>
            <a:pPr algn="ctr"/>
            <a:endParaRPr lang="en-US" altLang="zh-CN">
              <a:latin typeface="Arial" pitchFamily="34" charset="0"/>
            </a:endParaRPr>
          </a:p>
          <a:p>
            <a:pPr algn="ctr"/>
            <a:endParaRPr lang="en-US" altLang="zh-CN">
              <a:latin typeface="Arial" pitchFamily="34" charset="0"/>
            </a:endParaRPr>
          </a:p>
          <a:p>
            <a:pPr algn="ctr"/>
            <a:endParaRPr lang="en-US" altLang="zh-CN">
              <a:latin typeface="Arial" pitchFamily="34" charset="0"/>
            </a:endParaRPr>
          </a:p>
          <a:p>
            <a:pPr algn="ctr"/>
            <a:r>
              <a:rPr lang="en-US" altLang="zh-CN">
                <a:solidFill>
                  <a:srgbClr val="FFFFCC"/>
                </a:solidFill>
                <a:latin typeface="Arial" pitchFamily="34" charset="0"/>
              </a:rPr>
              <a:t>break!</a:t>
            </a:r>
          </a:p>
        </p:txBody>
      </p:sp>
      <p:sp>
        <p:nvSpPr>
          <p:cNvPr id="273424" name="Text Box 16"/>
          <p:cNvSpPr txBox="1">
            <a:spLocks noChangeArrowheads="1"/>
          </p:cNvSpPr>
          <p:nvPr/>
        </p:nvSpPr>
        <p:spPr bwMode="auto">
          <a:xfrm>
            <a:off x="2916238" y="1557338"/>
            <a:ext cx="1781175" cy="831850"/>
          </a:xfrm>
          <a:prstGeom prst="rect">
            <a:avLst/>
          </a:prstGeom>
          <a:solidFill>
            <a:srgbClr val="CCFFFF"/>
          </a:solidFill>
          <a:ln w="9525">
            <a:solidFill>
              <a:srgbClr val="00FF00"/>
            </a:solidFill>
            <a:miter lim="800000"/>
            <a:headEnd/>
            <a:tailEnd/>
          </a:ln>
        </p:spPr>
        <p:txBody>
          <a:bodyPr wrap="none">
            <a:spAutoFit/>
          </a:bodyPr>
          <a:lstStyle/>
          <a:p>
            <a:r>
              <a:rPr lang="en-US" altLang="zh-CN">
                <a:latin typeface="Arial" pitchFamily="34" charset="0"/>
              </a:rPr>
              <a:t> </a:t>
            </a:r>
            <a:r>
              <a:rPr lang="zh-CN" altLang="en-US" sz="2400">
                <a:solidFill>
                  <a:srgbClr val="003300"/>
                </a:solidFill>
                <a:latin typeface="Arial" pitchFamily="34" charset="0"/>
                <a:ea typeface="黑体" pitchFamily="2" charset="-122"/>
              </a:rPr>
              <a:t>运行结果：</a:t>
            </a:r>
          </a:p>
          <a:p>
            <a:r>
              <a:rPr lang="zh-CN" altLang="en-US" sz="2400">
                <a:solidFill>
                  <a:srgbClr val="990000"/>
                </a:solidFill>
                <a:latin typeface="Arial" pitchFamily="34" charset="0"/>
              </a:rPr>
              <a:t>      </a:t>
            </a:r>
            <a:r>
              <a:rPr lang="en-US" altLang="zh-CN" sz="2400">
                <a:solidFill>
                  <a:srgbClr val="990000"/>
                </a:solidFill>
                <a:latin typeface="Arial" pitchFamily="34" charset="0"/>
              </a:rPr>
              <a:t>60</a:t>
            </a:r>
            <a:r>
              <a:rPr lang="zh-CN" altLang="en-US" sz="2400">
                <a:solidFill>
                  <a:srgbClr val="990000"/>
                </a:solidFill>
                <a:latin typeface="Arial" pitchFamily="34" charset="0"/>
              </a:rPr>
              <a:t>～</a:t>
            </a:r>
            <a:r>
              <a:rPr lang="en-US" altLang="zh-CN" sz="2400">
                <a:solidFill>
                  <a:srgbClr val="990000"/>
                </a:solidFill>
                <a:latin typeface="Arial" pitchFamily="34" charset="0"/>
              </a:rPr>
              <a:t>69</a:t>
            </a:r>
            <a:endParaRPr lang="en-US" altLang="zh-CN">
              <a:latin typeface="黑体" pitchFamily="2" charset="-122"/>
              <a:ea typeface="黑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23"/>
                                        </p:tgtEl>
                                        <p:attrNameLst>
                                          <p:attrName>style.visibility</p:attrName>
                                        </p:attrNameLst>
                                      </p:cBhvr>
                                      <p:to>
                                        <p:strVal val="visible"/>
                                      </p:to>
                                    </p:set>
                                    <p:animEffect transition="in" filter="blinds(horizontal)">
                                      <p:cBhvr>
                                        <p:cTn id="7" dur="500"/>
                                        <p:tgtEl>
                                          <p:spTgt spid="2734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73423"/>
                                        </p:tgtEl>
                                      </p:cBhvr>
                                    </p:animEffect>
                                    <p:set>
                                      <p:cBhvr>
                                        <p:cTn id="12" dur="1" fill="hold">
                                          <p:stCondLst>
                                            <p:cond delay="499"/>
                                          </p:stCondLst>
                                        </p:cTn>
                                        <p:tgtEl>
                                          <p:spTgt spid="2734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3.05556E-6 -1.11111E-6 L -0.00086 0.2287 " pathEditMode="relative" rAng="0" ptsTypes="AA">
                                      <p:cBhvr>
                                        <p:cTn id="16" dur="2000" fill="hold"/>
                                        <p:tgtEl>
                                          <p:spTgt spid="273421"/>
                                        </p:tgtEl>
                                        <p:attrNameLst>
                                          <p:attrName>ppt_x</p:attrName>
                                          <p:attrName>ppt_y</p:attrName>
                                        </p:attrNameLst>
                                      </p:cBhvr>
                                      <p:rCtr x="-1" y="114"/>
                                    </p:animMotion>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3424"/>
                                        </p:tgtEl>
                                        <p:attrNameLst>
                                          <p:attrName>style.visibility</p:attrName>
                                        </p:attrNameLst>
                                      </p:cBhvr>
                                      <p:to>
                                        <p:strVal val="visible"/>
                                      </p:to>
                                    </p:set>
                                    <p:animEffect transition="in" filter="blinds(horizontal)">
                                      <p:cBhvr>
                                        <p:cTn id="21" dur="500"/>
                                        <p:tgtEl>
                                          <p:spTgt spid="27342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73422"/>
                                        </p:tgtEl>
                                        <p:attrNameLst>
                                          <p:attrName>style.visibility</p:attrName>
                                        </p:attrNameLst>
                                      </p:cBhvr>
                                      <p:to>
                                        <p:strVal val="visible"/>
                                      </p:to>
                                    </p:set>
                                    <p:animEffect transition="in" filter="blinds(horizontal)">
                                      <p:cBhvr>
                                        <p:cTn id="26" dur="500"/>
                                        <p:tgtEl>
                                          <p:spTgt spid="273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22" grpId="0" animBg="1"/>
      <p:bldP spid="273423" grpId="0" animBg="1"/>
      <p:bldP spid="273423" grpId="1" animBg="1"/>
      <p:bldP spid="27342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zh-CN" altLang="en-US" sz="3200" b="1">
                <a:ea typeface="黑体" pitchFamily="2" charset="-122"/>
              </a:rPr>
              <a:t>三、选择结构程序设计</a:t>
            </a:r>
            <a:r>
              <a:rPr lang="zh-CN" altLang="en-US" sz="4000" b="1">
                <a:ea typeface="黑体" pitchFamily="2" charset="-122"/>
              </a:rPr>
              <a:t/>
            </a:r>
            <a:br>
              <a:rPr lang="zh-CN" altLang="en-US" sz="4000" b="1">
                <a:ea typeface="黑体" pitchFamily="2" charset="-122"/>
              </a:rPr>
            </a:br>
            <a:r>
              <a:rPr lang="en-US" altLang="zh-CN" sz="2400">
                <a:solidFill>
                  <a:srgbClr val="0000FF"/>
                </a:solidFill>
                <a:latin typeface="黑体" pitchFamily="2" charset="-122"/>
                <a:ea typeface="黑体" pitchFamily="2" charset="-122"/>
              </a:rPr>
              <a:t>2</a:t>
            </a:r>
            <a:r>
              <a:rPr lang="zh-CN" altLang="en-US" sz="2400">
                <a:solidFill>
                  <a:srgbClr val="0000FF"/>
                </a:solidFill>
                <a:latin typeface="黑体" pitchFamily="2" charset="-122"/>
                <a:ea typeface="黑体" pitchFamily="2" charset="-122"/>
              </a:rPr>
              <a:t>、</a:t>
            </a:r>
            <a:r>
              <a:rPr lang="en-US" altLang="zh-CN" sz="2400">
                <a:solidFill>
                  <a:srgbClr val="0000FF"/>
                </a:solidFill>
                <a:ea typeface="黑体" pitchFamily="2" charset="-122"/>
              </a:rPr>
              <a:t>switch</a:t>
            </a:r>
            <a:r>
              <a:rPr lang="zh-CN" altLang="en-US" sz="2400">
                <a:solidFill>
                  <a:srgbClr val="0000FF"/>
                </a:solidFill>
                <a:latin typeface="黑体" pitchFamily="2" charset="-122"/>
                <a:ea typeface="黑体" pitchFamily="2" charset="-122"/>
              </a:rPr>
              <a:t>语句</a:t>
            </a:r>
            <a:r>
              <a:rPr lang="zh-CN" altLang="en-US" sz="3600" i="1"/>
              <a:t>  </a:t>
            </a:r>
            <a:r>
              <a:rPr lang="zh-CN" altLang="en-US" sz="2400" i="1">
                <a:solidFill>
                  <a:srgbClr val="6600FF"/>
                </a:solidFill>
                <a:ea typeface="黑体" pitchFamily="2" charset="-122"/>
              </a:rPr>
              <a:t>示例</a:t>
            </a:r>
            <a:endParaRPr lang="zh-CN" altLang="en-US" sz="2400" i="1">
              <a:solidFill>
                <a:srgbClr val="6600FF"/>
              </a:solidFill>
              <a:latin typeface="黑体" pitchFamily="2" charset="-122"/>
              <a:ea typeface="黑体" pitchFamily="2" charset="-122"/>
            </a:endParaRPr>
          </a:p>
        </p:txBody>
      </p:sp>
      <p:sp>
        <p:nvSpPr>
          <p:cNvPr id="38915" name="Text Box 5"/>
          <p:cNvSpPr txBox="1">
            <a:spLocks noChangeArrowheads="1"/>
          </p:cNvSpPr>
          <p:nvPr/>
        </p:nvSpPr>
        <p:spPr bwMode="auto">
          <a:xfrm>
            <a:off x="0" y="1125538"/>
            <a:ext cx="5287963" cy="4841875"/>
          </a:xfrm>
          <a:prstGeom prst="rect">
            <a:avLst/>
          </a:prstGeom>
          <a:solidFill>
            <a:srgbClr val="993300"/>
          </a:solidFill>
          <a:ln w="34925">
            <a:solidFill>
              <a:srgbClr val="FFFF00"/>
            </a:solidFill>
            <a:miter lim="800000"/>
            <a:headEnd/>
            <a:tailEnd/>
          </a:ln>
        </p:spPr>
        <p:txBody>
          <a:bodyPr>
            <a:spAutoFit/>
          </a:bodyPr>
          <a:lstStyle/>
          <a:p>
            <a:r>
              <a:rPr lang="zh-CN" altLang="en-US" sz="2100">
                <a:solidFill>
                  <a:srgbClr val="FFFFCC"/>
                </a:solidFill>
                <a:latin typeface="黑体" pitchFamily="2" charset="-122"/>
                <a:ea typeface="黑体" pitchFamily="2" charset="-122"/>
              </a:rPr>
              <a:t>解决方法</a:t>
            </a:r>
            <a:r>
              <a:rPr lang="en-US" altLang="zh-CN" sz="2100">
                <a:solidFill>
                  <a:srgbClr val="FFFFCC"/>
                </a:solidFill>
                <a:latin typeface="Arial" pitchFamily="34" charset="0"/>
                <a:ea typeface="黑体" pitchFamily="2" charset="-122"/>
              </a:rPr>
              <a:t>——</a:t>
            </a:r>
            <a:r>
              <a:rPr lang="en-US" altLang="zh-CN" sz="2100">
                <a:solidFill>
                  <a:srgbClr val="FFFF00"/>
                </a:solidFill>
                <a:latin typeface="Arial" pitchFamily="34" charset="0"/>
                <a:ea typeface="黑体" pitchFamily="2" charset="-122"/>
              </a:rPr>
              <a:t>break</a:t>
            </a:r>
            <a:r>
              <a:rPr lang="zh-CN" altLang="en-US" sz="2100">
                <a:solidFill>
                  <a:srgbClr val="FFFFCC"/>
                </a:solidFill>
                <a:latin typeface="黑体" pitchFamily="2" charset="-122"/>
                <a:ea typeface="黑体" pitchFamily="2" charset="-122"/>
              </a:rPr>
              <a:t>语句：</a:t>
            </a:r>
          </a:p>
          <a:p>
            <a:r>
              <a:rPr lang="en-US" altLang="zh-CN" sz="2100">
                <a:solidFill>
                  <a:srgbClr val="FFFFCC"/>
                </a:solidFill>
                <a:latin typeface="Arial" pitchFamily="34" charset="0"/>
              </a:rPr>
              <a:t>main()</a:t>
            </a:r>
          </a:p>
          <a:p>
            <a:r>
              <a:rPr lang="en-US" altLang="zh-CN" sz="2100">
                <a:solidFill>
                  <a:srgbClr val="FFFFCC"/>
                </a:solidFill>
                <a:latin typeface="Arial" pitchFamily="34" charset="0"/>
              </a:rPr>
              <a:t>{</a:t>
            </a:r>
          </a:p>
          <a:p>
            <a:r>
              <a:rPr lang="en-US" altLang="zh-CN" sz="2100">
                <a:solidFill>
                  <a:srgbClr val="FFFFCC"/>
                </a:solidFill>
                <a:latin typeface="Arial" pitchFamily="34" charset="0"/>
              </a:rPr>
              <a:t>     char s;</a:t>
            </a:r>
          </a:p>
          <a:p>
            <a:pPr>
              <a:spcBef>
                <a:spcPct val="35000"/>
              </a:spcBef>
              <a:spcAft>
                <a:spcPct val="35000"/>
              </a:spcAft>
            </a:pPr>
            <a:r>
              <a:rPr lang="en-US" altLang="zh-CN" sz="2100">
                <a:solidFill>
                  <a:srgbClr val="FFFFCC"/>
                </a:solidFill>
                <a:latin typeface="Arial" pitchFamily="34" charset="0"/>
              </a:rPr>
              <a:t>     scanf(“%c”,&amp;s);</a:t>
            </a:r>
          </a:p>
          <a:p>
            <a:r>
              <a:rPr lang="en-US" altLang="zh-CN" sz="2100">
                <a:solidFill>
                  <a:srgbClr val="FFFFCC"/>
                </a:solidFill>
                <a:latin typeface="Arial" pitchFamily="34" charset="0"/>
              </a:rPr>
              <a:t>     switch(s)</a:t>
            </a:r>
          </a:p>
          <a:p>
            <a:r>
              <a:rPr lang="en-US" altLang="zh-CN" sz="2100">
                <a:solidFill>
                  <a:srgbClr val="FFFFCC"/>
                </a:solidFill>
                <a:latin typeface="Arial" pitchFamily="34" charset="0"/>
              </a:rPr>
              <a:t>     { </a:t>
            </a:r>
          </a:p>
          <a:p>
            <a:r>
              <a:rPr lang="en-US" altLang="zh-CN" sz="2100">
                <a:solidFill>
                  <a:srgbClr val="FFFFCC"/>
                </a:solidFill>
                <a:latin typeface="Arial" pitchFamily="34" charset="0"/>
              </a:rPr>
              <a:t>          case ‘A’ </a:t>
            </a:r>
            <a:r>
              <a:rPr lang="en-US" altLang="zh-CN" sz="2100" b="1">
                <a:solidFill>
                  <a:srgbClr val="FFFFCC"/>
                </a:solidFill>
                <a:latin typeface="Arial" pitchFamily="34" charset="0"/>
              </a:rPr>
              <a:t>: </a:t>
            </a:r>
            <a:r>
              <a:rPr lang="en-US" altLang="zh-CN" sz="2100">
                <a:solidFill>
                  <a:srgbClr val="FFFFCC"/>
                </a:solidFill>
                <a:latin typeface="Arial" pitchFamily="34" charset="0"/>
              </a:rPr>
              <a:t>printf(“85</a:t>
            </a:r>
            <a:r>
              <a:rPr lang="zh-CN" altLang="en-US" sz="2100">
                <a:solidFill>
                  <a:srgbClr val="FFFFCC"/>
                </a:solidFill>
                <a:latin typeface="Arial" pitchFamily="34" charset="0"/>
              </a:rPr>
              <a:t>～</a:t>
            </a:r>
            <a:r>
              <a:rPr lang="en-US" altLang="zh-CN" sz="2100">
                <a:solidFill>
                  <a:srgbClr val="FFFFCC"/>
                </a:solidFill>
                <a:latin typeface="Arial" pitchFamily="34" charset="0"/>
              </a:rPr>
              <a:t>100\n”);</a:t>
            </a:r>
            <a:r>
              <a:rPr lang="en-US" altLang="zh-CN" sz="2100">
                <a:solidFill>
                  <a:srgbClr val="FFFF00"/>
                </a:solidFill>
                <a:latin typeface="Arial" pitchFamily="34" charset="0"/>
              </a:rPr>
              <a:t>break;</a:t>
            </a:r>
          </a:p>
          <a:p>
            <a:r>
              <a:rPr lang="en-US" altLang="zh-CN" sz="2100">
                <a:latin typeface="Arial" pitchFamily="34" charset="0"/>
              </a:rPr>
              <a:t>          </a:t>
            </a:r>
            <a:r>
              <a:rPr lang="en-US" altLang="zh-CN" sz="2100">
                <a:solidFill>
                  <a:srgbClr val="FFFFCC"/>
                </a:solidFill>
                <a:latin typeface="Arial" pitchFamily="34" charset="0"/>
              </a:rPr>
              <a:t>case ‘B’ </a:t>
            </a:r>
            <a:r>
              <a:rPr lang="en-US" altLang="zh-CN" sz="2100" b="1">
                <a:solidFill>
                  <a:srgbClr val="FFFFCC"/>
                </a:solidFill>
                <a:latin typeface="Arial" pitchFamily="34" charset="0"/>
              </a:rPr>
              <a:t>: </a:t>
            </a:r>
            <a:r>
              <a:rPr lang="en-US" altLang="zh-CN" sz="2100">
                <a:solidFill>
                  <a:srgbClr val="FFFFCC"/>
                </a:solidFill>
                <a:latin typeface="Arial" pitchFamily="34" charset="0"/>
              </a:rPr>
              <a:t>printf(“70</a:t>
            </a:r>
            <a:r>
              <a:rPr lang="zh-CN" altLang="en-US" sz="2100">
                <a:solidFill>
                  <a:srgbClr val="FFFFCC"/>
                </a:solidFill>
                <a:latin typeface="Arial" pitchFamily="34" charset="0"/>
              </a:rPr>
              <a:t>～</a:t>
            </a:r>
            <a:r>
              <a:rPr lang="en-US" altLang="zh-CN" sz="2100">
                <a:solidFill>
                  <a:srgbClr val="FFFFCC"/>
                </a:solidFill>
                <a:latin typeface="Arial" pitchFamily="34" charset="0"/>
              </a:rPr>
              <a:t>84\n”);</a:t>
            </a:r>
            <a:r>
              <a:rPr lang="en-US" altLang="zh-CN" sz="2100">
                <a:solidFill>
                  <a:srgbClr val="FFFF00"/>
                </a:solidFill>
                <a:latin typeface="Arial" pitchFamily="34" charset="0"/>
              </a:rPr>
              <a:t>break;</a:t>
            </a:r>
          </a:p>
          <a:p>
            <a:r>
              <a:rPr lang="en-US" altLang="zh-CN" sz="2100">
                <a:latin typeface="Arial" pitchFamily="34" charset="0"/>
              </a:rPr>
              <a:t>          </a:t>
            </a:r>
            <a:r>
              <a:rPr lang="en-US" altLang="zh-CN" sz="2100">
                <a:solidFill>
                  <a:srgbClr val="FFFFCC"/>
                </a:solidFill>
                <a:latin typeface="Arial" pitchFamily="34" charset="0"/>
              </a:rPr>
              <a:t>case ‘C’ </a:t>
            </a:r>
            <a:r>
              <a:rPr lang="en-US" altLang="zh-CN" sz="2100" b="1">
                <a:solidFill>
                  <a:srgbClr val="FFFFCC"/>
                </a:solidFill>
                <a:latin typeface="Arial" pitchFamily="34" charset="0"/>
              </a:rPr>
              <a:t>: </a:t>
            </a:r>
            <a:r>
              <a:rPr lang="en-US" altLang="zh-CN" sz="2100">
                <a:solidFill>
                  <a:srgbClr val="FFFFCC"/>
                </a:solidFill>
                <a:latin typeface="Arial" pitchFamily="34" charset="0"/>
              </a:rPr>
              <a:t>printf(“60</a:t>
            </a:r>
            <a:r>
              <a:rPr lang="zh-CN" altLang="en-US" sz="2100">
                <a:solidFill>
                  <a:srgbClr val="FFFFCC"/>
                </a:solidFill>
                <a:latin typeface="Arial" pitchFamily="34" charset="0"/>
              </a:rPr>
              <a:t>～</a:t>
            </a:r>
            <a:r>
              <a:rPr lang="en-US" altLang="zh-CN" sz="2100">
                <a:solidFill>
                  <a:srgbClr val="FFFFCC"/>
                </a:solidFill>
                <a:latin typeface="Arial" pitchFamily="34" charset="0"/>
              </a:rPr>
              <a:t>69\n”);</a:t>
            </a:r>
            <a:r>
              <a:rPr lang="en-US" altLang="zh-CN" sz="2100">
                <a:solidFill>
                  <a:srgbClr val="FFFF00"/>
                </a:solidFill>
                <a:latin typeface="Arial" pitchFamily="34" charset="0"/>
              </a:rPr>
              <a:t>break;</a:t>
            </a:r>
          </a:p>
          <a:p>
            <a:r>
              <a:rPr lang="en-US" altLang="zh-CN" sz="2100">
                <a:solidFill>
                  <a:srgbClr val="FFFFCC"/>
                </a:solidFill>
                <a:latin typeface="Arial" pitchFamily="34" charset="0"/>
              </a:rPr>
              <a:t>          case ‘D’ </a:t>
            </a:r>
            <a:r>
              <a:rPr lang="en-US" altLang="zh-CN" sz="2100" b="1">
                <a:solidFill>
                  <a:srgbClr val="FFFFCC"/>
                </a:solidFill>
                <a:latin typeface="Arial" pitchFamily="34" charset="0"/>
              </a:rPr>
              <a:t>: </a:t>
            </a:r>
            <a:r>
              <a:rPr lang="en-US" altLang="zh-CN" sz="2100">
                <a:solidFill>
                  <a:srgbClr val="FFFFCC"/>
                </a:solidFill>
                <a:latin typeface="Arial" pitchFamily="34" charset="0"/>
              </a:rPr>
              <a:t>printf(“&lt;60\n”);</a:t>
            </a:r>
            <a:r>
              <a:rPr lang="en-US" altLang="zh-CN" sz="2100">
                <a:solidFill>
                  <a:srgbClr val="FFFF00"/>
                </a:solidFill>
                <a:latin typeface="Arial" pitchFamily="34" charset="0"/>
              </a:rPr>
              <a:t>break;</a:t>
            </a:r>
          </a:p>
          <a:p>
            <a:r>
              <a:rPr lang="en-US" altLang="zh-CN" sz="2100">
                <a:solidFill>
                  <a:srgbClr val="FFFFCC"/>
                </a:solidFill>
                <a:latin typeface="Arial" pitchFamily="34" charset="0"/>
              </a:rPr>
              <a:t>          default </a:t>
            </a:r>
            <a:r>
              <a:rPr lang="en-US" altLang="zh-CN" sz="2100" b="1">
                <a:solidFill>
                  <a:srgbClr val="FFFFCC"/>
                </a:solidFill>
                <a:latin typeface="Arial" pitchFamily="34" charset="0"/>
              </a:rPr>
              <a:t>: </a:t>
            </a:r>
            <a:r>
              <a:rPr lang="en-US" altLang="zh-CN" sz="2100">
                <a:solidFill>
                  <a:srgbClr val="FFFFCC"/>
                </a:solidFill>
                <a:latin typeface="Arial" pitchFamily="34" charset="0"/>
              </a:rPr>
              <a:t>printf(“</a:t>
            </a:r>
            <a:r>
              <a:rPr lang="zh-CN" altLang="en-US" sz="2100">
                <a:solidFill>
                  <a:srgbClr val="FFFFCC"/>
                </a:solidFill>
                <a:latin typeface="Arial" pitchFamily="34" charset="0"/>
                <a:ea typeface="黑体" pitchFamily="2" charset="-122"/>
              </a:rPr>
              <a:t>错误输入</a:t>
            </a:r>
            <a:r>
              <a:rPr lang="en-US" altLang="zh-CN" sz="2100">
                <a:solidFill>
                  <a:srgbClr val="FFFFCC"/>
                </a:solidFill>
                <a:latin typeface="Arial" pitchFamily="34" charset="0"/>
              </a:rPr>
              <a:t>\n”);</a:t>
            </a:r>
          </a:p>
          <a:p>
            <a:r>
              <a:rPr lang="en-US" altLang="zh-CN" sz="2100">
                <a:latin typeface="Arial" pitchFamily="34" charset="0"/>
              </a:rPr>
              <a:t>       </a:t>
            </a:r>
            <a:r>
              <a:rPr lang="en-US" altLang="zh-CN" sz="2100">
                <a:solidFill>
                  <a:srgbClr val="FFFFCC"/>
                </a:solidFill>
                <a:latin typeface="Arial" pitchFamily="34" charset="0"/>
              </a:rPr>
              <a:t>}</a:t>
            </a:r>
          </a:p>
          <a:p>
            <a:r>
              <a:rPr lang="en-US" altLang="zh-CN" sz="2100">
                <a:solidFill>
                  <a:srgbClr val="FFFFCC"/>
                </a:solidFill>
                <a:latin typeface="Arial" pitchFamily="34" charset="0"/>
              </a:rPr>
              <a:t> }</a:t>
            </a:r>
          </a:p>
        </p:txBody>
      </p:sp>
      <p:sp>
        <p:nvSpPr>
          <p:cNvPr id="274438" name="Text Box 6"/>
          <p:cNvSpPr txBox="1">
            <a:spLocks noChangeArrowheads="1"/>
          </p:cNvSpPr>
          <p:nvPr/>
        </p:nvSpPr>
        <p:spPr bwMode="auto">
          <a:xfrm>
            <a:off x="5292725" y="260350"/>
            <a:ext cx="3527425" cy="6189663"/>
          </a:xfrm>
          <a:prstGeom prst="rect">
            <a:avLst/>
          </a:prstGeom>
          <a:solidFill>
            <a:srgbClr val="CCFFFF"/>
          </a:solidFill>
          <a:ln w="38100">
            <a:solidFill>
              <a:srgbClr val="FF0000"/>
            </a:solidFill>
            <a:miter lim="800000"/>
            <a:headEnd/>
            <a:tailEnd/>
          </a:ln>
          <a:effectLst/>
        </p:spPr>
        <p:txBody>
          <a:bodyPr>
            <a:spAutoFit/>
          </a:bodyPr>
          <a:lstStyle/>
          <a:p>
            <a:pPr algn="ctr">
              <a:defRPr/>
            </a:pPr>
            <a:r>
              <a:rPr lang="zh-CN" altLang="en-US" sz="2400" b="1">
                <a:solidFill>
                  <a:srgbClr val="FF00FF"/>
                </a:solidFill>
                <a:effectLst>
                  <a:outerShdw blurRad="38100" dist="38100" dir="2700000" algn="tl">
                    <a:srgbClr val="000000"/>
                  </a:outerShdw>
                </a:effectLst>
                <a:latin typeface="黑体" pitchFamily="2" charset="-122"/>
                <a:ea typeface="黑体" pitchFamily="2" charset="-122"/>
              </a:rPr>
              <a:t>讨论</a:t>
            </a:r>
          </a:p>
          <a:p>
            <a:pPr>
              <a:defRPr/>
            </a:pPr>
            <a:r>
              <a:rPr lang="en-US" altLang="zh-CN" sz="2200">
                <a:solidFill>
                  <a:schemeClr val="folHlink"/>
                </a:solidFill>
                <a:latin typeface="Arial" charset="0"/>
                <a:ea typeface="黑体" pitchFamily="2" charset="-122"/>
              </a:rPr>
              <a:t>switch(</a:t>
            </a:r>
            <a:r>
              <a:rPr lang="en-US" altLang="zh-CN" sz="2200" b="1">
                <a:solidFill>
                  <a:schemeClr val="folHlink"/>
                </a:solidFill>
                <a:latin typeface="Arial" charset="0"/>
                <a:ea typeface="黑体" pitchFamily="2" charset="-122"/>
              </a:rPr>
              <a:t>s</a:t>
            </a:r>
            <a:r>
              <a:rPr lang="en-US" altLang="zh-CN" sz="2200">
                <a:solidFill>
                  <a:schemeClr val="folHlink"/>
                </a:solidFill>
                <a:latin typeface="Arial" charset="0"/>
                <a:ea typeface="黑体" pitchFamily="2" charset="-122"/>
              </a:rPr>
              <a:t>)</a:t>
            </a:r>
            <a:r>
              <a:rPr lang="zh-CN" altLang="en-US" sz="2200">
                <a:latin typeface="Arial" charset="0"/>
                <a:ea typeface="黑体" pitchFamily="2" charset="-122"/>
              </a:rPr>
              <a:t>语句中的</a:t>
            </a:r>
            <a:r>
              <a:rPr lang="en-US" altLang="zh-CN" sz="2200" b="1">
                <a:solidFill>
                  <a:schemeClr val="folHlink"/>
                </a:solidFill>
                <a:latin typeface="Arial" charset="0"/>
                <a:ea typeface="黑体" pitchFamily="2" charset="-122"/>
              </a:rPr>
              <a:t>s</a:t>
            </a:r>
            <a:r>
              <a:rPr lang="zh-CN" altLang="en-US" sz="2200">
                <a:latin typeface="Arial" charset="0"/>
                <a:ea typeface="黑体" pitchFamily="2" charset="-122"/>
              </a:rPr>
              <a:t>实际上并非真正的条件选择，而只是一种跳转指示（与</a:t>
            </a:r>
            <a:r>
              <a:rPr lang="en-US" altLang="zh-CN" sz="2200">
                <a:latin typeface="Arial" charset="0"/>
                <a:ea typeface="黑体" pitchFamily="2" charset="-122"/>
              </a:rPr>
              <a:t>if</a:t>
            </a:r>
            <a:r>
              <a:rPr lang="zh-CN" altLang="en-US" sz="2200">
                <a:latin typeface="Arial" charset="0"/>
                <a:ea typeface="黑体" pitchFamily="2" charset="-122"/>
              </a:rPr>
              <a:t>语句不同），表示下面应该跳转到什么位置继续执行。而各</a:t>
            </a:r>
            <a:r>
              <a:rPr lang="en-US" altLang="zh-CN" sz="2200">
                <a:solidFill>
                  <a:schemeClr val="folHlink"/>
                </a:solidFill>
                <a:latin typeface="Arial" charset="0"/>
                <a:ea typeface="黑体" pitchFamily="2" charset="-122"/>
              </a:rPr>
              <a:t>case</a:t>
            </a:r>
            <a:r>
              <a:rPr lang="zh-CN" altLang="en-US" sz="2200">
                <a:latin typeface="Arial" charset="0"/>
                <a:ea typeface="黑体" pitchFamily="2" charset="-122"/>
              </a:rPr>
              <a:t>实际上只是一个跳转处的标记。当程序跳转到某个</a:t>
            </a:r>
            <a:r>
              <a:rPr lang="en-US" altLang="zh-CN" sz="2200">
                <a:solidFill>
                  <a:schemeClr val="folHlink"/>
                </a:solidFill>
                <a:latin typeface="Arial" charset="0"/>
                <a:ea typeface="黑体" pitchFamily="2" charset="-122"/>
              </a:rPr>
              <a:t>case</a:t>
            </a:r>
            <a:r>
              <a:rPr lang="zh-CN" altLang="en-US" sz="2200">
                <a:latin typeface="Arial" charset="0"/>
                <a:ea typeface="黑体" pitchFamily="2" charset="-122"/>
              </a:rPr>
              <a:t>处时，并非只执行此</a:t>
            </a:r>
            <a:r>
              <a:rPr lang="en-US" altLang="zh-CN" sz="2200">
                <a:solidFill>
                  <a:schemeClr val="folHlink"/>
                </a:solidFill>
                <a:latin typeface="Arial" charset="0"/>
                <a:ea typeface="黑体" pitchFamily="2" charset="-122"/>
              </a:rPr>
              <a:t>case</a:t>
            </a:r>
            <a:r>
              <a:rPr lang="zh-CN" altLang="en-US" sz="2200">
                <a:latin typeface="Arial" charset="0"/>
                <a:ea typeface="黑体" pitchFamily="2" charset="-122"/>
              </a:rPr>
              <a:t>行的程序组，而是从此处开始一直向下执行各条语句，直到整个</a:t>
            </a:r>
            <a:r>
              <a:rPr lang="en-US" altLang="zh-CN" sz="2200">
                <a:solidFill>
                  <a:schemeClr val="folHlink"/>
                </a:solidFill>
                <a:latin typeface="Arial" charset="0"/>
                <a:ea typeface="黑体" pitchFamily="2" charset="-122"/>
              </a:rPr>
              <a:t>switch</a:t>
            </a:r>
            <a:r>
              <a:rPr lang="zh-CN" altLang="en-US" sz="2200">
                <a:latin typeface="Arial" charset="0"/>
                <a:ea typeface="黑体" pitchFamily="2" charset="-122"/>
              </a:rPr>
              <a:t>开关体结束（“</a:t>
            </a:r>
            <a:r>
              <a:rPr lang="en-US" altLang="zh-CN" sz="2200">
                <a:solidFill>
                  <a:schemeClr val="folHlink"/>
                </a:solidFill>
                <a:latin typeface="Arial" charset="0"/>
                <a:ea typeface="黑体" pitchFamily="2" charset="-122"/>
              </a:rPr>
              <a:t>}</a:t>
            </a:r>
            <a:r>
              <a:rPr lang="en-US" altLang="zh-CN" sz="2200">
                <a:latin typeface="Arial" charset="0"/>
                <a:ea typeface="黑体" pitchFamily="2" charset="-122"/>
              </a:rPr>
              <a:t>”</a:t>
            </a:r>
            <a:r>
              <a:rPr lang="zh-CN" altLang="en-US" sz="2200">
                <a:latin typeface="Arial" charset="0"/>
                <a:ea typeface="黑体" pitchFamily="2" charset="-122"/>
              </a:rPr>
              <a:t>）。</a:t>
            </a:r>
          </a:p>
          <a:p>
            <a:pPr>
              <a:defRPr/>
            </a:pPr>
            <a:r>
              <a:rPr lang="zh-CN" altLang="en-US" sz="2200">
                <a:latin typeface="Arial" charset="0"/>
                <a:ea typeface="黑体" pitchFamily="2" charset="-122"/>
              </a:rPr>
              <a:t>如果要使每个</a:t>
            </a:r>
            <a:r>
              <a:rPr lang="en-US" altLang="zh-CN" sz="2200">
                <a:solidFill>
                  <a:schemeClr val="folHlink"/>
                </a:solidFill>
                <a:latin typeface="Arial" charset="0"/>
                <a:ea typeface="黑体" pitchFamily="2" charset="-122"/>
              </a:rPr>
              <a:t>case</a:t>
            </a:r>
            <a:r>
              <a:rPr lang="zh-CN" altLang="en-US" sz="2200">
                <a:latin typeface="Arial" charset="0"/>
                <a:ea typeface="黑体" pitchFamily="2" charset="-122"/>
              </a:rPr>
              <a:t>处相当于一种</a:t>
            </a:r>
            <a:r>
              <a:rPr lang="en-US" altLang="zh-CN" sz="2200">
                <a:solidFill>
                  <a:schemeClr val="folHlink"/>
                </a:solidFill>
                <a:latin typeface="Arial" charset="0"/>
                <a:ea typeface="黑体" pitchFamily="2" charset="-122"/>
              </a:rPr>
              <a:t>if</a:t>
            </a:r>
            <a:r>
              <a:rPr lang="zh-CN" altLang="en-US" sz="2200">
                <a:solidFill>
                  <a:schemeClr val="folHlink"/>
                </a:solidFill>
                <a:latin typeface="Arial" charset="0"/>
                <a:ea typeface="黑体" pitchFamily="2" charset="-122"/>
              </a:rPr>
              <a:t>（</a:t>
            </a:r>
            <a:r>
              <a:rPr lang="en-US" altLang="zh-CN" sz="2200">
                <a:solidFill>
                  <a:schemeClr val="folHlink"/>
                </a:solidFill>
                <a:latin typeface="Arial" charset="0"/>
                <a:ea typeface="黑体" pitchFamily="2" charset="-122"/>
              </a:rPr>
              <a:t>s</a:t>
            </a:r>
            <a:r>
              <a:rPr lang="zh-CN" altLang="en-US" sz="2200">
                <a:solidFill>
                  <a:schemeClr val="folHlink"/>
                </a:solidFill>
                <a:latin typeface="Arial" charset="0"/>
                <a:ea typeface="黑体" pitchFamily="2" charset="-122"/>
              </a:rPr>
              <a:t>）</a:t>
            </a:r>
            <a:r>
              <a:rPr lang="en-US" altLang="zh-CN" sz="2200">
                <a:solidFill>
                  <a:schemeClr val="folHlink"/>
                </a:solidFill>
                <a:latin typeface="Arial" charset="0"/>
                <a:ea typeface="黑体" pitchFamily="2" charset="-122"/>
              </a:rPr>
              <a:t>else</a:t>
            </a:r>
            <a:r>
              <a:rPr lang="zh-CN" altLang="en-US" sz="2200">
                <a:latin typeface="Arial" charset="0"/>
                <a:ea typeface="黑体" pitchFamily="2" charset="-122"/>
              </a:rPr>
              <a:t>的效果，必须在其语句组最后加上</a:t>
            </a:r>
            <a:r>
              <a:rPr lang="en-US" altLang="zh-CN" sz="2200">
                <a:solidFill>
                  <a:schemeClr val="folHlink"/>
                </a:solidFill>
                <a:latin typeface="Arial" charset="0"/>
                <a:ea typeface="黑体" pitchFamily="2" charset="-122"/>
              </a:rPr>
              <a:t>break</a:t>
            </a:r>
            <a:r>
              <a:rPr lang="zh-CN" altLang="en-US" sz="2200">
                <a:latin typeface="Arial" charset="0"/>
                <a:ea typeface="黑体" pitchFamily="2" charset="-122"/>
              </a:rPr>
              <a:t>语句。</a:t>
            </a: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1" name="Rectangle 3"/>
          <p:cNvSpPr>
            <a:spLocks noChangeArrowheads="1"/>
          </p:cNvSpPr>
          <p:nvPr/>
        </p:nvSpPr>
        <p:spPr bwMode="auto">
          <a:xfrm>
            <a:off x="527050" y="895350"/>
            <a:ext cx="7823200" cy="355600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lnSpc>
                <a:spcPct val="120000"/>
              </a:lnSpc>
              <a:spcBef>
                <a:spcPct val="5000"/>
              </a:spcBef>
              <a:defRPr/>
            </a:pPr>
            <a:r>
              <a:rPr kumimoji="1" lang="zh-CN" altLang="en-US" sz="3600" b="1" u="sng" dirty="0">
                <a:solidFill>
                  <a:srgbClr val="00B0F0"/>
                </a:solidFill>
                <a:latin typeface="Times New Roman" pitchFamily="18" charset="0"/>
                <a:ea typeface="华文细黑" pitchFamily="2" charset="-122"/>
                <a:cs typeface="Times New Roman" pitchFamily="18" charset="0"/>
              </a:rPr>
              <a:t>说明：</a:t>
            </a:r>
          </a:p>
          <a:p>
            <a:pPr marL="342900" indent="-342900" defTabSz="762000" eaLnBrk="0" hangingPunct="0">
              <a:lnSpc>
                <a:spcPct val="120000"/>
              </a:lnSpc>
              <a:spcBef>
                <a:spcPct val="5000"/>
              </a:spcBef>
              <a:defRPr/>
            </a:pPr>
            <a:r>
              <a:rPr kumimoji="1" lang="zh-CN" altLang="en-US" sz="3200" dirty="0">
                <a:solidFill>
                  <a:srgbClr val="4D4D4D"/>
                </a:solidFill>
                <a:latin typeface="Times New Roman" pitchFamily="18" charset="0"/>
                <a:ea typeface="楷体_GB2312"/>
                <a:cs typeface="Times New Roman" pitchFamily="18" charset="0"/>
              </a:rPr>
              <a:t>     </a:t>
            </a:r>
            <a:r>
              <a:rPr kumimoji="1" lang="zh-CN" altLang="en-US" sz="3200" dirty="0">
                <a:latin typeface="Times New Roman" pitchFamily="18" charset="0"/>
                <a:ea typeface="楷体_GB2312"/>
                <a:cs typeface="Times New Roman" pitchFamily="18" charset="0"/>
              </a:rPr>
              <a:t>不同版本的</a:t>
            </a:r>
            <a:r>
              <a:rPr kumimoji="1" lang="en-US" altLang="zh-CN" sz="3200" dirty="0">
                <a:latin typeface="Times New Roman" pitchFamily="18" charset="0"/>
                <a:ea typeface="楷体_GB2312"/>
                <a:cs typeface="Times New Roman" pitchFamily="18" charset="0"/>
              </a:rPr>
              <a:t>C</a:t>
            </a:r>
            <a:r>
              <a:rPr kumimoji="1" lang="zh-CN" altLang="en-US" sz="3200" dirty="0">
                <a:latin typeface="Times New Roman" pitchFamily="18" charset="0"/>
                <a:ea typeface="楷体_GB2312"/>
                <a:cs typeface="Times New Roman" pitchFamily="18" charset="0"/>
              </a:rPr>
              <a:t>编译系统所实现的语言功能和语法规则又略有差别，因此读者应了解所用的</a:t>
            </a:r>
            <a:r>
              <a:rPr kumimoji="1" lang="en-US" altLang="zh-CN" sz="3200" dirty="0">
                <a:latin typeface="Times New Roman" pitchFamily="18" charset="0"/>
                <a:ea typeface="楷体_GB2312"/>
                <a:cs typeface="Times New Roman" pitchFamily="18" charset="0"/>
              </a:rPr>
              <a:t>C</a:t>
            </a:r>
            <a:r>
              <a:rPr kumimoji="1" lang="zh-CN" altLang="en-US" sz="3200" dirty="0">
                <a:latin typeface="Times New Roman" pitchFamily="18" charset="0"/>
                <a:ea typeface="楷体_GB2312"/>
                <a:cs typeface="Times New Roman" pitchFamily="18" charset="0"/>
              </a:rPr>
              <a:t>语言编译系统的特点</a:t>
            </a:r>
            <a:r>
              <a:rPr kumimoji="1" lang="en-US" altLang="zh-CN" sz="3200" dirty="0">
                <a:latin typeface="Times New Roman" pitchFamily="18" charset="0"/>
                <a:ea typeface="楷体_GB2312"/>
                <a:cs typeface="Times New Roman" pitchFamily="18" charset="0"/>
              </a:rPr>
              <a:t>(</a:t>
            </a:r>
            <a:r>
              <a:rPr kumimoji="1" lang="zh-CN" altLang="en-US" sz="3200" dirty="0">
                <a:latin typeface="Times New Roman" pitchFamily="18" charset="0"/>
                <a:ea typeface="楷体_GB2312"/>
                <a:cs typeface="Times New Roman" pitchFamily="18" charset="0"/>
              </a:rPr>
              <a:t>可以参阅有关手册</a:t>
            </a:r>
            <a:r>
              <a:rPr kumimoji="1" lang="en-US" altLang="zh-CN" sz="3200" dirty="0">
                <a:latin typeface="Times New Roman" pitchFamily="18" charset="0"/>
                <a:ea typeface="楷体_GB2312"/>
                <a:cs typeface="Times New Roman" pitchFamily="18" charset="0"/>
              </a:rPr>
              <a:t>)</a:t>
            </a:r>
            <a:r>
              <a:rPr kumimoji="1" lang="zh-CN" altLang="en-US" sz="3200" dirty="0">
                <a:latin typeface="Times New Roman" pitchFamily="18" charset="0"/>
                <a:ea typeface="楷体_GB2312"/>
                <a:cs typeface="Times New Roman" pitchFamily="18" charset="0"/>
              </a:rPr>
              <a:t>。本书的叙述基本上以</a:t>
            </a:r>
            <a:r>
              <a:rPr kumimoji="1" lang="en-US" altLang="zh-CN" sz="3200" dirty="0">
                <a:latin typeface="Times New Roman" pitchFamily="18" charset="0"/>
                <a:ea typeface="楷体_GB2312"/>
                <a:cs typeface="Times New Roman" pitchFamily="18" charset="0"/>
              </a:rPr>
              <a:t>ANSI C </a:t>
            </a:r>
            <a:r>
              <a:rPr kumimoji="1" lang="zh-CN" altLang="en-US" sz="3200" dirty="0">
                <a:latin typeface="Times New Roman" pitchFamily="18" charset="0"/>
                <a:ea typeface="楷体_GB2312"/>
                <a:cs typeface="Times New Roman" pitchFamily="18" charset="0"/>
              </a:rPr>
              <a:t>为基础。</a:t>
            </a:r>
          </a:p>
        </p:txBody>
      </p:sp>
      <p:sp>
        <p:nvSpPr>
          <p:cNvPr id="5" name="Rectangle 6"/>
          <p:cNvSpPr>
            <a:spLocks noChangeArrowheads="1"/>
          </p:cNvSpPr>
          <p:nvPr/>
        </p:nvSpPr>
        <p:spPr bwMode="auto">
          <a:xfrm>
            <a:off x="0" y="228600"/>
            <a:ext cx="5086350" cy="774700"/>
          </a:xfrm>
          <a:prstGeom prst="rect">
            <a:avLst/>
          </a:prstGeom>
          <a:noFill/>
          <a:ln w="9525">
            <a:noFill/>
            <a:miter lim="800000"/>
            <a:headEnd/>
            <a:tailEnd/>
          </a:ln>
          <a:effectLst/>
        </p:spPr>
        <p:txBody>
          <a:bodyPr lIns="92075" tIns="46038" rIns="92075" bIns="46038" anchor="ctr"/>
          <a:lstStyle/>
          <a:p>
            <a:pPr algn="ctr">
              <a:defRPr/>
            </a:pPr>
            <a:r>
              <a:rPr lang="zh-CN" altLang="en-US" sz="3600" dirty="0">
                <a:solidFill>
                  <a:schemeClr val="tx2"/>
                </a:solidFill>
                <a:effectLst>
                  <a:outerShdw blurRad="38100" dist="38100" dir="2700000" algn="tl">
                    <a:srgbClr val="AF273E"/>
                  </a:outerShdw>
                </a:effectLst>
                <a:latin typeface="黑体" pitchFamily="2" charset="-122"/>
                <a:ea typeface="黑体" pitchFamily="2" charset="-122"/>
              </a:rPr>
              <a:t>一、</a:t>
            </a:r>
            <a:r>
              <a:rPr lang="en-US" altLang="zh-CN" sz="3600" dirty="0">
                <a:solidFill>
                  <a:schemeClr val="tx2"/>
                </a:solidFill>
                <a:effectLst>
                  <a:outerShdw blurRad="38100" dist="38100" dir="2700000" algn="tl">
                    <a:srgbClr val="AF273E"/>
                  </a:outerShdw>
                </a:effectLst>
                <a:latin typeface="黑体" pitchFamily="2" charset="-122"/>
                <a:ea typeface="黑体" pitchFamily="2" charset="-122"/>
              </a:rPr>
              <a:t>C</a:t>
            </a:r>
            <a:r>
              <a:rPr lang="zh-CN" altLang="en-US" sz="3600" dirty="0">
                <a:solidFill>
                  <a:schemeClr val="tx2"/>
                </a:solidFill>
                <a:effectLst>
                  <a:outerShdw blurRad="38100" dist="38100" dir="2700000" algn="tl">
                    <a:srgbClr val="AF273E"/>
                  </a:outerShdw>
                </a:effectLst>
                <a:latin typeface="黑体" pitchFamily="2" charset="-122"/>
                <a:ea typeface="黑体" pitchFamily="2" charset="-122"/>
              </a:rPr>
              <a:t>语言发展简述</a:t>
            </a:r>
            <a:r>
              <a:rPr lang="en-US" altLang="zh-CN" sz="2800" i="1" dirty="0">
                <a:solidFill>
                  <a:schemeClr val="tx2"/>
                </a:solidFill>
                <a:latin typeface="Arial" charset="0"/>
                <a:ea typeface="华文细黑" pitchFamily="2" charset="-122"/>
              </a:rPr>
              <a:t>P1-2</a:t>
            </a:r>
            <a:r>
              <a:rPr lang="en-US" altLang="zh-CN" sz="2800" dirty="0">
                <a:solidFill>
                  <a:schemeClr val="tx2"/>
                </a:solidFill>
                <a:latin typeface="Arial" charset="0"/>
                <a:ea typeface="华文细黑" pitchFamily="2" charset="-122"/>
              </a:rPr>
              <a:t/>
            </a:r>
            <a:br>
              <a:rPr lang="en-US" altLang="zh-CN" sz="2800" dirty="0">
                <a:solidFill>
                  <a:schemeClr val="tx2"/>
                </a:solidFill>
                <a:latin typeface="Arial" charset="0"/>
                <a:ea typeface="华文细黑" pitchFamily="2" charset="-122"/>
              </a:rPr>
            </a:br>
            <a:endParaRPr lang="en-US" altLang="zh-CN" sz="3600" dirty="0">
              <a:solidFill>
                <a:schemeClr val="tx2"/>
              </a:solidFill>
              <a:effectLst>
                <a:outerShdw blurRad="38100" dist="38100" dir="2700000" algn="tl">
                  <a:srgbClr val="AF273E"/>
                </a:outerShdw>
              </a:effectLst>
              <a:latin typeface="黑体" pitchFamily="2" charset="-122"/>
              <a:ea typeface="黑体" pitchFamily="2" charset="-122"/>
            </a:endParaRPr>
          </a:p>
        </p:txBody>
      </p:sp>
      <p:sp>
        <p:nvSpPr>
          <p:cNvPr id="16388" name="矩形 5"/>
          <p:cNvSpPr>
            <a:spLocks noChangeArrowheads="1"/>
          </p:cNvSpPr>
          <p:nvPr/>
        </p:nvSpPr>
        <p:spPr bwMode="auto">
          <a:xfrm>
            <a:off x="527050" y="4629150"/>
            <a:ext cx="7912100" cy="1976438"/>
          </a:xfrm>
          <a:prstGeom prst="rect">
            <a:avLst/>
          </a:prstGeom>
          <a:noFill/>
          <a:ln w="9525">
            <a:noFill/>
            <a:miter lim="800000"/>
            <a:headEnd/>
            <a:tailEnd/>
          </a:ln>
        </p:spPr>
        <p:txBody>
          <a:bodyPr>
            <a:spAutoFit/>
          </a:bodyPr>
          <a:lstStyle/>
          <a:p>
            <a:pPr marL="531813" indent="-531813">
              <a:lnSpc>
                <a:spcPct val="90000"/>
              </a:lnSpc>
              <a:spcBef>
                <a:spcPct val="20000"/>
              </a:spcBef>
              <a:buClr>
                <a:schemeClr val="hlink"/>
              </a:buClr>
            </a:pPr>
            <a:r>
              <a:rPr lang="zh-CN" altLang="en-US" sz="2400">
                <a:latin typeface="Arial" charset="0"/>
                <a:ea typeface="华文细黑" pitchFamily="2" charset="-122"/>
              </a:rPr>
              <a:t>从软件类型来看</a:t>
            </a:r>
            <a:r>
              <a:rPr lang="en-US" altLang="zh-CN" sz="2400">
                <a:latin typeface="Arial" charset="0"/>
                <a:ea typeface="华文细黑" pitchFamily="2" charset="-122"/>
              </a:rPr>
              <a:t>——</a:t>
            </a:r>
          </a:p>
          <a:p>
            <a:pPr marL="531813" indent="-531813">
              <a:lnSpc>
                <a:spcPct val="90000"/>
              </a:lnSpc>
              <a:spcBef>
                <a:spcPct val="20000"/>
              </a:spcBef>
              <a:buClr>
                <a:schemeClr val="hlink"/>
              </a:buClr>
            </a:pPr>
            <a:r>
              <a:rPr lang="en-US" altLang="zh-CN" sz="2400">
                <a:latin typeface="Arial" charset="0"/>
                <a:ea typeface="华文细黑" pitchFamily="2" charset="-122"/>
              </a:rPr>
              <a:t>         </a:t>
            </a:r>
            <a:r>
              <a:rPr lang="en-US" altLang="zh-CN" sz="2400">
                <a:solidFill>
                  <a:srgbClr val="FF3300"/>
                </a:solidFill>
                <a:latin typeface="Arial" charset="0"/>
                <a:ea typeface="华文细黑" pitchFamily="2" charset="-122"/>
              </a:rPr>
              <a:t>◆</a:t>
            </a:r>
            <a:r>
              <a:rPr lang="zh-CN" altLang="en-US" sz="2400">
                <a:latin typeface="Arial" charset="0"/>
                <a:ea typeface="华文细黑" pitchFamily="2" charset="-122"/>
              </a:rPr>
              <a:t>面向过程   常用</a:t>
            </a:r>
            <a:r>
              <a:rPr lang="en-US" altLang="zh-CN" sz="2400">
                <a:latin typeface="Arial" charset="0"/>
                <a:ea typeface="华文细黑" pitchFamily="2" charset="-122"/>
              </a:rPr>
              <a:t>—Turbo C</a:t>
            </a:r>
            <a:r>
              <a:rPr lang="zh-CN" altLang="en-US" sz="2400">
                <a:latin typeface="Arial" charset="0"/>
                <a:ea typeface="华文细黑" pitchFamily="2" charset="-122"/>
              </a:rPr>
              <a:t>（</a:t>
            </a:r>
            <a:r>
              <a:rPr lang="en-US" altLang="zh-CN" sz="2400">
                <a:latin typeface="Arial" charset="0"/>
                <a:ea typeface="华文细黑" pitchFamily="2" charset="-122"/>
              </a:rPr>
              <a:t>PC</a:t>
            </a:r>
            <a:r>
              <a:rPr lang="zh-CN" altLang="en-US" sz="2400">
                <a:latin typeface="Arial" charset="0"/>
                <a:ea typeface="华文细黑" pitchFamily="2" charset="-122"/>
              </a:rPr>
              <a:t>机版）</a:t>
            </a:r>
          </a:p>
          <a:p>
            <a:pPr marL="531813" indent="-531813">
              <a:lnSpc>
                <a:spcPct val="90000"/>
              </a:lnSpc>
              <a:spcBef>
                <a:spcPct val="20000"/>
              </a:spcBef>
              <a:buClr>
                <a:schemeClr val="hlink"/>
              </a:buClr>
            </a:pPr>
            <a:r>
              <a:rPr lang="zh-CN" altLang="en-US" sz="2400">
                <a:latin typeface="Arial" charset="0"/>
                <a:ea typeface="华文细黑" pitchFamily="2" charset="-122"/>
              </a:rPr>
              <a:t>         </a:t>
            </a:r>
            <a:r>
              <a:rPr lang="zh-CN" altLang="en-US" sz="2400">
                <a:solidFill>
                  <a:srgbClr val="FF3300"/>
                </a:solidFill>
                <a:latin typeface="Arial" charset="0"/>
                <a:ea typeface="华文细黑" pitchFamily="2" charset="-122"/>
              </a:rPr>
              <a:t>◆</a:t>
            </a:r>
            <a:r>
              <a:rPr lang="zh-CN" altLang="en-US" sz="2400">
                <a:latin typeface="Arial" charset="0"/>
                <a:ea typeface="华文细黑" pitchFamily="2" charset="-122"/>
              </a:rPr>
              <a:t>面向对象   常用</a:t>
            </a:r>
            <a:r>
              <a:rPr lang="en-US" altLang="zh-CN" sz="2400">
                <a:latin typeface="Arial" charset="0"/>
                <a:ea typeface="华文细黑" pitchFamily="2" charset="-122"/>
              </a:rPr>
              <a:t>—C++</a:t>
            </a:r>
            <a:r>
              <a:rPr lang="en-US" altLang="zh-CN" sz="2400">
                <a:solidFill>
                  <a:srgbClr val="FF9966"/>
                </a:solidFill>
                <a:latin typeface="Arial" charset="0"/>
                <a:ea typeface="华文细黑" pitchFamily="2" charset="-122"/>
              </a:rPr>
              <a:t>/</a:t>
            </a:r>
            <a:r>
              <a:rPr lang="en-US" altLang="zh-CN" sz="2400">
                <a:latin typeface="Arial" charset="0"/>
                <a:ea typeface="华文细黑" pitchFamily="2" charset="-122"/>
              </a:rPr>
              <a:t>Visual C++</a:t>
            </a:r>
            <a:r>
              <a:rPr lang="zh-CN" altLang="en-US" sz="2400">
                <a:latin typeface="Arial" charset="0"/>
                <a:ea typeface="华文细黑" pitchFamily="2" charset="-122"/>
              </a:rPr>
              <a:t>（可视化）</a:t>
            </a:r>
          </a:p>
          <a:p>
            <a:pPr marL="531813" indent="-531813">
              <a:lnSpc>
                <a:spcPct val="90000"/>
              </a:lnSpc>
              <a:spcBef>
                <a:spcPct val="20000"/>
              </a:spcBef>
              <a:buClr>
                <a:schemeClr val="hlink"/>
              </a:buClr>
            </a:pPr>
            <a:r>
              <a:rPr lang="zh-CN" altLang="en-US" sz="2400">
                <a:solidFill>
                  <a:srgbClr val="66FF66"/>
                </a:solidFill>
                <a:latin typeface="Arial" charset="0"/>
                <a:ea typeface="华文细黑" pitchFamily="2" charset="-122"/>
              </a:rPr>
              <a:t>最新</a:t>
            </a:r>
            <a:r>
              <a:rPr lang="zh-CN" altLang="en-US" sz="2400">
                <a:latin typeface="Arial" charset="0"/>
                <a:ea typeface="华文细黑" pitchFamily="2" charset="-122"/>
              </a:rPr>
              <a:t>：</a:t>
            </a:r>
            <a:r>
              <a:rPr lang="zh-CN" altLang="en-US" sz="2400">
                <a:latin typeface="Arial" charset="0"/>
                <a:ea typeface="楷体_GB2312" pitchFamily="49" charset="-122"/>
              </a:rPr>
              <a:t>为</a:t>
            </a:r>
            <a:r>
              <a:rPr lang="en-US" altLang="zh-CN" sz="2400">
                <a:latin typeface="Arial" charset="0"/>
                <a:ea typeface="楷体_GB2312" pitchFamily="49" charset="-122"/>
              </a:rPr>
              <a:t>Windows</a:t>
            </a:r>
            <a:r>
              <a:rPr lang="zh-CN" altLang="en-US" sz="2400">
                <a:latin typeface="Arial" charset="0"/>
                <a:ea typeface="楷体_GB2312" pitchFamily="49" charset="-122"/>
              </a:rPr>
              <a:t>和</a:t>
            </a:r>
            <a:r>
              <a:rPr lang="en-US" altLang="zh-CN" sz="2400">
                <a:latin typeface="Arial" charset="0"/>
                <a:ea typeface="楷体_GB2312" pitchFamily="49" charset="-122"/>
              </a:rPr>
              <a:t>Web</a:t>
            </a:r>
            <a:r>
              <a:rPr lang="zh-CN" altLang="en-US" sz="2400">
                <a:latin typeface="Arial" charset="0"/>
                <a:ea typeface="楷体_GB2312" pitchFamily="49" charset="-122"/>
              </a:rPr>
              <a:t>应用程序提供动态开发环境的</a:t>
            </a:r>
            <a:r>
              <a:rPr lang="en-US" altLang="zh-CN" sz="2400">
                <a:latin typeface="Arial" charset="0"/>
                <a:ea typeface="华文细黑" pitchFamily="2" charset="-122"/>
              </a:rPr>
              <a:t>Visual C++.NET(C#)</a:t>
            </a:r>
          </a:p>
        </p:txBody>
      </p:sp>
    </p:spTree>
  </p:cSld>
  <p:clrMapOvr>
    <a:masterClrMapping/>
  </p:clrMapOvr>
  <p:transition advClick="0">
    <p:strips dir="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zh-CN" altLang="en-US" sz="3200" b="1">
                <a:ea typeface="黑体" pitchFamily="2" charset="-122"/>
              </a:rPr>
              <a:t>三、选择结构程序设计</a:t>
            </a:r>
            <a:r>
              <a:rPr lang="zh-CN" altLang="en-US" sz="4000" b="1">
                <a:ea typeface="黑体" pitchFamily="2" charset="-122"/>
              </a:rPr>
              <a:t/>
            </a:r>
            <a:br>
              <a:rPr lang="zh-CN" altLang="en-US" sz="4000" b="1">
                <a:ea typeface="黑体" pitchFamily="2" charset="-122"/>
              </a:rPr>
            </a:br>
            <a:r>
              <a:rPr lang="en-US" altLang="zh-CN" sz="2400">
                <a:solidFill>
                  <a:srgbClr val="0000CC"/>
                </a:solidFill>
                <a:latin typeface="黑体" pitchFamily="2" charset="-122"/>
                <a:ea typeface="黑体" pitchFamily="2" charset="-122"/>
              </a:rPr>
              <a:t>2</a:t>
            </a:r>
            <a:r>
              <a:rPr lang="zh-CN" altLang="en-US" sz="2400">
                <a:solidFill>
                  <a:srgbClr val="0000CC"/>
                </a:solidFill>
                <a:latin typeface="黑体" pitchFamily="2" charset="-122"/>
                <a:ea typeface="黑体" pitchFamily="2" charset="-122"/>
              </a:rPr>
              <a:t>、</a:t>
            </a:r>
            <a:r>
              <a:rPr lang="en-US" altLang="zh-CN" sz="2400">
                <a:solidFill>
                  <a:srgbClr val="0000CC"/>
                </a:solidFill>
                <a:ea typeface="黑体" pitchFamily="2" charset="-122"/>
              </a:rPr>
              <a:t>switch</a:t>
            </a:r>
            <a:r>
              <a:rPr lang="zh-CN" altLang="en-US" sz="2400">
                <a:solidFill>
                  <a:srgbClr val="0000CC"/>
                </a:solidFill>
                <a:latin typeface="黑体" pitchFamily="2" charset="-122"/>
                <a:ea typeface="黑体" pitchFamily="2" charset="-122"/>
              </a:rPr>
              <a:t>语句</a:t>
            </a:r>
            <a:r>
              <a:rPr lang="zh-CN" altLang="en-US" sz="3600" i="1"/>
              <a:t>  </a:t>
            </a:r>
            <a:r>
              <a:rPr lang="zh-CN" altLang="en-US" sz="2400" i="1">
                <a:solidFill>
                  <a:srgbClr val="6600FF"/>
                </a:solidFill>
                <a:ea typeface="黑体" pitchFamily="2" charset="-122"/>
              </a:rPr>
              <a:t>示例</a:t>
            </a:r>
            <a:endParaRPr lang="zh-CN" altLang="en-US" sz="2400" i="1">
              <a:solidFill>
                <a:srgbClr val="6600FF"/>
              </a:solidFill>
              <a:latin typeface="黑体" pitchFamily="2" charset="-122"/>
              <a:ea typeface="黑体" pitchFamily="2" charset="-122"/>
            </a:endParaRPr>
          </a:p>
        </p:txBody>
      </p:sp>
      <p:sp>
        <p:nvSpPr>
          <p:cNvPr id="275461" name="Text Box 5"/>
          <p:cNvSpPr txBox="1">
            <a:spLocks noChangeArrowheads="1"/>
          </p:cNvSpPr>
          <p:nvPr/>
        </p:nvSpPr>
        <p:spPr bwMode="auto">
          <a:xfrm>
            <a:off x="0" y="1125538"/>
            <a:ext cx="5287963" cy="5238750"/>
          </a:xfrm>
          <a:prstGeom prst="rect">
            <a:avLst/>
          </a:prstGeom>
          <a:solidFill>
            <a:srgbClr val="993300"/>
          </a:solidFill>
          <a:ln w="34925">
            <a:solidFill>
              <a:srgbClr val="FFFF00"/>
            </a:solidFill>
            <a:miter lim="800000"/>
            <a:headEnd/>
            <a:tailEnd/>
          </a:ln>
        </p:spPr>
        <p:txBody>
          <a:bodyPr>
            <a:spAutoFit/>
          </a:bodyPr>
          <a:lstStyle/>
          <a:p>
            <a:r>
              <a:rPr lang="en-US" altLang="zh-CN" sz="2400">
                <a:solidFill>
                  <a:srgbClr val="FFFFCC"/>
                </a:solidFill>
                <a:latin typeface="Arial" pitchFamily="34" charset="0"/>
              </a:rPr>
              <a:t>main()</a:t>
            </a:r>
          </a:p>
          <a:p>
            <a:r>
              <a:rPr lang="en-US" altLang="zh-CN" sz="2400">
                <a:solidFill>
                  <a:srgbClr val="FFFFCC"/>
                </a:solidFill>
                <a:latin typeface="Arial" pitchFamily="34" charset="0"/>
              </a:rPr>
              <a:t>{</a:t>
            </a:r>
          </a:p>
          <a:p>
            <a:r>
              <a:rPr lang="en-US" altLang="zh-CN" sz="2400">
                <a:solidFill>
                  <a:srgbClr val="FFFFCC"/>
                </a:solidFill>
                <a:latin typeface="Arial" pitchFamily="34" charset="0"/>
              </a:rPr>
              <a:t>     int x=1,y=0,a=0,b=0;</a:t>
            </a:r>
          </a:p>
          <a:p>
            <a:r>
              <a:rPr lang="en-US" altLang="zh-CN" sz="2400">
                <a:solidFill>
                  <a:srgbClr val="FFFFCC"/>
                </a:solidFill>
                <a:latin typeface="Arial" pitchFamily="34" charset="0"/>
              </a:rPr>
              <a:t>     switch(x)</a:t>
            </a:r>
          </a:p>
          <a:p>
            <a:r>
              <a:rPr lang="en-US" altLang="zh-CN" sz="2400">
                <a:solidFill>
                  <a:srgbClr val="FFFFCC"/>
                </a:solidFill>
                <a:latin typeface="Arial" pitchFamily="34" charset="0"/>
              </a:rPr>
              <a:t>     {    case 1 :</a:t>
            </a:r>
          </a:p>
          <a:p>
            <a:r>
              <a:rPr lang="en-US" altLang="zh-CN" sz="2400">
                <a:solidFill>
                  <a:srgbClr val="FFFFCC"/>
                </a:solidFill>
                <a:latin typeface="Arial" pitchFamily="34" charset="0"/>
              </a:rPr>
              <a:t>              switch(y)</a:t>
            </a:r>
          </a:p>
          <a:p>
            <a:r>
              <a:rPr lang="en-US" altLang="zh-CN" sz="2400">
                <a:solidFill>
                  <a:srgbClr val="FFFFCC"/>
                </a:solidFill>
                <a:latin typeface="Arial" pitchFamily="34" charset="0"/>
              </a:rPr>
              <a:t>              {    case 0 : a++;break;</a:t>
            </a:r>
          </a:p>
          <a:p>
            <a:r>
              <a:rPr lang="en-US" altLang="zh-CN" sz="2400">
                <a:solidFill>
                  <a:srgbClr val="FFFFCC"/>
                </a:solidFill>
                <a:latin typeface="Arial" pitchFamily="34" charset="0"/>
              </a:rPr>
              <a:t>                   case 1 : b++;break;</a:t>
            </a:r>
          </a:p>
          <a:p>
            <a:r>
              <a:rPr lang="en-US" altLang="zh-CN" sz="2400">
                <a:solidFill>
                  <a:srgbClr val="FFFFCC"/>
                </a:solidFill>
                <a:latin typeface="Arial" pitchFamily="34" charset="0"/>
              </a:rPr>
              <a:t>              }</a:t>
            </a:r>
          </a:p>
          <a:p>
            <a:r>
              <a:rPr lang="en-US" altLang="zh-CN" sz="2400">
                <a:solidFill>
                  <a:srgbClr val="FFFFCC"/>
                </a:solidFill>
                <a:latin typeface="Arial" pitchFamily="34" charset="0"/>
              </a:rPr>
              <a:t>         case 2 : a++;b++;break;</a:t>
            </a:r>
          </a:p>
          <a:p>
            <a:r>
              <a:rPr lang="en-US" altLang="zh-CN" sz="2400">
                <a:solidFill>
                  <a:srgbClr val="FFFFCC"/>
                </a:solidFill>
                <a:latin typeface="Arial" pitchFamily="34" charset="0"/>
              </a:rPr>
              <a:t>         case 3 : a++;b++;</a:t>
            </a:r>
          </a:p>
          <a:p>
            <a:r>
              <a:rPr lang="en-US" altLang="zh-CN" sz="2400">
                <a:solidFill>
                  <a:srgbClr val="FFFFCC"/>
                </a:solidFill>
                <a:latin typeface="Arial" pitchFamily="34" charset="0"/>
              </a:rPr>
              <a:t>      }</a:t>
            </a:r>
          </a:p>
          <a:p>
            <a:r>
              <a:rPr lang="en-US" altLang="zh-CN" sz="2400">
                <a:solidFill>
                  <a:srgbClr val="FFFFCC"/>
                </a:solidFill>
                <a:latin typeface="Arial" pitchFamily="34" charset="0"/>
              </a:rPr>
              <a:t>      printf(“a=%d,b=%d\n”,a,b);</a:t>
            </a:r>
          </a:p>
          <a:p>
            <a:r>
              <a:rPr lang="en-US" altLang="zh-CN" sz="2400">
                <a:solidFill>
                  <a:srgbClr val="FFFFCC"/>
                </a:solidFill>
                <a:latin typeface="Arial" pitchFamily="34" charset="0"/>
              </a:rPr>
              <a:t>}</a:t>
            </a:r>
          </a:p>
        </p:txBody>
      </p:sp>
      <p:sp>
        <p:nvSpPr>
          <p:cNvPr id="275462" name="Text Box 6"/>
          <p:cNvSpPr txBox="1">
            <a:spLocks noChangeArrowheads="1"/>
          </p:cNvSpPr>
          <p:nvPr/>
        </p:nvSpPr>
        <p:spPr bwMode="auto">
          <a:xfrm>
            <a:off x="5292725" y="260350"/>
            <a:ext cx="3527425" cy="2019300"/>
          </a:xfrm>
          <a:prstGeom prst="rect">
            <a:avLst/>
          </a:prstGeom>
          <a:solidFill>
            <a:srgbClr val="CCFFFF"/>
          </a:solidFill>
          <a:ln w="38100">
            <a:solidFill>
              <a:srgbClr val="FF0000"/>
            </a:solidFill>
            <a:miter lim="800000"/>
            <a:headEnd/>
            <a:tailEnd/>
          </a:ln>
          <a:effectLst/>
        </p:spPr>
        <p:txBody>
          <a:bodyPr>
            <a:spAutoFit/>
          </a:bodyPr>
          <a:lstStyle/>
          <a:p>
            <a:pPr algn="ctr">
              <a:defRPr/>
            </a:pPr>
            <a:r>
              <a:rPr lang="zh-CN" altLang="en-US" sz="2400" b="1">
                <a:solidFill>
                  <a:srgbClr val="FF00FF"/>
                </a:solidFill>
                <a:effectLst>
                  <a:outerShdw blurRad="38100" dist="38100" dir="2700000" algn="tl">
                    <a:srgbClr val="000000"/>
                  </a:outerShdw>
                </a:effectLst>
                <a:latin typeface="黑体" pitchFamily="2" charset="-122"/>
                <a:ea typeface="黑体" pitchFamily="2" charset="-122"/>
              </a:rPr>
              <a:t>说明</a:t>
            </a:r>
          </a:p>
          <a:p>
            <a:pPr>
              <a:defRPr/>
            </a:pPr>
            <a:r>
              <a:rPr lang="en-US" altLang="zh-CN" sz="2000">
                <a:latin typeface="Arial" charset="0"/>
                <a:ea typeface="黑体" pitchFamily="2" charset="-122"/>
              </a:rPr>
              <a:t>1</a:t>
            </a:r>
            <a:r>
              <a:rPr lang="zh-CN" altLang="en-US" sz="2000">
                <a:latin typeface="Arial" charset="0"/>
                <a:ea typeface="黑体" pitchFamily="2" charset="-122"/>
              </a:rPr>
              <a:t>、每个</a:t>
            </a:r>
            <a:r>
              <a:rPr lang="en-US" altLang="zh-CN" sz="2000">
                <a:latin typeface="Arial" charset="0"/>
                <a:ea typeface="黑体" pitchFamily="2" charset="-122"/>
              </a:rPr>
              <a:t>case</a:t>
            </a:r>
            <a:r>
              <a:rPr lang="zh-CN" altLang="en-US" sz="2000">
                <a:latin typeface="Arial" charset="0"/>
                <a:ea typeface="黑体" pitchFamily="2" charset="-122"/>
              </a:rPr>
              <a:t>常量表达式的值必须互不相同，否则会出现互相矛盾的结果。</a:t>
            </a:r>
          </a:p>
          <a:p>
            <a:pPr>
              <a:defRPr/>
            </a:pPr>
            <a:r>
              <a:rPr lang="en-US" altLang="zh-CN" sz="2000">
                <a:latin typeface="Arial" charset="0"/>
                <a:ea typeface="黑体" pitchFamily="2" charset="-122"/>
              </a:rPr>
              <a:t>2</a:t>
            </a:r>
            <a:r>
              <a:rPr lang="zh-CN" altLang="en-US" sz="2000">
                <a:latin typeface="Arial" charset="0"/>
                <a:ea typeface="黑体" pitchFamily="2" charset="-122"/>
              </a:rPr>
              <a:t>、允许多个</a:t>
            </a:r>
            <a:r>
              <a:rPr lang="en-US" altLang="zh-CN" sz="2000">
                <a:latin typeface="Arial" charset="0"/>
                <a:ea typeface="黑体" pitchFamily="2" charset="-122"/>
              </a:rPr>
              <a:t>case</a:t>
            </a:r>
            <a:r>
              <a:rPr lang="zh-CN" altLang="en-US" sz="2000">
                <a:latin typeface="Arial" charset="0"/>
                <a:ea typeface="黑体" pitchFamily="2" charset="-122"/>
              </a:rPr>
              <a:t>共用一个执行语句。</a:t>
            </a:r>
            <a:r>
              <a:rPr lang="zh-CN" altLang="en-US">
                <a:latin typeface="Arial" charset="0"/>
                <a:ea typeface="黑体" pitchFamily="2" charset="-122"/>
              </a:rPr>
              <a:t> </a:t>
            </a:r>
          </a:p>
        </p:txBody>
      </p:sp>
      <p:sp>
        <p:nvSpPr>
          <p:cNvPr id="275463" name="Text Box 7"/>
          <p:cNvSpPr txBox="1">
            <a:spLocks noChangeArrowheads="1"/>
          </p:cNvSpPr>
          <p:nvPr/>
        </p:nvSpPr>
        <p:spPr bwMode="auto">
          <a:xfrm>
            <a:off x="5580063" y="2636838"/>
            <a:ext cx="2828925" cy="457200"/>
          </a:xfrm>
          <a:prstGeom prst="rect">
            <a:avLst/>
          </a:prstGeom>
          <a:solidFill>
            <a:srgbClr val="FFFF00"/>
          </a:solidFill>
          <a:ln w="9525">
            <a:noFill/>
            <a:miter lim="800000"/>
            <a:headEnd/>
            <a:tailEnd/>
          </a:ln>
        </p:spPr>
        <p:txBody>
          <a:bodyPr>
            <a:spAutoFit/>
          </a:bodyPr>
          <a:lstStyle/>
          <a:p>
            <a:pPr algn="ctr"/>
            <a:r>
              <a:rPr lang="zh-CN" altLang="en-US" sz="2400">
                <a:solidFill>
                  <a:srgbClr val="990000"/>
                </a:solidFill>
                <a:latin typeface="Arial" pitchFamily="34" charset="0"/>
                <a:ea typeface="黑体" pitchFamily="2" charset="-122"/>
              </a:rPr>
              <a:t>求程序运行结果。</a:t>
            </a:r>
          </a:p>
        </p:txBody>
      </p:sp>
      <p:sp>
        <p:nvSpPr>
          <p:cNvPr id="275464" name="Text Box 8"/>
          <p:cNvSpPr txBox="1">
            <a:spLocks noChangeArrowheads="1"/>
          </p:cNvSpPr>
          <p:nvPr/>
        </p:nvSpPr>
        <p:spPr bwMode="auto">
          <a:xfrm>
            <a:off x="5580063" y="3068638"/>
            <a:ext cx="2808287" cy="457200"/>
          </a:xfrm>
          <a:prstGeom prst="rect">
            <a:avLst/>
          </a:prstGeom>
          <a:solidFill>
            <a:srgbClr val="339966"/>
          </a:solidFill>
          <a:ln w="9525">
            <a:noFill/>
            <a:miter lim="800000"/>
            <a:headEnd/>
            <a:tailEnd/>
          </a:ln>
        </p:spPr>
        <p:txBody>
          <a:bodyPr>
            <a:spAutoFit/>
          </a:bodyPr>
          <a:lstStyle/>
          <a:p>
            <a:r>
              <a:rPr lang="zh-CN" altLang="en-US" sz="2400">
                <a:latin typeface="Arial" pitchFamily="34" charset="0"/>
                <a:ea typeface="黑体" pitchFamily="2" charset="-122"/>
              </a:rPr>
              <a:t>结果：</a:t>
            </a:r>
            <a:r>
              <a:rPr lang="en-US" altLang="zh-CN" sz="2400">
                <a:latin typeface="Arial" pitchFamily="34" charset="0"/>
              </a:rPr>
              <a:t>a=2,b=1</a:t>
            </a:r>
            <a:r>
              <a:rPr lang="zh-CN" altLang="en-US" sz="2400">
                <a:latin typeface="Arial" pitchFamily="34" charset="0"/>
              </a:rPr>
              <a:t>。</a:t>
            </a:r>
          </a:p>
        </p:txBody>
      </p:sp>
      <p:sp>
        <p:nvSpPr>
          <p:cNvPr id="275465" name="Text Box 9"/>
          <p:cNvSpPr txBox="1">
            <a:spLocks noChangeArrowheads="1"/>
          </p:cNvSpPr>
          <p:nvPr/>
        </p:nvSpPr>
        <p:spPr bwMode="auto">
          <a:xfrm>
            <a:off x="5580063" y="3729038"/>
            <a:ext cx="2808287" cy="457200"/>
          </a:xfrm>
          <a:prstGeom prst="rect">
            <a:avLst/>
          </a:prstGeom>
          <a:solidFill>
            <a:srgbClr val="FFFF00"/>
          </a:solidFill>
          <a:ln w="9525">
            <a:noFill/>
            <a:miter lim="800000"/>
            <a:headEnd/>
            <a:tailEnd/>
          </a:ln>
        </p:spPr>
        <p:txBody>
          <a:bodyPr>
            <a:spAutoFit/>
          </a:bodyPr>
          <a:lstStyle/>
          <a:p>
            <a:r>
              <a:rPr lang="zh-CN" altLang="en-US" sz="2400">
                <a:solidFill>
                  <a:srgbClr val="990000"/>
                </a:solidFill>
                <a:latin typeface="Arial" pitchFamily="34" charset="0"/>
                <a:ea typeface="黑体" pitchFamily="2" charset="-122"/>
              </a:rPr>
              <a:t>如果</a:t>
            </a:r>
            <a:r>
              <a:rPr lang="en-US" altLang="zh-CN" sz="2400">
                <a:solidFill>
                  <a:srgbClr val="990000"/>
                </a:solidFill>
                <a:latin typeface="Arial" pitchFamily="34" charset="0"/>
                <a:ea typeface="黑体" pitchFamily="2" charset="-122"/>
              </a:rPr>
              <a:t>x=2</a:t>
            </a:r>
            <a:r>
              <a:rPr lang="zh-CN" altLang="en-US" sz="2400">
                <a:solidFill>
                  <a:srgbClr val="990000"/>
                </a:solidFill>
                <a:latin typeface="Arial" pitchFamily="34" charset="0"/>
                <a:ea typeface="黑体" pitchFamily="2" charset="-122"/>
              </a:rPr>
              <a:t>？</a:t>
            </a:r>
            <a:r>
              <a:rPr lang="zh-CN" altLang="en-US">
                <a:latin typeface="Arial" pitchFamily="34" charset="0"/>
              </a:rPr>
              <a:t> </a:t>
            </a:r>
          </a:p>
        </p:txBody>
      </p:sp>
      <p:sp>
        <p:nvSpPr>
          <p:cNvPr id="275466" name="Text Box 10"/>
          <p:cNvSpPr txBox="1">
            <a:spLocks noChangeArrowheads="1"/>
          </p:cNvSpPr>
          <p:nvPr/>
        </p:nvSpPr>
        <p:spPr bwMode="auto">
          <a:xfrm>
            <a:off x="5580063" y="4221163"/>
            <a:ext cx="2808287" cy="457200"/>
          </a:xfrm>
          <a:prstGeom prst="rect">
            <a:avLst/>
          </a:prstGeom>
          <a:solidFill>
            <a:srgbClr val="339966"/>
          </a:solidFill>
          <a:ln w="9525">
            <a:noFill/>
            <a:miter lim="800000"/>
            <a:headEnd/>
            <a:tailEnd/>
          </a:ln>
        </p:spPr>
        <p:txBody>
          <a:bodyPr>
            <a:spAutoFit/>
          </a:bodyPr>
          <a:lstStyle/>
          <a:p>
            <a:r>
              <a:rPr lang="zh-CN" altLang="en-US" sz="2400">
                <a:latin typeface="黑体" pitchFamily="2" charset="-122"/>
                <a:ea typeface="黑体" pitchFamily="2" charset="-122"/>
              </a:rPr>
              <a:t>结果：</a:t>
            </a:r>
            <a:r>
              <a:rPr lang="en-US" altLang="zh-CN" sz="2400">
                <a:latin typeface="黑体" pitchFamily="2" charset="-122"/>
                <a:ea typeface="黑体" pitchFamily="2" charset="-122"/>
              </a:rPr>
              <a:t>a=1,b=1</a:t>
            </a:r>
            <a:r>
              <a:rPr lang="en-US" altLang="zh-CN">
                <a:latin typeface="Arial" pitchFamily="34" charset="0"/>
              </a:rPr>
              <a:t> </a:t>
            </a:r>
          </a:p>
        </p:txBody>
      </p:sp>
      <p:sp>
        <p:nvSpPr>
          <p:cNvPr id="275467" name="Text Box 11"/>
          <p:cNvSpPr txBox="1">
            <a:spLocks noChangeArrowheads="1"/>
          </p:cNvSpPr>
          <p:nvPr/>
        </p:nvSpPr>
        <p:spPr bwMode="auto">
          <a:xfrm>
            <a:off x="5580063" y="5013325"/>
            <a:ext cx="2736850" cy="457200"/>
          </a:xfrm>
          <a:prstGeom prst="rect">
            <a:avLst/>
          </a:prstGeom>
          <a:solidFill>
            <a:srgbClr val="FFFF00"/>
          </a:solidFill>
          <a:ln w="9525">
            <a:noFill/>
            <a:miter lim="800000"/>
            <a:headEnd/>
            <a:tailEnd/>
          </a:ln>
        </p:spPr>
        <p:txBody>
          <a:bodyPr>
            <a:spAutoFit/>
          </a:bodyPr>
          <a:lstStyle/>
          <a:p>
            <a:r>
              <a:rPr lang="zh-CN" altLang="en-US" sz="2400">
                <a:solidFill>
                  <a:srgbClr val="990000"/>
                </a:solidFill>
                <a:latin typeface="黑体" pitchFamily="2" charset="-122"/>
                <a:ea typeface="黑体" pitchFamily="2" charset="-122"/>
              </a:rPr>
              <a:t>如果</a:t>
            </a:r>
            <a:r>
              <a:rPr lang="en-US" altLang="zh-CN" sz="2400">
                <a:solidFill>
                  <a:srgbClr val="990000"/>
                </a:solidFill>
                <a:latin typeface="黑体" pitchFamily="2" charset="-122"/>
                <a:ea typeface="黑体" pitchFamily="2" charset="-122"/>
              </a:rPr>
              <a:t>x=3</a:t>
            </a:r>
            <a:r>
              <a:rPr lang="zh-CN" altLang="en-US" sz="2400">
                <a:solidFill>
                  <a:srgbClr val="990000"/>
                </a:solidFill>
                <a:latin typeface="黑体" pitchFamily="2" charset="-122"/>
                <a:ea typeface="黑体" pitchFamily="2" charset="-122"/>
              </a:rPr>
              <a:t>？</a:t>
            </a:r>
          </a:p>
        </p:txBody>
      </p:sp>
      <p:sp>
        <p:nvSpPr>
          <p:cNvPr id="275468" name="Text Box 12"/>
          <p:cNvSpPr txBox="1">
            <a:spLocks noChangeArrowheads="1"/>
          </p:cNvSpPr>
          <p:nvPr/>
        </p:nvSpPr>
        <p:spPr bwMode="auto">
          <a:xfrm>
            <a:off x="5580063" y="5445125"/>
            <a:ext cx="2736850" cy="457200"/>
          </a:xfrm>
          <a:prstGeom prst="rect">
            <a:avLst/>
          </a:prstGeom>
          <a:solidFill>
            <a:srgbClr val="339966"/>
          </a:solidFill>
          <a:ln w="9525">
            <a:noFill/>
            <a:miter lim="800000"/>
            <a:headEnd/>
            <a:tailEnd/>
          </a:ln>
        </p:spPr>
        <p:txBody>
          <a:bodyPr>
            <a:spAutoFit/>
          </a:bodyPr>
          <a:lstStyle/>
          <a:p>
            <a:r>
              <a:rPr lang="zh-CN" altLang="en-US" sz="2400">
                <a:latin typeface="Arial" pitchFamily="34" charset="0"/>
                <a:ea typeface="黑体" pitchFamily="2" charset="-122"/>
              </a:rPr>
              <a:t>结果：</a:t>
            </a:r>
            <a:r>
              <a:rPr lang="en-US" altLang="zh-CN" sz="2400">
                <a:latin typeface="Arial" pitchFamily="34" charset="0"/>
                <a:ea typeface="黑体" pitchFamily="2" charset="-122"/>
              </a:rPr>
              <a:t>a=1,b=1</a:t>
            </a:r>
            <a:r>
              <a:rPr lang="en-US" altLang="zh-CN">
                <a:latin typeface="Arial" pitchFamily="34"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61"/>
                                        </p:tgtEl>
                                        <p:attrNameLst>
                                          <p:attrName>style.visibility</p:attrName>
                                        </p:attrNameLst>
                                      </p:cBhvr>
                                      <p:to>
                                        <p:strVal val="visible"/>
                                      </p:to>
                                    </p:set>
                                    <p:anim calcmode="lin" valueType="num">
                                      <p:cBhvr additive="base">
                                        <p:cTn id="7" dur="500" fill="hold"/>
                                        <p:tgtEl>
                                          <p:spTgt spid="275461"/>
                                        </p:tgtEl>
                                        <p:attrNameLst>
                                          <p:attrName>ppt_x</p:attrName>
                                        </p:attrNameLst>
                                      </p:cBhvr>
                                      <p:tavLst>
                                        <p:tav tm="0">
                                          <p:val>
                                            <p:strVal val="0-#ppt_w/2"/>
                                          </p:val>
                                        </p:tav>
                                        <p:tav tm="100000">
                                          <p:val>
                                            <p:strVal val="#ppt_x"/>
                                          </p:val>
                                        </p:tav>
                                      </p:tavLst>
                                    </p:anim>
                                    <p:anim calcmode="lin" valueType="num">
                                      <p:cBhvr additive="base">
                                        <p:cTn id="8" dur="500" fill="hold"/>
                                        <p:tgtEl>
                                          <p:spTgt spid="27546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75463"/>
                                        </p:tgtEl>
                                        <p:attrNameLst>
                                          <p:attrName>style.visibility</p:attrName>
                                        </p:attrNameLst>
                                      </p:cBhvr>
                                      <p:to>
                                        <p:strVal val="visible"/>
                                      </p:to>
                                    </p:set>
                                    <p:animEffect transition="in" filter="blinds(horizontal)">
                                      <p:cBhvr>
                                        <p:cTn id="12" dur="500"/>
                                        <p:tgtEl>
                                          <p:spTgt spid="27546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5464"/>
                                        </p:tgtEl>
                                        <p:attrNameLst>
                                          <p:attrName>style.visibility</p:attrName>
                                        </p:attrNameLst>
                                      </p:cBhvr>
                                      <p:to>
                                        <p:strVal val="visible"/>
                                      </p:to>
                                    </p:set>
                                    <p:animEffect transition="in" filter="checkerboard(across)">
                                      <p:cBhvr>
                                        <p:cTn id="17" dur="500"/>
                                        <p:tgtEl>
                                          <p:spTgt spid="2754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5465"/>
                                        </p:tgtEl>
                                        <p:attrNameLst>
                                          <p:attrName>style.visibility</p:attrName>
                                        </p:attrNameLst>
                                      </p:cBhvr>
                                      <p:to>
                                        <p:strVal val="visible"/>
                                      </p:to>
                                    </p:set>
                                    <p:animEffect transition="in" filter="blinds(horizontal)">
                                      <p:cBhvr>
                                        <p:cTn id="22" dur="500"/>
                                        <p:tgtEl>
                                          <p:spTgt spid="27546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75466"/>
                                        </p:tgtEl>
                                        <p:attrNameLst>
                                          <p:attrName>style.visibility</p:attrName>
                                        </p:attrNameLst>
                                      </p:cBhvr>
                                      <p:to>
                                        <p:strVal val="visible"/>
                                      </p:to>
                                    </p:set>
                                    <p:animEffect transition="in" filter="checkerboard(across)">
                                      <p:cBhvr>
                                        <p:cTn id="27" dur="500"/>
                                        <p:tgtEl>
                                          <p:spTgt spid="2754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5467"/>
                                        </p:tgtEl>
                                        <p:attrNameLst>
                                          <p:attrName>style.visibility</p:attrName>
                                        </p:attrNameLst>
                                      </p:cBhvr>
                                      <p:to>
                                        <p:strVal val="visible"/>
                                      </p:to>
                                    </p:set>
                                    <p:animEffect transition="in" filter="blinds(horizontal)">
                                      <p:cBhvr>
                                        <p:cTn id="32" dur="500"/>
                                        <p:tgtEl>
                                          <p:spTgt spid="27546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75468"/>
                                        </p:tgtEl>
                                        <p:attrNameLst>
                                          <p:attrName>style.visibility</p:attrName>
                                        </p:attrNameLst>
                                      </p:cBhvr>
                                      <p:to>
                                        <p:strVal val="visible"/>
                                      </p:to>
                                    </p:set>
                                    <p:animEffect transition="in" filter="checkerboard(across)">
                                      <p:cBhvr>
                                        <p:cTn id="37" dur="500"/>
                                        <p:tgtEl>
                                          <p:spTgt spid="275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animBg="1"/>
      <p:bldP spid="275463" grpId="0" animBg="1"/>
      <p:bldP spid="275464" grpId="0" animBg="1"/>
      <p:bldP spid="275465" grpId="0" animBg="1"/>
      <p:bldP spid="275466" grpId="0" animBg="1"/>
      <p:bldP spid="275467" grpId="0" animBg="1"/>
      <p:bldP spid="275468"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5" name="Rectangle 3"/>
          <p:cNvSpPr>
            <a:spLocks noGrp="1" noChangeArrowheads="1"/>
          </p:cNvSpPr>
          <p:nvPr>
            <p:ph type="body" sz="half" idx="1"/>
          </p:nvPr>
        </p:nvSpPr>
        <p:spPr>
          <a:xfrm>
            <a:off x="228600" y="800100"/>
            <a:ext cx="8839200" cy="647700"/>
          </a:xfrm>
        </p:spPr>
        <p:txBody>
          <a:bodyPr/>
          <a:lstStyle/>
          <a:p>
            <a:pPr eaLnBrk="1" hangingPunct="1">
              <a:lnSpc>
                <a:spcPct val="80000"/>
              </a:lnSpc>
            </a:pPr>
            <a:r>
              <a:rPr lang="zh-CN" altLang="en-US" b="1" smtClean="0">
                <a:solidFill>
                  <a:srgbClr val="0000FF"/>
                </a:solidFill>
              </a:rPr>
              <a:t>提出问题</a:t>
            </a:r>
            <a:endParaRPr lang="zh-CN" altLang="en-US" sz="2900" b="1" smtClean="0">
              <a:solidFill>
                <a:srgbClr val="0000FF"/>
              </a:solidFill>
              <a:latin typeface="宋体" pitchFamily="2" charset="-122"/>
            </a:endParaRPr>
          </a:p>
        </p:txBody>
      </p:sp>
      <p:sp>
        <p:nvSpPr>
          <p:cNvPr id="387076" name="WordArt 4"/>
          <p:cNvSpPr>
            <a:spLocks noChangeArrowheads="1" noChangeShapeType="1" noTextEdit="1"/>
          </p:cNvSpPr>
          <p:nvPr/>
        </p:nvSpPr>
        <p:spPr bwMode="auto">
          <a:xfrm>
            <a:off x="581025" y="1566863"/>
            <a:ext cx="750888" cy="1436687"/>
          </a:xfrm>
          <a:prstGeom prst="rect">
            <a:avLst/>
          </a:prstGeom>
        </p:spPr>
        <p:txBody>
          <a:bodyPr wrap="none" fromWordArt="1">
            <a:prstTxWarp prst="textFadeUp">
              <a:avLst>
                <a:gd name="adj" fmla="val 9991"/>
              </a:avLst>
            </a:prstTxWarp>
          </a:bodyPr>
          <a:lstStyle/>
          <a:p>
            <a:pPr algn="ctr"/>
            <a:r>
              <a:rPr lang="en-US" altLang="zh-CN" sz="60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宋体"/>
                <a:ea typeface="宋体"/>
              </a:rPr>
              <a:t>?</a:t>
            </a:r>
            <a:endParaRPr lang="zh-CN" altLang="en-US" sz="60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宋体"/>
              <a:ea typeface="宋体"/>
            </a:endParaRPr>
          </a:p>
        </p:txBody>
      </p:sp>
      <p:sp>
        <p:nvSpPr>
          <p:cNvPr id="387077" name="Text Box 5"/>
          <p:cNvSpPr txBox="1">
            <a:spLocks noChangeArrowheads="1"/>
          </p:cNvSpPr>
          <p:nvPr/>
        </p:nvSpPr>
        <p:spPr bwMode="auto">
          <a:xfrm>
            <a:off x="1327150" y="1428750"/>
            <a:ext cx="7556500" cy="1901825"/>
          </a:xfrm>
          <a:prstGeom prst="rect">
            <a:avLst/>
          </a:prstGeom>
          <a:noFill/>
          <a:ln w="9525">
            <a:noFill/>
            <a:miter lim="800000"/>
            <a:headEnd/>
            <a:tailEnd/>
          </a:ln>
        </p:spPr>
        <p:txBody>
          <a:bodyPr>
            <a:spAutoFit/>
          </a:bodyPr>
          <a:lstStyle/>
          <a:p>
            <a:pPr>
              <a:spcBef>
                <a:spcPct val="30000"/>
              </a:spcBef>
            </a:pPr>
            <a:r>
              <a:rPr kumimoji="1" lang="zh-CN" altLang="en-US" sz="2400" b="1">
                <a:solidFill>
                  <a:srgbClr val="FF0000"/>
                </a:solidFill>
                <a:latin typeface="Times New Roman" pitchFamily="18" charset="0"/>
                <a:ea typeface="楷体_GB2312" pitchFamily="49" charset="-122"/>
                <a:cs typeface="Times New Roman" pitchFamily="18" charset="0"/>
              </a:rPr>
              <a:t>提问：</a:t>
            </a:r>
            <a:r>
              <a:rPr kumimoji="1" lang="zh-CN" altLang="en-US" sz="2400" b="1">
                <a:latin typeface="Times New Roman" pitchFamily="18" charset="0"/>
                <a:ea typeface="楷体_GB2312" pitchFamily="49" charset="-122"/>
                <a:cs typeface="Times New Roman" pitchFamily="18" charset="0"/>
              </a:rPr>
              <a:t>从键盘上输入</a:t>
            </a:r>
            <a:r>
              <a:rPr kumimoji="1" lang="en-US" altLang="zh-CN" sz="2400" b="1">
                <a:latin typeface="Times New Roman" pitchFamily="18" charset="0"/>
                <a:ea typeface="楷体_GB2312" pitchFamily="49" charset="-122"/>
                <a:cs typeface="Times New Roman" pitchFamily="18" charset="0"/>
              </a:rPr>
              <a:t>10</a:t>
            </a:r>
            <a:r>
              <a:rPr kumimoji="1" lang="zh-CN" altLang="en-US" sz="2400" b="1">
                <a:latin typeface="Times New Roman" pitchFamily="18" charset="0"/>
                <a:ea typeface="楷体_GB2312" pitchFamily="49" charset="-122"/>
                <a:cs typeface="Times New Roman" pitchFamily="18" charset="0"/>
              </a:rPr>
              <a:t>个整数并求和，怎么编程</a:t>
            </a:r>
            <a:r>
              <a:rPr kumimoji="1" lang="zh-CN" altLang="en-US" sz="2400" b="1">
                <a:solidFill>
                  <a:srgbClr val="FFFF00"/>
                </a:solidFill>
                <a:latin typeface="Times New Roman" pitchFamily="18" charset="0"/>
                <a:ea typeface="楷体_GB2312" pitchFamily="49" charset="-122"/>
                <a:cs typeface="Times New Roman" pitchFamily="18" charset="0"/>
              </a:rPr>
              <a:t>？</a:t>
            </a:r>
          </a:p>
          <a:p>
            <a:pPr>
              <a:spcBef>
                <a:spcPct val="30000"/>
              </a:spcBef>
            </a:pPr>
            <a:r>
              <a:rPr kumimoji="1" lang="zh-CN" altLang="en-US" sz="2400" b="1">
                <a:solidFill>
                  <a:srgbClr val="FF0000"/>
                </a:solidFill>
                <a:latin typeface="Times New Roman" pitchFamily="18" charset="0"/>
                <a:ea typeface="楷体_GB2312" pitchFamily="49" charset="-122"/>
                <a:cs typeface="Times New Roman" pitchFamily="18" charset="0"/>
              </a:rPr>
              <a:t>回答：</a:t>
            </a:r>
            <a:r>
              <a:rPr kumimoji="1" lang="zh-CN" altLang="en-US" sz="2400" b="1">
                <a:latin typeface="Times New Roman" pitchFamily="18" charset="0"/>
                <a:ea typeface="楷体_GB2312" pitchFamily="49" charset="-122"/>
                <a:cs typeface="Times New Roman" pitchFamily="18" charset="0"/>
              </a:rPr>
              <a:t>在程序中写</a:t>
            </a:r>
            <a:r>
              <a:rPr kumimoji="1" lang="en-US" altLang="zh-CN" sz="2400" b="1">
                <a:latin typeface="Times New Roman" pitchFamily="18" charset="0"/>
                <a:ea typeface="楷体_GB2312" pitchFamily="49" charset="-122"/>
                <a:cs typeface="Times New Roman" pitchFamily="18" charset="0"/>
              </a:rPr>
              <a:t>10</a:t>
            </a:r>
            <a:r>
              <a:rPr kumimoji="1" lang="zh-CN" altLang="en-US" sz="2400" b="1">
                <a:latin typeface="Times New Roman" pitchFamily="18" charset="0"/>
                <a:ea typeface="楷体_GB2312" pitchFamily="49" charset="-122"/>
                <a:cs typeface="Times New Roman" pitchFamily="18" charset="0"/>
              </a:rPr>
              <a:t>个</a:t>
            </a:r>
            <a:r>
              <a:rPr kumimoji="1" lang="en-US" altLang="zh-CN" sz="2400" b="1">
                <a:latin typeface="Times New Roman" pitchFamily="18" charset="0"/>
                <a:ea typeface="楷体_GB2312" pitchFamily="49" charset="-122"/>
                <a:cs typeface="Times New Roman" pitchFamily="18" charset="0"/>
              </a:rPr>
              <a:t>scanf</a:t>
            </a:r>
            <a:r>
              <a:rPr kumimoji="1" lang="zh-CN" altLang="en-US" sz="2400" b="1">
                <a:latin typeface="Times New Roman" pitchFamily="18" charset="0"/>
                <a:ea typeface="楷体_GB2312" pitchFamily="49" charset="-122"/>
                <a:cs typeface="Times New Roman" pitchFamily="18" charset="0"/>
              </a:rPr>
              <a:t>语句，还可以写</a:t>
            </a:r>
            <a:r>
              <a:rPr kumimoji="1" lang="en-US" altLang="zh-CN" sz="2400" b="1">
                <a:latin typeface="Times New Roman" pitchFamily="18" charset="0"/>
                <a:ea typeface="楷体_GB2312" pitchFamily="49" charset="-122"/>
                <a:cs typeface="Times New Roman" pitchFamily="18" charset="0"/>
              </a:rPr>
              <a:t>%d%d...</a:t>
            </a:r>
          </a:p>
          <a:p>
            <a:pPr>
              <a:spcBef>
                <a:spcPct val="30000"/>
              </a:spcBef>
            </a:pPr>
            <a:r>
              <a:rPr kumimoji="1" lang="zh-CN" altLang="en-US" sz="2400" b="1">
                <a:solidFill>
                  <a:srgbClr val="FF0000"/>
                </a:solidFill>
                <a:latin typeface="Times New Roman" pitchFamily="18" charset="0"/>
                <a:ea typeface="楷体_GB2312" pitchFamily="49" charset="-122"/>
                <a:cs typeface="Times New Roman" pitchFamily="18" charset="0"/>
              </a:rPr>
              <a:t>提问：</a:t>
            </a:r>
            <a:r>
              <a:rPr kumimoji="1" lang="zh-CN" altLang="en-US" sz="2400" b="1">
                <a:latin typeface="Times New Roman" pitchFamily="18" charset="0"/>
                <a:ea typeface="楷体_GB2312" pitchFamily="49" charset="-122"/>
                <a:cs typeface="Times New Roman" pitchFamily="18" charset="0"/>
              </a:rPr>
              <a:t>从键盘上输入</a:t>
            </a:r>
            <a:r>
              <a:rPr kumimoji="1" lang="en-US" altLang="zh-CN" sz="2400" b="1">
                <a:latin typeface="Times New Roman" pitchFamily="18" charset="0"/>
                <a:ea typeface="楷体_GB2312" pitchFamily="49" charset="-122"/>
                <a:cs typeface="Times New Roman" pitchFamily="18" charset="0"/>
              </a:rPr>
              <a:t>500</a:t>
            </a:r>
            <a:r>
              <a:rPr kumimoji="1" lang="zh-CN" altLang="en-US" sz="2400" b="1">
                <a:latin typeface="Times New Roman" pitchFamily="18" charset="0"/>
                <a:ea typeface="楷体_GB2312" pitchFamily="49" charset="-122"/>
                <a:cs typeface="Times New Roman" pitchFamily="18" charset="0"/>
              </a:rPr>
              <a:t>个整数并求和，怎么编程？</a:t>
            </a:r>
          </a:p>
          <a:p>
            <a:pPr>
              <a:spcBef>
                <a:spcPct val="30000"/>
              </a:spcBef>
            </a:pPr>
            <a:r>
              <a:rPr kumimoji="1" lang="zh-CN" altLang="en-US" sz="2400" b="1">
                <a:solidFill>
                  <a:srgbClr val="FF0000"/>
                </a:solidFill>
                <a:latin typeface="Times New Roman" pitchFamily="18" charset="0"/>
                <a:ea typeface="楷体_GB2312" pitchFamily="49" charset="-122"/>
                <a:cs typeface="Times New Roman" pitchFamily="18" charset="0"/>
              </a:rPr>
              <a:t>回答：</a:t>
            </a:r>
            <a:r>
              <a:rPr kumimoji="1" lang="zh-CN" altLang="en-US" sz="2400" b="1">
                <a:latin typeface="Times New Roman" pitchFamily="18" charset="0"/>
                <a:ea typeface="楷体_GB2312" pitchFamily="49" charset="-122"/>
                <a:cs typeface="Times New Roman" pitchFamily="18" charset="0"/>
              </a:rPr>
              <a:t>这个，嗯</a:t>
            </a:r>
            <a:r>
              <a:rPr kumimoji="1" lang="en-US" altLang="zh-CN" sz="2400" b="1">
                <a:latin typeface="Times New Roman" pitchFamily="18" charset="0"/>
                <a:ea typeface="楷体_GB2312" pitchFamily="49" charset="-122"/>
                <a:cs typeface="Times New Roman" pitchFamily="18" charset="0"/>
              </a:rPr>
              <a:t>……???  </a:t>
            </a:r>
            <a:r>
              <a:rPr kumimoji="1" lang="zh-CN" altLang="en-US" sz="2400" b="1">
                <a:latin typeface="Times New Roman" pitchFamily="18" charset="0"/>
                <a:ea typeface="楷体_GB2312" pitchFamily="49" charset="-122"/>
                <a:cs typeface="Times New Roman" pitchFamily="18" charset="0"/>
              </a:rPr>
              <a:t>不会让我写</a:t>
            </a:r>
            <a:r>
              <a:rPr kumimoji="1" lang="en-US" altLang="zh-CN" sz="2400" b="1">
                <a:latin typeface="Times New Roman" pitchFamily="18" charset="0"/>
                <a:ea typeface="楷体_GB2312" pitchFamily="49" charset="-122"/>
                <a:cs typeface="Times New Roman" pitchFamily="18" charset="0"/>
              </a:rPr>
              <a:t>500</a:t>
            </a:r>
            <a:r>
              <a:rPr kumimoji="1" lang="zh-CN" altLang="en-US" sz="2400" b="1">
                <a:latin typeface="Times New Roman" pitchFamily="18" charset="0"/>
                <a:ea typeface="楷体_GB2312" pitchFamily="49" charset="-122"/>
                <a:cs typeface="Times New Roman" pitchFamily="18" charset="0"/>
              </a:rPr>
              <a:t>个</a:t>
            </a:r>
            <a:r>
              <a:rPr kumimoji="1" lang="en-US" altLang="zh-CN" sz="2400" b="1">
                <a:latin typeface="Times New Roman" pitchFamily="18" charset="0"/>
                <a:ea typeface="楷体_GB2312" pitchFamily="49" charset="-122"/>
                <a:cs typeface="Times New Roman" pitchFamily="18" charset="0"/>
              </a:rPr>
              <a:t>......</a:t>
            </a:r>
            <a:endParaRPr kumimoji="1" lang="en-US" altLang="zh-CN" sz="2000" b="1">
              <a:latin typeface="Times New Roman" pitchFamily="18" charset="0"/>
              <a:ea typeface="楷体_GB2312" pitchFamily="49" charset="-122"/>
              <a:cs typeface="Times New Roman" pitchFamily="18" charset="0"/>
            </a:endParaRPr>
          </a:p>
        </p:txBody>
      </p:sp>
      <p:sp>
        <p:nvSpPr>
          <p:cNvPr id="387078" name="Text Box 6"/>
          <p:cNvSpPr txBox="1">
            <a:spLocks noChangeArrowheads="1"/>
          </p:cNvSpPr>
          <p:nvPr/>
        </p:nvSpPr>
        <p:spPr bwMode="auto">
          <a:xfrm>
            <a:off x="304800" y="3695700"/>
            <a:ext cx="8839200" cy="2678113"/>
          </a:xfrm>
          <a:prstGeom prst="rect">
            <a:avLst/>
          </a:prstGeom>
          <a:noFill/>
          <a:ln w="9525">
            <a:noFill/>
            <a:miter lim="800000"/>
            <a:headEnd/>
            <a:tailEnd/>
          </a:ln>
        </p:spPr>
        <p:txBody>
          <a:bodyPr>
            <a:spAutoFit/>
          </a:bodyPr>
          <a:lstStyle/>
          <a:p>
            <a:pPr marL="441325" indent="-441325" eaLnBrk="0" hangingPunct="0">
              <a:lnSpc>
                <a:spcPct val="120000"/>
              </a:lnSpc>
            </a:pPr>
            <a:r>
              <a:rPr kumimoji="1" lang="en-US" altLang="zh-CN" sz="2800" b="1">
                <a:latin typeface="Times New Roman" pitchFamily="18" charset="0"/>
              </a:rPr>
              <a:t>      </a:t>
            </a:r>
            <a:r>
              <a:rPr kumimoji="1" lang="zh-CN" altLang="zh-CN" sz="2800" b="1">
                <a:latin typeface="Times New Roman" pitchFamily="18" charset="0"/>
              </a:rPr>
              <a:t>让我们换一个角度来看待这些问题，</a:t>
            </a:r>
          </a:p>
          <a:p>
            <a:pPr marL="441325" indent="-441325" eaLnBrk="0" hangingPunct="0">
              <a:lnSpc>
                <a:spcPct val="120000"/>
              </a:lnSpc>
            </a:pPr>
            <a:r>
              <a:rPr kumimoji="1" lang="zh-CN" altLang="zh-CN" sz="2800" b="1">
                <a:latin typeface="宋体" pitchFamily="2" charset="-122"/>
              </a:rPr>
              <a:t>以上问题的实质是：将</a:t>
            </a:r>
            <a:r>
              <a:rPr kumimoji="1" lang="en-US" altLang="zh-CN" sz="2800" b="1">
                <a:solidFill>
                  <a:schemeClr val="hlink"/>
                </a:solidFill>
                <a:latin typeface="宋体" pitchFamily="2" charset="-122"/>
              </a:rPr>
              <a:t>scanf</a:t>
            </a:r>
            <a:r>
              <a:rPr kumimoji="1" lang="zh-CN" altLang="zh-CN" sz="2800" b="1">
                <a:latin typeface="宋体" pitchFamily="2" charset="-122"/>
              </a:rPr>
              <a:t>函数重复执行</a:t>
            </a:r>
            <a:r>
              <a:rPr kumimoji="1" lang="zh-CN" altLang="zh-CN" sz="2800" b="1">
                <a:solidFill>
                  <a:schemeClr val="hlink"/>
                </a:solidFill>
                <a:latin typeface="宋体" pitchFamily="2" charset="-122"/>
              </a:rPr>
              <a:t>N</a:t>
            </a:r>
            <a:r>
              <a:rPr kumimoji="1" lang="zh-CN" altLang="zh-CN" sz="2800" b="1">
                <a:latin typeface="宋体" pitchFamily="2" charset="-122"/>
              </a:rPr>
              <a:t>遍。</a:t>
            </a:r>
          </a:p>
          <a:p>
            <a:pPr marL="441325" indent="-441325" eaLnBrk="0" hangingPunct="0">
              <a:lnSpc>
                <a:spcPct val="120000"/>
              </a:lnSpc>
            </a:pPr>
            <a:r>
              <a:rPr kumimoji="1" lang="zh-CN" altLang="en-US" sz="2800" b="1">
                <a:latin typeface="Times New Roman" pitchFamily="18" charset="0"/>
              </a:rPr>
              <a:t>我们可以引出一个概念“</a:t>
            </a:r>
            <a:r>
              <a:rPr kumimoji="1" lang="zh-CN" altLang="en-US" sz="2800" b="1">
                <a:solidFill>
                  <a:schemeClr val="hlink"/>
                </a:solidFill>
                <a:latin typeface="Times New Roman" pitchFamily="18" charset="0"/>
              </a:rPr>
              <a:t>循环</a:t>
            </a:r>
            <a:r>
              <a:rPr kumimoji="1" lang="zh-CN" altLang="en-US" sz="2800" b="1">
                <a:latin typeface="Times New Roman" pitchFamily="18" charset="0"/>
              </a:rPr>
              <a:t>”，简单而言：循环是</a:t>
            </a:r>
            <a:endParaRPr kumimoji="1" lang="en-US" altLang="zh-CN" sz="2800" b="1">
              <a:latin typeface="Times New Roman" pitchFamily="18" charset="0"/>
            </a:endParaRPr>
          </a:p>
          <a:p>
            <a:pPr marL="441325" indent="-441325" eaLnBrk="0" hangingPunct="0">
              <a:lnSpc>
                <a:spcPct val="120000"/>
              </a:lnSpc>
            </a:pPr>
            <a:r>
              <a:rPr kumimoji="1" lang="zh-CN" altLang="en-US" sz="2800" b="1">
                <a:latin typeface="Times New Roman" pitchFamily="18" charset="0"/>
              </a:rPr>
              <a:t>在循环条件为真时计算机反复执行的一组指令</a:t>
            </a:r>
            <a:endParaRPr kumimoji="1" lang="en-US" altLang="zh-CN" sz="2800" b="1">
              <a:latin typeface="Times New Roman" pitchFamily="18" charset="0"/>
            </a:endParaRPr>
          </a:p>
          <a:p>
            <a:pPr marL="441325" indent="-441325" eaLnBrk="0" hangingPunct="0">
              <a:lnSpc>
                <a:spcPct val="120000"/>
              </a:lnSpc>
            </a:pPr>
            <a:r>
              <a:rPr kumimoji="1" lang="zh-CN" altLang="en-US" sz="2800" b="1">
                <a:latin typeface="Times New Roman" pitchFamily="18" charset="0"/>
              </a:rPr>
              <a:t>（循环体）</a:t>
            </a:r>
          </a:p>
        </p:txBody>
      </p:sp>
      <p:sp>
        <p:nvSpPr>
          <p:cNvPr id="40966" name="Rectangle 8"/>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en-US" altLang="zh-CN" sz="4000" b="1">
                <a:ea typeface="黑体" pitchFamily="2" charset="-122"/>
              </a:rPr>
              <a:t>         </a:t>
            </a:r>
            <a:r>
              <a:rPr lang="zh-CN" altLang="en-US" sz="4000" b="1">
                <a:ea typeface="黑体" pitchFamily="2" charset="-122"/>
              </a:rPr>
              <a:t>四、循环结构程序设计</a:t>
            </a:r>
            <a:endParaRPr lang="zh-CN" altLang="en-US" sz="2800" i="1">
              <a:solidFill>
                <a:srgbClr val="66FFFF"/>
              </a:solidFill>
              <a:latin typeface="黑体" pitchFamily="2" charset="-122"/>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wipe(left)">
                                      <p:cBhvr>
                                        <p:cTn id="7" dur="500"/>
                                        <p:tgtEl>
                                          <p:spTgt spid="387075">
                                            <p:txEl>
                                              <p:pRg st="0" end="0"/>
                                            </p:txEl>
                                          </p:spTgt>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387076"/>
                                        </p:tgtEl>
                                        <p:attrNameLst>
                                          <p:attrName>style.visibility</p:attrName>
                                        </p:attrNameLst>
                                      </p:cBhvr>
                                      <p:to>
                                        <p:strVal val="visible"/>
                                      </p:to>
                                    </p:set>
                                    <p:anim calcmode="lin" valueType="num">
                                      <p:cBhvr>
                                        <p:cTn id="11" dur="500" fill="hold"/>
                                        <p:tgtEl>
                                          <p:spTgt spid="387076"/>
                                        </p:tgtEl>
                                        <p:attrNameLst>
                                          <p:attrName>ppt_w</p:attrName>
                                        </p:attrNameLst>
                                      </p:cBhvr>
                                      <p:tavLst>
                                        <p:tav tm="0">
                                          <p:val>
                                            <p:strVal val="4*#ppt_w"/>
                                          </p:val>
                                        </p:tav>
                                        <p:tav tm="100000">
                                          <p:val>
                                            <p:strVal val="#ppt_w"/>
                                          </p:val>
                                        </p:tav>
                                      </p:tavLst>
                                    </p:anim>
                                    <p:anim calcmode="lin" valueType="num">
                                      <p:cBhvr>
                                        <p:cTn id="12" dur="500" fill="hold"/>
                                        <p:tgtEl>
                                          <p:spTgt spid="387076"/>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iterate type="lt">
                                    <p:tmPct val="100000"/>
                                  </p:iterate>
                                  <p:childTnLst>
                                    <p:set>
                                      <p:cBhvr>
                                        <p:cTn id="16" dur="1" fill="hold">
                                          <p:stCondLst>
                                            <p:cond delay="0"/>
                                          </p:stCondLst>
                                        </p:cTn>
                                        <p:tgtEl>
                                          <p:spTgt spid="387077">
                                            <p:txEl>
                                              <p:pRg st="0" end="0"/>
                                            </p:txEl>
                                          </p:spTgt>
                                        </p:tgtEl>
                                        <p:attrNameLst>
                                          <p:attrName>style.visibility</p:attrName>
                                        </p:attrNameLst>
                                      </p:cBhvr>
                                      <p:to>
                                        <p:strVal val="visible"/>
                                      </p:to>
                                    </p:set>
                                    <p:anim calcmode="lin" valueType="num">
                                      <p:cBhvr additive="base">
                                        <p:cTn id="17" dur="75" fill="hold"/>
                                        <p:tgtEl>
                                          <p:spTgt spid="387077">
                                            <p:txEl>
                                              <p:pRg st="0" end="0"/>
                                            </p:txEl>
                                          </p:spTgt>
                                        </p:tgtEl>
                                        <p:attrNameLst>
                                          <p:attrName>ppt_x</p:attrName>
                                        </p:attrNameLst>
                                      </p:cBhvr>
                                      <p:tavLst>
                                        <p:tav tm="0">
                                          <p:val>
                                            <p:strVal val="1+#ppt_w/2"/>
                                          </p:val>
                                        </p:tav>
                                        <p:tav tm="100000">
                                          <p:val>
                                            <p:strVal val="#ppt_x"/>
                                          </p:val>
                                        </p:tav>
                                      </p:tavLst>
                                    </p:anim>
                                    <p:anim calcmode="lin" valueType="num">
                                      <p:cBhvr additive="base">
                                        <p:cTn id="18" dur="75" fill="hold"/>
                                        <p:tgtEl>
                                          <p:spTgt spid="3870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iterate type="lt">
                                    <p:tmPct val="100000"/>
                                  </p:iterate>
                                  <p:childTnLst>
                                    <p:set>
                                      <p:cBhvr>
                                        <p:cTn id="22" dur="1" fill="hold">
                                          <p:stCondLst>
                                            <p:cond delay="0"/>
                                          </p:stCondLst>
                                        </p:cTn>
                                        <p:tgtEl>
                                          <p:spTgt spid="387077">
                                            <p:txEl>
                                              <p:pRg st="1" end="1"/>
                                            </p:txEl>
                                          </p:spTgt>
                                        </p:tgtEl>
                                        <p:attrNameLst>
                                          <p:attrName>style.visibility</p:attrName>
                                        </p:attrNameLst>
                                      </p:cBhvr>
                                      <p:to>
                                        <p:strVal val="visible"/>
                                      </p:to>
                                    </p:set>
                                    <p:anim calcmode="lin" valueType="num">
                                      <p:cBhvr additive="base">
                                        <p:cTn id="23" dur="75" fill="hold"/>
                                        <p:tgtEl>
                                          <p:spTgt spid="387077">
                                            <p:txEl>
                                              <p:pRg st="1" end="1"/>
                                            </p:txEl>
                                          </p:spTgt>
                                        </p:tgtEl>
                                        <p:attrNameLst>
                                          <p:attrName>ppt_x</p:attrName>
                                        </p:attrNameLst>
                                      </p:cBhvr>
                                      <p:tavLst>
                                        <p:tav tm="0">
                                          <p:val>
                                            <p:strVal val="1+#ppt_w/2"/>
                                          </p:val>
                                        </p:tav>
                                        <p:tav tm="100000">
                                          <p:val>
                                            <p:strVal val="#ppt_x"/>
                                          </p:val>
                                        </p:tav>
                                      </p:tavLst>
                                    </p:anim>
                                    <p:anim calcmode="lin" valueType="num">
                                      <p:cBhvr additive="base">
                                        <p:cTn id="24" dur="75" fill="hold"/>
                                        <p:tgtEl>
                                          <p:spTgt spid="38707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iterate type="lt">
                                    <p:tmPct val="100000"/>
                                  </p:iterate>
                                  <p:childTnLst>
                                    <p:set>
                                      <p:cBhvr>
                                        <p:cTn id="28" dur="1" fill="hold">
                                          <p:stCondLst>
                                            <p:cond delay="0"/>
                                          </p:stCondLst>
                                        </p:cTn>
                                        <p:tgtEl>
                                          <p:spTgt spid="387077">
                                            <p:txEl>
                                              <p:pRg st="2" end="2"/>
                                            </p:txEl>
                                          </p:spTgt>
                                        </p:tgtEl>
                                        <p:attrNameLst>
                                          <p:attrName>style.visibility</p:attrName>
                                        </p:attrNameLst>
                                      </p:cBhvr>
                                      <p:to>
                                        <p:strVal val="visible"/>
                                      </p:to>
                                    </p:set>
                                    <p:anim calcmode="lin" valueType="num">
                                      <p:cBhvr additive="base">
                                        <p:cTn id="29" dur="75" fill="hold"/>
                                        <p:tgtEl>
                                          <p:spTgt spid="387077">
                                            <p:txEl>
                                              <p:pRg st="2" end="2"/>
                                            </p:txEl>
                                          </p:spTgt>
                                        </p:tgtEl>
                                        <p:attrNameLst>
                                          <p:attrName>ppt_x</p:attrName>
                                        </p:attrNameLst>
                                      </p:cBhvr>
                                      <p:tavLst>
                                        <p:tav tm="0">
                                          <p:val>
                                            <p:strVal val="1+#ppt_w/2"/>
                                          </p:val>
                                        </p:tav>
                                        <p:tav tm="100000">
                                          <p:val>
                                            <p:strVal val="#ppt_x"/>
                                          </p:val>
                                        </p:tav>
                                      </p:tavLst>
                                    </p:anim>
                                    <p:anim calcmode="lin" valueType="num">
                                      <p:cBhvr additive="base">
                                        <p:cTn id="30" dur="75" fill="hold"/>
                                        <p:tgtEl>
                                          <p:spTgt spid="38707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iterate type="lt">
                                    <p:tmPct val="100000"/>
                                  </p:iterate>
                                  <p:childTnLst>
                                    <p:set>
                                      <p:cBhvr>
                                        <p:cTn id="34" dur="1" fill="hold">
                                          <p:stCondLst>
                                            <p:cond delay="0"/>
                                          </p:stCondLst>
                                        </p:cTn>
                                        <p:tgtEl>
                                          <p:spTgt spid="387077">
                                            <p:txEl>
                                              <p:pRg st="3" end="3"/>
                                            </p:txEl>
                                          </p:spTgt>
                                        </p:tgtEl>
                                        <p:attrNameLst>
                                          <p:attrName>style.visibility</p:attrName>
                                        </p:attrNameLst>
                                      </p:cBhvr>
                                      <p:to>
                                        <p:strVal val="visible"/>
                                      </p:to>
                                    </p:set>
                                    <p:anim calcmode="lin" valueType="num">
                                      <p:cBhvr additive="base">
                                        <p:cTn id="35" dur="75" fill="hold"/>
                                        <p:tgtEl>
                                          <p:spTgt spid="387077">
                                            <p:txEl>
                                              <p:pRg st="3" end="3"/>
                                            </p:txEl>
                                          </p:spTgt>
                                        </p:tgtEl>
                                        <p:attrNameLst>
                                          <p:attrName>ppt_x</p:attrName>
                                        </p:attrNameLst>
                                      </p:cBhvr>
                                      <p:tavLst>
                                        <p:tav tm="0">
                                          <p:val>
                                            <p:strVal val="1+#ppt_w/2"/>
                                          </p:val>
                                        </p:tav>
                                        <p:tav tm="100000">
                                          <p:val>
                                            <p:strVal val="#ppt_x"/>
                                          </p:val>
                                        </p:tav>
                                      </p:tavLst>
                                    </p:anim>
                                    <p:anim calcmode="lin" valueType="num">
                                      <p:cBhvr additive="base">
                                        <p:cTn id="36" dur="75" fill="hold"/>
                                        <p:tgtEl>
                                          <p:spTgt spid="38707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87078">
                                            <p:txEl>
                                              <p:pRg st="0" end="0"/>
                                            </p:txEl>
                                          </p:spTgt>
                                        </p:tgtEl>
                                        <p:attrNameLst>
                                          <p:attrName>style.visibility</p:attrName>
                                        </p:attrNameLst>
                                      </p:cBhvr>
                                      <p:to>
                                        <p:strVal val="visible"/>
                                      </p:to>
                                    </p:set>
                                    <p:animEffect transition="in" filter="checkerboard(across)">
                                      <p:cBhvr>
                                        <p:cTn id="41" dur="500"/>
                                        <p:tgtEl>
                                          <p:spTgt spid="38707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387078">
                                            <p:txEl>
                                              <p:pRg st="1" end="1"/>
                                            </p:txEl>
                                          </p:spTgt>
                                        </p:tgtEl>
                                        <p:attrNameLst>
                                          <p:attrName>style.visibility</p:attrName>
                                        </p:attrNameLst>
                                      </p:cBhvr>
                                      <p:to>
                                        <p:strVal val="visible"/>
                                      </p:to>
                                    </p:set>
                                    <p:animEffect transition="in" filter="checkerboard(across)">
                                      <p:cBhvr>
                                        <p:cTn id="46" dur="500"/>
                                        <p:tgtEl>
                                          <p:spTgt spid="387078">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387078">
                                            <p:txEl>
                                              <p:pRg st="2" end="2"/>
                                            </p:txEl>
                                          </p:spTgt>
                                        </p:tgtEl>
                                        <p:attrNameLst>
                                          <p:attrName>style.visibility</p:attrName>
                                        </p:attrNameLst>
                                      </p:cBhvr>
                                      <p:to>
                                        <p:strVal val="visible"/>
                                      </p:to>
                                    </p:set>
                                    <p:animEffect transition="in" filter="checkerboard(across)">
                                      <p:cBhvr>
                                        <p:cTn id="51" dur="500"/>
                                        <p:tgtEl>
                                          <p:spTgt spid="387078">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387078">
                                            <p:txEl>
                                              <p:pRg st="3" end="3"/>
                                            </p:txEl>
                                          </p:spTgt>
                                        </p:tgtEl>
                                        <p:attrNameLst>
                                          <p:attrName>style.visibility</p:attrName>
                                        </p:attrNameLst>
                                      </p:cBhvr>
                                      <p:to>
                                        <p:strVal val="visible"/>
                                      </p:to>
                                    </p:set>
                                    <p:animEffect transition="in" filter="checkerboard(across)">
                                      <p:cBhvr>
                                        <p:cTn id="56" dur="500"/>
                                        <p:tgtEl>
                                          <p:spTgt spid="387078">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387078">
                                            <p:txEl>
                                              <p:pRg st="4" end="4"/>
                                            </p:txEl>
                                          </p:spTgt>
                                        </p:tgtEl>
                                        <p:attrNameLst>
                                          <p:attrName>style.visibility</p:attrName>
                                        </p:attrNameLst>
                                      </p:cBhvr>
                                      <p:to>
                                        <p:strVal val="visible"/>
                                      </p:to>
                                    </p:set>
                                    <p:animEffect transition="in" filter="checkerboard(across)">
                                      <p:cBhvr>
                                        <p:cTn id="61" dur="500"/>
                                        <p:tgtEl>
                                          <p:spTgt spid="387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autoUpdateAnimBg="0"/>
      <p:bldP spid="387076" grpId="0" animBg="1"/>
      <p:bldP spid="387077" grpId="0" build="p" autoUpdateAnimBg="0"/>
      <p:bldP spid="387078"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0" y="323850"/>
            <a:ext cx="8229600" cy="998538"/>
          </a:xfrm>
          <a:prstGeom prst="rect">
            <a:avLst/>
          </a:prstGeom>
          <a:noFill/>
          <a:ln w="9525">
            <a:noFill/>
            <a:miter lim="800000"/>
            <a:headEnd/>
            <a:tailEnd/>
          </a:ln>
        </p:spPr>
        <p:txBody>
          <a:bodyPr anchor="ctr"/>
          <a:lstStyle/>
          <a:p>
            <a:r>
              <a:rPr lang="en-US" altLang="zh-CN" sz="4000" b="1">
                <a:ea typeface="黑体" pitchFamily="2" charset="-122"/>
              </a:rPr>
              <a:t>         </a:t>
            </a:r>
            <a:r>
              <a:rPr lang="zh-CN" altLang="en-US" sz="4000" b="1">
                <a:ea typeface="黑体" pitchFamily="2" charset="-122"/>
              </a:rPr>
              <a:t>四、循环结构程序设计</a:t>
            </a:r>
            <a:endParaRPr lang="zh-CN" altLang="en-US" sz="2800" i="1">
              <a:solidFill>
                <a:srgbClr val="66FFFF"/>
              </a:solidFill>
              <a:latin typeface="黑体" pitchFamily="2" charset="-122"/>
              <a:ea typeface="黑体" pitchFamily="2" charset="-122"/>
            </a:endParaRPr>
          </a:p>
        </p:txBody>
      </p:sp>
      <p:sp>
        <p:nvSpPr>
          <p:cNvPr id="41987" name="Rectangle 5"/>
          <p:cNvSpPr>
            <a:spLocks noChangeArrowheads="1"/>
          </p:cNvSpPr>
          <p:nvPr/>
        </p:nvSpPr>
        <p:spPr bwMode="auto">
          <a:xfrm>
            <a:off x="206375" y="1133475"/>
            <a:ext cx="8234363" cy="4968875"/>
          </a:xfrm>
          <a:prstGeom prst="rect">
            <a:avLst/>
          </a:prstGeom>
          <a:noFill/>
          <a:ln w="9525">
            <a:noFill/>
            <a:miter lim="800000"/>
            <a:headEnd/>
            <a:tailEnd/>
          </a:ln>
        </p:spPr>
        <p:txBody>
          <a:bodyPr/>
          <a:lstStyle/>
          <a:p>
            <a:pPr>
              <a:lnSpc>
                <a:spcPct val="80000"/>
              </a:lnSpc>
              <a:spcBef>
                <a:spcPct val="20000"/>
              </a:spcBef>
            </a:pPr>
            <a:r>
              <a:rPr lang="en-US" altLang="zh-CN" sz="2800">
                <a:latin typeface="黑体" pitchFamily="2" charset="-122"/>
                <a:ea typeface="黑体" pitchFamily="2" charset="-122"/>
              </a:rPr>
              <a:t>    </a:t>
            </a:r>
          </a:p>
          <a:p>
            <a:pPr>
              <a:spcBef>
                <a:spcPts val="600"/>
              </a:spcBef>
            </a:pPr>
            <a:r>
              <a:rPr lang="en-US" altLang="zh-CN" sz="2800">
                <a:latin typeface="黑体" pitchFamily="2" charset="-122"/>
                <a:ea typeface="黑体" pitchFamily="2" charset="-122"/>
              </a:rPr>
              <a:t>  </a:t>
            </a:r>
            <a:r>
              <a:rPr lang="zh-CN" altLang="en-US" sz="2800">
                <a:latin typeface="黑体" pitchFamily="2" charset="-122"/>
                <a:ea typeface="黑体" pitchFamily="2" charset="-122"/>
              </a:rPr>
              <a:t>循环控制通常有两种方式：</a:t>
            </a:r>
          </a:p>
          <a:p>
            <a:pPr>
              <a:spcBef>
                <a:spcPts val="600"/>
              </a:spcBef>
            </a:pPr>
            <a:r>
              <a:rPr lang="zh-CN" altLang="en-US" sz="2800">
                <a:solidFill>
                  <a:srgbClr val="FF0000"/>
                </a:solidFill>
                <a:latin typeface="黑体" pitchFamily="2" charset="-122"/>
                <a:ea typeface="黑体" pitchFamily="2" charset="-122"/>
              </a:rPr>
              <a:t>◆</a:t>
            </a:r>
            <a:r>
              <a:rPr lang="zh-CN" altLang="en-US" sz="2800">
                <a:solidFill>
                  <a:srgbClr val="003300"/>
                </a:solidFill>
                <a:latin typeface="黑体" pitchFamily="2" charset="-122"/>
                <a:ea typeface="黑体" pitchFamily="2" charset="-122"/>
              </a:rPr>
              <a:t>计数控制</a:t>
            </a:r>
            <a:r>
              <a:rPr lang="zh-CN" altLang="en-US" sz="2800">
                <a:solidFill>
                  <a:srgbClr val="CCFF33"/>
                </a:solidFill>
                <a:latin typeface="黑体" pitchFamily="2" charset="-122"/>
                <a:ea typeface="黑体" pitchFamily="2" charset="-122"/>
              </a:rPr>
              <a:t>　</a:t>
            </a:r>
            <a:r>
              <a:rPr lang="zh-CN" altLang="en-US" sz="2800">
                <a:solidFill>
                  <a:srgbClr val="800000"/>
                </a:solidFill>
                <a:latin typeface="黑体" pitchFamily="2" charset="-122"/>
                <a:ea typeface="黑体" pitchFamily="2" charset="-122"/>
              </a:rPr>
              <a:t>事先能够准确知道循环次数时用之</a:t>
            </a:r>
          </a:p>
          <a:p>
            <a:pPr>
              <a:spcBef>
                <a:spcPts val="600"/>
              </a:spcBef>
            </a:pPr>
            <a:r>
              <a:rPr lang="zh-CN" altLang="en-US" sz="2800">
                <a:latin typeface="黑体" pitchFamily="2" charset="-122"/>
                <a:ea typeface="黑体" pitchFamily="2" charset="-122"/>
              </a:rPr>
              <a:t>  用专门的循环变量来计算循环的次数，循环变量的值在每次执行完循环体各语句后递增，达到预定循环次数时则终止循环，继续执行循环结构后的语句。</a:t>
            </a:r>
          </a:p>
          <a:p>
            <a:pPr>
              <a:spcBef>
                <a:spcPts val="600"/>
              </a:spcBef>
            </a:pPr>
            <a:r>
              <a:rPr lang="zh-CN" altLang="en-US" sz="2800">
                <a:solidFill>
                  <a:srgbClr val="FF0000"/>
                </a:solidFill>
                <a:latin typeface="黑体" pitchFamily="2" charset="-122"/>
                <a:ea typeface="黑体" pitchFamily="2" charset="-122"/>
              </a:rPr>
              <a:t>◆</a:t>
            </a:r>
            <a:r>
              <a:rPr lang="zh-CN" altLang="en-US" sz="2800">
                <a:solidFill>
                  <a:srgbClr val="003300"/>
                </a:solidFill>
                <a:latin typeface="黑体" pitchFamily="2" charset="-122"/>
                <a:ea typeface="黑体" pitchFamily="2" charset="-122"/>
              </a:rPr>
              <a:t>标记控制</a:t>
            </a:r>
            <a:r>
              <a:rPr lang="zh-CN" altLang="en-US" sz="2800">
                <a:solidFill>
                  <a:srgbClr val="CCFF33"/>
                </a:solidFill>
                <a:latin typeface="黑体" pitchFamily="2" charset="-122"/>
                <a:ea typeface="黑体" pitchFamily="2" charset="-122"/>
              </a:rPr>
              <a:t>　</a:t>
            </a:r>
            <a:r>
              <a:rPr lang="zh-CN" altLang="en-US" sz="2800">
                <a:solidFill>
                  <a:srgbClr val="800000"/>
                </a:solidFill>
                <a:latin typeface="黑体" pitchFamily="2" charset="-122"/>
                <a:ea typeface="黑体" pitchFamily="2" charset="-122"/>
              </a:rPr>
              <a:t>事先不知道准确的循环次数时用之</a:t>
            </a:r>
          </a:p>
          <a:p>
            <a:pPr>
              <a:spcBef>
                <a:spcPts val="600"/>
              </a:spcBef>
            </a:pPr>
            <a:r>
              <a:rPr lang="zh-CN" altLang="en-US" sz="2800">
                <a:latin typeface="黑体" pitchFamily="2" charset="-122"/>
                <a:ea typeface="黑体" pitchFamily="2" charset="-122"/>
              </a:rPr>
              <a:t>  由专门的标记变量控制循环是否继续进行。当标记变量的值达到指定的标记值时，循环终止，继续执行循环结构后的语句。</a:t>
            </a:r>
          </a:p>
        </p:txBody>
      </p:sp>
    </p:spTree>
  </p:cSld>
  <p:clrMapOvr>
    <a:masterClrMapping/>
  </p:clrMapOvr>
  <p:transition>
    <p:blinds dir="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en-US" altLang="zh-CN" sz="3600" b="1">
                <a:ea typeface="黑体" pitchFamily="2" charset="-122"/>
              </a:rPr>
              <a:t>           </a:t>
            </a:r>
            <a:r>
              <a:rPr lang="zh-CN" altLang="en-US" sz="3600" b="1">
                <a:ea typeface="黑体" pitchFamily="2" charset="-122"/>
              </a:rPr>
              <a:t>四、循环结构程序设计</a:t>
            </a:r>
            <a:endParaRPr lang="zh-CN" altLang="en-US" sz="2400" i="1">
              <a:solidFill>
                <a:srgbClr val="66FFFF"/>
              </a:solidFill>
              <a:latin typeface="黑体" pitchFamily="2" charset="-122"/>
              <a:ea typeface="黑体" pitchFamily="2" charset="-122"/>
            </a:endParaRPr>
          </a:p>
        </p:txBody>
      </p:sp>
      <p:sp>
        <p:nvSpPr>
          <p:cNvPr id="43011" name="Rectangle 5"/>
          <p:cNvSpPr>
            <a:spLocks noChangeArrowheads="1"/>
          </p:cNvSpPr>
          <p:nvPr/>
        </p:nvSpPr>
        <p:spPr bwMode="auto">
          <a:xfrm>
            <a:off x="323850" y="1125538"/>
            <a:ext cx="8459788" cy="4968875"/>
          </a:xfrm>
          <a:prstGeom prst="rect">
            <a:avLst/>
          </a:prstGeom>
          <a:noFill/>
          <a:ln w="9525">
            <a:noFill/>
            <a:miter lim="800000"/>
            <a:headEnd/>
            <a:tailEnd/>
          </a:ln>
        </p:spPr>
        <p:txBody>
          <a:bodyPr/>
          <a:lstStyle/>
          <a:p>
            <a:pPr marL="88900">
              <a:lnSpc>
                <a:spcPct val="80000"/>
              </a:lnSpc>
              <a:spcBef>
                <a:spcPct val="20000"/>
              </a:spcBef>
            </a:pPr>
            <a:r>
              <a:rPr lang="zh-CN" altLang="en-US" sz="2400">
                <a:ea typeface="黑体" pitchFamily="2" charset="-122"/>
              </a:rPr>
              <a:t>在</a:t>
            </a:r>
            <a:r>
              <a:rPr lang="en-US" altLang="zh-CN" sz="2400">
                <a:ea typeface="黑体" pitchFamily="2" charset="-122"/>
              </a:rPr>
              <a:t>C</a:t>
            </a:r>
            <a:r>
              <a:rPr lang="zh-CN" altLang="en-US" sz="2400">
                <a:ea typeface="黑体" pitchFamily="2" charset="-122"/>
              </a:rPr>
              <a:t>语言中可用以下语句构成循环：</a:t>
            </a:r>
          </a:p>
          <a:p>
            <a:pPr marL="88900">
              <a:lnSpc>
                <a:spcPct val="80000"/>
              </a:lnSpc>
              <a:spcBef>
                <a:spcPct val="20000"/>
              </a:spcBef>
              <a:buFontTx/>
              <a:buChar char="•"/>
            </a:pPr>
            <a:r>
              <a:rPr lang="zh-CN" altLang="en-US" sz="2400">
                <a:solidFill>
                  <a:srgbClr val="800000"/>
                </a:solidFill>
                <a:ea typeface="黑体" pitchFamily="2" charset="-122"/>
              </a:rPr>
              <a:t>  </a:t>
            </a:r>
            <a:r>
              <a:rPr lang="en-US" altLang="zh-CN" sz="2800">
                <a:solidFill>
                  <a:srgbClr val="800000"/>
                </a:solidFill>
                <a:ea typeface="黑体" pitchFamily="2" charset="-122"/>
              </a:rPr>
              <a:t>if </a:t>
            </a:r>
            <a:r>
              <a:rPr lang="en-US" altLang="zh-CN" sz="2800">
                <a:solidFill>
                  <a:srgbClr val="800000"/>
                </a:solidFill>
                <a:latin typeface="宋体" pitchFamily="2" charset="-122"/>
              </a:rPr>
              <a:t>…</a:t>
            </a:r>
            <a:r>
              <a:rPr lang="en-US" altLang="zh-CN" sz="2800">
                <a:solidFill>
                  <a:srgbClr val="800000"/>
                </a:solidFill>
                <a:ea typeface="黑体" pitchFamily="2" charset="-122"/>
              </a:rPr>
              <a:t> goto</a:t>
            </a:r>
          </a:p>
          <a:p>
            <a:pPr marL="88900">
              <a:lnSpc>
                <a:spcPct val="80000"/>
              </a:lnSpc>
              <a:spcBef>
                <a:spcPct val="20000"/>
              </a:spcBef>
              <a:buFontTx/>
              <a:buChar char="•"/>
            </a:pPr>
            <a:r>
              <a:rPr lang="en-US" altLang="zh-CN" sz="2800">
                <a:solidFill>
                  <a:srgbClr val="800000"/>
                </a:solidFill>
                <a:ea typeface="黑体" pitchFamily="2" charset="-122"/>
              </a:rPr>
              <a:t>  while</a:t>
            </a:r>
          </a:p>
          <a:p>
            <a:pPr marL="88900">
              <a:lnSpc>
                <a:spcPct val="80000"/>
              </a:lnSpc>
              <a:spcBef>
                <a:spcPct val="20000"/>
              </a:spcBef>
              <a:buFontTx/>
              <a:buChar char="•"/>
            </a:pPr>
            <a:r>
              <a:rPr lang="en-US" altLang="zh-CN" sz="2800">
                <a:solidFill>
                  <a:srgbClr val="800000"/>
                </a:solidFill>
                <a:ea typeface="黑体" pitchFamily="2" charset="-122"/>
              </a:rPr>
              <a:t>  do </a:t>
            </a:r>
            <a:r>
              <a:rPr lang="en-US" altLang="zh-CN" sz="2800" b="1">
                <a:solidFill>
                  <a:srgbClr val="800000"/>
                </a:solidFill>
                <a:latin typeface="宋体" pitchFamily="2" charset="-122"/>
              </a:rPr>
              <a:t>…</a:t>
            </a:r>
            <a:r>
              <a:rPr lang="en-US" altLang="zh-CN" sz="2800">
                <a:solidFill>
                  <a:srgbClr val="800000"/>
                </a:solidFill>
                <a:ea typeface="黑体" pitchFamily="2" charset="-122"/>
              </a:rPr>
              <a:t> while</a:t>
            </a:r>
          </a:p>
          <a:p>
            <a:pPr marL="88900">
              <a:lnSpc>
                <a:spcPct val="80000"/>
              </a:lnSpc>
              <a:spcBef>
                <a:spcPct val="20000"/>
              </a:spcBef>
              <a:buFontTx/>
              <a:buChar char="•"/>
            </a:pPr>
            <a:r>
              <a:rPr lang="en-US" altLang="zh-CN" sz="2800">
                <a:solidFill>
                  <a:srgbClr val="800000"/>
                </a:solidFill>
                <a:ea typeface="黑体" pitchFamily="2" charset="-122"/>
              </a:rPr>
              <a:t>  for</a:t>
            </a:r>
          </a:p>
          <a:p>
            <a:pPr marL="88900">
              <a:lnSpc>
                <a:spcPct val="80000"/>
              </a:lnSpc>
              <a:spcBef>
                <a:spcPct val="20000"/>
              </a:spcBef>
              <a:buFontTx/>
              <a:buChar char="•"/>
            </a:pPr>
            <a:endParaRPr lang="en-US" altLang="zh-CN" sz="2800">
              <a:solidFill>
                <a:srgbClr val="FFFF00"/>
              </a:solidFill>
              <a:ea typeface="黑体" pitchFamily="2" charset="-122"/>
            </a:endParaRPr>
          </a:p>
          <a:p>
            <a:pPr marL="88900">
              <a:lnSpc>
                <a:spcPct val="80000"/>
              </a:lnSpc>
              <a:spcBef>
                <a:spcPct val="20000"/>
              </a:spcBef>
            </a:pPr>
            <a:r>
              <a:rPr lang="en-US" altLang="zh-CN" sz="2800">
                <a:ea typeface="黑体" pitchFamily="2" charset="-122"/>
              </a:rPr>
              <a:t>    </a:t>
            </a:r>
            <a:r>
              <a:rPr lang="zh-CN" altLang="en-US" sz="2800">
                <a:ea typeface="黑体" pitchFamily="2" charset="-122"/>
              </a:rPr>
              <a:t>其中</a:t>
            </a:r>
            <a:r>
              <a:rPr lang="en-US" altLang="zh-CN" sz="2800">
                <a:solidFill>
                  <a:srgbClr val="0000FF"/>
                </a:solidFill>
                <a:ea typeface="黑体" pitchFamily="2" charset="-122"/>
              </a:rPr>
              <a:t>if </a:t>
            </a:r>
            <a:r>
              <a:rPr lang="en-US" altLang="zh-CN" sz="2800">
                <a:solidFill>
                  <a:srgbClr val="0000FF"/>
                </a:solidFill>
                <a:latin typeface="宋体" pitchFamily="2" charset="-122"/>
              </a:rPr>
              <a:t>…</a:t>
            </a:r>
            <a:r>
              <a:rPr lang="en-US" altLang="zh-CN" sz="2800">
                <a:solidFill>
                  <a:srgbClr val="0000FF"/>
                </a:solidFill>
                <a:ea typeface="黑体" pitchFamily="2" charset="-122"/>
              </a:rPr>
              <a:t> goto</a:t>
            </a:r>
            <a:r>
              <a:rPr lang="zh-CN" altLang="en-US" sz="2800">
                <a:ea typeface="黑体" pitchFamily="2" charset="-122"/>
              </a:rPr>
              <a:t>是通过编程技巧</a:t>
            </a:r>
            <a:r>
              <a:rPr lang="en-US" altLang="zh-CN" sz="2800">
                <a:ea typeface="黑体" pitchFamily="2" charset="-122"/>
              </a:rPr>
              <a:t>(</a:t>
            </a:r>
            <a:r>
              <a:rPr lang="en-US" altLang="zh-CN" sz="2800">
                <a:solidFill>
                  <a:srgbClr val="0000FF"/>
                </a:solidFill>
                <a:ea typeface="黑体" pitchFamily="2" charset="-122"/>
              </a:rPr>
              <a:t>if</a:t>
            </a:r>
            <a:r>
              <a:rPr lang="zh-CN" altLang="en-US" sz="2800">
                <a:ea typeface="黑体" pitchFamily="2" charset="-122"/>
              </a:rPr>
              <a:t>语句和</a:t>
            </a:r>
            <a:r>
              <a:rPr lang="en-US" altLang="zh-CN" sz="2800">
                <a:solidFill>
                  <a:srgbClr val="0000FF"/>
                </a:solidFill>
                <a:ea typeface="黑体" pitchFamily="2" charset="-122"/>
              </a:rPr>
              <a:t>goto</a:t>
            </a:r>
            <a:r>
              <a:rPr lang="zh-CN" altLang="en-US" sz="2800">
                <a:ea typeface="黑体" pitchFamily="2" charset="-122"/>
              </a:rPr>
              <a:t>语句组合</a:t>
            </a:r>
            <a:r>
              <a:rPr lang="en-US" altLang="zh-CN" sz="2800">
                <a:ea typeface="黑体" pitchFamily="2" charset="-122"/>
              </a:rPr>
              <a:t>)</a:t>
            </a:r>
            <a:r>
              <a:rPr lang="zh-CN" altLang="en-US" sz="2800">
                <a:ea typeface="黑体" pitchFamily="2" charset="-122"/>
              </a:rPr>
              <a:t>构成循环功能。而且</a:t>
            </a:r>
            <a:r>
              <a:rPr lang="en-US" altLang="zh-CN" sz="2800">
                <a:solidFill>
                  <a:srgbClr val="0000FF"/>
                </a:solidFill>
                <a:ea typeface="黑体" pitchFamily="2" charset="-122"/>
              </a:rPr>
              <a:t>goto</a:t>
            </a:r>
            <a:r>
              <a:rPr lang="zh-CN" altLang="en-US" sz="2800">
                <a:ea typeface="黑体" pitchFamily="2" charset="-122"/>
              </a:rPr>
              <a:t>语句将影响程序流程的模块化，使程序可读性变差，所以结构化程序设计主张限制</a:t>
            </a:r>
            <a:r>
              <a:rPr lang="en-US" altLang="zh-CN" sz="2800">
                <a:solidFill>
                  <a:srgbClr val="0000FF"/>
                </a:solidFill>
                <a:ea typeface="黑体" pitchFamily="2" charset="-122"/>
              </a:rPr>
              <a:t>goto</a:t>
            </a:r>
            <a:r>
              <a:rPr lang="zh-CN" altLang="en-US" sz="2800">
                <a:ea typeface="黑体" pitchFamily="2" charset="-122"/>
              </a:rPr>
              <a:t>语句的使用。</a:t>
            </a:r>
          </a:p>
          <a:p>
            <a:pPr marL="88900">
              <a:lnSpc>
                <a:spcPct val="80000"/>
              </a:lnSpc>
              <a:spcBef>
                <a:spcPct val="20000"/>
              </a:spcBef>
            </a:pPr>
            <a:r>
              <a:rPr lang="zh-CN" altLang="en-US" sz="2800">
                <a:ea typeface="黑体" pitchFamily="2" charset="-122"/>
              </a:rPr>
              <a:t>    其他三种语句是</a:t>
            </a:r>
            <a:r>
              <a:rPr lang="en-US" altLang="zh-CN" sz="2800">
                <a:ea typeface="黑体" pitchFamily="2" charset="-122"/>
              </a:rPr>
              <a:t>C</a:t>
            </a:r>
            <a:r>
              <a:rPr lang="zh-CN" altLang="en-US" sz="2800">
                <a:ea typeface="黑体" pitchFamily="2" charset="-122"/>
              </a:rPr>
              <a:t>语言提供的循环结构专用语句。</a:t>
            </a:r>
            <a:endParaRPr lang="zh-CN" altLang="en-US" sz="2800">
              <a:solidFill>
                <a:srgbClr val="FFFF00"/>
              </a:solidFill>
              <a:ea typeface="黑体" pitchFamily="2" charset="-122"/>
            </a:endParaRPr>
          </a:p>
        </p:txBody>
      </p:sp>
    </p:spTree>
  </p:cSld>
  <p:clrMapOvr>
    <a:masterClrMapping/>
  </p:clrMapOvr>
  <p:transition>
    <p:blinds dir="ver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323850" y="0"/>
            <a:ext cx="8229600" cy="1143000"/>
          </a:xfrm>
          <a:prstGeom prst="rect">
            <a:avLst/>
          </a:prstGeom>
          <a:noFill/>
          <a:ln w="9525">
            <a:noFill/>
            <a:miter lim="800000"/>
            <a:headEnd/>
            <a:tailEnd/>
          </a:ln>
        </p:spPr>
        <p:txBody>
          <a:bodyPr anchor="ctr"/>
          <a:lstStyle/>
          <a:p>
            <a:r>
              <a:rPr lang="en-US" altLang="zh-CN" sz="3600" b="1">
                <a:ea typeface="黑体" pitchFamily="2" charset="-122"/>
              </a:rPr>
              <a:t>         </a:t>
            </a:r>
            <a:r>
              <a:rPr lang="zh-CN" altLang="en-US" sz="3600" b="1">
                <a:ea typeface="黑体" pitchFamily="2" charset="-122"/>
              </a:rPr>
              <a:t>四、循环结构程序设计</a:t>
            </a:r>
            <a:endParaRPr lang="zh-CN" altLang="en-US" sz="2400" i="1">
              <a:solidFill>
                <a:srgbClr val="66FFFF"/>
              </a:solidFill>
              <a:latin typeface="黑体" pitchFamily="2" charset="-122"/>
              <a:ea typeface="黑体" pitchFamily="2" charset="-122"/>
            </a:endParaRPr>
          </a:p>
        </p:txBody>
      </p:sp>
      <p:sp>
        <p:nvSpPr>
          <p:cNvPr id="44035" name="Rectangle 5"/>
          <p:cNvSpPr>
            <a:spLocks noChangeArrowheads="1"/>
          </p:cNvSpPr>
          <p:nvPr/>
        </p:nvSpPr>
        <p:spPr bwMode="auto">
          <a:xfrm>
            <a:off x="250825" y="981075"/>
            <a:ext cx="5400675" cy="5149850"/>
          </a:xfrm>
          <a:prstGeom prst="rect">
            <a:avLst/>
          </a:prstGeom>
          <a:noFill/>
          <a:ln w="9525">
            <a:noFill/>
            <a:miter lim="800000"/>
            <a:headEnd/>
            <a:tailEnd/>
          </a:ln>
        </p:spPr>
        <p:txBody>
          <a:bodyPr/>
          <a:lstStyle/>
          <a:p>
            <a:pPr marL="88900">
              <a:spcBef>
                <a:spcPct val="20000"/>
              </a:spcBef>
            </a:pPr>
            <a:r>
              <a:rPr lang="en-US" altLang="zh-CN" sz="2800">
                <a:latin typeface="黑体" pitchFamily="2" charset="-122"/>
                <a:ea typeface="黑体" pitchFamily="2" charset="-122"/>
              </a:rPr>
              <a:t>  </a:t>
            </a:r>
            <a:r>
              <a:rPr lang="zh-CN" altLang="en-US" sz="2800">
                <a:latin typeface="黑体" pitchFamily="2" charset="-122"/>
                <a:ea typeface="黑体" pitchFamily="2" charset="-122"/>
              </a:rPr>
              <a:t>循环结构两大要素：</a:t>
            </a:r>
          </a:p>
          <a:p>
            <a:pPr marL="88900">
              <a:spcBef>
                <a:spcPct val="20000"/>
              </a:spcBef>
              <a:buFontTx/>
              <a:buChar char="•"/>
            </a:pPr>
            <a:r>
              <a:rPr lang="zh-CN" altLang="en-US" sz="2800">
                <a:solidFill>
                  <a:srgbClr val="0000CC"/>
                </a:solidFill>
                <a:latin typeface="黑体" pitchFamily="2" charset="-122"/>
                <a:ea typeface="黑体" pitchFamily="2" charset="-122"/>
              </a:rPr>
              <a:t>循环条件</a:t>
            </a:r>
            <a:r>
              <a:rPr lang="zh-CN" altLang="en-US" sz="2800">
                <a:latin typeface="黑体" pitchFamily="2" charset="-122"/>
                <a:ea typeface="黑体" pitchFamily="2" charset="-122"/>
              </a:rPr>
              <a:t> </a:t>
            </a:r>
            <a:r>
              <a:rPr lang="en-US" altLang="zh-CN" sz="2800" b="1" i="1">
                <a:solidFill>
                  <a:srgbClr val="003300"/>
                </a:solidFill>
                <a:ea typeface="黑体" pitchFamily="2" charset="-122"/>
              </a:rPr>
              <a:t>p</a:t>
            </a:r>
          </a:p>
          <a:p>
            <a:pPr marL="88900">
              <a:spcBef>
                <a:spcPct val="20000"/>
              </a:spcBef>
            </a:pPr>
            <a:r>
              <a:rPr lang="en-US" altLang="zh-CN" sz="2800">
                <a:latin typeface="黑体" pitchFamily="2" charset="-122"/>
                <a:ea typeface="黑体" pitchFamily="2" charset="-122"/>
              </a:rPr>
              <a:t>  </a:t>
            </a:r>
            <a:r>
              <a:rPr lang="zh-CN" altLang="en-US" sz="2800">
                <a:latin typeface="黑体" pitchFamily="2" charset="-122"/>
                <a:ea typeface="黑体" pitchFamily="2" charset="-122"/>
              </a:rPr>
              <a:t>结束循环的条件表达式</a:t>
            </a:r>
          </a:p>
          <a:p>
            <a:pPr marL="88900">
              <a:spcBef>
                <a:spcPct val="20000"/>
              </a:spcBef>
              <a:buFontTx/>
              <a:buChar char="•"/>
            </a:pPr>
            <a:r>
              <a:rPr lang="zh-CN" altLang="en-US" sz="2800">
                <a:solidFill>
                  <a:srgbClr val="0000CC"/>
                </a:solidFill>
                <a:latin typeface="黑体" pitchFamily="2" charset="-122"/>
                <a:ea typeface="黑体" pitchFamily="2" charset="-122"/>
              </a:rPr>
              <a:t>循环体</a:t>
            </a:r>
            <a:r>
              <a:rPr lang="zh-CN" altLang="en-US" sz="2800">
                <a:solidFill>
                  <a:srgbClr val="99FF66"/>
                </a:solidFill>
                <a:latin typeface="黑体" pitchFamily="2" charset="-122"/>
                <a:ea typeface="黑体" pitchFamily="2" charset="-122"/>
              </a:rPr>
              <a:t> </a:t>
            </a:r>
            <a:r>
              <a:rPr lang="en-US" altLang="zh-CN" sz="2800" b="1">
                <a:solidFill>
                  <a:srgbClr val="003300"/>
                </a:solidFill>
                <a:ea typeface="黑体" pitchFamily="2" charset="-122"/>
              </a:rPr>
              <a:t>A </a:t>
            </a:r>
          </a:p>
          <a:p>
            <a:pPr marL="88900">
              <a:spcBef>
                <a:spcPct val="20000"/>
              </a:spcBef>
            </a:pPr>
            <a:r>
              <a:rPr lang="en-US" altLang="zh-CN" sz="2800">
                <a:latin typeface="黑体" pitchFamily="2" charset="-122"/>
                <a:ea typeface="黑体" pitchFamily="2" charset="-122"/>
              </a:rPr>
              <a:t>  </a:t>
            </a:r>
            <a:r>
              <a:rPr lang="zh-CN" altLang="en-US" sz="2800">
                <a:latin typeface="黑体" pitchFamily="2" charset="-122"/>
                <a:ea typeface="黑体" pitchFamily="2" charset="-122"/>
              </a:rPr>
              <a:t>循环执行的语句或语句组</a:t>
            </a:r>
          </a:p>
          <a:p>
            <a:pPr marL="88900">
              <a:spcBef>
                <a:spcPct val="20000"/>
              </a:spcBef>
            </a:pPr>
            <a:endParaRPr lang="zh-CN" altLang="en-US" sz="2800">
              <a:latin typeface="黑体" pitchFamily="2" charset="-122"/>
              <a:ea typeface="黑体" pitchFamily="2" charset="-122"/>
            </a:endParaRPr>
          </a:p>
          <a:p>
            <a:pPr marL="88900">
              <a:spcBef>
                <a:spcPct val="20000"/>
              </a:spcBef>
            </a:pPr>
            <a:r>
              <a:rPr lang="zh-CN" altLang="en-US" sz="2800">
                <a:latin typeface="黑体" pitchFamily="2" charset="-122"/>
                <a:ea typeface="黑体" pitchFamily="2" charset="-122"/>
              </a:rPr>
              <a:t>设置循环条件要特别注意确定：</a:t>
            </a:r>
          </a:p>
          <a:p>
            <a:pPr marL="88900">
              <a:spcBef>
                <a:spcPct val="20000"/>
              </a:spcBef>
              <a:buFontTx/>
              <a:buChar char="•"/>
            </a:pPr>
            <a:r>
              <a:rPr lang="zh-CN" altLang="en-US" sz="2800">
                <a:solidFill>
                  <a:srgbClr val="0000FF"/>
                </a:solidFill>
                <a:latin typeface="黑体" pitchFamily="2" charset="-122"/>
                <a:ea typeface="黑体" pitchFamily="2" charset="-122"/>
              </a:rPr>
              <a:t>循环变量</a:t>
            </a:r>
            <a:r>
              <a:rPr lang="zh-CN" altLang="en-US" sz="2800">
                <a:latin typeface="黑体" pitchFamily="2" charset="-122"/>
                <a:ea typeface="黑体" pitchFamily="2" charset="-122"/>
              </a:rPr>
              <a:t>的</a:t>
            </a:r>
            <a:r>
              <a:rPr lang="zh-CN" altLang="en-US" sz="2800">
                <a:solidFill>
                  <a:srgbClr val="6600FF"/>
                </a:solidFill>
                <a:latin typeface="黑体" pitchFamily="2" charset="-122"/>
                <a:ea typeface="黑体" pitchFamily="2" charset="-122"/>
              </a:rPr>
              <a:t>初值</a:t>
            </a:r>
          </a:p>
          <a:p>
            <a:pPr marL="88900">
              <a:spcBef>
                <a:spcPct val="20000"/>
              </a:spcBef>
              <a:buFontTx/>
              <a:buChar char="•"/>
            </a:pPr>
            <a:r>
              <a:rPr lang="zh-CN" altLang="en-US" sz="2800">
                <a:solidFill>
                  <a:srgbClr val="0000FF"/>
                </a:solidFill>
                <a:latin typeface="黑体" pitchFamily="2" charset="-122"/>
                <a:ea typeface="黑体" pitchFamily="2" charset="-122"/>
              </a:rPr>
              <a:t>循环变量</a:t>
            </a:r>
            <a:r>
              <a:rPr lang="zh-CN" altLang="en-US" sz="2800">
                <a:latin typeface="黑体" pitchFamily="2" charset="-122"/>
                <a:ea typeface="黑体" pitchFamily="2" charset="-122"/>
              </a:rPr>
              <a:t>的</a:t>
            </a:r>
            <a:r>
              <a:rPr lang="zh-CN" altLang="en-US" sz="2800">
                <a:solidFill>
                  <a:srgbClr val="6600FF"/>
                </a:solidFill>
                <a:latin typeface="黑体" pitchFamily="2" charset="-122"/>
                <a:ea typeface="黑体" pitchFamily="2" charset="-122"/>
              </a:rPr>
              <a:t>终值</a:t>
            </a:r>
          </a:p>
          <a:p>
            <a:pPr marL="88900">
              <a:spcBef>
                <a:spcPct val="20000"/>
              </a:spcBef>
              <a:buFontTx/>
              <a:buChar char="•"/>
            </a:pPr>
            <a:r>
              <a:rPr lang="zh-CN" altLang="en-US" sz="2800">
                <a:solidFill>
                  <a:srgbClr val="0000FF"/>
                </a:solidFill>
                <a:latin typeface="黑体" pitchFamily="2" charset="-122"/>
                <a:ea typeface="黑体" pitchFamily="2" charset="-122"/>
              </a:rPr>
              <a:t>循环变量</a:t>
            </a:r>
            <a:r>
              <a:rPr lang="zh-CN" altLang="en-US" sz="2800">
                <a:latin typeface="黑体" pitchFamily="2" charset="-122"/>
                <a:ea typeface="黑体" pitchFamily="2" charset="-122"/>
              </a:rPr>
              <a:t>的</a:t>
            </a:r>
            <a:r>
              <a:rPr lang="zh-CN" altLang="en-US" sz="2800">
                <a:solidFill>
                  <a:srgbClr val="6600FF"/>
                </a:solidFill>
                <a:latin typeface="黑体" pitchFamily="2" charset="-122"/>
                <a:ea typeface="黑体" pitchFamily="2" charset="-122"/>
              </a:rPr>
              <a:t>变化规律</a:t>
            </a:r>
          </a:p>
          <a:p>
            <a:pPr marL="88900">
              <a:spcBef>
                <a:spcPct val="20000"/>
              </a:spcBef>
            </a:pPr>
            <a:endParaRPr lang="en-US" altLang="zh-CN" sz="2800">
              <a:solidFill>
                <a:srgbClr val="6600FF"/>
              </a:solidFill>
              <a:latin typeface="黑体" pitchFamily="2" charset="-122"/>
              <a:ea typeface="黑体" pitchFamily="2" charset="-122"/>
            </a:endParaRPr>
          </a:p>
        </p:txBody>
      </p:sp>
      <p:pic>
        <p:nvPicPr>
          <p:cNvPr id="44036" name="Picture 6" descr="循环结构"/>
          <p:cNvPicPr>
            <a:picLocks noChangeAspect="1" noChangeArrowheads="1"/>
          </p:cNvPicPr>
          <p:nvPr/>
        </p:nvPicPr>
        <p:blipFill>
          <a:blip r:embed="rId2"/>
          <a:srcRect/>
          <a:stretch>
            <a:fillRect/>
          </a:stretch>
        </p:blipFill>
        <p:spPr bwMode="auto">
          <a:xfrm>
            <a:off x="5364163" y="1557338"/>
            <a:ext cx="3489325" cy="4608512"/>
          </a:xfrm>
          <a:prstGeom prst="rect">
            <a:avLst/>
          </a:prstGeom>
          <a:noFill/>
          <a:ln w="9525">
            <a:noFill/>
            <a:miter lim="800000"/>
            <a:headEnd/>
            <a:tailEnd/>
          </a:ln>
        </p:spPr>
      </p:pic>
      <p:sp>
        <p:nvSpPr>
          <p:cNvPr id="278535" name="AutoShape 7"/>
          <p:cNvSpPr>
            <a:spLocks noChangeArrowheads="1"/>
          </p:cNvSpPr>
          <p:nvPr/>
        </p:nvSpPr>
        <p:spPr bwMode="auto">
          <a:xfrm>
            <a:off x="2555875" y="549275"/>
            <a:ext cx="3095625" cy="1584325"/>
          </a:xfrm>
          <a:prstGeom prst="wedgeEllipseCallout">
            <a:avLst>
              <a:gd name="adj1" fmla="val 63486"/>
              <a:gd name="adj2" fmla="val 69338"/>
            </a:avLst>
          </a:prstGeom>
          <a:solidFill>
            <a:schemeClr val="accent1"/>
          </a:solidFill>
          <a:ln w="9525">
            <a:solidFill>
              <a:schemeClr val="tx1"/>
            </a:solidFill>
            <a:miter lim="800000"/>
            <a:headEnd/>
            <a:tailEnd/>
          </a:ln>
        </p:spPr>
        <p:txBody>
          <a:bodyPr/>
          <a:lstStyle/>
          <a:p>
            <a:pPr algn="ctr"/>
            <a:r>
              <a:rPr lang="zh-CN" altLang="en-US">
                <a:solidFill>
                  <a:srgbClr val="FF00FF"/>
                </a:solidFill>
                <a:latin typeface="Arial" pitchFamily="34" charset="0"/>
              </a:rPr>
              <a:t>名词解释</a:t>
            </a:r>
            <a:endParaRPr lang="zh-CN" altLang="en-US" sz="2800">
              <a:solidFill>
                <a:srgbClr val="FF00FF"/>
              </a:solidFill>
              <a:latin typeface="Arial" pitchFamily="34" charset="0"/>
              <a:ea typeface="黑体" pitchFamily="2" charset="-122"/>
            </a:endParaRPr>
          </a:p>
          <a:p>
            <a:pPr algn="ctr"/>
            <a:r>
              <a:rPr lang="zh-CN" altLang="en-US" sz="2800">
                <a:solidFill>
                  <a:srgbClr val="800000"/>
                </a:solidFill>
                <a:latin typeface="Arial" pitchFamily="34" charset="0"/>
                <a:ea typeface="黑体" pitchFamily="2" charset="-122"/>
              </a:rPr>
              <a:t>无限循环</a:t>
            </a:r>
          </a:p>
          <a:p>
            <a:pPr algn="ctr"/>
            <a:r>
              <a:rPr lang="zh-CN" altLang="en-US" sz="2800">
                <a:solidFill>
                  <a:srgbClr val="800000"/>
                </a:solidFill>
                <a:latin typeface="Arial" pitchFamily="34" charset="0"/>
                <a:ea typeface="黑体" pitchFamily="2" charset="-122"/>
              </a:rPr>
              <a:t>死循环</a:t>
            </a:r>
          </a:p>
        </p:txBody>
      </p:sp>
      <p:sp>
        <p:nvSpPr>
          <p:cNvPr id="278536" name="AutoShape 8"/>
          <p:cNvSpPr>
            <a:spLocks noChangeArrowheads="1"/>
          </p:cNvSpPr>
          <p:nvPr/>
        </p:nvSpPr>
        <p:spPr bwMode="auto">
          <a:xfrm>
            <a:off x="2268538" y="3500438"/>
            <a:ext cx="3095625" cy="1439862"/>
          </a:xfrm>
          <a:prstGeom prst="wedgeEllipseCallout">
            <a:avLst>
              <a:gd name="adj1" fmla="val 75435"/>
              <a:gd name="adj2" fmla="val -56282"/>
            </a:avLst>
          </a:prstGeom>
          <a:solidFill>
            <a:schemeClr val="accent1"/>
          </a:solidFill>
          <a:ln w="9525">
            <a:solidFill>
              <a:schemeClr val="tx1"/>
            </a:solidFill>
            <a:miter lim="800000"/>
            <a:headEnd/>
            <a:tailEnd/>
          </a:ln>
        </p:spPr>
        <p:txBody>
          <a:bodyPr/>
          <a:lstStyle/>
          <a:p>
            <a:pPr algn="ctr"/>
            <a:r>
              <a:rPr lang="zh-CN" altLang="en-US">
                <a:solidFill>
                  <a:srgbClr val="FF00FF"/>
                </a:solidFill>
                <a:latin typeface="Arial" pitchFamily="34" charset="0"/>
                <a:ea typeface="黑体" pitchFamily="2" charset="-122"/>
              </a:rPr>
              <a:t>名词解释</a:t>
            </a:r>
          </a:p>
          <a:p>
            <a:pPr algn="ctr"/>
            <a:r>
              <a:rPr lang="zh-CN" altLang="en-US" sz="2800">
                <a:solidFill>
                  <a:srgbClr val="800000"/>
                </a:solidFill>
                <a:latin typeface="Arial" pitchFamily="34" charset="0"/>
                <a:ea typeface="黑体" pitchFamily="2" charset="-122"/>
              </a:rPr>
              <a:t>空循环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35"/>
                                        </p:tgtEl>
                                        <p:attrNameLst>
                                          <p:attrName>style.visibility</p:attrName>
                                        </p:attrNameLst>
                                      </p:cBhvr>
                                      <p:to>
                                        <p:strVal val="visible"/>
                                      </p:to>
                                    </p:set>
                                    <p:animEffect transition="in" filter="blinds(horizontal)">
                                      <p:cBhvr>
                                        <p:cTn id="7" dur="500"/>
                                        <p:tgtEl>
                                          <p:spTgt spid="2785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278535"/>
                                        </p:tgtEl>
                                      </p:cBhvr>
                                    </p:animEffect>
                                    <p:set>
                                      <p:cBhvr>
                                        <p:cTn id="12" dur="1" fill="hold">
                                          <p:stCondLst>
                                            <p:cond delay="499"/>
                                          </p:stCondLst>
                                        </p:cTn>
                                        <p:tgtEl>
                                          <p:spTgt spid="27853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8536"/>
                                        </p:tgtEl>
                                        <p:attrNameLst>
                                          <p:attrName>style.visibility</p:attrName>
                                        </p:attrNameLst>
                                      </p:cBhvr>
                                      <p:to>
                                        <p:strVal val="visible"/>
                                      </p:to>
                                    </p:set>
                                    <p:animEffect transition="in" filter="blinds(horizontal)">
                                      <p:cBhvr>
                                        <p:cTn id="17" dur="500"/>
                                        <p:tgtEl>
                                          <p:spTgt spid="2785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1" nodeType="clickEffect">
                                  <p:stCondLst>
                                    <p:cond delay="0"/>
                                  </p:stCondLst>
                                  <p:childTnLst>
                                    <p:animEffect transition="out" filter="box(in)">
                                      <p:cBhvr>
                                        <p:cTn id="21" dur="500"/>
                                        <p:tgtEl>
                                          <p:spTgt spid="278536"/>
                                        </p:tgtEl>
                                      </p:cBhvr>
                                    </p:animEffect>
                                    <p:set>
                                      <p:cBhvr>
                                        <p:cTn id="22" dur="1" fill="hold">
                                          <p:stCondLst>
                                            <p:cond delay="499"/>
                                          </p:stCondLst>
                                        </p:cTn>
                                        <p:tgtEl>
                                          <p:spTgt spid="278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5" grpId="0" animBg="1"/>
      <p:bldP spid="278535" grpId="1" animBg="1"/>
      <p:bldP spid="278536" grpId="0" animBg="1"/>
      <p:bldP spid="278536" grpId="1"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zh-CN" altLang="en-US" sz="3200" b="1">
                <a:ea typeface="黑体" pitchFamily="2" charset="-122"/>
              </a:rPr>
              <a:t>四、循环结构程序设计</a:t>
            </a:r>
            <a:br>
              <a:rPr lang="zh-CN" altLang="en-US" sz="3200" b="1">
                <a:ea typeface="黑体" pitchFamily="2" charset="-122"/>
              </a:rPr>
            </a:br>
            <a:r>
              <a:rPr lang="en-US" altLang="zh-CN" sz="2800">
                <a:solidFill>
                  <a:srgbClr val="0000CC"/>
                </a:solidFill>
                <a:latin typeface="黑体" pitchFamily="2" charset="-122"/>
                <a:ea typeface="黑体" pitchFamily="2" charset="-122"/>
              </a:rPr>
              <a:t>1</a:t>
            </a:r>
            <a:r>
              <a:rPr lang="zh-CN" altLang="en-US" sz="2800">
                <a:solidFill>
                  <a:srgbClr val="0000CC"/>
                </a:solidFill>
                <a:latin typeface="黑体" pitchFamily="2" charset="-122"/>
                <a:ea typeface="黑体" pitchFamily="2" charset="-122"/>
              </a:rPr>
              <a:t>、</a:t>
            </a:r>
            <a:r>
              <a:rPr lang="en-US" altLang="zh-CN" sz="2800">
                <a:solidFill>
                  <a:srgbClr val="0000CC"/>
                </a:solidFill>
                <a:ea typeface="黑体" pitchFamily="2" charset="-122"/>
              </a:rPr>
              <a:t>if </a:t>
            </a:r>
            <a:r>
              <a:rPr lang="en-US" altLang="zh-CN" sz="2800">
                <a:solidFill>
                  <a:srgbClr val="0000CC"/>
                </a:solidFill>
                <a:latin typeface="宋体" pitchFamily="2" charset="-122"/>
              </a:rPr>
              <a:t>…</a:t>
            </a:r>
            <a:r>
              <a:rPr lang="en-US" altLang="zh-CN" sz="2800">
                <a:solidFill>
                  <a:srgbClr val="0000CC"/>
                </a:solidFill>
                <a:ea typeface="黑体" pitchFamily="2" charset="-122"/>
              </a:rPr>
              <a:t> goto</a:t>
            </a:r>
            <a:r>
              <a:rPr lang="zh-CN" altLang="en-US" sz="2800">
                <a:solidFill>
                  <a:srgbClr val="0000CC"/>
                </a:solidFill>
                <a:latin typeface="黑体" pitchFamily="2" charset="-122"/>
                <a:ea typeface="黑体" pitchFamily="2" charset="-122"/>
              </a:rPr>
              <a:t>语句循环结构</a:t>
            </a:r>
            <a:r>
              <a:rPr lang="zh-CN" altLang="en-US" sz="2800" i="1"/>
              <a:t>   </a:t>
            </a:r>
            <a:r>
              <a:rPr lang="en-US" altLang="zh-CN" sz="2800" i="1">
                <a:solidFill>
                  <a:srgbClr val="6600FF"/>
                </a:solidFill>
                <a:latin typeface="黑体" pitchFamily="2" charset="-122"/>
                <a:ea typeface="黑体" pitchFamily="2" charset="-122"/>
              </a:rPr>
              <a:t>P106 </a:t>
            </a:r>
          </a:p>
        </p:txBody>
      </p:sp>
      <p:pic>
        <p:nvPicPr>
          <p:cNvPr id="279557" name="Picture 5" descr="g2"/>
          <p:cNvPicPr>
            <a:picLocks noChangeAspect="1" noChangeArrowheads="1"/>
          </p:cNvPicPr>
          <p:nvPr/>
        </p:nvPicPr>
        <p:blipFill>
          <a:blip r:embed="rId2"/>
          <a:srcRect/>
          <a:stretch>
            <a:fillRect/>
          </a:stretch>
        </p:blipFill>
        <p:spPr bwMode="auto">
          <a:xfrm>
            <a:off x="1042988" y="4724400"/>
            <a:ext cx="2952750" cy="1708150"/>
          </a:xfrm>
          <a:prstGeom prst="rect">
            <a:avLst/>
          </a:prstGeom>
          <a:noFill/>
          <a:ln w="9525">
            <a:noFill/>
            <a:miter lim="800000"/>
            <a:headEnd/>
            <a:tailEnd/>
          </a:ln>
        </p:spPr>
      </p:pic>
      <p:sp>
        <p:nvSpPr>
          <p:cNvPr id="279558" name="Text Box 6"/>
          <p:cNvSpPr txBox="1">
            <a:spLocks noChangeArrowheads="1"/>
          </p:cNvSpPr>
          <p:nvPr/>
        </p:nvSpPr>
        <p:spPr bwMode="auto">
          <a:xfrm>
            <a:off x="827088" y="1412875"/>
            <a:ext cx="3455987" cy="3178175"/>
          </a:xfrm>
          <a:prstGeom prst="rect">
            <a:avLst/>
          </a:prstGeom>
          <a:solidFill>
            <a:srgbClr val="CCFFFF"/>
          </a:solidFill>
          <a:ln w="38100">
            <a:solidFill>
              <a:srgbClr val="FFCC00"/>
            </a:solidFill>
            <a:miter lim="800000"/>
            <a:headEnd/>
            <a:tailEnd/>
          </a:ln>
        </p:spPr>
        <p:txBody>
          <a:bodyPr>
            <a:spAutoFit/>
          </a:bodyPr>
          <a:lstStyle/>
          <a:p>
            <a:r>
              <a:rPr lang="en-US" altLang="zh-CN" sz="2000">
                <a:solidFill>
                  <a:schemeClr val="hlink"/>
                </a:solidFill>
                <a:latin typeface="Arial" pitchFamily="34" charset="0"/>
              </a:rPr>
              <a:t>【</a:t>
            </a:r>
            <a:r>
              <a:rPr lang="zh-CN" altLang="en-US" sz="2000">
                <a:solidFill>
                  <a:schemeClr val="hlink"/>
                </a:solidFill>
                <a:latin typeface="Arial" pitchFamily="34" charset="0"/>
                <a:ea typeface="黑体" pitchFamily="2" charset="-122"/>
              </a:rPr>
              <a:t>例一</a:t>
            </a:r>
            <a:r>
              <a:rPr lang="en-US" altLang="zh-CN" sz="2000">
                <a:solidFill>
                  <a:schemeClr val="hlink"/>
                </a:solidFill>
                <a:latin typeface="Arial" pitchFamily="34" charset="0"/>
              </a:rPr>
              <a:t>】</a:t>
            </a:r>
          </a:p>
          <a:p>
            <a:r>
              <a:rPr lang="en-US" altLang="zh-CN" sz="2000">
                <a:solidFill>
                  <a:srgbClr val="800000"/>
                </a:solidFill>
                <a:latin typeface="Arial" pitchFamily="34" charset="0"/>
              </a:rPr>
              <a:t>main()</a:t>
            </a:r>
          </a:p>
          <a:p>
            <a:r>
              <a:rPr lang="en-US" altLang="zh-CN" sz="2000">
                <a:solidFill>
                  <a:srgbClr val="800000"/>
                </a:solidFill>
                <a:latin typeface="Arial" pitchFamily="34" charset="0"/>
              </a:rPr>
              <a:t>{</a:t>
            </a:r>
          </a:p>
          <a:p>
            <a:r>
              <a:rPr lang="en-US" altLang="zh-CN" sz="2000">
                <a:solidFill>
                  <a:srgbClr val="800000"/>
                </a:solidFill>
                <a:latin typeface="Arial" pitchFamily="34" charset="0"/>
              </a:rPr>
              <a:t>         int n=0,sum=0;</a:t>
            </a:r>
          </a:p>
          <a:p>
            <a:r>
              <a:rPr lang="en-US" altLang="zh-CN" sz="2000">
                <a:solidFill>
                  <a:schemeClr val="hlink"/>
                </a:solidFill>
                <a:latin typeface="Arial" pitchFamily="34" charset="0"/>
              </a:rPr>
              <a:t>loop:</a:t>
            </a:r>
            <a:r>
              <a:rPr lang="en-US" altLang="zh-CN" sz="2000">
                <a:solidFill>
                  <a:schemeClr val="tx2"/>
                </a:solidFill>
                <a:latin typeface="Arial" pitchFamily="34" charset="0"/>
              </a:rPr>
              <a:t> </a:t>
            </a:r>
            <a:r>
              <a:rPr lang="en-US" altLang="zh-CN" sz="2000">
                <a:solidFill>
                  <a:srgbClr val="800000"/>
                </a:solidFill>
                <a:latin typeface="Arial" pitchFamily="34" charset="0"/>
              </a:rPr>
              <a:t>sum+=n;</a:t>
            </a:r>
          </a:p>
          <a:p>
            <a:r>
              <a:rPr lang="en-US" altLang="zh-CN" sz="2000">
                <a:solidFill>
                  <a:srgbClr val="800000"/>
                </a:solidFill>
                <a:latin typeface="Arial" pitchFamily="34" charset="0"/>
              </a:rPr>
              <a:t>        ++n;</a:t>
            </a:r>
          </a:p>
          <a:p>
            <a:r>
              <a:rPr lang="en-US" altLang="zh-CN" sz="2000">
                <a:solidFill>
                  <a:srgbClr val="800000"/>
                </a:solidFill>
                <a:latin typeface="Arial" pitchFamily="34" charset="0"/>
              </a:rPr>
              <a:t>        if (sum&lt;=10000) </a:t>
            </a:r>
          </a:p>
          <a:p>
            <a:r>
              <a:rPr lang="en-US" altLang="zh-CN" sz="2000">
                <a:solidFill>
                  <a:schemeClr val="tx2"/>
                </a:solidFill>
                <a:latin typeface="Arial" pitchFamily="34" charset="0"/>
              </a:rPr>
              <a:t>              </a:t>
            </a:r>
            <a:r>
              <a:rPr lang="en-US" altLang="zh-CN" sz="2000">
                <a:solidFill>
                  <a:schemeClr val="hlink"/>
                </a:solidFill>
                <a:latin typeface="Arial" pitchFamily="34" charset="0"/>
              </a:rPr>
              <a:t>goto loop;</a:t>
            </a:r>
          </a:p>
          <a:p>
            <a:r>
              <a:rPr lang="en-US" altLang="zh-CN" sz="2000">
                <a:solidFill>
                  <a:schemeClr val="tx2"/>
                </a:solidFill>
                <a:latin typeface="Arial" pitchFamily="34" charset="0"/>
              </a:rPr>
              <a:t>        </a:t>
            </a:r>
            <a:r>
              <a:rPr lang="en-US" altLang="zh-CN" sz="2000">
                <a:solidFill>
                  <a:srgbClr val="800000"/>
                </a:solidFill>
                <a:latin typeface="Arial" pitchFamily="34" charset="0"/>
              </a:rPr>
              <a:t>printf(“n = %d\n”,n);</a:t>
            </a:r>
          </a:p>
          <a:p>
            <a:r>
              <a:rPr lang="en-US" altLang="zh-CN" sz="2000">
                <a:solidFill>
                  <a:srgbClr val="800000"/>
                </a:solidFill>
                <a:latin typeface="Arial" pitchFamily="34" charset="0"/>
              </a:rPr>
              <a:t>} </a:t>
            </a:r>
          </a:p>
        </p:txBody>
      </p:sp>
      <p:sp>
        <p:nvSpPr>
          <p:cNvPr id="279559" name="Text Box 7"/>
          <p:cNvSpPr txBox="1">
            <a:spLocks noChangeArrowheads="1"/>
          </p:cNvSpPr>
          <p:nvPr/>
        </p:nvSpPr>
        <p:spPr bwMode="auto">
          <a:xfrm>
            <a:off x="5003800" y="2565400"/>
            <a:ext cx="3313113" cy="3482975"/>
          </a:xfrm>
          <a:prstGeom prst="rect">
            <a:avLst/>
          </a:prstGeom>
          <a:solidFill>
            <a:srgbClr val="FF6600"/>
          </a:solidFill>
          <a:ln w="38100">
            <a:solidFill>
              <a:srgbClr val="FFFF00"/>
            </a:solidFill>
            <a:miter lim="800000"/>
            <a:headEnd/>
            <a:tailEnd/>
          </a:ln>
        </p:spPr>
        <p:txBody>
          <a:bodyPr>
            <a:spAutoFit/>
          </a:bodyPr>
          <a:lstStyle/>
          <a:p>
            <a:r>
              <a:rPr lang="en-US" altLang="zh-CN" sz="2000">
                <a:latin typeface="Arial" pitchFamily="34" charset="0"/>
                <a:ea typeface="黑体" pitchFamily="2" charset="-122"/>
              </a:rPr>
              <a:t>【</a:t>
            </a:r>
            <a:r>
              <a:rPr lang="zh-CN" altLang="en-US" sz="2000">
                <a:latin typeface="Arial" pitchFamily="34" charset="0"/>
                <a:ea typeface="黑体" pitchFamily="2" charset="-122"/>
              </a:rPr>
              <a:t>例二</a:t>
            </a:r>
            <a:r>
              <a:rPr lang="en-US" altLang="zh-CN" sz="2000">
                <a:latin typeface="Arial" pitchFamily="34" charset="0"/>
                <a:ea typeface="黑体" pitchFamily="2" charset="-122"/>
              </a:rPr>
              <a:t>】</a:t>
            </a:r>
          </a:p>
          <a:p>
            <a:r>
              <a:rPr lang="en-US" altLang="zh-CN" sz="2000">
                <a:latin typeface="Arial" pitchFamily="34" charset="0"/>
                <a:ea typeface="黑体" pitchFamily="2" charset="-122"/>
              </a:rPr>
              <a:t>main()</a:t>
            </a:r>
          </a:p>
          <a:p>
            <a:r>
              <a:rPr lang="en-US" altLang="zh-CN" sz="2000">
                <a:latin typeface="Arial" pitchFamily="34" charset="0"/>
                <a:ea typeface="黑体" pitchFamily="2" charset="-122"/>
              </a:rPr>
              <a:t>{</a:t>
            </a:r>
          </a:p>
          <a:p>
            <a:r>
              <a:rPr lang="en-US" altLang="zh-CN" sz="2000">
                <a:latin typeface="Arial" pitchFamily="34" charset="0"/>
                <a:ea typeface="黑体" pitchFamily="2" charset="-122"/>
              </a:rPr>
              <a:t>         int n=0,sum=0;</a:t>
            </a:r>
          </a:p>
          <a:p>
            <a:r>
              <a:rPr lang="en-US" altLang="zh-CN" sz="2000">
                <a:solidFill>
                  <a:srgbClr val="FFFF00"/>
                </a:solidFill>
                <a:latin typeface="Arial" pitchFamily="34" charset="0"/>
                <a:ea typeface="黑体" pitchFamily="2" charset="-122"/>
              </a:rPr>
              <a:t>loop:</a:t>
            </a:r>
            <a:r>
              <a:rPr lang="en-US" altLang="zh-CN" sz="2000">
                <a:latin typeface="Arial" pitchFamily="34" charset="0"/>
                <a:ea typeface="黑体" pitchFamily="2" charset="-122"/>
              </a:rPr>
              <a:t> if (sum&gt;=10000) </a:t>
            </a:r>
          </a:p>
          <a:p>
            <a:r>
              <a:rPr lang="en-US" altLang="zh-CN" sz="2000">
                <a:latin typeface="Arial" pitchFamily="34" charset="0"/>
                <a:ea typeface="黑体" pitchFamily="2" charset="-122"/>
              </a:rPr>
              <a:t>         </a:t>
            </a:r>
            <a:r>
              <a:rPr lang="en-US" altLang="zh-CN" sz="2000">
                <a:solidFill>
                  <a:srgbClr val="FFFF00"/>
                </a:solidFill>
                <a:latin typeface="Arial" pitchFamily="34" charset="0"/>
                <a:ea typeface="黑体" pitchFamily="2" charset="-122"/>
              </a:rPr>
              <a:t>goto end;</a:t>
            </a:r>
          </a:p>
          <a:p>
            <a:r>
              <a:rPr lang="en-US" altLang="zh-CN" sz="2000">
                <a:latin typeface="Arial" pitchFamily="34" charset="0"/>
                <a:ea typeface="黑体" pitchFamily="2" charset="-122"/>
              </a:rPr>
              <a:t>        sum+=n;</a:t>
            </a:r>
          </a:p>
          <a:p>
            <a:r>
              <a:rPr lang="en-US" altLang="zh-CN" sz="2000">
                <a:latin typeface="Arial" pitchFamily="34" charset="0"/>
                <a:ea typeface="黑体" pitchFamily="2" charset="-122"/>
              </a:rPr>
              <a:t>        ++n;</a:t>
            </a:r>
          </a:p>
          <a:p>
            <a:r>
              <a:rPr lang="en-US" altLang="zh-CN" sz="2000">
                <a:latin typeface="Arial" pitchFamily="34" charset="0"/>
                <a:ea typeface="黑体" pitchFamily="2" charset="-122"/>
              </a:rPr>
              <a:t>        </a:t>
            </a:r>
            <a:r>
              <a:rPr lang="en-US" altLang="zh-CN" sz="2000">
                <a:solidFill>
                  <a:srgbClr val="FFFF00"/>
                </a:solidFill>
                <a:latin typeface="Arial" pitchFamily="34" charset="0"/>
                <a:ea typeface="黑体" pitchFamily="2" charset="-122"/>
              </a:rPr>
              <a:t>goto loop;</a:t>
            </a:r>
          </a:p>
          <a:p>
            <a:r>
              <a:rPr lang="en-US" altLang="zh-CN" sz="2000">
                <a:solidFill>
                  <a:srgbClr val="FFFF00"/>
                </a:solidFill>
                <a:latin typeface="Arial" pitchFamily="34" charset="0"/>
                <a:ea typeface="黑体" pitchFamily="2" charset="-122"/>
              </a:rPr>
              <a:t>end:</a:t>
            </a:r>
            <a:r>
              <a:rPr lang="en-US" altLang="zh-CN" sz="2000">
                <a:latin typeface="Arial" pitchFamily="34" charset="0"/>
                <a:ea typeface="黑体" pitchFamily="2" charset="-122"/>
              </a:rPr>
              <a:t> printf(“n = %d\n”,n);</a:t>
            </a:r>
          </a:p>
          <a:p>
            <a:r>
              <a:rPr lang="en-US" altLang="zh-CN" sz="2000">
                <a:latin typeface="Arial" pitchFamily="34" charset="0"/>
                <a:ea typeface="黑体" pitchFamily="2" charset="-122"/>
              </a:rPr>
              <a:t>} </a:t>
            </a:r>
          </a:p>
        </p:txBody>
      </p:sp>
      <p:pic>
        <p:nvPicPr>
          <p:cNvPr id="279560" name="Picture 8" descr="g1"/>
          <p:cNvPicPr>
            <a:picLocks noChangeAspect="1" noChangeArrowheads="1"/>
          </p:cNvPicPr>
          <p:nvPr/>
        </p:nvPicPr>
        <p:blipFill>
          <a:blip r:embed="rId3"/>
          <a:srcRect/>
          <a:stretch>
            <a:fillRect/>
          </a:stretch>
        </p:blipFill>
        <p:spPr bwMode="auto">
          <a:xfrm>
            <a:off x="5292725" y="692150"/>
            <a:ext cx="2663825" cy="1584325"/>
          </a:xfrm>
          <a:prstGeom prst="rect">
            <a:avLst/>
          </a:prstGeom>
          <a:noFill/>
          <a:ln w="9525">
            <a:noFill/>
            <a:miter lim="800000"/>
            <a:headEnd/>
            <a:tailEnd/>
          </a:ln>
        </p:spPr>
      </p:pic>
      <p:sp>
        <p:nvSpPr>
          <p:cNvPr id="279561" name="Text Box 9"/>
          <p:cNvSpPr txBox="1">
            <a:spLocks noChangeArrowheads="1"/>
          </p:cNvSpPr>
          <p:nvPr/>
        </p:nvSpPr>
        <p:spPr bwMode="auto">
          <a:xfrm>
            <a:off x="311150" y="5084763"/>
            <a:ext cx="549275" cy="1006475"/>
          </a:xfrm>
          <a:prstGeom prst="rect">
            <a:avLst/>
          </a:prstGeom>
          <a:solidFill>
            <a:srgbClr val="993300"/>
          </a:solidFill>
          <a:ln w="9525">
            <a:noFill/>
            <a:miter lim="800000"/>
            <a:headEnd/>
            <a:tailEnd/>
          </a:ln>
        </p:spPr>
        <p:txBody>
          <a:bodyPr vert="eaVert" wrap="none">
            <a:spAutoFit/>
          </a:bodyPr>
          <a:lstStyle/>
          <a:p>
            <a:r>
              <a:rPr lang="zh-CN" altLang="en-US" sz="2400">
                <a:latin typeface="Arial" pitchFamily="34" charset="0"/>
                <a:ea typeface="黑体" pitchFamily="2" charset="-122"/>
              </a:rPr>
              <a:t>直到型</a:t>
            </a:r>
          </a:p>
        </p:txBody>
      </p:sp>
      <p:sp>
        <p:nvSpPr>
          <p:cNvPr id="279562" name="Text Box 10"/>
          <p:cNvSpPr txBox="1">
            <a:spLocks noChangeArrowheads="1"/>
          </p:cNvSpPr>
          <p:nvPr/>
        </p:nvSpPr>
        <p:spPr bwMode="auto">
          <a:xfrm>
            <a:off x="8172450" y="981075"/>
            <a:ext cx="549275" cy="982663"/>
          </a:xfrm>
          <a:prstGeom prst="rect">
            <a:avLst/>
          </a:prstGeom>
          <a:solidFill>
            <a:srgbClr val="FFFF99"/>
          </a:solidFill>
          <a:ln w="9525">
            <a:noFill/>
            <a:miter lim="800000"/>
            <a:headEnd/>
            <a:tailEnd/>
          </a:ln>
        </p:spPr>
        <p:txBody>
          <a:bodyPr vert="eaVert">
            <a:spAutoFit/>
          </a:bodyPr>
          <a:lstStyle/>
          <a:p>
            <a:r>
              <a:rPr lang="zh-CN" altLang="en-US" sz="2400">
                <a:solidFill>
                  <a:srgbClr val="990000"/>
                </a:solidFill>
                <a:latin typeface="Arial" pitchFamily="34" charset="0"/>
              </a:rPr>
              <a:t>当   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anim calcmode="lin" valueType="num">
                                      <p:cBhvr additive="base">
                                        <p:cTn id="7" dur="500" fill="hold"/>
                                        <p:tgtEl>
                                          <p:spTgt spid="279558"/>
                                        </p:tgtEl>
                                        <p:attrNameLst>
                                          <p:attrName>ppt_x</p:attrName>
                                        </p:attrNameLst>
                                      </p:cBhvr>
                                      <p:tavLst>
                                        <p:tav tm="0">
                                          <p:val>
                                            <p:strVal val="0-#ppt_w/2"/>
                                          </p:val>
                                        </p:tav>
                                        <p:tav tm="100000">
                                          <p:val>
                                            <p:strVal val="#ppt_x"/>
                                          </p:val>
                                        </p:tav>
                                      </p:tavLst>
                                    </p:anim>
                                    <p:anim calcmode="lin" valueType="num">
                                      <p:cBhvr additive="base">
                                        <p:cTn id="8" dur="500" fill="hold"/>
                                        <p:tgtEl>
                                          <p:spTgt spid="2795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79557"/>
                                        </p:tgtEl>
                                        <p:attrNameLst>
                                          <p:attrName>style.visibility</p:attrName>
                                        </p:attrNameLst>
                                      </p:cBhvr>
                                      <p:to>
                                        <p:strVal val="visible"/>
                                      </p:to>
                                    </p:set>
                                    <p:animEffect transition="in" filter="circle(in)">
                                      <p:cBhvr>
                                        <p:cTn id="13" dur="2000"/>
                                        <p:tgtEl>
                                          <p:spTgt spid="27955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9561"/>
                                        </p:tgtEl>
                                        <p:attrNameLst>
                                          <p:attrName>style.visibility</p:attrName>
                                        </p:attrNameLst>
                                      </p:cBhvr>
                                      <p:to>
                                        <p:strVal val="visible"/>
                                      </p:to>
                                    </p:set>
                                    <p:animEffect transition="in" filter="blinds(horizontal)">
                                      <p:cBhvr>
                                        <p:cTn id="18" dur="500"/>
                                        <p:tgtEl>
                                          <p:spTgt spid="27956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79559"/>
                                        </p:tgtEl>
                                        <p:attrNameLst>
                                          <p:attrName>style.visibility</p:attrName>
                                        </p:attrNameLst>
                                      </p:cBhvr>
                                      <p:to>
                                        <p:strVal val="visible"/>
                                      </p:to>
                                    </p:set>
                                    <p:anim calcmode="lin" valueType="num">
                                      <p:cBhvr additive="base">
                                        <p:cTn id="23" dur="500" fill="hold"/>
                                        <p:tgtEl>
                                          <p:spTgt spid="279559"/>
                                        </p:tgtEl>
                                        <p:attrNameLst>
                                          <p:attrName>ppt_x</p:attrName>
                                        </p:attrNameLst>
                                      </p:cBhvr>
                                      <p:tavLst>
                                        <p:tav tm="0">
                                          <p:val>
                                            <p:strVal val="1+#ppt_w/2"/>
                                          </p:val>
                                        </p:tav>
                                        <p:tav tm="100000">
                                          <p:val>
                                            <p:strVal val="#ppt_x"/>
                                          </p:val>
                                        </p:tav>
                                      </p:tavLst>
                                    </p:anim>
                                    <p:anim calcmode="lin" valueType="num">
                                      <p:cBhvr additive="base">
                                        <p:cTn id="24" dur="500" fill="hold"/>
                                        <p:tgtEl>
                                          <p:spTgt spid="27955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32" fill="hold" nodeType="clickEffect">
                                  <p:stCondLst>
                                    <p:cond delay="0"/>
                                  </p:stCondLst>
                                  <p:childTnLst>
                                    <p:set>
                                      <p:cBhvr>
                                        <p:cTn id="28" dur="1" fill="hold">
                                          <p:stCondLst>
                                            <p:cond delay="0"/>
                                          </p:stCondLst>
                                        </p:cTn>
                                        <p:tgtEl>
                                          <p:spTgt spid="279560"/>
                                        </p:tgtEl>
                                        <p:attrNameLst>
                                          <p:attrName>style.visibility</p:attrName>
                                        </p:attrNameLst>
                                      </p:cBhvr>
                                      <p:to>
                                        <p:strVal val="visible"/>
                                      </p:to>
                                    </p:set>
                                    <p:animEffect transition="in" filter="circle(out)">
                                      <p:cBhvr>
                                        <p:cTn id="29" dur="2000"/>
                                        <p:tgtEl>
                                          <p:spTgt spid="279560"/>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279562"/>
                                        </p:tgtEl>
                                        <p:attrNameLst>
                                          <p:attrName>style.visibility</p:attrName>
                                        </p:attrNameLst>
                                      </p:cBhvr>
                                      <p:to>
                                        <p:strVal val="visible"/>
                                      </p:to>
                                    </p:set>
                                    <p:animEffect transition="in" filter="strips(downLeft)">
                                      <p:cBhvr>
                                        <p:cTn id="34" dur="500"/>
                                        <p:tgtEl>
                                          <p:spTgt spid="279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animBg="1"/>
      <p:bldP spid="279559" grpId="0" animBg="1"/>
      <p:bldP spid="279561" grpId="0" animBg="1"/>
      <p:bldP spid="27956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zh-CN" altLang="en-US" sz="3200" b="1">
                <a:ea typeface="黑体" pitchFamily="2" charset="-122"/>
              </a:rPr>
              <a:t>四、循环结构程序设计</a:t>
            </a:r>
            <a:br>
              <a:rPr lang="zh-CN" altLang="en-US" sz="3200" b="1">
                <a:ea typeface="黑体" pitchFamily="2" charset="-122"/>
              </a:rPr>
            </a:br>
            <a:r>
              <a:rPr lang="en-US" altLang="zh-CN" sz="2800">
                <a:solidFill>
                  <a:srgbClr val="0000FF"/>
                </a:solidFill>
                <a:latin typeface="黑体" pitchFamily="2" charset="-122"/>
                <a:ea typeface="黑体" pitchFamily="2" charset="-122"/>
              </a:rPr>
              <a:t>2</a:t>
            </a:r>
            <a:r>
              <a:rPr lang="zh-CN" altLang="en-US" sz="2800">
                <a:solidFill>
                  <a:srgbClr val="0000FF"/>
                </a:solidFill>
                <a:latin typeface="黑体" pitchFamily="2" charset="-122"/>
                <a:ea typeface="黑体" pitchFamily="2" charset="-122"/>
              </a:rPr>
              <a:t>、</a:t>
            </a:r>
            <a:r>
              <a:rPr lang="en-US" altLang="zh-CN" sz="2800">
                <a:solidFill>
                  <a:srgbClr val="0000FF"/>
                </a:solidFill>
                <a:ea typeface="黑体" pitchFamily="2" charset="-122"/>
              </a:rPr>
              <a:t>while</a:t>
            </a:r>
            <a:r>
              <a:rPr lang="zh-CN" altLang="en-US" sz="2800">
                <a:solidFill>
                  <a:srgbClr val="0000FF"/>
                </a:solidFill>
                <a:latin typeface="黑体" pitchFamily="2" charset="-122"/>
                <a:ea typeface="黑体" pitchFamily="2" charset="-122"/>
              </a:rPr>
              <a:t>语句循环结构</a:t>
            </a:r>
            <a:r>
              <a:rPr lang="zh-CN" altLang="en-US" sz="2800" i="1"/>
              <a:t>   </a:t>
            </a:r>
            <a:r>
              <a:rPr lang="en-US" altLang="zh-CN" sz="2800" i="1">
                <a:solidFill>
                  <a:srgbClr val="6600FF"/>
                </a:solidFill>
                <a:latin typeface="黑体" pitchFamily="2" charset="-122"/>
                <a:ea typeface="黑体" pitchFamily="2" charset="-122"/>
              </a:rPr>
              <a:t>P107 </a:t>
            </a:r>
          </a:p>
        </p:txBody>
      </p:sp>
      <p:sp>
        <p:nvSpPr>
          <p:cNvPr id="280581" name="Text Box 5"/>
          <p:cNvSpPr txBox="1">
            <a:spLocks noChangeArrowheads="1"/>
          </p:cNvSpPr>
          <p:nvPr/>
        </p:nvSpPr>
        <p:spPr bwMode="auto">
          <a:xfrm>
            <a:off x="5003800" y="2565400"/>
            <a:ext cx="3313113" cy="3482975"/>
          </a:xfrm>
          <a:prstGeom prst="rect">
            <a:avLst/>
          </a:prstGeom>
          <a:solidFill>
            <a:srgbClr val="FF6600"/>
          </a:solidFill>
          <a:ln w="38100">
            <a:solidFill>
              <a:srgbClr val="FFFF00"/>
            </a:solidFill>
            <a:miter lim="800000"/>
            <a:headEnd/>
            <a:tailEnd/>
          </a:ln>
        </p:spPr>
        <p:txBody>
          <a:bodyPr>
            <a:spAutoFit/>
          </a:bodyPr>
          <a:lstStyle/>
          <a:p>
            <a:r>
              <a:rPr lang="en-US" altLang="zh-CN" sz="2000">
                <a:latin typeface="Arial" pitchFamily="34" charset="0"/>
                <a:ea typeface="黑体" pitchFamily="2" charset="-122"/>
              </a:rPr>
              <a:t>【</a:t>
            </a:r>
            <a:r>
              <a:rPr lang="zh-CN" altLang="en-US" sz="2000">
                <a:latin typeface="Arial" pitchFamily="34" charset="0"/>
                <a:ea typeface="黑体" pitchFamily="2" charset="-122"/>
              </a:rPr>
              <a:t>例三</a:t>
            </a:r>
            <a:r>
              <a:rPr lang="en-US" altLang="zh-CN" sz="2000">
                <a:latin typeface="Arial" pitchFamily="34" charset="0"/>
                <a:ea typeface="黑体" pitchFamily="2" charset="-122"/>
              </a:rPr>
              <a:t>】</a:t>
            </a:r>
          </a:p>
          <a:p>
            <a:r>
              <a:rPr lang="en-US" altLang="zh-CN" sz="2000">
                <a:latin typeface="Arial" pitchFamily="34" charset="0"/>
                <a:ea typeface="黑体" pitchFamily="2" charset="-122"/>
              </a:rPr>
              <a:t>main()</a:t>
            </a:r>
          </a:p>
          <a:p>
            <a:r>
              <a:rPr lang="en-US" altLang="zh-CN" sz="2000">
                <a:latin typeface="Arial" pitchFamily="34" charset="0"/>
                <a:ea typeface="黑体" pitchFamily="2" charset="-122"/>
              </a:rPr>
              <a:t>{</a:t>
            </a:r>
          </a:p>
          <a:p>
            <a:r>
              <a:rPr lang="en-US" altLang="zh-CN" sz="2000">
                <a:latin typeface="Arial" pitchFamily="34" charset="0"/>
                <a:ea typeface="黑体" pitchFamily="2" charset="-122"/>
              </a:rPr>
              <a:t>     int n=0,sum=0;</a:t>
            </a:r>
          </a:p>
          <a:p>
            <a:r>
              <a:rPr lang="en-US" altLang="zh-CN" sz="2000">
                <a:solidFill>
                  <a:srgbClr val="FFFF00"/>
                </a:solidFill>
                <a:latin typeface="Arial" pitchFamily="34" charset="0"/>
                <a:ea typeface="黑体" pitchFamily="2" charset="-122"/>
              </a:rPr>
              <a:t>     while </a:t>
            </a:r>
            <a:r>
              <a:rPr lang="en-US" altLang="zh-CN" sz="2000">
                <a:latin typeface="Arial" pitchFamily="34" charset="0"/>
                <a:ea typeface="黑体" pitchFamily="2" charset="-122"/>
              </a:rPr>
              <a:t> </a:t>
            </a:r>
            <a:r>
              <a:rPr lang="en-US" altLang="zh-CN" sz="2000">
                <a:solidFill>
                  <a:srgbClr val="99FF66"/>
                </a:solidFill>
                <a:latin typeface="Arial" pitchFamily="34" charset="0"/>
                <a:ea typeface="黑体" pitchFamily="2" charset="-122"/>
              </a:rPr>
              <a:t>(sum&lt;=10000)</a:t>
            </a:r>
            <a:r>
              <a:rPr lang="en-US" altLang="zh-CN" sz="2000">
                <a:latin typeface="Arial" pitchFamily="34" charset="0"/>
                <a:ea typeface="黑体" pitchFamily="2" charset="-122"/>
              </a:rPr>
              <a:t> </a:t>
            </a:r>
          </a:p>
          <a:p>
            <a:r>
              <a:rPr lang="en-US" altLang="zh-CN" sz="2000">
                <a:latin typeface="Arial" pitchFamily="34" charset="0"/>
                <a:ea typeface="黑体" pitchFamily="2" charset="-122"/>
              </a:rPr>
              <a:t>  </a:t>
            </a:r>
            <a:r>
              <a:rPr lang="en-US" altLang="zh-CN" sz="2000">
                <a:solidFill>
                  <a:srgbClr val="99FF66"/>
                </a:solidFill>
                <a:latin typeface="Arial" pitchFamily="34" charset="0"/>
                <a:ea typeface="黑体" pitchFamily="2" charset="-122"/>
              </a:rPr>
              <a:t>   { </a:t>
            </a:r>
          </a:p>
          <a:p>
            <a:r>
              <a:rPr lang="en-US" altLang="zh-CN" sz="2000">
                <a:latin typeface="Arial" pitchFamily="34" charset="0"/>
                <a:ea typeface="黑体" pitchFamily="2" charset="-122"/>
              </a:rPr>
              <a:t>         </a:t>
            </a:r>
            <a:r>
              <a:rPr lang="en-US" altLang="zh-CN" sz="2000">
                <a:solidFill>
                  <a:srgbClr val="66FFFF"/>
                </a:solidFill>
                <a:latin typeface="Arial" pitchFamily="34" charset="0"/>
                <a:ea typeface="黑体" pitchFamily="2" charset="-122"/>
              </a:rPr>
              <a:t>sum+=n;</a:t>
            </a:r>
          </a:p>
          <a:p>
            <a:r>
              <a:rPr lang="en-US" altLang="zh-CN" sz="2000">
                <a:solidFill>
                  <a:srgbClr val="66FFFF"/>
                </a:solidFill>
                <a:latin typeface="Arial" pitchFamily="34" charset="0"/>
                <a:ea typeface="黑体" pitchFamily="2" charset="-122"/>
              </a:rPr>
              <a:t>         ++n;</a:t>
            </a:r>
          </a:p>
          <a:p>
            <a:r>
              <a:rPr lang="en-US" altLang="zh-CN" sz="2000">
                <a:solidFill>
                  <a:srgbClr val="99FF66"/>
                </a:solidFill>
                <a:latin typeface="Arial" pitchFamily="34" charset="0"/>
                <a:ea typeface="黑体" pitchFamily="2" charset="-122"/>
              </a:rPr>
              <a:t>     }</a:t>
            </a:r>
          </a:p>
          <a:p>
            <a:r>
              <a:rPr lang="en-US" altLang="zh-CN" sz="2000">
                <a:latin typeface="Arial" pitchFamily="34" charset="0"/>
                <a:ea typeface="黑体" pitchFamily="2" charset="-122"/>
              </a:rPr>
              <a:t>     printf(“n = %d\n”,n);</a:t>
            </a:r>
          </a:p>
          <a:p>
            <a:r>
              <a:rPr lang="en-US" altLang="zh-CN" sz="2000">
                <a:latin typeface="Arial" pitchFamily="34" charset="0"/>
                <a:ea typeface="黑体" pitchFamily="2" charset="-122"/>
              </a:rPr>
              <a:t>} </a:t>
            </a:r>
          </a:p>
        </p:txBody>
      </p:sp>
      <p:pic>
        <p:nvPicPr>
          <p:cNvPr id="280582" name="Picture 6" descr="g1"/>
          <p:cNvPicPr>
            <a:picLocks noChangeAspect="1" noChangeArrowheads="1"/>
          </p:cNvPicPr>
          <p:nvPr/>
        </p:nvPicPr>
        <p:blipFill>
          <a:blip r:embed="rId2"/>
          <a:srcRect/>
          <a:stretch>
            <a:fillRect/>
          </a:stretch>
        </p:blipFill>
        <p:spPr bwMode="auto">
          <a:xfrm>
            <a:off x="5157788" y="611188"/>
            <a:ext cx="3105150" cy="1847850"/>
          </a:xfrm>
          <a:prstGeom prst="rect">
            <a:avLst/>
          </a:prstGeom>
          <a:noFill/>
          <a:ln w="9525">
            <a:noFill/>
            <a:miter lim="800000"/>
            <a:headEnd/>
            <a:tailEnd/>
          </a:ln>
        </p:spPr>
      </p:pic>
      <p:sp>
        <p:nvSpPr>
          <p:cNvPr id="280583" name="Text Box 7"/>
          <p:cNvSpPr txBox="1">
            <a:spLocks noChangeArrowheads="1"/>
          </p:cNvSpPr>
          <p:nvPr/>
        </p:nvSpPr>
        <p:spPr bwMode="auto">
          <a:xfrm>
            <a:off x="8172450" y="981075"/>
            <a:ext cx="549275" cy="982663"/>
          </a:xfrm>
          <a:prstGeom prst="rect">
            <a:avLst/>
          </a:prstGeom>
          <a:solidFill>
            <a:srgbClr val="FFFF99"/>
          </a:solidFill>
          <a:ln w="9525">
            <a:noFill/>
            <a:miter lim="800000"/>
            <a:headEnd/>
            <a:tailEnd/>
          </a:ln>
        </p:spPr>
        <p:txBody>
          <a:bodyPr vert="eaVert">
            <a:spAutoFit/>
          </a:bodyPr>
          <a:lstStyle/>
          <a:p>
            <a:r>
              <a:rPr lang="zh-CN" altLang="en-US" sz="2400">
                <a:solidFill>
                  <a:srgbClr val="990000"/>
                </a:solidFill>
                <a:latin typeface="Arial" pitchFamily="34" charset="0"/>
              </a:rPr>
              <a:t>当   型</a:t>
            </a:r>
          </a:p>
        </p:txBody>
      </p:sp>
      <p:sp>
        <p:nvSpPr>
          <p:cNvPr id="46086" name="Rectangle 8"/>
          <p:cNvSpPr>
            <a:spLocks noChangeArrowheads="1"/>
          </p:cNvSpPr>
          <p:nvPr/>
        </p:nvSpPr>
        <p:spPr bwMode="auto">
          <a:xfrm>
            <a:off x="457200" y="1600200"/>
            <a:ext cx="4402138" cy="4530725"/>
          </a:xfrm>
          <a:prstGeom prst="rect">
            <a:avLst/>
          </a:prstGeom>
          <a:noFill/>
          <a:ln w="9525">
            <a:noFill/>
            <a:miter lim="800000"/>
            <a:headEnd/>
            <a:tailEnd/>
          </a:ln>
        </p:spPr>
        <p:txBody>
          <a:bodyPr/>
          <a:lstStyle/>
          <a:p>
            <a:pPr marL="342900" indent="-342900">
              <a:spcBef>
                <a:spcPct val="20000"/>
              </a:spcBef>
              <a:buFontTx/>
              <a:buChar char="•"/>
            </a:pPr>
            <a:r>
              <a:rPr lang="zh-CN" altLang="en-US" sz="2400">
                <a:solidFill>
                  <a:srgbClr val="0000CC"/>
                </a:solidFill>
                <a:ea typeface="黑体" pitchFamily="2" charset="-122"/>
              </a:rPr>
              <a:t>一般形式</a:t>
            </a:r>
            <a:r>
              <a:rPr lang="zh-CN" altLang="en-US" sz="2400">
                <a:ea typeface="黑体" pitchFamily="2" charset="-122"/>
              </a:rPr>
              <a:t> </a:t>
            </a:r>
          </a:p>
          <a:p>
            <a:pPr marL="342900" indent="-342900">
              <a:spcBef>
                <a:spcPct val="20000"/>
              </a:spcBef>
            </a:pPr>
            <a:r>
              <a:rPr lang="zh-CN" altLang="en-US" sz="2400">
                <a:ea typeface="黑体" pitchFamily="2" charset="-122"/>
              </a:rPr>
              <a:t>    </a:t>
            </a:r>
            <a:r>
              <a:rPr lang="en-US" altLang="zh-CN" sz="2400">
                <a:solidFill>
                  <a:srgbClr val="800000"/>
                </a:solidFill>
                <a:ea typeface="黑体" pitchFamily="2" charset="-122"/>
              </a:rPr>
              <a:t>while (</a:t>
            </a:r>
            <a:r>
              <a:rPr lang="zh-CN" altLang="en-US" sz="2400">
                <a:solidFill>
                  <a:srgbClr val="003300"/>
                </a:solidFill>
                <a:ea typeface="黑体" pitchFamily="2" charset="-122"/>
              </a:rPr>
              <a:t>条件表达式</a:t>
            </a:r>
            <a:r>
              <a:rPr lang="en-US" altLang="zh-CN" sz="2400">
                <a:solidFill>
                  <a:srgbClr val="800000"/>
                </a:solidFill>
                <a:ea typeface="黑体" pitchFamily="2" charset="-122"/>
              </a:rPr>
              <a:t>)</a:t>
            </a:r>
            <a:r>
              <a:rPr lang="en-US" altLang="zh-CN" sz="2400">
                <a:ea typeface="黑体" pitchFamily="2" charset="-122"/>
              </a:rPr>
              <a:t> </a:t>
            </a:r>
            <a:r>
              <a:rPr lang="zh-CN" altLang="en-US" sz="2400">
                <a:solidFill>
                  <a:srgbClr val="6600FF"/>
                </a:solidFill>
                <a:ea typeface="黑体" pitchFamily="2" charset="-122"/>
              </a:rPr>
              <a:t>循环体；</a:t>
            </a:r>
          </a:p>
          <a:p>
            <a:pPr marL="342900" indent="-342900">
              <a:spcBef>
                <a:spcPct val="20000"/>
              </a:spcBef>
              <a:buFontTx/>
              <a:buChar char="•"/>
            </a:pPr>
            <a:r>
              <a:rPr lang="zh-CN" altLang="en-US" sz="2400">
                <a:ea typeface="黑体" pitchFamily="2" charset="-122"/>
              </a:rPr>
              <a:t>用于构成当型循环：先判断后执行</a:t>
            </a:r>
            <a:r>
              <a:rPr lang="en-US" altLang="zh-CN" sz="2400">
                <a:ea typeface="黑体" pitchFamily="2" charset="-122"/>
              </a:rPr>
              <a:t>/</a:t>
            </a:r>
            <a:r>
              <a:rPr lang="zh-CN" altLang="en-US" sz="2400">
                <a:ea typeface="黑体" pitchFamily="2" charset="-122"/>
              </a:rPr>
              <a:t>条件为真继续循环，直到条件为假时结束循环。</a:t>
            </a:r>
          </a:p>
          <a:p>
            <a:pPr marL="342900" indent="-342900">
              <a:spcBef>
                <a:spcPct val="20000"/>
              </a:spcBef>
              <a:buFontTx/>
              <a:buChar char="•"/>
            </a:pPr>
            <a:r>
              <a:rPr lang="en-US" altLang="zh-CN" sz="2400">
                <a:ea typeface="黑体" pitchFamily="2" charset="-122"/>
              </a:rPr>
              <a:t>【</a:t>
            </a:r>
            <a:r>
              <a:rPr lang="zh-CN" altLang="en-US" sz="2400">
                <a:ea typeface="黑体" pitchFamily="2" charset="-122"/>
              </a:rPr>
              <a:t>注意</a:t>
            </a:r>
            <a:r>
              <a:rPr lang="en-US" altLang="zh-CN" sz="2400">
                <a:ea typeface="黑体" pitchFamily="2" charset="-122"/>
              </a:rPr>
              <a:t>】</a:t>
            </a:r>
            <a:r>
              <a:rPr lang="zh-CN" altLang="en-US" sz="2400">
                <a:ea typeface="黑体" pitchFamily="2" charset="-122"/>
              </a:rPr>
              <a:t>条件表达式或循环体内应有改变条件使循环结束的语句，否则可能陷入</a:t>
            </a:r>
            <a:r>
              <a:rPr lang="zh-CN" altLang="en-US" sz="2400">
                <a:latin typeface="Arial" pitchFamily="34" charset="0"/>
                <a:ea typeface="黑体" pitchFamily="2" charset="-122"/>
              </a:rPr>
              <a:t>“</a:t>
            </a:r>
            <a:r>
              <a:rPr lang="zh-CN" altLang="en-US" sz="2400">
                <a:ea typeface="黑体" pitchFamily="2" charset="-122"/>
              </a:rPr>
              <a:t>死循环</a:t>
            </a:r>
            <a:r>
              <a:rPr lang="zh-CN" altLang="en-US" sz="2400">
                <a:latin typeface="Arial" pitchFamily="34" charset="0"/>
                <a:ea typeface="黑体" pitchFamily="2" charset="-122"/>
              </a:rPr>
              <a:t>”</a:t>
            </a:r>
            <a:r>
              <a:rPr lang="zh-CN" altLang="en-US" sz="2400">
                <a:ea typeface="黑体"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0581"/>
                                        </p:tgtEl>
                                        <p:attrNameLst>
                                          <p:attrName>style.visibility</p:attrName>
                                        </p:attrNameLst>
                                      </p:cBhvr>
                                      <p:to>
                                        <p:strVal val="visible"/>
                                      </p:to>
                                    </p:set>
                                    <p:anim calcmode="lin" valueType="num">
                                      <p:cBhvr additive="base">
                                        <p:cTn id="7" dur="500" fill="hold"/>
                                        <p:tgtEl>
                                          <p:spTgt spid="280581"/>
                                        </p:tgtEl>
                                        <p:attrNameLst>
                                          <p:attrName>ppt_x</p:attrName>
                                        </p:attrNameLst>
                                      </p:cBhvr>
                                      <p:tavLst>
                                        <p:tav tm="0">
                                          <p:val>
                                            <p:strVal val="1+#ppt_w/2"/>
                                          </p:val>
                                        </p:tav>
                                        <p:tav tm="100000">
                                          <p:val>
                                            <p:strVal val="#ppt_x"/>
                                          </p:val>
                                        </p:tav>
                                      </p:tavLst>
                                    </p:anim>
                                    <p:anim calcmode="lin" valueType="num">
                                      <p:cBhvr additive="base">
                                        <p:cTn id="8" dur="500" fill="hold"/>
                                        <p:tgtEl>
                                          <p:spTgt spid="2805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32" fill="hold" nodeType="clickEffect">
                                  <p:stCondLst>
                                    <p:cond delay="0"/>
                                  </p:stCondLst>
                                  <p:childTnLst>
                                    <p:set>
                                      <p:cBhvr>
                                        <p:cTn id="12" dur="1" fill="hold">
                                          <p:stCondLst>
                                            <p:cond delay="0"/>
                                          </p:stCondLst>
                                        </p:cTn>
                                        <p:tgtEl>
                                          <p:spTgt spid="280582"/>
                                        </p:tgtEl>
                                        <p:attrNameLst>
                                          <p:attrName>style.visibility</p:attrName>
                                        </p:attrNameLst>
                                      </p:cBhvr>
                                      <p:to>
                                        <p:strVal val="visible"/>
                                      </p:to>
                                    </p:set>
                                    <p:animEffect transition="in" filter="circle(out)">
                                      <p:cBhvr>
                                        <p:cTn id="13" dur="2000"/>
                                        <p:tgtEl>
                                          <p:spTgt spid="28058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280583"/>
                                        </p:tgtEl>
                                        <p:attrNameLst>
                                          <p:attrName>style.visibility</p:attrName>
                                        </p:attrNameLst>
                                      </p:cBhvr>
                                      <p:to>
                                        <p:strVal val="visible"/>
                                      </p:to>
                                    </p:set>
                                    <p:animEffect transition="in" filter="strips(downLeft)">
                                      <p:cBhvr>
                                        <p:cTn id="18" dur="500"/>
                                        <p:tgtEl>
                                          <p:spTgt spid="280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1" grpId="0" animBg="1"/>
      <p:bldP spid="28058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zh-CN" altLang="en-US" sz="3200" b="1">
                <a:ea typeface="黑体" pitchFamily="2" charset="-122"/>
              </a:rPr>
              <a:t>四、循环结构程序设计</a:t>
            </a:r>
            <a:br>
              <a:rPr lang="zh-CN" altLang="en-US" sz="3200" b="1">
                <a:ea typeface="黑体" pitchFamily="2" charset="-122"/>
              </a:rPr>
            </a:br>
            <a:r>
              <a:rPr lang="en-US" altLang="zh-CN" sz="2800">
                <a:solidFill>
                  <a:srgbClr val="0000CC"/>
                </a:solidFill>
                <a:latin typeface="黑体" pitchFamily="2" charset="-122"/>
                <a:ea typeface="黑体" pitchFamily="2" charset="-122"/>
              </a:rPr>
              <a:t>3</a:t>
            </a:r>
            <a:r>
              <a:rPr lang="zh-CN" altLang="en-US" sz="2800">
                <a:solidFill>
                  <a:srgbClr val="0000CC"/>
                </a:solidFill>
                <a:latin typeface="黑体" pitchFamily="2" charset="-122"/>
                <a:ea typeface="黑体" pitchFamily="2" charset="-122"/>
              </a:rPr>
              <a:t>、</a:t>
            </a:r>
            <a:r>
              <a:rPr lang="en-US" altLang="zh-CN" sz="2800">
                <a:solidFill>
                  <a:srgbClr val="0000CC"/>
                </a:solidFill>
                <a:latin typeface="黑体" pitchFamily="2" charset="-122"/>
                <a:ea typeface="黑体" pitchFamily="2" charset="-122"/>
              </a:rPr>
              <a:t>do</a:t>
            </a:r>
            <a:r>
              <a:rPr lang="en-US" altLang="zh-CN" sz="2800">
                <a:solidFill>
                  <a:srgbClr val="0000CC"/>
                </a:solidFill>
                <a:latin typeface="华文细黑" pitchFamily="2" charset="-122"/>
                <a:ea typeface="黑体" pitchFamily="2" charset="-122"/>
              </a:rPr>
              <a:t>…</a:t>
            </a:r>
            <a:r>
              <a:rPr lang="en-US" altLang="zh-CN" sz="2800">
                <a:solidFill>
                  <a:srgbClr val="0000CC"/>
                </a:solidFill>
                <a:ea typeface="黑体" pitchFamily="2" charset="-122"/>
              </a:rPr>
              <a:t>while</a:t>
            </a:r>
            <a:r>
              <a:rPr lang="zh-CN" altLang="en-US" sz="2800">
                <a:solidFill>
                  <a:srgbClr val="0000CC"/>
                </a:solidFill>
                <a:latin typeface="黑体" pitchFamily="2" charset="-122"/>
                <a:ea typeface="黑体" pitchFamily="2" charset="-122"/>
              </a:rPr>
              <a:t>语句循环结构</a:t>
            </a:r>
            <a:r>
              <a:rPr lang="zh-CN" altLang="en-US" sz="2800" i="1"/>
              <a:t>   </a:t>
            </a:r>
            <a:r>
              <a:rPr lang="en-US" altLang="zh-CN" sz="2800" i="1">
                <a:solidFill>
                  <a:srgbClr val="6600FF"/>
                </a:solidFill>
                <a:latin typeface="黑体" pitchFamily="2" charset="-122"/>
                <a:ea typeface="黑体" pitchFamily="2" charset="-122"/>
              </a:rPr>
              <a:t>P108 </a:t>
            </a:r>
          </a:p>
        </p:txBody>
      </p:sp>
      <p:sp>
        <p:nvSpPr>
          <p:cNvPr id="281605" name="Text Box 5"/>
          <p:cNvSpPr txBox="1">
            <a:spLocks noChangeArrowheads="1"/>
          </p:cNvSpPr>
          <p:nvPr/>
        </p:nvSpPr>
        <p:spPr bwMode="auto">
          <a:xfrm>
            <a:off x="4932363" y="404813"/>
            <a:ext cx="3889375" cy="3781425"/>
          </a:xfrm>
          <a:prstGeom prst="rect">
            <a:avLst/>
          </a:prstGeom>
          <a:solidFill>
            <a:srgbClr val="FF6600"/>
          </a:solidFill>
          <a:ln w="38100">
            <a:solidFill>
              <a:srgbClr val="FFFF00"/>
            </a:solidFill>
            <a:miter lim="800000"/>
            <a:headEnd/>
            <a:tailEnd/>
          </a:ln>
        </p:spPr>
        <p:txBody>
          <a:bodyPr>
            <a:spAutoFit/>
          </a:bodyPr>
          <a:lstStyle/>
          <a:p>
            <a:r>
              <a:rPr lang="en-US" altLang="zh-CN" sz="2400">
                <a:latin typeface="Arial" pitchFamily="34" charset="0"/>
                <a:ea typeface="黑体" pitchFamily="2" charset="-122"/>
              </a:rPr>
              <a:t>【</a:t>
            </a:r>
            <a:r>
              <a:rPr lang="zh-CN" altLang="en-US" sz="2400">
                <a:latin typeface="Arial" pitchFamily="34" charset="0"/>
                <a:ea typeface="黑体" pitchFamily="2" charset="-122"/>
              </a:rPr>
              <a:t>例四</a:t>
            </a:r>
            <a:r>
              <a:rPr lang="en-US" altLang="zh-CN" sz="2400">
                <a:latin typeface="Arial" pitchFamily="34" charset="0"/>
                <a:ea typeface="黑体" pitchFamily="2" charset="-122"/>
              </a:rPr>
              <a:t>】</a:t>
            </a:r>
          </a:p>
          <a:p>
            <a:r>
              <a:rPr lang="en-US" altLang="zh-CN" sz="2400">
                <a:latin typeface="Arial" pitchFamily="34" charset="0"/>
                <a:ea typeface="黑体" pitchFamily="2" charset="-122"/>
              </a:rPr>
              <a:t>main()</a:t>
            </a:r>
          </a:p>
          <a:p>
            <a:r>
              <a:rPr lang="en-US" altLang="zh-CN" sz="2400">
                <a:latin typeface="Arial" pitchFamily="34" charset="0"/>
                <a:ea typeface="黑体" pitchFamily="2" charset="-122"/>
              </a:rPr>
              <a:t>{</a:t>
            </a:r>
          </a:p>
          <a:p>
            <a:r>
              <a:rPr lang="en-US" altLang="zh-CN" sz="2400">
                <a:latin typeface="Arial" pitchFamily="34" charset="0"/>
                <a:ea typeface="黑体" pitchFamily="2" charset="-122"/>
              </a:rPr>
              <a:t>     int n=0,sum=0;</a:t>
            </a:r>
          </a:p>
          <a:p>
            <a:r>
              <a:rPr lang="en-US" altLang="zh-CN" sz="2400">
                <a:solidFill>
                  <a:srgbClr val="FFFF00"/>
                </a:solidFill>
                <a:latin typeface="Arial" pitchFamily="34" charset="0"/>
                <a:ea typeface="黑体" pitchFamily="2" charset="-122"/>
              </a:rPr>
              <a:t>     do</a:t>
            </a:r>
            <a:r>
              <a:rPr lang="en-US" altLang="zh-CN" sz="2400">
                <a:solidFill>
                  <a:srgbClr val="99FF66"/>
                </a:solidFill>
                <a:latin typeface="Arial" pitchFamily="34" charset="0"/>
                <a:ea typeface="黑体" pitchFamily="2" charset="-122"/>
              </a:rPr>
              <a:t>  { </a:t>
            </a:r>
          </a:p>
          <a:p>
            <a:r>
              <a:rPr lang="en-US" altLang="zh-CN" sz="2400">
                <a:latin typeface="Arial" pitchFamily="34" charset="0"/>
                <a:ea typeface="黑体" pitchFamily="2" charset="-122"/>
              </a:rPr>
              <a:t>         </a:t>
            </a:r>
            <a:r>
              <a:rPr lang="en-US" altLang="zh-CN" sz="2400">
                <a:solidFill>
                  <a:srgbClr val="66FFFF"/>
                </a:solidFill>
                <a:latin typeface="Arial" pitchFamily="34" charset="0"/>
                <a:ea typeface="黑体" pitchFamily="2" charset="-122"/>
              </a:rPr>
              <a:t>sum+=n;</a:t>
            </a:r>
          </a:p>
          <a:p>
            <a:r>
              <a:rPr lang="en-US" altLang="zh-CN" sz="2400">
                <a:solidFill>
                  <a:srgbClr val="66FFFF"/>
                </a:solidFill>
                <a:latin typeface="Arial" pitchFamily="34" charset="0"/>
                <a:ea typeface="黑体" pitchFamily="2" charset="-122"/>
              </a:rPr>
              <a:t>         ++n;</a:t>
            </a:r>
          </a:p>
          <a:p>
            <a:r>
              <a:rPr lang="en-US" altLang="zh-CN" sz="2400">
                <a:solidFill>
                  <a:srgbClr val="99FF66"/>
                </a:solidFill>
                <a:latin typeface="Arial" pitchFamily="34" charset="0"/>
                <a:ea typeface="黑体" pitchFamily="2" charset="-122"/>
              </a:rPr>
              <a:t>     } </a:t>
            </a:r>
            <a:r>
              <a:rPr lang="en-US" altLang="zh-CN" sz="2400">
                <a:solidFill>
                  <a:srgbClr val="FFFF00"/>
                </a:solidFill>
                <a:latin typeface="Arial" pitchFamily="34" charset="0"/>
              </a:rPr>
              <a:t>while </a:t>
            </a:r>
            <a:r>
              <a:rPr lang="en-US" altLang="zh-CN" sz="2400">
                <a:latin typeface="Arial" pitchFamily="34" charset="0"/>
              </a:rPr>
              <a:t> </a:t>
            </a:r>
            <a:r>
              <a:rPr lang="en-US" altLang="zh-CN" sz="2400">
                <a:solidFill>
                  <a:srgbClr val="99FF66"/>
                </a:solidFill>
                <a:latin typeface="Arial" pitchFamily="34" charset="0"/>
              </a:rPr>
              <a:t>(sum&lt;=10000);</a:t>
            </a:r>
            <a:r>
              <a:rPr lang="en-US" altLang="zh-CN" sz="2400">
                <a:latin typeface="Arial" pitchFamily="34" charset="0"/>
              </a:rPr>
              <a:t> </a:t>
            </a:r>
            <a:endParaRPr lang="en-US" altLang="zh-CN" sz="2400">
              <a:solidFill>
                <a:srgbClr val="99FF66"/>
              </a:solidFill>
              <a:latin typeface="Arial" pitchFamily="34" charset="0"/>
              <a:ea typeface="黑体" pitchFamily="2" charset="-122"/>
            </a:endParaRPr>
          </a:p>
          <a:p>
            <a:r>
              <a:rPr lang="en-US" altLang="zh-CN" sz="2400">
                <a:latin typeface="Arial" pitchFamily="34" charset="0"/>
                <a:ea typeface="黑体" pitchFamily="2" charset="-122"/>
              </a:rPr>
              <a:t>     printf(“n = %d\n”,n);</a:t>
            </a:r>
          </a:p>
          <a:p>
            <a:r>
              <a:rPr lang="en-US" altLang="zh-CN" sz="2400">
                <a:latin typeface="Arial" pitchFamily="34" charset="0"/>
                <a:ea typeface="黑体" pitchFamily="2" charset="-122"/>
              </a:rPr>
              <a:t>} </a:t>
            </a:r>
          </a:p>
        </p:txBody>
      </p:sp>
      <p:sp>
        <p:nvSpPr>
          <p:cNvPr id="47108" name="Rectangle 6"/>
          <p:cNvSpPr>
            <a:spLocks noChangeArrowheads="1"/>
          </p:cNvSpPr>
          <p:nvPr/>
        </p:nvSpPr>
        <p:spPr bwMode="auto">
          <a:xfrm>
            <a:off x="457200" y="1600200"/>
            <a:ext cx="4402138" cy="4530725"/>
          </a:xfrm>
          <a:prstGeom prst="rect">
            <a:avLst/>
          </a:prstGeom>
          <a:noFill/>
          <a:ln w="9525">
            <a:noFill/>
            <a:miter lim="800000"/>
            <a:headEnd/>
            <a:tailEnd/>
          </a:ln>
        </p:spPr>
        <p:txBody>
          <a:bodyPr/>
          <a:lstStyle/>
          <a:p>
            <a:pPr marL="342900" indent="-342900">
              <a:spcBef>
                <a:spcPct val="20000"/>
              </a:spcBef>
              <a:buFontTx/>
              <a:buChar char="•"/>
            </a:pPr>
            <a:r>
              <a:rPr lang="zh-CN" altLang="en-US" sz="2400">
                <a:solidFill>
                  <a:schemeClr val="tx2"/>
                </a:solidFill>
                <a:ea typeface="黑体" pitchFamily="2" charset="-122"/>
              </a:rPr>
              <a:t>一般形式</a:t>
            </a:r>
            <a:r>
              <a:rPr lang="zh-CN" altLang="en-US" sz="2400">
                <a:solidFill>
                  <a:srgbClr val="FF00FF"/>
                </a:solidFill>
                <a:ea typeface="黑体" pitchFamily="2" charset="-122"/>
              </a:rPr>
              <a:t> </a:t>
            </a:r>
          </a:p>
          <a:p>
            <a:pPr marL="342900" indent="-342900">
              <a:spcBef>
                <a:spcPct val="20000"/>
              </a:spcBef>
            </a:pPr>
            <a:r>
              <a:rPr lang="zh-CN" altLang="en-US" sz="2400">
                <a:ea typeface="黑体" pitchFamily="2" charset="-122"/>
              </a:rPr>
              <a:t>    </a:t>
            </a:r>
            <a:r>
              <a:rPr lang="en-US" altLang="zh-CN" sz="2400">
                <a:solidFill>
                  <a:srgbClr val="800000"/>
                </a:solidFill>
                <a:ea typeface="黑体" pitchFamily="2" charset="-122"/>
              </a:rPr>
              <a:t>do {</a:t>
            </a:r>
          </a:p>
          <a:p>
            <a:pPr marL="342900" indent="-342900">
              <a:spcBef>
                <a:spcPct val="20000"/>
              </a:spcBef>
            </a:pPr>
            <a:r>
              <a:rPr lang="en-US" altLang="zh-CN" sz="2400">
                <a:ea typeface="黑体" pitchFamily="2" charset="-122"/>
              </a:rPr>
              <a:t>         </a:t>
            </a:r>
            <a:r>
              <a:rPr lang="zh-CN" altLang="en-US" sz="2400">
                <a:solidFill>
                  <a:srgbClr val="003300"/>
                </a:solidFill>
                <a:ea typeface="黑体" pitchFamily="2" charset="-122"/>
              </a:rPr>
              <a:t>循环语句（组）</a:t>
            </a:r>
          </a:p>
          <a:p>
            <a:pPr marL="342900" indent="-342900">
              <a:spcBef>
                <a:spcPct val="20000"/>
              </a:spcBef>
            </a:pPr>
            <a:r>
              <a:rPr lang="zh-CN" altLang="en-US" sz="2400">
                <a:solidFill>
                  <a:srgbClr val="800000"/>
                </a:solidFill>
                <a:ea typeface="黑体" pitchFamily="2" charset="-122"/>
              </a:rPr>
              <a:t>    </a:t>
            </a:r>
            <a:r>
              <a:rPr lang="en-US" altLang="zh-CN" sz="2400">
                <a:solidFill>
                  <a:srgbClr val="800000"/>
                </a:solidFill>
                <a:ea typeface="黑体" pitchFamily="2" charset="-122"/>
              </a:rPr>
              <a:t>} while</a:t>
            </a:r>
            <a:r>
              <a:rPr lang="en-US" altLang="zh-CN" sz="2400">
                <a:solidFill>
                  <a:srgbClr val="99FF66"/>
                </a:solidFill>
                <a:ea typeface="黑体" pitchFamily="2" charset="-122"/>
              </a:rPr>
              <a:t> </a:t>
            </a:r>
            <a:r>
              <a:rPr lang="zh-CN" altLang="en-US" sz="2400">
                <a:solidFill>
                  <a:srgbClr val="800000"/>
                </a:solidFill>
                <a:ea typeface="黑体" pitchFamily="2" charset="-122"/>
              </a:rPr>
              <a:t>（</a:t>
            </a:r>
            <a:r>
              <a:rPr lang="zh-CN" altLang="en-US" sz="2400">
                <a:solidFill>
                  <a:srgbClr val="FF00FF"/>
                </a:solidFill>
                <a:ea typeface="黑体" pitchFamily="2" charset="-122"/>
              </a:rPr>
              <a:t>条件表达式</a:t>
            </a:r>
            <a:r>
              <a:rPr lang="zh-CN" altLang="en-US" sz="2400">
                <a:solidFill>
                  <a:srgbClr val="800000"/>
                </a:solidFill>
                <a:ea typeface="黑体" pitchFamily="2" charset="-122"/>
              </a:rPr>
              <a:t>）；</a:t>
            </a:r>
            <a:r>
              <a:rPr lang="zh-CN" altLang="en-US" sz="2400"/>
              <a:t> </a:t>
            </a:r>
            <a:endParaRPr lang="zh-CN" altLang="en-US" sz="2400">
              <a:solidFill>
                <a:srgbClr val="66FFFF"/>
              </a:solidFill>
              <a:ea typeface="黑体" pitchFamily="2" charset="-122"/>
            </a:endParaRPr>
          </a:p>
          <a:p>
            <a:pPr marL="342900" indent="-342900">
              <a:spcBef>
                <a:spcPct val="20000"/>
              </a:spcBef>
              <a:buFontTx/>
              <a:buChar char="•"/>
            </a:pPr>
            <a:r>
              <a:rPr lang="zh-CN" altLang="en-US" sz="2400">
                <a:ea typeface="黑体" pitchFamily="2" charset="-122"/>
              </a:rPr>
              <a:t>用于构成直到型循环：先执行后判断</a:t>
            </a:r>
            <a:r>
              <a:rPr lang="en-US" altLang="zh-CN" sz="2400">
                <a:ea typeface="黑体" pitchFamily="2" charset="-122"/>
              </a:rPr>
              <a:t>/</a:t>
            </a:r>
            <a:r>
              <a:rPr lang="zh-CN" altLang="en-US" sz="2400">
                <a:ea typeface="黑体" pitchFamily="2" charset="-122"/>
              </a:rPr>
              <a:t>条件为真继续循环，直到条件为假时结束循环。</a:t>
            </a:r>
          </a:p>
          <a:p>
            <a:pPr marL="342900" indent="-342900">
              <a:spcBef>
                <a:spcPct val="20000"/>
              </a:spcBef>
              <a:buFontTx/>
              <a:buChar char="•"/>
            </a:pPr>
            <a:r>
              <a:rPr lang="en-US" altLang="zh-CN" sz="2400">
                <a:ea typeface="黑体" pitchFamily="2" charset="-122"/>
              </a:rPr>
              <a:t>【</a:t>
            </a:r>
            <a:r>
              <a:rPr lang="zh-CN" altLang="en-US" sz="2400">
                <a:ea typeface="黑体" pitchFamily="2" charset="-122"/>
              </a:rPr>
              <a:t>注意</a:t>
            </a:r>
            <a:r>
              <a:rPr lang="en-US" altLang="zh-CN" sz="2400">
                <a:ea typeface="黑体" pitchFamily="2" charset="-122"/>
              </a:rPr>
              <a:t>】</a:t>
            </a:r>
            <a:r>
              <a:rPr lang="zh-CN" altLang="en-US" sz="2400">
                <a:ea typeface="黑体" pitchFamily="2" charset="-122"/>
              </a:rPr>
              <a:t>条件表达式或循环体内同样应有改变条件使循环结束的语句，否则可能陷入</a:t>
            </a:r>
            <a:r>
              <a:rPr lang="zh-CN" altLang="en-US" sz="2400">
                <a:latin typeface="Arial" pitchFamily="34" charset="0"/>
                <a:ea typeface="黑体" pitchFamily="2" charset="-122"/>
              </a:rPr>
              <a:t>“</a:t>
            </a:r>
            <a:r>
              <a:rPr lang="zh-CN" altLang="en-US" sz="2400">
                <a:ea typeface="黑体" pitchFamily="2" charset="-122"/>
              </a:rPr>
              <a:t>死循环</a:t>
            </a:r>
            <a:r>
              <a:rPr lang="zh-CN" altLang="en-US" sz="2400">
                <a:latin typeface="Arial" pitchFamily="34" charset="0"/>
                <a:ea typeface="黑体" pitchFamily="2" charset="-122"/>
              </a:rPr>
              <a:t>”</a:t>
            </a:r>
            <a:r>
              <a:rPr lang="zh-CN" altLang="en-US" sz="2400">
                <a:ea typeface="黑体" pitchFamily="2" charset="-122"/>
              </a:rPr>
              <a:t>。</a:t>
            </a:r>
          </a:p>
        </p:txBody>
      </p:sp>
      <p:pic>
        <p:nvPicPr>
          <p:cNvPr id="281607" name="Picture 7" descr="g2"/>
          <p:cNvPicPr>
            <a:picLocks noChangeAspect="1" noChangeArrowheads="1"/>
          </p:cNvPicPr>
          <p:nvPr/>
        </p:nvPicPr>
        <p:blipFill>
          <a:blip r:embed="rId2"/>
          <a:srcRect/>
          <a:stretch>
            <a:fillRect/>
          </a:stretch>
        </p:blipFill>
        <p:spPr bwMode="auto">
          <a:xfrm>
            <a:off x="5795963" y="4724400"/>
            <a:ext cx="2881312" cy="1668463"/>
          </a:xfrm>
          <a:prstGeom prst="rect">
            <a:avLst/>
          </a:prstGeom>
          <a:noFill/>
          <a:ln w="9525">
            <a:noFill/>
            <a:miter lim="800000"/>
            <a:headEnd/>
            <a:tailEnd/>
          </a:ln>
        </p:spPr>
      </p:pic>
      <p:sp>
        <p:nvSpPr>
          <p:cNvPr id="281608" name="Text Box 8"/>
          <p:cNvSpPr txBox="1">
            <a:spLocks noChangeArrowheads="1"/>
          </p:cNvSpPr>
          <p:nvPr/>
        </p:nvSpPr>
        <p:spPr bwMode="auto">
          <a:xfrm>
            <a:off x="4859338" y="5157788"/>
            <a:ext cx="549275" cy="1006475"/>
          </a:xfrm>
          <a:prstGeom prst="rect">
            <a:avLst/>
          </a:prstGeom>
          <a:solidFill>
            <a:srgbClr val="993300"/>
          </a:solidFill>
          <a:ln w="9525">
            <a:noFill/>
            <a:miter lim="800000"/>
            <a:headEnd/>
            <a:tailEnd/>
          </a:ln>
        </p:spPr>
        <p:txBody>
          <a:bodyPr vert="eaVert" wrap="none">
            <a:spAutoFit/>
          </a:bodyPr>
          <a:lstStyle/>
          <a:p>
            <a:r>
              <a:rPr lang="zh-CN" altLang="en-US" sz="2400">
                <a:latin typeface="Arial" pitchFamily="34" charset="0"/>
                <a:ea typeface="黑体" pitchFamily="2" charset="-122"/>
              </a:rPr>
              <a:t>直到型</a:t>
            </a:r>
          </a:p>
        </p:txBody>
      </p:sp>
      <p:sp>
        <p:nvSpPr>
          <p:cNvPr id="281609" name="AutoShape 9"/>
          <p:cNvSpPr>
            <a:spLocks noChangeArrowheads="1"/>
          </p:cNvSpPr>
          <p:nvPr/>
        </p:nvSpPr>
        <p:spPr bwMode="auto">
          <a:xfrm>
            <a:off x="2268538" y="3644900"/>
            <a:ext cx="2374900" cy="863600"/>
          </a:xfrm>
          <a:prstGeom prst="wedgeRectCallout">
            <a:avLst>
              <a:gd name="adj1" fmla="val 125667"/>
              <a:gd name="adj2" fmla="val 198528"/>
            </a:avLst>
          </a:prstGeom>
          <a:solidFill>
            <a:schemeClr val="accent1"/>
          </a:solidFill>
          <a:ln w="9525">
            <a:solidFill>
              <a:schemeClr val="tx1"/>
            </a:solidFill>
            <a:miter lim="800000"/>
            <a:headEnd/>
            <a:tailEnd/>
          </a:ln>
        </p:spPr>
        <p:txBody>
          <a:bodyPr/>
          <a:lstStyle/>
          <a:p>
            <a:pPr algn="ctr"/>
            <a:r>
              <a:rPr lang="zh-CN" altLang="en-US" sz="2400">
                <a:latin typeface="Arial" pitchFamily="34" charset="0"/>
                <a:ea typeface="黑体" pitchFamily="2" charset="-122"/>
              </a:rPr>
              <a:t>直到</a:t>
            </a:r>
            <a:r>
              <a:rPr lang="en-US" altLang="zh-CN" sz="2400">
                <a:latin typeface="Arial" pitchFamily="34" charset="0"/>
                <a:ea typeface="黑体" pitchFamily="2" charset="-122"/>
              </a:rPr>
              <a:t>sum</a:t>
            </a:r>
            <a:r>
              <a:rPr lang="zh-CN" altLang="en-US" sz="2400">
                <a:latin typeface="Arial" pitchFamily="34" charset="0"/>
                <a:ea typeface="黑体" pitchFamily="2" charset="-122"/>
              </a:rPr>
              <a:t>超过</a:t>
            </a:r>
            <a:r>
              <a:rPr lang="en-US" altLang="zh-CN" sz="2400">
                <a:latin typeface="Arial" pitchFamily="34" charset="0"/>
                <a:ea typeface="黑体" pitchFamily="2" charset="-122"/>
              </a:rPr>
              <a:t>10000</a:t>
            </a:r>
            <a:r>
              <a:rPr lang="zh-CN" altLang="en-US" sz="2400">
                <a:latin typeface="Arial" pitchFamily="34" charset="0"/>
                <a:ea typeface="黑体" pitchFamily="2" charset="-122"/>
              </a:rPr>
              <a:t>为止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1605"/>
                                        </p:tgtEl>
                                        <p:attrNameLst>
                                          <p:attrName>style.visibility</p:attrName>
                                        </p:attrNameLst>
                                      </p:cBhvr>
                                      <p:to>
                                        <p:strVal val="visible"/>
                                      </p:to>
                                    </p:set>
                                    <p:anim calcmode="lin" valueType="num">
                                      <p:cBhvr additive="base">
                                        <p:cTn id="7" dur="500" fill="hold"/>
                                        <p:tgtEl>
                                          <p:spTgt spid="281605"/>
                                        </p:tgtEl>
                                        <p:attrNameLst>
                                          <p:attrName>ppt_x</p:attrName>
                                        </p:attrNameLst>
                                      </p:cBhvr>
                                      <p:tavLst>
                                        <p:tav tm="0">
                                          <p:val>
                                            <p:strVal val="1+#ppt_w/2"/>
                                          </p:val>
                                        </p:tav>
                                        <p:tav tm="100000">
                                          <p:val>
                                            <p:strVal val="#ppt_x"/>
                                          </p:val>
                                        </p:tav>
                                      </p:tavLst>
                                    </p:anim>
                                    <p:anim calcmode="lin" valueType="num">
                                      <p:cBhvr additive="base">
                                        <p:cTn id="8" dur="500" fill="hold"/>
                                        <p:tgtEl>
                                          <p:spTgt spid="2816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81607"/>
                                        </p:tgtEl>
                                        <p:attrNameLst>
                                          <p:attrName>style.visibility</p:attrName>
                                        </p:attrNameLst>
                                      </p:cBhvr>
                                      <p:to>
                                        <p:strVal val="visible"/>
                                      </p:to>
                                    </p:set>
                                    <p:animEffect transition="in" filter="circle(in)">
                                      <p:cBhvr>
                                        <p:cTn id="13" dur="2000"/>
                                        <p:tgtEl>
                                          <p:spTgt spid="28160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1608"/>
                                        </p:tgtEl>
                                        <p:attrNameLst>
                                          <p:attrName>style.visibility</p:attrName>
                                        </p:attrNameLst>
                                      </p:cBhvr>
                                      <p:to>
                                        <p:strVal val="visible"/>
                                      </p:to>
                                    </p:set>
                                    <p:animEffect transition="in" filter="blinds(horizontal)">
                                      <p:cBhvr>
                                        <p:cTn id="18" dur="500"/>
                                        <p:tgtEl>
                                          <p:spTgt spid="28160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81609"/>
                                        </p:tgtEl>
                                        <p:attrNameLst>
                                          <p:attrName>style.visibility</p:attrName>
                                        </p:attrNameLst>
                                      </p:cBhvr>
                                      <p:to>
                                        <p:strVal val="visible"/>
                                      </p:to>
                                    </p:set>
                                    <p:animEffect transition="in" filter="strips(downRight)">
                                      <p:cBhvr>
                                        <p:cTn id="23" dur="500"/>
                                        <p:tgtEl>
                                          <p:spTgt spid="28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5" grpId="0" animBg="1"/>
      <p:bldP spid="281608" grpId="0" animBg="1"/>
      <p:bldP spid="281609"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457200" y="277813"/>
            <a:ext cx="8686800" cy="1143000"/>
          </a:xfrm>
          <a:prstGeom prst="rect">
            <a:avLst/>
          </a:prstGeom>
          <a:noFill/>
          <a:ln w="9525">
            <a:noFill/>
            <a:miter lim="800000"/>
            <a:headEnd/>
            <a:tailEnd/>
          </a:ln>
        </p:spPr>
        <p:txBody>
          <a:bodyPr anchor="ctr"/>
          <a:lstStyle/>
          <a:p>
            <a:r>
              <a:rPr lang="zh-CN" altLang="en-US" sz="2800" b="1">
                <a:ea typeface="黑体" pitchFamily="2" charset="-122"/>
              </a:rPr>
              <a:t>四、循环结构程序设计</a:t>
            </a:r>
            <a:br>
              <a:rPr lang="zh-CN" altLang="en-US" sz="2800" b="1">
                <a:ea typeface="黑体" pitchFamily="2" charset="-122"/>
              </a:rPr>
            </a:br>
            <a:r>
              <a:rPr lang="en-US" altLang="zh-CN" sz="2400">
                <a:solidFill>
                  <a:srgbClr val="0000FF"/>
                </a:solidFill>
                <a:latin typeface="黑体" pitchFamily="2" charset="-122"/>
                <a:ea typeface="黑体" pitchFamily="2" charset="-122"/>
              </a:rPr>
              <a:t>3</a:t>
            </a:r>
            <a:r>
              <a:rPr lang="zh-CN" altLang="en-US" sz="2400">
                <a:solidFill>
                  <a:srgbClr val="0000FF"/>
                </a:solidFill>
                <a:latin typeface="黑体" pitchFamily="2" charset="-122"/>
                <a:ea typeface="黑体" pitchFamily="2" charset="-122"/>
              </a:rPr>
              <a:t>、</a:t>
            </a:r>
            <a:r>
              <a:rPr lang="en-US" altLang="zh-CN" sz="2400">
                <a:solidFill>
                  <a:srgbClr val="0000FF"/>
                </a:solidFill>
                <a:latin typeface="黑体" pitchFamily="2" charset="-122"/>
                <a:ea typeface="黑体" pitchFamily="2" charset="-122"/>
              </a:rPr>
              <a:t>do</a:t>
            </a:r>
            <a:r>
              <a:rPr lang="en-US" altLang="zh-CN" sz="2400">
                <a:solidFill>
                  <a:srgbClr val="0000FF"/>
                </a:solidFill>
                <a:latin typeface="华文细黑" pitchFamily="2" charset="-122"/>
                <a:ea typeface="黑体" pitchFamily="2" charset="-122"/>
              </a:rPr>
              <a:t>…</a:t>
            </a:r>
            <a:r>
              <a:rPr lang="en-US" altLang="zh-CN" sz="2400">
                <a:solidFill>
                  <a:srgbClr val="0000FF"/>
                </a:solidFill>
                <a:ea typeface="黑体" pitchFamily="2" charset="-122"/>
              </a:rPr>
              <a:t>while</a:t>
            </a:r>
            <a:r>
              <a:rPr lang="zh-CN" altLang="en-US" sz="2400">
                <a:solidFill>
                  <a:srgbClr val="0000FF"/>
                </a:solidFill>
                <a:latin typeface="黑体" pitchFamily="2" charset="-122"/>
                <a:ea typeface="黑体" pitchFamily="2" charset="-122"/>
              </a:rPr>
              <a:t>语句循环结构</a:t>
            </a:r>
            <a:r>
              <a:rPr lang="zh-CN" altLang="en-US" sz="2400" i="1"/>
              <a:t>   </a:t>
            </a:r>
            <a:r>
              <a:rPr lang="zh-CN" altLang="en-US" sz="2400" i="1">
                <a:solidFill>
                  <a:srgbClr val="6600FF"/>
                </a:solidFill>
                <a:latin typeface="黑体" pitchFamily="2" charset="-122"/>
                <a:ea typeface="黑体" pitchFamily="2" charset="-122"/>
              </a:rPr>
              <a:t>示例 </a:t>
            </a:r>
            <a:r>
              <a:rPr lang="zh-CN" altLang="en-US" sz="2400" i="1">
                <a:solidFill>
                  <a:srgbClr val="66FFFF"/>
                </a:solidFill>
                <a:latin typeface="黑体" pitchFamily="2" charset="-122"/>
                <a:ea typeface="黑体" pitchFamily="2" charset="-122"/>
              </a:rPr>
              <a:t/>
            </a:r>
            <a:br>
              <a:rPr lang="zh-CN" altLang="en-US" sz="2400" i="1">
                <a:solidFill>
                  <a:srgbClr val="66FFFF"/>
                </a:solidFill>
                <a:latin typeface="黑体" pitchFamily="2" charset="-122"/>
                <a:ea typeface="黑体" pitchFamily="2" charset="-122"/>
              </a:rPr>
            </a:br>
            <a:r>
              <a:rPr lang="en-US" altLang="zh-CN" sz="2400">
                <a:solidFill>
                  <a:srgbClr val="003300"/>
                </a:solidFill>
                <a:ea typeface="黑体" pitchFamily="2" charset="-122"/>
              </a:rPr>
              <a:t>【</a:t>
            </a:r>
            <a:r>
              <a:rPr lang="zh-CN" altLang="en-US" sz="2400">
                <a:solidFill>
                  <a:srgbClr val="003300"/>
                </a:solidFill>
                <a:ea typeface="黑体" pitchFamily="2" charset="-122"/>
              </a:rPr>
              <a:t>例五</a:t>
            </a:r>
            <a:r>
              <a:rPr lang="en-US" altLang="zh-CN" sz="2400">
                <a:solidFill>
                  <a:srgbClr val="003300"/>
                </a:solidFill>
                <a:ea typeface="黑体" pitchFamily="2" charset="-122"/>
              </a:rPr>
              <a:t>】</a:t>
            </a:r>
            <a:r>
              <a:rPr lang="zh-CN" altLang="en-US" sz="2400">
                <a:solidFill>
                  <a:srgbClr val="003300"/>
                </a:solidFill>
                <a:ea typeface="黑体" pitchFamily="2" charset="-122"/>
              </a:rPr>
              <a:t>从键盘输入一个整数</a:t>
            </a:r>
            <a:r>
              <a:rPr lang="en-US" altLang="zh-CN" sz="2400">
                <a:solidFill>
                  <a:srgbClr val="003300"/>
                </a:solidFill>
                <a:ea typeface="黑体" pitchFamily="2" charset="-122"/>
              </a:rPr>
              <a:t>12456</a:t>
            </a:r>
            <a:r>
              <a:rPr lang="zh-CN" altLang="en-US" sz="2400">
                <a:solidFill>
                  <a:srgbClr val="003300"/>
                </a:solidFill>
                <a:ea typeface="黑体" pitchFamily="2" charset="-122"/>
              </a:rPr>
              <a:t>，分析以下程序运行结果。</a:t>
            </a:r>
          </a:p>
        </p:txBody>
      </p:sp>
      <p:sp>
        <p:nvSpPr>
          <p:cNvPr id="48131" name="Text Box 5"/>
          <p:cNvSpPr txBox="1">
            <a:spLocks noChangeArrowheads="1"/>
          </p:cNvSpPr>
          <p:nvPr/>
        </p:nvSpPr>
        <p:spPr bwMode="auto">
          <a:xfrm>
            <a:off x="684213" y="1773238"/>
            <a:ext cx="4246562" cy="4508500"/>
          </a:xfrm>
          <a:prstGeom prst="rect">
            <a:avLst/>
          </a:prstGeom>
          <a:solidFill>
            <a:srgbClr val="808000"/>
          </a:solidFill>
          <a:ln w="34925">
            <a:solidFill>
              <a:srgbClr val="FF9900"/>
            </a:solidFill>
            <a:miter lim="800000"/>
            <a:headEnd/>
            <a:tailEnd/>
          </a:ln>
        </p:spPr>
        <p:txBody>
          <a:bodyPr wrap="none">
            <a:spAutoFit/>
          </a:bodyPr>
          <a:lstStyle/>
          <a:p>
            <a:r>
              <a:rPr lang="en-US" altLang="zh-CN" sz="2400">
                <a:latin typeface="Arial" pitchFamily="34" charset="0"/>
              </a:rPr>
              <a:t>main()</a:t>
            </a:r>
          </a:p>
          <a:p>
            <a:r>
              <a:rPr lang="en-US" altLang="zh-CN" sz="2400">
                <a:latin typeface="Arial" pitchFamily="34" charset="0"/>
              </a:rPr>
              <a:t>{ </a:t>
            </a:r>
          </a:p>
          <a:p>
            <a:r>
              <a:rPr lang="en-US" altLang="zh-CN" sz="2400">
                <a:latin typeface="Arial" pitchFamily="34" charset="0"/>
              </a:rPr>
              <a:t>     int num,c;</a:t>
            </a:r>
          </a:p>
          <a:p>
            <a:r>
              <a:rPr lang="en-US" altLang="zh-CN" sz="2400">
                <a:latin typeface="Arial" pitchFamily="34" charset="0"/>
              </a:rPr>
              <a:t>     </a:t>
            </a:r>
          </a:p>
          <a:p>
            <a:r>
              <a:rPr lang="en-US" altLang="zh-CN" sz="2400">
                <a:latin typeface="Arial" pitchFamily="34" charset="0"/>
              </a:rPr>
              <a:t>     printf(“</a:t>
            </a:r>
            <a:r>
              <a:rPr lang="zh-CN" altLang="en-US" sz="2400">
                <a:latin typeface="Arial" pitchFamily="34" charset="0"/>
                <a:ea typeface="黑体" pitchFamily="2" charset="-122"/>
              </a:rPr>
              <a:t>请输入一个整数</a:t>
            </a:r>
            <a:r>
              <a:rPr lang="en-US" altLang="zh-CN" sz="2400">
                <a:latin typeface="Arial" pitchFamily="34" charset="0"/>
                <a:ea typeface="黑体" pitchFamily="2" charset="-122"/>
              </a:rPr>
              <a:t>:</a:t>
            </a:r>
            <a:r>
              <a:rPr lang="en-US" altLang="zh-CN" sz="2400">
                <a:latin typeface="Arial" pitchFamily="34" charset="0"/>
              </a:rPr>
              <a:t>“)</a:t>
            </a:r>
            <a:r>
              <a:rPr lang="zh-CN" altLang="en-US" sz="2400">
                <a:latin typeface="Arial" pitchFamily="34" charset="0"/>
              </a:rPr>
              <a:t>；</a:t>
            </a:r>
          </a:p>
          <a:p>
            <a:r>
              <a:rPr lang="zh-CN" altLang="en-US" sz="2400">
                <a:latin typeface="Arial" pitchFamily="34" charset="0"/>
              </a:rPr>
              <a:t>     </a:t>
            </a:r>
            <a:r>
              <a:rPr lang="en-US" altLang="zh-CN" sz="2400">
                <a:latin typeface="Arial" pitchFamily="34" charset="0"/>
              </a:rPr>
              <a:t>scanf(“%d”,&amp;num);</a:t>
            </a:r>
          </a:p>
          <a:p>
            <a:r>
              <a:rPr lang="en-US" altLang="zh-CN" sz="2400">
                <a:latin typeface="Arial" pitchFamily="34" charset="0"/>
              </a:rPr>
              <a:t>    </a:t>
            </a:r>
            <a:r>
              <a:rPr lang="en-US" altLang="zh-CN" sz="2400">
                <a:solidFill>
                  <a:srgbClr val="FFFF00"/>
                </a:solidFill>
                <a:latin typeface="Arial" pitchFamily="34" charset="0"/>
              </a:rPr>
              <a:t>do { </a:t>
            </a:r>
          </a:p>
          <a:p>
            <a:r>
              <a:rPr lang="en-US" altLang="zh-CN" sz="2400">
                <a:solidFill>
                  <a:srgbClr val="FFFF00"/>
                </a:solidFill>
                <a:latin typeface="Arial" pitchFamily="34" charset="0"/>
              </a:rPr>
              <a:t>         c=num%10; </a:t>
            </a:r>
          </a:p>
          <a:p>
            <a:r>
              <a:rPr lang="en-US" altLang="zh-CN" sz="2400">
                <a:solidFill>
                  <a:srgbClr val="FFFF00"/>
                </a:solidFill>
                <a:latin typeface="Arial" pitchFamily="34" charset="0"/>
              </a:rPr>
              <a:t>         printf(“%d”,c);   </a:t>
            </a:r>
          </a:p>
          <a:p>
            <a:r>
              <a:rPr lang="en-US" altLang="zh-CN" sz="2400">
                <a:solidFill>
                  <a:srgbClr val="FFFF00"/>
                </a:solidFill>
                <a:latin typeface="Arial" pitchFamily="34" charset="0"/>
              </a:rPr>
              <a:t>    } while((num/=10)&gt;0);</a:t>
            </a:r>
            <a:r>
              <a:rPr lang="en-US" altLang="zh-CN" sz="2400">
                <a:latin typeface="Arial" pitchFamily="34" charset="0"/>
              </a:rPr>
              <a:t>        </a:t>
            </a:r>
          </a:p>
          <a:p>
            <a:r>
              <a:rPr lang="en-US" altLang="zh-CN" sz="2400">
                <a:latin typeface="Arial" pitchFamily="34" charset="0"/>
              </a:rPr>
              <a:t>    printf(“\n”);</a:t>
            </a:r>
          </a:p>
          <a:p>
            <a:r>
              <a:rPr lang="en-US" altLang="zh-CN" sz="2400">
                <a:latin typeface="Arial" pitchFamily="34" charset="0"/>
              </a:rPr>
              <a:t>}</a:t>
            </a:r>
          </a:p>
        </p:txBody>
      </p:sp>
      <p:sp>
        <p:nvSpPr>
          <p:cNvPr id="282630" name="Text Box 6"/>
          <p:cNvSpPr txBox="1">
            <a:spLocks noChangeArrowheads="1"/>
          </p:cNvSpPr>
          <p:nvPr/>
        </p:nvSpPr>
        <p:spPr bwMode="auto">
          <a:xfrm>
            <a:off x="4067175" y="4292600"/>
            <a:ext cx="3160713" cy="457200"/>
          </a:xfrm>
          <a:prstGeom prst="rect">
            <a:avLst/>
          </a:prstGeom>
          <a:solidFill>
            <a:srgbClr val="FFFF99"/>
          </a:solidFill>
          <a:ln w="9525">
            <a:noFill/>
            <a:miter lim="800000"/>
            <a:headEnd/>
            <a:tailEnd/>
          </a:ln>
        </p:spPr>
        <p:txBody>
          <a:bodyPr wrap="none">
            <a:spAutoFit/>
          </a:bodyPr>
          <a:lstStyle/>
          <a:p>
            <a:r>
              <a:rPr lang="en-US" altLang="zh-CN">
                <a:latin typeface="Arial" pitchFamily="34" charset="0"/>
              </a:rPr>
              <a:t> </a:t>
            </a:r>
            <a:r>
              <a:rPr lang="en-US" altLang="zh-CN" sz="2400">
                <a:solidFill>
                  <a:srgbClr val="990000"/>
                </a:solidFill>
                <a:latin typeface="Arial" pitchFamily="34" charset="0"/>
                <a:ea typeface="黑体" pitchFamily="2" charset="-122"/>
              </a:rPr>
              <a:t>/*</a:t>
            </a:r>
            <a:r>
              <a:rPr lang="zh-CN" altLang="en-US" sz="2400">
                <a:solidFill>
                  <a:srgbClr val="990000"/>
                </a:solidFill>
                <a:latin typeface="Arial" pitchFamily="34" charset="0"/>
                <a:ea typeface="黑体" pitchFamily="2" charset="-122"/>
              </a:rPr>
              <a:t>取得</a:t>
            </a:r>
            <a:r>
              <a:rPr lang="en-US" altLang="zh-CN" sz="2400">
                <a:solidFill>
                  <a:srgbClr val="990000"/>
                </a:solidFill>
                <a:latin typeface="Arial" pitchFamily="34" charset="0"/>
                <a:ea typeface="黑体" pitchFamily="2" charset="-122"/>
              </a:rPr>
              <a:t>num</a:t>
            </a:r>
            <a:r>
              <a:rPr lang="zh-CN" altLang="en-US" sz="2400">
                <a:solidFill>
                  <a:srgbClr val="990000"/>
                </a:solidFill>
                <a:latin typeface="Arial" pitchFamily="34" charset="0"/>
                <a:ea typeface="黑体" pitchFamily="2" charset="-122"/>
              </a:rPr>
              <a:t>的个位数*</a:t>
            </a:r>
            <a:r>
              <a:rPr lang="en-US" altLang="zh-CN" sz="2400">
                <a:solidFill>
                  <a:srgbClr val="990000"/>
                </a:solidFill>
                <a:latin typeface="Arial" pitchFamily="34" charset="0"/>
                <a:ea typeface="黑体" pitchFamily="2" charset="-122"/>
              </a:rPr>
              <a:t>/ </a:t>
            </a:r>
          </a:p>
        </p:txBody>
      </p:sp>
      <p:sp>
        <p:nvSpPr>
          <p:cNvPr id="282631" name="Text Box 7"/>
          <p:cNvSpPr txBox="1">
            <a:spLocks noChangeArrowheads="1"/>
          </p:cNvSpPr>
          <p:nvPr/>
        </p:nvSpPr>
        <p:spPr bwMode="auto">
          <a:xfrm>
            <a:off x="4500563" y="4724400"/>
            <a:ext cx="3076575" cy="457200"/>
          </a:xfrm>
          <a:prstGeom prst="rect">
            <a:avLst/>
          </a:prstGeom>
          <a:solidFill>
            <a:srgbClr val="CCFFCC"/>
          </a:solidFill>
          <a:ln w="9525">
            <a:noFill/>
            <a:miter lim="800000"/>
            <a:headEnd/>
            <a:tailEnd/>
          </a:ln>
        </p:spPr>
        <p:txBody>
          <a:bodyPr wrap="none">
            <a:spAutoFit/>
          </a:bodyPr>
          <a:lstStyle/>
          <a:p>
            <a:r>
              <a:rPr lang="en-US" altLang="zh-CN">
                <a:latin typeface="Arial" pitchFamily="34" charset="0"/>
              </a:rPr>
              <a:t> </a:t>
            </a:r>
            <a:r>
              <a:rPr lang="en-US" altLang="zh-CN" sz="2400">
                <a:solidFill>
                  <a:srgbClr val="990000"/>
                </a:solidFill>
                <a:latin typeface="Arial" pitchFamily="34" charset="0"/>
                <a:ea typeface="黑体" pitchFamily="2" charset="-122"/>
              </a:rPr>
              <a:t>/*</a:t>
            </a:r>
            <a:r>
              <a:rPr lang="zh-CN" altLang="en-US" sz="2400">
                <a:solidFill>
                  <a:srgbClr val="990000"/>
                </a:solidFill>
                <a:latin typeface="Arial" pitchFamily="34" charset="0"/>
                <a:ea typeface="黑体" pitchFamily="2" charset="-122"/>
              </a:rPr>
              <a:t>输出</a:t>
            </a:r>
            <a:r>
              <a:rPr lang="en-US" altLang="zh-CN" sz="2400">
                <a:solidFill>
                  <a:srgbClr val="990000"/>
                </a:solidFill>
                <a:latin typeface="Arial" pitchFamily="34" charset="0"/>
                <a:ea typeface="黑体" pitchFamily="2" charset="-122"/>
              </a:rPr>
              <a:t>num</a:t>
            </a:r>
            <a:r>
              <a:rPr lang="zh-CN" altLang="en-US" sz="2400">
                <a:solidFill>
                  <a:srgbClr val="990000"/>
                </a:solidFill>
                <a:latin typeface="Arial" pitchFamily="34" charset="0"/>
                <a:ea typeface="黑体" pitchFamily="2" charset="-122"/>
              </a:rPr>
              <a:t>的个位数*</a:t>
            </a:r>
            <a:r>
              <a:rPr lang="en-US" altLang="zh-CN" sz="2400">
                <a:solidFill>
                  <a:srgbClr val="990000"/>
                </a:solidFill>
                <a:latin typeface="Arial" pitchFamily="34" charset="0"/>
                <a:ea typeface="黑体" pitchFamily="2" charset="-122"/>
              </a:rPr>
              <a:t>/</a:t>
            </a:r>
          </a:p>
        </p:txBody>
      </p:sp>
      <p:sp>
        <p:nvSpPr>
          <p:cNvPr id="282632" name="Text Box 8"/>
          <p:cNvSpPr txBox="1">
            <a:spLocks noChangeArrowheads="1"/>
          </p:cNvSpPr>
          <p:nvPr/>
        </p:nvSpPr>
        <p:spPr bwMode="auto">
          <a:xfrm>
            <a:off x="5076825" y="5157788"/>
            <a:ext cx="2819400" cy="457200"/>
          </a:xfrm>
          <a:prstGeom prst="rect">
            <a:avLst/>
          </a:prstGeom>
          <a:solidFill>
            <a:srgbClr val="FFCC00"/>
          </a:solidFill>
          <a:ln w="9525">
            <a:noFill/>
            <a:miter lim="800000"/>
            <a:headEnd/>
            <a:tailEnd/>
          </a:ln>
        </p:spPr>
        <p:txBody>
          <a:bodyPr wrap="none">
            <a:spAutoFit/>
          </a:bodyPr>
          <a:lstStyle/>
          <a:p>
            <a:r>
              <a:rPr lang="en-US" altLang="zh-CN">
                <a:latin typeface="Arial" pitchFamily="34" charset="0"/>
              </a:rPr>
              <a:t> </a:t>
            </a:r>
            <a:r>
              <a:rPr lang="en-US" altLang="zh-CN" sz="2400">
                <a:solidFill>
                  <a:srgbClr val="990000"/>
                </a:solidFill>
                <a:latin typeface="Arial" pitchFamily="34" charset="0"/>
                <a:ea typeface="黑体" pitchFamily="2" charset="-122"/>
              </a:rPr>
              <a:t>/*</a:t>
            </a:r>
            <a:r>
              <a:rPr lang="zh-CN" altLang="en-US" sz="2400">
                <a:solidFill>
                  <a:srgbClr val="990000"/>
                </a:solidFill>
                <a:latin typeface="Arial" pitchFamily="34" charset="0"/>
                <a:ea typeface="黑体" pitchFamily="2" charset="-122"/>
              </a:rPr>
              <a:t>直到</a:t>
            </a:r>
            <a:r>
              <a:rPr lang="en-US" altLang="zh-CN" sz="2400">
                <a:solidFill>
                  <a:srgbClr val="990000"/>
                </a:solidFill>
                <a:latin typeface="Arial" pitchFamily="34" charset="0"/>
                <a:ea typeface="黑体" pitchFamily="2" charset="-122"/>
              </a:rPr>
              <a:t>num/10</a:t>
            </a:r>
            <a:r>
              <a:rPr lang="zh-CN" altLang="en-US" sz="2400">
                <a:solidFill>
                  <a:srgbClr val="990000"/>
                </a:solidFill>
                <a:latin typeface="Arial" pitchFamily="34" charset="0"/>
                <a:ea typeface="黑体" pitchFamily="2" charset="-122"/>
              </a:rPr>
              <a:t>为</a:t>
            </a:r>
            <a:r>
              <a:rPr lang="en-US" altLang="zh-CN" sz="2400">
                <a:solidFill>
                  <a:srgbClr val="990000"/>
                </a:solidFill>
                <a:latin typeface="Arial" pitchFamily="34" charset="0"/>
                <a:ea typeface="黑体" pitchFamily="2" charset="-122"/>
              </a:rPr>
              <a:t>0*/</a:t>
            </a:r>
            <a:r>
              <a:rPr lang="en-US" altLang="zh-CN">
                <a:latin typeface="Arial" pitchFamily="34" charset="0"/>
              </a:rPr>
              <a:t> </a:t>
            </a:r>
          </a:p>
        </p:txBody>
      </p:sp>
      <p:sp>
        <p:nvSpPr>
          <p:cNvPr id="282633" name="Text Box 9"/>
          <p:cNvSpPr txBox="1">
            <a:spLocks noChangeArrowheads="1"/>
          </p:cNvSpPr>
          <p:nvPr/>
        </p:nvSpPr>
        <p:spPr bwMode="auto">
          <a:xfrm>
            <a:off x="5292725" y="2224088"/>
            <a:ext cx="3600450" cy="1187450"/>
          </a:xfrm>
          <a:prstGeom prst="rect">
            <a:avLst/>
          </a:prstGeom>
          <a:solidFill>
            <a:srgbClr val="808000"/>
          </a:solidFill>
          <a:ln w="9525">
            <a:noFill/>
            <a:miter lim="800000"/>
            <a:headEnd/>
            <a:tailEnd/>
          </a:ln>
        </p:spPr>
        <p:txBody>
          <a:bodyPr>
            <a:spAutoFit/>
          </a:bodyPr>
          <a:lstStyle/>
          <a:p>
            <a:r>
              <a:rPr lang="zh-CN" altLang="en-US" sz="2400">
                <a:solidFill>
                  <a:srgbClr val="FFCCFF"/>
                </a:solidFill>
                <a:latin typeface="Arial" pitchFamily="34" charset="0"/>
                <a:ea typeface="黑体" pitchFamily="2" charset="-122"/>
              </a:rPr>
              <a:t>结果：</a:t>
            </a:r>
          </a:p>
          <a:p>
            <a:r>
              <a:rPr lang="zh-CN" altLang="en-US" sz="2400">
                <a:latin typeface="Arial" pitchFamily="34" charset="0"/>
                <a:ea typeface="黑体" pitchFamily="2" charset="-122"/>
              </a:rPr>
              <a:t>              </a:t>
            </a:r>
            <a:r>
              <a:rPr lang="en-US" altLang="zh-CN" sz="2400" b="1">
                <a:latin typeface="Arial" pitchFamily="34" charset="0"/>
                <a:ea typeface="黑体" pitchFamily="2" charset="-122"/>
              </a:rPr>
              <a:t>65421</a:t>
            </a:r>
          </a:p>
          <a:p>
            <a:r>
              <a:rPr lang="zh-CN" altLang="en-US" sz="2400">
                <a:solidFill>
                  <a:srgbClr val="FFFF00"/>
                </a:solidFill>
                <a:latin typeface="Arial" pitchFamily="34" charset="0"/>
                <a:ea typeface="黑体" pitchFamily="2" charset="-122"/>
              </a:rPr>
              <a:t>将各位数字反序显示出来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630"/>
                                        </p:tgtEl>
                                        <p:attrNameLst>
                                          <p:attrName>style.visibility</p:attrName>
                                        </p:attrNameLst>
                                      </p:cBhvr>
                                      <p:to>
                                        <p:strVal val="visible"/>
                                      </p:to>
                                    </p:set>
                                    <p:animEffect transition="in" filter="blinds(horizontal)">
                                      <p:cBhvr>
                                        <p:cTn id="7" dur="500"/>
                                        <p:tgtEl>
                                          <p:spTgt spid="2826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631"/>
                                        </p:tgtEl>
                                        <p:attrNameLst>
                                          <p:attrName>style.visibility</p:attrName>
                                        </p:attrNameLst>
                                      </p:cBhvr>
                                      <p:to>
                                        <p:strVal val="visible"/>
                                      </p:to>
                                    </p:set>
                                    <p:animEffect transition="in" filter="blinds(horizontal)">
                                      <p:cBhvr>
                                        <p:cTn id="12" dur="500"/>
                                        <p:tgtEl>
                                          <p:spTgt spid="2826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2632"/>
                                        </p:tgtEl>
                                        <p:attrNameLst>
                                          <p:attrName>style.visibility</p:attrName>
                                        </p:attrNameLst>
                                      </p:cBhvr>
                                      <p:to>
                                        <p:strVal val="visible"/>
                                      </p:to>
                                    </p:set>
                                    <p:animEffect transition="in" filter="blinds(horizontal)">
                                      <p:cBhvr>
                                        <p:cTn id="17" dur="500"/>
                                        <p:tgtEl>
                                          <p:spTgt spid="28263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282633"/>
                                        </p:tgtEl>
                                        <p:attrNameLst>
                                          <p:attrName>style.visibility</p:attrName>
                                        </p:attrNameLst>
                                      </p:cBhvr>
                                      <p:to>
                                        <p:strVal val="visible"/>
                                      </p:to>
                                    </p:set>
                                    <p:animEffect transition="in" filter="strips(downLeft)">
                                      <p:cBhvr>
                                        <p:cTn id="22" dur="500"/>
                                        <p:tgtEl>
                                          <p:spTgt spid="282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0" grpId="0" animBg="1"/>
      <p:bldP spid="282631" grpId="0" animBg="1"/>
      <p:bldP spid="282632" grpId="0" animBg="1"/>
      <p:bldP spid="282633"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8099" name="Rectangle 3"/>
          <p:cNvSpPr>
            <a:spLocks noGrp="1" noChangeArrowheads="1"/>
          </p:cNvSpPr>
          <p:nvPr>
            <p:ph type="body" sz="half" idx="1"/>
          </p:nvPr>
        </p:nvSpPr>
        <p:spPr>
          <a:xfrm>
            <a:off x="304800" y="969963"/>
            <a:ext cx="8839200" cy="1447800"/>
          </a:xfrm>
        </p:spPr>
        <p:txBody>
          <a:bodyPr/>
          <a:lstStyle/>
          <a:p>
            <a:pPr eaLnBrk="1" hangingPunct="1">
              <a:lnSpc>
                <a:spcPct val="90000"/>
              </a:lnSpc>
              <a:defRPr/>
            </a:pPr>
            <a:r>
              <a:rPr lang="en-US" altLang="zh-CN" sz="2400" smtClean="0">
                <a:solidFill>
                  <a:srgbClr val="00FF00"/>
                </a:solidFill>
              </a:rPr>
              <a:t>for</a:t>
            </a:r>
            <a:r>
              <a:rPr lang="zh-CN" altLang="en-US" sz="2400" smtClean="0">
                <a:solidFill>
                  <a:srgbClr val="00FF00"/>
                </a:solidFill>
              </a:rPr>
              <a:t>语句格式</a:t>
            </a:r>
            <a:endParaRPr lang="zh-CN" altLang="en-US" smtClean="0"/>
          </a:p>
          <a:p>
            <a:pPr marL="819150" lvl="1" algn="ctr" eaLnBrk="1" hangingPunct="1">
              <a:lnSpc>
                <a:spcPct val="90000"/>
              </a:lnSpc>
              <a:buFontTx/>
              <a:buNone/>
              <a:defRPr/>
            </a:pPr>
            <a:r>
              <a:rPr lang="en-US" altLang="zh-CN" sz="2400" smtClean="0">
                <a:solidFill>
                  <a:srgbClr val="00FFFF"/>
                </a:solidFill>
                <a:latin typeface="宋体" pitchFamily="2" charset="-122"/>
              </a:rPr>
              <a:t>for (</a:t>
            </a:r>
            <a:r>
              <a:rPr lang="zh-CN" altLang="en-US" sz="2400" smtClean="0">
                <a:solidFill>
                  <a:srgbClr val="FFFF00"/>
                </a:solidFill>
                <a:latin typeface="宋体" pitchFamily="2" charset="-122"/>
              </a:rPr>
              <a:t>表达式</a:t>
            </a:r>
            <a:r>
              <a:rPr lang="en-US" altLang="zh-CN" sz="2400" smtClean="0">
                <a:solidFill>
                  <a:srgbClr val="FFFF00"/>
                </a:solidFill>
                <a:latin typeface="宋体" pitchFamily="2" charset="-122"/>
              </a:rPr>
              <a:t>1</a:t>
            </a:r>
            <a:r>
              <a:rPr lang="zh-CN" altLang="en-US" sz="2400" smtClean="0">
                <a:solidFill>
                  <a:srgbClr val="00FFFF"/>
                </a:solidFill>
                <a:latin typeface="宋体" pitchFamily="2" charset="-122"/>
              </a:rPr>
              <a:t>；</a:t>
            </a:r>
            <a:r>
              <a:rPr lang="zh-CN" altLang="en-US" sz="2400" smtClean="0">
                <a:solidFill>
                  <a:srgbClr val="FFFFFF"/>
                </a:solidFill>
                <a:latin typeface="宋体" pitchFamily="2" charset="-122"/>
              </a:rPr>
              <a:t>表达式</a:t>
            </a:r>
            <a:r>
              <a:rPr lang="en-US" altLang="zh-CN" sz="2400" smtClean="0">
                <a:solidFill>
                  <a:srgbClr val="FFFFFF"/>
                </a:solidFill>
                <a:latin typeface="宋体" pitchFamily="2" charset="-122"/>
              </a:rPr>
              <a:t>2</a:t>
            </a:r>
            <a:r>
              <a:rPr lang="zh-CN" altLang="en-US" sz="2400" smtClean="0">
                <a:solidFill>
                  <a:srgbClr val="00FFFF"/>
                </a:solidFill>
                <a:latin typeface="宋体" pitchFamily="2" charset="-122"/>
              </a:rPr>
              <a:t>；</a:t>
            </a:r>
            <a:r>
              <a:rPr lang="zh-CN" altLang="en-US" sz="2400" smtClean="0">
                <a:solidFill>
                  <a:srgbClr val="00FF00"/>
                </a:solidFill>
                <a:latin typeface="宋体" pitchFamily="2" charset="-122"/>
              </a:rPr>
              <a:t>表达式</a:t>
            </a:r>
            <a:r>
              <a:rPr lang="en-US" altLang="zh-CN" sz="2400" smtClean="0">
                <a:solidFill>
                  <a:srgbClr val="00FF00"/>
                </a:solidFill>
                <a:latin typeface="宋体" pitchFamily="2" charset="-122"/>
              </a:rPr>
              <a:t>3</a:t>
            </a:r>
            <a:r>
              <a:rPr lang="en-US" altLang="zh-CN" sz="2400" smtClean="0">
                <a:solidFill>
                  <a:srgbClr val="00FFFF"/>
                </a:solidFill>
                <a:latin typeface="宋体" pitchFamily="2" charset="-122"/>
              </a:rPr>
              <a:t>) </a:t>
            </a:r>
            <a:r>
              <a:rPr lang="zh-CN" altLang="en-US" sz="2400" smtClean="0">
                <a:solidFill>
                  <a:srgbClr val="00FFFF"/>
                </a:solidFill>
                <a:latin typeface="宋体" pitchFamily="2" charset="-122"/>
              </a:rPr>
              <a:t>语句；</a:t>
            </a:r>
          </a:p>
          <a:p>
            <a:pPr eaLnBrk="1" hangingPunct="1">
              <a:lnSpc>
                <a:spcPct val="90000"/>
              </a:lnSpc>
              <a:defRPr/>
            </a:pPr>
            <a:r>
              <a:rPr lang="en-US" altLang="zh-CN" sz="2400" smtClean="0">
                <a:solidFill>
                  <a:srgbClr val="00FF00"/>
                </a:solidFill>
                <a:latin typeface="宋体" pitchFamily="2" charset="-122"/>
              </a:rPr>
              <a:t>for</a:t>
            </a:r>
            <a:r>
              <a:rPr lang="zh-CN" altLang="en-US" sz="2400" smtClean="0">
                <a:solidFill>
                  <a:srgbClr val="00FF00"/>
                </a:solidFill>
                <a:latin typeface="宋体" pitchFamily="2" charset="-122"/>
              </a:rPr>
              <a:t>语句的执行流程</a:t>
            </a:r>
            <a:endParaRPr lang="zh-CN" altLang="en-US" smtClean="0">
              <a:solidFill>
                <a:srgbClr val="00FF00"/>
              </a:solidFill>
              <a:latin typeface="宋体" pitchFamily="2" charset="-122"/>
            </a:endParaRPr>
          </a:p>
        </p:txBody>
      </p:sp>
      <p:sp>
        <p:nvSpPr>
          <p:cNvPr id="388100" name="Text Box 4"/>
          <p:cNvSpPr txBox="1">
            <a:spLocks noChangeArrowheads="1"/>
          </p:cNvSpPr>
          <p:nvPr/>
        </p:nvSpPr>
        <p:spPr bwMode="auto">
          <a:xfrm>
            <a:off x="5448300" y="2722563"/>
            <a:ext cx="2305050" cy="457200"/>
          </a:xfrm>
          <a:prstGeom prst="rect">
            <a:avLst/>
          </a:prstGeom>
          <a:noFill/>
          <a:ln w="9525">
            <a:noFill/>
            <a:miter lim="800000"/>
            <a:headEnd/>
            <a:tailEnd/>
          </a:ln>
        </p:spPr>
        <p:txBody>
          <a:bodyPr>
            <a:spAutoFit/>
          </a:bodyPr>
          <a:lstStyle/>
          <a:p>
            <a:pPr>
              <a:spcBef>
                <a:spcPct val="50000"/>
              </a:spcBef>
            </a:pPr>
            <a:r>
              <a:rPr kumimoji="1" lang="zh-CN" altLang="en-US" sz="2400" b="1">
                <a:solidFill>
                  <a:srgbClr val="00FFFF"/>
                </a:solidFill>
                <a:latin typeface="Times New Roman" pitchFamily="18" charset="0"/>
              </a:rPr>
              <a:t>循环初始条件</a:t>
            </a:r>
          </a:p>
        </p:txBody>
      </p:sp>
      <p:sp>
        <p:nvSpPr>
          <p:cNvPr id="388101" name="Text Box 5"/>
          <p:cNvSpPr txBox="1">
            <a:spLocks noChangeArrowheads="1"/>
          </p:cNvSpPr>
          <p:nvPr/>
        </p:nvSpPr>
        <p:spPr bwMode="auto">
          <a:xfrm>
            <a:off x="5438775" y="3436938"/>
            <a:ext cx="2206625" cy="457200"/>
          </a:xfrm>
          <a:prstGeom prst="rect">
            <a:avLst/>
          </a:prstGeom>
          <a:noFill/>
          <a:ln w="9525">
            <a:noFill/>
            <a:miter lim="800000"/>
            <a:headEnd/>
            <a:tailEnd/>
          </a:ln>
        </p:spPr>
        <p:txBody>
          <a:bodyPr>
            <a:spAutoFit/>
          </a:bodyPr>
          <a:lstStyle/>
          <a:p>
            <a:pPr>
              <a:spcBef>
                <a:spcPct val="50000"/>
              </a:spcBef>
            </a:pPr>
            <a:r>
              <a:rPr kumimoji="1" lang="zh-CN" altLang="en-US" sz="2400" b="1">
                <a:solidFill>
                  <a:srgbClr val="00FFFF"/>
                </a:solidFill>
                <a:latin typeface="Times New Roman" pitchFamily="18" charset="0"/>
              </a:rPr>
              <a:t>循环控制条件</a:t>
            </a:r>
          </a:p>
        </p:txBody>
      </p:sp>
      <p:sp>
        <p:nvSpPr>
          <p:cNvPr id="388102" name="AutoShape 6"/>
          <p:cNvSpPr>
            <a:spLocks noChangeArrowheads="1"/>
          </p:cNvSpPr>
          <p:nvPr/>
        </p:nvSpPr>
        <p:spPr bwMode="auto">
          <a:xfrm>
            <a:off x="3409950" y="2808288"/>
            <a:ext cx="1924050" cy="304800"/>
          </a:xfrm>
          <a:prstGeom prst="rightArrow">
            <a:avLst>
              <a:gd name="adj1" fmla="val 50000"/>
              <a:gd name="adj2" fmla="val 157813"/>
            </a:avLst>
          </a:prstGeom>
          <a:noFill/>
          <a:ln w="28575">
            <a:solidFill>
              <a:srgbClr val="00FF00"/>
            </a:solidFill>
            <a:miter lim="800000"/>
            <a:headEnd/>
            <a:tailEnd/>
          </a:ln>
        </p:spPr>
        <p:txBody>
          <a:bodyPr wrap="none" anchor="ctr"/>
          <a:lstStyle/>
          <a:p>
            <a:endParaRPr lang="zh-CN" altLang="en-US"/>
          </a:p>
        </p:txBody>
      </p:sp>
      <p:sp>
        <p:nvSpPr>
          <p:cNvPr id="388103" name="AutoShape 7"/>
          <p:cNvSpPr>
            <a:spLocks noChangeArrowheads="1"/>
          </p:cNvSpPr>
          <p:nvPr/>
        </p:nvSpPr>
        <p:spPr bwMode="auto">
          <a:xfrm>
            <a:off x="3409950" y="3503613"/>
            <a:ext cx="1885950" cy="361950"/>
          </a:xfrm>
          <a:prstGeom prst="rightArrow">
            <a:avLst>
              <a:gd name="adj1" fmla="val 50000"/>
              <a:gd name="adj2" fmla="val 130263"/>
            </a:avLst>
          </a:prstGeom>
          <a:noFill/>
          <a:ln w="28575">
            <a:solidFill>
              <a:srgbClr val="00FF00"/>
            </a:solidFill>
            <a:miter lim="800000"/>
            <a:headEnd/>
            <a:tailEnd/>
          </a:ln>
        </p:spPr>
        <p:txBody>
          <a:bodyPr wrap="none" anchor="ctr"/>
          <a:lstStyle/>
          <a:p>
            <a:endParaRPr lang="zh-CN" altLang="en-US"/>
          </a:p>
        </p:txBody>
      </p:sp>
      <p:grpSp>
        <p:nvGrpSpPr>
          <p:cNvPr id="2" name="Group 8"/>
          <p:cNvGrpSpPr>
            <a:grpSpLocks/>
          </p:cNvGrpSpPr>
          <p:nvPr/>
        </p:nvGrpSpPr>
        <p:grpSpPr bwMode="auto">
          <a:xfrm>
            <a:off x="942975" y="3424238"/>
            <a:ext cx="2438400" cy="523875"/>
            <a:chOff x="594" y="1950"/>
            <a:chExt cx="1536" cy="330"/>
          </a:xfrm>
        </p:grpSpPr>
        <p:sp>
          <p:nvSpPr>
            <p:cNvPr id="49182" name="AutoShape 9"/>
            <p:cNvSpPr>
              <a:spLocks noChangeArrowheads="1"/>
            </p:cNvSpPr>
            <p:nvPr/>
          </p:nvSpPr>
          <p:spPr bwMode="auto">
            <a:xfrm>
              <a:off x="594" y="1950"/>
              <a:ext cx="1536" cy="330"/>
            </a:xfrm>
            <a:prstGeom prst="diamond">
              <a:avLst/>
            </a:prstGeom>
            <a:noFill/>
            <a:ln w="28575">
              <a:solidFill>
                <a:srgbClr val="FFFFFF"/>
              </a:solidFill>
              <a:miter lim="800000"/>
              <a:headEnd/>
              <a:tailEnd/>
            </a:ln>
          </p:spPr>
          <p:txBody>
            <a:bodyPr wrap="none" anchor="ctr"/>
            <a:lstStyle/>
            <a:p>
              <a:endParaRPr lang="zh-CN" altLang="en-US"/>
            </a:p>
          </p:txBody>
        </p:sp>
        <p:sp>
          <p:nvSpPr>
            <p:cNvPr id="49183" name="Text Box 10"/>
            <p:cNvSpPr txBox="1">
              <a:spLocks noChangeArrowheads="1"/>
            </p:cNvSpPr>
            <p:nvPr/>
          </p:nvSpPr>
          <p:spPr bwMode="auto">
            <a:xfrm>
              <a:off x="912" y="1956"/>
              <a:ext cx="894" cy="288"/>
            </a:xfrm>
            <a:prstGeom prst="rect">
              <a:avLst/>
            </a:prstGeom>
            <a:noFill/>
            <a:ln w="28575">
              <a:noFill/>
              <a:miter lim="800000"/>
              <a:headEnd/>
              <a:tailEnd/>
            </a:ln>
          </p:spPr>
          <p:txBody>
            <a:bodyPr>
              <a:spAutoFit/>
            </a:bodyPr>
            <a:lstStyle/>
            <a:p>
              <a:pPr algn="ctr">
                <a:spcBef>
                  <a:spcPct val="50000"/>
                </a:spcBef>
              </a:pPr>
              <a:r>
                <a:rPr kumimoji="1" lang="zh-CN" altLang="en-US" sz="2400" b="1">
                  <a:solidFill>
                    <a:srgbClr val="FFFFFF"/>
                  </a:solidFill>
                  <a:latin typeface="Times New Roman" pitchFamily="18" charset="0"/>
                </a:rPr>
                <a:t>表达式</a:t>
              </a:r>
              <a:r>
                <a:rPr kumimoji="1" lang="en-US" altLang="zh-CN" sz="2400" b="1">
                  <a:solidFill>
                    <a:srgbClr val="FFFFFF"/>
                  </a:solidFill>
                  <a:latin typeface="Times New Roman" pitchFamily="18" charset="0"/>
                </a:rPr>
                <a:t>2</a:t>
              </a:r>
              <a:r>
                <a:rPr kumimoji="1" lang="en-US" altLang="zh-CN" sz="2400" b="1">
                  <a:solidFill>
                    <a:srgbClr val="FFFF00"/>
                  </a:solidFill>
                  <a:latin typeface="Times New Roman" pitchFamily="18" charset="0"/>
                </a:rPr>
                <a:t>?</a:t>
              </a:r>
            </a:p>
          </p:txBody>
        </p:sp>
      </p:grpSp>
      <p:sp>
        <p:nvSpPr>
          <p:cNvPr id="388107" name="Text Box 11"/>
          <p:cNvSpPr txBox="1">
            <a:spLocks noChangeArrowheads="1"/>
          </p:cNvSpPr>
          <p:nvPr/>
        </p:nvSpPr>
        <p:spPr bwMode="auto">
          <a:xfrm>
            <a:off x="1066800" y="4238625"/>
            <a:ext cx="2209800" cy="412750"/>
          </a:xfrm>
          <a:prstGeom prst="rect">
            <a:avLst/>
          </a:prstGeom>
          <a:noFill/>
          <a:ln w="2857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a:t>
            </a:r>
            <a:r>
              <a:rPr kumimoji="1" lang="zh-CN" altLang="en-US" sz="2400" b="1">
                <a:solidFill>
                  <a:srgbClr val="00FFFF"/>
                </a:solidFill>
                <a:latin typeface="Times New Roman" pitchFamily="18" charset="0"/>
              </a:rPr>
              <a:t>语句</a:t>
            </a:r>
          </a:p>
        </p:txBody>
      </p:sp>
      <p:sp>
        <p:nvSpPr>
          <p:cNvPr id="388108" name="Line 12"/>
          <p:cNvSpPr>
            <a:spLocks noChangeShapeType="1"/>
          </p:cNvSpPr>
          <p:nvPr/>
        </p:nvSpPr>
        <p:spPr bwMode="auto">
          <a:xfrm>
            <a:off x="2162175" y="3133725"/>
            <a:ext cx="0" cy="285750"/>
          </a:xfrm>
          <a:prstGeom prst="line">
            <a:avLst/>
          </a:prstGeom>
          <a:noFill/>
          <a:ln w="28575">
            <a:solidFill>
              <a:srgbClr val="FFFFFF"/>
            </a:solidFill>
            <a:round/>
            <a:headEnd/>
            <a:tailEnd type="triangle" w="med" len="med"/>
          </a:ln>
        </p:spPr>
        <p:txBody>
          <a:bodyPr wrap="none" anchor="ctr"/>
          <a:lstStyle/>
          <a:p>
            <a:endParaRPr lang="zh-CN" altLang="en-US"/>
          </a:p>
        </p:txBody>
      </p:sp>
      <p:sp>
        <p:nvSpPr>
          <p:cNvPr id="388109" name="Line 13"/>
          <p:cNvSpPr>
            <a:spLocks noChangeShapeType="1"/>
          </p:cNvSpPr>
          <p:nvPr/>
        </p:nvSpPr>
        <p:spPr bwMode="auto">
          <a:xfrm>
            <a:off x="2162175" y="3967163"/>
            <a:ext cx="0" cy="271462"/>
          </a:xfrm>
          <a:prstGeom prst="line">
            <a:avLst/>
          </a:prstGeom>
          <a:noFill/>
          <a:ln w="28575">
            <a:solidFill>
              <a:srgbClr val="FFFFFF"/>
            </a:solidFill>
            <a:round/>
            <a:headEnd/>
            <a:tailEnd type="triangle" w="med" len="med"/>
          </a:ln>
        </p:spPr>
        <p:txBody>
          <a:bodyPr wrap="none" anchor="ctr"/>
          <a:lstStyle/>
          <a:p>
            <a:endParaRPr lang="zh-CN" altLang="en-US"/>
          </a:p>
        </p:txBody>
      </p:sp>
      <p:sp>
        <p:nvSpPr>
          <p:cNvPr id="388110" name="Line 14"/>
          <p:cNvSpPr>
            <a:spLocks noChangeShapeType="1"/>
          </p:cNvSpPr>
          <p:nvPr/>
        </p:nvSpPr>
        <p:spPr bwMode="auto">
          <a:xfrm>
            <a:off x="3395663" y="3681413"/>
            <a:ext cx="457200" cy="0"/>
          </a:xfrm>
          <a:prstGeom prst="line">
            <a:avLst/>
          </a:prstGeom>
          <a:noFill/>
          <a:ln w="28575">
            <a:solidFill>
              <a:srgbClr val="FFFFFF"/>
            </a:solidFill>
            <a:round/>
            <a:headEnd/>
            <a:tailEnd type="triangle" w="med" len="med"/>
          </a:ln>
        </p:spPr>
        <p:txBody>
          <a:bodyPr wrap="none" anchor="ctr"/>
          <a:lstStyle/>
          <a:p>
            <a:endParaRPr lang="zh-CN" altLang="en-US"/>
          </a:p>
        </p:txBody>
      </p:sp>
      <p:sp>
        <p:nvSpPr>
          <p:cNvPr id="388111" name="Line 15"/>
          <p:cNvSpPr>
            <a:spLocks noChangeShapeType="1"/>
          </p:cNvSpPr>
          <p:nvPr/>
        </p:nvSpPr>
        <p:spPr bwMode="auto">
          <a:xfrm>
            <a:off x="3824288" y="3676650"/>
            <a:ext cx="0" cy="2106613"/>
          </a:xfrm>
          <a:prstGeom prst="line">
            <a:avLst/>
          </a:prstGeom>
          <a:noFill/>
          <a:ln w="28575">
            <a:solidFill>
              <a:srgbClr val="FFFFFF"/>
            </a:solidFill>
            <a:round/>
            <a:headEnd/>
            <a:tailEnd/>
          </a:ln>
        </p:spPr>
        <p:txBody>
          <a:bodyPr wrap="none" anchor="ctr"/>
          <a:lstStyle/>
          <a:p>
            <a:endParaRPr lang="zh-CN" altLang="en-US"/>
          </a:p>
        </p:txBody>
      </p:sp>
      <p:sp>
        <p:nvSpPr>
          <p:cNvPr id="388112" name="Line 16"/>
          <p:cNvSpPr>
            <a:spLocks noChangeShapeType="1"/>
          </p:cNvSpPr>
          <p:nvPr/>
        </p:nvSpPr>
        <p:spPr bwMode="auto">
          <a:xfrm flipH="1">
            <a:off x="2152650" y="4648200"/>
            <a:ext cx="0" cy="287338"/>
          </a:xfrm>
          <a:prstGeom prst="line">
            <a:avLst/>
          </a:prstGeom>
          <a:noFill/>
          <a:ln w="28575">
            <a:solidFill>
              <a:srgbClr val="FFFFFF"/>
            </a:solidFill>
            <a:round/>
            <a:headEnd/>
            <a:tailEnd type="triangle" w="med" len="med"/>
          </a:ln>
        </p:spPr>
        <p:txBody>
          <a:bodyPr wrap="none" anchor="ctr"/>
          <a:lstStyle/>
          <a:p>
            <a:endParaRPr lang="zh-CN" altLang="en-US"/>
          </a:p>
        </p:txBody>
      </p:sp>
      <p:sp>
        <p:nvSpPr>
          <p:cNvPr id="388113" name="Line 17"/>
          <p:cNvSpPr>
            <a:spLocks noChangeShapeType="1"/>
          </p:cNvSpPr>
          <p:nvPr/>
        </p:nvSpPr>
        <p:spPr bwMode="auto">
          <a:xfrm flipH="1">
            <a:off x="2133600" y="5767388"/>
            <a:ext cx="1666875" cy="0"/>
          </a:xfrm>
          <a:prstGeom prst="line">
            <a:avLst/>
          </a:prstGeom>
          <a:noFill/>
          <a:ln w="28575">
            <a:solidFill>
              <a:srgbClr val="FFFFFF"/>
            </a:solidFill>
            <a:round/>
            <a:headEnd/>
            <a:tailEnd/>
          </a:ln>
        </p:spPr>
        <p:txBody>
          <a:bodyPr wrap="none" anchor="ctr"/>
          <a:lstStyle/>
          <a:p>
            <a:endParaRPr lang="zh-CN" altLang="en-US"/>
          </a:p>
        </p:txBody>
      </p:sp>
      <p:sp>
        <p:nvSpPr>
          <p:cNvPr id="388114" name="Text Box 18"/>
          <p:cNvSpPr txBox="1">
            <a:spLocks noChangeArrowheads="1"/>
          </p:cNvSpPr>
          <p:nvPr/>
        </p:nvSpPr>
        <p:spPr bwMode="auto">
          <a:xfrm>
            <a:off x="2333625" y="3933825"/>
            <a:ext cx="800100" cy="287338"/>
          </a:xfrm>
          <a:prstGeom prst="rect">
            <a:avLst/>
          </a:prstGeom>
          <a:noFill/>
          <a:ln w="28575">
            <a:noFill/>
            <a:miter lim="800000"/>
            <a:headEnd/>
            <a:tailEnd/>
          </a:ln>
        </p:spPr>
        <p:txBody>
          <a:bodyPr>
            <a:spAutoFit/>
          </a:bodyPr>
          <a:lstStyle/>
          <a:p>
            <a:pPr>
              <a:lnSpc>
                <a:spcPct val="80000"/>
              </a:lnSpc>
              <a:spcBef>
                <a:spcPct val="50000"/>
              </a:spcBef>
            </a:pPr>
            <a:r>
              <a:rPr kumimoji="1" lang="zh-CN" altLang="en-US" sz="1600" b="1">
                <a:solidFill>
                  <a:srgbClr val="FFFF00"/>
                </a:solidFill>
                <a:latin typeface="Times New Roman" pitchFamily="18" charset="0"/>
              </a:rPr>
              <a:t>成立</a:t>
            </a:r>
            <a:endParaRPr kumimoji="1" lang="zh-CN" altLang="en-US" sz="2400" b="1">
              <a:solidFill>
                <a:srgbClr val="FFFF00"/>
              </a:solidFill>
              <a:latin typeface="Times New Roman" pitchFamily="18" charset="0"/>
            </a:endParaRPr>
          </a:p>
        </p:txBody>
      </p:sp>
      <p:sp>
        <p:nvSpPr>
          <p:cNvPr id="388115" name="Text Box 19"/>
          <p:cNvSpPr txBox="1">
            <a:spLocks noChangeArrowheads="1"/>
          </p:cNvSpPr>
          <p:nvPr/>
        </p:nvSpPr>
        <p:spPr bwMode="auto">
          <a:xfrm>
            <a:off x="3143250" y="3248025"/>
            <a:ext cx="800100" cy="287338"/>
          </a:xfrm>
          <a:prstGeom prst="rect">
            <a:avLst/>
          </a:prstGeom>
          <a:noFill/>
          <a:ln w="28575">
            <a:noFill/>
            <a:miter lim="800000"/>
            <a:headEnd/>
            <a:tailEnd/>
          </a:ln>
        </p:spPr>
        <p:txBody>
          <a:bodyPr>
            <a:spAutoFit/>
          </a:bodyPr>
          <a:lstStyle/>
          <a:p>
            <a:pPr>
              <a:lnSpc>
                <a:spcPct val="80000"/>
              </a:lnSpc>
              <a:spcBef>
                <a:spcPct val="50000"/>
              </a:spcBef>
            </a:pPr>
            <a:r>
              <a:rPr kumimoji="1" lang="zh-CN" altLang="en-US" sz="1600" b="1">
                <a:solidFill>
                  <a:srgbClr val="00FF00"/>
                </a:solidFill>
                <a:latin typeface="Times New Roman" pitchFamily="18" charset="0"/>
              </a:rPr>
              <a:t>不成立</a:t>
            </a:r>
            <a:endParaRPr kumimoji="1" lang="zh-CN" altLang="en-US" sz="2400" b="1">
              <a:solidFill>
                <a:srgbClr val="00FF00"/>
              </a:solidFill>
              <a:latin typeface="Times New Roman" pitchFamily="18" charset="0"/>
            </a:endParaRPr>
          </a:p>
        </p:txBody>
      </p:sp>
      <p:sp>
        <p:nvSpPr>
          <p:cNvPr id="388116" name="Line 20"/>
          <p:cNvSpPr>
            <a:spLocks noChangeShapeType="1"/>
          </p:cNvSpPr>
          <p:nvPr/>
        </p:nvSpPr>
        <p:spPr bwMode="auto">
          <a:xfrm flipH="1">
            <a:off x="400050" y="5629275"/>
            <a:ext cx="1752600" cy="0"/>
          </a:xfrm>
          <a:prstGeom prst="line">
            <a:avLst/>
          </a:prstGeom>
          <a:noFill/>
          <a:ln w="28575">
            <a:solidFill>
              <a:srgbClr val="FFFFFF"/>
            </a:solidFill>
            <a:round/>
            <a:headEnd/>
            <a:tailEnd/>
          </a:ln>
        </p:spPr>
        <p:txBody>
          <a:bodyPr wrap="none" anchor="ctr"/>
          <a:lstStyle/>
          <a:p>
            <a:endParaRPr lang="zh-CN" altLang="en-US"/>
          </a:p>
        </p:txBody>
      </p:sp>
      <p:sp>
        <p:nvSpPr>
          <p:cNvPr id="388117" name="Line 21"/>
          <p:cNvSpPr>
            <a:spLocks noChangeShapeType="1"/>
          </p:cNvSpPr>
          <p:nvPr/>
        </p:nvSpPr>
        <p:spPr bwMode="auto">
          <a:xfrm flipV="1">
            <a:off x="423863" y="3267075"/>
            <a:ext cx="0" cy="2335213"/>
          </a:xfrm>
          <a:prstGeom prst="line">
            <a:avLst/>
          </a:prstGeom>
          <a:noFill/>
          <a:ln w="28575">
            <a:solidFill>
              <a:srgbClr val="FFFFFF"/>
            </a:solidFill>
            <a:round/>
            <a:headEnd/>
            <a:tailEnd/>
          </a:ln>
        </p:spPr>
        <p:txBody>
          <a:bodyPr wrap="none" anchor="ctr"/>
          <a:lstStyle/>
          <a:p>
            <a:endParaRPr lang="zh-CN" altLang="en-US"/>
          </a:p>
        </p:txBody>
      </p:sp>
      <p:sp>
        <p:nvSpPr>
          <p:cNvPr id="388118" name="Line 22"/>
          <p:cNvSpPr>
            <a:spLocks noChangeShapeType="1"/>
          </p:cNvSpPr>
          <p:nvPr/>
        </p:nvSpPr>
        <p:spPr bwMode="auto">
          <a:xfrm flipV="1">
            <a:off x="400050" y="3252788"/>
            <a:ext cx="1752600" cy="0"/>
          </a:xfrm>
          <a:prstGeom prst="line">
            <a:avLst/>
          </a:prstGeom>
          <a:noFill/>
          <a:ln w="28575">
            <a:solidFill>
              <a:srgbClr val="FFFFFF"/>
            </a:solidFill>
            <a:round/>
            <a:headEnd/>
            <a:tailEnd type="triangle" w="med" len="med"/>
          </a:ln>
        </p:spPr>
        <p:txBody>
          <a:bodyPr wrap="none" anchor="ctr"/>
          <a:lstStyle/>
          <a:p>
            <a:endParaRPr lang="zh-CN" altLang="en-US"/>
          </a:p>
        </p:txBody>
      </p:sp>
      <p:sp>
        <p:nvSpPr>
          <p:cNvPr id="388119" name="Line 23"/>
          <p:cNvSpPr>
            <a:spLocks noChangeShapeType="1"/>
          </p:cNvSpPr>
          <p:nvPr/>
        </p:nvSpPr>
        <p:spPr bwMode="auto">
          <a:xfrm flipH="1">
            <a:off x="2133600" y="5772150"/>
            <a:ext cx="0" cy="349250"/>
          </a:xfrm>
          <a:prstGeom prst="line">
            <a:avLst/>
          </a:prstGeom>
          <a:noFill/>
          <a:ln w="28575">
            <a:solidFill>
              <a:srgbClr val="FFFFFF"/>
            </a:solidFill>
            <a:round/>
            <a:headEnd/>
            <a:tailEnd type="triangle" w="med" len="med"/>
          </a:ln>
        </p:spPr>
        <p:txBody>
          <a:bodyPr wrap="none" anchor="ctr"/>
          <a:lstStyle/>
          <a:p>
            <a:endParaRPr lang="zh-CN" altLang="en-US"/>
          </a:p>
        </p:txBody>
      </p:sp>
      <p:sp>
        <p:nvSpPr>
          <p:cNvPr id="388120" name="Text Box 24"/>
          <p:cNvSpPr txBox="1">
            <a:spLocks noChangeArrowheads="1"/>
          </p:cNvSpPr>
          <p:nvPr/>
        </p:nvSpPr>
        <p:spPr bwMode="auto">
          <a:xfrm>
            <a:off x="304800" y="6115050"/>
            <a:ext cx="3648075" cy="412750"/>
          </a:xfrm>
          <a:prstGeom prst="rect">
            <a:avLst/>
          </a:prstGeom>
          <a:noFill/>
          <a:ln w="2857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a:t>
            </a:r>
            <a:r>
              <a:rPr kumimoji="1" lang="en-US" altLang="en-US" sz="2400" b="1">
                <a:solidFill>
                  <a:srgbClr val="FFFF00"/>
                </a:solidFill>
                <a:latin typeface="Times New Roman" pitchFamily="18" charset="0"/>
              </a:rPr>
              <a:t>for</a:t>
            </a:r>
            <a:r>
              <a:rPr kumimoji="1" lang="zh-CN" altLang="en-US" sz="2400" b="1">
                <a:solidFill>
                  <a:srgbClr val="FFFF00"/>
                </a:solidFill>
                <a:latin typeface="Times New Roman" pitchFamily="18" charset="0"/>
              </a:rPr>
              <a:t>循环之后的语句</a:t>
            </a:r>
          </a:p>
        </p:txBody>
      </p:sp>
      <p:sp>
        <p:nvSpPr>
          <p:cNvPr id="388121" name="Text Box 25"/>
          <p:cNvSpPr txBox="1">
            <a:spLocks noChangeArrowheads="1"/>
          </p:cNvSpPr>
          <p:nvPr/>
        </p:nvSpPr>
        <p:spPr bwMode="auto">
          <a:xfrm>
            <a:off x="1057275" y="4924425"/>
            <a:ext cx="2209800" cy="412750"/>
          </a:xfrm>
          <a:prstGeom prst="rect">
            <a:avLst/>
          </a:prstGeom>
          <a:noFill/>
          <a:ln w="2857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a:t>
            </a:r>
            <a:r>
              <a:rPr kumimoji="1" lang="zh-CN" altLang="en-US" sz="2400" b="1">
                <a:solidFill>
                  <a:srgbClr val="00FF00"/>
                </a:solidFill>
                <a:latin typeface="Times New Roman" pitchFamily="18" charset="0"/>
              </a:rPr>
              <a:t>表达式</a:t>
            </a:r>
            <a:r>
              <a:rPr kumimoji="1" lang="en-US" altLang="zh-CN" sz="2400" b="1">
                <a:solidFill>
                  <a:srgbClr val="00FF00"/>
                </a:solidFill>
                <a:latin typeface="Times New Roman" pitchFamily="18" charset="0"/>
              </a:rPr>
              <a:t>3</a:t>
            </a:r>
            <a:endParaRPr kumimoji="1" lang="en-US" altLang="zh-CN" sz="2400" b="1">
              <a:solidFill>
                <a:srgbClr val="FFFF00"/>
              </a:solidFill>
              <a:latin typeface="Times New Roman" pitchFamily="18" charset="0"/>
            </a:endParaRPr>
          </a:p>
        </p:txBody>
      </p:sp>
      <p:sp>
        <p:nvSpPr>
          <p:cNvPr id="388122" name="Line 26"/>
          <p:cNvSpPr>
            <a:spLocks noChangeShapeType="1"/>
          </p:cNvSpPr>
          <p:nvPr/>
        </p:nvSpPr>
        <p:spPr bwMode="auto">
          <a:xfrm flipH="1">
            <a:off x="2143125" y="5334000"/>
            <a:ext cx="0" cy="287338"/>
          </a:xfrm>
          <a:prstGeom prst="line">
            <a:avLst/>
          </a:prstGeom>
          <a:noFill/>
          <a:ln w="28575">
            <a:solidFill>
              <a:srgbClr val="FFFFFF"/>
            </a:solidFill>
            <a:round/>
            <a:headEnd/>
            <a:tailEnd type="triangle" w="med" len="med"/>
          </a:ln>
        </p:spPr>
        <p:txBody>
          <a:bodyPr wrap="none" anchor="ctr"/>
          <a:lstStyle/>
          <a:p>
            <a:endParaRPr lang="zh-CN" altLang="en-US"/>
          </a:p>
        </p:txBody>
      </p:sp>
      <p:sp>
        <p:nvSpPr>
          <p:cNvPr id="388123" name="Text Box 27"/>
          <p:cNvSpPr txBox="1">
            <a:spLocks noChangeArrowheads="1"/>
          </p:cNvSpPr>
          <p:nvPr/>
        </p:nvSpPr>
        <p:spPr bwMode="auto">
          <a:xfrm>
            <a:off x="1042988" y="2695575"/>
            <a:ext cx="2209800" cy="412750"/>
          </a:xfrm>
          <a:prstGeom prst="rect">
            <a:avLst/>
          </a:prstGeom>
          <a:noFill/>
          <a:ln w="2857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执行表达式</a:t>
            </a:r>
            <a:r>
              <a:rPr kumimoji="1" lang="en-US" altLang="zh-CN" sz="2400" b="1">
                <a:solidFill>
                  <a:srgbClr val="FFFF00"/>
                </a:solidFill>
                <a:latin typeface="Times New Roman" pitchFamily="18" charset="0"/>
              </a:rPr>
              <a:t>1</a:t>
            </a:r>
            <a:endParaRPr kumimoji="1" lang="en-US" altLang="zh-CN" sz="2400" b="1">
              <a:latin typeface="Times New Roman" pitchFamily="18" charset="0"/>
            </a:endParaRPr>
          </a:p>
        </p:txBody>
      </p:sp>
      <p:sp>
        <p:nvSpPr>
          <p:cNvPr id="388124" name="AutoShape 28"/>
          <p:cNvSpPr>
            <a:spLocks noChangeArrowheads="1"/>
          </p:cNvSpPr>
          <p:nvPr/>
        </p:nvSpPr>
        <p:spPr bwMode="auto">
          <a:xfrm>
            <a:off x="3362325" y="4127500"/>
            <a:ext cx="1914525" cy="1057275"/>
          </a:xfrm>
          <a:prstGeom prst="rightArrow">
            <a:avLst>
              <a:gd name="adj1" fmla="val 50000"/>
              <a:gd name="adj2" fmla="val 45270"/>
            </a:avLst>
          </a:prstGeom>
          <a:noFill/>
          <a:ln w="28575">
            <a:solidFill>
              <a:schemeClr val="tx1"/>
            </a:solidFill>
            <a:miter lim="800000"/>
            <a:headEnd/>
            <a:tailEnd/>
          </a:ln>
        </p:spPr>
        <p:txBody>
          <a:bodyPr wrap="none" anchor="ctr"/>
          <a:lstStyle/>
          <a:p>
            <a:endParaRPr lang="zh-CN" altLang="en-US"/>
          </a:p>
        </p:txBody>
      </p:sp>
      <p:sp>
        <p:nvSpPr>
          <p:cNvPr id="388125" name="Text Box 29"/>
          <p:cNvSpPr txBox="1">
            <a:spLocks noChangeArrowheads="1"/>
          </p:cNvSpPr>
          <p:nvPr/>
        </p:nvSpPr>
        <p:spPr bwMode="auto">
          <a:xfrm>
            <a:off x="5486400" y="4346575"/>
            <a:ext cx="1876425" cy="457200"/>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循环体</a:t>
            </a:r>
          </a:p>
        </p:txBody>
      </p:sp>
      <p:sp>
        <p:nvSpPr>
          <p:cNvPr id="388126" name="Text Box 30"/>
          <p:cNvSpPr txBox="1">
            <a:spLocks noChangeArrowheads="1"/>
          </p:cNvSpPr>
          <p:nvPr/>
        </p:nvSpPr>
        <p:spPr bwMode="auto">
          <a:xfrm>
            <a:off x="5200650" y="4794250"/>
            <a:ext cx="3790950" cy="2063750"/>
          </a:xfrm>
          <a:prstGeom prst="rect">
            <a:avLst/>
          </a:prstGeom>
          <a:noFill/>
          <a:ln w="9525" cap="rnd">
            <a:noFill/>
            <a:prstDash val="sysDot"/>
            <a:miter lim="800000"/>
            <a:headEnd/>
            <a:tailEnd/>
          </a:ln>
        </p:spPr>
        <p:txBody>
          <a:bodyPr anchor="ctr">
            <a:spAutoFit/>
          </a:bodyPr>
          <a:lstStyle/>
          <a:p>
            <a:pPr eaLnBrk="0" hangingPunct="0">
              <a:lnSpc>
                <a:spcPct val="90000"/>
              </a:lnSpc>
            </a:pPr>
            <a:r>
              <a:rPr kumimoji="1" lang="en-US" altLang="zh-CN" sz="2400" b="1">
                <a:solidFill>
                  <a:srgbClr val="00FF00"/>
                </a:solidFill>
                <a:latin typeface="宋体" pitchFamily="2" charset="-122"/>
              </a:rPr>
              <a:t>for</a:t>
            </a:r>
            <a:r>
              <a:rPr kumimoji="1" lang="zh-CN" altLang="en-US" sz="2400" b="1">
                <a:solidFill>
                  <a:srgbClr val="00FF00"/>
                </a:solidFill>
                <a:latin typeface="宋体" pitchFamily="2" charset="-122"/>
              </a:rPr>
              <a:t>语句等价于下列语句：</a:t>
            </a:r>
          </a:p>
          <a:p>
            <a:pPr lvl="1" eaLnBrk="0" hangingPunct="0">
              <a:lnSpc>
                <a:spcPct val="90000"/>
              </a:lnSpc>
            </a:pPr>
            <a:r>
              <a:rPr kumimoji="1" lang="zh-CN" altLang="en-US" sz="2400" b="1">
                <a:solidFill>
                  <a:srgbClr val="FFFF00"/>
                </a:solidFill>
                <a:latin typeface="宋体" pitchFamily="2" charset="-122"/>
              </a:rPr>
              <a:t>表达式</a:t>
            </a:r>
            <a:r>
              <a:rPr kumimoji="1" lang="en-US" altLang="zh-CN" sz="2400" b="1">
                <a:solidFill>
                  <a:srgbClr val="FFFF00"/>
                </a:solidFill>
                <a:latin typeface="宋体" pitchFamily="2" charset="-122"/>
              </a:rPr>
              <a:t>1</a:t>
            </a:r>
            <a:r>
              <a:rPr kumimoji="1" lang="zh-CN" altLang="en-US" sz="2400" b="1">
                <a:latin typeface="宋体" pitchFamily="2" charset="-122"/>
              </a:rPr>
              <a:t>；</a:t>
            </a:r>
          </a:p>
          <a:p>
            <a:pPr lvl="1" eaLnBrk="0" hangingPunct="0">
              <a:lnSpc>
                <a:spcPct val="90000"/>
              </a:lnSpc>
            </a:pPr>
            <a:r>
              <a:rPr kumimoji="1" lang="en-US" altLang="zh-CN" sz="2400" b="1">
                <a:solidFill>
                  <a:srgbClr val="00FFFF"/>
                </a:solidFill>
                <a:latin typeface="宋体" pitchFamily="2" charset="-122"/>
              </a:rPr>
              <a:t>while </a:t>
            </a:r>
            <a:r>
              <a:rPr kumimoji="1" lang="zh-CN" altLang="en-US" sz="2400" b="1">
                <a:solidFill>
                  <a:srgbClr val="FFFF00"/>
                </a:solidFill>
                <a:latin typeface="宋体" pitchFamily="2" charset="-122"/>
              </a:rPr>
              <a:t>（</a:t>
            </a:r>
            <a:r>
              <a:rPr kumimoji="1" lang="zh-CN" altLang="en-US" sz="2400" b="1">
                <a:latin typeface="宋体" pitchFamily="2" charset="-122"/>
              </a:rPr>
              <a:t>表达式</a:t>
            </a:r>
            <a:r>
              <a:rPr kumimoji="1" lang="en-US" altLang="zh-CN" sz="2400" b="1">
                <a:latin typeface="宋体" pitchFamily="2" charset="-122"/>
              </a:rPr>
              <a:t>2</a:t>
            </a:r>
            <a:r>
              <a:rPr kumimoji="1" lang="zh-CN" altLang="en-US" sz="2400" b="1">
                <a:solidFill>
                  <a:srgbClr val="FFFF00"/>
                </a:solidFill>
                <a:latin typeface="宋体" pitchFamily="2" charset="-122"/>
              </a:rPr>
              <a:t>）</a:t>
            </a:r>
          </a:p>
          <a:p>
            <a:pPr lvl="1" eaLnBrk="0" hangingPunct="0">
              <a:lnSpc>
                <a:spcPct val="90000"/>
              </a:lnSpc>
            </a:pPr>
            <a:r>
              <a:rPr kumimoji="1" lang="en-US" altLang="zh-CN" sz="2400" b="1">
                <a:solidFill>
                  <a:srgbClr val="00FFFF"/>
                </a:solidFill>
                <a:latin typeface="宋体" pitchFamily="2" charset="-122"/>
              </a:rPr>
              <a:t>{</a:t>
            </a:r>
            <a:r>
              <a:rPr kumimoji="1" lang="en-US" altLang="zh-CN" sz="2400" b="1">
                <a:solidFill>
                  <a:srgbClr val="FFFF00"/>
                </a:solidFill>
                <a:latin typeface="宋体" pitchFamily="2" charset="-122"/>
              </a:rPr>
              <a:t>  </a:t>
            </a:r>
            <a:r>
              <a:rPr kumimoji="1" lang="zh-CN" altLang="en-US" sz="2400" b="1">
                <a:latin typeface="宋体" pitchFamily="2" charset="-122"/>
              </a:rPr>
              <a:t>语句</a:t>
            </a:r>
            <a:r>
              <a:rPr kumimoji="1" lang="zh-CN" altLang="en-US" sz="2400" b="1">
                <a:solidFill>
                  <a:srgbClr val="FFFF00"/>
                </a:solidFill>
                <a:latin typeface="宋体" pitchFamily="2" charset="-122"/>
              </a:rPr>
              <a:t>；</a:t>
            </a:r>
          </a:p>
          <a:p>
            <a:pPr lvl="1" eaLnBrk="0" hangingPunct="0">
              <a:lnSpc>
                <a:spcPct val="90000"/>
              </a:lnSpc>
            </a:pPr>
            <a:r>
              <a:rPr kumimoji="1" lang="zh-CN" altLang="en-US" sz="2400" b="1">
                <a:solidFill>
                  <a:srgbClr val="FFFF00"/>
                </a:solidFill>
                <a:latin typeface="宋体" pitchFamily="2" charset="-122"/>
              </a:rPr>
              <a:t>   </a:t>
            </a:r>
            <a:r>
              <a:rPr kumimoji="1" lang="zh-CN" altLang="en-US" sz="2400" b="1">
                <a:solidFill>
                  <a:srgbClr val="00FF00"/>
                </a:solidFill>
                <a:latin typeface="宋体" pitchFamily="2" charset="-122"/>
              </a:rPr>
              <a:t>表达式</a:t>
            </a:r>
            <a:r>
              <a:rPr kumimoji="1" lang="en-US" altLang="zh-CN" sz="2400" b="1">
                <a:solidFill>
                  <a:srgbClr val="00FF00"/>
                </a:solidFill>
                <a:latin typeface="宋体" pitchFamily="2" charset="-122"/>
              </a:rPr>
              <a:t>3</a:t>
            </a:r>
            <a:r>
              <a:rPr kumimoji="1" lang="zh-CN" altLang="en-US" sz="2400" b="1">
                <a:solidFill>
                  <a:srgbClr val="FFFF00"/>
                </a:solidFill>
                <a:latin typeface="宋体" pitchFamily="2" charset="-122"/>
              </a:rPr>
              <a:t>；</a:t>
            </a:r>
          </a:p>
          <a:p>
            <a:pPr lvl="1" eaLnBrk="0" hangingPunct="0">
              <a:lnSpc>
                <a:spcPct val="90000"/>
              </a:lnSpc>
            </a:pPr>
            <a:r>
              <a:rPr kumimoji="1" lang="en-US" altLang="zh-CN" sz="2400" b="1">
                <a:solidFill>
                  <a:srgbClr val="00FFFF"/>
                </a:solidFill>
                <a:latin typeface="宋体" pitchFamily="2" charset="-122"/>
              </a:rPr>
              <a:t>}</a:t>
            </a:r>
            <a:endParaRPr kumimoji="1" lang="en-US" altLang="zh-CN" sz="2400">
              <a:solidFill>
                <a:srgbClr val="FFFF00"/>
              </a:solidFill>
              <a:latin typeface="宋体" pitchFamily="2" charset="-122"/>
            </a:endParaRPr>
          </a:p>
        </p:txBody>
      </p:sp>
      <p:sp>
        <p:nvSpPr>
          <p:cNvPr id="388130" name="Rectangle 34"/>
          <p:cNvSpPr>
            <a:spLocks noChangeArrowheads="1"/>
          </p:cNvSpPr>
          <p:nvPr/>
        </p:nvSpPr>
        <p:spPr bwMode="auto">
          <a:xfrm>
            <a:off x="206375" y="0"/>
            <a:ext cx="8229600" cy="1143000"/>
          </a:xfrm>
          <a:prstGeom prst="rect">
            <a:avLst/>
          </a:prstGeom>
          <a:noFill/>
          <a:ln w="9525">
            <a:noFill/>
            <a:miter lim="800000"/>
            <a:headEnd/>
            <a:tailEnd/>
          </a:ln>
          <a:effectLst/>
        </p:spPr>
        <p:txBody>
          <a:bodyPr anchor="ctr"/>
          <a:lstStyle/>
          <a:p>
            <a:pPr>
              <a:defRPr/>
            </a:pPr>
            <a:r>
              <a:rPr lang="zh-CN" altLang="en-US" sz="2800" b="1">
                <a:solidFill>
                  <a:schemeClr val="tx2"/>
                </a:solidFill>
                <a:effectLst>
                  <a:outerShdw blurRad="38100" dist="38100" dir="2700000" algn="tl">
                    <a:srgbClr val="000000"/>
                  </a:outerShdw>
                </a:effectLst>
                <a:latin typeface="Arial" charset="0"/>
                <a:ea typeface="黑体" pitchFamily="2" charset="-122"/>
              </a:rPr>
              <a:t>四、循环结构程序设计</a:t>
            </a:r>
            <a:br>
              <a:rPr lang="zh-CN" altLang="en-US" sz="2800" b="1">
                <a:solidFill>
                  <a:schemeClr val="tx2"/>
                </a:solidFill>
                <a:effectLst>
                  <a:outerShdw blurRad="38100" dist="38100" dir="2700000" algn="tl">
                    <a:srgbClr val="000000"/>
                  </a:outerShdw>
                </a:effectLst>
                <a:latin typeface="Arial" charset="0"/>
                <a:ea typeface="黑体" pitchFamily="2" charset="-122"/>
              </a:rPr>
            </a:br>
            <a:r>
              <a:rPr lang="en-US" altLang="zh-CN" sz="2400">
                <a:effectLst>
                  <a:outerShdw blurRad="38100" dist="38100" dir="2700000" algn="tl">
                    <a:srgbClr val="000000"/>
                  </a:outerShdw>
                </a:effectLst>
                <a:latin typeface="黑体" pitchFamily="2" charset="-122"/>
                <a:ea typeface="黑体" pitchFamily="2" charset="-122"/>
              </a:rPr>
              <a:t>4</a:t>
            </a:r>
            <a:r>
              <a:rPr lang="zh-CN" altLang="en-US" sz="2400">
                <a:effectLst>
                  <a:outerShdw blurRad="38100" dist="38100" dir="2700000" algn="tl">
                    <a:srgbClr val="000000"/>
                  </a:outerShdw>
                </a:effectLst>
                <a:latin typeface="黑体" pitchFamily="2" charset="-122"/>
                <a:ea typeface="黑体" pitchFamily="2" charset="-122"/>
              </a:rPr>
              <a:t>、</a:t>
            </a:r>
            <a:r>
              <a:rPr lang="en-US" altLang="zh-CN" sz="2400">
                <a:effectLst>
                  <a:outerShdw blurRad="38100" dist="38100" dir="2700000" algn="tl">
                    <a:srgbClr val="000000"/>
                  </a:outerShdw>
                </a:effectLst>
                <a:latin typeface="黑体" pitchFamily="2" charset="-122"/>
                <a:ea typeface="黑体" pitchFamily="2" charset="-122"/>
              </a:rPr>
              <a:t>for</a:t>
            </a:r>
            <a:r>
              <a:rPr lang="zh-CN" altLang="en-US" sz="2400">
                <a:effectLst>
                  <a:outerShdw blurRad="38100" dist="38100" dir="2700000" algn="tl">
                    <a:srgbClr val="000000"/>
                  </a:outerShdw>
                </a:effectLst>
                <a:latin typeface="黑体" pitchFamily="2" charset="-122"/>
                <a:ea typeface="黑体" pitchFamily="2" charset="-122"/>
              </a:rPr>
              <a:t>语句循环结构</a:t>
            </a:r>
            <a:r>
              <a:rPr lang="zh-CN" altLang="en-US" sz="2400" i="1">
                <a:solidFill>
                  <a:schemeClr val="tx2"/>
                </a:solidFill>
                <a:effectLst>
                  <a:outerShdw blurRad="38100" dist="38100" dir="2700000" algn="tl">
                    <a:srgbClr val="000000"/>
                  </a:outerShdw>
                </a:effectLst>
                <a:latin typeface="Arial" charset="0"/>
              </a:rPr>
              <a:t>   </a:t>
            </a:r>
            <a:r>
              <a:rPr lang="en-US" altLang="zh-CN" sz="2400" i="1">
                <a:solidFill>
                  <a:srgbClr val="FF00FF"/>
                </a:solidFill>
                <a:effectLst>
                  <a:outerShdw blurRad="38100" dist="38100" dir="2700000" algn="tl">
                    <a:srgbClr val="000000"/>
                  </a:outerShdw>
                </a:effectLst>
                <a:latin typeface="黑体" pitchFamily="2" charset="-122"/>
                <a:ea typeface="黑体" pitchFamily="2" charset="-122"/>
              </a:rPr>
              <a:t>P110</a:t>
            </a:r>
            <a:endParaRPr lang="en-US" altLang="zh-CN" sz="2400">
              <a:solidFill>
                <a:srgbClr val="FF00FF"/>
              </a:solidFill>
              <a:effectLst>
                <a:outerShdw blurRad="38100" dist="38100" dir="2700000" algn="tl">
                  <a:srgbClr val="000000"/>
                </a:outerShdw>
              </a:effectLst>
              <a:latin typeface="Arial" charset="0"/>
              <a:ea typeface="黑体" pitchFamily="2" charset="-122"/>
            </a:endParaRPr>
          </a:p>
        </p:txBody>
      </p:sp>
      <p:sp>
        <p:nvSpPr>
          <p:cNvPr id="388131" name="Text Box 35"/>
          <p:cNvSpPr txBox="1">
            <a:spLocks noChangeArrowheads="1"/>
          </p:cNvSpPr>
          <p:nvPr/>
        </p:nvSpPr>
        <p:spPr bwMode="auto">
          <a:xfrm>
            <a:off x="5076825" y="1341438"/>
            <a:ext cx="3798888" cy="4876800"/>
          </a:xfrm>
          <a:prstGeom prst="rect">
            <a:avLst/>
          </a:prstGeom>
          <a:solidFill>
            <a:srgbClr val="993366"/>
          </a:solidFill>
          <a:ln w="38100">
            <a:solidFill>
              <a:srgbClr val="FFCC00"/>
            </a:solidFill>
            <a:miter lim="800000"/>
            <a:headEnd/>
            <a:tailEnd/>
          </a:ln>
          <a:effectLst/>
        </p:spPr>
        <p:txBody>
          <a:bodyPr>
            <a:spAutoFit/>
          </a:bodyPr>
          <a:lstStyle/>
          <a:p>
            <a:pPr>
              <a:defRPr/>
            </a:pPr>
            <a:r>
              <a:rPr lang="en-US" altLang="zh-CN" sz="2400">
                <a:solidFill>
                  <a:srgbClr val="66FFFF"/>
                </a:solidFill>
                <a:effectLst>
                  <a:outerShdw blurRad="38100" dist="38100" dir="2700000" algn="tl">
                    <a:srgbClr val="000000"/>
                  </a:outerShdw>
                </a:effectLst>
                <a:latin typeface="Arial" charset="0"/>
                <a:ea typeface="黑体" pitchFamily="2" charset="-122"/>
              </a:rPr>
              <a:t>【</a:t>
            </a:r>
            <a:r>
              <a:rPr lang="zh-CN" altLang="en-US" sz="2400">
                <a:solidFill>
                  <a:srgbClr val="66FFFF"/>
                </a:solidFill>
                <a:effectLst>
                  <a:outerShdw blurRad="38100" dist="38100" dir="2700000" algn="tl">
                    <a:srgbClr val="000000"/>
                  </a:outerShdw>
                </a:effectLst>
                <a:latin typeface="Arial" charset="0"/>
                <a:ea typeface="黑体" pitchFamily="2" charset="-122"/>
              </a:rPr>
              <a:t>例六</a:t>
            </a:r>
            <a:r>
              <a:rPr lang="en-US" altLang="zh-CN" sz="2400">
                <a:solidFill>
                  <a:srgbClr val="66FFFF"/>
                </a:solidFill>
                <a:effectLst>
                  <a:outerShdw blurRad="38100" dist="38100" dir="2700000" algn="tl">
                    <a:srgbClr val="000000"/>
                  </a:outerShdw>
                </a:effectLst>
                <a:latin typeface="Arial" charset="0"/>
                <a:ea typeface="黑体" pitchFamily="2" charset="-122"/>
              </a:rPr>
              <a:t>】</a:t>
            </a:r>
          </a:p>
          <a:p>
            <a:pPr>
              <a:defRPr/>
            </a:pPr>
            <a:r>
              <a:rPr lang="zh-CN" altLang="en-US" sz="2400">
                <a:solidFill>
                  <a:srgbClr val="CCFF33"/>
                </a:solidFill>
                <a:effectLst>
                  <a:outerShdw blurRad="38100" dist="38100" dir="2700000" algn="tl">
                    <a:srgbClr val="000000"/>
                  </a:outerShdw>
                </a:effectLst>
                <a:latin typeface="Arial" charset="0"/>
                <a:ea typeface="黑体" pitchFamily="2" charset="-122"/>
              </a:rPr>
              <a:t>求</a:t>
            </a:r>
            <a:r>
              <a:rPr lang="zh-CN" altLang="en-US" sz="2300">
                <a:solidFill>
                  <a:srgbClr val="CCFF33"/>
                </a:solidFill>
                <a:effectLst>
                  <a:outerShdw blurRad="38100" dist="38100" dir="2700000" algn="tl">
                    <a:srgbClr val="000000"/>
                  </a:outerShdw>
                </a:effectLst>
                <a:latin typeface="Arial" charset="0"/>
              </a:rPr>
              <a:t>∑</a:t>
            </a:r>
            <a:r>
              <a:rPr lang="en-US" altLang="zh-CN" sz="2300">
                <a:solidFill>
                  <a:srgbClr val="CCFF33"/>
                </a:solidFill>
                <a:effectLst>
                  <a:outerShdw blurRad="38100" dist="38100" dir="2700000" algn="tl">
                    <a:srgbClr val="000000"/>
                  </a:outerShdw>
                </a:effectLst>
                <a:latin typeface="Arial" charset="0"/>
              </a:rPr>
              <a:t>i =1+2+3+4</a:t>
            </a:r>
            <a:r>
              <a:rPr lang="en-US" altLang="zh-CN" sz="2300">
                <a:solidFill>
                  <a:srgbClr val="CCFF33"/>
                </a:solidFill>
                <a:effectLst>
                  <a:outerShdw blurRad="38100" dist="38100" dir="2700000" algn="tl">
                    <a:srgbClr val="000000"/>
                  </a:outerShdw>
                </a:effectLst>
                <a:latin typeface="宋体"/>
              </a:rPr>
              <a:t>…</a:t>
            </a:r>
            <a:r>
              <a:rPr lang="en-US" altLang="zh-CN" sz="2300">
                <a:solidFill>
                  <a:srgbClr val="CCFF33"/>
                </a:solidFill>
                <a:effectLst>
                  <a:outerShdw blurRad="38100" dist="38100" dir="2700000" algn="tl">
                    <a:srgbClr val="000000"/>
                  </a:outerShdw>
                </a:effectLst>
                <a:latin typeface="Arial" charset="0"/>
              </a:rPr>
              <a:t>+99+100</a:t>
            </a:r>
            <a:r>
              <a:rPr lang="en-US" altLang="zh-CN" sz="2400">
                <a:solidFill>
                  <a:srgbClr val="CCFF33"/>
                </a:solidFill>
                <a:effectLst>
                  <a:outerShdw blurRad="38100" dist="38100" dir="2700000" algn="tl">
                    <a:srgbClr val="000000"/>
                  </a:outerShdw>
                </a:effectLst>
                <a:latin typeface="Arial" charset="0"/>
              </a:rPr>
              <a:t>   (i=1</a:t>
            </a:r>
            <a:r>
              <a:rPr lang="zh-CN" altLang="en-US" sz="2400">
                <a:solidFill>
                  <a:srgbClr val="CCFF33"/>
                </a:solidFill>
                <a:effectLst>
                  <a:outerShdw blurRad="38100" dist="38100" dir="2700000" algn="tl">
                    <a:srgbClr val="000000"/>
                  </a:outerShdw>
                </a:effectLst>
                <a:latin typeface="Arial" charset="0"/>
              </a:rPr>
              <a:t>～</a:t>
            </a:r>
            <a:r>
              <a:rPr lang="en-US" altLang="zh-CN" sz="2400">
                <a:solidFill>
                  <a:srgbClr val="CCFF33"/>
                </a:solidFill>
                <a:effectLst>
                  <a:outerShdw blurRad="38100" dist="38100" dir="2700000" algn="tl">
                    <a:srgbClr val="000000"/>
                  </a:outerShdw>
                </a:effectLst>
                <a:latin typeface="Arial" charset="0"/>
              </a:rPr>
              <a:t>100)</a:t>
            </a:r>
          </a:p>
          <a:p>
            <a:pPr>
              <a:defRPr/>
            </a:pPr>
            <a:endParaRPr lang="en-US" altLang="zh-CN" sz="2400">
              <a:solidFill>
                <a:srgbClr val="CCFF33"/>
              </a:solidFill>
              <a:effectLst>
                <a:outerShdw blurRad="38100" dist="38100" dir="2700000" algn="tl">
                  <a:srgbClr val="000000"/>
                </a:outerShdw>
              </a:effectLst>
              <a:latin typeface="Arial" charset="0"/>
            </a:endParaRPr>
          </a:p>
          <a:p>
            <a:pPr>
              <a:defRPr/>
            </a:pPr>
            <a:r>
              <a:rPr lang="en-US" altLang="zh-CN" sz="2400">
                <a:solidFill>
                  <a:srgbClr val="FFFFFF"/>
                </a:solidFill>
                <a:latin typeface="Arial" charset="0"/>
              </a:rPr>
              <a:t>main()</a:t>
            </a:r>
          </a:p>
          <a:p>
            <a:pPr>
              <a:defRPr/>
            </a:pPr>
            <a:r>
              <a:rPr lang="en-US" altLang="zh-CN" sz="2400">
                <a:solidFill>
                  <a:srgbClr val="FFFFFF"/>
                </a:solidFill>
                <a:latin typeface="Arial" charset="0"/>
              </a:rPr>
              <a:t>{ </a:t>
            </a:r>
          </a:p>
          <a:p>
            <a:pPr>
              <a:defRPr/>
            </a:pPr>
            <a:r>
              <a:rPr lang="en-US" altLang="zh-CN" sz="2400">
                <a:solidFill>
                  <a:srgbClr val="FFFFFF"/>
                </a:solidFill>
                <a:latin typeface="Arial" charset="0"/>
              </a:rPr>
              <a:t>     int i , s=0;</a:t>
            </a:r>
          </a:p>
          <a:p>
            <a:pPr>
              <a:defRPr/>
            </a:pPr>
            <a:endParaRPr lang="en-US" altLang="zh-CN" sz="2400">
              <a:solidFill>
                <a:srgbClr val="FFFFFF"/>
              </a:solidFill>
              <a:latin typeface="Arial" charset="0"/>
            </a:endParaRPr>
          </a:p>
          <a:p>
            <a:pPr>
              <a:defRPr/>
            </a:pPr>
            <a:r>
              <a:rPr lang="en-US" altLang="zh-CN" sz="2400">
                <a:effectLst>
                  <a:outerShdw blurRad="38100" dist="38100" dir="2700000" algn="tl">
                    <a:srgbClr val="000000"/>
                  </a:outerShdw>
                </a:effectLst>
                <a:latin typeface="Arial" charset="0"/>
              </a:rPr>
              <a:t>     </a:t>
            </a:r>
            <a:r>
              <a:rPr lang="en-US" altLang="zh-CN" sz="2400">
                <a:solidFill>
                  <a:srgbClr val="99FF66"/>
                </a:solidFill>
                <a:effectLst>
                  <a:outerShdw blurRad="38100" dist="38100" dir="2700000" algn="tl">
                    <a:srgbClr val="000000"/>
                  </a:outerShdw>
                </a:effectLst>
                <a:latin typeface="Arial" charset="0"/>
              </a:rPr>
              <a:t>for (</a:t>
            </a:r>
            <a:r>
              <a:rPr lang="en-US" altLang="zh-CN" sz="2400">
                <a:solidFill>
                  <a:srgbClr val="CCFF33"/>
                </a:solidFill>
                <a:effectLst>
                  <a:outerShdw blurRad="38100" dist="38100" dir="2700000" algn="tl">
                    <a:srgbClr val="000000"/>
                  </a:outerShdw>
                </a:effectLst>
                <a:latin typeface="Arial" charset="0"/>
              </a:rPr>
              <a:t>i=1;i&lt;=100;i++</a:t>
            </a:r>
            <a:r>
              <a:rPr lang="en-US" altLang="zh-CN" sz="2400">
                <a:solidFill>
                  <a:srgbClr val="99FF66"/>
                </a:solidFill>
                <a:effectLst>
                  <a:outerShdw blurRad="38100" dist="38100" dir="2700000" algn="tl">
                    <a:srgbClr val="000000"/>
                  </a:outerShdw>
                </a:effectLst>
                <a:latin typeface="Arial" charset="0"/>
              </a:rPr>
              <a:t>)</a:t>
            </a:r>
            <a:r>
              <a:rPr lang="en-US" altLang="zh-CN" sz="2400">
                <a:effectLst>
                  <a:outerShdw blurRad="38100" dist="38100" dir="2700000" algn="tl">
                    <a:srgbClr val="000000"/>
                  </a:outerShdw>
                </a:effectLst>
                <a:latin typeface="Arial" charset="0"/>
              </a:rPr>
              <a:t> </a:t>
            </a:r>
          </a:p>
          <a:p>
            <a:pPr>
              <a:defRPr/>
            </a:pPr>
            <a:r>
              <a:rPr lang="en-US" altLang="zh-CN" sz="2400">
                <a:effectLst>
                  <a:outerShdw blurRad="38100" dist="38100" dir="2700000" algn="tl">
                    <a:srgbClr val="000000"/>
                  </a:outerShdw>
                </a:effectLst>
                <a:latin typeface="Arial" charset="0"/>
              </a:rPr>
              <a:t>          </a:t>
            </a:r>
            <a:r>
              <a:rPr lang="en-US" altLang="zh-CN" sz="2400">
                <a:solidFill>
                  <a:srgbClr val="66FFFF"/>
                </a:solidFill>
                <a:effectLst>
                  <a:outerShdw blurRad="38100" dist="38100" dir="2700000" algn="tl">
                    <a:srgbClr val="000000"/>
                  </a:outerShdw>
                </a:effectLst>
                <a:latin typeface="Arial" charset="0"/>
              </a:rPr>
              <a:t>s=s+i;</a:t>
            </a:r>
          </a:p>
          <a:p>
            <a:pPr>
              <a:defRPr/>
            </a:pPr>
            <a:endParaRPr lang="en-US" altLang="zh-CN" sz="2400">
              <a:solidFill>
                <a:srgbClr val="66FFFF"/>
              </a:solidFill>
              <a:effectLst>
                <a:outerShdw blurRad="38100" dist="38100" dir="2700000" algn="tl">
                  <a:srgbClr val="000000"/>
                </a:outerShdw>
              </a:effectLst>
              <a:latin typeface="Arial" charset="0"/>
            </a:endParaRPr>
          </a:p>
          <a:p>
            <a:pPr>
              <a:defRPr/>
            </a:pPr>
            <a:r>
              <a:rPr lang="en-US" altLang="zh-CN" sz="2400">
                <a:effectLst>
                  <a:outerShdw blurRad="38100" dist="38100" dir="2700000" algn="tl">
                    <a:srgbClr val="000000"/>
                  </a:outerShdw>
                </a:effectLst>
                <a:latin typeface="Arial" charset="0"/>
              </a:rPr>
              <a:t>     </a:t>
            </a:r>
            <a:r>
              <a:rPr lang="en-US" altLang="zh-CN" sz="2400">
                <a:solidFill>
                  <a:srgbClr val="FFFFFF"/>
                </a:solidFill>
                <a:latin typeface="Arial" charset="0"/>
              </a:rPr>
              <a:t>printf(“Sum=%d\n”,s);</a:t>
            </a:r>
          </a:p>
          <a:p>
            <a:pPr>
              <a:defRPr/>
            </a:pPr>
            <a:r>
              <a:rPr lang="en-US" altLang="zh-CN" sz="2400">
                <a:solidFill>
                  <a:srgbClr val="FFFFFF"/>
                </a:solidFill>
                <a:latin typeface="Arial"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wipe(left)">
                                      <p:cBhvr>
                                        <p:cTn id="7" dur="500"/>
                                        <p:tgtEl>
                                          <p:spTgt spid="3880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8099">
                                            <p:txEl>
                                              <p:pRg st="1" end="1"/>
                                            </p:txEl>
                                          </p:spTgt>
                                        </p:tgtEl>
                                        <p:attrNameLst>
                                          <p:attrName>style.visibility</p:attrName>
                                        </p:attrNameLst>
                                      </p:cBhvr>
                                      <p:to>
                                        <p:strVal val="visible"/>
                                      </p:to>
                                    </p:set>
                                    <p:animEffect transition="in" filter="wipe(left)">
                                      <p:cBhvr>
                                        <p:cTn id="10" dur="500"/>
                                        <p:tgtEl>
                                          <p:spTgt spid="388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88099">
                                            <p:txEl>
                                              <p:pRg st="2" end="2"/>
                                            </p:txEl>
                                          </p:spTgt>
                                        </p:tgtEl>
                                        <p:attrNameLst>
                                          <p:attrName>style.visibility</p:attrName>
                                        </p:attrNameLst>
                                      </p:cBhvr>
                                      <p:to>
                                        <p:strVal val="visible"/>
                                      </p:to>
                                    </p:set>
                                    <p:animEffect transition="in" filter="wipe(left)">
                                      <p:cBhvr>
                                        <p:cTn id="15" dur="500"/>
                                        <p:tgtEl>
                                          <p:spTgt spid="3880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881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8810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881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8810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8810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8811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881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881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8811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8811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8811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8811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8811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8811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8811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881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8812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38810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388100">
                                            <p:txEl>
                                              <p:pRg st="0" end="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38810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388101">
                                            <p:txEl>
                                              <p:pRg st="0" end="0"/>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38812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388125">
                                            <p:txEl>
                                              <p:pRg st="0" end="0"/>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9" presetClass="entr" presetSubtype="10" fill="hold" grpId="0" nodeType="clickEffect">
                                  <p:stCondLst>
                                    <p:cond delay="0"/>
                                  </p:stCondLst>
                                  <p:childTnLst>
                                    <p:set>
                                      <p:cBhvr>
                                        <p:cTn id="115" dur="1" fill="hold">
                                          <p:stCondLst>
                                            <p:cond delay="0"/>
                                          </p:stCondLst>
                                        </p:cTn>
                                        <p:tgtEl>
                                          <p:spTgt spid="388126"/>
                                        </p:tgtEl>
                                        <p:attrNameLst>
                                          <p:attrName>style.visibility</p:attrName>
                                        </p:attrNameLst>
                                      </p:cBhvr>
                                      <p:to>
                                        <p:strVal val="visible"/>
                                      </p:to>
                                    </p:set>
                                    <p:anim calcmode="lin" valueType="num">
                                      <p:cBhvr>
                                        <p:cTn id="116" dur="5000" fill="hold"/>
                                        <p:tgtEl>
                                          <p:spTgt spid="388126"/>
                                        </p:tgtEl>
                                        <p:attrNameLst>
                                          <p:attrName>ppt_w</p:attrName>
                                        </p:attrNameLst>
                                      </p:cBhvr>
                                      <p:tavLst>
                                        <p:tav tm="0" fmla="#ppt_w*sin(2.5*pi*$)">
                                          <p:val>
                                            <p:fltVal val="0"/>
                                          </p:val>
                                        </p:tav>
                                        <p:tav tm="100000">
                                          <p:val>
                                            <p:fltVal val="1"/>
                                          </p:val>
                                        </p:tav>
                                      </p:tavLst>
                                    </p:anim>
                                    <p:anim calcmode="lin" valueType="num">
                                      <p:cBhvr>
                                        <p:cTn id="117" dur="5000" fill="hold"/>
                                        <p:tgtEl>
                                          <p:spTgt spid="388126"/>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1" fill="hold" grpId="0" nodeType="clickEffect">
                                  <p:stCondLst>
                                    <p:cond delay="0"/>
                                  </p:stCondLst>
                                  <p:childTnLst>
                                    <p:set>
                                      <p:cBhvr>
                                        <p:cTn id="121" dur="1" fill="hold">
                                          <p:stCondLst>
                                            <p:cond delay="0"/>
                                          </p:stCondLst>
                                        </p:cTn>
                                        <p:tgtEl>
                                          <p:spTgt spid="388131"/>
                                        </p:tgtEl>
                                        <p:attrNameLst>
                                          <p:attrName>style.visibility</p:attrName>
                                        </p:attrNameLst>
                                      </p:cBhvr>
                                      <p:to>
                                        <p:strVal val="visible"/>
                                      </p:to>
                                    </p:set>
                                    <p:anim calcmode="lin" valueType="num">
                                      <p:cBhvr additive="base">
                                        <p:cTn id="122" dur="500" fill="hold"/>
                                        <p:tgtEl>
                                          <p:spTgt spid="388131"/>
                                        </p:tgtEl>
                                        <p:attrNameLst>
                                          <p:attrName>ppt_x</p:attrName>
                                        </p:attrNameLst>
                                      </p:cBhvr>
                                      <p:tavLst>
                                        <p:tav tm="0">
                                          <p:val>
                                            <p:strVal val="#ppt_x"/>
                                          </p:val>
                                        </p:tav>
                                        <p:tav tm="100000">
                                          <p:val>
                                            <p:strVal val="#ppt_x"/>
                                          </p:val>
                                        </p:tav>
                                      </p:tavLst>
                                    </p:anim>
                                    <p:anim calcmode="lin" valueType="num">
                                      <p:cBhvr additive="base">
                                        <p:cTn id="123" dur="500" fill="hold"/>
                                        <p:tgtEl>
                                          <p:spTgt spid="3881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P spid="388100" grpId="0" build="p" autoUpdateAnimBg="0"/>
      <p:bldP spid="388101" grpId="0" build="p" autoUpdateAnimBg="0"/>
      <p:bldP spid="388102" grpId="0" animBg="1"/>
      <p:bldP spid="388103" grpId="0" animBg="1"/>
      <p:bldP spid="388107" grpId="0" animBg="1"/>
      <p:bldP spid="388108" grpId="0" animBg="1"/>
      <p:bldP spid="388109" grpId="0" animBg="1"/>
      <p:bldP spid="388110" grpId="0" animBg="1"/>
      <p:bldP spid="388111" grpId="0" animBg="1"/>
      <p:bldP spid="388112" grpId="0" animBg="1"/>
      <p:bldP spid="388113" grpId="0" animBg="1"/>
      <p:bldP spid="388114" grpId="0"/>
      <p:bldP spid="388115" grpId="0"/>
      <p:bldP spid="388116" grpId="0" animBg="1"/>
      <p:bldP spid="388117" grpId="0" animBg="1"/>
      <p:bldP spid="388118" grpId="0" animBg="1"/>
      <p:bldP spid="388119" grpId="0" animBg="1"/>
      <p:bldP spid="388120" grpId="0" animBg="1"/>
      <p:bldP spid="388121" grpId="0" animBg="1"/>
      <p:bldP spid="388122" grpId="0" animBg="1"/>
      <p:bldP spid="388123" grpId="0" animBg="1"/>
      <p:bldP spid="388124" grpId="0" animBg="1"/>
      <p:bldP spid="388125" grpId="0" build="p" autoUpdateAnimBg="0"/>
      <p:bldP spid="388126" grpId="0" autoUpdateAnimBg="0"/>
      <p:bldP spid="3881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ChangeArrowheads="1"/>
          </p:cNvSpPr>
          <p:nvPr/>
        </p:nvSpPr>
        <p:spPr bwMode="auto">
          <a:xfrm>
            <a:off x="615950" y="2228850"/>
            <a:ext cx="7777163" cy="3700463"/>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5000"/>
              </a:spcBef>
              <a:defRPr/>
            </a:pPr>
            <a:r>
              <a:rPr kumimoji="1" lang="zh-CN" altLang="en-US" sz="3200" b="1" u="sng">
                <a:solidFill>
                  <a:srgbClr val="CC0000"/>
                </a:solidFill>
                <a:latin typeface="Times New Roman" pitchFamily="18" charset="0"/>
                <a:ea typeface="华文细黑" pitchFamily="2" charset="-122"/>
                <a:cs typeface="Times New Roman" pitchFamily="18" charset="0"/>
              </a:rPr>
              <a:t>解释</a:t>
            </a:r>
            <a:r>
              <a:rPr kumimoji="1" lang="en-US" altLang="zh-CN" sz="3200" b="1" u="sng">
                <a:solidFill>
                  <a:srgbClr val="CC0000"/>
                </a:solidFill>
                <a:latin typeface="Times New Roman" pitchFamily="18" charset="0"/>
                <a:ea typeface="华文细黑" pitchFamily="2" charset="-122"/>
                <a:cs typeface="Times New Roman" pitchFamily="18" charset="0"/>
              </a:rPr>
              <a:t>1</a:t>
            </a:r>
            <a:r>
              <a:rPr kumimoji="1" lang="zh-CN" altLang="en-US" sz="3200" b="1" u="sng">
                <a:solidFill>
                  <a:srgbClr val="CC0000"/>
                </a:solidFill>
                <a:latin typeface="Times New Roman" pitchFamily="18" charset="0"/>
                <a:ea typeface="华文细黑" pitchFamily="2" charset="-122"/>
                <a:cs typeface="Times New Roman" pitchFamily="18" charset="0"/>
              </a:rPr>
              <a:t>：</a:t>
            </a:r>
            <a:r>
              <a:rPr kumimoji="1" lang="en-US" altLang="zh-CN" sz="3200">
                <a:latin typeface="Times New Roman" pitchFamily="18" charset="0"/>
                <a:ea typeface="华文细黑" pitchFamily="2" charset="-122"/>
                <a:cs typeface="Times New Roman" pitchFamily="18" charset="0"/>
              </a:rPr>
              <a:t>C++</a:t>
            </a:r>
            <a:r>
              <a:rPr kumimoji="1" lang="zh-CN" altLang="en-US" sz="3200">
                <a:latin typeface="Times New Roman" pitchFamily="18" charset="0"/>
                <a:ea typeface="华文细黑" pitchFamily="2" charset="-122"/>
                <a:cs typeface="Times New Roman" pitchFamily="18" charset="0"/>
              </a:rPr>
              <a:t>是由于开发大型应用软件的需要而产生的，并不是所有的人都要去编写大型软件；</a:t>
            </a:r>
          </a:p>
          <a:p>
            <a:pPr marL="342900" indent="-342900" defTabSz="762000" eaLnBrk="0" hangingPunct="0">
              <a:spcBef>
                <a:spcPct val="5000"/>
              </a:spcBef>
              <a:defRPr/>
            </a:pPr>
            <a:r>
              <a:rPr kumimoji="1" lang="zh-CN" altLang="en-US" sz="3200" b="1" u="sng">
                <a:solidFill>
                  <a:srgbClr val="CC0000"/>
                </a:solidFill>
                <a:latin typeface="Times New Roman" pitchFamily="18" charset="0"/>
                <a:ea typeface="华文细黑" pitchFamily="2" charset="-122"/>
                <a:cs typeface="Times New Roman" pitchFamily="18" charset="0"/>
              </a:rPr>
              <a:t>解释</a:t>
            </a:r>
            <a:r>
              <a:rPr kumimoji="1" lang="en-US" altLang="zh-CN" sz="3200" b="1" u="sng">
                <a:solidFill>
                  <a:srgbClr val="CC0000"/>
                </a:solidFill>
                <a:latin typeface="Times New Roman" pitchFamily="18" charset="0"/>
                <a:ea typeface="华文细黑" pitchFamily="2" charset="-122"/>
                <a:cs typeface="Times New Roman" pitchFamily="18" charset="0"/>
              </a:rPr>
              <a:t>2</a:t>
            </a:r>
            <a:r>
              <a:rPr kumimoji="1" lang="zh-CN" altLang="en-US" sz="3200" b="1" u="sng">
                <a:solidFill>
                  <a:srgbClr val="CC0000"/>
                </a:solidFill>
                <a:latin typeface="Times New Roman" pitchFamily="18" charset="0"/>
                <a:ea typeface="华文细黑" pitchFamily="2" charset="-122"/>
                <a:cs typeface="Times New Roman" pitchFamily="18" charset="0"/>
              </a:rPr>
              <a:t>：</a:t>
            </a:r>
            <a:r>
              <a:rPr kumimoji="1" lang="zh-CN" altLang="en-US" sz="3200">
                <a:latin typeface="Times New Roman" pitchFamily="18" charset="0"/>
                <a:ea typeface="华文细黑" pitchFamily="2" charset="-122"/>
                <a:cs typeface="Times New Roman" pitchFamily="18" charset="0"/>
              </a:rPr>
              <a:t>面向对象的基础是面向过程。</a:t>
            </a:r>
            <a:r>
              <a:rPr kumimoji="1" lang="en-US" altLang="zh-CN" sz="3200">
                <a:latin typeface="Times New Roman" pitchFamily="18" charset="0"/>
                <a:ea typeface="华文细黑" pitchFamily="2" charset="-122"/>
                <a:cs typeface="Times New Roman" pitchFamily="18" charset="0"/>
              </a:rPr>
              <a:t>C++</a:t>
            </a:r>
            <a:r>
              <a:rPr kumimoji="1" lang="zh-CN" altLang="en-US" sz="3200">
                <a:latin typeface="Times New Roman" pitchFamily="18" charset="0"/>
                <a:ea typeface="华文细黑" pitchFamily="2" charset="-122"/>
                <a:cs typeface="Times New Roman" pitchFamily="18" charset="0"/>
              </a:rPr>
              <a:t>是面向对象的语言，</a:t>
            </a:r>
            <a:r>
              <a:rPr kumimoji="1" lang="en-US" altLang="zh-CN" sz="3200">
                <a:latin typeface="Times New Roman" pitchFamily="18" charset="0"/>
                <a:ea typeface="华文细黑" pitchFamily="2" charset="-122"/>
                <a:cs typeface="Times New Roman" pitchFamily="18" charset="0"/>
              </a:rPr>
              <a:t>C</a:t>
            </a:r>
            <a:r>
              <a:rPr kumimoji="1" lang="zh-CN" altLang="en-US" sz="3200">
                <a:latin typeface="Times New Roman" pitchFamily="18" charset="0"/>
                <a:ea typeface="华文细黑" pitchFamily="2" charset="-122"/>
                <a:cs typeface="Times New Roman" pitchFamily="18" charset="0"/>
              </a:rPr>
              <a:t>是面向过程的，学起来比</a:t>
            </a:r>
            <a:r>
              <a:rPr kumimoji="1" lang="en-US" altLang="zh-CN" sz="3200">
                <a:latin typeface="Times New Roman" pitchFamily="18" charset="0"/>
                <a:ea typeface="华文细黑" pitchFamily="2" charset="-122"/>
                <a:cs typeface="Times New Roman" pitchFamily="18" charset="0"/>
              </a:rPr>
              <a:t>C</a:t>
            </a:r>
            <a:r>
              <a:rPr kumimoji="1" lang="zh-CN" altLang="en-US" sz="3200">
                <a:latin typeface="Times New Roman" pitchFamily="18" charset="0"/>
                <a:ea typeface="华文细黑" pitchFamily="2" charset="-122"/>
                <a:cs typeface="Times New Roman" pitchFamily="18" charset="0"/>
              </a:rPr>
              <a:t>语言困难得多，所以不太适合程序设计的初学者。</a:t>
            </a:r>
          </a:p>
        </p:txBody>
      </p:sp>
      <p:sp>
        <p:nvSpPr>
          <p:cNvPr id="619525" name="Rectangle 5"/>
          <p:cNvSpPr>
            <a:spLocks noChangeArrowheads="1"/>
          </p:cNvSpPr>
          <p:nvPr/>
        </p:nvSpPr>
        <p:spPr bwMode="auto">
          <a:xfrm>
            <a:off x="482600" y="495300"/>
            <a:ext cx="7777163" cy="1152525"/>
          </a:xfrm>
          <a:prstGeom prst="rect">
            <a:avLst/>
          </a:prstGeom>
          <a:solidFill>
            <a:srgbClr val="990000"/>
          </a:solidFill>
          <a:ln w="9525">
            <a:solidFill>
              <a:srgbClr val="CC0000"/>
            </a:solidFill>
            <a:miter lim="800000"/>
            <a:headEnd/>
            <a:tailEnd/>
          </a:ln>
          <a:effectLst/>
        </p:spPr>
        <p:txBody>
          <a:bodyPr/>
          <a:lstStyle/>
          <a:p>
            <a:pPr marL="342900" indent="-342900" defTabSz="762000" eaLnBrk="0" hangingPunct="0">
              <a:spcBef>
                <a:spcPct val="5000"/>
              </a:spcBef>
              <a:defRPr/>
            </a:pPr>
            <a:r>
              <a:rPr kumimoji="1" lang="zh-CN" altLang="en-US" sz="3600" b="1" u="sng" dirty="0">
                <a:effectLst>
                  <a:outerShdw blurRad="38100" dist="38100" dir="2700000" algn="tl">
                    <a:srgbClr val="000000"/>
                  </a:outerShdw>
                </a:effectLst>
                <a:latin typeface="华文细黑" pitchFamily="2" charset="-122"/>
                <a:ea typeface="华文细黑" pitchFamily="2" charset="-122"/>
              </a:rPr>
              <a:t>问题：</a:t>
            </a:r>
            <a:r>
              <a:rPr kumimoji="1" lang="zh-CN" altLang="en-US" sz="3600" b="1" dirty="0">
                <a:latin typeface="华文细黑" pitchFamily="2" charset="-122"/>
                <a:ea typeface="华文细黑" pitchFamily="2" charset="-122"/>
              </a:rPr>
              <a:t>既然有了面向对象的</a:t>
            </a:r>
            <a:r>
              <a:rPr kumimoji="1" lang="en-US" altLang="zh-CN" sz="3600" b="1" dirty="0">
                <a:latin typeface="华文细黑" pitchFamily="2" charset="-122"/>
                <a:ea typeface="华文细黑" pitchFamily="2" charset="-122"/>
              </a:rPr>
              <a:t>C++</a:t>
            </a:r>
            <a:r>
              <a:rPr kumimoji="1" lang="zh-CN" altLang="en-US" sz="3600" b="1" dirty="0">
                <a:latin typeface="华文细黑" pitchFamily="2" charset="-122"/>
                <a:ea typeface="华文细黑" pitchFamily="2" charset="-122"/>
              </a:rPr>
              <a:t>语言，为什么还要学习</a:t>
            </a:r>
            <a:r>
              <a:rPr kumimoji="1" lang="en-US" altLang="zh-CN" sz="3600" b="1" dirty="0">
                <a:latin typeface="华文细黑" pitchFamily="2" charset="-122"/>
                <a:ea typeface="华文细黑" pitchFamily="2" charset="-122"/>
              </a:rPr>
              <a:t>C</a:t>
            </a:r>
            <a:r>
              <a:rPr kumimoji="1" lang="zh-CN" altLang="en-US" sz="3600" b="1" dirty="0">
                <a:latin typeface="华文细黑" pitchFamily="2" charset="-122"/>
                <a:ea typeface="华文细黑" pitchFamily="2" charset="-122"/>
              </a:rPr>
              <a:t>语言？</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9525"/>
                                        </p:tgtEl>
                                        <p:attrNameLst>
                                          <p:attrName>style.visibility</p:attrName>
                                        </p:attrNameLst>
                                      </p:cBhvr>
                                      <p:to>
                                        <p:strVal val="visible"/>
                                      </p:to>
                                    </p:set>
                                    <p:animEffect transition="in" filter="blinds(horizontal)">
                                      <p:cBhvr>
                                        <p:cTn id="7" dur="500"/>
                                        <p:tgtEl>
                                          <p:spTgt spid="6195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9523"/>
                                        </p:tgtEl>
                                        <p:attrNameLst>
                                          <p:attrName>style.visibility</p:attrName>
                                        </p:attrNameLst>
                                      </p:cBhvr>
                                      <p:to>
                                        <p:strVal val="visible"/>
                                      </p:to>
                                    </p:set>
                                    <p:animEffect transition="in" filter="blinds(horizontal)">
                                      <p:cBhvr>
                                        <p:cTn id="12" dur="500"/>
                                        <p:tgtEl>
                                          <p:spTgt spid="61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animBg="1"/>
      <p:bldP spid="619525" grpId="0" animBg="1"/>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7" name="Rectangle 3"/>
          <p:cNvSpPr>
            <a:spLocks noGrp="1" noChangeArrowheads="1"/>
          </p:cNvSpPr>
          <p:nvPr>
            <p:ph type="body" sz="half" idx="1"/>
          </p:nvPr>
        </p:nvSpPr>
        <p:spPr>
          <a:xfrm>
            <a:off x="250825" y="1179513"/>
            <a:ext cx="8551863" cy="5265737"/>
          </a:xfrm>
        </p:spPr>
        <p:txBody>
          <a:bodyPr/>
          <a:lstStyle/>
          <a:p>
            <a:pPr eaLnBrk="1" hangingPunct="1">
              <a:lnSpc>
                <a:spcPct val="90000"/>
              </a:lnSpc>
            </a:pPr>
            <a:r>
              <a:rPr lang="zh-CN" altLang="zh-CN" sz="2800" b="1" smtClean="0">
                <a:solidFill>
                  <a:srgbClr val="0000FF"/>
                </a:solidFill>
                <a:latin typeface="宋体" pitchFamily="2" charset="-122"/>
              </a:rPr>
              <a:t>for语句的变化形式</a:t>
            </a:r>
            <a:endParaRPr lang="zh-CN" altLang="zh-CN" sz="2600" b="1" smtClean="0">
              <a:solidFill>
                <a:srgbClr val="0000FF"/>
              </a:solidFill>
              <a:latin typeface="宋体" pitchFamily="2" charset="-122"/>
            </a:endParaRPr>
          </a:p>
          <a:p>
            <a:pPr eaLnBrk="1" hangingPunct="1">
              <a:lnSpc>
                <a:spcPct val="90000"/>
              </a:lnSpc>
              <a:buFontTx/>
              <a:buNone/>
            </a:pPr>
            <a:r>
              <a:rPr lang="zh-CN" altLang="zh-CN" sz="2400" b="1" smtClean="0">
                <a:latin typeface="宋体" pitchFamily="2" charset="-122"/>
              </a:rPr>
              <a:t>	</a:t>
            </a:r>
            <a:r>
              <a:rPr lang="zh-CN" altLang="en-US" sz="2400" b="1" smtClean="0">
                <a:latin typeface="宋体" pitchFamily="2" charset="-122"/>
              </a:rPr>
              <a:t>    </a:t>
            </a:r>
            <a:r>
              <a:rPr lang="en-US" altLang="zh-CN" sz="2400" b="1" smtClean="0">
                <a:latin typeface="宋体" pitchFamily="2" charset="-122"/>
              </a:rPr>
              <a:t>for</a:t>
            </a:r>
            <a:r>
              <a:rPr lang="zh-CN" altLang="en-US" sz="2400" b="1" smtClean="0">
                <a:latin typeface="宋体" pitchFamily="2" charset="-122"/>
              </a:rPr>
              <a:t>语句中的三个表达式中的任意一个都是可以省略的，但是分号不能省略。</a:t>
            </a:r>
          </a:p>
          <a:p>
            <a:pPr eaLnBrk="1" hangingPunct="1">
              <a:lnSpc>
                <a:spcPct val="80000"/>
              </a:lnSpc>
              <a:buFontTx/>
              <a:buNone/>
            </a:pPr>
            <a:r>
              <a:rPr lang="en-US" altLang="zh-CN" sz="2400" b="1" smtClean="0">
                <a:latin typeface="宋体" pitchFamily="2" charset="-122"/>
              </a:rPr>
              <a:t>1.</a:t>
            </a:r>
            <a:r>
              <a:rPr lang="zh-CN" altLang="en-US" sz="2400" b="1" smtClean="0">
                <a:solidFill>
                  <a:srgbClr val="0000FF"/>
                </a:solidFill>
                <a:latin typeface="宋体" pitchFamily="2" charset="-122"/>
              </a:rPr>
              <a:t>省略表达式</a:t>
            </a:r>
            <a:r>
              <a:rPr lang="en-US" altLang="zh-CN" sz="2400" b="1" smtClean="0">
                <a:solidFill>
                  <a:srgbClr val="0000FF"/>
                </a:solidFill>
                <a:latin typeface="宋体" pitchFamily="2" charset="-122"/>
              </a:rPr>
              <a:t>2</a:t>
            </a:r>
            <a:r>
              <a:rPr lang="zh-CN" altLang="en-US" sz="2400" b="1" smtClean="0">
                <a:latin typeface="宋体" pitchFamily="2" charset="-122"/>
              </a:rPr>
              <a:t>，则：</a:t>
            </a:r>
          </a:p>
          <a:p>
            <a:pPr algn="ctr" eaLnBrk="1" hangingPunct="1">
              <a:lnSpc>
                <a:spcPct val="70000"/>
              </a:lnSpc>
              <a:buFontTx/>
              <a:buNone/>
            </a:pPr>
            <a:r>
              <a:rPr lang="en-US" altLang="zh-CN" sz="2000" b="1" smtClean="0">
                <a:solidFill>
                  <a:srgbClr val="9900FF"/>
                </a:solidFill>
                <a:latin typeface="宋体" pitchFamily="2" charset="-122"/>
              </a:rPr>
              <a:t>for</a:t>
            </a:r>
            <a:r>
              <a:rPr lang="zh-CN" altLang="en-US" sz="2000" b="1" smtClean="0">
                <a:latin typeface="宋体" pitchFamily="2" charset="-122"/>
              </a:rPr>
              <a:t>（表达式</a:t>
            </a:r>
            <a:r>
              <a:rPr lang="en-US" altLang="zh-CN" sz="2000" b="1" smtClean="0">
                <a:latin typeface="宋体" pitchFamily="2" charset="-122"/>
              </a:rPr>
              <a:t>1</a:t>
            </a:r>
            <a:r>
              <a:rPr lang="zh-CN" altLang="en-US" sz="2000" b="1" smtClean="0">
                <a:latin typeface="宋体" pitchFamily="2" charset="-122"/>
              </a:rPr>
              <a:t>； ；表达式</a:t>
            </a:r>
            <a:r>
              <a:rPr lang="en-US" altLang="zh-CN" sz="2000" b="1" smtClean="0">
                <a:latin typeface="宋体" pitchFamily="2" charset="-122"/>
              </a:rPr>
              <a:t>3</a:t>
            </a:r>
            <a:r>
              <a:rPr lang="zh-CN" altLang="en-US" sz="2000" b="1" smtClean="0">
                <a:latin typeface="宋体" pitchFamily="2" charset="-122"/>
              </a:rPr>
              <a:t>）</a:t>
            </a:r>
          </a:p>
          <a:p>
            <a:pPr eaLnBrk="1" hangingPunct="1">
              <a:lnSpc>
                <a:spcPct val="90000"/>
              </a:lnSpc>
              <a:buFontTx/>
              <a:buNone/>
            </a:pPr>
            <a:r>
              <a:rPr lang="zh-CN" altLang="en-US" sz="2000" b="1" smtClean="0">
                <a:latin typeface="宋体" pitchFamily="2" charset="-122"/>
              </a:rPr>
              <a:t>   就形成了一个死循环。</a:t>
            </a:r>
            <a:endParaRPr lang="zh-CN" altLang="en-US" sz="2800" b="1" smtClean="0">
              <a:latin typeface="宋体" pitchFamily="2" charset="-122"/>
            </a:endParaRPr>
          </a:p>
          <a:p>
            <a:pPr eaLnBrk="1" hangingPunct="1">
              <a:lnSpc>
                <a:spcPct val="110000"/>
              </a:lnSpc>
              <a:buFontTx/>
              <a:buNone/>
            </a:pPr>
            <a:r>
              <a:rPr lang="en-US" altLang="zh-CN" sz="2400" b="1" smtClean="0">
                <a:latin typeface="宋体" pitchFamily="2" charset="-122"/>
              </a:rPr>
              <a:t>2.</a:t>
            </a:r>
            <a:r>
              <a:rPr lang="zh-CN" altLang="en-US" sz="2400" b="1" smtClean="0">
                <a:solidFill>
                  <a:srgbClr val="0000FF"/>
                </a:solidFill>
                <a:latin typeface="宋体" pitchFamily="2" charset="-122"/>
              </a:rPr>
              <a:t>省略表达式</a:t>
            </a:r>
            <a:r>
              <a:rPr lang="en-US" altLang="zh-CN" sz="2400" b="1" smtClean="0">
                <a:solidFill>
                  <a:srgbClr val="0000FF"/>
                </a:solidFill>
                <a:latin typeface="宋体" pitchFamily="2" charset="-122"/>
              </a:rPr>
              <a:t>1</a:t>
            </a:r>
            <a:r>
              <a:rPr lang="zh-CN" altLang="en-US" sz="2400" b="1" smtClean="0">
                <a:solidFill>
                  <a:srgbClr val="0000FF"/>
                </a:solidFill>
                <a:latin typeface="宋体" pitchFamily="2" charset="-122"/>
              </a:rPr>
              <a:t>和表达式</a:t>
            </a:r>
            <a:r>
              <a:rPr lang="en-US" altLang="zh-CN" sz="2400" b="1" smtClean="0">
                <a:solidFill>
                  <a:srgbClr val="0000FF"/>
                </a:solidFill>
                <a:latin typeface="宋体" pitchFamily="2" charset="-122"/>
              </a:rPr>
              <a:t>3</a:t>
            </a:r>
            <a:r>
              <a:rPr lang="zh-CN" altLang="en-US" sz="2400" b="1" smtClean="0">
                <a:latin typeface="宋体" pitchFamily="2" charset="-122"/>
              </a:rPr>
              <a:t>，则：</a:t>
            </a:r>
          </a:p>
          <a:p>
            <a:pPr algn="ctr" eaLnBrk="1" hangingPunct="1">
              <a:lnSpc>
                <a:spcPct val="70000"/>
              </a:lnSpc>
              <a:buFontTx/>
              <a:buNone/>
            </a:pPr>
            <a:r>
              <a:rPr lang="en-US" altLang="zh-CN" sz="2000" b="1" smtClean="0">
                <a:solidFill>
                  <a:srgbClr val="9900FF"/>
                </a:solidFill>
                <a:latin typeface="宋体" pitchFamily="2" charset="-122"/>
              </a:rPr>
              <a:t>for</a:t>
            </a:r>
            <a:r>
              <a:rPr lang="zh-CN" altLang="en-US" sz="2000" b="1" smtClean="0">
                <a:solidFill>
                  <a:srgbClr val="0000FF"/>
                </a:solidFill>
                <a:latin typeface="宋体" pitchFamily="2" charset="-122"/>
              </a:rPr>
              <a:t>（；表达式</a:t>
            </a:r>
            <a:r>
              <a:rPr lang="en-US" altLang="zh-CN" sz="2000" b="1" smtClean="0">
                <a:solidFill>
                  <a:srgbClr val="0000FF"/>
                </a:solidFill>
                <a:latin typeface="宋体" pitchFamily="2" charset="-122"/>
              </a:rPr>
              <a:t>2</a:t>
            </a:r>
            <a:r>
              <a:rPr lang="zh-CN" altLang="en-US" sz="2000" b="1" smtClean="0">
                <a:solidFill>
                  <a:srgbClr val="0000FF"/>
                </a:solidFill>
                <a:latin typeface="宋体" pitchFamily="2" charset="-122"/>
              </a:rPr>
              <a:t>；）</a:t>
            </a:r>
          </a:p>
          <a:p>
            <a:pPr eaLnBrk="1" hangingPunct="1">
              <a:lnSpc>
                <a:spcPct val="90000"/>
              </a:lnSpc>
              <a:buFontTx/>
              <a:buNone/>
            </a:pPr>
            <a:r>
              <a:rPr lang="zh-CN" altLang="en-US" sz="2000" b="1" smtClean="0">
                <a:latin typeface="宋体" pitchFamily="2" charset="-122"/>
              </a:rPr>
              <a:t>     等同于：      </a:t>
            </a:r>
            <a:r>
              <a:rPr lang="en-US" altLang="zh-CN" sz="2000" b="1" smtClean="0">
                <a:latin typeface="宋体" pitchFamily="2" charset="-122"/>
              </a:rPr>
              <a:t>while</a:t>
            </a:r>
            <a:r>
              <a:rPr lang="zh-CN" altLang="en-US" sz="2000" b="1" smtClean="0">
                <a:solidFill>
                  <a:srgbClr val="0000FF"/>
                </a:solidFill>
                <a:latin typeface="宋体" pitchFamily="2" charset="-122"/>
              </a:rPr>
              <a:t>（ 表达式 ）</a:t>
            </a:r>
            <a:endParaRPr lang="zh-CN" altLang="en-US" sz="2800" b="1" smtClean="0">
              <a:solidFill>
                <a:srgbClr val="0000FF"/>
              </a:solidFill>
              <a:latin typeface="宋体" pitchFamily="2" charset="-122"/>
            </a:endParaRPr>
          </a:p>
          <a:p>
            <a:pPr eaLnBrk="1" hangingPunct="1">
              <a:lnSpc>
                <a:spcPct val="90000"/>
              </a:lnSpc>
              <a:buFontTx/>
              <a:buNone/>
            </a:pPr>
            <a:r>
              <a:rPr lang="zh-CN" altLang="en-US" sz="2400" b="1" smtClean="0">
                <a:solidFill>
                  <a:srgbClr val="FF3300"/>
                </a:solidFill>
                <a:latin typeface="宋体" pitchFamily="2" charset="-122"/>
              </a:rPr>
              <a:t>	    </a:t>
            </a:r>
            <a:r>
              <a:rPr lang="zh-CN" altLang="en-US" sz="2400" b="1" smtClean="0">
                <a:latin typeface="宋体" pitchFamily="2" charset="-122"/>
              </a:rPr>
              <a:t>据此结论：所有用</a:t>
            </a:r>
            <a:r>
              <a:rPr lang="en-US" altLang="en-US" sz="2400" b="1" smtClean="0">
                <a:latin typeface="宋体" pitchFamily="2" charset="-122"/>
              </a:rPr>
              <a:t>while</a:t>
            </a:r>
            <a:r>
              <a:rPr lang="zh-CN" altLang="zh-CN" sz="2400" b="1" smtClean="0">
                <a:latin typeface="宋体" pitchFamily="2" charset="-122"/>
              </a:rPr>
              <a:t>语句</a:t>
            </a:r>
            <a:r>
              <a:rPr lang="zh-CN" altLang="en-US" sz="2400" b="1" smtClean="0">
                <a:latin typeface="宋体" pitchFamily="2" charset="-122"/>
              </a:rPr>
              <a:t>实现的循环都可以用</a:t>
            </a:r>
            <a:r>
              <a:rPr lang="en-US" altLang="en-US" sz="2400" b="1" smtClean="0">
                <a:latin typeface="宋体" pitchFamily="2" charset="-122"/>
              </a:rPr>
              <a:t>for</a:t>
            </a:r>
            <a:r>
              <a:rPr lang="zh-CN" altLang="zh-CN" sz="2400" b="1" smtClean="0">
                <a:latin typeface="宋体" pitchFamily="2" charset="-122"/>
              </a:rPr>
              <a:t>语句</a:t>
            </a:r>
            <a:r>
              <a:rPr lang="zh-CN" altLang="en-US" sz="2400" b="1" smtClean="0">
                <a:latin typeface="宋体" pitchFamily="2" charset="-122"/>
              </a:rPr>
              <a:t>实现。</a:t>
            </a:r>
          </a:p>
          <a:p>
            <a:pPr eaLnBrk="1" hangingPunct="1">
              <a:lnSpc>
                <a:spcPct val="110000"/>
              </a:lnSpc>
              <a:buFontTx/>
              <a:buNone/>
            </a:pPr>
            <a:r>
              <a:rPr lang="en-US" altLang="zh-CN" sz="2400" b="1" smtClean="0">
                <a:latin typeface="宋体" pitchFamily="2" charset="-122"/>
              </a:rPr>
              <a:t>3.</a:t>
            </a:r>
            <a:r>
              <a:rPr lang="zh-CN" altLang="en-US" sz="2400" b="1" smtClean="0">
                <a:solidFill>
                  <a:srgbClr val="0000FF"/>
                </a:solidFill>
                <a:latin typeface="宋体" pitchFamily="2" charset="-122"/>
              </a:rPr>
              <a:t>表达式</a:t>
            </a:r>
            <a:r>
              <a:rPr lang="en-US" altLang="zh-CN" sz="2400" b="1" smtClean="0">
                <a:solidFill>
                  <a:srgbClr val="0000FF"/>
                </a:solidFill>
                <a:latin typeface="宋体" pitchFamily="2" charset="-122"/>
              </a:rPr>
              <a:t>1</a:t>
            </a:r>
            <a:r>
              <a:rPr lang="zh-CN" altLang="en-US" sz="2400" b="1" smtClean="0">
                <a:solidFill>
                  <a:srgbClr val="0000FF"/>
                </a:solidFill>
                <a:latin typeface="宋体" pitchFamily="2" charset="-122"/>
              </a:rPr>
              <a:t>、</a:t>
            </a:r>
            <a:r>
              <a:rPr lang="en-US" altLang="zh-CN" sz="2400" b="1" smtClean="0">
                <a:solidFill>
                  <a:srgbClr val="0000FF"/>
                </a:solidFill>
                <a:latin typeface="宋体" pitchFamily="2" charset="-122"/>
              </a:rPr>
              <a:t>2</a:t>
            </a:r>
            <a:r>
              <a:rPr lang="zh-CN" altLang="en-US" sz="2400" b="1" smtClean="0">
                <a:solidFill>
                  <a:srgbClr val="0000FF"/>
                </a:solidFill>
                <a:latin typeface="宋体" pitchFamily="2" charset="-122"/>
              </a:rPr>
              <a:t>、</a:t>
            </a:r>
            <a:r>
              <a:rPr lang="en-US" altLang="zh-CN" sz="2400" b="1" smtClean="0">
                <a:solidFill>
                  <a:srgbClr val="0000FF"/>
                </a:solidFill>
                <a:latin typeface="宋体" pitchFamily="2" charset="-122"/>
              </a:rPr>
              <a:t>3</a:t>
            </a:r>
            <a:r>
              <a:rPr lang="zh-CN" altLang="en-US" sz="2400" b="1" smtClean="0">
                <a:solidFill>
                  <a:srgbClr val="0000FF"/>
                </a:solidFill>
                <a:latin typeface="宋体" pitchFamily="2" charset="-122"/>
              </a:rPr>
              <a:t>全省略</a:t>
            </a:r>
            <a:r>
              <a:rPr lang="zh-CN" altLang="en-US" sz="2400" b="1" smtClean="0">
                <a:latin typeface="宋体" pitchFamily="2" charset="-122"/>
              </a:rPr>
              <a:t>，则：</a:t>
            </a:r>
          </a:p>
          <a:p>
            <a:pPr algn="ctr" eaLnBrk="1" hangingPunct="1">
              <a:lnSpc>
                <a:spcPct val="60000"/>
              </a:lnSpc>
              <a:buFontTx/>
              <a:buNone/>
            </a:pPr>
            <a:r>
              <a:rPr lang="en-US" altLang="zh-CN" sz="2000" b="1" smtClean="0">
                <a:solidFill>
                  <a:srgbClr val="9900FF"/>
                </a:solidFill>
                <a:latin typeface="宋体" pitchFamily="2" charset="-122"/>
              </a:rPr>
              <a:t>for</a:t>
            </a:r>
            <a:r>
              <a:rPr lang="en-US" altLang="zh-CN" sz="2000" b="1" smtClean="0">
                <a:solidFill>
                  <a:srgbClr val="0000FF"/>
                </a:solidFill>
                <a:latin typeface="宋体" pitchFamily="2" charset="-122"/>
              </a:rPr>
              <a:t> ( ; ; )</a:t>
            </a:r>
          </a:p>
          <a:p>
            <a:pPr eaLnBrk="1" hangingPunct="1">
              <a:lnSpc>
                <a:spcPct val="90000"/>
              </a:lnSpc>
              <a:buFontTx/>
              <a:buNone/>
            </a:pPr>
            <a:r>
              <a:rPr lang="en-US" altLang="zh-CN" sz="2000" b="1" smtClean="0">
                <a:latin typeface="宋体" pitchFamily="2" charset="-122"/>
              </a:rPr>
              <a:t>     </a:t>
            </a:r>
            <a:r>
              <a:rPr lang="zh-CN" altLang="en-US" sz="2000" b="1" smtClean="0">
                <a:latin typeface="宋体" pitchFamily="2" charset="-122"/>
              </a:rPr>
              <a:t>等同于：         </a:t>
            </a:r>
            <a:r>
              <a:rPr lang="en-US" altLang="zh-CN" sz="2000" b="1" smtClean="0">
                <a:latin typeface="宋体" pitchFamily="2" charset="-122"/>
              </a:rPr>
              <a:t>while</a:t>
            </a:r>
            <a:r>
              <a:rPr lang="en-US" altLang="zh-CN" sz="2000" b="1" smtClean="0">
                <a:solidFill>
                  <a:srgbClr val="FF3300"/>
                </a:solidFill>
                <a:latin typeface="宋体" pitchFamily="2" charset="-122"/>
              </a:rPr>
              <a:t> </a:t>
            </a:r>
            <a:r>
              <a:rPr lang="en-US" altLang="zh-CN" sz="2000" b="1" smtClean="0">
                <a:solidFill>
                  <a:srgbClr val="0000FF"/>
                </a:solidFill>
                <a:latin typeface="宋体" pitchFamily="2" charset="-122"/>
              </a:rPr>
              <a:t>(1)</a:t>
            </a:r>
          </a:p>
        </p:txBody>
      </p:sp>
      <p:sp>
        <p:nvSpPr>
          <p:cNvPr id="50179" name="Rectangle 5"/>
          <p:cNvSpPr>
            <a:spLocks noChangeArrowheads="1"/>
          </p:cNvSpPr>
          <p:nvPr/>
        </p:nvSpPr>
        <p:spPr bwMode="auto">
          <a:xfrm>
            <a:off x="206375" y="0"/>
            <a:ext cx="8229600" cy="1143000"/>
          </a:xfrm>
          <a:prstGeom prst="rect">
            <a:avLst/>
          </a:prstGeom>
          <a:noFill/>
          <a:ln w="9525">
            <a:noFill/>
            <a:miter lim="800000"/>
            <a:headEnd/>
            <a:tailEnd/>
          </a:ln>
        </p:spPr>
        <p:txBody>
          <a:bodyPr anchor="ctr"/>
          <a:lstStyle/>
          <a:p>
            <a:r>
              <a:rPr lang="zh-CN" altLang="en-US" sz="2800" b="1">
                <a:ea typeface="黑体" pitchFamily="2" charset="-122"/>
              </a:rPr>
              <a:t>四、循环结构程序设计</a:t>
            </a:r>
            <a:br>
              <a:rPr lang="zh-CN" altLang="en-US" sz="2800" b="1">
                <a:ea typeface="黑体" pitchFamily="2" charset="-122"/>
              </a:rPr>
            </a:br>
            <a:r>
              <a:rPr lang="en-US" altLang="zh-CN" sz="2400">
                <a:latin typeface="黑体" pitchFamily="2" charset="-122"/>
                <a:ea typeface="黑体" pitchFamily="2" charset="-122"/>
              </a:rPr>
              <a:t>4</a:t>
            </a:r>
            <a:r>
              <a:rPr lang="zh-CN" altLang="en-US" sz="2400">
                <a:latin typeface="黑体" pitchFamily="2" charset="-122"/>
                <a:ea typeface="黑体" pitchFamily="2" charset="-122"/>
              </a:rPr>
              <a:t>、</a:t>
            </a:r>
            <a:r>
              <a:rPr lang="en-US" altLang="zh-CN" sz="2400">
                <a:latin typeface="黑体" pitchFamily="2" charset="-122"/>
                <a:ea typeface="黑体" pitchFamily="2" charset="-122"/>
              </a:rPr>
              <a:t>for</a:t>
            </a:r>
            <a:r>
              <a:rPr lang="zh-CN" altLang="en-US" sz="2400">
                <a:latin typeface="黑体" pitchFamily="2" charset="-122"/>
                <a:ea typeface="黑体" pitchFamily="2" charset="-122"/>
              </a:rPr>
              <a:t>语句循环结构</a:t>
            </a:r>
            <a:r>
              <a:rPr lang="zh-CN" altLang="en-US" sz="2400" i="1"/>
              <a:t>   </a:t>
            </a:r>
            <a:r>
              <a:rPr lang="en-US" altLang="zh-CN" sz="2400" i="1">
                <a:solidFill>
                  <a:srgbClr val="FF00FF"/>
                </a:solidFill>
                <a:latin typeface="黑体" pitchFamily="2" charset="-122"/>
                <a:ea typeface="黑体" pitchFamily="2" charset="-122"/>
              </a:rPr>
              <a:t>P110</a:t>
            </a:r>
            <a:endParaRPr lang="en-US" altLang="zh-CN" sz="2400">
              <a:solidFill>
                <a:srgbClr val="FF00FF"/>
              </a:solidFill>
              <a:ea typeface="黑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wipe(left)">
                                      <p:cBhvr>
                                        <p:cTn id="7" dur="500"/>
                                        <p:tgtEl>
                                          <p:spTgt spid="395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5267">
                                            <p:txEl>
                                              <p:pRg st="1" end="1"/>
                                            </p:txEl>
                                          </p:spTgt>
                                        </p:tgtEl>
                                        <p:attrNameLst>
                                          <p:attrName>style.visibility</p:attrName>
                                        </p:attrNameLst>
                                      </p:cBhvr>
                                      <p:to>
                                        <p:strVal val="visible"/>
                                      </p:to>
                                    </p:set>
                                    <p:animEffect transition="in" filter="wipe(left)">
                                      <p:cBhvr>
                                        <p:cTn id="12" dur="500"/>
                                        <p:tgtEl>
                                          <p:spTgt spid="395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5267">
                                            <p:txEl>
                                              <p:pRg st="2" end="2"/>
                                            </p:txEl>
                                          </p:spTgt>
                                        </p:tgtEl>
                                        <p:attrNameLst>
                                          <p:attrName>style.visibility</p:attrName>
                                        </p:attrNameLst>
                                      </p:cBhvr>
                                      <p:to>
                                        <p:strVal val="visible"/>
                                      </p:to>
                                    </p:set>
                                    <p:animEffect transition="in" filter="wipe(left)">
                                      <p:cBhvr>
                                        <p:cTn id="17" dur="500"/>
                                        <p:tgtEl>
                                          <p:spTgt spid="395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5267">
                                            <p:txEl>
                                              <p:pRg st="3" end="3"/>
                                            </p:txEl>
                                          </p:spTgt>
                                        </p:tgtEl>
                                        <p:attrNameLst>
                                          <p:attrName>style.visibility</p:attrName>
                                        </p:attrNameLst>
                                      </p:cBhvr>
                                      <p:to>
                                        <p:strVal val="visible"/>
                                      </p:to>
                                    </p:set>
                                    <p:animEffect transition="in" filter="wipe(left)">
                                      <p:cBhvr>
                                        <p:cTn id="22" dur="500"/>
                                        <p:tgtEl>
                                          <p:spTgt spid="395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5267">
                                            <p:txEl>
                                              <p:pRg st="4" end="4"/>
                                            </p:txEl>
                                          </p:spTgt>
                                        </p:tgtEl>
                                        <p:attrNameLst>
                                          <p:attrName>style.visibility</p:attrName>
                                        </p:attrNameLst>
                                      </p:cBhvr>
                                      <p:to>
                                        <p:strVal val="visible"/>
                                      </p:to>
                                    </p:set>
                                    <p:animEffect transition="in" filter="wipe(left)">
                                      <p:cBhvr>
                                        <p:cTn id="27" dur="500"/>
                                        <p:tgtEl>
                                          <p:spTgt spid="395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5267">
                                            <p:txEl>
                                              <p:pRg st="5" end="5"/>
                                            </p:txEl>
                                          </p:spTgt>
                                        </p:tgtEl>
                                        <p:attrNameLst>
                                          <p:attrName>style.visibility</p:attrName>
                                        </p:attrNameLst>
                                      </p:cBhvr>
                                      <p:to>
                                        <p:strVal val="visible"/>
                                      </p:to>
                                    </p:set>
                                    <p:animEffect transition="in" filter="wipe(left)">
                                      <p:cBhvr>
                                        <p:cTn id="32" dur="500"/>
                                        <p:tgtEl>
                                          <p:spTgt spid="395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5267">
                                            <p:txEl>
                                              <p:pRg st="6" end="6"/>
                                            </p:txEl>
                                          </p:spTgt>
                                        </p:tgtEl>
                                        <p:attrNameLst>
                                          <p:attrName>style.visibility</p:attrName>
                                        </p:attrNameLst>
                                      </p:cBhvr>
                                      <p:to>
                                        <p:strVal val="visible"/>
                                      </p:to>
                                    </p:set>
                                    <p:animEffect transition="in" filter="wipe(left)">
                                      <p:cBhvr>
                                        <p:cTn id="37" dur="500"/>
                                        <p:tgtEl>
                                          <p:spTgt spid="395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5267">
                                            <p:txEl>
                                              <p:pRg st="7" end="7"/>
                                            </p:txEl>
                                          </p:spTgt>
                                        </p:tgtEl>
                                        <p:attrNameLst>
                                          <p:attrName>style.visibility</p:attrName>
                                        </p:attrNameLst>
                                      </p:cBhvr>
                                      <p:to>
                                        <p:strVal val="visible"/>
                                      </p:to>
                                    </p:set>
                                    <p:animEffect transition="in" filter="wipe(left)">
                                      <p:cBhvr>
                                        <p:cTn id="42" dur="500"/>
                                        <p:tgtEl>
                                          <p:spTgt spid="395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5267">
                                            <p:txEl>
                                              <p:pRg st="8" end="8"/>
                                            </p:txEl>
                                          </p:spTgt>
                                        </p:tgtEl>
                                        <p:attrNameLst>
                                          <p:attrName>style.visibility</p:attrName>
                                        </p:attrNameLst>
                                      </p:cBhvr>
                                      <p:to>
                                        <p:strVal val="visible"/>
                                      </p:to>
                                    </p:set>
                                    <p:animEffect transition="in" filter="wipe(left)">
                                      <p:cBhvr>
                                        <p:cTn id="47" dur="500"/>
                                        <p:tgtEl>
                                          <p:spTgt spid="3952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5267">
                                            <p:txEl>
                                              <p:pRg st="9" end="9"/>
                                            </p:txEl>
                                          </p:spTgt>
                                        </p:tgtEl>
                                        <p:attrNameLst>
                                          <p:attrName>style.visibility</p:attrName>
                                        </p:attrNameLst>
                                      </p:cBhvr>
                                      <p:to>
                                        <p:strVal val="visible"/>
                                      </p:to>
                                    </p:set>
                                    <p:animEffect transition="in" filter="wipe(left)">
                                      <p:cBhvr>
                                        <p:cTn id="52" dur="500"/>
                                        <p:tgtEl>
                                          <p:spTgt spid="39526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5267">
                                            <p:txEl>
                                              <p:pRg st="10" end="10"/>
                                            </p:txEl>
                                          </p:spTgt>
                                        </p:tgtEl>
                                        <p:attrNameLst>
                                          <p:attrName>style.visibility</p:attrName>
                                        </p:attrNameLst>
                                      </p:cBhvr>
                                      <p:to>
                                        <p:strVal val="visible"/>
                                      </p:to>
                                    </p:set>
                                    <p:animEffect transition="in" filter="wipe(left)">
                                      <p:cBhvr>
                                        <p:cTn id="57" dur="500"/>
                                        <p:tgtEl>
                                          <p:spTgt spid="39526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5267">
                                            <p:txEl>
                                              <p:pRg st="11" end="11"/>
                                            </p:txEl>
                                          </p:spTgt>
                                        </p:tgtEl>
                                        <p:attrNameLst>
                                          <p:attrName>style.visibility</p:attrName>
                                        </p:attrNameLst>
                                      </p:cBhvr>
                                      <p:to>
                                        <p:strVal val="visible"/>
                                      </p:to>
                                    </p:set>
                                    <p:animEffect transition="in" filter="wipe(left)">
                                      <p:cBhvr>
                                        <p:cTn id="62" dur="500"/>
                                        <p:tgtEl>
                                          <p:spTgt spid="395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2800" b="1">
                <a:ea typeface="黑体" pitchFamily="2" charset="-122"/>
              </a:rPr>
              <a:t>四、循环结构程序设计</a:t>
            </a:r>
            <a:br>
              <a:rPr lang="zh-CN" altLang="en-US" sz="2800" b="1">
                <a:ea typeface="黑体" pitchFamily="2" charset="-122"/>
              </a:rPr>
            </a:br>
            <a:r>
              <a:rPr lang="en-US" altLang="zh-CN" sz="2400">
                <a:solidFill>
                  <a:srgbClr val="0000CC"/>
                </a:solidFill>
                <a:latin typeface="黑体" pitchFamily="2" charset="-122"/>
                <a:ea typeface="黑体" pitchFamily="2" charset="-122"/>
              </a:rPr>
              <a:t>5</a:t>
            </a:r>
            <a:r>
              <a:rPr lang="zh-CN" altLang="en-US" sz="2400">
                <a:solidFill>
                  <a:srgbClr val="0000CC"/>
                </a:solidFill>
                <a:latin typeface="黑体" pitchFamily="2" charset="-122"/>
                <a:ea typeface="黑体" pitchFamily="2" charset="-122"/>
              </a:rPr>
              <a:t>、其他循环控制结构</a:t>
            </a:r>
            <a:r>
              <a:rPr lang="zh-CN" altLang="en-US" sz="2400" i="1"/>
              <a:t>  </a:t>
            </a:r>
            <a:r>
              <a:rPr lang="zh-CN" altLang="en-US" sz="2000" i="1"/>
              <a:t> </a:t>
            </a:r>
            <a:r>
              <a:rPr lang="en-US" altLang="zh-CN" sz="2000" i="1">
                <a:solidFill>
                  <a:srgbClr val="6600FF"/>
                </a:solidFill>
                <a:latin typeface="黑体" pitchFamily="2" charset="-122"/>
                <a:ea typeface="黑体" pitchFamily="2" charset="-122"/>
              </a:rPr>
              <a:t>P114</a:t>
            </a:r>
            <a:endParaRPr lang="en-US" altLang="zh-CN" sz="2000">
              <a:solidFill>
                <a:srgbClr val="6600FF"/>
              </a:solidFill>
              <a:ea typeface="黑体" pitchFamily="2" charset="-122"/>
            </a:endParaRPr>
          </a:p>
        </p:txBody>
      </p:sp>
      <p:sp>
        <p:nvSpPr>
          <p:cNvPr id="51203" name="Rectangle 5"/>
          <p:cNvSpPr>
            <a:spLocks noChangeArrowheads="1"/>
          </p:cNvSpPr>
          <p:nvPr/>
        </p:nvSpPr>
        <p:spPr bwMode="auto">
          <a:xfrm>
            <a:off x="566738" y="1314450"/>
            <a:ext cx="4475162" cy="493395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altLang="zh-CN" sz="2800" b="1">
                <a:solidFill>
                  <a:srgbClr val="0000CC"/>
                </a:solidFill>
                <a:ea typeface="黑体" pitchFamily="2" charset="-122"/>
                <a:hlinkClick r:id="rId2" action="ppaction://hlinksldjump"/>
              </a:rPr>
              <a:t>break</a:t>
            </a:r>
            <a:r>
              <a:rPr lang="en-US" altLang="zh-CN" sz="2800" b="1">
                <a:solidFill>
                  <a:srgbClr val="FFFF00"/>
                </a:solidFill>
                <a:ea typeface="黑体" pitchFamily="2" charset="-122"/>
                <a:hlinkClick r:id="rId2" action="ppaction://hlinksldjump"/>
              </a:rPr>
              <a:t> </a:t>
            </a:r>
            <a:r>
              <a:rPr lang="en-US" altLang="zh-CN" sz="2800" b="1">
                <a:solidFill>
                  <a:srgbClr val="FFFF00"/>
                </a:solidFill>
                <a:ea typeface="黑体" pitchFamily="2" charset="-122"/>
              </a:rPr>
              <a:t> </a:t>
            </a:r>
            <a:r>
              <a:rPr lang="en-US" altLang="zh-CN" sz="2800">
                <a:solidFill>
                  <a:srgbClr val="66FFFF"/>
                </a:solidFill>
                <a:ea typeface="黑体" pitchFamily="2" charset="-122"/>
              </a:rPr>
              <a:t> </a:t>
            </a:r>
            <a:r>
              <a:rPr lang="zh-CN" altLang="en-US" sz="2800">
                <a:solidFill>
                  <a:srgbClr val="0066CC"/>
                </a:solidFill>
                <a:ea typeface="黑体" pitchFamily="2" charset="-122"/>
              </a:rPr>
              <a:t>结束循环</a:t>
            </a:r>
          </a:p>
          <a:p>
            <a:pPr marL="342900" indent="-342900">
              <a:lnSpc>
                <a:spcPct val="90000"/>
              </a:lnSpc>
              <a:spcBef>
                <a:spcPct val="20000"/>
              </a:spcBef>
            </a:pPr>
            <a:r>
              <a:rPr lang="zh-CN" altLang="en-US" sz="2800"/>
              <a:t>   </a:t>
            </a:r>
            <a:r>
              <a:rPr lang="zh-CN" altLang="en-US" sz="2400">
                <a:ea typeface="黑体" pitchFamily="2" charset="-122"/>
              </a:rPr>
              <a:t>在</a:t>
            </a:r>
            <a:r>
              <a:rPr lang="en-US" altLang="zh-CN" sz="2400">
                <a:ea typeface="黑体" pitchFamily="2" charset="-122"/>
              </a:rPr>
              <a:t>switch</a:t>
            </a:r>
            <a:r>
              <a:rPr lang="zh-CN" altLang="en-US" sz="2400">
                <a:ea typeface="黑体" pitchFamily="2" charset="-122"/>
              </a:rPr>
              <a:t>中退出</a:t>
            </a:r>
            <a:r>
              <a:rPr lang="en-US" altLang="zh-CN" sz="2400">
                <a:ea typeface="黑体" pitchFamily="2" charset="-122"/>
              </a:rPr>
              <a:t>switch</a:t>
            </a:r>
            <a:r>
              <a:rPr lang="zh-CN" altLang="en-US" sz="2400">
                <a:ea typeface="黑体" pitchFamily="2" charset="-122"/>
              </a:rPr>
              <a:t>结构；</a:t>
            </a:r>
          </a:p>
          <a:p>
            <a:pPr marL="342900" indent="-342900">
              <a:lnSpc>
                <a:spcPct val="90000"/>
              </a:lnSpc>
              <a:spcBef>
                <a:spcPct val="20000"/>
              </a:spcBef>
            </a:pPr>
            <a:r>
              <a:rPr lang="zh-CN" altLang="en-US" sz="2400">
                <a:ea typeface="黑体" pitchFamily="2" charset="-122"/>
              </a:rPr>
              <a:t>   在循环中结束循环。</a:t>
            </a:r>
            <a:r>
              <a:rPr lang="zh-CN" altLang="en-US" sz="2800">
                <a:ea typeface="黑体" pitchFamily="2" charset="-122"/>
              </a:rPr>
              <a:t> </a:t>
            </a:r>
            <a:endParaRPr lang="zh-CN" altLang="en-US" sz="2800">
              <a:solidFill>
                <a:srgbClr val="66FFFF"/>
              </a:solidFill>
              <a:ea typeface="黑体" pitchFamily="2" charset="-122"/>
            </a:endParaRPr>
          </a:p>
          <a:p>
            <a:pPr marL="342900" indent="-342900">
              <a:lnSpc>
                <a:spcPct val="90000"/>
              </a:lnSpc>
              <a:spcBef>
                <a:spcPct val="20000"/>
              </a:spcBef>
              <a:buFontTx/>
              <a:buChar char="•"/>
            </a:pPr>
            <a:r>
              <a:rPr lang="en-US" altLang="zh-CN" sz="2800" b="1">
                <a:solidFill>
                  <a:srgbClr val="0000FF"/>
                </a:solidFill>
                <a:ea typeface="黑体" pitchFamily="2" charset="-122"/>
              </a:rPr>
              <a:t>continue </a:t>
            </a:r>
            <a:r>
              <a:rPr lang="en-US" altLang="zh-CN" sz="2800">
                <a:solidFill>
                  <a:srgbClr val="66FFFF"/>
                </a:solidFill>
                <a:ea typeface="黑体" pitchFamily="2" charset="-122"/>
              </a:rPr>
              <a:t> </a:t>
            </a:r>
            <a:r>
              <a:rPr lang="zh-CN" altLang="en-US" sz="2800">
                <a:solidFill>
                  <a:srgbClr val="0066CC"/>
                </a:solidFill>
                <a:ea typeface="黑体" pitchFamily="2" charset="-122"/>
              </a:rPr>
              <a:t>结束本次循环</a:t>
            </a:r>
          </a:p>
          <a:p>
            <a:pPr marL="342900" indent="-342900">
              <a:lnSpc>
                <a:spcPct val="90000"/>
              </a:lnSpc>
              <a:spcBef>
                <a:spcPct val="20000"/>
              </a:spcBef>
            </a:pPr>
            <a:r>
              <a:rPr lang="zh-CN" altLang="en-US" sz="2400">
                <a:ea typeface="黑体" pitchFamily="2" charset="-122"/>
              </a:rPr>
              <a:t>    循环</a:t>
            </a:r>
            <a:r>
              <a:rPr lang="zh-CN" altLang="en-US" sz="2400">
                <a:latin typeface="Arial" pitchFamily="34" charset="0"/>
                <a:ea typeface="黑体" pitchFamily="2" charset="-122"/>
              </a:rPr>
              <a:t>“</a:t>
            </a:r>
            <a:r>
              <a:rPr lang="zh-CN" altLang="en-US" sz="2400">
                <a:ea typeface="黑体" pitchFamily="2" charset="-122"/>
              </a:rPr>
              <a:t>短路</a:t>
            </a:r>
            <a:r>
              <a:rPr lang="zh-CN" altLang="en-US" sz="2400">
                <a:latin typeface="Arial" pitchFamily="34" charset="0"/>
                <a:ea typeface="黑体" pitchFamily="2" charset="-122"/>
              </a:rPr>
              <a:t>”</a:t>
            </a:r>
            <a:r>
              <a:rPr lang="zh-CN" altLang="en-US" sz="2400">
                <a:ea typeface="黑体" pitchFamily="2" charset="-122"/>
              </a:rPr>
              <a:t> </a:t>
            </a:r>
            <a:r>
              <a:rPr lang="en-US" altLang="zh-CN" sz="2400">
                <a:ea typeface="黑体" pitchFamily="2" charset="-122"/>
              </a:rPr>
              <a:t>(</a:t>
            </a:r>
            <a:r>
              <a:rPr lang="zh-CN" altLang="en-US" sz="2400">
                <a:ea typeface="黑体" pitchFamily="2" charset="-122"/>
              </a:rPr>
              <a:t>跳过循环体后面的语句，开始下一轮循环</a:t>
            </a:r>
            <a:r>
              <a:rPr lang="zh-CN" altLang="en-US" sz="2800">
                <a:ea typeface="黑体" pitchFamily="2" charset="-122"/>
              </a:rPr>
              <a:t> </a:t>
            </a:r>
            <a:r>
              <a:rPr lang="en-US" altLang="zh-CN" sz="2800">
                <a:ea typeface="黑体" pitchFamily="2" charset="-122"/>
              </a:rPr>
              <a:t>)</a:t>
            </a:r>
            <a:r>
              <a:rPr lang="zh-CN" altLang="en-US" sz="2800">
                <a:ea typeface="黑体" pitchFamily="2" charset="-122"/>
              </a:rPr>
              <a:t>。</a:t>
            </a:r>
            <a:endParaRPr lang="zh-CN" altLang="en-US" sz="2800">
              <a:solidFill>
                <a:srgbClr val="66FFFF"/>
              </a:solidFill>
              <a:ea typeface="黑体" pitchFamily="2" charset="-122"/>
            </a:endParaRPr>
          </a:p>
          <a:p>
            <a:pPr marL="342900" indent="-342900">
              <a:lnSpc>
                <a:spcPct val="90000"/>
              </a:lnSpc>
              <a:spcBef>
                <a:spcPct val="20000"/>
              </a:spcBef>
              <a:buFontTx/>
              <a:buChar char="•"/>
            </a:pPr>
            <a:r>
              <a:rPr lang="en-US" altLang="zh-CN" sz="2800" b="1">
                <a:solidFill>
                  <a:srgbClr val="0000CC"/>
                </a:solidFill>
                <a:ea typeface="黑体" pitchFamily="2" charset="-122"/>
              </a:rPr>
              <a:t>goto</a:t>
            </a:r>
            <a:r>
              <a:rPr lang="en-US" altLang="zh-CN" sz="2800" b="1">
                <a:solidFill>
                  <a:srgbClr val="FFFF00"/>
                </a:solidFill>
                <a:ea typeface="黑体" pitchFamily="2" charset="-122"/>
              </a:rPr>
              <a:t> </a:t>
            </a:r>
            <a:r>
              <a:rPr lang="en-US" altLang="zh-CN" sz="2800">
                <a:solidFill>
                  <a:srgbClr val="66FFFF"/>
                </a:solidFill>
                <a:ea typeface="黑体" pitchFamily="2" charset="-122"/>
              </a:rPr>
              <a:t> </a:t>
            </a:r>
            <a:r>
              <a:rPr lang="zh-CN" altLang="en-US" sz="2800">
                <a:solidFill>
                  <a:srgbClr val="0066CC"/>
                </a:solidFill>
                <a:ea typeface="黑体" pitchFamily="2" charset="-122"/>
              </a:rPr>
              <a:t>跳转</a:t>
            </a:r>
          </a:p>
          <a:p>
            <a:pPr marL="342900" indent="-342900">
              <a:lnSpc>
                <a:spcPct val="90000"/>
              </a:lnSpc>
              <a:spcBef>
                <a:spcPct val="20000"/>
              </a:spcBef>
            </a:pPr>
            <a:r>
              <a:rPr lang="zh-CN" altLang="en-US" sz="2400">
                <a:ea typeface="黑体" pitchFamily="2" charset="-122"/>
              </a:rPr>
              <a:t>    跳到循环体外指定标号处。</a:t>
            </a:r>
          </a:p>
          <a:p>
            <a:pPr marL="342900" indent="-342900">
              <a:lnSpc>
                <a:spcPct val="90000"/>
              </a:lnSpc>
              <a:spcBef>
                <a:spcPct val="20000"/>
              </a:spcBef>
            </a:pPr>
            <a:r>
              <a:rPr lang="zh-CN" altLang="en-US" sz="2400">
                <a:solidFill>
                  <a:schemeClr val="tx2"/>
                </a:solidFill>
                <a:ea typeface="黑体" pitchFamily="2" charset="-122"/>
              </a:rPr>
              <a:t>   </a:t>
            </a:r>
            <a:r>
              <a:rPr lang="en-US" altLang="zh-CN" sz="2400">
                <a:solidFill>
                  <a:schemeClr val="tx2"/>
                </a:solidFill>
                <a:ea typeface="黑体" pitchFamily="2" charset="-122"/>
              </a:rPr>
              <a:t>【</a:t>
            </a:r>
            <a:r>
              <a:rPr lang="zh-CN" altLang="en-US" sz="2400">
                <a:solidFill>
                  <a:schemeClr val="tx2"/>
                </a:solidFill>
                <a:ea typeface="黑体" pitchFamily="2" charset="-122"/>
              </a:rPr>
              <a:t>注意</a:t>
            </a:r>
            <a:r>
              <a:rPr lang="en-US" altLang="zh-CN" sz="2400">
                <a:solidFill>
                  <a:schemeClr val="tx2"/>
                </a:solidFill>
                <a:ea typeface="黑体" pitchFamily="2" charset="-122"/>
              </a:rPr>
              <a:t>】</a:t>
            </a:r>
          </a:p>
          <a:p>
            <a:pPr marL="342900" indent="-342900">
              <a:lnSpc>
                <a:spcPct val="90000"/>
              </a:lnSpc>
              <a:spcBef>
                <a:spcPct val="20000"/>
              </a:spcBef>
            </a:pPr>
            <a:r>
              <a:rPr lang="en-US" altLang="zh-CN" sz="2400">
                <a:ea typeface="黑体" pitchFamily="2" charset="-122"/>
              </a:rPr>
              <a:t>    goto </a:t>
            </a:r>
            <a:r>
              <a:rPr lang="zh-CN" altLang="en-US" sz="2400">
                <a:ea typeface="黑体" pitchFamily="2" charset="-122"/>
              </a:rPr>
              <a:t>语句只能从循环内向外跳转 ，反之不可！</a:t>
            </a:r>
          </a:p>
        </p:txBody>
      </p:sp>
      <p:sp>
        <p:nvSpPr>
          <p:cNvPr id="284758" name="Text Box 86"/>
          <p:cNvSpPr txBox="1">
            <a:spLocks noChangeArrowheads="1"/>
          </p:cNvSpPr>
          <p:nvPr/>
        </p:nvSpPr>
        <p:spPr bwMode="auto">
          <a:xfrm>
            <a:off x="4716463" y="260350"/>
            <a:ext cx="4033837" cy="3479800"/>
          </a:xfrm>
          <a:prstGeom prst="rect">
            <a:avLst/>
          </a:prstGeom>
          <a:solidFill>
            <a:srgbClr val="CCFFFF"/>
          </a:solidFill>
          <a:ln w="38100">
            <a:solidFill>
              <a:srgbClr val="FF9900"/>
            </a:solidFill>
            <a:miter lim="800000"/>
            <a:headEnd/>
            <a:tailEnd/>
          </a:ln>
        </p:spPr>
        <p:txBody>
          <a:bodyPr>
            <a:spAutoFit/>
          </a:bodyPr>
          <a:lstStyle/>
          <a:p>
            <a:r>
              <a:rPr lang="en-US" altLang="zh-CN" sz="2200">
                <a:latin typeface="Arial" pitchFamily="34" charset="0"/>
              </a:rPr>
              <a:t>main( )</a:t>
            </a:r>
          </a:p>
          <a:p>
            <a:r>
              <a:rPr lang="en-US" altLang="zh-CN" sz="2200">
                <a:latin typeface="Arial" pitchFamily="34" charset="0"/>
              </a:rPr>
              <a:t>{ </a:t>
            </a:r>
          </a:p>
          <a:p>
            <a:r>
              <a:rPr lang="en-US" altLang="zh-CN" sz="2200">
                <a:latin typeface="Arial" pitchFamily="34" charset="0"/>
              </a:rPr>
              <a:t>     int a,y;</a:t>
            </a:r>
          </a:p>
          <a:p>
            <a:r>
              <a:rPr lang="en-US" altLang="zh-CN" sz="2200">
                <a:latin typeface="Arial" pitchFamily="34" charset="0"/>
              </a:rPr>
              <a:t>     a=10,y=0;</a:t>
            </a:r>
          </a:p>
          <a:p>
            <a:r>
              <a:rPr lang="en-US" altLang="zh-CN" sz="2200">
                <a:latin typeface="Arial" pitchFamily="34" charset="0"/>
              </a:rPr>
              <a:t>     </a:t>
            </a:r>
            <a:r>
              <a:rPr lang="en-US" altLang="zh-CN" sz="2200">
                <a:solidFill>
                  <a:schemeClr val="hlink"/>
                </a:solidFill>
                <a:latin typeface="Arial" pitchFamily="34" charset="0"/>
              </a:rPr>
              <a:t>do {</a:t>
            </a:r>
            <a:r>
              <a:rPr lang="en-US" altLang="zh-CN" sz="2200">
                <a:latin typeface="Arial" pitchFamily="34" charset="0"/>
              </a:rPr>
              <a:t> </a:t>
            </a:r>
          </a:p>
          <a:p>
            <a:r>
              <a:rPr lang="en-US" altLang="zh-CN" sz="2200">
                <a:latin typeface="Arial" pitchFamily="34" charset="0"/>
              </a:rPr>
              <a:t>          a+=2;y+=a;</a:t>
            </a:r>
          </a:p>
          <a:p>
            <a:r>
              <a:rPr lang="en-US" altLang="zh-CN" sz="2200">
                <a:latin typeface="Arial" pitchFamily="34" charset="0"/>
              </a:rPr>
              <a:t>          if (y&gt;50) </a:t>
            </a:r>
            <a:r>
              <a:rPr lang="en-US" altLang="zh-CN" sz="2200">
                <a:solidFill>
                  <a:schemeClr val="bg2"/>
                </a:solidFill>
                <a:latin typeface="Arial" pitchFamily="34" charset="0"/>
              </a:rPr>
              <a:t>break;</a:t>
            </a:r>
          </a:p>
          <a:p>
            <a:r>
              <a:rPr lang="en-US" altLang="zh-CN" sz="2200">
                <a:latin typeface="Arial" pitchFamily="34" charset="0"/>
              </a:rPr>
              <a:t>     </a:t>
            </a:r>
            <a:r>
              <a:rPr lang="en-US" altLang="zh-CN" sz="2200">
                <a:solidFill>
                  <a:schemeClr val="hlink"/>
                </a:solidFill>
                <a:latin typeface="Arial" pitchFamily="34" charset="0"/>
              </a:rPr>
              <a:t>}</a:t>
            </a:r>
            <a:r>
              <a:rPr lang="en-US" altLang="zh-CN" sz="2200">
                <a:latin typeface="Arial" pitchFamily="34" charset="0"/>
              </a:rPr>
              <a:t> while (a=14);       </a:t>
            </a:r>
          </a:p>
          <a:p>
            <a:r>
              <a:rPr lang="en-US" altLang="zh-CN" sz="2200">
                <a:latin typeface="Arial" pitchFamily="34" charset="0"/>
              </a:rPr>
              <a:t>    printf("a=%d,y=%d\n",a,y);</a:t>
            </a:r>
          </a:p>
          <a:p>
            <a:r>
              <a:rPr lang="en-US" altLang="zh-CN" sz="2200">
                <a:latin typeface="Arial" pitchFamily="34" charset="0"/>
              </a:rPr>
              <a:t>}</a:t>
            </a:r>
          </a:p>
        </p:txBody>
      </p:sp>
      <p:sp>
        <p:nvSpPr>
          <p:cNvPr id="284759" name="Text Box 87"/>
          <p:cNvSpPr txBox="1">
            <a:spLocks noChangeArrowheads="1"/>
          </p:cNvSpPr>
          <p:nvPr/>
        </p:nvSpPr>
        <p:spPr bwMode="auto">
          <a:xfrm>
            <a:off x="5076825" y="3933825"/>
            <a:ext cx="3457575" cy="2446338"/>
          </a:xfrm>
          <a:prstGeom prst="rect">
            <a:avLst/>
          </a:prstGeom>
          <a:solidFill>
            <a:srgbClr val="FFFFFF"/>
          </a:solidFill>
          <a:ln w="38100">
            <a:solidFill>
              <a:srgbClr val="FF6600"/>
            </a:solidFill>
            <a:miter lim="800000"/>
            <a:headEnd/>
            <a:tailEnd/>
          </a:ln>
        </p:spPr>
        <p:txBody>
          <a:bodyPr/>
          <a:lstStyle/>
          <a:p>
            <a:r>
              <a:rPr lang="es-ES" altLang="zh-CN" sz="2000">
                <a:solidFill>
                  <a:srgbClr val="FF0000"/>
                </a:solidFill>
                <a:latin typeface="Arial" pitchFamily="34" charset="0"/>
              </a:rPr>
              <a:t>             </a:t>
            </a:r>
            <a:r>
              <a:rPr lang="zh-CN" altLang="es-ES" sz="2000">
                <a:solidFill>
                  <a:srgbClr val="990000"/>
                </a:solidFill>
                <a:latin typeface="Arial" pitchFamily="34" charset="0"/>
                <a:ea typeface="黑体" pitchFamily="2" charset="-122"/>
              </a:rPr>
              <a:t>变量跟踪</a:t>
            </a:r>
          </a:p>
          <a:p>
            <a:r>
              <a:rPr lang="es-ES" altLang="zh-CN" sz="2000">
                <a:solidFill>
                  <a:srgbClr val="FF0000"/>
                </a:solidFill>
                <a:latin typeface="Arial" pitchFamily="34" charset="0"/>
              </a:rPr>
              <a:t>       a               y</a:t>
            </a:r>
          </a:p>
          <a:p>
            <a:r>
              <a:rPr lang="es-ES" altLang="zh-CN" sz="2000">
                <a:solidFill>
                  <a:schemeClr val="bg2"/>
                </a:solidFill>
                <a:latin typeface="Arial" pitchFamily="34" charset="0"/>
              </a:rPr>
              <a:t>       </a:t>
            </a:r>
            <a:r>
              <a:rPr lang="es-ES" altLang="zh-CN" sz="2000">
                <a:solidFill>
                  <a:srgbClr val="003300"/>
                </a:solidFill>
                <a:latin typeface="Arial" pitchFamily="34" charset="0"/>
              </a:rPr>
              <a:t>10             0</a:t>
            </a:r>
          </a:p>
          <a:p>
            <a:r>
              <a:rPr lang="es-ES" altLang="zh-CN" sz="2000">
                <a:solidFill>
                  <a:srgbClr val="003300"/>
                </a:solidFill>
                <a:latin typeface="Arial" pitchFamily="34" charset="0"/>
              </a:rPr>
              <a:t>       12	           12</a:t>
            </a:r>
          </a:p>
          <a:p>
            <a:r>
              <a:rPr lang="es-ES" altLang="zh-CN" sz="2000">
                <a:solidFill>
                  <a:srgbClr val="003300"/>
                </a:solidFill>
                <a:latin typeface="Arial" pitchFamily="34" charset="0"/>
              </a:rPr>
              <a:t>       14+2        16+12=28</a:t>
            </a:r>
          </a:p>
          <a:p>
            <a:r>
              <a:rPr lang="es-ES" altLang="zh-CN" sz="2000">
                <a:solidFill>
                  <a:srgbClr val="003300"/>
                </a:solidFill>
                <a:latin typeface="Arial" pitchFamily="34" charset="0"/>
              </a:rPr>
              <a:t>       14+2        16+28=44</a:t>
            </a:r>
          </a:p>
          <a:p>
            <a:r>
              <a:rPr lang="es-ES" altLang="zh-CN" sz="2000">
                <a:solidFill>
                  <a:srgbClr val="003300"/>
                </a:solidFill>
                <a:latin typeface="Arial" pitchFamily="34" charset="0"/>
              </a:rPr>
              <a:t>       14+2        16+44=60</a:t>
            </a:r>
            <a:endParaRPr lang="en-US" altLang="zh-CN" sz="2000">
              <a:solidFill>
                <a:srgbClr val="003300"/>
              </a:solidFill>
              <a:latin typeface="Arial"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758"/>
                                        </p:tgtEl>
                                        <p:attrNameLst>
                                          <p:attrName>style.visibility</p:attrName>
                                        </p:attrNameLst>
                                      </p:cBhvr>
                                      <p:to>
                                        <p:strVal val="visible"/>
                                      </p:to>
                                    </p:set>
                                    <p:anim calcmode="lin" valueType="num">
                                      <p:cBhvr additive="base">
                                        <p:cTn id="7" dur="500" fill="hold"/>
                                        <p:tgtEl>
                                          <p:spTgt spid="284758"/>
                                        </p:tgtEl>
                                        <p:attrNameLst>
                                          <p:attrName>ppt_x</p:attrName>
                                        </p:attrNameLst>
                                      </p:cBhvr>
                                      <p:tavLst>
                                        <p:tav tm="0">
                                          <p:val>
                                            <p:strVal val="#ppt_x"/>
                                          </p:val>
                                        </p:tav>
                                        <p:tav tm="100000">
                                          <p:val>
                                            <p:strVal val="#ppt_x"/>
                                          </p:val>
                                        </p:tav>
                                      </p:tavLst>
                                    </p:anim>
                                    <p:anim calcmode="lin" valueType="num">
                                      <p:cBhvr additive="base">
                                        <p:cTn id="8" dur="500" fill="hold"/>
                                        <p:tgtEl>
                                          <p:spTgt spid="2847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84759"/>
                                        </p:tgtEl>
                                        <p:attrNameLst>
                                          <p:attrName>style.visibility</p:attrName>
                                        </p:attrNameLst>
                                      </p:cBhvr>
                                      <p:to>
                                        <p:strVal val="visible"/>
                                      </p:to>
                                    </p:set>
                                    <p:animEffect transition="in" filter="blinds(horizontal)">
                                      <p:cBhvr>
                                        <p:cTn id="13" dur="500"/>
                                        <p:tgtEl>
                                          <p:spTgt spid="28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58" grpId="0" animBg="1"/>
      <p:bldP spid="284759"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5747" name="Rectangle 3"/>
          <p:cNvSpPr>
            <a:spLocks noGrp="1" noChangeArrowheads="1"/>
          </p:cNvSpPr>
          <p:nvPr>
            <p:ph type="body" sz="half" idx="1"/>
          </p:nvPr>
        </p:nvSpPr>
        <p:spPr>
          <a:xfrm>
            <a:off x="233363" y="714375"/>
            <a:ext cx="8509000" cy="5791200"/>
          </a:xfrm>
        </p:spPr>
        <p:txBody>
          <a:bodyPr/>
          <a:lstStyle/>
          <a:p>
            <a:pPr eaLnBrk="1" hangingPunct="1">
              <a:lnSpc>
                <a:spcPct val="120000"/>
              </a:lnSpc>
              <a:defRPr/>
            </a:pPr>
            <a:r>
              <a:rPr lang="en-US" altLang="zh-CN" sz="3600" dirty="0" smtClean="0">
                <a:solidFill>
                  <a:schemeClr val="hlink"/>
                </a:solidFill>
                <a:latin typeface="宋体" pitchFamily="2" charset="-122"/>
              </a:rPr>
              <a:t>break</a:t>
            </a:r>
            <a:r>
              <a:rPr lang="zh-CN" altLang="en-US" sz="3600" dirty="0" smtClean="0">
                <a:solidFill>
                  <a:schemeClr val="hlink"/>
                </a:solidFill>
                <a:latin typeface="宋体" pitchFamily="2" charset="-122"/>
              </a:rPr>
              <a:t>语句使用注意：</a:t>
            </a:r>
            <a:endParaRPr lang="zh-CN" altLang="en-US" sz="3600" dirty="0" smtClean="0">
              <a:latin typeface="宋体" pitchFamily="2" charset="-122"/>
            </a:endParaRPr>
          </a:p>
          <a:p>
            <a:pPr eaLnBrk="1" hangingPunct="1">
              <a:lnSpc>
                <a:spcPct val="120000"/>
              </a:lnSpc>
              <a:buFont typeface="Wingdings" pitchFamily="2" charset="2"/>
              <a:buNone/>
              <a:defRPr/>
            </a:pPr>
            <a:r>
              <a:rPr lang="zh-CN" altLang="en-US" sz="2400" dirty="0" smtClean="0">
                <a:latin typeface="宋体" pitchFamily="2" charset="-122"/>
              </a:rPr>
              <a:t>	    </a:t>
            </a:r>
            <a:r>
              <a:rPr lang="en-US" altLang="zh-CN" sz="2400" dirty="0" smtClean="0">
                <a:solidFill>
                  <a:srgbClr val="00FF00"/>
                </a:solidFill>
                <a:latin typeface="宋体" pitchFamily="2" charset="-122"/>
              </a:rPr>
              <a:t>1</a:t>
            </a:r>
            <a:r>
              <a:rPr lang="zh-CN" altLang="en-US" sz="2800" dirty="0" smtClean="0">
                <a:solidFill>
                  <a:srgbClr val="00FF00"/>
                </a:solidFill>
                <a:latin typeface="宋体" pitchFamily="2" charset="-122"/>
              </a:rPr>
              <a:t>、在嵌套循环中，</a:t>
            </a:r>
            <a:r>
              <a:rPr lang="en-US" altLang="zh-CN" sz="2800" dirty="0" smtClean="0">
                <a:latin typeface="宋体" pitchFamily="2" charset="-122"/>
              </a:rPr>
              <a:t>break </a:t>
            </a:r>
            <a:r>
              <a:rPr lang="zh-CN" altLang="en-US" sz="2800" dirty="0" smtClean="0">
                <a:solidFill>
                  <a:srgbClr val="00FF00"/>
                </a:solidFill>
                <a:latin typeface="宋体" pitchFamily="2" charset="-122"/>
              </a:rPr>
              <a:t>语句仅能退出一层</a:t>
            </a:r>
            <a:r>
              <a:rPr lang="en-US" altLang="zh-CN" sz="2800" dirty="0" smtClean="0">
                <a:solidFill>
                  <a:srgbClr val="00FF00"/>
                </a:solidFill>
                <a:latin typeface="宋体" pitchFamily="2" charset="-122"/>
              </a:rPr>
              <a:t>(</a:t>
            </a:r>
            <a:r>
              <a:rPr lang="zh-CN" altLang="en-US" sz="2800" dirty="0" smtClean="0">
                <a:solidFill>
                  <a:srgbClr val="00FF00"/>
                </a:solidFill>
                <a:latin typeface="宋体" pitchFamily="2" charset="-122"/>
              </a:rPr>
              <a:t>当前</a:t>
            </a:r>
            <a:r>
              <a:rPr lang="en-US" altLang="zh-CN" sz="2800" dirty="0" smtClean="0">
                <a:solidFill>
                  <a:srgbClr val="00FF00"/>
                </a:solidFill>
                <a:latin typeface="宋体" pitchFamily="2" charset="-122"/>
              </a:rPr>
              <a:t>)</a:t>
            </a:r>
            <a:r>
              <a:rPr lang="zh-CN" altLang="en-US" sz="2800" dirty="0" smtClean="0">
                <a:solidFill>
                  <a:srgbClr val="00FF00"/>
                </a:solidFill>
                <a:latin typeface="宋体" pitchFamily="2" charset="-122"/>
              </a:rPr>
              <a:t>循环。</a:t>
            </a:r>
          </a:p>
          <a:p>
            <a:pPr eaLnBrk="1" hangingPunct="1">
              <a:lnSpc>
                <a:spcPct val="120000"/>
              </a:lnSpc>
              <a:buFont typeface="Wingdings" pitchFamily="2" charset="2"/>
              <a:buNone/>
              <a:defRPr/>
            </a:pPr>
            <a:r>
              <a:rPr lang="zh-CN" altLang="en-US" sz="2800" dirty="0" smtClean="0">
                <a:latin typeface="宋体" pitchFamily="2" charset="-122"/>
              </a:rPr>
              <a:t>	    </a:t>
            </a:r>
            <a:r>
              <a:rPr lang="en-US" altLang="zh-CN" sz="2800" dirty="0" smtClean="0">
                <a:latin typeface="宋体" pitchFamily="2" charset="-122"/>
              </a:rPr>
              <a:t>2</a:t>
            </a:r>
            <a:r>
              <a:rPr lang="zh-CN" altLang="en-US" sz="2800" dirty="0" smtClean="0">
                <a:latin typeface="宋体" pitchFamily="2" charset="-122"/>
              </a:rPr>
              <a:t>、若在循环语句中包含了 </a:t>
            </a:r>
            <a:r>
              <a:rPr lang="en-US" altLang="zh-CN" sz="2800" dirty="0" smtClean="0">
                <a:latin typeface="宋体" pitchFamily="2" charset="-122"/>
              </a:rPr>
              <a:t>switch </a:t>
            </a:r>
            <a:r>
              <a:rPr lang="zh-CN" altLang="en-US" sz="2800" dirty="0" smtClean="0">
                <a:latin typeface="宋体" pitchFamily="2" charset="-122"/>
              </a:rPr>
              <a:t>语句，那么</a:t>
            </a:r>
            <a:r>
              <a:rPr lang="en-US" altLang="zh-CN" sz="2800" dirty="0" smtClean="0">
                <a:latin typeface="宋体" pitchFamily="2" charset="-122"/>
              </a:rPr>
              <a:t>switch </a:t>
            </a:r>
            <a:r>
              <a:rPr lang="zh-CN" altLang="en-US" sz="2800" dirty="0" smtClean="0">
                <a:latin typeface="宋体" pitchFamily="2" charset="-122"/>
              </a:rPr>
              <a:t>语句中的 </a:t>
            </a:r>
            <a:r>
              <a:rPr lang="en-US" altLang="zh-CN" sz="2800" dirty="0" smtClean="0">
                <a:latin typeface="宋体" pitchFamily="2" charset="-122"/>
              </a:rPr>
              <a:t>break </a:t>
            </a:r>
            <a:r>
              <a:rPr lang="zh-CN" altLang="en-US" sz="2800" dirty="0" smtClean="0">
                <a:latin typeface="宋体" pitchFamily="2" charset="-122"/>
              </a:rPr>
              <a:t>语句仅能使控制退出 </a:t>
            </a:r>
            <a:r>
              <a:rPr lang="en-US" altLang="zh-CN" sz="2800" dirty="0" smtClean="0">
                <a:latin typeface="宋体" pitchFamily="2" charset="-122"/>
              </a:rPr>
              <a:t>switch </a:t>
            </a:r>
            <a:r>
              <a:rPr lang="zh-CN" altLang="en-US" sz="2800" dirty="0" smtClean="0">
                <a:latin typeface="宋体" pitchFamily="2" charset="-122"/>
              </a:rPr>
              <a:t>语句。</a:t>
            </a:r>
            <a:endParaRPr lang="zh-CN" altLang="en-US" sz="2800" dirty="0" smtClean="0">
              <a:solidFill>
                <a:srgbClr val="00FF00"/>
              </a:solidFill>
              <a:latin typeface="宋体" pitchFamily="2" charset="-122"/>
            </a:endParaRPr>
          </a:p>
          <a:p>
            <a:pPr eaLnBrk="1" hangingPunct="1">
              <a:lnSpc>
                <a:spcPct val="120000"/>
              </a:lnSpc>
              <a:buFont typeface="Wingdings" pitchFamily="2" charset="2"/>
              <a:buNone/>
              <a:defRPr/>
            </a:pPr>
            <a:r>
              <a:rPr lang="zh-CN" altLang="zh-CN" sz="2800" dirty="0" smtClean="0">
                <a:solidFill>
                  <a:srgbClr val="00FFFF"/>
                </a:solidFill>
                <a:latin typeface="宋体" pitchFamily="2" charset="-122"/>
              </a:rPr>
              <a:t>	</a:t>
            </a:r>
            <a:r>
              <a:rPr lang="zh-CN" altLang="en-US" sz="2800" dirty="0" smtClean="0">
                <a:solidFill>
                  <a:srgbClr val="00FFFF"/>
                </a:solidFill>
                <a:latin typeface="宋体" pitchFamily="2" charset="-122"/>
              </a:rPr>
              <a:t>    </a:t>
            </a:r>
            <a:r>
              <a:rPr lang="zh-CN" altLang="zh-CN" sz="2800" dirty="0" smtClean="0">
                <a:solidFill>
                  <a:srgbClr val="00FFFF"/>
                </a:solidFill>
                <a:latin typeface="宋体" pitchFamily="2" charset="-122"/>
              </a:rPr>
              <a:t>3、</a:t>
            </a:r>
            <a:r>
              <a:rPr lang="en-US" altLang="zh-CN" sz="2800" dirty="0" smtClean="0">
                <a:latin typeface="宋体" pitchFamily="2" charset="-122"/>
              </a:rPr>
              <a:t>break</a:t>
            </a:r>
            <a:r>
              <a:rPr lang="en-US" altLang="zh-CN" sz="2800" dirty="0" smtClean="0">
                <a:solidFill>
                  <a:srgbClr val="00FFFF"/>
                </a:solidFill>
                <a:latin typeface="宋体" pitchFamily="2" charset="-122"/>
              </a:rPr>
              <a:t> </a:t>
            </a:r>
            <a:r>
              <a:rPr lang="zh-CN" altLang="en-US" sz="2800" dirty="0" smtClean="0">
                <a:solidFill>
                  <a:srgbClr val="00FFFF"/>
                </a:solidFill>
                <a:latin typeface="宋体" pitchFamily="2" charset="-122"/>
              </a:rPr>
              <a:t>语句并不是程序设计中必不可少的语句，可以通过改变程序的结构去掉。</a:t>
            </a:r>
            <a:endParaRPr lang="zh-CN" altLang="en-US" sz="2800" dirty="0" smtClean="0">
              <a:solidFill>
                <a:srgbClr val="00FF00"/>
              </a:solidFill>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wipe(left)">
                                      <p:cBhvr>
                                        <p:cTn id="7" dur="500"/>
                                        <p:tgtEl>
                                          <p:spTgt spid="415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Effect transition="in" filter="wipe(left)">
                                      <p:cBhvr>
                                        <p:cTn id="12" dur="500"/>
                                        <p:tgtEl>
                                          <p:spTgt spid="415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Effect transition="in" filter="wipe(left)">
                                      <p:cBhvr>
                                        <p:cTn id="17" dur="500"/>
                                        <p:tgtEl>
                                          <p:spTgt spid="415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5747">
                                            <p:txEl>
                                              <p:pRg st="3" end="3"/>
                                            </p:txEl>
                                          </p:spTgt>
                                        </p:tgtEl>
                                        <p:attrNameLst>
                                          <p:attrName>style.visibility</p:attrName>
                                        </p:attrNameLst>
                                      </p:cBhvr>
                                      <p:to>
                                        <p:strVal val="visible"/>
                                      </p:to>
                                    </p:set>
                                    <p:animEffect transition="in" filter="wipe(left)">
                                      <p:cBhvr>
                                        <p:cTn id="22" dur="500"/>
                                        <p:tgtEl>
                                          <p:spTgt spid="415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2"/>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2800" b="1">
                <a:ea typeface="黑体" pitchFamily="2" charset="-122"/>
              </a:rPr>
              <a:t>四、循环结构程序设计</a:t>
            </a:r>
            <a:br>
              <a:rPr lang="zh-CN" altLang="en-US" sz="2800" b="1">
                <a:ea typeface="黑体" pitchFamily="2" charset="-122"/>
              </a:rPr>
            </a:br>
            <a:r>
              <a:rPr lang="en-US" altLang="zh-CN" sz="2400">
                <a:solidFill>
                  <a:srgbClr val="0000CC"/>
                </a:solidFill>
                <a:latin typeface="黑体" pitchFamily="2" charset="-122"/>
                <a:ea typeface="黑体" pitchFamily="2" charset="-122"/>
              </a:rPr>
              <a:t>5</a:t>
            </a:r>
            <a:r>
              <a:rPr lang="zh-CN" altLang="en-US" sz="2400">
                <a:solidFill>
                  <a:srgbClr val="0000CC"/>
                </a:solidFill>
                <a:latin typeface="黑体" pitchFamily="2" charset="-122"/>
                <a:ea typeface="黑体" pitchFamily="2" charset="-122"/>
              </a:rPr>
              <a:t>、其他循环控制结构</a:t>
            </a:r>
            <a:r>
              <a:rPr lang="zh-CN" altLang="en-US" sz="2400" i="1"/>
              <a:t>  </a:t>
            </a:r>
            <a:r>
              <a:rPr lang="zh-CN" altLang="en-US" sz="2000" i="1"/>
              <a:t> </a:t>
            </a:r>
            <a:r>
              <a:rPr lang="en-US" altLang="zh-CN" sz="2000" i="1">
                <a:solidFill>
                  <a:srgbClr val="6600FF"/>
                </a:solidFill>
                <a:latin typeface="黑体" pitchFamily="2" charset="-122"/>
                <a:ea typeface="黑体" pitchFamily="2" charset="-122"/>
              </a:rPr>
              <a:t>P114</a:t>
            </a:r>
            <a:endParaRPr lang="en-US" altLang="zh-CN" sz="2000">
              <a:solidFill>
                <a:srgbClr val="6600FF"/>
              </a:solidFill>
              <a:ea typeface="黑体" pitchFamily="2" charset="-122"/>
            </a:endParaRPr>
          </a:p>
        </p:txBody>
      </p:sp>
      <p:sp>
        <p:nvSpPr>
          <p:cNvPr id="53251" name="Rectangle 13"/>
          <p:cNvSpPr>
            <a:spLocks noChangeArrowheads="1"/>
          </p:cNvSpPr>
          <p:nvPr/>
        </p:nvSpPr>
        <p:spPr bwMode="auto">
          <a:xfrm>
            <a:off x="457200" y="1196975"/>
            <a:ext cx="4475163" cy="493395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altLang="zh-CN" sz="2800" b="1">
                <a:solidFill>
                  <a:srgbClr val="0000CC"/>
                </a:solidFill>
                <a:ea typeface="黑体" pitchFamily="2" charset="-122"/>
              </a:rPr>
              <a:t>break</a:t>
            </a:r>
            <a:r>
              <a:rPr lang="en-US" altLang="zh-CN" sz="2800" b="1">
                <a:solidFill>
                  <a:srgbClr val="FFFF00"/>
                </a:solidFill>
                <a:ea typeface="黑体" pitchFamily="2" charset="-122"/>
              </a:rPr>
              <a:t>  </a:t>
            </a:r>
            <a:r>
              <a:rPr lang="en-US" altLang="zh-CN" sz="2800">
                <a:solidFill>
                  <a:srgbClr val="66FFFF"/>
                </a:solidFill>
                <a:ea typeface="黑体" pitchFamily="2" charset="-122"/>
              </a:rPr>
              <a:t> </a:t>
            </a:r>
            <a:r>
              <a:rPr lang="zh-CN" altLang="en-US" sz="2800">
                <a:solidFill>
                  <a:srgbClr val="0066CC"/>
                </a:solidFill>
                <a:ea typeface="黑体" pitchFamily="2" charset="-122"/>
              </a:rPr>
              <a:t>结束循环</a:t>
            </a:r>
          </a:p>
          <a:p>
            <a:pPr marL="342900" indent="-342900">
              <a:lnSpc>
                <a:spcPct val="90000"/>
              </a:lnSpc>
              <a:spcBef>
                <a:spcPct val="20000"/>
              </a:spcBef>
            </a:pPr>
            <a:r>
              <a:rPr lang="zh-CN" altLang="en-US" sz="2800"/>
              <a:t>   </a:t>
            </a:r>
            <a:r>
              <a:rPr lang="zh-CN" altLang="en-US" sz="2400">
                <a:ea typeface="黑体" pitchFamily="2" charset="-122"/>
              </a:rPr>
              <a:t>在</a:t>
            </a:r>
            <a:r>
              <a:rPr lang="en-US" altLang="zh-CN" sz="2400">
                <a:ea typeface="黑体" pitchFamily="2" charset="-122"/>
              </a:rPr>
              <a:t>switch</a:t>
            </a:r>
            <a:r>
              <a:rPr lang="zh-CN" altLang="en-US" sz="2400">
                <a:ea typeface="黑体" pitchFamily="2" charset="-122"/>
              </a:rPr>
              <a:t>中退出</a:t>
            </a:r>
            <a:r>
              <a:rPr lang="en-US" altLang="zh-CN" sz="2400">
                <a:ea typeface="黑体" pitchFamily="2" charset="-122"/>
              </a:rPr>
              <a:t>switch</a:t>
            </a:r>
            <a:r>
              <a:rPr lang="zh-CN" altLang="en-US" sz="2400">
                <a:ea typeface="黑体" pitchFamily="2" charset="-122"/>
              </a:rPr>
              <a:t>结构；</a:t>
            </a:r>
          </a:p>
          <a:p>
            <a:pPr marL="342900" indent="-342900">
              <a:lnSpc>
                <a:spcPct val="90000"/>
              </a:lnSpc>
              <a:spcBef>
                <a:spcPct val="20000"/>
              </a:spcBef>
            </a:pPr>
            <a:r>
              <a:rPr lang="zh-CN" altLang="en-US" sz="2400">
                <a:ea typeface="黑体" pitchFamily="2" charset="-122"/>
              </a:rPr>
              <a:t>   在循环中结束循环。</a:t>
            </a:r>
            <a:r>
              <a:rPr lang="zh-CN" altLang="en-US" sz="2800">
                <a:ea typeface="黑体" pitchFamily="2" charset="-122"/>
              </a:rPr>
              <a:t> </a:t>
            </a:r>
            <a:endParaRPr lang="zh-CN" altLang="en-US" sz="2800">
              <a:solidFill>
                <a:srgbClr val="66FFFF"/>
              </a:solidFill>
              <a:ea typeface="黑体" pitchFamily="2" charset="-122"/>
            </a:endParaRPr>
          </a:p>
          <a:p>
            <a:pPr marL="342900" indent="-342900">
              <a:lnSpc>
                <a:spcPct val="90000"/>
              </a:lnSpc>
              <a:spcBef>
                <a:spcPct val="20000"/>
              </a:spcBef>
              <a:buFontTx/>
              <a:buChar char="•"/>
            </a:pPr>
            <a:r>
              <a:rPr lang="en-US" altLang="zh-CN" sz="2800" b="1">
                <a:solidFill>
                  <a:srgbClr val="0000CC"/>
                </a:solidFill>
                <a:ea typeface="黑体" pitchFamily="2" charset="-122"/>
                <a:hlinkClick r:id="rId2" action="ppaction://hlinksldjump"/>
              </a:rPr>
              <a:t>continue </a:t>
            </a:r>
            <a:r>
              <a:rPr lang="en-US" altLang="zh-CN" sz="2800">
                <a:solidFill>
                  <a:srgbClr val="0000CC"/>
                </a:solidFill>
                <a:ea typeface="黑体" pitchFamily="2" charset="-122"/>
              </a:rPr>
              <a:t> </a:t>
            </a:r>
            <a:r>
              <a:rPr lang="zh-CN" altLang="en-US" sz="2800">
                <a:solidFill>
                  <a:srgbClr val="0066CC"/>
                </a:solidFill>
                <a:ea typeface="黑体" pitchFamily="2" charset="-122"/>
              </a:rPr>
              <a:t>结束本次循环</a:t>
            </a:r>
          </a:p>
          <a:p>
            <a:pPr marL="342900" indent="-342900">
              <a:lnSpc>
                <a:spcPct val="90000"/>
              </a:lnSpc>
              <a:spcBef>
                <a:spcPct val="20000"/>
              </a:spcBef>
            </a:pPr>
            <a:r>
              <a:rPr lang="zh-CN" altLang="en-US" sz="2400">
                <a:ea typeface="黑体" pitchFamily="2" charset="-122"/>
              </a:rPr>
              <a:t>    循环</a:t>
            </a:r>
            <a:r>
              <a:rPr lang="zh-CN" altLang="en-US" sz="2400">
                <a:latin typeface="Arial" pitchFamily="34" charset="0"/>
                <a:ea typeface="黑体" pitchFamily="2" charset="-122"/>
              </a:rPr>
              <a:t>“</a:t>
            </a:r>
            <a:r>
              <a:rPr lang="zh-CN" altLang="en-US" sz="2400">
                <a:ea typeface="黑体" pitchFamily="2" charset="-122"/>
              </a:rPr>
              <a:t>短路</a:t>
            </a:r>
            <a:r>
              <a:rPr lang="zh-CN" altLang="en-US" sz="2400">
                <a:latin typeface="Arial" pitchFamily="34" charset="0"/>
                <a:ea typeface="黑体" pitchFamily="2" charset="-122"/>
              </a:rPr>
              <a:t>”</a:t>
            </a:r>
            <a:r>
              <a:rPr lang="zh-CN" altLang="en-US" sz="2400">
                <a:ea typeface="黑体" pitchFamily="2" charset="-122"/>
              </a:rPr>
              <a:t> </a:t>
            </a:r>
            <a:r>
              <a:rPr lang="en-US" altLang="zh-CN" sz="2400">
                <a:ea typeface="黑体" pitchFamily="2" charset="-122"/>
              </a:rPr>
              <a:t>(</a:t>
            </a:r>
            <a:r>
              <a:rPr lang="zh-CN" altLang="en-US" sz="2400">
                <a:ea typeface="黑体" pitchFamily="2" charset="-122"/>
              </a:rPr>
              <a:t>跳过循环体后面的语句，开始下一轮循环</a:t>
            </a:r>
            <a:r>
              <a:rPr lang="zh-CN" altLang="en-US" sz="2800">
                <a:ea typeface="黑体" pitchFamily="2" charset="-122"/>
              </a:rPr>
              <a:t> </a:t>
            </a:r>
            <a:r>
              <a:rPr lang="en-US" altLang="zh-CN" sz="2800">
                <a:ea typeface="黑体" pitchFamily="2" charset="-122"/>
              </a:rPr>
              <a:t>)</a:t>
            </a:r>
            <a:r>
              <a:rPr lang="zh-CN" altLang="en-US" sz="2800">
                <a:ea typeface="黑体" pitchFamily="2" charset="-122"/>
              </a:rPr>
              <a:t>。</a:t>
            </a:r>
            <a:endParaRPr lang="zh-CN" altLang="en-US" sz="2800">
              <a:solidFill>
                <a:srgbClr val="66FFFF"/>
              </a:solidFill>
              <a:ea typeface="黑体" pitchFamily="2" charset="-122"/>
            </a:endParaRPr>
          </a:p>
          <a:p>
            <a:pPr marL="342900" indent="-342900">
              <a:lnSpc>
                <a:spcPct val="90000"/>
              </a:lnSpc>
              <a:spcBef>
                <a:spcPct val="20000"/>
              </a:spcBef>
              <a:buFontTx/>
              <a:buChar char="•"/>
            </a:pPr>
            <a:r>
              <a:rPr lang="en-US" altLang="zh-CN" sz="2800" b="1">
                <a:solidFill>
                  <a:srgbClr val="0000CC"/>
                </a:solidFill>
                <a:ea typeface="黑体" pitchFamily="2" charset="-122"/>
              </a:rPr>
              <a:t>goto </a:t>
            </a:r>
            <a:r>
              <a:rPr lang="en-US" altLang="zh-CN" sz="2800">
                <a:solidFill>
                  <a:srgbClr val="66FFFF"/>
                </a:solidFill>
                <a:ea typeface="黑体" pitchFamily="2" charset="-122"/>
              </a:rPr>
              <a:t> </a:t>
            </a:r>
            <a:r>
              <a:rPr lang="zh-CN" altLang="en-US" sz="2800">
                <a:solidFill>
                  <a:srgbClr val="0066CC"/>
                </a:solidFill>
                <a:ea typeface="黑体" pitchFamily="2" charset="-122"/>
              </a:rPr>
              <a:t>跳转</a:t>
            </a:r>
          </a:p>
          <a:p>
            <a:pPr marL="342900" indent="-342900">
              <a:lnSpc>
                <a:spcPct val="90000"/>
              </a:lnSpc>
              <a:spcBef>
                <a:spcPct val="20000"/>
              </a:spcBef>
            </a:pPr>
            <a:r>
              <a:rPr lang="zh-CN" altLang="en-US" sz="2400">
                <a:ea typeface="黑体" pitchFamily="2" charset="-122"/>
              </a:rPr>
              <a:t>    跳到循环体外指定标号处。</a:t>
            </a:r>
          </a:p>
          <a:p>
            <a:pPr marL="342900" indent="-342900">
              <a:lnSpc>
                <a:spcPct val="90000"/>
              </a:lnSpc>
              <a:spcBef>
                <a:spcPct val="20000"/>
              </a:spcBef>
            </a:pPr>
            <a:r>
              <a:rPr lang="zh-CN" altLang="en-US" sz="2400">
                <a:solidFill>
                  <a:schemeClr val="tx2"/>
                </a:solidFill>
                <a:ea typeface="黑体" pitchFamily="2" charset="-122"/>
              </a:rPr>
              <a:t>   </a:t>
            </a:r>
            <a:r>
              <a:rPr lang="en-US" altLang="zh-CN" sz="2400">
                <a:solidFill>
                  <a:schemeClr val="tx2"/>
                </a:solidFill>
                <a:ea typeface="黑体" pitchFamily="2" charset="-122"/>
              </a:rPr>
              <a:t>【</a:t>
            </a:r>
            <a:r>
              <a:rPr lang="zh-CN" altLang="en-US" sz="2400">
                <a:solidFill>
                  <a:schemeClr val="tx2"/>
                </a:solidFill>
                <a:ea typeface="黑体" pitchFamily="2" charset="-122"/>
              </a:rPr>
              <a:t>注意</a:t>
            </a:r>
            <a:r>
              <a:rPr lang="en-US" altLang="zh-CN" sz="2400">
                <a:solidFill>
                  <a:schemeClr val="tx2"/>
                </a:solidFill>
                <a:ea typeface="黑体" pitchFamily="2" charset="-122"/>
              </a:rPr>
              <a:t>】</a:t>
            </a:r>
          </a:p>
          <a:p>
            <a:pPr marL="342900" indent="-342900">
              <a:lnSpc>
                <a:spcPct val="90000"/>
              </a:lnSpc>
              <a:spcBef>
                <a:spcPct val="20000"/>
              </a:spcBef>
            </a:pPr>
            <a:r>
              <a:rPr lang="en-US" altLang="zh-CN" sz="2400">
                <a:ea typeface="黑体" pitchFamily="2" charset="-122"/>
              </a:rPr>
              <a:t>    goto </a:t>
            </a:r>
            <a:r>
              <a:rPr lang="zh-CN" altLang="en-US" sz="2400">
                <a:ea typeface="黑体" pitchFamily="2" charset="-122"/>
              </a:rPr>
              <a:t>语句只能从循环内向外跳转 ，反之不可！</a:t>
            </a:r>
          </a:p>
        </p:txBody>
      </p:sp>
      <p:sp>
        <p:nvSpPr>
          <p:cNvPr id="285710" name="Text Box 14"/>
          <p:cNvSpPr txBox="1">
            <a:spLocks noChangeArrowheads="1"/>
          </p:cNvSpPr>
          <p:nvPr/>
        </p:nvSpPr>
        <p:spPr bwMode="auto">
          <a:xfrm>
            <a:off x="4716463" y="260350"/>
            <a:ext cx="4427537" cy="3479800"/>
          </a:xfrm>
          <a:prstGeom prst="rect">
            <a:avLst/>
          </a:prstGeom>
          <a:solidFill>
            <a:srgbClr val="CCFFFF"/>
          </a:solidFill>
          <a:ln w="38100">
            <a:solidFill>
              <a:srgbClr val="FF9900"/>
            </a:solidFill>
            <a:miter lim="800000"/>
            <a:headEnd/>
            <a:tailEnd/>
          </a:ln>
        </p:spPr>
        <p:txBody>
          <a:bodyPr>
            <a:spAutoFit/>
          </a:bodyPr>
          <a:lstStyle/>
          <a:p>
            <a:r>
              <a:rPr lang="zh-CN" altLang="en-US" sz="2200">
                <a:solidFill>
                  <a:schemeClr val="hlink"/>
                </a:solidFill>
                <a:latin typeface="黑体" pitchFamily="2" charset="-122"/>
                <a:ea typeface="黑体" pitchFamily="2" charset="-122"/>
              </a:rPr>
              <a:t>求以下程序段执行后</a:t>
            </a:r>
            <a:r>
              <a:rPr lang="en-US" altLang="zh-CN" sz="2200">
                <a:solidFill>
                  <a:schemeClr val="hlink"/>
                </a:solidFill>
                <a:latin typeface="黑体" pitchFamily="2" charset="-122"/>
                <a:ea typeface="黑体" pitchFamily="2" charset="-122"/>
              </a:rPr>
              <a:t>x</a:t>
            </a:r>
            <a:r>
              <a:rPr lang="zh-CN" altLang="en-US" sz="2200">
                <a:solidFill>
                  <a:schemeClr val="hlink"/>
                </a:solidFill>
                <a:latin typeface="黑体" pitchFamily="2" charset="-122"/>
                <a:ea typeface="黑体" pitchFamily="2" charset="-122"/>
              </a:rPr>
              <a:t>和</a:t>
            </a:r>
            <a:r>
              <a:rPr lang="en-US" altLang="zh-CN" sz="2200">
                <a:solidFill>
                  <a:schemeClr val="hlink"/>
                </a:solidFill>
                <a:latin typeface="黑体" pitchFamily="2" charset="-122"/>
                <a:ea typeface="黑体" pitchFamily="2" charset="-122"/>
              </a:rPr>
              <a:t>i</a:t>
            </a:r>
            <a:r>
              <a:rPr lang="zh-CN" altLang="en-US" sz="2200">
                <a:solidFill>
                  <a:schemeClr val="hlink"/>
                </a:solidFill>
                <a:latin typeface="黑体" pitchFamily="2" charset="-122"/>
                <a:ea typeface="黑体" pitchFamily="2" charset="-122"/>
              </a:rPr>
              <a:t>的值</a:t>
            </a:r>
            <a:r>
              <a:rPr lang="zh-CN" altLang="en-US" sz="2200">
                <a:solidFill>
                  <a:srgbClr val="FFFF00"/>
                </a:solidFill>
                <a:latin typeface="黑体" pitchFamily="2" charset="-122"/>
                <a:ea typeface="黑体" pitchFamily="2" charset="-122"/>
              </a:rPr>
              <a:t>。</a:t>
            </a:r>
          </a:p>
          <a:p>
            <a:r>
              <a:rPr lang="en-US" altLang="zh-CN" sz="2200">
                <a:latin typeface="Arial" pitchFamily="34" charset="0"/>
              </a:rPr>
              <a:t>int i,x;</a:t>
            </a:r>
          </a:p>
          <a:p>
            <a:r>
              <a:rPr lang="en-US" altLang="zh-CN" sz="2200">
                <a:latin typeface="Arial" pitchFamily="34" charset="0"/>
              </a:rPr>
              <a:t>for ( i=1,x=1;i&lt;=50;i++)</a:t>
            </a:r>
          </a:p>
          <a:p>
            <a:r>
              <a:rPr lang="en-US" altLang="zh-CN" sz="2200">
                <a:latin typeface="Arial" pitchFamily="34" charset="0"/>
              </a:rPr>
              <a:t>{   if (x&gt;=10) break;</a:t>
            </a:r>
          </a:p>
          <a:p>
            <a:r>
              <a:rPr lang="en-US" altLang="zh-CN" sz="2200">
                <a:latin typeface="Arial" pitchFamily="34" charset="0"/>
              </a:rPr>
              <a:t>    if (x%2==1)</a:t>
            </a:r>
          </a:p>
          <a:p>
            <a:r>
              <a:rPr lang="en-US" altLang="zh-CN" sz="2200">
                <a:latin typeface="Arial" pitchFamily="34" charset="0"/>
              </a:rPr>
              <a:t>    {    x+=5;</a:t>
            </a:r>
          </a:p>
          <a:p>
            <a:r>
              <a:rPr lang="en-US" altLang="zh-CN" sz="2200">
                <a:latin typeface="Arial" pitchFamily="34" charset="0"/>
              </a:rPr>
              <a:t>         </a:t>
            </a:r>
            <a:r>
              <a:rPr lang="en-US" altLang="zh-CN" sz="2200">
                <a:solidFill>
                  <a:schemeClr val="folHlink"/>
                </a:solidFill>
                <a:latin typeface="Arial" pitchFamily="34" charset="0"/>
              </a:rPr>
              <a:t>continue; </a:t>
            </a:r>
          </a:p>
          <a:p>
            <a:r>
              <a:rPr lang="en-US" altLang="zh-CN" sz="2200">
                <a:latin typeface="Arial" pitchFamily="34" charset="0"/>
              </a:rPr>
              <a:t>    }</a:t>
            </a:r>
          </a:p>
          <a:p>
            <a:r>
              <a:rPr lang="en-US" altLang="zh-CN" sz="2200">
                <a:latin typeface="Arial" pitchFamily="34" charset="0"/>
              </a:rPr>
              <a:t>    x-=3;</a:t>
            </a:r>
          </a:p>
          <a:p>
            <a:r>
              <a:rPr lang="en-US" altLang="zh-CN" sz="2200">
                <a:latin typeface="Arial" pitchFamily="34" charset="0"/>
              </a:rPr>
              <a:t>}</a:t>
            </a:r>
          </a:p>
        </p:txBody>
      </p:sp>
      <p:sp>
        <p:nvSpPr>
          <p:cNvPr id="285711" name="Text Box 15"/>
          <p:cNvSpPr txBox="1">
            <a:spLocks noChangeArrowheads="1"/>
          </p:cNvSpPr>
          <p:nvPr/>
        </p:nvSpPr>
        <p:spPr bwMode="auto">
          <a:xfrm>
            <a:off x="5246688" y="4419600"/>
            <a:ext cx="3548062" cy="457200"/>
          </a:xfrm>
          <a:prstGeom prst="rect">
            <a:avLst/>
          </a:prstGeom>
          <a:noFill/>
          <a:ln w="9525">
            <a:noFill/>
            <a:miter lim="800000"/>
            <a:headEnd/>
            <a:tailEnd/>
          </a:ln>
        </p:spPr>
        <p:txBody>
          <a:bodyPr wrap="none">
            <a:spAutoFit/>
          </a:bodyPr>
          <a:lstStyle/>
          <a:p>
            <a:r>
              <a:rPr lang="zh-CN" altLang="en-US" sz="2400">
                <a:solidFill>
                  <a:srgbClr val="800000"/>
                </a:solidFill>
                <a:latin typeface="Arial" pitchFamily="34" charset="0"/>
                <a:ea typeface="华文细黑" pitchFamily="2" charset="-122"/>
              </a:rPr>
              <a:t>结果：</a:t>
            </a:r>
            <a:r>
              <a:rPr lang="en-US" altLang="zh-CN" sz="2000">
                <a:solidFill>
                  <a:srgbClr val="003300"/>
                </a:solidFill>
                <a:latin typeface="Arial" pitchFamily="34" charset="0"/>
              </a:rPr>
              <a:t>x</a:t>
            </a:r>
            <a:r>
              <a:rPr lang="zh-CN" altLang="en-US" sz="2000">
                <a:solidFill>
                  <a:srgbClr val="003300"/>
                </a:solidFill>
                <a:latin typeface="Arial" pitchFamily="34" charset="0"/>
              </a:rPr>
              <a:t>的值为</a:t>
            </a:r>
            <a:r>
              <a:rPr lang="en-US" altLang="zh-CN" sz="2000">
                <a:solidFill>
                  <a:srgbClr val="003300"/>
                </a:solidFill>
                <a:latin typeface="Arial" pitchFamily="34" charset="0"/>
              </a:rPr>
              <a:t>10</a:t>
            </a:r>
            <a:r>
              <a:rPr lang="zh-CN" altLang="en-US" sz="2000">
                <a:solidFill>
                  <a:srgbClr val="003300"/>
                </a:solidFill>
                <a:latin typeface="Arial" pitchFamily="34" charset="0"/>
              </a:rPr>
              <a:t>，</a:t>
            </a:r>
            <a:r>
              <a:rPr lang="en-US" altLang="zh-CN" sz="2000">
                <a:solidFill>
                  <a:srgbClr val="003300"/>
                </a:solidFill>
                <a:latin typeface="Arial" pitchFamily="34" charset="0"/>
              </a:rPr>
              <a:t>i</a:t>
            </a:r>
            <a:r>
              <a:rPr lang="zh-CN" altLang="en-US" sz="2000">
                <a:solidFill>
                  <a:srgbClr val="003300"/>
                </a:solidFill>
                <a:latin typeface="Arial" pitchFamily="34" charset="0"/>
              </a:rPr>
              <a:t>的值为</a:t>
            </a:r>
            <a:r>
              <a:rPr lang="en-US" altLang="zh-CN" sz="2000">
                <a:solidFill>
                  <a:srgbClr val="003300"/>
                </a:solidFill>
                <a:latin typeface="Arial" pitchFamily="34" charset="0"/>
              </a:rPr>
              <a:t>6</a:t>
            </a:r>
            <a:r>
              <a:rPr lang="en-US" altLang="zh-CN">
                <a:latin typeface="Arial" pitchFamily="34" charset="0"/>
              </a:rPr>
              <a:t> </a:t>
            </a:r>
          </a:p>
        </p:txBody>
      </p:sp>
      <p:sp>
        <p:nvSpPr>
          <p:cNvPr id="285712" name="Text Box 16"/>
          <p:cNvSpPr txBox="1">
            <a:spLocks noChangeArrowheads="1"/>
          </p:cNvSpPr>
          <p:nvPr/>
        </p:nvSpPr>
        <p:spPr bwMode="auto">
          <a:xfrm>
            <a:off x="5148263" y="3933825"/>
            <a:ext cx="3457575" cy="2589213"/>
          </a:xfrm>
          <a:prstGeom prst="rect">
            <a:avLst/>
          </a:prstGeom>
          <a:solidFill>
            <a:srgbClr val="FFFFFF"/>
          </a:solidFill>
          <a:ln w="38100">
            <a:solidFill>
              <a:srgbClr val="FF6600"/>
            </a:solidFill>
            <a:miter lim="800000"/>
            <a:headEnd/>
            <a:tailEnd/>
          </a:ln>
        </p:spPr>
        <p:txBody>
          <a:bodyPr/>
          <a:lstStyle/>
          <a:p>
            <a:r>
              <a:rPr lang="es-ES" altLang="zh-CN" sz="2000">
                <a:solidFill>
                  <a:srgbClr val="FF0000"/>
                </a:solidFill>
                <a:latin typeface="Arial" pitchFamily="34" charset="0"/>
              </a:rPr>
              <a:t>             </a:t>
            </a:r>
            <a:r>
              <a:rPr lang="zh-CN" altLang="es-ES" sz="2000">
                <a:solidFill>
                  <a:srgbClr val="990000"/>
                </a:solidFill>
                <a:latin typeface="Arial" pitchFamily="34" charset="0"/>
                <a:ea typeface="黑体" pitchFamily="2" charset="-122"/>
              </a:rPr>
              <a:t>变量跟踪</a:t>
            </a:r>
          </a:p>
          <a:p>
            <a:r>
              <a:rPr lang="es-ES" altLang="zh-CN" sz="2000">
                <a:solidFill>
                  <a:srgbClr val="FF0000"/>
                </a:solidFill>
                <a:latin typeface="Arial" pitchFamily="34" charset="0"/>
              </a:rPr>
              <a:t>         i              x</a:t>
            </a:r>
          </a:p>
          <a:p>
            <a:r>
              <a:rPr lang="es-ES" altLang="zh-CN" sz="2000">
                <a:solidFill>
                  <a:schemeClr val="bg2"/>
                </a:solidFill>
                <a:latin typeface="Arial" pitchFamily="34" charset="0"/>
              </a:rPr>
              <a:t>         </a:t>
            </a:r>
            <a:r>
              <a:rPr lang="es-ES" altLang="zh-CN" sz="2000">
                <a:solidFill>
                  <a:srgbClr val="0000FF"/>
                </a:solidFill>
                <a:latin typeface="Arial" pitchFamily="34" charset="0"/>
              </a:rPr>
              <a:t>1           1→6</a:t>
            </a:r>
          </a:p>
          <a:p>
            <a:r>
              <a:rPr lang="es-ES" altLang="zh-CN" sz="2000">
                <a:solidFill>
                  <a:srgbClr val="0000FF"/>
                </a:solidFill>
                <a:latin typeface="Arial" pitchFamily="34" charset="0"/>
              </a:rPr>
              <a:t>         2            6→3</a:t>
            </a:r>
          </a:p>
          <a:p>
            <a:r>
              <a:rPr lang="es-ES" altLang="zh-CN" sz="2000">
                <a:solidFill>
                  <a:srgbClr val="0000FF"/>
                </a:solidFill>
                <a:latin typeface="Arial" pitchFamily="34" charset="0"/>
              </a:rPr>
              <a:t>         3            3→8</a:t>
            </a:r>
          </a:p>
          <a:p>
            <a:r>
              <a:rPr lang="es-ES" altLang="zh-CN" sz="2000">
                <a:solidFill>
                  <a:srgbClr val="0000FF"/>
                </a:solidFill>
                <a:latin typeface="Arial" pitchFamily="34" charset="0"/>
              </a:rPr>
              <a:t>         4            8→5</a:t>
            </a:r>
          </a:p>
          <a:p>
            <a:r>
              <a:rPr lang="es-ES" altLang="zh-CN" sz="2000">
                <a:solidFill>
                  <a:srgbClr val="0000FF"/>
                </a:solidFill>
                <a:latin typeface="Arial" pitchFamily="34" charset="0"/>
              </a:rPr>
              <a:t>         5           5→10</a:t>
            </a:r>
          </a:p>
          <a:p>
            <a:r>
              <a:rPr lang="es-ES" altLang="zh-CN" sz="2000">
                <a:solidFill>
                  <a:srgbClr val="0000FF"/>
                </a:solidFill>
                <a:latin typeface="Arial" pitchFamily="34" charset="0"/>
              </a:rPr>
              <a:t>         6 </a:t>
            </a:r>
            <a:endParaRPr lang="en-US" altLang="zh-CN" sz="2000">
              <a:solidFill>
                <a:srgbClr val="0000FF"/>
              </a:solidFill>
              <a:latin typeface="Arial"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5710"/>
                                        </p:tgtEl>
                                        <p:attrNameLst>
                                          <p:attrName>style.visibility</p:attrName>
                                        </p:attrNameLst>
                                      </p:cBhvr>
                                      <p:to>
                                        <p:strVal val="visible"/>
                                      </p:to>
                                    </p:set>
                                    <p:anim calcmode="lin" valueType="num">
                                      <p:cBhvr additive="base">
                                        <p:cTn id="7" dur="500" fill="hold"/>
                                        <p:tgtEl>
                                          <p:spTgt spid="285710"/>
                                        </p:tgtEl>
                                        <p:attrNameLst>
                                          <p:attrName>ppt_x</p:attrName>
                                        </p:attrNameLst>
                                      </p:cBhvr>
                                      <p:tavLst>
                                        <p:tav tm="0">
                                          <p:val>
                                            <p:strVal val="1+#ppt_w/2"/>
                                          </p:val>
                                        </p:tav>
                                        <p:tav tm="100000">
                                          <p:val>
                                            <p:strVal val="#ppt_x"/>
                                          </p:val>
                                        </p:tav>
                                      </p:tavLst>
                                    </p:anim>
                                    <p:anim calcmode="lin" valueType="num">
                                      <p:cBhvr additive="base">
                                        <p:cTn id="8" dur="500" fill="hold"/>
                                        <p:tgtEl>
                                          <p:spTgt spid="2857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85711"/>
                                        </p:tgtEl>
                                        <p:attrNameLst>
                                          <p:attrName>style.visibility</p:attrName>
                                        </p:attrNameLst>
                                      </p:cBhvr>
                                      <p:to>
                                        <p:strVal val="visible"/>
                                      </p:to>
                                    </p:set>
                                    <p:animEffect transition="in" filter="checkerboard(across)">
                                      <p:cBhvr>
                                        <p:cTn id="13" dur="500"/>
                                        <p:tgtEl>
                                          <p:spTgt spid="2857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5712"/>
                                        </p:tgtEl>
                                        <p:attrNameLst>
                                          <p:attrName>style.visibility</p:attrName>
                                        </p:attrNameLst>
                                      </p:cBhvr>
                                      <p:to>
                                        <p:strVal val="visible"/>
                                      </p:to>
                                    </p:set>
                                    <p:animEffect transition="in" filter="blinds(horizontal)">
                                      <p:cBhvr>
                                        <p:cTn id="18" dur="500"/>
                                        <p:tgtEl>
                                          <p:spTgt spid="285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0" grpId="0" animBg="1"/>
      <p:bldP spid="285711" grpId="0"/>
      <p:bldP spid="28571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2800" b="1">
                <a:ea typeface="黑体" pitchFamily="2" charset="-122"/>
              </a:rPr>
              <a:t>四、循环结构程序设计</a:t>
            </a:r>
            <a:br>
              <a:rPr lang="zh-CN" altLang="en-US" sz="2800" b="1">
                <a:ea typeface="黑体" pitchFamily="2" charset="-122"/>
              </a:rPr>
            </a:br>
            <a:r>
              <a:rPr lang="en-US" altLang="zh-CN" sz="2400">
                <a:solidFill>
                  <a:srgbClr val="0000CC"/>
                </a:solidFill>
                <a:latin typeface="黑体" pitchFamily="2" charset="-122"/>
                <a:ea typeface="黑体" pitchFamily="2" charset="-122"/>
              </a:rPr>
              <a:t>5</a:t>
            </a:r>
            <a:r>
              <a:rPr lang="zh-CN" altLang="en-US" sz="2400">
                <a:solidFill>
                  <a:srgbClr val="0000CC"/>
                </a:solidFill>
                <a:latin typeface="黑体" pitchFamily="2" charset="-122"/>
                <a:ea typeface="黑体" pitchFamily="2" charset="-122"/>
              </a:rPr>
              <a:t>、其他循环控制结构</a:t>
            </a:r>
            <a:r>
              <a:rPr lang="zh-CN" altLang="en-US" sz="2400" i="1"/>
              <a:t>  </a:t>
            </a:r>
            <a:r>
              <a:rPr lang="zh-CN" altLang="en-US" sz="2000" i="1"/>
              <a:t> </a:t>
            </a:r>
            <a:r>
              <a:rPr lang="en-US" altLang="zh-CN" sz="2000" i="1">
                <a:solidFill>
                  <a:srgbClr val="6600FF"/>
                </a:solidFill>
                <a:latin typeface="黑体" pitchFamily="2" charset="-122"/>
                <a:ea typeface="黑体" pitchFamily="2" charset="-122"/>
              </a:rPr>
              <a:t>P114</a:t>
            </a:r>
            <a:endParaRPr lang="en-US" altLang="zh-CN" sz="2000">
              <a:solidFill>
                <a:srgbClr val="6600FF"/>
              </a:solidFill>
              <a:ea typeface="黑体" pitchFamily="2" charset="-122"/>
            </a:endParaRPr>
          </a:p>
        </p:txBody>
      </p:sp>
      <p:sp>
        <p:nvSpPr>
          <p:cNvPr id="54275" name="Rectangle 5"/>
          <p:cNvSpPr>
            <a:spLocks noChangeArrowheads="1"/>
          </p:cNvSpPr>
          <p:nvPr/>
        </p:nvSpPr>
        <p:spPr bwMode="auto">
          <a:xfrm>
            <a:off x="457200" y="1196975"/>
            <a:ext cx="4475163" cy="493395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altLang="zh-CN" sz="2800" b="1">
                <a:solidFill>
                  <a:srgbClr val="0000CC"/>
                </a:solidFill>
                <a:ea typeface="黑体" pitchFamily="2" charset="-122"/>
              </a:rPr>
              <a:t>break</a:t>
            </a:r>
            <a:r>
              <a:rPr lang="en-US" altLang="zh-CN" sz="2800" b="1">
                <a:solidFill>
                  <a:srgbClr val="FFFF00"/>
                </a:solidFill>
                <a:ea typeface="黑体" pitchFamily="2" charset="-122"/>
              </a:rPr>
              <a:t>  </a:t>
            </a:r>
            <a:r>
              <a:rPr lang="en-US" altLang="zh-CN" sz="2800">
                <a:solidFill>
                  <a:srgbClr val="66FFFF"/>
                </a:solidFill>
                <a:ea typeface="黑体" pitchFamily="2" charset="-122"/>
              </a:rPr>
              <a:t> </a:t>
            </a:r>
            <a:r>
              <a:rPr lang="zh-CN" altLang="en-US" sz="2800">
                <a:solidFill>
                  <a:srgbClr val="0066CC"/>
                </a:solidFill>
                <a:ea typeface="黑体" pitchFamily="2" charset="-122"/>
              </a:rPr>
              <a:t>结束循环</a:t>
            </a:r>
          </a:p>
          <a:p>
            <a:pPr marL="342900" indent="-342900">
              <a:lnSpc>
                <a:spcPct val="90000"/>
              </a:lnSpc>
              <a:spcBef>
                <a:spcPct val="20000"/>
              </a:spcBef>
            </a:pPr>
            <a:r>
              <a:rPr lang="zh-CN" altLang="en-US" sz="2800"/>
              <a:t>   </a:t>
            </a:r>
            <a:r>
              <a:rPr lang="zh-CN" altLang="en-US" sz="2400">
                <a:ea typeface="黑体" pitchFamily="2" charset="-122"/>
              </a:rPr>
              <a:t>在</a:t>
            </a:r>
            <a:r>
              <a:rPr lang="en-US" altLang="zh-CN" sz="2400">
                <a:ea typeface="黑体" pitchFamily="2" charset="-122"/>
              </a:rPr>
              <a:t>switch</a:t>
            </a:r>
            <a:r>
              <a:rPr lang="zh-CN" altLang="en-US" sz="2400">
                <a:ea typeface="黑体" pitchFamily="2" charset="-122"/>
              </a:rPr>
              <a:t>中退出</a:t>
            </a:r>
            <a:r>
              <a:rPr lang="en-US" altLang="zh-CN" sz="2400">
                <a:ea typeface="黑体" pitchFamily="2" charset="-122"/>
              </a:rPr>
              <a:t>switch</a:t>
            </a:r>
            <a:r>
              <a:rPr lang="zh-CN" altLang="en-US" sz="2400">
                <a:ea typeface="黑体" pitchFamily="2" charset="-122"/>
              </a:rPr>
              <a:t>结构；</a:t>
            </a:r>
          </a:p>
          <a:p>
            <a:pPr marL="342900" indent="-342900">
              <a:lnSpc>
                <a:spcPct val="90000"/>
              </a:lnSpc>
              <a:spcBef>
                <a:spcPct val="20000"/>
              </a:spcBef>
            </a:pPr>
            <a:r>
              <a:rPr lang="zh-CN" altLang="en-US" sz="2400">
                <a:ea typeface="黑体" pitchFamily="2" charset="-122"/>
              </a:rPr>
              <a:t>   在循环中结束循环。</a:t>
            </a:r>
            <a:r>
              <a:rPr lang="zh-CN" altLang="en-US" sz="2800">
                <a:ea typeface="黑体" pitchFamily="2" charset="-122"/>
              </a:rPr>
              <a:t> </a:t>
            </a:r>
            <a:endParaRPr lang="zh-CN" altLang="en-US" sz="2800">
              <a:solidFill>
                <a:srgbClr val="66FFFF"/>
              </a:solidFill>
              <a:ea typeface="黑体" pitchFamily="2" charset="-122"/>
            </a:endParaRPr>
          </a:p>
          <a:p>
            <a:pPr marL="342900" indent="-342900">
              <a:lnSpc>
                <a:spcPct val="90000"/>
              </a:lnSpc>
              <a:spcBef>
                <a:spcPct val="20000"/>
              </a:spcBef>
              <a:buFontTx/>
              <a:buChar char="•"/>
            </a:pPr>
            <a:r>
              <a:rPr lang="en-US" altLang="zh-CN" sz="2800" b="1">
                <a:solidFill>
                  <a:srgbClr val="0000CC"/>
                </a:solidFill>
                <a:ea typeface="黑体" pitchFamily="2" charset="-122"/>
              </a:rPr>
              <a:t>continue </a:t>
            </a:r>
            <a:r>
              <a:rPr lang="en-US" altLang="zh-CN" sz="2800">
                <a:solidFill>
                  <a:srgbClr val="0000CC"/>
                </a:solidFill>
                <a:ea typeface="黑体" pitchFamily="2" charset="-122"/>
              </a:rPr>
              <a:t> </a:t>
            </a:r>
            <a:r>
              <a:rPr lang="zh-CN" altLang="en-US" sz="2800">
                <a:solidFill>
                  <a:srgbClr val="0066CC"/>
                </a:solidFill>
                <a:ea typeface="黑体" pitchFamily="2" charset="-122"/>
              </a:rPr>
              <a:t>结束本次循环</a:t>
            </a:r>
          </a:p>
          <a:p>
            <a:pPr marL="342900" indent="-342900">
              <a:lnSpc>
                <a:spcPct val="90000"/>
              </a:lnSpc>
              <a:spcBef>
                <a:spcPct val="20000"/>
              </a:spcBef>
            </a:pPr>
            <a:r>
              <a:rPr lang="zh-CN" altLang="en-US" sz="2400">
                <a:ea typeface="黑体" pitchFamily="2" charset="-122"/>
              </a:rPr>
              <a:t>    循环</a:t>
            </a:r>
            <a:r>
              <a:rPr lang="zh-CN" altLang="en-US" sz="2400">
                <a:latin typeface="Arial" pitchFamily="34" charset="0"/>
                <a:ea typeface="黑体" pitchFamily="2" charset="-122"/>
              </a:rPr>
              <a:t>“</a:t>
            </a:r>
            <a:r>
              <a:rPr lang="zh-CN" altLang="en-US" sz="2400">
                <a:ea typeface="黑体" pitchFamily="2" charset="-122"/>
              </a:rPr>
              <a:t>短路</a:t>
            </a:r>
            <a:r>
              <a:rPr lang="zh-CN" altLang="en-US" sz="2400">
                <a:latin typeface="Arial" pitchFamily="34" charset="0"/>
                <a:ea typeface="黑体" pitchFamily="2" charset="-122"/>
              </a:rPr>
              <a:t>”</a:t>
            </a:r>
            <a:r>
              <a:rPr lang="zh-CN" altLang="en-US" sz="2400">
                <a:ea typeface="黑体" pitchFamily="2" charset="-122"/>
              </a:rPr>
              <a:t> </a:t>
            </a:r>
            <a:r>
              <a:rPr lang="en-US" altLang="zh-CN" sz="2400">
                <a:ea typeface="黑体" pitchFamily="2" charset="-122"/>
              </a:rPr>
              <a:t>(</a:t>
            </a:r>
            <a:r>
              <a:rPr lang="zh-CN" altLang="en-US" sz="2400">
                <a:ea typeface="黑体" pitchFamily="2" charset="-122"/>
              </a:rPr>
              <a:t>跳过循环体后面的语句，开始下一轮循环</a:t>
            </a:r>
            <a:r>
              <a:rPr lang="zh-CN" altLang="en-US" sz="2800">
                <a:ea typeface="黑体" pitchFamily="2" charset="-122"/>
              </a:rPr>
              <a:t> </a:t>
            </a:r>
            <a:r>
              <a:rPr lang="en-US" altLang="zh-CN" sz="2800">
                <a:ea typeface="黑体" pitchFamily="2" charset="-122"/>
              </a:rPr>
              <a:t>)</a:t>
            </a:r>
            <a:r>
              <a:rPr lang="zh-CN" altLang="en-US" sz="2800">
                <a:ea typeface="黑体" pitchFamily="2" charset="-122"/>
              </a:rPr>
              <a:t>。</a:t>
            </a:r>
            <a:endParaRPr lang="zh-CN" altLang="en-US" sz="2800">
              <a:solidFill>
                <a:srgbClr val="66FFFF"/>
              </a:solidFill>
              <a:ea typeface="黑体" pitchFamily="2" charset="-122"/>
            </a:endParaRPr>
          </a:p>
          <a:p>
            <a:pPr marL="342900" indent="-342900">
              <a:lnSpc>
                <a:spcPct val="90000"/>
              </a:lnSpc>
              <a:spcBef>
                <a:spcPct val="20000"/>
              </a:spcBef>
              <a:buFontTx/>
              <a:buChar char="•"/>
            </a:pPr>
            <a:r>
              <a:rPr lang="en-US" altLang="zh-CN" sz="2800" b="1">
                <a:solidFill>
                  <a:srgbClr val="0000CC"/>
                </a:solidFill>
                <a:ea typeface="黑体" pitchFamily="2" charset="-122"/>
              </a:rPr>
              <a:t>goto </a:t>
            </a:r>
            <a:r>
              <a:rPr lang="en-US" altLang="zh-CN" sz="2800">
                <a:solidFill>
                  <a:srgbClr val="66FFFF"/>
                </a:solidFill>
                <a:ea typeface="黑体" pitchFamily="2" charset="-122"/>
              </a:rPr>
              <a:t> </a:t>
            </a:r>
            <a:r>
              <a:rPr lang="zh-CN" altLang="en-US" sz="2800">
                <a:solidFill>
                  <a:srgbClr val="0066CC"/>
                </a:solidFill>
                <a:ea typeface="黑体" pitchFamily="2" charset="-122"/>
              </a:rPr>
              <a:t>跳转</a:t>
            </a:r>
          </a:p>
          <a:p>
            <a:pPr marL="342900" indent="-342900">
              <a:lnSpc>
                <a:spcPct val="90000"/>
              </a:lnSpc>
              <a:spcBef>
                <a:spcPct val="20000"/>
              </a:spcBef>
            </a:pPr>
            <a:r>
              <a:rPr lang="zh-CN" altLang="en-US" sz="2400">
                <a:ea typeface="黑体" pitchFamily="2" charset="-122"/>
              </a:rPr>
              <a:t>    跳到循环体外指定标号处。</a:t>
            </a:r>
          </a:p>
          <a:p>
            <a:pPr marL="342900" indent="-342900">
              <a:lnSpc>
                <a:spcPct val="90000"/>
              </a:lnSpc>
              <a:spcBef>
                <a:spcPct val="20000"/>
              </a:spcBef>
            </a:pPr>
            <a:r>
              <a:rPr lang="zh-CN" altLang="en-US" sz="2400">
                <a:solidFill>
                  <a:schemeClr val="tx2"/>
                </a:solidFill>
                <a:ea typeface="黑体" pitchFamily="2" charset="-122"/>
              </a:rPr>
              <a:t>   </a:t>
            </a:r>
            <a:r>
              <a:rPr lang="en-US" altLang="zh-CN" sz="2400">
                <a:solidFill>
                  <a:schemeClr val="tx2"/>
                </a:solidFill>
                <a:ea typeface="黑体" pitchFamily="2" charset="-122"/>
              </a:rPr>
              <a:t>【</a:t>
            </a:r>
            <a:r>
              <a:rPr lang="zh-CN" altLang="en-US" sz="2400">
                <a:solidFill>
                  <a:schemeClr val="tx2"/>
                </a:solidFill>
                <a:ea typeface="黑体" pitchFamily="2" charset="-122"/>
              </a:rPr>
              <a:t>注意</a:t>
            </a:r>
            <a:r>
              <a:rPr lang="en-US" altLang="zh-CN" sz="2400">
                <a:solidFill>
                  <a:schemeClr val="tx2"/>
                </a:solidFill>
                <a:ea typeface="黑体" pitchFamily="2" charset="-122"/>
              </a:rPr>
              <a:t>】</a:t>
            </a:r>
          </a:p>
          <a:p>
            <a:pPr marL="342900" indent="-342900">
              <a:lnSpc>
                <a:spcPct val="90000"/>
              </a:lnSpc>
              <a:spcBef>
                <a:spcPct val="20000"/>
              </a:spcBef>
            </a:pPr>
            <a:r>
              <a:rPr lang="en-US" altLang="zh-CN" sz="2400">
                <a:ea typeface="黑体" pitchFamily="2" charset="-122"/>
              </a:rPr>
              <a:t>    goto </a:t>
            </a:r>
            <a:r>
              <a:rPr lang="zh-CN" altLang="en-US" sz="2400">
                <a:ea typeface="黑体" pitchFamily="2" charset="-122"/>
              </a:rPr>
              <a:t>语句只能从循环内向外跳转 ，反之不可！</a:t>
            </a:r>
          </a:p>
        </p:txBody>
      </p:sp>
      <p:sp>
        <p:nvSpPr>
          <p:cNvPr id="286726" name="Text Box 6"/>
          <p:cNvSpPr txBox="1">
            <a:spLocks noChangeArrowheads="1"/>
          </p:cNvSpPr>
          <p:nvPr/>
        </p:nvSpPr>
        <p:spPr bwMode="auto">
          <a:xfrm>
            <a:off x="4716463" y="260350"/>
            <a:ext cx="4033837" cy="3336925"/>
          </a:xfrm>
          <a:prstGeom prst="rect">
            <a:avLst/>
          </a:prstGeom>
          <a:solidFill>
            <a:srgbClr val="99CCFF"/>
          </a:solidFill>
          <a:ln w="38100">
            <a:solidFill>
              <a:srgbClr val="FF9900"/>
            </a:solidFill>
            <a:miter lim="800000"/>
            <a:headEnd/>
            <a:tailEnd/>
          </a:ln>
        </p:spPr>
        <p:txBody>
          <a:bodyPr>
            <a:spAutoFit/>
          </a:bodyPr>
          <a:lstStyle/>
          <a:p>
            <a:r>
              <a:rPr lang="en-US" altLang="zh-CN" sz="2100">
                <a:latin typeface="Arial" pitchFamily="34" charset="0"/>
              </a:rPr>
              <a:t>main()</a:t>
            </a:r>
          </a:p>
          <a:p>
            <a:r>
              <a:rPr lang="en-US" altLang="zh-CN" sz="2100">
                <a:latin typeface="Arial" pitchFamily="34" charset="0"/>
              </a:rPr>
              <a:t>{ </a:t>
            </a:r>
          </a:p>
          <a:p>
            <a:r>
              <a:rPr lang="en-US" altLang="zh-CN" sz="2100">
                <a:latin typeface="Arial" pitchFamily="34" charset="0"/>
              </a:rPr>
              <a:t>     int i=1;</a:t>
            </a:r>
          </a:p>
          <a:p>
            <a:r>
              <a:rPr lang="en-US" altLang="zh-CN" sz="2100">
                <a:solidFill>
                  <a:schemeClr val="hlink"/>
                </a:solidFill>
                <a:latin typeface="Arial" pitchFamily="34" charset="0"/>
              </a:rPr>
              <a:t>     </a:t>
            </a:r>
            <a:r>
              <a:rPr lang="en-US" altLang="zh-CN" sz="2100">
                <a:solidFill>
                  <a:srgbClr val="FFFFFF"/>
                </a:solidFill>
                <a:latin typeface="Arial" pitchFamily="34" charset="0"/>
              </a:rPr>
              <a:t>while (i&lt;=15)</a:t>
            </a:r>
          </a:p>
          <a:p>
            <a:r>
              <a:rPr lang="en-US" altLang="zh-CN" sz="2100">
                <a:latin typeface="Arial" pitchFamily="34" charset="0"/>
              </a:rPr>
              <a:t>         if (++i%3!=2)</a:t>
            </a:r>
          </a:p>
          <a:p>
            <a:r>
              <a:rPr lang="en-US" altLang="zh-CN" sz="2100">
                <a:solidFill>
                  <a:schemeClr val="hlink"/>
                </a:solidFill>
                <a:latin typeface="Arial" pitchFamily="34" charset="0"/>
              </a:rPr>
              <a:t>              </a:t>
            </a:r>
            <a:r>
              <a:rPr lang="en-US" altLang="zh-CN" sz="2100">
                <a:solidFill>
                  <a:srgbClr val="FFFFFF"/>
                </a:solidFill>
                <a:latin typeface="Arial" pitchFamily="34" charset="0"/>
              </a:rPr>
              <a:t>continue;</a:t>
            </a:r>
          </a:p>
          <a:p>
            <a:r>
              <a:rPr lang="en-US" altLang="zh-CN" sz="2100">
                <a:latin typeface="Arial" pitchFamily="34" charset="0"/>
              </a:rPr>
              <a:t>         else </a:t>
            </a:r>
          </a:p>
          <a:p>
            <a:r>
              <a:rPr lang="en-US" altLang="zh-CN" sz="2100">
                <a:latin typeface="Arial" pitchFamily="34" charset="0"/>
              </a:rPr>
              <a:t>              printf("%d ",i);</a:t>
            </a:r>
          </a:p>
          <a:p>
            <a:r>
              <a:rPr lang="en-US" altLang="zh-CN" sz="2100">
                <a:latin typeface="Arial" pitchFamily="34" charset="0"/>
              </a:rPr>
              <a:t>      printf("\n");</a:t>
            </a:r>
          </a:p>
          <a:p>
            <a:r>
              <a:rPr lang="en-US" altLang="zh-CN" sz="2100">
                <a:latin typeface="Arial" pitchFamily="34" charset="0"/>
              </a:rPr>
              <a:t>}</a:t>
            </a:r>
          </a:p>
        </p:txBody>
      </p:sp>
      <p:sp>
        <p:nvSpPr>
          <p:cNvPr id="286727" name="Text Box 7"/>
          <p:cNvSpPr txBox="1">
            <a:spLocks noChangeArrowheads="1"/>
          </p:cNvSpPr>
          <p:nvPr/>
        </p:nvSpPr>
        <p:spPr bwMode="auto">
          <a:xfrm>
            <a:off x="4932363" y="3789363"/>
            <a:ext cx="3457575" cy="2446337"/>
          </a:xfrm>
          <a:prstGeom prst="rect">
            <a:avLst/>
          </a:prstGeom>
          <a:solidFill>
            <a:srgbClr val="FFFFFF"/>
          </a:solidFill>
          <a:ln w="38100">
            <a:solidFill>
              <a:srgbClr val="FF6600"/>
            </a:solidFill>
            <a:miter lim="800000"/>
            <a:headEnd/>
            <a:tailEnd/>
          </a:ln>
        </p:spPr>
        <p:txBody>
          <a:bodyPr/>
          <a:lstStyle/>
          <a:p>
            <a:r>
              <a:rPr lang="es-ES" altLang="zh-CN" sz="2000">
                <a:solidFill>
                  <a:srgbClr val="FF0000"/>
                </a:solidFill>
                <a:latin typeface="Arial" pitchFamily="34" charset="0"/>
              </a:rPr>
              <a:t>              </a:t>
            </a:r>
            <a:r>
              <a:rPr lang="zh-CN" altLang="es-ES" sz="2000">
                <a:solidFill>
                  <a:srgbClr val="990000"/>
                </a:solidFill>
                <a:latin typeface="Arial" pitchFamily="34" charset="0"/>
                <a:ea typeface="黑体" pitchFamily="2" charset="-122"/>
              </a:rPr>
              <a:t>变量跟踪</a:t>
            </a:r>
          </a:p>
          <a:p>
            <a:r>
              <a:rPr lang="es-ES" altLang="zh-CN" sz="2000">
                <a:solidFill>
                  <a:srgbClr val="FF0000"/>
                </a:solidFill>
                <a:latin typeface="Arial" pitchFamily="34" charset="0"/>
              </a:rPr>
              <a:t>         </a:t>
            </a:r>
            <a:r>
              <a:rPr lang="en-US" altLang="zh-CN" b="1">
                <a:solidFill>
                  <a:srgbClr val="FF0000"/>
                </a:solidFill>
                <a:latin typeface="Arial" pitchFamily="34" charset="0"/>
              </a:rPr>
              <a:t>i         ++i%3     </a:t>
            </a:r>
            <a:r>
              <a:rPr lang="zh-CN" altLang="en-US" b="1">
                <a:solidFill>
                  <a:srgbClr val="FF0000"/>
                </a:solidFill>
                <a:latin typeface="Arial" pitchFamily="34" charset="0"/>
              </a:rPr>
              <a:t>输出</a:t>
            </a:r>
            <a:r>
              <a:rPr lang="en-US" altLang="zh-CN" b="1">
                <a:solidFill>
                  <a:srgbClr val="FF0000"/>
                </a:solidFill>
                <a:latin typeface="Arial" pitchFamily="34" charset="0"/>
              </a:rPr>
              <a:t>i</a:t>
            </a:r>
            <a:r>
              <a:rPr lang="en-US" altLang="zh-CN">
                <a:latin typeface="Arial" pitchFamily="34" charset="0"/>
              </a:rPr>
              <a:t> </a:t>
            </a:r>
            <a:r>
              <a:rPr lang="es-ES" altLang="zh-CN" sz="2000">
                <a:solidFill>
                  <a:schemeClr val="bg2"/>
                </a:solidFill>
                <a:latin typeface="Arial" pitchFamily="34" charset="0"/>
              </a:rPr>
              <a:t>    </a:t>
            </a:r>
          </a:p>
          <a:p>
            <a:r>
              <a:rPr lang="es-ES" altLang="zh-CN" sz="2000">
                <a:solidFill>
                  <a:schemeClr val="bg2"/>
                </a:solidFill>
                <a:latin typeface="Arial" pitchFamily="34" charset="0"/>
              </a:rPr>
              <a:t>      </a:t>
            </a:r>
            <a:r>
              <a:rPr lang="en-US" altLang="zh-CN">
                <a:solidFill>
                  <a:srgbClr val="0000FF"/>
                </a:solidFill>
                <a:latin typeface="Arial" pitchFamily="34" charset="0"/>
              </a:rPr>
              <a:t>1→2         2            2</a:t>
            </a:r>
          </a:p>
          <a:p>
            <a:r>
              <a:rPr lang="en-US" altLang="zh-CN">
                <a:solidFill>
                  <a:srgbClr val="0000FF"/>
                </a:solidFill>
                <a:latin typeface="Arial" pitchFamily="34" charset="0"/>
              </a:rPr>
              <a:t>      2→3         0       </a:t>
            </a:r>
          </a:p>
          <a:p>
            <a:r>
              <a:rPr lang="en-US" altLang="zh-CN">
                <a:solidFill>
                  <a:srgbClr val="0000FF"/>
                </a:solidFill>
                <a:latin typeface="Arial" pitchFamily="34" charset="0"/>
              </a:rPr>
              <a:t>      3→4         1 </a:t>
            </a:r>
          </a:p>
          <a:p>
            <a:r>
              <a:rPr lang="en-US" altLang="zh-CN">
                <a:solidFill>
                  <a:srgbClr val="0000FF"/>
                </a:solidFill>
                <a:latin typeface="Arial" pitchFamily="34" charset="0"/>
              </a:rPr>
              <a:t>      4→5         2             5</a:t>
            </a:r>
          </a:p>
          <a:p>
            <a:r>
              <a:rPr lang="en-US" altLang="zh-CN">
                <a:solidFill>
                  <a:srgbClr val="0000FF"/>
                </a:solidFill>
                <a:latin typeface="Arial" pitchFamily="34" charset="0"/>
              </a:rPr>
              <a:t>      5→6         0</a:t>
            </a:r>
          </a:p>
          <a:p>
            <a:r>
              <a:rPr lang="en-US" altLang="zh-CN">
                <a:solidFill>
                  <a:srgbClr val="0000FF"/>
                </a:solidFill>
                <a:latin typeface="Arial" pitchFamily="34" charset="0"/>
              </a:rPr>
              <a:t>      </a:t>
            </a:r>
            <a:r>
              <a:rPr lang="en-US" altLang="zh-CN">
                <a:solidFill>
                  <a:srgbClr val="0000FF"/>
                </a:solidFill>
                <a:latin typeface="宋体" pitchFamily="2" charset="-122"/>
              </a:rPr>
              <a:t>……</a:t>
            </a:r>
            <a:endParaRPr lang="en-US" altLang="zh-CN">
              <a:solidFill>
                <a:srgbClr val="0000FF"/>
              </a:solidFill>
              <a:latin typeface="Arial"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26"/>
                                        </p:tgtEl>
                                        <p:attrNameLst>
                                          <p:attrName>style.visibility</p:attrName>
                                        </p:attrNameLst>
                                      </p:cBhvr>
                                      <p:to>
                                        <p:strVal val="visible"/>
                                      </p:to>
                                    </p:set>
                                    <p:anim calcmode="lin" valueType="num">
                                      <p:cBhvr additive="base">
                                        <p:cTn id="7" dur="500" fill="hold"/>
                                        <p:tgtEl>
                                          <p:spTgt spid="286726"/>
                                        </p:tgtEl>
                                        <p:attrNameLst>
                                          <p:attrName>ppt_x</p:attrName>
                                        </p:attrNameLst>
                                      </p:cBhvr>
                                      <p:tavLst>
                                        <p:tav tm="0">
                                          <p:val>
                                            <p:strVal val="1+#ppt_w/2"/>
                                          </p:val>
                                        </p:tav>
                                        <p:tav tm="100000">
                                          <p:val>
                                            <p:strVal val="#ppt_x"/>
                                          </p:val>
                                        </p:tav>
                                      </p:tavLst>
                                    </p:anim>
                                    <p:anim calcmode="lin" valueType="num">
                                      <p:cBhvr additive="base">
                                        <p:cTn id="8" dur="500" fill="hold"/>
                                        <p:tgtEl>
                                          <p:spTgt spid="2867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86727"/>
                                        </p:tgtEl>
                                        <p:attrNameLst>
                                          <p:attrName>style.visibility</p:attrName>
                                        </p:attrNameLst>
                                      </p:cBhvr>
                                      <p:to>
                                        <p:strVal val="visible"/>
                                      </p:to>
                                    </p:set>
                                    <p:animEffect transition="in" filter="blinds(horizontal)">
                                      <p:cBhvr>
                                        <p:cTn id="13" dur="500"/>
                                        <p:tgtEl>
                                          <p:spTgt spid="286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6" grpId="0" animBg="1"/>
      <p:bldP spid="28672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Text Box 4"/>
          <p:cNvSpPr txBox="1">
            <a:spLocks noChangeArrowheads="1"/>
          </p:cNvSpPr>
          <p:nvPr/>
        </p:nvSpPr>
        <p:spPr bwMode="auto">
          <a:xfrm>
            <a:off x="4716463" y="260350"/>
            <a:ext cx="4033837" cy="4876800"/>
          </a:xfrm>
          <a:prstGeom prst="rect">
            <a:avLst/>
          </a:prstGeom>
          <a:solidFill>
            <a:srgbClr val="FF99CC"/>
          </a:solidFill>
          <a:ln w="38100">
            <a:solidFill>
              <a:srgbClr val="FF9900"/>
            </a:solidFill>
            <a:miter lim="800000"/>
            <a:headEnd/>
            <a:tailEnd/>
          </a:ln>
        </p:spPr>
        <p:txBody>
          <a:bodyPr>
            <a:spAutoFit/>
          </a:bodyPr>
          <a:lstStyle/>
          <a:p>
            <a:r>
              <a:rPr lang="en-US" altLang="zh-CN" sz="2400">
                <a:latin typeface="Arial" pitchFamily="34" charset="0"/>
              </a:rPr>
              <a:t>main()</a:t>
            </a:r>
          </a:p>
          <a:p>
            <a:r>
              <a:rPr lang="en-US" altLang="zh-CN" sz="2400">
                <a:latin typeface="Arial" pitchFamily="34" charset="0"/>
              </a:rPr>
              <a:t>{ </a:t>
            </a:r>
          </a:p>
          <a:p>
            <a:r>
              <a:rPr lang="en-US" altLang="zh-CN" sz="2400">
                <a:latin typeface="Arial" pitchFamily="34" charset="0"/>
              </a:rPr>
              <a:t>   int i,k=0;</a:t>
            </a:r>
          </a:p>
          <a:p>
            <a:r>
              <a:rPr lang="en-US" altLang="zh-CN" sz="2400">
                <a:latin typeface="Arial" pitchFamily="34" charset="0"/>
              </a:rPr>
              <a:t>   for (i=1;  ;i++)</a:t>
            </a:r>
          </a:p>
          <a:p>
            <a:r>
              <a:rPr lang="en-US" altLang="zh-CN" sz="2400">
                <a:latin typeface="Arial" pitchFamily="34" charset="0"/>
              </a:rPr>
              <a:t>   { k++;</a:t>
            </a:r>
          </a:p>
          <a:p>
            <a:r>
              <a:rPr lang="en-US" altLang="zh-CN" sz="2400">
                <a:latin typeface="Arial" pitchFamily="34" charset="0"/>
              </a:rPr>
              <a:t>      </a:t>
            </a:r>
            <a:r>
              <a:rPr lang="en-US" altLang="zh-CN" sz="2400">
                <a:solidFill>
                  <a:schemeClr val="folHlink"/>
                </a:solidFill>
                <a:latin typeface="Arial" pitchFamily="34" charset="0"/>
              </a:rPr>
              <a:t>while (k&lt;i*i)</a:t>
            </a:r>
          </a:p>
          <a:p>
            <a:r>
              <a:rPr lang="en-US" altLang="zh-CN" sz="2400">
                <a:solidFill>
                  <a:schemeClr val="hlink"/>
                </a:solidFill>
                <a:latin typeface="Arial" pitchFamily="34" charset="0"/>
              </a:rPr>
              <a:t>      {</a:t>
            </a:r>
            <a:r>
              <a:rPr lang="en-US" altLang="zh-CN" sz="2400">
                <a:latin typeface="Arial" pitchFamily="34" charset="0"/>
              </a:rPr>
              <a:t>  k++;</a:t>
            </a:r>
          </a:p>
          <a:p>
            <a:r>
              <a:rPr lang="en-US" altLang="zh-CN" sz="2400">
                <a:latin typeface="Arial" pitchFamily="34" charset="0"/>
              </a:rPr>
              <a:t>         if (k%3==0)</a:t>
            </a:r>
          </a:p>
          <a:p>
            <a:r>
              <a:rPr lang="en-US" altLang="zh-CN" sz="2400">
                <a:latin typeface="Arial" pitchFamily="34" charset="0"/>
              </a:rPr>
              <a:t>           </a:t>
            </a:r>
            <a:r>
              <a:rPr lang="en-US" altLang="zh-CN" sz="2400">
                <a:solidFill>
                  <a:schemeClr val="hlink"/>
                </a:solidFill>
                <a:latin typeface="Arial" pitchFamily="34" charset="0"/>
              </a:rPr>
              <a:t>goto</a:t>
            </a:r>
            <a:r>
              <a:rPr lang="en-US" altLang="zh-CN" sz="2400">
                <a:latin typeface="Arial" pitchFamily="34" charset="0"/>
              </a:rPr>
              <a:t> </a:t>
            </a:r>
            <a:r>
              <a:rPr lang="en-US" altLang="zh-CN" sz="2400">
                <a:solidFill>
                  <a:srgbClr val="990000"/>
                </a:solidFill>
                <a:latin typeface="Arial" pitchFamily="34" charset="0"/>
              </a:rPr>
              <a:t>loop</a:t>
            </a:r>
            <a:r>
              <a:rPr lang="en-US" altLang="zh-CN" sz="2400">
                <a:latin typeface="Arial" pitchFamily="34" charset="0"/>
              </a:rPr>
              <a:t>; </a:t>
            </a:r>
          </a:p>
          <a:p>
            <a:r>
              <a:rPr lang="en-US" altLang="zh-CN" sz="2400">
                <a:latin typeface="Arial" pitchFamily="34" charset="0"/>
              </a:rPr>
              <a:t>      </a:t>
            </a:r>
            <a:r>
              <a:rPr lang="en-US" altLang="zh-CN" sz="2400">
                <a:solidFill>
                  <a:schemeClr val="hlink"/>
                </a:solidFill>
                <a:latin typeface="Arial" pitchFamily="34" charset="0"/>
              </a:rPr>
              <a:t>}</a:t>
            </a:r>
          </a:p>
          <a:p>
            <a:r>
              <a:rPr lang="en-US" altLang="zh-CN" sz="2400">
                <a:latin typeface="Arial" pitchFamily="34" charset="0"/>
              </a:rPr>
              <a:t>    }</a:t>
            </a:r>
          </a:p>
          <a:p>
            <a:r>
              <a:rPr lang="en-US" altLang="zh-CN" sz="2400">
                <a:latin typeface="Arial" pitchFamily="34" charset="0"/>
              </a:rPr>
              <a:t>   </a:t>
            </a:r>
            <a:r>
              <a:rPr lang="en-US" altLang="zh-CN" sz="2400">
                <a:solidFill>
                  <a:srgbClr val="66FFFF"/>
                </a:solidFill>
                <a:latin typeface="Arial" pitchFamily="34" charset="0"/>
              </a:rPr>
              <a:t> </a:t>
            </a:r>
            <a:r>
              <a:rPr lang="en-US" altLang="zh-CN" sz="2400">
                <a:solidFill>
                  <a:srgbClr val="990000"/>
                </a:solidFill>
                <a:latin typeface="Arial" pitchFamily="34" charset="0"/>
              </a:rPr>
              <a:t>loop:</a:t>
            </a:r>
            <a:r>
              <a:rPr lang="en-US" altLang="zh-CN" sz="2400">
                <a:latin typeface="Arial" pitchFamily="34" charset="0"/>
              </a:rPr>
              <a:t>printf("%d,%d",i,k);</a:t>
            </a:r>
          </a:p>
          <a:p>
            <a:r>
              <a:rPr lang="en-US" altLang="zh-CN" sz="2400">
                <a:latin typeface="Arial" pitchFamily="34" charset="0"/>
              </a:rPr>
              <a:t>}</a:t>
            </a:r>
          </a:p>
        </p:txBody>
      </p:sp>
      <p:sp>
        <p:nvSpPr>
          <p:cNvPr id="55299" name="Rectangle 5"/>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zh-CN" altLang="en-US" sz="2800" b="1">
                <a:ea typeface="黑体" pitchFamily="2" charset="-122"/>
              </a:rPr>
              <a:t>四、循环结构程序设计</a:t>
            </a:r>
            <a:br>
              <a:rPr lang="zh-CN" altLang="en-US" sz="2800" b="1">
                <a:ea typeface="黑体" pitchFamily="2" charset="-122"/>
              </a:rPr>
            </a:br>
            <a:r>
              <a:rPr lang="en-US" altLang="zh-CN" sz="2400">
                <a:solidFill>
                  <a:srgbClr val="0000CC"/>
                </a:solidFill>
                <a:latin typeface="黑体" pitchFamily="2" charset="-122"/>
                <a:ea typeface="黑体" pitchFamily="2" charset="-122"/>
              </a:rPr>
              <a:t>5</a:t>
            </a:r>
            <a:r>
              <a:rPr lang="zh-CN" altLang="en-US" sz="2400">
                <a:solidFill>
                  <a:srgbClr val="0000CC"/>
                </a:solidFill>
                <a:latin typeface="黑体" pitchFamily="2" charset="-122"/>
                <a:ea typeface="黑体" pitchFamily="2" charset="-122"/>
              </a:rPr>
              <a:t>、其他循环控制结构</a:t>
            </a:r>
            <a:r>
              <a:rPr lang="zh-CN" altLang="en-US" sz="2400" i="1"/>
              <a:t>  </a:t>
            </a:r>
            <a:r>
              <a:rPr lang="zh-CN" altLang="en-US" sz="2000" i="1"/>
              <a:t> </a:t>
            </a:r>
            <a:r>
              <a:rPr lang="en-US" altLang="zh-CN" sz="2000" i="1">
                <a:solidFill>
                  <a:srgbClr val="6600FF"/>
                </a:solidFill>
                <a:latin typeface="黑体" pitchFamily="2" charset="-122"/>
                <a:ea typeface="黑体" pitchFamily="2" charset="-122"/>
              </a:rPr>
              <a:t>P114</a:t>
            </a:r>
            <a:endParaRPr lang="en-US" altLang="zh-CN" sz="2000">
              <a:solidFill>
                <a:srgbClr val="6600FF"/>
              </a:solidFill>
              <a:ea typeface="黑体" pitchFamily="2" charset="-122"/>
            </a:endParaRPr>
          </a:p>
        </p:txBody>
      </p:sp>
      <p:sp>
        <p:nvSpPr>
          <p:cNvPr id="55300" name="Rectangle 6"/>
          <p:cNvSpPr>
            <a:spLocks noChangeArrowheads="1"/>
          </p:cNvSpPr>
          <p:nvPr/>
        </p:nvSpPr>
        <p:spPr bwMode="auto">
          <a:xfrm>
            <a:off x="457200" y="1196975"/>
            <a:ext cx="4475163" cy="493395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altLang="zh-CN" sz="2800" b="1">
                <a:solidFill>
                  <a:srgbClr val="0000CC"/>
                </a:solidFill>
                <a:ea typeface="黑体" pitchFamily="2" charset="-122"/>
              </a:rPr>
              <a:t>break</a:t>
            </a:r>
            <a:r>
              <a:rPr lang="en-US" altLang="zh-CN" sz="2800" b="1">
                <a:solidFill>
                  <a:srgbClr val="FFFF00"/>
                </a:solidFill>
                <a:ea typeface="黑体" pitchFamily="2" charset="-122"/>
              </a:rPr>
              <a:t>  </a:t>
            </a:r>
            <a:r>
              <a:rPr lang="en-US" altLang="zh-CN" sz="2800">
                <a:solidFill>
                  <a:srgbClr val="66FFFF"/>
                </a:solidFill>
                <a:ea typeface="黑体" pitchFamily="2" charset="-122"/>
              </a:rPr>
              <a:t> </a:t>
            </a:r>
            <a:r>
              <a:rPr lang="zh-CN" altLang="en-US" sz="2800">
                <a:solidFill>
                  <a:srgbClr val="0066CC"/>
                </a:solidFill>
                <a:ea typeface="黑体" pitchFamily="2" charset="-122"/>
              </a:rPr>
              <a:t>结束循环</a:t>
            </a:r>
          </a:p>
          <a:p>
            <a:pPr marL="342900" indent="-342900">
              <a:lnSpc>
                <a:spcPct val="90000"/>
              </a:lnSpc>
              <a:spcBef>
                <a:spcPct val="20000"/>
              </a:spcBef>
            </a:pPr>
            <a:r>
              <a:rPr lang="zh-CN" altLang="en-US" sz="2800"/>
              <a:t>   </a:t>
            </a:r>
            <a:r>
              <a:rPr lang="zh-CN" altLang="en-US" sz="2400">
                <a:ea typeface="黑体" pitchFamily="2" charset="-122"/>
              </a:rPr>
              <a:t>在</a:t>
            </a:r>
            <a:r>
              <a:rPr lang="en-US" altLang="zh-CN" sz="2400">
                <a:ea typeface="黑体" pitchFamily="2" charset="-122"/>
              </a:rPr>
              <a:t>switch</a:t>
            </a:r>
            <a:r>
              <a:rPr lang="zh-CN" altLang="en-US" sz="2400">
                <a:ea typeface="黑体" pitchFamily="2" charset="-122"/>
              </a:rPr>
              <a:t>中退出</a:t>
            </a:r>
            <a:r>
              <a:rPr lang="en-US" altLang="zh-CN" sz="2400">
                <a:ea typeface="黑体" pitchFamily="2" charset="-122"/>
              </a:rPr>
              <a:t>switch</a:t>
            </a:r>
            <a:r>
              <a:rPr lang="zh-CN" altLang="en-US" sz="2400">
                <a:ea typeface="黑体" pitchFamily="2" charset="-122"/>
              </a:rPr>
              <a:t>结构；</a:t>
            </a:r>
          </a:p>
          <a:p>
            <a:pPr marL="342900" indent="-342900">
              <a:lnSpc>
                <a:spcPct val="90000"/>
              </a:lnSpc>
              <a:spcBef>
                <a:spcPct val="20000"/>
              </a:spcBef>
            </a:pPr>
            <a:r>
              <a:rPr lang="zh-CN" altLang="en-US" sz="2400">
                <a:ea typeface="黑体" pitchFamily="2" charset="-122"/>
              </a:rPr>
              <a:t>   在循环中结束循环。</a:t>
            </a:r>
            <a:r>
              <a:rPr lang="zh-CN" altLang="en-US" sz="2800">
                <a:ea typeface="黑体" pitchFamily="2" charset="-122"/>
              </a:rPr>
              <a:t> </a:t>
            </a:r>
            <a:endParaRPr lang="zh-CN" altLang="en-US" sz="2800">
              <a:solidFill>
                <a:srgbClr val="66FFFF"/>
              </a:solidFill>
              <a:ea typeface="黑体" pitchFamily="2" charset="-122"/>
            </a:endParaRPr>
          </a:p>
          <a:p>
            <a:pPr marL="342900" indent="-342900">
              <a:lnSpc>
                <a:spcPct val="90000"/>
              </a:lnSpc>
              <a:spcBef>
                <a:spcPct val="20000"/>
              </a:spcBef>
              <a:buFontTx/>
              <a:buChar char="•"/>
            </a:pPr>
            <a:r>
              <a:rPr lang="en-US" altLang="zh-CN" sz="2800" b="1">
                <a:solidFill>
                  <a:srgbClr val="0000CC"/>
                </a:solidFill>
                <a:ea typeface="黑体" pitchFamily="2" charset="-122"/>
              </a:rPr>
              <a:t>continue </a:t>
            </a:r>
            <a:r>
              <a:rPr lang="en-US" altLang="zh-CN" sz="2800">
                <a:solidFill>
                  <a:srgbClr val="0000CC"/>
                </a:solidFill>
                <a:ea typeface="黑体" pitchFamily="2" charset="-122"/>
              </a:rPr>
              <a:t> </a:t>
            </a:r>
            <a:r>
              <a:rPr lang="zh-CN" altLang="en-US" sz="2800">
                <a:solidFill>
                  <a:srgbClr val="0066CC"/>
                </a:solidFill>
                <a:ea typeface="黑体" pitchFamily="2" charset="-122"/>
              </a:rPr>
              <a:t>结束本次循环</a:t>
            </a:r>
          </a:p>
          <a:p>
            <a:pPr marL="342900" indent="-342900">
              <a:lnSpc>
                <a:spcPct val="90000"/>
              </a:lnSpc>
              <a:spcBef>
                <a:spcPct val="20000"/>
              </a:spcBef>
            </a:pPr>
            <a:r>
              <a:rPr lang="zh-CN" altLang="en-US" sz="2400">
                <a:ea typeface="黑体" pitchFamily="2" charset="-122"/>
              </a:rPr>
              <a:t>    循环</a:t>
            </a:r>
            <a:r>
              <a:rPr lang="zh-CN" altLang="en-US" sz="2400">
                <a:latin typeface="Arial" pitchFamily="34" charset="0"/>
                <a:ea typeface="黑体" pitchFamily="2" charset="-122"/>
              </a:rPr>
              <a:t>“</a:t>
            </a:r>
            <a:r>
              <a:rPr lang="zh-CN" altLang="en-US" sz="2400">
                <a:ea typeface="黑体" pitchFamily="2" charset="-122"/>
              </a:rPr>
              <a:t>短路</a:t>
            </a:r>
            <a:r>
              <a:rPr lang="zh-CN" altLang="en-US" sz="2400">
                <a:latin typeface="Arial" pitchFamily="34" charset="0"/>
                <a:ea typeface="黑体" pitchFamily="2" charset="-122"/>
              </a:rPr>
              <a:t>”</a:t>
            </a:r>
            <a:r>
              <a:rPr lang="zh-CN" altLang="en-US" sz="2400">
                <a:ea typeface="黑体" pitchFamily="2" charset="-122"/>
              </a:rPr>
              <a:t> </a:t>
            </a:r>
            <a:r>
              <a:rPr lang="en-US" altLang="zh-CN" sz="2400">
                <a:ea typeface="黑体" pitchFamily="2" charset="-122"/>
              </a:rPr>
              <a:t>(</a:t>
            </a:r>
            <a:r>
              <a:rPr lang="zh-CN" altLang="en-US" sz="2400">
                <a:ea typeface="黑体" pitchFamily="2" charset="-122"/>
              </a:rPr>
              <a:t>跳过循环体后面的语句，开始下一轮循环</a:t>
            </a:r>
            <a:r>
              <a:rPr lang="zh-CN" altLang="en-US" sz="2800">
                <a:ea typeface="黑体" pitchFamily="2" charset="-122"/>
              </a:rPr>
              <a:t> </a:t>
            </a:r>
            <a:r>
              <a:rPr lang="en-US" altLang="zh-CN" sz="2800">
                <a:ea typeface="黑体" pitchFamily="2" charset="-122"/>
              </a:rPr>
              <a:t>)</a:t>
            </a:r>
            <a:r>
              <a:rPr lang="zh-CN" altLang="en-US" sz="2800">
                <a:ea typeface="黑体" pitchFamily="2" charset="-122"/>
              </a:rPr>
              <a:t>。</a:t>
            </a:r>
            <a:endParaRPr lang="zh-CN" altLang="en-US" sz="2800">
              <a:solidFill>
                <a:srgbClr val="66FFFF"/>
              </a:solidFill>
              <a:ea typeface="黑体" pitchFamily="2" charset="-122"/>
            </a:endParaRPr>
          </a:p>
          <a:p>
            <a:pPr marL="342900" indent="-342900">
              <a:lnSpc>
                <a:spcPct val="90000"/>
              </a:lnSpc>
              <a:spcBef>
                <a:spcPct val="20000"/>
              </a:spcBef>
              <a:buFontTx/>
              <a:buChar char="•"/>
            </a:pPr>
            <a:r>
              <a:rPr lang="en-US" altLang="zh-CN" sz="2800" b="1">
                <a:solidFill>
                  <a:srgbClr val="0000CC"/>
                </a:solidFill>
                <a:ea typeface="黑体" pitchFamily="2" charset="-122"/>
              </a:rPr>
              <a:t>goto </a:t>
            </a:r>
            <a:r>
              <a:rPr lang="en-US" altLang="zh-CN" sz="2800">
                <a:solidFill>
                  <a:srgbClr val="66FFFF"/>
                </a:solidFill>
                <a:ea typeface="黑体" pitchFamily="2" charset="-122"/>
              </a:rPr>
              <a:t> </a:t>
            </a:r>
            <a:r>
              <a:rPr lang="zh-CN" altLang="en-US" sz="2800">
                <a:solidFill>
                  <a:srgbClr val="0066CC"/>
                </a:solidFill>
                <a:ea typeface="黑体" pitchFamily="2" charset="-122"/>
              </a:rPr>
              <a:t>跳转</a:t>
            </a:r>
          </a:p>
          <a:p>
            <a:pPr marL="342900" indent="-342900">
              <a:lnSpc>
                <a:spcPct val="90000"/>
              </a:lnSpc>
              <a:spcBef>
                <a:spcPct val="20000"/>
              </a:spcBef>
            </a:pPr>
            <a:r>
              <a:rPr lang="zh-CN" altLang="en-US" sz="2400">
                <a:ea typeface="黑体" pitchFamily="2" charset="-122"/>
              </a:rPr>
              <a:t>    跳到循环体外指定标号处。</a:t>
            </a:r>
          </a:p>
          <a:p>
            <a:pPr marL="342900" indent="-342900">
              <a:lnSpc>
                <a:spcPct val="90000"/>
              </a:lnSpc>
              <a:spcBef>
                <a:spcPct val="20000"/>
              </a:spcBef>
            </a:pPr>
            <a:r>
              <a:rPr lang="zh-CN" altLang="en-US" sz="2400">
                <a:solidFill>
                  <a:schemeClr val="tx2"/>
                </a:solidFill>
                <a:ea typeface="黑体" pitchFamily="2" charset="-122"/>
              </a:rPr>
              <a:t>   </a:t>
            </a:r>
            <a:r>
              <a:rPr lang="en-US" altLang="zh-CN" sz="2400">
                <a:solidFill>
                  <a:schemeClr val="tx2"/>
                </a:solidFill>
                <a:ea typeface="黑体" pitchFamily="2" charset="-122"/>
              </a:rPr>
              <a:t>【</a:t>
            </a:r>
            <a:r>
              <a:rPr lang="zh-CN" altLang="en-US" sz="2400">
                <a:solidFill>
                  <a:schemeClr val="tx2"/>
                </a:solidFill>
                <a:ea typeface="黑体" pitchFamily="2" charset="-122"/>
              </a:rPr>
              <a:t>注意</a:t>
            </a:r>
            <a:r>
              <a:rPr lang="en-US" altLang="zh-CN" sz="2400">
                <a:solidFill>
                  <a:schemeClr val="tx2"/>
                </a:solidFill>
                <a:ea typeface="黑体" pitchFamily="2" charset="-122"/>
              </a:rPr>
              <a:t>】</a:t>
            </a:r>
          </a:p>
          <a:p>
            <a:pPr marL="342900" indent="-342900">
              <a:lnSpc>
                <a:spcPct val="90000"/>
              </a:lnSpc>
              <a:spcBef>
                <a:spcPct val="20000"/>
              </a:spcBef>
            </a:pPr>
            <a:r>
              <a:rPr lang="en-US" altLang="zh-CN" sz="2400">
                <a:ea typeface="黑体" pitchFamily="2" charset="-122"/>
              </a:rPr>
              <a:t>    goto </a:t>
            </a:r>
            <a:r>
              <a:rPr lang="zh-CN" altLang="en-US" sz="2400">
                <a:ea typeface="黑体" pitchFamily="2" charset="-122"/>
              </a:rPr>
              <a:t>语句只能从循环内向外跳转 ，反之不可！</a:t>
            </a:r>
          </a:p>
        </p:txBody>
      </p:sp>
      <p:sp>
        <p:nvSpPr>
          <p:cNvPr id="287751" name="Text Box 7"/>
          <p:cNvSpPr txBox="1">
            <a:spLocks noChangeArrowheads="1"/>
          </p:cNvSpPr>
          <p:nvPr/>
        </p:nvSpPr>
        <p:spPr bwMode="auto">
          <a:xfrm>
            <a:off x="5651500" y="5589588"/>
            <a:ext cx="1754188" cy="457200"/>
          </a:xfrm>
          <a:prstGeom prst="rect">
            <a:avLst/>
          </a:prstGeom>
          <a:noFill/>
          <a:ln w="9525">
            <a:noFill/>
            <a:miter lim="800000"/>
            <a:headEnd/>
            <a:tailEnd/>
          </a:ln>
        </p:spPr>
        <p:txBody>
          <a:bodyPr wrap="none">
            <a:spAutoFit/>
          </a:bodyPr>
          <a:lstStyle/>
          <a:p>
            <a:r>
              <a:rPr lang="zh-CN" altLang="en-US" sz="2400">
                <a:solidFill>
                  <a:srgbClr val="FF00FF"/>
                </a:solidFill>
                <a:latin typeface="Arial" pitchFamily="34" charset="0"/>
                <a:ea typeface="华文细黑" pitchFamily="2" charset="-122"/>
              </a:rPr>
              <a:t>结果：</a:t>
            </a:r>
            <a:r>
              <a:rPr lang="en-US" altLang="zh-CN" sz="2400">
                <a:solidFill>
                  <a:srgbClr val="003300"/>
                </a:solidFill>
                <a:latin typeface="Arial" pitchFamily="34" charset="0"/>
              </a:rPr>
              <a:t>2 ,3</a:t>
            </a:r>
            <a:r>
              <a:rPr lang="en-US" altLang="zh-CN">
                <a:solidFill>
                  <a:srgbClr val="003300"/>
                </a:solidFill>
                <a:latin typeface="Arial" pitchFamily="34" charset="0"/>
              </a:rPr>
              <a:t> </a:t>
            </a:r>
            <a:r>
              <a:rPr lang="en-US" altLang="zh-CN" sz="2400">
                <a:solidFill>
                  <a:srgbClr val="003300"/>
                </a:solidFill>
                <a:latin typeface="Arial" pitchFamily="34"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anim calcmode="lin" valueType="num">
                                      <p:cBhvr additive="base">
                                        <p:cTn id="7" dur="500" fill="hold"/>
                                        <p:tgtEl>
                                          <p:spTgt spid="287748"/>
                                        </p:tgtEl>
                                        <p:attrNameLst>
                                          <p:attrName>ppt_x</p:attrName>
                                        </p:attrNameLst>
                                      </p:cBhvr>
                                      <p:tavLst>
                                        <p:tav tm="0">
                                          <p:val>
                                            <p:strVal val="1+#ppt_w/2"/>
                                          </p:val>
                                        </p:tav>
                                        <p:tav tm="100000">
                                          <p:val>
                                            <p:strVal val="#ppt_x"/>
                                          </p:val>
                                        </p:tav>
                                      </p:tavLst>
                                    </p:anim>
                                    <p:anim calcmode="lin" valueType="num">
                                      <p:cBhvr additive="base">
                                        <p:cTn id="8" dur="500" fill="hold"/>
                                        <p:tgtEl>
                                          <p:spTgt spid="2877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87751"/>
                                        </p:tgtEl>
                                        <p:attrNameLst>
                                          <p:attrName>style.visibility</p:attrName>
                                        </p:attrNameLst>
                                      </p:cBhvr>
                                      <p:to>
                                        <p:strVal val="visible"/>
                                      </p:to>
                                    </p:set>
                                    <p:animEffect transition="in" filter="checkerboard(across)">
                                      <p:cBhvr>
                                        <p:cTn id="13" dur="500"/>
                                        <p:tgtEl>
                                          <p:spTgt spid="287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animBg="1"/>
      <p:bldP spid="287751"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522288" y="233363"/>
            <a:ext cx="4748212" cy="884237"/>
          </a:xfrm>
          <a:prstGeom prst="rect">
            <a:avLst/>
          </a:prstGeom>
          <a:noFill/>
          <a:ln w="9525">
            <a:noFill/>
            <a:miter lim="800000"/>
            <a:headEnd/>
            <a:tailEnd/>
          </a:ln>
        </p:spPr>
        <p:txBody>
          <a:bodyPr wrap="none" anchor="ctr">
            <a:spAutoFit/>
          </a:bodyPr>
          <a:lstStyle/>
          <a:p>
            <a:r>
              <a:rPr lang="zh-CN" altLang="en-US" sz="2800" b="1"/>
              <a:t>四、循环结构程序设计</a:t>
            </a:r>
            <a:endParaRPr lang="zh-CN" altLang="en-US" sz="2800" b="1">
              <a:solidFill>
                <a:srgbClr val="0000FF"/>
              </a:solidFill>
              <a:latin typeface="Times New Roman" pitchFamily="18" charset="0"/>
              <a:ea typeface="黑体" pitchFamily="2" charset="-122"/>
            </a:endParaRPr>
          </a:p>
          <a:p>
            <a:r>
              <a:rPr lang="en-US" altLang="zh-CN" sz="2400" b="1">
                <a:solidFill>
                  <a:srgbClr val="0000FF"/>
                </a:solidFill>
                <a:latin typeface="Times New Roman" pitchFamily="18" charset="0"/>
                <a:ea typeface="黑体" pitchFamily="2" charset="-122"/>
              </a:rPr>
              <a:t>6</a:t>
            </a:r>
            <a:r>
              <a:rPr lang="zh-CN" altLang="en-US" sz="2400" b="1">
                <a:solidFill>
                  <a:srgbClr val="0000FF"/>
                </a:solidFill>
                <a:latin typeface="Times New Roman" pitchFamily="18" charset="0"/>
                <a:ea typeface="黑体" pitchFamily="2" charset="-122"/>
              </a:rPr>
              <a:t>、</a:t>
            </a:r>
            <a:r>
              <a:rPr lang="en-US" altLang="zh-CN" sz="2400" b="1">
                <a:solidFill>
                  <a:srgbClr val="0000FF"/>
                </a:solidFill>
                <a:latin typeface="Times New Roman" pitchFamily="18" charset="0"/>
                <a:ea typeface="黑体" pitchFamily="2" charset="-122"/>
              </a:rPr>
              <a:t>While do/while for</a:t>
            </a:r>
            <a:r>
              <a:rPr lang="en-US" altLang="zh-CN" sz="2400" b="1">
                <a:solidFill>
                  <a:srgbClr val="0000FF"/>
                </a:solidFill>
                <a:latin typeface="黑体" pitchFamily="2" charset="-122"/>
                <a:ea typeface="黑体" pitchFamily="2" charset="-122"/>
              </a:rPr>
              <a:t> </a:t>
            </a:r>
            <a:r>
              <a:rPr lang="zh-CN" altLang="en-US" sz="2400" b="1">
                <a:solidFill>
                  <a:srgbClr val="0000FF"/>
                </a:solidFill>
                <a:latin typeface="黑体" pitchFamily="2" charset="-122"/>
                <a:ea typeface="黑体" pitchFamily="2" charset="-122"/>
              </a:rPr>
              <a:t>语句的选用</a:t>
            </a:r>
          </a:p>
        </p:txBody>
      </p:sp>
      <p:sp>
        <p:nvSpPr>
          <p:cNvPr id="56323" name="Text Box 5"/>
          <p:cNvSpPr txBox="1">
            <a:spLocks noChangeArrowheads="1"/>
          </p:cNvSpPr>
          <p:nvPr/>
        </p:nvSpPr>
        <p:spPr bwMode="auto">
          <a:xfrm>
            <a:off x="0" y="1089025"/>
            <a:ext cx="11674475" cy="1187450"/>
          </a:xfrm>
          <a:prstGeom prst="rect">
            <a:avLst/>
          </a:prstGeom>
          <a:noFill/>
          <a:ln w="9525">
            <a:noFill/>
            <a:miter lim="800000"/>
            <a:headEnd/>
            <a:tailEnd/>
          </a:ln>
        </p:spPr>
        <p:txBody>
          <a:bodyPr>
            <a:spAutoFit/>
          </a:bodyPr>
          <a:lstStyle/>
          <a:p>
            <a:r>
              <a:rPr lang="zh-CN" altLang="en-US" sz="2400" b="1">
                <a:solidFill>
                  <a:srgbClr val="9900FF"/>
                </a:solidFill>
                <a:latin typeface="楷体_GB2312" pitchFamily="49" charset="-122"/>
                <a:ea typeface="楷体_GB2312" pitchFamily="49" charset="-122"/>
              </a:rPr>
              <a:t>同一个问题，可以用</a:t>
            </a:r>
            <a:r>
              <a:rPr lang="en-US" altLang="zh-CN" sz="2400" b="1">
                <a:solidFill>
                  <a:srgbClr val="9900FF"/>
                </a:solidFill>
                <a:latin typeface="楷体_GB2312" pitchFamily="49" charset="-122"/>
                <a:ea typeface="楷体_GB2312" pitchFamily="49" charset="-122"/>
              </a:rPr>
              <a:t>while</a:t>
            </a:r>
            <a:r>
              <a:rPr lang="zh-CN" altLang="en-US" sz="2400" b="1">
                <a:solidFill>
                  <a:srgbClr val="9900FF"/>
                </a:solidFill>
                <a:latin typeface="楷体_GB2312" pitchFamily="49" charset="-122"/>
                <a:ea typeface="楷体_GB2312" pitchFamily="49" charset="-122"/>
              </a:rPr>
              <a:t>语句来解决，也可用</a:t>
            </a:r>
            <a:r>
              <a:rPr lang="en-US" altLang="zh-CN" sz="2400" b="1">
                <a:solidFill>
                  <a:srgbClr val="9900FF"/>
                </a:solidFill>
                <a:latin typeface="楷体_GB2312" pitchFamily="49" charset="-122"/>
                <a:ea typeface="楷体_GB2312" pitchFamily="49" charset="-122"/>
              </a:rPr>
              <a:t>do/while</a:t>
            </a:r>
            <a:r>
              <a:rPr lang="zh-CN" altLang="en-US" sz="2400" b="1">
                <a:solidFill>
                  <a:srgbClr val="9900FF"/>
                </a:solidFill>
                <a:latin typeface="楷体_GB2312" pitchFamily="49" charset="-122"/>
                <a:ea typeface="楷体_GB2312" pitchFamily="49" charset="-122"/>
              </a:rPr>
              <a:t>语句</a:t>
            </a:r>
          </a:p>
          <a:p>
            <a:r>
              <a:rPr lang="zh-CN" altLang="en-US" sz="2400" b="1">
                <a:solidFill>
                  <a:srgbClr val="9900FF"/>
                </a:solidFill>
                <a:latin typeface="楷体_GB2312" pitchFamily="49" charset="-122"/>
                <a:ea typeface="楷体_GB2312" pitchFamily="49" charset="-122"/>
              </a:rPr>
              <a:t>或者</a:t>
            </a:r>
            <a:r>
              <a:rPr lang="en-US" altLang="zh-CN" sz="2400" b="1">
                <a:solidFill>
                  <a:srgbClr val="9900FF"/>
                </a:solidFill>
                <a:latin typeface="楷体_GB2312" pitchFamily="49" charset="-122"/>
                <a:ea typeface="楷体_GB2312" pitchFamily="49" charset="-122"/>
              </a:rPr>
              <a:t>for</a:t>
            </a:r>
            <a:r>
              <a:rPr lang="zh-CN" altLang="en-US" sz="2400" b="1">
                <a:solidFill>
                  <a:srgbClr val="9900FF"/>
                </a:solidFill>
                <a:latin typeface="楷体_GB2312" pitchFamily="49" charset="-122"/>
                <a:ea typeface="楷体_GB2312" pitchFamily="49" charset="-122"/>
              </a:rPr>
              <a:t>语句来解决。但在实际应用中，我们要根据具体情况</a:t>
            </a:r>
          </a:p>
          <a:p>
            <a:r>
              <a:rPr lang="zh-CN" altLang="en-US" sz="2400" b="1">
                <a:solidFill>
                  <a:srgbClr val="9900FF"/>
                </a:solidFill>
                <a:latin typeface="楷体_GB2312" pitchFamily="49" charset="-122"/>
                <a:ea typeface="楷体_GB2312" pitchFamily="49" charset="-122"/>
              </a:rPr>
              <a:t>来选用不同的循环语句。选用的一般原则如下</a:t>
            </a:r>
            <a:r>
              <a:rPr lang="en-US" altLang="zh-CN" sz="2400" b="1">
                <a:solidFill>
                  <a:srgbClr val="9900FF"/>
                </a:solidFill>
                <a:latin typeface="楷体_GB2312" pitchFamily="49" charset="-122"/>
                <a:ea typeface="楷体_GB2312" pitchFamily="49" charset="-122"/>
              </a:rPr>
              <a:t>:</a:t>
            </a:r>
          </a:p>
        </p:txBody>
      </p:sp>
      <p:sp>
        <p:nvSpPr>
          <p:cNvPr id="330759" name="Text Box 7"/>
          <p:cNvSpPr txBox="1">
            <a:spLocks noChangeArrowheads="1"/>
          </p:cNvSpPr>
          <p:nvPr/>
        </p:nvSpPr>
        <p:spPr bwMode="auto">
          <a:xfrm>
            <a:off x="296863" y="2303463"/>
            <a:ext cx="7820025" cy="1203325"/>
          </a:xfrm>
          <a:prstGeom prst="rect">
            <a:avLst/>
          </a:prstGeom>
          <a:solidFill>
            <a:schemeClr val="hlink"/>
          </a:solidFill>
          <a:ln w="15875">
            <a:solidFill>
              <a:schemeClr val="tx2"/>
            </a:solidFill>
            <a:miter lim="800000"/>
            <a:headEnd/>
            <a:tailEnd/>
          </a:ln>
        </p:spPr>
        <p:txBody>
          <a:bodyPr wrap="none">
            <a:spAutoFit/>
          </a:bodyPr>
          <a:lstStyle/>
          <a:p>
            <a:pPr marL="457200" indent="-457200">
              <a:buClr>
                <a:schemeClr val="tx2"/>
              </a:buClr>
              <a:buFont typeface="Wingdings" pitchFamily="2" charset="2"/>
              <a:buChar char="Ø"/>
            </a:pPr>
            <a:r>
              <a:rPr lang="zh-CN" altLang="en-US" sz="2400" b="1">
                <a:latin typeface="楷体_GB2312" pitchFamily="49" charset="-122"/>
                <a:ea typeface="楷体_GB2312" pitchFamily="49" charset="-122"/>
              </a:rPr>
              <a:t>如果循环次数在循环之前就已确定，一般用</a:t>
            </a:r>
            <a:r>
              <a:rPr lang="en-US" altLang="zh-CN" sz="2400" b="1">
                <a:latin typeface="楷体_GB2312" pitchFamily="49" charset="-122"/>
                <a:ea typeface="楷体_GB2312" pitchFamily="49" charset="-122"/>
              </a:rPr>
              <a:t>for</a:t>
            </a:r>
            <a:r>
              <a:rPr lang="zh-CN" altLang="en-US" sz="2400" b="1">
                <a:latin typeface="楷体_GB2312" pitchFamily="49" charset="-122"/>
                <a:ea typeface="楷体_GB2312" pitchFamily="49" charset="-122"/>
              </a:rPr>
              <a:t>语句；</a:t>
            </a:r>
          </a:p>
          <a:p>
            <a:pPr marL="457200" indent="-457200"/>
            <a:r>
              <a:rPr lang="zh-CN" altLang="en-US" sz="2400" b="1">
                <a:latin typeface="楷体_GB2312" pitchFamily="49" charset="-122"/>
                <a:ea typeface="楷体_GB2312" pitchFamily="49" charset="-122"/>
              </a:rPr>
              <a:t>如果循环次数是根据循环体的执行情况确定的，</a:t>
            </a:r>
          </a:p>
          <a:p>
            <a:pPr marL="457200" indent="-457200"/>
            <a:r>
              <a:rPr lang="zh-CN" altLang="en-US" sz="2400" b="1">
                <a:latin typeface="楷体_GB2312" pitchFamily="49" charset="-122"/>
                <a:ea typeface="楷体_GB2312" pitchFamily="49" charset="-122"/>
              </a:rPr>
              <a:t>一般选用</a:t>
            </a:r>
            <a:r>
              <a:rPr lang="en-US" altLang="zh-CN" sz="2400" b="1">
                <a:latin typeface="楷体_GB2312" pitchFamily="49" charset="-122"/>
                <a:ea typeface="楷体_GB2312" pitchFamily="49" charset="-122"/>
              </a:rPr>
              <a:t>while</a:t>
            </a:r>
            <a:r>
              <a:rPr lang="zh-CN" altLang="en-US" sz="2400" b="1">
                <a:latin typeface="楷体_GB2312" pitchFamily="49" charset="-122"/>
                <a:ea typeface="楷体_GB2312" pitchFamily="49" charset="-122"/>
              </a:rPr>
              <a:t>语句或者</a:t>
            </a:r>
            <a:r>
              <a:rPr lang="en-US" altLang="zh-CN" sz="2400" b="1">
                <a:latin typeface="楷体_GB2312" pitchFamily="49" charset="-122"/>
                <a:ea typeface="楷体_GB2312" pitchFamily="49" charset="-122"/>
              </a:rPr>
              <a:t>do while</a:t>
            </a:r>
            <a:r>
              <a:rPr lang="zh-CN" altLang="en-US" sz="2400" b="1">
                <a:latin typeface="楷体_GB2312" pitchFamily="49" charset="-122"/>
                <a:ea typeface="楷体_GB2312" pitchFamily="49" charset="-122"/>
              </a:rPr>
              <a:t>语句。</a:t>
            </a:r>
          </a:p>
        </p:txBody>
      </p:sp>
      <p:sp>
        <p:nvSpPr>
          <p:cNvPr id="330760" name="Text Box 8"/>
          <p:cNvSpPr txBox="1">
            <a:spLocks noChangeArrowheads="1"/>
          </p:cNvSpPr>
          <p:nvPr/>
        </p:nvSpPr>
        <p:spPr bwMode="auto">
          <a:xfrm>
            <a:off x="701675" y="3789363"/>
            <a:ext cx="7726363" cy="1571625"/>
          </a:xfrm>
          <a:prstGeom prst="rect">
            <a:avLst/>
          </a:prstGeom>
          <a:solidFill>
            <a:srgbClr val="990000"/>
          </a:solidFill>
          <a:ln w="19050">
            <a:solidFill>
              <a:schemeClr val="tx1"/>
            </a:solidFill>
            <a:miter lim="800000"/>
            <a:headEnd/>
            <a:tailEnd/>
          </a:ln>
        </p:spPr>
        <p:txBody>
          <a:bodyPr>
            <a:spAutoFit/>
          </a:bodyPr>
          <a:lstStyle/>
          <a:p>
            <a:r>
              <a:rPr lang="en-US" altLang="zh-CN" sz="2400" b="1">
                <a:solidFill>
                  <a:schemeClr val="bg1"/>
                </a:solidFill>
                <a:latin typeface="Arial" pitchFamily="34" charset="0"/>
              </a:rPr>
              <a:t>   int n=10;                       char c; </a:t>
            </a:r>
          </a:p>
          <a:p>
            <a:r>
              <a:rPr lang="en-US" altLang="zh-CN" sz="2400" b="1">
                <a:solidFill>
                  <a:schemeClr val="bg1"/>
                </a:solidFill>
                <a:latin typeface="Arial" pitchFamily="34" charset="0"/>
              </a:rPr>
              <a:t> int a[10];                         do{c=getchar(); </a:t>
            </a:r>
          </a:p>
          <a:p>
            <a:r>
              <a:rPr lang="en-US" altLang="zh-CN" sz="2400" b="1">
                <a:solidFill>
                  <a:schemeClr val="bg1"/>
                </a:solidFill>
                <a:latin typeface="Arial" pitchFamily="34" charset="0"/>
              </a:rPr>
              <a:t>   for(i=0;i&lt;n;i++)                  printf(“%c”,c);</a:t>
            </a:r>
          </a:p>
          <a:p>
            <a:r>
              <a:rPr lang="en-US" altLang="zh-CN" sz="2400" b="1">
                <a:solidFill>
                  <a:schemeClr val="bg1"/>
                </a:solidFill>
                <a:latin typeface="Arial" pitchFamily="34" charset="0"/>
              </a:rPr>
              <a:t>   scanf(“%d”,&amp;a[I]);           }while(c!=’q’&amp;&amp;c!=’Q’);</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0759"/>
                                        </p:tgtEl>
                                        <p:attrNameLst>
                                          <p:attrName>style.visibility</p:attrName>
                                        </p:attrNameLst>
                                      </p:cBhvr>
                                      <p:to>
                                        <p:strVal val="visible"/>
                                      </p:to>
                                    </p:set>
                                    <p:animEffect transition="in" filter="diamond(in)">
                                      <p:cBhvr>
                                        <p:cTn id="7" dur="2000"/>
                                        <p:tgtEl>
                                          <p:spTgt spid="3307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0760"/>
                                        </p:tgtEl>
                                        <p:attrNameLst>
                                          <p:attrName>style.visibility</p:attrName>
                                        </p:attrNameLst>
                                      </p:cBhvr>
                                      <p:to>
                                        <p:strVal val="visible"/>
                                      </p:to>
                                    </p:set>
                                    <p:animEffect transition="in" filter="blinds(horizontal)">
                                      <p:cBhvr>
                                        <p:cTn id="12" dur="500"/>
                                        <p:tgtEl>
                                          <p:spTgt spid="33076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330760"/>
                                        </p:tgtEl>
                                        <p:attrNameLst>
                                          <p:attrName>ppt_x</p:attrName>
                                        </p:attrNameLst>
                                      </p:cBhvr>
                                      <p:tavLst>
                                        <p:tav tm="0">
                                          <p:val>
                                            <p:strVal val="ppt_x"/>
                                          </p:val>
                                        </p:tav>
                                        <p:tav tm="100000">
                                          <p:val>
                                            <p:strVal val="ppt_x"/>
                                          </p:val>
                                        </p:tav>
                                      </p:tavLst>
                                    </p:anim>
                                    <p:anim calcmode="lin" valueType="num">
                                      <p:cBhvr additive="base">
                                        <p:cTn id="17" dur="500"/>
                                        <p:tgtEl>
                                          <p:spTgt spid="330760"/>
                                        </p:tgtEl>
                                        <p:attrNameLst>
                                          <p:attrName>ppt_y</p:attrName>
                                        </p:attrNameLst>
                                      </p:cBhvr>
                                      <p:tavLst>
                                        <p:tav tm="0">
                                          <p:val>
                                            <p:strVal val="ppt_y"/>
                                          </p:val>
                                        </p:tav>
                                        <p:tav tm="100000">
                                          <p:val>
                                            <p:strVal val="1+ppt_h/2"/>
                                          </p:val>
                                        </p:tav>
                                      </p:tavLst>
                                    </p:anim>
                                    <p:set>
                                      <p:cBhvr>
                                        <p:cTn id="18" dur="1" fill="hold">
                                          <p:stCondLst>
                                            <p:cond delay="499"/>
                                          </p:stCondLst>
                                        </p:cTn>
                                        <p:tgtEl>
                                          <p:spTgt spid="3307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9" grpId="0" animBg="1"/>
      <p:bldP spid="330760" grpId="0" animBg="1"/>
      <p:bldP spid="330760" grpId="1"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Text Box 4"/>
          <p:cNvSpPr txBox="1">
            <a:spLocks noChangeArrowheads="1"/>
          </p:cNvSpPr>
          <p:nvPr/>
        </p:nvSpPr>
        <p:spPr bwMode="auto">
          <a:xfrm>
            <a:off x="701675" y="1314450"/>
            <a:ext cx="8010525" cy="838200"/>
          </a:xfrm>
          <a:prstGeom prst="rect">
            <a:avLst/>
          </a:prstGeom>
          <a:solidFill>
            <a:schemeClr val="hlink"/>
          </a:solidFill>
          <a:ln w="15875">
            <a:solidFill>
              <a:schemeClr val="tx2"/>
            </a:solidFill>
            <a:miter lim="800000"/>
            <a:headEnd/>
            <a:tailEnd/>
          </a:ln>
        </p:spPr>
        <p:txBody>
          <a:bodyPr>
            <a:spAutoFit/>
          </a:bodyPr>
          <a:lstStyle/>
          <a:p>
            <a:pPr marL="457200" indent="-457200" algn="just">
              <a:buClr>
                <a:schemeClr val="tx2"/>
              </a:buClr>
              <a:buFont typeface="Wingdings" pitchFamily="2" charset="2"/>
              <a:buChar char="Ø"/>
            </a:pPr>
            <a:r>
              <a:rPr lang="zh-CN" altLang="en-US" sz="2400" b="1">
                <a:latin typeface="楷体_GB2312" pitchFamily="49" charset="-122"/>
                <a:ea typeface="楷体_GB2312" pitchFamily="49" charset="-122"/>
              </a:rPr>
              <a:t>当循环体执行一次时，用</a:t>
            </a:r>
            <a:r>
              <a:rPr lang="en-US" altLang="zh-CN" sz="2400" b="1">
                <a:latin typeface="楷体_GB2312" pitchFamily="49" charset="-122"/>
                <a:ea typeface="楷体_GB2312" pitchFamily="49" charset="-122"/>
              </a:rPr>
              <a:t>do while</a:t>
            </a:r>
            <a:r>
              <a:rPr lang="zh-CN" altLang="en-US" sz="2400" b="1">
                <a:latin typeface="楷体_GB2312" pitchFamily="49" charset="-122"/>
                <a:ea typeface="楷体_GB2312" pitchFamily="49" charset="-122"/>
              </a:rPr>
              <a:t>语句；反之，如果循环体可能一次也不执行时，用</a:t>
            </a:r>
            <a:r>
              <a:rPr lang="en-US" altLang="zh-CN" sz="2400" b="1">
                <a:latin typeface="楷体_GB2312" pitchFamily="49" charset="-122"/>
                <a:ea typeface="楷体_GB2312" pitchFamily="49" charset="-122"/>
              </a:rPr>
              <a:t>while</a:t>
            </a:r>
            <a:r>
              <a:rPr lang="zh-CN" altLang="en-US" sz="2400" b="1">
                <a:latin typeface="楷体_GB2312" pitchFamily="49" charset="-122"/>
                <a:ea typeface="楷体_GB2312" pitchFamily="49" charset="-122"/>
              </a:rPr>
              <a:t>语句</a:t>
            </a:r>
          </a:p>
        </p:txBody>
      </p:sp>
      <p:sp>
        <p:nvSpPr>
          <p:cNvPr id="334853" name="Rectangle 5"/>
          <p:cNvSpPr>
            <a:spLocks noChangeArrowheads="1"/>
          </p:cNvSpPr>
          <p:nvPr/>
        </p:nvSpPr>
        <p:spPr bwMode="auto">
          <a:xfrm>
            <a:off x="836613" y="3068638"/>
            <a:ext cx="6472237" cy="2301875"/>
          </a:xfrm>
          <a:prstGeom prst="rect">
            <a:avLst/>
          </a:prstGeom>
          <a:solidFill>
            <a:srgbClr val="990000"/>
          </a:solidFill>
          <a:ln w="19050">
            <a:solidFill>
              <a:srgbClr val="008000"/>
            </a:solidFill>
            <a:miter lim="800000"/>
            <a:headEnd/>
            <a:tailEnd/>
          </a:ln>
        </p:spPr>
        <p:txBody>
          <a:bodyPr wrap="none" anchor="ctr">
            <a:spAutoFit/>
          </a:bodyPr>
          <a:lstStyle/>
          <a:p>
            <a:pPr indent="133350"/>
            <a:r>
              <a:rPr lang="en-US" altLang="zh-CN" sz="2400" b="1">
                <a:solidFill>
                  <a:schemeClr val="bg1"/>
                </a:solidFill>
                <a:latin typeface="Arial" pitchFamily="34" charset="0"/>
              </a:rPr>
              <a:t>char c;                                  char c;</a:t>
            </a:r>
          </a:p>
          <a:p>
            <a:pPr indent="133350"/>
            <a:r>
              <a:rPr lang="en-US" altLang="zh-CN" sz="2400" b="1">
                <a:solidFill>
                  <a:schemeClr val="bg1"/>
                </a:solidFill>
                <a:latin typeface="Arial" pitchFamily="34" charset="0"/>
              </a:rPr>
              <a:t>do                                         c=getch();</a:t>
            </a:r>
          </a:p>
          <a:p>
            <a:pPr indent="133350"/>
            <a:r>
              <a:rPr lang="en-US" altLang="zh-CN" sz="2400" b="1">
                <a:solidFill>
                  <a:schemeClr val="bg1"/>
                </a:solidFill>
                <a:latin typeface="Arial" pitchFamily="34" charset="0"/>
              </a:rPr>
              <a:t>  { c=getchar();                     while(c!=’Q’) </a:t>
            </a:r>
          </a:p>
          <a:p>
            <a:pPr indent="133350"/>
            <a:r>
              <a:rPr lang="en-US" altLang="zh-CN" sz="2400" b="1">
                <a:solidFill>
                  <a:schemeClr val="bg1"/>
                </a:solidFill>
                <a:latin typeface="Arial" pitchFamily="34" charset="0"/>
              </a:rPr>
              <a:t>    printf(“%c”,c);                 { printf(“%c”,c);</a:t>
            </a:r>
          </a:p>
          <a:p>
            <a:pPr indent="133350"/>
            <a:r>
              <a:rPr lang="en-US" altLang="zh-CN" sz="2400" b="1">
                <a:solidFill>
                  <a:schemeClr val="bg1"/>
                </a:solidFill>
                <a:latin typeface="Arial" pitchFamily="34" charset="0"/>
              </a:rPr>
              <a:t>  }while(c!=’Q’);                      c=getch();</a:t>
            </a:r>
          </a:p>
          <a:p>
            <a:pPr indent="133350"/>
            <a:r>
              <a:rPr lang="en-US" altLang="zh-CN" sz="2400" b="1">
                <a:solidFill>
                  <a:schemeClr val="bg1"/>
                </a:solidFill>
                <a:latin typeface="Arial" pitchFamily="34" charset="0"/>
              </a:rPr>
              <a:t>                                               }</a:t>
            </a:r>
          </a:p>
        </p:txBody>
      </p:sp>
      <p:sp>
        <p:nvSpPr>
          <p:cNvPr id="57348" name="Rectangle 6"/>
          <p:cNvSpPr>
            <a:spLocks noChangeArrowheads="1"/>
          </p:cNvSpPr>
          <p:nvPr/>
        </p:nvSpPr>
        <p:spPr bwMode="auto">
          <a:xfrm>
            <a:off x="611188" y="323850"/>
            <a:ext cx="5108575" cy="457200"/>
          </a:xfrm>
          <a:prstGeom prst="rect">
            <a:avLst/>
          </a:prstGeom>
          <a:noFill/>
          <a:ln w="9525">
            <a:noFill/>
            <a:miter lim="800000"/>
            <a:headEnd/>
            <a:tailEnd/>
          </a:ln>
        </p:spPr>
        <p:txBody>
          <a:bodyPr wrap="none">
            <a:spAutoFit/>
          </a:bodyPr>
          <a:lstStyle/>
          <a:p>
            <a:r>
              <a:rPr lang="en-US" altLang="zh-CN" sz="2400" b="1">
                <a:solidFill>
                  <a:srgbClr val="0000FF"/>
                </a:solidFill>
              </a:rPr>
              <a:t>6</a:t>
            </a:r>
            <a:r>
              <a:rPr lang="zh-CN" altLang="en-US" sz="2400" b="1">
                <a:solidFill>
                  <a:srgbClr val="0000FF"/>
                </a:solidFill>
              </a:rPr>
              <a:t>、</a:t>
            </a:r>
            <a:r>
              <a:rPr lang="en-US" altLang="zh-CN" sz="2400" b="1">
                <a:solidFill>
                  <a:srgbClr val="0000FF"/>
                </a:solidFill>
              </a:rPr>
              <a:t>While do/while for </a:t>
            </a:r>
            <a:r>
              <a:rPr lang="zh-CN" altLang="en-US" sz="2400" b="1">
                <a:solidFill>
                  <a:srgbClr val="0000FF"/>
                </a:solidFill>
              </a:rPr>
              <a:t>语句的选用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Effect transition="in" filter="diamond(in)">
                                      <p:cBhvr>
                                        <p:cTn id="7" dur="2000"/>
                                        <p:tgtEl>
                                          <p:spTgt spid="33485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4853"/>
                                        </p:tgtEl>
                                        <p:attrNameLst>
                                          <p:attrName>style.visibility</p:attrName>
                                        </p:attrNameLst>
                                      </p:cBhvr>
                                      <p:to>
                                        <p:strVal val="visible"/>
                                      </p:to>
                                    </p:set>
                                    <p:animEffect transition="in" filter="checkerboard(across)">
                                      <p:cBhvr>
                                        <p:cTn id="12" dur="500"/>
                                        <p:tgtEl>
                                          <p:spTgt spid="334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nimBg="1"/>
      <p:bldP spid="334853"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522288" y="233363"/>
            <a:ext cx="3756025" cy="884237"/>
          </a:xfrm>
          <a:prstGeom prst="rect">
            <a:avLst/>
          </a:prstGeom>
          <a:noFill/>
          <a:ln w="9525">
            <a:noFill/>
            <a:miter lim="800000"/>
            <a:headEnd/>
            <a:tailEnd/>
          </a:ln>
        </p:spPr>
        <p:txBody>
          <a:bodyPr wrap="none" anchor="ctr">
            <a:spAutoFit/>
          </a:bodyPr>
          <a:lstStyle/>
          <a:p>
            <a:r>
              <a:rPr lang="zh-CN" altLang="en-US" sz="2800" b="1"/>
              <a:t>四、循环结构程序设计</a:t>
            </a:r>
            <a:endParaRPr lang="zh-CN" altLang="en-US" sz="2800" b="1">
              <a:solidFill>
                <a:srgbClr val="0000FF"/>
              </a:solidFill>
              <a:latin typeface="Times New Roman" pitchFamily="18" charset="0"/>
              <a:ea typeface="黑体" pitchFamily="2" charset="-122"/>
            </a:endParaRPr>
          </a:p>
          <a:p>
            <a:r>
              <a:rPr lang="en-US" altLang="zh-CN" sz="2400" b="1">
                <a:solidFill>
                  <a:srgbClr val="0000FF"/>
                </a:solidFill>
                <a:latin typeface="Times New Roman" pitchFamily="18" charset="0"/>
                <a:ea typeface="黑体" pitchFamily="2" charset="-122"/>
              </a:rPr>
              <a:t>7</a:t>
            </a:r>
            <a:r>
              <a:rPr lang="zh-CN" altLang="en-US" sz="2400" b="1">
                <a:solidFill>
                  <a:srgbClr val="0000FF"/>
                </a:solidFill>
                <a:latin typeface="Times New Roman" pitchFamily="18" charset="0"/>
                <a:ea typeface="黑体" pitchFamily="2" charset="-122"/>
              </a:rPr>
              <a:t>、循环嵌套</a:t>
            </a:r>
            <a:endParaRPr lang="zh-CN" altLang="en-US" sz="2400" b="1">
              <a:solidFill>
                <a:srgbClr val="0000FF"/>
              </a:solidFill>
              <a:latin typeface="黑体" pitchFamily="2" charset="-122"/>
              <a:ea typeface="黑体" pitchFamily="2" charset="-122"/>
            </a:endParaRPr>
          </a:p>
        </p:txBody>
      </p:sp>
      <p:sp>
        <p:nvSpPr>
          <p:cNvPr id="58371" name="Rectangle 5"/>
          <p:cNvSpPr>
            <a:spLocks noChangeArrowheads="1"/>
          </p:cNvSpPr>
          <p:nvPr/>
        </p:nvSpPr>
        <p:spPr bwMode="auto">
          <a:xfrm>
            <a:off x="385763" y="1162050"/>
            <a:ext cx="3910012" cy="4968875"/>
          </a:xfrm>
          <a:prstGeom prst="rect">
            <a:avLst/>
          </a:prstGeom>
          <a:solidFill>
            <a:srgbClr val="800080"/>
          </a:solidFill>
          <a:ln w="9525">
            <a:noFill/>
            <a:miter lim="800000"/>
            <a:headEnd/>
            <a:tailEnd/>
          </a:ln>
        </p:spPr>
        <p:txBody>
          <a:bodyPr anchor="ctr">
            <a:spAutoFit/>
          </a:bodyPr>
          <a:lstStyle/>
          <a:p>
            <a:pPr indent="333375"/>
            <a:r>
              <a:rPr lang="zh-CN" altLang="en-US" sz="2000" b="1">
                <a:solidFill>
                  <a:srgbClr val="FF99CC"/>
                </a:solidFill>
              </a:rPr>
              <a:t>例：在屏幕上打印一个八行七列的星号矩形</a:t>
            </a:r>
          </a:p>
          <a:p>
            <a:pPr indent="333375"/>
            <a:r>
              <a:rPr lang="zh-CN" altLang="en-US" sz="2000" b="1">
                <a:solidFill>
                  <a:schemeClr val="bg1"/>
                </a:solidFill>
              </a:rPr>
              <a:t>＃</a:t>
            </a:r>
            <a:r>
              <a:rPr lang="en-US" altLang="zh-CN" sz="2000" b="1">
                <a:solidFill>
                  <a:schemeClr val="bg1"/>
                </a:solidFill>
              </a:rPr>
              <a:t>include&lt;stdio.h&gt;</a:t>
            </a:r>
          </a:p>
          <a:p>
            <a:pPr indent="333375"/>
            <a:r>
              <a:rPr lang="en-US" altLang="zh-CN" sz="2000" b="1">
                <a:solidFill>
                  <a:schemeClr val="bg1"/>
                </a:solidFill>
              </a:rPr>
              <a:t>main()</a:t>
            </a:r>
          </a:p>
          <a:p>
            <a:pPr indent="333375"/>
            <a:r>
              <a:rPr lang="en-US" altLang="zh-CN" sz="2000" b="1">
                <a:solidFill>
                  <a:schemeClr val="bg1"/>
                </a:solidFill>
              </a:rPr>
              <a:t>{ int i; </a:t>
            </a:r>
          </a:p>
          <a:p>
            <a:pPr indent="333375"/>
            <a:r>
              <a:rPr lang="en-US" altLang="zh-CN" sz="2000" b="1">
                <a:solidFill>
                  <a:schemeClr val="bg1"/>
                </a:solidFill>
              </a:rPr>
              <a:t>for(i=0;i&lt;7;i++)</a:t>
            </a:r>
          </a:p>
          <a:p>
            <a:pPr indent="333375"/>
            <a:r>
              <a:rPr lang="en-US" altLang="zh-CN" sz="2000" b="1">
                <a:solidFill>
                  <a:schemeClr val="bg1"/>
                </a:solidFill>
              </a:rPr>
              <a:t>  printf(</a:t>
            </a:r>
            <a:r>
              <a:rPr lang="en-US" altLang="zh-CN" sz="2000" b="1">
                <a:solidFill>
                  <a:schemeClr val="bg1"/>
                </a:solidFill>
                <a:latin typeface="Arial" pitchFamily="34" charset="0"/>
              </a:rPr>
              <a:t>“</a:t>
            </a:r>
            <a:r>
              <a:rPr lang="en-US" altLang="zh-CN" sz="2000" b="1">
                <a:solidFill>
                  <a:schemeClr val="bg1"/>
                </a:solidFill>
              </a:rPr>
              <a:t>*</a:t>
            </a:r>
            <a:r>
              <a:rPr lang="en-US" altLang="zh-CN" sz="2000" b="1">
                <a:solidFill>
                  <a:schemeClr val="bg1"/>
                </a:solidFill>
                <a:latin typeface="Arial" pitchFamily="34" charset="0"/>
              </a:rPr>
              <a:t>”</a:t>
            </a:r>
            <a:r>
              <a:rPr lang="en-US" altLang="zh-CN" sz="2000" b="1">
                <a:solidFill>
                  <a:schemeClr val="bg1"/>
                </a:solidFill>
              </a:rPr>
              <a:t>); </a:t>
            </a:r>
          </a:p>
          <a:p>
            <a:pPr indent="333375"/>
            <a:r>
              <a:rPr lang="en-US" altLang="zh-CN" sz="2000" b="1">
                <a:solidFill>
                  <a:schemeClr val="bg1"/>
                </a:solidFill>
              </a:rPr>
              <a:t>  printf(</a:t>
            </a:r>
            <a:r>
              <a:rPr lang="en-US" altLang="zh-CN" sz="2000" b="1">
                <a:solidFill>
                  <a:schemeClr val="bg1"/>
                </a:solidFill>
                <a:latin typeface="Arial" pitchFamily="34" charset="0"/>
              </a:rPr>
              <a:t>“</a:t>
            </a:r>
            <a:r>
              <a:rPr lang="en-US" altLang="zh-CN" sz="2000" b="1">
                <a:solidFill>
                  <a:schemeClr val="bg1"/>
                </a:solidFill>
              </a:rPr>
              <a:t>\n</a:t>
            </a:r>
            <a:r>
              <a:rPr lang="en-US" altLang="zh-CN" sz="2000" b="1">
                <a:solidFill>
                  <a:schemeClr val="bg1"/>
                </a:solidFill>
                <a:latin typeface="Arial" pitchFamily="34" charset="0"/>
              </a:rPr>
              <a:t>”</a:t>
            </a:r>
            <a:r>
              <a:rPr lang="en-US" altLang="zh-CN" sz="2000" b="1">
                <a:solidFill>
                  <a:schemeClr val="bg1"/>
                </a:solidFill>
              </a:rPr>
              <a:t>);              </a:t>
            </a:r>
          </a:p>
          <a:p>
            <a:pPr indent="333375"/>
            <a:r>
              <a:rPr lang="en-US" altLang="zh-CN" sz="2000" b="1">
                <a:solidFill>
                  <a:schemeClr val="bg1"/>
                </a:solidFill>
              </a:rPr>
              <a:t>for(i=0;i&lt;7;i++)</a:t>
            </a:r>
          </a:p>
          <a:p>
            <a:pPr indent="333375"/>
            <a:r>
              <a:rPr lang="en-US" altLang="zh-CN" sz="2000" b="1">
                <a:solidFill>
                  <a:schemeClr val="bg1"/>
                </a:solidFill>
              </a:rPr>
              <a:t>  printf(</a:t>
            </a:r>
            <a:r>
              <a:rPr lang="en-US" altLang="zh-CN" sz="2000" b="1">
                <a:solidFill>
                  <a:schemeClr val="bg1"/>
                </a:solidFill>
                <a:latin typeface="Arial" pitchFamily="34" charset="0"/>
              </a:rPr>
              <a:t>“</a:t>
            </a:r>
            <a:r>
              <a:rPr lang="en-US" altLang="zh-CN" sz="2000" b="1">
                <a:solidFill>
                  <a:schemeClr val="bg1"/>
                </a:solidFill>
              </a:rPr>
              <a:t>*</a:t>
            </a:r>
            <a:r>
              <a:rPr lang="en-US" altLang="zh-CN" sz="2000" b="1">
                <a:solidFill>
                  <a:schemeClr val="bg1"/>
                </a:solidFill>
                <a:latin typeface="Arial" pitchFamily="34" charset="0"/>
              </a:rPr>
              <a:t>”</a:t>
            </a:r>
            <a:r>
              <a:rPr lang="en-US" altLang="zh-CN" sz="2000" b="1">
                <a:solidFill>
                  <a:schemeClr val="bg1"/>
                </a:solidFill>
              </a:rPr>
              <a:t>);</a:t>
            </a:r>
          </a:p>
          <a:p>
            <a:pPr indent="333375"/>
            <a:r>
              <a:rPr lang="en-US" altLang="zh-CN" sz="2000" b="1">
                <a:solidFill>
                  <a:schemeClr val="bg1"/>
                </a:solidFill>
              </a:rPr>
              <a:t>  printf(</a:t>
            </a:r>
            <a:r>
              <a:rPr lang="en-US" altLang="zh-CN" sz="2000" b="1">
                <a:solidFill>
                  <a:schemeClr val="bg1"/>
                </a:solidFill>
                <a:latin typeface="Arial" pitchFamily="34" charset="0"/>
              </a:rPr>
              <a:t>“</a:t>
            </a:r>
            <a:r>
              <a:rPr lang="en-US" altLang="zh-CN" sz="2000" b="1">
                <a:solidFill>
                  <a:schemeClr val="bg1"/>
                </a:solidFill>
              </a:rPr>
              <a:t>\n</a:t>
            </a:r>
            <a:r>
              <a:rPr lang="en-US" altLang="zh-CN" sz="2000" b="1">
                <a:solidFill>
                  <a:schemeClr val="bg1"/>
                </a:solidFill>
                <a:latin typeface="Arial" pitchFamily="34" charset="0"/>
              </a:rPr>
              <a:t>”</a:t>
            </a:r>
            <a:r>
              <a:rPr lang="en-US" altLang="zh-CN" sz="2000" b="1">
                <a:solidFill>
                  <a:schemeClr val="bg1"/>
                </a:solidFill>
              </a:rPr>
              <a:t>);</a:t>
            </a:r>
          </a:p>
          <a:p>
            <a:pPr indent="333375"/>
            <a:r>
              <a:rPr lang="en-US" altLang="zh-CN" sz="2000" b="1">
                <a:solidFill>
                  <a:schemeClr val="bg1"/>
                </a:solidFill>
              </a:rPr>
              <a:t>      </a:t>
            </a:r>
          </a:p>
          <a:p>
            <a:pPr indent="333375"/>
            <a:r>
              <a:rPr lang="en-US" altLang="zh-CN" sz="2000" b="1">
                <a:solidFill>
                  <a:schemeClr val="bg1"/>
                </a:solidFill>
              </a:rPr>
              <a:t>for(i=0;i&lt;7;i++)</a:t>
            </a:r>
          </a:p>
          <a:p>
            <a:pPr indent="333375"/>
            <a:r>
              <a:rPr lang="en-US" altLang="zh-CN" sz="2000" b="1">
                <a:solidFill>
                  <a:schemeClr val="bg1"/>
                </a:solidFill>
              </a:rPr>
              <a:t>  printf(</a:t>
            </a:r>
            <a:r>
              <a:rPr lang="en-US" altLang="zh-CN" sz="2000" b="1">
                <a:solidFill>
                  <a:schemeClr val="bg1"/>
                </a:solidFill>
                <a:latin typeface="Arial" pitchFamily="34" charset="0"/>
              </a:rPr>
              <a:t>“</a:t>
            </a:r>
            <a:r>
              <a:rPr lang="en-US" altLang="zh-CN" sz="2000" b="1">
                <a:solidFill>
                  <a:schemeClr val="bg1"/>
                </a:solidFill>
              </a:rPr>
              <a:t>*</a:t>
            </a:r>
            <a:r>
              <a:rPr lang="en-US" altLang="zh-CN" sz="2000" b="1">
                <a:solidFill>
                  <a:schemeClr val="bg1"/>
                </a:solidFill>
                <a:latin typeface="Arial" pitchFamily="34" charset="0"/>
              </a:rPr>
              <a:t>”</a:t>
            </a:r>
            <a:r>
              <a:rPr lang="en-US" altLang="zh-CN" sz="2000" b="1">
                <a:solidFill>
                  <a:schemeClr val="bg1"/>
                </a:solidFill>
              </a:rPr>
              <a:t>); </a:t>
            </a:r>
          </a:p>
          <a:p>
            <a:pPr indent="333375"/>
            <a:r>
              <a:rPr lang="en-US" altLang="zh-CN" sz="2000" b="1">
                <a:solidFill>
                  <a:schemeClr val="bg1"/>
                </a:solidFill>
              </a:rPr>
              <a:t>  printf(</a:t>
            </a:r>
            <a:r>
              <a:rPr lang="en-US" altLang="zh-CN" sz="2000" b="1">
                <a:solidFill>
                  <a:schemeClr val="bg1"/>
                </a:solidFill>
                <a:latin typeface="Arial" pitchFamily="34" charset="0"/>
              </a:rPr>
              <a:t>“</a:t>
            </a:r>
            <a:r>
              <a:rPr lang="en-US" altLang="zh-CN" sz="2000" b="1">
                <a:solidFill>
                  <a:schemeClr val="bg1"/>
                </a:solidFill>
              </a:rPr>
              <a:t>\n</a:t>
            </a:r>
            <a:r>
              <a:rPr lang="en-US" altLang="zh-CN" sz="2000" b="1">
                <a:solidFill>
                  <a:schemeClr val="bg1"/>
                </a:solidFill>
                <a:latin typeface="Arial" pitchFamily="34" charset="0"/>
              </a:rPr>
              <a:t>”</a:t>
            </a:r>
            <a:r>
              <a:rPr lang="en-US" altLang="zh-CN" sz="2000" b="1">
                <a:solidFill>
                  <a:schemeClr val="bg1"/>
                </a:solidFill>
              </a:rPr>
              <a:t>);</a:t>
            </a:r>
          </a:p>
          <a:p>
            <a:pPr indent="333375"/>
            <a:r>
              <a:rPr lang="en-US" altLang="zh-CN" sz="2000" b="1">
                <a:solidFill>
                  <a:schemeClr val="bg1"/>
                </a:solidFill>
              </a:rPr>
              <a:t>}</a:t>
            </a:r>
          </a:p>
        </p:txBody>
      </p:sp>
      <p:sp>
        <p:nvSpPr>
          <p:cNvPr id="332806" name="AutoShape 6"/>
          <p:cNvSpPr>
            <a:spLocks noChangeArrowheads="1"/>
          </p:cNvSpPr>
          <p:nvPr/>
        </p:nvSpPr>
        <p:spPr bwMode="auto">
          <a:xfrm>
            <a:off x="5202238" y="323850"/>
            <a:ext cx="2879725" cy="1800225"/>
          </a:xfrm>
          <a:prstGeom prst="cloudCallout">
            <a:avLst>
              <a:gd name="adj1" fmla="val -68028"/>
              <a:gd name="adj2" fmla="val 54056"/>
            </a:avLst>
          </a:prstGeom>
          <a:solidFill>
            <a:schemeClr val="accent1"/>
          </a:solidFill>
          <a:ln w="9525">
            <a:solidFill>
              <a:schemeClr val="tx1"/>
            </a:solidFill>
            <a:round/>
            <a:headEnd/>
            <a:tailEnd/>
          </a:ln>
        </p:spPr>
        <p:txBody>
          <a:bodyPr/>
          <a:lstStyle/>
          <a:p>
            <a:pPr algn="ctr"/>
            <a:endParaRPr lang="zh-CN" altLang="zh-CN"/>
          </a:p>
        </p:txBody>
      </p:sp>
      <p:sp>
        <p:nvSpPr>
          <p:cNvPr id="332807" name="Text Box 7"/>
          <p:cNvSpPr txBox="1">
            <a:spLocks noChangeArrowheads="1"/>
          </p:cNvSpPr>
          <p:nvPr/>
        </p:nvSpPr>
        <p:spPr bwMode="auto">
          <a:xfrm>
            <a:off x="5292725" y="819150"/>
            <a:ext cx="2998788" cy="457200"/>
          </a:xfrm>
          <a:prstGeom prst="rect">
            <a:avLst/>
          </a:prstGeom>
          <a:noFill/>
          <a:ln w="9525">
            <a:noFill/>
            <a:miter lim="800000"/>
            <a:headEnd/>
            <a:tailEnd/>
          </a:ln>
        </p:spPr>
        <p:txBody>
          <a:bodyPr wrap="none">
            <a:spAutoFit/>
          </a:bodyPr>
          <a:lstStyle/>
          <a:p>
            <a:r>
              <a:rPr lang="en-US" altLang="zh-CN" sz="2400" b="1">
                <a:solidFill>
                  <a:srgbClr val="0000FF"/>
                </a:solidFill>
                <a:latin typeface="华文细黑" pitchFamily="2" charset="-122"/>
                <a:ea typeface="华文细黑" pitchFamily="2" charset="-122"/>
              </a:rPr>
              <a:t>What’s </a:t>
            </a:r>
            <a:r>
              <a:rPr lang="zh-CN" altLang="en-US" sz="2400" b="1">
                <a:solidFill>
                  <a:srgbClr val="0000FF"/>
                </a:solidFill>
                <a:latin typeface="华文细黑" pitchFamily="2" charset="-122"/>
                <a:ea typeface="华文细黑" pitchFamily="2" charset="-122"/>
              </a:rPr>
              <a:t>循环嵌套？</a:t>
            </a:r>
          </a:p>
        </p:txBody>
      </p:sp>
      <p:sp>
        <p:nvSpPr>
          <p:cNvPr id="332808" name="Text Box 8"/>
          <p:cNvSpPr txBox="1">
            <a:spLocks noChangeArrowheads="1"/>
          </p:cNvSpPr>
          <p:nvPr/>
        </p:nvSpPr>
        <p:spPr bwMode="auto">
          <a:xfrm>
            <a:off x="4706938" y="2528888"/>
            <a:ext cx="4437062" cy="3013075"/>
          </a:xfrm>
          <a:prstGeom prst="rect">
            <a:avLst/>
          </a:prstGeom>
          <a:solidFill>
            <a:srgbClr val="99CCFF"/>
          </a:solidFill>
          <a:ln w="9525">
            <a:noFill/>
            <a:miter lim="800000"/>
            <a:headEnd/>
            <a:tailEnd/>
          </a:ln>
        </p:spPr>
        <p:txBody>
          <a:bodyPr>
            <a:spAutoFit/>
          </a:bodyPr>
          <a:lstStyle/>
          <a:p>
            <a:r>
              <a:rPr lang="zh-CN" altLang="en-US" sz="2400" b="1">
                <a:latin typeface="楷体_GB2312" pitchFamily="49" charset="-122"/>
                <a:ea typeface="楷体_GB2312" pitchFamily="49" charset="-122"/>
              </a:rPr>
              <a:t>一个循环的循环体中套有</a:t>
            </a:r>
          </a:p>
          <a:p>
            <a:r>
              <a:rPr lang="zh-CN" altLang="en-US" sz="2400" b="1">
                <a:latin typeface="楷体_GB2312" pitchFamily="49" charset="-122"/>
                <a:ea typeface="楷体_GB2312" pitchFamily="49" charset="-122"/>
              </a:rPr>
              <a:t>另一个循环叫循环嵌套。</a:t>
            </a:r>
          </a:p>
          <a:p>
            <a:r>
              <a:rPr lang="zh-CN" altLang="en-US" sz="2400" b="1">
                <a:latin typeface="楷体_GB2312" pitchFamily="49" charset="-122"/>
                <a:ea typeface="楷体_GB2312" pitchFamily="49" charset="-122"/>
              </a:rPr>
              <a:t>这种嵌套的过程可以一直</a:t>
            </a:r>
          </a:p>
          <a:p>
            <a:r>
              <a:rPr lang="zh-CN" altLang="en-US" sz="2400" b="1">
                <a:latin typeface="楷体_GB2312" pitchFamily="49" charset="-122"/>
                <a:ea typeface="楷体_GB2312" pitchFamily="49" charset="-122"/>
              </a:rPr>
              <a:t>重复下去。二重循环</a:t>
            </a:r>
            <a:r>
              <a:rPr lang="en-US" altLang="zh-CN" sz="2400" b="1">
                <a:latin typeface="Arial" pitchFamily="34" charset="0"/>
                <a:ea typeface="楷体_GB2312" pitchFamily="49" charset="-122"/>
              </a:rPr>
              <a:t>……</a:t>
            </a:r>
            <a:r>
              <a:rPr lang="zh-CN" altLang="en-US" sz="2400" b="1">
                <a:latin typeface="楷体_GB2312" pitchFamily="49" charset="-122"/>
                <a:ea typeface="楷体_GB2312" pitchFamily="49" charset="-122"/>
              </a:rPr>
              <a:t>多重循环。</a:t>
            </a:r>
          </a:p>
          <a:p>
            <a:r>
              <a:rPr lang="zh-CN" altLang="en-US" sz="2400" b="1">
                <a:latin typeface="楷体_GB2312" pitchFamily="49" charset="-122"/>
                <a:ea typeface="楷体_GB2312" pitchFamily="49" charset="-122"/>
              </a:rPr>
              <a:t>前几节所学的三种循环结构：</a:t>
            </a:r>
          </a:p>
          <a:p>
            <a:r>
              <a:rPr lang="en-US" altLang="zh-CN" sz="2400" b="1">
                <a:latin typeface="楷体_GB2312" pitchFamily="49" charset="-122"/>
                <a:ea typeface="楷体_GB2312" pitchFamily="49" charset="-122"/>
              </a:rPr>
              <a:t>While</a:t>
            </a: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do/while</a:t>
            </a:r>
            <a:r>
              <a:rPr lang="zh-CN" altLang="en-US" sz="2400" b="1">
                <a:latin typeface="楷体_GB2312" pitchFamily="49" charset="-122"/>
                <a:ea typeface="楷体_GB2312" pitchFamily="49" charset="-122"/>
              </a:rPr>
              <a:t>和 </a:t>
            </a:r>
            <a:r>
              <a:rPr lang="en-US" altLang="zh-CN" sz="2400" b="1">
                <a:latin typeface="楷体_GB2312" pitchFamily="49" charset="-122"/>
                <a:ea typeface="楷体_GB2312" pitchFamily="49" charset="-122"/>
              </a:rPr>
              <a:t>for</a:t>
            </a:r>
          </a:p>
          <a:p>
            <a:r>
              <a:rPr lang="zh-CN" altLang="en-US" sz="2400" b="1">
                <a:latin typeface="楷体_GB2312" pitchFamily="49" charset="-122"/>
                <a:ea typeface="楷体_GB2312" pitchFamily="49" charset="-122"/>
              </a:rPr>
              <a:t>可以互相嵌套，自由组合。</a:t>
            </a:r>
          </a:p>
        </p:txBody>
      </p:sp>
      <p:sp>
        <p:nvSpPr>
          <p:cNvPr id="58375" name="Text Box 9"/>
          <p:cNvSpPr txBox="1">
            <a:spLocks noChangeArrowheads="1"/>
          </p:cNvSpPr>
          <p:nvPr/>
        </p:nvSpPr>
        <p:spPr bwMode="auto">
          <a:xfrm>
            <a:off x="1452563" y="4613275"/>
            <a:ext cx="488950" cy="346075"/>
          </a:xfrm>
          <a:prstGeom prst="rect">
            <a:avLst/>
          </a:prstGeom>
          <a:noFill/>
          <a:ln w="9525">
            <a:noFill/>
            <a:miter lim="800000"/>
            <a:headEnd/>
            <a:tailEnd/>
          </a:ln>
        </p:spPr>
        <p:txBody>
          <a:bodyPr vert="eaVert" wrap="none">
            <a:spAutoFit/>
          </a:bodyPr>
          <a:lstStyle/>
          <a:p>
            <a:r>
              <a:rPr lang="en-US" altLang="zh-CN" sz="2000" b="1">
                <a:latin typeface="Arial" pitchFamily="34" charset="0"/>
              </a:rPr>
              <a:t>…</a:t>
            </a:r>
            <a:endParaRPr lang="en-US" altLang="zh-CN" sz="2000" b="1"/>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2806"/>
                                        </p:tgtEl>
                                        <p:attrNameLst>
                                          <p:attrName>style.visibility</p:attrName>
                                        </p:attrNameLst>
                                      </p:cBhvr>
                                      <p:to>
                                        <p:strVal val="visible"/>
                                      </p:to>
                                    </p:set>
                                    <p:animEffect transition="in" filter="dissolve">
                                      <p:cBhvr>
                                        <p:cTn id="7" dur="500"/>
                                        <p:tgtEl>
                                          <p:spTgt spid="33280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2807"/>
                                        </p:tgtEl>
                                        <p:attrNameLst>
                                          <p:attrName>style.visibility</p:attrName>
                                        </p:attrNameLst>
                                      </p:cBhvr>
                                      <p:to>
                                        <p:strVal val="visible"/>
                                      </p:to>
                                    </p:set>
                                    <p:animEffect transition="in" filter="dissolve">
                                      <p:cBhvr>
                                        <p:cTn id="10" dur="500"/>
                                        <p:tgtEl>
                                          <p:spTgt spid="332807"/>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grpId="0" nodeType="clickEffect">
                                  <p:stCondLst>
                                    <p:cond delay="0"/>
                                  </p:stCondLst>
                                  <p:childTnLst>
                                    <p:set>
                                      <p:cBhvr>
                                        <p:cTn id="14" dur="1" fill="hold">
                                          <p:stCondLst>
                                            <p:cond delay="0"/>
                                          </p:stCondLst>
                                        </p:cTn>
                                        <p:tgtEl>
                                          <p:spTgt spid="332808"/>
                                        </p:tgtEl>
                                        <p:attrNameLst>
                                          <p:attrName>style.visibility</p:attrName>
                                        </p:attrNameLst>
                                      </p:cBhvr>
                                      <p:to>
                                        <p:strVal val="visible"/>
                                      </p:to>
                                    </p:set>
                                    <p:animEffect transition="in" filter="fade">
                                      <p:cBhvr>
                                        <p:cTn id="15" dur="800" decel="100000"/>
                                        <p:tgtEl>
                                          <p:spTgt spid="332808"/>
                                        </p:tgtEl>
                                      </p:cBhvr>
                                    </p:animEffect>
                                    <p:anim calcmode="lin" valueType="num">
                                      <p:cBhvr>
                                        <p:cTn id="16" dur="800" decel="100000" fill="hold"/>
                                        <p:tgtEl>
                                          <p:spTgt spid="332808"/>
                                        </p:tgtEl>
                                        <p:attrNameLst>
                                          <p:attrName>style.rotation</p:attrName>
                                        </p:attrNameLst>
                                      </p:cBhvr>
                                      <p:tavLst>
                                        <p:tav tm="0">
                                          <p:val>
                                            <p:fltVal val="-90"/>
                                          </p:val>
                                        </p:tav>
                                        <p:tav tm="100000">
                                          <p:val>
                                            <p:fltVal val="0"/>
                                          </p:val>
                                        </p:tav>
                                      </p:tavLst>
                                    </p:anim>
                                    <p:anim calcmode="lin" valueType="num">
                                      <p:cBhvr>
                                        <p:cTn id="17" dur="800" decel="100000" fill="hold"/>
                                        <p:tgtEl>
                                          <p:spTgt spid="332808"/>
                                        </p:tgtEl>
                                        <p:attrNameLst>
                                          <p:attrName>ppt_x</p:attrName>
                                        </p:attrNameLst>
                                      </p:cBhvr>
                                      <p:tavLst>
                                        <p:tav tm="0">
                                          <p:val>
                                            <p:strVal val="#ppt_x+0.4"/>
                                          </p:val>
                                        </p:tav>
                                        <p:tav tm="100000">
                                          <p:val>
                                            <p:strVal val="#ppt_x-0.05"/>
                                          </p:val>
                                        </p:tav>
                                      </p:tavLst>
                                    </p:anim>
                                    <p:anim calcmode="lin" valueType="num">
                                      <p:cBhvr>
                                        <p:cTn id="18" dur="800" decel="100000" fill="hold"/>
                                        <p:tgtEl>
                                          <p:spTgt spid="332808"/>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32808"/>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3280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6" grpId="0" animBg="1"/>
      <p:bldP spid="332807" grpId="0"/>
      <p:bldP spid="332808"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ChangeArrowheads="1"/>
          </p:cNvSpPr>
          <p:nvPr/>
        </p:nvSpPr>
        <p:spPr bwMode="auto">
          <a:xfrm>
            <a:off x="611188" y="1493838"/>
            <a:ext cx="3556000" cy="4473575"/>
          </a:xfrm>
          <a:prstGeom prst="rect">
            <a:avLst/>
          </a:prstGeom>
          <a:solidFill>
            <a:srgbClr val="FF99CC"/>
          </a:solidFill>
          <a:ln w="9525">
            <a:noFill/>
            <a:miter lim="800000"/>
            <a:headEnd/>
            <a:tailEnd/>
          </a:ln>
        </p:spPr>
        <p:txBody>
          <a:bodyPr anchor="ctr">
            <a:spAutoFit/>
          </a:bodyPr>
          <a:lstStyle/>
          <a:p>
            <a:pPr indent="333375"/>
            <a:r>
              <a:rPr lang="zh-CN" altLang="en-US" sz="2400" b="1">
                <a:solidFill>
                  <a:srgbClr val="9900FF"/>
                </a:solidFill>
              </a:rPr>
              <a:t>例：打印出这个三角形</a:t>
            </a:r>
          </a:p>
          <a:p>
            <a:pPr indent="333375"/>
            <a:r>
              <a:rPr lang="en-US" altLang="zh-CN" sz="2400">
                <a:solidFill>
                  <a:srgbClr val="003366"/>
                </a:solidFill>
              </a:rPr>
              <a:t>0                                         </a:t>
            </a:r>
          </a:p>
          <a:p>
            <a:pPr indent="333375"/>
            <a:r>
              <a:rPr lang="en-US" altLang="zh-CN" sz="2400">
                <a:solidFill>
                  <a:srgbClr val="003366"/>
                </a:solidFill>
              </a:rPr>
              <a:t>1 1</a:t>
            </a:r>
          </a:p>
          <a:p>
            <a:pPr indent="333375"/>
            <a:r>
              <a:rPr lang="en-US" altLang="zh-CN" sz="2400">
                <a:solidFill>
                  <a:srgbClr val="003366"/>
                </a:solidFill>
              </a:rPr>
              <a:t>2 2 2</a:t>
            </a:r>
          </a:p>
          <a:p>
            <a:pPr indent="333375"/>
            <a:r>
              <a:rPr lang="en-US" altLang="zh-CN" sz="2400">
                <a:solidFill>
                  <a:srgbClr val="003366"/>
                </a:solidFill>
              </a:rPr>
              <a:t>3 3 3 3                                      </a:t>
            </a:r>
          </a:p>
          <a:p>
            <a:pPr indent="333375"/>
            <a:r>
              <a:rPr lang="en-US" altLang="zh-CN" sz="2400">
                <a:solidFill>
                  <a:srgbClr val="003366"/>
                </a:solidFill>
              </a:rPr>
              <a:t>4 4 4 4 4                                           </a:t>
            </a:r>
          </a:p>
          <a:p>
            <a:pPr indent="333375"/>
            <a:r>
              <a:rPr lang="en-US" altLang="zh-CN" sz="2400">
                <a:solidFill>
                  <a:srgbClr val="003366"/>
                </a:solidFill>
              </a:rPr>
              <a:t>5 5 5 5 5 5</a:t>
            </a:r>
          </a:p>
          <a:p>
            <a:pPr indent="333375"/>
            <a:r>
              <a:rPr lang="en-US" altLang="zh-CN" sz="2400">
                <a:solidFill>
                  <a:srgbClr val="003366"/>
                </a:solidFill>
              </a:rPr>
              <a:t>6 6 6 6 6 6 6                               </a:t>
            </a:r>
          </a:p>
          <a:p>
            <a:pPr indent="333375"/>
            <a:r>
              <a:rPr lang="en-US" altLang="zh-CN" sz="2400">
                <a:solidFill>
                  <a:srgbClr val="003366"/>
                </a:solidFill>
              </a:rPr>
              <a:t> 7 7 7 7 7 7 7 7</a:t>
            </a:r>
          </a:p>
          <a:p>
            <a:pPr indent="333375"/>
            <a:r>
              <a:rPr lang="en-US" altLang="zh-CN" sz="2400">
                <a:solidFill>
                  <a:srgbClr val="003366"/>
                </a:solidFill>
              </a:rPr>
              <a:t>8 8 8 8 8 8 8 8 8</a:t>
            </a:r>
          </a:p>
          <a:p>
            <a:pPr indent="333375"/>
            <a:r>
              <a:rPr lang="en-US" altLang="zh-CN" sz="2400">
                <a:solidFill>
                  <a:srgbClr val="003366"/>
                </a:solidFill>
              </a:rPr>
              <a:t>9 9 9 9 9 9 9 9 9 9</a:t>
            </a:r>
          </a:p>
        </p:txBody>
      </p:sp>
      <p:sp>
        <p:nvSpPr>
          <p:cNvPr id="59395" name="Rectangle 5"/>
          <p:cNvSpPr>
            <a:spLocks noChangeArrowheads="1"/>
          </p:cNvSpPr>
          <p:nvPr/>
        </p:nvSpPr>
        <p:spPr bwMode="auto">
          <a:xfrm>
            <a:off x="566738" y="414338"/>
            <a:ext cx="3756025" cy="884237"/>
          </a:xfrm>
          <a:prstGeom prst="rect">
            <a:avLst/>
          </a:prstGeom>
          <a:noFill/>
          <a:ln w="9525">
            <a:noFill/>
            <a:miter lim="800000"/>
            <a:headEnd/>
            <a:tailEnd/>
          </a:ln>
        </p:spPr>
        <p:txBody>
          <a:bodyPr wrap="none" anchor="ctr">
            <a:spAutoFit/>
          </a:bodyPr>
          <a:lstStyle/>
          <a:p>
            <a:r>
              <a:rPr lang="zh-CN" altLang="en-US" sz="2800" b="1"/>
              <a:t>四、循环结构程序设计</a:t>
            </a:r>
            <a:endParaRPr lang="zh-CN" altLang="en-US" sz="2800" b="1">
              <a:solidFill>
                <a:srgbClr val="0000FF"/>
              </a:solidFill>
              <a:latin typeface="Times New Roman" pitchFamily="18" charset="0"/>
              <a:ea typeface="黑体" pitchFamily="2" charset="-122"/>
            </a:endParaRPr>
          </a:p>
          <a:p>
            <a:r>
              <a:rPr lang="en-US" altLang="zh-CN" sz="2400" b="1">
                <a:solidFill>
                  <a:srgbClr val="0000FF"/>
                </a:solidFill>
                <a:latin typeface="Times New Roman" pitchFamily="18" charset="0"/>
                <a:ea typeface="黑体" pitchFamily="2" charset="-122"/>
              </a:rPr>
              <a:t>7</a:t>
            </a:r>
            <a:r>
              <a:rPr lang="zh-CN" altLang="en-US" sz="2400" b="1">
                <a:solidFill>
                  <a:srgbClr val="0000FF"/>
                </a:solidFill>
                <a:latin typeface="Times New Roman" pitchFamily="18" charset="0"/>
                <a:ea typeface="黑体" pitchFamily="2" charset="-122"/>
              </a:rPr>
              <a:t>、循环嵌套</a:t>
            </a:r>
            <a:endParaRPr lang="zh-CN" altLang="en-US" sz="2400" b="1">
              <a:solidFill>
                <a:srgbClr val="0000FF"/>
              </a:solidFill>
              <a:latin typeface="黑体" pitchFamily="2" charset="-122"/>
              <a:ea typeface="黑体" pitchFamily="2" charset="-122"/>
            </a:endParaRPr>
          </a:p>
        </p:txBody>
      </p:sp>
      <p:sp>
        <p:nvSpPr>
          <p:cNvPr id="333830" name="Rectangle 6"/>
          <p:cNvSpPr>
            <a:spLocks noChangeArrowheads="1"/>
          </p:cNvSpPr>
          <p:nvPr/>
        </p:nvSpPr>
        <p:spPr bwMode="auto">
          <a:xfrm>
            <a:off x="4392613" y="1493838"/>
            <a:ext cx="4346575" cy="4362450"/>
          </a:xfrm>
          <a:prstGeom prst="rect">
            <a:avLst/>
          </a:prstGeom>
          <a:solidFill>
            <a:srgbClr val="990000"/>
          </a:solidFill>
          <a:ln w="9525">
            <a:noFill/>
            <a:miter lim="800000"/>
            <a:headEnd/>
            <a:tailEnd/>
          </a:ln>
        </p:spPr>
        <p:txBody>
          <a:bodyPr anchor="ctr">
            <a:spAutoFit/>
          </a:bodyPr>
          <a:lstStyle/>
          <a:p>
            <a:pPr indent="333375"/>
            <a:r>
              <a:rPr lang="en-US" altLang="zh-CN" sz="2800">
                <a:solidFill>
                  <a:schemeClr val="bg1"/>
                </a:solidFill>
              </a:rPr>
              <a:t>main()</a:t>
            </a:r>
          </a:p>
          <a:p>
            <a:pPr indent="333375"/>
            <a:r>
              <a:rPr lang="en-US" altLang="zh-CN" sz="2800">
                <a:solidFill>
                  <a:schemeClr val="bg1"/>
                </a:solidFill>
              </a:rPr>
              <a:t>{ </a:t>
            </a:r>
          </a:p>
          <a:p>
            <a:pPr indent="333375"/>
            <a:r>
              <a:rPr lang="en-US" altLang="zh-CN" sz="2800">
                <a:solidFill>
                  <a:schemeClr val="bg1"/>
                </a:solidFill>
              </a:rPr>
              <a:t>   int i,j;</a:t>
            </a:r>
          </a:p>
          <a:p>
            <a:pPr indent="333375"/>
            <a:r>
              <a:rPr lang="en-US" altLang="zh-CN" sz="2800">
                <a:solidFill>
                  <a:schemeClr val="bg1"/>
                </a:solidFill>
              </a:rPr>
              <a:t>   for(i=0;i&lt;=9;i++)</a:t>
            </a:r>
          </a:p>
          <a:p>
            <a:pPr indent="333375"/>
            <a:r>
              <a:rPr lang="en-US" altLang="zh-CN" sz="2800">
                <a:solidFill>
                  <a:schemeClr val="bg1"/>
                </a:solidFill>
              </a:rPr>
              <a:t>     { for(j=0;j&lt;=i;j++)</a:t>
            </a:r>
          </a:p>
          <a:p>
            <a:pPr indent="333375"/>
            <a:r>
              <a:rPr lang="en-US" altLang="zh-CN" sz="2800">
                <a:solidFill>
                  <a:schemeClr val="bg1"/>
                </a:solidFill>
              </a:rPr>
              <a:t>        printf(“%d”,i);</a:t>
            </a:r>
          </a:p>
          <a:p>
            <a:pPr indent="333375"/>
            <a:r>
              <a:rPr lang="en-US" altLang="zh-CN" sz="2800">
                <a:solidFill>
                  <a:schemeClr val="bg1"/>
                </a:solidFill>
              </a:rPr>
              <a:t>        printf(“\n”);</a:t>
            </a:r>
          </a:p>
          <a:p>
            <a:pPr indent="333375"/>
            <a:r>
              <a:rPr lang="en-US" altLang="zh-CN" sz="2800">
                <a:solidFill>
                  <a:schemeClr val="bg1"/>
                </a:solidFill>
              </a:rPr>
              <a:t>      }</a:t>
            </a:r>
          </a:p>
          <a:p>
            <a:pPr indent="333375"/>
            <a:r>
              <a:rPr lang="en-US" altLang="zh-CN" sz="2800">
                <a:solidFill>
                  <a:schemeClr val="bg1"/>
                </a:solidFill>
              </a:rPr>
              <a:t>}</a:t>
            </a:r>
          </a:p>
          <a:p>
            <a:pPr indent="333375"/>
            <a:endParaRPr lang="en-US" altLang="zh-CN" sz="2800">
              <a:solidFill>
                <a:schemeClr val="bg1"/>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blinds(horizontal)">
                                      <p:cBhvr>
                                        <p:cTn id="7" dur="500"/>
                                        <p:tgtEl>
                                          <p:spTgt spid="333828"/>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33830"/>
                                        </p:tgtEl>
                                        <p:attrNameLst>
                                          <p:attrName>style.visibility</p:attrName>
                                        </p:attrNameLst>
                                      </p:cBhvr>
                                      <p:to>
                                        <p:strVal val="visible"/>
                                      </p:to>
                                    </p:set>
                                    <p:anim calcmode="discrete" valueType="clr">
                                      <p:cBhvr override="childStyle">
                                        <p:cTn id="12" dur="80"/>
                                        <p:tgtEl>
                                          <p:spTgt spid="333830"/>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33830"/>
                                        </p:tgtEl>
                                        <p:attrNameLst>
                                          <p:attrName>fillcolor</p:attrName>
                                        </p:attrNameLst>
                                      </p:cBhvr>
                                      <p:tavLst>
                                        <p:tav tm="0">
                                          <p:val>
                                            <p:clrVal>
                                              <a:schemeClr val="accent2"/>
                                            </p:clrVal>
                                          </p:val>
                                        </p:tav>
                                        <p:tav tm="50000">
                                          <p:val>
                                            <p:clrVal>
                                              <a:schemeClr val="hlink"/>
                                            </p:clrVal>
                                          </p:val>
                                        </p:tav>
                                      </p:tavLst>
                                    </p:anim>
                                    <p:set>
                                      <p:cBhvr>
                                        <p:cTn id="14" dur="80"/>
                                        <p:tgtEl>
                                          <p:spTgt spid="3338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8" grpId="0" animBg="1"/>
      <p:bldP spid="3338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0" y="717550"/>
            <a:ext cx="6680200" cy="5826125"/>
          </a:xfrm>
        </p:spPr>
        <p:txBody>
          <a:bodyPr/>
          <a:lstStyle/>
          <a:p>
            <a:pPr>
              <a:lnSpc>
                <a:spcPct val="90000"/>
              </a:lnSpc>
              <a:buFontTx/>
              <a:buNone/>
            </a:pPr>
            <a:r>
              <a:rPr lang="zh-CN" altLang="en-US" sz="3600" b="1" smtClean="0">
                <a:solidFill>
                  <a:srgbClr val="FF0000"/>
                </a:solidFill>
              </a:rPr>
              <a:t>   二、</a:t>
            </a:r>
            <a:r>
              <a:rPr lang="en-US" altLang="zh-CN" sz="3600" b="1" smtClean="0">
                <a:solidFill>
                  <a:srgbClr val="FF0000"/>
                </a:solidFill>
              </a:rPr>
              <a:t>  C</a:t>
            </a:r>
            <a:r>
              <a:rPr lang="zh-CN" altLang="zh-CN" sz="3600" b="1" smtClean="0">
                <a:solidFill>
                  <a:srgbClr val="FF0000"/>
                </a:solidFill>
              </a:rPr>
              <a:t>语言的特点</a:t>
            </a:r>
          </a:p>
          <a:p>
            <a:pPr lvl="1">
              <a:lnSpc>
                <a:spcPct val="90000"/>
              </a:lnSpc>
            </a:pPr>
            <a:r>
              <a:rPr lang="zh-CN" altLang="en-US" smtClean="0">
                <a:latin typeface="Times New Roman" pitchFamily="18" charset="0"/>
                <a:ea typeface="华文细黑" pitchFamily="2" charset="-122"/>
                <a:cs typeface="Times New Roman" pitchFamily="18" charset="0"/>
              </a:rPr>
              <a:t>语言简洁、紧凑、灵活</a:t>
            </a:r>
          </a:p>
          <a:p>
            <a:pPr lvl="1">
              <a:lnSpc>
                <a:spcPct val="90000"/>
              </a:lnSpc>
            </a:pPr>
            <a:r>
              <a:rPr lang="zh-CN" altLang="en-US" smtClean="0">
                <a:latin typeface="Times New Roman" pitchFamily="18" charset="0"/>
                <a:ea typeface="华文细黑" pitchFamily="2" charset="-122"/>
                <a:cs typeface="Times New Roman" pitchFamily="18" charset="0"/>
              </a:rPr>
              <a:t>运算符丰富</a:t>
            </a:r>
          </a:p>
          <a:p>
            <a:pPr lvl="1">
              <a:lnSpc>
                <a:spcPct val="90000"/>
              </a:lnSpc>
            </a:pPr>
            <a:r>
              <a:rPr lang="zh-CN" altLang="en-US" smtClean="0">
                <a:latin typeface="Times New Roman" pitchFamily="18" charset="0"/>
                <a:ea typeface="华文细黑" pitchFamily="2" charset="-122"/>
                <a:cs typeface="Times New Roman" pitchFamily="18" charset="0"/>
              </a:rPr>
              <a:t>数据结构、数据类型丰富</a:t>
            </a:r>
          </a:p>
          <a:p>
            <a:pPr lvl="2">
              <a:lnSpc>
                <a:spcPct val="70000"/>
              </a:lnSpc>
            </a:pPr>
            <a:r>
              <a:rPr lang="zh-CN" altLang="en-US" smtClean="0">
                <a:latin typeface="Times New Roman" pitchFamily="18" charset="0"/>
                <a:ea typeface="华文细黑" pitchFamily="2" charset="-122"/>
                <a:cs typeface="Times New Roman" pitchFamily="18" charset="0"/>
              </a:rPr>
              <a:t>链表、树、栈</a:t>
            </a:r>
          </a:p>
          <a:p>
            <a:pPr lvl="1">
              <a:lnSpc>
                <a:spcPct val="90000"/>
              </a:lnSpc>
            </a:pPr>
            <a:r>
              <a:rPr lang="zh-CN" altLang="en-US" smtClean="0">
                <a:latin typeface="Times New Roman" pitchFamily="18" charset="0"/>
                <a:ea typeface="华文细黑" pitchFamily="2" charset="-122"/>
                <a:cs typeface="Times New Roman" pitchFamily="18" charset="0"/>
              </a:rPr>
              <a:t>程序设计结构化、模块化</a:t>
            </a:r>
          </a:p>
          <a:p>
            <a:pPr lvl="2">
              <a:lnSpc>
                <a:spcPct val="70000"/>
              </a:lnSpc>
            </a:pPr>
            <a:r>
              <a:rPr lang="zh-CN" altLang="en-US" smtClean="0">
                <a:latin typeface="Times New Roman" pitchFamily="18" charset="0"/>
                <a:ea typeface="华文细黑" pitchFamily="2" charset="-122"/>
                <a:cs typeface="Times New Roman" pitchFamily="18" charset="0"/>
              </a:rPr>
              <a:t>结构化控制语句：</a:t>
            </a:r>
            <a:r>
              <a:rPr lang="en-US" altLang="zh-CN" smtClean="0">
                <a:latin typeface="Times New Roman" pitchFamily="18" charset="0"/>
                <a:ea typeface="华文细黑" pitchFamily="2" charset="-122"/>
                <a:cs typeface="Times New Roman" pitchFamily="18" charset="0"/>
              </a:rPr>
              <a:t>if…else</a:t>
            </a:r>
            <a:r>
              <a:rPr lang="zh-CN" altLang="en-US" smtClean="0">
                <a:latin typeface="Times New Roman" pitchFamily="18" charset="0"/>
                <a:ea typeface="华文细黑" pitchFamily="2" charset="-122"/>
                <a:cs typeface="Times New Roman" pitchFamily="18" charset="0"/>
              </a:rPr>
              <a:t>、</a:t>
            </a:r>
            <a:r>
              <a:rPr lang="en-US" altLang="zh-CN" smtClean="0">
                <a:latin typeface="Times New Roman" pitchFamily="18" charset="0"/>
                <a:ea typeface="华文细黑" pitchFamily="2" charset="-122"/>
                <a:cs typeface="Times New Roman" pitchFamily="18" charset="0"/>
              </a:rPr>
              <a:t>while</a:t>
            </a:r>
            <a:r>
              <a:rPr lang="zh-CN" altLang="en-US" smtClean="0">
                <a:latin typeface="Times New Roman" pitchFamily="18" charset="0"/>
                <a:ea typeface="华文细黑" pitchFamily="2" charset="-122"/>
                <a:cs typeface="Times New Roman" pitchFamily="18" charset="0"/>
              </a:rPr>
              <a:t>、</a:t>
            </a:r>
            <a:r>
              <a:rPr lang="en-US" altLang="zh-CN" smtClean="0">
                <a:latin typeface="Times New Roman" pitchFamily="18" charset="0"/>
                <a:ea typeface="华文细黑" pitchFamily="2" charset="-122"/>
                <a:cs typeface="Times New Roman" pitchFamily="18" charset="0"/>
              </a:rPr>
              <a:t>switch</a:t>
            </a:r>
            <a:r>
              <a:rPr lang="zh-CN" altLang="en-US" smtClean="0">
                <a:latin typeface="Times New Roman" pitchFamily="18" charset="0"/>
                <a:ea typeface="华文细黑" pitchFamily="2" charset="-122"/>
                <a:cs typeface="Times New Roman" pitchFamily="18" charset="0"/>
              </a:rPr>
              <a:t>、</a:t>
            </a:r>
            <a:r>
              <a:rPr lang="en-US" altLang="zh-CN" smtClean="0">
                <a:latin typeface="Times New Roman" pitchFamily="18" charset="0"/>
                <a:ea typeface="华文细黑" pitchFamily="2" charset="-122"/>
                <a:cs typeface="Times New Roman" pitchFamily="18" charset="0"/>
              </a:rPr>
              <a:t>for</a:t>
            </a:r>
          </a:p>
          <a:p>
            <a:pPr lvl="2">
              <a:lnSpc>
                <a:spcPct val="70000"/>
              </a:lnSpc>
            </a:pPr>
            <a:r>
              <a:rPr lang="zh-CN" altLang="en-US" smtClean="0">
                <a:latin typeface="Times New Roman" pitchFamily="18" charset="0"/>
                <a:ea typeface="华文细黑" pitchFamily="2" charset="-122"/>
                <a:cs typeface="Times New Roman" pitchFamily="18" charset="0"/>
              </a:rPr>
              <a:t>函数作为模块单位</a:t>
            </a:r>
          </a:p>
          <a:p>
            <a:pPr lvl="1">
              <a:lnSpc>
                <a:spcPct val="90000"/>
              </a:lnSpc>
            </a:pPr>
            <a:r>
              <a:rPr lang="zh-CN" altLang="en-US" smtClean="0">
                <a:latin typeface="Times New Roman" pitchFamily="18" charset="0"/>
                <a:ea typeface="华文细黑" pitchFamily="2" charset="-122"/>
                <a:cs typeface="Times New Roman" pitchFamily="18" charset="0"/>
              </a:rPr>
              <a:t>语法不严格、程序设计自由度大</a:t>
            </a:r>
          </a:p>
          <a:p>
            <a:pPr lvl="1">
              <a:lnSpc>
                <a:spcPct val="90000"/>
              </a:lnSpc>
            </a:pPr>
            <a:r>
              <a:rPr lang="zh-CN" altLang="en-US" smtClean="0">
                <a:latin typeface="Times New Roman" pitchFamily="18" charset="0"/>
                <a:ea typeface="华文细黑" pitchFamily="2" charset="-122"/>
                <a:cs typeface="Times New Roman" pitchFamily="18" charset="0"/>
              </a:rPr>
              <a:t>可以访问内存地址、进行位运算</a:t>
            </a:r>
          </a:p>
          <a:p>
            <a:pPr lvl="1">
              <a:lnSpc>
                <a:spcPct val="90000"/>
              </a:lnSpc>
            </a:pPr>
            <a:r>
              <a:rPr lang="zh-CN" altLang="en-US" smtClean="0">
                <a:latin typeface="Times New Roman" pitchFamily="18" charset="0"/>
                <a:ea typeface="华文细黑" pitchFamily="2" charset="-122"/>
                <a:cs typeface="Times New Roman" pitchFamily="18" charset="0"/>
              </a:rPr>
              <a:t>生成目标代码质量高</a:t>
            </a:r>
          </a:p>
          <a:p>
            <a:pPr lvl="1">
              <a:lnSpc>
                <a:spcPct val="90000"/>
              </a:lnSpc>
            </a:pPr>
            <a:r>
              <a:rPr lang="zh-CN" altLang="en-US" smtClean="0">
                <a:latin typeface="Times New Roman" pitchFamily="18" charset="0"/>
                <a:ea typeface="华文细黑" pitchFamily="2" charset="-122"/>
                <a:cs typeface="Times New Roman" pitchFamily="18" charset="0"/>
              </a:rPr>
              <a:t>可移植性好</a:t>
            </a:r>
          </a:p>
        </p:txBody>
      </p:sp>
      <p:sp>
        <p:nvSpPr>
          <p:cNvPr id="18435" name="Oval 47">
            <a:hlinkClick r:id="rId4" action="ppaction://hlinksldjump" highlightClick="1"/>
          </p:cNvPr>
          <p:cNvSpPr>
            <a:spLocks noChangeArrowheads="1"/>
          </p:cNvSpPr>
          <p:nvPr/>
        </p:nvSpPr>
        <p:spPr bwMode="auto">
          <a:xfrm>
            <a:off x="5721350" y="1350963"/>
            <a:ext cx="533400" cy="381000"/>
          </a:xfrm>
          <a:prstGeom prst="ellipse">
            <a:avLst/>
          </a:prstGeom>
          <a:solidFill>
            <a:srgbClr val="000066"/>
          </a:solidFill>
          <a:ln w="12700" cap="sq">
            <a:solidFill>
              <a:schemeClr val="accent1"/>
            </a:solidFill>
            <a:round/>
            <a:headEnd type="none" w="sm" len="sm"/>
            <a:tailEnd type="none" w="sm" len="sm"/>
          </a:ln>
        </p:spPr>
        <p:txBody>
          <a:bodyPr wrap="none" anchor="ctr"/>
          <a:lstStyle/>
          <a:p>
            <a:pPr algn="ctr"/>
            <a:r>
              <a:rPr lang="en-US" altLang="zh-CN" sz="2400"/>
              <a:t>&gt;</a:t>
            </a:r>
          </a:p>
        </p:txBody>
      </p:sp>
      <p:sp>
        <p:nvSpPr>
          <p:cNvPr id="18436" name="Oval 48">
            <a:hlinkClick r:id="rId5" action="ppaction://hlinksldjump" highlightClick="1"/>
          </p:cNvPr>
          <p:cNvSpPr>
            <a:spLocks noChangeArrowheads="1"/>
          </p:cNvSpPr>
          <p:nvPr/>
        </p:nvSpPr>
        <p:spPr bwMode="auto">
          <a:xfrm>
            <a:off x="6330950" y="1350963"/>
            <a:ext cx="533400" cy="381000"/>
          </a:xfrm>
          <a:prstGeom prst="ellipse">
            <a:avLst/>
          </a:prstGeom>
          <a:solidFill>
            <a:srgbClr val="000066"/>
          </a:solidFill>
          <a:ln w="12700" cap="sq">
            <a:solidFill>
              <a:schemeClr val="accent1"/>
            </a:solidFill>
            <a:round/>
            <a:headEnd type="none" w="sm" len="sm"/>
            <a:tailEnd type="none" w="sm" len="sm"/>
          </a:ln>
        </p:spPr>
        <p:txBody>
          <a:bodyPr wrap="none" anchor="ctr"/>
          <a:lstStyle/>
          <a:p>
            <a:pPr algn="ctr"/>
            <a:r>
              <a:rPr lang="en-US" altLang="zh-CN" sz="2400"/>
              <a:t>&gt;</a:t>
            </a:r>
          </a:p>
        </p:txBody>
      </p:sp>
      <p:sp>
        <p:nvSpPr>
          <p:cNvPr id="18437" name="Oval 50">
            <a:hlinkClick r:id="rId6" action="ppaction://hlinksldjump" highlightClick="1"/>
          </p:cNvPr>
          <p:cNvSpPr>
            <a:spLocks noChangeArrowheads="1"/>
          </p:cNvSpPr>
          <p:nvPr/>
        </p:nvSpPr>
        <p:spPr bwMode="auto">
          <a:xfrm>
            <a:off x="5816600" y="2317750"/>
            <a:ext cx="533400" cy="381000"/>
          </a:xfrm>
          <a:prstGeom prst="ellipse">
            <a:avLst/>
          </a:prstGeom>
          <a:solidFill>
            <a:srgbClr val="000066"/>
          </a:solidFill>
          <a:ln w="12700" cap="sq">
            <a:solidFill>
              <a:schemeClr val="accent1"/>
            </a:solidFill>
            <a:round/>
            <a:headEnd type="none" w="sm" len="sm"/>
            <a:tailEnd type="none" w="sm" len="sm"/>
          </a:ln>
        </p:spPr>
        <p:txBody>
          <a:bodyPr wrap="none" anchor="ctr"/>
          <a:lstStyle/>
          <a:p>
            <a:pPr algn="ctr"/>
            <a:r>
              <a:rPr lang="en-US" altLang="zh-CN" sz="2400"/>
              <a:t>&gt;</a:t>
            </a:r>
          </a:p>
        </p:txBody>
      </p:sp>
      <p:sp>
        <p:nvSpPr>
          <p:cNvPr id="18438" name="Oval 50">
            <a:hlinkClick r:id="rId7" action="ppaction://hlinksldjump" highlightClick="1"/>
          </p:cNvPr>
          <p:cNvSpPr>
            <a:spLocks noChangeArrowheads="1"/>
          </p:cNvSpPr>
          <p:nvPr/>
        </p:nvSpPr>
        <p:spPr bwMode="auto">
          <a:xfrm>
            <a:off x="3327400" y="1828800"/>
            <a:ext cx="533400" cy="381000"/>
          </a:xfrm>
          <a:prstGeom prst="ellipse">
            <a:avLst/>
          </a:prstGeom>
          <a:solidFill>
            <a:srgbClr val="000066"/>
          </a:solidFill>
          <a:ln w="12700" cap="sq">
            <a:solidFill>
              <a:schemeClr val="accent1"/>
            </a:solidFill>
            <a:round/>
            <a:headEnd type="none" w="sm" len="sm"/>
            <a:tailEnd type="none" w="sm" len="sm"/>
          </a:ln>
        </p:spPr>
        <p:txBody>
          <a:bodyPr wrap="none" anchor="ctr"/>
          <a:lstStyle/>
          <a:p>
            <a:pPr algn="ctr"/>
            <a:r>
              <a:rPr lang="en-US" altLang="zh-CN" sz="2400"/>
              <a:t>&gt;</a:t>
            </a:r>
          </a:p>
        </p:txBody>
      </p:sp>
      <p:sp>
        <p:nvSpPr>
          <p:cNvPr id="9" name="日期占位符 8"/>
          <p:cNvSpPr>
            <a:spLocks noGrp="1"/>
          </p:cNvSpPr>
          <p:nvPr>
            <p:ph type="dt" sz="half" idx="10"/>
          </p:nvPr>
        </p:nvSpPr>
        <p:spPr/>
        <p:txBody>
          <a:bodyPr/>
          <a:lstStyle/>
          <a:p>
            <a:pPr>
              <a:defRPr/>
            </a:pPr>
            <a:fld id="{CBC5FA36-0065-43A8-894A-D2E108A0491E}" type="datetime1">
              <a:rPr lang="zh-CN" altLang="en-US" smtClean="0"/>
              <a:pPr>
                <a:defRPr/>
              </a:pPr>
              <a:t>2012-9-17</a:t>
            </a:fld>
            <a:endParaRPr lang="en-US" altLang="zh-CN" dirty="0"/>
          </a:p>
        </p:txBody>
      </p:sp>
      <p:sp>
        <p:nvSpPr>
          <p:cNvPr id="10" name="灯片编号占位符 9"/>
          <p:cNvSpPr>
            <a:spLocks noGrp="1"/>
          </p:cNvSpPr>
          <p:nvPr>
            <p:ph type="sldNum" sz="quarter" idx="12"/>
          </p:nvPr>
        </p:nvSpPr>
        <p:spPr/>
        <p:txBody>
          <a:bodyPr/>
          <a:lstStyle/>
          <a:p>
            <a:pPr>
              <a:defRPr/>
            </a:pPr>
            <a:fld id="{76C28267-322E-4F55-83A7-61969821FE8C}" type="slidenum">
              <a:rPr lang="en-US" altLang="zh-CN" smtClean="0"/>
              <a:pPr>
                <a:defRPr/>
              </a:pPr>
              <a:t>14</a:t>
            </a:fld>
            <a:endParaRPr lang="en-US" altLang="zh-CN" dirty="0"/>
          </a:p>
        </p:txBody>
      </p:sp>
    </p:spTree>
  </p:cSld>
  <p:clrMapOvr>
    <a:masterClrMapping/>
  </p:clrMapOvr>
  <p:transition advClick="0">
    <p:cover/>
    <p:sndAc>
      <p:stSnd>
        <p:snd r:embed="rId3" name="CAMERA.WAV" builtIn="1"/>
      </p:stSnd>
    </p:sndAc>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468313" y="0"/>
            <a:ext cx="8229600" cy="1143000"/>
          </a:xfrm>
          <a:prstGeom prst="rect">
            <a:avLst/>
          </a:prstGeom>
          <a:noFill/>
          <a:ln w="9525">
            <a:noFill/>
            <a:miter lim="800000"/>
            <a:headEnd/>
            <a:tailEnd/>
          </a:ln>
        </p:spPr>
        <p:txBody>
          <a:bodyPr anchor="ctr"/>
          <a:lstStyle/>
          <a:p>
            <a:pPr algn="ctr"/>
            <a:r>
              <a:rPr lang="zh-CN" altLang="en-US" sz="3600" b="1">
                <a:ea typeface="黑体" pitchFamily="2" charset="-122"/>
              </a:rPr>
              <a:t>五、常用算法</a:t>
            </a:r>
          </a:p>
        </p:txBody>
      </p:sp>
      <p:sp>
        <p:nvSpPr>
          <p:cNvPr id="288773" name="Rectangle 5"/>
          <p:cNvSpPr>
            <a:spLocks noChangeArrowheads="1"/>
          </p:cNvSpPr>
          <p:nvPr/>
        </p:nvSpPr>
        <p:spPr bwMode="auto">
          <a:xfrm>
            <a:off x="468313" y="1125538"/>
            <a:ext cx="8229600" cy="4967287"/>
          </a:xfrm>
          <a:prstGeom prst="rect">
            <a:avLst/>
          </a:prstGeom>
          <a:noFill/>
          <a:ln w="9525">
            <a:noFill/>
            <a:miter lim="800000"/>
            <a:headEnd/>
            <a:tailEnd/>
          </a:ln>
        </p:spPr>
        <p:txBody>
          <a:bodyPr/>
          <a:lstStyle/>
          <a:p>
            <a:pPr marL="2503488" indent="-2503488">
              <a:lnSpc>
                <a:spcPct val="90000"/>
              </a:lnSpc>
              <a:spcBef>
                <a:spcPct val="20000"/>
              </a:spcBef>
            </a:pPr>
            <a:r>
              <a:rPr lang="en-US" altLang="zh-CN" sz="2800">
                <a:solidFill>
                  <a:srgbClr val="0000CC"/>
                </a:solidFill>
                <a:ea typeface="黑体" pitchFamily="2" charset="-122"/>
              </a:rPr>
              <a:t>1</a:t>
            </a:r>
            <a:r>
              <a:rPr lang="zh-CN" altLang="en-US" sz="2800">
                <a:solidFill>
                  <a:srgbClr val="0000CC"/>
                </a:solidFill>
                <a:ea typeface="黑体" pitchFamily="2" charset="-122"/>
              </a:rPr>
              <a:t>、枚举法（穷举法）</a:t>
            </a:r>
          </a:p>
          <a:p>
            <a:pPr marL="2503488" indent="-2503488">
              <a:lnSpc>
                <a:spcPct val="90000"/>
              </a:lnSpc>
              <a:spcBef>
                <a:spcPct val="20000"/>
              </a:spcBef>
            </a:pPr>
            <a:r>
              <a:rPr lang="zh-CN" altLang="en-US" sz="2800">
                <a:solidFill>
                  <a:srgbClr val="0000CC"/>
                </a:solidFill>
                <a:ea typeface="黑体" pitchFamily="2" charset="-122"/>
              </a:rPr>
              <a:t>   </a:t>
            </a:r>
            <a:r>
              <a:rPr lang="zh-CN" altLang="en-US" sz="2400">
                <a:solidFill>
                  <a:srgbClr val="0000CC"/>
                </a:solidFill>
                <a:latin typeface="华文细黑" pitchFamily="2" charset="-122"/>
                <a:ea typeface="黑体" pitchFamily="2" charset="-122"/>
              </a:rPr>
              <a:t>“</a:t>
            </a:r>
            <a:r>
              <a:rPr lang="zh-CN" altLang="en-US" sz="2400">
                <a:solidFill>
                  <a:srgbClr val="0000CC"/>
                </a:solidFill>
                <a:ea typeface="黑体" pitchFamily="2" charset="-122"/>
              </a:rPr>
              <a:t>笨人之法</a:t>
            </a:r>
            <a:r>
              <a:rPr lang="zh-CN" altLang="en-US" sz="2400">
                <a:solidFill>
                  <a:srgbClr val="0000CC"/>
                </a:solidFill>
                <a:latin typeface="华文细黑" pitchFamily="2" charset="-122"/>
                <a:ea typeface="黑体" pitchFamily="2" charset="-122"/>
              </a:rPr>
              <a:t>”</a:t>
            </a:r>
            <a:r>
              <a:rPr lang="zh-CN" altLang="en-US" sz="2400">
                <a:solidFill>
                  <a:srgbClr val="0000CC"/>
                </a:solidFill>
                <a:ea typeface="黑体" pitchFamily="2" charset="-122"/>
              </a:rPr>
              <a:t>：</a:t>
            </a:r>
            <a:r>
              <a:rPr lang="zh-CN" altLang="en-US" sz="2400">
                <a:solidFill>
                  <a:srgbClr val="FF0000"/>
                </a:solidFill>
                <a:ea typeface="黑体" pitchFamily="2" charset="-122"/>
              </a:rPr>
              <a:t> </a:t>
            </a:r>
            <a:r>
              <a:rPr lang="zh-CN" altLang="en-US" sz="2400">
                <a:ea typeface="华文细黑" pitchFamily="2" charset="-122"/>
              </a:rPr>
              <a:t>把所有可能的情况一一测试，筛选出符合条件的各种结果进行输出。</a:t>
            </a:r>
          </a:p>
          <a:p>
            <a:pPr marL="2503488" indent="-2503488">
              <a:lnSpc>
                <a:spcPct val="90000"/>
              </a:lnSpc>
              <a:spcBef>
                <a:spcPct val="20000"/>
              </a:spcBef>
            </a:pPr>
            <a:r>
              <a:rPr lang="zh-CN" altLang="en-US" sz="2800">
                <a:latin typeface="华文细黑" pitchFamily="2" charset="-122"/>
                <a:ea typeface="华文细黑" pitchFamily="2" charset="-122"/>
              </a:rPr>
              <a:t> </a:t>
            </a:r>
            <a:r>
              <a:rPr lang="en-US" altLang="zh-CN" sz="2600">
                <a:solidFill>
                  <a:srgbClr val="FF0000"/>
                </a:solidFill>
                <a:latin typeface="华文细黑" pitchFamily="2" charset="-122"/>
                <a:ea typeface="华文细黑" pitchFamily="2" charset="-122"/>
              </a:rPr>
              <a:t>【</a:t>
            </a:r>
            <a:r>
              <a:rPr lang="zh-CN" altLang="en-US" sz="2600">
                <a:solidFill>
                  <a:srgbClr val="FF0000"/>
                </a:solidFill>
                <a:latin typeface="华文细黑" pitchFamily="2" charset="-122"/>
                <a:ea typeface="华文细黑" pitchFamily="2" charset="-122"/>
              </a:rPr>
              <a:t>例一</a:t>
            </a:r>
            <a:r>
              <a:rPr lang="en-US" altLang="zh-CN" sz="2600">
                <a:solidFill>
                  <a:srgbClr val="FF0000"/>
                </a:solidFill>
                <a:latin typeface="华文细黑" pitchFamily="2" charset="-122"/>
                <a:ea typeface="华文细黑" pitchFamily="2" charset="-122"/>
              </a:rPr>
              <a:t>】</a:t>
            </a:r>
            <a:r>
              <a:rPr lang="zh-CN" altLang="en-US" sz="2600">
                <a:latin typeface="华文细黑" pitchFamily="2" charset="-122"/>
                <a:ea typeface="华文细黑" pitchFamily="2" charset="-122"/>
              </a:rPr>
              <a:t>百元买百鸡</a:t>
            </a:r>
            <a:r>
              <a:rPr lang="en-US" altLang="zh-CN" sz="2600">
                <a:latin typeface="华文细黑" pitchFamily="2" charset="-122"/>
                <a:ea typeface="华文细黑" pitchFamily="2" charset="-122"/>
              </a:rPr>
              <a:t>:</a:t>
            </a:r>
            <a:r>
              <a:rPr lang="zh-CN" altLang="en-US" sz="2600">
                <a:latin typeface="华文细黑" pitchFamily="2" charset="-122"/>
                <a:ea typeface="华文细黑" pitchFamily="2" charset="-122"/>
              </a:rPr>
              <a:t>用一百元钱买一百只鸡。已知公鸡</a:t>
            </a:r>
            <a:r>
              <a:rPr lang="en-US" altLang="zh-CN" sz="2600">
                <a:latin typeface="华文细黑" pitchFamily="2" charset="-122"/>
                <a:ea typeface="华文细黑" pitchFamily="2" charset="-122"/>
              </a:rPr>
              <a:t>5</a:t>
            </a:r>
            <a:r>
              <a:rPr lang="zh-CN" altLang="en-US" sz="2600">
                <a:latin typeface="华文细黑" pitchFamily="2" charset="-122"/>
                <a:ea typeface="华文细黑" pitchFamily="2" charset="-122"/>
              </a:rPr>
              <a:t>元</a:t>
            </a:r>
            <a:r>
              <a:rPr lang="en-US" altLang="zh-CN" sz="2600">
                <a:latin typeface="华文细黑" pitchFamily="2" charset="-122"/>
                <a:ea typeface="华文细黑" pitchFamily="2" charset="-122"/>
              </a:rPr>
              <a:t>/</a:t>
            </a:r>
            <a:r>
              <a:rPr lang="zh-CN" altLang="en-US" sz="2600">
                <a:latin typeface="华文细黑" pitchFamily="2" charset="-122"/>
                <a:ea typeface="华文细黑" pitchFamily="2" charset="-122"/>
              </a:rPr>
              <a:t>只</a:t>
            </a:r>
            <a:r>
              <a:rPr lang="en-US" altLang="zh-CN" sz="2600">
                <a:latin typeface="华文细黑" pitchFamily="2" charset="-122"/>
                <a:ea typeface="华文细黑" pitchFamily="2" charset="-122"/>
              </a:rPr>
              <a:t>,</a:t>
            </a:r>
            <a:r>
              <a:rPr lang="zh-CN" altLang="en-US" sz="2600">
                <a:latin typeface="华文细黑" pitchFamily="2" charset="-122"/>
                <a:ea typeface="华文细黑" pitchFamily="2" charset="-122"/>
              </a:rPr>
              <a:t>母鸡</a:t>
            </a:r>
            <a:r>
              <a:rPr lang="en-US" altLang="zh-CN" sz="2600">
                <a:latin typeface="华文细黑" pitchFamily="2" charset="-122"/>
                <a:ea typeface="华文细黑" pitchFamily="2" charset="-122"/>
              </a:rPr>
              <a:t>3</a:t>
            </a:r>
            <a:r>
              <a:rPr lang="zh-CN" altLang="en-US" sz="2600">
                <a:latin typeface="华文细黑" pitchFamily="2" charset="-122"/>
                <a:ea typeface="华文细黑" pitchFamily="2" charset="-122"/>
              </a:rPr>
              <a:t>元</a:t>
            </a:r>
            <a:r>
              <a:rPr lang="en-US" altLang="zh-CN" sz="2600">
                <a:latin typeface="华文细黑" pitchFamily="2" charset="-122"/>
                <a:ea typeface="华文细黑" pitchFamily="2" charset="-122"/>
              </a:rPr>
              <a:t>/</a:t>
            </a:r>
            <a:r>
              <a:rPr lang="zh-CN" altLang="en-US" sz="2600">
                <a:latin typeface="华文细黑" pitchFamily="2" charset="-122"/>
                <a:ea typeface="华文细黑" pitchFamily="2" charset="-122"/>
              </a:rPr>
              <a:t>只</a:t>
            </a:r>
            <a:r>
              <a:rPr lang="en-US" altLang="zh-CN" sz="2600">
                <a:latin typeface="华文细黑" pitchFamily="2" charset="-122"/>
                <a:ea typeface="华文细黑" pitchFamily="2" charset="-122"/>
              </a:rPr>
              <a:t>,</a:t>
            </a:r>
            <a:r>
              <a:rPr lang="zh-CN" altLang="en-US" sz="2600">
                <a:latin typeface="华文细黑" pitchFamily="2" charset="-122"/>
                <a:ea typeface="华文细黑" pitchFamily="2" charset="-122"/>
              </a:rPr>
              <a:t>小鸡</a:t>
            </a:r>
            <a:r>
              <a:rPr lang="en-US" altLang="zh-CN" sz="2600">
                <a:latin typeface="华文细黑" pitchFamily="2" charset="-122"/>
                <a:ea typeface="华文细黑" pitchFamily="2" charset="-122"/>
              </a:rPr>
              <a:t>1</a:t>
            </a:r>
            <a:r>
              <a:rPr lang="zh-CN" altLang="en-US" sz="2600">
                <a:latin typeface="华文细黑" pitchFamily="2" charset="-122"/>
                <a:ea typeface="华文细黑" pitchFamily="2" charset="-122"/>
              </a:rPr>
              <a:t>元</a:t>
            </a:r>
            <a:r>
              <a:rPr lang="en-US" altLang="zh-CN" sz="2600">
                <a:latin typeface="华文细黑" pitchFamily="2" charset="-122"/>
                <a:ea typeface="华文细黑" pitchFamily="2" charset="-122"/>
              </a:rPr>
              <a:t>/3</a:t>
            </a:r>
            <a:r>
              <a:rPr lang="zh-CN" altLang="en-US" sz="2600">
                <a:latin typeface="华文细黑" pitchFamily="2" charset="-122"/>
                <a:ea typeface="华文细黑" pitchFamily="2" charset="-122"/>
              </a:rPr>
              <a:t>只。</a:t>
            </a:r>
          </a:p>
          <a:p>
            <a:pPr marL="2503488" indent="-2503488">
              <a:lnSpc>
                <a:spcPct val="90000"/>
              </a:lnSpc>
              <a:spcBef>
                <a:spcPct val="20000"/>
              </a:spcBef>
            </a:pPr>
            <a:r>
              <a:rPr lang="zh-CN" altLang="en-US" sz="2800">
                <a:solidFill>
                  <a:srgbClr val="0000CC"/>
                </a:solidFill>
                <a:ea typeface="华文细黑" pitchFamily="2" charset="-122"/>
              </a:rPr>
              <a:t>   分析：</a:t>
            </a:r>
          </a:p>
          <a:p>
            <a:pPr marL="2503488" indent="-2503488">
              <a:lnSpc>
                <a:spcPct val="90000"/>
              </a:lnSpc>
              <a:spcBef>
                <a:spcPct val="20000"/>
              </a:spcBef>
            </a:pPr>
            <a:r>
              <a:rPr lang="zh-CN" altLang="en-US" sz="2800">
                <a:ea typeface="华文细黑" pitchFamily="2" charset="-122"/>
              </a:rPr>
              <a:t>    这是个不定方程</a:t>
            </a:r>
            <a:r>
              <a:rPr lang="en-US" altLang="zh-CN" sz="2800">
                <a:latin typeface="Arial" pitchFamily="34" charset="0"/>
                <a:ea typeface="华文细黑" pitchFamily="2" charset="-122"/>
              </a:rPr>
              <a:t>——</a:t>
            </a:r>
            <a:r>
              <a:rPr lang="zh-CN" altLang="en-US" sz="2800">
                <a:ea typeface="华文细黑" pitchFamily="2" charset="-122"/>
              </a:rPr>
              <a:t>三元一次方程组问题（三个变量，两个方程）</a:t>
            </a:r>
          </a:p>
          <a:p>
            <a:pPr marL="2503488" indent="-2503488">
              <a:lnSpc>
                <a:spcPct val="90000"/>
              </a:lnSpc>
              <a:spcBef>
                <a:spcPct val="20000"/>
              </a:spcBef>
            </a:pPr>
            <a:r>
              <a:rPr lang="zh-CN" altLang="en-US" sz="2800">
                <a:solidFill>
                  <a:srgbClr val="0066CC"/>
                </a:solidFill>
                <a:ea typeface="华文细黑" pitchFamily="2" charset="-122"/>
              </a:rPr>
              <a:t>            </a:t>
            </a:r>
            <a:r>
              <a:rPr lang="en-US" altLang="zh-CN" sz="2800" i="1">
                <a:solidFill>
                  <a:srgbClr val="0066CC"/>
                </a:solidFill>
                <a:ea typeface="华文细黑" pitchFamily="2" charset="-122"/>
              </a:rPr>
              <a:t>x</a:t>
            </a:r>
            <a:r>
              <a:rPr lang="zh-CN" altLang="en-US" sz="2800" i="1">
                <a:solidFill>
                  <a:srgbClr val="0066CC"/>
                </a:solidFill>
                <a:ea typeface="华文细黑" pitchFamily="2" charset="-122"/>
              </a:rPr>
              <a:t>＋</a:t>
            </a:r>
            <a:r>
              <a:rPr lang="en-US" altLang="zh-CN" sz="2800" i="1">
                <a:solidFill>
                  <a:srgbClr val="0066CC"/>
                </a:solidFill>
                <a:ea typeface="华文细黑" pitchFamily="2" charset="-122"/>
              </a:rPr>
              <a:t>y</a:t>
            </a:r>
            <a:r>
              <a:rPr lang="zh-CN" altLang="en-US" sz="2800" i="1">
                <a:solidFill>
                  <a:srgbClr val="0066CC"/>
                </a:solidFill>
                <a:ea typeface="华文细黑" pitchFamily="2" charset="-122"/>
              </a:rPr>
              <a:t>＋</a:t>
            </a:r>
            <a:r>
              <a:rPr lang="en-US" altLang="zh-CN" sz="2800" i="1">
                <a:solidFill>
                  <a:srgbClr val="0066CC"/>
                </a:solidFill>
                <a:ea typeface="华文细黑" pitchFamily="2" charset="-122"/>
              </a:rPr>
              <a:t>z=100</a:t>
            </a:r>
            <a:r>
              <a:rPr lang="en-US" altLang="zh-CN" sz="2800">
                <a:solidFill>
                  <a:srgbClr val="0066CC"/>
                </a:solidFill>
                <a:ea typeface="华文细黑" pitchFamily="2" charset="-122"/>
              </a:rPr>
              <a:t>  </a:t>
            </a:r>
          </a:p>
          <a:p>
            <a:pPr marL="2503488" indent="-2503488">
              <a:lnSpc>
                <a:spcPct val="90000"/>
              </a:lnSpc>
              <a:spcBef>
                <a:spcPct val="20000"/>
              </a:spcBef>
            </a:pPr>
            <a:r>
              <a:rPr lang="en-US" altLang="zh-CN" sz="2800">
                <a:solidFill>
                  <a:srgbClr val="0066CC"/>
                </a:solidFill>
                <a:ea typeface="华文细黑" pitchFamily="2" charset="-122"/>
              </a:rPr>
              <a:t>            </a:t>
            </a:r>
            <a:r>
              <a:rPr lang="en-US" altLang="zh-CN" sz="2800" i="1">
                <a:solidFill>
                  <a:srgbClr val="0066CC"/>
                </a:solidFill>
                <a:ea typeface="华文细黑" pitchFamily="2" charset="-122"/>
              </a:rPr>
              <a:t>5x</a:t>
            </a:r>
            <a:r>
              <a:rPr lang="zh-CN" altLang="en-US" sz="2800" i="1">
                <a:solidFill>
                  <a:srgbClr val="0066CC"/>
                </a:solidFill>
                <a:ea typeface="华文细黑" pitchFamily="2" charset="-122"/>
              </a:rPr>
              <a:t>＋</a:t>
            </a:r>
            <a:r>
              <a:rPr lang="en-US" altLang="zh-CN" sz="2800" i="1">
                <a:solidFill>
                  <a:srgbClr val="0066CC"/>
                </a:solidFill>
                <a:ea typeface="华文细黑" pitchFamily="2" charset="-122"/>
              </a:rPr>
              <a:t>3y</a:t>
            </a:r>
            <a:r>
              <a:rPr lang="zh-CN" altLang="en-US" sz="2800" i="1">
                <a:solidFill>
                  <a:srgbClr val="0066CC"/>
                </a:solidFill>
                <a:ea typeface="华文细黑" pitchFamily="2" charset="-122"/>
              </a:rPr>
              <a:t>＋</a:t>
            </a:r>
            <a:r>
              <a:rPr lang="en-US" altLang="zh-CN" sz="2800" i="1">
                <a:solidFill>
                  <a:srgbClr val="0066CC"/>
                </a:solidFill>
                <a:ea typeface="华文细黑" pitchFamily="2" charset="-122"/>
              </a:rPr>
              <a:t>z/3=100</a:t>
            </a:r>
          </a:p>
          <a:p>
            <a:pPr marL="2503488" indent="-2503488">
              <a:lnSpc>
                <a:spcPct val="90000"/>
              </a:lnSpc>
              <a:spcBef>
                <a:spcPct val="20000"/>
              </a:spcBef>
            </a:pPr>
            <a:r>
              <a:rPr lang="en-US" altLang="zh-CN" sz="2800">
                <a:ea typeface="华文细黑" pitchFamily="2" charset="-122"/>
              </a:rPr>
              <a:t>    </a:t>
            </a:r>
            <a:r>
              <a:rPr lang="zh-CN" altLang="en-US" sz="2800">
                <a:ea typeface="华文细黑" pitchFamily="2" charset="-122"/>
              </a:rPr>
              <a:t>设公鸡为</a:t>
            </a:r>
            <a:r>
              <a:rPr lang="en-US" altLang="zh-CN" sz="2800">
                <a:solidFill>
                  <a:srgbClr val="0000CC"/>
                </a:solidFill>
                <a:ea typeface="华文细黑" pitchFamily="2" charset="-122"/>
              </a:rPr>
              <a:t>x</a:t>
            </a:r>
            <a:r>
              <a:rPr lang="zh-CN" altLang="en-US" sz="2800">
                <a:ea typeface="华文细黑" pitchFamily="2" charset="-122"/>
              </a:rPr>
              <a:t>只，母鸡为</a:t>
            </a:r>
            <a:r>
              <a:rPr lang="en-US" altLang="zh-CN" sz="2800">
                <a:solidFill>
                  <a:srgbClr val="0000CC"/>
                </a:solidFill>
                <a:ea typeface="华文细黑" pitchFamily="2" charset="-122"/>
              </a:rPr>
              <a:t>y</a:t>
            </a:r>
            <a:r>
              <a:rPr lang="zh-CN" altLang="en-US" sz="2800">
                <a:ea typeface="华文细黑" pitchFamily="2" charset="-122"/>
              </a:rPr>
              <a:t>只，小鸡为</a:t>
            </a:r>
            <a:r>
              <a:rPr lang="en-US" altLang="zh-CN" sz="2800">
                <a:solidFill>
                  <a:srgbClr val="0000CC"/>
                </a:solidFill>
                <a:ea typeface="华文细黑" pitchFamily="2" charset="-122"/>
              </a:rPr>
              <a:t>z</a:t>
            </a:r>
            <a:r>
              <a:rPr lang="zh-CN" altLang="en-US" sz="2800">
                <a:ea typeface="华文细黑" pitchFamily="2" charset="-122"/>
              </a:rPr>
              <a:t>只。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8773">
                                            <p:txEl>
                                              <p:pRg st="2" end="2"/>
                                            </p:txEl>
                                          </p:spTgt>
                                        </p:tgtEl>
                                        <p:attrNameLst>
                                          <p:attrName>style.visibility</p:attrName>
                                        </p:attrNameLst>
                                      </p:cBhvr>
                                      <p:to>
                                        <p:strVal val="visible"/>
                                      </p:to>
                                    </p:set>
                                    <p:anim calcmode="lin" valueType="num">
                                      <p:cBhvr additive="base">
                                        <p:cTn id="7" dur="500" fill="hold"/>
                                        <p:tgtEl>
                                          <p:spTgt spid="28877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87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88773">
                                            <p:txEl>
                                              <p:pRg st="3" end="3"/>
                                            </p:txEl>
                                          </p:spTgt>
                                        </p:tgtEl>
                                        <p:attrNameLst>
                                          <p:attrName>style.visibility</p:attrName>
                                        </p:attrNameLst>
                                      </p:cBhvr>
                                      <p:to>
                                        <p:strVal val="visible"/>
                                      </p:to>
                                    </p:set>
                                    <p:anim calcmode="lin" valueType="num">
                                      <p:cBhvr>
                                        <p:cTn id="13" dur="500" fill="hold"/>
                                        <p:tgtEl>
                                          <p:spTgt spid="28877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28877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88773">
                                            <p:txEl>
                                              <p:pRg st="4" end="4"/>
                                            </p:txEl>
                                          </p:spTgt>
                                        </p:tgtEl>
                                        <p:attrNameLst>
                                          <p:attrName>style.visibility</p:attrName>
                                        </p:attrNameLst>
                                      </p:cBhvr>
                                      <p:to>
                                        <p:strVal val="visible"/>
                                      </p:to>
                                    </p:set>
                                    <p:animEffect transition="in" filter="checkerboard(across)">
                                      <p:cBhvr>
                                        <p:cTn id="19" dur="500"/>
                                        <p:tgtEl>
                                          <p:spTgt spid="28877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88773">
                                            <p:txEl>
                                              <p:pRg st="5" end="5"/>
                                            </p:txEl>
                                          </p:spTgt>
                                        </p:tgtEl>
                                        <p:attrNameLst>
                                          <p:attrName>style.visibility</p:attrName>
                                        </p:attrNameLst>
                                      </p:cBhvr>
                                      <p:to>
                                        <p:strVal val="visible"/>
                                      </p:to>
                                    </p:set>
                                    <p:animEffect transition="in" filter="checkerboard(across)">
                                      <p:cBhvr>
                                        <p:cTn id="22" dur="500"/>
                                        <p:tgtEl>
                                          <p:spTgt spid="28877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88773">
                                            <p:txEl>
                                              <p:pRg st="6" end="6"/>
                                            </p:txEl>
                                          </p:spTgt>
                                        </p:tgtEl>
                                        <p:attrNameLst>
                                          <p:attrName>style.visibility</p:attrName>
                                        </p:attrNameLst>
                                      </p:cBhvr>
                                      <p:to>
                                        <p:strVal val="visible"/>
                                      </p:to>
                                    </p:set>
                                    <p:animEffect transition="in" filter="checkerboard(across)">
                                      <p:cBhvr>
                                        <p:cTn id="25" dur="500"/>
                                        <p:tgtEl>
                                          <p:spTgt spid="28877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88773">
                                            <p:txEl>
                                              <p:pRg st="7" end="7"/>
                                            </p:txEl>
                                          </p:spTgt>
                                        </p:tgtEl>
                                        <p:attrNameLst>
                                          <p:attrName>style.visibility</p:attrName>
                                        </p:attrNameLst>
                                      </p:cBhvr>
                                      <p:to>
                                        <p:strVal val="visible"/>
                                      </p:to>
                                    </p:set>
                                    <p:animEffect transition="in" filter="checkerboard(across)">
                                      <p:cBhvr>
                                        <p:cTn id="28" dur="500"/>
                                        <p:tgtEl>
                                          <p:spTgt spid="28877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pPr algn="r"/>
            <a:r>
              <a:rPr lang="zh-CN" altLang="en-US" sz="2800" b="1">
                <a:solidFill>
                  <a:srgbClr val="800000"/>
                </a:solidFill>
                <a:latin typeface="楷体_GB2312" pitchFamily="49" charset="-122"/>
                <a:ea typeface="楷体_GB2312" pitchFamily="49" charset="-122"/>
              </a:rPr>
              <a:t>百元买百鸡问题分析</a:t>
            </a:r>
          </a:p>
        </p:txBody>
      </p:sp>
      <p:pic>
        <p:nvPicPr>
          <p:cNvPr id="61443" name="Picture 8" descr="百元买百鸡"/>
          <p:cNvPicPr>
            <a:picLocks noChangeAspect="1" noChangeArrowheads="1"/>
          </p:cNvPicPr>
          <p:nvPr/>
        </p:nvPicPr>
        <p:blipFill>
          <a:blip r:embed="rId2"/>
          <a:srcRect/>
          <a:stretch>
            <a:fillRect/>
          </a:stretch>
        </p:blipFill>
        <p:spPr bwMode="auto">
          <a:xfrm>
            <a:off x="900113" y="404813"/>
            <a:ext cx="4173537" cy="5832475"/>
          </a:xfrm>
          <a:prstGeom prst="rect">
            <a:avLst/>
          </a:prstGeom>
          <a:noFill/>
          <a:ln w="9525">
            <a:solidFill>
              <a:srgbClr val="FF0000"/>
            </a:solidFill>
            <a:miter lim="800000"/>
            <a:headEnd/>
            <a:tailEnd/>
          </a:ln>
        </p:spPr>
      </p:pic>
      <p:sp>
        <p:nvSpPr>
          <p:cNvPr id="289801" name="Line 9"/>
          <p:cNvSpPr>
            <a:spLocks noChangeShapeType="1"/>
          </p:cNvSpPr>
          <p:nvPr/>
        </p:nvSpPr>
        <p:spPr bwMode="auto">
          <a:xfrm>
            <a:off x="1619250" y="836613"/>
            <a:ext cx="936625" cy="0"/>
          </a:xfrm>
          <a:prstGeom prst="line">
            <a:avLst/>
          </a:prstGeom>
          <a:noFill/>
          <a:ln w="28575">
            <a:solidFill>
              <a:srgbClr val="FF0000"/>
            </a:solidFill>
            <a:round/>
            <a:headEnd/>
            <a:tailEnd/>
          </a:ln>
        </p:spPr>
        <p:txBody>
          <a:bodyPr/>
          <a:lstStyle/>
          <a:p>
            <a:endParaRPr lang="zh-CN" altLang="en-US"/>
          </a:p>
        </p:txBody>
      </p:sp>
      <p:sp>
        <p:nvSpPr>
          <p:cNvPr id="289802" name="Line 10"/>
          <p:cNvSpPr>
            <a:spLocks noChangeShapeType="1"/>
          </p:cNvSpPr>
          <p:nvPr/>
        </p:nvSpPr>
        <p:spPr bwMode="auto">
          <a:xfrm>
            <a:off x="3059113" y="836613"/>
            <a:ext cx="1081087" cy="0"/>
          </a:xfrm>
          <a:prstGeom prst="line">
            <a:avLst/>
          </a:prstGeom>
          <a:noFill/>
          <a:ln w="28575">
            <a:solidFill>
              <a:srgbClr val="FF0000"/>
            </a:solidFill>
            <a:round/>
            <a:headEnd/>
            <a:tailEnd/>
          </a:ln>
        </p:spPr>
        <p:txBody>
          <a:bodyPr/>
          <a:lstStyle/>
          <a:p>
            <a:endParaRPr lang="zh-CN" altLang="en-US"/>
          </a:p>
        </p:txBody>
      </p:sp>
      <p:sp>
        <p:nvSpPr>
          <p:cNvPr id="289803" name="Line 11"/>
          <p:cNvSpPr>
            <a:spLocks noChangeShapeType="1"/>
          </p:cNvSpPr>
          <p:nvPr/>
        </p:nvSpPr>
        <p:spPr bwMode="auto">
          <a:xfrm>
            <a:off x="3492500" y="836613"/>
            <a:ext cx="0" cy="936625"/>
          </a:xfrm>
          <a:prstGeom prst="line">
            <a:avLst/>
          </a:prstGeom>
          <a:noFill/>
          <a:ln w="28575">
            <a:solidFill>
              <a:srgbClr val="FF0000"/>
            </a:solidFill>
            <a:round/>
            <a:headEnd/>
            <a:tailEnd/>
          </a:ln>
        </p:spPr>
        <p:txBody>
          <a:bodyPr/>
          <a:lstStyle/>
          <a:p>
            <a:endParaRPr lang="zh-CN" altLang="en-US"/>
          </a:p>
        </p:txBody>
      </p:sp>
      <p:sp>
        <p:nvSpPr>
          <p:cNvPr id="289804" name="Line 12"/>
          <p:cNvSpPr>
            <a:spLocks noChangeShapeType="1"/>
          </p:cNvSpPr>
          <p:nvPr/>
        </p:nvSpPr>
        <p:spPr bwMode="auto">
          <a:xfrm>
            <a:off x="3492500" y="1773238"/>
            <a:ext cx="647700" cy="0"/>
          </a:xfrm>
          <a:prstGeom prst="line">
            <a:avLst/>
          </a:prstGeom>
          <a:noFill/>
          <a:ln w="19050">
            <a:solidFill>
              <a:srgbClr val="FF0000"/>
            </a:solidFill>
            <a:round/>
            <a:headEnd/>
            <a:tailEnd/>
          </a:ln>
        </p:spPr>
        <p:txBody>
          <a:bodyPr/>
          <a:lstStyle/>
          <a:p>
            <a:endParaRPr lang="zh-CN" altLang="en-US"/>
          </a:p>
        </p:txBody>
      </p:sp>
      <p:grpSp>
        <p:nvGrpSpPr>
          <p:cNvPr id="2" name="Group 13"/>
          <p:cNvGrpSpPr>
            <a:grpSpLocks/>
          </p:cNvGrpSpPr>
          <p:nvPr/>
        </p:nvGrpSpPr>
        <p:grpSpPr bwMode="auto">
          <a:xfrm>
            <a:off x="3130550" y="2060575"/>
            <a:ext cx="1081088" cy="936625"/>
            <a:chOff x="1972" y="1298"/>
            <a:chExt cx="681" cy="590"/>
          </a:xfrm>
        </p:grpSpPr>
        <p:sp>
          <p:nvSpPr>
            <p:cNvPr id="61458" name="Line 14"/>
            <p:cNvSpPr>
              <a:spLocks noChangeShapeType="1"/>
            </p:cNvSpPr>
            <p:nvPr/>
          </p:nvSpPr>
          <p:spPr bwMode="auto">
            <a:xfrm>
              <a:off x="1972" y="1298"/>
              <a:ext cx="681" cy="0"/>
            </a:xfrm>
            <a:prstGeom prst="line">
              <a:avLst/>
            </a:prstGeom>
            <a:noFill/>
            <a:ln w="28575">
              <a:solidFill>
                <a:srgbClr val="FF0000"/>
              </a:solidFill>
              <a:round/>
              <a:headEnd/>
              <a:tailEnd/>
            </a:ln>
          </p:spPr>
          <p:txBody>
            <a:bodyPr/>
            <a:lstStyle/>
            <a:p>
              <a:endParaRPr lang="zh-CN" altLang="en-US"/>
            </a:p>
          </p:txBody>
        </p:sp>
        <p:sp>
          <p:nvSpPr>
            <p:cNvPr id="61459" name="Line 15"/>
            <p:cNvSpPr>
              <a:spLocks noChangeShapeType="1"/>
            </p:cNvSpPr>
            <p:nvPr/>
          </p:nvSpPr>
          <p:spPr bwMode="auto">
            <a:xfrm>
              <a:off x="2245" y="1298"/>
              <a:ext cx="0" cy="590"/>
            </a:xfrm>
            <a:prstGeom prst="line">
              <a:avLst/>
            </a:prstGeom>
            <a:noFill/>
            <a:ln w="28575">
              <a:solidFill>
                <a:srgbClr val="FF0000"/>
              </a:solidFill>
              <a:round/>
              <a:headEnd/>
              <a:tailEnd/>
            </a:ln>
          </p:spPr>
          <p:txBody>
            <a:bodyPr/>
            <a:lstStyle/>
            <a:p>
              <a:endParaRPr lang="zh-CN" altLang="en-US"/>
            </a:p>
          </p:txBody>
        </p:sp>
        <p:sp>
          <p:nvSpPr>
            <p:cNvPr id="61460" name="Line 16"/>
            <p:cNvSpPr>
              <a:spLocks noChangeShapeType="1"/>
            </p:cNvSpPr>
            <p:nvPr/>
          </p:nvSpPr>
          <p:spPr bwMode="auto">
            <a:xfrm>
              <a:off x="2245" y="1888"/>
              <a:ext cx="408" cy="0"/>
            </a:xfrm>
            <a:prstGeom prst="line">
              <a:avLst/>
            </a:prstGeom>
            <a:noFill/>
            <a:ln w="19050">
              <a:solidFill>
                <a:srgbClr val="FF0000"/>
              </a:solidFill>
              <a:round/>
              <a:headEnd/>
              <a:tailEnd/>
            </a:ln>
          </p:spPr>
          <p:txBody>
            <a:bodyPr/>
            <a:lstStyle/>
            <a:p>
              <a:endParaRPr lang="zh-CN" altLang="en-US"/>
            </a:p>
          </p:txBody>
        </p:sp>
      </p:grpSp>
      <p:grpSp>
        <p:nvGrpSpPr>
          <p:cNvPr id="3" name="Group 17"/>
          <p:cNvGrpSpPr>
            <a:grpSpLocks/>
          </p:cNvGrpSpPr>
          <p:nvPr/>
        </p:nvGrpSpPr>
        <p:grpSpPr bwMode="auto">
          <a:xfrm>
            <a:off x="3059113" y="3284538"/>
            <a:ext cx="1081087" cy="936625"/>
            <a:chOff x="1972" y="1298"/>
            <a:chExt cx="681" cy="590"/>
          </a:xfrm>
        </p:grpSpPr>
        <p:sp>
          <p:nvSpPr>
            <p:cNvPr id="61455" name="Line 18"/>
            <p:cNvSpPr>
              <a:spLocks noChangeShapeType="1"/>
            </p:cNvSpPr>
            <p:nvPr/>
          </p:nvSpPr>
          <p:spPr bwMode="auto">
            <a:xfrm>
              <a:off x="1972" y="1298"/>
              <a:ext cx="681" cy="0"/>
            </a:xfrm>
            <a:prstGeom prst="line">
              <a:avLst/>
            </a:prstGeom>
            <a:noFill/>
            <a:ln w="28575">
              <a:solidFill>
                <a:srgbClr val="FF0000"/>
              </a:solidFill>
              <a:round/>
              <a:headEnd/>
              <a:tailEnd/>
            </a:ln>
          </p:spPr>
          <p:txBody>
            <a:bodyPr/>
            <a:lstStyle/>
            <a:p>
              <a:endParaRPr lang="zh-CN" altLang="en-US"/>
            </a:p>
          </p:txBody>
        </p:sp>
        <p:sp>
          <p:nvSpPr>
            <p:cNvPr id="61456" name="Line 19"/>
            <p:cNvSpPr>
              <a:spLocks noChangeShapeType="1"/>
            </p:cNvSpPr>
            <p:nvPr/>
          </p:nvSpPr>
          <p:spPr bwMode="auto">
            <a:xfrm>
              <a:off x="2245" y="1298"/>
              <a:ext cx="0" cy="590"/>
            </a:xfrm>
            <a:prstGeom prst="line">
              <a:avLst/>
            </a:prstGeom>
            <a:noFill/>
            <a:ln w="28575">
              <a:solidFill>
                <a:srgbClr val="FF0000"/>
              </a:solidFill>
              <a:round/>
              <a:headEnd/>
              <a:tailEnd/>
            </a:ln>
          </p:spPr>
          <p:txBody>
            <a:bodyPr/>
            <a:lstStyle/>
            <a:p>
              <a:endParaRPr lang="zh-CN" altLang="en-US"/>
            </a:p>
          </p:txBody>
        </p:sp>
        <p:sp>
          <p:nvSpPr>
            <p:cNvPr id="61457" name="Line 20"/>
            <p:cNvSpPr>
              <a:spLocks noChangeShapeType="1"/>
            </p:cNvSpPr>
            <p:nvPr/>
          </p:nvSpPr>
          <p:spPr bwMode="auto">
            <a:xfrm>
              <a:off x="2245" y="1888"/>
              <a:ext cx="408" cy="0"/>
            </a:xfrm>
            <a:prstGeom prst="line">
              <a:avLst/>
            </a:prstGeom>
            <a:noFill/>
            <a:ln w="19050">
              <a:solidFill>
                <a:srgbClr val="FF0000"/>
              </a:solidFill>
              <a:round/>
              <a:headEnd/>
              <a:tailEnd/>
            </a:ln>
          </p:spPr>
          <p:txBody>
            <a:bodyPr/>
            <a:lstStyle/>
            <a:p>
              <a:endParaRPr lang="zh-CN" altLang="en-US"/>
            </a:p>
          </p:txBody>
        </p:sp>
      </p:grpSp>
      <p:grpSp>
        <p:nvGrpSpPr>
          <p:cNvPr id="4" name="Group 21"/>
          <p:cNvGrpSpPr>
            <a:grpSpLocks/>
          </p:cNvGrpSpPr>
          <p:nvPr/>
        </p:nvGrpSpPr>
        <p:grpSpPr bwMode="auto">
          <a:xfrm>
            <a:off x="3059113" y="4797425"/>
            <a:ext cx="1081087" cy="936625"/>
            <a:chOff x="1972" y="1298"/>
            <a:chExt cx="681" cy="590"/>
          </a:xfrm>
        </p:grpSpPr>
        <p:sp>
          <p:nvSpPr>
            <p:cNvPr id="61452" name="Line 22"/>
            <p:cNvSpPr>
              <a:spLocks noChangeShapeType="1"/>
            </p:cNvSpPr>
            <p:nvPr/>
          </p:nvSpPr>
          <p:spPr bwMode="auto">
            <a:xfrm>
              <a:off x="1972" y="1298"/>
              <a:ext cx="681" cy="0"/>
            </a:xfrm>
            <a:prstGeom prst="line">
              <a:avLst/>
            </a:prstGeom>
            <a:noFill/>
            <a:ln w="28575">
              <a:solidFill>
                <a:srgbClr val="FF0000"/>
              </a:solidFill>
              <a:round/>
              <a:headEnd/>
              <a:tailEnd/>
            </a:ln>
          </p:spPr>
          <p:txBody>
            <a:bodyPr/>
            <a:lstStyle/>
            <a:p>
              <a:endParaRPr lang="zh-CN" altLang="en-US"/>
            </a:p>
          </p:txBody>
        </p:sp>
        <p:sp>
          <p:nvSpPr>
            <p:cNvPr id="61453" name="Line 23"/>
            <p:cNvSpPr>
              <a:spLocks noChangeShapeType="1"/>
            </p:cNvSpPr>
            <p:nvPr/>
          </p:nvSpPr>
          <p:spPr bwMode="auto">
            <a:xfrm>
              <a:off x="2245" y="1298"/>
              <a:ext cx="0" cy="590"/>
            </a:xfrm>
            <a:prstGeom prst="line">
              <a:avLst/>
            </a:prstGeom>
            <a:noFill/>
            <a:ln w="28575">
              <a:solidFill>
                <a:srgbClr val="FF0000"/>
              </a:solidFill>
              <a:round/>
              <a:headEnd/>
              <a:tailEnd/>
            </a:ln>
          </p:spPr>
          <p:txBody>
            <a:bodyPr/>
            <a:lstStyle/>
            <a:p>
              <a:endParaRPr lang="zh-CN" altLang="en-US"/>
            </a:p>
          </p:txBody>
        </p:sp>
        <p:sp>
          <p:nvSpPr>
            <p:cNvPr id="61454" name="Line 24"/>
            <p:cNvSpPr>
              <a:spLocks noChangeShapeType="1"/>
            </p:cNvSpPr>
            <p:nvPr/>
          </p:nvSpPr>
          <p:spPr bwMode="auto">
            <a:xfrm>
              <a:off x="2245" y="1888"/>
              <a:ext cx="408" cy="0"/>
            </a:xfrm>
            <a:prstGeom prst="line">
              <a:avLst/>
            </a:prstGeom>
            <a:noFill/>
            <a:ln w="19050">
              <a:solidFill>
                <a:srgbClr val="FF0000"/>
              </a:solidFill>
              <a:round/>
              <a:headEnd/>
              <a:tailEnd/>
            </a:ln>
          </p:spPr>
          <p:txBody>
            <a:bodyPr/>
            <a:lstStyle/>
            <a:p>
              <a:endParaRPr lang="zh-CN" altLang="en-US"/>
            </a:p>
          </p:txBody>
        </p:sp>
      </p:grpSp>
      <p:pic>
        <p:nvPicPr>
          <p:cNvPr id="289817" name="Picture 25" descr="百元买百鸡1"/>
          <p:cNvPicPr>
            <a:picLocks noChangeAspect="1" noChangeArrowheads="1"/>
          </p:cNvPicPr>
          <p:nvPr/>
        </p:nvPicPr>
        <p:blipFill>
          <a:blip r:embed="rId3"/>
          <a:srcRect/>
          <a:stretch>
            <a:fillRect/>
          </a:stretch>
        </p:blipFill>
        <p:spPr bwMode="auto">
          <a:xfrm>
            <a:off x="5399088" y="1916113"/>
            <a:ext cx="3494087" cy="3241675"/>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9801"/>
                                        </p:tgtEl>
                                        <p:attrNameLst>
                                          <p:attrName>style.visibility</p:attrName>
                                        </p:attrNameLst>
                                      </p:cBhvr>
                                      <p:to>
                                        <p:strVal val="visible"/>
                                      </p:to>
                                    </p:set>
                                    <p:animEffect transition="in" filter="checkerboard(across)">
                                      <p:cBhvr>
                                        <p:cTn id="7" dur="500"/>
                                        <p:tgtEl>
                                          <p:spTgt spid="28980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9802"/>
                                        </p:tgtEl>
                                        <p:attrNameLst>
                                          <p:attrName>style.visibility</p:attrName>
                                        </p:attrNameLst>
                                      </p:cBhvr>
                                      <p:to>
                                        <p:strVal val="visible"/>
                                      </p:to>
                                    </p:set>
                                    <p:animEffect transition="in" filter="checkerboard(across)">
                                      <p:cBhvr>
                                        <p:cTn id="12" dur="500"/>
                                        <p:tgtEl>
                                          <p:spTgt spid="28980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89803"/>
                                        </p:tgtEl>
                                        <p:attrNameLst>
                                          <p:attrName>style.visibility</p:attrName>
                                        </p:attrNameLst>
                                      </p:cBhvr>
                                      <p:to>
                                        <p:strVal val="visible"/>
                                      </p:to>
                                    </p:set>
                                    <p:animEffect transition="in" filter="checkerboard(across)">
                                      <p:cBhvr>
                                        <p:cTn id="15" dur="500"/>
                                        <p:tgtEl>
                                          <p:spTgt spid="28980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89804"/>
                                        </p:tgtEl>
                                        <p:attrNameLst>
                                          <p:attrName>style.visibility</p:attrName>
                                        </p:attrNameLst>
                                      </p:cBhvr>
                                      <p:to>
                                        <p:strVal val="visible"/>
                                      </p:to>
                                    </p:set>
                                    <p:animEffect transition="in" filter="checkerboard(across)">
                                      <p:cBhvr>
                                        <p:cTn id="18" dur="500"/>
                                        <p:tgtEl>
                                          <p:spTgt spid="28980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xit" presetSubtype="16" fill="hold" grpId="1" nodeType="clickEffect">
                                  <p:stCondLst>
                                    <p:cond delay="0"/>
                                  </p:stCondLst>
                                  <p:childTnLst>
                                    <p:animEffect transition="out" filter="box(in)">
                                      <p:cBhvr>
                                        <p:cTn id="22" dur="500"/>
                                        <p:tgtEl>
                                          <p:spTgt spid="289801"/>
                                        </p:tgtEl>
                                      </p:cBhvr>
                                    </p:animEffect>
                                    <p:set>
                                      <p:cBhvr>
                                        <p:cTn id="23" dur="1" fill="hold">
                                          <p:stCondLst>
                                            <p:cond delay="499"/>
                                          </p:stCondLst>
                                        </p:cTn>
                                        <p:tgtEl>
                                          <p:spTgt spid="289801"/>
                                        </p:tgtEl>
                                        <p:attrNameLst>
                                          <p:attrName>style.visibility</p:attrName>
                                        </p:attrNameLst>
                                      </p:cBhvr>
                                      <p:to>
                                        <p:strVal val="hidden"/>
                                      </p:to>
                                    </p:set>
                                  </p:childTnLst>
                                </p:cTn>
                              </p:par>
                              <p:par>
                                <p:cTn id="24" presetID="4" presetClass="exit" presetSubtype="16" fill="hold" grpId="1" nodeType="withEffect">
                                  <p:stCondLst>
                                    <p:cond delay="0"/>
                                  </p:stCondLst>
                                  <p:childTnLst>
                                    <p:animEffect transition="out" filter="box(in)">
                                      <p:cBhvr>
                                        <p:cTn id="25" dur="500"/>
                                        <p:tgtEl>
                                          <p:spTgt spid="289802"/>
                                        </p:tgtEl>
                                      </p:cBhvr>
                                    </p:animEffect>
                                    <p:set>
                                      <p:cBhvr>
                                        <p:cTn id="26" dur="1" fill="hold">
                                          <p:stCondLst>
                                            <p:cond delay="499"/>
                                          </p:stCondLst>
                                        </p:cTn>
                                        <p:tgtEl>
                                          <p:spTgt spid="289802"/>
                                        </p:tgtEl>
                                        <p:attrNameLst>
                                          <p:attrName>style.visibility</p:attrName>
                                        </p:attrNameLst>
                                      </p:cBhvr>
                                      <p:to>
                                        <p:strVal val="hidden"/>
                                      </p:to>
                                    </p:set>
                                  </p:childTnLst>
                                </p:cTn>
                              </p:par>
                              <p:par>
                                <p:cTn id="27" presetID="4" presetClass="exit" presetSubtype="16" fill="hold" grpId="1" nodeType="withEffect">
                                  <p:stCondLst>
                                    <p:cond delay="0"/>
                                  </p:stCondLst>
                                  <p:childTnLst>
                                    <p:animEffect transition="out" filter="box(in)">
                                      <p:cBhvr>
                                        <p:cTn id="28" dur="500"/>
                                        <p:tgtEl>
                                          <p:spTgt spid="289803"/>
                                        </p:tgtEl>
                                      </p:cBhvr>
                                    </p:animEffect>
                                    <p:set>
                                      <p:cBhvr>
                                        <p:cTn id="29" dur="1" fill="hold">
                                          <p:stCondLst>
                                            <p:cond delay="499"/>
                                          </p:stCondLst>
                                        </p:cTn>
                                        <p:tgtEl>
                                          <p:spTgt spid="289803"/>
                                        </p:tgtEl>
                                        <p:attrNameLst>
                                          <p:attrName>style.visibility</p:attrName>
                                        </p:attrNameLst>
                                      </p:cBhvr>
                                      <p:to>
                                        <p:strVal val="hidden"/>
                                      </p:to>
                                    </p:set>
                                  </p:childTnLst>
                                </p:cTn>
                              </p:par>
                              <p:par>
                                <p:cTn id="30" presetID="4" presetClass="exit" presetSubtype="16" fill="hold" grpId="1" nodeType="withEffect">
                                  <p:stCondLst>
                                    <p:cond delay="0"/>
                                  </p:stCondLst>
                                  <p:childTnLst>
                                    <p:animEffect transition="out" filter="box(in)">
                                      <p:cBhvr>
                                        <p:cTn id="31" dur="500"/>
                                        <p:tgtEl>
                                          <p:spTgt spid="289804"/>
                                        </p:tgtEl>
                                      </p:cBhvr>
                                    </p:animEffect>
                                    <p:set>
                                      <p:cBhvr>
                                        <p:cTn id="32" dur="1" fill="hold">
                                          <p:stCondLst>
                                            <p:cond delay="499"/>
                                          </p:stCondLst>
                                        </p:cTn>
                                        <p:tgtEl>
                                          <p:spTgt spid="28980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heckerboard(across)">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nodeType="clickEffect">
                                  <p:stCondLst>
                                    <p:cond delay="0"/>
                                  </p:stCondLst>
                                  <p:childTnLst>
                                    <p:animEffect transition="out" filter="box(in)">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checkerboard(across)">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nodeType="clickEffect">
                                  <p:stCondLst>
                                    <p:cond delay="0"/>
                                  </p:stCondLst>
                                  <p:childTnLst>
                                    <p:animEffect transition="out" filter="box(in)">
                                      <p:cBhvr>
                                        <p:cTn id="51" dur="500"/>
                                        <p:tgtEl>
                                          <p:spTgt spid="3"/>
                                        </p:tgtEl>
                                      </p:cBhvr>
                                    </p:animEffect>
                                    <p:set>
                                      <p:cBhvr>
                                        <p:cTn id="52" dur="1" fill="hold">
                                          <p:stCondLst>
                                            <p:cond delay="499"/>
                                          </p:stCondLst>
                                        </p:cTn>
                                        <p:tgtEl>
                                          <p:spTgt spid="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checkerboard(across)">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nodeType="clickEffect">
                                  <p:stCondLst>
                                    <p:cond delay="0"/>
                                  </p:stCondLst>
                                  <p:childTnLst>
                                    <p:animEffect transition="out" filter="box(in)">
                                      <p:cBhvr>
                                        <p:cTn id="61" dur="500"/>
                                        <p:tgtEl>
                                          <p:spTgt spid="4"/>
                                        </p:tgtEl>
                                      </p:cBhvr>
                                    </p:animEffect>
                                    <p:set>
                                      <p:cBhvr>
                                        <p:cTn id="62" dur="1" fill="hold">
                                          <p:stCondLst>
                                            <p:cond delay="499"/>
                                          </p:stCondLst>
                                        </p:cTn>
                                        <p:tgtEl>
                                          <p:spTgt spid="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289817"/>
                                        </p:tgtEl>
                                        <p:attrNameLst>
                                          <p:attrName>style.visibility</p:attrName>
                                        </p:attrNameLst>
                                      </p:cBhvr>
                                      <p:to>
                                        <p:strVal val="visible"/>
                                      </p:to>
                                    </p:set>
                                    <p:animEffect transition="in" filter="circle(in)">
                                      <p:cBhvr>
                                        <p:cTn id="67" dur="2000"/>
                                        <p:tgtEl>
                                          <p:spTgt spid="289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1" grpId="0" animBg="1"/>
      <p:bldP spid="289801" grpId="1" animBg="1"/>
      <p:bldP spid="289802" grpId="0" animBg="1"/>
      <p:bldP spid="289802" grpId="1" animBg="1"/>
      <p:bldP spid="289803" grpId="0" animBg="1"/>
      <p:bldP spid="289803" grpId="1" animBg="1"/>
      <p:bldP spid="289804" grpId="0" animBg="1"/>
      <p:bldP spid="289804" grpId="1"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468313" y="0"/>
            <a:ext cx="8229600" cy="774700"/>
          </a:xfrm>
          <a:prstGeom prst="rect">
            <a:avLst/>
          </a:prstGeom>
          <a:noFill/>
          <a:ln w="9525">
            <a:noFill/>
            <a:miter lim="800000"/>
            <a:headEnd/>
            <a:tailEnd/>
          </a:ln>
        </p:spPr>
        <p:txBody>
          <a:bodyPr anchor="ctr"/>
          <a:lstStyle/>
          <a:p>
            <a:pPr algn="r"/>
            <a:r>
              <a:rPr lang="zh-CN" altLang="en-US" sz="2800" b="1">
                <a:solidFill>
                  <a:srgbClr val="800000"/>
                </a:solidFill>
                <a:latin typeface="楷体_GB2312" pitchFamily="49" charset="-122"/>
                <a:ea typeface="楷体_GB2312" pitchFamily="49" charset="-122"/>
              </a:rPr>
              <a:t>百元买百鸡问题分析</a:t>
            </a:r>
          </a:p>
        </p:txBody>
      </p:sp>
      <p:sp>
        <p:nvSpPr>
          <p:cNvPr id="62467" name="Text Box 5"/>
          <p:cNvSpPr txBox="1">
            <a:spLocks noChangeArrowheads="1"/>
          </p:cNvSpPr>
          <p:nvPr/>
        </p:nvSpPr>
        <p:spPr bwMode="auto">
          <a:xfrm>
            <a:off x="323850" y="692150"/>
            <a:ext cx="8569325" cy="4146550"/>
          </a:xfrm>
          <a:prstGeom prst="rect">
            <a:avLst/>
          </a:prstGeom>
          <a:solidFill>
            <a:srgbClr val="993300"/>
          </a:solidFill>
          <a:ln w="38100">
            <a:solidFill>
              <a:srgbClr val="FF6600"/>
            </a:solidFill>
            <a:miter lim="800000"/>
            <a:headEnd/>
            <a:tailEnd/>
          </a:ln>
        </p:spPr>
        <p:txBody>
          <a:bodyPr>
            <a:spAutoFit/>
          </a:bodyPr>
          <a:lstStyle/>
          <a:p>
            <a:r>
              <a:rPr lang="en-US" altLang="zh-CN" sz="2400">
                <a:solidFill>
                  <a:srgbClr val="FFFFCC"/>
                </a:solidFill>
                <a:latin typeface="Arial" pitchFamily="34" charset="0"/>
              </a:rPr>
              <a:t>main()</a:t>
            </a:r>
          </a:p>
          <a:p>
            <a:r>
              <a:rPr lang="en-US" altLang="zh-CN" sz="2400">
                <a:solidFill>
                  <a:srgbClr val="FFFFCC"/>
                </a:solidFill>
                <a:latin typeface="Arial" pitchFamily="34" charset="0"/>
              </a:rPr>
              <a:t>{</a:t>
            </a:r>
          </a:p>
          <a:p>
            <a:r>
              <a:rPr lang="en-US" altLang="zh-CN" sz="2400">
                <a:solidFill>
                  <a:srgbClr val="FFFFCC"/>
                </a:solidFill>
                <a:latin typeface="Arial" pitchFamily="34" charset="0"/>
              </a:rPr>
              <a:t>    int x,y,z;</a:t>
            </a:r>
          </a:p>
          <a:p>
            <a:r>
              <a:rPr lang="en-US" altLang="zh-CN" sz="2400">
                <a:solidFill>
                  <a:srgbClr val="FFFFCC"/>
                </a:solidFill>
                <a:latin typeface="Arial" pitchFamily="34" charset="0"/>
              </a:rPr>
              <a:t>    for (x=0;x&lt;=100;x++)</a:t>
            </a:r>
          </a:p>
          <a:p>
            <a:r>
              <a:rPr lang="en-US" altLang="zh-CN" sz="2400">
                <a:solidFill>
                  <a:srgbClr val="FFFFCC"/>
                </a:solidFill>
                <a:latin typeface="Arial" pitchFamily="34" charset="0"/>
              </a:rPr>
              <a:t>        for (y=0;y&lt;=100;y++)</a:t>
            </a:r>
          </a:p>
          <a:p>
            <a:r>
              <a:rPr lang="en-US" altLang="zh-CN" sz="2400">
                <a:solidFill>
                  <a:srgbClr val="FFFFCC"/>
                </a:solidFill>
                <a:latin typeface="Arial" pitchFamily="34" charset="0"/>
              </a:rPr>
              <a:t>            for (z=0;z&lt;=100;z++)</a:t>
            </a:r>
          </a:p>
          <a:p>
            <a:r>
              <a:rPr lang="en-US" altLang="zh-CN" sz="2400">
                <a:solidFill>
                  <a:srgbClr val="FFFFCC"/>
                </a:solidFill>
                <a:latin typeface="Arial" pitchFamily="34" charset="0"/>
              </a:rPr>
              <a:t>            {</a:t>
            </a:r>
          </a:p>
          <a:p>
            <a:r>
              <a:rPr lang="en-US" altLang="zh-CN" sz="2400">
                <a:solidFill>
                  <a:srgbClr val="FFFFCC"/>
                </a:solidFill>
                <a:latin typeface="Arial" pitchFamily="34" charset="0"/>
              </a:rPr>
              <a:t>                 if  (x+y+z==100 &amp;&amp; 5*x+3*y+z/3.0==100 )</a:t>
            </a:r>
          </a:p>
          <a:p>
            <a:r>
              <a:rPr lang="en-US" altLang="zh-CN" sz="2400">
                <a:solidFill>
                  <a:srgbClr val="FFFFCC"/>
                </a:solidFill>
                <a:latin typeface="Arial" pitchFamily="34" charset="0"/>
              </a:rPr>
              <a:t>                   </a:t>
            </a:r>
            <a:r>
              <a:rPr lang="es-ES" altLang="zh-CN" sz="2400">
                <a:solidFill>
                  <a:srgbClr val="FFFFCC"/>
                </a:solidFill>
                <a:latin typeface="Arial" pitchFamily="34" charset="0"/>
              </a:rPr>
              <a:t>printf(</a:t>
            </a:r>
            <a:r>
              <a:rPr lang="es-ES" altLang="zh-CN">
                <a:solidFill>
                  <a:srgbClr val="FFFFCC"/>
                </a:solidFill>
                <a:latin typeface="Arial" pitchFamily="34" charset="0"/>
              </a:rPr>
              <a:t>"</a:t>
            </a:r>
            <a:r>
              <a:rPr lang="es-ES" altLang="zh-CN" sz="2400">
                <a:solidFill>
                  <a:srgbClr val="FFFFCC"/>
                </a:solidFill>
                <a:latin typeface="Arial" pitchFamily="34" charset="0"/>
              </a:rPr>
              <a:t>cocks=%d,hens=%d,chickens=%d\n",x,y,z);</a:t>
            </a:r>
            <a:endParaRPr lang="en-US" altLang="zh-CN" sz="2400">
              <a:solidFill>
                <a:srgbClr val="FFFFCC"/>
              </a:solidFill>
              <a:latin typeface="Arial" pitchFamily="34" charset="0"/>
            </a:endParaRPr>
          </a:p>
          <a:p>
            <a:r>
              <a:rPr lang="en-US" altLang="zh-CN" sz="2400">
                <a:solidFill>
                  <a:srgbClr val="FFFFCC"/>
                </a:solidFill>
                <a:latin typeface="Arial" pitchFamily="34" charset="0"/>
              </a:rPr>
              <a:t>            }</a:t>
            </a:r>
          </a:p>
          <a:p>
            <a:r>
              <a:rPr lang="en-US" altLang="zh-CN" sz="2400">
                <a:solidFill>
                  <a:srgbClr val="FFFFCC"/>
                </a:solidFill>
                <a:latin typeface="Arial" pitchFamily="34" charset="0"/>
              </a:rPr>
              <a:t>}</a:t>
            </a:r>
          </a:p>
        </p:txBody>
      </p:sp>
      <p:sp>
        <p:nvSpPr>
          <p:cNvPr id="290822" name="Text Box 6"/>
          <p:cNvSpPr txBox="1">
            <a:spLocks noChangeArrowheads="1"/>
          </p:cNvSpPr>
          <p:nvPr/>
        </p:nvSpPr>
        <p:spPr bwMode="auto">
          <a:xfrm>
            <a:off x="5003800" y="1052513"/>
            <a:ext cx="3152775" cy="1587500"/>
          </a:xfrm>
          <a:prstGeom prst="rect">
            <a:avLst/>
          </a:prstGeom>
          <a:solidFill>
            <a:srgbClr val="FFFF00"/>
          </a:solidFill>
          <a:ln w="34925">
            <a:solidFill>
              <a:srgbClr val="CCFF33"/>
            </a:solidFill>
            <a:miter lim="800000"/>
            <a:headEnd/>
            <a:tailEnd/>
          </a:ln>
        </p:spPr>
        <p:txBody>
          <a:bodyPr>
            <a:spAutoFit/>
          </a:bodyPr>
          <a:lstStyle/>
          <a:p>
            <a:r>
              <a:rPr lang="zh-CN" altLang="en-US" sz="2400">
                <a:solidFill>
                  <a:srgbClr val="0000FF"/>
                </a:solidFill>
                <a:latin typeface="Arial" pitchFamily="34" charset="0"/>
                <a:ea typeface="黑体" pitchFamily="2" charset="-122"/>
              </a:rPr>
              <a:t>结果：</a:t>
            </a:r>
            <a:r>
              <a:rPr lang="en-US" altLang="zh-CN" sz="2400">
                <a:solidFill>
                  <a:srgbClr val="FF0000"/>
                </a:solidFill>
                <a:latin typeface="Arial" pitchFamily="34" charset="0"/>
              </a:rPr>
              <a:t>x=0,y=25,z=75</a:t>
            </a:r>
          </a:p>
          <a:p>
            <a:r>
              <a:rPr lang="en-US" altLang="zh-CN" sz="2400">
                <a:solidFill>
                  <a:srgbClr val="FF0000"/>
                </a:solidFill>
                <a:latin typeface="Arial" pitchFamily="34" charset="0"/>
              </a:rPr>
              <a:t>           x=4,y=18,z=78</a:t>
            </a:r>
          </a:p>
          <a:p>
            <a:r>
              <a:rPr lang="en-US" altLang="zh-CN" sz="2400">
                <a:solidFill>
                  <a:srgbClr val="FF0000"/>
                </a:solidFill>
                <a:latin typeface="Arial" pitchFamily="34" charset="0"/>
              </a:rPr>
              <a:t>           x=8,y=11,z=81</a:t>
            </a:r>
          </a:p>
          <a:p>
            <a:r>
              <a:rPr lang="en-US" altLang="zh-CN" sz="2400">
                <a:solidFill>
                  <a:srgbClr val="FF0000"/>
                </a:solidFill>
                <a:latin typeface="Arial" pitchFamily="34" charset="0"/>
              </a:rPr>
              <a:t>           x=12,y=4,z=84</a:t>
            </a:r>
          </a:p>
        </p:txBody>
      </p:sp>
      <p:sp>
        <p:nvSpPr>
          <p:cNvPr id="290823" name="Text Box 7"/>
          <p:cNvSpPr txBox="1">
            <a:spLocks noChangeArrowheads="1"/>
          </p:cNvSpPr>
          <p:nvPr/>
        </p:nvSpPr>
        <p:spPr bwMode="auto">
          <a:xfrm>
            <a:off x="323850" y="5084763"/>
            <a:ext cx="8496300" cy="1166812"/>
          </a:xfrm>
          <a:prstGeom prst="rect">
            <a:avLst/>
          </a:prstGeom>
          <a:solidFill>
            <a:srgbClr val="CCFFCC"/>
          </a:solidFill>
          <a:ln w="9525">
            <a:solidFill>
              <a:srgbClr val="FF6600"/>
            </a:solidFill>
            <a:miter lim="800000"/>
            <a:headEnd/>
            <a:tailEnd/>
          </a:ln>
        </p:spPr>
        <p:txBody>
          <a:bodyPr>
            <a:spAutoFit/>
          </a:bodyPr>
          <a:lstStyle/>
          <a:p>
            <a:pPr marL="174625" indent="-174625"/>
            <a:r>
              <a:rPr lang="en-US" altLang="zh-CN" sz="2200">
                <a:solidFill>
                  <a:srgbClr val="0000FF"/>
                </a:solidFill>
                <a:latin typeface="华文细黑" pitchFamily="2" charset="-122"/>
                <a:ea typeface="华文细黑" pitchFamily="2" charset="-122"/>
              </a:rPr>
              <a:t>【</a:t>
            </a:r>
            <a:r>
              <a:rPr lang="zh-CN" altLang="en-US" sz="2200">
                <a:solidFill>
                  <a:srgbClr val="0000FF"/>
                </a:solidFill>
                <a:latin typeface="华文细黑" pitchFamily="2" charset="-122"/>
                <a:ea typeface="华文细黑" pitchFamily="2" charset="-122"/>
              </a:rPr>
              <a:t>讨论</a:t>
            </a:r>
          </a:p>
          <a:p>
            <a:pPr marL="174625" indent="-174625"/>
            <a:r>
              <a:rPr lang="zh-CN" altLang="en-US">
                <a:solidFill>
                  <a:srgbClr val="FF0000"/>
                </a:solidFill>
                <a:latin typeface="Arial" pitchFamily="34" charset="0"/>
              </a:rPr>
              <a:t>   </a:t>
            </a:r>
            <a:r>
              <a:rPr lang="zh-CN" altLang="en-US" sz="2400">
                <a:solidFill>
                  <a:srgbClr val="FF0000"/>
                </a:solidFill>
                <a:latin typeface="Arial" pitchFamily="34" charset="0"/>
                <a:ea typeface="华文细黑" pitchFamily="2" charset="-122"/>
              </a:rPr>
              <a:t>此为“最笨”之法</a:t>
            </a:r>
            <a:r>
              <a:rPr lang="en-US" altLang="zh-CN" sz="2400">
                <a:solidFill>
                  <a:srgbClr val="FF0000"/>
                </a:solidFill>
                <a:latin typeface="Arial" pitchFamily="34" charset="0"/>
                <a:ea typeface="华文细黑" pitchFamily="2" charset="-122"/>
              </a:rPr>
              <a:t>——</a:t>
            </a:r>
            <a:r>
              <a:rPr lang="zh-CN" altLang="en-US" sz="2400">
                <a:solidFill>
                  <a:srgbClr val="FF0000"/>
                </a:solidFill>
                <a:latin typeface="Arial" pitchFamily="34" charset="0"/>
                <a:ea typeface="华文细黑" pitchFamily="2" charset="-122"/>
              </a:rPr>
              <a:t>要进行</a:t>
            </a:r>
            <a:r>
              <a:rPr lang="en-US" altLang="zh-CN" sz="2400">
                <a:solidFill>
                  <a:srgbClr val="FF0000"/>
                </a:solidFill>
                <a:latin typeface="Arial" pitchFamily="34" charset="0"/>
                <a:ea typeface="华文细黑" pitchFamily="2" charset="-122"/>
              </a:rPr>
              <a:t>101×101×101=  1030301</a:t>
            </a:r>
            <a:r>
              <a:rPr lang="zh-CN" altLang="en-US" sz="2400">
                <a:solidFill>
                  <a:srgbClr val="FF0000"/>
                </a:solidFill>
                <a:latin typeface="Arial" pitchFamily="34" charset="0"/>
                <a:ea typeface="华文细黑" pitchFamily="2" charset="-122"/>
              </a:rPr>
              <a:t>次运算。</a:t>
            </a:r>
            <a:endParaRPr lang="zh-CN" altLang="en-US" sz="2400">
              <a:solidFill>
                <a:srgbClr val="FF0000"/>
              </a:solidFill>
              <a:latin typeface="华文细黑" pitchFamily="2" charset="-122"/>
              <a:ea typeface="华文细黑"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90822"/>
                                        </p:tgtEl>
                                        <p:attrNameLst>
                                          <p:attrName>style.visibility</p:attrName>
                                        </p:attrNameLst>
                                      </p:cBhvr>
                                      <p:to>
                                        <p:strVal val="visible"/>
                                      </p:to>
                                    </p:set>
                                    <p:anim calcmode="lin" valueType="num">
                                      <p:cBhvr>
                                        <p:cTn id="7" dur="500" fill="hold"/>
                                        <p:tgtEl>
                                          <p:spTgt spid="290822"/>
                                        </p:tgtEl>
                                        <p:attrNameLst>
                                          <p:attrName>ppt_w</p:attrName>
                                        </p:attrNameLst>
                                      </p:cBhvr>
                                      <p:tavLst>
                                        <p:tav tm="0">
                                          <p:val>
                                            <p:fltVal val="0"/>
                                          </p:val>
                                        </p:tav>
                                        <p:tav tm="100000">
                                          <p:val>
                                            <p:strVal val="#ppt_w"/>
                                          </p:val>
                                        </p:tav>
                                      </p:tavLst>
                                    </p:anim>
                                    <p:anim calcmode="lin" valueType="num">
                                      <p:cBhvr>
                                        <p:cTn id="8" dur="500" fill="hold"/>
                                        <p:tgtEl>
                                          <p:spTgt spid="29082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grpId="1" nodeType="clickEffect">
                                  <p:stCondLst>
                                    <p:cond delay="0"/>
                                  </p:stCondLst>
                                  <p:childTnLst>
                                    <p:animEffect transition="out" filter="checkerboard(across)">
                                      <p:cBhvr>
                                        <p:cTn id="12" dur="500"/>
                                        <p:tgtEl>
                                          <p:spTgt spid="290822"/>
                                        </p:tgtEl>
                                      </p:cBhvr>
                                    </p:animEffect>
                                    <p:set>
                                      <p:cBhvr>
                                        <p:cTn id="13" dur="1" fill="hold">
                                          <p:stCondLst>
                                            <p:cond delay="499"/>
                                          </p:stCondLst>
                                        </p:cTn>
                                        <p:tgtEl>
                                          <p:spTgt spid="29082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0823"/>
                                        </p:tgtEl>
                                        <p:attrNameLst>
                                          <p:attrName>style.visibility</p:attrName>
                                        </p:attrNameLst>
                                      </p:cBhvr>
                                      <p:to>
                                        <p:strVal val="visible"/>
                                      </p:to>
                                    </p:set>
                                    <p:animEffect transition="in" filter="blinds(horizontal)">
                                      <p:cBhvr>
                                        <p:cTn id="18" dur="500"/>
                                        <p:tgtEl>
                                          <p:spTgt spid="290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animBg="1"/>
      <p:bldP spid="290822" grpId="1" animBg="1"/>
      <p:bldP spid="290823"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468313" y="0"/>
            <a:ext cx="8229600" cy="774700"/>
          </a:xfrm>
          <a:prstGeom prst="rect">
            <a:avLst/>
          </a:prstGeom>
          <a:noFill/>
          <a:ln w="9525">
            <a:noFill/>
            <a:miter lim="800000"/>
            <a:headEnd/>
            <a:tailEnd/>
          </a:ln>
        </p:spPr>
        <p:txBody>
          <a:bodyPr anchor="ctr"/>
          <a:lstStyle/>
          <a:p>
            <a:pPr algn="r"/>
            <a:r>
              <a:rPr lang="zh-CN" altLang="en-US" sz="2800" b="1">
                <a:solidFill>
                  <a:srgbClr val="800000"/>
                </a:solidFill>
                <a:latin typeface="楷体_GB2312" pitchFamily="49" charset="-122"/>
                <a:ea typeface="楷体_GB2312" pitchFamily="49" charset="-122"/>
              </a:rPr>
              <a:t>百元买百鸡问题分析</a:t>
            </a:r>
          </a:p>
        </p:txBody>
      </p:sp>
      <p:sp>
        <p:nvSpPr>
          <p:cNvPr id="63491" name="Text Box 5"/>
          <p:cNvSpPr txBox="1">
            <a:spLocks noChangeArrowheads="1"/>
          </p:cNvSpPr>
          <p:nvPr/>
        </p:nvSpPr>
        <p:spPr bwMode="auto">
          <a:xfrm>
            <a:off x="323850" y="5084763"/>
            <a:ext cx="8424863" cy="1166812"/>
          </a:xfrm>
          <a:prstGeom prst="rect">
            <a:avLst/>
          </a:prstGeom>
          <a:solidFill>
            <a:srgbClr val="FFFF99"/>
          </a:solidFill>
          <a:ln w="9525">
            <a:solidFill>
              <a:srgbClr val="FF6600"/>
            </a:solidFill>
            <a:miter lim="800000"/>
            <a:headEnd/>
            <a:tailEnd/>
          </a:ln>
        </p:spPr>
        <p:txBody>
          <a:bodyPr>
            <a:spAutoFit/>
          </a:bodyPr>
          <a:lstStyle/>
          <a:p>
            <a:pPr marL="174625" indent="-174625"/>
            <a:r>
              <a:rPr lang="en-US" altLang="zh-CN" sz="2200">
                <a:solidFill>
                  <a:srgbClr val="0000FF"/>
                </a:solidFill>
                <a:latin typeface="华文细黑" pitchFamily="2" charset="-122"/>
                <a:ea typeface="华文细黑" pitchFamily="2" charset="-122"/>
              </a:rPr>
              <a:t>【</a:t>
            </a:r>
            <a:r>
              <a:rPr lang="zh-CN" altLang="en-US" sz="2200">
                <a:solidFill>
                  <a:srgbClr val="0000FF"/>
                </a:solidFill>
                <a:latin typeface="华文细黑" pitchFamily="2" charset="-122"/>
                <a:ea typeface="华文细黑" pitchFamily="2" charset="-122"/>
              </a:rPr>
              <a:t>讨论</a:t>
            </a:r>
            <a:r>
              <a:rPr lang="en-US" altLang="zh-CN" sz="2200">
                <a:solidFill>
                  <a:srgbClr val="0000FF"/>
                </a:solidFill>
                <a:latin typeface="华文细黑" pitchFamily="2" charset="-122"/>
                <a:ea typeface="华文细黑" pitchFamily="2" charset="-122"/>
              </a:rPr>
              <a:t>】</a:t>
            </a:r>
          </a:p>
          <a:p>
            <a:pPr marL="174625" indent="-174625"/>
            <a:r>
              <a:rPr lang="en-US" altLang="zh-CN" sz="2400">
                <a:latin typeface="Arial" pitchFamily="34" charset="0"/>
              </a:rPr>
              <a:t>  </a:t>
            </a:r>
            <a:r>
              <a:rPr lang="zh-CN" altLang="en-US" sz="2400">
                <a:solidFill>
                  <a:srgbClr val="FF0000"/>
                </a:solidFill>
                <a:latin typeface="Arial" pitchFamily="34" charset="0"/>
                <a:ea typeface="华文细黑" pitchFamily="2" charset="-122"/>
              </a:rPr>
              <a:t>令</a:t>
            </a:r>
            <a:r>
              <a:rPr lang="en-US" altLang="zh-CN" sz="2400">
                <a:solidFill>
                  <a:srgbClr val="FF0000"/>
                </a:solidFill>
                <a:latin typeface="Arial" pitchFamily="34" charset="0"/>
                <a:ea typeface="华文细黑" pitchFamily="2" charset="-122"/>
              </a:rPr>
              <a:t>z=100-x-y     </a:t>
            </a:r>
            <a:r>
              <a:rPr lang="zh-CN" altLang="en-US" sz="2400">
                <a:solidFill>
                  <a:srgbClr val="FF0000"/>
                </a:solidFill>
                <a:latin typeface="Arial" pitchFamily="34" charset="0"/>
                <a:ea typeface="华文细黑" pitchFamily="2" charset="-122"/>
              </a:rPr>
              <a:t>只进行</a:t>
            </a:r>
            <a:r>
              <a:rPr lang="en-US" altLang="zh-CN" sz="2400">
                <a:solidFill>
                  <a:srgbClr val="FF0000"/>
                </a:solidFill>
                <a:latin typeface="Arial" pitchFamily="34" charset="0"/>
                <a:ea typeface="华文细黑" pitchFamily="2" charset="-122"/>
              </a:rPr>
              <a:t>101×101= 10201 </a:t>
            </a:r>
            <a:r>
              <a:rPr lang="zh-CN" altLang="en-US" sz="2400">
                <a:solidFill>
                  <a:srgbClr val="FF0000"/>
                </a:solidFill>
                <a:latin typeface="Arial" pitchFamily="34" charset="0"/>
                <a:ea typeface="华文细黑" pitchFamily="2" charset="-122"/>
              </a:rPr>
              <a:t>次运算（前者的</a:t>
            </a:r>
            <a:r>
              <a:rPr lang="en-US" altLang="zh-CN" sz="2400">
                <a:solidFill>
                  <a:srgbClr val="FF0000"/>
                </a:solidFill>
                <a:latin typeface="Arial" pitchFamily="34" charset="0"/>
                <a:ea typeface="华文细黑" pitchFamily="2" charset="-122"/>
              </a:rPr>
              <a:t>1%</a:t>
            </a:r>
            <a:r>
              <a:rPr lang="zh-CN" altLang="en-US" sz="2400">
                <a:solidFill>
                  <a:srgbClr val="FF0000"/>
                </a:solidFill>
                <a:latin typeface="Arial" pitchFamily="34" charset="0"/>
                <a:ea typeface="华文细黑" pitchFamily="2" charset="-122"/>
              </a:rPr>
              <a:t>）</a:t>
            </a:r>
          </a:p>
        </p:txBody>
      </p:sp>
      <p:sp>
        <p:nvSpPr>
          <p:cNvPr id="63492" name="Text Box 6"/>
          <p:cNvSpPr txBox="1">
            <a:spLocks noChangeArrowheads="1"/>
          </p:cNvSpPr>
          <p:nvPr/>
        </p:nvSpPr>
        <p:spPr bwMode="auto">
          <a:xfrm>
            <a:off x="323850" y="692150"/>
            <a:ext cx="8424863" cy="4146550"/>
          </a:xfrm>
          <a:prstGeom prst="rect">
            <a:avLst/>
          </a:prstGeom>
          <a:solidFill>
            <a:srgbClr val="993300"/>
          </a:solidFill>
          <a:ln w="38100">
            <a:solidFill>
              <a:srgbClr val="FF6600"/>
            </a:solidFill>
            <a:miter lim="800000"/>
            <a:headEnd/>
            <a:tailEnd/>
          </a:ln>
        </p:spPr>
        <p:txBody>
          <a:bodyPr>
            <a:spAutoFit/>
          </a:bodyPr>
          <a:lstStyle/>
          <a:p>
            <a:r>
              <a:rPr lang="es-ES" altLang="zh-CN" sz="2400">
                <a:solidFill>
                  <a:schemeClr val="hlink"/>
                </a:solidFill>
                <a:latin typeface="Arial" pitchFamily="34" charset="0"/>
              </a:rPr>
              <a:t>main()</a:t>
            </a:r>
          </a:p>
          <a:p>
            <a:r>
              <a:rPr lang="es-ES" altLang="zh-CN" sz="2400">
                <a:solidFill>
                  <a:schemeClr val="hlink"/>
                </a:solidFill>
                <a:latin typeface="Arial" pitchFamily="34" charset="0"/>
              </a:rPr>
              <a:t>{</a:t>
            </a:r>
          </a:p>
          <a:p>
            <a:r>
              <a:rPr lang="es-ES" altLang="zh-CN" sz="2400">
                <a:solidFill>
                  <a:schemeClr val="hlink"/>
                </a:solidFill>
                <a:latin typeface="Arial" pitchFamily="34" charset="0"/>
              </a:rPr>
              <a:t>  int x,y,z;</a:t>
            </a:r>
          </a:p>
          <a:p>
            <a:r>
              <a:rPr lang="es-ES" altLang="zh-CN" sz="2400">
                <a:solidFill>
                  <a:schemeClr val="hlink"/>
                </a:solidFill>
                <a:latin typeface="Arial" pitchFamily="34" charset="0"/>
              </a:rPr>
              <a:t>  for (x=0;x&lt;=100;x++)</a:t>
            </a:r>
          </a:p>
          <a:p>
            <a:r>
              <a:rPr lang="es-ES" altLang="zh-CN" sz="2400">
                <a:solidFill>
                  <a:schemeClr val="hlink"/>
                </a:solidFill>
                <a:latin typeface="Arial" pitchFamily="34" charset="0"/>
              </a:rPr>
              <a:t>     for (y=0;y&lt;=100;y++)</a:t>
            </a:r>
          </a:p>
          <a:p>
            <a:r>
              <a:rPr lang="es-ES" altLang="zh-CN" sz="2400">
                <a:solidFill>
                  <a:schemeClr val="hlink"/>
                </a:solidFill>
                <a:latin typeface="Arial" pitchFamily="34" charset="0"/>
              </a:rPr>
              <a:t>        { </a:t>
            </a:r>
          </a:p>
          <a:p>
            <a:r>
              <a:rPr lang="es-ES" altLang="zh-CN" sz="2400">
                <a:latin typeface="Arial" pitchFamily="34" charset="0"/>
              </a:rPr>
              <a:t>             </a:t>
            </a:r>
            <a:r>
              <a:rPr lang="es-ES" altLang="zh-CN" sz="2400">
                <a:solidFill>
                  <a:srgbClr val="CCFF33"/>
                </a:solidFill>
                <a:latin typeface="Arial" pitchFamily="34" charset="0"/>
              </a:rPr>
              <a:t>z=100-x-y;</a:t>
            </a:r>
          </a:p>
          <a:p>
            <a:r>
              <a:rPr lang="es-ES" altLang="zh-CN" sz="2400">
                <a:solidFill>
                  <a:srgbClr val="CCFF33"/>
                </a:solidFill>
                <a:latin typeface="Arial" pitchFamily="34" charset="0"/>
              </a:rPr>
              <a:t>             if  (5*x+3*y+z/3.0==100 )</a:t>
            </a:r>
          </a:p>
          <a:p>
            <a:r>
              <a:rPr lang="es-ES" altLang="zh-CN" sz="2400">
                <a:latin typeface="Arial" pitchFamily="34" charset="0"/>
              </a:rPr>
              <a:t>               </a:t>
            </a:r>
            <a:r>
              <a:rPr lang="es-ES" altLang="zh-CN" sz="2400">
                <a:solidFill>
                  <a:schemeClr val="hlink"/>
                </a:solidFill>
                <a:latin typeface="Arial" pitchFamily="34" charset="0"/>
              </a:rPr>
              <a:t>printf(“cocks=%d,hens=%d,chickens=%d\n",x,y,z);</a:t>
            </a:r>
          </a:p>
          <a:p>
            <a:r>
              <a:rPr lang="es-ES" altLang="zh-CN" sz="2400">
                <a:solidFill>
                  <a:schemeClr val="hlink"/>
                </a:solidFill>
                <a:latin typeface="Arial" pitchFamily="34" charset="0"/>
              </a:rPr>
              <a:t>        }</a:t>
            </a:r>
          </a:p>
          <a:p>
            <a:r>
              <a:rPr lang="es-ES" altLang="zh-CN" sz="2400">
                <a:solidFill>
                  <a:schemeClr val="hlink"/>
                </a:solidFill>
                <a:latin typeface="Arial" pitchFamily="34" charset="0"/>
              </a:rPr>
              <a:t>}</a:t>
            </a:r>
            <a:endParaRPr lang="en-US" altLang="zh-CN" sz="2400">
              <a:solidFill>
                <a:schemeClr val="hlink"/>
              </a:solidFill>
              <a:latin typeface="Arial" pitchFamily="34" charset="0"/>
            </a:endParaRPr>
          </a:p>
        </p:txBody>
      </p:sp>
      <p:sp>
        <p:nvSpPr>
          <p:cNvPr id="291847" name="Text Box 7"/>
          <p:cNvSpPr txBox="1">
            <a:spLocks noChangeArrowheads="1"/>
          </p:cNvSpPr>
          <p:nvPr/>
        </p:nvSpPr>
        <p:spPr bwMode="auto">
          <a:xfrm>
            <a:off x="4119563" y="1000125"/>
            <a:ext cx="3621087" cy="1222375"/>
          </a:xfrm>
          <a:prstGeom prst="rect">
            <a:avLst/>
          </a:prstGeom>
          <a:solidFill>
            <a:srgbClr val="CCFFCC"/>
          </a:solidFill>
          <a:ln w="34925">
            <a:solidFill>
              <a:schemeClr val="tx1"/>
            </a:solidFill>
            <a:miter lim="800000"/>
            <a:headEnd/>
            <a:tailEnd/>
          </a:ln>
        </p:spPr>
        <p:txBody>
          <a:bodyPr>
            <a:spAutoFit/>
          </a:bodyPr>
          <a:lstStyle/>
          <a:p>
            <a:r>
              <a:rPr lang="en-US" altLang="zh-CN">
                <a:latin typeface="Arial" pitchFamily="34" charset="0"/>
              </a:rPr>
              <a:t> </a:t>
            </a:r>
            <a:r>
              <a:rPr lang="zh-CN" altLang="en-US" sz="2400">
                <a:solidFill>
                  <a:srgbClr val="0000CC"/>
                </a:solidFill>
                <a:latin typeface="Arial" pitchFamily="34" charset="0"/>
                <a:ea typeface="华文细黑" pitchFamily="2" charset="-122"/>
              </a:rPr>
              <a:t>取</a:t>
            </a:r>
            <a:r>
              <a:rPr lang="en-US" altLang="zh-CN" sz="2400">
                <a:solidFill>
                  <a:srgbClr val="0000CC"/>
                </a:solidFill>
                <a:latin typeface="Arial" pitchFamily="34" charset="0"/>
                <a:ea typeface="华文细黑" pitchFamily="2" charset="-122"/>
              </a:rPr>
              <a:t>x&lt;=19,y&lt;=33   </a:t>
            </a:r>
            <a:r>
              <a:rPr lang="zh-CN" altLang="en-US" sz="2400">
                <a:solidFill>
                  <a:srgbClr val="0000CC"/>
                </a:solidFill>
                <a:latin typeface="Arial" pitchFamily="34" charset="0"/>
                <a:ea typeface="华文细黑" pitchFamily="2" charset="-122"/>
              </a:rPr>
              <a:t>只进行</a:t>
            </a:r>
            <a:r>
              <a:rPr lang="en-US" altLang="zh-CN" sz="2400">
                <a:solidFill>
                  <a:srgbClr val="0000CC"/>
                </a:solidFill>
                <a:latin typeface="Arial" pitchFamily="34" charset="0"/>
                <a:ea typeface="华文细黑" pitchFamily="2" charset="-122"/>
              </a:rPr>
              <a:t>20×34= 680 </a:t>
            </a:r>
            <a:r>
              <a:rPr lang="zh-CN" altLang="en-US" sz="2400">
                <a:solidFill>
                  <a:srgbClr val="0000CC"/>
                </a:solidFill>
                <a:latin typeface="Arial" pitchFamily="34" charset="0"/>
                <a:ea typeface="华文细黑" pitchFamily="2" charset="-122"/>
              </a:rPr>
              <a:t>次运算（第</a:t>
            </a:r>
            <a:r>
              <a:rPr lang="en-US" altLang="zh-CN" sz="2400">
                <a:solidFill>
                  <a:srgbClr val="0000CC"/>
                </a:solidFill>
                <a:latin typeface="Arial" pitchFamily="34" charset="0"/>
                <a:ea typeface="华文细黑" pitchFamily="2" charset="-122"/>
              </a:rPr>
              <a:t>1</a:t>
            </a:r>
            <a:r>
              <a:rPr lang="zh-CN" altLang="en-US" sz="2400">
                <a:solidFill>
                  <a:srgbClr val="0000CC"/>
                </a:solidFill>
                <a:latin typeface="Arial" pitchFamily="34" charset="0"/>
                <a:ea typeface="华文细黑" pitchFamily="2" charset="-122"/>
              </a:rPr>
              <a:t>种运算的</a:t>
            </a:r>
            <a:r>
              <a:rPr lang="en-US" altLang="zh-CN" sz="2400">
                <a:solidFill>
                  <a:srgbClr val="0000CC"/>
                </a:solidFill>
                <a:latin typeface="Arial" pitchFamily="34" charset="0"/>
                <a:ea typeface="华文细黑" pitchFamily="2" charset="-122"/>
              </a:rPr>
              <a:t>0.067%</a:t>
            </a:r>
            <a:r>
              <a:rPr lang="zh-CN" altLang="en-US" sz="2400">
                <a:solidFill>
                  <a:srgbClr val="0000CC"/>
                </a:solidFill>
                <a:latin typeface="Arial" pitchFamily="34" charset="0"/>
                <a:ea typeface="华文细黑" pitchFamily="2" charset="-122"/>
              </a:rPr>
              <a:t>）</a:t>
            </a:r>
            <a:r>
              <a:rPr lang="zh-CN" altLang="en-US" sz="2400">
                <a:solidFill>
                  <a:srgbClr val="0000CC"/>
                </a:solidFill>
                <a:latin typeface="Arial" pitchFamily="34"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7"/>
                                        </p:tgtEl>
                                        <p:attrNameLst>
                                          <p:attrName>style.visibility</p:attrName>
                                        </p:attrNameLst>
                                      </p:cBhvr>
                                      <p:to>
                                        <p:strVal val="visible"/>
                                      </p:to>
                                    </p:set>
                                    <p:animEffect transition="in" filter="blinds(horizontal)">
                                      <p:cBhvr>
                                        <p:cTn id="7" dur="500"/>
                                        <p:tgtEl>
                                          <p:spTgt spid="29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0" y="819150"/>
            <a:ext cx="8147050" cy="1711325"/>
          </a:xfrm>
          <a:prstGeom prst="rect">
            <a:avLst/>
          </a:prstGeom>
          <a:noFill/>
          <a:ln w="9525">
            <a:noFill/>
            <a:miter lim="800000"/>
            <a:headEnd/>
            <a:tailEnd/>
          </a:ln>
        </p:spPr>
        <p:txBody>
          <a:bodyPr anchor="ctr"/>
          <a:lstStyle/>
          <a:p>
            <a:pPr marL="187325" indent="-187325"/>
            <a:r>
              <a:rPr lang="en-US" altLang="zh-CN" sz="2800">
                <a:solidFill>
                  <a:srgbClr val="FF0000"/>
                </a:solidFill>
              </a:rPr>
              <a:t>【</a:t>
            </a:r>
            <a:r>
              <a:rPr lang="zh-CN" altLang="en-US" sz="2800">
                <a:solidFill>
                  <a:srgbClr val="FF0000"/>
                </a:solidFill>
                <a:ea typeface="黑体" pitchFamily="2" charset="-122"/>
              </a:rPr>
              <a:t>例二</a:t>
            </a:r>
            <a:r>
              <a:rPr lang="en-US" altLang="zh-CN" sz="2800">
                <a:solidFill>
                  <a:srgbClr val="FF0000"/>
                </a:solidFill>
                <a:ea typeface="黑体" pitchFamily="2" charset="-122"/>
              </a:rPr>
              <a:t>】</a:t>
            </a:r>
            <a:r>
              <a:rPr lang="zh-CN" altLang="en-US" sz="2800">
                <a:ea typeface="黑体" pitchFamily="2" charset="-122"/>
              </a:rPr>
              <a:t>雨水淋湿了算术书的一道题，</a:t>
            </a:r>
            <a:r>
              <a:rPr lang="en-US" altLang="zh-CN" sz="2800">
                <a:ea typeface="黑体" pitchFamily="2" charset="-122"/>
              </a:rPr>
              <a:t>8</a:t>
            </a:r>
            <a:r>
              <a:rPr lang="zh-CN" altLang="en-US" sz="2800">
                <a:ea typeface="黑体" pitchFamily="2" charset="-122"/>
              </a:rPr>
              <a:t>个数字只   能看清</a:t>
            </a:r>
            <a:r>
              <a:rPr lang="en-US" altLang="zh-CN" sz="2800">
                <a:ea typeface="黑体" pitchFamily="2" charset="-122"/>
              </a:rPr>
              <a:t>3</a:t>
            </a:r>
            <a:r>
              <a:rPr lang="zh-CN" altLang="en-US" sz="2800">
                <a:ea typeface="黑体" pitchFamily="2" charset="-122"/>
              </a:rPr>
              <a:t>个，第一个数字虽然看不清，但可看出不是</a:t>
            </a:r>
            <a:r>
              <a:rPr lang="en-US" altLang="zh-CN" sz="2800">
                <a:ea typeface="黑体" pitchFamily="2" charset="-122"/>
              </a:rPr>
              <a:t>1</a:t>
            </a:r>
            <a:r>
              <a:rPr lang="zh-CN" altLang="en-US" sz="2800">
                <a:ea typeface="黑体" pitchFamily="2" charset="-122"/>
              </a:rPr>
              <a:t>。编程求其余数字是什么？</a:t>
            </a:r>
            <a:r>
              <a:rPr lang="zh-CN" altLang="en-US" sz="2800"/>
              <a:t/>
            </a:r>
            <a:br>
              <a:rPr lang="zh-CN" altLang="en-US" sz="2800"/>
            </a:br>
            <a:r>
              <a:rPr lang="zh-CN" altLang="en-US" sz="2800"/>
              <a:t>          </a:t>
            </a:r>
            <a:r>
              <a:rPr lang="en-US" altLang="zh-CN" sz="2800"/>
              <a:t>[ □</a:t>
            </a:r>
            <a:r>
              <a:rPr lang="en-US" altLang="zh-CN" sz="2800">
                <a:latin typeface="宋体" pitchFamily="2" charset="-122"/>
              </a:rPr>
              <a:t>×</a:t>
            </a:r>
            <a:r>
              <a:rPr lang="zh-CN" altLang="en-US" sz="2800"/>
              <a:t>（□</a:t>
            </a:r>
            <a:r>
              <a:rPr lang="en-US" altLang="zh-CN" sz="2800"/>
              <a:t>3</a:t>
            </a:r>
            <a:r>
              <a:rPr lang="zh-CN" altLang="en-US" sz="2800"/>
              <a:t>＋□）</a:t>
            </a:r>
            <a:r>
              <a:rPr lang="en-US" altLang="zh-CN" sz="2800"/>
              <a:t>]</a:t>
            </a:r>
            <a:r>
              <a:rPr lang="en-US" altLang="zh-CN" sz="2800" baseline="30000"/>
              <a:t>2</a:t>
            </a:r>
            <a:r>
              <a:rPr lang="en-US" altLang="zh-CN" sz="2800"/>
              <a:t> = 8□□9</a:t>
            </a:r>
          </a:p>
        </p:txBody>
      </p:sp>
      <p:sp>
        <p:nvSpPr>
          <p:cNvPr id="64515" name="Rectangle 5"/>
          <p:cNvSpPr>
            <a:spLocks noChangeArrowheads="1"/>
          </p:cNvSpPr>
          <p:nvPr/>
        </p:nvSpPr>
        <p:spPr bwMode="auto">
          <a:xfrm>
            <a:off x="476250" y="3024188"/>
            <a:ext cx="8229600" cy="2038350"/>
          </a:xfrm>
          <a:prstGeom prst="rect">
            <a:avLst/>
          </a:prstGeom>
          <a:noFill/>
          <a:ln w="9525">
            <a:noFill/>
            <a:miter lim="800000"/>
            <a:headEnd/>
            <a:tailEnd/>
          </a:ln>
        </p:spPr>
        <p:txBody>
          <a:bodyPr/>
          <a:lstStyle/>
          <a:p>
            <a:pPr marL="342900" indent="-342900">
              <a:spcBef>
                <a:spcPct val="20000"/>
              </a:spcBef>
              <a:buFontTx/>
              <a:buChar char="•"/>
            </a:pPr>
            <a:r>
              <a:rPr lang="zh-CN" altLang="en-US" sz="2800">
                <a:solidFill>
                  <a:srgbClr val="0000CC"/>
                </a:solidFill>
                <a:latin typeface="黑体" pitchFamily="2" charset="-122"/>
                <a:ea typeface="黑体" pitchFamily="2" charset="-122"/>
              </a:rPr>
              <a:t>分析</a:t>
            </a:r>
          </a:p>
          <a:p>
            <a:pPr marL="342900" indent="-342900">
              <a:spcBef>
                <a:spcPct val="20000"/>
              </a:spcBef>
            </a:pPr>
            <a:r>
              <a:rPr lang="zh-CN" altLang="en-US" sz="2800">
                <a:latin typeface="黑体" pitchFamily="2" charset="-122"/>
                <a:ea typeface="黑体" pitchFamily="2" charset="-122"/>
              </a:rPr>
              <a:t>  设分别用</a:t>
            </a:r>
            <a:r>
              <a:rPr lang="en-US" altLang="zh-CN" sz="2800">
                <a:latin typeface="黑体" pitchFamily="2" charset="-122"/>
                <a:ea typeface="黑体" pitchFamily="2" charset="-122"/>
              </a:rPr>
              <a:t>A</a:t>
            </a:r>
            <a:r>
              <a:rPr lang="zh-CN" altLang="en-US" sz="2800">
                <a:latin typeface="黑体" pitchFamily="2" charset="-122"/>
                <a:ea typeface="黑体" pitchFamily="2" charset="-122"/>
              </a:rPr>
              <a:t>、</a:t>
            </a:r>
            <a:r>
              <a:rPr lang="en-US" altLang="zh-CN" sz="2800">
                <a:latin typeface="黑体" pitchFamily="2" charset="-122"/>
                <a:ea typeface="黑体" pitchFamily="2" charset="-122"/>
              </a:rPr>
              <a:t>B</a:t>
            </a:r>
            <a:r>
              <a:rPr lang="zh-CN" altLang="en-US" sz="2800">
                <a:latin typeface="黑体" pitchFamily="2" charset="-122"/>
                <a:ea typeface="黑体" pitchFamily="2" charset="-122"/>
              </a:rPr>
              <a:t>、</a:t>
            </a:r>
            <a:r>
              <a:rPr lang="en-US" altLang="zh-CN" sz="2800">
                <a:latin typeface="黑体" pitchFamily="2" charset="-122"/>
                <a:ea typeface="黑体" pitchFamily="2" charset="-122"/>
              </a:rPr>
              <a:t>C</a:t>
            </a:r>
            <a:r>
              <a:rPr lang="zh-CN" altLang="en-US" sz="2800">
                <a:latin typeface="黑体" pitchFamily="2" charset="-122"/>
                <a:ea typeface="黑体" pitchFamily="2" charset="-122"/>
              </a:rPr>
              <a:t>、</a:t>
            </a:r>
            <a:r>
              <a:rPr lang="en-US" altLang="zh-CN" sz="2800">
                <a:latin typeface="黑体" pitchFamily="2" charset="-122"/>
                <a:ea typeface="黑体" pitchFamily="2" charset="-122"/>
              </a:rPr>
              <a:t>D</a:t>
            </a:r>
            <a:r>
              <a:rPr lang="zh-CN" altLang="en-US" sz="2800">
                <a:latin typeface="黑体" pitchFamily="2" charset="-122"/>
                <a:ea typeface="黑体" pitchFamily="2" charset="-122"/>
              </a:rPr>
              <a:t>、</a:t>
            </a:r>
            <a:r>
              <a:rPr lang="en-US" altLang="zh-CN" sz="2800">
                <a:latin typeface="黑体" pitchFamily="2" charset="-122"/>
                <a:ea typeface="黑体" pitchFamily="2" charset="-122"/>
              </a:rPr>
              <a:t>E</a:t>
            </a:r>
            <a:r>
              <a:rPr lang="zh-CN" altLang="en-US" sz="2800">
                <a:latin typeface="黑体" pitchFamily="2" charset="-122"/>
                <a:ea typeface="黑体" pitchFamily="2" charset="-122"/>
              </a:rPr>
              <a:t>五个变量表示自左到右五个未知的数字。其中</a:t>
            </a:r>
            <a:r>
              <a:rPr lang="en-US" altLang="zh-CN" sz="2800">
                <a:latin typeface="黑体" pitchFamily="2" charset="-122"/>
                <a:ea typeface="黑体" pitchFamily="2" charset="-122"/>
              </a:rPr>
              <a:t>A</a:t>
            </a:r>
            <a:r>
              <a:rPr lang="zh-CN" altLang="en-US" sz="2800">
                <a:latin typeface="黑体" pitchFamily="2" charset="-122"/>
                <a:ea typeface="黑体" pitchFamily="2" charset="-122"/>
              </a:rPr>
              <a:t>的取值范围为</a:t>
            </a:r>
            <a:r>
              <a:rPr lang="en-US" altLang="zh-CN" sz="2800">
                <a:latin typeface="黑体" pitchFamily="2" charset="-122"/>
                <a:ea typeface="黑体" pitchFamily="2" charset="-122"/>
              </a:rPr>
              <a:t>2</a:t>
            </a:r>
            <a:r>
              <a:rPr lang="zh-CN" altLang="en-US" sz="2800">
                <a:latin typeface="黑体" pitchFamily="2" charset="-122"/>
                <a:ea typeface="黑体" pitchFamily="2" charset="-122"/>
              </a:rPr>
              <a:t>～</a:t>
            </a:r>
            <a:r>
              <a:rPr lang="en-US" altLang="zh-CN" sz="2800">
                <a:latin typeface="黑体" pitchFamily="2" charset="-122"/>
                <a:ea typeface="黑体" pitchFamily="2" charset="-122"/>
              </a:rPr>
              <a:t>9</a:t>
            </a:r>
            <a:r>
              <a:rPr lang="zh-CN" altLang="en-US" sz="2800">
                <a:latin typeface="黑体" pitchFamily="2" charset="-122"/>
                <a:ea typeface="黑体" pitchFamily="2" charset="-122"/>
              </a:rPr>
              <a:t>，其余取值范围为</a:t>
            </a:r>
            <a:r>
              <a:rPr lang="en-US" altLang="zh-CN" sz="2800">
                <a:latin typeface="黑体" pitchFamily="2" charset="-122"/>
                <a:ea typeface="黑体" pitchFamily="2" charset="-122"/>
              </a:rPr>
              <a:t>0</a:t>
            </a:r>
            <a:r>
              <a:rPr lang="zh-CN" altLang="en-US" sz="2800">
                <a:latin typeface="黑体" pitchFamily="2" charset="-122"/>
                <a:ea typeface="黑体" pitchFamily="2" charset="-122"/>
              </a:rPr>
              <a:t>～</a:t>
            </a:r>
            <a:r>
              <a:rPr lang="en-US" altLang="zh-CN" sz="2800">
                <a:latin typeface="黑体" pitchFamily="2" charset="-122"/>
                <a:ea typeface="黑体" pitchFamily="2" charset="-122"/>
              </a:rPr>
              <a:t>9</a:t>
            </a:r>
            <a:r>
              <a:rPr lang="zh-CN" altLang="en-US" sz="2800">
                <a:latin typeface="黑体" pitchFamily="2" charset="-122"/>
                <a:ea typeface="黑体" pitchFamily="2" charset="-122"/>
              </a:rPr>
              <a:t>。条件表达式即为给定算式。</a:t>
            </a:r>
          </a:p>
        </p:txBody>
      </p:sp>
    </p:spTree>
  </p:cSld>
  <p:clrMapOvr>
    <a:masterClrMapping/>
  </p:clrMapOvr>
  <p:transition>
    <p:blinds dir="vert"/>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Text Box 4"/>
          <p:cNvSpPr txBox="1">
            <a:spLocks noChangeArrowheads="1"/>
          </p:cNvSpPr>
          <p:nvPr/>
        </p:nvSpPr>
        <p:spPr bwMode="auto">
          <a:xfrm>
            <a:off x="539750" y="2205038"/>
            <a:ext cx="8058150" cy="3784600"/>
          </a:xfrm>
          <a:prstGeom prst="rect">
            <a:avLst/>
          </a:prstGeom>
          <a:solidFill>
            <a:srgbClr val="993300"/>
          </a:solidFill>
          <a:ln w="41275">
            <a:solidFill>
              <a:srgbClr val="FF6600"/>
            </a:solidFill>
            <a:miter lim="800000"/>
            <a:headEnd/>
            <a:tailEnd/>
          </a:ln>
        </p:spPr>
        <p:txBody>
          <a:bodyPr wrap="none">
            <a:spAutoFit/>
          </a:bodyPr>
          <a:lstStyle/>
          <a:p>
            <a:r>
              <a:rPr lang="en-US" altLang="zh-CN" sz="2400">
                <a:solidFill>
                  <a:schemeClr val="bg2"/>
                </a:solidFill>
                <a:latin typeface="Arial" pitchFamily="34" charset="0"/>
              </a:rPr>
              <a:t>main() {</a:t>
            </a:r>
          </a:p>
          <a:p>
            <a:r>
              <a:rPr lang="en-US" altLang="zh-CN" sz="2400">
                <a:solidFill>
                  <a:schemeClr val="bg2"/>
                </a:solidFill>
                <a:latin typeface="Arial" pitchFamily="34" charset="0"/>
              </a:rPr>
              <a:t>int A,B,C,D,E;</a:t>
            </a:r>
          </a:p>
          <a:p>
            <a:r>
              <a:rPr lang="en-US" altLang="zh-CN" sz="2400">
                <a:solidFill>
                  <a:schemeClr val="bg2"/>
                </a:solidFill>
                <a:latin typeface="Arial" pitchFamily="34" charset="0"/>
              </a:rPr>
              <a:t>for (A=2;A&lt;=9;A++)</a:t>
            </a:r>
          </a:p>
          <a:p>
            <a:r>
              <a:rPr lang="en-US" altLang="zh-CN" sz="2400">
                <a:solidFill>
                  <a:schemeClr val="bg2"/>
                </a:solidFill>
                <a:latin typeface="Arial" pitchFamily="34" charset="0"/>
              </a:rPr>
              <a:t> for (B=0;B&lt;=9;B++)</a:t>
            </a:r>
          </a:p>
          <a:p>
            <a:r>
              <a:rPr lang="en-US" altLang="zh-CN" sz="2400">
                <a:solidFill>
                  <a:schemeClr val="bg2"/>
                </a:solidFill>
                <a:latin typeface="Arial" pitchFamily="34" charset="0"/>
              </a:rPr>
              <a:t>  for (C=0;C&lt;=9;C++)</a:t>
            </a:r>
          </a:p>
          <a:p>
            <a:r>
              <a:rPr lang="en-US" altLang="zh-CN" sz="2400">
                <a:solidFill>
                  <a:schemeClr val="bg2"/>
                </a:solidFill>
                <a:latin typeface="Arial" pitchFamily="34" charset="0"/>
              </a:rPr>
              <a:t>   for (D=0;D&lt;=9;D++)</a:t>
            </a:r>
          </a:p>
          <a:p>
            <a:r>
              <a:rPr lang="en-US" altLang="zh-CN" sz="2400">
                <a:solidFill>
                  <a:schemeClr val="bg2"/>
                </a:solidFill>
                <a:latin typeface="Arial" pitchFamily="34" charset="0"/>
              </a:rPr>
              <a:t>    for (E=0;E&lt;=9;E++)</a:t>
            </a:r>
          </a:p>
          <a:p>
            <a:r>
              <a:rPr lang="en-US" altLang="zh-CN" sz="2400">
                <a:solidFill>
                  <a:schemeClr val="bg2"/>
                </a:solidFill>
                <a:latin typeface="Arial" pitchFamily="34" charset="0"/>
              </a:rPr>
              <a:t>      if (A*(B*10+3+C)*A*(B*10+3+C)==8009+D*100+E*10)</a:t>
            </a:r>
          </a:p>
          <a:p>
            <a:r>
              <a:rPr lang="en-US" altLang="zh-CN" sz="2400">
                <a:solidFill>
                  <a:schemeClr val="bg2"/>
                </a:solidFill>
                <a:latin typeface="Arial" pitchFamily="34" charset="0"/>
              </a:rPr>
              <a:t>         printf(“%2d%2d%2d%2d%2d\n”,A,B,C,D,E);</a:t>
            </a:r>
          </a:p>
          <a:p>
            <a:r>
              <a:rPr lang="en-US" altLang="zh-CN" sz="2400">
                <a:solidFill>
                  <a:schemeClr val="bg2"/>
                </a:solidFill>
                <a:latin typeface="Arial" pitchFamily="34" charset="0"/>
              </a:rPr>
              <a:t>}</a:t>
            </a:r>
          </a:p>
        </p:txBody>
      </p:sp>
      <p:sp>
        <p:nvSpPr>
          <p:cNvPr id="293893" name="Text Box 5"/>
          <p:cNvSpPr txBox="1">
            <a:spLocks noChangeArrowheads="1"/>
          </p:cNvSpPr>
          <p:nvPr/>
        </p:nvSpPr>
        <p:spPr bwMode="auto">
          <a:xfrm>
            <a:off x="5724525" y="3141663"/>
            <a:ext cx="2571750" cy="495300"/>
          </a:xfrm>
          <a:prstGeom prst="rect">
            <a:avLst/>
          </a:prstGeom>
          <a:solidFill>
            <a:srgbClr val="FFFF99"/>
          </a:solidFill>
          <a:ln w="38100">
            <a:solidFill>
              <a:srgbClr val="99CC00"/>
            </a:solidFill>
            <a:miter lim="800000"/>
            <a:headEnd/>
            <a:tailEnd/>
          </a:ln>
        </p:spPr>
        <p:txBody>
          <a:bodyPr wrap="none">
            <a:spAutoFit/>
          </a:bodyPr>
          <a:lstStyle/>
          <a:p>
            <a:r>
              <a:rPr lang="zh-CN" altLang="en-US" sz="2400">
                <a:solidFill>
                  <a:srgbClr val="990000"/>
                </a:solidFill>
                <a:latin typeface="黑体" pitchFamily="2" charset="-122"/>
                <a:ea typeface="黑体" pitchFamily="2" charset="-122"/>
              </a:rPr>
              <a:t>结果：</a:t>
            </a:r>
            <a:r>
              <a:rPr lang="en-US" altLang="zh-CN" sz="2400">
                <a:solidFill>
                  <a:srgbClr val="FF0000"/>
                </a:solidFill>
                <a:latin typeface="黑体" pitchFamily="2" charset="-122"/>
                <a:ea typeface="黑体" pitchFamily="2" charset="-122"/>
              </a:rPr>
              <a:t>3 2 8 6 4</a:t>
            </a:r>
            <a:r>
              <a:rPr lang="en-US" altLang="zh-CN">
                <a:solidFill>
                  <a:srgbClr val="FF0000"/>
                </a:solidFill>
                <a:latin typeface="Arial" pitchFamily="34" charset="0"/>
              </a:rPr>
              <a:t> </a:t>
            </a:r>
          </a:p>
        </p:txBody>
      </p:sp>
      <p:sp>
        <p:nvSpPr>
          <p:cNvPr id="65540" name="Rectangle 6"/>
          <p:cNvSpPr>
            <a:spLocks noChangeArrowheads="1"/>
          </p:cNvSpPr>
          <p:nvPr/>
        </p:nvSpPr>
        <p:spPr bwMode="auto">
          <a:xfrm>
            <a:off x="323850" y="333375"/>
            <a:ext cx="8147050" cy="1711325"/>
          </a:xfrm>
          <a:prstGeom prst="rect">
            <a:avLst/>
          </a:prstGeom>
          <a:noFill/>
          <a:ln w="9525">
            <a:noFill/>
            <a:miter lim="800000"/>
            <a:headEnd/>
            <a:tailEnd/>
          </a:ln>
        </p:spPr>
        <p:txBody>
          <a:bodyPr anchor="ctr"/>
          <a:lstStyle/>
          <a:p>
            <a:pPr marL="187325" indent="-187325"/>
            <a:r>
              <a:rPr lang="en-US" altLang="zh-CN" sz="2800">
                <a:solidFill>
                  <a:srgbClr val="FF0000"/>
                </a:solidFill>
              </a:rPr>
              <a:t>【</a:t>
            </a:r>
            <a:r>
              <a:rPr lang="zh-CN" altLang="en-US" sz="2800">
                <a:solidFill>
                  <a:srgbClr val="FF0000"/>
                </a:solidFill>
                <a:ea typeface="黑体" pitchFamily="2" charset="-122"/>
              </a:rPr>
              <a:t>例二</a:t>
            </a:r>
            <a:r>
              <a:rPr lang="en-US" altLang="zh-CN" sz="2800">
                <a:solidFill>
                  <a:srgbClr val="FF0000"/>
                </a:solidFill>
                <a:ea typeface="黑体" pitchFamily="2" charset="-122"/>
              </a:rPr>
              <a:t>】</a:t>
            </a:r>
            <a:r>
              <a:rPr lang="zh-CN" altLang="en-US" sz="2800">
                <a:ea typeface="黑体" pitchFamily="2" charset="-122"/>
              </a:rPr>
              <a:t>雨水淋湿了算术书的一道题，</a:t>
            </a:r>
            <a:r>
              <a:rPr lang="en-US" altLang="zh-CN" sz="2800">
                <a:ea typeface="黑体" pitchFamily="2" charset="-122"/>
              </a:rPr>
              <a:t>8</a:t>
            </a:r>
            <a:r>
              <a:rPr lang="zh-CN" altLang="en-US" sz="2800">
                <a:ea typeface="黑体" pitchFamily="2" charset="-122"/>
              </a:rPr>
              <a:t>个数字只   能看清</a:t>
            </a:r>
            <a:r>
              <a:rPr lang="en-US" altLang="zh-CN" sz="2800">
                <a:ea typeface="黑体" pitchFamily="2" charset="-122"/>
              </a:rPr>
              <a:t>3</a:t>
            </a:r>
            <a:r>
              <a:rPr lang="zh-CN" altLang="en-US" sz="2800">
                <a:ea typeface="黑体" pitchFamily="2" charset="-122"/>
              </a:rPr>
              <a:t>个，第一个数字虽然看不清，但可看出不是</a:t>
            </a:r>
            <a:r>
              <a:rPr lang="en-US" altLang="zh-CN" sz="2800">
                <a:ea typeface="黑体" pitchFamily="2" charset="-122"/>
              </a:rPr>
              <a:t>1</a:t>
            </a:r>
            <a:r>
              <a:rPr lang="zh-CN" altLang="en-US" sz="2800">
                <a:ea typeface="黑体" pitchFamily="2" charset="-122"/>
              </a:rPr>
              <a:t>。编程求其余数字是什么？</a:t>
            </a:r>
            <a:r>
              <a:rPr lang="zh-CN" altLang="en-US" sz="2800"/>
              <a:t/>
            </a:r>
            <a:br>
              <a:rPr lang="zh-CN" altLang="en-US" sz="2800"/>
            </a:br>
            <a:r>
              <a:rPr lang="zh-CN" altLang="en-US" sz="2800"/>
              <a:t>          </a:t>
            </a:r>
            <a:r>
              <a:rPr lang="en-US" altLang="zh-CN" sz="2800"/>
              <a:t>[ □</a:t>
            </a:r>
            <a:r>
              <a:rPr lang="en-US" altLang="zh-CN" sz="2800">
                <a:latin typeface="宋体" pitchFamily="2" charset="-122"/>
              </a:rPr>
              <a:t>×</a:t>
            </a:r>
            <a:r>
              <a:rPr lang="zh-CN" altLang="en-US" sz="2800"/>
              <a:t>（□</a:t>
            </a:r>
            <a:r>
              <a:rPr lang="en-US" altLang="zh-CN" sz="2800"/>
              <a:t>3</a:t>
            </a:r>
            <a:r>
              <a:rPr lang="zh-CN" altLang="en-US" sz="2800"/>
              <a:t>＋□）</a:t>
            </a:r>
            <a:r>
              <a:rPr lang="en-US" altLang="zh-CN" sz="2800"/>
              <a:t>]</a:t>
            </a:r>
            <a:r>
              <a:rPr lang="en-US" altLang="zh-CN" sz="2800" baseline="30000"/>
              <a:t>2</a:t>
            </a:r>
            <a:r>
              <a:rPr lang="en-US" altLang="zh-CN" sz="2800"/>
              <a:t> = 8□□9</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2"/>
                                        </p:tgtEl>
                                        <p:attrNameLst>
                                          <p:attrName>style.visibility</p:attrName>
                                        </p:attrNameLst>
                                      </p:cBhvr>
                                      <p:to>
                                        <p:strVal val="visible"/>
                                      </p:to>
                                    </p:set>
                                    <p:anim calcmode="lin" valueType="num">
                                      <p:cBhvr additive="base">
                                        <p:cTn id="7" dur="500" fill="hold"/>
                                        <p:tgtEl>
                                          <p:spTgt spid="293892"/>
                                        </p:tgtEl>
                                        <p:attrNameLst>
                                          <p:attrName>ppt_x</p:attrName>
                                        </p:attrNameLst>
                                      </p:cBhvr>
                                      <p:tavLst>
                                        <p:tav tm="0">
                                          <p:val>
                                            <p:strVal val="0-#ppt_w/2"/>
                                          </p:val>
                                        </p:tav>
                                        <p:tav tm="100000">
                                          <p:val>
                                            <p:strVal val="#ppt_x"/>
                                          </p:val>
                                        </p:tav>
                                      </p:tavLst>
                                    </p:anim>
                                    <p:anim calcmode="lin" valueType="num">
                                      <p:cBhvr additive="base">
                                        <p:cTn id="8" dur="500" fill="hold"/>
                                        <p:tgtEl>
                                          <p:spTgt spid="2938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3893"/>
                                        </p:tgtEl>
                                        <p:attrNameLst>
                                          <p:attrName>style.visibility</p:attrName>
                                        </p:attrNameLst>
                                      </p:cBhvr>
                                      <p:to>
                                        <p:strVal val="visible"/>
                                      </p:to>
                                    </p:set>
                                    <p:animEffect transition="in" filter="blinds(horizontal)">
                                      <p:cBhvr>
                                        <p:cTn id="13" dur="500"/>
                                        <p:tgtEl>
                                          <p:spTgt spid="293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animBg="1"/>
      <p:bldP spid="293893"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en-US" altLang="zh-CN" sz="2800">
                <a:solidFill>
                  <a:srgbClr val="FF0000"/>
                </a:solidFill>
                <a:latin typeface="黑体" pitchFamily="2" charset="-122"/>
                <a:ea typeface="黑体" pitchFamily="2" charset="-122"/>
              </a:rPr>
              <a:t>【</a:t>
            </a:r>
            <a:r>
              <a:rPr lang="zh-CN" altLang="en-US" sz="2800">
                <a:solidFill>
                  <a:srgbClr val="FF0000"/>
                </a:solidFill>
                <a:latin typeface="黑体" pitchFamily="2" charset="-122"/>
                <a:ea typeface="黑体" pitchFamily="2" charset="-122"/>
              </a:rPr>
              <a:t>例三</a:t>
            </a:r>
            <a:r>
              <a:rPr lang="en-US" altLang="zh-CN" sz="2800">
                <a:solidFill>
                  <a:srgbClr val="FF0000"/>
                </a:solidFill>
                <a:latin typeface="黑体" pitchFamily="2" charset="-122"/>
                <a:ea typeface="黑体" pitchFamily="2" charset="-122"/>
              </a:rPr>
              <a:t>】</a:t>
            </a:r>
            <a:br>
              <a:rPr lang="en-US" altLang="zh-CN" sz="2800">
                <a:solidFill>
                  <a:srgbClr val="FF0000"/>
                </a:solidFill>
                <a:latin typeface="黑体" pitchFamily="2" charset="-122"/>
                <a:ea typeface="黑体" pitchFamily="2" charset="-122"/>
              </a:rPr>
            </a:br>
            <a:r>
              <a:rPr lang="en-US" altLang="zh-CN" sz="2800">
                <a:solidFill>
                  <a:srgbClr val="FF0000"/>
                </a:solidFill>
                <a:latin typeface="黑体" pitchFamily="2" charset="-122"/>
                <a:ea typeface="黑体" pitchFamily="2" charset="-122"/>
              </a:rPr>
              <a:t> </a:t>
            </a:r>
            <a:r>
              <a:rPr lang="zh-CN" altLang="en-US" sz="2800">
                <a:latin typeface="黑体" pitchFamily="2" charset="-122"/>
                <a:ea typeface="黑体" pitchFamily="2" charset="-122"/>
              </a:rPr>
              <a:t>求</a:t>
            </a:r>
            <a:r>
              <a:rPr lang="en-US" altLang="zh-CN" sz="2800">
                <a:latin typeface="黑体" pitchFamily="2" charset="-122"/>
                <a:ea typeface="黑体" pitchFamily="2" charset="-122"/>
              </a:rPr>
              <a:t>100</a:t>
            </a:r>
            <a:r>
              <a:rPr lang="zh-CN" altLang="en-US" sz="2800">
                <a:latin typeface="黑体" pitchFamily="2" charset="-122"/>
                <a:ea typeface="黑体" pitchFamily="2" charset="-122"/>
              </a:rPr>
              <a:t>～</a:t>
            </a:r>
            <a:r>
              <a:rPr lang="en-US" altLang="zh-CN" sz="2800">
                <a:latin typeface="黑体" pitchFamily="2" charset="-122"/>
                <a:ea typeface="黑体" pitchFamily="2" charset="-122"/>
              </a:rPr>
              <a:t>200</a:t>
            </a:r>
            <a:r>
              <a:rPr lang="zh-CN" altLang="en-US" sz="2800">
                <a:latin typeface="黑体" pitchFamily="2" charset="-122"/>
                <a:ea typeface="黑体" pitchFamily="2" charset="-122"/>
              </a:rPr>
              <a:t>之间不能被</a:t>
            </a:r>
            <a:r>
              <a:rPr lang="en-US" altLang="zh-CN" sz="2800">
                <a:solidFill>
                  <a:srgbClr val="0000CC"/>
                </a:solidFill>
                <a:latin typeface="黑体" pitchFamily="2" charset="-122"/>
                <a:ea typeface="黑体" pitchFamily="2" charset="-122"/>
              </a:rPr>
              <a:t>3</a:t>
            </a:r>
            <a:r>
              <a:rPr lang="zh-CN" altLang="en-US" sz="2800">
                <a:latin typeface="黑体" pitchFamily="2" charset="-122"/>
                <a:ea typeface="黑体" pitchFamily="2" charset="-122"/>
              </a:rPr>
              <a:t>整除也不能被</a:t>
            </a:r>
            <a:r>
              <a:rPr lang="en-US" altLang="zh-CN" sz="2800">
                <a:solidFill>
                  <a:srgbClr val="0000CC"/>
                </a:solidFill>
                <a:latin typeface="黑体" pitchFamily="2" charset="-122"/>
                <a:ea typeface="黑体" pitchFamily="2" charset="-122"/>
              </a:rPr>
              <a:t>7</a:t>
            </a:r>
            <a:r>
              <a:rPr lang="zh-CN" altLang="en-US" sz="2800">
                <a:latin typeface="黑体" pitchFamily="2" charset="-122"/>
                <a:ea typeface="黑体" pitchFamily="2" charset="-122"/>
              </a:rPr>
              <a:t>整除的数。</a:t>
            </a:r>
            <a:r>
              <a:rPr lang="zh-CN" altLang="en-US" sz="4000"/>
              <a:t> </a:t>
            </a:r>
          </a:p>
        </p:txBody>
      </p:sp>
      <p:sp>
        <p:nvSpPr>
          <p:cNvPr id="294917" name="Rectangle 5"/>
          <p:cNvSpPr>
            <a:spLocks noChangeArrowheads="1"/>
          </p:cNvSpPr>
          <p:nvPr/>
        </p:nvSpPr>
        <p:spPr bwMode="auto">
          <a:xfrm>
            <a:off x="457200" y="1600200"/>
            <a:ext cx="8229600" cy="1757363"/>
          </a:xfrm>
          <a:prstGeom prst="rect">
            <a:avLst/>
          </a:prstGeom>
          <a:noFill/>
          <a:ln w="9525">
            <a:noFill/>
            <a:miter lim="800000"/>
            <a:headEnd/>
            <a:tailEnd/>
          </a:ln>
        </p:spPr>
        <p:txBody>
          <a:bodyPr/>
          <a:lstStyle/>
          <a:p>
            <a:pPr marL="342900" indent="-342900">
              <a:spcBef>
                <a:spcPct val="20000"/>
              </a:spcBef>
              <a:buFontTx/>
              <a:buChar char="•"/>
            </a:pPr>
            <a:r>
              <a:rPr lang="zh-CN" altLang="en-US" sz="3200">
                <a:solidFill>
                  <a:srgbClr val="0000CC"/>
                </a:solidFill>
                <a:ea typeface="黑体" pitchFamily="2" charset="-122"/>
              </a:rPr>
              <a:t>分析：</a:t>
            </a:r>
            <a:r>
              <a:rPr lang="zh-CN" altLang="en-US" sz="3200">
                <a:ea typeface="黑体" pitchFamily="2" charset="-122"/>
              </a:rPr>
              <a:t>求某区间内符合某一要求的数，可用一个变量</a:t>
            </a:r>
            <a:r>
              <a:rPr lang="zh-CN" altLang="en-US" sz="3200">
                <a:latin typeface="Arial" pitchFamily="34" charset="0"/>
                <a:ea typeface="黑体" pitchFamily="2" charset="-122"/>
              </a:rPr>
              <a:t>“</a:t>
            </a:r>
            <a:r>
              <a:rPr lang="zh-CN" altLang="en-US" sz="3200">
                <a:ea typeface="黑体" pitchFamily="2" charset="-122"/>
              </a:rPr>
              <a:t>穷举</a:t>
            </a:r>
            <a:r>
              <a:rPr lang="zh-CN" altLang="en-US" sz="3200">
                <a:latin typeface="Arial" pitchFamily="34" charset="0"/>
                <a:ea typeface="黑体" pitchFamily="2" charset="-122"/>
              </a:rPr>
              <a:t>”</a:t>
            </a:r>
            <a:r>
              <a:rPr lang="zh-CN" altLang="en-US" sz="3200">
                <a:ea typeface="黑体" pitchFamily="2" charset="-122"/>
              </a:rPr>
              <a:t>。所以可用一个独立变量</a:t>
            </a:r>
            <a:r>
              <a:rPr lang="en-US" altLang="zh-CN" sz="3200">
                <a:ea typeface="黑体" pitchFamily="2" charset="-122"/>
              </a:rPr>
              <a:t>x</a:t>
            </a:r>
            <a:r>
              <a:rPr lang="zh-CN" altLang="en-US" sz="3200">
                <a:ea typeface="黑体" pitchFamily="2" charset="-122"/>
              </a:rPr>
              <a:t>，取值范围</a:t>
            </a:r>
            <a:r>
              <a:rPr lang="en-US" altLang="zh-CN" sz="3200">
                <a:ea typeface="黑体" pitchFamily="2" charset="-122"/>
              </a:rPr>
              <a:t>100</a:t>
            </a:r>
            <a:r>
              <a:rPr lang="zh-CN" altLang="en-US" sz="3200">
                <a:ea typeface="黑体" pitchFamily="2" charset="-122"/>
              </a:rPr>
              <a:t>～</a:t>
            </a:r>
            <a:r>
              <a:rPr lang="en-US" altLang="zh-CN" sz="3200">
                <a:ea typeface="黑体" pitchFamily="2" charset="-122"/>
              </a:rPr>
              <a:t>200</a:t>
            </a:r>
            <a:r>
              <a:rPr lang="zh-CN" altLang="en-US" sz="3200">
                <a:ea typeface="黑体" pitchFamily="2" charset="-122"/>
              </a:rPr>
              <a:t>。</a:t>
            </a:r>
          </a:p>
          <a:p>
            <a:pPr marL="342900" indent="-342900">
              <a:spcBef>
                <a:spcPct val="20000"/>
              </a:spcBef>
            </a:pPr>
            <a:endParaRPr lang="en-US" altLang="zh-CN" sz="3200"/>
          </a:p>
        </p:txBody>
      </p:sp>
      <p:sp>
        <p:nvSpPr>
          <p:cNvPr id="294918" name="Text Box 6"/>
          <p:cNvSpPr txBox="1">
            <a:spLocks noChangeArrowheads="1"/>
          </p:cNvSpPr>
          <p:nvPr/>
        </p:nvSpPr>
        <p:spPr bwMode="auto">
          <a:xfrm>
            <a:off x="1476375" y="3429000"/>
            <a:ext cx="6264275" cy="1225550"/>
          </a:xfrm>
          <a:prstGeom prst="rect">
            <a:avLst/>
          </a:prstGeom>
          <a:solidFill>
            <a:srgbClr val="CCFFCC"/>
          </a:solidFill>
          <a:ln w="38100">
            <a:solidFill>
              <a:srgbClr val="FF6600"/>
            </a:solidFill>
            <a:miter lim="800000"/>
            <a:headEnd/>
            <a:tailEnd/>
          </a:ln>
          <a:effectLst/>
        </p:spPr>
        <p:txBody>
          <a:bodyPr>
            <a:spAutoFit/>
          </a:bodyPr>
          <a:lstStyle/>
          <a:p>
            <a:pPr>
              <a:defRPr/>
            </a:pPr>
            <a:r>
              <a:rPr lang="en-US" altLang="zh-CN" sz="2400">
                <a:solidFill>
                  <a:srgbClr val="990000"/>
                </a:solidFill>
                <a:effectLst>
                  <a:outerShdw blurRad="38100" dist="38100" dir="2700000" algn="tl">
                    <a:srgbClr val="000000"/>
                  </a:outerShdw>
                </a:effectLst>
                <a:latin typeface="Arial" charset="0"/>
              </a:rPr>
              <a:t>for (x=100;x&lt;=200;x++)</a:t>
            </a:r>
          </a:p>
          <a:p>
            <a:pPr>
              <a:defRPr/>
            </a:pPr>
            <a:r>
              <a:rPr lang="en-US" altLang="zh-CN" sz="2400">
                <a:solidFill>
                  <a:srgbClr val="990000"/>
                </a:solidFill>
                <a:effectLst>
                  <a:outerShdw blurRad="38100" dist="38100" dir="2700000" algn="tl">
                    <a:srgbClr val="000000"/>
                  </a:outerShdw>
                </a:effectLst>
                <a:latin typeface="Arial" charset="0"/>
              </a:rPr>
              <a:t>    	if (x%3!=0&amp;&amp;x%7!=0) </a:t>
            </a:r>
          </a:p>
          <a:p>
            <a:pPr>
              <a:defRPr/>
            </a:pPr>
            <a:r>
              <a:rPr lang="en-US" altLang="zh-CN" sz="2400">
                <a:solidFill>
                  <a:srgbClr val="990000"/>
                </a:solidFill>
                <a:effectLst>
                  <a:outerShdw blurRad="38100" dist="38100" dir="2700000" algn="tl">
                    <a:srgbClr val="000000"/>
                  </a:outerShdw>
                </a:effectLst>
                <a:latin typeface="Arial" charset="0"/>
              </a:rPr>
              <a:t>             printf(“x=%d\n”,x);</a:t>
            </a:r>
            <a:endParaRPr lang="en-US" altLang="zh-CN" sz="2400">
              <a:solidFill>
                <a:srgbClr val="990000"/>
              </a:solidFill>
              <a:latin typeface="Arial" charset="0"/>
            </a:endParaRPr>
          </a:p>
        </p:txBody>
      </p:sp>
      <p:sp>
        <p:nvSpPr>
          <p:cNvPr id="294919" name="Text Box 7"/>
          <p:cNvSpPr txBox="1">
            <a:spLocks noChangeArrowheads="1"/>
          </p:cNvSpPr>
          <p:nvPr/>
        </p:nvSpPr>
        <p:spPr bwMode="auto">
          <a:xfrm>
            <a:off x="755650" y="4941888"/>
            <a:ext cx="4298950" cy="457200"/>
          </a:xfrm>
          <a:prstGeom prst="rect">
            <a:avLst/>
          </a:prstGeom>
          <a:noFill/>
          <a:ln w="9525">
            <a:noFill/>
            <a:miter lim="800000"/>
            <a:headEnd/>
            <a:tailEnd/>
          </a:ln>
        </p:spPr>
        <p:txBody>
          <a:bodyPr wrap="none">
            <a:spAutoFit/>
          </a:bodyPr>
          <a:lstStyle/>
          <a:p>
            <a:r>
              <a:rPr lang="zh-CN" altLang="en-US" sz="2400">
                <a:solidFill>
                  <a:srgbClr val="6600FF"/>
                </a:solidFill>
                <a:latin typeface="黑体" pitchFamily="2" charset="-122"/>
                <a:ea typeface="黑体" pitchFamily="2" charset="-122"/>
              </a:rPr>
              <a:t>如果是求指定条件的奇数呢？</a:t>
            </a:r>
            <a:r>
              <a:rPr lang="zh-CN" altLang="en-US" sz="2400">
                <a:latin typeface="黑体" pitchFamily="2" charset="-122"/>
                <a:ea typeface="黑体" pitchFamily="2" charset="-122"/>
              </a:rPr>
              <a:t> </a:t>
            </a:r>
          </a:p>
        </p:txBody>
      </p:sp>
      <p:sp>
        <p:nvSpPr>
          <p:cNvPr id="294920" name="Text Box 8"/>
          <p:cNvSpPr txBox="1">
            <a:spLocks noChangeArrowheads="1"/>
          </p:cNvSpPr>
          <p:nvPr/>
        </p:nvSpPr>
        <p:spPr bwMode="auto">
          <a:xfrm>
            <a:off x="827088" y="5661025"/>
            <a:ext cx="4298950" cy="457200"/>
          </a:xfrm>
          <a:prstGeom prst="rect">
            <a:avLst/>
          </a:prstGeom>
          <a:noFill/>
          <a:ln w="9525">
            <a:noFill/>
            <a:miter lim="800000"/>
            <a:headEnd/>
            <a:tailEnd/>
          </a:ln>
        </p:spPr>
        <p:txBody>
          <a:bodyPr wrap="none">
            <a:spAutoFit/>
          </a:bodyPr>
          <a:lstStyle/>
          <a:p>
            <a:r>
              <a:rPr lang="zh-CN" altLang="en-US" sz="2400">
                <a:solidFill>
                  <a:srgbClr val="6600FF"/>
                </a:solidFill>
                <a:latin typeface="黑体" pitchFamily="2" charset="-122"/>
                <a:ea typeface="黑体" pitchFamily="2" charset="-122"/>
              </a:rPr>
              <a:t>如果是求指定条件的偶数呢？</a:t>
            </a:r>
            <a:r>
              <a:rPr lang="zh-CN" altLang="en-US" sz="2400">
                <a:latin typeface="黑体" pitchFamily="2" charset="-122"/>
                <a:ea typeface="黑体" pitchFamily="2" charset="-122"/>
              </a:rPr>
              <a:t> </a:t>
            </a:r>
          </a:p>
        </p:txBody>
      </p:sp>
      <p:sp>
        <p:nvSpPr>
          <p:cNvPr id="294921" name="Text Box 9"/>
          <p:cNvSpPr txBox="1">
            <a:spLocks noChangeArrowheads="1"/>
          </p:cNvSpPr>
          <p:nvPr/>
        </p:nvSpPr>
        <p:spPr bwMode="auto">
          <a:xfrm>
            <a:off x="5056188" y="4959350"/>
            <a:ext cx="3103562" cy="457200"/>
          </a:xfrm>
          <a:prstGeom prst="rect">
            <a:avLst/>
          </a:prstGeom>
          <a:noFill/>
          <a:ln w="9525">
            <a:noFill/>
            <a:miter lim="800000"/>
            <a:headEnd/>
            <a:tailEnd/>
          </a:ln>
        </p:spPr>
        <p:txBody>
          <a:bodyPr wrap="none">
            <a:spAutoFit/>
          </a:bodyPr>
          <a:lstStyle/>
          <a:p>
            <a:r>
              <a:rPr lang="en-US" altLang="zh-CN" sz="2400">
                <a:solidFill>
                  <a:srgbClr val="0066CC"/>
                </a:solidFill>
                <a:latin typeface="Arial" pitchFamily="34" charset="0"/>
              </a:rPr>
              <a:t>x=101;x&lt;=200;x=x+2</a:t>
            </a:r>
            <a:r>
              <a:rPr lang="en-US" altLang="zh-CN">
                <a:solidFill>
                  <a:srgbClr val="0066CC"/>
                </a:solidFill>
                <a:latin typeface="Arial" pitchFamily="34" charset="0"/>
              </a:rPr>
              <a:t> </a:t>
            </a:r>
          </a:p>
        </p:txBody>
      </p:sp>
      <p:sp>
        <p:nvSpPr>
          <p:cNvPr id="294922" name="Text Box 10"/>
          <p:cNvSpPr txBox="1">
            <a:spLocks noChangeArrowheads="1"/>
          </p:cNvSpPr>
          <p:nvPr/>
        </p:nvSpPr>
        <p:spPr bwMode="auto">
          <a:xfrm>
            <a:off x="5056188" y="5680075"/>
            <a:ext cx="3103562" cy="457200"/>
          </a:xfrm>
          <a:prstGeom prst="rect">
            <a:avLst/>
          </a:prstGeom>
          <a:noFill/>
          <a:ln w="9525">
            <a:noFill/>
            <a:miter lim="800000"/>
            <a:headEnd/>
            <a:tailEnd/>
          </a:ln>
        </p:spPr>
        <p:txBody>
          <a:bodyPr wrap="none">
            <a:spAutoFit/>
          </a:bodyPr>
          <a:lstStyle/>
          <a:p>
            <a:r>
              <a:rPr lang="en-US" altLang="zh-CN" sz="2400">
                <a:solidFill>
                  <a:srgbClr val="0066CC"/>
                </a:solidFill>
                <a:latin typeface="Arial" pitchFamily="34" charset="0"/>
              </a:rPr>
              <a:t>x=100;x&lt;=200;x=x+2</a:t>
            </a:r>
            <a:r>
              <a:rPr lang="en-US" altLang="zh-CN">
                <a:solidFill>
                  <a:srgbClr val="0066CC"/>
                </a:solidFill>
                <a:latin typeface="Arial" pitchFamily="34"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4917">
                                            <p:txEl>
                                              <p:pRg st="0" end="0"/>
                                            </p:txEl>
                                          </p:spTgt>
                                        </p:tgtEl>
                                        <p:attrNameLst>
                                          <p:attrName>style.visibility</p:attrName>
                                        </p:attrNameLst>
                                      </p:cBhvr>
                                      <p:to>
                                        <p:strVal val="visible"/>
                                      </p:to>
                                    </p:set>
                                    <p:animEffect transition="in" filter="checkerboard(across)">
                                      <p:cBhvr>
                                        <p:cTn id="7" dur="500"/>
                                        <p:tgtEl>
                                          <p:spTgt spid="294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4918"/>
                                        </p:tgtEl>
                                        <p:attrNameLst>
                                          <p:attrName>style.visibility</p:attrName>
                                        </p:attrNameLst>
                                      </p:cBhvr>
                                      <p:to>
                                        <p:strVal val="visible"/>
                                      </p:to>
                                    </p:set>
                                    <p:animEffect transition="in" filter="strips(downRight)">
                                      <p:cBhvr>
                                        <p:cTn id="12" dur="500"/>
                                        <p:tgtEl>
                                          <p:spTgt spid="294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4919"/>
                                        </p:tgtEl>
                                        <p:attrNameLst>
                                          <p:attrName>style.visibility</p:attrName>
                                        </p:attrNameLst>
                                      </p:cBhvr>
                                      <p:to>
                                        <p:strVal val="visible"/>
                                      </p:to>
                                    </p:set>
                                    <p:animEffect transition="in" filter="blinds(horizontal)">
                                      <p:cBhvr>
                                        <p:cTn id="17" dur="500"/>
                                        <p:tgtEl>
                                          <p:spTgt spid="2949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4921"/>
                                        </p:tgtEl>
                                        <p:attrNameLst>
                                          <p:attrName>style.visibility</p:attrName>
                                        </p:attrNameLst>
                                      </p:cBhvr>
                                      <p:to>
                                        <p:strVal val="visible"/>
                                      </p:to>
                                    </p:set>
                                    <p:animEffect transition="in" filter="blinds(horizontal)">
                                      <p:cBhvr>
                                        <p:cTn id="22" dur="500"/>
                                        <p:tgtEl>
                                          <p:spTgt spid="2949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4920"/>
                                        </p:tgtEl>
                                        <p:attrNameLst>
                                          <p:attrName>style.visibility</p:attrName>
                                        </p:attrNameLst>
                                      </p:cBhvr>
                                      <p:to>
                                        <p:strVal val="visible"/>
                                      </p:to>
                                    </p:set>
                                    <p:animEffect transition="in" filter="blinds(horizontal)">
                                      <p:cBhvr>
                                        <p:cTn id="27" dur="500"/>
                                        <p:tgtEl>
                                          <p:spTgt spid="2949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4922"/>
                                        </p:tgtEl>
                                        <p:attrNameLst>
                                          <p:attrName>style.visibility</p:attrName>
                                        </p:attrNameLst>
                                      </p:cBhvr>
                                      <p:to>
                                        <p:strVal val="visible"/>
                                      </p:to>
                                    </p:set>
                                    <p:animEffect transition="in" filter="blinds(horizontal)">
                                      <p:cBhvr>
                                        <p:cTn id="32" dur="500"/>
                                        <p:tgtEl>
                                          <p:spTgt spid="294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build="p"/>
      <p:bldP spid="294918" grpId="0" animBg="1"/>
      <p:bldP spid="294919" grpId="0"/>
      <p:bldP spid="294920" grpId="0"/>
      <p:bldP spid="294921" grpId="0"/>
      <p:bldP spid="29492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755650" y="836613"/>
            <a:ext cx="7775575" cy="1439862"/>
          </a:xfrm>
          <a:prstGeom prst="rect">
            <a:avLst/>
          </a:prstGeom>
          <a:noFill/>
          <a:ln w="9525">
            <a:noFill/>
            <a:miter lim="800000"/>
            <a:headEnd/>
            <a:tailEnd/>
          </a:ln>
        </p:spPr>
        <p:txBody>
          <a:bodyPr/>
          <a:lstStyle/>
          <a:p>
            <a:pPr marL="2155825" indent="-2155825">
              <a:spcBef>
                <a:spcPct val="20000"/>
              </a:spcBef>
            </a:pPr>
            <a:r>
              <a:rPr lang="en-US" altLang="zh-CN" sz="2400">
                <a:solidFill>
                  <a:srgbClr val="0000CC"/>
                </a:solidFill>
                <a:ea typeface="黑体" pitchFamily="2" charset="-122"/>
              </a:rPr>
              <a:t>2</a:t>
            </a:r>
            <a:r>
              <a:rPr lang="zh-CN" altLang="en-US" sz="2400">
                <a:solidFill>
                  <a:srgbClr val="0000CC"/>
                </a:solidFill>
                <a:ea typeface="黑体" pitchFamily="2" charset="-122"/>
              </a:rPr>
              <a:t>、归纳法（递推法）</a:t>
            </a:r>
            <a:r>
              <a:rPr lang="zh-CN" altLang="en-US" sz="2800"/>
              <a:t> </a:t>
            </a:r>
          </a:p>
          <a:p>
            <a:pPr marL="2155825" indent="-2155825">
              <a:spcBef>
                <a:spcPct val="20000"/>
              </a:spcBef>
            </a:pPr>
            <a:r>
              <a:rPr lang="zh-CN" altLang="en-US" sz="2800">
                <a:solidFill>
                  <a:srgbClr val="800000"/>
                </a:solidFill>
                <a:ea typeface="黑体" pitchFamily="2" charset="-122"/>
              </a:rPr>
              <a:t>   </a:t>
            </a:r>
            <a:r>
              <a:rPr lang="zh-CN" altLang="en-US" sz="2400">
                <a:solidFill>
                  <a:srgbClr val="800000"/>
                </a:solidFill>
                <a:latin typeface="Arial" pitchFamily="34" charset="0"/>
                <a:ea typeface="黑体" pitchFamily="2" charset="-122"/>
              </a:rPr>
              <a:t>“</a:t>
            </a:r>
            <a:r>
              <a:rPr lang="zh-CN" altLang="en-US" sz="2400">
                <a:solidFill>
                  <a:srgbClr val="800000"/>
                </a:solidFill>
                <a:ea typeface="黑体" pitchFamily="2" charset="-122"/>
              </a:rPr>
              <a:t>智人之法</a:t>
            </a:r>
            <a:r>
              <a:rPr lang="zh-CN" altLang="en-US" sz="2400">
                <a:solidFill>
                  <a:srgbClr val="800000"/>
                </a:solidFill>
                <a:latin typeface="Arial" pitchFamily="34" charset="0"/>
                <a:ea typeface="黑体" pitchFamily="2" charset="-122"/>
              </a:rPr>
              <a:t>”</a:t>
            </a:r>
            <a:r>
              <a:rPr lang="zh-CN" altLang="en-US" sz="2400">
                <a:solidFill>
                  <a:srgbClr val="800000"/>
                </a:solidFill>
                <a:ea typeface="黑体" pitchFamily="2" charset="-122"/>
              </a:rPr>
              <a:t> ：</a:t>
            </a:r>
            <a:r>
              <a:rPr lang="zh-CN" altLang="en-US" sz="2400">
                <a:ea typeface="黑体" pitchFamily="2" charset="-122"/>
              </a:rPr>
              <a:t> 通过分析归纳，找出从变量旧值出发求新值的规律。</a:t>
            </a:r>
          </a:p>
        </p:txBody>
      </p:sp>
      <p:sp>
        <p:nvSpPr>
          <p:cNvPr id="67587" name="Rectangle 5"/>
          <p:cNvSpPr>
            <a:spLocks noChangeArrowheads="1"/>
          </p:cNvSpPr>
          <p:nvPr/>
        </p:nvSpPr>
        <p:spPr bwMode="auto">
          <a:xfrm>
            <a:off x="468313" y="0"/>
            <a:ext cx="8229600" cy="836613"/>
          </a:xfrm>
          <a:prstGeom prst="rect">
            <a:avLst/>
          </a:prstGeom>
          <a:noFill/>
          <a:ln w="9525">
            <a:noFill/>
            <a:miter lim="800000"/>
            <a:headEnd/>
            <a:tailEnd/>
          </a:ln>
        </p:spPr>
        <p:txBody>
          <a:bodyPr anchor="ctr"/>
          <a:lstStyle/>
          <a:p>
            <a:pPr algn="ctr"/>
            <a:r>
              <a:rPr lang="zh-CN" altLang="en-US" sz="3600" b="1">
                <a:ea typeface="黑体" pitchFamily="2" charset="-122"/>
              </a:rPr>
              <a:t>五、常用算法</a:t>
            </a:r>
          </a:p>
        </p:txBody>
      </p:sp>
      <p:sp>
        <p:nvSpPr>
          <p:cNvPr id="295942" name="Text Box 6"/>
          <p:cNvSpPr txBox="1">
            <a:spLocks noChangeArrowheads="1"/>
          </p:cNvSpPr>
          <p:nvPr/>
        </p:nvSpPr>
        <p:spPr bwMode="auto">
          <a:xfrm>
            <a:off x="827088" y="2420938"/>
            <a:ext cx="6226175" cy="822325"/>
          </a:xfrm>
          <a:prstGeom prst="rect">
            <a:avLst/>
          </a:prstGeom>
          <a:noFill/>
          <a:ln w="9525">
            <a:noFill/>
            <a:miter lim="800000"/>
            <a:headEnd/>
            <a:tailEnd/>
          </a:ln>
        </p:spPr>
        <p:txBody>
          <a:bodyPr wrap="none">
            <a:spAutoFit/>
          </a:bodyPr>
          <a:lstStyle/>
          <a:p>
            <a:r>
              <a:rPr lang="en-US" altLang="zh-CN" sz="2400">
                <a:solidFill>
                  <a:srgbClr val="FF0000"/>
                </a:solidFill>
                <a:latin typeface="Arial" pitchFamily="34" charset="0"/>
                <a:ea typeface="黑体" pitchFamily="2" charset="-122"/>
              </a:rPr>
              <a:t>【</a:t>
            </a:r>
            <a:r>
              <a:rPr lang="zh-CN" altLang="en-US" sz="2400">
                <a:solidFill>
                  <a:srgbClr val="FF0000"/>
                </a:solidFill>
                <a:latin typeface="Arial" pitchFamily="34" charset="0"/>
                <a:ea typeface="黑体" pitchFamily="2" charset="-122"/>
              </a:rPr>
              <a:t>例一</a:t>
            </a:r>
            <a:r>
              <a:rPr lang="en-US" altLang="zh-CN" sz="2400">
                <a:solidFill>
                  <a:srgbClr val="FF0000"/>
                </a:solidFill>
                <a:latin typeface="Arial" pitchFamily="34" charset="0"/>
                <a:ea typeface="黑体" pitchFamily="2" charset="-122"/>
              </a:rPr>
              <a:t>】</a:t>
            </a:r>
          </a:p>
          <a:p>
            <a:r>
              <a:rPr lang="en-US" altLang="zh-CN" sz="2400">
                <a:latin typeface="Arial" pitchFamily="34" charset="0"/>
                <a:ea typeface="黑体" pitchFamily="2" charset="-122"/>
              </a:rPr>
              <a:t> </a:t>
            </a:r>
            <a:r>
              <a:rPr lang="zh-CN" altLang="en-US" sz="2400">
                <a:latin typeface="Arial" pitchFamily="34" charset="0"/>
                <a:ea typeface="黑体" pitchFamily="2" charset="-122"/>
              </a:rPr>
              <a:t>编程求∑</a:t>
            </a:r>
            <a:r>
              <a:rPr lang="en-US" altLang="zh-CN" sz="2400">
                <a:latin typeface="Arial" pitchFamily="34" charset="0"/>
                <a:ea typeface="黑体" pitchFamily="2" charset="-122"/>
              </a:rPr>
              <a:t>i =1+2+3+4…+99+100   (i=0</a:t>
            </a:r>
            <a:r>
              <a:rPr lang="zh-CN" altLang="en-US" sz="2400">
                <a:latin typeface="Arial" pitchFamily="34" charset="0"/>
                <a:ea typeface="黑体" pitchFamily="2" charset="-122"/>
              </a:rPr>
              <a:t>～</a:t>
            </a:r>
            <a:r>
              <a:rPr lang="en-US" altLang="zh-CN" sz="2400">
                <a:latin typeface="Arial" pitchFamily="34" charset="0"/>
                <a:ea typeface="黑体" pitchFamily="2" charset="-122"/>
              </a:rPr>
              <a:t>100)</a:t>
            </a:r>
          </a:p>
        </p:txBody>
      </p:sp>
      <p:sp>
        <p:nvSpPr>
          <p:cNvPr id="295943" name="Text Box 7"/>
          <p:cNvSpPr txBox="1">
            <a:spLocks noChangeArrowheads="1"/>
          </p:cNvSpPr>
          <p:nvPr/>
        </p:nvSpPr>
        <p:spPr bwMode="auto">
          <a:xfrm>
            <a:off x="1042988" y="3284538"/>
            <a:ext cx="5492750" cy="3013075"/>
          </a:xfrm>
          <a:prstGeom prst="rect">
            <a:avLst/>
          </a:prstGeom>
          <a:noFill/>
          <a:ln w="9525">
            <a:noFill/>
            <a:miter lim="800000"/>
            <a:headEnd/>
            <a:tailEnd/>
          </a:ln>
        </p:spPr>
        <p:txBody>
          <a:bodyPr>
            <a:spAutoFit/>
          </a:bodyPr>
          <a:lstStyle/>
          <a:p>
            <a:r>
              <a:rPr lang="zh-CN" altLang="en-US" sz="2400">
                <a:solidFill>
                  <a:srgbClr val="FF0000"/>
                </a:solidFill>
                <a:latin typeface="Arial" pitchFamily="34" charset="0"/>
                <a:ea typeface="黑体" pitchFamily="2" charset="-122"/>
              </a:rPr>
              <a:t>分析</a:t>
            </a:r>
          </a:p>
          <a:p>
            <a:r>
              <a:rPr lang="zh-CN" altLang="en-US" sz="2400">
                <a:solidFill>
                  <a:srgbClr val="FFFF00"/>
                </a:solidFill>
                <a:latin typeface="Arial" pitchFamily="34" charset="0"/>
              </a:rPr>
              <a:t> </a:t>
            </a:r>
            <a:r>
              <a:rPr lang="en-US" altLang="zh-CN" sz="2400">
                <a:solidFill>
                  <a:srgbClr val="0000FF"/>
                </a:solidFill>
                <a:latin typeface="Arial" pitchFamily="34" charset="0"/>
              </a:rPr>
              <a:t>i=</a:t>
            </a:r>
            <a:r>
              <a:rPr lang="en-US" altLang="zh-CN" sz="2400">
                <a:solidFill>
                  <a:srgbClr val="003300"/>
                </a:solidFill>
                <a:latin typeface="Arial" pitchFamily="34" charset="0"/>
              </a:rPr>
              <a:t>0</a:t>
            </a:r>
            <a:r>
              <a:rPr lang="en-US" altLang="zh-CN" sz="2400">
                <a:solidFill>
                  <a:srgbClr val="FFFF00"/>
                </a:solidFill>
                <a:latin typeface="Arial" pitchFamily="34" charset="0"/>
              </a:rPr>
              <a:t> </a:t>
            </a:r>
            <a:r>
              <a:rPr lang="en-US" altLang="zh-CN" sz="2400">
                <a:latin typeface="Arial" pitchFamily="34" charset="0"/>
              </a:rPr>
              <a:t>       </a:t>
            </a:r>
            <a:r>
              <a:rPr lang="en-US" altLang="zh-CN" sz="2400">
                <a:solidFill>
                  <a:srgbClr val="0000FF"/>
                </a:solidFill>
                <a:latin typeface="Arial" pitchFamily="34" charset="0"/>
              </a:rPr>
              <a:t>S0=</a:t>
            </a:r>
            <a:r>
              <a:rPr lang="en-US" altLang="zh-CN" sz="2400">
                <a:latin typeface="Arial" pitchFamily="34" charset="0"/>
              </a:rPr>
              <a:t> 0 </a:t>
            </a:r>
            <a:r>
              <a:rPr lang="en-US" altLang="zh-CN" sz="2400">
                <a:solidFill>
                  <a:srgbClr val="003300"/>
                </a:solidFill>
                <a:latin typeface="黑体" pitchFamily="2" charset="-122"/>
                <a:ea typeface="黑体" pitchFamily="2" charset="-122"/>
              </a:rPr>
              <a:t>(</a:t>
            </a:r>
            <a:r>
              <a:rPr lang="zh-CN" altLang="en-US" sz="2400">
                <a:solidFill>
                  <a:srgbClr val="003300"/>
                </a:solidFill>
                <a:latin typeface="黑体" pitchFamily="2" charset="-122"/>
                <a:ea typeface="黑体" pitchFamily="2" charset="-122"/>
              </a:rPr>
              <a:t>初值</a:t>
            </a:r>
            <a:r>
              <a:rPr lang="en-US" altLang="zh-CN" sz="2400">
                <a:solidFill>
                  <a:srgbClr val="003300"/>
                </a:solidFill>
                <a:latin typeface="黑体" pitchFamily="2" charset="-122"/>
                <a:ea typeface="黑体" pitchFamily="2" charset="-122"/>
              </a:rPr>
              <a:t>)</a:t>
            </a:r>
          </a:p>
          <a:p>
            <a:r>
              <a:rPr lang="en-US" altLang="zh-CN" sz="2400">
                <a:solidFill>
                  <a:srgbClr val="FFFF00"/>
                </a:solidFill>
                <a:latin typeface="Arial" pitchFamily="34" charset="0"/>
              </a:rPr>
              <a:t> </a:t>
            </a:r>
            <a:r>
              <a:rPr lang="en-US" altLang="zh-CN" sz="2400">
                <a:solidFill>
                  <a:srgbClr val="0000FF"/>
                </a:solidFill>
                <a:latin typeface="Arial" pitchFamily="34" charset="0"/>
              </a:rPr>
              <a:t>i=</a:t>
            </a:r>
            <a:r>
              <a:rPr lang="en-US" altLang="zh-CN" sz="2400">
                <a:solidFill>
                  <a:srgbClr val="003300"/>
                </a:solidFill>
                <a:latin typeface="Arial" pitchFamily="34" charset="0"/>
              </a:rPr>
              <a:t>1</a:t>
            </a:r>
            <a:r>
              <a:rPr lang="en-US" altLang="zh-CN" sz="2400">
                <a:solidFill>
                  <a:srgbClr val="FFFF00"/>
                </a:solidFill>
                <a:latin typeface="Arial" pitchFamily="34" charset="0"/>
              </a:rPr>
              <a:t>  </a:t>
            </a:r>
            <a:r>
              <a:rPr lang="en-US" altLang="zh-CN" sz="2400">
                <a:latin typeface="Arial" pitchFamily="34" charset="0"/>
              </a:rPr>
              <a:t>      </a:t>
            </a:r>
            <a:r>
              <a:rPr lang="en-US" altLang="zh-CN" sz="2400">
                <a:solidFill>
                  <a:srgbClr val="0000FF"/>
                </a:solidFill>
                <a:latin typeface="Arial" pitchFamily="34" charset="0"/>
              </a:rPr>
              <a:t>S1=</a:t>
            </a:r>
            <a:r>
              <a:rPr lang="en-US" altLang="zh-CN" sz="2400">
                <a:latin typeface="Arial" pitchFamily="34" charset="0"/>
              </a:rPr>
              <a:t> 0+</a:t>
            </a:r>
            <a:r>
              <a:rPr lang="en-US" altLang="zh-CN" sz="2400">
                <a:solidFill>
                  <a:srgbClr val="003300"/>
                </a:solidFill>
                <a:latin typeface="Arial" pitchFamily="34" charset="0"/>
              </a:rPr>
              <a:t>1</a:t>
            </a:r>
            <a:r>
              <a:rPr lang="en-US" altLang="zh-CN" sz="2400">
                <a:latin typeface="Arial" pitchFamily="34" charset="0"/>
              </a:rPr>
              <a:t>=</a:t>
            </a:r>
            <a:r>
              <a:rPr lang="en-US" altLang="zh-CN" sz="2400">
                <a:solidFill>
                  <a:srgbClr val="FF66FF"/>
                </a:solidFill>
                <a:latin typeface="Arial" pitchFamily="34" charset="0"/>
              </a:rPr>
              <a:t>S0</a:t>
            </a:r>
            <a:r>
              <a:rPr lang="en-US" altLang="zh-CN" sz="2400">
                <a:latin typeface="Arial" pitchFamily="34" charset="0"/>
              </a:rPr>
              <a:t>+</a:t>
            </a:r>
            <a:r>
              <a:rPr lang="en-US" altLang="zh-CN" sz="2400">
                <a:solidFill>
                  <a:srgbClr val="003300"/>
                </a:solidFill>
                <a:latin typeface="Arial" pitchFamily="34" charset="0"/>
              </a:rPr>
              <a:t>1</a:t>
            </a:r>
          </a:p>
          <a:p>
            <a:r>
              <a:rPr lang="en-US" altLang="zh-CN" sz="2400">
                <a:solidFill>
                  <a:srgbClr val="66FFFF"/>
                </a:solidFill>
                <a:latin typeface="Arial" pitchFamily="34" charset="0"/>
              </a:rPr>
              <a:t> </a:t>
            </a:r>
            <a:r>
              <a:rPr lang="en-US" altLang="zh-CN" sz="2400">
                <a:solidFill>
                  <a:srgbClr val="0000FF"/>
                </a:solidFill>
                <a:latin typeface="Arial" pitchFamily="34" charset="0"/>
              </a:rPr>
              <a:t>i=</a:t>
            </a:r>
            <a:r>
              <a:rPr lang="en-US" altLang="zh-CN" sz="2400">
                <a:solidFill>
                  <a:srgbClr val="003300"/>
                </a:solidFill>
                <a:latin typeface="Arial" pitchFamily="34" charset="0"/>
              </a:rPr>
              <a:t>2</a:t>
            </a:r>
            <a:r>
              <a:rPr lang="en-US" altLang="zh-CN" sz="2400">
                <a:latin typeface="Arial" pitchFamily="34" charset="0"/>
              </a:rPr>
              <a:t>       </a:t>
            </a:r>
            <a:r>
              <a:rPr lang="en-US" altLang="zh-CN" sz="2400">
                <a:solidFill>
                  <a:srgbClr val="66FFFF"/>
                </a:solidFill>
                <a:latin typeface="Arial" pitchFamily="34" charset="0"/>
              </a:rPr>
              <a:t> </a:t>
            </a:r>
            <a:r>
              <a:rPr lang="en-US" altLang="zh-CN" sz="2400">
                <a:solidFill>
                  <a:srgbClr val="0000FF"/>
                </a:solidFill>
                <a:latin typeface="Arial" pitchFamily="34" charset="0"/>
              </a:rPr>
              <a:t>S2=</a:t>
            </a:r>
            <a:r>
              <a:rPr lang="en-US" altLang="zh-CN" sz="2400">
                <a:latin typeface="Arial" pitchFamily="34" charset="0"/>
              </a:rPr>
              <a:t>1+</a:t>
            </a:r>
            <a:r>
              <a:rPr lang="en-US" altLang="zh-CN" sz="2400">
                <a:solidFill>
                  <a:srgbClr val="003300"/>
                </a:solidFill>
                <a:latin typeface="Arial" pitchFamily="34" charset="0"/>
              </a:rPr>
              <a:t>2</a:t>
            </a:r>
            <a:r>
              <a:rPr lang="en-US" altLang="zh-CN" sz="2400">
                <a:latin typeface="Arial" pitchFamily="34" charset="0"/>
              </a:rPr>
              <a:t>=</a:t>
            </a:r>
            <a:r>
              <a:rPr lang="en-US" altLang="zh-CN" sz="2400">
                <a:solidFill>
                  <a:srgbClr val="FF66FF"/>
                </a:solidFill>
                <a:latin typeface="Arial" pitchFamily="34" charset="0"/>
              </a:rPr>
              <a:t>S1</a:t>
            </a:r>
            <a:r>
              <a:rPr lang="en-US" altLang="zh-CN" sz="2400">
                <a:latin typeface="Arial" pitchFamily="34" charset="0"/>
              </a:rPr>
              <a:t>+</a:t>
            </a:r>
            <a:r>
              <a:rPr lang="en-US" altLang="zh-CN" sz="2400">
                <a:solidFill>
                  <a:srgbClr val="003300"/>
                </a:solidFill>
                <a:latin typeface="Arial" pitchFamily="34" charset="0"/>
              </a:rPr>
              <a:t>2</a:t>
            </a:r>
          </a:p>
          <a:p>
            <a:r>
              <a:rPr lang="en-US" altLang="zh-CN" sz="2400">
                <a:solidFill>
                  <a:srgbClr val="66FFFF"/>
                </a:solidFill>
                <a:latin typeface="Arial" pitchFamily="34" charset="0"/>
              </a:rPr>
              <a:t> </a:t>
            </a:r>
            <a:r>
              <a:rPr lang="en-US" altLang="zh-CN" sz="2400">
                <a:solidFill>
                  <a:srgbClr val="0000FF"/>
                </a:solidFill>
                <a:latin typeface="Arial" pitchFamily="34" charset="0"/>
              </a:rPr>
              <a:t>i=</a:t>
            </a:r>
            <a:r>
              <a:rPr lang="en-US" altLang="zh-CN" sz="2400">
                <a:solidFill>
                  <a:srgbClr val="003300"/>
                </a:solidFill>
                <a:latin typeface="Arial" pitchFamily="34" charset="0"/>
              </a:rPr>
              <a:t>3 </a:t>
            </a:r>
            <a:r>
              <a:rPr lang="en-US" altLang="zh-CN" sz="2400">
                <a:latin typeface="Arial" pitchFamily="34" charset="0"/>
              </a:rPr>
              <a:t>      </a:t>
            </a:r>
            <a:r>
              <a:rPr lang="en-US" altLang="zh-CN" sz="2400">
                <a:solidFill>
                  <a:srgbClr val="66FFFF"/>
                </a:solidFill>
                <a:latin typeface="Arial" pitchFamily="34" charset="0"/>
              </a:rPr>
              <a:t> </a:t>
            </a:r>
            <a:r>
              <a:rPr lang="en-US" altLang="zh-CN" sz="2400">
                <a:solidFill>
                  <a:srgbClr val="0000FF"/>
                </a:solidFill>
                <a:latin typeface="Arial" pitchFamily="34" charset="0"/>
              </a:rPr>
              <a:t>S3=</a:t>
            </a:r>
            <a:r>
              <a:rPr lang="en-US" altLang="zh-CN" sz="2400">
                <a:latin typeface="Arial" pitchFamily="34" charset="0"/>
              </a:rPr>
              <a:t>1+2+</a:t>
            </a:r>
            <a:r>
              <a:rPr lang="en-US" altLang="zh-CN" sz="2400">
                <a:solidFill>
                  <a:srgbClr val="003300"/>
                </a:solidFill>
                <a:latin typeface="Arial" pitchFamily="34" charset="0"/>
              </a:rPr>
              <a:t>3</a:t>
            </a:r>
            <a:r>
              <a:rPr lang="en-US" altLang="zh-CN" sz="2400">
                <a:latin typeface="Arial" pitchFamily="34" charset="0"/>
              </a:rPr>
              <a:t>=</a:t>
            </a:r>
            <a:r>
              <a:rPr lang="en-US" altLang="zh-CN" sz="2400">
                <a:solidFill>
                  <a:srgbClr val="FF66FF"/>
                </a:solidFill>
                <a:latin typeface="Arial" pitchFamily="34" charset="0"/>
              </a:rPr>
              <a:t>S2</a:t>
            </a:r>
            <a:r>
              <a:rPr lang="en-US" altLang="zh-CN" sz="2400">
                <a:latin typeface="Arial" pitchFamily="34" charset="0"/>
              </a:rPr>
              <a:t>+</a:t>
            </a:r>
            <a:r>
              <a:rPr lang="en-US" altLang="zh-CN" sz="2400">
                <a:solidFill>
                  <a:srgbClr val="003300"/>
                </a:solidFill>
                <a:latin typeface="Arial" pitchFamily="34" charset="0"/>
              </a:rPr>
              <a:t>3</a:t>
            </a:r>
          </a:p>
          <a:p>
            <a:r>
              <a:rPr lang="en-US" altLang="zh-CN" sz="2400">
                <a:solidFill>
                  <a:srgbClr val="66FFFF"/>
                </a:solidFill>
                <a:latin typeface="Arial" pitchFamily="34" charset="0"/>
              </a:rPr>
              <a:t> </a:t>
            </a:r>
            <a:r>
              <a:rPr lang="en-US" altLang="zh-CN" sz="2400">
                <a:solidFill>
                  <a:srgbClr val="0000FF"/>
                </a:solidFill>
                <a:latin typeface="Arial" pitchFamily="34" charset="0"/>
              </a:rPr>
              <a:t>i=</a:t>
            </a:r>
            <a:r>
              <a:rPr lang="en-US" altLang="zh-CN" sz="2400">
                <a:solidFill>
                  <a:srgbClr val="003300"/>
                </a:solidFill>
                <a:latin typeface="Arial" pitchFamily="34" charset="0"/>
              </a:rPr>
              <a:t>4 </a:t>
            </a:r>
            <a:r>
              <a:rPr lang="en-US" altLang="zh-CN" sz="2400">
                <a:solidFill>
                  <a:srgbClr val="FFFF00"/>
                </a:solidFill>
                <a:latin typeface="Arial" pitchFamily="34" charset="0"/>
              </a:rPr>
              <a:t> </a:t>
            </a:r>
            <a:r>
              <a:rPr lang="en-US" altLang="zh-CN" sz="2400">
                <a:latin typeface="Arial" pitchFamily="34" charset="0"/>
              </a:rPr>
              <a:t>     </a:t>
            </a:r>
            <a:r>
              <a:rPr lang="en-US" altLang="zh-CN" sz="2400">
                <a:solidFill>
                  <a:srgbClr val="66FFFF"/>
                </a:solidFill>
                <a:latin typeface="Arial" pitchFamily="34" charset="0"/>
              </a:rPr>
              <a:t> </a:t>
            </a:r>
            <a:r>
              <a:rPr lang="en-US" altLang="zh-CN" sz="2400">
                <a:solidFill>
                  <a:srgbClr val="0000FF"/>
                </a:solidFill>
                <a:latin typeface="Arial" pitchFamily="34" charset="0"/>
              </a:rPr>
              <a:t>S4=</a:t>
            </a:r>
            <a:r>
              <a:rPr lang="en-US" altLang="zh-CN" sz="2400">
                <a:latin typeface="Arial" pitchFamily="34" charset="0"/>
              </a:rPr>
              <a:t>1+2+3+</a:t>
            </a:r>
            <a:r>
              <a:rPr lang="en-US" altLang="zh-CN" sz="2400">
                <a:solidFill>
                  <a:srgbClr val="003300"/>
                </a:solidFill>
                <a:latin typeface="Arial" pitchFamily="34" charset="0"/>
              </a:rPr>
              <a:t>4</a:t>
            </a:r>
            <a:r>
              <a:rPr lang="en-US" altLang="zh-CN" sz="2400">
                <a:latin typeface="Arial" pitchFamily="34" charset="0"/>
              </a:rPr>
              <a:t>=</a:t>
            </a:r>
            <a:r>
              <a:rPr lang="en-US" altLang="zh-CN" sz="2400">
                <a:solidFill>
                  <a:srgbClr val="FF66FF"/>
                </a:solidFill>
                <a:latin typeface="Arial" pitchFamily="34" charset="0"/>
              </a:rPr>
              <a:t>S3</a:t>
            </a:r>
            <a:r>
              <a:rPr lang="en-US" altLang="zh-CN" sz="2400">
                <a:latin typeface="Arial" pitchFamily="34" charset="0"/>
              </a:rPr>
              <a:t>+</a:t>
            </a:r>
            <a:r>
              <a:rPr lang="en-US" altLang="zh-CN" sz="2400">
                <a:solidFill>
                  <a:srgbClr val="003300"/>
                </a:solidFill>
                <a:latin typeface="Arial" pitchFamily="34" charset="0"/>
              </a:rPr>
              <a:t>4</a:t>
            </a:r>
          </a:p>
          <a:p>
            <a:r>
              <a:rPr lang="en-US" altLang="zh-CN" sz="2400">
                <a:solidFill>
                  <a:srgbClr val="FFFF00"/>
                </a:solidFill>
                <a:latin typeface="Arial" pitchFamily="34" charset="0"/>
              </a:rPr>
              <a:t>  </a:t>
            </a:r>
            <a:r>
              <a:rPr lang="en-US" altLang="zh-CN" sz="2400">
                <a:solidFill>
                  <a:srgbClr val="FFFF00"/>
                </a:solidFill>
                <a:latin typeface="宋体" pitchFamily="2" charset="-122"/>
              </a:rPr>
              <a:t>  </a:t>
            </a:r>
            <a:r>
              <a:rPr lang="en-US" altLang="zh-CN" sz="2400">
                <a:solidFill>
                  <a:srgbClr val="003300"/>
                </a:solidFill>
                <a:latin typeface="宋体" pitchFamily="2" charset="-122"/>
              </a:rPr>
              <a:t>… … …</a:t>
            </a:r>
          </a:p>
          <a:p>
            <a:r>
              <a:rPr lang="en-US" altLang="zh-CN" sz="2400">
                <a:solidFill>
                  <a:srgbClr val="66FFFF"/>
                </a:solidFill>
                <a:latin typeface="Arial" pitchFamily="34" charset="0"/>
              </a:rPr>
              <a:t> </a:t>
            </a:r>
            <a:r>
              <a:rPr lang="en-US" altLang="zh-CN" sz="2400">
                <a:solidFill>
                  <a:srgbClr val="0000FF"/>
                </a:solidFill>
                <a:latin typeface="Arial" pitchFamily="34" charset="0"/>
              </a:rPr>
              <a:t>i=</a:t>
            </a:r>
            <a:r>
              <a:rPr lang="en-US" altLang="zh-CN" sz="2400">
                <a:solidFill>
                  <a:srgbClr val="003300"/>
                </a:solidFill>
                <a:latin typeface="Arial" pitchFamily="34" charset="0"/>
              </a:rPr>
              <a:t>n </a:t>
            </a:r>
            <a:r>
              <a:rPr lang="en-US" altLang="zh-CN" sz="2400">
                <a:solidFill>
                  <a:srgbClr val="FFFF00"/>
                </a:solidFill>
                <a:latin typeface="Arial" pitchFamily="34" charset="0"/>
              </a:rPr>
              <a:t>      </a:t>
            </a:r>
            <a:r>
              <a:rPr lang="en-US" altLang="zh-CN" sz="2400">
                <a:solidFill>
                  <a:srgbClr val="66FFFF"/>
                </a:solidFill>
                <a:latin typeface="Arial" pitchFamily="34" charset="0"/>
              </a:rPr>
              <a:t> </a:t>
            </a:r>
            <a:r>
              <a:rPr lang="en-US" altLang="zh-CN" sz="2400">
                <a:solidFill>
                  <a:srgbClr val="0000FF"/>
                </a:solidFill>
                <a:latin typeface="Arial" pitchFamily="34" charset="0"/>
              </a:rPr>
              <a:t>S</a:t>
            </a:r>
            <a:r>
              <a:rPr lang="en-US" altLang="zh-CN" sz="2000">
                <a:solidFill>
                  <a:srgbClr val="0000FF"/>
                </a:solidFill>
                <a:latin typeface="Arial" pitchFamily="34" charset="0"/>
              </a:rPr>
              <a:t>n</a:t>
            </a:r>
            <a:r>
              <a:rPr lang="en-US" altLang="zh-CN" sz="2400">
                <a:solidFill>
                  <a:srgbClr val="0000FF"/>
                </a:solidFill>
                <a:latin typeface="Arial" pitchFamily="34" charset="0"/>
              </a:rPr>
              <a:t>=</a:t>
            </a:r>
            <a:r>
              <a:rPr lang="en-US" altLang="zh-CN" sz="2400">
                <a:latin typeface="Arial" pitchFamily="34" charset="0"/>
              </a:rPr>
              <a:t>1+ 2+3+4+</a:t>
            </a:r>
            <a:r>
              <a:rPr lang="en-US" altLang="zh-CN" sz="2400">
                <a:latin typeface="宋体" pitchFamily="2" charset="-122"/>
              </a:rPr>
              <a:t>…</a:t>
            </a:r>
            <a:r>
              <a:rPr lang="en-US" altLang="zh-CN" sz="2400">
                <a:latin typeface="Arial" pitchFamily="34" charset="0"/>
              </a:rPr>
              <a:t>+</a:t>
            </a:r>
            <a:r>
              <a:rPr lang="en-US" altLang="zh-CN" sz="2400">
                <a:solidFill>
                  <a:srgbClr val="003300"/>
                </a:solidFill>
                <a:latin typeface="Arial" pitchFamily="34" charset="0"/>
              </a:rPr>
              <a:t>n</a:t>
            </a:r>
            <a:r>
              <a:rPr lang="en-US" altLang="zh-CN" sz="2400">
                <a:latin typeface="Arial" pitchFamily="34" charset="0"/>
              </a:rPr>
              <a:t>=</a:t>
            </a:r>
            <a:r>
              <a:rPr lang="en-US" altLang="zh-CN" sz="2400">
                <a:solidFill>
                  <a:srgbClr val="FF66FF"/>
                </a:solidFill>
                <a:latin typeface="Arial" pitchFamily="34" charset="0"/>
              </a:rPr>
              <a:t>S</a:t>
            </a:r>
            <a:r>
              <a:rPr lang="en-US" altLang="zh-CN">
                <a:solidFill>
                  <a:srgbClr val="FF66FF"/>
                </a:solidFill>
                <a:latin typeface="Arial" pitchFamily="34" charset="0"/>
              </a:rPr>
              <a:t>n-1</a:t>
            </a:r>
            <a:r>
              <a:rPr lang="en-US" altLang="zh-CN" sz="2400">
                <a:latin typeface="Arial" pitchFamily="34" charset="0"/>
              </a:rPr>
              <a:t>+</a:t>
            </a:r>
            <a:r>
              <a:rPr lang="en-US" altLang="zh-CN" sz="2400">
                <a:solidFill>
                  <a:srgbClr val="003300"/>
                </a:solidFill>
                <a:latin typeface="Arial" pitchFamily="34" charset="0"/>
              </a:rPr>
              <a:t>n</a:t>
            </a:r>
          </a:p>
        </p:txBody>
      </p:sp>
      <p:pic>
        <p:nvPicPr>
          <p:cNvPr id="295944" name="Picture 8" descr="si"/>
          <p:cNvPicPr>
            <a:picLocks noChangeAspect="1" noChangeArrowheads="1"/>
          </p:cNvPicPr>
          <p:nvPr/>
        </p:nvPicPr>
        <p:blipFill>
          <a:blip r:embed="rId2"/>
          <a:srcRect/>
          <a:stretch>
            <a:fillRect/>
          </a:stretch>
        </p:blipFill>
        <p:spPr bwMode="auto">
          <a:xfrm>
            <a:off x="4751388" y="3500438"/>
            <a:ext cx="4392612" cy="1255712"/>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42"/>
                                        </p:tgtEl>
                                        <p:attrNameLst>
                                          <p:attrName>style.visibility</p:attrName>
                                        </p:attrNameLst>
                                      </p:cBhvr>
                                      <p:to>
                                        <p:strVal val="visible"/>
                                      </p:to>
                                    </p:set>
                                    <p:animEffect transition="in" filter="blinds(horizontal)">
                                      <p:cBhvr>
                                        <p:cTn id="7" dur="500"/>
                                        <p:tgtEl>
                                          <p:spTgt spid="2959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 calcmode="lin" valueType="num">
                                      <p:cBhvr additive="base">
                                        <p:cTn id="12" dur="500" fill="hold"/>
                                        <p:tgtEl>
                                          <p:spTgt spid="295943"/>
                                        </p:tgtEl>
                                        <p:attrNameLst>
                                          <p:attrName>ppt_x</p:attrName>
                                        </p:attrNameLst>
                                      </p:cBhvr>
                                      <p:tavLst>
                                        <p:tav tm="0">
                                          <p:val>
                                            <p:strVal val="1+#ppt_w/2"/>
                                          </p:val>
                                        </p:tav>
                                        <p:tav tm="100000">
                                          <p:val>
                                            <p:strVal val="#ppt_x"/>
                                          </p:val>
                                        </p:tav>
                                      </p:tavLst>
                                    </p:anim>
                                    <p:anim calcmode="lin" valueType="num">
                                      <p:cBhvr additive="base">
                                        <p:cTn id="13" dur="500" fill="hold"/>
                                        <p:tgtEl>
                                          <p:spTgt spid="2959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nodeType="clickEffect">
                                  <p:stCondLst>
                                    <p:cond delay="0"/>
                                  </p:stCondLst>
                                  <p:childTnLst>
                                    <p:set>
                                      <p:cBhvr>
                                        <p:cTn id="17" dur="1" fill="hold">
                                          <p:stCondLst>
                                            <p:cond delay="0"/>
                                          </p:stCondLst>
                                        </p:cTn>
                                        <p:tgtEl>
                                          <p:spTgt spid="295944"/>
                                        </p:tgtEl>
                                        <p:attrNameLst>
                                          <p:attrName>style.visibility</p:attrName>
                                        </p:attrNameLst>
                                      </p:cBhvr>
                                      <p:to>
                                        <p:strVal val="visible"/>
                                      </p:to>
                                    </p:set>
                                    <p:animEffect transition="in" filter="circle(out)">
                                      <p:cBhvr>
                                        <p:cTn id="18" dur="1000"/>
                                        <p:tgtEl>
                                          <p:spTgt spid="295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2" grpId="0"/>
      <p:bldP spid="29594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Text Box 4"/>
          <p:cNvSpPr txBox="1">
            <a:spLocks noChangeArrowheads="1"/>
          </p:cNvSpPr>
          <p:nvPr/>
        </p:nvSpPr>
        <p:spPr bwMode="auto">
          <a:xfrm>
            <a:off x="395288" y="476250"/>
            <a:ext cx="5291137" cy="822325"/>
          </a:xfrm>
          <a:prstGeom prst="rect">
            <a:avLst/>
          </a:prstGeom>
          <a:noFill/>
          <a:ln w="9525">
            <a:noFill/>
            <a:miter lim="800000"/>
            <a:headEnd/>
            <a:tailEnd/>
          </a:ln>
        </p:spPr>
        <p:txBody>
          <a:bodyPr wrap="none">
            <a:spAutoFit/>
          </a:bodyPr>
          <a:lstStyle/>
          <a:p>
            <a:r>
              <a:rPr lang="en-US" altLang="zh-CN" sz="2400">
                <a:solidFill>
                  <a:srgbClr val="FF0000"/>
                </a:solidFill>
                <a:latin typeface="Arial" pitchFamily="34" charset="0"/>
                <a:ea typeface="黑体" pitchFamily="2" charset="-122"/>
              </a:rPr>
              <a:t>【</a:t>
            </a:r>
            <a:r>
              <a:rPr lang="zh-CN" altLang="en-US" sz="2400">
                <a:solidFill>
                  <a:srgbClr val="FF0000"/>
                </a:solidFill>
                <a:latin typeface="Arial" pitchFamily="34" charset="0"/>
                <a:ea typeface="黑体" pitchFamily="2" charset="-122"/>
              </a:rPr>
              <a:t>例一</a:t>
            </a:r>
            <a:r>
              <a:rPr lang="en-US" altLang="zh-CN" sz="2400">
                <a:solidFill>
                  <a:srgbClr val="FF0000"/>
                </a:solidFill>
                <a:latin typeface="Arial" pitchFamily="34" charset="0"/>
                <a:ea typeface="黑体" pitchFamily="2" charset="-122"/>
              </a:rPr>
              <a:t>】</a:t>
            </a:r>
          </a:p>
          <a:p>
            <a:r>
              <a:rPr lang="en-US" altLang="zh-CN" sz="2400">
                <a:latin typeface="Arial" pitchFamily="34" charset="0"/>
                <a:ea typeface="黑体" pitchFamily="2" charset="-122"/>
              </a:rPr>
              <a:t> </a:t>
            </a:r>
            <a:r>
              <a:rPr lang="zh-CN" altLang="en-US" sz="2400">
                <a:latin typeface="Arial" pitchFamily="34" charset="0"/>
                <a:ea typeface="黑体" pitchFamily="2" charset="-122"/>
              </a:rPr>
              <a:t>编程求∑</a:t>
            </a:r>
            <a:r>
              <a:rPr lang="en-US" altLang="zh-CN" sz="2400">
                <a:latin typeface="Arial" pitchFamily="34" charset="0"/>
                <a:ea typeface="黑体" pitchFamily="2" charset="-122"/>
              </a:rPr>
              <a:t>i =1+2+3+4</a:t>
            </a:r>
            <a:r>
              <a:rPr lang="en-US" altLang="zh-CN" sz="2400">
                <a:latin typeface="宋体" pitchFamily="2" charset="-122"/>
              </a:rPr>
              <a:t>…</a:t>
            </a:r>
            <a:r>
              <a:rPr lang="en-US" altLang="zh-CN" sz="2400">
                <a:latin typeface="Arial" pitchFamily="34" charset="0"/>
                <a:ea typeface="黑体" pitchFamily="2" charset="-122"/>
              </a:rPr>
              <a:t>+n   ( n ≤100)</a:t>
            </a:r>
          </a:p>
        </p:txBody>
      </p:sp>
      <p:pic>
        <p:nvPicPr>
          <p:cNvPr id="296965" name="Picture 5" descr="si"/>
          <p:cNvPicPr>
            <a:picLocks noChangeAspect="1" noChangeArrowheads="1"/>
          </p:cNvPicPr>
          <p:nvPr/>
        </p:nvPicPr>
        <p:blipFill>
          <a:blip r:embed="rId2"/>
          <a:srcRect/>
          <a:stretch>
            <a:fillRect/>
          </a:stretch>
        </p:blipFill>
        <p:spPr bwMode="auto">
          <a:xfrm>
            <a:off x="395288" y="1557338"/>
            <a:ext cx="4176712" cy="1190625"/>
          </a:xfrm>
          <a:prstGeom prst="rect">
            <a:avLst/>
          </a:prstGeom>
          <a:noFill/>
          <a:ln w="9525">
            <a:noFill/>
            <a:miter lim="800000"/>
            <a:headEnd/>
            <a:tailEnd/>
          </a:ln>
        </p:spPr>
      </p:pic>
      <p:sp>
        <p:nvSpPr>
          <p:cNvPr id="296966" name="Text Box 6"/>
          <p:cNvSpPr txBox="1">
            <a:spLocks noChangeArrowheads="1"/>
          </p:cNvSpPr>
          <p:nvPr/>
        </p:nvSpPr>
        <p:spPr bwMode="auto">
          <a:xfrm>
            <a:off x="4859338" y="1773238"/>
            <a:ext cx="4033837" cy="4095750"/>
          </a:xfrm>
          <a:prstGeom prst="rect">
            <a:avLst/>
          </a:prstGeom>
          <a:solidFill>
            <a:srgbClr val="CCFFCC"/>
          </a:solidFill>
          <a:ln w="34925">
            <a:solidFill>
              <a:srgbClr val="FF6600"/>
            </a:solidFill>
            <a:miter lim="800000"/>
            <a:headEnd/>
            <a:tailEnd/>
          </a:ln>
        </p:spPr>
        <p:txBody>
          <a:bodyPr>
            <a:spAutoFit/>
          </a:bodyPr>
          <a:lstStyle/>
          <a:p>
            <a:r>
              <a:rPr lang="zh-CN" altLang="en-US" sz="2600">
                <a:solidFill>
                  <a:srgbClr val="FF0000"/>
                </a:solidFill>
                <a:latin typeface="Arial" pitchFamily="34" charset="0"/>
                <a:ea typeface="黑体" pitchFamily="2" charset="-122"/>
              </a:rPr>
              <a:t>程序：</a:t>
            </a:r>
          </a:p>
          <a:p>
            <a:r>
              <a:rPr lang="en-US" altLang="zh-CN" sz="2600">
                <a:solidFill>
                  <a:srgbClr val="990000"/>
                </a:solidFill>
                <a:latin typeface="Arial" pitchFamily="34" charset="0"/>
              </a:rPr>
              <a:t>main()</a:t>
            </a:r>
          </a:p>
          <a:p>
            <a:r>
              <a:rPr lang="en-US" altLang="zh-CN" sz="2600">
                <a:solidFill>
                  <a:srgbClr val="990000"/>
                </a:solidFill>
                <a:latin typeface="Arial" pitchFamily="34" charset="0"/>
              </a:rPr>
              <a:t>{  </a:t>
            </a:r>
          </a:p>
          <a:p>
            <a:r>
              <a:rPr lang="en-US" altLang="zh-CN" sz="2600">
                <a:solidFill>
                  <a:srgbClr val="990000"/>
                </a:solidFill>
                <a:latin typeface="Arial" pitchFamily="34" charset="0"/>
              </a:rPr>
              <a:t>    int i ,n, s=0;</a:t>
            </a:r>
          </a:p>
          <a:p>
            <a:r>
              <a:rPr lang="en-US" altLang="zh-CN" sz="2600">
                <a:solidFill>
                  <a:srgbClr val="990000"/>
                </a:solidFill>
                <a:latin typeface="Arial" pitchFamily="34" charset="0"/>
              </a:rPr>
              <a:t>    printf("n=");</a:t>
            </a:r>
          </a:p>
          <a:p>
            <a:r>
              <a:rPr lang="en-US" altLang="zh-CN" sz="2600">
                <a:solidFill>
                  <a:srgbClr val="990000"/>
                </a:solidFill>
                <a:latin typeface="Arial" pitchFamily="34" charset="0"/>
              </a:rPr>
              <a:t>    scanf("%d",&amp;n);</a:t>
            </a:r>
          </a:p>
          <a:p>
            <a:r>
              <a:rPr lang="en-US" altLang="zh-CN" sz="2600">
                <a:solidFill>
                  <a:srgbClr val="990000"/>
                </a:solidFill>
                <a:latin typeface="Arial" pitchFamily="34" charset="0"/>
              </a:rPr>
              <a:t>    for ( i=1;i&lt;=n;i++)</a:t>
            </a:r>
          </a:p>
          <a:p>
            <a:r>
              <a:rPr lang="en-US" altLang="zh-CN" sz="2600">
                <a:solidFill>
                  <a:srgbClr val="990000"/>
                </a:solidFill>
                <a:latin typeface="Arial" pitchFamily="34" charset="0"/>
              </a:rPr>
              <a:t>        s=s+i;</a:t>
            </a:r>
          </a:p>
          <a:p>
            <a:r>
              <a:rPr lang="en-US" altLang="zh-CN" sz="2600">
                <a:solidFill>
                  <a:srgbClr val="990000"/>
                </a:solidFill>
                <a:latin typeface="Arial" pitchFamily="34" charset="0"/>
              </a:rPr>
              <a:t>    printf("Sum=%d\n",s);</a:t>
            </a:r>
          </a:p>
          <a:p>
            <a:r>
              <a:rPr lang="en-US" altLang="zh-CN" sz="2600">
                <a:solidFill>
                  <a:srgbClr val="990000"/>
                </a:solidFill>
                <a:latin typeface="Arial" pitchFamily="34" charset="0"/>
              </a:rPr>
              <a:t>}</a:t>
            </a:r>
          </a:p>
        </p:txBody>
      </p:sp>
      <p:sp>
        <p:nvSpPr>
          <p:cNvPr id="296967" name="Text Box 7"/>
          <p:cNvSpPr txBox="1">
            <a:spLocks noChangeArrowheads="1"/>
          </p:cNvSpPr>
          <p:nvPr/>
        </p:nvSpPr>
        <p:spPr bwMode="auto">
          <a:xfrm>
            <a:off x="6732588" y="1916113"/>
            <a:ext cx="1873250" cy="1212850"/>
          </a:xfrm>
          <a:prstGeom prst="rect">
            <a:avLst/>
          </a:prstGeom>
          <a:solidFill>
            <a:srgbClr val="993300"/>
          </a:solidFill>
          <a:ln w="25400">
            <a:solidFill>
              <a:srgbClr val="FF6600"/>
            </a:solidFill>
            <a:miter lim="800000"/>
            <a:headEnd/>
            <a:tailEnd/>
          </a:ln>
        </p:spPr>
        <p:txBody>
          <a:bodyPr>
            <a:spAutoFit/>
          </a:bodyPr>
          <a:lstStyle/>
          <a:p>
            <a:r>
              <a:rPr lang="zh-CN" altLang="en-US" sz="2400">
                <a:solidFill>
                  <a:srgbClr val="00FF00"/>
                </a:solidFill>
                <a:latin typeface="Arial" pitchFamily="34" charset="0"/>
                <a:ea typeface="黑体" pitchFamily="2" charset="-122"/>
              </a:rPr>
              <a:t>运行结果：</a:t>
            </a:r>
          </a:p>
          <a:p>
            <a:r>
              <a:rPr lang="en-US" altLang="zh-CN" sz="2400">
                <a:solidFill>
                  <a:srgbClr val="FF3399"/>
                </a:solidFill>
                <a:latin typeface="Arial" pitchFamily="34" charset="0"/>
                <a:ea typeface="黑体" pitchFamily="2" charset="-122"/>
              </a:rPr>
              <a:t>n=100</a:t>
            </a:r>
          </a:p>
          <a:p>
            <a:r>
              <a:rPr lang="en-US" altLang="zh-CN" sz="2400">
                <a:solidFill>
                  <a:srgbClr val="FFFF00"/>
                </a:solidFill>
                <a:latin typeface="Arial" pitchFamily="34" charset="0"/>
              </a:rPr>
              <a:t>Sum=5050</a:t>
            </a:r>
          </a:p>
        </p:txBody>
      </p:sp>
      <p:sp>
        <p:nvSpPr>
          <p:cNvPr id="296968" name="AutoShape 8"/>
          <p:cNvSpPr>
            <a:spLocks noChangeArrowheads="1"/>
          </p:cNvSpPr>
          <p:nvPr/>
        </p:nvSpPr>
        <p:spPr bwMode="auto">
          <a:xfrm>
            <a:off x="2627313" y="0"/>
            <a:ext cx="5329237" cy="1125538"/>
          </a:xfrm>
          <a:prstGeom prst="cloudCallout">
            <a:avLst>
              <a:gd name="adj1" fmla="val 12704"/>
              <a:gd name="adj2" fmla="val 137023"/>
            </a:avLst>
          </a:prstGeom>
          <a:solidFill>
            <a:schemeClr val="accent1"/>
          </a:solidFill>
          <a:ln w="9525">
            <a:solidFill>
              <a:schemeClr val="tx1"/>
            </a:solidFill>
            <a:round/>
            <a:headEnd/>
            <a:tailEnd/>
          </a:ln>
        </p:spPr>
        <p:txBody>
          <a:bodyPr/>
          <a:lstStyle/>
          <a:p>
            <a:pPr algn="ctr"/>
            <a:r>
              <a:rPr lang="zh-CN" altLang="en-US">
                <a:latin typeface="Arial" pitchFamily="34" charset="0"/>
                <a:ea typeface="黑体" pitchFamily="2" charset="-122"/>
              </a:rPr>
              <a:t>如果是</a:t>
            </a:r>
            <a:endParaRPr lang="zh-CN" altLang="en-US">
              <a:solidFill>
                <a:srgbClr val="0000CC"/>
              </a:solidFill>
              <a:latin typeface="Arial" pitchFamily="34" charset="0"/>
              <a:ea typeface="黑体" pitchFamily="2" charset="-122"/>
            </a:endParaRPr>
          </a:p>
          <a:p>
            <a:pPr algn="ctr"/>
            <a:r>
              <a:rPr lang="zh-CN" altLang="en-US">
                <a:solidFill>
                  <a:srgbClr val="0000CC"/>
                </a:solidFill>
                <a:latin typeface="Arial" pitchFamily="34" charset="0"/>
              </a:rPr>
              <a:t>∑</a:t>
            </a:r>
            <a:r>
              <a:rPr lang="en-US" altLang="zh-CN">
                <a:solidFill>
                  <a:srgbClr val="0000CC"/>
                </a:solidFill>
                <a:latin typeface="Arial" pitchFamily="34" charset="0"/>
              </a:rPr>
              <a:t>i =1+1/2+1/3+</a:t>
            </a:r>
            <a:r>
              <a:rPr lang="en-US" altLang="zh-CN">
                <a:solidFill>
                  <a:srgbClr val="0000CC"/>
                </a:solidFill>
                <a:latin typeface="宋体" pitchFamily="2" charset="-122"/>
              </a:rPr>
              <a:t>…</a:t>
            </a:r>
            <a:r>
              <a:rPr lang="en-US" altLang="zh-CN">
                <a:solidFill>
                  <a:srgbClr val="0000CC"/>
                </a:solidFill>
                <a:latin typeface="Arial" pitchFamily="34" charset="0"/>
              </a:rPr>
              <a:t>+1/n</a:t>
            </a:r>
            <a:r>
              <a:rPr lang="en-US" altLang="zh-CN">
                <a:solidFill>
                  <a:srgbClr val="FFFF00"/>
                </a:solidFill>
                <a:latin typeface="Arial" pitchFamily="34" charset="0"/>
              </a:rPr>
              <a:t> </a:t>
            </a:r>
            <a:r>
              <a:rPr lang="zh-CN" altLang="en-US">
                <a:latin typeface="Arial" pitchFamily="34" charset="0"/>
                <a:ea typeface="黑体" pitchFamily="2" charset="-122"/>
              </a:rPr>
              <a:t>呢？</a:t>
            </a:r>
          </a:p>
        </p:txBody>
      </p:sp>
      <p:pic>
        <p:nvPicPr>
          <p:cNvPr id="296969" name="Picture 9" descr="n累加"/>
          <p:cNvPicPr>
            <a:picLocks noChangeAspect="1" noChangeArrowheads="1"/>
          </p:cNvPicPr>
          <p:nvPr/>
        </p:nvPicPr>
        <p:blipFill>
          <a:blip r:embed="rId3"/>
          <a:srcRect/>
          <a:stretch>
            <a:fillRect/>
          </a:stretch>
        </p:blipFill>
        <p:spPr bwMode="auto">
          <a:xfrm>
            <a:off x="323850" y="2781300"/>
            <a:ext cx="3816350" cy="316865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animEffect transition="in" filter="blinds(horizontal)">
                                      <p:cBhvr>
                                        <p:cTn id="7" dur="500"/>
                                        <p:tgtEl>
                                          <p:spTgt spid="29696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296965"/>
                                        </p:tgtEl>
                                        <p:attrNameLst>
                                          <p:attrName>style.visibility</p:attrName>
                                        </p:attrNameLst>
                                      </p:cBhvr>
                                      <p:to>
                                        <p:strVal val="visible"/>
                                      </p:to>
                                    </p:set>
                                    <p:animEffect transition="in" filter="circle(out)">
                                      <p:cBhvr>
                                        <p:cTn id="12" dur="1000"/>
                                        <p:tgtEl>
                                          <p:spTgt spid="29696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96969"/>
                                        </p:tgtEl>
                                        <p:attrNameLst>
                                          <p:attrName>style.visibility</p:attrName>
                                        </p:attrNameLst>
                                      </p:cBhvr>
                                      <p:to>
                                        <p:strVal val="visible"/>
                                      </p:to>
                                    </p:set>
                                    <p:animEffect transition="in" filter="strips(downRight)">
                                      <p:cBhvr>
                                        <p:cTn id="17" dur="500"/>
                                        <p:tgtEl>
                                          <p:spTgt spid="29696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96966"/>
                                        </p:tgtEl>
                                        <p:attrNameLst>
                                          <p:attrName>style.visibility</p:attrName>
                                        </p:attrNameLst>
                                      </p:cBhvr>
                                      <p:to>
                                        <p:strVal val="visible"/>
                                      </p:to>
                                    </p:set>
                                    <p:animEffect transition="in" filter="checkerboard(across)">
                                      <p:cBhvr>
                                        <p:cTn id="22" dur="500"/>
                                        <p:tgtEl>
                                          <p:spTgt spid="2969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6967"/>
                                        </p:tgtEl>
                                        <p:attrNameLst>
                                          <p:attrName>style.visibility</p:attrName>
                                        </p:attrNameLst>
                                      </p:cBhvr>
                                      <p:to>
                                        <p:strVal val="visible"/>
                                      </p:to>
                                    </p:set>
                                    <p:animEffect transition="in" filter="blinds(horizontal)">
                                      <p:cBhvr>
                                        <p:cTn id="27" dur="500"/>
                                        <p:tgtEl>
                                          <p:spTgt spid="2969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6968"/>
                                        </p:tgtEl>
                                        <p:attrNameLst>
                                          <p:attrName>style.visibility</p:attrName>
                                        </p:attrNameLst>
                                      </p:cBhvr>
                                      <p:to>
                                        <p:strVal val="visible"/>
                                      </p:to>
                                    </p:set>
                                    <p:animEffect transition="in" filter="blinds(horizontal)">
                                      <p:cBhvr>
                                        <p:cTn id="32" dur="500"/>
                                        <p:tgtEl>
                                          <p:spTgt spid="296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p:bldP spid="296966" grpId="0" animBg="1"/>
      <p:bldP spid="296967" grpId="0" animBg="1"/>
      <p:bldP spid="29696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457200" y="277813"/>
            <a:ext cx="8229600" cy="919162"/>
          </a:xfrm>
          <a:prstGeom prst="rect">
            <a:avLst/>
          </a:prstGeom>
          <a:noFill/>
          <a:ln w="9525">
            <a:noFill/>
            <a:miter lim="800000"/>
            <a:headEnd/>
            <a:tailEnd/>
          </a:ln>
        </p:spPr>
        <p:txBody>
          <a:bodyPr anchor="ctr"/>
          <a:lstStyle/>
          <a:p>
            <a:pPr algn="ctr"/>
            <a:r>
              <a:rPr lang="zh-CN" altLang="en-US" sz="4400">
                <a:solidFill>
                  <a:srgbClr val="6600FF"/>
                </a:solidFill>
                <a:ea typeface="黑体" pitchFamily="2" charset="-122"/>
              </a:rPr>
              <a:t>算法类型小结</a:t>
            </a:r>
            <a:r>
              <a:rPr lang="zh-CN" altLang="en-US" sz="4400">
                <a:solidFill>
                  <a:srgbClr val="FF33CC"/>
                </a:solidFill>
                <a:ea typeface="黑体" pitchFamily="2" charset="-122"/>
              </a:rPr>
              <a:t>：累加型</a:t>
            </a:r>
          </a:p>
        </p:txBody>
      </p:sp>
      <p:sp>
        <p:nvSpPr>
          <p:cNvPr id="69635" name="Rectangle 5"/>
          <p:cNvSpPr>
            <a:spLocks noChangeArrowheads="1"/>
          </p:cNvSpPr>
          <p:nvPr/>
        </p:nvSpPr>
        <p:spPr bwMode="auto">
          <a:xfrm>
            <a:off x="468313" y="1412875"/>
            <a:ext cx="8229600" cy="1944688"/>
          </a:xfrm>
          <a:prstGeom prst="rect">
            <a:avLst/>
          </a:prstGeom>
          <a:noFill/>
          <a:ln w="9525">
            <a:noFill/>
            <a:miter lim="800000"/>
            <a:headEnd/>
            <a:tailEnd/>
          </a:ln>
        </p:spPr>
        <p:txBody>
          <a:bodyPr/>
          <a:lstStyle/>
          <a:p>
            <a:pPr marL="342900" indent="-342900">
              <a:spcBef>
                <a:spcPct val="20000"/>
              </a:spcBef>
            </a:pPr>
            <a:r>
              <a:rPr lang="en-US" altLang="zh-CN" sz="3200">
                <a:solidFill>
                  <a:srgbClr val="0000FF"/>
                </a:solidFill>
                <a:ea typeface="黑体" pitchFamily="2" charset="-122"/>
              </a:rPr>
              <a:t>【</a:t>
            </a:r>
            <a:r>
              <a:rPr lang="zh-CN" altLang="en-US" sz="3200">
                <a:solidFill>
                  <a:srgbClr val="0000FF"/>
                </a:solidFill>
                <a:ea typeface="黑体" pitchFamily="2" charset="-122"/>
              </a:rPr>
              <a:t>累加型</a:t>
            </a:r>
            <a:r>
              <a:rPr lang="en-US" altLang="zh-CN" sz="3200">
                <a:solidFill>
                  <a:srgbClr val="0000FF"/>
                </a:solidFill>
                <a:ea typeface="黑体" pitchFamily="2" charset="-122"/>
              </a:rPr>
              <a:t>】</a:t>
            </a:r>
            <a:r>
              <a:rPr lang="zh-CN" altLang="en-US" sz="3200">
                <a:solidFill>
                  <a:srgbClr val="0066CC"/>
                </a:solidFill>
                <a:ea typeface="黑体" pitchFamily="2" charset="-122"/>
              </a:rPr>
              <a:t>类型诸如</a:t>
            </a:r>
            <a:r>
              <a:rPr lang="zh-CN" altLang="en-US" sz="3200">
                <a:solidFill>
                  <a:srgbClr val="FFFF00"/>
                </a:solidFill>
                <a:ea typeface="黑体" pitchFamily="2" charset="-122"/>
              </a:rPr>
              <a:t> </a:t>
            </a:r>
          </a:p>
          <a:p>
            <a:pPr marL="342900" indent="-342900">
              <a:spcBef>
                <a:spcPct val="20000"/>
              </a:spcBef>
            </a:pPr>
            <a:r>
              <a:rPr lang="zh-CN" altLang="en-US" sz="3200">
                <a:solidFill>
                  <a:srgbClr val="FFFF00"/>
                </a:solidFill>
                <a:ea typeface="黑体" pitchFamily="2" charset="-122"/>
              </a:rPr>
              <a:t>     　　</a:t>
            </a:r>
            <a:r>
              <a:rPr lang="zh-CN" altLang="en-US" sz="3200">
                <a:ea typeface="黑体" pitchFamily="2" charset="-122"/>
              </a:rPr>
              <a:t>□</a:t>
            </a:r>
            <a:r>
              <a:rPr lang="en-US" altLang="zh-CN" sz="3200">
                <a:ea typeface="黑体" pitchFamily="2" charset="-122"/>
              </a:rPr>
              <a:t>+□+□+□+</a:t>
            </a:r>
            <a:r>
              <a:rPr lang="en-US" altLang="zh-CN" sz="3200">
                <a:latin typeface="Arial" pitchFamily="34" charset="0"/>
                <a:ea typeface="黑体" pitchFamily="2" charset="-122"/>
              </a:rPr>
              <a:t>……</a:t>
            </a:r>
            <a:r>
              <a:rPr lang="en-US" altLang="zh-CN" sz="3200">
                <a:ea typeface="黑体" pitchFamily="2" charset="-122"/>
              </a:rPr>
              <a:t>+□+□</a:t>
            </a:r>
          </a:p>
          <a:p>
            <a:pPr marL="342900" indent="-342900">
              <a:spcBef>
                <a:spcPct val="20000"/>
              </a:spcBef>
            </a:pPr>
            <a:r>
              <a:rPr lang="en-US" altLang="zh-CN" sz="3200">
                <a:solidFill>
                  <a:srgbClr val="FFFF00"/>
                </a:solidFill>
                <a:ea typeface="黑体" pitchFamily="2" charset="-122"/>
              </a:rPr>
              <a:t> </a:t>
            </a:r>
            <a:r>
              <a:rPr lang="zh-CN" altLang="en-US" sz="3200">
                <a:solidFill>
                  <a:schemeClr val="hlink"/>
                </a:solidFill>
                <a:ea typeface="黑体" pitchFamily="2" charset="-122"/>
              </a:rPr>
              <a:t>求其前</a:t>
            </a:r>
            <a:r>
              <a:rPr lang="en-US" altLang="zh-CN" sz="3200">
                <a:solidFill>
                  <a:schemeClr val="hlink"/>
                </a:solidFill>
                <a:ea typeface="黑体" pitchFamily="2" charset="-122"/>
              </a:rPr>
              <a:t>n</a:t>
            </a:r>
            <a:r>
              <a:rPr lang="zh-CN" altLang="en-US" sz="3200">
                <a:solidFill>
                  <a:schemeClr val="hlink"/>
                </a:solidFill>
                <a:ea typeface="黑体" pitchFamily="2" charset="-122"/>
              </a:rPr>
              <a:t>项之和的编程题。</a:t>
            </a:r>
          </a:p>
          <a:p>
            <a:pPr marL="342900" indent="-342900">
              <a:spcBef>
                <a:spcPct val="20000"/>
              </a:spcBef>
            </a:pPr>
            <a:endParaRPr lang="en-US" altLang="zh-CN" sz="3200">
              <a:solidFill>
                <a:schemeClr val="hlink"/>
              </a:solidFill>
              <a:ea typeface="黑体" pitchFamily="2" charset="-122"/>
            </a:endParaRPr>
          </a:p>
        </p:txBody>
      </p:sp>
      <p:sp>
        <p:nvSpPr>
          <p:cNvPr id="297990" name="Rectangle 6"/>
          <p:cNvSpPr>
            <a:spLocks noChangeArrowheads="1"/>
          </p:cNvSpPr>
          <p:nvPr/>
        </p:nvSpPr>
        <p:spPr bwMode="auto">
          <a:xfrm>
            <a:off x="468313" y="3429000"/>
            <a:ext cx="8229600" cy="2663825"/>
          </a:xfrm>
          <a:prstGeom prst="rect">
            <a:avLst/>
          </a:prstGeom>
          <a:noFill/>
          <a:ln w="9525">
            <a:noFill/>
            <a:miter lim="800000"/>
            <a:headEnd/>
            <a:tailEnd/>
          </a:ln>
        </p:spPr>
        <p:txBody>
          <a:bodyPr/>
          <a:lstStyle/>
          <a:p>
            <a:pPr marL="342900" indent="-342900">
              <a:lnSpc>
                <a:spcPct val="80000"/>
              </a:lnSpc>
              <a:spcBef>
                <a:spcPct val="20000"/>
              </a:spcBef>
            </a:pPr>
            <a:r>
              <a:rPr lang="zh-CN" altLang="en-US" sz="2800">
                <a:solidFill>
                  <a:srgbClr val="FF0000"/>
                </a:solidFill>
                <a:ea typeface="黑体" pitchFamily="2" charset="-122"/>
              </a:rPr>
              <a:t>累加型算法</a:t>
            </a:r>
          </a:p>
          <a:p>
            <a:pPr marL="342900" indent="-342900">
              <a:lnSpc>
                <a:spcPct val="80000"/>
              </a:lnSpc>
              <a:spcBef>
                <a:spcPct val="20000"/>
              </a:spcBef>
            </a:pPr>
            <a:r>
              <a:rPr lang="zh-CN" altLang="en-US" sz="2800">
                <a:solidFill>
                  <a:srgbClr val="FFFF00"/>
                </a:solidFill>
                <a:ea typeface="黑体" pitchFamily="2" charset="-122"/>
              </a:rPr>
              <a:t>    </a:t>
            </a:r>
            <a:r>
              <a:rPr lang="zh-CN" altLang="en-US" sz="2800">
                <a:solidFill>
                  <a:srgbClr val="0000FF"/>
                </a:solidFill>
                <a:ea typeface="黑体" pitchFamily="2" charset="-122"/>
              </a:rPr>
              <a:t>若设</a:t>
            </a:r>
            <a:r>
              <a:rPr lang="en-US" altLang="zh-CN" sz="2800" b="1">
                <a:ea typeface="黑体" pitchFamily="2" charset="-122"/>
              </a:rPr>
              <a:t>i</a:t>
            </a:r>
            <a:r>
              <a:rPr lang="zh-CN" altLang="en-US" sz="2800">
                <a:solidFill>
                  <a:srgbClr val="0000FF"/>
                </a:solidFill>
                <a:ea typeface="黑体" pitchFamily="2" charset="-122"/>
              </a:rPr>
              <a:t>为循环变量，</a:t>
            </a:r>
            <a:r>
              <a:rPr lang="en-US" altLang="zh-CN" sz="2800" b="1">
                <a:ea typeface="黑体" pitchFamily="2" charset="-122"/>
              </a:rPr>
              <a:t>s</a:t>
            </a:r>
            <a:r>
              <a:rPr lang="zh-CN" altLang="en-US" sz="2800">
                <a:solidFill>
                  <a:srgbClr val="0000FF"/>
                </a:solidFill>
                <a:ea typeface="黑体" pitchFamily="2" charset="-122"/>
              </a:rPr>
              <a:t>为前</a:t>
            </a:r>
            <a:r>
              <a:rPr lang="en-US" altLang="zh-CN" sz="2800" b="1">
                <a:solidFill>
                  <a:srgbClr val="008000"/>
                </a:solidFill>
                <a:ea typeface="黑体" pitchFamily="2" charset="-122"/>
              </a:rPr>
              <a:t>n</a:t>
            </a:r>
            <a:r>
              <a:rPr lang="zh-CN" altLang="en-US" sz="2800">
                <a:solidFill>
                  <a:srgbClr val="0000FF"/>
                </a:solidFill>
                <a:ea typeface="黑体" pitchFamily="2" charset="-122"/>
              </a:rPr>
              <a:t>项累加之和，则程序的基本结构为：</a:t>
            </a:r>
          </a:p>
          <a:p>
            <a:pPr marL="342900" indent="-342900">
              <a:lnSpc>
                <a:spcPct val="80000"/>
              </a:lnSpc>
              <a:spcBef>
                <a:spcPct val="20000"/>
              </a:spcBef>
            </a:pPr>
            <a:r>
              <a:rPr lang="zh-CN" altLang="en-US" sz="2800">
                <a:solidFill>
                  <a:srgbClr val="FFFF00"/>
                </a:solidFill>
                <a:ea typeface="黑体" pitchFamily="2" charset="-122"/>
              </a:rPr>
              <a:t>      </a:t>
            </a:r>
            <a:r>
              <a:rPr lang="en-US" altLang="zh-CN" sz="2800" b="1">
                <a:ea typeface="黑体" pitchFamily="2" charset="-122"/>
              </a:rPr>
              <a:t>s=0;</a:t>
            </a:r>
          </a:p>
          <a:p>
            <a:pPr marL="342900" indent="-342900">
              <a:lnSpc>
                <a:spcPct val="80000"/>
              </a:lnSpc>
              <a:spcBef>
                <a:spcPct val="20000"/>
              </a:spcBef>
            </a:pPr>
            <a:r>
              <a:rPr lang="en-US" altLang="zh-CN" sz="2800" b="1">
                <a:ea typeface="黑体" pitchFamily="2" charset="-122"/>
              </a:rPr>
              <a:t>      for( i=1 ;i&lt;=</a:t>
            </a:r>
            <a:r>
              <a:rPr lang="en-US" altLang="zh-CN" sz="2800" b="1">
                <a:solidFill>
                  <a:srgbClr val="0066CC"/>
                </a:solidFill>
                <a:ea typeface="黑体" pitchFamily="2" charset="-122"/>
              </a:rPr>
              <a:t>n</a:t>
            </a:r>
            <a:r>
              <a:rPr lang="en-US" altLang="zh-CN" sz="2800" b="1">
                <a:solidFill>
                  <a:srgbClr val="CCFF33"/>
                </a:solidFill>
                <a:ea typeface="黑体" pitchFamily="2" charset="-122"/>
              </a:rPr>
              <a:t>  </a:t>
            </a:r>
            <a:r>
              <a:rPr lang="en-US" altLang="zh-CN" sz="2800" b="1">
                <a:ea typeface="黑体" pitchFamily="2" charset="-122"/>
              </a:rPr>
              <a:t>;i++  )</a:t>
            </a:r>
          </a:p>
          <a:p>
            <a:pPr marL="342900" indent="-342900">
              <a:lnSpc>
                <a:spcPct val="80000"/>
              </a:lnSpc>
              <a:spcBef>
                <a:spcPct val="20000"/>
              </a:spcBef>
            </a:pPr>
            <a:r>
              <a:rPr lang="en-US" altLang="zh-CN" sz="2800" b="1">
                <a:solidFill>
                  <a:srgbClr val="CCFF33"/>
                </a:solidFill>
                <a:ea typeface="黑体" pitchFamily="2" charset="-122"/>
              </a:rPr>
              <a:t>           </a:t>
            </a:r>
            <a:r>
              <a:rPr lang="en-US" altLang="zh-CN" sz="2800" b="1">
                <a:ea typeface="黑体" pitchFamily="2" charset="-122"/>
              </a:rPr>
              <a:t>s=s+</a:t>
            </a:r>
            <a:r>
              <a:rPr lang="en-US" altLang="zh-CN" sz="2800" b="1">
                <a:solidFill>
                  <a:srgbClr val="0066CC"/>
                </a:solidFill>
                <a:ea typeface="黑体" pitchFamily="2" charset="-122"/>
              </a:rPr>
              <a:t>□</a:t>
            </a:r>
            <a:r>
              <a:rPr lang="en-US" altLang="zh-CN" sz="2800" b="1">
                <a:ea typeface="黑体"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990"/>
                                        </p:tgtEl>
                                        <p:attrNameLst>
                                          <p:attrName>style.visibility</p:attrName>
                                        </p:attrNameLst>
                                      </p:cBhvr>
                                      <p:to>
                                        <p:strVal val="visible"/>
                                      </p:to>
                                    </p:set>
                                    <p:anim calcmode="lin" valueType="num">
                                      <p:cBhvr additive="base">
                                        <p:cTn id="7" dur="1000" fill="hold"/>
                                        <p:tgtEl>
                                          <p:spTgt spid="297990"/>
                                        </p:tgtEl>
                                        <p:attrNameLst>
                                          <p:attrName>ppt_x</p:attrName>
                                        </p:attrNameLst>
                                      </p:cBhvr>
                                      <p:tavLst>
                                        <p:tav tm="0">
                                          <p:val>
                                            <p:strVal val="0-#ppt_w/2"/>
                                          </p:val>
                                        </p:tav>
                                        <p:tav tm="100000">
                                          <p:val>
                                            <p:strVal val="#ppt_x"/>
                                          </p:val>
                                        </p:tav>
                                      </p:tavLst>
                                    </p:anim>
                                    <p:anim calcmode="lin" valueType="num">
                                      <p:cBhvr additive="base">
                                        <p:cTn id="8" dur="1000" fill="hold"/>
                                        <p:tgtEl>
                                          <p:spTgt spid="2979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6" name="Text Box 1036"/>
          <p:cNvSpPr txBox="1">
            <a:spLocks noChangeArrowheads="1"/>
          </p:cNvSpPr>
          <p:nvPr/>
        </p:nvSpPr>
        <p:spPr bwMode="auto">
          <a:xfrm>
            <a:off x="571500" y="1695450"/>
            <a:ext cx="8026400" cy="3902075"/>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lvl="1">
              <a:defRPr/>
            </a:pPr>
            <a:r>
              <a:rPr lang="en-US" altLang="zh-CN" sz="2800" dirty="0">
                <a:solidFill>
                  <a:srgbClr val="008000"/>
                </a:solidFill>
                <a:latin typeface="Arial" pitchFamily="34" charset="0"/>
                <a:ea typeface="隶书" pitchFamily="49" charset="-122"/>
              </a:rPr>
              <a:t>32</a:t>
            </a:r>
            <a:r>
              <a:rPr lang="zh-CN" altLang="en-US" sz="2800" dirty="0">
                <a:solidFill>
                  <a:srgbClr val="008000"/>
                </a:solidFill>
                <a:latin typeface="Arial" pitchFamily="34" charset="0"/>
                <a:ea typeface="隶书" pitchFamily="49" charset="-122"/>
              </a:rPr>
              <a:t>个关键字</a:t>
            </a:r>
            <a:r>
              <a:rPr lang="zh-CN" altLang="en-US" sz="2800" dirty="0">
                <a:solidFill>
                  <a:schemeClr val="tx2"/>
                </a:solidFill>
                <a:latin typeface="Arial" pitchFamily="34" charset="0"/>
                <a:ea typeface="隶书" pitchFamily="49" charset="-122"/>
              </a:rPr>
              <a:t>：</a:t>
            </a:r>
            <a:r>
              <a:rPr lang="en-US" altLang="zh-CN" dirty="0">
                <a:solidFill>
                  <a:schemeClr val="tx2"/>
                </a:solidFill>
                <a:latin typeface="Arial" pitchFamily="34" charset="0"/>
                <a:ea typeface="隶书" pitchFamily="49" charset="-122"/>
              </a:rPr>
              <a:t>(</a:t>
            </a:r>
            <a:r>
              <a:rPr lang="zh-CN" altLang="en-US" dirty="0">
                <a:effectLst>
                  <a:outerShdw blurRad="38100" dist="38100" dir="2700000" algn="tl">
                    <a:srgbClr val="FFFFFF"/>
                  </a:outerShdw>
                </a:effectLst>
              </a:rPr>
              <a:t>由系统定义，不能重作其它定义</a:t>
            </a:r>
            <a:r>
              <a:rPr lang="en-US" altLang="zh-CN" dirty="0">
                <a:effectLst>
                  <a:outerShdw blurRad="38100" dist="38100" dir="2700000" algn="tl">
                    <a:srgbClr val="FFFFFF"/>
                  </a:outerShdw>
                </a:effectLst>
              </a:rPr>
              <a:t>)</a:t>
            </a:r>
            <a:endParaRPr lang="en-US" altLang="zh-CN" sz="2800" dirty="0">
              <a:solidFill>
                <a:schemeClr val="tx2"/>
              </a:solidFill>
              <a:latin typeface="Arial" pitchFamily="34" charset="0"/>
              <a:ea typeface="隶书" pitchFamily="49" charset="-122"/>
            </a:endParaRPr>
          </a:p>
          <a:p>
            <a:pPr lvl="1">
              <a:lnSpc>
                <a:spcPct val="90000"/>
              </a:lnSpc>
              <a:defRPr/>
            </a:pPr>
            <a:r>
              <a:rPr lang="en-US" altLang="zh-CN" sz="2800" dirty="0">
                <a:solidFill>
                  <a:schemeClr val="tx2"/>
                </a:solidFill>
                <a:latin typeface="Arial" pitchFamily="34" charset="0"/>
                <a:ea typeface="隶书" pitchFamily="49" charset="-122"/>
              </a:rPr>
              <a:t>auto          break       case        char         const</a:t>
            </a:r>
          </a:p>
          <a:p>
            <a:pPr lvl="1">
              <a:lnSpc>
                <a:spcPct val="90000"/>
              </a:lnSpc>
              <a:defRPr/>
            </a:pPr>
            <a:r>
              <a:rPr lang="en-US" altLang="zh-CN" sz="2800" dirty="0">
                <a:solidFill>
                  <a:schemeClr val="tx2"/>
                </a:solidFill>
                <a:latin typeface="Arial" pitchFamily="34" charset="0"/>
                <a:ea typeface="隶书" pitchFamily="49" charset="-122"/>
              </a:rPr>
              <a:t>continue   default      do            double     else</a:t>
            </a:r>
          </a:p>
          <a:p>
            <a:pPr lvl="1">
              <a:lnSpc>
                <a:spcPct val="90000"/>
              </a:lnSpc>
              <a:defRPr/>
            </a:pPr>
            <a:r>
              <a:rPr lang="en-US" altLang="zh-CN" sz="2800" dirty="0" err="1">
                <a:solidFill>
                  <a:schemeClr val="tx2"/>
                </a:solidFill>
                <a:latin typeface="Arial" pitchFamily="34" charset="0"/>
                <a:ea typeface="隶书" pitchFamily="49" charset="-122"/>
              </a:rPr>
              <a:t>enum</a:t>
            </a:r>
            <a:r>
              <a:rPr lang="en-US" altLang="zh-CN" sz="2800" dirty="0">
                <a:solidFill>
                  <a:schemeClr val="tx2"/>
                </a:solidFill>
                <a:latin typeface="Arial" pitchFamily="34" charset="0"/>
                <a:ea typeface="隶书" pitchFamily="49" charset="-122"/>
              </a:rPr>
              <a:t>        extern      float          for           </a:t>
            </a:r>
            <a:r>
              <a:rPr lang="en-US" altLang="zh-CN" sz="2800" dirty="0" err="1">
                <a:solidFill>
                  <a:schemeClr val="tx2"/>
                </a:solidFill>
                <a:latin typeface="Arial" pitchFamily="34" charset="0"/>
                <a:ea typeface="隶书" pitchFamily="49" charset="-122"/>
              </a:rPr>
              <a:t>goto</a:t>
            </a:r>
            <a:endParaRPr lang="en-US" altLang="zh-CN" sz="2800" dirty="0">
              <a:solidFill>
                <a:schemeClr val="tx2"/>
              </a:solidFill>
              <a:latin typeface="Arial" pitchFamily="34" charset="0"/>
              <a:ea typeface="隶书" pitchFamily="49" charset="-122"/>
            </a:endParaRPr>
          </a:p>
          <a:p>
            <a:pPr lvl="1">
              <a:lnSpc>
                <a:spcPct val="90000"/>
              </a:lnSpc>
              <a:defRPr/>
            </a:pPr>
            <a:r>
              <a:rPr lang="en-US" altLang="zh-CN" sz="2800" dirty="0">
                <a:solidFill>
                  <a:schemeClr val="tx2"/>
                </a:solidFill>
                <a:latin typeface="Arial" pitchFamily="34" charset="0"/>
                <a:ea typeface="隶书" pitchFamily="49" charset="-122"/>
              </a:rPr>
              <a:t>if               </a:t>
            </a:r>
            <a:r>
              <a:rPr lang="en-US" altLang="zh-CN" sz="2800" dirty="0" err="1">
                <a:solidFill>
                  <a:schemeClr val="tx2"/>
                </a:solidFill>
                <a:latin typeface="Arial" pitchFamily="34" charset="0"/>
                <a:ea typeface="隶书" pitchFamily="49" charset="-122"/>
              </a:rPr>
              <a:t>int</a:t>
            </a:r>
            <a:r>
              <a:rPr lang="en-US" altLang="zh-CN" sz="2800" dirty="0">
                <a:solidFill>
                  <a:schemeClr val="tx2"/>
                </a:solidFill>
                <a:latin typeface="Arial" pitchFamily="34" charset="0"/>
                <a:ea typeface="隶书" pitchFamily="49" charset="-122"/>
              </a:rPr>
              <a:t>             long         register    return</a:t>
            </a:r>
          </a:p>
          <a:p>
            <a:pPr lvl="1">
              <a:lnSpc>
                <a:spcPct val="90000"/>
              </a:lnSpc>
              <a:defRPr/>
            </a:pPr>
            <a:r>
              <a:rPr lang="en-US" altLang="zh-CN" sz="2800" dirty="0">
                <a:solidFill>
                  <a:schemeClr val="tx2"/>
                </a:solidFill>
                <a:latin typeface="Arial" pitchFamily="34" charset="0"/>
                <a:ea typeface="隶书" pitchFamily="49" charset="-122"/>
              </a:rPr>
              <a:t>short         signed     </a:t>
            </a:r>
            <a:r>
              <a:rPr lang="en-US" altLang="zh-CN" sz="2800" dirty="0" err="1">
                <a:solidFill>
                  <a:schemeClr val="tx2"/>
                </a:solidFill>
                <a:latin typeface="Arial" pitchFamily="34" charset="0"/>
                <a:ea typeface="隶书" pitchFamily="49" charset="-122"/>
              </a:rPr>
              <a:t>sizeof</a:t>
            </a:r>
            <a:r>
              <a:rPr lang="en-US" altLang="zh-CN" sz="2800" dirty="0">
                <a:solidFill>
                  <a:schemeClr val="tx2"/>
                </a:solidFill>
                <a:latin typeface="Arial" pitchFamily="34" charset="0"/>
                <a:ea typeface="隶书" pitchFamily="49" charset="-122"/>
              </a:rPr>
              <a:t>       static        </a:t>
            </a:r>
            <a:r>
              <a:rPr lang="en-US" altLang="zh-CN" sz="2800" dirty="0" err="1">
                <a:solidFill>
                  <a:schemeClr val="tx2"/>
                </a:solidFill>
                <a:latin typeface="Arial" pitchFamily="34" charset="0"/>
                <a:ea typeface="隶书" pitchFamily="49" charset="-122"/>
              </a:rPr>
              <a:t>struct</a:t>
            </a:r>
            <a:endParaRPr lang="en-US" altLang="zh-CN" sz="2800" dirty="0">
              <a:solidFill>
                <a:schemeClr val="tx2"/>
              </a:solidFill>
              <a:latin typeface="Arial" pitchFamily="34" charset="0"/>
              <a:ea typeface="隶书" pitchFamily="49" charset="-122"/>
            </a:endParaRPr>
          </a:p>
          <a:p>
            <a:pPr lvl="1">
              <a:lnSpc>
                <a:spcPct val="90000"/>
              </a:lnSpc>
              <a:defRPr/>
            </a:pPr>
            <a:r>
              <a:rPr lang="en-US" altLang="zh-CN" sz="2800" dirty="0">
                <a:solidFill>
                  <a:schemeClr val="tx2"/>
                </a:solidFill>
                <a:latin typeface="Arial" pitchFamily="34" charset="0"/>
                <a:ea typeface="隶书" pitchFamily="49" charset="-122"/>
              </a:rPr>
              <a:t>switch       </a:t>
            </a:r>
            <a:r>
              <a:rPr lang="en-US" altLang="zh-CN" sz="2800" dirty="0" err="1">
                <a:solidFill>
                  <a:schemeClr val="tx2"/>
                </a:solidFill>
                <a:latin typeface="Arial" pitchFamily="34" charset="0"/>
                <a:ea typeface="隶书" pitchFamily="49" charset="-122"/>
              </a:rPr>
              <a:t>typedef</a:t>
            </a:r>
            <a:r>
              <a:rPr lang="en-US" altLang="zh-CN" sz="2800" dirty="0">
                <a:solidFill>
                  <a:schemeClr val="tx2"/>
                </a:solidFill>
                <a:latin typeface="Arial" pitchFamily="34" charset="0"/>
                <a:ea typeface="隶书" pitchFamily="49" charset="-122"/>
              </a:rPr>
              <a:t>    unsigned   union      void</a:t>
            </a:r>
          </a:p>
          <a:p>
            <a:pPr lvl="1">
              <a:lnSpc>
                <a:spcPct val="90000"/>
              </a:lnSpc>
              <a:defRPr/>
            </a:pPr>
            <a:r>
              <a:rPr lang="en-US" altLang="zh-CN" sz="2800" dirty="0">
                <a:solidFill>
                  <a:schemeClr val="tx2"/>
                </a:solidFill>
                <a:latin typeface="Arial" pitchFamily="34" charset="0"/>
                <a:ea typeface="隶书" pitchFamily="49" charset="-122"/>
              </a:rPr>
              <a:t>volatile      while</a:t>
            </a:r>
          </a:p>
          <a:p>
            <a:pPr lvl="1" algn="just">
              <a:lnSpc>
                <a:spcPct val="90000"/>
              </a:lnSpc>
              <a:defRPr/>
            </a:pPr>
            <a:r>
              <a:rPr lang="en-US" altLang="zh-CN" sz="2400" dirty="0">
                <a:solidFill>
                  <a:schemeClr val="tx2"/>
                </a:solidFill>
              </a:rPr>
              <a:t>		</a:t>
            </a:r>
          </a:p>
          <a:p>
            <a:pPr lvl="1">
              <a:lnSpc>
                <a:spcPct val="90000"/>
              </a:lnSpc>
              <a:defRPr/>
            </a:pPr>
            <a:r>
              <a:rPr lang="zh-CN" altLang="en-US" sz="2400" dirty="0">
                <a:solidFill>
                  <a:srgbClr val="FF0000"/>
                </a:solidFill>
              </a:rPr>
              <a:t>注意：在</a:t>
            </a:r>
            <a:r>
              <a:rPr lang="en-US" altLang="zh-CN" sz="2400" dirty="0">
                <a:solidFill>
                  <a:srgbClr val="FF0000"/>
                </a:solidFill>
              </a:rPr>
              <a:t>C</a:t>
            </a:r>
            <a:r>
              <a:rPr lang="zh-CN" altLang="en-US" sz="2400" dirty="0">
                <a:solidFill>
                  <a:srgbClr val="FF0000"/>
                </a:solidFill>
              </a:rPr>
              <a:t>语言中，关键字都是小写的。</a:t>
            </a:r>
            <a:r>
              <a:rPr lang="zh-CN" altLang="en-US" sz="2400" dirty="0">
                <a:solidFill>
                  <a:schemeClr val="tx2"/>
                </a:solidFill>
                <a:ea typeface="隶书" pitchFamily="49" charset="-122"/>
              </a:rPr>
              <a:t> </a:t>
            </a:r>
            <a:endParaRPr lang="zh-CN" altLang="en-US" sz="2000" dirty="0"/>
          </a:p>
        </p:txBody>
      </p:sp>
      <p:sp>
        <p:nvSpPr>
          <p:cNvPr id="19459" name="Oval 1037">
            <a:hlinkClick r:id="" action="ppaction://hlinkshowjump?jump=previousslide" highlightClick="1"/>
          </p:cNvPr>
          <p:cNvSpPr>
            <a:spLocks noChangeArrowheads="1"/>
          </p:cNvSpPr>
          <p:nvPr/>
        </p:nvSpPr>
        <p:spPr bwMode="auto">
          <a:xfrm>
            <a:off x="1066800" y="6172200"/>
            <a:ext cx="533400" cy="381000"/>
          </a:xfrm>
          <a:prstGeom prst="ellipse">
            <a:avLst/>
          </a:prstGeom>
          <a:solidFill>
            <a:srgbClr val="000066"/>
          </a:solidFill>
          <a:ln w="12700" cap="sq">
            <a:solidFill>
              <a:schemeClr val="accent1"/>
            </a:solidFill>
            <a:round/>
            <a:headEnd type="none" w="sm" len="sm"/>
            <a:tailEnd type="none" w="sm" len="sm"/>
          </a:ln>
        </p:spPr>
        <p:txBody>
          <a:bodyPr wrap="none" anchor="ctr"/>
          <a:lstStyle/>
          <a:p>
            <a:pPr algn="ctr"/>
            <a:r>
              <a:rPr lang="en-US" altLang="zh-CN" sz="2400"/>
              <a:t>&lt;</a:t>
            </a:r>
          </a:p>
        </p:txBody>
      </p:sp>
      <p:sp>
        <p:nvSpPr>
          <p:cNvPr id="42001" name="AutoShape 1041"/>
          <p:cNvSpPr>
            <a:spLocks noChangeArrowheads="1"/>
          </p:cNvSpPr>
          <p:nvPr/>
        </p:nvSpPr>
        <p:spPr bwMode="auto">
          <a:xfrm>
            <a:off x="527050" y="495300"/>
            <a:ext cx="381000" cy="360363"/>
          </a:xfrm>
          <a:prstGeom prst="star5">
            <a:avLst/>
          </a:prstGeom>
          <a:gradFill rotWithShape="0">
            <a:gsLst>
              <a:gs pos="0">
                <a:srgbClr val="F8EB3E">
                  <a:gamma/>
                  <a:shade val="46275"/>
                  <a:invGamma/>
                </a:srgbClr>
              </a:gs>
              <a:gs pos="50000">
                <a:srgbClr val="F8EB3E"/>
              </a:gs>
              <a:gs pos="100000">
                <a:srgbClr val="F8EB3E">
                  <a:gamma/>
                  <a:shade val="46275"/>
                  <a:invGamma/>
                </a:srgbClr>
              </a:gs>
            </a:gsLst>
            <a:lin ang="2700000" scaled="1"/>
          </a:gradFill>
          <a:ln w="9525">
            <a:solidFill>
              <a:schemeClr val="tx1"/>
            </a:solidFill>
            <a:miter lim="800000"/>
            <a:headEnd/>
            <a:tailEnd/>
          </a:ln>
        </p:spPr>
        <p:txBody>
          <a:bodyPr wrap="none" anchor="ctr"/>
          <a:lstStyle/>
          <a:p>
            <a:pPr>
              <a:defRPr/>
            </a:pPr>
            <a:endParaRPr lang="zh-CN" altLang="en-US"/>
          </a:p>
        </p:txBody>
      </p:sp>
      <p:sp>
        <p:nvSpPr>
          <p:cNvPr id="19461" name="Text Box 1042"/>
          <p:cNvSpPr txBox="1">
            <a:spLocks noChangeArrowheads="1"/>
          </p:cNvSpPr>
          <p:nvPr/>
        </p:nvSpPr>
        <p:spPr bwMode="auto">
          <a:xfrm>
            <a:off x="1149350" y="317500"/>
            <a:ext cx="7342188" cy="946150"/>
          </a:xfrm>
          <a:prstGeom prst="rect">
            <a:avLst/>
          </a:prstGeom>
          <a:solidFill>
            <a:srgbClr val="000066"/>
          </a:solidFill>
          <a:ln w="38100" cap="sq">
            <a:noFill/>
            <a:miter lim="800000"/>
            <a:headEnd/>
            <a:tailEnd/>
          </a:ln>
        </p:spPr>
        <p:txBody>
          <a:bodyPr>
            <a:spAutoFit/>
          </a:bodyPr>
          <a:lstStyle/>
          <a:p>
            <a:pPr>
              <a:buClr>
                <a:srgbClr val="336600"/>
              </a:buClr>
              <a:buFont typeface="Wingdings" pitchFamily="2" charset="2"/>
              <a:buNone/>
            </a:pPr>
            <a:r>
              <a:rPr lang="en-US" altLang="zh-CN" sz="2800">
                <a:latin typeface="Arial" charset="0"/>
                <a:ea typeface="隶书" pitchFamily="49" charset="-122"/>
              </a:rPr>
              <a:t>C</a:t>
            </a:r>
            <a:r>
              <a:rPr lang="zh-CN" altLang="en-US" sz="2800">
                <a:latin typeface="Arial" charset="0"/>
                <a:ea typeface="隶书" pitchFamily="49" charset="-122"/>
              </a:rPr>
              <a:t>语言简洁、紧凑，使用方便、灵活。</a:t>
            </a:r>
          </a:p>
          <a:p>
            <a:pPr>
              <a:buClr>
                <a:srgbClr val="336600"/>
              </a:buClr>
              <a:buFont typeface="Wingdings" pitchFamily="2" charset="2"/>
              <a:buNone/>
            </a:pPr>
            <a:r>
              <a:rPr lang="en-US" altLang="zh-CN" sz="2800">
                <a:latin typeface="Arial" charset="0"/>
                <a:ea typeface="隶书" pitchFamily="49" charset="-122"/>
              </a:rPr>
              <a:t>ANSI C</a:t>
            </a:r>
            <a:r>
              <a:rPr lang="zh-CN" altLang="en-US" sz="2800">
                <a:latin typeface="Arial" charset="0"/>
                <a:ea typeface="隶书" pitchFamily="49" charset="-122"/>
              </a:rPr>
              <a:t>一共只有</a:t>
            </a:r>
            <a:r>
              <a:rPr lang="en-US" altLang="zh-CN" sz="2800">
                <a:latin typeface="Arial" charset="0"/>
                <a:ea typeface="隶书" pitchFamily="49" charset="-122"/>
              </a:rPr>
              <a:t>32</a:t>
            </a:r>
            <a:r>
              <a:rPr lang="zh-CN" altLang="en-US" sz="2800">
                <a:latin typeface="Arial" charset="0"/>
                <a:ea typeface="隶书" pitchFamily="49" charset="-122"/>
              </a:rPr>
              <a:t>个关键字，见</a:t>
            </a:r>
            <a:r>
              <a:rPr lang="en-US" altLang="zh-CN" sz="2800">
                <a:latin typeface="Arial" charset="0"/>
                <a:ea typeface="隶书" pitchFamily="49" charset="-122"/>
              </a:rPr>
              <a:t>365</a:t>
            </a:r>
            <a:r>
              <a:rPr lang="zh-CN" altLang="en-US" sz="2800">
                <a:latin typeface="Arial" charset="0"/>
                <a:ea typeface="隶书" pitchFamily="49" charset="-122"/>
              </a:rPr>
              <a:t>页 附录</a:t>
            </a:r>
            <a:r>
              <a:rPr lang="en-US" altLang="zh-CN" sz="2800">
                <a:latin typeface="Arial" charset="0"/>
                <a:ea typeface="隶书" pitchFamily="49" charset="-122"/>
              </a:rPr>
              <a:t>B </a:t>
            </a:r>
          </a:p>
        </p:txBody>
      </p:sp>
      <p:sp>
        <p:nvSpPr>
          <p:cNvPr id="8" name="日期占位符 7"/>
          <p:cNvSpPr>
            <a:spLocks noGrp="1"/>
          </p:cNvSpPr>
          <p:nvPr>
            <p:ph type="dt" sz="half" idx="10"/>
          </p:nvPr>
        </p:nvSpPr>
        <p:spPr/>
        <p:txBody>
          <a:bodyPr/>
          <a:lstStyle/>
          <a:p>
            <a:pPr>
              <a:defRPr/>
            </a:pPr>
            <a:fld id="{DBA8A5C3-D1CB-4F70-A4B5-E21692CEF776}" type="datetime1">
              <a:rPr lang="zh-CN" altLang="en-US" smtClean="0"/>
              <a:pPr>
                <a:defRPr/>
              </a:pPr>
              <a:t>2012-9-17</a:t>
            </a:fld>
            <a:endParaRPr lang="en-US" altLang="zh-CN" dirty="0"/>
          </a:p>
        </p:txBody>
      </p:sp>
      <p:sp>
        <p:nvSpPr>
          <p:cNvPr id="9" name="灯片编号占位符 8"/>
          <p:cNvSpPr>
            <a:spLocks noGrp="1"/>
          </p:cNvSpPr>
          <p:nvPr>
            <p:ph type="sldNum" sz="quarter" idx="12"/>
          </p:nvPr>
        </p:nvSpPr>
        <p:spPr/>
        <p:txBody>
          <a:bodyPr/>
          <a:lstStyle/>
          <a:p>
            <a:pPr>
              <a:defRPr/>
            </a:pPr>
            <a:fld id="{76C28267-322E-4F55-83A7-61969821FE8C}" type="slidenum">
              <a:rPr lang="en-US" altLang="zh-CN" smtClean="0"/>
              <a:pPr>
                <a:defRPr/>
              </a:pPr>
              <a:t>15</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0-#ppt_w/2"/>
                                          </p:val>
                                        </p:tav>
                                        <p:tav tm="100000">
                                          <p:val>
                                            <p:strVal val="#ppt_x"/>
                                          </p:val>
                                        </p:tav>
                                      </p:tavLst>
                                    </p:anim>
                                    <p:anim calcmode="lin" valueType="num">
                                      <p:cBhvr additive="base">
                                        <p:cTn id="8" dur="500" fill="hold"/>
                                        <p:tgtEl>
                                          <p:spTgt spid="419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0" y="323850"/>
            <a:ext cx="8229600" cy="1143000"/>
          </a:xfrm>
          <a:prstGeom prst="rect">
            <a:avLst/>
          </a:prstGeom>
          <a:noFill/>
          <a:ln w="9525">
            <a:noFill/>
            <a:miter lim="800000"/>
            <a:headEnd/>
            <a:tailEnd/>
          </a:ln>
        </p:spPr>
        <p:txBody>
          <a:bodyPr anchor="ctr"/>
          <a:lstStyle/>
          <a:p>
            <a:r>
              <a:rPr lang="en-US" altLang="zh-CN" sz="2800">
                <a:solidFill>
                  <a:srgbClr val="FF0000"/>
                </a:solidFill>
                <a:ea typeface="黑体" pitchFamily="2" charset="-122"/>
              </a:rPr>
              <a:t>【</a:t>
            </a:r>
            <a:r>
              <a:rPr lang="zh-CN" altLang="en-US" sz="2800">
                <a:solidFill>
                  <a:srgbClr val="FF0000"/>
                </a:solidFill>
                <a:ea typeface="黑体" pitchFamily="2" charset="-122"/>
              </a:rPr>
              <a:t>例二</a:t>
            </a:r>
            <a:r>
              <a:rPr lang="en-US" altLang="zh-CN" sz="2800">
                <a:solidFill>
                  <a:srgbClr val="FF0000"/>
                </a:solidFill>
                <a:ea typeface="黑体" pitchFamily="2" charset="-122"/>
              </a:rPr>
              <a:t>】</a:t>
            </a:r>
            <a:br>
              <a:rPr lang="en-US" altLang="zh-CN" sz="2800">
                <a:solidFill>
                  <a:srgbClr val="FF0000"/>
                </a:solidFill>
                <a:ea typeface="黑体" pitchFamily="2" charset="-122"/>
              </a:rPr>
            </a:br>
            <a:r>
              <a:rPr lang="en-US" altLang="zh-CN" sz="2800">
                <a:ea typeface="黑体" pitchFamily="2" charset="-122"/>
              </a:rPr>
              <a:t>  </a:t>
            </a:r>
            <a:r>
              <a:rPr lang="zh-CN" altLang="en-US" sz="2800">
                <a:ea typeface="黑体" pitchFamily="2" charset="-122"/>
              </a:rPr>
              <a:t>编程求</a:t>
            </a:r>
            <a:r>
              <a:rPr lang="en-US" altLang="zh-CN" sz="2800">
                <a:ea typeface="黑体" pitchFamily="2" charset="-122"/>
              </a:rPr>
              <a:t>1</a:t>
            </a:r>
            <a:r>
              <a:rPr lang="zh-CN" altLang="en-US" sz="2800">
                <a:ea typeface="黑体" pitchFamily="2" charset="-122"/>
              </a:rPr>
              <a:t>－</a:t>
            </a:r>
            <a:r>
              <a:rPr lang="en-US" altLang="zh-CN" sz="2800">
                <a:ea typeface="黑体" pitchFamily="2" charset="-122"/>
              </a:rPr>
              <a:t>1/2+1/3</a:t>
            </a:r>
            <a:r>
              <a:rPr lang="zh-CN" altLang="en-US" sz="2800">
                <a:ea typeface="黑体" pitchFamily="2" charset="-122"/>
              </a:rPr>
              <a:t>－</a:t>
            </a:r>
            <a:r>
              <a:rPr lang="en-US" altLang="zh-CN" sz="2800">
                <a:ea typeface="黑体" pitchFamily="2" charset="-122"/>
              </a:rPr>
              <a:t>1/4+1/5</a:t>
            </a:r>
            <a:r>
              <a:rPr lang="zh-CN" altLang="en-US" sz="2800">
                <a:ea typeface="黑体" pitchFamily="2" charset="-122"/>
              </a:rPr>
              <a:t>－ </a:t>
            </a:r>
            <a:r>
              <a:rPr lang="en-US" altLang="zh-CN" sz="2800">
                <a:latin typeface="宋体" pitchFamily="2" charset="-122"/>
              </a:rPr>
              <a:t>…</a:t>
            </a:r>
            <a:r>
              <a:rPr lang="en-US" altLang="zh-CN" sz="2800">
                <a:ea typeface="黑体" pitchFamily="2" charset="-122"/>
              </a:rPr>
              <a:t> +1/99</a:t>
            </a:r>
            <a:r>
              <a:rPr lang="zh-CN" altLang="en-US" sz="2800">
                <a:ea typeface="黑体" pitchFamily="2" charset="-122"/>
              </a:rPr>
              <a:t>－</a:t>
            </a:r>
            <a:r>
              <a:rPr lang="en-US" altLang="zh-CN" sz="2800">
                <a:ea typeface="黑体" pitchFamily="2" charset="-122"/>
              </a:rPr>
              <a:t>1/100</a:t>
            </a:r>
          </a:p>
        </p:txBody>
      </p:sp>
      <p:sp>
        <p:nvSpPr>
          <p:cNvPr id="299013" name="Rectangle 5"/>
          <p:cNvSpPr>
            <a:spLocks noChangeArrowheads="1"/>
          </p:cNvSpPr>
          <p:nvPr/>
        </p:nvSpPr>
        <p:spPr bwMode="auto">
          <a:xfrm>
            <a:off x="539750" y="2352675"/>
            <a:ext cx="7848600" cy="1389063"/>
          </a:xfrm>
          <a:prstGeom prst="rect">
            <a:avLst/>
          </a:prstGeom>
          <a:noFill/>
          <a:ln w="9525">
            <a:noFill/>
            <a:miter lim="800000"/>
            <a:headEnd/>
            <a:tailEnd/>
          </a:ln>
        </p:spPr>
        <p:txBody>
          <a:bodyPr/>
          <a:lstStyle/>
          <a:p>
            <a:pPr marL="342900" indent="-342900">
              <a:spcBef>
                <a:spcPct val="20000"/>
              </a:spcBef>
              <a:buFontTx/>
              <a:buChar char="•"/>
            </a:pPr>
            <a:r>
              <a:rPr lang="zh-CN" altLang="en-US" sz="2800">
                <a:ea typeface="黑体" pitchFamily="2" charset="-122"/>
              </a:rPr>
              <a:t>分母为奇数时，相加</a:t>
            </a:r>
          </a:p>
          <a:p>
            <a:pPr marL="342900" indent="-342900">
              <a:spcBef>
                <a:spcPct val="20000"/>
              </a:spcBef>
              <a:buFontTx/>
              <a:buChar char="•"/>
            </a:pPr>
            <a:r>
              <a:rPr lang="zh-CN" altLang="en-US" sz="2800">
                <a:ea typeface="黑体" pitchFamily="2" charset="-122"/>
              </a:rPr>
              <a:t>分母为偶数时，相减</a:t>
            </a:r>
          </a:p>
        </p:txBody>
      </p:sp>
      <p:sp>
        <p:nvSpPr>
          <p:cNvPr id="299014" name="Text Box 6"/>
          <p:cNvSpPr txBox="1">
            <a:spLocks noChangeArrowheads="1"/>
          </p:cNvSpPr>
          <p:nvPr/>
        </p:nvSpPr>
        <p:spPr bwMode="auto">
          <a:xfrm>
            <a:off x="611188" y="1582738"/>
            <a:ext cx="7848600" cy="457200"/>
          </a:xfrm>
          <a:prstGeom prst="rect">
            <a:avLst/>
          </a:prstGeom>
          <a:noFill/>
          <a:ln w="9525">
            <a:noFill/>
            <a:miter lim="800000"/>
            <a:headEnd/>
            <a:tailEnd/>
          </a:ln>
        </p:spPr>
        <p:txBody>
          <a:bodyPr>
            <a:spAutoFit/>
          </a:bodyPr>
          <a:lstStyle/>
          <a:p>
            <a:r>
              <a:rPr lang="zh-CN" altLang="en-US" sz="2400">
                <a:solidFill>
                  <a:srgbClr val="0000FF"/>
                </a:solidFill>
                <a:latin typeface="Arial" pitchFamily="34" charset="0"/>
                <a:ea typeface="黑体" pitchFamily="2" charset="-122"/>
              </a:rPr>
              <a:t>法</a:t>
            </a:r>
            <a:r>
              <a:rPr lang="en-US" altLang="zh-CN" sz="2400">
                <a:solidFill>
                  <a:srgbClr val="0000FF"/>
                </a:solidFill>
                <a:latin typeface="Arial" pitchFamily="34" charset="0"/>
                <a:ea typeface="黑体" pitchFamily="2" charset="-122"/>
              </a:rPr>
              <a:t>1</a:t>
            </a:r>
            <a:r>
              <a:rPr lang="zh-CN" altLang="en-US" sz="2400">
                <a:solidFill>
                  <a:srgbClr val="0000FF"/>
                </a:solidFill>
                <a:latin typeface="Arial" pitchFamily="34" charset="0"/>
              </a:rPr>
              <a:t>：</a:t>
            </a:r>
            <a:r>
              <a:rPr lang="zh-CN" altLang="en-US" sz="2400">
                <a:solidFill>
                  <a:srgbClr val="6600FF"/>
                </a:solidFill>
                <a:latin typeface="Arial" pitchFamily="34" charset="0"/>
                <a:ea typeface="黑体" pitchFamily="2" charset="-122"/>
              </a:rPr>
              <a:t>从变化规律分析</a:t>
            </a:r>
            <a:r>
              <a:rPr lang="en-US" altLang="zh-CN" sz="2400">
                <a:solidFill>
                  <a:srgbClr val="6600FF"/>
                </a:solidFill>
                <a:latin typeface="宋体" pitchFamily="2" charset="-122"/>
                <a:ea typeface="黑体" pitchFamily="2" charset="-122"/>
              </a:rPr>
              <a:t>……</a:t>
            </a:r>
            <a:endParaRPr lang="en-US" altLang="zh-CN" sz="2400">
              <a:solidFill>
                <a:srgbClr val="6600FF"/>
              </a:solidFill>
              <a:latin typeface="Arial" pitchFamily="34" charset="0"/>
              <a:ea typeface="黑体" pitchFamily="2" charset="-122"/>
            </a:endParaRPr>
          </a:p>
        </p:txBody>
      </p:sp>
      <p:pic>
        <p:nvPicPr>
          <p:cNvPr id="299015" name="Picture 7" descr="si"/>
          <p:cNvPicPr>
            <a:picLocks noChangeAspect="1" noChangeArrowheads="1"/>
          </p:cNvPicPr>
          <p:nvPr/>
        </p:nvPicPr>
        <p:blipFill>
          <a:blip r:embed="rId2"/>
          <a:srcRect/>
          <a:stretch>
            <a:fillRect/>
          </a:stretch>
        </p:blipFill>
        <p:spPr bwMode="auto">
          <a:xfrm>
            <a:off x="539750" y="3814763"/>
            <a:ext cx="4681538" cy="1900237"/>
          </a:xfrm>
          <a:prstGeom prst="rect">
            <a:avLst/>
          </a:prstGeom>
          <a:noFill/>
          <a:ln w="9525">
            <a:noFill/>
            <a:miter lim="800000"/>
            <a:headEnd/>
            <a:tailEnd/>
          </a:ln>
        </p:spPr>
      </p:pic>
      <p:sp>
        <p:nvSpPr>
          <p:cNvPr id="299016" name="Text Box 8"/>
          <p:cNvSpPr txBox="1">
            <a:spLocks noChangeArrowheads="1"/>
          </p:cNvSpPr>
          <p:nvPr/>
        </p:nvSpPr>
        <p:spPr bwMode="auto">
          <a:xfrm>
            <a:off x="5427663" y="1808163"/>
            <a:ext cx="3403600" cy="3781425"/>
          </a:xfrm>
          <a:prstGeom prst="rect">
            <a:avLst/>
          </a:prstGeom>
          <a:solidFill>
            <a:srgbClr val="99CCFF"/>
          </a:solidFill>
          <a:ln w="38100">
            <a:solidFill>
              <a:srgbClr val="FF6600"/>
            </a:solidFill>
            <a:miter lim="800000"/>
            <a:headEnd/>
            <a:tailEnd/>
          </a:ln>
        </p:spPr>
        <p:txBody>
          <a:bodyPr>
            <a:spAutoFit/>
          </a:bodyPr>
          <a:lstStyle/>
          <a:p>
            <a:r>
              <a:rPr lang="zh-CN" altLang="en-US" sz="2400">
                <a:solidFill>
                  <a:srgbClr val="FFFF00"/>
                </a:solidFill>
                <a:latin typeface="Arial" pitchFamily="34" charset="0"/>
                <a:ea typeface="黑体" pitchFamily="2" charset="-122"/>
              </a:rPr>
              <a:t>程序：</a:t>
            </a:r>
          </a:p>
          <a:p>
            <a:r>
              <a:rPr lang="en-US" altLang="zh-CN" sz="2400">
                <a:latin typeface="Arial" pitchFamily="34" charset="0"/>
              </a:rPr>
              <a:t>main()</a:t>
            </a:r>
          </a:p>
          <a:p>
            <a:r>
              <a:rPr lang="en-US" altLang="zh-CN" sz="2400">
                <a:latin typeface="Arial" pitchFamily="34" charset="0"/>
              </a:rPr>
              <a:t>{</a:t>
            </a:r>
          </a:p>
          <a:p>
            <a:r>
              <a:rPr lang="en-US" altLang="zh-CN" sz="2400">
                <a:latin typeface="Arial" pitchFamily="34" charset="0"/>
              </a:rPr>
              <a:t>  int i;</a:t>
            </a:r>
          </a:p>
          <a:p>
            <a:r>
              <a:rPr lang="en-US" altLang="zh-CN" sz="2400">
                <a:latin typeface="Arial" pitchFamily="34" charset="0"/>
              </a:rPr>
              <a:t>  float s=0;</a:t>
            </a:r>
          </a:p>
          <a:p>
            <a:r>
              <a:rPr lang="en-US" altLang="zh-CN" sz="2400">
                <a:latin typeface="Arial" pitchFamily="34" charset="0"/>
              </a:rPr>
              <a:t>  for (i=1;i&lt;=100;i++)</a:t>
            </a:r>
          </a:p>
          <a:p>
            <a:r>
              <a:rPr lang="en-US" altLang="zh-CN" sz="2400">
                <a:latin typeface="Arial" pitchFamily="34" charset="0"/>
              </a:rPr>
              <a:t>    if (i%2) s=s+1/i;</a:t>
            </a:r>
          </a:p>
          <a:p>
            <a:r>
              <a:rPr lang="en-US" altLang="zh-CN" sz="2400">
                <a:latin typeface="Arial" pitchFamily="34" charset="0"/>
              </a:rPr>
              <a:t>    else s=s-1/i;</a:t>
            </a:r>
          </a:p>
          <a:p>
            <a:r>
              <a:rPr lang="en-US" altLang="zh-CN" sz="2400">
                <a:latin typeface="Arial" pitchFamily="34" charset="0"/>
              </a:rPr>
              <a:t>    printf("Sum=%f\n",s);</a:t>
            </a:r>
          </a:p>
          <a:p>
            <a:r>
              <a:rPr lang="en-US" altLang="zh-CN" sz="2400">
                <a:latin typeface="Arial" pitchFamily="34" charset="0"/>
              </a:rPr>
              <a:t>}</a:t>
            </a:r>
          </a:p>
        </p:txBody>
      </p:sp>
      <p:sp>
        <p:nvSpPr>
          <p:cNvPr id="299017" name="Text Box 9"/>
          <p:cNvSpPr txBox="1">
            <a:spLocks noChangeArrowheads="1"/>
          </p:cNvSpPr>
          <p:nvPr/>
        </p:nvSpPr>
        <p:spPr bwMode="auto">
          <a:xfrm>
            <a:off x="5580063" y="5734050"/>
            <a:ext cx="3182937" cy="396875"/>
          </a:xfrm>
          <a:prstGeom prst="rect">
            <a:avLst/>
          </a:prstGeom>
          <a:noFill/>
          <a:ln w="9525">
            <a:noFill/>
            <a:miter lim="800000"/>
            <a:headEnd/>
            <a:tailEnd/>
          </a:ln>
        </p:spPr>
        <p:txBody>
          <a:bodyPr wrap="none">
            <a:spAutoFit/>
          </a:bodyPr>
          <a:lstStyle/>
          <a:p>
            <a:r>
              <a:rPr lang="zh-CN" altLang="en-US" sz="2000">
                <a:solidFill>
                  <a:srgbClr val="CC3300"/>
                </a:solidFill>
                <a:latin typeface="Arial" pitchFamily="34" charset="0"/>
                <a:ea typeface="黑体" pitchFamily="2" charset="-122"/>
              </a:rPr>
              <a:t>运行结果：</a:t>
            </a:r>
            <a:r>
              <a:rPr lang="en-US" altLang="zh-CN" sz="2000">
                <a:solidFill>
                  <a:srgbClr val="336600"/>
                </a:solidFill>
                <a:latin typeface="Arial" pitchFamily="34" charset="0"/>
              </a:rPr>
              <a:t>Sum=1.000000</a:t>
            </a:r>
          </a:p>
        </p:txBody>
      </p:sp>
      <p:sp>
        <p:nvSpPr>
          <p:cNvPr id="299018" name="AutoShape 10"/>
          <p:cNvSpPr>
            <a:spLocks noChangeArrowheads="1"/>
          </p:cNvSpPr>
          <p:nvPr/>
        </p:nvSpPr>
        <p:spPr bwMode="auto">
          <a:xfrm>
            <a:off x="6300788" y="1222375"/>
            <a:ext cx="2843212" cy="863600"/>
          </a:xfrm>
          <a:prstGeom prst="cloudCallout">
            <a:avLst>
              <a:gd name="adj1" fmla="val -8403"/>
              <a:gd name="adj2" fmla="val 214704"/>
            </a:avLst>
          </a:prstGeom>
          <a:solidFill>
            <a:schemeClr val="accent1"/>
          </a:solidFill>
          <a:ln w="9525">
            <a:solidFill>
              <a:schemeClr val="tx1"/>
            </a:solidFill>
            <a:round/>
            <a:headEnd/>
            <a:tailEnd/>
          </a:ln>
        </p:spPr>
        <p:txBody>
          <a:bodyPr/>
          <a:lstStyle/>
          <a:p>
            <a:pPr algn="ctr"/>
            <a:r>
              <a:rPr lang="zh-CN" altLang="en-US" sz="2400">
                <a:latin typeface="Arial" pitchFamily="34" charset="0"/>
                <a:ea typeface="黑体" pitchFamily="2" charset="-122"/>
              </a:rPr>
              <a:t>错在哪里？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99014">
                                            <p:txEl>
                                              <p:pRg st="0" end="0"/>
                                            </p:txEl>
                                          </p:spTgt>
                                        </p:tgtEl>
                                        <p:attrNameLst>
                                          <p:attrName>style.visibility</p:attrName>
                                        </p:attrNameLst>
                                      </p:cBhvr>
                                      <p:to>
                                        <p:strVal val="visible"/>
                                      </p:to>
                                    </p:set>
                                    <p:animEffect transition="in" filter="strips(downRight)">
                                      <p:cBhvr>
                                        <p:cTn id="7" dur="3000"/>
                                        <p:tgtEl>
                                          <p:spTgt spid="2990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13">
                                            <p:txEl>
                                              <p:pRg st="0" end="0"/>
                                            </p:txEl>
                                          </p:spTgt>
                                        </p:tgtEl>
                                        <p:attrNameLst>
                                          <p:attrName>style.visibility</p:attrName>
                                        </p:attrNameLst>
                                      </p:cBhvr>
                                      <p:to>
                                        <p:strVal val="visible"/>
                                      </p:to>
                                    </p:set>
                                    <p:animEffect transition="in" filter="blinds(horizontal)">
                                      <p:cBhvr>
                                        <p:cTn id="12" dur="500"/>
                                        <p:tgtEl>
                                          <p:spTgt spid="2990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9013">
                                            <p:txEl>
                                              <p:pRg st="1" end="1"/>
                                            </p:txEl>
                                          </p:spTgt>
                                        </p:tgtEl>
                                        <p:attrNameLst>
                                          <p:attrName>style.visibility</p:attrName>
                                        </p:attrNameLst>
                                      </p:cBhvr>
                                      <p:to>
                                        <p:strVal val="visible"/>
                                      </p:to>
                                    </p:set>
                                    <p:animEffect transition="in" filter="blinds(horizontal)">
                                      <p:cBhvr>
                                        <p:cTn id="17" dur="500"/>
                                        <p:tgtEl>
                                          <p:spTgt spid="2990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99015"/>
                                        </p:tgtEl>
                                        <p:attrNameLst>
                                          <p:attrName>style.visibility</p:attrName>
                                        </p:attrNameLst>
                                      </p:cBhvr>
                                      <p:to>
                                        <p:strVal val="visible"/>
                                      </p:to>
                                    </p:set>
                                    <p:anim calcmode="lin" valueType="num">
                                      <p:cBhvr additive="base">
                                        <p:cTn id="22" dur="500" fill="hold"/>
                                        <p:tgtEl>
                                          <p:spTgt spid="299015"/>
                                        </p:tgtEl>
                                        <p:attrNameLst>
                                          <p:attrName>ppt_x</p:attrName>
                                        </p:attrNameLst>
                                      </p:cBhvr>
                                      <p:tavLst>
                                        <p:tav tm="0">
                                          <p:val>
                                            <p:strVal val="0-#ppt_w/2"/>
                                          </p:val>
                                        </p:tav>
                                        <p:tav tm="100000">
                                          <p:val>
                                            <p:strVal val="#ppt_x"/>
                                          </p:val>
                                        </p:tav>
                                      </p:tavLst>
                                    </p:anim>
                                    <p:anim calcmode="lin" valueType="num">
                                      <p:cBhvr additive="base">
                                        <p:cTn id="23" dur="500" fill="hold"/>
                                        <p:tgtEl>
                                          <p:spTgt spid="29901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299016"/>
                                        </p:tgtEl>
                                        <p:attrNameLst>
                                          <p:attrName>style.visibility</p:attrName>
                                        </p:attrNameLst>
                                      </p:cBhvr>
                                      <p:to>
                                        <p:strVal val="visible"/>
                                      </p:to>
                                    </p:set>
                                    <p:animEffect transition="in" filter="strips(downRight)">
                                      <p:cBhvr>
                                        <p:cTn id="28" dur="1000"/>
                                        <p:tgtEl>
                                          <p:spTgt spid="29901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9017"/>
                                        </p:tgtEl>
                                        <p:attrNameLst>
                                          <p:attrName>style.visibility</p:attrName>
                                        </p:attrNameLst>
                                      </p:cBhvr>
                                      <p:to>
                                        <p:strVal val="visible"/>
                                      </p:to>
                                    </p:set>
                                    <p:animEffect transition="in" filter="blinds(horizontal)">
                                      <p:cBhvr>
                                        <p:cTn id="33" dur="500"/>
                                        <p:tgtEl>
                                          <p:spTgt spid="299017"/>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99018"/>
                                        </p:tgtEl>
                                        <p:attrNameLst>
                                          <p:attrName>style.visibility</p:attrName>
                                        </p:attrNameLst>
                                      </p:cBhvr>
                                      <p:to>
                                        <p:strVal val="visible"/>
                                      </p:to>
                                    </p:set>
                                    <p:animEffect transition="in" filter="checkerboard(across)">
                                      <p:cBhvr>
                                        <p:cTn id="38" dur="500"/>
                                        <p:tgtEl>
                                          <p:spTgt spid="299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3" grpId="0" build="p"/>
      <p:bldP spid="299016" grpId="0" animBg="1"/>
      <p:bldP spid="299017" grpId="0"/>
      <p:bldP spid="299018"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468313" y="0"/>
            <a:ext cx="8229600" cy="1143000"/>
          </a:xfrm>
          <a:prstGeom prst="rect">
            <a:avLst/>
          </a:prstGeom>
          <a:noFill/>
          <a:ln w="9525">
            <a:noFill/>
            <a:miter lim="800000"/>
            <a:headEnd/>
            <a:tailEnd/>
          </a:ln>
        </p:spPr>
        <p:txBody>
          <a:bodyPr anchor="ctr"/>
          <a:lstStyle/>
          <a:p>
            <a:r>
              <a:rPr lang="en-US" altLang="zh-CN" sz="2800">
                <a:solidFill>
                  <a:srgbClr val="FF0000"/>
                </a:solidFill>
                <a:ea typeface="黑体" pitchFamily="2" charset="-122"/>
              </a:rPr>
              <a:t>【</a:t>
            </a:r>
            <a:r>
              <a:rPr lang="zh-CN" altLang="en-US" sz="2800">
                <a:solidFill>
                  <a:srgbClr val="FF0000"/>
                </a:solidFill>
                <a:ea typeface="黑体" pitchFamily="2" charset="-122"/>
              </a:rPr>
              <a:t>例二</a:t>
            </a:r>
            <a:r>
              <a:rPr lang="en-US" altLang="zh-CN" sz="2800">
                <a:solidFill>
                  <a:srgbClr val="FF0000"/>
                </a:solidFill>
                <a:ea typeface="黑体" pitchFamily="2" charset="-122"/>
              </a:rPr>
              <a:t>】</a:t>
            </a:r>
            <a:br>
              <a:rPr lang="en-US" altLang="zh-CN" sz="2800">
                <a:solidFill>
                  <a:srgbClr val="FF0000"/>
                </a:solidFill>
                <a:ea typeface="黑体" pitchFamily="2" charset="-122"/>
              </a:rPr>
            </a:br>
            <a:r>
              <a:rPr lang="en-US" altLang="zh-CN" sz="2800">
                <a:ea typeface="黑体" pitchFamily="2" charset="-122"/>
              </a:rPr>
              <a:t>  </a:t>
            </a:r>
            <a:r>
              <a:rPr lang="zh-CN" altLang="en-US" sz="2800">
                <a:ea typeface="黑体" pitchFamily="2" charset="-122"/>
              </a:rPr>
              <a:t>编程求</a:t>
            </a:r>
            <a:r>
              <a:rPr lang="en-US" altLang="zh-CN" sz="2800">
                <a:ea typeface="黑体" pitchFamily="2" charset="-122"/>
              </a:rPr>
              <a:t>1</a:t>
            </a:r>
            <a:r>
              <a:rPr lang="zh-CN" altLang="en-US" sz="2800">
                <a:ea typeface="黑体" pitchFamily="2" charset="-122"/>
              </a:rPr>
              <a:t>－</a:t>
            </a:r>
            <a:r>
              <a:rPr lang="en-US" altLang="zh-CN" sz="2800">
                <a:ea typeface="黑体" pitchFamily="2" charset="-122"/>
              </a:rPr>
              <a:t>1/2+1/3</a:t>
            </a:r>
            <a:r>
              <a:rPr lang="zh-CN" altLang="en-US" sz="2800">
                <a:ea typeface="黑体" pitchFamily="2" charset="-122"/>
              </a:rPr>
              <a:t>－</a:t>
            </a:r>
            <a:r>
              <a:rPr lang="en-US" altLang="zh-CN" sz="2800">
                <a:ea typeface="黑体" pitchFamily="2" charset="-122"/>
              </a:rPr>
              <a:t>1/4+1/5</a:t>
            </a:r>
            <a:r>
              <a:rPr lang="zh-CN" altLang="en-US" sz="2800">
                <a:ea typeface="黑体" pitchFamily="2" charset="-122"/>
              </a:rPr>
              <a:t>－ </a:t>
            </a:r>
            <a:r>
              <a:rPr lang="en-US" altLang="zh-CN" sz="2800">
                <a:latin typeface="宋体" pitchFamily="2" charset="-122"/>
              </a:rPr>
              <a:t>…</a:t>
            </a:r>
            <a:r>
              <a:rPr lang="en-US" altLang="zh-CN" sz="2800">
                <a:ea typeface="黑体" pitchFamily="2" charset="-122"/>
              </a:rPr>
              <a:t> +1/99</a:t>
            </a:r>
            <a:r>
              <a:rPr lang="zh-CN" altLang="en-US" sz="2800">
                <a:ea typeface="黑体" pitchFamily="2" charset="-122"/>
              </a:rPr>
              <a:t>－</a:t>
            </a:r>
            <a:r>
              <a:rPr lang="en-US" altLang="zh-CN" sz="2800">
                <a:ea typeface="黑体" pitchFamily="2" charset="-122"/>
              </a:rPr>
              <a:t>1/100</a:t>
            </a:r>
          </a:p>
        </p:txBody>
      </p:sp>
      <p:sp>
        <p:nvSpPr>
          <p:cNvPr id="300037" name="Text Box 5"/>
          <p:cNvSpPr txBox="1">
            <a:spLocks noChangeArrowheads="1"/>
          </p:cNvSpPr>
          <p:nvPr/>
        </p:nvSpPr>
        <p:spPr bwMode="auto">
          <a:xfrm>
            <a:off x="611188" y="1196975"/>
            <a:ext cx="7848600" cy="457200"/>
          </a:xfrm>
          <a:prstGeom prst="rect">
            <a:avLst/>
          </a:prstGeom>
          <a:noFill/>
          <a:ln w="9525">
            <a:noFill/>
            <a:miter lim="800000"/>
            <a:headEnd/>
            <a:tailEnd/>
          </a:ln>
        </p:spPr>
        <p:txBody>
          <a:bodyPr>
            <a:spAutoFit/>
          </a:bodyPr>
          <a:lstStyle/>
          <a:p>
            <a:r>
              <a:rPr lang="zh-CN" altLang="en-US" sz="2400">
                <a:solidFill>
                  <a:srgbClr val="0000FF"/>
                </a:solidFill>
                <a:latin typeface="Arial" pitchFamily="34" charset="0"/>
                <a:ea typeface="黑体" pitchFamily="2" charset="-122"/>
              </a:rPr>
              <a:t>法</a:t>
            </a:r>
            <a:r>
              <a:rPr lang="en-US" altLang="zh-CN" sz="2400">
                <a:solidFill>
                  <a:srgbClr val="0000FF"/>
                </a:solidFill>
                <a:latin typeface="Arial" pitchFamily="34" charset="0"/>
                <a:ea typeface="黑体" pitchFamily="2" charset="-122"/>
              </a:rPr>
              <a:t>2</a:t>
            </a:r>
            <a:r>
              <a:rPr lang="zh-CN" altLang="en-US" sz="2400">
                <a:solidFill>
                  <a:srgbClr val="0000FF"/>
                </a:solidFill>
                <a:latin typeface="Arial" pitchFamily="34" charset="0"/>
              </a:rPr>
              <a:t>：</a:t>
            </a:r>
            <a:r>
              <a:rPr lang="zh-CN" altLang="en-US" sz="2400">
                <a:solidFill>
                  <a:srgbClr val="6600FF"/>
                </a:solidFill>
                <a:latin typeface="Arial" pitchFamily="34" charset="0"/>
                <a:ea typeface="黑体" pitchFamily="2" charset="-122"/>
              </a:rPr>
              <a:t>这是个累加型算法的编程题</a:t>
            </a:r>
            <a:r>
              <a:rPr lang="en-US" altLang="zh-CN" sz="2400">
                <a:solidFill>
                  <a:srgbClr val="6600FF"/>
                </a:solidFill>
                <a:latin typeface="宋体" pitchFamily="2" charset="-122"/>
              </a:rPr>
              <a:t>……</a:t>
            </a:r>
            <a:endParaRPr lang="en-US" altLang="zh-CN" sz="2400">
              <a:solidFill>
                <a:srgbClr val="6600FF"/>
              </a:solidFill>
              <a:latin typeface="Arial" pitchFamily="34" charset="0"/>
            </a:endParaRPr>
          </a:p>
        </p:txBody>
      </p:sp>
      <p:sp>
        <p:nvSpPr>
          <p:cNvPr id="300038" name="Text Box 6"/>
          <p:cNvSpPr txBox="1">
            <a:spLocks noChangeArrowheads="1"/>
          </p:cNvSpPr>
          <p:nvPr/>
        </p:nvSpPr>
        <p:spPr bwMode="auto">
          <a:xfrm>
            <a:off x="3924300" y="2060575"/>
            <a:ext cx="3816350" cy="3952875"/>
          </a:xfrm>
          <a:prstGeom prst="rect">
            <a:avLst/>
          </a:prstGeom>
          <a:solidFill>
            <a:srgbClr val="99CCFF"/>
          </a:solidFill>
          <a:ln w="50800">
            <a:solidFill>
              <a:srgbClr val="FF9900"/>
            </a:solidFill>
            <a:miter lim="800000"/>
            <a:headEnd/>
            <a:tailEnd/>
          </a:ln>
        </p:spPr>
        <p:txBody>
          <a:bodyPr>
            <a:spAutoFit/>
          </a:bodyPr>
          <a:lstStyle/>
          <a:p>
            <a:r>
              <a:rPr lang="zh-CN" altLang="en-US" sz="2500">
                <a:solidFill>
                  <a:srgbClr val="FFFF00"/>
                </a:solidFill>
                <a:latin typeface="Arial" pitchFamily="34" charset="0"/>
                <a:ea typeface="黑体" pitchFamily="2" charset="-122"/>
              </a:rPr>
              <a:t>程序：</a:t>
            </a:r>
          </a:p>
          <a:p>
            <a:r>
              <a:rPr lang="en-US" altLang="zh-CN" sz="2500">
                <a:latin typeface="Arial" pitchFamily="34" charset="0"/>
              </a:rPr>
              <a:t>#include &lt;math.h&gt; main();</a:t>
            </a:r>
          </a:p>
          <a:p>
            <a:r>
              <a:rPr lang="en-US" altLang="zh-CN" sz="2500">
                <a:latin typeface="Arial" pitchFamily="34" charset="0"/>
              </a:rPr>
              <a:t>{   </a:t>
            </a:r>
          </a:p>
          <a:p>
            <a:r>
              <a:rPr lang="en-US" altLang="zh-CN" sz="2500">
                <a:latin typeface="Arial" pitchFamily="34" charset="0"/>
              </a:rPr>
              <a:t>    int i ; </a:t>
            </a:r>
          </a:p>
          <a:p>
            <a:r>
              <a:rPr lang="en-US" altLang="zh-CN" sz="2500">
                <a:latin typeface="Arial" pitchFamily="34" charset="0"/>
              </a:rPr>
              <a:t>    float s=0; </a:t>
            </a:r>
          </a:p>
          <a:p>
            <a:r>
              <a:rPr lang="en-US" altLang="zh-CN" sz="2500">
                <a:latin typeface="Arial" pitchFamily="34" charset="0"/>
              </a:rPr>
              <a:t>    for (i=1;i&lt;=100;i++)</a:t>
            </a:r>
          </a:p>
          <a:p>
            <a:r>
              <a:rPr lang="en-US" altLang="zh-CN" sz="2500">
                <a:latin typeface="Arial" pitchFamily="34" charset="0"/>
              </a:rPr>
              <a:t>       s=s+</a:t>
            </a:r>
            <a:r>
              <a:rPr lang="en-US" altLang="zh-CN" sz="2500">
                <a:solidFill>
                  <a:srgbClr val="FF5050"/>
                </a:solidFill>
                <a:latin typeface="Arial" pitchFamily="34" charset="0"/>
              </a:rPr>
              <a:t>pow (-1, i+1) / i ;</a:t>
            </a:r>
            <a:r>
              <a:rPr lang="en-US" altLang="zh-CN" sz="2500">
                <a:latin typeface="Arial" pitchFamily="34" charset="0"/>
              </a:rPr>
              <a:t> </a:t>
            </a:r>
          </a:p>
          <a:p>
            <a:r>
              <a:rPr lang="en-US" altLang="zh-CN" sz="2500">
                <a:latin typeface="Arial" pitchFamily="34" charset="0"/>
              </a:rPr>
              <a:t>   printf(</a:t>
            </a:r>
            <a:r>
              <a:rPr lang="en-US" altLang="zh-CN">
                <a:latin typeface="Arial" pitchFamily="34" charset="0"/>
              </a:rPr>
              <a:t>"</a:t>
            </a:r>
            <a:r>
              <a:rPr lang="en-US" altLang="zh-CN" sz="2500">
                <a:latin typeface="Arial" pitchFamily="34" charset="0"/>
              </a:rPr>
              <a:t>Sum=%f\n</a:t>
            </a:r>
            <a:r>
              <a:rPr lang="en-US" altLang="zh-CN">
                <a:latin typeface="Arial" pitchFamily="34" charset="0"/>
              </a:rPr>
              <a:t>"</a:t>
            </a:r>
            <a:r>
              <a:rPr lang="en-US" altLang="zh-CN" sz="2500">
                <a:latin typeface="Arial" pitchFamily="34" charset="0"/>
              </a:rPr>
              <a:t>,s); </a:t>
            </a:r>
          </a:p>
          <a:p>
            <a:r>
              <a:rPr lang="en-US" altLang="zh-CN" sz="2500">
                <a:latin typeface="Arial" pitchFamily="34" charset="0"/>
              </a:rPr>
              <a:t>}</a:t>
            </a:r>
            <a:r>
              <a:rPr lang="en-US" altLang="zh-CN" sz="2400">
                <a:latin typeface="Arial" pitchFamily="34" charset="0"/>
              </a:rPr>
              <a:t>  </a:t>
            </a:r>
          </a:p>
        </p:txBody>
      </p:sp>
      <p:sp>
        <p:nvSpPr>
          <p:cNvPr id="300039" name="Text Box 7"/>
          <p:cNvSpPr txBox="1">
            <a:spLocks noChangeArrowheads="1"/>
          </p:cNvSpPr>
          <p:nvPr/>
        </p:nvSpPr>
        <p:spPr bwMode="auto">
          <a:xfrm>
            <a:off x="4427538" y="2349500"/>
            <a:ext cx="3860800" cy="3937000"/>
          </a:xfrm>
          <a:prstGeom prst="rect">
            <a:avLst/>
          </a:prstGeom>
          <a:solidFill>
            <a:srgbClr val="CCFFFF"/>
          </a:solidFill>
          <a:ln w="50800">
            <a:solidFill>
              <a:srgbClr val="FFCC00"/>
            </a:solidFill>
            <a:miter lim="800000"/>
            <a:headEnd/>
            <a:tailEnd/>
          </a:ln>
        </p:spPr>
        <p:txBody>
          <a:bodyPr>
            <a:spAutoFit/>
          </a:bodyPr>
          <a:lstStyle/>
          <a:p>
            <a:r>
              <a:rPr lang="zh-CN" altLang="en-US" sz="2400">
                <a:solidFill>
                  <a:srgbClr val="FFFF00"/>
                </a:solidFill>
                <a:latin typeface="Arial" pitchFamily="34" charset="0"/>
                <a:ea typeface="黑体" pitchFamily="2" charset="-122"/>
              </a:rPr>
              <a:t>程序：</a:t>
            </a:r>
          </a:p>
          <a:p>
            <a:r>
              <a:rPr lang="en-US" altLang="zh-CN" sz="2500">
                <a:latin typeface="Arial" pitchFamily="34" charset="0"/>
              </a:rPr>
              <a:t>#include &lt;math.h&gt;  </a:t>
            </a:r>
          </a:p>
          <a:p>
            <a:r>
              <a:rPr lang="en-US" altLang="zh-CN" sz="2500">
                <a:latin typeface="Arial" pitchFamily="34" charset="0"/>
              </a:rPr>
              <a:t>main()    </a:t>
            </a:r>
          </a:p>
          <a:p>
            <a:r>
              <a:rPr lang="en-US" altLang="zh-CN" sz="2500">
                <a:latin typeface="Arial" pitchFamily="34" charset="0"/>
              </a:rPr>
              <a:t>{ </a:t>
            </a:r>
          </a:p>
          <a:p>
            <a:r>
              <a:rPr lang="en-US" altLang="zh-CN" sz="2500">
                <a:latin typeface="Arial" pitchFamily="34" charset="0"/>
              </a:rPr>
              <a:t>     int i ,k=1;   float s=0;</a:t>
            </a:r>
          </a:p>
          <a:p>
            <a:r>
              <a:rPr lang="en-US" altLang="zh-CN" sz="2500">
                <a:latin typeface="Arial" pitchFamily="34" charset="0"/>
              </a:rPr>
              <a:t>     for (i=1;i&lt;=100;i++)</a:t>
            </a:r>
          </a:p>
          <a:p>
            <a:r>
              <a:rPr lang="en-US" altLang="zh-CN" sz="2500">
                <a:latin typeface="Arial" pitchFamily="34" charset="0"/>
              </a:rPr>
              <a:t>     {   s=s+</a:t>
            </a:r>
            <a:r>
              <a:rPr lang="en-US" altLang="zh-CN" sz="2500">
                <a:solidFill>
                  <a:srgbClr val="00FF00"/>
                </a:solidFill>
                <a:latin typeface="Arial" pitchFamily="34" charset="0"/>
              </a:rPr>
              <a:t> </a:t>
            </a:r>
            <a:r>
              <a:rPr lang="en-US" altLang="zh-CN" sz="2500">
                <a:solidFill>
                  <a:srgbClr val="FF5050"/>
                </a:solidFill>
                <a:latin typeface="Arial" pitchFamily="34" charset="0"/>
              </a:rPr>
              <a:t>k / i</a:t>
            </a:r>
            <a:r>
              <a:rPr lang="en-US" altLang="zh-CN" sz="2500">
                <a:latin typeface="Arial" pitchFamily="34" charset="0"/>
              </a:rPr>
              <a:t> ;</a:t>
            </a:r>
          </a:p>
          <a:p>
            <a:r>
              <a:rPr lang="en-US" altLang="zh-CN" sz="2500">
                <a:latin typeface="Arial" pitchFamily="34" charset="0"/>
              </a:rPr>
              <a:t>         k = -k ; }</a:t>
            </a:r>
          </a:p>
          <a:p>
            <a:r>
              <a:rPr lang="en-US" altLang="zh-CN" sz="2500">
                <a:latin typeface="Arial" pitchFamily="34" charset="0"/>
              </a:rPr>
              <a:t>        printf(</a:t>
            </a:r>
            <a:r>
              <a:rPr lang="en-US" altLang="zh-CN">
                <a:latin typeface="Arial" pitchFamily="34" charset="0"/>
              </a:rPr>
              <a:t>"</a:t>
            </a:r>
            <a:r>
              <a:rPr lang="en-US" altLang="zh-CN" sz="2500">
                <a:latin typeface="Arial" pitchFamily="34" charset="0"/>
              </a:rPr>
              <a:t>Sum=%f\n</a:t>
            </a:r>
            <a:r>
              <a:rPr lang="en-US" altLang="zh-CN">
                <a:latin typeface="Arial" pitchFamily="34" charset="0"/>
              </a:rPr>
              <a:t>"</a:t>
            </a:r>
            <a:r>
              <a:rPr lang="en-US" altLang="zh-CN" sz="2500">
                <a:latin typeface="Arial" pitchFamily="34" charset="0"/>
              </a:rPr>
              <a:t>,s);  </a:t>
            </a:r>
          </a:p>
          <a:p>
            <a:r>
              <a:rPr lang="en-US" altLang="zh-CN" sz="2500">
                <a:latin typeface="Arial" pitchFamily="34" charset="0"/>
              </a:rPr>
              <a:t>}</a:t>
            </a:r>
          </a:p>
        </p:txBody>
      </p:sp>
      <p:sp>
        <p:nvSpPr>
          <p:cNvPr id="300040" name="Rectangle 8"/>
          <p:cNvSpPr>
            <a:spLocks noChangeArrowheads="1"/>
          </p:cNvSpPr>
          <p:nvPr/>
        </p:nvSpPr>
        <p:spPr bwMode="auto">
          <a:xfrm>
            <a:off x="468313" y="2133600"/>
            <a:ext cx="4392612" cy="3600450"/>
          </a:xfrm>
          <a:prstGeom prst="rect">
            <a:avLst/>
          </a:prstGeom>
          <a:noFill/>
          <a:ln w="9525">
            <a:noFill/>
            <a:miter lim="800000"/>
            <a:headEnd/>
            <a:tailEnd/>
          </a:ln>
        </p:spPr>
        <p:txBody>
          <a:bodyPr/>
          <a:lstStyle/>
          <a:p>
            <a:pPr marL="342900" indent="-342900">
              <a:lnSpc>
                <a:spcPct val="80000"/>
              </a:lnSpc>
              <a:spcBef>
                <a:spcPct val="20000"/>
              </a:spcBef>
            </a:pPr>
            <a:r>
              <a:rPr lang="zh-CN" altLang="en-US" sz="2800">
                <a:solidFill>
                  <a:srgbClr val="FF0000"/>
                </a:solidFill>
                <a:ea typeface="黑体" pitchFamily="2" charset="-122"/>
              </a:rPr>
              <a:t>累加型算法</a:t>
            </a:r>
          </a:p>
          <a:p>
            <a:pPr marL="342900" indent="-342900">
              <a:lnSpc>
                <a:spcPct val="80000"/>
              </a:lnSpc>
              <a:spcBef>
                <a:spcPct val="20000"/>
              </a:spcBef>
            </a:pPr>
            <a:r>
              <a:rPr lang="zh-CN" altLang="en-US" sz="2800">
                <a:solidFill>
                  <a:srgbClr val="000066"/>
                </a:solidFill>
                <a:ea typeface="黑体" pitchFamily="2" charset="-122"/>
              </a:rPr>
              <a:t>程序基本结构为：</a:t>
            </a:r>
          </a:p>
          <a:p>
            <a:pPr marL="342900" indent="-342900">
              <a:lnSpc>
                <a:spcPct val="80000"/>
              </a:lnSpc>
              <a:spcBef>
                <a:spcPct val="20000"/>
              </a:spcBef>
            </a:pPr>
            <a:r>
              <a:rPr lang="zh-CN" altLang="en-US" sz="2800">
                <a:solidFill>
                  <a:srgbClr val="FFFF00"/>
                </a:solidFill>
                <a:ea typeface="黑体" pitchFamily="2" charset="-122"/>
              </a:rPr>
              <a:t>     </a:t>
            </a:r>
          </a:p>
          <a:p>
            <a:pPr marL="342900" indent="-342900">
              <a:lnSpc>
                <a:spcPct val="80000"/>
              </a:lnSpc>
              <a:spcBef>
                <a:spcPct val="20000"/>
              </a:spcBef>
            </a:pPr>
            <a:r>
              <a:rPr lang="zh-CN" altLang="en-US" sz="2800">
                <a:solidFill>
                  <a:srgbClr val="FFFF00"/>
                </a:solidFill>
                <a:ea typeface="黑体" pitchFamily="2" charset="-122"/>
              </a:rPr>
              <a:t> </a:t>
            </a:r>
            <a:r>
              <a:rPr lang="en-US" altLang="zh-CN" sz="2800" b="1">
                <a:solidFill>
                  <a:srgbClr val="000066"/>
                </a:solidFill>
                <a:ea typeface="黑体" pitchFamily="2" charset="-122"/>
              </a:rPr>
              <a:t>s=0;</a:t>
            </a:r>
          </a:p>
          <a:p>
            <a:pPr marL="342900" indent="-342900">
              <a:lnSpc>
                <a:spcPct val="80000"/>
              </a:lnSpc>
              <a:spcBef>
                <a:spcPct val="20000"/>
              </a:spcBef>
            </a:pPr>
            <a:r>
              <a:rPr lang="en-US" altLang="zh-CN" sz="2800" b="1">
                <a:solidFill>
                  <a:srgbClr val="000066"/>
                </a:solidFill>
                <a:ea typeface="黑体" pitchFamily="2" charset="-122"/>
              </a:rPr>
              <a:t> for( i=1;i&lt;=n;i++ )</a:t>
            </a:r>
          </a:p>
          <a:p>
            <a:pPr marL="342900" indent="-342900">
              <a:lnSpc>
                <a:spcPct val="80000"/>
              </a:lnSpc>
              <a:spcBef>
                <a:spcPct val="20000"/>
              </a:spcBef>
            </a:pPr>
            <a:r>
              <a:rPr lang="en-US" altLang="zh-CN" sz="2800" b="1">
                <a:solidFill>
                  <a:srgbClr val="000066"/>
                </a:solidFill>
                <a:ea typeface="黑体" pitchFamily="2" charset="-122"/>
              </a:rPr>
              <a:t>      s=s+</a:t>
            </a:r>
            <a:r>
              <a:rPr lang="en-US" altLang="zh-CN" sz="2800" b="1">
                <a:solidFill>
                  <a:srgbClr val="336600"/>
                </a:solidFill>
                <a:ea typeface="黑体" pitchFamily="2" charset="-122"/>
              </a:rPr>
              <a:t>□;</a:t>
            </a:r>
          </a:p>
        </p:txBody>
      </p:sp>
      <p:sp>
        <p:nvSpPr>
          <p:cNvPr id="300041" name="AutoShape 9"/>
          <p:cNvSpPr>
            <a:spLocks noChangeArrowheads="1"/>
          </p:cNvSpPr>
          <p:nvPr/>
        </p:nvSpPr>
        <p:spPr bwMode="auto">
          <a:xfrm>
            <a:off x="4356100" y="1484313"/>
            <a:ext cx="4787900" cy="1223962"/>
          </a:xfrm>
          <a:prstGeom prst="cloudCallout">
            <a:avLst>
              <a:gd name="adj1" fmla="val -8088"/>
              <a:gd name="adj2" fmla="val 120815"/>
            </a:avLst>
          </a:prstGeom>
          <a:solidFill>
            <a:schemeClr val="accent1"/>
          </a:solidFill>
          <a:ln w="9525">
            <a:solidFill>
              <a:schemeClr val="tx1"/>
            </a:solidFill>
            <a:round/>
            <a:headEnd/>
            <a:tailEnd/>
          </a:ln>
        </p:spPr>
        <p:txBody>
          <a:bodyPr/>
          <a:lstStyle/>
          <a:p>
            <a:r>
              <a:rPr lang="en-US" altLang="zh-CN" sz="2400">
                <a:latin typeface="Arial" pitchFamily="34" charset="0"/>
                <a:ea typeface="黑体" pitchFamily="2" charset="-122"/>
              </a:rPr>
              <a:t>           </a:t>
            </a:r>
            <a:r>
              <a:rPr lang="zh-CN" altLang="en-US" sz="2400">
                <a:latin typeface="Arial" pitchFamily="34" charset="0"/>
                <a:ea typeface="黑体" pitchFamily="2" charset="-122"/>
              </a:rPr>
              <a:t>错在哪里？</a:t>
            </a:r>
          </a:p>
        </p:txBody>
      </p:sp>
      <p:sp>
        <p:nvSpPr>
          <p:cNvPr id="300042" name="Text Box 10"/>
          <p:cNvSpPr txBox="1">
            <a:spLocks noChangeArrowheads="1"/>
          </p:cNvSpPr>
          <p:nvPr/>
        </p:nvSpPr>
        <p:spPr bwMode="auto">
          <a:xfrm>
            <a:off x="395288" y="4941888"/>
            <a:ext cx="2946400" cy="366712"/>
          </a:xfrm>
          <a:prstGeom prst="rect">
            <a:avLst/>
          </a:prstGeom>
          <a:noFill/>
          <a:ln w="9525">
            <a:noFill/>
            <a:miter lim="800000"/>
            <a:headEnd/>
            <a:tailEnd/>
          </a:ln>
        </p:spPr>
        <p:txBody>
          <a:bodyPr wrap="none">
            <a:spAutoFit/>
          </a:bodyPr>
          <a:lstStyle/>
          <a:p>
            <a:r>
              <a:rPr lang="zh-CN" altLang="en-US">
                <a:solidFill>
                  <a:srgbClr val="FF0000"/>
                </a:solidFill>
                <a:latin typeface="Arial" pitchFamily="34" charset="0"/>
                <a:ea typeface="黑体" pitchFamily="2" charset="-122"/>
              </a:rPr>
              <a:t>运行结果：</a:t>
            </a:r>
            <a:r>
              <a:rPr lang="en-US" altLang="zh-CN">
                <a:latin typeface="Arial" pitchFamily="34" charset="0"/>
              </a:rPr>
              <a:t>Sum=0.688172 </a:t>
            </a:r>
          </a:p>
        </p:txBody>
      </p:sp>
      <p:sp>
        <p:nvSpPr>
          <p:cNvPr id="300043" name="Text Box 11"/>
          <p:cNvSpPr txBox="1">
            <a:spLocks noChangeArrowheads="1"/>
          </p:cNvSpPr>
          <p:nvPr/>
        </p:nvSpPr>
        <p:spPr bwMode="auto">
          <a:xfrm>
            <a:off x="395288" y="5589588"/>
            <a:ext cx="2946400" cy="366712"/>
          </a:xfrm>
          <a:prstGeom prst="rect">
            <a:avLst/>
          </a:prstGeom>
          <a:noFill/>
          <a:ln w="9525">
            <a:noFill/>
            <a:miter lim="800000"/>
            <a:headEnd/>
            <a:tailEnd/>
          </a:ln>
        </p:spPr>
        <p:txBody>
          <a:bodyPr wrap="none">
            <a:spAutoFit/>
          </a:bodyPr>
          <a:lstStyle/>
          <a:p>
            <a:r>
              <a:rPr lang="zh-CN" altLang="en-US">
                <a:solidFill>
                  <a:srgbClr val="FF0000"/>
                </a:solidFill>
                <a:latin typeface="Arial" pitchFamily="34" charset="0"/>
                <a:ea typeface="黑体" pitchFamily="2" charset="-122"/>
              </a:rPr>
              <a:t>运行结果：</a:t>
            </a:r>
            <a:r>
              <a:rPr lang="en-US" altLang="zh-CN">
                <a:latin typeface="Arial" pitchFamily="34" charset="0"/>
              </a:rPr>
              <a:t>Sum=1.000000 </a:t>
            </a:r>
          </a:p>
        </p:txBody>
      </p:sp>
      <p:sp>
        <p:nvSpPr>
          <p:cNvPr id="71690" name="Rectangle 12"/>
          <p:cNvSpPr>
            <a:spLocks noChangeArrowheads="1"/>
          </p:cNvSpPr>
          <p:nvPr/>
        </p:nvSpPr>
        <p:spPr bwMode="auto">
          <a:xfrm>
            <a:off x="4365625" y="3246438"/>
            <a:ext cx="412750" cy="366712"/>
          </a:xfrm>
          <a:prstGeom prst="rect">
            <a:avLst/>
          </a:prstGeom>
          <a:noFill/>
          <a:ln w="9525">
            <a:noFill/>
            <a:miter lim="800000"/>
            <a:headEnd/>
            <a:tailEnd/>
          </a:ln>
        </p:spPr>
        <p:txBody>
          <a:bodyPr wrap="none">
            <a:spAutoFit/>
          </a:bodyPr>
          <a:lstStyle/>
          <a:p>
            <a:r>
              <a:rPr lang="zh-CN" altLang="en-US"/>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00037">
                                            <p:txEl>
                                              <p:pRg st="0" end="0"/>
                                            </p:txEl>
                                          </p:spTgt>
                                        </p:tgtEl>
                                        <p:attrNameLst>
                                          <p:attrName>style.visibility</p:attrName>
                                        </p:attrNameLst>
                                      </p:cBhvr>
                                      <p:to>
                                        <p:strVal val="visible"/>
                                      </p:to>
                                    </p:set>
                                    <p:animEffect transition="in" filter="strips(downRight)">
                                      <p:cBhvr>
                                        <p:cTn id="7" dur="3000"/>
                                        <p:tgtEl>
                                          <p:spTgt spid="300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0040"/>
                                        </p:tgtEl>
                                        <p:attrNameLst>
                                          <p:attrName>style.visibility</p:attrName>
                                        </p:attrNameLst>
                                      </p:cBhvr>
                                      <p:to>
                                        <p:strVal val="visible"/>
                                      </p:to>
                                    </p:set>
                                    <p:anim calcmode="lin" valueType="num">
                                      <p:cBhvr additive="base">
                                        <p:cTn id="12" dur="1000" fill="hold"/>
                                        <p:tgtEl>
                                          <p:spTgt spid="300040"/>
                                        </p:tgtEl>
                                        <p:attrNameLst>
                                          <p:attrName>ppt_x</p:attrName>
                                        </p:attrNameLst>
                                      </p:cBhvr>
                                      <p:tavLst>
                                        <p:tav tm="0">
                                          <p:val>
                                            <p:strVal val="0-#ppt_w/2"/>
                                          </p:val>
                                        </p:tav>
                                        <p:tav tm="100000">
                                          <p:val>
                                            <p:strVal val="#ppt_x"/>
                                          </p:val>
                                        </p:tav>
                                      </p:tavLst>
                                    </p:anim>
                                    <p:anim calcmode="lin" valueType="num">
                                      <p:cBhvr additive="base">
                                        <p:cTn id="13" dur="1000" fill="hold"/>
                                        <p:tgtEl>
                                          <p:spTgt spid="30004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00038"/>
                                        </p:tgtEl>
                                        <p:attrNameLst>
                                          <p:attrName>style.visibility</p:attrName>
                                        </p:attrNameLst>
                                      </p:cBhvr>
                                      <p:to>
                                        <p:strVal val="visible"/>
                                      </p:to>
                                    </p:set>
                                    <p:anim calcmode="lin" valueType="num">
                                      <p:cBhvr additive="base">
                                        <p:cTn id="18" dur="500" fill="hold"/>
                                        <p:tgtEl>
                                          <p:spTgt spid="300038"/>
                                        </p:tgtEl>
                                        <p:attrNameLst>
                                          <p:attrName>ppt_x</p:attrName>
                                        </p:attrNameLst>
                                      </p:cBhvr>
                                      <p:tavLst>
                                        <p:tav tm="0">
                                          <p:val>
                                            <p:strVal val="1+#ppt_w/2"/>
                                          </p:val>
                                        </p:tav>
                                        <p:tav tm="100000">
                                          <p:val>
                                            <p:strVal val="#ppt_x"/>
                                          </p:val>
                                        </p:tav>
                                      </p:tavLst>
                                    </p:anim>
                                    <p:anim calcmode="lin" valueType="num">
                                      <p:cBhvr additive="base">
                                        <p:cTn id="19"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00042"/>
                                        </p:tgtEl>
                                        <p:attrNameLst>
                                          <p:attrName>style.visibility</p:attrName>
                                        </p:attrNameLst>
                                      </p:cBhvr>
                                      <p:to>
                                        <p:strVal val="visible"/>
                                      </p:to>
                                    </p:set>
                                    <p:animEffect transition="in" filter="blinds(horizontal)">
                                      <p:cBhvr>
                                        <p:cTn id="24" dur="500"/>
                                        <p:tgtEl>
                                          <p:spTgt spid="30004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grpId="1" nodeType="clickEffect">
                                  <p:stCondLst>
                                    <p:cond delay="0"/>
                                  </p:stCondLst>
                                  <p:childTnLst>
                                    <p:animEffect transition="out" filter="checkerboard(across)">
                                      <p:cBhvr>
                                        <p:cTn id="28" dur="500"/>
                                        <p:tgtEl>
                                          <p:spTgt spid="300042"/>
                                        </p:tgtEl>
                                      </p:cBhvr>
                                    </p:animEffect>
                                    <p:set>
                                      <p:cBhvr>
                                        <p:cTn id="29" dur="1" fill="hold">
                                          <p:stCondLst>
                                            <p:cond delay="499"/>
                                          </p:stCondLst>
                                        </p:cTn>
                                        <p:tgtEl>
                                          <p:spTgt spid="30004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00039"/>
                                        </p:tgtEl>
                                        <p:attrNameLst>
                                          <p:attrName>style.visibility</p:attrName>
                                        </p:attrNameLst>
                                      </p:cBhvr>
                                      <p:to>
                                        <p:strVal val="visible"/>
                                      </p:to>
                                    </p:set>
                                    <p:anim calcmode="lin" valueType="num">
                                      <p:cBhvr additive="base">
                                        <p:cTn id="34" dur="500" fill="hold"/>
                                        <p:tgtEl>
                                          <p:spTgt spid="300039"/>
                                        </p:tgtEl>
                                        <p:attrNameLst>
                                          <p:attrName>ppt_x</p:attrName>
                                        </p:attrNameLst>
                                      </p:cBhvr>
                                      <p:tavLst>
                                        <p:tav tm="0">
                                          <p:val>
                                            <p:strVal val="1+#ppt_w/2"/>
                                          </p:val>
                                        </p:tav>
                                        <p:tav tm="100000">
                                          <p:val>
                                            <p:strVal val="#ppt_x"/>
                                          </p:val>
                                        </p:tav>
                                      </p:tavLst>
                                    </p:anim>
                                    <p:anim calcmode="lin" valueType="num">
                                      <p:cBhvr additive="base">
                                        <p:cTn id="35" dur="500" fill="hold"/>
                                        <p:tgtEl>
                                          <p:spTgt spid="30003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00043"/>
                                        </p:tgtEl>
                                        <p:attrNameLst>
                                          <p:attrName>style.visibility</p:attrName>
                                        </p:attrNameLst>
                                      </p:cBhvr>
                                      <p:to>
                                        <p:strVal val="visible"/>
                                      </p:to>
                                    </p:set>
                                    <p:animEffect transition="in" filter="blinds(horizontal)">
                                      <p:cBhvr>
                                        <p:cTn id="40" dur="500"/>
                                        <p:tgtEl>
                                          <p:spTgt spid="300043"/>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0041"/>
                                        </p:tgtEl>
                                        <p:attrNameLst>
                                          <p:attrName>style.visibility</p:attrName>
                                        </p:attrNameLst>
                                      </p:cBhvr>
                                      <p:to>
                                        <p:strVal val="visible"/>
                                      </p:to>
                                    </p:set>
                                    <p:animEffect transition="in" filter="checkerboard(across)">
                                      <p:cBhvr>
                                        <p:cTn id="45" dur="500"/>
                                        <p:tgtEl>
                                          <p:spTgt spid="300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P spid="300039" grpId="0" animBg="1"/>
      <p:bldP spid="300040" grpId="0"/>
      <p:bldP spid="300041" grpId="0" animBg="1"/>
      <p:bldP spid="300042" grpId="0"/>
      <p:bldP spid="300042" grpId="1"/>
      <p:bldP spid="30004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395288" y="476250"/>
            <a:ext cx="3887787" cy="822325"/>
          </a:xfrm>
          <a:prstGeom prst="rect">
            <a:avLst/>
          </a:prstGeom>
          <a:noFill/>
          <a:ln w="9525">
            <a:noFill/>
            <a:miter lim="800000"/>
            <a:headEnd/>
            <a:tailEnd/>
          </a:ln>
        </p:spPr>
        <p:txBody>
          <a:bodyPr wrap="none">
            <a:spAutoFit/>
          </a:bodyPr>
          <a:lstStyle/>
          <a:p>
            <a:r>
              <a:rPr lang="en-US" altLang="zh-CN" sz="2400">
                <a:solidFill>
                  <a:srgbClr val="FF0000"/>
                </a:solidFill>
                <a:latin typeface="Arial" pitchFamily="34" charset="0"/>
                <a:ea typeface="黑体" pitchFamily="2" charset="-122"/>
              </a:rPr>
              <a:t>【</a:t>
            </a:r>
            <a:r>
              <a:rPr lang="zh-CN" altLang="en-US" sz="2400">
                <a:solidFill>
                  <a:srgbClr val="FF0000"/>
                </a:solidFill>
                <a:latin typeface="Arial" pitchFamily="34" charset="0"/>
                <a:ea typeface="黑体" pitchFamily="2" charset="-122"/>
              </a:rPr>
              <a:t>例三</a:t>
            </a:r>
            <a:r>
              <a:rPr lang="en-US" altLang="zh-CN" sz="2400">
                <a:solidFill>
                  <a:srgbClr val="FF0000"/>
                </a:solidFill>
                <a:latin typeface="Arial" pitchFamily="34" charset="0"/>
                <a:ea typeface="黑体" pitchFamily="2" charset="-122"/>
              </a:rPr>
              <a:t>】</a:t>
            </a:r>
          </a:p>
          <a:p>
            <a:r>
              <a:rPr lang="en-US" altLang="zh-CN" sz="2400">
                <a:latin typeface="Arial" pitchFamily="34" charset="0"/>
                <a:ea typeface="黑体" pitchFamily="2" charset="-122"/>
              </a:rPr>
              <a:t> </a:t>
            </a:r>
            <a:r>
              <a:rPr lang="zh-CN" altLang="en-US" sz="2400">
                <a:latin typeface="Arial" pitchFamily="34" charset="0"/>
                <a:ea typeface="黑体" pitchFamily="2" charset="-122"/>
              </a:rPr>
              <a:t>编程求</a:t>
            </a:r>
            <a:r>
              <a:rPr lang="en-US" altLang="zh-CN" sz="2400">
                <a:latin typeface="Arial" pitchFamily="34" charset="0"/>
                <a:ea typeface="黑体" pitchFamily="2" charset="-122"/>
              </a:rPr>
              <a:t>n! </a:t>
            </a:r>
            <a:r>
              <a:rPr lang="zh-CN" altLang="en-US" sz="2400">
                <a:latin typeface="Arial" pitchFamily="34" charset="0"/>
                <a:ea typeface="黑体" pitchFamily="2" charset="-122"/>
              </a:rPr>
              <a:t>（</a:t>
            </a:r>
            <a:r>
              <a:rPr lang="en-US" altLang="zh-CN" sz="2400">
                <a:latin typeface="Arial" pitchFamily="34" charset="0"/>
                <a:ea typeface="黑体" pitchFamily="2" charset="-122"/>
              </a:rPr>
              <a:t>n</a:t>
            </a:r>
            <a:r>
              <a:rPr lang="zh-CN" altLang="en-US" sz="2400">
                <a:latin typeface="Arial" pitchFamily="34" charset="0"/>
                <a:ea typeface="黑体" pitchFamily="2" charset="-122"/>
              </a:rPr>
              <a:t>由键盘输入）</a:t>
            </a:r>
            <a:r>
              <a:rPr lang="zh-CN" altLang="en-US">
                <a:latin typeface="Arial" pitchFamily="34" charset="0"/>
              </a:rPr>
              <a:t> </a:t>
            </a:r>
          </a:p>
        </p:txBody>
      </p:sp>
      <p:sp>
        <p:nvSpPr>
          <p:cNvPr id="301061" name="Text Box 5"/>
          <p:cNvSpPr txBox="1">
            <a:spLocks noChangeArrowheads="1"/>
          </p:cNvSpPr>
          <p:nvPr/>
        </p:nvSpPr>
        <p:spPr bwMode="auto">
          <a:xfrm>
            <a:off x="323850" y="1557338"/>
            <a:ext cx="7488238" cy="3508375"/>
          </a:xfrm>
          <a:prstGeom prst="rect">
            <a:avLst/>
          </a:prstGeom>
          <a:noFill/>
          <a:ln w="9525">
            <a:noFill/>
            <a:miter lim="800000"/>
            <a:headEnd/>
            <a:tailEnd/>
          </a:ln>
        </p:spPr>
        <p:txBody>
          <a:bodyPr>
            <a:spAutoFit/>
          </a:bodyPr>
          <a:lstStyle/>
          <a:p>
            <a:r>
              <a:rPr lang="zh-CN" altLang="en-US" sz="2800">
                <a:solidFill>
                  <a:srgbClr val="FF0000"/>
                </a:solidFill>
                <a:latin typeface="Arial" pitchFamily="34" charset="0"/>
                <a:ea typeface="黑体" pitchFamily="2" charset="-122"/>
              </a:rPr>
              <a:t>分析</a:t>
            </a:r>
          </a:p>
          <a:p>
            <a:r>
              <a:rPr lang="zh-CN" altLang="en-US" sz="2800">
                <a:solidFill>
                  <a:srgbClr val="FFFF00"/>
                </a:solidFill>
                <a:latin typeface="Arial" pitchFamily="34" charset="0"/>
              </a:rPr>
              <a:t> </a:t>
            </a:r>
            <a:r>
              <a:rPr lang="en-US" altLang="zh-CN" sz="2800">
                <a:solidFill>
                  <a:srgbClr val="0000FF"/>
                </a:solidFill>
                <a:latin typeface="Arial" pitchFamily="34" charset="0"/>
              </a:rPr>
              <a:t>i=</a:t>
            </a:r>
            <a:r>
              <a:rPr lang="en-US" altLang="zh-CN" sz="2800">
                <a:solidFill>
                  <a:srgbClr val="CC0000"/>
                </a:solidFill>
                <a:latin typeface="Arial" pitchFamily="34" charset="0"/>
              </a:rPr>
              <a:t>0</a:t>
            </a:r>
            <a:r>
              <a:rPr lang="en-US" altLang="zh-CN" sz="2800">
                <a:solidFill>
                  <a:srgbClr val="FFFF00"/>
                </a:solidFill>
                <a:latin typeface="Arial" pitchFamily="34" charset="0"/>
              </a:rPr>
              <a:t>  </a:t>
            </a:r>
            <a:r>
              <a:rPr lang="en-US" altLang="zh-CN" sz="2800">
                <a:latin typeface="Arial" pitchFamily="34" charset="0"/>
              </a:rPr>
              <a:t>      </a:t>
            </a:r>
            <a:r>
              <a:rPr lang="en-US" altLang="zh-CN" sz="2800">
                <a:solidFill>
                  <a:srgbClr val="0000FF"/>
                </a:solidFill>
                <a:latin typeface="Arial" pitchFamily="34" charset="0"/>
              </a:rPr>
              <a:t>S0=</a:t>
            </a:r>
            <a:r>
              <a:rPr lang="en-US" altLang="zh-CN" sz="2800">
                <a:latin typeface="Arial" pitchFamily="34" charset="0"/>
              </a:rPr>
              <a:t> </a:t>
            </a:r>
            <a:r>
              <a:rPr lang="en-US" altLang="zh-CN" sz="2800">
                <a:solidFill>
                  <a:srgbClr val="CC0000"/>
                </a:solidFill>
                <a:latin typeface="Arial" pitchFamily="34" charset="0"/>
              </a:rPr>
              <a:t>1</a:t>
            </a:r>
            <a:r>
              <a:rPr lang="en-US" altLang="zh-CN" sz="2800">
                <a:latin typeface="Arial" pitchFamily="34" charset="0"/>
              </a:rPr>
              <a:t>=</a:t>
            </a:r>
            <a:r>
              <a:rPr lang="en-US" altLang="zh-CN" sz="2800">
                <a:solidFill>
                  <a:srgbClr val="6600FF"/>
                </a:solidFill>
                <a:latin typeface="Arial" pitchFamily="34" charset="0"/>
              </a:rPr>
              <a:t>S0 </a:t>
            </a:r>
            <a:r>
              <a:rPr lang="en-US" altLang="zh-CN" sz="2800">
                <a:solidFill>
                  <a:srgbClr val="FF66FF"/>
                </a:solidFill>
                <a:latin typeface="Arial" pitchFamily="34" charset="0"/>
              </a:rPr>
              <a:t> </a:t>
            </a:r>
            <a:r>
              <a:rPr lang="en-US" altLang="zh-CN" sz="2800">
                <a:solidFill>
                  <a:srgbClr val="336600"/>
                </a:solidFill>
                <a:latin typeface="黑体" pitchFamily="2" charset="-122"/>
                <a:ea typeface="黑体" pitchFamily="2" charset="-122"/>
              </a:rPr>
              <a:t>(</a:t>
            </a:r>
            <a:r>
              <a:rPr lang="zh-CN" altLang="en-US" sz="2800">
                <a:solidFill>
                  <a:srgbClr val="336600"/>
                </a:solidFill>
                <a:latin typeface="黑体" pitchFamily="2" charset="-122"/>
                <a:ea typeface="黑体" pitchFamily="2" charset="-122"/>
              </a:rPr>
              <a:t>初值</a:t>
            </a:r>
            <a:r>
              <a:rPr lang="en-US" altLang="zh-CN" sz="2800">
                <a:solidFill>
                  <a:srgbClr val="336600"/>
                </a:solidFill>
                <a:latin typeface="黑体" pitchFamily="2" charset="-122"/>
                <a:ea typeface="黑体" pitchFamily="2" charset="-122"/>
              </a:rPr>
              <a:t>)</a:t>
            </a:r>
          </a:p>
          <a:p>
            <a:r>
              <a:rPr lang="en-US" altLang="zh-CN" sz="2800">
                <a:solidFill>
                  <a:srgbClr val="FFFF00"/>
                </a:solidFill>
                <a:latin typeface="Arial" pitchFamily="34" charset="0"/>
              </a:rPr>
              <a:t> </a:t>
            </a:r>
            <a:r>
              <a:rPr lang="en-US" altLang="zh-CN" sz="2800">
                <a:solidFill>
                  <a:srgbClr val="0000FF"/>
                </a:solidFill>
                <a:latin typeface="Arial" pitchFamily="34" charset="0"/>
              </a:rPr>
              <a:t>i=</a:t>
            </a:r>
            <a:r>
              <a:rPr lang="en-US" altLang="zh-CN" sz="2800">
                <a:solidFill>
                  <a:srgbClr val="CC0000"/>
                </a:solidFill>
                <a:latin typeface="Arial" pitchFamily="34" charset="0"/>
              </a:rPr>
              <a:t>1</a:t>
            </a:r>
            <a:r>
              <a:rPr lang="en-US" altLang="zh-CN" sz="2800">
                <a:solidFill>
                  <a:srgbClr val="FFFF00"/>
                </a:solidFill>
                <a:latin typeface="Arial" pitchFamily="34" charset="0"/>
              </a:rPr>
              <a:t>  </a:t>
            </a:r>
            <a:r>
              <a:rPr lang="en-US" altLang="zh-CN" sz="2800">
                <a:latin typeface="Arial" pitchFamily="34" charset="0"/>
              </a:rPr>
              <a:t>      </a:t>
            </a:r>
            <a:r>
              <a:rPr lang="en-US" altLang="zh-CN" sz="2800">
                <a:solidFill>
                  <a:srgbClr val="0000FF"/>
                </a:solidFill>
                <a:latin typeface="Arial" pitchFamily="34" charset="0"/>
              </a:rPr>
              <a:t>S1=</a:t>
            </a:r>
            <a:r>
              <a:rPr lang="en-US" altLang="zh-CN" sz="2800">
                <a:latin typeface="Arial" pitchFamily="34" charset="0"/>
              </a:rPr>
              <a:t> 1×</a:t>
            </a:r>
            <a:r>
              <a:rPr lang="en-US" altLang="zh-CN" sz="2800">
                <a:solidFill>
                  <a:schemeClr val="tx2"/>
                </a:solidFill>
                <a:latin typeface="Arial" pitchFamily="34" charset="0"/>
              </a:rPr>
              <a:t>1</a:t>
            </a:r>
            <a:r>
              <a:rPr lang="en-US" altLang="zh-CN" sz="2800">
                <a:latin typeface="Arial" pitchFamily="34" charset="0"/>
              </a:rPr>
              <a:t>=</a:t>
            </a:r>
            <a:r>
              <a:rPr lang="en-US" altLang="zh-CN" sz="2800">
                <a:solidFill>
                  <a:srgbClr val="9900FF"/>
                </a:solidFill>
                <a:latin typeface="Arial" pitchFamily="34" charset="0"/>
              </a:rPr>
              <a:t>S0</a:t>
            </a:r>
            <a:r>
              <a:rPr lang="en-US" altLang="zh-CN" sz="2800">
                <a:latin typeface="Arial" pitchFamily="34" charset="0"/>
              </a:rPr>
              <a:t>×</a:t>
            </a:r>
            <a:r>
              <a:rPr lang="en-US" altLang="zh-CN" sz="2800">
                <a:solidFill>
                  <a:schemeClr val="tx2"/>
                </a:solidFill>
                <a:latin typeface="Arial" pitchFamily="34" charset="0"/>
              </a:rPr>
              <a:t>1</a:t>
            </a:r>
          </a:p>
          <a:p>
            <a:r>
              <a:rPr lang="en-US" altLang="zh-CN" sz="2800">
                <a:solidFill>
                  <a:srgbClr val="66FFFF"/>
                </a:solidFill>
                <a:latin typeface="Arial" pitchFamily="34" charset="0"/>
              </a:rPr>
              <a:t> </a:t>
            </a:r>
            <a:r>
              <a:rPr lang="en-US" altLang="zh-CN" sz="2800">
                <a:solidFill>
                  <a:srgbClr val="0000FF"/>
                </a:solidFill>
                <a:latin typeface="Arial" pitchFamily="34" charset="0"/>
              </a:rPr>
              <a:t>i=</a:t>
            </a:r>
            <a:r>
              <a:rPr lang="en-US" altLang="zh-CN" sz="2800">
                <a:solidFill>
                  <a:srgbClr val="CC0000"/>
                </a:solidFill>
                <a:latin typeface="Arial" pitchFamily="34" charset="0"/>
              </a:rPr>
              <a:t>2</a:t>
            </a:r>
            <a:r>
              <a:rPr lang="en-US" altLang="zh-CN" sz="2800">
                <a:latin typeface="Arial" pitchFamily="34" charset="0"/>
              </a:rPr>
              <a:t>       </a:t>
            </a:r>
            <a:r>
              <a:rPr lang="en-US" altLang="zh-CN" sz="2800">
                <a:solidFill>
                  <a:srgbClr val="66FFFF"/>
                </a:solidFill>
                <a:latin typeface="Arial" pitchFamily="34" charset="0"/>
              </a:rPr>
              <a:t> </a:t>
            </a:r>
            <a:r>
              <a:rPr lang="en-US" altLang="zh-CN" sz="2800">
                <a:solidFill>
                  <a:srgbClr val="0000FF"/>
                </a:solidFill>
                <a:latin typeface="Arial" pitchFamily="34" charset="0"/>
              </a:rPr>
              <a:t>S2=</a:t>
            </a:r>
            <a:r>
              <a:rPr lang="en-US" altLang="zh-CN" sz="2800">
                <a:latin typeface="Arial" pitchFamily="34" charset="0"/>
              </a:rPr>
              <a:t>1×</a:t>
            </a:r>
            <a:r>
              <a:rPr lang="en-US" altLang="zh-CN" sz="2800">
                <a:solidFill>
                  <a:srgbClr val="CC0000"/>
                </a:solidFill>
                <a:latin typeface="Arial" pitchFamily="34" charset="0"/>
              </a:rPr>
              <a:t>2</a:t>
            </a:r>
            <a:r>
              <a:rPr lang="en-US" altLang="zh-CN" sz="2800">
                <a:latin typeface="Arial" pitchFamily="34" charset="0"/>
              </a:rPr>
              <a:t>=</a:t>
            </a:r>
            <a:r>
              <a:rPr lang="en-US" altLang="zh-CN" sz="2800">
                <a:solidFill>
                  <a:srgbClr val="6600FF"/>
                </a:solidFill>
                <a:latin typeface="Arial" pitchFamily="34" charset="0"/>
              </a:rPr>
              <a:t>S1</a:t>
            </a:r>
            <a:r>
              <a:rPr lang="en-US" altLang="zh-CN" sz="2800">
                <a:latin typeface="Arial" pitchFamily="34" charset="0"/>
              </a:rPr>
              <a:t>×</a:t>
            </a:r>
            <a:r>
              <a:rPr lang="en-US" altLang="zh-CN" sz="2800">
                <a:solidFill>
                  <a:srgbClr val="CC0000"/>
                </a:solidFill>
                <a:latin typeface="Arial" pitchFamily="34" charset="0"/>
              </a:rPr>
              <a:t>2</a:t>
            </a:r>
          </a:p>
          <a:p>
            <a:r>
              <a:rPr lang="en-US" altLang="zh-CN" sz="2800">
                <a:solidFill>
                  <a:srgbClr val="66FFFF"/>
                </a:solidFill>
                <a:latin typeface="Arial" pitchFamily="34" charset="0"/>
              </a:rPr>
              <a:t> </a:t>
            </a:r>
            <a:r>
              <a:rPr lang="en-US" altLang="zh-CN" sz="2800">
                <a:solidFill>
                  <a:srgbClr val="0000FF"/>
                </a:solidFill>
                <a:latin typeface="Arial" pitchFamily="34" charset="0"/>
              </a:rPr>
              <a:t>i=</a:t>
            </a:r>
            <a:r>
              <a:rPr lang="en-US" altLang="zh-CN" sz="2800">
                <a:solidFill>
                  <a:srgbClr val="CC0000"/>
                </a:solidFill>
                <a:latin typeface="Arial" pitchFamily="34" charset="0"/>
              </a:rPr>
              <a:t>3 </a:t>
            </a:r>
            <a:r>
              <a:rPr lang="en-US" altLang="zh-CN" sz="2800">
                <a:latin typeface="Arial" pitchFamily="34" charset="0"/>
              </a:rPr>
              <a:t>      </a:t>
            </a:r>
            <a:r>
              <a:rPr lang="en-US" altLang="zh-CN" sz="2800">
                <a:solidFill>
                  <a:srgbClr val="66FFFF"/>
                </a:solidFill>
                <a:latin typeface="Arial" pitchFamily="34" charset="0"/>
              </a:rPr>
              <a:t> </a:t>
            </a:r>
            <a:r>
              <a:rPr lang="en-US" altLang="zh-CN" sz="2800">
                <a:solidFill>
                  <a:srgbClr val="0000FF"/>
                </a:solidFill>
                <a:latin typeface="Arial" pitchFamily="34" charset="0"/>
              </a:rPr>
              <a:t>S3=</a:t>
            </a:r>
            <a:r>
              <a:rPr lang="en-US" altLang="zh-CN" sz="2800">
                <a:latin typeface="Arial" pitchFamily="34" charset="0"/>
              </a:rPr>
              <a:t>1×2×</a:t>
            </a:r>
            <a:r>
              <a:rPr lang="en-US" altLang="zh-CN" sz="2800">
                <a:solidFill>
                  <a:srgbClr val="CC0000"/>
                </a:solidFill>
                <a:latin typeface="Arial" pitchFamily="34" charset="0"/>
              </a:rPr>
              <a:t>3</a:t>
            </a:r>
            <a:r>
              <a:rPr lang="en-US" altLang="zh-CN" sz="2800">
                <a:latin typeface="Arial" pitchFamily="34" charset="0"/>
              </a:rPr>
              <a:t>=</a:t>
            </a:r>
            <a:r>
              <a:rPr lang="en-US" altLang="zh-CN" sz="2800">
                <a:solidFill>
                  <a:srgbClr val="6600FF"/>
                </a:solidFill>
                <a:latin typeface="Arial" pitchFamily="34" charset="0"/>
              </a:rPr>
              <a:t>S2</a:t>
            </a:r>
            <a:r>
              <a:rPr lang="en-US" altLang="zh-CN" sz="2800">
                <a:latin typeface="Arial" pitchFamily="34" charset="0"/>
              </a:rPr>
              <a:t>×</a:t>
            </a:r>
            <a:r>
              <a:rPr lang="en-US" altLang="zh-CN" sz="2800">
                <a:solidFill>
                  <a:srgbClr val="CC0000"/>
                </a:solidFill>
                <a:latin typeface="Arial" pitchFamily="34" charset="0"/>
              </a:rPr>
              <a:t>3</a:t>
            </a:r>
          </a:p>
          <a:p>
            <a:r>
              <a:rPr lang="en-US" altLang="zh-CN" sz="2800">
                <a:solidFill>
                  <a:srgbClr val="66FFFF"/>
                </a:solidFill>
                <a:latin typeface="Arial" pitchFamily="34" charset="0"/>
              </a:rPr>
              <a:t> </a:t>
            </a:r>
            <a:r>
              <a:rPr lang="en-US" altLang="zh-CN" sz="2800">
                <a:solidFill>
                  <a:srgbClr val="0000FF"/>
                </a:solidFill>
                <a:latin typeface="Arial" pitchFamily="34" charset="0"/>
              </a:rPr>
              <a:t>i=</a:t>
            </a:r>
            <a:r>
              <a:rPr lang="en-US" altLang="zh-CN" sz="2800">
                <a:solidFill>
                  <a:srgbClr val="CC0000"/>
                </a:solidFill>
                <a:latin typeface="Arial" pitchFamily="34" charset="0"/>
              </a:rPr>
              <a:t>4 </a:t>
            </a:r>
            <a:r>
              <a:rPr lang="en-US" altLang="zh-CN" sz="2800">
                <a:solidFill>
                  <a:srgbClr val="FFFF00"/>
                </a:solidFill>
                <a:latin typeface="Arial" pitchFamily="34" charset="0"/>
              </a:rPr>
              <a:t> </a:t>
            </a:r>
            <a:r>
              <a:rPr lang="en-US" altLang="zh-CN" sz="2800">
                <a:latin typeface="Arial" pitchFamily="34" charset="0"/>
              </a:rPr>
              <a:t>     </a:t>
            </a:r>
            <a:r>
              <a:rPr lang="en-US" altLang="zh-CN" sz="2800">
                <a:solidFill>
                  <a:srgbClr val="66FFFF"/>
                </a:solidFill>
                <a:latin typeface="Arial" pitchFamily="34" charset="0"/>
              </a:rPr>
              <a:t> </a:t>
            </a:r>
            <a:r>
              <a:rPr lang="en-US" altLang="zh-CN" sz="2800">
                <a:solidFill>
                  <a:srgbClr val="0000FF"/>
                </a:solidFill>
                <a:latin typeface="Arial" pitchFamily="34" charset="0"/>
              </a:rPr>
              <a:t>S4=</a:t>
            </a:r>
            <a:r>
              <a:rPr lang="en-US" altLang="zh-CN" sz="2800">
                <a:latin typeface="Arial" pitchFamily="34" charset="0"/>
              </a:rPr>
              <a:t>1×2×3×</a:t>
            </a:r>
            <a:r>
              <a:rPr lang="en-US" altLang="zh-CN" sz="2800">
                <a:solidFill>
                  <a:srgbClr val="CC0000"/>
                </a:solidFill>
                <a:latin typeface="Arial" pitchFamily="34" charset="0"/>
              </a:rPr>
              <a:t>4</a:t>
            </a:r>
            <a:r>
              <a:rPr lang="en-US" altLang="zh-CN" sz="2800">
                <a:latin typeface="Arial" pitchFamily="34" charset="0"/>
              </a:rPr>
              <a:t>=</a:t>
            </a:r>
            <a:r>
              <a:rPr lang="en-US" altLang="zh-CN" sz="2800">
                <a:solidFill>
                  <a:srgbClr val="6600FF"/>
                </a:solidFill>
                <a:latin typeface="Arial" pitchFamily="34" charset="0"/>
              </a:rPr>
              <a:t>S3</a:t>
            </a:r>
            <a:r>
              <a:rPr lang="en-US" altLang="zh-CN" sz="2800">
                <a:latin typeface="Arial" pitchFamily="34" charset="0"/>
              </a:rPr>
              <a:t>×</a:t>
            </a:r>
            <a:r>
              <a:rPr lang="en-US" altLang="zh-CN" sz="2800">
                <a:solidFill>
                  <a:srgbClr val="CC0000"/>
                </a:solidFill>
                <a:latin typeface="Arial" pitchFamily="34" charset="0"/>
              </a:rPr>
              <a:t>4</a:t>
            </a:r>
          </a:p>
          <a:p>
            <a:r>
              <a:rPr lang="en-US" altLang="zh-CN" sz="2800">
                <a:latin typeface="Arial" pitchFamily="34" charset="0"/>
              </a:rPr>
              <a:t>  </a:t>
            </a:r>
            <a:r>
              <a:rPr lang="en-US" altLang="zh-CN" sz="2800">
                <a:latin typeface="宋体" pitchFamily="2" charset="-122"/>
              </a:rPr>
              <a:t>  … … …</a:t>
            </a:r>
          </a:p>
          <a:p>
            <a:r>
              <a:rPr lang="en-US" altLang="zh-CN" sz="2800">
                <a:solidFill>
                  <a:srgbClr val="66FFFF"/>
                </a:solidFill>
                <a:latin typeface="Arial" pitchFamily="34" charset="0"/>
              </a:rPr>
              <a:t> </a:t>
            </a:r>
            <a:r>
              <a:rPr lang="en-US" altLang="zh-CN" sz="2800">
                <a:solidFill>
                  <a:srgbClr val="0000FF"/>
                </a:solidFill>
                <a:latin typeface="Arial" pitchFamily="34" charset="0"/>
              </a:rPr>
              <a:t>i=</a:t>
            </a:r>
            <a:r>
              <a:rPr lang="en-US" altLang="zh-CN" sz="2800">
                <a:solidFill>
                  <a:srgbClr val="CC0000"/>
                </a:solidFill>
                <a:latin typeface="Arial" pitchFamily="34" charset="0"/>
              </a:rPr>
              <a:t>n </a:t>
            </a:r>
            <a:r>
              <a:rPr lang="en-US" altLang="zh-CN" sz="2800">
                <a:solidFill>
                  <a:srgbClr val="FFFF00"/>
                </a:solidFill>
                <a:latin typeface="Arial" pitchFamily="34" charset="0"/>
              </a:rPr>
              <a:t>      </a:t>
            </a:r>
            <a:r>
              <a:rPr lang="en-US" altLang="zh-CN" sz="2800">
                <a:solidFill>
                  <a:srgbClr val="66FFFF"/>
                </a:solidFill>
                <a:latin typeface="Arial" pitchFamily="34" charset="0"/>
              </a:rPr>
              <a:t> </a:t>
            </a:r>
            <a:r>
              <a:rPr lang="en-US" altLang="zh-CN" sz="2800">
                <a:solidFill>
                  <a:srgbClr val="0000FF"/>
                </a:solidFill>
                <a:latin typeface="Arial" pitchFamily="34" charset="0"/>
              </a:rPr>
              <a:t>Sn=</a:t>
            </a:r>
            <a:r>
              <a:rPr lang="en-US" altLang="zh-CN" sz="2800">
                <a:latin typeface="Arial" pitchFamily="34" charset="0"/>
              </a:rPr>
              <a:t>1× 2×3×4×</a:t>
            </a:r>
            <a:r>
              <a:rPr lang="en-US" altLang="zh-CN" sz="2800">
                <a:latin typeface="宋体" pitchFamily="2" charset="-122"/>
              </a:rPr>
              <a:t>…</a:t>
            </a:r>
            <a:r>
              <a:rPr lang="en-US" altLang="zh-CN" sz="2800">
                <a:latin typeface="Arial" pitchFamily="34" charset="0"/>
              </a:rPr>
              <a:t>×</a:t>
            </a:r>
            <a:r>
              <a:rPr lang="en-US" altLang="zh-CN" sz="2800">
                <a:solidFill>
                  <a:srgbClr val="CC0000"/>
                </a:solidFill>
                <a:latin typeface="Arial" pitchFamily="34" charset="0"/>
              </a:rPr>
              <a:t>n</a:t>
            </a:r>
            <a:r>
              <a:rPr lang="en-US" altLang="zh-CN" sz="2800">
                <a:latin typeface="Arial" pitchFamily="34" charset="0"/>
              </a:rPr>
              <a:t>=</a:t>
            </a:r>
            <a:r>
              <a:rPr lang="en-US" altLang="zh-CN" sz="2800">
                <a:solidFill>
                  <a:srgbClr val="6600FF"/>
                </a:solidFill>
                <a:latin typeface="Arial" pitchFamily="34" charset="0"/>
              </a:rPr>
              <a:t>Sn-1</a:t>
            </a:r>
            <a:r>
              <a:rPr lang="en-US" altLang="zh-CN" sz="2800">
                <a:latin typeface="Arial" pitchFamily="34" charset="0"/>
              </a:rPr>
              <a:t>×</a:t>
            </a:r>
            <a:r>
              <a:rPr lang="en-US" altLang="zh-CN" sz="2800">
                <a:solidFill>
                  <a:srgbClr val="CC0000"/>
                </a:solidFill>
                <a:latin typeface="Arial" pitchFamily="34" charset="0"/>
              </a:rPr>
              <a:t>n</a:t>
            </a:r>
          </a:p>
        </p:txBody>
      </p:sp>
      <p:pic>
        <p:nvPicPr>
          <p:cNvPr id="301062" name="Picture 6" descr="si"/>
          <p:cNvPicPr>
            <a:picLocks noChangeAspect="1" noChangeArrowheads="1"/>
          </p:cNvPicPr>
          <p:nvPr/>
        </p:nvPicPr>
        <p:blipFill>
          <a:blip r:embed="rId2"/>
          <a:srcRect/>
          <a:stretch>
            <a:fillRect/>
          </a:stretch>
        </p:blipFill>
        <p:spPr bwMode="auto">
          <a:xfrm>
            <a:off x="4356100" y="333375"/>
            <a:ext cx="4392613" cy="147478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blinds(horizontal)">
                                      <p:cBhvr>
                                        <p:cTn id="7" dur="500"/>
                                        <p:tgtEl>
                                          <p:spTgt spid="3010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01061"/>
                                        </p:tgtEl>
                                        <p:attrNameLst>
                                          <p:attrName>style.visibility</p:attrName>
                                        </p:attrNameLst>
                                      </p:cBhvr>
                                      <p:to>
                                        <p:strVal val="visible"/>
                                      </p:to>
                                    </p:set>
                                    <p:anim calcmode="lin" valueType="num">
                                      <p:cBhvr additive="base">
                                        <p:cTn id="12" dur="500" fill="hold"/>
                                        <p:tgtEl>
                                          <p:spTgt spid="301061"/>
                                        </p:tgtEl>
                                        <p:attrNameLst>
                                          <p:attrName>ppt_x</p:attrName>
                                        </p:attrNameLst>
                                      </p:cBhvr>
                                      <p:tavLst>
                                        <p:tav tm="0">
                                          <p:val>
                                            <p:strVal val="1+#ppt_w/2"/>
                                          </p:val>
                                        </p:tav>
                                        <p:tav tm="100000">
                                          <p:val>
                                            <p:strVal val="#ppt_x"/>
                                          </p:val>
                                        </p:tav>
                                      </p:tavLst>
                                    </p:anim>
                                    <p:anim calcmode="lin" valueType="num">
                                      <p:cBhvr additive="base">
                                        <p:cTn id="13" dur="500" fill="hold"/>
                                        <p:tgtEl>
                                          <p:spTgt spid="30106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1062"/>
                                        </p:tgtEl>
                                        <p:attrNameLst>
                                          <p:attrName>style.visibility</p:attrName>
                                        </p:attrNameLst>
                                      </p:cBhvr>
                                      <p:to>
                                        <p:strVal val="visible"/>
                                      </p:to>
                                    </p:set>
                                    <p:animEffect transition="in" filter="blinds(horizontal)">
                                      <p:cBhvr>
                                        <p:cTn id="18" dur="500"/>
                                        <p:tgtEl>
                                          <p:spTgt spid="301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p:bldP spid="301061"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395288" y="476250"/>
            <a:ext cx="3887787" cy="822325"/>
          </a:xfrm>
          <a:prstGeom prst="rect">
            <a:avLst/>
          </a:prstGeom>
          <a:noFill/>
          <a:ln w="9525">
            <a:noFill/>
            <a:miter lim="800000"/>
            <a:headEnd/>
            <a:tailEnd/>
          </a:ln>
        </p:spPr>
        <p:txBody>
          <a:bodyPr wrap="none">
            <a:spAutoFit/>
          </a:bodyPr>
          <a:lstStyle/>
          <a:p>
            <a:r>
              <a:rPr lang="en-US" altLang="zh-CN" sz="2400">
                <a:solidFill>
                  <a:srgbClr val="FF0000"/>
                </a:solidFill>
                <a:latin typeface="Arial" pitchFamily="34" charset="0"/>
                <a:ea typeface="黑体" pitchFamily="2" charset="-122"/>
              </a:rPr>
              <a:t>【</a:t>
            </a:r>
            <a:r>
              <a:rPr lang="zh-CN" altLang="en-US" sz="2400">
                <a:solidFill>
                  <a:srgbClr val="FF0000"/>
                </a:solidFill>
                <a:latin typeface="Arial" pitchFamily="34" charset="0"/>
                <a:ea typeface="黑体" pitchFamily="2" charset="-122"/>
              </a:rPr>
              <a:t>例三</a:t>
            </a:r>
            <a:r>
              <a:rPr lang="en-US" altLang="zh-CN" sz="2400">
                <a:solidFill>
                  <a:srgbClr val="FF0000"/>
                </a:solidFill>
                <a:latin typeface="Arial" pitchFamily="34" charset="0"/>
                <a:ea typeface="黑体" pitchFamily="2" charset="-122"/>
              </a:rPr>
              <a:t>】</a:t>
            </a:r>
          </a:p>
          <a:p>
            <a:r>
              <a:rPr lang="en-US" altLang="zh-CN" sz="2400">
                <a:latin typeface="Arial" pitchFamily="34" charset="0"/>
                <a:ea typeface="黑体" pitchFamily="2" charset="-122"/>
              </a:rPr>
              <a:t> </a:t>
            </a:r>
            <a:r>
              <a:rPr lang="zh-CN" altLang="en-US" sz="2400">
                <a:latin typeface="Arial" pitchFamily="34" charset="0"/>
                <a:ea typeface="黑体" pitchFamily="2" charset="-122"/>
              </a:rPr>
              <a:t>编程求</a:t>
            </a:r>
            <a:r>
              <a:rPr lang="en-US" altLang="zh-CN" sz="2400">
                <a:latin typeface="Arial" pitchFamily="34" charset="0"/>
                <a:ea typeface="黑体" pitchFamily="2" charset="-122"/>
              </a:rPr>
              <a:t>n! </a:t>
            </a:r>
            <a:r>
              <a:rPr lang="zh-CN" altLang="en-US" sz="2400">
                <a:latin typeface="Arial" pitchFamily="34" charset="0"/>
                <a:ea typeface="黑体" pitchFamily="2" charset="-122"/>
              </a:rPr>
              <a:t>（</a:t>
            </a:r>
            <a:r>
              <a:rPr lang="en-US" altLang="zh-CN" sz="2400">
                <a:latin typeface="Arial" pitchFamily="34" charset="0"/>
                <a:ea typeface="黑体" pitchFamily="2" charset="-122"/>
              </a:rPr>
              <a:t>n</a:t>
            </a:r>
            <a:r>
              <a:rPr lang="zh-CN" altLang="en-US" sz="2400">
                <a:latin typeface="Arial" pitchFamily="34" charset="0"/>
                <a:ea typeface="黑体" pitchFamily="2" charset="-122"/>
              </a:rPr>
              <a:t>由键盘输入）</a:t>
            </a:r>
            <a:r>
              <a:rPr lang="zh-CN" altLang="en-US">
                <a:latin typeface="Arial" pitchFamily="34" charset="0"/>
              </a:rPr>
              <a:t> </a:t>
            </a:r>
          </a:p>
        </p:txBody>
      </p:sp>
      <p:pic>
        <p:nvPicPr>
          <p:cNvPr id="73731" name="Picture 5" descr="si"/>
          <p:cNvPicPr>
            <a:picLocks noChangeAspect="1" noChangeArrowheads="1"/>
          </p:cNvPicPr>
          <p:nvPr/>
        </p:nvPicPr>
        <p:blipFill>
          <a:blip r:embed="rId2"/>
          <a:srcRect/>
          <a:stretch>
            <a:fillRect/>
          </a:stretch>
        </p:blipFill>
        <p:spPr bwMode="auto">
          <a:xfrm>
            <a:off x="539750" y="1484313"/>
            <a:ext cx="3744913" cy="1027112"/>
          </a:xfrm>
          <a:prstGeom prst="rect">
            <a:avLst/>
          </a:prstGeom>
          <a:noFill/>
          <a:ln w="9525">
            <a:noFill/>
            <a:miter lim="800000"/>
            <a:headEnd/>
            <a:tailEnd/>
          </a:ln>
        </p:spPr>
      </p:pic>
      <p:pic>
        <p:nvPicPr>
          <p:cNvPr id="73732" name="Picture 6" descr="n!"/>
          <p:cNvPicPr>
            <a:picLocks noChangeAspect="1" noChangeArrowheads="1"/>
          </p:cNvPicPr>
          <p:nvPr/>
        </p:nvPicPr>
        <p:blipFill>
          <a:blip r:embed="rId3"/>
          <a:srcRect/>
          <a:stretch>
            <a:fillRect/>
          </a:stretch>
        </p:blipFill>
        <p:spPr bwMode="auto">
          <a:xfrm>
            <a:off x="468313" y="2781300"/>
            <a:ext cx="3887787" cy="2886075"/>
          </a:xfrm>
          <a:prstGeom prst="rect">
            <a:avLst/>
          </a:prstGeom>
          <a:noFill/>
          <a:ln w="9525">
            <a:noFill/>
            <a:miter lim="800000"/>
            <a:headEnd/>
            <a:tailEnd/>
          </a:ln>
        </p:spPr>
      </p:pic>
      <p:sp>
        <p:nvSpPr>
          <p:cNvPr id="302087" name="Text Box 7"/>
          <p:cNvSpPr txBox="1">
            <a:spLocks noChangeArrowheads="1"/>
          </p:cNvSpPr>
          <p:nvPr/>
        </p:nvSpPr>
        <p:spPr bwMode="auto">
          <a:xfrm>
            <a:off x="4859338" y="1773238"/>
            <a:ext cx="4033837" cy="4095750"/>
          </a:xfrm>
          <a:prstGeom prst="rect">
            <a:avLst/>
          </a:prstGeom>
          <a:solidFill>
            <a:srgbClr val="CCFFCC"/>
          </a:solidFill>
          <a:ln w="34925">
            <a:solidFill>
              <a:srgbClr val="FF6600"/>
            </a:solidFill>
            <a:miter lim="800000"/>
            <a:headEnd/>
            <a:tailEnd/>
          </a:ln>
        </p:spPr>
        <p:txBody>
          <a:bodyPr>
            <a:spAutoFit/>
          </a:bodyPr>
          <a:lstStyle/>
          <a:p>
            <a:r>
              <a:rPr lang="zh-CN" altLang="en-US" sz="2600">
                <a:solidFill>
                  <a:srgbClr val="FF0000"/>
                </a:solidFill>
                <a:latin typeface="Arial" pitchFamily="34" charset="0"/>
                <a:ea typeface="黑体" pitchFamily="2" charset="-122"/>
              </a:rPr>
              <a:t>程序：</a:t>
            </a:r>
          </a:p>
          <a:p>
            <a:r>
              <a:rPr lang="en-US" altLang="zh-CN" sz="2600">
                <a:solidFill>
                  <a:srgbClr val="990000"/>
                </a:solidFill>
                <a:latin typeface="Arial" pitchFamily="34" charset="0"/>
              </a:rPr>
              <a:t>main()</a:t>
            </a:r>
          </a:p>
          <a:p>
            <a:r>
              <a:rPr lang="en-US" altLang="zh-CN" sz="2600">
                <a:solidFill>
                  <a:srgbClr val="990000"/>
                </a:solidFill>
                <a:latin typeface="Arial" pitchFamily="34" charset="0"/>
              </a:rPr>
              <a:t>{  </a:t>
            </a:r>
          </a:p>
          <a:p>
            <a:r>
              <a:rPr lang="en-US" altLang="zh-CN" sz="2600">
                <a:solidFill>
                  <a:srgbClr val="990000"/>
                </a:solidFill>
                <a:latin typeface="Arial" pitchFamily="34" charset="0"/>
              </a:rPr>
              <a:t>    int i ,n, s=1;</a:t>
            </a:r>
          </a:p>
          <a:p>
            <a:r>
              <a:rPr lang="en-US" altLang="zh-CN" sz="2600">
                <a:solidFill>
                  <a:srgbClr val="990000"/>
                </a:solidFill>
                <a:latin typeface="Arial" pitchFamily="34" charset="0"/>
              </a:rPr>
              <a:t>    printf("n=");</a:t>
            </a:r>
          </a:p>
          <a:p>
            <a:r>
              <a:rPr lang="en-US" altLang="zh-CN" sz="2600">
                <a:solidFill>
                  <a:srgbClr val="990000"/>
                </a:solidFill>
                <a:latin typeface="Arial" pitchFamily="34" charset="0"/>
              </a:rPr>
              <a:t>    scanf("%d",&amp;n);</a:t>
            </a:r>
          </a:p>
          <a:p>
            <a:r>
              <a:rPr lang="en-US" altLang="zh-CN" sz="2600">
                <a:solidFill>
                  <a:srgbClr val="990000"/>
                </a:solidFill>
                <a:latin typeface="Arial" pitchFamily="34" charset="0"/>
              </a:rPr>
              <a:t>    for ( i=1;i&lt;=n;i++)</a:t>
            </a:r>
          </a:p>
          <a:p>
            <a:r>
              <a:rPr lang="en-US" altLang="zh-CN" sz="2600">
                <a:solidFill>
                  <a:srgbClr val="990000"/>
                </a:solidFill>
                <a:latin typeface="Arial" pitchFamily="34" charset="0"/>
              </a:rPr>
              <a:t>        s=s*i;</a:t>
            </a:r>
          </a:p>
          <a:p>
            <a:r>
              <a:rPr lang="en-US" altLang="zh-CN" sz="2600">
                <a:solidFill>
                  <a:srgbClr val="990000"/>
                </a:solidFill>
                <a:latin typeface="Arial" pitchFamily="34" charset="0"/>
              </a:rPr>
              <a:t>    printf("Sum=%d\n",s);</a:t>
            </a:r>
          </a:p>
          <a:p>
            <a:r>
              <a:rPr lang="en-US" altLang="zh-CN" sz="2600">
                <a:solidFill>
                  <a:srgbClr val="990000"/>
                </a:solidFill>
                <a:latin typeface="Arial" pitchFamily="34" charset="0"/>
              </a:rPr>
              <a:t>}</a:t>
            </a:r>
          </a:p>
        </p:txBody>
      </p:sp>
      <p:sp>
        <p:nvSpPr>
          <p:cNvPr id="302088" name="Text Box 8"/>
          <p:cNvSpPr txBox="1">
            <a:spLocks noChangeArrowheads="1"/>
          </p:cNvSpPr>
          <p:nvPr/>
        </p:nvSpPr>
        <p:spPr bwMode="auto">
          <a:xfrm>
            <a:off x="6948488" y="1989138"/>
            <a:ext cx="1873250" cy="1212850"/>
          </a:xfrm>
          <a:prstGeom prst="rect">
            <a:avLst/>
          </a:prstGeom>
          <a:solidFill>
            <a:srgbClr val="99CCFF"/>
          </a:solidFill>
          <a:ln w="25400">
            <a:solidFill>
              <a:srgbClr val="FF6600"/>
            </a:solidFill>
            <a:miter lim="800000"/>
            <a:headEnd/>
            <a:tailEnd/>
          </a:ln>
        </p:spPr>
        <p:txBody>
          <a:bodyPr>
            <a:spAutoFit/>
          </a:bodyPr>
          <a:lstStyle/>
          <a:p>
            <a:r>
              <a:rPr lang="zh-CN" altLang="en-US" sz="2400">
                <a:solidFill>
                  <a:srgbClr val="00FF00"/>
                </a:solidFill>
                <a:latin typeface="Arial" pitchFamily="34" charset="0"/>
                <a:ea typeface="黑体" pitchFamily="2" charset="-122"/>
              </a:rPr>
              <a:t>运行结果：</a:t>
            </a:r>
          </a:p>
          <a:p>
            <a:r>
              <a:rPr lang="en-US" altLang="zh-CN" sz="2400">
                <a:solidFill>
                  <a:srgbClr val="000066"/>
                </a:solidFill>
                <a:latin typeface="Arial" pitchFamily="34" charset="0"/>
                <a:ea typeface="黑体" pitchFamily="2" charset="-122"/>
              </a:rPr>
              <a:t>n=5</a:t>
            </a:r>
          </a:p>
          <a:p>
            <a:r>
              <a:rPr lang="en-US" altLang="zh-CN" sz="2400">
                <a:solidFill>
                  <a:srgbClr val="FF5050"/>
                </a:solidFill>
                <a:latin typeface="Arial" pitchFamily="34" charset="0"/>
              </a:rPr>
              <a:t>Sum=120</a:t>
            </a:r>
          </a:p>
        </p:txBody>
      </p:sp>
      <p:sp>
        <p:nvSpPr>
          <p:cNvPr id="302089" name="Text Box 9"/>
          <p:cNvSpPr txBox="1">
            <a:spLocks noChangeArrowheads="1"/>
          </p:cNvSpPr>
          <p:nvPr/>
        </p:nvSpPr>
        <p:spPr bwMode="auto">
          <a:xfrm>
            <a:off x="7164388" y="2205038"/>
            <a:ext cx="1979612" cy="1212850"/>
          </a:xfrm>
          <a:prstGeom prst="rect">
            <a:avLst/>
          </a:prstGeom>
          <a:solidFill>
            <a:srgbClr val="99CCFF"/>
          </a:solidFill>
          <a:ln w="25400">
            <a:solidFill>
              <a:srgbClr val="FF6600"/>
            </a:solidFill>
            <a:miter lim="800000"/>
            <a:headEnd/>
            <a:tailEnd/>
          </a:ln>
        </p:spPr>
        <p:txBody>
          <a:bodyPr>
            <a:spAutoFit/>
          </a:bodyPr>
          <a:lstStyle/>
          <a:p>
            <a:r>
              <a:rPr lang="zh-CN" altLang="en-US" sz="2400">
                <a:solidFill>
                  <a:srgbClr val="00FF00"/>
                </a:solidFill>
                <a:latin typeface="Arial" pitchFamily="34" charset="0"/>
                <a:ea typeface="黑体" pitchFamily="2" charset="-122"/>
              </a:rPr>
              <a:t>运行结果：</a:t>
            </a:r>
          </a:p>
          <a:p>
            <a:r>
              <a:rPr lang="en-US" altLang="zh-CN" sz="2400">
                <a:solidFill>
                  <a:srgbClr val="000066"/>
                </a:solidFill>
                <a:latin typeface="Arial" pitchFamily="34" charset="0"/>
                <a:ea typeface="黑体" pitchFamily="2" charset="-122"/>
              </a:rPr>
              <a:t>n=8</a:t>
            </a:r>
          </a:p>
          <a:p>
            <a:r>
              <a:rPr lang="en-US" altLang="zh-CN" sz="2400">
                <a:solidFill>
                  <a:srgbClr val="FF5050"/>
                </a:solidFill>
                <a:latin typeface="Arial" pitchFamily="34" charset="0"/>
              </a:rPr>
              <a:t>Sum=-25216</a:t>
            </a:r>
          </a:p>
        </p:txBody>
      </p:sp>
      <p:sp>
        <p:nvSpPr>
          <p:cNvPr id="302090" name="AutoShape 10"/>
          <p:cNvSpPr>
            <a:spLocks noChangeArrowheads="1"/>
          </p:cNvSpPr>
          <p:nvPr/>
        </p:nvSpPr>
        <p:spPr bwMode="auto">
          <a:xfrm>
            <a:off x="5076825" y="333375"/>
            <a:ext cx="2879725" cy="792163"/>
          </a:xfrm>
          <a:prstGeom prst="cloudCallout">
            <a:avLst>
              <a:gd name="adj1" fmla="val 46032"/>
              <a:gd name="adj2" fmla="val 196694"/>
            </a:avLst>
          </a:prstGeom>
          <a:solidFill>
            <a:schemeClr val="accent1"/>
          </a:solidFill>
          <a:ln w="9525">
            <a:solidFill>
              <a:schemeClr val="tx1"/>
            </a:solidFill>
            <a:round/>
            <a:headEnd/>
            <a:tailEnd/>
          </a:ln>
        </p:spPr>
        <p:txBody>
          <a:bodyPr/>
          <a:lstStyle/>
          <a:p>
            <a:pPr algn="ctr"/>
            <a:r>
              <a:rPr lang="en-US" altLang="zh-CN" sz="2800">
                <a:latin typeface="Arial" pitchFamily="34" charset="0"/>
                <a:ea typeface="黑体" pitchFamily="2" charset="-122"/>
              </a:rPr>
              <a:t>Why?</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2087"/>
                                        </p:tgtEl>
                                        <p:attrNameLst>
                                          <p:attrName>style.visibility</p:attrName>
                                        </p:attrNameLst>
                                      </p:cBhvr>
                                      <p:to>
                                        <p:strVal val="visible"/>
                                      </p:to>
                                    </p:set>
                                    <p:animEffect transition="in" filter="checkerboard(across)">
                                      <p:cBhvr>
                                        <p:cTn id="7" dur="500"/>
                                        <p:tgtEl>
                                          <p:spTgt spid="3020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8"/>
                                        </p:tgtEl>
                                        <p:attrNameLst>
                                          <p:attrName>style.visibility</p:attrName>
                                        </p:attrNameLst>
                                      </p:cBhvr>
                                      <p:to>
                                        <p:strVal val="visible"/>
                                      </p:to>
                                    </p:set>
                                    <p:animEffect transition="in" filter="blinds(horizontal)">
                                      <p:cBhvr>
                                        <p:cTn id="12" dur="500"/>
                                        <p:tgtEl>
                                          <p:spTgt spid="3020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2089"/>
                                        </p:tgtEl>
                                        <p:attrNameLst>
                                          <p:attrName>style.visibility</p:attrName>
                                        </p:attrNameLst>
                                      </p:cBhvr>
                                      <p:to>
                                        <p:strVal val="visible"/>
                                      </p:to>
                                    </p:set>
                                    <p:animEffect transition="in" filter="blinds(horizontal)">
                                      <p:cBhvr>
                                        <p:cTn id="17" dur="500"/>
                                        <p:tgtEl>
                                          <p:spTgt spid="3020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2090"/>
                                        </p:tgtEl>
                                        <p:attrNameLst>
                                          <p:attrName>style.visibility</p:attrName>
                                        </p:attrNameLst>
                                      </p:cBhvr>
                                      <p:to>
                                        <p:strVal val="visible"/>
                                      </p:to>
                                    </p:set>
                                    <p:animEffect transition="in" filter="blinds(horizontal)">
                                      <p:cBhvr>
                                        <p:cTn id="22" dur="500"/>
                                        <p:tgtEl>
                                          <p:spTgt spid="30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7" grpId="0" animBg="1"/>
      <p:bldP spid="302088" grpId="0" animBg="1"/>
      <p:bldP spid="302089" grpId="0" animBg="1"/>
      <p:bldP spid="302090"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457200" y="277813"/>
            <a:ext cx="8229600" cy="919162"/>
          </a:xfrm>
          <a:prstGeom prst="rect">
            <a:avLst/>
          </a:prstGeom>
          <a:noFill/>
          <a:ln w="9525">
            <a:noFill/>
            <a:miter lim="800000"/>
            <a:headEnd/>
            <a:tailEnd/>
          </a:ln>
        </p:spPr>
        <p:txBody>
          <a:bodyPr anchor="ctr"/>
          <a:lstStyle/>
          <a:p>
            <a:pPr algn="ctr"/>
            <a:r>
              <a:rPr lang="zh-CN" altLang="en-US" sz="4400">
                <a:solidFill>
                  <a:srgbClr val="000066"/>
                </a:solidFill>
                <a:ea typeface="黑体" pitchFamily="2" charset="-122"/>
              </a:rPr>
              <a:t>算法类型小结</a:t>
            </a:r>
            <a:r>
              <a:rPr lang="zh-CN" altLang="en-US" sz="4400">
                <a:solidFill>
                  <a:srgbClr val="336600"/>
                </a:solidFill>
                <a:ea typeface="黑体" pitchFamily="2" charset="-122"/>
              </a:rPr>
              <a:t>：阶乘型</a:t>
            </a:r>
          </a:p>
        </p:txBody>
      </p:sp>
      <p:sp>
        <p:nvSpPr>
          <p:cNvPr id="74755" name="Rectangle 5"/>
          <p:cNvSpPr>
            <a:spLocks noChangeArrowheads="1"/>
          </p:cNvSpPr>
          <p:nvPr/>
        </p:nvSpPr>
        <p:spPr bwMode="auto">
          <a:xfrm>
            <a:off x="468313" y="1412875"/>
            <a:ext cx="8229600" cy="1944688"/>
          </a:xfrm>
          <a:prstGeom prst="rect">
            <a:avLst/>
          </a:prstGeom>
          <a:noFill/>
          <a:ln w="9525">
            <a:noFill/>
            <a:miter lim="800000"/>
            <a:headEnd/>
            <a:tailEnd/>
          </a:ln>
        </p:spPr>
        <p:txBody>
          <a:bodyPr/>
          <a:lstStyle/>
          <a:p>
            <a:pPr marL="342900" indent="-342900">
              <a:spcBef>
                <a:spcPct val="20000"/>
              </a:spcBef>
            </a:pPr>
            <a:r>
              <a:rPr lang="en-US" altLang="zh-CN" sz="3200">
                <a:solidFill>
                  <a:srgbClr val="000066"/>
                </a:solidFill>
                <a:ea typeface="黑体" pitchFamily="2" charset="-122"/>
              </a:rPr>
              <a:t>【</a:t>
            </a:r>
            <a:r>
              <a:rPr lang="zh-CN" altLang="en-US" sz="3200">
                <a:solidFill>
                  <a:srgbClr val="000066"/>
                </a:solidFill>
                <a:ea typeface="黑体" pitchFamily="2" charset="-122"/>
              </a:rPr>
              <a:t>阶乘型</a:t>
            </a:r>
            <a:r>
              <a:rPr lang="en-US" altLang="zh-CN" sz="3200">
                <a:solidFill>
                  <a:srgbClr val="000066"/>
                </a:solidFill>
                <a:ea typeface="黑体" pitchFamily="2" charset="-122"/>
              </a:rPr>
              <a:t>】</a:t>
            </a:r>
            <a:r>
              <a:rPr lang="zh-CN" altLang="en-US" sz="3200">
                <a:ea typeface="黑体" pitchFamily="2" charset="-122"/>
              </a:rPr>
              <a:t>类型诸如</a:t>
            </a:r>
            <a:r>
              <a:rPr lang="zh-CN" altLang="en-US" sz="3200">
                <a:solidFill>
                  <a:srgbClr val="FFFF00"/>
                </a:solidFill>
                <a:ea typeface="黑体" pitchFamily="2" charset="-122"/>
              </a:rPr>
              <a:t> </a:t>
            </a:r>
          </a:p>
          <a:p>
            <a:pPr marL="342900" indent="-342900">
              <a:spcBef>
                <a:spcPct val="20000"/>
              </a:spcBef>
            </a:pPr>
            <a:r>
              <a:rPr lang="zh-CN" altLang="en-US" sz="3200">
                <a:solidFill>
                  <a:srgbClr val="FFFF00"/>
                </a:solidFill>
                <a:ea typeface="黑体" pitchFamily="2" charset="-122"/>
              </a:rPr>
              <a:t>     　　</a:t>
            </a:r>
            <a:r>
              <a:rPr lang="zh-CN" altLang="en-US" sz="3200">
                <a:ea typeface="黑体" pitchFamily="2" charset="-122"/>
              </a:rPr>
              <a:t>□</a:t>
            </a:r>
            <a:r>
              <a:rPr lang="en-US" altLang="zh-CN" sz="3200">
                <a:ea typeface="黑体" pitchFamily="2" charset="-122"/>
              </a:rPr>
              <a:t>×□×□×□×</a:t>
            </a:r>
            <a:r>
              <a:rPr lang="en-US" altLang="zh-CN" sz="3200">
                <a:latin typeface="Arial" pitchFamily="34" charset="0"/>
                <a:ea typeface="黑体" pitchFamily="2" charset="-122"/>
              </a:rPr>
              <a:t>……</a:t>
            </a:r>
            <a:r>
              <a:rPr lang="en-US" altLang="zh-CN" sz="3200">
                <a:ea typeface="黑体" pitchFamily="2" charset="-122"/>
              </a:rPr>
              <a:t>×□×□</a:t>
            </a:r>
          </a:p>
          <a:p>
            <a:pPr marL="342900" indent="-342900">
              <a:spcBef>
                <a:spcPct val="20000"/>
              </a:spcBef>
            </a:pPr>
            <a:r>
              <a:rPr lang="en-US" altLang="zh-CN" sz="3200">
                <a:solidFill>
                  <a:srgbClr val="FFFF00"/>
                </a:solidFill>
                <a:ea typeface="黑体" pitchFamily="2" charset="-122"/>
              </a:rPr>
              <a:t> </a:t>
            </a:r>
            <a:r>
              <a:rPr lang="zh-CN" altLang="en-US" sz="3200">
                <a:ea typeface="黑体" pitchFamily="2" charset="-122"/>
              </a:rPr>
              <a:t>求其前</a:t>
            </a:r>
            <a:r>
              <a:rPr lang="en-US" altLang="zh-CN" sz="3200">
                <a:solidFill>
                  <a:srgbClr val="6600FF"/>
                </a:solidFill>
                <a:ea typeface="黑体" pitchFamily="2" charset="-122"/>
              </a:rPr>
              <a:t>n</a:t>
            </a:r>
            <a:r>
              <a:rPr lang="zh-CN" altLang="en-US" sz="3200">
                <a:ea typeface="黑体" pitchFamily="2" charset="-122"/>
              </a:rPr>
              <a:t>项之积的编程题。</a:t>
            </a:r>
          </a:p>
          <a:p>
            <a:pPr marL="342900" indent="-342900">
              <a:spcBef>
                <a:spcPct val="20000"/>
              </a:spcBef>
            </a:pPr>
            <a:endParaRPr lang="en-US" altLang="zh-CN" sz="3200">
              <a:solidFill>
                <a:srgbClr val="FFFF00"/>
              </a:solidFill>
              <a:ea typeface="黑体" pitchFamily="2" charset="-122"/>
            </a:endParaRPr>
          </a:p>
        </p:txBody>
      </p:sp>
      <p:sp>
        <p:nvSpPr>
          <p:cNvPr id="303110" name="Rectangle 6"/>
          <p:cNvSpPr>
            <a:spLocks noChangeArrowheads="1"/>
          </p:cNvSpPr>
          <p:nvPr/>
        </p:nvSpPr>
        <p:spPr bwMode="auto">
          <a:xfrm>
            <a:off x="468313" y="3429000"/>
            <a:ext cx="8229600" cy="2663825"/>
          </a:xfrm>
          <a:prstGeom prst="rect">
            <a:avLst/>
          </a:prstGeom>
          <a:noFill/>
          <a:ln w="9525">
            <a:noFill/>
            <a:miter lim="800000"/>
            <a:headEnd/>
            <a:tailEnd/>
          </a:ln>
        </p:spPr>
        <p:txBody>
          <a:bodyPr/>
          <a:lstStyle/>
          <a:p>
            <a:pPr marL="342900" indent="-342900">
              <a:lnSpc>
                <a:spcPct val="80000"/>
              </a:lnSpc>
              <a:spcBef>
                <a:spcPct val="20000"/>
              </a:spcBef>
            </a:pPr>
            <a:r>
              <a:rPr lang="zh-CN" altLang="en-US" sz="2800">
                <a:solidFill>
                  <a:srgbClr val="FF0000"/>
                </a:solidFill>
                <a:ea typeface="黑体" pitchFamily="2" charset="-122"/>
              </a:rPr>
              <a:t>阶乘型算法</a:t>
            </a:r>
          </a:p>
          <a:p>
            <a:pPr marL="342900" indent="-342900">
              <a:lnSpc>
                <a:spcPct val="80000"/>
              </a:lnSpc>
              <a:spcBef>
                <a:spcPct val="20000"/>
              </a:spcBef>
            </a:pPr>
            <a:r>
              <a:rPr lang="zh-CN" altLang="en-US" sz="2800">
                <a:solidFill>
                  <a:srgbClr val="FFFF00"/>
                </a:solidFill>
                <a:ea typeface="黑体" pitchFamily="2" charset="-122"/>
              </a:rPr>
              <a:t>    </a:t>
            </a:r>
            <a:r>
              <a:rPr lang="zh-CN" altLang="en-US" sz="2800">
                <a:ea typeface="黑体" pitchFamily="2" charset="-122"/>
              </a:rPr>
              <a:t>若设</a:t>
            </a:r>
            <a:r>
              <a:rPr lang="en-US" altLang="zh-CN" sz="2800" b="1">
                <a:solidFill>
                  <a:srgbClr val="336600"/>
                </a:solidFill>
                <a:ea typeface="黑体" pitchFamily="2" charset="-122"/>
              </a:rPr>
              <a:t>i</a:t>
            </a:r>
            <a:r>
              <a:rPr lang="zh-CN" altLang="en-US" sz="2800">
                <a:ea typeface="黑体" pitchFamily="2" charset="-122"/>
              </a:rPr>
              <a:t>为循环变量，</a:t>
            </a:r>
            <a:r>
              <a:rPr lang="en-US" altLang="zh-CN" sz="2800" b="1">
                <a:solidFill>
                  <a:srgbClr val="336600"/>
                </a:solidFill>
                <a:ea typeface="黑体" pitchFamily="2" charset="-122"/>
              </a:rPr>
              <a:t>s</a:t>
            </a:r>
            <a:r>
              <a:rPr lang="zh-CN" altLang="en-US" sz="2800">
                <a:ea typeface="黑体" pitchFamily="2" charset="-122"/>
              </a:rPr>
              <a:t>为前</a:t>
            </a:r>
            <a:r>
              <a:rPr lang="en-US" altLang="zh-CN" sz="2800" b="1">
                <a:solidFill>
                  <a:srgbClr val="336600"/>
                </a:solidFill>
                <a:ea typeface="黑体" pitchFamily="2" charset="-122"/>
              </a:rPr>
              <a:t>n</a:t>
            </a:r>
            <a:r>
              <a:rPr lang="zh-CN" altLang="en-US" sz="2800">
                <a:ea typeface="黑体" pitchFamily="2" charset="-122"/>
              </a:rPr>
              <a:t>项相乘之积，则程序的基本结构为：</a:t>
            </a:r>
          </a:p>
          <a:p>
            <a:pPr marL="342900" indent="-342900">
              <a:lnSpc>
                <a:spcPct val="80000"/>
              </a:lnSpc>
              <a:spcBef>
                <a:spcPct val="20000"/>
              </a:spcBef>
            </a:pPr>
            <a:r>
              <a:rPr lang="zh-CN" altLang="en-US" sz="2800">
                <a:solidFill>
                  <a:srgbClr val="FFFF00"/>
                </a:solidFill>
                <a:ea typeface="黑体" pitchFamily="2" charset="-122"/>
              </a:rPr>
              <a:t>     </a:t>
            </a:r>
            <a:r>
              <a:rPr lang="zh-CN" altLang="en-US" sz="2800">
                <a:ea typeface="黑体" pitchFamily="2" charset="-122"/>
              </a:rPr>
              <a:t> </a:t>
            </a:r>
            <a:r>
              <a:rPr lang="en-US" altLang="zh-CN" sz="2800" b="1">
                <a:ea typeface="黑体" pitchFamily="2" charset="-122"/>
              </a:rPr>
              <a:t>s=</a:t>
            </a:r>
            <a:r>
              <a:rPr lang="en-US" altLang="zh-CN" sz="2800" b="1">
                <a:solidFill>
                  <a:srgbClr val="6600FF"/>
                </a:solidFill>
                <a:ea typeface="黑体" pitchFamily="2" charset="-122"/>
              </a:rPr>
              <a:t>1;</a:t>
            </a:r>
          </a:p>
          <a:p>
            <a:pPr marL="342900" indent="-342900">
              <a:lnSpc>
                <a:spcPct val="80000"/>
              </a:lnSpc>
              <a:spcBef>
                <a:spcPct val="20000"/>
              </a:spcBef>
            </a:pPr>
            <a:r>
              <a:rPr lang="en-US" altLang="zh-CN" sz="2800" b="1">
                <a:solidFill>
                  <a:srgbClr val="CCFF33"/>
                </a:solidFill>
                <a:ea typeface="黑体" pitchFamily="2" charset="-122"/>
              </a:rPr>
              <a:t>      </a:t>
            </a:r>
            <a:r>
              <a:rPr lang="en-US" altLang="zh-CN" sz="2800" b="1">
                <a:ea typeface="黑体" pitchFamily="2" charset="-122"/>
              </a:rPr>
              <a:t>for( i=1 ;i&lt;=</a:t>
            </a:r>
            <a:r>
              <a:rPr lang="en-US" altLang="zh-CN" sz="2800" b="1">
                <a:solidFill>
                  <a:srgbClr val="336600"/>
                </a:solidFill>
                <a:ea typeface="黑体" pitchFamily="2" charset="-122"/>
              </a:rPr>
              <a:t>n</a:t>
            </a:r>
            <a:r>
              <a:rPr lang="en-US" altLang="zh-CN" sz="2800" b="1">
                <a:solidFill>
                  <a:srgbClr val="CCFF33"/>
                </a:solidFill>
                <a:ea typeface="黑体" pitchFamily="2" charset="-122"/>
              </a:rPr>
              <a:t>  </a:t>
            </a:r>
            <a:r>
              <a:rPr lang="en-US" altLang="zh-CN" sz="2800" b="1">
                <a:ea typeface="黑体" pitchFamily="2" charset="-122"/>
              </a:rPr>
              <a:t>;i++  )</a:t>
            </a:r>
          </a:p>
          <a:p>
            <a:pPr marL="342900" indent="-342900">
              <a:lnSpc>
                <a:spcPct val="80000"/>
              </a:lnSpc>
              <a:spcBef>
                <a:spcPct val="20000"/>
              </a:spcBef>
            </a:pPr>
            <a:r>
              <a:rPr lang="en-US" altLang="zh-CN" sz="2800" b="1">
                <a:ea typeface="黑体" pitchFamily="2" charset="-122"/>
              </a:rPr>
              <a:t>           s=s</a:t>
            </a:r>
            <a:r>
              <a:rPr lang="en-US" altLang="zh-CN" sz="3200">
                <a:solidFill>
                  <a:srgbClr val="6600FF"/>
                </a:solidFill>
                <a:latin typeface="宋体" pitchFamily="2" charset="-122"/>
              </a:rPr>
              <a:t>*</a:t>
            </a:r>
            <a:r>
              <a:rPr lang="en-US" altLang="zh-CN" sz="2800" b="1">
                <a:solidFill>
                  <a:srgbClr val="6600FF"/>
                </a:solidFill>
                <a:ea typeface="黑体"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1000" fill="hold"/>
                                        <p:tgtEl>
                                          <p:spTgt spid="303110"/>
                                        </p:tgtEl>
                                        <p:attrNameLst>
                                          <p:attrName>ppt_x</p:attrName>
                                        </p:attrNameLst>
                                      </p:cBhvr>
                                      <p:tavLst>
                                        <p:tav tm="0">
                                          <p:val>
                                            <p:strVal val="0-#ppt_w/2"/>
                                          </p:val>
                                        </p:tav>
                                        <p:tav tm="100000">
                                          <p:val>
                                            <p:strVal val="#ppt_x"/>
                                          </p:val>
                                        </p:tav>
                                      </p:tavLst>
                                    </p:anim>
                                    <p:anim calcmode="lin" valueType="num">
                                      <p:cBhvr additive="base">
                                        <p:cTn id="8" dur="10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en-US" altLang="zh-CN" sz="2800">
                <a:solidFill>
                  <a:srgbClr val="FF0000"/>
                </a:solidFill>
                <a:ea typeface="黑体" pitchFamily="2" charset="-122"/>
              </a:rPr>
              <a:t>【</a:t>
            </a:r>
            <a:r>
              <a:rPr lang="zh-CN" altLang="en-US" sz="2800">
                <a:solidFill>
                  <a:srgbClr val="FF0000"/>
                </a:solidFill>
                <a:ea typeface="黑体" pitchFamily="2" charset="-122"/>
              </a:rPr>
              <a:t>例四</a:t>
            </a:r>
            <a:r>
              <a:rPr lang="en-US" altLang="zh-CN" sz="2800">
                <a:solidFill>
                  <a:srgbClr val="FF0000"/>
                </a:solidFill>
                <a:ea typeface="黑体" pitchFamily="2" charset="-122"/>
              </a:rPr>
              <a:t>】</a:t>
            </a:r>
            <a:br>
              <a:rPr lang="en-US" altLang="zh-CN" sz="2800">
                <a:solidFill>
                  <a:srgbClr val="FF0000"/>
                </a:solidFill>
                <a:ea typeface="黑体" pitchFamily="2" charset="-122"/>
              </a:rPr>
            </a:br>
            <a:r>
              <a:rPr lang="en-US" altLang="zh-CN" sz="2800">
                <a:ea typeface="黑体" pitchFamily="2" charset="-122"/>
              </a:rPr>
              <a:t>  </a:t>
            </a:r>
            <a:r>
              <a:rPr lang="zh-CN" altLang="en-US" sz="2800">
                <a:ea typeface="黑体" pitchFamily="2" charset="-122"/>
              </a:rPr>
              <a:t>编程求∑</a:t>
            </a:r>
            <a:r>
              <a:rPr lang="en-US" altLang="zh-CN" sz="2800">
                <a:ea typeface="黑体" pitchFamily="2" charset="-122"/>
              </a:rPr>
              <a:t>n! =1!+2!+3!</a:t>
            </a:r>
            <a:r>
              <a:rPr lang="en-US" altLang="zh-CN" sz="2800">
                <a:latin typeface="宋体" pitchFamily="2" charset="-122"/>
              </a:rPr>
              <a:t>…</a:t>
            </a:r>
            <a:r>
              <a:rPr lang="en-US" altLang="zh-CN" sz="2800">
                <a:ea typeface="黑体" pitchFamily="2" charset="-122"/>
              </a:rPr>
              <a:t>+n! </a:t>
            </a:r>
            <a:r>
              <a:rPr lang="zh-CN" altLang="en-US" sz="2800">
                <a:solidFill>
                  <a:srgbClr val="0000FF"/>
                </a:solidFill>
                <a:ea typeface="黑体" pitchFamily="2" charset="-122"/>
              </a:rPr>
              <a:t>（</a:t>
            </a:r>
            <a:r>
              <a:rPr lang="en-US" altLang="zh-CN" sz="2800">
                <a:solidFill>
                  <a:srgbClr val="0000FF"/>
                </a:solidFill>
                <a:ea typeface="黑体" pitchFamily="2" charset="-122"/>
              </a:rPr>
              <a:t>n</a:t>
            </a:r>
            <a:r>
              <a:rPr lang="zh-CN" altLang="en-US" sz="2800">
                <a:solidFill>
                  <a:srgbClr val="0000FF"/>
                </a:solidFill>
                <a:ea typeface="黑体" pitchFamily="2" charset="-122"/>
              </a:rPr>
              <a:t>由键盘输入）</a:t>
            </a:r>
          </a:p>
        </p:txBody>
      </p:sp>
      <p:sp>
        <p:nvSpPr>
          <p:cNvPr id="304141" name="Rectangle 13"/>
          <p:cNvSpPr>
            <a:spLocks noChangeArrowheads="1"/>
          </p:cNvSpPr>
          <p:nvPr/>
        </p:nvSpPr>
        <p:spPr bwMode="auto">
          <a:xfrm>
            <a:off x="539750" y="2327275"/>
            <a:ext cx="7848600" cy="1389063"/>
          </a:xfrm>
          <a:prstGeom prst="rect">
            <a:avLst/>
          </a:prstGeom>
          <a:noFill/>
          <a:ln w="9525">
            <a:noFill/>
            <a:miter lim="800000"/>
            <a:headEnd/>
            <a:tailEnd/>
          </a:ln>
        </p:spPr>
        <p:txBody>
          <a:bodyPr/>
          <a:lstStyle/>
          <a:p>
            <a:pPr marL="342900" indent="-342900">
              <a:spcBef>
                <a:spcPct val="20000"/>
              </a:spcBef>
              <a:buFontTx/>
              <a:buChar char="•"/>
            </a:pPr>
            <a:r>
              <a:rPr lang="zh-CN" altLang="en-US" sz="2800">
                <a:ea typeface="黑体" pitchFamily="2" charset="-122"/>
              </a:rPr>
              <a:t>外循环为累加型</a:t>
            </a:r>
          </a:p>
          <a:p>
            <a:pPr marL="342900" indent="-342900">
              <a:spcBef>
                <a:spcPct val="20000"/>
              </a:spcBef>
              <a:buFontTx/>
              <a:buChar char="•"/>
            </a:pPr>
            <a:r>
              <a:rPr lang="zh-CN" altLang="en-US" sz="2800">
                <a:ea typeface="黑体" pitchFamily="2" charset="-122"/>
              </a:rPr>
              <a:t>内循环为阶乘型</a:t>
            </a:r>
          </a:p>
        </p:txBody>
      </p:sp>
      <p:sp>
        <p:nvSpPr>
          <p:cNvPr id="304142" name="Text Box 14"/>
          <p:cNvSpPr txBox="1">
            <a:spLocks noChangeArrowheads="1"/>
          </p:cNvSpPr>
          <p:nvPr/>
        </p:nvSpPr>
        <p:spPr bwMode="auto">
          <a:xfrm>
            <a:off x="611188" y="1557338"/>
            <a:ext cx="7848600" cy="457200"/>
          </a:xfrm>
          <a:prstGeom prst="rect">
            <a:avLst/>
          </a:prstGeom>
          <a:noFill/>
          <a:ln w="9525">
            <a:noFill/>
            <a:miter lim="800000"/>
            <a:headEnd/>
            <a:tailEnd/>
          </a:ln>
        </p:spPr>
        <p:txBody>
          <a:bodyPr>
            <a:spAutoFit/>
          </a:bodyPr>
          <a:lstStyle/>
          <a:p>
            <a:r>
              <a:rPr lang="zh-CN" altLang="en-US" sz="2400">
                <a:solidFill>
                  <a:srgbClr val="0000FF"/>
                </a:solidFill>
                <a:latin typeface="Arial" pitchFamily="34" charset="0"/>
                <a:ea typeface="黑体" pitchFamily="2" charset="-122"/>
              </a:rPr>
              <a:t>法</a:t>
            </a:r>
            <a:r>
              <a:rPr lang="en-US" altLang="zh-CN" sz="2400">
                <a:solidFill>
                  <a:srgbClr val="0000FF"/>
                </a:solidFill>
                <a:latin typeface="Arial" pitchFamily="34" charset="0"/>
                <a:ea typeface="黑体" pitchFamily="2" charset="-122"/>
              </a:rPr>
              <a:t>1</a:t>
            </a:r>
            <a:r>
              <a:rPr lang="zh-CN" altLang="en-US" sz="2400">
                <a:solidFill>
                  <a:srgbClr val="0000FF"/>
                </a:solidFill>
                <a:latin typeface="Arial" pitchFamily="34" charset="0"/>
              </a:rPr>
              <a:t>：</a:t>
            </a:r>
            <a:r>
              <a:rPr lang="zh-CN" altLang="en-US" sz="2400">
                <a:solidFill>
                  <a:srgbClr val="336600"/>
                </a:solidFill>
                <a:latin typeface="Arial" pitchFamily="34" charset="0"/>
                <a:ea typeface="黑体" pitchFamily="2" charset="-122"/>
              </a:rPr>
              <a:t>从变化规律分析</a:t>
            </a:r>
            <a:r>
              <a:rPr lang="en-US" altLang="zh-CN" sz="2400">
                <a:solidFill>
                  <a:srgbClr val="336600"/>
                </a:solidFill>
                <a:latin typeface="宋体" pitchFamily="2" charset="-122"/>
                <a:ea typeface="黑体" pitchFamily="2" charset="-122"/>
              </a:rPr>
              <a:t>……</a:t>
            </a:r>
            <a:endParaRPr lang="en-US" altLang="zh-CN" sz="2400">
              <a:solidFill>
                <a:srgbClr val="336600"/>
              </a:solidFill>
              <a:latin typeface="Arial" pitchFamily="34" charset="0"/>
              <a:ea typeface="黑体" pitchFamily="2" charset="-122"/>
            </a:endParaRPr>
          </a:p>
        </p:txBody>
      </p:sp>
      <p:sp>
        <p:nvSpPr>
          <p:cNvPr id="304143" name="Text Box 15"/>
          <p:cNvSpPr txBox="1">
            <a:spLocks noChangeArrowheads="1"/>
          </p:cNvSpPr>
          <p:nvPr/>
        </p:nvSpPr>
        <p:spPr bwMode="auto">
          <a:xfrm>
            <a:off x="5334000" y="381000"/>
            <a:ext cx="3403600" cy="5713413"/>
          </a:xfrm>
          <a:prstGeom prst="rect">
            <a:avLst/>
          </a:prstGeom>
          <a:solidFill>
            <a:srgbClr val="99CCFF"/>
          </a:solidFill>
          <a:ln w="38100">
            <a:solidFill>
              <a:srgbClr val="FF6600"/>
            </a:solidFill>
            <a:miter lim="800000"/>
            <a:headEnd/>
            <a:tailEnd/>
          </a:ln>
        </p:spPr>
        <p:txBody>
          <a:bodyPr>
            <a:spAutoFit/>
          </a:bodyPr>
          <a:lstStyle/>
          <a:p>
            <a:r>
              <a:rPr lang="zh-CN" altLang="en-US" sz="2400">
                <a:solidFill>
                  <a:srgbClr val="FFFF00"/>
                </a:solidFill>
                <a:latin typeface="Arial" pitchFamily="34" charset="0"/>
                <a:ea typeface="黑体" pitchFamily="2" charset="-122"/>
              </a:rPr>
              <a:t>程序：</a:t>
            </a:r>
          </a:p>
          <a:p>
            <a:r>
              <a:rPr lang="en-US" altLang="zh-CN">
                <a:latin typeface="Arial" pitchFamily="34" charset="0"/>
              </a:rPr>
              <a:t>main()</a:t>
            </a:r>
          </a:p>
          <a:p>
            <a:r>
              <a:rPr lang="en-US" altLang="zh-CN">
                <a:latin typeface="Arial" pitchFamily="34" charset="0"/>
              </a:rPr>
              <a:t>{   </a:t>
            </a:r>
          </a:p>
          <a:p>
            <a:r>
              <a:rPr lang="en-US" altLang="zh-CN">
                <a:latin typeface="Arial" pitchFamily="34" charset="0"/>
              </a:rPr>
              <a:t>   int i, j , n ;</a:t>
            </a:r>
          </a:p>
          <a:p>
            <a:r>
              <a:rPr lang="en-US" altLang="zh-CN">
                <a:latin typeface="Arial" pitchFamily="34" charset="0"/>
              </a:rPr>
              <a:t>   float s,s1;</a:t>
            </a:r>
          </a:p>
          <a:p>
            <a:r>
              <a:rPr lang="en-US" altLang="zh-CN">
                <a:latin typeface="Arial" pitchFamily="34" charset="0"/>
              </a:rPr>
              <a:t>   </a:t>
            </a:r>
          </a:p>
          <a:p>
            <a:r>
              <a:rPr lang="en-US" altLang="zh-CN">
                <a:latin typeface="Arial" pitchFamily="34" charset="0"/>
              </a:rPr>
              <a:t>   printf ( "</a:t>
            </a:r>
            <a:r>
              <a:rPr lang="zh-CN" altLang="en-US">
                <a:latin typeface="Arial" pitchFamily="34" charset="0"/>
              </a:rPr>
              <a:t>请输入</a:t>
            </a:r>
            <a:r>
              <a:rPr lang="en-US" altLang="zh-CN">
                <a:latin typeface="Arial" pitchFamily="34" charset="0"/>
              </a:rPr>
              <a:t>n=") ;</a:t>
            </a:r>
          </a:p>
          <a:p>
            <a:r>
              <a:rPr lang="en-US" altLang="zh-CN">
                <a:latin typeface="Arial" pitchFamily="34" charset="0"/>
              </a:rPr>
              <a:t>   scanf ( "%d",&amp;n);</a:t>
            </a:r>
          </a:p>
          <a:p>
            <a:r>
              <a:rPr lang="en-US" altLang="zh-CN">
                <a:latin typeface="Arial" pitchFamily="34" charset="0"/>
              </a:rPr>
              <a:t>   </a:t>
            </a:r>
          </a:p>
          <a:p>
            <a:r>
              <a:rPr lang="en-US" altLang="zh-CN">
                <a:latin typeface="Arial" pitchFamily="34" charset="0"/>
              </a:rPr>
              <a:t>   s=0;</a:t>
            </a:r>
          </a:p>
          <a:p>
            <a:r>
              <a:rPr lang="en-US" altLang="zh-CN">
                <a:latin typeface="Arial" pitchFamily="34" charset="0"/>
              </a:rPr>
              <a:t>   for (i=1;i&lt;=n;i++)</a:t>
            </a:r>
          </a:p>
          <a:p>
            <a:r>
              <a:rPr lang="en-US" altLang="zh-CN">
                <a:latin typeface="Arial" pitchFamily="34" charset="0"/>
              </a:rPr>
              <a:t>   { </a:t>
            </a:r>
          </a:p>
          <a:p>
            <a:r>
              <a:rPr lang="en-US" altLang="zh-CN">
                <a:latin typeface="Arial" pitchFamily="34" charset="0"/>
              </a:rPr>
              <a:t>     </a:t>
            </a:r>
            <a:r>
              <a:rPr lang="en-US" altLang="zh-CN">
                <a:solidFill>
                  <a:schemeClr val="folHlink"/>
                </a:solidFill>
                <a:latin typeface="Arial" pitchFamily="34" charset="0"/>
              </a:rPr>
              <a:t>s1=1;</a:t>
            </a:r>
          </a:p>
          <a:p>
            <a:r>
              <a:rPr lang="en-US" altLang="zh-CN">
                <a:solidFill>
                  <a:schemeClr val="folHlink"/>
                </a:solidFill>
                <a:latin typeface="Arial" pitchFamily="34" charset="0"/>
              </a:rPr>
              <a:t>     for (j=1; j&lt;=i ; j++)</a:t>
            </a:r>
          </a:p>
          <a:p>
            <a:r>
              <a:rPr lang="en-US" altLang="zh-CN">
                <a:solidFill>
                  <a:schemeClr val="folHlink"/>
                </a:solidFill>
                <a:latin typeface="Arial" pitchFamily="34" charset="0"/>
              </a:rPr>
              <a:t>        s1=s1*j ;</a:t>
            </a:r>
          </a:p>
          <a:p>
            <a:r>
              <a:rPr lang="en-US" altLang="zh-CN">
                <a:latin typeface="Arial" pitchFamily="34" charset="0"/>
              </a:rPr>
              <a:t>     s=s+s1; </a:t>
            </a:r>
          </a:p>
          <a:p>
            <a:r>
              <a:rPr lang="en-US" altLang="zh-CN">
                <a:latin typeface="Arial" pitchFamily="34" charset="0"/>
              </a:rPr>
              <a:t>   }</a:t>
            </a:r>
          </a:p>
          <a:p>
            <a:r>
              <a:rPr lang="en-US" altLang="zh-CN">
                <a:latin typeface="Arial" pitchFamily="34" charset="0"/>
              </a:rPr>
              <a:t>   </a:t>
            </a:r>
          </a:p>
          <a:p>
            <a:r>
              <a:rPr lang="en-US" altLang="zh-CN">
                <a:latin typeface="Arial" pitchFamily="34" charset="0"/>
              </a:rPr>
              <a:t>   printf ( "Sum=%.0f\n",s) ; </a:t>
            </a:r>
          </a:p>
          <a:p>
            <a:r>
              <a:rPr lang="en-US" altLang="zh-CN">
                <a:latin typeface="Arial" pitchFamily="34" charset="0"/>
              </a:rPr>
              <a:t>}</a:t>
            </a:r>
          </a:p>
        </p:txBody>
      </p:sp>
      <p:sp>
        <p:nvSpPr>
          <p:cNvPr id="304144" name="Text Box 16"/>
          <p:cNvSpPr txBox="1">
            <a:spLocks noChangeArrowheads="1"/>
          </p:cNvSpPr>
          <p:nvPr/>
        </p:nvSpPr>
        <p:spPr bwMode="auto">
          <a:xfrm>
            <a:off x="6948488" y="692150"/>
            <a:ext cx="1492250" cy="1044575"/>
          </a:xfrm>
          <a:prstGeom prst="rect">
            <a:avLst/>
          </a:prstGeom>
          <a:solidFill>
            <a:srgbClr val="008000"/>
          </a:solidFill>
          <a:ln w="38100">
            <a:solidFill>
              <a:srgbClr val="FF9900"/>
            </a:solidFill>
            <a:miter lim="800000"/>
            <a:headEnd/>
            <a:tailEnd/>
          </a:ln>
        </p:spPr>
        <p:txBody>
          <a:bodyPr wrap="none">
            <a:spAutoFit/>
          </a:bodyPr>
          <a:lstStyle/>
          <a:p>
            <a:r>
              <a:rPr lang="zh-CN" altLang="en-US" sz="2000">
                <a:solidFill>
                  <a:srgbClr val="00FF00"/>
                </a:solidFill>
                <a:latin typeface="Arial" pitchFamily="34" charset="0"/>
                <a:ea typeface="黑体" pitchFamily="2" charset="-122"/>
              </a:rPr>
              <a:t>运行结果：</a:t>
            </a:r>
          </a:p>
          <a:p>
            <a:r>
              <a:rPr lang="en-US" altLang="zh-CN" sz="2000">
                <a:latin typeface="Arial" pitchFamily="34" charset="0"/>
                <a:ea typeface="黑体" pitchFamily="2" charset="-122"/>
              </a:rPr>
              <a:t>n=5</a:t>
            </a:r>
          </a:p>
          <a:p>
            <a:r>
              <a:rPr lang="en-US" altLang="zh-CN" sz="2000">
                <a:solidFill>
                  <a:srgbClr val="FFFF00"/>
                </a:solidFill>
                <a:latin typeface="Arial" pitchFamily="34" charset="0"/>
              </a:rPr>
              <a:t>Sum=153</a:t>
            </a:r>
          </a:p>
        </p:txBody>
      </p:sp>
      <p:pic>
        <p:nvPicPr>
          <p:cNvPr id="304145" name="Picture 17" descr="si"/>
          <p:cNvPicPr>
            <a:picLocks noChangeAspect="1" noChangeArrowheads="1"/>
          </p:cNvPicPr>
          <p:nvPr/>
        </p:nvPicPr>
        <p:blipFill>
          <a:blip r:embed="rId2"/>
          <a:srcRect/>
          <a:stretch>
            <a:fillRect/>
          </a:stretch>
        </p:blipFill>
        <p:spPr bwMode="auto">
          <a:xfrm>
            <a:off x="468313" y="3716338"/>
            <a:ext cx="4392612" cy="1728787"/>
          </a:xfrm>
          <a:prstGeom prst="rect">
            <a:avLst/>
          </a:prstGeom>
          <a:noFill/>
          <a:ln w="9525">
            <a:noFill/>
            <a:miter lim="800000"/>
            <a:headEnd/>
            <a:tailEnd/>
          </a:ln>
        </p:spPr>
      </p:pic>
      <p:sp>
        <p:nvSpPr>
          <p:cNvPr id="304146" name="Text Box 18"/>
          <p:cNvSpPr txBox="1">
            <a:spLocks noChangeArrowheads="1"/>
          </p:cNvSpPr>
          <p:nvPr/>
        </p:nvSpPr>
        <p:spPr bwMode="auto">
          <a:xfrm>
            <a:off x="5076825" y="3886200"/>
            <a:ext cx="4067175" cy="779463"/>
          </a:xfrm>
          <a:prstGeom prst="rect">
            <a:avLst/>
          </a:prstGeom>
          <a:solidFill>
            <a:srgbClr val="CCFF33">
              <a:alpha val="21960"/>
            </a:srgbClr>
          </a:solidFill>
          <a:ln w="9525">
            <a:noFill/>
            <a:miter lim="800000"/>
            <a:headEnd/>
            <a:tailEnd/>
          </a:ln>
        </p:spPr>
        <p:txBody>
          <a:bodyPr>
            <a:spAutoFit/>
          </a:bodyPr>
          <a:lstStyle/>
          <a:p>
            <a:pPr>
              <a:spcBef>
                <a:spcPct val="50000"/>
              </a:spcBef>
            </a:pPr>
            <a:endParaRPr lang="en-US" altLang="zh-CN">
              <a:latin typeface="Arial" pitchFamily="34" charset="0"/>
            </a:endParaRPr>
          </a:p>
          <a:p>
            <a:pPr>
              <a:spcBef>
                <a:spcPct val="50000"/>
              </a:spcBef>
            </a:pPr>
            <a:endParaRPr lang="en-US" altLang="zh-CN">
              <a:latin typeface="Arial" pitchFamily="34" charset="0"/>
            </a:endParaRPr>
          </a:p>
        </p:txBody>
      </p:sp>
      <p:sp>
        <p:nvSpPr>
          <p:cNvPr id="304147" name="Text Box 19"/>
          <p:cNvSpPr txBox="1">
            <a:spLocks noChangeArrowheads="1"/>
          </p:cNvSpPr>
          <p:nvPr/>
        </p:nvSpPr>
        <p:spPr bwMode="auto">
          <a:xfrm>
            <a:off x="4876800" y="2971800"/>
            <a:ext cx="4067175" cy="2017713"/>
          </a:xfrm>
          <a:prstGeom prst="rect">
            <a:avLst/>
          </a:prstGeom>
          <a:solidFill>
            <a:srgbClr val="CC99FF">
              <a:alpha val="21960"/>
            </a:srgbClr>
          </a:solidFill>
          <a:ln w="9525">
            <a:noFill/>
            <a:miter lim="800000"/>
            <a:headEnd/>
            <a:tailEnd/>
          </a:ln>
        </p:spPr>
        <p:txBody>
          <a:bodyPr>
            <a:spAutoFit/>
          </a:bodyPr>
          <a:lstStyle/>
          <a:p>
            <a:pPr>
              <a:spcBef>
                <a:spcPct val="50000"/>
              </a:spcBef>
            </a:pPr>
            <a:endParaRPr lang="en-US" altLang="zh-CN">
              <a:latin typeface="Arial" pitchFamily="34" charset="0"/>
            </a:endParaRPr>
          </a:p>
          <a:p>
            <a:pPr>
              <a:spcBef>
                <a:spcPct val="50000"/>
              </a:spcBef>
            </a:pPr>
            <a:endParaRPr lang="en-US" altLang="zh-CN">
              <a:latin typeface="Arial" pitchFamily="34" charset="0"/>
            </a:endParaRPr>
          </a:p>
          <a:p>
            <a:pPr>
              <a:spcBef>
                <a:spcPct val="50000"/>
              </a:spcBef>
            </a:pPr>
            <a:endParaRPr lang="en-US" altLang="zh-CN">
              <a:latin typeface="Arial" pitchFamily="34" charset="0"/>
            </a:endParaRPr>
          </a:p>
          <a:p>
            <a:pPr>
              <a:spcBef>
                <a:spcPct val="50000"/>
              </a:spcBef>
            </a:pPr>
            <a:endParaRPr lang="en-US" altLang="zh-CN">
              <a:latin typeface="Arial" pitchFamily="34" charset="0"/>
            </a:endParaRPr>
          </a:p>
          <a:p>
            <a:pPr>
              <a:spcBef>
                <a:spcPct val="50000"/>
              </a:spcBef>
            </a:pPr>
            <a:endParaRPr lang="en-US" altLang="zh-CN">
              <a:latin typeface="Arial" pitchFamily="34" charset="0"/>
            </a:endParaRPr>
          </a:p>
        </p:txBody>
      </p:sp>
      <p:sp>
        <p:nvSpPr>
          <p:cNvPr id="304148" name="Text Box 20"/>
          <p:cNvSpPr txBox="1">
            <a:spLocks noChangeArrowheads="1"/>
          </p:cNvSpPr>
          <p:nvPr/>
        </p:nvSpPr>
        <p:spPr bwMode="auto">
          <a:xfrm>
            <a:off x="0" y="5724525"/>
            <a:ext cx="5334000" cy="366713"/>
          </a:xfrm>
          <a:prstGeom prst="rect">
            <a:avLst/>
          </a:prstGeom>
          <a:noFill/>
          <a:ln w="9525">
            <a:noFill/>
            <a:miter lim="800000"/>
            <a:headEnd/>
            <a:tailEnd/>
          </a:ln>
        </p:spPr>
        <p:txBody>
          <a:bodyPr wrap="none">
            <a:spAutoFit/>
          </a:bodyPr>
          <a:lstStyle/>
          <a:p>
            <a:r>
              <a:rPr lang="en-US" altLang="zh-CN" b="1">
                <a:solidFill>
                  <a:srgbClr val="003366"/>
                </a:solidFill>
                <a:latin typeface="Arial" pitchFamily="34" charset="0"/>
              </a:rPr>
              <a:t>/*</a:t>
            </a:r>
            <a:r>
              <a:rPr lang="zh-CN" altLang="en-US" b="1">
                <a:solidFill>
                  <a:srgbClr val="003366"/>
                </a:solidFill>
                <a:latin typeface="Arial" pitchFamily="34" charset="0"/>
              </a:rPr>
              <a:t>如果</a:t>
            </a:r>
            <a:r>
              <a:rPr lang="en-US" altLang="zh-CN" b="1">
                <a:solidFill>
                  <a:srgbClr val="003366"/>
                </a:solidFill>
                <a:latin typeface="Arial" pitchFamily="34" charset="0"/>
              </a:rPr>
              <a:t>n</a:t>
            </a:r>
            <a:r>
              <a:rPr lang="zh-CN" altLang="en-US" b="1">
                <a:solidFill>
                  <a:srgbClr val="003366"/>
                </a:solidFill>
                <a:latin typeface="Arial" pitchFamily="34" charset="0"/>
              </a:rPr>
              <a:t>值较大，可改为</a:t>
            </a:r>
            <a:r>
              <a:rPr lang="en-US" altLang="zh-CN" b="1">
                <a:solidFill>
                  <a:srgbClr val="003366"/>
                </a:solidFill>
                <a:latin typeface="Arial" pitchFamily="34" charset="0"/>
              </a:rPr>
              <a:t>printf ( “Sum=%e\n”,s) ;*/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04142">
                                            <p:txEl>
                                              <p:pRg st="0" end="0"/>
                                            </p:txEl>
                                          </p:spTgt>
                                        </p:tgtEl>
                                        <p:attrNameLst>
                                          <p:attrName>style.visibility</p:attrName>
                                        </p:attrNameLst>
                                      </p:cBhvr>
                                      <p:to>
                                        <p:strVal val="visible"/>
                                      </p:to>
                                    </p:set>
                                    <p:animEffect transition="in" filter="strips(downRight)">
                                      <p:cBhvr>
                                        <p:cTn id="7" dur="3000"/>
                                        <p:tgtEl>
                                          <p:spTgt spid="304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41">
                                            <p:txEl>
                                              <p:pRg st="0" end="0"/>
                                            </p:txEl>
                                          </p:spTgt>
                                        </p:tgtEl>
                                        <p:attrNameLst>
                                          <p:attrName>style.visibility</p:attrName>
                                        </p:attrNameLst>
                                      </p:cBhvr>
                                      <p:to>
                                        <p:strVal val="visible"/>
                                      </p:to>
                                    </p:set>
                                    <p:animEffect transition="in" filter="blinds(horizontal)">
                                      <p:cBhvr>
                                        <p:cTn id="12" dur="500"/>
                                        <p:tgtEl>
                                          <p:spTgt spid="304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41">
                                            <p:txEl>
                                              <p:pRg st="1" end="1"/>
                                            </p:txEl>
                                          </p:spTgt>
                                        </p:tgtEl>
                                        <p:attrNameLst>
                                          <p:attrName>style.visibility</p:attrName>
                                        </p:attrNameLst>
                                      </p:cBhvr>
                                      <p:to>
                                        <p:strVal val="visible"/>
                                      </p:to>
                                    </p:set>
                                    <p:animEffect transition="in" filter="blinds(horizontal)">
                                      <p:cBhvr>
                                        <p:cTn id="17" dur="500"/>
                                        <p:tgtEl>
                                          <p:spTgt spid="304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04145"/>
                                        </p:tgtEl>
                                        <p:attrNameLst>
                                          <p:attrName>style.visibility</p:attrName>
                                        </p:attrNameLst>
                                      </p:cBhvr>
                                      <p:to>
                                        <p:strVal val="visible"/>
                                      </p:to>
                                    </p:set>
                                    <p:animEffect transition="in" filter="strips(downRight)">
                                      <p:cBhvr>
                                        <p:cTn id="22" dur="500"/>
                                        <p:tgtEl>
                                          <p:spTgt spid="30414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4143"/>
                                        </p:tgtEl>
                                        <p:attrNameLst>
                                          <p:attrName>style.visibility</p:attrName>
                                        </p:attrNameLst>
                                      </p:cBhvr>
                                      <p:to>
                                        <p:strVal val="visible"/>
                                      </p:to>
                                    </p:set>
                                    <p:animEffect transition="in" filter="strips(downRight)">
                                      <p:cBhvr>
                                        <p:cTn id="27" dur="1000"/>
                                        <p:tgtEl>
                                          <p:spTgt spid="3041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46"/>
                                        </p:tgtEl>
                                        <p:attrNameLst>
                                          <p:attrName>style.visibility</p:attrName>
                                        </p:attrNameLst>
                                      </p:cBhvr>
                                      <p:to>
                                        <p:strVal val="visible"/>
                                      </p:to>
                                    </p:set>
                                    <p:animEffect transition="in" filter="blinds(horizontal)">
                                      <p:cBhvr>
                                        <p:cTn id="32" dur="500"/>
                                        <p:tgtEl>
                                          <p:spTgt spid="30414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4147"/>
                                        </p:tgtEl>
                                        <p:attrNameLst>
                                          <p:attrName>style.visibility</p:attrName>
                                        </p:attrNameLst>
                                      </p:cBhvr>
                                      <p:to>
                                        <p:strVal val="visible"/>
                                      </p:to>
                                    </p:set>
                                    <p:animEffect transition="in" filter="blinds(horizontal)">
                                      <p:cBhvr>
                                        <p:cTn id="37" dur="500"/>
                                        <p:tgtEl>
                                          <p:spTgt spid="30414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4144"/>
                                        </p:tgtEl>
                                        <p:attrNameLst>
                                          <p:attrName>style.visibility</p:attrName>
                                        </p:attrNameLst>
                                      </p:cBhvr>
                                      <p:to>
                                        <p:strVal val="visible"/>
                                      </p:to>
                                    </p:set>
                                    <p:animEffect transition="in" filter="blinds(horizontal)">
                                      <p:cBhvr>
                                        <p:cTn id="42" dur="500"/>
                                        <p:tgtEl>
                                          <p:spTgt spid="30414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04148">
                                            <p:txEl>
                                              <p:pRg st="0" end="0"/>
                                            </p:txEl>
                                          </p:spTgt>
                                        </p:tgtEl>
                                        <p:attrNameLst>
                                          <p:attrName>style.visibility</p:attrName>
                                        </p:attrNameLst>
                                      </p:cBhvr>
                                      <p:to>
                                        <p:strVal val="visible"/>
                                      </p:to>
                                    </p:set>
                                    <p:anim calcmode="lin" valueType="num">
                                      <p:cBhvr additive="base">
                                        <p:cTn id="47" dur="500" fill="hold"/>
                                        <p:tgtEl>
                                          <p:spTgt spid="304148">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0414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41" grpId="0" build="p"/>
      <p:bldP spid="304143" grpId="0" animBg="1"/>
      <p:bldP spid="304144" grpId="0" animBg="1"/>
      <p:bldP spid="304146" grpId="0" animBg="1"/>
      <p:bldP spid="304147"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Rectangle 4"/>
          <p:cNvSpPr>
            <a:spLocks noChangeArrowheads="1"/>
          </p:cNvSpPr>
          <p:nvPr/>
        </p:nvSpPr>
        <p:spPr bwMode="auto">
          <a:xfrm>
            <a:off x="611188" y="1089025"/>
            <a:ext cx="4170362" cy="5507038"/>
          </a:xfrm>
          <a:prstGeom prst="rect">
            <a:avLst/>
          </a:prstGeom>
          <a:solidFill>
            <a:srgbClr val="990000"/>
          </a:solidFill>
          <a:ln w="28575">
            <a:solidFill>
              <a:schemeClr val="hlink"/>
            </a:solidFill>
            <a:miter lim="800000"/>
            <a:headEnd/>
            <a:tailEnd/>
          </a:ln>
        </p:spPr>
        <p:txBody>
          <a:bodyPr wrap="none" anchor="ctr">
            <a:spAutoFit/>
          </a:bodyPr>
          <a:lstStyle/>
          <a:p>
            <a:endParaRPr lang="en-US" altLang="zh-CN"/>
          </a:p>
          <a:p>
            <a:r>
              <a:rPr lang="en-US" altLang="zh-CN" sz="2400">
                <a:solidFill>
                  <a:schemeClr val="bg1"/>
                </a:solidFill>
              </a:rPr>
              <a:t>main()</a:t>
            </a:r>
          </a:p>
          <a:p>
            <a:r>
              <a:rPr lang="en-US" altLang="zh-CN" sz="2400">
                <a:solidFill>
                  <a:schemeClr val="bg1"/>
                </a:solidFill>
              </a:rPr>
              <a:t>{ </a:t>
            </a:r>
          </a:p>
          <a:p>
            <a:r>
              <a:rPr lang="en-US" altLang="zh-CN" sz="2400">
                <a:solidFill>
                  <a:schemeClr val="bg1"/>
                </a:solidFill>
              </a:rPr>
              <a:t>   int i, n ;</a:t>
            </a:r>
          </a:p>
          <a:p>
            <a:r>
              <a:rPr lang="en-US" altLang="zh-CN" sz="2400">
                <a:solidFill>
                  <a:schemeClr val="bg1"/>
                </a:solidFill>
              </a:rPr>
              <a:t>   float s,s1;</a:t>
            </a:r>
          </a:p>
          <a:p>
            <a:r>
              <a:rPr lang="en-US" altLang="zh-CN" sz="2400">
                <a:solidFill>
                  <a:schemeClr val="bg1"/>
                </a:solidFill>
              </a:rPr>
              <a:t>   printf ( "</a:t>
            </a:r>
            <a:r>
              <a:rPr lang="zh-CN" altLang="en-US" sz="2400">
                <a:solidFill>
                  <a:schemeClr val="bg1"/>
                </a:solidFill>
              </a:rPr>
              <a:t>请输入</a:t>
            </a:r>
            <a:r>
              <a:rPr lang="en-US" altLang="zh-CN" sz="2400">
                <a:solidFill>
                  <a:schemeClr val="bg1"/>
                </a:solidFill>
              </a:rPr>
              <a:t>n=") ;</a:t>
            </a:r>
          </a:p>
          <a:p>
            <a:r>
              <a:rPr lang="en-US" altLang="zh-CN" sz="2400">
                <a:solidFill>
                  <a:schemeClr val="bg1"/>
                </a:solidFill>
              </a:rPr>
              <a:t>   scanf ( "%d",&amp;n);</a:t>
            </a:r>
          </a:p>
          <a:p>
            <a:r>
              <a:rPr lang="en-US" altLang="zh-CN" sz="2400">
                <a:solidFill>
                  <a:schemeClr val="bg1"/>
                </a:solidFill>
              </a:rPr>
              <a:t>   s=0, s1=1;</a:t>
            </a:r>
          </a:p>
          <a:p>
            <a:r>
              <a:rPr lang="en-US" altLang="zh-CN" sz="2400">
                <a:solidFill>
                  <a:schemeClr val="bg1"/>
                </a:solidFill>
              </a:rPr>
              <a:t>   for (i=1;i&lt;=n;i++)</a:t>
            </a:r>
          </a:p>
          <a:p>
            <a:r>
              <a:rPr lang="en-US" altLang="zh-CN" sz="2400">
                <a:solidFill>
                  <a:schemeClr val="bg1"/>
                </a:solidFill>
              </a:rPr>
              <a:t>   { </a:t>
            </a:r>
          </a:p>
          <a:p>
            <a:r>
              <a:rPr lang="en-US" altLang="zh-CN" sz="2400">
                <a:solidFill>
                  <a:schemeClr val="bg1"/>
                </a:solidFill>
              </a:rPr>
              <a:t>     s1=s1* i ;</a:t>
            </a:r>
          </a:p>
          <a:p>
            <a:r>
              <a:rPr lang="en-US" altLang="zh-CN" sz="2400">
                <a:solidFill>
                  <a:schemeClr val="bg1"/>
                </a:solidFill>
              </a:rPr>
              <a:t>     s=s+s1;</a:t>
            </a:r>
          </a:p>
          <a:p>
            <a:r>
              <a:rPr lang="en-US" altLang="zh-CN" sz="2400">
                <a:solidFill>
                  <a:schemeClr val="bg1"/>
                </a:solidFill>
              </a:rPr>
              <a:t>   }</a:t>
            </a:r>
          </a:p>
          <a:p>
            <a:r>
              <a:rPr lang="en-US" altLang="zh-CN" sz="2400">
                <a:solidFill>
                  <a:schemeClr val="bg1"/>
                </a:solidFill>
              </a:rPr>
              <a:t>   printf ( "Sum=%.0f\n",s) ;</a:t>
            </a:r>
          </a:p>
          <a:p>
            <a:r>
              <a:rPr lang="en-US" altLang="zh-CN" sz="2400">
                <a:solidFill>
                  <a:schemeClr val="bg1"/>
                </a:solidFill>
              </a:rPr>
              <a:t>}</a:t>
            </a:r>
          </a:p>
        </p:txBody>
      </p:sp>
      <p:sp>
        <p:nvSpPr>
          <p:cNvPr id="76803" name="Text Box 5"/>
          <p:cNvSpPr txBox="1">
            <a:spLocks noChangeArrowheads="1"/>
          </p:cNvSpPr>
          <p:nvPr/>
        </p:nvSpPr>
        <p:spPr bwMode="auto">
          <a:xfrm>
            <a:off x="746125" y="279400"/>
            <a:ext cx="3248025" cy="457200"/>
          </a:xfrm>
          <a:prstGeom prst="rect">
            <a:avLst/>
          </a:prstGeom>
          <a:noFill/>
          <a:ln w="9525">
            <a:noFill/>
            <a:miter lim="800000"/>
            <a:headEnd/>
            <a:tailEnd/>
          </a:ln>
        </p:spPr>
        <p:txBody>
          <a:bodyPr wrap="none">
            <a:spAutoFit/>
          </a:bodyPr>
          <a:lstStyle/>
          <a:p>
            <a:r>
              <a:rPr lang="zh-CN" altLang="en-US" sz="2400" b="1">
                <a:solidFill>
                  <a:srgbClr val="0000FF"/>
                </a:solidFill>
                <a:ea typeface="楷体_GB2312" pitchFamily="49" charset="-122"/>
              </a:rPr>
              <a:t>法二：</a:t>
            </a:r>
            <a:r>
              <a:rPr lang="zh-CN" altLang="en-US" sz="2400" b="1">
                <a:solidFill>
                  <a:srgbClr val="008000"/>
                </a:solidFill>
                <a:ea typeface="楷体_GB2312" pitchFamily="49" charset="-122"/>
              </a:rPr>
              <a:t>通过单循环实现</a:t>
            </a:r>
          </a:p>
        </p:txBody>
      </p:sp>
      <p:sp>
        <p:nvSpPr>
          <p:cNvPr id="335878" name="Rectangle 6"/>
          <p:cNvSpPr>
            <a:spLocks noChangeArrowheads="1"/>
          </p:cNvSpPr>
          <p:nvPr/>
        </p:nvSpPr>
        <p:spPr bwMode="auto">
          <a:xfrm>
            <a:off x="5021263" y="3070225"/>
            <a:ext cx="3948112" cy="1552575"/>
          </a:xfrm>
          <a:prstGeom prst="rect">
            <a:avLst/>
          </a:prstGeom>
          <a:solidFill>
            <a:srgbClr val="003366"/>
          </a:solidFill>
          <a:ln w="9525">
            <a:noFill/>
            <a:miter lim="800000"/>
            <a:headEnd/>
            <a:tailEnd/>
          </a:ln>
        </p:spPr>
        <p:txBody>
          <a:bodyPr wrap="none" anchor="ctr">
            <a:spAutoFit/>
          </a:bodyPr>
          <a:lstStyle/>
          <a:p>
            <a:r>
              <a:rPr lang="zh-CN" altLang="en-US" sz="2400" b="1">
                <a:solidFill>
                  <a:srgbClr val="CC00CC"/>
                </a:solidFill>
              </a:rPr>
              <a:t>运行结果：</a:t>
            </a:r>
            <a:endParaRPr lang="zh-CN" altLang="en-US" sz="2400">
              <a:solidFill>
                <a:srgbClr val="CC00CC"/>
              </a:solidFill>
            </a:endParaRPr>
          </a:p>
          <a:p>
            <a:r>
              <a:rPr lang="en-US" altLang="zh-CN" sz="2400" b="1">
                <a:solidFill>
                  <a:schemeClr val="bg1"/>
                </a:solidFill>
                <a:latin typeface="Times New Roman" pitchFamily="18" charset="0"/>
                <a:ea typeface="楷体_GB2312" pitchFamily="49" charset="-122"/>
              </a:rPr>
              <a:t>N=20</a:t>
            </a:r>
          </a:p>
          <a:p>
            <a:r>
              <a:rPr lang="en-US" altLang="zh-CN" sz="2400" b="1">
                <a:solidFill>
                  <a:schemeClr val="bg1"/>
                </a:solidFill>
                <a:latin typeface="Times New Roman" pitchFamily="18" charset="0"/>
                <a:ea typeface="楷体_GB2312" pitchFamily="49" charset="-122"/>
              </a:rPr>
              <a:t>Sum=2.56133e+18   </a:t>
            </a:r>
          </a:p>
          <a:p>
            <a:r>
              <a:rPr lang="zh-CN" altLang="en-US" sz="2400" b="1">
                <a:solidFill>
                  <a:schemeClr val="bg1"/>
                </a:solidFill>
                <a:latin typeface="Times New Roman" pitchFamily="18" charset="0"/>
                <a:ea typeface="楷体_GB2312" pitchFamily="49" charset="-122"/>
              </a:rPr>
              <a:t>（用</a:t>
            </a:r>
            <a:r>
              <a:rPr lang="en-US" altLang="zh-CN" sz="2400" b="1">
                <a:solidFill>
                  <a:schemeClr val="bg1"/>
                </a:solidFill>
                <a:latin typeface="Times New Roman" pitchFamily="18" charset="0"/>
                <a:ea typeface="楷体_GB2312" pitchFamily="49" charset="-122"/>
              </a:rPr>
              <a:t>printf ( “Sum=%e\n”,s) </a:t>
            </a:r>
          </a:p>
        </p:txBody>
      </p:sp>
      <p:sp>
        <p:nvSpPr>
          <p:cNvPr id="335879" name="Rectangle 7"/>
          <p:cNvSpPr>
            <a:spLocks noChangeArrowheads="1"/>
          </p:cNvSpPr>
          <p:nvPr/>
        </p:nvSpPr>
        <p:spPr bwMode="auto">
          <a:xfrm>
            <a:off x="5157788" y="1493838"/>
            <a:ext cx="1716087" cy="1187450"/>
          </a:xfrm>
          <a:prstGeom prst="rect">
            <a:avLst/>
          </a:prstGeom>
          <a:solidFill>
            <a:schemeClr val="hlink"/>
          </a:solidFill>
          <a:ln w="9525">
            <a:noFill/>
            <a:miter lim="800000"/>
            <a:headEnd/>
            <a:tailEnd/>
          </a:ln>
        </p:spPr>
        <p:txBody>
          <a:bodyPr wrap="none">
            <a:spAutoFit/>
          </a:bodyPr>
          <a:lstStyle/>
          <a:p>
            <a:r>
              <a:rPr lang="zh-CN" altLang="en-US" sz="2400" b="1"/>
              <a:t>运行结果：</a:t>
            </a:r>
          </a:p>
          <a:p>
            <a:r>
              <a:rPr lang="zh-CN" altLang="en-US" sz="2400" b="1">
                <a:solidFill>
                  <a:srgbClr val="990000"/>
                </a:solidFill>
              </a:rPr>
              <a:t>输入</a:t>
            </a:r>
            <a:r>
              <a:rPr lang="en-US" altLang="zh-CN" sz="2400" b="1">
                <a:solidFill>
                  <a:srgbClr val="990000"/>
                </a:solidFill>
              </a:rPr>
              <a:t>N=5</a:t>
            </a:r>
          </a:p>
          <a:p>
            <a:r>
              <a:rPr lang="en-US" altLang="zh-CN" sz="2400" b="1">
                <a:solidFill>
                  <a:srgbClr val="990000"/>
                </a:solidFill>
              </a:rPr>
              <a:t>Sum=153</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5876"/>
                                        </p:tgtEl>
                                        <p:attrNameLst>
                                          <p:attrName>style.visibility</p:attrName>
                                        </p:attrNameLst>
                                      </p:cBhvr>
                                      <p:to>
                                        <p:strVal val="visible"/>
                                      </p:to>
                                    </p:set>
                                    <p:animEffect transition="in" filter="box(in)">
                                      <p:cBhvr>
                                        <p:cTn id="7" dur="500"/>
                                        <p:tgtEl>
                                          <p:spTgt spid="3358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5879"/>
                                        </p:tgtEl>
                                        <p:attrNameLst>
                                          <p:attrName>style.visibility</p:attrName>
                                        </p:attrNameLst>
                                      </p:cBhvr>
                                      <p:to>
                                        <p:strVal val="visible"/>
                                      </p:to>
                                    </p:set>
                                    <p:animEffect transition="in" filter="slide(fromBottom)">
                                      <p:cBhvr>
                                        <p:cTn id="12" dur="500"/>
                                        <p:tgtEl>
                                          <p:spTgt spid="33587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35878"/>
                                        </p:tgtEl>
                                        <p:attrNameLst>
                                          <p:attrName>style.visibility</p:attrName>
                                        </p:attrNameLst>
                                      </p:cBhvr>
                                      <p:to>
                                        <p:strVal val="visible"/>
                                      </p:to>
                                    </p:set>
                                    <p:animEffect transition="in" filter="strips(downLeft)">
                                      <p:cBhvr>
                                        <p:cTn id="17" dur="500"/>
                                        <p:tgtEl>
                                          <p:spTgt spid="33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animBg="1"/>
      <p:bldP spid="335878" grpId="0" animBg="1"/>
      <p:bldP spid="335879"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161925" y="458788"/>
            <a:ext cx="8229600" cy="1143000"/>
          </a:xfrm>
          <a:prstGeom prst="rect">
            <a:avLst/>
          </a:prstGeom>
          <a:noFill/>
          <a:ln w="9525">
            <a:noFill/>
            <a:miter lim="800000"/>
            <a:headEnd/>
            <a:tailEnd/>
          </a:ln>
        </p:spPr>
        <p:txBody>
          <a:bodyPr anchor="ctr"/>
          <a:lstStyle/>
          <a:p>
            <a:r>
              <a:rPr lang="en-US" altLang="zh-CN" sz="2400">
                <a:solidFill>
                  <a:srgbClr val="FF0000"/>
                </a:solidFill>
                <a:ea typeface="黑体" pitchFamily="2" charset="-122"/>
              </a:rPr>
              <a:t>【</a:t>
            </a:r>
            <a:r>
              <a:rPr lang="zh-CN" altLang="en-US" sz="2400">
                <a:solidFill>
                  <a:srgbClr val="FF0000"/>
                </a:solidFill>
                <a:ea typeface="黑体" pitchFamily="2" charset="-122"/>
              </a:rPr>
              <a:t>例五</a:t>
            </a:r>
            <a:r>
              <a:rPr lang="en-US" altLang="zh-CN" sz="2400">
                <a:solidFill>
                  <a:srgbClr val="FF0000"/>
                </a:solidFill>
                <a:ea typeface="黑体" pitchFamily="2" charset="-122"/>
              </a:rPr>
              <a:t>】</a:t>
            </a:r>
            <a:r>
              <a:rPr lang="en-US" altLang="zh-CN" sz="2400"/>
              <a:t> </a:t>
            </a:r>
            <a:r>
              <a:rPr lang="en-US" altLang="zh-CN" sz="2400" i="1"/>
              <a:t> </a:t>
            </a:r>
            <a:r>
              <a:rPr lang="en-US" altLang="zh-CN" sz="2000" i="1">
                <a:solidFill>
                  <a:srgbClr val="00FF00"/>
                </a:solidFill>
              </a:rPr>
              <a:t>P116 </a:t>
            </a:r>
            <a:r>
              <a:rPr lang="zh-CN" altLang="en-US" sz="2000" i="1">
                <a:solidFill>
                  <a:srgbClr val="00FF00"/>
                </a:solidFill>
              </a:rPr>
              <a:t>例</a:t>
            </a:r>
            <a:r>
              <a:rPr lang="en-US" altLang="zh-CN" sz="2000" i="1">
                <a:solidFill>
                  <a:srgbClr val="00FF00"/>
                </a:solidFill>
              </a:rPr>
              <a:t>6.7</a:t>
            </a:r>
            <a:r>
              <a:rPr lang="en-US" altLang="zh-CN" sz="2000"/>
              <a:t/>
            </a:r>
            <a:br>
              <a:rPr lang="en-US" altLang="zh-CN" sz="2000"/>
            </a:br>
            <a:r>
              <a:rPr lang="zh-CN" altLang="en-US" sz="2000">
                <a:solidFill>
                  <a:srgbClr val="000066"/>
                </a:solidFill>
                <a:latin typeface="黑体" pitchFamily="2" charset="-122"/>
                <a:ea typeface="黑体" pitchFamily="2" charset="-122"/>
              </a:rPr>
              <a:t>兔子繁殖问题（斐波那契数列问题）</a:t>
            </a:r>
            <a:r>
              <a:rPr lang="zh-CN" altLang="en-US" sz="2000">
                <a:latin typeface="黑体" pitchFamily="2" charset="-122"/>
                <a:ea typeface="黑体" pitchFamily="2" charset="-122"/>
              </a:rPr>
              <a:t>      </a:t>
            </a:r>
            <a:br>
              <a:rPr lang="zh-CN" altLang="en-US" sz="2000">
                <a:latin typeface="黑体" pitchFamily="2" charset="-122"/>
                <a:ea typeface="黑体" pitchFamily="2" charset="-122"/>
              </a:rPr>
            </a:br>
            <a:r>
              <a:rPr lang="zh-CN" altLang="en-US" sz="2000">
                <a:latin typeface="黑体" pitchFamily="2" charset="-122"/>
                <a:ea typeface="黑体" pitchFamily="2" charset="-122"/>
              </a:rPr>
              <a:t>著名意大利数学家斐波那契（</a:t>
            </a:r>
            <a:r>
              <a:rPr lang="en-US" altLang="zh-CN" sz="2000">
                <a:latin typeface="黑体" pitchFamily="2" charset="-122"/>
                <a:ea typeface="黑体" pitchFamily="2" charset="-122"/>
              </a:rPr>
              <a:t>Fibonacci</a:t>
            </a:r>
            <a:r>
              <a:rPr lang="zh-CN" altLang="en-US" sz="2000">
                <a:latin typeface="黑体" pitchFamily="2" charset="-122"/>
                <a:ea typeface="黑体" pitchFamily="2" charset="-122"/>
              </a:rPr>
              <a:t>）</a:t>
            </a:r>
            <a:r>
              <a:rPr lang="en-US" altLang="zh-CN" sz="2000">
                <a:latin typeface="黑体" pitchFamily="2" charset="-122"/>
                <a:ea typeface="黑体" pitchFamily="2" charset="-122"/>
              </a:rPr>
              <a:t>1202</a:t>
            </a:r>
            <a:r>
              <a:rPr lang="zh-CN" altLang="en-US" sz="2000">
                <a:latin typeface="黑体" pitchFamily="2" charset="-122"/>
                <a:ea typeface="黑体" pitchFamily="2" charset="-122"/>
              </a:rPr>
              <a:t>年提出一个有趣的问题。某人想知道一年内一对兔子可以生几对兔子。他筑了一道围墙，把一对大兔关在其中。已知每对大兔每个月可以生一对小兔，而每对小兔出生后第三个月即可成为</a:t>
            </a:r>
            <a:r>
              <a:rPr lang="zh-CN" altLang="en-US" sz="2000">
                <a:latin typeface="Arial" pitchFamily="34" charset="0"/>
                <a:ea typeface="黑体" pitchFamily="2" charset="-122"/>
              </a:rPr>
              <a:t>“</a:t>
            </a:r>
            <a:r>
              <a:rPr lang="zh-CN" altLang="en-US" sz="2000">
                <a:latin typeface="黑体" pitchFamily="2" charset="-122"/>
                <a:ea typeface="黑体" pitchFamily="2" charset="-122"/>
              </a:rPr>
              <a:t>大兔</a:t>
            </a:r>
            <a:r>
              <a:rPr lang="zh-CN" altLang="en-US" sz="2000">
                <a:latin typeface="Arial" pitchFamily="34" charset="0"/>
                <a:ea typeface="黑体" pitchFamily="2" charset="-122"/>
              </a:rPr>
              <a:t>”</a:t>
            </a:r>
            <a:r>
              <a:rPr lang="zh-CN" altLang="en-US" sz="2000">
                <a:latin typeface="黑体" pitchFamily="2" charset="-122"/>
                <a:ea typeface="黑体" pitchFamily="2" charset="-122"/>
              </a:rPr>
              <a:t>再生小兔。问一对大兔一年能繁殖几对小兔？</a:t>
            </a:r>
          </a:p>
        </p:txBody>
      </p:sp>
      <p:sp>
        <p:nvSpPr>
          <p:cNvPr id="77827" name="Rectangle 5"/>
          <p:cNvSpPr>
            <a:spLocks noChangeArrowheads="1"/>
          </p:cNvSpPr>
          <p:nvPr/>
        </p:nvSpPr>
        <p:spPr bwMode="auto">
          <a:xfrm>
            <a:off x="395288" y="1989138"/>
            <a:ext cx="8353425" cy="4530725"/>
          </a:xfrm>
          <a:prstGeom prst="rect">
            <a:avLst/>
          </a:prstGeom>
          <a:noFill/>
          <a:ln w="9525">
            <a:noFill/>
            <a:miter lim="800000"/>
            <a:headEnd/>
            <a:tailEnd/>
          </a:ln>
        </p:spPr>
        <p:txBody>
          <a:bodyPr/>
          <a:lstStyle/>
          <a:p>
            <a:pPr marL="342900" indent="-342900">
              <a:spcBef>
                <a:spcPct val="20000"/>
              </a:spcBef>
              <a:buFontTx/>
              <a:buChar char="•"/>
            </a:pPr>
            <a:r>
              <a:rPr lang="zh-CN" altLang="en-US" sz="2400">
                <a:solidFill>
                  <a:srgbClr val="0000FF"/>
                </a:solidFill>
                <a:ea typeface="黑体" pitchFamily="2" charset="-122"/>
              </a:rPr>
              <a:t>分析：▲表示大兔，△表示小兔</a:t>
            </a:r>
          </a:p>
        </p:txBody>
      </p:sp>
      <p:pic>
        <p:nvPicPr>
          <p:cNvPr id="305158" name="Picture 6" descr="fibonacci"/>
          <p:cNvPicPr>
            <a:picLocks noChangeAspect="1" noChangeArrowheads="1"/>
          </p:cNvPicPr>
          <p:nvPr/>
        </p:nvPicPr>
        <p:blipFill>
          <a:blip r:embed="rId2"/>
          <a:srcRect/>
          <a:stretch>
            <a:fillRect/>
          </a:stretch>
        </p:blipFill>
        <p:spPr bwMode="auto">
          <a:xfrm>
            <a:off x="395288" y="3405188"/>
            <a:ext cx="8424862" cy="2773362"/>
          </a:xfrm>
          <a:prstGeom prst="rect">
            <a:avLst/>
          </a:prstGeom>
          <a:noFill/>
          <a:ln w="9525">
            <a:noFill/>
            <a:miter lim="800000"/>
            <a:headEnd/>
            <a:tailEnd/>
          </a:ln>
        </p:spPr>
      </p:pic>
      <p:sp>
        <p:nvSpPr>
          <p:cNvPr id="305159" name="Text Box 7"/>
          <p:cNvSpPr txBox="1">
            <a:spLocks noChangeArrowheads="1"/>
          </p:cNvSpPr>
          <p:nvPr/>
        </p:nvSpPr>
        <p:spPr bwMode="auto">
          <a:xfrm>
            <a:off x="341313" y="1808163"/>
            <a:ext cx="8356600" cy="2601912"/>
          </a:xfrm>
          <a:prstGeom prst="rect">
            <a:avLst/>
          </a:prstGeom>
          <a:solidFill>
            <a:srgbClr val="99CCFF"/>
          </a:solidFill>
          <a:ln w="38100">
            <a:solidFill>
              <a:srgbClr val="FF9900"/>
            </a:solidFill>
            <a:miter lim="800000"/>
            <a:headEnd/>
            <a:tailEnd/>
          </a:ln>
        </p:spPr>
        <p:txBody>
          <a:bodyPr wrap="none">
            <a:spAutoFit/>
          </a:bodyPr>
          <a:lstStyle/>
          <a:p>
            <a:r>
              <a:rPr lang="zh-CN" altLang="en-US">
                <a:latin typeface="Arial" pitchFamily="34" charset="0"/>
              </a:rPr>
              <a:t>由分析可以推出，每月新增兔子数</a:t>
            </a:r>
            <a:r>
              <a:rPr lang="en-US" altLang="zh-CN">
                <a:latin typeface="Arial" pitchFamily="34" charset="0"/>
              </a:rPr>
              <a:t>Fn={1,1,2,3,5,8,13,21,34,…}</a:t>
            </a:r>
            <a:r>
              <a:rPr lang="zh-CN" altLang="en-US">
                <a:latin typeface="Arial" pitchFamily="34" charset="0"/>
              </a:rPr>
              <a:t>（斐波那契数列）</a:t>
            </a:r>
          </a:p>
          <a:p>
            <a:r>
              <a:rPr lang="zh-CN" altLang="en-US">
                <a:latin typeface="Arial" pitchFamily="34" charset="0"/>
              </a:rPr>
              <a:t>月份</a:t>
            </a:r>
            <a:r>
              <a:rPr lang="en-US" altLang="zh-CN">
                <a:latin typeface="Arial" pitchFamily="34" charset="0"/>
              </a:rPr>
              <a:t>n   </a:t>
            </a:r>
            <a:r>
              <a:rPr lang="zh-CN" altLang="en-US">
                <a:latin typeface="Arial" pitchFamily="34" charset="0"/>
              </a:rPr>
              <a:t>兔子数</a:t>
            </a:r>
            <a:r>
              <a:rPr lang="en-US" altLang="zh-CN">
                <a:latin typeface="Arial" pitchFamily="34" charset="0"/>
              </a:rPr>
              <a:t>Fn</a:t>
            </a:r>
          </a:p>
          <a:p>
            <a:r>
              <a:rPr lang="en-US" altLang="zh-CN">
                <a:latin typeface="Arial" pitchFamily="34" charset="0"/>
              </a:rPr>
              <a:t>   1        F1=1</a:t>
            </a:r>
          </a:p>
          <a:p>
            <a:r>
              <a:rPr lang="en-US" altLang="zh-CN">
                <a:latin typeface="Arial" pitchFamily="34" charset="0"/>
              </a:rPr>
              <a:t>   2        F2=1                                 </a:t>
            </a:r>
          </a:p>
          <a:p>
            <a:r>
              <a:rPr lang="en-US" altLang="zh-CN">
                <a:latin typeface="Arial" pitchFamily="34" charset="0"/>
              </a:rPr>
              <a:t>   3        F3=2=F1+F2            </a:t>
            </a:r>
          </a:p>
          <a:p>
            <a:r>
              <a:rPr lang="en-US" altLang="zh-CN">
                <a:latin typeface="Arial" pitchFamily="34" charset="0"/>
              </a:rPr>
              <a:t>   4        F4=3=F2+F3                              </a:t>
            </a:r>
          </a:p>
          <a:p>
            <a:r>
              <a:rPr lang="en-US" altLang="zh-CN">
                <a:latin typeface="Arial" pitchFamily="34" charset="0"/>
              </a:rPr>
              <a:t>   5        F5=5=F3+F4</a:t>
            </a:r>
          </a:p>
          <a:p>
            <a:r>
              <a:rPr lang="en-US" altLang="zh-CN">
                <a:latin typeface="Arial" pitchFamily="34" charset="0"/>
              </a:rPr>
              <a:t>   …</a:t>
            </a:r>
          </a:p>
          <a:p>
            <a:r>
              <a:rPr lang="en-US" altLang="zh-CN">
                <a:latin typeface="Arial" pitchFamily="34" charset="0"/>
              </a:rPr>
              <a:t>   n        Fn=Fn-1+Fn-2 </a:t>
            </a:r>
          </a:p>
        </p:txBody>
      </p:sp>
      <p:pic>
        <p:nvPicPr>
          <p:cNvPr id="305160" name="Picture 8" descr="fib"/>
          <p:cNvPicPr>
            <a:picLocks noChangeAspect="1" noChangeArrowheads="1"/>
          </p:cNvPicPr>
          <p:nvPr/>
        </p:nvPicPr>
        <p:blipFill>
          <a:blip r:embed="rId3"/>
          <a:srcRect/>
          <a:stretch>
            <a:fillRect/>
          </a:stretch>
        </p:blipFill>
        <p:spPr bwMode="auto">
          <a:xfrm>
            <a:off x="4284663" y="1268413"/>
            <a:ext cx="3671887" cy="1566862"/>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05158"/>
                                        </p:tgtEl>
                                        <p:attrNameLst>
                                          <p:attrName>style.visibility</p:attrName>
                                        </p:attrNameLst>
                                      </p:cBhvr>
                                      <p:to>
                                        <p:strVal val="visible"/>
                                      </p:to>
                                    </p:set>
                                    <p:animEffect transition="in" filter="strips(downRight)">
                                      <p:cBhvr>
                                        <p:cTn id="7" dur="500"/>
                                        <p:tgtEl>
                                          <p:spTgt spid="3051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5159"/>
                                        </p:tgtEl>
                                        <p:attrNameLst>
                                          <p:attrName>style.visibility</p:attrName>
                                        </p:attrNameLst>
                                      </p:cBhvr>
                                      <p:to>
                                        <p:strVal val="visible"/>
                                      </p:to>
                                    </p:set>
                                    <p:animEffect transition="in" filter="blinds(horizontal)">
                                      <p:cBhvr>
                                        <p:cTn id="12" dur="500"/>
                                        <p:tgtEl>
                                          <p:spTgt spid="305159"/>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05160"/>
                                        </p:tgtEl>
                                        <p:attrNameLst>
                                          <p:attrName>style.visibility</p:attrName>
                                        </p:attrNameLst>
                                      </p:cBhvr>
                                      <p:to>
                                        <p:strVal val="visible"/>
                                      </p:to>
                                    </p:set>
                                    <p:animEffect transition="in" filter="wedge">
                                      <p:cBhvr>
                                        <p:cTn id="17" dur="2000"/>
                                        <p:tgtEl>
                                          <p:spTgt spid="305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9"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r>
              <a:rPr lang="en-US" altLang="zh-CN" sz="2800">
                <a:solidFill>
                  <a:srgbClr val="FF0000"/>
                </a:solidFill>
                <a:ea typeface="黑体" pitchFamily="2" charset="-122"/>
              </a:rPr>
              <a:t>【</a:t>
            </a:r>
            <a:r>
              <a:rPr lang="zh-CN" altLang="en-US" sz="2800">
                <a:solidFill>
                  <a:srgbClr val="FF0000"/>
                </a:solidFill>
                <a:ea typeface="黑体" pitchFamily="2" charset="-122"/>
              </a:rPr>
              <a:t>例五</a:t>
            </a:r>
            <a:r>
              <a:rPr lang="en-US" altLang="zh-CN" sz="2800">
                <a:solidFill>
                  <a:srgbClr val="FF0000"/>
                </a:solidFill>
                <a:ea typeface="黑体" pitchFamily="2" charset="-122"/>
              </a:rPr>
              <a:t>】</a:t>
            </a:r>
            <a:r>
              <a:rPr lang="en-US" altLang="zh-CN" sz="2800"/>
              <a:t> </a:t>
            </a:r>
            <a:r>
              <a:rPr lang="en-US" altLang="zh-CN" sz="2800" i="1"/>
              <a:t> </a:t>
            </a:r>
            <a:r>
              <a:rPr lang="en-US" altLang="zh-CN" sz="2400" i="1">
                <a:solidFill>
                  <a:srgbClr val="6600FF"/>
                </a:solidFill>
              </a:rPr>
              <a:t>P116 </a:t>
            </a:r>
            <a:r>
              <a:rPr lang="zh-CN" altLang="en-US" sz="2400" i="1">
                <a:solidFill>
                  <a:srgbClr val="6600FF"/>
                </a:solidFill>
              </a:rPr>
              <a:t>例</a:t>
            </a:r>
            <a:r>
              <a:rPr lang="en-US" altLang="zh-CN" sz="2400" i="1">
                <a:solidFill>
                  <a:srgbClr val="6600FF"/>
                </a:solidFill>
              </a:rPr>
              <a:t>6.7</a:t>
            </a:r>
            <a:r>
              <a:rPr lang="en-US" altLang="zh-CN" sz="2400">
                <a:solidFill>
                  <a:srgbClr val="6600FF"/>
                </a:solidFill>
              </a:rPr>
              <a:t/>
            </a:r>
            <a:br>
              <a:rPr lang="en-US" altLang="zh-CN" sz="2400">
                <a:solidFill>
                  <a:srgbClr val="6600FF"/>
                </a:solidFill>
              </a:rPr>
            </a:br>
            <a:r>
              <a:rPr lang="zh-CN" altLang="en-US" sz="2400">
                <a:solidFill>
                  <a:srgbClr val="0000FF"/>
                </a:solidFill>
                <a:latin typeface="黑体" pitchFamily="2" charset="-122"/>
                <a:ea typeface="黑体" pitchFamily="2" charset="-122"/>
              </a:rPr>
              <a:t>兔子繁殖问题（斐波那契数列问题）</a:t>
            </a:r>
          </a:p>
        </p:txBody>
      </p:sp>
      <p:pic>
        <p:nvPicPr>
          <p:cNvPr id="78851" name="Picture 5" descr="fib"/>
          <p:cNvPicPr>
            <a:picLocks noChangeAspect="1" noChangeArrowheads="1"/>
          </p:cNvPicPr>
          <p:nvPr/>
        </p:nvPicPr>
        <p:blipFill>
          <a:blip r:embed="rId2"/>
          <a:srcRect/>
          <a:stretch>
            <a:fillRect/>
          </a:stretch>
        </p:blipFill>
        <p:spPr bwMode="auto">
          <a:xfrm>
            <a:off x="323850" y="1628775"/>
            <a:ext cx="3527425" cy="1504950"/>
          </a:xfrm>
          <a:prstGeom prst="rect">
            <a:avLst/>
          </a:prstGeom>
          <a:noFill/>
          <a:ln w="9525">
            <a:noFill/>
            <a:miter lim="800000"/>
            <a:headEnd/>
            <a:tailEnd/>
          </a:ln>
        </p:spPr>
      </p:pic>
      <p:pic>
        <p:nvPicPr>
          <p:cNvPr id="306182" name="Picture 6" descr="fib流程图"/>
          <p:cNvPicPr>
            <a:picLocks noChangeAspect="1" noChangeArrowheads="1"/>
          </p:cNvPicPr>
          <p:nvPr/>
        </p:nvPicPr>
        <p:blipFill>
          <a:blip r:embed="rId3"/>
          <a:srcRect/>
          <a:stretch>
            <a:fillRect/>
          </a:stretch>
        </p:blipFill>
        <p:spPr bwMode="auto">
          <a:xfrm>
            <a:off x="323850" y="3357563"/>
            <a:ext cx="3529013" cy="2401887"/>
          </a:xfrm>
          <a:prstGeom prst="rect">
            <a:avLst/>
          </a:prstGeom>
          <a:noFill/>
          <a:ln w="9525">
            <a:noFill/>
            <a:miter lim="800000"/>
            <a:headEnd/>
            <a:tailEnd/>
          </a:ln>
        </p:spPr>
      </p:pic>
      <p:sp>
        <p:nvSpPr>
          <p:cNvPr id="306183" name="Text Box 7"/>
          <p:cNvSpPr txBox="1">
            <a:spLocks noChangeArrowheads="1"/>
          </p:cNvSpPr>
          <p:nvPr/>
        </p:nvSpPr>
        <p:spPr bwMode="auto">
          <a:xfrm>
            <a:off x="4859338" y="1341438"/>
            <a:ext cx="3673475" cy="4819650"/>
          </a:xfrm>
          <a:prstGeom prst="rect">
            <a:avLst/>
          </a:prstGeom>
          <a:solidFill>
            <a:srgbClr val="99CCFF"/>
          </a:solidFill>
          <a:ln w="38100">
            <a:solidFill>
              <a:srgbClr val="FF9900"/>
            </a:solidFill>
            <a:miter lim="800000"/>
            <a:headEnd/>
            <a:tailEnd/>
          </a:ln>
        </p:spPr>
        <p:txBody>
          <a:bodyPr>
            <a:spAutoFit/>
          </a:bodyPr>
          <a:lstStyle/>
          <a:p>
            <a:r>
              <a:rPr lang="en-US" altLang="zh-CN" sz="2200">
                <a:latin typeface="Arial" pitchFamily="34" charset="0"/>
              </a:rPr>
              <a:t>main()</a:t>
            </a:r>
          </a:p>
          <a:p>
            <a:r>
              <a:rPr lang="en-US" altLang="zh-CN" sz="2200">
                <a:latin typeface="Arial" pitchFamily="34" charset="0"/>
              </a:rPr>
              <a:t>{</a:t>
            </a:r>
          </a:p>
          <a:p>
            <a:r>
              <a:rPr lang="en-US" altLang="zh-CN" sz="2200">
                <a:latin typeface="Arial" pitchFamily="34" charset="0"/>
              </a:rPr>
              <a:t>     int f1=1,f2=1,f=2,i,s=2,n;</a:t>
            </a:r>
          </a:p>
          <a:p>
            <a:r>
              <a:rPr lang="en-US" altLang="zh-CN" sz="2200">
                <a:latin typeface="Arial" pitchFamily="34" charset="0"/>
              </a:rPr>
              <a:t>     printf("Input n=");</a:t>
            </a:r>
          </a:p>
          <a:p>
            <a:r>
              <a:rPr lang="en-US" altLang="zh-CN" sz="2200">
                <a:latin typeface="Arial" pitchFamily="34" charset="0"/>
              </a:rPr>
              <a:t>     scanf("%d",&amp;n);</a:t>
            </a:r>
          </a:p>
          <a:p>
            <a:r>
              <a:rPr lang="en-US" altLang="zh-CN" sz="2200">
                <a:latin typeface="Arial" pitchFamily="34" charset="0"/>
              </a:rPr>
              <a:t>     for (i=3;i&lt;=n;i++)</a:t>
            </a:r>
          </a:p>
          <a:p>
            <a:r>
              <a:rPr lang="en-US" altLang="zh-CN" sz="2200">
                <a:latin typeface="Arial" pitchFamily="34" charset="0"/>
              </a:rPr>
              <a:t>     { </a:t>
            </a:r>
          </a:p>
          <a:p>
            <a:r>
              <a:rPr lang="en-US" altLang="zh-CN" sz="2200">
                <a:latin typeface="Arial" pitchFamily="34" charset="0"/>
              </a:rPr>
              <a:t>         s=s+f;</a:t>
            </a:r>
          </a:p>
          <a:p>
            <a:r>
              <a:rPr lang="en-US" altLang="zh-CN" sz="2200">
                <a:latin typeface="Arial" pitchFamily="34" charset="0"/>
              </a:rPr>
              <a:t>         f1=f2;</a:t>
            </a:r>
          </a:p>
          <a:p>
            <a:r>
              <a:rPr lang="en-US" altLang="zh-CN" sz="2200">
                <a:latin typeface="Arial" pitchFamily="34" charset="0"/>
              </a:rPr>
              <a:t>         f2=f;</a:t>
            </a:r>
          </a:p>
          <a:p>
            <a:r>
              <a:rPr lang="en-US" altLang="zh-CN" sz="2200">
                <a:latin typeface="Arial" pitchFamily="34" charset="0"/>
              </a:rPr>
              <a:t>         f=f1+f2;</a:t>
            </a:r>
          </a:p>
          <a:p>
            <a:r>
              <a:rPr lang="en-US" altLang="zh-CN" sz="2200">
                <a:latin typeface="Arial" pitchFamily="34" charset="0"/>
              </a:rPr>
              <a:t>      }</a:t>
            </a:r>
          </a:p>
          <a:p>
            <a:r>
              <a:rPr lang="en-US" altLang="zh-CN" sz="2200">
                <a:latin typeface="Arial" pitchFamily="34" charset="0"/>
              </a:rPr>
              <a:t>      printf("%d",s);</a:t>
            </a:r>
          </a:p>
          <a:p>
            <a:r>
              <a:rPr lang="en-US" altLang="zh-CN" sz="2200">
                <a:latin typeface="Arial" pitchFamily="34" charset="0"/>
              </a:rPr>
              <a:t>} </a:t>
            </a:r>
          </a:p>
        </p:txBody>
      </p:sp>
      <p:sp>
        <p:nvSpPr>
          <p:cNvPr id="306184" name="Text Box 8"/>
          <p:cNvSpPr txBox="1">
            <a:spLocks noChangeArrowheads="1"/>
          </p:cNvSpPr>
          <p:nvPr/>
        </p:nvSpPr>
        <p:spPr bwMode="auto">
          <a:xfrm>
            <a:off x="519113" y="5805488"/>
            <a:ext cx="2317750" cy="457200"/>
          </a:xfrm>
          <a:prstGeom prst="rect">
            <a:avLst/>
          </a:prstGeom>
          <a:noFill/>
          <a:ln w="9525">
            <a:noFill/>
            <a:miter lim="800000"/>
            <a:headEnd/>
            <a:tailEnd/>
          </a:ln>
        </p:spPr>
        <p:txBody>
          <a:bodyPr wrap="none">
            <a:spAutoFit/>
          </a:bodyPr>
          <a:lstStyle/>
          <a:p>
            <a:r>
              <a:rPr lang="zh-CN" altLang="en-US" sz="2400">
                <a:solidFill>
                  <a:srgbClr val="0000FF"/>
                </a:solidFill>
                <a:latin typeface="黑体" pitchFamily="2" charset="-122"/>
                <a:ea typeface="黑体" pitchFamily="2" charset="-122"/>
              </a:rPr>
              <a:t>对照</a:t>
            </a:r>
            <a:r>
              <a:rPr lang="en-US" altLang="zh-CN" sz="2400">
                <a:solidFill>
                  <a:srgbClr val="0000FF"/>
                </a:solidFill>
                <a:latin typeface="黑体" pitchFamily="2" charset="-122"/>
                <a:ea typeface="黑体" pitchFamily="2" charset="-122"/>
              </a:rPr>
              <a:t>:P116</a:t>
            </a:r>
            <a:r>
              <a:rPr lang="zh-CN" altLang="en-US" sz="2400">
                <a:solidFill>
                  <a:srgbClr val="0000FF"/>
                </a:solidFill>
                <a:latin typeface="黑体" pitchFamily="2" charset="-122"/>
                <a:ea typeface="黑体" pitchFamily="2" charset="-122"/>
              </a:rPr>
              <a:t>例</a:t>
            </a:r>
            <a:r>
              <a:rPr lang="en-US" altLang="zh-CN" sz="2400">
                <a:solidFill>
                  <a:srgbClr val="0000FF"/>
                </a:solidFill>
                <a:latin typeface="黑体" pitchFamily="2" charset="-122"/>
                <a:ea typeface="黑体" pitchFamily="2" charset="-122"/>
              </a:rPr>
              <a:t>6.7</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6182"/>
                                        </p:tgtEl>
                                        <p:attrNameLst>
                                          <p:attrName>style.visibility</p:attrName>
                                        </p:attrNameLst>
                                      </p:cBhvr>
                                      <p:to>
                                        <p:strVal val="visible"/>
                                      </p:to>
                                    </p:set>
                                    <p:animEffect transition="in" filter="circle(in)">
                                      <p:cBhvr>
                                        <p:cTn id="7" dur="2000"/>
                                        <p:tgtEl>
                                          <p:spTgt spid="3061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06183"/>
                                        </p:tgtEl>
                                        <p:attrNameLst>
                                          <p:attrName>style.visibility</p:attrName>
                                        </p:attrNameLst>
                                      </p:cBhvr>
                                      <p:to>
                                        <p:strVal val="visible"/>
                                      </p:to>
                                    </p:set>
                                    <p:anim calcmode="lin" valueType="num">
                                      <p:cBhvr additive="base">
                                        <p:cTn id="12" dur="500" fill="hold"/>
                                        <p:tgtEl>
                                          <p:spTgt spid="306183"/>
                                        </p:tgtEl>
                                        <p:attrNameLst>
                                          <p:attrName>ppt_x</p:attrName>
                                        </p:attrNameLst>
                                      </p:cBhvr>
                                      <p:tavLst>
                                        <p:tav tm="0">
                                          <p:val>
                                            <p:strVal val="1+#ppt_w/2"/>
                                          </p:val>
                                        </p:tav>
                                        <p:tav tm="100000">
                                          <p:val>
                                            <p:strVal val="#ppt_x"/>
                                          </p:val>
                                        </p:tav>
                                      </p:tavLst>
                                    </p:anim>
                                    <p:anim calcmode="lin" valueType="num">
                                      <p:cBhvr additive="base">
                                        <p:cTn id="13" dur="500" fill="hold"/>
                                        <p:tgtEl>
                                          <p:spTgt spid="3061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306184"/>
                                        </p:tgtEl>
                                        <p:attrNameLst>
                                          <p:attrName>style.visibility</p:attrName>
                                        </p:attrNameLst>
                                      </p:cBhvr>
                                      <p:to>
                                        <p:strVal val="visible"/>
                                      </p:to>
                                    </p:set>
                                    <p:anim calcmode="lin" valueType="num">
                                      <p:cBhvr>
                                        <p:cTn id="18" dur="500" fill="hold"/>
                                        <p:tgtEl>
                                          <p:spTgt spid="306184"/>
                                        </p:tgtEl>
                                        <p:attrNameLst>
                                          <p:attrName>ppt_w</p:attrName>
                                        </p:attrNameLst>
                                      </p:cBhvr>
                                      <p:tavLst>
                                        <p:tav tm="0">
                                          <p:val>
                                            <p:fltVal val="0"/>
                                          </p:val>
                                        </p:tav>
                                        <p:tav tm="100000">
                                          <p:val>
                                            <p:strVal val="#ppt_w"/>
                                          </p:val>
                                        </p:tav>
                                      </p:tavLst>
                                    </p:anim>
                                    <p:anim calcmode="lin" valueType="num">
                                      <p:cBhvr>
                                        <p:cTn id="19" dur="500" fill="hold"/>
                                        <p:tgtEl>
                                          <p:spTgt spid="3061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3" grpId="0" animBg="1"/>
      <p:bldP spid="306184"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323850" y="0"/>
            <a:ext cx="7651750" cy="3081338"/>
          </a:xfrm>
          <a:prstGeom prst="rect">
            <a:avLst/>
          </a:prstGeom>
          <a:noFill/>
          <a:ln w="9525">
            <a:noFill/>
            <a:miter lim="800000"/>
            <a:headEnd/>
            <a:tailEnd/>
          </a:ln>
        </p:spPr>
        <p:txBody>
          <a:bodyPr wrap="none">
            <a:spAutoFit/>
          </a:bodyPr>
          <a:lstStyle/>
          <a:p>
            <a:r>
              <a:rPr lang="en-US" altLang="zh-CN" sz="2800">
                <a:solidFill>
                  <a:srgbClr val="FF0000"/>
                </a:solidFill>
                <a:latin typeface="黑体" pitchFamily="2" charset="-122"/>
                <a:ea typeface="黑体" pitchFamily="2" charset="-122"/>
              </a:rPr>
              <a:t>【</a:t>
            </a:r>
            <a:r>
              <a:rPr lang="zh-CN" altLang="en-US" sz="2800">
                <a:solidFill>
                  <a:srgbClr val="FF0000"/>
                </a:solidFill>
                <a:latin typeface="黑体" pitchFamily="2" charset="-122"/>
                <a:ea typeface="黑体" pitchFamily="2" charset="-122"/>
              </a:rPr>
              <a:t>例六</a:t>
            </a:r>
            <a:r>
              <a:rPr lang="en-US" altLang="zh-CN" sz="2800">
                <a:solidFill>
                  <a:srgbClr val="FF0000"/>
                </a:solidFill>
                <a:latin typeface="黑体" pitchFamily="2" charset="-122"/>
                <a:ea typeface="黑体" pitchFamily="2" charset="-122"/>
              </a:rPr>
              <a:t>】</a:t>
            </a:r>
          </a:p>
          <a:p>
            <a:r>
              <a:rPr lang="zh-CN" altLang="en-US" sz="2800">
                <a:latin typeface="黑体" pitchFamily="2" charset="-122"/>
                <a:ea typeface="黑体" pitchFamily="2" charset="-122"/>
              </a:rPr>
              <a:t>编程显示以下图形（共</a:t>
            </a:r>
            <a:r>
              <a:rPr lang="en-US" altLang="zh-CN" sz="2800">
                <a:solidFill>
                  <a:srgbClr val="000066"/>
                </a:solidFill>
                <a:latin typeface="Arial" pitchFamily="34" charset="0"/>
                <a:ea typeface="黑体" pitchFamily="2" charset="-122"/>
              </a:rPr>
              <a:t>N</a:t>
            </a:r>
            <a:r>
              <a:rPr lang="en-US" altLang="zh-CN" sz="2800">
                <a:solidFill>
                  <a:srgbClr val="66FFFF"/>
                </a:solidFill>
                <a:latin typeface="Arial" pitchFamily="34" charset="0"/>
                <a:ea typeface="黑体" pitchFamily="2" charset="-122"/>
              </a:rPr>
              <a:t> </a:t>
            </a:r>
            <a:r>
              <a:rPr lang="zh-CN" altLang="en-US" sz="2800">
                <a:latin typeface="黑体" pitchFamily="2" charset="-122"/>
                <a:ea typeface="黑体" pitchFamily="2" charset="-122"/>
              </a:rPr>
              <a:t>行，</a:t>
            </a:r>
            <a:r>
              <a:rPr lang="en-US" altLang="zh-CN" sz="2800">
                <a:solidFill>
                  <a:srgbClr val="000066"/>
                </a:solidFill>
                <a:latin typeface="Arial" pitchFamily="34" charset="0"/>
                <a:ea typeface="黑体" pitchFamily="2" charset="-122"/>
              </a:rPr>
              <a:t>N</a:t>
            </a:r>
            <a:r>
              <a:rPr lang="en-US" altLang="zh-CN" sz="2800">
                <a:solidFill>
                  <a:srgbClr val="66FFFF"/>
                </a:solidFill>
                <a:latin typeface="Arial" pitchFamily="34" charset="0"/>
                <a:ea typeface="黑体" pitchFamily="2" charset="-122"/>
              </a:rPr>
              <a:t> </a:t>
            </a:r>
            <a:r>
              <a:rPr lang="zh-CN" altLang="en-US" sz="2800">
                <a:latin typeface="黑体" pitchFamily="2" charset="-122"/>
                <a:ea typeface="黑体" pitchFamily="2" charset="-122"/>
              </a:rPr>
              <a:t>由键盘输入）。</a:t>
            </a:r>
          </a:p>
          <a:p>
            <a:r>
              <a:rPr lang="zh-CN" altLang="en-US" sz="2800">
                <a:latin typeface="黑体" pitchFamily="2" charset="-122"/>
                <a:ea typeface="黑体" pitchFamily="2" charset="-122"/>
              </a:rPr>
              <a:t>           </a:t>
            </a:r>
            <a:r>
              <a:rPr lang="zh-CN" altLang="en-US" sz="2800">
                <a:solidFill>
                  <a:srgbClr val="00FF00"/>
                </a:solidFill>
                <a:latin typeface="黑体" pitchFamily="2" charset="-122"/>
                <a:ea typeface="黑体" pitchFamily="2" charset="-122"/>
              </a:rPr>
              <a:t>*</a:t>
            </a:r>
          </a:p>
          <a:p>
            <a:r>
              <a:rPr lang="zh-CN" altLang="en-US" sz="2800">
                <a:solidFill>
                  <a:srgbClr val="00FF00"/>
                </a:solidFill>
                <a:latin typeface="黑体" pitchFamily="2" charset="-122"/>
                <a:ea typeface="黑体" pitchFamily="2" charset="-122"/>
              </a:rPr>
              <a:t>         * * *</a:t>
            </a:r>
          </a:p>
          <a:p>
            <a:r>
              <a:rPr lang="zh-CN" altLang="en-US" sz="2800">
                <a:solidFill>
                  <a:srgbClr val="00FF00"/>
                </a:solidFill>
                <a:latin typeface="黑体" pitchFamily="2" charset="-122"/>
                <a:ea typeface="黑体" pitchFamily="2" charset="-122"/>
              </a:rPr>
              <a:t>       * * * * *</a:t>
            </a:r>
          </a:p>
          <a:p>
            <a:r>
              <a:rPr lang="zh-CN" altLang="en-US" sz="2800">
                <a:solidFill>
                  <a:srgbClr val="00FF00"/>
                </a:solidFill>
                <a:latin typeface="黑体" pitchFamily="2" charset="-122"/>
                <a:ea typeface="黑体" pitchFamily="2" charset="-122"/>
              </a:rPr>
              <a:t>     * * * * * * *</a:t>
            </a:r>
          </a:p>
          <a:p>
            <a:r>
              <a:rPr lang="zh-CN" altLang="en-US" sz="2800">
                <a:solidFill>
                  <a:srgbClr val="00FF00"/>
                </a:solidFill>
                <a:latin typeface="黑体" pitchFamily="2" charset="-122"/>
                <a:ea typeface="黑体" pitchFamily="2" charset="-122"/>
              </a:rPr>
              <a:t>   * * * * * * * * *</a:t>
            </a:r>
          </a:p>
        </p:txBody>
      </p:sp>
      <p:sp>
        <p:nvSpPr>
          <p:cNvPr id="307205" name="Text Box 5"/>
          <p:cNvSpPr txBox="1">
            <a:spLocks noChangeArrowheads="1"/>
          </p:cNvSpPr>
          <p:nvPr/>
        </p:nvSpPr>
        <p:spPr bwMode="auto">
          <a:xfrm>
            <a:off x="468313" y="3500438"/>
            <a:ext cx="3455987" cy="3013075"/>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此类题目分析的要点是：</a:t>
            </a:r>
          </a:p>
          <a:p>
            <a:r>
              <a:rPr lang="zh-CN" altLang="en-US" sz="2400">
                <a:latin typeface="黑体" pitchFamily="2" charset="-122"/>
                <a:ea typeface="黑体" pitchFamily="2" charset="-122"/>
              </a:rPr>
              <a:t>通过分析，找出每行空格、* 与行号</a:t>
            </a:r>
            <a:r>
              <a:rPr lang="en-US" altLang="zh-CN" sz="2400">
                <a:latin typeface="黑体" pitchFamily="2" charset="-122"/>
                <a:ea typeface="黑体" pitchFamily="2" charset="-122"/>
              </a:rPr>
              <a:t>i</a:t>
            </a:r>
            <a:r>
              <a:rPr lang="zh-CN" altLang="en-US" sz="2400">
                <a:latin typeface="黑体" pitchFamily="2" charset="-122"/>
                <a:ea typeface="黑体" pitchFamily="2" charset="-122"/>
              </a:rPr>
              <a:t>、列号</a:t>
            </a:r>
            <a:r>
              <a:rPr lang="en-US" altLang="zh-CN" sz="2400">
                <a:latin typeface="黑体" pitchFamily="2" charset="-122"/>
                <a:ea typeface="黑体" pitchFamily="2" charset="-122"/>
              </a:rPr>
              <a:t>j</a:t>
            </a:r>
            <a:r>
              <a:rPr lang="zh-CN" altLang="en-US" sz="2400">
                <a:latin typeface="黑体" pitchFamily="2" charset="-122"/>
                <a:ea typeface="黑体" pitchFamily="2" charset="-122"/>
              </a:rPr>
              <a:t>及总行数</a:t>
            </a:r>
            <a:r>
              <a:rPr lang="en-US" altLang="zh-CN" sz="2400">
                <a:latin typeface="黑体" pitchFamily="2" charset="-122"/>
                <a:ea typeface="黑体" pitchFamily="2" charset="-122"/>
              </a:rPr>
              <a:t>N</a:t>
            </a:r>
            <a:r>
              <a:rPr lang="zh-CN" altLang="en-US" sz="2400">
                <a:latin typeface="黑体" pitchFamily="2" charset="-122"/>
                <a:ea typeface="黑体" pitchFamily="2" charset="-122"/>
              </a:rPr>
              <a:t>的关系。</a:t>
            </a:r>
          </a:p>
          <a:p>
            <a:endParaRPr lang="zh-CN" altLang="en-US" sz="2400">
              <a:latin typeface="黑体" pitchFamily="2" charset="-122"/>
              <a:ea typeface="黑体" pitchFamily="2" charset="-122"/>
            </a:endParaRPr>
          </a:p>
          <a:p>
            <a:r>
              <a:rPr lang="zh-CN" altLang="en-US" sz="2400">
                <a:latin typeface="黑体" pitchFamily="2" charset="-122"/>
                <a:ea typeface="黑体" pitchFamily="2" charset="-122"/>
              </a:rPr>
              <a:t>其循环结构可用右图表示。</a:t>
            </a:r>
          </a:p>
        </p:txBody>
      </p:sp>
      <p:pic>
        <p:nvPicPr>
          <p:cNvPr id="307206" name="Picture 6" descr="图"/>
          <p:cNvPicPr>
            <a:picLocks noChangeAspect="1" noChangeArrowheads="1"/>
          </p:cNvPicPr>
          <p:nvPr/>
        </p:nvPicPr>
        <p:blipFill>
          <a:blip r:embed="rId2"/>
          <a:srcRect/>
          <a:stretch>
            <a:fillRect/>
          </a:stretch>
        </p:blipFill>
        <p:spPr bwMode="auto">
          <a:xfrm>
            <a:off x="4643438" y="1052513"/>
            <a:ext cx="4200525" cy="2263775"/>
          </a:xfrm>
          <a:prstGeom prst="rect">
            <a:avLst/>
          </a:prstGeom>
          <a:noFill/>
          <a:ln w="9525">
            <a:noFill/>
            <a:miter lim="800000"/>
            <a:headEnd/>
            <a:tailEnd/>
          </a:ln>
        </p:spPr>
      </p:pic>
      <p:sp>
        <p:nvSpPr>
          <p:cNvPr id="307207" name="Text Box 7"/>
          <p:cNvSpPr txBox="1">
            <a:spLocks noChangeArrowheads="1"/>
          </p:cNvSpPr>
          <p:nvPr/>
        </p:nvSpPr>
        <p:spPr bwMode="auto">
          <a:xfrm>
            <a:off x="3924300" y="3573463"/>
            <a:ext cx="4968875" cy="1890712"/>
          </a:xfrm>
          <a:prstGeom prst="rect">
            <a:avLst/>
          </a:prstGeom>
          <a:noFill/>
          <a:ln w="9525">
            <a:noFill/>
            <a:miter lim="800000"/>
            <a:headEnd/>
            <a:tailEnd/>
          </a:ln>
        </p:spPr>
        <p:txBody>
          <a:bodyPr>
            <a:spAutoFit/>
          </a:bodyPr>
          <a:lstStyle/>
          <a:p>
            <a:r>
              <a:rPr lang="zh-CN" altLang="en-US">
                <a:solidFill>
                  <a:srgbClr val="FF0000"/>
                </a:solidFill>
                <a:latin typeface="黑体" pitchFamily="2" charset="-122"/>
                <a:ea typeface="黑体" pitchFamily="2" charset="-122"/>
              </a:rPr>
              <a:t>分析：</a:t>
            </a:r>
            <a:r>
              <a:rPr lang="zh-CN" altLang="en-US">
                <a:solidFill>
                  <a:srgbClr val="990000"/>
                </a:solidFill>
                <a:latin typeface="黑体" pitchFamily="2" charset="-122"/>
                <a:ea typeface="黑体" pitchFamily="2" charset="-122"/>
              </a:rPr>
              <a:t>（设</a:t>
            </a:r>
            <a:r>
              <a:rPr lang="en-US" altLang="zh-CN">
                <a:solidFill>
                  <a:srgbClr val="990000"/>
                </a:solidFill>
                <a:latin typeface="黑体" pitchFamily="2" charset="-122"/>
                <a:ea typeface="黑体" pitchFamily="2" charset="-122"/>
              </a:rPr>
              <a:t>N=5</a:t>
            </a:r>
            <a:r>
              <a:rPr lang="zh-CN" altLang="en-US">
                <a:solidFill>
                  <a:srgbClr val="990000"/>
                </a:solidFill>
                <a:latin typeface="黑体" pitchFamily="2" charset="-122"/>
                <a:ea typeface="黑体" pitchFamily="2" charset="-122"/>
              </a:rPr>
              <a:t>）</a:t>
            </a:r>
          </a:p>
          <a:p>
            <a:r>
              <a:rPr lang="zh-CN" altLang="en-US" sz="2000">
                <a:latin typeface="黑体" pitchFamily="2" charset="-122"/>
                <a:ea typeface="黑体" pitchFamily="2" charset="-122"/>
              </a:rPr>
              <a:t>第</a:t>
            </a:r>
            <a:r>
              <a:rPr lang="en-US" altLang="zh-CN" sz="2000">
                <a:latin typeface="黑体" pitchFamily="2" charset="-122"/>
                <a:ea typeface="黑体" pitchFamily="2" charset="-122"/>
              </a:rPr>
              <a:t>1</a:t>
            </a:r>
            <a:r>
              <a:rPr lang="zh-CN" altLang="en-US" sz="2000">
                <a:latin typeface="黑体" pitchFamily="2" charset="-122"/>
                <a:ea typeface="黑体" pitchFamily="2" charset="-122"/>
              </a:rPr>
              <a:t>行   </a:t>
            </a:r>
            <a:r>
              <a:rPr lang="en-US" altLang="zh-CN" sz="2000">
                <a:latin typeface="黑体" pitchFamily="2" charset="-122"/>
                <a:ea typeface="黑体" pitchFamily="2" charset="-122"/>
              </a:rPr>
              <a:t>4</a:t>
            </a:r>
            <a:r>
              <a:rPr lang="zh-CN" altLang="en-US" sz="2000">
                <a:latin typeface="黑体" pitchFamily="2" charset="-122"/>
                <a:ea typeface="黑体" pitchFamily="2" charset="-122"/>
              </a:rPr>
              <a:t>个空格</a:t>
            </a:r>
            <a:r>
              <a:rPr lang="en-US" altLang="zh-CN" sz="2000">
                <a:latin typeface="黑体" pitchFamily="2" charset="-122"/>
                <a:ea typeface="黑体" pitchFamily="2" charset="-122"/>
              </a:rPr>
              <a:t>=5-1    1</a:t>
            </a:r>
            <a:r>
              <a:rPr lang="zh-CN" altLang="en-US" sz="2000">
                <a:latin typeface="黑体" pitchFamily="2" charset="-122"/>
                <a:ea typeface="黑体" pitchFamily="2" charset="-122"/>
              </a:rPr>
              <a:t>个</a:t>
            </a:r>
            <a:r>
              <a:rPr lang="zh-CN" altLang="en-US" sz="2000">
                <a:latin typeface="Arial" pitchFamily="34" charset="0"/>
                <a:ea typeface="黑体" pitchFamily="2" charset="-122"/>
              </a:rPr>
              <a:t>“</a:t>
            </a:r>
            <a:r>
              <a:rPr lang="zh-CN" altLang="en-US" sz="2000">
                <a:latin typeface="黑体" pitchFamily="2" charset="-122"/>
                <a:ea typeface="黑体" pitchFamily="2" charset="-122"/>
              </a:rPr>
              <a:t>*</a:t>
            </a:r>
            <a:r>
              <a:rPr lang="zh-CN" altLang="en-US" sz="2000">
                <a:latin typeface="Arial" pitchFamily="34" charset="0"/>
                <a:ea typeface="黑体" pitchFamily="2" charset="-122"/>
              </a:rPr>
              <a:t>”</a:t>
            </a:r>
            <a:r>
              <a:rPr lang="en-US" altLang="zh-CN" sz="2000">
                <a:latin typeface="黑体" pitchFamily="2" charset="-122"/>
                <a:ea typeface="黑体" pitchFamily="2" charset="-122"/>
              </a:rPr>
              <a:t>=2*</a:t>
            </a:r>
            <a:r>
              <a:rPr lang="zh-CN" altLang="en-US" sz="2000">
                <a:latin typeface="黑体" pitchFamily="2" charset="-122"/>
                <a:ea typeface="黑体" pitchFamily="2" charset="-122"/>
              </a:rPr>
              <a:t>行号</a:t>
            </a:r>
            <a:r>
              <a:rPr lang="en-US" altLang="zh-CN" sz="2000">
                <a:latin typeface="黑体" pitchFamily="2" charset="-122"/>
                <a:ea typeface="黑体" pitchFamily="2" charset="-122"/>
              </a:rPr>
              <a:t>-1</a:t>
            </a:r>
          </a:p>
          <a:p>
            <a:r>
              <a:rPr lang="zh-CN" altLang="en-US" sz="2000">
                <a:latin typeface="黑体" pitchFamily="2" charset="-122"/>
                <a:ea typeface="黑体" pitchFamily="2" charset="-122"/>
              </a:rPr>
              <a:t>第</a:t>
            </a:r>
            <a:r>
              <a:rPr lang="en-US" altLang="zh-CN" sz="2000">
                <a:latin typeface="黑体" pitchFamily="2" charset="-122"/>
                <a:ea typeface="黑体" pitchFamily="2" charset="-122"/>
              </a:rPr>
              <a:t>2</a:t>
            </a:r>
            <a:r>
              <a:rPr lang="zh-CN" altLang="en-US" sz="2000">
                <a:latin typeface="黑体" pitchFamily="2" charset="-122"/>
                <a:ea typeface="黑体" pitchFamily="2" charset="-122"/>
              </a:rPr>
              <a:t>行   </a:t>
            </a:r>
            <a:r>
              <a:rPr lang="en-US" altLang="zh-CN" sz="2000">
                <a:latin typeface="黑体" pitchFamily="2" charset="-122"/>
                <a:ea typeface="黑体" pitchFamily="2" charset="-122"/>
              </a:rPr>
              <a:t>3</a:t>
            </a:r>
            <a:r>
              <a:rPr lang="zh-CN" altLang="en-US" sz="2000">
                <a:latin typeface="黑体" pitchFamily="2" charset="-122"/>
                <a:ea typeface="黑体" pitchFamily="2" charset="-122"/>
              </a:rPr>
              <a:t>个空格</a:t>
            </a:r>
            <a:r>
              <a:rPr lang="en-US" altLang="zh-CN" sz="2000">
                <a:latin typeface="黑体" pitchFamily="2" charset="-122"/>
                <a:ea typeface="黑体" pitchFamily="2" charset="-122"/>
              </a:rPr>
              <a:t>=5-2    3</a:t>
            </a:r>
            <a:r>
              <a:rPr lang="zh-CN" altLang="en-US" sz="2000">
                <a:latin typeface="黑体" pitchFamily="2" charset="-122"/>
                <a:ea typeface="黑体" pitchFamily="2" charset="-122"/>
              </a:rPr>
              <a:t>个</a:t>
            </a:r>
            <a:r>
              <a:rPr lang="zh-CN" altLang="en-US" sz="2000">
                <a:latin typeface="Arial" pitchFamily="34" charset="0"/>
                <a:ea typeface="黑体" pitchFamily="2" charset="-122"/>
              </a:rPr>
              <a:t>“</a:t>
            </a:r>
            <a:r>
              <a:rPr lang="zh-CN" altLang="en-US" sz="2000">
                <a:latin typeface="黑体" pitchFamily="2" charset="-122"/>
                <a:ea typeface="黑体" pitchFamily="2" charset="-122"/>
              </a:rPr>
              <a:t>*</a:t>
            </a:r>
            <a:r>
              <a:rPr lang="zh-CN" altLang="en-US" sz="2000">
                <a:latin typeface="Arial" pitchFamily="34" charset="0"/>
                <a:ea typeface="黑体" pitchFamily="2" charset="-122"/>
              </a:rPr>
              <a:t>”</a:t>
            </a:r>
            <a:r>
              <a:rPr lang="en-US" altLang="zh-CN" sz="2000">
                <a:latin typeface="黑体" pitchFamily="2" charset="-122"/>
                <a:ea typeface="黑体" pitchFamily="2" charset="-122"/>
              </a:rPr>
              <a:t>=2*</a:t>
            </a:r>
            <a:r>
              <a:rPr lang="zh-CN" altLang="en-US" sz="2000">
                <a:latin typeface="黑体" pitchFamily="2" charset="-122"/>
                <a:ea typeface="黑体" pitchFamily="2" charset="-122"/>
              </a:rPr>
              <a:t>行号</a:t>
            </a:r>
            <a:r>
              <a:rPr lang="en-US" altLang="zh-CN" sz="2000">
                <a:latin typeface="黑体" pitchFamily="2" charset="-122"/>
                <a:ea typeface="黑体" pitchFamily="2" charset="-122"/>
              </a:rPr>
              <a:t>-1</a:t>
            </a:r>
          </a:p>
          <a:p>
            <a:r>
              <a:rPr lang="zh-CN" altLang="en-US" sz="2000">
                <a:latin typeface="黑体" pitchFamily="2" charset="-122"/>
                <a:ea typeface="黑体" pitchFamily="2" charset="-122"/>
              </a:rPr>
              <a:t>第</a:t>
            </a:r>
            <a:r>
              <a:rPr lang="en-US" altLang="zh-CN" sz="2000">
                <a:latin typeface="黑体" pitchFamily="2" charset="-122"/>
                <a:ea typeface="黑体" pitchFamily="2" charset="-122"/>
              </a:rPr>
              <a:t>3</a:t>
            </a:r>
            <a:r>
              <a:rPr lang="zh-CN" altLang="en-US" sz="2000">
                <a:latin typeface="黑体" pitchFamily="2" charset="-122"/>
                <a:ea typeface="黑体" pitchFamily="2" charset="-122"/>
              </a:rPr>
              <a:t>行   </a:t>
            </a:r>
            <a:r>
              <a:rPr lang="en-US" altLang="zh-CN" sz="2000">
                <a:latin typeface="黑体" pitchFamily="2" charset="-122"/>
                <a:ea typeface="黑体" pitchFamily="2" charset="-122"/>
              </a:rPr>
              <a:t>2</a:t>
            </a:r>
            <a:r>
              <a:rPr lang="zh-CN" altLang="en-US" sz="2000">
                <a:latin typeface="黑体" pitchFamily="2" charset="-122"/>
                <a:ea typeface="黑体" pitchFamily="2" charset="-122"/>
              </a:rPr>
              <a:t>个空格</a:t>
            </a:r>
            <a:r>
              <a:rPr lang="en-US" altLang="zh-CN" sz="2000">
                <a:latin typeface="黑体" pitchFamily="2" charset="-122"/>
                <a:ea typeface="黑体" pitchFamily="2" charset="-122"/>
              </a:rPr>
              <a:t>=5-3    5</a:t>
            </a:r>
            <a:r>
              <a:rPr lang="zh-CN" altLang="en-US" sz="2000">
                <a:latin typeface="黑体" pitchFamily="2" charset="-122"/>
                <a:ea typeface="黑体" pitchFamily="2" charset="-122"/>
              </a:rPr>
              <a:t>个</a:t>
            </a:r>
            <a:r>
              <a:rPr lang="zh-CN" altLang="en-US" sz="2000">
                <a:latin typeface="Arial" pitchFamily="34" charset="0"/>
                <a:ea typeface="黑体" pitchFamily="2" charset="-122"/>
              </a:rPr>
              <a:t>“</a:t>
            </a:r>
            <a:r>
              <a:rPr lang="zh-CN" altLang="en-US" sz="2000">
                <a:latin typeface="黑体" pitchFamily="2" charset="-122"/>
                <a:ea typeface="黑体" pitchFamily="2" charset="-122"/>
              </a:rPr>
              <a:t>*</a:t>
            </a:r>
            <a:r>
              <a:rPr lang="zh-CN" altLang="en-US" sz="2000">
                <a:latin typeface="Arial" pitchFamily="34" charset="0"/>
                <a:ea typeface="黑体" pitchFamily="2" charset="-122"/>
              </a:rPr>
              <a:t>”</a:t>
            </a:r>
            <a:r>
              <a:rPr lang="en-US" altLang="zh-CN" sz="2000">
                <a:latin typeface="黑体" pitchFamily="2" charset="-122"/>
                <a:ea typeface="黑体" pitchFamily="2" charset="-122"/>
              </a:rPr>
              <a:t>=2*</a:t>
            </a:r>
            <a:r>
              <a:rPr lang="zh-CN" altLang="en-US" sz="2000">
                <a:latin typeface="黑体" pitchFamily="2" charset="-122"/>
                <a:ea typeface="黑体" pitchFamily="2" charset="-122"/>
              </a:rPr>
              <a:t>行号</a:t>
            </a:r>
            <a:r>
              <a:rPr lang="en-US" altLang="zh-CN" sz="2000">
                <a:latin typeface="黑体" pitchFamily="2" charset="-122"/>
                <a:ea typeface="黑体" pitchFamily="2" charset="-122"/>
              </a:rPr>
              <a:t>-1</a:t>
            </a:r>
          </a:p>
          <a:p>
            <a:r>
              <a:rPr lang="zh-CN" altLang="en-US" sz="2000">
                <a:latin typeface="黑体" pitchFamily="2" charset="-122"/>
                <a:ea typeface="黑体" pitchFamily="2" charset="-122"/>
              </a:rPr>
              <a:t>第</a:t>
            </a:r>
            <a:r>
              <a:rPr lang="en-US" altLang="zh-CN" sz="2000">
                <a:latin typeface="黑体" pitchFamily="2" charset="-122"/>
                <a:ea typeface="黑体" pitchFamily="2" charset="-122"/>
              </a:rPr>
              <a:t>4</a:t>
            </a:r>
            <a:r>
              <a:rPr lang="zh-CN" altLang="en-US" sz="2000">
                <a:latin typeface="黑体" pitchFamily="2" charset="-122"/>
                <a:ea typeface="黑体" pitchFamily="2" charset="-122"/>
              </a:rPr>
              <a:t>行   </a:t>
            </a:r>
            <a:r>
              <a:rPr lang="en-US" altLang="zh-CN" sz="2000">
                <a:latin typeface="黑体" pitchFamily="2" charset="-122"/>
                <a:ea typeface="黑体" pitchFamily="2" charset="-122"/>
              </a:rPr>
              <a:t>1</a:t>
            </a:r>
            <a:r>
              <a:rPr lang="zh-CN" altLang="en-US" sz="2000">
                <a:latin typeface="黑体" pitchFamily="2" charset="-122"/>
                <a:ea typeface="黑体" pitchFamily="2" charset="-122"/>
              </a:rPr>
              <a:t>个空格</a:t>
            </a:r>
            <a:r>
              <a:rPr lang="en-US" altLang="zh-CN" sz="2000">
                <a:latin typeface="黑体" pitchFamily="2" charset="-122"/>
                <a:ea typeface="黑体" pitchFamily="2" charset="-122"/>
              </a:rPr>
              <a:t>=5-4    7</a:t>
            </a:r>
            <a:r>
              <a:rPr lang="zh-CN" altLang="en-US" sz="2000">
                <a:latin typeface="黑体" pitchFamily="2" charset="-122"/>
                <a:ea typeface="黑体" pitchFamily="2" charset="-122"/>
              </a:rPr>
              <a:t>个</a:t>
            </a:r>
            <a:r>
              <a:rPr lang="zh-CN" altLang="en-US" sz="2000">
                <a:latin typeface="Arial" pitchFamily="34" charset="0"/>
                <a:ea typeface="黑体" pitchFamily="2" charset="-122"/>
              </a:rPr>
              <a:t>“</a:t>
            </a:r>
            <a:r>
              <a:rPr lang="zh-CN" altLang="en-US" sz="2000">
                <a:latin typeface="黑体" pitchFamily="2" charset="-122"/>
                <a:ea typeface="黑体" pitchFamily="2" charset="-122"/>
              </a:rPr>
              <a:t>*</a:t>
            </a:r>
            <a:r>
              <a:rPr lang="zh-CN" altLang="en-US" sz="2000">
                <a:latin typeface="Arial" pitchFamily="34" charset="0"/>
                <a:ea typeface="黑体" pitchFamily="2" charset="-122"/>
              </a:rPr>
              <a:t>”</a:t>
            </a:r>
            <a:r>
              <a:rPr lang="en-US" altLang="zh-CN" sz="2000">
                <a:latin typeface="黑体" pitchFamily="2" charset="-122"/>
                <a:ea typeface="黑体" pitchFamily="2" charset="-122"/>
              </a:rPr>
              <a:t>=2*</a:t>
            </a:r>
            <a:r>
              <a:rPr lang="zh-CN" altLang="en-US" sz="2000">
                <a:latin typeface="黑体" pitchFamily="2" charset="-122"/>
                <a:ea typeface="黑体" pitchFamily="2" charset="-122"/>
              </a:rPr>
              <a:t>行号</a:t>
            </a:r>
            <a:r>
              <a:rPr lang="en-US" altLang="zh-CN" sz="2000">
                <a:latin typeface="黑体" pitchFamily="2" charset="-122"/>
                <a:ea typeface="黑体" pitchFamily="2" charset="-122"/>
              </a:rPr>
              <a:t>-1</a:t>
            </a:r>
          </a:p>
          <a:p>
            <a:r>
              <a:rPr lang="zh-CN" altLang="en-US" sz="2000">
                <a:latin typeface="黑体" pitchFamily="2" charset="-122"/>
                <a:ea typeface="黑体" pitchFamily="2" charset="-122"/>
              </a:rPr>
              <a:t>第</a:t>
            </a:r>
            <a:r>
              <a:rPr lang="en-US" altLang="zh-CN" sz="2000">
                <a:latin typeface="黑体" pitchFamily="2" charset="-122"/>
                <a:ea typeface="黑体" pitchFamily="2" charset="-122"/>
              </a:rPr>
              <a:t>5</a:t>
            </a:r>
            <a:r>
              <a:rPr lang="zh-CN" altLang="en-US" sz="2000">
                <a:latin typeface="黑体" pitchFamily="2" charset="-122"/>
                <a:ea typeface="黑体" pitchFamily="2" charset="-122"/>
              </a:rPr>
              <a:t>行   </a:t>
            </a:r>
            <a:r>
              <a:rPr lang="en-US" altLang="zh-CN" sz="2000">
                <a:latin typeface="黑体" pitchFamily="2" charset="-122"/>
                <a:ea typeface="黑体" pitchFamily="2" charset="-122"/>
              </a:rPr>
              <a:t>0</a:t>
            </a:r>
            <a:r>
              <a:rPr lang="zh-CN" altLang="en-US" sz="2000">
                <a:latin typeface="黑体" pitchFamily="2" charset="-122"/>
                <a:ea typeface="黑体" pitchFamily="2" charset="-122"/>
              </a:rPr>
              <a:t>个空格</a:t>
            </a:r>
            <a:r>
              <a:rPr lang="en-US" altLang="zh-CN" sz="2000">
                <a:latin typeface="黑体" pitchFamily="2" charset="-122"/>
                <a:ea typeface="黑体" pitchFamily="2" charset="-122"/>
              </a:rPr>
              <a:t>=5-5    9</a:t>
            </a:r>
            <a:r>
              <a:rPr lang="zh-CN" altLang="en-US" sz="2000">
                <a:latin typeface="黑体" pitchFamily="2" charset="-122"/>
                <a:ea typeface="黑体" pitchFamily="2" charset="-122"/>
              </a:rPr>
              <a:t>个</a:t>
            </a:r>
            <a:r>
              <a:rPr lang="zh-CN" altLang="en-US" sz="2000">
                <a:latin typeface="Arial" pitchFamily="34" charset="0"/>
                <a:ea typeface="黑体" pitchFamily="2" charset="-122"/>
              </a:rPr>
              <a:t>“</a:t>
            </a:r>
            <a:r>
              <a:rPr lang="zh-CN" altLang="en-US" sz="2000">
                <a:latin typeface="黑体" pitchFamily="2" charset="-122"/>
                <a:ea typeface="黑体" pitchFamily="2" charset="-122"/>
              </a:rPr>
              <a:t>*</a:t>
            </a:r>
            <a:r>
              <a:rPr lang="zh-CN" altLang="en-US" sz="2000">
                <a:latin typeface="Arial" pitchFamily="34" charset="0"/>
                <a:ea typeface="黑体" pitchFamily="2" charset="-122"/>
              </a:rPr>
              <a:t>”</a:t>
            </a:r>
            <a:r>
              <a:rPr lang="en-US" altLang="zh-CN" sz="2000">
                <a:latin typeface="黑体" pitchFamily="2" charset="-122"/>
                <a:ea typeface="黑体" pitchFamily="2" charset="-122"/>
              </a:rPr>
              <a:t>=2*</a:t>
            </a:r>
            <a:r>
              <a:rPr lang="zh-CN" altLang="en-US" sz="2000">
                <a:latin typeface="黑体" pitchFamily="2" charset="-122"/>
                <a:ea typeface="黑体" pitchFamily="2" charset="-122"/>
              </a:rPr>
              <a:t>行号</a:t>
            </a:r>
            <a:r>
              <a:rPr lang="en-US" altLang="zh-CN" sz="2000">
                <a:latin typeface="黑体" pitchFamily="2" charset="-122"/>
                <a:ea typeface="黑体" pitchFamily="2" charset="-122"/>
              </a:rPr>
              <a:t>-1</a:t>
            </a:r>
          </a:p>
        </p:txBody>
      </p:sp>
      <p:sp>
        <p:nvSpPr>
          <p:cNvPr id="307208" name="Text Box 8"/>
          <p:cNvSpPr txBox="1">
            <a:spLocks noChangeArrowheads="1"/>
          </p:cNvSpPr>
          <p:nvPr/>
        </p:nvSpPr>
        <p:spPr bwMode="auto">
          <a:xfrm>
            <a:off x="4140200" y="5589588"/>
            <a:ext cx="4479925" cy="701675"/>
          </a:xfrm>
          <a:prstGeom prst="rect">
            <a:avLst/>
          </a:prstGeom>
          <a:noFill/>
          <a:ln w="9525">
            <a:noFill/>
            <a:miter lim="800000"/>
            <a:headEnd/>
            <a:tailEnd/>
          </a:ln>
        </p:spPr>
        <p:txBody>
          <a:bodyPr wrap="none">
            <a:spAutoFit/>
          </a:bodyPr>
          <a:lstStyle/>
          <a:p>
            <a:r>
              <a:rPr lang="zh-CN" altLang="en-US" sz="2000">
                <a:solidFill>
                  <a:srgbClr val="663300"/>
                </a:solidFill>
                <a:latin typeface="黑体" pitchFamily="2" charset="-122"/>
                <a:ea typeface="黑体" pitchFamily="2" charset="-122"/>
              </a:rPr>
              <a:t>由此归纳出：第</a:t>
            </a:r>
            <a:r>
              <a:rPr lang="en-US" altLang="zh-CN" sz="2000">
                <a:solidFill>
                  <a:srgbClr val="663300"/>
                </a:solidFill>
                <a:latin typeface="黑体" pitchFamily="2" charset="-122"/>
                <a:ea typeface="黑体" pitchFamily="2" charset="-122"/>
              </a:rPr>
              <a:t>i</a:t>
            </a:r>
            <a:r>
              <a:rPr lang="zh-CN" altLang="en-US" sz="2000">
                <a:solidFill>
                  <a:srgbClr val="663300"/>
                </a:solidFill>
                <a:latin typeface="黑体" pitchFamily="2" charset="-122"/>
                <a:ea typeface="黑体" pitchFamily="2" charset="-122"/>
              </a:rPr>
              <a:t>行的空格数</a:t>
            </a:r>
            <a:r>
              <a:rPr lang="en-US" altLang="zh-CN" sz="2000">
                <a:solidFill>
                  <a:srgbClr val="663300"/>
                </a:solidFill>
                <a:latin typeface="黑体" pitchFamily="2" charset="-122"/>
                <a:ea typeface="黑体" pitchFamily="2" charset="-122"/>
              </a:rPr>
              <a:t>N-i</a:t>
            </a:r>
            <a:r>
              <a:rPr lang="zh-CN" altLang="en-US" sz="2000">
                <a:solidFill>
                  <a:srgbClr val="663300"/>
                </a:solidFill>
                <a:latin typeface="黑体" pitchFamily="2" charset="-122"/>
                <a:ea typeface="黑体" pitchFamily="2" charset="-122"/>
              </a:rPr>
              <a:t>个；</a:t>
            </a:r>
          </a:p>
          <a:p>
            <a:r>
              <a:rPr lang="zh-CN" altLang="en-US" sz="2000">
                <a:solidFill>
                  <a:srgbClr val="663300"/>
                </a:solidFill>
                <a:latin typeface="黑体" pitchFamily="2" charset="-122"/>
                <a:ea typeface="黑体" pitchFamily="2" charset="-122"/>
              </a:rPr>
              <a:t>            第</a:t>
            </a:r>
            <a:r>
              <a:rPr lang="en-US" altLang="zh-CN" sz="2000">
                <a:solidFill>
                  <a:srgbClr val="663300"/>
                </a:solidFill>
                <a:latin typeface="黑体" pitchFamily="2" charset="-122"/>
                <a:ea typeface="黑体" pitchFamily="2" charset="-122"/>
              </a:rPr>
              <a:t>i</a:t>
            </a:r>
            <a:r>
              <a:rPr lang="zh-CN" altLang="en-US" sz="2000">
                <a:solidFill>
                  <a:srgbClr val="663300"/>
                </a:solidFill>
                <a:latin typeface="黑体" pitchFamily="2" charset="-122"/>
                <a:ea typeface="黑体" pitchFamily="2" charset="-122"/>
              </a:rPr>
              <a:t>行的</a:t>
            </a:r>
            <a:r>
              <a:rPr lang="zh-CN" altLang="en-US" sz="2000">
                <a:solidFill>
                  <a:srgbClr val="663300"/>
                </a:solidFill>
                <a:latin typeface="Arial" pitchFamily="34" charset="0"/>
                <a:ea typeface="黑体" pitchFamily="2" charset="-122"/>
              </a:rPr>
              <a:t>“</a:t>
            </a:r>
            <a:r>
              <a:rPr lang="zh-CN" altLang="en-US" sz="2000">
                <a:solidFill>
                  <a:srgbClr val="663300"/>
                </a:solidFill>
                <a:latin typeface="黑体" pitchFamily="2" charset="-122"/>
                <a:ea typeface="黑体" pitchFamily="2" charset="-122"/>
              </a:rPr>
              <a:t>*</a:t>
            </a:r>
            <a:r>
              <a:rPr lang="zh-CN" altLang="en-US" sz="2000">
                <a:solidFill>
                  <a:srgbClr val="663300"/>
                </a:solidFill>
                <a:latin typeface="Arial" pitchFamily="34" charset="0"/>
                <a:ea typeface="黑体" pitchFamily="2" charset="-122"/>
              </a:rPr>
              <a:t>”</a:t>
            </a:r>
            <a:r>
              <a:rPr lang="zh-CN" altLang="en-US" sz="2000">
                <a:solidFill>
                  <a:srgbClr val="663300"/>
                </a:solidFill>
                <a:latin typeface="黑体" pitchFamily="2" charset="-122"/>
                <a:ea typeface="黑体" pitchFamily="2" charset="-122"/>
              </a:rPr>
              <a:t>数是</a:t>
            </a:r>
            <a:r>
              <a:rPr lang="en-US" altLang="zh-CN" sz="2000">
                <a:solidFill>
                  <a:srgbClr val="663300"/>
                </a:solidFill>
                <a:latin typeface="黑体" pitchFamily="2" charset="-122"/>
                <a:ea typeface="黑体" pitchFamily="2" charset="-122"/>
              </a:rPr>
              <a:t>2i-1</a:t>
            </a:r>
            <a:r>
              <a:rPr lang="zh-CN" altLang="en-US" sz="2000">
                <a:solidFill>
                  <a:srgbClr val="663300"/>
                </a:solidFill>
                <a:latin typeface="黑体" pitchFamily="2" charset="-122"/>
                <a:ea typeface="黑体" pitchFamily="2" charset="-122"/>
              </a:rPr>
              <a:t>个。</a:t>
            </a:r>
            <a:r>
              <a:rPr lang="zh-CN" altLang="en-US">
                <a:latin typeface="Arial" pitchFamily="34"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05"/>
                                        </p:tgtEl>
                                        <p:attrNameLst>
                                          <p:attrName>style.visibility</p:attrName>
                                        </p:attrNameLst>
                                      </p:cBhvr>
                                      <p:to>
                                        <p:strVal val="visible"/>
                                      </p:to>
                                    </p:set>
                                    <p:animEffect transition="in" filter="blinds(horizontal)">
                                      <p:cBhvr>
                                        <p:cTn id="7" dur="500"/>
                                        <p:tgtEl>
                                          <p:spTgt spid="30720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307206"/>
                                        </p:tgtEl>
                                        <p:attrNameLst>
                                          <p:attrName>style.visibility</p:attrName>
                                        </p:attrNameLst>
                                      </p:cBhvr>
                                      <p:to>
                                        <p:strVal val="visible"/>
                                      </p:to>
                                    </p:set>
                                    <p:animEffect transition="in" filter="circle(out)">
                                      <p:cBhvr>
                                        <p:cTn id="12" dur="2000"/>
                                        <p:tgtEl>
                                          <p:spTgt spid="30720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07207"/>
                                        </p:tgtEl>
                                        <p:attrNameLst>
                                          <p:attrName>style.visibility</p:attrName>
                                        </p:attrNameLst>
                                      </p:cBhvr>
                                      <p:to>
                                        <p:strVal val="visible"/>
                                      </p:to>
                                    </p:set>
                                    <p:animEffect transition="in" filter="checkerboard(across)">
                                      <p:cBhvr>
                                        <p:cTn id="17" dur="500"/>
                                        <p:tgtEl>
                                          <p:spTgt spid="30720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7208"/>
                                        </p:tgtEl>
                                        <p:attrNameLst>
                                          <p:attrName>style.visibility</p:attrName>
                                        </p:attrNameLst>
                                      </p:cBhvr>
                                      <p:to>
                                        <p:strVal val="visible"/>
                                      </p:to>
                                    </p:set>
                                    <p:animEffect transition="in" filter="strips(downRight)">
                                      <p:cBhvr>
                                        <p:cTn id="22" dur="500"/>
                                        <p:tgtEl>
                                          <p:spTgt spid="30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5" grpId="0"/>
      <p:bldP spid="307207" grpId="0"/>
      <p:bldP spid="30720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4438650" y="2006600"/>
            <a:ext cx="2901950" cy="4362450"/>
          </a:xfrm>
          <a:prstGeom prst="rect">
            <a:avLst/>
          </a:prstGeom>
          <a:noFill/>
          <a:ln w="12700" cap="sq">
            <a:noFill/>
            <a:miter lim="800000"/>
            <a:headEnd type="none" w="sm" len="sm"/>
            <a:tailEnd type="none" w="sm" len="sm"/>
          </a:ln>
        </p:spPr>
        <p:txBody>
          <a:bodyPr wrap="none" anchor="ctr">
            <a:spAutoFit/>
          </a:bodyPr>
          <a:lstStyle/>
          <a:p>
            <a:pPr lvl="1"/>
            <a:r>
              <a:rPr lang="en-US" altLang="zh-CN" sz="2800">
                <a:solidFill>
                  <a:srgbClr val="008000"/>
                </a:solidFill>
                <a:latin typeface="隶书" pitchFamily="49" charset="-122"/>
                <a:ea typeface="隶书" pitchFamily="49" charset="-122"/>
              </a:rPr>
              <a:t>9</a:t>
            </a:r>
            <a:r>
              <a:rPr lang="zh-CN" altLang="en-US" sz="2800">
                <a:solidFill>
                  <a:srgbClr val="008000"/>
                </a:solidFill>
                <a:latin typeface="Times New Roman" pitchFamily="18" charset="0"/>
                <a:ea typeface="隶书" pitchFamily="49" charset="-122"/>
                <a:cs typeface="Times New Roman" pitchFamily="18" charset="0"/>
              </a:rPr>
              <a:t>种控制语句</a:t>
            </a:r>
            <a:r>
              <a:rPr lang="zh-CN" altLang="en-US" sz="2400">
                <a:latin typeface="Times New Roman" pitchFamily="18" charset="0"/>
                <a:cs typeface="Times New Roman" pitchFamily="18" charset="0"/>
              </a:rPr>
              <a:t>：</a:t>
            </a:r>
            <a:endParaRPr lang="zh-CN" altLang="en-US" sz="2800">
              <a:solidFill>
                <a:schemeClr val="accent1"/>
              </a:solidFill>
              <a:latin typeface="Times New Roman" pitchFamily="18" charset="0"/>
              <a:cs typeface="Times New Roman" pitchFamily="18" charset="0"/>
            </a:endParaRPr>
          </a:p>
          <a:p>
            <a:pPr lvl="1"/>
            <a:r>
              <a:rPr lang="en-US" altLang="zh-CN" sz="2800">
                <a:solidFill>
                  <a:schemeClr val="accent1"/>
                </a:solidFill>
                <a:latin typeface="Times New Roman" pitchFamily="18" charset="0"/>
                <a:cs typeface="Times New Roman" pitchFamily="18" charset="0"/>
              </a:rPr>
              <a:t>if( )~else~</a:t>
            </a:r>
          </a:p>
          <a:p>
            <a:pPr lvl="1"/>
            <a:r>
              <a:rPr lang="en-US" altLang="zh-CN" sz="2800">
                <a:solidFill>
                  <a:schemeClr val="accent1"/>
                </a:solidFill>
                <a:latin typeface="Times New Roman" pitchFamily="18" charset="0"/>
                <a:cs typeface="Times New Roman" pitchFamily="18" charset="0"/>
              </a:rPr>
              <a:t>for( )~</a:t>
            </a:r>
          </a:p>
          <a:p>
            <a:pPr lvl="1"/>
            <a:r>
              <a:rPr lang="en-US" altLang="zh-CN" sz="2800">
                <a:solidFill>
                  <a:schemeClr val="accent1"/>
                </a:solidFill>
                <a:latin typeface="Times New Roman" pitchFamily="18" charset="0"/>
                <a:cs typeface="Times New Roman" pitchFamily="18" charset="0"/>
              </a:rPr>
              <a:t>while( )~</a:t>
            </a:r>
          </a:p>
          <a:p>
            <a:pPr lvl="1"/>
            <a:r>
              <a:rPr lang="en-US" altLang="zh-CN" sz="2800">
                <a:solidFill>
                  <a:schemeClr val="accent1"/>
                </a:solidFill>
                <a:latin typeface="Times New Roman" pitchFamily="18" charset="0"/>
                <a:cs typeface="Times New Roman" pitchFamily="18" charset="0"/>
              </a:rPr>
              <a:t>do~while( )</a:t>
            </a:r>
          </a:p>
          <a:p>
            <a:pPr lvl="1"/>
            <a:r>
              <a:rPr lang="en-US" altLang="zh-CN" sz="2800">
                <a:solidFill>
                  <a:schemeClr val="accent1"/>
                </a:solidFill>
                <a:latin typeface="Times New Roman" pitchFamily="18" charset="0"/>
                <a:cs typeface="Times New Roman" pitchFamily="18" charset="0"/>
              </a:rPr>
              <a:t>continue</a:t>
            </a:r>
          </a:p>
          <a:p>
            <a:pPr lvl="1"/>
            <a:r>
              <a:rPr lang="en-US" altLang="zh-CN" sz="2800">
                <a:solidFill>
                  <a:schemeClr val="accent1"/>
                </a:solidFill>
                <a:latin typeface="Times New Roman" pitchFamily="18" charset="0"/>
                <a:cs typeface="Times New Roman" pitchFamily="18" charset="0"/>
              </a:rPr>
              <a:t>break</a:t>
            </a:r>
          </a:p>
          <a:p>
            <a:pPr lvl="1"/>
            <a:r>
              <a:rPr lang="en-US" altLang="zh-CN" sz="2800">
                <a:solidFill>
                  <a:schemeClr val="accent1"/>
                </a:solidFill>
                <a:latin typeface="Times New Roman" pitchFamily="18" charset="0"/>
                <a:cs typeface="Times New Roman" pitchFamily="18" charset="0"/>
              </a:rPr>
              <a:t>switch</a:t>
            </a:r>
          </a:p>
          <a:p>
            <a:pPr lvl="1"/>
            <a:r>
              <a:rPr lang="en-US" altLang="zh-CN" sz="2800">
                <a:solidFill>
                  <a:schemeClr val="accent1"/>
                </a:solidFill>
                <a:latin typeface="Times New Roman" pitchFamily="18" charset="0"/>
                <a:cs typeface="Times New Roman" pitchFamily="18" charset="0"/>
              </a:rPr>
              <a:t>goto</a:t>
            </a:r>
          </a:p>
          <a:p>
            <a:pPr lvl="1"/>
            <a:r>
              <a:rPr lang="en-US" altLang="zh-CN" sz="2800">
                <a:solidFill>
                  <a:schemeClr val="accent1"/>
                </a:solidFill>
                <a:latin typeface="Times New Roman" pitchFamily="18" charset="0"/>
                <a:cs typeface="Times New Roman" pitchFamily="18" charset="0"/>
              </a:rPr>
              <a:t>return</a:t>
            </a:r>
          </a:p>
        </p:txBody>
      </p:sp>
      <p:sp>
        <p:nvSpPr>
          <p:cNvPr id="23567" name="Oval 15">
            <a:hlinkClick r:id="" action="ppaction://hlinkshowjump?jump=lastslideviewed" highlightClick="1"/>
          </p:cNvPr>
          <p:cNvSpPr>
            <a:spLocks noChangeArrowheads="1"/>
          </p:cNvSpPr>
          <p:nvPr/>
        </p:nvSpPr>
        <p:spPr bwMode="auto">
          <a:xfrm>
            <a:off x="1066800" y="6172200"/>
            <a:ext cx="533400" cy="381000"/>
          </a:xfrm>
          <a:prstGeom prst="ellipse">
            <a:avLst/>
          </a:prstGeom>
          <a:solidFill>
            <a:schemeClr val="accent5">
              <a:lumMod val="25000"/>
            </a:schemeClr>
          </a:solidFill>
          <a:ln w="12700" cap="sq">
            <a:solidFill>
              <a:schemeClr val="accent1"/>
            </a:solidFill>
            <a:round/>
            <a:headEnd type="none" w="sm" len="sm"/>
            <a:tailEnd type="none" w="sm" len="sm"/>
          </a:ln>
          <a:effectLst/>
          <a:extLst>
            <a:ext uri="{AF507438-7753-43E0-B8FC-AC1667EBCBE1}"/>
          </a:extLst>
        </p:spPr>
        <p:txBody>
          <a:bodyPr wrap="none" anchor="ctr"/>
          <a:lstStyle/>
          <a:p>
            <a:pPr algn="ctr">
              <a:defRPr/>
            </a:pPr>
            <a:r>
              <a:rPr lang="en-US" altLang="zh-CN" sz="2400" dirty="0"/>
              <a:t>&lt;</a:t>
            </a:r>
          </a:p>
        </p:txBody>
      </p:sp>
      <p:sp>
        <p:nvSpPr>
          <p:cNvPr id="23571" name="AutoShape 19"/>
          <p:cNvSpPr>
            <a:spLocks noChangeArrowheads="1"/>
          </p:cNvSpPr>
          <p:nvPr/>
        </p:nvSpPr>
        <p:spPr bwMode="auto">
          <a:xfrm>
            <a:off x="349250" y="806450"/>
            <a:ext cx="381000" cy="360363"/>
          </a:xfrm>
          <a:prstGeom prst="star5">
            <a:avLst/>
          </a:prstGeom>
          <a:gradFill rotWithShape="0">
            <a:gsLst>
              <a:gs pos="0">
                <a:srgbClr val="F8EB3E">
                  <a:gamma/>
                  <a:shade val="46275"/>
                  <a:invGamma/>
                </a:srgbClr>
              </a:gs>
              <a:gs pos="50000">
                <a:srgbClr val="F8EB3E"/>
              </a:gs>
              <a:gs pos="100000">
                <a:srgbClr val="F8EB3E">
                  <a:gamma/>
                  <a:shade val="46275"/>
                  <a:invGamma/>
                </a:srgbClr>
              </a:gs>
            </a:gsLst>
            <a:lin ang="2700000" scaled="1"/>
          </a:gradFill>
          <a:ln w="9525">
            <a:solidFill>
              <a:schemeClr val="tx1"/>
            </a:solidFill>
            <a:miter lim="800000"/>
            <a:headEnd/>
            <a:tailEnd/>
          </a:ln>
        </p:spPr>
        <p:txBody>
          <a:bodyPr wrap="none" anchor="ctr"/>
          <a:lstStyle/>
          <a:p>
            <a:pPr>
              <a:defRPr/>
            </a:pPr>
            <a:endParaRPr lang="zh-CN" altLang="en-US"/>
          </a:p>
        </p:txBody>
      </p:sp>
      <p:sp>
        <p:nvSpPr>
          <p:cNvPr id="22536" name="Text Box 20"/>
          <p:cNvSpPr txBox="1">
            <a:spLocks noChangeArrowheads="1"/>
          </p:cNvSpPr>
          <p:nvPr/>
        </p:nvSpPr>
        <p:spPr bwMode="auto">
          <a:xfrm>
            <a:off x="927100" y="406400"/>
            <a:ext cx="3654425" cy="2227263"/>
          </a:xfrm>
          <a:prstGeom prst="rect">
            <a:avLst/>
          </a:prstGeom>
          <a:solidFill>
            <a:schemeClr val="accent5">
              <a:lumMod val="25000"/>
            </a:schemeClr>
          </a:solidFill>
          <a:ln w="38100" cap="sq">
            <a:noFill/>
            <a:miter lim="800000"/>
            <a:headEnd/>
            <a:tailEnd/>
          </a:ln>
        </p:spPr>
        <p:txBody>
          <a:bodyPr>
            <a:spAutoFit/>
          </a:bodyPr>
          <a:lstStyle/>
          <a:p>
            <a:pPr>
              <a:buClr>
                <a:srgbClr val="336600"/>
              </a:buClr>
              <a:buFont typeface="Wingdings" pitchFamily="2" charset="2"/>
              <a:buNone/>
              <a:defRPr/>
            </a:pPr>
            <a:r>
              <a:rPr lang="en-US" altLang="zh-CN" sz="2800" dirty="0">
                <a:latin typeface="Times New Roman" pitchFamily="18" charset="0"/>
                <a:ea typeface="华文细黑" pitchFamily="2" charset="-122"/>
                <a:cs typeface="Times New Roman" pitchFamily="18" charset="0"/>
              </a:rPr>
              <a:t>C</a:t>
            </a:r>
            <a:r>
              <a:rPr lang="zh-CN" altLang="en-US" sz="2800" dirty="0">
                <a:latin typeface="Times New Roman" pitchFamily="18" charset="0"/>
                <a:ea typeface="华文细黑" pitchFamily="2" charset="-122"/>
                <a:cs typeface="Times New Roman" pitchFamily="18" charset="0"/>
              </a:rPr>
              <a:t>语言有 </a:t>
            </a:r>
            <a:r>
              <a:rPr lang="en-US" altLang="zh-CN" sz="2800" dirty="0">
                <a:latin typeface="Times New Roman" pitchFamily="18" charset="0"/>
                <a:ea typeface="华文细黑" pitchFamily="2" charset="-122"/>
                <a:cs typeface="Times New Roman" pitchFamily="18" charset="0"/>
              </a:rPr>
              <a:t>9 </a:t>
            </a:r>
            <a:r>
              <a:rPr lang="zh-CN" altLang="en-US" sz="2800" dirty="0">
                <a:latin typeface="Times New Roman" pitchFamily="18" charset="0"/>
                <a:ea typeface="华文细黑" pitchFamily="2" charset="-122"/>
                <a:cs typeface="Times New Roman" pitchFamily="18" charset="0"/>
              </a:rPr>
              <a:t>种控制语句，程序书写形式自由，主要用小写字母表示，压缩了一切不必要的成分。 </a:t>
            </a:r>
          </a:p>
        </p:txBody>
      </p:sp>
      <p:sp>
        <p:nvSpPr>
          <p:cNvPr id="8" name="日期占位符 7"/>
          <p:cNvSpPr>
            <a:spLocks noGrp="1"/>
          </p:cNvSpPr>
          <p:nvPr>
            <p:ph type="dt" sz="half" idx="10"/>
          </p:nvPr>
        </p:nvSpPr>
        <p:spPr/>
        <p:txBody>
          <a:bodyPr/>
          <a:lstStyle/>
          <a:p>
            <a:pPr>
              <a:defRPr/>
            </a:pPr>
            <a:fld id="{02AEAB52-FDBB-4219-911B-35196DDA9678}" type="datetime1">
              <a:rPr lang="zh-CN" altLang="en-US" smtClean="0"/>
              <a:pPr>
                <a:defRPr/>
              </a:pPr>
              <a:t>2012-9-17</a:t>
            </a:fld>
            <a:endParaRPr lang="en-US" altLang="zh-CN" dirty="0"/>
          </a:p>
        </p:txBody>
      </p:sp>
      <p:sp>
        <p:nvSpPr>
          <p:cNvPr id="9" name="灯片编号占位符 8"/>
          <p:cNvSpPr>
            <a:spLocks noGrp="1"/>
          </p:cNvSpPr>
          <p:nvPr>
            <p:ph type="sldNum" sz="quarter" idx="12"/>
          </p:nvPr>
        </p:nvSpPr>
        <p:spPr/>
        <p:txBody>
          <a:bodyPr/>
          <a:lstStyle/>
          <a:p>
            <a:pPr>
              <a:defRPr/>
            </a:pPr>
            <a:fld id="{76C28267-322E-4F55-83A7-61969821FE8C}" type="slidenum">
              <a:rPr lang="en-US" altLang="zh-CN" smtClean="0"/>
              <a:pPr>
                <a:defRPr/>
              </a:pPr>
              <a:t>16</a:t>
            </a:fld>
            <a:endParaRPr lang="en-US" altLang="zh-CN" dirty="0"/>
          </a:p>
        </p:txBody>
      </p:sp>
    </p:spTree>
  </p:cSld>
  <p:clrMapOvr>
    <a:masterClrMapping/>
  </p:clrMapOvr>
  <p:transition>
    <p:cover/>
    <p:sndAc>
      <p:stSnd>
        <p:snd r:embed="rId2" name="CAMERA.WAV" builtIn="1"/>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0-#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ChangeArrowheads="1"/>
          </p:cNvSpPr>
          <p:nvPr/>
        </p:nvSpPr>
        <p:spPr bwMode="auto">
          <a:xfrm>
            <a:off x="395288" y="0"/>
            <a:ext cx="8229600" cy="1143000"/>
          </a:xfrm>
          <a:prstGeom prst="rect">
            <a:avLst/>
          </a:prstGeom>
          <a:noFill/>
          <a:ln w="9525">
            <a:noFill/>
            <a:miter lim="800000"/>
            <a:headEnd/>
            <a:tailEnd/>
          </a:ln>
        </p:spPr>
        <p:txBody>
          <a:bodyPr anchor="ctr"/>
          <a:lstStyle/>
          <a:p>
            <a:r>
              <a:rPr lang="en-US" altLang="zh-CN" sz="3600">
                <a:solidFill>
                  <a:srgbClr val="FF0000"/>
                </a:solidFill>
                <a:ea typeface="黑体" pitchFamily="2" charset="-122"/>
              </a:rPr>
              <a:t>   【</a:t>
            </a:r>
            <a:r>
              <a:rPr lang="zh-CN" altLang="en-US" sz="3600">
                <a:solidFill>
                  <a:srgbClr val="FF0000"/>
                </a:solidFill>
                <a:ea typeface="黑体" pitchFamily="2" charset="-122"/>
              </a:rPr>
              <a:t>例六</a:t>
            </a:r>
            <a:r>
              <a:rPr lang="en-US" altLang="zh-CN" sz="3600">
                <a:solidFill>
                  <a:srgbClr val="FF0000"/>
                </a:solidFill>
                <a:ea typeface="黑体" pitchFamily="2" charset="-122"/>
              </a:rPr>
              <a:t>】</a:t>
            </a:r>
            <a:endParaRPr lang="en-US" altLang="zh-CN" sz="3600">
              <a:ea typeface="黑体" pitchFamily="2" charset="-122"/>
            </a:endParaRPr>
          </a:p>
        </p:txBody>
      </p:sp>
      <p:pic>
        <p:nvPicPr>
          <p:cNvPr id="308229" name="Picture 5" descr="图1"/>
          <p:cNvPicPr>
            <a:picLocks noChangeAspect="1" noChangeArrowheads="1"/>
          </p:cNvPicPr>
          <p:nvPr/>
        </p:nvPicPr>
        <p:blipFill>
          <a:blip r:embed="rId2"/>
          <a:srcRect/>
          <a:stretch>
            <a:fillRect/>
          </a:stretch>
        </p:blipFill>
        <p:spPr bwMode="auto">
          <a:xfrm>
            <a:off x="468313" y="3213100"/>
            <a:ext cx="3168650" cy="2820988"/>
          </a:xfrm>
          <a:prstGeom prst="rect">
            <a:avLst/>
          </a:prstGeom>
          <a:noFill/>
          <a:ln w="9525" algn="ctr">
            <a:noFill/>
            <a:miter lim="800000"/>
            <a:headEnd/>
            <a:tailEnd/>
          </a:ln>
        </p:spPr>
      </p:pic>
      <p:sp>
        <p:nvSpPr>
          <p:cNvPr id="308230" name="Text Box 6"/>
          <p:cNvSpPr txBox="1">
            <a:spLocks noChangeArrowheads="1"/>
          </p:cNvSpPr>
          <p:nvPr/>
        </p:nvSpPr>
        <p:spPr bwMode="auto">
          <a:xfrm>
            <a:off x="4572000" y="836613"/>
            <a:ext cx="3770313" cy="5245100"/>
          </a:xfrm>
          <a:prstGeom prst="rect">
            <a:avLst/>
          </a:prstGeom>
          <a:solidFill>
            <a:srgbClr val="99CCFF"/>
          </a:solidFill>
          <a:ln w="41275">
            <a:solidFill>
              <a:srgbClr val="FF9900"/>
            </a:solidFill>
            <a:miter lim="800000"/>
            <a:headEnd/>
            <a:tailEnd/>
          </a:ln>
        </p:spPr>
        <p:txBody>
          <a:bodyPr wrap="none">
            <a:spAutoFit/>
          </a:bodyPr>
          <a:lstStyle/>
          <a:p>
            <a:r>
              <a:rPr lang="en-US" altLang="zh-CN" sz="2400">
                <a:latin typeface="Arial" pitchFamily="34" charset="0"/>
              </a:rPr>
              <a:t>main() </a:t>
            </a:r>
          </a:p>
          <a:p>
            <a:r>
              <a:rPr lang="en-US" altLang="zh-CN" sz="2400">
                <a:latin typeface="Arial" pitchFamily="34" charset="0"/>
              </a:rPr>
              <a:t>{</a:t>
            </a:r>
          </a:p>
          <a:p>
            <a:r>
              <a:rPr lang="en-US" altLang="zh-CN" sz="2400">
                <a:latin typeface="Arial" pitchFamily="34" charset="0"/>
              </a:rPr>
              <a:t>   int i,j,N;</a:t>
            </a:r>
          </a:p>
          <a:p>
            <a:r>
              <a:rPr lang="en-US" altLang="zh-CN" sz="2400">
                <a:latin typeface="Arial" pitchFamily="34" charset="0"/>
              </a:rPr>
              <a:t>   printf ("</a:t>
            </a:r>
            <a:r>
              <a:rPr lang="zh-CN" altLang="en-US" sz="2400">
                <a:latin typeface="Arial" pitchFamily="34" charset="0"/>
                <a:ea typeface="黑体" pitchFamily="2" charset="-122"/>
              </a:rPr>
              <a:t>请输入</a:t>
            </a:r>
            <a:r>
              <a:rPr lang="en-US" altLang="zh-CN" sz="2400">
                <a:latin typeface="Arial" pitchFamily="34" charset="0"/>
              </a:rPr>
              <a:t>N=") ;</a:t>
            </a:r>
          </a:p>
          <a:p>
            <a:r>
              <a:rPr lang="en-US" altLang="zh-CN" sz="2400">
                <a:latin typeface="Arial" pitchFamily="34" charset="0"/>
              </a:rPr>
              <a:t>   scanf("%d",&amp;N);</a:t>
            </a:r>
          </a:p>
          <a:p>
            <a:r>
              <a:rPr lang="en-US" altLang="zh-CN" sz="2400">
                <a:latin typeface="Arial" pitchFamily="34" charset="0"/>
              </a:rPr>
              <a:t>   for ( i=1 ; i&lt;=N ; i++)</a:t>
            </a:r>
          </a:p>
          <a:p>
            <a:r>
              <a:rPr lang="en-US" altLang="zh-CN" sz="2400">
                <a:latin typeface="Arial" pitchFamily="34" charset="0"/>
              </a:rPr>
              <a:t>   {  </a:t>
            </a:r>
          </a:p>
          <a:p>
            <a:r>
              <a:rPr lang="en-US" altLang="zh-CN" sz="2400">
                <a:latin typeface="Arial" pitchFamily="34" charset="0"/>
              </a:rPr>
              <a:t>      for (j=1; j&lt;=N - i; j++)</a:t>
            </a:r>
          </a:p>
          <a:p>
            <a:r>
              <a:rPr lang="en-US" altLang="zh-CN" sz="2400">
                <a:latin typeface="Arial" pitchFamily="34" charset="0"/>
              </a:rPr>
              <a:t>         printf(" ");</a:t>
            </a:r>
          </a:p>
          <a:p>
            <a:r>
              <a:rPr lang="en-US" altLang="zh-CN" sz="2400">
                <a:latin typeface="Arial" pitchFamily="34" charset="0"/>
              </a:rPr>
              <a:t>      for (j=1; j&lt;=2* i -1; j++)</a:t>
            </a:r>
          </a:p>
          <a:p>
            <a:r>
              <a:rPr lang="en-US" altLang="zh-CN" sz="2400">
                <a:latin typeface="Arial" pitchFamily="34" charset="0"/>
              </a:rPr>
              <a:t>        printf("*");</a:t>
            </a:r>
          </a:p>
          <a:p>
            <a:r>
              <a:rPr lang="en-US" altLang="zh-CN" sz="2400">
                <a:latin typeface="Arial" pitchFamily="34" charset="0"/>
              </a:rPr>
              <a:t>      printf("\n");</a:t>
            </a:r>
          </a:p>
          <a:p>
            <a:r>
              <a:rPr lang="en-US" altLang="zh-CN" sz="2400">
                <a:latin typeface="Arial" pitchFamily="34" charset="0"/>
              </a:rPr>
              <a:t>   } </a:t>
            </a:r>
          </a:p>
          <a:p>
            <a:r>
              <a:rPr lang="en-US" altLang="zh-CN" sz="2400">
                <a:latin typeface="Arial" pitchFamily="34" charset="0"/>
              </a:rPr>
              <a:t>}</a:t>
            </a:r>
          </a:p>
        </p:txBody>
      </p:sp>
      <p:sp>
        <p:nvSpPr>
          <p:cNvPr id="80901" name="Text Box 7"/>
          <p:cNvSpPr txBox="1">
            <a:spLocks noChangeArrowheads="1"/>
          </p:cNvSpPr>
          <p:nvPr/>
        </p:nvSpPr>
        <p:spPr bwMode="auto">
          <a:xfrm>
            <a:off x="900113" y="1052513"/>
            <a:ext cx="2447925" cy="1917700"/>
          </a:xfrm>
          <a:prstGeom prst="rect">
            <a:avLst/>
          </a:prstGeom>
          <a:noFill/>
          <a:ln w="9525">
            <a:noFill/>
            <a:miter lim="800000"/>
            <a:headEnd/>
            <a:tailEnd/>
          </a:ln>
        </p:spPr>
        <p:txBody>
          <a:bodyPr>
            <a:spAutoFit/>
          </a:bodyPr>
          <a:lstStyle/>
          <a:p>
            <a:r>
              <a:rPr lang="en-US" altLang="zh-CN">
                <a:solidFill>
                  <a:srgbClr val="00FF00"/>
                </a:solidFill>
                <a:latin typeface="Arial" pitchFamily="34" charset="0"/>
              </a:rPr>
              <a:t>               </a:t>
            </a:r>
            <a:r>
              <a:rPr lang="en-US" altLang="zh-CN" sz="2400">
                <a:solidFill>
                  <a:srgbClr val="00FF00"/>
                </a:solidFill>
                <a:latin typeface="Arial" pitchFamily="34" charset="0"/>
              </a:rPr>
              <a:t>*</a:t>
            </a:r>
          </a:p>
          <a:p>
            <a:r>
              <a:rPr lang="en-US" altLang="zh-CN" sz="2400">
                <a:solidFill>
                  <a:srgbClr val="00FF00"/>
                </a:solidFill>
                <a:latin typeface="Arial" pitchFamily="34" charset="0"/>
              </a:rPr>
              <a:t>         * * *</a:t>
            </a:r>
          </a:p>
          <a:p>
            <a:r>
              <a:rPr lang="en-US" altLang="zh-CN" sz="2400">
                <a:solidFill>
                  <a:srgbClr val="00FF00"/>
                </a:solidFill>
                <a:latin typeface="Arial" pitchFamily="34" charset="0"/>
              </a:rPr>
              <a:t>       * * * * *</a:t>
            </a:r>
          </a:p>
          <a:p>
            <a:r>
              <a:rPr lang="en-US" altLang="zh-CN" sz="2400">
                <a:solidFill>
                  <a:srgbClr val="00FF00"/>
                </a:solidFill>
                <a:latin typeface="Arial" pitchFamily="34" charset="0"/>
              </a:rPr>
              <a:t>     * * * * * * *</a:t>
            </a:r>
          </a:p>
          <a:p>
            <a:r>
              <a:rPr lang="en-US" altLang="zh-CN" sz="2400">
                <a:solidFill>
                  <a:srgbClr val="00FF00"/>
                </a:solidFill>
                <a:latin typeface="Arial" pitchFamily="34" charset="0"/>
              </a:rPr>
              <a:t>   * * * * * * * * *</a:t>
            </a:r>
            <a:endParaRPr lang="en-US" altLang="zh-CN" sz="2400">
              <a:latin typeface="Arial"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08229"/>
                                        </p:tgtEl>
                                        <p:attrNameLst>
                                          <p:attrName>style.visibility</p:attrName>
                                        </p:attrNameLst>
                                      </p:cBhvr>
                                      <p:to>
                                        <p:strVal val="visible"/>
                                      </p:to>
                                    </p:set>
                                    <p:animEffect transition="in" filter="strips(downRight)">
                                      <p:cBhvr>
                                        <p:cTn id="7" dur="500"/>
                                        <p:tgtEl>
                                          <p:spTgt spid="3082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08230"/>
                                        </p:tgtEl>
                                        <p:attrNameLst>
                                          <p:attrName>style.visibility</p:attrName>
                                        </p:attrNameLst>
                                      </p:cBhvr>
                                      <p:to>
                                        <p:strVal val="visible"/>
                                      </p:to>
                                    </p:set>
                                    <p:anim calcmode="lin" valueType="num">
                                      <p:cBhvr additive="base">
                                        <p:cTn id="12" dur="500" fill="hold"/>
                                        <p:tgtEl>
                                          <p:spTgt spid="308230"/>
                                        </p:tgtEl>
                                        <p:attrNameLst>
                                          <p:attrName>ppt_x</p:attrName>
                                        </p:attrNameLst>
                                      </p:cBhvr>
                                      <p:tavLst>
                                        <p:tav tm="0">
                                          <p:val>
                                            <p:strVal val="1+#ppt_w/2"/>
                                          </p:val>
                                        </p:tav>
                                        <p:tav tm="100000">
                                          <p:val>
                                            <p:strVal val="#ppt_x"/>
                                          </p:val>
                                        </p:tav>
                                      </p:tavLst>
                                    </p:anim>
                                    <p:anim calcmode="lin" valueType="num">
                                      <p:cBhvr additive="base">
                                        <p:cTn id="13" dur="500" fill="hold"/>
                                        <p:tgtEl>
                                          <p:spTgt spid="3082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0"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ChangeArrowheads="1"/>
          </p:cNvSpPr>
          <p:nvPr/>
        </p:nvSpPr>
        <p:spPr bwMode="auto">
          <a:xfrm>
            <a:off x="457200" y="277813"/>
            <a:ext cx="8229600" cy="1143000"/>
          </a:xfrm>
          <a:prstGeom prst="rect">
            <a:avLst/>
          </a:prstGeom>
          <a:noFill/>
          <a:ln w="9525">
            <a:noFill/>
            <a:miter lim="800000"/>
            <a:headEnd/>
            <a:tailEnd/>
          </a:ln>
        </p:spPr>
        <p:txBody>
          <a:bodyPr anchor="ctr"/>
          <a:lstStyle/>
          <a:p>
            <a:pPr algn="ctr"/>
            <a:r>
              <a:rPr lang="zh-CN" altLang="en-US" sz="3600">
                <a:solidFill>
                  <a:srgbClr val="000066"/>
                </a:solidFill>
                <a:ea typeface="黑体" pitchFamily="2" charset="-122"/>
              </a:rPr>
              <a:t>除了以上例题，要求根据教材掌握：</a:t>
            </a:r>
          </a:p>
        </p:txBody>
      </p:sp>
      <p:sp>
        <p:nvSpPr>
          <p:cNvPr id="81923" name="Rectangle 5"/>
          <p:cNvSpPr>
            <a:spLocks noChangeArrowheads="1"/>
          </p:cNvSpPr>
          <p:nvPr/>
        </p:nvSpPr>
        <p:spPr bwMode="auto">
          <a:xfrm>
            <a:off x="457200" y="1600200"/>
            <a:ext cx="8229600" cy="4530725"/>
          </a:xfrm>
          <a:prstGeom prst="rect">
            <a:avLst/>
          </a:prstGeom>
          <a:noFill/>
          <a:ln w="9525">
            <a:noFill/>
            <a:miter lim="800000"/>
            <a:headEnd/>
            <a:tailEnd/>
          </a:ln>
        </p:spPr>
        <p:txBody>
          <a:bodyPr/>
          <a:lstStyle/>
          <a:p>
            <a:pPr marL="342900" indent="-342900">
              <a:spcBef>
                <a:spcPct val="20000"/>
              </a:spcBef>
              <a:buFontTx/>
              <a:buChar char="•"/>
            </a:pPr>
            <a:endParaRPr lang="en-US" altLang="zh-CN" sz="3200"/>
          </a:p>
          <a:p>
            <a:pPr marL="342900" indent="-342900">
              <a:spcBef>
                <a:spcPct val="20000"/>
              </a:spcBef>
              <a:buFontTx/>
              <a:buChar char="•"/>
            </a:pPr>
            <a:r>
              <a:rPr lang="en-US" altLang="zh-CN" sz="3200">
                <a:latin typeface="黑体" pitchFamily="2" charset="-122"/>
                <a:ea typeface="黑体" pitchFamily="2" charset="-122"/>
              </a:rPr>
              <a:t>1</a:t>
            </a:r>
            <a:r>
              <a:rPr lang="zh-CN" altLang="en-US" sz="3200">
                <a:latin typeface="黑体" pitchFamily="2" charset="-122"/>
                <a:ea typeface="黑体" pitchFamily="2" charset="-122"/>
              </a:rPr>
              <a:t>、求按指定精度近似值问题（例</a:t>
            </a:r>
            <a:r>
              <a:rPr lang="en-US" altLang="zh-CN" sz="3200">
                <a:latin typeface="黑体" pitchFamily="2" charset="-122"/>
                <a:ea typeface="黑体" pitchFamily="2" charset="-122"/>
              </a:rPr>
              <a:t>6.6</a:t>
            </a:r>
            <a:r>
              <a:rPr lang="zh-CN" altLang="en-US" sz="3200">
                <a:latin typeface="黑体" pitchFamily="2" charset="-122"/>
                <a:ea typeface="黑体" pitchFamily="2" charset="-122"/>
              </a:rPr>
              <a:t>）</a:t>
            </a:r>
          </a:p>
          <a:p>
            <a:pPr marL="342900" indent="-342900">
              <a:spcBef>
                <a:spcPct val="20000"/>
              </a:spcBef>
              <a:buFontTx/>
              <a:buChar char="•"/>
            </a:pPr>
            <a:r>
              <a:rPr lang="en-US" altLang="zh-CN" sz="3200">
                <a:latin typeface="黑体" pitchFamily="2" charset="-122"/>
                <a:ea typeface="黑体" pitchFamily="2" charset="-122"/>
              </a:rPr>
              <a:t>2</a:t>
            </a:r>
            <a:r>
              <a:rPr lang="zh-CN" altLang="en-US" sz="3200">
                <a:latin typeface="黑体" pitchFamily="2" charset="-122"/>
                <a:ea typeface="黑体" pitchFamily="2" charset="-122"/>
              </a:rPr>
              <a:t>、判断一个数是否素数问题（例</a:t>
            </a:r>
            <a:r>
              <a:rPr lang="en-US" altLang="zh-CN" sz="3200">
                <a:latin typeface="黑体" pitchFamily="2" charset="-122"/>
                <a:ea typeface="黑体" pitchFamily="2" charset="-122"/>
              </a:rPr>
              <a:t>6.8</a:t>
            </a:r>
            <a:r>
              <a:rPr lang="zh-CN" altLang="en-US" sz="3200">
                <a:latin typeface="黑体" pitchFamily="2" charset="-122"/>
                <a:ea typeface="黑体" pitchFamily="2" charset="-122"/>
              </a:rPr>
              <a:t>）</a:t>
            </a:r>
          </a:p>
          <a:p>
            <a:pPr marL="342900" indent="-342900">
              <a:spcBef>
                <a:spcPct val="20000"/>
              </a:spcBef>
              <a:buFontTx/>
              <a:buChar char="•"/>
            </a:pPr>
            <a:r>
              <a:rPr lang="en-US" altLang="zh-CN" sz="3200">
                <a:latin typeface="黑体" pitchFamily="2" charset="-122"/>
                <a:ea typeface="黑体" pitchFamily="2" charset="-122"/>
              </a:rPr>
              <a:t>3</a:t>
            </a:r>
            <a:r>
              <a:rPr lang="zh-CN" altLang="en-US" sz="3200">
                <a:latin typeface="黑体" pitchFamily="2" charset="-122"/>
                <a:ea typeface="黑体" pitchFamily="2" charset="-122"/>
              </a:rPr>
              <a:t>、密码问题（例</a:t>
            </a:r>
            <a:r>
              <a:rPr lang="en-US" altLang="zh-CN" sz="3200">
                <a:latin typeface="黑体" pitchFamily="2" charset="-122"/>
                <a:ea typeface="黑体" pitchFamily="2" charset="-122"/>
              </a:rPr>
              <a:t>6.10</a:t>
            </a:r>
            <a:r>
              <a:rPr lang="zh-CN" altLang="en-US" sz="3200">
                <a:latin typeface="黑体" pitchFamily="2" charset="-122"/>
                <a:ea typeface="黑体" pitchFamily="2" charset="-122"/>
              </a:rPr>
              <a:t>）</a:t>
            </a:r>
          </a:p>
        </p:txBody>
      </p:sp>
    </p:spTree>
  </p:cSld>
  <p:clrMapOvr>
    <a:masterClrMapping/>
  </p:clrMapOvr>
  <p:transition>
    <p:blinds dir="vert"/>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ChangeArrowheads="1"/>
          </p:cNvSpPr>
          <p:nvPr/>
        </p:nvSpPr>
        <p:spPr bwMode="auto">
          <a:xfrm>
            <a:off x="468313" y="476250"/>
            <a:ext cx="8229600" cy="703263"/>
          </a:xfrm>
          <a:prstGeom prst="rect">
            <a:avLst/>
          </a:prstGeom>
          <a:noFill/>
          <a:ln w="9525">
            <a:noFill/>
            <a:miter lim="800000"/>
            <a:headEnd/>
            <a:tailEnd/>
          </a:ln>
        </p:spPr>
        <p:txBody>
          <a:bodyPr anchor="ctr"/>
          <a:lstStyle/>
          <a:p>
            <a:r>
              <a:rPr lang="zh-CN" altLang="en-US" sz="2800">
                <a:latin typeface="黑体" pitchFamily="2" charset="-122"/>
                <a:ea typeface="黑体" pitchFamily="2" charset="-122"/>
              </a:rPr>
              <a:t>判断一个数是否素数问题（例</a:t>
            </a:r>
            <a:r>
              <a:rPr lang="en-US" altLang="zh-CN" sz="2800">
                <a:latin typeface="黑体" pitchFamily="2" charset="-122"/>
                <a:ea typeface="黑体" pitchFamily="2" charset="-122"/>
              </a:rPr>
              <a:t>6.8 </a:t>
            </a:r>
            <a:r>
              <a:rPr lang="zh-CN" altLang="en-US" sz="2800">
                <a:latin typeface="黑体" pitchFamily="2" charset="-122"/>
                <a:ea typeface="黑体" pitchFamily="2" charset="-122"/>
              </a:rPr>
              <a:t>另一种解法）</a:t>
            </a:r>
            <a:r>
              <a:rPr lang="zh-CN" altLang="en-US" sz="4000">
                <a:latin typeface="黑体" pitchFamily="2" charset="-122"/>
                <a:ea typeface="黑体" pitchFamily="2" charset="-122"/>
              </a:rPr>
              <a:t/>
            </a:r>
            <a:br>
              <a:rPr lang="zh-CN" altLang="en-US" sz="4000">
                <a:latin typeface="黑体" pitchFamily="2" charset="-122"/>
                <a:ea typeface="黑体" pitchFamily="2" charset="-122"/>
              </a:rPr>
            </a:br>
            <a:endParaRPr lang="zh-CN" altLang="en-US" sz="4000">
              <a:latin typeface="黑体" pitchFamily="2" charset="-122"/>
              <a:ea typeface="黑体" pitchFamily="2" charset="-122"/>
            </a:endParaRPr>
          </a:p>
        </p:txBody>
      </p:sp>
      <p:sp>
        <p:nvSpPr>
          <p:cNvPr id="82947" name="Text Box 5"/>
          <p:cNvSpPr txBox="1">
            <a:spLocks noChangeArrowheads="1"/>
          </p:cNvSpPr>
          <p:nvPr/>
        </p:nvSpPr>
        <p:spPr bwMode="auto">
          <a:xfrm>
            <a:off x="468313" y="908050"/>
            <a:ext cx="6223000" cy="5607050"/>
          </a:xfrm>
          <a:prstGeom prst="rect">
            <a:avLst/>
          </a:prstGeom>
          <a:solidFill>
            <a:srgbClr val="99CCFF"/>
          </a:solidFill>
          <a:ln w="38100">
            <a:solidFill>
              <a:srgbClr val="FF9900"/>
            </a:solidFill>
            <a:miter lim="800000"/>
            <a:headEnd/>
            <a:tailEnd/>
          </a:ln>
        </p:spPr>
        <p:txBody>
          <a:bodyPr wrap="none">
            <a:spAutoFit/>
          </a:bodyPr>
          <a:lstStyle/>
          <a:p>
            <a:r>
              <a:rPr lang="en-US" altLang="zh-CN" sz="2400">
                <a:latin typeface="Arial" pitchFamily="34" charset="0"/>
              </a:rPr>
              <a:t>#include &lt;math.h&gt;</a:t>
            </a:r>
          </a:p>
          <a:p>
            <a:r>
              <a:rPr lang="en-US" altLang="zh-CN" sz="2400">
                <a:latin typeface="Arial" pitchFamily="34" charset="0"/>
              </a:rPr>
              <a:t>main()</a:t>
            </a:r>
          </a:p>
          <a:p>
            <a:r>
              <a:rPr lang="en-US" altLang="zh-CN" sz="2400">
                <a:latin typeface="Arial" pitchFamily="34" charset="0"/>
              </a:rPr>
              <a:t>{</a:t>
            </a:r>
          </a:p>
          <a:p>
            <a:r>
              <a:rPr lang="en-US" altLang="zh-CN" sz="2400">
                <a:latin typeface="Arial" pitchFamily="34" charset="0"/>
              </a:rPr>
              <a:t>    int m,k,i;</a:t>
            </a:r>
          </a:p>
          <a:p>
            <a:r>
              <a:rPr lang="en-US" altLang="zh-CN" sz="2400">
                <a:latin typeface="Arial" pitchFamily="34" charset="0"/>
              </a:rPr>
              <a:t>    clrscr();</a:t>
            </a:r>
          </a:p>
          <a:p>
            <a:r>
              <a:rPr lang="en-US" altLang="zh-CN" sz="2400">
                <a:latin typeface="Arial" pitchFamily="34" charset="0"/>
              </a:rPr>
              <a:t>    printf("x=");</a:t>
            </a:r>
          </a:p>
          <a:p>
            <a:r>
              <a:rPr lang="en-US" altLang="zh-CN" sz="2400">
                <a:latin typeface="Arial" pitchFamily="34" charset="0"/>
              </a:rPr>
              <a:t>    scanf("%d",&amp;m);</a:t>
            </a:r>
          </a:p>
          <a:p>
            <a:r>
              <a:rPr lang="en-US" altLang="zh-CN" sz="2400">
                <a:latin typeface="Arial" pitchFamily="34" charset="0"/>
              </a:rPr>
              <a:t>    for(i=2;i&lt;m-1;i++)</a:t>
            </a:r>
          </a:p>
          <a:p>
            <a:r>
              <a:rPr lang="en-US" altLang="zh-CN" sz="2400">
                <a:latin typeface="Arial" pitchFamily="34" charset="0"/>
              </a:rPr>
              <a:t>    if (m%i==0)</a:t>
            </a:r>
          </a:p>
          <a:p>
            <a:r>
              <a:rPr lang="en-US" altLang="zh-CN" sz="2400">
                <a:latin typeface="Arial" pitchFamily="34" charset="0"/>
              </a:rPr>
              <a:t>    {</a:t>
            </a:r>
          </a:p>
          <a:p>
            <a:r>
              <a:rPr lang="en-US" altLang="zh-CN" sz="2400">
                <a:latin typeface="Arial" pitchFamily="34" charset="0"/>
              </a:rPr>
              <a:t>        printf("%d is not a prime number\n",m);</a:t>
            </a:r>
          </a:p>
          <a:p>
            <a:r>
              <a:rPr lang="en-US" altLang="zh-CN" sz="2400">
                <a:latin typeface="Arial" pitchFamily="34" charset="0"/>
              </a:rPr>
              <a:t>        exit(0);</a:t>
            </a:r>
          </a:p>
          <a:p>
            <a:r>
              <a:rPr lang="en-US" altLang="zh-CN" sz="2400">
                <a:latin typeface="Arial" pitchFamily="34" charset="0"/>
              </a:rPr>
              <a:t>    }</a:t>
            </a:r>
          </a:p>
          <a:p>
            <a:r>
              <a:rPr lang="en-US" altLang="zh-CN" sz="2400">
                <a:latin typeface="Arial" pitchFamily="34" charset="0"/>
              </a:rPr>
              <a:t>    printf("i=%d,%d is a prime number\n",i,m);</a:t>
            </a:r>
          </a:p>
          <a:p>
            <a:r>
              <a:rPr lang="en-US" altLang="zh-CN" sz="2400">
                <a:latin typeface="Arial" pitchFamily="34" charset="0"/>
              </a:rPr>
              <a:t> }</a:t>
            </a:r>
          </a:p>
        </p:txBody>
      </p:sp>
      <p:sp>
        <p:nvSpPr>
          <p:cNvPr id="310278" name="Text Box 6"/>
          <p:cNvSpPr txBox="1">
            <a:spLocks noChangeArrowheads="1"/>
          </p:cNvSpPr>
          <p:nvPr/>
        </p:nvSpPr>
        <p:spPr bwMode="auto">
          <a:xfrm>
            <a:off x="6300788" y="1412875"/>
            <a:ext cx="2449512" cy="1216025"/>
          </a:xfrm>
          <a:prstGeom prst="rect">
            <a:avLst/>
          </a:prstGeom>
          <a:solidFill>
            <a:srgbClr val="FFCC00"/>
          </a:solidFill>
          <a:ln w="28575">
            <a:solidFill>
              <a:srgbClr val="FF0000"/>
            </a:solidFill>
            <a:miter lim="800000"/>
            <a:headEnd/>
            <a:tailEnd/>
          </a:ln>
        </p:spPr>
        <p:txBody>
          <a:bodyPr>
            <a:spAutoFit/>
          </a:bodyPr>
          <a:lstStyle/>
          <a:p>
            <a:r>
              <a:rPr lang="zh-CN" altLang="en-US" sz="2400">
                <a:solidFill>
                  <a:srgbClr val="990000"/>
                </a:solidFill>
                <a:latin typeface="Arial" pitchFamily="34" charset="0"/>
              </a:rPr>
              <a:t>把</a:t>
            </a:r>
            <a:r>
              <a:rPr lang="en-US" altLang="zh-CN" sz="2400">
                <a:solidFill>
                  <a:srgbClr val="990000"/>
                </a:solidFill>
                <a:latin typeface="Arial" pitchFamily="34" charset="0"/>
              </a:rPr>
              <a:t>i&lt;m-1</a:t>
            </a:r>
          </a:p>
          <a:p>
            <a:r>
              <a:rPr lang="zh-CN" altLang="en-US" sz="2400">
                <a:solidFill>
                  <a:srgbClr val="990000"/>
                </a:solidFill>
                <a:latin typeface="Arial" pitchFamily="34" charset="0"/>
              </a:rPr>
              <a:t>改为</a:t>
            </a:r>
            <a:r>
              <a:rPr lang="en-US" altLang="zh-CN" sz="2400">
                <a:solidFill>
                  <a:srgbClr val="990000"/>
                </a:solidFill>
                <a:latin typeface="Arial" pitchFamily="34" charset="0"/>
              </a:rPr>
              <a:t>i&lt;sqrt(m-1)</a:t>
            </a:r>
          </a:p>
          <a:p>
            <a:r>
              <a:rPr lang="zh-CN" altLang="en-US" sz="2400">
                <a:solidFill>
                  <a:srgbClr val="990000"/>
                </a:solidFill>
                <a:latin typeface="Arial" pitchFamily="34" charset="0"/>
              </a:rPr>
              <a:t>比较</a:t>
            </a:r>
            <a:r>
              <a:rPr lang="en-US" altLang="zh-CN" sz="2400">
                <a:solidFill>
                  <a:srgbClr val="990000"/>
                </a:solidFill>
                <a:latin typeface="Arial" pitchFamily="34" charset="0"/>
              </a:rPr>
              <a:t>i</a:t>
            </a:r>
            <a:r>
              <a:rPr lang="zh-CN" altLang="en-US" sz="2400">
                <a:solidFill>
                  <a:srgbClr val="990000"/>
                </a:solidFill>
                <a:latin typeface="Arial" pitchFamily="34" charset="0"/>
              </a:rPr>
              <a:t>的值</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78"/>
                                        </p:tgtEl>
                                        <p:attrNameLst>
                                          <p:attrName>style.visibility</p:attrName>
                                        </p:attrNameLst>
                                      </p:cBhvr>
                                      <p:to>
                                        <p:strVal val="visible"/>
                                      </p:to>
                                    </p:set>
                                    <p:animEffect transition="in" filter="blinds(horizontal)">
                                      <p:cBhvr>
                                        <p:cTn id="7" dur="500"/>
                                        <p:tgtEl>
                                          <p:spTgt spid="310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8"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ChangeArrowheads="1"/>
          </p:cNvSpPr>
          <p:nvPr/>
        </p:nvSpPr>
        <p:spPr bwMode="auto">
          <a:xfrm>
            <a:off x="457200" y="277813"/>
            <a:ext cx="8229600" cy="630237"/>
          </a:xfrm>
          <a:prstGeom prst="rect">
            <a:avLst/>
          </a:prstGeom>
          <a:noFill/>
          <a:ln w="9525">
            <a:noFill/>
            <a:miter lim="800000"/>
            <a:headEnd/>
            <a:tailEnd/>
          </a:ln>
        </p:spPr>
        <p:txBody>
          <a:bodyPr anchor="ctr"/>
          <a:lstStyle/>
          <a:p>
            <a:pPr algn="ctr"/>
            <a:r>
              <a:rPr lang="zh-CN" altLang="en-US" sz="3200">
                <a:latin typeface="黑体" pitchFamily="2" charset="-122"/>
                <a:ea typeface="黑体" pitchFamily="2" charset="-122"/>
              </a:rPr>
              <a:t>第三章 作业</a:t>
            </a:r>
          </a:p>
        </p:txBody>
      </p:sp>
      <p:sp>
        <p:nvSpPr>
          <p:cNvPr id="83971" name="Rectangle 5"/>
          <p:cNvSpPr>
            <a:spLocks noChangeArrowheads="1"/>
          </p:cNvSpPr>
          <p:nvPr/>
        </p:nvSpPr>
        <p:spPr bwMode="auto">
          <a:xfrm>
            <a:off x="457200" y="1052513"/>
            <a:ext cx="8686800" cy="5078412"/>
          </a:xfrm>
          <a:prstGeom prst="rect">
            <a:avLst/>
          </a:prstGeom>
          <a:noFill/>
          <a:ln w="9525">
            <a:noFill/>
            <a:miter lim="800000"/>
            <a:headEnd/>
            <a:tailEnd/>
          </a:ln>
        </p:spPr>
        <p:txBody>
          <a:bodyPr/>
          <a:lstStyle/>
          <a:p>
            <a:pPr marL="457200" indent="-457200">
              <a:lnSpc>
                <a:spcPct val="80000"/>
              </a:lnSpc>
              <a:spcBef>
                <a:spcPct val="20000"/>
              </a:spcBef>
            </a:pPr>
            <a:r>
              <a:rPr lang="zh-CN" altLang="en-US" sz="2400">
                <a:solidFill>
                  <a:srgbClr val="990000"/>
                </a:solidFill>
                <a:ea typeface="黑体" pitchFamily="2" charset="-122"/>
              </a:rPr>
              <a:t>一、编程题</a:t>
            </a:r>
          </a:p>
          <a:p>
            <a:pPr marL="457200" indent="-457200">
              <a:lnSpc>
                <a:spcPct val="80000"/>
              </a:lnSpc>
              <a:spcBef>
                <a:spcPct val="20000"/>
              </a:spcBef>
            </a:pPr>
            <a:endParaRPr lang="zh-CN" altLang="en-US" sz="2400">
              <a:solidFill>
                <a:srgbClr val="FF0000"/>
              </a:solidFill>
              <a:ea typeface="黑体" pitchFamily="2" charset="-122"/>
            </a:endParaRPr>
          </a:p>
          <a:p>
            <a:pPr marL="457200" indent="-457200">
              <a:lnSpc>
                <a:spcPct val="80000"/>
              </a:lnSpc>
              <a:spcBef>
                <a:spcPct val="20000"/>
              </a:spcBef>
            </a:pPr>
            <a:r>
              <a:rPr lang="en-US" altLang="zh-CN" sz="2400" b="1">
                <a:ea typeface="黑体" pitchFamily="2" charset="-122"/>
              </a:rPr>
              <a:t>1</a:t>
            </a:r>
            <a:r>
              <a:rPr lang="zh-CN" altLang="en-US" sz="2400" b="1">
                <a:ea typeface="黑体" pitchFamily="2" charset="-122"/>
              </a:rPr>
              <a:t>、编写一个程序，计算</a:t>
            </a:r>
            <a:r>
              <a:rPr lang="en-US" altLang="zh-CN" sz="2400" b="1">
                <a:ea typeface="黑体" pitchFamily="2" charset="-122"/>
              </a:rPr>
              <a:t>-32768</a:t>
            </a:r>
            <a:r>
              <a:rPr lang="zh-CN" altLang="en-US" sz="2400" b="1">
                <a:ea typeface="黑体" pitchFamily="2" charset="-122"/>
              </a:rPr>
              <a:t>～</a:t>
            </a:r>
            <a:r>
              <a:rPr lang="en-US" altLang="zh-CN" sz="2400" b="1">
                <a:ea typeface="黑体" pitchFamily="2" charset="-122"/>
              </a:rPr>
              <a:t>+32767</a:t>
            </a:r>
            <a:r>
              <a:rPr lang="zh-CN" altLang="en-US" sz="2400" b="1">
                <a:ea typeface="黑体" pitchFamily="2" charset="-122"/>
              </a:rPr>
              <a:t>之间任意整数（由键盘输入）中各位奇数的平方和。</a:t>
            </a:r>
          </a:p>
          <a:p>
            <a:pPr marL="457200" indent="-457200">
              <a:lnSpc>
                <a:spcPct val="80000"/>
              </a:lnSpc>
              <a:spcBef>
                <a:spcPct val="20000"/>
              </a:spcBef>
            </a:pPr>
            <a:r>
              <a:rPr lang="en-US" altLang="zh-CN" sz="2400" b="1">
                <a:ea typeface="黑体" pitchFamily="2" charset="-122"/>
              </a:rPr>
              <a:t>2</a:t>
            </a:r>
            <a:r>
              <a:rPr lang="zh-CN" altLang="en-US" sz="2400" b="1">
                <a:ea typeface="黑体" pitchFamily="2" charset="-122"/>
              </a:rPr>
              <a:t>、设有一四位数</a:t>
            </a:r>
            <a:r>
              <a:rPr lang="en-US" altLang="zh-CN" sz="2400" b="1">
                <a:ea typeface="黑体" pitchFamily="2" charset="-122"/>
              </a:rPr>
              <a:t>abcd=(ab+cd)</a:t>
            </a:r>
            <a:r>
              <a:rPr lang="en-US" altLang="zh-CN" sz="2400" b="1" baseline="30000">
                <a:ea typeface="黑体" pitchFamily="2" charset="-122"/>
              </a:rPr>
              <a:t>2</a:t>
            </a:r>
            <a:r>
              <a:rPr lang="zh-CN" altLang="en-US" sz="2400" b="1">
                <a:ea typeface="黑体" pitchFamily="2" charset="-122"/>
              </a:rPr>
              <a:t>，编写一个程序，求</a:t>
            </a:r>
            <a:r>
              <a:rPr lang="en-US" altLang="zh-CN" sz="2400" b="1">
                <a:ea typeface="黑体" pitchFamily="2" charset="-122"/>
              </a:rPr>
              <a:t>a</a:t>
            </a:r>
            <a:r>
              <a:rPr lang="zh-CN" altLang="en-US" sz="2400" b="1">
                <a:ea typeface="黑体" pitchFamily="2" charset="-122"/>
              </a:rPr>
              <a:t>、</a:t>
            </a:r>
            <a:r>
              <a:rPr lang="en-US" altLang="zh-CN" sz="2400" b="1">
                <a:ea typeface="黑体" pitchFamily="2" charset="-122"/>
              </a:rPr>
              <a:t>b</a:t>
            </a:r>
            <a:r>
              <a:rPr lang="zh-CN" altLang="en-US" sz="2400" b="1">
                <a:ea typeface="黑体" pitchFamily="2" charset="-122"/>
              </a:rPr>
              <a:t>、</a:t>
            </a:r>
            <a:r>
              <a:rPr lang="en-US" altLang="zh-CN" sz="2400" b="1">
                <a:ea typeface="黑体" pitchFamily="2" charset="-122"/>
              </a:rPr>
              <a:t>c</a:t>
            </a:r>
            <a:r>
              <a:rPr lang="zh-CN" altLang="en-US" sz="2400" b="1">
                <a:ea typeface="黑体" pitchFamily="2" charset="-122"/>
              </a:rPr>
              <a:t>、</a:t>
            </a:r>
            <a:r>
              <a:rPr lang="en-US" altLang="zh-CN" sz="2400" b="1">
                <a:ea typeface="黑体" pitchFamily="2" charset="-122"/>
              </a:rPr>
              <a:t>d</a:t>
            </a:r>
            <a:r>
              <a:rPr lang="zh-CN" altLang="en-US" sz="2400" b="1">
                <a:ea typeface="黑体" pitchFamily="2" charset="-122"/>
              </a:rPr>
              <a:t>。</a:t>
            </a:r>
          </a:p>
          <a:p>
            <a:pPr marL="457200" indent="-457200">
              <a:lnSpc>
                <a:spcPct val="80000"/>
              </a:lnSpc>
              <a:spcBef>
                <a:spcPct val="20000"/>
              </a:spcBef>
            </a:pPr>
            <a:r>
              <a:rPr lang="en-US" altLang="zh-CN" sz="2400" b="1">
                <a:ea typeface="黑体" pitchFamily="2" charset="-122"/>
              </a:rPr>
              <a:t>3</a:t>
            </a:r>
            <a:r>
              <a:rPr lang="zh-CN" altLang="en-US" sz="2400" b="1">
                <a:ea typeface="黑体" pitchFamily="2" charset="-122"/>
              </a:rPr>
              <a:t>、鸡兔问题：鸡兔共</a:t>
            </a:r>
            <a:r>
              <a:rPr lang="en-US" altLang="zh-CN" sz="2400" b="1">
                <a:ea typeface="黑体" pitchFamily="2" charset="-122"/>
              </a:rPr>
              <a:t>30</a:t>
            </a:r>
            <a:r>
              <a:rPr lang="zh-CN" altLang="en-US" sz="2400" b="1">
                <a:ea typeface="黑体" pitchFamily="2" charset="-122"/>
              </a:rPr>
              <a:t>只，脚共有</a:t>
            </a:r>
            <a:r>
              <a:rPr lang="en-US" altLang="zh-CN" sz="2400" b="1">
                <a:ea typeface="黑体" pitchFamily="2" charset="-122"/>
              </a:rPr>
              <a:t>90</a:t>
            </a:r>
            <a:r>
              <a:rPr lang="zh-CN" altLang="en-US" sz="2400" b="1">
                <a:ea typeface="黑体" pitchFamily="2" charset="-122"/>
              </a:rPr>
              <a:t>个。编写一个程序，求鸡、兔各多少只。</a:t>
            </a:r>
          </a:p>
          <a:p>
            <a:pPr marL="457200" indent="-457200">
              <a:lnSpc>
                <a:spcPct val="90000"/>
              </a:lnSpc>
              <a:spcBef>
                <a:spcPct val="20000"/>
              </a:spcBef>
            </a:pPr>
            <a:r>
              <a:rPr lang="en-US" altLang="zh-CN" sz="2400" b="1">
                <a:ea typeface="黑体" pitchFamily="2" charset="-122"/>
              </a:rPr>
              <a:t>4</a:t>
            </a:r>
            <a:r>
              <a:rPr lang="zh-CN" altLang="en-US" sz="2400" b="1">
                <a:ea typeface="黑体" pitchFamily="2" charset="-122"/>
              </a:rPr>
              <a:t>、编写一个程序，求</a:t>
            </a:r>
            <a:r>
              <a:rPr lang="en-US" altLang="zh-CN" sz="2400" b="1">
                <a:ea typeface="黑体" pitchFamily="2" charset="-122"/>
              </a:rPr>
              <a:t>S</a:t>
            </a:r>
            <a:r>
              <a:rPr lang="zh-CN" altLang="en-US" sz="2400" b="1">
                <a:ea typeface="黑体" pitchFamily="2" charset="-122"/>
              </a:rPr>
              <a:t>值（</a:t>
            </a:r>
            <a:r>
              <a:rPr lang="en-US" altLang="zh-CN" sz="2400" b="1">
                <a:ea typeface="黑体" pitchFamily="2" charset="-122"/>
              </a:rPr>
              <a:t>n</a:t>
            </a:r>
            <a:r>
              <a:rPr lang="zh-CN" altLang="en-US" sz="2400" b="1">
                <a:ea typeface="黑体" pitchFamily="2" charset="-122"/>
              </a:rPr>
              <a:t>由键盘输入）：</a:t>
            </a:r>
          </a:p>
          <a:p>
            <a:pPr marL="457200" indent="-457200">
              <a:lnSpc>
                <a:spcPct val="90000"/>
              </a:lnSpc>
              <a:spcBef>
                <a:spcPct val="20000"/>
              </a:spcBef>
            </a:pPr>
            <a:endParaRPr lang="zh-CN" altLang="en-US" sz="2400" b="1">
              <a:ea typeface="黑体" pitchFamily="2" charset="-122"/>
            </a:endParaRPr>
          </a:p>
          <a:p>
            <a:pPr marL="457200" indent="-457200">
              <a:lnSpc>
                <a:spcPct val="90000"/>
              </a:lnSpc>
              <a:spcBef>
                <a:spcPct val="20000"/>
              </a:spcBef>
            </a:pPr>
            <a:endParaRPr lang="zh-CN" altLang="en-US" sz="2400" b="1">
              <a:ea typeface="黑体" pitchFamily="2" charset="-122"/>
            </a:endParaRPr>
          </a:p>
          <a:p>
            <a:pPr marL="457200" indent="-457200">
              <a:lnSpc>
                <a:spcPct val="90000"/>
              </a:lnSpc>
              <a:spcBef>
                <a:spcPct val="20000"/>
              </a:spcBef>
            </a:pPr>
            <a:endParaRPr lang="zh-CN" altLang="en-US" sz="2400" b="1">
              <a:ea typeface="黑体" pitchFamily="2" charset="-122"/>
            </a:endParaRPr>
          </a:p>
          <a:p>
            <a:pPr marL="457200" indent="-457200">
              <a:lnSpc>
                <a:spcPct val="90000"/>
              </a:lnSpc>
              <a:spcBef>
                <a:spcPct val="20000"/>
              </a:spcBef>
            </a:pPr>
            <a:endParaRPr lang="zh-CN" altLang="en-US" sz="2400" b="1">
              <a:ea typeface="黑体" pitchFamily="2" charset="-122"/>
            </a:endParaRPr>
          </a:p>
          <a:p>
            <a:pPr marL="457200" indent="-457200">
              <a:lnSpc>
                <a:spcPct val="90000"/>
              </a:lnSpc>
              <a:spcBef>
                <a:spcPct val="20000"/>
              </a:spcBef>
            </a:pPr>
            <a:r>
              <a:rPr lang="zh-CN" altLang="en-US" sz="2400" b="1">
                <a:ea typeface="黑体" pitchFamily="2" charset="-122"/>
              </a:rPr>
              <a:t>（程序检验参考：</a:t>
            </a:r>
          </a:p>
          <a:p>
            <a:pPr marL="457200" indent="-457200">
              <a:lnSpc>
                <a:spcPct val="90000"/>
              </a:lnSpc>
              <a:spcBef>
                <a:spcPct val="20000"/>
              </a:spcBef>
            </a:pPr>
            <a:r>
              <a:rPr lang="zh-CN" altLang="en-US" sz="2400" b="1">
                <a:ea typeface="黑体" pitchFamily="2" charset="-122"/>
              </a:rPr>
              <a:t>    </a:t>
            </a:r>
            <a:r>
              <a:rPr lang="en-US" altLang="zh-CN" sz="2400" b="1">
                <a:ea typeface="黑体" pitchFamily="2" charset="-122"/>
              </a:rPr>
              <a:t>x=6.66,n=8</a:t>
            </a:r>
            <a:r>
              <a:rPr lang="zh-CN" altLang="en-US" sz="2400" b="1">
                <a:ea typeface="黑体" pitchFamily="2" charset="-122"/>
              </a:rPr>
              <a:t>时，</a:t>
            </a:r>
            <a:r>
              <a:rPr lang="en-US" altLang="zh-CN" sz="2400" b="1">
                <a:ea typeface="黑体" pitchFamily="2" charset="-122"/>
              </a:rPr>
              <a:t>s=40.955;x=6.66,x=15</a:t>
            </a:r>
            <a:r>
              <a:rPr lang="zh-CN" altLang="en-US" sz="2400" b="1">
                <a:ea typeface="黑体" pitchFamily="2" charset="-122"/>
              </a:rPr>
              <a:t>时</a:t>
            </a:r>
            <a:r>
              <a:rPr lang="en-US" altLang="zh-CN" sz="2400" b="1">
                <a:ea typeface="黑体" pitchFamily="2" charset="-122"/>
              </a:rPr>
              <a:t>,s=-1.511</a:t>
            </a:r>
          </a:p>
        </p:txBody>
      </p:sp>
      <p:pic>
        <p:nvPicPr>
          <p:cNvPr id="83972" name="Picture 6" descr="zy1"/>
          <p:cNvPicPr>
            <a:picLocks noChangeAspect="1" noChangeArrowheads="1"/>
          </p:cNvPicPr>
          <p:nvPr/>
        </p:nvPicPr>
        <p:blipFill>
          <a:blip r:embed="rId2"/>
          <a:srcRect/>
          <a:stretch>
            <a:fillRect/>
          </a:stretch>
        </p:blipFill>
        <p:spPr bwMode="auto">
          <a:xfrm>
            <a:off x="971550" y="4238625"/>
            <a:ext cx="7272338" cy="1223963"/>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ChangeArrowheads="1"/>
          </p:cNvSpPr>
          <p:nvPr/>
        </p:nvSpPr>
        <p:spPr bwMode="auto">
          <a:xfrm>
            <a:off x="0" y="0"/>
            <a:ext cx="8229600" cy="692150"/>
          </a:xfrm>
          <a:prstGeom prst="rect">
            <a:avLst/>
          </a:prstGeom>
          <a:noFill/>
          <a:ln w="9525">
            <a:noFill/>
            <a:miter lim="800000"/>
            <a:headEnd/>
            <a:tailEnd/>
          </a:ln>
          <a:effectLst/>
        </p:spPr>
        <p:txBody>
          <a:bodyPr anchor="ctr"/>
          <a:lstStyle/>
          <a:p>
            <a:pPr algn="ctr">
              <a:lnSpc>
                <a:spcPct val="90000"/>
              </a:lnSpc>
              <a:defRPr/>
            </a:pPr>
            <a:r>
              <a:rPr lang="zh-CN" altLang="en-US" sz="3200">
                <a:solidFill>
                  <a:schemeClr val="tx2"/>
                </a:solidFill>
                <a:effectLst>
                  <a:outerShdw blurRad="38100" dist="38100" dir="2700000" algn="tl">
                    <a:srgbClr val="C0C0C0"/>
                  </a:outerShdw>
                </a:effectLst>
                <a:latin typeface="黑体" pitchFamily="2" charset="-122"/>
                <a:ea typeface="黑体" pitchFamily="2" charset="-122"/>
              </a:rPr>
              <a:t>第三章 作业</a:t>
            </a:r>
          </a:p>
        </p:txBody>
      </p:sp>
      <p:sp>
        <p:nvSpPr>
          <p:cNvPr id="84995" name="Rectangle 7"/>
          <p:cNvSpPr>
            <a:spLocks noChangeArrowheads="1"/>
          </p:cNvSpPr>
          <p:nvPr/>
        </p:nvSpPr>
        <p:spPr bwMode="auto">
          <a:xfrm>
            <a:off x="0" y="998538"/>
            <a:ext cx="9144000" cy="5438775"/>
          </a:xfrm>
          <a:prstGeom prst="rect">
            <a:avLst/>
          </a:prstGeom>
          <a:noFill/>
          <a:ln w="9525">
            <a:noFill/>
            <a:miter lim="800000"/>
            <a:headEnd/>
            <a:tailEnd/>
          </a:ln>
        </p:spPr>
        <p:txBody>
          <a:bodyPr/>
          <a:lstStyle/>
          <a:p>
            <a:pPr marL="457200" indent="-457200">
              <a:lnSpc>
                <a:spcPct val="90000"/>
              </a:lnSpc>
              <a:spcBef>
                <a:spcPct val="20000"/>
              </a:spcBef>
            </a:pPr>
            <a:r>
              <a:rPr lang="zh-CN" altLang="en-US" sz="2400">
                <a:solidFill>
                  <a:srgbClr val="000066"/>
                </a:solidFill>
                <a:latin typeface="Verdana" pitchFamily="34" charset="0"/>
                <a:ea typeface="黑体" pitchFamily="2" charset="-122"/>
              </a:rPr>
              <a:t>一、编程题</a:t>
            </a:r>
          </a:p>
          <a:p>
            <a:pPr marL="457200" indent="-457200">
              <a:lnSpc>
                <a:spcPct val="90000"/>
              </a:lnSpc>
              <a:spcBef>
                <a:spcPct val="20000"/>
              </a:spcBef>
            </a:pPr>
            <a:r>
              <a:rPr lang="zh-CN" altLang="en-US" sz="2400">
                <a:latin typeface="Verdana" pitchFamily="34" charset="0"/>
                <a:ea typeface="黑体" pitchFamily="2" charset="-122"/>
              </a:rPr>
              <a:t> </a:t>
            </a:r>
            <a:endParaRPr lang="zh-CN" altLang="en-US" sz="2400">
              <a:solidFill>
                <a:srgbClr val="000000"/>
              </a:solidFill>
              <a:latin typeface="Verdana" pitchFamily="34" charset="0"/>
              <a:ea typeface="黑体" pitchFamily="2" charset="-122"/>
            </a:endParaRPr>
          </a:p>
          <a:p>
            <a:pPr marL="457200" indent="-457200">
              <a:lnSpc>
                <a:spcPct val="90000"/>
              </a:lnSpc>
              <a:spcBef>
                <a:spcPct val="20000"/>
              </a:spcBef>
            </a:pPr>
            <a:r>
              <a:rPr lang="en-US" altLang="zh-CN" sz="2400">
                <a:solidFill>
                  <a:srgbClr val="000000"/>
                </a:solidFill>
                <a:latin typeface="Verdana" pitchFamily="34" charset="0"/>
                <a:ea typeface="黑体" pitchFamily="2" charset="-122"/>
              </a:rPr>
              <a:t>5</a:t>
            </a:r>
            <a:r>
              <a:rPr lang="zh-CN" altLang="en-US" sz="2400">
                <a:solidFill>
                  <a:srgbClr val="000000"/>
                </a:solidFill>
                <a:latin typeface="Verdana" pitchFamily="34" charset="0"/>
                <a:ea typeface="黑体" pitchFamily="2" charset="-122"/>
              </a:rPr>
              <a:t>、编写一个程序，求前 </a:t>
            </a:r>
            <a:r>
              <a:rPr lang="en-US" altLang="zh-CN" sz="2400">
                <a:solidFill>
                  <a:srgbClr val="000000"/>
                </a:solidFill>
                <a:latin typeface="Verdana" pitchFamily="34" charset="0"/>
                <a:ea typeface="黑体" pitchFamily="2" charset="-122"/>
              </a:rPr>
              <a:t>n </a:t>
            </a:r>
            <a:r>
              <a:rPr lang="zh-CN" altLang="en-US" sz="2400">
                <a:solidFill>
                  <a:srgbClr val="000000"/>
                </a:solidFill>
                <a:latin typeface="Verdana" pitchFamily="34" charset="0"/>
                <a:ea typeface="黑体" pitchFamily="2" charset="-122"/>
              </a:rPr>
              <a:t>项之和</a:t>
            </a:r>
            <a:r>
              <a:rPr lang="en-US" altLang="zh-CN" sz="2400">
                <a:solidFill>
                  <a:srgbClr val="000000"/>
                </a:solidFill>
                <a:latin typeface="Verdana" pitchFamily="34" charset="0"/>
                <a:ea typeface="黑体" pitchFamily="2" charset="-122"/>
              </a:rPr>
              <a:t>S</a:t>
            </a:r>
            <a:r>
              <a:rPr lang="zh-CN" altLang="en-US" sz="2400">
                <a:solidFill>
                  <a:srgbClr val="000000"/>
                </a:solidFill>
                <a:latin typeface="Verdana" pitchFamily="34" charset="0"/>
                <a:ea typeface="黑体" pitchFamily="2" charset="-122"/>
              </a:rPr>
              <a:t>值，其中 </a:t>
            </a:r>
            <a:r>
              <a:rPr lang="en-US" altLang="zh-CN" sz="2400">
                <a:solidFill>
                  <a:srgbClr val="000000"/>
                </a:solidFill>
                <a:latin typeface="Verdana" pitchFamily="34" charset="0"/>
                <a:ea typeface="黑体" pitchFamily="2" charset="-122"/>
              </a:rPr>
              <a:t>n≥1 </a:t>
            </a:r>
            <a:r>
              <a:rPr lang="zh-CN" altLang="en-US" sz="2400">
                <a:solidFill>
                  <a:srgbClr val="000000"/>
                </a:solidFill>
                <a:latin typeface="Verdana" pitchFamily="34" charset="0"/>
                <a:ea typeface="黑体" pitchFamily="2" charset="-122"/>
              </a:rPr>
              <a:t>，</a:t>
            </a:r>
            <a:r>
              <a:rPr lang="en-US" altLang="zh-CN" sz="2400">
                <a:solidFill>
                  <a:srgbClr val="000000"/>
                </a:solidFill>
                <a:latin typeface="Verdana" pitchFamily="34" charset="0"/>
                <a:ea typeface="黑体" pitchFamily="2" charset="-122"/>
              </a:rPr>
              <a:t>x ≠ 0 </a:t>
            </a:r>
            <a:r>
              <a:rPr lang="zh-CN" altLang="en-US" sz="2400">
                <a:solidFill>
                  <a:srgbClr val="000000"/>
                </a:solidFill>
                <a:latin typeface="Verdana" pitchFamily="34" charset="0"/>
                <a:ea typeface="黑体" pitchFamily="2" charset="-122"/>
              </a:rPr>
              <a:t>。（</a:t>
            </a:r>
            <a:r>
              <a:rPr lang="en-US" altLang="zh-CN" sz="2400">
                <a:solidFill>
                  <a:srgbClr val="000000"/>
                </a:solidFill>
                <a:latin typeface="Verdana" pitchFamily="34" charset="0"/>
                <a:ea typeface="黑体" pitchFamily="2" charset="-122"/>
              </a:rPr>
              <a:t>n</a:t>
            </a:r>
            <a:r>
              <a:rPr lang="zh-CN" altLang="en-US" sz="2400">
                <a:solidFill>
                  <a:srgbClr val="000000"/>
                </a:solidFill>
                <a:latin typeface="Verdana" pitchFamily="34" charset="0"/>
                <a:ea typeface="黑体" pitchFamily="2" charset="-122"/>
              </a:rPr>
              <a:t>由键盘输入）：</a:t>
            </a:r>
          </a:p>
          <a:p>
            <a:pPr marL="457200" indent="-457200">
              <a:lnSpc>
                <a:spcPct val="90000"/>
              </a:lnSpc>
              <a:spcBef>
                <a:spcPct val="20000"/>
              </a:spcBef>
            </a:pPr>
            <a:r>
              <a:rPr lang="zh-CN" altLang="en-US" sz="2400">
                <a:solidFill>
                  <a:srgbClr val="000000"/>
                </a:solidFill>
                <a:latin typeface="Verdana" pitchFamily="34" charset="0"/>
                <a:ea typeface="黑体" pitchFamily="2" charset="-122"/>
              </a:rPr>
              <a:t>	</a:t>
            </a:r>
            <a:r>
              <a:rPr lang="zh-CN" altLang="en-US" sz="2400" b="1">
                <a:solidFill>
                  <a:srgbClr val="000000"/>
                </a:solidFill>
                <a:latin typeface="Verdana" pitchFamily="34" charset="0"/>
                <a:ea typeface="黑体" pitchFamily="2" charset="-122"/>
              </a:rPr>
              <a:t>          </a:t>
            </a:r>
            <a:r>
              <a:rPr lang="en-US" altLang="zh-CN" sz="2400" b="1">
                <a:solidFill>
                  <a:srgbClr val="000000"/>
                </a:solidFill>
                <a:latin typeface="Verdana" pitchFamily="34" charset="0"/>
                <a:ea typeface="黑体" pitchFamily="2" charset="-122"/>
              </a:rPr>
              <a:t>1       2x        3         5x        8       13x</a:t>
            </a:r>
          </a:p>
          <a:p>
            <a:pPr marL="457200" indent="-457200">
              <a:lnSpc>
                <a:spcPct val="90000"/>
              </a:lnSpc>
              <a:spcBef>
                <a:spcPct val="20000"/>
              </a:spcBef>
            </a:pPr>
            <a:r>
              <a:rPr lang="en-US" altLang="zh-CN" sz="2400" b="1">
                <a:solidFill>
                  <a:srgbClr val="000000"/>
                </a:solidFill>
                <a:latin typeface="Verdana" pitchFamily="34" charset="0"/>
                <a:ea typeface="黑体" pitchFamily="2" charset="-122"/>
              </a:rPr>
              <a:t>     S =  ── </a:t>
            </a:r>
            <a:r>
              <a:rPr lang="en-US" altLang="zh-CN" sz="2400">
                <a:solidFill>
                  <a:srgbClr val="000000"/>
                </a:solidFill>
                <a:latin typeface="宋体" pitchFamily="2" charset="-122"/>
              </a:rPr>
              <a:t>-</a:t>
            </a:r>
            <a:r>
              <a:rPr lang="en-US" altLang="zh-CN" sz="2400" b="1">
                <a:solidFill>
                  <a:srgbClr val="000000"/>
                </a:solidFill>
                <a:latin typeface="Verdana" pitchFamily="34" charset="0"/>
                <a:ea typeface="黑体" pitchFamily="2" charset="-122"/>
              </a:rPr>
              <a:t> ── +  ──   </a:t>
            </a:r>
            <a:r>
              <a:rPr lang="en-US" altLang="zh-CN" sz="2400">
                <a:solidFill>
                  <a:srgbClr val="000000"/>
                </a:solidFill>
                <a:latin typeface="宋体" pitchFamily="2" charset="-122"/>
              </a:rPr>
              <a:t>-</a:t>
            </a:r>
            <a:r>
              <a:rPr lang="en-US" altLang="zh-CN" sz="2400" b="1">
                <a:solidFill>
                  <a:srgbClr val="000000"/>
                </a:solidFill>
                <a:latin typeface="Verdana" pitchFamily="34" charset="0"/>
                <a:ea typeface="黑体" pitchFamily="2" charset="-122"/>
              </a:rPr>
              <a:t>  ── +   ── </a:t>
            </a:r>
            <a:r>
              <a:rPr lang="en-US" altLang="zh-CN" sz="2400" b="1">
                <a:solidFill>
                  <a:srgbClr val="000000"/>
                </a:solidFill>
                <a:latin typeface="宋体" pitchFamily="2" charset="-122"/>
              </a:rPr>
              <a:t>-</a:t>
            </a:r>
            <a:r>
              <a:rPr lang="en-US" altLang="zh-CN" sz="2400" b="1">
                <a:solidFill>
                  <a:srgbClr val="000000"/>
                </a:solidFill>
                <a:latin typeface="Verdana" pitchFamily="34" charset="0"/>
                <a:ea typeface="黑体" pitchFamily="2" charset="-122"/>
              </a:rPr>
              <a:t> ── + ... </a:t>
            </a:r>
          </a:p>
          <a:p>
            <a:pPr marL="457200" indent="-457200">
              <a:lnSpc>
                <a:spcPct val="90000"/>
              </a:lnSpc>
              <a:spcBef>
                <a:spcPct val="20000"/>
              </a:spcBef>
            </a:pPr>
            <a:r>
              <a:rPr lang="en-US" altLang="zh-CN" sz="2400" b="1">
                <a:solidFill>
                  <a:srgbClr val="000000"/>
                </a:solidFill>
                <a:latin typeface="Verdana" pitchFamily="34" charset="0"/>
                <a:ea typeface="黑体" pitchFamily="2" charset="-122"/>
              </a:rPr>
              <a:t>              2x       3         5x        8        13x      21</a:t>
            </a:r>
            <a:endParaRPr lang="en-US" altLang="zh-CN" sz="2400">
              <a:solidFill>
                <a:srgbClr val="000000"/>
              </a:solidFill>
              <a:latin typeface="Verdana" pitchFamily="34" charset="0"/>
              <a:ea typeface="黑体" pitchFamily="2" charset="-122"/>
            </a:endParaRPr>
          </a:p>
          <a:p>
            <a:pPr marL="457200" indent="-457200">
              <a:lnSpc>
                <a:spcPct val="90000"/>
              </a:lnSpc>
              <a:spcBef>
                <a:spcPct val="20000"/>
              </a:spcBef>
            </a:pPr>
            <a:endParaRPr lang="en-US" altLang="zh-CN" sz="2400">
              <a:solidFill>
                <a:srgbClr val="000000"/>
              </a:solidFill>
              <a:latin typeface="Verdana" pitchFamily="34" charset="0"/>
              <a:ea typeface="黑体" pitchFamily="2" charset="-122"/>
            </a:endParaRPr>
          </a:p>
          <a:p>
            <a:pPr marL="457200" indent="-457200">
              <a:lnSpc>
                <a:spcPct val="90000"/>
              </a:lnSpc>
              <a:spcBef>
                <a:spcPct val="20000"/>
              </a:spcBef>
            </a:pPr>
            <a:endParaRPr lang="en-US" altLang="zh-CN" sz="2400">
              <a:solidFill>
                <a:srgbClr val="000000"/>
              </a:solidFill>
              <a:latin typeface="Verdana" pitchFamily="34" charset="0"/>
              <a:ea typeface="黑体" pitchFamily="2" charset="-122"/>
            </a:endParaRPr>
          </a:p>
          <a:p>
            <a:pPr marL="457200" indent="-457200">
              <a:lnSpc>
                <a:spcPct val="90000"/>
              </a:lnSpc>
              <a:spcBef>
                <a:spcPct val="20000"/>
              </a:spcBef>
            </a:pPr>
            <a:r>
              <a:rPr lang="zh-CN" altLang="en-US" sz="2400">
                <a:solidFill>
                  <a:srgbClr val="663300"/>
                </a:solidFill>
                <a:latin typeface="Verdana" pitchFamily="34" charset="0"/>
                <a:ea typeface="黑体" pitchFamily="2" charset="-122"/>
              </a:rPr>
              <a:t>（程序检验参考：</a:t>
            </a:r>
            <a:r>
              <a:rPr lang="en-US" altLang="zh-CN" sz="2400">
                <a:solidFill>
                  <a:srgbClr val="663300"/>
                </a:solidFill>
                <a:latin typeface="Verdana" pitchFamily="34" charset="0"/>
                <a:ea typeface="黑体" pitchFamily="2" charset="-122"/>
              </a:rPr>
              <a:t>x=6.66,n=8</a:t>
            </a:r>
            <a:r>
              <a:rPr lang="zh-CN" altLang="en-US" sz="2400">
                <a:solidFill>
                  <a:srgbClr val="663300"/>
                </a:solidFill>
                <a:latin typeface="Verdana" pitchFamily="34" charset="0"/>
                <a:ea typeface="黑体" pitchFamily="2" charset="-122"/>
              </a:rPr>
              <a:t>时，</a:t>
            </a:r>
            <a:r>
              <a:rPr lang="en-US" altLang="zh-CN" sz="2400">
                <a:solidFill>
                  <a:srgbClr val="663300"/>
                </a:solidFill>
                <a:latin typeface="Verdana" pitchFamily="34" charset="0"/>
                <a:ea typeface="黑体" pitchFamily="2" charset="-122"/>
              </a:rPr>
              <a:t>s= -16.492; x=6.66,x=15</a:t>
            </a:r>
            <a:r>
              <a:rPr lang="zh-CN" altLang="en-US" sz="2400">
                <a:solidFill>
                  <a:srgbClr val="663300"/>
                </a:solidFill>
                <a:latin typeface="Verdana" pitchFamily="34" charset="0"/>
                <a:ea typeface="黑体" pitchFamily="2" charset="-122"/>
              </a:rPr>
              <a:t>时</a:t>
            </a:r>
            <a:r>
              <a:rPr lang="en-US" altLang="zh-CN" sz="2400">
                <a:solidFill>
                  <a:srgbClr val="663300"/>
                </a:solidFill>
                <a:latin typeface="Verdana" pitchFamily="34" charset="0"/>
                <a:ea typeface="黑体" pitchFamily="2" charset="-122"/>
              </a:rPr>
              <a:t>,s=-28.469</a:t>
            </a:r>
            <a:r>
              <a:rPr lang="zh-CN" altLang="en-US" sz="2400">
                <a:solidFill>
                  <a:srgbClr val="663300"/>
                </a:solidFill>
                <a:latin typeface="Verdana" pitchFamily="34" charset="0"/>
                <a:ea typeface="黑体" pitchFamily="2" charset="-122"/>
              </a:rPr>
              <a:t>）</a:t>
            </a:r>
          </a:p>
          <a:p>
            <a:pPr marL="457200" indent="-457200">
              <a:lnSpc>
                <a:spcPct val="90000"/>
              </a:lnSpc>
              <a:spcBef>
                <a:spcPct val="20000"/>
              </a:spcBef>
            </a:pPr>
            <a:endParaRPr lang="en-US" altLang="zh-CN" sz="2400">
              <a:solidFill>
                <a:srgbClr val="663300"/>
              </a:solidFill>
              <a:latin typeface="Verdana" pitchFamily="34" charset="0"/>
              <a:ea typeface="黑体" pitchFamily="2" charset="-122"/>
            </a:endParaRPr>
          </a:p>
        </p:txBody>
      </p:sp>
    </p:spTree>
  </p:cSld>
  <p:clrMapOvr>
    <a:masterClrMapping/>
  </p:clrMapOvr>
  <p:transition>
    <p:blinds dir="vert"/>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ChangeArrowheads="1"/>
          </p:cNvSpPr>
          <p:nvPr/>
        </p:nvSpPr>
        <p:spPr bwMode="auto">
          <a:xfrm>
            <a:off x="701675" y="954088"/>
            <a:ext cx="7516813" cy="457200"/>
          </a:xfrm>
          <a:prstGeom prst="rect">
            <a:avLst/>
          </a:prstGeom>
          <a:noFill/>
          <a:ln w="9525">
            <a:noFill/>
            <a:miter lim="800000"/>
            <a:headEnd/>
            <a:tailEnd/>
          </a:ln>
        </p:spPr>
        <p:txBody>
          <a:bodyPr anchor="ctr">
            <a:spAutoFit/>
          </a:bodyPr>
          <a:lstStyle/>
          <a:p>
            <a:r>
              <a:rPr lang="en-US" altLang="zh-CN" sz="2400" b="1">
                <a:solidFill>
                  <a:srgbClr val="000000"/>
                </a:solidFill>
                <a:latin typeface="Times New Roman" pitchFamily="18" charset="0"/>
                <a:cs typeface="Times New Roman" pitchFamily="18" charset="0"/>
              </a:rPr>
              <a:t>6</a:t>
            </a:r>
            <a:r>
              <a:rPr lang="zh-CN" altLang="en-US" sz="2400" b="1">
                <a:solidFill>
                  <a:srgbClr val="000000"/>
                </a:solidFill>
                <a:latin typeface="Times New Roman" pitchFamily="18" charset="0"/>
                <a:cs typeface="Times New Roman" pitchFamily="18" charset="0"/>
              </a:rPr>
              <a:t>、利用泰勒级数</a:t>
            </a:r>
            <a:r>
              <a:rPr lang="fr-FR" altLang="zh-CN" sz="2400" b="1">
                <a:solidFill>
                  <a:srgbClr val="000000"/>
                </a:solidFill>
                <a:latin typeface="Times New Roman" pitchFamily="18" charset="0"/>
                <a:cs typeface="Arial" pitchFamily="34" charset="0"/>
              </a:rPr>
              <a:t>sin(</a:t>
            </a:r>
            <a:r>
              <a:rPr lang="fr-FR" altLang="zh-CN" sz="2400" b="1" i="1">
                <a:solidFill>
                  <a:srgbClr val="000000"/>
                </a:solidFill>
                <a:latin typeface="Times New Roman" pitchFamily="18" charset="0"/>
                <a:cs typeface="Arial" pitchFamily="34" charset="0"/>
              </a:rPr>
              <a:t>x</a:t>
            </a:r>
            <a:r>
              <a:rPr lang="fr-FR" altLang="zh-CN" sz="2400" b="1">
                <a:solidFill>
                  <a:srgbClr val="000000"/>
                </a:solidFill>
                <a:latin typeface="Times New Roman" pitchFamily="18" charset="0"/>
                <a:cs typeface="Arial" pitchFamily="34" charset="0"/>
              </a:rPr>
              <a:t>)≈</a:t>
            </a:r>
            <a:endParaRPr lang="fr-FR" altLang="zh-CN" sz="2400" b="1">
              <a:solidFill>
                <a:srgbClr val="000000"/>
              </a:solidFill>
              <a:latin typeface="Arial" pitchFamily="34" charset="0"/>
            </a:endParaRPr>
          </a:p>
        </p:txBody>
      </p:sp>
      <p:graphicFrame>
        <p:nvGraphicFramePr>
          <p:cNvPr id="1026" name="Object 4"/>
          <p:cNvGraphicFramePr>
            <a:graphicFrameLocks noChangeAspect="1"/>
          </p:cNvGraphicFramePr>
          <p:nvPr/>
        </p:nvGraphicFramePr>
        <p:xfrm>
          <a:off x="4392613" y="773113"/>
          <a:ext cx="3319462" cy="835025"/>
        </p:xfrm>
        <a:graphic>
          <a:graphicData uri="http://schemas.openxmlformats.org/presentationml/2006/ole">
            <p:oleObj spid="_x0000_s1026" name="公式" r:id="rId3" imgW="1511300" imgH="381000" progId="Equation.3">
              <p:embed/>
            </p:oleObj>
          </a:graphicData>
        </a:graphic>
      </p:graphicFrame>
      <p:sp>
        <p:nvSpPr>
          <p:cNvPr id="1028" name="Rectangle 6"/>
          <p:cNvSpPr>
            <a:spLocks noChangeArrowheads="1"/>
          </p:cNvSpPr>
          <p:nvPr/>
        </p:nvSpPr>
        <p:spPr bwMode="auto">
          <a:xfrm>
            <a:off x="881063" y="1584325"/>
            <a:ext cx="7694612" cy="822325"/>
          </a:xfrm>
          <a:prstGeom prst="rect">
            <a:avLst/>
          </a:prstGeom>
          <a:noFill/>
          <a:ln w="9525">
            <a:noFill/>
            <a:miter lim="800000"/>
            <a:headEnd/>
            <a:tailEnd/>
          </a:ln>
        </p:spPr>
        <p:txBody>
          <a:bodyPr anchor="ctr">
            <a:spAutoFit/>
          </a:bodyPr>
          <a:lstStyle/>
          <a:p>
            <a:r>
              <a:rPr lang="zh-CN" altLang="en-US" sz="2400" b="1">
                <a:solidFill>
                  <a:srgbClr val="000000"/>
                </a:solidFill>
                <a:latin typeface="Times New Roman" pitchFamily="18" charset="0"/>
                <a:cs typeface="Arial" pitchFamily="34" charset="0"/>
              </a:rPr>
              <a:t>计算</a:t>
            </a:r>
            <a:r>
              <a:rPr lang="fr-FR" altLang="zh-CN" sz="2400" b="1">
                <a:solidFill>
                  <a:srgbClr val="000000"/>
                </a:solidFill>
                <a:latin typeface="Times New Roman" pitchFamily="18" charset="0"/>
                <a:cs typeface="Arial" pitchFamily="34" charset="0"/>
              </a:rPr>
              <a:t>sin(</a:t>
            </a:r>
            <a:r>
              <a:rPr lang="fr-FR" altLang="zh-CN" sz="2400" b="1" i="1">
                <a:solidFill>
                  <a:srgbClr val="000000"/>
                </a:solidFill>
                <a:latin typeface="Times New Roman" pitchFamily="18" charset="0"/>
                <a:cs typeface="Arial" pitchFamily="34" charset="0"/>
              </a:rPr>
              <a:t>x</a:t>
            </a:r>
            <a:r>
              <a:rPr lang="fr-FR" altLang="zh-CN" sz="2400" b="1">
                <a:solidFill>
                  <a:srgbClr val="000000"/>
                </a:solidFill>
                <a:latin typeface="Times New Roman" pitchFamily="18" charset="0"/>
                <a:cs typeface="Arial" pitchFamily="34" charset="0"/>
              </a:rPr>
              <a:t>)</a:t>
            </a:r>
            <a:r>
              <a:rPr lang="fr-FR" altLang="zh-CN" sz="2400" b="1">
                <a:solidFill>
                  <a:srgbClr val="000000"/>
                </a:solidFill>
                <a:latin typeface="Times New Roman" pitchFamily="18" charset="0"/>
                <a:cs typeface="Times New Roman" pitchFamily="18" charset="0"/>
              </a:rPr>
              <a:t> </a:t>
            </a:r>
            <a:r>
              <a:rPr lang="zh-CN" altLang="fr-FR" sz="2400" b="1">
                <a:solidFill>
                  <a:srgbClr val="000000"/>
                </a:solidFill>
                <a:latin typeface="Times New Roman" pitchFamily="18" charset="0"/>
                <a:cs typeface="Arial" pitchFamily="34" charset="0"/>
              </a:rPr>
              <a:t>的值。</a:t>
            </a:r>
            <a:r>
              <a:rPr lang="zh-CN" altLang="en-US" sz="2400" b="1">
                <a:solidFill>
                  <a:srgbClr val="000000"/>
                </a:solidFill>
                <a:latin typeface="Times New Roman" pitchFamily="18" charset="0"/>
                <a:cs typeface="Arial" pitchFamily="34" charset="0"/>
              </a:rPr>
              <a:t>要求最后一项的绝对值小于</a:t>
            </a:r>
            <a:r>
              <a:rPr lang="en-US" altLang="zh-CN" sz="2400" b="1">
                <a:solidFill>
                  <a:srgbClr val="000000"/>
                </a:solidFill>
                <a:latin typeface="Times New Roman" pitchFamily="18" charset="0"/>
                <a:cs typeface="Arial" pitchFamily="34" charset="0"/>
              </a:rPr>
              <a:t>10</a:t>
            </a:r>
            <a:r>
              <a:rPr lang="en-US" altLang="zh-CN" sz="2400" b="1" baseline="30000">
                <a:solidFill>
                  <a:srgbClr val="000000"/>
                </a:solidFill>
                <a:latin typeface="Courier New" pitchFamily="49" charset="0"/>
                <a:cs typeface="Courier New" pitchFamily="49" charset="0"/>
              </a:rPr>
              <a:t>-</a:t>
            </a:r>
            <a:r>
              <a:rPr lang="en-US" altLang="zh-CN" sz="2400" b="1" baseline="30000">
                <a:solidFill>
                  <a:srgbClr val="000000"/>
                </a:solidFill>
                <a:latin typeface="Times New Roman" pitchFamily="18" charset="0"/>
                <a:cs typeface="Arial" pitchFamily="34" charset="0"/>
              </a:rPr>
              <a:t>5</a:t>
            </a:r>
            <a:r>
              <a:rPr lang="zh-CN" altLang="en-US" sz="2400" b="1">
                <a:solidFill>
                  <a:srgbClr val="000000"/>
                </a:solidFill>
                <a:latin typeface="Times New Roman" pitchFamily="18" charset="0"/>
                <a:cs typeface="Arial" pitchFamily="34" charset="0"/>
              </a:rPr>
              <a:t>，并统计出此时累加了多少项。</a:t>
            </a:r>
            <a:endParaRPr lang="zh-CN" altLang="en-US" sz="2400" b="1">
              <a:solidFill>
                <a:srgbClr val="000000"/>
              </a:solidFill>
              <a:latin typeface="Arial" pitchFamily="34" charset="0"/>
            </a:endParaRPr>
          </a:p>
        </p:txBody>
      </p:sp>
      <p:sp>
        <p:nvSpPr>
          <p:cNvPr id="1029" name="Rectangle 7"/>
          <p:cNvSpPr>
            <a:spLocks noChangeArrowheads="1"/>
          </p:cNvSpPr>
          <p:nvPr/>
        </p:nvSpPr>
        <p:spPr bwMode="auto">
          <a:xfrm>
            <a:off x="657225" y="3608388"/>
            <a:ext cx="7831138" cy="1187450"/>
          </a:xfrm>
          <a:prstGeom prst="rect">
            <a:avLst/>
          </a:prstGeom>
          <a:noFill/>
          <a:ln w="9525">
            <a:noFill/>
            <a:miter lim="800000"/>
            <a:headEnd/>
            <a:tailEnd/>
          </a:ln>
        </p:spPr>
        <p:txBody>
          <a:bodyPr anchor="ctr">
            <a:spAutoFit/>
          </a:bodyPr>
          <a:lstStyle/>
          <a:p>
            <a:r>
              <a:rPr lang="en-US" altLang="zh-CN" sz="2400" b="1">
                <a:solidFill>
                  <a:srgbClr val="000000"/>
                </a:solidFill>
              </a:rPr>
              <a:t>7</a:t>
            </a:r>
            <a:r>
              <a:rPr lang="zh-CN" altLang="en-US" sz="2400" b="1">
                <a:solidFill>
                  <a:srgbClr val="000000"/>
                </a:solidFill>
              </a:rPr>
              <a:t>、三色球问题。若一个口袋中放有</a:t>
            </a:r>
            <a:r>
              <a:rPr lang="en-US" altLang="zh-CN" sz="2400" b="1">
                <a:solidFill>
                  <a:srgbClr val="000000"/>
                </a:solidFill>
              </a:rPr>
              <a:t>12</a:t>
            </a:r>
            <a:r>
              <a:rPr lang="zh-CN" altLang="en-US" sz="2400" b="1">
                <a:solidFill>
                  <a:srgbClr val="000000"/>
                </a:solidFill>
              </a:rPr>
              <a:t>个球，其中有</a:t>
            </a:r>
            <a:r>
              <a:rPr lang="en-US" altLang="zh-CN" sz="2400" b="1">
                <a:solidFill>
                  <a:srgbClr val="000000"/>
                </a:solidFill>
              </a:rPr>
              <a:t>3</a:t>
            </a:r>
            <a:r>
              <a:rPr lang="zh-CN" altLang="en-US" sz="2400" b="1">
                <a:solidFill>
                  <a:srgbClr val="000000"/>
                </a:solidFill>
              </a:rPr>
              <a:t>个红色的，</a:t>
            </a:r>
            <a:r>
              <a:rPr lang="en-US" altLang="zh-CN" sz="2400" b="1">
                <a:solidFill>
                  <a:srgbClr val="000000"/>
                </a:solidFill>
              </a:rPr>
              <a:t>3</a:t>
            </a:r>
            <a:r>
              <a:rPr lang="zh-CN" altLang="en-US" sz="2400" b="1">
                <a:solidFill>
                  <a:srgbClr val="000000"/>
                </a:solidFill>
              </a:rPr>
              <a:t>个白色的，</a:t>
            </a:r>
            <a:r>
              <a:rPr lang="en-US" altLang="zh-CN" sz="2400" b="1">
                <a:solidFill>
                  <a:srgbClr val="000000"/>
                </a:solidFill>
              </a:rPr>
              <a:t>6</a:t>
            </a:r>
            <a:r>
              <a:rPr lang="zh-CN" altLang="en-US" sz="2400" b="1">
                <a:solidFill>
                  <a:srgbClr val="000000"/>
                </a:solidFill>
              </a:rPr>
              <a:t>个黑色的，从中任取</a:t>
            </a:r>
            <a:r>
              <a:rPr lang="en-US" altLang="zh-CN" sz="2400" b="1">
                <a:solidFill>
                  <a:srgbClr val="000000"/>
                </a:solidFill>
              </a:rPr>
              <a:t>8</a:t>
            </a:r>
            <a:r>
              <a:rPr lang="zh-CN" altLang="en-US" sz="2400" b="1">
                <a:solidFill>
                  <a:srgbClr val="000000"/>
                </a:solidFill>
              </a:rPr>
              <a:t>个球，问共有多少种不同的颜色搭配</a:t>
            </a:r>
            <a:r>
              <a:rPr lang="zh-CN" altLang="en-US" sz="2400" b="1"/>
              <a:t>？</a:t>
            </a:r>
          </a:p>
        </p:txBody>
      </p:sp>
      <p:sp>
        <p:nvSpPr>
          <p:cNvPr id="1030" name="Rectangle 17"/>
          <p:cNvSpPr>
            <a:spLocks noChangeArrowheads="1"/>
          </p:cNvSpPr>
          <p:nvPr/>
        </p:nvSpPr>
        <p:spPr bwMode="auto">
          <a:xfrm>
            <a:off x="1511300" y="2484438"/>
            <a:ext cx="5970588" cy="366712"/>
          </a:xfrm>
          <a:prstGeom prst="rect">
            <a:avLst/>
          </a:prstGeom>
          <a:noFill/>
          <a:ln w="9525">
            <a:noFill/>
            <a:miter lim="800000"/>
            <a:headEnd/>
            <a:tailEnd/>
          </a:ln>
        </p:spPr>
        <p:txBody>
          <a:bodyPr wrap="none">
            <a:spAutoFit/>
          </a:bodyPr>
          <a:lstStyle/>
          <a:p>
            <a:r>
              <a:rPr lang="zh-CN" altLang="en-US">
                <a:solidFill>
                  <a:srgbClr val="663300"/>
                </a:solidFill>
              </a:rPr>
              <a:t>（程序检验参考：</a:t>
            </a:r>
            <a:r>
              <a:rPr lang="en-US" altLang="zh-CN">
                <a:solidFill>
                  <a:srgbClr val="663300"/>
                </a:solidFill>
              </a:rPr>
              <a:t>x=6</a:t>
            </a:r>
            <a:r>
              <a:rPr lang="zh-CN" altLang="en-US">
                <a:solidFill>
                  <a:srgbClr val="663300"/>
                </a:solidFill>
              </a:rPr>
              <a:t>时，</a:t>
            </a:r>
            <a:r>
              <a:rPr lang="en-US" altLang="zh-CN">
                <a:solidFill>
                  <a:srgbClr val="663300"/>
                </a:solidFill>
              </a:rPr>
              <a:t>sin(x)= -0.279415,count=13</a:t>
            </a:r>
            <a:r>
              <a:rPr lang="zh-CN" altLang="en-US">
                <a:solidFill>
                  <a:srgbClr val="663300"/>
                </a:solidFill>
              </a:rPr>
              <a:t>）</a:t>
            </a:r>
          </a:p>
        </p:txBody>
      </p:sp>
    </p:spTree>
  </p:cSld>
  <p:clrMapOvr>
    <a:masterClrMapping/>
  </p:clrMapOvr>
  <p:transition>
    <p:blinds dir="vert"/>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8"/>
          <p:cNvSpPr>
            <a:spLocks noChangeArrowheads="1"/>
          </p:cNvSpPr>
          <p:nvPr/>
        </p:nvSpPr>
        <p:spPr bwMode="auto">
          <a:xfrm>
            <a:off x="0" y="0"/>
            <a:ext cx="3941763" cy="822325"/>
          </a:xfrm>
          <a:prstGeom prst="rect">
            <a:avLst/>
          </a:prstGeom>
          <a:noFill/>
          <a:ln w="9525">
            <a:noFill/>
            <a:miter lim="800000"/>
            <a:headEnd/>
            <a:tailEnd/>
          </a:ln>
        </p:spPr>
        <p:txBody>
          <a:bodyPr wrap="none" anchor="ctr">
            <a:spAutoFit/>
          </a:bodyPr>
          <a:lstStyle/>
          <a:p>
            <a:pPr indent="481013"/>
            <a:r>
              <a:rPr lang="en-US" altLang="zh-CN" sz="2400" b="1">
                <a:solidFill>
                  <a:srgbClr val="000000"/>
                </a:solidFill>
                <a:latin typeface="Times New Roman" pitchFamily="18" charset="0"/>
                <a:ea typeface="楷体_GB2312" pitchFamily="49" charset="-122"/>
                <a:cs typeface="Times New Roman" pitchFamily="18" charset="0"/>
              </a:rPr>
              <a:t> 8</a:t>
            </a:r>
            <a:r>
              <a:rPr lang="zh-CN" altLang="en-US" sz="2400" b="1">
                <a:solidFill>
                  <a:srgbClr val="000000"/>
                </a:solidFill>
                <a:latin typeface="Times New Roman" pitchFamily="18" charset="0"/>
                <a:ea typeface="楷体_GB2312" pitchFamily="49" charset="-122"/>
                <a:cs typeface="Times New Roman" pitchFamily="18" charset="0"/>
              </a:rPr>
              <a:t>、编程打印以下图案</a:t>
            </a:r>
            <a:r>
              <a:rPr lang="zh-CN" altLang="en-US" sz="2400" b="1">
                <a:latin typeface="Times New Roman" pitchFamily="18" charset="0"/>
                <a:ea typeface="楷体_GB2312" pitchFamily="49" charset="-122"/>
                <a:cs typeface="Times New Roman" pitchFamily="18" charset="0"/>
              </a:rPr>
              <a:t>。</a:t>
            </a:r>
            <a:endParaRPr lang="zh-CN" altLang="en-US" sz="2400" b="1">
              <a:ea typeface="楷体_GB2312" pitchFamily="49" charset="-122"/>
              <a:cs typeface="Times New Roman" pitchFamily="18" charset="0"/>
            </a:endParaRPr>
          </a:p>
          <a:p>
            <a:pPr indent="481013" eaLnBrk="0" hangingPunct="0"/>
            <a:endParaRPr lang="en-US" altLang="zh-CN" sz="2400" b="1">
              <a:latin typeface="Arial" pitchFamily="34" charset="0"/>
              <a:ea typeface="楷体_GB2312" pitchFamily="49" charset="-122"/>
              <a:cs typeface="Times New Roman" pitchFamily="18" charset="0"/>
            </a:endParaRPr>
          </a:p>
        </p:txBody>
      </p:sp>
      <p:sp>
        <p:nvSpPr>
          <p:cNvPr id="86019" name="Text Box 7"/>
          <p:cNvSpPr txBox="1">
            <a:spLocks noChangeArrowheads="1"/>
          </p:cNvSpPr>
          <p:nvPr/>
        </p:nvSpPr>
        <p:spPr bwMode="auto">
          <a:xfrm>
            <a:off x="296863" y="1089025"/>
            <a:ext cx="2514600" cy="2106613"/>
          </a:xfrm>
          <a:prstGeom prst="rect">
            <a:avLst/>
          </a:prstGeom>
          <a:noFill/>
          <a:ln w="9525">
            <a:noFill/>
            <a:miter lim="800000"/>
            <a:headEnd/>
            <a:tailEnd/>
          </a:ln>
        </p:spPr>
        <p:txBody>
          <a:bodyPr/>
          <a:lstStyle/>
          <a:p>
            <a:pPr indent="269875">
              <a:tabLst>
                <a:tab pos="-66675" algn="l"/>
                <a:tab pos="266700" algn="l"/>
              </a:tabLst>
            </a:pPr>
            <a:r>
              <a:rPr lang="en-US" altLang="zh-CN" sz="2400" b="1">
                <a:solidFill>
                  <a:srgbClr val="000000"/>
                </a:solidFill>
                <a:latin typeface="Courier New" pitchFamily="49" charset="0"/>
                <a:cs typeface="Courier New" pitchFamily="49" charset="0"/>
              </a:rPr>
              <a:t>   ******</a:t>
            </a:r>
            <a:endParaRPr lang="en-US" altLang="zh-CN" sz="2400" b="1">
              <a:solidFill>
                <a:srgbClr val="000000"/>
              </a:solidFill>
            </a:endParaRPr>
          </a:p>
          <a:p>
            <a:pPr indent="269875" eaLnBrk="0" hangingPunct="0">
              <a:tabLst>
                <a:tab pos="-66675" algn="l"/>
                <a:tab pos="266700" algn="l"/>
              </a:tabLst>
            </a:pPr>
            <a:r>
              <a:rPr lang="en-US" altLang="zh-CN" sz="2400" b="1">
                <a:solidFill>
                  <a:srgbClr val="000000"/>
                </a:solidFill>
                <a:latin typeface="Courier New" pitchFamily="49" charset="0"/>
                <a:cs typeface="Courier New" pitchFamily="49" charset="0"/>
              </a:rPr>
              <a:t>  ******</a:t>
            </a:r>
            <a:endParaRPr lang="en-US" altLang="zh-CN" sz="2400" b="1">
              <a:solidFill>
                <a:srgbClr val="000000"/>
              </a:solidFill>
            </a:endParaRPr>
          </a:p>
          <a:p>
            <a:pPr indent="269875" eaLnBrk="0" hangingPunct="0">
              <a:tabLst>
                <a:tab pos="-66675" algn="l"/>
                <a:tab pos="266700" algn="l"/>
              </a:tabLst>
            </a:pPr>
            <a:r>
              <a:rPr lang="en-US" altLang="zh-CN" sz="2400" b="1">
                <a:solidFill>
                  <a:srgbClr val="000000"/>
                </a:solidFill>
                <a:latin typeface="Courier New" pitchFamily="49" charset="0"/>
                <a:cs typeface="Courier New" pitchFamily="49" charset="0"/>
              </a:rPr>
              <a:t> ******</a:t>
            </a:r>
            <a:endParaRPr lang="en-US" altLang="zh-CN" sz="2400" b="1">
              <a:solidFill>
                <a:srgbClr val="000000"/>
              </a:solidFill>
            </a:endParaRPr>
          </a:p>
          <a:p>
            <a:pPr indent="269875" eaLnBrk="0" hangingPunct="0">
              <a:tabLst>
                <a:tab pos="-66675" algn="l"/>
                <a:tab pos="266700" algn="l"/>
              </a:tabLst>
            </a:pPr>
            <a:r>
              <a:rPr lang="en-US" altLang="zh-CN" sz="2400" b="1">
                <a:solidFill>
                  <a:srgbClr val="000000"/>
                </a:solidFill>
                <a:latin typeface="Courier New" pitchFamily="49" charset="0"/>
                <a:cs typeface="Courier New" pitchFamily="49" charset="0"/>
              </a:rPr>
              <a:t>******</a:t>
            </a:r>
            <a:endParaRPr lang="en-US" altLang="zh-CN" sz="2400" b="1">
              <a:solidFill>
                <a:srgbClr val="000000"/>
              </a:solidFill>
            </a:endParaRPr>
          </a:p>
          <a:p>
            <a:pPr indent="269875" eaLnBrk="0" hangingPunct="0">
              <a:tabLst>
                <a:tab pos="-66675" algn="l"/>
                <a:tab pos="266700" algn="l"/>
              </a:tabLst>
            </a:pPr>
            <a:endParaRPr lang="en-US" altLang="zh-CN" sz="2400" b="1">
              <a:solidFill>
                <a:srgbClr val="000000"/>
              </a:solidFill>
              <a:latin typeface="Arial" pitchFamily="34" charset="0"/>
            </a:endParaRPr>
          </a:p>
        </p:txBody>
      </p:sp>
      <p:sp>
        <p:nvSpPr>
          <p:cNvPr id="86020" name="Text Box 6"/>
          <p:cNvSpPr txBox="1">
            <a:spLocks noChangeArrowheads="1"/>
          </p:cNvSpPr>
          <p:nvPr/>
        </p:nvSpPr>
        <p:spPr bwMode="auto">
          <a:xfrm>
            <a:off x="3222625" y="954088"/>
            <a:ext cx="2095500" cy="2106612"/>
          </a:xfrm>
          <a:prstGeom prst="rect">
            <a:avLst/>
          </a:prstGeom>
          <a:noFill/>
          <a:ln w="9525">
            <a:noFill/>
            <a:miter lim="800000"/>
            <a:headEnd/>
            <a:tailEnd/>
          </a:ln>
        </p:spPr>
        <p:txBody>
          <a:bodyPr/>
          <a:lstStyle/>
          <a:p>
            <a:pPr indent="195263"/>
            <a:r>
              <a:rPr lang="en-US" altLang="zh-CN" sz="2400" b="1">
                <a:solidFill>
                  <a:srgbClr val="000000"/>
                </a:solidFill>
                <a:latin typeface="Courier New" pitchFamily="49" charset="0"/>
                <a:cs typeface="Courier New" pitchFamily="49" charset="0"/>
              </a:rPr>
              <a:t>*</a:t>
            </a:r>
            <a:endParaRPr lang="en-US" altLang="zh-CN" sz="2400" b="1">
              <a:solidFill>
                <a:srgbClr val="000000"/>
              </a:solidFill>
            </a:endParaRPr>
          </a:p>
          <a:p>
            <a:pPr indent="195263" eaLnBrk="0" hangingPunct="0"/>
            <a:r>
              <a:rPr lang="en-US" altLang="zh-CN" sz="2400" b="1">
                <a:solidFill>
                  <a:srgbClr val="000000"/>
                </a:solidFill>
                <a:latin typeface="Courier New" pitchFamily="49" charset="0"/>
                <a:cs typeface="Courier New" pitchFamily="49" charset="0"/>
              </a:rPr>
              <a:t>*** </a:t>
            </a:r>
            <a:endParaRPr lang="en-US" altLang="zh-CN" sz="2400" b="1">
              <a:solidFill>
                <a:srgbClr val="000000"/>
              </a:solidFill>
            </a:endParaRPr>
          </a:p>
          <a:p>
            <a:pPr indent="195263" eaLnBrk="0" hangingPunct="0"/>
            <a:r>
              <a:rPr lang="en-US" altLang="zh-CN" sz="2400" b="1">
                <a:solidFill>
                  <a:srgbClr val="000000"/>
                </a:solidFill>
                <a:latin typeface="Courier New" pitchFamily="49" charset="0"/>
                <a:cs typeface="Courier New" pitchFamily="49" charset="0"/>
              </a:rPr>
              <a:t>***** </a:t>
            </a:r>
            <a:endParaRPr lang="en-US" altLang="zh-CN" sz="2400" b="1">
              <a:solidFill>
                <a:srgbClr val="000000"/>
              </a:solidFill>
            </a:endParaRPr>
          </a:p>
          <a:p>
            <a:pPr indent="195263" eaLnBrk="0" hangingPunct="0"/>
            <a:r>
              <a:rPr lang="en-US" altLang="zh-CN" sz="2400" b="1">
                <a:solidFill>
                  <a:srgbClr val="000000"/>
                </a:solidFill>
                <a:latin typeface="Courier New" pitchFamily="49" charset="0"/>
                <a:cs typeface="Courier New" pitchFamily="49" charset="0"/>
              </a:rPr>
              <a:t>*******</a:t>
            </a:r>
            <a:endParaRPr lang="en-US" altLang="zh-CN" sz="2400" b="1">
              <a:solidFill>
                <a:srgbClr val="000000"/>
              </a:solidFill>
              <a:latin typeface="Arial" pitchFamily="34" charset="0"/>
            </a:endParaRPr>
          </a:p>
        </p:txBody>
      </p:sp>
      <p:sp>
        <p:nvSpPr>
          <p:cNvPr id="86021" name="Text Box 5"/>
          <p:cNvSpPr txBox="1">
            <a:spLocks noChangeArrowheads="1"/>
          </p:cNvSpPr>
          <p:nvPr/>
        </p:nvSpPr>
        <p:spPr bwMode="auto">
          <a:xfrm>
            <a:off x="5741988" y="998538"/>
            <a:ext cx="3402012" cy="2295525"/>
          </a:xfrm>
          <a:prstGeom prst="rect">
            <a:avLst/>
          </a:prstGeom>
          <a:noFill/>
          <a:ln w="9525">
            <a:noFill/>
            <a:miter lim="800000"/>
            <a:headEnd/>
            <a:tailEnd/>
          </a:ln>
        </p:spPr>
        <p:txBody>
          <a:bodyPr/>
          <a:lstStyle/>
          <a:p>
            <a:pPr>
              <a:lnSpc>
                <a:spcPct val="65000"/>
              </a:lnSpc>
            </a:pPr>
            <a:r>
              <a:rPr lang="en-US" altLang="zh-CN" sz="2400">
                <a:solidFill>
                  <a:srgbClr val="000000"/>
                </a:solidFill>
                <a:latin typeface="Courier New" pitchFamily="49" charset="0"/>
                <a:cs typeface="Courier New" pitchFamily="49" charset="0"/>
              </a:rPr>
              <a:t>   </a:t>
            </a:r>
            <a:r>
              <a:rPr kumimoji="1" lang="en-US" altLang="zh-CN"/>
              <a:t>               </a:t>
            </a:r>
            <a:r>
              <a:rPr kumimoji="1" lang="en-US" altLang="zh-CN" b="1">
                <a:solidFill>
                  <a:srgbClr val="000000"/>
                </a:solidFill>
              </a:rPr>
              <a:t>*			</a:t>
            </a:r>
          </a:p>
          <a:p>
            <a:pPr lvl="1">
              <a:lnSpc>
                <a:spcPct val="65000"/>
              </a:lnSpc>
            </a:pPr>
            <a:r>
              <a:rPr kumimoji="1" lang="en-US" altLang="zh-CN" b="1">
                <a:solidFill>
                  <a:srgbClr val="000000"/>
                </a:solidFill>
              </a:rPr>
              <a:t>         * * *		</a:t>
            </a:r>
          </a:p>
          <a:p>
            <a:pPr lvl="1">
              <a:lnSpc>
                <a:spcPct val="65000"/>
              </a:lnSpc>
            </a:pPr>
            <a:r>
              <a:rPr kumimoji="1" lang="en-US" altLang="zh-CN" b="1">
                <a:solidFill>
                  <a:srgbClr val="000000"/>
                </a:solidFill>
              </a:rPr>
              <a:t>       * * * * *    	</a:t>
            </a:r>
          </a:p>
          <a:p>
            <a:pPr lvl="1">
              <a:lnSpc>
                <a:spcPct val="65000"/>
              </a:lnSpc>
            </a:pPr>
            <a:r>
              <a:rPr kumimoji="1" lang="en-US" altLang="zh-CN" b="1">
                <a:solidFill>
                  <a:srgbClr val="000000"/>
                </a:solidFill>
              </a:rPr>
              <a:t>     * * * * * * *      	</a:t>
            </a:r>
          </a:p>
          <a:p>
            <a:pPr lvl="1">
              <a:lnSpc>
                <a:spcPct val="65000"/>
              </a:lnSpc>
            </a:pPr>
            <a:r>
              <a:rPr kumimoji="1" lang="en-US" altLang="zh-CN" b="1">
                <a:solidFill>
                  <a:srgbClr val="000000"/>
                </a:solidFill>
              </a:rPr>
              <a:t>       * * * * *		</a:t>
            </a:r>
          </a:p>
          <a:p>
            <a:pPr lvl="1">
              <a:lnSpc>
                <a:spcPct val="65000"/>
              </a:lnSpc>
            </a:pPr>
            <a:r>
              <a:rPr kumimoji="1" lang="en-US" altLang="zh-CN" b="1">
                <a:solidFill>
                  <a:srgbClr val="000000"/>
                </a:solidFill>
              </a:rPr>
              <a:t>         * * *		</a:t>
            </a:r>
          </a:p>
          <a:p>
            <a:pPr lvl="1">
              <a:lnSpc>
                <a:spcPct val="65000"/>
              </a:lnSpc>
            </a:pPr>
            <a:r>
              <a:rPr kumimoji="1" lang="en-US" altLang="zh-CN" b="1">
                <a:solidFill>
                  <a:srgbClr val="000000"/>
                </a:solidFill>
              </a:rPr>
              <a:t>           *</a:t>
            </a:r>
          </a:p>
          <a:p>
            <a:pPr lvl="1">
              <a:lnSpc>
                <a:spcPct val="65000"/>
              </a:lnSpc>
              <a:spcBef>
                <a:spcPct val="20000"/>
              </a:spcBef>
              <a:buClr>
                <a:schemeClr val="tx1"/>
              </a:buClr>
              <a:buSzPct val="60000"/>
              <a:buFont typeface="宋体" pitchFamily="2" charset="-122"/>
              <a:buNone/>
            </a:pPr>
            <a:endParaRPr lang="en-US" altLang="zh-CN" b="1">
              <a:solidFill>
                <a:srgbClr val="000000"/>
              </a:solidFill>
              <a:latin typeface="Arial" pitchFamily="34" charset="0"/>
            </a:endParaRPr>
          </a:p>
        </p:txBody>
      </p:sp>
      <p:sp>
        <p:nvSpPr>
          <p:cNvPr id="86022" name="Rectangle 12"/>
          <p:cNvSpPr>
            <a:spLocks noChangeArrowheads="1"/>
          </p:cNvSpPr>
          <p:nvPr/>
        </p:nvSpPr>
        <p:spPr bwMode="auto">
          <a:xfrm>
            <a:off x="341313" y="368300"/>
            <a:ext cx="8101012" cy="974725"/>
          </a:xfrm>
          <a:prstGeom prst="rect">
            <a:avLst/>
          </a:prstGeom>
          <a:noFill/>
          <a:ln w="9525">
            <a:noFill/>
            <a:miter lim="800000"/>
            <a:headEnd/>
            <a:tailEnd/>
          </a:ln>
        </p:spPr>
        <p:txBody>
          <a:bodyPr anchor="ctr">
            <a:spAutoFit/>
          </a:bodyPr>
          <a:lstStyle/>
          <a:p>
            <a:pPr indent="133350">
              <a:tabLst>
                <a:tab pos="-66675" algn="l"/>
                <a:tab pos="266700" algn="l"/>
              </a:tabLst>
            </a:pPr>
            <a:endParaRPr lang="en-US" altLang="zh-CN" sz="1000">
              <a:latin typeface="Times New Roman" pitchFamily="18" charset="0"/>
              <a:cs typeface="Times New Roman" pitchFamily="18" charset="0"/>
            </a:endParaRPr>
          </a:p>
          <a:p>
            <a:pPr indent="133350" eaLnBrk="0" hangingPunct="0">
              <a:tabLst>
                <a:tab pos="-66675" algn="l"/>
                <a:tab pos="266700" algn="l"/>
              </a:tabLst>
            </a:pPr>
            <a:r>
              <a:rPr lang="en-US" altLang="zh-CN" sz="2400">
                <a:latin typeface="Times New Roman" pitchFamily="18" charset="0"/>
                <a:cs typeface="Times New Roman" pitchFamily="18" charset="0"/>
              </a:rPr>
              <a:t> </a:t>
            </a:r>
            <a:r>
              <a:rPr lang="zh-CN" altLang="en-US" sz="2400">
                <a:latin typeface="Times New Roman" pitchFamily="18" charset="0"/>
                <a:cs typeface="Times New Roman" pitchFamily="18" charset="0"/>
              </a:rPr>
              <a:t>（</a:t>
            </a:r>
            <a:r>
              <a:rPr lang="en-US" altLang="zh-CN" sz="2400">
                <a:latin typeface="Times New Roman" pitchFamily="18" charset="0"/>
                <a:cs typeface="Times New Roman" pitchFamily="18" charset="0"/>
              </a:rPr>
              <a:t>1</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2</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3</a:t>
            </a:r>
            <a:r>
              <a:rPr lang="zh-CN" altLang="en-US" sz="2400">
                <a:latin typeface="Times New Roman" pitchFamily="18" charset="0"/>
                <a:cs typeface="Times New Roman" pitchFamily="18" charset="0"/>
              </a:rPr>
              <a:t>）</a:t>
            </a:r>
            <a:endParaRPr lang="zh-CN" altLang="en-US" sz="2400"/>
          </a:p>
          <a:p>
            <a:pPr indent="133350" eaLnBrk="0" hangingPunct="0">
              <a:tabLst>
                <a:tab pos="-66675" algn="l"/>
                <a:tab pos="266700" algn="l"/>
              </a:tabLst>
            </a:pPr>
            <a:endParaRPr lang="en-US" altLang="zh-CN" sz="2400">
              <a:latin typeface="Arial" pitchFamily="34" charset="0"/>
            </a:endParaRPr>
          </a:p>
        </p:txBody>
      </p:sp>
      <p:sp>
        <p:nvSpPr>
          <p:cNvPr id="86023" name="Rectangle 13"/>
          <p:cNvSpPr>
            <a:spLocks noChangeArrowheads="1"/>
          </p:cNvSpPr>
          <p:nvPr/>
        </p:nvSpPr>
        <p:spPr bwMode="auto">
          <a:xfrm>
            <a:off x="476250" y="3024188"/>
            <a:ext cx="6616700" cy="3417887"/>
          </a:xfrm>
          <a:prstGeom prst="rect">
            <a:avLst/>
          </a:prstGeom>
          <a:noFill/>
          <a:ln w="9525">
            <a:noFill/>
            <a:miter lim="800000"/>
            <a:headEnd/>
            <a:tailEnd/>
          </a:ln>
        </p:spPr>
        <p:txBody>
          <a:bodyPr>
            <a:spAutoFit/>
          </a:bodyPr>
          <a:lstStyle/>
          <a:p>
            <a:r>
              <a:rPr kumimoji="1" lang="zh-CN" altLang="en-US" sz="2000" b="1">
                <a:solidFill>
                  <a:srgbClr val="000000"/>
                </a:solidFill>
              </a:rPr>
              <a:t>（</a:t>
            </a:r>
            <a:r>
              <a:rPr kumimoji="1" lang="en-US" altLang="zh-CN" sz="2000" b="1">
                <a:solidFill>
                  <a:srgbClr val="000000"/>
                </a:solidFill>
              </a:rPr>
              <a:t>4</a:t>
            </a:r>
            <a:r>
              <a:rPr kumimoji="1" lang="zh-CN" altLang="en-US" sz="2000" b="1">
                <a:solidFill>
                  <a:srgbClr val="000000"/>
                </a:solidFill>
              </a:rPr>
              <a:t>）输出下三角形乘法九九表</a:t>
            </a:r>
          </a:p>
          <a:p>
            <a:pPr lvl="1"/>
            <a:r>
              <a:rPr kumimoji="1" lang="zh-CN" altLang="en-US" b="1"/>
              <a:t> </a:t>
            </a:r>
            <a:r>
              <a:rPr kumimoji="1" lang="en-US" altLang="zh-CN" b="1"/>
              <a:t>1   2   3   4   5   6   7   8   9</a:t>
            </a:r>
          </a:p>
          <a:p>
            <a:pPr lvl="1"/>
            <a:r>
              <a:rPr kumimoji="1" lang="en-US" altLang="zh-CN" b="1"/>
              <a:t>---------------------------------------</a:t>
            </a:r>
          </a:p>
          <a:p>
            <a:pPr lvl="1"/>
            <a:r>
              <a:rPr kumimoji="1" lang="en-US" altLang="zh-CN" b="1"/>
              <a:t> 1</a:t>
            </a:r>
          </a:p>
          <a:p>
            <a:pPr lvl="1"/>
            <a:r>
              <a:rPr kumimoji="1" lang="en-US" altLang="zh-CN" b="1"/>
              <a:t> 2   4</a:t>
            </a:r>
          </a:p>
          <a:p>
            <a:pPr lvl="1"/>
            <a:r>
              <a:rPr kumimoji="1" lang="en-US" altLang="zh-CN" b="1"/>
              <a:t> 3   6   9</a:t>
            </a:r>
          </a:p>
          <a:p>
            <a:pPr lvl="1"/>
            <a:r>
              <a:rPr kumimoji="1" lang="en-US" altLang="zh-CN" b="1"/>
              <a:t> 4   8  12  16</a:t>
            </a:r>
          </a:p>
          <a:p>
            <a:pPr lvl="1"/>
            <a:r>
              <a:rPr kumimoji="1" lang="en-US" altLang="zh-CN" b="1"/>
              <a:t> 5  10  15  20  25</a:t>
            </a:r>
          </a:p>
          <a:p>
            <a:pPr lvl="1"/>
            <a:r>
              <a:rPr kumimoji="1" lang="en-US" altLang="zh-CN" b="1"/>
              <a:t> 6  12  18  24  30  36</a:t>
            </a:r>
          </a:p>
          <a:p>
            <a:pPr lvl="1"/>
            <a:r>
              <a:rPr kumimoji="1" lang="en-US" altLang="zh-CN" b="1"/>
              <a:t> 7  14  21  28  35  42  49</a:t>
            </a:r>
          </a:p>
          <a:p>
            <a:pPr lvl="1"/>
            <a:r>
              <a:rPr kumimoji="1" lang="en-US" altLang="zh-CN" b="1"/>
              <a:t> 8  16  24  32  40  48  56  64</a:t>
            </a:r>
          </a:p>
          <a:p>
            <a:pPr lvl="1"/>
            <a:r>
              <a:rPr kumimoji="1" lang="en-US" altLang="zh-CN" b="1"/>
              <a:t> 9  18  27  36  45  54  63  72  81</a:t>
            </a:r>
          </a:p>
        </p:txBody>
      </p:sp>
    </p:spTree>
  </p:cSld>
  <p:clrMapOvr>
    <a:masterClrMapping/>
  </p:clrMapOvr>
  <p:transition>
    <p:blinds dir="vert"/>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1" name="Rectangle 3"/>
          <p:cNvSpPr>
            <a:spLocks noGrp="1" noChangeArrowheads="1"/>
          </p:cNvSpPr>
          <p:nvPr>
            <p:ph type="body" sz="half" idx="4294967295"/>
          </p:nvPr>
        </p:nvSpPr>
        <p:spPr>
          <a:xfrm>
            <a:off x="0" y="685800"/>
            <a:ext cx="8534400" cy="3048000"/>
          </a:xfrm>
        </p:spPr>
        <p:txBody>
          <a:bodyPr/>
          <a:lstStyle/>
          <a:p>
            <a:pPr eaLnBrk="1" hangingPunct="1">
              <a:lnSpc>
                <a:spcPct val="90000"/>
              </a:lnSpc>
              <a:buFontTx/>
              <a:buNone/>
            </a:pPr>
            <a:r>
              <a:rPr lang="zh-CN" altLang="en-US" sz="2400" smtClean="0">
                <a:solidFill>
                  <a:schemeClr val="bg1"/>
                </a:solidFill>
                <a:latin typeface="宋体" pitchFamily="2" charset="-122"/>
              </a:rPr>
              <a:t>从键盘输入 </a:t>
            </a:r>
            <a:r>
              <a:rPr lang="en-US" altLang="en-US" sz="2400" smtClean="0">
                <a:solidFill>
                  <a:schemeClr val="bg1"/>
                </a:solidFill>
                <a:latin typeface="宋体" pitchFamily="2" charset="-122"/>
              </a:rPr>
              <a:t>h </a:t>
            </a:r>
            <a:r>
              <a:rPr lang="zh-CN" altLang="en-US" sz="2400" smtClean="0">
                <a:solidFill>
                  <a:schemeClr val="bg1"/>
                </a:solidFill>
                <a:latin typeface="宋体" pitchFamily="2" charset="-122"/>
              </a:rPr>
              <a:t>值，输出用 </a:t>
            </a:r>
            <a:r>
              <a:rPr lang="zh-CN" altLang="zh-CN" sz="2400" smtClean="0">
                <a:solidFill>
                  <a:srgbClr val="FF5050"/>
                </a:solidFill>
                <a:latin typeface="宋体" pitchFamily="2" charset="-122"/>
              </a:rPr>
              <a:t>*</a:t>
            </a:r>
            <a:r>
              <a:rPr lang="zh-CN" altLang="en-US" sz="2400" smtClean="0">
                <a:solidFill>
                  <a:srgbClr val="FF5050"/>
                </a:solidFill>
                <a:latin typeface="宋体" pitchFamily="2" charset="-122"/>
              </a:rPr>
              <a:t> </a:t>
            </a:r>
            <a:r>
              <a:rPr lang="zh-CN" altLang="en-US" sz="2400" smtClean="0">
                <a:solidFill>
                  <a:schemeClr val="bg1"/>
                </a:solidFill>
                <a:latin typeface="宋体" pitchFamily="2" charset="-122"/>
              </a:rPr>
              <a:t>号组成的正菱形。例：输入 </a:t>
            </a:r>
            <a:r>
              <a:rPr lang="en-US" altLang="en-US" sz="2400" smtClean="0">
                <a:solidFill>
                  <a:schemeClr val="bg1"/>
                </a:solidFill>
                <a:latin typeface="宋体" pitchFamily="2" charset="-122"/>
              </a:rPr>
              <a:t>h=4 </a:t>
            </a:r>
            <a:r>
              <a:rPr lang="zh-CN" altLang="en-US" sz="2400" smtClean="0">
                <a:solidFill>
                  <a:schemeClr val="bg1"/>
                </a:solidFill>
                <a:latin typeface="宋体" pitchFamily="2" charset="-122"/>
              </a:rPr>
              <a:t>，输出的图形如下：</a:t>
            </a:r>
          </a:p>
          <a:p>
            <a:pPr marL="819150" lvl="1" eaLnBrk="1" hangingPunct="1">
              <a:lnSpc>
                <a:spcPct val="60000"/>
              </a:lnSpc>
              <a:buFontTx/>
              <a:buNone/>
            </a:pPr>
            <a:r>
              <a:rPr lang="zh-CN" altLang="en-US" sz="2200" smtClean="0">
                <a:solidFill>
                  <a:schemeClr val="hlink"/>
                </a:solidFill>
                <a:latin typeface="宋体" pitchFamily="2" charset="-122"/>
              </a:rPr>
              <a:t>           *			</a:t>
            </a:r>
          </a:p>
          <a:p>
            <a:pPr marL="819150" lvl="1" eaLnBrk="1" hangingPunct="1">
              <a:lnSpc>
                <a:spcPct val="60000"/>
              </a:lnSpc>
              <a:buFontTx/>
              <a:buNone/>
            </a:pPr>
            <a:r>
              <a:rPr lang="zh-CN" altLang="en-US" sz="2200" smtClean="0">
                <a:solidFill>
                  <a:schemeClr val="hlink"/>
                </a:solidFill>
                <a:latin typeface="宋体" pitchFamily="2" charset="-122"/>
              </a:rPr>
              <a:t>         * * *		</a:t>
            </a:r>
          </a:p>
          <a:p>
            <a:pPr marL="819150" lvl="1" eaLnBrk="1" hangingPunct="1">
              <a:lnSpc>
                <a:spcPct val="60000"/>
              </a:lnSpc>
              <a:buFontTx/>
              <a:buNone/>
            </a:pPr>
            <a:r>
              <a:rPr lang="zh-CN" altLang="en-US" sz="2200" smtClean="0">
                <a:solidFill>
                  <a:schemeClr val="hlink"/>
                </a:solidFill>
                <a:latin typeface="宋体" pitchFamily="2" charset="-122"/>
              </a:rPr>
              <a:t>       * * * * *    	</a:t>
            </a:r>
          </a:p>
          <a:p>
            <a:pPr marL="819150" lvl="1" eaLnBrk="1" hangingPunct="1">
              <a:lnSpc>
                <a:spcPct val="60000"/>
              </a:lnSpc>
              <a:buFontTx/>
              <a:buNone/>
            </a:pPr>
            <a:r>
              <a:rPr lang="zh-CN" altLang="en-US" sz="2200" smtClean="0">
                <a:solidFill>
                  <a:schemeClr val="hlink"/>
                </a:solidFill>
                <a:latin typeface="宋体" pitchFamily="2" charset="-122"/>
              </a:rPr>
              <a:t>     * * * * * * *      	</a:t>
            </a:r>
          </a:p>
          <a:p>
            <a:pPr marL="819150" lvl="1" eaLnBrk="1" hangingPunct="1">
              <a:lnSpc>
                <a:spcPct val="60000"/>
              </a:lnSpc>
              <a:buFontTx/>
              <a:buNone/>
            </a:pPr>
            <a:r>
              <a:rPr lang="zh-CN" altLang="en-US" sz="2200" smtClean="0">
                <a:solidFill>
                  <a:schemeClr val="hlink"/>
                </a:solidFill>
                <a:latin typeface="宋体" pitchFamily="2" charset="-122"/>
              </a:rPr>
              <a:t>       * * * * *		</a:t>
            </a:r>
          </a:p>
          <a:p>
            <a:pPr marL="819150" lvl="1" eaLnBrk="1" hangingPunct="1">
              <a:lnSpc>
                <a:spcPct val="60000"/>
              </a:lnSpc>
              <a:buFontTx/>
              <a:buNone/>
            </a:pPr>
            <a:r>
              <a:rPr lang="zh-CN" altLang="en-US" sz="2200" smtClean="0">
                <a:solidFill>
                  <a:schemeClr val="hlink"/>
                </a:solidFill>
                <a:latin typeface="宋体" pitchFamily="2" charset="-122"/>
              </a:rPr>
              <a:t>         * * *		</a:t>
            </a:r>
          </a:p>
          <a:p>
            <a:pPr marL="819150" lvl="1" eaLnBrk="1" hangingPunct="1">
              <a:lnSpc>
                <a:spcPct val="60000"/>
              </a:lnSpc>
              <a:buFontTx/>
              <a:buNone/>
            </a:pPr>
            <a:r>
              <a:rPr lang="zh-CN" altLang="en-US" sz="2200" smtClean="0">
                <a:solidFill>
                  <a:schemeClr val="hlink"/>
                </a:solidFill>
                <a:latin typeface="宋体" pitchFamily="2" charset="-122"/>
              </a:rPr>
              <a:t>           *</a:t>
            </a:r>
            <a:endParaRPr lang="zh-CN" altLang="en-US" sz="2400" smtClean="0">
              <a:latin typeface="宋体" pitchFamily="2" charset="-122"/>
            </a:endParaRPr>
          </a:p>
        </p:txBody>
      </p:sp>
      <p:sp>
        <p:nvSpPr>
          <p:cNvPr id="345092" name="Rectangle 4"/>
          <p:cNvSpPr>
            <a:spLocks noChangeArrowheads="1"/>
          </p:cNvSpPr>
          <p:nvPr/>
        </p:nvSpPr>
        <p:spPr bwMode="auto">
          <a:xfrm>
            <a:off x="228600" y="3657600"/>
            <a:ext cx="8915400" cy="3048000"/>
          </a:xfrm>
          <a:prstGeom prst="rect">
            <a:avLst/>
          </a:prstGeom>
          <a:noFill/>
          <a:ln w="9525">
            <a:noFill/>
            <a:miter lim="800000"/>
            <a:headEnd/>
            <a:tailEnd/>
          </a:ln>
        </p:spPr>
        <p:txBody>
          <a:bodyPr lIns="92075" tIns="46038" rIns="92075" bIns="46038"/>
          <a:lstStyle/>
          <a:p>
            <a:pPr marL="342900" indent="-342900">
              <a:lnSpc>
                <a:spcPct val="80000"/>
              </a:lnSpc>
              <a:spcBef>
                <a:spcPct val="20000"/>
              </a:spcBef>
              <a:buFontTx/>
              <a:buChar char="•"/>
            </a:pPr>
            <a:r>
              <a:rPr lang="zh-CN" altLang="en-US" sz="2400">
                <a:solidFill>
                  <a:srgbClr val="00FFFF"/>
                </a:solidFill>
                <a:latin typeface="宋体" pitchFamily="2" charset="-122"/>
              </a:rPr>
              <a:t>分析：</a:t>
            </a:r>
          </a:p>
          <a:p>
            <a:pPr marL="342900" indent="-342900">
              <a:lnSpc>
                <a:spcPct val="70000"/>
              </a:lnSpc>
              <a:spcBef>
                <a:spcPct val="20000"/>
              </a:spcBef>
            </a:pPr>
            <a:r>
              <a:rPr lang="zh-CN" altLang="en-US" sz="2400">
                <a:solidFill>
                  <a:srgbClr val="00FF00"/>
                </a:solidFill>
                <a:latin typeface="宋体" pitchFamily="2" charset="-122"/>
              </a:rPr>
              <a:t>  </a:t>
            </a:r>
            <a:r>
              <a:rPr lang="en-US" altLang="zh-CN" sz="2400">
                <a:solidFill>
                  <a:srgbClr val="00FF00"/>
                </a:solidFill>
                <a:latin typeface="宋体" pitchFamily="2" charset="-122"/>
              </a:rPr>
              <a:t>1. h</a:t>
            </a:r>
            <a:r>
              <a:rPr lang="zh-CN" altLang="zh-CN" sz="2400">
                <a:solidFill>
                  <a:srgbClr val="00FF00"/>
                </a:solidFill>
                <a:latin typeface="宋体" pitchFamily="2" charset="-122"/>
              </a:rPr>
              <a:t>为上三角形的高度，总行数为</a:t>
            </a:r>
            <a:r>
              <a:rPr lang="zh-CN" altLang="en-US" sz="2400">
                <a:solidFill>
                  <a:srgbClr val="00FF00"/>
                </a:solidFill>
                <a:latin typeface="宋体" pitchFamily="2" charset="-122"/>
              </a:rPr>
              <a:t>     </a:t>
            </a:r>
            <a:r>
              <a:rPr lang="zh-CN" altLang="zh-CN" sz="2400">
                <a:solidFill>
                  <a:srgbClr val="00FF00"/>
                </a:solidFill>
                <a:latin typeface="宋体" pitchFamily="2" charset="-122"/>
              </a:rPr>
              <a:t>。</a:t>
            </a:r>
            <a:r>
              <a:rPr lang="zh-CN" altLang="en-US" sz="2400">
                <a:solidFill>
                  <a:srgbClr val="00FF00"/>
                </a:solidFill>
                <a:latin typeface="宋体" pitchFamily="2" charset="-122"/>
              </a:rPr>
              <a:t> </a:t>
            </a:r>
            <a:endParaRPr lang="zh-CN" altLang="zh-CN" sz="2400">
              <a:solidFill>
                <a:srgbClr val="00FF00"/>
              </a:solidFill>
              <a:latin typeface="宋体" pitchFamily="2" charset="-122"/>
            </a:endParaRPr>
          </a:p>
          <a:p>
            <a:pPr marL="342900" indent="-342900">
              <a:lnSpc>
                <a:spcPct val="80000"/>
              </a:lnSpc>
              <a:spcBef>
                <a:spcPct val="20000"/>
              </a:spcBef>
            </a:pPr>
            <a:r>
              <a:rPr lang="zh-CN" altLang="en-US" sz="2400">
                <a:solidFill>
                  <a:srgbClr val="00FF00"/>
                </a:solidFill>
                <a:latin typeface="宋体" pitchFamily="2" charset="-122"/>
              </a:rPr>
              <a:t>  </a:t>
            </a:r>
            <a:r>
              <a:rPr lang="en-US" altLang="zh-CN" sz="2400">
                <a:solidFill>
                  <a:srgbClr val="FFFF00"/>
                </a:solidFill>
                <a:latin typeface="宋体" pitchFamily="2" charset="-122"/>
              </a:rPr>
              <a:t>2. </a:t>
            </a:r>
            <a:r>
              <a:rPr lang="zh-CN" altLang="en-US" sz="2400">
                <a:solidFill>
                  <a:srgbClr val="FFFF00"/>
                </a:solidFill>
                <a:latin typeface="宋体" pitchFamily="2" charset="-122"/>
              </a:rPr>
              <a:t>对于第 </a:t>
            </a:r>
            <a:r>
              <a:rPr lang="en-US" altLang="en-US" sz="2400">
                <a:solidFill>
                  <a:srgbClr val="FFFF00"/>
                </a:solidFill>
                <a:latin typeface="宋体" pitchFamily="2" charset="-122"/>
              </a:rPr>
              <a:t>j </a:t>
            </a:r>
            <a:r>
              <a:rPr lang="zh-CN" altLang="en-US" sz="2400">
                <a:solidFill>
                  <a:srgbClr val="FFFF00"/>
                </a:solidFill>
                <a:latin typeface="宋体" pitchFamily="2" charset="-122"/>
              </a:rPr>
              <a:t>行</a:t>
            </a:r>
            <a:r>
              <a:rPr lang="zh-CN" altLang="zh-CN" sz="2400">
                <a:solidFill>
                  <a:srgbClr val="FFFF00"/>
                </a:solidFill>
                <a:latin typeface="宋体" pitchFamily="2" charset="-122"/>
              </a:rPr>
              <a:t>，若</a:t>
            </a:r>
            <a:r>
              <a:rPr lang="zh-CN" altLang="en-US" sz="2400">
                <a:solidFill>
                  <a:srgbClr val="FFFF00"/>
                </a:solidFill>
                <a:latin typeface="宋体" pitchFamily="2" charset="-122"/>
              </a:rPr>
              <a:t>要输出 </a:t>
            </a:r>
            <a:r>
              <a:rPr lang="en-US" altLang="en-US" sz="2400">
                <a:solidFill>
                  <a:srgbClr val="FFFF00"/>
                </a:solidFill>
                <a:latin typeface="宋体" pitchFamily="2" charset="-122"/>
              </a:rPr>
              <a:t>m </a:t>
            </a:r>
            <a:r>
              <a:rPr lang="zh-CN" altLang="en-US" sz="2400">
                <a:solidFill>
                  <a:srgbClr val="FFFF00"/>
                </a:solidFill>
                <a:latin typeface="宋体" pitchFamily="2" charset="-122"/>
              </a:rPr>
              <a:t>个空格和 </a:t>
            </a:r>
            <a:r>
              <a:rPr lang="en-US" altLang="en-US" sz="2400">
                <a:solidFill>
                  <a:srgbClr val="FFFF00"/>
                </a:solidFill>
                <a:latin typeface="宋体" pitchFamily="2" charset="-122"/>
              </a:rPr>
              <a:t>n </a:t>
            </a:r>
            <a:r>
              <a:rPr lang="zh-CN" altLang="en-US" sz="2400">
                <a:solidFill>
                  <a:srgbClr val="FFFF00"/>
                </a:solidFill>
                <a:latin typeface="宋体" pitchFamily="2" charset="-122"/>
              </a:rPr>
              <a:t>个*号</a:t>
            </a:r>
            <a:r>
              <a:rPr lang="zh-CN" altLang="en-US" sz="2400">
                <a:solidFill>
                  <a:srgbClr val="00FF00"/>
                </a:solidFill>
                <a:latin typeface="宋体" pitchFamily="2" charset="-122"/>
              </a:rPr>
              <a:t>。</a:t>
            </a:r>
          </a:p>
          <a:p>
            <a:pPr marL="342900" indent="-342900">
              <a:lnSpc>
                <a:spcPct val="70000"/>
              </a:lnSpc>
              <a:spcBef>
                <a:spcPct val="20000"/>
              </a:spcBef>
            </a:pPr>
            <a:r>
              <a:rPr lang="zh-CN" altLang="en-US" sz="2400">
                <a:solidFill>
                  <a:srgbClr val="00FF00"/>
                </a:solidFill>
                <a:latin typeface="宋体" pitchFamily="2" charset="-122"/>
              </a:rPr>
              <a:t>  </a:t>
            </a:r>
            <a:r>
              <a:rPr lang="en-US" altLang="zh-CN" sz="2400">
                <a:solidFill>
                  <a:srgbClr val="00FF00"/>
                </a:solidFill>
                <a:latin typeface="宋体" pitchFamily="2" charset="-122"/>
              </a:rPr>
              <a:t>3. </a:t>
            </a:r>
            <a:r>
              <a:rPr lang="zh-CN" altLang="en-US" sz="2400">
                <a:solidFill>
                  <a:srgbClr val="00FF00"/>
                </a:solidFill>
                <a:latin typeface="宋体" pitchFamily="2" charset="-122"/>
              </a:rPr>
              <a:t>当 </a:t>
            </a:r>
            <a:r>
              <a:rPr lang="en-US" altLang="zh-CN" sz="2400">
                <a:solidFill>
                  <a:srgbClr val="FFFFFF"/>
                </a:solidFill>
                <a:latin typeface="宋体" pitchFamily="2" charset="-122"/>
              </a:rPr>
              <a:t>j&lt;=</a:t>
            </a:r>
            <a:r>
              <a:rPr lang="en-US" altLang="en-US" sz="2400">
                <a:solidFill>
                  <a:srgbClr val="FFFFFF"/>
                </a:solidFill>
                <a:latin typeface="宋体" pitchFamily="2" charset="-122"/>
              </a:rPr>
              <a:t>h </a:t>
            </a:r>
            <a:r>
              <a:rPr lang="zh-CN" altLang="en-US" sz="2400">
                <a:solidFill>
                  <a:srgbClr val="00FF00"/>
                </a:solidFill>
                <a:latin typeface="宋体" pitchFamily="2" charset="-122"/>
              </a:rPr>
              <a:t>时，为上三角，则：</a:t>
            </a:r>
            <a:r>
              <a:rPr lang="en-US" altLang="en-US" sz="2400">
                <a:solidFill>
                  <a:srgbClr val="00FFFF"/>
                </a:solidFill>
                <a:latin typeface="宋体" pitchFamily="2" charset="-122"/>
              </a:rPr>
              <a:t>m</a:t>
            </a:r>
            <a:r>
              <a:rPr lang="en-US" altLang="en-US" sz="2400">
                <a:solidFill>
                  <a:srgbClr val="00FF00"/>
                </a:solidFill>
                <a:latin typeface="宋体" pitchFamily="2" charset="-122"/>
              </a:rPr>
              <a:t>=    , </a:t>
            </a:r>
            <a:r>
              <a:rPr lang="en-US" altLang="en-US" sz="2400">
                <a:solidFill>
                  <a:schemeClr val="hlink"/>
                </a:solidFill>
                <a:latin typeface="宋体" pitchFamily="2" charset="-122"/>
              </a:rPr>
              <a:t>n</a:t>
            </a:r>
            <a:r>
              <a:rPr lang="en-US" altLang="en-US" sz="2400">
                <a:solidFill>
                  <a:srgbClr val="00FF00"/>
                </a:solidFill>
                <a:latin typeface="宋体" pitchFamily="2" charset="-122"/>
              </a:rPr>
              <a:t>=</a:t>
            </a:r>
            <a:endParaRPr lang="en-US" altLang="zh-CN" sz="2400">
              <a:solidFill>
                <a:srgbClr val="FF0000"/>
              </a:solidFill>
              <a:latin typeface="宋体" pitchFamily="2" charset="-122"/>
            </a:endParaRPr>
          </a:p>
          <a:p>
            <a:pPr marL="342900" indent="-342900">
              <a:lnSpc>
                <a:spcPct val="70000"/>
              </a:lnSpc>
              <a:spcBef>
                <a:spcPct val="20000"/>
              </a:spcBef>
            </a:pPr>
            <a:r>
              <a:rPr lang="en-US" altLang="zh-CN" sz="2400">
                <a:solidFill>
                  <a:srgbClr val="00FF00"/>
                </a:solidFill>
                <a:latin typeface="宋体" pitchFamily="2" charset="-122"/>
              </a:rPr>
              <a:t>  4. </a:t>
            </a:r>
            <a:r>
              <a:rPr lang="zh-CN" altLang="en-US" sz="2400">
                <a:solidFill>
                  <a:srgbClr val="00FF00"/>
                </a:solidFill>
                <a:latin typeface="宋体" pitchFamily="2" charset="-122"/>
              </a:rPr>
              <a:t>当           时，为下三角，则：</a:t>
            </a:r>
          </a:p>
          <a:p>
            <a:pPr marL="342900" indent="-342900">
              <a:lnSpc>
                <a:spcPct val="60000"/>
              </a:lnSpc>
              <a:spcBef>
                <a:spcPct val="20000"/>
              </a:spcBef>
            </a:pPr>
            <a:r>
              <a:rPr lang="zh-CN" altLang="en-US" sz="2400">
                <a:solidFill>
                  <a:srgbClr val="00FF00"/>
                </a:solidFill>
                <a:latin typeface="宋体" pitchFamily="2" charset="-122"/>
              </a:rPr>
              <a:t>        </a:t>
            </a:r>
            <a:r>
              <a:rPr lang="en-US" altLang="en-US" sz="2400">
                <a:solidFill>
                  <a:srgbClr val="00FFFF"/>
                </a:solidFill>
                <a:latin typeface="宋体" pitchFamily="2" charset="-122"/>
              </a:rPr>
              <a:t>m </a:t>
            </a:r>
            <a:r>
              <a:rPr lang="en-US" altLang="en-US" sz="2400">
                <a:solidFill>
                  <a:srgbClr val="00FF00"/>
                </a:solidFill>
                <a:latin typeface="宋体" pitchFamily="2" charset="-122"/>
              </a:rPr>
              <a:t>= </a:t>
            </a:r>
            <a:endParaRPr lang="en-US" altLang="en-US" sz="2400">
              <a:solidFill>
                <a:srgbClr val="FFFFFF"/>
              </a:solidFill>
              <a:latin typeface="宋体" pitchFamily="2" charset="-122"/>
            </a:endParaRPr>
          </a:p>
          <a:p>
            <a:pPr marL="342900" indent="-342900">
              <a:lnSpc>
                <a:spcPct val="60000"/>
              </a:lnSpc>
              <a:spcBef>
                <a:spcPct val="20000"/>
              </a:spcBef>
            </a:pPr>
            <a:r>
              <a:rPr lang="en-US" altLang="en-US" sz="2400">
                <a:solidFill>
                  <a:srgbClr val="00FF00"/>
                </a:solidFill>
                <a:latin typeface="宋体" pitchFamily="2" charset="-122"/>
              </a:rPr>
              <a:t>        </a:t>
            </a:r>
            <a:r>
              <a:rPr lang="en-US" altLang="en-US" sz="2400">
                <a:solidFill>
                  <a:schemeClr val="hlink"/>
                </a:solidFill>
                <a:latin typeface="宋体" pitchFamily="2" charset="-122"/>
              </a:rPr>
              <a:t>n </a:t>
            </a:r>
            <a:r>
              <a:rPr lang="en-US" altLang="en-US" sz="2400">
                <a:solidFill>
                  <a:srgbClr val="00FF00"/>
                </a:solidFill>
                <a:latin typeface="宋体" pitchFamily="2" charset="-122"/>
              </a:rPr>
              <a:t>=</a:t>
            </a:r>
            <a:endParaRPr lang="en-US" altLang="zh-CN" sz="2800">
              <a:solidFill>
                <a:srgbClr val="00FF00"/>
              </a:solidFill>
              <a:latin typeface="宋体" pitchFamily="2" charset="-122"/>
            </a:endParaRPr>
          </a:p>
        </p:txBody>
      </p:sp>
      <p:sp>
        <p:nvSpPr>
          <p:cNvPr id="345093" name="Text Box 5"/>
          <p:cNvSpPr txBox="1">
            <a:spLocks noChangeArrowheads="1"/>
          </p:cNvSpPr>
          <p:nvPr/>
        </p:nvSpPr>
        <p:spPr bwMode="auto">
          <a:xfrm>
            <a:off x="4267200" y="1676400"/>
            <a:ext cx="457200" cy="2073275"/>
          </a:xfrm>
          <a:prstGeom prst="rect">
            <a:avLst/>
          </a:prstGeom>
          <a:noFill/>
          <a:ln w="9525" cap="rnd">
            <a:noFill/>
            <a:prstDash val="sysDot"/>
            <a:miter lim="800000"/>
            <a:headEnd/>
            <a:tailEnd/>
          </a:ln>
        </p:spPr>
        <p:txBody>
          <a:bodyPr anchor="ctr">
            <a:spAutoFit/>
          </a:bodyPr>
          <a:lstStyle/>
          <a:p>
            <a:pPr algn="ctr">
              <a:lnSpc>
                <a:spcPct val="50000"/>
              </a:lnSpc>
              <a:spcBef>
                <a:spcPct val="50000"/>
              </a:spcBef>
              <a:buClr>
                <a:srgbClr val="CC99FF"/>
              </a:buClr>
              <a:buFont typeface="Monotype Sorts" pitchFamily="2" charset="2"/>
              <a:buNone/>
            </a:pPr>
            <a:r>
              <a:rPr kumimoji="1" lang="en-US" altLang="zh-CN" sz="2000" b="1">
                <a:solidFill>
                  <a:srgbClr val="FFFF00"/>
                </a:solidFill>
                <a:latin typeface="Times New Roman" pitchFamily="18" charset="0"/>
                <a:sym typeface="Monotype Sorts" pitchFamily="2" charset="2"/>
              </a:rPr>
              <a:t>1</a:t>
            </a:r>
          </a:p>
          <a:p>
            <a:pPr algn="ctr">
              <a:lnSpc>
                <a:spcPct val="50000"/>
              </a:lnSpc>
              <a:spcBef>
                <a:spcPct val="50000"/>
              </a:spcBef>
              <a:buClr>
                <a:srgbClr val="CC99FF"/>
              </a:buClr>
              <a:buFont typeface="Monotype Sorts" pitchFamily="2" charset="2"/>
              <a:buNone/>
            </a:pPr>
            <a:r>
              <a:rPr kumimoji="1" lang="en-US" altLang="zh-CN" sz="2000" b="1">
                <a:solidFill>
                  <a:srgbClr val="FFFF00"/>
                </a:solidFill>
                <a:latin typeface="Times New Roman" pitchFamily="18" charset="0"/>
                <a:sym typeface="Monotype Sorts" pitchFamily="2" charset="2"/>
              </a:rPr>
              <a:t>2</a:t>
            </a:r>
          </a:p>
          <a:p>
            <a:pPr algn="ctr">
              <a:lnSpc>
                <a:spcPct val="50000"/>
              </a:lnSpc>
              <a:spcBef>
                <a:spcPct val="50000"/>
              </a:spcBef>
              <a:buClr>
                <a:srgbClr val="CC99FF"/>
              </a:buClr>
              <a:buFont typeface="Monotype Sorts" pitchFamily="2" charset="2"/>
              <a:buNone/>
            </a:pPr>
            <a:r>
              <a:rPr kumimoji="1" lang="en-US" altLang="zh-CN" sz="2000" b="1">
                <a:solidFill>
                  <a:srgbClr val="FFFF00"/>
                </a:solidFill>
                <a:latin typeface="Times New Roman" pitchFamily="18" charset="0"/>
                <a:sym typeface="Monotype Sorts" pitchFamily="2" charset="2"/>
              </a:rPr>
              <a:t>3</a:t>
            </a:r>
          </a:p>
          <a:p>
            <a:pPr algn="ctr">
              <a:lnSpc>
                <a:spcPct val="50000"/>
              </a:lnSpc>
              <a:spcBef>
                <a:spcPct val="50000"/>
              </a:spcBef>
              <a:buClr>
                <a:srgbClr val="CC99FF"/>
              </a:buClr>
              <a:buFont typeface="Monotype Sorts" pitchFamily="2" charset="2"/>
              <a:buNone/>
            </a:pPr>
            <a:r>
              <a:rPr kumimoji="1" lang="en-US" altLang="zh-CN" sz="2000" b="1">
                <a:solidFill>
                  <a:srgbClr val="FFFF00"/>
                </a:solidFill>
                <a:latin typeface="Times New Roman" pitchFamily="18" charset="0"/>
                <a:sym typeface="Monotype Sorts" pitchFamily="2" charset="2"/>
              </a:rPr>
              <a:t>4</a:t>
            </a:r>
          </a:p>
          <a:p>
            <a:pPr algn="ctr">
              <a:lnSpc>
                <a:spcPct val="50000"/>
              </a:lnSpc>
              <a:spcBef>
                <a:spcPct val="50000"/>
              </a:spcBef>
              <a:buClr>
                <a:srgbClr val="CC99FF"/>
              </a:buClr>
              <a:buFont typeface="Monotype Sorts" pitchFamily="2" charset="2"/>
              <a:buNone/>
            </a:pPr>
            <a:r>
              <a:rPr kumimoji="1" lang="en-US" altLang="zh-CN" sz="2000" b="1">
                <a:solidFill>
                  <a:srgbClr val="FFFF00"/>
                </a:solidFill>
                <a:latin typeface="Times New Roman" pitchFamily="18" charset="0"/>
                <a:sym typeface="Monotype Sorts" pitchFamily="2" charset="2"/>
              </a:rPr>
              <a:t>5</a:t>
            </a:r>
          </a:p>
          <a:p>
            <a:pPr algn="ctr">
              <a:lnSpc>
                <a:spcPct val="50000"/>
              </a:lnSpc>
              <a:spcBef>
                <a:spcPct val="50000"/>
              </a:spcBef>
              <a:buClr>
                <a:srgbClr val="CC99FF"/>
              </a:buClr>
              <a:buFont typeface="Monotype Sorts" pitchFamily="2" charset="2"/>
              <a:buNone/>
            </a:pPr>
            <a:r>
              <a:rPr kumimoji="1" lang="en-US" altLang="zh-CN" sz="2000" b="1">
                <a:solidFill>
                  <a:srgbClr val="FFFF00"/>
                </a:solidFill>
                <a:latin typeface="Times New Roman" pitchFamily="18" charset="0"/>
                <a:sym typeface="Monotype Sorts" pitchFamily="2" charset="2"/>
              </a:rPr>
              <a:t>6</a:t>
            </a:r>
          </a:p>
          <a:p>
            <a:pPr algn="ctr">
              <a:lnSpc>
                <a:spcPct val="50000"/>
              </a:lnSpc>
              <a:spcBef>
                <a:spcPct val="50000"/>
              </a:spcBef>
              <a:buClr>
                <a:srgbClr val="CC99FF"/>
              </a:buClr>
              <a:buFont typeface="Monotype Sorts" pitchFamily="2" charset="2"/>
              <a:buNone/>
            </a:pPr>
            <a:r>
              <a:rPr kumimoji="1" lang="en-US" altLang="zh-CN" sz="2000" b="1">
                <a:solidFill>
                  <a:srgbClr val="FFFF00"/>
                </a:solidFill>
                <a:latin typeface="Times New Roman" pitchFamily="18" charset="0"/>
                <a:sym typeface="Monotype Sorts" pitchFamily="2" charset="2"/>
              </a:rPr>
              <a:t>7</a:t>
            </a:r>
            <a:endParaRPr kumimoji="1" lang="en-US" altLang="zh-CN" sz="3200" b="1">
              <a:solidFill>
                <a:srgbClr val="FF3300"/>
              </a:solidFill>
              <a:latin typeface="Times New Roman" pitchFamily="18" charset="0"/>
              <a:sym typeface="Monotype Sorts" pitchFamily="2" charset="2"/>
            </a:endParaRPr>
          </a:p>
        </p:txBody>
      </p:sp>
      <p:sp>
        <p:nvSpPr>
          <p:cNvPr id="345094" name="Text Box 6"/>
          <p:cNvSpPr txBox="1">
            <a:spLocks noChangeArrowheads="1"/>
          </p:cNvSpPr>
          <p:nvPr/>
        </p:nvSpPr>
        <p:spPr bwMode="auto">
          <a:xfrm>
            <a:off x="4648200" y="1676400"/>
            <a:ext cx="3733800" cy="2076450"/>
          </a:xfrm>
          <a:prstGeom prst="rect">
            <a:avLst/>
          </a:prstGeom>
          <a:noFill/>
          <a:ln w="9525" cap="rnd">
            <a:noFill/>
            <a:prstDash val="sysDot"/>
            <a:miter lim="800000"/>
            <a:headEnd/>
            <a:tailEnd/>
          </a:ln>
        </p:spPr>
        <p:txBody>
          <a:bodyPr anchor="ctr">
            <a:spAutoFit/>
          </a:bodyPr>
          <a:lstStyle/>
          <a:p>
            <a:pPr>
              <a:lnSpc>
                <a:spcPct val="60000"/>
              </a:lnSpc>
              <a:spcBef>
                <a:spcPct val="50000"/>
              </a:spcBef>
              <a:buClr>
                <a:srgbClr val="CC99FF"/>
              </a:buClr>
              <a:buFont typeface="Monotype Sorts" pitchFamily="2" charset="2"/>
              <a:buNone/>
            </a:pPr>
            <a:r>
              <a:rPr kumimoji="1" lang="zh-CN" altLang="en-US" b="1">
                <a:solidFill>
                  <a:srgbClr val="FF5050"/>
                </a:solidFill>
                <a:latin typeface="宋体" pitchFamily="2" charset="-122"/>
                <a:sym typeface="Monotype Sorts" pitchFamily="2" charset="2"/>
              </a:rPr>
              <a:t>空格数量</a:t>
            </a:r>
            <a:r>
              <a:rPr kumimoji="1" lang="zh-CN" altLang="en-US" b="1">
                <a:solidFill>
                  <a:srgbClr val="FFFF00"/>
                </a:solidFill>
                <a:latin typeface="宋体" pitchFamily="2" charset="-122"/>
                <a:sym typeface="Monotype Sorts" pitchFamily="2" charset="2"/>
              </a:rPr>
              <a:t>  </a:t>
            </a:r>
            <a:r>
              <a:rPr kumimoji="1" lang="en-US" altLang="zh-CN" b="1">
                <a:solidFill>
                  <a:srgbClr val="FFFF00"/>
                </a:solidFill>
                <a:latin typeface="宋体" pitchFamily="2" charset="-122"/>
                <a:sym typeface="Monotype Sorts" pitchFamily="2" charset="2"/>
              </a:rPr>
              <a:t>3   </a:t>
            </a:r>
            <a:r>
              <a:rPr kumimoji="1" lang="en-US" altLang="zh-CN" b="1">
                <a:solidFill>
                  <a:srgbClr val="00FFFF"/>
                </a:solidFill>
                <a:latin typeface="宋体" pitchFamily="2" charset="-122"/>
                <a:sym typeface="Monotype Sorts" pitchFamily="2" charset="2"/>
              </a:rPr>
              <a:t>*</a:t>
            </a:r>
            <a:r>
              <a:rPr kumimoji="1" lang="zh-CN" altLang="en-US" b="1">
                <a:solidFill>
                  <a:srgbClr val="FFFF00"/>
                </a:solidFill>
                <a:latin typeface="宋体" pitchFamily="2" charset="-122"/>
                <a:sym typeface="Monotype Sorts" pitchFamily="2" charset="2"/>
              </a:rPr>
              <a:t>号数量  </a:t>
            </a:r>
            <a:r>
              <a:rPr kumimoji="1" lang="en-US" altLang="zh-CN" b="1">
                <a:solidFill>
                  <a:srgbClr val="FFFF00"/>
                </a:solidFill>
                <a:latin typeface="宋体" pitchFamily="2" charset="-122"/>
                <a:sym typeface="Monotype Sorts" pitchFamily="2" charset="2"/>
              </a:rPr>
              <a:t>1</a:t>
            </a:r>
          </a:p>
          <a:p>
            <a:pPr>
              <a:lnSpc>
                <a:spcPct val="60000"/>
              </a:lnSpc>
              <a:spcBef>
                <a:spcPct val="50000"/>
              </a:spcBef>
              <a:buClr>
                <a:srgbClr val="CC99FF"/>
              </a:buClr>
              <a:buFont typeface="Monotype Sorts" pitchFamily="2" charset="2"/>
              <a:buNone/>
            </a:pPr>
            <a:r>
              <a:rPr kumimoji="1" lang="en-US" altLang="zh-CN" b="1">
                <a:solidFill>
                  <a:srgbClr val="FFFF00"/>
                </a:solidFill>
                <a:latin typeface="宋体" pitchFamily="2" charset="-122"/>
                <a:sym typeface="Monotype Sorts" pitchFamily="2" charset="2"/>
              </a:rPr>
              <a:t>      	  2            3</a:t>
            </a:r>
          </a:p>
          <a:p>
            <a:pPr>
              <a:lnSpc>
                <a:spcPct val="60000"/>
              </a:lnSpc>
              <a:spcBef>
                <a:spcPct val="50000"/>
              </a:spcBef>
              <a:buClr>
                <a:srgbClr val="CC99FF"/>
              </a:buClr>
              <a:buFont typeface="Monotype Sorts" pitchFamily="2" charset="2"/>
              <a:buNone/>
            </a:pPr>
            <a:r>
              <a:rPr kumimoji="1" lang="en-US" altLang="zh-CN" b="1">
                <a:solidFill>
                  <a:srgbClr val="FFFF00"/>
                </a:solidFill>
                <a:latin typeface="宋体" pitchFamily="2" charset="-122"/>
                <a:sym typeface="Monotype Sorts" pitchFamily="2" charset="2"/>
              </a:rPr>
              <a:t>     	  1            5</a:t>
            </a:r>
          </a:p>
          <a:p>
            <a:pPr>
              <a:lnSpc>
                <a:spcPct val="60000"/>
              </a:lnSpc>
              <a:spcBef>
                <a:spcPct val="50000"/>
              </a:spcBef>
              <a:buClr>
                <a:srgbClr val="CC99FF"/>
              </a:buClr>
              <a:buFont typeface="Monotype Sorts" pitchFamily="2" charset="2"/>
              <a:buNone/>
            </a:pPr>
            <a:r>
              <a:rPr kumimoji="1" lang="en-US" altLang="zh-CN" b="1">
                <a:solidFill>
                  <a:srgbClr val="FFFF00"/>
                </a:solidFill>
                <a:latin typeface="宋体" pitchFamily="2" charset="-122"/>
                <a:sym typeface="Monotype Sorts" pitchFamily="2" charset="2"/>
              </a:rPr>
              <a:t>      	  0            7</a:t>
            </a:r>
          </a:p>
          <a:p>
            <a:pPr>
              <a:lnSpc>
                <a:spcPct val="60000"/>
              </a:lnSpc>
              <a:spcBef>
                <a:spcPct val="50000"/>
              </a:spcBef>
              <a:buClr>
                <a:srgbClr val="CC99FF"/>
              </a:buClr>
              <a:buFont typeface="Monotype Sorts" pitchFamily="2" charset="2"/>
              <a:buNone/>
            </a:pPr>
            <a:r>
              <a:rPr kumimoji="1" lang="en-US" altLang="zh-CN" b="1">
                <a:solidFill>
                  <a:srgbClr val="FFFF00"/>
                </a:solidFill>
                <a:latin typeface="宋体" pitchFamily="2" charset="-122"/>
                <a:sym typeface="Monotype Sorts" pitchFamily="2" charset="2"/>
              </a:rPr>
              <a:t>      	  1            5</a:t>
            </a:r>
          </a:p>
          <a:p>
            <a:pPr>
              <a:lnSpc>
                <a:spcPct val="60000"/>
              </a:lnSpc>
              <a:spcBef>
                <a:spcPct val="50000"/>
              </a:spcBef>
              <a:buClr>
                <a:srgbClr val="CC99FF"/>
              </a:buClr>
              <a:buFont typeface="Monotype Sorts" pitchFamily="2" charset="2"/>
              <a:buNone/>
            </a:pPr>
            <a:r>
              <a:rPr kumimoji="1" lang="en-US" altLang="zh-CN" b="1">
                <a:solidFill>
                  <a:srgbClr val="FFFF00"/>
                </a:solidFill>
                <a:latin typeface="宋体" pitchFamily="2" charset="-122"/>
                <a:sym typeface="Monotype Sorts" pitchFamily="2" charset="2"/>
              </a:rPr>
              <a:t>      	  2            3</a:t>
            </a:r>
          </a:p>
          <a:p>
            <a:pPr>
              <a:lnSpc>
                <a:spcPct val="60000"/>
              </a:lnSpc>
              <a:spcBef>
                <a:spcPct val="50000"/>
              </a:spcBef>
              <a:buClr>
                <a:srgbClr val="CC99FF"/>
              </a:buClr>
              <a:buFont typeface="Monotype Sorts" pitchFamily="2" charset="2"/>
              <a:buNone/>
            </a:pPr>
            <a:r>
              <a:rPr kumimoji="1" lang="en-US" altLang="zh-CN" b="1">
                <a:solidFill>
                  <a:srgbClr val="FFFF00"/>
                </a:solidFill>
                <a:latin typeface="宋体" pitchFamily="2" charset="-122"/>
                <a:sym typeface="Monotype Sorts" pitchFamily="2" charset="2"/>
              </a:rPr>
              <a:t>      	  3            1</a:t>
            </a:r>
            <a:endParaRPr kumimoji="1" lang="en-US" altLang="zh-CN" sz="3200" b="1">
              <a:solidFill>
                <a:srgbClr val="FF3300"/>
              </a:solidFill>
              <a:latin typeface="Times New Roman" pitchFamily="18" charset="0"/>
              <a:sym typeface="Monotype Sorts" pitchFamily="2" charset="2"/>
            </a:endParaRPr>
          </a:p>
        </p:txBody>
      </p:sp>
      <p:sp>
        <p:nvSpPr>
          <p:cNvPr id="345095" name="Rectangle 7"/>
          <p:cNvSpPr>
            <a:spLocks noChangeArrowheads="1"/>
          </p:cNvSpPr>
          <p:nvPr/>
        </p:nvSpPr>
        <p:spPr bwMode="auto">
          <a:xfrm>
            <a:off x="228600" y="4038600"/>
            <a:ext cx="8534400" cy="2667000"/>
          </a:xfrm>
          <a:prstGeom prst="rect">
            <a:avLst/>
          </a:prstGeom>
          <a:noFill/>
          <a:ln w="9525">
            <a:noFill/>
            <a:miter lim="800000"/>
            <a:headEnd/>
            <a:tailEnd/>
          </a:ln>
        </p:spPr>
        <p:txBody>
          <a:bodyPr lIns="92075" tIns="46038" rIns="92075" bIns="46038"/>
          <a:lstStyle/>
          <a:p>
            <a:pPr marL="342900" indent="-342900">
              <a:lnSpc>
                <a:spcPct val="80000"/>
              </a:lnSpc>
              <a:spcBef>
                <a:spcPct val="20000"/>
              </a:spcBef>
            </a:pPr>
            <a:r>
              <a:rPr lang="en-US" altLang="zh-CN" sz="2400">
                <a:solidFill>
                  <a:srgbClr val="00FF00"/>
                </a:solidFill>
                <a:latin typeface="宋体" pitchFamily="2" charset="-122"/>
              </a:rPr>
              <a:t>                                 </a:t>
            </a:r>
            <a:r>
              <a:rPr lang="en-US" altLang="zh-CN" sz="2400">
                <a:solidFill>
                  <a:schemeClr val="bg1"/>
                </a:solidFill>
                <a:latin typeface="宋体" pitchFamily="2" charset="-122"/>
              </a:rPr>
              <a:t>2</a:t>
            </a:r>
            <a:r>
              <a:rPr lang="en-US" altLang="en-US" sz="2400">
                <a:solidFill>
                  <a:schemeClr val="bg1"/>
                </a:solidFill>
                <a:latin typeface="宋体" pitchFamily="2" charset="-122"/>
              </a:rPr>
              <a:t>h-1</a:t>
            </a:r>
            <a:endParaRPr lang="zh-CN" altLang="zh-CN" sz="2400">
              <a:solidFill>
                <a:schemeClr val="bg1"/>
              </a:solidFill>
              <a:latin typeface="宋体" pitchFamily="2" charset="-122"/>
            </a:endParaRPr>
          </a:p>
          <a:p>
            <a:pPr marL="342900" indent="-342900">
              <a:lnSpc>
                <a:spcPct val="80000"/>
              </a:lnSpc>
              <a:spcBef>
                <a:spcPct val="20000"/>
              </a:spcBef>
            </a:pPr>
            <a:endParaRPr lang="en-US" altLang="zh-CN" sz="2400">
              <a:latin typeface="宋体" pitchFamily="2" charset="-122"/>
            </a:endParaRPr>
          </a:p>
          <a:p>
            <a:pPr marL="342900" indent="-342900">
              <a:lnSpc>
                <a:spcPct val="70000"/>
              </a:lnSpc>
              <a:spcBef>
                <a:spcPct val="20000"/>
              </a:spcBef>
            </a:pPr>
            <a:r>
              <a:rPr lang="en-US" altLang="zh-CN" sz="2400">
                <a:solidFill>
                  <a:srgbClr val="00FF00"/>
                </a:solidFill>
                <a:latin typeface="宋体" pitchFamily="2" charset="-122"/>
              </a:rPr>
              <a:t>                                  </a:t>
            </a:r>
            <a:r>
              <a:rPr lang="en-US" altLang="en-US" sz="2400">
                <a:solidFill>
                  <a:srgbClr val="FFFFFF"/>
                </a:solidFill>
                <a:latin typeface="宋体" pitchFamily="2" charset="-122"/>
              </a:rPr>
              <a:t>h-j  </a:t>
            </a:r>
            <a:r>
              <a:rPr lang="en-US" altLang="en-US" sz="2400">
                <a:solidFill>
                  <a:srgbClr val="00FF00"/>
                </a:solidFill>
                <a:latin typeface="宋体" pitchFamily="2" charset="-122"/>
              </a:rPr>
              <a:t>   </a:t>
            </a:r>
            <a:r>
              <a:rPr lang="en-US" altLang="zh-CN" sz="2400">
                <a:solidFill>
                  <a:schemeClr val="bg1"/>
                </a:solidFill>
                <a:latin typeface="宋体" pitchFamily="2" charset="-122"/>
              </a:rPr>
              <a:t>2j</a:t>
            </a:r>
            <a:r>
              <a:rPr lang="en-US" altLang="en-US" sz="2400">
                <a:solidFill>
                  <a:schemeClr val="bg1"/>
                </a:solidFill>
                <a:latin typeface="宋体" pitchFamily="2" charset="-122"/>
              </a:rPr>
              <a:t>-1</a:t>
            </a:r>
            <a:endParaRPr lang="en-US" altLang="zh-CN" sz="2400">
              <a:solidFill>
                <a:schemeClr val="bg1"/>
              </a:solidFill>
              <a:latin typeface="宋体" pitchFamily="2" charset="-122"/>
            </a:endParaRPr>
          </a:p>
          <a:p>
            <a:pPr marL="342900" indent="-342900">
              <a:lnSpc>
                <a:spcPct val="70000"/>
              </a:lnSpc>
              <a:spcBef>
                <a:spcPct val="20000"/>
              </a:spcBef>
            </a:pPr>
            <a:r>
              <a:rPr lang="en-US" altLang="zh-CN" sz="2400">
                <a:solidFill>
                  <a:srgbClr val="00FF00"/>
                </a:solidFill>
                <a:latin typeface="宋体" pitchFamily="2" charset="-122"/>
              </a:rPr>
              <a:t>        </a:t>
            </a:r>
            <a:r>
              <a:rPr lang="en-US" altLang="zh-CN" sz="2400">
                <a:solidFill>
                  <a:srgbClr val="FFFFFF"/>
                </a:solidFill>
                <a:latin typeface="宋体" pitchFamily="2" charset="-122"/>
              </a:rPr>
              <a:t>h&lt;j&lt;=2</a:t>
            </a:r>
            <a:r>
              <a:rPr lang="en-US" altLang="en-US" sz="2400">
                <a:solidFill>
                  <a:srgbClr val="FFFFFF"/>
                </a:solidFill>
                <a:latin typeface="宋体" pitchFamily="2" charset="-122"/>
              </a:rPr>
              <a:t>h-1</a:t>
            </a:r>
            <a:endParaRPr lang="en-US" altLang="zh-CN" sz="2400">
              <a:solidFill>
                <a:srgbClr val="00FF00"/>
              </a:solidFill>
              <a:latin typeface="宋体" pitchFamily="2" charset="-122"/>
            </a:endParaRPr>
          </a:p>
          <a:p>
            <a:pPr marL="342900" indent="-342900">
              <a:lnSpc>
                <a:spcPct val="60000"/>
              </a:lnSpc>
              <a:spcBef>
                <a:spcPct val="20000"/>
              </a:spcBef>
            </a:pPr>
            <a:r>
              <a:rPr lang="en-US" altLang="zh-CN" sz="2400">
                <a:solidFill>
                  <a:srgbClr val="00FF00"/>
                </a:solidFill>
                <a:latin typeface="宋体" pitchFamily="2" charset="-122"/>
              </a:rPr>
              <a:t>           </a:t>
            </a:r>
            <a:r>
              <a:rPr lang="en-US" altLang="en-US" sz="2400">
                <a:solidFill>
                  <a:srgbClr val="00FF00"/>
                </a:solidFill>
                <a:latin typeface="宋体" pitchFamily="2" charset="-122"/>
              </a:rPr>
              <a:t> </a:t>
            </a:r>
            <a:r>
              <a:rPr lang="en-US" altLang="en-US" sz="2400">
                <a:solidFill>
                  <a:srgbClr val="FFFFFF"/>
                </a:solidFill>
                <a:latin typeface="宋体" pitchFamily="2" charset="-122"/>
              </a:rPr>
              <a:t>j-h</a:t>
            </a:r>
          </a:p>
          <a:p>
            <a:pPr marL="342900" indent="-342900">
              <a:lnSpc>
                <a:spcPct val="60000"/>
              </a:lnSpc>
              <a:spcBef>
                <a:spcPct val="20000"/>
              </a:spcBef>
            </a:pPr>
            <a:r>
              <a:rPr lang="en-US" altLang="zh-CN" sz="2400">
                <a:solidFill>
                  <a:srgbClr val="00FF00"/>
                </a:solidFill>
                <a:latin typeface="宋体" pitchFamily="2" charset="-122"/>
              </a:rPr>
              <a:t>            </a:t>
            </a:r>
            <a:r>
              <a:rPr lang="zh-CN" altLang="en-US" sz="2400">
                <a:solidFill>
                  <a:srgbClr val="00FF00"/>
                </a:solidFill>
                <a:latin typeface="宋体" pitchFamily="2" charset="-122"/>
              </a:rPr>
              <a:t>总宽度 </a:t>
            </a:r>
            <a:r>
              <a:rPr lang="en-US" altLang="zh-CN" sz="2400">
                <a:solidFill>
                  <a:srgbClr val="00FF00"/>
                </a:solidFill>
                <a:latin typeface="宋体" pitchFamily="2" charset="-122"/>
              </a:rPr>
              <a:t>- </a:t>
            </a:r>
            <a:r>
              <a:rPr lang="zh-CN" altLang="en-US" sz="2400">
                <a:solidFill>
                  <a:srgbClr val="00FF00"/>
                </a:solidFill>
                <a:latin typeface="宋体" pitchFamily="2" charset="-122"/>
              </a:rPr>
              <a:t>空格</a:t>
            </a:r>
          </a:p>
          <a:p>
            <a:pPr marL="342900" indent="-342900">
              <a:lnSpc>
                <a:spcPct val="60000"/>
              </a:lnSpc>
              <a:spcBef>
                <a:spcPct val="20000"/>
              </a:spcBef>
            </a:pPr>
            <a:r>
              <a:rPr lang="zh-CN" altLang="en-US" sz="2400">
                <a:solidFill>
                  <a:srgbClr val="00FF00"/>
                </a:solidFill>
                <a:latin typeface="宋体" pitchFamily="2" charset="-122"/>
              </a:rPr>
              <a:t>          </a:t>
            </a:r>
            <a:r>
              <a:rPr lang="en-US" altLang="zh-CN" sz="2400">
                <a:solidFill>
                  <a:srgbClr val="00FF00"/>
                </a:solidFill>
                <a:latin typeface="宋体" pitchFamily="2" charset="-122"/>
              </a:rPr>
              <a:t>= </a:t>
            </a:r>
            <a:r>
              <a:rPr lang="zh-CN" altLang="zh-CN" sz="2400">
                <a:solidFill>
                  <a:schemeClr val="bg1"/>
                </a:solidFill>
                <a:latin typeface="宋体" pitchFamily="2" charset="-122"/>
              </a:rPr>
              <a:t>2</a:t>
            </a:r>
            <a:r>
              <a:rPr lang="en-US" altLang="zh-CN" sz="2400">
                <a:solidFill>
                  <a:schemeClr val="bg1"/>
                </a:solidFill>
                <a:latin typeface="宋体" pitchFamily="2" charset="-122"/>
              </a:rPr>
              <a:t>h</a:t>
            </a:r>
            <a:r>
              <a:rPr lang="en-US" altLang="en-US" sz="2400">
                <a:solidFill>
                  <a:schemeClr val="bg1"/>
                </a:solidFill>
                <a:latin typeface="宋体" pitchFamily="2" charset="-122"/>
              </a:rPr>
              <a:t>-1 - 2(j-h)</a:t>
            </a:r>
            <a:r>
              <a:rPr lang="en-US" altLang="en-US" sz="2400">
                <a:latin typeface="宋体" pitchFamily="2" charset="-122"/>
              </a:rPr>
              <a:t> </a:t>
            </a:r>
            <a:r>
              <a:rPr lang="en-US" altLang="en-US" sz="2400">
                <a:solidFill>
                  <a:srgbClr val="00FF00"/>
                </a:solidFill>
                <a:latin typeface="宋体" pitchFamily="2" charset="-122"/>
              </a:rPr>
              <a:t>= </a:t>
            </a:r>
            <a:r>
              <a:rPr lang="en-US" altLang="en-US" sz="2400">
                <a:solidFill>
                  <a:schemeClr val="bg1"/>
                </a:solidFill>
                <a:latin typeface="宋体" pitchFamily="2" charset="-122"/>
              </a:rPr>
              <a:t>4h-1-2j</a:t>
            </a:r>
            <a:endParaRPr lang="en-US" altLang="zh-CN" sz="2400">
              <a:solidFill>
                <a:schemeClr val="bg1"/>
              </a:solidFill>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left)">
                                      <p:cBhvr>
                                        <p:cTn id="7" dur="500"/>
                                        <p:tgtEl>
                                          <p:spTgt spid="3450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5091">
                                            <p:txEl>
                                              <p:pRg st="1" end="1"/>
                                            </p:txEl>
                                          </p:spTgt>
                                        </p:tgtEl>
                                        <p:attrNameLst>
                                          <p:attrName>style.visibility</p:attrName>
                                        </p:attrNameLst>
                                      </p:cBhvr>
                                      <p:to>
                                        <p:strVal val="visible"/>
                                      </p:to>
                                    </p:set>
                                    <p:animEffect transition="in" filter="wipe(left)">
                                      <p:cBhvr>
                                        <p:cTn id="10" dur="500"/>
                                        <p:tgtEl>
                                          <p:spTgt spid="3450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5091">
                                            <p:txEl>
                                              <p:pRg st="2" end="2"/>
                                            </p:txEl>
                                          </p:spTgt>
                                        </p:tgtEl>
                                        <p:attrNameLst>
                                          <p:attrName>style.visibility</p:attrName>
                                        </p:attrNameLst>
                                      </p:cBhvr>
                                      <p:to>
                                        <p:strVal val="visible"/>
                                      </p:to>
                                    </p:set>
                                    <p:animEffect transition="in" filter="wipe(left)">
                                      <p:cBhvr>
                                        <p:cTn id="13" dur="500"/>
                                        <p:tgtEl>
                                          <p:spTgt spid="34509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5091">
                                            <p:txEl>
                                              <p:pRg st="3" end="3"/>
                                            </p:txEl>
                                          </p:spTgt>
                                        </p:tgtEl>
                                        <p:attrNameLst>
                                          <p:attrName>style.visibility</p:attrName>
                                        </p:attrNameLst>
                                      </p:cBhvr>
                                      <p:to>
                                        <p:strVal val="visible"/>
                                      </p:to>
                                    </p:set>
                                    <p:animEffect transition="in" filter="wipe(left)">
                                      <p:cBhvr>
                                        <p:cTn id="16" dur="500"/>
                                        <p:tgtEl>
                                          <p:spTgt spid="34509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5091">
                                            <p:txEl>
                                              <p:pRg st="4" end="4"/>
                                            </p:txEl>
                                          </p:spTgt>
                                        </p:tgtEl>
                                        <p:attrNameLst>
                                          <p:attrName>style.visibility</p:attrName>
                                        </p:attrNameLst>
                                      </p:cBhvr>
                                      <p:to>
                                        <p:strVal val="visible"/>
                                      </p:to>
                                    </p:set>
                                    <p:animEffect transition="in" filter="wipe(left)">
                                      <p:cBhvr>
                                        <p:cTn id="19" dur="500"/>
                                        <p:tgtEl>
                                          <p:spTgt spid="34509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45091">
                                            <p:txEl>
                                              <p:pRg st="5" end="5"/>
                                            </p:txEl>
                                          </p:spTgt>
                                        </p:tgtEl>
                                        <p:attrNameLst>
                                          <p:attrName>style.visibility</p:attrName>
                                        </p:attrNameLst>
                                      </p:cBhvr>
                                      <p:to>
                                        <p:strVal val="visible"/>
                                      </p:to>
                                    </p:set>
                                    <p:animEffect transition="in" filter="wipe(left)">
                                      <p:cBhvr>
                                        <p:cTn id="22" dur="500"/>
                                        <p:tgtEl>
                                          <p:spTgt spid="345091">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5091">
                                            <p:txEl>
                                              <p:pRg st="6" end="6"/>
                                            </p:txEl>
                                          </p:spTgt>
                                        </p:tgtEl>
                                        <p:attrNameLst>
                                          <p:attrName>style.visibility</p:attrName>
                                        </p:attrNameLst>
                                      </p:cBhvr>
                                      <p:to>
                                        <p:strVal val="visible"/>
                                      </p:to>
                                    </p:set>
                                    <p:animEffect transition="in" filter="wipe(left)">
                                      <p:cBhvr>
                                        <p:cTn id="25" dur="500"/>
                                        <p:tgtEl>
                                          <p:spTgt spid="345091">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45091">
                                            <p:txEl>
                                              <p:pRg st="7" end="7"/>
                                            </p:txEl>
                                          </p:spTgt>
                                        </p:tgtEl>
                                        <p:attrNameLst>
                                          <p:attrName>style.visibility</p:attrName>
                                        </p:attrNameLst>
                                      </p:cBhvr>
                                      <p:to>
                                        <p:strVal val="visible"/>
                                      </p:to>
                                    </p:set>
                                    <p:animEffect transition="in" filter="wipe(left)">
                                      <p:cBhvr>
                                        <p:cTn id="28" dur="500"/>
                                        <p:tgtEl>
                                          <p:spTgt spid="345091">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450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4509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4509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4509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4509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45094">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45094">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345094">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45092">
                                            <p:txEl>
                                              <p:pRg st="0" end="0"/>
                                            </p:txEl>
                                          </p:spTgt>
                                        </p:tgtEl>
                                        <p:attrNameLst>
                                          <p:attrName>style.visibility</p:attrName>
                                        </p:attrNameLst>
                                      </p:cBhvr>
                                      <p:to>
                                        <p:strVal val="visible"/>
                                      </p:to>
                                    </p:set>
                                    <p:animEffect transition="in" filter="wipe(left)">
                                      <p:cBhvr>
                                        <p:cTn id="65" dur="500"/>
                                        <p:tgtEl>
                                          <p:spTgt spid="345092">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45092">
                                            <p:txEl>
                                              <p:pRg st="1" end="1"/>
                                            </p:txEl>
                                          </p:spTgt>
                                        </p:tgtEl>
                                        <p:attrNameLst>
                                          <p:attrName>style.visibility</p:attrName>
                                        </p:attrNameLst>
                                      </p:cBhvr>
                                      <p:to>
                                        <p:strVal val="visible"/>
                                      </p:to>
                                    </p:set>
                                    <p:animEffect transition="in" filter="wipe(left)">
                                      <p:cBhvr>
                                        <p:cTn id="70" dur="500"/>
                                        <p:tgtEl>
                                          <p:spTgt spid="345092">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45092">
                                            <p:txEl>
                                              <p:pRg st="2" end="2"/>
                                            </p:txEl>
                                          </p:spTgt>
                                        </p:tgtEl>
                                        <p:attrNameLst>
                                          <p:attrName>style.visibility</p:attrName>
                                        </p:attrNameLst>
                                      </p:cBhvr>
                                      <p:to>
                                        <p:strVal val="visible"/>
                                      </p:to>
                                    </p:set>
                                    <p:animEffect transition="in" filter="wipe(left)">
                                      <p:cBhvr>
                                        <p:cTn id="75" dur="500"/>
                                        <p:tgtEl>
                                          <p:spTgt spid="345092">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45092">
                                            <p:txEl>
                                              <p:pRg st="3" end="3"/>
                                            </p:txEl>
                                          </p:spTgt>
                                        </p:tgtEl>
                                        <p:attrNameLst>
                                          <p:attrName>style.visibility</p:attrName>
                                        </p:attrNameLst>
                                      </p:cBhvr>
                                      <p:to>
                                        <p:strVal val="visible"/>
                                      </p:to>
                                    </p:set>
                                    <p:animEffect transition="in" filter="wipe(left)">
                                      <p:cBhvr>
                                        <p:cTn id="80" dur="500"/>
                                        <p:tgtEl>
                                          <p:spTgt spid="345092">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45092">
                                            <p:txEl>
                                              <p:pRg st="4" end="4"/>
                                            </p:txEl>
                                          </p:spTgt>
                                        </p:tgtEl>
                                        <p:attrNameLst>
                                          <p:attrName>style.visibility</p:attrName>
                                        </p:attrNameLst>
                                      </p:cBhvr>
                                      <p:to>
                                        <p:strVal val="visible"/>
                                      </p:to>
                                    </p:set>
                                    <p:animEffect transition="in" filter="wipe(left)">
                                      <p:cBhvr>
                                        <p:cTn id="85" dur="500"/>
                                        <p:tgtEl>
                                          <p:spTgt spid="345092">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45092">
                                            <p:txEl>
                                              <p:pRg st="5" end="5"/>
                                            </p:txEl>
                                          </p:spTgt>
                                        </p:tgtEl>
                                        <p:attrNameLst>
                                          <p:attrName>style.visibility</p:attrName>
                                        </p:attrNameLst>
                                      </p:cBhvr>
                                      <p:to>
                                        <p:strVal val="visible"/>
                                      </p:to>
                                    </p:set>
                                    <p:animEffect transition="in" filter="wipe(left)">
                                      <p:cBhvr>
                                        <p:cTn id="90" dur="500"/>
                                        <p:tgtEl>
                                          <p:spTgt spid="345092">
                                            <p:txEl>
                                              <p:pRg st="5" end="5"/>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45092">
                                            <p:txEl>
                                              <p:pRg st="6" end="6"/>
                                            </p:txEl>
                                          </p:spTgt>
                                        </p:tgtEl>
                                        <p:attrNameLst>
                                          <p:attrName>style.visibility</p:attrName>
                                        </p:attrNameLst>
                                      </p:cBhvr>
                                      <p:to>
                                        <p:strVal val="visible"/>
                                      </p:to>
                                    </p:set>
                                    <p:animEffect transition="in" filter="wipe(left)">
                                      <p:cBhvr>
                                        <p:cTn id="95" dur="500"/>
                                        <p:tgtEl>
                                          <p:spTgt spid="345092">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45095">
                                            <p:txEl>
                                              <p:pRg st="0" end="0"/>
                                            </p:txEl>
                                          </p:spTgt>
                                        </p:tgtEl>
                                        <p:attrNameLst>
                                          <p:attrName>style.visibility</p:attrName>
                                        </p:attrNameLst>
                                      </p:cBhvr>
                                      <p:to>
                                        <p:strVal val="visible"/>
                                      </p:to>
                                    </p:set>
                                    <p:animEffect transition="in" filter="wipe(left)">
                                      <p:cBhvr>
                                        <p:cTn id="100" dur="500"/>
                                        <p:tgtEl>
                                          <p:spTgt spid="345095">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45095">
                                            <p:txEl>
                                              <p:pRg st="2" end="2"/>
                                            </p:txEl>
                                          </p:spTgt>
                                        </p:tgtEl>
                                        <p:attrNameLst>
                                          <p:attrName>style.visibility</p:attrName>
                                        </p:attrNameLst>
                                      </p:cBhvr>
                                      <p:to>
                                        <p:strVal val="visible"/>
                                      </p:to>
                                    </p:set>
                                    <p:animEffect transition="in" filter="wipe(left)">
                                      <p:cBhvr>
                                        <p:cTn id="105" dur="500"/>
                                        <p:tgtEl>
                                          <p:spTgt spid="345095">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45095">
                                            <p:txEl>
                                              <p:pRg st="3" end="3"/>
                                            </p:txEl>
                                          </p:spTgt>
                                        </p:tgtEl>
                                        <p:attrNameLst>
                                          <p:attrName>style.visibility</p:attrName>
                                        </p:attrNameLst>
                                      </p:cBhvr>
                                      <p:to>
                                        <p:strVal val="visible"/>
                                      </p:to>
                                    </p:set>
                                    <p:animEffect transition="in" filter="wipe(left)">
                                      <p:cBhvr>
                                        <p:cTn id="110" dur="500"/>
                                        <p:tgtEl>
                                          <p:spTgt spid="345095">
                                            <p:txEl>
                                              <p:pRg st="3" end="3"/>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45095">
                                            <p:txEl>
                                              <p:pRg st="4" end="4"/>
                                            </p:txEl>
                                          </p:spTgt>
                                        </p:tgtEl>
                                        <p:attrNameLst>
                                          <p:attrName>style.visibility</p:attrName>
                                        </p:attrNameLst>
                                      </p:cBhvr>
                                      <p:to>
                                        <p:strVal val="visible"/>
                                      </p:to>
                                    </p:set>
                                    <p:animEffect transition="in" filter="wipe(left)">
                                      <p:cBhvr>
                                        <p:cTn id="115" dur="500"/>
                                        <p:tgtEl>
                                          <p:spTgt spid="345095">
                                            <p:txEl>
                                              <p:pRg st="4" end="4"/>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345095">
                                            <p:txEl>
                                              <p:pRg st="5" end="5"/>
                                            </p:txEl>
                                          </p:spTgt>
                                        </p:tgtEl>
                                        <p:attrNameLst>
                                          <p:attrName>style.visibility</p:attrName>
                                        </p:attrNameLst>
                                      </p:cBhvr>
                                      <p:to>
                                        <p:strVal val="visible"/>
                                      </p:to>
                                    </p:set>
                                    <p:animEffect transition="in" filter="wipe(left)">
                                      <p:cBhvr>
                                        <p:cTn id="120" dur="500"/>
                                        <p:tgtEl>
                                          <p:spTgt spid="345095">
                                            <p:txEl>
                                              <p:pRg st="5" end="5"/>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345095">
                                            <p:txEl>
                                              <p:pRg st="6" end="6"/>
                                            </p:txEl>
                                          </p:spTgt>
                                        </p:tgtEl>
                                        <p:attrNameLst>
                                          <p:attrName>style.visibility</p:attrName>
                                        </p:attrNameLst>
                                      </p:cBhvr>
                                      <p:to>
                                        <p:strVal val="visible"/>
                                      </p:to>
                                    </p:set>
                                    <p:animEffect transition="in" filter="wipe(left)">
                                      <p:cBhvr>
                                        <p:cTn id="125" dur="500"/>
                                        <p:tgtEl>
                                          <p:spTgt spid="3450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P spid="345092" grpId="0" build="p" autoUpdateAnimBg="0"/>
      <p:bldP spid="345093" grpId="0" autoUpdateAnimBg="0"/>
      <p:bldP spid="345094" grpId="0" build="p" autoUpdateAnimBg="0"/>
      <p:bldP spid="345095" grpId="0" build="p"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3" name="Rectangle 3"/>
          <p:cNvSpPr>
            <a:spLocks noGrp="1" noChangeArrowheads="1"/>
          </p:cNvSpPr>
          <p:nvPr>
            <p:ph type="body" sz="half" idx="4294967295"/>
          </p:nvPr>
        </p:nvSpPr>
        <p:spPr>
          <a:xfrm>
            <a:off x="228600" y="323850"/>
            <a:ext cx="8439150" cy="6345238"/>
          </a:xfrm>
        </p:spPr>
        <p:txBody>
          <a:bodyPr/>
          <a:lstStyle/>
          <a:p>
            <a:pPr eaLnBrk="1" hangingPunct="1">
              <a:lnSpc>
                <a:spcPct val="80000"/>
              </a:lnSpc>
              <a:defRPr/>
            </a:pPr>
            <a:r>
              <a:rPr lang="zh-CN" altLang="en-US" sz="2400" smtClean="0">
                <a:solidFill>
                  <a:srgbClr val="00FFFF"/>
                </a:solidFill>
                <a:latin typeface="宋体" pitchFamily="2" charset="-122"/>
              </a:rPr>
              <a:t>算法设计</a:t>
            </a:r>
          </a:p>
          <a:p>
            <a:pPr lvl="1" eaLnBrk="1" hangingPunct="1">
              <a:lnSpc>
                <a:spcPct val="60000"/>
              </a:lnSpc>
              <a:buFontTx/>
              <a:buNone/>
              <a:defRPr/>
            </a:pPr>
            <a:r>
              <a:rPr lang="en-US" altLang="zh-CN" sz="2400" smtClean="0">
                <a:solidFill>
                  <a:srgbClr val="FFFF00"/>
                </a:solidFill>
                <a:latin typeface="宋体" pitchFamily="2" charset="-122"/>
              </a:rPr>
              <a:t>for (j=1; j&lt;=2*h-1; j++)</a:t>
            </a:r>
            <a:r>
              <a:rPr lang="en-US" altLang="zh-CN" sz="2400" smtClean="0">
                <a:latin typeface="宋体" pitchFamily="2" charset="-122"/>
              </a:rPr>
              <a:t>  </a:t>
            </a:r>
            <a:r>
              <a:rPr lang="zh-CN" altLang="en-US" sz="2400" smtClean="0">
                <a:latin typeface="宋体" pitchFamily="2" charset="-122"/>
              </a:rPr>
              <a:t>控制打印行</a:t>
            </a:r>
            <a:endParaRPr lang="zh-CN" altLang="zh-CN" sz="2400" smtClean="0">
              <a:solidFill>
                <a:srgbClr val="00FF00"/>
              </a:solidFill>
              <a:latin typeface="宋体" pitchFamily="2" charset="-122"/>
            </a:endParaRPr>
          </a:p>
          <a:p>
            <a:pPr lvl="1" eaLnBrk="1" hangingPunct="1">
              <a:lnSpc>
                <a:spcPct val="70000"/>
              </a:lnSpc>
              <a:buFontTx/>
              <a:buNone/>
              <a:defRPr/>
            </a:pPr>
            <a:r>
              <a:rPr lang="zh-CN" altLang="zh-CN" sz="2400" smtClean="0">
                <a:solidFill>
                  <a:srgbClr val="FFFF00"/>
                </a:solidFill>
                <a:latin typeface="宋体" pitchFamily="2" charset="-122"/>
              </a:rPr>
              <a:t>{  </a:t>
            </a:r>
            <a:r>
              <a:rPr lang="zh-CN" altLang="zh-CN" sz="2400" smtClean="0">
                <a:solidFill>
                  <a:srgbClr val="00FFFF"/>
                </a:solidFill>
                <a:latin typeface="宋体" pitchFamily="2" charset="-122"/>
              </a:rPr>
              <a:t>若 </a:t>
            </a:r>
            <a:r>
              <a:rPr lang="zh-CN" altLang="zh-CN" sz="2400" smtClean="0">
                <a:solidFill>
                  <a:srgbClr val="00FF00"/>
                </a:solidFill>
                <a:latin typeface="宋体" pitchFamily="2" charset="-122"/>
              </a:rPr>
              <a:t>为上三角</a:t>
            </a:r>
            <a:r>
              <a:rPr lang="zh-CN" altLang="en-US" sz="2400" smtClean="0">
                <a:solidFill>
                  <a:srgbClr val="00FF00"/>
                </a:solidFill>
                <a:latin typeface="宋体" pitchFamily="2" charset="-122"/>
              </a:rPr>
              <a:t> </a:t>
            </a:r>
            <a:r>
              <a:rPr lang="en-US" altLang="zh-CN" sz="2400" smtClean="0">
                <a:solidFill>
                  <a:srgbClr val="FFFFFF"/>
                </a:solidFill>
                <a:latin typeface="宋体" pitchFamily="2" charset="-122"/>
              </a:rPr>
              <a:t>j&lt;=</a:t>
            </a:r>
            <a:r>
              <a:rPr lang="en-US" altLang="en-US" sz="2400" smtClean="0">
                <a:solidFill>
                  <a:srgbClr val="FFFFFF"/>
                </a:solidFill>
                <a:latin typeface="宋体" pitchFamily="2" charset="-122"/>
              </a:rPr>
              <a:t>h</a:t>
            </a:r>
          </a:p>
          <a:p>
            <a:pPr lvl="1" eaLnBrk="1" hangingPunct="1">
              <a:lnSpc>
                <a:spcPct val="70000"/>
              </a:lnSpc>
              <a:buFontTx/>
              <a:buNone/>
              <a:defRPr/>
            </a:pPr>
            <a:r>
              <a:rPr lang="en-US" altLang="en-US" sz="2400" smtClean="0">
                <a:solidFill>
                  <a:srgbClr val="FFFFFF"/>
                </a:solidFill>
                <a:latin typeface="宋体" pitchFamily="2" charset="-122"/>
              </a:rPr>
              <a:t>      </a:t>
            </a:r>
            <a:r>
              <a:rPr lang="zh-CN" altLang="zh-CN" sz="2400" smtClean="0">
                <a:solidFill>
                  <a:srgbClr val="00FFFF"/>
                </a:solidFill>
                <a:latin typeface="宋体" pitchFamily="2" charset="-122"/>
              </a:rPr>
              <a:t>则</a:t>
            </a:r>
            <a:r>
              <a:rPr lang="zh-CN" altLang="zh-CN" sz="2400" smtClean="0">
                <a:solidFill>
                  <a:srgbClr val="00FF00"/>
                </a:solidFill>
                <a:latin typeface="宋体" pitchFamily="2" charset="-122"/>
              </a:rPr>
              <a:t>：  </a:t>
            </a:r>
            <a:r>
              <a:rPr lang="en-US" altLang="en-US" sz="2400" smtClean="0">
                <a:latin typeface="宋体" pitchFamily="2" charset="-122"/>
              </a:rPr>
              <a:t>m</a:t>
            </a:r>
            <a:r>
              <a:rPr lang="en-US" altLang="en-US" sz="2400" smtClean="0">
                <a:solidFill>
                  <a:srgbClr val="FF0000"/>
                </a:solidFill>
                <a:latin typeface="宋体" pitchFamily="2" charset="-122"/>
              </a:rPr>
              <a:t> </a:t>
            </a:r>
            <a:r>
              <a:rPr lang="en-US" altLang="en-US" sz="2400" smtClean="0">
                <a:solidFill>
                  <a:srgbClr val="00FF00"/>
                </a:solidFill>
                <a:latin typeface="宋体" pitchFamily="2" charset="-122"/>
              </a:rPr>
              <a:t>= </a:t>
            </a:r>
            <a:r>
              <a:rPr lang="en-US" altLang="en-US" sz="2400" smtClean="0">
                <a:solidFill>
                  <a:srgbClr val="FFFFFF"/>
                </a:solidFill>
                <a:latin typeface="宋体" pitchFamily="2" charset="-122"/>
              </a:rPr>
              <a:t>h-j</a:t>
            </a:r>
            <a:r>
              <a:rPr lang="zh-CN" altLang="en-US" sz="2400" smtClean="0">
                <a:solidFill>
                  <a:srgbClr val="FFFFFF"/>
                </a:solidFill>
                <a:latin typeface="宋体" pitchFamily="2" charset="-122"/>
              </a:rPr>
              <a:t>；</a:t>
            </a:r>
            <a:r>
              <a:rPr lang="en-US" altLang="en-US" sz="2400" smtClean="0">
                <a:solidFill>
                  <a:srgbClr val="00FF00"/>
                </a:solidFill>
                <a:latin typeface="宋体" pitchFamily="2" charset="-122"/>
              </a:rPr>
              <a:t> </a:t>
            </a:r>
            <a:r>
              <a:rPr lang="en-US" altLang="en-US" sz="2400" smtClean="0">
                <a:solidFill>
                  <a:schemeClr val="hlink"/>
                </a:solidFill>
                <a:latin typeface="宋体" pitchFamily="2" charset="-122"/>
              </a:rPr>
              <a:t>n </a:t>
            </a:r>
            <a:r>
              <a:rPr lang="en-US" altLang="en-US" sz="2400" smtClean="0">
                <a:solidFill>
                  <a:srgbClr val="00FF00"/>
                </a:solidFill>
                <a:latin typeface="宋体" pitchFamily="2" charset="-122"/>
              </a:rPr>
              <a:t>= </a:t>
            </a:r>
            <a:r>
              <a:rPr lang="en-US" altLang="zh-CN" sz="2400" smtClean="0">
                <a:solidFill>
                  <a:srgbClr val="FFFF00"/>
                </a:solidFill>
                <a:latin typeface="宋体" pitchFamily="2" charset="-122"/>
              </a:rPr>
              <a:t>2j</a:t>
            </a:r>
            <a:r>
              <a:rPr lang="en-US" altLang="en-US" sz="2400" smtClean="0">
                <a:solidFill>
                  <a:srgbClr val="FFFF00"/>
                </a:solidFill>
                <a:latin typeface="宋体" pitchFamily="2" charset="-122"/>
              </a:rPr>
              <a:t>-1</a:t>
            </a:r>
            <a:endParaRPr lang="en-US" altLang="zh-CN" sz="2400" smtClean="0">
              <a:solidFill>
                <a:srgbClr val="FF0000"/>
              </a:solidFill>
              <a:latin typeface="宋体" pitchFamily="2" charset="-122"/>
            </a:endParaRPr>
          </a:p>
          <a:p>
            <a:pPr lvl="1" eaLnBrk="1" hangingPunct="1">
              <a:lnSpc>
                <a:spcPct val="70000"/>
              </a:lnSpc>
              <a:buFontTx/>
              <a:buNone/>
              <a:defRPr/>
            </a:pPr>
            <a:r>
              <a:rPr lang="zh-CN" altLang="zh-CN" sz="2400" smtClean="0">
                <a:solidFill>
                  <a:srgbClr val="00FF00"/>
                </a:solidFill>
                <a:latin typeface="宋体" pitchFamily="2" charset="-122"/>
              </a:rPr>
              <a:t>      </a:t>
            </a:r>
            <a:r>
              <a:rPr lang="zh-CN" altLang="zh-CN" sz="2400" smtClean="0">
                <a:solidFill>
                  <a:srgbClr val="00FFFF"/>
                </a:solidFill>
                <a:latin typeface="宋体" pitchFamily="2" charset="-122"/>
              </a:rPr>
              <a:t>否则</a:t>
            </a:r>
            <a:r>
              <a:rPr lang="zh-CN" altLang="zh-CN" sz="2400" smtClean="0">
                <a:solidFill>
                  <a:srgbClr val="00FF00"/>
                </a:solidFill>
                <a:latin typeface="宋体" pitchFamily="2" charset="-122"/>
              </a:rPr>
              <a:t>：</a:t>
            </a:r>
            <a:r>
              <a:rPr lang="en-US" altLang="en-US" sz="2400" smtClean="0">
                <a:latin typeface="宋体" pitchFamily="2" charset="-122"/>
              </a:rPr>
              <a:t>m</a:t>
            </a:r>
            <a:r>
              <a:rPr lang="en-US" altLang="en-US" sz="2400" smtClean="0">
                <a:solidFill>
                  <a:srgbClr val="FF0000"/>
                </a:solidFill>
                <a:latin typeface="宋体" pitchFamily="2" charset="-122"/>
              </a:rPr>
              <a:t> </a:t>
            </a:r>
            <a:r>
              <a:rPr lang="en-US" altLang="en-US" sz="2400" smtClean="0">
                <a:solidFill>
                  <a:srgbClr val="00FF00"/>
                </a:solidFill>
                <a:latin typeface="宋体" pitchFamily="2" charset="-122"/>
              </a:rPr>
              <a:t>= </a:t>
            </a:r>
            <a:r>
              <a:rPr lang="en-US" altLang="en-US" sz="2400" smtClean="0">
                <a:solidFill>
                  <a:srgbClr val="FFFFFF"/>
                </a:solidFill>
                <a:latin typeface="宋体" pitchFamily="2" charset="-122"/>
              </a:rPr>
              <a:t>j-h</a:t>
            </a:r>
            <a:r>
              <a:rPr lang="zh-CN" altLang="en-US" sz="2400" smtClean="0">
                <a:solidFill>
                  <a:srgbClr val="FFFFFF"/>
                </a:solidFill>
                <a:latin typeface="宋体" pitchFamily="2" charset="-122"/>
              </a:rPr>
              <a:t>； </a:t>
            </a:r>
            <a:r>
              <a:rPr lang="en-US" altLang="en-US" sz="2400" smtClean="0">
                <a:solidFill>
                  <a:schemeClr val="hlink"/>
                </a:solidFill>
                <a:latin typeface="宋体" pitchFamily="2" charset="-122"/>
              </a:rPr>
              <a:t>n </a:t>
            </a:r>
            <a:r>
              <a:rPr lang="en-US" altLang="en-US" sz="2400" smtClean="0">
                <a:solidFill>
                  <a:srgbClr val="00FF00"/>
                </a:solidFill>
                <a:latin typeface="宋体" pitchFamily="2" charset="-122"/>
              </a:rPr>
              <a:t>= </a:t>
            </a:r>
            <a:r>
              <a:rPr lang="en-US" altLang="en-US" sz="2400" smtClean="0">
                <a:solidFill>
                  <a:srgbClr val="FFFF00"/>
                </a:solidFill>
                <a:latin typeface="宋体" pitchFamily="2" charset="-122"/>
              </a:rPr>
              <a:t>4h-1-2j</a:t>
            </a:r>
            <a:endParaRPr lang="en-US" altLang="zh-CN" sz="2400" smtClean="0">
              <a:solidFill>
                <a:srgbClr val="FF0000"/>
              </a:solidFill>
              <a:latin typeface="宋体" pitchFamily="2" charset="-122"/>
            </a:endParaRPr>
          </a:p>
          <a:p>
            <a:pPr lvl="1" eaLnBrk="1" hangingPunct="1">
              <a:lnSpc>
                <a:spcPct val="70000"/>
              </a:lnSpc>
              <a:buFontTx/>
              <a:buNone/>
              <a:defRPr/>
            </a:pPr>
            <a:r>
              <a:rPr lang="zh-CN" altLang="zh-CN" sz="2400" smtClean="0">
                <a:solidFill>
                  <a:srgbClr val="00FF00"/>
                </a:solidFill>
                <a:latin typeface="宋体" pitchFamily="2" charset="-122"/>
              </a:rPr>
              <a:t>   重复打印</a:t>
            </a:r>
            <a:r>
              <a:rPr lang="zh-CN" altLang="en-US" sz="2400" smtClean="0">
                <a:solidFill>
                  <a:srgbClr val="00FF00"/>
                </a:solidFill>
                <a:latin typeface="宋体" pitchFamily="2" charset="-122"/>
              </a:rPr>
              <a:t> </a:t>
            </a:r>
            <a:r>
              <a:rPr lang="en-US" altLang="zh-CN" sz="2400" smtClean="0">
                <a:latin typeface="宋体" pitchFamily="2" charset="-122"/>
              </a:rPr>
              <a:t>m</a:t>
            </a:r>
            <a:r>
              <a:rPr lang="en-US" altLang="zh-CN" sz="2400" smtClean="0">
                <a:solidFill>
                  <a:srgbClr val="00FF00"/>
                </a:solidFill>
                <a:latin typeface="宋体" pitchFamily="2" charset="-122"/>
              </a:rPr>
              <a:t> </a:t>
            </a:r>
            <a:r>
              <a:rPr lang="zh-CN" altLang="zh-CN" sz="2400" smtClean="0">
                <a:solidFill>
                  <a:srgbClr val="00FF00"/>
                </a:solidFill>
                <a:latin typeface="宋体" pitchFamily="2" charset="-122"/>
              </a:rPr>
              <a:t>个</a:t>
            </a:r>
            <a:r>
              <a:rPr lang="zh-CN" altLang="en-US" sz="2400" smtClean="0">
                <a:solidFill>
                  <a:srgbClr val="00FF00"/>
                </a:solidFill>
                <a:latin typeface="宋体" pitchFamily="2" charset="-122"/>
              </a:rPr>
              <a:t> </a:t>
            </a:r>
            <a:r>
              <a:rPr lang="zh-CN" altLang="zh-CN" sz="2400" smtClean="0">
                <a:latin typeface="宋体" pitchFamily="2" charset="-122"/>
              </a:rPr>
              <a:t>空格</a:t>
            </a:r>
            <a:endParaRPr lang="zh-CN" altLang="zh-CN" sz="2400" smtClean="0">
              <a:solidFill>
                <a:srgbClr val="00FF00"/>
              </a:solidFill>
              <a:latin typeface="宋体" pitchFamily="2" charset="-122"/>
            </a:endParaRPr>
          </a:p>
          <a:p>
            <a:pPr lvl="1" eaLnBrk="1" hangingPunct="1">
              <a:lnSpc>
                <a:spcPct val="70000"/>
              </a:lnSpc>
              <a:buFontTx/>
              <a:buNone/>
              <a:defRPr/>
            </a:pPr>
            <a:r>
              <a:rPr lang="zh-CN" altLang="zh-CN" sz="2400" smtClean="0">
                <a:solidFill>
                  <a:srgbClr val="00FF00"/>
                </a:solidFill>
                <a:latin typeface="宋体" pitchFamily="2" charset="-122"/>
              </a:rPr>
              <a:t>   重复打印 </a:t>
            </a:r>
            <a:r>
              <a:rPr lang="zh-CN" altLang="zh-CN" sz="2400" smtClean="0">
                <a:solidFill>
                  <a:schemeClr val="hlink"/>
                </a:solidFill>
                <a:latin typeface="宋体" pitchFamily="2" charset="-122"/>
              </a:rPr>
              <a:t>n</a:t>
            </a:r>
            <a:r>
              <a:rPr lang="zh-CN" altLang="zh-CN" sz="2400" smtClean="0">
                <a:solidFill>
                  <a:srgbClr val="00FF00"/>
                </a:solidFill>
                <a:latin typeface="宋体" pitchFamily="2" charset="-122"/>
              </a:rPr>
              <a:t> 个 </a:t>
            </a:r>
            <a:r>
              <a:rPr lang="zh-CN" altLang="zh-CN" sz="2400" smtClean="0">
                <a:latin typeface="宋体" pitchFamily="2" charset="-122"/>
              </a:rPr>
              <a:t>*</a:t>
            </a:r>
            <a:r>
              <a:rPr lang="zh-CN" altLang="en-US" sz="2400" smtClean="0">
                <a:solidFill>
                  <a:srgbClr val="00FF00"/>
                </a:solidFill>
                <a:latin typeface="宋体" pitchFamily="2" charset="-122"/>
              </a:rPr>
              <a:t>；</a:t>
            </a:r>
          </a:p>
          <a:p>
            <a:pPr lvl="1" eaLnBrk="1" hangingPunct="1">
              <a:lnSpc>
                <a:spcPct val="70000"/>
              </a:lnSpc>
              <a:buFontTx/>
              <a:buNone/>
              <a:defRPr/>
            </a:pPr>
            <a:r>
              <a:rPr lang="zh-CN" altLang="en-US" sz="2400" smtClean="0">
                <a:solidFill>
                  <a:srgbClr val="00FF00"/>
                </a:solidFill>
                <a:latin typeface="宋体" pitchFamily="2" charset="-122"/>
              </a:rPr>
              <a:t>   换行；</a:t>
            </a:r>
          </a:p>
          <a:p>
            <a:pPr lvl="1" eaLnBrk="1" hangingPunct="1">
              <a:lnSpc>
                <a:spcPct val="70000"/>
              </a:lnSpc>
              <a:buFontTx/>
              <a:buNone/>
              <a:defRPr/>
            </a:pPr>
            <a:r>
              <a:rPr lang="en-US" altLang="zh-CN" sz="2400" smtClean="0">
                <a:solidFill>
                  <a:srgbClr val="FFFF00"/>
                </a:solidFill>
                <a:latin typeface="宋体" pitchFamily="2" charset="-122"/>
              </a:rPr>
              <a:t>}</a:t>
            </a:r>
          </a:p>
          <a:p>
            <a:pPr eaLnBrk="1" hangingPunct="1">
              <a:lnSpc>
                <a:spcPct val="80000"/>
              </a:lnSpc>
              <a:defRPr/>
            </a:pPr>
            <a:r>
              <a:rPr lang="zh-CN" altLang="zh-CN" sz="2400" smtClean="0">
                <a:latin typeface="宋体" pitchFamily="2" charset="-122"/>
              </a:rPr>
              <a:t>加细循环体</a:t>
            </a:r>
            <a:endParaRPr lang="zh-CN" altLang="zh-CN" sz="2000" smtClean="0">
              <a:latin typeface="宋体" pitchFamily="2" charset="-122"/>
            </a:endParaRPr>
          </a:p>
          <a:p>
            <a:pPr eaLnBrk="1" hangingPunct="1">
              <a:lnSpc>
                <a:spcPct val="80000"/>
              </a:lnSpc>
              <a:buFont typeface="Wingdings" pitchFamily="2" charset="2"/>
              <a:buNone/>
              <a:defRPr/>
            </a:pPr>
            <a:r>
              <a:rPr lang="zh-CN" altLang="zh-CN" sz="2000" smtClean="0">
                <a:latin typeface="宋体" pitchFamily="2" charset="-122"/>
              </a:rPr>
              <a:t>   {   </a:t>
            </a:r>
            <a:r>
              <a:rPr lang="en-US" altLang="zh-CN" sz="2000" smtClean="0">
                <a:solidFill>
                  <a:srgbClr val="00FF00"/>
                </a:solidFill>
                <a:latin typeface="宋体" pitchFamily="2" charset="-122"/>
              </a:rPr>
              <a:t>if</a:t>
            </a:r>
            <a:r>
              <a:rPr lang="en-US" altLang="zh-CN" sz="2000" smtClean="0">
                <a:latin typeface="宋体" pitchFamily="2" charset="-122"/>
              </a:rPr>
              <a:t> ( j&lt;=h ) </a:t>
            </a:r>
            <a:r>
              <a:rPr lang="en-US" altLang="zh-CN" sz="2000" smtClean="0">
                <a:solidFill>
                  <a:srgbClr val="00FF00"/>
                </a:solidFill>
                <a:latin typeface="宋体" pitchFamily="2" charset="-122"/>
              </a:rPr>
              <a:t>{</a:t>
            </a:r>
            <a:r>
              <a:rPr lang="en-US" altLang="zh-CN" sz="2000" smtClean="0">
                <a:latin typeface="宋体" pitchFamily="2" charset="-122"/>
              </a:rPr>
              <a:t> m=h-j; n=2*j-1;     </a:t>
            </a:r>
            <a:r>
              <a:rPr lang="en-US" altLang="zh-CN" sz="2000" smtClean="0">
                <a:solidFill>
                  <a:srgbClr val="00FF00"/>
                </a:solidFill>
                <a:latin typeface="宋体" pitchFamily="2" charset="-122"/>
              </a:rPr>
              <a:t>}</a:t>
            </a:r>
            <a:endParaRPr lang="en-US" altLang="zh-CN" sz="2000" smtClean="0">
              <a:latin typeface="宋体" pitchFamily="2" charset="-122"/>
            </a:endParaRPr>
          </a:p>
          <a:p>
            <a:pPr eaLnBrk="1" hangingPunct="1">
              <a:lnSpc>
                <a:spcPct val="80000"/>
              </a:lnSpc>
              <a:buFont typeface="Wingdings" pitchFamily="2" charset="2"/>
              <a:buNone/>
              <a:defRPr/>
            </a:pPr>
            <a:r>
              <a:rPr lang="en-US" altLang="zh-CN" sz="2000" smtClean="0">
                <a:latin typeface="宋体" pitchFamily="2" charset="-122"/>
              </a:rPr>
              <a:t>	     </a:t>
            </a:r>
            <a:r>
              <a:rPr lang="en-US" altLang="zh-CN" sz="2000" smtClean="0">
                <a:solidFill>
                  <a:srgbClr val="00FF00"/>
                </a:solidFill>
                <a:latin typeface="宋体" pitchFamily="2" charset="-122"/>
              </a:rPr>
              <a:t>else</a:t>
            </a:r>
            <a:r>
              <a:rPr lang="en-US" altLang="zh-CN" sz="2000" smtClean="0">
                <a:latin typeface="宋体" pitchFamily="2" charset="-122"/>
              </a:rPr>
              <a:t>        </a:t>
            </a:r>
            <a:r>
              <a:rPr lang="en-US" altLang="zh-CN" sz="2000" smtClean="0">
                <a:solidFill>
                  <a:srgbClr val="00FF00"/>
                </a:solidFill>
                <a:latin typeface="宋体" pitchFamily="2" charset="-122"/>
              </a:rPr>
              <a:t>{</a:t>
            </a:r>
            <a:r>
              <a:rPr lang="en-US" altLang="zh-CN" sz="2000" smtClean="0">
                <a:latin typeface="宋体" pitchFamily="2" charset="-122"/>
              </a:rPr>
              <a:t> m=j-h; n=4*h-1-2*j; </a:t>
            </a:r>
            <a:r>
              <a:rPr lang="en-US" altLang="zh-CN" sz="2000" smtClean="0">
                <a:solidFill>
                  <a:srgbClr val="00FF00"/>
                </a:solidFill>
                <a:latin typeface="宋体" pitchFamily="2" charset="-122"/>
              </a:rPr>
              <a:t>}</a:t>
            </a:r>
            <a:endParaRPr lang="en-US" altLang="zh-CN" sz="2000" smtClean="0">
              <a:latin typeface="宋体" pitchFamily="2" charset="-122"/>
            </a:endParaRPr>
          </a:p>
          <a:p>
            <a:pPr eaLnBrk="1" hangingPunct="1">
              <a:lnSpc>
                <a:spcPct val="80000"/>
              </a:lnSpc>
              <a:buFont typeface="Wingdings" pitchFamily="2" charset="2"/>
              <a:buNone/>
              <a:defRPr/>
            </a:pPr>
            <a:r>
              <a:rPr lang="en-US" altLang="zh-CN" sz="2000" smtClean="0">
                <a:solidFill>
                  <a:srgbClr val="00FFFF"/>
                </a:solidFill>
                <a:latin typeface="宋体" pitchFamily="2" charset="-122"/>
              </a:rPr>
              <a:t>	     for</a:t>
            </a:r>
            <a:r>
              <a:rPr lang="en-US" altLang="zh-CN" sz="2000" smtClean="0">
                <a:latin typeface="宋体" pitchFamily="2" charset="-122"/>
              </a:rPr>
              <a:t> ( k=1; k&lt;=m; k++ )   printf(" ");</a:t>
            </a:r>
          </a:p>
          <a:p>
            <a:pPr eaLnBrk="1" hangingPunct="1">
              <a:lnSpc>
                <a:spcPct val="80000"/>
              </a:lnSpc>
              <a:buFont typeface="Wingdings" pitchFamily="2" charset="2"/>
              <a:buNone/>
              <a:defRPr/>
            </a:pPr>
            <a:r>
              <a:rPr lang="en-US" altLang="zh-CN" sz="2000" smtClean="0">
                <a:latin typeface="宋体" pitchFamily="2" charset="-122"/>
              </a:rPr>
              <a:t>	     for ( k=1; k&lt;=n; k++ )   printf("*");</a:t>
            </a:r>
          </a:p>
          <a:p>
            <a:pPr eaLnBrk="1" hangingPunct="1">
              <a:lnSpc>
                <a:spcPct val="80000"/>
              </a:lnSpc>
              <a:buFont typeface="Wingdings" pitchFamily="2" charset="2"/>
              <a:buNone/>
              <a:defRPr/>
            </a:pPr>
            <a:r>
              <a:rPr lang="en-US" altLang="zh-CN" sz="2000" smtClean="0">
                <a:latin typeface="宋体" pitchFamily="2" charset="-122"/>
              </a:rPr>
              <a:t>	     printf("\n");</a:t>
            </a:r>
          </a:p>
          <a:p>
            <a:pPr eaLnBrk="1" hangingPunct="1">
              <a:lnSpc>
                <a:spcPct val="80000"/>
              </a:lnSpc>
              <a:buFont typeface="Wingdings" pitchFamily="2" charset="2"/>
              <a:buNone/>
              <a:defRPr/>
            </a:pPr>
            <a:r>
              <a:rPr lang="en-US" altLang="zh-CN" sz="2000" smtClean="0">
                <a:latin typeface="宋体"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left)">
                                      <p:cBhvr>
                                        <p:cTn id="7" dur="300"/>
                                        <p:tgtEl>
                                          <p:spTgt spid="358403">
                                            <p:txEl>
                                              <p:pRg st="0" end="0"/>
                                            </p:txEl>
                                          </p:spTgt>
                                        </p:tgtEl>
                                      </p:cBhvr>
                                    </p:animEffect>
                                  </p:childTnLst>
                                </p:cTn>
                              </p:par>
                              <p:par>
                                <p:cTn id="8" presetID="22" presetClass="entr" presetSubtype="8" fill="hold" grpId="0" nodeType="withEffect">
                                  <p:stCondLst>
                                    <p:cond delay="0"/>
                                  </p:stCondLst>
                                  <p:iterate type="wd">
                                    <p:tmPct val="100000"/>
                                  </p:iterate>
                                  <p:childTnLst>
                                    <p:set>
                                      <p:cBhvr>
                                        <p:cTn id="9" dur="1" fill="hold">
                                          <p:stCondLst>
                                            <p:cond delay="0"/>
                                          </p:stCondLst>
                                        </p:cTn>
                                        <p:tgtEl>
                                          <p:spTgt spid="358403">
                                            <p:txEl>
                                              <p:pRg st="1" end="1"/>
                                            </p:txEl>
                                          </p:spTgt>
                                        </p:tgtEl>
                                        <p:attrNameLst>
                                          <p:attrName>style.visibility</p:attrName>
                                        </p:attrNameLst>
                                      </p:cBhvr>
                                      <p:to>
                                        <p:strVal val="visible"/>
                                      </p:to>
                                    </p:set>
                                    <p:animEffect transition="in" filter="wipe(left)">
                                      <p:cBhvr>
                                        <p:cTn id="10" dur="300"/>
                                        <p:tgtEl>
                                          <p:spTgt spid="358403">
                                            <p:txEl>
                                              <p:pRg st="1" end="1"/>
                                            </p:txEl>
                                          </p:spTgt>
                                        </p:tgtEl>
                                      </p:cBhvr>
                                    </p:animEffect>
                                  </p:childTnLst>
                                </p:cTn>
                              </p:par>
                              <p:par>
                                <p:cTn id="11" presetID="22" presetClass="entr" presetSubtype="8" fill="hold" grpId="0" nodeType="withEffect">
                                  <p:stCondLst>
                                    <p:cond delay="0"/>
                                  </p:stCondLst>
                                  <p:iterate type="wd">
                                    <p:tmPct val="100000"/>
                                  </p:iterate>
                                  <p:childTnLst>
                                    <p:set>
                                      <p:cBhvr>
                                        <p:cTn id="12" dur="1" fill="hold">
                                          <p:stCondLst>
                                            <p:cond delay="0"/>
                                          </p:stCondLst>
                                        </p:cTn>
                                        <p:tgtEl>
                                          <p:spTgt spid="358403">
                                            <p:txEl>
                                              <p:pRg st="2" end="2"/>
                                            </p:txEl>
                                          </p:spTgt>
                                        </p:tgtEl>
                                        <p:attrNameLst>
                                          <p:attrName>style.visibility</p:attrName>
                                        </p:attrNameLst>
                                      </p:cBhvr>
                                      <p:to>
                                        <p:strVal val="visible"/>
                                      </p:to>
                                    </p:set>
                                    <p:animEffect transition="in" filter="wipe(left)">
                                      <p:cBhvr>
                                        <p:cTn id="13" dur="300"/>
                                        <p:tgtEl>
                                          <p:spTgt spid="358403">
                                            <p:txEl>
                                              <p:pRg st="2" end="2"/>
                                            </p:txEl>
                                          </p:spTgt>
                                        </p:tgtEl>
                                      </p:cBhvr>
                                    </p:animEffect>
                                  </p:childTnLst>
                                </p:cTn>
                              </p:par>
                              <p:par>
                                <p:cTn id="14" presetID="22" presetClass="entr" presetSubtype="8" fill="hold" grpId="0" nodeType="withEffect">
                                  <p:stCondLst>
                                    <p:cond delay="0"/>
                                  </p:stCondLst>
                                  <p:iterate type="wd">
                                    <p:tmPct val="100000"/>
                                  </p:iterate>
                                  <p:childTnLst>
                                    <p:set>
                                      <p:cBhvr>
                                        <p:cTn id="15" dur="1" fill="hold">
                                          <p:stCondLst>
                                            <p:cond delay="0"/>
                                          </p:stCondLst>
                                        </p:cTn>
                                        <p:tgtEl>
                                          <p:spTgt spid="358403">
                                            <p:txEl>
                                              <p:pRg st="3" end="3"/>
                                            </p:txEl>
                                          </p:spTgt>
                                        </p:tgtEl>
                                        <p:attrNameLst>
                                          <p:attrName>style.visibility</p:attrName>
                                        </p:attrNameLst>
                                      </p:cBhvr>
                                      <p:to>
                                        <p:strVal val="visible"/>
                                      </p:to>
                                    </p:set>
                                    <p:animEffect transition="in" filter="wipe(left)">
                                      <p:cBhvr>
                                        <p:cTn id="16" dur="300"/>
                                        <p:tgtEl>
                                          <p:spTgt spid="358403">
                                            <p:txEl>
                                              <p:pRg st="3" end="3"/>
                                            </p:txEl>
                                          </p:spTgt>
                                        </p:tgtEl>
                                      </p:cBhvr>
                                    </p:animEffect>
                                  </p:childTnLst>
                                </p:cTn>
                              </p:par>
                              <p:par>
                                <p:cTn id="17" presetID="22" presetClass="entr" presetSubtype="8" fill="hold" grpId="0" nodeType="withEffect">
                                  <p:stCondLst>
                                    <p:cond delay="0"/>
                                  </p:stCondLst>
                                  <p:iterate type="wd">
                                    <p:tmPct val="100000"/>
                                  </p:iterate>
                                  <p:childTnLst>
                                    <p:set>
                                      <p:cBhvr>
                                        <p:cTn id="18" dur="1" fill="hold">
                                          <p:stCondLst>
                                            <p:cond delay="0"/>
                                          </p:stCondLst>
                                        </p:cTn>
                                        <p:tgtEl>
                                          <p:spTgt spid="358403">
                                            <p:txEl>
                                              <p:pRg st="4" end="4"/>
                                            </p:txEl>
                                          </p:spTgt>
                                        </p:tgtEl>
                                        <p:attrNameLst>
                                          <p:attrName>style.visibility</p:attrName>
                                        </p:attrNameLst>
                                      </p:cBhvr>
                                      <p:to>
                                        <p:strVal val="visible"/>
                                      </p:to>
                                    </p:set>
                                    <p:animEffect transition="in" filter="wipe(left)">
                                      <p:cBhvr>
                                        <p:cTn id="19" dur="300"/>
                                        <p:tgtEl>
                                          <p:spTgt spid="358403">
                                            <p:txEl>
                                              <p:pRg st="4" end="4"/>
                                            </p:txEl>
                                          </p:spTgt>
                                        </p:tgtEl>
                                      </p:cBhvr>
                                    </p:animEffect>
                                  </p:childTnLst>
                                </p:cTn>
                              </p:par>
                              <p:par>
                                <p:cTn id="20" presetID="22" presetClass="entr" presetSubtype="8" fill="hold" grpId="0" nodeType="withEffect">
                                  <p:stCondLst>
                                    <p:cond delay="0"/>
                                  </p:stCondLst>
                                  <p:iterate type="wd">
                                    <p:tmPct val="100000"/>
                                  </p:iterate>
                                  <p:childTnLst>
                                    <p:set>
                                      <p:cBhvr>
                                        <p:cTn id="21" dur="1" fill="hold">
                                          <p:stCondLst>
                                            <p:cond delay="0"/>
                                          </p:stCondLst>
                                        </p:cTn>
                                        <p:tgtEl>
                                          <p:spTgt spid="358403">
                                            <p:txEl>
                                              <p:pRg st="5" end="5"/>
                                            </p:txEl>
                                          </p:spTgt>
                                        </p:tgtEl>
                                        <p:attrNameLst>
                                          <p:attrName>style.visibility</p:attrName>
                                        </p:attrNameLst>
                                      </p:cBhvr>
                                      <p:to>
                                        <p:strVal val="visible"/>
                                      </p:to>
                                    </p:set>
                                    <p:animEffect transition="in" filter="wipe(left)">
                                      <p:cBhvr>
                                        <p:cTn id="22" dur="300"/>
                                        <p:tgtEl>
                                          <p:spTgt spid="358403">
                                            <p:txEl>
                                              <p:pRg st="5" end="5"/>
                                            </p:txEl>
                                          </p:spTgt>
                                        </p:tgtEl>
                                      </p:cBhvr>
                                    </p:animEffect>
                                  </p:childTnLst>
                                </p:cTn>
                              </p:par>
                              <p:par>
                                <p:cTn id="23" presetID="22" presetClass="entr" presetSubtype="8" fill="hold" grpId="0" nodeType="withEffect">
                                  <p:stCondLst>
                                    <p:cond delay="0"/>
                                  </p:stCondLst>
                                  <p:iterate type="wd">
                                    <p:tmPct val="100000"/>
                                  </p:iterate>
                                  <p:childTnLst>
                                    <p:set>
                                      <p:cBhvr>
                                        <p:cTn id="24" dur="1" fill="hold">
                                          <p:stCondLst>
                                            <p:cond delay="0"/>
                                          </p:stCondLst>
                                        </p:cTn>
                                        <p:tgtEl>
                                          <p:spTgt spid="358403">
                                            <p:txEl>
                                              <p:pRg st="6" end="6"/>
                                            </p:txEl>
                                          </p:spTgt>
                                        </p:tgtEl>
                                        <p:attrNameLst>
                                          <p:attrName>style.visibility</p:attrName>
                                        </p:attrNameLst>
                                      </p:cBhvr>
                                      <p:to>
                                        <p:strVal val="visible"/>
                                      </p:to>
                                    </p:set>
                                    <p:animEffect transition="in" filter="wipe(left)">
                                      <p:cBhvr>
                                        <p:cTn id="25" dur="300"/>
                                        <p:tgtEl>
                                          <p:spTgt spid="358403">
                                            <p:txEl>
                                              <p:pRg st="6" end="6"/>
                                            </p:txEl>
                                          </p:spTgt>
                                        </p:tgtEl>
                                      </p:cBhvr>
                                    </p:animEffect>
                                  </p:childTnLst>
                                </p:cTn>
                              </p:par>
                              <p:par>
                                <p:cTn id="26" presetID="22" presetClass="entr" presetSubtype="8" fill="hold" grpId="0" nodeType="withEffect">
                                  <p:stCondLst>
                                    <p:cond delay="0"/>
                                  </p:stCondLst>
                                  <p:iterate type="wd">
                                    <p:tmPct val="100000"/>
                                  </p:iterate>
                                  <p:childTnLst>
                                    <p:set>
                                      <p:cBhvr>
                                        <p:cTn id="27" dur="1" fill="hold">
                                          <p:stCondLst>
                                            <p:cond delay="0"/>
                                          </p:stCondLst>
                                        </p:cTn>
                                        <p:tgtEl>
                                          <p:spTgt spid="358403">
                                            <p:txEl>
                                              <p:pRg st="7" end="7"/>
                                            </p:txEl>
                                          </p:spTgt>
                                        </p:tgtEl>
                                        <p:attrNameLst>
                                          <p:attrName>style.visibility</p:attrName>
                                        </p:attrNameLst>
                                      </p:cBhvr>
                                      <p:to>
                                        <p:strVal val="visible"/>
                                      </p:to>
                                    </p:set>
                                    <p:animEffect transition="in" filter="wipe(left)">
                                      <p:cBhvr>
                                        <p:cTn id="28" dur="300"/>
                                        <p:tgtEl>
                                          <p:spTgt spid="358403">
                                            <p:txEl>
                                              <p:pRg st="7" end="7"/>
                                            </p:txEl>
                                          </p:spTgt>
                                        </p:tgtEl>
                                      </p:cBhvr>
                                    </p:animEffect>
                                  </p:childTnLst>
                                </p:cTn>
                              </p:par>
                              <p:par>
                                <p:cTn id="29" presetID="22" presetClass="entr" presetSubtype="8" fill="hold" grpId="0" nodeType="withEffect">
                                  <p:stCondLst>
                                    <p:cond delay="0"/>
                                  </p:stCondLst>
                                  <p:iterate type="wd">
                                    <p:tmPct val="100000"/>
                                  </p:iterate>
                                  <p:childTnLst>
                                    <p:set>
                                      <p:cBhvr>
                                        <p:cTn id="30" dur="1" fill="hold">
                                          <p:stCondLst>
                                            <p:cond delay="0"/>
                                          </p:stCondLst>
                                        </p:cTn>
                                        <p:tgtEl>
                                          <p:spTgt spid="358403">
                                            <p:txEl>
                                              <p:pRg st="8" end="8"/>
                                            </p:txEl>
                                          </p:spTgt>
                                        </p:tgtEl>
                                        <p:attrNameLst>
                                          <p:attrName>style.visibility</p:attrName>
                                        </p:attrNameLst>
                                      </p:cBhvr>
                                      <p:to>
                                        <p:strVal val="visible"/>
                                      </p:to>
                                    </p:set>
                                    <p:animEffect transition="in" filter="wipe(left)">
                                      <p:cBhvr>
                                        <p:cTn id="31" dur="300"/>
                                        <p:tgtEl>
                                          <p:spTgt spid="35840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iterate type="wd">
                                    <p:tmPct val="100000"/>
                                  </p:iterate>
                                  <p:childTnLst>
                                    <p:set>
                                      <p:cBhvr>
                                        <p:cTn id="35" dur="1" fill="hold">
                                          <p:stCondLst>
                                            <p:cond delay="0"/>
                                          </p:stCondLst>
                                        </p:cTn>
                                        <p:tgtEl>
                                          <p:spTgt spid="358403">
                                            <p:txEl>
                                              <p:pRg st="9" end="9"/>
                                            </p:txEl>
                                          </p:spTgt>
                                        </p:tgtEl>
                                        <p:attrNameLst>
                                          <p:attrName>style.visibility</p:attrName>
                                        </p:attrNameLst>
                                      </p:cBhvr>
                                      <p:to>
                                        <p:strVal val="visible"/>
                                      </p:to>
                                    </p:set>
                                    <p:animEffect transition="in" filter="wipe(left)">
                                      <p:cBhvr>
                                        <p:cTn id="36" dur="300"/>
                                        <p:tgtEl>
                                          <p:spTgt spid="35840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wd">
                                    <p:tmPct val="100000"/>
                                  </p:iterate>
                                  <p:childTnLst>
                                    <p:set>
                                      <p:cBhvr>
                                        <p:cTn id="40" dur="1" fill="hold">
                                          <p:stCondLst>
                                            <p:cond delay="0"/>
                                          </p:stCondLst>
                                        </p:cTn>
                                        <p:tgtEl>
                                          <p:spTgt spid="358403">
                                            <p:txEl>
                                              <p:pRg st="10" end="10"/>
                                            </p:txEl>
                                          </p:spTgt>
                                        </p:tgtEl>
                                        <p:attrNameLst>
                                          <p:attrName>style.visibility</p:attrName>
                                        </p:attrNameLst>
                                      </p:cBhvr>
                                      <p:to>
                                        <p:strVal val="visible"/>
                                      </p:to>
                                    </p:set>
                                    <p:animEffect transition="in" filter="wipe(left)">
                                      <p:cBhvr>
                                        <p:cTn id="41" dur="300"/>
                                        <p:tgtEl>
                                          <p:spTgt spid="35840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358403">
                                            <p:txEl>
                                              <p:pRg st="11" end="11"/>
                                            </p:txEl>
                                          </p:spTgt>
                                        </p:tgtEl>
                                        <p:attrNameLst>
                                          <p:attrName>style.visibility</p:attrName>
                                        </p:attrNameLst>
                                      </p:cBhvr>
                                      <p:to>
                                        <p:strVal val="visible"/>
                                      </p:to>
                                    </p:set>
                                    <p:animEffect transition="in" filter="wipe(left)">
                                      <p:cBhvr>
                                        <p:cTn id="46" dur="300"/>
                                        <p:tgtEl>
                                          <p:spTgt spid="35840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iterate type="wd">
                                    <p:tmPct val="100000"/>
                                  </p:iterate>
                                  <p:childTnLst>
                                    <p:set>
                                      <p:cBhvr>
                                        <p:cTn id="50" dur="1" fill="hold">
                                          <p:stCondLst>
                                            <p:cond delay="0"/>
                                          </p:stCondLst>
                                        </p:cTn>
                                        <p:tgtEl>
                                          <p:spTgt spid="358403">
                                            <p:txEl>
                                              <p:pRg st="12" end="12"/>
                                            </p:txEl>
                                          </p:spTgt>
                                        </p:tgtEl>
                                        <p:attrNameLst>
                                          <p:attrName>style.visibility</p:attrName>
                                        </p:attrNameLst>
                                      </p:cBhvr>
                                      <p:to>
                                        <p:strVal val="visible"/>
                                      </p:to>
                                    </p:set>
                                    <p:animEffect transition="in" filter="wipe(left)">
                                      <p:cBhvr>
                                        <p:cTn id="51" dur="300"/>
                                        <p:tgtEl>
                                          <p:spTgt spid="35840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iterate type="wd">
                                    <p:tmPct val="100000"/>
                                  </p:iterate>
                                  <p:childTnLst>
                                    <p:set>
                                      <p:cBhvr>
                                        <p:cTn id="55" dur="1" fill="hold">
                                          <p:stCondLst>
                                            <p:cond delay="0"/>
                                          </p:stCondLst>
                                        </p:cTn>
                                        <p:tgtEl>
                                          <p:spTgt spid="358403">
                                            <p:txEl>
                                              <p:pRg st="13" end="13"/>
                                            </p:txEl>
                                          </p:spTgt>
                                        </p:tgtEl>
                                        <p:attrNameLst>
                                          <p:attrName>style.visibility</p:attrName>
                                        </p:attrNameLst>
                                      </p:cBhvr>
                                      <p:to>
                                        <p:strVal val="visible"/>
                                      </p:to>
                                    </p:set>
                                    <p:animEffect transition="in" filter="wipe(left)">
                                      <p:cBhvr>
                                        <p:cTn id="56" dur="300"/>
                                        <p:tgtEl>
                                          <p:spTgt spid="358403">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iterate type="wd">
                                    <p:tmPct val="100000"/>
                                  </p:iterate>
                                  <p:childTnLst>
                                    <p:set>
                                      <p:cBhvr>
                                        <p:cTn id="60" dur="1" fill="hold">
                                          <p:stCondLst>
                                            <p:cond delay="0"/>
                                          </p:stCondLst>
                                        </p:cTn>
                                        <p:tgtEl>
                                          <p:spTgt spid="358403">
                                            <p:txEl>
                                              <p:pRg st="14" end="14"/>
                                            </p:txEl>
                                          </p:spTgt>
                                        </p:tgtEl>
                                        <p:attrNameLst>
                                          <p:attrName>style.visibility</p:attrName>
                                        </p:attrNameLst>
                                      </p:cBhvr>
                                      <p:to>
                                        <p:strVal val="visible"/>
                                      </p:to>
                                    </p:set>
                                    <p:animEffect transition="in" filter="wipe(left)">
                                      <p:cBhvr>
                                        <p:cTn id="61" dur="300"/>
                                        <p:tgtEl>
                                          <p:spTgt spid="35840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iterate type="wd">
                                    <p:tmPct val="100000"/>
                                  </p:iterate>
                                  <p:childTnLst>
                                    <p:set>
                                      <p:cBhvr>
                                        <p:cTn id="65" dur="1" fill="hold">
                                          <p:stCondLst>
                                            <p:cond delay="0"/>
                                          </p:stCondLst>
                                        </p:cTn>
                                        <p:tgtEl>
                                          <p:spTgt spid="358403">
                                            <p:txEl>
                                              <p:pRg st="15" end="15"/>
                                            </p:txEl>
                                          </p:spTgt>
                                        </p:tgtEl>
                                        <p:attrNameLst>
                                          <p:attrName>style.visibility</p:attrName>
                                        </p:attrNameLst>
                                      </p:cBhvr>
                                      <p:to>
                                        <p:strVal val="visible"/>
                                      </p:to>
                                    </p:set>
                                    <p:animEffect transition="in" filter="wipe(left)">
                                      <p:cBhvr>
                                        <p:cTn id="66" dur="300"/>
                                        <p:tgtEl>
                                          <p:spTgt spid="35840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0" y="458788"/>
            <a:ext cx="7285038" cy="811212"/>
          </a:xfrm>
        </p:spPr>
        <p:txBody>
          <a:bodyPr/>
          <a:lstStyle/>
          <a:p>
            <a:pPr eaLnBrk="1" hangingPunct="1"/>
            <a:r>
              <a:rPr kumimoji="1" lang="zh-CN" altLang="en-US" b="1" smtClean="0">
                <a:solidFill>
                  <a:srgbClr val="003399"/>
                </a:solidFill>
              </a:rPr>
              <a:t>结构化程序设计的核心思想</a:t>
            </a:r>
            <a:r>
              <a:rPr kumimoji="1" lang="zh-CN" altLang="en-US" smtClean="0"/>
              <a:t> </a:t>
            </a:r>
          </a:p>
        </p:txBody>
      </p:sp>
      <p:sp>
        <p:nvSpPr>
          <p:cNvPr id="89091" name="Rectangle 3"/>
          <p:cNvSpPr>
            <a:spLocks noGrp="1" noChangeArrowheads="1"/>
          </p:cNvSpPr>
          <p:nvPr>
            <p:ph type="body" idx="4294967295"/>
          </p:nvPr>
        </p:nvSpPr>
        <p:spPr>
          <a:xfrm>
            <a:off x="685800" y="1628775"/>
            <a:ext cx="8458200" cy="4611688"/>
          </a:xfrm>
        </p:spPr>
        <p:txBody>
          <a:bodyPr/>
          <a:lstStyle/>
          <a:p>
            <a:pPr marL="374650" indent="-374650" eaLnBrk="1" hangingPunct="1"/>
            <a:r>
              <a:rPr lang="zh-CN" altLang="en-US" b="1" smtClean="0"/>
              <a:t>采用顺序、选择和循环三种基本结构作为程序设计的基本单元 </a:t>
            </a:r>
          </a:p>
          <a:p>
            <a:pPr marL="850900" lvl="1" eaLnBrk="1" hangingPunct="1"/>
            <a:r>
              <a:rPr lang="zh-CN" altLang="en-US" b="1" smtClean="0"/>
              <a:t>只有一个入口；</a:t>
            </a:r>
          </a:p>
          <a:p>
            <a:pPr marL="850900" lvl="1" eaLnBrk="1" hangingPunct="1"/>
            <a:r>
              <a:rPr lang="zh-CN" altLang="en-US" b="1" smtClean="0"/>
              <a:t>只有一个出口；</a:t>
            </a:r>
          </a:p>
          <a:p>
            <a:pPr marL="850900" lvl="1" eaLnBrk="1" hangingPunct="1"/>
            <a:r>
              <a:rPr lang="zh-CN" altLang="en-US" b="1" smtClean="0"/>
              <a:t>无死语句，即不存在永远都执行不到的语句；</a:t>
            </a:r>
          </a:p>
          <a:p>
            <a:pPr marL="850900" lvl="1" eaLnBrk="1" hangingPunct="1"/>
            <a:r>
              <a:rPr lang="zh-CN" altLang="en-US" b="1" smtClean="0"/>
              <a:t>无死循环，即不存在永远都执行不完的循环。</a:t>
            </a:r>
          </a:p>
          <a:p>
            <a:pPr marL="374650" indent="-374650" eaLnBrk="1" hangingPunct="1"/>
            <a:r>
              <a:rPr lang="zh-CN" altLang="en-US" b="1" smtClean="0"/>
              <a:t>采用</a:t>
            </a:r>
            <a:r>
              <a:rPr lang="zh-CN" altLang="en-US" b="1" smtClean="0">
                <a:latin typeface="Times New Roman" pitchFamily="18" charset="0"/>
              </a:rPr>
              <a:t>“</a:t>
            </a:r>
            <a:r>
              <a:rPr lang="zh-CN" altLang="en-US" b="1" smtClean="0"/>
              <a:t>自顶向下、逐步求精</a:t>
            </a:r>
            <a:r>
              <a:rPr lang="zh-CN" altLang="en-US" b="1" smtClean="0">
                <a:latin typeface="Times New Roman" pitchFamily="18" charset="0"/>
              </a:rPr>
              <a:t>”</a:t>
            </a:r>
            <a:r>
              <a:rPr lang="zh-CN" altLang="en-US" b="1" smtClean="0"/>
              <a:t>和模块化的方法进行结构化程序设计 </a:t>
            </a:r>
          </a:p>
        </p:txBody>
      </p:sp>
      <p:sp>
        <p:nvSpPr>
          <p:cNvPr id="89092" name="AutoShape 4">
            <a:hlinkClick r:id="" action="ppaction://hlinkshowjump?jump=lastslideviewed" highlightClick="1"/>
          </p:cNvPr>
          <p:cNvSpPr>
            <a:spLocks noChangeArrowheads="1"/>
          </p:cNvSpPr>
          <p:nvPr/>
        </p:nvSpPr>
        <p:spPr bwMode="auto">
          <a:xfrm>
            <a:off x="7632700" y="5949950"/>
            <a:ext cx="584200" cy="449263"/>
          </a:xfrm>
          <a:prstGeom prst="actionButtonBackPrevious">
            <a:avLst/>
          </a:prstGeom>
          <a:solidFill>
            <a:schemeClr val="accent1"/>
          </a:solidFill>
          <a:ln w="9525">
            <a:no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2171700" y="855663"/>
            <a:ext cx="6178550" cy="6002337"/>
          </a:xfrm>
          <a:prstGeom prst="rect">
            <a:avLst/>
          </a:prstGeom>
          <a:solidFill>
            <a:schemeClr val="bg1"/>
          </a:solidFill>
          <a:ln w="12700" cap="sq">
            <a:solidFill>
              <a:schemeClr val="accent1"/>
            </a:solidFill>
            <a:miter lim="800000"/>
            <a:headEnd type="none" w="sm" len="sm"/>
            <a:tailEnd type="none" w="sm" len="sm"/>
          </a:ln>
        </p:spPr>
        <p:txBody>
          <a:bodyPr anchor="ctr">
            <a:spAutoFit/>
          </a:bodyPr>
          <a:lstStyle/>
          <a:p>
            <a:r>
              <a:rPr lang="en-US" altLang="zh-CN" sz="2800">
                <a:solidFill>
                  <a:srgbClr val="00B0F0"/>
                </a:solidFill>
                <a:latin typeface="隶书" pitchFamily="49" charset="-122"/>
                <a:ea typeface="隶书" pitchFamily="49" charset="-122"/>
              </a:rPr>
              <a:t>34</a:t>
            </a:r>
            <a:r>
              <a:rPr lang="zh-CN" altLang="en-US" sz="2800">
                <a:solidFill>
                  <a:srgbClr val="00B0F0"/>
                </a:solidFill>
                <a:latin typeface="隶书" pitchFamily="49" charset="-122"/>
                <a:ea typeface="隶书" pitchFamily="49" charset="-122"/>
              </a:rPr>
              <a:t>种运算符：</a:t>
            </a:r>
            <a:endParaRPr lang="zh-CN" altLang="en-US" sz="2800">
              <a:solidFill>
                <a:srgbClr val="00B0F0"/>
              </a:solidFill>
              <a:latin typeface="宋体" pitchFamily="2" charset="-122"/>
            </a:endParaRPr>
          </a:p>
          <a:p>
            <a:r>
              <a:rPr lang="zh-CN" altLang="en-US" sz="2400">
                <a:solidFill>
                  <a:srgbClr val="FFFF00"/>
                </a:solidFill>
                <a:latin typeface="宋体" pitchFamily="2" charset="-122"/>
              </a:rPr>
              <a:t>算术运算符：</a:t>
            </a:r>
            <a:r>
              <a:rPr lang="en-US" altLang="zh-CN" sz="2400">
                <a:solidFill>
                  <a:srgbClr val="FFFF00"/>
                </a:solidFill>
                <a:latin typeface="宋体" pitchFamily="2" charset="-122"/>
              </a:rPr>
              <a:t>+  -  *  /  %  ++  --</a:t>
            </a:r>
          </a:p>
          <a:p>
            <a:r>
              <a:rPr lang="zh-CN" altLang="en-US" sz="2400">
                <a:solidFill>
                  <a:srgbClr val="FFFF00"/>
                </a:solidFill>
                <a:latin typeface="宋体" pitchFamily="2" charset="-122"/>
              </a:rPr>
              <a:t>关系运算符：</a:t>
            </a:r>
            <a:r>
              <a:rPr lang="en-US" altLang="zh-CN" sz="2400">
                <a:solidFill>
                  <a:srgbClr val="FFFF00"/>
                </a:solidFill>
                <a:latin typeface="宋体" pitchFamily="2" charset="-122"/>
              </a:rPr>
              <a:t>&lt;  &lt;=   ==   &gt;   &gt;=   !=</a:t>
            </a:r>
          </a:p>
          <a:p>
            <a:r>
              <a:rPr lang="zh-CN" altLang="en-US" sz="2400">
                <a:solidFill>
                  <a:srgbClr val="FFFF00"/>
                </a:solidFill>
                <a:latin typeface="宋体" pitchFamily="2" charset="-122"/>
              </a:rPr>
              <a:t>逻辑运算符：！  </a:t>
            </a:r>
            <a:r>
              <a:rPr lang="en-US" altLang="zh-CN" sz="2400">
                <a:solidFill>
                  <a:srgbClr val="FFFF00"/>
                </a:solidFill>
                <a:latin typeface="宋体" pitchFamily="2" charset="-122"/>
              </a:rPr>
              <a:t>&amp;&amp;  ||</a:t>
            </a:r>
          </a:p>
          <a:p>
            <a:r>
              <a:rPr lang="zh-CN" altLang="en-US" sz="2400">
                <a:solidFill>
                  <a:srgbClr val="FFFF00"/>
                </a:solidFill>
                <a:latin typeface="宋体" pitchFamily="2" charset="-122"/>
              </a:rPr>
              <a:t>位运算符  ：</a:t>
            </a:r>
            <a:r>
              <a:rPr lang="en-US" altLang="zh-CN" sz="2400">
                <a:solidFill>
                  <a:srgbClr val="FFFF00"/>
                </a:solidFill>
                <a:latin typeface="宋体" pitchFamily="2" charset="-122"/>
              </a:rPr>
              <a:t>&lt;&lt;   &gt;&gt;   ~  |  ^  &amp;</a:t>
            </a:r>
          </a:p>
          <a:p>
            <a:r>
              <a:rPr lang="zh-CN" altLang="en-US" sz="2400">
                <a:solidFill>
                  <a:srgbClr val="FFFF00"/>
                </a:solidFill>
                <a:latin typeface="宋体" pitchFamily="2" charset="-122"/>
              </a:rPr>
              <a:t>赋值运算符：</a:t>
            </a:r>
            <a:r>
              <a:rPr lang="en-US" altLang="zh-CN" sz="2400">
                <a:solidFill>
                  <a:srgbClr val="FFFF00"/>
                </a:solidFill>
                <a:latin typeface="宋体" pitchFamily="2" charset="-122"/>
              </a:rPr>
              <a:t>= </a:t>
            </a:r>
            <a:r>
              <a:rPr lang="zh-CN" altLang="en-US" sz="2400">
                <a:solidFill>
                  <a:srgbClr val="FFFF00"/>
                </a:solidFill>
                <a:latin typeface="宋体" pitchFamily="2" charset="-122"/>
              </a:rPr>
              <a:t>及其扩展</a:t>
            </a:r>
          </a:p>
          <a:p>
            <a:r>
              <a:rPr lang="zh-CN" altLang="en-US" sz="2400">
                <a:solidFill>
                  <a:srgbClr val="FFFF00"/>
                </a:solidFill>
                <a:latin typeface="宋体" pitchFamily="2" charset="-122"/>
              </a:rPr>
              <a:t>条件运算符：</a:t>
            </a:r>
            <a:r>
              <a:rPr lang="en-US" altLang="zh-CN" sz="2400">
                <a:solidFill>
                  <a:srgbClr val="FFFF00"/>
                </a:solidFill>
                <a:latin typeface="宋体" pitchFamily="2" charset="-122"/>
              </a:rPr>
              <a:t>?:</a:t>
            </a:r>
          </a:p>
          <a:p>
            <a:r>
              <a:rPr lang="zh-CN" altLang="en-US" sz="2400">
                <a:solidFill>
                  <a:srgbClr val="FFFF00"/>
                </a:solidFill>
                <a:latin typeface="宋体" pitchFamily="2" charset="-122"/>
              </a:rPr>
              <a:t>逗号运算符：</a:t>
            </a:r>
            <a:r>
              <a:rPr lang="en-US" altLang="zh-CN" sz="2400">
                <a:solidFill>
                  <a:srgbClr val="FFFF00"/>
                </a:solidFill>
                <a:latin typeface="宋体" pitchFamily="2" charset="-122"/>
              </a:rPr>
              <a:t>,</a:t>
            </a:r>
          </a:p>
          <a:p>
            <a:r>
              <a:rPr lang="zh-CN" altLang="en-US" sz="2400">
                <a:solidFill>
                  <a:srgbClr val="FFFF00"/>
                </a:solidFill>
                <a:latin typeface="宋体" pitchFamily="2" charset="-122"/>
              </a:rPr>
              <a:t>指针运算符：*  </a:t>
            </a:r>
            <a:r>
              <a:rPr lang="en-US" altLang="zh-CN" sz="2400">
                <a:solidFill>
                  <a:srgbClr val="FFFF00"/>
                </a:solidFill>
                <a:latin typeface="宋体" pitchFamily="2" charset="-122"/>
              </a:rPr>
              <a:t>&amp;</a:t>
            </a:r>
          </a:p>
          <a:p>
            <a:r>
              <a:rPr lang="zh-CN" altLang="en-US" sz="2400">
                <a:solidFill>
                  <a:srgbClr val="FFFF00"/>
                </a:solidFill>
                <a:latin typeface="宋体" pitchFamily="2" charset="-122"/>
              </a:rPr>
              <a:t>求字节数   ：</a:t>
            </a:r>
            <a:r>
              <a:rPr lang="en-US" altLang="zh-CN" sz="2400">
                <a:solidFill>
                  <a:srgbClr val="FFFF00"/>
                </a:solidFill>
                <a:latin typeface="宋体" pitchFamily="2" charset="-122"/>
              </a:rPr>
              <a:t>sizeof</a:t>
            </a:r>
          </a:p>
          <a:p>
            <a:r>
              <a:rPr lang="zh-CN" altLang="en-US" sz="2400">
                <a:solidFill>
                  <a:srgbClr val="FFFF00"/>
                </a:solidFill>
                <a:latin typeface="宋体" pitchFamily="2" charset="-122"/>
              </a:rPr>
              <a:t>强制类型转换：</a:t>
            </a:r>
            <a:r>
              <a:rPr lang="en-US" altLang="zh-CN" sz="2400">
                <a:solidFill>
                  <a:srgbClr val="FFFF00"/>
                </a:solidFill>
                <a:latin typeface="宋体" pitchFamily="2" charset="-122"/>
              </a:rPr>
              <a:t>(</a:t>
            </a:r>
            <a:r>
              <a:rPr lang="zh-CN" altLang="en-US" sz="2400">
                <a:solidFill>
                  <a:srgbClr val="FFFF00"/>
                </a:solidFill>
                <a:latin typeface="宋体" pitchFamily="2" charset="-122"/>
              </a:rPr>
              <a:t>类型）</a:t>
            </a:r>
          </a:p>
          <a:p>
            <a:r>
              <a:rPr lang="zh-CN" altLang="en-US" sz="2400">
                <a:solidFill>
                  <a:srgbClr val="FFFF00"/>
                </a:solidFill>
                <a:latin typeface="宋体" pitchFamily="2" charset="-122"/>
              </a:rPr>
              <a:t>分量运算符：</a:t>
            </a:r>
            <a:r>
              <a:rPr lang="en-US" altLang="zh-CN" sz="2400">
                <a:solidFill>
                  <a:srgbClr val="FFFF00"/>
                </a:solidFill>
                <a:latin typeface="宋体" pitchFamily="2" charset="-122"/>
              </a:rPr>
              <a:t>.  -&gt;</a:t>
            </a:r>
          </a:p>
          <a:p>
            <a:r>
              <a:rPr lang="zh-CN" altLang="en-US" sz="2400">
                <a:solidFill>
                  <a:srgbClr val="FFFF00"/>
                </a:solidFill>
                <a:latin typeface="宋体" pitchFamily="2" charset="-122"/>
              </a:rPr>
              <a:t>下标运算符：</a:t>
            </a:r>
            <a:r>
              <a:rPr lang="en-US" altLang="zh-CN" sz="2400">
                <a:solidFill>
                  <a:srgbClr val="FFFF00"/>
                </a:solidFill>
                <a:latin typeface="宋体" pitchFamily="2" charset="-122"/>
              </a:rPr>
              <a:t>[]</a:t>
            </a:r>
          </a:p>
          <a:p>
            <a:r>
              <a:rPr lang="zh-CN" altLang="en-US" sz="2400">
                <a:solidFill>
                  <a:srgbClr val="FFFF00"/>
                </a:solidFill>
                <a:latin typeface="宋体" pitchFamily="2" charset="-122"/>
              </a:rPr>
              <a:t>其它     ：</a:t>
            </a:r>
            <a:r>
              <a:rPr lang="en-US" altLang="zh-CN" sz="2400">
                <a:solidFill>
                  <a:srgbClr val="FFFF00"/>
                </a:solidFill>
                <a:latin typeface="宋体" pitchFamily="2" charset="-122"/>
              </a:rPr>
              <a:t>( )  -</a:t>
            </a:r>
          </a:p>
          <a:p>
            <a:r>
              <a:rPr lang="zh-CN" altLang="en-US" sz="2000">
                <a:solidFill>
                  <a:srgbClr val="FF0000"/>
                </a:solidFill>
              </a:rPr>
              <a:t>注意：各种运算符混合使用，其优先级与结</a:t>
            </a:r>
          </a:p>
          <a:p>
            <a:r>
              <a:rPr lang="zh-CN" altLang="en-US" sz="2000">
                <a:solidFill>
                  <a:srgbClr val="FF0000"/>
                </a:solidFill>
              </a:rPr>
              <a:t>            合方法是难点，可先预习。</a:t>
            </a:r>
            <a:r>
              <a:rPr lang="zh-CN" altLang="en-US" sz="2400">
                <a:solidFill>
                  <a:srgbClr val="0000FF"/>
                </a:solidFill>
                <a:latin typeface="宋体" pitchFamily="2" charset="-122"/>
              </a:rPr>
              <a:t> </a:t>
            </a:r>
          </a:p>
        </p:txBody>
      </p:sp>
      <p:sp>
        <p:nvSpPr>
          <p:cNvPr id="25615" name="Oval 15">
            <a:hlinkClick r:id="rId4" action="ppaction://hlinksldjump" highlightClick="1"/>
          </p:cNvPr>
          <p:cNvSpPr>
            <a:spLocks noChangeArrowheads="1"/>
          </p:cNvSpPr>
          <p:nvPr/>
        </p:nvSpPr>
        <p:spPr bwMode="auto">
          <a:xfrm>
            <a:off x="1066800" y="6172200"/>
            <a:ext cx="533400" cy="381000"/>
          </a:xfrm>
          <a:prstGeom prst="ellipse">
            <a:avLst/>
          </a:prstGeom>
          <a:solidFill>
            <a:schemeClr val="accent5">
              <a:lumMod val="25000"/>
            </a:schemeClr>
          </a:solidFill>
          <a:ln w="12700" cap="sq">
            <a:solidFill>
              <a:schemeClr val="accent1"/>
            </a:solidFill>
            <a:round/>
            <a:headEnd type="none" w="sm" len="sm"/>
            <a:tailEnd type="none" w="sm" len="sm"/>
          </a:ln>
          <a:effectLst/>
          <a:extLst>
            <a:ext uri="{AF507438-7753-43E0-B8FC-AC1667EBCBE1}"/>
          </a:extLst>
        </p:spPr>
        <p:txBody>
          <a:bodyPr wrap="none" anchor="ctr"/>
          <a:lstStyle/>
          <a:p>
            <a:pPr algn="ctr">
              <a:defRPr/>
            </a:pPr>
            <a:r>
              <a:rPr lang="en-US" altLang="zh-CN" sz="2400" dirty="0"/>
              <a:t>&lt;</a:t>
            </a:r>
          </a:p>
        </p:txBody>
      </p:sp>
      <p:sp>
        <p:nvSpPr>
          <p:cNvPr id="23559" name="Text Box 19"/>
          <p:cNvSpPr txBox="1">
            <a:spLocks noChangeArrowheads="1"/>
          </p:cNvSpPr>
          <p:nvPr/>
        </p:nvSpPr>
        <p:spPr bwMode="auto">
          <a:xfrm>
            <a:off x="704850" y="184150"/>
            <a:ext cx="4595813" cy="519113"/>
          </a:xfrm>
          <a:prstGeom prst="rect">
            <a:avLst/>
          </a:prstGeom>
          <a:solidFill>
            <a:schemeClr val="accent5">
              <a:lumMod val="25000"/>
            </a:schemeClr>
          </a:solidFill>
          <a:ln w="38100" cap="sq">
            <a:noFill/>
            <a:miter lim="800000"/>
            <a:headEnd/>
            <a:tailEnd/>
          </a:ln>
        </p:spPr>
        <p:txBody>
          <a:bodyPr>
            <a:spAutoFit/>
          </a:bodyPr>
          <a:lstStyle/>
          <a:p>
            <a:pPr>
              <a:buClr>
                <a:srgbClr val="336600"/>
              </a:buClr>
              <a:buFont typeface="Wingdings" pitchFamily="2" charset="2"/>
              <a:buNone/>
              <a:defRPr/>
            </a:pPr>
            <a:r>
              <a:rPr lang="en-US" altLang="zh-CN" sz="2800" dirty="0">
                <a:latin typeface="Arial" charset="0"/>
                <a:ea typeface="隶书" pitchFamily="49" charset="-122"/>
              </a:rPr>
              <a:t>C</a:t>
            </a:r>
            <a:r>
              <a:rPr lang="zh-CN" altLang="en-US" sz="2800" dirty="0">
                <a:latin typeface="Arial" charset="0"/>
                <a:ea typeface="隶书" pitchFamily="49" charset="-122"/>
              </a:rPr>
              <a:t>语言</a:t>
            </a:r>
            <a:r>
              <a:rPr lang="zh-CN" altLang="en-US" sz="2800" dirty="0">
                <a:latin typeface="隶书" pitchFamily="49" charset="-122"/>
                <a:ea typeface="隶书" pitchFamily="49" charset="-122"/>
              </a:rPr>
              <a:t>运算符丰富（附录</a:t>
            </a:r>
            <a:r>
              <a:rPr lang="en-US" altLang="zh-CN" sz="2800" dirty="0">
                <a:latin typeface="隶书" pitchFamily="49" charset="-122"/>
                <a:ea typeface="隶书" pitchFamily="49" charset="-122"/>
              </a:rPr>
              <a:t>C</a:t>
            </a:r>
            <a:r>
              <a:rPr lang="zh-CN" altLang="en-US" sz="2800" dirty="0">
                <a:latin typeface="隶书" pitchFamily="49" charset="-122"/>
                <a:ea typeface="隶书" pitchFamily="49" charset="-122"/>
              </a:rPr>
              <a:t>）</a:t>
            </a:r>
          </a:p>
        </p:txBody>
      </p:sp>
      <p:sp>
        <p:nvSpPr>
          <p:cNvPr id="25620" name="AutoShape 20"/>
          <p:cNvSpPr>
            <a:spLocks noChangeArrowheads="1"/>
          </p:cNvSpPr>
          <p:nvPr/>
        </p:nvSpPr>
        <p:spPr bwMode="auto">
          <a:xfrm>
            <a:off x="215900" y="228600"/>
            <a:ext cx="381000" cy="360363"/>
          </a:xfrm>
          <a:prstGeom prst="star5">
            <a:avLst/>
          </a:prstGeom>
          <a:gradFill rotWithShape="0">
            <a:gsLst>
              <a:gs pos="0">
                <a:srgbClr val="F8EB3E">
                  <a:gamma/>
                  <a:shade val="46275"/>
                  <a:invGamma/>
                </a:srgbClr>
              </a:gs>
              <a:gs pos="50000">
                <a:srgbClr val="F8EB3E"/>
              </a:gs>
              <a:gs pos="100000">
                <a:srgbClr val="F8EB3E">
                  <a:gamma/>
                  <a:shade val="46275"/>
                  <a:invGamma/>
                </a:srgbClr>
              </a:gs>
            </a:gsLst>
            <a:lin ang="2700000" scaled="1"/>
          </a:gradFill>
          <a:ln w="9525">
            <a:solidFill>
              <a:schemeClr val="tx1"/>
            </a:solidFill>
            <a:miter lim="800000"/>
            <a:headEnd/>
            <a:tailEnd/>
          </a:ln>
        </p:spPr>
        <p:txBody>
          <a:bodyPr wrap="none" anchor="ctr"/>
          <a:lstStyle/>
          <a:p>
            <a:pPr>
              <a:defRPr/>
            </a:pPr>
            <a:endParaRPr lang="zh-CN" altLang="en-US"/>
          </a:p>
        </p:txBody>
      </p:sp>
      <p:sp>
        <p:nvSpPr>
          <p:cNvPr id="8" name="日期占位符 7"/>
          <p:cNvSpPr>
            <a:spLocks noGrp="1"/>
          </p:cNvSpPr>
          <p:nvPr>
            <p:ph type="dt" sz="half" idx="10"/>
          </p:nvPr>
        </p:nvSpPr>
        <p:spPr/>
        <p:txBody>
          <a:bodyPr/>
          <a:lstStyle/>
          <a:p>
            <a:pPr>
              <a:defRPr/>
            </a:pPr>
            <a:fld id="{D77ADE1D-B2F5-491D-898F-2462D8196053}" type="datetime1">
              <a:rPr lang="zh-CN" altLang="en-US" smtClean="0"/>
              <a:pPr>
                <a:defRPr/>
              </a:pPr>
              <a:t>2012-9-17</a:t>
            </a:fld>
            <a:endParaRPr lang="en-US" altLang="zh-CN" dirty="0"/>
          </a:p>
        </p:txBody>
      </p:sp>
      <p:sp>
        <p:nvSpPr>
          <p:cNvPr id="9" name="灯片编号占位符 8"/>
          <p:cNvSpPr>
            <a:spLocks noGrp="1"/>
          </p:cNvSpPr>
          <p:nvPr>
            <p:ph type="sldNum" sz="quarter" idx="12"/>
          </p:nvPr>
        </p:nvSpPr>
        <p:spPr/>
        <p:txBody>
          <a:bodyPr/>
          <a:lstStyle/>
          <a:p>
            <a:pPr>
              <a:defRPr/>
            </a:pPr>
            <a:fld id="{76C28267-322E-4F55-83A7-61969821FE8C}" type="slidenum">
              <a:rPr lang="en-US" altLang="zh-CN" smtClean="0"/>
              <a:pPr>
                <a:defRPr/>
              </a:pPr>
              <a:t>17</a:t>
            </a:fld>
            <a:endParaRPr lang="en-US" altLang="zh-CN" dirty="0"/>
          </a:p>
        </p:txBody>
      </p:sp>
    </p:spTree>
  </p:cSld>
  <p:clrMapOvr>
    <a:masterClrMapping/>
  </p:clrMapOvr>
  <p:transition>
    <p:cover/>
    <p:sndAc>
      <p:stSnd>
        <p:snd r:embed="rId2" name="CAMERA.WAV" builtIn="1"/>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81325" y="1655763"/>
            <a:ext cx="2952750" cy="4572000"/>
            <a:chOff x="1968" y="1056"/>
            <a:chExt cx="1860" cy="2880"/>
          </a:xfrm>
        </p:grpSpPr>
        <p:grpSp>
          <p:nvGrpSpPr>
            <p:cNvPr id="3" name="Group 3"/>
            <p:cNvGrpSpPr>
              <a:grpSpLocks/>
            </p:cNvGrpSpPr>
            <p:nvPr/>
          </p:nvGrpSpPr>
          <p:grpSpPr bwMode="auto">
            <a:xfrm>
              <a:off x="1968" y="1252"/>
              <a:ext cx="1860" cy="2684"/>
              <a:chOff x="2040" y="1252"/>
              <a:chExt cx="1860" cy="2684"/>
            </a:xfrm>
          </p:grpSpPr>
          <p:sp>
            <p:nvSpPr>
              <p:cNvPr id="90172" name="AutoShape 4"/>
              <p:cNvSpPr>
                <a:spLocks noChangeArrowheads="1"/>
              </p:cNvSpPr>
              <p:nvPr/>
            </p:nvSpPr>
            <p:spPr bwMode="auto">
              <a:xfrm>
                <a:off x="2262" y="1666"/>
                <a:ext cx="1254" cy="330"/>
              </a:xfrm>
              <a:prstGeom prst="diamond">
                <a:avLst/>
              </a:prstGeom>
              <a:noFill/>
              <a:ln w="9525">
                <a:solidFill>
                  <a:srgbClr val="FFFFFF"/>
                </a:solidFill>
                <a:miter lim="800000"/>
                <a:headEnd/>
                <a:tailEnd/>
              </a:ln>
            </p:spPr>
            <p:txBody>
              <a:bodyPr wrap="none" anchor="ctr"/>
              <a:lstStyle/>
              <a:p>
                <a:endParaRPr lang="zh-CN" altLang="en-US"/>
              </a:p>
            </p:txBody>
          </p:sp>
          <p:sp>
            <p:nvSpPr>
              <p:cNvPr id="90173" name="Text Box 5"/>
              <p:cNvSpPr txBox="1">
                <a:spLocks noChangeArrowheads="1"/>
              </p:cNvSpPr>
              <p:nvPr/>
            </p:nvSpPr>
            <p:spPr bwMode="auto">
              <a:xfrm>
                <a:off x="2430" y="1672"/>
                <a:ext cx="894" cy="288"/>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FFFF00"/>
                    </a:solidFill>
                    <a:latin typeface="Times New Roman" pitchFamily="18" charset="0"/>
                  </a:rPr>
                  <a:t>表达式</a:t>
                </a:r>
                <a:r>
                  <a:rPr kumimoji="1" lang="en-US" altLang="zh-CN" sz="2400" b="1">
                    <a:solidFill>
                      <a:srgbClr val="FFFF00"/>
                    </a:solidFill>
                    <a:latin typeface="Times New Roman" pitchFamily="18" charset="0"/>
                  </a:rPr>
                  <a:t>2?</a:t>
                </a:r>
              </a:p>
            </p:txBody>
          </p:sp>
          <p:sp>
            <p:nvSpPr>
              <p:cNvPr id="90174" name="Text Box 6"/>
              <p:cNvSpPr txBox="1">
                <a:spLocks noChangeArrowheads="1"/>
              </p:cNvSpPr>
              <p:nvPr/>
            </p:nvSpPr>
            <p:spPr bwMode="auto">
              <a:xfrm>
                <a:off x="2346" y="2212"/>
                <a:ext cx="1056" cy="501"/>
              </a:xfrm>
              <a:prstGeom prst="rect">
                <a:avLst/>
              </a:prstGeom>
              <a:noFill/>
              <a:ln w="9525">
                <a:solidFill>
                  <a:srgbClr val="FFFFFF"/>
                </a:solidFill>
                <a:miter lim="800000"/>
                <a:headEnd/>
                <a:tailEnd/>
              </a:ln>
            </p:spPr>
            <p:txBody>
              <a:bodyPr>
                <a:spAutoFit/>
              </a:bodyPr>
              <a:lstStyle/>
              <a:p>
                <a:pPr algn="ctr">
                  <a:lnSpc>
                    <a:spcPct val="30000"/>
                  </a:lnSpc>
                  <a:spcBef>
                    <a:spcPct val="50000"/>
                  </a:spcBef>
                </a:pPr>
                <a:endParaRPr kumimoji="1" lang="en-US" altLang="zh-CN" sz="2400" b="1">
                  <a:solidFill>
                    <a:srgbClr val="FFFF00"/>
                  </a:solidFill>
                  <a:latin typeface="Times New Roman" pitchFamily="18" charset="0"/>
                </a:endParaRPr>
              </a:p>
              <a:p>
                <a:pPr algn="ctr">
                  <a:lnSpc>
                    <a:spcPct val="60000"/>
                  </a:lnSpc>
                  <a:spcBef>
                    <a:spcPct val="50000"/>
                  </a:spcBef>
                </a:pPr>
                <a:endParaRPr kumimoji="1" lang="zh-CN" altLang="zh-CN" sz="2400" b="1">
                  <a:solidFill>
                    <a:srgbClr val="FFFF00"/>
                  </a:solidFill>
                  <a:latin typeface="Times New Roman" pitchFamily="18" charset="0"/>
                </a:endParaRPr>
              </a:p>
              <a:p>
                <a:pPr algn="ctr">
                  <a:lnSpc>
                    <a:spcPct val="0"/>
                  </a:lnSpc>
                  <a:spcBef>
                    <a:spcPct val="50000"/>
                  </a:spcBef>
                </a:pPr>
                <a:endParaRPr kumimoji="1" lang="zh-CN" altLang="zh-CN" sz="2400" b="1">
                  <a:solidFill>
                    <a:srgbClr val="FFFF00"/>
                  </a:solidFill>
                  <a:latin typeface="Times New Roman" pitchFamily="18" charset="0"/>
                </a:endParaRPr>
              </a:p>
            </p:txBody>
          </p:sp>
          <p:sp>
            <p:nvSpPr>
              <p:cNvPr id="90175" name="Line 7"/>
              <p:cNvSpPr>
                <a:spLocks noChangeShapeType="1"/>
              </p:cNvSpPr>
              <p:nvPr/>
            </p:nvSpPr>
            <p:spPr bwMode="auto">
              <a:xfrm>
                <a:off x="2880" y="1492"/>
                <a:ext cx="0" cy="18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76" name="Line 8"/>
              <p:cNvSpPr>
                <a:spLocks noChangeShapeType="1"/>
              </p:cNvSpPr>
              <p:nvPr/>
            </p:nvSpPr>
            <p:spPr bwMode="auto">
              <a:xfrm>
                <a:off x="2880" y="1996"/>
                <a:ext cx="0" cy="216"/>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77" name="Line 9"/>
              <p:cNvSpPr>
                <a:spLocks noChangeShapeType="1"/>
              </p:cNvSpPr>
              <p:nvPr/>
            </p:nvSpPr>
            <p:spPr bwMode="auto">
              <a:xfrm>
                <a:off x="3504" y="1828"/>
                <a:ext cx="294"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78" name="Line 10"/>
              <p:cNvSpPr>
                <a:spLocks noChangeShapeType="1"/>
              </p:cNvSpPr>
              <p:nvPr/>
            </p:nvSpPr>
            <p:spPr bwMode="auto">
              <a:xfrm>
                <a:off x="3792" y="1846"/>
                <a:ext cx="0" cy="1680"/>
              </a:xfrm>
              <a:prstGeom prst="line">
                <a:avLst/>
              </a:prstGeom>
              <a:noFill/>
              <a:ln w="9525">
                <a:solidFill>
                  <a:srgbClr val="FFFFFF"/>
                </a:solidFill>
                <a:round/>
                <a:headEnd/>
                <a:tailEnd/>
              </a:ln>
            </p:spPr>
            <p:txBody>
              <a:bodyPr wrap="none" anchor="ctr"/>
              <a:lstStyle/>
              <a:p>
                <a:endParaRPr lang="zh-CN" altLang="en-US"/>
              </a:p>
            </p:txBody>
          </p:sp>
          <p:sp>
            <p:nvSpPr>
              <p:cNvPr id="90179" name="Line 11"/>
              <p:cNvSpPr>
                <a:spLocks noChangeShapeType="1"/>
              </p:cNvSpPr>
              <p:nvPr/>
            </p:nvSpPr>
            <p:spPr bwMode="auto">
              <a:xfrm flipH="1">
                <a:off x="2880" y="2722"/>
                <a:ext cx="0" cy="25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80" name="Line 12"/>
              <p:cNvSpPr>
                <a:spLocks noChangeShapeType="1"/>
              </p:cNvSpPr>
              <p:nvPr/>
            </p:nvSpPr>
            <p:spPr bwMode="auto">
              <a:xfrm flipH="1">
                <a:off x="2880" y="3532"/>
                <a:ext cx="918" cy="0"/>
              </a:xfrm>
              <a:prstGeom prst="line">
                <a:avLst/>
              </a:prstGeom>
              <a:noFill/>
              <a:ln w="9525">
                <a:solidFill>
                  <a:srgbClr val="FFFFFF"/>
                </a:solidFill>
                <a:round/>
                <a:headEnd/>
                <a:tailEnd/>
              </a:ln>
            </p:spPr>
            <p:txBody>
              <a:bodyPr wrap="none" anchor="ctr"/>
              <a:lstStyle/>
              <a:p>
                <a:endParaRPr lang="zh-CN" altLang="en-US"/>
              </a:p>
            </p:txBody>
          </p:sp>
          <p:sp>
            <p:nvSpPr>
              <p:cNvPr id="90181" name="Text Box 13"/>
              <p:cNvSpPr txBox="1">
                <a:spLocks noChangeArrowheads="1"/>
              </p:cNvSpPr>
              <p:nvPr/>
            </p:nvSpPr>
            <p:spPr bwMode="auto">
              <a:xfrm>
                <a:off x="2988" y="1942"/>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00"/>
                    </a:solidFill>
                    <a:latin typeface="Times New Roman" pitchFamily="18" charset="0"/>
                  </a:rPr>
                  <a:t>成立</a:t>
                </a:r>
                <a:endParaRPr kumimoji="1" lang="zh-CN" altLang="en-US" sz="2400" b="1">
                  <a:solidFill>
                    <a:srgbClr val="00FF00"/>
                  </a:solidFill>
                  <a:latin typeface="Times New Roman" pitchFamily="18" charset="0"/>
                </a:endParaRPr>
              </a:p>
            </p:txBody>
          </p:sp>
          <p:sp>
            <p:nvSpPr>
              <p:cNvPr id="90182" name="Text Box 14"/>
              <p:cNvSpPr txBox="1">
                <a:spLocks noChangeArrowheads="1"/>
              </p:cNvSpPr>
              <p:nvPr/>
            </p:nvSpPr>
            <p:spPr bwMode="auto">
              <a:xfrm>
                <a:off x="3396" y="1624"/>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FFFF00"/>
                    </a:solidFill>
                    <a:latin typeface="Times New Roman" pitchFamily="18" charset="0"/>
                  </a:rPr>
                  <a:t>不成立</a:t>
                </a:r>
                <a:endParaRPr kumimoji="1" lang="zh-CN" altLang="en-US" sz="2400" b="1">
                  <a:solidFill>
                    <a:srgbClr val="FFFF00"/>
                  </a:solidFill>
                  <a:latin typeface="Times New Roman" pitchFamily="18" charset="0"/>
                </a:endParaRPr>
              </a:p>
            </p:txBody>
          </p:sp>
          <p:sp>
            <p:nvSpPr>
              <p:cNvPr id="90183" name="Line 15"/>
              <p:cNvSpPr>
                <a:spLocks noChangeShapeType="1"/>
              </p:cNvSpPr>
              <p:nvPr/>
            </p:nvSpPr>
            <p:spPr bwMode="auto">
              <a:xfrm flipH="1">
                <a:off x="2046" y="3382"/>
                <a:ext cx="846" cy="0"/>
              </a:xfrm>
              <a:prstGeom prst="line">
                <a:avLst/>
              </a:prstGeom>
              <a:noFill/>
              <a:ln w="9525">
                <a:solidFill>
                  <a:srgbClr val="FFFFFF"/>
                </a:solidFill>
                <a:round/>
                <a:headEnd/>
                <a:tailEnd/>
              </a:ln>
            </p:spPr>
            <p:txBody>
              <a:bodyPr wrap="none" anchor="ctr"/>
              <a:lstStyle/>
              <a:p>
                <a:endParaRPr lang="zh-CN" altLang="en-US"/>
              </a:p>
            </p:txBody>
          </p:sp>
          <p:sp>
            <p:nvSpPr>
              <p:cNvPr id="90184" name="Line 16"/>
              <p:cNvSpPr>
                <a:spLocks noChangeShapeType="1"/>
              </p:cNvSpPr>
              <p:nvPr/>
            </p:nvSpPr>
            <p:spPr bwMode="auto">
              <a:xfrm flipV="1">
                <a:off x="2040" y="1576"/>
                <a:ext cx="852"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85" name="Line 17"/>
              <p:cNvSpPr>
                <a:spLocks noChangeShapeType="1"/>
              </p:cNvSpPr>
              <p:nvPr/>
            </p:nvSpPr>
            <p:spPr bwMode="auto">
              <a:xfrm flipH="1">
                <a:off x="2880" y="3526"/>
                <a:ext cx="0" cy="174"/>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86" name="Text Box 18"/>
              <p:cNvSpPr txBox="1">
                <a:spLocks noChangeArrowheads="1"/>
              </p:cNvSpPr>
              <p:nvPr/>
            </p:nvSpPr>
            <p:spPr bwMode="auto">
              <a:xfrm>
                <a:off x="2214" y="3688"/>
                <a:ext cx="1332"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执行后续语句</a:t>
                </a:r>
              </a:p>
            </p:txBody>
          </p:sp>
          <p:sp>
            <p:nvSpPr>
              <p:cNvPr id="90187" name="Text Box 19"/>
              <p:cNvSpPr txBox="1">
                <a:spLocks noChangeArrowheads="1"/>
              </p:cNvSpPr>
              <p:nvPr/>
            </p:nvSpPr>
            <p:spPr bwMode="auto">
              <a:xfrm>
                <a:off x="2262" y="2962"/>
                <a:ext cx="1236"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执行表达式</a:t>
                </a:r>
                <a:r>
                  <a:rPr kumimoji="1" lang="en-US" altLang="zh-CN" sz="2400" b="1">
                    <a:solidFill>
                      <a:srgbClr val="FFFF00"/>
                    </a:solidFill>
                    <a:latin typeface="Times New Roman" pitchFamily="18" charset="0"/>
                  </a:rPr>
                  <a:t>3</a:t>
                </a:r>
              </a:p>
            </p:txBody>
          </p:sp>
          <p:sp>
            <p:nvSpPr>
              <p:cNvPr id="90188" name="Line 20"/>
              <p:cNvSpPr>
                <a:spLocks noChangeShapeType="1"/>
              </p:cNvSpPr>
              <p:nvPr/>
            </p:nvSpPr>
            <p:spPr bwMode="auto">
              <a:xfrm>
                <a:off x="2886" y="3214"/>
                <a:ext cx="0" cy="18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89" name="Text Box 21"/>
              <p:cNvSpPr txBox="1">
                <a:spLocks noChangeArrowheads="1"/>
              </p:cNvSpPr>
              <p:nvPr/>
            </p:nvSpPr>
            <p:spPr bwMode="auto">
              <a:xfrm>
                <a:off x="2220" y="1252"/>
                <a:ext cx="1332"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执行表达式</a:t>
                </a:r>
                <a:r>
                  <a:rPr kumimoji="1" lang="en-US" altLang="zh-CN" sz="2400" b="1">
                    <a:solidFill>
                      <a:srgbClr val="FFFF00"/>
                    </a:solidFill>
                    <a:latin typeface="Times New Roman" pitchFamily="18" charset="0"/>
                  </a:rPr>
                  <a:t>1</a:t>
                </a:r>
                <a:endParaRPr kumimoji="1" lang="en-US" altLang="zh-CN" sz="2400" b="1">
                  <a:latin typeface="Times New Roman" pitchFamily="18" charset="0"/>
                </a:endParaRPr>
              </a:p>
            </p:txBody>
          </p:sp>
          <p:sp>
            <p:nvSpPr>
              <p:cNvPr id="90190" name="Line 22"/>
              <p:cNvSpPr>
                <a:spLocks noChangeShapeType="1"/>
              </p:cNvSpPr>
              <p:nvPr/>
            </p:nvSpPr>
            <p:spPr bwMode="auto">
              <a:xfrm flipV="1">
                <a:off x="2052" y="1582"/>
                <a:ext cx="0" cy="1806"/>
              </a:xfrm>
              <a:prstGeom prst="line">
                <a:avLst/>
              </a:prstGeom>
              <a:noFill/>
              <a:ln w="9525">
                <a:solidFill>
                  <a:srgbClr val="FFFFFF"/>
                </a:solidFill>
                <a:round/>
                <a:headEnd/>
                <a:tailEnd/>
              </a:ln>
            </p:spPr>
            <p:txBody>
              <a:bodyPr wrap="none" anchor="ctr"/>
              <a:lstStyle/>
              <a:p>
                <a:endParaRPr lang="zh-CN" altLang="en-US"/>
              </a:p>
            </p:txBody>
          </p:sp>
        </p:grpSp>
        <p:sp>
          <p:nvSpPr>
            <p:cNvPr id="90171" name="Line 23"/>
            <p:cNvSpPr>
              <a:spLocks noChangeShapeType="1"/>
            </p:cNvSpPr>
            <p:nvPr/>
          </p:nvSpPr>
          <p:spPr bwMode="auto">
            <a:xfrm>
              <a:off x="2784" y="1056"/>
              <a:ext cx="0" cy="172"/>
            </a:xfrm>
            <a:prstGeom prst="line">
              <a:avLst/>
            </a:prstGeom>
            <a:noFill/>
            <a:ln w="9525" cap="rnd">
              <a:solidFill>
                <a:schemeClr val="tx1"/>
              </a:solidFill>
              <a:prstDash val="sysDot"/>
              <a:round/>
              <a:headEnd/>
              <a:tailEnd type="triangle" w="med" len="med"/>
            </a:ln>
          </p:spPr>
          <p:txBody>
            <a:bodyPr wrap="none" anchor="ctr">
              <a:spAutoFit/>
            </a:bodyPr>
            <a:lstStyle/>
            <a:p>
              <a:endParaRPr lang="zh-CN" altLang="en-US"/>
            </a:p>
          </p:txBody>
        </p:sp>
      </p:grpSp>
      <p:sp>
        <p:nvSpPr>
          <p:cNvPr id="411672" name="Rectangle 24"/>
          <p:cNvSpPr>
            <a:spLocks noGrp="1" noChangeArrowheads="1"/>
          </p:cNvSpPr>
          <p:nvPr>
            <p:ph type="body" sz="half" idx="1"/>
          </p:nvPr>
        </p:nvSpPr>
        <p:spPr>
          <a:xfrm>
            <a:off x="161925" y="593725"/>
            <a:ext cx="8610600" cy="411163"/>
          </a:xfrm>
        </p:spPr>
        <p:txBody>
          <a:bodyPr lIns="92075" tIns="46038" rIns="92075" bIns="46038">
            <a:normAutofit lnSpcReduction="10000"/>
          </a:bodyPr>
          <a:lstStyle/>
          <a:p>
            <a:pPr eaLnBrk="1" hangingPunct="1">
              <a:lnSpc>
                <a:spcPct val="80000"/>
              </a:lnSpc>
              <a:defRPr/>
            </a:pPr>
            <a:r>
              <a:rPr lang="zh-CN" altLang="zh-CN" sz="2800" smtClean="0"/>
              <a:t>break语句的执行流程</a:t>
            </a:r>
          </a:p>
        </p:txBody>
      </p:sp>
      <p:grpSp>
        <p:nvGrpSpPr>
          <p:cNvPr id="4" name="Group 25"/>
          <p:cNvGrpSpPr>
            <a:grpSpLocks/>
          </p:cNvGrpSpPr>
          <p:nvPr/>
        </p:nvGrpSpPr>
        <p:grpSpPr bwMode="auto">
          <a:xfrm>
            <a:off x="361950" y="1928813"/>
            <a:ext cx="2695575" cy="4298950"/>
            <a:chOff x="318" y="1228"/>
            <a:chExt cx="1698" cy="2708"/>
          </a:xfrm>
        </p:grpSpPr>
        <p:sp>
          <p:nvSpPr>
            <p:cNvPr id="90154" name="AutoShape 26"/>
            <p:cNvSpPr>
              <a:spLocks noChangeArrowheads="1"/>
            </p:cNvSpPr>
            <p:nvPr/>
          </p:nvSpPr>
          <p:spPr bwMode="auto">
            <a:xfrm>
              <a:off x="432" y="1666"/>
              <a:ext cx="1260" cy="330"/>
            </a:xfrm>
            <a:prstGeom prst="diamond">
              <a:avLst/>
            </a:prstGeom>
            <a:noFill/>
            <a:ln w="9525">
              <a:solidFill>
                <a:srgbClr val="FFFFFF"/>
              </a:solidFill>
              <a:miter lim="800000"/>
              <a:headEnd/>
              <a:tailEnd/>
            </a:ln>
          </p:spPr>
          <p:txBody>
            <a:bodyPr wrap="none" anchor="ctr"/>
            <a:lstStyle/>
            <a:p>
              <a:endParaRPr lang="zh-CN" altLang="en-US"/>
            </a:p>
          </p:txBody>
        </p:sp>
        <p:sp>
          <p:nvSpPr>
            <p:cNvPr id="90155" name="Text Box 27"/>
            <p:cNvSpPr txBox="1">
              <a:spLocks noChangeArrowheads="1"/>
            </p:cNvSpPr>
            <p:nvPr/>
          </p:nvSpPr>
          <p:spPr bwMode="auto">
            <a:xfrm>
              <a:off x="606" y="1672"/>
              <a:ext cx="894" cy="288"/>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FFFF00"/>
                  </a:solidFill>
                  <a:latin typeface="Times New Roman" pitchFamily="18" charset="0"/>
                </a:rPr>
                <a:t>表达式</a:t>
              </a:r>
              <a:r>
                <a:rPr kumimoji="1" lang="en-US" altLang="zh-CN" sz="2400" b="1">
                  <a:solidFill>
                    <a:srgbClr val="FFFF00"/>
                  </a:solidFill>
                  <a:latin typeface="Times New Roman" pitchFamily="18" charset="0"/>
                </a:rPr>
                <a:t>?</a:t>
              </a:r>
            </a:p>
          </p:txBody>
        </p:sp>
        <p:sp>
          <p:nvSpPr>
            <p:cNvPr id="90156" name="Text Box 28"/>
            <p:cNvSpPr txBox="1">
              <a:spLocks noChangeArrowheads="1"/>
            </p:cNvSpPr>
            <p:nvPr/>
          </p:nvSpPr>
          <p:spPr bwMode="auto">
            <a:xfrm>
              <a:off x="522" y="2212"/>
              <a:ext cx="1056" cy="478"/>
            </a:xfrm>
            <a:prstGeom prst="rect">
              <a:avLst/>
            </a:prstGeom>
            <a:noFill/>
            <a:ln w="9525">
              <a:solidFill>
                <a:srgbClr val="FFFFFF"/>
              </a:solidFill>
              <a:miter lim="800000"/>
              <a:headEnd/>
              <a:tailEnd/>
            </a:ln>
          </p:spPr>
          <p:txBody>
            <a:bodyPr>
              <a:spAutoFit/>
            </a:bodyPr>
            <a:lstStyle/>
            <a:p>
              <a:pPr algn="ctr">
                <a:lnSpc>
                  <a:spcPct val="30000"/>
                </a:lnSpc>
                <a:spcBef>
                  <a:spcPct val="50000"/>
                </a:spcBef>
              </a:pPr>
              <a:endParaRPr kumimoji="1" lang="en-US" altLang="zh-CN" sz="2400" b="1">
                <a:solidFill>
                  <a:srgbClr val="FFFF00"/>
                </a:solidFill>
                <a:latin typeface="Times New Roman" pitchFamily="18" charset="0"/>
              </a:endParaRPr>
            </a:p>
            <a:p>
              <a:pPr algn="ctr">
                <a:lnSpc>
                  <a:spcPct val="0"/>
                </a:lnSpc>
                <a:spcBef>
                  <a:spcPct val="50000"/>
                </a:spcBef>
              </a:pPr>
              <a:endParaRPr kumimoji="1" lang="zh-CN" altLang="zh-CN" sz="2400" b="1">
                <a:solidFill>
                  <a:srgbClr val="FFFF00"/>
                </a:solidFill>
                <a:latin typeface="Times New Roman" pitchFamily="18" charset="0"/>
              </a:endParaRPr>
            </a:p>
            <a:p>
              <a:pPr algn="ctr">
                <a:lnSpc>
                  <a:spcPct val="0"/>
                </a:lnSpc>
                <a:spcBef>
                  <a:spcPct val="50000"/>
                </a:spcBef>
              </a:pPr>
              <a:endParaRPr kumimoji="1" lang="zh-CN" altLang="zh-CN" sz="2400" b="1">
                <a:solidFill>
                  <a:srgbClr val="FFFF00"/>
                </a:solidFill>
                <a:latin typeface="Times New Roman" pitchFamily="18" charset="0"/>
              </a:endParaRPr>
            </a:p>
            <a:p>
              <a:pPr algn="ctr">
                <a:lnSpc>
                  <a:spcPct val="0"/>
                </a:lnSpc>
                <a:spcBef>
                  <a:spcPct val="50000"/>
                </a:spcBef>
              </a:pPr>
              <a:endParaRPr kumimoji="1" lang="zh-CN" altLang="zh-CN" sz="2400" b="1">
                <a:solidFill>
                  <a:srgbClr val="FFFF00"/>
                </a:solidFill>
                <a:latin typeface="Times New Roman" pitchFamily="18" charset="0"/>
              </a:endParaRPr>
            </a:p>
          </p:txBody>
        </p:sp>
        <p:sp>
          <p:nvSpPr>
            <p:cNvPr id="90157" name="Line 29"/>
            <p:cNvSpPr>
              <a:spLocks noChangeShapeType="1"/>
            </p:cNvSpPr>
            <p:nvPr/>
          </p:nvSpPr>
          <p:spPr bwMode="auto">
            <a:xfrm>
              <a:off x="1062" y="1228"/>
              <a:ext cx="0" cy="43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58" name="Line 30"/>
            <p:cNvSpPr>
              <a:spLocks noChangeShapeType="1"/>
            </p:cNvSpPr>
            <p:nvPr/>
          </p:nvSpPr>
          <p:spPr bwMode="auto">
            <a:xfrm>
              <a:off x="1056" y="1996"/>
              <a:ext cx="0" cy="216"/>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59" name="Line 31"/>
            <p:cNvSpPr>
              <a:spLocks noChangeShapeType="1"/>
            </p:cNvSpPr>
            <p:nvPr/>
          </p:nvSpPr>
          <p:spPr bwMode="auto">
            <a:xfrm>
              <a:off x="1710" y="1822"/>
              <a:ext cx="150"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60" name="Line 32"/>
            <p:cNvSpPr>
              <a:spLocks noChangeShapeType="1"/>
            </p:cNvSpPr>
            <p:nvPr/>
          </p:nvSpPr>
          <p:spPr bwMode="auto">
            <a:xfrm>
              <a:off x="1854" y="1840"/>
              <a:ext cx="0" cy="1680"/>
            </a:xfrm>
            <a:prstGeom prst="line">
              <a:avLst/>
            </a:prstGeom>
            <a:noFill/>
            <a:ln w="9525">
              <a:solidFill>
                <a:srgbClr val="FFFFFF"/>
              </a:solidFill>
              <a:round/>
              <a:headEnd/>
              <a:tailEnd/>
            </a:ln>
          </p:spPr>
          <p:txBody>
            <a:bodyPr wrap="none" anchor="ctr"/>
            <a:lstStyle/>
            <a:p>
              <a:endParaRPr lang="zh-CN" altLang="en-US"/>
            </a:p>
          </p:txBody>
        </p:sp>
        <p:sp>
          <p:nvSpPr>
            <p:cNvPr id="90161" name="Line 33"/>
            <p:cNvSpPr>
              <a:spLocks noChangeShapeType="1"/>
            </p:cNvSpPr>
            <p:nvPr/>
          </p:nvSpPr>
          <p:spPr bwMode="auto">
            <a:xfrm flipH="1">
              <a:off x="1056" y="2722"/>
              <a:ext cx="0" cy="49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62" name="Line 34"/>
            <p:cNvSpPr>
              <a:spLocks noChangeShapeType="1"/>
            </p:cNvSpPr>
            <p:nvPr/>
          </p:nvSpPr>
          <p:spPr bwMode="auto">
            <a:xfrm flipH="1" flipV="1">
              <a:off x="1056" y="3532"/>
              <a:ext cx="798" cy="0"/>
            </a:xfrm>
            <a:prstGeom prst="line">
              <a:avLst/>
            </a:prstGeom>
            <a:noFill/>
            <a:ln w="9525">
              <a:solidFill>
                <a:srgbClr val="FFFFFF"/>
              </a:solidFill>
              <a:round/>
              <a:headEnd/>
              <a:tailEnd/>
            </a:ln>
          </p:spPr>
          <p:txBody>
            <a:bodyPr wrap="none" anchor="ctr"/>
            <a:lstStyle/>
            <a:p>
              <a:endParaRPr lang="zh-CN" altLang="en-US"/>
            </a:p>
          </p:txBody>
        </p:sp>
        <p:sp>
          <p:nvSpPr>
            <p:cNvPr id="90163" name="Text Box 35"/>
            <p:cNvSpPr txBox="1">
              <a:spLocks noChangeArrowheads="1"/>
            </p:cNvSpPr>
            <p:nvPr/>
          </p:nvSpPr>
          <p:spPr bwMode="auto">
            <a:xfrm>
              <a:off x="1164" y="1942"/>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00"/>
                  </a:solidFill>
                  <a:latin typeface="Times New Roman" pitchFamily="18" charset="0"/>
                </a:rPr>
                <a:t>成立</a:t>
              </a:r>
              <a:endParaRPr kumimoji="1" lang="zh-CN" altLang="en-US" sz="2400" b="1">
                <a:solidFill>
                  <a:srgbClr val="00FF00"/>
                </a:solidFill>
                <a:latin typeface="Times New Roman" pitchFamily="18" charset="0"/>
              </a:endParaRPr>
            </a:p>
          </p:txBody>
        </p:sp>
        <p:sp>
          <p:nvSpPr>
            <p:cNvPr id="90164" name="Text Box 36"/>
            <p:cNvSpPr txBox="1">
              <a:spLocks noChangeArrowheads="1"/>
            </p:cNvSpPr>
            <p:nvPr/>
          </p:nvSpPr>
          <p:spPr bwMode="auto">
            <a:xfrm>
              <a:off x="1512" y="1624"/>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FFFF00"/>
                  </a:solidFill>
                  <a:latin typeface="Times New Roman" pitchFamily="18" charset="0"/>
                </a:rPr>
                <a:t>不成立</a:t>
              </a:r>
              <a:endParaRPr kumimoji="1" lang="zh-CN" altLang="en-US" sz="2400" b="1">
                <a:solidFill>
                  <a:srgbClr val="FFFF00"/>
                </a:solidFill>
                <a:latin typeface="Times New Roman" pitchFamily="18" charset="0"/>
              </a:endParaRPr>
            </a:p>
          </p:txBody>
        </p:sp>
        <p:sp>
          <p:nvSpPr>
            <p:cNvPr id="90165" name="Line 37"/>
            <p:cNvSpPr>
              <a:spLocks noChangeShapeType="1"/>
            </p:cNvSpPr>
            <p:nvPr/>
          </p:nvSpPr>
          <p:spPr bwMode="auto">
            <a:xfrm flipV="1">
              <a:off x="318" y="1450"/>
              <a:ext cx="750"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66" name="Line 38"/>
            <p:cNvSpPr>
              <a:spLocks noChangeShapeType="1"/>
            </p:cNvSpPr>
            <p:nvPr/>
          </p:nvSpPr>
          <p:spPr bwMode="auto">
            <a:xfrm flipH="1">
              <a:off x="1056" y="3526"/>
              <a:ext cx="0" cy="174"/>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67" name="Text Box 39"/>
            <p:cNvSpPr txBox="1">
              <a:spLocks noChangeArrowheads="1"/>
            </p:cNvSpPr>
            <p:nvPr/>
          </p:nvSpPr>
          <p:spPr bwMode="auto">
            <a:xfrm>
              <a:off x="414" y="3688"/>
              <a:ext cx="1296"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执行后续语句</a:t>
              </a:r>
            </a:p>
          </p:txBody>
        </p:sp>
        <p:sp>
          <p:nvSpPr>
            <p:cNvPr id="90168" name="Line 40"/>
            <p:cNvSpPr>
              <a:spLocks noChangeShapeType="1"/>
            </p:cNvSpPr>
            <p:nvPr/>
          </p:nvSpPr>
          <p:spPr bwMode="auto">
            <a:xfrm flipV="1">
              <a:off x="330" y="1456"/>
              <a:ext cx="0" cy="1770"/>
            </a:xfrm>
            <a:prstGeom prst="line">
              <a:avLst/>
            </a:prstGeom>
            <a:noFill/>
            <a:ln w="9525">
              <a:solidFill>
                <a:srgbClr val="FFFFFF"/>
              </a:solidFill>
              <a:round/>
              <a:headEnd/>
              <a:tailEnd/>
            </a:ln>
          </p:spPr>
          <p:txBody>
            <a:bodyPr wrap="none" anchor="ctr"/>
            <a:lstStyle/>
            <a:p>
              <a:endParaRPr lang="zh-CN" altLang="en-US"/>
            </a:p>
          </p:txBody>
        </p:sp>
        <p:sp>
          <p:nvSpPr>
            <p:cNvPr id="90169" name="Line 41"/>
            <p:cNvSpPr>
              <a:spLocks noChangeShapeType="1"/>
            </p:cNvSpPr>
            <p:nvPr/>
          </p:nvSpPr>
          <p:spPr bwMode="auto">
            <a:xfrm flipH="1" flipV="1">
              <a:off x="324" y="3220"/>
              <a:ext cx="732" cy="0"/>
            </a:xfrm>
            <a:prstGeom prst="line">
              <a:avLst/>
            </a:prstGeom>
            <a:noFill/>
            <a:ln w="9525">
              <a:solidFill>
                <a:schemeClr val="tx1"/>
              </a:solidFill>
              <a:round/>
              <a:headEnd/>
              <a:tailEnd/>
            </a:ln>
          </p:spPr>
          <p:txBody>
            <a:bodyPr wrap="none" anchor="ctr"/>
            <a:lstStyle/>
            <a:p>
              <a:endParaRPr lang="zh-CN" altLang="en-US"/>
            </a:p>
          </p:txBody>
        </p:sp>
      </p:grpSp>
      <p:sp>
        <p:nvSpPr>
          <p:cNvPr id="411690" name="Line 42"/>
          <p:cNvSpPr>
            <a:spLocks noChangeShapeType="1"/>
          </p:cNvSpPr>
          <p:nvPr/>
        </p:nvSpPr>
        <p:spPr bwMode="auto">
          <a:xfrm>
            <a:off x="1952625" y="3833813"/>
            <a:ext cx="847725" cy="0"/>
          </a:xfrm>
          <a:prstGeom prst="line">
            <a:avLst/>
          </a:prstGeom>
          <a:noFill/>
          <a:ln w="28575">
            <a:solidFill>
              <a:srgbClr val="00FF00"/>
            </a:solidFill>
            <a:round/>
            <a:headEnd/>
            <a:tailEnd type="triangle" w="med" len="med"/>
          </a:ln>
        </p:spPr>
        <p:txBody>
          <a:bodyPr wrap="none" anchor="ctr"/>
          <a:lstStyle/>
          <a:p>
            <a:endParaRPr lang="zh-CN" altLang="en-US"/>
          </a:p>
        </p:txBody>
      </p:sp>
      <p:sp>
        <p:nvSpPr>
          <p:cNvPr id="411691" name="Text Box 43"/>
          <p:cNvSpPr txBox="1">
            <a:spLocks noChangeArrowheads="1"/>
          </p:cNvSpPr>
          <p:nvPr/>
        </p:nvSpPr>
        <p:spPr bwMode="auto">
          <a:xfrm>
            <a:off x="1009650" y="3575050"/>
            <a:ext cx="1133475" cy="519113"/>
          </a:xfrm>
          <a:prstGeom prst="rect">
            <a:avLst/>
          </a:prstGeom>
          <a:noFill/>
          <a:ln w="9525" cap="rnd">
            <a:noFill/>
            <a:prstDash val="sysDot"/>
            <a:miter lim="800000"/>
            <a:headEnd/>
            <a:tailEnd/>
          </a:ln>
        </p:spPr>
        <p:txBody>
          <a:bodyPr anchor="ctr">
            <a:spAutoFit/>
          </a:bodyPr>
          <a:lstStyle/>
          <a:p>
            <a:pPr algn="ctr">
              <a:spcBef>
                <a:spcPct val="50000"/>
              </a:spcBef>
              <a:buClr>
                <a:srgbClr val="CC99FF"/>
              </a:buClr>
              <a:buFont typeface="Monotype Sorts" pitchFamily="2" charset="2"/>
              <a:buNone/>
            </a:pPr>
            <a:r>
              <a:rPr kumimoji="1" lang="en-US" altLang="en-US" sz="2800" b="1">
                <a:solidFill>
                  <a:srgbClr val="00FFFF"/>
                </a:solidFill>
                <a:latin typeface="Times New Roman" pitchFamily="18" charset="0"/>
                <a:sym typeface="Monotype Sorts" pitchFamily="2" charset="2"/>
              </a:rPr>
              <a:t>break</a:t>
            </a:r>
            <a:endParaRPr kumimoji="1" lang="en-US" altLang="zh-CN" sz="3200" b="1">
              <a:solidFill>
                <a:srgbClr val="00FFFF"/>
              </a:solidFill>
              <a:latin typeface="Times New Roman" pitchFamily="18" charset="0"/>
              <a:sym typeface="Monotype Sorts" pitchFamily="2" charset="2"/>
            </a:endParaRPr>
          </a:p>
        </p:txBody>
      </p:sp>
      <p:sp>
        <p:nvSpPr>
          <p:cNvPr id="411692" name="Line 44"/>
          <p:cNvSpPr>
            <a:spLocks noChangeShapeType="1"/>
          </p:cNvSpPr>
          <p:nvPr/>
        </p:nvSpPr>
        <p:spPr bwMode="auto">
          <a:xfrm>
            <a:off x="4886325" y="3843338"/>
            <a:ext cx="847725" cy="0"/>
          </a:xfrm>
          <a:prstGeom prst="line">
            <a:avLst/>
          </a:prstGeom>
          <a:noFill/>
          <a:ln w="28575">
            <a:solidFill>
              <a:srgbClr val="00FF00"/>
            </a:solidFill>
            <a:round/>
            <a:headEnd/>
            <a:tailEnd type="triangle" w="med" len="med"/>
          </a:ln>
        </p:spPr>
        <p:txBody>
          <a:bodyPr wrap="none" anchor="ctr"/>
          <a:lstStyle/>
          <a:p>
            <a:endParaRPr lang="zh-CN" altLang="en-US"/>
          </a:p>
        </p:txBody>
      </p:sp>
      <p:sp>
        <p:nvSpPr>
          <p:cNvPr id="411693" name="Text Box 45"/>
          <p:cNvSpPr txBox="1">
            <a:spLocks noChangeArrowheads="1"/>
          </p:cNvSpPr>
          <p:nvPr/>
        </p:nvSpPr>
        <p:spPr bwMode="auto">
          <a:xfrm>
            <a:off x="3743325" y="3575050"/>
            <a:ext cx="1133475" cy="519113"/>
          </a:xfrm>
          <a:prstGeom prst="rect">
            <a:avLst/>
          </a:prstGeom>
          <a:noFill/>
          <a:ln w="9525" cap="rnd">
            <a:noFill/>
            <a:prstDash val="sysDot"/>
            <a:miter lim="800000"/>
            <a:headEnd/>
            <a:tailEnd/>
          </a:ln>
        </p:spPr>
        <p:txBody>
          <a:bodyPr anchor="ctr">
            <a:spAutoFit/>
          </a:bodyPr>
          <a:lstStyle/>
          <a:p>
            <a:pPr algn="ctr">
              <a:spcBef>
                <a:spcPct val="50000"/>
              </a:spcBef>
              <a:buClr>
                <a:srgbClr val="CC99FF"/>
              </a:buClr>
              <a:buFont typeface="Monotype Sorts" pitchFamily="2" charset="2"/>
              <a:buNone/>
            </a:pPr>
            <a:r>
              <a:rPr kumimoji="1" lang="en-US" altLang="en-US" sz="2800" b="1">
                <a:solidFill>
                  <a:srgbClr val="00FFFF"/>
                </a:solidFill>
                <a:latin typeface="Times New Roman" pitchFamily="18" charset="0"/>
                <a:sym typeface="Monotype Sorts" pitchFamily="2" charset="2"/>
              </a:rPr>
              <a:t>break</a:t>
            </a:r>
            <a:endParaRPr kumimoji="1" lang="en-US" altLang="zh-CN" sz="3200" b="1">
              <a:solidFill>
                <a:srgbClr val="00FFFF"/>
              </a:solidFill>
              <a:latin typeface="Times New Roman" pitchFamily="18" charset="0"/>
              <a:sym typeface="Monotype Sorts" pitchFamily="2" charset="2"/>
            </a:endParaRPr>
          </a:p>
        </p:txBody>
      </p:sp>
      <p:grpSp>
        <p:nvGrpSpPr>
          <p:cNvPr id="5" name="Group 46"/>
          <p:cNvGrpSpPr>
            <a:grpSpLocks/>
          </p:cNvGrpSpPr>
          <p:nvPr/>
        </p:nvGrpSpPr>
        <p:grpSpPr bwMode="auto">
          <a:xfrm>
            <a:off x="6124575" y="1928813"/>
            <a:ext cx="2447925" cy="4298950"/>
            <a:chOff x="3948" y="1228"/>
            <a:chExt cx="1542" cy="2708"/>
          </a:xfrm>
        </p:grpSpPr>
        <p:sp>
          <p:nvSpPr>
            <p:cNvPr id="90138" name="AutoShape 47"/>
            <p:cNvSpPr>
              <a:spLocks noChangeArrowheads="1"/>
            </p:cNvSpPr>
            <p:nvPr/>
          </p:nvSpPr>
          <p:spPr bwMode="auto">
            <a:xfrm>
              <a:off x="4062" y="2668"/>
              <a:ext cx="1260" cy="330"/>
            </a:xfrm>
            <a:prstGeom prst="diamond">
              <a:avLst/>
            </a:prstGeom>
            <a:noFill/>
            <a:ln w="9525">
              <a:solidFill>
                <a:srgbClr val="FFFFFF"/>
              </a:solidFill>
              <a:miter lim="800000"/>
              <a:headEnd/>
              <a:tailEnd/>
            </a:ln>
          </p:spPr>
          <p:txBody>
            <a:bodyPr wrap="none" anchor="ctr"/>
            <a:lstStyle/>
            <a:p>
              <a:endParaRPr lang="zh-CN" altLang="en-US"/>
            </a:p>
          </p:txBody>
        </p:sp>
        <p:sp>
          <p:nvSpPr>
            <p:cNvPr id="90139" name="Text Box 48"/>
            <p:cNvSpPr txBox="1">
              <a:spLocks noChangeArrowheads="1"/>
            </p:cNvSpPr>
            <p:nvPr/>
          </p:nvSpPr>
          <p:spPr bwMode="auto">
            <a:xfrm>
              <a:off x="4236" y="2686"/>
              <a:ext cx="894" cy="288"/>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FFFF00"/>
                  </a:solidFill>
                  <a:latin typeface="Times New Roman" pitchFamily="18" charset="0"/>
                </a:rPr>
                <a:t>表达式</a:t>
              </a:r>
              <a:r>
                <a:rPr kumimoji="1" lang="en-US" altLang="zh-CN" sz="2400" b="1">
                  <a:solidFill>
                    <a:srgbClr val="FFFF00"/>
                  </a:solidFill>
                  <a:latin typeface="Times New Roman" pitchFamily="18" charset="0"/>
                </a:rPr>
                <a:t>?</a:t>
              </a:r>
            </a:p>
          </p:txBody>
        </p:sp>
        <p:sp>
          <p:nvSpPr>
            <p:cNvPr id="90140" name="Text Box 49"/>
            <p:cNvSpPr txBox="1">
              <a:spLocks noChangeArrowheads="1"/>
            </p:cNvSpPr>
            <p:nvPr/>
          </p:nvSpPr>
          <p:spPr bwMode="auto">
            <a:xfrm>
              <a:off x="4164" y="1660"/>
              <a:ext cx="1056" cy="501"/>
            </a:xfrm>
            <a:prstGeom prst="rect">
              <a:avLst/>
            </a:prstGeom>
            <a:noFill/>
            <a:ln w="9525">
              <a:solidFill>
                <a:srgbClr val="FFFFFF"/>
              </a:solidFill>
              <a:miter lim="800000"/>
              <a:headEnd/>
              <a:tailEnd/>
            </a:ln>
          </p:spPr>
          <p:txBody>
            <a:bodyPr>
              <a:spAutoFit/>
            </a:bodyPr>
            <a:lstStyle/>
            <a:p>
              <a:pPr algn="ctr">
                <a:lnSpc>
                  <a:spcPct val="30000"/>
                </a:lnSpc>
                <a:spcBef>
                  <a:spcPct val="50000"/>
                </a:spcBef>
              </a:pPr>
              <a:endParaRPr kumimoji="1" lang="en-US" altLang="zh-CN" sz="2400" b="1">
                <a:solidFill>
                  <a:srgbClr val="FFFF00"/>
                </a:solidFill>
                <a:latin typeface="Times New Roman" pitchFamily="18" charset="0"/>
              </a:endParaRPr>
            </a:p>
            <a:p>
              <a:pPr algn="ctr">
                <a:lnSpc>
                  <a:spcPct val="60000"/>
                </a:lnSpc>
                <a:spcBef>
                  <a:spcPct val="50000"/>
                </a:spcBef>
              </a:pPr>
              <a:endParaRPr kumimoji="1" lang="zh-CN" altLang="zh-CN" sz="2400" b="1">
                <a:solidFill>
                  <a:srgbClr val="FFFF00"/>
                </a:solidFill>
                <a:latin typeface="Times New Roman" pitchFamily="18" charset="0"/>
              </a:endParaRPr>
            </a:p>
            <a:p>
              <a:pPr algn="ctr">
                <a:lnSpc>
                  <a:spcPct val="0"/>
                </a:lnSpc>
                <a:spcBef>
                  <a:spcPct val="50000"/>
                </a:spcBef>
              </a:pPr>
              <a:endParaRPr kumimoji="1" lang="zh-CN" altLang="zh-CN" sz="2400" b="1">
                <a:solidFill>
                  <a:srgbClr val="FFFF00"/>
                </a:solidFill>
                <a:latin typeface="Times New Roman" pitchFamily="18" charset="0"/>
              </a:endParaRPr>
            </a:p>
          </p:txBody>
        </p:sp>
        <p:sp>
          <p:nvSpPr>
            <p:cNvPr id="90141" name="Line 50"/>
            <p:cNvSpPr>
              <a:spLocks noChangeShapeType="1"/>
            </p:cNvSpPr>
            <p:nvPr/>
          </p:nvSpPr>
          <p:spPr bwMode="auto">
            <a:xfrm>
              <a:off x="4692" y="1228"/>
              <a:ext cx="0" cy="43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42" name="Line 51"/>
            <p:cNvSpPr>
              <a:spLocks noChangeShapeType="1"/>
            </p:cNvSpPr>
            <p:nvPr/>
          </p:nvSpPr>
          <p:spPr bwMode="auto">
            <a:xfrm>
              <a:off x="4686" y="3010"/>
              <a:ext cx="0" cy="216"/>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43" name="Line 52"/>
            <p:cNvSpPr>
              <a:spLocks noChangeShapeType="1"/>
            </p:cNvSpPr>
            <p:nvPr/>
          </p:nvSpPr>
          <p:spPr bwMode="auto">
            <a:xfrm>
              <a:off x="5340" y="2836"/>
              <a:ext cx="150"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44" name="Line 53"/>
            <p:cNvSpPr>
              <a:spLocks noChangeShapeType="1"/>
            </p:cNvSpPr>
            <p:nvPr/>
          </p:nvSpPr>
          <p:spPr bwMode="auto">
            <a:xfrm flipH="1">
              <a:off x="5484" y="2836"/>
              <a:ext cx="6" cy="684"/>
            </a:xfrm>
            <a:prstGeom prst="line">
              <a:avLst/>
            </a:prstGeom>
            <a:noFill/>
            <a:ln w="9525">
              <a:solidFill>
                <a:srgbClr val="FFFFFF"/>
              </a:solidFill>
              <a:round/>
              <a:headEnd/>
              <a:tailEnd/>
            </a:ln>
          </p:spPr>
          <p:txBody>
            <a:bodyPr wrap="none" anchor="ctr"/>
            <a:lstStyle/>
            <a:p>
              <a:endParaRPr lang="zh-CN" altLang="en-US"/>
            </a:p>
          </p:txBody>
        </p:sp>
        <p:sp>
          <p:nvSpPr>
            <p:cNvPr id="90145" name="Line 54"/>
            <p:cNvSpPr>
              <a:spLocks noChangeShapeType="1"/>
            </p:cNvSpPr>
            <p:nvPr/>
          </p:nvSpPr>
          <p:spPr bwMode="auto">
            <a:xfrm flipH="1">
              <a:off x="4686" y="2170"/>
              <a:ext cx="0" cy="49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46" name="Line 55"/>
            <p:cNvSpPr>
              <a:spLocks noChangeShapeType="1"/>
            </p:cNvSpPr>
            <p:nvPr/>
          </p:nvSpPr>
          <p:spPr bwMode="auto">
            <a:xfrm flipH="1" flipV="1">
              <a:off x="4686" y="3532"/>
              <a:ext cx="798" cy="0"/>
            </a:xfrm>
            <a:prstGeom prst="line">
              <a:avLst/>
            </a:prstGeom>
            <a:noFill/>
            <a:ln w="9525">
              <a:solidFill>
                <a:srgbClr val="FFFFFF"/>
              </a:solidFill>
              <a:round/>
              <a:headEnd/>
              <a:tailEnd/>
            </a:ln>
          </p:spPr>
          <p:txBody>
            <a:bodyPr wrap="none" anchor="ctr"/>
            <a:lstStyle/>
            <a:p>
              <a:endParaRPr lang="zh-CN" altLang="en-US"/>
            </a:p>
          </p:txBody>
        </p:sp>
        <p:sp>
          <p:nvSpPr>
            <p:cNvPr id="90147" name="Text Box 56"/>
            <p:cNvSpPr txBox="1">
              <a:spLocks noChangeArrowheads="1"/>
            </p:cNvSpPr>
            <p:nvPr/>
          </p:nvSpPr>
          <p:spPr bwMode="auto">
            <a:xfrm>
              <a:off x="4356" y="3004"/>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00"/>
                  </a:solidFill>
                  <a:latin typeface="Times New Roman" pitchFamily="18" charset="0"/>
                </a:rPr>
                <a:t>成立</a:t>
              </a:r>
              <a:endParaRPr kumimoji="1" lang="zh-CN" altLang="en-US" sz="2400" b="1">
                <a:solidFill>
                  <a:srgbClr val="00FF00"/>
                </a:solidFill>
                <a:latin typeface="Times New Roman" pitchFamily="18" charset="0"/>
              </a:endParaRPr>
            </a:p>
          </p:txBody>
        </p:sp>
        <p:sp>
          <p:nvSpPr>
            <p:cNvPr id="90148" name="Text Box 57"/>
            <p:cNvSpPr txBox="1">
              <a:spLocks noChangeArrowheads="1"/>
            </p:cNvSpPr>
            <p:nvPr/>
          </p:nvSpPr>
          <p:spPr bwMode="auto">
            <a:xfrm>
              <a:off x="4974" y="2950"/>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FFFF00"/>
                  </a:solidFill>
                  <a:latin typeface="Times New Roman" pitchFamily="18" charset="0"/>
                </a:rPr>
                <a:t>不成立</a:t>
              </a:r>
              <a:endParaRPr kumimoji="1" lang="zh-CN" altLang="en-US" sz="2400" b="1">
                <a:solidFill>
                  <a:srgbClr val="FFFF00"/>
                </a:solidFill>
                <a:latin typeface="Times New Roman" pitchFamily="18" charset="0"/>
              </a:endParaRPr>
            </a:p>
          </p:txBody>
        </p:sp>
        <p:sp>
          <p:nvSpPr>
            <p:cNvPr id="90149" name="Line 58"/>
            <p:cNvSpPr>
              <a:spLocks noChangeShapeType="1"/>
            </p:cNvSpPr>
            <p:nvPr/>
          </p:nvSpPr>
          <p:spPr bwMode="auto">
            <a:xfrm flipV="1">
              <a:off x="3948" y="1450"/>
              <a:ext cx="750"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50" name="Line 59"/>
            <p:cNvSpPr>
              <a:spLocks noChangeShapeType="1"/>
            </p:cNvSpPr>
            <p:nvPr/>
          </p:nvSpPr>
          <p:spPr bwMode="auto">
            <a:xfrm flipH="1">
              <a:off x="4686" y="3526"/>
              <a:ext cx="0" cy="174"/>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0151" name="Text Box 60"/>
            <p:cNvSpPr txBox="1">
              <a:spLocks noChangeArrowheads="1"/>
            </p:cNvSpPr>
            <p:nvPr/>
          </p:nvSpPr>
          <p:spPr bwMode="auto">
            <a:xfrm>
              <a:off x="4044" y="3688"/>
              <a:ext cx="1296"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执行后续语句</a:t>
              </a:r>
            </a:p>
          </p:txBody>
        </p:sp>
        <p:sp>
          <p:nvSpPr>
            <p:cNvPr id="90152" name="Line 61"/>
            <p:cNvSpPr>
              <a:spLocks noChangeShapeType="1"/>
            </p:cNvSpPr>
            <p:nvPr/>
          </p:nvSpPr>
          <p:spPr bwMode="auto">
            <a:xfrm flipV="1">
              <a:off x="3960" y="1456"/>
              <a:ext cx="0" cy="1770"/>
            </a:xfrm>
            <a:prstGeom prst="line">
              <a:avLst/>
            </a:prstGeom>
            <a:noFill/>
            <a:ln w="9525">
              <a:solidFill>
                <a:srgbClr val="FFFFFF"/>
              </a:solidFill>
              <a:round/>
              <a:headEnd/>
              <a:tailEnd/>
            </a:ln>
          </p:spPr>
          <p:txBody>
            <a:bodyPr wrap="none" anchor="ctr"/>
            <a:lstStyle/>
            <a:p>
              <a:endParaRPr lang="zh-CN" altLang="en-US"/>
            </a:p>
          </p:txBody>
        </p:sp>
        <p:sp>
          <p:nvSpPr>
            <p:cNvPr id="90153" name="Line 62"/>
            <p:cNvSpPr>
              <a:spLocks noChangeShapeType="1"/>
            </p:cNvSpPr>
            <p:nvPr/>
          </p:nvSpPr>
          <p:spPr bwMode="auto">
            <a:xfrm flipH="1" flipV="1">
              <a:off x="3954" y="3220"/>
              <a:ext cx="732" cy="0"/>
            </a:xfrm>
            <a:prstGeom prst="line">
              <a:avLst/>
            </a:prstGeom>
            <a:noFill/>
            <a:ln w="9525">
              <a:solidFill>
                <a:schemeClr val="tx1"/>
              </a:solidFill>
              <a:round/>
              <a:headEnd/>
              <a:tailEnd/>
            </a:ln>
          </p:spPr>
          <p:txBody>
            <a:bodyPr wrap="none" anchor="ctr"/>
            <a:lstStyle/>
            <a:p>
              <a:endParaRPr lang="zh-CN" altLang="en-US"/>
            </a:p>
          </p:txBody>
        </p:sp>
      </p:grpSp>
      <p:grpSp>
        <p:nvGrpSpPr>
          <p:cNvPr id="6" name="Group 63"/>
          <p:cNvGrpSpPr>
            <a:grpSpLocks/>
          </p:cNvGrpSpPr>
          <p:nvPr/>
        </p:nvGrpSpPr>
        <p:grpSpPr bwMode="auto">
          <a:xfrm>
            <a:off x="6724650" y="2736850"/>
            <a:ext cx="1857375" cy="519113"/>
            <a:chOff x="4326" y="1832"/>
            <a:chExt cx="1170" cy="327"/>
          </a:xfrm>
        </p:grpSpPr>
        <p:sp>
          <p:nvSpPr>
            <p:cNvPr id="90136" name="Text Box 64"/>
            <p:cNvSpPr txBox="1">
              <a:spLocks noChangeArrowheads="1"/>
            </p:cNvSpPr>
            <p:nvPr/>
          </p:nvSpPr>
          <p:spPr bwMode="auto">
            <a:xfrm>
              <a:off x="4326" y="1832"/>
              <a:ext cx="714" cy="327"/>
            </a:xfrm>
            <a:prstGeom prst="rect">
              <a:avLst/>
            </a:prstGeom>
            <a:noFill/>
            <a:ln w="9525" cap="rnd">
              <a:noFill/>
              <a:prstDash val="sysDot"/>
              <a:miter lim="800000"/>
              <a:headEnd/>
              <a:tailEnd/>
            </a:ln>
          </p:spPr>
          <p:txBody>
            <a:bodyPr anchor="ctr">
              <a:spAutoFit/>
            </a:bodyPr>
            <a:lstStyle/>
            <a:p>
              <a:pPr algn="ctr">
                <a:spcBef>
                  <a:spcPct val="50000"/>
                </a:spcBef>
                <a:buClr>
                  <a:srgbClr val="CC99FF"/>
                </a:buClr>
                <a:buFont typeface="Monotype Sorts" pitchFamily="2" charset="2"/>
                <a:buNone/>
              </a:pPr>
              <a:r>
                <a:rPr kumimoji="1" lang="en-US" altLang="en-US" sz="2800" b="1">
                  <a:solidFill>
                    <a:srgbClr val="00FFFF"/>
                  </a:solidFill>
                  <a:latin typeface="Times New Roman" pitchFamily="18" charset="0"/>
                  <a:sym typeface="Monotype Sorts" pitchFamily="2" charset="2"/>
                </a:rPr>
                <a:t>break</a:t>
              </a:r>
              <a:endParaRPr kumimoji="1" lang="en-US" altLang="zh-CN" sz="3200" b="1">
                <a:solidFill>
                  <a:srgbClr val="00FFFF"/>
                </a:solidFill>
                <a:latin typeface="Times New Roman" pitchFamily="18" charset="0"/>
                <a:sym typeface="Monotype Sorts" pitchFamily="2" charset="2"/>
              </a:endParaRPr>
            </a:p>
          </p:txBody>
        </p:sp>
        <p:sp>
          <p:nvSpPr>
            <p:cNvPr id="90137" name="Line 65"/>
            <p:cNvSpPr>
              <a:spLocks noChangeShapeType="1"/>
            </p:cNvSpPr>
            <p:nvPr/>
          </p:nvSpPr>
          <p:spPr bwMode="auto">
            <a:xfrm>
              <a:off x="4962" y="1971"/>
              <a:ext cx="534" cy="0"/>
            </a:xfrm>
            <a:prstGeom prst="line">
              <a:avLst/>
            </a:prstGeom>
            <a:noFill/>
            <a:ln w="28575">
              <a:solidFill>
                <a:srgbClr val="00FF00"/>
              </a:solidFill>
              <a:round/>
              <a:headEnd/>
              <a:tailEnd type="triangle" w="med" len="med"/>
            </a:ln>
          </p:spPr>
          <p:txBody>
            <a:bodyPr wrap="none" anchor="ctr"/>
            <a:lstStyle/>
            <a:p>
              <a:endParaRPr lang="zh-CN" altLang="en-US"/>
            </a:p>
          </p:txBody>
        </p:sp>
      </p:grpSp>
      <p:sp>
        <p:nvSpPr>
          <p:cNvPr id="411714" name="Text Box 66"/>
          <p:cNvSpPr txBox="1">
            <a:spLocks noChangeArrowheads="1"/>
          </p:cNvSpPr>
          <p:nvPr/>
        </p:nvSpPr>
        <p:spPr bwMode="auto">
          <a:xfrm>
            <a:off x="542925" y="1225550"/>
            <a:ext cx="1885950" cy="519113"/>
          </a:xfrm>
          <a:prstGeom prst="rect">
            <a:avLst/>
          </a:prstGeom>
          <a:noFill/>
          <a:ln w="9525" cap="rnd">
            <a:noFill/>
            <a:prstDash val="sysDot"/>
            <a:miter lim="800000"/>
            <a:headEnd/>
            <a:tailEnd/>
          </a:ln>
        </p:spPr>
        <p:txBody>
          <a:bodyPr anchor="ctr">
            <a:spAutoFit/>
          </a:bodyPr>
          <a:lstStyle/>
          <a:p>
            <a:pPr algn="ctr">
              <a:spcBef>
                <a:spcPct val="50000"/>
              </a:spcBef>
              <a:buClr>
                <a:srgbClr val="CC99FF"/>
              </a:buClr>
              <a:buFont typeface="Monotype Sorts" pitchFamily="2" charset="2"/>
              <a:buNone/>
            </a:pPr>
            <a:r>
              <a:rPr kumimoji="1" lang="en-US" altLang="zh-CN" sz="2800" b="1">
                <a:latin typeface="Times New Roman" pitchFamily="18" charset="0"/>
                <a:sym typeface="Monotype Sorts" pitchFamily="2" charset="2"/>
              </a:rPr>
              <a:t>while</a:t>
            </a:r>
            <a:r>
              <a:rPr kumimoji="1" lang="zh-CN" altLang="en-US" sz="2800" b="1">
                <a:latin typeface="Times New Roman" pitchFamily="18" charset="0"/>
                <a:sym typeface="Monotype Sorts" pitchFamily="2" charset="2"/>
              </a:rPr>
              <a:t>语句</a:t>
            </a:r>
            <a:endParaRPr kumimoji="1" lang="zh-CN" altLang="en-US" sz="3200" b="1">
              <a:solidFill>
                <a:srgbClr val="FF3300"/>
              </a:solidFill>
              <a:latin typeface="Times New Roman" pitchFamily="18" charset="0"/>
              <a:sym typeface="Monotype Sorts" pitchFamily="2" charset="2"/>
            </a:endParaRPr>
          </a:p>
        </p:txBody>
      </p:sp>
      <p:sp>
        <p:nvSpPr>
          <p:cNvPr id="411715" name="Text Box 67"/>
          <p:cNvSpPr txBox="1">
            <a:spLocks noChangeArrowheads="1"/>
          </p:cNvSpPr>
          <p:nvPr/>
        </p:nvSpPr>
        <p:spPr bwMode="auto">
          <a:xfrm>
            <a:off x="3305175" y="1195388"/>
            <a:ext cx="1885950" cy="519112"/>
          </a:xfrm>
          <a:prstGeom prst="rect">
            <a:avLst/>
          </a:prstGeom>
          <a:noFill/>
          <a:ln w="9525" cap="rnd">
            <a:noFill/>
            <a:prstDash val="sysDot"/>
            <a:miter lim="800000"/>
            <a:headEnd/>
            <a:tailEnd/>
          </a:ln>
        </p:spPr>
        <p:txBody>
          <a:bodyPr anchor="ctr">
            <a:spAutoFit/>
          </a:bodyPr>
          <a:lstStyle/>
          <a:p>
            <a:pPr algn="ctr">
              <a:spcBef>
                <a:spcPct val="50000"/>
              </a:spcBef>
              <a:buClr>
                <a:srgbClr val="CC99FF"/>
              </a:buClr>
              <a:buFont typeface="Monotype Sorts" pitchFamily="2" charset="2"/>
              <a:buNone/>
            </a:pPr>
            <a:r>
              <a:rPr kumimoji="1" lang="en-US" altLang="zh-CN" sz="2800" b="1">
                <a:latin typeface="Times New Roman" pitchFamily="18" charset="0"/>
                <a:sym typeface="Monotype Sorts" pitchFamily="2" charset="2"/>
              </a:rPr>
              <a:t>for</a:t>
            </a:r>
            <a:r>
              <a:rPr kumimoji="1" lang="zh-CN" altLang="en-US" sz="2800" b="1">
                <a:latin typeface="Times New Roman" pitchFamily="18" charset="0"/>
                <a:sym typeface="Monotype Sorts" pitchFamily="2" charset="2"/>
              </a:rPr>
              <a:t>语句</a:t>
            </a:r>
            <a:endParaRPr kumimoji="1" lang="zh-CN" altLang="en-US" sz="3200" b="1">
              <a:solidFill>
                <a:srgbClr val="FF3300"/>
              </a:solidFill>
              <a:latin typeface="Times New Roman" pitchFamily="18" charset="0"/>
              <a:sym typeface="Monotype Sorts" pitchFamily="2" charset="2"/>
            </a:endParaRPr>
          </a:p>
        </p:txBody>
      </p:sp>
      <p:sp>
        <p:nvSpPr>
          <p:cNvPr id="411716" name="Text Box 68"/>
          <p:cNvSpPr txBox="1">
            <a:spLocks noChangeArrowheads="1"/>
          </p:cNvSpPr>
          <p:nvPr/>
        </p:nvSpPr>
        <p:spPr bwMode="auto">
          <a:xfrm>
            <a:off x="6143625" y="1209675"/>
            <a:ext cx="2409825" cy="519113"/>
          </a:xfrm>
          <a:prstGeom prst="rect">
            <a:avLst/>
          </a:prstGeom>
          <a:noFill/>
          <a:ln w="9525" cap="rnd">
            <a:noFill/>
            <a:prstDash val="sysDot"/>
            <a:miter lim="800000"/>
            <a:headEnd/>
            <a:tailEnd/>
          </a:ln>
        </p:spPr>
        <p:txBody>
          <a:bodyPr anchor="ctr">
            <a:spAutoFit/>
          </a:bodyPr>
          <a:lstStyle/>
          <a:p>
            <a:pPr algn="ctr">
              <a:spcBef>
                <a:spcPct val="50000"/>
              </a:spcBef>
              <a:buClr>
                <a:srgbClr val="CC99FF"/>
              </a:buClr>
              <a:buFont typeface="Monotype Sorts" pitchFamily="2" charset="2"/>
              <a:buNone/>
            </a:pPr>
            <a:r>
              <a:rPr kumimoji="1" lang="en-US" altLang="zh-CN" sz="2800" b="1">
                <a:latin typeface="Times New Roman" pitchFamily="18" charset="0"/>
                <a:sym typeface="Monotype Sorts" pitchFamily="2" charset="2"/>
              </a:rPr>
              <a:t>do-while</a:t>
            </a:r>
            <a:r>
              <a:rPr kumimoji="1" lang="zh-CN" altLang="en-US" sz="2800" b="1">
                <a:latin typeface="Times New Roman" pitchFamily="18" charset="0"/>
                <a:sym typeface="Monotype Sorts" pitchFamily="2" charset="2"/>
              </a:rPr>
              <a:t>语句</a:t>
            </a:r>
            <a:endParaRPr kumimoji="1" lang="zh-CN" altLang="en-US" sz="3200" b="1">
              <a:solidFill>
                <a:srgbClr val="FF3300"/>
              </a:solidFill>
              <a:latin typeface="Times New Roman" pitchFamily="18" charset="0"/>
              <a:sym typeface="Monotype Sorts" pitchFamily="2" charset="2"/>
            </a:endParaRPr>
          </a:p>
        </p:txBody>
      </p:sp>
      <p:sp>
        <p:nvSpPr>
          <p:cNvPr id="411717" name="Line 69"/>
          <p:cNvSpPr>
            <a:spLocks noChangeShapeType="1"/>
          </p:cNvSpPr>
          <p:nvPr/>
        </p:nvSpPr>
        <p:spPr bwMode="auto">
          <a:xfrm>
            <a:off x="2800350" y="3833813"/>
            <a:ext cx="0" cy="1743075"/>
          </a:xfrm>
          <a:prstGeom prst="line">
            <a:avLst/>
          </a:prstGeom>
          <a:noFill/>
          <a:ln w="38100">
            <a:solidFill>
              <a:srgbClr val="00FF00"/>
            </a:solidFill>
            <a:round/>
            <a:headEnd/>
            <a:tailEnd/>
          </a:ln>
        </p:spPr>
        <p:txBody>
          <a:bodyPr wrap="none" anchor="ctr">
            <a:spAutoFit/>
          </a:bodyPr>
          <a:lstStyle/>
          <a:p>
            <a:endParaRPr lang="zh-CN" altLang="en-US"/>
          </a:p>
        </p:txBody>
      </p:sp>
      <p:sp>
        <p:nvSpPr>
          <p:cNvPr id="411718" name="Line 70"/>
          <p:cNvSpPr>
            <a:spLocks noChangeShapeType="1"/>
          </p:cNvSpPr>
          <p:nvPr/>
        </p:nvSpPr>
        <p:spPr bwMode="auto">
          <a:xfrm flipH="1">
            <a:off x="1533525" y="5586413"/>
            <a:ext cx="1266825" cy="0"/>
          </a:xfrm>
          <a:prstGeom prst="line">
            <a:avLst/>
          </a:prstGeom>
          <a:noFill/>
          <a:ln w="38100">
            <a:solidFill>
              <a:srgbClr val="00FF00"/>
            </a:solidFill>
            <a:round/>
            <a:headEnd/>
            <a:tailEnd/>
          </a:ln>
        </p:spPr>
        <p:txBody>
          <a:bodyPr wrap="none" anchor="ctr">
            <a:spAutoFit/>
          </a:bodyPr>
          <a:lstStyle/>
          <a:p>
            <a:endParaRPr lang="zh-CN" altLang="en-US"/>
          </a:p>
        </p:txBody>
      </p:sp>
      <p:sp>
        <p:nvSpPr>
          <p:cNvPr id="411719" name="Line 71"/>
          <p:cNvSpPr>
            <a:spLocks noChangeShapeType="1"/>
          </p:cNvSpPr>
          <p:nvPr/>
        </p:nvSpPr>
        <p:spPr bwMode="auto">
          <a:xfrm>
            <a:off x="1533525" y="5576888"/>
            <a:ext cx="0" cy="257175"/>
          </a:xfrm>
          <a:prstGeom prst="line">
            <a:avLst/>
          </a:prstGeom>
          <a:noFill/>
          <a:ln w="38100">
            <a:solidFill>
              <a:srgbClr val="00FF00"/>
            </a:solidFill>
            <a:round/>
            <a:headEnd/>
            <a:tailEnd type="triangle" w="med" len="med"/>
          </a:ln>
        </p:spPr>
        <p:txBody>
          <a:bodyPr wrap="none" anchor="ctr">
            <a:spAutoFit/>
          </a:bodyPr>
          <a:lstStyle/>
          <a:p>
            <a:endParaRPr lang="zh-CN" altLang="en-US"/>
          </a:p>
        </p:txBody>
      </p:sp>
      <p:sp>
        <p:nvSpPr>
          <p:cNvPr id="411720" name="Line 72"/>
          <p:cNvSpPr>
            <a:spLocks noChangeShapeType="1"/>
          </p:cNvSpPr>
          <p:nvPr/>
        </p:nvSpPr>
        <p:spPr bwMode="auto">
          <a:xfrm>
            <a:off x="5772150" y="3846513"/>
            <a:ext cx="0" cy="1743075"/>
          </a:xfrm>
          <a:prstGeom prst="line">
            <a:avLst/>
          </a:prstGeom>
          <a:noFill/>
          <a:ln w="38100">
            <a:solidFill>
              <a:srgbClr val="00FF00"/>
            </a:solidFill>
            <a:round/>
            <a:headEnd/>
            <a:tailEnd/>
          </a:ln>
        </p:spPr>
        <p:txBody>
          <a:bodyPr wrap="none" anchor="ctr">
            <a:spAutoFit/>
          </a:bodyPr>
          <a:lstStyle/>
          <a:p>
            <a:endParaRPr lang="zh-CN" altLang="en-US"/>
          </a:p>
        </p:txBody>
      </p:sp>
      <p:sp>
        <p:nvSpPr>
          <p:cNvPr id="411721" name="Line 73"/>
          <p:cNvSpPr>
            <a:spLocks noChangeShapeType="1"/>
          </p:cNvSpPr>
          <p:nvPr/>
        </p:nvSpPr>
        <p:spPr bwMode="auto">
          <a:xfrm flipH="1">
            <a:off x="4305300" y="5589588"/>
            <a:ext cx="1457325" cy="0"/>
          </a:xfrm>
          <a:prstGeom prst="line">
            <a:avLst/>
          </a:prstGeom>
          <a:noFill/>
          <a:ln w="38100">
            <a:solidFill>
              <a:srgbClr val="00FF00"/>
            </a:solidFill>
            <a:round/>
            <a:headEnd/>
            <a:tailEnd/>
          </a:ln>
        </p:spPr>
        <p:txBody>
          <a:bodyPr anchor="ctr">
            <a:spAutoFit/>
          </a:bodyPr>
          <a:lstStyle/>
          <a:p>
            <a:endParaRPr lang="zh-CN" altLang="en-US"/>
          </a:p>
        </p:txBody>
      </p:sp>
      <p:sp>
        <p:nvSpPr>
          <p:cNvPr id="411722" name="Line 74"/>
          <p:cNvSpPr>
            <a:spLocks noChangeShapeType="1"/>
          </p:cNvSpPr>
          <p:nvPr/>
        </p:nvSpPr>
        <p:spPr bwMode="auto">
          <a:xfrm>
            <a:off x="4314825" y="5589588"/>
            <a:ext cx="0" cy="257175"/>
          </a:xfrm>
          <a:prstGeom prst="line">
            <a:avLst/>
          </a:prstGeom>
          <a:noFill/>
          <a:ln w="38100">
            <a:solidFill>
              <a:srgbClr val="00FF00"/>
            </a:solidFill>
            <a:round/>
            <a:headEnd/>
            <a:tailEnd type="triangle" w="med" len="med"/>
          </a:ln>
        </p:spPr>
        <p:txBody>
          <a:bodyPr wrap="none" anchor="ctr">
            <a:spAutoFit/>
          </a:bodyPr>
          <a:lstStyle/>
          <a:p>
            <a:endParaRPr lang="zh-CN" altLang="en-US"/>
          </a:p>
        </p:txBody>
      </p:sp>
      <p:sp>
        <p:nvSpPr>
          <p:cNvPr id="411723" name="Line 75"/>
          <p:cNvSpPr>
            <a:spLocks noChangeShapeType="1"/>
          </p:cNvSpPr>
          <p:nvPr/>
        </p:nvSpPr>
        <p:spPr bwMode="auto">
          <a:xfrm>
            <a:off x="8582025" y="2957513"/>
            <a:ext cx="0" cy="2632075"/>
          </a:xfrm>
          <a:prstGeom prst="line">
            <a:avLst/>
          </a:prstGeom>
          <a:noFill/>
          <a:ln w="38100">
            <a:solidFill>
              <a:srgbClr val="00FF00"/>
            </a:solidFill>
            <a:round/>
            <a:headEnd/>
            <a:tailEnd/>
          </a:ln>
        </p:spPr>
        <p:txBody>
          <a:bodyPr anchor="ctr">
            <a:spAutoFit/>
          </a:bodyPr>
          <a:lstStyle/>
          <a:p>
            <a:endParaRPr lang="zh-CN" altLang="en-US"/>
          </a:p>
        </p:txBody>
      </p:sp>
      <p:sp>
        <p:nvSpPr>
          <p:cNvPr id="411724" name="Line 76"/>
          <p:cNvSpPr>
            <a:spLocks noChangeShapeType="1"/>
          </p:cNvSpPr>
          <p:nvPr/>
        </p:nvSpPr>
        <p:spPr bwMode="auto">
          <a:xfrm flipH="1">
            <a:off x="7258050" y="5589588"/>
            <a:ext cx="1323975" cy="0"/>
          </a:xfrm>
          <a:prstGeom prst="line">
            <a:avLst/>
          </a:prstGeom>
          <a:noFill/>
          <a:ln w="38100">
            <a:solidFill>
              <a:srgbClr val="00FF00"/>
            </a:solidFill>
            <a:round/>
            <a:headEnd/>
            <a:tailEnd/>
          </a:ln>
        </p:spPr>
        <p:txBody>
          <a:bodyPr anchor="ctr">
            <a:spAutoFit/>
          </a:bodyPr>
          <a:lstStyle/>
          <a:p>
            <a:endParaRPr lang="zh-CN" altLang="en-US"/>
          </a:p>
        </p:txBody>
      </p:sp>
      <p:sp>
        <p:nvSpPr>
          <p:cNvPr id="411725" name="Line 77"/>
          <p:cNvSpPr>
            <a:spLocks noChangeShapeType="1"/>
          </p:cNvSpPr>
          <p:nvPr/>
        </p:nvSpPr>
        <p:spPr bwMode="auto">
          <a:xfrm>
            <a:off x="7296150" y="5589588"/>
            <a:ext cx="0" cy="257175"/>
          </a:xfrm>
          <a:prstGeom prst="line">
            <a:avLst/>
          </a:prstGeom>
          <a:noFill/>
          <a:ln w="38100">
            <a:solidFill>
              <a:srgbClr val="00FF00"/>
            </a:solidFill>
            <a:round/>
            <a:headEnd/>
            <a:tailEnd type="triangle" w="med" len="med"/>
          </a:ln>
        </p:spPr>
        <p:txBody>
          <a:bodyPr wrap="none" anchor="ctr">
            <a:spAutoFit/>
          </a:bodyPr>
          <a:lstStyle/>
          <a:p>
            <a:endParaRPr lang="zh-CN" altLang="en-US"/>
          </a:p>
        </p:txBody>
      </p:sp>
      <p:sp>
        <p:nvSpPr>
          <p:cNvPr id="90135" name="AutoShape 78">
            <a:hlinkClick r:id="" action="ppaction://hlinkshowjump?jump=lastslideviewed" highlightClick="1"/>
          </p:cNvPr>
          <p:cNvSpPr>
            <a:spLocks noChangeArrowheads="1"/>
          </p:cNvSpPr>
          <p:nvPr/>
        </p:nvSpPr>
        <p:spPr bwMode="auto">
          <a:xfrm>
            <a:off x="8486775" y="6399213"/>
            <a:ext cx="406400" cy="269875"/>
          </a:xfrm>
          <a:prstGeom prst="actionButtonBackPrevious">
            <a:avLst/>
          </a:prstGeom>
          <a:solidFill>
            <a:schemeClr val="accent1"/>
          </a:solidFill>
          <a:ln w="9525">
            <a:no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72">
                                            <p:txEl>
                                              <p:pRg st="0" end="0"/>
                                            </p:txEl>
                                          </p:spTgt>
                                        </p:tgtEl>
                                        <p:attrNameLst>
                                          <p:attrName>style.visibility</p:attrName>
                                        </p:attrNameLst>
                                      </p:cBhvr>
                                      <p:to>
                                        <p:strVal val="visible"/>
                                      </p:to>
                                    </p:set>
                                    <p:animEffect transition="in" filter="wipe(left)">
                                      <p:cBhvr>
                                        <p:cTn id="7" dur="500"/>
                                        <p:tgtEl>
                                          <p:spTgt spid="4116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117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7"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ppt_h/2"/>
                                          </p:val>
                                        </p:tav>
                                        <p:tav tm="100000">
                                          <p:val>
                                            <p:strVal val="#ppt_y"/>
                                          </p:val>
                                        </p:tav>
                                      </p:tavLst>
                                    </p:anim>
                                    <p:anim calcmode="lin" valueType="num">
                                      <p:cBhvr>
                                        <p:cTn id="18" dur="500" fill="hold"/>
                                        <p:tgtEl>
                                          <p:spTgt spid="4"/>
                                        </p:tgtEl>
                                        <p:attrNameLst>
                                          <p:attrName>ppt_w</p:attrName>
                                        </p:attrNameLst>
                                      </p:cBhvr>
                                      <p:tavLst>
                                        <p:tav tm="0">
                                          <p:val>
                                            <p:strVal val="#ppt_w"/>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411691"/>
                                        </p:tgtEl>
                                        <p:attrNameLst>
                                          <p:attrName>style.visibility</p:attrName>
                                        </p:attrNameLst>
                                      </p:cBhvr>
                                      <p:to>
                                        <p:strVal val="visible"/>
                                      </p:to>
                                    </p:set>
                                    <p:anim calcmode="lin" valueType="num">
                                      <p:cBhvr>
                                        <p:cTn id="24" dur="5000" fill="hold"/>
                                        <p:tgtEl>
                                          <p:spTgt spid="411691"/>
                                        </p:tgtEl>
                                        <p:attrNameLst>
                                          <p:attrName>ppt_w</p:attrName>
                                        </p:attrNameLst>
                                      </p:cBhvr>
                                      <p:tavLst>
                                        <p:tav tm="0" fmla="#ppt_w*sin(2.5*pi*$)">
                                          <p:val>
                                            <p:fltVal val="0"/>
                                          </p:val>
                                        </p:tav>
                                        <p:tav tm="100000">
                                          <p:val>
                                            <p:fltVal val="1"/>
                                          </p:val>
                                        </p:tav>
                                      </p:tavLst>
                                    </p:anim>
                                    <p:anim calcmode="lin" valueType="num">
                                      <p:cBhvr>
                                        <p:cTn id="25" dur="5000" fill="hold"/>
                                        <p:tgtEl>
                                          <p:spTgt spid="41169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411690"/>
                                        </p:tgtEl>
                                        <p:attrNameLst>
                                          <p:attrName>style.visibility</p:attrName>
                                        </p:attrNameLst>
                                      </p:cBhvr>
                                      <p:to>
                                        <p:strVal val="visible"/>
                                      </p:to>
                                    </p:set>
                                    <p:anim calcmode="lin" valueType="num">
                                      <p:cBhvr>
                                        <p:cTn id="30" dur="500" fill="hold"/>
                                        <p:tgtEl>
                                          <p:spTgt spid="411690"/>
                                        </p:tgtEl>
                                        <p:attrNameLst>
                                          <p:attrName>ppt_x</p:attrName>
                                        </p:attrNameLst>
                                      </p:cBhvr>
                                      <p:tavLst>
                                        <p:tav tm="0">
                                          <p:val>
                                            <p:strVal val="#ppt_x-#ppt_w/2"/>
                                          </p:val>
                                        </p:tav>
                                        <p:tav tm="100000">
                                          <p:val>
                                            <p:strVal val="#ppt_x"/>
                                          </p:val>
                                        </p:tav>
                                      </p:tavLst>
                                    </p:anim>
                                    <p:anim calcmode="lin" valueType="num">
                                      <p:cBhvr>
                                        <p:cTn id="31" dur="500" fill="hold"/>
                                        <p:tgtEl>
                                          <p:spTgt spid="411690"/>
                                        </p:tgtEl>
                                        <p:attrNameLst>
                                          <p:attrName>ppt_y</p:attrName>
                                        </p:attrNameLst>
                                      </p:cBhvr>
                                      <p:tavLst>
                                        <p:tav tm="0">
                                          <p:val>
                                            <p:strVal val="#ppt_y"/>
                                          </p:val>
                                        </p:tav>
                                        <p:tav tm="100000">
                                          <p:val>
                                            <p:strVal val="#ppt_y"/>
                                          </p:val>
                                        </p:tav>
                                      </p:tavLst>
                                    </p:anim>
                                    <p:anim calcmode="lin" valueType="num">
                                      <p:cBhvr>
                                        <p:cTn id="32" dur="500" fill="hold"/>
                                        <p:tgtEl>
                                          <p:spTgt spid="411690"/>
                                        </p:tgtEl>
                                        <p:attrNameLst>
                                          <p:attrName>ppt_w</p:attrName>
                                        </p:attrNameLst>
                                      </p:cBhvr>
                                      <p:tavLst>
                                        <p:tav tm="0">
                                          <p:val>
                                            <p:fltVal val="0"/>
                                          </p:val>
                                        </p:tav>
                                        <p:tav tm="100000">
                                          <p:val>
                                            <p:strVal val="#ppt_w"/>
                                          </p:val>
                                        </p:tav>
                                      </p:tavLst>
                                    </p:anim>
                                    <p:anim calcmode="lin" valueType="num">
                                      <p:cBhvr>
                                        <p:cTn id="33" dur="500" fill="hold"/>
                                        <p:tgtEl>
                                          <p:spTgt spid="411690"/>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17" presetClass="entr" presetSubtype="1" fill="hold" grpId="0" nodeType="afterEffect">
                                  <p:stCondLst>
                                    <p:cond delay="0"/>
                                  </p:stCondLst>
                                  <p:childTnLst>
                                    <p:set>
                                      <p:cBhvr>
                                        <p:cTn id="36" dur="1" fill="hold">
                                          <p:stCondLst>
                                            <p:cond delay="0"/>
                                          </p:stCondLst>
                                        </p:cTn>
                                        <p:tgtEl>
                                          <p:spTgt spid="411717"/>
                                        </p:tgtEl>
                                        <p:attrNameLst>
                                          <p:attrName>style.visibility</p:attrName>
                                        </p:attrNameLst>
                                      </p:cBhvr>
                                      <p:to>
                                        <p:strVal val="visible"/>
                                      </p:to>
                                    </p:set>
                                    <p:anim calcmode="lin" valueType="num">
                                      <p:cBhvr>
                                        <p:cTn id="37" dur="500" fill="hold"/>
                                        <p:tgtEl>
                                          <p:spTgt spid="411717"/>
                                        </p:tgtEl>
                                        <p:attrNameLst>
                                          <p:attrName>ppt_x</p:attrName>
                                        </p:attrNameLst>
                                      </p:cBhvr>
                                      <p:tavLst>
                                        <p:tav tm="0">
                                          <p:val>
                                            <p:strVal val="#ppt_x"/>
                                          </p:val>
                                        </p:tav>
                                        <p:tav tm="100000">
                                          <p:val>
                                            <p:strVal val="#ppt_x"/>
                                          </p:val>
                                        </p:tav>
                                      </p:tavLst>
                                    </p:anim>
                                    <p:anim calcmode="lin" valueType="num">
                                      <p:cBhvr>
                                        <p:cTn id="38" dur="500" fill="hold"/>
                                        <p:tgtEl>
                                          <p:spTgt spid="411717"/>
                                        </p:tgtEl>
                                        <p:attrNameLst>
                                          <p:attrName>ppt_y</p:attrName>
                                        </p:attrNameLst>
                                      </p:cBhvr>
                                      <p:tavLst>
                                        <p:tav tm="0">
                                          <p:val>
                                            <p:strVal val="#ppt_y-#ppt_h/2"/>
                                          </p:val>
                                        </p:tav>
                                        <p:tav tm="100000">
                                          <p:val>
                                            <p:strVal val="#ppt_y"/>
                                          </p:val>
                                        </p:tav>
                                      </p:tavLst>
                                    </p:anim>
                                    <p:anim calcmode="lin" valueType="num">
                                      <p:cBhvr>
                                        <p:cTn id="39" dur="500" fill="hold"/>
                                        <p:tgtEl>
                                          <p:spTgt spid="411717"/>
                                        </p:tgtEl>
                                        <p:attrNameLst>
                                          <p:attrName>ppt_w</p:attrName>
                                        </p:attrNameLst>
                                      </p:cBhvr>
                                      <p:tavLst>
                                        <p:tav tm="0">
                                          <p:val>
                                            <p:strVal val="#ppt_w"/>
                                          </p:val>
                                        </p:tav>
                                        <p:tav tm="100000">
                                          <p:val>
                                            <p:strVal val="#ppt_w"/>
                                          </p:val>
                                        </p:tav>
                                      </p:tavLst>
                                    </p:anim>
                                    <p:anim calcmode="lin" valueType="num">
                                      <p:cBhvr>
                                        <p:cTn id="40" dur="500" fill="hold"/>
                                        <p:tgtEl>
                                          <p:spTgt spid="411717"/>
                                        </p:tgtEl>
                                        <p:attrNameLst>
                                          <p:attrName>ppt_h</p:attrName>
                                        </p:attrNameLst>
                                      </p:cBhvr>
                                      <p:tavLst>
                                        <p:tav tm="0">
                                          <p:val>
                                            <p:fltVal val="0"/>
                                          </p:val>
                                        </p:tav>
                                        <p:tav tm="100000">
                                          <p:val>
                                            <p:strVal val="#ppt_h"/>
                                          </p:val>
                                        </p:tav>
                                      </p:tavLst>
                                    </p:anim>
                                  </p:childTnLst>
                                </p:cTn>
                              </p:par>
                            </p:childTnLst>
                          </p:cTn>
                        </p:par>
                        <p:par>
                          <p:cTn id="41" fill="hold">
                            <p:stCondLst>
                              <p:cond delay="1000"/>
                            </p:stCondLst>
                            <p:childTnLst>
                              <p:par>
                                <p:cTn id="42" presetID="17" presetClass="entr" presetSubtype="2" fill="hold" grpId="0" nodeType="afterEffect">
                                  <p:stCondLst>
                                    <p:cond delay="0"/>
                                  </p:stCondLst>
                                  <p:childTnLst>
                                    <p:set>
                                      <p:cBhvr>
                                        <p:cTn id="43" dur="1" fill="hold">
                                          <p:stCondLst>
                                            <p:cond delay="0"/>
                                          </p:stCondLst>
                                        </p:cTn>
                                        <p:tgtEl>
                                          <p:spTgt spid="411718"/>
                                        </p:tgtEl>
                                        <p:attrNameLst>
                                          <p:attrName>style.visibility</p:attrName>
                                        </p:attrNameLst>
                                      </p:cBhvr>
                                      <p:to>
                                        <p:strVal val="visible"/>
                                      </p:to>
                                    </p:set>
                                    <p:anim calcmode="lin" valueType="num">
                                      <p:cBhvr>
                                        <p:cTn id="44" dur="500" fill="hold"/>
                                        <p:tgtEl>
                                          <p:spTgt spid="411718"/>
                                        </p:tgtEl>
                                        <p:attrNameLst>
                                          <p:attrName>ppt_x</p:attrName>
                                        </p:attrNameLst>
                                      </p:cBhvr>
                                      <p:tavLst>
                                        <p:tav tm="0">
                                          <p:val>
                                            <p:strVal val="#ppt_x+#ppt_w/2"/>
                                          </p:val>
                                        </p:tav>
                                        <p:tav tm="100000">
                                          <p:val>
                                            <p:strVal val="#ppt_x"/>
                                          </p:val>
                                        </p:tav>
                                      </p:tavLst>
                                    </p:anim>
                                    <p:anim calcmode="lin" valueType="num">
                                      <p:cBhvr>
                                        <p:cTn id="45" dur="500" fill="hold"/>
                                        <p:tgtEl>
                                          <p:spTgt spid="411718"/>
                                        </p:tgtEl>
                                        <p:attrNameLst>
                                          <p:attrName>ppt_y</p:attrName>
                                        </p:attrNameLst>
                                      </p:cBhvr>
                                      <p:tavLst>
                                        <p:tav tm="0">
                                          <p:val>
                                            <p:strVal val="#ppt_y"/>
                                          </p:val>
                                        </p:tav>
                                        <p:tav tm="100000">
                                          <p:val>
                                            <p:strVal val="#ppt_y"/>
                                          </p:val>
                                        </p:tav>
                                      </p:tavLst>
                                    </p:anim>
                                    <p:anim calcmode="lin" valueType="num">
                                      <p:cBhvr>
                                        <p:cTn id="46" dur="500" fill="hold"/>
                                        <p:tgtEl>
                                          <p:spTgt spid="411718"/>
                                        </p:tgtEl>
                                        <p:attrNameLst>
                                          <p:attrName>ppt_w</p:attrName>
                                        </p:attrNameLst>
                                      </p:cBhvr>
                                      <p:tavLst>
                                        <p:tav tm="0">
                                          <p:val>
                                            <p:fltVal val="0"/>
                                          </p:val>
                                        </p:tav>
                                        <p:tav tm="100000">
                                          <p:val>
                                            <p:strVal val="#ppt_w"/>
                                          </p:val>
                                        </p:tav>
                                      </p:tavLst>
                                    </p:anim>
                                    <p:anim calcmode="lin" valueType="num">
                                      <p:cBhvr>
                                        <p:cTn id="47" dur="500" fill="hold"/>
                                        <p:tgtEl>
                                          <p:spTgt spid="411718"/>
                                        </p:tgtEl>
                                        <p:attrNameLst>
                                          <p:attrName>ppt_h</p:attrName>
                                        </p:attrNameLst>
                                      </p:cBhvr>
                                      <p:tavLst>
                                        <p:tav tm="0">
                                          <p:val>
                                            <p:strVal val="#ppt_h"/>
                                          </p:val>
                                        </p:tav>
                                        <p:tav tm="100000">
                                          <p:val>
                                            <p:strVal val="#ppt_h"/>
                                          </p:val>
                                        </p:tav>
                                      </p:tavLst>
                                    </p:anim>
                                  </p:childTnLst>
                                </p:cTn>
                              </p:par>
                            </p:childTnLst>
                          </p:cTn>
                        </p:par>
                        <p:par>
                          <p:cTn id="48" fill="hold">
                            <p:stCondLst>
                              <p:cond delay="1500"/>
                            </p:stCondLst>
                            <p:childTnLst>
                              <p:par>
                                <p:cTn id="49" presetID="17" presetClass="entr" presetSubtype="1" fill="hold" grpId="0" nodeType="afterEffect">
                                  <p:stCondLst>
                                    <p:cond delay="0"/>
                                  </p:stCondLst>
                                  <p:childTnLst>
                                    <p:set>
                                      <p:cBhvr>
                                        <p:cTn id="50" dur="1" fill="hold">
                                          <p:stCondLst>
                                            <p:cond delay="0"/>
                                          </p:stCondLst>
                                        </p:cTn>
                                        <p:tgtEl>
                                          <p:spTgt spid="411719"/>
                                        </p:tgtEl>
                                        <p:attrNameLst>
                                          <p:attrName>style.visibility</p:attrName>
                                        </p:attrNameLst>
                                      </p:cBhvr>
                                      <p:to>
                                        <p:strVal val="visible"/>
                                      </p:to>
                                    </p:set>
                                    <p:anim calcmode="lin" valueType="num">
                                      <p:cBhvr>
                                        <p:cTn id="51" dur="500" fill="hold"/>
                                        <p:tgtEl>
                                          <p:spTgt spid="411719"/>
                                        </p:tgtEl>
                                        <p:attrNameLst>
                                          <p:attrName>ppt_x</p:attrName>
                                        </p:attrNameLst>
                                      </p:cBhvr>
                                      <p:tavLst>
                                        <p:tav tm="0">
                                          <p:val>
                                            <p:strVal val="#ppt_x"/>
                                          </p:val>
                                        </p:tav>
                                        <p:tav tm="100000">
                                          <p:val>
                                            <p:strVal val="#ppt_x"/>
                                          </p:val>
                                        </p:tav>
                                      </p:tavLst>
                                    </p:anim>
                                    <p:anim calcmode="lin" valueType="num">
                                      <p:cBhvr>
                                        <p:cTn id="52" dur="500" fill="hold"/>
                                        <p:tgtEl>
                                          <p:spTgt spid="411719"/>
                                        </p:tgtEl>
                                        <p:attrNameLst>
                                          <p:attrName>ppt_y</p:attrName>
                                        </p:attrNameLst>
                                      </p:cBhvr>
                                      <p:tavLst>
                                        <p:tav tm="0">
                                          <p:val>
                                            <p:strVal val="#ppt_y-#ppt_h/2"/>
                                          </p:val>
                                        </p:tav>
                                        <p:tav tm="100000">
                                          <p:val>
                                            <p:strVal val="#ppt_y"/>
                                          </p:val>
                                        </p:tav>
                                      </p:tavLst>
                                    </p:anim>
                                    <p:anim calcmode="lin" valueType="num">
                                      <p:cBhvr>
                                        <p:cTn id="53" dur="500" fill="hold"/>
                                        <p:tgtEl>
                                          <p:spTgt spid="411719"/>
                                        </p:tgtEl>
                                        <p:attrNameLst>
                                          <p:attrName>ppt_w</p:attrName>
                                        </p:attrNameLst>
                                      </p:cBhvr>
                                      <p:tavLst>
                                        <p:tav tm="0">
                                          <p:val>
                                            <p:strVal val="#ppt_w"/>
                                          </p:val>
                                        </p:tav>
                                        <p:tav tm="100000">
                                          <p:val>
                                            <p:strVal val="#ppt_w"/>
                                          </p:val>
                                        </p:tav>
                                      </p:tavLst>
                                    </p:anim>
                                    <p:anim calcmode="lin" valueType="num">
                                      <p:cBhvr>
                                        <p:cTn id="54" dur="500" fill="hold"/>
                                        <p:tgtEl>
                                          <p:spTgt spid="41171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117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ppt_x</p:attrName>
                                        </p:attrNameLst>
                                      </p:cBhvr>
                                      <p:tavLst>
                                        <p:tav tm="0">
                                          <p:val>
                                            <p:strVal val="#ppt_x-#ppt_w/2"/>
                                          </p:val>
                                        </p:tav>
                                        <p:tav tm="100000">
                                          <p:val>
                                            <p:strVal val="#ppt_x"/>
                                          </p:val>
                                        </p:tav>
                                      </p:tavLst>
                                    </p:anim>
                                    <p:anim calcmode="lin" valueType="num">
                                      <p:cBhvr>
                                        <p:cTn id="64" dur="500" fill="hold"/>
                                        <p:tgtEl>
                                          <p:spTgt spid="2"/>
                                        </p:tgtEl>
                                        <p:attrNameLst>
                                          <p:attrName>ppt_y</p:attrName>
                                        </p:attrNameLst>
                                      </p:cBhvr>
                                      <p:tavLst>
                                        <p:tav tm="0">
                                          <p:val>
                                            <p:strVal val="#ppt_y"/>
                                          </p:val>
                                        </p:tav>
                                        <p:tav tm="100000">
                                          <p:val>
                                            <p:strVal val="#ppt_y"/>
                                          </p:val>
                                        </p:tav>
                                      </p:tavLst>
                                    </p:anim>
                                    <p:anim calcmode="lin" valueType="num">
                                      <p:cBhvr>
                                        <p:cTn id="65" dur="500" fill="hold"/>
                                        <p:tgtEl>
                                          <p:spTgt spid="2"/>
                                        </p:tgtEl>
                                        <p:attrNameLst>
                                          <p:attrName>ppt_w</p:attrName>
                                        </p:attrNameLst>
                                      </p:cBhvr>
                                      <p:tavLst>
                                        <p:tav tm="0">
                                          <p:val>
                                            <p:fltVal val="0"/>
                                          </p:val>
                                        </p:tav>
                                        <p:tav tm="100000">
                                          <p:val>
                                            <p:strVal val="#ppt_w"/>
                                          </p:val>
                                        </p:tav>
                                      </p:tavLst>
                                    </p:anim>
                                    <p:anim calcmode="lin" valueType="num">
                                      <p:cBhvr>
                                        <p:cTn id="6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9" presetClass="entr" presetSubtype="10" fill="hold" grpId="0" nodeType="clickEffect">
                                  <p:stCondLst>
                                    <p:cond delay="0"/>
                                  </p:stCondLst>
                                  <p:childTnLst>
                                    <p:set>
                                      <p:cBhvr>
                                        <p:cTn id="70" dur="1" fill="hold">
                                          <p:stCondLst>
                                            <p:cond delay="0"/>
                                          </p:stCondLst>
                                        </p:cTn>
                                        <p:tgtEl>
                                          <p:spTgt spid="411693"/>
                                        </p:tgtEl>
                                        <p:attrNameLst>
                                          <p:attrName>style.visibility</p:attrName>
                                        </p:attrNameLst>
                                      </p:cBhvr>
                                      <p:to>
                                        <p:strVal val="visible"/>
                                      </p:to>
                                    </p:set>
                                    <p:anim calcmode="lin" valueType="num">
                                      <p:cBhvr>
                                        <p:cTn id="71" dur="5000" fill="hold"/>
                                        <p:tgtEl>
                                          <p:spTgt spid="411693"/>
                                        </p:tgtEl>
                                        <p:attrNameLst>
                                          <p:attrName>ppt_w</p:attrName>
                                        </p:attrNameLst>
                                      </p:cBhvr>
                                      <p:tavLst>
                                        <p:tav tm="0" fmla="#ppt_w*sin(2.5*pi*$)">
                                          <p:val>
                                            <p:fltVal val="0"/>
                                          </p:val>
                                        </p:tav>
                                        <p:tav tm="100000">
                                          <p:val>
                                            <p:fltVal val="1"/>
                                          </p:val>
                                        </p:tav>
                                      </p:tavLst>
                                    </p:anim>
                                    <p:anim calcmode="lin" valueType="num">
                                      <p:cBhvr>
                                        <p:cTn id="72" dur="5000" fill="hold"/>
                                        <p:tgtEl>
                                          <p:spTgt spid="411693"/>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411692"/>
                                        </p:tgtEl>
                                        <p:attrNameLst>
                                          <p:attrName>style.visibility</p:attrName>
                                        </p:attrNameLst>
                                      </p:cBhvr>
                                      <p:to>
                                        <p:strVal val="visible"/>
                                      </p:to>
                                    </p:set>
                                    <p:anim calcmode="lin" valueType="num">
                                      <p:cBhvr>
                                        <p:cTn id="77" dur="500" fill="hold"/>
                                        <p:tgtEl>
                                          <p:spTgt spid="411692"/>
                                        </p:tgtEl>
                                        <p:attrNameLst>
                                          <p:attrName>ppt_x</p:attrName>
                                        </p:attrNameLst>
                                      </p:cBhvr>
                                      <p:tavLst>
                                        <p:tav tm="0">
                                          <p:val>
                                            <p:strVal val="#ppt_x-#ppt_w/2"/>
                                          </p:val>
                                        </p:tav>
                                        <p:tav tm="100000">
                                          <p:val>
                                            <p:strVal val="#ppt_x"/>
                                          </p:val>
                                        </p:tav>
                                      </p:tavLst>
                                    </p:anim>
                                    <p:anim calcmode="lin" valueType="num">
                                      <p:cBhvr>
                                        <p:cTn id="78" dur="500" fill="hold"/>
                                        <p:tgtEl>
                                          <p:spTgt spid="411692"/>
                                        </p:tgtEl>
                                        <p:attrNameLst>
                                          <p:attrName>ppt_y</p:attrName>
                                        </p:attrNameLst>
                                      </p:cBhvr>
                                      <p:tavLst>
                                        <p:tav tm="0">
                                          <p:val>
                                            <p:strVal val="#ppt_y"/>
                                          </p:val>
                                        </p:tav>
                                        <p:tav tm="100000">
                                          <p:val>
                                            <p:strVal val="#ppt_y"/>
                                          </p:val>
                                        </p:tav>
                                      </p:tavLst>
                                    </p:anim>
                                    <p:anim calcmode="lin" valueType="num">
                                      <p:cBhvr>
                                        <p:cTn id="79" dur="500" fill="hold"/>
                                        <p:tgtEl>
                                          <p:spTgt spid="411692"/>
                                        </p:tgtEl>
                                        <p:attrNameLst>
                                          <p:attrName>ppt_w</p:attrName>
                                        </p:attrNameLst>
                                      </p:cBhvr>
                                      <p:tavLst>
                                        <p:tav tm="0">
                                          <p:val>
                                            <p:fltVal val="0"/>
                                          </p:val>
                                        </p:tav>
                                        <p:tav tm="100000">
                                          <p:val>
                                            <p:strVal val="#ppt_w"/>
                                          </p:val>
                                        </p:tav>
                                      </p:tavLst>
                                    </p:anim>
                                    <p:anim calcmode="lin" valueType="num">
                                      <p:cBhvr>
                                        <p:cTn id="80" dur="500" fill="hold"/>
                                        <p:tgtEl>
                                          <p:spTgt spid="411692"/>
                                        </p:tgtEl>
                                        <p:attrNameLst>
                                          <p:attrName>ppt_h</p:attrName>
                                        </p:attrNameLst>
                                      </p:cBhvr>
                                      <p:tavLst>
                                        <p:tav tm="0">
                                          <p:val>
                                            <p:strVal val="#ppt_h"/>
                                          </p:val>
                                        </p:tav>
                                        <p:tav tm="100000">
                                          <p:val>
                                            <p:strVal val="#ppt_h"/>
                                          </p:val>
                                        </p:tav>
                                      </p:tavLst>
                                    </p:anim>
                                  </p:childTnLst>
                                </p:cTn>
                              </p:par>
                            </p:childTnLst>
                          </p:cTn>
                        </p:par>
                        <p:par>
                          <p:cTn id="81" fill="hold">
                            <p:stCondLst>
                              <p:cond delay="500"/>
                            </p:stCondLst>
                            <p:childTnLst>
                              <p:par>
                                <p:cTn id="82" presetID="17" presetClass="entr" presetSubtype="1" fill="hold" grpId="0" nodeType="afterEffect">
                                  <p:stCondLst>
                                    <p:cond delay="0"/>
                                  </p:stCondLst>
                                  <p:childTnLst>
                                    <p:set>
                                      <p:cBhvr>
                                        <p:cTn id="83" dur="1" fill="hold">
                                          <p:stCondLst>
                                            <p:cond delay="0"/>
                                          </p:stCondLst>
                                        </p:cTn>
                                        <p:tgtEl>
                                          <p:spTgt spid="411720"/>
                                        </p:tgtEl>
                                        <p:attrNameLst>
                                          <p:attrName>style.visibility</p:attrName>
                                        </p:attrNameLst>
                                      </p:cBhvr>
                                      <p:to>
                                        <p:strVal val="visible"/>
                                      </p:to>
                                    </p:set>
                                    <p:anim calcmode="lin" valueType="num">
                                      <p:cBhvr>
                                        <p:cTn id="84" dur="500" fill="hold"/>
                                        <p:tgtEl>
                                          <p:spTgt spid="411720"/>
                                        </p:tgtEl>
                                        <p:attrNameLst>
                                          <p:attrName>ppt_x</p:attrName>
                                        </p:attrNameLst>
                                      </p:cBhvr>
                                      <p:tavLst>
                                        <p:tav tm="0">
                                          <p:val>
                                            <p:strVal val="#ppt_x"/>
                                          </p:val>
                                        </p:tav>
                                        <p:tav tm="100000">
                                          <p:val>
                                            <p:strVal val="#ppt_x"/>
                                          </p:val>
                                        </p:tav>
                                      </p:tavLst>
                                    </p:anim>
                                    <p:anim calcmode="lin" valueType="num">
                                      <p:cBhvr>
                                        <p:cTn id="85" dur="500" fill="hold"/>
                                        <p:tgtEl>
                                          <p:spTgt spid="411720"/>
                                        </p:tgtEl>
                                        <p:attrNameLst>
                                          <p:attrName>ppt_y</p:attrName>
                                        </p:attrNameLst>
                                      </p:cBhvr>
                                      <p:tavLst>
                                        <p:tav tm="0">
                                          <p:val>
                                            <p:strVal val="#ppt_y-#ppt_h/2"/>
                                          </p:val>
                                        </p:tav>
                                        <p:tav tm="100000">
                                          <p:val>
                                            <p:strVal val="#ppt_y"/>
                                          </p:val>
                                        </p:tav>
                                      </p:tavLst>
                                    </p:anim>
                                    <p:anim calcmode="lin" valueType="num">
                                      <p:cBhvr>
                                        <p:cTn id="86" dur="500" fill="hold"/>
                                        <p:tgtEl>
                                          <p:spTgt spid="411720"/>
                                        </p:tgtEl>
                                        <p:attrNameLst>
                                          <p:attrName>ppt_w</p:attrName>
                                        </p:attrNameLst>
                                      </p:cBhvr>
                                      <p:tavLst>
                                        <p:tav tm="0">
                                          <p:val>
                                            <p:strVal val="#ppt_w"/>
                                          </p:val>
                                        </p:tav>
                                        <p:tav tm="100000">
                                          <p:val>
                                            <p:strVal val="#ppt_w"/>
                                          </p:val>
                                        </p:tav>
                                      </p:tavLst>
                                    </p:anim>
                                    <p:anim calcmode="lin" valueType="num">
                                      <p:cBhvr>
                                        <p:cTn id="87" dur="500" fill="hold"/>
                                        <p:tgtEl>
                                          <p:spTgt spid="411720"/>
                                        </p:tgtEl>
                                        <p:attrNameLst>
                                          <p:attrName>ppt_h</p:attrName>
                                        </p:attrNameLst>
                                      </p:cBhvr>
                                      <p:tavLst>
                                        <p:tav tm="0">
                                          <p:val>
                                            <p:fltVal val="0"/>
                                          </p:val>
                                        </p:tav>
                                        <p:tav tm="100000">
                                          <p:val>
                                            <p:strVal val="#ppt_h"/>
                                          </p:val>
                                        </p:tav>
                                      </p:tavLst>
                                    </p:anim>
                                  </p:childTnLst>
                                </p:cTn>
                              </p:par>
                            </p:childTnLst>
                          </p:cTn>
                        </p:par>
                        <p:par>
                          <p:cTn id="88" fill="hold">
                            <p:stCondLst>
                              <p:cond delay="1000"/>
                            </p:stCondLst>
                            <p:childTnLst>
                              <p:par>
                                <p:cTn id="89" presetID="17" presetClass="entr" presetSubtype="2" fill="hold" grpId="0" nodeType="afterEffect">
                                  <p:stCondLst>
                                    <p:cond delay="0"/>
                                  </p:stCondLst>
                                  <p:childTnLst>
                                    <p:set>
                                      <p:cBhvr>
                                        <p:cTn id="90" dur="1" fill="hold">
                                          <p:stCondLst>
                                            <p:cond delay="0"/>
                                          </p:stCondLst>
                                        </p:cTn>
                                        <p:tgtEl>
                                          <p:spTgt spid="411721"/>
                                        </p:tgtEl>
                                        <p:attrNameLst>
                                          <p:attrName>style.visibility</p:attrName>
                                        </p:attrNameLst>
                                      </p:cBhvr>
                                      <p:to>
                                        <p:strVal val="visible"/>
                                      </p:to>
                                    </p:set>
                                    <p:anim calcmode="lin" valueType="num">
                                      <p:cBhvr>
                                        <p:cTn id="91" dur="500" fill="hold"/>
                                        <p:tgtEl>
                                          <p:spTgt spid="411721"/>
                                        </p:tgtEl>
                                        <p:attrNameLst>
                                          <p:attrName>ppt_x</p:attrName>
                                        </p:attrNameLst>
                                      </p:cBhvr>
                                      <p:tavLst>
                                        <p:tav tm="0">
                                          <p:val>
                                            <p:strVal val="#ppt_x+#ppt_w/2"/>
                                          </p:val>
                                        </p:tav>
                                        <p:tav tm="100000">
                                          <p:val>
                                            <p:strVal val="#ppt_x"/>
                                          </p:val>
                                        </p:tav>
                                      </p:tavLst>
                                    </p:anim>
                                    <p:anim calcmode="lin" valueType="num">
                                      <p:cBhvr>
                                        <p:cTn id="92" dur="500" fill="hold"/>
                                        <p:tgtEl>
                                          <p:spTgt spid="411721"/>
                                        </p:tgtEl>
                                        <p:attrNameLst>
                                          <p:attrName>ppt_y</p:attrName>
                                        </p:attrNameLst>
                                      </p:cBhvr>
                                      <p:tavLst>
                                        <p:tav tm="0">
                                          <p:val>
                                            <p:strVal val="#ppt_y"/>
                                          </p:val>
                                        </p:tav>
                                        <p:tav tm="100000">
                                          <p:val>
                                            <p:strVal val="#ppt_y"/>
                                          </p:val>
                                        </p:tav>
                                      </p:tavLst>
                                    </p:anim>
                                    <p:anim calcmode="lin" valueType="num">
                                      <p:cBhvr>
                                        <p:cTn id="93" dur="500" fill="hold"/>
                                        <p:tgtEl>
                                          <p:spTgt spid="411721"/>
                                        </p:tgtEl>
                                        <p:attrNameLst>
                                          <p:attrName>ppt_w</p:attrName>
                                        </p:attrNameLst>
                                      </p:cBhvr>
                                      <p:tavLst>
                                        <p:tav tm="0">
                                          <p:val>
                                            <p:fltVal val="0"/>
                                          </p:val>
                                        </p:tav>
                                        <p:tav tm="100000">
                                          <p:val>
                                            <p:strVal val="#ppt_w"/>
                                          </p:val>
                                        </p:tav>
                                      </p:tavLst>
                                    </p:anim>
                                    <p:anim calcmode="lin" valueType="num">
                                      <p:cBhvr>
                                        <p:cTn id="94" dur="500" fill="hold"/>
                                        <p:tgtEl>
                                          <p:spTgt spid="411721"/>
                                        </p:tgtEl>
                                        <p:attrNameLst>
                                          <p:attrName>ppt_h</p:attrName>
                                        </p:attrNameLst>
                                      </p:cBhvr>
                                      <p:tavLst>
                                        <p:tav tm="0">
                                          <p:val>
                                            <p:strVal val="#ppt_h"/>
                                          </p:val>
                                        </p:tav>
                                        <p:tav tm="100000">
                                          <p:val>
                                            <p:strVal val="#ppt_h"/>
                                          </p:val>
                                        </p:tav>
                                      </p:tavLst>
                                    </p:anim>
                                  </p:childTnLst>
                                </p:cTn>
                              </p:par>
                            </p:childTnLst>
                          </p:cTn>
                        </p:par>
                        <p:par>
                          <p:cTn id="95" fill="hold">
                            <p:stCondLst>
                              <p:cond delay="1500"/>
                            </p:stCondLst>
                            <p:childTnLst>
                              <p:par>
                                <p:cTn id="96" presetID="17" presetClass="entr" presetSubtype="1" fill="hold" grpId="0" nodeType="afterEffect">
                                  <p:stCondLst>
                                    <p:cond delay="0"/>
                                  </p:stCondLst>
                                  <p:childTnLst>
                                    <p:set>
                                      <p:cBhvr>
                                        <p:cTn id="97" dur="1" fill="hold">
                                          <p:stCondLst>
                                            <p:cond delay="0"/>
                                          </p:stCondLst>
                                        </p:cTn>
                                        <p:tgtEl>
                                          <p:spTgt spid="411722"/>
                                        </p:tgtEl>
                                        <p:attrNameLst>
                                          <p:attrName>style.visibility</p:attrName>
                                        </p:attrNameLst>
                                      </p:cBhvr>
                                      <p:to>
                                        <p:strVal val="visible"/>
                                      </p:to>
                                    </p:set>
                                    <p:anim calcmode="lin" valueType="num">
                                      <p:cBhvr>
                                        <p:cTn id="98" dur="500" fill="hold"/>
                                        <p:tgtEl>
                                          <p:spTgt spid="411722"/>
                                        </p:tgtEl>
                                        <p:attrNameLst>
                                          <p:attrName>ppt_x</p:attrName>
                                        </p:attrNameLst>
                                      </p:cBhvr>
                                      <p:tavLst>
                                        <p:tav tm="0">
                                          <p:val>
                                            <p:strVal val="#ppt_x"/>
                                          </p:val>
                                        </p:tav>
                                        <p:tav tm="100000">
                                          <p:val>
                                            <p:strVal val="#ppt_x"/>
                                          </p:val>
                                        </p:tav>
                                      </p:tavLst>
                                    </p:anim>
                                    <p:anim calcmode="lin" valueType="num">
                                      <p:cBhvr>
                                        <p:cTn id="99" dur="500" fill="hold"/>
                                        <p:tgtEl>
                                          <p:spTgt spid="411722"/>
                                        </p:tgtEl>
                                        <p:attrNameLst>
                                          <p:attrName>ppt_y</p:attrName>
                                        </p:attrNameLst>
                                      </p:cBhvr>
                                      <p:tavLst>
                                        <p:tav tm="0">
                                          <p:val>
                                            <p:strVal val="#ppt_y-#ppt_h/2"/>
                                          </p:val>
                                        </p:tav>
                                        <p:tav tm="100000">
                                          <p:val>
                                            <p:strVal val="#ppt_y"/>
                                          </p:val>
                                        </p:tav>
                                      </p:tavLst>
                                    </p:anim>
                                    <p:anim calcmode="lin" valueType="num">
                                      <p:cBhvr>
                                        <p:cTn id="100" dur="500" fill="hold"/>
                                        <p:tgtEl>
                                          <p:spTgt spid="411722"/>
                                        </p:tgtEl>
                                        <p:attrNameLst>
                                          <p:attrName>ppt_w</p:attrName>
                                        </p:attrNameLst>
                                      </p:cBhvr>
                                      <p:tavLst>
                                        <p:tav tm="0">
                                          <p:val>
                                            <p:strVal val="#ppt_w"/>
                                          </p:val>
                                        </p:tav>
                                        <p:tav tm="100000">
                                          <p:val>
                                            <p:strVal val="#ppt_w"/>
                                          </p:val>
                                        </p:tav>
                                      </p:tavLst>
                                    </p:anim>
                                    <p:anim calcmode="lin" valueType="num">
                                      <p:cBhvr>
                                        <p:cTn id="101" dur="500" fill="hold"/>
                                        <p:tgtEl>
                                          <p:spTgt spid="411722"/>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41171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7" presetClass="entr" presetSubtype="2" fill="hold" nodeType="clickEffect">
                                  <p:stCondLst>
                                    <p:cond delay="0"/>
                                  </p:stCondLst>
                                  <p:childTnLst>
                                    <p:set>
                                      <p:cBhvr>
                                        <p:cTn id="109" dur="1" fill="hold">
                                          <p:stCondLst>
                                            <p:cond delay="0"/>
                                          </p:stCondLst>
                                        </p:cTn>
                                        <p:tgtEl>
                                          <p:spTgt spid="5"/>
                                        </p:tgtEl>
                                        <p:attrNameLst>
                                          <p:attrName>style.visibility</p:attrName>
                                        </p:attrNameLst>
                                      </p:cBhvr>
                                      <p:to>
                                        <p:strVal val="visible"/>
                                      </p:to>
                                    </p:set>
                                    <p:anim calcmode="lin" valueType="num">
                                      <p:cBhvr>
                                        <p:cTn id="110" dur="500" fill="hold"/>
                                        <p:tgtEl>
                                          <p:spTgt spid="5"/>
                                        </p:tgtEl>
                                        <p:attrNameLst>
                                          <p:attrName>ppt_x</p:attrName>
                                        </p:attrNameLst>
                                      </p:cBhvr>
                                      <p:tavLst>
                                        <p:tav tm="0">
                                          <p:val>
                                            <p:strVal val="#ppt_x+#ppt_w/2"/>
                                          </p:val>
                                        </p:tav>
                                        <p:tav tm="100000">
                                          <p:val>
                                            <p:strVal val="#ppt_x"/>
                                          </p:val>
                                        </p:tav>
                                      </p:tavLst>
                                    </p:anim>
                                    <p:anim calcmode="lin" valueType="num">
                                      <p:cBhvr>
                                        <p:cTn id="111" dur="500" fill="hold"/>
                                        <p:tgtEl>
                                          <p:spTgt spid="5"/>
                                        </p:tgtEl>
                                        <p:attrNameLst>
                                          <p:attrName>ppt_y</p:attrName>
                                        </p:attrNameLst>
                                      </p:cBhvr>
                                      <p:tavLst>
                                        <p:tav tm="0">
                                          <p:val>
                                            <p:strVal val="#ppt_y"/>
                                          </p:val>
                                        </p:tav>
                                        <p:tav tm="100000">
                                          <p:val>
                                            <p:strVal val="#ppt_y"/>
                                          </p:val>
                                        </p:tav>
                                      </p:tavLst>
                                    </p:anim>
                                    <p:anim calcmode="lin" valueType="num">
                                      <p:cBhvr>
                                        <p:cTn id="112" dur="500" fill="hold"/>
                                        <p:tgtEl>
                                          <p:spTgt spid="5"/>
                                        </p:tgtEl>
                                        <p:attrNameLst>
                                          <p:attrName>ppt_w</p:attrName>
                                        </p:attrNameLst>
                                      </p:cBhvr>
                                      <p:tavLst>
                                        <p:tav tm="0">
                                          <p:val>
                                            <p:fltVal val="0"/>
                                          </p:val>
                                        </p:tav>
                                        <p:tav tm="100000">
                                          <p:val>
                                            <p:strVal val="#ppt_w"/>
                                          </p:val>
                                        </p:tav>
                                      </p:tavLst>
                                    </p:anim>
                                    <p:anim calcmode="lin" valueType="num">
                                      <p:cBhvr>
                                        <p:cTn id="113" dur="500" fill="hold"/>
                                        <p:tgtEl>
                                          <p:spTgt spid="5"/>
                                        </p:tgtEl>
                                        <p:attrNameLst>
                                          <p:attrName>ppt_h</p:attrName>
                                        </p:attrNameLst>
                                      </p:cBhvr>
                                      <p:tavLst>
                                        <p:tav tm="0">
                                          <p:val>
                                            <p:strVal val="#ppt_h"/>
                                          </p:val>
                                        </p:tav>
                                        <p:tav tm="100000">
                                          <p:val>
                                            <p:strVal val="#ppt_h"/>
                                          </p:val>
                                        </p:tav>
                                      </p:tavLst>
                                    </p:anim>
                                  </p:childTnLst>
                                </p:cTn>
                              </p:par>
                            </p:childTnLst>
                          </p:cTn>
                        </p:par>
                        <p:par>
                          <p:cTn id="114" fill="hold">
                            <p:stCondLst>
                              <p:cond delay="500"/>
                            </p:stCondLst>
                            <p:childTnLst>
                              <p:par>
                                <p:cTn id="115" presetID="17" presetClass="entr" presetSubtype="1" fill="hold" grpId="0" nodeType="afterEffect">
                                  <p:stCondLst>
                                    <p:cond delay="0"/>
                                  </p:stCondLst>
                                  <p:childTnLst>
                                    <p:set>
                                      <p:cBhvr>
                                        <p:cTn id="116" dur="1" fill="hold">
                                          <p:stCondLst>
                                            <p:cond delay="0"/>
                                          </p:stCondLst>
                                        </p:cTn>
                                        <p:tgtEl>
                                          <p:spTgt spid="411723"/>
                                        </p:tgtEl>
                                        <p:attrNameLst>
                                          <p:attrName>style.visibility</p:attrName>
                                        </p:attrNameLst>
                                      </p:cBhvr>
                                      <p:to>
                                        <p:strVal val="visible"/>
                                      </p:to>
                                    </p:set>
                                    <p:anim calcmode="lin" valueType="num">
                                      <p:cBhvr>
                                        <p:cTn id="117" dur="500" fill="hold"/>
                                        <p:tgtEl>
                                          <p:spTgt spid="411723"/>
                                        </p:tgtEl>
                                        <p:attrNameLst>
                                          <p:attrName>ppt_x</p:attrName>
                                        </p:attrNameLst>
                                      </p:cBhvr>
                                      <p:tavLst>
                                        <p:tav tm="0">
                                          <p:val>
                                            <p:strVal val="#ppt_x"/>
                                          </p:val>
                                        </p:tav>
                                        <p:tav tm="100000">
                                          <p:val>
                                            <p:strVal val="#ppt_x"/>
                                          </p:val>
                                        </p:tav>
                                      </p:tavLst>
                                    </p:anim>
                                    <p:anim calcmode="lin" valueType="num">
                                      <p:cBhvr>
                                        <p:cTn id="118" dur="500" fill="hold"/>
                                        <p:tgtEl>
                                          <p:spTgt spid="411723"/>
                                        </p:tgtEl>
                                        <p:attrNameLst>
                                          <p:attrName>ppt_y</p:attrName>
                                        </p:attrNameLst>
                                      </p:cBhvr>
                                      <p:tavLst>
                                        <p:tav tm="0">
                                          <p:val>
                                            <p:strVal val="#ppt_y-#ppt_h/2"/>
                                          </p:val>
                                        </p:tav>
                                        <p:tav tm="100000">
                                          <p:val>
                                            <p:strVal val="#ppt_y"/>
                                          </p:val>
                                        </p:tav>
                                      </p:tavLst>
                                    </p:anim>
                                    <p:anim calcmode="lin" valueType="num">
                                      <p:cBhvr>
                                        <p:cTn id="119" dur="500" fill="hold"/>
                                        <p:tgtEl>
                                          <p:spTgt spid="411723"/>
                                        </p:tgtEl>
                                        <p:attrNameLst>
                                          <p:attrName>ppt_w</p:attrName>
                                        </p:attrNameLst>
                                      </p:cBhvr>
                                      <p:tavLst>
                                        <p:tav tm="0">
                                          <p:val>
                                            <p:strVal val="#ppt_w"/>
                                          </p:val>
                                        </p:tav>
                                        <p:tav tm="100000">
                                          <p:val>
                                            <p:strVal val="#ppt_w"/>
                                          </p:val>
                                        </p:tav>
                                      </p:tavLst>
                                    </p:anim>
                                    <p:anim calcmode="lin" valueType="num">
                                      <p:cBhvr>
                                        <p:cTn id="120" dur="500" fill="hold"/>
                                        <p:tgtEl>
                                          <p:spTgt spid="411723"/>
                                        </p:tgtEl>
                                        <p:attrNameLst>
                                          <p:attrName>ppt_h</p:attrName>
                                        </p:attrNameLst>
                                      </p:cBhvr>
                                      <p:tavLst>
                                        <p:tav tm="0">
                                          <p:val>
                                            <p:fltVal val="0"/>
                                          </p:val>
                                        </p:tav>
                                        <p:tav tm="100000">
                                          <p:val>
                                            <p:strVal val="#ppt_h"/>
                                          </p:val>
                                        </p:tav>
                                      </p:tavLst>
                                    </p:anim>
                                  </p:childTnLst>
                                </p:cTn>
                              </p:par>
                            </p:childTnLst>
                          </p:cTn>
                        </p:par>
                        <p:par>
                          <p:cTn id="121" fill="hold">
                            <p:stCondLst>
                              <p:cond delay="1000"/>
                            </p:stCondLst>
                            <p:childTnLst>
                              <p:par>
                                <p:cTn id="122" presetID="17" presetClass="entr" presetSubtype="2" fill="hold" grpId="0" nodeType="afterEffect">
                                  <p:stCondLst>
                                    <p:cond delay="0"/>
                                  </p:stCondLst>
                                  <p:childTnLst>
                                    <p:set>
                                      <p:cBhvr>
                                        <p:cTn id="123" dur="1" fill="hold">
                                          <p:stCondLst>
                                            <p:cond delay="0"/>
                                          </p:stCondLst>
                                        </p:cTn>
                                        <p:tgtEl>
                                          <p:spTgt spid="411724"/>
                                        </p:tgtEl>
                                        <p:attrNameLst>
                                          <p:attrName>style.visibility</p:attrName>
                                        </p:attrNameLst>
                                      </p:cBhvr>
                                      <p:to>
                                        <p:strVal val="visible"/>
                                      </p:to>
                                    </p:set>
                                    <p:anim calcmode="lin" valueType="num">
                                      <p:cBhvr>
                                        <p:cTn id="124" dur="500" fill="hold"/>
                                        <p:tgtEl>
                                          <p:spTgt spid="411724"/>
                                        </p:tgtEl>
                                        <p:attrNameLst>
                                          <p:attrName>ppt_x</p:attrName>
                                        </p:attrNameLst>
                                      </p:cBhvr>
                                      <p:tavLst>
                                        <p:tav tm="0">
                                          <p:val>
                                            <p:strVal val="#ppt_x+#ppt_w/2"/>
                                          </p:val>
                                        </p:tav>
                                        <p:tav tm="100000">
                                          <p:val>
                                            <p:strVal val="#ppt_x"/>
                                          </p:val>
                                        </p:tav>
                                      </p:tavLst>
                                    </p:anim>
                                    <p:anim calcmode="lin" valueType="num">
                                      <p:cBhvr>
                                        <p:cTn id="125" dur="500" fill="hold"/>
                                        <p:tgtEl>
                                          <p:spTgt spid="411724"/>
                                        </p:tgtEl>
                                        <p:attrNameLst>
                                          <p:attrName>ppt_y</p:attrName>
                                        </p:attrNameLst>
                                      </p:cBhvr>
                                      <p:tavLst>
                                        <p:tav tm="0">
                                          <p:val>
                                            <p:strVal val="#ppt_y"/>
                                          </p:val>
                                        </p:tav>
                                        <p:tav tm="100000">
                                          <p:val>
                                            <p:strVal val="#ppt_y"/>
                                          </p:val>
                                        </p:tav>
                                      </p:tavLst>
                                    </p:anim>
                                    <p:anim calcmode="lin" valueType="num">
                                      <p:cBhvr>
                                        <p:cTn id="126" dur="500" fill="hold"/>
                                        <p:tgtEl>
                                          <p:spTgt spid="411724"/>
                                        </p:tgtEl>
                                        <p:attrNameLst>
                                          <p:attrName>ppt_w</p:attrName>
                                        </p:attrNameLst>
                                      </p:cBhvr>
                                      <p:tavLst>
                                        <p:tav tm="0">
                                          <p:val>
                                            <p:fltVal val="0"/>
                                          </p:val>
                                        </p:tav>
                                        <p:tav tm="100000">
                                          <p:val>
                                            <p:strVal val="#ppt_w"/>
                                          </p:val>
                                        </p:tav>
                                      </p:tavLst>
                                    </p:anim>
                                    <p:anim calcmode="lin" valueType="num">
                                      <p:cBhvr>
                                        <p:cTn id="127" dur="500" fill="hold"/>
                                        <p:tgtEl>
                                          <p:spTgt spid="411724"/>
                                        </p:tgtEl>
                                        <p:attrNameLst>
                                          <p:attrName>ppt_h</p:attrName>
                                        </p:attrNameLst>
                                      </p:cBhvr>
                                      <p:tavLst>
                                        <p:tav tm="0">
                                          <p:val>
                                            <p:strVal val="#ppt_h"/>
                                          </p:val>
                                        </p:tav>
                                        <p:tav tm="100000">
                                          <p:val>
                                            <p:strVal val="#ppt_h"/>
                                          </p:val>
                                        </p:tav>
                                      </p:tavLst>
                                    </p:anim>
                                  </p:childTnLst>
                                </p:cTn>
                              </p:par>
                            </p:childTnLst>
                          </p:cTn>
                        </p:par>
                        <p:par>
                          <p:cTn id="128" fill="hold">
                            <p:stCondLst>
                              <p:cond delay="1500"/>
                            </p:stCondLst>
                            <p:childTnLst>
                              <p:par>
                                <p:cTn id="129" presetID="17" presetClass="entr" presetSubtype="1" fill="hold" grpId="0" nodeType="afterEffect">
                                  <p:stCondLst>
                                    <p:cond delay="0"/>
                                  </p:stCondLst>
                                  <p:childTnLst>
                                    <p:set>
                                      <p:cBhvr>
                                        <p:cTn id="130" dur="1" fill="hold">
                                          <p:stCondLst>
                                            <p:cond delay="0"/>
                                          </p:stCondLst>
                                        </p:cTn>
                                        <p:tgtEl>
                                          <p:spTgt spid="411725"/>
                                        </p:tgtEl>
                                        <p:attrNameLst>
                                          <p:attrName>style.visibility</p:attrName>
                                        </p:attrNameLst>
                                      </p:cBhvr>
                                      <p:to>
                                        <p:strVal val="visible"/>
                                      </p:to>
                                    </p:set>
                                    <p:anim calcmode="lin" valueType="num">
                                      <p:cBhvr>
                                        <p:cTn id="131" dur="500" fill="hold"/>
                                        <p:tgtEl>
                                          <p:spTgt spid="411725"/>
                                        </p:tgtEl>
                                        <p:attrNameLst>
                                          <p:attrName>ppt_x</p:attrName>
                                        </p:attrNameLst>
                                      </p:cBhvr>
                                      <p:tavLst>
                                        <p:tav tm="0">
                                          <p:val>
                                            <p:strVal val="#ppt_x"/>
                                          </p:val>
                                        </p:tav>
                                        <p:tav tm="100000">
                                          <p:val>
                                            <p:strVal val="#ppt_x"/>
                                          </p:val>
                                        </p:tav>
                                      </p:tavLst>
                                    </p:anim>
                                    <p:anim calcmode="lin" valueType="num">
                                      <p:cBhvr>
                                        <p:cTn id="132" dur="500" fill="hold"/>
                                        <p:tgtEl>
                                          <p:spTgt spid="411725"/>
                                        </p:tgtEl>
                                        <p:attrNameLst>
                                          <p:attrName>ppt_y</p:attrName>
                                        </p:attrNameLst>
                                      </p:cBhvr>
                                      <p:tavLst>
                                        <p:tav tm="0">
                                          <p:val>
                                            <p:strVal val="#ppt_y-#ppt_h/2"/>
                                          </p:val>
                                        </p:tav>
                                        <p:tav tm="100000">
                                          <p:val>
                                            <p:strVal val="#ppt_y"/>
                                          </p:val>
                                        </p:tav>
                                      </p:tavLst>
                                    </p:anim>
                                    <p:anim calcmode="lin" valueType="num">
                                      <p:cBhvr>
                                        <p:cTn id="133" dur="500" fill="hold"/>
                                        <p:tgtEl>
                                          <p:spTgt spid="411725"/>
                                        </p:tgtEl>
                                        <p:attrNameLst>
                                          <p:attrName>ppt_w</p:attrName>
                                        </p:attrNameLst>
                                      </p:cBhvr>
                                      <p:tavLst>
                                        <p:tav tm="0">
                                          <p:val>
                                            <p:strVal val="#ppt_w"/>
                                          </p:val>
                                        </p:tav>
                                        <p:tav tm="100000">
                                          <p:val>
                                            <p:strVal val="#ppt_w"/>
                                          </p:val>
                                        </p:tav>
                                      </p:tavLst>
                                    </p:anim>
                                    <p:anim calcmode="lin" valueType="num">
                                      <p:cBhvr>
                                        <p:cTn id="134" dur="500" fill="hold"/>
                                        <p:tgtEl>
                                          <p:spTgt spid="4117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72" grpId="0" build="p" autoUpdateAnimBg="0"/>
      <p:bldP spid="411690" grpId="0" animBg="1"/>
      <p:bldP spid="411691" grpId="0" autoUpdateAnimBg="0"/>
      <p:bldP spid="411692" grpId="0" animBg="1"/>
      <p:bldP spid="411693" grpId="0" autoUpdateAnimBg="0"/>
      <p:bldP spid="411714" grpId="0" autoUpdateAnimBg="0"/>
      <p:bldP spid="411715" grpId="0" autoUpdateAnimBg="0"/>
      <p:bldP spid="411716" grpId="0" autoUpdateAnimBg="0"/>
      <p:bldP spid="411717" grpId="0" animBg="1"/>
      <p:bldP spid="411718" grpId="0" animBg="1"/>
      <p:bldP spid="411719" grpId="0" animBg="1"/>
      <p:bldP spid="411720" grpId="0" animBg="1"/>
      <p:bldP spid="411721" grpId="0" animBg="1"/>
      <p:bldP spid="411722" grpId="0" animBg="1"/>
      <p:bldP spid="411723" grpId="0" animBg="1"/>
      <p:bldP spid="411724" grpId="0" animBg="1"/>
      <p:bldP spid="411725" grpId="0" animBg="1"/>
    </p:bld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1" name="Rectangle 3"/>
          <p:cNvSpPr>
            <a:spLocks noGrp="1" noChangeArrowheads="1"/>
          </p:cNvSpPr>
          <p:nvPr>
            <p:ph type="body" sz="half" idx="1"/>
          </p:nvPr>
        </p:nvSpPr>
        <p:spPr>
          <a:xfrm>
            <a:off x="296863" y="638175"/>
            <a:ext cx="8193087" cy="539750"/>
          </a:xfrm>
        </p:spPr>
        <p:txBody>
          <a:bodyPr/>
          <a:lstStyle/>
          <a:p>
            <a:pPr eaLnBrk="1" hangingPunct="1">
              <a:lnSpc>
                <a:spcPct val="80000"/>
              </a:lnSpc>
              <a:defRPr/>
            </a:pPr>
            <a:r>
              <a:rPr lang="zh-CN" altLang="zh-CN" sz="3600" smtClean="0">
                <a:solidFill>
                  <a:srgbClr val="00FF00"/>
                </a:solidFill>
              </a:rPr>
              <a:t>continue语句的执行流程</a:t>
            </a:r>
            <a:endParaRPr lang="zh-CN" altLang="en-US" sz="3600" smtClean="0">
              <a:solidFill>
                <a:srgbClr val="00FF00"/>
              </a:solidFill>
            </a:endParaRPr>
          </a:p>
        </p:txBody>
      </p:sp>
      <p:grpSp>
        <p:nvGrpSpPr>
          <p:cNvPr id="2" name="Group 4"/>
          <p:cNvGrpSpPr>
            <a:grpSpLocks/>
          </p:cNvGrpSpPr>
          <p:nvPr/>
        </p:nvGrpSpPr>
        <p:grpSpPr bwMode="auto">
          <a:xfrm>
            <a:off x="3276600" y="1892300"/>
            <a:ext cx="2952750" cy="4260850"/>
            <a:chOff x="2064" y="1192"/>
            <a:chExt cx="1860" cy="2684"/>
          </a:xfrm>
        </p:grpSpPr>
        <p:sp>
          <p:nvSpPr>
            <p:cNvPr id="91182" name="AutoShape 5"/>
            <p:cNvSpPr>
              <a:spLocks noChangeArrowheads="1"/>
            </p:cNvSpPr>
            <p:nvPr/>
          </p:nvSpPr>
          <p:spPr bwMode="auto">
            <a:xfrm>
              <a:off x="2286" y="1606"/>
              <a:ext cx="1254" cy="330"/>
            </a:xfrm>
            <a:prstGeom prst="diamond">
              <a:avLst/>
            </a:prstGeom>
            <a:noFill/>
            <a:ln w="9525">
              <a:solidFill>
                <a:srgbClr val="FFFFFF"/>
              </a:solidFill>
              <a:miter lim="800000"/>
              <a:headEnd/>
              <a:tailEnd/>
            </a:ln>
          </p:spPr>
          <p:txBody>
            <a:bodyPr wrap="none" anchor="ctr"/>
            <a:lstStyle/>
            <a:p>
              <a:endParaRPr lang="zh-CN" altLang="en-US"/>
            </a:p>
          </p:txBody>
        </p:sp>
        <p:sp>
          <p:nvSpPr>
            <p:cNvPr id="91183" name="Text Box 6"/>
            <p:cNvSpPr txBox="1">
              <a:spLocks noChangeArrowheads="1"/>
            </p:cNvSpPr>
            <p:nvPr/>
          </p:nvSpPr>
          <p:spPr bwMode="auto">
            <a:xfrm>
              <a:off x="2454" y="1612"/>
              <a:ext cx="894" cy="288"/>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FFFF00"/>
                  </a:solidFill>
                  <a:latin typeface="Times New Roman" pitchFamily="18" charset="0"/>
                </a:rPr>
                <a:t>表达式</a:t>
              </a:r>
              <a:r>
                <a:rPr kumimoji="1" lang="en-US" altLang="zh-CN" sz="2400" b="1">
                  <a:solidFill>
                    <a:srgbClr val="FFFF00"/>
                  </a:solidFill>
                  <a:latin typeface="Times New Roman" pitchFamily="18" charset="0"/>
                </a:rPr>
                <a:t>2?</a:t>
              </a:r>
            </a:p>
          </p:txBody>
        </p:sp>
        <p:sp>
          <p:nvSpPr>
            <p:cNvPr id="91184" name="Text Box 7"/>
            <p:cNvSpPr txBox="1">
              <a:spLocks noChangeArrowheads="1"/>
            </p:cNvSpPr>
            <p:nvPr/>
          </p:nvSpPr>
          <p:spPr bwMode="auto">
            <a:xfrm>
              <a:off x="2370" y="2152"/>
              <a:ext cx="1056" cy="501"/>
            </a:xfrm>
            <a:prstGeom prst="rect">
              <a:avLst/>
            </a:prstGeom>
            <a:noFill/>
            <a:ln w="9525">
              <a:solidFill>
                <a:srgbClr val="FFFFFF"/>
              </a:solidFill>
              <a:miter lim="800000"/>
              <a:headEnd/>
              <a:tailEnd/>
            </a:ln>
          </p:spPr>
          <p:txBody>
            <a:bodyPr>
              <a:spAutoFit/>
            </a:bodyPr>
            <a:lstStyle/>
            <a:p>
              <a:pPr algn="ctr">
                <a:lnSpc>
                  <a:spcPct val="30000"/>
                </a:lnSpc>
                <a:spcBef>
                  <a:spcPct val="50000"/>
                </a:spcBef>
              </a:pPr>
              <a:endParaRPr kumimoji="1" lang="en-US" altLang="zh-CN" sz="2400" b="1">
                <a:solidFill>
                  <a:srgbClr val="FFFF00"/>
                </a:solidFill>
                <a:latin typeface="Times New Roman" pitchFamily="18" charset="0"/>
              </a:endParaRPr>
            </a:p>
            <a:p>
              <a:pPr algn="ctr">
                <a:lnSpc>
                  <a:spcPct val="60000"/>
                </a:lnSpc>
                <a:spcBef>
                  <a:spcPct val="50000"/>
                </a:spcBef>
              </a:pPr>
              <a:r>
                <a:rPr kumimoji="1" lang="en-US" altLang="zh-CN" sz="2400" b="1">
                  <a:solidFill>
                    <a:srgbClr val="FFFF00"/>
                  </a:solidFill>
                  <a:latin typeface="Times New Roman" pitchFamily="18" charset="0"/>
                </a:rPr>
                <a:t>continue</a:t>
              </a:r>
            </a:p>
            <a:p>
              <a:pPr algn="ctr">
                <a:lnSpc>
                  <a:spcPct val="0"/>
                </a:lnSpc>
                <a:spcBef>
                  <a:spcPct val="50000"/>
                </a:spcBef>
              </a:pPr>
              <a:endParaRPr kumimoji="1" lang="zh-CN" altLang="zh-CN" sz="2400" b="1">
                <a:solidFill>
                  <a:srgbClr val="FFFF00"/>
                </a:solidFill>
                <a:latin typeface="Times New Roman" pitchFamily="18" charset="0"/>
              </a:endParaRPr>
            </a:p>
          </p:txBody>
        </p:sp>
        <p:sp>
          <p:nvSpPr>
            <p:cNvPr id="91185" name="Line 8"/>
            <p:cNvSpPr>
              <a:spLocks noChangeShapeType="1"/>
            </p:cNvSpPr>
            <p:nvPr/>
          </p:nvSpPr>
          <p:spPr bwMode="auto">
            <a:xfrm>
              <a:off x="2904" y="1432"/>
              <a:ext cx="0" cy="18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86" name="Line 9"/>
            <p:cNvSpPr>
              <a:spLocks noChangeShapeType="1"/>
            </p:cNvSpPr>
            <p:nvPr/>
          </p:nvSpPr>
          <p:spPr bwMode="auto">
            <a:xfrm>
              <a:off x="2904" y="1936"/>
              <a:ext cx="0" cy="216"/>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87" name="Line 10"/>
            <p:cNvSpPr>
              <a:spLocks noChangeShapeType="1"/>
            </p:cNvSpPr>
            <p:nvPr/>
          </p:nvSpPr>
          <p:spPr bwMode="auto">
            <a:xfrm>
              <a:off x="3528" y="1768"/>
              <a:ext cx="294"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88" name="Line 11"/>
            <p:cNvSpPr>
              <a:spLocks noChangeShapeType="1"/>
            </p:cNvSpPr>
            <p:nvPr/>
          </p:nvSpPr>
          <p:spPr bwMode="auto">
            <a:xfrm>
              <a:off x="3816" y="1786"/>
              <a:ext cx="0" cy="1680"/>
            </a:xfrm>
            <a:prstGeom prst="line">
              <a:avLst/>
            </a:prstGeom>
            <a:noFill/>
            <a:ln w="9525">
              <a:solidFill>
                <a:srgbClr val="FFFFFF"/>
              </a:solidFill>
              <a:round/>
              <a:headEnd/>
              <a:tailEnd/>
            </a:ln>
          </p:spPr>
          <p:txBody>
            <a:bodyPr wrap="none" anchor="ctr"/>
            <a:lstStyle/>
            <a:p>
              <a:endParaRPr lang="zh-CN" altLang="en-US"/>
            </a:p>
          </p:txBody>
        </p:sp>
        <p:sp>
          <p:nvSpPr>
            <p:cNvPr id="91189" name="Line 12"/>
            <p:cNvSpPr>
              <a:spLocks noChangeShapeType="1"/>
            </p:cNvSpPr>
            <p:nvPr/>
          </p:nvSpPr>
          <p:spPr bwMode="auto">
            <a:xfrm flipH="1">
              <a:off x="2904" y="2662"/>
              <a:ext cx="0" cy="25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90" name="Line 13"/>
            <p:cNvSpPr>
              <a:spLocks noChangeShapeType="1"/>
            </p:cNvSpPr>
            <p:nvPr/>
          </p:nvSpPr>
          <p:spPr bwMode="auto">
            <a:xfrm flipH="1">
              <a:off x="2904" y="3472"/>
              <a:ext cx="918" cy="0"/>
            </a:xfrm>
            <a:prstGeom prst="line">
              <a:avLst/>
            </a:prstGeom>
            <a:noFill/>
            <a:ln w="9525">
              <a:solidFill>
                <a:srgbClr val="FFFFFF"/>
              </a:solidFill>
              <a:round/>
              <a:headEnd/>
              <a:tailEnd/>
            </a:ln>
          </p:spPr>
          <p:txBody>
            <a:bodyPr wrap="none" anchor="ctr"/>
            <a:lstStyle/>
            <a:p>
              <a:endParaRPr lang="zh-CN" altLang="en-US"/>
            </a:p>
          </p:txBody>
        </p:sp>
        <p:sp>
          <p:nvSpPr>
            <p:cNvPr id="91191" name="Text Box 14"/>
            <p:cNvSpPr txBox="1">
              <a:spLocks noChangeArrowheads="1"/>
            </p:cNvSpPr>
            <p:nvPr/>
          </p:nvSpPr>
          <p:spPr bwMode="auto">
            <a:xfrm>
              <a:off x="3012" y="1882"/>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00"/>
                  </a:solidFill>
                  <a:latin typeface="Times New Roman" pitchFamily="18" charset="0"/>
                </a:rPr>
                <a:t>成立</a:t>
              </a:r>
              <a:endParaRPr kumimoji="1" lang="zh-CN" altLang="en-US" sz="2400" b="1">
                <a:solidFill>
                  <a:srgbClr val="00FF00"/>
                </a:solidFill>
                <a:latin typeface="Times New Roman" pitchFamily="18" charset="0"/>
              </a:endParaRPr>
            </a:p>
          </p:txBody>
        </p:sp>
        <p:sp>
          <p:nvSpPr>
            <p:cNvPr id="91192" name="Text Box 15"/>
            <p:cNvSpPr txBox="1">
              <a:spLocks noChangeArrowheads="1"/>
            </p:cNvSpPr>
            <p:nvPr/>
          </p:nvSpPr>
          <p:spPr bwMode="auto">
            <a:xfrm>
              <a:off x="3420" y="1564"/>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FF"/>
                  </a:solidFill>
                  <a:latin typeface="Times New Roman" pitchFamily="18" charset="0"/>
                </a:rPr>
                <a:t>不成立</a:t>
              </a:r>
              <a:endParaRPr kumimoji="1" lang="zh-CN" altLang="en-US" sz="2400" b="1">
                <a:solidFill>
                  <a:srgbClr val="00FFFF"/>
                </a:solidFill>
                <a:latin typeface="Times New Roman" pitchFamily="18" charset="0"/>
              </a:endParaRPr>
            </a:p>
          </p:txBody>
        </p:sp>
        <p:sp>
          <p:nvSpPr>
            <p:cNvPr id="91193" name="Line 16"/>
            <p:cNvSpPr>
              <a:spLocks noChangeShapeType="1"/>
            </p:cNvSpPr>
            <p:nvPr/>
          </p:nvSpPr>
          <p:spPr bwMode="auto">
            <a:xfrm flipH="1">
              <a:off x="2070" y="3322"/>
              <a:ext cx="846" cy="0"/>
            </a:xfrm>
            <a:prstGeom prst="line">
              <a:avLst/>
            </a:prstGeom>
            <a:noFill/>
            <a:ln w="9525">
              <a:solidFill>
                <a:srgbClr val="FFFFFF"/>
              </a:solidFill>
              <a:round/>
              <a:headEnd/>
              <a:tailEnd/>
            </a:ln>
          </p:spPr>
          <p:txBody>
            <a:bodyPr wrap="none" anchor="ctr"/>
            <a:lstStyle/>
            <a:p>
              <a:endParaRPr lang="zh-CN" altLang="en-US"/>
            </a:p>
          </p:txBody>
        </p:sp>
        <p:sp>
          <p:nvSpPr>
            <p:cNvPr id="91194" name="Line 17"/>
            <p:cNvSpPr>
              <a:spLocks noChangeShapeType="1"/>
            </p:cNvSpPr>
            <p:nvPr/>
          </p:nvSpPr>
          <p:spPr bwMode="auto">
            <a:xfrm flipV="1">
              <a:off x="2064" y="1516"/>
              <a:ext cx="852"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95" name="Line 18"/>
            <p:cNvSpPr>
              <a:spLocks noChangeShapeType="1"/>
            </p:cNvSpPr>
            <p:nvPr/>
          </p:nvSpPr>
          <p:spPr bwMode="auto">
            <a:xfrm flipH="1">
              <a:off x="2904" y="3466"/>
              <a:ext cx="0" cy="174"/>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96" name="Text Box 19"/>
            <p:cNvSpPr txBox="1">
              <a:spLocks noChangeArrowheads="1"/>
            </p:cNvSpPr>
            <p:nvPr/>
          </p:nvSpPr>
          <p:spPr bwMode="auto">
            <a:xfrm>
              <a:off x="2238" y="3628"/>
              <a:ext cx="1332"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执行后续语句</a:t>
              </a:r>
            </a:p>
          </p:txBody>
        </p:sp>
        <p:sp>
          <p:nvSpPr>
            <p:cNvPr id="91197" name="Text Box 20"/>
            <p:cNvSpPr txBox="1">
              <a:spLocks noChangeArrowheads="1"/>
            </p:cNvSpPr>
            <p:nvPr/>
          </p:nvSpPr>
          <p:spPr bwMode="auto">
            <a:xfrm>
              <a:off x="2286" y="2902"/>
              <a:ext cx="1236"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执行表达式</a:t>
              </a:r>
              <a:r>
                <a:rPr kumimoji="1" lang="en-US" altLang="zh-CN" sz="2400" b="1">
                  <a:solidFill>
                    <a:srgbClr val="FFFF00"/>
                  </a:solidFill>
                  <a:latin typeface="Times New Roman" pitchFamily="18" charset="0"/>
                </a:rPr>
                <a:t>3</a:t>
              </a:r>
            </a:p>
          </p:txBody>
        </p:sp>
        <p:sp>
          <p:nvSpPr>
            <p:cNvPr id="91198" name="Line 21"/>
            <p:cNvSpPr>
              <a:spLocks noChangeShapeType="1"/>
            </p:cNvSpPr>
            <p:nvPr/>
          </p:nvSpPr>
          <p:spPr bwMode="auto">
            <a:xfrm>
              <a:off x="2910" y="3154"/>
              <a:ext cx="0" cy="18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99" name="Text Box 22"/>
            <p:cNvSpPr txBox="1">
              <a:spLocks noChangeArrowheads="1"/>
            </p:cNvSpPr>
            <p:nvPr/>
          </p:nvSpPr>
          <p:spPr bwMode="auto">
            <a:xfrm>
              <a:off x="2244" y="1192"/>
              <a:ext cx="1332"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执行表达式</a:t>
              </a:r>
              <a:r>
                <a:rPr kumimoji="1" lang="en-US" altLang="zh-CN" sz="2400" b="1">
                  <a:solidFill>
                    <a:srgbClr val="FFFF00"/>
                  </a:solidFill>
                  <a:latin typeface="Times New Roman" pitchFamily="18" charset="0"/>
                </a:rPr>
                <a:t>1</a:t>
              </a:r>
              <a:endParaRPr kumimoji="1" lang="en-US" altLang="zh-CN" sz="2400" b="1">
                <a:latin typeface="Times New Roman" pitchFamily="18" charset="0"/>
              </a:endParaRPr>
            </a:p>
          </p:txBody>
        </p:sp>
        <p:sp>
          <p:nvSpPr>
            <p:cNvPr id="91200" name="Line 23"/>
            <p:cNvSpPr>
              <a:spLocks noChangeShapeType="1"/>
            </p:cNvSpPr>
            <p:nvPr/>
          </p:nvSpPr>
          <p:spPr bwMode="auto">
            <a:xfrm flipV="1">
              <a:off x="2076" y="1522"/>
              <a:ext cx="0" cy="1806"/>
            </a:xfrm>
            <a:prstGeom prst="line">
              <a:avLst/>
            </a:prstGeom>
            <a:noFill/>
            <a:ln w="9525">
              <a:solidFill>
                <a:srgbClr val="FFFFFF"/>
              </a:solidFill>
              <a:round/>
              <a:headEnd/>
              <a:tailEnd/>
            </a:ln>
          </p:spPr>
          <p:txBody>
            <a:bodyPr wrap="none" anchor="ctr"/>
            <a:lstStyle/>
            <a:p>
              <a:endParaRPr lang="zh-CN" altLang="en-US"/>
            </a:p>
          </p:txBody>
        </p:sp>
      </p:grpSp>
      <p:sp>
        <p:nvSpPr>
          <p:cNvPr id="416792" name="Line 24"/>
          <p:cNvSpPr>
            <a:spLocks noChangeShapeType="1"/>
          </p:cNvSpPr>
          <p:nvPr/>
        </p:nvSpPr>
        <p:spPr bwMode="auto">
          <a:xfrm>
            <a:off x="5210175" y="3768725"/>
            <a:ext cx="590550" cy="0"/>
          </a:xfrm>
          <a:prstGeom prst="line">
            <a:avLst/>
          </a:prstGeom>
          <a:noFill/>
          <a:ln w="28575">
            <a:solidFill>
              <a:srgbClr val="00FF00"/>
            </a:solidFill>
            <a:round/>
            <a:headEnd/>
            <a:tailEnd/>
          </a:ln>
        </p:spPr>
        <p:txBody>
          <a:bodyPr wrap="none" anchor="ctr"/>
          <a:lstStyle/>
          <a:p>
            <a:endParaRPr lang="zh-CN" altLang="en-US"/>
          </a:p>
        </p:txBody>
      </p:sp>
      <p:grpSp>
        <p:nvGrpSpPr>
          <p:cNvPr id="3" name="Group 25"/>
          <p:cNvGrpSpPr>
            <a:grpSpLocks/>
          </p:cNvGrpSpPr>
          <p:nvPr/>
        </p:nvGrpSpPr>
        <p:grpSpPr bwMode="auto">
          <a:xfrm>
            <a:off x="447675" y="1844675"/>
            <a:ext cx="2695575" cy="4298950"/>
            <a:chOff x="282" y="1162"/>
            <a:chExt cx="1698" cy="2708"/>
          </a:xfrm>
        </p:grpSpPr>
        <p:sp>
          <p:nvSpPr>
            <p:cNvPr id="91166" name="AutoShape 26"/>
            <p:cNvSpPr>
              <a:spLocks noChangeArrowheads="1"/>
            </p:cNvSpPr>
            <p:nvPr/>
          </p:nvSpPr>
          <p:spPr bwMode="auto">
            <a:xfrm>
              <a:off x="396" y="1600"/>
              <a:ext cx="1260" cy="330"/>
            </a:xfrm>
            <a:prstGeom prst="diamond">
              <a:avLst/>
            </a:prstGeom>
            <a:noFill/>
            <a:ln w="9525">
              <a:solidFill>
                <a:srgbClr val="FFFFFF"/>
              </a:solidFill>
              <a:miter lim="800000"/>
              <a:headEnd/>
              <a:tailEnd/>
            </a:ln>
          </p:spPr>
          <p:txBody>
            <a:bodyPr wrap="none" anchor="ctr"/>
            <a:lstStyle/>
            <a:p>
              <a:endParaRPr lang="zh-CN" altLang="en-US"/>
            </a:p>
          </p:txBody>
        </p:sp>
        <p:sp>
          <p:nvSpPr>
            <p:cNvPr id="91167" name="Text Box 27"/>
            <p:cNvSpPr txBox="1">
              <a:spLocks noChangeArrowheads="1"/>
            </p:cNvSpPr>
            <p:nvPr/>
          </p:nvSpPr>
          <p:spPr bwMode="auto">
            <a:xfrm>
              <a:off x="570" y="1606"/>
              <a:ext cx="894" cy="288"/>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FFFF00"/>
                  </a:solidFill>
                  <a:latin typeface="Times New Roman" pitchFamily="18" charset="0"/>
                </a:rPr>
                <a:t>表达式</a:t>
              </a:r>
              <a:r>
                <a:rPr kumimoji="1" lang="en-US" altLang="zh-CN" sz="2400" b="1">
                  <a:solidFill>
                    <a:srgbClr val="FFFF00"/>
                  </a:solidFill>
                  <a:latin typeface="Times New Roman" pitchFamily="18" charset="0"/>
                </a:rPr>
                <a:t>?</a:t>
              </a:r>
            </a:p>
          </p:txBody>
        </p:sp>
        <p:sp>
          <p:nvSpPr>
            <p:cNvPr id="91168" name="Text Box 28"/>
            <p:cNvSpPr txBox="1">
              <a:spLocks noChangeArrowheads="1"/>
            </p:cNvSpPr>
            <p:nvPr/>
          </p:nvSpPr>
          <p:spPr bwMode="auto">
            <a:xfrm>
              <a:off x="486" y="2146"/>
              <a:ext cx="1056" cy="501"/>
            </a:xfrm>
            <a:prstGeom prst="rect">
              <a:avLst/>
            </a:prstGeom>
            <a:noFill/>
            <a:ln w="9525">
              <a:solidFill>
                <a:srgbClr val="FFFFFF"/>
              </a:solidFill>
              <a:miter lim="800000"/>
              <a:headEnd/>
              <a:tailEnd/>
            </a:ln>
          </p:spPr>
          <p:txBody>
            <a:bodyPr>
              <a:spAutoFit/>
            </a:bodyPr>
            <a:lstStyle/>
            <a:p>
              <a:pPr algn="ctr">
                <a:lnSpc>
                  <a:spcPct val="30000"/>
                </a:lnSpc>
                <a:spcBef>
                  <a:spcPct val="50000"/>
                </a:spcBef>
              </a:pPr>
              <a:endParaRPr kumimoji="1" lang="en-US" altLang="zh-CN" sz="2400" b="1">
                <a:solidFill>
                  <a:srgbClr val="FFFF00"/>
                </a:solidFill>
                <a:latin typeface="Times New Roman" pitchFamily="18" charset="0"/>
              </a:endParaRPr>
            </a:p>
            <a:p>
              <a:pPr algn="ctr">
                <a:lnSpc>
                  <a:spcPct val="60000"/>
                </a:lnSpc>
                <a:spcBef>
                  <a:spcPct val="50000"/>
                </a:spcBef>
              </a:pPr>
              <a:r>
                <a:rPr kumimoji="1" lang="en-US" altLang="zh-CN" sz="2400" b="1">
                  <a:solidFill>
                    <a:srgbClr val="FFFF00"/>
                  </a:solidFill>
                  <a:latin typeface="Times New Roman" pitchFamily="18" charset="0"/>
                </a:rPr>
                <a:t>continue</a:t>
              </a:r>
            </a:p>
            <a:p>
              <a:pPr algn="ctr">
                <a:lnSpc>
                  <a:spcPct val="0"/>
                </a:lnSpc>
                <a:spcBef>
                  <a:spcPct val="50000"/>
                </a:spcBef>
              </a:pPr>
              <a:endParaRPr kumimoji="1" lang="zh-CN" altLang="zh-CN" sz="2400" b="1">
                <a:solidFill>
                  <a:srgbClr val="FFFF00"/>
                </a:solidFill>
                <a:latin typeface="Times New Roman" pitchFamily="18" charset="0"/>
              </a:endParaRPr>
            </a:p>
          </p:txBody>
        </p:sp>
        <p:sp>
          <p:nvSpPr>
            <p:cNvPr id="91169" name="Line 29"/>
            <p:cNvSpPr>
              <a:spLocks noChangeShapeType="1"/>
            </p:cNvSpPr>
            <p:nvPr/>
          </p:nvSpPr>
          <p:spPr bwMode="auto">
            <a:xfrm>
              <a:off x="1026" y="1162"/>
              <a:ext cx="0" cy="43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70" name="Line 30"/>
            <p:cNvSpPr>
              <a:spLocks noChangeShapeType="1"/>
            </p:cNvSpPr>
            <p:nvPr/>
          </p:nvSpPr>
          <p:spPr bwMode="auto">
            <a:xfrm>
              <a:off x="1020" y="1930"/>
              <a:ext cx="0" cy="216"/>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71" name="Line 31"/>
            <p:cNvSpPr>
              <a:spLocks noChangeShapeType="1"/>
            </p:cNvSpPr>
            <p:nvPr/>
          </p:nvSpPr>
          <p:spPr bwMode="auto">
            <a:xfrm>
              <a:off x="1674" y="1756"/>
              <a:ext cx="150"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72" name="Line 32"/>
            <p:cNvSpPr>
              <a:spLocks noChangeShapeType="1"/>
            </p:cNvSpPr>
            <p:nvPr/>
          </p:nvSpPr>
          <p:spPr bwMode="auto">
            <a:xfrm>
              <a:off x="1818" y="1774"/>
              <a:ext cx="0" cy="1680"/>
            </a:xfrm>
            <a:prstGeom prst="line">
              <a:avLst/>
            </a:prstGeom>
            <a:noFill/>
            <a:ln w="9525">
              <a:solidFill>
                <a:srgbClr val="FFFFFF"/>
              </a:solidFill>
              <a:round/>
              <a:headEnd/>
              <a:tailEnd/>
            </a:ln>
          </p:spPr>
          <p:txBody>
            <a:bodyPr wrap="none" anchor="ctr"/>
            <a:lstStyle/>
            <a:p>
              <a:endParaRPr lang="zh-CN" altLang="en-US"/>
            </a:p>
          </p:txBody>
        </p:sp>
        <p:sp>
          <p:nvSpPr>
            <p:cNvPr id="91173" name="Line 33"/>
            <p:cNvSpPr>
              <a:spLocks noChangeShapeType="1"/>
            </p:cNvSpPr>
            <p:nvPr/>
          </p:nvSpPr>
          <p:spPr bwMode="auto">
            <a:xfrm flipH="1">
              <a:off x="1020" y="2656"/>
              <a:ext cx="0" cy="49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74" name="Line 34"/>
            <p:cNvSpPr>
              <a:spLocks noChangeShapeType="1"/>
            </p:cNvSpPr>
            <p:nvPr/>
          </p:nvSpPr>
          <p:spPr bwMode="auto">
            <a:xfrm flipH="1" flipV="1">
              <a:off x="1020" y="3466"/>
              <a:ext cx="798" cy="0"/>
            </a:xfrm>
            <a:prstGeom prst="line">
              <a:avLst/>
            </a:prstGeom>
            <a:noFill/>
            <a:ln w="9525">
              <a:solidFill>
                <a:srgbClr val="FFFFFF"/>
              </a:solidFill>
              <a:round/>
              <a:headEnd/>
              <a:tailEnd/>
            </a:ln>
          </p:spPr>
          <p:txBody>
            <a:bodyPr wrap="none" anchor="ctr"/>
            <a:lstStyle/>
            <a:p>
              <a:endParaRPr lang="zh-CN" altLang="en-US"/>
            </a:p>
          </p:txBody>
        </p:sp>
        <p:sp>
          <p:nvSpPr>
            <p:cNvPr id="91175" name="Text Box 35"/>
            <p:cNvSpPr txBox="1">
              <a:spLocks noChangeArrowheads="1"/>
            </p:cNvSpPr>
            <p:nvPr/>
          </p:nvSpPr>
          <p:spPr bwMode="auto">
            <a:xfrm>
              <a:off x="1128" y="1876"/>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00"/>
                  </a:solidFill>
                  <a:latin typeface="Times New Roman" pitchFamily="18" charset="0"/>
                </a:rPr>
                <a:t>成立</a:t>
              </a:r>
              <a:endParaRPr kumimoji="1" lang="zh-CN" altLang="en-US" sz="2400" b="1">
                <a:solidFill>
                  <a:srgbClr val="00FF00"/>
                </a:solidFill>
                <a:latin typeface="Times New Roman" pitchFamily="18" charset="0"/>
              </a:endParaRPr>
            </a:p>
          </p:txBody>
        </p:sp>
        <p:sp>
          <p:nvSpPr>
            <p:cNvPr id="91176" name="Text Box 36"/>
            <p:cNvSpPr txBox="1">
              <a:spLocks noChangeArrowheads="1"/>
            </p:cNvSpPr>
            <p:nvPr/>
          </p:nvSpPr>
          <p:spPr bwMode="auto">
            <a:xfrm>
              <a:off x="1476" y="1558"/>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FF"/>
                  </a:solidFill>
                  <a:latin typeface="Times New Roman" pitchFamily="18" charset="0"/>
                </a:rPr>
                <a:t>不成立</a:t>
              </a:r>
              <a:endParaRPr kumimoji="1" lang="zh-CN" altLang="en-US" sz="2400" b="1">
                <a:solidFill>
                  <a:srgbClr val="00FFFF"/>
                </a:solidFill>
                <a:latin typeface="Times New Roman" pitchFamily="18" charset="0"/>
              </a:endParaRPr>
            </a:p>
          </p:txBody>
        </p:sp>
        <p:sp>
          <p:nvSpPr>
            <p:cNvPr id="91177" name="Line 37"/>
            <p:cNvSpPr>
              <a:spLocks noChangeShapeType="1"/>
            </p:cNvSpPr>
            <p:nvPr/>
          </p:nvSpPr>
          <p:spPr bwMode="auto">
            <a:xfrm flipV="1">
              <a:off x="282" y="1384"/>
              <a:ext cx="750"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78" name="Line 38"/>
            <p:cNvSpPr>
              <a:spLocks noChangeShapeType="1"/>
            </p:cNvSpPr>
            <p:nvPr/>
          </p:nvSpPr>
          <p:spPr bwMode="auto">
            <a:xfrm flipH="1">
              <a:off x="1020" y="3460"/>
              <a:ext cx="0" cy="174"/>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79" name="Text Box 39"/>
            <p:cNvSpPr txBox="1">
              <a:spLocks noChangeArrowheads="1"/>
            </p:cNvSpPr>
            <p:nvPr/>
          </p:nvSpPr>
          <p:spPr bwMode="auto">
            <a:xfrm>
              <a:off x="378" y="3622"/>
              <a:ext cx="1296"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执行后续语句</a:t>
              </a:r>
            </a:p>
          </p:txBody>
        </p:sp>
        <p:sp>
          <p:nvSpPr>
            <p:cNvPr id="91180" name="Line 40"/>
            <p:cNvSpPr>
              <a:spLocks noChangeShapeType="1"/>
            </p:cNvSpPr>
            <p:nvPr/>
          </p:nvSpPr>
          <p:spPr bwMode="auto">
            <a:xfrm flipV="1">
              <a:off x="294" y="1390"/>
              <a:ext cx="0" cy="1770"/>
            </a:xfrm>
            <a:prstGeom prst="line">
              <a:avLst/>
            </a:prstGeom>
            <a:noFill/>
            <a:ln w="9525">
              <a:solidFill>
                <a:srgbClr val="FFFFFF"/>
              </a:solidFill>
              <a:round/>
              <a:headEnd/>
              <a:tailEnd/>
            </a:ln>
          </p:spPr>
          <p:txBody>
            <a:bodyPr wrap="none" anchor="ctr"/>
            <a:lstStyle/>
            <a:p>
              <a:endParaRPr lang="zh-CN" altLang="en-US"/>
            </a:p>
          </p:txBody>
        </p:sp>
        <p:sp>
          <p:nvSpPr>
            <p:cNvPr id="91181" name="Line 41"/>
            <p:cNvSpPr>
              <a:spLocks noChangeShapeType="1"/>
            </p:cNvSpPr>
            <p:nvPr/>
          </p:nvSpPr>
          <p:spPr bwMode="auto">
            <a:xfrm flipH="1" flipV="1">
              <a:off x="288" y="3154"/>
              <a:ext cx="732" cy="0"/>
            </a:xfrm>
            <a:prstGeom prst="line">
              <a:avLst/>
            </a:prstGeom>
            <a:noFill/>
            <a:ln w="19050">
              <a:solidFill>
                <a:schemeClr val="tx1"/>
              </a:solidFill>
              <a:round/>
              <a:headEnd/>
              <a:tailEnd/>
            </a:ln>
          </p:spPr>
          <p:txBody>
            <a:bodyPr wrap="none" anchor="ctr"/>
            <a:lstStyle/>
            <a:p>
              <a:endParaRPr lang="zh-CN" altLang="en-US"/>
            </a:p>
          </p:txBody>
        </p:sp>
      </p:grpSp>
      <p:sp>
        <p:nvSpPr>
          <p:cNvPr id="416810" name="Line 42"/>
          <p:cNvSpPr>
            <a:spLocks noChangeShapeType="1"/>
          </p:cNvSpPr>
          <p:nvPr/>
        </p:nvSpPr>
        <p:spPr bwMode="auto">
          <a:xfrm>
            <a:off x="7915275" y="2901950"/>
            <a:ext cx="847725" cy="0"/>
          </a:xfrm>
          <a:prstGeom prst="line">
            <a:avLst/>
          </a:prstGeom>
          <a:noFill/>
          <a:ln w="28575">
            <a:solidFill>
              <a:srgbClr val="00FF00"/>
            </a:solidFill>
            <a:round/>
            <a:headEnd/>
            <a:tailEnd/>
          </a:ln>
        </p:spPr>
        <p:txBody>
          <a:bodyPr wrap="none" anchor="ctr"/>
          <a:lstStyle/>
          <a:p>
            <a:endParaRPr lang="zh-CN" altLang="en-US"/>
          </a:p>
        </p:txBody>
      </p:sp>
      <p:grpSp>
        <p:nvGrpSpPr>
          <p:cNvPr id="4" name="Group 43"/>
          <p:cNvGrpSpPr>
            <a:grpSpLocks/>
          </p:cNvGrpSpPr>
          <p:nvPr/>
        </p:nvGrpSpPr>
        <p:grpSpPr bwMode="auto">
          <a:xfrm>
            <a:off x="6305550" y="1873250"/>
            <a:ext cx="2447925" cy="4298950"/>
            <a:chOff x="3972" y="1180"/>
            <a:chExt cx="1542" cy="2708"/>
          </a:xfrm>
        </p:grpSpPr>
        <p:sp>
          <p:nvSpPr>
            <p:cNvPr id="91150" name="AutoShape 44"/>
            <p:cNvSpPr>
              <a:spLocks noChangeArrowheads="1"/>
            </p:cNvSpPr>
            <p:nvPr/>
          </p:nvSpPr>
          <p:spPr bwMode="auto">
            <a:xfrm>
              <a:off x="4086" y="2620"/>
              <a:ext cx="1260" cy="330"/>
            </a:xfrm>
            <a:prstGeom prst="diamond">
              <a:avLst/>
            </a:prstGeom>
            <a:noFill/>
            <a:ln w="9525">
              <a:solidFill>
                <a:srgbClr val="FFFFFF"/>
              </a:solidFill>
              <a:miter lim="800000"/>
              <a:headEnd/>
              <a:tailEnd/>
            </a:ln>
          </p:spPr>
          <p:txBody>
            <a:bodyPr wrap="none" anchor="ctr"/>
            <a:lstStyle/>
            <a:p>
              <a:endParaRPr lang="zh-CN" altLang="en-US"/>
            </a:p>
          </p:txBody>
        </p:sp>
        <p:sp>
          <p:nvSpPr>
            <p:cNvPr id="91151" name="Text Box 45"/>
            <p:cNvSpPr txBox="1">
              <a:spLocks noChangeArrowheads="1"/>
            </p:cNvSpPr>
            <p:nvPr/>
          </p:nvSpPr>
          <p:spPr bwMode="auto">
            <a:xfrm>
              <a:off x="4260" y="2638"/>
              <a:ext cx="894" cy="288"/>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FFFF00"/>
                  </a:solidFill>
                  <a:latin typeface="Times New Roman" pitchFamily="18" charset="0"/>
                </a:rPr>
                <a:t>表达式</a:t>
              </a:r>
              <a:r>
                <a:rPr kumimoji="1" lang="en-US" altLang="zh-CN" sz="2400" b="1">
                  <a:solidFill>
                    <a:srgbClr val="FFFF00"/>
                  </a:solidFill>
                  <a:latin typeface="Times New Roman" pitchFamily="18" charset="0"/>
                </a:rPr>
                <a:t>?</a:t>
              </a:r>
            </a:p>
          </p:txBody>
        </p:sp>
        <p:sp>
          <p:nvSpPr>
            <p:cNvPr id="91152" name="Text Box 46"/>
            <p:cNvSpPr txBox="1">
              <a:spLocks noChangeArrowheads="1"/>
            </p:cNvSpPr>
            <p:nvPr/>
          </p:nvSpPr>
          <p:spPr bwMode="auto">
            <a:xfrm>
              <a:off x="4188" y="1612"/>
              <a:ext cx="1056" cy="501"/>
            </a:xfrm>
            <a:prstGeom prst="rect">
              <a:avLst/>
            </a:prstGeom>
            <a:noFill/>
            <a:ln w="9525">
              <a:solidFill>
                <a:srgbClr val="FFFFFF"/>
              </a:solidFill>
              <a:miter lim="800000"/>
              <a:headEnd/>
              <a:tailEnd/>
            </a:ln>
          </p:spPr>
          <p:txBody>
            <a:bodyPr>
              <a:spAutoFit/>
            </a:bodyPr>
            <a:lstStyle/>
            <a:p>
              <a:pPr algn="ctr">
                <a:lnSpc>
                  <a:spcPct val="30000"/>
                </a:lnSpc>
                <a:spcBef>
                  <a:spcPct val="50000"/>
                </a:spcBef>
              </a:pPr>
              <a:endParaRPr kumimoji="1" lang="en-US" altLang="zh-CN" sz="2400" b="1">
                <a:solidFill>
                  <a:srgbClr val="FFFF00"/>
                </a:solidFill>
                <a:latin typeface="Times New Roman" pitchFamily="18" charset="0"/>
              </a:endParaRPr>
            </a:p>
            <a:p>
              <a:pPr algn="ctr">
                <a:lnSpc>
                  <a:spcPct val="50000"/>
                </a:lnSpc>
                <a:spcBef>
                  <a:spcPct val="50000"/>
                </a:spcBef>
              </a:pPr>
              <a:r>
                <a:rPr kumimoji="1" lang="en-US" altLang="zh-CN" sz="2400" b="1">
                  <a:solidFill>
                    <a:srgbClr val="FFFF00"/>
                  </a:solidFill>
                  <a:latin typeface="Times New Roman" pitchFamily="18" charset="0"/>
                </a:rPr>
                <a:t>continue</a:t>
              </a:r>
            </a:p>
            <a:p>
              <a:pPr algn="ctr">
                <a:lnSpc>
                  <a:spcPct val="10000"/>
                </a:lnSpc>
                <a:spcBef>
                  <a:spcPct val="50000"/>
                </a:spcBef>
              </a:pPr>
              <a:endParaRPr kumimoji="1" lang="zh-CN" altLang="zh-CN" sz="2400" b="1">
                <a:solidFill>
                  <a:srgbClr val="FFFF00"/>
                </a:solidFill>
                <a:latin typeface="Times New Roman" pitchFamily="18" charset="0"/>
              </a:endParaRPr>
            </a:p>
          </p:txBody>
        </p:sp>
        <p:sp>
          <p:nvSpPr>
            <p:cNvPr id="91153" name="Line 47"/>
            <p:cNvSpPr>
              <a:spLocks noChangeShapeType="1"/>
            </p:cNvSpPr>
            <p:nvPr/>
          </p:nvSpPr>
          <p:spPr bwMode="auto">
            <a:xfrm>
              <a:off x="4716" y="1180"/>
              <a:ext cx="0" cy="43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54" name="Line 48"/>
            <p:cNvSpPr>
              <a:spLocks noChangeShapeType="1"/>
            </p:cNvSpPr>
            <p:nvPr/>
          </p:nvSpPr>
          <p:spPr bwMode="auto">
            <a:xfrm>
              <a:off x="4710" y="2962"/>
              <a:ext cx="0" cy="216"/>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55" name="Line 49"/>
            <p:cNvSpPr>
              <a:spLocks noChangeShapeType="1"/>
            </p:cNvSpPr>
            <p:nvPr/>
          </p:nvSpPr>
          <p:spPr bwMode="auto">
            <a:xfrm>
              <a:off x="5364" y="2788"/>
              <a:ext cx="150"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56" name="Line 50"/>
            <p:cNvSpPr>
              <a:spLocks noChangeShapeType="1"/>
            </p:cNvSpPr>
            <p:nvPr/>
          </p:nvSpPr>
          <p:spPr bwMode="auto">
            <a:xfrm>
              <a:off x="5508" y="2812"/>
              <a:ext cx="0" cy="660"/>
            </a:xfrm>
            <a:prstGeom prst="line">
              <a:avLst/>
            </a:prstGeom>
            <a:noFill/>
            <a:ln w="9525">
              <a:solidFill>
                <a:schemeClr val="tx1"/>
              </a:solidFill>
              <a:round/>
              <a:headEnd/>
              <a:tailEnd/>
            </a:ln>
          </p:spPr>
          <p:txBody>
            <a:bodyPr wrap="none" anchor="ctr"/>
            <a:lstStyle/>
            <a:p>
              <a:endParaRPr lang="zh-CN" altLang="en-US"/>
            </a:p>
          </p:txBody>
        </p:sp>
        <p:sp>
          <p:nvSpPr>
            <p:cNvPr id="91157" name="Line 51"/>
            <p:cNvSpPr>
              <a:spLocks noChangeShapeType="1"/>
            </p:cNvSpPr>
            <p:nvPr/>
          </p:nvSpPr>
          <p:spPr bwMode="auto">
            <a:xfrm flipH="1">
              <a:off x="4710" y="2122"/>
              <a:ext cx="0" cy="492"/>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58" name="Line 52"/>
            <p:cNvSpPr>
              <a:spLocks noChangeShapeType="1"/>
            </p:cNvSpPr>
            <p:nvPr/>
          </p:nvSpPr>
          <p:spPr bwMode="auto">
            <a:xfrm flipH="1" flipV="1">
              <a:off x="4710" y="3484"/>
              <a:ext cx="798" cy="0"/>
            </a:xfrm>
            <a:prstGeom prst="line">
              <a:avLst/>
            </a:prstGeom>
            <a:noFill/>
            <a:ln w="9525">
              <a:solidFill>
                <a:srgbClr val="FFFFFF"/>
              </a:solidFill>
              <a:round/>
              <a:headEnd/>
              <a:tailEnd/>
            </a:ln>
          </p:spPr>
          <p:txBody>
            <a:bodyPr wrap="none" anchor="ctr"/>
            <a:lstStyle/>
            <a:p>
              <a:endParaRPr lang="zh-CN" altLang="en-US"/>
            </a:p>
          </p:txBody>
        </p:sp>
        <p:sp>
          <p:nvSpPr>
            <p:cNvPr id="91159" name="Text Box 53"/>
            <p:cNvSpPr txBox="1">
              <a:spLocks noChangeArrowheads="1"/>
            </p:cNvSpPr>
            <p:nvPr/>
          </p:nvSpPr>
          <p:spPr bwMode="auto">
            <a:xfrm>
              <a:off x="4380" y="2956"/>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00"/>
                  </a:solidFill>
                  <a:latin typeface="Times New Roman" pitchFamily="18" charset="0"/>
                </a:rPr>
                <a:t>成立</a:t>
              </a:r>
              <a:endParaRPr kumimoji="1" lang="zh-CN" altLang="en-US" sz="2400" b="1">
                <a:solidFill>
                  <a:srgbClr val="00FF00"/>
                </a:solidFill>
                <a:latin typeface="Times New Roman" pitchFamily="18" charset="0"/>
              </a:endParaRPr>
            </a:p>
          </p:txBody>
        </p:sp>
        <p:sp>
          <p:nvSpPr>
            <p:cNvPr id="91160" name="Text Box 54"/>
            <p:cNvSpPr txBox="1">
              <a:spLocks noChangeArrowheads="1"/>
            </p:cNvSpPr>
            <p:nvPr/>
          </p:nvSpPr>
          <p:spPr bwMode="auto">
            <a:xfrm>
              <a:off x="4998" y="2902"/>
              <a:ext cx="504" cy="181"/>
            </a:xfrm>
            <a:prstGeom prst="rect">
              <a:avLst/>
            </a:prstGeom>
            <a:noFill/>
            <a:ln w="9525">
              <a:noFill/>
              <a:miter lim="800000"/>
              <a:headEnd/>
              <a:tailEnd/>
            </a:ln>
          </p:spPr>
          <p:txBody>
            <a:bodyPr>
              <a:spAutoFit/>
            </a:bodyPr>
            <a:lstStyle/>
            <a:p>
              <a:pPr>
                <a:lnSpc>
                  <a:spcPct val="80000"/>
                </a:lnSpc>
                <a:spcBef>
                  <a:spcPct val="50000"/>
                </a:spcBef>
              </a:pPr>
              <a:r>
                <a:rPr kumimoji="1" lang="zh-CN" altLang="en-US" sz="1600" b="1">
                  <a:solidFill>
                    <a:srgbClr val="00FFFF"/>
                  </a:solidFill>
                  <a:latin typeface="Times New Roman" pitchFamily="18" charset="0"/>
                </a:rPr>
                <a:t>不成立</a:t>
              </a:r>
              <a:endParaRPr kumimoji="1" lang="zh-CN" altLang="en-US" sz="2400" b="1">
                <a:solidFill>
                  <a:srgbClr val="00FFFF"/>
                </a:solidFill>
                <a:latin typeface="Times New Roman" pitchFamily="18" charset="0"/>
              </a:endParaRPr>
            </a:p>
          </p:txBody>
        </p:sp>
        <p:sp>
          <p:nvSpPr>
            <p:cNvPr id="91161" name="Line 55"/>
            <p:cNvSpPr>
              <a:spLocks noChangeShapeType="1"/>
            </p:cNvSpPr>
            <p:nvPr/>
          </p:nvSpPr>
          <p:spPr bwMode="auto">
            <a:xfrm flipV="1">
              <a:off x="3972" y="1402"/>
              <a:ext cx="750" cy="0"/>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62" name="Line 56"/>
            <p:cNvSpPr>
              <a:spLocks noChangeShapeType="1"/>
            </p:cNvSpPr>
            <p:nvPr/>
          </p:nvSpPr>
          <p:spPr bwMode="auto">
            <a:xfrm flipH="1">
              <a:off x="4710" y="3478"/>
              <a:ext cx="0" cy="174"/>
            </a:xfrm>
            <a:prstGeom prst="line">
              <a:avLst/>
            </a:prstGeom>
            <a:noFill/>
            <a:ln w="9525">
              <a:solidFill>
                <a:srgbClr val="FFFFFF"/>
              </a:solidFill>
              <a:round/>
              <a:headEnd/>
              <a:tailEnd type="triangle" w="med" len="med"/>
            </a:ln>
          </p:spPr>
          <p:txBody>
            <a:bodyPr wrap="none" anchor="ctr"/>
            <a:lstStyle/>
            <a:p>
              <a:endParaRPr lang="zh-CN" altLang="en-US"/>
            </a:p>
          </p:txBody>
        </p:sp>
        <p:sp>
          <p:nvSpPr>
            <p:cNvPr id="91163" name="Text Box 57"/>
            <p:cNvSpPr txBox="1">
              <a:spLocks noChangeArrowheads="1"/>
            </p:cNvSpPr>
            <p:nvPr/>
          </p:nvSpPr>
          <p:spPr bwMode="auto">
            <a:xfrm>
              <a:off x="4068" y="3640"/>
              <a:ext cx="1296" cy="248"/>
            </a:xfrm>
            <a:prstGeom prst="rect">
              <a:avLst/>
            </a:prstGeom>
            <a:noFill/>
            <a:ln w="9525">
              <a:solidFill>
                <a:srgbClr val="FFFFFF"/>
              </a:solidFill>
              <a:miter lim="800000"/>
              <a:headEnd/>
              <a:tailEnd/>
            </a:ln>
          </p:spPr>
          <p:txBody>
            <a:bodyPr>
              <a:spAutoFit/>
            </a:bodyPr>
            <a:lstStyle/>
            <a:p>
              <a:pPr algn="ctr">
                <a:lnSpc>
                  <a:spcPct val="80000"/>
                </a:lnSpc>
                <a:spcBef>
                  <a:spcPct val="50000"/>
                </a:spcBef>
              </a:pPr>
              <a:r>
                <a:rPr kumimoji="1" lang="zh-CN" altLang="en-US" sz="2400" b="1">
                  <a:solidFill>
                    <a:srgbClr val="FFFF00"/>
                  </a:solidFill>
                  <a:latin typeface="Times New Roman" pitchFamily="18" charset="0"/>
                </a:rPr>
                <a:t>执行后续语句</a:t>
              </a:r>
            </a:p>
          </p:txBody>
        </p:sp>
        <p:sp>
          <p:nvSpPr>
            <p:cNvPr id="91164" name="Line 58"/>
            <p:cNvSpPr>
              <a:spLocks noChangeShapeType="1"/>
            </p:cNvSpPr>
            <p:nvPr/>
          </p:nvSpPr>
          <p:spPr bwMode="auto">
            <a:xfrm flipV="1">
              <a:off x="3984" y="1408"/>
              <a:ext cx="0" cy="1770"/>
            </a:xfrm>
            <a:prstGeom prst="line">
              <a:avLst/>
            </a:prstGeom>
            <a:noFill/>
            <a:ln w="9525">
              <a:solidFill>
                <a:srgbClr val="FFFFFF"/>
              </a:solidFill>
              <a:round/>
              <a:headEnd/>
              <a:tailEnd/>
            </a:ln>
          </p:spPr>
          <p:txBody>
            <a:bodyPr wrap="none" anchor="ctr"/>
            <a:lstStyle/>
            <a:p>
              <a:endParaRPr lang="zh-CN" altLang="en-US"/>
            </a:p>
          </p:txBody>
        </p:sp>
        <p:sp>
          <p:nvSpPr>
            <p:cNvPr id="91165" name="Line 59"/>
            <p:cNvSpPr>
              <a:spLocks noChangeShapeType="1"/>
            </p:cNvSpPr>
            <p:nvPr/>
          </p:nvSpPr>
          <p:spPr bwMode="auto">
            <a:xfrm flipH="1" flipV="1">
              <a:off x="3978" y="3172"/>
              <a:ext cx="732" cy="0"/>
            </a:xfrm>
            <a:prstGeom prst="line">
              <a:avLst/>
            </a:prstGeom>
            <a:noFill/>
            <a:ln w="9525">
              <a:solidFill>
                <a:schemeClr val="tx1"/>
              </a:solidFill>
              <a:round/>
              <a:headEnd/>
              <a:tailEnd/>
            </a:ln>
          </p:spPr>
          <p:txBody>
            <a:bodyPr wrap="none" anchor="ctr"/>
            <a:lstStyle/>
            <a:p>
              <a:endParaRPr lang="zh-CN" altLang="en-US"/>
            </a:p>
          </p:txBody>
        </p:sp>
      </p:grpSp>
      <p:sp>
        <p:nvSpPr>
          <p:cNvPr id="416828" name="Line 60"/>
          <p:cNvSpPr>
            <a:spLocks noChangeShapeType="1"/>
          </p:cNvSpPr>
          <p:nvPr/>
        </p:nvSpPr>
        <p:spPr bwMode="auto">
          <a:xfrm>
            <a:off x="5781675" y="3787775"/>
            <a:ext cx="0" cy="600075"/>
          </a:xfrm>
          <a:prstGeom prst="line">
            <a:avLst/>
          </a:prstGeom>
          <a:noFill/>
          <a:ln w="28575">
            <a:solidFill>
              <a:srgbClr val="00FF00"/>
            </a:solidFill>
            <a:round/>
            <a:headEnd/>
            <a:tailEnd/>
          </a:ln>
        </p:spPr>
        <p:txBody>
          <a:bodyPr wrap="none" anchor="ctr"/>
          <a:lstStyle/>
          <a:p>
            <a:endParaRPr lang="zh-CN" altLang="en-US"/>
          </a:p>
        </p:txBody>
      </p:sp>
      <p:sp>
        <p:nvSpPr>
          <p:cNvPr id="416829" name="Line 61"/>
          <p:cNvSpPr>
            <a:spLocks noChangeShapeType="1"/>
          </p:cNvSpPr>
          <p:nvPr/>
        </p:nvSpPr>
        <p:spPr bwMode="auto">
          <a:xfrm flipH="1">
            <a:off x="4610100" y="4387850"/>
            <a:ext cx="1171575" cy="0"/>
          </a:xfrm>
          <a:prstGeom prst="line">
            <a:avLst/>
          </a:prstGeom>
          <a:noFill/>
          <a:ln w="28575">
            <a:solidFill>
              <a:srgbClr val="00FF00"/>
            </a:solidFill>
            <a:round/>
            <a:headEnd/>
            <a:tailEnd type="triangle" w="med" len="med"/>
          </a:ln>
        </p:spPr>
        <p:txBody>
          <a:bodyPr wrap="none" anchor="ctr"/>
          <a:lstStyle/>
          <a:p>
            <a:endParaRPr lang="zh-CN" altLang="en-US"/>
          </a:p>
        </p:txBody>
      </p:sp>
      <p:sp>
        <p:nvSpPr>
          <p:cNvPr id="416830" name="Line 62"/>
          <p:cNvSpPr>
            <a:spLocks noChangeShapeType="1"/>
          </p:cNvSpPr>
          <p:nvPr/>
        </p:nvSpPr>
        <p:spPr bwMode="auto">
          <a:xfrm>
            <a:off x="8743950" y="2911475"/>
            <a:ext cx="0" cy="1000125"/>
          </a:xfrm>
          <a:prstGeom prst="line">
            <a:avLst/>
          </a:prstGeom>
          <a:noFill/>
          <a:ln w="28575">
            <a:solidFill>
              <a:srgbClr val="00FF00"/>
            </a:solidFill>
            <a:round/>
            <a:headEnd/>
            <a:tailEnd/>
          </a:ln>
        </p:spPr>
        <p:txBody>
          <a:bodyPr wrap="none" anchor="ctr"/>
          <a:lstStyle/>
          <a:p>
            <a:endParaRPr lang="zh-CN" altLang="en-US"/>
          </a:p>
        </p:txBody>
      </p:sp>
      <p:sp>
        <p:nvSpPr>
          <p:cNvPr id="416831" name="Line 63"/>
          <p:cNvSpPr>
            <a:spLocks noChangeShapeType="1"/>
          </p:cNvSpPr>
          <p:nvPr/>
        </p:nvSpPr>
        <p:spPr bwMode="auto">
          <a:xfrm flipH="1">
            <a:off x="7486650" y="3921125"/>
            <a:ext cx="1266825" cy="0"/>
          </a:xfrm>
          <a:prstGeom prst="line">
            <a:avLst/>
          </a:prstGeom>
          <a:noFill/>
          <a:ln w="28575">
            <a:solidFill>
              <a:srgbClr val="00FF00"/>
            </a:solidFill>
            <a:round/>
            <a:headEnd/>
            <a:tailEnd type="triangle" w="med" len="med"/>
          </a:ln>
        </p:spPr>
        <p:txBody>
          <a:bodyPr wrap="none" anchor="ctr"/>
          <a:lstStyle/>
          <a:p>
            <a:endParaRPr lang="zh-CN" altLang="en-US"/>
          </a:p>
        </p:txBody>
      </p:sp>
      <p:sp>
        <p:nvSpPr>
          <p:cNvPr id="416832" name="Line 64"/>
          <p:cNvSpPr>
            <a:spLocks noChangeShapeType="1"/>
          </p:cNvSpPr>
          <p:nvPr/>
        </p:nvSpPr>
        <p:spPr bwMode="auto">
          <a:xfrm flipV="1">
            <a:off x="457200" y="3835400"/>
            <a:ext cx="542925" cy="0"/>
          </a:xfrm>
          <a:prstGeom prst="line">
            <a:avLst/>
          </a:prstGeom>
          <a:noFill/>
          <a:ln w="28575">
            <a:solidFill>
              <a:srgbClr val="00FF00"/>
            </a:solidFill>
            <a:round/>
            <a:headEnd type="triangle" w="med" len="med"/>
            <a:tailEnd/>
          </a:ln>
        </p:spPr>
        <p:txBody>
          <a:bodyPr wrap="none" anchor="ctr"/>
          <a:lstStyle/>
          <a:p>
            <a:endParaRPr lang="zh-CN" altLang="en-US"/>
          </a:p>
        </p:txBody>
      </p:sp>
      <p:sp>
        <p:nvSpPr>
          <p:cNvPr id="91149" name="AutoShape 66">
            <a:hlinkClick r:id="" action="ppaction://hlinkshowjump?jump=lastslideviewed" highlightClick="1"/>
          </p:cNvPr>
          <p:cNvSpPr>
            <a:spLocks noChangeArrowheads="1"/>
          </p:cNvSpPr>
          <p:nvPr/>
        </p:nvSpPr>
        <p:spPr bwMode="auto">
          <a:xfrm>
            <a:off x="8532813" y="6443663"/>
            <a:ext cx="406400" cy="414337"/>
          </a:xfrm>
          <a:prstGeom prst="actionButtonBackPrevious">
            <a:avLst/>
          </a:prstGeom>
          <a:solidFill>
            <a:schemeClr val="accent1"/>
          </a:solidFill>
          <a:ln w="9525">
            <a:no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left)">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416832"/>
                                        </p:tgtEl>
                                        <p:attrNameLst>
                                          <p:attrName>style.visibility</p:attrName>
                                        </p:attrNameLst>
                                      </p:cBhvr>
                                      <p:to>
                                        <p:strVal val="visible"/>
                                      </p:to>
                                    </p:set>
                                    <p:animEffect transition="in" filter="wipe(right)">
                                      <p:cBhvr>
                                        <p:cTn id="16" dur="500"/>
                                        <p:tgtEl>
                                          <p:spTgt spid="41683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16792"/>
                                        </p:tgtEl>
                                        <p:attrNameLst>
                                          <p:attrName>style.visibility</p:attrName>
                                        </p:attrNameLst>
                                      </p:cBhvr>
                                      <p:to>
                                        <p:strVal val="visible"/>
                                      </p:to>
                                    </p:set>
                                    <p:animEffect transition="in" filter="wipe(left)">
                                      <p:cBhvr>
                                        <p:cTn id="25" dur="500"/>
                                        <p:tgtEl>
                                          <p:spTgt spid="416792"/>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16828"/>
                                        </p:tgtEl>
                                        <p:attrNameLst>
                                          <p:attrName>style.visibility</p:attrName>
                                        </p:attrNameLst>
                                      </p:cBhvr>
                                      <p:to>
                                        <p:strVal val="visible"/>
                                      </p:to>
                                    </p:set>
                                    <p:animEffect transition="in" filter="wipe(up)">
                                      <p:cBhvr>
                                        <p:cTn id="29" dur="500"/>
                                        <p:tgtEl>
                                          <p:spTgt spid="416828"/>
                                        </p:tgtEl>
                                      </p:cBhvr>
                                    </p:animEffect>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416829"/>
                                        </p:tgtEl>
                                        <p:attrNameLst>
                                          <p:attrName>style.visibility</p:attrName>
                                        </p:attrNameLst>
                                      </p:cBhvr>
                                      <p:to>
                                        <p:strVal val="visible"/>
                                      </p:to>
                                    </p:set>
                                    <p:animEffect transition="in" filter="wipe(right)">
                                      <p:cBhvr>
                                        <p:cTn id="33" dur="500"/>
                                        <p:tgtEl>
                                          <p:spTgt spid="41682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6810"/>
                                        </p:tgtEl>
                                        <p:attrNameLst>
                                          <p:attrName>style.visibility</p:attrName>
                                        </p:attrNameLst>
                                      </p:cBhvr>
                                      <p:to>
                                        <p:strVal val="visible"/>
                                      </p:to>
                                    </p:set>
                                    <p:animEffect transition="in" filter="wipe(left)">
                                      <p:cBhvr>
                                        <p:cTn id="42" dur="500"/>
                                        <p:tgtEl>
                                          <p:spTgt spid="416810"/>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416830"/>
                                        </p:tgtEl>
                                        <p:attrNameLst>
                                          <p:attrName>style.visibility</p:attrName>
                                        </p:attrNameLst>
                                      </p:cBhvr>
                                      <p:to>
                                        <p:strVal val="visible"/>
                                      </p:to>
                                    </p:set>
                                    <p:animEffect transition="in" filter="wipe(up)">
                                      <p:cBhvr>
                                        <p:cTn id="46" dur="500"/>
                                        <p:tgtEl>
                                          <p:spTgt spid="416830"/>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416831"/>
                                        </p:tgtEl>
                                        <p:attrNameLst>
                                          <p:attrName>style.visibility</p:attrName>
                                        </p:attrNameLst>
                                      </p:cBhvr>
                                      <p:to>
                                        <p:strVal val="visible"/>
                                      </p:to>
                                    </p:set>
                                    <p:animEffect transition="in" filter="wipe(right)">
                                      <p:cBhvr>
                                        <p:cTn id="50" dur="500"/>
                                        <p:tgtEl>
                                          <p:spTgt spid="416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P spid="416792" grpId="0" animBg="1"/>
      <p:bldP spid="416810" grpId="0" animBg="1"/>
      <p:bldP spid="416828" grpId="0" animBg="1"/>
      <p:bldP spid="416829" grpId="0" animBg="1"/>
      <p:bldP spid="416830" grpId="0" animBg="1"/>
      <p:bldP spid="416831" grpId="0" animBg="1"/>
      <p:bldP spid="416832"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Rot="1" noChangeArrowheads="1"/>
          </p:cNvSpPr>
          <p:nvPr>
            <p:ph type="subTitle" idx="1"/>
          </p:nvPr>
        </p:nvSpPr>
        <p:spPr>
          <a:xfrm>
            <a:off x="0" y="584200"/>
            <a:ext cx="9144000" cy="4191000"/>
          </a:xfrm>
        </p:spPr>
        <p:txBody>
          <a:bodyPr/>
          <a:lstStyle/>
          <a:p>
            <a:pPr eaLnBrk="1" hangingPunct="1"/>
            <a:r>
              <a:rPr lang="zh-CN" altLang="en-US" sz="4800" b="1" dirty="0" smtClean="0">
                <a:solidFill>
                  <a:srgbClr val="FF0000"/>
                </a:solidFill>
                <a:latin typeface="黑体" pitchFamily="2" charset="-122"/>
                <a:ea typeface="黑体" pitchFamily="2" charset="-122"/>
              </a:rPr>
              <a:t>第四章 模块化程序设计（函数）</a:t>
            </a:r>
          </a:p>
          <a:p>
            <a:pPr eaLnBrk="1" hangingPunct="1"/>
            <a:endParaRPr lang="zh-CN" altLang="en-US" sz="4400" b="1" dirty="0" smtClean="0">
              <a:solidFill>
                <a:srgbClr val="FF0000"/>
              </a:solidFill>
              <a:latin typeface="黑体" pitchFamily="2" charset="-122"/>
              <a:ea typeface="黑体" pitchFamily="2" charset="-122"/>
            </a:endParaRPr>
          </a:p>
          <a:p>
            <a:pPr eaLnBrk="1" hangingPunct="1"/>
            <a:endParaRPr lang="en-US" altLang="zh-CN" sz="3600" dirty="0" smtClean="0">
              <a:latin typeface="黑体" pitchFamily="2" charset="-122"/>
              <a:ea typeface="黑体" pitchFamily="2" charset="-122"/>
            </a:endParaRPr>
          </a:p>
        </p:txBody>
      </p:sp>
    </p:spTree>
  </p:cSld>
  <p:clrMapOvr>
    <a:masterClrMapping/>
  </p:clrMapOvr>
  <p:transition>
    <p:blinds dir="vert"/>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95288" y="-315913"/>
            <a:ext cx="7543800" cy="1295401"/>
          </a:xfrm>
        </p:spPr>
        <p:txBody>
          <a:bodyPr/>
          <a:lstStyle/>
          <a:p>
            <a:pPr eaLnBrk="1" hangingPunct="1"/>
            <a:r>
              <a:rPr lang="zh-CN" altLang="en-US" sz="4100" smtClean="0">
                <a:solidFill>
                  <a:srgbClr val="FF0000"/>
                </a:solidFill>
                <a:ea typeface="黑体" pitchFamily="2" charset="-122"/>
              </a:rPr>
              <a:t>一、模块化设计与函数</a:t>
            </a:r>
          </a:p>
        </p:txBody>
      </p:sp>
      <p:sp>
        <p:nvSpPr>
          <p:cNvPr id="14340" name="Rectangle 4"/>
          <p:cNvSpPr>
            <a:spLocks noGrp="1" noRot="1" noChangeArrowheads="1"/>
          </p:cNvSpPr>
          <p:nvPr>
            <p:ph type="body" sz="half" idx="1"/>
          </p:nvPr>
        </p:nvSpPr>
        <p:spPr>
          <a:xfrm>
            <a:off x="250825" y="981075"/>
            <a:ext cx="4175125" cy="5589588"/>
          </a:xfrm>
          <a:solidFill>
            <a:srgbClr val="CCFFCC"/>
          </a:solidFill>
          <a:ln>
            <a:solidFill>
              <a:srgbClr val="0000FF"/>
            </a:solidFill>
          </a:ln>
        </p:spPr>
        <p:txBody>
          <a:bodyPr/>
          <a:lstStyle/>
          <a:p>
            <a:pPr eaLnBrk="1" hangingPunct="1">
              <a:lnSpc>
                <a:spcPct val="90000"/>
              </a:lnSpc>
              <a:buFont typeface="Wingdings 2" pitchFamily="18" charset="2"/>
              <a:buNone/>
            </a:pPr>
            <a:r>
              <a:rPr lang="en-US" altLang="zh-CN" sz="2400" smtClean="0">
                <a:solidFill>
                  <a:srgbClr val="A50021"/>
                </a:solidFill>
                <a:ea typeface="黑体" pitchFamily="2" charset="-122"/>
              </a:rPr>
              <a:t>【</a:t>
            </a:r>
            <a:r>
              <a:rPr lang="zh-CN" altLang="en-US" sz="2400" smtClean="0">
                <a:solidFill>
                  <a:srgbClr val="A50021"/>
                </a:solidFill>
                <a:ea typeface="黑体" pitchFamily="2" charset="-122"/>
              </a:rPr>
              <a:t>例一</a:t>
            </a:r>
            <a:r>
              <a:rPr lang="en-US" altLang="zh-CN" sz="2400" smtClean="0">
                <a:solidFill>
                  <a:srgbClr val="A50021"/>
                </a:solidFill>
                <a:ea typeface="黑体" pitchFamily="2" charset="-122"/>
              </a:rPr>
              <a:t>】</a:t>
            </a:r>
          </a:p>
          <a:p>
            <a:pPr eaLnBrk="1" hangingPunct="1">
              <a:lnSpc>
                <a:spcPct val="90000"/>
              </a:lnSpc>
              <a:buFont typeface="Wingdings 2" pitchFamily="18" charset="2"/>
              <a:buNone/>
            </a:pPr>
            <a:r>
              <a:rPr lang="en-US" altLang="zh-CN" sz="2400" smtClean="0"/>
              <a:t>#include &lt;stdio.h&gt;</a:t>
            </a:r>
          </a:p>
          <a:p>
            <a:pPr eaLnBrk="1" hangingPunct="1">
              <a:lnSpc>
                <a:spcPct val="90000"/>
              </a:lnSpc>
              <a:buFont typeface="Wingdings 2" pitchFamily="18" charset="2"/>
              <a:buNone/>
            </a:pPr>
            <a:r>
              <a:rPr lang="en-US" altLang="zh-CN" sz="2400" smtClean="0"/>
              <a:t>#include &lt;conio.h&gt;</a:t>
            </a:r>
          </a:p>
          <a:p>
            <a:pPr eaLnBrk="1" hangingPunct="1">
              <a:lnSpc>
                <a:spcPct val="90000"/>
              </a:lnSpc>
              <a:buFont typeface="Wingdings 2" pitchFamily="18" charset="2"/>
              <a:buNone/>
            </a:pPr>
            <a:r>
              <a:rPr lang="en-US" altLang="zh-CN" sz="2400" smtClean="0"/>
              <a:t>main( )         </a:t>
            </a:r>
            <a:r>
              <a:rPr lang="en-US" altLang="zh-CN" sz="2400" smtClean="0">
                <a:solidFill>
                  <a:srgbClr val="0000FF"/>
                </a:solidFill>
                <a:latin typeface="黑体" pitchFamily="2" charset="-122"/>
                <a:ea typeface="黑体" pitchFamily="2" charset="-122"/>
              </a:rPr>
              <a:t>/*</a:t>
            </a:r>
            <a:r>
              <a:rPr lang="zh-CN" altLang="en-US" sz="2400" smtClean="0">
                <a:solidFill>
                  <a:srgbClr val="0000FF"/>
                </a:solidFill>
                <a:latin typeface="黑体" pitchFamily="2" charset="-122"/>
                <a:ea typeface="黑体" pitchFamily="2" charset="-122"/>
              </a:rPr>
              <a:t>主调函数*</a:t>
            </a:r>
            <a:r>
              <a:rPr lang="en-US" altLang="zh-CN" sz="2400" smtClean="0">
                <a:solidFill>
                  <a:srgbClr val="0000FF"/>
                </a:solidFill>
                <a:latin typeface="黑体" pitchFamily="2" charset="-122"/>
                <a:ea typeface="黑体" pitchFamily="2" charset="-122"/>
              </a:rPr>
              <a:t>/</a:t>
            </a:r>
          </a:p>
          <a:p>
            <a:pPr eaLnBrk="1" hangingPunct="1">
              <a:lnSpc>
                <a:spcPct val="90000"/>
              </a:lnSpc>
              <a:buFont typeface="Wingdings 2" pitchFamily="18" charset="2"/>
              <a:buNone/>
            </a:pPr>
            <a:r>
              <a:rPr lang="en-US" altLang="zh-CN" sz="2400" smtClean="0"/>
              <a:t>{  </a:t>
            </a:r>
          </a:p>
          <a:p>
            <a:pPr eaLnBrk="1" hangingPunct="1">
              <a:lnSpc>
                <a:spcPct val="90000"/>
              </a:lnSpc>
              <a:buFont typeface="Wingdings 2" pitchFamily="18" charset="2"/>
              <a:buNone/>
            </a:pPr>
            <a:r>
              <a:rPr lang="en-US" altLang="zh-CN" sz="2400" smtClean="0"/>
              <a:t>    int a,b,c;</a:t>
            </a:r>
          </a:p>
          <a:p>
            <a:pPr eaLnBrk="1" hangingPunct="1">
              <a:lnSpc>
                <a:spcPct val="90000"/>
              </a:lnSpc>
              <a:buFont typeface="Wingdings 2" pitchFamily="18" charset="2"/>
              <a:buNone/>
            </a:pPr>
            <a:r>
              <a:rPr lang="en-US" altLang="zh-CN" sz="2400" smtClean="0"/>
              <a:t>    int max(int,int); </a:t>
            </a:r>
            <a:r>
              <a:rPr lang="en-US" altLang="zh-CN" sz="2400" smtClean="0">
                <a:solidFill>
                  <a:srgbClr val="0000FF"/>
                </a:solidFill>
                <a:latin typeface="黑体" pitchFamily="2" charset="-122"/>
                <a:ea typeface="黑体" pitchFamily="2" charset="-122"/>
              </a:rPr>
              <a:t>/*</a:t>
            </a:r>
            <a:r>
              <a:rPr lang="zh-CN" altLang="en-US" sz="2400" smtClean="0">
                <a:solidFill>
                  <a:srgbClr val="0000FF"/>
                </a:solidFill>
                <a:latin typeface="黑体" pitchFamily="2" charset="-122"/>
                <a:ea typeface="黑体" pitchFamily="2" charset="-122"/>
              </a:rPr>
              <a:t>函数原型*</a:t>
            </a:r>
            <a:r>
              <a:rPr lang="en-US" altLang="zh-CN" sz="2400" smtClean="0">
                <a:solidFill>
                  <a:srgbClr val="0000FF"/>
                </a:solidFill>
                <a:latin typeface="黑体" pitchFamily="2" charset="-122"/>
                <a:ea typeface="黑体" pitchFamily="2" charset="-122"/>
              </a:rPr>
              <a:t>/</a:t>
            </a:r>
          </a:p>
          <a:p>
            <a:pPr eaLnBrk="1" hangingPunct="1">
              <a:lnSpc>
                <a:spcPct val="90000"/>
              </a:lnSpc>
              <a:buFont typeface="Wingdings 2" pitchFamily="18" charset="2"/>
              <a:buNone/>
            </a:pPr>
            <a:r>
              <a:rPr lang="en-US" altLang="zh-CN" sz="2400" smtClean="0"/>
              <a:t>    clrscr( );</a:t>
            </a:r>
          </a:p>
          <a:p>
            <a:pPr eaLnBrk="1" hangingPunct="1">
              <a:lnSpc>
                <a:spcPct val="90000"/>
              </a:lnSpc>
              <a:buFont typeface="Wingdings 2" pitchFamily="18" charset="2"/>
              <a:buNone/>
            </a:pPr>
            <a:r>
              <a:rPr lang="en-US" altLang="zh-CN" sz="2400" smtClean="0"/>
              <a:t>    printf("Input a,b=");</a:t>
            </a:r>
          </a:p>
          <a:p>
            <a:pPr eaLnBrk="1" hangingPunct="1">
              <a:lnSpc>
                <a:spcPct val="90000"/>
              </a:lnSpc>
              <a:buFont typeface="Wingdings 2" pitchFamily="18" charset="2"/>
              <a:buNone/>
            </a:pPr>
            <a:r>
              <a:rPr lang="en-US" altLang="zh-CN" sz="2400" smtClean="0"/>
              <a:t>    scanf("%d,%d",&amp;a,&amp;b);</a:t>
            </a:r>
          </a:p>
          <a:p>
            <a:pPr eaLnBrk="1" hangingPunct="1">
              <a:lnSpc>
                <a:spcPct val="90000"/>
              </a:lnSpc>
              <a:buFont typeface="Wingdings 2" pitchFamily="18" charset="2"/>
              <a:buNone/>
            </a:pPr>
            <a:r>
              <a:rPr lang="en-US" altLang="zh-CN" sz="2400" smtClean="0"/>
              <a:t>    c=max(a,b);</a:t>
            </a:r>
          </a:p>
          <a:p>
            <a:pPr eaLnBrk="1" hangingPunct="1">
              <a:lnSpc>
                <a:spcPct val="90000"/>
              </a:lnSpc>
              <a:buFont typeface="Wingdings 2" pitchFamily="18" charset="2"/>
              <a:buNone/>
            </a:pPr>
            <a:r>
              <a:rPr lang="en-US" altLang="zh-CN" sz="2400" smtClean="0"/>
              <a:t>    printf("max=%d\n",c);</a:t>
            </a:r>
          </a:p>
          <a:p>
            <a:pPr eaLnBrk="1" hangingPunct="1">
              <a:lnSpc>
                <a:spcPct val="90000"/>
              </a:lnSpc>
              <a:buFont typeface="Wingdings 2" pitchFamily="18" charset="2"/>
              <a:buNone/>
            </a:pPr>
            <a:r>
              <a:rPr lang="en-US" altLang="zh-CN" sz="2400" smtClean="0"/>
              <a:t>}</a:t>
            </a:r>
          </a:p>
        </p:txBody>
      </p:sp>
      <p:sp>
        <p:nvSpPr>
          <p:cNvPr id="14341" name="Rectangle 5"/>
          <p:cNvSpPr>
            <a:spLocks noGrp="1" noRot="1" noChangeArrowheads="1"/>
          </p:cNvSpPr>
          <p:nvPr>
            <p:ph type="body" sz="half" idx="2"/>
          </p:nvPr>
        </p:nvSpPr>
        <p:spPr>
          <a:xfrm>
            <a:off x="4427538" y="981075"/>
            <a:ext cx="4392612" cy="5616575"/>
          </a:xfrm>
          <a:solidFill>
            <a:srgbClr val="CCFFFF"/>
          </a:solidFill>
          <a:ln>
            <a:solidFill>
              <a:srgbClr val="FF6600"/>
            </a:solidFill>
          </a:ln>
        </p:spPr>
        <p:txBody>
          <a:bodyPr/>
          <a:lstStyle/>
          <a:p>
            <a:pPr eaLnBrk="1" hangingPunct="1">
              <a:buFont typeface="Wingdings 2" pitchFamily="18" charset="2"/>
              <a:buNone/>
            </a:pPr>
            <a:r>
              <a:rPr lang="en-US" altLang="zh-CN" smtClean="0"/>
              <a:t>int max(int x,int y)  </a:t>
            </a:r>
            <a:r>
              <a:rPr lang="en-US" altLang="zh-CN" sz="3000" smtClean="0">
                <a:solidFill>
                  <a:srgbClr val="0000FF"/>
                </a:solidFill>
                <a:latin typeface="黑体" pitchFamily="2" charset="-122"/>
                <a:ea typeface="黑体" pitchFamily="2" charset="-122"/>
              </a:rPr>
              <a:t>/*</a:t>
            </a:r>
            <a:r>
              <a:rPr lang="zh-CN" altLang="en-US" sz="3000" smtClean="0">
                <a:solidFill>
                  <a:srgbClr val="0000FF"/>
                </a:solidFill>
                <a:latin typeface="黑体" pitchFamily="2" charset="-122"/>
                <a:ea typeface="黑体" pitchFamily="2" charset="-122"/>
              </a:rPr>
              <a:t>被调函数*</a:t>
            </a:r>
            <a:r>
              <a:rPr lang="en-US" altLang="zh-CN" sz="3000" smtClean="0">
                <a:solidFill>
                  <a:srgbClr val="0000FF"/>
                </a:solidFill>
                <a:latin typeface="黑体" pitchFamily="2" charset="-122"/>
                <a:ea typeface="黑体" pitchFamily="2" charset="-122"/>
              </a:rPr>
              <a:t>/</a:t>
            </a:r>
          </a:p>
          <a:p>
            <a:pPr eaLnBrk="1" hangingPunct="1">
              <a:buFont typeface="Wingdings 2" pitchFamily="18" charset="2"/>
              <a:buNone/>
            </a:pPr>
            <a:r>
              <a:rPr lang="en-US" altLang="zh-CN" smtClean="0"/>
              <a:t>{   </a:t>
            </a:r>
          </a:p>
          <a:p>
            <a:pPr eaLnBrk="1" hangingPunct="1">
              <a:buFont typeface="Wingdings 2" pitchFamily="18" charset="2"/>
              <a:buNone/>
            </a:pPr>
            <a:r>
              <a:rPr lang="en-US" altLang="zh-CN" smtClean="0"/>
              <a:t>    int z;</a:t>
            </a:r>
          </a:p>
          <a:p>
            <a:pPr eaLnBrk="1" hangingPunct="1">
              <a:spcBef>
                <a:spcPct val="55000"/>
              </a:spcBef>
              <a:buFont typeface="Wingdings 2" pitchFamily="18" charset="2"/>
              <a:buNone/>
            </a:pPr>
            <a:r>
              <a:rPr lang="en-US" altLang="zh-CN" smtClean="0"/>
              <a:t>    if (x&gt;y) </a:t>
            </a:r>
          </a:p>
          <a:p>
            <a:pPr eaLnBrk="1" hangingPunct="1">
              <a:spcBef>
                <a:spcPct val="55000"/>
              </a:spcBef>
              <a:buFont typeface="Wingdings 2" pitchFamily="18" charset="2"/>
              <a:buNone/>
            </a:pPr>
            <a:r>
              <a:rPr lang="en-US" altLang="zh-CN" smtClean="0"/>
              <a:t>         z=x;</a:t>
            </a:r>
          </a:p>
          <a:p>
            <a:pPr eaLnBrk="1" hangingPunct="1">
              <a:buFont typeface="Wingdings 2" pitchFamily="18" charset="2"/>
              <a:buNone/>
            </a:pPr>
            <a:r>
              <a:rPr lang="en-US" altLang="zh-CN" smtClean="0"/>
              <a:t>    else</a:t>
            </a:r>
          </a:p>
          <a:p>
            <a:pPr eaLnBrk="1" hangingPunct="1">
              <a:buFont typeface="Wingdings 2" pitchFamily="18" charset="2"/>
              <a:buNone/>
            </a:pPr>
            <a:r>
              <a:rPr lang="en-US" altLang="zh-CN" smtClean="0"/>
              <a:t>         z=y;</a:t>
            </a:r>
          </a:p>
          <a:p>
            <a:pPr eaLnBrk="1" hangingPunct="1">
              <a:spcBef>
                <a:spcPct val="50000"/>
              </a:spcBef>
              <a:buFont typeface="Wingdings 2" pitchFamily="18" charset="2"/>
              <a:buNone/>
            </a:pPr>
            <a:r>
              <a:rPr lang="en-US" altLang="zh-CN" smtClean="0"/>
              <a:t>    return z;</a:t>
            </a:r>
          </a:p>
          <a:p>
            <a:pPr eaLnBrk="1" hangingPunct="1">
              <a:buFont typeface="Wingdings 2" pitchFamily="18" charset="2"/>
              <a:buNone/>
            </a:pPr>
            <a:r>
              <a:rPr lang="en-US" altLang="zh-CN" smtClean="0"/>
              <a:t>}</a:t>
            </a:r>
          </a:p>
          <a:p>
            <a:pPr eaLnBrk="1" hangingPunct="1">
              <a:buFont typeface="Wingdings 2" pitchFamily="18" charset="2"/>
              <a:buNone/>
            </a:pPr>
            <a:endParaRPr lang="en-US" altLang="zh-CN" smtClean="0"/>
          </a:p>
        </p:txBody>
      </p:sp>
      <p:sp>
        <p:nvSpPr>
          <p:cNvPr id="4101" name="AutoShape 6">
            <a:hlinkClick r:id="" action="ppaction://hlinkshowjump?jump=lastslideviewed" highlightClick="1"/>
          </p:cNvPr>
          <p:cNvSpPr>
            <a:spLocks noChangeArrowheads="1"/>
          </p:cNvSpPr>
          <p:nvPr/>
        </p:nvSpPr>
        <p:spPr bwMode="auto">
          <a:xfrm>
            <a:off x="8027988" y="5805488"/>
            <a:ext cx="431800" cy="287337"/>
          </a:xfrm>
          <a:prstGeom prst="actionButtonBackPrevious">
            <a:avLst/>
          </a:prstGeom>
          <a:solidFill>
            <a:schemeClr val="accent1"/>
          </a:solidFill>
          <a:ln w="9525">
            <a:no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 calcmode="lin" valueType="num">
                                      <p:cBhvr additive="base">
                                        <p:cTn id="7" dur="1000" fill="hold"/>
                                        <p:tgtEl>
                                          <p:spTgt spid="14340">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43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0">
                                            <p:txEl>
                                              <p:pRg st="1" end="1"/>
                                            </p:txEl>
                                          </p:spTgt>
                                        </p:tgtEl>
                                        <p:attrNameLst>
                                          <p:attrName>style.visibility</p:attrName>
                                        </p:attrNameLst>
                                      </p:cBhvr>
                                      <p:to>
                                        <p:strVal val="visible"/>
                                      </p:to>
                                    </p:set>
                                    <p:anim calcmode="lin" valueType="num">
                                      <p:cBhvr additive="base">
                                        <p:cTn id="13" dur="10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434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 calcmode="lin" valueType="num">
                                      <p:cBhvr additive="base">
                                        <p:cTn id="17" dur="1000" fill="hold"/>
                                        <p:tgtEl>
                                          <p:spTgt spid="14340">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434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340">
                                            <p:txEl>
                                              <p:pRg st="3" end="3"/>
                                            </p:txEl>
                                          </p:spTgt>
                                        </p:tgtEl>
                                        <p:attrNameLst>
                                          <p:attrName>style.visibility</p:attrName>
                                        </p:attrNameLst>
                                      </p:cBhvr>
                                      <p:to>
                                        <p:strVal val="visible"/>
                                      </p:to>
                                    </p:set>
                                    <p:anim calcmode="lin" valueType="num">
                                      <p:cBhvr additive="base">
                                        <p:cTn id="21" dur="1000" fill="hold"/>
                                        <p:tgtEl>
                                          <p:spTgt spid="14340">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434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340">
                                            <p:txEl>
                                              <p:pRg st="4" end="4"/>
                                            </p:txEl>
                                          </p:spTgt>
                                        </p:tgtEl>
                                        <p:attrNameLst>
                                          <p:attrName>style.visibility</p:attrName>
                                        </p:attrNameLst>
                                      </p:cBhvr>
                                      <p:to>
                                        <p:strVal val="visible"/>
                                      </p:to>
                                    </p:set>
                                    <p:anim calcmode="lin" valueType="num">
                                      <p:cBhvr additive="base">
                                        <p:cTn id="25" dur="1000" fill="hold"/>
                                        <p:tgtEl>
                                          <p:spTgt spid="14340">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434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40">
                                            <p:txEl>
                                              <p:pRg st="5" end="5"/>
                                            </p:txEl>
                                          </p:spTgt>
                                        </p:tgtEl>
                                        <p:attrNameLst>
                                          <p:attrName>style.visibility</p:attrName>
                                        </p:attrNameLst>
                                      </p:cBhvr>
                                      <p:to>
                                        <p:strVal val="visible"/>
                                      </p:to>
                                    </p:set>
                                    <p:anim calcmode="lin" valueType="num">
                                      <p:cBhvr additive="base">
                                        <p:cTn id="29" dur="1000" fill="hold"/>
                                        <p:tgtEl>
                                          <p:spTgt spid="14340">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4340">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40">
                                            <p:txEl>
                                              <p:pRg st="6" end="6"/>
                                            </p:txEl>
                                          </p:spTgt>
                                        </p:tgtEl>
                                        <p:attrNameLst>
                                          <p:attrName>style.visibility</p:attrName>
                                        </p:attrNameLst>
                                      </p:cBhvr>
                                      <p:to>
                                        <p:strVal val="visible"/>
                                      </p:to>
                                    </p:set>
                                    <p:anim calcmode="lin" valueType="num">
                                      <p:cBhvr additive="base">
                                        <p:cTn id="33" dur="1000" fill="hold"/>
                                        <p:tgtEl>
                                          <p:spTgt spid="14340">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14340">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340">
                                            <p:txEl>
                                              <p:pRg st="7" end="7"/>
                                            </p:txEl>
                                          </p:spTgt>
                                        </p:tgtEl>
                                        <p:attrNameLst>
                                          <p:attrName>style.visibility</p:attrName>
                                        </p:attrNameLst>
                                      </p:cBhvr>
                                      <p:to>
                                        <p:strVal val="visible"/>
                                      </p:to>
                                    </p:set>
                                    <p:anim calcmode="lin" valueType="num">
                                      <p:cBhvr additive="base">
                                        <p:cTn id="37" dur="1000" fill="hold"/>
                                        <p:tgtEl>
                                          <p:spTgt spid="14340">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4340">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340">
                                            <p:txEl>
                                              <p:pRg st="8" end="8"/>
                                            </p:txEl>
                                          </p:spTgt>
                                        </p:tgtEl>
                                        <p:attrNameLst>
                                          <p:attrName>style.visibility</p:attrName>
                                        </p:attrNameLst>
                                      </p:cBhvr>
                                      <p:to>
                                        <p:strVal val="visible"/>
                                      </p:to>
                                    </p:set>
                                    <p:anim calcmode="lin" valueType="num">
                                      <p:cBhvr additive="base">
                                        <p:cTn id="41" dur="1000" fill="hold"/>
                                        <p:tgtEl>
                                          <p:spTgt spid="14340">
                                            <p:txEl>
                                              <p:pRg st="8" end="8"/>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4340">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340">
                                            <p:txEl>
                                              <p:pRg st="9" end="9"/>
                                            </p:txEl>
                                          </p:spTgt>
                                        </p:tgtEl>
                                        <p:attrNameLst>
                                          <p:attrName>style.visibility</p:attrName>
                                        </p:attrNameLst>
                                      </p:cBhvr>
                                      <p:to>
                                        <p:strVal val="visible"/>
                                      </p:to>
                                    </p:set>
                                    <p:anim calcmode="lin" valueType="num">
                                      <p:cBhvr additive="base">
                                        <p:cTn id="45" dur="1000" fill="hold"/>
                                        <p:tgtEl>
                                          <p:spTgt spid="14340">
                                            <p:txEl>
                                              <p:pRg st="9" end="9"/>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14340">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340">
                                            <p:txEl>
                                              <p:pRg st="10" end="10"/>
                                            </p:txEl>
                                          </p:spTgt>
                                        </p:tgtEl>
                                        <p:attrNameLst>
                                          <p:attrName>style.visibility</p:attrName>
                                        </p:attrNameLst>
                                      </p:cBhvr>
                                      <p:to>
                                        <p:strVal val="visible"/>
                                      </p:to>
                                    </p:set>
                                    <p:anim calcmode="lin" valueType="num">
                                      <p:cBhvr additive="base">
                                        <p:cTn id="49" dur="1000" fill="hold"/>
                                        <p:tgtEl>
                                          <p:spTgt spid="14340">
                                            <p:txEl>
                                              <p:pRg st="10" end="10"/>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14340">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340">
                                            <p:txEl>
                                              <p:pRg st="11" end="11"/>
                                            </p:txEl>
                                          </p:spTgt>
                                        </p:tgtEl>
                                        <p:attrNameLst>
                                          <p:attrName>style.visibility</p:attrName>
                                        </p:attrNameLst>
                                      </p:cBhvr>
                                      <p:to>
                                        <p:strVal val="visible"/>
                                      </p:to>
                                    </p:set>
                                    <p:anim calcmode="lin" valueType="num">
                                      <p:cBhvr additive="base">
                                        <p:cTn id="53" dur="1000" fill="hold"/>
                                        <p:tgtEl>
                                          <p:spTgt spid="14340">
                                            <p:txEl>
                                              <p:pRg st="11" end="11"/>
                                            </p:txEl>
                                          </p:spTgt>
                                        </p:tgtEl>
                                        <p:attrNameLst>
                                          <p:attrName>ppt_x</p:attrName>
                                        </p:attrNameLst>
                                      </p:cBhvr>
                                      <p:tavLst>
                                        <p:tav tm="0">
                                          <p:val>
                                            <p:strVal val="#ppt_x"/>
                                          </p:val>
                                        </p:tav>
                                        <p:tav tm="100000">
                                          <p:val>
                                            <p:strVal val="#ppt_x"/>
                                          </p:val>
                                        </p:tav>
                                      </p:tavLst>
                                    </p:anim>
                                    <p:anim calcmode="lin" valueType="num">
                                      <p:cBhvr additive="base">
                                        <p:cTn id="54" dur="1000" fill="hold"/>
                                        <p:tgtEl>
                                          <p:spTgt spid="14340">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4340">
                                            <p:txEl>
                                              <p:pRg st="12" end="12"/>
                                            </p:txEl>
                                          </p:spTgt>
                                        </p:tgtEl>
                                        <p:attrNameLst>
                                          <p:attrName>style.visibility</p:attrName>
                                        </p:attrNameLst>
                                      </p:cBhvr>
                                      <p:to>
                                        <p:strVal val="visible"/>
                                      </p:to>
                                    </p:set>
                                    <p:anim calcmode="lin" valueType="num">
                                      <p:cBhvr additive="base">
                                        <p:cTn id="57" dur="1000" fill="hold"/>
                                        <p:tgtEl>
                                          <p:spTgt spid="14340">
                                            <p:txEl>
                                              <p:pRg st="12" end="12"/>
                                            </p:txEl>
                                          </p:spTgt>
                                        </p:tgtEl>
                                        <p:attrNameLst>
                                          <p:attrName>ppt_x</p:attrName>
                                        </p:attrNameLst>
                                      </p:cBhvr>
                                      <p:tavLst>
                                        <p:tav tm="0">
                                          <p:val>
                                            <p:strVal val="#ppt_x"/>
                                          </p:val>
                                        </p:tav>
                                        <p:tav tm="100000">
                                          <p:val>
                                            <p:strVal val="#ppt_x"/>
                                          </p:val>
                                        </p:tav>
                                      </p:tavLst>
                                    </p:anim>
                                    <p:anim calcmode="lin" valueType="num">
                                      <p:cBhvr additive="base">
                                        <p:cTn id="58" dur="1000" fill="hold"/>
                                        <p:tgtEl>
                                          <p:spTgt spid="14340">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1" fill="hold" nodeType="withEffect">
                                  <p:stCondLst>
                                    <p:cond delay="0"/>
                                  </p:stCondLst>
                                  <p:childTnLst>
                                    <p:set>
                                      <p:cBhvr>
                                        <p:cTn id="60" dur="1" fill="hold">
                                          <p:stCondLst>
                                            <p:cond delay="0"/>
                                          </p:stCondLst>
                                        </p:cTn>
                                        <p:tgtEl>
                                          <p:spTgt spid="14341">
                                            <p:txEl>
                                              <p:pRg st="0" end="0"/>
                                            </p:txEl>
                                          </p:spTgt>
                                        </p:tgtEl>
                                        <p:attrNameLst>
                                          <p:attrName>style.visibility</p:attrName>
                                        </p:attrNameLst>
                                      </p:cBhvr>
                                      <p:to>
                                        <p:strVal val="visible"/>
                                      </p:to>
                                    </p:set>
                                    <p:anim calcmode="lin" valueType="num">
                                      <p:cBhvr additive="base">
                                        <p:cTn id="61" dur="1000" fill="hold"/>
                                        <p:tgtEl>
                                          <p:spTgt spid="14341">
                                            <p:txEl>
                                              <p:pRg st="0" end="0"/>
                                            </p:txEl>
                                          </p:spTgt>
                                        </p:tgtEl>
                                        <p:attrNameLst>
                                          <p:attrName>ppt_x</p:attrName>
                                        </p:attrNameLst>
                                      </p:cBhvr>
                                      <p:tavLst>
                                        <p:tav tm="0">
                                          <p:val>
                                            <p:strVal val="#ppt_x"/>
                                          </p:val>
                                        </p:tav>
                                        <p:tav tm="100000">
                                          <p:val>
                                            <p:strVal val="#ppt_x"/>
                                          </p:val>
                                        </p:tav>
                                      </p:tavLst>
                                    </p:anim>
                                    <p:anim calcmode="lin" valueType="num">
                                      <p:cBhvr additive="base">
                                        <p:cTn id="62" dur="1000" fill="hold"/>
                                        <p:tgtEl>
                                          <p:spTgt spid="14341">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fill="hold" nodeType="withEffect">
                                  <p:stCondLst>
                                    <p:cond delay="0"/>
                                  </p:stCondLst>
                                  <p:childTnLst>
                                    <p:set>
                                      <p:cBhvr>
                                        <p:cTn id="64" dur="1" fill="hold">
                                          <p:stCondLst>
                                            <p:cond delay="0"/>
                                          </p:stCondLst>
                                        </p:cTn>
                                        <p:tgtEl>
                                          <p:spTgt spid="14341">
                                            <p:txEl>
                                              <p:pRg st="1" end="1"/>
                                            </p:txEl>
                                          </p:spTgt>
                                        </p:tgtEl>
                                        <p:attrNameLst>
                                          <p:attrName>style.visibility</p:attrName>
                                        </p:attrNameLst>
                                      </p:cBhvr>
                                      <p:to>
                                        <p:strVal val="visible"/>
                                      </p:to>
                                    </p:set>
                                    <p:anim calcmode="lin" valueType="num">
                                      <p:cBhvr additive="base">
                                        <p:cTn id="65" dur="1000" fill="hold"/>
                                        <p:tgtEl>
                                          <p:spTgt spid="14341">
                                            <p:txEl>
                                              <p:pRg st="1" end="1"/>
                                            </p:txEl>
                                          </p:spTgt>
                                        </p:tgtEl>
                                        <p:attrNameLst>
                                          <p:attrName>ppt_x</p:attrName>
                                        </p:attrNameLst>
                                      </p:cBhvr>
                                      <p:tavLst>
                                        <p:tav tm="0">
                                          <p:val>
                                            <p:strVal val="#ppt_x"/>
                                          </p:val>
                                        </p:tav>
                                        <p:tav tm="100000">
                                          <p:val>
                                            <p:strVal val="#ppt_x"/>
                                          </p:val>
                                        </p:tav>
                                      </p:tavLst>
                                    </p:anim>
                                    <p:anim calcmode="lin" valueType="num">
                                      <p:cBhvr additive="base">
                                        <p:cTn id="66" dur="1000" fill="hold"/>
                                        <p:tgtEl>
                                          <p:spTgt spid="14341">
                                            <p:txEl>
                                              <p:pRg st="1" end="1"/>
                                            </p:txEl>
                                          </p:spTgt>
                                        </p:tgtEl>
                                        <p:attrNameLst>
                                          <p:attrName>ppt_y</p:attrName>
                                        </p:attrNameLst>
                                      </p:cBhvr>
                                      <p:tavLst>
                                        <p:tav tm="0">
                                          <p:val>
                                            <p:strVal val="0-#ppt_h/2"/>
                                          </p:val>
                                        </p:tav>
                                        <p:tav tm="100000">
                                          <p:val>
                                            <p:strVal val="#ppt_y"/>
                                          </p:val>
                                        </p:tav>
                                      </p:tavLst>
                                    </p:anim>
                                  </p:childTnLst>
                                </p:cTn>
                              </p:par>
                              <p:par>
                                <p:cTn id="67" presetID="2" presetClass="entr" presetSubtype="1" fill="hold" nodeType="withEffect">
                                  <p:stCondLst>
                                    <p:cond delay="0"/>
                                  </p:stCondLst>
                                  <p:childTnLst>
                                    <p:set>
                                      <p:cBhvr>
                                        <p:cTn id="68" dur="1" fill="hold">
                                          <p:stCondLst>
                                            <p:cond delay="0"/>
                                          </p:stCondLst>
                                        </p:cTn>
                                        <p:tgtEl>
                                          <p:spTgt spid="14341">
                                            <p:txEl>
                                              <p:pRg st="2" end="2"/>
                                            </p:txEl>
                                          </p:spTgt>
                                        </p:tgtEl>
                                        <p:attrNameLst>
                                          <p:attrName>style.visibility</p:attrName>
                                        </p:attrNameLst>
                                      </p:cBhvr>
                                      <p:to>
                                        <p:strVal val="visible"/>
                                      </p:to>
                                    </p:set>
                                    <p:anim calcmode="lin" valueType="num">
                                      <p:cBhvr additive="base">
                                        <p:cTn id="69" dur="10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additive="base">
                                        <p:cTn id="70" dur="1000" fill="hold"/>
                                        <p:tgtEl>
                                          <p:spTgt spid="14341">
                                            <p:txEl>
                                              <p:pRg st="2" end="2"/>
                                            </p:txEl>
                                          </p:spTgt>
                                        </p:tgtEl>
                                        <p:attrNameLst>
                                          <p:attrName>ppt_y</p:attrName>
                                        </p:attrNameLst>
                                      </p:cBhvr>
                                      <p:tavLst>
                                        <p:tav tm="0">
                                          <p:val>
                                            <p:strVal val="0-#ppt_h/2"/>
                                          </p:val>
                                        </p:tav>
                                        <p:tav tm="100000">
                                          <p:val>
                                            <p:strVal val="#ppt_y"/>
                                          </p:val>
                                        </p:tav>
                                      </p:tavLst>
                                    </p:anim>
                                  </p:childTnLst>
                                </p:cTn>
                              </p:par>
                              <p:par>
                                <p:cTn id="71" presetID="2" presetClass="entr" presetSubtype="1" fill="hold" nodeType="withEffect">
                                  <p:stCondLst>
                                    <p:cond delay="0"/>
                                  </p:stCondLst>
                                  <p:childTnLst>
                                    <p:set>
                                      <p:cBhvr>
                                        <p:cTn id="72" dur="1" fill="hold">
                                          <p:stCondLst>
                                            <p:cond delay="0"/>
                                          </p:stCondLst>
                                        </p:cTn>
                                        <p:tgtEl>
                                          <p:spTgt spid="14341">
                                            <p:txEl>
                                              <p:pRg st="3" end="3"/>
                                            </p:txEl>
                                          </p:spTgt>
                                        </p:tgtEl>
                                        <p:attrNameLst>
                                          <p:attrName>style.visibility</p:attrName>
                                        </p:attrNameLst>
                                      </p:cBhvr>
                                      <p:to>
                                        <p:strVal val="visible"/>
                                      </p:to>
                                    </p:set>
                                    <p:anim calcmode="lin" valueType="num">
                                      <p:cBhvr additive="base">
                                        <p:cTn id="73" dur="1000" fill="hold"/>
                                        <p:tgtEl>
                                          <p:spTgt spid="14341">
                                            <p:txEl>
                                              <p:pRg st="3" end="3"/>
                                            </p:txEl>
                                          </p:spTgt>
                                        </p:tgtEl>
                                        <p:attrNameLst>
                                          <p:attrName>ppt_x</p:attrName>
                                        </p:attrNameLst>
                                      </p:cBhvr>
                                      <p:tavLst>
                                        <p:tav tm="0">
                                          <p:val>
                                            <p:strVal val="#ppt_x"/>
                                          </p:val>
                                        </p:tav>
                                        <p:tav tm="100000">
                                          <p:val>
                                            <p:strVal val="#ppt_x"/>
                                          </p:val>
                                        </p:tav>
                                      </p:tavLst>
                                    </p:anim>
                                    <p:anim calcmode="lin" valueType="num">
                                      <p:cBhvr additive="base">
                                        <p:cTn id="74" dur="1000" fill="hold"/>
                                        <p:tgtEl>
                                          <p:spTgt spid="14341">
                                            <p:txEl>
                                              <p:pRg st="3" end="3"/>
                                            </p:txEl>
                                          </p:spTgt>
                                        </p:tgtEl>
                                        <p:attrNameLst>
                                          <p:attrName>ppt_y</p:attrName>
                                        </p:attrNameLst>
                                      </p:cBhvr>
                                      <p:tavLst>
                                        <p:tav tm="0">
                                          <p:val>
                                            <p:strVal val="0-#ppt_h/2"/>
                                          </p:val>
                                        </p:tav>
                                        <p:tav tm="100000">
                                          <p:val>
                                            <p:strVal val="#ppt_y"/>
                                          </p:val>
                                        </p:tav>
                                      </p:tavLst>
                                    </p:anim>
                                  </p:childTnLst>
                                </p:cTn>
                              </p:par>
                              <p:par>
                                <p:cTn id="75" presetID="2" presetClass="entr" presetSubtype="1" fill="hold" nodeType="withEffect">
                                  <p:stCondLst>
                                    <p:cond delay="0"/>
                                  </p:stCondLst>
                                  <p:childTnLst>
                                    <p:set>
                                      <p:cBhvr>
                                        <p:cTn id="76" dur="1" fill="hold">
                                          <p:stCondLst>
                                            <p:cond delay="0"/>
                                          </p:stCondLst>
                                        </p:cTn>
                                        <p:tgtEl>
                                          <p:spTgt spid="14341">
                                            <p:txEl>
                                              <p:pRg st="4" end="4"/>
                                            </p:txEl>
                                          </p:spTgt>
                                        </p:tgtEl>
                                        <p:attrNameLst>
                                          <p:attrName>style.visibility</p:attrName>
                                        </p:attrNameLst>
                                      </p:cBhvr>
                                      <p:to>
                                        <p:strVal val="visible"/>
                                      </p:to>
                                    </p:set>
                                    <p:anim calcmode="lin" valueType="num">
                                      <p:cBhvr additive="base">
                                        <p:cTn id="77" dur="1000" fill="hold"/>
                                        <p:tgtEl>
                                          <p:spTgt spid="14341">
                                            <p:txEl>
                                              <p:pRg st="4" end="4"/>
                                            </p:txEl>
                                          </p:spTgt>
                                        </p:tgtEl>
                                        <p:attrNameLst>
                                          <p:attrName>ppt_x</p:attrName>
                                        </p:attrNameLst>
                                      </p:cBhvr>
                                      <p:tavLst>
                                        <p:tav tm="0">
                                          <p:val>
                                            <p:strVal val="#ppt_x"/>
                                          </p:val>
                                        </p:tav>
                                        <p:tav tm="100000">
                                          <p:val>
                                            <p:strVal val="#ppt_x"/>
                                          </p:val>
                                        </p:tav>
                                      </p:tavLst>
                                    </p:anim>
                                    <p:anim calcmode="lin" valueType="num">
                                      <p:cBhvr additive="base">
                                        <p:cTn id="78" dur="1000" fill="hold"/>
                                        <p:tgtEl>
                                          <p:spTgt spid="14341">
                                            <p:txEl>
                                              <p:pRg st="4" end="4"/>
                                            </p:txEl>
                                          </p:spTgt>
                                        </p:tgtEl>
                                        <p:attrNameLst>
                                          <p:attrName>ppt_y</p:attrName>
                                        </p:attrNameLst>
                                      </p:cBhvr>
                                      <p:tavLst>
                                        <p:tav tm="0">
                                          <p:val>
                                            <p:strVal val="0-#ppt_h/2"/>
                                          </p:val>
                                        </p:tav>
                                        <p:tav tm="100000">
                                          <p:val>
                                            <p:strVal val="#ppt_y"/>
                                          </p:val>
                                        </p:tav>
                                      </p:tavLst>
                                    </p:anim>
                                  </p:childTnLst>
                                </p:cTn>
                              </p:par>
                              <p:par>
                                <p:cTn id="79" presetID="2" presetClass="entr" presetSubtype="1" fill="hold" nodeType="withEffect">
                                  <p:stCondLst>
                                    <p:cond delay="0"/>
                                  </p:stCondLst>
                                  <p:childTnLst>
                                    <p:set>
                                      <p:cBhvr>
                                        <p:cTn id="80" dur="1" fill="hold">
                                          <p:stCondLst>
                                            <p:cond delay="0"/>
                                          </p:stCondLst>
                                        </p:cTn>
                                        <p:tgtEl>
                                          <p:spTgt spid="14341">
                                            <p:txEl>
                                              <p:pRg st="5" end="5"/>
                                            </p:txEl>
                                          </p:spTgt>
                                        </p:tgtEl>
                                        <p:attrNameLst>
                                          <p:attrName>style.visibility</p:attrName>
                                        </p:attrNameLst>
                                      </p:cBhvr>
                                      <p:to>
                                        <p:strVal val="visible"/>
                                      </p:to>
                                    </p:set>
                                    <p:anim calcmode="lin" valueType="num">
                                      <p:cBhvr additive="base">
                                        <p:cTn id="81" dur="1000" fill="hold"/>
                                        <p:tgtEl>
                                          <p:spTgt spid="14341">
                                            <p:txEl>
                                              <p:pRg st="5" end="5"/>
                                            </p:txEl>
                                          </p:spTgt>
                                        </p:tgtEl>
                                        <p:attrNameLst>
                                          <p:attrName>ppt_x</p:attrName>
                                        </p:attrNameLst>
                                      </p:cBhvr>
                                      <p:tavLst>
                                        <p:tav tm="0">
                                          <p:val>
                                            <p:strVal val="#ppt_x"/>
                                          </p:val>
                                        </p:tav>
                                        <p:tav tm="100000">
                                          <p:val>
                                            <p:strVal val="#ppt_x"/>
                                          </p:val>
                                        </p:tav>
                                      </p:tavLst>
                                    </p:anim>
                                    <p:anim calcmode="lin" valueType="num">
                                      <p:cBhvr additive="base">
                                        <p:cTn id="82" dur="1000" fill="hold"/>
                                        <p:tgtEl>
                                          <p:spTgt spid="14341">
                                            <p:txEl>
                                              <p:pRg st="5" end="5"/>
                                            </p:txEl>
                                          </p:spTgt>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14341">
                                            <p:txEl>
                                              <p:pRg st="6" end="6"/>
                                            </p:txEl>
                                          </p:spTgt>
                                        </p:tgtEl>
                                        <p:attrNameLst>
                                          <p:attrName>style.visibility</p:attrName>
                                        </p:attrNameLst>
                                      </p:cBhvr>
                                      <p:to>
                                        <p:strVal val="visible"/>
                                      </p:to>
                                    </p:set>
                                    <p:anim calcmode="lin" valueType="num">
                                      <p:cBhvr additive="base">
                                        <p:cTn id="85" dur="1000" fill="hold"/>
                                        <p:tgtEl>
                                          <p:spTgt spid="14341">
                                            <p:txEl>
                                              <p:pRg st="6" end="6"/>
                                            </p:txEl>
                                          </p:spTgt>
                                        </p:tgtEl>
                                        <p:attrNameLst>
                                          <p:attrName>ppt_x</p:attrName>
                                        </p:attrNameLst>
                                      </p:cBhvr>
                                      <p:tavLst>
                                        <p:tav tm="0">
                                          <p:val>
                                            <p:strVal val="#ppt_x"/>
                                          </p:val>
                                        </p:tav>
                                        <p:tav tm="100000">
                                          <p:val>
                                            <p:strVal val="#ppt_x"/>
                                          </p:val>
                                        </p:tav>
                                      </p:tavLst>
                                    </p:anim>
                                    <p:anim calcmode="lin" valueType="num">
                                      <p:cBhvr additive="base">
                                        <p:cTn id="86" dur="1000" fill="hold"/>
                                        <p:tgtEl>
                                          <p:spTgt spid="14341">
                                            <p:txEl>
                                              <p:pRg st="6" end="6"/>
                                            </p:txEl>
                                          </p:spTgt>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14341">
                                            <p:txEl>
                                              <p:pRg st="7" end="7"/>
                                            </p:txEl>
                                          </p:spTgt>
                                        </p:tgtEl>
                                        <p:attrNameLst>
                                          <p:attrName>style.visibility</p:attrName>
                                        </p:attrNameLst>
                                      </p:cBhvr>
                                      <p:to>
                                        <p:strVal val="visible"/>
                                      </p:to>
                                    </p:set>
                                    <p:anim calcmode="lin" valueType="num">
                                      <p:cBhvr additive="base">
                                        <p:cTn id="89" dur="1000" fill="hold"/>
                                        <p:tgtEl>
                                          <p:spTgt spid="14341">
                                            <p:txEl>
                                              <p:pRg st="7" end="7"/>
                                            </p:txEl>
                                          </p:spTgt>
                                        </p:tgtEl>
                                        <p:attrNameLst>
                                          <p:attrName>ppt_x</p:attrName>
                                        </p:attrNameLst>
                                      </p:cBhvr>
                                      <p:tavLst>
                                        <p:tav tm="0">
                                          <p:val>
                                            <p:strVal val="#ppt_x"/>
                                          </p:val>
                                        </p:tav>
                                        <p:tav tm="100000">
                                          <p:val>
                                            <p:strVal val="#ppt_x"/>
                                          </p:val>
                                        </p:tav>
                                      </p:tavLst>
                                    </p:anim>
                                    <p:anim calcmode="lin" valueType="num">
                                      <p:cBhvr additive="base">
                                        <p:cTn id="90" dur="1000" fill="hold"/>
                                        <p:tgtEl>
                                          <p:spTgt spid="14341">
                                            <p:txEl>
                                              <p:pRg st="7" end="7"/>
                                            </p:txEl>
                                          </p:spTgt>
                                        </p:tgtEl>
                                        <p:attrNameLst>
                                          <p:attrName>ppt_y</p:attrName>
                                        </p:attrNameLst>
                                      </p:cBhvr>
                                      <p:tavLst>
                                        <p:tav tm="0">
                                          <p:val>
                                            <p:strVal val="0-#ppt_h/2"/>
                                          </p:val>
                                        </p:tav>
                                        <p:tav tm="100000">
                                          <p:val>
                                            <p:strVal val="#ppt_y"/>
                                          </p:val>
                                        </p:tav>
                                      </p:tavLst>
                                    </p:anim>
                                  </p:childTnLst>
                                </p:cTn>
                              </p:par>
                              <p:par>
                                <p:cTn id="91" presetID="2" presetClass="entr" presetSubtype="1" fill="hold" nodeType="withEffect">
                                  <p:stCondLst>
                                    <p:cond delay="0"/>
                                  </p:stCondLst>
                                  <p:childTnLst>
                                    <p:set>
                                      <p:cBhvr>
                                        <p:cTn id="92" dur="1" fill="hold">
                                          <p:stCondLst>
                                            <p:cond delay="0"/>
                                          </p:stCondLst>
                                        </p:cTn>
                                        <p:tgtEl>
                                          <p:spTgt spid="14341">
                                            <p:txEl>
                                              <p:pRg st="8" end="8"/>
                                            </p:txEl>
                                          </p:spTgt>
                                        </p:tgtEl>
                                        <p:attrNameLst>
                                          <p:attrName>style.visibility</p:attrName>
                                        </p:attrNameLst>
                                      </p:cBhvr>
                                      <p:to>
                                        <p:strVal val="visible"/>
                                      </p:to>
                                    </p:set>
                                    <p:anim calcmode="lin" valueType="num">
                                      <p:cBhvr additive="base">
                                        <p:cTn id="93" dur="1000" fill="hold"/>
                                        <p:tgtEl>
                                          <p:spTgt spid="14341">
                                            <p:txEl>
                                              <p:pRg st="8" end="8"/>
                                            </p:txEl>
                                          </p:spTgt>
                                        </p:tgtEl>
                                        <p:attrNameLst>
                                          <p:attrName>ppt_x</p:attrName>
                                        </p:attrNameLst>
                                      </p:cBhvr>
                                      <p:tavLst>
                                        <p:tav tm="0">
                                          <p:val>
                                            <p:strVal val="#ppt_x"/>
                                          </p:val>
                                        </p:tav>
                                        <p:tav tm="100000">
                                          <p:val>
                                            <p:strVal val="#ppt_x"/>
                                          </p:val>
                                        </p:tav>
                                      </p:tavLst>
                                    </p:anim>
                                    <p:anim calcmode="lin" valueType="num">
                                      <p:cBhvr additive="base">
                                        <p:cTn id="94" dur="1000" fill="hold"/>
                                        <p:tgtEl>
                                          <p:spTgt spid="14341">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95288" y="-315913"/>
            <a:ext cx="7543800" cy="1295401"/>
          </a:xfrm>
        </p:spPr>
        <p:txBody>
          <a:bodyPr/>
          <a:lstStyle/>
          <a:p>
            <a:pPr eaLnBrk="1" hangingPunct="1"/>
            <a:r>
              <a:rPr lang="zh-CN" altLang="en-US" sz="4100" smtClean="0">
                <a:solidFill>
                  <a:srgbClr val="FF0000"/>
                </a:solidFill>
                <a:ea typeface="黑体" pitchFamily="2" charset="-122"/>
              </a:rPr>
              <a:t>一、模块化设计与函数</a:t>
            </a:r>
          </a:p>
        </p:txBody>
      </p:sp>
      <p:sp>
        <p:nvSpPr>
          <p:cNvPr id="5123" name="Rectangle 3"/>
          <p:cNvSpPr>
            <a:spLocks noGrp="1" noRot="1" noChangeArrowheads="1"/>
          </p:cNvSpPr>
          <p:nvPr>
            <p:ph type="body" sz="half" idx="1"/>
          </p:nvPr>
        </p:nvSpPr>
        <p:spPr>
          <a:xfrm>
            <a:off x="468313" y="1268413"/>
            <a:ext cx="7272337" cy="5040312"/>
          </a:xfrm>
        </p:spPr>
        <p:txBody>
          <a:bodyPr/>
          <a:lstStyle/>
          <a:p>
            <a:pPr eaLnBrk="1" hangingPunct="1">
              <a:buFont typeface="Wingdings 2" pitchFamily="18" charset="2"/>
              <a:buNone/>
            </a:pPr>
            <a:r>
              <a:rPr lang="zh-CN" altLang="en-US" sz="3300" smtClean="0">
                <a:ea typeface="黑体" pitchFamily="2" charset="-122"/>
              </a:rPr>
              <a:t>本章的学习首先要讨论</a:t>
            </a:r>
            <a:r>
              <a:rPr lang="en-US" altLang="zh-CN" sz="3300" smtClean="0">
                <a:ea typeface="黑体" pitchFamily="2" charset="-122"/>
              </a:rPr>
              <a:t>——</a:t>
            </a:r>
          </a:p>
          <a:p>
            <a:pPr eaLnBrk="1" hangingPunct="1">
              <a:buFont typeface="Wingdings 2" pitchFamily="18" charset="2"/>
              <a:buNone/>
            </a:pPr>
            <a:r>
              <a:rPr lang="en-US" altLang="zh-CN" sz="3300" smtClean="0">
                <a:ea typeface="黑体" pitchFamily="2" charset="-122"/>
              </a:rPr>
              <a:t>①</a:t>
            </a:r>
            <a:r>
              <a:rPr lang="zh-CN" altLang="en-US" sz="3300" smtClean="0">
                <a:ea typeface="黑体" pitchFamily="2" charset="-122"/>
              </a:rPr>
              <a:t>什么是函数？</a:t>
            </a:r>
          </a:p>
          <a:p>
            <a:pPr eaLnBrk="1" hangingPunct="1">
              <a:buFont typeface="Wingdings 2" pitchFamily="18" charset="2"/>
              <a:buNone/>
            </a:pPr>
            <a:r>
              <a:rPr lang="zh-CN" altLang="en-US" sz="3300" smtClean="0">
                <a:ea typeface="黑体" pitchFamily="2" charset="-122"/>
              </a:rPr>
              <a:t>②为什么要使用函数？</a:t>
            </a:r>
          </a:p>
          <a:p>
            <a:pPr eaLnBrk="1" hangingPunct="1">
              <a:buFont typeface="Wingdings 2" pitchFamily="18" charset="2"/>
              <a:buNone/>
            </a:pPr>
            <a:r>
              <a:rPr lang="zh-CN" altLang="en-US" sz="3300" smtClean="0">
                <a:ea typeface="黑体" pitchFamily="2" charset="-122"/>
              </a:rPr>
              <a:t>③函数有哪些类型？</a:t>
            </a:r>
          </a:p>
          <a:p>
            <a:pPr eaLnBrk="1" hangingPunct="1">
              <a:buFont typeface="Wingdings 2" pitchFamily="18" charset="2"/>
              <a:buNone/>
            </a:pPr>
            <a:r>
              <a:rPr lang="zh-CN" altLang="en-US" sz="3300" smtClean="0">
                <a:ea typeface="黑体" pitchFamily="2" charset="-122"/>
              </a:rPr>
              <a:t>④如何自己定义一个函数？</a:t>
            </a:r>
          </a:p>
          <a:p>
            <a:pPr eaLnBrk="1" hangingPunct="1">
              <a:buFont typeface="Wingdings 2" pitchFamily="18" charset="2"/>
              <a:buNone/>
            </a:pPr>
            <a:r>
              <a:rPr lang="zh-CN" altLang="en-US" sz="3300" smtClean="0">
                <a:ea typeface="黑体" pitchFamily="2" charset="-122"/>
              </a:rPr>
              <a:t>⑤如何调用一个函数？</a:t>
            </a:r>
          </a:p>
          <a:p>
            <a:pPr eaLnBrk="1" hangingPunct="1">
              <a:buFont typeface="Wingdings 2" pitchFamily="18" charset="2"/>
              <a:buNone/>
            </a:pPr>
            <a:r>
              <a:rPr lang="zh-CN" altLang="en-US" sz="3300" smtClean="0">
                <a:ea typeface="黑体" pitchFamily="2" charset="-122"/>
              </a:rPr>
              <a:t>⑥函数学习的难点是什么？</a:t>
            </a:r>
          </a:p>
        </p:txBody>
      </p:sp>
    </p:spTree>
  </p:cSld>
  <p:clrMapOvr>
    <a:masterClrMapping/>
  </p:clrMapOvr>
  <p:transition>
    <p:blinds dir="vert"/>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95288" y="-315913"/>
            <a:ext cx="7543800" cy="1295401"/>
          </a:xfrm>
        </p:spPr>
        <p:txBody>
          <a:bodyPr/>
          <a:lstStyle/>
          <a:p>
            <a:pPr eaLnBrk="1" hangingPunct="1"/>
            <a:r>
              <a:rPr lang="zh-CN" altLang="en-US" sz="4100" smtClean="0">
                <a:solidFill>
                  <a:srgbClr val="FF0000"/>
                </a:solidFill>
                <a:ea typeface="黑体" pitchFamily="2" charset="-122"/>
              </a:rPr>
              <a:t>一、模块化设计与函数</a:t>
            </a:r>
          </a:p>
        </p:txBody>
      </p:sp>
      <p:sp>
        <p:nvSpPr>
          <p:cNvPr id="6147" name="Rectangle 3"/>
          <p:cNvSpPr>
            <a:spLocks noGrp="1" noRot="1" noChangeArrowheads="1"/>
          </p:cNvSpPr>
          <p:nvPr>
            <p:ph type="body" sz="half" idx="1"/>
          </p:nvPr>
        </p:nvSpPr>
        <p:spPr>
          <a:xfrm>
            <a:off x="468313" y="1268413"/>
            <a:ext cx="4032250" cy="5040312"/>
          </a:xfrm>
        </p:spPr>
        <p:txBody>
          <a:bodyPr/>
          <a:lstStyle/>
          <a:p>
            <a:pPr eaLnBrk="1" hangingPunct="1">
              <a:lnSpc>
                <a:spcPct val="90000"/>
              </a:lnSpc>
              <a:buFont typeface="Wingdings 2" pitchFamily="18" charset="2"/>
              <a:buNone/>
            </a:pPr>
            <a:r>
              <a:rPr lang="en-US" altLang="zh-CN" sz="3300" smtClean="0">
                <a:ea typeface="黑体" pitchFamily="2" charset="-122"/>
              </a:rPr>
              <a:t>①</a:t>
            </a:r>
            <a:r>
              <a:rPr lang="zh-CN" altLang="en-US" sz="3300" smtClean="0">
                <a:ea typeface="黑体" pitchFamily="2" charset="-122"/>
              </a:rPr>
              <a:t>什么是函数？</a:t>
            </a:r>
          </a:p>
          <a:p>
            <a:pPr eaLnBrk="1" hangingPunct="1">
              <a:lnSpc>
                <a:spcPct val="90000"/>
              </a:lnSpc>
              <a:buFont typeface="Wingdings 2" pitchFamily="18" charset="2"/>
              <a:buNone/>
            </a:pPr>
            <a:r>
              <a:rPr lang="zh-CN" altLang="en-US" sz="3300" smtClean="0">
                <a:ea typeface="黑体" pitchFamily="2" charset="-122"/>
              </a:rPr>
              <a:t>②为什么要使用函数？</a:t>
            </a:r>
          </a:p>
          <a:p>
            <a:pPr eaLnBrk="1" hangingPunct="1">
              <a:lnSpc>
                <a:spcPct val="90000"/>
              </a:lnSpc>
              <a:buFont typeface="Wingdings 2" pitchFamily="18" charset="2"/>
              <a:buNone/>
            </a:pPr>
            <a:r>
              <a:rPr lang="zh-CN" altLang="en-US" sz="3300" smtClean="0">
                <a:ea typeface="黑体" pitchFamily="2" charset="-122"/>
              </a:rPr>
              <a:t>③函数有哪些类型？</a:t>
            </a:r>
          </a:p>
          <a:p>
            <a:pPr eaLnBrk="1" hangingPunct="1">
              <a:lnSpc>
                <a:spcPct val="90000"/>
              </a:lnSpc>
              <a:buFont typeface="Wingdings 2" pitchFamily="18" charset="2"/>
              <a:buNone/>
            </a:pPr>
            <a:r>
              <a:rPr lang="zh-CN" altLang="en-US" sz="3300" smtClean="0">
                <a:ea typeface="黑体" pitchFamily="2" charset="-122"/>
              </a:rPr>
              <a:t>④如何自己定义一个函数？</a:t>
            </a:r>
          </a:p>
          <a:p>
            <a:pPr eaLnBrk="1" hangingPunct="1">
              <a:lnSpc>
                <a:spcPct val="90000"/>
              </a:lnSpc>
              <a:buFont typeface="Wingdings 2" pitchFamily="18" charset="2"/>
              <a:buNone/>
            </a:pPr>
            <a:r>
              <a:rPr lang="zh-CN" altLang="en-US" sz="3300" smtClean="0">
                <a:ea typeface="黑体" pitchFamily="2" charset="-122"/>
              </a:rPr>
              <a:t>⑤如何调用一个函数？</a:t>
            </a:r>
          </a:p>
          <a:p>
            <a:pPr eaLnBrk="1" hangingPunct="1">
              <a:lnSpc>
                <a:spcPct val="90000"/>
              </a:lnSpc>
              <a:buFont typeface="Wingdings 2" pitchFamily="18" charset="2"/>
              <a:buNone/>
            </a:pPr>
            <a:r>
              <a:rPr lang="zh-CN" altLang="en-US" sz="3300" smtClean="0">
                <a:ea typeface="黑体" pitchFamily="2" charset="-122"/>
              </a:rPr>
              <a:t>⑥函数学习的难点是什么？</a:t>
            </a:r>
          </a:p>
        </p:txBody>
      </p:sp>
      <p:sp>
        <p:nvSpPr>
          <p:cNvPr id="6148" name="Text Box 6"/>
          <p:cNvSpPr txBox="1">
            <a:spLocks noChangeArrowheads="1"/>
          </p:cNvSpPr>
          <p:nvPr/>
        </p:nvSpPr>
        <p:spPr bwMode="auto">
          <a:xfrm>
            <a:off x="4716463" y="1557338"/>
            <a:ext cx="3887787" cy="4394200"/>
          </a:xfrm>
          <a:prstGeom prst="rect">
            <a:avLst/>
          </a:prstGeom>
          <a:solidFill>
            <a:srgbClr val="339966"/>
          </a:solidFill>
          <a:ln w="31750">
            <a:solidFill>
              <a:srgbClr val="FF0000"/>
            </a:solidFill>
            <a:miter lim="800000"/>
            <a:headEnd/>
            <a:tailEnd/>
          </a:ln>
        </p:spPr>
        <p:txBody>
          <a:bodyPr>
            <a:spAutoFit/>
          </a:bodyPr>
          <a:lstStyle/>
          <a:p>
            <a:r>
              <a:rPr lang="en-US" altLang="zh-CN" sz="2800">
                <a:solidFill>
                  <a:schemeClr val="bg1"/>
                </a:solidFill>
                <a:latin typeface="黑体" pitchFamily="2" charset="-122"/>
                <a:ea typeface="黑体" pitchFamily="2" charset="-122"/>
              </a:rPr>
              <a:t>     </a:t>
            </a:r>
            <a:r>
              <a:rPr lang="zh-CN" altLang="en-US" sz="2800">
                <a:solidFill>
                  <a:schemeClr val="bg1"/>
                </a:solidFill>
                <a:latin typeface="黑体" pitchFamily="2" charset="-122"/>
                <a:ea typeface="黑体" pitchFamily="2" charset="-122"/>
              </a:rPr>
              <a:t>什么是函数？</a:t>
            </a:r>
          </a:p>
          <a:p>
            <a:endParaRPr lang="zh-CN" altLang="en-US" sz="2800">
              <a:solidFill>
                <a:schemeClr val="bg1"/>
              </a:solidFill>
              <a:latin typeface="黑体" pitchFamily="2" charset="-122"/>
              <a:ea typeface="黑体" pitchFamily="2" charset="-122"/>
            </a:endParaRPr>
          </a:p>
          <a:p>
            <a:r>
              <a:rPr lang="zh-CN" altLang="en-US" sz="2800">
                <a:solidFill>
                  <a:schemeClr val="bg1"/>
                </a:solidFill>
                <a:latin typeface="黑体" pitchFamily="2" charset="-122"/>
                <a:ea typeface="黑体" pitchFamily="2" charset="-122"/>
              </a:rPr>
              <a:t>一个独立的程序模块，可以定义自己的变量（仅在本函数内有效），拥有自己的存储空间。可以被其他函数或自身调用（主函数除外）。</a:t>
            </a:r>
            <a:r>
              <a:rPr lang="zh-CN" altLang="en-US" sz="2800"/>
              <a:t> </a:t>
            </a:r>
          </a:p>
          <a:p>
            <a:endParaRPr lang="en-US" altLang="zh-CN" sz="2800"/>
          </a:p>
        </p:txBody>
      </p:sp>
    </p:spTree>
  </p:cSld>
  <p:clrMapOvr>
    <a:masterClrMapping/>
  </p:clrMapOvr>
  <p:transition>
    <p:blinds dir="vert"/>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95288" y="-315913"/>
            <a:ext cx="7543800" cy="1295401"/>
          </a:xfrm>
        </p:spPr>
        <p:txBody>
          <a:bodyPr/>
          <a:lstStyle/>
          <a:p>
            <a:pPr eaLnBrk="1" hangingPunct="1"/>
            <a:r>
              <a:rPr lang="zh-CN" altLang="en-US" sz="4100" smtClean="0">
                <a:solidFill>
                  <a:srgbClr val="FF0000"/>
                </a:solidFill>
                <a:ea typeface="黑体" pitchFamily="2" charset="-122"/>
              </a:rPr>
              <a:t>一、模块化设计与函数</a:t>
            </a:r>
          </a:p>
        </p:txBody>
      </p:sp>
      <p:sp>
        <p:nvSpPr>
          <p:cNvPr id="7171" name="Rectangle 3"/>
          <p:cNvSpPr>
            <a:spLocks noGrp="1" noRot="1" noChangeArrowheads="1"/>
          </p:cNvSpPr>
          <p:nvPr>
            <p:ph type="body" sz="half" idx="1"/>
          </p:nvPr>
        </p:nvSpPr>
        <p:spPr>
          <a:xfrm>
            <a:off x="468313" y="1268413"/>
            <a:ext cx="4032250" cy="5040312"/>
          </a:xfrm>
        </p:spPr>
        <p:txBody>
          <a:bodyPr/>
          <a:lstStyle/>
          <a:p>
            <a:pPr eaLnBrk="1" hangingPunct="1">
              <a:lnSpc>
                <a:spcPct val="90000"/>
              </a:lnSpc>
              <a:buFont typeface="Wingdings 2" pitchFamily="18" charset="2"/>
              <a:buNone/>
            </a:pPr>
            <a:r>
              <a:rPr lang="en-US" altLang="zh-CN" sz="3300" smtClean="0">
                <a:ea typeface="黑体" pitchFamily="2" charset="-122"/>
              </a:rPr>
              <a:t>①</a:t>
            </a:r>
            <a:r>
              <a:rPr lang="zh-CN" altLang="en-US" sz="3300" smtClean="0">
                <a:ea typeface="黑体" pitchFamily="2" charset="-122"/>
              </a:rPr>
              <a:t>什么是函数？</a:t>
            </a:r>
          </a:p>
          <a:p>
            <a:pPr eaLnBrk="1" hangingPunct="1">
              <a:lnSpc>
                <a:spcPct val="90000"/>
              </a:lnSpc>
              <a:buFont typeface="Wingdings 2" pitchFamily="18" charset="2"/>
              <a:buNone/>
            </a:pPr>
            <a:r>
              <a:rPr lang="zh-CN" altLang="en-US" sz="3300" smtClean="0">
                <a:ea typeface="黑体" pitchFamily="2" charset="-122"/>
              </a:rPr>
              <a:t>②为什么要使用函数？</a:t>
            </a:r>
          </a:p>
          <a:p>
            <a:pPr eaLnBrk="1" hangingPunct="1">
              <a:lnSpc>
                <a:spcPct val="90000"/>
              </a:lnSpc>
              <a:buFont typeface="Wingdings 2" pitchFamily="18" charset="2"/>
              <a:buNone/>
            </a:pPr>
            <a:r>
              <a:rPr lang="zh-CN" altLang="en-US" sz="3300" smtClean="0">
                <a:ea typeface="黑体" pitchFamily="2" charset="-122"/>
              </a:rPr>
              <a:t>③函数有哪些类型？</a:t>
            </a:r>
          </a:p>
          <a:p>
            <a:pPr eaLnBrk="1" hangingPunct="1">
              <a:lnSpc>
                <a:spcPct val="90000"/>
              </a:lnSpc>
              <a:buFont typeface="Wingdings 2" pitchFamily="18" charset="2"/>
              <a:buNone/>
            </a:pPr>
            <a:r>
              <a:rPr lang="zh-CN" altLang="en-US" sz="3300" smtClean="0">
                <a:ea typeface="黑体" pitchFamily="2" charset="-122"/>
              </a:rPr>
              <a:t>④如何自己定义一个函数？</a:t>
            </a:r>
          </a:p>
          <a:p>
            <a:pPr eaLnBrk="1" hangingPunct="1">
              <a:lnSpc>
                <a:spcPct val="90000"/>
              </a:lnSpc>
              <a:buFont typeface="Wingdings 2" pitchFamily="18" charset="2"/>
              <a:buNone/>
            </a:pPr>
            <a:r>
              <a:rPr lang="zh-CN" altLang="en-US" sz="3300" smtClean="0">
                <a:ea typeface="黑体" pitchFamily="2" charset="-122"/>
              </a:rPr>
              <a:t>⑤如何调用一个函数？</a:t>
            </a:r>
          </a:p>
          <a:p>
            <a:pPr eaLnBrk="1" hangingPunct="1">
              <a:lnSpc>
                <a:spcPct val="90000"/>
              </a:lnSpc>
              <a:buFont typeface="Wingdings 2" pitchFamily="18" charset="2"/>
              <a:buNone/>
            </a:pPr>
            <a:r>
              <a:rPr lang="zh-CN" altLang="en-US" sz="3300" smtClean="0">
                <a:ea typeface="黑体" pitchFamily="2" charset="-122"/>
              </a:rPr>
              <a:t>⑥函数学习的难点是什么？</a:t>
            </a:r>
          </a:p>
        </p:txBody>
      </p:sp>
      <p:sp>
        <p:nvSpPr>
          <p:cNvPr id="26628" name="Text Box 4"/>
          <p:cNvSpPr txBox="1">
            <a:spLocks noChangeArrowheads="1"/>
          </p:cNvSpPr>
          <p:nvPr/>
        </p:nvSpPr>
        <p:spPr bwMode="auto">
          <a:xfrm>
            <a:off x="4716463" y="1557338"/>
            <a:ext cx="4103687" cy="4384675"/>
          </a:xfrm>
          <a:prstGeom prst="rect">
            <a:avLst/>
          </a:prstGeom>
          <a:solidFill>
            <a:srgbClr val="339966"/>
          </a:solidFill>
          <a:ln w="31750">
            <a:solidFill>
              <a:srgbClr val="FF0000"/>
            </a:solidFill>
            <a:miter lim="800000"/>
            <a:headEnd/>
            <a:tailEnd/>
          </a:ln>
        </p:spPr>
        <p:txBody>
          <a:bodyPr>
            <a:spAutoFit/>
          </a:bodyPr>
          <a:lstStyle/>
          <a:p>
            <a:pPr marL="365125" indent="-365125"/>
            <a:r>
              <a:rPr lang="en-US" altLang="zh-CN" sz="2800">
                <a:solidFill>
                  <a:schemeClr val="bg1"/>
                </a:solidFill>
                <a:latin typeface="黑体" pitchFamily="2" charset="-122"/>
                <a:ea typeface="黑体" pitchFamily="2" charset="-122"/>
              </a:rPr>
              <a:t>   </a:t>
            </a:r>
            <a:r>
              <a:rPr lang="zh-CN" altLang="en-US" sz="2400">
                <a:solidFill>
                  <a:schemeClr val="bg1"/>
                </a:solidFill>
                <a:latin typeface="黑体" pitchFamily="2" charset="-122"/>
                <a:ea typeface="黑体" pitchFamily="2" charset="-122"/>
              </a:rPr>
              <a:t>为什么要使用函数？</a:t>
            </a:r>
          </a:p>
          <a:p>
            <a:pPr marL="365125" indent="-365125">
              <a:buClr>
                <a:srgbClr val="FFFF66"/>
              </a:buClr>
              <a:buFont typeface="Wingdings" pitchFamily="2" charset="2"/>
              <a:buChar char="u"/>
            </a:pPr>
            <a:r>
              <a:rPr lang="zh-CN" altLang="en-US" sz="2400">
                <a:solidFill>
                  <a:schemeClr val="bg1"/>
                </a:solidFill>
                <a:latin typeface="黑体" pitchFamily="2" charset="-122"/>
                <a:ea typeface="黑体" pitchFamily="2" charset="-122"/>
              </a:rPr>
              <a:t>便于实现模块化设计</a:t>
            </a:r>
          </a:p>
          <a:p>
            <a:pPr marL="365125" indent="-365125">
              <a:buClr>
                <a:srgbClr val="FFFF66"/>
              </a:buClr>
              <a:buFont typeface="Wingdings" pitchFamily="2" charset="2"/>
              <a:buChar char="u"/>
            </a:pPr>
            <a:r>
              <a:rPr lang="zh-CN" altLang="en-US" sz="2400">
                <a:solidFill>
                  <a:schemeClr val="bg1"/>
                </a:solidFill>
                <a:latin typeface="黑体" pitchFamily="2" charset="-122"/>
                <a:ea typeface="黑体" pitchFamily="2" charset="-122"/>
              </a:rPr>
              <a:t>便于团队开发</a:t>
            </a:r>
          </a:p>
          <a:p>
            <a:pPr marL="365125" indent="-365125">
              <a:buClr>
                <a:srgbClr val="FFFF66"/>
              </a:buClr>
              <a:buFont typeface="Wingdings" pitchFamily="2" charset="2"/>
              <a:buChar char="u"/>
            </a:pPr>
            <a:r>
              <a:rPr lang="zh-CN" altLang="en-US" sz="2400">
                <a:solidFill>
                  <a:schemeClr val="bg1"/>
                </a:solidFill>
                <a:latin typeface="黑体" pitchFamily="2" charset="-122"/>
                <a:ea typeface="黑体" pitchFamily="2" charset="-122"/>
              </a:rPr>
              <a:t>便于使用现有的或别人的程序模块提高编程效能</a:t>
            </a:r>
          </a:p>
          <a:p>
            <a:pPr marL="365125" indent="-365125">
              <a:spcBef>
                <a:spcPct val="50000"/>
              </a:spcBef>
            </a:pPr>
            <a:r>
              <a:rPr lang="zh-CN" altLang="en-US" sz="2400" b="1">
                <a:latin typeface="楷体_GB2312" pitchFamily="49" charset="-122"/>
                <a:ea typeface="楷体_GB2312" pitchFamily="49" charset="-122"/>
              </a:rPr>
              <a:t>在</a:t>
            </a:r>
            <a:r>
              <a:rPr lang="en-US" altLang="zh-CN" sz="2400" b="1">
                <a:latin typeface="楷体_GB2312" pitchFamily="49" charset="-122"/>
                <a:ea typeface="楷体_GB2312" pitchFamily="49" charset="-122"/>
              </a:rPr>
              <a:t>C</a:t>
            </a:r>
            <a:r>
              <a:rPr lang="zh-CN" altLang="en-US" sz="2400" b="1">
                <a:latin typeface="楷体_GB2312" pitchFamily="49" charset="-122"/>
                <a:ea typeface="楷体_GB2312" pitchFamily="49" charset="-122"/>
              </a:rPr>
              <a:t>程序设计中，通常：</a:t>
            </a:r>
          </a:p>
          <a:p>
            <a:pPr marL="365125" indent="-365125">
              <a:buClr>
                <a:srgbClr val="FFFF66"/>
              </a:buClr>
              <a:buFont typeface="Wingdings" pitchFamily="2" charset="2"/>
              <a:buChar char="Ø"/>
            </a:pPr>
            <a:r>
              <a:rPr lang="zh-CN" altLang="en-US" sz="2400" b="1">
                <a:latin typeface="楷体_GB2312" pitchFamily="49" charset="-122"/>
                <a:ea typeface="楷体_GB2312" pitchFamily="49" charset="-122"/>
              </a:rPr>
              <a:t>将一个大程序分成几个子程序模块（自定义函数）</a:t>
            </a:r>
          </a:p>
          <a:p>
            <a:pPr marL="365125" indent="-365125">
              <a:buClr>
                <a:srgbClr val="FFFF66"/>
              </a:buClr>
              <a:buFont typeface="Wingdings" pitchFamily="2" charset="2"/>
              <a:buChar char="Ø"/>
            </a:pPr>
            <a:r>
              <a:rPr lang="zh-CN" altLang="en-US" sz="2400" b="1">
                <a:latin typeface="楷体_GB2312" pitchFamily="49" charset="-122"/>
                <a:ea typeface="楷体_GB2312" pitchFamily="49" charset="-122"/>
              </a:rPr>
              <a:t>将常用功能做成标准模块（标准函数）放在函数库中供其他程序调用</a:t>
            </a:r>
          </a:p>
        </p:txBody>
      </p:sp>
      <p:sp>
        <p:nvSpPr>
          <p:cNvPr id="26629" name="Text Box 5"/>
          <p:cNvSpPr txBox="1">
            <a:spLocks noChangeArrowheads="1"/>
          </p:cNvSpPr>
          <p:nvPr/>
        </p:nvSpPr>
        <p:spPr bwMode="auto">
          <a:xfrm>
            <a:off x="539750" y="1557338"/>
            <a:ext cx="3871913" cy="3771900"/>
          </a:xfrm>
          <a:prstGeom prst="rect">
            <a:avLst/>
          </a:prstGeom>
          <a:solidFill>
            <a:srgbClr val="993366"/>
          </a:solidFill>
          <a:ln w="28575">
            <a:solidFill>
              <a:srgbClr val="FF6600"/>
            </a:solidFill>
            <a:miter lim="800000"/>
            <a:headEnd/>
            <a:tailEnd/>
          </a:ln>
        </p:spPr>
        <p:txBody>
          <a:bodyPr>
            <a:spAutoFit/>
          </a:bodyPr>
          <a:lstStyle/>
          <a:p>
            <a:pPr marL="182563" indent="-182563"/>
            <a:r>
              <a:rPr lang="en-US" altLang="zh-CN" sz="2400">
                <a:solidFill>
                  <a:srgbClr val="00FF99"/>
                </a:solidFill>
                <a:latin typeface="黑体" pitchFamily="2" charset="-122"/>
                <a:ea typeface="黑体" pitchFamily="2" charset="-122"/>
              </a:rPr>
              <a:t> </a:t>
            </a:r>
            <a:r>
              <a:rPr lang="zh-CN" altLang="en-US" sz="2400">
                <a:solidFill>
                  <a:srgbClr val="00FF99"/>
                </a:solidFill>
                <a:latin typeface="黑体" pitchFamily="2" charset="-122"/>
                <a:ea typeface="黑体" pitchFamily="2" charset="-122"/>
              </a:rPr>
              <a:t>如果把编程比做制造一台机器，函数就好比其零部件。</a:t>
            </a:r>
          </a:p>
          <a:p>
            <a:pPr marL="182563" indent="-182563">
              <a:buClr>
                <a:srgbClr val="FF66FF"/>
              </a:buClr>
              <a:buFont typeface="Wingdings" pitchFamily="2" charset="2"/>
              <a:buChar char="l"/>
            </a:pPr>
            <a:r>
              <a:rPr lang="zh-CN" altLang="en-US" sz="2400">
                <a:solidFill>
                  <a:srgbClr val="00FF99"/>
                </a:solidFill>
                <a:latin typeface="黑体" pitchFamily="2" charset="-122"/>
                <a:ea typeface="黑体" pitchFamily="2" charset="-122"/>
              </a:rPr>
              <a:t>可将这些</a:t>
            </a:r>
            <a:r>
              <a:rPr lang="zh-CN" altLang="en-US" sz="2400">
                <a:solidFill>
                  <a:srgbClr val="00FF99"/>
                </a:solidFill>
                <a:ea typeface="黑体" pitchFamily="2" charset="-122"/>
              </a:rPr>
              <a:t>“</a:t>
            </a:r>
            <a:r>
              <a:rPr lang="zh-CN" altLang="en-US" sz="2400">
                <a:solidFill>
                  <a:srgbClr val="00FF99"/>
                </a:solidFill>
                <a:latin typeface="黑体" pitchFamily="2" charset="-122"/>
                <a:ea typeface="黑体" pitchFamily="2" charset="-122"/>
              </a:rPr>
              <a:t>零部件</a:t>
            </a:r>
            <a:r>
              <a:rPr lang="zh-CN" altLang="en-US" sz="2400">
                <a:solidFill>
                  <a:srgbClr val="00FF99"/>
                </a:solidFill>
                <a:ea typeface="黑体" pitchFamily="2" charset="-122"/>
              </a:rPr>
              <a:t>”</a:t>
            </a:r>
            <a:r>
              <a:rPr lang="zh-CN" altLang="en-US" sz="2400">
                <a:solidFill>
                  <a:srgbClr val="00FF99"/>
                </a:solidFill>
                <a:latin typeface="黑体" pitchFamily="2" charset="-122"/>
                <a:ea typeface="黑体" pitchFamily="2" charset="-122"/>
              </a:rPr>
              <a:t>单独设计、调试、测试好，用时拿出来装配，再总体调试。</a:t>
            </a:r>
          </a:p>
          <a:p>
            <a:pPr marL="182563" indent="-182563">
              <a:buClr>
                <a:srgbClr val="FF66FF"/>
              </a:buClr>
              <a:buFont typeface="Wingdings" pitchFamily="2" charset="2"/>
              <a:buChar char="l"/>
            </a:pPr>
            <a:r>
              <a:rPr lang="zh-CN" altLang="en-US" sz="2400">
                <a:solidFill>
                  <a:srgbClr val="00FF99"/>
                </a:solidFill>
                <a:latin typeface="黑体" pitchFamily="2" charset="-122"/>
                <a:ea typeface="黑体" pitchFamily="2" charset="-122"/>
              </a:rPr>
              <a:t>这些</a:t>
            </a:r>
            <a:r>
              <a:rPr lang="zh-CN" altLang="en-US" sz="2400">
                <a:solidFill>
                  <a:srgbClr val="00FF99"/>
                </a:solidFill>
                <a:ea typeface="黑体" pitchFamily="2" charset="-122"/>
              </a:rPr>
              <a:t>“</a:t>
            </a:r>
            <a:r>
              <a:rPr lang="zh-CN" altLang="en-US" sz="2400">
                <a:solidFill>
                  <a:srgbClr val="00FF99"/>
                </a:solidFill>
                <a:latin typeface="黑体" pitchFamily="2" charset="-122"/>
                <a:ea typeface="黑体" pitchFamily="2" charset="-122"/>
              </a:rPr>
              <a:t>零部件</a:t>
            </a:r>
            <a:r>
              <a:rPr lang="zh-CN" altLang="en-US" sz="2400">
                <a:solidFill>
                  <a:srgbClr val="00FF99"/>
                </a:solidFill>
                <a:ea typeface="黑体" pitchFamily="2" charset="-122"/>
              </a:rPr>
              <a:t>”</a:t>
            </a:r>
            <a:r>
              <a:rPr lang="zh-CN" altLang="en-US" sz="2400">
                <a:solidFill>
                  <a:srgbClr val="00FF99"/>
                </a:solidFill>
                <a:latin typeface="黑体" pitchFamily="2" charset="-122"/>
                <a:ea typeface="黑体" pitchFamily="2" charset="-122"/>
              </a:rPr>
              <a:t>可以是自己设计制造</a:t>
            </a:r>
            <a:r>
              <a:rPr lang="en-US" altLang="zh-CN" sz="2400">
                <a:solidFill>
                  <a:srgbClr val="00FF99"/>
                </a:solidFill>
                <a:latin typeface="黑体" pitchFamily="2" charset="-122"/>
                <a:ea typeface="黑体" pitchFamily="2" charset="-122"/>
              </a:rPr>
              <a:t>/</a:t>
            </a:r>
            <a:r>
              <a:rPr lang="zh-CN" altLang="en-US" sz="2400">
                <a:solidFill>
                  <a:srgbClr val="00FF99"/>
                </a:solidFill>
                <a:latin typeface="黑体" pitchFamily="2" charset="-122"/>
                <a:ea typeface="黑体" pitchFamily="2" charset="-122"/>
              </a:rPr>
              <a:t>别人设计制造</a:t>
            </a:r>
            <a:r>
              <a:rPr lang="en-US" altLang="zh-CN" sz="2400">
                <a:solidFill>
                  <a:srgbClr val="00FF99"/>
                </a:solidFill>
                <a:latin typeface="黑体" pitchFamily="2" charset="-122"/>
                <a:ea typeface="黑体" pitchFamily="2" charset="-122"/>
              </a:rPr>
              <a:t>/</a:t>
            </a:r>
            <a:r>
              <a:rPr lang="zh-CN" altLang="en-US" sz="2400">
                <a:solidFill>
                  <a:srgbClr val="00FF99"/>
                </a:solidFill>
                <a:latin typeface="黑体" pitchFamily="2" charset="-122"/>
                <a:ea typeface="黑体" pitchFamily="2" charset="-122"/>
              </a:rPr>
              <a:t>现在的标准产品</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6629"/>
                                        </p:tgtEl>
                                        <p:attrNameLst>
                                          <p:attrName>style.visibility</p:attrName>
                                        </p:attrNameLst>
                                      </p:cBhvr>
                                      <p:to>
                                        <p:strVal val="visible"/>
                                      </p:to>
                                    </p:set>
                                    <p:animEffect transition="in" filter="diamond(in)">
                                      <p:cBhvr>
                                        <p:cTn id="13" dur="20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01625" y="228600"/>
            <a:ext cx="8540750" cy="630238"/>
          </a:xfrm>
        </p:spPr>
        <p:txBody>
          <a:bodyPr>
            <a:normAutofit fontScale="90000"/>
          </a:bodyPr>
          <a:lstStyle/>
          <a:p>
            <a:pPr eaLnBrk="1" hangingPunct="1"/>
            <a:r>
              <a:rPr lang="zh-CN" altLang="en-US" sz="4100" smtClean="0">
                <a:solidFill>
                  <a:srgbClr val="FF0000"/>
                </a:solidFill>
                <a:ea typeface="黑体" pitchFamily="2" charset="-122"/>
              </a:rPr>
              <a:t>一、模块化设计与函数</a:t>
            </a:r>
          </a:p>
        </p:txBody>
      </p:sp>
      <p:sp>
        <p:nvSpPr>
          <p:cNvPr id="8195" name="Text Box 75"/>
          <p:cNvSpPr txBox="1">
            <a:spLocks noChangeArrowheads="1"/>
          </p:cNvSpPr>
          <p:nvPr/>
        </p:nvSpPr>
        <p:spPr bwMode="auto">
          <a:xfrm>
            <a:off x="468313" y="981075"/>
            <a:ext cx="5670550" cy="457200"/>
          </a:xfrm>
          <a:prstGeom prst="rect">
            <a:avLst/>
          </a:prstGeom>
          <a:noFill/>
          <a:ln w="9525">
            <a:noFill/>
            <a:miter lim="800000"/>
            <a:headEnd/>
            <a:tailEnd/>
          </a:ln>
        </p:spPr>
        <p:txBody>
          <a:bodyPr wrap="none">
            <a:spAutoFit/>
          </a:bodyPr>
          <a:lstStyle/>
          <a:p>
            <a:r>
              <a:rPr lang="en-US" altLang="zh-CN" sz="2400">
                <a:ea typeface="黑体" pitchFamily="2" charset="-122"/>
              </a:rPr>
              <a:t>【</a:t>
            </a:r>
            <a:r>
              <a:rPr lang="zh-CN" altLang="en-US" sz="2400">
                <a:ea typeface="黑体" pitchFamily="2" charset="-122"/>
              </a:rPr>
              <a:t>例二</a:t>
            </a:r>
            <a:r>
              <a:rPr lang="en-US" altLang="zh-CN" sz="2400">
                <a:ea typeface="黑体" pitchFamily="2" charset="-122"/>
              </a:rPr>
              <a:t>】</a:t>
            </a:r>
            <a:r>
              <a:rPr lang="zh-CN" altLang="en-US" sz="2400">
                <a:ea typeface="黑体" pitchFamily="2" charset="-122"/>
              </a:rPr>
              <a:t>编写一个儿童算术能力测试软件</a:t>
            </a:r>
          </a:p>
        </p:txBody>
      </p:sp>
      <p:pic>
        <p:nvPicPr>
          <p:cNvPr id="8196" name="Picture 76" descr="模块化设计"/>
          <p:cNvPicPr>
            <a:picLocks noChangeAspect="1" noChangeArrowheads="1"/>
          </p:cNvPicPr>
          <p:nvPr>
            <p:ph idx="1"/>
          </p:nvPr>
        </p:nvPicPr>
        <p:blipFill>
          <a:blip r:embed="rId2"/>
          <a:srcRect/>
          <a:stretch>
            <a:fillRect/>
          </a:stretch>
        </p:blipFill>
        <p:spPr>
          <a:xfrm>
            <a:off x="755650" y="1484313"/>
            <a:ext cx="1898650" cy="5113337"/>
          </a:xfrm>
          <a:noFill/>
        </p:spPr>
      </p:pic>
      <p:sp>
        <p:nvSpPr>
          <p:cNvPr id="28750" name="Text Box 78"/>
          <p:cNvSpPr txBox="1">
            <a:spLocks noChangeArrowheads="1"/>
          </p:cNvSpPr>
          <p:nvPr/>
        </p:nvSpPr>
        <p:spPr bwMode="auto">
          <a:xfrm>
            <a:off x="3059113" y="1412875"/>
            <a:ext cx="5761037" cy="5006975"/>
          </a:xfrm>
          <a:prstGeom prst="rect">
            <a:avLst/>
          </a:prstGeom>
          <a:solidFill>
            <a:srgbClr val="993300"/>
          </a:solidFill>
          <a:ln w="38100">
            <a:solidFill>
              <a:srgbClr val="FF0000"/>
            </a:solidFill>
            <a:miter lim="800000"/>
            <a:headEnd/>
            <a:tailEnd/>
          </a:ln>
        </p:spPr>
        <p:txBody>
          <a:bodyPr>
            <a:spAutoFit/>
          </a:bodyPr>
          <a:lstStyle/>
          <a:p>
            <a:r>
              <a:rPr lang="en-US" altLang="zh-CN" sz="2000">
                <a:solidFill>
                  <a:srgbClr val="FFFF66"/>
                </a:solidFill>
              </a:rPr>
              <a:t>main() </a:t>
            </a:r>
          </a:p>
          <a:p>
            <a:r>
              <a:rPr lang="en-US" altLang="zh-CN" sz="2000">
                <a:solidFill>
                  <a:srgbClr val="FFFF66"/>
                </a:solidFill>
              </a:rPr>
              <a:t>{</a:t>
            </a:r>
          </a:p>
          <a:p>
            <a:r>
              <a:rPr lang="en-US" altLang="zh-CN" sz="2000">
                <a:solidFill>
                  <a:srgbClr val="FFFF66"/>
                </a:solidFill>
              </a:rPr>
              <a:t>   char ans = 'y';</a:t>
            </a:r>
          </a:p>
          <a:p>
            <a:r>
              <a:rPr lang="en-US" altLang="zh-CN" sz="2000">
                <a:solidFill>
                  <a:srgbClr val="FFFF66"/>
                </a:solidFill>
              </a:rPr>
              <a:t>   clrscr( );</a:t>
            </a:r>
          </a:p>
          <a:p>
            <a:r>
              <a:rPr lang="en-US" altLang="zh-CN" sz="2000">
                <a:solidFill>
                  <a:srgbClr val="FFFF66"/>
                </a:solidFill>
              </a:rPr>
              <a:t>   cover( );                     /*</a:t>
            </a:r>
            <a:r>
              <a:rPr lang="zh-CN" altLang="en-US" sz="2000">
                <a:solidFill>
                  <a:srgbClr val="FFFF66"/>
                </a:solidFill>
              </a:rPr>
              <a:t>调用软件封面显示函数*</a:t>
            </a:r>
            <a:r>
              <a:rPr lang="en-US" altLang="zh-CN" sz="2000">
                <a:solidFill>
                  <a:srgbClr val="FFFF66"/>
                </a:solidFill>
              </a:rPr>
              <a:t>/</a:t>
            </a:r>
          </a:p>
          <a:p>
            <a:r>
              <a:rPr lang="en-US" altLang="zh-CN" sz="2000">
                <a:solidFill>
                  <a:srgbClr val="FFFF66"/>
                </a:solidFill>
              </a:rPr>
              <a:t>   password( );                      /*</a:t>
            </a:r>
            <a:r>
              <a:rPr lang="zh-CN" altLang="en-US" sz="2000">
                <a:solidFill>
                  <a:srgbClr val="FFFF66"/>
                </a:solidFill>
              </a:rPr>
              <a:t>调用密码检查函数*</a:t>
            </a:r>
            <a:r>
              <a:rPr lang="en-US" altLang="zh-CN" sz="2000">
                <a:solidFill>
                  <a:srgbClr val="FFFF66"/>
                </a:solidFill>
              </a:rPr>
              <a:t>/</a:t>
            </a:r>
          </a:p>
          <a:p>
            <a:r>
              <a:rPr lang="en-US" altLang="zh-CN" sz="2000">
                <a:solidFill>
                  <a:srgbClr val="FFFF66"/>
                </a:solidFill>
              </a:rPr>
              <a:t>   while (ans =='y'|| ans =='Y')</a:t>
            </a:r>
          </a:p>
          <a:p>
            <a:r>
              <a:rPr lang="en-US" altLang="zh-CN" sz="2000">
                <a:solidFill>
                  <a:srgbClr val="FFFF66"/>
                </a:solidFill>
              </a:rPr>
              <a:t>   {   question( );                    /*</a:t>
            </a:r>
            <a:r>
              <a:rPr lang="zh-CN" altLang="en-US" sz="2000">
                <a:solidFill>
                  <a:srgbClr val="FFFF66"/>
                </a:solidFill>
              </a:rPr>
              <a:t>调用产生题目函数*</a:t>
            </a:r>
            <a:r>
              <a:rPr lang="en-US" altLang="zh-CN" sz="2000">
                <a:solidFill>
                  <a:srgbClr val="FFFF66"/>
                </a:solidFill>
              </a:rPr>
              <a:t>/</a:t>
            </a:r>
          </a:p>
          <a:p>
            <a:r>
              <a:rPr lang="en-US" altLang="zh-CN" sz="2000">
                <a:solidFill>
                  <a:srgbClr val="FFFF66"/>
                </a:solidFill>
              </a:rPr>
              <a:t>       answers( );                    /*</a:t>
            </a:r>
            <a:r>
              <a:rPr lang="zh-CN" altLang="en-US" sz="2000">
                <a:solidFill>
                  <a:srgbClr val="FFFF66"/>
                </a:solidFill>
              </a:rPr>
              <a:t>调用接受回答函数*</a:t>
            </a:r>
            <a:r>
              <a:rPr lang="en-US" altLang="zh-CN" sz="2000">
                <a:solidFill>
                  <a:srgbClr val="FFFF66"/>
                </a:solidFill>
              </a:rPr>
              <a:t>/</a:t>
            </a:r>
          </a:p>
          <a:p>
            <a:r>
              <a:rPr lang="en-US" altLang="zh-CN" sz="2000">
                <a:solidFill>
                  <a:srgbClr val="FFFF66"/>
                </a:solidFill>
              </a:rPr>
              <a:t>       marks( );                               /*</a:t>
            </a:r>
            <a:r>
              <a:rPr lang="zh-CN" altLang="en-US" sz="2000">
                <a:solidFill>
                  <a:srgbClr val="FFFF66"/>
                </a:solidFill>
              </a:rPr>
              <a:t>调用评分函数*</a:t>
            </a:r>
            <a:r>
              <a:rPr lang="en-US" altLang="zh-CN" sz="2000">
                <a:solidFill>
                  <a:srgbClr val="FFFF66"/>
                </a:solidFill>
              </a:rPr>
              <a:t>/</a:t>
            </a:r>
          </a:p>
          <a:p>
            <a:r>
              <a:rPr lang="en-US" altLang="zh-CN" sz="2000">
                <a:solidFill>
                  <a:srgbClr val="FFFF66"/>
                </a:solidFill>
              </a:rPr>
              <a:t>       results( );                       /*</a:t>
            </a:r>
            <a:r>
              <a:rPr lang="zh-CN" altLang="en-US" sz="2000">
                <a:solidFill>
                  <a:srgbClr val="FFFF66"/>
                </a:solidFill>
              </a:rPr>
              <a:t>调用结果显示函数*</a:t>
            </a:r>
            <a:r>
              <a:rPr lang="en-US" altLang="zh-CN" sz="2000">
                <a:solidFill>
                  <a:srgbClr val="FFFF66"/>
                </a:solidFill>
              </a:rPr>
              <a:t>/</a:t>
            </a:r>
          </a:p>
          <a:p>
            <a:r>
              <a:rPr lang="en-US" altLang="zh-CN" sz="2000">
                <a:solidFill>
                  <a:srgbClr val="FFFF66"/>
                </a:solidFill>
              </a:rPr>
              <a:t>       printf(“</a:t>
            </a:r>
            <a:r>
              <a:rPr lang="zh-CN" altLang="en-US" sz="2000">
                <a:solidFill>
                  <a:srgbClr val="FFFF66"/>
                </a:solidFill>
              </a:rPr>
              <a:t>是否继续练习？</a:t>
            </a:r>
            <a:r>
              <a:rPr lang="en-US" altLang="zh-CN" sz="2000">
                <a:solidFill>
                  <a:srgbClr val="FFFF66"/>
                </a:solidFill>
              </a:rPr>
              <a:t>(Y/N)\n”);</a:t>
            </a:r>
          </a:p>
          <a:p>
            <a:r>
              <a:rPr lang="en-US" altLang="zh-CN" sz="2000">
                <a:solidFill>
                  <a:srgbClr val="FFFF66"/>
                </a:solidFill>
              </a:rPr>
              <a:t>       ans=getch ( );</a:t>
            </a:r>
          </a:p>
          <a:p>
            <a:r>
              <a:rPr lang="en-US" altLang="zh-CN" sz="2000">
                <a:solidFill>
                  <a:srgbClr val="FFFF66"/>
                </a:solidFill>
              </a:rPr>
              <a:t>    }</a:t>
            </a:r>
          </a:p>
          <a:p>
            <a:r>
              <a:rPr lang="en-US" altLang="zh-CN" sz="2000">
                <a:solidFill>
                  <a:srgbClr val="FFFF66"/>
                </a:solidFill>
              </a:rPr>
              <a:t>    printf(“</a:t>
            </a:r>
            <a:r>
              <a:rPr lang="zh-CN" altLang="en-US" sz="2000">
                <a:solidFill>
                  <a:srgbClr val="FFFF66"/>
                </a:solidFill>
              </a:rPr>
              <a:t>谢谢使用，再见！”</a:t>
            </a:r>
            <a:r>
              <a:rPr lang="en-US" altLang="zh-CN" sz="2000">
                <a:solidFill>
                  <a:srgbClr val="FFFF66"/>
                </a:solidFill>
              </a:rPr>
              <a:t>);</a:t>
            </a:r>
          </a:p>
          <a:p>
            <a:r>
              <a:rPr lang="en-US" altLang="zh-CN" sz="2000">
                <a:solidFill>
                  <a:srgbClr val="FFFF66"/>
                </a:solidFill>
              </a:rPr>
              <a:t>}</a:t>
            </a:r>
          </a:p>
        </p:txBody>
      </p:sp>
      <p:sp>
        <p:nvSpPr>
          <p:cNvPr id="28751" name="Text Box 79"/>
          <p:cNvSpPr txBox="1">
            <a:spLocks noChangeArrowheads="1"/>
          </p:cNvSpPr>
          <p:nvPr/>
        </p:nvSpPr>
        <p:spPr bwMode="auto">
          <a:xfrm>
            <a:off x="2916238" y="2708275"/>
            <a:ext cx="5903912" cy="595313"/>
          </a:xfrm>
          <a:prstGeom prst="rect">
            <a:avLst/>
          </a:prstGeom>
          <a:solidFill>
            <a:srgbClr val="CCFFFF">
              <a:alpha val="30980"/>
            </a:srgbClr>
          </a:solidFill>
          <a:ln w="9525">
            <a:noFill/>
            <a:miter lim="800000"/>
            <a:headEnd/>
            <a:tailEnd/>
          </a:ln>
        </p:spPr>
        <p:txBody>
          <a:bodyPr>
            <a:spAutoFit/>
          </a:bodyPr>
          <a:lstStyle/>
          <a:p>
            <a:pPr>
              <a:spcBef>
                <a:spcPct val="50000"/>
              </a:spcBef>
            </a:pPr>
            <a:r>
              <a:rPr lang="en-US" altLang="zh-CN"/>
              <a:t> </a:t>
            </a:r>
            <a:endParaRPr lang="en-US" altLang="zh-CN" sz="1000"/>
          </a:p>
          <a:p>
            <a:pPr>
              <a:spcBef>
                <a:spcPct val="50000"/>
              </a:spcBef>
            </a:pPr>
            <a:endParaRPr lang="en-US" altLang="zh-CN" sz="1000"/>
          </a:p>
        </p:txBody>
      </p:sp>
      <p:sp>
        <p:nvSpPr>
          <p:cNvPr id="28752" name="Text Box 80"/>
          <p:cNvSpPr txBox="1">
            <a:spLocks noChangeArrowheads="1"/>
          </p:cNvSpPr>
          <p:nvPr/>
        </p:nvSpPr>
        <p:spPr bwMode="auto">
          <a:xfrm>
            <a:off x="2987675" y="3716338"/>
            <a:ext cx="6156325" cy="1192212"/>
          </a:xfrm>
          <a:prstGeom prst="rect">
            <a:avLst/>
          </a:prstGeom>
          <a:solidFill>
            <a:srgbClr val="CCFFFF">
              <a:alpha val="30980"/>
            </a:srgbClr>
          </a:solidFill>
          <a:ln w="9525">
            <a:noFill/>
            <a:miter lim="800000"/>
            <a:headEnd/>
            <a:tailEnd/>
          </a:ln>
        </p:spPr>
        <p:txBody>
          <a:bodyPr>
            <a:spAutoFit/>
          </a:bodyPr>
          <a:lstStyle/>
          <a:p>
            <a:pPr>
              <a:spcBef>
                <a:spcPct val="50000"/>
              </a:spcBef>
            </a:pPr>
            <a:endParaRPr lang="en-US" altLang="zh-CN"/>
          </a:p>
          <a:p>
            <a:pPr>
              <a:spcBef>
                <a:spcPct val="50000"/>
              </a:spcBef>
            </a:pPr>
            <a:endParaRPr lang="en-US" altLang="zh-CN"/>
          </a:p>
          <a:p>
            <a:pPr>
              <a:spcBef>
                <a:spcPct val="50000"/>
              </a:spcBef>
            </a:pPr>
            <a:endParaRPr lang="en-US" altLang="zh-CN"/>
          </a:p>
        </p:txBody>
      </p:sp>
      <p:sp>
        <p:nvSpPr>
          <p:cNvPr id="28757" name="Text Box 85"/>
          <p:cNvSpPr txBox="1">
            <a:spLocks noChangeArrowheads="1"/>
          </p:cNvSpPr>
          <p:nvPr/>
        </p:nvSpPr>
        <p:spPr bwMode="auto">
          <a:xfrm>
            <a:off x="5435600" y="1550988"/>
            <a:ext cx="1739900" cy="488950"/>
          </a:xfrm>
          <a:prstGeom prst="rect">
            <a:avLst/>
          </a:prstGeom>
          <a:solidFill>
            <a:schemeClr val="accent1"/>
          </a:solidFill>
          <a:ln w="31750">
            <a:solidFill>
              <a:srgbClr val="FF6600"/>
            </a:solidFill>
            <a:miter lim="800000"/>
            <a:headEnd/>
            <a:tailEnd/>
          </a:ln>
        </p:spPr>
        <p:txBody>
          <a:bodyPr wrap="none">
            <a:spAutoFit/>
          </a:bodyPr>
          <a:lstStyle/>
          <a:p>
            <a:r>
              <a:rPr lang="zh-CN" altLang="en-US" sz="2400">
                <a:solidFill>
                  <a:srgbClr val="FF0000"/>
                </a:solidFill>
                <a:ea typeface="黑体" pitchFamily="2" charset="-122"/>
              </a:rPr>
              <a:t>自定义函数</a:t>
            </a:r>
          </a:p>
        </p:txBody>
      </p:sp>
      <p:sp>
        <p:nvSpPr>
          <p:cNvPr id="28758" name="Line 86"/>
          <p:cNvSpPr>
            <a:spLocks noChangeShapeType="1"/>
          </p:cNvSpPr>
          <p:nvPr/>
        </p:nvSpPr>
        <p:spPr bwMode="auto">
          <a:xfrm flipH="1">
            <a:off x="5364163" y="2060575"/>
            <a:ext cx="431800" cy="792163"/>
          </a:xfrm>
          <a:prstGeom prst="line">
            <a:avLst/>
          </a:prstGeom>
          <a:noFill/>
          <a:ln w="28575">
            <a:solidFill>
              <a:srgbClr val="00FF99"/>
            </a:solidFill>
            <a:round/>
            <a:headEnd/>
            <a:tailEnd type="triangle" w="med" len="med"/>
          </a:ln>
        </p:spPr>
        <p:txBody>
          <a:bodyPr/>
          <a:lstStyle/>
          <a:p>
            <a:endParaRPr lang="zh-CN" altLang="en-US"/>
          </a:p>
        </p:txBody>
      </p:sp>
      <p:sp>
        <p:nvSpPr>
          <p:cNvPr id="28759" name="Line 87"/>
          <p:cNvSpPr>
            <a:spLocks noChangeShapeType="1"/>
          </p:cNvSpPr>
          <p:nvPr/>
        </p:nvSpPr>
        <p:spPr bwMode="auto">
          <a:xfrm flipH="1">
            <a:off x="5292725" y="2060575"/>
            <a:ext cx="574675" cy="2089150"/>
          </a:xfrm>
          <a:prstGeom prst="line">
            <a:avLst/>
          </a:prstGeom>
          <a:noFill/>
          <a:ln w="28575">
            <a:solidFill>
              <a:srgbClr val="00FF99"/>
            </a:solidFill>
            <a:round/>
            <a:headEnd/>
            <a:tailEnd type="triangle" w="med" len="med"/>
          </a:ln>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750"/>
                                        </p:tgtEl>
                                        <p:attrNameLst>
                                          <p:attrName>style.visibility</p:attrName>
                                        </p:attrNameLst>
                                      </p:cBhvr>
                                      <p:to>
                                        <p:strVal val="visible"/>
                                      </p:to>
                                    </p:set>
                                    <p:anim calcmode="lin" valueType="num">
                                      <p:cBhvr additive="base">
                                        <p:cTn id="7" dur="500" fill="hold"/>
                                        <p:tgtEl>
                                          <p:spTgt spid="28750"/>
                                        </p:tgtEl>
                                        <p:attrNameLst>
                                          <p:attrName>ppt_x</p:attrName>
                                        </p:attrNameLst>
                                      </p:cBhvr>
                                      <p:tavLst>
                                        <p:tav tm="0">
                                          <p:val>
                                            <p:strVal val="1+#ppt_w/2"/>
                                          </p:val>
                                        </p:tav>
                                        <p:tav tm="100000">
                                          <p:val>
                                            <p:strVal val="#ppt_x"/>
                                          </p:val>
                                        </p:tav>
                                      </p:tavLst>
                                    </p:anim>
                                    <p:anim calcmode="lin" valueType="num">
                                      <p:cBhvr additive="base">
                                        <p:cTn id="8" dur="500" fill="hold"/>
                                        <p:tgtEl>
                                          <p:spTgt spid="287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8752"/>
                                        </p:tgtEl>
                                        <p:attrNameLst>
                                          <p:attrName>style.visibility</p:attrName>
                                        </p:attrNameLst>
                                      </p:cBhvr>
                                      <p:to>
                                        <p:strVal val="visible"/>
                                      </p:to>
                                    </p:set>
                                    <p:animEffect transition="in" filter="blinds(horizontal)">
                                      <p:cBhvr>
                                        <p:cTn id="13" dur="500"/>
                                        <p:tgtEl>
                                          <p:spTgt spid="2875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8751"/>
                                        </p:tgtEl>
                                        <p:attrNameLst>
                                          <p:attrName>style.visibility</p:attrName>
                                        </p:attrNameLst>
                                      </p:cBhvr>
                                      <p:to>
                                        <p:strVal val="visible"/>
                                      </p:to>
                                    </p:set>
                                    <p:animEffect transition="in" filter="blinds(horizontal)">
                                      <p:cBhvr>
                                        <p:cTn id="16" dur="500"/>
                                        <p:tgtEl>
                                          <p:spTgt spid="28751"/>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8759"/>
                                        </p:tgtEl>
                                        <p:attrNameLst>
                                          <p:attrName>style.visibility</p:attrName>
                                        </p:attrNameLst>
                                      </p:cBhvr>
                                      <p:to>
                                        <p:strVal val="visible"/>
                                      </p:to>
                                    </p:set>
                                    <p:animEffect transition="in" filter="checkerboard(across)">
                                      <p:cBhvr>
                                        <p:cTn id="21" dur="500"/>
                                        <p:tgtEl>
                                          <p:spTgt spid="28759"/>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8757"/>
                                        </p:tgtEl>
                                        <p:attrNameLst>
                                          <p:attrName>style.visibility</p:attrName>
                                        </p:attrNameLst>
                                      </p:cBhvr>
                                      <p:to>
                                        <p:strVal val="visible"/>
                                      </p:to>
                                    </p:set>
                                    <p:animEffect transition="in" filter="checkerboard(across)">
                                      <p:cBhvr>
                                        <p:cTn id="24" dur="500"/>
                                        <p:tgtEl>
                                          <p:spTgt spid="2875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8758"/>
                                        </p:tgtEl>
                                        <p:attrNameLst>
                                          <p:attrName>style.visibility</p:attrName>
                                        </p:attrNameLst>
                                      </p:cBhvr>
                                      <p:to>
                                        <p:strVal val="visible"/>
                                      </p:to>
                                    </p:set>
                                    <p:animEffect transition="in" filter="checkerboard(across)">
                                      <p:cBhvr>
                                        <p:cTn id="27" dur="500"/>
                                        <p:tgtEl>
                                          <p:spTgt spid="28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50" grpId="0" animBg="1"/>
      <p:bldP spid="28751" grpId="0" animBg="1"/>
      <p:bldP spid="28752" grpId="0" animBg="1"/>
      <p:bldP spid="28757" grpId="0" animBg="1"/>
      <p:bldP spid="28758" grpId="0" animBg="1"/>
      <p:bldP spid="28759"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301625" y="228600"/>
            <a:ext cx="8540750" cy="630238"/>
          </a:xfrm>
        </p:spPr>
        <p:txBody>
          <a:bodyPr>
            <a:normAutofit fontScale="90000"/>
          </a:bodyPr>
          <a:lstStyle/>
          <a:p>
            <a:pPr eaLnBrk="1" hangingPunct="1"/>
            <a:r>
              <a:rPr lang="zh-CN" altLang="en-US" sz="4100" smtClean="0">
                <a:solidFill>
                  <a:srgbClr val="FF0000"/>
                </a:solidFill>
                <a:ea typeface="黑体" pitchFamily="2" charset="-122"/>
              </a:rPr>
              <a:t>一、模块化设计与函数</a:t>
            </a:r>
          </a:p>
        </p:txBody>
      </p:sp>
      <p:sp>
        <p:nvSpPr>
          <p:cNvPr id="9219" name="Text Box 3"/>
          <p:cNvSpPr txBox="1">
            <a:spLocks noChangeArrowheads="1"/>
          </p:cNvSpPr>
          <p:nvPr/>
        </p:nvSpPr>
        <p:spPr bwMode="auto">
          <a:xfrm>
            <a:off x="468313" y="981075"/>
            <a:ext cx="5670550" cy="457200"/>
          </a:xfrm>
          <a:prstGeom prst="rect">
            <a:avLst/>
          </a:prstGeom>
          <a:noFill/>
          <a:ln w="9525">
            <a:noFill/>
            <a:miter lim="800000"/>
            <a:headEnd/>
            <a:tailEnd/>
          </a:ln>
        </p:spPr>
        <p:txBody>
          <a:bodyPr wrap="none">
            <a:spAutoFit/>
          </a:bodyPr>
          <a:lstStyle/>
          <a:p>
            <a:r>
              <a:rPr lang="en-US" altLang="zh-CN" sz="2400">
                <a:ea typeface="黑体" pitchFamily="2" charset="-122"/>
              </a:rPr>
              <a:t>【</a:t>
            </a:r>
            <a:r>
              <a:rPr lang="zh-CN" altLang="en-US" sz="2400">
                <a:ea typeface="黑体" pitchFamily="2" charset="-122"/>
              </a:rPr>
              <a:t>例二</a:t>
            </a:r>
            <a:r>
              <a:rPr lang="en-US" altLang="zh-CN" sz="2400">
                <a:ea typeface="黑体" pitchFamily="2" charset="-122"/>
              </a:rPr>
              <a:t>】</a:t>
            </a:r>
            <a:r>
              <a:rPr lang="zh-CN" altLang="en-US" sz="2400">
                <a:ea typeface="黑体" pitchFamily="2" charset="-122"/>
              </a:rPr>
              <a:t>编写一个儿童算术能力测试软件</a:t>
            </a:r>
          </a:p>
        </p:txBody>
      </p:sp>
      <p:sp>
        <p:nvSpPr>
          <p:cNvPr id="9220" name="Text Box 5"/>
          <p:cNvSpPr txBox="1">
            <a:spLocks noChangeArrowheads="1"/>
          </p:cNvSpPr>
          <p:nvPr/>
        </p:nvSpPr>
        <p:spPr bwMode="auto">
          <a:xfrm>
            <a:off x="0" y="1484313"/>
            <a:ext cx="5076825" cy="5006975"/>
          </a:xfrm>
          <a:prstGeom prst="rect">
            <a:avLst/>
          </a:prstGeom>
          <a:solidFill>
            <a:srgbClr val="993300"/>
          </a:solidFill>
          <a:ln w="38100">
            <a:solidFill>
              <a:srgbClr val="FF0000"/>
            </a:solidFill>
            <a:miter lim="800000"/>
            <a:headEnd/>
            <a:tailEnd/>
          </a:ln>
        </p:spPr>
        <p:txBody>
          <a:bodyPr>
            <a:spAutoFit/>
          </a:bodyPr>
          <a:lstStyle/>
          <a:p>
            <a:r>
              <a:rPr lang="en-US" altLang="zh-CN" sz="2000">
                <a:solidFill>
                  <a:srgbClr val="FFFF66"/>
                </a:solidFill>
              </a:rPr>
              <a:t>main() </a:t>
            </a:r>
          </a:p>
          <a:p>
            <a:r>
              <a:rPr lang="en-US" altLang="zh-CN" sz="2000">
                <a:solidFill>
                  <a:srgbClr val="FFFF66"/>
                </a:solidFill>
              </a:rPr>
              <a:t>{</a:t>
            </a:r>
          </a:p>
          <a:p>
            <a:r>
              <a:rPr lang="en-US" altLang="zh-CN" sz="2000">
                <a:solidFill>
                  <a:srgbClr val="FFFF66"/>
                </a:solidFill>
              </a:rPr>
              <a:t>   char ans = 'y';</a:t>
            </a:r>
          </a:p>
          <a:p>
            <a:r>
              <a:rPr lang="en-US" altLang="zh-CN" sz="2000">
                <a:solidFill>
                  <a:srgbClr val="FFFF66"/>
                </a:solidFill>
              </a:rPr>
              <a:t>   clrscr( );</a:t>
            </a:r>
          </a:p>
          <a:p>
            <a:r>
              <a:rPr lang="en-US" altLang="zh-CN" sz="2000">
                <a:solidFill>
                  <a:srgbClr val="FFFF66"/>
                </a:solidFill>
              </a:rPr>
              <a:t>   cover( );           /*</a:t>
            </a:r>
            <a:r>
              <a:rPr lang="zh-CN" altLang="en-US" sz="2000">
                <a:solidFill>
                  <a:srgbClr val="FFFF66"/>
                </a:solidFill>
              </a:rPr>
              <a:t>调用软件封面显示函数*</a:t>
            </a:r>
            <a:r>
              <a:rPr lang="en-US" altLang="zh-CN" sz="2000">
                <a:solidFill>
                  <a:srgbClr val="FFFF66"/>
                </a:solidFill>
              </a:rPr>
              <a:t>/</a:t>
            </a:r>
          </a:p>
          <a:p>
            <a:r>
              <a:rPr lang="en-US" altLang="zh-CN" sz="2000">
                <a:solidFill>
                  <a:srgbClr val="FFFF66"/>
                </a:solidFill>
              </a:rPr>
              <a:t>   password( );           /*</a:t>
            </a:r>
            <a:r>
              <a:rPr lang="zh-CN" altLang="en-US" sz="2000">
                <a:solidFill>
                  <a:srgbClr val="FFFF66"/>
                </a:solidFill>
              </a:rPr>
              <a:t>调用密码检查函数*</a:t>
            </a:r>
            <a:r>
              <a:rPr lang="en-US" altLang="zh-CN" sz="2000">
                <a:solidFill>
                  <a:srgbClr val="FFFF66"/>
                </a:solidFill>
              </a:rPr>
              <a:t>/</a:t>
            </a:r>
          </a:p>
          <a:p>
            <a:r>
              <a:rPr lang="en-US" altLang="zh-CN" sz="2000">
                <a:solidFill>
                  <a:srgbClr val="FFFF66"/>
                </a:solidFill>
              </a:rPr>
              <a:t>   while (ans =='y'|| ans =='Y')</a:t>
            </a:r>
          </a:p>
          <a:p>
            <a:r>
              <a:rPr lang="en-US" altLang="zh-CN" sz="2000">
                <a:solidFill>
                  <a:srgbClr val="FFFF66"/>
                </a:solidFill>
              </a:rPr>
              <a:t>   {   question( );        /*</a:t>
            </a:r>
            <a:r>
              <a:rPr lang="zh-CN" altLang="en-US" sz="2000">
                <a:solidFill>
                  <a:srgbClr val="FFFF66"/>
                </a:solidFill>
              </a:rPr>
              <a:t>调用产生题目函数*</a:t>
            </a:r>
            <a:r>
              <a:rPr lang="en-US" altLang="zh-CN" sz="2000">
                <a:solidFill>
                  <a:srgbClr val="FFFF66"/>
                </a:solidFill>
              </a:rPr>
              <a:t>/</a:t>
            </a:r>
          </a:p>
          <a:p>
            <a:r>
              <a:rPr lang="en-US" altLang="zh-CN" sz="2000">
                <a:solidFill>
                  <a:srgbClr val="FFFF66"/>
                </a:solidFill>
              </a:rPr>
              <a:t>       answers( );       /*</a:t>
            </a:r>
            <a:r>
              <a:rPr lang="zh-CN" altLang="en-US" sz="2000">
                <a:solidFill>
                  <a:srgbClr val="FFFF66"/>
                </a:solidFill>
              </a:rPr>
              <a:t>调用接受回答函数*</a:t>
            </a:r>
            <a:r>
              <a:rPr lang="en-US" altLang="zh-CN" sz="2000">
                <a:solidFill>
                  <a:srgbClr val="FFFF66"/>
                </a:solidFill>
              </a:rPr>
              <a:t>/</a:t>
            </a:r>
          </a:p>
          <a:p>
            <a:r>
              <a:rPr lang="en-US" altLang="zh-CN" sz="2000">
                <a:solidFill>
                  <a:srgbClr val="FFFF66"/>
                </a:solidFill>
              </a:rPr>
              <a:t>       marks( );             /*</a:t>
            </a:r>
            <a:r>
              <a:rPr lang="zh-CN" altLang="en-US" sz="2000">
                <a:solidFill>
                  <a:srgbClr val="FFFF66"/>
                </a:solidFill>
              </a:rPr>
              <a:t>调用评分函数*</a:t>
            </a:r>
            <a:r>
              <a:rPr lang="en-US" altLang="zh-CN" sz="2000">
                <a:solidFill>
                  <a:srgbClr val="FFFF66"/>
                </a:solidFill>
              </a:rPr>
              <a:t>/</a:t>
            </a:r>
          </a:p>
          <a:p>
            <a:r>
              <a:rPr lang="en-US" altLang="zh-CN" sz="2000">
                <a:solidFill>
                  <a:srgbClr val="FFFF66"/>
                </a:solidFill>
              </a:rPr>
              <a:t>       results( );          /*</a:t>
            </a:r>
            <a:r>
              <a:rPr lang="zh-CN" altLang="en-US" sz="2000">
                <a:solidFill>
                  <a:srgbClr val="FFFF66"/>
                </a:solidFill>
              </a:rPr>
              <a:t>调用结果显示函数*</a:t>
            </a:r>
            <a:r>
              <a:rPr lang="en-US" altLang="zh-CN" sz="2000">
                <a:solidFill>
                  <a:srgbClr val="FFFF66"/>
                </a:solidFill>
              </a:rPr>
              <a:t>/</a:t>
            </a:r>
          </a:p>
          <a:p>
            <a:r>
              <a:rPr lang="en-US" altLang="zh-CN" sz="2000">
                <a:solidFill>
                  <a:srgbClr val="FFFF66"/>
                </a:solidFill>
              </a:rPr>
              <a:t>       printf("</a:t>
            </a:r>
            <a:r>
              <a:rPr lang="zh-CN" altLang="en-US" sz="2000">
                <a:solidFill>
                  <a:srgbClr val="FFFF66"/>
                </a:solidFill>
              </a:rPr>
              <a:t>是否继续练习？</a:t>
            </a:r>
            <a:r>
              <a:rPr lang="en-US" altLang="zh-CN" sz="2000">
                <a:solidFill>
                  <a:srgbClr val="FFFF66"/>
                </a:solidFill>
              </a:rPr>
              <a:t>(Y/N)\n");</a:t>
            </a:r>
          </a:p>
          <a:p>
            <a:r>
              <a:rPr lang="en-US" altLang="zh-CN" sz="2000">
                <a:solidFill>
                  <a:srgbClr val="FFFF66"/>
                </a:solidFill>
              </a:rPr>
              <a:t>       ans=getch ( );</a:t>
            </a:r>
          </a:p>
          <a:p>
            <a:r>
              <a:rPr lang="en-US" altLang="zh-CN" sz="2000">
                <a:solidFill>
                  <a:srgbClr val="FFFF66"/>
                </a:solidFill>
              </a:rPr>
              <a:t>    }</a:t>
            </a:r>
          </a:p>
          <a:p>
            <a:r>
              <a:rPr lang="en-US" altLang="zh-CN" sz="2000">
                <a:solidFill>
                  <a:srgbClr val="FFFF66"/>
                </a:solidFill>
              </a:rPr>
              <a:t>    printf("</a:t>
            </a:r>
            <a:r>
              <a:rPr lang="zh-CN" altLang="en-US" sz="2000">
                <a:solidFill>
                  <a:srgbClr val="FFFF66"/>
                </a:solidFill>
              </a:rPr>
              <a:t>谢谢使用，再见！</a:t>
            </a:r>
            <a:r>
              <a:rPr lang="en-US" altLang="zh-CN" sz="2000">
                <a:solidFill>
                  <a:srgbClr val="FFFF66"/>
                </a:solidFill>
              </a:rPr>
              <a:t>");</a:t>
            </a:r>
          </a:p>
          <a:p>
            <a:r>
              <a:rPr lang="en-US" altLang="zh-CN" sz="2000">
                <a:solidFill>
                  <a:srgbClr val="FFFF66"/>
                </a:solidFill>
              </a:rPr>
              <a:t>}</a:t>
            </a:r>
          </a:p>
        </p:txBody>
      </p:sp>
      <p:sp>
        <p:nvSpPr>
          <p:cNvPr id="9221" name="Text Box 12"/>
          <p:cNvSpPr txBox="1">
            <a:spLocks noChangeArrowheads="1"/>
          </p:cNvSpPr>
          <p:nvPr/>
        </p:nvSpPr>
        <p:spPr bwMode="auto">
          <a:xfrm>
            <a:off x="5219700" y="1603375"/>
            <a:ext cx="3897313" cy="2873375"/>
          </a:xfrm>
          <a:prstGeom prst="rect">
            <a:avLst/>
          </a:prstGeom>
          <a:solidFill>
            <a:srgbClr val="008000"/>
          </a:solidFill>
          <a:ln w="38100">
            <a:solidFill>
              <a:srgbClr val="FF6600"/>
            </a:solidFill>
            <a:miter lim="800000"/>
            <a:headEnd/>
            <a:tailEnd/>
          </a:ln>
        </p:spPr>
        <p:txBody>
          <a:bodyPr wrap="none">
            <a:spAutoFit/>
          </a:bodyPr>
          <a:lstStyle/>
          <a:p>
            <a:endParaRPr lang="en-US" altLang="zh-CN" sz="2000"/>
          </a:p>
          <a:p>
            <a:r>
              <a:rPr lang="en-US" altLang="zh-CN" sz="2000">
                <a:solidFill>
                  <a:schemeClr val="bg1"/>
                </a:solidFill>
              </a:rPr>
              <a:t>/*</a:t>
            </a:r>
            <a:r>
              <a:rPr lang="zh-CN" altLang="en-US" sz="2000">
                <a:solidFill>
                  <a:schemeClr val="bg1"/>
                </a:solidFill>
              </a:rPr>
              <a:t>定义所用函数*</a:t>
            </a:r>
            <a:r>
              <a:rPr lang="en-US" altLang="zh-CN" sz="2000">
                <a:solidFill>
                  <a:schemeClr val="bg1"/>
                </a:solidFill>
              </a:rPr>
              <a:t>/</a:t>
            </a:r>
          </a:p>
          <a:p>
            <a:r>
              <a:rPr lang="en-US" altLang="zh-CN" sz="2000">
                <a:solidFill>
                  <a:schemeClr val="bg1"/>
                </a:solidFill>
              </a:rPr>
              <a:t>cover() { }   /*</a:t>
            </a:r>
            <a:r>
              <a:rPr lang="zh-CN" altLang="en-US" sz="2000">
                <a:solidFill>
                  <a:schemeClr val="bg1"/>
                </a:solidFill>
              </a:rPr>
              <a:t>软件封面显示函数*</a:t>
            </a:r>
            <a:r>
              <a:rPr lang="en-US" altLang="zh-CN" sz="2000">
                <a:solidFill>
                  <a:schemeClr val="bg1"/>
                </a:solidFill>
              </a:rPr>
              <a:t>/</a:t>
            </a:r>
          </a:p>
          <a:p>
            <a:r>
              <a:rPr lang="en-US" altLang="zh-CN" sz="2000">
                <a:solidFill>
                  <a:schemeClr val="bg1"/>
                </a:solidFill>
              </a:rPr>
              <a:t>password(){ }    /*</a:t>
            </a:r>
            <a:r>
              <a:rPr lang="zh-CN" altLang="en-US" sz="2000">
                <a:solidFill>
                  <a:schemeClr val="bg1"/>
                </a:solidFill>
              </a:rPr>
              <a:t>密码检查函数*</a:t>
            </a:r>
            <a:r>
              <a:rPr lang="en-US" altLang="zh-CN" sz="2000">
                <a:solidFill>
                  <a:schemeClr val="bg1"/>
                </a:solidFill>
              </a:rPr>
              <a:t>/</a:t>
            </a:r>
          </a:p>
          <a:p>
            <a:r>
              <a:rPr lang="en-US" altLang="zh-CN" sz="2000">
                <a:solidFill>
                  <a:schemeClr val="bg1"/>
                </a:solidFill>
              </a:rPr>
              <a:t>question(){ }     /*</a:t>
            </a:r>
            <a:r>
              <a:rPr lang="zh-CN" altLang="en-US" sz="2000">
                <a:solidFill>
                  <a:schemeClr val="bg1"/>
                </a:solidFill>
              </a:rPr>
              <a:t>产生题目函数*</a:t>
            </a:r>
            <a:r>
              <a:rPr lang="en-US" altLang="zh-CN" sz="2000">
                <a:solidFill>
                  <a:schemeClr val="bg1"/>
                </a:solidFill>
              </a:rPr>
              <a:t>/</a:t>
            </a:r>
          </a:p>
          <a:p>
            <a:r>
              <a:rPr lang="en-US" altLang="zh-CN" sz="2000">
                <a:solidFill>
                  <a:schemeClr val="bg1"/>
                </a:solidFill>
              </a:rPr>
              <a:t>answers(){ }     /*</a:t>
            </a:r>
            <a:r>
              <a:rPr lang="zh-CN" altLang="en-US" sz="2000">
                <a:solidFill>
                  <a:schemeClr val="bg1"/>
                </a:solidFill>
              </a:rPr>
              <a:t>接受回答函数*</a:t>
            </a:r>
            <a:r>
              <a:rPr lang="en-US" altLang="zh-CN" sz="2000">
                <a:solidFill>
                  <a:schemeClr val="bg1"/>
                </a:solidFill>
              </a:rPr>
              <a:t>/</a:t>
            </a:r>
          </a:p>
          <a:p>
            <a:r>
              <a:rPr lang="en-US" altLang="zh-CN" sz="2000">
                <a:solidFill>
                  <a:schemeClr val="bg1"/>
                </a:solidFill>
              </a:rPr>
              <a:t>marks(){ }       /*</a:t>
            </a:r>
            <a:r>
              <a:rPr lang="zh-CN" altLang="en-US" sz="2000">
                <a:solidFill>
                  <a:schemeClr val="bg1"/>
                </a:solidFill>
              </a:rPr>
              <a:t>评分函数*</a:t>
            </a:r>
            <a:r>
              <a:rPr lang="en-US" altLang="zh-CN" sz="2000">
                <a:solidFill>
                  <a:schemeClr val="bg1"/>
                </a:solidFill>
              </a:rPr>
              <a:t>/</a:t>
            </a:r>
          </a:p>
          <a:p>
            <a:r>
              <a:rPr lang="en-US" altLang="zh-CN" sz="2000">
                <a:solidFill>
                  <a:schemeClr val="bg1"/>
                </a:solidFill>
              </a:rPr>
              <a:t>results(){ }      /*</a:t>
            </a:r>
            <a:r>
              <a:rPr lang="zh-CN" altLang="en-US" sz="2000">
                <a:solidFill>
                  <a:schemeClr val="bg1"/>
                </a:solidFill>
              </a:rPr>
              <a:t>结果显示函数*</a:t>
            </a:r>
            <a:r>
              <a:rPr lang="en-US" altLang="zh-CN" sz="2000">
                <a:solidFill>
                  <a:schemeClr val="bg1"/>
                </a:solidFill>
              </a:rPr>
              <a:t>/</a:t>
            </a:r>
            <a:r>
              <a:rPr lang="en-US" altLang="zh-CN" sz="2000"/>
              <a:t> </a:t>
            </a:r>
          </a:p>
          <a:p>
            <a:endParaRPr lang="en-US" altLang="zh-CN" sz="2000"/>
          </a:p>
        </p:txBody>
      </p:sp>
      <p:sp>
        <p:nvSpPr>
          <p:cNvPr id="32782" name="Text Box 14"/>
          <p:cNvSpPr txBox="1">
            <a:spLocks noChangeArrowheads="1"/>
          </p:cNvSpPr>
          <p:nvPr/>
        </p:nvSpPr>
        <p:spPr bwMode="auto">
          <a:xfrm>
            <a:off x="5148263" y="4652963"/>
            <a:ext cx="3995737" cy="1920875"/>
          </a:xfrm>
          <a:prstGeom prst="rect">
            <a:avLst/>
          </a:prstGeom>
          <a:solidFill>
            <a:schemeClr val="bg1"/>
          </a:solidFill>
          <a:ln w="9525">
            <a:noFill/>
            <a:miter lim="800000"/>
            <a:headEnd/>
            <a:tailEnd/>
          </a:ln>
        </p:spPr>
        <p:txBody>
          <a:bodyPr>
            <a:spAutoFit/>
          </a:bodyPr>
          <a:lstStyle/>
          <a:p>
            <a:pPr marL="265113" indent="-265113">
              <a:buFont typeface="Wingdings" pitchFamily="2" charset="2"/>
              <a:buChar char="n"/>
            </a:pPr>
            <a:r>
              <a:rPr lang="zh-CN" altLang="en-US" sz="2000">
                <a:ea typeface="黑体" pitchFamily="2" charset="-122"/>
              </a:rPr>
              <a:t>这些函数现在不编程或还不会编程，可先放空。</a:t>
            </a:r>
          </a:p>
          <a:p>
            <a:pPr marL="265113" indent="-265113">
              <a:buFont typeface="Wingdings" pitchFamily="2" charset="2"/>
              <a:buChar char="n"/>
            </a:pPr>
            <a:r>
              <a:rPr lang="zh-CN" altLang="en-US" sz="2000">
                <a:ea typeface="黑体" pitchFamily="2" charset="-122"/>
              </a:rPr>
              <a:t>可以多人合作，每人完成若干个函数（模块化）。</a:t>
            </a:r>
          </a:p>
          <a:p>
            <a:pPr marL="265113" indent="-265113">
              <a:buFont typeface="Wingdings" pitchFamily="2" charset="2"/>
              <a:buChar char="n"/>
            </a:pPr>
            <a:r>
              <a:rPr lang="zh-CN" altLang="en-US" sz="2000">
                <a:ea typeface="黑体" pitchFamily="2" charset="-122"/>
              </a:rPr>
              <a:t>可在另一个源程序文件中定义。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82"/>
                                        </p:tgtEl>
                                        <p:attrNameLst>
                                          <p:attrName>style.visibility</p:attrName>
                                        </p:attrNameLst>
                                      </p:cBhvr>
                                      <p:to>
                                        <p:strVal val="visible"/>
                                      </p:to>
                                    </p:set>
                                    <p:animEffect transition="in" filter="blinds(horizontal)">
                                      <p:cBhvr>
                                        <p:cTn id="7" dur="5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2"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395288" y="-315913"/>
            <a:ext cx="7543800" cy="1295401"/>
          </a:xfrm>
        </p:spPr>
        <p:txBody>
          <a:bodyPr/>
          <a:lstStyle/>
          <a:p>
            <a:pPr eaLnBrk="1" hangingPunct="1"/>
            <a:r>
              <a:rPr lang="zh-CN" altLang="en-US" sz="4100" smtClean="0">
                <a:solidFill>
                  <a:srgbClr val="FF0000"/>
                </a:solidFill>
                <a:ea typeface="黑体" pitchFamily="2" charset="-122"/>
              </a:rPr>
              <a:t>一、模块化设计与函数</a:t>
            </a:r>
          </a:p>
        </p:txBody>
      </p:sp>
      <p:sp>
        <p:nvSpPr>
          <p:cNvPr id="10243" name="Rectangle 3"/>
          <p:cNvSpPr>
            <a:spLocks noGrp="1" noRot="1" noChangeArrowheads="1"/>
          </p:cNvSpPr>
          <p:nvPr>
            <p:ph type="body" sz="half" idx="1"/>
          </p:nvPr>
        </p:nvSpPr>
        <p:spPr>
          <a:xfrm>
            <a:off x="468313" y="1268413"/>
            <a:ext cx="4032250" cy="5040312"/>
          </a:xfrm>
        </p:spPr>
        <p:txBody>
          <a:bodyPr/>
          <a:lstStyle/>
          <a:p>
            <a:pPr eaLnBrk="1" hangingPunct="1">
              <a:lnSpc>
                <a:spcPct val="90000"/>
              </a:lnSpc>
              <a:buFont typeface="Wingdings 2" pitchFamily="18" charset="2"/>
              <a:buNone/>
            </a:pPr>
            <a:r>
              <a:rPr lang="en-US" altLang="zh-CN" sz="3300" smtClean="0">
                <a:ea typeface="黑体" pitchFamily="2" charset="-122"/>
              </a:rPr>
              <a:t>①</a:t>
            </a:r>
            <a:r>
              <a:rPr lang="zh-CN" altLang="en-US" sz="3300" smtClean="0">
                <a:ea typeface="黑体" pitchFamily="2" charset="-122"/>
              </a:rPr>
              <a:t>什么是函数？</a:t>
            </a:r>
          </a:p>
          <a:p>
            <a:pPr eaLnBrk="1" hangingPunct="1">
              <a:lnSpc>
                <a:spcPct val="90000"/>
              </a:lnSpc>
              <a:buFont typeface="Wingdings 2" pitchFamily="18" charset="2"/>
              <a:buNone/>
            </a:pPr>
            <a:r>
              <a:rPr lang="zh-CN" altLang="en-US" sz="3300" smtClean="0">
                <a:ea typeface="黑体" pitchFamily="2" charset="-122"/>
              </a:rPr>
              <a:t>②为什么要使用函数？</a:t>
            </a:r>
          </a:p>
          <a:p>
            <a:pPr eaLnBrk="1" hangingPunct="1">
              <a:lnSpc>
                <a:spcPct val="90000"/>
              </a:lnSpc>
              <a:buFont typeface="Wingdings 2" pitchFamily="18" charset="2"/>
              <a:buNone/>
            </a:pPr>
            <a:r>
              <a:rPr lang="zh-CN" altLang="en-US" sz="3300" smtClean="0">
                <a:ea typeface="黑体" pitchFamily="2" charset="-122"/>
              </a:rPr>
              <a:t>③函数有哪些类型？</a:t>
            </a:r>
          </a:p>
          <a:p>
            <a:pPr eaLnBrk="1" hangingPunct="1">
              <a:lnSpc>
                <a:spcPct val="90000"/>
              </a:lnSpc>
              <a:buFont typeface="Wingdings 2" pitchFamily="18" charset="2"/>
              <a:buNone/>
            </a:pPr>
            <a:r>
              <a:rPr lang="zh-CN" altLang="en-US" sz="3300" smtClean="0">
                <a:ea typeface="黑体" pitchFamily="2" charset="-122"/>
              </a:rPr>
              <a:t>④如何自己定义一个函数？</a:t>
            </a:r>
          </a:p>
          <a:p>
            <a:pPr eaLnBrk="1" hangingPunct="1">
              <a:lnSpc>
                <a:spcPct val="90000"/>
              </a:lnSpc>
              <a:buFont typeface="Wingdings 2" pitchFamily="18" charset="2"/>
              <a:buNone/>
            </a:pPr>
            <a:r>
              <a:rPr lang="zh-CN" altLang="en-US" sz="3300" smtClean="0">
                <a:ea typeface="黑体" pitchFamily="2" charset="-122"/>
              </a:rPr>
              <a:t>⑤如何调用一个函数？</a:t>
            </a:r>
          </a:p>
          <a:p>
            <a:pPr eaLnBrk="1" hangingPunct="1">
              <a:lnSpc>
                <a:spcPct val="90000"/>
              </a:lnSpc>
              <a:buFont typeface="Wingdings 2" pitchFamily="18" charset="2"/>
              <a:buNone/>
            </a:pPr>
            <a:r>
              <a:rPr lang="zh-CN" altLang="en-US" sz="3300" smtClean="0">
                <a:ea typeface="黑体" pitchFamily="2" charset="-122"/>
              </a:rPr>
              <a:t>⑥函数学习的难点是什么？</a:t>
            </a:r>
          </a:p>
        </p:txBody>
      </p:sp>
      <p:sp>
        <p:nvSpPr>
          <p:cNvPr id="10244" name="Text Box 4"/>
          <p:cNvSpPr txBox="1">
            <a:spLocks noChangeArrowheads="1"/>
          </p:cNvSpPr>
          <p:nvPr/>
        </p:nvSpPr>
        <p:spPr bwMode="auto">
          <a:xfrm>
            <a:off x="4572000" y="1052513"/>
            <a:ext cx="4103688" cy="5481637"/>
          </a:xfrm>
          <a:prstGeom prst="rect">
            <a:avLst/>
          </a:prstGeom>
          <a:solidFill>
            <a:srgbClr val="339966"/>
          </a:solidFill>
          <a:ln w="31750">
            <a:solidFill>
              <a:srgbClr val="FF0000"/>
            </a:solidFill>
            <a:miter lim="800000"/>
            <a:headEnd/>
            <a:tailEnd/>
          </a:ln>
        </p:spPr>
        <p:txBody>
          <a:bodyPr>
            <a:spAutoFit/>
          </a:bodyPr>
          <a:lstStyle/>
          <a:p>
            <a:r>
              <a:rPr lang="en-US" altLang="zh-CN" sz="2800">
                <a:solidFill>
                  <a:schemeClr val="bg1"/>
                </a:solidFill>
                <a:latin typeface="黑体" pitchFamily="2" charset="-122"/>
                <a:ea typeface="黑体" pitchFamily="2" charset="-122"/>
              </a:rPr>
              <a:t>     </a:t>
            </a:r>
            <a:r>
              <a:rPr lang="zh-CN" altLang="en-US" sz="2400">
                <a:solidFill>
                  <a:schemeClr val="bg1"/>
                </a:solidFill>
                <a:latin typeface="黑体" pitchFamily="2" charset="-122"/>
                <a:ea typeface="黑体" pitchFamily="2" charset="-122"/>
              </a:rPr>
              <a:t>函数有哪些类型？</a:t>
            </a:r>
          </a:p>
          <a:p>
            <a:r>
              <a:rPr lang="zh-CN" altLang="en-US" sz="2400">
                <a:solidFill>
                  <a:schemeClr val="bg1"/>
                </a:solidFill>
                <a:latin typeface="黑体" pitchFamily="2" charset="-122"/>
                <a:ea typeface="黑体" pitchFamily="2" charset="-122"/>
              </a:rPr>
              <a:t>根据函数的来源，可分为：</a:t>
            </a:r>
          </a:p>
          <a:p>
            <a:pPr>
              <a:buClr>
                <a:srgbClr val="FF66FF"/>
              </a:buClr>
              <a:buFont typeface="Wingdings" pitchFamily="2" charset="2"/>
              <a:buChar char="u"/>
            </a:pPr>
            <a:r>
              <a:rPr lang="zh-CN" altLang="en-US" sz="2400">
                <a:solidFill>
                  <a:srgbClr val="66FFFF"/>
                </a:solidFill>
                <a:latin typeface="黑体" pitchFamily="2" charset="-122"/>
                <a:ea typeface="黑体" pitchFamily="2" charset="-122"/>
              </a:rPr>
              <a:t>库函数（标准函数）</a:t>
            </a:r>
            <a:r>
              <a:rPr lang="zh-CN" altLang="en-US" sz="2400">
                <a:solidFill>
                  <a:schemeClr val="bg1"/>
                </a:solidFill>
                <a:latin typeface="黑体" pitchFamily="2" charset="-122"/>
                <a:ea typeface="黑体" pitchFamily="2" charset="-122"/>
              </a:rPr>
              <a:t>    由系统提供，编程时可直接使用之</a:t>
            </a:r>
          </a:p>
          <a:p>
            <a:pPr>
              <a:buClr>
                <a:srgbClr val="FF66FF"/>
              </a:buClr>
              <a:buFont typeface="Wingdings" pitchFamily="2" charset="2"/>
              <a:buChar char="u"/>
            </a:pPr>
            <a:r>
              <a:rPr lang="zh-CN" altLang="en-US" sz="2400">
                <a:solidFill>
                  <a:srgbClr val="66FFFF"/>
                </a:solidFill>
                <a:latin typeface="黑体" pitchFamily="2" charset="-122"/>
                <a:ea typeface="黑体" pitchFamily="2" charset="-122"/>
              </a:rPr>
              <a:t>自定义函数</a:t>
            </a:r>
            <a:r>
              <a:rPr lang="zh-CN" altLang="en-US" sz="2400">
                <a:solidFill>
                  <a:schemeClr val="bg1"/>
                </a:solidFill>
                <a:latin typeface="黑体" pitchFamily="2" charset="-122"/>
                <a:ea typeface="黑体" pitchFamily="2" charset="-122"/>
              </a:rPr>
              <a:t>            由编程者自己编写，使用时要</a:t>
            </a:r>
            <a:r>
              <a:rPr lang="zh-CN" altLang="en-US" sz="2400">
                <a:solidFill>
                  <a:schemeClr val="bg1"/>
                </a:solidFill>
                <a:ea typeface="黑体" pitchFamily="2" charset="-122"/>
              </a:rPr>
              <a:t>“</a:t>
            </a:r>
            <a:r>
              <a:rPr lang="zh-CN" altLang="en-US" sz="2400">
                <a:solidFill>
                  <a:schemeClr val="bg1"/>
                </a:solidFill>
                <a:latin typeface="黑体" pitchFamily="2" charset="-122"/>
                <a:ea typeface="黑体" pitchFamily="2" charset="-122"/>
              </a:rPr>
              <a:t>先定义后使用</a:t>
            </a:r>
            <a:r>
              <a:rPr lang="zh-CN" altLang="en-US" sz="2400">
                <a:solidFill>
                  <a:schemeClr val="bg1"/>
                </a:solidFill>
                <a:ea typeface="黑体" pitchFamily="2" charset="-122"/>
              </a:rPr>
              <a:t>”</a:t>
            </a:r>
            <a:r>
              <a:rPr lang="zh-CN" altLang="en-US" sz="2400">
                <a:solidFill>
                  <a:schemeClr val="bg1"/>
                </a:solidFill>
                <a:latin typeface="黑体" pitchFamily="2" charset="-122"/>
                <a:ea typeface="黑体" pitchFamily="2" charset="-122"/>
              </a:rPr>
              <a:t>。</a:t>
            </a:r>
            <a:r>
              <a:rPr lang="zh-CN" altLang="en-US" sz="2000">
                <a:solidFill>
                  <a:srgbClr val="FFFF66"/>
                </a:solidFill>
                <a:latin typeface="黑体" pitchFamily="2" charset="-122"/>
                <a:ea typeface="黑体" pitchFamily="2" charset="-122"/>
              </a:rPr>
              <a:t>（包装后，也可成为库函数，供别人使用）</a:t>
            </a:r>
          </a:p>
          <a:p>
            <a:endParaRPr lang="zh-CN" altLang="en-US" sz="2000">
              <a:solidFill>
                <a:srgbClr val="FFFF66"/>
              </a:solidFill>
              <a:latin typeface="黑体" pitchFamily="2" charset="-122"/>
              <a:ea typeface="黑体" pitchFamily="2" charset="-122"/>
            </a:endParaRPr>
          </a:p>
          <a:p>
            <a:r>
              <a:rPr lang="zh-CN" altLang="en-US" sz="2400">
                <a:solidFill>
                  <a:schemeClr val="bg1"/>
                </a:solidFill>
                <a:latin typeface="黑体" pitchFamily="2" charset="-122"/>
                <a:ea typeface="黑体" pitchFamily="2" charset="-122"/>
              </a:rPr>
              <a:t>根据使用的方式，可分为：</a:t>
            </a:r>
          </a:p>
          <a:p>
            <a:pPr>
              <a:buClr>
                <a:srgbClr val="FF66FF"/>
              </a:buClr>
              <a:buFont typeface="Wingdings" pitchFamily="2" charset="2"/>
              <a:buChar char="u"/>
            </a:pPr>
            <a:r>
              <a:rPr lang="zh-CN" altLang="en-US" sz="2400">
                <a:solidFill>
                  <a:srgbClr val="66FFFF"/>
                </a:solidFill>
                <a:latin typeface="黑体" pitchFamily="2" charset="-122"/>
                <a:ea typeface="黑体" pitchFamily="2" charset="-122"/>
              </a:rPr>
              <a:t>无参函数              </a:t>
            </a:r>
          </a:p>
          <a:p>
            <a:pPr>
              <a:buClr>
                <a:srgbClr val="FF66FF"/>
              </a:buClr>
              <a:buFont typeface="Wingdings" pitchFamily="2" charset="2"/>
              <a:buChar char="u"/>
            </a:pPr>
            <a:r>
              <a:rPr lang="zh-CN" altLang="en-US" sz="2400">
                <a:solidFill>
                  <a:srgbClr val="66FFFF"/>
                </a:solidFill>
                <a:latin typeface="黑体" pitchFamily="2" charset="-122"/>
                <a:ea typeface="黑体" pitchFamily="2" charset="-122"/>
              </a:rPr>
              <a:t>有参函数</a:t>
            </a:r>
            <a:r>
              <a:rPr lang="zh-CN" altLang="en-US" sz="2400">
                <a:solidFill>
                  <a:schemeClr val="bg1"/>
                </a:solidFill>
                <a:latin typeface="黑体" pitchFamily="2" charset="-122"/>
                <a:ea typeface="黑体" pitchFamily="2" charset="-122"/>
              </a:rPr>
              <a:t>（</a:t>
            </a:r>
            <a:r>
              <a:rPr lang="zh-CN" altLang="en-US" sz="2400">
                <a:solidFill>
                  <a:schemeClr val="bg1"/>
                </a:solidFill>
                <a:latin typeface="楷体_GB2312" pitchFamily="49" charset="-122"/>
                <a:ea typeface="楷体_GB2312" pitchFamily="49" charset="-122"/>
              </a:rPr>
              <a:t>函数内需要使用主调函数中的数据）</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04800" y="898525"/>
            <a:ext cx="7056438" cy="5962650"/>
            <a:chOff x="864" y="192"/>
            <a:chExt cx="4445" cy="3756"/>
          </a:xfrm>
        </p:grpSpPr>
        <p:sp>
          <p:nvSpPr>
            <p:cNvPr id="22534" name="Text Box 4"/>
            <p:cNvSpPr txBox="1">
              <a:spLocks noChangeArrowheads="1"/>
            </p:cNvSpPr>
            <p:nvPr/>
          </p:nvSpPr>
          <p:spPr bwMode="auto">
            <a:xfrm>
              <a:off x="864" y="2112"/>
              <a:ext cx="279" cy="1028"/>
            </a:xfrm>
            <a:prstGeom prst="rect">
              <a:avLst/>
            </a:prstGeom>
            <a:noFill/>
            <a:ln w="9525">
              <a:noFill/>
              <a:miter lim="800000"/>
              <a:headEnd/>
              <a:tailEnd/>
            </a:ln>
          </p:spPr>
          <p:txBody>
            <a:bodyPr wrap="none">
              <a:spAutoFit/>
            </a:bodyPr>
            <a:lstStyle/>
            <a:p>
              <a:r>
                <a:rPr lang="en-US" altLang="zh-CN" sz="2000" b="1">
                  <a:solidFill>
                    <a:srgbClr val="FFFF00"/>
                  </a:solidFill>
                  <a:latin typeface="Times New Roman" pitchFamily="18" charset="0"/>
                  <a:ea typeface="华文细黑" pitchFamily="2" charset="-122"/>
                  <a:cs typeface="Times New Roman" pitchFamily="18" charset="0"/>
                </a:rPr>
                <a:t>C</a:t>
              </a:r>
            </a:p>
            <a:p>
              <a:r>
                <a:rPr lang="zh-CN" altLang="en-US" sz="2000" b="1">
                  <a:solidFill>
                    <a:srgbClr val="FFFF00"/>
                  </a:solidFill>
                  <a:latin typeface="Times New Roman" pitchFamily="18" charset="0"/>
                  <a:ea typeface="华文细黑" pitchFamily="2" charset="-122"/>
                  <a:cs typeface="Times New Roman" pitchFamily="18" charset="0"/>
                </a:rPr>
                <a:t>数</a:t>
              </a:r>
            </a:p>
            <a:p>
              <a:r>
                <a:rPr lang="zh-CN" altLang="en-US" sz="2000" b="1">
                  <a:solidFill>
                    <a:srgbClr val="FFFF00"/>
                  </a:solidFill>
                  <a:latin typeface="Times New Roman" pitchFamily="18" charset="0"/>
                  <a:ea typeface="华文细黑" pitchFamily="2" charset="-122"/>
                  <a:cs typeface="Times New Roman" pitchFamily="18" charset="0"/>
                </a:rPr>
                <a:t>据</a:t>
              </a:r>
            </a:p>
            <a:p>
              <a:r>
                <a:rPr lang="zh-CN" altLang="en-US" sz="2000" b="1">
                  <a:solidFill>
                    <a:srgbClr val="FFFF00"/>
                  </a:solidFill>
                  <a:latin typeface="Times New Roman" pitchFamily="18" charset="0"/>
                  <a:ea typeface="华文细黑" pitchFamily="2" charset="-122"/>
                  <a:cs typeface="Times New Roman" pitchFamily="18" charset="0"/>
                </a:rPr>
                <a:t>类</a:t>
              </a:r>
            </a:p>
            <a:p>
              <a:r>
                <a:rPr lang="zh-CN" altLang="en-US" sz="2000" b="1">
                  <a:solidFill>
                    <a:srgbClr val="FFFF00"/>
                  </a:solidFill>
                  <a:latin typeface="Times New Roman" pitchFamily="18" charset="0"/>
                  <a:ea typeface="华文细黑" pitchFamily="2" charset="-122"/>
                  <a:cs typeface="Times New Roman" pitchFamily="18" charset="0"/>
                </a:rPr>
                <a:t>型</a:t>
              </a:r>
            </a:p>
          </p:txBody>
        </p:sp>
        <p:sp>
          <p:nvSpPr>
            <p:cNvPr id="22535" name="AutoShape 5"/>
            <p:cNvSpPr>
              <a:spLocks/>
            </p:cNvSpPr>
            <p:nvPr/>
          </p:nvSpPr>
          <p:spPr bwMode="auto">
            <a:xfrm>
              <a:off x="1104" y="1248"/>
              <a:ext cx="192" cy="2688"/>
            </a:xfrm>
            <a:prstGeom prst="leftBrace">
              <a:avLst>
                <a:gd name="adj1" fmla="val 116667"/>
                <a:gd name="adj2" fmla="val 50000"/>
              </a:avLst>
            </a:prstGeom>
            <a:noFill/>
            <a:ln w="9525">
              <a:solidFill>
                <a:schemeClr val="tx1"/>
              </a:solidFill>
              <a:round/>
              <a:headEnd/>
              <a:tailEnd/>
            </a:ln>
          </p:spPr>
          <p:txBody>
            <a:bodyPr wrap="none" anchor="ctr"/>
            <a:lstStyle/>
            <a:p>
              <a:endParaRPr lang="zh-CN" altLang="en-US" b="1">
                <a:solidFill>
                  <a:srgbClr val="FFFF00"/>
                </a:solidFill>
                <a:latin typeface="Times New Roman" pitchFamily="18" charset="0"/>
                <a:ea typeface="华文细黑" pitchFamily="2" charset="-122"/>
                <a:cs typeface="Times New Roman" pitchFamily="18" charset="0"/>
              </a:endParaRPr>
            </a:p>
          </p:txBody>
        </p:sp>
        <p:sp>
          <p:nvSpPr>
            <p:cNvPr id="22536" name="Text Box 6"/>
            <p:cNvSpPr txBox="1">
              <a:spLocks noChangeArrowheads="1"/>
            </p:cNvSpPr>
            <p:nvPr/>
          </p:nvSpPr>
          <p:spPr bwMode="auto">
            <a:xfrm>
              <a:off x="1344" y="1344"/>
              <a:ext cx="767"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基本类型</a:t>
              </a:r>
              <a:endParaRPr lang="zh-CN" altLang="en-US" sz="4000" b="1">
                <a:solidFill>
                  <a:srgbClr val="FFFF00"/>
                </a:solidFill>
                <a:latin typeface="Times New Roman" pitchFamily="18" charset="0"/>
                <a:ea typeface="华文细黑" pitchFamily="2" charset="-122"/>
                <a:cs typeface="Times New Roman" pitchFamily="18" charset="0"/>
              </a:endParaRPr>
            </a:p>
          </p:txBody>
        </p:sp>
        <p:sp>
          <p:nvSpPr>
            <p:cNvPr id="22537" name="Text Box 7"/>
            <p:cNvSpPr txBox="1">
              <a:spLocks noChangeArrowheads="1"/>
            </p:cNvSpPr>
            <p:nvPr/>
          </p:nvSpPr>
          <p:spPr bwMode="auto">
            <a:xfrm>
              <a:off x="1344" y="2400"/>
              <a:ext cx="816" cy="250"/>
            </a:xfrm>
            <a:prstGeom prst="rect">
              <a:avLst/>
            </a:prstGeom>
            <a:noFill/>
            <a:ln w="9525">
              <a:noFill/>
              <a:miter lim="800000"/>
              <a:headEnd/>
              <a:tailEnd/>
            </a:ln>
          </p:spPr>
          <p:txBody>
            <a:bodyPr>
              <a:spAutoFit/>
            </a:bodyPr>
            <a:lstStyle/>
            <a:p>
              <a:r>
                <a:rPr lang="zh-CN" altLang="en-US" sz="2000" b="1">
                  <a:solidFill>
                    <a:srgbClr val="FFFF00"/>
                  </a:solidFill>
                  <a:latin typeface="Times New Roman" pitchFamily="18" charset="0"/>
                  <a:ea typeface="华文细黑" pitchFamily="2" charset="-122"/>
                  <a:cs typeface="Times New Roman" pitchFamily="18" charset="0"/>
                </a:rPr>
                <a:t>构造类型</a:t>
              </a:r>
            </a:p>
          </p:txBody>
        </p:sp>
        <p:sp>
          <p:nvSpPr>
            <p:cNvPr id="22538" name="Text Box 8"/>
            <p:cNvSpPr txBox="1">
              <a:spLocks noChangeArrowheads="1"/>
            </p:cNvSpPr>
            <p:nvPr/>
          </p:nvSpPr>
          <p:spPr bwMode="auto">
            <a:xfrm>
              <a:off x="1344" y="3024"/>
              <a:ext cx="767"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指针类型</a:t>
              </a:r>
              <a:endParaRPr lang="zh-CN" altLang="en-US" sz="4000" b="1">
                <a:solidFill>
                  <a:srgbClr val="FFFF00"/>
                </a:solidFill>
                <a:latin typeface="Times New Roman" pitchFamily="18" charset="0"/>
                <a:ea typeface="华文细黑" pitchFamily="2" charset="-122"/>
                <a:cs typeface="Times New Roman" pitchFamily="18" charset="0"/>
              </a:endParaRPr>
            </a:p>
          </p:txBody>
        </p:sp>
        <p:sp>
          <p:nvSpPr>
            <p:cNvPr id="22539" name="Text Box 9"/>
            <p:cNvSpPr txBox="1">
              <a:spLocks noChangeArrowheads="1"/>
            </p:cNvSpPr>
            <p:nvPr/>
          </p:nvSpPr>
          <p:spPr bwMode="auto">
            <a:xfrm>
              <a:off x="1344" y="3312"/>
              <a:ext cx="897"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空类型</a:t>
              </a:r>
              <a:r>
                <a:rPr lang="en-US" altLang="zh-CN" sz="2000" b="1">
                  <a:solidFill>
                    <a:srgbClr val="FFFF00"/>
                  </a:solidFill>
                  <a:latin typeface="Times New Roman" pitchFamily="18" charset="0"/>
                  <a:ea typeface="华文细黑" pitchFamily="2" charset="-122"/>
                  <a:cs typeface="Times New Roman" pitchFamily="18" charset="0"/>
                </a:rPr>
                <a:t>void</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40" name="Text Box 10"/>
            <p:cNvSpPr txBox="1">
              <a:spLocks noChangeArrowheads="1"/>
            </p:cNvSpPr>
            <p:nvPr/>
          </p:nvSpPr>
          <p:spPr bwMode="auto">
            <a:xfrm>
              <a:off x="1344" y="3696"/>
              <a:ext cx="1274"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定义类型</a:t>
              </a:r>
              <a:r>
                <a:rPr lang="en-US" altLang="zh-CN" sz="2000" b="1">
                  <a:solidFill>
                    <a:srgbClr val="FFFF00"/>
                  </a:solidFill>
                  <a:latin typeface="Times New Roman" pitchFamily="18" charset="0"/>
                  <a:ea typeface="华文细黑" pitchFamily="2" charset="-122"/>
                  <a:cs typeface="Times New Roman" pitchFamily="18" charset="0"/>
                </a:rPr>
                <a:t>typedef</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41" name="Text Box 11"/>
            <p:cNvSpPr txBox="1">
              <a:spLocks noChangeArrowheads="1"/>
            </p:cNvSpPr>
            <p:nvPr/>
          </p:nvSpPr>
          <p:spPr bwMode="auto">
            <a:xfrm>
              <a:off x="2400" y="864"/>
              <a:ext cx="756" cy="252"/>
            </a:xfrm>
            <a:prstGeom prst="rect">
              <a:avLst/>
            </a:prstGeom>
            <a:noFill/>
            <a:ln w="9525">
              <a:noFill/>
              <a:miter lim="800000"/>
              <a:headEnd/>
              <a:tailEnd/>
            </a:ln>
          </p:spPr>
          <p:txBody>
            <a:bodyPr>
              <a:spAutoFit/>
            </a:bodyPr>
            <a:lstStyle/>
            <a:p>
              <a:r>
                <a:rPr lang="zh-CN" altLang="en-US" sz="2000" b="1">
                  <a:solidFill>
                    <a:srgbClr val="FFFF00"/>
                  </a:solidFill>
                  <a:latin typeface="Times New Roman" pitchFamily="18" charset="0"/>
                  <a:ea typeface="华文细黑" pitchFamily="2" charset="-122"/>
                  <a:cs typeface="Times New Roman" pitchFamily="18" charset="0"/>
                </a:rPr>
                <a:t>数值类型</a:t>
              </a:r>
              <a:endParaRPr lang="zh-CN" altLang="en-US" sz="4000" b="1">
                <a:solidFill>
                  <a:srgbClr val="FFFF00"/>
                </a:solidFill>
                <a:latin typeface="Times New Roman" pitchFamily="18" charset="0"/>
                <a:ea typeface="华文细黑" pitchFamily="2" charset="-122"/>
                <a:cs typeface="Times New Roman" pitchFamily="18" charset="0"/>
              </a:endParaRPr>
            </a:p>
          </p:txBody>
        </p:sp>
        <p:sp>
          <p:nvSpPr>
            <p:cNvPr id="22542" name="Text Box 12"/>
            <p:cNvSpPr txBox="1">
              <a:spLocks noChangeArrowheads="1"/>
            </p:cNvSpPr>
            <p:nvPr/>
          </p:nvSpPr>
          <p:spPr bwMode="auto">
            <a:xfrm>
              <a:off x="2400" y="1536"/>
              <a:ext cx="1112"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字符类型</a:t>
              </a:r>
              <a:r>
                <a:rPr lang="en-US" altLang="zh-CN" sz="2000" b="1">
                  <a:solidFill>
                    <a:srgbClr val="FFFF00"/>
                  </a:solidFill>
                  <a:latin typeface="Times New Roman" pitchFamily="18" charset="0"/>
                  <a:ea typeface="华文细黑" pitchFamily="2" charset="-122"/>
                  <a:cs typeface="Times New Roman" pitchFamily="18" charset="0"/>
                </a:rPr>
                <a:t>char</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43" name="Text Box 13"/>
            <p:cNvSpPr txBox="1">
              <a:spLocks noChangeArrowheads="1"/>
            </p:cNvSpPr>
            <p:nvPr/>
          </p:nvSpPr>
          <p:spPr bwMode="auto">
            <a:xfrm>
              <a:off x="2352" y="2736"/>
              <a:ext cx="1148"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枚举类型</a:t>
              </a:r>
              <a:r>
                <a:rPr lang="en-US" altLang="zh-CN" sz="2000" b="1">
                  <a:solidFill>
                    <a:srgbClr val="FFFF00"/>
                  </a:solidFill>
                  <a:latin typeface="Times New Roman" pitchFamily="18" charset="0"/>
                  <a:ea typeface="华文细黑" pitchFamily="2" charset="-122"/>
                  <a:cs typeface="Times New Roman" pitchFamily="18" charset="0"/>
                </a:rPr>
                <a:t>enum</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44" name="Text Box 14"/>
            <p:cNvSpPr txBox="1">
              <a:spLocks noChangeArrowheads="1"/>
            </p:cNvSpPr>
            <p:nvPr/>
          </p:nvSpPr>
          <p:spPr bwMode="auto">
            <a:xfrm>
              <a:off x="3360" y="480"/>
              <a:ext cx="561"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整   型</a:t>
              </a:r>
              <a:endParaRPr lang="zh-CN" altLang="en-US" sz="4000" b="1">
                <a:solidFill>
                  <a:srgbClr val="FFFF00"/>
                </a:solidFill>
                <a:latin typeface="Times New Roman" pitchFamily="18" charset="0"/>
                <a:ea typeface="华文细黑" pitchFamily="2" charset="-122"/>
                <a:cs typeface="Times New Roman" pitchFamily="18" charset="0"/>
              </a:endParaRPr>
            </a:p>
          </p:txBody>
        </p:sp>
        <p:sp>
          <p:nvSpPr>
            <p:cNvPr id="22545" name="Text Box 15"/>
            <p:cNvSpPr txBox="1">
              <a:spLocks noChangeArrowheads="1"/>
            </p:cNvSpPr>
            <p:nvPr/>
          </p:nvSpPr>
          <p:spPr bwMode="auto">
            <a:xfrm>
              <a:off x="3360" y="1248"/>
              <a:ext cx="604"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浮点型</a:t>
              </a:r>
              <a:endParaRPr lang="zh-CN" altLang="en-US" sz="4000" b="1">
                <a:solidFill>
                  <a:srgbClr val="FFFF00"/>
                </a:solidFill>
                <a:latin typeface="Times New Roman" pitchFamily="18" charset="0"/>
                <a:ea typeface="华文细黑" pitchFamily="2" charset="-122"/>
                <a:cs typeface="Times New Roman" pitchFamily="18" charset="0"/>
              </a:endParaRPr>
            </a:p>
          </p:txBody>
        </p:sp>
        <p:sp>
          <p:nvSpPr>
            <p:cNvPr id="22546" name="Text Box 16"/>
            <p:cNvSpPr txBox="1">
              <a:spLocks noChangeArrowheads="1"/>
            </p:cNvSpPr>
            <p:nvPr/>
          </p:nvSpPr>
          <p:spPr bwMode="auto">
            <a:xfrm>
              <a:off x="4080" y="1056"/>
              <a:ext cx="1076"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单精度型</a:t>
              </a:r>
              <a:r>
                <a:rPr lang="en-US" altLang="zh-CN" sz="2000" b="1">
                  <a:solidFill>
                    <a:srgbClr val="FFFF00"/>
                  </a:solidFill>
                  <a:latin typeface="Times New Roman" pitchFamily="18" charset="0"/>
                  <a:ea typeface="华文细黑" pitchFamily="2" charset="-122"/>
                  <a:cs typeface="Times New Roman" pitchFamily="18" charset="0"/>
                </a:rPr>
                <a:t>float</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47" name="Text Box 17"/>
            <p:cNvSpPr txBox="1">
              <a:spLocks noChangeArrowheads="1"/>
            </p:cNvSpPr>
            <p:nvPr/>
          </p:nvSpPr>
          <p:spPr bwMode="auto">
            <a:xfrm>
              <a:off x="4080" y="1392"/>
              <a:ext cx="1229"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双精度型</a:t>
              </a:r>
              <a:r>
                <a:rPr lang="en-US" altLang="zh-CN" sz="2000" b="1">
                  <a:solidFill>
                    <a:srgbClr val="FFFF00"/>
                  </a:solidFill>
                  <a:latin typeface="Times New Roman" pitchFamily="18" charset="0"/>
                  <a:ea typeface="华文细黑" pitchFamily="2" charset="-122"/>
                  <a:cs typeface="Times New Roman" pitchFamily="18" charset="0"/>
                </a:rPr>
                <a:t>double</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48" name="Text Box 18"/>
            <p:cNvSpPr txBox="1">
              <a:spLocks noChangeArrowheads="1"/>
            </p:cNvSpPr>
            <p:nvPr/>
          </p:nvSpPr>
          <p:spPr bwMode="auto">
            <a:xfrm>
              <a:off x="4080" y="192"/>
              <a:ext cx="959"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短整型</a:t>
              </a:r>
              <a:r>
                <a:rPr lang="en-US" altLang="zh-CN" sz="2000" b="1">
                  <a:solidFill>
                    <a:srgbClr val="FFFF00"/>
                  </a:solidFill>
                  <a:latin typeface="Times New Roman" pitchFamily="18" charset="0"/>
                  <a:ea typeface="华文细黑" pitchFamily="2" charset="-122"/>
                  <a:cs typeface="Times New Roman" pitchFamily="18" charset="0"/>
                </a:rPr>
                <a:t>short</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49" name="Text Box 19"/>
            <p:cNvSpPr txBox="1">
              <a:spLocks noChangeArrowheads="1"/>
            </p:cNvSpPr>
            <p:nvPr/>
          </p:nvSpPr>
          <p:spPr bwMode="auto">
            <a:xfrm>
              <a:off x="4080" y="768"/>
              <a:ext cx="897"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长整型</a:t>
              </a:r>
              <a:r>
                <a:rPr lang="en-US" altLang="zh-CN" sz="2000" b="1">
                  <a:solidFill>
                    <a:srgbClr val="FFFF00"/>
                  </a:solidFill>
                  <a:latin typeface="Times New Roman" pitchFamily="18" charset="0"/>
                  <a:ea typeface="华文细黑" pitchFamily="2" charset="-122"/>
                  <a:cs typeface="Times New Roman" pitchFamily="18" charset="0"/>
                </a:rPr>
                <a:t>long</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50" name="Text Box 20"/>
            <p:cNvSpPr txBox="1">
              <a:spLocks noChangeArrowheads="1"/>
            </p:cNvSpPr>
            <p:nvPr/>
          </p:nvSpPr>
          <p:spPr bwMode="auto">
            <a:xfrm>
              <a:off x="4080" y="480"/>
              <a:ext cx="627"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整型</a:t>
              </a:r>
              <a:r>
                <a:rPr lang="en-US" altLang="zh-CN" sz="2000" b="1">
                  <a:solidFill>
                    <a:srgbClr val="FFFF00"/>
                  </a:solidFill>
                  <a:latin typeface="Times New Roman" pitchFamily="18" charset="0"/>
                  <a:ea typeface="华文细黑" pitchFamily="2" charset="-122"/>
                  <a:cs typeface="Times New Roman" pitchFamily="18" charset="0"/>
                </a:rPr>
                <a:t>int</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51" name="AutoShape 21"/>
            <p:cNvSpPr>
              <a:spLocks/>
            </p:cNvSpPr>
            <p:nvPr/>
          </p:nvSpPr>
          <p:spPr bwMode="auto">
            <a:xfrm>
              <a:off x="2256" y="912"/>
              <a:ext cx="96" cy="816"/>
            </a:xfrm>
            <a:prstGeom prst="leftBrace">
              <a:avLst>
                <a:gd name="adj1" fmla="val 70833"/>
                <a:gd name="adj2" fmla="val 50000"/>
              </a:avLst>
            </a:prstGeom>
            <a:noFill/>
            <a:ln w="9525">
              <a:solidFill>
                <a:schemeClr val="tx1"/>
              </a:solidFill>
              <a:round/>
              <a:headEnd/>
              <a:tailEnd/>
            </a:ln>
          </p:spPr>
          <p:txBody>
            <a:bodyPr wrap="none" anchor="ctr"/>
            <a:lstStyle/>
            <a:p>
              <a:endParaRPr lang="zh-CN" altLang="en-US" b="1">
                <a:solidFill>
                  <a:srgbClr val="FFFF00"/>
                </a:solidFill>
                <a:latin typeface="Times New Roman" pitchFamily="18" charset="0"/>
                <a:ea typeface="华文细黑" pitchFamily="2" charset="-122"/>
                <a:cs typeface="Times New Roman" pitchFamily="18" charset="0"/>
              </a:endParaRPr>
            </a:p>
          </p:txBody>
        </p:sp>
        <p:sp>
          <p:nvSpPr>
            <p:cNvPr id="22552" name="AutoShape 22"/>
            <p:cNvSpPr>
              <a:spLocks/>
            </p:cNvSpPr>
            <p:nvPr/>
          </p:nvSpPr>
          <p:spPr bwMode="auto">
            <a:xfrm>
              <a:off x="3216" y="576"/>
              <a:ext cx="96" cy="864"/>
            </a:xfrm>
            <a:prstGeom prst="leftBrace">
              <a:avLst>
                <a:gd name="adj1" fmla="val 75000"/>
                <a:gd name="adj2" fmla="val 50000"/>
              </a:avLst>
            </a:prstGeom>
            <a:noFill/>
            <a:ln w="9525">
              <a:solidFill>
                <a:schemeClr val="tx1"/>
              </a:solidFill>
              <a:round/>
              <a:headEnd/>
              <a:tailEnd/>
            </a:ln>
          </p:spPr>
          <p:txBody>
            <a:bodyPr wrap="none" anchor="ctr"/>
            <a:lstStyle/>
            <a:p>
              <a:endParaRPr lang="zh-CN" altLang="en-US" b="1">
                <a:solidFill>
                  <a:srgbClr val="FFFF00"/>
                </a:solidFill>
                <a:latin typeface="Times New Roman" pitchFamily="18" charset="0"/>
                <a:ea typeface="华文细黑" pitchFamily="2" charset="-122"/>
                <a:cs typeface="Times New Roman" pitchFamily="18" charset="0"/>
              </a:endParaRPr>
            </a:p>
          </p:txBody>
        </p:sp>
        <p:sp>
          <p:nvSpPr>
            <p:cNvPr id="22553" name="AutoShape 23"/>
            <p:cNvSpPr>
              <a:spLocks/>
            </p:cNvSpPr>
            <p:nvPr/>
          </p:nvSpPr>
          <p:spPr bwMode="auto">
            <a:xfrm>
              <a:off x="3984" y="192"/>
              <a:ext cx="48" cy="816"/>
            </a:xfrm>
            <a:prstGeom prst="leftBrace">
              <a:avLst>
                <a:gd name="adj1" fmla="val 141667"/>
                <a:gd name="adj2" fmla="val 50000"/>
              </a:avLst>
            </a:prstGeom>
            <a:noFill/>
            <a:ln w="9525">
              <a:solidFill>
                <a:schemeClr val="tx1"/>
              </a:solidFill>
              <a:round/>
              <a:headEnd/>
              <a:tailEnd/>
            </a:ln>
          </p:spPr>
          <p:txBody>
            <a:bodyPr wrap="none" anchor="ctr"/>
            <a:lstStyle/>
            <a:p>
              <a:endParaRPr lang="zh-CN" altLang="en-US" b="1">
                <a:solidFill>
                  <a:srgbClr val="FFFF00"/>
                </a:solidFill>
                <a:latin typeface="Times New Roman" pitchFamily="18" charset="0"/>
                <a:ea typeface="华文细黑" pitchFamily="2" charset="-122"/>
                <a:cs typeface="Times New Roman" pitchFamily="18" charset="0"/>
              </a:endParaRPr>
            </a:p>
          </p:txBody>
        </p:sp>
        <p:sp>
          <p:nvSpPr>
            <p:cNvPr id="22554" name="AutoShape 24"/>
            <p:cNvSpPr>
              <a:spLocks/>
            </p:cNvSpPr>
            <p:nvPr/>
          </p:nvSpPr>
          <p:spPr bwMode="auto">
            <a:xfrm>
              <a:off x="3984" y="1056"/>
              <a:ext cx="48" cy="624"/>
            </a:xfrm>
            <a:prstGeom prst="leftBrace">
              <a:avLst>
                <a:gd name="adj1" fmla="val 108333"/>
                <a:gd name="adj2" fmla="val 50000"/>
              </a:avLst>
            </a:prstGeom>
            <a:noFill/>
            <a:ln w="9525">
              <a:solidFill>
                <a:schemeClr val="tx1"/>
              </a:solidFill>
              <a:round/>
              <a:headEnd/>
              <a:tailEnd/>
            </a:ln>
          </p:spPr>
          <p:txBody>
            <a:bodyPr wrap="none" anchor="ctr"/>
            <a:lstStyle/>
            <a:p>
              <a:endParaRPr lang="zh-CN" altLang="en-US" b="1">
                <a:solidFill>
                  <a:srgbClr val="FFFF00"/>
                </a:solidFill>
                <a:latin typeface="Times New Roman" pitchFamily="18" charset="0"/>
                <a:ea typeface="华文细黑" pitchFamily="2" charset="-122"/>
                <a:cs typeface="Times New Roman" pitchFamily="18" charset="0"/>
              </a:endParaRPr>
            </a:p>
          </p:txBody>
        </p:sp>
        <p:sp>
          <p:nvSpPr>
            <p:cNvPr id="22555" name="AutoShape 25"/>
            <p:cNvSpPr>
              <a:spLocks/>
            </p:cNvSpPr>
            <p:nvPr/>
          </p:nvSpPr>
          <p:spPr bwMode="auto">
            <a:xfrm>
              <a:off x="2208" y="1920"/>
              <a:ext cx="96" cy="1008"/>
            </a:xfrm>
            <a:prstGeom prst="leftBrace">
              <a:avLst>
                <a:gd name="adj1" fmla="val 87500"/>
                <a:gd name="adj2" fmla="val 50000"/>
              </a:avLst>
            </a:prstGeom>
            <a:noFill/>
            <a:ln w="9525">
              <a:solidFill>
                <a:schemeClr val="tx1"/>
              </a:solidFill>
              <a:round/>
              <a:headEnd/>
              <a:tailEnd/>
            </a:ln>
          </p:spPr>
          <p:txBody>
            <a:bodyPr wrap="none" anchor="ctr"/>
            <a:lstStyle/>
            <a:p>
              <a:endParaRPr lang="zh-CN" altLang="en-US" b="1">
                <a:solidFill>
                  <a:srgbClr val="FFFF00"/>
                </a:solidFill>
                <a:latin typeface="Times New Roman" pitchFamily="18" charset="0"/>
                <a:ea typeface="华文细黑" pitchFamily="2" charset="-122"/>
                <a:cs typeface="Times New Roman" pitchFamily="18" charset="0"/>
              </a:endParaRPr>
            </a:p>
          </p:txBody>
        </p:sp>
        <p:sp>
          <p:nvSpPr>
            <p:cNvPr id="22556" name="Text Box 26"/>
            <p:cNvSpPr txBox="1">
              <a:spLocks noChangeArrowheads="1"/>
            </p:cNvSpPr>
            <p:nvPr/>
          </p:nvSpPr>
          <p:spPr bwMode="auto">
            <a:xfrm>
              <a:off x="2352" y="1872"/>
              <a:ext cx="441"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数组</a:t>
              </a:r>
              <a:endParaRPr lang="zh-CN" altLang="en-US" sz="4000" b="1">
                <a:solidFill>
                  <a:srgbClr val="FFFF00"/>
                </a:solidFill>
                <a:latin typeface="Times New Roman" pitchFamily="18" charset="0"/>
                <a:ea typeface="华文细黑" pitchFamily="2" charset="-122"/>
                <a:cs typeface="Times New Roman" pitchFamily="18" charset="0"/>
              </a:endParaRPr>
            </a:p>
          </p:txBody>
        </p:sp>
        <p:sp>
          <p:nvSpPr>
            <p:cNvPr id="22557" name="Text Box 27"/>
            <p:cNvSpPr txBox="1">
              <a:spLocks noChangeArrowheads="1"/>
            </p:cNvSpPr>
            <p:nvPr/>
          </p:nvSpPr>
          <p:spPr bwMode="auto">
            <a:xfrm>
              <a:off x="2352" y="2160"/>
              <a:ext cx="1004"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结构体</a:t>
              </a:r>
              <a:r>
                <a:rPr lang="en-US" altLang="zh-CN" sz="2000" b="1">
                  <a:solidFill>
                    <a:srgbClr val="FFFF00"/>
                  </a:solidFill>
                  <a:latin typeface="Times New Roman" pitchFamily="18" charset="0"/>
                  <a:ea typeface="华文细黑" pitchFamily="2" charset="-122"/>
                  <a:cs typeface="Times New Roman" pitchFamily="18" charset="0"/>
                </a:rPr>
                <a:t>struct</a:t>
              </a:r>
              <a:endParaRPr lang="en-US" altLang="zh-CN" sz="4000" b="1">
                <a:solidFill>
                  <a:srgbClr val="FFFF00"/>
                </a:solidFill>
                <a:latin typeface="Times New Roman" pitchFamily="18" charset="0"/>
                <a:ea typeface="华文细黑" pitchFamily="2" charset="-122"/>
                <a:cs typeface="Times New Roman" pitchFamily="18" charset="0"/>
              </a:endParaRPr>
            </a:p>
          </p:txBody>
        </p:sp>
        <p:sp>
          <p:nvSpPr>
            <p:cNvPr id="22558" name="Text Box 28"/>
            <p:cNvSpPr txBox="1">
              <a:spLocks noChangeArrowheads="1"/>
            </p:cNvSpPr>
            <p:nvPr/>
          </p:nvSpPr>
          <p:spPr bwMode="auto">
            <a:xfrm>
              <a:off x="2352" y="2448"/>
              <a:ext cx="996" cy="252"/>
            </a:xfrm>
            <a:prstGeom prst="rect">
              <a:avLst/>
            </a:prstGeom>
            <a:noFill/>
            <a:ln w="9525">
              <a:noFill/>
              <a:miter lim="800000"/>
              <a:headEnd/>
              <a:tailEnd/>
            </a:ln>
          </p:spPr>
          <p:txBody>
            <a:bodyPr wrap="none">
              <a:spAutoFit/>
            </a:bodyPr>
            <a:lstStyle/>
            <a:p>
              <a:r>
                <a:rPr lang="zh-CN" altLang="en-US" sz="2000" b="1">
                  <a:solidFill>
                    <a:srgbClr val="FFFF00"/>
                  </a:solidFill>
                  <a:latin typeface="Times New Roman" pitchFamily="18" charset="0"/>
                  <a:ea typeface="华文细黑" pitchFamily="2" charset="-122"/>
                  <a:cs typeface="Times New Roman" pitchFamily="18" charset="0"/>
                </a:rPr>
                <a:t>共用体</a:t>
              </a:r>
              <a:r>
                <a:rPr lang="en-US" altLang="zh-CN" sz="2000" b="1">
                  <a:solidFill>
                    <a:srgbClr val="FFFF00"/>
                  </a:solidFill>
                  <a:latin typeface="Times New Roman" pitchFamily="18" charset="0"/>
                  <a:ea typeface="华文细黑" pitchFamily="2" charset="-122"/>
                  <a:cs typeface="Times New Roman" pitchFamily="18" charset="0"/>
                </a:rPr>
                <a:t>union</a:t>
              </a:r>
              <a:endParaRPr lang="en-US" altLang="zh-CN" sz="4000" b="1">
                <a:solidFill>
                  <a:srgbClr val="FFFF00"/>
                </a:solidFill>
                <a:latin typeface="Times New Roman" pitchFamily="18" charset="0"/>
                <a:ea typeface="华文细黑" pitchFamily="2" charset="-122"/>
                <a:cs typeface="Times New Roman" pitchFamily="18" charset="0"/>
              </a:endParaRPr>
            </a:p>
          </p:txBody>
        </p:sp>
      </p:grpSp>
      <p:sp>
        <p:nvSpPr>
          <p:cNvPr id="22531" name="Oval 33">
            <a:hlinkClick r:id="rId5" action="ppaction://hlinksldjump" highlightClick="1"/>
          </p:cNvPr>
          <p:cNvSpPr>
            <a:spLocks noChangeArrowheads="1"/>
          </p:cNvSpPr>
          <p:nvPr/>
        </p:nvSpPr>
        <p:spPr bwMode="auto">
          <a:xfrm>
            <a:off x="7550150" y="5873750"/>
            <a:ext cx="533400" cy="381000"/>
          </a:xfrm>
          <a:prstGeom prst="ellipse">
            <a:avLst/>
          </a:prstGeom>
          <a:solidFill>
            <a:srgbClr val="002060"/>
          </a:solidFill>
          <a:ln w="12700" cap="sq">
            <a:solidFill>
              <a:schemeClr val="accent1"/>
            </a:solidFill>
            <a:round/>
            <a:headEnd type="none" w="sm" len="sm"/>
            <a:tailEnd type="none" w="sm" len="sm"/>
          </a:ln>
        </p:spPr>
        <p:txBody>
          <a:bodyPr wrap="none" anchor="ctr"/>
          <a:lstStyle/>
          <a:p>
            <a:pPr algn="ctr"/>
            <a:r>
              <a:rPr lang="en-US" altLang="zh-CN" sz="2400" b="1">
                <a:solidFill>
                  <a:srgbClr val="FFFF00"/>
                </a:solidFill>
                <a:latin typeface="Times New Roman" pitchFamily="18" charset="0"/>
                <a:ea typeface="华文细黑" pitchFamily="2" charset="-122"/>
                <a:cs typeface="Times New Roman" pitchFamily="18" charset="0"/>
              </a:rPr>
              <a:t>&lt;</a:t>
            </a:r>
          </a:p>
        </p:txBody>
      </p:sp>
      <p:sp>
        <p:nvSpPr>
          <p:cNvPr id="22532" name="Text Box 45"/>
          <p:cNvSpPr txBox="1">
            <a:spLocks noChangeArrowheads="1"/>
          </p:cNvSpPr>
          <p:nvPr/>
        </p:nvSpPr>
        <p:spPr bwMode="auto">
          <a:xfrm>
            <a:off x="882650" y="406400"/>
            <a:ext cx="4089400" cy="584200"/>
          </a:xfrm>
          <a:prstGeom prst="rect">
            <a:avLst/>
          </a:prstGeom>
          <a:solidFill>
            <a:srgbClr val="002060"/>
          </a:solidFill>
          <a:ln w="38100" cap="sq">
            <a:noFill/>
            <a:miter lim="800000"/>
            <a:headEnd/>
            <a:tailEnd/>
          </a:ln>
        </p:spPr>
        <p:txBody>
          <a:bodyPr>
            <a:spAutoFit/>
          </a:bodyPr>
          <a:lstStyle/>
          <a:p>
            <a:pPr>
              <a:buClr>
                <a:srgbClr val="336600"/>
              </a:buClr>
              <a:buFont typeface="Wingdings" pitchFamily="2" charset="2"/>
              <a:buNone/>
            </a:pPr>
            <a:r>
              <a:rPr lang="en-US" altLang="zh-CN" sz="3200">
                <a:latin typeface="Arial" charset="0"/>
                <a:ea typeface="隶书" pitchFamily="49" charset="-122"/>
              </a:rPr>
              <a:t>C</a:t>
            </a:r>
            <a:r>
              <a:rPr lang="zh-CN" altLang="en-US" sz="3200">
                <a:latin typeface="Arial" charset="0"/>
                <a:ea typeface="隶书" pitchFamily="49" charset="-122"/>
              </a:rPr>
              <a:t>语言</a:t>
            </a:r>
            <a:r>
              <a:rPr lang="zh-CN" altLang="en-US" sz="3200">
                <a:latin typeface="隶书" pitchFamily="49" charset="-122"/>
                <a:ea typeface="隶书" pitchFamily="49" charset="-122"/>
              </a:rPr>
              <a:t>数据结构丰富</a:t>
            </a:r>
          </a:p>
        </p:txBody>
      </p:sp>
      <p:sp>
        <p:nvSpPr>
          <p:cNvPr id="26670" name="AutoShape 46"/>
          <p:cNvSpPr>
            <a:spLocks noChangeArrowheads="1"/>
          </p:cNvSpPr>
          <p:nvPr/>
        </p:nvSpPr>
        <p:spPr bwMode="auto">
          <a:xfrm>
            <a:off x="393700" y="317500"/>
            <a:ext cx="381000" cy="360363"/>
          </a:xfrm>
          <a:prstGeom prst="star5">
            <a:avLst/>
          </a:prstGeom>
          <a:gradFill rotWithShape="0">
            <a:gsLst>
              <a:gs pos="0">
                <a:srgbClr val="F8EB3E">
                  <a:gamma/>
                  <a:shade val="46275"/>
                  <a:invGamma/>
                </a:srgbClr>
              </a:gs>
              <a:gs pos="50000">
                <a:srgbClr val="F8EB3E"/>
              </a:gs>
              <a:gs pos="100000">
                <a:srgbClr val="F8EB3E">
                  <a:gamma/>
                  <a:shade val="46275"/>
                  <a:invGamma/>
                </a:srgbClr>
              </a:gs>
            </a:gsLst>
            <a:lin ang="2700000" scaled="1"/>
          </a:gradFill>
          <a:ln w="9525">
            <a:solidFill>
              <a:schemeClr val="tx1"/>
            </a:solidFill>
            <a:miter lim="800000"/>
            <a:headEnd/>
            <a:tailEnd/>
          </a:ln>
        </p:spPr>
        <p:txBody>
          <a:bodyPr wrap="none" anchor="ctr"/>
          <a:lstStyle/>
          <a:p>
            <a:pPr>
              <a:defRPr/>
            </a:pPr>
            <a:endParaRPr lang="zh-CN" altLang="en-US" b="1">
              <a:latin typeface="Times New Roman" pitchFamily="18" charset="0"/>
              <a:ea typeface="华文细黑" pitchFamily="2" charset="-122"/>
              <a:cs typeface="Times New Roman" pitchFamily="18" charset="0"/>
            </a:endParaRPr>
          </a:p>
        </p:txBody>
      </p:sp>
      <p:sp>
        <p:nvSpPr>
          <p:cNvPr id="33" name="日期占位符 32"/>
          <p:cNvSpPr>
            <a:spLocks noGrp="1"/>
          </p:cNvSpPr>
          <p:nvPr>
            <p:ph type="dt" sz="half" idx="10"/>
          </p:nvPr>
        </p:nvSpPr>
        <p:spPr/>
        <p:txBody>
          <a:bodyPr/>
          <a:lstStyle/>
          <a:p>
            <a:pPr>
              <a:defRPr/>
            </a:pPr>
            <a:fld id="{EC8F659E-78FC-4A37-A85B-A6CB2A960094}" type="datetime1">
              <a:rPr lang="zh-CN" altLang="en-US" smtClean="0"/>
              <a:pPr>
                <a:defRPr/>
              </a:pPr>
              <a:t>2012-9-17</a:t>
            </a:fld>
            <a:endParaRPr lang="en-US" altLang="zh-CN" dirty="0"/>
          </a:p>
        </p:txBody>
      </p:sp>
      <p:sp>
        <p:nvSpPr>
          <p:cNvPr id="34" name="灯片编号占位符 33"/>
          <p:cNvSpPr>
            <a:spLocks noGrp="1"/>
          </p:cNvSpPr>
          <p:nvPr>
            <p:ph type="sldNum" sz="quarter" idx="12"/>
          </p:nvPr>
        </p:nvSpPr>
        <p:spPr/>
        <p:txBody>
          <a:bodyPr/>
          <a:lstStyle/>
          <a:p>
            <a:pPr>
              <a:defRPr/>
            </a:pPr>
            <a:fld id="{76C28267-322E-4F55-83A7-61969821FE8C}" type="slidenum">
              <a:rPr lang="en-US" altLang="zh-CN" smtClean="0"/>
              <a:pPr>
                <a:defRPr/>
              </a:pPr>
              <a:t>18</a:t>
            </a:fld>
            <a:endParaRPr lang="en-US" altLang="zh-CN" dirty="0"/>
          </a:p>
        </p:txBody>
      </p:sp>
    </p:spTree>
  </p:cSld>
  <p:clrMapOvr>
    <a:masterClrMapping/>
  </p:clrMapOvr>
  <p:transition>
    <p:cover/>
    <p:sndAc>
      <p:stSnd>
        <p:snd r:embed="rId3" name="CAMERA.WAV" builtIn="1"/>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95288" y="-315913"/>
            <a:ext cx="7543800" cy="1295401"/>
          </a:xfrm>
        </p:spPr>
        <p:txBody>
          <a:bodyPr/>
          <a:lstStyle/>
          <a:p>
            <a:pPr eaLnBrk="1" hangingPunct="1"/>
            <a:r>
              <a:rPr lang="zh-CN" altLang="en-US" sz="4100" smtClean="0">
                <a:solidFill>
                  <a:srgbClr val="FF0000"/>
                </a:solidFill>
                <a:ea typeface="黑体" pitchFamily="2" charset="-122"/>
              </a:rPr>
              <a:t>一、模块化设计与函数</a:t>
            </a:r>
          </a:p>
        </p:txBody>
      </p:sp>
      <p:sp>
        <p:nvSpPr>
          <p:cNvPr id="11267" name="Rectangle 3"/>
          <p:cNvSpPr>
            <a:spLocks noGrp="1" noRot="1" noChangeArrowheads="1"/>
          </p:cNvSpPr>
          <p:nvPr>
            <p:ph type="body" sz="half" idx="1"/>
          </p:nvPr>
        </p:nvSpPr>
        <p:spPr>
          <a:xfrm>
            <a:off x="468313" y="1268413"/>
            <a:ext cx="4032250" cy="5040312"/>
          </a:xfrm>
        </p:spPr>
        <p:txBody>
          <a:bodyPr/>
          <a:lstStyle/>
          <a:p>
            <a:pPr eaLnBrk="1" hangingPunct="1">
              <a:lnSpc>
                <a:spcPct val="90000"/>
              </a:lnSpc>
              <a:buFont typeface="Wingdings 2" pitchFamily="18" charset="2"/>
              <a:buNone/>
            </a:pPr>
            <a:r>
              <a:rPr lang="en-US" altLang="zh-CN" sz="3300" smtClean="0">
                <a:ea typeface="黑体" pitchFamily="2" charset="-122"/>
              </a:rPr>
              <a:t>①</a:t>
            </a:r>
            <a:r>
              <a:rPr lang="zh-CN" altLang="en-US" sz="3300" smtClean="0">
                <a:ea typeface="黑体" pitchFamily="2" charset="-122"/>
              </a:rPr>
              <a:t>什么是函数？</a:t>
            </a:r>
          </a:p>
          <a:p>
            <a:pPr eaLnBrk="1" hangingPunct="1">
              <a:lnSpc>
                <a:spcPct val="90000"/>
              </a:lnSpc>
              <a:buFont typeface="Wingdings 2" pitchFamily="18" charset="2"/>
              <a:buNone/>
            </a:pPr>
            <a:r>
              <a:rPr lang="zh-CN" altLang="en-US" sz="3300" smtClean="0">
                <a:ea typeface="黑体" pitchFamily="2" charset="-122"/>
              </a:rPr>
              <a:t>②为什么要使用函数？</a:t>
            </a:r>
          </a:p>
          <a:p>
            <a:pPr eaLnBrk="1" hangingPunct="1">
              <a:lnSpc>
                <a:spcPct val="90000"/>
              </a:lnSpc>
              <a:buFont typeface="Wingdings 2" pitchFamily="18" charset="2"/>
              <a:buNone/>
            </a:pPr>
            <a:r>
              <a:rPr lang="zh-CN" altLang="en-US" sz="3300" smtClean="0">
                <a:ea typeface="黑体" pitchFamily="2" charset="-122"/>
              </a:rPr>
              <a:t>③函数有哪些类型？</a:t>
            </a:r>
          </a:p>
          <a:p>
            <a:pPr eaLnBrk="1" hangingPunct="1">
              <a:lnSpc>
                <a:spcPct val="90000"/>
              </a:lnSpc>
              <a:buFont typeface="Wingdings 2" pitchFamily="18" charset="2"/>
              <a:buNone/>
            </a:pPr>
            <a:r>
              <a:rPr lang="zh-CN" altLang="en-US" sz="3300" smtClean="0">
                <a:ea typeface="黑体" pitchFamily="2" charset="-122"/>
              </a:rPr>
              <a:t>④如何自己定义一个函数？</a:t>
            </a:r>
          </a:p>
          <a:p>
            <a:pPr eaLnBrk="1" hangingPunct="1">
              <a:lnSpc>
                <a:spcPct val="90000"/>
              </a:lnSpc>
              <a:buFont typeface="Wingdings 2" pitchFamily="18" charset="2"/>
              <a:buNone/>
            </a:pPr>
            <a:r>
              <a:rPr lang="zh-CN" altLang="en-US" sz="3300" smtClean="0">
                <a:ea typeface="黑体" pitchFamily="2" charset="-122"/>
              </a:rPr>
              <a:t>⑤如何调用一个函数？</a:t>
            </a:r>
          </a:p>
          <a:p>
            <a:pPr eaLnBrk="1" hangingPunct="1">
              <a:lnSpc>
                <a:spcPct val="90000"/>
              </a:lnSpc>
              <a:buFont typeface="Wingdings 2" pitchFamily="18" charset="2"/>
              <a:buNone/>
            </a:pPr>
            <a:r>
              <a:rPr lang="zh-CN" altLang="en-US" sz="3300" smtClean="0">
                <a:ea typeface="黑体" pitchFamily="2" charset="-122"/>
              </a:rPr>
              <a:t>⑥函数学习的难点是什么？</a:t>
            </a:r>
          </a:p>
        </p:txBody>
      </p:sp>
      <p:sp>
        <p:nvSpPr>
          <p:cNvPr id="11268" name="Text Box 4"/>
          <p:cNvSpPr txBox="1">
            <a:spLocks noChangeArrowheads="1"/>
          </p:cNvSpPr>
          <p:nvPr/>
        </p:nvSpPr>
        <p:spPr bwMode="auto">
          <a:xfrm>
            <a:off x="4500563" y="1484313"/>
            <a:ext cx="4392612" cy="4505325"/>
          </a:xfrm>
          <a:prstGeom prst="rect">
            <a:avLst/>
          </a:prstGeom>
          <a:solidFill>
            <a:srgbClr val="339966"/>
          </a:solidFill>
          <a:ln w="31750">
            <a:solidFill>
              <a:srgbClr val="FF0000"/>
            </a:solidFill>
            <a:miter lim="800000"/>
            <a:headEnd/>
            <a:tailEnd/>
          </a:ln>
        </p:spPr>
        <p:txBody>
          <a:bodyPr>
            <a:spAutoFit/>
          </a:bodyPr>
          <a:lstStyle/>
          <a:p>
            <a:pPr marL="274638" indent="-274638">
              <a:buClr>
                <a:srgbClr val="00FF99"/>
              </a:buClr>
              <a:buFont typeface="Wingdings" pitchFamily="2" charset="2"/>
              <a:buChar char="u"/>
            </a:pPr>
            <a:r>
              <a:rPr lang="en-US" altLang="zh-CN"/>
              <a:t> </a:t>
            </a:r>
            <a:r>
              <a:rPr lang="zh-CN" altLang="en-US" sz="2400">
                <a:solidFill>
                  <a:schemeClr val="bg1"/>
                </a:solidFill>
                <a:latin typeface="黑体" pitchFamily="2" charset="-122"/>
                <a:ea typeface="黑体" pitchFamily="2" charset="-122"/>
              </a:rPr>
              <a:t>如何自己定义一个函数？ （见后）</a:t>
            </a:r>
          </a:p>
          <a:p>
            <a:pPr marL="274638" indent="-274638">
              <a:buClr>
                <a:srgbClr val="00FF99"/>
              </a:buClr>
              <a:buFont typeface="Wingdings" pitchFamily="2" charset="2"/>
              <a:buChar char="u"/>
            </a:pPr>
            <a:endParaRPr lang="zh-CN" altLang="en-US" sz="2400">
              <a:solidFill>
                <a:schemeClr val="bg1"/>
              </a:solidFill>
              <a:latin typeface="黑体" pitchFamily="2" charset="-122"/>
              <a:ea typeface="黑体" pitchFamily="2" charset="-122"/>
            </a:endParaRPr>
          </a:p>
          <a:p>
            <a:pPr marL="274638" indent="-274638">
              <a:buClr>
                <a:srgbClr val="00FF99"/>
              </a:buClr>
              <a:buFont typeface="Wingdings" pitchFamily="2" charset="2"/>
              <a:buChar char="u"/>
            </a:pPr>
            <a:r>
              <a:rPr lang="zh-CN" altLang="en-US" sz="2400">
                <a:solidFill>
                  <a:schemeClr val="bg1"/>
                </a:solidFill>
                <a:latin typeface="黑体" pitchFamily="2" charset="-122"/>
                <a:ea typeface="黑体" pitchFamily="2" charset="-122"/>
              </a:rPr>
              <a:t> 如何调用一个函数？     （见后）</a:t>
            </a:r>
          </a:p>
          <a:p>
            <a:pPr marL="274638" indent="-274638">
              <a:buClr>
                <a:srgbClr val="00FF99"/>
              </a:buClr>
              <a:buFont typeface="Wingdings" pitchFamily="2" charset="2"/>
              <a:buChar char="u"/>
            </a:pPr>
            <a:endParaRPr lang="zh-CN" altLang="en-US" sz="2400">
              <a:solidFill>
                <a:schemeClr val="bg1"/>
              </a:solidFill>
              <a:latin typeface="黑体" pitchFamily="2" charset="-122"/>
              <a:ea typeface="黑体" pitchFamily="2" charset="-122"/>
            </a:endParaRPr>
          </a:p>
          <a:p>
            <a:pPr marL="274638" indent="-274638">
              <a:buClr>
                <a:srgbClr val="00FF99"/>
              </a:buClr>
              <a:buFont typeface="Wingdings" pitchFamily="2" charset="2"/>
              <a:buChar char="u"/>
            </a:pPr>
            <a:r>
              <a:rPr lang="zh-CN" altLang="en-US" sz="2400">
                <a:solidFill>
                  <a:schemeClr val="bg1"/>
                </a:solidFill>
                <a:latin typeface="黑体" pitchFamily="2" charset="-122"/>
                <a:ea typeface="黑体" pitchFamily="2" charset="-122"/>
              </a:rPr>
              <a:t> 函数部分学习的难点是什么？</a:t>
            </a:r>
          </a:p>
          <a:p>
            <a:pPr marL="274638" indent="-274638"/>
            <a:r>
              <a:rPr lang="zh-CN" altLang="en-US" sz="2400">
                <a:solidFill>
                  <a:schemeClr val="bg1"/>
                </a:solidFill>
                <a:latin typeface="黑体" pitchFamily="2" charset="-122"/>
                <a:ea typeface="黑体" pitchFamily="2" charset="-122"/>
              </a:rPr>
              <a:t>  </a:t>
            </a:r>
            <a:r>
              <a:rPr lang="zh-CN" altLang="en-US">
                <a:solidFill>
                  <a:srgbClr val="FFFF66"/>
                </a:solidFill>
                <a:latin typeface="黑体" pitchFamily="2" charset="-122"/>
                <a:ea typeface="黑体" pitchFamily="2" charset="-122"/>
              </a:rPr>
              <a:t>■</a:t>
            </a:r>
            <a:r>
              <a:rPr lang="zh-CN" altLang="en-US" sz="2400">
                <a:solidFill>
                  <a:schemeClr val="bg1"/>
                </a:solidFill>
                <a:latin typeface="黑体" pitchFamily="2" charset="-122"/>
                <a:ea typeface="黑体" pitchFamily="2" charset="-122"/>
              </a:rPr>
              <a:t>函数的概念</a:t>
            </a:r>
          </a:p>
          <a:p>
            <a:pPr marL="274638" indent="-274638"/>
            <a:r>
              <a:rPr lang="zh-CN" altLang="en-US" sz="2400">
                <a:solidFill>
                  <a:schemeClr val="bg1"/>
                </a:solidFill>
                <a:latin typeface="黑体" pitchFamily="2" charset="-122"/>
                <a:ea typeface="黑体" pitchFamily="2" charset="-122"/>
              </a:rPr>
              <a:t>  </a:t>
            </a:r>
            <a:r>
              <a:rPr lang="zh-CN" altLang="en-US">
                <a:solidFill>
                  <a:srgbClr val="FFFF66"/>
                </a:solidFill>
              </a:rPr>
              <a:t>■</a:t>
            </a:r>
            <a:r>
              <a:rPr lang="zh-CN" altLang="en-US" sz="2400">
                <a:solidFill>
                  <a:schemeClr val="bg1"/>
                </a:solidFill>
                <a:latin typeface="黑体" pitchFamily="2" charset="-122"/>
                <a:ea typeface="黑体" pitchFamily="2" charset="-122"/>
              </a:rPr>
              <a:t>函数的参数传递与返回值 </a:t>
            </a:r>
          </a:p>
          <a:p>
            <a:pPr marL="274638" indent="-274638"/>
            <a:r>
              <a:rPr lang="zh-CN" altLang="en-US" sz="2400">
                <a:solidFill>
                  <a:schemeClr val="bg1"/>
                </a:solidFill>
                <a:latin typeface="黑体" pitchFamily="2" charset="-122"/>
                <a:ea typeface="黑体" pitchFamily="2" charset="-122"/>
              </a:rPr>
              <a:t>  </a:t>
            </a:r>
            <a:r>
              <a:rPr lang="zh-CN" altLang="en-US">
                <a:solidFill>
                  <a:srgbClr val="FFFF66"/>
                </a:solidFill>
              </a:rPr>
              <a:t>■</a:t>
            </a:r>
            <a:r>
              <a:rPr lang="zh-CN" altLang="en-US" sz="2400">
                <a:solidFill>
                  <a:schemeClr val="bg1"/>
                </a:solidFill>
                <a:latin typeface="黑体" pitchFamily="2" charset="-122"/>
                <a:ea typeface="黑体" pitchFamily="2" charset="-122"/>
              </a:rPr>
              <a:t>递归算法</a:t>
            </a:r>
          </a:p>
          <a:p>
            <a:pPr marL="274638" indent="-274638"/>
            <a:r>
              <a:rPr lang="zh-CN" altLang="en-US" sz="2400">
                <a:solidFill>
                  <a:schemeClr val="bg1"/>
                </a:solidFill>
                <a:latin typeface="黑体" pitchFamily="2" charset="-122"/>
                <a:ea typeface="黑体" pitchFamily="2" charset="-122"/>
              </a:rPr>
              <a:t>  </a:t>
            </a:r>
            <a:r>
              <a:rPr lang="zh-CN" altLang="en-US">
                <a:solidFill>
                  <a:srgbClr val="FFFF66"/>
                </a:solidFill>
              </a:rPr>
              <a:t>■</a:t>
            </a:r>
            <a:r>
              <a:rPr lang="zh-CN" altLang="en-US" sz="2400">
                <a:solidFill>
                  <a:schemeClr val="bg1"/>
                </a:solidFill>
                <a:latin typeface="黑体" pitchFamily="2" charset="-122"/>
                <a:ea typeface="黑体" pitchFamily="2" charset="-122"/>
              </a:rPr>
              <a:t>变量的作用域和生存期 </a:t>
            </a:r>
          </a:p>
        </p:txBody>
      </p:sp>
    </p:spTree>
  </p:cSld>
  <p:clrMapOvr>
    <a:masterClrMapping/>
  </p:clrMapOvr>
  <p:transition>
    <p:blinds dir="vert"/>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395288" y="-315913"/>
            <a:ext cx="7543800" cy="1295401"/>
          </a:xfrm>
        </p:spPr>
        <p:txBody>
          <a:bodyPr/>
          <a:lstStyle/>
          <a:p>
            <a:pPr eaLnBrk="1" hangingPunct="1"/>
            <a:r>
              <a:rPr lang="zh-CN" altLang="en-US" sz="4100" smtClean="0">
                <a:solidFill>
                  <a:srgbClr val="FF0000"/>
                </a:solidFill>
                <a:ea typeface="黑体" pitchFamily="2" charset="-122"/>
              </a:rPr>
              <a:t>一、模块化设计与函数</a:t>
            </a:r>
          </a:p>
        </p:txBody>
      </p:sp>
      <p:sp>
        <p:nvSpPr>
          <p:cNvPr id="12291" name="Rectangle 3"/>
          <p:cNvSpPr>
            <a:spLocks noGrp="1" noRot="1" noChangeArrowheads="1"/>
          </p:cNvSpPr>
          <p:nvPr>
            <p:ph type="body" sz="half" idx="1"/>
          </p:nvPr>
        </p:nvSpPr>
        <p:spPr>
          <a:xfrm>
            <a:off x="323850" y="692150"/>
            <a:ext cx="8064500" cy="5976938"/>
          </a:xfrm>
        </p:spPr>
        <p:txBody>
          <a:bodyPr>
            <a:normAutofit lnSpcReduction="10000"/>
          </a:bodyPr>
          <a:lstStyle/>
          <a:p>
            <a:pPr eaLnBrk="1" hangingPunct="1">
              <a:lnSpc>
                <a:spcPct val="80000"/>
              </a:lnSpc>
              <a:buFont typeface="Wingdings 2" pitchFamily="18" charset="2"/>
              <a:buNone/>
            </a:pPr>
            <a:r>
              <a:rPr lang="zh-CN" altLang="en-US" b="1" smtClean="0">
                <a:latin typeface="楷体_GB2312" pitchFamily="49" charset="-122"/>
                <a:ea typeface="楷体_GB2312" pitchFamily="49" charset="-122"/>
              </a:rPr>
              <a:t>函数使用常识：</a:t>
            </a:r>
            <a:r>
              <a:rPr lang="zh-CN" altLang="en-US" sz="2000" b="1" smtClean="0">
                <a:latin typeface="楷体_GB2312" pitchFamily="49" charset="-122"/>
                <a:ea typeface="楷体_GB2312" pitchFamily="49" charset="-122"/>
              </a:rPr>
              <a:t> </a:t>
            </a:r>
            <a:r>
              <a:rPr lang="en-US" altLang="zh-CN" sz="2000" b="1" smtClean="0">
                <a:latin typeface="楷体_GB2312" pitchFamily="49" charset="-122"/>
                <a:ea typeface="楷体_GB2312" pitchFamily="49" charset="-122"/>
              </a:rPr>
              <a:t>P144</a:t>
            </a:r>
          </a:p>
          <a:p>
            <a:pPr eaLnBrk="1" hangingPunct="1">
              <a:lnSpc>
                <a:spcPct val="80000"/>
              </a:lnSpc>
              <a:buFont typeface="Wingdings 2" pitchFamily="18" charset="2"/>
              <a:buNone/>
            </a:pPr>
            <a:r>
              <a:rPr lang="en-US" altLang="zh-CN" sz="1900" b="1" smtClean="0">
                <a:latin typeface="楷体_GB2312" pitchFamily="49" charset="-122"/>
                <a:ea typeface="楷体_GB2312" pitchFamily="49" charset="-122"/>
              </a:rPr>
              <a:t> </a:t>
            </a:r>
          </a:p>
          <a:p>
            <a:pPr eaLnBrk="1" hangingPunct="1">
              <a:spcBef>
                <a:spcPts val="600"/>
              </a:spcBef>
            </a:pPr>
            <a:r>
              <a:rPr lang="zh-CN" altLang="en-US" sz="2400" smtClean="0">
                <a:latin typeface="Times New Roman" pitchFamily="18" charset="0"/>
                <a:ea typeface="黑体" pitchFamily="2" charset="-122"/>
                <a:cs typeface="Times New Roman" pitchFamily="18" charset="0"/>
              </a:rPr>
              <a:t>一个源文件由一个或多个函数组成，可为多个</a:t>
            </a:r>
            <a:r>
              <a:rPr lang="en-US" altLang="zh-CN" sz="2400" smtClean="0">
                <a:latin typeface="Times New Roman" pitchFamily="18" charset="0"/>
                <a:ea typeface="黑体" pitchFamily="2" charset="-122"/>
                <a:cs typeface="Times New Roman" pitchFamily="18" charset="0"/>
              </a:rPr>
              <a:t>C</a:t>
            </a:r>
            <a:r>
              <a:rPr lang="zh-CN" altLang="en-US" sz="2400" smtClean="0">
                <a:latin typeface="Times New Roman" pitchFamily="18" charset="0"/>
                <a:ea typeface="黑体" pitchFamily="2" charset="-122"/>
                <a:cs typeface="Times New Roman" pitchFamily="18" charset="0"/>
              </a:rPr>
              <a:t>程序公用。</a:t>
            </a:r>
          </a:p>
          <a:p>
            <a:pPr eaLnBrk="1" hangingPunct="1">
              <a:spcBef>
                <a:spcPts val="600"/>
              </a:spcBef>
            </a:pPr>
            <a:r>
              <a:rPr lang="en-US" altLang="zh-CN" sz="2400" smtClean="0">
                <a:latin typeface="Times New Roman" pitchFamily="18" charset="0"/>
                <a:ea typeface="黑体" pitchFamily="2" charset="-122"/>
                <a:cs typeface="Times New Roman" pitchFamily="18" charset="0"/>
              </a:rPr>
              <a:t>C</a:t>
            </a:r>
            <a:r>
              <a:rPr lang="zh-CN" altLang="en-US" sz="2400" smtClean="0">
                <a:latin typeface="Times New Roman" pitchFamily="18" charset="0"/>
                <a:ea typeface="黑体" pitchFamily="2" charset="-122"/>
                <a:cs typeface="Times New Roman" pitchFamily="18" charset="0"/>
              </a:rPr>
              <a:t>语言是以源文件为单位而不以函数为单位进行编译的。</a:t>
            </a:r>
          </a:p>
          <a:p>
            <a:pPr eaLnBrk="1" hangingPunct="1">
              <a:spcBef>
                <a:spcPts val="600"/>
              </a:spcBef>
            </a:pPr>
            <a:r>
              <a:rPr lang="zh-CN" altLang="en-US" sz="2400" smtClean="0">
                <a:latin typeface="Times New Roman" pitchFamily="18" charset="0"/>
                <a:ea typeface="黑体" pitchFamily="2" charset="-122"/>
                <a:cs typeface="Times New Roman" pitchFamily="18" charset="0"/>
              </a:rPr>
              <a:t>一个</a:t>
            </a:r>
            <a:r>
              <a:rPr lang="en-US" altLang="zh-CN" sz="2400" smtClean="0">
                <a:latin typeface="Times New Roman" pitchFamily="18" charset="0"/>
                <a:ea typeface="黑体" pitchFamily="2" charset="-122"/>
                <a:cs typeface="Times New Roman" pitchFamily="18" charset="0"/>
              </a:rPr>
              <a:t>C</a:t>
            </a:r>
            <a:r>
              <a:rPr lang="zh-CN" altLang="en-US" sz="2400" smtClean="0">
                <a:latin typeface="Times New Roman" pitchFamily="18" charset="0"/>
                <a:ea typeface="黑体" pitchFamily="2" charset="-122"/>
                <a:cs typeface="Times New Roman" pitchFamily="18" charset="0"/>
              </a:rPr>
              <a:t>程序由一个或多个源（程序）文件组成</a:t>
            </a:r>
            <a:r>
              <a:rPr lang="en-US" altLang="zh-CN" sz="2400" smtClean="0">
                <a:latin typeface="Times New Roman" pitchFamily="18" charset="0"/>
                <a:ea typeface="黑体" pitchFamily="2" charset="-122"/>
                <a:cs typeface="Times New Roman" pitchFamily="18" charset="0"/>
              </a:rPr>
              <a:t>——</a:t>
            </a:r>
            <a:r>
              <a:rPr lang="zh-CN" altLang="en-US" sz="2400" smtClean="0">
                <a:latin typeface="Times New Roman" pitchFamily="18" charset="0"/>
                <a:ea typeface="黑体" pitchFamily="2" charset="-122"/>
                <a:cs typeface="Times New Roman" pitchFamily="18" charset="0"/>
              </a:rPr>
              <a:t>可分别编写、编译和调试。</a:t>
            </a:r>
          </a:p>
          <a:p>
            <a:pPr eaLnBrk="1" hangingPunct="1">
              <a:spcBef>
                <a:spcPts val="600"/>
              </a:spcBef>
            </a:pPr>
            <a:r>
              <a:rPr lang="en-US" altLang="zh-CN" sz="2400" smtClean="0">
                <a:latin typeface="Times New Roman" pitchFamily="18" charset="0"/>
                <a:ea typeface="黑体" pitchFamily="2" charset="-122"/>
                <a:cs typeface="Times New Roman" pitchFamily="18" charset="0"/>
              </a:rPr>
              <a:t>C</a:t>
            </a:r>
            <a:r>
              <a:rPr lang="zh-CN" altLang="en-US" sz="2400" smtClean="0">
                <a:latin typeface="Times New Roman" pitchFamily="18" charset="0"/>
                <a:ea typeface="黑体" pitchFamily="2" charset="-122"/>
                <a:cs typeface="Times New Roman" pitchFamily="18" charset="0"/>
              </a:rPr>
              <a:t>程序执行总是从</a:t>
            </a:r>
            <a:r>
              <a:rPr lang="en-US" altLang="zh-CN" sz="2400" smtClean="0">
                <a:latin typeface="Times New Roman" pitchFamily="18" charset="0"/>
                <a:ea typeface="黑体" pitchFamily="2" charset="-122"/>
                <a:cs typeface="Times New Roman" pitchFamily="18" charset="0"/>
              </a:rPr>
              <a:t>main</a:t>
            </a:r>
            <a:r>
              <a:rPr lang="zh-CN" altLang="en-US" sz="2400" smtClean="0">
                <a:latin typeface="Times New Roman" pitchFamily="18" charset="0"/>
                <a:ea typeface="黑体" pitchFamily="2" charset="-122"/>
                <a:cs typeface="Times New Roman" pitchFamily="18" charset="0"/>
              </a:rPr>
              <a:t>函数开始，一般情况下调用其它函数后总是回到</a:t>
            </a:r>
            <a:r>
              <a:rPr lang="en-US" altLang="zh-CN" sz="2400" smtClean="0">
                <a:latin typeface="Times New Roman" pitchFamily="18" charset="0"/>
                <a:ea typeface="黑体" pitchFamily="2" charset="-122"/>
                <a:cs typeface="Times New Roman" pitchFamily="18" charset="0"/>
              </a:rPr>
              <a:t>main</a:t>
            </a:r>
            <a:r>
              <a:rPr lang="zh-CN" altLang="en-US" sz="2400" smtClean="0">
                <a:latin typeface="Times New Roman" pitchFamily="18" charset="0"/>
                <a:ea typeface="黑体" pitchFamily="2" charset="-122"/>
                <a:cs typeface="Times New Roman" pitchFamily="18" charset="0"/>
              </a:rPr>
              <a:t>函数，最后在 </a:t>
            </a:r>
            <a:r>
              <a:rPr lang="en-US" altLang="zh-CN" sz="2400" smtClean="0">
                <a:latin typeface="Times New Roman" pitchFamily="18" charset="0"/>
                <a:ea typeface="黑体" pitchFamily="2" charset="-122"/>
                <a:cs typeface="Times New Roman" pitchFamily="18" charset="0"/>
              </a:rPr>
              <a:t>main</a:t>
            </a:r>
            <a:r>
              <a:rPr lang="zh-CN" altLang="en-US" sz="2400" smtClean="0">
                <a:latin typeface="Times New Roman" pitchFamily="18" charset="0"/>
                <a:ea typeface="黑体" pitchFamily="2" charset="-122"/>
                <a:cs typeface="Times New Roman" pitchFamily="18" charset="0"/>
              </a:rPr>
              <a:t>函数中结束整个程序的运行。</a:t>
            </a:r>
          </a:p>
          <a:p>
            <a:pPr eaLnBrk="1" hangingPunct="1">
              <a:spcBef>
                <a:spcPts val="600"/>
              </a:spcBef>
            </a:pPr>
            <a:r>
              <a:rPr lang="zh-CN" altLang="en-US" sz="2400" smtClean="0">
                <a:latin typeface="Times New Roman" pitchFamily="18" charset="0"/>
                <a:ea typeface="黑体" pitchFamily="2" charset="-122"/>
                <a:cs typeface="Times New Roman" pitchFamily="18" charset="0"/>
              </a:rPr>
              <a:t>所有函数都是平行的、互相独立的，即在一个函数内只能调用其他函数，不能再定义一个函数（嵌套定义）。</a:t>
            </a:r>
          </a:p>
          <a:p>
            <a:pPr eaLnBrk="1" hangingPunct="1">
              <a:spcBef>
                <a:spcPts val="600"/>
              </a:spcBef>
            </a:pPr>
            <a:r>
              <a:rPr lang="zh-CN" altLang="en-US" sz="2400" smtClean="0">
                <a:latin typeface="Times New Roman" pitchFamily="18" charset="0"/>
                <a:ea typeface="黑体" pitchFamily="2" charset="-122"/>
                <a:cs typeface="Times New Roman" pitchFamily="18" charset="0"/>
              </a:rPr>
              <a:t>一个函数可以调用其他函数或其本身，但任何函数均不可调用</a:t>
            </a:r>
            <a:r>
              <a:rPr lang="en-US" altLang="zh-CN" sz="2400" smtClean="0">
                <a:latin typeface="Times New Roman" pitchFamily="18" charset="0"/>
                <a:ea typeface="黑体" pitchFamily="2" charset="-122"/>
                <a:cs typeface="Times New Roman" pitchFamily="18" charset="0"/>
              </a:rPr>
              <a:t>main</a:t>
            </a:r>
            <a:r>
              <a:rPr lang="zh-CN" altLang="en-US" sz="2400" smtClean="0">
                <a:latin typeface="Times New Roman" pitchFamily="18" charset="0"/>
                <a:ea typeface="黑体" pitchFamily="2" charset="-122"/>
                <a:cs typeface="Times New Roman" pitchFamily="18" charset="0"/>
              </a:rPr>
              <a:t>函数。</a:t>
            </a:r>
          </a:p>
          <a:p>
            <a:pPr algn="just" eaLnBrk="1" hangingPunct="1">
              <a:spcBef>
                <a:spcPts val="600"/>
              </a:spcBef>
              <a:buFont typeface="Wingdings 2" pitchFamily="18" charset="2"/>
              <a:buNone/>
            </a:pPr>
            <a:r>
              <a:rPr lang="zh-CN" altLang="en-US" sz="2400" b="1" smtClean="0">
                <a:latin typeface="楷体_GB2312" pitchFamily="49" charset="-122"/>
                <a:ea typeface="楷体_GB2312" pitchFamily="49" charset="-122"/>
              </a:rPr>
              <a:t> </a:t>
            </a:r>
          </a:p>
        </p:txBody>
      </p:sp>
    </p:spTree>
  </p:cSld>
  <p:clrMapOvr>
    <a:masterClrMapping/>
  </p:clrMapOvr>
  <p:transition>
    <p:blinds dir="vert"/>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23850" y="404813"/>
            <a:ext cx="8540750" cy="757237"/>
          </a:xfrm>
        </p:spPr>
        <p:txBody>
          <a:bodyPr/>
          <a:lstStyle/>
          <a:p>
            <a:pPr eaLnBrk="1" hangingPunct="1"/>
            <a:r>
              <a:rPr lang="zh-CN" altLang="en-US" smtClean="0">
                <a:solidFill>
                  <a:srgbClr val="FF0000"/>
                </a:solidFill>
                <a:ea typeface="黑体" pitchFamily="2" charset="-122"/>
              </a:rPr>
              <a:t>二、函数的定义</a:t>
            </a:r>
          </a:p>
        </p:txBody>
      </p:sp>
      <p:sp>
        <p:nvSpPr>
          <p:cNvPr id="13315" name="Rectangle 3"/>
          <p:cNvSpPr>
            <a:spLocks noGrp="1" noRot="1" noChangeArrowheads="1"/>
          </p:cNvSpPr>
          <p:nvPr>
            <p:ph type="body" idx="1"/>
          </p:nvPr>
        </p:nvSpPr>
        <p:spPr>
          <a:xfrm>
            <a:off x="0" y="1484313"/>
            <a:ext cx="9144000" cy="4411662"/>
          </a:xfrm>
        </p:spPr>
        <p:txBody>
          <a:bodyPr/>
          <a:lstStyle/>
          <a:p>
            <a:pPr eaLnBrk="1" hangingPunct="1">
              <a:lnSpc>
                <a:spcPct val="80000"/>
              </a:lnSpc>
              <a:buFont typeface="Wingdings 2" pitchFamily="18" charset="2"/>
              <a:buNone/>
            </a:pPr>
            <a:r>
              <a:rPr lang="zh-CN" altLang="en-US" sz="2800" smtClean="0">
                <a:ea typeface="黑体" pitchFamily="2" charset="-122"/>
              </a:rPr>
              <a:t>函数定义</a:t>
            </a:r>
            <a:r>
              <a:rPr lang="en-US" altLang="zh-CN" sz="2800" smtClean="0">
                <a:ea typeface="黑体" pitchFamily="2" charset="-122"/>
              </a:rPr>
              <a:t>——“</a:t>
            </a:r>
            <a:r>
              <a:rPr lang="zh-CN" altLang="en-US" sz="2800" smtClean="0">
                <a:ea typeface="黑体" pitchFamily="2" charset="-122"/>
              </a:rPr>
              <a:t>制造自己的函数”。  </a:t>
            </a:r>
            <a:r>
              <a:rPr lang="en-US" altLang="zh-CN" sz="2800" i="1" smtClean="0">
                <a:solidFill>
                  <a:srgbClr val="0000FF"/>
                </a:solidFill>
                <a:ea typeface="黑体" pitchFamily="2" charset="-122"/>
              </a:rPr>
              <a:t>P144</a:t>
            </a:r>
          </a:p>
          <a:p>
            <a:pPr eaLnBrk="1" hangingPunct="1">
              <a:lnSpc>
                <a:spcPct val="80000"/>
              </a:lnSpc>
              <a:buFont typeface="Wingdings 2" pitchFamily="18" charset="2"/>
              <a:buNone/>
            </a:pPr>
            <a:r>
              <a:rPr lang="en-US" altLang="zh-CN" sz="2800" smtClean="0">
                <a:ea typeface="黑体" pitchFamily="2" charset="-122"/>
              </a:rPr>
              <a:t>1</a:t>
            </a:r>
            <a:r>
              <a:rPr lang="zh-CN" altLang="en-US" sz="2800" smtClean="0">
                <a:ea typeface="黑体" pitchFamily="2" charset="-122"/>
              </a:rPr>
              <a:t>、函数定义的一般形式 （</a:t>
            </a:r>
            <a:r>
              <a:rPr lang="zh-CN" altLang="en-US" sz="2800" smtClean="0">
                <a:ea typeface="黑体" pitchFamily="2" charset="-122"/>
                <a:hlinkClick r:id="rId2" action="ppaction://hlinksldjump"/>
              </a:rPr>
              <a:t>参见例一</a:t>
            </a:r>
            <a:r>
              <a:rPr lang="zh-CN" altLang="en-US" sz="2800" smtClean="0">
                <a:ea typeface="黑体" pitchFamily="2" charset="-122"/>
              </a:rPr>
              <a:t>）</a:t>
            </a:r>
          </a:p>
          <a:p>
            <a:pPr eaLnBrk="1" hangingPunct="1">
              <a:lnSpc>
                <a:spcPct val="80000"/>
              </a:lnSpc>
              <a:buFont typeface="Wingdings 2" pitchFamily="18" charset="2"/>
              <a:buNone/>
            </a:pPr>
            <a:r>
              <a:rPr lang="zh-CN" altLang="en-US" sz="2800" smtClean="0">
                <a:ea typeface="黑体" pitchFamily="2" charset="-122"/>
              </a:rPr>
              <a:t> </a:t>
            </a:r>
            <a:r>
              <a:rPr lang="zh-CN" altLang="en-US" sz="2200" smtClean="0">
                <a:solidFill>
                  <a:srgbClr val="0000FF"/>
                </a:solidFill>
                <a:ea typeface="黑体" pitchFamily="2" charset="-122"/>
              </a:rPr>
              <a:t>函数返回值的数据类型</a:t>
            </a:r>
            <a:r>
              <a:rPr lang="zh-CN" altLang="en-US" sz="2200" smtClean="0">
                <a:solidFill>
                  <a:srgbClr val="FF0000"/>
                </a:solidFill>
                <a:ea typeface="黑体" pitchFamily="2" charset="-122"/>
              </a:rPr>
              <a:t>  函数名</a:t>
            </a:r>
            <a:r>
              <a:rPr lang="en-US" altLang="zh-CN" sz="2200" smtClean="0">
                <a:solidFill>
                  <a:srgbClr val="FF0000"/>
                </a:solidFill>
                <a:ea typeface="黑体" pitchFamily="2" charset="-122"/>
              </a:rPr>
              <a:t>(</a:t>
            </a:r>
            <a:r>
              <a:rPr lang="zh-CN" altLang="en-US" sz="2200" smtClean="0">
                <a:solidFill>
                  <a:srgbClr val="009900"/>
                </a:solidFill>
                <a:ea typeface="黑体" pitchFamily="2" charset="-122"/>
              </a:rPr>
              <a:t>类型名 变量名</a:t>
            </a:r>
            <a:r>
              <a:rPr lang="en-US" altLang="zh-CN" sz="2200" smtClean="0">
                <a:solidFill>
                  <a:srgbClr val="009900"/>
                </a:solidFill>
                <a:ea typeface="黑体" pitchFamily="2" charset="-122"/>
              </a:rPr>
              <a:t>1</a:t>
            </a:r>
            <a:r>
              <a:rPr lang="zh-CN" altLang="en-US" sz="2200" smtClean="0">
                <a:solidFill>
                  <a:srgbClr val="009900"/>
                </a:solidFill>
                <a:ea typeface="黑体" pitchFamily="2" charset="-122"/>
              </a:rPr>
              <a:t>，类型名 变量名</a:t>
            </a:r>
            <a:r>
              <a:rPr lang="en-US" altLang="zh-CN" sz="2200" smtClean="0">
                <a:solidFill>
                  <a:srgbClr val="009900"/>
                </a:solidFill>
                <a:ea typeface="黑体" pitchFamily="2" charset="-122"/>
              </a:rPr>
              <a:t>2</a:t>
            </a:r>
            <a:r>
              <a:rPr lang="zh-CN" altLang="en-US" sz="2200" smtClean="0">
                <a:solidFill>
                  <a:srgbClr val="009900"/>
                </a:solidFill>
                <a:ea typeface="黑体" pitchFamily="2" charset="-122"/>
              </a:rPr>
              <a:t>，</a:t>
            </a:r>
            <a:r>
              <a:rPr lang="en-US" altLang="zh-CN" sz="2200" smtClean="0">
                <a:solidFill>
                  <a:srgbClr val="009900"/>
                </a:solidFill>
                <a:latin typeface="宋体" pitchFamily="2" charset="-122"/>
              </a:rPr>
              <a:t>……</a:t>
            </a:r>
            <a:r>
              <a:rPr lang="en-US" altLang="zh-CN" sz="2200" smtClean="0">
                <a:solidFill>
                  <a:srgbClr val="FF0000"/>
                </a:solidFill>
                <a:ea typeface="黑体" pitchFamily="2" charset="-122"/>
              </a:rPr>
              <a:t>)       </a:t>
            </a:r>
          </a:p>
          <a:p>
            <a:pPr eaLnBrk="1" hangingPunct="1">
              <a:lnSpc>
                <a:spcPct val="80000"/>
              </a:lnSpc>
              <a:buFont typeface="Wingdings 2" pitchFamily="18" charset="2"/>
              <a:buNone/>
            </a:pPr>
            <a:r>
              <a:rPr lang="en-US" altLang="zh-CN" sz="2200" smtClean="0">
                <a:solidFill>
                  <a:srgbClr val="FF0000"/>
                </a:solidFill>
                <a:ea typeface="黑体" pitchFamily="2" charset="-122"/>
              </a:rPr>
              <a:t>    </a:t>
            </a:r>
          </a:p>
          <a:p>
            <a:pPr eaLnBrk="1" hangingPunct="1">
              <a:lnSpc>
                <a:spcPct val="80000"/>
              </a:lnSpc>
              <a:buFont typeface="Wingdings 2" pitchFamily="18" charset="2"/>
              <a:buNone/>
            </a:pPr>
            <a:r>
              <a:rPr lang="en-US" altLang="zh-CN" sz="2200" smtClean="0">
                <a:solidFill>
                  <a:srgbClr val="FF0000"/>
                </a:solidFill>
                <a:ea typeface="黑体" pitchFamily="2" charset="-122"/>
              </a:rPr>
              <a:t>     </a:t>
            </a:r>
          </a:p>
          <a:p>
            <a:pPr eaLnBrk="1" hangingPunct="1">
              <a:lnSpc>
                <a:spcPct val="80000"/>
              </a:lnSpc>
              <a:buFont typeface="Wingdings 2" pitchFamily="18" charset="2"/>
              <a:buNone/>
            </a:pPr>
            <a:r>
              <a:rPr lang="en-US" altLang="zh-CN" sz="2200" smtClean="0">
                <a:solidFill>
                  <a:srgbClr val="FF0000"/>
                </a:solidFill>
                <a:ea typeface="黑体" pitchFamily="2" charset="-122"/>
              </a:rPr>
              <a:t>   {  </a:t>
            </a:r>
          </a:p>
          <a:p>
            <a:pPr eaLnBrk="1" hangingPunct="1">
              <a:lnSpc>
                <a:spcPct val="80000"/>
              </a:lnSpc>
              <a:buFont typeface="Wingdings 2" pitchFamily="18" charset="2"/>
              <a:buNone/>
            </a:pPr>
            <a:r>
              <a:rPr lang="en-US" altLang="zh-CN" sz="2200" smtClean="0">
                <a:solidFill>
                  <a:srgbClr val="FF0000"/>
                </a:solidFill>
                <a:ea typeface="黑体" pitchFamily="2" charset="-122"/>
              </a:rPr>
              <a:t>        </a:t>
            </a:r>
          </a:p>
          <a:p>
            <a:pPr eaLnBrk="1" hangingPunct="1">
              <a:lnSpc>
                <a:spcPct val="80000"/>
              </a:lnSpc>
              <a:buFont typeface="Wingdings 2" pitchFamily="18" charset="2"/>
              <a:buNone/>
            </a:pPr>
            <a:r>
              <a:rPr lang="en-US" altLang="zh-CN" sz="2200" smtClean="0">
                <a:solidFill>
                  <a:srgbClr val="A50021"/>
                </a:solidFill>
                <a:ea typeface="黑体" pitchFamily="2" charset="-122"/>
              </a:rPr>
              <a:t>        </a:t>
            </a:r>
            <a:r>
              <a:rPr lang="zh-CN" altLang="en-US" sz="2200" smtClean="0">
                <a:solidFill>
                  <a:srgbClr val="A50021"/>
                </a:solidFill>
                <a:ea typeface="黑体" pitchFamily="2" charset="-122"/>
              </a:rPr>
              <a:t>声明部分</a:t>
            </a:r>
          </a:p>
          <a:p>
            <a:pPr eaLnBrk="1" hangingPunct="1">
              <a:lnSpc>
                <a:spcPct val="80000"/>
              </a:lnSpc>
              <a:buFont typeface="Wingdings 2" pitchFamily="18" charset="2"/>
              <a:buNone/>
            </a:pPr>
            <a:r>
              <a:rPr lang="zh-CN" altLang="en-US" sz="2200" smtClean="0">
                <a:solidFill>
                  <a:srgbClr val="A50021"/>
                </a:solidFill>
                <a:ea typeface="黑体" pitchFamily="2" charset="-122"/>
              </a:rPr>
              <a:t>        处理语句 </a:t>
            </a:r>
          </a:p>
          <a:p>
            <a:pPr eaLnBrk="1" hangingPunct="1">
              <a:lnSpc>
                <a:spcPct val="80000"/>
              </a:lnSpc>
              <a:buFont typeface="Wingdings 2" pitchFamily="18" charset="2"/>
              <a:buNone/>
            </a:pPr>
            <a:r>
              <a:rPr lang="zh-CN" altLang="en-US" sz="2200" smtClean="0">
                <a:solidFill>
                  <a:srgbClr val="FF0000"/>
                </a:solidFill>
                <a:ea typeface="黑体" pitchFamily="2" charset="-122"/>
              </a:rPr>
              <a:t>    </a:t>
            </a:r>
            <a:r>
              <a:rPr lang="en-US" altLang="zh-CN" sz="2200" smtClean="0">
                <a:solidFill>
                  <a:srgbClr val="FF0000"/>
                </a:solidFill>
                <a:ea typeface="黑体" pitchFamily="2" charset="-122"/>
              </a:rPr>
              <a:t>}</a:t>
            </a:r>
          </a:p>
          <a:p>
            <a:pPr eaLnBrk="1" hangingPunct="1">
              <a:lnSpc>
                <a:spcPct val="80000"/>
              </a:lnSpc>
              <a:buFont typeface="Wingdings 2" pitchFamily="18" charset="2"/>
              <a:buNone/>
            </a:pPr>
            <a:r>
              <a:rPr lang="en-US" altLang="zh-CN" sz="2800" smtClean="0">
                <a:ea typeface="黑体" pitchFamily="2" charset="-122"/>
              </a:rPr>
              <a:t>【</a:t>
            </a:r>
            <a:r>
              <a:rPr lang="zh-CN" altLang="en-US" sz="2800" smtClean="0">
                <a:ea typeface="黑体" pitchFamily="2" charset="-122"/>
              </a:rPr>
              <a:t>注意</a:t>
            </a:r>
            <a:r>
              <a:rPr lang="en-US" altLang="zh-CN" sz="2800" smtClean="0">
                <a:ea typeface="黑体" pitchFamily="2" charset="-122"/>
              </a:rPr>
              <a:t>】</a:t>
            </a:r>
            <a:r>
              <a:rPr lang="zh-CN" altLang="en-US" sz="2800" smtClean="0">
                <a:ea typeface="黑体" pitchFamily="2" charset="-122"/>
              </a:rPr>
              <a:t>无形参表的即无参函数。无函数体的为“空函数”。如果函数返回值的数据类型为</a:t>
            </a:r>
            <a:r>
              <a:rPr lang="en-US" altLang="zh-CN" sz="2800" smtClean="0">
                <a:ea typeface="黑体" pitchFamily="2" charset="-122"/>
              </a:rPr>
              <a:t>int</a:t>
            </a:r>
            <a:r>
              <a:rPr lang="zh-CN" altLang="en-US" sz="2800" smtClean="0">
                <a:ea typeface="黑体" pitchFamily="2" charset="-122"/>
              </a:rPr>
              <a:t>，可以省略之。</a:t>
            </a:r>
          </a:p>
          <a:p>
            <a:pPr eaLnBrk="1" hangingPunct="1">
              <a:lnSpc>
                <a:spcPct val="80000"/>
              </a:lnSpc>
              <a:spcBef>
                <a:spcPct val="50000"/>
              </a:spcBef>
              <a:buFont typeface="Wingdings 2" pitchFamily="18" charset="2"/>
              <a:buNone/>
            </a:pPr>
            <a:endParaRPr lang="en-US" altLang="zh-CN" sz="2800" smtClean="0">
              <a:solidFill>
                <a:srgbClr val="A50021"/>
              </a:solidFill>
              <a:latin typeface="楷体_GB2312" pitchFamily="49" charset="-122"/>
              <a:ea typeface="楷体_GB2312" pitchFamily="49" charset="-122"/>
            </a:endParaRPr>
          </a:p>
        </p:txBody>
      </p:sp>
      <p:sp>
        <p:nvSpPr>
          <p:cNvPr id="23556" name="Line 4"/>
          <p:cNvSpPr>
            <a:spLocks noChangeShapeType="1"/>
          </p:cNvSpPr>
          <p:nvPr/>
        </p:nvSpPr>
        <p:spPr bwMode="auto">
          <a:xfrm>
            <a:off x="4140200" y="2924175"/>
            <a:ext cx="5003800" cy="0"/>
          </a:xfrm>
          <a:prstGeom prst="line">
            <a:avLst/>
          </a:prstGeom>
          <a:noFill/>
          <a:ln w="38100">
            <a:solidFill>
              <a:srgbClr val="FF9933"/>
            </a:solidFill>
            <a:round/>
            <a:headEnd/>
            <a:tailEnd/>
          </a:ln>
        </p:spPr>
        <p:txBody>
          <a:bodyPr/>
          <a:lstStyle/>
          <a:p>
            <a:endParaRPr lang="zh-CN" altLang="en-US"/>
          </a:p>
        </p:txBody>
      </p:sp>
      <p:sp>
        <p:nvSpPr>
          <p:cNvPr id="23557" name="Line 5"/>
          <p:cNvSpPr>
            <a:spLocks noChangeShapeType="1"/>
          </p:cNvSpPr>
          <p:nvPr/>
        </p:nvSpPr>
        <p:spPr bwMode="auto">
          <a:xfrm>
            <a:off x="250825" y="2924175"/>
            <a:ext cx="2447925" cy="0"/>
          </a:xfrm>
          <a:prstGeom prst="line">
            <a:avLst/>
          </a:prstGeom>
          <a:noFill/>
          <a:ln w="38100">
            <a:solidFill>
              <a:srgbClr val="FF9933"/>
            </a:solidFill>
            <a:round/>
            <a:headEnd/>
            <a:tailEnd/>
          </a:ln>
        </p:spPr>
        <p:txBody>
          <a:bodyPr/>
          <a:lstStyle/>
          <a:p>
            <a:endParaRPr lang="zh-CN" altLang="en-US"/>
          </a:p>
        </p:txBody>
      </p:sp>
      <p:sp>
        <p:nvSpPr>
          <p:cNvPr id="23558" name="Text Box 6"/>
          <p:cNvSpPr txBox="1">
            <a:spLocks noChangeArrowheads="1"/>
          </p:cNvSpPr>
          <p:nvPr/>
        </p:nvSpPr>
        <p:spPr bwMode="auto">
          <a:xfrm>
            <a:off x="611188" y="2924175"/>
            <a:ext cx="1708150" cy="457200"/>
          </a:xfrm>
          <a:prstGeom prst="rect">
            <a:avLst/>
          </a:prstGeom>
          <a:noFill/>
          <a:ln w="9525">
            <a:noFill/>
            <a:miter lim="800000"/>
            <a:headEnd/>
            <a:tailEnd/>
          </a:ln>
        </p:spPr>
        <p:txBody>
          <a:bodyPr wrap="none">
            <a:spAutoFit/>
          </a:bodyPr>
          <a:lstStyle/>
          <a:p>
            <a:r>
              <a:rPr lang="zh-CN" altLang="en-US" sz="2400">
                <a:solidFill>
                  <a:srgbClr val="0000FF"/>
                </a:solidFill>
                <a:ea typeface="黑体" pitchFamily="2" charset="-122"/>
              </a:rPr>
              <a:t>类型标识符</a:t>
            </a:r>
          </a:p>
        </p:txBody>
      </p:sp>
      <p:sp>
        <p:nvSpPr>
          <p:cNvPr id="23559" name="Text Box 7"/>
          <p:cNvSpPr txBox="1">
            <a:spLocks noChangeArrowheads="1"/>
          </p:cNvSpPr>
          <p:nvPr/>
        </p:nvSpPr>
        <p:spPr bwMode="auto">
          <a:xfrm>
            <a:off x="5724525" y="2997200"/>
            <a:ext cx="1747838" cy="457200"/>
          </a:xfrm>
          <a:prstGeom prst="rect">
            <a:avLst/>
          </a:prstGeom>
          <a:solidFill>
            <a:schemeClr val="bg1"/>
          </a:solidFill>
          <a:ln w="9525">
            <a:noFill/>
            <a:miter lim="800000"/>
            <a:headEnd/>
            <a:tailEnd/>
          </a:ln>
        </p:spPr>
        <p:txBody>
          <a:bodyPr>
            <a:spAutoFit/>
          </a:bodyPr>
          <a:lstStyle/>
          <a:p>
            <a:pPr algn="ctr"/>
            <a:r>
              <a:rPr lang="zh-CN" altLang="en-US" sz="2400">
                <a:solidFill>
                  <a:srgbClr val="0000FF"/>
                </a:solidFill>
                <a:ea typeface="黑体" pitchFamily="2" charset="-122"/>
              </a:rPr>
              <a:t>形参表</a:t>
            </a:r>
          </a:p>
        </p:txBody>
      </p:sp>
      <p:sp>
        <p:nvSpPr>
          <p:cNvPr id="13320" name="AutoShape 8">
            <a:hlinkClick r:id="rId2" action="ppaction://hlinksldjump" highlightClick="1"/>
          </p:cNvPr>
          <p:cNvSpPr>
            <a:spLocks noChangeArrowheads="1"/>
          </p:cNvSpPr>
          <p:nvPr/>
        </p:nvSpPr>
        <p:spPr bwMode="auto">
          <a:xfrm>
            <a:off x="8532813" y="6569075"/>
            <a:ext cx="360362" cy="288925"/>
          </a:xfrm>
          <a:prstGeom prst="actionButtonReturn">
            <a:avLst/>
          </a:prstGeom>
          <a:solidFill>
            <a:schemeClr val="accent1"/>
          </a:solidFill>
          <a:ln w="9525">
            <a:no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0-#ppt_w/2"/>
                                          </p:val>
                                        </p:tav>
                                        <p:tav tm="100000">
                                          <p:val>
                                            <p:strVal val="#ppt_x"/>
                                          </p:val>
                                        </p:tav>
                                      </p:tavLst>
                                    </p:anim>
                                    <p:anim calcmode="lin" valueType="num">
                                      <p:cBhvr additive="base">
                                        <p:cTn id="8"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3558"/>
                                        </p:tgtEl>
                                        <p:attrNameLst>
                                          <p:attrName>style.visibility</p:attrName>
                                        </p:attrNameLst>
                                      </p:cBhvr>
                                      <p:to>
                                        <p:strVal val="visible"/>
                                      </p:to>
                                    </p:set>
                                    <p:animEffect transition="in" filter="blinds(horizontal)">
                                      <p:cBhvr>
                                        <p:cTn id="13" dur="500"/>
                                        <p:tgtEl>
                                          <p:spTgt spid="2355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3556"/>
                                        </p:tgtEl>
                                        <p:attrNameLst>
                                          <p:attrName>style.visibility</p:attrName>
                                        </p:attrNameLst>
                                      </p:cBhvr>
                                      <p:to>
                                        <p:strVal val="visible"/>
                                      </p:to>
                                    </p:set>
                                    <p:anim calcmode="lin" valueType="num">
                                      <p:cBhvr additive="base">
                                        <p:cTn id="18" dur="500" fill="hold"/>
                                        <p:tgtEl>
                                          <p:spTgt spid="23556"/>
                                        </p:tgtEl>
                                        <p:attrNameLst>
                                          <p:attrName>ppt_x</p:attrName>
                                        </p:attrNameLst>
                                      </p:cBhvr>
                                      <p:tavLst>
                                        <p:tav tm="0">
                                          <p:val>
                                            <p:strVal val="1+#ppt_w/2"/>
                                          </p:val>
                                        </p:tav>
                                        <p:tav tm="100000">
                                          <p:val>
                                            <p:strVal val="#ppt_x"/>
                                          </p:val>
                                        </p:tav>
                                      </p:tavLst>
                                    </p:anim>
                                    <p:anim calcmode="lin" valueType="num">
                                      <p:cBhvr additive="base">
                                        <p:cTn id="19"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checkerboard(across)">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P spid="23558" grpId="0"/>
      <p:bldP spid="23559"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title"/>
          </p:nvPr>
        </p:nvSpPr>
        <p:spPr/>
        <p:txBody>
          <a:bodyPr/>
          <a:lstStyle/>
          <a:p>
            <a:pPr eaLnBrk="1" hangingPunct="1"/>
            <a:r>
              <a:rPr lang="zh-CN" altLang="en-US" smtClean="0">
                <a:solidFill>
                  <a:srgbClr val="FF0000"/>
                </a:solidFill>
                <a:ea typeface="黑体" pitchFamily="2" charset="-122"/>
              </a:rPr>
              <a:t>二、函数的定义</a:t>
            </a:r>
            <a:endParaRPr lang="zh-CN" altLang="en-US" smtClean="0"/>
          </a:p>
        </p:txBody>
      </p:sp>
      <p:sp>
        <p:nvSpPr>
          <p:cNvPr id="14339" name="Rectangle 3"/>
          <p:cNvSpPr>
            <a:spLocks noGrp="1" noChangeArrowheads="1"/>
          </p:cNvSpPr>
          <p:nvPr>
            <p:ph idx="1"/>
          </p:nvPr>
        </p:nvSpPr>
        <p:spPr>
          <a:xfrm>
            <a:off x="285750" y="1500188"/>
            <a:ext cx="8540750" cy="4498975"/>
          </a:xfrm>
        </p:spPr>
        <p:txBody>
          <a:bodyPr/>
          <a:lstStyle/>
          <a:p>
            <a:pPr eaLnBrk="1" hangingPunct="1"/>
            <a:r>
              <a:rPr lang="en-US" altLang="zh-CN" smtClean="0">
                <a:latin typeface="Times New Roman" pitchFamily="18" charset="0"/>
                <a:ea typeface="黑体" pitchFamily="2" charset="-122"/>
                <a:cs typeface="Times New Roman" pitchFamily="18" charset="0"/>
              </a:rPr>
              <a:t>Windows</a:t>
            </a:r>
            <a:r>
              <a:rPr lang="zh-CN" altLang="en-US" smtClean="0">
                <a:latin typeface="Times New Roman" pitchFamily="18" charset="0"/>
                <a:ea typeface="黑体" pitchFamily="2" charset="-122"/>
                <a:cs typeface="Times New Roman" pitchFamily="18" charset="0"/>
              </a:rPr>
              <a:t>风格函数名命名</a:t>
            </a:r>
          </a:p>
          <a:p>
            <a:pPr lvl="1" eaLnBrk="1" hangingPunct="1"/>
            <a:r>
              <a:rPr lang="zh-CN" altLang="en-US" smtClean="0">
                <a:latin typeface="Times New Roman" pitchFamily="18" charset="0"/>
                <a:ea typeface="黑体" pitchFamily="2" charset="-122"/>
                <a:cs typeface="Times New Roman" pitchFamily="18" charset="0"/>
              </a:rPr>
              <a:t>用大写字母开头的单词组合而成 </a:t>
            </a:r>
          </a:p>
          <a:p>
            <a:pPr eaLnBrk="1" hangingPunct="1"/>
            <a:r>
              <a:rPr lang="zh-CN" altLang="en-US" smtClean="0">
                <a:latin typeface="Times New Roman" pitchFamily="18" charset="0"/>
                <a:ea typeface="黑体" pitchFamily="2" charset="-122"/>
                <a:cs typeface="Times New Roman" pitchFamily="18" charset="0"/>
              </a:rPr>
              <a:t>变量名形式</a:t>
            </a:r>
          </a:p>
          <a:p>
            <a:pPr lvl="1" eaLnBrk="1" hangingPunct="1"/>
            <a:r>
              <a:rPr lang="zh-CN" altLang="en-US" smtClean="0">
                <a:latin typeface="Times New Roman" pitchFamily="18" charset="0"/>
                <a:ea typeface="黑体" pitchFamily="2" charset="-122"/>
                <a:cs typeface="Times New Roman" pitchFamily="18" charset="0"/>
              </a:rPr>
              <a:t>“名词”或者“形容词</a:t>
            </a:r>
            <a:r>
              <a:rPr lang="en-US" altLang="zh-CN" smtClean="0">
                <a:latin typeface="Times New Roman" pitchFamily="18" charset="0"/>
                <a:ea typeface="黑体" pitchFamily="2" charset="-122"/>
                <a:cs typeface="Times New Roman" pitchFamily="18" charset="0"/>
              </a:rPr>
              <a:t>+</a:t>
            </a:r>
            <a:r>
              <a:rPr lang="zh-CN" altLang="en-US" smtClean="0">
                <a:latin typeface="Times New Roman" pitchFamily="18" charset="0"/>
                <a:ea typeface="黑体" pitchFamily="2" charset="-122"/>
                <a:cs typeface="Times New Roman" pitchFamily="18" charset="0"/>
              </a:rPr>
              <a:t>名词”</a:t>
            </a:r>
          </a:p>
          <a:p>
            <a:pPr lvl="1" eaLnBrk="1" hangingPunct="1"/>
            <a:r>
              <a:rPr lang="zh-CN" altLang="en-US" smtClean="0">
                <a:latin typeface="Times New Roman" pitchFamily="18" charset="0"/>
                <a:ea typeface="黑体" pitchFamily="2" charset="-122"/>
                <a:cs typeface="Times New Roman" pitchFamily="18" charset="0"/>
              </a:rPr>
              <a:t>如变量名</a:t>
            </a:r>
            <a:r>
              <a:rPr lang="en-US" altLang="zh-CN" smtClean="0">
                <a:latin typeface="Times New Roman" pitchFamily="18" charset="0"/>
                <a:ea typeface="黑体" pitchFamily="2" charset="-122"/>
                <a:cs typeface="Times New Roman" pitchFamily="18" charset="0"/>
              </a:rPr>
              <a:t>oldValue</a:t>
            </a:r>
            <a:r>
              <a:rPr lang="zh-CN" altLang="en-US" smtClean="0">
                <a:latin typeface="Times New Roman" pitchFamily="18" charset="0"/>
                <a:ea typeface="黑体" pitchFamily="2" charset="-122"/>
                <a:cs typeface="Times New Roman" pitchFamily="18" charset="0"/>
              </a:rPr>
              <a:t>与</a:t>
            </a:r>
            <a:r>
              <a:rPr lang="en-US" altLang="zh-CN" smtClean="0">
                <a:latin typeface="Times New Roman" pitchFamily="18" charset="0"/>
                <a:ea typeface="黑体" pitchFamily="2" charset="-122"/>
                <a:cs typeface="Times New Roman" pitchFamily="18" charset="0"/>
              </a:rPr>
              <a:t>newValue</a:t>
            </a:r>
            <a:r>
              <a:rPr lang="zh-CN" altLang="en-US" smtClean="0">
                <a:latin typeface="Times New Roman" pitchFamily="18" charset="0"/>
                <a:ea typeface="黑体" pitchFamily="2" charset="-122"/>
                <a:cs typeface="Times New Roman" pitchFamily="18" charset="0"/>
              </a:rPr>
              <a:t>等</a:t>
            </a:r>
          </a:p>
          <a:p>
            <a:pPr eaLnBrk="1" hangingPunct="1"/>
            <a:r>
              <a:rPr lang="zh-CN" altLang="en-US" smtClean="0">
                <a:latin typeface="Times New Roman" pitchFamily="18" charset="0"/>
                <a:ea typeface="黑体" pitchFamily="2" charset="-122"/>
                <a:cs typeface="Times New Roman" pitchFamily="18" charset="0"/>
              </a:rPr>
              <a:t>函数名形式</a:t>
            </a:r>
          </a:p>
          <a:p>
            <a:pPr lvl="1" eaLnBrk="1" hangingPunct="1"/>
            <a:r>
              <a:rPr lang="zh-CN" altLang="en-US" smtClean="0">
                <a:latin typeface="Times New Roman" pitchFamily="18" charset="0"/>
                <a:ea typeface="黑体" pitchFamily="2" charset="-122"/>
                <a:cs typeface="Times New Roman" pitchFamily="18" charset="0"/>
              </a:rPr>
              <a:t>“动词”或者“动词</a:t>
            </a:r>
            <a:r>
              <a:rPr lang="en-US" altLang="zh-CN" smtClean="0">
                <a:latin typeface="Times New Roman" pitchFamily="18" charset="0"/>
                <a:ea typeface="黑体" pitchFamily="2" charset="-122"/>
                <a:cs typeface="Times New Roman" pitchFamily="18" charset="0"/>
              </a:rPr>
              <a:t>+</a:t>
            </a:r>
            <a:r>
              <a:rPr lang="zh-CN" altLang="en-US" smtClean="0">
                <a:latin typeface="Times New Roman" pitchFamily="18" charset="0"/>
                <a:ea typeface="黑体" pitchFamily="2" charset="-122"/>
                <a:cs typeface="Times New Roman" pitchFamily="18" charset="0"/>
              </a:rPr>
              <a:t>名词”（动宾词组）</a:t>
            </a:r>
          </a:p>
          <a:p>
            <a:pPr lvl="1" eaLnBrk="1" hangingPunct="1"/>
            <a:r>
              <a:rPr lang="zh-CN" altLang="en-US" smtClean="0">
                <a:latin typeface="Times New Roman" pitchFamily="18" charset="0"/>
                <a:ea typeface="黑体" pitchFamily="2" charset="-122"/>
                <a:cs typeface="Times New Roman" pitchFamily="18" charset="0"/>
              </a:rPr>
              <a:t>如函数名</a:t>
            </a:r>
            <a:r>
              <a:rPr lang="en-US" altLang="zh-CN" smtClean="0">
                <a:latin typeface="Times New Roman" pitchFamily="18" charset="0"/>
                <a:ea typeface="黑体" pitchFamily="2" charset="-122"/>
                <a:cs typeface="Times New Roman" pitchFamily="18" charset="0"/>
              </a:rPr>
              <a:t>GetMax()</a:t>
            </a:r>
            <a:r>
              <a:rPr lang="zh-CN" altLang="en-US" smtClean="0">
                <a:latin typeface="Times New Roman" pitchFamily="18" charset="0"/>
                <a:ea typeface="黑体" pitchFamily="2" charset="-122"/>
                <a:cs typeface="Times New Roman" pitchFamily="18" charset="0"/>
              </a:rPr>
              <a:t>等 </a:t>
            </a:r>
          </a:p>
        </p:txBody>
      </p:sp>
    </p:spTree>
  </p:cSld>
  <p:clrMapOvr>
    <a:masterClrMapping/>
  </p:clrMapOvr>
  <p:transition>
    <p:blinds dir="vert"/>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301625" y="228600"/>
            <a:ext cx="8540750" cy="757238"/>
          </a:xfrm>
        </p:spPr>
        <p:txBody>
          <a:bodyPr/>
          <a:lstStyle/>
          <a:p>
            <a:pPr eaLnBrk="1" hangingPunct="1"/>
            <a:r>
              <a:rPr lang="zh-CN" altLang="en-US" smtClean="0">
                <a:solidFill>
                  <a:srgbClr val="FF0000"/>
                </a:solidFill>
                <a:ea typeface="黑体" pitchFamily="2" charset="-122"/>
              </a:rPr>
              <a:t>二、函数的定义</a:t>
            </a:r>
          </a:p>
        </p:txBody>
      </p:sp>
      <p:sp>
        <p:nvSpPr>
          <p:cNvPr id="15363" name="Rectangle 3"/>
          <p:cNvSpPr>
            <a:spLocks noGrp="1" noRot="1" noChangeArrowheads="1"/>
          </p:cNvSpPr>
          <p:nvPr>
            <p:ph type="body" idx="1"/>
          </p:nvPr>
        </p:nvSpPr>
        <p:spPr>
          <a:xfrm>
            <a:off x="285750" y="1285875"/>
            <a:ext cx="8686800" cy="4659313"/>
          </a:xfrm>
        </p:spPr>
        <p:txBody>
          <a:bodyPr/>
          <a:lstStyle/>
          <a:p>
            <a:pPr eaLnBrk="1" hangingPunct="1">
              <a:buFont typeface="Wingdings 2" pitchFamily="18" charset="2"/>
              <a:buNone/>
            </a:pPr>
            <a:r>
              <a:rPr lang="zh-CN" altLang="en-US" sz="2800" smtClean="0">
                <a:latin typeface="Times New Roman" pitchFamily="18" charset="0"/>
                <a:ea typeface="黑体" pitchFamily="2" charset="-122"/>
                <a:cs typeface="Times New Roman" pitchFamily="18" charset="0"/>
              </a:rPr>
              <a:t>把程序控制权从函数返回函数调用点有三种方法：</a:t>
            </a:r>
          </a:p>
          <a:p>
            <a:pPr eaLnBrk="1" hangingPunct="1"/>
            <a:r>
              <a:rPr lang="zh-CN" altLang="en-US" sz="2800" smtClean="0">
                <a:latin typeface="Times New Roman" pitchFamily="18" charset="0"/>
                <a:ea typeface="黑体" pitchFamily="2" charset="-122"/>
                <a:cs typeface="Times New Roman" pitchFamily="18" charset="0"/>
              </a:rPr>
              <a:t>执行到函数结束的右花括号时（如果函数没有返回值）；</a:t>
            </a:r>
          </a:p>
          <a:p>
            <a:pPr eaLnBrk="1" hangingPunct="1"/>
            <a:r>
              <a:rPr lang="zh-CN" altLang="en-US" sz="2800" smtClean="0">
                <a:latin typeface="Times New Roman" pitchFamily="18" charset="0"/>
                <a:ea typeface="黑体" pitchFamily="2" charset="-122"/>
                <a:cs typeface="Times New Roman" pitchFamily="18" charset="0"/>
              </a:rPr>
              <a:t>执行到如下语句（如果函数没有返回值）：</a:t>
            </a:r>
          </a:p>
          <a:p>
            <a:pPr eaLnBrk="1" hangingPunct="1">
              <a:buFont typeface="Wingdings 2" pitchFamily="18" charset="2"/>
              <a:buNone/>
            </a:pPr>
            <a:r>
              <a:rPr lang="zh-CN" altLang="en-US" sz="2800" smtClean="0">
                <a:latin typeface="Times New Roman" pitchFamily="18" charset="0"/>
                <a:ea typeface="黑体" pitchFamily="2" charset="-122"/>
                <a:cs typeface="Times New Roman" pitchFamily="18" charset="0"/>
              </a:rPr>
              <a:t>               </a:t>
            </a:r>
            <a:r>
              <a:rPr lang="en-US" altLang="zh-CN" sz="2800" smtClean="0">
                <a:solidFill>
                  <a:srgbClr val="0000FF"/>
                </a:solidFill>
                <a:latin typeface="Times New Roman" pitchFamily="18" charset="0"/>
                <a:ea typeface="黑体" pitchFamily="2" charset="-122"/>
                <a:cs typeface="Times New Roman" pitchFamily="18" charset="0"/>
              </a:rPr>
              <a:t>return;</a:t>
            </a:r>
          </a:p>
          <a:p>
            <a:pPr eaLnBrk="1" hangingPunct="1"/>
            <a:r>
              <a:rPr lang="zh-CN" altLang="en-US" sz="2800" smtClean="0">
                <a:latin typeface="Times New Roman" pitchFamily="18" charset="0"/>
                <a:ea typeface="黑体" pitchFamily="2" charset="-122"/>
                <a:cs typeface="Times New Roman" pitchFamily="18" charset="0"/>
              </a:rPr>
              <a:t>把返回值返回调用处（见例一）</a:t>
            </a:r>
          </a:p>
          <a:p>
            <a:pPr eaLnBrk="1" hangingPunct="1">
              <a:buFont typeface="Wingdings 2" pitchFamily="18" charset="2"/>
              <a:buNone/>
            </a:pPr>
            <a:r>
              <a:rPr lang="zh-CN" altLang="en-US" sz="2800" smtClean="0">
                <a:latin typeface="Times New Roman" pitchFamily="18" charset="0"/>
                <a:ea typeface="黑体" pitchFamily="2" charset="-122"/>
                <a:cs typeface="Times New Roman" pitchFamily="18" charset="0"/>
              </a:rPr>
              <a:t>               </a:t>
            </a:r>
            <a:r>
              <a:rPr lang="en-US" altLang="zh-CN" sz="2800" smtClean="0">
                <a:solidFill>
                  <a:srgbClr val="0000FF"/>
                </a:solidFill>
                <a:latin typeface="Times New Roman" pitchFamily="18" charset="0"/>
                <a:ea typeface="黑体" pitchFamily="2" charset="-122"/>
                <a:cs typeface="Times New Roman" pitchFamily="18" charset="0"/>
              </a:rPr>
              <a:t>return </a:t>
            </a:r>
            <a:r>
              <a:rPr lang="zh-CN" altLang="en-US" sz="2800" smtClean="0">
                <a:solidFill>
                  <a:srgbClr val="0000FF"/>
                </a:solidFill>
                <a:latin typeface="Times New Roman" pitchFamily="18" charset="0"/>
                <a:ea typeface="黑体" pitchFamily="2" charset="-122"/>
                <a:cs typeface="Times New Roman" pitchFamily="18" charset="0"/>
              </a:rPr>
              <a:t>表达式；</a:t>
            </a:r>
          </a:p>
          <a:p>
            <a:pPr eaLnBrk="1" hangingPunct="1">
              <a:buFont typeface="Wingdings 2" pitchFamily="18" charset="2"/>
              <a:buNone/>
            </a:pPr>
            <a:r>
              <a:rPr lang="zh-CN" altLang="en-US" sz="2800" smtClean="0">
                <a:latin typeface="Times New Roman" pitchFamily="18" charset="0"/>
                <a:ea typeface="黑体" pitchFamily="2" charset="-122"/>
                <a:cs typeface="Times New Roman" pitchFamily="18" charset="0"/>
              </a:rPr>
              <a:t>    形式： </a:t>
            </a:r>
            <a:r>
              <a:rPr lang="en-US" altLang="zh-CN" sz="2800" smtClean="0">
                <a:latin typeface="Times New Roman" pitchFamily="18" charset="0"/>
                <a:ea typeface="黑体" pitchFamily="2" charset="-122"/>
                <a:cs typeface="Times New Roman" pitchFamily="18" charset="0"/>
              </a:rPr>
              <a:t>return  (x);    return (x+y);    return (x&gt;y?x:y); </a:t>
            </a:r>
          </a:p>
          <a:p>
            <a:pPr eaLnBrk="1" hangingPunct="1">
              <a:buFont typeface="Wingdings 2" pitchFamily="18" charset="2"/>
              <a:buNone/>
            </a:pPr>
            <a:r>
              <a:rPr lang="en-US" altLang="zh-CN" sz="2800" smtClean="0">
                <a:latin typeface="Times New Roman" pitchFamily="18" charset="0"/>
                <a:ea typeface="黑体" pitchFamily="2" charset="-122"/>
                <a:cs typeface="Times New Roman" pitchFamily="18" charset="0"/>
              </a:rPr>
              <a:t>    </a:t>
            </a:r>
            <a:r>
              <a:rPr lang="zh-CN" altLang="en-US" sz="2800" smtClean="0">
                <a:latin typeface="Times New Roman" pitchFamily="18" charset="0"/>
                <a:ea typeface="黑体" pitchFamily="2" charset="-122"/>
                <a:cs typeface="Times New Roman" pitchFamily="18" charset="0"/>
              </a:rPr>
              <a:t>语句中圆括号亦可省略。</a:t>
            </a:r>
          </a:p>
        </p:txBody>
      </p:sp>
      <p:sp>
        <p:nvSpPr>
          <p:cNvPr id="15364" name="AutoShape 9">
            <a:hlinkClick r:id="rId2" action="ppaction://hlinksldjump" highlightClick="1"/>
          </p:cNvPr>
          <p:cNvSpPr>
            <a:spLocks noChangeArrowheads="1"/>
          </p:cNvSpPr>
          <p:nvPr/>
        </p:nvSpPr>
        <p:spPr bwMode="auto">
          <a:xfrm>
            <a:off x="8316913" y="6308725"/>
            <a:ext cx="576262" cy="549275"/>
          </a:xfrm>
          <a:prstGeom prst="actionButtonReturn">
            <a:avLst/>
          </a:prstGeom>
          <a:solidFill>
            <a:schemeClr val="accent1"/>
          </a:solidFill>
          <a:ln w="9525">
            <a:no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228600"/>
            <a:ext cx="8540750" cy="757238"/>
          </a:xfrm>
        </p:spPr>
        <p:txBody>
          <a:bodyPr/>
          <a:lstStyle/>
          <a:p>
            <a:pPr eaLnBrk="1" hangingPunct="1"/>
            <a:r>
              <a:rPr lang="zh-CN" altLang="en-US" smtClean="0">
                <a:solidFill>
                  <a:srgbClr val="FF0000"/>
                </a:solidFill>
                <a:ea typeface="黑体" pitchFamily="2" charset="-122"/>
              </a:rPr>
              <a:t>二、函数的定义</a:t>
            </a:r>
          </a:p>
        </p:txBody>
      </p:sp>
      <p:sp>
        <p:nvSpPr>
          <p:cNvPr id="16387" name="Rectangle 3"/>
          <p:cNvSpPr>
            <a:spLocks noGrp="1" noRot="1" noChangeArrowheads="1"/>
          </p:cNvSpPr>
          <p:nvPr>
            <p:ph type="body" idx="1"/>
          </p:nvPr>
        </p:nvSpPr>
        <p:spPr>
          <a:xfrm>
            <a:off x="250825" y="1484313"/>
            <a:ext cx="8713788" cy="4249737"/>
          </a:xfrm>
        </p:spPr>
        <p:txBody>
          <a:bodyPr/>
          <a:lstStyle/>
          <a:p>
            <a:pPr marL="0" indent="0" eaLnBrk="1" hangingPunct="1">
              <a:buFont typeface="Wingdings 2" pitchFamily="18" charset="2"/>
              <a:buNone/>
            </a:pPr>
            <a:r>
              <a:rPr lang="en-US" altLang="zh-CN" smtClean="0">
                <a:solidFill>
                  <a:srgbClr val="A50021"/>
                </a:solidFill>
                <a:ea typeface="黑体" pitchFamily="2" charset="-122"/>
              </a:rPr>
              <a:t>【</a:t>
            </a:r>
            <a:r>
              <a:rPr lang="zh-CN" altLang="en-US" smtClean="0">
                <a:solidFill>
                  <a:srgbClr val="A50021"/>
                </a:solidFill>
                <a:ea typeface="黑体" pitchFamily="2" charset="-122"/>
              </a:rPr>
              <a:t>注意</a:t>
            </a:r>
            <a:r>
              <a:rPr lang="en-US" altLang="zh-CN" smtClean="0">
                <a:solidFill>
                  <a:srgbClr val="A50021"/>
                </a:solidFill>
                <a:ea typeface="黑体" pitchFamily="2" charset="-122"/>
              </a:rPr>
              <a:t>】</a:t>
            </a:r>
          </a:p>
          <a:p>
            <a:pPr marL="0" indent="0" eaLnBrk="1" hangingPunct="1">
              <a:buFont typeface="Wingdings 2" pitchFamily="18" charset="2"/>
              <a:buNone/>
            </a:pPr>
            <a:r>
              <a:rPr lang="en-US" altLang="zh-CN" smtClean="0">
                <a:solidFill>
                  <a:srgbClr val="A50021"/>
                </a:solidFill>
                <a:ea typeface="黑体" pitchFamily="2" charset="-122"/>
              </a:rPr>
              <a:t>    </a:t>
            </a:r>
            <a:r>
              <a:rPr lang="zh-CN" altLang="en-US" smtClean="0">
                <a:ea typeface="黑体" pitchFamily="2" charset="-122"/>
              </a:rPr>
              <a:t>如果函数值类型与</a:t>
            </a:r>
            <a:r>
              <a:rPr lang="en-US" altLang="zh-CN" smtClean="0">
                <a:ea typeface="黑体" pitchFamily="2" charset="-122"/>
              </a:rPr>
              <a:t>return</a:t>
            </a:r>
            <a:r>
              <a:rPr lang="zh-CN" altLang="en-US" smtClean="0">
                <a:ea typeface="黑体" pitchFamily="2" charset="-122"/>
              </a:rPr>
              <a:t>语句表达式值的类型不一致，以函数类型为准（数值型会自动进行类型转换）。</a:t>
            </a:r>
          </a:p>
          <a:p>
            <a:pPr marL="0" indent="0" eaLnBrk="1" hangingPunct="1">
              <a:buFont typeface="Wingdings 2" pitchFamily="18" charset="2"/>
              <a:buNone/>
            </a:pPr>
            <a:r>
              <a:rPr lang="zh-CN" altLang="en-US" smtClean="0">
                <a:ea typeface="黑体" pitchFamily="2" charset="-122"/>
              </a:rPr>
              <a:t>    如果明确表示不需返回值，应使用</a:t>
            </a:r>
            <a:r>
              <a:rPr lang="en-US" altLang="zh-CN" smtClean="0">
                <a:ea typeface="黑体" pitchFamily="2" charset="-122"/>
              </a:rPr>
              <a:t>void</a:t>
            </a:r>
            <a:r>
              <a:rPr lang="zh-CN" altLang="en-US" smtClean="0">
                <a:ea typeface="黑体" pitchFamily="2" charset="-122"/>
              </a:rPr>
              <a:t>作函数返回值的数据类型，否则即使没有</a:t>
            </a:r>
            <a:r>
              <a:rPr lang="en-US" altLang="zh-CN" smtClean="0">
                <a:ea typeface="黑体" pitchFamily="2" charset="-122"/>
              </a:rPr>
              <a:t>return</a:t>
            </a:r>
            <a:r>
              <a:rPr lang="zh-CN" altLang="en-US" smtClean="0">
                <a:ea typeface="黑体" pitchFamily="2" charset="-122"/>
              </a:rPr>
              <a:t>语句，仍将带回一个不确定的值（见</a:t>
            </a:r>
            <a:r>
              <a:rPr lang="en-US" altLang="zh-CN" smtClean="0">
                <a:ea typeface="黑体" pitchFamily="2" charset="-122"/>
              </a:rPr>
              <a:t>P149</a:t>
            </a:r>
            <a:r>
              <a:rPr lang="zh-CN" altLang="en-US" smtClean="0">
                <a:ea typeface="黑体" pitchFamily="2" charset="-122"/>
              </a:rPr>
              <a:t>说明）。</a:t>
            </a:r>
            <a:r>
              <a:rPr lang="zh-CN" altLang="en-US" smtClean="0">
                <a:latin typeface="黑体" pitchFamily="2" charset="-122"/>
                <a:ea typeface="黑体" pitchFamily="2" charset="-122"/>
              </a:rPr>
              <a:t> </a:t>
            </a:r>
          </a:p>
        </p:txBody>
      </p:sp>
    </p:spTree>
  </p:cSld>
  <p:clrMapOvr>
    <a:masterClrMapping/>
  </p:clrMapOvr>
  <p:transition>
    <p:blinds dir="vert"/>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1625" y="228600"/>
            <a:ext cx="8540750" cy="1011238"/>
          </a:xfrm>
        </p:spPr>
        <p:txBody>
          <a:bodyPr/>
          <a:lstStyle/>
          <a:p>
            <a:pPr eaLnBrk="1" hangingPunct="1"/>
            <a:r>
              <a:rPr lang="zh-CN" altLang="en-US" smtClean="0">
                <a:solidFill>
                  <a:srgbClr val="FF0000"/>
                </a:solidFill>
                <a:ea typeface="黑体" pitchFamily="2" charset="-122"/>
              </a:rPr>
              <a:t>三、函数的调用</a:t>
            </a:r>
          </a:p>
        </p:txBody>
      </p:sp>
      <p:sp>
        <p:nvSpPr>
          <p:cNvPr id="17411" name="Rectangle 3"/>
          <p:cNvSpPr>
            <a:spLocks noGrp="1" noRot="1" noChangeArrowheads="1"/>
          </p:cNvSpPr>
          <p:nvPr>
            <p:ph type="body" idx="1"/>
          </p:nvPr>
        </p:nvSpPr>
        <p:spPr/>
        <p:txBody>
          <a:bodyPr/>
          <a:lstStyle/>
          <a:p>
            <a:pPr marL="0" indent="0" eaLnBrk="1" hangingPunct="1">
              <a:lnSpc>
                <a:spcPct val="90000"/>
              </a:lnSpc>
              <a:buFont typeface="Wingdings 2" pitchFamily="18" charset="2"/>
              <a:buNone/>
            </a:pPr>
            <a:r>
              <a:rPr lang="en-US" altLang="zh-CN" smtClean="0">
                <a:solidFill>
                  <a:srgbClr val="FF0000"/>
                </a:solidFill>
                <a:latin typeface="黑体" pitchFamily="2" charset="-122"/>
                <a:ea typeface="黑体" pitchFamily="2" charset="-122"/>
              </a:rPr>
              <a:t>1</a:t>
            </a:r>
            <a:r>
              <a:rPr lang="zh-CN" altLang="en-US" smtClean="0">
                <a:solidFill>
                  <a:srgbClr val="FF0000"/>
                </a:solidFill>
                <a:latin typeface="黑体" pitchFamily="2" charset="-122"/>
                <a:ea typeface="黑体" pitchFamily="2" charset="-122"/>
              </a:rPr>
              <a:t>、库函数的调用</a:t>
            </a:r>
          </a:p>
          <a:p>
            <a:pPr marL="0" indent="0" eaLnBrk="1" hangingPunct="1">
              <a:lnSpc>
                <a:spcPct val="90000"/>
              </a:lnSpc>
              <a:buFont typeface="Wingdings 2" pitchFamily="18" charset="2"/>
              <a:buNone/>
            </a:pPr>
            <a:r>
              <a:rPr lang="zh-CN" altLang="en-US" sz="2600" smtClean="0"/>
              <a:t>      </a:t>
            </a:r>
            <a:r>
              <a:rPr lang="zh-CN" altLang="en-US" sz="2600" smtClean="0">
                <a:latin typeface="Times New Roman" pitchFamily="18" charset="0"/>
                <a:ea typeface="黑体" pitchFamily="2" charset="-122"/>
                <a:cs typeface="Times New Roman" pitchFamily="18" charset="0"/>
              </a:rPr>
              <a:t>必须在源程序中用</a:t>
            </a:r>
            <a:r>
              <a:rPr lang="en-US" altLang="zh-CN" sz="2600" smtClean="0">
                <a:latin typeface="Times New Roman" pitchFamily="18" charset="0"/>
                <a:ea typeface="黑体" pitchFamily="2" charset="-122"/>
                <a:cs typeface="Times New Roman" pitchFamily="18" charset="0"/>
              </a:rPr>
              <a:t>include</a:t>
            </a:r>
            <a:r>
              <a:rPr lang="zh-CN" altLang="en-US" sz="2600" smtClean="0">
                <a:latin typeface="Times New Roman" pitchFamily="18" charset="0"/>
                <a:ea typeface="黑体" pitchFamily="2" charset="-122"/>
                <a:cs typeface="Times New Roman" pitchFamily="18" charset="0"/>
              </a:rPr>
              <a:t>命令将定义该库函数的头文件“包含进来”。</a:t>
            </a:r>
          </a:p>
          <a:p>
            <a:pPr marL="0" indent="0" eaLnBrk="1" hangingPunct="1">
              <a:lnSpc>
                <a:spcPct val="90000"/>
              </a:lnSpc>
              <a:buFont typeface="Wingdings 2" pitchFamily="18" charset="2"/>
              <a:buNone/>
            </a:pPr>
            <a:r>
              <a:rPr lang="zh-CN" altLang="en-US" sz="2600" smtClean="0">
                <a:latin typeface="Times New Roman" pitchFamily="18" charset="0"/>
                <a:ea typeface="黑体" pitchFamily="2" charset="-122"/>
                <a:cs typeface="Times New Roman" pitchFamily="18" charset="0"/>
              </a:rPr>
              <a:t>调用方式：</a:t>
            </a:r>
          </a:p>
          <a:p>
            <a:pPr marL="0" indent="0" eaLnBrk="1" hangingPunct="1">
              <a:lnSpc>
                <a:spcPct val="90000"/>
              </a:lnSpc>
              <a:buFont typeface="Wingdings 2" pitchFamily="18" charset="2"/>
              <a:buNone/>
            </a:pPr>
            <a:r>
              <a:rPr lang="zh-CN" altLang="en-US" sz="2600" smtClean="0">
                <a:solidFill>
                  <a:srgbClr val="0000FF"/>
                </a:solidFill>
                <a:latin typeface="Times New Roman" pitchFamily="18" charset="0"/>
                <a:ea typeface="黑体" pitchFamily="2" charset="-122"/>
                <a:cs typeface="Times New Roman" pitchFamily="18" charset="0"/>
              </a:rPr>
              <a:t>   ◆独立语句</a:t>
            </a:r>
            <a:r>
              <a:rPr lang="zh-CN" altLang="en-US" sz="2600" smtClean="0">
                <a:latin typeface="Times New Roman" pitchFamily="18" charset="0"/>
                <a:ea typeface="黑体" pitchFamily="2" charset="-122"/>
                <a:cs typeface="Times New Roman" pitchFamily="18" charset="0"/>
              </a:rPr>
              <a:t>    执行某项操作，如</a:t>
            </a:r>
          </a:p>
          <a:p>
            <a:pPr marL="0" indent="0" eaLnBrk="1" hangingPunct="1">
              <a:lnSpc>
                <a:spcPct val="90000"/>
              </a:lnSpc>
              <a:buFont typeface="Wingdings 2" pitchFamily="18" charset="2"/>
              <a:buNone/>
            </a:pPr>
            <a:r>
              <a:rPr lang="zh-CN" altLang="en-US" sz="2600" smtClean="0">
                <a:latin typeface="Times New Roman" pitchFamily="18" charset="0"/>
                <a:ea typeface="黑体" pitchFamily="2" charset="-122"/>
                <a:cs typeface="Times New Roman" pitchFamily="18" charset="0"/>
              </a:rPr>
              <a:t>　　　</a:t>
            </a:r>
            <a:r>
              <a:rPr lang="en-US" altLang="zh-CN" sz="2600" smtClean="0">
                <a:latin typeface="Times New Roman" pitchFamily="18" charset="0"/>
                <a:ea typeface="黑体" pitchFamily="2" charset="-122"/>
                <a:cs typeface="Times New Roman" pitchFamily="18" charset="0"/>
              </a:rPr>
              <a:t>clrscr(  );printf(“Input a,b=”);</a:t>
            </a:r>
            <a:r>
              <a:rPr lang="zh-CN" altLang="en-US" sz="2600" smtClean="0">
                <a:latin typeface="Times New Roman" pitchFamily="18" charset="0"/>
                <a:ea typeface="黑体" pitchFamily="2" charset="-122"/>
                <a:cs typeface="Times New Roman" pitchFamily="18" charset="0"/>
              </a:rPr>
              <a:t>　　等</a:t>
            </a:r>
            <a:endParaRPr lang="zh-CN" altLang="en-US" sz="2600" smtClean="0">
              <a:solidFill>
                <a:srgbClr val="0000FF"/>
              </a:solidFill>
              <a:latin typeface="Times New Roman" pitchFamily="18" charset="0"/>
              <a:ea typeface="黑体" pitchFamily="2" charset="-122"/>
              <a:cs typeface="Times New Roman" pitchFamily="18" charset="0"/>
            </a:endParaRPr>
          </a:p>
          <a:p>
            <a:pPr marL="0" indent="0" eaLnBrk="1" hangingPunct="1">
              <a:lnSpc>
                <a:spcPct val="90000"/>
              </a:lnSpc>
              <a:buFont typeface="Wingdings 2" pitchFamily="18" charset="2"/>
              <a:buNone/>
            </a:pPr>
            <a:r>
              <a:rPr lang="zh-CN" altLang="en-US" sz="2600" smtClean="0">
                <a:solidFill>
                  <a:srgbClr val="0000FF"/>
                </a:solidFill>
                <a:latin typeface="Times New Roman" pitchFamily="18" charset="0"/>
                <a:ea typeface="黑体" pitchFamily="2" charset="-122"/>
                <a:cs typeface="Times New Roman" pitchFamily="18" charset="0"/>
              </a:rPr>
              <a:t>　◆表达式中</a:t>
            </a:r>
            <a:r>
              <a:rPr lang="zh-CN" altLang="en-US" sz="2600" smtClean="0">
                <a:latin typeface="Times New Roman" pitchFamily="18" charset="0"/>
                <a:ea typeface="黑体" pitchFamily="2" charset="-122"/>
                <a:cs typeface="Times New Roman" pitchFamily="18" charset="0"/>
              </a:rPr>
              <a:t>    作运算对象，如</a:t>
            </a:r>
          </a:p>
          <a:p>
            <a:pPr marL="0" indent="0" eaLnBrk="1" hangingPunct="1">
              <a:lnSpc>
                <a:spcPct val="90000"/>
              </a:lnSpc>
              <a:buFont typeface="Wingdings 2" pitchFamily="18" charset="2"/>
              <a:buNone/>
            </a:pPr>
            <a:r>
              <a:rPr lang="zh-CN" altLang="en-US" sz="2600" smtClean="0">
                <a:latin typeface="Times New Roman" pitchFamily="18" charset="0"/>
                <a:ea typeface="黑体" pitchFamily="2" charset="-122"/>
                <a:cs typeface="Times New Roman" pitchFamily="18" charset="0"/>
              </a:rPr>
              <a:t>　　   </a:t>
            </a:r>
            <a:r>
              <a:rPr lang="en-US" altLang="zh-CN" sz="2600" smtClean="0">
                <a:latin typeface="Times New Roman" pitchFamily="18" charset="0"/>
                <a:ea typeface="黑体" pitchFamily="2" charset="-122"/>
                <a:cs typeface="Times New Roman" pitchFamily="18" charset="0"/>
              </a:rPr>
              <a:t>a=sqrt(x)+pow(r,3);c=exp(a);   </a:t>
            </a:r>
            <a:r>
              <a:rPr lang="zh-CN" altLang="en-US" sz="2600" smtClean="0">
                <a:latin typeface="Times New Roman" pitchFamily="18" charset="0"/>
                <a:ea typeface="黑体" pitchFamily="2" charset="-122"/>
                <a:cs typeface="Times New Roman" pitchFamily="18" charset="0"/>
              </a:rPr>
              <a:t>等</a:t>
            </a:r>
          </a:p>
          <a:p>
            <a:pPr marL="0" indent="0" eaLnBrk="1" hangingPunct="1">
              <a:lnSpc>
                <a:spcPct val="90000"/>
              </a:lnSpc>
              <a:buFont typeface="Wingdings 2" pitchFamily="18" charset="2"/>
              <a:buNone/>
            </a:pPr>
            <a:r>
              <a:rPr lang="zh-CN" altLang="en-US" sz="2600" smtClean="0">
                <a:latin typeface="Times New Roman" pitchFamily="18" charset="0"/>
                <a:ea typeface="黑体" pitchFamily="2" charset="-122"/>
                <a:cs typeface="Times New Roman" pitchFamily="18" charset="0"/>
              </a:rPr>
              <a:t>   </a:t>
            </a:r>
            <a:r>
              <a:rPr lang="zh-CN" altLang="en-US" sz="2600" smtClean="0">
                <a:solidFill>
                  <a:srgbClr val="0000FF"/>
                </a:solidFill>
                <a:latin typeface="Times New Roman" pitchFamily="18" charset="0"/>
                <a:ea typeface="黑体" pitchFamily="2" charset="-122"/>
                <a:cs typeface="Times New Roman" pitchFamily="18" charset="0"/>
              </a:rPr>
              <a:t>◆在函数引用中以实参的形式出现，</a:t>
            </a:r>
            <a:r>
              <a:rPr lang="zh-CN" altLang="en-US" sz="2600" smtClean="0">
                <a:latin typeface="Times New Roman" pitchFamily="18" charset="0"/>
                <a:ea typeface="黑体" pitchFamily="2" charset="-122"/>
                <a:cs typeface="Times New Roman" pitchFamily="18" charset="0"/>
              </a:rPr>
              <a:t>例如</a:t>
            </a:r>
          </a:p>
          <a:p>
            <a:pPr marL="0" indent="0" eaLnBrk="1" hangingPunct="1">
              <a:lnSpc>
                <a:spcPct val="90000"/>
              </a:lnSpc>
              <a:buFont typeface="Wingdings 2" pitchFamily="18" charset="2"/>
              <a:buNone/>
            </a:pPr>
            <a:r>
              <a:rPr lang="zh-CN" altLang="en-US" sz="2600" smtClean="0">
                <a:latin typeface="Times New Roman" pitchFamily="18" charset="0"/>
                <a:ea typeface="黑体" pitchFamily="2" charset="-122"/>
                <a:cs typeface="Times New Roman" pitchFamily="18" charset="0"/>
              </a:rPr>
              <a:t>        </a:t>
            </a:r>
            <a:r>
              <a:rPr lang="en-US" altLang="zh-CN" sz="2600" smtClean="0">
                <a:latin typeface="Times New Roman" pitchFamily="18" charset="0"/>
                <a:ea typeface="黑体" pitchFamily="2" charset="-122"/>
                <a:cs typeface="Times New Roman" pitchFamily="18" charset="0"/>
              </a:rPr>
              <a:t>y=cos(tan(x));</a:t>
            </a:r>
          </a:p>
        </p:txBody>
      </p:sp>
    </p:spTree>
  </p:cSld>
  <p:clrMapOvr>
    <a:masterClrMapping/>
  </p:clrMapOvr>
  <p:transition>
    <p:blinds dir="vert"/>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0" y="-242888"/>
            <a:ext cx="7543800" cy="1146176"/>
          </a:xfrm>
        </p:spPr>
        <p:txBody>
          <a:bodyPr/>
          <a:lstStyle/>
          <a:p>
            <a:pPr eaLnBrk="1" hangingPunct="1"/>
            <a:r>
              <a:rPr lang="zh-CN" altLang="en-US" smtClean="0">
                <a:solidFill>
                  <a:srgbClr val="FF0000"/>
                </a:solidFill>
                <a:ea typeface="黑体" pitchFamily="2" charset="-122"/>
              </a:rPr>
              <a:t>三、函数的调用</a:t>
            </a:r>
          </a:p>
        </p:txBody>
      </p:sp>
      <p:sp>
        <p:nvSpPr>
          <p:cNvPr id="18435" name="Rectangle 3"/>
          <p:cNvSpPr>
            <a:spLocks noGrp="1" noRot="1" noChangeArrowheads="1"/>
          </p:cNvSpPr>
          <p:nvPr>
            <p:ph type="body" idx="1"/>
          </p:nvPr>
        </p:nvSpPr>
        <p:spPr>
          <a:xfrm>
            <a:off x="179388" y="765175"/>
            <a:ext cx="8964612" cy="6092825"/>
          </a:xfrm>
        </p:spPr>
        <p:txBody>
          <a:bodyPr/>
          <a:lstStyle/>
          <a:p>
            <a:pPr marL="0" indent="0" eaLnBrk="1" hangingPunct="1">
              <a:lnSpc>
                <a:spcPct val="80000"/>
              </a:lnSpc>
              <a:buFont typeface="Wingdings 2" pitchFamily="18" charset="2"/>
              <a:buNone/>
            </a:pPr>
            <a:r>
              <a:rPr lang="en-US" altLang="zh-CN" b="1" smtClean="0">
                <a:solidFill>
                  <a:srgbClr val="FF0000"/>
                </a:solidFill>
                <a:latin typeface="Times New Roman" pitchFamily="18" charset="0"/>
                <a:ea typeface="华文细黑" pitchFamily="2" charset="-122"/>
                <a:cs typeface="Times New Roman" pitchFamily="18" charset="0"/>
              </a:rPr>
              <a:t>2</a:t>
            </a:r>
            <a:r>
              <a:rPr lang="zh-CN" altLang="en-US" b="1" smtClean="0">
                <a:solidFill>
                  <a:srgbClr val="FF0000"/>
                </a:solidFill>
                <a:latin typeface="Times New Roman" pitchFamily="18" charset="0"/>
                <a:ea typeface="华文细黑" pitchFamily="2" charset="-122"/>
                <a:cs typeface="Times New Roman" pitchFamily="18" charset="0"/>
              </a:rPr>
              <a:t>、自定义函数</a:t>
            </a:r>
          </a:p>
          <a:p>
            <a:pPr marL="0" indent="0" eaLnBrk="1" hangingPunct="1">
              <a:lnSpc>
                <a:spcPct val="80000"/>
              </a:lnSpc>
              <a:buFont typeface="Wingdings 2" pitchFamily="18" charset="2"/>
              <a:buNone/>
            </a:pPr>
            <a:r>
              <a:rPr lang="zh-CN" altLang="en-US" sz="2000" b="1" smtClean="0">
                <a:latin typeface="Times New Roman" pitchFamily="18" charset="0"/>
                <a:ea typeface="华文细黑" pitchFamily="2" charset="-122"/>
                <a:cs typeface="Times New Roman" pitchFamily="18" charset="0"/>
              </a:rPr>
              <a:t>    </a:t>
            </a:r>
            <a:r>
              <a:rPr lang="zh-CN" altLang="en-US" sz="2200" b="1" smtClean="0">
                <a:latin typeface="Times New Roman" pitchFamily="18" charset="0"/>
                <a:ea typeface="华文细黑" pitchFamily="2" charset="-122"/>
                <a:cs typeface="Times New Roman" pitchFamily="18" charset="0"/>
              </a:rPr>
              <a:t>自定义函数和变量一样，在其主调函数中也必须“先声明，后使用”。</a:t>
            </a:r>
          </a:p>
          <a:p>
            <a:pPr marL="0" indent="0" eaLnBrk="1" hangingPunct="1">
              <a:lnSpc>
                <a:spcPct val="80000"/>
              </a:lnSpc>
              <a:buFont typeface="Wingdings 2" pitchFamily="18" charset="2"/>
              <a:buNone/>
            </a:pPr>
            <a:r>
              <a:rPr lang="zh-CN" altLang="en-US" sz="2200" b="1" smtClean="0">
                <a:latin typeface="Times New Roman" pitchFamily="18" charset="0"/>
                <a:ea typeface="华文细黑" pitchFamily="2" charset="-122"/>
                <a:cs typeface="Times New Roman" pitchFamily="18" charset="0"/>
              </a:rPr>
              <a:t>    如例一中的     </a:t>
            </a:r>
            <a:r>
              <a:rPr lang="en-US" altLang="zh-CN" sz="2200" b="1" smtClean="0">
                <a:solidFill>
                  <a:srgbClr val="0000FF"/>
                </a:solidFill>
                <a:latin typeface="Times New Roman" pitchFamily="18" charset="0"/>
                <a:ea typeface="华文细黑" pitchFamily="2" charset="-122"/>
                <a:cs typeface="Times New Roman" pitchFamily="18" charset="0"/>
              </a:rPr>
              <a:t>int max(int,int);      /*</a:t>
            </a:r>
            <a:r>
              <a:rPr lang="zh-CN" altLang="en-US" sz="2200" b="1" smtClean="0">
                <a:solidFill>
                  <a:srgbClr val="0000FF"/>
                </a:solidFill>
                <a:latin typeface="Times New Roman" pitchFamily="18" charset="0"/>
                <a:ea typeface="华文细黑" pitchFamily="2" charset="-122"/>
                <a:cs typeface="Times New Roman" pitchFamily="18" charset="0"/>
              </a:rPr>
              <a:t>函数原型*</a:t>
            </a:r>
            <a:r>
              <a:rPr lang="en-US" altLang="zh-CN" sz="2200" b="1" smtClean="0">
                <a:solidFill>
                  <a:srgbClr val="0000FF"/>
                </a:solidFill>
                <a:latin typeface="Times New Roman" pitchFamily="18" charset="0"/>
                <a:ea typeface="华文细黑" pitchFamily="2" charset="-122"/>
                <a:cs typeface="Times New Roman" pitchFamily="18" charset="0"/>
              </a:rPr>
              <a:t>/</a:t>
            </a:r>
          </a:p>
          <a:p>
            <a:pPr marL="0" indent="0" eaLnBrk="1" hangingPunct="1">
              <a:lnSpc>
                <a:spcPct val="80000"/>
              </a:lnSpc>
              <a:buFont typeface="Wingdings 2" pitchFamily="18" charset="2"/>
              <a:buNone/>
            </a:pPr>
            <a:r>
              <a:rPr lang="en-US" altLang="zh-CN" sz="2200" b="1" smtClean="0">
                <a:latin typeface="Times New Roman" pitchFamily="18" charset="0"/>
                <a:ea typeface="华文细黑" pitchFamily="2" charset="-122"/>
                <a:cs typeface="Times New Roman" pitchFamily="18" charset="0"/>
              </a:rPr>
              <a:t>    </a:t>
            </a:r>
            <a:r>
              <a:rPr lang="zh-CN" altLang="en-US" sz="2200" b="1" smtClean="0">
                <a:latin typeface="Times New Roman" pitchFamily="18" charset="0"/>
                <a:ea typeface="华文细黑" pitchFamily="2" charset="-122"/>
                <a:cs typeface="Times New Roman" pitchFamily="18" charset="0"/>
              </a:rPr>
              <a:t>例一中的自定义函数声明也可以用以下两种形式： </a:t>
            </a:r>
            <a:r>
              <a:rPr lang="en-US" altLang="zh-CN" sz="2200" b="1" i="1" smtClean="0">
                <a:solidFill>
                  <a:schemeClr val="folHlink"/>
                </a:solidFill>
                <a:latin typeface="Times New Roman" pitchFamily="18" charset="0"/>
                <a:ea typeface="华文细黑" pitchFamily="2" charset="-122"/>
                <a:cs typeface="Times New Roman" pitchFamily="18" charset="0"/>
              </a:rPr>
              <a:t>P153</a:t>
            </a:r>
            <a:r>
              <a:rPr lang="en-US" altLang="zh-CN" sz="2200" b="1" smtClean="0">
                <a:latin typeface="Times New Roman" pitchFamily="18" charset="0"/>
                <a:ea typeface="华文细黑" pitchFamily="2" charset="-122"/>
                <a:cs typeface="Times New Roman" pitchFamily="18" charset="0"/>
              </a:rPr>
              <a:t> </a:t>
            </a:r>
            <a:endParaRPr lang="en-US" altLang="zh-CN" sz="2200" b="1" smtClean="0">
              <a:solidFill>
                <a:schemeClr val="folHlink"/>
              </a:solidFill>
              <a:latin typeface="Times New Roman" pitchFamily="18" charset="0"/>
              <a:ea typeface="华文细黑" pitchFamily="2" charset="-122"/>
              <a:cs typeface="Times New Roman" pitchFamily="18" charset="0"/>
            </a:endParaRPr>
          </a:p>
          <a:p>
            <a:pPr marL="0" indent="0" eaLnBrk="1" hangingPunct="1">
              <a:lnSpc>
                <a:spcPct val="80000"/>
              </a:lnSpc>
              <a:buFont typeface="Wingdings 2" pitchFamily="18" charset="2"/>
              <a:buNone/>
            </a:pPr>
            <a:r>
              <a:rPr lang="en-US" altLang="zh-CN" sz="2200" b="1" smtClean="0">
                <a:latin typeface="Times New Roman" pitchFamily="18" charset="0"/>
                <a:ea typeface="华文细黑" pitchFamily="2" charset="-122"/>
                <a:cs typeface="Times New Roman" pitchFamily="18" charset="0"/>
              </a:rPr>
              <a:t>        </a:t>
            </a:r>
            <a:r>
              <a:rPr lang="en-US" altLang="zh-CN" sz="2200" b="1" smtClean="0">
                <a:solidFill>
                  <a:srgbClr val="FF0000"/>
                </a:solidFill>
                <a:latin typeface="Times New Roman" pitchFamily="18" charset="0"/>
                <a:ea typeface="华文细黑" pitchFamily="2" charset="-122"/>
                <a:cs typeface="Times New Roman" pitchFamily="18" charset="0"/>
              </a:rPr>
              <a:t>int max(int x,int y);</a:t>
            </a:r>
            <a:r>
              <a:rPr lang="en-US" altLang="zh-CN" sz="2200" b="1" smtClean="0">
                <a:latin typeface="Times New Roman" pitchFamily="18" charset="0"/>
                <a:ea typeface="华文细黑" pitchFamily="2" charset="-122"/>
                <a:cs typeface="Times New Roman" pitchFamily="18" charset="0"/>
              </a:rPr>
              <a:t>   (</a:t>
            </a:r>
            <a:r>
              <a:rPr lang="zh-CN" altLang="en-US" sz="2200" b="1" smtClean="0">
                <a:latin typeface="Times New Roman" pitchFamily="18" charset="0"/>
                <a:ea typeface="华文细黑" pitchFamily="2" charset="-122"/>
                <a:cs typeface="Times New Roman" pitchFamily="18" charset="0"/>
              </a:rPr>
              <a:t>多余，因为编译系统并不检查参数名</a:t>
            </a:r>
            <a:r>
              <a:rPr lang="en-US" altLang="zh-CN" sz="2200" b="1" smtClean="0">
                <a:latin typeface="Times New Roman" pitchFamily="18" charset="0"/>
                <a:ea typeface="华文细黑" pitchFamily="2" charset="-122"/>
                <a:cs typeface="Times New Roman" pitchFamily="18" charset="0"/>
              </a:rPr>
              <a:t>)      </a:t>
            </a:r>
          </a:p>
          <a:p>
            <a:pPr marL="0" indent="0" eaLnBrk="1" hangingPunct="1">
              <a:lnSpc>
                <a:spcPct val="80000"/>
              </a:lnSpc>
              <a:buFont typeface="Wingdings 2" pitchFamily="18" charset="2"/>
              <a:buNone/>
            </a:pPr>
            <a:r>
              <a:rPr lang="en-US" altLang="zh-CN" sz="2200" b="1" smtClean="0">
                <a:latin typeface="Times New Roman" pitchFamily="18" charset="0"/>
                <a:ea typeface="华文细黑" pitchFamily="2" charset="-122"/>
                <a:cs typeface="Times New Roman" pitchFamily="18" charset="0"/>
              </a:rPr>
              <a:t>     </a:t>
            </a:r>
            <a:r>
              <a:rPr lang="zh-CN" altLang="en-US" sz="2200" b="1" smtClean="0">
                <a:latin typeface="Times New Roman" pitchFamily="18" charset="0"/>
                <a:ea typeface="华文细黑" pitchFamily="2" charset="-122"/>
                <a:cs typeface="Times New Roman" pitchFamily="18" charset="0"/>
              </a:rPr>
              <a:t>或  </a:t>
            </a:r>
            <a:r>
              <a:rPr lang="en-US" altLang="zh-CN" sz="2200" b="1" smtClean="0">
                <a:solidFill>
                  <a:srgbClr val="FF0000"/>
                </a:solidFill>
                <a:latin typeface="Times New Roman" pitchFamily="18" charset="0"/>
                <a:ea typeface="华文细黑" pitchFamily="2" charset="-122"/>
                <a:cs typeface="Times New Roman" pitchFamily="18" charset="0"/>
              </a:rPr>
              <a:t>int max( )</a:t>
            </a:r>
            <a:r>
              <a:rPr lang="zh-CN" altLang="en-US" sz="2200" b="1" smtClean="0">
                <a:solidFill>
                  <a:srgbClr val="FF0000"/>
                </a:solidFill>
                <a:latin typeface="Times New Roman" pitchFamily="18" charset="0"/>
                <a:ea typeface="华文细黑" pitchFamily="2" charset="-122"/>
                <a:cs typeface="Times New Roman" pitchFamily="18" charset="0"/>
              </a:rPr>
              <a:t>；</a:t>
            </a:r>
            <a:r>
              <a:rPr lang="zh-CN" altLang="en-US" sz="2200" b="1" smtClean="0">
                <a:latin typeface="Times New Roman" pitchFamily="18" charset="0"/>
                <a:ea typeface="华文细黑" pitchFamily="2" charset="-122"/>
                <a:cs typeface="Times New Roman" pitchFamily="18" charset="0"/>
              </a:rPr>
              <a:t>（编译系统将不检查参数类型和参数个数）   </a:t>
            </a:r>
          </a:p>
          <a:p>
            <a:pPr marL="0" indent="0" eaLnBrk="1" hangingPunct="1">
              <a:lnSpc>
                <a:spcPct val="80000"/>
              </a:lnSpc>
              <a:spcBef>
                <a:spcPct val="80000"/>
              </a:spcBef>
              <a:buFont typeface="Wingdings 2" pitchFamily="18" charset="2"/>
              <a:buNone/>
            </a:pPr>
            <a:r>
              <a:rPr lang="zh-CN" altLang="en-US" sz="2200" b="1" smtClean="0">
                <a:latin typeface="Times New Roman" pitchFamily="18" charset="0"/>
                <a:ea typeface="华文细黑" pitchFamily="2" charset="-122"/>
                <a:cs typeface="Times New Roman" pitchFamily="18" charset="0"/>
              </a:rPr>
              <a:t> 以下情况时，被调函数在主调函数中可以不先声明： </a:t>
            </a:r>
            <a:r>
              <a:rPr lang="en-US" altLang="zh-CN" sz="2200" b="1" i="1" smtClean="0">
                <a:solidFill>
                  <a:schemeClr val="folHlink"/>
                </a:solidFill>
                <a:latin typeface="Times New Roman" pitchFamily="18" charset="0"/>
                <a:ea typeface="华文细黑" pitchFamily="2" charset="-122"/>
                <a:cs typeface="Times New Roman" pitchFamily="18" charset="0"/>
              </a:rPr>
              <a:t>P154</a:t>
            </a:r>
          </a:p>
          <a:p>
            <a:pPr marL="0" indent="0" eaLnBrk="1" hangingPunct="1">
              <a:lnSpc>
                <a:spcPct val="80000"/>
              </a:lnSpc>
              <a:spcBef>
                <a:spcPct val="80000"/>
              </a:spcBef>
            </a:pPr>
            <a:r>
              <a:rPr lang="zh-CN" altLang="en-US" sz="2200" b="1" smtClean="0">
                <a:latin typeface="Times New Roman" pitchFamily="18" charset="0"/>
                <a:ea typeface="华文细黑" pitchFamily="2" charset="-122"/>
                <a:cs typeface="Times New Roman" pitchFamily="18" charset="0"/>
              </a:rPr>
              <a:t>被调函数的返回值为整型时函数值是整型（</a:t>
            </a:r>
            <a:r>
              <a:rPr lang="en-US" altLang="zh-CN" sz="2200" b="1" smtClean="0">
                <a:latin typeface="Times New Roman" pitchFamily="18" charset="0"/>
                <a:ea typeface="华文细黑" pitchFamily="2" charset="-122"/>
                <a:cs typeface="Times New Roman" pitchFamily="18" charset="0"/>
              </a:rPr>
              <a:t>int</a:t>
            </a:r>
            <a:r>
              <a:rPr lang="zh-CN" altLang="en-US" sz="2200" b="1" smtClean="0">
                <a:latin typeface="Times New Roman" pitchFamily="18" charset="0"/>
                <a:ea typeface="华文细黑" pitchFamily="2" charset="-122"/>
                <a:cs typeface="Times New Roman" pitchFamily="18" charset="0"/>
              </a:rPr>
              <a:t>）或字符型（</a:t>
            </a:r>
            <a:r>
              <a:rPr lang="en-US" altLang="zh-CN" sz="2200" b="1" smtClean="0">
                <a:latin typeface="Times New Roman" pitchFamily="18" charset="0"/>
                <a:ea typeface="华文细黑" pitchFamily="2" charset="-122"/>
                <a:cs typeface="Times New Roman" pitchFamily="18" charset="0"/>
              </a:rPr>
              <a:t>char</a:t>
            </a:r>
            <a:r>
              <a:rPr lang="zh-CN" altLang="en-US" sz="2200" b="1" smtClean="0">
                <a:latin typeface="Times New Roman" pitchFamily="18" charset="0"/>
                <a:ea typeface="华文细黑" pitchFamily="2" charset="-122"/>
                <a:cs typeface="Times New Roman" pitchFamily="18" charset="0"/>
              </a:rPr>
              <a:t>）</a:t>
            </a:r>
          </a:p>
          <a:p>
            <a:pPr marL="0" indent="0" eaLnBrk="1" hangingPunct="1">
              <a:lnSpc>
                <a:spcPct val="80000"/>
              </a:lnSpc>
              <a:spcBef>
                <a:spcPct val="80000"/>
              </a:spcBef>
              <a:buFont typeface="Wingdings 2" pitchFamily="18" charset="2"/>
              <a:buNone/>
            </a:pPr>
            <a:r>
              <a:rPr lang="zh-CN" altLang="en-US" sz="2200" b="1" smtClean="0">
                <a:latin typeface="Times New Roman" pitchFamily="18" charset="0"/>
                <a:ea typeface="华文细黑" pitchFamily="2" charset="-122"/>
                <a:cs typeface="Times New Roman" pitchFamily="18" charset="0"/>
              </a:rPr>
              <a:t>时</a:t>
            </a:r>
            <a:r>
              <a:rPr lang="en-US" altLang="zh-CN" sz="2200" b="1" smtClean="0">
                <a:latin typeface="Times New Roman" pitchFamily="18" charset="0"/>
                <a:ea typeface="华文细黑" pitchFamily="2" charset="-122"/>
                <a:cs typeface="Times New Roman" pitchFamily="18" charset="0"/>
              </a:rPr>
              <a:t>——</a:t>
            </a:r>
            <a:r>
              <a:rPr lang="zh-CN" altLang="en-US" sz="2200" b="1" smtClean="0">
                <a:latin typeface="Times New Roman" pitchFamily="18" charset="0"/>
                <a:ea typeface="华文细黑" pitchFamily="2" charset="-122"/>
                <a:cs typeface="Times New Roman" pitchFamily="18" charset="0"/>
              </a:rPr>
              <a:t>系统自动按整型说明</a:t>
            </a:r>
            <a:r>
              <a:rPr lang="en-US" altLang="zh-CN" sz="2200" b="1" smtClean="0">
                <a:solidFill>
                  <a:srgbClr val="FF0000"/>
                </a:solidFill>
                <a:latin typeface="Times New Roman" pitchFamily="18" charset="0"/>
                <a:ea typeface="华文细黑" pitchFamily="2" charset="-122"/>
                <a:cs typeface="Times New Roman" pitchFamily="18" charset="0"/>
              </a:rPr>
              <a:t>(</a:t>
            </a:r>
            <a:r>
              <a:rPr lang="zh-CN" altLang="en-US" sz="2200" b="1" smtClean="0">
                <a:solidFill>
                  <a:srgbClr val="FF0000"/>
                </a:solidFill>
                <a:latin typeface="Times New Roman" pitchFamily="18" charset="0"/>
                <a:ea typeface="华文细黑" pitchFamily="2" charset="-122"/>
                <a:cs typeface="Times New Roman" pitchFamily="18" charset="0"/>
              </a:rPr>
              <a:t>最好声明）</a:t>
            </a:r>
            <a:r>
              <a:rPr lang="zh-CN" altLang="en-US" sz="2200" b="1" smtClean="0">
                <a:latin typeface="Times New Roman" pitchFamily="18" charset="0"/>
                <a:ea typeface="华文细黑" pitchFamily="2" charset="-122"/>
                <a:cs typeface="Times New Roman" pitchFamily="18" charset="0"/>
              </a:rPr>
              <a:t>；</a:t>
            </a:r>
          </a:p>
          <a:p>
            <a:pPr marL="0" indent="0" eaLnBrk="1" hangingPunct="1">
              <a:lnSpc>
                <a:spcPct val="80000"/>
              </a:lnSpc>
              <a:spcBef>
                <a:spcPct val="80000"/>
              </a:spcBef>
            </a:pPr>
            <a:r>
              <a:rPr lang="zh-CN" altLang="en-US" sz="2200" b="1" smtClean="0">
                <a:latin typeface="Times New Roman" pitchFamily="18" charset="0"/>
                <a:ea typeface="华文细黑" pitchFamily="2" charset="-122"/>
                <a:cs typeface="Times New Roman" pitchFamily="18" charset="0"/>
              </a:rPr>
              <a:t>被调函数的定义出现在主调函数之前时；</a:t>
            </a:r>
          </a:p>
          <a:p>
            <a:pPr marL="0" indent="0" eaLnBrk="1" hangingPunct="1">
              <a:lnSpc>
                <a:spcPct val="80000"/>
              </a:lnSpc>
              <a:spcBef>
                <a:spcPct val="80000"/>
              </a:spcBef>
            </a:pPr>
            <a:r>
              <a:rPr lang="zh-CN" altLang="en-US" sz="2200" b="1" smtClean="0">
                <a:latin typeface="Times New Roman" pitchFamily="18" charset="0"/>
                <a:ea typeface="华文细黑" pitchFamily="2" charset="-122"/>
                <a:cs typeface="Times New Roman" pitchFamily="18" charset="0"/>
              </a:rPr>
              <a:t>在所有函数定义之前，在函数的外部已做了函数声明时。</a:t>
            </a:r>
          </a:p>
          <a:p>
            <a:pPr marL="0" indent="0" eaLnBrk="1" hangingPunct="1">
              <a:lnSpc>
                <a:spcPct val="80000"/>
              </a:lnSpc>
              <a:buClr>
                <a:srgbClr val="FF66FF"/>
              </a:buClr>
              <a:buFont typeface="Wingdings 2" pitchFamily="18" charset="2"/>
              <a:buNone/>
            </a:pPr>
            <a:endParaRPr lang="en-US" altLang="zh-CN" sz="2200" b="1" smtClean="0">
              <a:latin typeface="Times New Roman" pitchFamily="18" charset="0"/>
              <a:ea typeface="华文细黑" pitchFamily="2" charset="-122"/>
              <a:cs typeface="Times New Roman" pitchFamily="18" charset="0"/>
            </a:endParaRPr>
          </a:p>
        </p:txBody>
      </p:sp>
      <p:sp>
        <p:nvSpPr>
          <p:cNvPr id="18436" name="AutoShape 5">
            <a:hlinkClick r:id="rId2" action="ppaction://hlinksldjump" highlightClick="1"/>
          </p:cNvPr>
          <p:cNvSpPr>
            <a:spLocks noChangeArrowheads="1"/>
          </p:cNvSpPr>
          <p:nvPr/>
        </p:nvSpPr>
        <p:spPr bwMode="auto">
          <a:xfrm>
            <a:off x="8675688" y="6584950"/>
            <a:ext cx="468312" cy="431800"/>
          </a:xfrm>
          <a:prstGeom prst="actionButtonReturn">
            <a:avLst/>
          </a:prstGeom>
          <a:solidFill>
            <a:schemeClr val="accent1"/>
          </a:solidFill>
          <a:ln w="9525">
            <a:noFill/>
            <a:miter lim="800000"/>
            <a:headEnd/>
            <a:tailEnd/>
          </a:ln>
        </p:spPr>
        <p:txBody>
          <a:bodyPr wrap="none" anchor="ctr"/>
          <a:lstStyle/>
          <a:p>
            <a:endParaRPr lang="zh-CN" altLang="en-US">
              <a:latin typeface="Times New Roman" pitchFamily="18" charset="0"/>
              <a:ea typeface="华文细黑" pitchFamily="2" charset="-122"/>
              <a:cs typeface="Times New Roman" pitchFamily="18" charset="0"/>
            </a:endParaRPr>
          </a:p>
        </p:txBody>
      </p:sp>
      <p:sp>
        <p:nvSpPr>
          <p:cNvPr id="18437" name="AutoShape 2">
            <a:hlinkClick r:id="" action="ppaction://hlinkshowjump?jump=lastslideviewed" highlightClick="1"/>
          </p:cNvPr>
          <p:cNvSpPr>
            <a:spLocks noChangeArrowheads="1"/>
          </p:cNvSpPr>
          <p:nvPr/>
        </p:nvSpPr>
        <p:spPr bwMode="auto">
          <a:xfrm>
            <a:off x="544513" y="6330950"/>
            <a:ext cx="533400" cy="381000"/>
          </a:xfrm>
          <a:prstGeom prst="roundRect">
            <a:avLst>
              <a:gd name="adj" fmla="val 16667"/>
            </a:avLst>
          </a:prstGeom>
          <a:noFill/>
          <a:ln w="12700" cap="sq">
            <a:solidFill>
              <a:schemeClr val="accent1"/>
            </a:solidFill>
            <a:round/>
            <a:headEnd type="none" w="sm" len="sm"/>
            <a:tailEnd type="none" w="sm" len="sm"/>
          </a:ln>
        </p:spPr>
        <p:txBody>
          <a:bodyPr wrap="none" anchor="ctr"/>
          <a:lstStyle/>
          <a:p>
            <a:pPr algn="ctr"/>
            <a:r>
              <a:rPr lang="en-US" altLang="zh-CN" sz="2400">
                <a:solidFill>
                  <a:srgbClr val="008000"/>
                </a:solidFill>
                <a:latin typeface="Times New Roman" pitchFamily="18" charset="0"/>
                <a:ea typeface="华文细黑" pitchFamily="2" charset="-122"/>
                <a:cs typeface="Times New Roman" pitchFamily="18" charset="0"/>
              </a:rPr>
              <a:t>&lt;</a:t>
            </a:r>
            <a:endParaRPr lang="en-US" altLang="zh-CN" sz="2400">
              <a:latin typeface="Times New Roman" pitchFamily="18" charset="0"/>
              <a:ea typeface="华文细黑" pitchFamily="2" charset="-122"/>
              <a:cs typeface="Times New Roman" pitchFamily="18" charset="0"/>
            </a:endParaRPr>
          </a:p>
        </p:txBody>
      </p:sp>
      <p:sp>
        <p:nvSpPr>
          <p:cNvPr id="18438" name="AutoShape 3">
            <a:hlinkClick r:id="" action="ppaction://hlinkshowjump?jump=nextslide" highlightClick="1"/>
          </p:cNvPr>
          <p:cNvSpPr>
            <a:spLocks noChangeArrowheads="1"/>
          </p:cNvSpPr>
          <p:nvPr/>
        </p:nvSpPr>
        <p:spPr bwMode="auto">
          <a:xfrm>
            <a:off x="1154113" y="6330950"/>
            <a:ext cx="533400" cy="381000"/>
          </a:xfrm>
          <a:prstGeom prst="roundRect">
            <a:avLst>
              <a:gd name="adj" fmla="val 16667"/>
            </a:avLst>
          </a:prstGeom>
          <a:noFill/>
          <a:ln w="12700" cap="sq">
            <a:solidFill>
              <a:schemeClr val="accent1"/>
            </a:solidFill>
            <a:round/>
            <a:headEnd type="none" w="sm" len="sm"/>
            <a:tailEnd type="none" w="sm" len="sm"/>
          </a:ln>
        </p:spPr>
        <p:txBody>
          <a:bodyPr wrap="none" anchor="ctr"/>
          <a:lstStyle/>
          <a:p>
            <a:pPr algn="ctr"/>
            <a:r>
              <a:rPr lang="en-US" altLang="zh-CN" sz="2400">
                <a:solidFill>
                  <a:srgbClr val="008000"/>
                </a:solidFill>
                <a:latin typeface="Times New Roman" pitchFamily="18" charset="0"/>
                <a:ea typeface="华文细黑" pitchFamily="2" charset="-122"/>
                <a:cs typeface="Times New Roman" pitchFamily="18" charset="0"/>
              </a:rPr>
              <a:t>&gt;</a:t>
            </a:r>
            <a:endParaRPr lang="en-US" altLang="zh-CN" sz="2400">
              <a:latin typeface="Times New Roman" pitchFamily="18" charset="0"/>
              <a:ea typeface="华文细黑" pitchFamily="2" charset="-122"/>
              <a:cs typeface="Times New Roman" pitchFamily="18" charset="0"/>
            </a:endParaRPr>
          </a:p>
        </p:txBody>
      </p:sp>
      <p:grpSp>
        <p:nvGrpSpPr>
          <p:cNvPr id="2" name="Group 11"/>
          <p:cNvGrpSpPr>
            <a:grpSpLocks/>
          </p:cNvGrpSpPr>
          <p:nvPr/>
        </p:nvGrpSpPr>
        <p:grpSpPr bwMode="auto">
          <a:xfrm>
            <a:off x="0" y="2239963"/>
            <a:ext cx="8547100" cy="4524375"/>
            <a:chOff x="-10" y="1558"/>
            <a:chExt cx="5384" cy="2850"/>
          </a:xfrm>
        </p:grpSpPr>
        <p:sp>
          <p:nvSpPr>
            <p:cNvPr id="18446" name="Rectangle 9"/>
            <p:cNvSpPr>
              <a:spLocks noChangeArrowheads="1"/>
            </p:cNvSpPr>
            <p:nvPr/>
          </p:nvSpPr>
          <p:spPr bwMode="auto">
            <a:xfrm>
              <a:off x="3233" y="1558"/>
              <a:ext cx="2141" cy="2850"/>
            </a:xfrm>
            <a:prstGeom prst="rect">
              <a:avLst/>
            </a:prstGeom>
            <a:solidFill>
              <a:schemeClr val="folHlink"/>
            </a:solidFill>
            <a:ln w="38100">
              <a:solidFill>
                <a:srgbClr val="3366FF"/>
              </a:solidFill>
              <a:miter lim="800000"/>
              <a:headEnd/>
              <a:tailEnd/>
            </a:ln>
          </p:spPr>
          <p:txBody>
            <a:bodyPr wrap="none">
              <a:spAutoFit/>
            </a:bodyPr>
            <a:lstStyle/>
            <a:p>
              <a:r>
                <a:rPr lang="en-US" altLang="zh-CN" sz="2400">
                  <a:latin typeface="Times New Roman" pitchFamily="18" charset="0"/>
                  <a:ea typeface="华文细黑" pitchFamily="2" charset="-122"/>
                  <a:cs typeface="Times New Roman" pitchFamily="18" charset="0"/>
                </a:rPr>
                <a:t>#include &lt;stdio.h&gt;</a:t>
              </a:r>
              <a:endParaRPr lang="en-US" altLang="zh-CN" sz="2400">
                <a:solidFill>
                  <a:srgbClr val="0000FF"/>
                </a:solidFill>
                <a:latin typeface="Times New Roman" pitchFamily="18" charset="0"/>
                <a:ea typeface="华文细黑" pitchFamily="2" charset="-122"/>
                <a:cs typeface="Times New Roman" pitchFamily="18" charset="0"/>
              </a:endParaRPr>
            </a:p>
            <a:p>
              <a:r>
                <a:rPr lang="en-US" altLang="zh-CN" sz="2400">
                  <a:solidFill>
                    <a:srgbClr val="0000FF"/>
                  </a:solidFill>
                  <a:latin typeface="Times New Roman" pitchFamily="18" charset="0"/>
                  <a:ea typeface="华文细黑" pitchFamily="2" charset="-122"/>
                  <a:cs typeface="Times New Roman" pitchFamily="18" charset="0"/>
                </a:rPr>
                <a:t>float add(float x, float y)</a:t>
              </a:r>
              <a:endParaRPr lang="en-US" altLang="zh-CN" sz="2400">
                <a:latin typeface="Times New Roman" pitchFamily="18" charset="0"/>
                <a:ea typeface="华文细黑" pitchFamily="2" charset="-122"/>
                <a:cs typeface="Times New Roman" pitchFamily="18" charset="0"/>
              </a:endParaRPr>
            </a:p>
            <a:p>
              <a:r>
                <a:rPr lang="en-US" altLang="zh-CN" sz="2400">
                  <a:latin typeface="Times New Roman" pitchFamily="18" charset="0"/>
                  <a:ea typeface="华文细黑" pitchFamily="2" charset="-122"/>
                  <a:cs typeface="Times New Roman" pitchFamily="18" charset="0"/>
                </a:rPr>
                <a:t>{   float z;</a:t>
              </a:r>
            </a:p>
            <a:p>
              <a:r>
                <a:rPr lang="en-US" altLang="zh-CN" sz="2400">
                  <a:latin typeface="Times New Roman" pitchFamily="18" charset="0"/>
                  <a:ea typeface="华文细黑" pitchFamily="2" charset="-122"/>
                  <a:cs typeface="Times New Roman" pitchFamily="18" charset="0"/>
                </a:rPr>
                <a:t>    z=x+y;</a:t>
              </a:r>
            </a:p>
            <a:p>
              <a:r>
                <a:rPr lang="en-US" altLang="zh-CN" sz="2400">
                  <a:latin typeface="Times New Roman" pitchFamily="18" charset="0"/>
                  <a:ea typeface="华文细黑" pitchFamily="2" charset="-122"/>
                  <a:cs typeface="Times New Roman" pitchFamily="18" charset="0"/>
                </a:rPr>
                <a:t>    return(z);</a:t>
              </a:r>
            </a:p>
            <a:p>
              <a:r>
                <a:rPr lang="en-US" altLang="zh-CN" sz="2400">
                  <a:latin typeface="Times New Roman" pitchFamily="18" charset="0"/>
                  <a:ea typeface="华文细黑" pitchFamily="2" charset="-122"/>
                  <a:cs typeface="Times New Roman" pitchFamily="18" charset="0"/>
                </a:rPr>
                <a:t>}</a:t>
              </a:r>
            </a:p>
            <a:p>
              <a:r>
                <a:rPr lang="en-US" altLang="zh-CN" sz="2400">
                  <a:latin typeface="Times New Roman" pitchFamily="18" charset="0"/>
                  <a:ea typeface="华文细黑" pitchFamily="2" charset="-122"/>
                  <a:cs typeface="Times New Roman" pitchFamily="18" charset="0"/>
                </a:rPr>
                <a:t>main()</a:t>
              </a:r>
            </a:p>
            <a:p>
              <a:r>
                <a:rPr lang="en-US" altLang="zh-CN" sz="2400">
                  <a:latin typeface="Times New Roman" pitchFamily="18" charset="0"/>
                  <a:ea typeface="华文细黑" pitchFamily="2" charset="-122"/>
                  <a:cs typeface="Times New Roman" pitchFamily="18" charset="0"/>
                </a:rPr>
                <a:t>{   float a,b,c;</a:t>
              </a:r>
            </a:p>
            <a:p>
              <a:r>
                <a:rPr lang="en-US" altLang="zh-CN" sz="2400">
                  <a:latin typeface="Times New Roman" pitchFamily="18" charset="0"/>
                  <a:ea typeface="华文细黑" pitchFamily="2" charset="-122"/>
                  <a:cs typeface="Times New Roman" pitchFamily="18" charset="0"/>
                </a:rPr>
                <a:t>    scanf("%f,%f",&amp;a,&amp;b);</a:t>
              </a:r>
            </a:p>
            <a:p>
              <a:r>
                <a:rPr lang="en-US" altLang="zh-CN" sz="2400">
                  <a:latin typeface="Times New Roman" pitchFamily="18" charset="0"/>
                  <a:ea typeface="华文细黑" pitchFamily="2" charset="-122"/>
                  <a:cs typeface="Times New Roman" pitchFamily="18" charset="0"/>
                </a:rPr>
                <a:t>    c=add(a,b);</a:t>
              </a:r>
            </a:p>
            <a:p>
              <a:r>
                <a:rPr lang="en-US" altLang="zh-CN" sz="2400">
                  <a:latin typeface="Times New Roman" pitchFamily="18" charset="0"/>
                  <a:ea typeface="华文细黑" pitchFamily="2" charset="-122"/>
                  <a:cs typeface="Times New Roman" pitchFamily="18" charset="0"/>
                </a:rPr>
                <a:t>    printf("sum is %f",c);</a:t>
              </a:r>
            </a:p>
            <a:p>
              <a:r>
                <a:rPr lang="en-US" altLang="zh-CN" sz="2400">
                  <a:latin typeface="Times New Roman" pitchFamily="18" charset="0"/>
                  <a:ea typeface="华文细黑" pitchFamily="2" charset="-122"/>
                  <a:cs typeface="Times New Roman" pitchFamily="18" charset="0"/>
                </a:rPr>
                <a:t>}</a:t>
              </a:r>
            </a:p>
          </p:txBody>
        </p:sp>
        <p:sp>
          <p:nvSpPr>
            <p:cNvPr id="18447" name="AutoShape 10"/>
            <p:cNvSpPr>
              <a:spLocks noChangeArrowheads="1"/>
            </p:cNvSpPr>
            <p:nvPr/>
          </p:nvSpPr>
          <p:spPr bwMode="auto">
            <a:xfrm>
              <a:off x="-10" y="2712"/>
              <a:ext cx="3120" cy="736"/>
            </a:xfrm>
            <a:prstGeom prst="wedgeEllipseCallout">
              <a:avLst>
                <a:gd name="adj1" fmla="val 56778"/>
                <a:gd name="adj2" fmla="val -154042"/>
              </a:avLst>
            </a:prstGeom>
            <a:solidFill>
              <a:srgbClr val="FFCC99"/>
            </a:solidFill>
            <a:ln w="25400">
              <a:solidFill>
                <a:srgbClr val="33CC33"/>
              </a:solidFill>
              <a:miter lim="800000"/>
              <a:headEnd/>
              <a:tailEnd/>
            </a:ln>
          </p:spPr>
          <p:txBody>
            <a:bodyPr anchor="ctr">
              <a:spAutoFit/>
            </a:bodyPr>
            <a:lstStyle/>
            <a:p>
              <a:pPr algn="ctr"/>
              <a:r>
                <a:rPr lang="zh-CN" altLang="en-US" sz="2400">
                  <a:solidFill>
                    <a:srgbClr val="FF3300"/>
                  </a:solidFill>
                  <a:latin typeface="Times New Roman" pitchFamily="18" charset="0"/>
                  <a:ea typeface="华文细黑" pitchFamily="2" charset="-122"/>
                  <a:cs typeface="Times New Roman" pitchFamily="18" charset="0"/>
                </a:rPr>
                <a:t>被调函数出现在主调数</a:t>
              </a:r>
            </a:p>
            <a:p>
              <a:pPr algn="ctr"/>
              <a:r>
                <a:rPr lang="zh-CN" altLang="en-US" sz="2400">
                  <a:solidFill>
                    <a:srgbClr val="FF3300"/>
                  </a:solidFill>
                  <a:latin typeface="Times New Roman" pitchFamily="18" charset="0"/>
                  <a:ea typeface="华文细黑" pitchFamily="2" charset="-122"/>
                  <a:cs typeface="Times New Roman" pitchFamily="18" charset="0"/>
                </a:rPr>
                <a:t>之前，不必函数说明</a:t>
              </a:r>
            </a:p>
          </p:txBody>
        </p:sp>
      </p:grpSp>
      <p:grpSp>
        <p:nvGrpSpPr>
          <p:cNvPr id="3" name="Group 21"/>
          <p:cNvGrpSpPr>
            <a:grpSpLocks/>
          </p:cNvGrpSpPr>
          <p:nvPr/>
        </p:nvGrpSpPr>
        <p:grpSpPr bwMode="auto">
          <a:xfrm>
            <a:off x="196850" y="2214563"/>
            <a:ext cx="8435975" cy="4524375"/>
            <a:chOff x="124" y="1295"/>
            <a:chExt cx="5314" cy="2850"/>
          </a:xfrm>
        </p:grpSpPr>
        <p:sp>
          <p:nvSpPr>
            <p:cNvPr id="18444" name="Rectangle 19"/>
            <p:cNvSpPr>
              <a:spLocks noChangeArrowheads="1"/>
            </p:cNvSpPr>
            <p:nvPr/>
          </p:nvSpPr>
          <p:spPr bwMode="auto">
            <a:xfrm>
              <a:off x="3232" y="1295"/>
              <a:ext cx="2206" cy="2850"/>
            </a:xfrm>
            <a:prstGeom prst="rect">
              <a:avLst/>
            </a:prstGeom>
            <a:solidFill>
              <a:schemeClr val="folHlink"/>
            </a:solidFill>
            <a:ln w="38100">
              <a:solidFill>
                <a:srgbClr val="3366FF"/>
              </a:solidFill>
              <a:miter lim="800000"/>
              <a:headEnd/>
              <a:tailEnd/>
            </a:ln>
          </p:spPr>
          <p:txBody>
            <a:bodyPr wrap="none">
              <a:spAutoFit/>
            </a:bodyPr>
            <a:lstStyle/>
            <a:p>
              <a:r>
                <a:rPr lang="en-US" altLang="zh-CN" sz="2400">
                  <a:latin typeface="Times New Roman" pitchFamily="18" charset="0"/>
                  <a:ea typeface="华文细黑" pitchFamily="2" charset="-122"/>
                  <a:cs typeface="Times New Roman" pitchFamily="18" charset="0"/>
                </a:rPr>
                <a:t>void main()</a:t>
              </a:r>
            </a:p>
            <a:p>
              <a:r>
                <a:rPr lang="en-US" altLang="zh-CN" sz="2400">
                  <a:latin typeface="Times New Roman" pitchFamily="18" charset="0"/>
                  <a:ea typeface="华文细黑" pitchFamily="2" charset="-122"/>
                  <a:cs typeface="Times New Roman" pitchFamily="18" charset="0"/>
                </a:rPr>
                <a:t>{  float a,b;</a:t>
              </a:r>
            </a:p>
            <a:p>
              <a:r>
                <a:rPr lang="en-US" altLang="zh-CN" sz="2400">
                  <a:latin typeface="Times New Roman" pitchFamily="18" charset="0"/>
                  <a:ea typeface="华文细黑" pitchFamily="2" charset="-122"/>
                  <a:cs typeface="Times New Roman" pitchFamily="18" charset="0"/>
                </a:rPr>
                <a:t>    int c;</a:t>
              </a:r>
            </a:p>
            <a:p>
              <a:r>
                <a:rPr lang="en-US" altLang="zh-CN" sz="2400">
                  <a:latin typeface="Times New Roman" pitchFamily="18" charset="0"/>
                  <a:ea typeface="华文细黑" pitchFamily="2" charset="-122"/>
                  <a:cs typeface="Times New Roman" pitchFamily="18" charset="0"/>
                </a:rPr>
                <a:t>    scanf("%f,%f",&amp;a,&amp;b);</a:t>
              </a:r>
            </a:p>
            <a:p>
              <a:r>
                <a:rPr lang="en-US" altLang="zh-CN" sz="2400">
                  <a:latin typeface="Times New Roman" pitchFamily="18" charset="0"/>
                  <a:ea typeface="华文细黑" pitchFamily="2" charset="-122"/>
                  <a:cs typeface="Times New Roman" pitchFamily="18" charset="0"/>
                </a:rPr>
                <a:t>    c=max(a,b);</a:t>
              </a:r>
            </a:p>
            <a:p>
              <a:r>
                <a:rPr lang="en-US" altLang="zh-CN" sz="2400">
                  <a:latin typeface="Times New Roman" pitchFamily="18" charset="0"/>
                  <a:ea typeface="华文细黑" pitchFamily="2" charset="-122"/>
                  <a:cs typeface="Times New Roman" pitchFamily="18" charset="0"/>
                </a:rPr>
                <a:t>    printf("Max is %d\n",c);</a:t>
              </a:r>
            </a:p>
            <a:p>
              <a:r>
                <a:rPr lang="en-US" altLang="zh-CN" sz="2400">
                  <a:latin typeface="Times New Roman" pitchFamily="18" charset="0"/>
                  <a:ea typeface="华文细黑" pitchFamily="2" charset="-122"/>
                  <a:cs typeface="Times New Roman" pitchFamily="18" charset="0"/>
                </a:rPr>
                <a:t>}</a:t>
              </a:r>
            </a:p>
            <a:p>
              <a:r>
                <a:rPr lang="en-US" altLang="zh-CN" sz="2400">
                  <a:solidFill>
                    <a:srgbClr val="0000FF"/>
                  </a:solidFill>
                  <a:latin typeface="Times New Roman" pitchFamily="18" charset="0"/>
                  <a:ea typeface="华文细黑" pitchFamily="2" charset="-122"/>
                  <a:cs typeface="Times New Roman" pitchFamily="18" charset="0"/>
                </a:rPr>
                <a:t>max(float x, float y)</a:t>
              </a:r>
              <a:endParaRPr lang="en-US" altLang="zh-CN" sz="2400">
                <a:latin typeface="Times New Roman" pitchFamily="18" charset="0"/>
                <a:ea typeface="华文细黑" pitchFamily="2" charset="-122"/>
                <a:cs typeface="Times New Roman" pitchFamily="18" charset="0"/>
              </a:endParaRPr>
            </a:p>
            <a:p>
              <a:r>
                <a:rPr lang="en-US" altLang="zh-CN" sz="2400">
                  <a:latin typeface="Times New Roman" pitchFamily="18" charset="0"/>
                  <a:ea typeface="华文细黑" pitchFamily="2" charset="-122"/>
                  <a:cs typeface="Times New Roman" pitchFamily="18" charset="0"/>
                </a:rPr>
                <a:t>{  float z;</a:t>
              </a:r>
            </a:p>
            <a:p>
              <a:r>
                <a:rPr lang="en-US" altLang="zh-CN" sz="2400">
                  <a:latin typeface="Times New Roman" pitchFamily="18" charset="0"/>
                  <a:ea typeface="华文细黑" pitchFamily="2" charset="-122"/>
                  <a:cs typeface="Times New Roman" pitchFamily="18" charset="0"/>
                </a:rPr>
                <a:t>    z=x&gt;y?x:y;</a:t>
              </a:r>
            </a:p>
            <a:p>
              <a:r>
                <a:rPr lang="en-US" altLang="zh-CN" sz="2400">
                  <a:latin typeface="Times New Roman" pitchFamily="18" charset="0"/>
                  <a:ea typeface="华文细黑" pitchFamily="2" charset="-122"/>
                  <a:cs typeface="Times New Roman" pitchFamily="18" charset="0"/>
                </a:rPr>
                <a:t>    return(z);</a:t>
              </a:r>
            </a:p>
            <a:p>
              <a:r>
                <a:rPr lang="en-US" altLang="zh-CN" sz="2400">
                  <a:latin typeface="Times New Roman" pitchFamily="18" charset="0"/>
                  <a:ea typeface="华文细黑" pitchFamily="2" charset="-122"/>
                  <a:cs typeface="Times New Roman" pitchFamily="18" charset="0"/>
                </a:rPr>
                <a:t>}</a:t>
              </a:r>
            </a:p>
          </p:txBody>
        </p:sp>
        <p:sp>
          <p:nvSpPr>
            <p:cNvPr id="12" name="AutoShape 20"/>
            <p:cNvSpPr>
              <a:spLocks noChangeArrowheads="1"/>
            </p:cNvSpPr>
            <p:nvPr/>
          </p:nvSpPr>
          <p:spPr bwMode="auto">
            <a:xfrm>
              <a:off x="124" y="1688"/>
              <a:ext cx="3158" cy="665"/>
            </a:xfrm>
            <a:prstGeom prst="wedgeEllipseCallout">
              <a:avLst>
                <a:gd name="adj1" fmla="val 52819"/>
                <a:gd name="adj2" fmla="val 147292"/>
              </a:avLst>
            </a:prstGeom>
            <a:solidFill>
              <a:srgbClr val="FFCC99"/>
            </a:solidFill>
            <a:ln w="25400">
              <a:solidFill>
                <a:srgbClr val="00FF00"/>
              </a:solidFill>
              <a:miter lim="800000"/>
              <a:headEnd/>
              <a:tailEnd/>
            </a:ln>
            <a:effectLst/>
            <a:extLst>
              <a:ext uri="{AF507438-7753-43E0-B8FC-AC1667EBCBE1}"/>
            </a:extLst>
          </p:spPr>
          <p:txBody>
            <a:bodyPr lIns="54000" rIns="54000" anchor="ctr"/>
            <a:lstStyle/>
            <a:p>
              <a:pPr algn="ctr">
                <a:defRPr/>
              </a:pPr>
              <a:r>
                <a:rPr lang="en-US" altLang="zh-CN" sz="2400">
                  <a:solidFill>
                    <a:srgbClr val="FF3300"/>
                  </a:solidFill>
                  <a:effectLst>
                    <a:outerShdw blurRad="38100" dist="38100" dir="2700000" algn="tl">
                      <a:srgbClr val="000000"/>
                    </a:outerShdw>
                  </a:effectLst>
                  <a:latin typeface="Times New Roman" pitchFamily="18" charset="0"/>
                  <a:ea typeface="华文细黑" pitchFamily="2" charset="-122"/>
                  <a:cs typeface="Times New Roman" pitchFamily="18" charset="0"/>
                </a:rPr>
                <a:t>int</a:t>
              </a:r>
              <a:r>
                <a:rPr lang="zh-CN" altLang="en-US" sz="2400">
                  <a:solidFill>
                    <a:srgbClr val="FF3300"/>
                  </a:solidFill>
                  <a:effectLst>
                    <a:outerShdw blurRad="38100" dist="38100" dir="2700000" algn="tl">
                      <a:srgbClr val="000000"/>
                    </a:outerShdw>
                  </a:effectLst>
                  <a:latin typeface="Times New Roman" pitchFamily="18" charset="0"/>
                  <a:ea typeface="华文细黑" pitchFamily="2" charset="-122"/>
                  <a:cs typeface="Times New Roman" pitchFamily="18" charset="0"/>
                </a:rPr>
                <a:t>型函数可不作函数说明</a:t>
              </a:r>
            </a:p>
          </p:txBody>
        </p:sp>
      </p:grpSp>
      <p:grpSp>
        <p:nvGrpSpPr>
          <p:cNvPr id="4" name="Group 28"/>
          <p:cNvGrpSpPr>
            <a:grpSpLocks/>
          </p:cNvGrpSpPr>
          <p:nvPr/>
        </p:nvGrpSpPr>
        <p:grpSpPr bwMode="auto">
          <a:xfrm>
            <a:off x="306388" y="2379663"/>
            <a:ext cx="8318500" cy="4154487"/>
            <a:chOff x="193" y="1399"/>
            <a:chExt cx="5240" cy="2617"/>
          </a:xfrm>
        </p:grpSpPr>
        <p:sp>
          <p:nvSpPr>
            <p:cNvPr id="18442" name="Rectangle 26"/>
            <p:cNvSpPr>
              <a:spLocks noChangeArrowheads="1"/>
            </p:cNvSpPr>
            <p:nvPr/>
          </p:nvSpPr>
          <p:spPr bwMode="auto">
            <a:xfrm>
              <a:off x="3232" y="1399"/>
              <a:ext cx="2201" cy="2617"/>
            </a:xfrm>
            <a:prstGeom prst="rect">
              <a:avLst/>
            </a:prstGeom>
            <a:solidFill>
              <a:schemeClr val="folHlink"/>
            </a:solidFill>
            <a:ln w="38100">
              <a:solidFill>
                <a:srgbClr val="3366FF"/>
              </a:solidFill>
              <a:miter lim="800000"/>
              <a:headEnd/>
              <a:tailEnd/>
            </a:ln>
          </p:spPr>
          <p:txBody>
            <a:bodyPr wrap="none">
              <a:spAutoFit/>
            </a:bodyPr>
            <a:lstStyle/>
            <a:p>
              <a:r>
                <a:rPr lang="en-US" altLang="zh-CN" sz="2400">
                  <a:latin typeface="Times New Roman" pitchFamily="18" charset="0"/>
                  <a:ea typeface="华文细黑" pitchFamily="2" charset="-122"/>
                  <a:cs typeface="Times New Roman" pitchFamily="18" charset="0"/>
                </a:rPr>
                <a:t>char letter(char,char);</a:t>
              </a:r>
            </a:p>
            <a:p>
              <a:r>
                <a:rPr lang="en-US" altLang="zh-CN" sz="2400">
                  <a:latin typeface="Times New Roman" pitchFamily="18" charset="0"/>
                  <a:ea typeface="华文细黑" pitchFamily="2" charset="-122"/>
                  <a:cs typeface="Times New Roman" pitchFamily="18" charset="0"/>
                </a:rPr>
                <a:t>float f(float,float);</a:t>
              </a:r>
            </a:p>
            <a:p>
              <a:r>
                <a:rPr lang="en-US" altLang="zh-CN" sz="2400">
                  <a:latin typeface="Times New Roman" pitchFamily="18" charset="0"/>
                  <a:ea typeface="华文细黑" pitchFamily="2" charset="-122"/>
                  <a:cs typeface="Times New Roman" pitchFamily="18" charset="0"/>
                </a:rPr>
                <a:t>int I(float,float);</a:t>
              </a:r>
            </a:p>
            <a:p>
              <a:r>
                <a:rPr lang="en-US" altLang="zh-CN" sz="2400">
                  <a:latin typeface="Times New Roman" pitchFamily="18" charset="0"/>
                  <a:ea typeface="华文细黑" pitchFamily="2" charset="-122"/>
                  <a:cs typeface="Times New Roman" pitchFamily="18" charset="0"/>
                </a:rPr>
                <a:t>main()</a:t>
              </a:r>
            </a:p>
            <a:p>
              <a:r>
                <a:rPr lang="en-US" altLang="zh-CN" sz="2400">
                  <a:latin typeface="Times New Roman" pitchFamily="18" charset="0"/>
                  <a:ea typeface="华文细黑" pitchFamily="2" charset="-122"/>
                  <a:cs typeface="Times New Roman" pitchFamily="18" charset="0"/>
                </a:rPr>
                <a:t>{……}</a:t>
              </a:r>
            </a:p>
            <a:p>
              <a:r>
                <a:rPr lang="en-US" altLang="zh-CN" sz="2400">
                  <a:latin typeface="Times New Roman" pitchFamily="18" charset="0"/>
                  <a:ea typeface="华文细黑" pitchFamily="2" charset="-122"/>
                  <a:cs typeface="Times New Roman" pitchFamily="18" charset="0"/>
                </a:rPr>
                <a:t>char letter(char c1,char c2)</a:t>
              </a:r>
            </a:p>
            <a:p>
              <a:r>
                <a:rPr lang="en-US" altLang="zh-CN" sz="2400">
                  <a:latin typeface="Times New Roman" pitchFamily="18" charset="0"/>
                  <a:ea typeface="华文细黑" pitchFamily="2" charset="-122"/>
                  <a:cs typeface="Times New Roman" pitchFamily="18" charset="0"/>
                </a:rPr>
                <a:t>{……}</a:t>
              </a:r>
            </a:p>
            <a:p>
              <a:r>
                <a:rPr lang="en-US" altLang="zh-CN" sz="2400">
                  <a:latin typeface="Times New Roman" pitchFamily="18" charset="0"/>
                  <a:ea typeface="华文细黑" pitchFamily="2" charset="-122"/>
                  <a:cs typeface="Times New Roman" pitchFamily="18" charset="0"/>
                </a:rPr>
                <a:t>float f(float x,float y)</a:t>
              </a:r>
            </a:p>
            <a:p>
              <a:r>
                <a:rPr lang="en-US" altLang="zh-CN" sz="2400">
                  <a:latin typeface="Times New Roman" pitchFamily="18" charset="0"/>
                  <a:ea typeface="华文细黑" pitchFamily="2" charset="-122"/>
                  <a:cs typeface="Times New Roman" pitchFamily="18" charset="0"/>
                </a:rPr>
                <a:t>{……}</a:t>
              </a:r>
            </a:p>
            <a:p>
              <a:r>
                <a:rPr lang="en-US" altLang="zh-CN" sz="2400">
                  <a:latin typeface="Times New Roman" pitchFamily="18" charset="0"/>
                  <a:ea typeface="华文细黑" pitchFamily="2" charset="-122"/>
                  <a:cs typeface="Times New Roman" pitchFamily="18" charset="0"/>
                </a:rPr>
                <a:t>Int I(float j,float k)</a:t>
              </a:r>
            </a:p>
            <a:p>
              <a:r>
                <a:rPr lang="en-US" altLang="zh-CN" sz="2400">
                  <a:latin typeface="Times New Roman" pitchFamily="18" charset="0"/>
                  <a:ea typeface="华文细黑" pitchFamily="2" charset="-122"/>
                  <a:cs typeface="Times New Roman" pitchFamily="18" charset="0"/>
                </a:rPr>
                <a:t>{……}</a:t>
              </a:r>
            </a:p>
          </p:txBody>
        </p:sp>
        <p:sp>
          <p:nvSpPr>
            <p:cNvPr id="18443" name="AutoShape 27"/>
            <p:cNvSpPr>
              <a:spLocks noChangeArrowheads="1"/>
            </p:cNvSpPr>
            <p:nvPr/>
          </p:nvSpPr>
          <p:spPr bwMode="auto">
            <a:xfrm>
              <a:off x="193" y="1767"/>
              <a:ext cx="2848" cy="665"/>
            </a:xfrm>
            <a:prstGeom prst="wedgeEllipseCallout">
              <a:avLst>
                <a:gd name="adj1" fmla="val 59338"/>
                <a:gd name="adj2" fmla="val -50148"/>
              </a:avLst>
            </a:prstGeom>
            <a:solidFill>
              <a:srgbClr val="FFCC99"/>
            </a:solidFill>
            <a:ln w="25400">
              <a:solidFill>
                <a:srgbClr val="00FF00"/>
              </a:solidFill>
              <a:miter lim="800000"/>
              <a:headEnd/>
              <a:tailEnd/>
            </a:ln>
          </p:spPr>
          <p:txBody>
            <a:bodyPr lIns="54000" rIns="54000" anchor="ctr"/>
            <a:lstStyle/>
            <a:p>
              <a:pPr algn="ctr"/>
              <a:r>
                <a:rPr lang="zh-CN" altLang="en-US" sz="2400">
                  <a:solidFill>
                    <a:srgbClr val="FF3300"/>
                  </a:solidFill>
                  <a:latin typeface="Times New Roman" pitchFamily="18" charset="0"/>
                  <a:ea typeface="华文细黑" pitchFamily="2" charset="-122"/>
                  <a:cs typeface="Times New Roman" pitchFamily="18" charset="0"/>
                </a:rPr>
                <a:t>在函数外面做函数说明</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23850" y="0"/>
            <a:ext cx="8447088" cy="679450"/>
          </a:xfrm>
        </p:spPr>
        <p:txBody>
          <a:bodyPr/>
          <a:lstStyle/>
          <a:p>
            <a:pPr eaLnBrk="1" hangingPunct="1"/>
            <a:r>
              <a:rPr lang="zh-CN" altLang="en-US" smtClean="0">
                <a:solidFill>
                  <a:srgbClr val="FF0000"/>
                </a:solidFill>
                <a:ea typeface="黑体" pitchFamily="2" charset="-122"/>
              </a:rPr>
              <a:t>三、函数的调用</a:t>
            </a:r>
            <a:endParaRPr lang="zh-CN" altLang="en-US" smtClean="0"/>
          </a:p>
        </p:txBody>
      </p:sp>
      <p:sp>
        <p:nvSpPr>
          <p:cNvPr id="19459" name="Rectangle 3"/>
          <p:cNvSpPr>
            <a:spLocks noGrp="1" noChangeArrowheads="1"/>
          </p:cNvSpPr>
          <p:nvPr>
            <p:ph idx="1"/>
          </p:nvPr>
        </p:nvSpPr>
        <p:spPr>
          <a:xfrm>
            <a:off x="323850" y="925513"/>
            <a:ext cx="8518525" cy="5932487"/>
          </a:xfrm>
        </p:spPr>
        <p:txBody>
          <a:bodyPr/>
          <a:lstStyle/>
          <a:p>
            <a:pPr eaLnBrk="1" hangingPunct="1">
              <a:lnSpc>
                <a:spcPct val="85000"/>
              </a:lnSpc>
            </a:pPr>
            <a:r>
              <a:rPr lang="zh-CN" altLang="en-US" smtClean="0">
                <a:latin typeface="Times New Roman" pitchFamily="18" charset="0"/>
                <a:ea typeface="黑体" pitchFamily="2" charset="-122"/>
                <a:cs typeface="Times New Roman" pitchFamily="18" charset="0"/>
              </a:rPr>
              <a:t>单向值传递</a:t>
            </a:r>
          </a:p>
          <a:p>
            <a:pPr eaLnBrk="1" hangingPunct="1">
              <a:lnSpc>
                <a:spcPct val="85000"/>
              </a:lnSpc>
            </a:pPr>
            <a:r>
              <a:rPr lang="zh-CN" altLang="en-US" smtClean="0">
                <a:latin typeface="Times New Roman" pitchFamily="18" charset="0"/>
                <a:ea typeface="黑体" pitchFamily="2" charset="-122"/>
                <a:cs typeface="Times New Roman" pitchFamily="18" charset="0"/>
              </a:rPr>
              <a:t>调用函数时，必须提供所有的参数</a:t>
            </a:r>
          </a:p>
          <a:p>
            <a:pPr eaLnBrk="1" hangingPunct="1">
              <a:lnSpc>
                <a:spcPct val="85000"/>
              </a:lnSpc>
            </a:pPr>
            <a:r>
              <a:rPr lang="zh-CN" altLang="en-US" smtClean="0">
                <a:latin typeface="Times New Roman" pitchFamily="18" charset="0"/>
                <a:ea typeface="黑体" pitchFamily="2" charset="-122"/>
                <a:cs typeface="Times New Roman" pitchFamily="18" charset="0"/>
              </a:rPr>
              <a:t>提供的参数个数、类型、顺序与定义时相同</a:t>
            </a:r>
          </a:p>
          <a:p>
            <a:pPr eaLnBrk="1" hangingPunct="1">
              <a:lnSpc>
                <a:spcPct val="85000"/>
              </a:lnSpc>
            </a:pPr>
            <a:r>
              <a:rPr lang="zh-CN" altLang="en-US" smtClean="0">
                <a:latin typeface="Times New Roman" pitchFamily="18" charset="0"/>
                <a:ea typeface="黑体" pitchFamily="2" charset="-122"/>
                <a:cs typeface="Times New Roman" pitchFamily="18" charset="0"/>
              </a:rPr>
              <a:t>有返回值时</a:t>
            </a:r>
          </a:p>
          <a:p>
            <a:pPr lvl="1" eaLnBrk="1" hangingPunct="1">
              <a:lnSpc>
                <a:spcPct val="85000"/>
              </a:lnSpc>
            </a:pPr>
            <a:r>
              <a:rPr lang="zh-CN" altLang="en-US" smtClean="0">
                <a:latin typeface="Times New Roman" pitchFamily="18" charset="0"/>
                <a:ea typeface="黑体" pitchFamily="2" charset="-122"/>
                <a:cs typeface="Times New Roman" pitchFamily="18" charset="0"/>
              </a:rPr>
              <a:t>放到一个数值表达式中，如</a:t>
            </a:r>
            <a:r>
              <a:rPr lang="en-US" altLang="zh-CN" smtClean="0">
                <a:solidFill>
                  <a:srgbClr val="0033CC"/>
                </a:solidFill>
                <a:latin typeface="Times New Roman" pitchFamily="18" charset="0"/>
                <a:ea typeface="黑体" pitchFamily="2" charset="-122"/>
                <a:cs typeface="Times New Roman" pitchFamily="18" charset="0"/>
              </a:rPr>
              <a:t>c = max(a,b);</a:t>
            </a:r>
          </a:p>
          <a:p>
            <a:pPr lvl="1" eaLnBrk="1" hangingPunct="1">
              <a:lnSpc>
                <a:spcPct val="85000"/>
              </a:lnSpc>
            </a:pPr>
            <a:r>
              <a:rPr lang="zh-CN" altLang="en-US" smtClean="0">
                <a:latin typeface="Times New Roman" pitchFamily="18" charset="0"/>
                <a:ea typeface="黑体" pitchFamily="2" charset="-122"/>
                <a:cs typeface="Times New Roman" pitchFamily="18" charset="0"/>
              </a:rPr>
              <a:t>作为另一个函数调用的参数，如</a:t>
            </a:r>
          </a:p>
          <a:p>
            <a:pPr lvl="1" eaLnBrk="1" hangingPunct="1">
              <a:lnSpc>
                <a:spcPct val="85000"/>
              </a:lnSpc>
              <a:buFontTx/>
              <a:buNone/>
            </a:pPr>
            <a:r>
              <a:rPr lang="en-US" altLang="zh-CN" smtClean="0">
                <a:solidFill>
                  <a:srgbClr val="0033CC"/>
                </a:solidFill>
                <a:latin typeface="Times New Roman" pitchFamily="18" charset="0"/>
                <a:ea typeface="黑体" pitchFamily="2" charset="-122"/>
                <a:cs typeface="Times New Roman" pitchFamily="18" charset="0"/>
              </a:rPr>
              <a:t>  c = max(max(a,b),c);</a:t>
            </a:r>
          </a:p>
          <a:p>
            <a:pPr lvl="1" eaLnBrk="1" hangingPunct="1">
              <a:lnSpc>
                <a:spcPct val="85000"/>
              </a:lnSpc>
              <a:buFontTx/>
              <a:buNone/>
            </a:pPr>
            <a:r>
              <a:rPr lang="en-US" altLang="zh-CN" smtClean="0">
                <a:solidFill>
                  <a:srgbClr val="0033CC"/>
                </a:solidFill>
                <a:latin typeface="Times New Roman" pitchFamily="18" charset="0"/>
                <a:ea typeface="黑体" pitchFamily="2" charset="-122"/>
                <a:cs typeface="Times New Roman" pitchFamily="18" charset="0"/>
              </a:rPr>
              <a:t>  printf("%d\n", max(a,b));</a:t>
            </a:r>
          </a:p>
          <a:p>
            <a:pPr eaLnBrk="1" hangingPunct="1">
              <a:lnSpc>
                <a:spcPct val="85000"/>
              </a:lnSpc>
            </a:pPr>
            <a:r>
              <a:rPr lang="zh-CN" altLang="en-US" smtClean="0">
                <a:latin typeface="Times New Roman" pitchFamily="18" charset="0"/>
                <a:ea typeface="黑体" pitchFamily="2" charset="-122"/>
                <a:cs typeface="Times New Roman" pitchFamily="18" charset="0"/>
              </a:rPr>
              <a:t>无返回值时</a:t>
            </a:r>
          </a:p>
          <a:p>
            <a:pPr lvl="1" eaLnBrk="1" hangingPunct="1">
              <a:lnSpc>
                <a:spcPct val="85000"/>
              </a:lnSpc>
            </a:pPr>
            <a:r>
              <a:rPr lang="zh-CN" altLang="en-US" smtClean="0">
                <a:latin typeface="Times New Roman" pitchFamily="18" charset="0"/>
                <a:ea typeface="黑体" pitchFamily="2" charset="-122"/>
                <a:cs typeface="Times New Roman" pitchFamily="18" charset="0"/>
              </a:rPr>
              <a:t>函数调用表达式，如</a:t>
            </a:r>
            <a:r>
              <a:rPr lang="en-US" altLang="zh-CN" smtClean="0">
                <a:solidFill>
                  <a:srgbClr val="0033CC"/>
                </a:solidFill>
                <a:latin typeface="Times New Roman" pitchFamily="18" charset="0"/>
                <a:ea typeface="黑体" pitchFamily="2" charset="-122"/>
                <a:cs typeface="Times New Roman" pitchFamily="18" charset="0"/>
              </a:rPr>
              <a:t>display(a,b</a:t>
            </a:r>
            <a:r>
              <a:rPr lang="en-US" altLang="zh-CN" smtClean="0">
                <a:solidFill>
                  <a:srgbClr val="0033CC"/>
                </a:solidFill>
                <a:latin typeface="Times New Roman" pitchFamily="18" charset="0"/>
              </a:rPr>
              <a:t>);</a:t>
            </a:r>
          </a:p>
        </p:txBody>
      </p:sp>
    </p:spTree>
  </p:cSld>
  <p:clrMapOvr>
    <a:masterClrMapping/>
  </p:clrMapOvr>
  <p:transition>
    <p:blinds dir="vert"/>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a:hlinkClick r:id="" action="ppaction://hlinkshowjump?jump=lastslideviewed" highlightClick="1"/>
          </p:cNvPr>
          <p:cNvSpPr>
            <a:spLocks noChangeArrowheads="1"/>
          </p:cNvSpPr>
          <p:nvPr/>
        </p:nvSpPr>
        <p:spPr bwMode="auto">
          <a:xfrm>
            <a:off x="544513" y="6172200"/>
            <a:ext cx="533400" cy="381000"/>
          </a:xfrm>
          <a:prstGeom prst="roundRect">
            <a:avLst>
              <a:gd name="adj" fmla="val 16667"/>
            </a:avLst>
          </a:prstGeom>
          <a:noFill/>
          <a:ln w="12700" cap="sq">
            <a:solidFill>
              <a:schemeClr val="accent1"/>
            </a:solidFill>
            <a:round/>
            <a:headEnd type="none" w="sm" len="sm"/>
            <a:tailEnd type="none" w="sm" len="sm"/>
          </a:ln>
        </p:spPr>
        <p:txBody>
          <a:bodyPr wrap="none" anchor="ctr"/>
          <a:lstStyle/>
          <a:p>
            <a:pPr algn="ctr"/>
            <a:r>
              <a:rPr lang="en-US" altLang="zh-CN" sz="2400">
                <a:solidFill>
                  <a:srgbClr val="008000"/>
                </a:solidFill>
                <a:latin typeface="Times New Roman" pitchFamily="18" charset="0"/>
                <a:ea typeface="黑体" pitchFamily="2" charset="-122"/>
                <a:cs typeface="Times New Roman" pitchFamily="18" charset="0"/>
              </a:rPr>
              <a:t>&lt;</a:t>
            </a:r>
            <a:endParaRPr lang="en-US" altLang="zh-CN" sz="2400">
              <a:latin typeface="Times New Roman" pitchFamily="18" charset="0"/>
              <a:ea typeface="黑体" pitchFamily="2" charset="-122"/>
              <a:cs typeface="Times New Roman" pitchFamily="18" charset="0"/>
            </a:endParaRPr>
          </a:p>
        </p:txBody>
      </p:sp>
      <p:sp>
        <p:nvSpPr>
          <p:cNvPr id="20483" name="AutoShape 3">
            <a:hlinkClick r:id="" action="ppaction://hlinkshowjump?jump=nextslide" highlightClick="1"/>
          </p:cNvPr>
          <p:cNvSpPr>
            <a:spLocks noChangeArrowheads="1"/>
          </p:cNvSpPr>
          <p:nvPr/>
        </p:nvSpPr>
        <p:spPr bwMode="auto">
          <a:xfrm>
            <a:off x="1154113" y="6172200"/>
            <a:ext cx="533400" cy="381000"/>
          </a:xfrm>
          <a:prstGeom prst="roundRect">
            <a:avLst>
              <a:gd name="adj" fmla="val 16667"/>
            </a:avLst>
          </a:prstGeom>
          <a:noFill/>
          <a:ln w="12700" cap="sq">
            <a:solidFill>
              <a:schemeClr val="accent1"/>
            </a:solidFill>
            <a:round/>
            <a:headEnd type="none" w="sm" len="sm"/>
            <a:tailEnd type="none" w="sm" len="sm"/>
          </a:ln>
        </p:spPr>
        <p:txBody>
          <a:bodyPr wrap="none" anchor="ctr"/>
          <a:lstStyle/>
          <a:p>
            <a:pPr algn="ctr"/>
            <a:r>
              <a:rPr lang="en-US" altLang="zh-CN" sz="2400">
                <a:solidFill>
                  <a:srgbClr val="008000"/>
                </a:solidFill>
                <a:latin typeface="Times New Roman" pitchFamily="18" charset="0"/>
                <a:ea typeface="黑体" pitchFamily="2" charset="-122"/>
                <a:cs typeface="Times New Roman" pitchFamily="18" charset="0"/>
              </a:rPr>
              <a:t>&gt;</a:t>
            </a:r>
            <a:endParaRPr lang="en-US" altLang="zh-CN" sz="2400">
              <a:latin typeface="Times New Roman" pitchFamily="18" charset="0"/>
              <a:ea typeface="黑体" pitchFamily="2" charset="-122"/>
              <a:cs typeface="Times New Roman" pitchFamily="18" charset="0"/>
            </a:endParaRPr>
          </a:p>
        </p:txBody>
      </p:sp>
      <p:grpSp>
        <p:nvGrpSpPr>
          <p:cNvPr id="2" name="Group 28"/>
          <p:cNvGrpSpPr>
            <a:grpSpLocks/>
          </p:cNvGrpSpPr>
          <p:nvPr/>
        </p:nvGrpSpPr>
        <p:grpSpPr bwMode="auto">
          <a:xfrm>
            <a:off x="914400" y="1676400"/>
            <a:ext cx="7281863" cy="3733800"/>
            <a:chOff x="576" y="1056"/>
            <a:chExt cx="4587" cy="2352"/>
          </a:xfrm>
        </p:grpSpPr>
        <p:sp>
          <p:nvSpPr>
            <p:cNvPr id="20486" name="Text Box 9"/>
            <p:cNvSpPr txBox="1">
              <a:spLocks noChangeArrowheads="1"/>
            </p:cNvSpPr>
            <p:nvPr/>
          </p:nvSpPr>
          <p:spPr bwMode="auto">
            <a:xfrm>
              <a:off x="576" y="1120"/>
              <a:ext cx="1081" cy="2060"/>
            </a:xfrm>
            <a:prstGeom prst="rect">
              <a:avLst/>
            </a:prstGeom>
            <a:noFill/>
            <a:ln w="9525">
              <a:noFill/>
              <a:miter lim="800000"/>
              <a:headEnd/>
              <a:tailEnd/>
            </a:ln>
          </p:spPr>
          <p:txBody>
            <a:bodyPr/>
            <a:lstStyle/>
            <a:p>
              <a:pPr marL="285750" algn="just">
                <a:lnSpc>
                  <a:spcPct val="140000"/>
                </a:lnSpc>
              </a:pPr>
              <a:r>
                <a:rPr lang="en-US" altLang="zh-CN" sz="2400">
                  <a:solidFill>
                    <a:schemeClr val="tx2"/>
                  </a:solidFill>
                  <a:latin typeface="Times New Roman" pitchFamily="18" charset="0"/>
                  <a:ea typeface="黑体" pitchFamily="2" charset="-122"/>
                  <a:cs typeface="Times New Roman" pitchFamily="18" charset="0"/>
                </a:rPr>
                <a:t>main()</a:t>
              </a:r>
            </a:p>
            <a:p>
              <a:pPr marL="285750" algn="just">
                <a:lnSpc>
                  <a:spcPct val="140000"/>
                </a:lnSpc>
              </a:pPr>
              <a:endParaRPr lang="en-US" altLang="zh-CN" sz="2400">
                <a:solidFill>
                  <a:schemeClr val="tx2"/>
                </a:solidFill>
                <a:latin typeface="Times New Roman" pitchFamily="18" charset="0"/>
                <a:ea typeface="黑体" pitchFamily="2" charset="-122"/>
                <a:cs typeface="Times New Roman" pitchFamily="18" charset="0"/>
              </a:endParaRPr>
            </a:p>
            <a:p>
              <a:pPr marL="285750" algn="just">
                <a:lnSpc>
                  <a:spcPct val="140000"/>
                </a:lnSpc>
              </a:pPr>
              <a:r>
                <a:rPr lang="zh-CN" altLang="en-US" sz="2400">
                  <a:solidFill>
                    <a:schemeClr val="tx2"/>
                  </a:solidFill>
                  <a:latin typeface="Times New Roman" pitchFamily="18" charset="0"/>
                  <a:ea typeface="黑体" pitchFamily="2" charset="-122"/>
                  <a:cs typeface="Times New Roman" pitchFamily="18" charset="0"/>
                </a:rPr>
                <a:t>调</a:t>
              </a:r>
              <a:r>
                <a:rPr lang="en-US" altLang="zh-CN" sz="2400">
                  <a:solidFill>
                    <a:schemeClr val="tx2"/>
                  </a:solidFill>
                  <a:latin typeface="Times New Roman" pitchFamily="18" charset="0"/>
                  <a:ea typeface="黑体" pitchFamily="2" charset="-122"/>
                  <a:cs typeface="Times New Roman" pitchFamily="18" charset="0"/>
                </a:rPr>
                <a:t>fun()</a:t>
              </a:r>
            </a:p>
            <a:p>
              <a:pPr marL="285750" algn="just">
                <a:lnSpc>
                  <a:spcPct val="140000"/>
                </a:lnSpc>
              </a:pPr>
              <a:endParaRPr lang="en-US" altLang="zh-CN" sz="2400">
                <a:solidFill>
                  <a:schemeClr val="tx2"/>
                </a:solidFill>
                <a:latin typeface="Times New Roman" pitchFamily="18" charset="0"/>
                <a:ea typeface="黑体" pitchFamily="2" charset="-122"/>
                <a:cs typeface="Times New Roman" pitchFamily="18" charset="0"/>
              </a:endParaRPr>
            </a:p>
            <a:p>
              <a:pPr marL="285750" algn="just">
                <a:lnSpc>
                  <a:spcPct val="140000"/>
                </a:lnSpc>
              </a:pPr>
              <a:r>
                <a:rPr lang="zh-CN" altLang="en-US" sz="2400">
                  <a:solidFill>
                    <a:schemeClr val="tx2"/>
                  </a:solidFill>
                  <a:latin typeface="Times New Roman" pitchFamily="18" charset="0"/>
                  <a:ea typeface="黑体" pitchFamily="2" charset="-122"/>
                  <a:cs typeface="Times New Roman" pitchFamily="18" charset="0"/>
                </a:rPr>
                <a:t>结束</a:t>
              </a:r>
            </a:p>
          </p:txBody>
        </p:sp>
        <p:sp>
          <p:nvSpPr>
            <p:cNvPr id="20487" name="Text Box 10"/>
            <p:cNvSpPr txBox="1">
              <a:spLocks noChangeArrowheads="1"/>
            </p:cNvSpPr>
            <p:nvPr/>
          </p:nvSpPr>
          <p:spPr bwMode="auto">
            <a:xfrm>
              <a:off x="4463" y="1204"/>
              <a:ext cx="700" cy="2060"/>
            </a:xfrm>
            <a:prstGeom prst="rect">
              <a:avLst/>
            </a:prstGeom>
            <a:noFill/>
            <a:ln w="9525">
              <a:noFill/>
              <a:miter lim="800000"/>
              <a:headEnd/>
              <a:tailEnd/>
            </a:ln>
          </p:spPr>
          <p:txBody>
            <a:bodyPr/>
            <a:lstStyle/>
            <a:p>
              <a:pPr algn="just">
                <a:lnSpc>
                  <a:spcPct val="160000"/>
                </a:lnSpc>
              </a:pPr>
              <a:r>
                <a:rPr lang="en-US" altLang="zh-CN" sz="2400">
                  <a:solidFill>
                    <a:schemeClr val="tx2"/>
                  </a:solidFill>
                  <a:latin typeface="Times New Roman" pitchFamily="18" charset="0"/>
                  <a:ea typeface="黑体" pitchFamily="2" charset="-122"/>
                  <a:cs typeface="Times New Roman" pitchFamily="18" charset="0"/>
                </a:rPr>
                <a:t>fun()</a:t>
              </a:r>
            </a:p>
            <a:p>
              <a:pPr algn="just">
                <a:lnSpc>
                  <a:spcPct val="160000"/>
                </a:lnSpc>
              </a:pPr>
              <a:endParaRPr lang="en-US" altLang="zh-CN" sz="2400">
                <a:solidFill>
                  <a:schemeClr val="tx2"/>
                </a:solidFill>
                <a:latin typeface="Times New Roman" pitchFamily="18" charset="0"/>
                <a:ea typeface="黑体" pitchFamily="2" charset="-122"/>
                <a:cs typeface="Times New Roman" pitchFamily="18" charset="0"/>
              </a:endParaRPr>
            </a:p>
            <a:p>
              <a:pPr algn="just">
                <a:lnSpc>
                  <a:spcPct val="160000"/>
                </a:lnSpc>
              </a:pPr>
              <a:endParaRPr lang="en-US" altLang="zh-CN" sz="2400">
                <a:solidFill>
                  <a:schemeClr val="tx2"/>
                </a:solidFill>
                <a:latin typeface="Times New Roman" pitchFamily="18" charset="0"/>
                <a:ea typeface="黑体" pitchFamily="2" charset="-122"/>
                <a:cs typeface="Times New Roman" pitchFamily="18" charset="0"/>
              </a:endParaRPr>
            </a:p>
            <a:p>
              <a:pPr algn="just">
                <a:lnSpc>
                  <a:spcPct val="160000"/>
                </a:lnSpc>
              </a:pPr>
              <a:endParaRPr lang="en-US" altLang="zh-CN" sz="2400">
                <a:solidFill>
                  <a:schemeClr val="tx2"/>
                </a:solidFill>
                <a:latin typeface="Times New Roman" pitchFamily="18" charset="0"/>
                <a:ea typeface="黑体" pitchFamily="2" charset="-122"/>
                <a:cs typeface="Times New Roman" pitchFamily="18" charset="0"/>
              </a:endParaRPr>
            </a:p>
            <a:p>
              <a:pPr algn="just">
                <a:lnSpc>
                  <a:spcPct val="160000"/>
                </a:lnSpc>
              </a:pPr>
              <a:r>
                <a:rPr lang="zh-CN" altLang="en-US" sz="2400">
                  <a:solidFill>
                    <a:schemeClr val="tx2"/>
                  </a:solidFill>
                  <a:latin typeface="Times New Roman" pitchFamily="18" charset="0"/>
                  <a:ea typeface="黑体" pitchFamily="2" charset="-122"/>
                  <a:cs typeface="Times New Roman" pitchFamily="18" charset="0"/>
                </a:rPr>
                <a:t>返回</a:t>
              </a:r>
            </a:p>
          </p:txBody>
        </p:sp>
        <p:sp>
          <p:nvSpPr>
            <p:cNvPr id="20488" name="Line 11"/>
            <p:cNvSpPr>
              <a:spLocks noChangeShapeType="1"/>
            </p:cNvSpPr>
            <p:nvPr/>
          </p:nvSpPr>
          <p:spPr bwMode="auto">
            <a:xfrm>
              <a:off x="1015" y="1425"/>
              <a:ext cx="0" cy="437"/>
            </a:xfrm>
            <a:prstGeom prst="line">
              <a:avLst/>
            </a:prstGeom>
            <a:noFill/>
            <a:ln w="15875">
              <a:solidFill>
                <a:schemeClr val="tx1"/>
              </a:solidFill>
              <a:round/>
              <a:headEnd/>
              <a:tailEnd type="triangle" w="med" len="lg"/>
            </a:ln>
          </p:spPr>
          <p:txBody>
            <a:bodyPr/>
            <a:lstStyle/>
            <a:p>
              <a:endParaRPr lang="zh-CN" altLang="en-US"/>
            </a:p>
          </p:txBody>
        </p:sp>
        <p:sp>
          <p:nvSpPr>
            <p:cNvPr id="20489" name="Line 12"/>
            <p:cNvSpPr>
              <a:spLocks noChangeShapeType="1"/>
            </p:cNvSpPr>
            <p:nvPr/>
          </p:nvSpPr>
          <p:spPr bwMode="auto">
            <a:xfrm>
              <a:off x="1041" y="2119"/>
              <a:ext cx="0" cy="438"/>
            </a:xfrm>
            <a:prstGeom prst="line">
              <a:avLst/>
            </a:prstGeom>
            <a:noFill/>
            <a:ln w="15875">
              <a:solidFill>
                <a:schemeClr val="tx1"/>
              </a:solidFill>
              <a:round/>
              <a:headEnd/>
              <a:tailEnd type="triangle" w="med" len="lg"/>
            </a:ln>
          </p:spPr>
          <p:txBody>
            <a:bodyPr/>
            <a:lstStyle/>
            <a:p>
              <a:endParaRPr lang="zh-CN" altLang="en-US"/>
            </a:p>
          </p:txBody>
        </p:sp>
        <p:sp>
          <p:nvSpPr>
            <p:cNvPr id="20490" name="Line 13"/>
            <p:cNvSpPr>
              <a:spLocks noChangeShapeType="1"/>
            </p:cNvSpPr>
            <p:nvPr/>
          </p:nvSpPr>
          <p:spPr bwMode="auto">
            <a:xfrm flipV="1">
              <a:off x="1503" y="1525"/>
              <a:ext cx="748" cy="447"/>
            </a:xfrm>
            <a:prstGeom prst="line">
              <a:avLst/>
            </a:prstGeom>
            <a:noFill/>
            <a:ln w="9525">
              <a:solidFill>
                <a:schemeClr val="tx1"/>
              </a:solidFill>
              <a:round/>
              <a:headEnd/>
              <a:tailEnd type="triangle" w="med" len="med"/>
            </a:ln>
          </p:spPr>
          <p:txBody>
            <a:bodyPr/>
            <a:lstStyle/>
            <a:p>
              <a:endParaRPr lang="zh-CN" altLang="en-US"/>
            </a:p>
          </p:txBody>
        </p:sp>
        <p:sp>
          <p:nvSpPr>
            <p:cNvPr id="20491" name="Line 14"/>
            <p:cNvSpPr>
              <a:spLocks noChangeShapeType="1"/>
            </p:cNvSpPr>
            <p:nvPr/>
          </p:nvSpPr>
          <p:spPr bwMode="auto">
            <a:xfrm flipH="1" flipV="1">
              <a:off x="1493" y="2109"/>
              <a:ext cx="746" cy="743"/>
            </a:xfrm>
            <a:prstGeom prst="line">
              <a:avLst/>
            </a:prstGeom>
            <a:noFill/>
            <a:ln w="15875">
              <a:solidFill>
                <a:schemeClr val="tx1"/>
              </a:solidFill>
              <a:round/>
              <a:headEnd/>
              <a:tailEnd type="triangle" w="med" len="lg"/>
            </a:ln>
          </p:spPr>
          <p:txBody>
            <a:bodyPr/>
            <a:lstStyle/>
            <a:p>
              <a:endParaRPr lang="zh-CN" altLang="en-US"/>
            </a:p>
          </p:txBody>
        </p:sp>
        <p:sp>
          <p:nvSpPr>
            <p:cNvPr id="20492" name="Line 15"/>
            <p:cNvSpPr>
              <a:spLocks noChangeShapeType="1"/>
            </p:cNvSpPr>
            <p:nvPr/>
          </p:nvSpPr>
          <p:spPr bwMode="auto">
            <a:xfrm>
              <a:off x="4696" y="1612"/>
              <a:ext cx="0" cy="1167"/>
            </a:xfrm>
            <a:prstGeom prst="line">
              <a:avLst/>
            </a:prstGeom>
            <a:noFill/>
            <a:ln w="15875">
              <a:solidFill>
                <a:schemeClr val="tx1"/>
              </a:solidFill>
              <a:round/>
              <a:headEnd/>
              <a:tailEnd type="triangle" w="med" len="lg"/>
            </a:ln>
          </p:spPr>
          <p:txBody>
            <a:bodyPr/>
            <a:lstStyle/>
            <a:p>
              <a:endParaRPr lang="zh-CN" altLang="en-US"/>
            </a:p>
          </p:txBody>
        </p:sp>
        <p:sp>
          <p:nvSpPr>
            <p:cNvPr id="20493" name="Text Box 16"/>
            <p:cNvSpPr txBox="1">
              <a:spLocks noChangeArrowheads="1"/>
            </p:cNvSpPr>
            <p:nvPr/>
          </p:nvSpPr>
          <p:spPr bwMode="auto">
            <a:xfrm>
              <a:off x="725" y="1521"/>
              <a:ext cx="246" cy="346"/>
            </a:xfrm>
            <a:prstGeom prst="rect">
              <a:avLst/>
            </a:prstGeom>
            <a:noFill/>
            <a:ln w="9525">
              <a:noFill/>
              <a:miter lim="800000"/>
              <a:headEnd/>
              <a:tailEnd/>
            </a:ln>
          </p:spPr>
          <p:txBody>
            <a:bodyPr lIns="0" tIns="0" rIns="0" bIns="0"/>
            <a:lstStyle/>
            <a:p>
              <a:pPr algn="just"/>
              <a:r>
                <a:rPr lang="en-US" altLang="zh-CN" sz="2400">
                  <a:solidFill>
                    <a:schemeClr val="tx2"/>
                  </a:solidFill>
                  <a:latin typeface="Times New Roman" pitchFamily="18" charset="0"/>
                  <a:ea typeface="黑体" pitchFamily="2" charset="-122"/>
                  <a:cs typeface="Times New Roman" pitchFamily="18" charset="0"/>
                </a:rPr>
                <a:t>①</a:t>
              </a:r>
            </a:p>
          </p:txBody>
        </p:sp>
        <p:sp>
          <p:nvSpPr>
            <p:cNvPr id="20494" name="Text Box 17"/>
            <p:cNvSpPr txBox="1">
              <a:spLocks noChangeArrowheads="1"/>
            </p:cNvSpPr>
            <p:nvPr/>
          </p:nvSpPr>
          <p:spPr bwMode="auto">
            <a:xfrm>
              <a:off x="1703" y="1484"/>
              <a:ext cx="233" cy="292"/>
            </a:xfrm>
            <a:prstGeom prst="rect">
              <a:avLst/>
            </a:prstGeom>
            <a:noFill/>
            <a:ln w="9525">
              <a:noFill/>
              <a:miter lim="800000"/>
              <a:headEnd/>
              <a:tailEnd/>
            </a:ln>
          </p:spPr>
          <p:txBody>
            <a:bodyPr lIns="0" tIns="0" rIns="0" bIns="0"/>
            <a:lstStyle/>
            <a:p>
              <a:pPr algn="just"/>
              <a:r>
                <a:rPr lang="en-US" altLang="zh-CN" sz="2400">
                  <a:solidFill>
                    <a:schemeClr val="tx2"/>
                  </a:solidFill>
                  <a:latin typeface="Times New Roman" pitchFamily="18" charset="0"/>
                  <a:ea typeface="黑体" pitchFamily="2" charset="-122"/>
                  <a:cs typeface="Times New Roman" pitchFamily="18" charset="0"/>
                </a:rPr>
                <a:t>②</a:t>
              </a:r>
            </a:p>
          </p:txBody>
        </p:sp>
        <p:sp>
          <p:nvSpPr>
            <p:cNvPr id="20495" name="Text Box 18"/>
            <p:cNvSpPr txBox="1">
              <a:spLocks noChangeArrowheads="1"/>
            </p:cNvSpPr>
            <p:nvPr/>
          </p:nvSpPr>
          <p:spPr bwMode="auto">
            <a:xfrm>
              <a:off x="4781" y="1937"/>
              <a:ext cx="231" cy="292"/>
            </a:xfrm>
            <a:prstGeom prst="rect">
              <a:avLst/>
            </a:prstGeom>
            <a:noFill/>
            <a:ln w="9525">
              <a:noFill/>
              <a:miter lim="800000"/>
              <a:headEnd/>
              <a:tailEnd/>
            </a:ln>
          </p:spPr>
          <p:txBody>
            <a:bodyPr lIns="0" tIns="0" rIns="0" bIns="0"/>
            <a:lstStyle/>
            <a:p>
              <a:pPr algn="just"/>
              <a:r>
                <a:rPr lang="en-US" altLang="zh-CN" sz="2400">
                  <a:solidFill>
                    <a:schemeClr val="tx2"/>
                  </a:solidFill>
                  <a:latin typeface="Times New Roman" pitchFamily="18" charset="0"/>
                  <a:ea typeface="黑体" pitchFamily="2" charset="-122"/>
                  <a:cs typeface="Times New Roman" pitchFamily="18" charset="0"/>
                </a:rPr>
                <a:t>④</a:t>
              </a:r>
            </a:p>
          </p:txBody>
        </p:sp>
        <p:sp>
          <p:nvSpPr>
            <p:cNvPr id="20496" name="Text Box 19"/>
            <p:cNvSpPr txBox="1">
              <a:spLocks noChangeArrowheads="1"/>
            </p:cNvSpPr>
            <p:nvPr/>
          </p:nvSpPr>
          <p:spPr bwMode="auto">
            <a:xfrm>
              <a:off x="1762" y="2576"/>
              <a:ext cx="231" cy="291"/>
            </a:xfrm>
            <a:prstGeom prst="rect">
              <a:avLst/>
            </a:prstGeom>
            <a:noFill/>
            <a:ln w="9525">
              <a:noFill/>
              <a:miter lim="800000"/>
              <a:headEnd/>
              <a:tailEnd/>
            </a:ln>
          </p:spPr>
          <p:txBody>
            <a:bodyPr lIns="0" tIns="0" rIns="0" bIns="0"/>
            <a:lstStyle/>
            <a:p>
              <a:pPr algn="just"/>
              <a:r>
                <a:rPr lang="en-US" altLang="zh-CN" sz="2400">
                  <a:solidFill>
                    <a:schemeClr val="tx2"/>
                  </a:solidFill>
                  <a:latin typeface="Times New Roman" pitchFamily="18" charset="0"/>
                  <a:ea typeface="黑体" pitchFamily="2" charset="-122"/>
                  <a:cs typeface="Times New Roman" pitchFamily="18" charset="0"/>
                </a:rPr>
                <a:t>⑥</a:t>
              </a:r>
            </a:p>
          </p:txBody>
        </p:sp>
        <p:sp>
          <p:nvSpPr>
            <p:cNvPr id="20497" name="Text Box 20"/>
            <p:cNvSpPr txBox="1">
              <a:spLocks noChangeArrowheads="1"/>
            </p:cNvSpPr>
            <p:nvPr/>
          </p:nvSpPr>
          <p:spPr bwMode="auto">
            <a:xfrm>
              <a:off x="739" y="2205"/>
              <a:ext cx="232" cy="292"/>
            </a:xfrm>
            <a:prstGeom prst="rect">
              <a:avLst/>
            </a:prstGeom>
            <a:noFill/>
            <a:ln w="9525">
              <a:noFill/>
              <a:miter lim="800000"/>
              <a:headEnd/>
              <a:tailEnd/>
            </a:ln>
          </p:spPr>
          <p:txBody>
            <a:bodyPr lIns="0" tIns="0" rIns="0" bIns="0"/>
            <a:lstStyle/>
            <a:p>
              <a:pPr algn="just"/>
              <a:r>
                <a:rPr lang="en-US" altLang="zh-CN" sz="2400">
                  <a:solidFill>
                    <a:schemeClr val="tx2"/>
                  </a:solidFill>
                  <a:latin typeface="Times New Roman" pitchFamily="18" charset="0"/>
                  <a:ea typeface="黑体" pitchFamily="2" charset="-122"/>
                  <a:cs typeface="Times New Roman" pitchFamily="18" charset="0"/>
                </a:rPr>
                <a:t>⑦</a:t>
              </a:r>
            </a:p>
          </p:txBody>
        </p:sp>
        <p:sp>
          <p:nvSpPr>
            <p:cNvPr id="20498" name="Text Box 21"/>
            <p:cNvSpPr txBox="1">
              <a:spLocks noChangeArrowheads="1"/>
            </p:cNvSpPr>
            <p:nvPr/>
          </p:nvSpPr>
          <p:spPr bwMode="auto">
            <a:xfrm>
              <a:off x="2302" y="1056"/>
              <a:ext cx="976" cy="985"/>
            </a:xfrm>
            <a:prstGeom prst="rect">
              <a:avLst/>
            </a:prstGeom>
            <a:noFill/>
            <a:ln w="9525">
              <a:solidFill>
                <a:schemeClr val="tx1"/>
              </a:solidFill>
              <a:miter lim="800000"/>
              <a:headEnd/>
              <a:tailEnd/>
            </a:ln>
          </p:spPr>
          <p:txBody>
            <a:bodyPr lIns="0" tIns="182880" rIns="0" bIns="0"/>
            <a:lstStyle/>
            <a:p>
              <a:pPr marL="171450" algn="just"/>
              <a:r>
                <a:rPr lang="zh-CN" altLang="en-US" sz="2400">
                  <a:solidFill>
                    <a:schemeClr val="tx2"/>
                  </a:solidFill>
                  <a:latin typeface="Times New Roman" pitchFamily="18" charset="0"/>
                  <a:ea typeface="黑体" pitchFamily="2" charset="-122"/>
                  <a:cs typeface="Times New Roman" pitchFamily="18" charset="0"/>
                </a:rPr>
                <a:t>保存：</a:t>
              </a:r>
            </a:p>
            <a:p>
              <a:pPr marL="171450" algn="just"/>
              <a:r>
                <a:rPr lang="zh-CN" altLang="en-US" sz="2400">
                  <a:solidFill>
                    <a:schemeClr val="tx2"/>
                  </a:solidFill>
                  <a:latin typeface="Times New Roman" pitchFamily="18" charset="0"/>
                  <a:ea typeface="黑体" pitchFamily="2" charset="-122"/>
                  <a:cs typeface="Times New Roman" pitchFamily="18" charset="0"/>
                </a:rPr>
                <a:t>返回地址</a:t>
              </a:r>
            </a:p>
            <a:p>
              <a:pPr marL="171450" algn="just"/>
              <a:r>
                <a:rPr lang="zh-CN" altLang="en-US" sz="2400">
                  <a:solidFill>
                    <a:schemeClr val="tx2"/>
                  </a:solidFill>
                  <a:latin typeface="Times New Roman" pitchFamily="18" charset="0"/>
                  <a:ea typeface="黑体" pitchFamily="2" charset="-122"/>
                  <a:cs typeface="Times New Roman" pitchFamily="18" charset="0"/>
                </a:rPr>
                <a:t>当前现场</a:t>
              </a:r>
            </a:p>
          </p:txBody>
        </p:sp>
        <p:sp>
          <p:nvSpPr>
            <p:cNvPr id="20499" name="Line 22"/>
            <p:cNvSpPr>
              <a:spLocks noChangeShapeType="1"/>
            </p:cNvSpPr>
            <p:nvPr/>
          </p:nvSpPr>
          <p:spPr bwMode="auto">
            <a:xfrm>
              <a:off x="3417" y="1476"/>
              <a:ext cx="1085" cy="0"/>
            </a:xfrm>
            <a:prstGeom prst="line">
              <a:avLst/>
            </a:prstGeom>
            <a:noFill/>
            <a:ln w="15875">
              <a:solidFill>
                <a:schemeClr val="tx1"/>
              </a:solidFill>
              <a:round/>
              <a:headEnd/>
              <a:tailEnd type="triangle" w="med" len="lg"/>
            </a:ln>
          </p:spPr>
          <p:txBody>
            <a:bodyPr/>
            <a:lstStyle/>
            <a:p>
              <a:endParaRPr lang="zh-CN" altLang="en-US"/>
            </a:p>
          </p:txBody>
        </p:sp>
        <p:sp>
          <p:nvSpPr>
            <p:cNvPr id="20500" name="Text Box 23"/>
            <p:cNvSpPr txBox="1">
              <a:spLocks noChangeArrowheads="1"/>
            </p:cNvSpPr>
            <p:nvPr/>
          </p:nvSpPr>
          <p:spPr bwMode="auto">
            <a:xfrm>
              <a:off x="3858" y="1187"/>
              <a:ext cx="232" cy="293"/>
            </a:xfrm>
            <a:prstGeom prst="rect">
              <a:avLst/>
            </a:prstGeom>
            <a:noFill/>
            <a:ln w="9525">
              <a:noFill/>
              <a:miter lim="800000"/>
              <a:headEnd/>
              <a:tailEnd/>
            </a:ln>
          </p:spPr>
          <p:txBody>
            <a:bodyPr lIns="0" tIns="0" rIns="0" bIns="0"/>
            <a:lstStyle/>
            <a:p>
              <a:pPr algn="just"/>
              <a:r>
                <a:rPr lang="en-US" altLang="zh-CN" sz="2400">
                  <a:solidFill>
                    <a:schemeClr val="tx2"/>
                  </a:solidFill>
                  <a:latin typeface="Times New Roman" pitchFamily="18" charset="0"/>
                  <a:ea typeface="黑体" pitchFamily="2" charset="-122"/>
                  <a:cs typeface="Times New Roman" pitchFamily="18" charset="0"/>
                </a:rPr>
                <a:t>③</a:t>
              </a:r>
            </a:p>
          </p:txBody>
        </p:sp>
        <p:sp>
          <p:nvSpPr>
            <p:cNvPr id="20501" name="Line 24"/>
            <p:cNvSpPr>
              <a:spLocks noChangeShapeType="1"/>
            </p:cNvSpPr>
            <p:nvPr/>
          </p:nvSpPr>
          <p:spPr bwMode="auto">
            <a:xfrm flipH="1">
              <a:off x="3654" y="2955"/>
              <a:ext cx="816" cy="0"/>
            </a:xfrm>
            <a:prstGeom prst="line">
              <a:avLst/>
            </a:prstGeom>
            <a:noFill/>
            <a:ln w="15875">
              <a:solidFill>
                <a:schemeClr val="tx1"/>
              </a:solidFill>
              <a:round/>
              <a:headEnd/>
              <a:tailEnd type="triangle" w="med" len="lg"/>
            </a:ln>
          </p:spPr>
          <p:txBody>
            <a:bodyPr/>
            <a:lstStyle/>
            <a:p>
              <a:endParaRPr lang="zh-CN" altLang="en-US"/>
            </a:p>
          </p:txBody>
        </p:sp>
        <p:sp>
          <p:nvSpPr>
            <p:cNvPr id="20502" name="Text Box 25"/>
            <p:cNvSpPr txBox="1">
              <a:spLocks noChangeArrowheads="1"/>
            </p:cNvSpPr>
            <p:nvPr/>
          </p:nvSpPr>
          <p:spPr bwMode="auto">
            <a:xfrm>
              <a:off x="2242" y="2423"/>
              <a:ext cx="1363" cy="985"/>
            </a:xfrm>
            <a:prstGeom prst="rect">
              <a:avLst/>
            </a:prstGeom>
            <a:noFill/>
            <a:ln w="9525">
              <a:solidFill>
                <a:schemeClr val="tx1"/>
              </a:solidFill>
              <a:miter lim="800000"/>
              <a:headEnd/>
              <a:tailEnd/>
            </a:ln>
          </p:spPr>
          <p:txBody>
            <a:bodyPr lIns="0" tIns="182880" rIns="0" bIns="0"/>
            <a:lstStyle/>
            <a:p>
              <a:pPr marL="171450" algn="just"/>
              <a:r>
                <a:rPr lang="zh-CN" altLang="en-US" sz="2400">
                  <a:solidFill>
                    <a:schemeClr val="tx2"/>
                  </a:solidFill>
                  <a:latin typeface="Times New Roman" pitchFamily="18" charset="0"/>
                  <a:ea typeface="黑体" pitchFamily="2" charset="-122"/>
                  <a:cs typeface="Times New Roman" pitchFamily="18" charset="0"/>
                </a:rPr>
                <a:t>恢复：</a:t>
              </a:r>
            </a:p>
            <a:p>
              <a:pPr marL="171450" algn="just"/>
              <a:r>
                <a:rPr lang="zh-CN" altLang="en-US" sz="2400">
                  <a:solidFill>
                    <a:schemeClr val="tx2"/>
                  </a:solidFill>
                  <a:latin typeface="Times New Roman" pitchFamily="18" charset="0"/>
                  <a:ea typeface="黑体" pitchFamily="2" charset="-122"/>
                  <a:cs typeface="Times New Roman" pitchFamily="18" charset="0"/>
                </a:rPr>
                <a:t>主调程序现场</a:t>
              </a:r>
            </a:p>
            <a:p>
              <a:pPr marL="171450" algn="just"/>
              <a:r>
                <a:rPr lang="zh-CN" altLang="en-US" sz="2400">
                  <a:solidFill>
                    <a:schemeClr val="tx2"/>
                  </a:solidFill>
                  <a:latin typeface="Times New Roman" pitchFamily="18" charset="0"/>
                  <a:ea typeface="黑体" pitchFamily="2" charset="-122"/>
                  <a:cs typeface="Times New Roman" pitchFamily="18" charset="0"/>
                </a:rPr>
                <a:t>返回地址</a:t>
              </a:r>
            </a:p>
          </p:txBody>
        </p:sp>
        <p:sp>
          <p:nvSpPr>
            <p:cNvPr id="20503" name="Text Box 26"/>
            <p:cNvSpPr txBox="1">
              <a:spLocks noChangeArrowheads="1"/>
            </p:cNvSpPr>
            <p:nvPr/>
          </p:nvSpPr>
          <p:spPr bwMode="auto">
            <a:xfrm>
              <a:off x="3983" y="2683"/>
              <a:ext cx="234" cy="248"/>
            </a:xfrm>
            <a:prstGeom prst="rect">
              <a:avLst/>
            </a:prstGeom>
            <a:noFill/>
            <a:ln w="9525">
              <a:noFill/>
              <a:miter lim="800000"/>
              <a:headEnd/>
              <a:tailEnd/>
            </a:ln>
          </p:spPr>
          <p:txBody>
            <a:bodyPr lIns="0" tIns="0" rIns="0" bIns="0"/>
            <a:lstStyle/>
            <a:p>
              <a:pPr algn="just"/>
              <a:r>
                <a:rPr lang="en-US" altLang="zh-CN" sz="2400">
                  <a:solidFill>
                    <a:schemeClr val="tx2"/>
                  </a:solidFill>
                  <a:latin typeface="Times New Roman" pitchFamily="18" charset="0"/>
                  <a:ea typeface="黑体" pitchFamily="2" charset="-122"/>
                  <a:cs typeface="Times New Roman" pitchFamily="18" charset="0"/>
                </a:rPr>
                <a:t>⑤</a:t>
              </a:r>
            </a:p>
          </p:txBody>
        </p:sp>
      </p:grpSp>
      <p:sp>
        <p:nvSpPr>
          <p:cNvPr id="20485" name="Rectangle 27"/>
          <p:cNvSpPr>
            <a:spLocks noChangeArrowheads="1"/>
          </p:cNvSpPr>
          <p:nvPr/>
        </p:nvSpPr>
        <p:spPr bwMode="auto">
          <a:xfrm>
            <a:off x="304800" y="877888"/>
            <a:ext cx="3968750" cy="457200"/>
          </a:xfrm>
          <a:prstGeom prst="rect">
            <a:avLst/>
          </a:prstGeom>
          <a:noFill/>
          <a:ln w="9525">
            <a:noFill/>
            <a:miter lim="800000"/>
            <a:headEnd/>
            <a:tailEnd/>
          </a:ln>
        </p:spPr>
        <p:txBody>
          <a:bodyPr lIns="92075" tIns="46038" rIns="92075" bIns="46038" anchor="b"/>
          <a:lstStyle/>
          <a:p>
            <a:r>
              <a:rPr lang="zh-CN" altLang="en-US" sz="2800">
                <a:latin typeface="Times New Roman" pitchFamily="18" charset="0"/>
                <a:ea typeface="黑体" pitchFamily="2" charset="-122"/>
                <a:cs typeface="Times New Roman" pitchFamily="18" charset="0"/>
              </a:rPr>
              <a:t>函数调用的执行过程</a:t>
            </a:r>
            <a:endParaRPr lang="zh-CN" altLang="en-US" sz="2800">
              <a:solidFill>
                <a:srgbClr val="0000FF"/>
              </a:solidFill>
              <a:latin typeface="Times New Roman" pitchFamily="18" charset="0"/>
              <a:ea typeface="黑体" pitchFamily="2" charset="-122"/>
              <a:cs typeface="Times New Roman" pitchFamily="18" charset="0"/>
            </a:endParaRPr>
          </a:p>
        </p:txBody>
      </p:sp>
    </p:spTree>
  </p:cSld>
  <p:clrMapOvr>
    <a:masterClrMapping/>
  </p:clrMapOvr>
  <p:transition>
    <p:cover/>
    <p:sndAc>
      <p:stSnd>
        <p:snd r:embed="rId3" name="CAMERA.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Text Box 4"/>
          <p:cNvSpPr txBox="1">
            <a:spLocks noChangeArrowheads="1"/>
          </p:cNvSpPr>
          <p:nvPr/>
        </p:nvSpPr>
        <p:spPr bwMode="auto">
          <a:xfrm>
            <a:off x="447675" y="1411288"/>
            <a:ext cx="7680325" cy="4454525"/>
          </a:xfrm>
          <a:prstGeom prst="rect">
            <a:avLst/>
          </a:prstGeom>
          <a:solidFill>
            <a:srgbClr val="000080"/>
          </a:solidFill>
          <a:ln w="9525" algn="ctr">
            <a:solidFill>
              <a:srgbClr val="00FF00"/>
            </a:solidFill>
            <a:miter lim="800000"/>
            <a:headEnd/>
            <a:tailEnd/>
          </a:ln>
        </p:spPr>
        <p:txBody>
          <a:bodyPr wrap="none">
            <a:spAutoFit/>
          </a:bodyPr>
          <a:lstStyle/>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Times New Roman" pitchFamily="18" charset="0"/>
              </a:rPr>
              <a:t>/*</a:t>
            </a:r>
            <a:r>
              <a:rPr kumimoji="1" lang="zh-CN" altLang="en-US" sz="2200" i="1">
                <a:solidFill>
                  <a:srgbClr val="FFFF00"/>
                </a:solidFill>
                <a:latin typeface="Times New Roman" pitchFamily="18" charset="0"/>
              </a:rPr>
              <a:t>给定半径，求圆的面积*</a:t>
            </a:r>
            <a:r>
              <a:rPr kumimoji="1" lang="en-US" altLang="zh-CN" sz="2200" i="1">
                <a:solidFill>
                  <a:srgbClr val="FFFF00"/>
                </a:solidFill>
                <a:latin typeface="Times New Roman" pitchFamily="18"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#define   PI    3.14159                  /*</a:t>
            </a:r>
            <a:r>
              <a:rPr kumimoji="1" lang="zh-CN" altLang="en-US" sz="2200" i="1">
                <a:solidFill>
                  <a:srgbClr val="FFFF00"/>
                </a:solidFill>
                <a:latin typeface="Arial" charset="0"/>
              </a:rPr>
              <a:t>编译预处理</a:t>
            </a:r>
            <a:r>
              <a:rPr kumimoji="1" lang="en-US" altLang="zh-CN" sz="2200" i="1">
                <a:solidFill>
                  <a:srgbClr val="FFFF00"/>
                </a:solidFill>
                <a:latin typeface="Arial" charset="0"/>
              </a:rPr>
              <a:t>——</a:t>
            </a:r>
            <a:r>
              <a:rPr kumimoji="1" lang="zh-CN" altLang="en-US" sz="2200" i="1">
                <a:solidFill>
                  <a:srgbClr val="FFFF00"/>
                </a:solidFill>
                <a:latin typeface="Arial" charset="0"/>
              </a:rPr>
              <a:t>宏替换*</a:t>
            </a:r>
            <a:r>
              <a:rPr kumimoji="1" lang="en-US" altLang="zh-CN" sz="2200" i="1">
                <a:solidFill>
                  <a:srgbClr val="FFFF00"/>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#include  &lt;stdio</a:t>
            </a:r>
            <a:r>
              <a:rPr kumimoji="1" lang="en-US" altLang="zh-CN" sz="2200" b="1" i="1">
                <a:solidFill>
                  <a:srgbClr val="FFFF00"/>
                </a:solidFill>
                <a:latin typeface="Arial" charset="0"/>
              </a:rPr>
              <a:t>.</a:t>
            </a:r>
            <a:r>
              <a:rPr kumimoji="1" lang="en-US" altLang="zh-CN" sz="2200" i="1">
                <a:solidFill>
                  <a:srgbClr val="FFFF00"/>
                </a:solidFill>
                <a:latin typeface="Arial" charset="0"/>
              </a:rPr>
              <a:t>h&gt;                     /*</a:t>
            </a:r>
            <a:r>
              <a:rPr kumimoji="1" lang="zh-CN" altLang="en-US" sz="2200" i="1">
                <a:solidFill>
                  <a:srgbClr val="FFFF00"/>
                </a:solidFill>
                <a:latin typeface="Arial" charset="0"/>
              </a:rPr>
              <a:t>编译预处理</a:t>
            </a:r>
            <a:r>
              <a:rPr kumimoji="1" lang="en-US" altLang="zh-CN" sz="2200" i="1">
                <a:solidFill>
                  <a:srgbClr val="FFFF00"/>
                </a:solidFill>
                <a:latin typeface="Arial" charset="0"/>
              </a:rPr>
              <a:t>——</a:t>
            </a:r>
            <a:r>
              <a:rPr kumimoji="1" lang="zh-CN" altLang="en-US" sz="2200" i="1">
                <a:solidFill>
                  <a:srgbClr val="FFFF00"/>
                </a:solidFill>
                <a:latin typeface="Arial" charset="0"/>
              </a:rPr>
              <a:t>文件包含*</a:t>
            </a:r>
            <a:r>
              <a:rPr kumimoji="1" lang="en-US" altLang="zh-CN" sz="2200" i="1">
                <a:solidFill>
                  <a:srgbClr val="FFFF00"/>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#include &lt;math</a:t>
            </a:r>
            <a:r>
              <a:rPr kumimoji="1" lang="en-US" altLang="zh-CN" sz="2200" b="1" i="1">
                <a:solidFill>
                  <a:srgbClr val="FFFF00"/>
                </a:solidFill>
                <a:latin typeface="Arial" charset="0"/>
              </a:rPr>
              <a:t>.</a:t>
            </a:r>
            <a:r>
              <a:rPr kumimoji="1" lang="en-US" altLang="zh-CN" sz="2200" i="1">
                <a:solidFill>
                  <a:srgbClr val="FFFF00"/>
                </a:solidFill>
                <a:latin typeface="Arial" charset="0"/>
              </a:rPr>
              <a:t>h&gt;                     /*</a:t>
            </a:r>
            <a:r>
              <a:rPr kumimoji="1" lang="zh-CN" altLang="en-US" sz="2200" i="1">
                <a:solidFill>
                  <a:srgbClr val="FFFF00"/>
                </a:solidFill>
                <a:latin typeface="Arial" charset="0"/>
              </a:rPr>
              <a:t>编译预处理</a:t>
            </a:r>
            <a:r>
              <a:rPr kumimoji="1" lang="en-US" altLang="zh-CN" sz="2200" i="1">
                <a:solidFill>
                  <a:srgbClr val="FFFF00"/>
                </a:solidFill>
                <a:latin typeface="Arial" charset="0"/>
              </a:rPr>
              <a:t>——</a:t>
            </a:r>
            <a:r>
              <a:rPr kumimoji="1" lang="zh-CN" altLang="en-US" sz="2200" i="1">
                <a:solidFill>
                  <a:srgbClr val="FFFF00"/>
                </a:solidFill>
                <a:latin typeface="Arial" charset="0"/>
              </a:rPr>
              <a:t>文件包含*</a:t>
            </a:r>
            <a:r>
              <a:rPr kumimoji="1" lang="en-US" altLang="zh-CN" sz="2200" i="1">
                <a:solidFill>
                  <a:srgbClr val="FFFF00"/>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main( )                                                                    /*</a:t>
            </a:r>
            <a:r>
              <a:rPr kumimoji="1" lang="zh-CN" altLang="en-US" sz="2200" i="1">
                <a:solidFill>
                  <a:srgbClr val="FFFF00"/>
                </a:solidFill>
                <a:latin typeface="Arial" charset="0"/>
              </a:rPr>
              <a:t>主函数*</a:t>
            </a:r>
            <a:r>
              <a:rPr kumimoji="1" lang="en-US" altLang="zh-CN" sz="2200" i="1">
                <a:solidFill>
                  <a:srgbClr val="FFFF00"/>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     float  r,s;                  /*</a:t>
            </a:r>
            <a:r>
              <a:rPr kumimoji="1" lang="zh-CN" altLang="en-US" sz="2200" i="1">
                <a:solidFill>
                  <a:srgbClr val="FFFF00"/>
                </a:solidFill>
                <a:latin typeface="Arial" charset="0"/>
              </a:rPr>
              <a:t>定义变量</a:t>
            </a:r>
            <a:r>
              <a:rPr kumimoji="1" lang="en-US" altLang="zh-CN" sz="2200" i="1">
                <a:solidFill>
                  <a:srgbClr val="FFFF00"/>
                </a:solidFill>
                <a:latin typeface="Arial" charset="0"/>
              </a:rPr>
              <a:t>r</a:t>
            </a:r>
            <a:r>
              <a:rPr kumimoji="1" lang="zh-CN" altLang="en-US" sz="2200" i="1">
                <a:solidFill>
                  <a:srgbClr val="FFFF00"/>
                </a:solidFill>
                <a:latin typeface="Arial" charset="0"/>
              </a:rPr>
              <a:t>、</a:t>
            </a:r>
            <a:r>
              <a:rPr kumimoji="1" lang="en-US" altLang="zh-CN" sz="2200" i="1">
                <a:solidFill>
                  <a:srgbClr val="FFFF00"/>
                </a:solidFill>
                <a:latin typeface="Arial" charset="0"/>
              </a:rPr>
              <a:t>s</a:t>
            </a:r>
            <a:r>
              <a:rPr kumimoji="1" lang="zh-CN" altLang="en-US" sz="2200" i="1">
                <a:solidFill>
                  <a:srgbClr val="FFFF00"/>
                </a:solidFill>
                <a:latin typeface="Arial" charset="0"/>
              </a:rPr>
              <a:t>类型为单精度实型*</a:t>
            </a:r>
            <a:r>
              <a:rPr kumimoji="1" lang="en-US" altLang="zh-CN" sz="2200" i="1">
                <a:solidFill>
                  <a:srgbClr val="FFFF00"/>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    </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     r =1.0;                                                         /*</a:t>
            </a:r>
            <a:r>
              <a:rPr kumimoji="1" lang="zh-CN" altLang="en-US" sz="2200" i="1">
                <a:solidFill>
                  <a:srgbClr val="FFFF00"/>
                </a:solidFill>
                <a:latin typeface="Arial" charset="0"/>
              </a:rPr>
              <a:t>变量</a:t>
            </a:r>
            <a:r>
              <a:rPr kumimoji="1" lang="en-US" altLang="zh-CN" sz="2200" i="1">
                <a:solidFill>
                  <a:srgbClr val="FFFF00"/>
                </a:solidFill>
                <a:latin typeface="Arial" charset="0"/>
              </a:rPr>
              <a:t>r</a:t>
            </a:r>
            <a:r>
              <a:rPr kumimoji="1" lang="zh-CN" altLang="en-US" sz="2200" i="1">
                <a:solidFill>
                  <a:srgbClr val="FFFF00"/>
                </a:solidFill>
                <a:latin typeface="Arial" charset="0"/>
              </a:rPr>
              <a:t>赋初值*</a:t>
            </a:r>
            <a:r>
              <a:rPr kumimoji="1" lang="en-US" altLang="zh-CN" sz="2200" i="1">
                <a:solidFill>
                  <a:srgbClr val="FFFF00"/>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     s=PI </a:t>
            </a:r>
            <a:r>
              <a:rPr kumimoji="1" lang="en-US" altLang="zh-CN" sz="2200" i="1">
                <a:solidFill>
                  <a:srgbClr val="FFFF00"/>
                </a:solidFill>
                <a:latin typeface="宋体" pitchFamily="2" charset="-122"/>
              </a:rPr>
              <a:t>* </a:t>
            </a:r>
            <a:r>
              <a:rPr kumimoji="1" lang="en-US" altLang="zh-CN" sz="2200" i="1">
                <a:solidFill>
                  <a:srgbClr val="FFFF00"/>
                </a:solidFill>
                <a:latin typeface="Arial" charset="0"/>
              </a:rPr>
              <a:t>pow(r,2);                                       /*</a:t>
            </a:r>
            <a:r>
              <a:rPr kumimoji="1" lang="zh-CN" altLang="en-US" sz="2200" i="1">
                <a:solidFill>
                  <a:srgbClr val="FFFF00"/>
                </a:solidFill>
                <a:latin typeface="Arial" charset="0"/>
              </a:rPr>
              <a:t>计算圆面积</a:t>
            </a:r>
            <a:r>
              <a:rPr kumimoji="1" lang="en-US" altLang="zh-CN" sz="2200" i="1">
                <a:solidFill>
                  <a:srgbClr val="FFFF00"/>
                </a:solidFill>
                <a:latin typeface="Arial" charset="0"/>
              </a:rPr>
              <a:t>s*/</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00"/>
                </a:solidFill>
                <a:latin typeface="Arial" charset="0"/>
              </a:rPr>
              <a:t>     printf (“</a:t>
            </a:r>
            <a:r>
              <a:rPr kumimoji="1" lang="zh-CN" altLang="en-US" sz="2200" i="1">
                <a:solidFill>
                  <a:srgbClr val="FFFF00"/>
                </a:solidFill>
                <a:latin typeface="Arial" charset="0"/>
              </a:rPr>
              <a:t>半径</a:t>
            </a:r>
            <a:r>
              <a:rPr kumimoji="1" lang="en-US" altLang="zh-CN" sz="2200" i="1">
                <a:solidFill>
                  <a:srgbClr val="FFFF00"/>
                </a:solidFill>
                <a:latin typeface="Arial" charset="0"/>
              </a:rPr>
              <a:t>R=%f </a:t>
            </a:r>
            <a:r>
              <a:rPr kumimoji="1" lang="zh-CN" altLang="en-US" sz="2200" i="1">
                <a:solidFill>
                  <a:srgbClr val="FFFF00"/>
                </a:solidFill>
                <a:latin typeface="Arial" charset="0"/>
              </a:rPr>
              <a:t>时，面积</a:t>
            </a:r>
            <a:r>
              <a:rPr kumimoji="1" lang="en-US" altLang="zh-CN" sz="2200" i="1">
                <a:solidFill>
                  <a:srgbClr val="FFFF00"/>
                </a:solidFill>
                <a:latin typeface="Arial" charset="0"/>
              </a:rPr>
              <a:t>S=%f \n”,r,s);     /*</a:t>
            </a:r>
            <a:r>
              <a:rPr kumimoji="1" lang="zh-CN" altLang="en-US" sz="2200" i="1">
                <a:solidFill>
                  <a:srgbClr val="FFFF00"/>
                </a:solidFill>
                <a:latin typeface="Arial" charset="0"/>
              </a:rPr>
              <a:t>输出结果*</a:t>
            </a:r>
            <a:r>
              <a:rPr kumimoji="1" lang="en-US" altLang="zh-CN" sz="2200" i="1">
                <a:solidFill>
                  <a:srgbClr val="FFFF00"/>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66"/>
                </a:solidFill>
                <a:latin typeface="Arial" charset="0"/>
              </a:rPr>
              <a:t>}</a:t>
            </a:r>
            <a:endParaRPr kumimoji="1" lang="en-US" altLang="zh-CN" sz="2200" b="1" i="1">
              <a:solidFill>
                <a:srgbClr val="FFFF66"/>
              </a:solidFill>
              <a:latin typeface="Arial" charset="0"/>
            </a:endParaRPr>
          </a:p>
        </p:txBody>
      </p:sp>
      <p:sp>
        <p:nvSpPr>
          <p:cNvPr id="23555" name="Rectangle 5"/>
          <p:cNvSpPr>
            <a:spLocks noChangeArrowheads="1"/>
          </p:cNvSpPr>
          <p:nvPr/>
        </p:nvSpPr>
        <p:spPr bwMode="auto">
          <a:xfrm>
            <a:off x="468313" y="0"/>
            <a:ext cx="7772400" cy="838200"/>
          </a:xfrm>
          <a:prstGeom prst="rect">
            <a:avLst/>
          </a:prstGeom>
          <a:noFill/>
          <a:ln w="9525">
            <a:noFill/>
            <a:miter lim="800000"/>
            <a:headEnd/>
            <a:tailEnd/>
          </a:ln>
        </p:spPr>
        <p:txBody>
          <a:bodyPr lIns="92075" tIns="46038" rIns="92075" bIns="46038" anchor="ctr"/>
          <a:lstStyle/>
          <a:p>
            <a:pPr algn="ctr"/>
            <a:r>
              <a:rPr lang="zh-CN" altLang="en-US" sz="3600">
                <a:solidFill>
                  <a:schemeClr val="tx2"/>
                </a:solidFill>
                <a:latin typeface="黑体" pitchFamily="2" charset="-122"/>
                <a:ea typeface="黑体" pitchFamily="2" charset="-122"/>
              </a:rPr>
              <a:t>三、</a:t>
            </a:r>
            <a:r>
              <a:rPr lang="en-US" altLang="zh-CN" sz="3600">
                <a:solidFill>
                  <a:schemeClr val="tx2"/>
                </a:solidFill>
                <a:latin typeface="黑体" pitchFamily="2" charset="-122"/>
                <a:ea typeface="黑体" pitchFamily="2" charset="-122"/>
              </a:rPr>
              <a:t>C</a:t>
            </a:r>
            <a:r>
              <a:rPr lang="zh-CN" altLang="en-US" sz="3600">
                <a:solidFill>
                  <a:schemeClr val="tx2"/>
                </a:solidFill>
                <a:latin typeface="黑体" pitchFamily="2" charset="-122"/>
                <a:ea typeface="黑体" pitchFamily="2" charset="-122"/>
              </a:rPr>
              <a:t>程序的基本结构</a:t>
            </a:r>
          </a:p>
        </p:txBody>
      </p:sp>
      <p:sp>
        <p:nvSpPr>
          <p:cNvPr id="290822" name="AutoShape 6"/>
          <p:cNvSpPr>
            <a:spLocks noChangeArrowheads="1"/>
          </p:cNvSpPr>
          <p:nvPr/>
        </p:nvSpPr>
        <p:spPr bwMode="auto">
          <a:xfrm>
            <a:off x="5181600" y="990600"/>
            <a:ext cx="3124200" cy="2133600"/>
          </a:xfrm>
          <a:prstGeom prst="cloudCallout">
            <a:avLst>
              <a:gd name="adj1" fmla="val -68394"/>
              <a:gd name="adj2" fmla="val 70463"/>
            </a:avLst>
          </a:prstGeom>
          <a:solidFill>
            <a:srgbClr val="FFCC99"/>
          </a:solidFill>
          <a:ln w="9525">
            <a:noFill/>
            <a:round/>
            <a:headEnd/>
            <a:tailEnd/>
          </a:ln>
        </p:spPr>
        <p:txBody>
          <a:bodyPr/>
          <a:lstStyle/>
          <a:p>
            <a:pPr algn="ctr">
              <a:spcBef>
                <a:spcPct val="20000"/>
              </a:spcBef>
              <a:buClr>
                <a:schemeClr val="tx2"/>
              </a:buClr>
              <a:buSzPct val="75000"/>
              <a:buFont typeface="Wingdings" pitchFamily="2" charset="2"/>
              <a:buNone/>
            </a:pPr>
            <a:r>
              <a:rPr kumimoji="1" lang="en-US" altLang="zh-CN" sz="3200" b="1">
                <a:solidFill>
                  <a:srgbClr val="990033"/>
                </a:solidFill>
                <a:latin typeface="黑体" pitchFamily="2" charset="-122"/>
                <a:ea typeface="黑体" pitchFamily="2" charset="-122"/>
              </a:rPr>
              <a:t>?</a:t>
            </a:r>
          </a:p>
          <a:p>
            <a:pPr algn="ctr">
              <a:spcBef>
                <a:spcPct val="20000"/>
              </a:spcBef>
              <a:buClr>
                <a:schemeClr val="tx2"/>
              </a:buClr>
              <a:buSzPct val="75000"/>
              <a:buFont typeface="Wingdings" pitchFamily="2" charset="2"/>
              <a:buNone/>
            </a:pPr>
            <a:r>
              <a:rPr kumimoji="1" lang="zh-CN" altLang="en-US" sz="2400">
                <a:solidFill>
                  <a:srgbClr val="FF3300"/>
                </a:solidFill>
                <a:latin typeface="Arial" charset="0"/>
                <a:ea typeface="华文细黑" pitchFamily="2" charset="-122"/>
              </a:rPr>
              <a:t>如何编辑和执行这个程序</a:t>
            </a:r>
          </a:p>
        </p:txBody>
      </p:sp>
      <p:sp>
        <p:nvSpPr>
          <p:cNvPr id="290823" name="Text Box 7"/>
          <p:cNvSpPr txBox="1">
            <a:spLocks noChangeArrowheads="1"/>
          </p:cNvSpPr>
          <p:nvPr/>
        </p:nvSpPr>
        <p:spPr bwMode="auto">
          <a:xfrm>
            <a:off x="6156325" y="2924175"/>
            <a:ext cx="1831975" cy="393700"/>
          </a:xfrm>
          <a:prstGeom prst="rect">
            <a:avLst/>
          </a:prstGeom>
          <a:solidFill>
            <a:srgbClr val="990033"/>
          </a:solidFill>
          <a:ln w="9525" algn="ctr">
            <a:noFill/>
            <a:miter lim="800000"/>
            <a:headEnd/>
            <a:tailEnd/>
          </a:ln>
        </p:spPr>
        <p:txBody>
          <a:bodyPr wrap="none">
            <a:spAutoFit/>
          </a:bodyPr>
          <a:lstStyle/>
          <a:p>
            <a:pPr marL="342900" indent="-342900">
              <a:lnSpc>
                <a:spcPct val="90000"/>
              </a:lnSpc>
              <a:spcBef>
                <a:spcPct val="20000"/>
              </a:spcBef>
              <a:buClr>
                <a:schemeClr val="tx2"/>
              </a:buClr>
              <a:buSzPct val="75000"/>
              <a:buFont typeface="Wingdings" pitchFamily="2" charset="2"/>
              <a:buNone/>
            </a:pPr>
            <a:r>
              <a:rPr kumimoji="1" lang="en-US" altLang="zh-CN" sz="2200" b="1" i="1">
                <a:solidFill>
                  <a:srgbClr val="FFFF66"/>
                </a:solidFill>
                <a:latin typeface="Arial" charset="0"/>
                <a:hlinkClick r:id="rId2" action="ppaction://hlinkfile"/>
              </a:rPr>
              <a:t>Let’s try……</a:t>
            </a:r>
            <a:endParaRPr kumimoji="1" lang="en-US" altLang="zh-CN" sz="2200" b="1" i="1">
              <a:solidFill>
                <a:srgbClr val="FFFF66"/>
              </a:solidFill>
              <a:latin typeface="Arial" charset="0"/>
            </a:endParaRPr>
          </a:p>
        </p:txBody>
      </p:sp>
      <p:sp>
        <p:nvSpPr>
          <p:cNvPr id="23558" name="Rectangle 8"/>
          <p:cNvSpPr>
            <a:spLocks noChangeArrowheads="1"/>
          </p:cNvSpPr>
          <p:nvPr/>
        </p:nvSpPr>
        <p:spPr bwMode="auto">
          <a:xfrm>
            <a:off x="250825" y="765175"/>
            <a:ext cx="8485188" cy="5562600"/>
          </a:xfrm>
          <a:prstGeom prst="rect">
            <a:avLst/>
          </a:prstGeom>
          <a:noFill/>
          <a:ln w="9525">
            <a:noFill/>
            <a:miter lim="800000"/>
            <a:headEnd/>
            <a:tailEnd/>
          </a:ln>
        </p:spPr>
        <p:txBody>
          <a:bodyPr/>
          <a:lstStyle/>
          <a:p>
            <a:pPr marL="342900" indent="-342900">
              <a:spcBef>
                <a:spcPct val="20000"/>
              </a:spcBef>
              <a:buClr>
                <a:schemeClr val="hlink"/>
              </a:buClr>
            </a:pPr>
            <a:r>
              <a:rPr lang="zh-CN" altLang="en-US" sz="2800" b="1">
                <a:solidFill>
                  <a:srgbClr val="66FF66"/>
                </a:solidFill>
                <a:ea typeface="楷体_GB2312" pitchFamily="49" charset="-122"/>
              </a:rPr>
              <a:t>例一  求圆面积程序</a:t>
            </a:r>
            <a:r>
              <a:rPr lang="zh-CN" altLang="en-US" sz="2800">
                <a:solidFill>
                  <a:srgbClr val="66FF66"/>
                </a:solidFill>
                <a:ea typeface="楷体_GB2312" pitchFamily="49" charset="-122"/>
              </a:rPr>
              <a:t> </a:t>
            </a:r>
            <a:r>
              <a:rPr lang="en-US" altLang="zh-CN" sz="2800">
                <a:solidFill>
                  <a:srgbClr val="66FF66"/>
                </a:solidFill>
                <a:ea typeface="楷体_GB2312" pitchFamily="49" charset="-122"/>
              </a:rPr>
              <a:t>area.c</a:t>
            </a:r>
          </a:p>
        </p:txBody>
      </p:sp>
      <p:sp>
        <p:nvSpPr>
          <p:cNvPr id="9" name="日期占位符 8"/>
          <p:cNvSpPr>
            <a:spLocks noGrp="1"/>
          </p:cNvSpPr>
          <p:nvPr>
            <p:ph type="dt" sz="half" idx="10"/>
          </p:nvPr>
        </p:nvSpPr>
        <p:spPr/>
        <p:txBody>
          <a:bodyPr/>
          <a:lstStyle/>
          <a:p>
            <a:pPr>
              <a:defRPr/>
            </a:pPr>
            <a:fld id="{7268D301-3D8F-4C45-A923-7182A4E633D7}" type="datetime1">
              <a:rPr lang="zh-CN" altLang="en-US" smtClean="0"/>
              <a:pPr>
                <a:defRPr/>
              </a:pPr>
              <a:t>2012-9-17</a:t>
            </a:fld>
            <a:endParaRPr lang="en-US" altLang="zh-CN" dirty="0"/>
          </a:p>
        </p:txBody>
      </p:sp>
      <p:sp>
        <p:nvSpPr>
          <p:cNvPr id="10" name="灯片编号占位符 9"/>
          <p:cNvSpPr>
            <a:spLocks noGrp="1"/>
          </p:cNvSpPr>
          <p:nvPr>
            <p:ph type="sldNum" sz="quarter" idx="12"/>
          </p:nvPr>
        </p:nvSpPr>
        <p:spPr/>
        <p:txBody>
          <a:bodyPr/>
          <a:lstStyle/>
          <a:p>
            <a:pPr>
              <a:defRPr/>
            </a:pPr>
            <a:fld id="{76C28267-322E-4F55-83A7-61969821FE8C}" type="slidenum">
              <a:rPr lang="en-US" altLang="zh-CN" smtClean="0"/>
              <a:pPr>
                <a:defRPr/>
              </a:pPr>
              <a:t>19</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0820"/>
                                        </p:tgtEl>
                                        <p:attrNameLst>
                                          <p:attrName>style.visibility</p:attrName>
                                        </p:attrNameLst>
                                      </p:cBhvr>
                                      <p:to>
                                        <p:strVal val="visible"/>
                                      </p:to>
                                    </p:set>
                                    <p:anim calcmode="lin" valueType="num">
                                      <p:cBhvr additive="base">
                                        <p:cTn id="7" dur="2000" fill="hold"/>
                                        <p:tgtEl>
                                          <p:spTgt spid="290820"/>
                                        </p:tgtEl>
                                        <p:attrNameLst>
                                          <p:attrName>ppt_x</p:attrName>
                                        </p:attrNameLst>
                                      </p:cBhvr>
                                      <p:tavLst>
                                        <p:tav tm="0">
                                          <p:val>
                                            <p:strVal val="0-#ppt_w/2"/>
                                          </p:val>
                                        </p:tav>
                                        <p:tav tm="100000">
                                          <p:val>
                                            <p:strVal val="#ppt_x"/>
                                          </p:val>
                                        </p:tav>
                                      </p:tavLst>
                                    </p:anim>
                                    <p:anim calcmode="lin" valueType="num">
                                      <p:cBhvr additive="base">
                                        <p:cTn id="8" dur="2000" fill="hold"/>
                                        <p:tgtEl>
                                          <p:spTgt spid="2908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90822"/>
                                        </p:tgtEl>
                                        <p:attrNameLst>
                                          <p:attrName>style.visibility</p:attrName>
                                        </p:attrNameLst>
                                      </p:cBhvr>
                                      <p:to>
                                        <p:strVal val="visible"/>
                                      </p:to>
                                    </p:set>
                                    <p:animEffect transition="in" filter="barn(outHorizontal)">
                                      <p:cBhvr>
                                        <p:cTn id="13" dur="500"/>
                                        <p:tgtEl>
                                          <p:spTgt spid="29082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90823"/>
                                        </p:tgtEl>
                                        <p:attrNameLst>
                                          <p:attrName>style.visibility</p:attrName>
                                        </p:attrNameLst>
                                      </p:cBhvr>
                                      <p:to>
                                        <p:strVal val="visible"/>
                                      </p:to>
                                    </p:set>
                                    <p:animEffect transition="in" filter="checkerboard(across)">
                                      <p:cBhvr>
                                        <p:cTn id="18" dur="500"/>
                                        <p:tgtEl>
                                          <p:spTgt spid="290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nimBg="1"/>
      <p:bldP spid="290822" grpId="0" animBg="1" autoUpdateAnimBg="0"/>
      <p:bldP spid="290823" grpId="0" animBg="1"/>
    </p:bldLst>
  </p:timing>
</p:sld>
</file>

<file path=ppt/slides/slide1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333375"/>
            <a:ext cx="8820150" cy="839788"/>
          </a:xfrm>
        </p:spPr>
        <p:txBody>
          <a:bodyPr/>
          <a:lstStyle/>
          <a:p>
            <a:pPr eaLnBrk="1" hangingPunct="1"/>
            <a:r>
              <a:rPr lang="en-US" altLang="zh-CN" sz="4000" smtClean="0">
                <a:latin typeface="Times New Roman" pitchFamily="18" charset="0"/>
                <a:ea typeface="黑体" pitchFamily="2" charset="-122"/>
                <a:cs typeface="Times New Roman" pitchFamily="18" charset="0"/>
              </a:rPr>
              <a:t>【</a:t>
            </a:r>
            <a:r>
              <a:rPr lang="zh-CN" altLang="en-US" sz="4000" smtClean="0">
                <a:latin typeface="Times New Roman" pitchFamily="18" charset="0"/>
                <a:ea typeface="黑体" pitchFamily="2" charset="-122"/>
                <a:cs typeface="Times New Roman" pitchFamily="18" charset="0"/>
              </a:rPr>
              <a:t>例三</a:t>
            </a:r>
            <a:r>
              <a:rPr lang="en-US" altLang="zh-CN" sz="4000" smtClean="0">
                <a:latin typeface="Times New Roman" pitchFamily="18" charset="0"/>
                <a:ea typeface="黑体" pitchFamily="2" charset="-122"/>
                <a:cs typeface="Times New Roman" pitchFamily="18" charset="0"/>
              </a:rPr>
              <a:t>】</a:t>
            </a:r>
            <a:r>
              <a:rPr lang="zh-CN" altLang="en-US" sz="4000" smtClean="0">
                <a:latin typeface="Times New Roman" pitchFamily="18" charset="0"/>
                <a:ea typeface="黑体" pitchFamily="2" charset="-122"/>
                <a:cs typeface="Times New Roman" pitchFamily="18" charset="0"/>
              </a:rPr>
              <a:t>使用了</a:t>
            </a:r>
            <a:r>
              <a:rPr lang="fr-FR" altLang="zh-CN" sz="4000" smtClean="0">
                <a:latin typeface="Times New Roman" pitchFamily="18" charset="0"/>
                <a:ea typeface="黑体" pitchFamily="2" charset="-122"/>
                <a:cs typeface="Times New Roman" pitchFamily="18" charset="0"/>
              </a:rPr>
              <a:t>Average</a:t>
            </a:r>
            <a:r>
              <a:rPr lang="zh-CN" altLang="en-US" sz="4000" smtClean="0">
                <a:latin typeface="Times New Roman" pitchFamily="18" charset="0"/>
                <a:ea typeface="黑体" pitchFamily="2" charset="-122"/>
                <a:cs typeface="Times New Roman" pitchFamily="18" charset="0"/>
              </a:rPr>
              <a:t>函数的</a:t>
            </a:r>
            <a:r>
              <a:rPr lang="fr-FR" altLang="zh-CN" sz="4000" smtClean="0">
                <a:latin typeface="Times New Roman" pitchFamily="18" charset="0"/>
                <a:ea typeface="黑体" pitchFamily="2" charset="-122"/>
                <a:cs typeface="Times New Roman" pitchFamily="18" charset="0"/>
              </a:rPr>
              <a:t>main()</a:t>
            </a:r>
            <a:r>
              <a:rPr lang="en-US" altLang="zh-CN" sz="4000" smtClean="0">
                <a:latin typeface="Times New Roman" pitchFamily="18" charset="0"/>
                <a:ea typeface="黑体" pitchFamily="2" charset="-122"/>
                <a:cs typeface="Times New Roman" pitchFamily="18" charset="0"/>
              </a:rPr>
              <a:t> </a:t>
            </a:r>
            <a:endParaRPr lang="zh-CN" altLang="en-US" sz="4000" smtClean="0">
              <a:latin typeface="Times New Roman" pitchFamily="18" charset="0"/>
              <a:ea typeface="黑体" pitchFamily="2" charset="-122"/>
              <a:cs typeface="Times New Roman" pitchFamily="18" charset="0"/>
            </a:endParaRPr>
          </a:p>
        </p:txBody>
      </p:sp>
      <p:sp>
        <p:nvSpPr>
          <p:cNvPr id="21507" name="Rectangle 3"/>
          <p:cNvSpPr>
            <a:spLocks noGrp="1" noChangeArrowheads="1"/>
          </p:cNvSpPr>
          <p:nvPr>
            <p:ph type="body" idx="1"/>
          </p:nvPr>
        </p:nvSpPr>
        <p:spPr>
          <a:xfrm>
            <a:off x="358775" y="1285875"/>
            <a:ext cx="8785225" cy="4537075"/>
          </a:xfrm>
        </p:spPr>
        <p:txBody>
          <a:bodyPr/>
          <a:lstStyle/>
          <a:p>
            <a:pPr eaLnBrk="1" hangingPunct="1">
              <a:lnSpc>
                <a:spcPct val="85000"/>
              </a:lnSpc>
              <a:buFont typeface="Monotype Sorts" pitchFamily="2" charset="2"/>
              <a:buNone/>
            </a:pPr>
            <a:r>
              <a:rPr lang="fr-FR" altLang="zh-CN" smtClean="0">
                <a:solidFill>
                  <a:srgbClr val="C00000"/>
                </a:solidFill>
                <a:latin typeface="Times New Roman" pitchFamily="18" charset="0"/>
                <a:ea typeface="黑体" pitchFamily="2" charset="-122"/>
                <a:cs typeface="Times New Roman" pitchFamily="18" charset="0"/>
              </a:rPr>
              <a:t>main</a:t>
            </a:r>
            <a:r>
              <a:rPr lang="fr-FR" altLang="zh-CN" smtClean="0">
                <a:latin typeface="Times New Roman" pitchFamily="18" charset="0"/>
                <a:ea typeface="黑体" pitchFamily="2" charset="-122"/>
                <a:cs typeface="Times New Roman" pitchFamily="18" charset="0"/>
              </a:rPr>
              <a:t>()</a:t>
            </a:r>
          </a:p>
          <a:p>
            <a:pPr eaLnBrk="1" hangingPunct="1">
              <a:lnSpc>
                <a:spcPct val="85000"/>
              </a:lnSpc>
              <a:buFont typeface="Monotype Sorts" pitchFamily="2" charset="2"/>
              <a:buNone/>
            </a:pPr>
            <a:r>
              <a:rPr lang="fr-FR" altLang="zh-CN" smtClean="0">
                <a:latin typeface="Times New Roman" pitchFamily="18" charset="0"/>
                <a:ea typeface="黑体" pitchFamily="2" charset="-122"/>
                <a:cs typeface="Times New Roman" pitchFamily="18" charset="0"/>
              </a:rPr>
              <a:t>{</a:t>
            </a:r>
          </a:p>
          <a:p>
            <a:pPr eaLnBrk="1" hangingPunct="1">
              <a:lnSpc>
                <a:spcPct val="85000"/>
              </a:lnSpc>
              <a:buFont typeface="Monotype Sorts" pitchFamily="2" charset="2"/>
              <a:buNone/>
            </a:pPr>
            <a:r>
              <a:rPr lang="fr-FR" altLang="zh-CN" smtClean="0">
                <a:latin typeface="Times New Roman" pitchFamily="18" charset="0"/>
                <a:ea typeface="黑体" pitchFamily="2" charset="-122"/>
                <a:cs typeface="Times New Roman" pitchFamily="18" charset="0"/>
              </a:rPr>
              <a:t>	</a:t>
            </a:r>
            <a:r>
              <a:rPr lang="fr-FR" altLang="zh-CN" smtClean="0">
                <a:solidFill>
                  <a:srgbClr val="C00000"/>
                </a:solidFill>
                <a:latin typeface="Times New Roman" pitchFamily="18" charset="0"/>
                <a:ea typeface="黑体" pitchFamily="2" charset="-122"/>
                <a:cs typeface="Times New Roman" pitchFamily="18" charset="0"/>
              </a:rPr>
              <a:t>int </a:t>
            </a:r>
            <a:r>
              <a:rPr lang="fr-FR" altLang="zh-CN" smtClean="0">
                <a:latin typeface="Times New Roman" pitchFamily="18" charset="0"/>
                <a:ea typeface="黑体" pitchFamily="2" charset="-122"/>
                <a:cs typeface="Times New Roman" pitchFamily="18" charset="0"/>
              </a:rPr>
              <a:t>a = 12;</a:t>
            </a:r>
          </a:p>
          <a:p>
            <a:pPr eaLnBrk="1" hangingPunct="1">
              <a:lnSpc>
                <a:spcPct val="85000"/>
              </a:lnSpc>
              <a:buFont typeface="Monotype Sorts" pitchFamily="2" charset="2"/>
              <a:buNone/>
            </a:pPr>
            <a:r>
              <a:rPr lang="fr-FR" altLang="zh-CN" smtClean="0">
                <a:latin typeface="Times New Roman" pitchFamily="18" charset="0"/>
                <a:ea typeface="黑体" pitchFamily="2" charset="-122"/>
                <a:cs typeface="Times New Roman" pitchFamily="18" charset="0"/>
              </a:rPr>
              <a:t>	</a:t>
            </a:r>
            <a:r>
              <a:rPr lang="fr-FR" altLang="zh-CN" smtClean="0">
                <a:solidFill>
                  <a:srgbClr val="C00000"/>
                </a:solidFill>
                <a:latin typeface="Times New Roman" pitchFamily="18" charset="0"/>
                <a:ea typeface="黑体" pitchFamily="2" charset="-122"/>
                <a:cs typeface="Times New Roman" pitchFamily="18" charset="0"/>
              </a:rPr>
              <a:t>int</a:t>
            </a:r>
            <a:r>
              <a:rPr lang="fr-FR" altLang="zh-CN" smtClean="0">
                <a:latin typeface="Times New Roman" pitchFamily="18" charset="0"/>
                <a:ea typeface="黑体" pitchFamily="2" charset="-122"/>
                <a:cs typeface="Times New Roman" pitchFamily="18" charset="0"/>
              </a:rPr>
              <a:t> b = 24;</a:t>
            </a:r>
          </a:p>
          <a:p>
            <a:pPr eaLnBrk="1" hangingPunct="1">
              <a:lnSpc>
                <a:spcPct val="85000"/>
              </a:lnSpc>
              <a:buFont typeface="Monotype Sorts" pitchFamily="2" charset="2"/>
              <a:buNone/>
            </a:pPr>
            <a:r>
              <a:rPr lang="fr-FR" altLang="zh-CN" smtClean="0">
                <a:latin typeface="Times New Roman" pitchFamily="18" charset="0"/>
                <a:ea typeface="黑体" pitchFamily="2" charset="-122"/>
                <a:cs typeface="Times New Roman" pitchFamily="18" charset="0"/>
              </a:rPr>
              <a:t>	</a:t>
            </a:r>
            <a:r>
              <a:rPr lang="fr-FR" altLang="zh-CN" smtClean="0">
                <a:solidFill>
                  <a:srgbClr val="C00000"/>
                </a:solidFill>
                <a:latin typeface="Times New Roman" pitchFamily="18" charset="0"/>
                <a:ea typeface="黑体" pitchFamily="2" charset="-122"/>
                <a:cs typeface="Times New Roman" pitchFamily="18" charset="0"/>
              </a:rPr>
              <a:t>int</a:t>
            </a:r>
            <a:r>
              <a:rPr lang="fr-FR" altLang="zh-CN" smtClean="0">
                <a:latin typeface="Times New Roman" pitchFamily="18" charset="0"/>
                <a:ea typeface="黑体" pitchFamily="2" charset="-122"/>
                <a:cs typeface="Times New Roman" pitchFamily="18" charset="0"/>
              </a:rPr>
              <a:t> ave;</a:t>
            </a:r>
          </a:p>
          <a:p>
            <a:pPr eaLnBrk="1" hangingPunct="1">
              <a:lnSpc>
                <a:spcPct val="85000"/>
              </a:lnSpc>
              <a:buFont typeface="Monotype Sorts" pitchFamily="2" charset="2"/>
              <a:buNone/>
            </a:pPr>
            <a:endParaRPr lang="fr-FR" altLang="zh-CN" smtClean="0">
              <a:latin typeface="Times New Roman" pitchFamily="18" charset="0"/>
              <a:ea typeface="黑体" pitchFamily="2" charset="-122"/>
              <a:cs typeface="Times New Roman" pitchFamily="18" charset="0"/>
            </a:endParaRPr>
          </a:p>
          <a:p>
            <a:pPr eaLnBrk="1" hangingPunct="1">
              <a:lnSpc>
                <a:spcPct val="85000"/>
              </a:lnSpc>
              <a:buFont typeface="Monotype Sorts" pitchFamily="2" charset="2"/>
              <a:buNone/>
            </a:pPr>
            <a:r>
              <a:rPr lang="fr-FR" altLang="zh-CN" smtClean="0">
                <a:latin typeface="Times New Roman" pitchFamily="18" charset="0"/>
                <a:ea typeface="黑体" pitchFamily="2" charset="-122"/>
                <a:cs typeface="Times New Roman" pitchFamily="18" charset="0"/>
              </a:rPr>
              <a:t>	ave = Average(a, b);</a:t>
            </a:r>
          </a:p>
          <a:p>
            <a:pPr eaLnBrk="1" hangingPunct="1">
              <a:lnSpc>
                <a:spcPct val="85000"/>
              </a:lnSpc>
              <a:buFont typeface="Monotype Sorts" pitchFamily="2" charset="2"/>
              <a:buNone/>
            </a:pPr>
            <a:endParaRPr lang="fr-FR" altLang="zh-CN" smtClean="0">
              <a:latin typeface="Times New Roman" pitchFamily="18" charset="0"/>
              <a:ea typeface="黑体" pitchFamily="2" charset="-122"/>
              <a:cs typeface="Times New Roman" pitchFamily="18" charset="0"/>
            </a:endParaRPr>
          </a:p>
          <a:p>
            <a:pPr eaLnBrk="1" hangingPunct="1">
              <a:lnSpc>
                <a:spcPct val="85000"/>
              </a:lnSpc>
              <a:buFont typeface="Monotype Sorts" pitchFamily="2" charset="2"/>
              <a:buNone/>
            </a:pPr>
            <a:r>
              <a:rPr lang="fr-FR" altLang="zh-CN" smtClean="0">
                <a:solidFill>
                  <a:srgbClr val="C00000"/>
                </a:solidFill>
                <a:latin typeface="Times New Roman" pitchFamily="18" charset="0"/>
                <a:ea typeface="黑体" pitchFamily="2" charset="-122"/>
                <a:cs typeface="Times New Roman" pitchFamily="18" charset="0"/>
              </a:rPr>
              <a:t>	</a:t>
            </a:r>
            <a:r>
              <a:rPr lang="en-US" altLang="zh-CN" smtClean="0">
                <a:solidFill>
                  <a:srgbClr val="C00000"/>
                </a:solidFill>
                <a:latin typeface="Times New Roman" pitchFamily="18" charset="0"/>
                <a:ea typeface="黑体" pitchFamily="2" charset="-122"/>
                <a:cs typeface="Times New Roman" pitchFamily="18" charset="0"/>
              </a:rPr>
              <a:t>printf</a:t>
            </a:r>
            <a:r>
              <a:rPr lang="en-US" altLang="zh-CN" smtClean="0">
                <a:latin typeface="Times New Roman" pitchFamily="18" charset="0"/>
                <a:ea typeface="黑体" pitchFamily="2" charset="-122"/>
                <a:cs typeface="Times New Roman" pitchFamily="18" charset="0"/>
              </a:rPr>
              <a:t>("Average of %d and %d is %d.\n", a, b, ave);</a:t>
            </a:r>
            <a:endParaRPr lang="fr-FR" altLang="zh-CN" smtClean="0">
              <a:latin typeface="Times New Roman" pitchFamily="18" charset="0"/>
              <a:ea typeface="黑体" pitchFamily="2" charset="-122"/>
              <a:cs typeface="Times New Roman" pitchFamily="18" charset="0"/>
            </a:endParaRPr>
          </a:p>
          <a:p>
            <a:pPr eaLnBrk="1" hangingPunct="1">
              <a:lnSpc>
                <a:spcPct val="85000"/>
              </a:lnSpc>
              <a:buFont typeface="Monotype Sorts" pitchFamily="2" charset="2"/>
              <a:buNone/>
            </a:pPr>
            <a:r>
              <a:rPr lang="fr-FR" altLang="zh-CN" smtClean="0">
                <a:latin typeface="Times New Roman" pitchFamily="18" charset="0"/>
                <a:ea typeface="黑体" pitchFamily="2" charset="-122"/>
                <a:cs typeface="Times New Roman" pitchFamily="18" charset="0"/>
              </a:rPr>
              <a:t>}</a:t>
            </a:r>
            <a:endParaRPr lang="zh-CN" altLang="en-US" smtClean="0">
              <a:latin typeface="Times New Roman" pitchFamily="18" charset="0"/>
              <a:ea typeface="黑体" pitchFamily="2" charset="-122"/>
              <a:cs typeface="Times New Roman" pitchFamily="18" charset="0"/>
            </a:endParaRPr>
          </a:p>
        </p:txBody>
      </p:sp>
      <p:grpSp>
        <p:nvGrpSpPr>
          <p:cNvPr id="2" name="Group 24"/>
          <p:cNvGrpSpPr>
            <a:grpSpLocks/>
          </p:cNvGrpSpPr>
          <p:nvPr/>
        </p:nvGrpSpPr>
        <p:grpSpPr bwMode="auto">
          <a:xfrm>
            <a:off x="2449513" y="974725"/>
            <a:ext cx="6659562" cy="2814638"/>
            <a:chOff x="1543" y="614"/>
            <a:chExt cx="4195" cy="1773"/>
          </a:xfrm>
        </p:grpSpPr>
        <p:sp>
          <p:nvSpPr>
            <p:cNvPr id="183302" name="Text Box 6"/>
            <p:cNvSpPr txBox="1">
              <a:spLocks noChangeArrowheads="1"/>
            </p:cNvSpPr>
            <p:nvPr/>
          </p:nvSpPr>
          <p:spPr bwMode="auto">
            <a:xfrm>
              <a:off x="3720" y="886"/>
              <a:ext cx="1905" cy="1138"/>
            </a:xfrm>
            <a:prstGeom prst="rect">
              <a:avLst/>
            </a:prstGeom>
            <a:solidFill>
              <a:srgbClr val="FFFFFF"/>
            </a:solidFill>
            <a:ln w="9525">
              <a:solidFill>
                <a:srgbClr val="000000"/>
              </a:solidFill>
              <a:miter lim="800000"/>
              <a:headEnd/>
              <a:tailEnd/>
            </a:ln>
          </p:spPr>
          <p:txBody>
            <a:bodyPr/>
            <a:lstStyle/>
            <a:p>
              <a:pPr>
                <a:defRPr/>
              </a:pPr>
              <a:r>
                <a:rPr lang="fr-FR" altLang="zh-CN" sz="1400">
                  <a:latin typeface="Times New Roman" pitchFamily="18" charset="0"/>
                  <a:ea typeface="黑体" pitchFamily="49" charset="-122"/>
                  <a:cs typeface="Times New Roman" pitchFamily="18" charset="0"/>
                </a:rPr>
                <a:t>int Average(int x, int y)</a:t>
              </a:r>
            </a:p>
            <a:p>
              <a:pPr>
                <a:defRPr/>
              </a:pPr>
              <a:r>
                <a:rPr lang="en-US" altLang="zh-CN" sz="1400">
                  <a:latin typeface="Times New Roman" pitchFamily="18" charset="0"/>
                  <a:ea typeface="黑体" pitchFamily="49" charset="-122"/>
                  <a:cs typeface="Times New Roman" pitchFamily="18" charset="0"/>
                </a:rPr>
                <a:t>{</a:t>
              </a:r>
            </a:p>
            <a:p>
              <a:pPr>
                <a:defRPr/>
              </a:pPr>
              <a:r>
                <a:rPr lang="en-US" altLang="zh-CN" sz="1400">
                  <a:latin typeface="Times New Roman" pitchFamily="18" charset="0"/>
                  <a:ea typeface="黑体" pitchFamily="49" charset="-122"/>
                  <a:cs typeface="Times New Roman" pitchFamily="18" charset="0"/>
                </a:rPr>
                <a:t>    int result;</a:t>
              </a:r>
            </a:p>
            <a:p>
              <a:pPr>
                <a:defRPr/>
              </a:pPr>
              <a:endParaRPr lang="en-US" altLang="zh-CN" sz="1400">
                <a:latin typeface="Times New Roman" pitchFamily="18" charset="0"/>
                <a:ea typeface="黑体" pitchFamily="49" charset="-122"/>
                <a:cs typeface="Times New Roman" pitchFamily="18" charset="0"/>
              </a:endParaRPr>
            </a:p>
            <a:p>
              <a:pPr>
                <a:defRPr/>
              </a:pPr>
              <a:r>
                <a:rPr lang="en-US" altLang="zh-CN" sz="1400">
                  <a:latin typeface="Times New Roman" pitchFamily="18" charset="0"/>
                  <a:ea typeface="黑体" pitchFamily="49" charset="-122"/>
                  <a:cs typeface="Times New Roman" pitchFamily="18" charset="0"/>
                </a:rPr>
                <a:t>    result = (x + y) / 2;</a:t>
              </a:r>
            </a:p>
            <a:p>
              <a:pPr>
                <a:defRPr/>
              </a:pPr>
              <a:endParaRPr lang="en-US" altLang="zh-CN" sz="1400">
                <a:latin typeface="Times New Roman" pitchFamily="18" charset="0"/>
                <a:ea typeface="黑体" pitchFamily="49" charset="-122"/>
                <a:cs typeface="Times New Roman" pitchFamily="18" charset="0"/>
              </a:endParaRPr>
            </a:p>
            <a:p>
              <a:pPr>
                <a:defRPr/>
              </a:pPr>
              <a:r>
                <a:rPr lang="en-US" altLang="zh-CN" sz="1400">
                  <a:latin typeface="Times New Roman" pitchFamily="18" charset="0"/>
                  <a:ea typeface="黑体" pitchFamily="49" charset="-122"/>
                  <a:cs typeface="Times New Roman" pitchFamily="18" charset="0"/>
                </a:rPr>
                <a:t>    return result;</a:t>
              </a:r>
            </a:p>
            <a:p>
              <a:pPr>
                <a:defRPr/>
              </a:pPr>
              <a:r>
                <a:rPr lang="en-US" altLang="zh-CN" sz="1400">
                  <a:latin typeface="Times New Roman" pitchFamily="18" charset="0"/>
                  <a:ea typeface="黑体" pitchFamily="49" charset="-122"/>
                  <a:cs typeface="Times New Roman" pitchFamily="18" charset="0"/>
                </a:rPr>
                <a:t>}</a:t>
              </a:r>
              <a:endParaRPr lang="en-US" altLang="zh-CN" sz="1400">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83303" name="Text Box 7"/>
            <p:cNvSpPr txBox="1">
              <a:spLocks noChangeArrowheads="1"/>
            </p:cNvSpPr>
            <p:nvPr/>
          </p:nvSpPr>
          <p:spPr bwMode="auto">
            <a:xfrm>
              <a:off x="1548" y="886"/>
              <a:ext cx="1926" cy="1497"/>
            </a:xfrm>
            <a:prstGeom prst="rect">
              <a:avLst/>
            </a:prstGeom>
            <a:solidFill>
              <a:srgbClr val="FFFFFF"/>
            </a:solidFill>
            <a:ln w="9525">
              <a:solidFill>
                <a:srgbClr val="000000"/>
              </a:solidFill>
              <a:miter lim="800000"/>
              <a:headEnd/>
              <a:tailEnd/>
            </a:ln>
          </p:spPr>
          <p:txBody>
            <a:bodyPr/>
            <a:lstStyle/>
            <a:p>
              <a:pPr>
                <a:defRPr/>
              </a:pPr>
              <a:r>
                <a:rPr lang="fr-FR" altLang="zh-CN" sz="1400">
                  <a:latin typeface="Times New Roman" pitchFamily="18" charset="0"/>
                  <a:ea typeface="黑体" pitchFamily="49" charset="-122"/>
                  <a:cs typeface="Times New Roman" pitchFamily="18" charset="0"/>
                </a:rPr>
                <a:t>main()</a:t>
              </a:r>
            </a:p>
            <a:p>
              <a:pPr>
                <a:defRPr/>
              </a:pPr>
              <a:r>
                <a:rPr lang="fr-FR" altLang="zh-CN" sz="1400">
                  <a:latin typeface="Times New Roman" pitchFamily="18" charset="0"/>
                  <a:ea typeface="黑体" pitchFamily="49" charset="-122"/>
                  <a:cs typeface="Times New Roman" pitchFamily="18" charset="0"/>
                </a:rPr>
                <a:t>{</a:t>
              </a:r>
            </a:p>
            <a:p>
              <a:pPr>
                <a:defRPr/>
              </a:pPr>
              <a:r>
                <a:rPr lang="fr-FR" altLang="zh-CN" sz="1400">
                  <a:latin typeface="Times New Roman" pitchFamily="18" charset="0"/>
                  <a:ea typeface="黑体" pitchFamily="49" charset="-122"/>
                  <a:cs typeface="Times New Roman" pitchFamily="18" charset="0"/>
                </a:rPr>
                <a:t>    int a = 12;</a:t>
              </a:r>
            </a:p>
            <a:p>
              <a:pPr>
                <a:defRPr/>
              </a:pPr>
              <a:r>
                <a:rPr lang="fr-FR" altLang="zh-CN" sz="1400">
                  <a:latin typeface="Times New Roman" pitchFamily="18" charset="0"/>
                  <a:ea typeface="黑体" pitchFamily="49" charset="-122"/>
                  <a:cs typeface="Times New Roman" pitchFamily="18" charset="0"/>
                </a:rPr>
                <a:t>    int b = 24;</a:t>
              </a:r>
            </a:p>
            <a:p>
              <a:pPr>
                <a:defRPr/>
              </a:pPr>
              <a:r>
                <a:rPr lang="fr-FR" altLang="zh-CN" sz="1400">
                  <a:latin typeface="Times New Roman" pitchFamily="18" charset="0"/>
                  <a:ea typeface="黑体" pitchFamily="49" charset="-122"/>
                  <a:cs typeface="Times New Roman" pitchFamily="18" charset="0"/>
                </a:rPr>
                <a:t>    int ave;</a:t>
              </a:r>
            </a:p>
            <a:p>
              <a:pPr>
                <a:defRPr/>
              </a:pPr>
              <a:endParaRPr lang="fr-FR" altLang="zh-CN" sz="1400">
                <a:latin typeface="Times New Roman" pitchFamily="18" charset="0"/>
                <a:ea typeface="黑体" pitchFamily="49" charset="-122"/>
                <a:cs typeface="Times New Roman" pitchFamily="18" charset="0"/>
              </a:endParaRPr>
            </a:p>
            <a:p>
              <a:pPr>
                <a:defRPr/>
              </a:pPr>
              <a:r>
                <a:rPr lang="fr-FR" altLang="zh-CN" sz="1400">
                  <a:latin typeface="Times New Roman" pitchFamily="18" charset="0"/>
                  <a:ea typeface="黑体" pitchFamily="49" charset="-122"/>
                  <a:cs typeface="Times New Roman" pitchFamily="18" charset="0"/>
                </a:rPr>
                <a:t>    ave = Average(a, b);  </a:t>
              </a:r>
            </a:p>
            <a:p>
              <a:pPr>
                <a:defRPr/>
              </a:pPr>
              <a:r>
                <a:rPr lang="fr-FR" altLang="zh-CN" sz="1400">
                  <a:latin typeface="Times New Roman" pitchFamily="18" charset="0"/>
                  <a:ea typeface="黑体" pitchFamily="49" charset="-122"/>
                  <a:cs typeface="Times New Roman" pitchFamily="18" charset="0"/>
                </a:rPr>
                <a:t>    </a:t>
              </a:r>
            </a:p>
            <a:p>
              <a:pPr>
                <a:defRPr/>
              </a:pPr>
              <a:r>
                <a:rPr lang="fr-FR" altLang="zh-CN" sz="1400">
                  <a:latin typeface="Times New Roman" pitchFamily="18" charset="0"/>
                  <a:ea typeface="黑体" pitchFamily="49" charset="-122"/>
                  <a:cs typeface="Times New Roman" pitchFamily="18" charset="0"/>
                </a:rPr>
                <a:t>    printf(……);</a:t>
              </a:r>
            </a:p>
            <a:p>
              <a:pPr>
                <a:defRPr/>
              </a:pPr>
              <a:r>
                <a:rPr lang="fr-FR" altLang="zh-CN" sz="1400">
                  <a:latin typeface="Times New Roman" pitchFamily="18" charset="0"/>
                  <a:ea typeface="黑体" pitchFamily="49" charset="-122"/>
                  <a:cs typeface="Times New Roman" pitchFamily="18" charset="0"/>
                </a:rPr>
                <a:t>}</a:t>
              </a:r>
              <a:endParaRPr lang="en-US" altLang="zh-CN" sz="1400">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21511" name="Freeform 9"/>
            <p:cNvSpPr>
              <a:spLocks/>
            </p:cNvSpPr>
            <p:nvPr/>
          </p:nvSpPr>
          <p:spPr bwMode="auto">
            <a:xfrm rot="372314">
              <a:off x="2223" y="1751"/>
              <a:ext cx="2389" cy="499"/>
            </a:xfrm>
            <a:custGeom>
              <a:avLst/>
              <a:gdLst>
                <a:gd name="T0" fmla="*/ 612 w 3760"/>
                <a:gd name="T1" fmla="*/ 0 h 776"/>
                <a:gd name="T2" fmla="*/ 396 w 3760"/>
                <a:gd name="T3" fmla="*/ 114 h 776"/>
                <a:gd name="T4" fmla="*/ 110 w 3760"/>
                <a:gd name="T5" fmla="*/ 114 h 776"/>
                <a:gd name="T6" fmla="*/ 0 w 3760"/>
                <a:gd name="T7" fmla="*/ 55 h 776"/>
                <a:gd name="T8" fmla="*/ 0 60000 65536"/>
                <a:gd name="T9" fmla="*/ 0 60000 65536"/>
                <a:gd name="T10" fmla="*/ 0 60000 65536"/>
                <a:gd name="T11" fmla="*/ 0 60000 65536"/>
                <a:gd name="T12" fmla="*/ 0 w 3760"/>
                <a:gd name="T13" fmla="*/ 0 h 776"/>
                <a:gd name="T14" fmla="*/ 3760 w 3760"/>
                <a:gd name="T15" fmla="*/ 776 h 776"/>
              </a:gdLst>
              <a:ahLst/>
              <a:cxnLst>
                <a:cxn ang="T8">
                  <a:pos x="T0" y="T1"/>
                </a:cxn>
                <a:cxn ang="T9">
                  <a:pos x="T2" y="T3"/>
                </a:cxn>
                <a:cxn ang="T10">
                  <a:pos x="T4" y="T5"/>
                </a:cxn>
                <a:cxn ang="T11">
                  <a:pos x="T6" y="T7"/>
                </a:cxn>
              </a:cxnLst>
              <a:rect l="T12" t="T13" r="T14" b="T15"/>
              <a:pathLst>
                <a:path w="3760" h="776">
                  <a:moveTo>
                    <a:pt x="3760" y="0"/>
                  </a:moveTo>
                  <a:cubicBezTo>
                    <a:pt x="3538" y="111"/>
                    <a:pt x="2944" y="554"/>
                    <a:pt x="2430" y="665"/>
                  </a:cubicBezTo>
                  <a:cubicBezTo>
                    <a:pt x="1916" y="776"/>
                    <a:pt x="1080" y="723"/>
                    <a:pt x="675" y="665"/>
                  </a:cubicBezTo>
                  <a:cubicBezTo>
                    <a:pt x="270" y="607"/>
                    <a:pt x="141" y="392"/>
                    <a:pt x="0" y="320"/>
                  </a:cubicBezTo>
                </a:path>
              </a:pathLst>
            </a:custGeom>
            <a:noFill/>
            <a:ln w="9525">
              <a:solidFill>
                <a:srgbClr val="000000"/>
              </a:solidFill>
              <a:round/>
              <a:headEnd type="oval" w="med" len="med"/>
              <a:tailEnd type="triangle" w="med" len="med"/>
            </a:ln>
          </p:spPr>
          <p:txBody>
            <a:bodyPr/>
            <a:lstStyle/>
            <a:p>
              <a:endParaRPr lang="zh-CN" altLang="en-US">
                <a:latin typeface="Times New Roman" pitchFamily="18" charset="0"/>
                <a:ea typeface="黑体" pitchFamily="2" charset="-122"/>
                <a:cs typeface="Times New Roman" pitchFamily="18" charset="0"/>
              </a:endParaRPr>
            </a:p>
          </p:txBody>
        </p:sp>
        <p:sp>
          <p:nvSpPr>
            <p:cNvPr id="183307" name="Text Box 11"/>
            <p:cNvSpPr txBox="1">
              <a:spLocks noChangeArrowheads="1"/>
            </p:cNvSpPr>
            <p:nvPr/>
          </p:nvSpPr>
          <p:spPr bwMode="auto">
            <a:xfrm>
              <a:off x="2409" y="1709"/>
              <a:ext cx="133" cy="174"/>
            </a:xfrm>
            <a:prstGeom prst="rect">
              <a:avLst/>
            </a:prstGeom>
            <a:noFill/>
            <a:ln w="9525">
              <a:noFill/>
              <a:miter lim="800000"/>
              <a:headEnd/>
              <a:tailEnd/>
            </a:ln>
          </p:spPr>
          <p:txBody>
            <a:bodyPr lIns="0" tIns="0" rIns="0" bIns="0"/>
            <a:lstStyle/>
            <a:p>
              <a:pPr>
                <a:defRPr/>
              </a:pPr>
              <a:endParaRPr lang="zh-CN" altLang="en-US">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83308" name="Text Box 12"/>
            <p:cNvSpPr txBox="1">
              <a:spLocks noChangeArrowheads="1"/>
            </p:cNvSpPr>
            <p:nvPr/>
          </p:nvSpPr>
          <p:spPr bwMode="auto">
            <a:xfrm>
              <a:off x="4273" y="1410"/>
              <a:ext cx="133" cy="174"/>
            </a:xfrm>
            <a:prstGeom prst="rect">
              <a:avLst/>
            </a:prstGeom>
            <a:noFill/>
            <a:ln w="9525">
              <a:noFill/>
              <a:miter lim="800000"/>
              <a:headEnd/>
              <a:tailEnd/>
            </a:ln>
          </p:spPr>
          <p:txBody>
            <a:bodyPr lIns="0" tIns="0" rIns="0" bIns="0"/>
            <a:lstStyle/>
            <a:p>
              <a:pPr>
                <a:defRPr/>
              </a:pPr>
              <a:endParaRPr lang="zh-CN" altLang="en-US">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83309" name="Text Box 13"/>
            <p:cNvSpPr txBox="1">
              <a:spLocks noChangeArrowheads="1"/>
            </p:cNvSpPr>
            <p:nvPr/>
          </p:nvSpPr>
          <p:spPr bwMode="auto">
            <a:xfrm>
              <a:off x="4273" y="1585"/>
              <a:ext cx="133" cy="174"/>
            </a:xfrm>
            <a:prstGeom prst="rect">
              <a:avLst/>
            </a:prstGeom>
            <a:noFill/>
            <a:ln w="9525">
              <a:noFill/>
              <a:miter lim="800000"/>
              <a:headEnd/>
              <a:tailEnd/>
            </a:ln>
          </p:spPr>
          <p:txBody>
            <a:bodyPr lIns="0" tIns="0" rIns="0" bIns="0"/>
            <a:lstStyle/>
            <a:p>
              <a:pPr>
                <a:defRPr/>
              </a:pPr>
              <a:endParaRPr lang="zh-CN" altLang="en-US">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83310" name="Text Box 14"/>
            <p:cNvSpPr txBox="1">
              <a:spLocks noChangeArrowheads="1"/>
            </p:cNvSpPr>
            <p:nvPr/>
          </p:nvSpPr>
          <p:spPr bwMode="auto">
            <a:xfrm>
              <a:off x="1809" y="1525"/>
              <a:ext cx="369" cy="454"/>
            </a:xfrm>
            <a:prstGeom prst="rect">
              <a:avLst/>
            </a:prstGeom>
            <a:noFill/>
            <a:ln w="9525">
              <a:noFill/>
              <a:miter lim="800000"/>
              <a:headEnd/>
              <a:tailEnd/>
            </a:ln>
          </p:spPr>
          <p:txBody>
            <a:bodyPr lIns="0" tIns="0" rIns="0" bIns="0"/>
            <a:lstStyle/>
            <a:p>
              <a:pPr>
                <a:defRPr/>
              </a:pPr>
              <a:endParaRPr lang="zh-CN" altLang="en-US">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83311" name="Text Box 15"/>
            <p:cNvSpPr txBox="1">
              <a:spLocks noChangeArrowheads="1"/>
            </p:cNvSpPr>
            <p:nvPr/>
          </p:nvSpPr>
          <p:spPr bwMode="auto">
            <a:xfrm>
              <a:off x="1809" y="1934"/>
              <a:ext cx="134" cy="174"/>
            </a:xfrm>
            <a:prstGeom prst="rect">
              <a:avLst/>
            </a:prstGeom>
            <a:noFill/>
            <a:ln w="9525">
              <a:noFill/>
              <a:miter lim="800000"/>
              <a:headEnd/>
              <a:tailEnd/>
            </a:ln>
          </p:spPr>
          <p:txBody>
            <a:bodyPr lIns="0" tIns="0" rIns="0" bIns="0"/>
            <a:lstStyle/>
            <a:p>
              <a:pPr>
                <a:defRPr/>
              </a:pPr>
              <a:endParaRPr lang="zh-CN" altLang="en-US">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83313" name="Text Box 17"/>
            <p:cNvSpPr txBox="1">
              <a:spLocks noChangeArrowheads="1"/>
            </p:cNvSpPr>
            <p:nvPr/>
          </p:nvSpPr>
          <p:spPr bwMode="auto">
            <a:xfrm>
              <a:off x="1809" y="1410"/>
              <a:ext cx="134" cy="174"/>
            </a:xfrm>
            <a:prstGeom prst="rect">
              <a:avLst/>
            </a:prstGeom>
            <a:noFill/>
            <a:ln w="9525">
              <a:noFill/>
              <a:miter lim="800000"/>
              <a:headEnd/>
              <a:tailEnd/>
            </a:ln>
          </p:spPr>
          <p:txBody>
            <a:bodyPr lIns="0" tIns="0" rIns="0" bIns="0"/>
            <a:lstStyle/>
            <a:p>
              <a:pPr>
                <a:defRPr/>
              </a:pPr>
              <a:endParaRPr lang="zh-CN" altLang="en-US">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21518" name="Line 19"/>
            <p:cNvSpPr>
              <a:spLocks noChangeShapeType="1"/>
            </p:cNvSpPr>
            <p:nvPr/>
          </p:nvSpPr>
          <p:spPr bwMode="auto">
            <a:xfrm>
              <a:off x="4854" y="2108"/>
              <a:ext cx="266" cy="0"/>
            </a:xfrm>
            <a:prstGeom prst="line">
              <a:avLst/>
            </a:prstGeom>
            <a:noFill/>
            <a:ln w="9525">
              <a:solidFill>
                <a:srgbClr val="000000"/>
              </a:solidFill>
              <a:round/>
              <a:headEnd type="oval" w="med" len="med"/>
              <a:tailEnd type="triangle" w="med" len="med"/>
            </a:ln>
          </p:spPr>
          <p:txBody>
            <a:bodyPr/>
            <a:lstStyle/>
            <a:p>
              <a:endParaRPr lang="zh-CN" altLang="en-US"/>
            </a:p>
          </p:txBody>
        </p:sp>
        <p:sp>
          <p:nvSpPr>
            <p:cNvPr id="183316" name="Text Box 20"/>
            <p:cNvSpPr txBox="1">
              <a:spLocks noChangeArrowheads="1"/>
            </p:cNvSpPr>
            <p:nvPr/>
          </p:nvSpPr>
          <p:spPr bwMode="auto">
            <a:xfrm>
              <a:off x="5205" y="2023"/>
              <a:ext cx="533" cy="136"/>
            </a:xfrm>
            <a:prstGeom prst="rect">
              <a:avLst/>
            </a:prstGeom>
            <a:noFill/>
            <a:ln w="9525">
              <a:noFill/>
              <a:miter lim="800000"/>
              <a:headEnd/>
              <a:tailEnd/>
            </a:ln>
          </p:spPr>
          <p:txBody>
            <a:bodyPr lIns="0" tIns="0" rIns="0" bIns="0">
              <a:spAutoFit/>
            </a:bodyPr>
            <a:lstStyle/>
            <a:p>
              <a:pPr algn="just">
                <a:defRPr/>
              </a:pPr>
              <a:r>
                <a:rPr lang="zh-CN" altLang="en-US" sz="1400">
                  <a:latin typeface="Times New Roman" pitchFamily="18" charset="0"/>
                  <a:ea typeface="黑体" pitchFamily="49" charset="-122"/>
                  <a:cs typeface="Times New Roman" pitchFamily="18" charset="0"/>
                </a:rPr>
                <a:t>数据传递</a:t>
              </a:r>
              <a:endParaRPr lang="zh-CN" altLang="en-US" sz="1400">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83317" name="Text Box 21"/>
            <p:cNvSpPr txBox="1">
              <a:spLocks noChangeArrowheads="1"/>
            </p:cNvSpPr>
            <p:nvPr/>
          </p:nvSpPr>
          <p:spPr bwMode="auto">
            <a:xfrm>
              <a:off x="4920" y="2197"/>
              <a:ext cx="133" cy="174"/>
            </a:xfrm>
            <a:prstGeom prst="rect">
              <a:avLst/>
            </a:prstGeom>
            <a:noFill/>
            <a:ln w="9525">
              <a:noFill/>
              <a:miter lim="800000"/>
              <a:headEnd/>
              <a:tailEnd/>
            </a:ln>
          </p:spPr>
          <p:txBody>
            <a:bodyPr lIns="0" tIns="0" rIns="0" bIns="0"/>
            <a:lstStyle/>
            <a:p>
              <a:pPr>
                <a:defRPr/>
              </a:pPr>
              <a:endParaRPr lang="zh-CN" altLang="en-US">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83318" name="Text Box 22"/>
            <p:cNvSpPr txBox="1">
              <a:spLocks noChangeArrowheads="1"/>
            </p:cNvSpPr>
            <p:nvPr/>
          </p:nvSpPr>
          <p:spPr bwMode="auto">
            <a:xfrm>
              <a:off x="5205" y="2198"/>
              <a:ext cx="533" cy="136"/>
            </a:xfrm>
            <a:prstGeom prst="rect">
              <a:avLst/>
            </a:prstGeom>
            <a:noFill/>
            <a:ln w="9525">
              <a:noFill/>
              <a:miter lim="800000"/>
              <a:headEnd/>
              <a:tailEnd/>
            </a:ln>
          </p:spPr>
          <p:txBody>
            <a:bodyPr lIns="0" tIns="0" rIns="0" bIns="0">
              <a:spAutoFit/>
            </a:bodyPr>
            <a:lstStyle/>
            <a:p>
              <a:pPr algn="just">
                <a:defRPr/>
              </a:pPr>
              <a:r>
                <a:rPr lang="zh-CN" altLang="en-US" sz="1400">
                  <a:latin typeface="Times New Roman" pitchFamily="18" charset="0"/>
                  <a:ea typeface="黑体" pitchFamily="49" charset="-122"/>
                  <a:cs typeface="Times New Roman" pitchFamily="18" charset="0"/>
                </a:rPr>
                <a:t>执行顺序</a:t>
              </a:r>
              <a:endParaRPr lang="zh-CN" altLang="en-US" sz="1400">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21522" name="Freeform 10"/>
            <p:cNvSpPr>
              <a:spLocks/>
            </p:cNvSpPr>
            <p:nvPr/>
          </p:nvSpPr>
          <p:spPr bwMode="auto">
            <a:xfrm>
              <a:off x="2789" y="618"/>
              <a:ext cx="2055" cy="1072"/>
            </a:xfrm>
            <a:custGeom>
              <a:avLst/>
              <a:gdLst>
                <a:gd name="T0" fmla="*/ 0 w 3210"/>
                <a:gd name="T1" fmla="*/ 115 h 2255"/>
                <a:gd name="T2" fmla="*/ 220 w 3210"/>
                <a:gd name="T3" fmla="*/ 18 h 2255"/>
                <a:gd name="T4" fmla="*/ 439 w 3210"/>
                <a:gd name="T5" fmla="*/ 8 h 2255"/>
                <a:gd name="T6" fmla="*/ 539 w 3210"/>
                <a:gd name="T7" fmla="*/ 24 h 2255"/>
                <a:gd name="T8" fmla="*/ 0 60000 65536"/>
                <a:gd name="T9" fmla="*/ 0 60000 65536"/>
                <a:gd name="T10" fmla="*/ 0 60000 65536"/>
                <a:gd name="T11" fmla="*/ 0 60000 65536"/>
                <a:gd name="T12" fmla="*/ 0 w 3210"/>
                <a:gd name="T13" fmla="*/ 0 h 2255"/>
                <a:gd name="T14" fmla="*/ 3210 w 3210"/>
                <a:gd name="T15" fmla="*/ 2255 h 2255"/>
              </a:gdLst>
              <a:ahLst/>
              <a:cxnLst>
                <a:cxn ang="T8">
                  <a:pos x="T0" y="T1"/>
                </a:cxn>
                <a:cxn ang="T9">
                  <a:pos x="T2" y="T3"/>
                </a:cxn>
                <a:cxn ang="T10">
                  <a:pos x="T4" y="T5"/>
                </a:cxn>
                <a:cxn ang="T11">
                  <a:pos x="T6" y="T7"/>
                </a:cxn>
              </a:cxnLst>
              <a:rect l="T12" t="T13" r="T14" b="T15"/>
              <a:pathLst>
                <a:path w="3210" h="2255">
                  <a:moveTo>
                    <a:pt x="0" y="2255"/>
                  </a:moveTo>
                  <a:cubicBezTo>
                    <a:pt x="217" y="1938"/>
                    <a:pt x="870" y="700"/>
                    <a:pt x="1305" y="350"/>
                  </a:cubicBezTo>
                  <a:cubicBezTo>
                    <a:pt x="1740" y="0"/>
                    <a:pt x="2293" y="135"/>
                    <a:pt x="2610" y="155"/>
                  </a:cubicBezTo>
                  <a:cubicBezTo>
                    <a:pt x="2927" y="175"/>
                    <a:pt x="3085" y="405"/>
                    <a:pt x="3210" y="470"/>
                  </a:cubicBezTo>
                </a:path>
              </a:pathLst>
            </a:custGeom>
            <a:noFill/>
            <a:ln w="9525">
              <a:solidFill>
                <a:srgbClr val="000000"/>
              </a:solidFill>
              <a:round/>
              <a:headEnd type="oval" w="med" len="med"/>
              <a:tailEnd type="triangle" w="med" len="med"/>
            </a:ln>
          </p:spPr>
          <p:txBody>
            <a:bodyPr/>
            <a:lstStyle/>
            <a:p>
              <a:endParaRPr lang="zh-CN" altLang="en-US">
                <a:latin typeface="Times New Roman" pitchFamily="18" charset="0"/>
                <a:ea typeface="黑体" pitchFamily="2" charset="-122"/>
                <a:cs typeface="Times New Roman" pitchFamily="18" charset="0"/>
              </a:endParaRPr>
            </a:p>
          </p:txBody>
        </p:sp>
        <p:sp>
          <p:nvSpPr>
            <p:cNvPr id="21523" name="AutoShape 5"/>
            <p:cNvSpPr>
              <a:spLocks noChangeAspect="1" noChangeArrowheads="1"/>
            </p:cNvSpPr>
            <p:nvPr/>
          </p:nvSpPr>
          <p:spPr bwMode="auto">
            <a:xfrm>
              <a:off x="1543" y="746"/>
              <a:ext cx="4195" cy="1641"/>
            </a:xfrm>
            <a:prstGeom prst="rect">
              <a:avLst/>
            </a:prstGeom>
            <a:noFill/>
            <a:ln w="9525">
              <a:noFill/>
              <a:miter lim="800000"/>
              <a:headEnd/>
              <a:tailEnd/>
            </a:ln>
          </p:spPr>
          <p:txBody>
            <a:bodyPr/>
            <a:lstStyle/>
            <a:p>
              <a:endParaRPr lang="zh-CN" altLang="en-US">
                <a:latin typeface="Times New Roman" pitchFamily="18" charset="0"/>
                <a:ea typeface="黑体" pitchFamily="2" charset="-122"/>
                <a:cs typeface="Times New Roman" pitchFamily="18" charset="0"/>
              </a:endParaRPr>
            </a:p>
          </p:txBody>
        </p:sp>
        <p:sp>
          <p:nvSpPr>
            <p:cNvPr id="21524" name="Freeform 8"/>
            <p:cNvSpPr>
              <a:spLocks/>
            </p:cNvSpPr>
            <p:nvPr/>
          </p:nvSpPr>
          <p:spPr bwMode="auto">
            <a:xfrm>
              <a:off x="2971" y="614"/>
              <a:ext cx="2295" cy="1083"/>
            </a:xfrm>
            <a:custGeom>
              <a:avLst/>
              <a:gdLst>
                <a:gd name="T0" fmla="*/ 0 w 3585"/>
                <a:gd name="T1" fmla="*/ 116 h 2278"/>
                <a:gd name="T2" fmla="*/ 234 w 3585"/>
                <a:gd name="T3" fmla="*/ 19 h 2278"/>
                <a:gd name="T4" fmla="*/ 489 w 3585"/>
                <a:gd name="T5" fmla="*/ 7 h 2278"/>
                <a:gd name="T6" fmla="*/ 602 w 3585"/>
                <a:gd name="T7" fmla="*/ 26 h 2278"/>
                <a:gd name="T8" fmla="*/ 0 60000 65536"/>
                <a:gd name="T9" fmla="*/ 0 60000 65536"/>
                <a:gd name="T10" fmla="*/ 0 60000 65536"/>
                <a:gd name="T11" fmla="*/ 0 60000 65536"/>
                <a:gd name="T12" fmla="*/ 0 w 3585"/>
                <a:gd name="T13" fmla="*/ 0 h 2278"/>
                <a:gd name="T14" fmla="*/ 3585 w 3585"/>
                <a:gd name="T15" fmla="*/ 2278 h 2278"/>
              </a:gdLst>
              <a:ahLst/>
              <a:cxnLst>
                <a:cxn ang="T8">
                  <a:pos x="T0" y="T1"/>
                </a:cxn>
                <a:cxn ang="T9">
                  <a:pos x="T2" y="T3"/>
                </a:cxn>
                <a:cxn ang="T10">
                  <a:pos x="T4" y="T5"/>
                </a:cxn>
                <a:cxn ang="T11">
                  <a:pos x="T6" y="T7"/>
                </a:cxn>
              </a:cxnLst>
              <a:rect l="T12" t="T13" r="T14" b="T15"/>
              <a:pathLst>
                <a:path w="3585" h="2278">
                  <a:moveTo>
                    <a:pt x="0" y="2278"/>
                  </a:moveTo>
                  <a:cubicBezTo>
                    <a:pt x="232" y="1958"/>
                    <a:pt x="910" y="716"/>
                    <a:pt x="1395" y="358"/>
                  </a:cubicBezTo>
                  <a:cubicBezTo>
                    <a:pt x="1880" y="0"/>
                    <a:pt x="2545" y="108"/>
                    <a:pt x="2910" y="133"/>
                  </a:cubicBezTo>
                  <a:cubicBezTo>
                    <a:pt x="3275" y="158"/>
                    <a:pt x="3445" y="430"/>
                    <a:pt x="3585" y="508"/>
                  </a:cubicBezTo>
                </a:path>
              </a:pathLst>
            </a:custGeom>
            <a:noFill/>
            <a:ln w="9525">
              <a:solidFill>
                <a:srgbClr val="000000"/>
              </a:solidFill>
              <a:round/>
              <a:headEnd type="oval" w="med" len="med"/>
              <a:tailEnd type="triangle" w="med" len="med"/>
            </a:ln>
          </p:spPr>
          <p:txBody>
            <a:bodyPr/>
            <a:lstStyle/>
            <a:p>
              <a:endParaRPr lang="zh-CN" altLang="en-US">
                <a:latin typeface="Times New Roman" pitchFamily="18" charset="0"/>
                <a:ea typeface="黑体" pitchFamily="2" charset="-122"/>
                <a:cs typeface="Times New Roman"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27763" y="260350"/>
            <a:ext cx="2916237" cy="720725"/>
          </a:xfrm>
        </p:spPr>
        <p:txBody>
          <a:bodyPr/>
          <a:lstStyle/>
          <a:p>
            <a:pPr eaLnBrk="1" hangingPunct="1"/>
            <a:r>
              <a:rPr lang="en-US" altLang="zh-CN" sz="4000" smtClean="0">
                <a:latin typeface="Times New Roman" pitchFamily="18" charset="0"/>
                <a:ea typeface="黑体" pitchFamily="2" charset="-122"/>
                <a:cs typeface="Times New Roman" pitchFamily="18" charset="0"/>
              </a:rPr>
              <a:t>【</a:t>
            </a:r>
            <a:r>
              <a:rPr lang="zh-CN" altLang="en-US" sz="4000" smtClean="0">
                <a:latin typeface="Times New Roman" pitchFamily="18" charset="0"/>
                <a:ea typeface="黑体" pitchFamily="2" charset="-122"/>
                <a:cs typeface="Times New Roman" pitchFamily="18" charset="0"/>
              </a:rPr>
              <a:t>例三</a:t>
            </a:r>
            <a:r>
              <a:rPr lang="en-US" altLang="zh-CN" sz="4000" smtClean="0">
                <a:latin typeface="Times New Roman" pitchFamily="18" charset="0"/>
                <a:ea typeface="黑体" pitchFamily="2" charset="-122"/>
                <a:cs typeface="Times New Roman" pitchFamily="18" charset="0"/>
              </a:rPr>
              <a:t>】 </a:t>
            </a:r>
            <a:endParaRPr lang="zh-CN" altLang="en-US" sz="4000" smtClean="0">
              <a:latin typeface="Times New Roman" pitchFamily="18" charset="0"/>
              <a:ea typeface="黑体" pitchFamily="2" charset="-122"/>
              <a:cs typeface="Times New Roman" pitchFamily="18" charset="0"/>
            </a:endParaRPr>
          </a:p>
        </p:txBody>
      </p:sp>
      <p:sp>
        <p:nvSpPr>
          <p:cNvPr id="22531" name="Rectangle 3"/>
          <p:cNvSpPr>
            <a:spLocks noGrp="1" noChangeArrowheads="1"/>
          </p:cNvSpPr>
          <p:nvPr>
            <p:ph type="body" idx="1"/>
          </p:nvPr>
        </p:nvSpPr>
        <p:spPr>
          <a:xfrm>
            <a:off x="0" y="188913"/>
            <a:ext cx="8820150" cy="6191250"/>
          </a:xfrm>
        </p:spPr>
        <p:txBody>
          <a:bodyPr/>
          <a:lstStyle/>
          <a:p>
            <a:pPr eaLnBrk="1" hangingPunct="1">
              <a:lnSpc>
                <a:spcPct val="75000"/>
              </a:lnSpc>
              <a:buFont typeface="Monotype Sorts" pitchFamily="2" charset="2"/>
              <a:buNone/>
            </a:pPr>
            <a:r>
              <a:rPr lang="en-US" altLang="zh-CN" sz="2000" smtClean="0">
                <a:latin typeface="Times New Roman" pitchFamily="18" charset="0"/>
                <a:ea typeface="黑体" pitchFamily="2" charset="-122"/>
                <a:cs typeface="Times New Roman" pitchFamily="18" charset="0"/>
              </a:rPr>
              <a:t>#</a:t>
            </a:r>
            <a:r>
              <a:rPr lang="en-US" altLang="zh-CN" sz="2000" smtClean="0">
                <a:solidFill>
                  <a:srgbClr val="0033CC"/>
                </a:solidFill>
                <a:latin typeface="Times New Roman" pitchFamily="18" charset="0"/>
                <a:ea typeface="黑体" pitchFamily="2" charset="-122"/>
                <a:cs typeface="Times New Roman" pitchFamily="18" charset="0"/>
              </a:rPr>
              <a:t>include</a:t>
            </a:r>
            <a:r>
              <a:rPr lang="en-US" altLang="zh-CN" sz="2000" smtClean="0">
                <a:latin typeface="Times New Roman" pitchFamily="18" charset="0"/>
                <a:ea typeface="黑体" pitchFamily="2" charset="-122"/>
                <a:cs typeface="Times New Roman" pitchFamily="18" charset="0"/>
              </a:rPr>
              <a:t> &lt;stdio.h&gt;</a:t>
            </a:r>
          </a:p>
          <a:p>
            <a:pPr eaLnBrk="1" hangingPunct="1">
              <a:lnSpc>
                <a:spcPct val="75000"/>
              </a:lnSpc>
              <a:buFont typeface="Monotype Sorts" pitchFamily="2" charset="2"/>
              <a:buNone/>
            </a:pPr>
            <a:endParaRPr lang="fr-FR" altLang="zh-CN" sz="2000" smtClean="0">
              <a:latin typeface="Times New Roman" pitchFamily="18" charset="0"/>
              <a:ea typeface="黑体" pitchFamily="2" charset="-122"/>
              <a:cs typeface="Times New Roman" pitchFamily="18" charset="0"/>
            </a:endParaRP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zh-CN" altLang="fr-FR" sz="2000" smtClean="0">
                <a:latin typeface="Times New Roman" pitchFamily="18" charset="0"/>
                <a:ea typeface="黑体" pitchFamily="2" charset="-122"/>
                <a:cs typeface="Times New Roman" pitchFamily="18" charset="0"/>
              </a:rPr>
              <a:t>函数功能：    计算平均数</a:t>
            </a:r>
          </a:p>
          <a:p>
            <a:pPr eaLnBrk="1" hangingPunct="1">
              <a:lnSpc>
                <a:spcPct val="75000"/>
              </a:lnSpc>
              <a:buFont typeface="Monotype Sorts" pitchFamily="2" charset="2"/>
              <a:buNone/>
            </a:pPr>
            <a:r>
              <a:rPr lang="zh-CN" altLang="fr-FR" sz="2000" smtClean="0">
                <a:latin typeface="Times New Roman" pitchFamily="18" charset="0"/>
                <a:ea typeface="黑体" pitchFamily="2" charset="-122"/>
                <a:cs typeface="Times New Roman" pitchFamily="18" charset="0"/>
              </a:rPr>
              <a:t>   函数入口参数： 整型</a:t>
            </a:r>
            <a:r>
              <a:rPr lang="fr-FR" altLang="zh-CN" sz="2000" smtClean="0">
                <a:latin typeface="Times New Roman" pitchFamily="18" charset="0"/>
                <a:ea typeface="黑体" pitchFamily="2" charset="-122"/>
                <a:cs typeface="Times New Roman" pitchFamily="18" charset="0"/>
              </a:rPr>
              <a:t>x</a:t>
            </a:r>
            <a:r>
              <a:rPr lang="zh-CN" altLang="fr-FR" sz="2000" smtClean="0">
                <a:latin typeface="Times New Roman" pitchFamily="18" charset="0"/>
                <a:ea typeface="黑体" pitchFamily="2" charset="-122"/>
                <a:cs typeface="Times New Roman" pitchFamily="18" charset="0"/>
              </a:rPr>
              <a:t>，存储第一个运算数整型</a:t>
            </a:r>
            <a:r>
              <a:rPr lang="fr-FR" altLang="zh-CN" sz="2000" smtClean="0">
                <a:latin typeface="Times New Roman" pitchFamily="18" charset="0"/>
                <a:ea typeface="黑体" pitchFamily="2" charset="-122"/>
                <a:cs typeface="Times New Roman" pitchFamily="18" charset="0"/>
              </a:rPr>
              <a:t>y</a:t>
            </a:r>
            <a:r>
              <a:rPr lang="zh-CN" altLang="fr-FR" sz="2000" smtClean="0">
                <a:latin typeface="Times New Roman" pitchFamily="18" charset="0"/>
                <a:ea typeface="黑体" pitchFamily="2" charset="-122"/>
                <a:cs typeface="Times New Roman" pitchFamily="18" charset="0"/>
              </a:rPr>
              <a:t>，存储第二个运算数</a:t>
            </a:r>
          </a:p>
          <a:p>
            <a:pPr eaLnBrk="1" hangingPunct="1">
              <a:lnSpc>
                <a:spcPct val="75000"/>
              </a:lnSpc>
              <a:buFont typeface="Monotype Sorts" pitchFamily="2" charset="2"/>
              <a:buNone/>
            </a:pPr>
            <a:r>
              <a:rPr lang="zh-CN" altLang="fr-FR" sz="2000" smtClean="0">
                <a:latin typeface="Times New Roman" pitchFamily="18" charset="0"/>
                <a:ea typeface="黑体" pitchFamily="2" charset="-122"/>
                <a:cs typeface="Times New Roman" pitchFamily="18" charset="0"/>
              </a:rPr>
              <a:t>   函数返回值：   平均数</a:t>
            </a:r>
          </a:p>
          <a:p>
            <a:pPr eaLnBrk="1" hangingPunct="1">
              <a:lnSpc>
                <a:spcPct val="75000"/>
              </a:lnSpc>
              <a:buFont typeface="Monotype Sorts" pitchFamily="2" charset="2"/>
              <a:buNone/>
            </a:pPr>
            <a:r>
              <a:rPr lang="zh-CN" altLang="fr-FR" sz="2000" smtClean="0">
                <a:latin typeface="Times New Roman" pitchFamily="18" charset="0"/>
                <a:ea typeface="黑体" pitchFamily="2" charset="-122"/>
                <a:cs typeface="Times New Roman" pitchFamily="18" charset="0"/>
              </a:rPr>
              <a:t>*</a:t>
            </a: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Average(</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x,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y)</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result;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result = (x + y) / 2;</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return</a:t>
            </a:r>
            <a:r>
              <a:rPr lang="fr-FR" altLang="zh-CN" sz="2000" smtClean="0">
                <a:latin typeface="Times New Roman" pitchFamily="18" charset="0"/>
                <a:ea typeface="黑体" pitchFamily="2" charset="-122"/>
                <a:cs typeface="Times New Roman" pitchFamily="18" charset="0"/>
              </a:rPr>
              <a:t> result;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endParaRPr lang="fr-FR" altLang="zh-CN" sz="2000" smtClean="0">
              <a:latin typeface="Times New Roman" pitchFamily="18" charset="0"/>
              <a:ea typeface="黑体" pitchFamily="2" charset="-122"/>
              <a:cs typeface="Times New Roman" pitchFamily="18" charset="0"/>
            </a:endParaRPr>
          </a:p>
          <a:p>
            <a:pPr eaLnBrk="1" hangingPunct="1">
              <a:lnSpc>
                <a:spcPct val="75000"/>
              </a:lnSpc>
              <a:buFont typeface="Monotype Sorts" pitchFamily="2" charset="2"/>
              <a:buNone/>
            </a:pPr>
            <a:r>
              <a:rPr lang="fr-FR" altLang="zh-CN" sz="2000" smtClean="0">
                <a:solidFill>
                  <a:srgbClr val="0033CC"/>
                </a:solidFill>
                <a:latin typeface="Times New Roman" pitchFamily="18" charset="0"/>
                <a:ea typeface="黑体" pitchFamily="2" charset="-122"/>
                <a:cs typeface="Times New Roman" pitchFamily="18" charset="0"/>
              </a:rPr>
              <a:t>main</a:t>
            </a: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a = 12;</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b = 24;</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ave = Average(a, b);	</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printf</a:t>
            </a:r>
            <a:r>
              <a:rPr lang="fr-FR" altLang="zh-CN" sz="2000" smtClean="0">
                <a:latin typeface="Times New Roman" pitchFamily="18" charset="0"/>
                <a:ea typeface="黑体" pitchFamily="2" charset="-122"/>
                <a:cs typeface="Times New Roman" pitchFamily="18" charset="0"/>
              </a:rPr>
              <a:t>("Average of %d and %d is %d.\n", a, b, ave);</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endParaRPr lang="zh-CN" altLang="en-US" sz="2000" smtClean="0">
              <a:latin typeface="Times New Roman" pitchFamily="18" charset="0"/>
              <a:ea typeface="黑体" pitchFamily="2" charset="-122"/>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77050" y="404813"/>
            <a:ext cx="2266950" cy="620712"/>
          </a:xfrm>
        </p:spPr>
        <p:txBody>
          <a:bodyPr/>
          <a:lstStyle/>
          <a:p>
            <a:pPr eaLnBrk="1" hangingPunct="1"/>
            <a:r>
              <a:rPr lang="en-US" altLang="zh-CN" sz="4000" smtClean="0">
                <a:latin typeface="Times New Roman" pitchFamily="18" charset="0"/>
                <a:ea typeface="黑体" pitchFamily="2" charset="-122"/>
                <a:cs typeface="Times New Roman" pitchFamily="18" charset="0"/>
              </a:rPr>
              <a:t>【</a:t>
            </a:r>
            <a:r>
              <a:rPr lang="zh-CN" altLang="en-US" sz="4000" smtClean="0">
                <a:latin typeface="Times New Roman" pitchFamily="18" charset="0"/>
                <a:ea typeface="黑体" pitchFamily="2" charset="-122"/>
                <a:cs typeface="Times New Roman" pitchFamily="18" charset="0"/>
              </a:rPr>
              <a:t>例三</a:t>
            </a:r>
            <a:r>
              <a:rPr lang="en-US" altLang="zh-CN" sz="4000" smtClean="0">
                <a:latin typeface="Times New Roman" pitchFamily="18" charset="0"/>
                <a:ea typeface="黑体" pitchFamily="2" charset="-122"/>
                <a:cs typeface="Times New Roman" pitchFamily="18" charset="0"/>
              </a:rPr>
              <a:t>】</a:t>
            </a:r>
            <a:endParaRPr lang="zh-CN" altLang="en-US" sz="4000" smtClean="0">
              <a:latin typeface="Times New Roman" pitchFamily="18" charset="0"/>
              <a:ea typeface="黑体" pitchFamily="2" charset="-122"/>
              <a:cs typeface="Times New Roman" pitchFamily="18" charset="0"/>
            </a:endParaRPr>
          </a:p>
        </p:txBody>
      </p:sp>
      <p:sp>
        <p:nvSpPr>
          <p:cNvPr id="23555" name="Rectangle 3"/>
          <p:cNvSpPr>
            <a:spLocks noGrp="1" noChangeArrowheads="1"/>
          </p:cNvSpPr>
          <p:nvPr>
            <p:ph type="body" idx="1"/>
          </p:nvPr>
        </p:nvSpPr>
        <p:spPr>
          <a:xfrm>
            <a:off x="250825" y="188913"/>
            <a:ext cx="8893175" cy="6669087"/>
          </a:xfrm>
        </p:spPr>
        <p:txBody>
          <a:bodyPr/>
          <a:lstStyle/>
          <a:p>
            <a:pPr eaLnBrk="1" hangingPunct="1">
              <a:lnSpc>
                <a:spcPct val="75000"/>
              </a:lnSpc>
              <a:buFont typeface="Monotype Sorts" pitchFamily="2" charset="2"/>
              <a:buNone/>
            </a:pPr>
            <a:r>
              <a:rPr lang="en-US" altLang="zh-CN" sz="2000" smtClean="0">
                <a:latin typeface="Times New Roman" pitchFamily="18" charset="0"/>
                <a:ea typeface="黑体" pitchFamily="2" charset="-122"/>
                <a:cs typeface="Times New Roman" pitchFamily="18" charset="0"/>
              </a:rPr>
              <a:t>#</a:t>
            </a:r>
            <a:r>
              <a:rPr lang="en-US" altLang="zh-CN" sz="2000" smtClean="0">
                <a:solidFill>
                  <a:srgbClr val="0033CC"/>
                </a:solidFill>
                <a:latin typeface="Times New Roman" pitchFamily="18" charset="0"/>
                <a:ea typeface="黑体" pitchFamily="2" charset="-122"/>
                <a:cs typeface="Times New Roman" pitchFamily="18" charset="0"/>
              </a:rPr>
              <a:t>include</a:t>
            </a:r>
            <a:r>
              <a:rPr lang="en-US" altLang="zh-CN" sz="2000" smtClean="0">
                <a:latin typeface="Times New Roman" pitchFamily="18" charset="0"/>
                <a:ea typeface="黑体" pitchFamily="2" charset="-122"/>
                <a:cs typeface="Times New Roman" pitchFamily="18" charset="0"/>
              </a:rPr>
              <a:t> &lt;stdio.h&gt;</a:t>
            </a:r>
            <a:endParaRPr lang="fr-FR" altLang="zh-CN" sz="2000" smtClean="0">
              <a:latin typeface="Times New Roman" pitchFamily="18" charset="0"/>
              <a:ea typeface="黑体" pitchFamily="2" charset="-122"/>
              <a:cs typeface="Times New Roman" pitchFamily="18" charset="0"/>
            </a:endParaRPr>
          </a:p>
          <a:p>
            <a:pPr eaLnBrk="1" hangingPunct="1">
              <a:lnSpc>
                <a:spcPct val="75000"/>
              </a:lnSpc>
              <a:buFont typeface="Monotype Sorts" pitchFamily="2" charset="2"/>
              <a:buNone/>
            </a:pPr>
            <a:r>
              <a:rPr lang="en-US" altLang="zh-CN" sz="2000" smtClean="0">
                <a:solidFill>
                  <a:srgbClr val="0033CC"/>
                </a:solidFill>
                <a:latin typeface="Times New Roman" pitchFamily="18" charset="0"/>
                <a:ea typeface="黑体" pitchFamily="2" charset="-122"/>
                <a:cs typeface="Times New Roman" pitchFamily="18" charset="0"/>
              </a:rPr>
              <a:t>int</a:t>
            </a:r>
            <a:r>
              <a:rPr lang="en-US" altLang="zh-CN" sz="2000" smtClean="0">
                <a:latin typeface="Times New Roman" pitchFamily="18" charset="0"/>
                <a:ea typeface="黑体" pitchFamily="2" charset="-122"/>
                <a:cs typeface="Times New Roman" pitchFamily="18" charset="0"/>
              </a:rPr>
              <a:t> </a:t>
            </a:r>
            <a:r>
              <a:rPr lang="en-US" altLang="zh-CN" sz="2000" smtClean="0">
                <a:solidFill>
                  <a:srgbClr val="0033CC"/>
                </a:solidFill>
                <a:latin typeface="Times New Roman" pitchFamily="18" charset="0"/>
                <a:ea typeface="黑体" pitchFamily="2" charset="-122"/>
                <a:cs typeface="Times New Roman" pitchFamily="18" charset="0"/>
              </a:rPr>
              <a:t>Average</a:t>
            </a:r>
            <a:r>
              <a:rPr lang="en-US" altLang="zh-CN" sz="2000" smtClean="0">
                <a:latin typeface="Times New Roman" pitchFamily="18" charset="0"/>
                <a:ea typeface="黑体" pitchFamily="2" charset="-122"/>
                <a:cs typeface="Times New Roman" pitchFamily="18" charset="0"/>
              </a:rPr>
              <a:t>(</a:t>
            </a:r>
            <a:r>
              <a:rPr lang="en-US" altLang="zh-CN" sz="2000" smtClean="0">
                <a:solidFill>
                  <a:srgbClr val="0033CC"/>
                </a:solidFill>
                <a:latin typeface="Times New Roman" pitchFamily="18" charset="0"/>
                <a:ea typeface="黑体" pitchFamily="2" charset="-122"/>
                <a:cs typeface="Times New Roman" pitchFamily="18" charset="0"/>
              </a:rPr>
              <a:t>int</a:t>
            </a:r>
            <a:r>
              <a:rPr lang="en-US" altLang="zh-CN" sz="2000" smtClean="0">
                <a:latin typeface="Times New Roman" pitchFamily="18" charset="0"/>
                <a:ea typeface="黑体" pitchFamily="2" charset="-122"/>
                <a:cs typeface="Times New Roman" pitchFamily="18" charset="0"/>
              </a:rPr>
              <a:t> x, </a:t>
            </a:r>
            <a:r>
              <a:rPr lang="en-US" altLang="zh-CN" sz="2000" smtClean="0">
                <a:solidFill>
                  <a:srgbClr val="0033CC"/>
                </a:solidFill>
                <a:latin typeface="Times New Roman" pitchFamily="18" charset="0"/>
                <a:ea typeface="黑体" pitchFamily="2" charset="-122"/>
                <a:cs typeface="Times New Roman" pitchFamily="18" charset="0"/>
              </a:rPr>
              <a:t>int</a:t>
            </a:r>
            <a:r>
              <a:rPr lang="en-US" altLang="zh-CN" sz="2000" smtClean="0">
                <a:latin typeface="Times New Roman" pitchFamily="18" charset="0"/>
                <a:ea typeface="黑体" pitchFamily="2" charset="-122"/>
                <a:cs typeface="Times New Roman" pitchFamily="18" charset="0"/>
              </a:rPr>
              <a:t> y); </a:t>
            </a:r>
            <a:r>
              <a:rPr lang="en-US" altLang="zh-CN" sz="2000" smtClean="0">
                <a:solidFill>
                  <a:schemeClr val="hlink"/>
                </a:solidFill>
                <a:latin typeface="Times New Roman" pitchFamily="18" charset="0"/>
                <a:ea typeface="黑体" pitchFamily="2" charset="-122"/>
                <a:cs typeface="Times New Roman" pitchFamily="18" charset="0"/>
              </a:rPr>
              <a:t>/*</a:t>
            </a:r>
            <a:r>
              <a:rPr lang="zh-CN" altLang="en-US" sz="2000" smtClean="0">
                <a:solidFill>
                  <a:schemeClr val="hlink"/>
                </a:solidFill>
                <a:latin typeface="Times New Roman" pitchFamily="18" charset="0"/>
                <a:ea typeface="黑体" pitchFamily="2" charset="-122"/>
                <a:cs typeface="Times New Roman" pitchFamily="18" charset="0"/>
              </a:rPr>
              <a:t>声明</a:t>
            </a:r>
            <a:r>
              <a:rPr lang="en-US" altLang="zh-CN" sz="2000" smtClean="0">
                <a:solidFill>
                  <a:schemeClr val="hlink"/>
                </a:solidFill>
                <a:latin typeface="Times New Roman" pitchFamily="18" charset="0"/>
                <a:ea typeface="黑体" pitchFamily="2" charset="-122"/>
                <a:cs typeface="Times New Roman" pitchFamily="18" charset="0"/>
              </a:rPr>
              <a:t>Average()</a:t>
            </a:r>
            <a:r>
              <a:rPr lang="zh-CN" altLang="en-US" sz="2000" smtClean="0">
                <a:solidFill>
                  <a:schemeClr val="hlink"/>
                </a:solidFill>
                <a:latin typeface="Times New Roman" pitchFamily="18" charset="0"/>
                <a:ea typeface="黑体" pitchFamily="2" charset="-122"/>
                <a:cs typeface="Times New Roman" pitchFamily="18" charset="0"/>
              </a:rPr>
              <a:t>函数*</a:t>
            </a:r>
            <a:r>
              <a:rPr lang="en-US" altLang="zh-CN" sz="2000" smtClean="0">
                <a:solidFill>
                  <a:schemeClr val="hlink"/>
                </a:solidFill>
                <a:latin typeface="Times New Roman" pitchFamily="18" charset="0"/>
                <a:ea typeface="黑体" pitchFamily="2" charset="-122"/>
                <a:cs typeface="Times New Roman" pitchFamily="18" charset="0"/>
              </a:rPr>
              <a:t>/</a:t>
            </a:r>
            <a:r>
              <a:rPr lang="en-US" altLang="zh-CN" sz="2000" smtClean="0">
                <a:latin typeface="Times New Roman" pitchFamily="18" charset="0"/>
                <a:ea typeface="黑体" pitchFamily="2" charset="-122"/>
                <a:cs typeface="Times New Roman" pitchFamily="18" charset="0"/>
              </a:rPr>
              <a:t> </a:t>
            </a:r>
          </a:p>
          <a:p>
            <a:pPr eaLnBrk="1" hangingPunct="1">
              <a:lnSpc>
                <a:spcPct val="75000"/>
              </a:lnSpc>
              <a:buFont typeface="Monotype Sorts" pitchFamily="2" charset="2"/>
              <a:buNone/>
            </a:pPr>
            <a:endParaRPr lang="fr-FR" altLang="zh-CN" sz="2000" smtClean="0">
              <a:solidFill>
                <a:srgbClr val="0033CC"/>
              </a:solidFill>
              <a:latin typeface="Times New Roman" pitchFamily="18" charset="0"/>
              <a:ea typeface="黑体" pitchFamily="2" charset="-122"/>
              <a:cs typeface="Times New Roman" pitchFamily="18" charset="0"/>
            </a:endParaRPr>
          </a:p>
          <a:p>
            <a:pPr eaLnBrk="1" hangingPunct="1">
              <a:lnSpc>
                <a:spcPct val="75000"/>
              </a:lnSpc>
              <a:buFont typeface="Monotype Sorts" pitchFamily="2" charset="2"/>
              <a:buNone/>
            </a:pPr>
            <a:r>
              <a:rPr lang="fr-FR" altLang="zh-CN" sz="2000" smtClean="0">
                <a:solidFill>
                  <a:srgbClr val="0033CC"/>
                </a:solidFill>
                <a:latin typeface="Times New Roman" pitchFamily="18" charset="0"/>
                <a:ea typeface="黑体" pitchFamily="2" charset="-122"/>
                <a:cs typeface="Times New Roman" pitchFamily="18" charset="0"/>
              </a:rPr>
              <a:t>main</a:t>
            </a: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a = 12;</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b = 24;</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ave = Average(a, b);	</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printf</a:t>
            </a:r>
            <a:r>
              <a:rPr lang="fr-FR" altLang="zh-CN" sz="2000" smtClean="0">
                <a:latin typeface="Times New Roman" pitchFamily="18" charset="0"/>
                <a:ea typeface="黑体" pitchFamily="2" charset="-122"/>
                <a:cs typeface="Times New Roman" pitchFamily="18" charset="0"/>
              </a:rPr>
              <a:t>("Average of %d and %d is %d.\n", a, b, ave);</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endParaRPr lang="zh-CN" altLang="en-US" sz="2000" smtClean="0">
              <a:latin typeface="Times New Roman" pitchFamily="18" charset="0"/>
              <a:ea typeface="黑体" pitchFamily="2" charset="-122"/>
              <a:cs typeface="Times New Roman" pitchFamily="18" charset="0"/>
            </a:endParaRP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zh-CN" altLang="fr-FR" sz="2000" smtClean="0">
                <a:latin typeface="Times New Roman" pitchFamily="18" charset="0"/>
                <a:ea typeface="黑体" pitchFamily="2" charset="-122"/>
                <a:cs typeface="Times New Roman" pitchFamily="18" charset="0"/>
              </a:rPr>
              <a:t>函数功能：    计算平均数</a:t>
            </a:r>
          </a:p>
          <a:p>
            <a:pPr eaLnBrk="1" hangingPunct="1">
              <a:lnSpc>
                <a:spcPct val="75000"/>
              </a:lnSpc>
              <a:buFont typeface="Monotype Sorts" pitchFamily="2" charset="2"/>
              <a:buNone/>
            </a:pPr>
            <a:r>
              <a:rPr lang="zh-CN" altLang="fr-FR" sz="2000" smtClean="0">
                <a:latin typeface="Times New Roman" pitchFamily="18" charset="0"/>
                <a:ea typeface="黑体" pitchFamily="2" charset="-122"/>
                <a:cs typeface="Times New Roman" pitchFamily="18" charset="0"/>
              </a:rPr>
              <a:t>   函数入口参数： 整型</a:t>
            </a:r>
            <a:r>
              <a:rPr lang="fr-FR" altLang="zh-CN" sz="2000" smtClean="0">
                <a:latin typeface="Times New Roman" pitchFamily="18" charset="0"/>
                <a:ea typeface="黑体" pitchFamily="2" charset="-122"/>
                <a:cs typeface="Times New Roman" pitchFamily="18" charset="0"/>
              </a:rPr>
              <a:t>x</a:t>
            </a:r>
            <a:r>
              <a:rPr lang="zh-CN" altLang="fr-FR" sz="2000" smtClean="0">
                <a:latin typeface="Times New Roman" pitchFamily="18" charset="0"/>
                <a:ea typeface="黑体" pitchFamily="2" charset="-122"/>
                <a:cs typeface="Times New Roman" pitchFamily="18" charset="0"/>
              </a:rPr>
              <a:t>，存储第一个运算数</a:t>
            </a:r>
          </a:p>
          <a:p>
            <a:pPr eaLnBrk="1" hangingPunct="1">
              <a:lnSpc>
                <a:spcPct val="75000"/>
              </a:lnSpc>
              <a:buFont typeface="Monotype Sorts" pitchFamily="2" charset="2"/>
              <a:buNone/>
            </a:pPr>
            <a:r>
              <a:rPr lang="zh-CN" altLang="fr-FR" sz="2000" smtClean="0">
                <a:latin typeface="Times New Roman" pitchFamily="18" charset="0"/>
                <a:ea typeface="黑体" pitchFamily="2" charset="-122"/>
                <a:cs typeface="Times New Roman" pitchFamily="18" charset="0"/>
              </a:rPr>
              <a:t>                整型</a:t>
            </a:r>
            <a:r>
              <a:rPr lang="fr-FR" altLang="zh-CN" sz="2000" smtClean="0">
                <a:latin typeface="Times New Roman" pitchFamily="18" charset="0"/>
                <a:ea typeface="黑体" pitchFamily="2" charset="-122"/>
                <a:cs typeface="Times New Roman" pitchFamily="18" charset="0"/>
              </a:rPr>
              <a:t>y</a:t>
            </a:r>
            <a:r>
              <a:rPr lang="zh-CN" altLang="fr-FR" sz="2000" smtClean="0">
                <a:latin typeface="Times New Roman" pitchFamily="18" charset="0"/>
                <a:ea typeface="黑体" pitchFamily="2" charset="-122"/>
                <a:cs typeface="Times New Roman" pitchFamily="18" charset="0"/>
              </a:rPr>
              <a:t>，存储第二个运算数</a:t>
            </a:r>
          </a:p>
          <a:p>
            <a:pPr eaLnBrk="1" hangingPunct="1">
              <a:lnSpc>
                <a:spcPct val="75000"/>
              </a:lnSpc>
              <a:buFont typeface="Monotype Sorts" pitchFamily="2" charset="2"/>
              <a:buNone/>
            </a:pPr>
            <a:r>
              <a:rPr lang="zh-CN" altLang="fr-FR" sz="2000" smtClean="0">
                <a:latin typeface="Times New Roman" pitchFamily="18" charset="0"/>
                <a:ea typeface="黑体" pitchFamily="2" charset="-122"/>
                <a:cs typeface="Times New Roman" pitchFamily="18" charset="0"/>
              </a:rPr>
              <a:t>   函数返回值：   平均数</a:t>
            </a:r>
          </a:p>
          <a:p>
            <a:pPr eaLnBrk="1" hangingPunct="1">
              <a:lnSpc>
                <a:spcPct val="75000"/>
              </a:lnSpc>
              <a:buFont typeface="Monotype Sorts" pitchFamily="2" charset="2"/>
              <a:buNone/>
            </a:pPr>
            <a:r>
              <a:rPr lang="zh-CN" altLang="fr-FR" sz="2000" smtClean="0">
                <a:latin typeface="Times New Roman" pitchFamily="18" charset="0"/>
                <a:ea typeface="黑体" pitchFamily="2" charset="-122"/>
                <a:cs typeface="Times New Roman" pitchFamily="18" charset="0"/>
              </a:rPr>
              <a:t>*</a:t>
            </a: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Average(</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x,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y)</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int</a:t>
            </a:r>
            <a:r>
              <a:rPr lang="fr-FR" altLang="zh-CN" sz="2000" smtClean="0">
                <a:latin typeface="Times New Roman" pitchFamily="18" charset="0"/>
                <a:ea typeface="黑体" pitchFamily="2" charset="-122"/>
                <a:cs typeface="Times New Roman" pitchFamily="18" charset="0"/>
              </a:rPr>
              <a:t> result;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result = (x + y) / 2;</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	</a:t>
            </a:r>
            <a:r>
              <a:rPr lang="fr-FR" altLang="zh-CN" sz="2000" smtClean="0">
                <a:solidFill>
                  <a:srgbClr val="0033CC"/>
                </a:solidFill>
                <a:latin typeface="Times New Roman" pitchFamily="18" charset="0"/>
                <a:ea typeface="黑体" pitchFamily="2" charset="-122"/>
                <a:cs typeface="Times New Roman" pitchFamily="18" charset="0"/>
              </a:rPr>
              <a:t>return</a:t>
            </a:r>
            <a:r>
              <a:rPr lang="fr-FR" altLang="zh-CN" sz="2000" smtClean="0">
                <a:latin typeface="Times New Roman" pitchFamily="18" charset="0"/>
                <a:ea typeface="黑体" pitchFamily="2" charset="-122"/>
                <a:cs typeface="Times New Roman" pitchFamily="18" charset="0"/>
              </a:rPr>
              <a:t> result;</a:t>
            </a:r>
          </a:p>
          <a:p>
            <a:pPr eaLnBrk="1" hangingPunct="1">
              <a:lnSpc>
                <a:spcPct val="75000"/>
              </a:lnSpc>
              <a:buFont typeface="Monotype Sorts" pitchFamily="2" charset="2"/>
              <a:buNone/>
            </a:pPr>
            <a:r>
              <a:rPr lang="fr-FR" altLang="zh-CN" sz="2000" smtClean="0">
                <a:latin typeface="Times New Roman" pitchFamily="18" charset="0"/>
                <a:ea typeface="黑体" pitchFamily="2" charset="-122"/>
                <a:cs typeface="Times New Roman" pitchFamily="18" charset="0"/>
              </a:rPr>
              <a:t>}</a:t>
            </a:r>
          </a:p>
        </p:txBody>
      </p:sp>
    </p:spTree>
  </p:cSld>
  <p:clrMapOvr>
    <a:masterClrMapping/>
  </p:clrMapOvr>
  <p:transition>
    <p:blinds dir="vert"/>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468313" y="0"/>
            <a:ext cx="7543800" cy="1146175"/>
          </a:xfrm>
        </p:spPr>
        <p:txBody>
          <a:bodyPr/>
          <a:lstStyle/>
          <a:p>
            <a:pPr eaLnBrk="1" hangingPunct="1"/>
            <a:r>
              <a:rPr lang="zh-CN" altLang="en-US" smtClean="0">
                <a:solidFill>
                  <a:srgbClr val="FF0000"/>
                </a:solidFill>
                <a:ea typeface="黑体" pitchFamily="2" charset="-122"/>
              </a:rPr>
              <a:t>三、函数的调用</a:t>
            </a:r>
          </a:p>
        </p:txBody>
      </p:sp>
      <p:sp>
        <p:nvSpPr>
          <p:cNvPr id="24579" name="Rectangle 3"/>
          <p:cNvSpPr>
            <a:spLocks noGrp="1" noRot="1" noChangeArrowheads="1"/>
          </p:cNvSpPr>
          <p:nvPr>
            <p:ph type="body" idx="1"/>
          </p:nvPr>
        </p:nvSpPr>
        <p:spPr>
          <a:xfrm>
            <a:off x="468313" y="1268413"/>
            <a:ext cx="8675687" cy="4411662"/>
          </a:xfrm>
        </p:spPr>
        <p:txBody>
          <a:bodyPr/>
          <a:lstStyle/>
          <a:p>
            <a:pPr algn="just" eaLnBrk="1" hangingPunct="1">
              <a:lnSpc>
                <a:spcPct val="80000"/>
              </a:lnSpc>
              <a:buFont typeface="Wingdings 2" pitchFamily="18" charset="2"/>
              <a:buNone/>
            </a:pPr>
            <a:r>
              <a:rPr lang="en-US" altLang="zh-CN" sz="2600" smtClean="0"/>
              <a:t>3</a:t>
            </a:r>
            <a:r>
              <a:rPr lang="zh-CN" altLang="en-US" sz="2600" smtClean="0"/>
              <a:t>、调用外部函数（其他源文件中定义的函数）时</a:t>
            </a:r>
          </a:p>
          <a:p>
            <a:pPr algn="just" eaLnBrk="1" hangingPunct="1">
              <a:lnSpc>
                <a:spcPct val="80000"/>
              </a:lnSpc>
              <a:spcBef>
                <a:spcPct val="35000"/>
              </a:spcBef>
              <a:buFont typeface="Wingdings 2" pitchFamily="18" charset="2"/>
              <a:buNone/>
            </a:pPr>
            <a:r>
              <a:rPr lang="zh-CN" altLang="en-US" sz="2600" smtClean="0"/>
              <a:t>            </a:t>
            </a:r>
            <a:r>
              <a:rPr lang="zh-CN" altLang="en-US" sz="2600" smtClean="0">
                <a:solidFill>
                  <a:srgbClr val="0000FF"/>
                </a:solidFill>
                <a:ea typeface="楷体_GB2312" pitchFamily="49" charset="-122"/>
              </a:rPr>
              <a:t>函数说明语句</a:t>
            </a:r>
            <a:r>
              <a:rPr lang="zh-CN" altLang="en-US" sz="2600" smtClean="0">
                <a:solidFill>
                  <a:srgbClr val="0000FF"/>
                </a:solidFill>
              </a:rPr>
              <a:t>     </a:t>
            </a:r>
            <a:r>
              <a:rPr lang="en-US" altLang="zh-CN" sz="2600" smtClean="0">
                <a:solidFill>
                  <a:srgbClr val="0000FF"/>
                </a:solidFill>
              </a:rPr>
              <a:t>extern  </a:t>
            </a:r>
            <a:r>
              <a:rPr lang="zh-CN" altLang="en-US" sz="2600" smtClean="0">
                <a:solidFill>
                  <a:srgbClr val="0000FF"/>
                </a:solidFill>
              </a:rPr>
              <a:t>函数名</a:t>
            </a:r>
            <a:r>
              <a:rPr lang="en-US" altLang="zh-CN" sz="2600" smtClean="0">
                <a:solidFill>
                  <a:srgbClr val="0000FF"/>
                </a:solidFill>
              </a:rPr>
              <a:t>()</a:t>
            </a:r>
            <a:r>
              <a:rPr lang="zh-CN" altLang="en-US" sz="2600" smtClean="0">
                <a:solidFill>
                  <a:srgbClr val="0000FF"/>
                </a:solidFill>
              </a:rPr>
              <a:t>；</a:t>
            </a:r>
          </a:p>
          <a:p>
            <a:pPr algn="just" eaLnBrk="1" hangingPunct="1">
              <a:lnSpc>
                <a:spcPct val="80000"/>
              </a:lnSpc>
              <a:buFont typeface="Wingdings 2" pitchFamily="18" charset="2"/>
              <a:buNone/>
            </a:pPr>
            <a:r>
              <a:rPr lang="zh-CN" altLang="en-US" sz="2600" smtClean="0"/>
              <a:t> </a:t>
            </a:r>
          </a:p>
        </p:txBody>
      </p:sp>
      <p:sp>
        <p:nvSpPr>
          <p:cNvPr id="24580" name="Text Box 5"/>
          <p:cNvSpPr txBox="1">
            <a:spLocks noChangeArrowheads="1"/>
          </p:cNvSpPr>
          <p:nvPr/>
        </p:nvSpPr>
        <p:spPr bwMode="auto">
          <a:xfrm>
            <a:off x="395288" y="2205038"/>
            <a:ext cx="5113337" cy="2686050"/>
          </a:xfrm>
          <a:prstGeom prst="rect">
            <a:avLst/>
          </a:prstGeom>
          <a:solidFill>
            <a:srgbClr val="993300"/>
          </a:solidFill>
          <a:ln w="38100">
            <a:solidFill>
              <a:srgbClr val="FF6600"/>
            </a:solidFill>
            <a:miter lim="800000"/>
            <a:headEnd/>
            <a:tailEnd/>
          </a:ln>
        </p:spPr>
        <p:txBody>
          <a:bodyPr>
            <a:spAutoFit/>
          </a:bodyPr>
          <a:lstStyle/>
          <a:p>
            <a:r>
              <a:rPr lang="en-US" altLang="zh-CN" sz="2400">
                <a:solidFill>
                  <a:srgbClr val="66FFFF"/>
                </a:solidFill>
                <a:ea typeface="黑体" pitchFamily="2" charset="-122"/>
              </a:rPr>
              <a:t>【</a:t>
            </a:r>
            <a:r>
              <a:rPr lang="zh-CN" altLang="en-US" sz="2400">
                <a:solidFill>
                  <a:srgbClr val="66FFFF"/>
                </a:solidFill>
                <a:ea typeface="黑体" pitchFamily="2" charset="-122"/>
              </a:rPr>
              <a:t>例二</a:t>
            </a:r>
            <a:r>
              <a:rPr lang="en-US" altLang="zh-CN" sz="2400">
                <a:solidFill>
                  <a:srgbClr val="66FFFF"/>
                </a:solidFill>
                <a:ea typeface="黑体" pitchFamily="2" charset="-122"/>
              </a:rPr>
              <a:t>】   </a:t>
            </a:r>
            <a:r>
              <a:rPr lang="zh-CN" altLang="en-US" sz="2400">
                <a:solidFill>
                  <a:srgbClr val="66FFFF"/>
                </a:solidFill>
                <a:ea typeface="黑体" pitchFamily="2" charset="-122"/>
              </a:rPr>
              <a:t>文件</a:t>
            </a:r>
            <a:r>
              <a:rPr lang="en-US" altLang="zh-CN" sz="2400">
                <a:solidFill>
                  <a:srgbClr val="66FFFF"/>
                </a:solidFill>
                <a:ea typeface="黑体" pitchFamily="2" charset="-122"/>
              </a:rPr>
              <a:t>file1.c</a:t>
            </a:r>
            <a:r>
              <a:rPr lang="zh-CN" altLang="en-US" sz="2400">
                <a:solidFill>
                  <a:srgbClr val="66FFFF"/>
                </a:solidFill>
                <a:ea typeface="黑体" pitchFamily="2" charset="-122"/>
              </a:rPr>
              <a:t>中</a:t>
            </a:r>
          </a:p>
          <a:p>
            <a:r>
              <a:rPr lang="en-US" altLang="zh-CN" sz="2400">
                <a:solidFill>
                  <a:schemeClr val="bg1"/>
                </a:solidFill>
              </a:rPr>
              <a:t>main()</a:t>
            </a:r>
          </a:p>
          <a:p>
            <a:r>
              <a:rPr lang="en-US" altLang="zh-CN" sz="2400">
                <a:solidFill>
                  <a:schemeClr val="bg1"/>
                </a:solidFill>
              </a:rPr>
              <a:t>{  int x=80,y=90,c;</a:t>
            </a:r>
          </a:p>
          <a:p>
            <a:r>
              <a:rPr lang="en-US" altLang="zh-CN" sz="2400">
                <a:solidFill>
                  <a:schemeClr val="bg1"/>
                </a:solidFill>
              </a:rPr>
              <a:t>  extern max();      /*</a:t>
            </a:r>
            <a:r>
              <a:rPr lang="zh-CN" altLang="en-US" sz="2400">
                <a:solidFill>
                  <a:schemeClr val="bg1"/>
                </a:solidFill>
              </a:rPr>
              <a:t>函数说明*</a:t>
            </a:r>
            <a:r>
              <a:rPr lang="en-US" altLang="zh-CN" sz="2400">
                <a:solidFill>
                  <a:schemeClr val="bg1"/>
                </a:solidFill>
              </a:rPr>
              <a:t>/</a:t>
            </a:r>
          </a:p>
          <a:p>
            <a:r>
              <a:rPr lang="en-US" altLang="zh-CN" sz="2400">
                <a:solidFill>
                  <a:schemeClr val="bg1"/>
                </a:solidFill>
              </a:rPr>
              <a:t>  c=max(x,y)+20;  /*</a:t>
            </a:r>
            <a:r>
              <a:rPr lang="zh-CN" altLang="en-US" sz="2400">
                <a:solidFill>
                  <a:schemeClr val="bg1"/>
                </a:solidFill>
              </a:rPr>
              <a:t>调用</a:t>
            </a:r>
            <a:r>
              <a:rPr lang="en-US" altLang="zh-CN" sz="2400">
                <a:solidFill>
                  <a:schemeClr val="bg1"/>
                </a:solidFill>
              </a:rPr>
              <a:t>max</a:t>
            </a:r>
            <a:r>
              <a:rPr lang="zh-CN" altLang="en-US" sz="2400">
                <a:solidFill>
                  <a:schemeClr val="bg1"/>
                </a:solidFill>
              </a:rPr>
              <a:t>函数*</a:t>
            </a:r>
            <a:r>
              <a:rPr lang="en-US" altLang="zh-CN" sz="2400">
                <a:solidFill>
                  <a:schemeClr val="bg1"/>
                </a:solidFill>
              </a:rPr>
              <a:t>/</a:t>
            </a:r>
          </a:p>
          <a:p>
            <a:r>
              <a:rPr lang="en-US" altLang="zh-CN" sz="2400">
                <a:solidFill>
                  <a:schemeClr val="bg1"/>
                </a:solidFill>
              </a:rPr>
              <a:t>  printf(“Max is %d\n”,c);</a:t>
            </a:r>
          </a:p>
          <a:p>
            <a:r>
              <a:rPr lang="en-US" altLang="zh-CN" sz="2400">
                <a:solidFill>
                  <a:schemeClr val="bg1"/>
                </a:solidFill>
              </a:rPr>
              <a:t>} </a:t>
            </a:r>
          </a:p>
        </p:txBody>
      </p:sp>
      <p:sp>
        <p:nvSpPr>
          <p:cNvPr id="41990" name="Text Box 6"/>
          <p:cNvSpPr txBox="1">
            <a:spLocks noChangeArrowheads="1"/>
          </p:cNvSpPr>
          <p:nvPr/>
        </p:nvSpPr>
        <p:spPr bwMode="auto">
          <a:xfrm>
            <a:off x="3635375" y="4202113"/>
            <a:ext cx="5251450" cy="2320925"/>
          </a:xfrm>
          <a:prstGeom prst="rect">
            <a:avLst/>
          </a:prstGeom>
          <a:solidFill>
            <a:srgbClr val="339966"/>
          </a:solidFill>
          <a:ln w="38100">
            <a:solidFill>
              <a:srgbClr val="FF6600"/>
            </a:solidFill>
            <a:miter lim="800000"/>
            <a:headEnd/>
            <a:tailEnd/>
          </a:ln>
        </p:spPr>
        <p:txBody>
          <a:bodyPr wrap="none">
            <a:spAutoFit/>
          </a:bodyPr>
          <a:lstStyle/>
          <a:p>
            <a:r>
              <a:rPr lang="zh-CN" altLang="en-US" sz="2400">
                <a:solidFill>
                  <a:srgbClr val="66FFFF"/>
                </a:solidFill>
                <a:latin typeface="黑体" pitchFamily="2" charset="-122"/>
                <a:ea typeface="黑体" pitchFamily="2" charset="-122"/>
              </a:rPr>
              <a:t>文件</a:t>
            </a:r>
            <a:r>
              <a:rPr lang="en-US" altLang="zh-CN" sz="2400">
                <a:solidFill>
                  <a:srgbClr val="66FFFF"/>
                </a:solidFill>
                <a:latin typeface="黑体" pitchFamily="2" charset="-122"/>
                <a:ea typeface="黑体" pitchFamily="2" charset="-122"/>
              </a:rPr>
              <a:t>files2.c</a:t>
            </a:r>
            <a:r>
              <a:rPr lang="zh-CN" altLang="en-US" sz="2400">
                <a:solidFill>
                  <a:srgbClr val="66FFFF"/>
                </a:solidFill>
                <a:latin typeface="黑体" pitchFamily="2" charset="-122"/>
                <a:ea typeface="黑体" pitchFamily="2" charset="-122"/>
              </a:rPr>
              <a:t>中（与</a:t>
            </a:r>
            <a:r>
              <a:rPr lang="en-US" altLang="zh-CN" sz="2400">
                <a:solidFill>
                  <a:srgbClr val="66FFFF"/>
                </a:solidFill>
                <a:latin typeface="黑体" pitchFamily="2" charset="-122"/>
                <a:ea typeface="黑体" pitchFamily="2" charset="-122"/>
              </a:rPr>
              <a:t>file1.c</a:t>
            </a:r>
            <a:r>
              <a:rPr lang="zh-CN" altLang="en-US" sz="2400">
                <a:solidFill>
                  <a:srgbClr val="66FFFF"/>
                </a:solidFill>
                <a:latin typeface="黑体" pitchFamily="2" charset="-122"/>
                <a:ea typeface="黑体" pitchFamily="2" charset="-122"/>
              </a:rPr>
              <a:t>同目录）</a:t>
            </a:r>
          </a:p>
          <a:p>
            <a:r>
              <a:rPr lang="en-US" altLang="zh-CN" sz="2400">
                <a:solidFill>
                  <a:srgbClr val="FFFF66"/>
                </a:solidFill>
              </a:rPr>
              <a:t>extern max(int a,int b)  /*extern</a:t>
            </a:r>
            <a:r>
              <a:rPr lang="zh-CN" altLang="en-US" sz="2400">
                <a:solidFill>
                  <a:srgbClr val="FFFF66"/>
                </a:solidFill>
              </a:rPr>
              <a:t>可省*</a:t>
            </a:r>
            <a:r>
              <a:rPr lang="en-US" altLang="zh-CN" sz="2400">
                <a:solidFill>
                  <a:srgbClr val="FFFF66"/>
                </a:solidFill>
              </a:rPr>
              <a:t>/</a:t>
            </a:r>
          </a:p>
          <a:p>
            <a:r>
              <a:rPr lang="en-US" altLang="zh-CN" sz="2400">
                <a:solidFill>
                  <a:srgbClr val="FFFF66"/>
                </a:solidFill>
              </a:rPr>
              <a:t>{  float c;</a:t>
            </a:r>
          </a:p>
          <a:p>
            <a:r>
              <a:rPr lang="en-US" altLang="zh-CN" sz="2400">
                <a:solidFill>
                  <a:srgbClr val="FFFF66"/>
                </a:solidFill>
              </a:rPr>
              <a:t>   c=a&gt;b?a:b;</a:t>
            </a:r>
          </a:p>
          <a:p>
            <a:r>
              <a:rPr lang="en-US" altLang="zh-CN" sz="2400">
                <a:solidFill>
                  <a:srgbClr val="FFFF66"/>
                </a:solidFill>
              </a:rPr>
              <a:t>   return c;</a:t>
            </a:r>
          </a:p>
          <a:p>
            <a:r>
              <a:rPr lang="en-US" altLang="zh-CN" sz="2400">
                <a:solidFill>
                  <a:srgbClr val="FFFF66"/>
                </a:solidFill>
              </a:rPr>
              <a:t>} </a:t>
            </a:r>
          </a:p>
        </p:txBody>
      </p:sp>
      <p:sp>
        <p:nvSpPr>
          <p:cNvPr id="41992" name="AutoShape 8"/>
          <p:cNvSpPr>
            <a:spLocks noChangeArrowheads="1"/>
          </p:cNvSpPr>
          <p:nvPr/>
        </p:nvSpPr>
        <p:spPr bwMode="auto">
          <a:xfrm>
            <a:off x="5435600" y="620713"/>
            <a:ext cx="3313113" cy="2592387"/>
          </a:xfrm>
          <a:prstGeom prst="cloudCallout">
            <a:avLst>
              <a:gd name="adj1" fmla="val -78940"/>
              <a:gd name="adj2" fmla="val 44796"/>
            </a:avLst>
          </a:prstGeom>
          <a:solidFill>
            <a:schemeClr val="accent1"/>
          </a:solidFill>
          <a:ln w="9525">
            <a:solidFill>
              <a:schemeClr val="tx1"/>
            </a:solidFill>
            <a:round/>
            <a:headEnd/>
            <a:tailEnd/>
          </a:ln>
        </p:spPr>
        <p:txBody>
          <a:bodyPr lIns="0" tIns="0" rIns="0" bIns="0" anchor="ctr"/>
          <a:lstStyle/>
          <a:p>
            <a:r>
              <a:rPr lang="zh-CN" altLang="en-US" sz="2400">
                <a:solidFill>
                  <a:srgbClr val="A50021"/>
                </a:solidFill>
                <a:latin typeface="黑体" pitchFamily="2" charset="-122"/>
                <a:ea typeface="黑体" pitchFamily="2" charset="-122"/>
              </a:rPr>
              <a:t>注</a:t>
            </a:r>
            <a:r>
              <a:rPr lang="en-US" altLang="zh-CN" sz="2400">
                <a:solidFill>
                  <a:srgbClr val="A50021"/>
                </a:solidFill>
                <a:latin typeface="黑体" pitchFamily="2" charset="-122"/>
                <a:ea typeface="黑体" pitchFamily="2" charset="-122"/>
              </a:rPr>
              <a:t>:</a:t>
            </a:r>
          </a:p>
          <a:p>
            <a:r>
              <a:rPr lang="zh-CN" altLang="en-US" sz="2400">
                <a:solidFill>
                  <a:srgbClr val="A50021"/>
                </a:solidFill>
                <a:latin typeface="黑体" pitchFamily="2" charset="-122"/>
                <a:ea typeface="黑体" pitchFamily="2" charset="-122"/>
              </a:rPr>
              <a:t>要做一个 </a:t>
            </a:r>
            <a:r>
              <a:rPr lang="en-US" altLang="zh-CN" sz="2400">
                <a:solidFill>
                  <a:srgbClr val="A50021"/>
                </a:solidFill>
                <a:latin typeface="黑体" pitchFamily="2" charset="-122"/>
                <a:ea typeface="黑体" pitchFamily="2" charset="-122"/>
              </a:rPr>
              <a:t>.prj</a:t>
            </a:r>
            <a:r>
              <a:rPr lang="zh-CN" altLang="en-US" sz="2400">
                <a:solidFill>
                  <a:srgbClr val="A50021"/>
                </a:solidFill>
                <a:latin typeface="黑体" pitchFamily="2" charset="-122"/>
                <a:ea typeface="黑体" pitchFamily="2" charset="-122"/>
              </a:rPr>
              <a:t>文件才能运行。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 calcmode="lin" valueType="num">
                                      <p:cBhvr additive="base">
                                        <p:cTn id="7" dur="500" fill="hold"/>
                                        <p:tgtEl>
                                          <p:spTgt spid="41990"/>
                                        </p:tgtEl>
                                        <p:attrNameLst>
                                          <p:attrName>ppt_x</p:attrName>
                                        </p:attrNameLst>
                                      </p:cBhvr>
                                      <p:tavLst>
                                        <p:tav tm="0">
                                          <p:val>
                                            <p:strVal val="1+#ppt_w/2"/>
                                          </p:val>
                                        </p:tav>
                                        <p:tav tm="100000">
                                          <p:val>
                                            <p:strVal val="#ppt_x"/>
                                          </p:val>
                                        </p:tav>
                                      </p:tavLst>
                                    </p:anim>
                                    <p:anim calcmode="lin" valueType="num">
                                      <p:cBhvr additive="base">
                                        <p:cTn id="8"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1992"/>
                                        </p:tgtEl>
                                        <p:attrNameLst>
                                          <p:attrName>style.visibility</p:attrName>
                                        </p:attrNameLst>
                                      </p:cBhvr>
                                      <p:to>
                                        <p:strVal val="visible"/>
                                      </p:to>
                                    </p:set>
                                    <p:animEffect transition="in" filter="checkerboard(across)">
                                      <p:cBhvr>
                                        <p:cTn id="13" dur="500"/>
                                        <p:tgtEl>
                                          <p:spTgt spid="4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p:bldP spid="41992" grpId="0" animBg="1"/>
    </p:bldLst>
  </p:timing>
</p:sld>
</file>

<file path=ppt/slides/slide1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20"/>
          <p:cNvSpPr txBox="1">
            <a:spLocks noChangeArrowheads="1"/>
          </p:cNvSpPr>
          <p:nvPr/>
        </p:nvSpPr>
        <p:spPr bwMode="auto">
          <a:xfrm>
            <a:off x="611188" y="1196975"/>
            <a:ext cx="7848600" cy="1195388"/>
          </a:xfrm>
          <a:prstGeom prst="rect">
            <a:avLst/>
          </a:prstGeom>
          <a:noFill/>
          <a:ln w="9525">
            <a:noFill/>
            <a:miter lim="800000"/>
            <a:headEnd/>
            <a:tailEnd/>
          </a:ln>
        </p:spPr>
        <p:txBody>
          <a:bodyPr>
            <a:spAutoFit/>
          </a:bodyPr>
          <a:lstStyle/>
          <a:p>
            <a:pPr>
              <a:lnSpc>
                <a:spcPct val="120000"/>
              </a:lnSpc>
            </a:pPr>
            <a:r>
              <a:rPr kumimoji="1" lang="zh-CN" altLang="en-US" sz="3200">
                <a:latin typeface="黑体" pitchFamily="2" charset="-122"/>
                <a:ea typeface="黑体" pitchFamily="2" charset="-122"/>
              </a:rPr>
              <a:t>在被调函数中，又调用了函数</a:t>
            </a:r>
            <a:r>
              <a:rPr kumimoji="1" lang="en-US" altLang="zh-CN" sz="3200">
                <a:latin typeface="黑体" pitchFamily="2" charset="-122"/>
                <a:ea typeface="黑体" pitchFamily="2" charset="-122"/>
              </a:rPr>
              <a:t>----</a:t>
            </a:r>
            <a:r>
              <a:rPr kumimoji="1" lang="zh-CN" altLang="en-US" sz="3200">
                <a:latin typeface="黑体" pitchFamily="2" charset="-122"/>
                <a:ea typeface="黑体" pitchFamily="2" charset="-122"/>
              </a:rPr>
              <a:t>嵌套调用</a:t>
            </a:r>
          </a:p>
        </p:txBody>
      </p:sp>
      <p:sp>
        <p:nvSpPr>
          <p:cNvPr id="25603" name="Rectangle 4"/>
          <p:cNvSpPr>
            <a:spLocks noGrp="1" noRot="1" noChangeArrowheads="1"/>
          </p:cNvSpPr>
          <p:nvPr>
            <p:ph type="title"/>
          </p:nvPr>
        </p:nvSpPr>
        <p:spPr>
          <a:noFill/>
        </p:spPr>
        <p:txBody>
          <a:bodyPr/>
          <a:lstStyle/>
          <a:p>
            <a:pPr eaLnBrk="1" hangingPunct="1"/>
            <a:r>
              <a:rPr lang="zh-CN" altLang="en-US" sz="4000" smtClean="0">
                <a:solidFill>
                  <a:srgbClr val="FF0000"/>
                </a:solidFill>
                <a:ea typeface="黑体" pitchFamily="2" charset="-122"/>
              </a:rPr>
              <a:t>三、函数的调用</a:t>
            </a:r>
          </a:p>
        </p:txBody>
      </p:sp>
      <p:sp>
        <p:nvSpPr>
          <p:cNvPr id="25604" name="Rectangle 26"/>
          <p:cNvSpPr>
            <a:spLocks noChangeArrowheads="1"/>
          </p:cNvSpPr>
          <p:nvPr/>
        </p:nvSpPr>
        <p:spPr bwMode="auto">
          <a:xfrm>
            <a:off x="684213" y="5373688"/>
            <a:ext cx="8013700" cy="1077912"/>
          </a:xfrm>
          <a:prstGeom prst="rect">
            <a:avLst/>
          </a:prstGeom>
          <a:noFill/>
          <a:ln w="9525">
            <a:noFill/>
            <a:miter lim="800000"/>
            <a:headEnd/>
            <a:tailEnd/>
          </a:ln>
        </p:spPr>
        <p:txBody>
          <a:bodyPr wrap="none">
            <a:spAutoFit/>
          </a:bodyPr>
          <a:lstStyle/>
          <a:p>
            <a:r>
              <a:rPr kumimoji="1" lang="zh-CN" altLang="en-US" sz="3200">
                <a:latin typeface="黑体" pitchFamily="2" charset="-122"/>
                <a:ea typeface="黑体" pitchFamily="2" charset="-122"/>
              </a:rPr>
              <a:t>函数是相互平行的 ，</a:t>
            </a:r>
            <a:r>
              <a:rPr kumimoji="1" lang="en-US" altLang="zh-CN" sz="3200">
                <a:latin typeface="黑体" pitchFamily="2" charset="-122"/>
                <a:ea typeface="黑体" pitchFamily="2" charset="-122"/>
              </a:rPr>
              <a:t>C</a:t>
            </a:r>
            <a:r>
              <a:rPr kumimoji="1" lang="zh-CN" altLang="en-US" sz="3200">
                <a:latin typeface="黑体" pitchFamily="2" charset="-122"/>
                <a:ea typeface="黑体" pitchFamily="2" charset="-122"/>
              </a:rPr>
              <a:t>语言规定函数不能嵌</a:t>
            </a:r>
          </a:p>
          <a:p>
            <a:r>
              <a:rPr kumimoji="1" lang="zh-CN" altLang="en-US" sz="3200">
                <a:latin typeface="黑体" pitchFamily="2" charset="-122"/>
                <a:ea typeface="黑体" pitchFamily="2" charset="-122"/>
              </a:rPr>
              <a:t>套定义，但可以嵌套调用</a:t>
            </a:r>
            <a:endParaRPr kumimoji="1" lang="zh-CN" altLang="en-US" sz="2800">
              <a:latin typeface="黑体" pitchFamily="2" charset="-122"/>
              <a:ea typeface="黑体" pitchFamily="2" charset="-122"/>
            </a:endParaRPr>
          </a:p>
        </p:txBody>
      </p:sp>
      <p:sp>
        <p:nvSpPr>
          <p:cNvPr id="25627" name="Text Box 27"/>
          <p:cNvSpPr txBox="1">
            <a:spLocks noChangeArrowheads="1"/>
          </p:cNvSpPr>
          <p:nvPr/>
        </p:nvSpPr>
        <p:spPr bwMode="auto">
          <a:xfrm>
            <a:off x="1979613" y="2060575"/>
            <a:ext cx="1117600" cy="3046413"/>
          </a:xfrm>
          <a:prstGeom prst="rect">
            <a:avLst/>
          </a:prstGeom>
          <a:noFill/>
          <a:ln w="9525">
            <a:noFill/>
            <a:miter lim="800000"/>
            <a:headEnd/>
            <a:tailEnd/>
          </a:ln>
        </p:spPr>
        <p:txBody>
          <a:bodyPr wrap="none">
            <a:spAutoFit/>
          </a:bodyPr>
          <a:lstStyle/>
          <a:p>
            <a:r>
              <a:rPr kumimoji="1" lang="en-US" altLang="zh-CN" sz="2400">
                <a:latin typeface="黑体" pitchFamily="2" charset="-122"/>
                <a:ea typeface="黑体" pitchFamily="2" charset="-122"/>
              </a:rPr>
              <a:t>main()</a:t>
            </a:r>
          </a:p>
          <a:p>
            <a:r>
              <a:rPr kumimoji="1" lang="en-US" altLang="zh-CN" sz="2400">
                <a:latin typeface="黑体" pitchFamily="2" charset="-122"/>
                <a:ea typeface="黑体" pitchFamily="2" charset="-122"/>
              </a:rPr>
              <a:t>{</a:t>
            </a:r>
          </a:p>
          <a:p>
            <a:r>
              <a:rPr kumimoji="1" lang="en-US" altLang="zh-CN" sz="2400">
                <a:latin typeface="黑体" pitchFamily="2" charset="-122"/>
                <a:ea typeface="黑体" pitchFamily="2" charset="-122"/>
              </a:rPr>
              <a:t>…</a:t>
            </a:r>
          </a:p>
          <a:p>
            <a:r>
              <a:rPr kumimoji="1" lang="en-US" altLang="zh-CN" sz="2400">
                <a:latin typeface="黑体" pitchFamily="2" charset="-122"/>
                <a:ea typeface="黑体" pitchFamily="2" charset="-122"/>
              </a:rPr>
              <a:t>…</a:t>
            </a:r>
          </a:p>
          <a:p>
            <a:r>
              <a:rPr kumimoji="1" lang="en-US" altLang="zh-CN" sz="2400">
                <a:latin typeface="黑体" pitchFamily="2" charset="-122"/>
                <a:ea typeface="黑体" pitchFamily="2" charset="-122"/>
              </a:rPr>
              <a:t>...</a:t>
            </a:r>
          </a:p>
          <a:p>
            <a:endParaRPr kumimoji="1" lang="en-US" altLang="zh-CN" sz="2400">
              <a:latin typeface="黑体" pitchFamily="2" charset="-122"/>
              <a:ea typeface="黑体" pitchFamily="2" charset="-122"/>
            </a:endParaRPr>
          </a:p>
          <a:p>
            <a:endParaRPr kumimoji="1" lang="en-US" altLang="zh-CN" sz="2400">
              <a:latin typeface="黑体" pitchFamily="2" charset="-122"/>
              <a:ea typeface="黑体" pitchFamily="2" charset="-122"/>
            </a:endParaRPr>
          </a:p>
          <a:p>
            <a:r>
              <a:rPr kumimoji="1" lang="en-US" altLang="zh-CN" sz="2400">
                <a:latin typeface="黑体" pitchFamily="2" charset="-122"/>
                <a:ea typeface="黑体" pitchFamily="2" charset="-122"/>
              </a:rPr>
              <a:t>}</a:t>
            </a:r>
          </a:p>
        </p:txBody>
      </p:sp>
      <p:sp>
        <p:nvSpPr>
          <p:cNvPr id="25628" name="Line 28"/>
          <p:cNvSpPr>
            <a:spLocks noChangeShapeType="1"/>
          </p:cNvSpPr>
          <p:nvPr/>
        </p:nvSpPr>
        <p:spPr bwMode="auto">
          <a:xfrm flipV="1">
            <a:off x="2681288" y="2300288"/>
            <a:ext cx="1295400" cy="12954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25629" name="Text Box 29"/>
          <p:cNvSpPr txBox="1">
            <a:spLocks noChangeArrowheads="1"/>
          </p:cNvSpPr>
          <p:nvPr/>
        </p:nvSpPr>
        <p:spPr bwMode="auto">
          <a:xfrm>
            <a:off x="3960813" y="2057400"/>
            <a:ext cx="1114425" cy="3046413"/>
          </a:xfrm>
          <a:prstGeom prst="rect">
            <a:avLst/>
          </a:prstGeom>
          <a:noFill/>
          <a:ln w="9525">
            <a:noFill/>
            <a:miter lim="800000"/>
            <a:headEnd/>
            <a:tailEnd/>
          </a:ln>
        </p:spPr>
        <p:txBody>
          <a:bodyPr wrap="none">
            <a:spAutoFit/>
          </a:bodyPr>
          <a:lstStyle/>
          <a:p>
            <a:r>
              <a:rPr kumimoji="1" lang="en-US" altLang="zh-CN" sz="2400">
                <a:latin typeface="黑体" pitchFamily="2" charset="-122"/>
                <a:ea typeface="黑体" pitchFamily="2" charset="-122"/>
              </a:rPr>
              <a:t>a </a:t>
            </a:r>
            <a:r>
              <a:rPr kumimoji="1" lang="zh-CN" altLang="zh-CN" sz="2400">
                <a:latin typeface="黑体" pitchFamily="2" charset="-122"/>
                <a:ea typeface="黑体" pitchFamily="2" charset="-122"/>
              </a:rPr>
              <a:t>函数</a:t>
            </a:r>
          </a:p>
          <a:p>
            <a:r>
              <a:rPr kumimoji="1" lang="zh-CN" altLang="zh-CN" sz="2400">
                <a:latin typeface="黑体" pitchFamily="2" charset="-122"/>
                <a:ea typeface="黑体" pitchFamily="2" charset="-122"/>
              </a:rPr>
              <a:t>{</a:t>
            </a:r>
          </a:p>
          <a:p>
            <a:endParaRPr kumimoji="1" lang="zh-CN" altLang="zh-CN" sz="2400">
              <a:latin typeface="黑体" pitchFamily="2" charset="-122"/>
              <a:ea typeface="黑体" pitchFamily="2" charset="-122"/>
            </a:endParaRPr>
          </a:p>
          <a:p>
            <a:r>
              <a:rPr kumimoji="1" lang="en-US" altLang="zh-CN" sz="2400">
                <a:latin typeface="黑体" pitchFamily="2" charset="-122"/>
                <a:ea typeface="黑体" pitchFamily="2" charset="-122"/>
              </a:rPr>
              <a:t>…</a:t>
            </a:r>
          </a:p>
          <a:p>
            <a:r>
              <a:rPr kumimoji="1" lang="en-US" altLang="zh-CN" sz="2400">
                <a:latin typeface="黑体" pitchFamily="2" charset="-122"/>
                <a:ea typeface="黑体" pitchFamily="2" charset="-122"/>
              </a:rPr>
              <a:t>…</a:t>
            </a:r>
          </a:p>
          <a:p>
            <a:endParaRPr kumimoji="1" lang="en-US" altLang="zh-CN" sz="2400">
              <a:latin typeface="黑体" pitchFamily="2" charset="-122"/>
              <a:ea typeface="黑体" pitchFamily="2" charset="-122"/>
            </a:endParaRPr>
          </a:p>
          <a:p>
            <a:endParaRPr kumimoji="1" lang="en-US" altLang="zh-CN" sz="2400">
              <a:latin typeface="黑体" pitchFamily="2" charset="-122"/>
              <a:ea typeface="黑体" pitchFamily="2" charset="-122"/>
            </a:endParaRPr>
          </a:p>
          <a:p>
            <a:r>
              <a:rPr kumimoji="1" lang="en-US" altLang="zh-CN" sz="2400">
                <a:latin typeface="黑体" pitchFamily="2" charset="-122"/>
                <a:ea typeface="黑体" pitchFamily="2" charset="-122"/>
              </a:rPr>
              <a:t>}</a:t>
            </a:r>
          </a:p>
        </p:txBody>
      </p:sp>
      <p:sp>
        <p:nvSpPr>
          <p:cNvPr id="25630" name="Line 30"/>
          <p:cNvSpPr>
            <a:spLocks noChangeShapeType="1"/>
          </p:cNvSpPr>
          <p:nvPr/>
        </p:nvSpPr>
        <p:spPr bwMode="auto">
          <a:xfrm>
            <a:off x="4433888" y="2528888"/>
            <a:ext cx="0" cy="7620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25631" name="Line 31"/>
          <p:cNvSpPr>
            <a:spLocks noChangeShapeType="1"/>
          </p:cNvSpPr>
          <p:nvPr/>
        </p:nvSpPr>
        <p:spPr bwMode="auto">
          <a:xfrm flipV="1">
            <a:off x="4510088" y="2452688"/>
            <a:ext cx="914400" cy="9144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25632" name="Text Box 32"/>
          <p:cNvSpPr txBox="1">
            <a:spLocks noChangeArrowheads="1"/>
          </p:cNvSpPr>
          <p:nvPr/>
        </p:nvSpPr>
        <p:spPr bwMode="auto">
          <a:xfrm>
            <a:off x="5484813" y="2136775"/>
            <a:ext cx="958850" cy="2678113"/>
          </a:xfrm>
          <a:prstGeom prst="rect">
            <a:avLst/>
          </a:prstGeom>
          <a:noFill/>
          <a:ln w="9525">
            <a:noFill/>
            <a:miter lim="800000"/>
            <a:headEnd/>
            <a:tailEnd/>
          </a:ln>
        </p:spPr>
        <p:txBody>
          <a:bodyPr wrap="none">
            <a:spAutoFit/>
          </a:bodyPr>
          <a:lstStyle/>
          <a:p>
            <a:r>
              <a:rPr kumimoji="1" lang="en-US" altLang="zh-CN" sz="2400">
                <a:latin typeface="黑体" pitchFamily="2" charset="-122"/>
                <a:ea typeface="黑体" pitchFamily="2" charset="-122"/>
              </a:rPr>
              <a:t>b</a:t>
            </a:r>
            <a:r>
              <a:rPr kumimoji="1" lang="zh-CN" altLang="en-US" sz="2400">
                <a:latin typeface="黑体" pitchFamily="2" charset="-122"/>
                <a:ea typeface="黑体" pitchFamily="2" charset="-122"/>
              </a:rPr>
              <a:t>函数</a:t>
            </a:r>
          </a:p>
          <a:p>
            <a:r>
              <a:rPr kumimoji="1" lang="en-US" altLang="zh-CN" sz="2400">
                <a:latin typeface="黑体" pitchFamily="2" charset="-122"/>
                <a:ea typeface="黑体" pitchFamily="2" charset="-122"/>
              </a:rPr>
              <a:t>{</a:t>
            </a:r>
          </a:p>
          <a:p>
            <a:r>
              <a:rPr kumimoji="1" lang="en-US" altLang="zh-CN" sz="2400">
                <a:latin typeface="黑体" pitchFamily="2" charset="-122"/>
                <a:ea typeface="黑体" pitchFamily="2" charset="-122"/>
              </a:rPr>
              <a:t>…</a:t>
            </a:r>
          </a:p>
          <a:p>
            <a:r>
              <a:rPr kumimoji="1" lang="en-US" altLang="zh-CN" sz="2400">
                <a:latin typeface="黑体" pitchFamily="2" charset="-122"/>
                <a:ea typeface="黑体" pitchFamily="2" charset="-122"/>
              </a:rPr>
              <a:t>…</a:t>
            </a:r>
          </a:p>
          <a:p>
            <a:endParaRPr kumimoji="1" lang="en-US" altLang="zh-CN" sz="2400">
              <a:latin typeface="黑体" pitchFamily="2" charset="-122"/>
              <a:ea typeface="黑体" pitchFamily="2" charset="-122"/>
            </a:endParaRPr>
          </a:p>
          <a:p>
            <a:r>
              <a:rPr kumimoji="1" lang="en-US" altLang="zh-CN" sz="2400">
                <a:latin typeface="黑体" pitchFamily="2" charset="-122"/>
                <a:ea typeface="黑体" pitchFamily="2" charset="-122"/>
              </a:rPr>
              <a:t>…</a:t>
            </a:r>
          </a:p>
          <a:p>
            <a:r>
              <a:rPr kumimoji="1" lang="en-US" altLang="zh-CN" sz="2400">
                <a:latin typeface="黑体" pitchFamily="2" charset="-122"/>
                <a:ea typeface="黑体" pitchFamily="2" charset="-122"/>
              </a:rPr>
              <a:t>}</a:t>
            </a:r>
          </a:p>
        </p:txBody>
      </p:sp>
      <p:sp>
        <p:nvSpPr>
          <p:cNvPr id="25633" name="Line 33"/>
          <p:cNvSpPr>
            <a:spLocks noChangeShapeType="1"/>
          </p:cNvSpPr>
          <p:nvPr/>
        </p:nvSpPr>
        <p:spPr bwMode="auto">
          <a:xfrm>
            <a:off x="5957888" y="2528888"/>
            <a:ext cx="0" cy="17526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25634" name="Line 34"/>
          <p:cNvSpPr>
            <a:spLocks noChangeShapeType="1"/>
          </p:cNvSpPr>
          <p:nvPr/>
        </p:nvSpPr>
        <p:spPr bwMode="auto">
          <a:xfrm flipH="1" flipV="1">
            <a:off x="4433888" y="3443288"/>
            <a:ext cx="1143000" cy="11430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25635" name="Text Box 35"/>
          <p:cNvSpPr txBox="1">
            <a:spLocks noChangeArrowheads="1"/>
          </p:cNvSpPr>
          <p:nvPr/>
        </p:nvSpPr>
        <p:spPr bwMode="auto">
          <a:xfrm>
            <a:off x="2894013" y="2701925"/>
            <a:ext cx="492125" cy="457200"/>
          </a:xfrm>
          <a:prstGeom prst="rect">
            <a:avLst/>
          </a:prstGeom>
          <a:noFill/>
          <a:ln w="9525">
            <a:noFill/>
            <a:miter lim="800000"/>
            <a:headEnd/>
            <a:tailEnd/>
          </a:ln>
        </p:spPr>
        <p:txBody>
          <a:bodyPr wrap="none">
            <a:spAutoFit/>
          </a:bodyPr>
          <a:lstStyle/>
          <a:p>
            <a:r>
              <a:rPr kumimoji="1" lang="en-US" altLang="zh-CN" sz="2400">
                <a:solidFill>
                  <a:srgbClr val="008000"/>
                </a:solidFill>
                <a:latin typeface="黑体" pitchFamily="2" charset="-122"/>
                <a:ea typeface="黑体" pitchFamily="2" charset="-122"/>
              </a:rPr>
              <a:t>①</a:t>
            </a:r>
          </a:p>
        </p:txBody>
      </p:sp>
      <p:sp>
        <p:nvSpPr>
          <p:cNvPr id="25636" name="Text Box 36"/>
          <p:cNvSpPr txBox="1">
            <a:spLocks noChangeArrowheads="1"/>
          </p:cNvSpPr>
          <p:nvPr/>
        </p:nvSpPr>
        <p:spPr bwMode="auto">
          <a:xfrm>
            <a:off x="4738688" y="2300288"/>
            <a:ext cx="492125" cy="457200"/>
          </a:xfrm>
          <a:prstGeom prst="rect">
            <a:avLst/>
          </a:prstGeom>
          <a:noFill/>
          <a:ln w="9525">
            <a:noFill/>
            <a:miter lim="800000"/>
            <a:headEnd/>
            <a:tailEnd/>
          </a:ln>
        </p:spPr>
        <p:txBody>
          <a:bodyPr wrap="none">
            <a:spAutoFit/>
          </a:bodyPr>
          <a:lstStyle/>
          <a:p>
            <a:r>
              <a:rPr kumimoji="1" lang="en-US" altLang="zh-CN" sz="2400">
                <a:solidFill>
                  <a:srgbClr val="008000"/>
                </a:solidFill>
                <a:latin typeface="黑体" pitchFamily="2" charset="-122"/>
                <a:ea typeface="黑体" pitchFamily="2" charset="-122"/>
              </a:rPr>
              <a:t>③</a:t>
            </a:r>
          </a:p>
        </p:txBody>
      </p:sp>
      <p:sp>
        <p:nvSpPr>
          <p:cNvPr id="25637" name="Text Box 37"/>
          <p:cNvSpPr txBox="1">
            <a:spLocks noChangeArrowheads="1"/>
          </p:cNvSpPr>
          <p:nvPr/>
        </p:nvSpPr>
        <p:spPr bwMode="auto">
          <a:xfrm>
            <a:off x="5957888" y="2909888"/>
            <a:ext cx="492125" cy="457200"/>
          </a:xfrm>
          <a:prstGeom prst="rect">
            <a:avLst/>
          </a:prstGeom>
          <a:noFill/>
          <a:ln w="9525">
            <a:noFill/>
            <a:miter lim="800000"/>
            <a:headEnd/>
            <a:tailEnd/>
          </a:ln>
        </p:spPr>
        <p:txBody>
          <a:bodyPr wrap="none">
            <a:spAutoFit/>
          </a:bodyPr>
          <a:lstStyle/>
          <a:p>
            <a:r>
              <a:rPr kumimoji="1" lang="en-US" altLang="zh-CN" sz="2400">
                <a:solidFill>
                  <a:srgbClr val="008000"/>
                </a:solidFill>
                <a:latin typeface="黑体" pitchFamily="2" charset="-122"/>
                <a:ea typeface="黑体" pitchFamily="2" charset="-122"/>
              </a:rPr>
              <a:t>④</a:t>
            </a:r>
          </a:p>
        </p:txBody>
      </p:sp>
      <p:sp>
        <p:nvSpPr>
          <p:cNvPr id="25638" name="Text Box 38"/>
          <p:cNvSpPr txBox="1">
            <a:spLocks noChangeArrowheads="1"/>
          </p:cNvSpPr>
          <p:nvPr/>
        </p:nvSpPr>
        <p:spPr bwMode="auto">
          <a:xfrm>
            <a:off x="4646613" y="3921125"/>
            <a:ext cx="492125" cy="457200"/>
          </a:xfrm>
          <a:prstGeom prst="rect">
            <a:avLst/>
          </a:prstGeom>
          <a:noFill/>
          <a:ln w="9525">
            <a:noFill/>
            <a:miter lim="800000"/>
            <a:headEnd/>
            <a:tailEnd/>
          </a:ln>
        </p:spPr>
        <p:txBody>
          <a:bodyPr wrap="none">
            <a:spAutoFit/>
          </a:bodyPr>
          <a:lstStyle/>
          <a:p>
            <a:r>
              <a:rPr kumimoji="1" lang="en-US" altLang="zh-CN" sz="2400">
                <a:solidFill>
                  <a:srgbClr val="008000"/>
                </a:solidFill>
                <a:latin typeface="黑体" pitchFamily="2" charset="-122"/>
                <a:ea typeface="黑体" pitchFamily="2" charset="-122"/>
              </a:rPr>
              <a:t>⑤</a:t>
            </a:r>
          </a:p>
        </p:txBody>
      </p:sp>
      <p:sp>
        <p:nvSpPr>
          <p:cNvPr id="25639" name="Line 39"/>
          <p:cNvSpPr>
            <a:spLocks noChangeShapeType="1"/>
          </p:cNvSpPr>
          <p:nvPr/>
        </p:nvSpPr>
        <p:spPr bwMode="auto">
          <a:xfrm>
            <a:off x="4427538" y="3519488"/>
            <a:ext cx="0" cy="9144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25640" name="Text Box 40"/>
          <p:cNvSpPr txBox="1">
            <a:spLocks noChangeArrowheads="1"/>
          </p:cNvSpPr>
          <p:nvPr/>
        </p:nvSpPr>
        <p:spPr bwMode="auto">
          <a:xfrm>
            <a:off x="3900488" y="3748088"/>
            <a:ext cx="492125" cy="457200"/>
          </a:xfrm>
          <a:prstGeom prst="rect">
            <a:avLst/>
          </a:prstGeom>
          <a:noFill/>
          <a:ln w="9525">
            <a:noFill/>
            <a:miter lim="800000"/>
            <a:headEnd/>
            <a:tailEnd/>
          </a:ln>
        </p:spPr>
        <p:txBody>
          <a:bodyPr wrap="none">
            <a:spAutoFit/>
          </a:bodyPr>
          <a:lstStyle/>
          <a:p>
            <a:r>
              <a:rPr kumimoji="1" lang="en-US" altLang="zh-CN" sz="2400">
                <a:solidFill>
                  <a:srgbClr val="008000"/>
                </a:solidFill>
                <a:latin typeface="黑体" pitchFamily="2" charset="-122"/>
                <a:ea typeface="黑体" pitchFamily="2" charset="-122"/>
              </a:rPr>
              <a:t>⑥</a:t>
            </a:r>
          </a:p>
        </p:txBody>
      </p:sp>
      <p:sp>
        <p:nvSpPr>
          <p:cNvPr id="25641" name="Line 41"/>
          <p:cNvSpPr>
            <a:spLocks noChangeShapeType="1"/>
          </p:cNvSpPr>
          <p:nvPr/>
        </p:nvSpPr>
        <p:spPr bwMode="auto">
          <a:xfrm flipH="1" flipV="1">
            <a:off x="2605088" y="3748088"/>
            <a:ext cx="1447800" cy="838200"/>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25642" name="Text Box 42"/>
          <p:cNvSpPr txBox="1">
            <a:spLocks noChangeArrowheads="1"/>
          </p:cNvSpPr>
          <p:nvPr/>
        </p:nvSpPr>
        <p:spPr bwMode="auto">
          <a:xfrm>
            <a:off x="2741613" y="3921125"/>
            <a:ext cx="492125" cy="457200"/>
          </a:xfrm>
          <a:prstGeom prst="rect">
            <a:avLst/>
          </a:prstGeom>
          <a:noFill/>
          <a:ln w="9525">
            <a:noFill/>
            <a:miter lim="800000"/>
            <a:headEnd/>
            <a:tailEnd/>
          </a:ln>
        </p:spPr>
        <p:txBody>
          <a:bodyPr wrap="none">
            <a:spAutoFit/>
          </a:bodyPr>
          <a:lstStyle/>
          <a:p>
            <a:r>
              <a:rPr kumimoji="1" lang="en-US" altLang="zh-CN" sz="2400">
                <a:solidFill>
                  <a:srgbClr val="008000"/>
                </a:solidFill>
                <a:latin typeface="黑体" pitchFamily="2" charset="-122"/>
                <a:ea typeface="黑体" pitchFamily="2" charset="-122"/>
              </a:rPr>
              <a:t>⑦</a:t>
            </a:r>
          </a:p>
        </p:txBody>
      </p:sp>
      <p:sp>
        <p:nvSpPr>
          <p:cNvPr id="25643" name="Rectangle 43"/>
          <p:cNvSpPr>
            <a:spLocks noChangeArrowheads="1"/>
          </p:cNvSpPr>
          <p:nvPr/>
        </p:nvSpPr>
        <p:spPr bwMode="auto">
          <a:xfrm>
            <a:off x="3865563" y="2757488"/>
            <a:ext cx="492125" cy="457200"/>
          </a:xfrm>
          <a:prstGeom prst="rect">
            <a:avLst/>
          </a:prstGeom>
          <a:noFill/>
          <a:ln w="9525">
            <a:noFill/>
            <a:miter lim="800000"/>
            <a:headEnd/>
            <a:tailEnd/>
          </a:ln>
        </p:spPr>
        <p:txBody>
          <a:bodyPr wrap="none">
            <a:spAutoFit/>
          </a:bodyPr>
          <a:lstStyle/>
          <a:p>
            <a:r>
              <a:rPr kumimoji="1" lang="zh-CN" altLang="zh-CN" sz="2400">
                <a:solidFill>
                  <a:srgbClr val="008000"/>
                </a:solidFill>
                <a:latin typeface="黑体" pitchFamily="2" charset="-122"/>
                <a:ea typeface="黑体" pitchFamily="2" charset="-122"/>
              </a:rPr>
              <a:t>②</a:t>
            </a:r>
            <a:endParaRPr kumimoji="1" lang="en-US" altLang="zh-CN" sz="2400">
              <a:solidFill>
                <a:srgbClr val="008000"/>
              </a:solidFill>
              <a:latin typeface="黑体" pitchFamily="2" charset="-122"/>
              <a:ea typeface="黑体" pitchFamily="2" charset="-122"/>
            </a:endParaRPr>
          </a:p>
        </p:txBody>
      </p:sp>
      <p:sp>
        <p:nvSpPr>
          <p:cNvPr id="25644" name="Line 44"/>
          <p:cNvSpPr>
            <a:spLocks noChangeShapeType="1"/>
          </p:cNvSpPr>
          <p:nvPr/>
        </p:nvSpPr>
        <p:spPr bwMode="auto">
          <a:xfrm flipH="1">
            <a:off x="2557463" y="2597150"/>
            <a:ext cx="0" cy="935038"/>
          </a:xfrm>
          <a:prstGeom prst="line">
            <a:avLst/>
          </a:prstGeom>
          <a:noFill/>
          <a:ln w="57150">
            <a:solidFill>
              <a:srgbClr val="FF0000"/>
            </a:solidFill>
            <a:round/>
            <a:headEnd/>
            <a:tailEnd type="triangle" w="med" len="med"/>
          </a:ln>
        </p:spPr>
        <p:txBody>
          <a:bodyPr wrap="none" anchor="ctr"/>
          <a:lstStyle/>
          <a:p>
            <a:endParaRPr lang="zh-CN" altLang="en-US"/>
          </a:p>
        </p:txBody>
      </p:sp>
      <p:sp>
        <p:nvSpPr>
          <p:cNvPr id="25645" name="Line 45"/>
          <p:cNvSpPr>
            <a:spLocks noChangeShapeType="1"/>
          </p:cNvSpPr>
          <p:nvPr/>
        </p:nvSpPr>
        <p:spPr bwMode="auto">
          <a:xfrm flipH="1">
            <a:off x="2557463" y="3965575"/>
            <a:ext cx="0" cy="935038"/>
          </a:xfrm>
          <a:prstGeom prst="line">
            <a:avLst/>
          </a:prstGeom>
          <a:noFill/>
          <a:ln w="57150">
            <a:solidFill>
              <a:srgbClr val="FF0000"/>
            </a:solidFill>
            <a:round/>
            <a:headEnd/>
            <a:tailEnd type="triangle" w="med" len="me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27"/>
                                        </p:tgtEl>
                                        <p:attrNameLst>
                                          <p:attrName>style.visibility</p:attrName>
                                        </p:attrNameLst>
                                      </p:cBhvr>
                                      <p:to>
                                        <p:strVal val="visible"/>
                                      </p:to>
                                    </p:set>
                                    <p:animEffect transition="in" filter="wipe(up)">
                                      <p:cBhvr>
                                        <p:cTn id="7" dur="500"/>
                                        <p:tgtEl>
                                          <p:spTgt spid="256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629"/>
                                        </p:tgtEl>
                                        <p:attrNameLst>
                                          <p:attrName>style.visibility</p:attrName>
                                        </p:attrNameLst>
                                      </p:cBhvr>
                                      <p:to>
                                        <p:strVal val="visible"/>
                                      </p:to>
                                    </p:set>
                                    <p:animEffect transition="in" filter="wipe(up)">
                                      <p:cBhvr>
                                        <p:cTn id="11" dur="500"/>
                                        <p:tgtEl>
                                          <p:spTgt spid="2562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632"/>
                                        </p:tgtEl>
                                        <p:attrNameLst>
                                          <p:attrName>style.visibility</p:attrName>
                                        </p:attrNameLst>
                                      </p:cBhvr>
                                      <p:to>
                                        <p:strVal val="visible"/>
                                      </p:to>
                                    </p:set>
                                    <p:animEffect transition="in" filter="wipe(up)">
                                      <p:cBhvr>
                                        <p:cTn id="15" dur="500"/>
                                        <p:tgtEl>
                                          <p:spTgt spid="256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5644"/>
                                        </p:tgtEl>
                                        <p:attrNameLst>
                                          <p:attrName>style.visibility</p:attrName>
                                        </p:attrNameLst>
                                      </p:cBhvr>
                                      <p:to>
                                        <p:strVal val="visible"/>
                                      </p:to>
                                    </p:set>
                                    <p:animEffect transition="in" filter="wipe(up)">
                                      <p:cBhvr>
                                        <p:cTn id="20" dur="500"/>
                                        <p:tgtEl>
                                          <p:spTgt spid="2564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5635"/>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5628"/>
                                        </p:tgtEl>
                                        <p:attrNameLst>
                                          <p:attrName>style.visibility</p:attrName>
                                        </p:attrNameLst>
                                      </p:cBhvr>
                                      <p:to>
                                        <p:strVal val="visible"/>
                                      </p:to>
                                    </p:set>
                                    <p:animEffect transition="in" filter="wipe(left)">
                                      <p:cBhvr>
                                        <p:cTn id="28" dur="500"/>
                                        <p:tgtEl>
                                          <p:spTgt spid="2562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5643"/>
                                        </p:tgtEl>
                                        <p:attrNameLst>
                                          <p:attrName>style.visibility</p:attrName>
                                        </p:attrNameLst>
                                      </p:cBhvr>
                                      <p:to>
                                        <p:strVal val="visible"/>
                                      </p:to>
                                    </p:se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5630"/>
                                        </p:tgtEl>
                                        <p:attrNameLst>
                                          <p:attrName>style.visibility</p:attrName>
                                        </p:attrNameLst>
                                      </p:cBhvr>
                                      <p:to>
                                        <p:strVal val="visible"/>
                                      </p:to>
                                    </p:set>
                                    <p:animEffect transition="in" filter="wipe(up)">
                                      <p:cBhvr>
                                        <p:cTn id="36" dur="500"/>
                                        <p:tgtEl>
                                          <p:spTgt spid="256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5636"/>
                                        </p:tgtEl>
                                        <p:attrNameLst>
                                          <p:attrName>style.visibility</p:attrName>
                                        </p:attrNameLst>
                                      </p:cBhvr>
                                      <p:to>
                                        <p:strVal val="visible"/>
                                      </p:to>
                                    </p:se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5631"/>
                                        </p:tgtEl>
                                        <p:attrNameLst>
                                          <p:attrName>style.visibility</p:attrName>
                                        </p:attrNameLst>
                                      </p:cBhvr>
                                      <p:to>
                                        <p:strVal val="visible"/>
                                      </p:to>
                                    </p:set>
                                    <p:animEffect transition="in" filter="wipe(left)">
                                      <p:cBhvr>
                                        <p:cTn id="44" dur="500"/>
                                        <p:tgtEl>
                                          <p:spTgt spid="2563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5637"/>
                                        </p:tgtEl>
                                        <p:attrNameLst>
                                          <p:attrName>style.visibility</p:attrName>
                                        </p:attrNameLst>
                                      </p:cBhvr>
                                      <p:to>
                                        <p:strVal val="visible"/>
                                      </p:to>
                                    </p:se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25633"/>
                                        </p:tgtEl>
                                        <p:attrNameLst>
                                          <p:attrName>style.visibility</p:attrName>
                                        </p:attrNameLst>
                                      </p:cBhvr>
                                      <p:to>
                                        <p:strVal val="visible"/>
                                      </p:to>
                                    </p:set>
                                    <p:animEffect transition="in" filter="wipe(up)">
                                      <p:cBhvr>
                                        <p:cTn id="52" dur="500"/>
                                        <p:tgtEl>
                                          <p:spTgt spid="2563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5638"/>
                                        </p:tgtEl>
                                        <p:attrNameLst>
                                          <p:attrName>style.visibility</p:attrName>
                                        </p:attrNameLst>
                                      </p:cBhvr>
                                      <p:to>
                                        <p:strVal val="visible"/>
                                      </p:to>
                                    </p:se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25634"/>
                                        </p:tgtEl>
                                        <p:attrNameLst>
                                          <p:attrName>style.visibility</p:attrName>
                                        </p:attrNameLst>
                                      </p:cBhvr>
                                      <p:to>
                                        <p:strVal val="visible"/>
                                      </p:to>
                                    </p:set>
                                    <p:animEffect transition="in" filter="wipe(down)">
                                      <p:cBhvr>
                                        <p:cTn id="60" dur="500"/>
                                        <p:tgtEl>
                                          <p:spTgt spid="25634"/>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5640"/>
                                        </p:tgtEl>
                                        <p:attrNameLst>
                                          <p:attrName>style.visibility</p:attrName>
                                        </p:attrNameLst>
                                      </p:cBhvr>
                                      <p:to>
                                        <p:strVal val="visible"/>
                                      </p:to>
                                    </p:se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5639"/>
                                        </p:tgtEl>
                                        <p:attrNameLst>
                                          <p:attrName>style.visibility</p:attrName>
                                        </p:attrNameLst>
                                      </p:cBhvr>
                                      <p:to>
                                        <p:strVal val="visible"/>
                                      </p:to>
                                    </p:set>
                                    <p:animEffect transition="in" filter="wipe(up)">
                                      <p:cBhvr>
                                        <p:cTn id="68" dur="500"/>
                                        <p:tgtEl>
                                          <p:spTgt spid="25639"/>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25642"/>
                                        </p:tgtEl>
                                        <p:attrNameLst>
                                          <p:attrName>style.visibility</p:attrName>
                                        </p:attrNameLst>
                                      </p:cBhvr>
                                      <p:to>
                                        <p:strVal val="visible"/>
                                      </p:to>
                                    </p:set>
                                  </p:childTnLst>
                                </p:cTn>
                              </p:par>
                            </p:childTnLst>
                          </p:cTn>
                        </p:par>
                        <p:par>
                          <p:cTn id="73" fill="hold">
                            <p:stCondLst>
                              <p:cond delay="500"/>
                            </p:stCondLst>
                            <p:childTnLst>
                              <p:par>
                                <p:cTn id="74" presetID="22" presetClass="entr" presetSubtype="4" fill="hold" grpId="0" nodeType="afterEffect">
                                  <p:stCondLst>
                                    <p:cond delay="0"/>
                                  </p:stCondLst>
                                  <p:childTnLst>
                                    <p:set>
                                      <p:cBhvr>
                                        <p:cTn id="75" dur="1" fill="hold">
                                          <p:stCondLst>
                                            <p:cond delay="0"/>
                                          </p:stCondLst>
                                        </p:cTn>
                                        <p:tgtEl>
                                          <p:spTgt spid="25641"/>
                                        </p:tgtEl>
                                        <p:attrNameLst>
                                          <p:attrName>style.visibility</p:attrName>
                                        </p:attrNameLst>
                                      </p:cBhvr>
                                      <p:to>
                                        <p:strVal val="visible"/>
                                      </p:to>
                                    </p:set>
                                    <p:animEffect transition="in" filter="wipe(down)">
                                      <p:cBhvr>
                                        <p:cTn id="76" dur="500"/>
                                        <p:tgtEl>
                                          <p:spTgt spid="2564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5645"/>
                                        </p:tgtEl>
                                        <p:attrNameLst>
                                          <p:attrName>style.visibility</p:attrName>
                                        </p:attrNameLst>
                                      </p:cBhvr>
                                      <p:to>
                                        <p:strVal val="visible"/>
                                      </p:to>
                                    </p:set>
                                    <p:animEffect transition="in" filter="wipe(up)">
                                      <p:cBhvr>
                                        <p:cTn id="81" dur="500"/>
                                        <p:tgtEl>
                                          <p:spTgt spid="25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7" grpId="0" autoUpdateAnimBg="0"/>
      <p:bldP spid="25628" grpId="0" animBg="1"/>
      <p:bldP spid="25629" grpId="0" autoUpdateAnimBg="0"/>
      <p:bldP spid="25630" grpId="0" animBg="1"/>
      <p:bldP spid="25631" grpId="0" animBg="1"/>
      <p:bldP spid="25632" grpId="0" autoUpdateAnimBg="0"/>
      <p:bldP spid="25633" grpId="0" animBg="1"/>
      <p:bldP spid="25634" grpId="0" animBg="1"/>
      <p:bldP spid="25635" grpId="0" autoUpdateAnimBg="0"/>
      <p:bldP spid="25636" grpId="0" autoUpdateAnimBg="0"/>
      <p:bldP spid="25637" grpId="0" autoUpdateAnimBg="0"/>
      <p:bldP spid="25638" grpId="0" autoUpdateAnimBg="0"/>
      <p:bldP spid="25639" grpId="0" animBg="1"/>
      <p:bldP spid="25640" grpId="0" autoUpdateAnimBg="0"/>
      <p:bldP spid="25641" grpId="0" animBg="1"/>
      <p:bldP spid="25642" grpId="0" autoUpdateAnimBg="0"/>
      <p:bldP spid="25643" grpId="0" autoUpdateAnimBg="0"/>
      <p:bldP spid="25644" grpId="0" animBg="1"/>
      <p:bldP spid="2564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7" name="Rectangle 8"/>
          <p:cNvSpPr>
            <a:spLocks noChangeArrowheads="1"/>
          </p:cNvSpPr>
          <p:nvPr/>
        </p:nvSpPr>
        <p:spPr bwMode="auto">
          <a:xfrm>
            <a:off x="1928813" y="1143000"/>
            <a:ext cx="5427662" cy="5280025"/>
          </a:xfrm>
          <a:prstGeom prst="rect">
            <a:avLst/>
          </a:prstGeom>
          <a:solidFill>
            <a:srgbClr val="C00000"/>
          </a:solidFill>
          <a:ln w="38100">
            <a:solidFill>
              <a:srgbClr val="0000FF"/>
            </a:solidFill>
            <a:miter lim="800000"/>
            <a:headEnd/>
            <a:tailEnd/>
          </a:ln>
          <a:effectLst/>
        </p:spPr>
        <p:txBody>
          <a:bodyPr wrap="none">
            <a:spAutoFit/>
          </a:bodyPr>
          <a:lstStyle/>
          <a:p>
            <a:pPr>
              <a:lnSpc>
                <a:spcPct val="8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#include &lt;</a:t>
            </a:r>
            <a:r>
              <a:rPr lang="en-US" altLang="zh-CN" sz="2400" dirty="0" err="1">
                <a:latin typeface="Times New Roman" pitchFamily="18" charset="0"/>
                <a:cs typeface="Times New Roman" pitchFamily="18" charset="0"/>
              </a:rPr>
              <a:t>stdio.h</a:t>
            </a:r>
            <a:r>
              <a:rPr lang="en-US" altLang="zh-CN" sz="2400" dirty="0">
                <a:latin typeface="Times New Roman" pitchFamily="18" charset="0"/>
                <a:cs typeface="Times New Roman" pitchFamily="18" charset="0"/>
              </a:rPr>
              <a:t>&gt;</a:t>
            </a:r>
          </a:p>
          <a:p>
            <a:pPr>
              <a:lnSpc>
                <a:spcPct val="80000"/>
              </a:lnSpc>
              <a:spcBef>
                <a:spcPct val="20000"/>
              </a:spcBef>
              <a:buClr>
                <a:schemeClr val="accent2"/>
              </a:buClr>
              <a:buSzPct val="80000"/>
              <a:buFont typeface="Wingdings" pitchFamily="2" charset="2"/>
              <a:buNone/>
              <a:defRPr/>
            </a:pPr>
            <a:r>
              <a:rPr lang="en-US" altLang="zh-CN" sz="2400" dirty="0" err="1">
                <a:solidFill>
                  <a:schemeClr val="accent1">
                    <a:lumMod val="90000"/>
                  </a:schemeClr>
                </a:solidFill>
                <a:latin typeface="Times New Roman" pitchFamily="18" charset="0"/>
                <a:cs typeface="Times New Roman" pitchFamily="18" charset="0"/>
              </a:rPr>
              <a:t>int</a:t>
            </a:r>
            <a:r>
              <a:rPr lang="en-US" altLang="zh-CN" sz="2400" dirty="0">
                <a:solidFill>
                  <a:schemeClr val="accent1">
                    <a:lumMod val="90000"/>
                  </a:schemeClr>
                </a:solidFill>
                <a:latin typeface="Times New Roman" pitchFamily="18" charset="0"/>
                <a:cs typeface="Times New Roman" pitchFamily="18" charset="0"/>
              </a:rPr>
              <a:t> fun1(</a:t>
            </a:r>
            <a:r>
              <a:rPr lang="en-US" altLang="zh-CN" sz="2400" dirty="0" err="1">
                <a:solidFill>
                  <a:schemeClr val="accent1">
                    <a:lumMod val="90000"/>
                  </a:schemeClr>
                </a:solidFill>
                <a:latin typeface="Times New Roman" pitchFamily="18" charset="0"/>
                <a:cs typeface="Times New Roman" pitchFamily="18" charset="0"/>
              </a:rPr>
              <a:t>int</a:t>
            </a:r>
            <a:r>
              <a:rPr lang="en-US" altLang="zh-CN" sz="2400" dirty="0">
                <a:solidFill>
                  <a:schemeClr val="accent1">
                    <a:lumMod val="90000"/>
                  </a:schemeClr>
                </a:solidFill>
                <a:latin typeface="Times New Roman" pitchFamily="18" charset="0"/>
                <a:cs typeface="Times New Roman" pitchFamily="18" charset="0"/>
              </a:rPr>
              <a:t> </a:t>
            </a:r>
            <a:r>
              <a:rPr lang="en-US" altLang="zh-CN" sz="2400" dirty="0" err="1">
                <a:solidFill>
                  <a:schemeClr val="accent1">
                    <a:lumMod val="90000"/>
                  </a:schemeClr>
                </a:solidFill>
                <a:latin typeface="Times New Roman" pitchFamily="18" charset="0"/>
                <a:cs typeface="Times New Roman" pitchFamily="18" charset="0"/>
              </a:rPr>
              <a:t>x,int</a:t>
            </a:r>
            <a:r>
              <a:rPr lang="en-US" altLang="zh-CN" sz="2400" dirty="0">
                <a:solidFill>
                  <a:schemeClr val="accent1">
                    <a:lumMod val="90000"/>
                  </a:schemeClr>
                </a:solidFill>
                <a:latin typeface="Times New Roman" pitchFamily="18" charset="0"/>
                <a:cs typeface="Times New Roman" pitchFamily="18" charset="0"/>
              </a:rPr>
              <a:t> y);</a:t>
            </a:r>
          </a:p>
          <a:p>
            <a:pPr>
              <a:lnSpc>
                <a:spcPct val="8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void main(void)</a:t>
            </a:r>
          </a:p>
          <a:p>
            <a:pPr>
              <a:lnSpc>
                <a:spcPct val="8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nSpc>
                <a:spcPct val="8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scanf</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d%d”,&amp;a,&amp;b</a:t>
            </a:r>
            <a:r>
              <a:rPr lang="en-US" altLang="zh-CN" sz="2400" dirty="0">
                <a:latin typeface="Times New Roman" pitchFamily="18" charset="0"/>
                <a:cs typeface="Times New Roman" pitchFamily="18" charset="0"/>
              </a:rPr>
              <a:t>);</a:t>
            </a:r>
          </a:p>
          <a:p>
            <a:pPr>
              <a:lnSpc>
                <a:spcPct val="8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(“The result is</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%d\n</a:t>
            </a:r>
            <a:r>
              <a:rPr lang="en-US" altLang="zh-CN" sz="2400" dirty="0">
                <a:solidFill>
                  <a:schemeClr val="tx2">
                    <a:lumMod val="60000"/>
                    <a:lumOff val="40000"/>
                  </a:schemeClr>
                </a:solidFill>
                <a:latin typeface="Times New Roman" pitchFamily="18" charset="0"/>
                <a:cs typeface="Times New Roman" pitchFamily="18" charset="0"/>
              </a:rPr>
              <a:t>”,fun1(</a:t>
            </a:r>
            <a:r>
              <a:rPr lang="en-US" altLang="zh-CN" sz="2400" dirty="0" err="1">
                <a:solidFill>
                  <a:schemeClr val="tx2">
                    <a:lumMod val="60000"/>
                    <a:lumOff val="40000"/>
                  </a:schemeClr>
                </a:solidFill>
                <a:latin typeface="Times New Roman" pitchFamily="18" charset="0"/>
                <a:cs typeface="Times New Roman" pitchFamily="18" charset="0"/>
              </a:rPr>
              <a:t>a,b</a:t>
            </a:r>
            <a:r>
              <a:rPr lang="en-US" altLang="zh-CN" sz="2400" dirty="0">
                <a:solidFill>
                  <a:schemeClr val="tx2">
                    <a:lumMod val="60000"/>
                    <a:lumOff val="40000"/>
                  </a:schemeClr>
                </a:solidFill>
                <a:latin typeface="Times New Roman" pitchFamily="18" charset="0"/>
                <a:cs typeface="Times New Roman" pitchFamily="18" charset="0"/>
              </a:rPr>
              <a:t>) </a:t>
            </a:r>
            <a:r>
              <a:rPr lang="en-US" altLang="zh-CN" sz="2400" dirty="0">
                <a:latin typeface="Times New Roman" pitchFamily="18" charset="0"/>
                <a:cs typeface="Times New Roman" pitchFamily="18" charset="0"/>
              </a:rPr>
              <a:t>);</a:t>
            </a:r>
          </a:p>
          <a:p>
            <a:pPr>
              <a:lnSpc>
                <a:spcPct val="8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a:t>
            </a:r>
          </a:p>
          <a:p>
            <a:pPr>
              <a:lnSpc>
                <a:spcPct val="60000"/>
              </a:lnSpc>
              <a:spcBef>
                <a:spcPct val="20000"/>
              </a:spcBef>
              <a:buClr>
                <a:schemeClr val="accent2"/>
              </a:buClr>
              <a:buSzPct val="80000"/>
              <a:buFont typeface="Wingdings" pitchFamily="2" charset="2"/>
              <a:buNone/>
              <a:defRPr/>
            </a:pPr>
            <a:endParaRPr lang="en-US" altLang="zh-CN" sz="2400" dirty="0">
              <a:solidFill>
                <a:srgbClr val="FF3300"/>
              </a:solidFill>
              <a:latin typeface="Times New Roman" pitchFamily="18" charset="0"/>
              <a:cs typeface="Times New Roman" pitchFamily="18" charset="0"/>
            </a:endParaRPr>
          </a:p>
          <a:p>
            <a:pPr>
              <a:lnSpc>
                <a:spcPct val="60000"/>
              </a:lnSpc>
              <a:spcBef>
                <a:spcPct val="20000"/>
              </a:spcBef>
              <a:buClr>
                <a:schemeClr val="accent2"/>
              </a:buClr>
              <a:buSzPct val="80000"/>
              <a:buFont typeface="Wingdings" pitchFamily="2" charset="2"/>
              <a:buNone/>
              <a:defRPr/>
            </a:pPr>
            <a:r>
              <a:rPr lang="en-US" altLang="zh-CN" sz="2400" dirty="0" err="1">
                <a:solidFill>
                  <a:schemeClr val="tx2">
                    <a:lumMod val="60000"/>
                    <a:lumOff val="40000"/>
                  </a:schemeClr>
                </a:solidFill>
                <a:latin typeface="Times New Roman" pitchFamily="18" charset="0"/>
                <a:cs typeface="Times New Roman" pitchFamily="18" charset="0"/>
              </a:rPr>
              <a:t>int</a:t>
            </a:r>
            <a:r>
              <a:rPr lang="en-US" altLang="zh-CN" sz="2400" dirty="0">
                <a:solidFill>
                  <a:schemeClr val="tx2">
                    <a:lumMod val="60000"/>
                    <a:lumOff val="40000"/>
                  </a:schemeClr>
                </a:solidFill>
                <a:latin typeface="Times New Roman" pitchFamily="18" charset="0"/>
                <a:cs typeface="Times New Roman" pitchFamily="18" charset="0"/>
              </a:rPr>
              <a:t> fun1(</a:t>
            </a:r>
            <a:r>
              <a:rPr lang="en-US" altLang="zh-CN" sz="2400" dirty="0" err="1">
                <a:solidFill>
                  <a:schemeClr val="tx2">
                    <a:lumMod val="60000"/>
                    <a:lumOff val="40000"/>
                  </a:schemeClr>
                </a:solidFill>
                <a:latin typeface="Times New Roman" pitchFamily="18" charset="0"/>
                <a:cs typeface="Times New Roman" pitchFamily="18" charset="0"/>
              </a:rPr>
              <a:t>int</a:t>
            </a:r>
            <a:r>
              <a:rPr lang="en-US" altLang="zh-CN" sz="2400" dirty="0">
                <a:solidFill>
                  <a:schemeClr val="tx2">
                    <a:lumMod val="60000"/>
                    <a:lumOff val="40000"/>
                  </a:schemeClr>
                </a:solidFill>
                <a:latin typeface="Times New Roman" pitchFamily="18" charset="0"/>
                <a:cs typeface="Times New Roman" pitchFamily="18" charset="0"/>
              </a:rPr>
              <a:t> </a:t>
            </a:r>
            <a:r>
              <a:rPr lang="en-US" altLang="zh-CN" sz="2400" dirty="0" err="1">
                <a:solidFill>
                  <a:schemeClr val="tx2">
                    <a:lumMod val="60000"/>
                    <a:lumOff val="40000"/>
                  </a:schemeClr>
                </a:solidFill>
                <a:latin typeface="Times New Roman" pitchFamily="18" charset="0"/>
                <a:cs typeface="Times New Roman" pitchFamily="18" charset="0"/>
              </a:rPr>
              <a:t>x,int</a:t>
            </a:r>
            <a:r>
              <a:rPr lang="en-US" altLang="zh-CN" sz="2400" dirty="0">
                <a:solidFill>
                  <a:schemeClr val="tx2">
                    <a:lumMod val="60000"/>
                    <a:lumOff val="40000"/>
                  </a:schemeClr>
                </a:solidFill>
                <a:latin typeface="Times New Roman" pitchFamily="18" charset="0"/>
                <a:cs typeface="Times New Roman" pitchFamily="18" charset="0"/>
              </a:rPr>
              <a:t> y)</a:t>
            </a:r>
          </a:p>
          <a:p>
            <a:pPr>
              <a:lnSpc>
                <a:spcPct val="6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 </a:t>
            </a:r>
            <a:r>
              <a:rPr lang="en-US" altLang="zh-CN" sz="2400" dirty="0" err="1">
                <a:solidFill>
                  <a:schemeClr val="accent1">
                    <a:lumMod val="90000"/>
                  </a:schemeClr>
                </a:solidFill>
                <a:latin typeface="Times New Roman" pitchFamily="18" charset="0"/>
                <a:cs typeface="Times New Roman" pitchFamily="18" charset="0"/>
              </a:rPr>
              <a:t>int</a:t>
            </a:r>
            <a:r>
              <a:rPr lang="en-US" altLang="zh-CN" sz="2400" dirty="0">
                <a:solidFill>
                  <a:schemeClr val="accent1">
                    <a:lumMod val="90000"/>
                  </a:schemeClr>
                </a:solidFill>
                <a:latin typeface="Times New Roman" pitchFamily="18" charset="0"/>
                <a:cs typeface="Times New Roman" pitchFamily="18" charset="0"/>
              </a:rPr>
              <a:t> fun2(</a:t>
            </a:r>
            <a:r>
              <a:rPr lang="en-US" altLang="zh-CN" sz="2400" dirty="0" err="1">
                <a:solidFill>
                  <a:schemeClr val="accent1">
                    <a:lumMod val="90000"/>
                  </a:schemeClr>
                </a:solidFill>
                <a:latin typeface="Times New Roman" pitchFamily="18" charset="0"/>
                <a:cs typeface="Times New Roman" pitchFamily="18" charset="0"/>
              </a:rPr>
              <a:t>int</a:t>
            </a:r>
            <a:r>
              <a:rPr lang="en-US" altLang="zh-CN" sz="2400" dirty="0">
                <a:solidFill>
                  <a:schemeClr val="accent1">
                    <a:lumMod val="90000"/>
                  </a:schemeClr>
                </a:solidFill>
                <a:latin typeface="Times New Roman" pitchFamily="18" charset="0"/>
                <a:cs typeface="Times New Roman" pitchFamily="18" charset="0"/>
              </a:rPr>
              <a:t> m);</a:t>
            </a:r>
          </a:p>
          <a:p>
            <a:pPr>
              <a:lnSpc>
                <a:spcPct val="6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   return </a:t>
            </a:r>
            <a:r>
              <a:rPr lang="en-US" altLang="zh-CN" sz="2400" dirty="0">
                <a:solidFill>
                  <a:schemeClr val="accent1">
                    <a:lumMod val="90000"/>
                  </a:schemeClr>
                </a:solidFill>
                <a:latin typeface="Times New Roman" pitchFamily="18" charset="0"/>
                <a:cs typeface="Times New Roman" pitchFamily="18" charset="0"/>
              </a:rPr>
              <a:t>( fun2(x)+fun2(y) </a:t>
            </a:r>
            <a:r>
              <a:rPr lang="en-US" altLang="zh-CN" sz="2400" dirty="0">
                <a:latin typeface="Times New Roman" pitchFamily="18" charset="0"/>
                <a:cs typeface="Times New Roman" pitchFamily="18" charset="0"/>
              </a:rPr>
              <a:t>);</a:t>
            </a:r>
          </a:p>
          <a:p>
            <a:pPr>
              <a:lnSpc>
                <a:spcPct val="6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a:t>
            </a:r>
          </a:p>
          <a:p>
            <a:pPr>
              <a:lnSpc>
                <a:spcPct val="60000"/>
              </a:lnSpc>
              <a:spcBef>
                <a:spcPct val="20000"/>
              </a:spcBef>
              <a:buClr>
                <a:schemeClr val="accent2"/>
              </a:buClr>
              <a:buSzPct val="80000"/>
              <a:buFont typeface="Wingdings" pitchFamily="2" charset="2"/>
              <a:buNone/>
              <a:defRPr/>
            </a:pPr>
            <a:endParaRPr lang="en-US" altLang="zh-CN" sz="2400" dirty="0">
              <a:solidFill>
                <a:srgbClr val="0066FF"/>
              </a:solidFill>
              <a:latin typeface="Times New Roman" pitchFamily="18" charset="0"/>
              <a:cs typeface="Times New Roman" pitchFamily="18" charset="0"/>
            </a:endParaRPr>
          </a:p>
          <a:p>
            <a:pPr>
              <a:lnSpc>
                <a:spcPct val="60000"/>
              </a:lnSpc>
              <a:spcBef>
                <a:spcPct val="20000"/>
              </a:spcBef>
              <a:buClr>
                <a:schemeClr val="accent2"/>
              </a:buClr>
              <a:buSzPct val="80000"/>
              <a:buFont typeface="Wingdings" pitchFamily="2" charset="2"/>
              <a:buNone/>
              <a:defRPr/>
            </a:pPr>
            <a:r>
              <a:rPr lang="en-US" altLang="zh-CN" sz="2400" dirty="0" err="1">
                <a:solidFill>
                  <a:srgbClr val="00B050"/>
                </a:solidFill>
                <a:latin typeface="Times New Roman" pitchFamily="18" charset="0"/>
                <a:cs typeface="Times New Roman" pitchFamily="18" charset="0"/>
              </a:rPr>
              <a:t>int</a:t>
            </a:r>
            <a:r>
              <a:rPr lang="en-US" altLang="zh-CN" sz="2400" dirty="0">
                <a:solidFill>
                  <a:srgbClr val="00B050"/>
                </a:solidFill>
                <a:latin typeface="Times New Roman" pitchFamily="18" charset="0"/>
                <a:cs typeface="Times New Roman" pitchFamily="18" charset="0"/>
              </a:rPr>
              <a:t> fun2(</a:t>
            </a:r>
            <a:r>
              <a:rPr lang="en-US" altLang="zh-CN" sz="2400" dirty="0" err="1">
                <a:solidFill>
                  <a:srgbClr val="00B050"/>
                </a:solidFill>
                <a:latin typeface="Times New Roman" pitchFamily="18" charset="0"/>
                <a:cs typeface="Times New Roman" pitchFamily="18" charset="0"/>
              </a:rPr>
              <a:t>int</a:t>
            </a:r>
            <a:r>
              <a:rPr lang="en-US" altLang="zh-CN" sz="2400" dirty="0">
                <a:solidFill>
                  <a:srgbClr val="00B050"/>
                </a:solidFill>
                <a:latin typeface="Times New Roman" pitchFamily="18" charset="0"/>
                <a:cs typeface="Times New Roman" pitchFamily="18" charset="0"/>
              </a:rPr>
              <a:t> m)</a:t>
            </a:r>
          </a:p>
          <a:p>
            <a:pPr>
              <a:lnSpc>
                <a:spcPct val="6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 return (m*m);</a:t>
            </a:r>
          </a:p>
          <a:p>
            <a:pPr>
              <a:lnSpc>
                <a:spcPct val="60000"/>
              </a:lnSpc>
              <a:spcBef>
                <a:spcPct val="20000"/>
              </a:spcBef>
              <a:buClr>
                <a:schemeClr val="accent2"/>
              </a:buClr>
              <a:buSzPct val="80000"/>
              <a:buFont typeface="Wingdings" pitchFamily="2" charset="2"/>
              <a:buNone/>
              <a:defRPr/>
            </a:pPr>
            <a:r>
              <a:rPr lang="en-US" altLang="zh-CN" sz="2400" dirty="0">
                <a:latin typeface="Times New Roman" pitchFamily="18" charset="0"/>
                <a:cs typeface="Times New Roman" pitchFamily="18" charset="0"/>
              </a:rPr>
              <a:t>}</a:t>
            </a:r>
          </a:p>
        </p:txBody>
      </p:sp>
      <p:sp>
        <p:nvSpPr>
          <p:cNvPr id="26629" name="Text Box 9"/>
          <p:cNvSpPr txBox="1">
            <a:spLocks noChangeArrowheads="1"/>
          </p:cNvSpPr>
          <p:nvPr/>
        </p:nvSpPr>
        <p:spPr bwMode="auto">
          <a:xfrm>
            <a:off x="642938" y="357188"/>
            <a:ext cx="4237037" cy="46196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zh-CN" altLang="en-US" sz="2400" b="1" dirty="0">
                <a:solidFill>
                  <a:schemeClr val="accent4"/>
                </a:solidFill>
              </a:rPr>
              <a:t>例    </a:t>
            </a:r>
            <a:r>
              <a:rPr lang="zh-CN" altLang="en-US" sz="2400" b="1" dirty="0">
                <a:solidFill>
                  <a:schemeClr val="accent4"/>
                </a:solidFill>
                <a:latin typeface="楷体_GB2312" pitchFamily="49" charset="-122"/>
              </a:rPr>
              <a:t>输入两个整数，求平方和</a:t>
            </a:r>
          </a:p>
        </p:txBody>
      </p:sp>
      <p:sp>
        <p:nvSpPr>
          <p:cNvPr id="600074" name="Text Box 10"/>
          <p:cNvSpPr txBox="1">
            <a:spLocks noChangeArrowheads="1"/>
          </p:cNvSpPr>
          <p:nvPr/>
        </p:nvSpPr>
        <p:spPr bwMode="auto">
          <a:xfrm>
            <a:off x="5176838" y="5441950"/>
            <a:ext cx="3403600" cy="1039813"/>
          </a:xfrm>
          <a:prstGeom prst="rect">
            <a:avLst/>
          </a:prstGeom>
          <a:solidFill>
            <a:srgbClr val="C0C0C0"/>
          </a:solidFill>
          <a:ln w="34925">
            <a:solidFill>
              <a:srgbClr val="3366FF"/>
            </a:solidFill>
            <a:miter lim="800000"/>
            <a:headEnd/>
            <a:tailEnd/>
          </a:ln>
        </p:spPr>
        <p:txBody>
          <a:bodyPr>
            <a:spAutoFit/>
          </a:bodyPr>
          <a:lstStyle/>
          <a:p>
            <a:r>
              <a:rPr lang="zh-CN" altLang="en-US" sz="2400"/>
              <a:t>输入： </a:t>
            </a:r>
            <a:r>
              <a:rPr lang="en-US" altLang="zh-CN" sz="2400"/>
              <a:t>3  4</a:t>
            </a:r>
          </a:p>
          <a:p>
            <a:r>
              <a:rPr lang="zh-CN" altLang="en-US" sz="2400"/>
              <a:t>输出： </a:t>
            </a:r>
            <a:r>
              <a:rPr lang="en-US" altLang="zh-CN" sz="2400"/>
              <a:t>The result is: 25</a:t>
            </a:r>
          </a:p>
        </p:txBody>
      </p:sp>
    </p:spTree>
  </p:cSld>
  <p:clrMapOvr>
    <a:masterClrMapping/>
  </p:clrMapOvr>
  <p:transition>
    <p:cover/>
    <p:sndAc>
      <p:stSnd>
        <p:snd r:embed="rId3" name="CAMERA.WAV" builtIn="1"/>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0074"/>
                                        </p:tgtEl>
                                        <p:attrNameLst>
                                          <p:attrName>style.visibility</p:attrName>
                                        </p:attrNameLst>
                                      </p:cBhvr>
                                      <p:to>
                                        <p:strVal val="visible"/>
                                      </p:to>
                                    </p:set>
                                    <p:animEffect transition="in" filter="box(out)">
                                      <p:cBhvr>
                                        <p:cTn id="7" dur="500"/>
                                        <p:tgtEl>
                                          <p:spTgt spid="600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4" grpId="0" animBg="1" autoUpdateAnimBg="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a:hlinkClick r:id="" action="ppaction://hlinkshowjump?jump=lastslideviewed" highlightClick="1"/>
          </p:cNvPr>
          <p:cNvSpPr>
            <a:spLocks noChangeArrowheads="1"/>
          </p:cNvSpPr>
          <p:nvPr/>
        </p:nvSpPr>
        <p:spPr bwMode="auto">
          <a:xfrm>
            <a:off x="7578725" y="6102350"/>
            <a:ext cx="533400" cy="381000"/>
          </a:xfrm>
          <a:prstGeom prst="roundRect">
            <a:avLst>
              <a:gd name="adj" fmla="val 16667"/>
            </a:avLst>
          </a:prstGeom>
          <a:noFill/>
          <a:ln w="12700" cap="sq">
            <a:solidFill>
              <a:schemeClr val="accent1"/>
            </a:solidFill>
            <a:round/>
            <a:headEnd type="none" w="sm" len="sm"/>
            <a:tailEnd type="none" w="sm" len="sm"/>
          </a:ln>
        </p:spPr>
        <p:txBody>
          <a:bodyPr wrap="none" anchor="ctr"/>
          <a:lstStyle/>
          <a:p>
            <a:pPr algn="ctr"/>
            <a:r>
              <a:rPr lang="en-US" altLang="zh-CN" sz="2400">
                <a:solidFill>
                  <a:srgbClr val="008000"/>
                </a:solidFill>
              </a:rPr>
              <a:t>&lt;</a:t>
            </a:r>
            <a:endParaRPr lang="en-US" altLang="zh-CN" sz="2400"/>
          </a:p>
        </p:txBody>
      </p:sp>
      <p:sp>
        <p:nvSpPr>
          <p:cNvPr id="27651" name="AutoShape 3">
            <a:hlinkClick r:id="" action="ppaction://hlinkshowjump?jump=nextslide" highlightClick="1"/>
          </p:cNvPr>
          <p:cNvSpPr>
            <a:spLocks noChangeArrowheads="1"/>
          </p:cNvSpPr>
          <p:nvPr/>
        </p:nvSpPr>
        <p:spPr bwMode="auto">
          <a:xfrm>
            <a:off x="8188325" y="6102350"/>
            <a:ext cx="533400" cy="381000"/>
          </a:xfrm>
          <a:prstGeom prst="roundRect">
            <a:avLst>
              <a:gd name="adj" fmla="val 16667"/>
            </a:avLst>
          </a:prstGeom>
          <a:noFill/>
          <a:ln w="12700" cap="sq">
            <a:solidFill>
              <a:schemeClr val="accent1"/>
            </a:solidFill>
            <a:round/>
            <a:headEnd type="none" w="sm" len="sm"/>
            <a:tailEnd type="none" w="sm" len="sm"/>
          </a:ln>
        </p:spPr>
        <p:txBody>
          <a:bodyPr wrap="none" anchor="ctr"/>
          <a:lstStyle/>
          <a:p>
            <a:pPr algn="ctr"/>
            <a:r>
              <a:rPr lang="en-US" altLang="zh-CN" sz="2400">
                <a:solidFill>
                  <a:srgbClr val="008000"/>
                </a:solidFill>
              </a:rPr>
              <a:t>&gt;</a:t>
            </a:r>
            <a:endParaRPr lang="en-US" altLang="zh-CN" sz="2400"/>
          </a:p>
        </p:txBody>
      </p:sp>
      <p:sp>
        <p:nvSpPr>
          <p:cNvPr id="602120" name="Rectangle 8"/>
          <p:cNvSpPr>
            <a:spLocks noChangeArrowheads="1"/>
          </p:cNvSpPr>
          <p:nvPr/>
        </p:nvSpPr>
        <p:spPr bwMode="auto">
          <a:xfrm>
            <a:off x="0" y="1144588"/>
            <a:ext cx="4302125" cy="3711575"/>
          </a:xfrm>
          <a:prstGeom prst="rect">
            <a:avLst/>
          </a:prstGeom>
          <a:solidFill>
            <a:schemeClr val="folHlink"/>
          </a:solidFill>
          <a:ln w="38100">
            <a:solidFill>
              <a:srgbClr val="0000FF"/>
            </a:solidFill>
            <a:miter lim="800000"/>
            <a:headEnd/>
            <a:tailEnd/>
          </a:ln>
        </p:spPr>
        <p:txBody>
          <a:bodyPr wrap="none">
            <a:spAutoFit/>
          </a:bodyPr>
          <a:lstStyle/>
          <a:p>
            <a:pPr>
              <a:lnSpc>
                <a:spcPct val="80000"/>
              </a:lnSpc>
              <a:spcBef>
                <a:spcPct val="20000"/>
              </a:spcBef>
              <a:buClr>
                <a:schemeClr val="accent2"/>
              </a:buClr>
              <a:buSzPct val="80000"/>
              <a:buFont typeface="Wingdings" pitchFamily="2" charset="2"/>
              <a:buNone/>
            </a:pPr>
            <a:r>
              <a:rPr lang="en-US" altLang="zh-CN" sz="2400"/>
              <a:t>#include &lt;stdio.h&gt;</a:t>
            </a:r>
          </a:p>
          <a:p>
            <a:r>
              <a:rPr lang="en-US" altLang="zh-CN" sz="2400"/>
              <a:t> </a:t>
            </a:r>
            <a:r>
              <a:rPr lang="en-US" altLang="zh-CN" sz="2400">
                <a:solidFill>
                  <a:srgbClr val="33CC33"/>
                </a:solidFill>
              </a:rPr>
              <a:t>int dif(int x,int y,int z);</a:t>
            </a:r>
          </a:p>
          <a:p>
            <a:r>
              <a:rPr lang="en-US" altLang="zh-CN" sz="2400">
                <a:solidFill>
                  <a:srgbClr val="33CC33"/>
                </a:solidFill>
              </a:rPr>
              <a:t> int max(int x,int y,int z);</a:t>
            </a:r>
          </a:p>
          <a:p>
            <a:r>
              <a:rPr lang="en-US" altLang="zh-CN" sz="2400">
                <a:solidFill>
                  <a:srgbClr val="33CC33"/>
                </a:solidFill>
              </a:rPr>
              <a:t> int min(int x,int y,int z);</a:t>
            </a:r>
          </a:p>
          <a:p>
            <a:r>
              <a:rPr lang="en-US" altLang="zh-CN" sz="2400"/>
              <a:t>void main()</a:t>
            </a:r>
          </a:p>
          <a:p>
            <a:r>
              <a:rPr lang="en-US" altLang="zh-CN" sz="2400"/>
              <a:t>{ int a,b,c,d;</a:t>
            </a:r>
          </a:p>
          <a:p>
            <a:r>
              <a:rPr lang="en-US" altLang="zh-CN" sz="2400"/>
              <a:t>  scanf("%d%d%d",&amp;a,&amp;b,&amp;c);</a:t>
            </a:r>
          </a:p>
          <a:p>
            <a:r>
              <a:rPr lang="en-US" altLang="zh-CN" sz="2400">
                <a:solidFill>
                  <a:srgbClr val="0000FF"/>
                </a:solidFill>
              </a:rPr>
              <a:t>  d=dif(a,b,c);</a:t>
            </a:r>
          </a:p>
          <a:p>
            <a:r>
              <a:rPr lang="en-US" altLang="zh-CN" sz="2400"/>
              <a:t>  printf("Max-Min=%d\n",d);</a:t>
            </a:r>
          </a:p>
          <a:p>
            <a:r>
              <a:rPr lang="en-US" altLang="zh-CN" sz="2400"/>
              <a:t>}</a:t>
            </a:r>
          </a:p>
        </p:txBody>
      </p:sp>
      <p:sp>
        <p:nvSpPr>
          <p:cNvPr id="27656" name="Text Box 9"/>
          <p:cNvSpPr txBox="1">
            <a:spLocks noChangeArrowheads="1"/>
          </p:cNvSpPr>
          <p:nvPr/>
        </p:nvSpPr>
        <p:spPr bwMode="auto">
          <a:xfrm>
            <a:off x="0" y="285750"/>
            <a:ext cx="534035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zh-CN" altLang="en-US" sz="2400" b="1" dirty="0"/>
              <a:t>例   求三个数中最大数和最小数的差值</a:t>
            </a:r>
          </a:p>
        </p:txBody>
      </p:sp>
      <p:sp>
        <p:nvSpPr>
          <p:cNvPr id="602123" name="Rectangle 11"/>
          <p:cNvSpPr>
            <a:spLocks noChangeArrowheads="1"/>
          </p:cNvSpPr>
          <p:nvPr/>
        </p:nvSpPr>
        <p:spPr bwMode="auto">
          <a:xfrm>
            <a:off x="4668838" y="1144588"/>
            <a:ext cx="4475162" cy="4511675"/>
          </a:xfrm>
          <a:prstGeom prst="rect">
            <a:avLst/>
          </a:prstGeom>
          <a:solidFill>
            <a:schemeClr val="folHlink"/>
          </a:solidFill>
          <a:ln w="38100">
            <a:solidFill>
              <a:srgbClr val="0000FF"/>
            </a:solidFill>
            <a:miter lim="800000"/>
            <a:headEnd/>
            <a:tailEnd/>
          </a:ln>
          <a:effectLst/>
        </p:spPr>
        <p:txBody>
          <a:bodyPr>
            <a:spAutoFit/>
          </a:bodyPr>
          <a:lstStyle/>
          <a:p>
            <a:pPr>
              <a:defRPr/>
            </a:pPr>
            <a:r>
              <a:rPr lang="en-US" altLang="zh-CN" sz="2400" dirty="0" err="1">
                <a:solidFill>
                  <a:schemeClr val="accent2">
                    <a:lumMod val="75000"/>
                  </a:schemeClr>
                </a:solidFill>
              </a:rPr>
              <a:t>int</a:t>
            </a:r>
            <a:r>
              <a:rPr lang="en-US" altLang="zh-CN" sz="2400" dirty="0">
                <a:solidFill>
                  <a:schemeClr val="accent2">
                    <a:lumMod val="75000"/>
                  </a:schemeClr>
                </a:solidFill>
              </a:rPr>
              <a:t> dif(</a:t>
            </a:r>
            <a:r>
              <a:rPr lang="en-US" altLang="zh-CN" sz="2400" dirty="0" err="1">
                <a:solidFill>
                  <a:schemeClr val="accent2">
                    <a:lumMod val="75000"/>
                  </a:schemeClr>
                </a:solidFill>
              </a:rPr>
              <a:t>int</a:t>
            </a:r>
            <a:r>
              <a:rPr lang="en-US" altLang="zh-CN" sz="2400" dirty="0">
                <a:solidFill>
                  <a:schemeClr val="accent2">
                    <a:lumMod val="75000"/>
                  </a:schemeClr>
                </a:solidFill>
              </a:rPr>
              <a:t> </a:t>
            </a:r>
            <a:r>
              <a:rPr lang="en-US" altLang="zh-CN" sz="2400" dirty="0" err="1">
                <a:solidFill>
                  <a:schemeClr val="accent2">
                    <a:lumMod val="75000"/>
                  </a:schemeClr>
                </a:solidFill>
              </a:rPr>
              <a:t>x,int</a:t>
            </a:r>
            <a:r>
              <a:rPr lang="en-US" altLang="zh-CN" sz="2400" dirty="0">
                <a:solidFill>
                  <a:schemeClr val="accent2">
                    <a:lumMod val="75000"/>
                  </a:schemeClr>
                </a:solidFill>
              </a:rPr>
              <a:t> </a:t>
            </a:r>
            <a:r>
              <a:rPr lang="en-US" altLang="zh-CN" sz="2400" dirty="0" err="1">
                <a:solidFill>
                  <a:schemeClr val="accent2">
                    <a:lumMod val="75000"/>
                  </a:schemeClr>
                </a:solidFill>
              </a:rPr>
              <a:t>y,int</a:t>
            </a:r>
            <a:r>
              <a:rPr lang="en-US" altLang="zh-CN" sz="2400" dirty="0">
                <a:solidFill>
                  <a:schemeClr val="accent2">
                    <a:lumMod val="75000"/>
                  </a:schemeClr>
                </a:solidFill>
              </a:rPr>
              <a:t> z)</a:t>
            </a:r>
          </a:p>
          <a:p>
            <a:pPr>
              <a:defRPr/>
            </a:pPr>
            <a:r>
              <a:rPr lang="en-US" altLang="zh-CN" sz="2400" dirty="0"/>
              <a:t>{ return </a:t>
            </a:r>
            <a:r>
              <a:rPr lang="en-US" altLang="zh-CN" sz="2400" dirty="0">
                <a:solidFill>
                  <a:srgbClr val="3366FF"/>
                </a:solidFill>
              </a:rPr>
              <a:t>max(</a:t>
            </a:r>
            <a:r>
              <a:rPr lang="en-US" altLang="zh-CN" sz="2400" dirty="0" err="1">
                <a:solidFill>
                  <a:srgbClr val="3366FF"/>
                </a:solidFill>
              </a:rPr>
              <a:t>x,y,z</a:t>
            </a:r>
            <a:r>
              <a:rPr lang="en-US" altLang="zh-CN" sz="2400" dirty="0">
                <a:solidFill>
                  <a:srgbClr val="FFFF66"/>
                </a:solidFill>
              </a:rPr>
              <a:t>)-min(</a:t>
            </a:r>
            <a:r>
              <a:rPr lang="en-US" altLang="zh-CN" sz="2400" dirty="0" err="1">
                <a:solidFill>
                  <a:srgbClr val="FFFF66"/>
                </a:solidFill>
              </a:rPr>
              <a:t>x,y,z</a:t>
            </a:r>
            <a:r>
              <a:rPr lang="en-US" altLang="zh-CN" sz="2400" dirty="0">
                <a:solidFill>
                  <a:srgbClr val="FFFF66"/>
                </a:solidFill>
              </a:rPr>
              <a:t>); </a:t>
            </a:r>
            <a:r>
              <a:rPr lang="en-US" altLang="zh-CN" sz="2400" dirty="0"/>
              <a:t>}</a:t>
            </a:r>
          </a:p>
          <a:p>
            <a:pPr>
              <a:defRPr/>
            </a:pPr>
            <a:r>
              <a:rPr lang="en-US" altLang="zh-CN" sz="2400" dirty="0" err="1">
                <a:solidFill>
                  <a:srgbClr val="0000FF"/>
                </a:solidFill>
              </a:rPr>
              <a:t>int</a:t>
            </a:r>
            <a:r>
              <a:rPr lang="en-US" altLang="zh-CN" sz="2400" dirty="0">
                <a:solidFill>
                  <a:srgbClr val="0000FF"/>
                </a:solidFill>
              </a:rPr>
              <a:t> max(</a:t>
            </a:r>
            <a:r>
              <a:rPr lang="en-US" altLang="zh-CN" sz="2400" dirty="0" err="1">
                <a:solidFill>
                  <a:srgbClr val="0000FF"/>
                </a:solidFill>
              </a:rPr>
              <a:t>int</a:t>
            </a:r>
            <a:r>
              <a:rPr lang="en-US" altLang="zh-CN" sz="2400" dirty="0">
                <a:solidFill>
                  <a:srgbClr val="0000FF"/>
                </a:solidFill>
              </a:rPr>
              <a:t> </a:t>
            </a:r>
            <a:r>
              <a:rPr lang="en-US" altLang="zh-CN" sz="2400" dirty="0" err="1">
                <a:solidFill>
                  <a:srgbClr val="0000FF"/>
                </a:solidFill>
              </a:rPr>
              <a:t>x,int</a:t>
            </a:r>
            <a:r>
              <a:rPr lang="en-US" altLang="zh-CN" sz="2400" dirty="0">
                <a:solidFill>
                  <a:srgbClr val="0000FF"/>
                </a:solidFill>
              </a:rPr>
              <a:t> </a:t>
            </a:r>
            <a:r>
              <a:rPr lang="en-US" altLang="zh-CN" sz="2400" dirty="0" err="1">
                <a:solidFill>
                  <a:srgbClr val="0000FF"/>
                </a:solidFill>
              </a:rPr>
              <a:t>y,int</a:t>
            </a:r>
            <a:r>
              <a:rPr lang="en-US" altLang="zh-CN" sz="2400" dirty="0">
                <a:solidFill>
                  <a:srgbClr val="0000FF"/>
                </a:solidFill>
              </a:rPr>
              <a:t> z)</a:t>
            </a:r>
          </a:p>
          <a:p>
            <a:pPr>
              <a:defRPr/>
            </a:pPr>
            <a:r>
              <a:rPr lang="en-US" altLang="zh-CN" sz="2400" dirty="0"/>
              <a:t>{ </a:t>
            </a:r>
            <a:r>
              <a:rPr lang="en-US" altLang="zh-CN" sz="2400" dirty="0" err="1"/>
              <a:t>int</a:t>
            </a:r>
            <a:r>
              <a:rPr lang="en-US" altLang="zh-CN" sz="2400" dirty="0"/>
              <a:t> r;</a:t>
            </a:r>
          </a:p>
          <a:p>
            <a:pPr>
              <a:defRPr/>
            </a:pPr>
            <a:r>
              <a:rPr lang="en-US" altLang="zh-CN" sz="2400" dirty="0"/>
              <a:t>   r=x&gt;</a:t>
            </a:r>
            <a:r>
              <a:rPr lang="en-US" altLang="zh-CN" sz="2400" dirty="0" err="1"/>
              <a:t>y?x:y</a:t>
            </a:r>
            <a:r>
              <a:rPr lang="en-US" altLang="zh-CN" sz="2400" dirty="0"/>
              <a:t>;</a:t>
            </a:r>
          </a:p>
          <a:p>
            <a:pPr>
              <a:defRPr/>
            </a:pPr>
            <a:r>
              <a:rPr lang="en-US" altLang="zh-CN" sz="2400" dirty="0"/>
              <a:t>   return(r&gt;</a:t>
            </a:r>
            <a:r>
              <a:rPr lang="en-US" altLang="zh-CN" sz="2400" dirty="0" err="1"/>
              <a:t>z?r:z</a:t>
            </a:r>
            <a:r>
              <a:rPr lang="en-US" altLang="zh-CN" sz="2400" dirty="0"/>
              <a:t>);</a:t>
            </a:r>
          </a:p>
          <a:p>
            <a:pPr>
              <a:defRPr/>
            </a:pPr>
            <a:r>
              <a:rPr lang="en-US" altLang="zh-CN" sz="2400" dirty="0"/>
              <a:t>}</a:t>
            </a:r>
          </a:p>
          <a:p>
            <a:pPr>
              <a:defRPr/>
            </a:pPr>
            <a:r>
              <a:rPr lang="en-US" altLang="zh-CN" sz="2400" dirty="0" err="1">
                <a:solidFill>
                  <a:schemeClr val="accent2">
                    <a:lumMod val="75000"/>
                  </a:schemeClr>
                </a:solidFill>
              </a:rPr>
              <a:t>int</a:t>
            </a:r>
            <a:r>
              <a:rPr lang="en-US" altLang="zh-CN" sz="2400" dirty="0">
                <a:solidFill>
                  <a:schemeClr val="accent2">
                    <a:lumMod val="75000"/>
                  </a:schemeClr>
                </a:solidFill>
              </a:rPr>
              <a:t> min(</a:t>
            </a:r>
            <a:r>
              <a:rPr lang="en-US" altLang="zh-CN" sz="2400" dirty="0" err="1">
                <a:solidFill>
                  <a:schemeClr val="accent2">
                    <a:lumMod val="75000"/>
                  </a:schemeClr>
                </a:solidFill>
              </a:rPr>
              <a:t>int</a:t>
            </a:r>
            <a:r>
              <a:rPr lang="en-US" altLang="zh-CN" sz="2400" dirty="0">
                <a:solidFill>
                  <a:schemeClr val="accent2">
                    <a:lumMod val="75000"/>
                  </a:schemeClr>
                </a:solidFill>
              </a:rPr>
              <a:t> </a:t>
            </a:r>
            <a:r>
              <a:rPr lang="en-US" altLang="zh-CN" sz="2400" dirty="0" err="1">
                <a:solidFill>
                  <a:schemeClr val="accent2">
                    <a:lumMod val="75000"/>
                  </a:schemeClr>
                </a:solidFill>
              </a:rPr>
              <a:t>x,int</a:t>
            </a:r>
            <a:r>
              <a:rPr lang="en-US" altLang="zh-CN" sz="2400" dirty="0">
                <a:solidFill>
                  <a:schemeClr val="accent2">
                    <a:lumMod val="75000"/>
                  </a:schemeClr>
                </a:solidFill>
              </a:rPr>
              <a:t> </a:t>
            </a:r>
            <a:r>
              <a:rPr lang="en-US" altLang="zh-CN" sz="2400" dirty="0" err="1">
                <a:solidFill>
                  <a:schemeClr val="accent2">
                    <a:lumMod val="75000"/>
                  </a:schemeClr>
                </a:solidFill>
              </a:rPr>
              <a:t>y,int</a:t>
            </a:r>
            <a:r>
              <a:rPr lang="en-US" altLang="zh-CN" sz="2400" dirty="0">
                <a:solidFill>
                  <a:schemeClr val="accent2">
                    <a:lumMod val="75000"/>
                  </a:schemeClr>
                </a:solidFill>
              </a:rPr>
              <a:t> z)</a:t>
            </a:r>
          </a:p>
          <a:p>
            <a:pPr>
              <a:defRPr/>
            </a:pPr>
            <a:r>
              <a:rPr lang="en-US" altLang="zh-CN" sz="2400" dirty="0"/>
              <a:t>{ </a:t>
            </a:r>
            <a:r>
              <a:rPr lang="en-US" altLang="zh-CN" sz="2400" dirty="0" err="1"/>
              <a:t>int</a:t>
            </a:r>
            <a:r>
              <a:rPr lang="en-US" altLang="zh-CN" sz="2400" dirty="0"/>
              <a:t> r;</a:t>
            </a:r>
          </a:p>
          <a:p>
            <a:pPr>
              <a:defRPr/>
            </a:pPr>
            <a:r>
              <a:rPr lang="en-US" altLang="zh-CN" sz="2400" dirty="0"/>
              <a:t>   r=x&lt;</a:t>
            </a:r>
            <a:r>
              <a:rPr lang="en-US" altLang="zh-CN" sz="2400" dirty="0" err="1"/>
              <a:t>y?x:y</a:t>
            </a:r>
            <a:r>
              <a:rPr lang="en-US" altLang="zh-CN" sz="2400" dirty="0"/>
              <a:t>;</a:t>
            </a:r>
          </a:p>
          <a:p>
            <a:pPr>
              <a:defRPr/>
            </a:pPr>
            <a:r>
              <a:rPr lang="en-US" altLang="zh-CN" sz="2400" dirty="0"/>
              <a:t>   return(r&lt;</a:t>
            </a:r>
            <a:r>
              <a:rPr lang="en-US" altLang="zh-CN" sz="2400" dirty="0" err="1"/>
              <a:t>z?r:z</a:t>
            </a:r>
            <a:r>
              <a:rPr lang="en-US" altLang="zh-CN" sz="2400" dirty="0"/>
              <a:t>);</a:t>
            </a:r>
          </a:p>
          <a:p>
            <a:pPr>
              <a:defRPr/>
            </a:pPr>
            <a:r>
              <a:rPr lang="en-US" altLang="zh-CN" sz="2400" dirty="0"/>
              <a:t>}</a:t>
            </a:r>
          </a:p>
        </p:txBody>
      </p:sp>
      <p:grpSp>
        <p:nvGrpSpPr>
          <p:cNvPr id="2" name="Group 33"/>
          <p:cNvGrpSpPr>
            <a:grpSpLocks/>
          </p:cNvGrpSpPr>
          <p:nvPr/>
        </p:nvGrpSpPr>
        <p:grpSpPr bwMode="auto">
          <a:xfrm>
            <a:off x="0" y="4802188"/>
            <a:ext cx="4738688" cy="2055812"/>
            <a:chOff x="0" y="3025"/>
            <a:chExt cx="2985" cy="1295"/>
          </a:xfrm>
        </p:grpSpPr>
        <p:sp>
          <p:nvSpPr>
            <p:cNvPr id="3" name="Text Box 13"/>
            <p:cNvSpPr txBox="1">
              <a:spLocks noChangeArrowheads="1"/>
            </p:cNvSpPr>
            <p:nvPr/>
          </p:nvSpPr>
          <p:spPr bwMode="auto">
            <a:xfrm>
              <a:off x="124" y="3025"/>
              <a:ext cx="608" cy="250"/>
            </a:xfrm>
            <a:prstGeom prst="rect">
              <a:avLst/>
            </a:prstGeom>
            <a:noFill/>
            <a:ln w="9525">
              <a:noFill/>
              <a:miter lim="800000"/>
              <a:headEnd/>
              <a:tailEnd/>
            </a:ln>
          </p:spPr>
          <p:txBody>
            <a:bodyPr wrap="none" anchor="ctr">
              <a:spAutoFit/>
            </a:bodyPr>
            <a:lstStyle/>
            <a:p>
              <a:pPr algn="ctr"/>
              <a:r>
                <a:rPr lang="en-US" altLang="zh-CN" sz="2000"/>
                <a:t>main( )</a:t>
              </a:r>
            </a:p>
          </p:txBody>
        </p:sp>
        <p:sp>
          <p:nvSpPr>
            <p:cNvPr id="27657" name="Text Box 14"/>
            <p:cNvSpPr txBox="1">
              <a:spLocks noChangeArrowheads="1"/>
            </p:cNvSpPr>
            <p:nvPr/>
          </p:nvSpPr>
          <p:spPr bwMode="auto">
            <a:xfrm>
              <a:off x="0" y="3493"/>
              <a:ext cx="946" cy="250"/>
            </a:xfrm>
            <a:prstGeom prst="rect">
              <a:avLst/>
            </a:prstGeom>
            <a:noFill/>
            <a:ln w="9525">
              <a:noFill/>
              <a:miter lim="800000"/>
              <a:headEnd/>
              <a:tailEnd/>
            </a:ln>
          </p:spPr>
          <p:txBody>
            <a:bodyPr wrap="none" anchor="ctr">
              <a:spAutoFit/>
            </a:bodyPr>
            <a:lstStyle/>
            <a:p>
              <a:pPr algn="ctr"/>
              <a:r>
                <a:rPr lang="zh-CN" altLang="zh-CN" sz="2000"/>
                <a:t>调用函数</a:t>
              </a:r>
              <a:r>
                <a:rPr lang="en-US" altLang="zh-CN" sz="2000"/>
                <a:t>dif</a:t>
              </a:r>
            </a:p>
          </p:txBody>
        </p:sp>
        <p:sp>
          <p:nvSpPr>
            <p:cNvPr id="27658" name="Text Box 15"/>
            <p:cNvSpPr txBox="1">
              <a:spLocks noChangeArrowheads="1"/>
            </p:cNvSpPr>
            <p:nvPr/>
          </p:nvSpPr>
          <p:spPr bwMode="auto">
            <a:xfrm>
              <a:off x="106" y="3878"/>
              <a:ext cx="436" cy="442"/>
            </a:xfrm>
            <a:prstGeom prst="rect">
              <a:avLst/>
            </a:prstGeom>
            <a:noFill/>
            <a:ln w="9525">
              <a:noFill/>
              <a:miter lim="800000"/>
              <a:headEnd/>
              <a:tailEnd/>
            </a:ln>
          </p:spPr>
          <p:txBody>
            <a:bodyPr wrap="none" anchor="ctr">
              <a:spAutoFit/>
            </a:bodyPr>
            <a:lstStyle/>
            <a:p>
              <a:pPr algn="ctr"/>
              <a:r>
                <a:rPr lang="zh-CN" altLang="zh-CN" sz="2000"/>
                <a:t>输出</a:t>
              </a:r>
              <a:endParaRPr lang="zh-CN" altLang="en-US" sz="2000"/>
            </a:p>
            <a:p>
              <a:pPr algn="ctr"/>
              <a:r>
                <a:rPr lang="zh-CN" altLang="zh-CN" sz="2000"/>
                <a:t>结束</a:t>
              </a:r>
              <a:endParaRPr lang="zh-CN" altLang="en-US" sz="2000"/>
            </a:p>
          </p:txBody>
        </p:sp>
        <p:sp>
          <p:nvSpPr>
            <p:cNvPr id="27659" name="Text Box 16"/>
            <p:cNvSpPr txBox="1">
              <a:spLocks noChangeArrowheads="1"/>
            </p:cNvSpPr>
            <p:nvPr/>
          </p:nvSpPr>
          <p:spPr bwMode="auto">
            <a:xfrm>
              <a:off x="1325" y="3045"/>
              <a:ext cx="624" cy="250"/>
            </a:xfrm>
            <a:prstGeom prst="rect">
              <a:avLst/>
            </a:prstGeom>
            <a:noFill/>
            <a:ln w="9525">
              <a:noFill/>
              <a:miter lim="800000"/>
              <a:headEnd/>
              <a:tailEnd/>
            </a:ln>
          </p:spPr>
          <p:txBody>
            <a:bodyPr wrap="none" anchor="ctr">
              <a:spAutoFit/>
            </a:bodyPr>
            <a:lstStyle/>
            <a:p>
              <a:pPr algn="ctr"/>
              <a:r>
                <a:rPr lang="en-US" altLang="zh-CN" sz="2000"/>
                <a:t>dif</a:t>
              </a:r>
              <a:r>
                <a:rPr lang="zh-CN" altLang="zh-CN" sz="2000"/>
                <a:t>函数</a:t>
              </a:r>
              <a:endParaRPr lang="zh-CN" altLang="en-US" sz="2000"/>
            </a:p>
          </p:txBody>
        </p:sp>
        <p:sp>
          <p:nvSpPr>
            <p:cNvPr id="27660" name="Text Box 17"/>
            <p:cNvSpPr txBox="1">
              <a:spLocks noChangeArrowheads="1"/>
            </p:cNvSpPr>
            <p:nvPr/>
          </p:nvSpPr>
          <p:spPr bwMode="auto">
            <a:xfrm>
              <a:off x="2254" y="3054"/>
              <a:ext cx="731" cy="250"/>
            </a:xfrm>
            <a:prstGeom prst="rect">
              <a:avLst/>
            </a:prstGeom>
            <a:noFill/>
            <a:ln w="9525">
              <a:noFill/>
              <a:miter lim="800000"/>
              <a:headEnd/>
              <a:tailEnd/>
            </a:ln>
          </p:spPr>
          <p:txBody>
            <a:bodyPr wrap="none" anchor="ctr">
              <a:spAutoFit/>
            </a:bodyPr>
            <a:lstStyle/>
            <a:p>
              <a:pPr algn="ctr"/>
              <a:r>
                <a:rPr lang="en-US" altLang="zh-CN" sz="2000"/>
                <a:t>max</a:t>
              </a:r>
              <a:r>
                <a:rPr lang="zh-CN" altLang="zh-CN" sz="2000"/>
                <a:t>函数</a:t>
              </a:r>
              <a:endParaRPr lang="zh-CN" altLang="en-US" sz="2000"/>
            </a:p>
          </p:txBody>
        </p:sp>
        <p:sp>
          <p:nvSpPr>
            <p:cNvPr id="27661" name="Text Box 18"/>
            <p:cNvSpPr txBox="1">
              <a:spLocks noChangeArrowheads="1"/>
            </p:cNvSpPr>
            <p:nvPr/>
          </p:nvSpPr>
          <p:spPr bwMode="auto">
            <a:xfrm>
              <a:off x="1098" y="3447"/>
              <a:ext cx="1053" cy="250"/>
            </a:xfrm>
            <a:prstGeom prst="rect">
              <a:avLst/>
            </a:prstGeom>
            <a:noFill/>
            <a:ln w="9525">
              <a:noFill/>
              <a:miter lim="800000"/>
              <a:headEnd/>
              <a:tailEnd/>
            </a:ln>
          </p:spPr>
          <p:txBody>
            <a:bodyPr wrap="none" anchor="ctr">
              <a:spAutoFit/>
            </a:bodyPr>
            <a:lstStyle/>
            <a:p>
              <a:pPr algn="ctr"/>
              <a:r>
                <a:rPr lang="zh-CN" altLang="zh-CN" sz="2000"/>
                <a:t>调用函数</a:t>
              </a:r>
              <a:r>
                <a:rPr lang="en-US" altLang="zh-CN" sz="2000"/>
                <a:t>max</a:t>
              </a:r>
            </a:p>
          </p:txBody>
        </p:sp>
        <p:sp>
          <p:nvSpPr>
            <p:cNvPr id="27662" name="Line 19"/>
            <p:cNvSpPr>
              <a:spLocks noChangeShapeType="1"/>
            </p:cNvSpPr>
            <p:nvPr/>
          </p:nvSpPr>
          <p:spPr bwMode="auto">
            <a:xfrm>
              <a:off x="369" y="3227"/>
              <a:ext cx="0" cy="303"/>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27663" name="Line 20"/>
            <p:cNvSpPr>
              <a:spLocks noChangeShapeType="1"/>
            </p:cNvSpPr>
            <p:nvPr/>
          </p:nvSpPr>
          <p:spPr bwMode="auto">
            <a:xfrm>
              <a:off x="369" y="3735"/>
              <a:ext cx="0" cy="221"/>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27664" name="Line 21"/>
            <p:cNvSpPr>
              <a:spLocks noChangeShapeType="1"/>
            </p:cNvSpPr>
            <p:nvPr/>
          </p:nvSpPr>
          <p:spPr bwMode="auto">
            <a:xfrm flipV="1">
              <a:off x="856" y="3198"/>
              <a:ext cx="502" cy="380"/>
            </a:xfrm>
            <a:prstGeom prst="line">
              <a:avLst/>
            </a:prstGeom>
            <a:noFill/>
            <a:ln w="15875">
              <a:solidFill>
                <a:srgbClr val="993366"/>
              </a:solidFill>
              <a:round/>
              <a:headEnd/>
              <a:tailEnd type="triangle" w="med" len="med"/>
            </a:ln>
          </p:spPr>
          <p:txBody>
            <a:bodyPr wrap="none" anchor="ctr"/>
            <a:lstStyle/>
            <a:p>
              <a:endParaRPr lang="zh-CN" altLang="en-US"/>
            </a:p>
          </p:txBody>
        </p:sp>
        <p:sp>
          <p:nvSpPr>
            <p:cNvPr id="27665" name="Line 22"/>
            <p:cNvSpPr>
              <a:spLocks noChangeShapeType="1"/>
            </p:cNvSpPr>
            <p:nvPr/>
          </p:nvSpPr>
          <p:spPr bwMode="auto">
            <a:xfrm>
              <a:off x="1606" y="3257"/>
              <a:ext cx="0" cy="236"/>
            </a:xfrm>
            <a:prstGeom prst="line">
              <a:avLst/>
            </a:prstGeom>
            <a:noFill/>
            <a:ln w="15875">
              <a:solidFill>
                <a:srgbClr val="993366"/>
              </a:solidFill>
              <a:round/>
              <a:headEnd/>
              <a:tailEnd type="triangle" w="med" len="med"/>
            </a:ln>
          </p:spPr>
          <p:txBody>
            <a:bodyPr wrap="none" anchor="ctr"/>
            <a:lstStyle/>
            <a:p>
              <a:endParaRPr lang="zh-CN" altLang="en-US"/>
            </a:p>
          </p:txBody>
        </p:sp>
        <p:sp>
          <p:nvSpPr>
            <p:cNvPr id="27666" name="Line 23"/>
            <p:cNvSpPr>
              <a:spLocks noChangeShapeType="1"/>
            </p:cNvSpPr>
            <p:nvPr/>
          </p:nvSpPr>
          <p:spPr bwMode="auto">
            <a:xfrm flipH="1">
              <a:off x="1597" y="3871"/>
              <a:ext cx="1" cy="333"/>
            </a:xfrm>
            <a:prstGeom prst="line">
              <a:avLst/>
            </a:prstGeom>
            <a:noFill/>
            <a:ln w="15875">
              <a:solidFill>
                <a:srgbClr val="993366"/>
              </a:solidFill>
              <a:round/>
              <a:headEnd/>
              <a:tailEnd type="triangle" w="med" len="med"/>
            </a:ln>
          </p:spPr>
          <p:txBody>
            <a:bodyPr wrap="none" anchor="ctr"/>
            <a:lstStyle/>
            <a:p>
              <a:endParaRPr lang="zh-CN" altLang="en-US"/>
            </a:p>
          </p:txBody>
        </p:sp>
        <p:sp>
          <p:nvSpPr>
            <p:cNvPr id="27667" name="Line 24"/>
            <p:cNvSpPr>
              <a:spLocks noChangeShapeType="1"/>
            </p:cNvSpPr>
            <p:nvPr/>
          </p:nvSpPr>
          <p:spPr bwMode="auto">
            <a:xfrm flipH="1" flipV="1">
              <a:off x="896" y="3681"/>
              <a:ext cx="583" cy="502"/>
            </a:xfrm>
            <a:prstGeom prst="line">
              <a:avLst/>
            </a:prstGeom>
            <a:noFill/>
            <a:ln w="15875">
              <a:solidFill>
                <a:srgbClr val="993366"/>
              </a:solidFill>
              <a:round/>
              <a:headEnd/>
              <a:tailEnd type="triangle" w="med" len="med"/>
            </a:ln>
          </p:spPr>
          <p:txBody>
            <a:bodyPr wrap="none" anchor="ctr"/>
            <a:lstStyle/>
            <a:p>
              <a:endParaRPr lang="zh-CN" altLang="en-US"/>
            </a:p>
          </p:txBody>
        </p:sp>
        <p:sp>
          <p:nvSpPr>
            <p:cNvPr id="27668" name="Text Box 25"/>
            <p:cNvSpPr txBox="1">
              <a:spLocks noChangeArrowheads="1"/>
            </p:cNvSpPr>
            <p:nvPr/>
          </p:nvSpPr>
          <p:spPr bwMode="auto">
            <a:xfrm>
              <a:off x="1098" y="3651"/>
              <a:ext cx="1026" cy="250"/>
            </a:xfrm>
            <a:prstGeom prst="rect">
              <a:avLst/>
            </a:prstGeom>
            <a:noFill/>
            <a:ln w="9525">
              <a:noFill/>
              <a:miter lim="800000"/>
              <a:headEnd/>
              <a:tailEnd/>
            </a:ln>
          </p:spPr>
          <p:txBody>
            <a:bodyPr wrap="none" anchor="ctr">
              <a:spAutoFit/>
            </a:bodyPr>
            <a:lstStyle/>
            <a:p>
              <a:pPr algn="ctr"/>
              <a:r>
                <a:rPr lang="zh-CN" altLang="zh-CN" sz="2000"/>
                <a:t>调用函数</a:t>
              </a:r>
              <a:r>
                <a:rPr lang="en-US" altLang="zh-CN" sz="2000"/>
                <a:t>min</a:t>
              </a:r>
            </a:p>
          </p:txBody>
        </p:sp>
        <p:sp>
          <p:nvSpPr>
            <p:cNvPr id="27669" name="Line 26"/>
            <p:cNvSpPr>
              <a:spLocks noChangeShapeType="1"/>
            </p:cNvSpPr>
            <p:nvPr/>
          </p:nvSpPr>
          <p:spPr bwMode="auto">
            <a:xfrm flipV="1">
              <a:off x="2120" y="3296"/>
              <a:ext cx="256" cy="250"/>
            </a:xfrm>
            <a:prstGeom prst="line">
              <a:avLst/>
            </a:prstGeom>
            <a:noFill/>
            <a:ln w="19050">
              <a:solidFill>
                <a:srgbClr val="3366FF"/>
              </a:solidFill>
              <a:round/>
              <a:headEnd/>
              <a:tailEnd type="triangle" w="med" len="med"/>
            </a:ln>
          </p:spPr>
          <p:txBody>
            <a:bodyPr wrap="none" anchor="ctr"/>
            <a:lstStyle/>
            <a:p>
              <a:endParaRPr lang="zh-CN" altLang="en-US"/>
            </a:p>
          </p:txBody>
        </p:sp>
        <p:sp>
          <p:nvSpPr>
            <p:cNvPr id="27670" name="Line 27"/>
            <p:cNvSpPr>
              <a:spLocks noChangeShapeType="1"/>
            </p:cNvSpPr>
            <p:nvPr/>
          </p:nvSpPr>
          <p:spPr bwMode="auto">
            <a:xfrm>
              <a:off x="2561" y="3263"/>
              <a:ext cx="0" cy="396"/>
            </a:xfrm>
            <a:prstGeom prst="line">
              <a:avLst/>
            </a:prstGeom>
            <a:noFill/>
            <a:ln w="19050">
              <a:solidFill>
                <a:srgbClr val="3366FF"/>
              </a:solidFill>
              <a:round/>
              <a:headEnd/>
              <a:tailEnd type="triangle" w="med" len="med"/>
            </a:ln>
          </p:spPr>
          <p:txBody>
            <a:bodyPr wrap="none" anchor="ctr"/>
            <a:lstStyle/>
            <a:p>
              <a:endParaRPr lang="zh-CN" altLang="en-US"/>
            </a:p>
          </p:txBody>
        </p:sp>
        <p:sp>
          <p:nvSpPr>
            <p:cNvPr id="27671" name="Line 28"/>
            <p:cNvSpPr>
              <a:spLocks noChangeShapeType="1"/>
            </p:cNvSpPr>
            <p:nvPr/>
          </p:nvSpPr>
          <p:spPr bwMode="auto">
            <a:xfrm flipH="1">
              <a:off x="2120" y="3599"/>
              <a:ext cx="368" cy="1"/>
            </a:xfrm>
            <a:prstGeom prst="line">
              <a:avLst/>
            </a:prstGeom>
            <a:noFill/>
            <a:ln w="19050">
              <a:solidFill>
                <a:srgbClr val="3366FF"/>
              </a:solidFill>
              <a:round/>
              <a:headEnd/>
              <a:tailEnd type="triangle" w="med" len="med"/>
            </a:ln>
          </p:spPr>
          <p:txBody>
            <a:bodyPr wrap="none" anchor="ctr"/>
            <a:lstStyle/>
            <a:p>
              <a:endParaRPr lang="zh-CN" altLang="en-US"/>
            </a:p>
          </p:txBody>
        </p:sp>
        <p:sp>
          <p:nvSpPr>
            <p:cNvPr id="27672" name="Line 29"/>
            <p:cNvSpPr>
              <a:spLocks noChangeShapeType="1"/>
            </p:cNvSpPr>
            <p:nvPr/>
          </p:nvSpPr>
          <p:spPr bwMode="auto">
            <a:xfrm flipV="1">
              <a:off x="2081" y="3782"/>
              <a:ext cx="208" cy="4"/>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27673" name="Line 30"/>
            <p:cNvSpPr>
              <a:spLocks noChangeShapeType="1"/>
            </p:cNvSpPr>
            <p:nvPr/>
          </p:nvSpPr>
          <p:spPr bwMode="auto">
            <a:xfrm>
              <a:off x="2560" y="3862"/>
              <a:ext cx="0" cy="328"/>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27674" name="Line 31"/>
            <p:cNvSpPr>
              <a:spLocks noChangeShapeType="1"/>
            </p:cNvSpPr>
            <p:nvPr/>
          </p:nvSpPr>
          <p:spPr bwMode="auto">
            <a:xfrm flipH="1" flipV="1">
              <a:off x="2078" y="3842"/>
              <a:ext cx="384" cy="336"/>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27675" name="Text Box 32"/>
            <p:cNvSpPr txBox="1">
              <a:spLocks noChangeArrowheads="1"/>
            </p:cNvSpPr>
            <p:nvPr/>
          </p:nvSpPr>
          <p:spPr bwMode="auto">
            <a:xfrm>
              <a:off x="2270" y="3649"/>
              <a:ext cx="704" cy="250"/>
            </a:xfrm>
            <a:prstGeom prst="rect">
              <a:avLst/>
            </a:prstGeom>
            <a:noFill/>
            <a:ln w="9525">
              <a:noFill/>
              <a:miter lim="800000"/>
              <a:headEnd/>
              <a:tailEnd/>
            </a:ln>
          </p:spPr>
          <p:txBody>
            <a:bodyPr wrap="none" anchor="ctr">
              <a:spAutoFit/>
            </a:bodyPr>
            <a:lstStyle/>
            <a:p>
              <a:pPr algn="ctr"/>
              <a:r>
                <a:rPr lang="en-US" altLang="zh-CN" sz="2000"/>
                <a:t>min</a:t>
              </a:r>
              <a:r>
                <a:rPr lang="zh-CN" altLang="zh-CN" sz="2000"/>
                <a:t>函数</a:t>
              </a:r>
              <a:endParaRPr lang="zh-CN" altLang="en-US" sz="2000"/>
            </a:p>
          </p:txBody>
        </p:sp>
      </p:grpSp>
    </p:spTree>
  </p:cSld>
  <p:clrMapOvr>
    <a:masterClrMapping/>
  </p:clrMapOvr>
  <p:transition>
    <p:cover/>
    <p:sndAc>
      <p:stSnd>
        <p:snd r:embed="rId3" name="CAMERA.WAV" builtIn="1"/>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2120"/>
                                        </p:tgtEl>
                                        <p:attrNameLst>
                                          <p:attrName>style.visibility</p:attrName>
                                        </p:attrNameLst>
                                      </p:cBhvr>
                                      <p:to>
                                        <p:strVal val="visible"/>
                                      </p:to>
                                    </p:set>
                                    <p:animEffect transition="in" filter="box(out)">
                                      <p:cBhvr>
                                        <p:cTn id="7" dur="500"/>
                                        <p:tgtEl>
                                          <p:spTgt spid="60212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02123"/>
                                        </p:tgtEl>
                                        <p:attrNameLst>
                                          <p:attrName>style.visibility</p:attrName>
                                        </p:attrNameLst>
                                      </p:cBhvr>
                                      <p:to>
                                        <p:strVal val="visible"/>
                                      </p:to>
                                    </p:set>
                                    <p:animEffect transition="in" filter="box(out)">
                                      <p:cBhvr>
                                        <p:cTn id="11" dur="500"/>
                                        <p:tgtEl>
                                          <p:spTgt spid="602123"/>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builtIn="1"/>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20" grpId="0" animBg="1" autoUpdateAnimBg="0"/>
      <p:bldP spid="602123" grpId="0" animBg="1"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301625" y="228600"/>
            <a:ext cx="8540750" cy="885825"/>
          </a:xfrm>
        </p:spPr>
        <p:txBody>
          <a:bodyPr/>
          <a:lstStyle/>
          <a:p>
            <a:pPr eaLnBrk="1" hangingPunct="1"/>
            <a:r>
              <a:rPr lang="en-US" altLang="zh-CN" smtClean="0">
                <a:solidFill>
                  <a:srgbClr val="FF0000"/>
                </a:solidFill>
                <a:ea typeface="黑体" pitchFamily="2" charset="-122"/>
              </a:rPr>
              <a:t>*</a:t>
            </a:r>
            <a:r>
              <a:rPr lang="zh-CN" altLang="en-US" smtClean="0">
                <a:solidFill>
                  <a:srgbClr val="FF0000"/>
                </a:solidFill>
                <a:ea typeface="黑体" pitchFamily="2" charset="-122"/>
              </a:rPr>
              <a:t>四、函数的递归调用</a:t>
            </a:r>
          </a:p>
        </p:txBody>
      </p:sp>
      <p:sp>
        <p:nvSpPr>
          <p:cNvPr id="28675" name="Rectangle 3"/>
          <p:cNvSpPr>
            <a:spLocks noGrp="1" noRot="1" noChangeArrowheads="1"/>
          </p:cNvSpPr>
          <p:nvPr>
            <p:ph type="body" sz="half" idx="1"/>
          </p:nvPr>
        </p:nvSpPr>
        <p:spPr>
          <a:xfrm>
            <a:off x="395288" y="1196975"/>
            <a:ext cx="8137525" cy="4411663"/>
          </a:xfrm>
        </p:spPr>
        <p:txBody>
          <a:bodyPr/>
          <a:lstStyle/>
          <a:p>
            <a:pPr marL="0" indent="0" eaLnBrk="1" hangingPunct="1">
              <a:lnSpc>
                <a:spcPct val="80000"/>
              </a:lnSpc>
              <a:buFont typeface="Wingdings 2" pitchFamily="18" charset="2"/>
              <a:buNone/>
            </a:pPr>
            <a:r>
              <a:rPr lang="en-US" altLang="zh-CN" sz="2400" smtClean="0">
                <a:solidFill>
                  <a:srgbClr val="FF0000"/>
                </a:solidFill>
                <a:latin typeface="华文细黑" pitchFamily="2" charset="-122"/>
                <a:ea typeface="华文细黑" pitchFamily="2" charset="-122"/>
              </a:rPr>
              <a:t>1</a:t>
            </a:r>
            <a:r>
              <a:rPr lang="zh-CN" altLang="en-US" sz="2400" smtClean="0">
                <a:solidFill>
                  <a:srgbClr val="FF0000"/>
                </a:solidFill>
                <a:latin typeface="华文细黑" pitchFamily="2" charset="-122"/>
                <a:ea typeface="华文细黑" pitchFamily="2" charset="-122"/>
              </a:rPr>
              <a:t>、递归的概念  </a:t>
            </a:r>
            <a:r>
              <a:rPr lang="en-US" altLang="zh-CN" sz="2400" b="1" i="1" smtClean="0">
                <a:solidFill>
                  <a:srgbClr val="A50021"/>
                </a:solidFill>
                <a:latin typeface="华文细黑" pitchFamily="2" charset="-122"/>
                <a:ea typeface="华文细黑" pitchFamily="2" charset="-122"/>
              </a:rPr>
              <a:t>P158</a:t>
            </a:r>
            <a:endParaRPr lang="en-US" altLang="zh-CN" sz="2400" i="1" smtClean="0">
              <a:solidFill>
                <a:srgbClr val="0000FF"/>
              </a:solidFill>
              <a:latin typeface="华文细黑" pitchFamily="2" charset="-122"/>
              <a:ea typeface="华文细黑" pitchFamily="2" charset="-122"/>
            </a:endParaRPr>
          </a:p>
          <a:p>
            <a:pPr marL="0" indent="0" eaLnBrk="1" hangingPunct="1">
              <a:buClr>
                <a:srgbClr val="FF66FF"/>
              </a:buClr>
            </a:pPr>
            <a:r>
              <a:rPr lang="zh-CN" altLang="en-US" sz="2400" b="1" smtClean="0">
                <a:solidFill>
                  <a:srgbClr val="3333FF"/>
                </a:solidFill>
                <a:latin typeface="华文细黑" pitchFamily="2" charset="-122"/>
                <a:ea typeface="华文细黑" pitchFamily="2" charset="-122"/>
              </a:rPr>
              <a:t>直接递归调用</a:t>
            </a:r>
            <a:r>
              <a:rPr lang="zh-CN" altLang="en-US" sz="2400" smtClean="0">
                <a:latin typeface="华文细黑" pitchFamily="2" charset="-122"/>
                <a:ea typeface="华文细黑" pitchFamily="2" charset="-122"/>
              </a:rPr>
              <a:t>  调用函数的过程中又调用该函数本身</a:t>
            </a:r>
          </a:p>
          <a:p>
            <a:pPr marL="0" indent="0" eaLnBrk="1" hangingPunct="1">
              <a:buClr>
                <a:srgbClr val="FF66FF"/>
              </a:buClr>
            </a:pPr>
            <a:r>
              <a:rPr lang="zh-CN" altLang="en-US" sz="2400" b="1" smtClean="0">
                <a:solidFill>
                  <a:srgbClr val="3333FF"/>
                </a:solidFill>
                <a:latin typeface="华文细黑" pitchFamily="2" charset="-122"/>
                <a:ea typeface="华文细黑" pitchFamily="2" charset="-122"/>
              </a:rPr>
              <a:t>间接递归调用</a:t>
            </a:r>
            <a:r>
              <a:rPr lang="zh-CN" altLang="en-US" sz="2400" smtClean="0">
                <a:latin typeface="华文细黑" pitchFamily="2" charset="-122"/>
                <a:ea typeface="华文细黑" pitchFamily="2" charset="-122"/>
              </a:rPr>
              <a:t>  调用</a:t>
            </a:r>
            <a:r>
              <a:rPr lang="en-US" altLang="zh-CN" sz="2400" smtClean="0">
                <a:latin typeface="华文细黑" pitchFamily="2" charset="-122"/>
                <a:ea typeface="华文细黑" pitchFamily="2" charset="-122"/>
              </a:rPr>
              <a:t>f1</a:t>
            </a:r>
            <a:r>
              <a:rPr lang="zh-CN" altLang="en-US" sz="2400" smtClean="0">
                <a:latin typeface="华文细黑" pitchFamily="2" charset="-122"/>
                <a:ea typeface="华文细黑" pitchFamily="2" charset="-122"/>
              </a:rPr>
              <a:t>函数的过程中调用</a:t>
            </a:r>
            <a:r>
              <a:rPr lang="en-US" altLang="zh-CN" sz="2400" smtClean="0">
                <a:latin typeface="华文细黑" pitchFamily="2" charset="-122"/>
                <a:ea typeface="华文细黑" pitchFamily="2" charset="-122"/>
              </a:rPr>
              <a:t>f2</a:t>
            </a:r>
            <a:r>
              <a:rPr lang="zh-CN" altLang="en-US" sz="2400" smtClean="0">
                <a:latin typeface="华文细黑" pitchFamily="2" charset="-122"/>
                <a:ea typeface="华文细黑" pitchFamily="2" charset="-122"/>
              </a:rPr>
              <a:t>函数，而</a:t>
            </a:r>
            <a:r>
              <a:rPr lang="en-US" altLang="zh-CN" sz="2400" smtClean="0">
                <a:latin typeface="华文细黑" pitchFamily="2" charset="-122"/>
                <a:ea typeface="华文细黑" pitchFamily="2" charset="-122"/>
              </a:rPr>
              <a:t>f2</a:t>
            </a:r>
            <a:r>
              <a:rPr lang="zh-CN" altLang="en-US" sz="2400" smtClean="0">
                <a:latin typeface="华文细黑" pitchFamily="2" charset="-122"/>
                <a:ea typeface="华文细黑" pitchFamily="2" charset="-122"/>
              </a:rPr>
              <a:t>中又需要调用</a:t>
            </a:r>
            <a:r>
              <a:rPr lang="en-US" altLang="zh-CN" sz="2400" smtClean="0">
                <a:latin typeface="华文细黑" pitchFamily="2" charset="-122"/>
                <a:ea typeface="华文细黑" pitchFamily="2" charset="-122"/>
              </a:rPr>
              <a:t>f1</a:t>
            </a:r>
            <a:r>
              <a:rPr lang="zh-CN" altLang="en-US" sz="2400" smtClean="0">
                <a:latin typeface="华文细黑" pitchFamily="2" charset="-122"/>
                <a:ea typeface="华文细黑" pitchFamily="2" charset="-122"/>
              </a:rPr>
              <a:t>。</a:t>
            </a:r>
          </a:p>
          <a:p>
            <a:pPr marL="0" indent="0" eaLnBrk="1" hangingPunct="1">
              <a:buFont typeface="Wingdings 2" pitchFamily="18" charset="2"/>
              <a:buNone/>
            </a:pPr>
            <a:r>
              <a:rPr lang="zh-CN" altLang="en-US" sz="2400" smtClean="0">
                <a:latin typeface="华文细黑" pitchFamily="2" charset="-122"/>
                <a:ea typeface="华文细黑" pitchFamily="2" charset="-122"/>
              </a:rPr>
              <a:t>       以上均为无终止递归调用。</a:t>
            </a:r>
          </a:p>
          <a:p>
            <a:pPr marL="0" indent="0" eaLnBrk="1" hangingPunct="1">
              <a:buFont typeface="Wingdings 2" pitchFamily="18" charset="2"/>
              <a:buNone/>
            </a:pPr>
            <a:r>
              <a:rPr lang="zh-CN" altLang="en-US" sz="2400" smtClean="0">
                <a:latin typeface="华文细黑" pitchFamily="2" charset="-122"/>
                <a:ea typeface="华文细黑" pitchFamily="2" charset="-122"/>
              </a:rPr>
              <a:t>      为此，一般要用</a:t>
            </a:r>
            <a:r>
              <a:rPr lang="en-US" altLang="zh-CN" sz="2400" smtClean="0">
                <a:latin typeface="华文细黑" pitchFamily="2" charset="-122"/>
                <a:ea typeface="华文细黑" pitchFamily="2" charset="-122"/>
              </a:rPr>
              <a:t>if</a:t>
            </a:r>
            <a:r>
              <a:rPr lang="zh-CN" altLang="en-US" sz="2400" smtClean="0">
                <a:latin typeface="华文细黑" pitchFamily="2" charset="-122"/>
                <a:ea typeface="华文细黑" pitchFamily="2" charset="-122"/>
              </a:rPr>
              <a:t>语句来控制使递归过程到某一条件满足时结束。</a:t>
            </a:r>
          </a:p>
        </p:txBody>
      </p:sp>
      <p:pic>
        <p:nvPicPr>
          <p:cNvPr id="28676" name="Picture 4" descr="递归"/>
          <p:cNvPicPr>
            <a:picLocks noChangeAspect="1" noChangeArrowheads="1"/>
          </p:cNvPicPr>
          <p:nvPr>
            <p:ph sz="half" idx="2"/>
          </p:nvPr>
        </p:nvPicPr>
        <p:blipFill>
          <a:blip r:embed="rId2"/>
          <a:srcRect/>
          <a:stretch>
            <a:fillRect/>
          </a:stretch>
        </p:blipFill>
        <p:spPr>
          <a:xfrm>
            <a:off x="1258888" y="4076700"/>
            <a:ext cx="7416800" cy="2641600"/>
          </a:xfrm>
          <a:noFill/>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625" y="228600"/>
            <a:ext cx="8540750" cy="885825"/>
          </a:xfrm>
        </p:spPr>
        <p:txBody>
          <a:bodyPr/>
          <a:lstStyle/>
          <a:p>
            <a:pPr eaLnBrk="1" hangingPunct="1"/>
            <a:r>
              <a:rPr lang="en-US" altLang="zh-CN" smtClean="0">
                <a:solidFill>
                  <a:srgbClr val="FF0000"/>
                </a:solidFill>
                <a:ea typeface="黑体" pitchFamily="2" charset="-122"/>
              </a:rPr>
              <a:t>*</a:t>
            </a:r>
            <a:r>
              <a:rPr lang="zh-CN" altLang="en-US" smtClean="0">
                <a:solidFill>
                  <a:srgbClr val="FF0000"/>
                </a:solidFill>
                <a:ea typeface="黑体" pitchFamily="2" charset="-122"/>
              </a:rPr>
              <a:t>四、函数的递归调用</a:t>
            </a:r>
          </a:p>
        </p:txBody>
      </p:sp>
      <p:sp>
        <p:nvSpPr>
          <p:cNvPr id="29699" name="Text Box 6"/>
          <p:cNvSpPr txBox="1">
            <a:spLocks noChangeArrowheads="1"/>
          </p:cNvSpPr>
          <p:nvPr/>
        </p:nvSpPr>
        <p:spPr bwMode="auto">
          <a:xfrm>
            <a:off x="539750" y="1341438"/>
            <a:ext cx="8208963" cy="4537075"/>
          </a:xfrm>
          <a:prstGeom prst="rect">
            <a:avLst/>
          </a:prstGeom>
          <a:noFill/>
          <a:ln w="9525">
            <a:noFill/>
            <a:miter lim="800000"/>
            <a:headEnd/>
            <a:tailEnd/>
          </a:ln>
        </p:spPr>
        <p:txBody>
          <a:bodyPr>
            <a:spAutoFit/>
          </a:bodyPr>
          <a:lstStyle/>
          <a:p>
            <a:r>
              <a:rPr lang="en-US" altLang="zh-CN" sz="2400">
                <a:solidFill>
                  <a:srgbClr val="FF0000"/>
                </a:solidFill>
                <a:latin typeface="黑体" pitchFamily="2" charset="-122"/>
                <a:ea typeface="黑体" pitchFamily="2" charset="-122"/>
              </a:rPr>
              <a:t>2</a:t>
            </a:r>
            <a:r>
              <a:rPr lang="zh-CN" altLang="en-US" sz="2400">
                <a:solidFill>
                  <a:srgbClr val="FF0000"/>
                </a:solidFill>
                <a:latin typeface="黑体" pitchFamily="2" charset="-122"/>
                <a:ea typeface="黑体" pitchFamily="2" charset="-122"/>
              </a:rPr>
              <a:t>、递归算法</a:t>
            </a:r>
            <a:r>
              <a:rPr lang="zh-CN" altLang="en-US" sz="2200">
                <a:latin typeface="黑体" pitchFamily="2" charset="-122"/>
                <a:ea typeface="黑体" pitchFamily="2" charset="-122"/>
              </a:rPr>
              <a:t>      </a:t>
            </a:r>
          </a:p>
          <a:p>
            <a:r>
              <a:rPr lang="zh-CN" altLang="en-US" sz="2200">
                <a:latin typeface="黑体" pitchFamily="2" charset="-122"/>
                <a:ea typeface="黑体" pitchFamily="2" charset="-122"/>
              </a:rPr>
              <a:t>    类似于数学证明中的反推法，从后一结果与前一结果的关系中寻找其规律性。</a:t>
            </a:r>
          </a:p>
          <a:p>
            <a:r>
              <a:rPr lang="zh-CN" altLang="en-US" sz="2200">
                <a:latin typeface="黑体" pitchFamily="2" charset="-122"/>
                <a:ea typeface="黑体" pitchFamily="2" charset="-122"/>
              </a:rPr>
              <a:t>    归纳法可以分为：</a:t>
            </a:r>
          </a:p>
          <a:p>
            <a:pPr>
              <a:buClr>
                <a:srgbClr val="3333FF"/>
              </a:buClr>
              <a:buFont typeface="Wingdings" pitchFamily="2" charset="2"/>
              <a:buChar char="n"/>
            </a:pPr>
            <a:r>
              <a:rPr lang="zh-CN" altLang="en-US" sz="2200">
                <a:solidFill>
                  <a:srgbClr val="A50021"/>
                </a:solidFill>
                <a:latin typeface="黑体" pitchFamily="2" charset="-122"/>
                <a:ea typeface="黑体" pitchFamily="2" charset="-122"/>
              </a:rPr>
              <a:t>递推法</a:t>
            </a:r>
            <a:r>
              <a:rPr lang="zh-CN" altLang="en-US" sz="2200">
                <a:latin typeface="黑体" pitchFamily="2" charset="-122"/>
                <a:ea typeface="黑体" pitchFamily="2" charset="-122"/>
              </a:rPr>
              <a:t> 从初值出发，归纳出新值与旧值间直到最后值为止存在的关系。</a:t>
            </a:r>
          </a:p>
          <a:p>
            <a:r>
              <a:rPr lang="zh-CN" altLang="en-US" sz="2200">
                <a:latin typeface="黑体" pitchFamily="2" charset="-122"/>
                <a:ea typeface="黑体" pitchFamily="2" charset="-122"/>
              </a:rPr>
              <a:t>    要求通过分析得到： </a:t>
            </a:r>
            <a:r>
              <a:rPr lang="zh-CN" altLang="en-US" sz="2400">
                <a:solidFill>
                  <a:srgbClr val="FF0000"/>
                </a:solidFill>
                <a:latin typeface="楷体_GB2312" pitchFamily="49" charset="-122"/>
                <a:ea typeface="楷体_GB2312" pitchFamily="49" charset="-122"/>
              </a:rPr>
              <a:t>初值</a:t>
            </a:r>
            <a:r>
              <a:rPr lang="en-US" altLang="zh-CN"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递推公式</a:t>
            </a:r>
          </a:p>
          <a:p>
            <a:r>
              <a:rPr lang="zh-CN" altLang="en-US" sz="2200">
                <a:latin typeface="黑体" pitchFamily="2" charset="-122"/>
                <a:ea typeface="黑体" pitchFamily="2" charset="-122"/>
              </a:rPr>
              <a:t>    编程：通过循环控制结构实现（循环的终值是最后值）</a:t>
            </a:r>
          </a:p>
          <a:p>
            <a:pPr>
              <a:buClr>
                <a:srgbClr val="3333FF"/>
              </a:buClr>
              <a:buFont typeface="Wingdings" pitchFamily="2" charset="2"/>
              <a:buChar char="n"/>
            </a:pPr>
            <a:r>
              <a:rPr lang="zh-CN" altLang="en-US" sz="2200">
                <a:solidFill>
                  <a:srgbClr val="A50021"/>
                </a:solidFill>
                <a:latin typeface="黑体" pitchFamily="2" charset="-122"/>
                <a:ea typeface="黑体" pitchFamily="2" charset="-122"/>
              </a:rPr>
              <a:t>递归法</a:t>
            </a:r>
            <a:r>
              <a:rPr lang="zh-CN" altLang="en-US" sz="2200">
                <a:latin typeface="黑体" pitchFamily="2" charset="-122"/>
                <a:ea typeface="黑体" pitchFamily="2" charset="-122"/>
              </a:rPr>
              <a:t> 从结果出发，归纳出后一结果与前一结果直到初值为止存在的关系。</a:t>
            </a:r>
          </a:p>
          <a:p>
            <a:r>
              <a:rPr lang="zh-CN" altLang="en-US" sz="2200">
                <a:latin typeface="黑体" pitchFamily="2" charset="-122"/>
                <a:ea typeface="黑体" pitchFamily="2" charset="-122"/>
              </a:rPr>
              <a:t>    要求通过分析得到： </a:t>
            </a:r>
            <a:r>
              <a:rPr lang="zh-CN" altLang="en-US" sz="2400">
                <a:solidFill>
                  <a:srgbClr val="FF0000"/>
                </a:solidFill>
                <a:latin typeface="楷体_GB2312" pitchFamily="49" charset="-122"/>
                <a:ea typeface="楷体_GB2312" pitchFamily="49" charset="-122"/>
              </a:rPr>
              <a:t>初值</a:t>
            </a:r>
            <a:r>
              <a:rPr lang="en-US" altLang="zh-CN"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递归函数</a:t>
            </a:r>
          </a:p>
          <a:p>
            <a:r>
              <a:rPr lang="zh-CN" altLang="en-US" sz="2200">
                <a:latin typeface="黑体" pitchFamily="2" charset="-122"/>
                <a:ea typeface="黑体" pitchFamily="2" charset="-122"/>
              </a:rPr>
              <a:t>    编程：设计一个函数（递归函数），这个函数不断使用下一级值调用自身，直到结果已知处</a:t>
            </a:r>
            <a:r>
              <a:rPr lang="en-US" altLang="zh-CN" sz="2200">
                <a:ea typeface="黑体" pitchFamily="2" charset="-122"/>
              </a:rPr>
              <a:t>——</a:t>
            </a:r>
            <a:r>
              <a:rPr lang="zh-CN" altLang="en-US" sz="2200">
                <a:latin typeface="黑体" pitchFamily="2" charset="-122"/>
                <a:ea typeface="黑体" pitchFamily="2" charset="-122"/>
              </a:rPr>
              <a:t>选择控制结构。</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228600"/>
            <a:ext cx="8540750" cy="757238"/>
          </a:xfrm>
        </p:spPr>
        <p:txBody>
          <a:bodyPr/>
          <a:lstStyle/>
          <a:p>
            <a:pPr eaLnBrk="1" hangingPunct="1"/>
            <a:r>
              <a:rPr lang="en-US" altLang="zh-CN" smtClean="0">
                <a:solidFill>
                  <a:srgbClr val="FF0000"/>
                </a:solidFill>
                <a:ea typeface="黑体" pitchFamily="2" charset="-122"/>
              </a:rPr>
              <a:t>*</a:t>
            </a:r>
            <a:r>
              <a:rPr lang="zh-CN" altLang="en-US" smtClean="0">
                <a:solidFill>
                  <a:srgbClr val="FF0000"/>
                </a:solidFill>
                <a:ea typeface="黑体" pitchFamily="2" charset="-122"/>
              </a:rPr>
              <a:t>四、函数的递归调用</a:t>
            </a:r>
          </a:p>
        </p:txBody>
      </p:sp>
      <p:sp>
        <p:nvSpPr>
          <p:cNvPr id="30723" name="Rectangle 3"/>
          <p:cNvSpPr>
            <a:spLocks noGrp="1" noRot="1" noChangeArrowheads="1"/>
          </p:cNvSpPr>
          <p:nvPr>
            <p:ph type="body" sz="half" idx="1"/>
          </p:nvPr>
        </p:nvSpPr>
        <p:spPr>
          <a:xfrm>
            <a:off x="395288" y="1196975"/>
            <a:ext cx="8137525" cy="4411663"/>
          </a:xfrm>
        </p:spPr>
        <p:txBody>
          <a:bodyPr/>
          <a:lstStyle/>
          <a:p>
            <a:pPr marL="0" indent="0" eaLnBrk="1" hangingPunct="1">
              <a:lnSpc>
                <a:spcPct val="80000"/>
              </a:lnSpc>
              <a:buFont typeface="Wingdings 2" pitchFamily="18" charset="2"/>
              <a:buNone/>
            </a:pPr>
            <a:r>
              <a:rPr lang="en-US" altLang="zh-CN" sz="2600" smtClean="0">
                <a:solidFill>
                  <a:srgbClr val="FF0000"/>
                </a:solidFill>
                <a:latin typeface="黑体" pitchFamily="2" charset="-122"/>
                <a:ea typeface="黑体" pitchFamily="2" charset="-122"/>
              </a:rPr>
              <a:t>2</a:t>
            </a:r>
            <a:r>
              <a:rPr lang="zh-CN" altLang="en-US" sz="2600" smtClean="0">
                <a:solidFill>
                  <a:srgbClr val="FF0000"/>
                </a:solidFill>
                <a:latin typeface="黑体" pitchFamily="2" charset="-122"/>
                <a:ea typeface="黑体" pitchFamily="2" charset="-122"/>
              </a:rPr>
              <a:t>、递归算法</a:t>
            </a:r>
          </a:p>
        </p:txBody>
      </p:sp>
      <p:sp>
        <p:nvSpPr>
          <p:cNvPr id="30724" name="Text Box 6"/>
          <p:cNvSpPr txBox="1">
            <a:spLocks noChangeArrowheads="1"/>
          </p:cNvSpPr>
          <p:nvPr/>
        </p:nvSpPr>
        <p:spPr bwMode="auto">
          <a:xfrm>
            <a:off x="539750" y="1700213"/>
            <a:ext cx="4248150" cy="4351337"/>
          </a:xfrm>
          <a:prstGeom prst="rect">
            <a:avLst/>
          </a:prstGeom>
          <a:solidFill>
            <a:srgbClr val="993300"/>
          </a:solidFill>
          <a:ln w="41275">
            <a:solidFill>
              <a:srgbClr val="FF9900"/>
            </a:solidFill>
            <a:miter lim="800000"/>
            <a:headEnd/>
            <a:tailEnd/>
          </a:ln>
        </p:spPr>
        <p:txBody>
          <a:bodyPr>
            <a:spAutoFit/>
          </a:bodyPr>
          <a:lstStyle/>
          <a:p>
            <a:r>
              <a:rPr lang="zh-CN" altLang="en-US" sz="2400">
                <a:solidFill>
                  <a:schemeClr val="bg1"/>
                </a:solidFill>
                <a:ea typeface="黑体" pitchFamily="2" charset="-122"/>
              </a:rPr>
              <a:t>其一般形式是：</a:t>
            </a:r>
          </a:p>
          <a:p>
            <a:r>
              <a:rPr lang="zh-CN" altLang="en-US" sz="2400">
                <a:solidFill>
                  <a:schemeClr val="bg1"/>
                </a:solidFill>
                <a:ea typeface="黑体" pitchFamily="2" charset="-122"/>
              </a:rPr>
              <a:t>在主函数中用终值</a:t>
            </a:r>
            <a:r>
              <a:rPr lang="en-US" altLang="zh-CN" sz="2400">
                <a:solidFill>
                  <a:srgbClr val="FFFF66"/>
                </a:solidFill>
                <a:ea typeface="黑体" pitchFamily="2" charset="-122"/>
              </a:rPr>
              <a:t>n</a:t>
            </a:r>
            <a:r>
              <a:rPr lang="zh-CN" altLang="en-US" sz="2400">
                <a:solidFill>
                  <a:schemeClr val="bg1"/>
                </a:solidFill>
                <a:ea typeface="黑体" pitchFamily="2" charset="-122"/>
              </a:rPr>
              <a:t>调用递归函数，而在递归函数中：</a:t>
            </a:r>
          </a:p>
          <a:p>
            <a:pPr>
              <a:spcBef>
                <a:spcPct val="55000"/>
              </a:spcBef>
            </a:pPr>
            <a:r>
              <a:rPr lang="zh-CN" altLang="en-US" sz="2400">
                <a:solidFill>
                  <a:srgbClr val="FFFF66"/>
                </a:solidFill>
                <a:ea typeface="黑体" pitchFamily="2" charset="-122"/>
              </a:rPr>
              <a:t>递归函数名</a:t>
            </a:r>
            <a:r>
              <a:rPr lang="en-US" altLang="zh-CN" sz="2400">
                <a:solidFill>
                  <a:srgbClr val="FFFF66"/>
                </a:solidFill>
                <a:ea typeface="黑体" pitchFamily="2" charset="-122"/>
              </a:rPr>
              <a:t>f(</a:t>
            </a:r>
            <a:r>
              <a:rPr lang="zh-CN" altLang="en-US" sz="2400">
                <a:solidFill>
                  <a:srgbClr val="FFFF66"/>
                </a:solidFill>
                <a:ea typeface="黑体" pitchFamily="2" charset="-122"/>
              </a:rPr>
              <a:t>参数</a:t>
            </a:r>
            <a:r>
              <a:rPr lang="en-US" altLang="zh-CN" sz="2400">
                <a:solidFill>
                  <a:srgbClr val="FFFF66"/>
                </a:solidFill>
                <a:ea typeface="黑体" pitchFamily="2" charset="-122"/>
              </a:rPr>
              <a:t>x)</a:t>
            </a:r>
          </a:p>
          <a:p>
            <a:r>
              <a:rPr lang="en-US" altLang="zh-CN" sz="2400">
                <a:solidFill>
                  <a:srgbClr val="FFFF66"/>
                </a:solidFill>
                <a:ea typeface="黑体" pitchFamily="2" charset="-122"/>
              </a:rPr>
              <a:t>{</a:t>
            </a:r>
          </a:p>
          <a:p>
            <a:r>
              <a:rPr lang="en-US" altLang="zh-CN" sz="2400">
                <a:solidFill>
                  <a:srgbClr val="FFFF66"/>
                </a:solidFill>
                <a:ea typeface="黑体" pitchFamily="2" charset="-122"/>
              </a:rPr>
              <a:t>     if (n==</a:t>
            </a:r>
            <a:r>
              <a:rPr lang="zh-CN" altLang="en-US" sz="2400">
                <a:solidFill>
                  <a:srgbClr val="FFFF66"/>
                </a:solidFill>
                <a:ea typeface="黑体" pitchFamily="2" charset="-122"/>
              </a:rPr>
              <a:t>初值</a:t>
            </a:r>
            <a:r>
              <a:rPr lang="en-US" altLang="zh-CN" sz="2400">
                <a:solidFill>
                  <a:srgbClr val="FFFF66"/>
                </a:solidFill>
                <a:ea typeface="黑体" pitchFamily="2" charset="-122"/>
              </a:rPr>
              <a:t>) </a:t>
            </a:r>
          </a:p>
          <a:p>
            <a:r>
              <a:rPr lang="en-US" altLang="zh-CN" sz="2400">
                <a:solidFill>
                  <a:srgbClr val="FFFF66"/>
                </a:solidFill>
                <a:ea typeface="黑体" pitchFamily="2" charset="-122"/>
              </a:rPr>
              <a:t>        </a:t>
            </a:r>
            <a:r>
              <a:rPr lang="zh-CN" altLang="en-US" sz="2400">
                <a:solidFill>
                  <a:srgbClr val="FFFF66"/>
                </a:solidFill>
                <a:ea typeface="黑体" pitchFamily="2" charset="-122"/>
              </a:rPr>
              <a:t>结果</a:t>
            </a:r>
            <a:r>
              <a:rPr lang="en-US" altLang="zh-CN" sz="2400">
                <a:solidFill>
                  <a:srgbClr val="FFFF66"/>
                </a:solidFill>
                <a:ea typeface="黑体" pitchFamily="2" charset="-122"/>
              </a:rPr>
              <a:t>=</a:t>
            </a:r>
            <a:r>
              <a:rPr lang="en-US" altLang="zh-CN" sz="2400">
                <a:solidFill>
                  <a:srgbClr val="FFFF66"/>
                </a:solidFill>
                <a:latin typeface="宋体" pitchFamily="2" charset="-122"/>
              </a:rPr>
              <a:t>…</a:t>
            </a:r>
            <a:r>
              <a:rPr lang="zh-CN" altLang="en-US" sz="2400">
                <a:solidFill>
                  <a:srgbClr val="FFFF66"/>
                </a:solidFill>
                <a:ea typeface="黑体" pitchFamily="2" charset="-122"/>
              </a:rPr>
              <a:t>；</a:t>
            </a:r>
          </a:p>
          <a:p>
            <a:r>
              <a:rPr lang="zh-CN" altLang="en-US" sz="2400">
                <a:solidFill>
                  <a:srgbClr val="FFFF66"/>
                </a:solidFill>
                <a:ea typeface="黑体" pitchFamily="2" charset="-122"/>
              </a:rPr>
              <a:t>     </a:t>
            </a:r>
            <a:r>
              <a:rPr lang="en-US" altLang="zh-CN" sz="2400">
                <a:solidFill>
                  <a:srgbClr val="FFFF66"/>
                </a:solidFill>
                <a:ea typeface="黑体" pitchFamily="2" charset="-122"/>
              </a:rPr>
              <a:t>else </a:t>
            </a:r>
          </a:p>
          <a:p>
            <a:r>
              <a:rPr lang="en-US" altLang="zh-CN" sz="2400">
                <a:solidFill>
                  <a:srgbClr val="FFFF66"/>
                </a:solidFill>
                <a:ea typeface="黑体" pitchFamily="2" charset="-122"/>
              </a:rPr>
              <a:t>        </a:t>
            </a:r>
            <a:r>
              <a:rPr lang="zh-CN" altLang="en-US" sz="2400">
                <a:solidFill>
                  <a:srgbClr val="FFFF66"/>
                </a:solidFill>
                <a:ea typeface="黑体" pitchFamily="2" charset="-122"/>
              </a:rPr>
              <a:t>结果</a:t>
            </a:r>
            <a:r>
              <a:rPr lang="en-US" altLang="zh-CN" sz="2400">
                <a:solidFill>
                  <a:srgbClr val="FFFF66"/>
                </a:solidFill>
                <a:ea typeface="黑体" pitchFamily="2" charset="-122"/>
              </a:rPr>
              <a:t>=</a:t>
            </a:r>
            <a:r>
              <a:rPr lang="zh-CN" altLang="en-US" sz="2400">
                <a:solidFill>
                  <a:srgbClr val="FFFF66"/>
                </a:solidFill>
                <a:ea typeface="黑体" pitchFamily="2" charset="-122"/>
              </a:rPr>
              <a:t>含</a:t>
            </a:r>
            <a:r>
              <a:rPr lang="en-US" altLang="zh-CN" sz="2400">
                <a:solidFill>
                  <a:srgbClr val="FFFF66"/>
                </a:solidFill>
                <a:ea typeface="黑体" pitchFamily="2" charset="-122"/>
              </a:rPr>
              <a:t>f(x-1)</a:t>
            </a:r>
            <a:r>
              <a:rPr lang="zh-CN" altLang="en-US" sz="2400">
                <a:solidFill>
                  <a:srgbClr val="FFFF66"/>
                </a:solidFill>
                <a:ea typeface="黑体" pitchFamily="2" charset="-122"/>
              </a:rPr>
              <a:t>的表达式；</a:t>
            </a:r>
          </a:p>
          <a:p>
            <a:r>
              <a:rPr lang="zh-CN" altLang="en-US" sz="2400">
                <a:solidFill>
                  <a:srgbClr val="FFFF66"/>
                </a:solidFill>
                <a:ea typeface="黑体" pitchFamily="2" charset="-122"/>
              </a:rPr>
              <a:t>     返回结果（</a:t>
            </a:r>
            <a:r>
              <a:rPr lang="en-US" altLang="zh-CN" sz="2400">
                <a:solidFill>
                  <a:srgbClr val="FFFF66"/>
                </a:solidFill>
                <a:ea typeface="黑体" pitchFamily="2" charset="-122"/>
              </a:rPr>
              <a:t>return</a:t>
            </a:r>
            <a:r>
              <a:rPr lang="zh-CN" altLang="en-US" sz="2400">
                <a:solidFill>
                  <a:srgbClr val="FFFF66"/>
                </a:solidFill>
                <a:ea typeface="黑体" pitchFamily="2" charset="-122"/>
              </a:rPr>
              <a:t>）；</a:t>
            </a:r>
          </a:p>
          <a:p>
            <a:r>
              <a:rPr lang="en-US" altLang="zh-CN" sz="2400">
                <a:solidFill>
                  <a:srgbClr val="FFFF66"/>
                </a:solidFill>
                <a:ea typeface="黑体" pitchFamily="2" charset="-122"/>
              </a:rPr>
              <a:t>}</a:t>
            </a:r>
          </a:p>
        </p:txBody>
      </p:sp>
      <p:sp>
        <p:nvSpPr>
          <p:cNvPr id="30725" name="Text Box 7"/>
          <p:cNvSpPr txBox="1">
            <a:spLocks noChangeArrowheads="1"/>
          </p:cNvSpPr>
          <p:nvPr/>
        </p:nvSpPr>
        <p:spPr bwMode="auto">
          <a:xfrm>
            <a:off x="7380288" y="1268413"/>
            <a:ext cx="1203325" cy="1225550"/>
          </a:xfrm>
          <a:prstGeom prst="rect">
            <a:avLst/>
          </a:prstGeom>
          <a:solidFill>
            <a:srgbClr val="008000"/>
          </a:solidFill>
          <a:ln w="38100">
            <a:solidFill>
              <a:srgbClr val="FF0000"/>
            </a:solidFill>
            <a:miter lim="800000"/>
            <a:headEnd/>
            <a:tailEnd/>
          </a:ln>
        </p:spPr>
        <p:txBody>
          <a:bodyPr>
            <a:spAutoFit/>
          </a:bodyPr>
          <a:lstStyle/>
          <a:p>
            <a:r>
              <a:rPr lang="en-US" altLang="zh-CN" sz="2400">
                <a:solidFill>
                  <a:schemeClr val="bg1"/>
                </a:solidFill>
              </a:rPr>
              <a:t>f(x)</a:t>
            </a:r>
          </a:p>
          <a:p>
            <a:r>
              <a:rPr lang="en-US" altLang="zh-CN" sz="2400">
                <a:solidFill>
                  <a:schemeClr val="bg1"/>
                </a:solidFill>
              </a:rPr>
              <a:t>{ </a:t>
            </a:r>
            <a:r>
              <a:rPr lang="en-US" altLang="zh-CN" sz="2400">
                <a:solidFill>
                  <a:srgbClr val="FFFF66"/>
                </a:solidFill>
              </a:rPr>
              <a:t>f(x-1)</a:t>
            </a:r>
            <a:r>
              <a:rPr lang="en-US" altLang="zh-CN" sz="2400">
                <a:solidFill>
                  <a:schemeClr val="bg1"/>
                </a:solidFill>
              </a:rPr>
              <a:t> </a:t>
            </a:r>
          </a:p>
          <a:p>
            <a:r>
              <a:rPr lang="en-US" altLang="zh-CN" sz="2400">
                <a:solidFill>
                  <a:schemeClr val="bg1"/>
                </a:solidFill>
              </a:rPr>
              <a:t>}</a:t>
            </a:r>
          </a:p>
        </p:txBody>
      </p:sp>
      <p:sp>
        <p:nvSpPr>
          <p:cNvPr id="30726" name="Text Box 8"/>
          <p:cNvSpPr txBox="1">
            <a:spLocks noChangeArrowheads="1"/>
          </p:cNvSpPr>
          <p:nvPr/>
        </p:nvSpPr>
        <p:spPr bwMode="auto">
          <a:xfrm>
            <a:off x="5003800" y="1268413"/>
            <a:ext cx="1676400" cy="1225550"/>
          </a:xfrm>
          <a:prstGeom prst="rect">
            <a:avLst/>
          </a:prstGeom>
          <a:solidFill>
            <a:srgbClr val="FF6600"/>
          </a:solidFill>
          <a:ln w="38100">
            <a:solidFill>
              <a:srgbClr val="008000"/>
            </a:solidFill>
            <a:miter lim="800000"/>
            <a:headEnd/>
            <a:tailEnd/>
          </a:ln>
        </p:spPr>
        <p:txBody>
          <a:bodyPr>
            <a:spAutoFit/>
          </a:bodyPr>
          <a:lstStyle/>
          <a:p>
            <a:r>
              <a:rPr lang="en-US" altLang="zh-CN" sz="2400">
                <a:solidFill>
                  <a:schemeClr val="bg1"/>
                </a:solidFill>
              </a:rPr>
              <a:t>main()</a:t>
            </a:r>
          </a:p>
          <a:p>
            <a:r>
              <a:rPr lang="en-US" altLang="zh-CN" sz="2400">
                <a:solidFill>
                  <a:schemeClr val="bg1"/>
                </a:solidFill>
              </a:rPr>
              <a:t>{    </a:t>
            </a:r>
            <a:r>
              <a:rPr lang="en-US" altLang="zh-CN" sz="2400">
                <a:solidFill>
                  <a:srgbClr val="FFFF66"/>
                </a:solidFill>
              </a:rPr>
              <a:t>f(n) </a:t>
            </a:r>
            <a:r>
              <a:rPr lang="en-US" altLang="zh-CN" sz="2400">
                <a:solidFill>
                  <a:srgbClr val="FFFF66"/>
                </a:solidFill>
                <a:latin typeface="宋体" pitchFamily="2" charset="-122"/>
              </a:rPr>
              <a:t>…</a:t>
            </a:r>
            <a:endParaRPr lang="en-US" altLang="zh-CN" sz="2400">
              <a:solidFill>
                <a:srgbClr val="FFFF66"/>
              </a:solidFill>
            </a:endParaRPr>
          </a:p>
          <a:p>
            <a:r>
              <a:rPr lang="en-US" altLang="zh-CN" sz="2400">
                <a:solidFill>
                  <a:schemeClr val="bg1"/>
                </a:solidFill>
              </a:rPr>
              <a:t>} </a:t>
            </a:r>
          </a:p>
        </p:txBody>
      </p:sp>
      <p:sp>
        <p:nvSpPr>
          <p:cNvPr id="30727" name="Text Box 9"/>
          <p:cNvSpPr txBox="1">
            <a:spLocks noChangeArrowheads="1"/>
          </p:cNvSpPr>
          <p:nvPr/>
        </p:nvSpPr>
        <p:spPr bwMode="auto">
          <a:xfrm>
            <a:off x="7451725" y="2997200"/>
            <a:ext cx="1203325" cy="1225550"/>
          </a:xfrm>
          <a:prstGeom prst="rect">
            <a:avLst/>
          </a:prstGeom>
          <a:solidFill>
            <a:srgbClr val="008000"/>
          </a:solidFill>
          <a:ln w="38100">
            <a:solidFill>
              <a:srgbClr val="FF6600"/>
            </a:solidFill>
            <a:miter lim="800000"/>
            <a:headEnd/>
            <a:tailEnd/>
          </a:ln>
        </p:spPr>
        <p:txBody>
          <a:bodyPr wrap="none">
            <a:spAutoFit/>
          </a:bodyPr>
          <a:lstStyle/>
          <a:p>
            <a:r>
              <a:rPr lang="en-US" altLang="zh-CN" sz="2400">
                <a:solidFill>
                  <a:schemeClr val="bg1"/>
                </a:solidFill>
              </a:rPr>
              <a:t>f(x-1)</a:t>
            </a:r>
          </a:p>
          <a:p>
            <a:r>
              <a:rPr lang="en-US" altLang="zh-CN" sz="2400">
                <a:solidFill>
                  <a:schemeClr val="bg1"/>
                </a:solidFill>
              </a:rPr>
              <a:t>{ </a:t>
            </a:r>
            <a:r>
              <a:rPr lang="en-US" altLang="zh-CN" sz="2400">
                <a:solidFill>
                  <a:srgbClr val="FFFF66"/>
                </a:solidFill>
              </a:rPr>
              <a:t>f(x-2)</a:t>
            </a:r>
            <a:r>
              <a:rPr lang="en-US" altLang="zh-CN" sz="2400">
                <a:solidFill>
                  <a:schemeClr val="bg1"/>
                </a:solidFill>
              </a:rPr>
              <a:t> </a:t>
            </a:r>
          </a:p>
          <a:p>
            <a:r>
              <a:rPr lang="en-US" altLang="zh-CN" sz="2400">
                <a:solidFill>
                  <a:schemeClr val="bg1"/>
                </a:solidFill>
              </a:rPr>
              <a:t>}</a:t>
            </a:r>
          </a:p>
        </p:txBody>
      </p:sp>
      <p:sp>
        <p:nvSpPr>
          <p:cNvPr id="30728" name="Text Box 10"/>
          <p:cNvSpPr txBox="1">
            <a:spLocks noChangeArrowheads="1"/>
          </p:cNvSpPr>
          <p:nvPr/>
        </p:nvSpPr>
        <p:spPr bwMode="auto">
          <a:xfrm>
            <a:off x="7451725" y="4797425"/>
            <a:ext cx="1296988" cy="1225550"/>
          </a:xfrm>
          <a:prstGeom prst="rect">
            <a:avLst/>
          </a:prstGeom>
          <a:solidFill>
            <a:srgbClr val="008000"/>
          </a:solidFill>
          <a:ln w="38100">
            <a:solidFill>
              <a:srgbClr val="FF6600"/>
            </a:solidFill>
            <a:miter lim="800000"/>
            <a:headEnd/>
            <a:tailEnd/>
          </a:ln>
        </p:spPr>
        <p:txBody>
          <a:bodyPr>
            <a:spAutoFit/>
          </a:bodyPr>
          <a:lstStyle/>
          <a:p>
            <a:r>
              <a:rPr lang="en-US" altLang="zh-CN" sz="2400">
                <a:solidFill>
                  <a:schemeClr val="bg1"/>
                </a:solidFill>
              </a:rPr>
              <a:t>f(x-2)</a:t>
            </a:r>
          </a:p>
          <a:p>
            <a:r>
              <a:rPr lang="en-US" altLang="zh-CN" sz="2400">
                <a:solidFill>
                  <a:schemeClr val="bg1"/>
                </a:solidFill>
              </a:rPr>
              <a:t>{ </a:t>
            </a:r>
            <a:r>
              <a:rPr lang="en-US" altLang="zh-CN" sz="2400">
                <a:solidFill>
                  <a:srgbClr val="FFFF66"/>
                </a:solidFill>
              </a:rPr>
              <a:t>f(x-3)</a:t>
            </a:r>
            <a:r>
              <a:rPr lang="en-US" altLang="zh-CN" sz="2400">
                <a:solidFill>
                  <a:schemeClr val="bg1"/>
                </a:solidFill>
              </a:rPr>
              <a:t> </a:t>
            </a:r>
          </a:p>
          <a:p>
            <a:r>
              <a:rPr lang="en-US" altLang="zh-CN" sz="2400">
                <a:solidFill>
                  <a:schemeClr val="bg1"/>
                </a:solidFill>
              </a:rPr>
              <a:t>}</a:t>
            </a:r>
          </a:p>
        </p:txBody>
      </p:sp>
      <p:sp>
        <p:nvSpPr>
          <p:cNvPr id="30729" name="Text Box 11"/>
          <p:cNvSpPr txBox="1">
            <a:spLocks noChangeArrowheads="1"/>
          </p:cNvSpPr>
          <p:nvPr/>
        </p:nvSpPr>
        <p:spPr bwMode="auto">
          <a:xfrm>
            <a:off x="5076825" y="4724400"/>
            <a:ext cx="1846263" cy="1225550"/>
          </a:xfrm>
          <a:prstGeom prst="rect">
            <a:avLst/>
          </a:prstGeom>
          <a:solidFill>
            <a:srgbClr val="0000FF"/>
          </a:solidFill>
          <a:ln w="38100">
            <a:solidFill>
              <a:srgbClr val="FF9900"/>
            </a:solidFill>
            <a:miter lim="800000"/>
            <a:headEnd/>
            <a:tailEnd/>
          </a:ln>
        </p:spPr>
        <p:txBody>
          <a:bodyPr wrap="none">
            <a:spAutoFit/>
          </a:bodyPr>
          <a:lstStyle/>
          <a:p>
            <a:r>
              <a:rPr lang="en-US" altLang="zh-CN" sz="2400">
                <a:solidFill>
                  <a:schemeClr val="bg1"/>
                </a:solidFill>
              </a:rPr>
              <a:t>f(x0)</a:t>
            </a:r>
          </a:p>
          <a:p>
            <a:r>
              <a:rPr lang="en-US" altLang="zh-CN" sz="2400">
                <a:solidFill>
                  <a:schemeClr val="bg1"/>
                </a:solidFill>
              </a:rPr>
              <a:t>{ </a:t>
            </a:r>
            <a:r>
              <a:rPr lang="en-US" altLang="zh-CN" sz="2400">
                <a:solidFill>
                  <a:srgbClr val="FFFF66"/>
                </a:solidFill>
              </a:rPr>
              <a:t>f(x0== </a:t>
            </a:r>
            <a:r>
              <a:rPr lang="en-US" altLang="zh-CN" sz="2400">
                <a:solidFill>
                  <a:srgbClr val="FFFF66"/>
                </a:solidFill>
                <a:latin typeface="宋体" pitchFamily="2" charset="-122"/>
              </a:rPr>
              <a:t>…</a:t>
            </a:r>
            <a:r>
              <a:rPr lang="en-US" altLang="zh-CN" sz="2400">
                <a:solidFill>
                  <a:srgbClr val="FFFF66"/>
                </a:solidFill>
              </a:rPr>
              <a:t>)</a:t>
            </a:r>
            <a:r>
              <a:rPr lang="en-US" altLang="zh-CN" sz="2400">
                <a:solidFill>
                  <a:schemeClr val="bg1"/>
                </a:solidFill>
              </a:rPr>
              <a:t> </a:t>
            </a:r>
          </a:p>
          <a:p>
            <a:r>
              <a:rPr lang="en-US" altLang="zh-CN" sz="2400">
                <a:solidFill>
                  <a:schemeClr val="bg1"/>
                </a:solidFill>
              </a:rPr>
              <a:t>}</a:t>
            </a:r>
          </a:p>
        </p:txBody>
      </p:sp>
      <p:sp>
        <p:nvSpPr>
          <p:cNvPr id="30730" name="Line 13"/>
          <p:cNvSpPr>
            <a:spLocks noChangeShapeType="1"/>
          </p:cNvSpPr>
          <p:nvPr/>
        </p:nvSpPr>
        <p:spPr bwMode="auto">
          <a:xfrm>
            <a:off x="6659563" y="1773238"/>
            <a:ext cx="720725" cy="0"/>
          </a:xfrm>
          <a:prstGeom prst="line">
            <a:avLst/>
          </a:prstGeom>
          <a:noFill/>
          <a:ln w="31750">
            <a:solidFill>
              <a:srgbClr val="A50021"/>
            </a:solidFill>
            <a:round/>
            <a:headEnd/>
            <a:tailEnd type="triangle" w="lg" len="lg"/>
          </a:ln>
        </p:spPr>
        <p:txBody>
          <a:bodyPr/>
          <a:lstStyle/>
          <a:p>
            <a:endParaRPr lang="zh-CN" altLang="en-US"/>
          </a:p>
        </p:txBody>
      </p:sp>
      <p:sp>
        <p:nvSpPr>
          <p:cNvPr id="30731" name="Line 14"/>
          <p:cNvSpPr>
            <a:spLocks noChangeShapeType="1"/>
          </p:cNvSpPr>
          <p:nvPr/>
        </p:nvSpPr>
        <p:spPr bwMode="auto">
          <a:xfrm>
            <a:off x="7956550" y="2492375"/>
            <a:ext cx="0" cy="504825"/>
          </a:xfrm>
          <a:prstGeom prst="line">
            <a:avLst/>
          </a:prstGeom>
          <a:noFill/>
          <a:ln w="38100">
            <a:solidFill>
              <a:srgbClr val="A50021"/>
            </a:solidFill>
            <a:round/>
            <a:headEnd/>
            <a:tailEnd type="triangle" w="lg" len="lg"/>
          </a:ln>
        </p:spPr>
        <p:txBody>
          <a:bodyPr/>
          <a:lstStyle/>
          <a:p>
            <a:endParaRPr lang="zh-CN" altLang="en-US"/>
          </a:p>
        </p:txBody>
      </p:sp>
      <p:sp>
        <p:nvSpPr>
          <p:cNvPr id="30732" name="Line 15"/>
          <p:cNvSpPr>
            <a:spLocks noChangeShapeType="1"/>
          </p:cNvSpPr>
          <p:nvPr/>
        </p:nvSpPr>
        <p:spPr bwMode="auto">
          <a:xfrm>
            <a:off x="8027988" y="4221163"/>
            <a:ext cx="0" cy="576262"/>
          </a:xfrm>
          <a:prstGeom prst="line">
            <a:avLst/>
          </a:prstGeom>
          <a:noFill/>
          <a:ln w="38100">
            <a:solidFill>
              <a:srgbClr val="A50021"/>
            </a:solidFill>
            <a:round/>
            <a:headEnd/>
            <a:tailEnd type="triangle" w="lg" len="lg"/>
          </a:ln>
        </p:spPr>
        <p:txBody>
          <a:bodyPr/>
          <a:lstStyle/>
          <a:p>
            <a:endParaRPr lang="zh-CN" altLang="en-US"/>
          </a:p>
        </p:txBody>
      </p:sp>
      <p:sp>
        <p:nvSpPr>
          <p:cNvPr id="30733" name="Line 16"/>
          <p:cNvSpPr>
            <a:spLocks noChangeShapeType="1"/>
          </p:cNvSpPr>
          <p:nvPr/>
        </p:nvSpPr>
        <p:spPr bwMode="auto">
          <a:xfrm flipH="1">
            <a:off x="6877050" y="5445125"/>
            <a:ext cx="574675" cy="0"/>
          </a:xfrm>
          <a:prstGeom prst="line">
            <a:avLst/>
          </a:prstGeom>
          <a:noFill/>
          <a:ln w="38100">
            <a:solidFill>
              <a:srgbClr val="A50021"/>
            </a:solidFill>
            <a:round/>
            <a:headEnd/>
            <a:tailEnd type="triangle" w="lg" len="lg"/>
          </a:ln>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0" y="0"/>
            <a:ext cx="8847138" cy="1462088"/>
          </a:xfrm>
        </p:spPr>
        <p:txBody>
          <a:bodyPr/>
          <a:lstStyle/>
          <a:p>
            <a:pPr eaLnBrk="1" hangingPunct="1">
              <a:defRPr/>
            </a:pPr>
            <a:r>
              <a:rPr kumimoji="1" lang="en-US" altLang="zh-CN" b="1" dirty="0" smtClean="0">
                <a:solidFill>
                  <a:srgbClr val="FF0066"/>
                </a:solidFill>
                <a:effectLst>
                  <a:outerShdw blurRad="38100" dist="38100" dir="2700000" algn="tl">
                    <a:srgbClr val="FFFFFF"/>
                  </a:outerShdw>
                </a:effectLst>
              </a:rPr>
              <a:t>C</a:t>
            </a:r>
            <a:r>
              <a:rPr kumimoji="1" lang="zh-CN" altLang="en-US" b="1" dirty="0" smtClean="0">
                <a:solidFill>
                  <a:srgbClr val="FF0066"/>
                </a:solidFill>
                <a:effectLst>
                  <a:outerShdw blurRad="38100" dist="38100" dir="2700000" algn="tl">
                    <a:srgbClr val="FFFFFF"/>
                  </a:outerShdw>
                </a:effectLst>
              </a:rPr>
              <a:t>程序设计语言教材和参考书</a:t>
            </a:r>
          </a:p>
        </p:txBody>
      </p:sp>
      <p:sp>
        <p:nvSpPr>
          <p:cNvPr id="375811" name="Rectangle 3"/>
          <p:cNvSpPr>
            <a:spLocks noGrp="1" noChangeArrowheads="1"/>
          </p:cNvSpPr>
          <p:nvPr>
            <p:ph idx="1"/>
          </p:nvPr>
        </p:nvSpPr>
        <p:spPr>
          <a:xfrm>
            <a:off x="209550" y="1403350"/>
            <a:ext cx="8763000" cy="5003800"/>
          </a:xfrm>
        </p:spPr>
        <p:txBody>
          <a:bodyPr/>
          <a:lstStyle/>
          <a:p>
            <a:pPr eaLnBrk="1" hangingPunct="1">
              <a:lnSpc>
                <a:spcPct val="115000"/>
              </a:lnSpc>
              <a:spcBef>
                <a:spcPct val="0"/>
              </a:spcBef>
              <a:defRPr/>
            </a:pPr>
            <a:r>
              <a:rPr lang="zh-CN" altLang="en-US" sz="2400" kern="1200" dirty="0" smtClean="0">
                <a:latin typeface="宋体" pitchFamily="2" charset="-122"/>
              </a:rPr>
              <a:t>教  材：</a:t>
            </a:r>
            <a:r>
              <a:rPr lang="en-US" altLang="zh-CN" sz="2400" kern="1200" dirty="0" smtClean="0">
                <a:latin typeface="宋体" pitchFamily="2" charset="-122"/>
              </a:rPr>
              <a:t>《C</a:t>
            </a:r>
            <a:r>
              <a:rPr lang="zh-CN" altLang="en-US" sz="2400" kern="1200" dirty="0" smtClean="0">
                <a:latin typeface="宋体" pitchFamily="2" charset="-122"/>
              </a:rPr>
              <a:t>程序设计</a:t>
            </a:r>
            <a:r>
              <a:rPr lang="en-US" altLang="zh-CN" sz="2400" kern="1200" dirty="0" smtClean="0">
                <a:latin typeface="宋体" pitchFamily="2" charset="-122"/>
              </a:rPr>
              <a:t>》(</a:t>
            </a:r>
            <a:r>
              <a:rPr lang="zh-CN" altLang="en-US" sz="2400" kern="1200" dirty="0" smtClean="0">
                <a:latin typeface="宋体" pitchFamily="2" charset="-122"/>
              </a:rPr>
              <a:t>第三版</a:t>
            </a:r>
            <a:r>
              <a:rPr lang="en-US" altLang="zh-CN" sz="2400" kern="1200" dirty="0" smtClean="0">
                <a:latin typeface="宋体" pitchFamily="2" charset="-122"/>
              </a:rPr>
              <a:t>)</a:t>
            </a:r>
          </a:p>
          <a:p>
            <a:pPr eaLnBrk="1" hangingPunct="1">
              <a:lnSpc>
                <a:spcPct val="115000"/>
              </a:lnSpc>
              <a:spcBef>
                <a:spcPct val="0"/>
              </a:spcBef>
              <a:buFontTx/>
              <a:buNone/>
              <a:defRPr/>
            </a:pPr>
            <a:r>
              <a:rPr lang="en-US" altLang="zh-CN" sz="2400" kern="1200" dirty="0" smtClean="0">
                <a:latin typeface="宋体" pitchFamily="2" charset="-122"/>
              </a:rPr>
              <a:t>                     </a:t>
            </a:r>
            <a:r>
              <a:rPr lang="zh-CN" altLang="en-US" sz="2400" kern="1200" dirty="0" smtClean="0">
                <a:latin typeface="宋体" pitchFamily="2" charset="-122"/>
              </a:rPr>
              <a:t>清华大学出版社  谭浩强编</a:t>
            </a:r>
          </a:p>
          <a:p>
            <a:pPr eaLnBrk="1" hangingPunct="1">
              <a:lnSpc>
                <a:spcPct val="115000"/>
              </a:lnSpc>
              <a:spcBef>
                <a:spcPct val="0"/>
              </a:spcBef>
              <a:buFontTx/>
              <a:buNone/>
              <a:defRPr/>
            </a:pPr>
            <a:r>
              <a:rPr lang="zh-CN" altLang="en-US" sz="2400" kern="1200" dirty="0" smtClean="0">
                <a:latin typeface="宋体" pitchFamily="2" charset="-122"/>
              </a:rPr>
              <a:t>       </a:t>
            </a:r>
          </a:p>
        </p:txBody>
      </p:sp>
      <p:sp>
        <p:nvSpPr>
          <p:cNvPr id="6" name="矩形 5"/>
          <p:cNvSpPr/>
          <p:nvPr/>
        </p:nvSpPr>
        <p:spPr>
          <a:xfrm>
            <a:off x="171450" y="3330575"/>
            <a:ext cx="9144000" cy="2973388"/>
          </a:xfrm>
          <a:prstGeom prst="rect">
            <a:avLst/>
          </a:prstGeom>
        </p:spPr>
        <p:txBody>
          <a:bodyPr>
            <a:spAutoFit/>
          </a:bodyPr>
          <a:lstStyle/>
          <a:p>
            <a:pPr>
              <a:spcBef>
                <a:spcPct val="50000"/>
              </a:spcBef>
              <a:buFont typeface="Arial" pitchFamily="34" charset="0"/>
              <a:buChar char="•"/>
              <a:defRPr/>
            </a:pPr>
            <a:r>
              <a:rPr lang="zh-CN" altLang="en-US" sz="2400" dirty="0">
                <a:latin typeface="宋体" pitchFamily="2" charset="-122"/>
                <a:ea typeface="+mn-ea"/>
              </a:rPr>
              <a:t>  参考书 </a:t>
            </a:r>
            <a:endParaRPr lang="en-US" altLang="zh-CN" sz="2400" dirty="0">
              <a:latin typeface="宋体" pitchFamily="2" charset="-122"/>
              <a:ea typeface="+mn-ea"/>
            </a:endParaRPr>
          </a:p>
          <a:p>
            <a:pPr>
              <a:lnSpc>
                <a:spcPct val="115000"/>
              </a:lnSpc>
              <a:defRPr/>
            </a:pPr>
            <a:r>
              <a:rPr lang="en-US" altLang="zh-CN" sz="2400" dirty="0">
                <a:latin typeface="宋体" pitchFamily="2" charset="-122"/>
              </a:rPr>
              <a:t>《C</a:t>
            </a:r>
            <a:r>
              <a:rPr lang="zh-CN" altLang="en-US" sz="2400" dirty="0">
                <a:latin typeface="宋体" pitchFamily="2" charset="-122"/>
              </a:rPr>
              <a:t>程序设计题解与上机指导</a:t>
            </a:r>
            <a:r>
              <a:rPr lang="en-US" altLang="zh-CN" sz="2400" dirty="0">
                <a:latin typeface="宋体" pitchFamily="2" charset="-122"/>
              </a:rPr>
              <a:t>》</a:t>
            </a:r>
          </a:p>
          <a:p>
            <a:pPr>
              <a:lnSpc>
                <a:spcPct val="115000"/>
              </a:lnSpc>
              <a:defRPr/>
            </a:pPr>
            <a:r>
              <a:rPr lang="en-US" altLang="zh-CN" sz="2400" dirty="0">
                <a:latin typeface="宋体" pitchFamily="2" charset="-122"/>
              </a:rPr>
              <a:t>                     </a:t>
            </a:r>
            <a:r>
              <a:rPr lang="zh-CN" altLang="en-US" sz="2400" dirty="0">
                <a:latin typeface="宋体" pitchFamily="2" charset="-122"/>
              </a:rPr>
              <a:t>清华大学出版社  谭浩强编</a:t>
            </a:r>
          </a:p>
          <a:p>
            <a:pPr>
              <a:spcBef>
                <a:spcPct val="50000"/>
              </a:spcBef>
              <a:defRPr/>
            </a:pPr>
            <a:r>
              <a:rPr lang="zh-CN" altLang="en-US" sz="2400" dirty="0">
                <a:latin typeface="宋体" pitchFamily="2" charset="-122"/>
                <a:ea typeface="+mn-ea"/>
              </a:rPr>
              <a:t> </a:t>
            </a:r>
            <a:r>
              <a:rPr lang="en-US" altLang="zh-CN" sz="2400" dirty="0">
                <a:latin typeface="宋体" pitchFamily="2" charset="-122"/>
                <a:ea typeface="+mn-ea"/>
              </a:rPr>
              <a:t>《 C </a:t>
            </a:r>
            <a:r>
              <a:rPr lang="zh-CN" altLang="en-US" sz="2400" dirty="0">
                <a:latin typeface="宋体" pitchFamily="2" charset="-122"/>
                <a:ea typeface="+mn-ea"/>
              </a:rPr>
              <a:t>程序设计语言</a:t>
            </a:r>
            <a:r>
              <a:rPr lang="en-US" altLang="zh-CN" sz="2400" dirty="0">
                <a:latin typeface="宋体" pitchFamily="2" charset="-122"/>
                <a:ea typeface="+mn-ea"/>
              </a:rPr>
              <a:t>》</a:t>
            </a:r>
            <a:r>
              <a:rPr lang="zh-CN" altLang="en-US" sz="2400" dirty="0">
                <a:latin typeface="宋体" pitchFamily="2" charset="-122"/>
                <a:ea typeface="+mn-ea"/>
              </a:rPr>
              <a:t>（第</a:t>
            </a:r>
            <a:r>
              <a:rPr lang="en-US" altLang="zh-CN" sz="2400" dirty="0">
                <a:latin typeface="宋体" pitchFamily="2" charset="-122"/>
                <a:ea typeface="+mn-ea"/>
              </a:rPr>
              <a:t>2</a:t>
            </a:r>
            <a:r>
              <a:rPr lang="zh-CN" altLang="en-US" sz="2400" dirty="0">
                <a:latin typeface="宋体" pitchFamily="2" charset="-122"/>
                <a:ea typeface="+mn-ea"/>
              </a:rPr>
              <a:t>版，新版）</a:t>
            </a:r>
          </a:p>
          <a:p>
            <a:pPr eaLnBrk="0" hangingPunct="0">
              <a:spcBef>
                <a:spcPct val="50000"/>
              </a:spcBef>
              <a:defRPr/>
            </a:pPr>
            <a:r>
              <a:rPr lang="zh-CN" altLang="en-US" sz="2400" dirty="0">
                <a:latin typeface="宋体" pitchFamily="2" charset="-122"/>
                <a:ea typeface="+mn-ea"/>
              </a:rPr>
              <a:t>             （美）</a:t>
            </a:r>
            <a:r>
              <a:rPr lang="en-US" altLang="zh-CN" sz="2400" dirty="0">
                <a:latin typeface="宋体" pitchFamily="2" charset="-122"/>
                <a:ea typeface="+mn-ea"/>
              </a:rPr>
              <a:t>Brian </a:t>
            </a:r>
            <a:r>
              <a:rPr lang="en-US" altLang="zh-CN" sz="2400" dirty="0" err="1">
                <a:latin typeface="宋体" pitchFamily="2" charset="-122"/>
                <a:ea typeface="+mn-ea"/>
              </a:rPr>
              <a:t>W.Kernigham</a:t>
            </a:r>
            <a:r>
              <a:rPr lang="en-US" altLang="zh-CN" sz="2400" dirty="0">
                <a:latin typeface="宋体" pitchFamily="2" charset="-122"/>
                <a:ea typeface="+mn-ea"/>
              </a:rPr>
              <a:t>,  Dennis M. Ritchie</a:t>
            </a:r>
            <a:r>
              <a:rPr lang="zh-CN" altLang="en-US" sz="2400" dirty="0">
                <a:latin typeface="宋体" pitchFamily="2" charset="-122"/>
                <a:ea typeface="+mn-ea"/>
              </a:rPr>
              <a:t>著                  </a:t>
            </a:r>
            <a:endParaRPr lang="en-US" altLang="zh-CN" sz="2400" dirty="0">
              <a:latin typeface="宋体" pitchFamily="2" charset="-122"/>
              <a:ea typeface="+mn-ea"/>
            </a:endParaRPr>
          </a:p>
          <a:p>
            <a:pPr eaLnBrk="0" hangingPunct="0">
              <a:spcBef>
                <a:spcPct val="50000"/>
              </a:spcBef>
              <a:defRPr/>
            </a:pPr>
            <a:r>
              <a:rPr lang="zh-CN" altLang="en-US" sz="2400" dirty="0">
                <a:latin typeface="宋体" pitchFamily="2" charset="-122"/>
                <a:ea typeface="+mn-ea"/>
              </a:rPr>
              <a:t>               徐宝文等译    机械工业出版社出版                                   </a:t>
            </a:r>
          </a:p>
        </p:txBody>
      </p:sp>
      <p:sp>
        <p:nvSpPr>
          <p:cNvPr id="8" name="日期占位符 7"/>
          <p:cNvSpPr>
            <a:spLocks noGrp="1"/>
          </p:cNvSpPr>
          <p:nvPr>
            <p:ph type="dt" sz="half" idx="10"/>
          </p:nvPr>
        </p:nvSpPr>
        <p:spPr/>
        <p:txBody>
          <a:bodyPr/>
          <a:lstStyle/>
          <a:p>
            <a:pPr>
              <a:defRPr/>
            </a:pPr>
            <a:fld id="{EEBEBDC9-D4C9-47DE-A45B-485B8E1C3243}" type="datetime1">
              <a:rPr lang="zh-CN" altLang="en-US" smtClean="0"/>
              <a:pPr>
                <a:defRPr/>
              </a:pPr>
              <a:t>2012-9-17</a:t>
            </a:fld>
            <a:endParaRPr lang="en-US" altLang="zh-CN"/>
          </a:p>
        </p:txBody>
      </p:sp>
      <p:sp>
        <p:nvSpPr>
          <p:cNvPr id="9" name="灯片编号占位符 8"/>
          <p:cNvSpPr>
            <a:spLocks noGrp="1"/>
          </p:cNvSpPr>
          <p:nvPr>
            <p:ph type="sldNum" sz="quarter" idx="12"/>
          </p:nvPr>
        </p:nvSpPr>
        <p:spPr/>
        <p:txBody>
          <a:bodyPr/>
          <a:lstStyle/>
          <a:p>
            <a:pPr>
              <a:defRPr/>
            </a:pPr>
            <a:fld id="{D55530DC-6F58-406B-B1DA-8519B803F4C5}" type="slidenum">
              <a:rPr lang="en-US" altLang="zh-CN" smtClean="0"/>
              <a:pPr>
                <a:defRPr/>
              </a:pPr>
              <a:t>2</a:t>
            </a:fld>
            <a:endParaRPr lang="en-US" altLang="zh-CN"/>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0" y="0"/>
            <a:ext cx="7772400" cy="990600"/>
          </a:xfrm>
          <a:prstGeom prst="rect">
            <a:avLst/>
          </a:prstGeom>
          <a:noFill/>
          <a:ln w="9525">
            <a:noFill/>
            <a:miter lim="800000"/>
            <a:headEnd/>
            <a:tailEnd/>
          </a:ln>
        </p:spPr>
        <p:txBody>
          <a:bodyPr lIns="92075" tIns="46038" rIns="92075" bIns="46038" anchor="ctr"/>
          <a:lstStyle/>
          <a:p>
            <a:pPr algn="ctr"/>
            <a:r>
              <a:rPr lang="zh-CN" altLang="en-US" sz="3200" b="1">
                <a:solidFill>
                  <a:srgbClr val="FFFF00"/>
                </a:solidFill>
                <a:latin typeface="黑体" pitchFamily="2" charset="-122"/>
                <a:ea typeface="黑体" pitchFamily="2" charset="-122"/>
              </a:rPr>
              <a:t>程序设计语言处理流程</a:t>
            </a:r>
          </a:p>
        </p:txBody>
      </p:sp>
      <p:sp>
        <p:nvSpPr>
          <p:cNvPr id="24579" name="Rectangle 5"/>
          <p:cNvSpPr>
            <a:spLocks noChangeArrowheads="1"/>
          </p:cNvSpPr>
          <p:nvPr/>
        </p:nvSpPr>
        <p:spPr bwMode="auto">
          <a:xfrm>
            <a:off x="457200" y="838200"/>
            <a:ext cx="8458200" cy="2743200"/>
          </a:xfrm>
          <a:prstGeom prst="rect">
            <a:avLst/>
          </a:prstGeom>
          <a:noFill/>
          <a:ln w="9525">
            <a:noFill/>
            <a:miter lim="800000"/>
            <a:headEnd/>
            <a:tailEnd/>
          </a:ln>
        </p:spPr>
        <p:txBody>
          <a:bodyPr/>
          <a:lstStyle/>
          <a:p>
            <a:pPr marL="342900" indent="-342900">
              <a:spcBef>
                <a:spcPct val="20000"/>
              </a:spcBef>
              <a:buClr>
                <a:schemeClr val="hlink"/>
              </a:buClr>
              <a:buFontTx/>
              <a:buChar char="•"/>
            </a:pPr>
            <a:r>
              <a:rPr lang="zh-CN" altLang="en-US" sz="2400" b="1">
                <a:solidFill>
                  <a:schemeClr val="accent2"/>
                </a:solidFill>
                <a:latin typeface="Times New Roman" pitchFamily="18" charset="0"/>
                <a:ea typeface="楷体_GB2312" pitchFamily="49" charset="-122"/>
                <a:cs typeface="Times New Roman" pitchFamily="18" charset="0"/>
              </a:rPr>
              <a:t>名词：</a:t>
            </a:r>
          </a:p>
          <a:p>
            <a:pPr marL="342900" indent="-342900">
              <a:spcBef>
                <a:spcPct val="20000"/>
              </a:spcBef>
              <a:buClr>
                <a:schemeClr val="hlink"/>
              </a:buClr>
            </a:pPr>
            <a:r>
              <a:rPr lang="zh-CN" altLang="en-US" sz="2400" b="1">
                <a:solidFill>
                  <a:schemeClr val="accent2"/>
                </a:solidFill>
                <a:latin typeface="Times New Roman" pitchFamily="18" charset="0"/>
                <a:ea typeface="楷体_GB2312" pitchFamily="49" charset="-122"/>
                <a:cs typeface="Times New Roman" pitchFamily="18" charset="0"/>
              </a:rPr>
              <a:t> </a:t>
            </a:r>
            <a:r>
              <a:rPr lang="en-US" altLang="zh-CN" sz="2400" b="1">
                <a:solidFill>
                  <a:srgbClr val="FFFFCC"/>
                </a:solidFill>
                <a:latin typeface="Times New Roman" pitchFamily="18" charset="0"/>
                <a:ea typeface="楷体_GB2312" pitchFamily="49" charset="-122"/>
                <a:cs typeface="Times New Roman" pitchFamily="18" charset="0"/>
              </a:rPr>
              <a:t>【</a:t>
            </a:r>
            <a:r>
              <a:rPr lang="zh-CN" altLang="en-US" sz="2400" b="1">
                <a:solidFill>
                  <a:srgbClr val="FFFFCC"/>
                </a:solidFill>
                <a:latin typeface="Times New Roman" pitchFamily="18" charset="0"/>
                <a:ea typeface="楷体_GB2312" pitchFamily="49" charset="-122"/>
                <a:cs typeface="Times New Roman" pitchFamily="18" charset="0"/>
              </a:rPr>
              <a:t>源程序</a:t>
            </a:r>
            <a:r>
              <a:rPr lang="en-US" altLang="zh-CN" sz="2400" b="1">
                <a:solidFill>
                  <a:srgbClr val="FFFFCC"/>
                </a:solidFill>
                <a:latin typeface="Times New Roman" pitchFamily="18" charset="0"/>
                <a:ea typeface="楷体_GB2312" pitchFamily="49" charset="-122"/>
                <a:cs typeface="Times New Roman" pitchFamily="18" charset="0"/>
              </a:rPr>
              <a:t>】</a:t>
            </a:r>
            <a:r>
              <a:rPr lang="zh-CN" altLang="en-US" sz="2400" b="1">
                <a:solidFill>
                  <a:srgbClr val="FFFFCC"/>
                </a:solidFill>
                <a:latin typeface="Times New Roman" pitchFamily="18" charset="0"/>
                <a:ea typeface="楷体_GB2312" pitchFamily="49" charset="-122"/>
                <a:cs typeface="Times New Roman" pitchFamily="18" charset="0"/>
              </a:rPr>
              <a:t>用汇编语言或高级语言编写的程序</a:t>
            </a:r>
          </a:p>
          <a:p>
            <a:pPr marL="342900" indent="-342900">
              <a:spcBef>
                <a:spcPct val="20000"/>
              </a:spcBef>
              <a:buClr>
                <a:schemeClr val="hlink"/>
              </a:buClr>
            </a:pPr>
            <a:r>
              <a:rPr lang="zh-CN" altLang="en-US" sz="2400" b="1">
                <a:solidFill>
                  <a:srgbClr val="FFFFCC"/>
                </a:solidFill>
                <a:latin typeface="Times New Roman" pitchFamily="18" charset="0"/>
                <a:ea typeface="楷体_GB2312" pitchFamily="49" charset="-122"/>
                <a:cs typeface="Times New Roman" pitchFamily="18" charset="0"/>
              </a:rPr>
              <a:t> </a:t>
            </a:r>
            <a:r>
              <a:rPr lang="en-US" altLang="zh-CN" sz="2400" b="1">
                <a:solidFill>
                  <a:srgbClr val="FFFFCC"/>
                </a:solidFill>
                <a:latin typeface="Times New Roman" pitchFamily="18" charset="0"/>
                <a:ea typeface="楷体_GB2312" pitchFamily="49" charset="-122"/>
                <a:cs typeface="Times New Roman" pitchFamily="18" charset="0"/>
              </a:rPr>
              <a:t>【</a:t>
            </a:r>
            <a:r>
              <a:rPr lang="zh-CN" altLang="en-US" sz="2400" b="1">
                <a:solidFill>
                  <a:srgbClr val="FFFFCC"/>
                </a:solidFill>
                <a:latin typeface="Times New Roman" pitchFamily="18" charset="0"/>
                <a:ea typeface="楷体_GB2312" pitchFamily="49" charset="-122"/>
                <a:cs typeface="Times New Roman" pitchFamily="18" charset="0"/>
              </a:rPr>
              <a:t>翻译程序</a:t>
            </a:r>
            <a:r>
              <a:rPr lang="en-US" altLang="zh-CN" sz="2400" b="1">
                <a:solidFill>
                  <a:srgbClr val="FFFFCC"/>
                </a:solidFill>
                <a:latin typeface="Times New Roman" pitchFamily="18" charset="0"/>
                <a:ea typeface="楷体_GB2312" pitchFamily="49" charset="-122"/>
                <a:cs typeface="Times New Roman" pitchFamily="18" charset="0"/>
              </a:rPr>
              <a:t>】</a:t>
            </a:r>
            <a:r>
              <a:rPr lang="zh-CN" altLang="en-US" sz="2400" b="1">
                <a:solidFill>
                  <a:srgbClr val="FFFFCC"/>
                </a:solidFill>
                <a:latin typeface="Times New Roman" pitchFamily="18" charset="0"/>
                <a:ea typeface="楷体_GB2312" pitchFamily="49" charset="-122"/>
                <a:cs typeface="Times New Roman" pitchFamily="18" charset="0"/>
              </a:rPr>
              <a:t>将源程序译成目标程序或可执行指令的程序</a:t>
            </a:r>
          </a:p>
          <a:p>
            <a:pPr marL="342900" indent="-342900">
              <a:spcBef>
                <a:spcPct val="20000"/>
              </a:spcBef>
              <a:buClr>
                <a:schemeClr val="hlink"/>
              </a:buClr>
            </a:pPr>
            <a:r>
              <a:rPr lang="zh-CN" altLang="en-US" sz="2400" b="1">
                <a:solidFill>
                  <a:srgbClr val="FFFFCC"/>
                </a:solidFill>
                <a:latin typeface="Times New Roman" pitchFamily="18" charset="0"/>
                <a:ea typeface="楷体_GB2312" pitchFamily="49" charset="-122"/>
                <a:cs typeface="Times New Roman" pitchFamily="18" charset="0"/>
              </a:rPr>
              <a:t> </a:t>
            </a:r>
            <a:r>
              <a:rPr lang="en-US" altLang="zh-CN" sz="2400" b="1">
                <a:solidFill>
                  <a:srgbClr val="FFFFCC"/>
                </a:solidFill>
                <a:latin typeface="Times New Roman" pitchFamily="18" charset="0"/>
                <a:ea typeface="楷体_GB2312" pitchFamily="49" charset="-122"/>
                <a:cs typeface="Times New Roman" pitchFamily="18" charset="0"/>
              </a:rPr>
              <a:t>【</a:t>
            </a:r>
            <a:r>
              <a:rPr lang="zh-CN" altLang="en-US" sz="2400" b="1">
                <a:solidFill>
                  <a:srgbClr val="FFFFCC"/>
                </a:solidFill>
                <a:latin typeface="Times New Roman" pitchFamily="18" charset="0"/>
                <a:ea typeface="楷体_GB2312" pitchFamily="49" charset="-122"/>
                <a:cs typeface="Times New Roman" pitchFamily="18" charset="0"/>
              </a:rPr>
              <a:t>目标程序</a:t>
            </a:r>
            <a:r>
              <a:rPr lang="en-US" altLang="zh-CN" sz="2400" b="1">
                <a:solidFill>
                  <a:srgbClr val="FFFFCC"/>
                </a:solidFill>
                <a:latin typeface="Times New Roman" pitchFamily="18" charset="0"/>
                <a:ea typeface="楷体_GB2312" pitchFamily="49" charset="-122"/>
                <a:cs typeface="Times New Roman" pitchFamily="18" charset="0"/>
              </a:rPr>
              <a:t>】</a:t>
            </a:r>
            <a:r>
              <a:rPr lang="zh-CN" altLang="en-US" sz="2400" b="1">
                <a:solidFill>
                  <a:srgbClr val="FFFFCC"/>
                </a:solidFill>
                <a:latin typeface="Times New Roman" pitchFamily="18" charset="0"/>
                <a:ea typeface="楷体_GB2312" pitchFamily="49" charset="-122"/>
                <a:cs typeface="Times New Roman" pitchFamily="18" charset="0"/>
              </a:rPr>
              <a:t>经翻译程序翻译生成的程序</a:t>
            </a:r>
          </a:p>
          <a:p>
            <a:pPr marL="342900" indent="-342900">
              <a:spcBef>
                <a:spcPct val="20000"/>
              </a:spcBef>
              <a:buClr>
                <a:schemeClr val="hlink"/>
              </a:buClr>
            </a:pPr>
            <a:r>
              <a:rPr lang="zh-CN" altLang="en-US" sz="2400" b="1">
                <a:solidFill>
                  <a:srgbClr val="FFFFCC"/>
                </a:solidFill>
                <a:latin typeface="Times New Roman" pitchFamily="18" charset="0"/>
                <a:ea typeface="楷体_GB2312" pitchFamily="49" charset="-122"/>
                <a:cs typeface="Times New Roman" pitchFamily="18" charset="0"/>
              </a:rPr>
              <a:t> </a:t>
            </a:r>
            <a:r>
              <a:rPr lang="en-US" altLang="zh-CN" sz="2400" b="1">
                <a:solidFill>
                  <a:srgbClr val="FFFFCC"/>
                </a:solidFill>
                <a:latin typeface="Times New Roman" pitchFamily="18" charset="0"/>
                <a:ea typeface="楷体_GB2312" pitchFamily="49" charset="-122"/>
                <a:cs typeface="Times New Roman" pitchFamily="18" charset="0"/>
              </a:rPr>
              <a:t>【</a:t>
            </a:r>
            <a:r>
              <a:rPr lang="zh-CN" altLang="en-US" sz="2400" b="1">
                <a:solidFill>
                  <a:srgbClr val="FFFFCC"/>
                </a:solidFill>
                <a:latin typeface="Times New Roman" pitchFamily="18" charset="0"/>
                <a:ea typeface="楷体_GB2312" pitchFamily="49" charset="-122"/>
                <a:cs typeface="Times New Roman" pitchFamily="18" charset="0"/>
              </a:rPr>
              <a:t>可执行程序</a:t>
            </a:r>
            <a:r>
              <a:rPr lang="en-US" altLang="zh-CN" sz="2400" b="1">
                <a:solidFill>
                  <a:srgbClr val="FFFFCC"/>
                </a:solidFill>
                <a:latin typeface="Times New Roman" pitchFamily="18" charset="0"/>
                <a:ea typeface="楷体_GB2312" pitchFamily="49" charset="-122"/>
                <a:cs typeface="Times New Roman" pitchFamily="18" charset="0"/>
              </a:rPr>
              <a:t>】</a:t>
            </a:r>
            <a:r>
              <a:rPr lang="zh-CN" altLang="en-US" sz="2400" b="1">
                <a:solidFill>
                  <a:srgbClr val="FFFFCC"/>
                </a:solidFill>
                <a:latin typeface="Times New Roman" pitchFamily="18" charset="0"/>
                <a:ea typeface="楷体_GB2312" pitchFamily="49" charset="-122"/>
                <a:cs typeface="Times New Roman" pitchFamily="18" charset="0"/>
              </a:rPr>
              <a:t>经连接程序处理过的程序</a:t>
            </a:r>
          </a:p>
          <a:p>
            <a:pPr marL="342900" indent="-342900">
              <a:spcBef>
                <a:spcPct val="20000"/>
              </a:spcBef>
              <a:buClr>
                <a:schemeClr val="hlink"/>
              </a:buClr>
              <a:buFontTx/>
              <a:buChar char="•"/>
            </a:pPr>
            <a:r>
              <a:rPr lang="zh-CN" altLang="en-US" sz="2400" b="1">
                <a:solidFill>
                  <a:schemeClr val="accent2"/>
                </a:solidFill>
                <a:latin typeface="Times New Roman" pitchFamily="18" charset="0"/>
                <a:ea typeface="楷体_GB2312" pitchFamily="49" charset="-122"/>
                <a:cs typeface="Times New Roman" pitchFamily="18" charset="0"/>
              </a:rPr>
              <a:t>互相关系</a:t>
            </a:r>
            <a:endParaRPr lang="zh-CN" altLang="en-US" sz="2400" b="1">
              <a:solidFill>
                <a:srgbClr val="FF0000"/>
              </a:solidFill>
              <a:latin typeface="Times New Roman" pitchFamily="18" charset="0"/>
              <a:ea typeface="楷体_GB2312" pitchFamily="49" charset="-122"/>
              <a:cs typeface="Times New Roman" pitchFamily="18" charset="0"/>
            </a:endParaRPr>
          </a:p>
        </p:txBody>
      </p:sp>
      <p:sp>
        <p:nvSpPr>
          <p:cNvPr id="24581" name="Rectangle 7"/>
          <p:cNvSpPr>
            <a:spLocks noChangeArrowheads="1"/>
          </p:cNvSpPr>
          <p:nvPr/>
        </p:nvSpPr>
        <p:spPr bwMode="auto">
          <a:xfrm>
            <a:off x="438150" y="4318000"/>
            <a:ext cx="1752600" cy="762000"/>
          </a:xfrm>
          <a:prstGeom prst="rect">
            <a:avLst/>
          </a:prstGeom>
          <a:solidFill>
            <a:srgbClr val="99FF66">
              <a:alpha val="50195"/>
            </a:srgbClr>
          </a:solidFill>
          <a:ln w="9525">
            <a:solidFill>
              <a:schemeClr val="accent2"/>
            </a:solidFill>
            <a:miter lim="800000"/>
            <a:headEnd/>
            <a:tailEnd type="none" w="lg" len="lg"/>
          </a:ln>
        </p:spPr>
        <p:txBody>
          <a:bodyPr wrap="none" lIns="90000" tIns="46800" rIns="90000" bIns="46800" anchor="ctr"/>
          <a:lstStyle/>
          <a:p>
            <a:pPr>
              <a:spcBef>
                <a:spcPct val="20000"/>
              </a:spcBef>
            </a:pPr>
            <a:r>
              <a:rPr kumimoji="1" lang="en-US" altLang="zh-CN" sz="2000" b="1">
                <a:solidFill>
                  <a:schemeClr val="bg1"/>
                </a:solidFill>
                <a:latin typeface="Times New Roman" pitchFamily="18" charset="0"/>
                <a:ea typeface="楷体_GB2312" pitchFamily="49" charset="-122"/>
                <a:cs typeface="Times New Roman" pitchFamily="18" charset="0"/>
              </a:rPr>
              <a:t>A=5, B=4;</a:t>
            </a:r>
          </a:p>
          <a:p>
            <a:pPr>
              <a:spcBef>
                <a:spcPct val="20000"/>
              </a:spcBef>
            </a:pPr>
            <a:r>
              <a:rPr kumimoji="1" lang="en-US" altLang="zh-CN" sz="2000" b="1">
                <a:solidFill>
                  <a:schemeClr val="bg1"/>
                </a:solidFill>
                <a:latin typeface="Times New Roman" pitchFamily="18" charset="0"/>
                <a:ea typeface="楷体_GB2312" pitchFamily="49" charset="-122"/>
                <a:cs typeface="Times New Roman" pitchFamily="18" charset="0"/>
              </a:rPr>
              <a:t>C=B+A*2/B;</a:t>
            </a:r>
          </a:p>
        </p:txBody>
      </p:sp>
      <p:sp>
        <p:nvSpPr>
          <p:cNvPr id="24582" name="Rectangle 8"/>
          <p:cNvSpPr>
            <a:spLocks noChangeArrowheads="1"/>
          </p:cNvSpPr>
          <p:nvPr/>
        </p:nvSpPr>
        <p:spPr bwMode="auto">
          <a:xfrm>
            <a:off x="4038600" y="4038600"/>
            <a:ext cx="1219200" cy="1447800"/>
          </a:xfrm>
          <a:prstGeom prst="rect">
            <a:avLst/>
          </a:prstGeom>
          <a:solidFill>
            <a:srgbClr val="00FFFF">
              <a:alpha val="50195"/>
            </a:srgbClr>
          </a:solidFill>
          <a:ln w="9525">
            <a:solidFill>
              <a:schemeClr val="accent2"/>
            </a:solidFill>
            <a:miter lim="800000"/>
            <a:headEnd/>
            <a:tailEnd type="none" w="lg" len="lg"/>
          </a:ln>
        </p:spPr>
        <p:txBody>
          <a:bodyPr wrap="none" lIns="90000" tIns="46800" rIns="90000" bIns="46800" anchor="ctr"/>
          <a:lstStyle/>
          <a:p>
            <a:pPr algn="ctr">
              <a:spcBef>
                <a:spcPct val="20000"/>
              </a:spcBef>
            </a:pPr>
            <a:r>
              <a:rPr kumimoji="1" lang="en-US" altLang="zh-CN" sz="2000" b="1">
                <a:solidFill>
                  <a:schemeClr val="bg1"/>
                </a:solidFill>
                <a:latin typeface="Times New Roman" pitchFamily="18" charset="0"/>
                <a:ea typeface="楷体_GB2312" pitchFamily="49" charset="-122"/>
                <a:cs typeface="Times New Roman" pitchFamily="18" charset="0"/>
              </a:rPr>
              <a:t>0110010</a:t>
            </a:r>
          </a:p>
          <a:p>
            <a:pPr algn="ctr">
              <a:spcBef>
                <a:spcPct val="20000"/>
              </a:spcBef>
            </a:pPr>
            <a:r>
              <a:rPr kumimoji="1" lang="en-US" altLang="zh-CN" sz="2000" b="1">
                <a:solidFill>
                  <a:schemeClr val="bg1"/>
                </a:solidFill>
                <a:latin typeface="Times New Roman" pitchFamily="18" charset="0"/>
                <a:ea typeface="楷体_GB2312" pitchFamily="49" charset="-122"/>
                <a:cs typeface="Times New Roman" pitchFamily="18" charset="0"/>
              </a:rPr>
              <a:t>0011011</a:t>
            </a:r>
          </a:p>
        </p:txBody>
      </p:sp>
      <p:sp>
        <p:nvSpPr>
          <p:cNvPr id="24583" name="Text Box 9"/>
          <p:cNvSpPr txBox="1">
            <a:spLocks noChangeArrowheads="1"/>
          </p:cNvSpPr>
          <p:nvPr/>
        </p:nvSpPr>
        <p:spPr bwMode="auto">
          <a:xfrm>
            <a:off x="3962400" y="3284538"/>
            <a:ext cx="1203325" cy="771525"/>
          </a:xfrm>
          <a:prstGeom prst="rect">
            <a:avLst/>
          </a:prstGeom>
          <a:noFill/>
          <a:ln w="9525">
            <a:noFill/>
            <a:miter lim="800000"/>
            <a:headEnd/>
            <a:tailEnd type="none" w="lg" len="lg"/>
          </a:ln>
        </p:spPr>
        <p:txBody>
          <a:bodyPr lIns="90000" tIns="46800" rIns="90000" bIns="46800">
            <a:spAutoFit/>
          </a:bodyPr>
          <a:lstStyle/>
          <a:p>
            <a:pPr>
              <a:spcBef>
                <a:spcPct val="20000"/>
              </a:spcBef>
            </a:pPr>
            <a:r>
              <a:rPr kumimoji="1" lang="zh-CN" altLang="en-US" sz="2000" b="1">
                <a:latin typeface="Times New Roman" pitchFamily="18" charset="0"/>
                <a:ea typeface="楷体_GB2312" pitchFamily="49" charset="-122"/>
                <a:cs typeface="Times New Roman" pitchFamily="18" charset="0"/>
              </a:rPr>
              <a:t>目标程序</a:t>
            </a:r>
          </a:p>
          <a:p>
            <a:pPr>
              <a:spcBef>
                <a:spcPct val="20000"/>
              </a:spcBef>
            </a:pPr>
            <a:r>
              <a:rPr kumimoji="1" lang="zh-CN" altLang="en-US" sz="2000" b="1">
                <a:latin typeface="Times New Roman" pitchFamily="18" charset="0"/>
                <a:ea typeface="楷体_GB2312" pitchFamily="49" charset="-122"/>
                <a:cs typeface="Times New Roman" pitchFamily="18" charset="0"/>
              </a:rPr>
              <a:t>  </a:t>
            </a:r>
            <a:r>
              <a:rPr kumimoji="1" lang="en-US" altLang="zh-CN" sz="2000" b="1">
                <a:latin typeface="Times New Roman" pitchFamily="18" charset="0"/>
                <a:ea typeface="楷体_GB2312" pitchFamily="49" charset="-122"/>
                <a:cs typeface="Times New Roman" pitchFamily="18" charset="0"/>
              </a:rPr>
              <a:t>abc.obj</a:t>
            </a:r>
          </a:p>
        </p:txBody>
      </p:sp>
      <p:sp>
        <p:nvSpPr>
          <p:cNvPr id="24584" name="Text Box 10"/>
          <p:cNvSpPr txBox="1">
            <a:spLocks noChangeArrowheads="1"/>
          </p:cNvSpPr>
          <p:nvPr/>
        </p:nvSpPr>
        <p:spPr bwMode="auto">
          <a:xfrm>
            <a:off x="393700" y="5340350"/>
            <a:ext cx="1995487" cy="402291"/>
          </a:xfrm>
          <a:prstGeom prst="rect">
            <a:avLst/>
          </a:prstGeom>
          <a:noFill/>
          <a:ln w="9525">
            <a:noFill/>
            <a:miter lim="800000"/>
            <a:headEnd/>
            <a:tailEnd type="none" w="lg" len="lg"/>
          </a:ln>
        </p:spPr>
        <p:txBody>
          <a:bodyPr lIns="90000" tIns="46800" rIns="90000" bIns="46800">
            <a:spAutoFit/>
          </a:bodyPr>
          <a:lstStyle/>
          <a:p>
            <a:pPr>
              <a:spcBef>
                <a:spcPct val="20000"/>
              </a:spcBef>
            </a:pPr>
            <a:r>
              <a:rPr kumimoji="1" lang="zh-CN" altLang="en-US" sz="2000" b="1" dirty="0" smtClean="0">
                <a:latin typeface="Times New Roman" pitchFamily="18" charset="0"/>
                <a:ea typeface="楷体_GB2312" pitchFamily="49" charset="-122"/>
                <a:cs typeface="Times New Roman" pitchFamily="18" charset="0"/>
              </a:rPr>
              <a:t>源程序   </a:t>
            </a:r>
            <a:r>
              <a:rPr kumimoji="1" lang="en-US" altLang="zh-CN" sz="2000" b="1" dirty="0" err="1" smtClean="0">
                <a:latin typeface="Times New Roman" pitchFamily="18" charset="0"/>
                <a:ea typeface="楷体_GB2312" pitchFamily="49" charset="-122"/>
                <a:cs typeface="Times New Roman" pitchFamily="18" charset="0"/>
              </a:rPr>
              <a:t>abc.c</a:t>
            </a:r>
            <a:endParaRPr kumimoji="1" lang="en-US" altLang="zh-CN" sz="2000" b="1" dirty="0">
              <a:latin typeface="Times New Roman" pitchFamily="18" charset="0"/>
              <a:ea typeface="楷体_GB2312" pitchFamily="49" charset="-122"/>
              <a:cs typeface="Times New Roman" pitchFamily="18" charset="0"/>
            </a:endParaRPr>
          </a:p>
        </p:txBody>
      </p:sp>
      <p:sp>
        <p:nvSpPr>
          <p:cNvPr id="24587" name="Line 13"/>
          <p:cNvSpPr>
            <a:spLocks noChangeShapeType="1"/>
          </p:cNvSpPr>
          <p:nvPr/>
        </p:nvSpPr>
        <p:spPr bwMode="auto">
          <a:xfrm>
            <a:off x="2260600" y="4762500"/>
            <a:ext cx="1828800" cy="0"/>
          </a:xfrm>
          <a:prstGeom prst="line">
            <a:avLst/>
          </a:prstGeom>
          <a:noFill/>
          <a:ln w="28575">
            <a:solidFill>
              <a:schemeClr val="accent2"/>
            </a:solidFill>
            <a:round/>
            <a:headEnd/>
            <a:tailEnd type="arrow" w="lg" len="lg"/>
          </a:ln>
        </p:spPr>
        <p:txBody>
          <a:bodyPr wrap="none" lIns="90000" tIns="46800" rIns="90000" bIns="46800" anchor="ctr"/>
          <a:lstStyle/>
          <a:p>
            <a:endParaRPr lang="zh-CN" altLang="en-US"/>
          </a:p>
        </p:txBody>
      </p:sp>
      <p:sp>
        <p:nvSpPr>
          <p:cNvPr id="24590" name="AutoShape 16"/>
          <p:cNvSpPr>
            <a:spLocks noChangeArrowheads="1"/>
          </p:cNvSpPr>
          <p:nvPr/>
        </p:nvSpPr>
        <p:spPr bwMode="auto">
          <a:xfrm>
            <a:off x="2571750" y="4006850"/>
            <a:ext cx="1219200" cy="457200"/>
          </a:xfrm>
          <a:prstGeom prst="wedgeRectCallout">
            <a:avLst>
              <a:gd name="adj1" fmla="val 5731"/>
              <a:gd name="adj2" fmla="val 111111"/>
            </a:avLst>
          </a:prstGeom>
          <a:solidFill>
            <a:srgbClr val="FFCC99">
              <a:alpha val="50195"/>
            </a:srgbClr>
          </a:solidFill>
          <a:ln w="9525">
            <a:solidFill>
              <a:schemeClr val="accent2"/>
            </a:solidFill>
            <a:miter lim="800000"/>
            <a:headEnd/>
            <a:tailEnd type="none" w="lg" len="lg"/>
          </a:ln>
        </p:spPr>
        <p:txBody>
          <a:bodyPr lIns="90000" tIns="46800" rIns="90000" bIns="46800" anchor="ctr"/>
          <a:lstStyle/>
          <a:p>
            <a:pPr algn="ctr">
              <a:spcBef>
                <a:spcPct val="20000"/>
              </a:spcBef>
            </a:pPr>
            <a:r>
              <a:rPr kumimoji="1" lang="zh-CN" altLang="en-US" sz="2000" b="1" dirty="0">
                <a:latin typeface="Times New Roman" pitchFamily="18" charset="0"/>
                <a:ea typeface="楷体_GB2312" pitchFamily="49" charset="-122"/>
                <a:cs typeface="Times New Roman" pitchFamily="18" charset="0"/>
              </a:rPr>
              <a:t>编译程序</a:t>
            </a:r>
          </a:p>
        </p:txBody>
      </p:sp>
      <p:sp>
        <p:nvSpPr>
          <p:cNvPr id="24592" name="Line 18"/>
          <p:cNvSpPr>
            <a:spLocks noChangeShapeType="1"/>
          </p:cNvSpPr>
          <p:nvPr/>
        </p:nvSpPr>
        <p:spPr bwMode="auto">
          <a:xfrm>
            <a:off x="5257800" y="4648200"/>
            <a:ext cx="1828800" cy="0"/>
          </a:xfrm>
          <a:prstGeom prst="line">
            <a:avLst/>
          </a:prstGeom>
          <a:noFill/>
          <a:ln w="28575">
            <a:solidFill>
              <a:srgbClr val="008000"/>
            </a:solidFill>
            <a:round/>
            <a:headEnd/>
            <a:tailEnd type="arrow" w="lg" len="lg"/>
          </a:ln>
        </p:spPr>
        <p:txBody>
          <a:bodyPr wrap="none" lIns="90000" tIns="46800" rIns="90000" bIns="46800" anchor="ctr"/>
          <a:lstStyle/>
          <a:p>
            <a:endParaRPr lang="zh-CN" altLang="en-US"/>
          </a:p>
        </p:txBody>
      </p:sp>
      <p:sp>
        <p:nvSpPr>
          <p:cNvPr id="24593" name="Text Box 19"/>
          <p:cNvSpPr txBox="1">
            <a:spLocks noChangeArrowheads="1"/>
          </p:cNvSpPr>
          <p:nvPr/>
        </p:nvSpPr>
        <p:spPr bwMode="auto">
          <a:xfrm>
            <a:off x="7162800" y="4341813"/>
            <a:ext cx="1728788" cy="906462"/>
          </a:xfrm>
          <a:prstGeom prst="rect">
            <a:avLst/>
          </a:prstGeom>
          <a:noFill/>
          <a:ln w="9525">
            <a:noFill/>
            <a:miter lim="800000"/>
            <a:headEnd/>
            <a:tailEnd type="none" w="lg" len="lg"/>
          </a:ln>
        </p:spPr>
        <p:txBody>
          <a:bodyPr wrap="none" lIns="90000" tIns="46800" rIns="90000" bIns="46800">
            <a:spAutoFit/>
          </a:bodyPr>
          <a:lstStyle/>
          <a:p>
            <a:pPr>
              <a:spcBef>
                <a:spcPct val="20000"/>
              </a:spcBef>
            </a:pPr>
            <a:r>
              <a:rPr kumimoji="1" lang="zh-CN" altLang="en-US" sz="2400" b="1">
                <a:solidFill>
                  <a:schemeClr val="accent2"/>
                </a:solidFill>
                <a:latin typeface="Times New Roman" pitchFamily="18" charset="0"/>
                <a:ea typeface="楷体_GB2312" pitchFamily="49" charset="-122"/>
                <a:cs typeface="Times New Roman" pitchFamily="18" charset="0"/>
              </a:rPr>
              <a:t>可执行程序</a:t>
            </a:r>
          </a:p>
          <a:p>
            <a:pPr>
              <a:spcBef>
                <a:spcPct val="20000"/>
              </a:spcBef>
            </a:pPr>
            <a:r>
              <a:rPr kumimoji="1" lang="zh-CN" altLang="en-US" sz="2400" b="1">
                <a:solidFill>
                  <a:schemeClr val="accent2"/>
                </a:solidFill>
                <a:latin typeface="Times New Roman" pitchFamily="18" charset="0"/>
                <a:ea typeface="楷体_GB2312" pitchFamily="49" charset="-122"/>
                <a:cs typeface="Times New Roman" pitchFamily="18" charset="0"/>
              </a:rPr>
              <a:t>   </a:t>
            </a:r>
            <a:r>
              <a:rPr kumimoji="1" lang="en-US" altLang="zh-CN" sz="2400" b="1">
                <a:solidFill>
                  <a:schemeClr val="accent2"/>
                </a:solidFill>
                <a:latin typeface="Times New Roman" pitchFamily="18" charset="0"/>
                <a:ea typeface="楷体_GB2312" pitchFamily="49" charset="-122"/>
                <a:cs typeface="Times New Roman" pitchFamily="18" charset="0"/>
              </a:rPr>
              <a:t>abc.exe</a:t>
            </a:r>
          </a:p>
        </p:txBody>
      </p:sp>
      <p:sp>
        <p:nvSpPr>
          <p:cNvPr id="24594" name="AutoShape 20"/>
          <p:cNvSpPr>
            <a:spLocks noChangeArrowheads="1"/>
          </p:cNvSpPr>
          <p:nvPr/>
        </p:nvSpPr>
        <p:spPr bwMode="auto">
          <a:xfrm>
            <a:off x="5410200" y="3810000"/>
            <a:ext cx="1219200" cy="457200"/>
          </a:xfrm>
          <a:prstGeom prst="wedgeRectCallout">
            <a:avLst>
              <a:gd name="adj1" fmla="val 11981"/>
              <a:gd name="adj2" fmla="val 120833"/>
            </a:avLst>
          </a:prstGeom>
          <a:solidFill>
            <a:srgbClr val="00FF99">
              <a:alpha val="50195"/>
            </a:srgbClr>
          </a:solidFill>
          <a:ln w="9525">
            <a:solidFill>
              <a:schemeClr val="accent2"/>
            </a:solidFill>
            <a:miter lim="800000"/>
            <a:headEnd/>
            <a:tailEnd type="none" w="lg" len="lg"/>
          </a:ln>
        </p:spPr>
        <p:txBody>
          <a:bodyPr lIns="90000" tIns="46800" rIns="90000" bIns="46800" anchor="ctr"/>
          <a:lstStyle/>
          <a:p>
            <a:pPr algn="ctr">
              <a:spcBef>
                <a:spcPct val="20000"/>
              </a:spcBef>
            </a:pPr>
            <a:r>
              <a:rPr kumimoji="1" lang="zh-CN" altLang="en-US" sz="2000" b="1">
                <a:latin typeface="Times New Roman" pitchFamily="18" charset="0"/>
                <a:ea typeface="楷体_GB2312" pitchFamily="49" charset="-122"/>
                <a:cs typeface="Times New Roman" pitchFamily="18" charset="0"/>
              </a:rPr>
              <a:t>连接程序</a:t>
            </a:r>
          </a:p>
        </p:txBody>
      </p:sp>
      <p:sp>
        <p:nvSpPr>
          <p:cNvPr id="22" name="日期占位符 21"/>
          <p:cNvSpPr>
            <a:spLocks noGrp="1"/>
          </p:cNvSpPr>
          <p:nvPr>
            <p:ph type="dt" sz="half" idx="10"/>
          </p:nvPr>
        </p:nvSpPr>
        <p:spPr/>
        <p:txBody>
          <a:bodyPr/>
          <a:lstStyle/>
          <a:p>
            <a:pPr>
              <a:defRPr/>
            </a:pPr>
            <a:fld id="{3AE4DD73-573F-4CA9-8C8F-3A53BC45BB17}" type="datetime1">
              <a:rPr lang="zh-CN" altLang="en-US" smtClean="0"/>
              <a:pPr>
                <a:defRPr/>
              </a:pPr>
              <a:t>2012-9-17</a:t>
            </a:fld>
            <a:endParaRPr lang="en-US" altLang="zh-CN" dirty="0"/>
          </a:p>
        </p:txBody>
      </p:sp>
      <p:sp>
        <p:nvSpPr>
          <p:cNvPr id="23" name="灯片编号占位符 22"/>
          <p:cNvSpPr>
            <a:spLocks noGrp="1"/>
          </p:cNvSpPr>
          <p:nvPr>
            <p:ph type="sldNum" sz="quarter" idx="12"/>
          </p:nvPr>
        </p:nvSpPr>
        <p:spPr/>
        <p:txBody>
          <a:bodyPr/>
          <a:lstStyle/>
          <a:p>
            <a:pPr>
              <a:defRPr/>
            </a:pPr>
            <a:fld id="{76C28267-322E-4F55-83A7-61969821FE8C}" type="slidenum">
              <a:rPr lang="en-US" altLang="zh-CN" smtClean="0"/>
              <a:pPr>
                <a:defRPr/>
              </a:pPr>
              <a:t>20</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50825" y="714375"/>
            <a:ext cx="8607425" cy="2986088"/>
          </a:xfrm>
          <a:prstGeom prst="rect">
            <a:avLst/>
          </a:prstGeom>
          <a:noFill/>
          <a:ln w="12700" cap="sq">
            <a:noFill/>
            <a:miter lim="800000"/>
            <a:headEnd/>
            <a:tailEnd/>
          </a:ln>
        </p:spPr>
        <p:txBody>
          <a:bodyPr>
            <a:spAutoFit/>
          </a:bodyPr>
          <a:lstStyle/>
          <a:p>
            <a:pPr marL="342900" indent="-342900"/>
            <a:r>
              <a:rPr kumimoji="1" lang="zh-CN" altLang="en-US" sz="3200" b="1">
                <a:solidFill>
                  <a:schemeClr val="tx2"/>
                </a:solidFill>
                <a:latin typeface="楷体_GB2312" pitchFamily="49" charset="-122"/>
                <a:ea typeface="黑体" pitchFamily="2" charset="-122"/>
              </a:rPr>
              <a:t>递归算法</a:t>
            </a:r>
            <a:r>
              <a:rPr kumimoji="1" lang="zh-CN" altLang="en-US" sz="3200" b="1">
                <a:latin typeface="楷体_GB2312" pitchFamily="49" charset="-122"/>
                <a:ea typeface="黑体" pitchFamily="2" charset="-122"/>
              </a:rPr>
              <a:t>在可计算性理论中占有重要地位，它</a:t>
            </a:r>
            <a:endParaRPr kumimoji="1" lang="en-US" altLang="zh-CN" sz="3200" b="1">
              <a:latin typeface="楷体_GB2312" pitchFamily="49" charset="-122"/>
              <a:ea typeface="黑体" pitchFamily="2" charset="-122"/>
            </a:endParaRPr>
          </a:p>
          <a:p>
            <a:pPr marL="342900" indent="-342900"/>
            <a:r>
              <a:rPr kumimoji="1" lang="zh-CN" altLang="en-US" sz="3200" b="1">
                <a:latin typeface="楷体_GB2312" pitchFamily="49" charset="-122"/>
                <a:ea typeface="黑体" pitchFamily="2" charset="-122"/>
              </a:rPr>
              <a:t>是算法设计的有力工具，对于拓展编程思路非</a:t>
            </a:r>
            <a:endParaRPr kumimoji="1" lang="en-US" altLang="zh-CN" sz="3200" b="1">
              <a:latin typeface="楷体_GB2312" pitchFamily="49" charset="-122"/>
              <a:ea typeface="黑体" pitchFamily="2" charset="-122"/>
            </a:endParaRPr>
          </a:p>
          <a:p>
            <a:pPr marL="342900" indent="-342900"/>
            <a:r>
              <a:rPr kumimoji="1" lang="zh-CN" altLang="en-US" sz="3200" b="1">
                <a:latin typeface="楷体_GB2312" pitchFamily="49" charset="-122"/>
                <a:ea typeface="黑体" pitchFamily="2" charset="-122"/>
              </a:rPr>
              <a:t>常有用。就递归算法而言并不涉及高深数学知</a:t>
            </a:r>
            <a:endParaRPr kumimoji="1" lang="en-US" altLang="zh-CN" sz="3200" b="1">
              <a:latin typeface="楷体_GB2312" pitchFamily="49" charset="-122"/>
              <a:ea typeface="黑体" pitchFamily="2" charset="-122"/>
            </a:endParaRPr>
          </a:p>
          <a:p>
            <a:pPr marL="342900" indent="-342900"/>
            <a:r>
              <a:rPr kumimoji="1" lang="zh-CN" altLang="en-US" sz="3200" b="1">
                <a:latin typeface="楷体_GB2312" pitchFamily="49" charset="-122"/>
                <a:ea typeface="黑体" pitchFamily="2" charset="-122"/>
              </a:rPr>
              <a:t>识，只不过初学者要建立起递归概念不十分容</a:t>
            </a:r>
            <a:endParaRPr kumimoji="1" lang="en-US" altLang="zh-CN" sz="3200" b="1">
              <a:latin typeface="楷体_GB2312" pitchFamily="49" charset="-122"/>
              <a:ea typeface="黑体" pitchFamily="2" charset="-122"/>
            </a:endParaRPr>
          </a:p>
          <a:p>
            <a:pPr marL="342900" indent="-342900"/>
            <a:r>
              <a:rPr kumimoji="1" lang="zh-CN" altLang="en-US" sz="3200" b="1">
                <a:latin typeface="楷体_GB2312" pitchFamily="49" charset="-122"/>
                <a:ea typeface="黑体" pitchFamily="2" charset="-122"/>
              </a:rPr>
              <a:t>易。我们先从一个最简单的例子导入。</a:t>
            </a:r>
          </a:p>
          <a:p>
            <a:pPr marL="342900" indent="-342900"/>
            <a:endParaRPr kumimoji="1" lang="zh-CN" altLang="en-US" sz="2800" b="1">
              <a:latin typeface="黑体" pitchFamily="2" charset="-122"/>
              <a:ea typeface="黑体" pitchFamily="2" charset="-122"/>
            </a:endParaRPr>
          </a:p>
        </p:txBody>
      </p:sp>
      <p:sp>
        <p:nvSpPr>
          <p:cNvPr id="31747" name="Rectangle 3"/>
          <p:cNvSpPr>
            <a:spLocks noChangeArrowheads="1"/>
          </p:cNvSpPr>
          <p:nvPr/>
        </p:nvSpPr>
        <p:spPr bwMode="auto">
          <a:xfrm>
            <a:off x="2500313" y="4357688"/>
            <a:ext cx="3429000" cy="646112"/>
          </a:xfrm>
          <a:prstGeom prst="rect">
            <a:avLst/>
          </a:prstGeom>
          <a:noFill/>
          <a:ln w="9525">
            <a:noFill/>
            <a:miter lim="800000"/>
            <a:headEnd/>
            <a:tailEnd/>
          </a:ln>
        </p:spPr>
        <p:txBody>
          <a:bodyPr wrap="none">
            <a:spAutoFit/>
          </a:bodyPr>
          <a:lstStyle/>
          <a:p>
            <a:r>
              <a:rPr kumimoji="1" lang="zh-CN" altLang="en-US" sz="3600" b="1">
                <a:solidFill>
                  <a:srgbClr val="FF0000"/>
                </a:solidFill>
                <a:latin typeface="楷体" pitchFamily="49" charset="-122"/>
                <a:ea typeface="楷体" pitchFamily="49" charset="-122"/>
              </a:rPr>
              <a:t>用递归算法求</a:t>
            </a:r>
            <a:r>
              <a:rPr kumimoji="1" lang="en-US" altLang="zh-CN" sz="3600" b="1">
                <a:solidFill>
                  <a:srgbClr val="FF0000"/>
                </a:solidFill>
                <a:latin typeface="楷体" pitchFamily="49" charset="-122"/>
                <a:ea typeface="楷体" pitchFamily="49" charset="-122"/>
              </a:rPr>
              <a:t>n!</a:t>
            </a:r>
          </a:p>
        </p:txBody>
      </p:sp>
    </p:spTree>
  </p:cSld>
  <p:clrMapOvr>
    <a:masterClrMapping/>
  </p:clrMapOvr>
  <p:transition>
    <p:blinds dir="vert"/>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en-US" altLang="zh-CN" sz="3300" b="1" smtClean="0">
                <a:latin typeface="黑体" pitchFamily="2" charset="-122"/>
                <a:ea typeface="黑体" pitchFamily="2" charset="-122"/>
              </a:rPr>
              <a:t>【</a:t>
            </a:r>
            <a:r>
              <a:rPr lang="zh-CN" altLang="en-US" sz="3300" b="1" smtClean="0">
                <a:latin typeface="黑体" pitchFamily="2" charset="-122"/>
                <a:ea typeface="黑体" pitchFamily="2" charset="-122"/>
              </a:rPr>
              <a:t>例一</a:t>
            </a:r>
            <a:r>
              <a:rPr lang="en-US" altLang="zh-CN" sz="3300" b="1" smtClean="0">
                <a:latin typeface="黑体" pitchFamily="2" charset="-122"/>
                <a:ea typeface="黑体" pitchFamily="2" charset="-122"/>
              </a:rPr>
              <a:t>】</a:t>
            </a:r>
            <a:r>
              <a:rPr lang="zh-CN" altLang="en-US" sz="3300" b="1" smtClean="0">
                <a:latin typeface="黑体" pitchFamily="2" charset="-122"/>
                <a:ea typeface="黑体" pitchFamily="2" charset="-122"/>
              </a:rPr>
              <a:t>（ </a:t>
            </a:r>
            <a:r>
              <a:rPr lang="en-US" altLang="zh-CN" sz="3300" b="1" smtClean="0">
                <a:latin typeface="黑体" pitchFamily="2" charset="-122"/>
                <a:ea typeface="黑体" pitchFamily="2" charset="-122"/>
              </a:rPr>
              <a:t>P160</a:t>
            </a:r>
            <a:r>
              <a:rPr lang="zh-CN" altLang="en-US" sz="3300" b="1" smtClean="0">
                <a:latin typeface="黑体" pitchFamily="2" charset="-122"/>
                <a:ea typeface="黑体" pitchFamily="2" charset="-122"/>
              </a:rPr>
              <a:t>例</a:t>
            </a:r>
            <a:r>
              <a:rPr lang="en-US" altLang="zh-CN" sz="3300" b="1" smtClean="0">
                <a:latin typeface="黑体" pitchFamily="2" charset="-122"/>
                <a:ea typeface="黑体" pitchFamily="2" charset="-122"/>
              </a:rPr>
              <a:t>8.8</a:t>
            </a:r>
            <a:r>
              <a:rPr lang="zh-CN" altLang="en-US" sz="3300" b="1" smtClean="0">
                <a:latin typeface="黑体" pitchFamily="2" charset="-122"/>
                <a:ea typeface="黑体" pitchFamily="2" charset="-122"/>
              </a:rPr>
              <a:t>）用递归法求</a:t>
            </a:r>
            <a:r>
              <a:rPr lang="en-US" altLang="zh-CN" sz="3300" b="1" smtClean="0">
                <a:latin typeface="黑体" pitchFamily="2" charset="-122"/>
                <a:ea typeface="黑体" pitchFamily="2" charset="-122"/>
              </a:rPr>
              <a:t>n</a:t>
            </a:r>
            <a:r>
              <a:rPr lang="zh-CN" altLang="en-US" sz="3300" b="1" smtClean="0">
                <a:latin typeface="黑体" pitchFamily="2" charset="-122"/>
                <a:ea typeface="黑体" pitchFamily="2" charset="-122"/>
              </a:rPr>
              <a:t>！</a:t>
            </a:r>
            <a:br>
              <a:rPr lang="zh-CN" altLang="en-US" sz="3300" b="1" smtClean="0">
                <a:latin typeface="黑体" pitchFamily="2" charset="-122"/>
                <a:ea typeface="黑体" pitchFamily="2" charset="-122"/>
              </a:rPr>
            </a:br>
            <a:r>
              <a:rPr lang="zh-CN" altLang="en-US" sz="3300" b="1" smtClean="0">
                <a:latin typeface="黑体" pitchFamily="2" charset="-122"/>
                <a:ea typeface="黑体" pitchFamily="2" charset="-122"/>
              </a:rPr>
              <a:t>分析比较：</a:t>
            </a:r>
          </a:p>
        </p:txBody>
      </p:sp>
      <p:pic>
        <p:nvPicPr>
          <p:cNvPr id="32771" name="Picture 7" descr="n!递归法"/>
          <p:cNvPicPr>
            <a:picLocks noChangeAspect="1" noChangeArrowheads="1"/>
          </p:cNvPicPr>
          <p:nvPr>
            <p:ph idx="1"/>
          </p:nvPr>
        </p:nvPicPr>
        <p:blipFill>
          <a:blip r:embed="rId2"/>
          <a:srcRect/>
          <a:stretch>
            <a:fillRect/>
          </a:stretch>
        </p:blipFill>
        <p:spPr>
          <a:xfrm>
            <a:off x="323850" y="1412875"/>
            <a:ext cx="8496300" cy="2560638"/>
          </a:xfrm>
          <a:noFill/>
        </p:spPr>
      </p:pic>
      <p:sp>
        <p:nvSpPr>
          <p:cNvPr id="32772" name="Text Box 8"/>
          <p:cNvSpPr txBox="1">
            <a:spLocks noChangeArrowheads="1"/>
          </p:cNvSpPr>
          <p:nvPr/>
        </p:nvSpPr>
        <p:spPr bwMode="auto">
          <a:xfrm>
            <a:off x="0" y="4365625"/>
            <a:ext cx="9144000" cy="915988"/>
          </a:xfrm>
          <a:prstGeom prst="rect">
            <a:avLst/>
          </a:prstGeom>
          <a:noFill/>
          <a:ln w="9525">
            <a:noFill/>
            <a:miter lim="800000"/>
            <a:headEnd/>
            <a:tailEnd/>
          </a:ln>
        </p:spPr>
        <p:txBody>
          <a:bodyPr>
            <a:spAutoFit/>
          </a:bodyPr>
          <a:lstStyle/>
          <a:p>
            <a:r>
              <a:rPr lang="en-US" altLang="zh-CN"/>
              <a:t>  </a:t>
            </a:r>
            <a:r>
              <a:rPr lang="zh-CN" altLang="en-US">
                <a:ea typeface="黑体" pitchFamily="2" charset="-122"/>
              </a:rPr>
              <a:t>实际上，递归程序分两个阶段执行</a:t>
            </a:r>
            <a:r>
              <a:rPr lang="en-US" altLang="zh-CN">
                <a:ea typeface="黑体" pitchFamily="2" charset="-122"/>
              </a:rPr>
              <a:t>——</a:t>
            </a:r>
          </a:p>
          <a:p>
            <a:r>
              <a:rPr lang="en-US" altLang="zh-CN">
                <a:ea typeface="黑体" pitchFamily="2" charset="-122"/>
              </a:rPr>
              <a:t>  ①</a:t>
            </a:r>
            <a:r>
              <a:rPr lang="zh-CN" altLang="en-US">
                <a:ea typeface="黑体" pitchFamily="2" charset="-122"/>
              </a:rPr>
              <a:t>回推（调用）：欲求</a:t>
            </a:r>
            <a:r>
              <a:rPr lang="en-US" altLang="zh-CN">
                <a:ea typeface="黑体" pitchFamily="2" charset="-122"/>
              </a:rPr>
              <a:t>n! →</a:t>
            </a:r>
            <a:r>
              <a:rPr lang="zh-CN" altLang="en-US">
                <a:ea typeface="黑体" pitchFamily="2" charset="-122"/>
              </a:rPr>
              <a:t>先求 </a:t>
            </a:r>
            <a:r>
              <a:rPr lang="en-US" altLang="zh-CN">
                <a:ea typeface="黑体" pitchFamily="2" charset="-122"/>
              </a:rPr>
              <a:t>(n-1)! →(n-2)! → … → 1!   </a:t>
            </a:r>
            <a:r>
              <a:rPr lang="zh-CN" altLang="en-US">
                <a:ea typeface="黑体" pitchFamily="2" charset="-122"/>
              </a:rPr>
              <a:t>若</a:t>
            </a:r>
            <a:r>
              <a:rPr lang="en-US" altLang="zh-CN">
                <a:ea typeface="黑体" pitchFamily="2" charset="-122"/>
              </a:rPr>
              <a:t>1</a:t>
            </a:r>
            <a:r>
              <a:rPr lang="zh-CN" altLang="en-US">
                <a:ea typeface="黑体" pitchFamily="2" charset="-122"/>
              </a:rPr>
              <a:t>！已知，回推结束。</a:t>
            </a:r>
          </a:p>
          <a:p>
            <a:r>
              <a:rPr lang="zh-CN" altLang="en-US">
                <a:ea typeface="黑体" pitchFamily="2" charset="-122"/>
              </a:rPr>
              <a:t>  ②递推（回代）：知道</a:t>
            </a:r>
            <a:r>
              <a:rPr lang="en-US" altLang="zh-CN">
                <a:ea typeface="黑体" pitchFamily="2" charset="-122"/>
              </a:rPr>
              <a:t>1</a:t>
            </a:r>
            <a:r>
              <a:rPr lang="zh-CN" altLang="en-US">
                <a:ea typeface="黑体" pitchFamily="2" charset="-122"/>
              </a:rPr>
              <a:t>！→</a:t>
            </a:r>
            <a:r>
              <a:rPr lang="en-US" altLang="zh-CN">
                <a:ea typeface="黑体" pitchFamily="2" charset="-122"/>
              </a:rPr>
              <a:t>2</a:t>
            </a:r>
            <a:r>
              <a:rPr lang="zh-CN" altLang="en-US">
                <a:ea typeface="黑体" pitchFamily="2" charset="-122"/>
              </a:rPr>
              <a:t>！可求出→</a:t>
            </a:r>
            <a:r>
              <a:rPr lang="en-US" altLang="zh-CN">
                <a:ea typeface="黑体" pitchFamily="2" charset="-122"/>
              </a:rPr>
              <a:t>3</a:t>
            </a:r>
            <a:r>
              <a:rPr lang="zh-CN" altLang="en-US">
                <a:ea typeface="黑体" pitchFamily="2" charset="-122"/>
              </a:rPr>
              <a:t>！→ </a:t>
            </a:r>
            <a:r>
              <a:rPr lang="en-US" altLang="zh-CN">
                <a:ea typeface="黑体" pitchFamily="2" charset="-122"/>
              </a:rPr>
              <a:t>… → n</a:t>
            </a:r>
            <a:r>
              <a:rPr lang="zh-CN" altLang="en-US">
                <a:ea typeface="黑体" pitchFamily="2" charset="-122"/>
              </a:rPr>
              <a:t>！</a:t>
            </a:r>
          </a:p>
        </p:txBody>
      </p:sp>
    </p:spTree>
  </p:cSld>
  <p:clrMapOvr>
    <a:masterClrMapping/>
  </p:clrMapOvr>
  <p:transition>
    <p:blinds dir="vert"/>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468313" y="0"/>
            <a:ext cx="7543800" cy="836613"/>
          </a:xfrm>
        </p:spPr>
        <p:txBody>
          <a:bodyPr/>
          <a:lstStyle/>
          <a:p>
            <a:pPr eaLnBrk="1" hangingPunct="1"/>
            <a:r>
              <a:rPr lang="zh-CN" altLang="en-US" sz="3300" smtClean="0">
                <a:solidFill>
                  <a:srgbClr val="FF0000"/>
                </a:solidFill>
                <a:ea typeface="华文细黑" pitchFamily="2" charset="-122"/>
              </a:rPr>
              <a:t>程序如下：</a:t>
            </a:r>
          </a:p>
        </p:txBody>
      </p:sp>
      <p:sp>
        <p:nvSpPr>
          <p:cNvPr id="33795" name="Rectangle 4"/>
          <p:cNvSpPr>
            <a:spLocks noGrp="1" noRot="1" noChangeArrowheads="1"/>
          </p:cNvSpPr>
          <p:nvPr>
            <p:ph type="body" sz="half" idx="1"/>
          </p:nvPr>
        </p:nvSpPr>
        <p:spPr>
          <a:xfrm>
            <a:off x="395288" y="908050"/>
            <a:ext cx="4038600" cy="5400675"/>
          </a:xfrm>
          <a:solidFill>
            <a:srgbClr val="CCFFFF"/>
          </a:solidFill>
          <a:ln w="15875">
            <a:solidFill>
              <a:srgbClr val="FF0000"/>
            </a:solidFill>
          </a:ln>
        </p:spPr>
        <p:txBody>
          <a:bodyPr/>
          <a:lstStyle/>
          <a:p>
            <a:pPr eaLnBrk="1" hangingPunct="1">
              <a:buFont typeface="Wingdings 2" pitchFamily="18" charset="2"/>
              <a:buNone/>
            </a:pPr>
            <a:r>
              <a:rPr lang="en-US" altLang="zh-CN" sz="2400" smtClean="0"/>
              <a:t>main()</a:t>
            </a:r>
          </a:p>
          <a:p>
            <a:pPr eaLnBrk="1" hangingPunct="1">
              <a:buFont typeface="Wingdings 2" pitchFamily="18" charset="2"/>
              <a:buNone/>
            </a:pPr>
            <a:r>
              <a:rPr lang="en-US" altLang="zh-CN" sz="2400" smtClean="0"/>
              <a:t>{  </a:t>
            </a:r>
          </a:p>
          <a:p>
            <a:pPr eaLnBrk="1" hangingPunct="1">
              <a:buFont typeface="Wingdings 2" pitchFamily="18" charset="2"/>
              <a:buNone/>
            </a:pPr>
            <a:r>
              <a:rPr lang="en-US" altLang="zh-CN" sz="2400" smtClean="0"/>
              <a:t>    int n;</a:t>
            </a:r>
          </a:p>
          <a:p>
            <a:pPr eaLnBrk="1" hangingPunct="1">
              <a:buFont typeface="Wingdings 2" pitchFamily="18" charset="2"/>
              <a:buNone/>
            </a:pPr>
            <a:r>
              <a:rPr lang="en-US" altLang="zh-CN" sz="2400" smtClean="0"/>
              <a:t>    float s;</a:t>
            </a:r>
          </a:p>
          <a:p>
            <a:pPr eaLnBrk="1" hangingPunct="1">
              <a:buFont typeface="Wingdings 2" pitchFamily="18" charset="2"/>
              <a:buNone/>
            </a:pPr>
            <a:r>
              <a:rPr lang="en-US" altLang="zh-CN" sz="2400" smtClean="0"/>
              <a:t>    float fac();</a:t>
            </a:r>
          </a:p>
          <a:p>
            <a:pPr eaLnBrk="1" hangingPunct="1">
              <a:spcBef>
                <a:spcPct val="50000"/>
              </a:spcBef>
              <a:spcAft>
                <a:spcPct val="50000"/>
              </a:spcAft>
              <a:buFont typeface="Wingdings 2" pitchFamily="18" charset="2"/>
              <a:buNone/>
            </a:pPr>
            <a:r>
              <a:rPr lang="en-US" altLang="zh-CN" sz="2400" smtClean="0"/>
              <a:t>    clrscr();</a:t>
            </a:r>
          </a:p>
          <a:p>
            <a:pPr eaLnBrk="1" hangingPunct="1">
              <a:buFont typeface="Wingdings 2" pitchFamily="18" charset="2"/>
              <a:buNone/>
            </a:pPr>
            <a:r>
              <a:rPr lang="en-US" altLang="zh-CN" sz="2400" smtClean="0"/>
              <a:t>    printf("Input n=");</a:t>
            </a:r>
          </a:p>
          <a:p>
            <a:pPr eaLnBrk="1" hangingPunct="1">
              <a:buFont typeface="Wingdings 2" pitchFamily="18" charset="2"/>
              <a:buNone/>
            </a:pPr>
            <a:r>
              <a:rPr lang="en-US" altLang="zh-CN" sz="2400" smtClean="0"/>
              <a:t>    scanf("%d",&amp;n);</a:t>
            </a:r>
          </a:p>
          <a:p>
            <a:pPr eaLnBrk="1" hangingPunct="1">
              <a:spcBef>
                <a:spcPct val="50000"/>
              </a:spcBef>
              <a:spcAft>
                <a:spcPct val="50000"/>
              </a:spcAft>
              <a:buFont typeface="Wingdings 2" pitchFamily="18" charset="2"/>
              <a:buNone/>
            </a:pPr>
            <a:r>
              <a:rPr lang="en-US" altLang="zh-CN" sz="2400" smtClean="0"/>
              <a:t>    s=fac(n);</a:t>
            </a:r>
          </a:p>
          <a:p>
            <a:pPr eaLnBrk="1" hangingPunct="1">
              <a:buFont typeface="Wingdings 2" pitchFamily="18" charset="2"/>
              <a:buNone/>
            </a:pPr>
            <a:r>
              <a:rPr lang="en-US" altLang="zh-CN" sz="2400" smtClean="0"/>
              <a:t>    printf("%d!=%.0f",n,s);</a:t>
            </a:r>
          </a:p>
          <a:p>
            <a:pPr eaLnBrk="1" hangingPunct="1">
              <a:buFont typeface="Wingdings 2" pitchFamily="18" charset="2"/>
              <a:buNone/>
            </a:pPr>
            <a:r>
              <a:rPr lang="en-US" altLang="zh-CN" sz="2400" smtClean="0"/>
              <a:t>}</a:t>
            </a:r>
          </a:p>
        </p:txBody>
      </p:sp>
      <p:sp>
        <p:nvSpPr>
          <p:cNvPr id="33796" name="Rectangle 5"/>
          <p:cNvSpPr>
            <a:spLocks noGrp="1" noRot="1" noChangeArrowheads="1"/>
          </p:cNvSpPr>
          <p:nvPr>
            <p:ph type="body" sz="half" idx="2"/>
          </p:nvPr>
        </p:nvSpPr>
        <p:spPr>
          <a:xfrm>
            <a:off x="4716463" y="908050"/>
            <a:ext cx="4038600" cy="5400675"/>
          </a:xfrm>
          <a:solidFill>
            <a:srgbClr val="CCFFCC"/>
          </a:solidFill>
          <a:ln w="22225">
            <a:solidFill>
              <a:srgbClr val="FF00FF"/>
            </a:solidFill>
          </a:ln>
        </p:spPr>
        <p:txBody>
          <a:bodyPr/>
          <a:lstStyle/>
          <a:p>
            <a:pPr eaLnBrk="1" hangingPunct="1">
              <a:buFont typeface="Wingdings 2" pitchFamily="18" charset="2"/>
              <a:buNone/>
            </a:pPr>
            <a:endParaRPr lang="en-US" altLang="zh-CN" smtClean="0"/>
          </a:p>
          <a:p>
            <a:pPr eaLnBrk="1" hangingPunct="1">
              <a:buFont typeface="Wingdings 2" pitchFamily="18" charset="2"/>
              <a:buNone/>
            </a:pPr>
            <a:r>
              <a:rPr lang="en-US" altLang="zh-CN" smtClean="0"/>
              <a:t>float fac(int x)</a:t>
            </a:r>
          </a:p>
          <a:p>
            <a:pPr eaLnBrk="1" hangingPunct="1">
              <a:buFont typeface="Wingdings 2" pitchFamily="18" charset="2"/>
              <a:buNone/>
            </a:pPr>
            <a:r>
              <a:rPr lang="en-US" altLang="zh-CN" smtClean="0"/>
              <a:t>{  </a:t>
            </a:r>
          </a:p>
          <a:p>
            <a:pPr eaLnBrk="1" hangingPunct="1">
              <a:buFont typeface="Wingdings 2" pitchFamily="18" charset="2"/>
              <a:buNone/>
            </a:pPr>
            <a:r>
              <a:rPr lang="en-US" altLang="zh-CN" smtClean="0"/>
              <a:t>     int f;</a:t>
            </a:r>
          </a:p>
          <a:p>
            <a:pPr eaLnBrk="1" hangingPunct="1">
              <a:buFont typeface="Wingdings 2" pitchFamily="18" charset="2"/>
              <a:buNone/>
            </a:pPr>
            <a:r>
              <a:rPr lang="en-US" altLang="zh-CN" smtClean="0"/>
              <a:t>     if (x==0||x==1)</a:t>
            </a:r>
          </a:p>
          <a:p>
            <a:pPr eaLnBrk="1" hangingPunct="1">
              <a:buFont typeface="Wingdings 2" pitchFamily="18" charset="2"/>
              <a:buNone/>
            </a:pPr>
            <a:r>
              <a:rPr lang="en-US" altLang="zh-CN" smtClean="0"/>
              <a:t>         f=1;</a:t>
            </a:r>
          </a:p>
          <a:p>
            <a:pPr eaLnBrk="1" hangingPunct="1">
              <a:buFont typeface="Wingdings 2" pitchFamily="18" charset="2"/>
              <a:buNone/>
            </a:pPr>
            <a:r>
              <a:rPr lang="en-US" altLang="zh-CN" smtClean="0"/>
              <a:t>     else</a:t>
            </a:r>
          </a:p>
          <a:p>
            <a:pPr eaLnBrk="1" hangingPunct="1">
              <a:buFont typeface="Wingdings 2" pitchFamily="18" charset="2"/>
              <a:buNone/>
            </a:pPr>
            <a:r>
              <a:rPr lang="en-US" altLang="zh-CN" smtClean="0"/>
              <a:t>         f=fac(x-1)*x;</a:t>
            </a:r>
          </a:p>
          <a:p>
            <a:pPr eaLnBrk="1" hangingPunct="1">
              <a:buFont typeface="Wingdings 2" pitchFamily="18" charset="2"/>
              <a:buNone/>
            </a:pPr>
            <a:r>
              <a:rPr lang="en-US" altLang="zh-CN" smtClean="0"/>
              <a:t>      return f;</a:t>
            </a:r>
          </a:p>
          <a:p>
            <a:pPr eaLnBrk="1" hangingPunct="1">
              <a:buFont typeface="Wingdings 2" pitchFamily="18" charset="2"/>
              <a:buNone/>
            </a:pPr>
            <a:r>
              <a:rPr lang="en-US" altLang="zh-CN" smtClean="0"/>
              <a:t> }</a:t>
            </a:r>
          </a:p>
          <a:p>
            <a:pPr eaLnBrk="1" hangingPunct="1">
              <a:buFont typeface="Wingdings 2" pitchFamily="18" charset="2"/>
              <a:buNone/>
            </a:pPr>
            <a:endParaRPr lang="en-US" altLang="zh-CN" smtClean="0"/>
          </a:p>
          <a:p>
            <a:pPr eaLnBrk="1" hangingPunct="1">
              <a:buFont typeface="Wingdings 2" pitchFamily="18" charset="2"/>
              <a:buNone/>
            </a:pPr>
            <a:endParaRPr lang="en-US" altLang="zh-CN" smtClean="0"/>
          </a:p>
        </p:txBody>
      </p:sp>
    </p:spTree>
  </p:cSld>
  <p:clrMapOvr>
    <a:masterClrMapping/>
  </p:clrMapOvr>
  <p:transition>
    <p:blinds dir="vert"/>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95288" y="333375"/>
            <a:ext cx="8208962" cy="2232025"/>
          </a:xfrm>
        </p:spPr>
        <p:txBody>
          <a:bodyPr/>
          <a:lstStyle/>
          <a:p>
            <a:pPr algn="l" eaLnBrk="1" hangingPunct="1"/>
            <a:r>
              <a:rPr lang="en-US" altLang="zh-CN" sz="3300" b="1" smtClean="0">
                <a:latin typeface="黑体" pitchFamily="2" charset="-122"/>
                <a:ea typeface="黑体" pitchFamily="2" charset="-122"/>
              </a:rPr>
              <a:t>【</a:t>
            </a:r>
            <a:r>
              <a:rPr lang="zh-CN" altLang="en-US" sz="3300" b="1" smtClean="0">
                <a:latin typeface="黑体" pitchFamily="2" charset="-122"/>
                <a:ea typeface="黑体" pitchFamily="2" charset="-122"/>
              </a:rPr>
              <a:t>例二</a:t>
            </a:r>
            <a:r>
              <a:rPr lang="en-US" altLang="zh-CN" sz="3300" b="1" smtClean="0">
                <a:latin typeface="黑体" pitchFamily="2" charset="-122"/>
                <a:ea typeface="黑体" pitchFamily="2" charset="-122"/>
              </a:rPr>
              <a:t>】</a:t>
            </a:r>
            <a:r>
              <a:rPr lang="zh-CN" altLang="en-US" sz="3300" b="1" smtClean="0">
                <a:latin typeface="黑体" pitchFamily="2" charset="-122"/>
                <a:ea typeface="黑体" pitchFamily="2" charset="-122"/>
              </a:rPr>
              <a:t>有</a:t>
            </a:r>
            <a:r>
              <a:rPr lang="en-US" altLang="zh-CN" sz="3300" b="1" smtClean="0">
                <a:latin typeface="黑体" pitchFamily="2" charset="-122"/>
                <a:ea typeface="黑体" pitchFamily="2" charset="-122"/>
              </a:rPr>
              <a:t>5</a:t>
            </a:r>
            <a:r>
              <a:rPr lang="zh-CN" altLang="en-US" sz="3300" b="1" smtClean="0">
                <a:latin typeface="黑体" pitchFamily="2" charset="-122"/>
                <a:ea typeface="黑体" pitchFamily="2" charset="-122"/>
              </a:rPr>
              <a:t>个人，第</a:t>
            </a:r>
            <a:r>
              <a:rPr lang="en-US" altLang="zh-CN" sz="3300" b="1" smtClean="0">
                <a:latin typeface="黑体" pitchFamily="2" charset="-122"/>
                <a:ea typeface="黑体" pitchFamily="2" charset="-122"/>
              </a:rPr>
              <a:t>5</a:t>
            </a:r>
            <a:r>
              <a:rPr lang="zh-CN" altLang="en-US" sz="3300" b="1" smtClean="0">
                <a:latin typeface="黑体" pitchFamily="2" charset="-122"/>
                <a:ea typeface="黑体" pitchFamily="2" charset="-122"/>
              </a:rPr>
              <a:t>个人说他比第</a:t>
            </a:r>
            <a:r>
              <a:rPr lang="en-US" altLang="zh-CN" sz="3300" b="1" smtClean="0">
                <a:latin typeface="黑体" pitchFamily="2" charset="-122"/>
                <a:ea typeface="黑体" pitchFamily="2" charset="-122"/>
              </a:rPr>
              <a:t>4</a:t>
            </a:r>
            <a:r>
              <a:rPr lang="zh-CN" altLang="en-US" sz="3300" b="1" smtClean="0">
                <a:latin typeface="黑体" pitchFamily="2" charset="-122"/>
                <a:ea typeface="黑体" pitchFamily="2" charset="-122"/>
              </a:rPr>
              <a:t>个人大</a:t>
            </a:r>
            <a:r>
              <a:rPr lang="en-US" altLang="zh-CN" sz="3300" b="1" smtClean="0">
                <a:latin typeface="黑体" pitchFamily="2" charset="-122"/>
                <a:ea typeface="黑体" pitchFamily="2" charset="-122"/>
              </a:rPr>
              <a:t>2</a:t>
            </a:r>
            <a:r>
              <a:rPr lang="zh-CN" altLang="en-US" sz="3300" b="1" smtClean="0">
                <a:latin typeface="黑体" pitchFamily="2" charset="-122"/>
                <a:ea typeface="黑体" pitchFamily="2" charset="-122"/>
              </a:rPr>
              <a:t>岁，第</a:t>
            </a:r>
            <a:r>
              <a:rPr lang="en-US" altLang="zh-CN" sz="3300" b="1" smtClean="0">
                <a:latin typeface="黑体" pitchFamily="2" charset="-122"/>
                <a:ea typeface="黑体" pitchFamily="2" charset="-122"/>
              </a:rPr>
              <a:t>4</a:t>
            </a:r>
            <a:r>
              <a:rPr lang="zh-CN" altLang="en-US" sz="3300" b="1" smtClean="0">
                <a:latin typeface="黑体" pitchFamily="2" charset="-122"/>
                <a:ea typeface="黑体" pitchFamily="2" charset="-122"/>
              </a:rPr>
              <a:t>个人说他对第</a:t>
            </a:r>
            <a:r>
              <a:rPr lang="en-US" altLang="zh-CN" sz="3300" b="1" smtClean="0">
                <a:latin typeface="黑体" pitchFamily="2" charset="-122"/>
                <a:ea typeface="黑体" pitchFamily="2" charset="-122"/>
              </a:rPr>
              <a:t>3</a:t>
            </a:r>
            <a:r>
              <a:rPr lang="zh-CN" altLang="en-US" sz="3300" b="1" smtClean="0">
                <a:latin typeface="黑体" pitchFamily="2" charset="-122"/>
                <a:ea typeface="黑体" pitchFamily="2" charset="-122"/>
              </a:rPr>
              <a:t>个人大</a:t>
            </a:r>
            <a:r>
              <a:rPr lang="en-US" altLang="zh-CN" sz="3300" b="1" smtClean="0">
                <a:latin typeface="黑体" pitchFamily="2" charset="-122"/>
                <a:ea typeface="黑体" pitchFamily="2" charset="-122"/>
              </a:rPr>
              <a:t>2</a:t>
            </a:r>
            <a:r>
              <a:rPr lang="zh-CN" altLang="en-US" sz="3300" b="1" smtClean="0">
                <a:latin typeface="黑体" pitchFamily="2" charset="-122"/>
                <a:ea typeface="黑体" pitchFamily="2" charset="-122"/>
              </a:rPr>
              <a:t>岁，第</a:t>
            </a:r>
            <a:r>
              <a:rPr lang="en-US" altLang="zh-CN" sz="3300" b="1" smtClean="0">
                <a:latin typeface="黑体" pitchFamily="2" charset="-122"/>
                <a:ea typeface="黑体" pitchFamily="2" charset="-122"/>
              </a:rPr>
              <a:t>3</a:t>
            </a:r>
            <a:r>
              <a:rPr lang="zh-CN" altLang="en-US" sz="3300" b="1" smtClean="0">
                <a:latin typeface="黑体" pitchFamily="2" charset="-122"/>
                <a:ea typeface="黑体" pitchFamily="2" charset="-122"/>
              </a:rPr>
              <a:t>个人说他对第</a:t>
            </a:r>
            <a:r>
              <a:rPr lang="en-US" altLang="zh-CN" sz="3300" b="1" smtClean="0">
                <a:latin typeface="黑体" pitchFamily="2" charset="-122"/>
                <a:ea typeface="黑体" pitchFamily="2" charset="-122"/>
              </a:rPr>
              <a:t>2</a:t>
            </a:r>
            <a:r>
              <a:rPr lang="zh-CN" altLang="en-US" sz="3300" b="1" smtClean="0">
                <a:latin typeface="黑体" pitchFamily="2" charset="-122"/>
                <a:ea typeface="黑体" pitchFamily="2" charset="-122"/>
              </a:rPr>
              <a:t>个人大</a:t>
            </a:r>
            <a:r>
              <a:rPr lang="en-US" altLang="zh-CN" sz="3300" b="1" smtClean="0">
                <a:latin typeface="黑体" pitchFamily="2" charset="-122"/>
                <a:ea typeface="黑体" pitchFamily="2" charset="-122"/>
              </a:rPr>
              <a:t>2</a:t>
            </a:r>
            <a:r>
              <a:rPr lang="zh-CN" altLang="en-US" sz="3300" b="1" smtClean="0">
                <a:latin typeface="黑体" pitchFamily="2" charset="-122"/>
                <a:ea typeface="黑体" pitchFamily="2" charset="-122"/>
              </a:rPr>
              <a:t>岁，第</a:t>
            </a:r>
            <a:r>
              <a:rPr lang="en-US" altLang="zh-CN" sz="3300" b="1" smtClean="0">
                <a:latin typeface="黑体" pitchFamily="2" charset="-122"/>
                <a:ea typeface="黑体" pitchFamily="2" charset="-122"/>
              </a:rPr>
              <a:t>2</a:t>
            </a:r>
            <a:r>
              <a:rPr lang="zh-CN" altLang="en-US" sz="3300" b="1" smtClean="0">
                <a:latin typeface="黑体" pitchFamily="2" charset="-122"/>
                <a:ea typeface="黑体" pitchFamily="2" charset="-122"/>
              </a:rPr>
              <a:t>个人说他比第</a:t>
            </a:r>
            <a:r>
              <a:rPr lang="en-US" altLang="zh-CN" sz="3300" b="1" smtClean="0">
                <a:latin typeface="黑体" pitchFamily="2" charset="-122"/>
                <a:ea typeface="黑体" pitchFamily="2" charset="-122"/>
              </a:rPr>
              <a:t>1</a:t>
            </a:r>
            <a:r>
              <a:rPr lang="zh-CN" altLang="en-US" sz="3300" b="1" smtClean="0">
                <a:latin typeface="黑体" pitchFamily="2" charset="-122"/>
                <a:ea typeface="黑体" pitchFamily="2" charset="-122"/>
              </a:rPr>
              <a:t>个人大</a:t>
            </a:r>
            <a:r>
              <a:rPr lang="en-US" altLang="zh-CN" sz="3300" b="1" smtClean="0">
                <a:latin typeface="黑体" pitchFamily="2" charset="-122"/>
                <a:ea typeface="黑体" pitchFamily="2" charset="-122"/>
              </a:rPr>
              <a:t>2</a:t>
            </a:r>
            <a:r>
              <a:rPr lang="zh-CN" altLang="en-US" sz="3300" b="1" smtClean="0">
                <a:latin typeface="黑体" pitchFamily="2" charset="-122"/>
                <a:ea typeface="黑体" pitchFamily="2" charset="-122"/>
              </a:rPr>
              <a:t>岁，第</a:t>
            </a:r>
            <a:r>
              <a:rPr lang="en-US" altLang="zh-CN" sz="3300" b="1" smtClean="0">
                <a:latin typeface="黑体" pitchFamily="2" charset="-122"/>
                <a:ea typeface="黑体" pitchFamily="2" charset="-122"/>
              </a:rPr>
              <a:t>1</a:t>
            </a:r>
            <a:r>
              <a:rPr lang="zh-CN" altLang="en-US" sz="3300" b="1" smtClean="0">
                <a:latin typeface="黑体" pitchFamily="2" charset="-122"/>
                <a:ea typeface="黑体" pitchFamily="2" charset="-122"/>
              </a:rPr>
              <a:t>个人说他</a:t>
            </a:r>
            <a:r>
              <a:rPr lang="en-US" altLang="zh-CN" sz="3300" b="1" smtClean="0">
                <a:latin typeface="黑体" pitchFamily="2" charset="-122"/>
                <a:ea typeface="黑体" pitchFamily="2" charset="-122"/>
              </a:rPr>
              <a:t>10</a:t>
            </a:r>
            <a:r>
              <a:rPr lang="zh-CN" altLang="en-US" sz="3300" b="1" smtClean="0">
                <a:latin typeface="黑体" pitchFamily="2" charset="-122"/>
                <a:ea typeface="黑体" pitchFamily="2" charset="-122"/>
              </a:rPr>
              <a:t>岁。求第</a:t>
            </a:r>
            <a:r>
              <a:rPr lang="en-US" altLang="zh-CN" sz="3300" b="1" smtClean="0">
                <a:latin typeface="黑体" pitchFamily="2" charset="-122"/>
                <a:ea typeface="黑体" pitchFamily="2" charset="-122"/>
              </a:rPr>
              <a:t>5</a:t>
            </a:r>
            <a:r>
              <a:rPr lang="zh-CN" altLang="en-US" sz="3300" b="1" smtClean="0">
                <a:latin typeface="黑体" pitchFamily="2" charset="-122"/>
                <a:ea typeface="黑体" pitchFamily="2" charset="-122"/>
              </a:rPr>
              <a:t>个人多少岁。</a:t>
            </a:r>
          </a:p>
        </p:txBody>
      </p:sp>
      <p:sp>
        <p:nvSpPr>
          <p:cNvPr id="68611" name="Rectangle 3"/>
          <p:cNvSpPr>
            <a:spLocks noGrp="1" noRot="1" noChangeArrowheads="1"/>
          </p:cNvSpPr>
          <p:nvPr>
            <p:ph type="body" idx="1"/>
          </p:nvPr>
        </p:nvSpPr>
        <p:spPr>
          <a:xfrm>
            <a:off x="468313" y="3068638"/>
            <a:ext cx="8229600" cy="2447925"/>
          </a:xfrm>
          <a:solidFill>
            <a:srgbClr val="CCFFFF"/>
          </a:solidFill>
          <a:ln>
            <a:solidFill>
              <a:srgbClr val="FF6600"/>
            </a:solidFill>
          </a:ln>
        </p:spPr>
        <p:txBody>
          <a:bodyPr/>
          <a:lstStyle/>
          <a:p>
            <a:pPr eaLnBrk="1" hangingPunct="1">
              <a:buFont typeface="Wingdings 2" pitchFamily="18" charset="2"/>
              <a:buNone/>
            </a:pPr>
            <a:r>
              <a:rPr lang="en-US" altLang="zh-CN" smtClean="0"/>
              <a:t>  </a:t>
            </a:r>
            <a:r>
              <a:rPr lang="zh-CN" altLang="en-US" smtClean="0"/>
              <a:t>通过分析，设计递归函数如下：</a:t>
            </a:r>
          </a:p>
          <a:p>
            <a:pPr eaLnBrk="1" hangingPunct="1">
              <a:buFont typeface="Wingdings 2" pitchFamily="18" charset="2"/>
              <a:buNone/>
            </a:pPr>
            <a:r>
              <a:rPr lang="zh-CN" altLang="en-US" smtClean="0"/>
              <a:t>                        </a:t>
            </a:r>
            <a:r>
              <a:rPr lang="en-US" altLang="zh-CN" smtClean="0"/>
              <a:t>10         (n=1)</a:t>
            </a:r>
          </a:p>
          <a:p>
            <a:pPr eaLnBrk="1" hangingPunct="1">
              <a:buFont typeface="Wingdings 2" pitchFamily="18" charset="2"/>
              <a:buNone/>
            </a:pPr>
            <a:r>
              <a:rPr lang="en-US" altLang="zh-CN" smtClean="0"/>
              <a:t>      age(n)=   </a:t>
            </a:r>
          </a:p>
          <a:p>
            <a:pPr eaLnBrk="1" hangingPunct="1">
              <a:buFont typeface="Wingdings 2" pitchFamily="18" charset="2"/>
              <a:buNone/>
            </a:pPr>
            <a:r>
              <a:rPr lang="en-US" altLang="zh-CN" smtClean="0"/>
              <a:t>                        age(n-1)+2  (n&gt;1)</a:t>
            </a:r>
          </a:p>
        </p:txBody>
      </p:sp>
      <p:sp>
        <p:nvSpPr>
          <p:cNvPr id="68612" name="AutoShape 4"/>
          <p:cNvSpPr>
            <a:spLocks/>
          </p:cNvSpPr>
          <p:nvPr/>
        </p:nvSpPr>
        <p:spPr bwMode="auto">
          <a:xfrm>
            <a:off x="2771775" y="3933825"/>
            <a:ext cx="71438" cy="1150938"/>
          </a:xfrm>
          <a:prstGeom prst="leftBrace">
            <a:avLst>
              <a:gd name="adj1" fmla="val 134258"/>
              <a:gd name="adj2" fmla="val 50000"/>
            </a:avLst>
          </a:prstGeom>
          <a:noFill/>
          <a:ln w="9525">
            <a:solidFill>
              <a:schemeClr val="tx1"/>
            </a:solidFill>
            <a:round/>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bg/>
                                          </p:spTgt>
                                        </p:tgtEl>
                                        <p:attrNameLst>
                                          <p:attrName>style.visibility</p:attrName>
                                        </p:attrNameLst>
                                      </p:cBhvr>
                                      <p:to>
                                        <p:strVal val="visible"/>
                                      </p:to>
                                    </p:set>
                                    <p:anim calcmode="lin" valueType="num">
                                      <p:cBhvr additive="base">
                                        <p:cTn id="7" dur="500" fill="hold"/>
                                        <p:tgtEl>
                                          <p:spTgt spid="68611">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8611">
                                            <p:txEl>
                                              <p:pRg st="0" end="0"/>
                                            </p:txEl>
                                          </p:spTgt>
                                        </p:tgtEl>
                                        <p:attrNameLst>
                                          <p:attrName>style.visibility</p:attrName>
                                        </p:attrNameLst>
                                      </p:cBhvr>
                                      <p:to>
                                        <p:strVal val="visible"/>
                                      </p:to>
                                    </p:set>
                                    <p:anim calcmode="lin" valueType="num">
                                      <p:cBhvr additive="base">
                                        <p:cTn id="11"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861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8611">
                                            <p:txEl>
                                              <p:pRg st="1" end="1"/>
                                            </p:txEl>
                                          </p:spTgt>
                                        </p:tgtEl>
                                        <p:attrNameLst>
                                          <p:attrName>style.visibility</p:attrName>
                                        </p:attrNameLst>
                                      </p:cBhvr>
                                      <p:to>
                                        <p:strVal val="visible"/>
                                      </p:to>
                                    </p:set>
                                    <p:anim calcmode="lin" valueType="num">
                                      <p:cBhvr additive="base">
                                        <p:cTn id="15"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8611">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8611">
                                            <p:txEl>
                                              <p:pRg st="3" end="3"/>
                                            </p:txEl>
                                          </p:spTgt>
                                        </p:tgtEl>
                                        <p:attrNameLst>
                                          <p:attrName>style.visibility</p:attrName>
                                        </p:attrNameLst>
                                      </p:cBhvr>
                                      <p:to>
                                        <p:strVal val="visible"/>
                                      </p:to>
                                    </p:set>
                                    <p:anim calcmode="lin" valueType="num">
                                      <p:cBhvr additive="base">
                                        <p:cTn id="23"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861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8612"/>
                                        </p:tgtEl>
                                        <p:attrNameLst>
                                          <p:attrName>style.visibility</p:attrName>
                                        </p:attrNameLst>
                                      </p:cBhvr>
                                      <p:to>
                                        <p:strVal val="visible"/>
                                      </p:to>
                                    </p:set>
                                    <p:anim calcmode="lin" valueType="num">
                                      <p:cBhvr additive="base">
                                        <p:cTn id="27" dur="500" fill="hold"/>
                                        <p:tgtEl>
                                          <p:spTgt spid="68612"/>
                                        </p:tgtEl>
                                        <p:attrNameLst>
                                          <p:attrName>ppt_x</p:attrName>
                                        </p:attrNameLst>
                                      </p:cBhvr>
                                      <p:tavLst>
                                        <p:tav tm="0">
                                          <p:val>
                                            <p:strVal val="0-#ppt_w/2"/>
                                          </p:val>
                                        </p:tav>
                                        <p:tav tm="100000">
                                          <p:val>
                                            <p:strVal val="#ppt_x"/>
                                          </p:val>
                                        </p:tav>
                                      </p:tavLst>
                                    </p:anim>
                                    <p:anim calcmode="lin" valueType="num">
                                      <p:cBhvr additive="base">
                                        <p:cTn id="28"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nimBg="1"/>
      <p:bldP spid="68612"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211638" y="1773238"/>
            <a:ext cx="8229600" cy="2447925"/>
            <a:chOff x="2789" y="1389"/>
            <a:chExt cx="5184" cy="1542"/>
          </a:xfrm>
        </p:grpSpPr>
        <p:sp>
          <p:nvSpPr>
            <p:cNvPr id="35846" name="Rectangle 4"/>
            <p:cNvSpPr>
              <a:spLocks noChangeArrowheads="1"/>
            </p:cNvSpPr>
            <p:nvPr/>
          </p:nvSpPr>
          <p:spPr bwMode="auto">
            <a:xfrm>
              <a:off x="2789" y="1389"/>
              <a:ext cx="5184" cy="1542"/>
            </a:xfrm>
            <a:prstGeom prst="rect">
              <a:avLst/>
            </a:prstGeom>
            <a:noFill/>
            <a:ln w="9525">
              <a:noFill/>
              <a:miter lim="800000"/>
              <a:headEnd/>
              <a:tailEnd/>
            </a:ln>
          </p:spPr>
          <p:txBody>
            <a:bodyPr/>
            <a:lstStyle/>
            <a:p>
              <a:pPr marL="342900" indent="-342900">
                <a:spcBef>
                  <a:spcPct val="20000"/>
                </a:spcBef>
                <a:buClr>
                  <a:schemeClr val="folHlink"/>
                </a:buClr>
                <a:buSzPct val="85000"/>
                <a:buFont typeface="Wingdings 2" pitchFamily="18" charset="2"/>
                <a:buNone/>
              </a:pPr>
              <a:r>
                <a:rPr lang="en-US" altLang="zh-CN" sz="2600">
                  <a:solidFill>
                    <a:srgbClr val="FF0000"/>
                  </a:solidFill>
                  <a:ea typeface="黑体" pitchFamily="2" charset="-122"/>
                </a:rPr>
                <a:t>    </a:t>
              </a:r>
              <a:r>
                <a:rPr lang="zh-CN" altLang="en-US" sz="2600">
                  <a:solidFill>
                    <a:srgbClr val="FF0000"/>
                  </a:solidFill>
                  <a:ea typeface="黑体" pitchFamily="2" charset="-122"/>
                </a:rPr>
                <a:t>递归函数：</a:t>
              </a:r>
            </a:p>
            <a:p>
              <a:pPr marL="342900" indent="-342900">
                <a:spcBef>
                  <a:spcPct val="20000"/>
                </a:spcBef>
                <a:buClr>
                  <a:schemeClr val="folHlink"/>
                </a:buClr>
                <a:buSzPct val="85000"/>
                <a:buFont typeface="Wingdings 2" pitchFamily="18" charset="2"/>
                <a:buNone/>
              </a:pPr>
              <a:r>
                <a:rPr lang="zh-CN" altLang="en-US" sz="2600">
                  <a:solidFill>
                    <a:srgbClr val="FF0000"/>
                  </a:solidFill>
                  <a:ea typeface="黑体" pitchFamily="2" charset="-122"/>
                </a:rPr>
                <a:t>                    </a:t>
              </a:r>
              <a:r>
                <a:rPr lang="zh-CN" altLang="en-US" sz="2600"/>
                <a:t>    </a:t>
              </a:r>
              <a:r>
                <a:rPr lang="en-US" altLang="zh-CN" sz="2600"/>
                <a:t>10         (n=1)</a:t>
              </a:r>
            </a:p>
            <a:p>
              <a:pPr marL="342900" indent="-342900">
                <a:spcBef>
                  <a:spcPct val="20000"/>
                </a:spcBef>
                <a:buClr>
                  <a:schemeClr val="folHlink"/>
                </a:buClr>
                <a:buSzPct val="85000"/>
                <a:buFont typeface="Wingdings 2" pitchFamily="18" charset="2"/>
                <a:buNone/>
              </a:pPr>
              <a:r>
                <a:rPr lang="en-US" altLang="zh-CN" sz="2600"/>
                <a:t>      age(n)=   </a:t>
              </a:r>
            </a:p>
            <a:p>
              <a:pPr marL="342900" indent="-342900">
                <a:spcBef>
                  <a:spcPct val="20000"/>
                </a:spcBef>
                <a:buClr>
                  <a:schemeClr val="folHlink"/>
                </a:buClr>
                <a:buSzPct val="85000"/>
                <a:buFont typeface="Wingdings 2" pitchFamily="18" charset="2"/>
                <a:buNone/>
              </a:pPr>
              <a:r>
                <a:rPr lang="en-US" altLang="zh-CN" sz="2600"/>
                <a:t>                        age(n-1)+2  (n&gt;1)</a:t>
              </a:r>
            </a:p>
          </p:txBody>
        </p:sp>
        <p:sp>
          <p:nvSpPr>
            <p:cNvPr id="35847" name="AutoShape 5"/>
            <p:cNvSpPr>
              <a:spLocks/>
            </p:cNvSpPr>
            <p:nvPr/>
          </p:nvSpPr>
          <p:spPr bwMode="auto">
            <a:xfrm>
              <a:off x="4014" y="1797"/>
              <a:ext cx="45" cy="681"/>
            </a:xfrm>
            <a:prstGeom prst="leftBrace">
              <a:avLst>
                <a:gd name="adj1" fmla="val 126111"/>
                <a:gd name="adj2" fmla="val 50000"/>
              </a:avLst>
            </a:prstGeom>
            <a:noFill/>
            <a:ln w="9525">
              <a:solidFill>
                <a:schemeClr val="tx1"/>
              </a:solidFill>
              <a:round/>
              <a:headEnd/>
              <a:tailEnd/>
            </a:ln>
          </p:spPr>
          <p:txBody>
            <a:bodyPr wrap="none" anchor="ctr"/>
            <a:lstStyle/>
            <a:p>
              <a:endParaRPr lang="zh-CN" altLang="en-US"/>
            </a:p>
          </p:txBody>
        </p:sp>
      </p:grpSp>
      <p:sp>
        <p:nvSpPr>
          <p:cNvPr id="35843" name="Text Box 7"/>
          <p:cNvSpPr txBox="1">
            <a:spLocks noChangeArrowheads="1"/>
          </p:cNvSpPr>
          <p:nvPr/>
        </p:nvSpPr>
        <p:spPr bwMode="auto">
          <a:xfrm>
            <a:off x="755650" y="1052513"/>
            <a:ext cx="3600450" cy="4879975"/>
          </a:xfrm>
          <a:prstGeom prst="rect">
            <a:avLst/>
          </a:prstGeom>
          <a:solidFill>
            <a:srgbClr val="A50021"/>
          </a:solidFill>
          <a:ln w="41275">
            <a:solidFill>
              <a:srgbClr val="FF9900"/>
            </a:solidFill>
            <a:miter lim="800000"/>
            <a:headEnd/>
            <a:tailEnd/>
          </a:ln>
        </p:spPr>
        <p:txBody>
          <a:bodyPr>
            <a:spAutoFit/>
          </a:bodyPr>
          <a:lstStyle/>
          <a:p>
            <a:r>
              <a:rPr lang="en-US" altLang="zh-CN" sz="2400">
                <a:solidFill>
                  <a:srgbClr val="00FF99"/>
                </a:solidFill>
              </a:rPr>
              <a:t>age(int n)</a:t>
            </a:r>
          </a:p>
          <a:p>
            <a:r>
              <a:rPr lang="en-US" altLang="zh-CN" sz="2400">
                <a:solidFill>
                  <a:srgbClr val="FFFF66"/>
                </a:solidFill>
              </a:rPr>
              <a:t>{  </a:t>
            </a:r>
          </a:p>
          <a:p>
            <a:r>
              <a:rPr lang="en-US" altLang="zh-CN" sz="2400">
                <a:solidFill>
                  <a:srgbClr val="FFFF66"/>
                </a:solidFill>
              </a:rPr>
              <a:t>    int c;</a:t>
            </a:r>
          </a:p>
          <a:p>
            <a:r>
              <a:rPr lang="en-US" altLang="zh-CN" sz="2400">
                <a:solidFill>
                  <a:srgbClr val="FFFF66"/>
                </a:solidFill>
              </a:rPr>
              <a:t>    if (n==1) c=10;</a:t>
            </a:r>
          </a:p>
          <a:p>
            <a:r>
              <a:rPr lang="en-US" altLang="zh-CN" sz="2400">
                <a:solidFill>
                  <a:srgbClr val="FFFF66"/>
                </a:solidFill>
              </a:rPr>
              <a:t>    else c=</a:t>
            </a:r>
            <a:r>
              <a:rPr lang="en-US" altLang="zh-CN" sz="2400">
                <a:solidFill>
                  <a:srgbClr val="00FF99"/>
                </a:solidFill>
              </a:rPr>
              <a:t>age(n-1)</a:t>
            </a:r>
            <a:r>
              <a:rPr lang="en-US" altLang="zh-CN" sz="2400">
                <a:solidFill>
                  <a:srgbClr val="FFFF66"/>
                </a:solidFill>
              </a:rPr>
              <a:t>+2;</a:t>
            </a:r>
          </a:p>
          <a:p>
            <a:r>
              <a:rPr lang="en-US" altLang="zh-CN" sz="2400">
                <a:solidFill>
                  <a:srgbClr val="FFFF66"/>
                </a:solidFill>
              </a:rPr>
              <a:t>    return c;</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main()</a:t>
            </a:r>
          </a:p>
          <a:p>
            <a:r>
              <a:rPr lang="en-US" altLang="zh-CN" sz="2400">
                <a:solidFill>
                  <a:srgbClr val="FFFF66"/>
                </a:solidFill>
              </a:rPr>
              <a:t>{  </a:t>
            </a:r>
          </a:p>
          <a:p>
            <a:r>
              <a:rPr lang="en-US" altLang="zh-CN" sz="2400">
                <a:solidFill>
                  <a:srgbClr val="FFFF66"/>
                </a:solidFill>
              </a:rPr>
              <a:t>     clrscr( );</a:t>
            </a:r>
          </a:p>
          <a:p>
            <a:r>
              <a:rPr lang="en-US" altLang="zh-CN" sz="2400">
                <a:solidFill>
                  <a:srgbClr val="FFFF66"/>
                </a:solidFill>
              </a:rPr>
              <a:t>     printf("%d",</a:t>
            </a:r>
            <a:r>
              <a:rPr lang="en-US" altLang="zh-CN" sz="2400">
                <a:solidFill>
                  <a:schemeClr val="bg1"/>
                </a:solidFill>
              </a:rPr>
              <a:t>age(5)</a:t>
            </a:r>
            <a:r>
              <a:rPr lang="en-US" altLang="zh-CN" sz="2400">
                <a:solidFill>
                  <a:srgbClr val="FFFF66"/>
                </a:solidFill>
              </a:rPr>
              <a:t>);</a:t>
            </a:r>
          </a:p>
          <a:p>
            <a:r>
              <a:rPr lang="en-US" altLang="zh-CN" sz="2400">
                <a:solidFill>
                  <a:srgbClr val="FFFF66"/>
                </a:solidFill>
              </a:rPr>
              <a:t>}</a:t>
            </a:r>
          </a:p>
        </p:txBody>
      </p:sp>
      <p:sp>
        <p:nvSpPr>
          <p:cNvPr id="35844" name="Text Box 8"/>
          <p:cNvSpPr txBox="1">
            <a:spLocks noChangeArrowheads="1"/>
          </p:cNvSpPr>
          <p:nvPr/>
        </p:nvSpPr>
        <p:spPr bwMode="auto">
          <a:xfrm>
            <a:off x="827088" y="476250"/>
            <a:ext cx="1962150" cy="519113"/>
          </a:xfrm>
          <a:prstGeom prst="rect">
            <a:avLst/>
          </a:prstGeom>
          <a:noFill/>
          <a:ln w="9525">
            <a:noFill/>
            <a:miter lim="800000"/>
            <a:headEnd/>
            <a:tailEnd/>
          </a:ln>
        </p:spPr>
        <p:txBody>
          <a:bodyPr wrap="none">
            <a:spAutoFit/>
          </a:bodyPr>
          <a:lstStyle/>
          <a:p>
            <a:r>
              <a:rPr lang="zh-CN" altLang="en-US" sz="2800">
                <a:solidFill>
                  <a:srgbClr val="A50021"/>
                </a:solidFill>
                <a:ea typeface="黑体" pitchFamily="2" charset="-122"/>
              </a:rPr>
              <a:t>程序如下：</a:t>
            </a:r>
          </a:p>
        </p:txBody>
      </p:sp>
      <p:sp>
        <p:nvSpPr>
          <p:cNvPr id="69642" name="Text Box 10"/>
          <p:cNvSpPr txBox="1">
            <a:spLocks noChangeArrowheads="1"/>
          </p:cNvSpPr>
          <p:nvPr/>
        </p:nvSpPr>
        <p:spPr bwMode="auto">
          <a:xfrm>
            <a:off x="4787900" y="4652963"/>
            <a:ext cx="3841750" cy="457200"/>
          </a:xfrm>
          <a:prstGeom prst="rect">
            <a:avLst/>
          </a:prstGeom>
          <a:noFill/>
          <a:ln w="9525">
            <a:noFill/>
            <a:miter lim="800000"/>
            <a:headEnd/>
            <a:tailEnd/>
          </a:ln>
        </p:spPr>
        <p:txBody>
          <a:bodyPr wrap="none">
            <a:spAutoFit/>
          </a:bodyPr>
          <a:lstStyle/>
          <a:p>
            <a:r>
              <a:rPr lang="zh-CN" altLang="en-US" sz="2400">
                <a:solidFill>
                  <a:srgbClr val="009900"/>
                </a:solidFill>
                <a:ea typeface="黑体" pitchFamily="2" charset="-122"/>
              </a:rPr>
              <a:t>请看看单步运行的情况</a:t>
            </a:r>
            <a:r>
              <a:rPr lang="en-US" altLang="zh-CN" sz="2400">
                <a:solidFill>
                  <a:srgbClr val="009900"/>
                </a:solidFill>
                <a:latin typeface="宋体" pitchFamily="2" charset="-122"/>
              </a:rPr>
              <a:t>……</a:t>
            </a:r>
            <a:endParaRPr lang="en-US" altLang="zh-CN" sz="2400">
              <a:solidFill>
                <a:srgbClr val="0099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9642"/>
                                        </p:tgtEl>
                                        <p:attrNameLst>
                                          <p:attrName>style.visibility</p:attrName>
                                        </p:attrNameLst>
                                      </p:cBhvr>
                                      <p:to>
                                        <p:strVal val="visible"/>
                                      </p:to>
                                    </p:set>
                                    <p:anim calcmode="lin" valueType="num">
                                      <p:cBhvr>
                                        <p:cTn id="7" dur="500" fill="hold"/>
                                        <p:tgtEl>
                                          <p:spTgt spid="69642"/>
                                        </p:tgtEl>
                                        <p:attrNameLst>
                                          <p:attrName>ppt_w</p:attrName>
                                        </p:attrNameLst>
                                      </p:cBhvr>
                                      <p:tavLst>
                                        <p:tav tm="0">
                                          <p:val>
                                            <p:fltVal val="0"/>
                                          </p:val>
                                        </p:tav>
                                        <p:tav tm="100000">
                                          <p:val>
                                            <p:strVal val="#ppt_w"/>
                                          </p:val>
                                        </p:tav>
                                      </p:tavLst>
                                    </p:anim>
                                    <p:anim calcmode="lin" valueType="num">
                                      <p:cBhvr>
                                        <p:cTn id="8" dur="500" fill="hold"/>
                                        <p:tgtEl>
                                          <p:spTgt spid="696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2"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3" name="Text Box 7"/>
          <p:cNvSpPr txBox="1">
            <a:spLocks noChangeArrowheads="1"/>
          </p:cNvSpPr>
          <p:nvPr/>
        </p:nvSpPr>
        <p:spPr bwMode="auto">
          <a:xfrm>
            <a:off x="395288" y="3213100"/>
            <a:ext cx="1873250" cy="3054350"/>
          </a:xfrm>
          <a:prstGeom prst="rect">
            <a:avLst/>
          </a:prstGeom>
          <a:solidFill>
            <a:srgbClr val="008000"/>
          </a:solidFill>
          <a:ln w="41275">
            <a:solidFill>
              <a:srgbClr val="FF9900"/>
            </a:solidFill>
            <a:miter lim="800000"/>
            <a:headEnd/>
            <a:tailEnd/>
          </a:ln>
        </p:spPr>
        <p:txBody>
          <a:bodyPr lIns="0" rIns="0">
            <a:spAutoFit/>
          </a:bodyPr>
          <a:lstStyle/>
          <a:p>
            <a:r>
              <a:rPr lang="en-US" altLang="zh-CN" sz="2400">
                <a:solidFill>
                  <a:srgbClr val="FFFF66"/>
                </a:solidFill>
              </a:rPr>
              <a:t>   age(</a:t>
            </a:r>
            <a:r>
              <a:rPr lang="en-US" altLang="zh-CN" sz="2400">
                <a:solidFill>
                  <a:schemeClr val="bg1"/>
                </a:solidFill>
              </a:rPr>
              <a:t>5</a:t>
            </a:r>
            <a:r>
              <a:rPr lang="en-US" altLang="zh-CN" sz="2400">
                <a:solidFill>
                  <a:srgbClr val="FFFF66"/>
                </a:solidFill>
              </a:rPr>
              <a:t>)</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 c=age(</a:t>
            </a:r>
            <a:r>
              <a:rPr lang="en-US" altLang="zh-CN" sz="2400">
                <a:solidFill>
                  <a:schemeClr val="bg1"/>
                </a:solidFill>
              </a:rPr>
              <a:t>4</a:t>
            </a:r>
            <a:r>
              <a:rPr lang="en-US" altLang="zh-CN" sz="2400">
                <a:solidFill>
                  <a:srgbClr val="FFFF66"/>
                </a:solidFill>
              </a:rPr>
              <a:t>)+2;</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   return c;</a:t>
            </a:r>
          </a:p>
          <a:p>
            <a:endParaRPr lang="en-US" altLang="zh-CN" sz="2400">
              <a:solidFill>
                <a:srgbClr val="FFFF66"/>
              </a:solidFill>
            </a:endParaRPr>
          </a:p>
        </p:txBody>
      </p:sp>
      <p:sp>
        <p:nvSpPr>
          <p:cNvPr id="36867" name="Text Box 5"/>
          <p:cNvSpPr txBox="1">
            <a:spLocks noChangeArrowheads="1"/>
          </p:cNvSpPr>
          <p:nvPr/>
        </p:nvSpPr>
        <p:spPr bwMode="auto">
          <a:xfrm>
            <a:off x="2124075" y="333375"/>
            <a:ext cx="3600450" cy="2689225"/>
          </a:xfrm>
          <a:prstGeom prst="rect">
            <a:avLst/>
          </a:prstGeom>
          <a:solidFill>
            <a:srgbClr val="A50021"/>
          </a:solidFill>
          <a:ln w="41275">
            <a:solidFill>
              <a:srgbClr val="FF9900"/>
            </a:solidFill>
            <a:miter lim="800000"/>
            <a:headEnd/>
            <a:tailEnd/>
          </a:ln>
        </p:spPr>
        <p:txBody>
          <a:bodyPr>
            <a:spAutoFit/>
          </a:bodyPr>
          <a:lstStyle/>
          <a:p>
            <a:r>
              <a:rPr lang="en-US" altLang="zh-CN" sz="2400">
                <a:solidFill>
                  <a:srgbClr val="00FF99"/>
                </a:solidFill>
              </a:rPr>
              <a:t>age(int n)</a:t>
            </a:r>
          </a:p>
          <a:p>
            <a:r>
              <a:rPr lang="en-US" altLang="zh-CN" sz="2400">
                <a:solidFill>
                  <a:srgbClr val="FFFF66"/>
                </a:solidFill>
              </a:rPr>
              <a:t>{  </a:t>
            </a:r>
          </a:p>
          <a:p>
            <a:r>
              <a:rPr lang="en-US" altLang="zh-CN" sz="2400">
                <a:solidFill>
                  <a:srgbClr val="FFFF66"/>
                </a:solidFill>
              </a:rPr>
              <a:t>    int c;</a:t>
            </a:r>
          </a:p>
          <a:p>
            <a:r>
              <a:rPr lang="en-US" altLang="zh-CN" sz="2400">
                <a:solidFill>
                  <a:srgbClr val="FFFF66"/>
                </a:solidFill>
              </a:rPr>
              <a:t>    if (n==1) c=10;</a:t>
            </a:r>
          </a:p>
          <a:p>
            <a:r>
              <a:rPr lang="en-US" altLang="zh-CN" sz="2400">
                <a:solidFill>
                  <a:srgbClr val="FFFF66"/>
                </a:solidFill>
              </a:rPr>
              <a:t>    else c=</a:t>
            </a:r>
            <a:r>
              <a:rPr lang="en-US" altLang="zh-CN" sz="2400">
                <a:solidFill>
                  <a:srgbClr val="00FF99"/>
                </a:solidFill>
              </a:rPr>
              <a:t>age(n-1)</a:t>
            </a:r>
            <a:r>
              <a:rPr lang="en-US" altLang="zh-CN" sz="2400">
                <a:solidFill>
                  <a:srgbClr val="FFFF66"/>
                </a:solidFill>
              </a:rPr>
              <a:t>+2;</a:t>
            </a:r>
          </a:p>
          <a:p>
            <a:r>
              <a:rPr lang="en-US" altLang="zh-CN" sz="2400">
                <a:solidFill>
                  <a:srgbClr val="FFFF66"/>
                </a:solidFill>
              </a:rPr>
              <a:t>    return c;</a:t>
            </a:r>
          </a:p>
          <a:p>
            <a:r>
              <a:rPr lang="en-US" altLang="zh-CN" sz="2400">
                <a:solidFill>
                  <a:srgbClr val="FFFF66"/>
                </a:solidFill>
              </a:rPr>
              <a:t>} </a:t>
            </a:r>
          </a:p>
        </p:txBody>
      </p:sp>
      <p:sp>
        <p:nvSpPr>
          <p:cNvPr id="36868" name="Text Box 6"/>
          <p:cNvSpPr txBox="1">
            <a:spLocks noChangeArrowheads="1"/>
          </p:cNvSpPr>
          <p:nvPr/>
        </p:nvSpPr>
        <p:spPr bwMode="auto">
          <a:xfrm>
            <a:off x="250825" y="260350"/>
            <a:ext cx="1962150" cy="1311275"/>
          </a:xfrm>
          <a:prstGeom prst="rect">
            <a:avLst/>
          </a:prstGeom>
          <a:noFill/>
          <a:ln w="9525">
            <a:noFill/>
            <a:miter lim="800000"/>
            <a:headEnd/>
            <a:tailEnd/>
          </a:ln>
        </p:spPr>
        <p:txBody>
          <a:bodyPr wrap="none">
            <a:spAutoFit/>
          </a:bodyPr>
          <a:lstStyle/>
          <a:p>
            <a:r>
              <a:rPr lang="zh-CN" altLang="en-US" sz="2800">
                <a:solidFill>
                  <a:srgbClr val="A50021"/>
                </a:solidFill>
                <a:ea typeface="黑体" pitchFamily="2" charset="-122"/>
              </a:rPr>
              <a:t>递归过程</a:t>
            </a:r>
          </a:p>
          <a:p>
            <a:r>
              <a:rPr lang="zh-CN" altLang="en-US" sz="2800">
                <a:solidFill>
                  <a:srgbClr val="A50021"/>
                </a:solidFill>
                <a:ea typeface="黑体" pitchFamily="2" charset="-122"/>
              </a:rPr>
              <a:t>跟踪分析：</a:t>
            </a:r>
          </a:p>
          <a:p>
            <a:endParaRPr lang="en-US" altLang="zh-CN" sz="2400" i="1">
              <a:ea typeface="黑体" pitchFamily="2" charset="-122"/>
            </a:endParaRPr>
          </a:p>
        </p:txBody>
      </p:sp>
      <p:sp>
        <p:nvSpPr>
          <p:cNvPr id="70664" name="Line 8"/>
          <p:cNvSpPr>
            <a:spLocks noChangeShapeType="1"/>
          </p:cNvSpPr>
          <p:nvPr/>
        </p:nvSpPr>
        <p:spPr bwMode="auto">
          <a:xfrm>
            <a:off x="1116013" y="3789363"/>
            <a:ext cx="0" cy="647700"/>
          </a:xfrm>
          <a:prstGeom prst="line">
            <a:avLst/>
          </a:prstGeom>
          <a:noFill/>
          <a:ln w="9525">
            <a:solidFill>
              <a:schemeClr val="bg1"/>
            </a:solidFill>
            <a:round/>
            <a:headEnd/>
            <a:tailEnd type="triangle" w="med" len="med"/>
          </a:ln>
        </p:spPr>
        <p:txBody>
          <a:bodyPr/>
          <a:lstStyle/>
          <a:p>
            <a:endParaRPr lang="zh-CN" altLang="en-US"/>
          </a:p>
        </p:txBody>
      </p:sp>
      <p:sp>
        <p:nvSpPr>
          <p:cNvPr id="70665" name="Line 9"/>
          <p:cNvSpPr>
            <a:spLocks noChangeShapeType="1"/>
          </p:cNvSpPr>
          <p:nvPr/>
        </p:nvSpPr>
        <p:spPr bwMode="auto">
          <a:xfrm>
            <a:off x="1116013" y="4941888"/>
            <a:ext cx="0" cy="574675"/>
          </a:xfrm>
          <a:prstGeom prst="line">
            <a:avLst/>
          </a:prstGeom>
          <a:noFill/>
          <a:ln w="9525">
            <a:solidFill>
              <a:schemeClr val="bg1"/>
            </a:solidFill>
            <a:round/>
            <a:headEnd/>
            <a:tailEnd type="triangle" w="med" len="med"/>
          </a:ln>
        </p:spPr>
        <p:txBody>
          <a:bodyPr/>
          <a:lstStyle/>
          <a:p>
            <a:endParaRPr lang="zh-CN" altLang="en-US"/>
          </a:p>
        </p:txBody>
      </p:sp>
      <p:sp>
        <p:nvSpPr>
          <p:cNvPr id="70666" name="Text Box 10"/>
          <p:cNvSpPr txBox="1">
            <a:spLocks noChangeArrowheads="1"/>
          </p:cNvSpPr>
          <p:nvPr/>
        </p:nvSpPr>
        <p:spPr bwMode="auto">
          <a:xfrm>
            <a:off x="2627313" y="3213100"/>
            <a:ext cx="1873250" cy="3054350"/>
          </a:xfrm>
          <a:prstGeom prst="rect">
            <a:avLst/>
          </a:prstGeom>
          <a:solidFill>
            <a:srgbClr val="008000"/>
          </a:solidFill>
          <a:ln w="41275">
            <a:solidFill>
              <a:srgbClr val="FF9900"/>
            </a:solidFill>
            <a:miter lim="800000"/>
            <a:headEnd/>
            <a:tailEnd/>
          </a:ln>
        </p:spPr>
        <p:txBody>
          <a:bodyPr lIns="0" rIns="0">
            <a:spAutoFit/>
          </a:bodyPr>
          <a:lstStyle/>
          <a:p>
            <a:r>
              <a:rPr lang="en-US" altLang="zh-CN" sz="2400">
                <a:solidFill>
                  <a:srgbClr val="FFFF66"/>
                </a:solidFill>
              </a:rPr>
              <a:t>   age(</a:t>
            </a:r>
            <a:r>
              <a:rPr lang="en-US" altLang="zh-CN" sz="2400">
                <a:solidFill>
                  <a:schemeClr val="bg1"/>
                </a:solidFill>
              </a:rPr>
              <a:t>4</a:t>
            </a:r>
            <a:r>
              <a:rPr lang="en-US" altLang="zh-CN" sz="2400">
                <a:solidFill>
                  <a:srgbClr val="FFFF66"/>
                </a:solidFill>
              </a:rPr>
              <a:t>)</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 c=age(</a:t>
            </a:r>
            <a:r>
              <a:rPr lang="en-US" altLang="zh-CN" sz="2400">
                <a:solidFill>
                  <a:schemeClr val="bg1"/>
                </a:solidFill>
              </a:rPr>
              <a:t>3</a:t>
            </a:r>
            <a:r>
              <a:rPr lang="en-US" altLang="zh-CN" sz="2400">
                <a:solidFill>
                  <a:srgbClr val="FFFF66"/>
                </a:solidFill>
              </a:rPr>
              <a:t>)+2;</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   return c;</a:t>
            </a:r>
          </a:p>
          <a:p>
            <a:endParaRPr lang="en-US" altLang="zh-CN" sz="2400">
              <a:solidFill>
                <a:srgbClr val="FFFF66"/>
              </a:solidFill>
            </a:endParaRPr>
          </a:p>
        </p:txBody>
      </p:sp>
      <p:sp>
        <p:nvSpPr>
          <p:cNvPr id="70667" name="Line 11"/>
          <p:cNvSpPr>
            <a:spLocks noChangeShapeType="1"/>
          </p:cNvSpPr>
          <p:nvPr/>
        </p:nvSpPr>
        <p:spPr bwMode="auto">
          <a:xfrm>
            <a:off x="3419475" y="3789363"/>
            <a:ext cx="0" cy="647700"/>
          </a:xfrm>
          <a:prstGeom prst="line">
            <a:avLst/>
          </a:prstGeom>
          <a:noFill/>
          <a:ln w="9525">
            <a:solidFill>
              <a:schemeClr val="bg1"/>
            </a:solidFill>
            <a:round/>
            <a:headEnd/>
            <a:tailEnd type="triangle" w="med" len="med"/>
          </a:ln>
        </p:spPr>
        <p:txBody>
          <a:bodyPr/>
          <a:lstStyle/>
          <a:p>
            <a:endParaRPr lang="zh-CN" altLang="en-US"/>
          </a:p>
        </p:txBody>
      </p:sp>
      <p:sp>
        <p:nvSpPr>
          <p:cNvPr id="70668" name="Line 12"/>
          <p:cNvSpPr>
            <a:spLocks noChangeShapeType="1"/>
          </p:cNvSpPr>
          <p:nvPr/>
        </p:nvSpPr>
        <p:spPr bwMode="auto">
          <a:xfrm>
            <a:off x="3419475" y="4941888"/>
            <a:ext cx="0" cy="574675"/>
          </a:xfrm>
          <a:prstGeom prst="line">
            <a:avLst/>
          </a:prstGeom>
          <a:noFill/>
          <a:ln w="9525">
            <a:solidFill>
              <a:schemeClr val="bg1"/>
            </a:solidFill>
            <a:round/>
            <a:headEnd/>
            <a:tailEnd type="triangle" w="med" len="med"/>
          </a:ln>
        </p:spPr>
        <p:txBody>
          <a:bodyPr/>
          <a:lstStyle/>
          <a:p>
            <a:endParaRPr lang="zh-CN" altLang="en-US"/>
          </a:p>
        </p:txBody>
      </p:sp>
      <p:sp>
        <p:nvSpPr>
          <p:cNvPr id="70669" name="Text Box 13"/>
          <p:cNvSpPr txBox="1">
            <a:spLocks noChangeArrowheads="1"/>
          </p:cNvSpPr>
          <p:nvPr/>
        </p:nvSpPr>
        <p:spPr bwMode="auto">
          <a:xfrm>
            <a:off x="4859338" y="3213100"/>
            <a:ext cx="1873250" cy="3054350"/>
          </a:xfrm>
          <a:prstGeom prst="rect">
            <a:avLst/>
          </a:prstGeom>
          <a:solidFill>
            <a:srgbClr val="008000"/>
          </a:solidFill>
          <a:ln w="41275">
            <a:solidFill>
              <a:srgbClr val="FF9900"/>
            </a:solidFill>
            <a:miter lim="800000"/>
            <a:headEnd/>
            <a:tailEnd/>
          </a:ln>
        </p:spPr>
        <p:txBody>
          <a:bodyPr lIns="0" rIns="0">
            <a:spAutoFit/>
          </a:bodyPr>
          <a:lstStyle/>
          <a:p>
            <a:r>
              <a:rPr lang="en-US" altLang="zh-CN" sz="2400">
                <a:solidFill>
                  <a:srgbClr val="FFFF66"/>
                </a:solidFill>
              </a:rPr>
              <a:t>   age(</a:t>
            </a:r>
            <a:r>
              <a:rPr lang="en-US" altLang="zh-CN" sz="2400">
                <a:solidFill>
                  <a:schemeClr val="bg1"/>
                </a:solidFill>
              </a:rPr>
              <a:t>3</a:t>
            </a:r>
            <a:r>
              <a:rPr lang="en-US" altLang="zh-CN" sz="2400">
                <a:solidFill>
                  <a:srgbClr val="FFFF66"/>
                </a:solidFill>
              </a:rPr>
              <a:t>)</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 c=age(</a:t>
            </a:r>
            <a:r>
              <a:rPr lang="en-US" altLang="zh-CN" sz="2400">
                <a:solidFill>
                  <a:schemeClr val="bg1"/>
                </a:solidFill>
              </a:rPr>
              <a:t>2</a:t>
            </a:r>
            <a:r>
              <a:rPr lang="en-US" altLang="zh-CN" sz="2400">
                <a:solidFill>
                  <a:srgbClr val="FFFF66"/>
                </a:solidFill>
              </a:rPr>
              <a:t>)+2;</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    return c;</a:t>
            </a:r>
          </a:p>
          <a:p>
            <a:endParaRPr lang="en-US" altLang="zh-CN" sz="2400">
              <a:solidFill>
                <a:srgbClr val="FFFF66"/>
              </a:solidFill>
            </a:endParaRPr>
          </a:p>
        </p:txBody>
      </p:sp>
      <p:sp>
        <p:nvSpPr>
          <p:cNvPr id="70670" name="Line 14"/>
          <p:cNvSpPr>
            <a:spLocks noChangeShapeType="1"/>
          </p:cNvSpPr>
          <p:nvPr/>
        </p:nvSpPr>
        <p:spPr bwMode="auto">
          <a:xfrm>
            <a:off x="5580063" y="3789363"/>
            <a:ext cx="0" cy="647700"/>
          </a:xfrm>
          <a:prstGeom prst="line">
            <a:avLst/>
          </a:prstGeom>
          <a:noFill/>
          <a:ln w="9525">
            <a:solidFill>
              <a:schemeClr val="bg1"/>
            </a:solidFill>
            <a:round/>
            <a:headEnd/>
            <a:tailEnd type="triangle" w="med" len="med"/>
          </a:ln>
        </p:spPr>
        <p:txBody>
          <a:bodyPr/>
          <a:lstStyle/>
          <a:p>
            <a:endParaRPr lang="zh-CN" altLang="en-US"/>
          </a:p>
        </p:txBody>
      </p:sp>
      <p:sp>
        <p:nvSpPr>
          <p:cNvPr id="70671" name="Line 15"/>
          <p:cNvSpPr>
            <a:spLocks noChangeShapeType="1"/>
          </p:cNvSpPr>
          <p:nvPr/>
        </p:nvSpPr>
        <p:spPr bwMode="auto">
          <a:xfrm>
            <a:off x="5580063" y="4941888"/>
            <a:ext cx="0" cy="574675"/>
          </a:xfrm>
          <a:prstGeom prst="line">
            <a:avLst/>
          </a:prstGeom>
          <a:noFill/>
          <a:ln w="9525">
            <a:solidFill>
              <a:schemeClr val="bg1"/>
            </a:solidFill>
            <a:round/>
            <a:headEnd/>
            <a:tailEnd type="triangle" w="med" len="med"/>
          </a:ln>
        </p:spPr>
        <p:txBody>
          <a:bodyPr/>
          <a:lstStyle/>
          <a:p>
            <a:endParaRPr lang="zh-CN" altLang="en-US"/>
          </a:p>
        </p:txBody>
      </p:sp>
      <p:sp>
        <p:nvSpPr>
          <p:cNvPr id="70672" name="Text Box 16"/>
          <p:cNvSpPr txBox="1">
            <a:spLocks noChangeArrowheads="1"/>
          </p:cNvSpPr>
          <p:nvPr/>
        </p:nvSpPr>
        <p:spPr bwMode="auto">
          <a:xfrm>
            <a:off x="7019925" y="3213100"/>
            <a:ext cx="1873250" cy="3054350"/>
          </a:xfrm>
          <a:prstGeom prst="rect">
            <a:avLst/>
          </a:prstGeom>
          <a:solidFill>
            <a:srgbClr val="008000"/>
          </a:solidFill>
          <a:ln w="41275">
            <a:solidFill>
              <a:srgbClr val="FF9900"/>
            </a:solidFill>
            <a:miter lim="800000"/>
            <a:headEnd/>
            <a:tailEnd/>
          </a:ln>
        </p:spPr>
        <p:txBody>
          <a:bodyPr lIns="0" rIns="0">
            <a:spAutoFit/>
          </a:bodyPr>
          <a:lstStyle/>
          <a:p>
            <a:r>
              <a:rPr lang="en-US" altLang="zh-CN" sz="2400">
                <a:solidFill>
                  <a:srgbClr val="FFFF66"/>
                </a:solidFill>
              </a:rPr>
              <a:t>   age(</a:t>
            </a:r>
            <a:r>
              <a:rPr lang="en-US" altLang="zh-CN" sz="2400">
                <a:solidFill>
                  <a:schemeClr val="bg1"/>
                </a:solidFill>
              </a:rPr>
              <a:t>2</a:t>
            </a:r>
            <a:r>
              <a:rPr lang="en-US" altLang="zh-CN" sz="2400">
                <a:solidFill>
                  <a:srgbClr val="FFFF66"/>
                </a:solidFill>
              </a:rPr>
              <a:t>)</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 c=age(</a:t>
            </a:r>
            <a:r>
              <a:rPr lang="en-US" altLang="zh-CN" sz="2400">
                <a:solidFill>
                  <a:schemeClr val="bg1"/>
                </a:solidFill>
              </a:rPr>
              <a:t>1</a:t>
            </a:r>
            <a:r>
              <a:rPr lang="en-US" altLang="zh-CN" sz="2400">
                <a:solidFill>
                  <a:srgbClr val="FFFF66"/>
                </a:solidFill>
              </a:rPr>
              <a:t>)+2;</a:t>
            </a:r>
          </a:p>
          <a:p>
            <a:r>
              <a:rPr lang="en-US" altLang="zh-CN" sz="2400">
                <a:solidFill>
                  <a:srgbClr val="FFFF66"/>
                </a:solidFill>
              </a:rPr>
              <a:t>   </a:t>
            </a:r>
          </a:p>
          <a:p>
            <a:endParaRPr lang="en-US" altLang="zh-CN" sz="2400">
              <a:solidFill>
                <a:srgbClr val="FFFF66"/>
              </a:solidFill>
            </a:endParaRPr>
          </a:p>
          <a:p>
            <a:r>
              <a:rPr lang="en-US" altLang="zh-CN" sz="2400">
                <a:solidFill>
                  <a:srgbClr val="FFFF66"/>
                </a:solidFill>
              </a:rPr>
              <a:t>    return c;</a:t>
            </a:r>
          </a:p>
          <a:p>
            <a:endParaRPr lang="en-US" altLang="zh-CN" sz="2400">
              <a:solidFill>
                <a:srgbClr val="FFFF66"/>
              </a:solidFill>
            </a:endParaRPr>
          </a:p>
        </p:txBody>
      </p:sp>
      <p:sp>
        <p:nvSpPr>
          <p:cNvPr id="70673" name="Line 17"/>
          <p:cNvSpPr>
            <a:spLocks noChangeShapeType="1"/>
          </p:cNvSpPr>
          <p:nvPr/>
        </p:nvSpPr>
        <p:spPr bwMode="auto">
          <a:xfrm>
            <a:off x="7740650" y="3789363"/>
            <a:ext cx="0" cy="647700"/>
          </a:xfrm>
          <a:prstGeom prst="line">
            <a:avLst/>
          </a:prstGeom>
          <a:noFill/>
          <a:ln w="9525">
            <a:solidFill>
              <a:schemeClr val="bg1"/>
            </a:solidFill>
            <a:round/>
            <a:headEnd/>
            <a:tailEnd type="triangle" w="med" len="med"/>
          </a:ln>
        </p:spPr>
        <p:txBody>
          <a:bodyPr/>
          <a:lstStyle/>
          <a:p>
            <a:endParaRPr lang="zh-CN" altLang="en-US"/>
          </a:p>
        </p:txBody>
      </p:sp>
      <p:sp>
        <p:nvSpPr>
          <p:cNvPr id="70674" name="Line 18"/>
          <p:cNvSpPr>
            <a:spLocks noChangeShapeType="1"/>
          </p:cNvSpPr>
          <p:nvPr/>
        </p:nvSpPr>
        <p:spPr bwMode="auto">
          <a:xfrm>
            <a:off x="7740650" y="4941888"/>
            <a:ext cx="0" cy="574675"/>
          </a:xfrm>
          <a:prstGeom prst="line">
            <a:avLst/>
          </a:prstGeom>
          <a:noFill/>
          <a:ln w="9525">
            <a:solidFill>
              <a:schemeClr val="bg1"/>
            </a:solidFill>
            <a:round/>
            <a:headEnd/>
            <a:tailEnd type="triangle" w="med" len="med"/>
          </a:ln>
        </p:spPr>
        <p:txBody>
          <a:bodyPr/>
          <a:lstStyle/>
          <a:p>
            <a:endParaRPr lang="zh-CN" altLang="en-US"/>
          </a:p>
        </p:txBody>
      </p:sp>
      <p:sp>
        <p:nvSpPr>
          <p:cNvPr id="70675" name="Text Box 19"/>
          <p:cNvSpPr txBox="1">
            <a:spLocks noChangeArrowheads="1"/>
          </p:cNvSpPr>
          <p:nvPr/>
        </p:nvSpPr>
        <p:spPr bwMode="auto">
          <a:xfrm>
            <a:off x="6443663" y="620713"/>
            <a:ext cx="1873250" cy="1958975"/>
          </a:xfrm>
          <a:prstGeom prst="rect">
            <a:avLst/>
          </a:prstGeom>
          <a:solidFill>
            <a:srgbClr val="0000FF"/>
          </a:solidFill>
          <a:ln w="41275">
            <a:solidFill>
              <a:srgbClr val="FF9900"/>
            </a:solidFill>
            <a:miter lim="800000"/>
            <a:headEnd/>
            <a:tailEnd/>
          </a:ln>
        </p:spPr>
        <p:txBody>
          <a:bodyPr lIns="0" rIns="0">
            <a:spAutoFit/>
          </a:bodyPr>
          <a:lstStyle/>
          <a:p>
            <a:r>
              <a:rPr lang="en-US" altLang="zh-CN" sz="2400">
                <a:solidFill>
                  <a:srgbClr val="FFFF66"/>
                </a:solidFill>
              </a:rPr>
              <a:t>   age(</a:t>
            </a:r>
            <a:r>
              <a:rPr lang="en-US" altLang="zh-CN" sz="2400">
                <a:solidFill>
                  <a:schemeClr val="bg1"/>
                </a:solidFill>
              </a:rPr>
              <a:t>1</a:t>
            </a:r>
            <a:r>
              <a:rPr lang="en-US" altLang="zh-CN" sz="2400">
                <a:solidFill>
                  <a:srgbClr val="FFFF66"/>
                </a:solidFill>
              </a:rPr>
              <a:t>)</a:t>
            </a:r>
          </a:p>
          <a:p>
            <a:r>
              <a:rPr lang="en-US" altLang="zh-CN" sz="2400">
                <a:solidFill>
                  <a:srgbClr val="FFFF66"/>
                </a:solidFill>
              </a:rPr>
              <a:t>  </a:t>
            </a:r>
          </a:p>
          <a:p>
            <a:r>
              <a:rPr lang="en-US" altLang="zh-CN" sz="2400">
                <a:solidFill>
                  <a:srgbClr val="FFFF66"/>
                </a:solidFill>
              </a:rPr>
              <a:t>     c=</a:t>
            </a:r>
            <a:r>
              <a:rPr lang="en-US" altLang="zh-CN" sz="2400">
                <a:solidFill>
                  <a:schemeClr val="bg1"/>
                </a:solidFill>
              </a:rPr>
              <a:t>10</a:t>
            </a:r>
            <a:endParaRPr lang="en-US" altLang="zh-CN" sz="2400">
              <a:solidFill>
                <a:srgbClr val="FFFF66"/>
              </a:solidFill>
            </a:endParaRPr>
          </a:p>
          <a:p>
            <a:r>
              <a:rPr lang="en-US" altLang="zh-CN" sz="2400">
                <a:solidFill>
                  <a:srgbClr val="FFFF66"/>
                </a:solidFill>
              </a:rPr>
              <a:t>   </a:t>
            </a:r>
          </a:p>
          <a:p>
            <a:r>
              <a:rPr lang="en-US" altLang="zh-CN" sz="2400">
                <a:solidFill>
                  <a:srgbClr val="FFFF66"/>
                </a:solidFill>
              </a:rPr>
              <a:t>    return c;</a:t>
            </a:r>
          </a:p>
        </p:txBody>
      </p:sp>
      <p:sp>
        <p:nvSpPr>
          <p:cNvPr id="70676" name="Line 20"/>
          <p:cNvSpPr>
            <a:spLocks noChangeShapeType="1"/>
          </p:cNvSpPr>
          <p:nvPr/>
        </p:nvSpPr>
        <p:spPr bwMode="auto">
          <a:xfrm flipH="1">
            <a:off x="7164388" y="1052513"/>
            <a:ext cx="0" cy="431800"/>
          </a:xfrm>
          <a:prstGeom prst="line">
            <a:avLst/>
          </a:prstGeom>
          <a:noFill/>
          <a:ln w="9525">
            <a:solidFill>
              <a:schemeClr val="bg1"/>
            </a:solidFill>
            <a:round/>
            <a:headEnd/>
            <a:tailEnd type="triangle" w="med" len="med"/>
          </a:ln>
        </p:spPr>
        <p:txBody>
          <a:bodyPr/>
          <a:lstStyle/>
          <a:p>
            <a:endParaRPr lang="zh-CN" altLang="en-US"/>
          </a:p>
        </p:txBody>
      </p:sp>
      <p:sp>
        <p:nvSpPr>
          <p:cNvPr id="70677" name="Line 21"/>
          <p:cNvSpPr>
            <a:spLocks noChangeShapeType="1"/>
          </p:cNvSpPr>
          <p:nvPr/>
        </p:nvSpPr>
        <p:spPr bwMode="auto">
          <a:xfrm flipH="1">
            <a:off x="7164388" y="1773238"/>
            <a:ext cx="0" cy="431800"/>
          </a:xfrm>
          <a:prstGeom prst="line">
            <a:avLst/>
          </a:prstGeom>
          <a:noFill/>
          <a:ln w="9525">
            <a:solidFill>
              <a:schemeClr val="bg1"/>
            </a:solidFill>
            <a:round/>
            <a:headEnd/>
            <a:tailEnd type="triangle" w="med" len="med"/>
          </a:ln>
        </p:spPr>
        <p:txBody>
          <a:bodyPr/>
          <a:lstStyle/>
          <a:p>
            <a:endParaRPr lang="zh-CN" altLang="en-US"/>
          </a:p>
        </p:txBody>
      </p:sp>
      <p:sp>
        <p:nvSpPr>
          <p:cNvPr id="70678" name="Line 22"/>
          <p:cNvSpPr>
            <a:spLocks noChangeShapeType="1"/>
          </p:cNvSpPr>
          <p:nvPr/>
        </p:nvSpPr>
        <p:spPr bwMode="auto">
          <a:xfrm flipV="1">
            <a:off x="2124075" y="3716338"/>
            <a:ext cx="719138" cy="720725"/>
          </a:xfrm>
          <a:prstGeom prst="line">
            <a:avLst/>
          </a:prstGeom>
          <a:noFill/>
          <a:ln w="38100">
            <a:solidFill>
              <a:srgbClr val="FF0000"/>
            </a:solidFill>
            <a:round/>
            <a:headEnd/>
            <a:tailEnd type="triangle" w="lg" len="lg"/>
          </a:ln>
        </p:spPr>
        <p:txBody>
          <a:bodyPr/>
          <a:lstStyle/>
          <a:p>
            <a:endParaRPr lang="zh-CN" altLang="en-US"/>
          </a:p>
        </p:txBody>
      </p:sp>
      <p:sp>
        <p:nvSpPr>
          <p:cNvPr id="70679" name="Line 23"/>
          <p:cNvSpPr>
            <a:spLocks noChangeShapeType="1"/>
          </p:cNvSpPr>
          <p:nvPr/>
        </p:nvSpPr>
        <p:spPr bwMode="auto">
          <a:xfrm flipV="1">
            <a:off x="4427538" y="3644900"/>
            <a:ext cx="720725" cy="792163"/>
          </a:xfrm>
          <a:prstGeom prst="line">
            <a:avLst/>
          </a:prstGeom>
          <a:noFill/>
          <a:ln w="38100">
            <a:solidFill>
              <a:srgbClr val="FF0000"/>
            </a:solidFill>
            <a:round/>
            <a:headEnd/>
            <a:tailEnd type="triangle" w="lg" len="lg"/>
          </a:ln>
        </p:spPr>
        <p:txBody>
          <a:bodyPr/>
          <a:lstStyle/>
          <a:p>
            <a:endParaRPr lang="zh-CN" altLang="en-US"/>
          </a:p>
        </p:txBody>
      </p:sp>
      <p:sp>
        <p:nvSpPr>
          <p:cNvPr id="70680" name="Line 24"/>
          <p:cNvSpPr>
            <a:spLocks noChangeShapeType="1"/>
          </p:cNvSpPr>
          <p:nvPr/>
        </p:nvSpPr>
        <p:spPr bwMode="auto">
          <a:xfrm flipV="1">
            <a:off x="6588125" y="3644900"/>
            <a:ext cx="719138" cy="792163"/>
          </a:xfrm>
          <a:prstGeom prst="line">
            <a:avLst/>
          </a:prstGeom>
          <a:noFill/>
          <a:ln w="38100">
            <a:solidFill>
              <a:srgbClr val="FF0000"/>
            </a:solidFill>
            <a:round/>
            <a:headEnd/>
            <a:tailEnd type="triangle" w="lg" len="lg"/>
          </a:ln>
        </p:spPr>
        <p:txBody>
          <a:bodyPr/>
          <a:lstStyle/>
          <a:p>
            <a:endParaRPr lang="zh-CN" altLang="en-US"/>
          </a:p>
        </p:txBody>
      </p:sp>
      <p:sp>
        <p:nvSpPr>
          <p:cNvPr id="70682" name="Line 26"/>
          <p:cNvSpPr>
            <a:spLocks noChangeShapeType="1"/>
          </p:cNvSpPr>
          <p:nvPr/>
        </p:nvSpPr>
        <p:spPr bwMode="auto">
          <a:xfrm flipH="1">
            <a:off x="7740650" y="908050"/>
            <a:ext cx="971550" cy="0"/>
          </a:xfrm>
          <a:prstGeom prst="line">
            <a:avLst/>
          </a:prstGeom>
          <a:noFill/>
          <a:ln w="38100">
            <a:solidFill>
              <a:srgbClr val="FF0000"/>
            </a:solidFill>
            <a:round/>
            <a:headEnd/>
            <a:tailEnd type="triangle" w="lg" len="lg"/>
          </a:ln>
        </p:spPr>
        <p:txBody>
          <a:bodyPr/>
          <a:lstStyle/>
          <a:p>
            <a:endParaRPr lang="zh-CN" altLang="en-US"/>
          </a:p>
        </p:txBody>
      </p:sp>
      <p:sp>
        <p:nvSpPr>
          <p:cNvPr id="70683" name="Line 27"/>
          <p:cNvSpPr>
            <a:spLocks noChangeShapeType="1"/>
          </p:cNvSpPr>
          <p:nvPr/>
        </p:nvSpPr>
        <p:spPr bwMode="auto">
          <a:xfrm>
            <a:off x="8748713" y="908050"/>
            <a:ext cx="0" cy="3600450"/>
          </a:xfrm>
          <a:prstGeom prst="line">
            <a:avLst/>
          </a:prstGeom>
          <a:noFill/>
          <a:ln w="38100">
            <a:solidFill>
              <a:srgbClr val="FF0000"/>
            </a:solidFill>
            <a:round/>
            <a:headEnd/>
            <a:tailEnd/>
          </a:ln>
        </p:spPr>
        <p:txBody>
          <a:bodyPr/>
          <a:lstStyle/>
          <a:p>
            <a:endParaRPr lang="zh-CN" altLang="en-US"/>
          </a:p>
        </p:txBody>
      </p:sp>
      <p:sp>
        <p:nvSpPr>
          <p:cNvPr id="70685" name="Line 29"/>
          <p:cNvSpPr>
            <a:spLocks noChangeShapeType="1"/>
          </p:cNvSpPr>
          <p:nvPr/>
        </p:nvSpPr>
        <p:spPr bwMode="auto">
          <a:xfrm>
            <a:off x="7956550" y="2349500"/>
            <a:ext cx="719138" cy="0"/>
          </a:xfrm>
          <a:prstGeom prst="line">
            <a:avLst/>
          </a:prstGeom>
          <a:noFill/>
          <a:ln w="38100">
            <a:solidFill>
              <a:srgbClr val="FF0000"/>
            </a:solidFill>
            <a:round/>
            <a:headEnd/>
            <a:tailEnd/>
          </a:ln>
        </p:spPr>
        <p:txBody>
          <a:bodyPr/>
          <a:lstStyle/>
          <a:p>
            <a:endParaRPr lang="zh-CN" altLang="en-US"/>
          </a:p>
        </p:txBody>
      </p:sp>
      <p:sp>
        <p:nvSpPr>
          <p:cNvPr id="70686" name="Line 30"/>
          <p:cNvSpPr>
            <a:spLocks noChangeShapeType="1"/>
          </p:cNvSpPr>
          <p:nvPr/>
        </p:nvSpPr>
        <p:spPr bwMode="auto">
          <a:xfrm flipH="1">
            <a:off x="8675688" y="2349500"/>
            <a:ext cx="0" cy="2016125"/>
          </a:xfrm>
          <a:prstGeom prst="line">
            <a:avLst/>
          </a:prstGeom>
          <a:noFill/>
          <a:ln w="38100">
            <a:solidFill>
              <a:srgbClr val="FF0000"/>
            </a:solidFill>
            <a:round/>
            <a:headEnd/>
            <a:tailEnd type="triangle" w="lg" len="lg"/>
          </a:ln>
        </p:spPr>
        <p:txBody>
          <a:bodyPr/>
          <a:lstStyle/>
          <a:p>
            <a:endParaRPr lang="zh-CN" altLang="en-US"/>
          </a:p>
        </p:txBody>
      </p:sp>
      <p:sp>
        <p:nvSpPr>
          <p:cNvPr id="70687" name="Line 31"/>
          <p:cNvSpPr>
            <a:spLocks noChangeShapeType="1"/>
          </p:cNvSpPr>
          <p:nvPr/>
        </p:nvSpPr>
        <p:spPr bwMode="auto">
          <a:xfrm flipH="1" flipV="1">
            <a:off x="6588125" y="4797425"/>
            <a:ext cx="720725" cy="719138"/>
          </a:xfrm>
          <a:prstGeom prst="line">
            <a:avLst/>
          </a:prstGeom>
          <a:noFill/>
          <a:ln w="38100">
            <a:solidFill>
              <a:srgbClr val="FF0000"/>
            </a:solidFill>
            <a:round/>
            <a:headEnd/>
            <a:tailEnd type="triangle" w="lg" len="lg"/>
          </a:ln>
        </p:spPr>
        <p:txBody>
          <a:bodyPr/>
          <a:lstStyle/>
          <a:p>
            <a:endParaRPr lang="zh-CN" altLang="en-US"/>
          </a:p>
        </p:txBody>
      </p:sp>
      <p:sp>
        <p:nvSpPr>
          <p:cNvPr id="70688" name="Line 32"/>
          <p:cNvSpPr>
            <a:spLocks noChangeShapeType="1"/>
          </p:cNvSpPr>
          <p:nvPr/>
        </p:nvSpPr>
        <p:spPr bwMode="auto">
          <a:xfrm flipH="1" flipV="1">
            <a:off x="4284663" y="4868863"/>
            <a:ext cx="792162" cy="720725"/>
          </a:xfrm>
          <a:prstGeom prst="line">
            <a:avLst/>
          </a:prstGeom>
          <a:noFill/>
          <a:ln w="38100">
            <a:solidFill>
              <a:srgbClr val="FF0000"/>
            </a:solidFill>
            <a:round/>
            <a:headEnd/>
            <a:tailEnd type="triangle" w="lg" len="lg"/>
          </a:ln>
        </p:spPr>
        <p:txBody>
          <a:bodyPr/>
          <a:lstStyle/>
          <a:p>
            <a:endParaRPr lang="zh-CN" altLang="en-US"/>
          </a:p>
        </p:txBody>
      </p:sp>
      <p:sp>
        <p:nvSpPr>
          <p:cNvPr id="70689" name="Line 33"/>
          <p:cNvSpPr>
            <a:spLocks noChangeShapeType="1"/>
          </p:cNvSpPr>
          <p:nvPr/>
        </p:nvSpPr>
        <p:spPr bwMode="auto">
          <a:xfrm flipH="1" flipV="1">
            <a:off x="2051050" y="4797425"/>
            <a:ext cx="720725" cy="792163"/>
          </a:xfrm>
          <a:prstGeom prst="line">
            <a:avLst/>
          </a:prstGeom>
          <a:noFill/>
          <a:ln w="38100">
            <a:solidFill>
              <a:srgbClr val="FF0000"/>
            </a:solidFill>
            <a:round/>
            <a:headEnd/>
            <a:tailEnd type="triangle" w="lg" len="lg"/>
          </a:ln>
        </p:spPr>
        <p:txBody>
          <a:bodyPr/>
          <a:lstStyle/>
          <a:p>
            <a:endParaRPr lang="zh-CN" altLang="en-US"/>
          </a:p>
        </p:txBody>
      </p:sp>
      <p:sp>
        <p:nvSpPr>
          <p:cNvPr id="70690" name="Text Box 34"/>
          <p:cNvSpPr txBox="1">
            <a:spLocks noChangeArrowheads="1"/>
          </p:cNvSpPr>
          <p:nvPr/>
        </p:nvSpPr>
        <p:spPr bwMode="auto">
          <a:xfrm>
            <a:off x="7019925" y="2708275"/>
            <a:ext cx="685800" cy="366713"/>
          </a:xfrm>
          <a:prstGeom prst="rect">
            <a:avLst/>
          </a:prstGeom>
          <a:noFill/>
          <a:ln w="9525">
            <a:noFill/>
            <a:miter lim="800000"/>
            <a:headEnd/>
            <a:tailEnd/>
          </a:ln>
        </p:spPr>
        <p:txBody>
          <a:bodyPr wrap="none">
            <a:spAutoFit/>
          </a:bodyPr>
          <a:lstStyle/>
          <a:p>
            <a:r>
              <a:rPr lang="en-US" altLang="zh-CN">
                <a:solidFill>
                  <a:srgbClr val="FF0000"/>
                </a:solidFill>
              </a:rPr>
              <a:t>c=10</a:t>
            </a:r>
          </a:p>
        </p:txBody>
      </p:sp>
      <p:sp>
        <p:nvSpPr>
          <p:cNvPr id="70691" name="Text Box 35"/>
          <p:cNvSpPr txBox="1">
            <a:spLocks noChangeArrowheads="1"/>
          </p:cNvSpPr>
          <p:nvPr/>
        </p:nvSpPr>
        <p:spPr bwMode="auto">
          <a:xfrm>
            <a:off x="7596188" y="6237288"/>
            <a:ext cx="685800" cy="366712"/>
          </a:xfrm>
          <a:prstGeom prst="rect">
            <a:avLst/>
          </a:prstGeom>
          <a:noFill/>
          <a:ln w="9525">
            <a:noFill/>
            <a:miter lim="800000"/>
            <a:headEnd/>
            <a:tailEnd/>
          </a:ln>
        </p:spPr>
        <p:txBody>
          <a:bodyPr wrap="none">
            <a:spAutoFit/>
          </a:bodyPr>
          <a:lstStyle/>
          <a:p>
            <a:r>
              <a:rPr lang="en-US" altLang="zh-CN">
                <a:solidFill>
                  <a:srgbClr val="FF0000"/>
                </a:solidFill>
              </a:rPr>
              <a:t>c=12</a:t>
            </a:r>
          </a:p>
        </p:txBody>
      </p:sp>
      <p:sp>
        <p:nvSpPr>
          <p:cNvPr id="70692" name="Text Box 36"/>
          <p:cNvSpPr txBox="1">
            <a:spLocks noChangeArrowheads="1"/>
          </p:cNvSpPr>
          <p:nvPr/>
        </p:nvSpPr>
        <p:spPr bwMode="auto">
          <a:xfrm>
            <a:off x="5580063" y="6237288"/>
            <a:ext cx="685800" cy="366712"/>
          </a:xfrm>
          <a:prstGeom prst="rect">
            <a:avLst/>
          </a:prstGeom>
          <a:noFill/>
          <a:ln w="9525">
            <a:noFill/>
            <a:miter lim="800000"/>
            <a:headEnd/>
            <a:tailEnd/>
          </a:ln>
        </p:spPr>
        <p:txBody>
          <a:bodyPr wrap="none">
            <a:spAutoFit/>
          </a:bodyPr>
          <a:lstStyle/>
          <a:p>
            <a:r>
              <a:rPr lang="en-US" altLang="zh-CN">
                <a:solidFill>
                  <a:srgbClr val="FF0000"/>
                </a:solidFill>
              </a:rPr>
              <a:t>c=14</a:t>
            </a:r>
          </a:p>
        </p:txBody>
      </p:sp>
      <p:sp>
        <p:nvSpPr>
          <p:cNvPr id="70693" name="Text Box 37"/>
          <p:cNvSpPr txBox="1">
            <a:spLocks noChangeArrowheads="1"/>
          </p:cNvSpPr>
          <p:nvPr/>
        </p:nvSpPr>
        <p:spPr bwMode="auto">
          <a:xfrm>
            <a:off x="3203575" y="6237288"/>
            <a:ext cx="685800" cy="366712"/>
          </a:xfrm>
          <a:prstGeom prst="rect">
            <a:avLst/>
          </a:prstGeom>
          <a:noFill/>
          <a:ln w="9525">
            <a:noFill/>
            <a:miter lim="800000"/>
            <a:headEnd/>
            <a:tailEnd/>
          </a:ln>
        </p:spPr>
        <p:txBody>
          <a:bodyPr wrap="none">
            <a:spAutoFit/>
          </a:bodyPr>
          <a:lstStyle/>
          <a:p>
            <a:r>
              <a:rPr lang="en-US" altLang="zh-CN">
                <a:solidFill>
                  <a:srgbClr val="FF0000"/>
                </a:solidFill>
              </a:rPr>
              <a:t>c=16</a:t>
            </a:r>
          </a:p>
        </p:txBody>
      </p:sp>
      <p:sp>
        <p:nvSpPr>
          <p:cNvPr id="70694" name="Text Box 38"/>
          <p:cNvSpPr txBox="1">
            <a:spLocks noChangeArrowheads="1"/>
          </p:cNvSpPr>
          <p:nvPr/>
        </p:nvSpPr>
        <p:spPr bwMode="auto">
          <a:xfrm>
            <a:off x="1116013" y="6237288"/>
            <a:ext cx="685800" cy="366712"/>
          </a:xfrm>
          <a:prstGeom prst="rect">
            <a:avLst/>
          </a:prstGeom>
          <a:noFill/>
          <a:ln w="9525">
            <a:noFill/>
            <a:miter lim="800000"/>
            <a:headEnd/>
            <a:tailEnd/>
          </a:ln>
        </p:spPr>
        <p:txBody>
          <a:bodyPr wrap="none">
            <a:spAutoFit/>
          </a:bodyPr>
          <a:lstStyle/>
          <a:p>
            <a:r>
              <a:rPr lang="en-US" altLang="zh-CN">
                <a:solidFill>
                  <a:srgbClr val="FF0000"/>
                </a:solidFill>
              </a:rPr>
              <a:t>c=18</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checkerboard(across)">
                                      <p:cBhvr>
                                        <p:cTn id="7" dur="500"/>
                                        <p:tgtEl>
                                          <p:spTgt spid="706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4"/>
                                        </p:tgtEl>
                                        <p:attrNameLst>
                                          <p:attrName>style.visibility</p:attrName>
                                        </p:attrNameLst>
                                      </p:cBhvr>
                                      <p:to>
                                        <p:strVal val="visible"/>
                                      </p:to>
                                    </p:set>
                                    <p:animEffect transition="in" filter="blinds(horizontal)">
                                      <p:cBhvr>
                                        <p:cTn id="12" dur="500"/>
                                        <p:tgtEl>
                                          <p:spTgt spid="706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78"/>
                                        </p:tgtEl>
                                        <p:attrNameLst>
                                          <p:attrName>style.visibility</p:attrName>
                                        </p:attrNameLst>
                                      </p:cBhvr>
                                      <p:to>
                                        <p:strVal val="visible"/>
                                      </p:to>
                                    </p:set>
                                    <p:animEffect transition="in" filter="blinds(horizontal)">
                                      <p:cBhvr>
                                        <p:cTn id="17" dur="500"/>
                                        <p:tgtEl>
                                          <p:spTgt spid="70678"/>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70666"/>
                                        </p:tgtEl>
                                        <p:attrNameLst>
                                          <p:attrName>style.visibility</p:attrName>
                                        </p:attrNameLst>
                                      </p:cBhvr>
                                      <p:to>
                                        <p:strVal val="visible"/>
                                      </p:to>
                                    </p:set>
                                    <p:animEffect transition="in" filter="checkerboard(across)">
                                      <p:cBhvr>
                                        <p:cTn id="20" dur="500"/>
                                        <p:tgtEl>
                                          <p:spTgt spid="7066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0667"/>
                                        </p:tgtEl>
                                        <p:attrNameLst>
                                          <p:attrName>style.visibility</p:attrName>
                                        </p:attrNameLst>
                                      </p:cBhvr>
                                      <p:to>
                                        <p:strVal val="visible"/>
                                      </p:to>
                                    </p:set>
                                    <p:animEffect transition="in" filter="blinds(horizontal)">
                                      <p:cBhvr>
                                        <p:cTn id="25" dur="500"/>
                                        <p:tgtEl>
                                          <p:spTgt spid="7066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0679"/>
                                        </p:tgtEl>
                                        <p:attrNameLst>
                                          <p:attrName>style.visibility</p:attrName>
                                        </p:attrNameLst>
                                      </p:cBhvr>
                                      <p:to>
                                        <p:strVal val="visible"/>
                                      </p:to>
                                    </p:set>
                                    <p:animEffect transition="in" filter="blinds(horizontal)">
                                      <p:cBhvr>
                                        <p:cTn id="30" dur="500"/>
                                        <p:tgtEl>
                                          <p:spTgt spid="70679"/>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70669"/>
                                        </p:tgtEl>
                                        <p:attrNameLst>
                                          <p:attrName>style.visibility</p:attrName>
                                        </p:attrNameLst>
                                      </p:cBhvr>
                                      <p:to>
                                        <p:strVal val="visible"/>
                                      </p:to>
                                    </p:set>
                                    <p:animEffect transition="in" filter="checkerboard(across)">
                                      <p:cBhvr>
                                        <p:cTn id="33" dur="500"/>
                                        <p:tgtEl>
                                          <p:spTgt spid="7066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0670"/>
                                        </p:tgtEl>
                                        <p:attrNameLst>
                                          <p:attrName>style.visibility</p:attrName>
                                        </p:attrNameLst>
                                      </p:cBhvr>
                                      <p:to>
                                        <p:strVal val="visible"/>
                                      </p:to>
                                    </p:set>
                                    <p:animEffect transition="in" filter="blinds(horizontal)">
                                      <p:cBhvr>
                                        <p:cTn id="38" dur="500"/>
                                        <p:tgtEl>
                                          <p:spTgt spid="7067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0680"/>
                                        </p:tgtEl>
                                        <p:attrNameLst>
                                          <p:attrName>style.visibility</p:attrName>
                                        </p:attrNameLst>
                                      </p:cBhvr>
                                      <p:to>
                                        <p:strVal val="visible"/>
                                      </p:to>
                                    </p:set>
                                    <p:animEffect transition="in" filter="blinds(horizontal)">
                                      <p:cBhvr>
                                        <p:cTn id="43" dur="500"/>
                                        <p:tgtEl>
                                          <p:spTgt spid="7068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70672"/>
                                        </p:tgtEl>
                                        <p:attrNameLst>
                                          <p:attrName>style.visibility</p:attrName>
                                        </p:attrNameLst>
                                      </p:cBhvr>
                                      <p:to>
                                        <p:strVal val="visible"/>
                                      </p:to>
                                    </p:set>
                                    <p:animEffect transition="in" filter="checkerboard(across)">
                                      <p:cBhvr>
                                        <p:cTn id="46" dur="500"/>
                                        <p:tgtEl>
                                          <p:spTgt spid="7067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0673"/>
                                        </p:tgtEl>
                                        <p:attrNameLst>
                                          <p:attrName>style.visibility</p:attrName>
                                        </p:attrNameLst>
                                      </p:cBhvr>
                                      <p:to>
                                        <p:strVal val="visible"/>
                                      </p:to>
                                    </p:set>
                                    <p:animEffect transition="in" filter="blinds(horizontal)">
                                      <p:cBhvr>
                                        <p:cTn id="51" dur="500"/>
                                        <p:tgtEl>
                                          <p:spTgt spid="7067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70683"/>
                                        </p:tgtEl>
                                        <p:attrNameLst>
                                          <p:attrName>style.visibility</p:attrName>
                                        </p:attrNameLst>
                                      </p:cBhvr>
                                      <p:to>
                                        <p:strVal val="visible"/>
                                      </p:to>
                                    </p:set>
                                    <p:animEffect transition="in" filter="blinds(horizontal)">
                                      <p:cBhvr>
                                        <p:cTn id="56" dur="500"/>
                                        <p:tgtEl>
                                          <p:spTgt spid="7068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70682"/>
                                        </p:tgtEl>
                                        <p:attrNameLst>
                                          <p:attrName>style.visibility</p:attrName>
                                        </p:attrNameLst>
                                      </p:cBhvr>
                                      <p:to>
                                        <p:strVal val="visible"/>
                                      </p:to>
                                    </p:set>
                                    <p:animEffect transition="in" filter="blinds(horizontal)">
                                      <p:cBhvr>
                                        <p:cTn id="59" dur="500"/>
                                        <p:tgtEl>
                                          <p:spTgt spid="70682"/>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70675"/>
                                        </p:tgtEl>
                                        <p:attrNameLst>
                                          <p:attrName>style.visibility</p:attrName>
                                        </p:attrNameLst>
                                      </p:cBhvr>
                                      <p:to>
                                        <p:strVal val="visible"/>
                                      </p:to>
                                    </p:set>
                                    <p:animEffect transition="in" filter="checkerboard(across)">
                                      <p:cBhvr>
                                        <p:cTn id="62" dur="500"/>
                                        <p:tgtEl>
                                          <p:spTgt spid="7067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7068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0683"/>
                                        </p:tgtEl>
                                        <p:attrNameLst>
                                          <p:attrName>style.visibility</p:attrName>
                                        </p:attrNameLst>
                                      </p:cBhvr>
                                      <p:to>
                                        <p:strVal val="hidden"/>
                                      </p:to>
                                    </p:set>
                                  </p:childTnLst>
                                </p:cTn>
                              </p:par>
                              <p:par>
                                <p:cTn id="69" presetID="3" presetClass="entr" presetSubtype="10" fill="hold" grpId="0" nodeType="withEffect">
                                  <p:stCondLst>
                                    <p:cond delay="0"/>
                                  </p:stCondLst>
                                  <p:childTnLst>
                                    <p:set>
                                      <p:cBhvr>
                                        <p:cTn id="70" dur="1" fill="hold">
                                          <p:stCondLst>
                                            <p:cond delay="0"/>
                                          </p:stCondLst>
                                        </p:cTn>
                                        <p:tgtEl>
                                          <p:spTgt spid="70676"/>
                                        </p:tgtEl>
                                        <p:attrNameLst>
                                          <p:attrName>style.visibility</p:attrName>
                                        </p:attrNameLst>
                                      </p:cBhvr>
                                      <p:to>
                                        <p:strVal val="visible"/>
                                      </p:to>
                                    </p:set>
                                    <p:animEffect transition="in" filter="blinds(horizontal)">
                                      <p:cBhvr>
                                        <p:cTn id="71" dur="500"/>
                                        <p:tgtEl>
                                          <p:spTgt spid="70676"/>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0690"/>
                                        </p:tgtEl>
                                        <p:attrNameLst>
                                          <p:attrName>style.visibility</p:attrName>
                                        </p:attrNameLst>
                                      </p:cBhvr>
                                      <p:to>
                                        <p:strVal val="visible"/>
                                      </p:to>
                                    </p:set>
                                    <p:animEffect transition="in" filter="blinds(horizontal)">
                                      <p:cBhvr>
                                        <p:cTn id="76" dur="500"/>
                                        <p:tgtEl>
                                          <p:spTgt spid="70690"/>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70677"/>
                                        </p:tgtEl>
                                        <p:attrNameLst>
                                          <p:attrName>style.visibility</p:attrName>
                                        </p:attrNameLst>
                                      </p:cBhvr>
                                      <p:to>
                                        <p:strVal val="visible"/>
                                      </p:to>
                                    </p:set>
                                    <p:animEffect transition="in" filter="blinds(horizontal)">
                                      <p:cBhvr>
                                        <p:cTn id="81" dur="500"/>
                                        <p:tgtEl>
                                          <p:spTgt spid="70677"/>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70685"/>
                                        </p:tgtEl>
                                        <p:attrNameLst>
                                          <p:attrName>style.visibility</p:attrName>
                                        </p:attrNameLst>
                                      </p:cBhvr>
                                      <p:to>
                                        <p:strVal val="visible"/>
                                      </p:to>
                                    </p:set>
                                    <p:animEffect transition="in" filter="blinds(horizontal)">
                                      <p:cBhvr>
                                        <p:cTn id="86" dur="500"/>
                                        <p:tgtEl>
                                          <p:spTgt spid="70685"/>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70686"/>
                                        </p:tgtEl>
                                        <p:attrNameLst>
                                          <p:attrName>style.visibility</p:attrName>
                                        </p:attrNameLst>
                                      </p:cBhvr>
                                      <p:to>
                                        <p:strVal val="visible"/>
                                      </p:to>
                                    </p:set>
                                    <p:animEffect transition="in" filter="blinds(horizontal)">
                                      <p:cBhvr>
                                        <p:cTn id="89" dur="500"/>
                                        <p:tgtEl>
                                          <p:spTgt spid="7068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70691"/>
                                        </p:tgtEl>
                                        <p:attrNameLst>
                                          <p:attrName>style.visibility</p:attrName>
                                        </p:attrNameLst>
                                      </p:cBhvr>
                                      <p:to>
                                        <p:strVal val="visible"/>
                                      </p:to>
                                    </p:set>
                                    <p:animEffect transition="in" filter="blinds(horizontal)">
                                      <p:cBhvr>
                                        <p:cTn id="94" dur="500"/>
                                        <p:tgtEl>
                                          <p:spTgt spid="70691"/>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70674"/>
                                        </p:tgtEl>
                                        <p:attrNameLst>
                                          <p:attrName>style.visibility</p:attrName>
                                        </p:attrNameLst>
                                      </p:cBhvr>
                                      <p:to>
                                        <p:strVal val="visible"/>
                                      </p:to>
                                    </p:set>
                                    <p:animEffect transition="in" filter="blinds(horizontal)">
                                      <p:cBhvr>
                                        <p:cTn id="99" dur="500"/>
                                        <p:tgtEl>
                                          <p:spTgt spid="70674"/>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70687"/>
                                        </p:tgtEl>
                                        <p:attrNameLst>
                                          <p:attrName>style.visibility</p:attrName>
                                        </p:attrNameLst>
                                      </p:cBhvr>
                                      <p:to>
                                        <p:strVal val="visible"/>
                                      </p:to>
                                    </p:set>
                                    <p:animEffect transition="in" filter="blinds(horizontal)">
                                      <p:cBhvr>
                                        <p:cTn id="104" dur="500"/>
                                        <p:tgtEl>
                                          <p:spTgt spid="7068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70692"/>
                                        </p:tgtEl>
                                        <p:attrNameLst>
                                          <p:attrName>style.visibility</p:attrName>
                                        </p:attrNameLst>
                                      </p:cBhvr>
                                      <p:to>
                                        <p:strVal val="visible"/>
                                      </p:to>
                                    </p:set>
                                    <p:animEffect transition="in" filter="blinds(horizontal)">
                                      <p:cBhvr>
                                        <p:cTn id="109" dur="500"/>
                                        <p:tgtEl>
                                          <p:spTgt spid="70692"/>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70671"/>
                                        </p:tgtEl>
                                        <p:attrNameLst>
                                          <p:attrName>style.visibility</p:attrName>
                                        </p:attrNameLst>
                                      </p:cBhvr>
                                      <p:to>
                                        <p:strVal val="visible"/>
                                      </p:to>
                                    </p:set>
                                    <p:animEffect transition="in" filter="blinds(horizontal)">
                                      <p:cBhvr>
                                        <p:cTn id="114" dur="500"/>
                                        <p:tgtEl>
                                          <p:spTgt spid="70671"/>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0688"/>
                                        </p:tgtEl>
                                        <p:attrNameLst>
                                          <p:attrName>style.visibility</p:attrName>
                                        </p:attrNameLst>
                                      </p:cBhvr>
                                      <p:to>
                                        <p:strVal val="visible"/>
                                      </p:to>
                                    </p:set>
                                    <p:animEffect transition="in" filter="blinds(horizontal)">
                                      <p:cBhvr>
                                        <p:cTn id="119" dur="500"/>
                                        <p:tgtEl>
                                          <p:spTgt spid="70688"/>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70693"/>
                                        </p:tgtEl>
                                        <p:attrNameLst>
                                          <p:attrName>style.visibility</p:attrName>
                                        </p:attrNameLst>
                                      </p:cBhvr>
                                      <p:to>
                                        <p:strVal val="visible"/>
                                      </p:to>
                                    </p:set>
                                    <p:animEffect transition="in" filter="blinds(horizontal)">
                                      <p:cBhvr>
                                        <p:cTn id="124" dur="500"/>
                                        <p:tgtEl>
                                          <p:spTgt spid="70693"/>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70668"/>
                                        </p:tgtEl>
                                        <p:attrNameLst>
                                          <p:attrName>style.visibility</p:attrName>
                                        </p:attrNameLst>
                                      </p:cBhvr>
                                      <p:to>
                                        <p:strVal val="visible"/>
                                      </p:to>
                                    </p:set>
                                    <p:animEffect transition="in" filter="blinds(horizontal)">
                                      <p:cBhvr>
                                        <p:cTn id="129" dur="500"/>
                                        <p:tgtEl>
                                          <p:spTgt spid="70668"/>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70689"/>
                                        </p:tgtEl>
                                        <p:attrNameLst>
                                          <p:attrName>style.visibility</p:attrName>
                                        </p:attrNameLst>
                                      </p:cBhvr>
                                      <p:to>
                                        <p:strVal val="visible"/>
                                      </p:to>
                                    </p:set>
                                    <p:animEffect transition="in" filter="blinds(horizontal)">
                                      <p:cBhvr>
                                        <p:cTn id="134" dur="500"/>
                                        <p:tgtEl>
                                          <p:spTgt spid="70689"/>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70694"/>
                                        </p:tgtEl>
                                        <p:attrNameLst>
                                          <p:attrName>style.visibility</p:attrName>
                                        </p:attrNameLst>
                                      </p:cBhvr>
                                      <p:to>
                                        <p:strVal val="visible"/>
                                      </p:to>
                                    </p:set>
                                    <p:animEffect transition="in" filter="blinds(horizontal)">
                                      <p:cBhvr>
                                        <p:cTn id="139" dur="500"/>
                                        <p:tgtEl>
                                          <p:spTgt spid="70694"/>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70665"/>
                                        </p:tgtEl>
                                        <p:attrNameLst>
                                          <p:attrName>style.visibility</p:attrName>
                                        </p:attrNameLst>
                                      </p:cBhvr>
                                      <p:to>
                                        <p:strVal val="visible"/>
                                      </p:to>
                                    </p:set>
                                    <p:animEffect transition="in" filter="blinds(horizontal)">
                                      <p:cBhvr>
                                        <p:cTn id="144"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nimBg="1"/>
      <p:bldP spid="70664" grpId="0" animBg="1"/>
      <p:bldP spid="70665" grpId="0" animBg="1"/>
      <p:bldP spid="70666" grpId="0" animBg="1"/>
      <p:bldP spid="70667" grpId="0" animBg="1"/>
      <p:bldP spid="70668" grpId="0" animBg="1"/>
      <p:bldP spid="70669" grpId="0" animBg="1"/>
      <p:bldP spid="70670" grpId="0" animBg="1"/>
      <p:bldP spid="70671" grpId="0" animBg="1"/>
      <p:bldP spid="70672" grpId="0" animBg="1"/>
      <p:bldP spid="70673" grpId="0" animBg="1"/>
      <p:bldP spid="70674" grpId="0" animBg="1"/>
      <p:bldP spid="70675" grpId="0" animBg="1"/>
      <p:bldP spid="70676" grpId="0" animBg="1"/>
      <p:bldP spid="70677" grpId="0" animBg="1"/>
      <p:bldP spid="70678" grpId="0" animBg="1"/>
      <p:bldP spid="70679" grpId="0" animBg="1"/>
      <p:bldP spid="70680" grpId="0" animBg="1"/>
      <p:bldP spid="70682" grpId="0" animBg="1"/>
      <p:bldP spid="70682" grpId="1" animBg="1"/>
      <p:bldP spid="70683" grpId="0" animBg="1"/>
      <p:bldP spid="70683" grpId="1" animBg="1"/>
      <p:bldP spid="70685" grpId="0" animBg="1"/>
      <p:bldP spid="70686" grpId="0" animBg="1"/>
      <p:bldP spid="70687" grpId="0" animBg="1"/>
      <p:bldP spid="70688" grpId="0" animBg="1"/>
      <p:bldP spid="70689" grpId="0" animBg="1"/>
      <p:bldP spid="70690" grpId="0"/>
      <p:bldP spid="70691" grpId="0"/>
      <p:bldP spid="70692" grpId="0"/>
      <p:bldP spid="70693" grpId="0"/>
      <p:bldP spid="70694"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301625" y="228600"/>
            <a:ext cx="8540750" cy="630238"/>
          </a:xfrm>
        </p:spPr>
        <p:txBody>
          <a:bodyPr/>
          <a:lstStyle/>
          <a:p>
            <a:pPr>
              <a:defRPr/>
            </a:pPr>
            <a:r>
              <a:rPr lang="en-US" altLang="zh-CN" sz="3300">
                <a:solidFill>
                  <a:srgbClr val="A50021"/>
                </a:solidFill>
                <a:effectLst>
                  <a:outerShdw blurRad="38100" dist="38100" dir="2700000" algn="tl">
                    <a:srgbClr val="C0C0C0"/>
                  </a:outerShdw>
                </a:effectLst>
                <a:ea typeface="黑体" pitchFamily="49" charset="-122"/>
              </a:rPr>
              <a:t>【</a:t>
            </a:r>
            <a:r>
              <a:rPr lang="zh-CN" altLang="en-US" sz="3300">
                <a:solidFill>
                  <a:srgbClr val="A50021"/>
                </a:solidFill>
                <a:effectLst>
                  <a:outerShdw blurRad="38100" dist="38100" dir="2700000" algn="tl">
                    <a:srgbClr val="C0C0C0"/>
                  </a:outerShdw>
                </a:effectLst>
                <a:ea typeface="黑体" pitchFamily="49" charset="-122"/>
              </a:rPr>
              <a:t>例三</a:t>
            </a:r>
            <a:r>
              <a:rPr lang="en-US" altLang="zh-CN" sz="3300">
                <a:solidFill>
                  <a:srgbClr val="A50021"/>
                </a:solidFill>
                <a:effectLst>
                  <a:outerShdw blurRad="38100" dist="38100" dir="2700000" algn="tl">
                    <a:srgbClr val="C0C0C0"/>
                  </a:outerShdw>
                </a:effectLst>
                <a:ea typeface="黑体" pitchFamily="49" charset="-122"/>
              </a:rPr>
              <a:t>】</a:t>
            </a:r>
            <a:r>
              <a:rPr lang="zh-CN" altLang="en-US" sz="3300">
                <a:solidFill>
                  <a:srgbClr val="A50021"/>
                </a:solidFill>
                <a:effectLst>
                  <a:outerShdw blurRad="38100" dist="38100" dir="2700000" algn="tl">
                    <a:srgbClr val="C0C0C0"/>
                  </a:outerShdw>
                </a:effectLst>
                <a:ea typeface="黑体" pitchFamily="49" charset="-122"/>
              </a:rPr>
              <a:t>在屏幕上显示杨辉三角形</a:t>
            </a:r>
            <a:endParaRPr lang="zh-CN" altLang="en-US" sz="3300">
              <a:solidFill>
                <a:srgbClr val="A50021"/>
              </a:solidFill>
              <a:effectLst>
                <a:outerShdw blurRad="38100" dist="38100" dir="2700000" algn="tl">
                  <a:srgbClr val="C0C0C0"/>
                </a:outerShdw>
              </a:effectLst>
            </a:endParaRPr>
          </a:p>
        </p:txBody>
      </p:sp>
      <p:sp>
        <p:nvSpPr>
          <p:cNvPr id="37891" name="Rectangle 3"/>
          <p:cNvSpPr>
            <a:spLocks noGrp="1" noRot="1" noChangeArrowheads="1"/>
          </p:cNvSpPr>
          <p:nvPr>
            <p:ph type="body" idx="1"/>
          </p:nvPr>
        </p:nvSpPr>
        <p:spPr>
          <a:xfrm>
            <a:off x="395288" y="1268413"/>
            <a:ext cx="3889375" cy="4465637"/>
          </a:xfrm>
        </p:spPr>
        <p:txBody>
          <a:bodyPr/>
          <a:lstStyle/>
          <a:p>
            <a:pPr>
              <a:buFont typeface="Wingdings 2" pitchFamily="18" charset="2"/>
              <a:buNone/>
            </a:pPr>
            <a:r>
              <a:rPr lang="en-US" altLang="zh-CN" smtClean="0"/>
              <a:t>              </a:t>
            </a:r>
            <a:r>
              <a:rPr lang="en-US" altLang="zh-CN" sz="2600" b="1" smtClean="0">
                <a:latin typeface="黑体" pitchFamily="2" charset="-122"/>
                <a:ea typeface="黑体" pitchFamily="2" charset="-122"/>
              </a:rPr>
              <a:t>1                   </a:t>
            </a:r>
          </a:p>
          <a:p>
            <a:pPr>
              <a:buFont typeface="Wingdings 2" pitchFamily="18" charset="2"/>
              <a:buNone/>
            </a:pPr>
            <a:r>
              <a:rPr lang="en-US" altLang="zh-CN" sz="2600" b="1" smtClean="0">
                <a:latin typeface="黑体" pitchFamily="2" charset="-122"/>
                <a:ea typeface="黑体" pitchFamily="2" charset="-122"/>
              </a:rPr>
              <a:t>        1   1               </a:t>
            </a:r>
          </a:p>
          <a:p>
            <a:pPr>
              <a:buFont typeface="Wingdings 2" pitchFamily="18" charset="2"/>
              <a:buNone/>
            </a:pPr>
            <a:r>
              <a:rPr lang="en-US" altLang="zh-CN" sz="2600" b="1" smtClean="0">
                <a:latin typeface="黑体" pitchFamily="2" charset="-122"/>
                <a:ea typeface="黑体" pitchFamily="2" charset="-122"/>
              </a:rPr>
              <a:t>      1   2   1               </a:t>
            </a:r>
          </a:p>
          <a:p>
            <a:pPr>
              <a:buFont typeface="Wingdings 2" pitchFamily="18" charset="2"/>
              <a:buNone/>
            </a:pPr>
            <a:r>
              <a:rPr lang="en-US" altLang="zh-CN" sz="2600" b="1" smtClean="0">
                <a:latin typeface="黑体" pitchFamily="2" charset="-122"/>
                <a:ea typeface="黑体" pitchFamily="2" charset="-122"/>
              </a:rPr>
              <a:t>    1   3   3   1            </a:t>
            </a:r>
          </a:p>
          <a:p>
            <a:pPr>
              <a:buFont typeface="Wingdings 2" pitchFamily="18" charset="2"/>
              <a:buNone/>
            </a:pPr>
            <a:r>
              <a:rPr lang="en-US" altLang="zh-CN" sz="2600" b="1" smtClean="0">
                <a:latin typeface="黑体" pitchFamily="2" charset="-122"/>
                <a:ea typeface="黑体" pitchFamily="2" charset="-122"/>
              </a:rPr>
              <a:t>  1   4   6   4   1          </a:t>
            </a:r>
          </a:p>
          <a:p>
            <a:pPr>
              <a:buFont typeface="Wingdings 2" pitchFamily="18" charset="2"/>
              <a:buNone/>
            </a:pPr>
            <a:r>
              <a:rPr lang="en-US" altLang="zh-CN" sz="2600" b="1" smtClean="0">
                <a:latin typeface="黑体" pitchFamily="2" charset="-122"/>
                <a:ea typeface="黑体" pitchFamily="2" charset="-122"/>
              </a:rPr>
              <a:t>1   5   10  10  5   1</a:t>
            </a:r>
            <a:r>
              <a:rPr lang="en-US" altLang="zh-CN" sz="2600" smtClean="0">
                <a:latin typeface="黑体" pitchFamily="2" charset="-122"/>
                <a:ea typeface="黑体" pitchFamily="2" charset="-122"/>
              </a:rPr>
              <a:t>        </a:t>
            </a:r>
          </a:p>
          <a:p>
            <a:pPr>
              <a:buFont typeface="Wingdings 2" pitchFamily="18" charset="2"/>
              <a:buNone/>
            </a:pPr>
            <a:r>
              <a:rPr lang="en-US" altLang="zh-CN" sz="2600" smtClean="0">
                <a:latin typeface="宋体" pitchFamily="2" charset="-122"/>
              </a:rPr>
              <a:t>      ……………… </a:t>
            </a:r>
          </a:p>
        </p:txBody>
      </p:sp>
      <p:grpSp>
        <p:nvGrpSpPr>
          <p:cNvPr id="2" name="Group 6"/>
          <p:cNvGrpSpPr>
            <a:grpSpLocks/>
          </p:cNvGrpSpPr>
          <p:nvPr/>
        </p:nvGrpSpPr>
        <p:grpSpPr bwMode="auto">
          <a:xfrm>
            <a:off x="4262438" y="1196975"/>
            <a:ext cx="4881562" cy="4149725"/>
            <a:chOff x="2472" y="787"/>
            <a:chExt cx="3075" cy="2614"/>
          </a:xfrm>
        </p:grpSpPr>
        <p:sp>
          <p:nvSpPr>
            <p:cNvPr id="37893" name="Text Box 4"/>
            <p:cNvSpPr txBox="1">
              <a:spLocks noChangeArrowheads="1"/>
            </p:cNvSpPr>
            <p:nvPr/>
          </p:nvSpPr>
          <p:spPr bwMode="auto">
            <a:xfrm>
              <a:off x="2472" y="787"/>
              <a:ext cx="3075" cy="2614"/>
            </a:xfrm>
            <a:prstGeom prst="rect">
              <a:avLst/>
            </a:prstGeom>
            <a:solidFill>
              <a:srgbClr val="339966"/>
            </a:solidFill>
            <a:ln w="41275">
              <a:solidFill>
                <a:srgbClr val="FFCC00"/>
              </a:solidFill>
              <a:miter lim="800000"/>
              <a:headEnd/>
              <a:tailEnd/>
            </a:ln>
          </p:spPr>
          <p:txBody>
            <a:bodyPr wrap="none">
              <a:spAutoFit/>
            </a:bodyPr>
            <a:lstStyle/>
            <a:p>
              <a:r>
                <a:rPr lang="zh-CN" altLang="en-US" sz="2400">
                  <a:solidFill>
                    <a:srgbClr val="66FFFF"/>
                  </a:solidFill>
                  <a:ea typeface="黑体" pitchFamily="2" charset="-122"/>
                </a:rPr>
                <a:t>分析：</a:t>
              </a:r>
            </a:p>
            <a:p>
              <a:r>
                <a:rPr lang="zh-CN" altLang="en-US" sz="2400">
                  <a:solidFill>
                    <a:srgbClr val="FF0000"/>
                  </a:solidFill>
                  <a:ea typeface="黑体" pitchFamily="2" charset="-122"/>
                </a:rPr>
                <a:t>     </a:t>
              </a:r>
              <a:r>
                <a:rPr lang="zh-CN" altLang="en-US" sz="2400">
                  <a:solidFill>
                    <a:srgbClr val="FFFF66"/>
                  </a:solidFill>
                  <a:ea typeface="黑体" pitchFamily="2" charset="-122"/>
                </a:rPr>
                <a:t>若起始行为第</a:t>
              </a:r>
              <a:r>
                <a:rPr lang="en-US" altLang="zh-CN" sz="2400">
                  <a:solidFill>
                    <a:srgbClr val="FFFF66"/>
                  </a:solidFill>
                  <a:ea typeface="黑体" pitchFamily="2" charset="-122"/>
                </a:rPr>
                <a:t>1</a:t>
              </a:r>
              <a:r>
                <a:rPr lang="zh-CN" altLang="en-US" sz="2400">
                  <a:solidFill>
                    <a:srgbClr val="FFFF66"/>
                  </a:solidFill>
                  <a:ea typeface="黑体" pitchFamily="2" charset="-122"/>
                </a:rPr>
                <a:t>行</a:t>
              </a:r>
            </a:p>
            <a:p>
              <a:r>
                <a:rPr lang="zh-CN" altLang="en-US" sz="2400">
                  <a:solidFill>
                    <a:srgbClr val="66FFFF"/>
                  </a:solidFill>
                  <a:ea typeface="黑体" pitchFamily="2" charset="-122"/>
                </a:rPr>
                <a:t>则：</a:t>
              </a:r>
            </a:p>
            <a:p>
              <a:r>
                <a:rPr lang="zh-CN" altLang="en-US" sz="2400">
                  <a:ea typeface="黑体" pitchFamily="2" charset="-122"/>
                </a:rPr>
                <a:t> </a:t>
              </a:r>
              <a:r>
                <a:rPr lang="zh-CN" altLang="en-US" sz="2400">
                  <a:solidFill>
                    <a:schemeClr val="bg1"/>
                  </a:solidFill>
                  <a:ea typeface="黑体" pitchFamily="2" charset="-122"/>
                </a:rPr>
                <a:t>第</a:t>
              </a:r>
              <a:r>
                <a:rPr lang="en-US" altLang="zh-CN" sz="2400">
                  <a:solidFill>
                    <a:schemeClr val="bg1"/>
                  </a:solidFill>
                  <a:ea typeface="黑体" pitchFamily="2" charset="-122"/>
                </a:rPr>
                <a:t>x</a:t>
              </a:r>
              <a:r>
                <a:rPr lang="zh-CN" altLang="en-US" sz="2400">
                  <a:solidFill>
                    <a:schemeClr val="bg1"/>
                  </a:solidFill>
                  <a:ea typeface="黑体" pitchFamily="2" charset="-122"/>
                </a:rPr>
                <a:t>行有</a:t>
              </a:r>
              <a:r>
                <a:rPr lang="en-US" altLang="zh-CN" sz="2400">
                  <a:solidFill>
                    <a:schemeClr val="bg1"/>
                  </a:solidFill>
                  <a:ea typeface="黑体" pitchFamily="2" charset="-122"/>
                </a:rPr>
                <a:t>x</a:t>
              </a:r>
              <a:r>
                <a:rPr lang="zh-CN" altLang="en-US" sz="2400">
                  <a:solidFill>
                    <a:schemeClr val="bg1"/>
                  </a:solidFill>
                  <a:ea typeface="黑体" pitchFamily="2" charset="-122"/>
                </a:rPr>
                <a:t>个值</a:t>
              </a:r>
            </a:p>
            <a:p>
              <a:r>
                <a:rPr lang="zh-CN" altLang="en-US" sz="2400">
                  <a:solidFill>
                    <a:schemeClr val="bg1"/>
                  </a:solidFill>
                  <a:ea typeface="黑体" pitchFamily="2" charset="-122"/>
                </a:rPr>
                <a:t> 对第</a:t>
              </a:r>
              <a:r>
                <a:rPr lang="en-US" altLang="zh-CN" sz="2400">
                  <a:solidFill>
                    <a:schemeClr val="bg1"/>
                  </a:solidFill>
                  <a:ea typeface="黑体" pitchFamily="2" charset="-122"/>
                </a:rPr>
                <a:t>x</a:t>
              </a:r>
              <a:r>
                <a:rPr lang="zh-CN" altLang="en-US" sz="2400">
                  <a:solidFill>
                    <a:schemeClr val="bg1"/>
                  </a:solidFill>
                  <a:ea typeface="黑体" pitchFamily="2" charset="-122"/>
                </a:rPr>
                <a:t>行第</a:t>
              </a:r>
              <a:r>
                <a:rPr lang="en-US" altLang="zh-CN" sz="2400">
                  <a:solidFill>
                    <a:schemeClr val="bg1"/>
                  </a:solidFill>
                  <a:ea typeface="黑体" pitchFamily="2" charset="-122"/>
                </a:rPr>
                <a:t>y</a:t>
              </a:r>
              <a:r>
                <a:rPr lang="zh-CN" altLang="en-US" sz="2400">
                  <a:solidFill>
                    <a:schemeClr val="bg1"/>
                  </a:solidFill>
                  <a:ea typeface="黑体" pitchFamily="2" charset="-122"/>
                </a:rPr>
                <a:t>列（不计左侧空格时）</a:t>
              </a:r>
            </a:p>
            <a:p>
              <a:r>
                <a:rPr lang="zh-CN" altLang="en-US" sz="2400">
                  <a:solidFill>
                    <a:schemeClr val="bg1"/>
                  </a:solidFill>
                  <a:ea typeface="黑体" pitchFamily="2" charset="-122"/>
                </a:rPr>
                <a:t> 其值可用以下递归函数表示：</a:t>
              </a:r>
            </a:p>
            <a:p>
              <a:r>
                <a:rPr lang="zh-CN" altLang="en-US" sz="2400">
                  <a:ea typeface="黑体" pitchFamily="2" charset="-122"/>
                </a:rPr>
                <a:t>     </a:t>
              </a:r>
            </a:p>
            <a:p>
              <a:r>
                <a:rPr lang="zh-CN" altLang="en-US" sz="2400">
                  <a:ea typeface="黑体" pitchFamily="2" charset="-122"/>
                </a:rPr>
                <a:t>                 </a:t>
              </a:r>
              <a:r>
                <a:rPr lang="en-US" altLang="zh-CN" sz="2400">
                  <a:solidFill>
                    <a:srgbClr val="FFFF66"/>
                  </a:solidFill>
                  <a:ea typeface="黑体" pitchFamily="2" charset="-122"/>
                </a:rPr>
                <a:t>1  </a:t>
              </a:r>
              <a:r>
                <a:rPr lang="zh-CN" altLang="en-US" sz="2400">
                  <a:solidFill>
                    <a:srgbClr val="FFFF66"/>
                  </a:solidFill>
                  <a:ea typeface="黑体" pitchFamily="2" charset="-122"/>
                </a:rPr>
                <a:t>（</a:t>
              </a:r>
              <a:r>
                <a:rPr lang="en-US" altLang="zh-CN" sz="2400">
                  <a:solidFill>
                    <a:srgbClr val="FFFF66"/>
                  </a:solidFill>
                  <a:ea typeface="黑体" pitchFamily="2" charset="-122"/>
                </a:rPr>
                <a:t>y=1 </a:t>
              </a:r>
              <a:r>
                <a:rPr lang="zh-CN" altLang="en-US" sz="2400">
                  <a:solidFill>
                    <a:srgbClr val="FFFF66"/>
                  </a:solidFill>
                  <a:ea typeface="黑体" pitchFamily="2" charset="-122"/>
                </a:rPr>
                <a:t>或 </a:t>
              </a:r>
              <a:r>
                <a:rPr lang="en-US" altLang="zh-CN" sz="2400">
                  <a:solidFill>
                    <a:srgbClr val="FFFF66"/>
                  </a:solidFill>
                  <a:ea typeface="黑体" pitchFamily="2" charset="-122"/>
                </a:rPr>
                <a:t>y=x</a:t>
              </a:r>
              <a:r>
                <a:rPr lang="zh-CN" altLang="en-US" sz="2400">
                  <a:solidFill>
                    <a:srgbClr val="FFFF66"/>
                  </a:solidFill>
                  <a:ea typeface="黑体" pitchFamily="2" charset="-122"/>
                </a:rPr>
                <a:t>）</a:t>
              </a:r>
            </a:p>
            <a:p>
              <a:r>
                <a:rPr lang="zh-CN" altLang="en-US" sz="2400">
                  <a:solidFill>
                    <a:srgbClr val="FFFF66"/>
                  </a:solidFill>
                  <a:ea typeface="黑体" pitchFamily="2" charset="-122"/>
                </a:rPr>
                <a:t>  </a:t>
              </a:r>
              <a:r>
                <a:rPr lang="en-US" altLang="zh-CN" sz="2400">
                  <a:solidFill>
                    <a:srgbClr val="FFFF66"/>
                  </a:solidFill>
                  <a:ea typeface="黑体" pitchFamily="2" charset="-122"/>
                </a:rPr>
                <a:t>c(x,y)=</a:t>
              </a:r>
            </a:p>
            <a:p>
              <a:r>
                <a:rPr lang="en-US" altLang="zh-CN" sz="2400">
                  <a:solidFill>
                    <a:srgbClr val="FFFF66"/>
                  </a:solidFill>
                  <a:ea typeface="黑体" pitchFamily="2" charset="-122"/>
                </a:rPr>
                <a:t>                 c(x-1,y-1)+c(x-1,y)</a:t>
              </a:r>
            </a:p>
            <a:p>
              <a:endParaRPr lang="en-US" altLang="zh-CN" sz="2400">
                <a:solidFill>
                  <a:srgbClr val="FFFF66"/>
                </a:solidFill>
                <a:ea typeface="黑体" pitchFamily="2" charset="-122"/>
              </a:endParaRPr>
            </a:p>
          </p:txBody>
        </p:sp>
        <p:sp>
          <p:nvSpPr>
            <p:cNvPr id="37894" name="AutoShape 5"/>
            <p:cNvSpPr>
              <a:spLocks/>
            </p:cNvSpPr>
            <p:nvPr/>
          </p:nvSpPr>
          <p:spPr bwMode="auto">
            <a:xfrm>
              <a:off x="3334" y="2568"/>
              <a:ext cx="45" cy="454"/>
            </a:xfrm>
            <a:prstGeom prst="leftBrace">
              <a:avLst>
                <a:gd name="adj1" fmla="val 84074"/>
                <a:gd name="adj2" fmla="val 50000"/>
              </a:avLst>
            </a:prstGeom>
            <a:noFill/>
            <a:ln w="9525">
              <a:solidFill>
                <a:srgbClr val="00FF99"/>
              </a:solidFill>
              <a:round/>
              <a:headEnd/>
              <a:tailEnd/>
            </a:ln>
          </p:spPr>
          <p:txBody>
            <a:bodyPr wrap="none" anchor="ctr"/>
            <a:lstStyle/>
            <a:p>
              <a:pPr algn="ctr"/>
              <a:endParaRPr lang="zh-CN" altLang="zh-CN">
                <a:solidFill>
                  <a:srgbClr val="FFFF66"/>
                </a:solidFill>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7"/>
          <p:cNvSpPr txBox="1">
            <a:spLocks noChangeArrowheads="1"/>
          </p:cNvSpPr>
          <p:nvPr/>
        </p:nvSpPr>
        <p:spPr bwMode="auto">
          <a:xfrm>
            <a:off x="4643438" y="333375"/>
            <a:ext cx="3162300" cy="1228725"/>
          </a:xfrm>
          <a:prstGeom prst="rect">
            <a:avLst/>
          </a:prstGeom>
          <a:solidFill>
            <a:srgbClr val="0000FF"/>
          </a:solidFill>
          <a:ln w="38100">
            <a:solidFill>
              <a:srgbClr val="99CC00"/>
            </a:solidFill>
            <a:miter lim="800000"/>
            <a:headEnd/>
            <a:tailEnd/>
          </a:ln>
        </p:spPr>
        <p:txBody>
          <a:bodyPr wrap="none">
            <a:spAutoFit/>
          </a:bodyPr>
          <a:lstStyle/>
          <a:p>
            <a:r>
              <a:rPr lang="zh-CN" altLang="en-US">
                <a:solidFill>
                  <a:srgbClr val="FFFF66"/>
                </a:solidFill>
                <a:ea typeface="黑体" pitchFamily="2" charset="-122"/>
              </a:rPr>
              <a:t>递归函数 ：  </a:t>
            </a:r>
            <a:br>
              <a:rPr lang="zh-CN" altLang="en-US">
                <a:solidFill>
                  <a:srgbClr val="FFFF66"/>
                </a:solidFill>
                <a:ea typeface="黑体" pitchFamily="2" charset="-122"/>
              </a:rPr>
            </a:br>
            <a:r>
              <a:rPr lang="zh-CN" altLang="en-US">
                <a:solidFill>
                  <a:srgbClr val="FFFF66"/>
                </a:solidFill>
                <a:ea typeface="黑体" pitchFamily="2" charset="-122"/>
              </a:rPr>
              <a:t>                </a:t>
            </a:r>
            <a:r>
              <a:rPr lang="en-US" altLang="zh-CN">
                <a:solidFill>
                  <a:srgbClr val="FFFF66"/>
                </a:solidFill>
                <a:ea typeface="黑体" pitchFamily="2" charset="-122"/>
              </a:rPr>
              <a:t>1  </a:t>
            </a:r>
            <a:r>
              <a:rPr lang="zh-CN" altLang="en-US">
                <a:solidFill>
                  <a:srgbClr val="FFFF66"/>
                </a:solidFill>
                <a:ea typeface="黑体" pitchFamily="2" charset="-122"/>
              </a:rPr>
              <a:t>（</a:t>
            </a:r>
            <a:r>
              <a:rPr lang="en-US" altLang="zh-CN">
                <a:solidFill>
                  <a:srgbClr val="FFFF66"/>
                </a:solidFill>
                <a:ea typeface="黑体" pitchFamily="2" charset="-122"/>
              </a:rPr>
              <a:t>y=1 </a:t>
            </a:r>
            <a:r>
              <a:rPr lang="zh-CN" altLang="en-US">
                <a:solidFill>
                  <a:srgbClr val="FFFF66"/>
                </a:solidFill>
                <a:ea typeface="黑体" pitchFamily="2" charset="-122"/>
              </a:rPr>
              <a:t>或 </a:t>
            </a:r>
            <a:r>
              <a:rPr lang="en-US" altLang="zh-CN">
                <a:solidFill>
                  <a:srgbClr val="FFFF66"/>
                </a:solidFill>
                <a:ea typeface="黑体" pitchFamily="2" charset="-122"/>
              </a:rPr>
              <a:t>y=x</a:t>
            </a:r>
            <a:r>
              <a:rPr lang="zh-CN" altLang="en-US">
                <a:solidFill>
                  <a:srgbClr val="FFFF66"/>
                </a:solidFill>
                <a:ea typeface="黑体" pitchFamily="2" charset="-122"/>
              </a:rPr>
              <a:t>）</a:t>
            </a:r>
            <a:br>
              <a:rPr lang="zh-CN" altLang="en-US">
                <a:solidFill>
                  <a:srgbClr val="FFFF66"/>
                </a:solidFill>
                <a:ea typeface="黑体" pitchFamily="2" charset="-122"/>
              </a:rPr>
            </a:br>
            <a:r>
              <a:rPr lang="zh-CN" altLang="en-US">
                <a:solidFill>
                  <a:srgbClr val="FFFF66"/>
                </a:solidFill>
                <a:ea typeface="黑体" pitchFamily="2" charset="-122"/>
              </a:rPr>
              <a:t>  </a:t>
            </a:r>
            <a:r>
              <a:rPr lang="en-US" altLang="zh-CN">
                <a:solidFill>
                  <a:srgbClr val="FFFF66"/>
                </a:solidFill>
                <a:ea typeface="黑体" pitchFamily="2" charset="-122"/>
              </a:rPr>
              <a:t>c(x,y)=</a:t>
            </a:r>
            <a:br>
              <a:rPr lang="en-US" altLang="zh-CN">
                <a:solidFill>
                  <a:srgbClr val="FFFF66"/>
                </a:solidFill>
                <a:ea typeface="黑体" pitchFamily="2" charset="-122"/>
              </a:rPr>
            </a:br>
            <a:r>
              <a:rPr lang="en-US" altLang="zh-CN">
                <a:solidFill>
                  <a:srgbClr val="FFFF66"/>
                </a:solidFill>
                <a:ea typeface="黑体" pitchFamily="2" charset="-122"/>
              </a:rPr>
              <a:t>                 c(x-1,y-1)+c(x-1,y</a:t>
            </a:r>
            <a:r>
              <a:rPr lang="en-US" altLang="zh-CN">
                <a:solidFill>
                  <a:srgbClr val="FFFF66"/>
                </a:solidFill>
              </a:rPr>
              <a:t>)</a:t>
            </a:r>
          </a:p>
        </p:txBody>
      </p:sp>
      <p:sp>
        <p:nvSpPr>
          <p:cNvPr id="38915" name="Rectangle 5"/>
          <p:cNvSpPr>
            <a:spLocks noGrp="1" noRot="1" noChangeArrowheads="1"/>
          </p:cNvSpPr>
          <p:nvPr>
            <p:ph type="body" sz="half" idx="1"/>
          </p:nvPr>
        </p:nvSpPr>
        <p:spPr>
          <a:xfrm>
            <a:off x="457200" y="260350"/>
            <a:ext cx="4038600" cy="6192838"/>
          </a:xfrm>
          <a:solidFill>
            <a:srgbClr val="993366"/>
          </a:solidFill>
          <a:ln w="38100">
            <a:solidFill>
              <a:srgbClr val="FF9900"/>
            </a:solidFill>
          </a:ln>
        </p:spPr>
        <p:txBody>
          <a:bodyPr/>
          <a:lstStyle/>
          <a:p>
            <a:pPr>
              <a:lnSpc>
                <a:spcPct val="80000"/>
              </a:lnSpc>
              <a:buFont typeface="Wingdings 2" pitchFamily="18" charset="2"/>
              <a:buNone/>
            </a:pPr>
            <a:r>
              <a:rPr lang="zh-CN" altLang="en-US" sz="2400" smtClean="0">
                <a:solidFill>
                  <a:schemeClr val="bg1"/>
                </a:solidFill>
                <a:latin typeface="黑体" pitchFamily="2" charset="-122"/>
                <a:ea typeface="黑体" pitchFamily="2" charset="-122"/>
              </a:rPr>
              <a:t>程序如下</a:t>
            </a:r>
            <a:r>
              <a:rPr lang="en-US" altLang="zh-CN" sz="2400" smtClean="0">
                <a:solidFill>
                  <a:schemeClr val="bg1"/>
                </a:solidFill>
                <a:latin typeface="黑体" pitchFamily="2" charset="-122"/>
                <a:ea typeface="黑体" pitchFamily="2" charset="-122"/>
              </a:rPr>
              <a:t>:</a:t>
            </a:r>
          </a:p>
          <a:p>
            <a:pPr>
              <a:lnSpc>
                <a:spcPct val="80000"/>
              </a:lnSpc>
              <a:buFont typeface="Wingdings 2" pitchFamily="18" charset="2"/>
              <a:buNone/>
            </a:pPr>
            <a:endParaRPr lang="en-US" altLang="zh-CN" sz="2400" smtClean="0">
              <a:solidFill>
                <a:schemeClr val="bg1"/>
              </a:solidFill>
            </a:endParaRPr>
          </a:p>
          <a:p>
            <a:pPr>
              <a:lnSpc>
                <a:spcPct val="80000"/>
              </a:lnSpc>
              <a:buFont typeface="Wingdings 2" pitchFamily="18" charset="2"/>
              <a:buNone/>
            </a:pPr>
            <a:r>
              <a:rPr lang="en-US" altLang="zh-CN" sz="2400" smtClean="0">
                <a:solidFill>
                  <a:schemeClr val="bg1"/>
                </a:solidFill>
              </a:rPr>
              <a:t>main()</a:t>
            </a:r>
          </a:p>
          <a:p>
            <a:pPr>
              <a:lnSpc>
                <a:spcPct val="80000"/>
              </a:lnSpc>
              <a:buFont typeface="Wingdings 2" pitchFamily="18" charset="2"/>
              <a:buNone/>
            </a:pPr>
            <a:r>
              <a:rPr lang="en-US" altLang="zh-CN" sz="2400" smtClean="0">
                <a:solidFill>
                  <a:schemeClr val="bg1"/>
                </a:solidFill>
              </a:rPr>
              <a:t>{</a:t>
            </a:r>
          </a:p>
          <a:p>
            <a:pPr>
              <a:lnSpc>
                <a:spcPct val="80000"/>
              </a:lnSpc>
              <a:buFont typeface="Wingdings 2" pitchFamily="18" charset="2"/>
              <a:buNone/>
            </a:pPr>
            <a:r>
              <a:rPr lang="en-US" altLang="zh-CN" sz="2400" smtClean="0">
                <a:solidFill>
                  <a:schemeClr val="bg1"/>
                </a:solidFill>
              </a:rPr>
              <a:t>    int i,j,n;</a:t>
            </a:r>
          </a:p>
          <a:p>
            <a:pPr>
              <a:lnSpc>
                <a:spcPct val="80000"/>
              </a:lnSpc>
              <a:spcBef>
                <a:spcPct val="50000"/>
              </a:spcBef>
              <a:spcAft>
                <a:spcPct val="40000"/>
              </a:spcAft>
              <a:buFont typeface="Wingdings 2" pitchFamily="18" charset="2"/>
              <a:buNone/>
            </a:pPr>
            <a:r>
              <a:rPr lang="en-US" altLang="zh-CN" sz="2400" smtClean="0">
                <a:solidFill>
                  <a:schemeClr val="bg1"/>
                </a:solidFill>
              </a:rPr>
              <a:t>    clrscr( );</a:t>
            </a:r>
          </a:p>
          <a:p>
            <a:pPr>
              <a:lnSpc>
                <a:spcPct val="80000"/>
              </a:lnSpc>
              <a:buFont typeface="Wingdings 2" pitchFamily="18" charset="2"/>
              <a:buNone/>
            </a:pPr>
            <a:r>
              <a:rPr lang="en-US" altLang="zh-CN" sz="2400" smtClean="0">
                <a:solidFill>
                  <a:schemeClr val="bg1"/>
                </a:solidFill>
              </a:rPr>
              <a:t>    printf("Input n=");</a:t>
            </a:r>
          </a:p>
          <a:p>
            <a:pPr>
              <a:lnSpc>
                <a:spcPct val="80000"/>
              </a:lnSpc>
              <a:buFont typeface="Wingdings 2" pitchFamily="18" charset="2"/>
              <a:buNone/>
            </a:pPr>
            <a:r>
              <a:rPr lang="en-US" altLang="zh-CN" sz="2400" smtClean="0">
                <a:solidFill>
                  <a:schemeClr val="bg1"/>
                </a:solidFill>
              </a:rPr>
              <a:t>    scanf("%d",&amp;n);</a:t>
            </a:r>
          </a:p>
          <a:p>
            <a:pPr>
              <a:lnSpc>
                <a:spcPct val="80000"/>
              </a:lnSpc>
              <a:spcBef>
                <a:spcPct val="50000"/>
              </a:spcBef>
              <a:buFont typeface="Wingdings 2" pitchFamily="18" charset="2"/>
              <a:buNone/>
            </a:pPr>
            <a:r>
              <a:rPr lang="en-US" altLang="zh-CN" sz="2400" smtClean="0">
                <a:solidFill>
                  <a:schemeClr val="bg1"/>
                </a:solidFill>
              </a:rPr>
              <a:t>    for (i=1;i&lt;=n;i++)</a:t>
            </a:r>
          </a:p>
          <a:p>
            <a:pPr>
              <a:lnSpc>
                <a:spcPct val="80000"/>
              </a:lnSpc>
              <a:buFont typeface="Wingdings 2" pitchFamily="18" charset="2"/>
              <a:buNone/>
            </a:pPr>
            <a:r>
              <a:rPr lang="en-US" altLang="zh-CN" sz="2400" smtClean="0">
                <a:solidFill>
                  <a:schemeClr val="bg1"/>
                </a:solidFill>
              </a:rPr>
              <a:t>    { </a:t>
            </a:r>
          </a:p>
          <a:p>
            <a:pPr>
              <a:lnSpc>
                <a:spcPct val="80000"/>
              </a:lnSpc>
              <a:buFont typeface="Wingdings 2" pitchFamily="18" charset="2"/>
              <a:buNone/>
            </a:pPr>
            <a:r>
              <a:rPr lang="en-US" altLang="zh-CN" sz="2400" smtClean="0">
                <a:solidFill>
                  <a:schemeClr val="bg1"/>
                </a:solidFill>
              </a:rPr>
              <a:t>         for (j=0;j&lt;=n-i;j++)</a:t>
            </a:r>
          </a:p>
          <a:p>
            <a:pPr>
              <a:lnSpc>
                <a:spcPct val="80000"/>
              </a:lnSpc>
              <a:buFont typeface="Wingdings 2" pitchFamily="18" charset="2"/>
              <a:buNone/>
            </a:pPr>
            <a:r>
              <a:rPr lang="en-US" altLang="zh-CN" sz="2400" smtClean="0">
                <a:solidFill>
                  <a:schemeClr val="bg1"/>
                </a:solidFill>
              </a:rPr>
              <a:t>             printf("  "); </a:t>
            </a:r>
          </a:p>
          <a:p>
            <a:pPr>
              <a:lnSpc>
                <a:spcPct val="80000"/>
              </a:lnSpc>
              <a:buFont typeface="Wingdings 2" pitchFamily="18" charset="2"/>
              <a:buNone/>
            </a:pPr>
            <a:r>
              <a:rPr lang="en-US" altLang="zh-CN" sz="2400" smtClean="0">
                <a:solidFill>
                  <a:schemeClr val="bg1"/>
                </a:solidFill>
              </a:rPr>
              <a:t>         for (j=1;j&lt;=i;j++)</a:t>
            </a:r>
          </a:p>
          <a:p>
            <a:pPr>
              <a:lnSpc>
                <a:spcPct val="80000"/>
              </a:lnSpc>
              <a:buFont typeface="Wingdings 2" pitchFamily="18" charset="2"/>
              <a:buNone/>
            </a:pPr>
            <a:r>
              <a:rPr lang="en-US" altLang="zh-CN" sz="2400" smtClean="0">
                <a:solidFill>
                  <a:schemeClr val="bg1"/>
                </a:solidFill>
              </a:rPr>
              <a:t>             printf("%3d ",</a:t>
            </a:r>
            <a:r>
              <a:rPr lang="en-US" altLang="zh-CN" sz="2400" smtClean="0">
                <a:solidFill>
                  <a:srgbClr val="FFFF66"/>
                </a:solidFill>
              </a:rPr>
              <a:t>c(i,j)</a:t>
            </a:r>
            <a:r>
              <a:rPr lang="en-US" altLang="zh-CN" sz="2400" smtClean="0">
                <a:solidFill>
                  <a:schemeClr val="bg1"/>
                </a:solidFill>
              </a:rPr>
              <a:t>);</a:t>
            </a:r>
          </a:p>
          <a:p>
            <a:pPr>
              <a:lnSpc>
                <a:spcPct val="80000"/>
              </a:lnSpc>
              <a:buFont typeface="Wingdings 2" pitchFamily="18" charset="2"/>
              <a:buNone/>
            </a:pPr>
            <a:r>
              <a:rPr lang="en-US" altLang="zh-CN" sz="2400" smtClean="0">
                <a:solidFill>
                  <a:schemeClr val="bg1"/>
                </a:solidFill>
              </a:rPr>
              <a:t>         printf("\n");</a:t>
            </a:r>
          </a:p>
          <a:p>
            <a:pPr>
              <a:lnSpc>
                <a:spcPct val="80000"/>
              </a:lnSpc>
              <a:buFont typeface="Wingdings 2" pitchFamily="18" charset="2"/>
              <a:buNone/>
            </a:pPr>
            <a:r>
              <a:rPr lang="en-US" altLang="zh-CN" sz="2400" smtClean="0">
                <a:solidFill>
                  <a:schemeClr val="bg1"/>
                </a:solidFill>
              </a:rPr>
              <a:t>    }</a:t>
            </a:r>
          </a:p>
          <a:p>
            <a:pPr>
              <a:lnSpc>
                <a:spcPct val="80000"/>
              </a:lnSpc>
              <a:buFont typeface="Wingdings 2" pitchFamily="18" charset="2"/>
              <a:buNone/>
            </a:pPr>
            <a:r>
              <a:rPr lang="en-US" altLang="zh-CN" sz="2400" smtClean="0">
                <a:solidFill>
                  <a:schemeClr val="bg1"/>
                </a:solidFill>
              </a:rPr>
              <a:t>}</a:t>
            </a:r>
          </a:p>
        </p:txBody>
      </p:sp>
      <p:sp>
        <p:nvSpPr>
          <p:cNvPr id="38916" name="AutoShape 8"/>
          <p:cNvSpPr>
            <a:spLocks/>
          </p:cNvSpPr>
          <p:nvPr/>
        </p:nvSpPr>
        <p:spPr bwMode="auto">
          <a:xfrm>
            <a:off x="5724525" y="765175"/>
            <a:ext cx="73025" cy="504825"/>
          </a:xfrm>
          <a:prstGeom prst="leftBrace">
            <a:avLst>
              <a:gd name="adj1" fmla="val 57609"/>
              <a:gd name="adj2" fmla="val 50000"/>
            </a:avLst>
          </a:prstGeom>
          <a:noFill/>
          <a:ln w="9525">
            <a:solidFill>
              <a:srgbClr val="00FF99"/>
            </a:solidFill>
            <a:round/>
            <a:headEnd/>
            <a:tailEnd/>
          </a:ln>
        </p:spPr>
        <p:txBody>
          <a:bodyPr wrap="none" anchor="ctr"/>
          <a:lstStyle/>
          <a:p>
            <a:endParaRPr lang="zh-CN" altLang="en-US"/>
          </a:p>
        </p:txBody>
      </p:sp>
      <p:sp>
        <p:nvSpPr>
          <p:cNvPr id="38917" name="Rectangle 9"/>
          <p:cNvSpPr>
            <a:spLocks noChangeArrowheads="1"/>
          </p:cNvSpPr>
          <p:nvPr/>
        </p:nvSpPr>
        <p:spPr bwMode="auto">
          <a:xfrm>
            <a:off x="4932363" y="1844675"/>
            <a:ext cx="3889375" cy="4465638"/>
          </a:xfrm>
          <a:prstGeom prst="rect">
            <a:avLst/>
          </a:prstGeom>
          <a:noFill/>
          <a:ln w="9525">
            <a:noFill/>
            <a:miter lim="800000"/>
            <a:headEnd/>
            <a:tailEnd/>
          </a:ln>
        </p:spPr>
        <p:txBody>
          <a:bodyPr/>
          <a:lstStyle/>
          <a:p>
            <a:pPr marL="342900" indent="-342900">
              <a:spcBef>
                <a:spcPct val="20000"/>
              </a:spcBef>
              <a:buClr>
                <a:schemeClr val="folHlink"/>
              </a:buClr>
              <a:buSzPct val="85000"/>
              <a:buFont typeface="Wingdings 2" pitchFamily="18" charset="2"/>
              <a:buNone/>
            </a:pPr>
            <a:r>
              <a:rPr lang="en-US" altLang="zh-CN" sz="3200"/>
              <a:t>              </a:t>
            </a:r>
            <a:r>
              <a:rPr lang="en-US" altLang="zh-CN" sz="2600" b="1">
                <a:latin typeface="黑体" pitchFamily="2" charset="-122"/>
                <a:ea typeface="黑体" pitchFamily="2" charset="-122"/>
              </a:rPr>
              <a:t>1                   </a:t>
            </a:r>
          </a:p>
          <a:p>
            <a:pPr marL="342900" indent="-342900">
              <a:spcBef>
                <a:spcPct val="20000"/>
              </a:spcBef>
              <a:buClr>
                <a:schemeClr val="folHlink"/>
              </a:buClr>
              <a:buSzPct val="85000"/>
              <a:buFont typeface="Wingdings 2" pitchFamily="18" charset="2"/>
              <a:buNone/>
            </a:pPr>
            <a:r>
              <a:rPr lang="en-US" altLang="zh-CN" sz="2600" b="1">
                <a:latin typeface="黑体" pitchFamily="2" charset="-122"/>
                <a:ea typeface="黑体" pitchFamily="2" charset="-122"/>
              </a:rPr>
              <a:t>        1   1               </a:t>
            </a:r>
          </a:p>
          <a:p>
            <a:pPr marL="342900" indent="-342900">
              <a:spcBef>
                <a:spcPct val="20000"/>
              </a:spcBef>
              <a:buClr>
                <a:schemeClr val="folHlink"/>
              </a:buClr>
              <a:buSzPct val="85000"/>
              <a:buFont typeface="Wingdings 2" pitchFamily="18" charset="2"/>
              <a:buNone/>
            </a:pPr>
            <a:r>
              <a:rPr lang="en-US" altLang="zh-CN" sz="2600" b="1">
                <a:latin typeface="黑体" pitchFamily="2" charset="-122"/>
                <a:ea typeface="黑体" pitchFamily="2" charset="-122"/>
              </a:rPr>
              <a:t>      1   2   1               </a:t>
            </a:r>
          </a:p>
          <a:p>
            <a:pPr marL="342900" indent="-342900">
              <a:spcBef>
                <a:spcPct val="20000"/>
              </a:spcBef>
              <a:buClr>
                <a:schemeClr val="folHlink"/>
              </a:buClr>
              <a:buSzPct val="85000"/>
              <a:buFont typeface="Wingdings 2" pitchFamily="18" charset="2"/>
              <a:buNone/>
            </a:pPr>
            <a:r>
              <a:rPr lang="en-US" altLang="zh-CN" sz="2600" b="1">
                <a:latin typeface="黑体" pitchFamily="2" charset="-122"/>
                <a:ea typeface="黑体" pitchFamily="2" charset="-122"/>
              </a:rPr>
              <a:t>    1   3   3   1            </a:t>
            </a:r>
          </a:p>
          <a:p>
            <a:pPr marL="342900" indent="-342900">
              <a:spcBef>
                <a:spcPct val="20000"/>
              </a:spcBef>
              <a:buClr>
                <a:schemeClr val="folHlink"/>
              </a:buClr>
              <a:buSzPct val="85000"/>
              <a:buFont typeface="Wingdings 2" pitchFamily="18" charset="2"/>
              <a:buNone/>
            </a:pPr>
            <a:r>
              <a:rPr lang="en-US" altLang="zh-CN" sz="2600" b="1">
                <a:latin typeface="黑体" pitchFamily="2" charset="-122"/>
                <a:ea typeface="黑体" pitchFamily="2" charset="-122"/>
              </a:rPr>
              <a:t>  1   4   6   4   1          </a:t>
            </a:r>
          </a:p>
          <a:p>
            <a:pPr marL="342900" indent="-342900">
              <a:spcBef>
                <a:spcPct val="20000"/>
              </a:spcBef>
              <a:buClr>
                <a:schemeClr val="folHlink"/>
              </a:buClr>
              <a:buSzPct val="85000"/>
              <a:buFont typeface="Wingdings 2" pitchFamily="18" charset="2"/>
              <a:buNone/>
            </a:pPr>
            <a:r>
              <a:rPr lang="en-US" altLang="zh-CN" sz="2600" b="1">
                <a:latin typeface="黑体" pitchFamily="2" charset="-122"/>
                <a:ea typeface="黑体" pitchFamily="2" charset="-122"/>
              </a:rPr>
              <a:t>1   5   10  10  5   1</a:t>
            </a:r>
            <a:r>
              <a:rPr lang="en-US" altLang="zh-CN" sz="2600">
                <a:latin typeface="黑体" pitchFamily="2" charset="-122"/>
                <a:ea typeface="黑体" pitchFamily="2" charset="-122"/>
              </a:rPr>
              <a:t>        </a:t>
            </a:r>
          </a:p>
          <a:p>
            <a:pPr marL="342900" indent="-342900">
              <a:spcBef>
                <a:spcPct val="20000"/>
              </a:spcBef>
              <a:buClr>
                <a:schemeClr val="folHlink"/>
              </a:buClr>
              <a:buSzPct val="85000"/>
              <a:buFont typeface="Wingdings 2" pitchFamily="18" charset="2"/>
              <a:buNone/>
            </a:pPr>
            <a:r>
              <a:rPr lang="en-US" altLang="zh-CN" sz="2600">
                <a:latin typeface="宋体" pitchFamily="2" charset="-122"/>
              </a:rPr>
              <a:t>      ……………… </a:t>
            </a:r>
          </a:p>
        </p:txBody>
      </p:sp>
      <p:sp>
        <p:nvSpPr>
          <p:cNvPr id="72710" name="Rectangle 6"/>
          <p:cNvSpPr>
            <a:spLocks noGrp="1" noRot="1" noChangeArrowheads="1"/>
          </p:cNvSpPr>
          <p:nvPr>
            <p:ph type="body" sz="half" idx="2"/>
          </p:nvPr>
        </p:nvSpPr>
        <p:spPr>
          <a:xfrm>
            <a:off x="4716463" y="1916113"/>
            <a:ext cx="4038600" cy="4103687"/>
          </a:xfrm>
          <a:solidFill>
            <a:srgbClr val="808000"/>
          </a:solidFill>
          <a:ln w="44450">
            <a:solidFill>
              <a:srgbClr val="FF00FF"/>
            </a:solidFill>
          </a:ln>
        </p:spPr>
        <p:txBody>
          <a:bodyPr/>
          <a:lstStyle/>
          <a:p>
            <a:pPr>
              <a:lnSpc>
                <a:spcPct val="80000"/>
              </a:lnSpc>
              <a:buFont typeface="Wingdings 2" pitchFamily="18" charset="2"/>
              <a:buNone/>
            </a:pPr>
            <a:r>
              <a:rPr lang="en-US" altLang="zh-CN" sz="2400" smtClean="0">
                <a:solidFill>
                  <a:schemeClr val="bg1"/>
                </a:solidFill>
              </a:rPr>
              <a:t>int c(int x,int y)</a:t>
            </a:r>
          </a:p>
          <a:p>
            <a:pPr>
              <a:lnSpc>
                <a:spcPct val="80000"/>
              </a:lnSpc>
              <a:buFont typeface="Wingdings 2" pitchFamily="18" charset="2"/>
              <a:buNone/>
            </a:pPr>
            <a:r>
              <a:rPr lang="en-US" altLang="zh-CN" sz="2400" smtClean="0">
                <a:solidFill>
                  <a:schemeClr val="bg1"/>
                </a:solidFill>
              </a:rPr>
              <a:t>{   </a:t>
            </a:r>
          </a:p>
          <a:p>
            <a:pPr>
              <a:lnSpc>
                <a:spcPct val="80000"/>
              </a:lnSpc>
              <a:buFont typeface="Wingdings 2" pitchFamily="18" charset="2"/>
              <a:buNone/>
            </a:pPr>
            <a:r>
              <a:rPr lang="en-US" altLang="zh-CN" sz="2400" smtClean="0">
                <a:solidFill>
                  <a:schemeClr val="bg1"/>
                </a:solidFill>
              </a:rPr>
              <a:t>     int z;</a:t>
            </a:r>
          </a:p>
          <a:p>
            <a:pPr>
              <a:lnSpc>
                <a:spcPct val="80000"/>
              </a:lnSpc>
              <a:spcBef>
                <a:spcPct val="50000"/>
              </a:spcBef>
              <a:buFont typeface="Wingdings 2" pitchFamily="18" charset="2"/>
              <a:buNone/>
            </a:pPr>
            <a:r>
              <a:rPr lang="en-US" altLang="zh-CN" sz="2400" smtClean="0">
                <a:solidFill>
                  <a:schemeClr val="bg1"/>
                </a:solidFill>
              </a:rPr>
              <a:t>     if (y==1||y==x) </a:t>
            </a:r>
          </a:p>
          <a:p>
            <a:pPr>
              <a:lnSpc>
                <a:spcPct val="80000"/>
              </a:lnSpc>
              <a:buFont typeface="Wingdings 2" pitchFamily="18" charset="2"/>
              <a:buNone/>
            </a:pPr>
            <a:r>
              <a:rPr lang="en-US" altLang="zh-CN" sz="2400" smtClean="0">
                <a:solidFill>
                  <a:schemeClr val="bg1"/>
                </a:solidFill>
              </a:rPr>
              <a:t>         return 1;</a:t>
            </a:r>
          </a:p>
          <a:p>
            <a:pPr>
              <a:lnSpc>
                <a:spcPct val="80000"/>
              </a:lnSpc>
              <a:buFont typeface="Wingdings 2" pitchFamily="18" charset="2"/>
              <a:buNone/>
            </a:pPr>
            <a:r>
              <a:rPr lang="en-US" altLang="zh-CN" sz="2400" smtClean="0">
                <a:solidFill>
                  <a:schemeClr val="bg1"/>
                </a:solidFill>
              </a:rPr>
              <a:t>     else</a:t>
            </a:r>
          </a:p>
          <a:p>
            <a:pPr>
              <a:lnSpc>
                <a:spcPct val="80000"/>
              </a:lnSpc>
              <a:buFont typeface="Wingdings 2" pitchFamily="18" charset="2"/>
              <a:buNone/>
            </a:pPr>
            <a:r>
              <a:rPr lang="en-US" altLang="zh-CN" sz="2400" smtClean="0">
                <a:solidFill>
                  <a:schemeClr val="bg1"/>
                </a:solidFill>
              </a:rPr>
              <a:t>    { </a:t>
            </a:r>
          </a:p>
          <a:p>
            <a:pPr>
              <a:lnSpc>
                <a:spcPct val="80000"/>
              </a:lnSpc>
              <a:buFont typeface="Wingdings 2" pitchFamily="18" charset="2"/>
              <a:buNone/>
            </a:pPr>
            <a:r>
              <a:rPr lang="en-US" altLang="zh-CN" sz="2400" smtClean="0">
                <a:solidFill>
                  <a:schemeClr val="bg1"/>
                </a:solidFill>
              </a:rPr>
              <a:t>         z=c(x-1,y-1)+c(x-1,y);</a:t>
            </a:r>
          </a:p>
          <a:p>
            <a:pPr>
              <a:lnSpc>
                <a:spcPct val="80000"/>
              </a:lnSpc>
              <a:buFont typeface="Wingdings 2" pitchFamily="18" charset="2"/>
              <a:buNone/>
            </a:pPr>
            <a:r>
              <a:rPr lang="en-US" altLang="zh-CN" sz="2400" smtClean="0">
                <a:solidFill>
                  <a:schemeClr val="bg1"/>
                </a:solidFill>
              </a:rPr>
              <a:t>        return z;</a:t>
            </a:r>
          </a:p>
          <a:p>
            <a:pPr>
              <a:lnSpc>
                <a:spcPct val="80000"/>
              </a:lnSpc>
              <a:buFont typeface="Wingdings 2" pitchFamily="18" charset="2"/>
              <a:buNone/>
            </a:pPr>
            <a:r>
              <a:rPr lang="en-US" altLang="zh-CN" sz="2400" smtClean="0">
                <a:solidFill>
                  <a:schemeClr val="bg1"/>
                </a:solidFill>
              </a:rPr>
              <a:t>     }</a:t>
            </a:r>
          </a:p>
          <a:p>
            <a:pPr>
              <a:lnSpc>
                <a:spcPct val="80000"/>
              </a:lnSpc>
              <a:buFont typeface="Wingdings 2" pitchFamily="18" charset="2"/>
              <a:buNone/>
            </a:pPr>
            <a:r>
              <a:rPr lang="en-US" altLang="zh-CN" sz="2400" smtClean="0">
                <a:solidFill>
                  <a:schemeClr val="bg1"/>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710">
                                            <p:bg/>
                                          </p:spTgt>
                                        </p:tgtEl>
                                        <p:attrNameLst>
                                          <p:attrName>style.visibility</p:attrName>
                                        </p:attrNameLst>
                                      </p:cBhvr>
                                      <p:to>
                                        <p:strVal val="visible"/>
                                      </p:to>
                                    </p:set>
                                    <p:anim calcmode="lin" valueType="num">
                                      <p:cBhvr additive="base">
                                        <p:cTn id="7" dur="500" fill="hold"/>
                                        <p:tgtEl>
                                          <p:spTgt spid="72710">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72710">
                                            <p:bg/>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uild="p"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01625" y="228600"/>
            <a:ext cx="8540750" cy="630238"/>
          </a:xfrm>
        </p:spPr>
        <p:txBody>
          <a:bodyPr/>
          <a:lstStyle/>
          <a:p>
            <a:r>
              <a:rPr lang="en-US" altLang="zh-CN" sz="3300" smtClean="0">
                <a:solidFill>
                  <a:srgbClr val="A50021"/>
                </a:solidFill>
                <a:latin typeface="黑体" pitchFamily="2" charset="-122"/>
                <a:ea typeface="黑体" pitchFamily="2" charset="-122"/>
              </a:rPr>
              <a:t>【</a:t>
            </a:r>
            <a:r>
              <a:rPr lang="zh-CN" altLang="en-US" sz="3300" smtClean="0">
                <a:solidFill>
                  <a:srgbClr val="A50021"/>
                </a:solidFill>
                <a:latin typeface="黑体" pitchFamily="2" charset="-122"/>
                <a:ea typeface="黑体" pitchFamily="2" charset="-122"/>
              </a:rPr>
              <a:t>例四</a:t>
            </a:r>
            <a:r>
              <a:rPr lang="en-US" altLang="zh-CN" sz="3300" smtClean="0">
                <a:solidFill>
                  <a:srgbClr val="A50021"/>
                </a:solidFill>
                <a:latin typeface="黑体" pitchFamily="2" charset="-122"/>
                <a:ea typeface="黑体" pitchFamily="2" charset="-122"/>
              </a:rPr>
              <a:t>】Fibonacci</a:t>
            </a:r>
            <a:r>
              <a:rPr lang="zh-CN" altLang="en-US" sz="3300" smtClean="0">
                <a:solidFill>
                  <a:srgbClr val="A50021"/>
                </a:solidFill>
                <a:latin typeface="黑体" pitchFamily="2" charset="-122"/>
                <a:ea typeface="黑体" pitchFamily="2" charset="-122"/>
              </a:rPr>
              <a:t>数列问题。</a:t>
            </a:r>
          </a:p>
        </p:txBody>
      </p:sp>
      <p:sp>
        <p:nvSpPr>
          <p:cNvPr id="74756" name="Text Box 4"/>
          <p:cNvSpPr txBox="1">
            <a:spLocks noChangeArrowheads="1"/>
          </p:cNvSpPr>
          <p:nvPr/>
        </p:nvSpPr>
        <p:spPr bwMode="auto">
          <a:xfrm>
            <a:off x="592138" y="1000125"/>
            <a:ext cx="5492750" cy="915988"/>
          </a:xfrm>
          <a:prstGeom prst="rect">
            <a:avLst/>
          </a:prstGeom>
          <a:noFill/>
          <a:ln w="9525">
            <a:noFill/>
            <a:miter lim="800000"/>
            <a:headEnd/>
            <a:tailEnd/>
          </a:ln>
        </p:spPr>
        <p:txBody>
          <a:bodyPr>
            <a:spAutoFit/>
          </a:bodyPr>
          <a:lstStyle/>
          <a:p>
            <a:r>
              <a:rPr lang="en-US" altLang="zh-CN"/>
              <a:t>                                    1             (n=1)</a:t>
            </a:r>
          </a:p>
          <a:p>
            <a:r>
              <a:rPr lang="zh-CN" altLang="en-US">
                <a:solidFill>
                  <a:srgbClr val="FF0000"/>
                </a:solidFill>
                <a:ea typeface="黑体" pitchFamily="2" charset="-122"/>
              </a:rPr>
              <a:t>递归函数：</a:t>
            </a:r>
            <a:r>
              <a:rPr lang="en-US" altLang="zh-CN"/>
              <a:t>fib(n)=        1             (n=2)</a:t>
            </a:r>
          </a:p>
          <a:p>
            <a:r>
              <a:rPr lang="en-US" altLang="zh-CN"/>
              <a:t>                                    fib(n-1)+fib(n-2)   (n&gt;1)</a:t>
            </a:r>
          </a:p>
        </p:txBody>
      </p:sp>
      <p:sp>
        <p:nvSpPr>
          <p:cNvPr id="74757" name="AutoShape 5"/>
          <p:cNvSpPr>
            <a:spLocks/>
          </p:cNvSpPr>
          <p:nvPr/>
        </p:nvSpPr>
        <p:spPr bwMode="auto">
          <a:xfrm>
            <a:off x="2700338" y="1196975"/>
            <a:ext cx="144462" cy="576263"/>
          </a:xfrm>
          <a:prstGeom prst="leftBrace">
            <a:avLst>
              <a:gd name="adj1" fmla="val 33242"/>
              <a:gd name="adj2" fmla="val 50000"/>
            </a:avLst>
          </a:prstGeom>
          <a:noFill/>
          <a:ln w="9525">
            <a:solidFill>
              <a:schemeClr val="tx1"/>
            </a:solidFill>
            <a:round/>
            <a:headEnd/>
            <a:tailEnd/>
          </a:ln>
        </p:spPr>
        <p:txBody>
          <a:bodyPr wrap="none" anchor="ctr"/>
          <a:lstStyle/>
          <a:p>
            <a:endParaRPr lang="zh-CN" altLang="en-US"/>
          </a:p>
        </p:txBody>
      </p:sp>
      <p:sp>
        <p:nvSpPr>
          <p:cNvPr id="74758" name="Text Box 6"/>
          <p:cNvSpPr txBox="1">
            <a:spLocks noChangeArrowheads="1"/>
          </p:cNvSpPr>
          <p:nvPr/>
        </p:nvSpPr>
        <p:spPr bwMode="auto">
          <a:xfrm>
            <a:off x="519113" y="2133600"/>
            <a:ext cx="3476625" cy="4146550"/>
          </a:xfrm>
          <a:prstGeom prst="rect">
            <a:avLst/>
          </a:prstGeom>
          <a:solidFill>
            <a:srgbClr val="008080"/>
          </a:solidFill>
          <a:ln w="38100">
            <a:solidFill>
              <a:srgbClr val="FF9900"/>
            </a:solidFill>
            <a:miter lim="800000"/>
            <a:headEnd/>
            <a:tailEnd/>
          </a:ln>
        </p:spPr>
        <p:txBody>
          <a:bodyPr>
            <a:spAutoFit/>
          </a:bodyPr>
          <a:lstStyle/>
          <a:p>
            <a:r>
              <a:rPr lang="zh-CN" altLang="en-US" sz="2400">
                <a:solidFill>
                  <a:srgbClr val="66FFFF"/>
                </a:solidFill>
                <a:ea typeface="黑体" pitchFamily="2" charset="-122"/>
              </a:rPr>
              <a:t>程序如下：</a:t>
            </a:r>
          </a:p>
          <a:p>
            <a:r>
              <a:rPr lang="en-US" altLang="zh-CN" sz="2400">
                <a:solidFill>
                  <a:srgbClr val="FFFF66"/>
                </a:solidFill>
              </a:rPr>
              <a:t>fib (int n)</a:t>
            </a:r>
          </a:p>
          <a:p>
            <a:r>
              <a:rPr lang="en-US" altLang="zh-CN" sz="2400">
                <a:solidFill>
                  <a:schemeClr val="bg1"/>
                </a:solidFill>
              </a:rPr>
              <a:t>{</a:t>
            </a:r>
          </a:p>
          <a:p>
            <a:r>
              <a:rPr lang="en-US" altLang="zh-CN" sz="2400">
                <a:solidFill>
                  <a:schemeClr val="bg1"/>
                </a:solidFill>
              </a:rPr>
              <a:t>   int f;</a:t>
            </a:r>
          </a:p>
          <a:p>
            <a:pPr>
              <a:spcBef>
                <a:spcPct val="50000"/>
              </a:spcBef>
            </a:pPr>
            <a:r>
              <a:rPr lang="en-US" altLang="zh-CN" sz="2400">
                <a:solidFill>
                  <a:schemeClr val="bg1"/>
                </a:solidFill>
              </a:rPr>
              <a:t>   if (n==1||n==2)</a:t>
            </a:r>
          </a:p>
          <a:p>
            <a:r>
              <a:rPr lang="en-US" altLang="zh-CN" sz="2400">
                <a:solidFill>
                  <a:schemeClr val="bg1"/>
                </a:solidFill>
              </a:rPr>
              <a:t>        f=1;</a:t>
            </a:r>
          </a:p>
          <a:p>
            <a:r>
              <a:rPr lang="en-US" altLang="zh-CN" sz="2400">
                <a:solidFill>
                  <a:schemeClr val="bg1"/>
                </a:solidFill>
              </a:rPr>
              <a:t>   else</a:t>
            </a:r>
          </a:p>
          <a:p>
            <a:r>
              <a:rPr lang="en-US" altLang="zh-CN" sz="2400">
                <a:solidFill>
                  <a:schemeClr val="bg1"/>
                </a:solidFill>
              </a:rPr>
              <a:t>        f=</a:t>
            </a:r>
            <a:r>
              <a:rPr lang="en-US" altLang="zh-CN" sz="2400">
                <a:solidFill>
                  <a:srgbClr val="FFFF66"/>
                </a:solidFill>
              </a:rPr>
              <a:t>fib(n-1)</a:t>
            </a:r>
            <a:r>
              <a:rPr lang="en-US" altLang="zh-CN" sz="2400">
                <a:solidFill>
                  <a:schemeClr val="bg1"/>
                </a:solidFill>
              </a:rPr>
              <a:t>+</a:t>
            </a:r>
            <a:r>
              <a:rPr lang="en-US" altLang="zh-CN" sz="2400">
                <a:solidFill>
                  <a:srgbClr val="FFFF66"/>
                </a:solidFill>
              </a:rPr>
              <a:t>fib(n-2)</a:t>
            </a:r>
            <a:r>
              <a:rPr lang="en-US" altLang="zh-CN" sz="2400">
                <a:solidFill>
                  <a:schemeClr val="bg1"/>
                </a:solidFill>
              </a:rPr>
              <a:t>;</a:t>
            </a:r>
          </a:p>
          <a:p>
            <a:pPr>
              <a:spcBef>
                <a:spcPct val="50000"/>
              </a:spcBef>
            </a:pPr>
            <a:r>
              <a:rPr lang="en-US" altLang="zh-CN" sz="2400">
                <a:solidFill>
                  <a:schemeClr val="bg1"/>
                </a:solidFill>
              </a:rPr>
              <a:t>   return (f);</a:t>
            </a:r>
          </a:p>
          <a:p>
            <a:r>
              <a:rPr lang="en-US" altLang="zh-CN" sz="2400">
                <a:solidFill>
                  <a:schemeClr val="bg1"/>
                </a:solidFill>
              </a:rPr>
              <a:t>}</a:t>
            </a:r>
          </a:p>
        </p:txBody>
      </p:sp>
      <p:sp>
        <p:nvSpPr>
          <p:cNvPr id="74759" name="Text Box 7"/>
          <p:cNvSpPr txBox="1">
            <a:spLocks noChangeArrowheads="1"/>
          </p:cNvSpPr>
          <p:nvPr/>
        </p:nvSpPr>
        <p:spPr bwMode="auto">
          <a:xfrm>
            <a:off x="4572000" y="2133600"/>
            <a:ext cx="3743325" cy="4144963"/>
          </a:xfrm>
          <a:prstGeom prst="rect">
            <a:avLst/>
          </a:prstGeom>
          <a:solidFill>
            <a:srgbClr val="3366FF"/>
          </a:solidFill>
          <a:ln w="38100">
            <a:solidFill>
              <a:srgbClr val="00FF00"/>
            </a:solidFill>
            <a:miter lim="800000"/>
            <a:headEnd/>
            <a:tailEnd/>
          </a:ln>
        </p:spPr>
        <p:txBody>
          <a:bodyPr tIns="226800">
            <a:spAutoFit/>
          </a:bodyPr>
          <a:lstStyle/>
          <a:p>
            <a:pPr>
              <a:spcBef>
                <a:spcPct val="50000"/>
              </a:spcBef>
            </a:pPr>
            <a:r>
              <a:rPr lang="en-US" altLang="zh-CN" sz="2400">
                <a:solidFill>
                  <a:schemeClr val="bg1"/>
                </a:solidFill>
              </a:rPr>
              <a:t>main()</a:t>
            </a:r>
          </a:p>
          <a:p>
            <a:r>
              <a:rPr lang="en-US" altLang="zh-CN" sz="2400">
                <a:solidFill>
                  <a:schemeClr val="bg1"/>
                </a:solidFill>
              </a:rPr>
              <a:t>{</a:t>
            </a:r>
          </a:p>
          <a:p>
            <a:r>
              <a:rPr lang="en-US" altLang="zh-CN" sz="2400">
                <a:solidFill>
                  <a:schemeClr val="bg1"/>
                </a:solidFill>
              </a:rPr>
              <a:t>    int i,s=0;</a:t>
            </a:r>
          </a:p>
          <a:p>
            <a:pPr>
              <a:spcBef>
                <a:spcPct val="50000"/>
              </a:spcBef>
              <a:spcAft>
                <a:spcPct val="50000"/>
              </a:spcAft>
            </a:pPr>
            <a:r>
              <a:rPr lang="en-US" altLang="zh-CN" sz="2400">
                <a:solidFill>
                  <a:schemeClr val="bg1"/>
                </a:solidFill>
              </a:rPr>
              <a:t>    clrscr( );</a:t>
            </a:r>
          </a:p>
          <a:p>
            <a:r>
              <a:rPr lang="en-US" altLang="zh-CN" sz="2400">
                <a:solidFill>
                  <a:schemeClr val="bg1"/>
                </a:solidFill>
              </a:rPr>
              <a:t>    for (i=1;i&lt;=12;i++)</a:t>
            </a:r>
          </a:p>
          <a:p>
            <a:r>
              <a:rPr lang="en-US" altLang="zh-CN" sz="2400">
                <a:solidFill>
                  <a:schemeClr val="bg1"/>
                </a:solidFill>
              </a:rPr>
              <a:t>        s=s+</a:t>
            </a:r>
            <a:r>
              <a:rPr lang="en-US" altLang="zh-CN" sz="2400">
                <a:solidFill>
                  <a:srgbClr val="FFFF66"/>
                </a:solidFill>
              </a:rPr>
              <a:t>fib(i)</a:t>
            </a:r>
            <a:r>
              <a:rPr lang="en-US" altLang="zh-CN" sz="2400">
                <a:solidFill>
                  <a:schemeClr val="bg1"/>
                </a:solidFill>
              </a:rPr>
              <a:t>;</a:t>
            </a:r>
          </a:p>
          <a:p>
            <a:pPr>
              <a:spcBef>
                <a:spcPct val="50000"/>
              </a:spcBef>
            </a:pPr>
            <a:r>
              <a:rPr lang="en-US" altLang="zh-CN" sz="2400">
                <a:solidFill>
                  <a:schemeClr val="bg1"/>
                </a:solidFill>
              </a:rPr>
              <a:t>    printf("n=12,s=%d",s);</a:t>
            </a:r>
          </a:p>
          <a:p>
            <a:endParaRPr lang="en-US" altLang="zh-CN" sz="2400">
              <a:solidFill>
                <a:schemeClr val="bg1"/>
              </a:solidFill>
            </a:endParaRPr>
          </a:p>
          <a:p>
            <a:r>
              <a:rPr lang="en-US" altLang="zh-CN" sz="2400">
                <a:solidFill>
                  <a:schemeClr val="bg1"/>
                </a:solidFill>
              </a:rPr>
              <a:t>}</a:t>
            </a:r>
          </a:p>
        </p:txBody>
      </p:sp>
      <p:sp>
        <p:nvSpPr>
          <p:cNvPr id="74760" name="Text Box 8"/>
          <p:cNvSpPr txBox="1">
            <a:spLocks noChangeArrowheads="1"/>
          </p:cNvSpPr>
          <p:nvPr/>
        </p:nvSpPr>
        <p:spPr bwMode="auto">
          <a:xfrm>
            <a:off x="6156325" y="815975"/>
            <a:ext cx="1795463" cy="822325"/>
          </a:xfrm>
          <a:prstGeom prst="rect">
            <a:avLst/>
          </a:prstGeom>
          <a:noFill/>
          <a:ln w="9525">
            <a:noFill/>
            <a:miter lim="800000"/>
            <a:headEnd/>
            <a:tailEnd/>
          </a:ln>
        </p:spPr>
        <p:txBody>
          <a:bodyPr wrap="none">
            <a:spAutoFit/>
          </a:bodyPr>
          <a:lstStyle/>
          <a:p>
            <a:r>
              <a:rPr lang="zh-CN" altLang="en-US" sz="2400">
                <a:solidFill>
                  <a:srgbClr val="FF0000"/>
                </a:solidFill>
                <a:ea typeface="黑体" pitchFamily="2" charset="-122"/>
              </a:rPr>
              <a:t>结果：</a:t>
            </a:r>
          </a:p>
          <a:p>
            <a:r>
              <a:rPr lang="en-US" altLang="zh-CN" sz="2400">
                <a:solidFill>
                  <a:srgbClr val="FF0000"/>
                </a:solidFill>
                <a:ea typeface="黑体" pitchFamily="2" charset="-122"/>
              </a:rPr>
              <a:t>n=12,s=</a:t>
            </a:r>
            <a:r>
              <a:rPr lang="en-US" altLang="zh-CN" sz="2400">
                <a:solidFill>
                  <a:srgbClr val="FF0000"/>
                </a:solidFill>
              </a:rPr>
              <a:t>376</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57"/>
                                        </p:tgtEl>
                                        <p:attrNameLst>
                                          <p:attrName>style.visibility</p:attrName>
                                        </p:attrNameLst>
                                      </p:cBhvr>
                                      <p:to>
                                        <p:strVal val="visible"/>
                                      </p:to>
                                    </p:set>
                                    <p:animEffect transition="in" filter="blinds(horizontal)">
                                      <p:cBhvr>
                                        <p:cTn id="10" dur="500"/>
                                        <p:tgtEl>
                                          <p:spTgt spid="74757"/>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74758"/>
                                        </p:tgtEl>
                                        <p:attrNameLst>
                                          <p:attrName>style.visibility</p:attrName>
                                        </p:attrNameLst>
                                      </p:cBhvr>
                                      <p:to>
                                        <p:strVal val="visible"/>
                                      </p:to>
                                    </p:set>
                                    <p:animEffect transition="in" filter="strips(downRight)">
                                      <p:cBhvr>
                                        <p:cTn id="15" dur="1000"/>
                                        <p:tgtEl>
                                          <p:spTgt spid="74758"/>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74759"/>
                                        </p:tgtEl>
                                        <p:attrNameLst>
                                          <p:attrName>style.visibility</p:attrName>
                                        </p:attrNameLst>
                                      </p:cBhvr>
                                      <p:to>
                                        <p:strVal val="visible"/>
                                      </p:to>
                                    </p:set>
                                    <p:animEffect transition="in" filter="strips(downRight)">
                                      <p:cBhvr>
                                        <p:cTn id="18" dur="1000"/>
                                        <p:tgtEl>
                                          <p:spTgt spid="7475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4760"/>
                                        </p:tgtEl>
                                        <p:attrNameLst>
                                          <p:attrName>style.visibility</p:attrName>
                                        </p:attrNameLst>
                                      </p:cBhvr>
                                      <p:to>
                                        <p:strVal val="visible"/>
                                      </p:to>
                                    </p:set>
                                    <p:animEffect transition="in" filter="blinds(horizontal)">
                                      <p:cBhvr>
                                        <p:cTn id="23"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animBg="1"/>
      <p:bldP spid="74758" grpId="0" animBg="1"/>
      <p:bldP spid="74759" grpId="0" animBg="1"/>
      <p:bldP spid="74760"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ltLang="zh-CN" sz="3300" smtClean="0">
                <a:solidFill>
                  <a:srgbClr val="A50021"/>
                </a:solidFill>
                <a:latin typeface="黑体" pitchFamily="2" charset="-122"/>
                <a:ea typeface="黑体" pitchFamily="2" charset="-122"/>
              </a:rPr>
              <a:t>【</a:t>
            </a:r>
            <a:r>
              <a:rPr lang="zh-CN" altLang="en-US" sz="3300" smtClean="0">
                <a:solidFill>
                  <a:srgbClr val="A50021"/>
                </a:solidFill>
                <a:latin typeface="黑体" pitchFamily="2" charset="-122"/>
                <a:ea typeface="黑体" pitchFamily="2" charset="-122"/>
              </a:rPr>
              <a:t>例五</a:t>
            </a:r>
            <a:r>
              <a:rPr lang="en-US" altLang="zh-CN" sz="3300" smtClean="0">
                <a:solidFill>
                  <a:srgbClr val="A50021"/>
                </a:solidFill>
                <a:latin typeface="黑体" pitchFamily="2" charset="-122"/>
                <a:ea typeface="黑体" pitchFamily="2" charset="-122"/>
              </a:rPr>
              <a:t>】</a:t>
            </a:r>
            <a:r>
              <a:rPr lang="zh-CN" altLang="en-US" sz="3300" smtClean="0">
                <a:solidFill>
                  <a:srgbClr val="A50021"/>
                </a:solidFill>
                <a:latin typeface="黑体" pitchFamily="2" charset="-122"/>
                <a:ea typeface="黑体" pitchFamily="2" charset="-122"/>
              </a:rPr>
              <a:t>运行下列程序，当输入字符序列</a:t>
            </a:r>
            <a:r>
              <a:rPr lang="en-US" altLang="zh-CN" sz="3300" smtClean="0">
                <a:solidFill>
                  <a:srgbClr val="A50021"/>
                </a:solidFill>
                <a:latin typeface="黑体" pitchFamily="2" charset="-122"/>
                <a:ea typeface="黑体" pitchFamily="2" charset="-122"/>
              </a:rPr>
              <a:t>AB$CDE</a:t>
            </a:r>
            <a:r>
              <a:rPr lang="zh-CN" altLang="en-US" sz="3300" smtClean="0">
                <a:solidFill>
                  <a:srgbClr val="A50021"/>
                </a:solidFill>
                <a:latin typeface="黑体" pitchFamily="2" charset="-122"/>
                <a:ea typeface="黑体" pitchFamily="2" charset="-122"/>
              </a:rPr>
              <a:t>并回车时，程序的输出结果是什么？</a:t>
            </a:r>
          </a:p>
        </p:txBody>
      </p:sp>
      <p:sp>
        <p:nvSpPr>
          <p:cNvPr id="40963" name="Text Box 4"/>
          <p:cNvSpPr txBox="1">
            <a:spLocks noChangeArrowheads="1"/>
          </p:cNvSpPr>
          <p:nvPr/>
        </p:nvSpPr>
        <p:spPr bwMode="auto">
          <a:xfrm>
            <a:off x="447675" y="1479550"/>
            <a:ext cx="3403600" cy="5006975"/>
          </a:xfrm>
          <a:prstGeom prst="rect">
            <a:avLst/>
          </a:prstGeom>
          <a:solidFill>
            <a:srgbClr val="008000"/>
          </a:solidFill>
          <a:ln w="38100">
            <a:solidFill>
              <a:srgbClr val="FFCC00"/>
            </a:solidFill>
            <a:miter lim="800000"/>
            <a:headEnd/>
            <a:tailEnd/>
          </a:ln>
        </p:spPr>
        <p:txBody>
          <a:bodyPr>
            <a:spAutoFit/>
          </a:bodyPr>
          <a:lstStyle/>
          <a:p>
            <a:r>
              <a:rPr lang="en-US" altLang="zh-CN" sz="2000">
                <a:solidFill>
                  <a:schemeClr val="bg1"/>
                </a:solidFill>
              </a:rPr>
              <a:t>#include &lt;stdio.h&gt;</a:t>
            </a:r>
          </a:p>
          <a:p>
            <a:r>
              <a:rPr lang="en-US" altLang="zh-CN" sz="2000">
                <a:solidFill>
                  <a:schemeClr val="bg1"/>
                </a:solidFill>
              </a:rPr>
              <a:t>rev()</a:t>
            </a:r>
          </a:p>
          <a:p>
            <a:r>
              <a:rPr lang="en-US" altLang="zh-CN" sz="2000">
                <a:solidFill>
                  <a:schemeClr val="bg1"/>
                </a:solidFill>
              </a:rPr>
              <a:t>{</a:t>
            </a:r>
          </a:p>
          <a:p>
            <a:r>
              <a:rPr lang="en-US" altLang="zh-CN" sz="2000">
                <a:solidFill>
                  <a:schemeClr val="bg1"/>
                </a:solidFill>
              </a:rPr>
              <a:t>    char c;</a:t>
            </a:r>
          </a:p>
          <a:p>
            <a:r>
              <a:rPr lang="en-US" altLang="zh-CN" sz="2000">
                <a:solidFill>
                  <a:schemeClr val="bg1"/>
                </a:solidFill>
              </a:rPr>
              <a:t>    c=getchar();</a:t>
            </a:r>
          </a:p>
          <a:p>
            <a:r>
              <a:rPr lang="en-US" altLang="zh-CN" sz="2000">
                <a:solidFill>
                  <a:schemeClr val="bg1"/>
                </a:solidFill>
              </a:rPr>
              <a:t>    if (c=='$') printf("%c",c);</a:t>
            </a:r>
          </a:p>
          <a:p>
            <a:r>
              <a:rPr lang="en-US" altLang="zh-CN" sz="2000">
                <a:solidFill>
                  <a:schemeClr val="bg1"/>
                </a:solidFill>
              </a:rPr>
              <a:t>    else</a:t>
            </a:r>
          </a:p>
          <a:p>
            <a:r>
              <a:rPr lang="en-US" altLang="zh-CN" sz="2000">
                <a:solidFill>
                  <a:schemeClr val="bg1"/>
                </a:solidFill>
              </a:rPr>
              <a:t>   {   rev();</a:t>
            </a:r>
          </a:p>
          <a:p>
            <a:r>
              <a:rPr lang="en-US" altLang="zh-CN" sz="2000">
                <a:solidFill>
                  <a:schemeClr val="bg1"/>
                </a:solidFill>
              </a:rPr>
              <a:t>        printf("%c",c);</a:t>
            </a:r>
          </a:p>
          <a:p>
            <a:r>
              <a:rPr lang="en-US" altLang="zh-CN" sz="2000">
                <a:solidFill>
                  <a:schemeClr val="bg1"/>
                </a:solidFill>
              </a:rPr>
              <a:t>   }</a:t>
            </a:r>
          </a:p>
          <a:p>
            <a:r>
              <a:rPr lang="en-US" altLang="zh-CN" sz="2000">
                <a:solidFill>
                  <a:schemeClr val="bg1"/>
                </a:solidFill>
              </a:rPr>
              <a:t>}</a:t>
            </a:r>
          </a:p>
          <a:p>
            <a:endParaRPr lang="en-US" altLang="zh-CN" sz="2000">
              <a:solidFill>
                <a:schemeClr val="bg1"/>
              </a:solidFill>
            </a:endParaRPr>
          </a:p>
          <a:p>
            <a:r>
              <a:rPr lang="en-US" altLang="zh-CN" sz="2000">
                <a:solidFill>
                  <a:schemeClr val="bg1"/>
                </a:solidFill>
              </a:rPr>
              <a:t>main()</a:t>
            </a:r>
          </a:p>
          <a:p>
            <a:r>
              <a:rPr lang="en-US" altLang="zh-CN" sz="2000">
                <a:solidFill>
                  <a:schemeClr val="bg1"/>
                </a:solidFill>
              </a:rPr>
              <a:t>{</a:t>
            </a:r>
          </a:p>
          <a:p>
            <a:r>
              <a:rPr lang="en-US" altLang="zh-CN" sz="2000">
                <a:solidFill>
                  <a:schemeClr val="bg1"/>
                </a:solidFill>
              </a:rPr>
              <a:t>     rev();</a:t>
            </a:r>
          </a:p>
          <a:p>
            <a:r>
              <a:rPr lang="en-US" altLang="zh-CN" sz="2000">
                <a:solidFill>
                  <a:schemeClr val="bg1"/>
                </a:solidFill>
              </a:rPr>
              <a:t>}</a:t>
            </a:r>
          </a:p>
        </p:txBody>
      </p:sp>
      <p:sp>
        <p:nvSpPr>
          <p:cNvPr id="75781" name="Text Box 5"/>
          <p:cNvSpPr txBox="1">
            <a:spLocks noChangeArrowheads="1"/>
          </p:cNvSpPr>
          <p:nvPr/>
        </p:nvSpPr>
        <p:spPr bwMode="auto">
          <a:xfrm>
            <a:off x="5076825" y="5589588"/>
            <a:ext cx="1709738" cy="457200"/>
          </a:xfrm>
          <a:prstGeom prst="rect">
            <a:avLst/>
          </a:prstGeom>
          <a:noFill/>
          <a:ln w="9525">
            <a:noFill/>
            <a:miter lim="800000"/>
            <a:headEnd/>
            <a:tailEnd/>
          </a:ln>
        </p:spPr>
        <p:txBody>
          <a:bodyPr wrap="none">
            <a:spAutoFit/>
          </a:bodyPr>
          <a:lstStyle/>
          <a:p>
            <a:r>
              <a:rPr lang="zh-CN" altLang="en-US" sz="2400" b="1">
                <a:solidFill>
                  <a:srgbClr val="0000FF"/>
                </a:solidFill>
                <a:ea typeface="黑体" pitchFamily="2" charset="-122"/>
              </a:rPr>
              <a:t>结果：</a:t>
            </a:r>
            <a:r>
              <a:rPr lang="en-US" altLang="zh-CN" sz="2400" b="1">
                <a:solidFill>
                  <a:srgbClr val="0000FF"/>
                </a:solidFill>
                <a:ea typeface="黑体" pitchFamily="2" charset="-122"/>
              </a:rPr>
              <a:t>$BA</a:t>
            </a:r>
          </a:p>
        </p:txBody>
      </p:sp>
      <p:sp>
        <p:nvSpPr>
          <p:cNvPr id="75782" name="Text Box 6"/>
          <p:cNvSpPr txBox="1">
            <a:spLocks noChangeArrowheads="1"/>
          </p:cNvSpPr>
          <p:nvPr/>
        </p:nvSpPr>
        <p:spPr bwMode="auto">
          <a:xfrm>
            <a:off x="4140200" y="1557338"/>
            <a:ext cx="1152525" cy="2727325"/>
          </a:xfrm>
          <a:prstGeom prst="rect">
            <a:avLst/>
          </a:prstGeom>
          <a:solidFill>
            <a:srgbClr val="993366"/>
          </a:solidFill>
          <a:ln w="44450">
            <a:solidFill>
              <a:schemeClr val="accent1"/>
            </a:solidFill>
            <a:miter lim="800000"/>
            <a:headEnd/>
            <a:tailEnd/>
          </a:ln>
        </p:spPr>
        <p:txBody>
          <a:bodyPr>
            <a:spAutoFit/>
          </a:bodyPr>
          <a:lstStyle/>
          <a:p>
            <a:pPr>
              <a:spcBef>
                <a:spcPct val="50000"/>
              </a:spcBef>
            </a:pPr>
            <a:r>
              <a:rPr lang="en-US" altLang="zh-CN" sz="2000">
                <a:solidFill>
                  <a:schemeClr val="bg1"/>
                </a:solidFill>
              </a:rPr>
              <a:t>rev()</a:t>
            </a:r>
          </a:p>
          <a:p>
            <a:pPr>
              <a:spcBef>
                <a:spcPct val="50000"/>
              </a:spcBef>
            </a:pPr>
            <a:endParaRPr lang="en-US" altLang="zh-CN" sz="2000">
              <a:solidFill>
                <a:schemeClr val="bg1"/>
              </a:solidFill>
            </a:endParaRPr>
          </a:p>
          <a:p>
            <a:pPr>
              <a:spcBef>
                <a:spcPct val="50000"/>
              </a:spcBef>
            </a:pPr>
            <a:r>
              <a:rPr lang="en-US" altLang="zh-CN" sz="2000">
                <a:solidFill>
                  <a:schemeClr val="bg1"/>
                </a:solidFill>
              </a:rPr>
              <a:t>c=‘A’</a:t>
            </a:r>
          </a:p>
          <a:p>
            <a:pPr>
              <a:spcBef>
                <a:spcPct val="50000"/>
              </a:spcBef>
            </a:pPr>
            <a:r>
              <a:rPr lang="en-US" altLang="zh-CN" sz="2000">
                <a:solidFill>
                  <a:schemeClr val="bg1"/>
                </a:solidFill>
              </a:rPr>
              <a:t>rev( )</a:t>
            </a:r>
          </a:p>
          <a:p>
            <a:pPr>
              <a:spcBef>
                <a:spcPct val="50000"/>
              </a:spcBef>
            </a:pPr>
            <a:endParaRPr lang="en-US" altLang="zh-CN" sz="2000">
              <a:solidFill>
                <a:schemeClr val="bg1"/>
              </a:solidFill>
            </a:endParaRPr>
          </a:p>
          <a:p>
            <a:pPr>
              <a:spcBef>
                <a:spcPct val="50000"/>
              </a:spcBef>
            </a:pPr>
            <a:r>
              <a:rPr lang="zh-CN" altLang="en-US" sz="2000">
                <a:solidFill>
                  <a:schemeClr val="bg1"/>
                </a:solidFill>
              </a:rPr>
              <a:t>输出’</a:t>
            </a:r>
            <a:r>
              <a:rPr lang="en-US" altLang="zh-CN" sz="2000">
                <a:solidFill>
                  <a:schemeClr val="bg1"/>
                </a:solidFill>
              </a:rPr>
              <a:t>A’</a:t>
            </a:r>
          </a:p>
        </p:txBody>
      </p:sp>
      <p:sp>
        <p:nvSpPr>
          <p:cNvPr id="75783" name="Text Box 7"/>
          <p:cNvSpPr txBox="1">
            <a:spLocks noChangeArrowheads="1"/>
          </p:cNvSpPr>
          <p:nvPr/>
        </p:nvSpPr>
        <p:spPr bwMode="auto">
          <a:xfrm>
            <a:off x="6011863" y="2492375"/>
            <a:ext cx="1150937" cy="2727325"/>
          </a:xfrm>
          <a:prstGeom prst="rect">
            <a:avLst/>
          </a:prstGeom>
          <a:solidFill>
            <a:srgbClr val="993366"/>
          </a:solidFill>
          <a:ln w="44450">
            <a:solidFill>
              <a:schemeClr val="accent1"/>
            </a:solidFill>
            <a:miter lim="800000"/>
            <a:headEnd/>
            <a:tailEnd/>
          </a:ln>
        </p:spPr>
        <p:txBody>
          <a:bodyPr>
            <a:spAutoFit/>
          </a:bodyPr>
          <a:lstStyle/>
          <a:p>
            <a:pPr>
              <a:spcBef>
                <a:spcPct val="50000"/>
              </a:spcBef>
            </a:pPr>
            <a:r>
              <a:rPr lang="en-US" altLang="zh-CN" sz="2000">
                <a:solidFill>
                  <a:schemeClr val="bg1"/>
                </a:solidFill>
              </a:rPr>
              <a:t>rev()</a:t>
            </a:r>
          </a:p>
          <a:p>
            <a:pPr>
              <a:spcBef>
                <a:spcPct val="50000"/>
              </a:spcBef>
            </a:pPr>
            <a:endParaRPr lang="en-US" altLang="zh-CN" sz="2000">
              <a:solidFill>
                <a:schemeClr val="bg1"/>
              </a:solidFill>
            </a:endParaRPr>
          </a:p>
          <a:p>
            <a:pPr>
              <a:spcBef>
                <a:spcPct val="50000"/>
              </a:spcBef>
            </a:pPr>
            <a:r>
              <a:rPr lang="en-US" altLang="zh-CN" sz="2000">
                <a:solidFill>
                  <a:schemeClr val="bg1"/>
                </a:solidFill>
              </a:rPr>
              <a:t>c=‘B’</a:t>
            </a:r>
          </a:p>
          <a:p>
            <a:pPr>
              <a:spcBef>
                <a:spcPct val="50000"/>
              </a:spcBef>
            </a:pPr>
            <a:r>
              <a:rPr lang="en-US" altLang="zh-CN" sz="2000">
                <a:solidFill>
                  <a:schemeClr val="bg1"/>
                </a:solidFill>
              </a:rPr>
              <a:t>rev( )</a:t>
            </a:r>
          </a:p>
          <a:p>
            <a:pPr>
              <a:spcBef>
                <a:spcPct val="50000"/>
              </a:spcBef>
            </a:pPr>
            <a:endParaRPr lang="en-US" altLang="zh-CN" sz="2000">
              <a:solidFill>
                <a:schemeClr val="bg1"/>
              </a:solidFill>
            </a:endParaRPr>
          </a:p>
          <a:p>
            <a:pPr>
              <a:spcBef>
                <a:spcPct val="50000"/>
              </a:spcBef>
            </a:pPr>
            <a:r>
              <a:rPr lang="zh-CN" altLang="en-US" sz="2000">
                <a:solidFill>
                  <a:schemeClr val="bg1"/>
                </a:solidFill>
              </a:rPr>
              <a:t>输出’</a:t>
            </a:r>
            <a:r>
              <a:rPr lang="en-US" altLang="zh-CN" sz="2000">
                <a:solidFill>
                  <a:schemeClr val="bg1"/>
                </a:solidFill>
              </a:rPr>
              <a:t>B’</a:t>
            </a:r>
          </a:p>
        </p:txBody>
      </p:sp>
      <p:sp>
        <p:nvSpPr>
          <p:cNvPr id="75784" name="Text Box 8"/>
          <p:cNvSpPr txBox="1">
            <a:spLocks noChangeArrowheads="1"/>
          </p:cNvSpPr>
          <p:nvPr/>
        </p:nvSpPr>
        <p:spPr bwMode="auto">
          <a:xfrm>
            <a:off x="7812088" y="3500438"/>
            <a:ext cx="1331912" cy="2246312"/>
          </a:xfrm>
          <a:prstGeom prst="rect">
            <a:avLst/>
          </a:prstGeom>
          <a:solidFill>
            <a:srgbClr val="993366"/>
          </a:solidFill>
          <a:ln w="44450">
            <a:solidFill>
              <a:schemeClr val="accent1"/>
            </a:solidFill>
            <a:miter lim="800000"/>
            <a:headEnd/>
            <a:tailEnd/>
          </a:ln>
        </p:spPr>
        <p:txBody>
          <a:bodyPr>
            <a:spAutoFit/>
          </a:bodyPr>
          <a:lstStyle/>
          <a:p>
            <a:pPr>
              <a:spcBef>
                <a:spcPct val="50000"/>
              </a:spcBef>
            </a:pPr>
            <a:r>
              <a:rPr lang="en-US" altLang="zh-CN" sz="2000">
                <a:solidFill>
                  <a:schemeClr val="bg1"/>
                </a:solidFill>
              </a:rPr>
              <a:t>rev()</a:t>
            </a:r>
          </a:p>
          <a:p>
            <a:pPr>
              <a:spcBef>
                <a:spcPct val="50000"/>
              </a:spcBef>
            </a:pPr>
            <a:endParaRPr lang="en-US" altLang="zh-CN" sz="2000">
              <a:solidFill>
                <a:schemeClr val="bg1"/>
              </a:solidFill>
            </a:endParaRPr>
          </a:p>
          <a:p>
            <a:pPr>
              <a:spcBef>
                <a:spcPct val="50000"/>
              </a:spcBef>
            </a:pPr>
            <a:r>
              <a:rPr lang="en-US" altLang="zh-CN" sz="2000">
                <a:solidFill>
                  <a:schemeClr val="bg1"/>
                </a:solidFill>
              </a:rPr>
              <a:t>c=‘$’</a:t>
            </a:r>
          </a:p>
          <a:p>
            <a:pPr>
              <a:spcBef>
                <a:spcPct val="50000"/>
              </a:spcBef>
            </a:pPr>
            <a:endParaRPr lang="en-US" altLang="zh-CN" sz="2000">
              <a:solidFill>
                <a:schemeClr val="bg1"/>
              </a:solidFill>
            </a:endParaRPr>
          </a:p>
          <a:p>
            <a:pPr>
              <a:spcBef>
                <a:spcPct val="50000"/>
              </a:spcBef>
            </a:pPr>
            <a:r>
              <a:rPr lang="zh-CN" altLang="en-US" sz="2000">
                <a:solidFill>
                  <a:schemeClr val="bg1"/>
                </a:solidFill>
              </a:rPr>
              <a:t>输出’</a:t>
            </a:r>
            <a:r>
              <a:rPr lang="en-US" altLang="zh-CN" sz="2000">
                <a:solidFill>
                  <a:schemeClr val="bg1"/>
                </a:solidFill>
              </a:rPr>
              <a:t>$’</a:t>
            </a:r>
          </a:p>
        </p:txBody>
      </p:sp>
      <p:sp>
        <p:nvSpPr>
          <p:cNvPr id="75785" name="Line 9"/>
          <p:cNvSpPr>
            <a:spLocks noChangeShapeType="1"/>
          </p:cNvSpPr>
          <p:nvPr/>
        </p:nvSpPr>
        <p:spPr bwMode="auto">
          <a:xfrm flipV="1">
            <a:off x="4932363" y="2636838"/>
            <a:ext cx="1008062" cy="431800"/>
          </a:xfrm>
          <a:prstGeom prst="line">
            <a:avLst/>
          </a:prstGeom>
          <a:noFill/>
          <a:ln w="38100">
            <a:solidFill>
              <a:srgbClr val="FF0000"/>
            </a:solidFill>
            <a:round/>
            <a:headEnd/>
            <a:tailEnd type="triangle" w="lg" len="lg"/>
          </a:ln>
        </p:spPr>
        <p:txBody>
          <a:bodyPr/>
          <a:lstStyle/>
          <a:p>
            <a:endParaRPr lang="zh-CN" altLang="en-US"/>
          </a:p>
        </p:txBody>
      </p:sp>
      <p:sp>
        <p:nvSpPr>
          <p:cNvPr id="75786" name="Line 10"/>
          <p:cNvSpPr>
            <a:spLocks noChangeShapeType="1"/>
          </p:cNvSpPr>
          <p:nvPr/>
        </p:nvSpPr>
        <p:spPr bwMode="auto">
          <a:xfrm flipV="1">
            <a:off x="6877050" y="3644900"/>
            <a:ext cx="1008063" cy="360363"/>
          </a:xfrm>
          <a:prstGeom prst="line">
            <a:avLst/>
          </a:prstGeom>
          <a:noFill/>
          <a:ln w="38100">
            <a:solidFill>
              <a:srgbClr val="FF0000"/>
            </a:solidFill>
            <a:round/>
            <a:headEnd/>
            <a:tailEnd type="triangle" w="lg" len="lg"/>
          </a:ln>
        </p:spPr>
        <p:txBody>
          <a:bodyPr/>
          <a:lstStyle/>
          <a:p>
            <a:endParaRPr lang="zh-CN" altLang="en-US"/>
          </a:p>
        </p:txBody>
      </p:sp>
      <p:sp>
        <p:nvSpPr>
          <p:cNvPr id="75788" name="Line 12"/>
          <p:cNvSpPr>
            <a:spLocks noChangeShapeType="1"/>
          </p:cNvSpPr>
          <p:nvPr/>
        </p:nvSpPr>
        <p:spPr bwMode="auto">
          <a:xfrm>
            <a:off x="4572000" y="1989138"/>
            <a:ext cx="0" cy="503237"/>
          </a:xfrm>
          <a:prstGeom prst="line">
            <a:avLst/>
          </a:prstGeom>
          <a:noFill/>
          <a:ln w="38100">
            <a:solidFill>
              <a:srgbClr val="FFFF66"/>
            </a:solidFill>
            <a:round/>
            <a:headEnd/>
            <a:tailEnd type="triangle" w="lg" len="lg"/>
          </a:ln>
        </p:spPr>
        <p:txBody>
          <a:bodyPr/>
          <a:lstStyle/>
          <a:p>
            <a:endParaRPr lang="zh-CN" altLang="en-US"/>
          </a:p>
        </p:txBody>
      </p:sp>
      <p:sp>
        <p:nvSpPr>
          <p:cNvPr id="75789" name="Line 13"/>
          <p:cNvSpPr>
            <a:spLocks noChangeShapeType="1"/>
          </p:cNvSpPr>
          <p:nvPr/>
        </p:nvSpPr>
        <p:spPr bwMode="auto">
          <a:xfrm>
            <a:off x="6443663" y="2924175"/>
            <a:ext cx="0" cy="503238"/>
          </a:xfrm>
          <a:prstGeom prst="line">
            <a:avLst/>
          </a:prstGeom>
          <a:noFill/>
          <a:ln w="38100">
            <a:solidFill>
              <a:srgbClr val="FFFF66"/>
            </a:solidFill>
            <a:round/>
            <a:headEnd/>
            <a:tailEnd type="triangle" w="lg" len="lg"/>
          </a:ln>
        </p:spPr>
        <p:txBody>
          <a:bodyPr/>
          <a:lstStyle/>
          <a:p>
            <a:endParaRPr lang="zh-CN" altLang="en-US"/>
          </a:p>
        </p:txBody>
      </p:sp>
      <p:sp>
        <p:nvSpPr>
          <p:cNvPr id="75790" name="Line 14"/>
          <p:cNvSpPr>
            <a:spLocks noChangeShapeType="1"/>
          </p:cNvSpPr>
          <p:nvPr/>
        </p:nvSpPr>
        <p:spPr bwMode="auto">
          <a:xfrm>
            <a:off x="8243888" y="3933825"/>
            <a:ext cx="0" cy="503238"/>
          </a:xfrm>
          <a:prstGeom prst="line">
            <a:avLst/>
          </a:prstGeom>
          <a:noFill/>
          <a:ln w="38100">
            <a:solidFill>
              <a:srgbClr val="FFFF66"/>
            </a:solidFill>
            <a:round/>
            <a:headEnd/>
            <a:tailEnd type="triangle" w="lg" len="lg"/>
          </a:ln>
        </p:spPr>
        <p:txBody>
          <a:bodyPr/>
          <a:lstStyle/>
          <a:p>
            <a:endParaRPr lang="zh-CN" altLang="en-US"/>
          </a:p>
        </p:txBody>
      </p:sp>
      <p:sp>
        <p:nvSpPr>
          <p:cNvPr id="75791" name="Line 15"/>
          <p:cNvSpPr>
            <a:spLocks noChangeShapeType="1"/>
          </p:cNvSpPr>
          <p:nvPr/>
        </p:nvSpPr>
        <p:spPr bwMode="auto">
          <a:xfrm>
            <a:off x="8243888" y="4868863"/>
            <a:ext cx="0" cy="503237"/>
          </a:xfrm>
          <a:prstGeom prst="line">
            <a:avLst/>
          </a:prstGeom>
          <a:noFill/>
          <a:ln w="38100">
            <a:solidFill>
              <a:srgbClr val="FFFF66"/>
            </a:solidFill>
            <a:round/>
            <a:headEnd/>
            <a:tailEnd type="triangle" w="lg" len="lg"/>
          </a:ln>
        </p:spPr>
        <p:txBody>
          <a:bodyPr/>
          <a:lstStyle/>
          <a:p>
            <a:endParaRPr lang="zh-CN" altLang="en-US"/>
          </a:p>
        </p:txBody>
      </p:sp>
      <p:sp>
        <p:nvSpPr>
          <p:cNvPr id="75792" name="Line 16"/>
          <p:cNvSpPr>
            <a:spLocks noChangeShapeType="1"/>
          </p:cNvSpPr>
          <p:nvPr/>
        </p:nvSpPr>
        <p:spPr bwMode="auto">
          <a:xfrm>
            <a:off x="6443663" y="4292600"/>
            <a:ext cx="0" cy="503238"/>
          </a:xfrm>
          <a:prstGeom prst="line">
            <a:avLst/>
          </a:prstGeom>
          <a:noFill/>
          <a:ln w="38100">
            <a:solidFill>
              <a:srgbClr val="FFFF66"/>
            </a:solidFill>
            <a:round/>
            <a:headEnd/>
            <a:tailEnd type="triangle" w="lg" len="lg"/>
          </a:ln>
        </p:spPr>
        <p:txBody>
          <a:bodyPr/>
          <a:lstStyle/>
          <a:p>
            <a:endParaRPr lang="zh-CN" altLang="en-US"/>
          </a:p>
        </p:txBody>
      </p:sp>
      <p:sp>
        <p:nvSpPr>
          <p:cNvPr id="75793" name="Line 17"/>
          <p:cNvSpPr>
            <a:spLocks noChangeShapeType="1"/>
          </p:cNvSpPr>
          <p:nvPr/>
        </p:nvSpPr>
        <p:spPr bwMode="auto">
          <a:xfrm>
            <a:off x="4572000" y="3357563"/>
            <a:ext cx="0" cy="503237"/>
          </a:xfrm>
          <a:prstGeom prst="line">
            <a:avLst/>
          </a:prstGeom>
          <a:noFill/>
          <a:ln w="38100">
            <a:solidFill>
              <a:srgbClr val="FFFF66"/>
            </a:solidFill>
            <a:round/>
            <a:headEnd/>
            <a:tailEnd type="triangle" w="lg" len="lg"/>
          </a:ln>
        </p:spPr>
        <p:txBody>
          <a:bodyPr/>
          <a:lstStyle/>
          <a:p>
            <a:endParaRPr lang="zh-CN" altLang="en-US"/>
          </a:p>
        </p:txBody>
      </p:sp>
      <p:sp>
        <p:nvSpPr>
          <p:cNvPr id="75794" name="Line 18"/>
          <p:cNvSpPr>
            <a:spLocks noChangeShapeType="1"/>
          </p:cNvSpPr>
          <p:nvPr/>
        </p:nvSpPr>
        <p:spPr bwMode="auto">
          <a:xfrm flipH="1" flipV="1">
            <a:off x="6804025" y="4149725"/>
            <a:ext cx="1152525" cy="1223963"/>
          </a:xfrm>
          <a:prstGeom prst="line">
            <a:avLst/>
          </a:prstGeom>
          <a:noFill/>
          <a:ln w="38100">
            <a:solidFill>
              <a:srgbClr val="009900"/>
            </a:solidFill>
            <a:round/>
            <a:headEnd/>
            <a:tailEnd type="triangle" w="lg" len="lg"/>
          </a:ln>
        </p:spPr>
        <p:txBody>
          <a:bodyPr/>
          <a:lstStyle/>
          <a:p>
            <a:endParaRPr lang="zh-CN" altLang="en-US"/>
          </a:p>
        </p:txBody>
      </p:sp>
      <p:sp>
        <p:nvSpPr>
          <p:cNvPr id="75795" name="Line 19"/>
          <p:cNvSpPr>
            <a:spLocks noChangeShapeType="1"/>
          </p:cNvSpPr>
          <p:nvPr/>
        </p:nvSpPr>
        <p:spPr bwMode="auto">
          <a:xfrm flipH="1" flipV="1">
            <a:off x="4932363" y="3213100"/>
            <a:ext cx="1079500" cy="1223963"/>
          </a:xfrm>
          <a:prstGeom prst="line">
            <a:avLst/>
          </a:prstGeom>
          <a:noFill/>
          <a:ln w="38100">
            <a:solidFill>
              <a:srgbClr val="009900"/>
            </a:solidFill>
            <a:round/>
            <a:headEnd/>
            <a:tailEnd type="triangle" w="lg" len="lg"/>
          </a:ln>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checkerboard(across)">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8"/>
                                        </p:tgtEl>
                                        <p:attrNameLst>
                                          <p:attrName>style.visibility</p:attrName>
                                        </p:attrNameLst>
                                      </p:cBhvr>
                                      <p:to>
                                        <p:strVal val="visible"/>
                                      </p:to>
                                    </p:set>
                                    <p:animEffect transition="in" filter="blinds(horizontal)">
                                      <p:cBhvr>
                                        <p:cTn id="12" dur="500"/>
                                        <p:tgtEl>
                                          <p:spTgt spid="757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785"/>
                                        </p:tgtEl>
                                        <p:attrNameLst>
                                          <p:attrName>style.visibility</p:attrName>
                                        </p:attrNameLst>
                                      </p:cBhvr>
                                      <p:to>
                                        <p:strVal val="visible"/>
                                      </p:to>
                                    </p:set>
                                    <p:animEffect transition="in" filter="blinds(horizontal)">
                                      <p:cBhvr>
                                        <p:cTn id="17" dur="500"/>
                                        <p:tgtEl>
                                          <p:spTgt spid="7578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75783"/>
                                        </p:tgtEl>
                                        <p:attrNameLst>
                                          <p:attrName>style.visibility</p:attrName>
                                        </p:attrNameLst>
                                      </p:cBhvr>
                                      <p:to>
                                        <p:strVal val="visible"/>
                                      </p:to>
                                    </p:set>
                                    <p:animEffect transition="in" filter="checkerboard(across)">
                                      <p:cBhvr>
                                        <p:cTn id="20" dur="500"/>
                                        <p:tgtEl>
                                          <p:spTgt spid="7578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5789"/>
                                        </p:tgtEl>
                                        <p:attrNameLst>
                                          <p:attrName>style.visibility</p:attrName>
                                        </p:attrNameLst>
                                      </p:cBhvr>
                                      <p:to>
                                        <p:strVal val="visible"/>
                                      </p:to>
                                    </p:set>
                                    <p:animEffect transition="in" filter="blinds(horizontal)">
                                      <p:cBhvr>
                                        <p:cTn id="25" dur="500"/>
                                        <p:tgtEl>
                                          <p:spTgt spid="7578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5786"/>
                                        </p:tgtEl>
                                        <p:attrNameLst>
                                          <p:attrName>style.visibility</p:attrName>
                                        </p:attrNameLst>
                                      </p:cBhvr>
                                      <p:to>
                                        <p:strVal val="visible"/>
                                      </p:to>
                                    </p:set>
                                    <p:animEffect transition="in" filter="blinds(horizontal)">
                                      <p:cBhvr>
                                        <p:cTn id="30" dur="500"/>
                                        <p:tgtEl>
                                          <p:spTgt spid="7578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75784"/>
                                        </p:tgtEl>
                                        <p:attrNameLst>
                                          <p:attrName>style.visibility</p:attrName>
                                        </p:attrNameLst>
                                      </p:cBhvr>
                                      <p:to>
                                        <p:strVal val="visible"/>
                                      </p:to>
                                    </p:set>
                                    <p:animEffect transition="in" filter="checkerboard(across)">
                                      <p:cBhvr>
                                        <p:cTn id="33" dur="500"/>
                                        <p:tgtEl>
                                          <p:spTgt spid="7578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5790"/>
                                        </p:tgtEl>
                                        <p:attrNameLst>
                                          <p:attrName>style.visibility</p:attrName>
                                        </p:attrNameLst>
                                      </p:cBhvr>
                                      <p:to>
                                        <p:strVal val="visible"/>
                                      </p:to>
                                    </p:set>
                                    <p:animEffect transition="in" filter="blinds(horizontal)">
                                      <p:cBhvr>
                                        <p:cTn id="38" dur="500"/>
                                        <p:tgtEl>
                                          <p:spTgt spid="7579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5791"/>
                                        </p:tgtEl>
                                        <p:attrNameLst>
                                          <p:attrName>style.visibility</p:attrName>
                                        </p:attrNameLst>
                                      </p:cBhvr>
                                      <p:to>
                                        <p:strVal val="visible"/>
                                      </p:to>
                                    </p:set>
                                    <p:animEffect transition="in" filter="blinds(horizontal)">
                                      <p:cBhvr>
                                        <p:cTn id="43" dur="500"/>
                                        <p:tgtEl>
                                          <p:spTgt spid="7579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5794"/>
                                        </p:tgtEl>
                                        <p:attrNameLst>
                                          <p:attrName>style.visibility</p:attrName>
                                        </p:attrNameLst>
                                      </p:cBhvr>
                                      <p:to>
                                        <p:strVal val="visible"/>
                                      </p:to>
                                    </p:set>
                                    <p:animEffect transition="in" filter="blinds(horizontal)">
                                      <p:cBhvr>
                                        <p:cTn id="48" dur="500"/>
                                        <p:tgtEl>
                                          <p:spTgt spid="7579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5792"/>
                                        </p:tgtEl>
                                        <p:attrNameLst>
                                          <p:attrName>style.visibility</p:attrName>
                                        </p:attrNameLst>
                                      </p:cBhvr>
                                      <p:to>
                                        <p:strVal val="visible"/>
                                      </p:to>
                                    </p:set>
                                    <p:animEffect transition="in" filter="blinds(horizontal)">
                                      <p:cBhvr>
                                        <p:cTn id="53" dur="500"/>
                                        <p:tgtEl>
                                          <p:spTgt spid="7579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5795"/>
                                        </p:tgtEl>
                                        <p:attrNameLst>
                                          <p:attrName>style.visibility</p:attrName>
                                        </p:attrNameLst>
                                      </p:cBhvr>
                                      <p:to>
                                        <p:strVal val="visible"/>
                                      </p:to>
                                    </p:set>
                                    <p:animEffect transition="in" filter="blinds(horizontal)">
                                      <p:cBhvr>
                                        <p:cTn id="58" dur="500"/>
                                        <p:tgtEl>
                                          <p:spTgt spid="7579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5793"/>
                                        </p:tgtEl>
                                        <p:attrNameLst>
                                          <p:attrName>style.visibility</p:attrName>
                                        </p:attrNameLst>
                                      </p:cBhvr>
                                      <p:to>
                                        <p:strVal val="visible"/>
                                      </p:to>
                                    </p:set>
                                    <p:animEffect transition="in" filter="blinds(horizontal)">
                                      <p:cBhvr>
                                        <p:cTn id="63" dur="500"/>
                                        <p:tgtEl>
                                          <p:spTgt spid="7579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75781"/>
                                        </p:tgtEl>
                                        <p:attrNameLst>
                                          <p:attrName>style.visibility</p:attrName>
                                        </p:attrNameLst>
                                      </p:cBhvr>
                                      <p:to>
                                        <p:strVal val="visible"/>
                                      </p:to>
                                    </p:set>
                                    <p:animEffect transition="in" filter="strips(downRight)">
                                      <p:cBhvr>
                                        <p:cTn id="68"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75782" grpId="0" animBg="1"/>
      <p:bldP spid="75783" grpId="0" animBg="1"/>
      <p:bldP spid="75784" grpId="0" animBg="1"/>
      <p:bldP spid="75785" grpId="0" animBg="1"/>
      <p:bldP spid="75786" grpId="0" animBg="1"/>
      <p:bldP spid="75788" grpId="0" animBg="1"/>
      <p:bldP spid="75789" grpId="0" animBg="1"/>
      <p:bldP spid="75790" grpId="0" animBg="1"/>
      <p:bldP spid="75791" grpId="0" animBg="1"/>
      <p:bldP spid="75792" grpId="0" animBg="1"/>
      <p:bldP spid="75793" grpId="0" animBg="1"/>
      <p:bldP spid="75794" grpId="0" animBg="1"/>
      <p:bldP spid="757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sz="half" idx="1"/>
          </p:nvPr>
        </p:nvSpPr>
        <p:spPr>
          <a:xfrm>
            <a:off x="341313" y="279400"/>
            <a:ext cx="6729412" cy="685800"/>
          </a:xfrm>
        </p:spPr>
        <p:txBody>
          <a:bodyPr>
            <a:normAutofit fontScale="92500" lnSpcReduction="20000"/>
          </a:bodyPr>
          <a:lstStyle/>
          <a:p>
            <a:pPr marL="482600" indent="-482600">
              <a:lnSpc>
                <a:spcPct val="112000"/>
              </a:lnSpc>
              <a:spcBef>
                <a:spcPct val="0"/>
              </a:spcBef>
              <a:buClrTx/>
              <a:buFontTx/>
              <a:buNone/>
              <a:defRPr/>
            </a:pPr>
            <a:r>
              <a:rPr lang="en-US" altLang="zh-CN" sz="4400" smtClean="0">
                <a:solidFill>
                  <a:srgbClr val="FFFFCC"/>
                </a:solidFill>
                <a:latin typeface="Times New Roman" pitchFamily="18" charset="0"/>
                <a:ea typeface="华文细黑" pitchFamily="2" charset="-122"/>
                <a:cs typeface="Times New Roman" pitchFamily="18" charset="0"/>
              </a:rPr>
              <a:t>C</a:t>
            </a:r>
            <a:r>
              <a:rPr lang="zh-CN" altLang="en-US" sz="4400" smtClean="0">
                <a:solidFill>
                  <a:srgbClr val="FFFFCC"/>
                </a:solidFill>
                <a:latin typeface="Times New Roman" pitchFamily="18" charset="0"/>
                <a:ea typeface="华文细黑" pitchFamily="2" charset="-122"/>
                <a:cs typeface="Times New Roman" pitchFamily="18" charset="0"/>
              </a:rPr>
              <a:t>程序的上机执行过程</a:t>
            </a:r>
            <a:endParaRPr lang="zh-CN" altLang="en-US" sz="4400" smtClean="0">
              <a:solidFill>
                <a:srgbClr val="FFFFCC"/>
              </a:solidFill>
              <a:effectLst>
                <a:outerShdw blurRad="38100" dist="38100" dir="2700000" algn="tl">
                  <a:srgbClr val="FFFFFF"/>
                </a:outerShdw>
              </a:effectLst>
              <a:latin typeface="Times New Roman" pitchFamily="18" charset="0"/>
              <a:ea typeface="华文细黑" pitchFamily="2" charset="-122"/>
              <a:cs typeface="Times New Roman" pitchFamily="18" charset="0"/>
            </a:endParaRPr>
          </a:p>
        </p:txBody>
      </p:sp>
      <p:sp>
        <p:nvSpPr>
          <p:cNvPr id="386052" name="Rectangle 4"/>
          <p:cNvSpPr>
            <a:spLocks noChangeArrowheads="1"/>
          </p:cNvSpPr>
          <p:nvPr/>
        </p:nvSpPr>
        <p:spPr bwMode="auto">
          <a:xfrm>
            <a:off x="7627938" y="4918075"/>
            <a:ext cx="503237" cy="1079500"/>
          </a:xfrm>
          <a:prstGeom prst="rect">
            <a:avLst/>
          </a:prstGeom>
          <a:noFill/>
          <a:ln w="38100" cmpd="dbl">
            <a:noFill/>
            <a:miter lim="800000"/>
            <a:headEnd/>
            <a:tailEnd/>
          </a:ln>
        </p:spPr>
        <p:txBody>
          <a:bodyPr lIns="0" tIns="0" rIns="0" bIns="0"/>
          <a:lstStyle/>
          <a:p>
            <a:pPr algn="ctr" eaLnBrk="0" hangingPunct="0"/>
            <a:r>
              <a:rPr lang="zh-CN" altLang="en-US" sz="2800" b="1">
                <a:solidFill>
                  <a:srgbClr val="66FFFF"/>
                </a:solidFill>
                <a:latin typeface="Times New Roman" pitchFamily="18" charset="0"/>
                <a:ea typeface="华文细黑" pitchFamily="2" charset="-122"/>
                <a:cs typeface="Times New Roman" pitchFamily="18" charset="0"/>
              </a:rPr>
              <a:t>执</a:t>
            </a:r>
          </a:p>
          <a:p>
            <a:pPr algn="ctr" eaLnBrk="0" hangingPunct="0"/>
            <a:r>
              <a:rPr lang="zh-CN" altLang="en-US" sz="2800" b="1">
                <a:solidFill>
                  <a:srgbClr val="66FFFF"/>
                </a:solidFill>
                <a:latin typeface="Times New Roman" pitchFamily="18" charset="0"/>
                <a:ea typeface="华文细黑" pitchFamily="2" charset="-122"/>
                <a:cs typeface="Times New Roman" pitchFamily="18" charset="0"/>
              </a:rPr>
              <a:t>行</a:t>
            </a:r>
          </a:p>
        </p:txBody>
      </p:sp>
      <p:sp>
        <p:nvSpPr>
          <p:cNvPr id="386053" name="Line 5"/>
          <p:cNvSpPr>
            <a:spLocks noChangeShapeType="1"/>
          </p:cNvSpPr>
          <p:nvPr/>
        </p:nvSpPr>
        <p:spPr bwMode="auto">
          <a:xfrm>
            <a:off x="7551738" y="4746625"/>
            <a:ext cx="571500" cy="3175"/>
          </a:xfrm>
          <a:prstGeom prst="line">
            <a:avLst/>
          </a:prstGeom>
          <a:noFill/>
          <a:ln w="28575">
            <a:solidFill>
              <a:srgbClr val="00FF00"/>
            </a:solidFill>
            <a:round/>
            <a:headEnd/>
            <a:tailEnd type="triangle" w="sm" len="med"/>
          </a:ln>
        </p:spPr>
        <p:txBody>
          <a:bodyPr lIns="0" tIns="0" rIns="0" bIns="0"/>
          <a:lstStyle/>
          <a:p>
            <a:endParaRPr lang="zh-CN" altLang="en-US"/>
          </a:p>
        </p:txBody>
      </p:sp>
      <p:sp>
        <p:nvSpPr>
          <p:cNvPr id="386054" name="Rectangle 6"/>
          <p:cNvSpPr>
            <a:spLocks noChangeArrowheads="1"/>
          </p:cNvSpPr>
          <p:nvPr/>
        </p:nvSpPr>
        <p:spPr bwMode="auto">
          <a:xfrm>
            <a:off x="914400" y="4851400"/>
            <a:ext cx="554038" cy="1046163"/>
          </a:xfrm>
          <a:prstGeom prst="rect">
            <a:avLst/>
          </a:prstGeom>
          <a:noFill/>
          <a:ln w="38100" cmpd="dbl">
            <a:noFill/>
            <a:miter lim="800000"/>
            <a:headEnd/>
            <a:tailEnd/>
          </a:ln>
        </p:spPr>
        <p:txBody>
          <a:bodyPr lIns="0" tIns="0" rIns="0" bIns="0"/>
          <a:lstStyle/>
          <a:p>
            <a:pPr algn="ctr" eaLnBrk="0" hangingPunct="0"/>
            <a:r>
              <a:rPr lang="zh-CN" altLang="en-US" sz="2800">
                <a:solidFill>
                  <a:srgbClr val="66FFFF"/>
                </a:solidFill>
                <a:latin typeface="Times New Roman" pitchFamily="18" charset="0"/>
                <a:ea typeface="华文细黑" pitchFamily="2" charset="-122"/>
                <a:cs typeface="Times New Roman" pitchFamily="18" charset="0"/>
              </a:rPr>
              <a:t>编</a:t>
            </a:r>
          </a:p>
          <a:p>
            <a:pPr algn="ctr" eaLnBrk="0" hangingPunct="0"/>
            <a:r>
              <a:rPr lang="zh-CN" altLang="en-US" sz="2800">
                <a:solidFill>
                  <a:srgbClr val="66FFFF"/>
                </a:solidFill>
                <a:latin typeface="Times New Roman" pitchFamily="18" charset="0"/>
                <a:ea typeface="华文细黑" pitchFamily="2" charset="-122"/>
                <a:cs typeface="Times New Roman" pitchFamily="18" charset="0"/>
              </a:rPr>
              <a:t>辑</a:t>
            </a:r>
          </a:p>
        </p:txBody>
      </p:sp>
      <p:sp>
        <p:nvSpPr>
          <p:cNvPr id="386055" name="Rectangle 7"/>
          <p:cNvSpPr>
            <a:spLocks noChangeArrowheads="1"/>
          </p:cNvSpPr>
          <p:nvPr/>
        </p:nvSpPr>
        <p:spPr bwMode="auto">
          <a:xfrm>
            <a:off x="2601913" y="4794250"/>
            <a:ext cx="384175" cy="1160463"/>
          </a:xfrm>
          <a:prstGeom prst="rect">
            <a:avLst/>
          </a:prstGeom>
          <a:noFill/>
          <a:ln w="38100" cmpd="dbl">
            <a:noFill/>
            <a:miter lim="800000"/>
            <a:headEnd/>
            <a:tailEnd/>
          </a:ln>
        </p:spPr>
        <p:txBody>
          <a:bodyPr lIns="0" tIns="0" rIns="0" bIns="0"/>
          <a:lstStyle/>
          <a:p>
            <a:pPr algn="ctr" eaLnBrk="0" hangingPunct="0"/>
            <a:r>
              <a:rPr lang="zh-CN" altLang="en-US" sz="2800">
                <a:solidFill>
                  <a:srgbClr val="66FFFF"/>
                </a:solidFill>
                <a:latin typeface="Times New Roman" pitchFamily="18" charset="0"/>
                <a:ea typeface="华文细黑" pitchFamily="2" charset="-122"/>
                <a:cs typeface="Times New Roman" pitchFamily="18" charset="0"/>
              </a:rPr>
              <a:t>编</a:t>
            </a:r>
          </a:p>
          <a:p>
            <a:pPr algn="ctr" eaLnBrk="0" hangingPunct="0"/>
            <a:r>
              <a:rPr lang="zh-CN" altLang="en-US" sz="2800">
                <a:solidFill>
                  <a:srgbClr val="66FFFF"/>
                </a:solidFill>
                <a:latin typeface="Times New Roman" pitchFamily="18" charset="0"/>
                <a:ea typeface="华文细黑" pitchFamily="2" charset="-122"/>
                <a:cs typeface="Times New Roman" pitchFamily="18" charset="0"/>
              </a:rPr>
              <a:t>译</a:t>
            </a:r>
          </a:p>
        </p:txBody>
      </p:sp>
      <p:sp>
        <p:nvSpPr>
          <p:cNvPr id="386056" name="Rectangle 8"/>
          <p:cNvSpPr>
            <a:spLocks noChangeArrowheads="1"/>
          </p:cNvSpPr>
          <p:nvPr/>
        </p:nvSpPr>
        <p:spPr bwMode="auto">
          <a:xfrm>
            <a:off x="5759450" y="4860925"/>
            <a:ext cx="555625" cy="1141413"/>
          </a:xfrm>
          <a:prstGeom prst="rect">
            <a:avLst/>
          </a:prstGeom>
          <a:noFill/>
          <a:ln w="38100" cmpd="dbl">
            <a:noFill/>
            <a:miter lim="800000"/>
            <a:headEnd/>
            <a:tailEnd/>
          </a:ln>
        </p:spPr>
        <p:txBody>
          <a:bodyPr lIns="0" tIns="0" rIns="0" bIns="0"/>
          <a:lstStyle/>
          <a:p>
            <a:pPr algn="ctr" eaLnBrk="0" hangingPunct="0"/>
            <a:r>
              <a:rPr lang="zh-CN" altLang="en-US" sz="2800" b="1">
                <a:solidFill>
                  <a:srgbClr val="66FFFF"/>
                </a:solidFill>
                <a:latin typeface="Times New Roman" pitchFamily="18" charset="0"/>
                <a:ea typeface="华文细黑" pitchFamily="2" charset="-122"/>
                <a:cs typeface="Times New Roman" pitchFamily="18" charset="0"/>
              </a:rPr>
              <a:t>连</a:t>
            </a:r>
          </a:p>
          <a:p>
            <a:pPr algn="ctr" eaLnBrk="0" hangingPunct="0"/>
            <a:r>
              <a:rPr lang="zh-CN" altLang="en-US" sz="2800" b="1">
                <a:solidFill>
                  <a:srgbClr val="66FFFF"/>
                </a:solidFill>
                <a:latin typeface="Times New Roman" pitchFamily="18" charset="0"/>
                <a:ea typeface="华文细黑" pitchFamily="2" charset="-122"/>
                <a:cs typeface="Times New Roman" pitchFamily="18" charset="0"/>
              </a:rPr>
              <a:t>接</a:t>
            </a:r>
          </a:p>
        </p:txBody>
      </p:sp>
      <p:sp>
        <p:nvSpPr>
          <p:cNvPr id="386057" name="Line 9"/>
          <p:cNvSpPr>
            <a:spLocks noChangeShapeType="1"/>
          </p:cNvSpPr>
          <p:nvPr/>
        </p:nvSpPr>
        <p:spPr bwMode="auto">
          <a:xfrm>
            <a:off x="3348038" y="2476500"/>
            <a:ext cx="708025" cy="0"/>
          </a:xfrm>
          <a:prstGeom prst="line">
            <a:avLst/>
          </a:prstGeom>
          <a:noFill/>
          <a:ln w="38100">
            <a:solidFill>
              <a:srgbClr val="00FF00"/>
            </a:solidFill>
            <a:prstDash val="sysDot"/>
            <a:round/>
            <a:headEnd/>
            <a:tailEnd type="triangle" w="sm" len="med"/>
          </a:ln>
        </p:spPr>
        <p:txBody>
          <a:bodyPr lIns="0" tIns="0" rIns="0" bIns="0"/>
          <a:lstStyle/>
          <a:p>
            <a:endParaRPr lang="zh-CN" altLang="en-US"/>
          </a:p>
        </p:txBody>
      </p:sp>
      <p:sp>
        <p:nvSpPr>
          <p:cNvPr id="386058" name="Rectangle 10"/>
          <p:cNvSpPr>
            <a:spLocks noChangeArrowheads="1"/>
          </p:cNvSpPr>
          <p:nvPr/>
        </p:nvSpPr>
        <p:spPr bwMode="auto">
          <a:xfrm>
            <a:off x="639763" y="1814513"/>
            <a:ext cx="1128712" cy="1274762"/>
          </a:xfrm>
          <a:prstGeom prst="rect">
            <a:avLst/>
          </a:prstGeom>
          <a:noFill/>
          <a:ln w="38100" cmpd="dbl">
            <a:solidFill>
              <a:schemeClr val="tx1"/>
            </a:solidFill>
            <a:miter lim="800000"/>
            <a:headEnd/>
            <a:tailEnd/>
          </a:ln>
        </p:spPr>
        <p:txBody>
          <a:bodyPr lIns="18000" tIns="10800" rIns="18000" bIns="10800" anchor="ctr"/>
          <a:lstStyle/>
          <a:p>
            <a:pPr algn="ctr" eaLnBrk="0" hangingPunct="0"/>
            <a:r>
              <a:rPr lang="zh-CN" altLang="en-US" sz="3200" b="1">
                <a:latin typeface="Times New Roman" pitchFamily="18" charset="0"/>
                <a:ea typeface="华文细黑" pitchFamily="2" charset="-122"/>
                <a:cs typeface="Times New Roman" pitchFamily="18" charset="0"/>
              </a:rPr>
              <a:t>编辑</a:t>
            </a:r>
          </a:p>
          <a:p>
            <a:pPr algn="ctr" eaLnBrk="0" hangingPunct="0"/>
            <a:r>
              <a:rPr lang="zh-CN" altLang="en-US" sz="3200" b="1">
                <a:latin typeface="Times New Roman" pitchFamily="18" charset="0"/>
                <a:ea typeface="华文细黑" pitchFamily="2" charset="-122"/>
                <a:cs typeface="Times New Roman" pitchFamily="18" charset="0"/>
              </a:rPr>
              <a:t>程序</a:t>
            </a:r>
          </a:p>
        </p:txBody>
      </p:sp>
      <p:sp>
        <p:nvSpPr>
          <p:cNvPr id="386059" name="Rectangle 11"/>
          <p:cNvSpPr>
            <a:spLocks noChangeArrowheads="1"/>
          </p:cNvSpPr>
          <p:nvPr/>
        </p:nvSpPr>
        <p:spPr bwMode="auto">
          <a:xfrm>
            <a:off x="1520825" y="3957638"/>
            <a:ext cx="957263" cy="1539875"/>
          </a:xfrm>
          <a:prstGeom prst="rect">
            <a:avLst/>
          </a:prstGeom>
          <a:noFill/>
          <a:ln w="12700">
            <a:solidFill>
              <a:schemeClr val="tx1"/>
            </a:solidFill>
            <a:miter lim="800000"/>
            <a:headEnd/>
            <a:tailEnd/>
          </a:ln>
        </p:spPr>
        <p:txBody>
          <a:bodyPr lIns="18000" tIns="10800" rIns="18000" bIns="10800"/>
          <a:lstStyle/>
          <a:p>
            <a:pPr algn="ctr" eaLnBrk="0" hangingPunct="0">
              <a:lnSpc>
                <a:spcPct val="112000"/>
              </a:lnSpc>
            </a:pPr>
            <a:r>
              <a:rPr lang="en-US" altLang="zh-CN" sz="2800" b="1">
                <a:latin typeface="Times New Roman" pitchFamily="18" charset="0"/>
                <a:ea typeface="华文细黑" pitchFamily="2" charset="-122"/>
                <a:cs typeface="Times New Roman" pitchFamily="18" charset="0"/>
              </a:rPr>
              <a:t>C</a:t>
            </a:r>
            <a:r>
              <a:rPr lang="zh-CN" altLang="en-US" sz="2800" b="1">
                <a:latin typeface="Times New Roman" pitchFamily="18" charset="0"/>
                <a:ea typeface="华文细黑" pitchFamily="2" charset="-122"/>
                <a:cs typeface="Times New Roman" pitchFamily="18" charset="0"/>
              </a:rPr>
              <a:t>源</a:t>
            </a:r>
          </a:p>
          <a:p>
            <a:pPr algn="ctr" eaLnBrk="0" hangingPunct="0">
              <a:lnSpc>
                <a:spcPct val="112000"/>
              </a:lnSpc>
            </a:pPr>
            <a:r>
              <a:rPr lang="zh-CN" altLang="en-US" sz="2800" b="1">
                <a:latin typeface="Times New Roman" pitchFamily="18" charset="0"/>
                <a:ea typeface="华文细黑" pitchFamily="2" charset="-122"/>
                <a:cs typeface="Times New Roman" pitchFamily="18" charset="0"/>
              </a:rPr>
              <a:t>程序</a:t>
            </a:r>
          </a:p>
          <a:p>
            <a:pPr algn="ctr" eaLnBrk="0" hangingPunct="0">
              <a:lnSpc>
                <a:spcPct val="112000"/>
              </a:lnSpc>
            </a:pPr>
            <a:r>
              <a:rPr lang="en-US" altLang="zh-CN" sz="2800" b="1">
                <a:solidFill>
                  <a:srgbClr val="00FF00"/>
                </a:solidFill>
                <a:latin typeface="Times New Roman" pitchFamily="18" charset="0"/>
                <a:ea typeface="华文细黑" pitchFamily="2" charset="-122"/>
                <a:cs typeface="Times New Roman" pitchFamily="18" charset="0"/>
              </a:rPr>
              <a:t>.C</a:t>
            </a:r>
          </a:p>
        </p:txBody>
      </p:sp>
      <p:sp>
        <p:nvSpPr>
          <p:cNvPr id="386060" name="Rectangle 12"/>
          <p:cNvSpPr>
            <a:spLocks noChangeArrowheads="1"/>
          </p:cNvSpPr>
          <p:nvPr/>
        </p:nvSpPr>
        <p:spPr bwMode="auto">
          <a:xfrm>
            <a:off x="2332038" y="1809750"/>
            <a:ext cx="1052512" cy="1320800"/>
          </a:xfrm>
          <a:prstGeom prst="rect">
            <a:avLst/>
          </a:prstGeom>
          <a:noFill/>
          <a:ln w="38100" cmpd="dbl">
            <a:solidFill>
              <a:schemeClr val="tx1"/>
            </a:solidFill>
            <a:miter lim="800000"/>
            <a:headEnd/>
            <a:tailEnd/>
          </a:ln>
        </p:spPr>
        <p:txBody>
          <a:bodyPr lIns="18000" tIns="10800" rIns="18000" bIns="10800" anchor="ctr"/>
          <a:lstStyle/>
          <a:p>
            <a:pPr algn="ctr" eaLnBrk="0" hangingPunct="0"/>
            <a:r>
              <a:rPr lang="zh-CN" altLang="en-US" sz="3200" b="1">
                <a:latin typeface="Times New Roman" pitchFamily="18" charset="0"/>
                <a:ea typeface="华文细黑" pitchFamily="2" charset="-122"/>
                <a:cs typeface="Times New Roman" pitchFamily="18" charset="0"/>
              </a:rPr>
              <a:t>编译</a:t>
            </a:r>
          </a:p>
          <a:p>
            <a:pPr algn="ctr" eaLnBrk="0" hangingPunct="0"/>
            <a:r>
              <a:rPr lang="zh-CN" altLang="en-US" sz="3200" b="1">
                <a:latin typeface="Times New Roman" pitchFamily="18" charset="0"/>
                <a:ea typeface="华文细黑" pitchFamily="2" charset="-122"/>
                <a:cs typeface="Times New Roman" pitchFamily="18" charset="0"/>
              </a:rPr>
              <a:t>程序</a:t>
            </a:r>
          </a:p>
        </p:txBody>
      </p:sp>
      <p:sp>
        <p:nvSpPr>
          <p:cNvPr id="386061" name="Rectangle 13"/>
          <p:cNvSpPr>
            <a:spLocks noChangeArrowheads="1"/>
          </p:cNvSpPr>
          <p:nvPr/>
        </p:nvSpPr>
        <p:spPr bwMode="auto">
          <a:xfrm>
            <a:off x="4046538" y="1792288"/>
            <a:ext cx="1095375" cy="1343025"/>
          </a:xfrm>
          <a:prstGeom prst="rect">
            <a:avLst/>
          </a:prstGeom>
          <a:noFill/>
          <a:ln w="38100" cmpd="dbl">
            <a:solidFill>
              <a:schemeClr val="tx1"/>
            </a:solidFill>
            <a:miter lim="800000"/>
            <a:headEnd/>
            <a:tailEnd/>
          </a:ln>
        </p:spPr>
        <p:txBody>
          <a:bodyPr lIns="18000" tIns="10800" rIns="18000" bIns="10800" anchor="ctr"/>
          <a:lstStyle/>
          <a:p>
            <a:pPr algn="ctr" eaLnBrk="0" hangingPunct="0"/>
            <a:r>
              <a:rPr lang="zh-CN" altLang="en-US" sz="3200" b="1">
                <a:latin typeface="Times New Roman" pitchFamily="18" charset="0"/>
                <a:ea typeface="华文细黑" pitchFamily="2" charset="-122"/>
                <a:cs typeface="Times New Roman" pitchFamily="18" charset="0"/>
              </a:rPr>
              <a:t>连接</a:t>
            </a:r>
          </a:p>
          <a:p>
            <a:pPr algn="ctr" eaLnBrk="0" hangingPunct="0"/>
            <a:r>
              <a:rPr lang="zh-CN" altLang="en-US" sz="3200" b="1">
                <a:latin typeface="Times New Roman" pitchFamily="18" charset="0"/>
                <a:ea typeface="华文细黑" pitchFamily="2" charset="-122"/>
                <a:cs typeface="Times New Roman" pitchFamily="18" charset="0"/>
              </a:rPr>
              <a:t>程序</a:t>
            </a:r>
          </a:p>
        </p:txBody>
      </p:sp>
      <p:sp>
        <p:nvSpPr>
          <p:cNvPr id="386062" name="Rectangle 14"/>
          <p:cNvSpPr>
            <a:spLocks noChangeArrowheads="1"/>
          </p:cNvSpPr>
          <p:nvPr/>
        </p:nvSpPr>
        <p:spPr bwMode="auto">
          <a:xfrm>
            <a:off x="3165475" y="3976688"/>
            <a:ext cx="1025525" cy="1520825"/>
          </a:xfrm>
          <a:prstGeom prst="rect">
            <a:avLst/>
          </a:prstGeom>
          <a:noFill/>
          <a:ln w="12700">
            <a:solidFill>
              <a:schemeClr val="tx1"/>
            </a:solidFill>
            <a:miter lim="800000"/>
            <a:headEnd/>
            <a:tailEnd/>
          </a:ln>
        </p:spPr>
        <p:txBody>
          <a:bodyPr lIns="18000" tIns="10800" rIns="18000" bIns="10800"/>
          <a:lstStyle/>
          <a:p>
            <a:pPr algn="ctr" eaLnBrk="0" hangingPunct="0">
              <a:lnSpc>
                <a:spcPct val="112000"/>
              </a:lnSpc>
            </a:pPr>
            <a:r>
              <a:rPr lang="zh-CN" altLang="en-US" sz="2800" b="1">
                <a:latin typeface="Times New Roman" pitchFamily="18" charset="0"/>
                <a:ea typeface="华文细黑" pitchFamily="2" charset="-122"/>
                <a:cs typeface="Times New Roman" pitchFamily="18" charset="0"/>
              </a:rPr>
              <a:t>目标</a:t>
            </a:r>
          </a:p>
          <a:p>
            <a:pPr algn="ctr" eaLnBrk="0" hangingPunct="0">
              <a:lnSpc>
                <a:spcPct val="112000"/>
              </a:lnSpc>
            </a:pPr>
            <a:r>
              <a:rPr lang="zh-CN" altLang="en-US" sz="2800" b="1">
                <a:latin typeface="Times New Roman" pitchFamily="18" charset="0"/>
                <a:ea typeface="华文细黑" pitchFamily="2" charset="-122"/>
                <a:cs typeface="Times New Roman" pitchFamily="18" charset="0"/>
              </a:rPr>
              <a:t>程序</a:t>
            </a:r>
          </a:p>
          <a:p>
            <a:pPr algn="ctr" eaLnBrk="0" hangingPunct="0">
              <a:lnSpc>
                <a:spcPct val="112000"/>
              </a:lnSpc>
            </a:pPr>
            <a:r>
              <a:rPr lang="en-US" altLang="zh-CN" sz="2800" b="1">
                <a:solidFill>
                  <a:srgbClr val="00FF00"/>
                </a:solidFill>
                <a:latin typeface="Times New Roman" pitchFamily="18" charset="0"/>
                <a:ea typeface="华文细黑" pitchFamily="2" charset="-122"/>
                <a:cs typeface="Times New Roman" pitchFamily="18" charset="0"/>
              </a:rPr>
              <a:t>.obj</a:t>
            </a:r>
          </a:p>
        </p:txBody>
      </p:sp>
      <p:sp>
        <p:nvSpPr>
          <p:cNvPr id="386063" name="Rectangle 15"/>
          <p:cNvSpPr>
            <a:spLocks noChangeArrowheads="1"/>
          </p:cNvSpPr>
          <p:nvPr/>
        </p:nvSpPr>
        <p:spPr bwMode="auto">
          <a:xfrm>
            <a:off x="6280150" y="4014788"/>
            <a:ext cx="1263650" cy="1539875"/>
          </a:xfrm>
          <a:prstGeom prst="rect">
            <a:avLst/>
          </a:prstGeom>
          <a:noFill/>
          <a:ln w="12700">
            <a:solidFill>
              <a:schemeClr val="tx1"/>
            </a:solidFill>
            <a:miter lim="800000"/>
            <a:headEnd/>
            <a:tailEnd/>
          </a:ln>
        </p:spPr>
        <p:txBody>
          <a:bodyPr lIns="18000" tIns="10800" rIns="18000" bIns="10800"/>
          <a:lstStyle/>
          <a:p>
            <a:pPr algn="ctr" eaLnBrk="0" hangingPunct="0">
              <a:lnSpc>
                <a:spcPct val="112000"/>
              </a:lnSpc>
            </a:pPr>
            <a:r>
              <a:rPr lang="zh-CN" altLang="en-US" sz="2800" b="1">
                <a:latin typeface="Times New Roman" pitchFamily="18" charset="0"/>
                <a:ea typeface="华文细黑" pitchFamily="2" charset="-122"/>
                <a:cs typeface="Times New Roman" pitchFamily="18" charset="0"/>
              </a:rPr>
              <a:t>可执行</a:t>
            </a:r>
          </a:p>
          <a:p>
            <a:pPr algn="ctr" eaLnBrk="0" hangingPunct="0">
              <a:lnSpc>
                <a:spcPct val="112000"/>
              </a:lnSpc>
            </a:pPr>
            <a:r>
              <a:rPr lang="zh-CN" altLang="en-US" sz="2800" b="1">
                <a:latin typeface="Times New Roman" pitchFamily="18" charset="0"/>
                <a:ea typeface="华文细黑" pitchFamily="2" charset="-122"/>
                <a:cs typeface="Times New Roman" pitchFamily="18" charset="0"/>
              </a:rPr>
              <a:t>程序</a:t>
            </a:r>
          </a:p>
          <a:p>
            <a:pPr algn="ctr" eaLnBrk="0" hangingPunct="0">
              <a:lnSpc>
                <a:spcPct val="112000"/>
              </a:lnSpc>
            </a:pPr>
            <a:r>
              <a:rPr lang="en-US" altLang="zh-CN" sz="2800" b="1">
                <a:solidFill>
                  <a:srgbClr val="00FF00"/>
                </a:solidFill>
                <a:latin typeface="Times New Roman" pitchFamily="18" charset="0"/>
                <a:ea typeface="华文细黑" pitchFamily="2" charset="-122"/>
                <a:cs typeface="Times New Roman" pitchFamily="18" charset="0"/>
              </a:rPr>
              <a:t>.exe</a:t>
            </a:r>
          </a:p>
        </p:txBody>
      </p:sp>
      <p:sp>
        <p:nvSpPr>
          <p:cNvPr id="386064" name="Line 16"/>
          <p:cNvSpPr>
            <a:spLocks noChangeShapeType="1"/>
          </p:cNvSpPr>
          <p:nvPr/>
        </p:nvSpPr>
        <p:spPr bwMode="auto">
          <a:xfrm>
            <a:off x="1749425" y="2457450"/>
            <a:ext cx="498475" cy="0"/>
          </a:xfrm>
          <a:prstGeom prst="line">
            <a:avLst/>
          </a:prstGeom>
          <a:noFill/>
          <a:ln w="38100">
            <a:solidFill>
              <a:srgbClr val="00FF00"/>
            </a:solidFill>
            <a:prstDash val="sysDot"/>
            <a:round/>
            <a:headEnd/>
            <a:tailEnd type="triangle" w="sm" len="med"/>
          </a:ln>
        </p:spPr>
        <p:txBody>
          <a:bodyPr lIns="0" tIns="0" rIns="0" bIns="0"/>
          <a:lstStyle/>
          <a:p>
            <a:endParaRPr lang="zh-CN" altLang="en-US"/>
          </a:p>
        </p:txBody>
      </p:sp>
      <p:sp>
        <p:nvSpPr>
          <p:cNvPr id="25616" name="AutoShape 17"/>
          <p:cNvSpPr>
            <a:spLocks noChangeArrowheads="1"/>
          </p:cNvSpPr>
          <p:nvPr/>
        </p:nvSpPr>
        <p:spPr bwMode="auto">
          <a:xfrm>
            <a:off x="354013" y="3929063"/>
            <a:ext cx="534987" cy="1598612"/>
          </a:xfrm>
          <a:prstGeom prst="roundRect">
            <a:avLst>
              <a:gd name="adj" fmla="val 25000"/>
            </a:avLst>
          </a:prstGeom>
          <a:noFill/>
          <a:ln w="12700">
            <a:solidFill>
              <a:schemeClr val="tx1"/>
            </a:solidFill>
            <a:round/>
            <a:headEnd/>
            <a:tailEnd/>
          </a:ln>
        </p:spPr>
        <p:txBody>
          <a:bodyPr lIns="0" tIns="0" rIns="0" bIns="0" anchor="ctr"/>
          <a:lstStyle/>
          <a:p>
            <a:pPr algn="ctr" eaLnBrk="0" hangingPunct="0"/>
            <a:r>
              <a:rPr lang="zh-CN" altLang="en-US" sz="3200" b="1">
                <a:solidFill>
                  <a:srgbClr val="FFFF00"/>
                </a:solidFill>
                <a:latin typeface="Times New Roman" pitchFamily="18" charset="0"/>
                <a:ea typeface="华文细黑" pitchFamily="2" charset="-122"/>
                <a:cs typeface="Times New Roman" pitchFamily="18" charset="0"/>
              </a:rPr>
              <a:t>用</a:t>
            </a:r>
          </a:p>
          <a:p>
            <a:pPr algn="ctr" eaLnBrk="0" hangingPunct="0"/>
            <a:r>
              <a:rPr lang="zh-CN" altLang="en-US" sz="3200" b="1">
                <a:solidFill>
                  <a:srgbClr val="FFFF00"/>
                </a:solidFill>
                <a:latin typeface="Times New Roman" pitchFamily="18" charset="0"/>
                <a:ea typeface="华文细黑" pitchFamily="2" charset="-122"/>
                <a:cs typeface="Times New Roman" pitchFamily="18" charset="0"/>
              </a:rPr>
              <a:t>户</a:t>
            </a:r>
          </a:p>
        </p:txBody>
      </p:sp>
      <p:sp>
        <p:nvSpPr>
          <p:cNvPr id="386066" name="AutoShape 18"/>
          <p:cNvSpPr>
            <a:spLocks noChangeArrowheads="1"/>
          </p:cNvSpPr>
          <p:nvPr/>
        </p:nvSpPr>
        <p:spPr bwMode="auto">
          <a:xfrm>
            <a:off x="8097838" y="4014788"/>
            <a:ext cx="534987" cy="1444625"/>
          </a:xfrm>
          <a:prstGeom prst="roundRect">
            <a:avLst>
              <a:gd name="adj" fmla="val 16667"/>
            </a:avLst>
          </a:prstGeom>
          <a:noFill/>
          <a:ln w="12700">
            <a:solidFill>
              <a:schemeClr val="tx1"/>
            </a:solidFill>
            <a:round/>
            <a:headEnd/>
            <a:tailEnd/>
          </a:ln>
        </p:spPr>
        <p:txBody>
          <a:bodyPr lIns="0" tIns="0" rIns="0" bIns="0" anchor="ctr"/>
          <a:lstStyle/>
          <a:p>
            <a:pPr algn="ctr" eaLnBrk="0" hangingPunct="0"/>
            <a:r>
              <a:rPr lang="zh-CN" altLang="en-US" sz="3200" b="1">
                <a:solidFill>
                  <a:srgbClr val="FFFF00"/>
                </a:solidFill>
                <a:latin typeface="Times New Roman" pitchFamily="18" charset="0"/>
                <a:ea typeface="华文细黑" pitchFamily="2" charset="-122"/>
                <a:cs typeface="Times New Roman" pitchFamily="18" charset="0"/>
              </a:rPr>
              <a:t>结</a:t>
            </a:r>
          </a:p>
          <a:p>
            <a:pPr algn="ctr" eaLnBrk="0" hangingPunct="0"/>
            <a:r>
              <a:rPr lang="zh-CN" altLang="en-US" sz="3200" b="1">
                <a:solidFill>
                  <a:srgbClr val="FFFF00"/>
                </a:solidFill>
                <a:latin typeface="Times New Roman" pitchFamily="18" charset="0"/>
                <a:ea typeface="华文细黑" pitchFamily="2" charset="-122"/>
                <a:cs typeface="Times New Roman" pitchFamily="18" charset="0"/>
              </a:rPr>
              <a:t>果</a:t>
            </a:r>
          </a:p>
        </p:txBody>
      </p:sp>
      <p:sp>
        <p:nvSpPr>
          <p:cNvPr id="386067" name="Line 19"/>
          <p:cNvSpPr>
            <a:spLocks noChangeShapeType="1"/>
          </p:cNvSpPr>
          <p:nvPr/>
        </p:nvSpPr>
        <p:spPr bwMode="auto">
          <a:xfrm>
            <a:off x="4194175" y="4756150"/>
            <a:ext cx="2066925" cy="0"/>
          </a:xfrm>
          <a:prstGeom prst="line">
            <a:avLst/>
          </a:prstGeom>
          <a:noFill/>
          <a:ln w="28575">
            <a:solidFill>
              <a:srgbClr val="00FF00"/>
            </a:solidFill>
            <a:round/>
            <a:headEnd/>
            <a:tailEnd type="triangle" w="sm" len="med"/>
          </a:ln>
        </p:spPr>
        <p:txBody>
          <a:bodyPr/>
          <a:lstStyle/>
          <a:p>
            <a:endParaRPr lang="zh-CN" altLang="en-US"/>
          </a:p>
        </p:txBody>
      </p:sp>
      <p:sp>
        <p:nvSpPr>
          <p:cNvPr id="386068" name="Line 20"/>
          <p:cNvSpPr>
            <a:spLocks noChangeShapeType="1"/>
          </p:cNvSpPr>
          <p:nvPr/>
        </p:nvSpPr>
        <p:spPr bwMode="auto">
          <a:xfrm>
            <a:off x="895350" y="4765675"/>
            <a:ext cx="658813" cy="4763"/>
          </a:xfrm>
          <a:prstGeom prst="line">
            <a:avLst/>
          </a:prstGeom>
          <a:noFill/>
          <a:ln w="28575">
            <a:solidFill>
              <a:srgbClr val="00FF00"/>
            </a:solidFill>
            <a:round/>
            <a:headEnd/>
            <a:tailEnd type="triangle" w="sm" len="med"/>
          </a:ln>
        </p:spPr>
        <p:txBody>
          <a:bodyPr lIns="0" tIns="0" rIns="0" bIns="0"/>
          <a:lstStyle/>
          <a:p>
            <a:endParaRPr lang="zh-CN" altLang="en-US"/>
          </a:p>
        </p:txBody>
      </p:sp>
      <p:sp>
        <p:nvSpPr>
          <p:cNvPr id="386069" name="Line 21"/>
          <p:cNvSpPr>
            <a:spLocks noChangeShapeType="1"/>
          </p:cNvSpPr>
          <p:nvPr/>
        </p:nvSpPr>
        <p:spPr bwMode="auto">
          <a:xfrm flipV="1">
            <a:off x="2468563" y="4770438"/>
            <a:ext cx="696912" cy="1587"/>
          </a:xfrm>
          <a:prstGeom prst="line">
            <a:avLst/>
          </a:prstGeom>
          <a:noFill/>
          <a:ln w="28575">
            <a:solidFill>
              <a:srgbClr val="00FF00"/>
            </a:solidFill>
            <a:round/>
            <a:headEnd/>
            <a:tailEnd type="triangle" w="sm" len="med"/>
          </a:ln>
        </p:spPr>
        <p:txBody>
          <a:bodyPr lIns="0" tIns="0" rIns="0" bIns="0"/>
          <a:lstStyle/>
          <a:p>
            <a:endParaRPr lang="zh-CN" altLang="en-US"/>
          </a:p>
        </p:txBody>
      </p:sp>
      <p:sp>
        <p:nvSpPr>
          <p:cNvPr id="386070" name="Line 22"/>
          <p:cNvSpPr>
            <a:spLocks noChangeShapeType="1"/>
          </p:cNvSpPr>
          <p:nvPr/>
        </p:nvSpPr>
        <p:spPr bwMode="auto">
          <a:xfrm flipH="1">
            <a:off x="2852738" y="3121025"/>
            <a:ext cx="0" cy="1619250"/>
          </a:xfrm>
          <a:prstGeom prst="line">
            <a:avLst/>
          </a:prstGeom>
          <a:noFill/>
          <a:ln w="28575">
            <a:solidFill>
              <a:srgbClr val="FFFF00"/>
            </a:solidFill>
            <a:round/>
            <a:headEnd/>
            <a:tailEnd type="arrow" w="med" len="med"/>
          </a:ln>
        </p:spPr>
        <p:txBody>
          <a:bodyPr/>
          <a:lstStyle/>
          <a:p>
            <a:endParaRPr lang="zh-CN" altLang="en-US"/>
          </a:p>
        </p:txBody>
      </p:sp>
      <p:sp>
        <p:nvSpPr>
          <p:cNvPr id="386071" name="Line 23"/>
          <p:cNvSpPr>
            <a:spLocks noChangeShapeType="1"/>
          </p:cNvSpPr>
          <p:nvPr/>
        </p:nvSpPr>
        <p:spPr bwMode="auto">
          <a:xfrm flipH="1">
            <a:off x="1203325" y="3130550"/>
            <a:ext cx="0" cy="1619250"/>
          </a:xfrm>
          <a:prstGeom prst="line">
            <a:avLst/>
          </a:prstGeom>
          <a:noFill/>
          <a:ln w="28575">
            <a:solidFill>
              <a:srgbClr val="FFFF00"/>
            </a:solidFill>
            <a:round/>
            <a:headEnd/>
            <a:tailEnd type="arrow" w="med" len="med"/>
          </a:ln>
        </p:spPr>
        <p:txBody>
          <a:bodyPr/>
          <a:lstStyle/>
          <a:p>
            <a:endParaRPr lang="zh-CN" altLang="en-US"/>
          </a:p>
        </p:txBody>
      </p:sp>
      <p:sp>
        <p:nvSpPr>
          <p:cNvPr id="386072" name="Line 24"/>
          <p:cNvSpPr>
            <a:spLocks noChangeShapeType="1"/>
          </p:cNvSpPr>
          <p:nvPr/>
        </p:nvSpPr>
        <p:spPr bwMode="auto">
          <a:xfrm flipH="1">
            <a:off x="5854700" y="3144838"/>
            <a:ext cx="0" cy="1581150"/>
          </a:xfrm>
          <a:prstGeom prst="line">
            <a:avLst/>
          </a:prstGeom>
          <a:noFill/>
          <a:ln w="28575">
            <a:solidFill>
              <a:srgbClr val="FFFF00"/>
            </a:solidFill>
            <a:round/>
            <a:headEnd/>
            <a:tailEnd type="arrow" w="med" len="med"/>
          </a:ln>
        </p:spPr>
        <p:txBody>
          <a:bodyPr/>
          <a:lstStyle/>
          <a:p>
            <a:endParaRPr lang="zh-CN" altLang="en-US"/>
          </a:p>
        </p:txBody>
      </p:sp>
      <p:sp>
        <p:nvSpPr>
          <p:cNvPr id="386073" name="Line 25"/>
          <p:cNvSpPr>
            <a:spLocks noChangeShapeType="1"/>
          </p:cNvSpPr>
          <p:nvPr/>
        </p:nvSpPr>
        <p:spPr bwMode="auto">
          <a:xfrm flipH="1">
            <a:off x="4616450" y="3121025"/>
            <a:ext cx="0" cy="1619250"/>
          </a:xfrm>
          <a:prstGeom prst="line">
            <a:avLst/>
          </a:prstGeom>
          <a:noFill/>
          <a:ln w="28575">
            <a:solidFill>
              <a:srgbClr val="FFFF00"/>
            </a:solidFill>
            <a:round/>
            <a:headEnd/>
            <a:tailEnd type="arrow" w="med" len="med"/>
          </a:ln>
        </p:spPr>
        <p:txBody>
          <a:bodyPr/>
          <a:lstStyle/>
          <a:p>
            <a:endParaRPr lang="zh-CN" altLang="en-US"/>
          </a:p>
        </p:txBody>
      </p:sp>
      <p:sp>
        <p:nvSpPr>
          <p:cNvPr id="386074" name="Rectangle 26"/>
          <p:cNvSpPr>
            <a:spLocks noChangeArrowheads="1"/>
          </p:cNvSpPr>
          <p:nvPr/>
        </p:nvSpPr>
        <p:spPr bwMode="auto">
          <a:xfrm>
            <a:off x="244475" y="1516063"/>
            <a:ext cx="6581775" cy="1912937"/>
          </a:xfrm>
          <a:prstGeom prst="rect">
            <a:avLst/>
          </a:prstGeom>
          <a:noFill/>
          <a:ln w="9525">
            <a:solidFill>
              <a:schemeClr val="tx1"/>
            </a:solidFill>
            <a:prstDash val="sysDot"/>
            <a:miter lim="800000"/>
            <a:headEnd/>
            <a:tailEnd/>
          </a:ln>
        </p:spPr>
        <p:txBody>
          <a:bodyPr/>
          <a:lstStyle/>
          <a:p>
            <a:endParaRPr lang="zh-CN" altLang="en-US">
              <a:latin typeface="Times New Roman" pitchFamily="18" charset="0"/>
              <a:ea typeface="华文细黑" pitchFamily="2" charset="-122"/>
              <a:cs typeface="Times New Roman" pitchFamily="18" charset="0"/>
            </a:endParaRPr>
          </a:p>
        </p:txBody>
      </p:sp>
      <p:sp>
        <p:nvSpPr>
          <p:cNvPr id="386075" name="Rectangle 27"/>
          <p:cNvSpPr>
            <a:spLocks noChangeArrowheads="1"/>
          </p:cNvSpPr>
          <p:nvPr/>
        </p:nvSpPr>
        <p:spPr bwMode="auto">
          <a:xfrm>
            <a:off x="6934200" y="1962150"/>
            <a:ext cx="1814513" cy="1066800"/>
          </a:xfrm>
          <a:prstGeom prst="rect">
            <a:avLst/>
          </a:prstGeom>
          <a:noFill/>
          <a:ln w="38100" cmpd="dbl">
            <a:noFill/>
            <a:miter lim="800000"/>
            <a:headEnd/>
            <a:tailEnd/>
          </a:ln>
        </p:spPr>
        <p:txBody>
          <a:bodyPr lIns="18000" tIns="10800" rIns="18000" bIns="10800"/>
          <a:lstStyle/>
          <a:p>
            <a:pPr algn="ctr" eaLnBrk="0" hangingPunct="0"/>
            <a:r>
              <a:rPr lang="en-US" altLang="zh-CN" sz="3200" b="1">
                <a:solidFill>
                  <a:srgbClr val="FFFF00"/>
                </a:solidFill>
                <a:latin typeface="Times New Roman" pitchFamily="18" charset="0"/>
                <a:ea typeface="华文细黑" pitchFamily="2" charset="-122"/>
                <a:cs typeface="Times New Roman" pitchFamily="18" charset="0"/>
              </a:rPr>
              <a:t>C</a:t>
            </a:r>
            <a:r>
              <a:rPr lang="zh-CN" altLang="en-US" sz="3200" b="1">
                <a:solidFill>
                  <a:srgbClr val="FFFF00"/>
                </a:solidFill>
                <a:latin typeface="Times New Roman" pitchFamily="18" charset="0"/>
                <a:ea typeface="华文细黑" pitchFamily="2" charset="-122"/>
                <a:cs typeface="Times New Roman" pitchFamily="18" charset="0"/>
              </a:rPr>
              <a:t>编译</a:t>
            </a:r>
          </a:p>
          <a:p>
            <a:pPr algn="ctr" eaLnBrk="0" hangingPunct="0"/>
            <a:r>
              <a:rPr lang="zh-CN" altLang="en-US" sz="3200" b="1">
                <a:solidFill>
                  <a:srgbClr val="FFFF00"/>
                </a:solidFill>
                <a:latin typeface="Times New Roman" pitchFamily="18" charset="0"/>
                <a:ea typeface="华文细黑" pitchFamily="2" charset="-122"/>
                <a:cs typeface="Times New Roman" pitchFamily="18" charset="0"/>
              </a:rPr>
              <a:t>集成环境</a:t>
            </a:r>
          </a:p>
        </p:txBody>
      </p:sp>
      <p:sp>
        <p:nvSpPr>
          <p:cNvPr id="386076" name="Rectangle 28"/>
          <p:cNvSpPr>
            <a:spLocks noChangeArrowheads="1"/>
          </p:cNvSpPr>
          <p:nvPr/>
        </p:nvSpPr>
        <p:spPr bwMode="auto">
          <a:xfrm>
            <a:off x="4422775" y="5578475"/>
            <a:ext cx="1279525" cy="930275"/>
          </a:xfrm>
          <a:prstGeom prst="rect">
            <a:avLst/>
          </a:prstGeom>
          <a:noFill/>
          <a:ln w="12700">
            <a:solidFill>
              <a:schemeClr val="tx1"/>
            </a:solidFill>
            <a:miter lim="800000"/>
            <a:headEnd/>
            <a:tailEnd/>
          </a:ln>
        </p:spPr>
        <p:txBody>
          <a:bodyPr lIns="18000" tIns="10800" rIns="18000" bIns="10800"/>
          <a:lstStyle/>
          <a:p>
            <a:pPr algn="ctr" eaLnBrk="0" hangingPunct="0"/>
            <a:r>
              <a:rPr lang="zh-CN" altLang="en-US" sz="2800" b="1">
                <a:latin typeface="Times New Roman" pitchFamily="18" charset="0"/>
                <a:ea typeface="华文细黑" pitchFamily="2" charset="-122"/>
                <a:cs typeface="Times New Roman" pitchFamily="18" charset="0"/>
              </a:rPr>
              <a:t>其它目</a:t>
            </a:r>
          </a:p>
          <a:p>
            <a:pPr algn="ctr" eaLnBrk="0" hangingPunct="0"/>
            <a:r>
              <a:rPr lang="zh-CN" altLang="en-US" sz="2800" b="1">
                <a:latin typeface="Times New Roman" pitchFamily="18" charset="0"/>
                <a:ea typeface="华文细黑" pitchFamily="2" charset="-122"/>
                <a:cs typeface="Times New Roman" pitchFamily="18" charset="0"/>
              </a:rPr>
              <a:t>标文件</a:t>
            </a:r>
          </a:p>
        </p:txBody>
      </p:sp>
      <p:sp>
        <p:nvSpPr>
          <p:cNvPr id="386077" name="Line 29"/>
          <p:cNvSpPr>
            <a:spLocks noChangeShapeType="1"/>
          </p:cNvSpPr>
          <p:nvPr/>
        </p:nvSpPr>
        <p:spPr bwMode="auto">
          <a:xfrm flipV="1">
            <a:off x="5062538" y="4760913"/>
            <a:ext cx="0" cy="817562"/>
          </a:xfrm>
          <a:prstGeom prst="line">
            <a:avLst/>
          </a:prstGeom>
          <a:noFill/>
          <a:ln w="28575">
            <a:solidFill>
              <a:srgbClr val="FFFF00"/>
            </a:solidFill>
            <a:round/>
            <a:headEnd/>
            <a:tailEnd type="arrow" w="med" len="med"/>
          </a:ln>
        </p:spPr>
        <p:txBody>
          <a:bodyPr/>
          <a:lstStyle/>
          <a:p>
            <a:endParaRPr lang="zh-CN" altLang="en-US"/>
          </a:p>
        </p:txBody>
      </p:sp>
      <p:sp>
        <p:nvSpPr>
          <p:cNvPr id="386078" name="AutoShape 30"/>
          <p:cNvSpPr>
            <a:spLocks noChangeArrowheads="1"/>
          </p:cNvSpPr>
          <p:nvPr/>
        </p:nvSpPr>
        <p:spPr bwMode="auto">
          <a:xfrm>
            <a:off x="5257800" y="1771650"/>
            <a:ext cx="1162050" cy="1390650"/>
          </a:xfrm>
          <a:prstGeom prst="can">
            <a:avLst>
              <a:gd name="adj" fmla="val 29918"/>
            </a:avLst>
          </a:prstGeom>
          <a:noFill/>
          <a:ln w="12700">
            <a:solidFill>
              <a:schemeClr val="tx1"/>
            </a:solidFill>
            <a:round/>
            <a:headEnd/>
            <a:tailEnd/>
          </a:ln>
        </p:spPr>
        <p:txBody>
          <a:bodyPr wrap="none" anchor="b"/>
          <a:lstStyle/>
          <a:p>
            <a:pPr algn="ctr" eaLnBrk="0" hangingPunct="0">
              <a:spcBef>
                <a:spcPct val="20000"/>
              </a:spcBef>
              <a:buClr>
                <a:srgbClr val="CC99FF"/>
              </a:buClr>
              <a:buFont typeface="Monotype Sorts" pitchFamily="2" charset="2"/>
              <a:buNone/>
            </a:pPr>
            <a:r>
              <a:rPr kumimoji="1" lang="en-US" altLang="zh-CN" sz="2400" b="1">
                <a:latin typeface="Times New Roman" pitchFamily="18" charset="0"/>
                <a:ea typeface="华文细黑" pitchFamily="2" charset="-122"/>
                <a:cs typeface="Times New Roman" pitchFamily="18" charset="0"/>
              </a:rPr>
              <a:t>C</a:t>
            </a:r>
            <a:r>
              <a:rPr kumimoji="1" lang="zh-CN" altLang="en-US" sz="2400" b="1">
                <a:latin typeface="Times New Roman" pitchFamily="18" charset="0"/>
                <a:ea typeface="华文细黑" pitchFamily="2" charset="-122"/>
                <a:cs typeface="Times New Roman" pitchFamily="18" charset="0"/>
              </a:rPr>
              <a:t>语言</a:t>
            </a:r>
          </a:p>
          <a:p>
            <a:pPr algn="ctr" eaLnBrk="0" hangingPunct="0">
              <a:spcBef>
                <a:spcPct val="20000"/>
              </a:spcBef>
              <a:buClr>
                <a:srgbClr val="CC99FF"/>
              </a:buClr>
              <a:buFont typeface="Monotype Sorts" pitchFamily="2" charset="2"/>
              <a:buNone/>
            </a:pPr>
            <a:r>
              <a:rPr kumimoji="1" lang="zh-CN" altLang="en-US" sz="2400" b="1">
                <a:latin typeface="Times New Roman" pitchFamily="18" charset="0"/>
                <a:ea typeface="华文细黑" pitchFamily="2" charset="-122"/>
                <a:cs typeface="Times New Roman" pitchFamily="18" charset="0"/>
              </a:rPr>
              <a:t>函数库</a:t>
            </a:r>
          </a:p>
        </p:txBody>
      </p:sp>
      <p:sp>
        <p:nvSpPr>
          <p:cNvPr id="32" name="日期占位符 31"/>
          <p:cNvSpPr>
            <a:spLocks noGrp="1"/>
          </p:cNvSpPr>
          <p:nvPr>
            <p:ph type="dt" sz="half" idx="10"/>
          </p:nvPr>
        </p:nvSpPr>
        <p:spPr/>
        <p:txBody>
          <a:bodyPr/>
          <a:lstStyle/>
          <a:p>
            <a:pPr>
              <a:defRPr/>
            </a:pPr>
            <a:fld id="{44C2C3B5-1598-47E6-97C5-DE8B8E2CCEAA}" type="datetime1">
              <a:rPr lang="zh-CN" altLang="en-US" smtClean="0"/>
              <a:pPr>
                <a:defRPr/>
              </a:pPr>
              <a:t>2012-9-17</a:t>
            </a:fld>
            <a:endParaRPr lang="en-US" altLang="zh-CN"/>
          </a:p>
        </p:txBody>
      </p:sp>
      <p:sp>
        <p:nvSpPr>
          <p:cNvPr id="33" name="灯片编号占位符 32"/>
          <p:cNvSpPr>
            <a:spLocks noGrp="1"/>
          </p:cNvSpPr>
          <p:nvPr>
            <p:ph type="sldNum" sz="quarter" idx="12"/>
          </p:nvPr>
        </p:nvSpPr>
        <p:spPr/>
        <p:txBody>
          <a:bodyPr/>
          <a:lstStyle/>
          <a:p>
            <a:pPr>
              <a:defRPr/>
            </a:pPr>
            <a:fld id="{9437E68F-A8DE-43B3-A3E4-DE79233E2344}" type="slidenum">
              <a:rPr lang="en-US" altLang="zh-CN" smtClean="0"/>
              <a:pPr>
                <a:defRPr/>
              </a:pPr>
              <a:t>21</a:t>
            </a:fld>
            <a:endParaRPr lang="en-US" altLang="zh-CN"/>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86068"/>
                                        </p:tgtEl>
                                        <p:attrNameLst>
                                          <p:attrName>style.visibility</p:attrName>
                                        </p:attrNameLst>
                                      </p:cBhvr>
                                      <p:to>
                                        <p:strVal val="visible"/>
                                      </p:to>
                                    </p:set>
                                    <p:animEffect transition="in" filter="strips(upRight)">
                                      <p:cBhvr>
                                        <p:cTn id="7" dur="500"/>
                                        <p:tgtEl>
                                          <p:spTgt spid="3860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60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8605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386071"/>
                                        </p:tgtEl>
                                        <p:attrNameLst>
                                          <p:attrName>style.visibility</p:attrName>
                                        </p:attrNameLst>
                                      </p:cBhvr>
                                      <p:to>
                                        <p:strVal val="visible"/>
                                      </p:to>
                                    </p:set>
                                    <p:anim calcmode="lin" valueType="num">
                                      <p:cBhvr>
                                        <p:cTn id="20" dur="500" fill="hold"/>
                                        <p:tgtEl>
                                          <p:spTgt spid="386071"/>
                                        </p:tgtEl>
                                        <p:attrNameLst>
                                          <p:attrName>ppt_x</p:attrName>
                                        </p:attrNameLst>
                                      </p:cBhvr>
                                      <p:tavLst>
                                        <p:tav tm="0">
                                          <p:val>
                                            <p:strVal val="#ppt_x"/>
                                          </p:val>
                                        </p:tav>
                                        <p:tav tm="100000">
                                          <p:val>
                                            <p:strVal val="#ppt_x"/>
                                          </p:val>
                                        </p:tav>
                                      </p:tavLst>
                                    </p:anim>
                                    <p:anim calcmode="lin" valueType="num">
                                      <p:cBhvr>
                                        <p:cTn id="21" dur="500" fill="hold"/>
                                        <p:tgtEl>
                                          <p:spTgt spid="386071"/>
                                        </p:tgtEl>
                                        <p:attrNameLst>
                                          <p:attrName>ppt_y</p:attrName>
                                        </p:attrNameLst>
                                      </p:cBhvr>
                                      <p:tavLst>
                                        <p:tav tm="0">
                                          <p:val>
                                            <p:strVal val="#ppt_y-#ppt_h/2"/>
                                          </p:val>
                                        </p:tav>
                                        <p:tav tm="100000">
                                          <p:val>
                                            <p:strVal val="#ppt_y"/>
                                          </p:val>
                                        </p:tav>
                                      </p:tavLst>
                                    </p:anim>
                                    <p:anim calcmode="lin" valueType="num">
                                      <p:cBhvr>
                                        <p:cTn id="22" dur="500" fill="hold"/>
                                        <p:tgtEl>
                                          <p:spTgt spid="386071"/>
                                        </p:tgtEl>
                                        <p:attrNameLst>
                                          <p:attrName>ppt_w</p:attrName>
                                        </p:attrNameLst>
                                      </p:cBhvr>
                                      <p:tavLst>
                                        <p:tav tm="0">
                                          <p:val>
                                            <p:strVal val="#ppt_w"/>
                                          </p:val>
                                        </p:tav>
                                        <p:tav tm="100000">
                                          <p:val>
                                            <p:strVal val="#ppt_w"/>
                                          </p:val>
                                        </p:tav>
                                      </p:tavLst>
                                    </p:anim>
                                    <p:anim calcmode="lin" valueType="num">
                                      <p:cBhvr>
                                        <p:cTn id="23" dur="500" fill="hold"/>
                                        <p:tgtEl>
                                          <p:spTgt spid="386071"/>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8605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386069"/>
                                        </p:tgtEl>
                                        <p:attrNameLst>
                                          <p:attrName>style.visibility</p:attrName>
                                        </p:attrNameLst>
                                      </p:cBhvr>
                                      <p:to>
                                        <p:strVal val="visible"/>
                                      </p:to>
                                    </p:set>
                                    <p:anim calcmode="lin" valueType="num">
                                      <p:cBhvr>
                                        <p:cTn id="32" dur="500" fill="hold"/>
                                        <p:tgtEl>
                                          <p:spTgt spid="386069"/>
                                        </p:tgtEl>
                                        <p:attrNameLst>
                                          <p:attrName>ppt_w</p:attrName>
                                        </p:attrNameLst>
                                      </p:cBhvr>
                                      <p:tavLst>
                                        <p:tav tm="0">
                                          <p:val>
                                            <p:fltVal val="0"/>
                                          </p:val>
                                        </p:tav>
                                        <p:tav tm="100000">
                                          <p:val>
                                            <p:strVal val="#ppt_w"/>
                                          </p:val>
                                        </p:tav>
                                      </p:tavLst>
                                    </p:anim>
                                    <p:anim calcmode="lin" valueType="num">
                                      <p:cBhvr>
                                        <p:cTn id="33" dur="500" fill="hold"/>
                                        <p:tgtEl>
                                          <p:spTgt spid="386069"/>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605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8606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386070"/>
                                        </p:tgtEl>
                                        <p:attrNameLst>
                                          <p:attrName>style.visibility</p:attrName>
                                        </p:attrNameLst>
                                      </p:cBhvr>
                                      <p:to>
                                        <p:strVal val="visible"/>
                                      </p:to>
                                    </p:set>
                                    <p:anim calcmode="lin" valueType="num">
                                      <p:cBhvr>
                                        <p:cTn id="46" dur="500" fill="hold"/>
                                        <p:tgtEl>
                                          <p:spTgt spid="386070"/>
                                        </p:tgtEl>
                                        <p:attrNameLst>
                                          <p:attrName>ppt_w</p:attrName>
                                        </p:attrNameLst>
                                      </p:cBhvr>
                                      <p:tavLst>
                                        <p:tav tm="0">
                                          <p:val>
                                            <p:fltVal val="0"/>
                                          </p:val>
                                        </p:tav>
                                        <p:tav tm="100000">
                                          <p:val>
                                            <p:strVal val="#ppt_w"/>
                                          </p:val>
                                        </p:tav>
                                      </p:tavLst>
                                    </p:anim>
                                    <p:anim calcmode="lin" valueType="num">
                                      <p:cBhvr>
                                        <p:cTn id="47" dur="500" fill="hold"/>
                                        <p:tgtEl>
                                          <p:spTgt spid="386070"/>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860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386067"/>
                                        </p:tgtEl>
                                        <p:attrNameLst>
                                          <p:attrName>style.visibility</p:attrName>
                                        </p:attrNameLst>
                                      </p:cBhvr>
                                      <p:to>
                                        <p:strVal val="visible"/>
                                      </p:to>
                                    </p:set>
                                    <p:anim calcmode="lin" valueType="num">
                                      <p:cBhvr>
                                        <p:cTn id="56" dur="500" fill="hold"/>
                                        <p:tgtEl>
                                          <p:spTgt spid="386067"/>
                                        </p:tgtEl>
                                        <p:attrNameLst>
                                          <p:attrName>ppt_w</p:attrName>
                                        </p:attrNameLst>
                                      </p:cBhvr>
                                      <p:tavLst>
                                        <p:tav tm="0">
                                          <p:val>
                                            <p:fltVal val="0"/>
                                          </p:val>
                                        </p:tav>
                                        <p:tav tm="100000">
                                          <p:val>
                                            <p:strVal val="#ppt_w"/>
                                          </p:val>
                                        </p:tav>
                                      </p:tavLst>
                                    </p:anim>
                                    <p:anim calcmode="lin" valueType="num">
                                      <p:cBhvr>
                                        <p:cTn id="57" dur="500" fill="hold"/>
                                        <p:tgtEl>
                                          <p:spTgt spid="386067"/>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606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386073"/>
                                        </p:tgtEl>
                                        <p:attrNameLst>
                                          <p:attrName>style.visibility</p:attrName>
                                        </p:attrNameLst>
                                      </p:cBhvr>
                                      <p:to>
                                        <p:strVal val="visible"/>
                                      </p:to>
                                    </p:set>
                                    <p:anim calcmode="lin" valueType="num">
                                      <p:cBhvr>
                                        <p:cTn id="66" dur="500" fill="hold"/>
                                        <p:tgtEl>
                                          <p:spTgt spid="386073"/>
                                        </p:tgtEl>
                                        <p:attrNameLst>
                                          <p:attrName>ppt_w</p:attrName>
                                        </p:attrNameLst>
                                      </p:cBhvr>
                                      <p:tavLst>
                                        <p:tav tm="0">
                                          <p:val>
                                            <p:fltVal val="0"/>
                                          </p:val>
                                        </p:tav>
                                        <p:tav tm="100000">
                                          <p:val>
                                            <p:strVal val="#ppt_w"/>
                                          </p:val>
                                        </p:tav>
                                      </p:tavLst>
                                    </p:anim>
                                    <p:anim calcmode="lin" valueType="num">
                                      <p:cBhvr>
                                        <p:cTn id="67" dur="500" fill="hold"/>
                                        <p:tgtEl>
                                          <p:spTgt spid="386073"/>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8607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grpId="0" nodeType="clickEffect">
                                  <p:stCondLst>
                                    <p:cond delay="0"/>
                                  </p:stCondLst>
                                  <p:childTnLst>
                                    <p:set>
                                      <p:cBhvr>
                                        <p:cTn id="75" dur="1" fill="hold">
                                          <p:stCondLst>
                                            <p:cond delay="0"/>
                                          </p:stCondLst>
                                        </p:cTn>
                                        <p:tgtEl>
                                          <p:spTgt spid="386077"/>
                                        </p:tgtEl>
                                        <p:attrNameLst>
                                          <p:attrName>style.visibility</p:attrName>
                                        </p:attrNameLst>
                                      </p:cBhvr>
                                      <p:to>
                                        <p:strVal val="visible"/>
                                      </p:to>
                                    </p:set>
                                    <p:anim calcmode="lin" valueType="num">
                                      <p:cBhvr>
                                        <p:cTn id="76" dur="500" fill="hold"/>
                                        <p:tgtEl>
                                          <p:spTgt spid="386077"/>
                                        </p:tgtEl>
                                        <p:attrNameLst>
                                          <p:attrName>ppt_w</p:attrName>
                                        </p:attrNameLst>
                                      </p:cBhvr>
                                      <p:tavLst>
                                        <p:tav tm="0">
                                          <p:val>
                                            <p:fltVal val="0"/>
                                          </p:val>
                                        </p:tav>
                                        <p:tav tm="100000">
                                          <p:val>
                                            <p:strVal val="#ppt_w"/>
                                          </p:val>
                                        </p:tav>
                                      </p:tavLst>
                                    </p:anim>
                                    <p:anim calcmode="lin" valueType="num">
                                      <p:cBhvr>
                                        <p:cTn id="77" dur="500" fill="hold"/>
                                        <p:tgtEl>
                                          <p:spTgt spid="386077"/>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8607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7" presetClass="entr" presetSubtype="10" fill="hold" grpId="0" nodeType="clickEffect">
                                  <p:stCondLst>
                                    <p:cond delay="0"/>
                                  </p:stCondLst>
                                  <p:childTnLst>
                                    <p:set>
                                      <p:cBhvr>
                                        <p:cTn id="85" dur="1" fill="hold">
                                          <p:stCondLst>
                                            <p:cond delay="0"/>
                                          </p:stCondLst>
                                        </p:cTn>
                                        <p:tgtEl>
                                          <p:spTgt spid="386072"/>
                                        </p:tgtEl>
                                        <p:attrNameLst>
                                          <p:attrName>style.visibility</p:attrName>
                                        </p:attrNameLst>
                                      </p:cBhvr>
                                      <p:to>
                                        <p:strVal val="visible"/>
                                      </p:to>
                                    </p:set>
                                    <p:anim calcmode="lin" valueType="num">
                                      <p:cBhvr>
                                        <p:cTn id="86" dur="500" fill="hold"/>
                                        <p:tgtEl>
                                          <p:spTgt spid="386072"/>
                                        </p:tgtEl>
                                        <p:attrNameLst>
                                          <p:attrName>ppt_w</p:attrName>
                                        </p:attrNameLst>
                                      </p:cBhvr>
                                      <p:tavLst>
                                        <p:tav tm="0">
                                          <p:val>
                                            <p:fltVal val="0"/>
                                          </p:val>
                                        </p:tav>
                                        <p:tav tm="100000">
                                          <p:val>
                                            <p:strVal val="#ppt_w"/>
                                          </p:val>
                                        </p:tav>
                                      </p:tavLst>
                                    </p:anim>
                                    <p:anim calcmode="lin" valueType="num">
                                      <p:cBhvr>
                                        <p:cTn id="87" dur="500" fill="hold"/>
                                        <p:tgtEl>
                                          <p:spTgt spid="386072"/>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8605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8606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7" presetClass="entr" presetSubtype="10" fill="hold" grpId="0" nodeType="clickEffect">
                                  <p:stCondLst>
                                    <p:cond delay="0"/>
                                  </p:stCondLst>
                                  <p:childTnLst>
                                    <p:set>
                                      <p:cBhvr>
                                        <p:cTn id="99" dur="1" fill="hold">
                                          <p:stCondLst>
                                            <p:cond delay="0"/>
                                          </p:stCondLst>
                                        </p:cTn>
                                        <p:tgtEl>
                                          <p:spTgt spid="386053"/>
                                        </p:tgtEl>
                                        <p:attrNameLst>
                                          <p:attrName>style.visibility</p:attrName>
                                        </p:attrNameLst>
                                      </p:cBhvr>
                                      <p:to>
                                        <p:strVal val="visible"/>
                                      </p:to>
                                    </p:set>
                                    <p:anim calcmode="lin" valueType="num">
                                      <p:cBhvr>
                                        <p:cTn id="100" dur="500" fill="hold"/>
                                        <p:tgtEl>
                                          <p:spTgt spid="386053"/>
                                        </p:tgtEl>
                                        <p:attrNameLst>
                                          <p:attrName>ppt_w</p:attrName>
                                        </p:attrNameLst>
                                      </p:cBhvr>
                                      <p:tavLst>
                                        <p:tav tm="0">
                                          <p:val>
                                            <p:fltVal val="0"/>
                                          </p:val>
                                        </p:tav>
                                        <p:tav tm="100000">
                                          <p:val>
                                            <p:strVal val="#ppt_w"/>
                                          </p:val>
                                        </p:tav>
                                      </p:tavLst>
                                    </p:anim>
                                    <p:anim calcmode="lin" valueType="num">
                                      <p:cBhvr>
                                        <p:cTn id="101" dur="500" fill="hold"/>
                                        <p:tgtEl>
                                          <p:spTgt spid="386053"/>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8605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8606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86064"/>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0" nodeType="afterEffect">
                                  <p:stCondLst>
                                    <p:cond delay="0"/>
                                  </p:stCondLst>
                                  <p:childTnLst>
                                    <p:set>
                                      <p:cBhvr>
                                        <p:cTn id="116" dur="1" fill="hold">
                                          <p:stCondLst>
                                            <p:cond delay="0"/>
                                          </p:stCondLst>
                                        </p:cTn>
                                        <p:tgtEl>
                                          <p:spTgt spid="386057"/>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38607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9" presetClass="entr" presetSubtype="10" fill="hold" grpId="0" nodeType="clickEffect">
                                  <p:stCondLst>
                                    <p:cond delay="0"/>
                                  </p:stCondLst>
                                  <p:childTnLst>
                                    <p:set>
                                      <p:cBhvr>
                                        <p:cTn id="123" dur="1" fill="hold">
                                          <p:stCondLst>
                                            <p:cond delay="0"/>
                                          </p:stCondLst>
                                        </p:cTn>
                                        <p:tgtEl>
                                          <p:spTgt spid="386075"/>
                                        </p:tgtEl>
                                        <p:attrNameLst>
                                          <p:attrName>style.visibility</p:attrName>
                                        </p:attrNameLst>
                                      </p:cBhvr>
                                      <p:to>
                                        <p:strVal val="visible"/>
                                      </p:to>
                                    </p:set>
                                    <p:anim calcmode="lin" valueType="num">
                                      <p:cBhvr>
                                        <p:cTn id="124" dur="5000" fill="hold"/>
                                        <p:tgtEl>
                                          <p:spTgt spid="386075"/>
                                        </p:tgtEl>
                                        <p:attrNameLst>
                                          <p:attrName>ppt_w</p:attrName>
                                        </p:attrNameLst>
                                      </p:cBhvr>
                                      <p:tavLst>
                                        <p:tav tm="0" fmla="#ppt_w*sin(2.5*pi*$)">
                                          <p:val>
                                            <p:fltVal val="0"/>
                                          </p:val>
                                        </p:tav>
                                        <p:tav tm="100000">
                                          <p:val>
                                            <p:fltVal val="1"/>
                                          </p:val>
                                        </p:tav>
                                      </p:tavLst>
                                    </p:anim>
                                    <p:anim calcmode="lin" valueType="num">
                                      <p:cBhvr>
                                        <p:cTn id="125" dur="5000" fill="hold"/>
                                        <p:tgtEl>
                                          <p:spTgt spid="3860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p:bldP spid="386053" grpId="0" animBg="1"/>
      <p:bldP spid="386054" grpId="0"/>
      <p:bldP spid="386055" grpId="0"/>
      <p:bldP spid="386056" grpId="0"/>
      <p:bldP spid="386057" grpId="0" animBg="1"/>
      <p:bldP spid="386058" grpId="0" animBg="1"/>
      <p:bldP spid="386059" grpId="0" animBg="1"/>
      <p:bldP spid="386060" grpId="0" animBg="1"/>
      <p:bldP spid="386061" grpId="0" animBg="1"/>
      <p:bldP spid="386062" grpId="0" animBg="1"/>
      <p:bldP spid="386063" grpId="0" animBg="1"/>
      <p:bldP spid="386064" grpId="0" animBg="1"/>
      <p:bldP spid="386066" grpId="0" animBg="1"/>
      <p:bldP spid="386067" grpId="0" animBg="1"/>
      <p:bldP spid="386068" grpId="0" animBg="1"/>
      <p:bldP spid="386069" grpId="0" animBg="1"/>
      <p:bldP spid="386070" grpId="0" animBg="1"/>
      <p:bldP spid="386071" grpId="0" animBg="1"/>
      <p:bldP spid="386072" grpId="0" animBg="1"/>
      <p:bldP spid="386073" grpId="0" animBg="1"/>
      <p:bldP spid="386074" grpId="0" animBg="1"/>
      <p:bldP spid="386075" grpId="0"/>
      <p:bldP spid="386076" grpId="0" animBg="1"/>
      <p:bldP spid="386077" grpId="0" animBg="1"/>
      <p:bldP spid="386078"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301625" y="228600"/>
            <a:ext cx="8540750" cy="503238"/>
          </a:xfrm>
        </p:spPr>
        <p:txBody>
          <a:bodyPr/>
          <a:lstStyle/>
          <a:p>
            <a:r>
              <a:rPr lang="en-US" altLang="zh-CN" sz="3300" smtClean="0">
                <a:solidFill>
                  <a:srgbClr val="A50021"/>
                </a:solidFill>
                <a:ea typeface="黑体" pitchFamily="2" charset="-122"/>
                <a:hlinkClick r:id="rId2" action="ppaction://hlinksldjump"/>
              </a:rPr>
              <a:t>【</a:t>
            </a:r>
            <a:r>
              <a:rPr lang="zh-CN" altLang="en-US" sz="3300" smtClean="0">
                <a:solidFill>
                  <a:srgbClr val="A50021"/>
                </a:solidFill>
                <a:ea typeface="黑体" pitchFamily="2" charset="-122"/>
                <a:hlinkClick r:id="rId2" action="ppaction://hlinksldjump"/>
              </a:rPr>
              <a:t>例六</a:t>
            </a:r>
            <a:r>
              <a:rPr lang="en-US" altLang="zh-CN" sz="3300" smtClean="0">
                <a:solidFill>
                  <a:srgbClr val="A50021"/>
                </a:solidFill>
                <a:ea typeface="黑体" pitchFamily="2" charset="-122"/>
                <a:hlinkClick r:id="rId2" action="ppaction://hlinksldjump"/>
              </a:rPr>
              <a:t>】</a:t>
            </a:r>
            <a:r>
              <a:rPr lang="zh-CN" altLang="en-US" sz="3300" smtClean="0">
                <a:solidFill>
                  <a:srgbClr val="A50021"/>
                </a:solidFill>
                <a:ea typeface="黑体" pitchFamily="2" charset="-122"/>
                <a:hlinkClick r:id="rId2" action="ppaction://hlinksldjump"/>
              </a:rPr>
              <a:t>反向输出一个整数（非数值问题）</a:t>
            </a:r>
          </a:p>
        </p:txBody>
      </p:sp>
      <p:sp>
        <p:nvSpPr>
          <p:cNvPr id="41987" name="Rectangle 3"/>
          <p:cNvSpPr>
            <a:spLocks noGrp="1" noRot="1" noChangeArrowheads="1"/>
          </p:cNvSpPr>
          <p:nvPr>
            <p:ph type="body" idx="1"/>
          </p:nvPr>
        </p:nvSpPr>
        <p:spPr>
          <a:xfrm>
            <a:off x="468313" y="836613"/>
            <a:ext cx="8229600" cy="5005387"/>
          </a:xfrm>
          <a:solidFill>
            <a:schemeClr val="bg1"/>
          </a:solidFill>
        </p:spPr>
        <p:txBody>
          <a:bodyPr/>
          <a:lstStyle/>
          <a:p>
            <a:pPr marL="0" indent="533400">
              <a:lnSpc>
                <a:spcPct val="80000"/>
              </a:lnSpc>
              <a:buFont typeface="Wingdings 2" pitchFamily="18" charset="2"/>
              <a:buNone/>
            </a:pPr>
            <a:r>
              <a:rPr lang="zh-CN" altLang="en-US" sz="2200" smtClean="0">
                <a:ea typeface="华文细黑" pitchFamily="2" charset="-122"/>
              </a:rPr>
              <a:t>非数值问题的分析无法象数值问题那样能得出一个初值和递归函数式，但思路是相同的。</a:t>
            </a:r>
          </a:p>
          <a:p>
            <a:pPr marL="0" indent="533400">
              <a:lnSpc>
                <a:spcPct val="80000"/>
              </a:lnSpc>
              <a:buFont typeface="Wingdings 2" pitchFamily="18" charset="2"/>
              <a:buNone/>
            </a:pPr>
            <a:r>
              <a:rPr lang="zh-CN" altLang="en-US" sz="2200" smtClean="0">
                <a:ea typeface="华文细黑" pitchFamily="2" charset="-122"/>
              </a:rPr>
              <a:t>分析方法：</a:t>
            </a:r>
          </a:p>
          <a:p>
            <a:pPr marL="0" indent="533400">
              <a:lnSpc>
                <a:spcPct val="80000"/>
              </a:lnSpc>
              <a:buFont typeface="Wingdings 2" pitchFamily="18" charset="2"/>
              <a:buNone/>
            </a:pPr>
            <a:r>
              <a:rPr lang="zh-CN" altLang="en-US" sz="2200" smtClean="0">
                <a:ea typeface="华文细黑" pitchFamily="2" charset="-122"/>
              </a:rPr>
              <a:t>①简化问题：设要输出的正整数只有一位，则“反向输出”问题可简化为输出一位整数。</a:t>
            </a:r>
          </a:p>
          <a:p>
            <a:pPr marL="0" indent="533400">
              <a:lnSpc>
                <a:spcPct val="80000"/>
              </a:lnSpc>
              <a:buFont typeface="Wingdings 2" pitchFamily="18" charset="2"/>
              <a:buNone/>
            </a:pPr>
            <a:r>
              <a:rPr lang="zh-CN" altLang="en-US" sz="2200" smtClean="0">
                <a:ea typeface="华文细黑" pitchFamily="2" charset="-122"/>
              </a:rPr>
              <a:t>②对大于</a:t>
            </a:r>
            <a:r>
              <a:rPr lang="en-US" altLang="zh-CN" sz="2200" smtClean="0">
                <a:ea typeface="华文细黑" pitchFamily="2" charset="-122"/>
              </a:rPr>
              <a:t>10</a:t>
            </a:r>
            <a:r>
              <a:rPr lang="zh-CN" altLang="en-US" sz="2200" smtClean="0">
                <a:ea typeface="华文细黑" pitchFamily="2" charset="-122"/>
              </a:rPr>
              <a:t>的正整数，逻辑上可分为两部分：个位上的数字和个位以前的全部数字。将个位以前的全部数字看成一个整体，则为了反向输出这个大于</a:t>
            </a:r>
            <a:r>
              <a:rPr lang="en-US" altLang="zh-CN" sz="2200" smtClean="0">
                <a:ea typeface="华文细黑" pitchFamily="2" charset="-122"/>
              </a:rPr>
              <a:t>10</a:t>
            </a:r>
            <a:r>
              <a:rPr lang="zh-CN" altLang="en-US" sz="2200" smtClean="0">
                <a:ea typeface="华文细黑" pitchFamily="2" charset="-122"/>
              </a:rPr>
              <a:t>的正整数，可按以下步骤：</a:t>
            </a:r>
          </a:p>
          <a:p>
            <a:pPr marL="0" indent="533400">
              <a:lnSpc>
                <a:spcPct val="80000"/>
              </a:lnSpc>
              <a:buFont typeface="Wingdings 2" pitchFamily="18" charset="2"/>
              <a:buNone/>
            </a:pPr>
            <a:r>
              <a:rPr lang="zh-CN" altLang="en-US" sz="2200" smtClean="0">
                <a:ea typeface="华文细黑" pitchFamily="2" charset="-122"/>
              </a:rPr>
              <a:t>   </a:t>
            </a:r>
            <a:r>
              <a:rPr lang="en-US" altLang="zh-CN" sz="2200" smtClean="0">
                <a:ea typeface="华文细黑" pitchFamily="2" charset="-122"/>
              </a:rPr>
              <a:t>a</a:t>
            </a:r>
            <a:r>
              <a:rPr lang="zh-CN" altLang="en-US" sz="2200" smtClean="0">
                <a:ea typeface="华文细黑" pitchFamily="2" charset="-122"/>
              </a:rPr>
              <a:t>、输出个位上的数字；</a:t>
            </a:r>
          </a:p>
          <a:p>
            <a:pPr marL="0" indent="533400">
              <a:lnSpc>
                <a:spcPct val="80000"/>
              </a:lnSpc>
              <a:buFont typeface="Wingdings 2" pitchFamily="18" charset="2"/>
              <a:buNone/>
            </a:pPr>
            <a:r>
              <a:rPr lang="zh-CN" altLang="en-US" sz="2200" smtClean="0">
                <a:ea typeface="华文细黑" pitchFamily="2" charset="-122"/>
              </a:rPr>
              <a:t>   </a:t>
            </a:r>
            <a:r>
              <a:rPr lang="en-US" altLang="zh-CN" sz="2200" smtClean="0">
                <a:ea typeface="华文细黑" pitchFamily="2" charset="-122"/>
              </a:rPr>
              <a:t>b</a:t>
            </a:r>
            <a:r>
              <a:rPr lang="zh-CN" altLang="en-US" sz="2200" smtClean="0">
                <a:ea typeface="华文细黑" pitchFamily="2" charset="-122"/>
              </a:rPr>
              <a:t>、将个位除外的其他数字作为一个新的整数</a:t>
            </a:r>
            <a:r>
              <a:rPr lang="en-US" altLang="zh-CN" sz="2200" smtClean="0">
                <a:ea typeface="华文细黑" pitchFamily="2" charset="-122"/>
              </a:rPr>
              <a:t>,</a:t>
            </a:r>
            <a:r>
              <a:rPr lang="zh-CN" altLang="en-US" sz="2200" smtClean="0">
                <a:ea typeface="华文细黑" pitchFamily="2" charset="-122"/>
              </a:rPr>
              <a:t>重复</a:t>
            </a:r>
            <a:r>
              <a:rPr lang="en-US" altLang="zh-CN" sz="2200" smtClean="0">
                <a:ea typeface="华文细黑" pitchFamily="2" charset="-122"/>
              </a:rPr>
              <a:t>a</a:t>
            </a:r>
            <a:r>
              <a:rPr lang="zh-CN" altLang="en-US" sz="2200" smtClean="0">
                <a:ea typeface="华文细黑" pitchFamily="2" charset="-122"/>
              </a:rPr>
              <a:t>步骤的操作。</a:t>
            </a:r>
          </a:p>
          <a:p>
            <a:pPr marL="0" indent="533400">
              <a:lnSpc>
                <a:spcPct val="80000"/>
              </a:lnSpc>
              <a:buFont typeface="Wingdings 2" pitchFamily="18" charset="2"/>
              <a:buNone/>
            </a:pPr>
            <a:r>
              <a:rPr lang="zh-CN" altLang="en-US" sz="2200" smtClean="0">
                <a:ea typeface="华文细黑" pitchFamily="2" charset="-122"/>
              </a:rPr>
              <a:t>其中</a:t>
            </a:r>
            <a:r>
              <a:rPr lang="en-US" altLang="zh-CN" sz="2200" smtClean="0">
                <a:ea typeface="华文细黑" pitchFamily="2" charset="-122"/>
              </a:rPr>
              <a:t>b</a:t>
            </a:r>
            <a:r>
              <a:rPr lang="zh-CN" altLang="en-US" sz="2200" smtClean="0">
                <a:ea typeface="华文细黑" pitchFamily="2" charset="-122"/>
              </a:rPr>
              <a:t>问题只是对原问题在规模上进行了缩小</a:t>
            </a:r>
            <a:r>
              <a:rPr lang="en-US" altLang="zh-CN" sz="2200" smtClean="0">
                <a:ea typeface="华文细黑" pitchFamily="2" charset="-122"/>
              </a:rPr>
              <a:t>——</a:t>
            </a:r>
            <a:r>
              <a:rPr lang="zh-CN" altLang="en-US" sz="2200" smtClean="0">
                <a:ea typeface="华文细黑" pitchFamily="2" charset="-122"/>
              </a:rPr>
              <a:t>递归。</a:t>
            </a:r>
          </a:p>
          <a:p>
            <a:pPr marL="0" indent="533400">
              <a:lnSpc>
                <a:spcPct val="80000"/>
              </a:lnSpc>
              <a:buFont typeface="Wingdings 2" pitchFamily="18" charset="2"/>
              <a:buNone/>
            </a:pPr>
            <a:r>
              <a:rPr lang="zh-CN" altLang="en-US" sz="2200" smtClean="0">
                <a:ea typeface="华文细黑" pitchFamily="2" charset="-122"/>
              </a:rPr>
              <a:t>所以，可将反向输出一个正整数</a:t>
            </a:r>
            <a:r>
              <a:rPr lang="en-US" altLang="zh-CN" sz="2200" smtClean="0">
                <a:ea typeface="华文细黑" pitchFamily="2" charset="-122"/>
              </a:rPr>
              <a:t>x</a:t>
            </a:r>
            <a:r>
              <a:rPr lang="zh-CN" altLang="en-US" sz="2200" smtClean="0">
                <a:ea typeface="华文细黑" pitchFamily="2" charset="-122"/>
              </a:rPr>
              <a:t>的算法归纳为：</a:t>
            </a:r>
          </a:p>
          <a:p>
            <a:pPr marL="0" indent="533400">
              <a:lnSpc>
                <a:spcPct val="80000"/>
              </a:lnSpc>
              <a:buFont typeface="Wingdings 2" pitchFamily="18" charset="2"/>
              <a:buNone/>
            </a:pPr>
            <a:r>
              <a:rPr lang="zh-CN" altLang="en-US" sz="2200" smtClean="0">
                <a:ea typeface="华文细黑" pitchFamily="2" charset="-122"/>
              </a:rPr>
              <a:t>           </a:t>
            </a:r>
            <a:r>
              <a:rPr lang="en-US" altLang="zh-CN" sz="2200" b="1" smtClean="0">
                <a:solidFill>
                  <a:srgbClr val="0000FF"/>
                </a:solidFill>
                <a:ea typeface="华文细黑" pitchFamily="2" charset="-122"/>
              </a:rPr>
              <a:t>if </a:t>
            </a:r>
            <a:r>
              <a:rPr lang="zh-CN" altLang="en-US" sz="2200" b="1" smtClean="0">
                <a:solidFill>
                  <a:srgbClr val="0000FF"/>
                </a:solidFill>
                <a:ea typeface="华文细黑" pitchFamily="2" charset="-122"/>
              </a:rPr>
              <a:t>（</a:t>
            </a:r>
            <a:r>
              <a:rPr lang="en-US" altLang="zh-CN" sz="2200" b="1" smtClean="0">
                <a:solidFill>
                  <a:srgbClr val="0000FF"/>
                </a:solidFill>
                <a:ea typeface="华文细黑" pitchFamily="2" charset="-122"/>
              </a:rPr>
              <a:t>x</a:t>
            </a:r>
            <a:r>
              <a:rPr lang="zh-CN" altLang="en-US" sz="2200" b="1" smtClean="0">
                <a:solidFill>
                  <a:srgbClr val="0000FF"/>
                </a:solidFill>
                <a:ea typeface="华文细黑" pitchFamily="2" charset="-122"/>
              </a:rPr>
              <a:t>为一位整数）</a:t>
            </a:r>
          </a:p>
          <a:p>
            <a:pPr marL="0" indent="533400">
              <a:lnSpc>
                <a:spcPct val="80000"/>
              </a:lnSpc>
              <a:buFont typeface="Wingdings 2" pitchFamily="18" charset="2"/>
              <a:buNone/>
            </a:pPr>
            <a:r>
              <a:rPr lang="zh-CN" altLang="en-US" sz="2200" b="1" smtClean="0">
                <a:solidFill>
                  <a:srgbClr val="0000FF"/>
                </a:solidFill>
                <a:ea typeface="华文细黑" pitchFamily="2" charset="-122"/>
              </a:rPr>
              <a:t>                 输出</a:t>
            </a:r>
            <a:r>
              <a:rPr lang="en-US" altLang="zh-CN" sz="2200" b="1" smtClean="0">
                <a:solidFill>
                  <a:srgbClr val="0000FF"/>
                </a:solidFill>
                <a:ea typeface="华文细黑" pitchFamily="2" charset="-122"/>
              </a:rPr>
              <a:t>x</a:t>
            </a:r>
            <a:r>
              <a:rPr lang="zh-CN" altLang="en-US" sz="2200" b="1" smtClean="0">
                <a:solidFill>
                  <a:srgbClr val="0000FF"/>
                </a:solidFill>
                <a:ea typeface="华文细黑" pitchFamily="2" charset="-122"/>
              </a:rPr>
              <a:t>；</a:t>
            </a:r>
          </a:p>
          <a:p>
            <a:pPr marL="0" indent="533400">
              <a:lnSpc>
                <a:spcPct val="80000"/>
              </a:lnSpc>
              <a:buFont typeface="Wingdings 2" pitchFamily="18" charset="2"/>
              <a:buNone/>
            </a:pPr>
            <a:r>
              <a:rPr lang="zh-CN" altLang="en-US" sz="2200" b="1" smtClean="0">
                <a:solidFill>
                  <a:srgbClr val="0000FF"/>
                </a:solidFill>
                <a:ea typeface="华文细黑" pitchFamily="2" charset="-122"/>
              </a:rPr>
              <a:t>           </a:t>
            </a:r>
            <a:r>
              <a:rPr lang="en-US" altLang="zh-CN" sz="2200" b="1" smtClean="0">
                <a:solidFill>
                  <a:srgbClr val="0000FF"/>
                </a:solidFill>
                <a:ea typeface="华文细黑" pitchFamily="2" charset="-122"/>
              </a:rPr>
              <a:t>else </a:t>
            </a:r>
          </a:p>
          <a:p>
            <a:pPr marL="0" indent="533400">
              <a:lnSpc>
                <a:spcPct val="80000"/>
              </a:lnSpc>
              <a:buFont typeface="Wingdings 2" pitchFamily="18" charset="2"/>
              <a:buNone/>
            </a:pPr>
            <a:r>
              <a:rPr lang="en-US" altLang="zh-CN" sz="2200" b="1" smtClean="0">
                <a:solidFill>
                  <a:srgbClr val="0000FF"/>
                </a:solidFill>
                <a:ea typeface="华文细黑" pitchFamily="2" charset="-122"/>
              </a:rPr>
              <a:t>               { </a:t>
            </a:r>
            <a:r>
              <a:rPr lang="zh-CN" altLang="en-US" sz="2200" b="1" smtClean="0">
                <a:solidFill>
                  <a:srgbClr val="0000FF"/>
                </a:solidFill>
                <a:ea typeface="华文细黑" pitchFamily="2" charset="-122"/>
              </a:rPr>
              <a:t>输出</a:t>
            </a:r>
            <a:r>
              <a:rPr lang="en-US" altLang="zh-CN" sz="2200" b="1" smtClean="0">
                <a:solidFill>
                  <a:srgbClr val="0000FF"/>
                </a:solidFill>
                <a:ea typeface="华文细黑" pitchFamily="2" charset="-122"/>
              </a:rPr>
              <a:t>x</a:t>
            </a:r>
            <a:r>
              <a:rPr lang="zh-CN" altLang="en-US" sz="2200" b="1" smtClean="0">
                <a:solidFill>
                  <a:srgbClr val="0000FF"/>
                </a:solidFill>
                <a:ea typeface="华文细黑" pitchFamily="2" charset="-122"/>
              </a:rPr>
              <a:t>的个位数字；</a:t>
            </a:r>
          </a:p>
          <a:p>
            <a:pPr marL="0" indent="533400">
              <a:lnSpc>
                <a:spcPct val="80000"/>
              </a:lnSpc>
              <a:buFont typeface="Wingdings 2" pitchFamily="18" charset="2"/>
              <a:buNone/>
            </a:pPr>
            <a:r>
              <a:rPr lang="zh-CN" altLang="en-US" sz="2200" b="1" smtClean="0">
                <a:solidFill>
                  <a:srgbClr val="0000FF"/>
                </a:solidFill>
                <a:ea typeface="华文细黑" pitchFamily="2" charset="-122"/>
              </a:rPr>
              <a:t>                 对剩余数字组成的新整数重复“反向输出”操作；</a:t>
            </a:r>
          </a:p>
          <a:p>
            <a:pPr marL="0" indent="533400">
              <a:lnSpc>
                <a:spcPct val="80000"/>
              </a:lnSpc>
              <a:buFont typeface="Wingdings 2" pitchFamily="18" charset="2"/>
              <a:buNone/>
            </a:pPr>
            <a:r>
              <a:rPr lang="zh-CN" altLang="en-US" sz="2200" b="1" smtClean="0">
                <a:solidFill>
                  <a:srgbClr val="0000FF"/>
                </a:solidFill>
                <a:ea typeface="华文细黑" pitchFamily="2" charset="-122"/>
              </a:rPr>
              <a:t>               </a:t>
            </a:r>
            <a:r>
              <a:rPr lang="en-US" altLang="zh-CN" sz="2200" b="1" smtClean="0">
                <a:solidFill>
                  <a:srgbClr val="0000FF"/>
                </a:solidFill>
                <a:ea typeface="华文细黑" pitchFamily="2" charset="-122"/>
              </a:rPr>
              <a:t>}</a:t>
            </a:r>
          </a:p>
        </p:txBody>
      </p:sp>
    </p:spTree>
  </p:cSld>
  <p:clrMapOvr>
    <a:masterClrMapping/>
  </p:clrMapOvr>
  <p:transition>
    <p:blinds dir="vert"/>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323850" y="836613"/>
            <a:ext cx="3332163" cy="5251450"/>
          </a:xfrm>
          <a:prstGeom prst="rect">
            <a:avLst/>
          </a:prstGeom>
          <a:solidFill>
            <a:srgbClr val="808000"/>
          </a:solidFill>
          <a:ln w="47625">
            <a:solidFill>
              <a:srgbClr val="FFCC00"/>
            </a:solidFill>
            <a:miter lim="800000"/>
            <a:headEnd/>
            <a:tailEnd/>
          </a:ln>
        </p:spPr>
        <p:txBody>
          <a:bodyPr>
            <a:spAutoFit/>
          </a:bodyPr>
          <a:lstStyle/>
          <a:p>
            <a:r>
              <a:rPr lang="zh-CN" altLang="en-US" sz="2400">
                <a:solidFill>
                  <a:srgbClr val="FFFF66"/>
                </a:solidFill>
                <a:ea typeface="黑体" pitchFamily="2" charset="-122"/>
              </a:rPr>
              <a:t>程序如下：</a:t>
            </a:r>
          </a:p>
          <a:p>
            <a:pPr>
              <a:spcBef>
                <a:spcPct val="50000"/>
              </a:spcBef>
            </a:pPr>
            <a:r>
              <a:rPr lang="en-US" altLang="zh-CN" sz="2400">
                <a:solidFill>
                  <a:schemeClr val="bg1"/>
                </a:solidFill>
              </a:rPr>
              <a:t>#include &lt;stdio.h&gt;</a:t>
            </a:r>
          </a:p>
          <a:p>
            <a:r>
              <a:rPr lang="en-US" altLang="zh-CN" sz="2400">
                <a:solidFill>
                  <a:schemeClr val="bg1"/>
                </a:solidFill>
              </a:rPr>
              <a:t>void main()</a:t>
            </a:r>
          </a:p>
          <a:p>
            <a:r>
              <a:rPr lang="en-US" altLang="zh-CN" sz="2400">
                <a:solidFill>
                  <a:schemeClr val="bg1"/>
                </a:solidFill>
              </a:rPr>
              <a:t>{ </a:t>
            </a:r>
          </a:p>
          <a:p>
            <a:r>
              <a:rPr lang="en-US" altLang="zh-CN" sz="2400">
                <a:solidFill>
                  <a:schemeClr val="bg1"/>
                </a:solidFill>
              </a:rPr>
              <a:t>   void printn(int x);</a:t>
            </a:r>
          </a:p>
          <a:p>
            <a:r>
              <a:rPr lang="en-US" altLang="zh-CN" sz="2400">
                <a:solidFill>
                  <a:schemeClr val="bg1"/>
                </a:solidFill>
              </a:rPr>
              <a:t>   int n;</a:t>
            </a:r>
          </a:p>
          <a:p>
            <a:pPr>
              <a:spcBef>
                <a:spcPct val="50000"/>
              </a:spcBef>
            </a:pPr>
            <a:r>
              <a:rPr lang="en-US" altLang="zh-CN" sz="2400">
                <a:solidFill>
                  <a:schemeClr val="bg1"/>
                </a:solidFill>
              </a:rPr>
              <a:t>   printf("Input n=");</a:t>
            </a:r>
          </a:p>
          <a:p>
            <a:r>
              <a:rPr lang="en-US" altLang="zh-CN" sz="2400">
                <a:solidFill>
                  <a:schemeClr val="bg1"/>
                </a:solidFill>
              </a:rPr>
              <a:t>   scanf("%d",&amp;n);</a:t>
            </a:r>
          </a:p>
          <a:p>
            <a:pPr>
              <a:spcBef>
                <a:spcPct val="50000"/>
              </a:spcBef>
            </a:pPr>
            <a:r>
              <a:rPr lang="en-US" altLang="zh-CN" sz="2400">
                <a:solidFill>
                  <a:schemeClr val="bg1"/>
                </a:solidFill>
              </a:rPr>
              <a:t>   if (n&lt;0)</a:t>
            </a:r>
          </a:p>
          <a:p>
            <a:r>
              <a:rPr lang="en-US" altLang="zh-CN" sz="2400">
                <a:solidFill>
                  <a:schemeClr val="bg1"/>
                </a:solidFill>
              </a:rPr>
              <a:t>     {n=-n;putchar('-');}</a:t>
            </a:r>
          </a:p>
          <a:p>
            <a:pPr>
              <a:spcBef>
                <a:spcPct val="50000"/>
              </a:spcBef>
            </a:pPr>
            <a:r>
              <a:rPr lang="en-US" altLang="zh-CN" sz="2400">
                <a:solidFill>
                  <a:schemeClr val="bg1"/>
                </a:solidFill>
              </a:rPr>
              <a:t>   printn(n);</a:t>
            </a:r>
          </a:p>
          <a:p>
            <a:r>
              <a:rPr lang="en-US" altLang="zh-CN" sz="2400">
                <a:solidFill>
                  <a:schemeClr val="bg1"/>
                </a:solidFill>
              </a:rPr>
              <a:t>}</a:t>
            </a:r>
          </a:p>
        </p:txBody>
      </p:sp>
      <p:sp>
        <p:nvSpPr>
          <p:cNvPr id="43011" name="Rectangle 6"/>
          <p:cNvSpPr>
            <a:spLocks noGrp="1" noRot="1" noChangeArrowheads="1"/>
          </p:cNvSpPr>
          <p:nvPr>
            <p:ph type="title"/>
          </p:nvPr>
        </p:nvSpPr>
        <p:spPr>
          <a:xfrm>
            <a:off x="301625" y="228600"/>
            <a:ext cx="8540750" cy="503238"/>
          </a:xfrm>
        </p:spPr>
        <p:txBody>
          <a:bodyPr/>
          <a:lstStyle/>
          <a:p>
            <a:r>
              <a:rPr lang="en-US" altLang="zh-CN" sz="3300" smtClean="0">
                <a:solidFill>
                  <a:srgbClr val="A50021"/>
                </a:solidFill>
                <a:ea typeface="黑体" pitchFamily="2" charset="-122"/>
              </a:rPr>
              <a:t>【</a:t>
            </a:r>
            <a:r>
              <a:rPr lang="zh-CN" altLang="en-US" sz="3300" smtClean="0">
                <a:solidFill>
                  <a:srgbClr val="A50021"/>
                </a:solidFill>
                <a:ea typeface="黑体" pitchFamily="2" charset="-122"/>
              </a:rPr>
              <a:t>例六</a:t>
            </a:r>
            <a:r>
              <a:rPr lang="en-US" altLang="zh-CN" sz="3300" smtClean="0">
                <a:solidFill>
                  <a:srgbClr val="A50021"/>
                </a:solidFill>
                <a:ea typeface="黑体" pitchFamily="2" charset="-122"/>
              </a:rPr>
              <a:t>】</a:t>
            </a:r>
            <a:r>
              <a:rPr lang="zh-CN" altLang="en-US" sz="3300" smtClean="0">
                <a:solidFill>
                  <a:srgbClr val="A50021"/>
                </a:solidFill>
                <a:ea typeface="黑体" pitchFamily="2" charset="-122"/>
              </a:rPr>
              <a:t>反向输出一个整数（非数值问题）</a:t>
            </a:r>
          </a:p>
        </p:txBody>
      </p:sp>
      <p:sp>
        <p:nvSpPr>
          <p:cNvPr id="43012" name="Text Box 7"/>
          <p:cNvSpPr txBox="1">
            <a:spLocks noChangeArrowheads="1"/>
          </p:cNvSpPr>
          <p:nvPr/>
        </p:nvSpPr>
        <p:spPr bwMode="auto">
          <a:xfrm>
            <a:off x="3924300" y="908050"/>
            <a:ext cx="4905375" cy="5241925"/>
          </a:xfrm>
          <a:prstGeom prst="rect">
            <a:avLst/>
          </a:prstGeom>
          <a:solidFill>
            <a:srgbClr val="0000FF"/>
          </a:solidFill>
          <a:ln w="38100">
            <a:solidFill>
              <a:srgbClr val="FFCC00"/>
            </a:solidFill>
            <a:miter lim="800000"/>
            <a:headEnd/>
            <a:tailEnd/>
          </a:ln>
        </p:spPr>
        <p:txBody>
          <a:bodyPr wrap="none">
            <a:spAutoFit/>
          </a:bodyPr>
          <a:lstStyle/>
          <a:p>
            <a:r>
              <a:rPr lang="en-US" altLang="zh-CN" sz="2400">
                <a:solidFill>
                  <a:srgbClr val="FFFF66"/>
                </a:solidFill>
                <a:latin typeface="黑体" pitchFamily="2" charset="-122"/>
                <a:ea typeface="黑体" pitchFamily="2" charset="-122"/>
              </a:rPr>
              <a:t>/*</a:t>
            </a:r>
            <a:r>
              <a:rPr lang="zh-CN" altLang="en-US" sz="2400">
                <a:solidFill>
                  <a:srgbClr val="FFFF66"/>
                </a:solidFill>
                <a:latin typeface="黑体" pitchFamily="2" charset="-122"/>
                <a:ea typeface="黑体" pitchFamily="2" charset="-122"/>
              </a:rPr>
              <a:t>反向输出整数</a:t>
            </a:r>
            <a:r>
              <a:rPr lang="en-US" altLang="zh-CN" sz="2400">
                <a:solidFill>
                  <a:srgbClr val="FFFF66"/>
                </a:solidFill>
                <a:latin typeface="黑体" pitchFamily="2" charset="-122"/>
                <a:ea typeface="黑体" pitchFamily="2" charset="-122"/>
              </a:rPr>
              <a:t>x*/</a:t>
            </a:r>
          </a:p>
          <a:p>
            <a:r>
              <a:rPr lang="en-US" altLang="zh-CN" sz="2400">
                <a:solidFill>
                  <a:schemeClr val="bg1"/>
                </a:solidFill>
              </a:rPr>
              <a:t>void printn(int x) </a:t>
            </a:r>
          </a:p>
          <a:p>
            <a:r>
              <a:rPr lang="en-US" altLang="zh-CN" sz="2400">
                <a:solidFill>
                  <a:schemeClr val="bg1"/>
                </a:solidFill>
              </a:rPr>
              <a:t>{</a:t>
            </a:r>
          </a:p>
          <a:p>
            <a:r>
              <a:rPr lang="en-US" altLang="zh-CN" sz="2400">
                <a:solidFill>
                  <a:schemeClr val="bg1"/>
                </a:solidFill>
              </a:rPr>
              <a:t>    </a:t>
            </a:r>
            <a:r>
              <a:rPr lang="en-US" altLang="zh-CN" sz="2400">
                <a:solidFill>
                  <a:srgbClr val="FFFF66"/>
                </a:solidFill>
                <a:latin typeface="黑体" pitchFamily="2" charset="-122"/>
                <a:ea typeface="黑体" pitchFamily="2" charset="-122"/>
              </a:rPr>
              <a:t>/*</a:t>
            </a:r>
            <a:r>
              <a:rPr lang="zh-CN" altLang="en-US" sz="2400">
                <a:solidFill>
                  <a:srgbClr val="FFFF66"/>
                </a:solidFill>
                <a:latin typeface="黑体" pitchFamily="2" charset="-122"/>
                <a:ea typeface="黑体" pitchFamily="2" charset="-122"/>
              </a:rPr>
              <a:t>若</a:t>
            </a:r>
            <a:r>
              <a:rPr lang="en-US" altLang="zh-CN" sz="2400">
                <a:solidFill>
                  <a:srgbClr val="FFFF66"/>
                </a:solidFill>
                <a:latin typeface="黑体" pitchFamily="2" charset="-122"/>
                <a:ea typeface="黑体" pitchFamily="2" charset="-122"/>
              </a:rPr>
              <a:t>x</a:t>
            </a:r>
            <a:r>
              <a:rPr lang="zh-CN" altLang="en-US" sz="2400">
                <a:solidFill>
                  <a:srgbClr val="FFFF66"/>
                </a:solidFill>
                <a:latin typeface="黑体" pitchFamily="2" charset="-122"/>
                <a:ea typeface="黑体" pitchFamily="2" charset="-122"/>
              </a:rPr>
              <a:t>为一位整数*</a:t>
            </a:r>
            <a:r>
              <a:rPr lang="en-US" altLang="zh-CN" sz="2400">
                <a:solidFill>
                  <a:srgbClr val="FFFF66"/>
                </a:solidFill>
                <a:latin typeface="黑体" pitchFamily="2" charset="-122"/>
                <a:ea typeface="黑体" pitchFamily="2" charset="-122"/>
              </a:rPr>
              <a:t>/</a:t>
            </a:r>
          </a:p>
          <a:p>
            <a:r>
              <a:rPr lang="en-US" altLang="zh-CN" sz="2400">
                <a:solidFill>
                  <a:schemeClr val="bg1"/>
                </a:solidFill>
              </a:rPr>
              <a:t>    if (x&gt;=0&amp;&amp;x&lt;=9)</a:t>
            </a:r>
            <a:endParaRPr lang="en-US" altLang="zh-CN" sz="2400">
              <a:solidFill>
                <a:srgbClr val="FFFF66"/>
              </a:solidFill>
              <a:latin typeface="黑体" pitchFamily="2" charset="-122"/>
              <a:ea typeface="黑体" pitchFamily="2" charset="-122"/>
            </a:endParaRPr>
          </a:p>
          <a:p>
            <a:r>
              <a:rPr lang="en-US" altLang="zh-CN" sz="2400">
                <a:solidFill>
                  <a:schemeClr val="bg1"/>
                </a:solidFill>
              </a:rPr>
              <a:t>        printf("%d",x); </a:t>
            </a:r>
          </a:p>
          <a:p>
            <a:r>
              <a:rPr lang="en-US" altLang="zh-CN" sz="2400">
                <a:solidFill>
                  <a:schemeClr val="bg1"/>
                </a:solidFill>
              </a:rPr>
              <a:t>   </a:t>
            </a:r>
            <a:r>
              <a:rPr lang="en-US" altLang="zh-CN" sz="2400">
                <a:solidFill>
                  <a:srgbClr val="FFFF66"/>
                </a:solidFill>
                <a:latin typeface="黑体" pitchFamily="2" charset="-122"/>
                <a:ea typeface="黑体" pitchFamily="2" charset="-122"/>
              </a:rPr>
              <a:t>/*</a:t>
            </a:r>
            <a:r>
              <a:rPr lang="zh-CN" altLang="en-US" sz="2400">
                <a:solidFill>
                  <a:srgbClr val="FFFF66"/>
                </a:solidFill>
                <a:latin typeface="黑体" pitchFamily="2" charset="-122"/>
                <a:ea typeface="黑体" pitchFamily="2" charset="-122"/>
              </a:rPr>
              <a:t>若</a:t>
            </a:r>
            <a:r>
              <a:rPr lang="en-US" altLang="zh-CN" sz="2400">
                <a:solidFill>
                  <a:srgbClr val="FFFF66"/>
                </a:solidFill>
                <a:latin typeface="黑体" pitchFamily="2" charset="-122"/>
                <a:ea typeface="黑体" pitchFamily="2" charset="-122"/>
              </a:rPr>
              <a:t>x</a:t>
            </a:r>
            <a:r>
              <a:rPr lang="zh-CN" altLang="en-US" sz="2400">
                <a:solidFill>
                  <a:srgbClr val="FFFF66"/>
                </a:solidFill>
                <a:latin typeface="黑体" pitchFamily="2" charset="-122"/>
                <a:ea typeface="黑体" pitchFamily="2" charset="-122"/>
              </a:rPr>
              <a:t>为多位整数*</a:t>
            </a:r>
            <a:r>
              <a:rPr lang="en-US" altLang="zh-CN" sz="2400">
                <a:solidFill>
                  <a:srgbClr val="FFFF66"/>
                </a:solidFill>
                <a:latin typeface="黑体" pitchFamily="2" charset="-122"/>
                <a:ea typeface="黑体" pitchFamily="2" charset="-122"/>
              </a:rPr>
              <a:t>/</a:t>
            </a:r>
          </a:p>
          <a:p>
            <a:r>
              <a:rPr lang="en-US" altLang="zh-CN" sz="2400">
                <a:solidFill>
                  <a:schemeClr val="bg1"/>
                </a:solidFill>
              </a:rPr>
              <a:t>    else </a:t>
            </a:r>
          </a:p>
          <a:p>
            <a:r>
              <a:rPr lang="en-US" altLang="zh-CN" sz="2400">
                <a:solidFill>
                  <a:schemeClr val="bg1"/>
                </a:solidFill>
              </a:rPr>
              <a:t>    {</a:t>
            </a:r>
          </a:p>
          <a:p>
            <a:r>
              <a:rPr lang="en-US" altLang="zh-CN" sz="2400">
                <a:solidFill>
                  <a:schemeClr val="bg1"/>
                </a:solidFill>
              </a:rPr>
              <a:t>     </a:t>
            </a:r>
            <a:r>
              <a:rPr lang="en-US" altLang="zh-CN" sz="2400">
                <a:solidFill>
                  <a:srgbClr val="FFFF66"/>
                </a:solidFill>
                <a:latin typeface="黑体" pitchFamily="2" charset="-122"/>
                <a:ea typeface="黑体" pitchFamily="2" charset="-122"/>
              </a:rPr>
              <a:t>/*</a:t>
            </a:r>
            <a:r>
              <a:rPr lang="zh-CN" altLang="en-US" sz="2400">
                <a:solidFill>
                  <a:srgbClr val="FFFF66"/>
                </a:solidFill>
                <a:latin typeface="黑体" pitchFamily="2" charset="-122"/>
                <a:ea typeface="黑体" pitchFamily="2" charset="-122"/>
              </a:rPr>
              <a:t>输出其个位，并形成新的</a:t>
            </a:r>
            <a:r>
              <a:rPr lang="en-US" altLang="zh-CN" sz="2400">
                <a:solidFill>
                  <a:srgbClr val="FFFF66"/>
                </a:solidFill>
                <a:latin typeface="黑体" pitchFamily="2" charset="-122"/>
                <a:ea typeface="黑体" pitchFamily="2" charset="-122"/>
              </a:rPr>
              <a:t>x*/</a:t>
            </a:r>
            <a:r>
              <a:rPr lang="en-US" altLang="zh-CN"/>
              <a:t> </a:t>
            </a:r>
            <a:r>
              <a:rPr lang="en-US" altLang="zh-CN" sz="2400">
                <a:solidFill>
                  <a:schemeClr val="bg1"/>
                </a:solidFill>
              </a:rPr>
              <a:t> </a:t>
            </a:r>
          </a:p>
          <a:p>
            <a:r>
              <a:rPr lang="en-US" altLang="zh-CN" sz="2400">
                <a:solidFill>
                  <a:schemeClr val="bg1"/>
                </a:solidFill>
              </a:rPr>
              <a:t>        printf("%d",x%10); </a:t>
            </a:r>
            <a:endParaRPr lang="en-US" altLang="zh-CN" sz="2400">
              <a:solidFill>
                <a:srgbClr val="FFFF66"/>
              </a:solidFill>
              <a:latin typeface="黑体" pitchFamily="2" charset="-122"/>
              <a:ea typeface="黑体" pitchFamily="2" charset="-122"/>
            </a:endParaRPr>
          </a:p>
          <a:p>
            <a:r>
              <a:rPr lang="en-US" altLang="zh-CN" sz="2400">
                <a:solidFill>
                  <a:schemeClr val="bg1"/>
                </a:solidFill>
              </a:rPr>
              <a:t>        printn(x/10);    </a:t>
            </a:r>
            <a:endParaRPr lang="en-US" altLang="zh-CN" sz="2400">
              <a:solidFill>
                <a:srgbClr val="FFFF66"/>
              </a:solidFill>
              <a:latin typeface="黑体" pitchFamily="2" charset="-122"/>
              <a:ea typeface="黑体" pitchFamily="2" charset="-122"/>
            </a:endParaRPr>
          </a:p>
          <a:p>
            <a:r>
              <a:rPr lang="en-US" altLang="zh-CN" sz="2400">
                <a:solidFill>
                  <a:schemeClr val="bg1"/>
                </a:solidFill>
              </a:rPr>
              <a:t>     }</a:t>
            </a:r>
          </a:p>
          <a:p>
            <a:r>
              <a:rPr lang="en-US" altLang="zh-CN" sz="2400">
                <a:solidFill>
                  <a:schemeClr val="bg1"/>
                </a:solidFill>
              </a:rPr>
              <a:t> }</a:t>
            </a:r>
          </a:p>
        </p:txBody>
      </p:sp>
      <p:sp>
        <p:nvSpPr>
          <p:cNvPr id="43013" name="Text Box 8"/>
          <p:cNvSpPr txBox="1">
            <a:spLocks noChangeArrowheads="1"/>
          </p:cNvSpPr>
          <p:nvPr/>
        </p:nvSpPr>
        <p:spPr bwMode="auto">
          <a:xfrm>
            <a:off x="323850" y="836613"/>
            <a:ext cx="3332163" cy="5251450"/>
          </a:xfrm>
          <a:prstGeom prst="rect">
            <a:avLst/>
          </a:prstGeom>
          <a:solidFill>
            <a:srgbClr val="808000"/>
          </a:solidFill>
          <a:ln w="47625">
            <a:solidFill>
              <a:srgbClr val="FFCC00"/>
            </a:solidFill>
            <a:miter lim="800000"/>
            <a:headEnd/>
            <a:tailEnd/>
          </a:ln>
        </p:spPr>
        <p:txBody>
          <a:bodyPr>
            <a:spAutoFit/>
          </a:bodyPr>
          <a:lstStyle/>
          <a:p>
            <a:r>
              <a:rPr lang="zh-CN" altLang="en-US" sz="2400">
                <a:solidFill>
                  <a:srgbClr val="FFFF66"/>
                </a:solidFill>
                <a:ea typeface="黑体" pitchFamily="2" charset="-122"/>
              </a:rPr>
              <a:t>程序如下：</a:t>
            </a:r>
          </a:p>
          <a:p>
            <a:pPr>
              <a:spcBef>
                <a:spcPct val="50000"/>
              </a:spcBef>
            </a:pPr>
            <a:r>
              <a:rPr lang="en-US" altLang="zh-CN" sz="2400">
                <a:solidFill>
                  <a:schemeClr val="bg1"/>
                </a:solidFill>
              </a:rPr>
              <a:t>#include &lt;stdio.h&gt;</a:t>
            </a:r>
          </a:p>
          <a:p>
            <a:r>
              <a:rPr lang="en-US" altLang="zh-CN" sz="2400">
                <a:solidFill>
                  <a:schemeClr val="bg1"/>
                </a:solidFill>
              </a:rPr>
              <a:t>void main()</a:t>
            </a:r>
          </a:p>
          <a:p>
            <a:r>
              <a:rPr lang="en-US" altLang="zh-CN" sz="2400">
                <a:solidFill>
                  <a:schemeClr val="bg1"/>
                </a:solidFill>
              </a:rPr>
              <a:t>{ </a:t>
            </a:r>
          </a:p>
          <a:p>
            <a:r>
              <a:rPr lang="en-US" altLang="zh-CN" sz="2400">
                <a:solidFill>
                  <a:schemeClr val="bg1"/>
                </a:solidFill>
              </a:rPr>
              <a:t>   void printn(int x);</a:t>
            </a:r>
          </a:p>
          <a:p>
            <a:r>
              <a:rPr lang="en-US" altLang="zh-CN" sz="2400">
                <a:solidFill>
                  <a:schemeClr val="bg1"/>
                </a:solidFill>
              </a:rPr>
              <a:t>   int n;</a:t>
            </a:r>
          </a:p>
          <a:p>
            <a:pPr>
              <a:spcBef>
                <a:spcPct val="50000"/>
              </a:spcBef>
            </a:pPr>
            <a:r>
              <a:rPr lang="en-US" altLang="zh-CN" sz="2400">
                <a:solidFill>
                  <a:schemeClr val="bg1"/>
                </a:solidFill>
              </a:rPr>
              <a:t>   printf("Input n=");</a:t>
            </a:r>
          </a:p>
          <a:p>
            <a:r>
              <a:rPr lang="en-US" altLang="zh-CN" sz="2400">
                <a:solidFill>
                  <a:schemeClr val="bg1"/>
                </a:solidFill>
              </a:rPr>
              <a:t>   scanf("%d",&amp;n);</a:t>
            </a:r>
          </a:p>
          <a:p>
            <a:pPr>
              <a:spcBef>
                <a:spcPct val="50000"/>
              </a:spcBef>
            </a:pPr>
            <a:r>
              <a:rPr lang="en-US" altLang="zh-CN" sz="2400">
                <a:solidFill>
                  <a:schemeClr val="bg1"/>
                </a:solidFill>
              </a:rPr>
              <a:t>   if (n&lt;0)</a:t>
            </a:r>
          </a:p>
          <a:p>
            <a:r>
              <a:rPr lang="en-US" altLang="zh-CN" sz="2400">
                <a:solidFill>
                  <a:schemeClr val="bg1"/>
                </a:solidFill>
              </a:rPr>
              <a:t>     {n=-n;putchar('-');}</a:t>
            </a:r>
          </a:p>
          <a:p>
            <a:pPr>
              <a:spcBef>
                <a:spcPct val="50000"/>
              </a:spcBef>
            </a:pPr>
            <a:r>
              <a:rPr lang="en-US" altLang="zh-CN" sz="2400">
                <a:solidFill>
                  <a:schemeClr val="bg1"/>
                </a:solidFill>
              </a:rPr>
              <a:t>   printn(n);</a:t>
            </a:r>
          </a:p>
          <a:p>
            <a:r>
              <a:rPr lang="en-US" altLang="zh-CN" sz="2400">
                <a:solidFill>
                  <a:schemeClr val="bg1"/>
                </a:solidFill>
              </a:rPr>
              <a:t>}</a:t>
            </a:r>
          </a:p>
        </p:txBody>
      </p:sp>
      <p:sp>
        <p:nvSpPr>
          <p:cNvPr id="43014" name="Text Box 9"/>
          <p:cNvSpPr txBox="1">
            <a:spLocks noChangeArrowheads="1"/>
          </p:cNvSpPr>
          <p:nvPr/>
        </p:nvSpPr>
        <p:spPr bwMode="auto">
          <a:xfrm>
            <a:off x="3924300" y="908050"/>
            <a:ext cx="4905375" cy="5241925"/>
          </a:xfrm>
          <a:prstGeom prst="rect">
            <a:avLst/>
          </a:prstGeom>
          <a:solidFill>
            <a:srgbClr val="0000FF"/>
          </a:solidFill>
          <a:ln w="38100">
            <a:solidFill>
              <a:srgbClr val="FFCC00"/>
            </a:solidFill>
            <a:miter lim="800000"/>
            <a:headEnd/>
            <a:tailEnd/>
          </a:ln>
        </p:spPr>
        <p:txBody>
          <a:bodyPr wrap="none">
            <a:spAutoFit/>
          </a:bodyPr>
          <a:lstStyle/>
          <a:p>
            <a:r>
              <a:rPr lang="en-US" altLang="zh-CN" sz="2400">
                <a:solidFill>
                  <a:srgbClr val="FFFF66"/>
                </a:solidFill>
                <a:latin typeface="黑体" pitchFamily="2" charset="-122"/>
                <a:ea typeface="黑体" pitchFamily="2" charset="-122"/>
              </a:rPr>
              <a:t>/*</a:t>
            </a:r>
            <a:r>
              <a:rPr lang="zh-CN" altLang="en-US" sz="2400">
                <a:solidFill>
                  <a:srgbClr val="FFFF66"/>
                </a:solidFill>
                <a:latin typeface="黑体" pitchFamily="2" charset="-122"/>
                <a:ea typeface="黑体" pitchFamily="2" charset="-122"/>
              </a:rPr>
              <a:t>反向输出整数</a:t>
            </a:r>
            <a:r>
              <a:rPr lang="en-US" altLang="zh-CN" sz="2400">
                <a:solidFill>
                  <a:srgbClr val="FFFF66"/>
                </a:solidFill>
                <a:latin typeface="黑体" pitchFamily="2" charset="-122"/>
                <a:ea typeface="黑体" pitchFamily="2" charset="-122"/>
              </a:rPr>
              <a:t>x*/</a:t>
            </a:r>
          </a:p>
          <a:p>
            <a:r>
              <a:rPr lang="en-US" altLang="zh-CN" sz="2400">
                <a:solidFill>
                  <a:schemeClr val="bg1"/>
                </a:solidFill>
              </a:rPr>
              <a:t>void printn(int x) </a:t>
            </a:r>
          </a:p>
          <a:p>
            <a:r>
              <a:rPr lang="en-US" altLang="zh-CN" sz="2400">
                <a:solidFill>
                  <a:schemeClr val="bg1"/>
                </a:solidFill>
              </a:rPr>
              <a:t>{</a:t>
            </a:r>
          </a:p>
          <a:p>
            <a:r>
              <a:rPr lang="en-US" altLang="zh-CN" sz="2400">
                <a:solidFill>
                  <a:schemeClr val="bg1"/>
                </a:solidFill>
              </a:rPr>
              <a:t>    </a:t>
            </a:r>
            <a:r>
              <a:rPr lang="en-US" altLang="zh-CN" sz="2400">
                <a:solidFill>
                  <a:srgbClr val="FFFF66"/>
                </a:solidFill>
                <a:latin typeface="黑体" pitchFamily="2" charset="-122"/>
                <a:ea typeface="黑体" pitchFamily="2" charset="-122"/>
              </a:rPr>
              <a:t>/*</a:t>
            </a:r>
            <a:r>
              <a:rPr lang="zh-CN" altLang="en-US" sz="2400">
                <a:solidFill>
                  <a:srgbClr val="FFFF66"/>
                </a:solidFill>
                <a:latin typeface="黑体" pitchFamily="2" charset="-122"/>
                <a:ea typeface="黑体" pitchFamily="2" charset="-122"/>
              </a:rPr>
              <a:t>若</a:t>
            </a:r>
            <a:r>
              <a:rPr lang="en-US" altLang="zh-CN" sz="2400">
                <a:solidFill>
                  <a:srgbClr val="FFFF66"/>
                </a:solidFill>
                <a:latin typeface="黑体" pitchFamily="2" charset="-122"/>
                <a:ea typeface="黑体" pitchFamily="2" charset="-122"/>
              </a:rPr>
              <a:t>x</a:t>
            </a:r>
            <a:r>
              <a:rPr lang="zh-CN" altLang="en-US" sz="2400">
                <a:solidFill>
                  <a:srgbClr val="FFFF66"/>
                </a:solidFill>
                <a:latin typeface="黑体" pitchFamily="2" charset="-122"/>
                <a:ea typeface="黑体" pitchFamily="2" charset="-122"/>
              </a:rPr>
              <a:t>为一位整数*</a:t>
            </a:r>
            <a:r>
              <a:rPr lang="en-US" altLang="zh-CN" sz="2400">
                <a:solidFill>
                  <a:srgbClr val="FFFF66"/>
                </a:solidFill>
                <a:latin typeface="黑体" pitchFamily="2" charset="-122"/>
                <a:ea typeface="黑体" pitchFamily="2" charset="-122"/>
              </a:rPr>
              <a:t>/</a:t>
            </a:r>
          </a:p>
          <a:p>
            <a:r>
              <a:rPr lang="en-US" altLang="zh-CN" sz="2400">
                <a:solidFill>
                  <a:schemeClr val="bg1"/>
                </a:solidFill>
              </a:rPr>
              <a:t>    if (x&gt;=0&amp;&amp;x&lt;=9)</a:t>
            </a:r>
            <a:endParaRPr lang="en-US" altLang="zh-CN" sz="2400">
              <a:solidFill>
                <a:srgbClr val="FFFF66"/>
              </a:solidFill>
              <a:latin typeface="黑体" pitchFamily="2" charset="-122"/>
              <a:ea typeface="黑体" pitchFamily="2" charset="-122"/>
            </a:endParaRPr>
          </a:p>
          <a:p>
            <a:r>
              <a:rPr lang="en-US" altLang="zh-CN" sz="2400">
                <a:solidFill>
                  <a:schemeClr val="bg1"/>
                </a:solidFill>
              </a:rPr>
              <a:t>        printf("%d",x); </a:t>
            </a:r>
          </a:p>
          <a:p>
            <a:r>
              <a:rPr lang="en-US" altLang="zh-CN" sz="2400">
                <a:solidFill>
                  <a:schemeClr val="bg1"/>
                </a:solidFill>
              </a:rPr>
              <a:t>   </a:t>
            </a:r>
            <a:r>
              <a:rPr lang="en-US" altLang="zh-CN" sz="2400">
                <a:solidFill>
                  <a:srgbClr val="FFFF66"/>
                </a:solidFill>
                <a:latin typeface="黑体" pitchFamily="2" charset="-122"/>
                <a:ea typeface="黑体" pitchFamily="2" charset="-122"/>
              </a:rPr>
              <a:t>/*</a:t>
            </a:r>
            <a:r>
              <a:rPr lang="zh-CN" altLang="en-US" sz="2400">
                <a:solidFill>
                  <a:srgbClr val="FFFF66"/>
                </a:solidFill>
                <a:latin typeface="黑体" pitchFamily="2" charset="-122"/>
                <a:ea typeface="黑体" pitchFamily="2" charset="-122"/>
              </a:rPr>
              <a:t>若</a:t>
            </a:r>
            <a:r>
              <a:rPr lang="en-US" altLang="zh-CN" sz="2400">
                <a:solidFill>
                  <a:srgbClr val="FFFF66"/>
                </a:solidFill>
                <a:latin typeface="黑体" pitchFamily="2" charset="-122"/>
                <a:ea typeface="黑体" pitchFamily="2" charset="-122"/>
              </a:rPr>
              <a:t>x</a:t>
            </a:r>
            <a:r>
              <a:rPr lang="zh-CN" altLang="en-US" sz="2400">
                <a:solidFill>
                  <a:srgbClr val="FFFF66"/>
                </a:solidFill>
                <a:latin typeface="黑体" pitchFamily="2" charset="-122"/>
                <a:ea typeface="黑体" pitchFamily="2" charset="-122"/>
              </a:rPr>
              <a:t>为多位整数*</a:t>
            </a:r>
            <a:r>
              <a:rPr lang="en-US" altLang="zh-CN" sz="2400">
                <a:solidFill>
                  <a:srgbClr val="FFFF66"/>
                </a:solidFill>
                <a:latin typeface="黑体" pitchFamily="2" charset="-122"/>
                <a:ea typeface="黑体" pitchFamily="2" charset="-122"/>
              </a:rPr>
              <a:t>/</a:t>
            </a:r>
          </a:p>
          <a:p>
            <a:r>
              <a:rPr lang="en-US" altLang="zh-CN" sz="2400">
                <a:solidFill>
                  <a:schemeClr val="bg1"/>
                </a:solidFill>
              </a:rPr>
              <a:t>    else </a:t>
            </a:r>
          </a:p>
          <a:p>
            <a:r>
              <a:rPr lang="en-US" altLang="zh-CN" sz="2400">
                <a:solidFill>
                  <a:schemeClr val="bg1"/>
                </a:solidFill>
              </a:rPr>
              <a:t>    {</a:t>
            </a:r>
          </a:p>
          <a:p>
            <a:r>
              <a:rPr lang="en-US" altLang="zh-CN" sz="2400">
                <a:solidFill>
                  <a:schemeClr val="bg1"/>
                </a:solidFill>
              </a:rPr>
              <a:t>     </a:t>
            </a:r>
            <a:r>
              <a:rPr lang="en-US" altLang="zh-CN" sz="2400">
                <a:solidFill>
                  <a:srgbClr val="FFFF66"/>
                </a:solidFill>
                <a:latin typeface="黑体" pitchFamily="2" charset="-122"/>
                <a:ea typeface="黑体" pitchFamily="2" charset="-122"/>
              </a:rPr>
              <a:t>/*</a:t>
            </a:r>
            <a:r>
              <a:rPr lang="zh-CN" altLang="en-US" sz="2400">
                <a:solidFill>
                  <a:srgbClr val="FFFF66"/>
                </a:solidFill>
                <a:latin typeface="黑体" pitchFamily="2" charset="-122"/>
                <a:ea typeface="黑体" pitchFamily="2" charset="-122"/>
              </a:rPr>
              <a:t>输出其个位，并形成新的</a:t>
            </a:r>
            <a:r>
              <a:rPr lang="en-US" altLang="zh-CN" sz="2400">
                <a:solidFill>
                  <a:srgbClr val="FFFF66"/>
                </a:solidFill>
                <a:latin typeface="黑体" pitchFamily="2" charset="-122"/>
                <a:ea typeface="黑体" pitchFamily="2" charset="-122"/>
              </a:rPr>
              <a:t>x*/</a:t>
            </a:r>
            <a:r>
              <a:rPr lang="en-US" altLang="zh-CN"/>
              <a:t> </a:t>
            </a:r>
            <a:r>
              <a:rPr lang="en-US" altLang="zh-CN" sz="2400">
                <a:solidFill>
                  <a:schemeClr val="bg1"/>
                </a:solidFill>
              </a:rPr>
              <a:t> </a:t>
            </a:r>
          </a:p>
          <a:p>
            <a:r>
              <a:rPr lang="en-US" altLang="zh-CN" sz="2400">
                <a:solidFill>
                  <a:schemeClr val="bg1"/>
                </a:solidFill>
              </a:rPr>
              <a:t>        printf("%d",x%10); </a:t>
            </a:r>
            <a:endParaRPr lang="en-US" altLang="zh-CN" sz="2400">
              <a:solidFill>
                <a:srgbClr val="FFFF66"/>
              </a:solidFill>
              <a:latin typeface="黑体" pitchFamily="2" charset="-122"/>
              <a:ea typeface="黑体" pitchFamily="2" charset="-122"/>
            </a:endParaRPr>
          </a:p>
          <a:p>
            <a:r>
              <a:rPr lang="en-US" altLang="zh-CN" sz="2400">
                <a:solidFill>
                  <a:schemeClr val="bg1"/>
                </a:solidFill>
              </a:rPr>
              <a:t>        printn(x/10);    </a:t>
            </a:r>
            <a:endParaRPr lang="en-US" altLang="zh-CN" sz="2400">
              <a:solidFill>
                <a:srgbClr val="FFFF66"/>
              </a:solidFill>
              <a:latin typeface="黑体" pitchFamily="2" charset="-122"/>
              <a:ea typeface="黑体" pitchFamily="2" charset="-122"/>
            </a:endParaRPr>
          </a:p>
          <a:p>
            <a:r>
              <a:rPr lang="en-US" altLang="zh-CN" sz="2400">
                <a:solidFill>
                  <a:schemeClr val="bg1"/>
                </a:solidFill>
              </a:rPr>
              <a:t>     }</a:t>
            </a:r>
          </a:p>
          <a:p>
            <a:r>
              <a:rPr lang="en-US" altLang="zh-CN" sz="2400">
                <a:solidFill>
                  <a:schemeClr val="bg1"/>
                </a:solidFill>
              </a:rPr>
              <a:t> }</a:t>
            </a:r>
          </a:p>
        </p:txBody>
      </p:sp>
    </p:spTree>
  </p:cSld>
  <p:clrMapOvr>
    <a:masterClrMapping/>
  </p:clrMapOvr>
  <p:transition>
    <p:blinds dir="vert"/>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68313" y="260350"/>
            <a:ext cx="7543800" cy="1125538"/>
          </a:xfrm>
        </p:spPr>
        <p:txBody>
          <a:bodyPr/>
          <a:lstStyle/>
          <a:p>
            <a:r>
              <a:rPr lang="en-US" altLang="zh-CN" sz="3000" smtClean="0">
                <a:solidFill>
                  <a:srgbClr val="A50021"/>
                </a:solidFill>
                <a:latin typeface="黑体" pitchFamily="2" charset="-122"/>
                <a:ea typeface="黑体" pitchFamily="2" charset="-122"/>
              </a:rPr>
              <a:t>【</a:t>
            </a:r>
            <a:r>
              <a:rPr lang="zh-CN" altLang="en-US" sz="3000" smtClean="0">
                <a:solidFill>
                  <a:srgbClr val="A50021"/>
                </a:solidFill>
                <a:latin typeface="黑体" pitchFamily="2" charset="-122"/>
                <a:ea typeface="黑体" pitchFamily="2" charset="-122"/>
              </a:rPr>
              <a:t>例七</a:t>
            </a:r>
            <a:r>
              <a:rPr lang="en-US" altLang="zh-CN" sz="3000" smtClean="0">
                <a:solidFill>
                  <a:srgbClr val="A50021"/>
                </a:solidFill>
                <a:latin typeface="黑体" pitchFamily="2" charset="-122"/>
                <a:ea typeface="黑体" pitchFamily="2" charset="-122"/>
              </a:rPr>
              <a:t>】</a:t>
            </a:r>
            <a:r>
              <a:rPr lang="zh-CN" altLang="en-US" sz="3000" smtClean="0">
                <a:solidFill>
                  <a:srgbClr val="A50021"/>
                </a:solidFill>
                <a:latin typeface="黑体" pitchFamily="2" charset="-122"/>
                <a:ea typeface="黑体" pitchFamily="2" charset="-122"/>
              </a:rPr>
              <a:t>汉诺塔（</a:t>
            </a:r>
            <a:r>
              <a:rPr lang="en-US" altLang="zh-CN" sz="3000" smtClean="0">
                <a:solidFill>
                  <a:srgbClr val="A50021"/>
                </a:solidFill>
                <a:latin typeface="黑体" pitchFamily="2" charset="-122"/>
                <a:ea typeface="黑体" pitchFamily="2" charset="-122"/>
              </a:rPr>
              <a:t>Tower of  Hanoi</a:t>
            </a:r>
            <a:r>
              <a:rPr lang="zh-CN" altLang="en-US" sz="3000" smtClean="0">
                <a:solidFill>
                  <a:srgbClr val="A50021"/>
                </a:solidFill>
                <a:latin typeface="黑体" pitchFamily="2" charset="-122"/>
                <a:ea typeface="黑体" pitchFamily="2" charset="-122"/>
              </a:rPr>
              <a:t>）问题。   </a:t>
            </a:r>
            <a:br>
              <a:rPr lang="zh-CN" altLang="en-US" sz="3000" smtClean="0">
                <a:solidFill>
                  <a:srgbClr val="A50021"/>
                </a:solidFill>
                <a:latin typeface="黑体" pitchFamily="2" charset="-122"/>
                <a:ea typeface="黑体" pitchFamily="2" charset="-122"/>
              </a:rPr>
            </a:br>
            <a:r>
              <a:rPr lang="zh-CN" altLang="en-US" sz="3000" smtClean="0">
                <a:solidFill>
                  <a:srgbClr val="A50021"/>
                </a:solidFill>
                <a:latin typeface="黑体" pitchFamily="2" charset="-122"/>
                <a:ea typeface="黑体" pitchFamily="2" charset="-122"/>
              </a:rPr>
              <a:t> </a:t>
            </a:r>
            <a:r>
              <a:rPr lang="zh-CN" altLang="en-US" sz="3000" smtClean="0">
                <a:solidFill>
                  <a:srgbClr val="FF0000"/>
                </a:solidFill>
                <a:latin typeface="楷体_GB2312" pitchFamily="49" charset="-122"/>
                <a:ea typeface="楷体_GB2312" pitchFamily="49" charset="-122"/>
              </a:rPr>
              <a:t>也是一个非数值问题。</a:t>
            </a:r>
            <a:r>
              <a:rPr lang="zh-CN" altLang="en-US" sz="3000" smtClean="0">
                <a:solidFill>
                  <a:srgbClr val="A50021"/>
                </a:solidFill>
                <a:latin typeface="黑体" pitchFamily="2" charset="-122"/>
                <a:ea typeface="黑体" pitchFamily="2" charset="-122"/>
              </a:rPr>
              <a:t>   </a:t>
            </a:r>
            <a:r>
              <a:rPr lang="en-US" altLang="zh-CN" sz="3000" b="1" i="1" smtClean="0">
                <a:solidFill>
                  <a:srgbClr val="008000"/>
                </a:solidFill>
                <a:latin typeface="黑体" pitchFamily="2" charset="-122"/>
                <a:ea typeface="黑体" pitchFamily="2" charset="-122"/>
              </a:rPr>
              <a:t>P161</a:t>
            </a:r>
            <a:r>
              <a:rPr lang="zh-CN" altLang="en-US" sz="3000" b="1" i="1" smtClean="0">
                <a:solidFill>
                  <a:srgbClr val="008000"/>
                </a:solidFill>
                <a:latin typeface="黑体" pitchFamily="2" charset="-122"/>
                <a:ea typeface="黑体" pitchFamily="2" charset="-122"/>
              </a:rPr>
              <a:t>例</a:t>
            </a:r>
            <a:r>
              <a:rPr lang="en-US" altLang="zh-CN" sz="3000" b="1" i="1" smtClean="0">
                <a:solidFill>
                  <a:srgbClr val="008000"/>
                </a:solidFill>
                <a:latin typeface="黑体" pitchFamily="2" charset="-122"/>
                <a:ea typeface="黑体" pitchFamily="2" charset="-122"/>
              </a:rPr>
              <a:t>8.9</a:t>
            </a:r>
            <a:r>
              <a:rPr lang="en-US" altLang="zh-CN" sz="3000" smtClean="0">
                <a:latin typeface="黑体" pitchFamily="2" charset="-122"/>
                <a:ea typeface="黑体" pitchFamily="2" charset="-122"/>
              </a:rPr>
              <a:t>  </a:t>
            </a:r>
          </a:p>
        </p:txBody>
      </p:sp>
      <p:sp>
        <p:nvSpPr>
          <p:cNvPr id="44035" name="Text Box 4"/>
          <p:cNvSpPr txBox="1">
            <a:spLocks noChangeArrowheads="1"/>
          </p:cNvSpPr>
          <p:nvPr/>
        </p:nvSpPr>
        <p:spPr bwMode="auto">
          <a:xfrm>
            <a:off x="395288" y="3573463"/>
            <a:ext cx="7869237" cy="2530475"/>
          </a:xfrm>
          <a:prstGeom prst="rect">
            <a:avLst/>
          </a:prstGeom>
          <a:noFill/>
          <a:ln w="9525">
            <a:noFill/>
            <a:miter lim="800000"/>
            <a:headEnd/>
            <a:tailEnd/>
          </a:ln>
        </p:spPr>
        <p:txBody>
          <a:bodyPr>
            <a:spAutoFit/>
          </a:bodyPr>
          <a:lstStyle/>
          <a:p>
            <a:r>
              <a:rPr lang="zh-CN" altLang="en-US" sz="2000">
                <a:ea typeface="华文细黑" pitchFamily="2" charset="-122"/>
              </a:rPr>
              <a:t>分析方法：</a:t>
            </a:r>
          </a:p>
          <a:p>
            <a:r>
              <a:rPr lang="zh-CN" altLang="en-US" sz="2000">
                <a:ea typeface="华文细黑" pitchFamily="2" charset="-122"/>
              </a:rPr>
              <a:t>①简化问题：设盘子只有一个，则本问题可简化为</a:t>
            </a:r>
            <a:r>
              <a:rPr lang="en-US" altLang="zh-CN" sz="2000">
                <a:ea typeface="华文细黑" pitchFamily="2" charset="-122"/>
              </a:rPr>
              <a:t>a→c</a:t>
            </a:r>
            <a:r>
              <a:rPr lang="zh-CN" altLang="en-US" sz="2000">
                <a:ea typeface="华文细黑" pitchFamily="2" charset="-122"/>
              </a:rPr>
              <a:t>。</a:t>
            </a:r>
          </a:p>
          <a:p>
            <a:r>
              <a:rPr lang="zh-CN" altLang="en-US" sz="2000">
                <a:ea typeface="华文细黑" pitchFamily="2" charset="-122"/>
              </a:rPr>
              <a:t>②对于大于一个盘子的情况，逻辑上可分为两部分：第</a:t>
            </a:r>
            <a:r>
              <a:rPr lang="en-US" altLang="zh-CN" sz="2000">
                <a:ea typeface="华文细黑" pitchFamily="2" charset="-122"/>
              </a:rPr>
              <a:t>n</a:t>
            </a:r>
            <a:r>
              <a:rPr lang="zh-CN" altLang="en-US" sz="2000">
                <a:ea typeface="华文细黑" pitchFamily="2" charset="-122"/>
              </a:rPr>
              <a:t>个盘子和除</a:t>
            </a:r>
            <a:r>
              <a:rPr lang="en-US" altLang="zh-CN" sz="2000">
                <a:ea typeface="华文细黑" pitchFamily="2" charset="-122"/>
              </a:rPr>
              <a:t>n</a:t>
            </a:r>
            <a:r>
              <a:rPr lang="zh-CN" altLang="en-US" sz="2000">
                <a:ea typeface="华文细黑" pitchFamily="2" charset="-122"/>
              </a:rPr>
              <a:t>以外的</a:t>
            </a:r>
            <a:r>
              <a:rPr lang="en-US" altLang="zh-CN" sz="2000">
                <a:ea typeface="华文细黑" pitchFamily="2" charset="-122"/>
              </a:rPr>
              <a:t>n-1</a:t>
            </a:r>
            <a:r>
              <a:rPr lang="zh-CN" altLang="en-US" sz="2000">
                <a:ea typeface="华文细黑" pitchFamily="2" charset="-122"/>
              </a:rPr>
              <a:t>个盘子。如果将除</a:t>
            </a:r>
            <a:r>
              <a:rPr lang="en-US" altLang="zh-CN" sz="2000">
                <a:ea typeface="华文细黑" pitchFamily="2" charset="-122"/>
              </a:rPr>
              <a:t>n</a:t>
            </a:r>
            <a:r>
              <a:rPr lang="zh-CN" altLang="en-US" sz="2000">
                <a:ea typeface="华文细黑" pitchFamily="2" charset="-122"/>
              </a:rPr>
              <a:t>以外的</a:t>
            </a:r>
            <a:r>
              <a:rPr lang="en-US" altLang="zh-CN" sz="2000">
                <a:ea typeface="华文细黑" pitchFamily="2" charset="-122"/>
              </a:rPr>
              <a:t>n-1</a:t>
            </a:r>
            <a:r>
              <a:rPr lang="zh-CN" altLang="en-US" sz="2000">
                <a:ea typeface="华文细黑" pitchFamily="2" charset="-122"/>
              </a:rPr>
              <a:t>个盘子看成一个整体，则要解决本问题，可按以下步骤：</a:t>
            </a:r>
          </a:p>
          <a:p>
            <a:r>
              <a:rPr lang="zh-CN" altLang="en-US" sz="2000">
                <a:ea typeface="华文细黑" pitchFamily="2" charset="-122"/>
              </a:rPr>
              <a:t>   </a:t>
            </a:r>
            <a:r>
              <a:rPr lang="en-US" altLang="zh-CN" sz="2000">
                <a:ea typeface="华文细黑" pitchFamily="2" charset="-122"/>
              </a:rPr>
              <a:t>a</a:t>
            </a:r>
            <a:r>
              <a:rPr lang="zh-CN" altLang="en-US" sz="2000">
                <a:ea typeface="华文细黑" pitchFamily="2" charset="-122"/>
              </a:rPr>
              <a:t>、将</a:t>
            </a:r>
            <a:r>
              <a:rPr lang="en-US" altLang="zh-CN" sz="2000">
                <a:ea typeface="华文细黑" pitchFamily="2" charset="-122"/>
              </a:rPr>
              <a:t>a</a:t>
            </a:r>
            <a:r>
              <a:rPr lang="zh-CN" altLang="en-US" sz="2000">
                <a:ea typeface="华文细黑" pitchFamily="2" charset="-122"/>
              </a:rPr>
              <a:t>杆上</a:t>
            </a:r>
            <a:r>
              <a:rPr lang="en-US" altLang="zh-CN" sz="2000">
                <a:ea typeface="华文细黑" pitchFamily="2" charset="-122"/>
              </a:rPr>
              <a:t>n-1</a:t>
            </a:r>
            <a:r>
              <a:rPr lang="zh-CN" altLang="en-US" sz="2000">
                <a:ea typeface="华文细黑" pitchFamily="2" charset="-122"/>
              </a:rPr>
              <a:t>个盘子借助于</a:t>
            </a:r>
            <a:r>
              <a:rPr lang="en-US" altLang="zh-CN" sz="2000">
                <a:ea typeface="华文细黑" pitchFamily="2" charset="-122"/>
              </a:rPr>
              <a:t>c</a:t>
            </a:r>
            <a:r>
              <a:rPr lang="zh-CN" altLang="en-US" sz="2000">
                <a:ea typeface="华文细黑" pitchFamily="2" charset="-122"/>
              </a:rPr>
              <a:t>先移到</a:t>
            </a:r>
            <a:r>
              <a:rPr lang="en-US" altLang="zh-CN" sz="2000">
                <a:ea typeface="华文细黑" pitchFamily="2" charset="-122"/>
              </a:rPr>
              <a:t>b</a:t>
            </a:r>
            <a:r>
              <a:rPr lang="zh-CN" altLang="en-US" sz="2000">
                <a:ea typeface="华文细黑" pitchFamily="2" charset="-122"/>
              </a:rPr>
              <a:t>杆；  </a:t>
            </a:r>
            <a:r>
              <a:rPr lang="en-US" altLang="zh-CN" sz="2000">
                <a:ea typeface="华文细黑" pitchFamily="2" charset="-122"/>
              </a:rPr>
              <a:t>a→b  (n-1,a,b,c)</a:t>
            </a:r>
          </a:p>
          <a:p>
            <a:r>
              <a:rPr lang="en-US" altLang="zh-CN" sz="2000">
                <a:ea typeface="华文细黑" pitchFamily="2" charset="-122"/>
              </a:rPr>
              <a:t>   b</a:t>
            </a:r>
            <a:r>
              <a:rPr lang="zh-CN" altLang="en-US" sz="2000">
                <a:ea typeface="华文细黑" pitchFamily="2" charset="-122"/>
              </a:rPr>
              <a:t>、将</a:t>
            </a:r>
            <a:r>
              <a:rPr lang="en-US" altLang="zh-CN" sz="2000">
                <a:ea typeface="华文细黑" pitchFamily="2" charset="-122"/>
              </a:rPr>
              <a:t>a</a:t>
            </a:r>
            <a:r>
              <a:rPr lang="zh-CN" altLang="en-US" sz="2000">
                <a:ea typeface="华文细黑" pitchFamily="2" charset="-122"/>
              </a:rPr>
              <a:t>杆上第</a:t>
            </a:r>
            <a:r>
              <a:rPr lang="en-US" altLang="zh-CN" sz="2000">
                <a:ea typeface="华文细黑" pitchFamily="2" charset="-122"/>
              </a:rPr>
              <a:t>n</a:t>
            </a:r>
            <a:r>
              <a:rPr lang="zh-CN" altLang="en-US" sz="2000">
                <a:ea typeface="华文细黑" pitchFamily="2" charset="-122"/>
              </a:rPr>
              <a:t>个盘子从</a:t>
            </a:r>
            <a:r>
              <a:rPr lang="en-US" altLang="zh-CN" sz="2000">
                <a:ea typeface="华文细黑" pitchFamily="2" charset="-122"/>
              </a:rPr>
              <a:t>a</a:t>
            </a:r>
            <a:r>
              <a:rPr lang="zh-CN" altLang="en-US" sz="2000">
                <a:ea typeface="华文细黑" pitchFamily="2" charset="-122"/>
              </a:rPr>
              <a:t>移到</a:t>
            </a:r>
            <a:r>
              <a:rPr lang="en-US" altLang="zh-CN" sz="2000">
                <a:ea typeface="华文细黑" pitchFamily="2" charset="-122"/>
              </a:rPr>
              <a:t>c</a:t>
            </a:r>
            <a:r>
              <a:rPr lang="zh-CN" altLang="en-US" sz="2000">
                <a:ea typeface="华文细黑" pitchFamily="2" charset="-122"/>
              </a:rPr>
              <a:t>杆；            </a:t>
            </a:r>
            <a:r>
              <a:rPr lang="en-US" altLang="zh-CN" sz="2000">
                <a:ea typeface="华文细黑" pitchFamily="2" charset="-122"/>
              </a:rPr>
              <a:t>a→c</a:t>
            </a:r>
          </a:p>
          <a:p>
            <a:r>
              <a:rPr lang="en-US" altLang="zh-CN" sz="2000">
                <a:ea typeface="华文细黑" pitchFamily="2" charset="-122"/>
              </a:rPr>
              <a:t>   c</a:t>
            </a:r>
            <a:r>
              <a:rPr lang="zh-CN" altLang="en-US" sz="2000">
                <a:ea typeface="华文细黑" pitchFamily="2" charset="-122"/>
              </a:rPr>
              <a:t>、将</a:t>
            </a:r>
            <a:r>
              <a:rPr lang="en-US" altLang="zh-CN" sz="2000">
                <a:ea typeface="华文细黑" pitchFamily="2" charset="-122"/>
              </a:rPr>
              <a:t>b</a:t>
            </a:r>
            <a:r>
              <a:rPr lang="zh-CN" altLang="en-US" sz="2000">
                <a:ea typeface="华文细黑" pitchFamily="2" charset="-122"/>
              </a:rPr>
              <a:t>杆上</a:t>
            </a:r>
            <a:r>
              <a:rPr lang="en-US" altLang="zh-CN" sz="2000">
                <a:ea typeface="华文细黑" pitchFamily="2" charset="-122"/>
              </a:rPr>
              <a:t>n-1</a:t>
            </a:r>
            <a:r>
              <a:rPr lang="zh-CN" altLang="en-US" sz="2000">
                <a:ea typeface="华文细黑" pitchFamily="2" charset="-122"/>
              </a:rPr>
              <a:t>个盘子借助</a:t>
            </a:r>
            <a:r>
              <a:rPr lang="en-US" altLang="zh-CN" sz="2000">
                <a:ea typeface="华文细黑" pitchFamily="2" charset="-122"/>
              </a:rPr>
              <a:t>a</a:t>
            </a:r>
            <a:r>
              <a:rPr lang="zh-CN" altLang="en-US" sz="2000">
                <a:ea typeface="华文细黑" pitchFamily="2" charset="-122"/>
              </a:rPr>
              <a:t>移到</a:t>
            </a:r>
            <a:r>
              <a:rPr lang="en-US" altLang="zh-CN" sz="2000">
                <a:ea typeface="华文细黑" pitchFamily="2" charset="-122"/>
              </a:rPr>
              <a:t>c</a:t>
            </a:r>
            <a:r>
              <a:rPr lang="zh-CN" altLang="en-US" sz="2000">
                <a:ea typeface="华文细黑" pitchFamily="2" charset="-122"/>
              </a:rPr>
              <a:t>杆。         </a:t>
            </a:r>
            <a:r>
              <a:rPr lang="en-US" altLang="zh-CN" sz="2000">
                <a:ea typeface="华文细黑" pitchFamily="2" charset="-122"/>
              </a:rPr>
              <a:t>b→c  </a:t>
            </a:r>
            <a:r>
              <a:rPr lang="zh-CN" altLang="en-US" sz="2000">
                <a:ea typeface="华文细黑" pitchFamily="2" charset="-122"/>
              </a:rPr>
              <a:t>（</a:t>
            </a:r>
            <a:r>
              <a:rPr lang="en-US" altLang="zh-CN" sz="2000">
                <a:ea typeface="华文细黑" pitchFamily="2" charset="-122"/>
              </a:rPr>
              <a:t>n-1,b,c,a</a:t>
            </a:r>
            <a:r>
              <a:rPr lang="zh-CN" altLang="en-US" sz="2000">
                <a:ea typeface="华文细黑" pitchFamily="2" charset="-122"/>
              </a:rPr>
              <a:t>） </a:t>
            </a:r>
          </a:p>
        </p:txBody>
      </p:sp>
      <p:pic>
        <p:nvPicPr>
          <p:cNvPr id="44036" name="Picture 5" descr="汉诺塔"/>
          <p:cNvPicPr>
            <a:picLocks noChangeAspect="1" noChangeArrowheads="1"/>
          </p:cNvPicPr>
          <p:nvPr>
            <p:ph idx="1"/>
          </p:nvPr>
        </p:nvPicPr>
        <p:blipFill>
          <a:blip r:embed="rId2"/>
          <a:srcRect/>
          <a:stretch>
            <a:fillRect/>
          </a:stretch>
        </p:blipFill>
        <p:spPr>
          <a:xfrm>
            <a:off x="1835150" y="1557338"/>
            <a:ext cx="5113338" cy="2216150"/>
          </a:xfrm>
          <a:noFill/>
        </p:spPr>
      </p:pic>
      <p:sp>
        <p:nvSpPr>
          <p:cNvPr id="44037" name="Text Box 7"/>
          <p:cNvSpPr txBox="1">
            <a:spLocks noChangeArrowheads="1"/>
          </p:cNvSpPr>
          <p:nvPr/>
        </p:nvSpPr>
        <p:spPr bwMode="auto">
          <a:xfrm>
            <a:off x="4572000" y="3284538"/>
            <a:ext cx="1098550" cy="366712"/>
          </a:xfrm>
          <a:prstGeom prst="rect">
            <a:avLst/>
          </a:prstGeom>
          <a:noFill/>
          <a:ln w="9525">
            <a:noFill/>
            <a:miter lim="800000"/>
            <a:headEnd/>
            <a:tailEnd/>
          </a:ln>
        </p:spPr>
        <p:txBody>
          <a:bodyPr wrap="none">
            <a:spAutoFit/>
          </a:bodyPr>
          <a:lstStyle/>
          <a:p>
            <a:r>
              <a:rPr lang="zh-CN" altLang="en-US"/>
              <a:t>（借助）</a:t>
            </a:r>
          </a:p>
        </p:txBody>
      </p:sp>
      <p:sp>
        <p:nvSpPr>
          <p:cNvPr id="44038" name="Rectangle 8"/>
          <p:cNvSpPr>
            <a:spLocks noChangeArrowheads="1"/>
          </p:cNvSpPr>
          <p:nvPr/>
        </p:nvSpPr>
        <p:spPr bwMode="auto">
          <a:xfrm>
            <a:off x="6011863" y="3357563"/>
            <a:ext cx="863600" cy="287337"/>
          </a:xfrm>
          <a:prstGeom prst="rect">
            <a:avLst/>
          </a:prstGeom>
          <a:solidFill>
            <a:schemeClr val="bg1"/>
          </a:solidFill>
          <a:ln w="9525">
            <a:no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228600"/>
            <a:ext cx="8540750" cy="630238"/>
          </a:xfrm>
        </p:spPr>
        <p:txBody>
          <a:bodyPr/>
          <a:lstStyle/>
          <a:p>
            <a:pPr eaLnBrk="1" hangingPunct="1"/>
            <a:r>
              <a:rPr lang="zh-CN" altLang="en-US" sz="4100" smtClean="0">
                <a:solidFill>
                  <a:srgbClr val="FF0000"/>
                </a:solidFill>
                <a:ea typeface="黑体" pitchFamily="2" charset="-122"/>
              </a:rPr>
              <a:t>五、变量的存储类型</a:t>
            </a:r>
          </a:p>
        </p:txBody>
      </p:sp>
      <p:sp>
        <p:nvSpPr>
          <p:cNvPr id="45059" name="Rectangle 3"/>
          <p:cNvSpPr>
            <a:spLocks noGrp="1" noRot="1" noChangeArrowheads="1"/>
          </p:cNvSpPr>
          <p:nvPr>
            <p:ph type="body" idx="1"/>
          </p:nvPr>
        </p:nvSpPr>
        <p:spPr>
          <a:xfrm>
            <a:off x="457200" y="981075"/>
            <a:ext cx="8229600" cy="1584325"/>
          </a:xfrm>
          <a:solidFill>
            <a:schemeClr val="bg1"/>
          </a:solidFill>
        </p:spPr>
        <p:txBody>
          <a:bodyPr/>
          <a:lstStyle/>
          <a:p>
            <a:pPr eaLnBrk="1" hangingPunct="1"/>
            <a:r>
              <a:rPr lang="zh-CN" altLang="en-US" sz="3000" smtClean="0">
                <a:latin typeface="华文细黑" pitchFamily="2" charset="-122"/>
                <a:ea typeface="华文细黑" pitchFamily="2" charset="-122"/>
              </a:rPr>
              <a:t>模块化设计要求研究不同模块（函数、源文件）间变量的关系。</a:t>
            </a:r>
          </a:p>
          <a:p>
            <a:pPr eaLnBrk="1" hangingPunct="1"/>
            <a:r>
              <a:rPr lang="zh-CN" altLang="en-US" sz="3000" smtClean="0">
                <a:latin typeface="华文细黑" pitchFamily="2" charset="-122"/>
                <a:ea typeface="华文细黑" pitchFamily="2" charset="-122"/>
              </a:rPr>
              <a:t>变量两大属性： </a:t>
            </a:r>
            <a:r>
              <a:rPr lang="en-US" altLang="zh-CN" sz="3000" smtClean="0">
                <a:solidFill>
                  <a:srgbClr val="3333FF"/>
                </a:solidFill>
                <a:latin typeface="华文细黑" pitchFamily="2" charset="-122"/>
                <a:ea typeface="华文细黑" pitchFamily="2" charset="-122"/>
              </a:rPr>
              <a:t>·</a:t>
            </a:r>
            <a:r>
              <a:rPr lang="zh-CN" altLang="en-US" sz="3000" smtClean="0">
                <a:solidFill>
                  <a:srgbClr val="3333FF"/>
                </a:solidFill>
                <a:latin typeface="华文细黑" pitchFamily="2" charset="-122"/>
                <a:ea typeface="华文细黑" pitchFamily="2" charset="-122"/>
              </a:rPr>
              <a:t>数据类型</a:t>
            </a:r>
            <a:r>
              <a:rPr lang="zh-CN" altLang="en-US" sz="3000" smtClean="0">
                <a:latin typeface="华文细黑" pitchFamily="2" charset="-122"/>
                <a:ea typeface="华文细黑" pitchFamily="2" charset="-122"/>
              </a:rPr>
              <a:t>   </a:t>
            </a:r>
            <a:r>
              <a:rPr lang="en-US" altLang="zh-CN" sz="3000" smtClean="0">
                <a:latin typeface="华文细黑" pitchFamily="2" charset="-122"/>
                <a:ea typeface="华文细黑" pitchFamily="2" charset="-122"/>
              </a:rPr>
              <a:t>·</a:t>
            </a:r>
            <a:r>
              <a:rPr lang="zh-CN" altLang="en-US" sz="3000" smtClean="0">
                <a:solidFill>
                  <a:srgbClr val="3333FF"/>
                </a:solidFill>
                <a:latin typeface="华文细黑" pitchFamily="2" charset="-122"/>
                <a:ea typeface="华文细黑" pitchFamily="2" charset="-122"/>
              </a:rPr>
              <a:t>存储类别</a:t>
            </a:r>
          </a:p>
          <a:p>
            <a:pPr eaLnBrk="1" hangingPunct="1">
              <a:buFont typeface="Wingdings 2" pitchFamily="18" charset="2"/>
              <a:buNone/>
            </a:pPr>
            <a:endParaRPr lang="en-US" altLang="zh-CN" sz="3000" smtClean="0">
              <a:latin typeface="华文细黑" pitchFamily="2" charset="-122"/>
              <a:ea typeface="华文细黑" pitchFamily="2" charset="-122"/>
            </a:endParaRPr>
          </a:p>
        </p:txBody>
      </p:sp>
      <p:sp>
        <p:nvSpPr>
          <p:cNvPr id="80900" name="Text Box 4"/>
          <p:cNvSpPr txBox="1">
            <a:spLocks noChangeArrowheads="1"/>
          </p:cNvSpPr>
          <p:nvPr/>
        </p:nvSpPr>
        <p:spPr bwMode="auto">
          <a:xfrm>
            <a:off x="539750" y="2565400"/>
            <a:ext cx="8148638" cy="3467100"/>
          </a:xfrm>
          <a:prstGeom prst="rect">
            <a:avLst/>
          </a:prstGeom>
          <a:solidFill>
            <a:srgbClr val="CCFFCC"/>
          </a:solidFill>
          <a:ln w="25400">
            <a:solidFill>
              <a:srgbClr val="FF6600"/>
            </a:solidFill>
            <a:miter lim="800000"/>
            <a:headEnd/>
            <a:tailEnd/>
          </a:ln>
        </p:spPr>
        <p:txBody>
          <a:bodyPr>
            <a:spAutoFit/>
          </a:bodyPr>
          <a:lstStyle/>
          <a:p>
            <a:r>
              <a:rPr lang="en-US" altLang="zh-CN" sz="2200">
                <a:ea typeface="华文细黑" pitchFamily="2" charset="-122"/>
              </a:rPr>
              <a:t>1</a:t>
            </a:r>
            <a:r>
              <a:rPr lang="zh-CN" altLang="en-US" sz="2200">
                <a:ea typeface="华文细黑" pitchFamily="2" charset="-122"/>
              </a:rPr>
              <a:t>、数据类型（复习）</a:t>
            </a:r>
          </a:p>
          <a:p>
            <a:r>
              <a:rPr lang="zh-CN" altLang="en-US" sz="2200">
                <a:ea typeface="华文细黑" pitchFamily="2" charset="-122"/>
              </a:rPr>
              <a:t>      通过变量说明（定义）来规定其数据类型：</a:t>
            </a:r>
          </a:p>
          <a:p>
            <a:r>
              <a:rPr lang="zh-CN" altLang="en-US" sz="2200">
                <a:ea typeface="华文细黑" pitchFamily="2" charset="-122"/>
              </a:rPr>
              <a:t>       格式    数据类型关键字   变量名</a:t>
            </a:r>
          </a:p>
          <a:p>
            <a:r>
              <a:rPr lang="zh-CN" altLang="en-US" sz="2200">
                <a:ea typeface="华文细黑" pitchFamily="2" charset="-122"/>
              </a:rPr>
              <a:t>       如      </a:t>
            </a:r>
            <a:r>
              <a:rPr lang="en-US" altLang="zh-CN" sz="2200">
                <a:ea typeface="华文细黑" pitchFamily="2" charset="-122"/>
              </a:rPr>
              <a:t>char   a;</a:t>
            </a:r>
          </a:p>
          <a:p>
            <a:r>
              <a:rPr lang="en-US" altLang="zh-CN" sz="2200">
                <a:ea typeface="华文细黑" pitchFamily="2" charset="-122"/>
              </a:rPr>
              <a:t>                 int  b,c ;</a:t>
            </a:r>
          </a:p>
          <a:p>
            <a:r>
              <a:rPr lang="en-US" altLang="zh-CN" sz="2200">
                <a:ea typeface="华文细黑" pitchFamily="2" charset="-122"/>
              </a:rPr>
              <a:t>                 float  x,y;</a:t>
            </a:r>
          </a:p>
          <a:p>
            <a:r>
              <a:rPr lang="en-US" altLang="zh-CN" sz="2200">
                <a:ea typeface="华文细黑" pitchFamily="2" charset="-122"/>
              </a:rPr>
              <a:t>       </a:t>
            </a:r>
            <a:r>
              <a:rPr lang="zh-CN" altLang="en-US" sz="2200">
                <a:ea typeface="华文细黑" pitchFamily="2" charset="-122"/>
              </a:rPr>
              <a:t>为什么使用变量前要先对其数据类型进行“说明”</a:t>
            </a:r>
            <a:r>
              <a:rPr lang="en-US" altLang="zh-CN" sz="2200">
                <a:ea typeface="华文细黑" pitchFamily="2" charset="-122"/>
              </a:rPr>
              <a:t>——</a:t>
            </a:r>
            <a:r>
              <a:rPr lang="zh-CN" altLang="en-US" sz="2200">
                <a:ea typeface="华文细黑" pitchFamily="2" charset="-122"/>
              </a:rPr>
              <a:t>好比看电影前先买票订座</a:t>
            </a:r>
          </a:p>
          <a:p>
            <a:r>
              <a:rPr lang="zh-CN" altLang="en-US" sz="2200">
                <a:ea typeface="华文细黑" pitchFamily="2" charset="-122"/>
              </a:rPr>
              <a:t>     </a:t>
            </a:r>
            <a:r>
              <a:rPr lang="zh-CN" altLang="en-US" sz="2200">
                <a:solidFill>
                  <a:srgbClr val="FF0000"/>
                </a:solidFill>
                <a:ea typeface="华文细黑" pitchFamily="2" charset="-122"/>
              </a:rPr>
              <a:t>◆</a:t>
            </a:r>
            <a:r>
              <a:rPr lang="zh-CN" altLang="en-US" sz="2200">
                <a:ea typeface="华文细黑" pitchFamily="2" charset="-122"/>
              </a:rPr>
              <a:t>预留存储空间（如</a:t>
            </a:r>
            <a:r>
              <a:rPr lang="en-US" altLang="zh-CN" sz="2200">
                <a:ea typeface="华文细黑" pitchFamily="2" charset="-122"/>
              </a:rPr>
              <a:t>char</a:t>
            </a:r>
            <a:r>
              <a:rPr lang="zh-CN" altLang="en-US" sz="2200">
                <a:ea typeface="华文细黑" pitchFamily="2" charset="-122"/>
              </a:rPr>
              <a:t>型为</a:t>
            </a:r>
            <a:r>
              <a:rPr lang="en-US" altLang="zh-CN" sz="2200">
                <a:ea typeface="华文细黑" pitchFamily="2" charset="-122"/>
              </a:rPr>
              <a:t>1</a:t>
            </a:r>
            <a:r>
              <a:rPr lang="zh-CN" altLang="en-US" sz="2200">
                <a:ea typeface="华文细黑" pitchFamily="2" charset="-122"/>
              </a:rPr>
              <a:t>个字节</a:t>
            </a:r>
            <a:r>
              <a:rPr lang="en-US" altLang="zh-CN" sz="2200">
                <a:ea typeface="华文细黑" pitchFamily="2" charset="-122"/>
              </a:rPr>
              <a:t>,int</a:t>
            </a:r>
            <a:r>
              <a:rPr lang="zh-CN" altLang="en-US" sz="2200">
                <a:ea typeface="华文细黑" pitchFamily="2" charset="-122"/>
              </a:rPr>
              <a:t>型为</a:t>
            </a:r>
            <a:r>
              <a:rPr lang="en-US" altLang="zh-CN" sz="2200">
                <a:ea typeface="华文细黑" pitchFamily="2" charset="-122"/>
              </a:rPr>
              <a:t>2</a:t>
            </a:r>
            <a:r>
              <a:rPr lang="zh-CN" altLang="en-US" sz="2200">
                <a:ea typeface="华文细黑" pitchFamily="2" charset="-122"/>
              </a:rPr>
              <a:t>个字节</a:t>
            </a:r>
            <a:r>
              <a:rPr lang="en-US" altLang="zh-CN" sz="2200">
                <a:latin typeface="宋体" pitchFamily="2" charset="-122"/>
              </a:rPr>
              <a:t>…</a:t>
            </a:r>
            <a:r>
              <a:rPr lang="zh-CN" altLang="en-US" sz="2200">
                <a:ea typeface="华文细黑" pitchFamily="2" charset="-122"/>
              </a:rPr>
              <a:t>）</a:t>
            </a:r>
          </a:p>
          <a:p>
            <a:r>
              <a:rPr lang="zh-CN" altLang="en-US" sz="2200">
                <a:ea typeface="华文细黑" pitchFamily="2" charset="-122"/>
              </a:rPr>
              <a:t>     </a:t>
            </a:r>
            <a:r>
              <a:rPr lang="zh-CN" altLang="en-US" sz="2200">
                <a:solidFill>
                  <a:srgbClr val="FF0000"/>
                </a:solidFill>
                <a:ea typeface="华文细黑" pitchFamily="2" charset="-122"/>
              </a:rPr>
              <a:t>◆</a:t>
            </a:r>
            <a:r>
              <a:rPr lang="zh-CN" altLang="en-US" sz="2200">
                <a:ea typeface="华文细黑" pitchFamily="2" charset="-122"/>
              </a:rPr>
              <a:t>确定存储方式（如</a:t>
            </a:r>
            <a:r>
              <a:rPr lang="en-US" altLang="zh-CN" sz="2200">
                <a:ea typeface="华文细黑" pitchFamily="2" charset="-122"/>
              </a:rPr>
              <a:t>char</a:t>
            </a:r>
            <a:r>
              <a:rPr lang="zh-CN" altLang="en-US" sz="2200">
                <a:ea typeface="华文细黑" pitchFamily="2" charset="-122"/>
              </a:rPr>
              <a:t>型存放</a:t>
            </a:r>
            <a:r>
              <a:rPr lang="en-US" altLang="zh-CN" sz="2200">
                <a:ea typeface="华文细黑" pitchFamily="2" charset="-122"/>
              </a:rPr>
              <a:t>ASCII</a:t>
            </a:r>
            <a:r>
              <a:rPr lang="zh-CN" altLang="en-US" sz="2200">
                <a:ea typeface="华文细黑" pitchFamily="2" charset="-122"/>
              </a:rPr>
              <a:t>值</a:t>
            </a:r>
            <a:r>
              <a:rPr lang="en-US" altLang="zh-CN" sz="2200">
                <a:ea typeface="华文细黑" pitchFamily="2" charset="-122"/>
              </a:rPr>
              <a:t>,int</a:t>
            </a:r>
            <a:r>
              <a:rPr lang="zh-CN" altLang="en-US" sz="2200">
                <a:ea typeface="华文细黑" pitchFamily="2" charset="-122"/>
              </a:rPr>
              <a:t>型存放补码值</a:t>
            </a:r>
            <a:r>
              <a:rPr lang="en-US" altLang="zh-CN" sz="2200">
                <a:latin typeface="宋体" pitchFamily="2" charset="-122"/>
              </a:rPr>
              <a:t>…</a:t>
            </a:r>
            <a:r>
              <a:rPr lang="zh-CN" altLang="en-US" sz="2200">
                <a:ea typeface="华文细黑"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p:cTn id="7" dur="500" fill="hold"/>
                                        <p:tgtEl>
                                          <p:spTgt spid="80900"/>
                                        </p:tgtEl>
                                        <p:attrNameLst>
                                          <p:attrName>ppt_w</p:attrName>
                                        </p:attrNameLst>
                                      </p:cBhvr>
                                      <p:tavLst>
                                        <p:tav tm="0">
                                          <p:val>
                                            <p:fltVal val="0"/>
                                          </p:val>
                                        </p:tav>
                                        <p:tav tm="100000">
                                          <p:val>
                                            <p:strVal val="#ppt_w"/>
                                          </p:val>
                                        </p:tav>
                                      </p:tavLst>
                                    </p:anim>
                                    <p:anim calcmode="lin" valueType="num">
                                      <p:cBhvr>
                                        <p:cTn id="8" dur="500" fill="hold"/>
                                        <p:tgtEl>
                                          <p:spTgt spid="809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Lst>
  </p:timing>
</p:sld>
</file>

<file path=ppt/slides/slide2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685800" y="0"/>
            <a:ext cx="7772400" cy="685800"/>
          </a:xfrm>
        </p:spPr>
        <p:txBody>
          <a:bodyPr/>
          <a:lstStyle/>
          <a:p>
            <a:pPr eaLnBrk="1" hangingPunct="1"/>
            <a:r>
              <a:rPr lang="zh-CN" altLang="en-US" smtClean="0"/>
              <a:t>复习</a:t>
            </a:r>
          </a:p>
        </p:txBody>
      </p:sp>
      <p:sp>
        <p:nvSpPr>
          <p:cNvPr id="46083" name="Rectangle 3"/>
          <p:cNvSpPr>
            <a:spLocks noGrp="1" noRot="1" noChangeArrowheads="1"/>
          </p:cNvSpPr>
          <p:nvPr>
            <p:ph type="body" idx="1"/>
          </p:nvPr>
        </p:nvSpPr>
        <p:spPr>
          <a:xfrm>
            <a:off x="685800" y="762000"/>
            <a:ext cx="8153400" cy="914400"/>
          </a:xfrm>
        </p:spPr>
        <p:txBody>
          <a:bodyPr/>
          <a:lstStyle/>
          <a:p>
            <a:pPr eaLnBrk="1" hangingPunct="1"/>
            <a:r>
              <a:rPr lang="zh-CN" altLang="en-US" sz="2400" smtClean="0">
                <a:latin typeface="华文细黑" pitchFamily="2" charset="-122"/>
                <a:ea typeface="华文细黑" pitchFamily="2" charset="-122"/>
              </a:rPr>
              <a:t>数据存储形式  </a:t>
            </a:r>
          </a:p>
          <a:p>
            <a:pPr eaLnBrk="1" hangingPunct="1">
              <a:buFont typeface="Wingdings 2" pitchFamily="18" charset="2"/>
              <a:buNone/>
            </a:pPr>
            <a:r>
              <a:rPr lang="zh-CN" altLang="en-US" sz="2400" smtClean="0">
                <a:latin typeface="华文细黑" pitchFamily="2" charset="-122"/>
                <a:ea typeface="华文细黑" pitchFamily="2" charset="-122"/>
              </a:rPr>
              <a:t>    </a:t>
            </a:r>
            <a:r>
              <a:rPr lang="zh-CN" altLang="en-US" sz="2400" smtClean="0">
                <a:solidFill>
                  <a:srgbClr val="3333FF"/>
                </a:solidFill>
                <a:latin typeface="华文细黑" pitchFamily="2" charset="-122"/>
                <a:ea typeface="华文细黑" pitchFamily="2" charset="-122"/>
              </a:rPr>
              <a:t>字符型按</a:t>
            </a:r>
            <a:r>
              <a:rPr lang="en-US" altLang="zh-CN" sz="2400" smtClean="0">
                <a:solidFill>
                  <a:srgbClr val="3333FF"/>
                </a:solidFill>
                <a:latin typeface="华文细黑" pitchFamily="2" charset="-122"/>
                <a:ea typeface="华文细黑" pitchFamily="2" charset="-122"/>
              </a:rPr>
              <a:t>ASCII</a:t>
            </a:r>
            <a:r>
              <a:rPr lang="zh-CN" altLang="en-US" sz="2400" smtClean="0">
                <a:solidFill>
                  <a:srgbClr val="3333FF"/>
                </a:solidFill>
                <a:latin typeface="华文细黑" pitchFamily="2" charset="-122"/>
                <a:ea typeface="华文细黑" pitchFamily="2" charset="-122"/>
              </a:rPr>
              <a:t>码存储</a:t>
            </a:r>
            <a:r>
              <a:rPr lang="en-US" altLang="zh-CN" sz="2400" smtClean="0">
                <a:solidFill>
                  <a:srgbClr val="3333FF"/>
                </a:solidFill>
                <a:latin typeface="华文细黑" pitchFamily="2" charset="-122"/>
                <a:ea typeface="华文细黑" pitchFamily="2" charset="-122"/>
              </a:rPr>
              <a:t>,</a:t>
            </a:r>
            <a:r>
              <a:rPr lang="zh-CN" altLang="en-US" sz="2400" smtClean="0">
                <a:solidFill>
                  <a:srgbClr val="3333FF"/>
                </a:solidFill>
                <a:latin typeface="华文细黑" pitchFamily="2" charset="-122"/>
                <a:ea typeface="华文细黑" pitchFamily="2" charset="-122"/>
              </a:rPr>
              <a:t>其余以补码存储</a:t>
            </a:r>
          </a:p>
        </p:txBody>
      </p:sp>
      <p:grpSp>
        <p:nvGrpSpPr>
          <p:cNvPr id="2" name="Group 4"/>
          <p:cNvGrpSpPr>
            <a:grpSpLocks/>
          </p:cNvGrpSpPr>
          <p:nvPr/>
        </p:nvGrpSpPr>
        <p:grpSpPr bwMode="auto">
          <a:xfrm>
            <a:off x="608013" y="1905000"/>
            <a:ext cx="8229600" cy="4572000"/>
            <a:chOff x="383" y="1200"/>
            <a:chExt cx="5184" cy="2880"/>
          </a:xfrm>
        </p:grpSpPr>
        <p:sp>
          <p:nvSpPr>
            <p:cNvPr id="46086" name="Text Box 5"/>
            <p:cNvSpPr txBox="1">
              <a:spLocks noChangeArrowheads="1"/>
            </p:cNvSpPr>
            <p:nvPr/>
          </p:nvSpPr>
          <p:spPr bwMode="auto">
            <a:xfrm>
              <a:off x="383" y="1200"/>
              <a:ext cx="5184" cy="2880"/>
            </a:xfrm>
            <a:prstGeom prst="rect">
              <a:avLst/>
            </a:prstGeom>
            <a:solidFill>
              <a:srgbClr val="CCFFFF"/>
            </a:solidFill>
            <a:ln w="12700">
              <a:noFill/>
              <a:miter lim="800000"/>
              <a:headEnd type="none" w="sm" len="sm"/>
              <a:tailEnd type="none" w="sm" len="sm"/>
            </a:ln>
          </p:spPr>
          <p:txBody>
            <a:bodyPr wrap="none" lIns="0" tIns="0" rIns="18000" bIns="0"/>
            <a:lstStyle/>
            <a:p>
              <a:pPr>
                <a:spcBef>
                  <a:spcPct val="50000"/>
                </a:spcBef>
              </a:pPr>
              <a:r>
                <a:rPr kumimoji="1" lang="en-US" altLang="zh-CN" sz="2400">
                  <a:solidFill>
                    <a:srgbClr val="FF3300"/>
                  </a:solidFill>
                  <a:latin typeface="宋体" pitchFamily="2" charset="-122"/>
                </a:rPr>
                <a:t>                    </a:t>
              </a:r>
              <a:r>
                <a:rPr kumimoji="1" lang="zh-CN" altLang="en-US" sz="2800">
                  <a:solidFill>
                    <a:srgbClr val="3333FF"/>
                  </a:solidFill>
                  <a:latin typeface="楷体_GB2312" pitchFamily="49" charset="-122"/>
                  <a:ea typeface="楷体_GB2312" pitchFamily="49" charset="-122"/>
                </a:rPr>
                <a:t>示意图</a:t>
              </a:r>
            </a:p>
            <a:p>
              <a:pPr>
                <a:spcBef>
                  <a:spcPct val="50000"/>
                </a:spcBef>
              </a:pPr>
              <a:r>
                <a:rPr kumimoji="1" lang="zh-CN" altLang="en-US" sz="2400">
                  <a:solidFill>
                    <a:srgbClr val="FF3300"/>
                  </a:solidFill>
                  <a:latin typeface="宋体" pitchFamily="2" charset="-122"/>
                </a:rPr>
                <a:t>  </a:t>
              </a:r>
              <a:r>
                <a:rPr kumimoji="1" lang="zh-CN" altLang="en-US" sz="2400">
                  <a:solidFill>
                    <a:srgbClr val="FF3300"/>
                  </a:solidFill>
                  <a:latin typeface="华文细黑" pitchFamily="2" charset="-122"/>
                  <a:ea typeface="华文细黑" pitchFamily="2" charset="-122"/>
                </a:rPr>
                <a:t>字符型                                 </a:t>
              </a:r>
              <a:r>
                <a:rPr kumimoji="1" lang="en-US" altLang="zh-CN" sz="2400">
                  <a:solidFill>
                    <a:srgbClr val="FF00FF"/>
                  </a:solidFill>
                  <a:latin typeface="华文细黑" pitchFamily="2" charset="-122"/>
                  <a:ea typeface="华文细黑" pitchFamily="2" charset="-122"/>
                </a:rPr>
                <a:t>(</a:t>
              </a:r>
              <a:r>
                <a:rPr kumimoji="1" lang="zh-CN" altLang="en-US" sz="2400">
                  <a:solidFill>
                    <a:srgbClr val="FF00FF"/>
                  </a:solidFill>
                  <a:latin typeface="华文细黑" pitchFamily="2" charset="-122"/>
                  <a:ea typeface="华文细黑" pitchFamily="2" charset="-122"/>
                </a:rPr>
                <a:t>字符</a:t>
              </a:r>
              <a:r>
                <a:rPr kumimoji="1" lang="en-US" altLang="zh-CN" sz="2400">
                  <a:solidFill>
                    <a:srgbClr val="FF00FF"/>
                  </a:solidFill>
                </a:rPr>
                <a:t>'</a:t>
              </a:r>
              <a:r>
                <a:rPr kumimoji="1" lang="en-US" altLang="zh-CN" sz="2400">
                  <a:solidFill>
                    <a:schemeClr val="hlink"/>
                  </a:solidFill>
                  <a:latin typeface="华文细黑" pitchFamily="2" charset="-122"/>
                  <a:ea typeface="华文细黑" pitchFamily="2" charset="-122"/>
                </a:rPr>
                <a:t>a</a:t>
              </a:r>
              <a:r>
                <a:rPr kumimoji="1" lang="en-US" altLang="zh-CN" sz="2400">
                  <a:solidFill>
                    <a:srgbClr val="FF00FF"/>
                  </a:solidFill>
                </a:rPr>
                <a:t>'</a:t>
              </a:r>
              <a:r>
                <a:rPr kumimoji="1" lang="en-US" altLang="zh-CN" sz="2400">
                  <a:solidFill>
                    <a:srgbClr val="FF00FF"/>
                  </a:solidFill>
                  <a:latin typeface="华文细黑" pitchFamily="2" charset="-122"/>
                  <a:ea typeface="华文细黑" pitchFamily="2" charset="-122"/>
                </a:rPr>
                <a:t>)</a:t>
              </a:r>
            </a:p>
            <a:p>
              <a:pPr>
                <a:spcBef>
                  <a:spcPct val="50000"/>
                </a:spcBef>
              </a:pPr>
              <a:r>
                <a:rPr kumimoji="1" lang="en-US" altLang="zh-CN" sz="2400">
                  <a:solidFill>
                    <a:srgbClr val="339966"/>
                  </a:solidFill>
                  <a:latin typeface="华文细黑" pitchFamily="2" charset="-122"/>
                  <a:ea typeface="华文细黑" pitchFamily="2" charset="-122"/>
                </a:rPr>
                <a:t>         </a:t>
              </a:r>
              <a:r>
                <a:rPr kumimoji="1" lang="zh-CN" altLang="en-US" sz="2400">
                  <a:solidFill>
                    <a:srgbClr val="339966"/>
                  </a:solidFill>
                  <a:latin typeface="华文细黑" pitchFamily="2" charset="-122"/>
                  <a:ea typeface="华文细黑" pitchFamily="2" charset="-122"/>
                </a:rPr>
                <a:t>用一个字节存放该字符的</a:t>
              </a:r>
              <a:r>
                <a:rPr kumimoji="1" lang="en-US" altLang="zh-CN" sz="2400">
                  <a:solidFill>
                    <a:srgbClr val="339966"/>
                  </a:solidFill>
                  <a:latin typeface="华文细黑" pitchFamily="2" charset="-122"/>
                  <a:ea typeface="华文细黑" pitchFamily="2" charset="-122"/>
                </a:rPr>
                <a:t>ASCII</a:t>
              </a:r>
              <a:r>
                <a:rPr kumimoji="1" lang="zh-CN" altLang="en-US" sz="2400">
                  <a:solidFill>
                    <a:srgbClr val="339966"/>
                  </a:solidFill>
                  <a:latin typeface="华文细黑" pitchFamily="2" charset="-122"/>
                  <a:ea typeface="华文细黑" pitchFamily="2" charset="-122"/>
                </a:rPr>
                <a:t>值</a:t>
              </a:r>
              <a:r>
                <a:rPr kumimoji="1" lang="en-US" altLang="zh-CN" sz="2400">
                  <a:solidFill>
                    <a:srgbClr val="339966"/>
                  </a:solidFill>
                  <a:latin typeface="华文细黑" pitchFamily="2" charset="-122"/>
                  <a:ea typeface="华文细黑" pitchFamily="2" charset="-122"/>
                </a:rPr>
                <a:t>(ASCII</a:t>
              </a:r>
              <a:r>
                <a:rPr kumimoji="1" lang="zh-CN" altLang="en-US" sz="2400">
                  <a:solidFill>
                    <a:srgbClr val="339966"/>
                  </a:solidFill>
                  <a:latin typeface="华文细黑" pitchFamily="2" charset="-122"/>
                  <a:ea typeface="华文细黑" pitchFamily="2" charset="-122"/>
                </a:rPr>
                <a:t>值表见附录</a:t>
              </a:r>
              <a:r>
                <a:rPr kumimoji="1" lang="en-US" altLang="zh-CN" sz="2400">
                  <a:solidFill>
                    <a:srgbClr val="339966"/>
                  </a:solidFill>
                  <a:latin typeface="华文细黑" pitchFamily="2" charset="-122"/>
                  <a:ea typeface="华文细黑" pitchFamily="2" charset="-122"/>
                </a:rPr>
                <a:t>D)</a:t>
              </a:r>
            </a:p>
            <a:p>
              <a:pPr>
                <a:spcBef>
                  <a:spcPct val="50000"/>
                </a:spcBef>
              </a:pPr>
              <a:r>
                <a:rPr kumimoji="1" lang="en-US" altLang="zh-CN" sz="2400">
                  <a:solidFill>
                    <a:srgbClr val="FF3300"/>
                  </a:solidFill>
                  <a:latin typeface="华文细黑" pitchFamily="2" charset="-122"/>
                  <a:ea typeface="华文细黑" pitchFamily="2" charset="-122"/>
                </a:rPr>
                <a:t>   </a:t>
              </a:r>
              <a:r>
                <a:rPr kumimoji="1" lang="zh-CN" altLang="en-US" sz="2400">
                  <a:solidFill>
                    <a:srgbClr val="FF3300"/>
                  </a:solidFill>
                  <a:latin typeface="华文细黑" pitchFamily="2" charset="-122"/>
                  <a:ea typeface="华文细黑" pitchFamily="2" charset="-122"/>
                </a:rPr>
                <a:t>整  型                                                      </a:t>
              </a:r>
              <a:r>
                <a:rPr kumimoji="1" lang="en-US" altLang="zh-CN" sz="2400">
                  <a:solidFill>
                    <a:srgbClr val="FF00FF"/>
                  </a:solidFill>
                  <a:latin typeface="华文细黑" pitchFamily="2" charset="-122"/>
                  <a:ea typeface="华文细黑" pitchFamily="2" charset="-122"/>
                </a:rPr>
                <a:t>(</a:t>
              </a:r>
              <a:r>
                <a:rPr kumimoji="1" lang="zh-CN" altLang="en-US" sz="2400">
                  <a:solidFill>
                    <a:srgbClr val="FF00FF"/>
                  </a:solidFill>
                  <a:latin typeface="华文细黑" pitchFamily="2" charset="-122"/>
                  <a:ea typeface="华文细黑" pitchFamily="2" charset="-122"/>
                </a:rPr>
                <a:t>十进制数</a:t>
              </a:r>
              <a:r>
                <a:rPr kumimoji="1" lang="en-US" altLang="zh-CN" sz="2400">
                  <a:solidFill>
                    <a:schemeClr val="hlink"/>
                  </a:solidFill>
                </a:rPr>
                <a:t>25037</a:t>
              </a:r>
              <a:r>
                <a:rPr kumimoji="1" lang="en-US" altLang="zh-CN" sz="2400">
                  <a:solidFill>
                    <a:srgbClr val="FF00FF"/>
                  </a:solidFill>
                </a:rPr>
                <a:t>)</a:t>
              </a:r>
              <a:endParaRPr kumimoji="1" lang="en-US" altLang="zh-CN" sz="2400">
                <a:solidFill>
                  <a:srgbClr val="FF00FF"/>
                </a:solidFill>
                <a:latin typeface="华文细黑" pitchFamily="2" charset="-122"/>
                <a:ea typeface="华文细黑" pitchFamily="2" charset="-122"/>
              </a:endParaRPr>
            </a:p>
            <a:p>
              <a:pPr>
                <a:spcBef>
                  <a:spcPct val="50000"/>
                </a:spcBef>
              </a:pPr>
              <a:r>
                <a:rPr kumimoji="1" lang="en-US" altLang="zh-CN" sz="2400">
                  <a:solidFill>
                    <a:srgbClr val="FF3300"/>
                  </a:solidFill>
                  <a:latin typeface="华文细黑" pitchFamily="2" charset="-122"/>
                  <a:ea typeface="华文细黑" pitchFamily="2" charset="-122"/>
                </a:rPr>
                <a:t>        </a:t>
              </a:r>
              <a:r>
                <a:rPr kumimoji="1" lang="zh-CN" altLang="en-US" sz="2400">
                  <a:solidFill>
                    <a:srgbClr val="339966"/>
                  </a:solidFill>
                  <a:latin typeface="华文细黑" pitchFamily="2" charset="-122"/>
                  <a:ea typeface="华文细黑" pitchFamily="2" charset="-122"/>
                </a:rPr>
                <a:t>用两个字节存放该数值的补码</a:t>
              </a:r>
            </a:p>
            <a:p>
              <a:pPr>
                <a:spcBef>
                  <a:spcPct val="50000"/>
                </a:spcBef>
              </a:pPr>
              <a:r>
                <a:rPr kumimoji="1" lang="zh-CN" altLang="en-US" sz="2400">
                  <a:solidFill>
                    <a:srgbClr val="FF3300"/>
                  </a:solidFill>
                  <a:latin typeface="华文细黑" pitchFamily="2" charset="-122"/>
                  <a:ea typeface="华文细黑" pitchFamily="2" charset="-122"/>
                </a:rPr>
                <a:t>   实  型</a:t>
              </a:r>
            </a:p>
            <a:p>
              <a:pPr>
                <a:spcBef>
                  <a:spcPct val="50000"/>
                </a:spcBef>
              </a:pPr>
              <a:r>
                <a:rPr kumimoji="1" lang="zh-CN" altLang="en-US" sz="2400">
                  <a:solidFill>
                    <a:srgbClr val="FF3300"/>
                  </a:solidFill>
                  <a:latin typeface="华文细黑" pitchFamily="2" charset="-122"/>
                  <a:ea typeface="华文细黑" pitchFamily="2" charset="-122"/>
                </a:rPr>
                <a:t>                                        </a:t>
              </a:r>
              <a:r>
                <a:rPr kumimoji="1" lang="zh-CN" altLang="en-US" sz="2400">
                  <a:solidFill>
                    <a:srgbClr val="339966"/>
                  </a:solidFill>
                  <a:latin typeface="华文细黑" pitchFamily="2" charset="-122"/>
                  <a:ea typeface="华文细黑" pitchFamily="2" charset="-122"/>
                </a:rPr>
                <a:t>尾数</a:t>
              </a:r>
              <a:r>
                <a:rPr kumimoji="1" lang="en-US" altLang="zh-CN" sz="2400">
                  <a:solidFill>
                    <a:srgbClr val="339966"/>
                  </a:solidFill>
                  <a:latin typeface="华文细黑" pitchFamily="2" charset="-122"/>
                  <a:ea typeface="华文细黑" pitchFamily="2" charset="-122"/>
                </a:rPr>
                <a:t>(</a:t>
              </a:r>
              <a:r>
                <a:rPr kumimoji="1" lang="zh-CN" altLang="en-US" sz="2400">
                  <a:solidFill>
                    <a:srgbClr val="339966"/>
                  </a:solidFill>
                  <a:latin typeface="华文细黑" pitchFamily="2" charset="-122"/>
                  <a:ea typeface="华文细黑" pitchFamily="2" charset="-122"/>
                </a:rPr>
                <a:t>补码</a:t>
              </a:r>
              <a:r>
                <a:rPr kumimoji="1" lang="en-US" altLang="zh-CN" sz="2400">
                  <a:solidFill>
                    <a:srgbClr val="339966"/>
                  </a:solidFill>
                  <a:latin typeface="华文细黑" pitchFamily="2" charset="-122"/>
                  <a:ea typeface="华文细黑" pitchFamily="2" charset="-122"/>
                </a:rPr>
                <a:t>)                      </a:t>
              </a:r>
              <a:r>
                <a:rPr kumimoji="1" lang="zh-CN" altLang="en-US" sz="2400">
                  <a:solidFill>
                    <a:srgbClr val="339966"/>
                  </a:solidFill>
                  <a:latin typeface="华文细黑" pitchFamily="2" charset="-122"/>
                  <a:ea typeface="华文细黑" pitchFamily="2" charset="-122"/>
                </a:rPr>
                <a:t>指数</a:t>
              </a:r>
              <a:r>
                <a:rPr kumimoji="1" lang="en-US" altLang="zh-CN" sz="2400">
                  <a:solidFill>
                    <a:srgbClr val="339966"/>
                  </a:solidFill>
                  <a:latin typeface="华文细黑" pitchFamily="2" charset="-122"/>
                  <a:ea typeface="华文细黑" pitchFamily="2" charset="-122"/>
                </a:rPr>
                <a:t>(</a:t>
              </a:r>
              <a:r>
                <a:rPr kumimoji="1" lang="zh-CN" altLang="en-US" sz="2400">
                  <a:solidFill>
                    <a:srgbClr val="339966"/>
                  </a:solidFill>
                  <a:latin typeface="华文细黑" pitchFamily="2" charset="-122"/>
                  <a:ea typeface="华文细黑" pitchFamily="2" charset="-122"/>
                </a:rPr>
                <a:t>阶码</a:t>
              </a:r>
              <a:r>
                <a:rPr kumimoji="1" lang="en-US" altLang="zh-CN" sz="2400">
                  <a:solidFill>
                    <a:srgbClr val="339966"/>
                  </a:solidFill>
                  <a:latin typeface="华文细黑" pitchFamily="2" charset="-122"/>
                  <a:ea typeface="华文细黑" pitchFamily="2" charset="-122"/>
                </a:rPr>
                <a:t>)</a:t>
              </a:r>
            </a:p>
            <a:p>
              <a:pPr>
                <a:spcBef>
                  <a:spcPct val="50000"/>
                </a:spcBef>
              </a:pPr>
              <a:r>
                <a:rPr kumimoji="1" lang="en-US" altLang="zh-CN" sz="2400">
                  <a:solidFill>
                    <a:srgbClr val="339966"/>
                  </a:solidFill>
                  <a:latin typeface="华文细黑" pitchFamily="2" charset="-122"/>
                  <a:ea typeface="华文细黑" pitchFamily="2" charset="-122"/>
                </a:rPr>
                <a:t>   </a:t>
              </a:r>
              <a:r>
                <a:rPr kumimoji="1" lang="zh-CN" altLang="en-US" sz="2400">
                  <a:solidFill>
                    <a:srgbClr val="339966"/>
                  </a:solidFill>
                  <a:latin typeface="华文细黑" pitchFamily="2" charset="-122"/>
                  <a:ea typeface="华文细黑" pitchFamily="2" charset="-122"/>
                </a:rPr>
                <a:t>注</a:t>
              </a:r>
              <a:r>
                <a:rPr kumimoji="1" lang="en-US" altLang="zh-CN" sz="2400">
                  <a:solidFill>
                    <a:srgbClr val="339966"/>
                  </a:solidFill>
                  <a:latin typeface="华文细黑" pitchFamily="2" charset="-122"/>
                  <a:ea typeface="华文细黑" pitchFamily="2" charset="-122"/>
                </a:rPr>
                <a:t>:</a:t>
              </a:r>
              <a:r>
                <a:rPr kumimoji="1" lang="zh-CN" altLang="en-US" sz="2400">
                  <a:solidFill>
                    <a:srgbClr val="339966"/>
                  </a:solidFill>
                  <a:latin typeface="华文细黑" pitchFamily="2" charset="-122"/>
                  <a:ea typeface="华文细黑" pitchFamily="2" charset="-122"/>
                </a:rPr>
                <a:t>第一位均为符号位</a:t>
              </a:r>
            </a:p>
          </p:txBody>
        </p:sp>
        <p:sp>
          <p:nvSpPr>
            <p:cNvPr id="46087" name="Rectangle 6"/>
            <p:cNvSpPr>
              <a:spLocks noChangeArrowheads="1"/>
            </p:cNvSpPr>
            <p:nvPr/>
          </p:nvSpPr>
          <p:spPr bwMode="auto">
            <a:xfrm>
              <a:off x="1344" y="1536"/>
              <a:ext cx="1008" cy="240"/>
            </a:xfrm>
            <a:prstGeom prst="rect">
              <a:avLst/>
            </a:prstGeom>
            <a:solidFill>
              <a:srgbClr val="CCFFFF"/>
            </a:solidFill>
            <a:ln w="12700">
              <a:noFill/>
              <a:miter lim="800000"/>
              <a:headEnd type="none" w="sm" len="sm"/>
              <a:tailEnd type="none" w="sm" len="sm"/>
            </a:ln>
          </p:spPr>
          <p:txBody>
            <a:bodyPr wrap="none" lIns="90000" tIns="46800" rIns="90000" bIns="46800" anchor="ctr"/>
            <a:lstStyle/>
            <a:p>
              <a:r>
                <a:rPr kumimoji="1" lang="en-US" altLang="zh-CN" sz="2800">
                  <a:solidFill>
                    <a:srgbClr val="3333FF"/>
                  </a:solidFill>
                  <a:latin typeface="Times New Roman" pitchFamily="18" charset="0"/>
                </a:rPr>
                <a:t>0</a:t>
              </a:r>
              <a:r>
                <a:rPr kumimoji="1" lang="en-US" altLang="zh-CN" sz="2800">
                  <a:solidFill>
                    <a:srgbClr val="FF3300"/>
                  </a:solidFill>
                  <a:latin typeface="Times New Roman" pitchFamily="18" charset="0"/>
                </a:rPr>
                <a:t>1100001</a:t>
              </a:r>
            </a:p>
          </p:txBody>
        </p:sp>
        <p:sp>
          <p:nvSpPr>
            <p:cNvPr id="46088" name="Rectangle 7"/>
            <p:cNvSpPr>
              <a:spLocks noChangeArrowheads="1"/>
            </p:cNvSpPr>
            <p:nvPr/>
          </p:nvSpPr>
          <p:spPr bwMode="auto">
            <a:xfrm>
              <a:off x="1344" y="2256"/>
              <a:ext cx="1872" cy="240"/>
            </a:xfrm>
            <a:prstGeom prst="rect">
              <a:avLst/>
            </a:prstGeom>
            <a:solidFill>
              <a:srgbClr val="CCFFFF"/>
            </a:solidFill>
            <a:ln w="12700">
              <a:noFill/>
              <a:miter lim="800000"/>
              <a:headEnd type="none" w="sm" len="sm"/>
              <a:tailEnd type="none" w="sm" len="sm"/>
            </a:ln>
          </p:spPr>
          <p:txBody>
            <a:bodyPr wrap="none" lIns="90000" tIns="46800" rIns="90000" bIns="46800" anchor="ctr"/>
            <a:lstStyle/>
            <a:p>
              <a:pPr algn="ctr"/>
              <a:r>
                <a:rPr kumimoji="1" lang="en-US" altLang="zh-CN" sz="2800">
                  <a:solidFill>
                    <a:srgbClr val="3333FF"/>
                  </a:solidFill>
                  <a:latin typeface="Times New Roman" pitchFamily="18" charset="0"/>
                </a:rPr>
                <a:t>0</a:t>
              </a:r>
              <a:r>
                <a:rPr kumimoji="1" lang="en-US" altLang="zh-CN" sz="2800">
                  <a:solidFill>
                    <a:srgbClr val="FF3300"/>
                  </a:solidFill>
                  <a:latin typeface="Times New Roman" pitchFamily="18" charset="0"/>
                </a:rPr>
                <a:t>1100001 11001101</a:t>
              </a:r>
            </a:p>
          </p:txBody>
        </p:sp>
        <p:sp>
          <p:nvSpPr>
            <p:cNvPr id="46089" name="Rectangle 8"/>
            <p:cNvSpPr>
              <a:spLocks noChangeArrowheads="1"/>
            </p:cNvSpPr>
            <p:nvPr/>
          </p:nvSpPr>
          <p:spPr bwMode="auto">
            <a:xfrm>
              <a:off x="1344" y="2976"/>
              <a:ext cx="2976" cy="240"/>
            </a:xfrm>
            <a:prstGeom prst="rect">
              <a:avLst/>
            </a:prstGeom>
            <a:solidFill>
              <a:srgbClr val="CCFFFF"/>
            </a:solidFill>
            <a:ln w="12700">
              <a:noFill/>
              <a:miter lim="800000"/>
              <a:headEnd type="none" w="sm" len="sm"/>
              <a:tailEnd type="none" w="sm" len="sm"/>
            </a:ln>
          </p:spPr>
          <p:txBody>
            <a:bodyPr wrap="none" lIns="90000" tIns="46800" rIns="90000" bIns="46800" anchor="ctr"/>
            <a:lstStyle/>
            <a:p>
              <a:r>
                <a:rPr kumimoji="1" lang="en-US" altLang="zh-CN" sz="2800">
                  <a:solidFill>
                    <a:srgbClr val="3333FF"/>
                  </a:solidFill>
                  <a:latin typeface="Times New Roman" pitchFamily="18" charset="0"/>
                </a:rPr>
                <a:t>0</a:t>
              </a:r>
              <a:r>
                <a:rPr kumimoji="1" lang="en-US" altLang="zh-CN" sz="2800">
                  <a:solidFill>
                    <a:srgbClr val="FF3300"/>
                  </a:solidFill>
                  <a:latin typeface="Times New Roman" pitchFamily="18" charset="0"/>
                </a:rPr>
                <a:t>1100001……10100010101010</a:t>
              </a:r>
            </a:p>
          </p:txBody>
        </p:sp>
        <p:sp>
          <p:nvSpPr>
            <p:cNvPr id="46090" name="Rectangle 9"/>
            <p:cNvSpPr>
              <a:spLocks noChangeArrowheads="1"/>
            </p:cNvSpPr>
            <p:nvPr/>
          </p:nvSpPr>
          <p:spPr bwMode="auto">
            <a:xfrm>
              <a:off x="4320" y="2976"/>
              <a:ext cx="1104" cy="240"/>
            </a:xfrm>
            <a:prstGeom prst="rect">
              <a:avLst/>
            </a:prstGeom>
            <a:solidFill>
              <a:srgbClr val="CCFFFF"/>
            </a:solidFill>
            <a:ln w="12700">
              <a:noFill/>
              <a:miter lim="800000"/>
              <a:headEnd type="none" w="sm" len="sm"/>
              <a:tailEnd type="none" w="sm" len="sm"/>
            </a:ln>
          </p:spPr>
          <p:txBody>
            <a:bodyPr wrap="none" lIns="90000" tIns="46800" rIns="90000" bIns="46800" anchor="ctr"/>
            <a:lstStyle/>
            <a:p>
              <a:pPr algn="ctr"/>
              <a:r>
                <a:rPr kumimoji="1" lang="en-US" altLang="zh-CN" sz="2800">
                  <a:solidFill>
                    <a:srgbClr val="3333FF"/>
                  </a:solidFill>
                  <a:latin typeface="Times New Roman" pitchFamily="18" charset="0"/>
                </a:rPr>
                <a:t>1</a:t>
              </a:r>
              <a:r>
                <a:rPr kumimoji="1" lang="en-US" altLang="zh-CN" sz="2800">
                  <a:solidFill>
                    <a:srgbClr val="FF3300"/>
                  </a:solidFill>
                  <a:latin typeface="Times New Roman" pitchFamily="18" charset="0"/>
                </a:rPr>
                <a:t>1100110</a:t>
              </a:r>
            </a:p>
          </p:txBody>
        </p:sp>
      </p:grpSp>
      <p:sp>
        <p:nvSpPr>
          <p:cNvPr id="83979" name="Text Box 11"/>
          <p:cNvSpPr txBox="1">
            <a:spLocks noChangeArrowheads="1"/>
          </p:cNvSpPr>
          <p:nvPr/>
        </p:nvSpPr>
        <p:spPr bwMode="auto">
          <a:xfrm>
            <a:off x="395288" y="765175"/>
            <a:ext cx="8351837" cy="1416050"/>
          </a:xfrm>
          <a:prstGeom prst="rect">
            <a:avLst/>
          </a:prstGeom>
          <a:solidFill>
            <a:srgbClr val="CCFFFF"/>
          </a:solidFill>
          <a:ln w="9525">
            <a:solidFill>
              <a:srgbClr val="FF6600"/>
            </a:solidFill>
            <a:miter lim="800000"/>
            <a:headEnd/>
            <a:tailEnd/>
          </a:ln>
        </p:spPr>
        <p:txBody>
          <a:bodyPr tIns="154800" bIns="154800">
            <a:spAutoFit/>
          </a:bodyPr>
          <a:lstStyle/>
          <a:p>
            <a:r>
              <a:rPr lang="zh-CN" altLang="en-US" sz="2400">
                <a:solidFill>
                  <a:srgbClr val="A50021"/>
                </a:solidFill>
                <a:latin typeface="华文细黑" pitchFamily="2" charset="-122"/>
                <a:ea typeface="华文细黑" pitchFamily="2" charset="-122"/>
              </a:rPr>
              <a:t>一个变量的数据类型定义后，就规定了该变量只能存储相应类型的数据。如定义</a:t>
            </a:r>
            <a:r>
              <a:rPr lang="en-US" altLang="zh-CN" sz="2400">
                <a:solidFill>
                  <a:srgbClr val="A50021"/>
                </a:solidFill>
                <a:latin typeface="华文细黑" pitchFamily="2" charset="-122"/>
                <a:ea typeface="华文细黑" pitchFamily="2" charset="-122"/>
              </a:rPr>
              <a:t>int x</a:t>
            </a:r>
            <a:r>
              <a:rPr lang="zh-CN" altLang="en-US" sz="2400">
                <a:solidFill>
                  <a:srgbClr val="A50021"/>
                </a:solidFill>
                <a:latin typeface="华文细黑" pitchFamily="2" charset="-122"/>
                <a:ea typeface="华文细黑" pitchFamily="2" charset="-122"/>
              </a:rPr>
              <a:t>，则</a:t>
            </a:r>
            <a:r>
              <a:rPr lang="en-US" altLang="zh-CN" sz="2400">
                <a:solidFill>
                  <a:srgbClr val="A50021"/>
                </a:solidFill>
                <a:latin typeface="华文细黑" pitchFamily="2" charset="-122"/>
                <a:ea typeface="华文细黑" pitchFamily="2" charset="-122"/>
              </a:rPr>
              <a:t>x</a:t>
            </a:r>
            <a:r>
              <a:rPr lang="zh-CN" altLang="en-US" sz="2400">
                <a:solidFill>
                  <a:srgbClr val="A50021"/>
                </a:solidFill>
                <a:latin typeface="华文细黑" pitchFamily="2" charset="-122"/>
                <a:ea typeface="华文细黑" pitchFamily="2" charset="-122"/>
              </a:rPr>
              <a:t>只能存放整型数，如果</a:t>
            </a:r>
            <a:r>
              <a:rPr lang="en-US" altLang="zh-CN" sz="2400">
                <a:solidFill>
                  <a:srgbClr val="A50021"/>
                </a:solidFill>
                <a:latin typeface="华文细黑" pitchFamily="2" charset="-122"/>
                <a:ea typeface="华文细黑" pitchFamily="2" charset="-122"/>
              </a:rPr>
              <a:t>x=3.14159</a:t>
            </a:r>
            <a:r>
              <a:rPr lang="zh-CN" altLang="en-US" sz="2400">
                <a:solidFill>
                  <a:srgbClr val="A50021"/>
                </a:solidFill>
                <a:latin typeface="华文细黑" pitchFamily="2" charset="-122"/>
                <a:ea typeface="华文细黑" pitchFamily="2" charset="-122"/>
              </a:rPr>
              <a:t>，会被自动转为整型存放。</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transition="in" filter="strips(downRight)">
                                      <p:cBhvr>
                                        <p:cTn id="7" dur="5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9" grpId="0" animBg="1"/>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301625" y="228600"/>
            <a:ext cx="8540750" cy="566738"/>
          </a:xfrm>
        </p:spPr>
        <p:txBody>
          <a:bodyPr/>
          <a:lstStyle/>
          <a:p>
            <a:pPr eaLnBrk="1" hangingPunct="1"/>
            <a:r>
              <a:rPr lang="zh-CN" altLang="en-US" sz="4100" smtClean="0">
                <a:solidFill>
                  <a:srgbClr val="FF0000"/>
                </a:solidFill>
                <a:ea typeface="黑体" pitchFamily="2" charset="-122"/>
              </a:rPr>
              <a:t>五、变量的存储类型</a:t>
            </a:r>
          </a:p>
        </p:txBody>
      </p:sp>
      <p:sp>
        <p:nvSpPr>
          <p:cNvPr id="47107" name="Rectangle 3"/>
          <p:cNvSpPr>
            <a:spLocks noGrp="1" noRot="1" noChangeArrowheads="1"/>
          </p:cNvSpPr>
          <p:nvPr>
            <p:ph type="body" sz="half" idx="1"/>
          </p:nvPr>
        </p:nvSpPr>
        <p:spPr>
          <a:xfrm>
            <a:off x="755650" y="908050"/>
            <a:ext cx="6911975" cy="433388"/>
          </a:xfrm>
          <a:solidFill>
            <a:schemeClr val="bg1"/>
          </a:solidFill>
        </p:spPr>
        <p:txBody>
          <a:bodyPr/>
          <a:lstStyle/>
          <a:p>
            <a:pPr eaLnBrk="1" hangingPunct="1">
              <a:lnSpc>
                <a:spcPct val="90000"/>
              </a:lnSpc>
            </a:pPr>
            <a:r>
              <a:rPr lang="zh-CN" altLang="en-US" sz="2600" smtClean="0">
                <a:latin typeface="华文细黑" pitchFamily="2" charset="-122"/>
                <a:ea typeface="华文细黑" pitchFamily="2" charset="-122"/>
              </a:rPr>
              <a:t>变量两大属性： </a:t>
            </a:r>
            <a:r>
              <a:rPr lang="en-US" altLang="zh-CN" sz="2600" smtClean="0">
                <a:solidFill>
                  <a:srgbClr val="3333FF"/>
                </a:solidFill>
                <a:latin typeface="华文细黑" pitchFamily="2" charset="-122"/>
                <a:ea typeface="华文细黑" pitchFamily="2" charset="-122"/>
              </a:rPr>
              <a:t>·</a:t>
            </a:r>
            <a:r>
              <a:rPr lang="zh-CN" altLang="en-US" sz="2600" smtClean="0">
                <a:solidFill>
                  <a:srgbClr val="3333FF"/>
                </a:solidFill>
                <a:latin typeface="华文细黑" pitchFamily="2" charset="-122"/>
                <a:ea typeface="华文细黑" pitchFamily="2" charset="-122"/>
              </a:rPr>
              <a:t>数据类型</a:t>
            </a:r>
            <a:r>
              <a:rPr lang="zh-CN" altLang="en-US" sz="2600" smtClean="0">
                <a:latin typeface="华文细黑" pitchFamily="2" charset="-122"/>
                <a:ea typeface="华文细黑" pitchFamily="2" charset="-122"/>
              </a:rPr>
              <a:t>   </a:t>
            </a:r>
            <a:r>
              <a:rPr lang="en-US" altLang="zh-CN" sz="2600" smtClean="0">
                <a:latin typeface="华文细黑" pitchFamily="2" charset="-122"/>
                <a:ea typeface="华文细黑" pitchFamily="2" charset="-122"/>
              </a:rPr>
              <a:t>·</a:t>
            </a:r>
            <a:r>
              <a:rPr lang="zh-CN" altLang="en-US" sz="2600" smtClean="0">
                <a:solidFill>
                  <a:srgbClr val="3333FF"/>
                </a:solidFill>
                <a:latin typeface="华文细黑" pitchFamily="2" charset="-122"/>
                <a:ea typeface="华文细黑" pitchFamily="2" charset="-122"/>
              </a:rPr>
              <a:t>存储类别</a:t>
            </a:r>
          </a:p>
          <a:p>
            <a:pPr eaLnBrk="1" hangingPunct="1">
              <a:lnSpc>
                <a:spcPct val="90000"/>
              </a:lnSpc>
              <a:buFont typeface="Wingdings 2" pitchFamily="18" charset="2"/>
              <a:buNone/>
            </a:pPr>
            <a:endParaRPr lang="en-US" altLang="zh-CN" sz="2600" smtClean="0">
              <a:latin typeface="华文细黑" pitchFamily="2" charset="-122"/>
              <a:ea typeface="华文细黑" pitchFamily="2" charset="-122"/>
            </a:endParaRPr>
          </a:p>
        </p:txBody>
      </p:sp>
      <p:sp>
        <p:nvSpPr>
          <p:cNvPr id="86020" name="Text Box 4"/>
          <p:cNvSpPr txBox="1">
            <a:spLocks noChangeArrowheads="1"/>
          </p:cNvSpPr>
          <p:nvPr/>
        </p:nvSpPr>
        <p:spPr bwMode="auto">
          <a:xfrm>
            <a:off x="468313" y="1628775"/>
            <a:ext cx="8148637" cy="4481513"/>
          </a:xfrm>
          <a:prstGeom prst="rect">
            <a:avLst/>
          </a:prstGeom>
          <a:solidFill>
            <a:srgbClr val="CCFFCC"/>
          </a:solidFill>
          <a:ln w="25400">
            <a:solidFill>
              <a:srgbClr val="FF6600"/>
            </a:solidFill>
            <a:miter lim="800000"/>
            <a:headEnd/>
            <a:tailEnd/>
          </a:ln>
        </p:spPr>
        <p:txBody>
          <a:bodyPr>
            <a:spAutoFit/>
          </a:bodyPr>
          <a:lstStyle/>
          <a:p>
            <a:pPr indent="92075"/>
            <a:r>
              <a:rPr lang="en-US" altLang="zh-CN" sz="2400">
                <a:latin typeface="华文细黑" pitchFamily="2" charset="-122"/>
                <a:ea typeface="华文细黑" pitchFamily="2" charset="-122"/>
              </a:rPr>
              <a:t>2</a:t>
            </a:r>
            <a:r>
              <a:rPr lang="zh-CN" altLang="en-US" sz="2400">
                <a:latin typeface="华文细黑" pitchFamily="2" charset="-122"/>
                <a:ea typeface="华文细黑" pitchFamily="2" charset="-122"/>
              </a:rPr>
              <a:t>、存储类别    </a:t>
            </a:r>
            <a:r>
              <a:rPr lang="en-US" altLang="zh-CN" sz="2000" i="1">
                <a:solidFill>
                  <a:srgbClr val="FF9900"/>
                </a:solidFill>
              </a:rPr>
              <a:t>P172</a:t>
            </a:r>
          </a:p>
          <a:p>
            <a:pPr indent="92075"/>
            <a:r>
              <a:rPr lang="en-US" altLang="zh-CN" sz="2400">
                <a:latin typeface="华文细黑" pitchFamily="2" charset="-122"/>
                <a:ea typeface="华文细黑" pitchFamily="2" charset="-122"/>
              </a:rPr>
              <a:t>   </a:t>
            </a:r>
            <a:r>
              <a:rPr lang="zh-CN" altLang="en-US" sz="2400">
                <a:latin typeface="华文细黑" pitchFamily="2" charset="-122"/>
                <a:ea typeface="华文细黑" pitchFamily="2" charset="-122"/>
              </a:rPr>
              <a:t>规定了变量在计算机内部的存放位置→决定变量的“寿命”（何时“生”，何时“灭”）</a:t>
            </a:r>
          </a:p>
          <a:p>
            <a:pPr indent="92075"/>
            <a:r>
              <a:rPr lang="zh-CN" altLang="en-US" sz="2400">
                <a:latin typeface="华文细黑" pitchFamily="2" charset="-122"/>
                <a:ea typeface="华文细黑" pitchFamily="2" charset="-122"/>
              </a:rPr>
              <a:t>   一个完整的变量说明格式如下：</a:t>
            </a:r>
          </a:p>
          <a:p>
            <a:pPr indent="92075">
              <a:spcBef>
                <a:spcPct val="45000"/>
              </a:spcBef>
            </a:pPr>
            <a:r>
              <a:rPr lang="zh-CN" altLang="en-US" sz="2400">
                <a:latin typeface="华文细黑" pitchFamily="2" charset="-122"/>
                <a:ea typeface="华文细黑" pitchFamily="2" charset="-122"/>
              </a:rPr>
              <a:t>               </a:t>
            </a:r>
            <a:r>
              <a:rPr lang="zh-CN" altLang="en-US" sz="2400">
                <a:solidFill>
                  <a:srgbClr val="A50021"/>
                </a:solidFill>
                <a:latin typeface="楷体_GB2312" pitchFamily="49" charset="-122"/>
                <a:ea typeface="楷体_GB2312" pitchFamily="49" charset="-122"/>
              </a:rPr>
              <a:t>存储类别   数据类型   变量名</a:t>
            </a:r>
          </a:p>
          <a:p>
            <a:pPr indent="92075"/>
            <a:r>
              <a:rPr lang="zh-CN" altLang="en-US" sz="2400">
                <a:latin typeface="华文细黑" pitchFamily="2" charset="-122"/>
                <a:ea typeface="华文细黑" pitchFamily="2" charset="-122"/>
              </a:rPr>
              <a:t>         如      </a:t>
            </a:r>
            <a:r>
              <a:rPr lang="en-US" altLang="zh-CN" sz="2400">
                <a:solidFill>
                  <a:srgbClr val="FF0000"/>
                </a:solidFill>
                <a:latin typeface="华文细黑" pitchFamily="2" charset="-122"/>
                <a:ea typeface="华文细黑" pitchFamily="2" charset="-122"/>
              </a:rPr>
              <a:t>static             int              x ,  y ;</a:t>
            </a:r>
          </a:p>
          <a:p>
            <a:pPr indent="92075">
              <a:spcBef>
                <a:spcPct val="50000"/>
              </a:spcBef>
            </a:pPr>
            <a:r>
              <a:rPr lang="en-US" altLang="zh-CN" sz="2400">
                <a:ea typeface="华文细黑" pitchFamily="2" charset="-122"/>
              </a:rPr>
              <a:t>C</a:t>
            </a:r>
            <a:r>
              <a:rPr lang="zh-CN" altLang="en-US" sz="2400">
                <a:latin typeface="华文细黑" pitchFamily="2" charset="-122"/>
                <a:ea typeface="华文细黑" pitchFamily="2" charset="-122"/>
              </a:rPr>
              <a:t>程序的存储类别有：</a:t>
            </a:r>
          </a:p>
          <a:p>
            <a:pPr indent="92075"/>
            <a:r>
              <a:rPr lang="zh-CN" altLang="en-US" sz="2400">
                <a:solidFill>
                  <a:srgbClr val="3333FF"/>
                </a:solidFill>
              </a:rPr>
              <a:t>    </a:t>
            </a:r>
            <a:r>
              <a:rPr lang="zh-CN" altLang="en-US">
                <a:solidFill>
                  <a:srgbClr val="3333FF"/>
                </a:solidFill>
                <a:ea typeface="华文细黑" pitchFamily="2" charset="-122"/>
              </a:rPr>
              <a:t>■ </a:t>
            </a:r>
            <a:r>
              <a:rPr lang="en-US" altLang="zh-CN" sz="2400">
                <a:solidFill>
                  <a:srgbClr val="A50021"/>
                </a:solidFill>
                <a:ea typeface="华文细黑" pitchFamily="2" charset="-122"/>
              </a:rPr>
              <a:t>register</a:t>
            </a:r>
            <a:r>
              <a:rPr lang="zh-CN" altLang="en-US" sz="2400">
                <a:solidFill>
                  <a:srgbClr val="A50021"/>
                </a:solidFill>
                <a:ea typeface="华文细黑" pitchFamily="2" charset="-122"/>
              </a:rPr>
              <a:t>型</a:t>
            </a:r>
            <a:r>
              <a:rPr lang="zh-CN" altLang="en-US" sz="2400">
                <a:ea typeface="华文细黑" pitchFamily="2" charset="-122"/>
              </a:rPr>
              <a:t>（寄存器型）</a:t>
            </a:r>
          </a:p>
          <a:p>
            <a:pPr indent="92075"/>
            <a:r>
              <a:rPr lang="zh-CN" altLang="en-US" sz="2400">
                <a:solidFill>
                  <a:srgbClr val="3333FF"/>
                </a:solidFill>
                <a:ea typeface="华文细黑" pitchFamily="2" charset="-122"/>
              </a:rPr>
              <a:t>    </a:t>
            </a:r>
            <a:r>
              <a:rPr lang="zh-CN" altLang="en-US">
                <a:solidFill>
                  <a:srgbClr val="3333FF"/>
                </a:solidFill>
                <a:ea typeface="华文细黑" pitchFamily="2" charset="-122"/>
              </a:rPr>
              <a:t>■ </a:t>
            </a:r>
            <a:r>
              <a:rPr lang="en-US" altLang="zh-CN" sz="2400">
                <a:solidFill>
                  <a:srgbClr val="A50021"/>
                </a:solidFill>
                <a:ea typeface="华文细黑" pitchFamily="2" charset="-122"/>
              </a:rPr>
              <a:t>auto</a:t>
            </a:r>
            <a:r>
              <a:rPr lang="zh-CN" altLang="en-US" sz="2400">
                <a:solidFill>
                  <a:srgbClr val="A50021"/>
                </a:solidFill>
                <a:ea typeface="华文细黑" pitchFamily="2" charset="-122"/>
              </a:rPr>
              <a:t>型</a:t>
            </a:r>
            <a:r>
              <a:rPr lang="zh-CN" altLang="en-US" sz="2400">
                <a:ea typeface="华文细黑" pitchFamily="2" charset="-122"/>
              </a:rPr>
              <a:t>（自动变量型）</a:t>
            </a:r>
          </a:p>
          <a:p>
            <a:pPr indent="92075"/>
            <a:r>
              <a:rPr lang="zh-CN" altLang="en-US" sz="2400">
                <a:solidFill>
                  <a:srgbClr val="3333FF"/>
                </a:solidFill>
                <a:ea typeface="华文细黑" pitchFamily="2" charset="-122"/>
              </a:rPr>
              <a:t>    </a:t>
            </a:r>
            <a:r>
              <a:rPr lang="zh-CN" altLang="en-US">
                <a:solidFill>
                  <a:srgbClr val="3333FF"/>
                </a:solidFill>
                <a:ea typeface="华文细黑" pitchFamily="2" charset="-122"/>
              </a:rPr>
              <a:t>■ </a:t>
            </a:r>
            <a:r>
              <a:rPr lang="en-US" altLang="zh-CN" sz="2400">
                <a:solidFill>
                  <a:srgbClr val="A50021"/>
                </a:solidFill>
                <a:ea typeface="华文细黑" pitchFamily="2" charset="-122"/>
              </a:rPr>
              <a:t>static</a:t>
            </a:r>
            <a:r>
              <a:rPr lang="zh-CN" altLang="en-US" sz="2400">
                <a:solidFill>
                  <a:srgbClr val="A50021"/>
                </a:solidFill>
                <a:ea typeface="华文细黑" pitchFamily="2" charset="-122"/>
              </a:rPr>
              <a:t>型</a:t>
            </a:r>
            <a:r>
              <a:rPr lang="zh-CN" altLang="en-US" sz="2400">
                <a:ea typeface="华文细黑" pitchFamily="2" charset="-122"/>
              </a:rPr>
              <a:t>（静态变量型） </a:t>
            </a:r>
          </a:p>
          <a:p>
            <a:pPr indent="92075"/>
            <a:r>
              <a:rPr lang="zh-CN" altLang="en-US" sz="2400">
                <a:solidFill>
                  <a:srgbClr val="3333FF"/>
                </a:solidFill>
                <a:ea typeface="华文细黑" pitchFamily="2" charset="-122"/>
              </a:rPr>
              <a:t>    </a:t>
            </a:r>
            <a:r>
              <a:rPr lang="zh-CN" altLang="en-US">
                <a:solidFill>
                  <a:srgbClr val="3333FF"/>
                </a:solidFill>
                <a:ea typeface="华文细黑" pitchFamily="2" charset="-122"/>
              </a:rPr>
              <a:t>■ </a:t>
            </a:r>
            <a:r>
              <a:rPr lang="en-US" altLang="zh-CN" sz="2400">
                <a:solidFill>
                  <a:srgbClr val="A50021"/>
                </a:solidFill>
                <a:ea typeface="华文细黑" pitchFamily="2" charset="-122"/>
              </a:rPr>
              <a:t>extern</a:t>
            </a:r>
            <a:r>
              <a:rPr lang="zh-CN" altLang="en-US" sz="2400">
                <a:solidFill>
                  <a:srgbClr val="A50021"/>
                </a:solidFill>
                <a:ea typeface="华文细黑" pitchFamily="2" charset="-122"/>
              </a:rPr>
              <a:t>型</a:t>
            </a:r>
            <a:r>
              <a:rPr lang="zh-CN" altLang="en-US" sz="2400">
                <a:ea typeface="华文细黑" pitchFamily="2" charset="-122"/>
              </a:rPr>
              <a:t>（外部变量型）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 calcmode="lin" valueType="num">
                                      <p:cBhvr>
                                        <p:cTn id="7" dur="500" fill="hold"/>
                                        <p:tgtEl>
                                          <p:spTgt spid="86020"/>
                                        </p:tgtEl>
                                        <p:attrNameLst>
                                          <p:attrName>ppt_w</p:attrName>
                                        </p:attrNameLst>
                                      </p:cBhvr>
                                      <p:tavLst>
                                        <p:tav tm="0">
                                          <p:val>
                                            <p:fltVal val="0"/>
                                          </p:val>
                                        </p:tav>
                                        <p:tav tm="100000">
                                          <p:val>
                                            <p:strVal val="#ppt_w"/>
                                          </p:val>
                                        </p:tav>
                                      </p:tavLst>
                                    </p:anim>
                                    <p:anim calcmode="lin" valueType="num">
                                      <p:cBhvr>
                                        <p:cTn id="8" dur="500" fill="hold"/>
                                        <p:tgtEl>
                                          <p:spTgt spid="860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Rot="1" noChangeArrowheads="1"/>
          </p:cNvSpPr>
          <p:nvPr>
            <p:ph type="title"/>
          </p:nvPr>
        </p:nvSpPr>
        <p:spPr>
          <a:xfrm>
            <a:off x="355600" y="501650"/>
            <a:ext cx="8477250" cy="571500"/>
          </a:xfrm>
        </p:spPr>
        <p:txBody>
          <a:bodyPr/>
          <a:lstStyle/>
          <a:p>
            <a:pPr eaLnBrk="1" hangingPunct="1"/>
            <a:r>
              <a:rPr lang="en-US" altLang="zh-CN" sz="3700" smtClean="0">
                <a:solidFill>
                  <a:srgbClr val="A50021"/>
                </a:solidFill>
                <a:latin typeface="黑体" pitchFamily="2" charset="-122"/>
                <a:ea typeface="黑体" pitchFamily="2" charset="-122"/>
              </a:rPr>
              <a:t>C</a:t>
            </a:r>
            <a:r>
              <a:rPr lang="zh-CN" altLang="en-US" sz="3700" smtClean="0">
                <a:solidFill>
                  <a:srgbClr val="A50021"/>
                </a:solidFill>
                <a:latin typeface="黑体" pitchFamily="2" charset="-122"/>
                <a:ea typeface="黑体" pitchFamily="2" charset="-122"/>
              </a:rPr>
              <a:t>程序的变量存储位置</a:t>
            </a:r>
          </a:p>
        </p:txBody>
      </p:sp>
      <p:pic>
        <p:nvPicPr>
          <p:cNvPr id="48131" name="Picture 10" descr="存储类型"/>
          <p:cNvPicPr>
            <a:picLocks noChangeAspect="1" noChangeArrowheads="1"/>
          </p:cNvPicPr>
          <p:nvPr>
            <p:ph idx="1"/>
          </p:nvPr>
        </p:nvPicPr>
        <p:blipFill>
          <a:blip r:embed="rId2"/>
          <a:srcRect/>
          <a:stretch>
            <a:fillRect/>
          </a:stretch>
        </p:blipFill>
        <p:spPr>
          <a:xfrm>
            <a:off x="323850" y="1506538"/>
            <a:ext cx="8424863" cy="4795837"/>
          </a:xfrm>
          <a:noFill/>
        </p:spPr>
      </p:pic>
      <p:sp>
        <p:nvSpPr>
          <p:cNvPr id="91147" name="Text Box 11"/>
          <p:cNvSpPr txBox="1">
            <a:spLocks noChangeArrowheads="1"/>
          </p:cNvSpPr>
          <p:nvPr/>
        </p:nvSpPr>
        <p:spPr bwMode="auto">
          <a:xfrm>
            <a:off x="1187450" y="423863"/>
            <a:ext cx="6121400" cy="1817687"/>
          </a:xfrm>
          <a:prstGeom prst="rect">
            <a:avLst/>
          </a:prstGeom>
          <a:solidFill>
            <a:srgbClr val="A50021"/>
          </a:solidFill>
          <a:ln w="22225">
            <a:solidFill>
              <a:srgbClr val="FF9900"/>
            </a:solidFill>
            <a:miter lim="800000"/>
            <a:headEnd/>
            <a:tailEnd/>
          </a:ln>
        </p:spPr>
        <p:txBody>
          <a:bodyPr tIns="154800" bIns="180000">
            <a:spAutoFit/>
          </a:bodyPr>
          <a:lstStyle/>
          <a:p>
            <a:pPr algn="ctr"/>
            <a:r>
              <a:rPr lang="zh-CN" altLang="en-US" sz="2400">
                <a:solidFill>
                  <a:srgbClr val="FF9900"/>
                </a:solidFill>
                <a:ea typeface="华文细黑" pitchFamily="2" charset="-122"/>
              </a:rPr>
              <a:t>变量的生存期</a:t>
            </a:r>
          </a:p>
          <a:p>
            <a:r>
              <a:rPr lang="zh-CN" altLang="en-US" sz="2400">
                <a:solidFill>
                  <a:srgbClr val="FFFF66"/>
                </a:solidFill>
                <a:ea typeface="华文细黑" pitchFamily="2" charset="-122"/>
              </a:rPr>
              <a:t>  静态存储区中的变量：</a:t>
            </a:r>
            <a:r>
              <a:rPr lang="zh-CN" altLang="en-US" sz="2400">
                <a:solidFill>
                  <a:schemeClr val="bg1"/>
                </a:solidFill>
                <a:ea typeface="华文细黑" pitchFamily="2" charset="-122"/>
              </a:rPr>
              <a:t>与程序</a:t>
            </a:r>
            <a:r>
              <a:rPr lang="zh-CN" altLang="en-US" sz="2400">
                <a:solidFill>
                  <a:schemeClr val="bg1"/>
                </a:solidFill>
                <a:latin typeface="华文细黑" pitchFamily="2" charset="-122"/>
                <a:ea typeface="华文细黑" pitchFamily="2" charset="-122"/>
              </a:rPr>
              <a:t>“</a:t>
            </a:r>
            <a:r>
              <a:rPr lang="zh-CN" altLang="en-US" sz="2400">
                <a:solidFill>
                  <a:schemeClr val="bg1"/>
                </a:solidFill>
                <a:ea typeface="华文细黑" pitchFamily="2" charset="-122"/>
              </a:rPr>
              <a:t>共存亡</a:t>
            </a:r>
            <a:r>
              <a:rPr lang="zh-CN" altLang="en-US" sz="2400">
                <a:solidFill>
                  <a:schemeClr val="bg1"/>
                </a:solidFill>
                <a:latin typeface="华文细黑" pitchFamily="2" charset="-122"/>
                <a:ea typeface="华文细黑" pitchFamily="2" charset="-122"/>
              </a:rPr>
              <a:t>”</a:t>
            </a:r>
            <a:endParaRPr lang="zh-CN" altLang="en-US" sz="2400">
              <a:solidFill>
                <a:schemeClr val="bg1"/>
              </a:solidFill>
              <a:ea typeface="华文细黑" pitchFamily="2" charset="-122"/>
            </a:endParaRPr>
          </a:p>
          <a:p>
            <a:r>
              <a:rPr lang="zh-CN" altLang="en-US" sz="2400">
                <a:solidFill>
                  <a:srgbClr val="FFFF66"/>
                </a:solidFill>
                <a:ea typeface="华文细黑" pitchFamily="2" charset="-122"/>
              </a:rPr>
              <a:t>  动态存储区中的变量：</a:t>
            </a:r>
            <a:r>
              <a:rPr lang="zh-CN" altLang="en-US" sz="2400">
                <a:solidFill>
                  <a:schemeClr val="bg1"/>
                </a:solidFill>
                <a:ea typeface="华文细黑" pitchFamily="2" charset="-122"/>
              </a:rPr>
              <a:t>与函数</a:t>
            </a:r>
            <a:r>
              <a:rPr lang="zh-CN" altLang="en-US" sz="2400">
                <a:solidFill>
                  <a:schemeClr val="bg1"/>
                </a:solidFill>
                <a:latin typeface="华文细黑" pitchFamily="2" charset="-122"/>
                <a:ea typeface="华文细黑" pitchFamily="2" charset="-122"/>
              </a:rPr>
              <a:t>“</a:t>
            </a:r>
            <a:r>
              <a:rPr lang="zh-CN" altLang="en-US" sz="2400">
                <a:solidFill>
                  <a:schemeClr val="bg1"/>
                </a:solidFill>
                <a:ea typeface="华文细黑" pitchFamily="2" charset="-122"/>
              </a:rPr>
              <a:t>共存亡</a:t>
            </a:r>
            <a:r>
              <a:rPr lang="zh-CN" altLang="en-US" sz="2400">
                <a:solidFill>
                  <a:schemeClr val="bg1"/>
                </a:solidFill>
                <a:latin typeface="华文细黑" pitchFamily="2" charset="-122"/>
                <a:ea typeface="华文细黑" pitchFamily="2" charset="-122"/>
              </a:rPr>
              <a:t>”</a:t>
            </a:r>
            <a:endParaRPr lang="zh-CN" altLang="en-US" sz="2400">
              <a:solidFill>
                <a:schemeClr val="bg1"/>
              </a:solidFill>
              <a:ea typeface="华文细黑" pitchFamily="2" charset="-122"/>
            </a:endParaRPr>
          </a:p>
          <a:p>
            <a:r>
              <a:rPr lang="zh-CN" altLang="en-US" sz="2400">
                <a:solidFill>
                  <a:schemeClr val="bg1"/>
                </a:solidFill>
                <a:ea typeface="华文细黑" pitchFamily="2" charset="-122"/>
              </a:rPr>
              <a:t>  </a:t>
            </a:r>
            <a:r>
              <a:rPr lang="zh-CN" altLang="en-US" sz="2400">
                <a:solidFill>
                  <a:srgbClr val="FFFF66"/>
                </a:solidFill>
                <a:ea typeface="华文细黑" pitchFamily="2" charset="-122"/>
              </a:rPr>
              <a:t>寄存器中的变量：</a:t>
            </a:r>
            <a:r>
              <a:rPr lang="zh-CN" altLang="en-US" sz="2400">
                <a:solidFill>
                  <a:schemeClr val="bg1"/>
                </a:solidFill>
                <a:ea typeface="华文细黑" pitchFamily="2" charset="-122"/>
              </a:rPr>
              <a:t>同动态存储区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147"/>
                                        </p:tgtEl>
                                        <p:attrNameLst>
                                          <p:attrName>style.visibility</p:attrName>
                                        </p:attrNameLst>
                                      </p:cBhvr>
                                      <p:to>
                                        <p:strVal val="visible"/>
                                      </p:to>
                                    </p:set>
                                    <p:anim calcmode="lin" valueType="num">
                                      <p:cBhvr additive="base">
                                        <p:cTn id="7" dur="500" fill="hold"/>
                                        <p:tgtEl>
                                          <p:spTgt spid="91147"/>
                                        </p:tgtEl>
                                        <p:attrNameLst>
                                          <p:attrName>ppt_x</p:attrName>
                                        </p:attrNameLst>
                                      </p:cBhvr>
                                      <p:tavLst>
                                        <p:tav tm="0">
                                          <p:val>
                                            <p:strVal val="1+#ppt_w/2"/>
                                          </p:val>
                                        </p:tav>
                                        <p:tav tm="100000">
                                          <p:val>
                                            <p:strVal val="#ppt_x"/>
                                          </p:val>
                                        </p:tav>
                                      </p:tavLst>
                                    </p:anim>
                                    <p:anim calcmode="lin" valueType="num">
                                      <p:cBhvr additive="base">
                                        <p:cTn id="8" dur="500" fill="hold"/>
                                        <p:tgtEl>
                                          <p:spTgt spid="91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7" grpId="0"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355600" y="501650"/>
            <a:ext cx="8477250" cy="571500"/>
          </a:xfrm>
        </p:spPr>
        <p:txBody>
          <a:bodyPr/>
          <a:lstStyle/>
          <a:p>
            <a:pPr eaLnBrk="1" hangingPunct="1"/>
            <a:r>
              <a:rPr lang="en-US" altLang="zh-CN" sz="3700" smtClean="0">
                <a:solidFill>
                  <a:srgbClr val="A50021"/>
                </a:solidFill>
                <a:latin typeface="黑体" pitchFamily="2" charset="-122"/>
                <a:ea typeface="黑体" pitchFamily="2" charset="-122"/>
              </a:rPr>
              <a:t>C</a:t>
            </a:r>
            <a:r>
              <a:rPr lang="zh-CN" altLang="en-US" sz="3700" smtClean="0">
                <a:solidFill>
                  <a:srgbClr val="A50021"/>
                </a:solidFill>
                <a:latin typeface="黑体" pitchFamily="2" charset="-122"/>
                <a:ea typeface="黑体" pitchFamily="2" charset="-122"/>
              </a:rPr>
              <a:t>程序的变量存储类别</a:t>
            </a:r>
          </a:p>
        </p:txBody>
      </p:sp>
      <p:pic>
        <p:nvPicPr>
          <p:cNvPr id="49155" name="Picture 3" descr="存储类型"/>
          <p:cNvPicPr>
            <a:picLocks noChangeAspect="1" noChangeArrowheads="1"/>
          </p:cNvPicPr>
          <p:nvPr>
            <p:ph idx="1"/>
          </p:nvPr>
        </p:nvPicPr>
        <p:blipFill>
          <a:blip r:embed="rId2"/>
          <a:srcRect/>
          <a:stretch>
            <a:fillRect/>
          </a:stretch>
        </p:blipFill>
        <p:spPr>
          <a:xfrm>
            <a:off x="4427538" y="1268413"/>
            <a:ext cx="4465637" cy="2541587"/>
          </a:xfrm>
          <a:noFill/>
        </p:spPr>
      </p:pic>
      <p:sp>
        <p:nvSpPr>
          <p:cNvPr id="49156" name="Text Box 4"/>
          <p:cNvSpPr txBox="1">
            <a:spLocks noChangeArrowheads="1"/>
          </p:cNvSpPr>
          <p:nvPr/>
        </p:nvSpPr>
        <p:spPr bwMode="auto">
          <a:xfrm>
            <a:off x="4067175" y="3933825"/>
            <a:ext cx="4789488" cy="1697038"/>
          </a:xfrm>
          <a:prstGeom prst="rect">
            <a:avLst/>
          </a:prstGeom>
          <a:solidFill>
            <a:srgbClr val="A50021"/>
          </a:solidFill>
          <a:ln w="22225">
            <a:solidFill>
              <a:srgbClr val="FF9900"/>
            </a:solidFill>
            <a:miter lim="800000"/>
            <a:headEnd/>
            <a:tailEnd/>
          </a:ln>
        </p:spPr>
        <p:txBody>
          <a:bodyPr tIns="154800" bIns="180000">
            <a:spAutoFit/>
          </a:bodyPr>
          <a:lstStyle/>
          <a:p>
            <a:pPr algn="ctr"/>
            <a:r>
              <a:rPr lang="zh-CN" altLang="en-US" sz="2400">
                <a:solidFill>
                  <a:srgbClr val="FF9900"/>
                </a:solidFill>
                <a:ea typeface="华文细黑" pitchFamily="2" charset="-122"/>
              </a:rPr>
              <a:t>变量的生存期</a:t>
            </a:r>
          </a:p>
          <a:p>
            <a:r>
              <a:rPr lang="zh-CN" altLang="en-US" sz="2400">
                <a:solidFill>
                  <a:srgbClr val="FFFF66"/>
                </a:solidFill>
                <a:ea typeface="华文细黑" pitchFamily="2" charset="-122"/>
              </a:rPr>
              <a:t> </a:t>
            </a:r>
            <a:r>
              <a:rPr lang="zh-CN" altLang="en-US" sz="2000">
                <a:solidFill>
                  <a:srgbClr val="FFFF66"/>
                </a:solidFill>
                <a:ea typeface="华文细黑" pitchFamily="2" charset="-122"/>
              </a:rPr>
              <a:t>静态存储区中的变量 </a:t>
            </a:r>
            <a:r>
              <a:rPr lang="zh-CN" altLang="en-US" sz="2000">
                <a:solidFill>
                  <a:schemeClr val="bg1"/>
                </a:solidFill>
                <a:ea typeface="华文细黑" pitchFamily="2" charset="-122"/>
              </a:rPr>
              <a:t>与程序</a:t>
            </a:r>
            <a:r>
              <a:rPr lang="zh-CN" altLang="en-US" sz="2000">
                <a:solidFill>
                  <a:schemeClr val="bg1"/>
                </a:solidFill>
                <a:latin typeface="华文细黑" pitchFamily="2" charset="-122"/>
                <a:ea typeface="华文细黑" pitchFamily="2" charset="-122"/>
              </a:rPr>
              <a:t>“</a:t>
            </a:r>
            <a:r>
              <a:rPr lang="zh-CN" altLang="en-US" sz="2000">
                <a:solidFill>
                  <a:schemeClr val="bg1"/>
                </a:solidFill>
                <a:ea typeface="华文细黑" pitchFamily="2" charset="-122"/>
              </a:rPr>
              <a:t>共存亡</a:t>
            </a:r>
            <a:r>
              <a:rPr lang="zh-CN" altLang="en-US" sz="2000">
                <a:solidFill>
                  <a:schemeClr val="bg1"/>
                </a:solidFill>
                <a:latin typeface="华文细黑" pitchFamily="2" charset="-122"/>
                <a:ea typeface="华文细黑" pitchFamily="2" charset="-122"/>
              </a:rPr>
              <a:t>”</a:t>
            </a:r>
            <a:endParaRPr lang="zh-CN" altLang="en-US" sz="2000">
              <a:solidFill>
                <a:schemeClr val="bg1"/>
              </a:solidFill>
              <a:ea typeface="华文细黑" pitchFamily="2" charset="-122"/>
            </a:endParaRPr>
          </a:p>
          <a:p>
            <a:r>
              <a:rPr lang="zh-CN" altLang="en-US" sz="2000">
                <a:solidFill>
                  <a:srgbClr val="FFFF66"/>
                </a:solidFill>
                <a:ea typeface="华文细黑" pitchFamily="2" charset="-122"/>
              </a:rPr>
              <a:t> 动态存储区中的变量 </a:t>
            </a:r>
            <a:r>
              <a:rPr lang="zh-CN" altLang="en-US" sz="2000">
                <a:solidFill>
                  <a:schemeClr val="bg1"/>
                </a:solidFill>
                <a:ea typeface="华文细黑" pitchFamily="2" charset="-122"/>
              </a:rPr>
              <a:t>与函数</a:t>
            </a:r>
            <a:r>
              <a:rPr lang="zh-CN" altLang="en-US" sz="2000">
                <a:solidFill>
                  <a:schemeClr val="bg1"/>
                </a:solidFill>
                <a:latin typeface="华文细黑" pitchFamily="2" charset="-122"/>
                <a:ea typeface="华文细黑" pitchFamily="2" charset="-122"/>
              </a:rPr>
              <a:t>“</a:t>
            </a:r>
            <a:r>
              <a:rPr lang="zh-CN" altLang="en-US" sz="2000">
                <a:solidFill>
                  <a:schemeClr val="bg1"/>
                </a:solidFill>
                <a:ea typeface="华文细黑" pitchFamily="2" charset="-122"/>
              </a:rPr>
              <a:t>共存亡</a:t>
            </a:r>
            <a:r>
              <a:rPr lang="zh-CN" altLang="en-US" sz="2000">
                <a:solidFill>
                  <a:schemeClr val="bg1"/>
                </a:solidFill>
                <a:latin typeface="华文细黑" pitchFamily="2" charset="-122"/>
                <a:ea typeface="华文细黑" pitchFamily="2" charset="-122"/>
              </a:rPr>
              <a:t>”</a:t>
            </a:r>
            <a:endParaRPr lang="zh-CN" altLang="en-US" sz="2000">
              <a:solidFill>
                <a:schemeClr val="bg1"/>
              </a:solidFill>
              <a:ea typeface="华文细黑" pitchFamily="2" charset="-122"/>
            </a:endParaRPr>
          </a:p>
          <a:p>
            <a:r>
              <a:rPr lang="zh-CN" altLang="en-US" sz="2000">
                <a:solidFill>
                  <a:schemeClr val="bg1"/>
                </a:solidFill>
                <a:ea typeface="华文细黑" pitchFamily="2" charset="-122"/>
              </a:rPr>
              <a:t> </a:t>
            </a:r>
            <a:r>
              <a:rPr lang="zh-CN" altLang="en-US" sz="2000">
                <a:solidFill>
                  <a:srgbClr val="FFFF66"/>
                </a:solidFill>
                <a:ea typeface="华文细黑" pitchFamily="2" charset="-122"/>
              </a:rPr>
              <a:t>寄存器中的变量        </a:t>
            </a:r>
            <a:r>
              <a:rPr lang="zh-CN" altLang="en-US" sz="2000">
                <a:solidFill>
                  <a:schemeClr val="bg1"/>
                </a:solidFill>
                <a:ea typeface="华文细黑" pitchFamily="2" charset="-122"/>
              </a:rPr>
              <a:t>同动态存储区</a:t>
            </a:r>
          </a:p>
        </p:txBody>
      </p:sp>
      <p:sp>
        <p:nvSpPr>
          <p:cNvPr id="49157" name="Text Box 5"/>
          <p:cNvSpPr txBox="1">
            <a:spLocks noChangeArrowheads="1"/>
          </p:cNvSpPr>
          <p:nvPr/>
        </p:nvSpPr>
        <p:spPr bwMode="auto">
          <a:xfrm>
            <a:off x="303213" y="1562100"/>
            <a:ext cx="184150" cy="366713"/>
          </a:xfrm>
          <a:prstGeom prst="rect">
            <a:avLst/>
          </a:prstGeom>
          <a:noFill/>
          <a:ln w="9525">
            <a:noFill/>
            <a:miter lim="800000"/>
            <a:headEnd/>
            <a:tailEnd/>
          </a:ln>
        </p:spPr>
        <p:txBody>
          <a:bodyPr wrap="none">
            <a:spAutoFit/>
          </a:bodyPr>
          <a:lstStyle/>
          <a:p>
            <a:endParaRPr lang="zh-CN" altLang="zh-CN"/>
          </a:p>
        </p:txBody>
      </p:sp>
      <p:sp>
        <p:nvSpPr>
          <p:cNvPr id="49158" name="Text Box 6"/>
          <p:cNvSpPr txBox="1">
            <a:spLocks noChangeArrowheads="1"/>
          </p:cNvSpPr>
          <p:nvPr/>
        </p:nvSpPr>
        <p:spPr bwMode="auto">
          <a:xfrm>
            <a:off x="755650" y="1125538"/>
            <a:ext cx="3384550" cy="4968875"/>
          </a:xfrm>
          <a:prstGeom prst="rect">
            <a:avLst/>
          </a:prstGeom>
          <a:noFill/>
          <a:ln w="9525">
            <a:noFill/>
            <a:miter lim="800000"/>
            <a:headEnd/>
            <a:tailEnd/>
          </a:ln>
        </p:spPr>
        <p:txBody>
          <a:bodyPr>
            <a:spAutoFit/>
          </a:bodyPr>
          <a:lstStyle/>
          <a:p>
            <a:r>
              <a:rPr lang="en-US" altLang="zh-CN" b="1">
                <a:solidFill>
                  <a:srgbClr val="3333FF"/>
                </a:solidFill>
                <a:ea typeface="华文细黑" pitchFamily="2" charset="-122"/>
              </a:rPr>
              <a:t>■ </a:t>
            </a:r>
            <a:r>
              <a:rPr lang="en-US" altLang="zh-CN" sz="2000" b="1">
                <a:solidFill>
                  <a:srgbClr val="3333FF"/>
                </a:solidFill>
                <a:ea typeface="华文细黑" pitchFamily="2" charset="-122"/>
              </a:rPr>
              <a:t>register</a:t>
            </a:r>
            <a:r>
              <a:rPr lang="zh-CN" altLang="en-US" sz="2000" b="1">
                <a:solidFill>
                  <a:srgbClr val="3333FF"/>
                </a:solidFill>
                <a:ea typeface="华文细黑" pitchFamily="2" charset="-122"/>
              </a:rPr>
              <a:t>型（寄存器型）</a:t>
            </a:r>
          </a:p>
          <a:p>
            <a:r>
              <a:rPr lang="zh-CN" altLang="en-US" sz="2000">
                <a:ea typeface="华文细黑" pitchFamily="2" charset="-122"/>
              </a:rPr>
              <a:t>变量值存放在运算器的寄存器中</a:t>
            </a:r>
            <a:r>
              <a:rPr lang="en-US" altLang="zh-CN" sz="2000">
                <a:ea typeface="华文细黑" pitchFamily="2" charset="-122"/>
              </a:rPr>
              <a:t>——</a:t>
            </a:r>
            <a:r>
              <a:rPr lang="zh-CN" altLang="en-US" sz="2000">
                <a:ea typeface="华文细黑" pitchFamily="2" charset="-122"/>
              </a:rPr>
              <a:t>存取速度快，一般只允许</a:t>
            </a:r>
            <a:r>
              <a:rPr lang="en-US" altLang="zh-CN" sz="2000">
                <a:ea typeface="华文细黑" pitchFamily="2" charset="-122"/>
              </a:rPr>
              <a:t>2</a:t>
            </a:r>
            <a:r>
              <a:rPr lang="zh-CN" altLang="en-US" sz="2000">
                <a:ea typeface="华文细黑" pitchFamily="2" charset="-122"/>
              </a:rPr>
              <a:t>～</a:t>
            </a:r>
            <a:r>
              <a:rPr lang="en-US" altLang="zh-CN" sz="2000">
                <a:ea typeface="华文细黑" pitchFamily="2" charset="-122"/>
              </a:rPr>
              <a:t>3</a:t>
            </a:r>
            <a:r>
              <a:rPr lang="zh-CN" altLang="en-US" sz="2000">
                <a:ea typeface="华文细黑" pitchFamily="2" charset="-122"/>
              </a:rPr>
              <a:t>个，且限于</a:t>
            </a:r>
            <a:r>
              <a:rPr lang="en-US" altLang="zh-CN" sz="2000">
                <a:ea typeface="华文细黑" pitchFamily="2" charset="-122"/>
              </a:rPr>
              <a:t>char</a:t>
            </a:r>
            <a:r>
              <a:rPr lang="zh-CN" altLang="en-US" sz="2000">
                <a:ea typeface="华文细黑" pitchFamily="2" charset="-122"/>
              </a:rPr>
              <a:t>型和</a:t>
            </a:r>
            <a:r>
              <a:rPr lang="en-US" altLang="zh-CN" sz="2000">
                <a:ea typeface="华文细黑" pitchFamily="2" charset="-122"/>
              </a:rPr>
              <a:t>int</a:t>
            </a:r>
            <a:r>
              <a:rPr lang="zh-CN" altLang="en-US" sz="2000">
                <a:ea typeface="华文细黑" pitchFamily="2" charset="-122"/>
              </a:rPr>
              <a:t>型，通常用于循环变量（在微机的</a:t>
            </a:r>
            <a:r>
              <a:rPr lang="en-US" altLang="zh-CN" sz="2000">
                <a:ea typeface="华文细黑" pitchFamily="2" charset="-122"/>
              </a:rPr>
              <a:t>Turbo C</a:t>
            </a:r>
            <a:r>
              <a:rPr lang="zh-CN" altLang="en-US" sz="2000">
                <a:ea typeface="华文细黑" pitchFamily="2" charset="-122"/>
              </a:rPr>
              <a:t>中实际上自动转为</a:t>
            </a:r>
            <a:r>
              <a:rPr lang="en-US" altLang="zh-CN" sz="2000">
                <a:ea typeface="华文细黑" pitchFamily="2" charset="-122"/>
              </a:rPr>
              <a:t>auto</a:t>
            </a:r>
            <a:r>
              <a:rPr lang="zh-CN" altLang="en-US" sz="2000">
                <a:ea typeface="华文细黑" pitchFamily="2" charset="-122"/>
              </a:rPr>
              <a:t>型）。</a:t>
            </a:r>
          </a:p>
          <a:p>
            <a:r>
              <a:rPr lang="zh-CN" altLang="en-US" sz="2000" b="1">
                <a:solidFill>
                  <a:srgbClr val="3333FF"/>
                </a:solidFill>
                <a:ea typeface="华文细黑" pitchFamily="2" charset="-122"/>
              </a:rPr>
              <a:t>■ </a:t>
            </a:r>
            <a:r>
              <a:rPr lang="en-US" altLang="zh-CN" sz="2000" b="1">
                <a:solidFill>
                  <a:srgbClr val="3333FF"/>
                </a:solidFill>
                <a:ea typeface="华文细黑" pitchFamily="2" charset="-122"/>
              </a:rPr>
              <a:t>auto</a:t>
            </a:r>
            <a:r>
              <a:rPr lang="zh-CN" altLang="en-US" sz="2000" b="1">
                <a:solidFill>
                  <a:srgbClr val="3333FF"/>
                </a:solidFill>
                <a:ea typeface="华文细黑" pitchFamily="2" charset="-122"/>
              </a:rPr>
              <a:t>型（自动变量型）</a:t>
            </a:r>
          </a:p>
          <a:p>
            <a:r>
              <a:rPr lang="zh-CN" altLang="en-US" sz="2000">
                <a:ea typeface="华文细黑" pitchFamily="2" charset="-122"/>
              </a:rPr>
              <a:t>变量值存放在主存储器的动态存储区（堆栈方式）；</a:t>
            </a:r>
          </a:p>
          <a:p>
            <a:r>
              <a:rPr lang="zh-CN" altLang="en-US" sz="2000">
                <a:ea typeface="华文细黑" pitchFamily="2" charset="-122"/>
              </a:rPr>
              <a:t>优点</a:t>
            </a:r>
            <a:r>
              <a:rPr lang="en-US" altLang="zh-CN" sz="2000">
                <a:ea typeface="华文细黑" pitchFamily="2" charset="-122"/>
              </a:rPr>
              <a:t>——</a:t>
            </a:r>
            <a:r>
              <a:rPr lang="zh-CN" altLang="en-US" sz="2000">
                <a:ea typeface="华文细黑" pitchFamily="2" charset="-122"/>
              </a:rPr>
              <a:t>同一内存区可被不同变量反复使用。</a:t>
            </a:r>
          </a:p>
          <a:p>
            <a:r>
              <a:rPr lang="zh-CN" altLang="en-US" sz="2000">
                <a:solidFill>
                  <a:srgbClr val="A50021"/>
                </a:solidFill>
                <a:ea typeface="华文细黑" pitchFamily="2" charset="-122"/>
              </a:rPr>
              <a:t>以上两种变量均属于“动态存储型”，即调用函数时才为这些变量分配单元，函数调用结束其值自动消失。</a:t>
            </a:r>
          </a:p>
        </p:txBody>
      </p:sp>
    </p:spTree>
  </p:cSld>
  <p:clrMapOvr>
    <a:masterClrMapping/>
  </p:clrMapOvr>
  <p:transition>
    <p:blinds dir="vert"/>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55600" y="501650"/>
            <a:ext cx="8477250" cy="571500"/>
          </a:xfrm>
        </p:spPr>
        <p:txBody>
          <a:bodyPr/>
          <a:lstStyle/>
          <a:p>
            <a:pPr eaLnBrk="1" hangingPunct="1"/>
            <a:r>
              <a:rPr lang="en-US" altLang="zh-CN" sz="3700" smtClean="0">
                <a:solidFill>
                  <a:srgbClr val="A50021"/>
                </a:solidFill>
                <a:latin typeface="黑体" pitchFamily="2" charset="-122"/>
                <a:ea typeface="黑体" pitchFamily="2" charset="-122"/>
              </a:rPr>
              <a:t>C</a:t>
            </a:r>
            <a:r>
              <a:rPr lang="zh-CN" altLang="en-US" sz="3700" smtClean="0">
                <a:solidFill>
                  <a:srgbClr val="A50021"/>
                </a:solidFill>
                <a:latin typeface="黑体" pitchFamily="2" charset="-122"/>
                <a:ea typeface="黑体" pitchFamily="2" charset="-122"/>
              </a:rPr>
              <a:t>程序的变量存储类别</a:t>
            </a:r>
          </a:p>
        </p:txBody>
      </p:sp>
      <p:pic>
        <p:nvPicPr>
          <p:cNvPr id="50179" name="Picture 3" descr="存储类型"/>
          <p:cNvPicPr>
            <a:picLocks noChangeAspect="1" noChangeArrowheads="1"/>
          </p:cNvPicPr>
          <p:nvPr>
            <p:ph idx="1"/>
          </p:nvPr>
        </p:nvPicPr>
        <p:blipFill>
          <a:blip r:embed="rId2"/>
          <a:srcRect/>
          <a:stretch>
            <a:fillRect/>
          </a:stretch>
        </p:blipFill>
        <p:spPr>
          <a:xfrm>
            <a:off x="4427538" y="1268413"/>
            <a:ext cx="4465637" cy="2541587"/>
          </a:xfrm>
          <a:noFill/>
        </p:spPr>
      </p:pic>
      <p:sp>
        <p:nvSpPr>
          <p:cNvPr id="50180" name="Text Box 4"/>
          <p:cNvSpPr txBox="1">
            <a:spLocks noChangeArrowheads="1"/>
          </p:cNvSpPr>
          <p:nvPr/>
        </p:nvSpPr>
        <p:spPr bwMode="auto">
          <a:xfrm>
            <a:off x="4067175" y="3933825"/>
            <a:ext cx="4789488" cy="1697038"/>
          </a:xfrm>
          <a:prstGeom prst="rect">
            <a:avLst/>
          </a:prstGeom>
          <a:solidFill>
            <a:srgbClr val="A50021"/>
          </a:solidFill>
          <a:ln w="22225">
            <a:solidFill>
              <a:srgbClr val="FF9900"/>
            </a:solidFill>
            <a:miter lim="800000"/>
            <a:headEnd/>
            <a:tailEnd/>
          </a:ln>
        </p:spPr>
        <p:txBody>
          <a:bodyPr tIns="154800" bIns="180000">
            <a:spAutoFit/>
          </a:bodyPr>
          <a:lstStyle/>
          <a:p>
            <a:pPr algn="ctr"/>
            <a:r>
              <a:rPr lang="zh-CN" altLang="en-US" sz="2400">
                <a:solidFill>
                  <a:srgbClr val="FF9900"/>
                </a:solidFill>
                <a:ea typeface="华文细黑" pitchFamily="2" charset="-122"/>
              </a:rPr>
              <a:t>变量的生存期</a:t>
            </a:r>
          </a:p>
          <a:p>
            <a:r>
              <a:rPr lang="zh-CN" altLang="en-US" sz="2400">
                <a:solidFill>
                  <a:srgbClr val="FFFF66"/>
                </a:solidFill>
                <a:ea typeface="华文细黑" pitchFamily="2" charset="-122"/>
              </a:rPr>
              <a:t> </a:t>
            </a:r>
            <a:r>
              <a:rPr lang="zh-CN" altLang="en-US" sz="2000">
                <a:solidFill>
                  <a:srgbClr val="FFFF66"/>
                </a:solidFill>
                <a:ea typeface="华文细黑" pitchFamily="2" charset="-122"/>
              </a:rPr>
              <a:t>静态存储区中的变量 </a:t>
            </a:r>
            <a:r>
              <a:rPr lang="zh-CN" altLang="en-US" sz="2000">
                <a:solidFill>
                  <a:schemeClr val="bg1"/>
                </a:solidFill>
                <a:ea typeface="华文细黑" pitchFamily="2" charset="-122"/>
              </a:rPr>
              <a:t>与程序</a:t>
            </a:r>
            <a:r>
              <a:rPr lang="zh-CN" altLang="en-US" sz="2000">
                <a:solidFill>
                  <a:schemeClr val="bg1"/>
                </a:solidFill>
                <a:latin typeface="华文细黑" pitchFamily="2" charset="-122"/>
                <a:ea typeface="华文细黑" pitchFamily="2" charset="-122"/>
              </a:rPr>
              <a:t>“</a:t>
            </a:r>
            <a:r>
              <a:rPr lang="zh-CN" altLang="en-US" sz="2000">
                <a:solidFill>
                  <a:schemeClr val="bg1"/>
                </a:solidFill>
                <a:ea typeface="华文细黑" pitchFamily="2" charset="-122"/>
              </a:rPr>
              <a:t>共存亡</a:t>
            </a:r>
            <a:r>
              <a:rPr lang="zh-CN" altLang="en-US" sz="2000">
                <a:solidFill>
                  <a:schemeClr val="bg1"/>
                </a:solidFill>
                <a:latin typeface="华文细黑" pitchFamily="2" charset="-122"/>
                <a:ea typeface="华文细黑" pitchFamily="2" charset="-122"/>
              </a:rPr>
              <a:t>”</a:t>
            </a:r>
            <a:endParaRPr lang="zh-CN" altLang="en-US" sz="2000">
              <a:solidFill>
                <a:schemeClr val="bg1"/>
              </a:solidFill>
              <a:ea typeface="华文细黑" pitchFamily="2" charset="-122"/>
            </a:endParaRPr>
          </a:p>
          <a:p>
            <a:r>
              <a:rPr lang="zh-CN" altLang="en-US" sz="2000">
                <a:solidFill>
                  <a:srgbClr val="FFFF66"/>
                </a:solidFill>
                <a:ea typeface="华文细黑" pitchFamily="2" charset="-122"/>
              </a:rPr>
              <a:t> 动态存储区中的变量 </a:t>
            </a:r>
            <a:r>
              <a:rPr lang="zh-CN" altLang="en-US" sz="2000">
                <a:solidFill>
                  <a:schemeClr val="bg1"/>
                </a:solidFill>
                <a:ea typeface="华文细黑" pitchFamily="2" charset="-122"/>
              </a:rPr>
              <a:t>与函数</a:t>
            </a:r>
            <a:r>
              <a:rPr lang="zh-CN" altLang="en-US" sz="2000">
                <a:solidFill>
                  <a:schemeClr val="bg1"/>
                </a:solidFill>
                <a:latin typeface="华文细黑" pitchFamily="2" charset="-122"/>
                <a:ea typeface="华文细黑" pitchFamily="2" charset="-122"/>
              </a:rPr>
              <a:t>“</a:t>
            </a:r>
            <a:r>
              <a:rPr lang="zh-CN" altLang="en-US" sz="2000">
                <a:solidFill>
                  <a:schemeClr val="bg1"/>
                </a:solidFill>
                <a:ea typeface="华文细黑" pitchFamily="2" charset="-122"/>
              </a:rPr>
              <a:t>共存亡</a:t>
            </a:r>
            <a:r>
              <a:rPr lang="zh-CN" altLang="en-US" sz="2000">
                <a:solidFill>
                  <a:schemeClr val="bg1"/>
                </a:solidFill>
                <a:latin typeface="华文细黑" pitchFamily="2" charset="-122"/>
                <a:ea typeface="华文细黑" pitchFamily="2" charset="-122"/>
              </a:rPr>
              <a:t>”</a:t>
            </a:r>
            <a:endParaRPr lang="zh-CN" altLang="en-US" sz="2000">
              <a:solidFill>
                <a:schemeClr val="bg1"/>
              </a:solidFill>
              <a:ea typeface="华文细黑" pitchFamily="2" charset="-122"/>
            </a:endParaRPr>
          </a:p>
          <a:p>
            <a:r>
              <a:rPr lang="zh-CN" altLang="en-US" sz="2000">
                <a:solidFill>
                  <a:schemeClr val="bg1"/>
                </a:solidFill>
                <a:ea typeface="华文细黑" pitchFamily="2" charset="-122"/>
              </a:rPr>
              <a:t> </a:t>
            </a:r>
            <a:r>
              <a:rPr lang="zh-CN" altLang="en-US" sz="2000">
                <a:solidFill>
                  <a:srgbClr val="FFFF66"/>
                </a:solidFill>
                <a:ea typeface="华文细黑" pitchFamily="2" charset="-122"/>
              </a:rPr>
              <a:t>寄存器中的变量        </a:t>
            </a:r>
            <a:r>
              <a:rPr lang="zh-CN" altLang="en-US" sz="2000">
                <a:solidFill>
                  <a:schemeClr val="bg1"/>
                </a:solidFill>
                <a:ea typeface="华文细黑" pitchFamily="2" charset="-122"/>
              </a:rPr>
              <a:t>同动态存储区</a:t>
            </a:r>
          </a:p>
        </p:txBody>
      </p:sp>
      <p:sp>
        <p:nvSpPr>
          <p:cNvPr id="50181" name="Text Box 5"/>
          <p:cNvSpPr txBox="1">
            <a:spLocks noChangeArrowheads="1"/>
          </p:cNvSpPr>
          <p:nvPr/>
        </p:nvSpPr>
        <p:spPr bwMode="auto">
          <a:xfrm>
            <a:off x="303213" y="1562100"/>
            <a:ext cx="184150" cy="366713"/>
          </a:xfrm>
          <a:prstGeom prst="rect">
            <a:avLst/>
          </a:prstGeom>
          <a:noFill/>
          <a:ln w="9525">
            <a:noFill/>
            <a:miter lim="800000"/>
            <a:headEnd/>
            <a:tailEnd/>
          </a:ln>
        </p:spPr>
        <p:txBody>
          <a:bodyPr wrap="none">
            <a:spAutoFit/>
          </a:bodyPr>
          <a:lstStyle/>
          <a:p>
            <a:endParaRPr lang="zh-CN" altLang="zh-CN"/>
          </a:p>
        </p:txBody>
      </p:sp>
      <p:sp>
        <p:nvSpPr>
          <p:cNvPr id="50182" name="Text Box 6"/>
          <p:cNvSpPr txBox="1">
            <a:spLocks noChangeArrowheads="1"/>
          </p:cNvSpPr>
          <p:nvPr/>
        </p:nvSpPr>
        <p:spPr bwMode="auto">
          <a:xfrm>
            <a:off x="468313" y="1125538"/>
            <a:ext cx="3527425" cy="4448175"/>
          </a:xfrm>
          <a:prstGeom prst="rect">
            <a:avLst/>
          </a:prstGeom>
          <a:noFill/>
          <a:ln w="9525">
            <a:noFill/>
            <a:miter lim="800000"/>
            <a:headEnd/>
            <a:tailEnd/>
          </a:ln>
        </p:spPr>
        <p:txBody>
          <a:bodyPr lIns="0" rIns="0">
            <a:spAutoFit/>
          </a:bodyPr>
          <a:lstStyle/>
          <a:p>
            <a:r>
              <a:rPr lang="en-US" altLang="zh-CN" sz="2200" b="1">
                <a:solidFill>
                  <a:srgbClr val="3333FF"/>
                </a:solidFill>
                <a:ea typeface="华文细黑" pitchFamily="2" charset="-122"/>
              </a:rPr>
              <a:t>■ static</a:t>
            </a:r>
            <a:r>
              <a:rPr lang="zh-CN" altLang="en-US" sz="2200" b="1">
                <a:solidFill>
                  <a:srgbClr val="3333FF"/>
                </a:solidFill>
                <a:ea typeface="华文细黑" pitchFamily="2" charset="-122"/>
              </a:rPr>
              <a:t>型（静态变量型）</a:t>
            </a:r>
          </a:p>
          <a:p>
            <a:r>
              <a:rPr lang="zh-CN" altLang="en-US" sz="2200">
                <a:ea typeface="华文细黑" pitchFamily="2" charset="-122"/>
              </a:rPr>
              <a:t>变量值存放在主存储器的静态存储区</a:t>
            </a:r>
          </a:p>
          <a:p>
            <a:pPr>
              <a:spcBef>
                <a:spcPct val="5000"/>
              </a:spcBef>
            </a:pPr>
            <a:r>
              <a:rPr lang="zh-CN" altLang="en-US" sz="2200">
                <a:ea typeface="华文细黑" pitchFamily="2" charset="-122"/>
              </a:rPr>
              <a:t>程序执行开始至结束，始终占用该存储空间</a:t>
            </a:r>
          </a:p>
          <a:p>
            <a:pPr>
              <a:spcBef>
                <a:spcPct val="50000"/>
              </a:spcBef>
            </a:pPr>
            <a:r>
              <a:rPr lang="zh-CN" altLang="en-US" sz="2200" b="1">
                <a:solidFill>
                  <a:srgbClr val="3333FF"/>
                </a:solidFill>
                <a:ea typeface="华文细黑" pitchFamily="2" charset="-122"/>
              </a:rPr>
              <a:t>■ </a:t>
            </a:r>
            <a:r>
              <a:rPr lang="en-US" altLang="zh-CN" sz="2200" b="1">
                <a:solidFill>
                  <a:srgbClr val="3333FF"/>
                </a:solidFill>
                <a:ea typeface="华文细黑" pitchFamily="2" charset="-122"/>
              </a:rPr>
              <a:t>extern</a:t>
            </a:r>
            <a:r>
              <a:rPr lang="zh-CN" altLang="en-US" sz="2200" b="1">
                <a:solidFill>
                  <a:srgbClr val="3333FF"/>
                </a:solidFill>
                <a:ea typeface="华文细黑" pitchFamily="2" charset="-122"/>
              </a:rPr>
              <a:t>型（外部变量型）</a:t>
            </a:r>
          </a:p>
          <a:p>
            <a:r>
              <a:rPr lang="zh-CN" altLang="en-US" sz="2200">
                <a:ea typeface="华文细黑" pitchFamily="2" charset="-122"/>
              </a:rPr>
              <a:t>同上，其值可供其他源文件使用</a:t>
            </a:r>
          </a:p>
          <a:p>
            <a:pPr>
              <a:spcBef>
                <a:spcPct val="45000"/>
              </a:spcBef>
            </a:pPr>
            <a:r>
              <a:rPr lang="zh-CN" altLang="en-US" sz="2200">
                <a:solidFill>
                  <a:srgbClr val="A50021"/>
                </a:solidFill>
                <a:latin typeface="华文细黑" pitchFamily="2" charset="-122"/>
                <a:ea typeface="华文细黑" pitchFamily="2" charset="-122"/>
              </a:rPr>
              <a:t>以上两种均属于“静态存储”性质，即从变量定义处开始，在整个程序执行期间其值都存在</a:t>
            </a:r>
            <a:r>
              <a:rPr lang="zh-CN" altLang="en-US" sz="2200">
                <a:solidFill>
                  <a:srgbClr val="006600"/>
                </a:solidFill>
                <a:latin typeface="华文细黑" pitchFamily="2" charset="-122"/>
                <a:ea typeface="华文细黑" pitchFamily="2" charset="-122"/>
              </a:rPr>
              <a:t>（≠都可用</a:t>
            </a:r>
            <a:r>
              <a:rPr lang="en-US" altLang="zh-CN" sz="2200">
                <a:solidFill>
                  <a:srgbClr val="006600"/>
                </a:solidFill>
                <a:latin typeface="华文细黑" pitchFamily="2" charset="-122"/>
                <a:ea typeface="华文细黑" pitchFamily="2" charset="-122"/>
              </a:rPr>
              <a:t>!!</a:t>
            </a:r>
            <a:r>
              <a:rPr lang="zh-CN" altLang="en-US" sz="2200">
                <a:solidFill>
                  <a:srgbClr val="006600"/>
                </a:solidFill>
                <a:latin typeface="华文细黑" pitchFamily="2" charset="-122"/>
                <a:ea typeface="华文细黑" pitchFamily="2" charset="-122"/>
              </a:rPr>
              <a:t>）</a:t>
            </a:r>
          </a:p>
        </p:txBody>
      </p:sp>
      <p:sp>
        <p:nvSpPr>
          <p:cNvPr id="96263" name="Text Box 7"/>
          <p:cNvSpPr txBox="1">
            <a:spLocks noChangeArrowheads="1"/>
          </p:cNvSpPr>
          <p:nvPr/>
        </p:nvSpPr>
        <p:spPr bwMode="auto">
          <a:xfrm>
            <a:off x="4032250" y="1268413"/>
            <a:ext cx="4860925" cy="1501775"/>
          </a:xfrm>
          <a:prstGeom prst="rect">
            <a:avLst/>
          </a:prstGeom>
          <a:solidFill>
            <a:srgbClr val="008000"/>
          </a:solidFill>
          <a:ln w="25400">
            <a:solidFill>
              <a:srgbClr val="FF6600"/>
            </a:solidFill>
            <a:miter lim="800000"/>
            <a:headEnd/>
            <a:tailEnd/>
          </a:ln>
        </p:spPr>
        <p:txBody>
          <a:bodyPr lIns="0" tIns="190800" rIns="0" bIns="190800">
            <a:spAutoFit/>
          </a:bodyPr>
          <a:lstStyle/>
          <a:p>
            <a:r>
              <a:rPr lang="zh-CN" altLang="en-US" sz="2400">
                <a:solidFill>
                  <a:schemeClr val="bg1"/>
                </a:solidFill>
                <a:ea typeface="华文细黑" pitchFamily="2" charset="-122"/>
              </a:rPr>
              <a:t>未说明存储类别时，</a:t>
            </a:r>
          </a:p>
          <a:p>
            <a:r>
              <a:rPr lang="zh-CN" altLang="en-US" sz="2400">
                <a:solidFill>
                  <a:schemeClr val="bg1"/>
                </a:solidFill>
                <a:ea typeface="华文细黑" pitchFamily="2" charset="-122"/>
              </a:rPr>
              <a:t>函数内定义的变量默认为</a:t>
            </a:r>
            <a:r>
              <a:rPr lang="en-US" altLang="zh-CN" sz="2400">
                <a:solidFill>
                  <a:srgbClr val="FFFF66"/>
                </a:solidFill>
                <a:ea typeface="华文细黑" pitchFamily="2" charset="-122"/>
              </a:rPr>
              <a:t>auto</a:t>
            </a:r>
            <a:r>
              <a:rPr lang="zh-CN" altLang="en-US" sz="2400">
                <a:solidFill>
                  <a:schemeClr val="bg1"/>
                </a:solidFill>
                <a:ea typeface="华文细黑" pitchFamily="2" charset="-122"/>
              </a:rPr>
              <a:t>型</a:t>
            </a:r>
          </a:p>
          <a:p>
            <a:r>
              <a:rPr lang="zh-CN" altLang="en-US" sz="2400">
                <a:solidFill>
                  <a:schemeClr val="bg1"/>
                </a:solidFill>
                <a:ea typeface="华文细黑" pitchFamily="2" charset="-122"/>
              </a:rPr>
              <a:t>函数外定义的变量默认为</a:t>
            </a:r>
            <a:r>
              <a:rPr lang="en-US" altLang="zh-CN" sz="2400">
                <a:solidFill>
                  <a:srgbClr val="FFFF66"/>
                </a:solidFill>
                <a:ea typeface="华文细黑" pitchFamily="2" charset="-122"/>
              </a:rPr>
              <a:t>extern</a:t>
            </a:r>
            <a:r>
              <a:rPr lang="zh-CN" altLang="en-US" sz="2400">
                <a:solidFill>
                  <a:schemeClr val="bg1"/>
                </a:solidFill>
                <a:ea typeface="华文细黑" pitchFamily="2" charset="-122"/>
              </a:rPr>
              <a:t>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 calcmode="lin" valueType="num">
                                      <p:cBhvr additive="base">
                                        <p:cTn id="7" dur="500" fill="hold"/>
                                        <p:tgtEl>
                                          <p:spTgt spid="96263"/>
                                        </p:tgtEl>
                                        <p:attrNameLst>
                                          <p:attrName>ppt_x</p:attrName>
                                        </p:attrNameLst>
                                      </p:cBhvr>
                                      <p:tavLst>
                                        <p:tav tm="0">
                                          <p:val>
                                            <p:strVal val="1+#ppt_w/2"/>
                                          </p:val>
                                        </p:tav>
                                        <p:tav tm="100000">
                                          <p:val>
                                            <p:strVal val="#ppt_x"/>
                                          </p:val>
                                        </p:tav>
                                      </p:tavLst>
                                    </p:anim>
                                    <p:anim calcmode="lin" valueType="num">
                                      <p:cBhvr additive="base">
                                        <p:cTn id="8" dur="500" fill="hold"/>
                                        <p:tgtEl>
                                          <p:spTgt spid="96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animBg="1"/>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r>
              <a:rPr lang="zh-CN" altLang="en-US" sz="3700" smtClean="0">
                <a:solidFill>
                  <a:srgbClr val="FF0000"/>
                </a:solidFill>
                <a:ea typeface="黑体" pitchFamily="2" charset="-122"/>
              </a:rPr>
              <a:t>六、局部变量与全局变量</a:t>
            </a:r>
            <a:endParaRPr lang="zh-CN" altLang="en-US" smtClean="0"/>
          </a:p>
        </p:txBody>
      </p:sp>
      <p:sp>
        <p:nvSpPr>
          <p:cNvPr id="51203" name="Rectangle 3"/>
          <p:cNvSpPr>
            <a:spLocks noGrp="1" noRot="1" noChangeArrowheads="1"/>
          </p:cNvSpPr>
          <p:nvPr>
            <p:ph type="body" idx="1"/>
          </p:nvPr>
        </p:nvSpPr>
        <p:spPr>
          <a:xfrm>
            <a:off x="323850" y="1557338"/>
            <a:ext cx="8820150" cy="4541837"/>
          </a:xfrm>
        </p:spPr>
        <p:txBody>
          <a:bodyPr/>
          <a:lstStyle/>
          <a:p>
            <a:pPr marL="2879725" indent="-2879725" eaLnBrk="1" hangingPunct="1">
              <a:buFont typeface="Wingdings 2" pitchFamily="18" charset="2"/>
              <a:buNone/>
            </a:pPr>
            <a:r>
              <a:rPr lang="en-US" altLang="zh-CN" sz="3000" smtClean="0">
                <a:solidFill>
                  <a:srgbClr val="3333FF"/>
                </a:solidFill>
                <a:latin typeface="华文细黑" pitchFamily="2" charset="-122"/>
                <a:ea typeface="华文细黑" pitchFamily="2" charset="-122"/>
              </a:rPr>
              <a:t>1</a:t>
            </a:r>
            <a:r>
              <a:rPr lang="zh-CN" altLang="en-US" sz="3000" smtClean="0">
                <a:solidFill>
                  <a:srgbClr val="3333FF"/>
                </a:solidFill>
                <a:latin typeface="华文细黑" pitchFamily="2" charset="-122"/>
                <a:ea typeface="华文细黑" pitchFamily="2" charset="-122"/>
              </a:rPr>
              <a:t>、局部变量</a:t>
            </a:r>
            <a:r>
              <a:rPr lang="en-US" altLang="zh-CN" sz="3000" smtClean="0">
                <a:solidFill>
                  <a:srgbClr val="3333FF"/>
                </a:solidFill>
                <a:latin typeface="华文细黑" pitchFamily="2" charset="-122"/>
                <a:ea typeface="华文细黑" pitchFamily="2" charset="-122"/>
              </a:rPr>
              <a:t>——</a:t>
            </a:r>
            <a:r>
              <a:rPr lang="zh-CN" altLang="en-US" sz="3000" smtClean="0">
                <a:solidFill>
                  <a:srgbClr val="3333FF"/>
                </a:solidFill>
                <a:latin typeface="华文细黑" pitchFamily="2" charset="-122"/>
                <a:ea typeface="华文细黑" pitchFamily="2" charset="-122"/>
              </a:rPr>
              <a:t>函数内部或复合语句内定义的变量</a:t>
            </a:r>
          </a:p>
        </p:txBody>
      </p:sp>
      <p:sp>
        <p:nvSpPr>
          <p:cNvPr id="51204" name="Text Box 4"/>
          <p:cNvSpPr txBox="1">
            <a:spLocks noChangeArrowheads="1"/>
          </p:cNvSpPr>
          <p:nvPr/>
        </p:nvSpPr>
        <p:spPr bwMode="auto">
          <a:xfrm>
            <a:off x="468313" y="2349500"/>
            <a:ext cx="8232775" cy="1431925"/>
          </a:xfrm>
          <a:prstGeom prst="rect">
            <a:avLst/>
          </a:prstGeom>
          <a:noFill/>
          <a:ln w="9525">
            <a:noFill/>
            <a:miter lim="800000"/>
            <a:headEnd/>
            <a:tailEnd/>
          </a:ln>
        </p:spPr>
        <p:txBody>
          <a:bodyPr wrap="none">
            <a:spAutoFit/>
          </a:bodyPr>
          <a:lstStyle/>
          <a:p>
            <a:r>
              <a:rPr lang="en-US" altLang="zh-CN"/>
              <a:t>                      </a:t>
            </a:r>
            <a:r>
              <a:rPr lang="en-US" altLang="zh-CN" sz="2200">
                <a:solidFill>
                  <a:srgbClr val="A50021"/>
                </a:solidFill>
                <a:latin typeface="华文细黑" pitchFamily="2" charset="-122"/>
                <a:ea typeface="华文细黑" pitchFamily="2" charset="-122"/>
              </a:rPr>
              <a:t>auto</a:t>
            </a:r>
            <a:r>
              <a:rPr lang="zh-CN" altLang="en-US" sz="2200">
                <a:latin typeface="华文细黑" pitchFamily="2" charset="-122"/>
                <a:ea typeface="华文细黑" pitchFamily="2" charset="-122"/>
              </a:rPr>
              <a:t>（默认）     所在函数调用结束时，其值自动消失</a:t>
            </a:r>
          </a:p>
          <a:p>
            <a:r>
              <a:rPr lang="zh-CN" altLang="en-US" sz="2200">
                <a:latin typeface="华文细黑" pitchFamily="2" charset="-122"/>
                <a:ea typeface="华文细黑" pitchFamily="2" charset="-122"/>
              </a:rPr>
              <a:t>局部变量     </a:t>
            </a:r>
            <a:r>
              <a:rPr lang="en-US" altLang="zh-CN" sz="2200">
                <a:solidFill>
                  <a:srgbClr val="A50021"/>
                </a:solidFill>
                <a:latin typeface="华文细黑" pitchFamily="2" charset="-122"/>
                <a:ea typeface="华文细黑" pitchFamily="2" charset="-122"/>
              </a:rPr>
              <a:t>register </a:t>
            </a:r>
            <a:r>
              <a:rPr lang="en-US" altLang="zh-CN" sz="2200">
                <a:latin typeface="华文细黑" pitchFamily="2" charset="-122"/>
                <a:ea typeface="华文细黑" pitchFamily="2" charset="-122"/>
              </a:rPr>
              <a:t>              </a:t>
            </a:r>
            <a:r>
              <a:rPr lang="zh-CN" altLang="en-US" sz="2200">
                <a:latin typeface="华文细黑" pitchFamily="2" charset="-122"/>
                <a:ea typeface="华文细黑" pitchFamily="2" charset="-122"/>
              </a:rPr>
              <a:t>如不赋初值，取不确定值为初值</a:t>
            </a:r>
          </a:p>
          <a:p>
            <a:r>
              <a:rPr lang="zh-CN" altLang="en-US" sz="2200">
                <a:latin typeface="华文细黑" pitchFamily="2" charset="-122"/>
                <a:ea typeface="华文细黑" pitchFamily="2" charset="-122"/>
              </a:rPr>
              <a:t>                     </a:t>
            </a:r>
            <a:r>
              <a:rPr lang="en-US" altLang="zh-CN" sz="2200">
                <a:solidFill>
                  <a:srgbClr val="A50021"/>
                </a:solidFill>
                <a:latin typeface="华文细黑" pitchFamily="2" charset="-122"/>
                <a:ea typeface="华文细黑" pitchFamily="2" charset="-122"/>
              </a:rPr>
              <a:t>static</a:t>
            </a:r>
            <a:r>
              <a:rPr lang="en-US" altLang="zh-CN" sz="2200">
                <a:latin typeface="华文细黑" pitchFamily="2" charset="-122"/>
                <a:ea typeface="华文细黑" pitchFamily="2" charset="-122"/>
              </a:rPr>
              <a:t>    </a:t>
            </a:r>
            <a:r>
              <a:rPr lang="zh-CN" altLang="en-US" sz="2200">
                <a:latin typeface="华文细黑" pitchFamily="2" charset="-122"/>
                <a:ea typeface="华文细黑" pitchFamily="2" charset="-122"/>
              </a:rPr>
              <a:t>所有函数调用结束，其值仍保留</a:t>
            </a:r>
          </a:p>
          <a:p>
            <a:r>
              <a:rPr lang="zh-CN" altLang="en-US" sz="2200">
                <a:latin typeface="华文细黑" pitchFamily="2" charset="-122"/>
                <a:ea typeface="华文细黑" pitchFamily="2" charset="-122"/>
              </a:rPr>
              <a:t>                     如不赋初值，取初值为</a:t>
            </a:r>
            <a:r>
              <a:rPr lang="en-US" altLang="zh-CN" sz="2200">
                <a:solidFill>
                  <a:srgbClr val="FF0000"/>
                </a:solidFill>
                <a:latin typeface="华文细黑" pitchFamily="2" charset="-122"/>
                <a:ea typeface="华文细黑" pitchFamily="2" charset="-122"/>
              </a:rPr>
              <a:t>0</a:t>
            </a:r>
            <a:r>
              <a:rPr lang="zh-CN" altLang="en-US" sz="2200">
                <a:latin typeface="华文细黑" pitchFamily="2" charset="-122"/>
                <a:ea typeface="华文细黑" pitchFamily="2" charset="-122"/>
              </a:rPr>
              <a:t>（数值型）或</a:t>
            </a:r>
            <a:r>
              <a:rPr lang="zh-CN" altLang="en-US" sz="2200">
                <a:solidFill>
                  <a:srgbClr val="FF0000"/>
                </a:solidFill>
                <a:latin typeface="华文细黑" pitchFamily="2" charset="-122"/>
                <a:ea typeface="华文细黑" pitchFamily="2" charset="-122"/>
              </a:rPr>
              <a:t>空格</a:t>
            </a:r>
            <a:r>
              <a:rPr lang="zh-CN" altLang="en-US" sz="2200">
                <a:latin typeface="华文细黑" pitchFamily="2" charset="-122"/>
                <a:ea typeface="华文细黑" pitchFamily="2" charset="-122"/>
              </a:rPr>
              <a:t>（字符型）</a:t>
            </a:r>
          </a:p>
        </p:txBody>
      </p:sp>
      <p:sp>
        <p:nvSpPr>
          <p:cNvPr id="51205" name="AutoShape 5"/>
          <p:cNvSpPr>
            <a:spLocks/>
          </p:cNvSpPr>
          <p:nvPr/>
        </p:nvSpPr>
        <p:spPr bwMode="auto">
          <a:xfrm>
            <a:off x="1692275" y="2565400"/>
            <a:ext cx="215900" cy="720725"/>
          </a:xfrm>
          <a:prstGeom prst="leftBrace">
            <a:avLst>
              <a:gd name="adj1" fmla="val 27819"/>
              <a:gd name="adj2" fmla="val 50000"/>
            </a:avLst>
          </a:prstGeom>
          <a:noFill/>
          <a:ln w="9525">
            <a:solidFill>
              <a:schemeClr val="tx1"/>
            </a:solidFill>
            <a:round/>
            <a:headEnd/>
            <a:tailEnd/>
          </a:ln>
        </p:spPr>
        <p:txBody>
          <a:bodyPr wrap="none" anchor="ctr"/>
          <a:lstStyle/>
          <a:p>
            <a:endParaRPr lang="zh-CN" altLang="en-US"/>
          </a:p>
        </p:txBody>
      </p:sp>
      <p:sp>
        <p:nvSpPr>
          <p:cNvPr id="51206" name="AutoShape 6"/>
          <p:cNvSpPr>
            <a:spLocks/>
          </p:cNvSpPr>
          <p:nvPr/>
        </p:nvSpPr>
        <p:spPr bwMode="auto">
          <a:xfrm>
            <a:off x="3779838" y="2565400"/>
            <a:ext cx="73025" cy="503238"/>
          </a:xfrm>
          <a:prstGeom prst="rightBrace">
            <a:avLst>
              <a:gd name="adj1" fmla="val 57428"/>
              <a:gd name="adj2" fmla="val 50000"/>
            </a:avLst>
          </a:prstGeom>
          <a:noFill/>
          <a:ln w="9525">
            <a:solidFill>
              <a:schemeClr val="tx1"/>
            </a:solidFill>
            <a:round/>
            <a:headEnd/>
            <a:tailEnd/>
          </a:ln>
        </p:spPr>
        <p:txBody>
          <a:bodyPr wrap="none" anchor="ctr"/>
          <a:lstStyle/>
          <a:p>
            <a:endParaRPr lang="zh-CN" altLang="en-US"/>
          </a:p>
        </p:txBody>
      </p:sp>
      <p:sp>
        <p:nvSpPr>
          <p:cNvPr id="51207" name="Text Box 7"/>
          <p:cNvSpPr txBox="1">
            <a:spLocks noChangeArrowheads="1"/>
          </p:cNvSpPr>
          <p:nvPr/>
        </p:nvSpPr>
        <p:spPr bwMode="auto">
          <a:xfrm>
            <a:off x="539750" y="4221163"/>
            <a:ext cx="8156575" cy="1800225"/>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所有形参都是局部变量；</a:t>
            </a:r>
          </a:p>
          <a:p>
            <a:r>
              <a:rPr lang="zh-CN" altLang="en-US" sz="2800">
                <a:latin typeface="楷体_GB2312" pitchFamily="49" charset="-122"/>
                <a:ea typeface="楷体_GB2312" pitchFamily="49" charset="-122"/>
              </a:rPr>
              <a:t>    局部变量只在本函数或本复合语句内才能使用，在此之外不能使用（视为不存在）</a:t>
            </a:r>
            <a:r>
              <a:rPr lang="en-US" altLang="zh-CN" sz="2800">
                <a:ea typeface="楷体_GB2312" pitchFamily="49" charset="-122"/>
              </a:rPr>
              <a:t>——main</a:t>
            </a:r>
            <a:r>
              <a:rPr lang="zh-CN" altLang="en-US" sz="2800">
                <a:latin typeface="楷体_GB2312" pitchFamily="49" charset="-122"/>
                <a:ea typeface="楷体_GB2312" pitchFamily="49" charset="-122"/>
              </a:rPr>
              <a:t>函数也不例外。</a:t>
            </a:r>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60" name="Text Box 12"/>
          <p:cNvSpPr txBox="1">
            <a:spLocks noChangeArrowheads="1"/>
          </p:cNvSpPr>
          <p:nvPr/>
        </p:nvSpPr>
        <p:spPr bwMode="auto">
          <a:xfrm>
            <a:off x="684213" y="893763"/>
            <a:ext cx="7810500" cy="5191125"/>
          </a:xfrm>
          <a:prstGeom prst="rect">
            <a:avLst/>
          </a:prstGeom>
          <a:noFill/>
          <a:ln w="9525" algn="ctr">
            <a:solidFill>
              <a:srgbClr val="CCFFCC"/>
            </a:solidFill>
            <a:miter lim="800000"/>
            <a:headEnd/>
            <a:tailEnd/>
          </a:ln>
        </p:spPr>
        <p:txBody>
          <a:bodyPr wrap="none">
            <a:spAutoFit/>
          </a:bodyPr>
          <a:lstStyle/>
          <a:p>
            <a:pPr marL="342900" indent="-342900">
              <a:lnSpc>
                <a:spcPct val="90000"/>
              </a:lnSpc>
              <a:spcBef>
                <a:spcPct val="20000"/>
              </a:spcBef>
              <a:buClr>
                <a:schemeClr val="tx2"/>
              </a:buClr>
              <a:buSzPct val="75000"/>
              <a:buFont typeface="Wingdings" pitchFamily="2" charset="2"/>
              <a:buNone/>
            </a:pPr>
            <a:endParaRPr kumimoji="1" lang="en-US" altLang="zh-CN" sz="2200">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a:solidFill>
                  <a:srgbClr val="FFFF66"/>
                </a:solidFill>
                <a:latin typeface="Arial" charset="0"/>
              </a:rPr>
              <a:t>/*</a:t>
            </a:r>
            <a:r>
              <a:rPr kumimoji="1" lang="zh-CN" altLang="en-US" sz="2200">
                <a:solidFill>
                  <a:srgbClr val="FFFF66"/>
                </a:solidFill>
                <a:latin typeface="Arial" charset="0"/>
              </a:rPr>
              <a:t>给定半径，求圆的面积*</a:t>
            </a:r>
            <a:r>
              <a:rPr kumimoji="1" lang="en-US" altLang="zh-CN" sz="2200">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#define   PI    3.14159                  </a:t>
            </a:r>
            <a:r>
              <a:rPr kumimoji="1" lang="en-US" altLang="zh-CN" sz="2200">
                <a:solidFill>
                  <a:srgbClr val="FFFF66"/>
                </a:solidFill>
                <a:latin typeface="Arial" charset="0"/>
              </a:rPr>
              <a:t>/*</a:t>
            </a:r>
            <a:r>
              <a:rPr kumimoji="1" lang="zh-CN" altLang="en-US" sz="2200">
                <a:solidFill>
                  <a:srgbClr val="FFFF66"/>
                </a:solidFill>
                <a:latin typeface="Arial" charset="0"/>
              </a:rPr>
              <a:t>编译预处理</a:t>
            </a:r>
            <a:r>
              <a:rPr kumimoji="1" lang="en-US" altLang="zh-CN" sz="2200">
                <a:solidFill>
                  <a:srgbClr val="FFFF66"/>
                </a:solidFill>
                <a:latin typeface="Arial" charset="0"/>
              </a:rPr>
              <a:t>——</a:t>
            </a:r>
            <a:r>
              <a:rPr kumimoji="1" lang="zh-CN" altLang="en-US" sz="2200">
                <a:solidFill>
                  <a:srgbClr val="FFFF66"/>
                </a:solidFill>
                <a:latin typeface="Arial" charset="0"/>
              </a:rPr>
              <a:t>宏替换*</a:t>
            </a:r>
            <a:r>
              <a:rPr kumimoji="1" lang="en-US" altLang="zh-CN" sz="2200">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#include  &lt;stdio.h&gt;                     </a:t>
            </a:r>
            <a:r>
              <a:rPr kumimoji="1" lang="en-US" altLang="zh-CN" sz="2200">
                <a:solidFill>
                  <a:srgbClr val="FFFF66"/>
                </a:solidFill>
                <a:latin typeface="Arial" charset="0"/>
              </a:rPr>
              <a:t>/*</a:t>
            </a:r>
            <a:r>
              <a:rPr kumimoji="1" lang="zh-CN" altLang="en-US" sz="2200">
                <a:solidFill>
                  <a:srgbClr val="FFFF66"/>
                </a:solidFill>
                <a:latin typeface="Arial" charset="0"/>
              </a:rPr>
              <a:t>编译预处理</a:t>
            </a:r>
            <a:r>
              <a:rPr kumimoji="1" lang="en-US" altLang="zh-CN" sz="2200">
                <a:solidFill>
                  <a:srgbClr val="FFFF66"/>
                </a:solidFill>
                <a:latin typeface="Arial" charset="0"/>
              </a:rPr>
              <a:t>——</a:t>
            </a:r>
            <a:r>
              <a:rPr kumimoji="1" lang="zh-CN" altLang="en-US" sz="2200">
                <a:solidFill>
                  <a:srgbClr val="FFFF66"/>
                </a:solidFill>
                <a:latin typeface="Arial" charset="0"/>
              </a:rPr>
              <a:t>文件包含*</a:t>
            </a:r>
            <a:r>
              <a:rPr kumimoji="1" lang="en-US" altLang="zh-CN" sz="2200">
                <a:solidFill>
                  <a:srgbClr val="FFFF66"/>
                </a:solidFill>
                <a:latin typeface="Arial" charset="0"/>
              </a:rPr>
              <a:t>/</a:t>
            </a: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#include &lt;math.h&gt;                     </a:t>
            </a:r>
            <a:r>
              <a:rPr kumimoji="1" lang="en-US" altLang="zh-CN" sz="2200">
                <a:solidFill>
                  <a:srgbClr val="FFFF66"/>
                </a:solidFill>
                <a:latin typeface="Arial" charset="0"/>
              </a:rPr>
              <a:t>/*</a:t>
            </a:r>
            <a:r>
              <a:rPr kumimoji="1" lang="zh-CN" altLang="en-US" sz="2200">
                <a:solidFill>
                  <a:srgbClr val="FFFF66"/>
                </a:solidFill>
                <a:latin typeface="Arial" charset="0"/>
              </a:rPr>
              <a:t>编译预处理</a:t>
            </a:r>
            <a:r>
              <a:rPr kumimoji="1" lang="en-US" altLang="zh-CN" sz="2200">
                <a:solidFill>
                  <a:srgbClr val="FFFF66"/>
                </a:solidFill>
                <a:latin typeface="Arial" charset="0"/>
              </a:rPr>
              <a:t>——</a:t>
            </a:r>
            <a:r>
              <a:rPr kumimoji="1" lang="zh-CN" altLang="en-US" sz="2200">
                <a:solidFill>
                  <a:srgbClr val="FFFF66"/>
                </a:solidFill>
                <a:latin typeface="Arial" charset="0"/>
              </a:rPr>
              <a:t>文件包含*</a:t>
            </a:r>
            <a:r>
              <a:rPr kumimoji="1" lang="en-US" altLang="zh-CN" sz="2200">
                <a:solidFill>
                  <a:srgbClr val="FFFF66"/>
                </a:solidFill>
                <a:latin typeface="Arial" charset="0"/>
              </a:rPr>
              <a:t>/</a:t>
            </a: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main( )                                                                    </a:t>
            </a:r>
            <a:r>
              <a:rPr kumimoji="1" lang="en-US" altLang="zh-CN" sz="2200">
                <a:solidFill>
                  <a:srgbClr val="FFFF66"/>
                </a:solidFill>
                <a:latin typeface="Arial" charset="0"/>
              </a:rPr>
              <a:t>/*</a:t>
            </a:r>
            <a:r>
              <a:rPr kumimoji="1" lang="zh-CN" altLang="en-US" sz="2200">
                <a:solidFill>
                  <a:srgbClr val="FFFF66"/>
                </a:solidFill>
                <a:latin typeface="Arial" charset="0"/>
              </a:rPr>
              <a:t>主函数*</a:t>
            </a:r>
            <a:r>
              <a:rPr kumimoji="1" lang="en-US" altLang="zh-CN" sz="2200">
                <a:solidFill>
                  <a:srgbClr val="FFFF66"/>
                </a:solidFill>
                <a:latin typeface="Arial" charset="0"/>
              </a:rPr>
              <a:t>/</a:t>
            </a: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float  r,s;                </a:t>
            </a:r>
            <a:r>
              <a:rPr kumimoji="1" lang="en-US" altLang="zh-CN" sz="2200">
                <a:solidFill>
                  <a:srgbClr val="FFFF66"/>
                </a:solidFill>
                <a:latin typeface="Arial" charset="0"/>
              </a:rPr>
              <a:t>/*</a:t>
            </a:r>
            <a:r>
              <a:rPr kumimoji="1" lang="zh-CN" altLang="en-US" sz="2200">
                <a:solidFill>
                  <a:srgbClr val="FFFF66"/>
                </a:solidFill>
                <a:latin typeface="Arial" charset="0"/>
              </a:rPr>
              <a:t>定义变量</a:t>
            </a:r>
            <a:r>
              <a:rPr kumimoji="1" lang="en-US" altLang="zh-CN" sz="2200">
                <a:solidFill>
                  <a:srgbClr val="FFFF66"/>
                </a:solidFill>
                <a:latin typeface="Arial" charset="0"/>
              </a:rPr>
              <a:t>r</a:t>
            </a:r>
            <a:r>
              <a:rPr kumimoji="1" lang="zh-CN" altLang="en-US" sz="2200">
                <a:solidFill>
                  <a:srgbClr val="FFFF66"/>
                </a:solidFill>
                <a:latin typeface="Arial" charset="0"/>
              </a:rPr>
              <a:t>、</a:t>
            </a:r>
            <a:r>
              <a:rPr kumimoji="1" lang="en-US" altLang="zh-CN" sz="2200">
                <a:solidFill>
                  <a:srgbClr val="FFFF66"/>
                </a:solidFill>
                <a:latin typeface="Arial" charset="0"/>
              </a:rPr>
              <a:t>s</a:t>
            </a:r>
            <a:r>
              <a:rPr kumimoji="1" lang="zh-CN" altLang="en-US" sz="2200">
                <a:solidFill>
                  <a:srgbClr val="FFFF66"/>
                </a:solidFill>
                <a:latin typeface="Arial" charset="0"/>
              </a:rPr>
              <a:t>类型为单精度实型*</a:t>
            </a:r>
            <a:r>
              <a:rPr kumimoji="1" lang="en-US" altLang="zh-CN" sz="2200">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endParaRPr kumimoji="1" lang="en-US" altLang="zh-CN" sz="2200">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r =1.0;                                                      </a:t>
            </a:r>
            <a:r>
              <a:rPr kumimoji="1" lang="en-US" altLang="zh-CN" sz="2200">
                <a:solidFill>
                  <a:srgbClr val="FFFF66"/>
                </a:solidFill>
                <a:latin typeface="Arial" charset="0"/>
              </a:rPr>
              <a:t>/*</a:t>
            </a:r>
            <a:r>
              <a:rPr kumimoji="1" lang="zh-CN" altLang="en-US" sz="2200">
                <a:solidFill>
                  <a:srgbClr val="FFFF66"/>
                </a:solidFill>
                <a:latin typeface="Arial" charset="0"/>
              </a:rPr>
              <a:t>变量</a:t>
            </a:r>
            <a:r>
              <a:rPr kumimoji="1" lang="en-US" altLang="zh-CN" sz="2200">
                <a:solidFill>
                  <a:srgbClr val="FFFF66"/>
                </a:solidFill>
                <a:latin typeface="Arial" charset="0"/>
              </a:rPr>
              <a:t>r</a:t>
            </a:r>
            <a:r>
              <a:rPr kumimoji="1" lang="zh-CN" altLang="en-US" sz="2200">
                <a:solidFill>
                  <a:srgbClr val="FFFF66"/>
                </a:solidFill>
                <a:latin typeface="Arial" charset="0"/>
              </a:rPr>
              <a:t>赋初值*</a:t>
            </a:r>
            <a:r>
              <a:rPr kumimoji="1" lang="en-US" altLang="zh-CN" sz="2200">
                <a:solidFill>
                  <a:srgbClr val="FFFF66"/>
                </a:solidFill>
                <a:latin typeface="Arial" charset="0"/>
              </a:rPr>
              <a:t>/</a:t>
            </a: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s=PI</a:t>
            </a:r>
            <a:r>
              <a:rPr kumimoji="1" lang="en-US" altLang="zh-CN" sz="2200" b="1">
                <a:solidFill>
                  <a:srgbClr val="FFFF66"/>
                </a:solidFill>
                <a:latin typeface="宋体" pitchFamily="2" charset="-122"/>
              </a:rPr>
              <a:t>*</a:t>
            </a:r>
            <a:r>
              <a:rPr kumimoji="1" lang="en-US" altLang="zh-CN" sz="2200" b="1">
                <a:solidFill>
                  <a:srgbClr val="FFFF66"/>
                </a:solidFill>
                <a:latin typeface="Arial" charset="0"/>
              </a:rPr>
              <a:t>pow(r,2);                                       </a:t>
            </a:r>
            <a:r>
              <a:rPr kumimoji="1" lang="en-US" altLang="zh-CN" sz="2200">
                <a:solidFill>
                  <a:srgbClr val="FFFF66"/>
                </a:solidFill>
                <a:latin typeface="Arial" charset="0"/>
              </a:rPr>
              <a:t>/*</a:t>
            </a:r>
            <a:r>
              <a:rPr kumimoji="1" lang="zh-CN" altLang="en-US" sz="2200">
                <a:solidFill>
                  <a:srgbClr val="FFFF66"/>
                </a:solidFill>
                <a:latin typeface="Arial" charset="0"/>
              </a:rPr>
              <a:t>计算圆面积</a:t>
            </a:r>
            <a:r>
              <a:rPr kumimoji="1" lang="en-US" altLang="zh-CN" sz="2200">
                <a:solidFill>
                  <a:srgbClr val="FFFF66"/>
                </a:solidFill>
                <a:latin typeface="Arial" charset="0"/>
              </a:rPr>
              <a:t>s*/</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printf(“</a:t>
            </a:r>
            <a:r>
              <a:rPr kumimoji="1" lang="zh-CN" altLang="en-US" sz="2200" b="1">
                <a:solidFill>
                  <a:srgbClr val="FFFF66"/>
                </a:solidFill>
                <a:latin typeface="Arial" charset="0"/>
              </a:rPr>
              <a:t>半径</a:t>
            </a:r>
            <a:r>
              <a:rPr kumimoji="1" lang="en-US" altLang="zh-CN" sz="2200" b="1">
                <a:solidFill>
                  <a:srgbClr val="FFFF66"/>
                </a:solidFill>
                <a:latin typeface="Arial" charset="0"/>
              </a:rPr>
              <a:t>R=%f </a:t>
            </a:r>
            <a:r>
              <a:rPr kumimoji="1" lang="zh-CN" altLang="en-US" sz="2200" b="1">
                <a:solidFill>
                  <a:srgbClr val="FFFF66"/>
                </a:solidFill>
                <a:latin typeface="Arial" charset="0"/>
              </a:rPr>
              <a:t>时，面积</a:t>
            </a:r>
            <a:r>
              <a:rPr kumimoji="1" lang="en-US" altLang="zh-CN" sz="2200" b="1">
                <a:solidFill>
                  <a:srgbClr val="FFFF66"/>
                </a:solidFill>
                <a:latin typeface="Arial" charset="0"/>
              </a:rPr>
              <a:t>S=%f \n”,r,s);   </a:t>
            </a:r>
            <a:r>
              <a:rPr kumimoji="1" lang="en-US" altLang="zh-CN" sz="2200">
                <a:solidFill>
                  <a:srgbClr val="FFFF66"/>
                </a:solidFill>
                <a:latin typeface="Arial" charset="0"/>
              </a:rPr>
              <a:t>/*</a:t>
            </a:r>
            <a:r>
              <a:rPr kumimoji="1" lang="zh-CN" altLang="en-US" sz="2200">
                <a:solidFill>
                  <a:srgbClr val="FFFF66"/>
                </a:solidFill>
                <a:latin typeface="Arial" charset="0"/>
              </a:rPr>
              <a:t>输出结果*</a:t>
            </a:r>
            <a:r>
              <a:rPr kumimoji="1" lang="en-US" altLang="zh-CN" sz="2200">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p:txBody>
      </p:sp>
      <p:sp>
        <p:nvSpPr>
          <p:cNvPr id="26627" name="Rectangle 13"/>
          <p:cNvSpPr>
            <a:spLocks noChangeArrowheads="1"/>
          </p:cNvSpPr>
          <p:nvPr/>
        </p:nvSpPr>
        <p:spPr bwMode="auto">
          <a:xfrm>
            <a:off x="381000" y="0"/>
            <a:ext cx="7772400" cy="838200"/>
          </a:xfrm>
          <a:prstGeom prst="rect">
            <a:avLst/>
          </a:prstGeom>
          <a:noFill/>
          <a:ln w="9525">
            <a:noFill/>
            <a:miter lim="800000"/>
            <a:headEnd/>
            <a:tailEnd/>
          </a:ln>
        </p:spPr>
        <p:txBody>
          <a:bodyPr lIns="92075" tIns="46038" rIns="92075" bIns="46038" anchor="ctr"/>
          <a:lstStyle/>
          <a:p>
            <a:r>
              <a:rPr lang="zh-CN" altLang="en-US" sz="2800">
                <a:solidFill>
                  <a:srgbClr val="66FF66"/>
                </a:solidFill>
                <a:ea typeface="楷体_GB2312" pitchFamily="49" charset="-122"/>
              </a:rPr>
              <a:t>例一（求圆面积程序 </a:t>
            </a:r>
            <a:r>
              <a:rPr lang="en-US" altLang="zh-CN" sz="2800">
                <a:solidFill>
                  <a:srgbClr val="66FF66"/>
                </a:solidFill>
                <a:ea typeface="楷体_GB2312" pitchFamily="49" charset="-122"/>
              </a:rPr>
              <a:t>area.c</a:t>
            </a:r>
            <a:r>
              <a:rPr lang="zh-CN" altLang="en-US" sz="2800">
                <a:solidFill>
                  <a:srgbClr val="66FF66"/>
                </a:solidFill>
                <a:ea typeface="楷体_GB2312" pitchFamily="49" charset="-122"/>
              </a:rPr>
              <a:t>）分析</a:t>
            </a:r>
          </a:p>
        </p:txBody>
      </p:sp>
      <p:sp>
        <p:nvSpPr>
          <p:cNvPr id="309262" name="Line 14"/>
          <p:cNvSpPr>
            <a:spLocks noChangeShapeType="1"/>
          </p:cNvSpPr>
          <p:nvPr/>
        </p:nvSpPr>
        <p:spPr bwMode="auto">
          <a:xfrm>
            <a:off x="755650" y="1628775"/>
            <a:ext cx="3505200" cy="0"/>
          </a:xfrm>
          <a:prstGeom prst="line">
            <a:avLst/>
          </a:prstGeom>
          <a:noFill/>
          <a:ln w="9525">
            <a:solidFill>
              <a:srgbClr val="FF5050"/>
            </a:solidFill>
            <a:round/>
            <a:headEnd/>
            <a:tailEnd/>
          </a:ln>
        </p:spPr>
        <p:txBody>
          <a:bodyPr wrap="none"/>
          <a:lstStyle/>
          <a:p>
            <a:endParaRPr lang="zh-CN" altLang="en-US"/>
          </a:p>
        </p:txBody>
      </p:sp>
      <p:sp>
        <p:nvSpPr>
          <p:cNvPr id="309263" name="Line 15"/>
          <p:cNvSpPr>
            <a:spLocks noChangeShapeType="1"/>
          </p:cNvSpPr>
          <p:nvPr/>
        </p:nvSpPr>
        <p:spPr bwMode="auto">
          <a:xfrm>
            <a:off x="4932363" y="2420938"/>
            <a:ext cx="3505200" cy="0"/>
          </a:xfrm>
          <a:prstGeom prst="line">
            <a:avLst/>
          </a:prstGeom>
          <a:noFill/>
          <a:ln w="9525">
            <a:solidFill>
              <a:srgbClr val="FF5050"/>
            </a:solidFill>
            <a:round/>
            <a:headEnd/>
            <a:tailEnd/>
          </a:ln>
        </p:spPr>
        <p:txBody>
          <a:bodyPr wrap="none"/>
          <a:lstStyle/>
          <a:p>
            <a:endParaRPr lang="zh-CN" altLang="en-US"/>
          </a:p>
        </p:txBody>
      </p:sp>
      <p:sp>
        <p:nvSpPr>
          <p:cNvPr id="309264" name="Rectangle 16"/>
          <p:cNvSpPr>
            <a:spLocks noChangeArrowheads="1"/>
          </p:cNvSpPr>
          <p:nvPr/>
        </p:nvSpPr>
        <p:spPr bwMode="auto">
          <a:xfrm>
            <a:off x="5791200" y="0"/>
            <a:ext cx="3048000" cy="1600200"/>
          </a:xfrm>
          <a:prstGeom prst="rect">
            <a:avLst/>
          </a:prstGeom>
          <a:solidFill>
            <a:srgbClr val="FFFF99"/>
          </a:solidFill>
          <a:ln w="9525">
            <a:solidFill>
              <a:schemeClr val="tx1"/>
            </a:solidFill>
            <a:miter lim="800000"/>
            <a:headEnd/>
            <a:tailEnd/>
          </a:ln>
        </p:spPr>
        <p:txBody>
          <a:bodyPr wrap="none" anchor="ctr"/>
          <a:lstStyle/>
          <a:p>
            <a:pPr algn="ctr"/>
            <a:r>
              <a:rPr kumimoji="1" lang="zh-CN" altLang="en-US" sz="2400">
                <a:solidFill>
                  <a:srgbClr val="FF5050"/>
                </a:solidFill>
                <a:latin typeface="华文细黑" pitchFamily="2" charset="-122"/>
                <a:ea typeface="华文细黑" pitchFamily="2" charset="-122"/>
              </a:rPr>
              <a:t>注释部份 </a:t>
            </a:r>
            <a:r>
              <a:rPr kumimoji="1" lang="en-US" altLang="zh-CN" sz="2400" i="1">
                <a:solidFill>
                  <a:srgbClr val="FF3300"/>
                </a:solidFill>
                <a:latin typeface="华文细黑" pitchFamily="2" charset="-122"/>
                <a:ea typeface="华文细黑" pitchFamily="2" charset="-122"/>
              </a:rPr>
              <a:t>P5</a:t>
            </a:r>
          </a:p>
          <a:p>
            <a:pPr algn="ctr"/>
            <a:r>
              <a:rPr kumimoji="1" lang="zh-CN" altLang="en-US" sz="2400">
                <a:solidFill>
                  <a:schemeClr val="bg1"/>
                </a:solidFill>
                <a:latin typeface="华文细黑" pitchFamily="2" charset="-122"/>
                <a:ea typeface="华文细黑" pitchFamily="2" charset="-122"/>
              </a:rPr>
              <a:t>这部分内容不会</a:t>
            </a:r>
          </a:p>
          <a:p>
            <a:pPr algn="ctr"/>
            <a:r>
              <a:rPr kumimoji="1" lang="zh-CN" altLang="en-US" sz="2400">
                <a:solidFill>
                  <a:schemeClr val="bg1"/>
                </a:solidFill>
                <a:latin typeface="华文细黑" pitchFamily="2" charset="-122"/>
                <a:ea typeface="华文细黑" pitchFamily="2" charset="-122"/>
              </a:rPr>
              <a:t>被编译，也不被执行</a:t>
            </a:r>
          </a:p>
          <a:p>
            <a:pPr algn="ctr"/>
            <a:endParaRPr kumimoji="1" lang="en-US" altLang="zh-CN" sz="2400">
              <a:latin typeface="Times New Roman" pitchFamily="18" charset="0"/>
            </a:endParaRPr>
          </a:p>
        </p:txBody>
      </p:sp>
      <p:sp>
        <p:nvSpPr>
          <p:cNvPr id="309265" name="Line 17"/>
          <p:cNvSpPr>
            <a:spLocks noChangeShapeType="1"/>
          </p:cNvSpPr>
          <p:nvPr/>
        </p:nvSpPr>
        <p:spPr bwMode="auto">
          <a:xfrm>
            <a:off x="755650" y="1989138"/>
            <a:ext cx="3276600" cy="0"/>
          </a:xfrm>
          <a:prstGeom prst="line">
            <a:avLst/>
          </a:prstGeom>
          <a:noFill/>
          <a:ln w="9525">
            <a:solidFill>
              <a:srgbClr val="66FF66"/>
            </a:solidFill>
            <a:round/>
            <a:headEnd/>
            <a:tailEnd/>
          </a:ln>
        </p:spPr>
        <p:txBody>
          <a:bodyPr/>
          <a:lstStyle/>
          <a:p>
            <a:endParaRPr lang="zh-CN" altLang="en-US"/>
          </a:p>
        </p:txBody>
      </p:sp>
      <p:sp>
        <p:nvSpPr>
          <p:cNvPr id="309266" name="Line 18"/>
          <p:cNvSpPr>
            <a:spLocks noChangeShapeType="1"/>
          </p:cNvSpPr>
          <p:nvPr/>
        </p:nvSpPr>
        <p:spPr bwMode="auto">
          <a:xfrm>
            <a:off x="827088" y="2349500"/>
            <a:ext cx="2895600" cy="0"/>
          </a:xfrm>
          <a:prstGeom prst="line">
            <a:avLst/>
          </a:prstGeom>
          <a:noFill/>
          <a:ln w="9525">
            <a:solidFill>
              <a:srgbClr val="66FF66"/>
            </a:solidFill>
            <a:round/>
            <a:headEnd/>
            <a:tailEnd/>
          </a:ln>
        </p:spPr>
        <p:txBody>
          <a:bodyPr/>
          <a:lstStyle/>
          <a:p>
            <a:endParaRPr lang="zh-CN" altLang="en-US"/>
          </a:p>
        </p:txBody>
      </p:sp>
      <p:sp>
        <p:nvSpPr>
          <p:cNvPr id="309267" name="Line 19"/>
          <p:cNvSpPr>
            <a:spLocks noChangeShapeType="1"/>
          </p:cNvSpPr>
          <p:nvPr/>
        </p:nvSpPr>
        <p:spPr bwMode="auto">
          <a:xfrm>
            <a:off x="755650" y="2781300"/>
            <a:ext cx="2743200" cy="0"/>
          </a:xfrm>
          <a:prstGeom prst="line">
            <a:avLst/>
          </a:prstGeom>
          <a:noFill/>
          <a:ln w="9525">
            <a:solidFill>
              <a:srgbClr val="66FF66"/>
            </a:solidFill>
            <a:round/>
            <a:headEnd/>
            <a:tailEnd/>
          </a:ln>
        </p:spPr>
        <p:txBody>
          <a:bodyPr/>
          <a:lstStyle/>
          <a:p>
            <a:endParaRPr lang="zh-CN" altLang="en-US"/>
          </a:p>
        </p:txBody>
      </p:sp>
      <p:sp>
        <p:nvSpPr>
          <p:cNvPr id="309268" name="Rectangle 20"/>
          <p:cNvSpPr>
            <a:spLocks noChangeArrowheads="1"/>
          </p:cNvSpPr>
          <p:nvPr/>
        </p:nvSpPr>
        <p:spPr bwMode="auto">
          <a:xfrm>
            <a:off x="5435600" y="1700213"/>
            <a:ext cx="3352800" cy="2819400"/>
          </a:xfrm>
          <a:prstGeom prst="rect">
            <a:avLst/>
          </a:prstGeom>
          <a:solidFill>
            <a:srgbClr val="FFCC99"/>
          </a:solidFill>
          <a:ln w="9525">
            <a:noFill/>
            <a:miter lim="800000"/>
            <a:headEnd/>
            <a:tailEnd/>
          </a:ln>
        </p:spPr>
        <p:txBody>
          <a:bodyPr wrap="none"/>
          <a:lstStyle/>
          <a:p>
            <a:pPr>
              <a:spcBef>
                <a:spcPct val="20000"/>
              </a:spcBef>
              <a:buClr>
                <a:schemeClr val="tx2"/>
              </a:buClr>
              <a:buSzPct val="75000"/>
              <a:buFont typeface="Wingdings" pitchFamily="2" charset="2"/>
              <a:buNone/>
            </a:pPr>
            <a:r>
              <a:rPr kumimoji="1" lang="en-US" altLang="zh-CN" sz="2400">
                <a:solidFill>
                  <a:srgbClr val="FFFF66"/>
                </a:solidFill>
                <a:latin typeface="Arial" charset="0"/>
              </a:rPr>
              <a:t>        </a:t>
            </a:r>
            <a:r>
              <a:rPr kumimoji="1" lang="zh-CN" altLang="en-US" sz="2400">
                <a:solidFill>
                  <a:srgbClr val="FF5050"/>
                </a:solidFill>
                <a:latin typeface="华文细黑" pitchFamily="2" charset="-122"/>
                <a:ea typeface="华文细黑" pitchFamily="2" charset="-122"/>
              </a:rPr>
              <a:t>编译预处理</a:t>
            </a:r>
          </a:p>
          <a:p>
            <a:pPr>
              <a:spcBef>
                <a:spcPct val="20000"/>
              </a:spcBef>
              <a:buClr>
                <a:schemeClr val="tx2"/>
              </a:buClr>
              <a:buSzPct val="75000"/>
              <a:buFont typeface="Wingdings" pitchFamily="2" charset="2"/>
              <a:buNone/>
            </a:pPr>
            <a:r>
              <a:rPr kumimoji="1" lang="zh-CN" altLang="en-US" sz="2400">
                <a:solidFill>
                  <a:srgbClr val="990033"/>
                </a:solidFill>
                <a:latin typeface="华文细黑" pitchFamily="2" charset="-122"/>
                <a:ea typeface="华文细黑" pitchFamily="2" charset="-122"/>
              </a:rPr>
              <a:t>程序编译、执行前系统</a:t>
            </a:r>
          </a:p>
          <a:p>
            <a:pPr>
              <a:spcBef>
                <a:spcPct val="20000"/>
              </a:spcBef>
              <a:buClr>
                <a:schemeClr val="tx2"/>
              </a:buClr>
              <a:buSzPct val="75000"/>
              <a:buFont typeface="Wingdings" pitchFamily="2" charset="2"/>
              <a:buNone/>
            </a:pPr>
            <a:r>
              <a:rPr kumimoji="1" lang="zh-CN" altLang="en-US" sz="2400">
                <a:solidFill>
                  <a:srgbClr val="990033"/>
                </a:solidFill>
                <a:latin typeface="华文细黑" pitchFamily="2" charset="-122"/>
                <a:ea typeface="华文细黑" pitchFamily="2" charset="-122"/>
              </a:rPr>
              <a:t>自动进行的特殊处理</a:t>
            </a:r>
          </a:p>
          <a:p>
            <a:pPr>
              <a:spcBef>
                <a:spcPct val="20000"/>
              </a:spcBef>
              <a:buClr>
                <a:schemeClr val="tx2"/>
              </a:buClr>
              <a:buSzPct val="75000"/>
              <a:buFont typeface="Wingdings" pitchFamily="2" charset="2"/>
              <a:buNone/>
            </a:pPr>
            <a:r>
              <a:rPr kumimoji="1" lang="zh-CN" altLang="en-US" sz="2400">
                <a:solidFill>
                  <a:srgbClr val="0000FF"/>
                </a:solidFill>
                <a:latin typeface="华文细黑" pitchFamily="2" charset="-122"/>
                <a:ea typeface="华文细黑" pitchFamily="2" charset="-122"/>
              </a:rPr>
              <a:t>特点：</a:t>
            </a:r>
          </a:p>
          <a:p>
            <a:pPr>
              <a:spcBef>
                <a:spcPct val="20000"/>
              </a:spcBef>
              <a:buClr>
                <a:schemeClr val="tx2"/>
              </a:buClr>
              <a:buSzPct val="75000"/>
              <a:buFont typeface="Wingdings" pitchFamily="2" charset="2"/>
              <a:buNone/>
            </a:pPr>
            <a:r>
              <a:rPr kumimoji="1" lang="zh-CN" altLang="en-US" sz="2400">
                <a:solidFill>
                  <a:srgbClr val="006600"/>
                </a:solidFill>
                <a:latin typeface="华文细黑" pitchFamily="2" charset="-122"/>
                <a:ea typeface="华文细黑" pitchFamily="2" charset="-122"/>
              </a:rPr>
              <a:t>  以</a:t>
            </a:r>
            <a:r>
              <a:rPr kumimoji="1" lang="en-US" altLang="zh-CN" sz="2400">
                <a:solidFill>
                  <a:srgbClr val="006600"/>
                </a:solidFill>
                <a:latin typeface="华文细黑" pitchFamily="2" charset="-122"/>
                <a:ea typeface="华文细黑" pitchFamily="2" charset="-122"/>
              </a:rPr>
              <a:t>#</a:t>
            </a:r>
            <a:r>
              <a:rPr kumimoji="1" lang="zh-CN" altLang="en-US" sz="2400">
                <a:solidFill>
                  <a:srgbClr val="006600"/>
                </a:solidFill>
                <a:latin typeface="华文细黑" pitchFamily="2" charset="-122"/>
                <a:ea typeface="华文细黑" pitchFamily="2" charset="-122"/>
              </a:rPr>
              <a:t>开头</a:t>
            </a:r>
          </a:p>
          <a:p>
            <a:pPr>
              <a:spcBef>
                <a:spcPct val="20000"/>
              </a:spcBef>
              <a:buClr>
                <a:schemeClr val="tx2"/>
              </a:buClr>
              <a:buSzPct val="75000"/>
              <a:buFont typeface="Wingdings" pitchFamily="2" charset="2"/>
              <a:buNone/>
            </a:pPr>
            <a:r>
              <a:rPr kumimoji="1" lang="zh-CN" altLang="en-US" sz="2400">
                <a:solidFill>
                  <a:srgbClr val="006600"/>
                </a:solidFill>
                <a:latin typeface="华文细黑" pitchFamily="2" charset="-122"/>
                <a:ea typeface="华文细黑" pitchFamily="2" charset="-122"/>
              </a:rPr>
              <a:t>  结束处无分号</a:t>
            </a:r>
          </a:p>
        </p:txBody>
      </p:sp>
      <p:sp>
        <p:nvSpPr>
          <p:cNvPr id="13" name="日期占位符 12"/>
          <p:cNvSpPr>
            <a:spLocks noGrp="1"/>
          </p:cNvSpPr>
          <p:nvPr>
            <p:ph type="dt" sz="half" idx="10"/>
          </p:nvPr>
        </p:nvSpPr>
        <p:spPr/>
        <p:txBody>
          <a:bodyPr/>
          <a:lstStyle/>
          <a:p>
            <a:pPr>
              <a:defRPr/>
            </a:pPr>
            <a:fld id="{47921C58-EAD3-4635-9D3E-1AFA4AF6BF65}" type="datetime1">
              <a:rPr lang="zh-CN" altLang="en-US" smtClean="0"/>
              <a:pPr>
                <a:defRPr/>
              </a:pPr>
              <a:t>2012-9-17</a:t>
            </a:fld>
            <a:endParaRPr lang="en-US" altLang="zh-CN" dirty="0"/>
          </a:p>
        </p:txBody>
      </p:sp>
      <p:sp>
        <p:nvSpPr>
          <p:cNvPr id="14" name="灯片编号占位符 13"/>
          <p:cNvSpPr>
            <a:spLocks noGrp="1"/>
          </p:cNvSpPr>
          <p:nvPr>
            <p:ph type="sldNum" sz="quarter" idx="12"/>
          </p:nvPr>
        </p:nvSpPr>
        <p:spPr/>
        <p:txBody>
          <a:bodyPr/>
          <a:lstStyle/>
          <a:p>
            <a:pPr>
              <a:defRPr/>
            </a:pPr>
            <a:fld id="{76C28267-322E-4F55-83A7-61969821FE8C}" type="slidenum">
              <a:rPr lang="en-US" altLang="zh-CN" smtClean="0"/>
              <a:pPr>
                <a:defRPr/>
              </a:pPr>
              <a:t>22</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09260"/>
                                        </p:tgtEl>
                                        <p:attrNameLst>
                                          <p:attrName>style.visibility</p:attrName>
                                        </p:attrNameLst>
                                      </p:cBhvr>
                                      <p:to>
                                        <p:strVal val="visible"/>
                                      </p:to>
                                    </p:set>
                                    <p:animEffect transition="in" filter="wheel(4)">
                                      <p:cBhvr>
                                        <p:cTn id="7" dur="2000"/>
                                        <p:tgtEl>
                                          <p:spTgt spid="3092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9262"/>
                                        </p:tgtEl>
                                        <p:attrNameLst>
                                          <p:attrName>style.visibility</p:attrName>
                                        </p:attrNameLst>
                                      </p:cBhvr>
                                      <p:to>
                                        <p:strVal val="visible"/>
                                      </p:to>
                                    </p:set>
                                    <p:anim calcmode="lin" valueType="num">
                                      <p:cBhvr additive="base">
                                        <p:cTn id="12" dur="500" fill="hold"/>
                                        <p:tgtEl>
                                          <p:spTgt spid="309262"/>
                                        </p:tgtEl>
                                        <p:attrNameLst>
                                          <p:attrName>ppt_x</p:attrName>
                                        </p:attrNameLst>
                                      </p:cBhvr>
                                      <p:tavLst>
                                        <p:tav tm="0">
                                          <p:val>
                                            <p:strVal val="0-#ppt_w/2"/>
                                          </p:val>
                                        </p:tav>
                                        <p:tav tm="100000">
                                          <p:val>
                                            <p:strVal val="#ppt_x"/>
                                          </p:val>
                                        </p:tav>
                                      </p:tavLst>
                                    </p:anim>
                                    <p:anim calcmode="lin" valueType="num">
                                      <p:cBhvr additive="base">
                                        <p:cTn id="13" dur="500" fill="hold"/>
                                        <p:tgtEl>
                                          <p:spTgt spid="30926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9263"/>
                                        </p:tgtEl>
                                        <p:attrNameLst>
                                          <p:attrName>style.visibility</p:attrName>
                                        </p:attrNameLst>
                                      </p:cBhvr>
                                      <p:to>
                                        <p:strVal val="visible"/>
                                      </p:to>
                                    </p:set>
                                    <p:anim calcmode="lin" valueType="num">
                                      <p:cBhvr additive="base">
                                        <p:cTn id="18" dur="500" fill="hold"/>
                                        <p:tgtEl>
                                          <p:spTgt spid="309263"/>
                                        </p:tgtEl>
                                        <p:attrNameLst>
                                          <p:attrName>ppt_x</p:attrName>
                                        </p:attrNameLst>
                                      </p:cBhvr>
                                      <p:tavLst>
                                        <p:tav tm="0">
                                          <p:val>
                                            <p:strVal val="0-#ppt_w/2"/>
                                          </p:val>
                                        </p:tav>
                                        <p:tav tm="100000">
                                          <p:val>
                                            <p:strVal val="#ppt_x"/>
                                          </p:val>
                                        </p:tav>
                                      </p:tavLst>
                                    </p:anim>
                                    <p:anim calcmode="lin" valueType="num">
                                      <p:cBhvr additive="base">
                                        <p:cTn id="19" dur="500" fill="hold"/>
                                        <p:tgtEl>
                                          <p:spTgt spid="30926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309264"/>
                                        </p:tgtEl>
                                        <p:attrNameLst>
                                          <p:attrName>style.visibility</p:attrName>
                                        </p:attrNameLst>
                                      </p:cBhvr>
                                      <p:to>
                                        <p:strVal val="visible"/>
                                      </p:to>
                                    </p:set>
                                    <p:animEffect transition="in" filter="barn(outVertical)">
                                      <p:cBhvr>
                                        <p:cTn id="24" dur="500"/>
                                        <p:tgtEl>
                                          <p:spTgt spid="30926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309265"/>
                                        </p:tgtEl>
                                        <p:attrNameLst>
                                          <p:attrName>style.visibility</p:attrName>
                                        </p:attrNameLst>
                                      </p:cBhvr>
                                      <p:to>
                                        <p:strVal val="visible"/>
                                      </p:to>
                                    </p:set>
                                    <p:animEffect transition="in" filter="barn(outHorizontal)">
                                      <p:cBhvr>
                                        <p:cTn id="29" dur="500"/>
                                        <p:tgtEl>
                                          <p:spTgt spid="30926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309266"/>
                                        </p:tgtEl>
                                        <p:attrNameLst>
                                          <p:attrName>style.visibility</p:attrName>
                                        </p:attrNameLst>
                                      </p:cBhvr>
                                      <p:to>
                                        <p:strVal val="visible"/>
                                      </p:to>
                                    </p:set>
                                    <p:animEffect transition="in" filter="barn(outHorizontal)">
                                      <p:cBhvr>
                                        <p:cTn id="34" dur="500"/>
                                        <p:tgtEl>
                                          <p:spTgt spid="30926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309267"/>
                                        </p:tgtEl>
                                        <p:attrNameLst>
                                          <p:attrName>style.visibility</p:attrName>
                                        </p:attrNameLst>
                                      </p:cBhvr>
                                      <p:to>
                                        <p:strVal val="visible"/>
                                      </p:to>
                                    </p:set>
                                    <p:animEffect transition="in" filter="barn(outHorizontal)">
                                      <p:cBhvr>
                                        <p:cTn id="39" dur="500"/>
                                        <p:tgtEl>
                                          <p:spTgt spid="30926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09268"/>
                                        </p:tgtEl>
                                        <p:attrNameLst>
                                          <p:attrName>style.visibility</p:attrName>
                                        </p:attrNameLst>
                                      </p:cBhvr>
                                      <p:to>
                                        <p:strVal val="visible"/>
                                      </p:to>
                                    </p:set>
                                    <p:animEffect transition="in" filter="dissolve">
                                      <p:cBhvr>
                                        <p:cTn id="44" dur="500"/>
                                        <p:tgtEl>
                                          <p:spTgt spid="30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60" grpId="0" animBg="1"/>
      <p:bldP spid="309262" grpId="0" animBg="1"/>
      <p:bldP spid="309263" grpId="0" animBg="1"/>
      <p:bldP spid="309264" grpId="0" animBg="1" autoUpdateAnimBg="0"/>
      <p:bldP spid="309265" grpId="0" animBg="1"/>
      <p:bldP spid="309266" grpId="0" animBg="1"/>
      <p:bldP spid="309267" grpId="0" animBg="1"/>
      <p:bldP spid="309268" grpId="0" animBg="1"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684213" y="1052513"/>
            <a:ext cx="3816350" cy="5505450"/>
          </a:xfrm>
          <a:prstGeom prst="rect">
            <a:avLst/>
          </a:prstGeom>
          <a:solidFill>
            <a:srgbClr val="993366"/>
          </a:solidFill>
          <a:ln w="9525">
            <a:solidFill>
              <a:srgbClr val="FF6600"/>
            </a:solidFill>
            <a:miter lim="800000"/>
            <a:headEnd/>
            <a:tailEnd/>
          </a:ln>
        </p:spPr>
        <p:txBody>
          <a:bodyPr>
            <a:spAutoFit/>
          </a:bodyPr>
          <a:lstStyle/>
          <a:p>
            <a:r>
              <a:rPr lang="en-US" altLang="zh-CN" sz="2400">
                <a:solidFill>
                  <a:schemeClr val="bg1"/>
                </a:solidFill>
                <a:ea typeface="华文细黑" pitchFamily="2" charset="-122"/>
              </a:rPr>
              <a:t>main()</a:t>
            </a:r>
          </a:p>
          <a:p>
            <a:r>
              <a:rPr lang="en-US" altLang="zh-CN" sz="2400">
                <a:solidFill>
                  <a:schemeClr val="bg1"/>
                </a:solidFill>
                <a:ea typeface="华文细黑" pitchFamily="2" charset="-122"/>
              </a:rPr>
              <a:t>{</a:t>
            </a:r>
          </a:p>
          <a:p>
            <a:r>
              <a:rPr lang="en-US" altLang="zh-CN" sz="2400">
                <a:solidFill>
                  <a:schemeClr val="bg1"/>
                </a:solidFill>
                <a:ea typeface="华文细黑" pitchFamily="2" charset="-122"/>
              </a:rPr>
              <a:t>    int a=2,i;</a:t>
            </a:r>
          </a:p>
          <a:p>
            <a:r>
              <a:rPr lang="en-US" altLang="zh-CN" sz="2400">
                <a:solidFill>
                  <a:schemeClr val="bg1"/>
                </a:solidFill>
                <a:ea typeface="华文细黑" pitchFamily="2" charset="-122"/>
              </a:rPr>
              <a:t>    clrscr( );</a:t>
            </a:r>
          </a:p>
          <a:p>
            <a:r>
              <a:rPr lang="en-US" altLang="zh-CN" sz="2400">
                <a:solidFill>
                  <a:schemeClr val="bg1"/>
                </a:solidFill>
                <a:ea typeface="华文细黑" pitchFamily="2" charset="-122"/>
              </a:rPr>
              <a:t>    for (i=0;i&lt;3;i++)</a:t>
            </a:r>
          </a:p>
          <a:p>
            <a:r>
              <a:rPr lang="en-US" altLang="zh-CN" sz="2400">
                <a:solidFill>
                  <a:schemeClr val="bg1"/>
                </a:solidFill>
                <a:ea typeface="华文细黑" pitchFamily="2" charset="-122"/>
              </a:rPr>
              <a:t>       printf("%4d",f(a));</a:t>
            </a:r>
          </a:p>
          <a:p>
            <a:r>
              <a:rPr lang="en-US" altLang="zh-CN" sz="2400">
                <a:solidFill>
                  <a:schemeClr val="bg1"/>
                </a:solidFill>
                <a:ea typeface="华文细黑" pitchFamily="2" charset="-122"/>
              </a:rPr>
              <a:t>}</a:t>
            </a:r>
          </a:p>
          <a:p>
            <a:pPr>
              <a:spcBef>
                <a:spcPct val="80000"/>
              </a:spcBef>
            </a:pPr>
            <a:r>
              <a:rPr lang="en-US" altLang="zh-CN" sz="2400">
                <a:solidFill>
                  <a:schemeClr val="bg1"/>
                </a:solidFill>
                <a:ea typeface="华文细黑" pitchFamily="2" charset="-122"/>
              </a:rPr>
              <a:t>f(int a)</a:t>
            </a:r>
          </a:p>
          <a:p>
            <a:r>
              <a:rPr lang="en-US" altLang="zh-CN" sz="2400">
                <a:solidFill>
                  <a:schemeClr val="bg1"/>
                </a:solidFill>
                <a:ea typeface="华文细黑" pitchFamily="2" charset="-122"/>
              </a:rPr>
              <a:t>{ </a:t>
            </a:r>
          </a:p>
          <a:p>
            <a:r>
              <a:rPr lang="en-US" altLang="zh-CN" sz="2400">
                <a:solidFill>
                  <a:schemeClr val="bg1"/>
                </a:solidFill>
                <a:ea typeface="华文细黑" pitchFamily="2" charset="-122"/>
              </a:rPr>
              <a:t>    int b=0;</a:t>
            </a:r>
          </a:p>
          <a:p>
            <a:r>
              <a:rPr lang="en-US" altLang="zh-CN" sz="2400">
                <a:solidFill>
                  <a:schemeClr val="bg1"/>
                </a:solidFill>
                <a:ea typeface="华文细黑" pitchFamily="2" charset="-122"/>
              </a:rPr>
              <a:t>    static int c=3;</a:t>
            </a:r>
          </a:p>
          <a:p>
            <a:r>
              <a:rPr lang="en-US" altLang="zh-CN" sz="2400">
                <a:solidFill>
                  <a:schemeClr val="bg1"/>
                </a:solidFill>
                <a:ea typeface="华文细黑" pitchFamily="2" charset="-122"/>
              </a:rPr>
              <a:t>    b++;c++;</a:t>
            </a:r>
          </a:p>
          <a:p>
            <a:r>
              <a:rPr lang="en-US" altLang="zh-CN" sz="2400">
                <a:solidFill>
                  <a:schemeClr val="bg1"/>
                </a:solidFill>
                <a:ea typeface="华文细黑" pitchFamily="2" charset="-122"/>
              </a:rPr>
              <a:t>    return a+b+c;</a:t>
            </a:r>
          </a:p>
          <a:p>
            <a:r>
              <a:rPr lang="en-US" altLang="zh-CN" sz="2400">
                <a:solidFill>
                  <a:schemeClr val="bg1"/>
                </a:solidFill>
                <a:ea typeface="华文细黑" pitchFamily="2" charset="-122"/>
              </a:rPr>
              <a:t>} </a:t>
            </a:r>
          </a:p>
        </p:txBody>
      </p:sp>
      <p:sp>
        <p:nvSpPr>
          <p:cNvPr id="52227" name="Rectangle 8"/>
          <p:cNvSpPr>
            <a:spLocks noGrp="1" noRot="1" noChangeArrowheads="1"/>
          </p:cNvSpPr>
          <p:nvPr>
            <p:ph type="title"/>
          </p:nvPr>
        </p:nvSpPr>
        <p:spPr>
          <a:xfrm>
            <a:off x="323850" y="0"/>
            <a:ext cx="7543800" cy="908050"/>
          </a:xfrm>
        </p:spPr>
        <p:txBody>
          <a:bodyPr/>
          <a:lstStyle/>
          <a:p>
            <a:pPr eaLnBrk="1" hangingPunct="1"/>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例一</a:t>
            </a:r>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求程序运行结果</a:t>
            </a:r>
            <a:endParaRPr lang="zh-CN" altLang="en-US" b="1" smtClean="0">
              <a:solidFill>
                <a:srgbClr val="FFFF66"/>
              </a:solidFill>
            </a:endParaRPr>
          </a:p>
        </p:txBody>
      </p:sp>
      <p:sp>
        <p:nvSpPr>
          <p:cNvPr id="97289" name="Text Box 9"/>
          <p:cNvSpPr txBox="1">
            <a:spLocks noChangeArrowheads="1"/>
          </p:cNvSpPr>
          <p:nvPr/>
        </p:nvSpPr>
        <p:spPr bwMode="auto">
          <a:xfrm>
            <a:off x="4427538" y="1268413"/>
            <a:ext cx="4716462" cy="3232150"/>
          </a:xfrm>
          <a:prstGeom prst="rect">
            <a:avLst/>
          </a:prstGeom>
          <a:noFill/>
          <a:ln w="9525">
            <a:noFill/>
            <a:miter lim="800000"/>
            <a:headEnd/>
            <a:tailEnd/>
          </a:ln>
          <a:effectLst/>
        </p:spPr>
        <p:txBody>
          <a:bodyPr>
            <a:spAutoFit/>
          </a:bodyPr>
          <a:lstStyle/>
          <a:p>
            <a:pPr algn="ctr">
              <a:spcAft>
                <a:spcPct val="60000"/>
              </a:spcAft>
              <a:defRPr/>
            </a:pPr>
            <a:r>
              <a:rPr lang="zh-CN" altLang="en-US" sz="2400">
                <a:solidFill>
                  <a:srgbClr val="A50021"/>
                </a:solidFill>
                <a:latin typeface="Arial" charset="0"/>
                <a:ea typeface="华文细黑" pitchFamily="2" charset="-122"/>
              </a:rPr>
              <a:t>变量跟踪</a:t>
            </a:r>
          </a:p>
          <a:p>
            <a:pPr>
              <a:defRPr/>
            </a:pPr>
            <a:r>
              <a:rPr lang="zh-CN" altLang="en-US" sz="2400" b="1">
                <a:solidFill>
                  <a:srgbClr val="FF0000"/>
                </a:solidFill>
                <a:latin typeface="华文细黑" pitchFamily="2" charset="-122"/>
                <a:ea typeface="华文细黑" pitchFamily="2" charset="-122"/>
              </a:rPr>
              <a:t>  </a:t>
            </a:r>
            <a:r>
              <a:rPr lang="en-US" altLang="zh-CN" sz="2400" b="1">
                <a:solidFill>
                  <a:srgbClr val="009900"/>
                </a:solidFill>
                <a:latin typeface="华文细黑" pitchFamily="2" charset="-122"/>
                <a:ea typeface="华文细黑" pitchFamily="2" charset="-122"/>
              </a:rPr>
              <a:t>main</a:t>
            </a:r>
            <a:r>
              <a:rPr lang="en-US" altLang="zh-CN" sz="2400" b="1">
                <a:solidFill>
                  <a:srgbClr val="009900"/>
                </a:solidFill>
                <a:latin typeface="宋体" pitchFamily="2" charset="-122"/>
              </a:rPr>
              <a:t>( )</a:t>
            </a:r>
            <a:r>
              <a:rPr lang="en-US" altLang="zh-CN" sz="2400" b="1">
                <a:solidFill>
                  <a:srgbClr val="009900"/>
                </a:solidFill>
                <a:latin typeface="华文细黑" pitchFamily="2" charset="-122"/>
                <a:ea typeface="华文细黑" pitchFamily="2" charset="-122"/>
              </a:rPr>
              <a:t>           f</a:t>
            </a:r>
            <a:r>
              <a:rPr lang="zh-CN" altLang="en-US" sz="2400" b="1">
                <a:solidFill>
                  <a:srgbClr val="009900"/>
                </a:solidFill>
                <a:latin typeface="华文细黑" pitchFamily="2" charset="-122"/>
                <a:ea typeface="华文细黑" pitchFamily="2" charset="-122"/>
              </a:rPr>
              <a:t>函数</a:t>
            </a:r>
          </a:p>
          <a:p>
            <a:pPr>
              <a:defRPr/>
            </a:pPr>
            <a:r>
              <a:rPr lang="zh-CN" altLang="en-US" sz="2400" b="1">
                <a:solidFill>
                  <a:srgbClr val="FF0000"/>
                </a:solidFill>
                <a:latin typeface="华文细黑" pitchFamily="2" charset="-122"/>
                <a:ea typeface="华文细黑" pitchFamily="2" charset="-122"/>
              </a:rPr>
              <a:t>     </a:t>
            </a:r>
            <a:r>
              <a:rPr lang="en-US" altLang="zh-CN" sz="2400" b="1">
                <a:solidFill>
                  <a:srgbClr val="FF0000"/>
                </a:solidFill>
                <a:latin typeface="华文细黑" pitchFamily="2" charset="-122"/>
                <a:ea typeface="华文细黑" pitchFamily="2" charset="-122"/>
              </a:rPr>
              <a:t>a     i           </a:t>
            </a:r>
            <a:r>
              <a:rPr lang="en-US" altLang="zh-CN" sz="2400" b="1">
                <a:solidFill>
                  <a:srgbClr val="3333FF"/>
                </a:solidFill>
                <a:latin typeface="华文细黑" pitchFamily="2" charset="-122"/>
                <a:ea typeface="华文细黑" pitchFamily="2" charset="-122"/>
              </a:rPr>
              <a:t> b </a:t>
            </a:r>
            <a:r>
              <a:rPr lang="en-US" altLang="zh-CN" sz="2400" b="1">
                <a:solidFill>
                  <a:srgbClr val="FF0000"/>
                </a:solidFill>
                <a:latin typeface="华文细黑" pitchFamily="2" charset="-122"/>
                <a:ea typeface="华文细黑" pitchFamily="2" charset="-122"/>
              </a:rPr>
              <a:t>        </a:t>
            </a:r>
            <a:r>
              <a:rPr lang="en-US" altLang="zh-CN" sz="2400" b="1" u="sng">
                <a:solidFill>
                  <a:srgbClr val="3333FF"/>
                </a:solidFill>
                <a:effectLst>
                  <a:outerShdw blurRad="38100" dist="38100" dir="2700000" algn="tl">
                    <a:srgbClr val="C0C0C0"/>
                  </a:outerShdw>
                </a:effectLst>
                <a:latin typeface="华文细黑" pitchFamily="2" charset="-122"/>
                <a:ea typeface="华文细黑" pitchFamily="2" charset="-122"/>
              </a:rPr>
              <a:t>c </a:t>
            </a:r>
            <a:r>
              <a:rPr lang="en-US" altLang="zh-CN" sz="2400" b="1">
                <a:solidFill>
                  <a:srgbClr val="FF0000"/>
                </a:solidFill>
                <a:latin typeface="华文细黑" pitchFamily="2" charset="-122"/>
                <a:ea typeface="华文细黑" pitchFamily="2" charset="-122"/>
              </a:rPr>
              <a:t>        f(a)</a:t>
            </a:r>
            <a:endParaRPr lang="en-US" altLang="zh-CN" sz="2400">
              <a:solidFill>
                <a:srgbClr val="FF0000"/>
              </a:solidFill>
              <a:latin typeface="华文细黑" pitchFamily="2" charset="-122"/>
              <a:ea typeface="华文细黑" pitchFamily="2" charset="-122"/>
            </a:endParaRPr>
          </a:p>
          <a:p>
            <a:pPr>
              <a:defRPr/>
            </a:pPr>
            <a:r>
              <a:rPr lang="en-US" altLang="zh-CN" sz="2400">
                <a:latin typeface="华文细黑" pitchFamily="2" charset="-122"/>
                <a:ea typeface="华文细黑" pitchFamily="2" charset="-122"/>
              </a:rPr>
              <a:t>     2     0          0→1     4          7</a:t>
            </a:r>
          </a:p>
          <a:p>
            <a:pPr>
              <a:defRPr/>
            </a:pPr>
            <a:r>
              <a:rPr lang="en-US" altLang="zh-CN" sz="2400">
                <a:latin typeface="华文细黑" pitchFamily="2" charset="-122"/>
                <a:ea typeface="华文细黑" pitchFamily="2" charset="-122"/>
              </a:rPr>
              <a:t>            1          0→1     5          8</a:t>
            </a:r>
          </a:p>
          <a:p>
            <a:pPr>
              <a:defRPr/>
            </a:pPr>
            <a:r>
              <a:rPr lang="en-US" altLang="zh-CN" sz="2400">
                <a:latin typeface="华文细黑" pitchFamily="2" charset="-122"/>
                <a:ea typeface="华文细黑" pitchFamily="2" charset="-122"/>
              </a:rPr>
              <a:t>            2          0→1     6          9</a:t>
            </a:r>
          </a:p>
          <a:p>
            <a:pPr algn="ctr">
              <a:defRPr/>
            </a:pPr>
            <a:endParaRPr lang="en-US" altLang="zh-CN" sz="2400">
              <a:latin typeface="华文细黑" pitchFamily="2" charset="-122"/>
              <a:ea typeface="华文细黑" pitchFamily="2" charset="-122"/>
            </a:endParaRPr>
          </a:p>
          <a:p>
            <a:pPr>
              <a:defRPr/>
            </a:pPr>
            <a:r>
              <a:rPr lang="en-US" altLang="zh-CN" sz="2400">
                <a:solidFill>
                  <a:srgbClr val="3333FF"/>
                </a:solidFill>
                <a:latin typeface="华文细黑" pitchFamily="2" charset="-122"/>
                <a:ea typeface="华文细黑" pitchFamily="2" charset="-122"/>
              </a:rPr>
              <a:t>    【</a:t>
            </a:r>
            <a:r>
              <a:rPr lang="zh-CN" altLang="en-US" sz="2400">
                <a:solidFill>
                  <a:srgbClr val="3333FF"/>
                </a:solidFill>
                <a:latin typeface="楷体_GB2312" pitchFamily="49" charset="-122"/>
                <a:ea typeface="楷体_GB2312" pitchFamily="49" charset="-122"/>
              </a:rPr>
              <a:t>结果</a:t>
            </a:r>
            <a:r>
              <a:rPr lang="en-US" altLang="zh-CN" sz="2400">
                <a:solidFill>
                  <a:srgbClr val="3333FF"/>
                </a:solidFill>
                <a:latin typeface="华文细黑" pitchFamily="2" charset="-122"/>
                <a:ea typeface="华文细黑" pitchFamily="2" charset="-122"/>
              </a:rPr>
              <a:t>】   7    8    9 </a:t>
            </a:r>
          </a:p>
        </p:txBody>
      </p:sp>
      <p:sp>
        <p:nvSpPr>
          <p:cNvPr id="97291" name="Text Box 11"/>
          <p:cNvSpPr txBox="1">
            <a:spLocks noChangeArrowheads="1"/>
          </p:cNvSpPr>
          <p:nvPr/>
        </p:nvSpPr>
        <p:spPr bwMode="auto">
          <a:xfrm>
            <a:off x="4984750" y="4797425"/>
            <a:ext cx="2927350" cy="457200"/>
          </a:xfrm>
          <a:prstGeom prst="rect">
            <a:avLst/>
          </a:prstGeom>
          <a:noFill/>
          <a:ln w="9525">
            <a:noFill/>
            <a:miter lim="800000"/>
            <a:headEnd/>
            <a:tailEnd/>
          </a:ln>
        </p:spPr>
        <p:txBody>
          <a:bodyPr wrap="none">
            <a:spAutoFit/>
          </a:bodyPr>
          <a:lstStyle/>
          <a:p>
            <a:r>
              <a:rPr lang="zh-CN" altLang="en-US" sz="2400">
                <a:latin typeface="楷体_GB2312" pitchFamily="49" charset="-122"/>
                <a:ea typeface="楷体_GB2312" pitchFamily="49" charset="-122"/>
              </a:rPr>
              <a:t>如果去掉</a:t>
            </a:r>
            <a:r>
              <a:rPr lang="en-US" altLang="zh-CN" sz="2400">
                <a:latin typeface="楷体_GB2312" pitchFamily="49" charset="-122"/>
                <a:ea typeface="楷体_GB2312" pitchFamily="49" charset="-122"/>
              </a:rPr>
              <a:t>static</a:t>
            </a:r>
            <a:r>
              <a:rPr lang="zh-CN" altLang="en-US" sz="2400">
                <a:latin typeface="楷体_GB2312" pitchFamily="49" charset="-122"/>
                <a:ea typeface="楷体_GB2312" pitchFamily="49" charset="-122"/>
              </a:rPr>
              <a:t>呢？</a:t>
            </a:r>
          </a:p>
        </p:txBody>
      </p:sp>
      <p:sp>
        <p:nvSpPr>
          <p:cNvPr id="52230" name="Text Box 12"/>
          <p:cNvSpPr txBox="1">
            <a:spLocks noChangeArrowheads="1"/>
          </p:cNvSpPr>
          <p:nvPr/>
        </p:nvSpPr>
        <p:spPr bwMode="auto">
          <a:xfrm>
            <a:off x="4840288" y="4010025"/>
            <a:ext cx="184150" cy="366713"/>
          </a:xfrm>
          <a:prstGeom prst="rect">
            <a:avLst/>
          </a:prstGeom>
          <a:noFill/>
          <a:ln w="9525">
            <a:noFill/>
            <a:miter lim="800000"/>
            <a:headEnd/>
            <a:tailEnd/>
          </a:ln>
        </p:spPr>
        <p:txBody>
          <a:bodyPr wrap="none">
            <a:spAutoFit/>
          </a:bodyPr>
          <a:lstStyle/>
          <a:p>
            <a:endParaRPr lang="zh-CN" altLang="zh-CN"/>
          </a:p>
        </p:txBody>
      </p:sp>
      <p:sp>
        <p:nvSpPr>
          <p:cNvPr id="97293" name="Text Box 13"/>
          <p:cNvSpPr txBox="1">
            <a:spLocks noChangeArrowheads="1"/>
          </p:cNvSpPr>
          <p:nvPr/>
        </p:nvSpPr>
        <p:spPr bwMode="auto">
          <a:xfrm>
            <a:off x="4840288" y="5392738"/>
            <a:ext cx="2754312" cy="457200"/>
          </a:xfrm>
          <a:prstGeom prst="rect">
            <a:avLst/>
          </a:prstGeom>
          <a:noFill/>
          <a:ln w="9525">
            <a:noFill/>
            <a:miter lim="800000"/>
            <a:headEnd/>
            <a:tailEnd/>
          </a:ln>
        </p:spPr>
        <p:txBody>
          <a:bodyPr wrap="none">
            <a:spAutoFit/>
          </a:bodyPr>
          <a:lstStyle/>
          <a:p>
            <a:r>
              <a:rPr lang="en-US" altLang="zh-CN" sz="2400">
                <a:solidFill>
                  <a:srgbClr val="3333FF"/>
                </a:solidFill>
              </a:rPr>
              <a:t>【</a:t>
            </a:r>
            <a:r>
              <a:rPr lang="zh-CN" altLang="en-US" sz="2400">
                <a:solidFill>
                  <a:srgbClr val="3333FF"/>
                </a:solidFill>
                <a:ea typeface="楷体_GB2312" pitchFamily="49" charset="-122"/>
              </a:rPr>
              <a:t>结果</a:t>
            </a:r>
            <a:r>
              <a:rPr lang="en-US" altLang="zh-CN" sz="2400">
                <a:solidFill>
                  <a:srgbClr val="3333FF"/>
                </a:solidFill>
              </a:rPr>
              <a:t>】   7    7   7</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289"/>
                                        </p:tgtEl>
                                        <p:attrNameLst>
                                          <p:attrName>style.visibility</p:attrName>
                                        </p:attrNameLst>
                                      </p:cBhvr>
                                      <p:to>
                                        <p:strVal val="visible"/>
                                      </p:to>
                                    </p:set>
                                    <p:anim calcmode="lin" valueType="num">
                                      <p:cBhvr additive="base">
                                        <p:cTn id="7" dur="500" fill="hold"/>
                                        <p:tgtEl>
                                          <p:spTgt spid="97289"/>
                                        </p:tgtEl>
                                        <p:attrNameLst>
                                          <p:attrName>ppt_x</p:attrName>
                                        </p:attrNameLst>
                                      </p:cBhvr>
                                      <p:tavLst>
                                        <p:tav tm="0">
                                          <p:val>
                                            <p:strVal val="1+#ppt_w/2"/>
                                          </p:val>
                                        </p:tav>
                                        <p:tav tm="100000">
                                          <p:val>
                                            <p:strVal val="#ppt_x"/>
                                          </p:val>
                                        </p:tav>
                                      </p:tavLst>
                                    </p:anim>
                                    <p:anim calcmode="lin" valueType="num">
                                      <p:cBhvr additive="base">
                                        <p:cTn id="8" dur="500" fill="hold"/>
                                        <p:tgtEl>
                                          <p:spTgt spid="972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97291"/>
                                        </p:tgtEl>
                                        <p:attrNameLst>
                                          <p:attrName>style.visibility</p:attrName>
                                        </p:attrNameLst>
                                      </p:cBhvr>
                                      <p:to>
                                        <p:strVal val="visible"/>
                                      </p:to>
                                    </p:set>
                                    <p:animEffect transition="in" filter="checkerboard(across)">
                                      <p:cBhvr>
                                        <p:cTn id="13" dur="500"/>
                                        <p:tgtEl>
                                          <p:spTgt spid="9729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7293"/>
                                        </p:tgtEl>
                                        <p:attrNameLst>
                                          <p:attrName>style.visibility</p:attrName>
                                        </p:attrNameLst>
                                      </p:cBhvr>
                                      <p:to>
                                        <p:strVal val="visible"/>
                                      </p:to>
                                    </p:set>
                                    <p:animEffect transition="in" filter="blinds(horizontal)">
                                      <p:cBhvr>
                                        <p:cTn id="18" dur="500"/>
                                        <p:tgtEl>
                                          <p:spTgt spid="97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p:bldP spid="97291" grpId="0"/>
      <p:bldP spid="97293"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84213" y="1052513"/>
            <a:ext cx="3816350" cy="5578475"/>
          </a:xfrm>
          <a:prstGeom prst="rect">
            <a:avLst/>
          </a:prstGeom>
          <a:solidFill>
            <a:srgbClr val="993366"/>
          </a:solidFill>
          <a:ln w="9525">
            <a:solidFill>
              <a:srgbClr val="FF6600"/>
            </a:solidFill>
            <a:miter lim="800000"/>
            <a:headEnd/>
            <a:tailEnd/>
          </a:ln>
        </p:spPr>
        <p:txBody>
          <a:bodyPr>
            <a:spAutoFit/>
          </a:bodyPr>
          <a:lstStyle/>
          <a:p>
            <a:r>
              <a:rPr lang="en-US" altLang="zh-CN" sz="2400">
                <a:solidFill>
                  <a:schemeClr val="bg1"/>
                </a:solidFill>
                <a:ea typeface="华文细黑" pitchFamily="2" charset="-122"/>
              </a:rPr>
              <a:t>main()</a:t>
            </a:r>
          </a:p>
          <a:p>
            <a:r>
              <a:rPr lang="en-US" altLang="zh-CN" sz="2400">
                <a:solidFill>
                  <a:schemeClr val="bg1"/>
                </a:solidFill>
                <a:ea typeface="华文细黑" pitchFamily="2" charset="-122"/>
              </a:rPr>
              <a:t>{</a:t>
            </a:r>
          </a:p>
          <a:p>
            <a:r>
              <a:rPr lang="en-US" altLang="zh-CN" sz="2400">
                <a:solidFill>
                  <a:schemeClr val="bg1"/>
                </a:solidFill>
                <a:ea typeface="华文细黑" pitchFamily="2" charset="-122"/>
              </a:rPr>
              <a:t>    int k=4,m=1,p;</a:t>
            </a:r>
          </a:p>
          <a:p>
            <a:r>
              <a:rPr lang="en-US" altLang="zh-CN" sz="2400">
                <a:solidFill>
                  <a:schemeClr val="bg1"/>
                </a:solidFill>
                <a:ea typeface="华文细黑" pitchFamily="2" charset="-122"/>
              </a:rPr>
              <a:t>    clrscr();</a:t>
            </a:r>
          </a:p>
          <a:p>
            <a:r>
              <a:rPr lang="en-US" altLang="zh-CN" sz="2400">
                <a:solidFill>
                  <a:schemeClr val="bg1"/>
                </a:solidFill>
                <a:ea typeface="华文细黑" pitchFamily="2" charset="-122"/>
              </a:rPr>
              <a:t>    p=func(k,m);  </a:t>
            </a:r>
          </a:p>
          <a:p>
            <a:r>
              <a:rPr lang="en-US" altLang="zh-CN" sz="2400">
                <a:solidFill>
                  <a:schemeClr val="bg1"/>
                </a:solidFill>
                <a:ea typeface="华文细黑" pitchFamily="2" charset="-122"/>
              </a:rPr>
              <a:t>    printf("%d,",p);</a:t>
            </a:r>
          </a:p>
          <a:p>
            <a:r>
              <a:rPr lang="en-US" altLang="zh-CN" sz="2400">
                <a:solidFill>
                  <a:schemeClr val="bg1"/>
                </a:solidFill>
                <a:ea typeface="华文细黑" pitchFamily="2" charset="-122"/>
              </a:rPr>
              <a:t>    p=func(k,m);    </a:t>
            </a:r>
          </a:p>
          <a:p>
            <a:r>
              <a:rPr lang="en-US" altLang="zh-CN" sz="2400">
                <a:solidFill>
                  <a:schemeClr val="bg1"/>
                </a:solidFill>
                <a:ea typeface="华文细黑" pitchFamily="2" charset="-122"/>
              </a:rPr>
              <a:t>    printf("%d",p);</a:t>
            </a:r>
          </a:p>
          <a:p>
            <a:r>
              <a:rPr lang="en-US" altLang="zh-CN" sz="2400">
                <a:solidFill>
                  <a:schemeClr val="bg1"/>
                </a:solidFill>
                <a:ea typeface="华文细黑" pitchFamily="2" charset="-122"/>
              </a:rPr>
              <a:t>}</a:t>
            </a:r>
          </a:p>
          <a:p>
            <a:r>
              <a:rPr lang="en-US" altLang="zh-CN" sz="2400">
                <a:solidFill>
                  <a:schemeClr val="bg1"/>
                </a:solidFill>
                <a:ea typeface="华文细黑" pitchFamily="2" charset="-122"/>
              </a:rPr>
              <a:t>func(int a,int b)</a:t>
            </a:r>
          </a:p>
          <a:p>
            <a:r>
              <a:rPr lang="en-US" altLang="zh-CN" sz="2400">
                <a:solidFill>
                  <a:schemeClr val="bg1"/>
                </a:solidFill>
                <a:ea typeface="华文细黑" pitchFamily="2" charset="-122"/>
              </a:rPr>
              <a:t>{   static int m=0,i=2;</a:t>
            </a:r>
          </a:p>
          <a:p>
            <a:r>
              <a:rPr lang="en-US" altLang="zh-CN" sz="2400">
                <a:solidFill>
                  <a:schemeClr val="bg1"/>
                </a:solidFill>
                <a:ea typeface="华文细黑" pitchFamily="2" charset="-122"/>
              </a:rPr>
              <a:t>    i+=m+1;</a:t>
            </a:r>
          </a:p>
          <a:p>
            <a:r>
              <a:rPr lang="en-US" altLang="zh-CN" sz="2400">
                <a:solidFill>
                  <a:schemeClr val="bg1"/>
                </a:solidFill>
                <a:ea typeface="华文细黑" pitchFamily="2" charset="-122"/>
              </a:rPr>
              <a:t>    m=i+a+b;</a:t>
            </a:r>
          </a:p>
          <a:p>
            <a:r>
              <a:rPr lang="en-US" altLang="zh-CN" sz="2400">
                <a:solidFill>
                  <a:schemeClr val="bg1"/>
                </a:solidFill>
                <a:ea typeface="华文细黑" pitchFamily="2" charset="-122"/>
              </a:rPr>
              <a:t>    return m;</a:t>
            </a:r>
          </a:p>
          <a:p>
            <a:r>
              <a:rPr lang="en-US" altLang="zh-CN" sz="2400">
                <a:solidFill>
                  <a:schemeClr val="bg1"/>
                </a:solidFill>
                <a:ea typeface="华文细黑" pitchFamily="2" charset="-122"/>
              </a:rPr>
              <a:t>} </a:t>
            </a:r>
          </a:p>
        </p:txBody>
      </p:sp>
      <p:sp>
        <p:nvSpPr>
          <p:cNvPr id="53251" name="Rectangle 3"/>
          <p:cNvSpPr>
            <a:spLocks noGrp="1" noRot="1" noChangeArrowheads="1"/>
          </p:cNvSpPr>
          <p:nvPr>
            <p:ph type="title"/>
          </p:nvPr>
        </p:nvSpPr>
        <p:spPr>
          <a:xfrm>
            <a:off x="323850" y="0"/>
            <a:ext cx="7543800" cy="908050"/>
          </a:xfrm>
        </p:spPr>
        <p:txBody>
          <a:bodyPr/>
          <a:lstStyle/>
          <a:p>
            <a:pPr eaLnBrk="1" hangingPunct="1"/>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例二</a:t>
            </a:r>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求程序运行结果</a:t>
            </a:r>
            <a:endParaRPr lang="zh-CN" altLang="en-US" b="1" smtClean="0">
              <a:solidFill>
                <a:srgbClr val="FFFF66"/>
              </a:solidFill>
            </a:endParaRPr>
          </a:p>
        </p:txBody>
      </p:sp>
      <p:sp>
        <p:nvSpPr>
          <p:cNvPr id="98308" name="Text Box 4"/>
          <p:cNvSpPr txBox="1">
            <a:spLocks noChangeArrowheads="1"/>
          </p:cNvSpPr>
          <p:nvPr/>
        </p:nvSpPr>
        <p:spPr bwMode="auto">
          <a:xfrm>
            <a:off x="4427538" y="1268413"/>
            <a:ext cx="4716462" cy="2867025"/>
          </a:xfrm>
          <a:prstGeom prst="rect">
            <a:avLst/>
          </a:prstGeom>
          <a:noFill/>
          <a:ln w="9525">
            <a:noFill/>
            <a:miter lim="800000"/>
            <a:headEnd/>
            <a:tailEnd/>
          </a:ln>
        </p:spPr>
        <p:txBody>
          <a:bodyPr>
            <a:spAutoFit/>
          </a:bodyPr>
          <a:lstStyle/>
          <a:p>
            <a:pPr algn="ctr">
              <a:spcAft>
                <a:spcPct val="60000"/>
              </a:spcAft>
            </a:pPr>
            <a:r>
              <a:rPr lang="zh-CN" altLang="en-US" sz="2400">
                <a:solidFill>
                  <a:srgbClr val="A50021"/>
                </a:solidFill>
                <a:ea typeface="华文细黑" pitchFamily="2" charset="-122"/>
              </a:rPr>
              <a:t>变量跟踪</a:t>
            </a:r>
          </a:p>
          <a:p>
            <a:r>
              <a:rPr lang="zh-CN" altLang="en-US" sz="2400" b="1">
                <a:solidFill>
                  <a:srgbClr val="FF0000"/>
                </a:solidFill>
                <a:latin typeface="华文细黑" pitchFamily="2" charset="-122"/>
                <a:ea typeface="华文细黑" pitchFamily="2" charset="-122"/>
              </a:rPr>
              <a:t>  </a:t>
            </a:r>
            <a:r>
              <a:rPr lang="en-US" altLang="zh-CN" sz="2400" b="1">
                <a:solidFill>
                  <a:srgbClr val="009900"/>
                </a:solidFill>
                <a:latin typeface="华文细黑" pitchFamily="2" charset="-122"/>
                <a:ea typeface="华文细黑" pitchFamily="2" charset="-122"/>
              </a:rPr>
              <a:t>main</a:t>
            </a:r>
            <a:r>
              <a:rPr lang="en-US" altLang="zh-CN" sz="2400" b="1">
                <a:solidFill>
                  <a:srgbClr val="009900"/>
                </a:solidFill>
                <a:latin typeface="宋体" pitchFamily="2" charset="-122"/>
              </a:rPr>
              <a:t>( )</a:t>
            </a:r>
            <a:r>
              <a:rPr lang="en-US" altLang="zh-CN" sz="2400" b="1">
                <a:solidFill>
                  <a:srgbClr val="009900"/>
                </a:solidFill>
                <a:latin typeface="华文细黑" pitchFamily="2" charset="-122"/>
                <a:ea typeface="华文细黑" pitchFamily="2" charset="-122"/>
              </a:rPr>
              <a:t>           func</a:t>
            </a:r>
            <a:r>
              <a:rPr lang="zh-CN" altLang="en-US" sz="2400" b="1">
                <a:solidFill>
                  <a:srgbClr val="009900"/>
                </a:solidFill>
                <a:latin typeface="华文细黑" pitchFamily="2" charset="-122"/>
                <a:ea typeface="华文细黑" pitchFamily="2" charset="-122"/>
              </a:rPr>
              <a:t>函数</a:t>
            </a:r>
          </a:p>
          <a:p>
            <a:r>
              <a:rPr lang="zh-CN" altLang="en-US"/>
              <a:t> </a:t>
            </a:r>
            <a:r>
              <a:rPr lang="en-US" altLang="zh-CN" sz="2400" b="1">
                <a:solidFill>
                  <a:srgbClr val="FF0000"/>
                </a:solidFill>
              </a:rPr>
              <a:t>k    m</a:t>
            </a:r>
            <a:r>
              <a:rPr lang="en-US" altLang="zh-CN" sz="2400" b="1"/>
              <a:t>           </a:t>
            </a:r>
            <a:r>
              <a:rPr lang="en-US" altLang="zh-CN" sz="2400" b="1">
                <a:solidFill>
                  <a:srgbClr val="3333FF"/>
                </a:solidFill>
              </a:rPr>
              <a:t>a   b       i          m</a:t>
            </a:r>
          </a:p>
          <a:p>
            <a:r>
              <a:rPr lang="en-US" altLang="zh-CN" sz="2400" b="1"/>
              <a:t> </a:t>
            </a:r>
            <a:r>
              <a:rPr lang="en-US" altLang="zh-CN" sz="2400"/>
              <a:t>4     1           4   1   2→3      0→8</a:t>
            </a:r>
          </a:p>
          <a:p>
            <a:r>
              <a:rPr lang="en-US" altLang="zh-CN" sz="2400"/>
              <a:t> 4     1           4   1   3→12   8→17</a:t>
            </a:r>
          </a:p>
          <a:p>
            <a:endParaRPr lang="en-US" altLang="zh-CN" sz="2400"/>
          </a:p>
          <a:p>
            <a:r>
              <a:rPr lang="en-US" altLang="zh-CN" sz="2400">
                <a:solidFill>
                  <a:srgbClr val="3333FF"/>
                </a:solidFill>
                <a:latin typeface="华文细黑" pitchFamily="2" charset="-122"/>
                <a:ea typeface="华文细黑" pitchFamily="2" charset="-122"/>
              </a:rPr>
              <a:t>    【</a:t>
            </a:r>
            <a:r>
              <a:rPr lang="zh-CN" altLang="en-US" sz="2400">
                <a:solidFill>
                  <a:srgbClr val="3333FF"/>
                </a:solidFill>
                <a:latin typeface="楷体_GB2312" pitchFamily="49" charset="-122"/>
                <a:ea typeface="楷体_GB2312" pitchFamily="49" charset="-122"/>
              </a:rPr>
              <a:t>结果</a:t>
            </a:r>
            <a:r>
              <a:rPr lang="en-US" altLang="zh-CN" sz="2400">
                <a:solidFill>
                  <a:srgbClr val="3333FF"/>
                </a:solidFill>
                <a:latin typeface="华文细黑" pitchFamily="2" charset="-122"/>
                <a:ea typeface="华文细黑" pitchFamily="2" charset="-122"/>
              </a:rPr>
              <a:t>】    8,  17 </a:t>
            </a:r>
          </a:p>
        </p:txBody>
      </p:sp>
      <p:sp>
        <p:nvSpPr>
          <p:cNvPr id="98309" name="Text Box 5"/>
          <p:cNvSpPr txBox="1">
            <a:spLocks noChangeArrowheads="1"/>
          </p:cNvSpPr>
          <p:nvPr/>
        </p:nvSpPr>
        <p:spPr bwMode="auto">
          <a:xfrm>
            <a:off x="4984750" y="4797425"/>
            <a:ext cx="2927350" cy="457200"/>
          </a:xfrm>
          <a:prstGeom prst="rect">
            <a:avLst/>
          </a:prstGeom>
          <a:noFill/>
          <a:ln w="9525">
            <a:noFill/>
            <a:miter lim="800000"/>
            <a:headEnd/>
            <a:tailEnd/>
          </a:ln>
        </p:spPr>
        <p:txBody>
          <a:bodyPr wrap="none">
            <a:spAutoFit/>
          </a:bodyPr>
          <a:lstStyle/>
          <a:p>
            <a:r>
              <a:rPr lang="zh-CN" altLang="en-US" sz="2400">
                <a:latin typeface="楷体_GB2312" pitchFamily="49" charset="-122"/>
                <a:ea typeface="楷体_GB2312" pitchFamily="49" charset="-122"/>
              </a:rPr>
              <a:t>如果去掉</a:t>
            </a:r>
            <a:r>
              <a:rPr lang="en-US" altLang="zh-CN" sz="2400">
                <a:latin typeface="楷体_GB2312" pitchFamily="49" charset="-122"/>
                <a:ea typeface="楷体_GB2312" pitchFamily="49" charset="-122"/>
              </a:rPr>
              <a:t>static</a:t>
            </a:r>
            <a:r>
              <a:rPr lang="zh-CN" altLang="en-US" sz="2400">
                <a:latin typeface="楷体_GB2312" pitchFamily="49" charset="-122"/>
                <a:ea typeface="楷体_GB2312" pitchFamily="49" charset="-122"/>
              </a:rPr>
              <a:t>呢？</a:t>
            </a:r>
          </a:p>
        </p:txBody>
      </p:sp>
      <p:sp>
        <p:nvSpPr>
          <p:cNvPr id="53254" name="Text Box 6"/>
          <p:cNvSpPr txBox="1">
            <a:spLocks noChangeArrowheads="1"/>
          </p:cNvSpPr>
          <p:nvPr/>
        </p:nvSpPr>
        <p:spPr bwMode="auto">
          <a:xfrm>
            <a:off x="4840288" y="4010025"/>
            <a:ext cx="184150" cy="366713"/>
          </a:xfrm>
          <a:prstGeom prst="rect">
            <a:avLst/>
          </a:prstGeom>
          <a:noFill/>
          <a:ln w="9525">
            <a:noFill/>
            <a:miter lim="800000"/>
            <a:headEnd/>
            <a:tailEnd/>
          </a:ln>
        </p:spPr>
        <p:txBody>
          <a:bodyPr wrap="none">
            <a:spAutoFit/>
          </a:bodyPr>
          <a:lstStyle/>
          <a:p>
            <a:endParaRPr lang="zh-CN" altLang="zh-CN"/>
          </a:p>
        </p:txBody>
      </p:sp>
      <p:sp>
        <p:nvSpPr>
          <p:cNvPr id="98311" name="Text Box 7"/>
          <p:cNvSpPr txBox="1">
            <a:spLocks noChangeArrowheads="1"/>
          </p:cNvSpPr>
          <p:nvPr/>
        </p:nvSpPr>
        <p:spPr bwMode="auto">
          <a:xfrm>
            <a:off x="4840288" y="5392738"/>
            <a:ext cx="2163762" cy="457200"/>
          </a:xfrm>
          <a:prstGeom prst="rect">
            <a:avLst/>
          </a:prstGeom>
          <a:noFill/>
          <a:ln w="9525">
            <a:noFill/>
            <a:miter lim="800000"/>
            <a:headEnd/>
            <a:tailEnd/>
          </a:ln>
        </p:spPr>
        <p:txBody>
          <a:bodyPr wrap="none">
            <a:spAutoFit/>
          </a:bodyPr>
          <a:lstStyle/>
          <a:p>
            <a:r>
              <a:rPr lang="en-US" altLang="zh-CN" sz="2400">
                <a:solidFill>
                  <a:srgbClr val="3333FF"/>
                </a:solidFill>
              </a:rPr>
              <a:t>【</a:t>
            </a:r>
            <a:r>
              <a:rPr lang="zh-CN" altLang="en-US" sz="2400">
                <a:solidFill>
                  <a:srgbClr val="3333FF"/>
                </a:solidFill>
                <a:ea typeface="楷体_GB2312" pitchFamily="49" charset="-122"/>
              </a:rPr>
              <a:t>结果</a:t>
            </a:r>
            <a:r>
              <a:rPr lang="en-US" altLang="zh-CN" sz="2400">
                <a:solidFill>
                  <a:srgbClr val="3333FF"/>
                </a:solidFill>
              </a:rPr>
              <a:t>】   8, 8</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1+#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98309"/>
                                        </p:tgtEl>
                                        <p:attrNameLst>
                                          <p:attrName>style.visibility</p:attrName>
                                        </p:attrNameLst>
                                      </p:cBhvr>
                                      <p:to>
                                        <p:strVal val="visible"/>
                                      </p:to>
                                    </p:set>
                                    <p:animEffect transition="in" filter="checkerboard(across)">
                                      <p:cBhvr>
                                        <p:cTn id="13" dur="500"/>
                                        <p:tgtEl>
                                          <p:spTgt spid="9830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8311"/>
                                        </p:tgtEl>
                                        <p:attrNameLst>
                                          <p:attrName>style.visibility</p:attrName>
                                        </p:attrNameLst>
                                      </p:cBhvr>
                                      <p:to>
                                        <p:strVal val="visible"/>
                                      </p:to>
                                    </p:set>
                                    <p:animEffect transition="in" filter="blinds(horizontal)">
                                      <p:cBhvr>
                                        <p:cTn id="18" dur="500"/>
                                        <p:tgtEl>
                                          <p:spTgt spid="9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09" grpId="0"/>
      <p:bldP spid="98311" grpId="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403350" y="1052513"/>
            <a:ext cx="5472113" cy="4137025"/>
          </a:xfrm>
          <a:prstGeom prst="rect">
            <a:avLst/>
          </a:prstGeom>
          <a:solidFill>
            <a:srgbClr val="993366"/>
          </a:solidFill>
          <a:ln w="25400">
            <a:solidFill>
              <a:srgbClr val="0000FF"/>
            </a:solidFill>
            <a:miter lim="800000"/>
            <a:headEnd/>
            <a:tailEnd/>
          </a:ln>
        </p:spPr>
        <p:txBody>
          <a:bodyPr>
            <a:spAutoFit/>
          </a:bodyPr>
          <a:lstStyle/>
          <a:p>
            <a:r>
              <a:rPr lang="en-US" altLang="zh-CN" sz="2200">
                <a:solidFill>
                  <a:schemeClr val="bg1"/>
                </a:solidFill>
              </a:rPr>
              <a:t>#include &lt;stdio.h&gt;</a:t>
            </a:r>
          </a:p>
          <a:p>
            <a:r>
              <a:rPr lang="en-US" altLang="zh-CN" sz="2200">
                <a:solidFill>
                  <a:schemeClr val="bg1"/>
                </a:solidFill>
              </a:rPr>
              <a:t>main()</a:t>
            </a:r>
          </a:p>
          <a:p>
            <a:r>
              <a:rPr lang="en-US" altLang="zh-CN" sz="2200">
                <a:solidFill>
                  <a:schemeClr val="bg1"/>
                </a:solidFill>
              </a:rPr>
              <a:t>{</a:t>
            </a:r>
          </a:p>
          <a:p>
            <a:r>
              <a:rPr lang="en-US" altLang="zh-CN" sz="2200">
                <a:solidFill>
                  <a:schemeClr val="bg1"/>
                </a:solidFill>
              </a:rPr>
              <a:t>     int a=3, b=2, c=1;</a:t>
            </a:r>
          </a:p>
          <a:p>
            <a:r>
              <a:rPr lang="en-US" altLang="zh-CN" sz="2200">
                <a:solidFill>
                  <a:schemeClr val="bg1"/>
                </a:solidFill>
              </a:rPr>
              <a:t>     {</a:t>
            </a:r>
          </a:p>
          <a:p>
            <a:r>
              <a:rPr lang="en-US" altLang="zh-CN" sz="2200">
                <a:solidFill>
                  <a:schemeClr val="bg1"/>
                </a:solidFill>
              </a:rPr>
              <a:t>         int b=5, c=12;</a:t>
            </a:r>
          </a:p>
          <a:p>
            <a:r>
              <a:rPr lang="en-US" altLang="zh-CN" sz="2200">
                <a:solidFill>
                  <a:schemeClr val="bg1"/>
                </a:solidFill>
              </a:rPr>
              <a:t>         c-=b*2;</a:t>
            </a:r>
          </a:p>
          <a:p>
            <a:r>
              <a:rPr lang="en-US" altLang="zh-CN" sz="2200">
                <a:solidFill>
                  <a:schemeClr val="bg1"/>
                </a:solidFill>
              </a:rPr>
              <a:t>         printf("a=%d,b=%d,c=%d\n", a, b, c);</a:t>
            </a:r>
          </a:p>
          <a:p>
            <a:r>
              <a:rPr lang="en-US" altLang="zh-CN" sz="2200">
                <a:solidFill>
                  <a:schemeClr val="bg1"/>
                </a:solidFill>
              </a:rPr>
              <a:t>         a+=c;</a:t>
            </a:r>
          </a:p>
          <a:p>
            <a:r>
              <a:rPr lang="en-US" altLang="zh-CN" sz="2200">
                <a:solidFill>
                  <a:schemeClr val="bg1"/>
                </a:solidFill>
              </a:rPr>
              <a:t>     }</a:t>
            </a:r>
          </a:p>
          <a:p>
            <a:r>
              <a:rPr lang="en-US" altLang="zh-CN" sz="2200">
                <a:solidFill>
                  <a:schemeClr val="bg1"/>
                </a:solidFill>
              </a:rPr>
              <a:t>     printf("a=%d,b=%d,c=%d\n", a, b, c);</a:t>
            </a:r>
          </a:p>
          <a:p>
            <a:r>
              <a:rPr lang="en-US" altLang="zh-CN" sz="2200">
                <a:solidFill>
                  <a:schemeClr val="bg1"/>
                </a:solidFill>
              </a:rPr>
              <a:t>}</a:t>
            </a:r>
          </a:p>
        </p:txBody>
      </p:sp>
      <p:sp>
        <p:nvSpPr>
          <p:cNvPr id="54275" name="Rectangle 3"/>
          <p:cNvSpPr>
            <a:spLocks noGrp="1" noRot="1" noChangeArrowheads="1"/>
          </p:cNvSpPr>
          <p:nvPr>
            <p:ph type="title"/>
          </p:nvPr>
        </p:nvSpPr>
        <p:spPr>
          <a:xfrm>
            <a:off x="323850" y="0"/>
            <a:ext cx="7543800" cy="908050"/>
          </a:xfrm>
        </p:spPr>
        <p:txBody>
          <a:bodyPr/>
          <a:lstStyle/>
          <a:p>
            <a:pPr eaLnBrk="1" hangingPunct="1"/>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例三</a:t>
            </a:r>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求程序运行结果</a:t>
            </a:r>
            <a:endParaRPr lang="zh-CN" altLang="en-US" b="1" smtClean="0">
              <a:solidFill>
                <a:srgbClr val="FFFF66"/>
              </a:solidFill>
            </a:endParaRPr>
          </a:p>
        </p:txBody>
      </p:sp>
      <p:sp>
        <p:nvSpPr>
          <p:cNvPr id="54276" name="Text Box 6"/>
          <p:cNvSpPr txBox="1">
            <a:spLocks noChangeArrowheads="1"/>
          </p:cNvSpPr>
          <p:nvPr/>
        </p:nvSpPr>
        <p:spPr bwMode="auto">
          <a:xfrm>
            <a:off x="4840288" y="4010025"/>
            <a:ext cx="184150" cy="366713"/>
          </a:xfrm>
          <a:prstGeom prst="rect">
            <a:avLst/>
          </a:prstGeom>
          <a:noFill/>
          <a:ln w="9525">
            <a:noFill/>
            <a:miter lim="800000"/>
            <a:headEnd/>
            <a:tailEnd/>
          </a:ln>
        </p:spPr>
        <p:txBody>
          <a:bodyPr wrap="none">
            <a:spAutoFit/>
          </a:bodyPr>
          <a:lstStyle/>
          <a:p>
            <a:endParaRPr lang="zh-CN" altLang="zh-CN"/>
          </a:p>
        </p:txBody>
      </p:sp>
      <p:sp>
        <p:nvSpPr>
          <p:cNvPr id="120839" name="Text Box 7"/>
          <p:cNvSpPr txBox="1">
            <a:spLocks noChangeArrowheads="1"/>
          </p:cNvSpPr>
          <p:nvPr/>
        </p:nvSpPr>
        <p:spPr bwMode="auto">
          <a:xfrm>
            <a:off x="1908175" y="5373688"/>
            <a:ext cx="3486150" cy="822325"/>
          </a:xfrm>
          <a:prstGeom prst="rect">
            <a:avLst/>
          </a:prstGeom>
          <a:noFill/>
          <a:ln w="9525">
            <a:noFill/>
            <a:miter lim="800000"/>
            <a:headEnd/>
            <a:tailEnd/>
          </a:ln>
        </p:spPr>
        <p:txBody>
          <a:bodyPr wrap="none">
            <a:spAutoFit/>
          </a:bodyPr>
          <a:lstStyle/>
          <a:p>
            <a:r>
              <a:rPr lang="en-US" altLang="zh-CN" sz="2400">
                <a:solidFill>
                  <a:srgbClr val="3333FF"/>
                </a:solidFill>
              </a:rPr>
              <a:t>【</a:t>
            </a:r>
            <a:r>
              <a:rPr lang="zh-CN" altLang="en-US" sz="2400">
                <a:solidFill>
                  <a:srgbClr val="3333FF"/>
                </a:solidFill>
                <a:ea typeface="楷体_GB2312" pitchFamily="49" charset="-122"/>
              </a:rPr>
              <a:t>结果</a:t>
            </a:r>
            <a:r>
              <a:rPr lang="en-US" altLang="zh-CN" sz="2400">
                <a:solidFill>
                  <a:srgbClr val="3333FF"/>
                </a:solidFill>
              </a:rPr>
              <a:t>】   </a:t>
            </a:r>
            <a:r>
              <a:rPr lang="en-US" altLang="zh-CN" sz="2400"/>
              <a:t>a=3,b=5,c=2 </a:t>
            </a:r>
          </a:p>
          <a:p>
            <a:r>
              <a:rPr lang="en-US" altLang="zh-CN" sz="2400"/>
              <a:t>                  a=5,b=2,c=1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0839"/>
                                        </p:tgtEl>
                                        <p:attrNameLst>
                                          <p:attrName>style.visibility</p:attrName>
                                        </p:attrNameLst>
                                      </p:cBhvr>
                                      <p:to>
                                        <p:strVal val="visible"/>
                                      </p:to>
                                    </p:set>
                                    <p:anim calcmode="lin" valueType="num">
                                      <p:cBhvr additive="base">
                                        <p:cTn id="7" dur="500" fill="hold"/>
                                        <p:tgtEl>
                                          <p:spTgt spid="120839"/>
                                        </p:tgtEl>
                                        <p:attrNameLst>
                                          <p:attrName>ppt_x</p:attrName>
                                        </p:attrNameLst>
                                      </p:cBhvr>
                                      <p:tavLst>
                                        <p:tav tm="0">
                                          <p:val>
                                            <p:strVal val="1+#ppt_w/2"/>
                                          </p:val>
                                        </p:tav>
                                        <p:tav tm="100000">
                                          <p:val>
                                            <p:strVal val="#ppt_x"/>
                                          </p:val>
                                        </p:tav>
                                      </p:tavLst>
                                    </p:anim>
                                    <p:anim calcmode="lin" valueType="num">
                                      <p:cBhvr additive="base">
                                        <p:cTn id="8" dur="500" fill="hold"/>
                                        <p:tgtEl>
                                          <p:spTgt spid="1208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r>
              <a:rPr lang="zh-CN" altLang="en-US" sz="3700" smtClean="0">
                <a:solidFill>
                  <a:srgbClr val="FF0000"/>
                </a:solidFill>
                <a:ea typeface="黑体" pitchFamily="2" charset="-122"/>
              </a:rPr>
              <a:t>六、局部变量与全局变量</a:t>
            </a:r>
            <a:r>
              <a:rPr lang="zh-CN" altLang="en-US" smtClean="0"/>
              <a:t>    </a:t>
            </a:r>
          </a:p>
        </p:txBody>
      </p:sp>
      <p:sp>
        <p:nvSpPr>
          <p:cNvPr id="55299" name="Rectangle 3"/>
          <p:cNvSpPr>
            <a:spLocks noGrp="1" noRot="1" noChangeArrowheads="1"/>
          </p:cNvSpPr>
          <p:nvPr>
            <p:ph type="body" idx="1"/>
          </p:nvPr>
        </p:nvSpPr>
        <p:spPr/>
        <p:txBody>
          <a:bodyPr/>
          <a:lstStyle/>
          <a:p>
            <a:pPr marL="2879725" indent="-2879725" eaLnBrk="1" hangingPunct="1">
              <a:buFont typeface="Wingdings 2" pitchFamily="18" charset="2"/>
              <a:buNone/>
            </a:pPr>
            <a:r>
              <a:rPr lang="en-US" altLang="zh-CN" sz="3000" smtClean="0">
                <a:solidFill>
                  <a:srgbClr val="3333FF"/>
                </a:solidFill>
                <a:latin typeface="华文细黑" pitchFamily="2" charset="-122"/>
                <a:ea typeface="华文细黑" pitchFamily="2" charset="-122"/>
              </a:rPr>
              <a:t>2</a:t>
            </a:r>
            <a:r>
              <a:rPr lang="zh-CN" altLang="en-US" sz="3000" smtClean="0">
                <a:solidFill>
                  <a:srgbClr val="3333FF"/>
                </a:solidFill>
                <a:latin typeface="华文细黑" pitchFamily="2" charset="-122"/>
                <a:ea typeface="华文细黑" pitchFamily="2" charset="-122"/>
              </a:rPr>
              <a:t>、全局变量</a:t>
            </a:r>
            <a:r>
              <a:rPr lang="en-US" altLang="zh-CN" sz="3000" smtClean="0">
                <a:solidFill>
                  <a:srgbClr val="3333FF"/>
                </a:solidFill>
                <a:latin typeface="华文细黑" pitchFamily="2" charset="-122"/>
                <a:ea typeface="华文细黑" pitchFamily="2" charset="-122"/>
              </a:rPr>
              <a:t>——</a:t>
            </a:r>
            <a:r>
              <a:rPr lang="zh-CN" altLang="en-US" sz="3000" smtClean="0">
                <a:solidFill>
                  <a:srgbClr val="3333FF"/>
                </a:solidFill>
                <a:latin typeface="华文细黑" pitchFamily="2" charset="-122"/>
                <a:ea typeface="华文细黑" pitchFamily="2" charset="-122"/>
              </a:rPr>
              <a:t>在函数之外定义的变量</a:t>
            </a:r>
          </a:p>
        </p:txBody>
      </p:sp>
      <p:sp>
        <p:nvSpPr>
          <p:cNvPr id="55300" name="Text Box 4"/>
          <p:cNvSpPr txBox="1">
            <a:spLocks noChangeArrowheads="1"/>
          </p:cNvSpPr>
          <p:nvPr/>
        </p:nvSpPr>
        <p:spPr bwMode="auto">
          <a:xfrm>
            <a:off x="265113" y="2420938"/>
            <a:ext cx="8878887" cy="1096962"/>
          </a:xfrm>
          <a:prstGeom prst="rect">
            <a:avLst/>
          </a:prstGeom>
          <a:noFill/>
          <a:ln w="9525">
            <a:noFill/>
            <a:miter lim="800000"/>
            <a:headEnd/>
            <a:tailEnd/>
          </a:ln>
        </p:spPr>
        <p:txBody>
          <a:bodyPr>
            <a:spAutoFit/>
          </a:bodyPr>
          <a:lstStyle/>
          <a:p>
            <a:r>
              <a:rPr lang="en-US" altLang="zh-CN"/>
              <a:t>                      </a:t>
            </a:r>
            <a:r>
              <a:rPr lang="en-US" altLang="zh-CN" sz="2200">
                <a:solidFill>
                  <a:srgbClr val="A50021"/>
                </a:solidFill>
                <a:latin typeface="华文细黑" pitchFamily="2" charset="-122"/>
                <a:ea typeface="华文细黑" pitchFamily="2" charset="-122"/>
              </a:rPr>
              <a:t>extern</a:t>
            </a:r>
            <a:r>
              <a:rPr lang="zh-CN" altLang="en-US" sz="2200">
                <a:latin typeface="华文细黑" pitchFamily="2" charset="-122"/>
                <a:ea typeface="华文细黑" pitchFamily="2" charset="-122"/>
              </a:rPr>
              <a:t>（默认）允许本源文件中其他函数及其他源文件使用 </a:t>
            </a:r>
          </a:p>
          <a:p>
            <a:r>
              <a:rPr lang="zh-CN" altLang="en-US" sz="2200">
                <a:latin typeface="华文细黑" pitchFamily="2" charset="-122"/>
                <a:ea typeface="华文细黑" pitchFamily="2" charset="-122"/>
              </a:rPr>
              <a:t>全局变量</a:t>
            </a:r>
          </a:p>
          <a:p>
            <a:r>
              <a:rPr lang="zh-CN" altLang="en-US" sz="2200">
                <a:latin typeface="华文细黑" pitchFamily="2" charset="-122"/>
                <a:ea typeface="华文细黑" pitchFamily="2" charset="-122"/>
              </a:rPr>
              <a:t>                     </a:t>
            </a:r>
            <a:r>
              <a:rPr lang="en-US" altLang="zh-CN" sz="2200">
                <a:solidFill>
                  <a:srgbClr val="A50021"/>
                </a:solidFill>
                <a:latin typeface="华文细黑" pitchFamily="2" charset="-122"/>
                <a:ea typeface="华文细黑" pitchFamily="2" charset="-122"/>
              </a:rPr>
              <a:t>static    </a:t>
            </a:r>
            <a:r>
              <a:rPr lang="zh-CN" altLang="en-US" sz="2200">
                <a:latin typeface="华文细黑" pitchFamily="2" charset="-122"/>
                <a:ea typeface="华文细黑" pitchFamily="2" charset="-122"/>
              </a:rPr>
              <a:t>只限本源文件中使用</a:t>
            </a:r>
            <a:r>
              <a:rPr lang="zh-CN" altLang="en-US"/>
              <a:t> </a:t>
            </a:r>
            <a:endParaRPr lang="zh-CN" altLang="en-US" sz="2200">
              <a:latin typeface="华文细黑" pitchFamily="2" charset="-122"/>
              <a:ea typeface="华文细黑" pitchFamily="2" charset="-122"/>
            </a:endParaRPr>
          </a:p>
        </p:txBody>
      </p:sp>
      <p:sp>
        <p:nvSpPr>
          <p:cNvPr id="55301" name="AutoShape 5"/>
          <p:cNvSpPr>
            <a:spLocks/>
          </p:cNvSpPr>
          <p:nvPr/>
        </p:nvSpPr>
        <p:spPr bwMode="auto">
          <a:xfrm>
            <a:off x="1476375" y="2636838"/>
            <a:ext cx="215900" cy="720725"/>
          </a:xfrm>
          <a:prstGeom prst="leftBrace">
            <a:avLst>
              <a:gd name="adj1" fmla="val 27819"/>
              <a:gd name="adj2" fmla="val 50000"/>
            </a:avLst>
          </a:prstGeom>
          <a:noFill/>
          <a:ln w="9525">
            <a:solidFill>
              <a:schemeClr val="tx1"/>
            </a:solidFill>
            <a:round/>
            <a:headEnd/>
            <a:tailEnd/>
          </a:ln>
        </p:spPr>
        <p:txBody>
          <a:bodyPr wrap="none" anchor="ctr"/>
          <a:lstStyle/>
          <a:p>
            <a:endParaRPr lang="zh-CN" altLang="en-US"/>
          </a:p>
        </p:txBody>
      </p:sp>
      <p:sp>
        <p:nvSpPr>
          <p:cNvPr id="55302" name="Text Box 7"/>
          <p:cNvSpPr txBox="1">
            <a:spLocks noChangeArrowheads="1"/>
          </p:cNvSpPr>
          <p:nvPr/>
        </p:nvSpPr>
        <p:spPr bwMode="auto">
          <a:xfrm>
            <a:off x="468313" y="3933825"/>
            <a:ext cx="8156575" cy="1800225"/>
          </a:xfrm>
          <a:prstGeom prst="rect">
            <a:avLst/>
          </a:prstGeom>
          <a:noFill/>
          <a:ln w="9525">
            <a:noFill/>
            <a:miter lim="800000"/>
            <a:headEnd/>
            <a:tailEnd/>
          </a:ln>
        </p:spPr>
        <p:txBody>
          <a:bodyPr>
            <a:spAutoFit/>
          </a:bodyPr>
          <a:lstStyle/>
          <a:p>
            <a:r>
              <a:rPr lang="en-US" altLang="zh-CN" sz="2800">
                <a:latin typeface="楷体_GB2312" pitchFamily="49" charset="-122"/>
                <a:ea typeface="楷体_GB2312" pitchFamily="49" charset="-122"/>
              </a:rPr>
              <a:t>    </a:t>
            </a:r>
            <a:r>
              <a:rPr lang="zh-CN" altLang="en-US" sz="2800">
                <a:ea typeface="楷体_GB2312" pitchFamily="49" charset="-122"/>
              </a:rPr>
              <a:t>所有全局变量加不加</a:t>
            </a:r>
            <a:r>
              <a:rPr lang="en-US" altLang="zh-CN" sz="2800">
                <a:ea typeface="楷体_GB2312" pitchFamily="49" charset="-122"/>
              </a:rPr>
              <a:t>static</a:t>
            </a:r>
            <a:r>
              <a:rPr lang="zh-CN" altLang="en-US" sz="2800">
                <a:ea typeface="楷体_GB2312" pitchFamily="49" charset="-122"/>
              </a:rPr>
              <a:t>，都属于静态存储，如不赋初值，取初值为</a:t>
            </a:r>
            <a:r>
              <a:rPr lang="en-US" altLang="zh-CN" sz="2800">
                <a:solidFill>
                  <a:srgbClr val="FF0000"/>
                </a:solidFill>
                <a:ea typeface="楷体_GB2312" pitchFamily="49" charset="-122"/>
              </a:rPr>
              <a:t>0</a:t>
            </a:r>
            <a:r>
              <a:rPr lang="zh-CN" altLang="en-US" sz="2800">
                <a:ea typeface="楷体_GB2312" pitchFamily="49" charset="-122"/>
              </a:rPr>
              <a:t>（数值型）或</a:t>
            </a:r>
            <a:r>
              <a:rPr lang="zh-CN" altLang="en-US" sz="2800">
                <a:solidFill>
                  <a:srgbClr val="FF0000"/>
                </a:solidFill>
                <a:ea typeface="楷体_GB2312" pitchFamily="49" charset="-122"/>
              </a:rPr>
              <a:t>空格</a:t>
            </a:r>
            <a:r>
              <a:rPr lang="zh-CN" altLang="en-US" sz="2800">
                <a:ea typeface="楷体_GB2312" pitchFamily="49" charset="-122"/>
              </a:rPr>
              <a:t>（字符型）（注意与函数内部定义的</a:t>
            </a:r>
            <a:r>
              <a:rPr lang="en-US" altLang="zh-CN" sz="2800">
                <a:ea typeface="楷体_GB2312" pitchFamily="49" charset="-122"/>
              </a:rPr>
              <a:t>static</a:t>
            </a:r>
            <a:r>
              <a:rPr lang="zh-CN" altLang="en-US" sz="2800">
                <a:ea typeface="楷体_GB2312" pitchFamily="49" charset="-122"/>
              </a:rPr>
              <a:t>型局部变量的区别） </a:t>
            </a:r>
          </a:p>
        </p:txBody>
      </p:sp>
    </p:spTree>
  </p:cSld>
  <p:clrMapOvr>
    <a:masterClrMapping/>
  </p:clrMapOvr>
  <p:transition>
    <p:blinds dir="vert"/>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301625" y="228600"/>
            <a:ext cx="8540750" cy="630238"/>
          </a:xfrm>
        </p:spPr>
        <p:txBody>
          <a:bodyPr/>
          <a:lstStyle/>
          <a:p>
            <a:pPr eaLnBrk="1" hangingPunct="1"/>
            <a:r>
              <a:rPr lang="en-US" altLang="zh-CN" sz="3300" smtClean="0">
                <a:solidFill>
                  <a:srgbClr val="3333FF"/>
                </a:solidFill>
                <a:latin typeface="华文细黑" pitchFamily="2" charset="-122"/>
                <a:ea typeface="华文细黑" pitchFamily="2" charset="-122"/>
              </a:rPr>
              <a:t>2</a:t>
            </a:r>
            <a:r>
              <a:rPr lang="zh-CN" altLang="en-US" sz="3300" smtClean="0">
                <a:solidFill>
                  <a:srgbClr val="3333FF"/>
                </a:solidFill>
                <a:latin typeface="华文细黑" pitchFamily="2" charset="-122"/>
                <a:ea typeface="华文细黑" pitchFamily="2" charset="-122"/>
              </a:rPr>
              <a:t>、全局变量</a:t>
            </a:r>
            <a:r>
              <a:rPr lang="en-US" altLang="zh-CN" sz="3300" smtClean="0">
                <a:solidFill>
                  <a:srgbClr val="3333FF"/>
                </a:solidFill>
                <a:latin typeface="华文细黑" pitchFamily="2" charset="-122"/>
                <a:ea typeface="华文细黑" pitchFamily="2" charset="-122"/>
              </a:rPr>
              <a:t>——</a:t>
            </a:r>
            <a:r>
              <a:rPr lang="zh-CN" altLang="en-US" sz="3300" smtClean="0">
                <a:solidFill>
                  <a:srgbClr val="3333FF"/>
                </a:solidFill>
                <a:latin typeface="华文细黑" pitchFamily="2" charset="-122"/>
                <a:ea typeface="华文细黑" pitchFamily="2" charset="-122"/>
              </a:rPr>
              <a:t>在函数之外定义的变量</a:t>
            </a:r>
          </a:p>
        </p:txBody>
      </p:sp>
      <p:sp>
        <p:nvSpPr>
          <p:cNvPr id="56323" name="Rectangle 3"/>
          <p:cNvSpPr>
            <a:spLocks noGrp="1" noRot="1" noChangeArrowheads="1"/>
          </p:cNvSpPr>
          <p:nvPr>
            <p:ph type="body" idx="1"/>
          </p:nvPr>
        </p:nvSpPr>
        <p:spPr>
          <a:xfrm>
            <a:off x="539750" y="981075"/>
            <a:ext cx="4330700" cy="3816350"/>
          </a:xfrm>
        </p:spPr>
        <p:txBody>
          <a:bodyPr/>
          <a:lstStyle/>
          <a:p>
            <a:pPr eaLnBrk="1" hangingPunct="1">
              <a:buClr>
                <a:srgbClr val="FF0000"/>
              </a:buClr>
            </a:pPr>
            <a:r>
              <a:rPr lang="zh-CN" altLang="en-US" sz="2600" smtClean="0">
                <a:ea typeface="华文细黑" pitchFamily="2" charset="-122"/>
              </a:rPr>
              <a:t>有效作用范围：从定义变量位置开始直到本源文件结束</a:t>
            </a:r>
          </a:p>
          <a:p>
            <a:pPr eaLnBrk="1" hangingPunct="1">
              <a:buClr>
                <a:srgbClr val="FF0000"/>
              </a:buClr>
            </a:pPr>
            <a:r>
              <a:rPr lang="zh-CN" altLang="en-US" sz="2600" smtClean="0">
                <a:ea typeface="华文细黑" pitchFamily="2" charset="-122"/>
              </a:rPr>
              <a:t>如果需要将全局变量的作用范围扩展至整个源文件</a:t>
            </a:r>
            <a:r>
              <a:rPr lang="en-US" altLang="zh-CN" sz="2600" smtClean="0">
                <a:ea typeface="华文细黑" pitchFamily="2" charset="-122"/>
              </a:rPr>
              <a:t>——</a:t>
            </a:r>
          </a:p>
          <a:p>
            <a:pPr eaLnBrk="1" hangingPunct="1">
              <a:buClr>
                <a:srgbClr val="FF0000"/>
              </a:buClr>
              <a:buFont typeface="Wingdings 2" pitchFamily="18" charset="2"/>
              <a:buNone/>
            </a:pPr>
            <a:r>
              <a:rPr lang="en-US" altLang="zh-CN" sz="2600" smtClean="0">
                <a:ea typeface="华文细黑" pitchFamily="2" charset="-122"/>
              </a:rPr>
              <a:t>   </a:t>
            </a:r>
            <a:r>
              <a:rPr lang="zh-CN" altLang="en-US" sz="2600" smtClean="0">
                <a:solidFill>
                  <a:srgbClr val="A50021"/>
                </a:solidFill>
                <a:ea typeface="华文细黑" pitchFamily="2" charset="-122"/>
              </a:rPr>
              <a:t>法</a:t>
            </a:r>
            <a:r>
              <a:rPr lang="en-US" altLang="zh-CN" sz="2600" smtClean="0">
                <a:solidFill>
                  <a:srgbClr val="A50021"/>
                </a:solidFill>
                <a:ea typeface="华文细黑" pitchFamily="2" charset="-122"/>
              </a:rPr>
              <a:t>1 </a:t>
            </a:r>
            <a:r>
              <a:rPr lang="zh-CN" altLang="en-US" sz="2600" smtClean="0">
                <a:ea typeface="华文细黑" pitchFamily="2" charset="-122"/>
              </a:rPr>
              <a:t>全部在源文件开头处定义</a:t>
            </a:r>
          </a:p>
          <a:p>
            <a:pPr eaLnBrk="1" hangingPunct="1">
              <a:buClr>
                <a:srgbClr val="FF0000"/>
              </a:buClr>
              <a:buFont typeface="Wingdings 2" pitchFamily="18" charset="2"/>
              <a:buNone/>
            </a:pPr>
            <a:r>
              <a:rPr lang="zh-CN" altLang="en-US" sz="2600" smtClean="0">
                <a:ea typeface="华文细黑" pitchFamily="2" charset="-122"/>
              </a:rPr>
              <a:t>   </a:t>
            </a:r>
            <a:r>
              <a:rPr lang="zh-CN" altLang="en-US" sz="2600" smtClean="0">
                <a:solidFill>
                  <a:srgbClr val="A50021"/>
                </a:solidFill>
                <a:ea typeface="华文细黑" pitchFamily="2" charset="-122"/>
              </a:rPr>
              <a:t>法</a:t>
            </a:r>
            <a:r>
              <a:rPr lang="en-US" altLang="zh-CN" sz="2600" smtClean="0">
                <a:solidFill>
                  <a:srgbClr val="A50021"/>
                </a:solidFill>
                <a:ea typeface="华文细黑" pitchFamily="2" charset="-122"/>
              </a:rPr>
              <a:t>2 </a:t>
            </a:r>
            <a:r>
              <a:rPr lang="zh-CN" altLang="en-US" sz="2600" smtClean="0">
                <a:ea typeface="华文细黑" pitchFamily="2" charset="-122"/>
              </a:rPr>
              <a:t>在引用函数内，用</a:t>
            </a:r>
            <a:r>
              <a:rPr lang="en-US" altLang="zh-CN" sz="2600" smtClean="0">
                <a:ea typeface="华文细黑" pitchFamily="2" charset="-122"/>
              </a:rPr>
              <a:t>extern</a:t>
            </a:r>
            <a:r>
              <a:rPr lang="zh-CN" altLang="en-US" sz="2600" smtClean="0">
                <a:ea typeface="华文细黑" pitchFamily="2" charset="-122"/>
              </a:rPr>
              <a:t>说明 </a:t>
            </a:r>
          </a:p>
          <a:p>
            <a:pPr eaLnBrk="1" hangingPunct="1">
              <a:buClr>
                <a:srgbClr val="FF0000"/>
              </a:buClr>
              <a:buFont typeface="Wingdings 2" pitchFamily="18" charset="2"/>
              <a:buNone/>
            </a:pPr>
            <a:r>
              <a:rPr lang="zh-CN" altLang="en-US" sz="2600" smtClean="0">
                <a:ea typeface="华文细黑" pitchFamily="2" charset="-122"/>
              </a:rPr>
              <a:t>   </a:t>
            </a:r>
            <a:r>
              <a:rPr lang="zh-CN" altLang="en-US" sz="2600" smtClean="0">
                <a:solidFill>
                  <a:srgbClr val="A50021"/>
                </a:solidFill>
                <a:ea typeface="华文细黑" pitchFamily="2" charset="-122"/>
              </a:rPr>
              <a:t>法</a:t>
            </a:r>
            <a:r>
              <a:rPr lang="en-US" altLang="zh-CN" sz="2600" smtClean="0">
                <a:solidFill>
                  <a:srgbClr val="A50021"/>
                </a:solidFill>
                <a:ea typeface="华文细黑" pitchFamily="2" charset="-122"/>
              </a:rPr>
              <a:t>3 </a:t>
            </a:r>
            <a:r>
              <a:rPr lang="zh-CN" altLang="en-US" sz="2600" smtClean="0">
                <a:ea typeface="华文细黑" pitchFamily="2" charset="-122"/>
              </a:rPr>
              <a:t>在源文件开头处，用</a:t>
            </a:r>
            <a:r>
              <a:rPr lang="en-US" altLang="zh-CN" sz="2600" smtClean="0">
                <a:ea typeface="华文细黑" pitchFamily="2" charset="-122"/>
              </a:rPr>
              <a:t>extern</a:t>
            </a:r>
            <a:r>
              <a:rPr lang="zh-CN" altLang="en-US" sz="2600" smtClean="0">
                <a:ea typeface="华文细黑" pitchFamily="2" charset="-122"/>
              </a:rPr>
              <a:t>说明</a:t>
            </a:r>
          </a:p>
        </p:txBody>
      </p:sp>
      <p:sp>
        <p:nvSpPr>
          <p:cNvPr id="99332" name="Text Box 4"/>
          <p:cNvSpPr txBox="1">
            <a:spLocks noChangeArrowheads="1"/>
          </p:cNvSpPr>
          <p:nvPr/>
        </p:nvSpPr>
        <p:spPr bwMode="auto">
          <a:xfrm>
            <a:off x="4787900" y="1863725"/>
            <a:ext cx="4081463" cy="3038475"/>
          </a:xfrm>
          <a:prstGeom prst="rect">
            <a:avLst/>
          </a:prstGeom>
          <a:solidFill>
            <a:srgbClr val="0000FF"/>
          </a:solidFill>
          <a:ln w="25400">
            <a:solidFill>
              <a:srgbClr val="FF6600"/>
            </a:solidFill>
            <a:miter lim="800000"/>
            <a:headEnd/>
            <a:tailEnd/>
          </a:ln>
        </p:spPr>
        <p:txBody>
          <a:bodyPr wrap="none">
            <a:spAutoFit/>
          </a:bodyPr>
          <a:lstStyle/>
          <a:p>
            <a:r>
              <a:rPr lang="en-US" altLang="zh-CN" sz="2400">
                <a:solidFill>
                  <a:srgbClr val="FFFF66"/>
                </a:solidFill>
                <a:ea typeface="华文细黑" pitchFamily="2" charset="-122"/>
              </a:rPr>
              <a:t>【</a:t>
            </a:r>
            <a:r>
              <a:rPr lang="zh-CN" altLang="en-US" sz="2400">
                <a:solidFill>
                  <a:srgbClr val="FFFF66"/>
                </a:solidFill>
                <a:ea typeface="华文细黑" pitchFamily="2" charset="-122"/>
              </a:rPr>
              <a:t>例三</a:t>
            </a:r>
            <a:r>
              <a:rPr lang="en-US" altLang="zh-CN" sz="2400">
                <a:solidFill>
                  <a:srgbClr val="FFFF66"/>
                </a:solidFill>
                <a:ea typeface="华文细黑" pitchFamily="2" charset="-122"/>
              </a:rPr>
              <a:t>】</a:t>
            </a:r>
            <a:r>
              <a:rPr lang="zh-CN" altLang="en-US" sz="2400">
                <a:solidFill>
                  <a:srgbClr val="FFFF66"/>
                </a:solidFill>
                <a:ea typeface="华文细黑" pitchFamily="2" charset="-122"/>
              </a:rPr>
              <a:t>求程序运行结果</a:t>
            </a:r>
          </a:p>
          <a:p>
            <a:r>
              <a:rPr lang="en-US" altLang="zh-CN" sz="2400">
                <a:solidFill>
                  <a:schemeClr val="bg1"/>
                </a:solidFill>
              </a:rPr>
              <a:t>extern int  x,y;         </a:t>
            </a:r>
          </a:p>
          <a:p>
            <a:r>
              <a:rPr lang="en-US" altLang="zh-CN" sz="2400">
                <a:solidFill>
                  <a:schemeClr val="bg1"/>
                </a:solidFill>
              </a:rPr>
              <a:t>main( )</a:t>
            </a:r>
          </a:p>
          <a:p>
            <a:r>
              <a:rPr lang="en-US" altLang="zh-CN" sz="2400">
                <a:solidFill>
                  <a:schemeClr val="bg1"/>
                </a:solidFill>
              </a:rPr>
              <a:t>{ </a:t>
            </a:r>
          </a:p>
          <a:p>
            <a:r>
              <a:rPr lang="en-US" altLang="zh-CN" sz="2400">
                <a:solidFill>
                  <a:schemeClr val="bg1"/>
                </a:solidFill>
              </a:rPr>
              <a:t>    clrscr();</a:t>
            </a:r>
          </a:p>
          <a:p>
            <a:r>
              <a:rPr lang="en-US" altLang="zh-CN" sz="2400">
                <a:solidFill>
                  <a:schemeClr val="bg1"/>
                </a:solidFill>
              </a:rPr>
              <a:t>    printf("x=%d,y=%d\n",x,y);</a:t>
            </a:r>
          </a:p>
          <a:p>
            <a:r>
              <a:rPr lang="en-US" altLang="zh-CN" sz="2400">
                <a:solidFill>
                  <a:schemeClr val="bg1"/>
                </a:solidFill>
              </a:rPr>
              <a:t>}</a:t>
            </a:r>
          </a:p>
          <a:p>
            <a:r>
              <a:rPr lang="en-US" altLang="zh-CN" sz="2400">
                <a:solidFill>
                  <a:schemeClr val="bg1"/>
                </a:solidFill>
              </a:rPr>
              <a:t>int x=100,y=200;</a:t>
            </a:r>
          </a:p>
        </p:txBody>
      </p:sp>
      <p:sp>
        <p:nvSpPr>
          <p:cNvPr id="99333" name="Text Box 5"/>
          <p:cNvSpPr txBox="1">
            <a:spLocks noChangeArrowheads="1"/>
          </p:cNvSpPr>
          <p:nvPr/>
        </p:nvSpPr>
        <p:spPr bwMode="auto">
          <a:xfrm>
            <a:off x="5076825" y="5157788"/>
            <a:ext cx="2870200" cy="457200"/>
          </a:xfrm>
          <a:prstGeom prst="rect">
            <a:avLst/>
          </a:prstGeom>
          <a:noFill/>
          <a:ln w="9525">
            <a:noFill/>
            <a:miter lim="800000"/>
            <a:headEnd/>
            <a:tailEnd/>
          </a:ln>
        </p:spPr>
        <p:txBody>
          <a:bodyPr wrap="none">
            <a:spAutoFit/>
          </a:bodyPr>
          <a:lstStyle/>
          <a:p>
            <a:r>
              <a:rPr lang="zh-CN" altLang="en-US" sz="2400">
                <a:latin typeface="华文细黑" pitchFamily="2" charset="-122"/>
                <a:ea typeface="华文细黑" pitchFamily="2" charset="-122"/>
              </a:rPr>
              <a:t>结果：</a:t>
            </a:r>
            <a:r>
              <a:rPr lang="en-US" altLang="zh-CN" sz="2400">
                <a:latin typeface="华文细黑" pitchFamily="2" charset="-122"/>
                <a:ea typeface="华文细黑" pitchFamily="2" charset="-122"/>
              </a:rPr>
              <a:t>x=100,y=200</a:t>
            </a:r>
          </a:p>
        </p:txBody>
      </p:sp>
      <p:sp>
        <p:nvSpPr>
          <p:cNvPr id="99334" name="AutoShape 6"/>
          <p:cNvSpPr>
            <a:spLocks noChangeArrowheads="1"/>
          </p:cNvSpPr>
          <p:nvPr/>
        </p:nvSpPr>
        <p:spPr bwMode="auto">
          <a:xfrm>
            <a:off x="5997575" y="260350"/>
            <a:ext cx="3146425" cy="1008063"/>
          </a:xfrm>
          <a:prstGeom prst="cloudCallout">
            <a:avLst>
              <a:gd name="adj1" fmla="val -22097"/>
              <a:gd name="adj2" fmla="val 117245"/>
            </a:avLst>
          </a:prstGeom>
          <a:solidFill>
            <a:schemeClr val="accent1"/>
          </a:solidFill>
          <a:ln w="9525">
            <a:solidFill>
              <a:schemeClr val="tx1"/>
            </a:solidFill>
            <a:round/>
            <a:headEnd/>
            <a:tailEnd/>
          </a:ln>
        </p:spPr>
        <p:txBody>
          <a:bodyPr/>
          <a:lstStyle/>
          <a:p>
            <a:pPr algn="ctr"/>
            <a:r>
              <a:rPr lang="zh-CN" altLang="en-US">
                <a:ea typeface="华文细黑" pitchFamily="2" charset="-122"/>
              </a:rPr>
              <a:t>去掉第一行试试</a:t>
            </a:r>
            <a:r>
              <a:rPr lang="en-US" altLang="zh-CN">
                <a:latin typeface="宋体" pitchFamily="2" charset="-122"/>
              </a:rPr>
              <a:t>……</a:t>
            </a:r>
            <a:endParaRPr lang="en-US" altLang="zh-CN"/>
          </a:p>
        </p:txBody>
      </p:sp>
      <p:sp>
        <p:nvSpPr>
          <p:cNvPr id="99335" name="Text Box 7"/>
          <p:cNvSpPr txBox="1">
            <a:spLocks noChangeArrowheads="1"/>
          </p:cNvSpPr>
          <p:nvPr/>
        </p:nvSpPr>
        <p:spPr bwMode="auto">
          <a:xfrm>
            <a:off x="755650" y="4581525"/>
            <a:ext cx="4124325" cy="1552575"/>
          </a:xfrm>
          <a:prstGeom prst="rect">
            <a:avLst/>
          </a:prstGeom>
          <a:solidFill>
            <a:srgbClr val="00FF99"/>
          </a:solidFill>
          <a:ln w="9525">
            <a:noFill/>
            <a:miter lim="800000"/>
            <a:headEnd/>
            <a:tailEnd/>
          </a:ln>
        </p:spPr>
        <p:txBody>
          <a:bodyPr>
            <a:spAutoFit/>
          </a:bodyPr>
          <a:lstStyle/>
          <a:p>
            <a:r>
              <a:rPr lang="zh-CN" altLang="en-US" sz="2400">
                <a:solidFill>
                  <a:srgbClr val="FF0000"/>
                </a:solidFill>
                <a:latin typeface="楷体_GB2312" pitchFamily="49" charset="-122"/>
                <a:ea typeface="楷体_GB2312" pitchFamily="49" charset="-122"/>
              </a:rPr>
              <a:t>如果要将全局变量作用范围扩展到其他源文件，只需在使用这些变量的文件中对变量用</a:t>
            </a:r>
            <a:r>
              <a:rPr lang="en-US" altLang="zh-CN" sz="2400">
                <a:solidFill>
                  <a:srgbClr val="FF0000"/>
                </a:solidFill>
                <a:latin typeface="楷体_GB2312" pitchFamily="49" charset="-122"/>
                <a:ea typeface="楷体_GB2312" pitchFamily="49" charset="-122"/>
              </a:rPr>
              <a:t>extern</a:t>
            </a:r>
            <a:r>
              <a:rPr lang="zh-CN" altLang="en-US" sz="2400">
                <a:solidFill>
                  <a:srgbClr val="FF0000"/>
                </a:solidFill>
                <a:latin typeface="楷体_GB2312" pitchFamily="49" charset="-122"/>
                <a:ea typeface="楷体_GB2312" pitchFamily="49" charset="-122"/>
              </a:rPr>
              <a:t>加以说明。</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1+#ppt_w/2"/>
                                          </p:val>
                                        </p:tav>
                                        <p:tav tm="100000">
                                          <p:val>
                                            <p:strVal val="#ppt_x"/>
                                          </p:val>
                                        </p:tav>
                                      </p:tavLst>
                                    </p:anim>
                                    <p:anim calcmode="lin" valueType="num">
                                      <p:cBhvr additive="base">
                                        <p:cTn id="8"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9333"/>
                                        </p:tgtEl>
                                        <p:attrNameLst>
                                          <p:attrName>style.visibility</p:attrName>
                                        </p:attrNameLst>
                                      </p:cBhvr>
                                      <p:to>
                                        <p:strVal val="visible"/>
                                      </p:to>
                                    </p:set>
                                    <p:animEffect transition="in" filter="blinds(horizontal)">
                                      <p:cBhvr>
                                        <p:cTn id="13" dur="500"/>
                                        <p:tgtEl>
                                          <p:spTgt spid="9933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9334"/>
                                        </p:tgtEl>
                                        <p:attrNameLst>
                                          <p:attrName>style.visibility</p:attrName>
                                        </p:attrNameLst>
                                      </p:cBhvr>
                                      <p:to>
                                        <p:strVal val="visible"/>
                                      </p:to>
                                    </p:set>
                                    <p:animEffect transition="in" filter="blinds(horizontal)">
                                      <p:cBhvr>
                                        <p:cTn id="18" dur="500"/>
                                        <p:tgtEl>
                                          <p:spTgt spid="9933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9335"/>
                                        </p:tgtEl>
                                        <p:attrNameLst>
                                          <p:attrName>style.visibility</p:attrName>
                                        </p:attrNameLst>
                                      </p:cBhvr>
                                      <p:to>
                                        <p:strVal val="visible"/>
                                      </p:to>
                                    </p:set>
                                    <p:animEffect transition="in" filter="blinds(horizontal)">
                                      <p:cBhvr>
                                        <p:cTn id="23" dur="500"/>
                                        <p:tgtEl>
                                          <p:spTgt spid="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p:bldP spid="99334" grpId="0" animBg="1"/>
      <p:bldP spid="99335" grpId="0" animBg="1"/>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684213" y="1052513"/>
            <a:ext cx="3816350" cy="4848225"/>
          </a:xfrm>
          <a:prstGeom prst="rect">
            <a:avLst/>
          </a:prstGeom>
          <a:solidFill>
            <a:srgbClr val="993366"/>
          </a:solidFill>
          <a:ln w="9525">
            <a:solidFill>
              <a:srgbClr val="FF6600"/>
            </a:solidFill>
            <a:miter lim="800000"/>
            <a:headEnd/>
            <a:tailEnd/>
          </a:ln>
        </p:spPr>
        <p:txBody>
          <a:bodyPr>
            <a:spAutoFit/>
          </a:bodyPr>
          <a:lstStyle/>
          <a:p>
            <a:r>
              <a:rPr lang="en-US" altLang="zh-CN" sz="2400">
                <a:solidFill>
                  <a:schemeClr val="bg1"/>
                </a:solidFill>
                <a:ea typeface="华文细黑" pitchFamily="2" charset="-122"/>
              </a:rPr>
              <a:t>int a=3,b=5;</a:t>
            </a:r>
          </a:p>
          <a:p>
            <a:r>
              <a:rPr lang="en-US" altLang="zh-CN" sz="2400">
                <a:solidFill>
                  <a:schemeClr val="bg1"/>
                </a:solidFill>
                <a:ea typeface="华文细黑" pitchFamily="2" charset="-122"/>
              </a:rPr>
              <a:t>max(int a,int b)</a:t>
            </a:r>
          </a:p>
          <a:p>
            <a:r>
              <a:rPr lang="en-US" altLang="zh-CN" sz="2400">
                <a:solidFill>
                  <a:schemeClr val="bg1"/>
                </a:solidFill>
                <a:ea typeface="华文细黑" pitchFamily="2" charset="-122"/>
              </a:rPr>
              <a:t>{ </a:t>
            </a:r>
          </a:p>
          <a:p>
            <a:r>
              <a:rPr lang="en-US" altLang="zh-CN" sz="2400">
                <a:solidFill>
                  <a:schemeClr val="bg1"/>
                </a:solidFill>
                <a:ea typeface="华文细黑" pitchFamily="2" charset="-122"/>
              </a:rPr>
              <a:t>    int c;</a:t>
            </a:r>
          </a:p>
          <a:p>
            <a:r>
              <a:rPr lang="en-US" altLang="zh-CN" sz="2400">
                <a:solidFill>
                  <a:schemeClr val="bg1"/>
                </a:solidFill>
                <a:ea typeface="华文细黑" pitchFamily="2" charset="-122"/>
              </a:rPr>
              <a:t>    c=a&gt;b?a:b;</a:t>
            </a:r>
          </a:p>
          <a:p>
            <a:r>
              <a:rPr lang="en-US" altLang="zh-CN" sz="2400">
                <a:solidFill>
                  <a:schemeClr val="bg1"/>
                </a:solidFill>
                <a:ea typeface="华文细黑" pitchFamily="2" charset="-122"/>
              </a:rPr>
              <a:t>    return c;</a:t>
            </a:r>
          </a:p>
          <a:p>
            <a:r>
              <a:rPr lang="en-US" altLang="zh-CN" sz="2400">
                <a:solidFill>
                  <a:schemeClr val="bg1"/>
                </a:solidFill>
                <a:ea typeface="华文细黑" pitchFamily="2" charset="-122"/>
              </a:rPr>
              <a:t> }</a:t>
            </a:r>
          </a:p>
          <a:p>
            <a:r>
              <a:rPr lang="en-US" altLang="zh-CN" sz="2400">
                <a:solidFill>
                  <a:schemeClr val="bg1"/>
                </a:solidFill>
                <a:ea typeface="华文细黑" pitchFamily="2" charset="-122"/>
              </a:rPr>
              <a:t> </a:t>
            </a:r>
          </a:p>
          <a:p>
            <a:r>
              <a:rPr lang="en-US" altLang="zh-CN" sz="2400">
                <a:solidFill>
                  <a:schemeClr val="bg1"/>
                </a:solidFill>
                <a:ea typeface="华文细黑" pitchFamily="2" charset="-122"/>
              </a:rPr>
              <a:t>main()</a:t>
            </a:r>
          </a:p>
          <a:p>
            <a:r>
              <a:rPr lang="en-US" altLang="zh-CN" sz="2400">
                <a:solidFill>
                  <a:schemeClr val="bg1"/>
                </a:solidFill>
                <a:ea typeface="华文细黑" pitchFamily="2" charset="-122"/>
              </a:rPr>
              <a:t> {  </a:t>
            </a:r>
          </a:p>
          <a:p>
            <a:r>
              <a:rPr lang="en-US" altLang="zh-CN" sz="2400">
                <a:solidFill>
                  <a:schemeClr val="bg1"/>
                </a:solidFill>
                <a:ea typeface="华文细黑" pitchFamily="2" charset="-122"/>
              </a:rPr>
              <a:t>     int a=8;</a:t>
            </a:r>
          </a:p>
          <a:p>
            <a:r>
              <a:rPr lang="en-US" altLang="zh-CN" sz="2400">
                <a:solidFill>
                  <a:schemeClr val="bg1"/>
                </a:solidFill>
                <a:ea typeface="华文细黑" pitchFamily="2" charset="-122"/>
              </a:rPr>
              <a:t>     printf("%d\n",max(a,b));</a:t>
            </a:r>
          </a:p>
          <a:p>
            <a:r>
              <a:rPr lang="en-US" altLang="zh-CN" sz="2400">
                <a:solidFill>
                  <a:schemeClr val="bg1"/>
                </a:solidFill>
                <a:ea typeface="华文细黑" pitchFamily="2" charset="-122"/>
              </a:rPr>
              <a:t> }</a:t>
            </a:r>
          </a:p>
        </p:txBody>
      </p:sp>
      <p:sp>
        <p:nvSpPr>
          <p:cNvPr id="57347" name="Rectangle 3"/>
          <p:cNvSpPr>
            <a:spLocks noGrp="1" noRot="1" noChangeArrowheads="1"/>
          </p:cNvSpPr>
          <p:nvPr>
            <p:ph type="title"/>
          </p:nvPr>
        </p:nvSpPr>
        <p:spPr>
          <a:xfrm>
            <a:off x="323850" y="0"/>
            <a:ext cx="7543800" cy="908050"/>
          </a:xfrm>
        </p:spPr>
        <p:txBody>
          <a:bodyPr/>
          <a:lstStyle/>
          <a:p>
            <a:pPr eaLnBrk="1" hangingPunct="1"/>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例四</a:t>
            </a:r>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求程序运行结果</a:t>
            </a:r>
            <a:endParaRPr lang="zh-CN" altLang="en-US" b="1" smtClean="0">
              <a:solidFill>
                <a:srgbClr val="FFFF66"/>
              </a:solidFill>
            </a:endParaRPr>
          </a:p>
        </p:txBody>
      </p:sp>
      <p:sp>
        <p:nvSpPr>
          <p:cNvPr id="101381" name="Text Box 5"/>
          <p:cNvSpPr txBox="1">
            <a:spLocks noChangeArrowheads="1"/>
          </p:cNvSpPr>
          <p:nvPr/>
        </p:nvSpPr>
        <p:spPr bwMode="auto">
          <a:xfrm>
            <a:off x="4787900" y="1989138"/>
            <a:ext cx="4032250" cy="822325"/>
          </a:xfrm>
          <a:prstGeom prst="rect">
            <a:avLst/>
          </a:prstGeom>
          <a:noFill/>
          <a:ln w="9525">
            <a:noFill/>
            <a:miter lim="800000"/>
            <a:headEnd/>
            <a:tailEnd/>
          </a:ln>
        </p:spPr>
        <p:txBody>
          <a:bodyPr>
            <a:spAutoFit/>
          </a:bodyPr>
          <a:lstStyle/>
          <a:p>
            <a:r>
              <a:rPr lang="zh-CN" altLang="en-US" sz="2400">
                <a:latin typeface="楷体_GB2312" pitchFamily="49" charset="-122"/>
                <a:ea typeface="楷体_GB2312" pitchFamily="49" charset="-122"/>
              </a:rPr>
              <a:t>如果主函数中没有</a:t>
            </a:r>
            <a:r>
              <a:rPr lang="en-US" altLang="zh-CN" sz="2400">
                <a:latin typeface="楷体_GB2312" pitchFamily="49" charset="-122"/>
                <a:ea typeface="楷体_GB2312" pitchFamily="49" charset="-122"/>
              </a:rPr>
              <a:t>int a=8</a:t>
            </a:r>
            <a:r>
              <a:rPr lang="zh-CN" altLang="en-US" sz="2400">
                <a:latin typeface="楷体_GB2312" pitchFamily="49" charset="-122"/>
                <a:ea typeface="楷体_GB2312" pitchFamily="49" charset="-122"/>
              </a:rPr>
              <a:t>，结果？</a:t>
            </a:r>
            <a:r>
              <a:rPr lang="zh-CN" altLang="en-US" sz="2400"/>
              <a:t> </a:t>
            </a:r>
          </a:p>
        </p:txBody>
      </p:sp>
      <p:sp>
        <p:nvSpPr>
          <p:cNvPr id="57349" name="Text Box 6"/>
          <p:cNvSpPr txBox="1">
            <a:spLocks noChangeArrowheads="1"/>
          </p:cNvSpPr>
          <p:nvPr/>
        </p:nvSpPr>
        <p:spPr bwMode="auto">
          <a:xfrm>
            <a:off x="4840288" y="4010025"/>
            <a:ext cx="184150" cy="366713"/>
          </a:xfrm>
          <a:prstGeom prst="rect">
            <a:avLst/>
          </a:prstGeom>
          <a:noFill/>
          <a:ln w="9525">
            <a:noFill/>
            <a:miter lim="800000"/>
            <a:headEnd/>
            <a:tailEnd/>
          </a:ln>
        </p:spPr>
        <p:txBody>
          <a:bodyPr wrap="none">
            <a:spAutoFit/>
          </a:bodyPr>
          <a:lstStyle/>
          <a:p>
            <a:endParaRPr lang="zh-CN" altLang="zh-CN"/>
          </a:p>
        </p:txBody>
      </p:sp>
      <p:sp>
        <p:nvSpPr>
          <p:cNvPr id="101383" name="Text Box 7"/>
          <p:cNvSpPr txBox="1">
            <a:spLocks noChangeArrowheads="1"/>
          </p:cNvSpPr>
          <p:nvPr/>
        </p:nvSpPr>
        <p:spPr bwMode="auto">
          <a:xfrm>
            <a:off x="4932363" y="3068638"/>
            <a:ext cx="1825625" cy="457200"/>
          </a:xfrm>
          <a:prstGeom prst="rect">
            <a:avLst/>
          </a:prstGeom>
          <a:noFill/>
          <a:ln w="9525">
            <a:noFill/>
            <a:miter lim="800000"/>
            <a:headEnd/>
            <a:tailEnd/>
          </a:ln>
        </p:spPr>
        <p:txBody>
          <a:bodyPr wrap="none">
            <a:spAutoFit/>
          </a:bodyPr>
          <a:lstStyle/>
          <a:p>
            <a:r>
              <a:rPr lang="en-US" altLang="zh-CN" sz="2400">
                <a:solidFill>
                  <a:srgbClr val="3333FF"/>
                </a:solidFill>
              </a:rPr>
              <a:t>【</a:t>
            </a:r>
            <a:r>
              <a:rPr lang="zh-CN" altLang="en-US" sz="2400">
                <a:solidFill>
                  <a:srgbClr val="3333FF"/>
                </a:solidFill>
                <a:ea typeface="楷体_GB2312" pitchFamily="49" charset="-122"/>
              </a:rPr>
              <a:t>结果</a:t>
            </a:r>
            <a:r>
              <a:rPr lang="en-US" altLang="zh-CN" sz="2400">
                <a:solidFill>
                  <a:srgbClr val="3333FF"/>
                </a:solidFill>
              </a:rPr>
              <a:t>】   5</a:t>
            </a:r>
          </a:p>
        </p:txBody>
      </p:sp>
      <p:sp>
        <p:nvSpPr>
          <p:cNvPr id="101384" name="Text Box 8"/>
          <p:cNvSpPr txBox="1">
            <a:spLocks noChangeArrowheads="1"/>
          </p:cNvSpPr>
          <p:nvPr/>
        </p:nvSpPr>
        <p:spPr bwMode="auto">
          <a:xfrm>
            <a:off x="4859338" y="4076700"/>
            <a:ext cx="4032250" cy="822325"/>
          </a:xfrm>
          <a:prstGeom prst="rect">
            <a:avLst/>
          </a:prstGeom>
          <a:noFill/>
          <a:ln w="9525">
            <a:noFill/>
            <a:miter lim="800000"/>
            <a:headEnd/>
            <a:tailEnd/>
          </a:ln>
        </p:spPr>
        <p:txBody>
          <a:bodyPr>
            <a:spAutoFit/>
          </a:bodyPr>
          <a:lstStyle/>
          <a:p>
            <a:r>
              <a:rPr lang="zh-CN" altLang="en-US" sz="2400">
                <a:latin typeface="楷体_GB2312" pitchFamily="49" charset="-122"/>
                <a:ea typeface="楷体_GB2312" pitchFamily="49" charset="-122"/>
              </a:rPr>
              <a:t>如果让主函数中</a:t>
            </a:r>
            <a:r>
              <a:rPr lang="en-US" altLang="zh-CN" sz="2400">
                <a:latin typeface="楷体_GB2312" pitchFamily="49" charset="-122"/>
                <a:ea typeface="楷体_GB2312" pitchFamily="49" charset="-122"/>
              </a:rPr>
              <a:t>int a=4</a:t>
            </a:r>
            <a:r>
              <a:rPr lang="zh-CN" altLang="en-US" sz="2400">
                <a:latin typeface="楷体_GB2312" pitchFamily="49" charset="-122"/>
                <a:ea typeface="楷体_GB2312" pitchFamily="49" charset="-122"/>
              </a:rPr>
              <a:t>或</a:t>
            </a:r>
            <a:r>
              <a:rPr lang="en-US" altLang="zh-CN" sz="2400">
                <a:latin typeface="楷体_GB2312" pitchFamily="49" charset="-122"/>
                <a:ea typeface="楷体_GB2312" pitchFamily="49" charset="-122"/>
              </a:rPr>
              <a:t>a=-1</a:t>
            </a:r>
            <a:r>
              <a:rPr lang="zh-CN" altLang="en-US" sz="2400">
                <a:latin typeface="楷体_GB2312" pitchFamily="49" charset="-122"/>
                <a:ea typeface="楷体_GB2312" pitchFamily="49" charset="-122"/>
              </a:rPr>
              <a:t>，结果？ </a:t>
            </a:r>
          </a:p>
        </p:txBody>
      </p:sp>
      <p:sp>
        <p:nvSpPr>
          <p:cNvPr id="101385" name="Text Box 9"/>
          <p:cNvSpPr txBox="1">
            <a:spLocks noChangeArrowheads="1"/>
          </p:cNvSpPr>
          <p:nvPr/>
        </p:nvSpPr>
        <p:spPr bwMode="auto">
          <a:xfrm>
            <a:off x="5003800" y="5084763"/>
            <a:ext cx="2351088" cy="457200"/>
          </a:xfrm>
          <a:prstGeom prst="rect">
            <a:avLst/>
          </a:prstGeom>
          <a:noFill/>
          <a:ln w="9525">
            <a:noFill/>
            <a:miter lim="800000"/>
            <a:headEnd/>
            <a:tailEnd/>
          </a:ln>
        </p:spPr>
        <p:txBody>
          <a:bodyPr wrap="none">
            <a:spAutoFit/>
          </a:bodyPr>
          <a:lstStyle/>
          <a:p>
            <a:r>
              <a:rPr lang="en-US" altLang="zh-CN" sz="2400">
                <a:solidFill>
                  <a:srgbClr val="3333FF"/>
                </a:solidFill>
              </a:rPr>
              <a:t>【</a:t>
            </a:r>
            <a:r>
              <a:rPr lang="zh-CN" altLang="en-US" sz="2400">
                <a:solidFill>
                  <a:srgbClr val="3333FF"/>
                </a:solidFill>
                <a:ea typeface="楷体_GB2312" pitchFamily="49" charset="-122"/>
              </a:rPr>
              <a:t>结果</a:t>
            </a:r>
            <a:r>
              <a:rPr lang="en-US" altLang="zh-CN" sz="2400">
                <a:solidFill>
                  <a:srgbClr val="3333FF"/>
                </a:solidFill>
              </a:rPr>
              <a:t>】 </a:t>
            </a:r>
            <a:r>
              <a:rPr lang="zh-CN" altLang="en-US" sz="2400">
                <a:solidFill>
                  <a:srgbClr val="3333FF"/>
                </a:solidFill>
                <a:ea typeface="楷体_GB2312" pitchFamily="49" charset="-122"/>
              </a:rPr>
              <a:t>均为</a:t>
            </a:r>
            <a:r>
              <a:rPr lang="zh-CN" altLang="en-US" sz="2400">
                <a:solidFill>
                  <a:srgbClr val="3333FF"/>
                </a:solidFill>
              </a:rPr>
              <a:t> </a:t>
            </a:r>
            <a:r>
              <a:rPr lang="en-US" altLang="zh-CN" sz="2400">
                <a:solidFill>
                  <a:srgbClr val="3333FF"/>
                </a:solidFill>
              </a:rPr>
              <a:t>5</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checkerboard(across)">
                                      <p:cBhvr>
                                        <p:cTn id="7" dur="500"/>
                                        <p:tgtEl>
                                          <p:spTgt spid="1013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383"/>
                                        </p:tgtEl>
                                        <p:attrNameLst>
                                          <p:attrName>style.visibility</p:attrName>
                                        </p:attrNameLst>
                                      </p:cBhvr>
                                      <p:to>
                                        <p:strVal val="visible"/>
                                      </p:to>
                                    </p:set>
                                    <p:animEffect transition="in" filter="blinds(horizontal)">
                                      <p:cBhvr>
                                        <p:cTn id="12" dur="500"/>
                                        <p:tgtEl>
                                          <p:spTgt spid="1013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1384"/>
                                        </p:tgtEl>
                                        <p:attrNameLst>
                                          <p:attrName>style.visibility</p:attrName>
                                        </p:attrNameLst>
                                      </p:cBhvr>
                                      <p:to>
                                        <p:strVal val="visible"/>
                                      </p:to>
                                    </p:set>
                                    <p:animEffect transition="in" filter="checkerboard(across)">
                                      <p:cBhvr>
                                        <p:cTn id="17" dur="500"/>
                                        <p:tgtEl>
                                          <p:spTgt spid="1013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85"/>
                                        </p:tgtEl>
                                        <p:attrNameLst>
                                          <p:attrName>style.visibility</p:attrName>
                                        </p:attrNameLst>
                                      </p:cBhvr>
                                      <p:to>
                                        <p:strVal val="visible"/>
                                      </p:to>
                                    </p:set>
                                    <p:animEffect transition="in" filter="blinds(horizontal)">
                                      <p:cBhvr>
                                        <p:cTn id="22" dur="500"/>
                                        <p:tgtEl>
                                          <p:spTgt spid="101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p:bldP spid="101383" grpId="0"/>
      <p:bldP spid="101384" grpId="0"/>
      <p:bldP spid="101385"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84213" y="1052513"/>
            <a:ext cx="3816350" cy="5213350"/>
          </a:xfrm>
          <a:prstGeom prst="rect">
            <a:avLst/>
          </a:prstGeom>
          <a:solidFill>
            <a:srgbClr val="993366"/>
          </a:solidFill>
          <a:ln w="9525">
            <a:solidFill>
              <a:srgbClr val="FF6600"/>
            </a:solidFill>
            <a:miter lim="800000"/>
            <a:headEnd/>
            <a:tailEnd/>
          </a:ln>
        </p:spPr>
        <p:txBody>
          <a:bodyPr>
            <a:spAutoFit/>
          </a:bodyPr>
          <a:lstStyle/>
          <a:p>
            <a:r>
              <a:rPr lang="en-US" altLang="zh-CN" sz="2400">
                <a:solidFill>
                  <a:schemeClr val="bg1"/>
                </a:solidFill>
                <a:ea typeface="华文细黑" pitchFamily="2" charset="-122"/>
              </a:rPr>
              <a:t>void num()</a:t>
            </a:r>
          </a:p>
          <a:p>
            <a:r>
              <a:rPr lang="en-US" altLang="zh-CN" sz="2400">
                <a:solidFill>
                  <a:schemeClr val="bg1"/>
                </a:solidFill>
                <a:ea typeface="华文细黑" pitchFamily="2" charset="-122"/>
              </a:rPr>
              <a:t>{   extern int x,y;</a:t>
            </a:r>
          </a:p>
          <a:p>
            <a:r>
              <a:rPr lang="en-US" altLang="zh-CN" sz="2400">
                <a:solidFill>
                  <a:schemeClr val="bg1"/>
                </a:solidFill>
                <a:ea typeface="华文细黑" pitchFamily="2" charset="-122"/>
              </a:rPr>
              <a:t>    int a=15,b=10;</a:t>
            </a:r>
          </a:p>
          <a:p>
            <a:r>
              <a:rPr lang="en-US" altLang="zh-CN" sz="2400">
                <a:solidFill>
                  <a:schemeClr val="bg1"/>
                </a:solidFill>
                <a:ea typeface="华文细黑" pitchFamily="2" charset="-122"/>
              </a:rPr>
              <a:t>    x=a-b;</a:t>
            </a:r>
          </a:p>
          <a:p>
            <a:r>
              <a:rPr lang="en-US" altLang="zh-CN" sz="2400">
                <a:solidFill>
                  <a:schemeClr val="bg1"/>
                </a:solidFill>
                <a:ea typeface="华文细黑" pitchFamily="2" charset="-122"/>
              </a:rPr>
              <a:t>    y=a+b;</a:t>
            </a:r>
          </a:p>
          <a:p>
            <a:r>
              <a:rPr lang="en-US" altLang="zh-CN" sz="2400">
                <a:solidFill>
                  <a:schemeClr val="bg1"/>
                </a:solidFill>
                <a:ea typeface="华文细黑" pitchFamily="2" charset="-122"/>
              </a:rPr>
              <a:t>}</a:t>
            </a:r>
          </a:p>
          <a:p>
            <a:r>
              <a:rPr lang="en-US" altLang="zh-CN" sz="2400">
                <a:solidFill>
                  <a:schemeClr val="bg1"/>
                </a:solidFill>
                <a:ea typeface="华文细黑" pitchFamily="2" charset="-122"/>
              </a:rPr>
              <a:t>int  x,y;</a:t>
            </a:r>
          </a:p>
          <a:p>
            <a:r>
              <a:rPr lang="en-US" altLang="zh-CN" sz="2400">
                <a:solidFill>
                  <a:schemeClr val="bg1"/>
                </a:solidFill>
                <a:ea typeface="华文细黑" pitchFamily="2" charset="-122"/>
              </a:rPr>
              <a:t>main()</a:t>
            </a:r>
          </a:p>
          <a:p>
            <a:r>
              <a:rPr lang="en-US" altLang="zh-CN" sz="2400">
                <a:solidFill>
                  <a:schemeClr val="bg1"/>
                </a:solidFill>
                <a:ea typeface="华文细黑" pitchFamily="2" charset="-122"/>
              </a:rPr>
              <a:t>{   int a=7,b=5;</a:t>
            </a:r>
          </a:p>
          <a:p>
            <a:r>
              <a:rPr lang="en-US" altLang="zh-CN" sz="2400">
                <a:solidFill>
                  <a:schemeClr val="bg1"/>
                </a:solidFill>
                <a:ea typeface="华文细黑" pitchFamily="2" charset="-122"/>
              </a:rPr>
              <a:t>    x=a+b;</a:t>
            </a:r>
          </a:p>
          <a:p>
            <a:r>
              <a:rPr lang="en-US" altLang="zh-CN" sz="2400">
                <a:solidFill>
                  <a:schemeClr val="bg1"/>
                </a:solidFill>
                <a:ea typeface="华文细黑" pitchFamily="2" charset="-122"/>
              </a:rPr>
              <a:t>    y=a-b;</a:t>
            </a:r>
          </a:p>
          <a:p>
            <a:r>
              <a:rPr lang="en-US" altLang="zh-CN" sz="2400">
                <a:solidFill>
                  <a:schemeClr val="bg1"/>
                </a:solidFill>
                <a:ea typeface="华文细黑" pitchFamily="2" charset="-122"/>
              </a:rPr>
              <a:t>    num();</a:t>
            </a:r>
          </a:p>
          <a:p>
            <a:r>
              <a:rPr lang="en-US" altLang="zh-CN" sz="2400">
                <a:solidFill>
                  <a:schemeClr val="bg1"/>
                </a:solidFill>
                <a:ea typeface="华文细黑" pitchFamily="2" charset="-122"/>
              </a:rPr>
              <a:t>    printf("%d,%d\n",x,y);</a:t>
            </a:r>
          </a:p>
          <a:p>
            <a:r>
              <a:rPr lang="en-US" altLang="zh-CN" sz="2400">
                <a:solidFill>
                  <a:schemeClr val="bg1"/>
                </a:solidFill>
                <a:ea typeface="华文细黑" pitchFamily="2" charset="-122"/>
              </a:rPr>
              <a:t>}</a:t>
            </a:r>
          </a:p>
        </p:txBody>
      </p:sp>
      <p:sp>
        <p:nvSpPr>
          <p:cNvPr id="58371" name="Rectangle 3"/>
          <p:cNvSpPr>
            <a:spLocks noGrp="1" noRot="1" noChangeArrowheads="1"/>
          </p:cNvSpPr>
          <p:nvPr>
            <p:ph type="title"/>
          </p:nvPr>
        </p:nvSpPr>
        <p:spPr>
          <a:xfrm>
            <a:off x="323850" y="0"/>
            <a:ext cx="7543800" cy="908050"/>
          </a:xfrm>
        </p:spPr>
        <p:txBody>
          <a:bodyPr/>
          <a:lstStyle/>
          <a:p>
            <a:pPr eaLnBrk="1" hangingPunct="1"/>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例五</a:t>
            </a:r>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求程序运行结果</a:t>
            </a:r>
            <a:endParaRPr lang="zh-CN" altLang="en-US" b="1" smtClean="0">
              <a:solidFill>
                <a:srgbClr val="FFFF66"/>
              </a:solidFill>
            </a:endParaRPr>
          </a:p>
        </p:txBody>
      </p:sp>
      <p:sp>
        <p:nvSpPr>
          <p:cNvPr id="58372" name="Text Box 5"/>
          <p:cNvSpPr txBox="1">
            <a:spLocks noChangeArrowheads="1"/>
          </p:cNvSpPr>
          <p:nvPr/>
        </p:nvSpPr>
        <p:spPr bwMode="auto">
          <a:xfrm>
            <a:off x="4840288" y="4010025"/>
            <a:ext cx="184150" cy="366713"/>
          </a:xfrm>
          <a:prstGeom prst="rect">
            <a:avLst/>
          </a:prstGeom>
          <a:noFill/>
          <a:ln w="9525">
            <a:noFill/>
            <a:miter lim="800000"/>
            <a:headEnd/>
            <a:tailEnd/>
          </a:ln>
        </p:spPr>
        <p:txBody>
          <a:bodyPr wrap="none">
            <a:spAutoFit/>
          </a:bodyPr>
          <a:lstStyle/>
          <a:p>
            <a:endParaRPr lang="zh-CN" altLang="zh-CN"/>
          </a:p>
        </p:txBody>
      </p:sp>
      <p:sp>
        <p:nvSpPr>
          <p:cNvPr id="102407" name="Text Box 7"/>
          <p:cNvSpPr txBox="1">
            <a:spLocks noChangeArrowheads="1"/>
          </p:cNvSpPr>
          <p:nvPr/>
        </p:nvSpPr>
        <p:spPr bwMode="auto">
          <a:xfrm>
            <a:off x="4716463" y="3284538"/>
            <a:ext cx="4032250" cy="822325"/>
          </a:xfrm>
          <a:prstGeom prst="rect">
            <a:avLst/>
          </a:prstGeom>
          <a:noFill/>
          <a:ln w="9525">
            <a:noFill/>
            <a:miter lim="800000"/>
            <a:headEnd/>
            <a:tailEnd/>
          </a:ln>
        </p:spPr>
        <p:txBody>
          <a:bodyPr>
            <a:spAutoFit/>
          </a:bodyPr>
          <a:lstStyle/>
          <a:p>
            <a:r>
              <a:rPr lang="zh-CN" altLang="en-US" sz="2400">
                <a:latin typeface="楷体_GB2312" pitchFamily="49" charset="-122"/>
                <a:ea typeface="楷体_GB2312" pitchFamily="49" charset="-122"/>
              </a:rPr>
              <a:t>如果第二行不加上</a:t>
            </a:r>
            <a:r>
              <a:rPr lang="en-US" altLang="zh-CN" sz="2400">
                <a:latin typeface="楷体_GB2312" pitchFamily="49" charset="-122"/>
                <a:ea typeface="楷体_GB2312" pitchFamily="49" charset="-122"/>
              </a:rPr>
              <a:t>extern</a:t>
            </a:r>
            <a:r>
              <a:rPr lang="zh-CN" altLang="en-US" sz="2400">
                <a:latin typeface="楷体_GB2312" pitchFamily="49" charset="-122"/>
                <a:ea typeface="楷体_GB2312" pitchFamily="49" charset="-122"/>
              </a:rPr>
              <a:t>呢？ </a:t>
            </a:r>
          </a:p>
        </p:txBody>
      </p:sp>
      <p:sp>
        <p:nvSpPr>
          <p:cNvPr id="102408" name="Text Box 8"/>
          <p:cNvSpPr txBox="1">
            <a:spLocks noChangeArrowheads="1"/>
          </p:cNvSpPr>
          <p:nvPr/>
        </p:nvSpPr>
        <p:spPr bwMode="auto">
          <a:xfrm>
            <a:off x="5076825" y="2276475"/>
            <a:ext cx="2301875" cy="457200"/>
          </a:xfrm>
          <a:prstGeom prst="rect">
            <a:avLst/>
          </a:prstGeom>
          <a:noFill/>
          <a:ln w="9525">
            <a:noFill/>
            <a:miter lim="800000"/>
            <a:headEnd/>
            <a:tailEnd/>
          </a:ln>
        </p:spPr>
        <p:txBody>
          <a:bodyPr wrap="none">
            <a:spAutoFit/>
          </a:bodyPr>
          <a:lstStyle/>
          <a:p>
            <a:r>
              <a:rPr lang="en-US" altLang="zh-CN" sz="2400">
                <a:solidFill>
                  <a:srgbClr val="3333FF"/>
                </a:solidFill>
              </a:rPr>
              <a:t>【</a:t>
            </a:r>
            <a:r>
              <a:rPr lang="zh-CN" altLang="en-US" sz="2400">
                <a:solidFill>
                  <a:srgbClr val="3333FF"/>
                </a:solidFill>
                <a:ea typeface="楷体_GB2312" pitchFamily="49" charset="-122"/>
              </a:rPr>
              <a:t>结果</a:t>
            </a:r>
            <a:r>
              <a:rPr lang="en-US" altLang="zh-CN" sz="2400">
                <a:solidFill>
                  <a:srgbClr val="3333FF"/>
                </a:solidFill>
              </a:rPr>
              <a:t>】 5</a:t>
            </a:r>
            <a:r>
              <a:rPr lang="zh-CN" altLang="en-US" sz="2400">
                <a:solidFill>
                  <a:srgbClr val="3333FF"/>
                </a:solidFill>
              </a:rPr>
              <a:t>，</a:t>
            </a:r>
            <a:r>
              <a:rPr lang="en-US" altLang="zh-CN" sz="2400">
                <a:solidFill>
                  <a:srgbClr val="3333FF"/>
                </a:solidFill>
              </a:rPr>
              <a:t>25</a:t>
            </a:r>
          </a:p>
        </p:txBody>
      </p:sp>
      <p:sp>
        <p:nvSpPr>
          <p:cNvPr id="102409" name="Text Box 9"/>
          <p:cNvSpPr txBox="1">
            <a:spLocks noChangeArrowheads="1"/>
          </p:cNvSpPr>
          <p:nvPr/>
        </p:nvSpPr>
        <p:spPr bwMode="auto">
          <a:xfrm>
            <a:off x="5076825" y="4508500"/>
            <a:ext cx="2386013" cy="457200"/>
          </a:xfrm>
          <a:prstGeom prst="rect">
            <a:avLst/>
          </a:prstGeom>
          <a:noFill/>
          <a:ln w="9525">
            <a:noFill/>
            <a:miter lim="800000"/>
            <a:headEnd/>
            <a:tailEnd/>
          </a:ln>
        </p:spPr>
        <p:txBody>
          <a:bodyPr wrap="none">
            <a:spAutoFit/>
          </a:bodyPr>
          <a:lstStyle/>
          <a:p>
            <a:r>
              <a:rPr lang="en-US" altLang="zh-CN" sz="2400">
                <a:solidFill>
                  <a:srgbClr val="3333FF"/>
                </a:solidFill>
              </a:rPr>
              <a:t>【</a:t>
            </a:r>
            <a:r>
              <a:rPr lang="zh-CN" altLang="en-US" sz="2400">
                <a:solidFill>
                  <a:srgbClr val="3333FF"/>
                </a:solidFill>
                <a:ea typeface="楷体_GB2312" pitchFamily="49" charset="-122"/>
              </a:rPr>
              <a:t>结果</a:t>
            </a:r>
            <a:r>
              <a:rPr lang="en-US" altLang="zh-CN" sz="2400">
                <a:solidFill>
                  <a:srgbClr val="3333FF"/>
                </a:solidFill>
              </a:rPr>
              <a:t>】 12</a:t>
            </a:r>
            <a:r>
              <a:rPr lang="zh-CN" altLang="en-US" sz="2400">
                <a:solidFill>
                  <a:srgbClr val="3333FF"/>
                </a:solidFill>
              </a:rPr>
              <a:t>，</a:t>
            </a:r>
            <a:r>
              <a:rPr lang="en-US" altLang="zh-CN" sz="2400">
                <a:solidFill>
                  <a:srgbClr val="3333FF"/>
                </a:solidFill>
              </a:rPr>
              <a:t>2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Effect transition="in" filter="blinds(horizontal)">
                                      <p:cBhvr>
                                        <p:cTn id="7" dur="500"/>
                                        <p:tgtEl>
                                          <p:spTgt spid="1024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2407"/>
                                        </p:tgtEl>
                                        <p:attrNameLst>
                                          <p:attrName>style.visibility</p:attrName>
                                        </p:attrNameLst>
                                      </p:cBhvr>
                                      <p:to>
                                        <p:strVal val="visible"/>
                                      </p:to>
                                    </p:set>
                                    <p:animEffect transition="in" filter="checkerboard(across)">
                                      <p:cBhvr>
                                        <p:cTn id="12" dur="500"/>
                                        <p:tgtEl>
                                          <p:spTgt spid="1024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09"/>
                                        </p:tgtEl>
                                        <p:attrNameLst>
                                          <p:attrName>style.visibility</p:attrName>
                                        </p:attrNameLst>
                                      </p:cBhvr>
                                      <p:to>
                                        <p:strVal val="visible"/>
                                      </p:to>
                                    </p:set>
                                    <p:animEffect transition="in" filter="blinds(horizontal)">
                                      <p:cBhvr>
                                        <p:cTn id="17" dur="500"/>
                                        <p:tgtEl>
                                          <p:spTgt spid="10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p:bldP spid="102408" grpId="0"/>
      <p:bldP spid="102409"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84213" y="1052513"/>
            <a:ext cx="4535487" cy="5213350"/>
          </a:xfrm>
          <a:prstGeom prst="rect">
            <a:avLst/>
          </a:prstGeom>
          <a:solidFill>
            <a:srgbClr val="993366"/>
          </a:solidFill>
          <a:ln w="9525">
            <a:solidFill>
              <a:srgbClr val="FF6600"/>
            </a:solidFill>
            <a:miter lim="800000"/>
            <a:headEnd/>
            <a:tailEnd/>
          </a:ln>
        </p:spPr>
        <p:txBody>
          <a:bodyPr>
            <a:spAutoFit/>
          </a:bodyPr>
          <a:lstStyle/>
          <a:p>
            <a:r>
              <a:rPr lang="en-US" altLang="zh-CN" sz="2400">
                <a:solidFill>
                  <a:schemeClr val="bg1"/>
                </a:solidFill>
                <a:ea typeface="华文细黑" pitchFamily="2" charset="-122"/>
              </a:rPr>
              <a:t>int a;</a:t>
            </a:r>
          </a:p>
          <a:p>
            <a:endParaRPr lang="en-US" altLang="zh-CN" sz="2400">
              <a:solidFill>
                <a:schemeClr val="bg1"/>
              </a:solidFill>
              <a:ea typeface="华文细黑" pitchFamily="2" charset="-122"/>
            </a:endParaRPr>
          </a:p>
          <a:p>
            <a:r>
              <a:rPr lang="en-US" altLang="zh-CN" sz="2400">
                <a:solidFill>
                  <a:schemeClr val="bg1"/>
                </a:solidFill>
                <a:ea typeface="华文细黑" pitchFamily="2" charset="-122"/>
              </a:rPr>
              <a:t>fun(int i)</a:t>
            </a:r>
          </a:p>
          <a:p>
            <a:r>
              <a:rPr lang="en-US" altLang="zh-CN" sz="2400">
                <a:solidFill>
                  <a:schemeClr val="bg1"/>
                </a:solidFill>
                <a:ea typeface="华文细黑" pitchFamily="2" charset="-122"/>
              </a:rPr>
              <a:t>{ </a:t>
            </a:r>
          </a:p>
          <a:p>
            <a:r>
              <a:rPr lang="en-US" altLang="zh-CN" sz="2400">
                <a:solidFill>
                  <a:schemeClr val="bg1"/>
                </a:solidFill>
                <a:ea typeface="华文细黑" pitchFamily="2" charset="-122"/>
              </a:rPr>
              <a:t>    a+=2</a:t>
            </a:r>
            <a:r>
              <a:rPr lang="en-US" altLang="zh-CN" sz="2400">
                <a:solidFill>
                  <a:schemeClr val="bg1"/>
                </a:solidFill>
                <a:latin typeface="宋体" pitchFamily="2" charset="-122"/>
              </a:rPr>
              <a:t>*</a:t>
            </a:r>
            <a:r>
              <a:rPr lang="en-US" altLang="zh-CN" sz="2400">
                <a:solidFill>
                  <a:schemeClr val="bg1"/>
                </a:solidFill>
                <a:ea typeface="华文细黑" pitchFamily="2" charset="-122"/>
              </a:rPr>
              <a:t>i;</a:t>
            </a:r>
          </a:p>
          <a:p>
            <a:r>
              <a:rPr lang="en-US" altLang="zh-CN" sz="2400">
                <a:solidFill>
                  <a:schemeClr val="bg1"/>
                </a:solidFill>
                <a:ea typeface="华文细黑" pitchFamily="2" charset="-122"/>
              </a:rPr>
              <a:t>    return a; </a:t>
            </a:r>
          </a:p>
          <a:p>
            <a:r>
              <a:rPr lang="en-US" altLang="zh-CN" sz="2400">
                <a:solidFill>
                  <a:schemeClr val="bg1"/>
                </a:solidFill>
                <a:ea typeface="华文细黑" pitchFamily="2" charset="-122"/>
              </a:rPr>
              <a:t>}</a:t>
            </a:r>
          </a:p>
          <a:p>
            <a:endParaRPr lang="en-US" altLang="zh-CN" sz="2400">
              <a:solidFill>
                <a:schemeClr val="bg1"/>
              </a:solidFill>
              <a:ea typeface="华文细黑" pitchFamily="2" charset="-122"/>
            </a:endParaRPr>
          </a:p>
          <a:p>
            <a:r>
              <a:rPr lang="en-US" altLang="zh-CN" sz="2400">
                <a:solidFill>
                  <a:schemeClr val="bg1"/>
                </a:solidFill>
                <a:ea typeface="华文细黑" pitchFamily="2" charset="-122"/>
              </a:rPr>
              <a:t>main()</a:t>
            </a:r>
          </a:p>
          <a:p>
            <a:r>
              <a:rPr lang="en-US" altLang="zh-CN" sz="2400">
                <a:solidFill>
                  <a:schemeClr val="bg1"/>
                </a:solidFill>
                <a:ea typeface="华文细黑" pitchFamily="2" charset="-122"/>
              </a:rPr>
              <a:t>{</a:t>
            </a:r>
          </a:p>
          <a:p>
            <a:r>
              <a:rPr lang="en-US" altLang="zh-CN" sz="2400">
                <a:solidFill>
                  <a:schemeClr val="bg1"/>
                </a:solidFill>
                <a:ea typeface="华文细黑" pitchFamily="2" charset="-122"/>
              </a:rPr>
              <a:t>     int a=10;</a:t>
            </a:r>
          </a:p>
          <a:p>
            <a:r>
              <a:rPr lang="en-US" altLang="zh-CN" sz="2400">
                <a:solidFill>
                  <a:schemeClr val="bg1"/>
                </a:solidFill>
                <a:ea typeface="华文细黑" pitchFamily="2" charset="-122"/>
              </a:rPr>
              <a:t>     clrscr(  );</a:t>
            </a:r>
          </a:p>
          <a:p>
            <a:r>
              <a:rPr lang="en-US" altLang="zh-CN" sz="2400">
                <a:solidFill>
                  <a:schemeClr val="bg1"/>
                </a:solidFill>
                <a:ea typeface="华文细黑" pitchFamily="2" charset="-122"/>
              </a:rPr>
              <a:t>     printf("%d,%d\n",fun(a),a);</a:t>
            </a:r>
          </a:p>
          <a:p>
            <a:r>
              <a:rPr lang="en-US" altLang="zh-CN" sz="2400">
                <a:solidFill>
                  <a:schemeClr val="bg1"/>
                </a:solidFill>
                <a:ea typeface="华文细黑" pitchFamily="2" charset="-122"/>
              </a:rPr>
              <a:t>} </a:t>
            </a:r>
          </a:p>
        </p:txBody>
      </p:sp>
      <p:sp>
        <p:nvSpPr>
          <p:cNvPr id="59395" name="Rectangle 3"/>
          <p:cNvSpPr>
            <a:spLocks noGrp="1" noRot="1" noChangeArrowheads="1"/>
          </p:cNvSpPr>
          <p:nvPr>
            <p:ph type="title"/>
          </p:nvPr>
        </p:nvSpPr>
        <p:spPr>
          <a:xfrm>
            <a:off x="323850" y="0"/>
            <a:ext cx="7543800" cy="908050"/>
          </a:xfrm>
        </p:spPr>
        <p:txBody>
          <a:bodyPr/>
          <a:lstStyle/>
          <a:p>
            <a:pPr eaLnBrk="1" hangingPunct="1"/>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例六</a:t>
            </a:r>
            <a:r>
              <a:rPr lang="en-US" altLang="zh-CN" sz="3300" b="1" smtClean="0">
                <a:solidFill>
                  <a:srgbClr val="FF0000"/>
                </a:solidFill>
                <a:ea typeface="华文细黑" pitchFamily="2" charset="-122"/>
              </a:rPr>
              <a:t>】</a:t>
            </a:r>
            <a:r>
              <a:rPr lang="zh-CN" altLang="en-US" sz="3300" b="1" smtClean="0">
                <a:solidFill>
                  <a:srgbClr val="FF0000"/>
                </a:solidFill>
                <a:ea typeface="华文细黑" pitchFamily="2" charset="-122"/>
              </a:rPr>
              <a:t>求程序运行结果</a:t>
            </a:r>
            <a:endParaRPr lang="zh-CN" altLang="en-US" b="1" smtClean="0">
              <a:solidFill>
                <a:srgbClr val="FFFF66"/>
              </a:solidFill>
            </a:endParaRPr>
          </a:p>
        </p:txBody>
      </p:sp>
      <p:sp>
        <p:nvSpPr>
          <p:cNvPr id="59396" name="Text Box 4"/>
          <p:cNvSpPr txBox="1">
            <a:spLocks noChangeArrowheads="1"/>
          </p:cNvSpPr>
          <p:nvPr/>
        </p:nvSpPr>
        <p:spPr bwMode="auto">
          <a:xfrm>
            <a:off x="4840288" y="4010025"/>
            <a:ext cx="184150" cy="366713"/>
          </a:xfrm>
          <a:prstGeom prst="rect">
            <a:avLst/>
          </a:prstGeom>
          <a:noFill/>
          <a:ln w="9525">
            <a:noFill/>
            <a:miter lim="800000"/>
            <a:headEnd/>
            <a:tailEnd/>
          </a:ln>
        </p:spPr>
        <p:txBody>
          <a:bodyPr wrap="none">
            <a:spAutoFit/>
          </a:bodyPr>
          <a:lstStyle/>
          <a:p>
            <a:endParaRPr lang="zh-CN" altLang="zh-CN"/>
          </a:p>
        </p:txBody>
      </p:sp>
      <p:sp>
        <p:nvSpPr>
          <p:cNvPr id="103431" name="Text Box 7"/>
          <p:cNvSpPr txBox="1">
            <a:spLocks noChangeArrowheads="1"/>
          </p:cNvSpPr>
          <p:nvPr/>
        </p:nvSpPr>
        <p:spPr bwMode="auto">
          <a:xfrm>
            <a:off x="5795963" y="4581525"/>
            <a:ext cx="2555875" cy="457200"/>
          </a:xfrm>
          <a:prstGeom prst="rect">
            <a:avLst/>
          </a:prstGeom>
          <a:noFill/>
          <a:ln w="9525">
            <a:noFill/>
            <a:miter lim="800000"/>
            <a:headEnd/>
            <a:tailEnd/>
          </a:ln>
        </p:spPr>
        <p:txBody>
          <a:bodyPr wrap="none">
            <a:spAutoFit/>
          </a:bodyPr>
          <a:lstStyle/>
          <a:p>
            <a:r>
              <a:rPr lang="en-US" altLang="zh-CN" sz="2400">
                <a:solidFill>
                  <a:srgbClr val="3333FF"/>
                </a:solidFill>
              </a:rPr>
              <a:t>【</a:t>
            </a:r>
            <a:r>
              <a:rPr lang="zh-CN" altLang="en-US" sz="2400">
                <a:solidFill>
                  <a:srgbClr val="3333FF"/>
                </a:solidFill>
                <a:ea typeface="楷体_GB2312" pitchFamily="49" charset="-122"/>
              </a:rPr>
              <a:t>结果</a:t>
            </a:r>
            <a:r>
              <a:rPr lang="en-US" altLang="zh-CN" sz="2400">
                <a:solidFill>
                  <a:srgbClr val="3333FF"/>
                </a:solidFill>
              </a:rPr>
              <a:t>】 20</a:t>
            </a:r>
            <a:r>
              <a:rPr lang="zh-CN" altLang="en-US" sz="2400">
                <a:solidFill>
                  <a:srgbClr val="3333FF"/>
                </a:solidFill>
              </a:rPr>
              <a:t>，</a:t>
            </a:r>
            <a:r>
              <a:rPr lang="en-US" altLang="zh-CN" sz="2400">
                <a:solidFill>
                  <a:srgbClr val="3333FF"/>
                </a:solidFill>
              </a:rPr>
              <a:t>10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31"/>
                                        </p:tgtEl>
                                        <p:attrNameLst>
                                          <p:attrName>style.visibility</p:attrName>
                                        </p:attrNameLst>
                                      </p:cBhvr>
                                      <p:to>
                                        <p:strVal val="visible"/>
                                      </p:to>
                                    </p:set>
                                    <p:animEffect transition="in" filter="blinds(horizontal)">
                                      <p:cBhvr>
                                        <p:cTn id="7" dur="500"/>
                                        <p:tgtEl>
                                          <p:spTgt spid="103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1"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250825" y="0"/>
            <a:ext cx="7956550" cy="865188"/>
          </a:xfrm>
        </p:spPr>
        <p:txBody>
          <a:bodyPr/>
          <a:lstStyle/>
          <a:p>
            <a:pPr marL="838200" indent="-838200"/>
            <a:r>
              <a:rPr lang="zh-CN" altLang="en-US" sz="4000" b="1" smtClean="0">
                <a:solidFill>
                  <a:srgbClr val="FF0000"/>
                </a:solidFill>
              </a:rPr>
              <a:t>七、函数设计的原则</a:t>
            </a:r>
          </a:p>
        </p:txBody>
      </p:sp>
      <p:sp>
        <p:nvSpPr>
          <p:cNvPr id="60419" name="Rectangle 3"/>
          <p:cNvSpPr>
            <a:spLocks noGrp="1" noRot="1" noChangeArrowheads="1"/>
          </p:cNvSpPr>
          <p:nvPr>
            <p:ph type="body" idx="1"/>
          </p:nvPr>
        </p:nvSpPr>
        <p:spPr>
          <a:xfrm>
            <a:off x="250825" y="981075"/>
            <a:ext cx="8642350" cy="5183188"/>
          </a:xfrm>
        </p:spPr>
        <p:txBody>
          <a:bodyPr/>
          <a:lstStyle/>
          <a:p>
            <a:pPr marL="374650" indent="-374650">
              <a:lnSpc>
                <a:spcPct val="85000"/>
              </a:lnSpc>
            </a:pPr>
            <a:r>
              <a:rPr lang="zh-CN" altLang="en-US" sz="2400" smtClean="0">
                <a:latin typeface="黑体" pitchFamily="2" charset="-122"/>
                <a:ea typeface="黑体" pitchFamily="2" charset="-122"/>
              </a:rPr>
              <a:t>函数的功能要单一，不要设计多用途的函数 </a:t>
            </a:r>
          </a:p>
          <a:p>
            <a:pPr marL="374650" indent="-374650">
              <a:lnSpc>
                <a:spcPct val="85000"/>
              </a:lnSpc>
            </a:pPr>
            <a:r>
              <a:rPr lang="zh-CN" altLang="en-US" sz="2400" smtClean="0">
                <a:latin typeface="黑体" pitchFamily="2" charset="-122"/>
                <a:ea typeface="黑体" pitchFamily="2" charset="-122"/>
              </a:rPr>
              <a:t>函数的规模要小，尽量控制在</a:t>
            </a:r>
            <a:r>
              <a:rPr lang="en-US" altLang="zh-CN" sz="2400" smtClean="0">
                <a:latin typeface="黑体" pitchFamily="2" charset="-122"/>
                <a:ea typeface="黑体" pitchFamily="2" charset="-122"/>
              </a:rPr>
              <a:t>50</a:t>
            </a:r>
            <a:r>
              <a:rPr lang="zh-CN" altLang="en-US" sz="2400" smtClean="0">
                <a:latin typeface="黑体" pitchFamily="2" charset="-122"/>
                <a:ea typeface="黑体" pitchFamily="2" charset="-122"/>
              </a:rPr>
              <a:t>行代码以内</a:t>
            </a:r>
          </a:p>
          <a:p>
            <a:pPr marL="850900" lvl="1">
              <a:lnSpc>
                <a:spcPct val="85000"/>
              </a:lnSpc>
            </a:pPr>
            <a:r>
              <a:rPr lang="en-US" altLang="zh-CN" sz="2000" smtClean="0">
                <a:latin typeface="黑体" pitchFamily="2" charset="-122"/>
                <a:ea typeface="黑体" pitchFamily="2" charset="-122"/>
              </a:rPr>
              <a:t>1986</a:t>
            </a:r>
            <a:r>
              <a:rPr lang="zh-CN" altLang="en-US" sz="2000" smtClean="0">
                <a:latin typeface="黑体" pitchFamily="2" charset="-122"/>
                <a:ea typeface="黑体" pitchFamily="2" charset="-122"/>
              </a:rPr>
              <a:t>年</a:t>
            </a:r>
            <a:r>
              <a:rPr lang="en-US" altLang="zh-CN" sz="2000" smtClean="0">
                <a:latin typeface="黑体" pitchFamily="2" charset="-122"/>
                <a:ea typeface="黑体" pitchFamily="2" charset="-122"/>
              </a:rPr>
              <a:t>IBM</a:t>
            </a:r>
            <a:r>
              <a:rPr lang="zh-CN" altLang="en-US" sz="2000" smtClean="0">
                <a:latin typeface="黑体" pitchFamily="2" charset="-122"/>
                <a:ea typeface="黑体" pitchFamily="2" charset="-122"/>
              </a:rPr>
              <a:t>在</a:t>
            </a:r>
            <a:r>
              <a:rPr lang="en-US" altLang="zh-CN" sz="2000" smtClean="0">
                <a:latin typeface="黑体" pitchFamily="2" charset="-122"/>
                <a:ea typeface="黑体" pitchFamily="2" charset="-122"/>
              </a:rPr>
              <a:t>OS/360</a:t>
            </a:r>
            <a:r>
              <a:rPr lang="zh-CN" altLang="en-US" sz="2000" smtClean="0">
                <a:latin typeface="黑体" pitchFamily="2" charset="-122"/>
                <a:ea typeface="黑体" pitchFamily="2" charset="-122"/>
              </a:rPr>
              <a:t>的研究结果：大多数有错误的函数都大于</a:t>
            </a:r>
            <a:r>
              <a:rPr lang="en-US" altLang="zh-CN" sz="2000" smtClean="0">
                <a:latin typeface="黑体" pitchFamily="2" charset="-122"/>
                <a:ea typeface="黑体" pitchFamily="2" charset="-122"/>
              </a:rPr>
              <a:t>500</a:t>
            </a:r>
            <a:r>
              <a:rPr lang="zh-CN" altLang="en-US" sz="2000" smtClean="0">
                <a:latin typeface="黑体" pitchFamily="2" charset="-122"/>
                <a:ea typeface="黑体" pitchFamily="2" charset="-122"/>
              </a:rPr>
              <a:t>行</a:t>
            </a:r>
          </a:p>
          <a:p>
            <a:pPr marL="850900" lvl="1">
              <a:lnSpc>
                <a:spcPct val="85000"/>
              </a:lnSpc>
            </a:pPr>
            <a:r>
              <a:rPr lang="en-US" altLang="zh-CN" sz="2000" smtClean="0">
                <a:latin typeface="黑体" pitchFamily="2" charset="-122"/>
                <a:ea typeface="黑体" pitchFamily="2" charset="-122"/>
              </a:rPr>
              <a:t>1991</a:t>
            </a:r>
            <a:r>
              <a:rPr lang="zh-CN" altLang="en-US" sz="2000" smtClean="0">
                <a:latin typeface="黑体" pitchFamily="2" charset="-122"/>
                <a:ea typeface="黑体" pitchFamily="2" charset="-122"/>
              </a:rPr>
              <a:t>年对</a:t>
            </a:r>
            <a:r>
              <a:rPr lang="en-US" altLang="zh-CN" sz="2000" smtClean="0">
                <a:latin typeface="黑体" pitchFamily="2" charset="-122"/>
                <a:ea typeface="黑体" pitchFamily="2" charset="-122"/>
              </a:rPr>
              <a:t>148,000</a:t>
            </a:r>
            <a:r>
              <a:rPr lang="zh-CN" altLang="en-US" sz="2000" smtClean="0">
                <a:latin typeface="黑体" pitchFamily="2" charset="-122"/>
                <a:ea typeface="黑体" pitchFamily="2" charset="-122"/>
              </a:rPr>
              <a:t>行代码的研究表明：小于</a:t>
            </a:r>
            <a:r>
              <a:rPr lang="en-US" altLang="zh-CN" sz="2000" smtClean="0">
                <a:latin typeface="黑体" pitchFamily="2" charset="-122"/>
                <a:ea typeface="黑体" pitchFamily="2" charset="-122"/>
              </a:rPr>
              <a:t>143</a:t>
            </a:r>
            <a:r>
              <a:rPr lang="zh-CN" altLang="en-US" sz="2000" smtClean="0">
                <a:latin typeface="黑体" pitchFamily="2" charset="-122"/>
                <a:ea typeface="黑体" pitchFamily="2" charset="-122"/>
              </a:rPr>
              <a:t>行的函数比更长的函数更容易维护</a:t>
            </a:r>
            <a:endParaRPr lang="en-US" altLang="zh-CN" sz="2000" smtClean="0">
              <a:latin typeface="黑体" pitchFamily="2" charset="-122"/>
              <a:ea typeface="黑体" pitchFamily="2" charset="-122"/>
            </a:endParaRPr>
          </a:p>
          <a:p>
            <a:pPr marL="374650" indent="-374650">
              <a:lnSpc>
                <a:spcPct val="85000"/>
              </a:lnSpc>
            </a:pPr>
            <a:r>
              <a:rPr lang="zh-CN" altLang="en-US" sz="2400" smtClean="0">
                <a:latin typeface="黑体" pitchFamily="2" charset="-122"/>
                <a:ea typeface="黑体" pitchFamily="2" charset="-122"/>
              </a:rPr>
              <a:t>每个函数只有一个入口和一个出口 </a:t>
            </a:r>
          </a:p>
          <a:p>
            <a:pPr marL="374650" indent="-374650">
              <a:lnSpc>
                <a:spcPct val="85000"/>
              </a:lnSpc>
            </a:pPr>
            <a:r>
              <a:rPr lang="zh-CN" altLang="en-US" sz="2400" smtClean="0">
                <a:latin typeface="黑体" pitchFamily="2" charset="-122"/>
                <a:ea typeface="黑体" pitchFamily="2" charset="-122"/>
              </a:rPr>
              <a:t>向函数传递信息时，尽量不使用全局变量 </a:t>
            </a:r>
          </a:p>
          <a:p>
            <a:pPr marL="374650" indent="-374650">
              <a:lnSpc>
                <a:spcPct val="85000"/>
              </a:lnSpc>
            </a:pPr>
            <a:r>
              <a:rPr lang="zh-CN" altLang="en-US" sz="2400" smtClean="0">
                <a:latin typeface="黑体" pitchFamily="2" charset="-122"/>
                <a:ea typeface="黑体" pitchFamily="2" charset="-122"/>
              </a:rPr>
              <a:t>几个有关联的函数需要使用全局变量时，全局变量应和访问全局变量的函数放在单独的一个文件中，与其它文件分别编译，并且将该全局变量声明为</a:t>
            </a:r>
            <a:r>
              <a:rPr lang="en-US" altLang="zh-CN" sz="2400" smtClean="0">
                <a:solidFill>
                  <a:srgbClr val="0000FF"/>
                </a:solidFill>
                <a:latin typeface="黑体" pitchFamily="2" charset="-122"/>
                <a:ea typeface="黑体" pitchFamily="2" charset="-122"/>
              </a:rPr>
              <a:t>static</a:t>
            </a:r>
            <a:r>
              <a:rPr lang="zh-CN" altLang="en-US" sz="2400" smtClean="0">
                <a:latin typeface="黑体" pitchFamily="2" charset="-122"/>
                <a:ea typeface="黑体" pitchFamily="2" charset="-122"/>
              </a:rPr>
              <a:t>（静态全局变量）  </a:t>
            </a:r>
          </a:p>
          <a:p>
            <a:pPr marL="374650" indent="-374650">
              <a:lnSpc>
                <a:spcPct val="85000"/>
              </a:lnSpc>
            </a:pPr>
            <a:r>
              <a:rPr lang="zh-CN" altLang="en-US" sz="2400" smtClean="0">
                <a:latin typeface="黑体" pitchFamily="2" charset="-122"/>
                <a:ea typeface="黑体" pitchFamily="2" charset="-122"/>
              </a:rPr>
              <a:t>函数参数的书写要完整，不要省略参数以及返回值的类型和名字，如果没有，则用</a:t>
            </a:r>
            <a:r>
              <a:rPr lang="en-US" altLang="zh-CN" sz="2400" smtClean="0">
                <a:solidFill>
                  <a:srgbClr val="0000FF"/>
                </a:solidFill>
                <a:latin typeface="黑体" pitchFamily="2" charset="-122"/>
                <a:ea typeface="黑体" pitchFamily="2" charset="-122"/>
              </a:rPr>
              <a:t>void</a:t>
            </a:r>
            <a:r>
              <a:rPr lang="zh-CN" altLang="en-US" sz="2400" smtClean="0">
                <a:latin typeface="黑体" pitchFamily="2" charset="-122"/>
                <a:ea typeface="黑体" pitchFamily="2" charset="-122"/>
              </a:rPr>
              <a:t>声明 </a:t>
            </a:r>
          </a:p>
          <a:p>
            <a:pPr marL="374650" indent="-374650">
              <a:lnSpc>
                <a:spcPct val="85000"/>
              </a:lnSpc>
            </a:pPr>
            <a:r>
              <a:rPr lang="zh-CN" altLang="en-US" sz="2400" smtClean="0">
                <a:latin typeface="黑体" pitchFamily="2" charset="-122"/>
                <a:ea typeface="黑体" pitchFamily="2" charset="-122"/>
              </a:rPr>
              <a:t>定义好函数接口以后，应在文件的开头处进行函数说明</a:t>
            </a:r>
          </a:p>
          <a:p>
            <a:pPr marL="374650" indent="-374650">
              <a:lnSpc>
                <a:spcPct val="85000"/>
              </a:lnSpc>
            </a:pPr>
            <a:r>
              <a:rPr lang="zh-CN" altLang="en-US" sz="2400" smtClean="0">
                <a:latin typeface="黑体" pitchFamily="2" charset="-122"/>
                <a:ea typeface="黑体" pitchFamily="2" charset="-122"/>
              </a:rPr>
              <a:t>尽量少用静态局部变量，以避免使函数具有“记忆”功能</a:t>
            </a:r>
            <a:r>
              <a:rPr lang="zh-CN" altLang="en-US" sz="2600" smtClean="0">
                <a:latin typeface="黑体" pitchFamily="2" charset="-122"/>
                <a:ea typeface="黑体" pitchFamily="2" charset="-122"/>
              </a:rPr>
              <a:t>  </a:t>
            </a:r>
          </a:p>
        </p:txBody>
      </p:sp>
    </p:spTree>
  </p:cSld>
  <p:clrMapOvr>
    <a:masterClrMapping/>
  </p:clrMapOvr>
  <p:transition>
    <p:blinds dir="vert"/>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285750" y="0"/>
            <a:ext cx="8540750" cy="1143000"/>
          </a:xfrm>
        </p:spPr>
        <p:txBody>
          <a:bodyPr/>
          <a:lstStyle/>
          <a:p>
            <a:r>
              <a:rPr lang="zh-CN" altLang="en-US" sz="4000" b="1" smtClean="0">
                <a:solidFill>
                  <a:srgbClr val="FF0000"/>
                </a:solidFill>
              </a:rPr>
              <a:t>八、模块和链接</a:t>
            </a:r>
            <a:r>
              <a:rPr lang="zh-CN" altLang="en-US" smtClean="0"/>
              <a:t> </a:t>
            </a:r>
          </a:p>
        </p:txBody>
      </p:sp>
      <p:sp>
        <p:nvSpPr>
          <p:cNvPr id="61443" name="Rectangle 3"/>
          <p:cNvSpPr>
            <a:spLocks noGrp="1" noRot="1" noChangeArrowheads="1"/>
          </p:cNvSpPr>
          <p:nvPr>
            <p:ph type="body" idx="1"/>
          </p:nvPr>
        </p:nvSpPr>
        <p:spPr>
          <a:xfrm>
            <a:off x="250825" y="1214438"/>
            <a:ext cx="8607425" cy="5016500"/>
          </a:xfrm>
        </p:spPr>
        <p:txBody>
          <a:bodyPr/>
          <a:lstStyle/>
          <a:p>
            <a:pPr marL="374650" indent="-374650">
              <a:lnSpc>
                <a:spcPct val="85000"/>
              </a:lnSpc>
            </a:pPr>
            <a:r>
              <a:rPr lang="zh-CN" altLang="en-US" sz="2600" smtClean="0">
                <a:latin typeface="黑体" pitchFamily="2" charset="-122"/>
                <a:ea typeface="黑体" pitchFamily="2" charset="-122"/>
              </a:rPr>
              <a:t>将一个程序分解成若干个模块，分别放在几个源文件中，形成一个项目（</a:t>
            </a:r>
            <a:r>
              <a:rPr lang="en-US" altLang="zh-CN" sz="2600" smtClean="0">
                <a:latin typeface="黑体" pitchFamily="2" charset="-122"/>
                <a:ea typeface="黑体" pitchFamily="2" charset="-122"/>
              </a:rPr>
              <a:t>Project</a:t>
            </a:r>
            <a:r>
              <a:rPr lang="zh-CN" altLang="en-US" sz="2600" smtClean="0">
                <a:latin typeface="黑体" pitchFamily="2" charset="-122"/>
                <a:ea typeface="黑体" pitchFamily="2" charset="-122"/>
              </a:rPr>
              <a:t>）</a:t>
            </a:r>
          </a:p>
          <a:p>
            <a:pPr marL="374650" indent="-374650">
              <a:lnSpc>
                <a:spcPct val="85000"/>
              </a:lnSpc>
            </a:pPr>
            <a:r>
              <a:rPr lang="zh-CN" altLang="en-US" sz="2600" smtClean="0">
                <a:latin typeface="黑体" pitchFamily="2" charset="-122"/>
                <a:ea typeface="黑体" pitchFamily="2" charset="-122"/>
              </a:rPr>
              <a:t>然后，对每一个源文件分别单独进行编译</a:t>
            </a:r>
          </a:p>
          <a:p>
            <a:pPr marL="374650" indent="-374650">
              <a:lnSpc>
                <a:spcPct val="85000"/>
              </a:lnSpc>
            </a:pPr>
            <a:r>
              <a:rPr lang="zh-CN" altLang="en-US" sz="2600" smtClean="0">
                <a:latin typeface="黑体" pitchFamily="2" charset="-122"/>
                <a:ea typeface="黑体" pitchFamily="2" charset="-122"/>
              </a:rPr>
              <a:t>再将它们的目标代码连同标准函数库中的函数链接在一起，形成可执行文件。 </a:t>
            </a:r>
          </a:p>
          <a:p>
            <a:pPr marL="374650" indent="-374650">
              <a:lnSpc>
                <a:spcPct val="85000"/>
              </a:lnSpc>
            </a:pPr>
            <a:r>
              <a:rPr lang="zh-CN" altLang="en-US" sz="2600" smtClean="0">
                <a:latin typeface="黑体" pitchFamily="2" charset="-122"/>
                <a:ea typeface="黑体" pitchFamily="2" charset="-122"/>
              </a:rPr>
              <a:t>主模块</a:t>
            </a:r>
          </a:p>
          <a:p>
            <a:pPr marL="850900" lvl="1">
              <a:lnSpc>
                <a:spcPct val="85000"/>
              </a:lnSpc>
            </a:pPr>
            <a:r>
              <a:rPr lang="en-US" altLang="zh-CN" sz="2600" smtClean="0">
                <a:latin typeface="黑体" pitchFamily="2" charset="-122"/>
                <a:ea typeface="黑体" pitchFamily="2" charset="-122"/>
              </a:rPr>
              <a:t>main()</a:t>
            </a:r>
            <a:r>
              <a:rPr lang="zh-CN" altLang="en-US" sz="2600" smtClean="0">
                <a:latin typeface="黑体" pitchFamily="2" charset="-122"/>
                <a:ea typeface="黑体" pitchFamily="2" charset="-122"/>
              </a:rPr>
              <a:t>所在的文件也是一个模块</a:t>
            </a:r>
          </a:p>
          <a:p>
            <a:pPr marL="374650" indent="-374650">
              <a:lnSpc>
                <a:spcPct val="85000"/>
              </a:lnSpc>
            </a:pPr>
            <a:r>
              <a:rPr lang="zh-CN" altLang="en-US" sz="2600" smtClean="0">
                <a:latin typeface="黑体" pitchFamily="2" charset="-122"/>
                <a:ea typeface="黑体" pitchFamily="2" charset="-122"/>
              </a:rPr>
              <a:t>模块之间通过互相调用函数和共享全局变量联系起来</a:t>
            </a:r>
          </a:p>
          <a:p>
            <a:pPr marL="374650" indent="-374650">
              <a:lnSpc>
                <a:spcPct val="85000"/>
              </a:lnSpc>
            </a:pPr>
            <a:r>
              <a:rPr lang="zh-CN" altLang="en-US" sz="2600" smtClean="0">
                <a:latin typeface="黑体" pitchFamily="2" charset="-122"/>
                <a:ea typeface="黑体" pitchFamily="2" charset="-122"/>
              </a:rPr>
              <a:t>头文件是联系的纽带 </a:t>
            </a:r>
          </a:p>
          <a:p>
            <a:pPr marL="374650" indent="-374650">
              <a:lnSpc>
                <a:spcPct val="85000"/>
              </a:lnSpc>
            </a:pPr>
            <a:r>
              <a:rPr lang="zh-CN" altLang="en-US" sz="2600" smtClean="0">
                <a:latin typeface="黑体" pitchFamily="2" charset="-122"/>
                <a:ea typeface="黑体" pitchFamily="2" charset="-122"/>
              </a:rPr>
              <a:t>头文件里对全局变量的声明要加上</a:t>
            </a:r>
            <a:r>
              <a:rPr lang="en-US" altLang="zh-CN" sz="2600" smtClean="0">
                <a:latin typeface="黑体" pitchFamily="2" charset="-122"/>
                <a:ea typeface="黑体" pitchFamily="2" charset="-122"/>
              </a:rPr>
              <a:t>extern</a:t>
            </a:r>
            <a:r>
              <a:rPr lang="zh-CN" altLang="en-US" sz="2600" smtClean="0">
                <a:latin typeface="黑体" pitchFamily="2" charset="-122"/>
                <a:ea typeface="黑体" pitchFamily="2" charset="-122"/>
              </a:rPr>
              <a:t>关键字，用以说明该变量为外部变量  </a:t>
            </a: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ChangeArrowheads="1"/>
          </p:cNvSpPr>
          <p:nvPr/>
        </p:nvSpPr>
        <p:spPr bwMode="auto">
          <a:xfrm>
            <a:off x="323850" y="0"/>
            <a:ext cx="8591550" cy="1143000"/>
          </a:xfrm>
          <a:prstGeom prst="rect">
            <a:avLst/>
          </a:prstGeom>
          <a:noFill/>
          <a:ln w="9525">
            <a:noFill/>
            <a:miter lim="800000"/>
            <a:headEnd/>
            <a:tailEnd/>
          </a:ln>
          <a:effectLst/>
        </p:spPr>
        <p:txBody>
          <a:bodyPr lIns="92075" tIns="46038" rIns="92075" bIns="46038" anchor="ctr"/>
          <a:lstStyle/>
          <a:p>
            <a:pPr>
              <a:defRPr/>
            </a:pPr>
            <a:r>
              <a:rPr lang="zh-CN" altLang="en-US" sz="3200">
                <a:solidFill>
                  <a:schemeClr val="tx2"/>
                </a:solidFill>
                <a:effectLst>
                  <a:outerShdw blurRad="38100" dist="38100" dir="2700000" algn="tl">
                    <a:srgbClr val="AF273E"/>
                  </a:outerShdw>
                </a:effectLst>
                <a:ea typeface="楷体_GB2312" pitchFamily="49" charset="-122"/>
              </a:rPr>
              <a:t>关于编译预处理（宏定义）</a:t>
            </a:r>
            <a:r>
              <a:rPr lang="zh-CN" altLang="en-US" sz="3600">
                <a:solidFill>
                  <a:schemeClr val="tx2"/>
                </a:solidFill>
                <a:effectLst>
                  <a:outerShdw blurRad="38100" dist="38100" dir="2700000" algn="tl">
                    <a:srgbClr val="AF273E"/>
                  </a:outerShdw>
                </a:effectLst>
                <a:ea typeface="楷体_GB2312" pitchFamily="49" charset="-122"/>
              </a:rPr>
              <a:t>      </a:t>
            </a:r>
            <a:r>
              <a:rPr lang="en-US" altLang="zh-CN" sz="2400" i="1">
                <a:ea typeface="楷体_GB2312" pitchFamily="49" charset="-122"/>
              </a:rPr>
              <a:t>P39</a:t>
            </a:r>
            <a:r>
              <a:rPr lang="zh-CN" altLang="en-US" sz="2400" i="1">
                <a:ea typeface="楷体_GB2312" pitchFamily="49" charset="-122"/>
              </a:rPr>
              <a:t>和</a:t>
            </a:r>
            <a:r>
              <a:rPr lang="en-US" altLang="zh-CN" sz="2400" i="1">
                <a:ea typeface="楷体_GB2312" pitchFamily="49" charset="-122"/>
              </a:rPr>
              <a:t>P187</a:t>
            </a:r>
          </a:p>
        </p:txBody>
      </p:sp>
      <p:sp>
        <p:nvSpPr>
          <p:cNvPr id="310277" name="Rectangle 5"/>
          <p:cNvSpPr>
            <a:spLocks noChangeArrowheads="1"/>
          </p:cNvSpPr>
          <p:nvPr/>
        </p:nvSpPr>
        <p:spPr bwMode="auto">
          <a:xfrm>
            <a:off x="533400" y="1066800"/>
            <a:ext cx="8256588" cy="5257800"/>
          </a:xfrm>
          <a:prstGeom prst="rect">
            <a:avLst/>
          </a:prstGeom>
          <a:noFill/>
          <a:ln w="9525">
            <a:noFill/>
            <a:miter lim="800000"/>
            <a:headEnd/>
            <a:tailEnd/>
          </a:ln>
        </p:spPr>
        <p:txBody>
          <a:bodyPr/>
          <a:lstStyle/>
          <a:p>
            <a:pPr marL="342900" indent="-342900">
              <a:lnSpc>
                <a:spcPct val="80000"/>
              </a:lnSpc>
              <a:spcBef>
                <a:spcPct val="20000"/>
              </a:spcBef>
              <a:buClr>
                <a:schemeClr val="hlink"/>
              </a:buClr>
            </a:pPr>
            <a:r>
              <a:rPr lang="en-US" altLang="zh-CN" sz="3200">
                <a:latin typeface="华文细黑" pitchFamily="2" charset="-122"/>
                <a:ea typeface="华文细黑" pitchFamily="2" charset="-122"/>
              </a:rPr>
              <a:t>#define  PI  3.14159     </a:t>
            </a:r>
          </a:p>
          <a:p>
            <a:pPr marL="342900" indent="-342900">
              <a:lnSpc>
                <a:spcPct val="80000"/>
              </a:lnSpc>
              <a:spcBef>
                <a:spcPct val="20000"/>
              </a:spcBef>
              <a:buClr>
                <a:schemeClr val="hlink"/>
              </a:buClr>
            </a:pPr>
            <a:r>
              <a:rPr lang="en-US" altLang="zh-CN" sz="2400">
                <a:solidFill>
                  <a:srgbClr val="FF9933"/>
                </a:solidFill>
                <a:latin typeface="华文细黑" pitchFamily="2" charset="-122"/>
                <a:ea typeface="华文细黑" pitchFamily="2" charset="-122"/>
              </a:rPr>
              <a:t>    #define </a:t>
            </a:r>
            <a:r>
              <a:rPr lang="en-US" altLang="zh-CN" sz="2400">
                <a:solidFill>
                  <a:srgbClr val="66FF66"/>
                </a:solidFill>
                <a:latin typeface="华文细黑" pitchFamily="2" charset="-122"/>
                <a:ea typeface="华文细黑" pitchFamily="2" charset="-122"/>
              </a:rPr>
              <a:t>— </a:t>
            </a:r>
            <a:r>
              <a:rPr lang="zh-CN" altLang="en-US" sz="2400">
                <a:solidFill>
                  <a:srgbClr val="66FF66"/>
                </a:solidFill>
                <a:latin typeface="华文细黑" pitchFamily="2" charset="-122"/>
                <a:ea typeface="华文细黑" pitchFamily="2" charset="-122"/>
              </a:rPr>
              <a:t>宏定义命令</a:t>
            </a:r>
            <a:endParaRPr lang="zh-CN" altLang="en-US" sz="2400">
              <a:solidFill>
                <a:srgbClr val="FF9933"/>
              </a:solidFill>
              <a:latin typeface="华文细黑" pitchFamily="2" charset="-122"/>
              <a:ea typeface="华文细黑" pitchFamily="2" charset="-122"/>
            </a:endParaRPr>
          </a:p>
          <a:p>
            <a:pPr marL="342900" indent="-342900">
              <a:lnSpc>
                <a:spcPct val="80000"/>
              </a:lnSpc>
              <a:spcBef>
                <a:spcPct val="20000"/>
              </a:spcBef>
              <a:buClr>
                <a:schemeClr val="hlink"/>
              </a:buClr>
            </a:pPr>
            <a:r>
              <a:rPr lang="zh-CN" altLang="en-US" sz="2400">
                <a:solidFill>
                  <a:srgbClr val="FF9933"/>
                </a:solidFill>
                <a:latin typeface="华文细黑" pitchFamily="2" charset="-122"/>
                <a:ea typeface="华文细黑" pitchFamily="2" charset="-122"/>
              </a:rPr>
              <a:t>    </a:t>
            </a:r>
            <a:r>
              <a:rPr lang="en-US" altLang="zh-CN" sz="2400">
                <a:solidFill>
                  <a:srgbClr val="FF9933"/>
                </a:solidFill>
                <a:latin typeface="华文细黑" pitchFamily="2" charset="-122"/>
                <a:ea typeface="华文细黑" pitchFamily="2" charset="-122"/>
              </a:rPr>
              <a:t>PI </a:t>
            </a:r>
            <a:r>
              <a:rPr lang="en-US" altLang="zh-CN" sz="2400">
                <a:solidFill>
                  <a:srgbClr val="66FF66"/>
                </a:solidFill>
                <a:latin typeface="华文细黑" pitchFamily="2" charset="-122"/>
                <a:ea typeface="华文细黑" pitchFamily="2" charset="-122"/>
              </a:rPr>
              <a:t>—  </a:t>
            </a:r>
            <a:r>
              <a:rPr lang="zh-CN" altLang="en-US" sz="2400">
                <a:solidFill>
                  <a:srgbClr val="66FF66"/>
                </a:solidFill>
                <a:latin typeface="华文细黑" pitchFamily="2" charset="-122"/>
                <a:ea typeface="华文细黑" pitchFamily="2" charset="-122"/>
              </a:rPr>
              <a:t>符号常量（宏名，最好用大写，以区别一般变量）</a:t>
            </a:r>
          </a:p>
          <a:p>
            <a:pPr marL="342900" indent="-342900">
              <a:lnSpc>
                <a:spcPct val="80000"/>
              </a:lnSpc>
              <a:spcBef>
                <a:spcPct val="20000"/>
              </a:spcBef>
              <a:buClr>
                <a:schemeClr val="hlink"/>
              </a:buClr>
            </a:pPr>
            <a:r>
              <a:rPr lang="zh-CN" altLang="en-US" sz="2400">
                <a:solidFill>
                  <a:srgbClr val="FF9933"/>
                </a:solidFill>
                <a:latin typeface="华文细黑" pitchFamily="2" charset="-122"/>
                <a:ea typeface="华文细黑" pitchFamily="2" charset="-122"/>
              </a:rPr>
              <a:t>   </a:t>
            </a:r>
            <a:r>
              <a:rPr lang="en-US" altLang="zh-CN" sz="2400">
                <a:solidFill>
                  <a:srgbClr val="FF9933"/>
                </a:solidFill>
                <a:latin typeface="华文细黑" pitchFamily="2" charset="-122"/>
                <a:ea typeface="华文细黑" pitchFamily="2" charset="-122"/>
              </a:rPr>
              <a:t>3.14159</a:t>
            </a:r>
            <a:r>
              <a:rPr lang="en-US" altLang="zh-CN" sz="2400">
                <a:solidFill>
                  <a:srgbClr val="66FF66"/>
                </a:solidFill>
                <a:latin typeface="华文细黑" pitchFamily="2" charset="-122"/>
                <a:ea typeface="华文细黑" pitchFamily="2" charset="-122"/>
              </a:rPr>
              <a:t>  —</a:t>
            </a:r>
            <a:r>
              <a:rPr lang="zh-CN" altLang="en-US" sz="2400">
                <a:solidFill>
                  <a:srgbClr val="66FF66"/>
                </a:solidFill>
                <a:latin typeface="华文细黑" pitchFamily="2" charset="-122"/>
                <a:ea typeface="华文细黑" pitchFamily="2" charset="-122"/>
              </a:rPr>
              <a:t>宏体（可以是一个表达式，如</a:t>
            </a:r>
            <a:r>
              <a:rPr lang="en-US" altLang="zh-CN" sz="2400">
                <a:solidFill>
                  <a:srgbClr val="66FF66"/>
                </a:solidFill>
                <a:latin typeface="华文细黑" pitchFamily="2" charset="-122"/>
                <a:ea typeface="华文细黑" pitchFamily="2" charset="-122"/>
              </a:rPr>
              <a:t>3+4</a:t>
            </a:r>
            <a:r>
              <a:rPr lang="zh-CN" altLang="en-US" sz="2400">
                <a:solidFill>
                  <a:srgbClr val="66FF66"/>
                </a:solidFill>
                <a:latin typeface="华文细黑" pitchFamily="2" charset="-122"/>
                <a:ea typeface="华文细黑" pitchFamily="2" charset="-122"/>
              </a:rPr>
              <a:t>）</a:t>
            </a:r>
          </a:p>
          <a:p>
            <a:pPr marL="342900" indent="-342900">
              <a:lnSpc>
                <a:spcPct val="80000"/>
              </a:lnSpc>
              <a:spcBef>
                <a:spcPct val="20000"/>
              </a:spcBef>
              <a:buClr>
                <a:schemeClr val="hlink"/>
              </a:buClr>
            </a:pPr>
            <a:endParaRPr lang="zh-CN" altLang="en-US" sz="2400">
              <a:solidFill>
                <a:srgbClr val="66FF66"/>
              </a:solidFill>
              <a:latin typeface="华文细黑" pitchFamily="2" charset="-122"/>
              <a:ea typeface="华文细黑" pitchFamily="2" charset="-122"/>
            </a:endParaRPr>
          </a:p>
          <a:p>
            <a:pPr marL="342900" indent="-342900">
              <a:lnSpc>
                <a:spcPct val="80000"/>
              </a:lnSpc>
              <a:spcBef>
                <a:spcPct val="20000"/>
              </a:spcBef>
              <a:buClr>
                <a:schemeClr val="hlink"/>
              </a:buClr>
              <a:buFontTx/>
              <a:buChar char="•"/>
            </a:pPr>
            <a:r>
              <a:rPr lang="zh-CN" altLang="en-US" sz="2800">
                <a:latin typeface="华文细黑" pitchFamily="2" charset="-122"/>
                <a:ea typeface="华文细黑" pitchFamily="2" charset="-122"/>
              </a:rPr>
              <a:t>作用：用简单符号代表宏体部份内容（编译时会先自动替换）</a:t>
            </a:r>
          </a:p>
          <a:p>
            <a:pPr marL="342900" indent="-342900">
              <a:lnSpc>
                <a:spcPct val="80000"/>
              </a:lnSpc>
              <a:spcBef>
                <a:spcPct val="20000"/>
              </a:spcBef>
              <a:buClr>
                <a:schemeClr val="hlink"/>
              </a:buClr>
              <a:buFontTx/>
              <a:buChar char="•"/>
            </a:pPr>
            <a:r>
              <a:rPr lang="zh-CN" altLang="en-US" sz="2800">
                <a:latin typeface="华文细黑" pitchFamily="2" charset="-122"/>
                <a:ea typeface="华文细黑" pitchFamily="2" charset="-122"/>
              </a:rPr>
              <a:t>意义：直观</a:t>
            </a:r>
            <a:r>
              <a:rPr lang="en-US" altLang="zh-CN" sz="2800">
                <a:latin typeface="华文细黑" pitchFamily="2" charset="-122"/>
                <a:ea typeface="华文细黑" pitchFamily="2" charset="-122"/>
              </a:rPr>
              <a:t>/</a:t>
            </a:r>
            <a:r>
              <a:rPr lang="zh-CN" altLang="en-US" sz="2800">
                <a:latin typeface="华文细黑" pitchFamily="2" charset="-122"/>
                <a:ea typeface="华文细黑" pitchFamily="2" charset="-122"/>
              </a:rPr>
              <a:t>多次使用</a:t>
            </a:r>
            <a:r>
              <a:rPr lang="en-US" altLang="zh-CN" sz="2800">
                <a:latin typeface="华文细黑" pitchFamily="2" charset="-122"/>
                <a:ea typeface="华文细黑" pitchFamily="2" charset="-122"/>
              </a:rPr>
              <a:t>/</a:t>
            </a:r>
            <a:r>
              <a:rPr lang="zh-CN" altLang="en-US" sz="2800">
                <a:latin typeface="华文细黑" pitchFamily="2" charset="-122"/>
                <a:ea typeface="华文细黑" pitchFamily="2" charset="-122"/>
              </a:rPr>
              <a:t>便于修改</a:t>
            </a:r>
          </a:p>
          <a:p>
            <a:pPr marL="342900" indent="-342900">
              <a:lnSpc>
                <a:spcPct val="80000"/>
              </a:lnSpc>
              <a:spcBef>
                <a:spcPct val="20000"/>
              </a:spcBef>
              <a:buClr>
                <a:schemeClr val="hlink"/>
              </a:buClr>
              <a:buFontTx/>
              <a:buChar char="•"/>
            </a:pPr>
            <a:r>
              <a:rPr lang="zh-CN" altLang="en-US" sz="2800">
                <a:latin typeface="华文细黑" pitchFamily="2" charset="-122"/>
                <a:ea typeface="华文细黑" pitchFamily="2" charset="-122"/>
              </a:rPr>
              <a:t>注意： </a:t>
            </a:r>
            <a:r>
              <a:rPr lang="en-US" altLang="zh-CN" sz="2800">
                <a:latin typeface="华文细黑" pitchFamily="2" charset="-122"/>
                <a:ea typeface="华文细黑" pitchFamily="2" charset="-122"/>
              </a:rPr>
              <a:t>#define </a:t>
            </a:r>
            <a:r>
              <a:rPr lang="zh-CN" altLang="en-US" sz="2800">
                <a:latin typeface="华文细黑" pitchFamily="2" charset="-122"/>
                <a:ea typeface="华文细黑" pitchFamily="2" charset="-122"/>
              </a:rPr>
              <a:t>可出现在程序的任一位置（作用范围：由此行到程序末尾）</a:t>
            </a:r>
          </a:p>
          <a:p>
            <a:pPr marL="342900" indent="-342900">
              <a:lnSpc>
                <a:spcPct val="80000"/>
              </a:lnSpc>
              <a:spcBef>
                <a:spcPct val="20000"/>
              </a:spcBef>
              <a:buClr>
                <a:schemeClr val="hlink"/>
              </a:buClr>
              <a:buFontTx/>
              <a:buChar char="•"/>
            </a:pPr>
            <a:r>
              <a:rPr lang="zh-CN" altLang="en-US" sz="2800">
                <a:latin typeface="华文细黑" pitchFamily="2" charset="-122"/>
                <a:ea typeface="华文细黑" pitchFamily="2" charset="-122"/>
              </a:rPr>
              <a:t>宏定义不是</a:t>
            </a:r>
            <a:r>
              <a:rPr lang="en-US" altLang="zh-CN" sz="2800">
                <a:latin typeface="华文细黑" pitchFamily="2" charset="-122"/>
                <a:ea typeface="华文细黑" pitchFamily="2" charset="-122"/>
              </a:rPr>
              <a:t>C</a:t>
            </a:r>
            <a:r>
              <a:rPr lang="zh-CN" altLang="en-US" sz="2800">
                <a:latin typeface="华文细黑" pitchFamily="2" charset="-122"/>
                <a:ea typeface="华文细黑" pitchFamily="2" charset="-122"/>
              </a:rPr>
              <a:t>语句，不必在行末加分号，否则会连分号一起置换。</a:t>
            </a:r>
          </a:p>
          <a:p>
            <a:pPr marL="342900" indent="-342900">
              <a:lnSpc>
                <a:spcPct val="80000"/>
              </a:lnSpc>
              <a:spcBef>
                <a:spcPct val="20000"/>
              </a:spcBef>
              <a:buClr>
                <a:schemeClr val="hlink"/>
              </a:buClr>
            </a:pPr>
            <a:r>
              <a:rPr lang="zh-CN" altLang="en-US" sz="3200"/>
              <a:t>    </a:t>
            </a:r>
          </a:p>
        </p:txBody>
      </p:sp>
      <p:sp>
        <p:nvSpPr>
          <p:cNvPr id="310278" name="Rectangle 6"/>
          <p:cNvSpPr>
            <a:spLocks noChangeArrowheads="1"/>
          </p:cNvSpPr>
          <p:nvPr/>
        </p:nvSpPr>
        <p:spPr bwMode="auto">
          <a:xfrm>
            <a:off x="457200" y="2667000"/>
            <a:ext cx="8231188" cy="3581400"/>
          </a:xfrm>
          <a:prstGeom prst="rect">
            <a:avLst/>
          </a:prstGeom>
          <a:solidFill>
            <a:srgbClr val="FFFF99"/>
          </a:solidFill>
          <a:ln w="9525">
            <a:noFill/>
            <a:miter lim="800000"/>
            <a:headEnd/>
            <a:tailEnd/>
          </a:ln>
        </p:spPr>
        <p:txBody>
          <a:bodyPr/>
          <a:lstStyle/>
          <a:p>
            <a:pPr>
              <a:spcBef>
                <a:spcPct val="20000"/>
              </a:spcBef>
              <a:buClr>
                <a:schemeClr val="tx2"/>
              </a:buClr>
              <a:buSzPct val="75000"/>
              <a:buFont typeface="Wingdings" pitchFamily="2" charset="2"/>
              <a:buNone/>
            </a:pPr>
            <a:r>
              <a:rPr kumimoji="1" lang="zh-CN" altLang="en-US" sz="2400">
                <a:solidFill>
                  <a:schemeClr val="bg1"/>
                </a:solidFill>
                <a:latin typeface="Arial" charset="0"/>
                <a:ea typeface="华文细黑" pitchFamily="2" charset="-122"/>
              </a:rPr>
              <a:t>例二</a:t>
            </a:r>
          </a:p>
          <a:p>
            <a:pPr>
              <a:spcBef>
                <a:spcPct val="20000"/>
              </a:spcBef>
              <a:buClr>
                <a:schemeClr val="tx2"/>
              </a:buClr>
              <a:buSzPct val="75000"/>
              <a:buFont typeface="Wingdings" pitchFamily="2" charset="2"/>
              <a:buNone/>
            </a:pPr>
            <a:r>
              <a:rPr kumimoji="1" lang="en-US" altLang="zh-CN" sz="2400">
                <a:solidFill>
                  <a:srgbClr val="FF5050"/>
                </a:solidFill>
                <a:latin typeface="Arial" charset="0"/>
              </a:rPr>
              <a:t>#define  A     1</a:t>
            </a:r>
          </a:p>
          <a:p>
            <a:pPr>
              <a:spcBef>
                <a:spcPct val="20000"/>
              </a:spcBef>
              <a:buClr>
                <a:schemeClr val="tx2"/>
              </a:buClr>
              <a:buSzPct val="75000"/>
              <a:buFont typeface="Wingdings" pitchFamily="2" charset="2"/>
              <a:buNone/>
            </a:pPr>
            <a:r>
              <a:rPr kumimoji="1" lang="en-US" altLang="zh-CN" sz="2400">
                <a:solidFill>
                  <a:srgbClr val="FF5050"/>
                </a:solidFill>
                <a:latin typeface="Arial" charset="0"/>
              </a:rPr>
              <a:t>#define  B     2</a:t>
            </a:r>
          </a:p>
          <a:p>
            <a:pPr>
              <a:spcBef>
                <a:spcPct val="20000"/>
              </a:spcBef>
              <a:buClr>
                <a:schemeClr val="tx2"/>
              </a:buClr>
              <a:buSzPct val="75000"/>
              <a:buFont typeface="Wingdings" pitchFamily="2" charset="2"/>
              <a:buNone/>
            </a:pPr>
            <a:r>
              <a:rPr kumimoji="1" lang="en-US" altLang="zh-CN" sz="2400">
                <a:solidFill>
                  <a:srgbClr val="FF5050"/>
                </a:solidFill>
                <a:latin typeface="Arial" charset="0"/>
              </a:rPr>
              <a:t>#define  C     2*A+B</a:t>
            </a:r>
          </a:p>
          <a:p>
            <a:pPr>
              <a:spcBef>
                <a:spcPct val="20000"/>
              </a:spcBef>
              <a:buClr>
                <a:schemeClr val="tx2"/>
              </a:buClr>
              <a:buSzPct val="75000"/>
              <a:buFont typeface="Wingdings" pitchFamily="2" charset="2"/>
              <a:buNone/>
            </a:pPr>
            <a:r>
              <a:rPr kumimoji="1" lang="en-US" altLang="zh-CN" sz="2400">
                <a:solidFill>
                  <a:srgbClr val="FF5050"/>
                </a:solidFill>
                <a:latin typeface="Arial" charset="0"/>
              </a:rPr>
              <a:t>main() </a:t>
            </a:r>
          </a:p>
          <a:p>
            <a:pPr>
              <a:spcBef>
                <a:spcPct val="20000"/>
              </a:spcBef>
              <a:buClr>
                <a:schemeClr val="tx2"/>
              </a:buClr>
              <a:buSzPct val="75000"/>
              <a:buFont typeface="Wingdings" pitchFamily="2" charset="2"/>
              <a:buNone/>
            </a:pPr>
            <a:r>
              <a:rPr kumimoji="1" lang="en-US" altLang="zh-CN" sz="2400">
                <a:solidFill>
                  <a:srgbClr val="FF5050"/>
                </a:solidFill>
                <a:latin typeface="Arial" charset="0"/>
              </a:rPr>
              <a:t>{ </a:t>
            </a:r>
          </a:p>
          <a:p>
            <a:pPr>
              <a:spcBef>
                <a:spcPct val="20000"/>
              </a:spcBef>
              <a:buClr>
                <a:schemeClr val="tx2"/>
              </a:buClr>
              <a:buSzPct val="75000"/>
              <a:buFont typeface="Wingdings" pitchFamily="2" charset="2"/>
              <a:buNone/>
            </a:pPr>
            <a:r>
              <a:rPr kumimoji="1" lang="en-US" altLang="zh-CN" sz="2400">
                <a:solidFill>
                  <a:srgbClr val="FF5050"/>
                </a:solidFill>
                <a:latin typeface="Arial" charset="0"/>
              </a:rPr>
              <a:t>     printf(“C=%d”,C);                /*</a:t>
            </a:r>
            <a:r>
              <a:rPr kumimoji="1" lang="zh-CN" altLang="en-US" sz="2400">
                <a:solidFill>
                  <a:srgbClr val="FF5050"/>
                </a:solidFill>
                <a:latin typeface="Arial" charset="0"/>
              </a:rPr>
              <a:t>输出结果：</a:t>
            </a:r>
            <a:r>
              <a:rPr kumimoji="1" lang="en-US" altLang="zh-CN" sz="2400">
                <a:solidFill>
                  <a:srgbClr val="FF5050"/>
                </a:solidFill>
                <a:latin typeface="Arial" charset="0"/>
              </a:rPr>
              <a:t>C=……*/</a:t>
            </a:r>
          </a:p>
          <a:p>
            <a:pPr>
              <a:spcBef>
                <a:spcPct val="20000"/>
              </a:spcBef>
              <a:buClr>
                <a:schemeClr val="tx2"/>
              </a:buClr>
              <a:buSzPct val="75000"/>
              <a:buFont typeface="Wingdings" pitchFamily="2" charset="2"/>
              <a:buNone/>
            </a:pPr>
            <a:r>
              <a:rPr kumimoji="1" lang="en-US" altLang="zh-CN" sz="2400">
                <a:solidFill>
                  <a:srgbClr val="FF5050"/>
                </a:solidFill>
                <a:latin typeface="Arial" charset="0"/>
              </a:rPr>
              <a:t>}</a:t>
            </a:r>
          </a:p>
        </p:txBody>
      </p:sp>
      <p:sp>
        <p:nvSpPr>
          <p:cNvPr id="310279" name="Rectangle 7"/>
          <p:cNvSpPr>
            <a:spLocks noChangeArrowheads="1"/>
          </p:cNvSpPr>
          <p:nvPr/>
        </p:nvSpPr>
        <p:spPr bwMode="auto">
          <a:xfrm>
            <a:off x="912813" y="3063875"/>
            <a:ext cx="8231187" cy="3200400"/>
          </a:xfrm>
          <a:prstGeom prst="rect">
            <a:avLst/>
          </a:prstGeom>
          <a:solidFill>
            <a:schemeClr val="tx2"/>
          </a:solidFill>
          <a:ln w="9525">
            <a:noFill/>
            <a:miter lim="800000"/>
            <a:headEnd/>
            <a:tailEnd/>
          </a:ln>
        </p:spPr>
        <p:txBody>
          <a:bodyPr/>
          <a:lstStyle/>
          <a:p>
            <a:pPr>
              <a:spcBef>
                <a:spcPct val="20000"/>
              </a:spcBef>
              <a:buClr>
                <a:schemeClr val="tx2"/>
              </a:buClr>
              <a:buSzPct val="75000"/>
              <a:buFont typeface="Wingdings" pitchFamily="2" charset="2"/>
              <a:buNone/>
            </a:pPr>
            <a:r>
              <a:rPr kumimoji="1" lang="zh-CN" altLang="en-US" sz="2400">
                <a:solidFill>
                  <a:srgbClr val="990033"/>
                </a:solidFill>
                <a:latin typeface="Arial" charset="0"/>
                <a:ea typeface="华文细黑" pitchFamily="2" charset="-122"/>
              </a:rPr>
              <a:t>例三</a:t>
            </a:r>
          </a:p>
          <a:p>
            <a:pPr>
              <a:spcBef>
                <a:spcPct val="20000"/>
              </a:spcBef>
              <a:buClr>
                <a:schemeClr val="tx2"/>
              </a:buClr>
              <a:buSzPct val="75000"/>
              <a:buFont typeface="Wingdings" pitchFamily="2" charset="2"/>
              <a:buNone/>
            </a:pPr>
            <a:r>
              <a:rPr kumimoji="1" lang="en-US" altLang="zh-CN" sz="2400">
                <a:solidFill>
                  <a:srgbClr val="FF5050"/>
                </a:solidFill>
                <a:latin typeface="Times New Roman" pitchFamily="18" charset="0"/>
              </a:rPr>
              <a:t>#define  WIDTH  80</a:t>
            </a:r>
          </a:p>
          <a:p>
            <a:pPr>
              <a:spcBef>
                <a:spcPct val="20000"/>
              </a:spcBef>
              <a:buClr>
                <a:schemeClr val="tx2"/>
              </a:buClr>
              <a:buSzPct val="75000"/>
              <a:buFont typeface="Wingdings" pitchFamily="2" charset="2"/>
              <a:buNone/>
            </a:pPr>
            <a:r>
              <a:rPr kumimoji="1" lang="en-US" altLang="zh-CN" sz="2400">
                <a:solidFill>
                  <a:srgbClr val="FF5050"/>
                </a:solidFill>
                <a:latin typeface="Times New Roman" pitchFamily="18" charset="0"/>
              </a:rPr>
              <a:t>#define  LENGTH  WIDTH+40</a:t>
            </a:r>
          </a:p>
          <a:p>
            <a:pPr>
              <a:spcBef>
                <a:spcPct val="20000"/>
              </a:spcBef>
              <a:buClr>
                <a:schemeClr val="tx2"/>
              </a:buClr>
              <a:buSzPct val="75000"/>
              <a:buFont typeface="Wingdings" pitchFamily="2" charset="2"/>
              <a:buNone/>
            </a:pPr>
            <a:r>
              <a:rPr kumimoji="1" lang="en-US" altLang="zh-CN" sz="2400">
                <a:solidFill>
                  <a:srgbClr val="FF5050"/>
                </a:solidFill>
                <a:latin typeface="Times New Roman" pitchFamily="18" charset="0"/>
              </a:rPr>
              <a:t>s=LENGTH</a:t>
            </a:r>
            <a:r>
              <a:rPr kumimoji="1" lang="en-US" altLang="zh-CN" sz="2400">
                <a:solidFill>
                  <a:srgbClr val="FF5050"/>
                </a:solidFill>
                <a:latin typeface="宋体" pitchFamily="2" charset="-122"/>
              </a:rPr>
              <a:t>*</a:t>
            </a:r>
            <a:r>
              <a:rPr kumimoji="1" lang="en-US" altLang="zh-CN" sz="2400">
                <a:solidFill>
                  <a:srgbClr val="FF5050"/>
                </a:solidFill>
                <a:latin typeface="Times New Roman" pitchFamily="18" charset="0"/>
              </a:rPr>
              <a:t>20               /</a:t>
            </a:r>
            <a:r>
              <a:rPr kumimoji="1" lang="en-US" altLang="zh-CN" sz="2400">
                <a:solidFill>
                  <a:srgbClr val="FF5050"/>
                </a:solidFill>
                <a:latin typeface="宋体" pitchFamily="2" charset="-122"/>
              </a:rPr>
              <a:t>*</a:t>
            </a:r>
            <a:r>
              <a:rPr kumimoji="1" lang="en-US" altLang="zh-CN" sz="2400">
                <a:solidFill>
                  <a:srgbClr val="FF5050"/>
                </a:solidFill>
                <a:latin typeface="Times New Roman" pitchFamily="18" charset="0"/>
              </a:rPr>
              <a:t>s=80+40</a:t>
            </a:r>
            <a:r>
              <a:rPr kumimoji="1" lang="en-US" altLang="zh-CN" sz="2400">
                <a:solidFill>
                  <a:srgbClr val="FF5050"/>
                </a:solidFill>
                <a:latin typeface="宋体" pitchFamily="2" charset="-122"/>
              </a:rPr>
              <a:t>*</a:t>
            </a:r>
            <a:r>
              <a:rPr kumimoji="1" lang="en-US" altLang="zh-CN" sz="2400">
                <a:solidFill>
                  <a:srgbClr val="FF5050"/>
                </a:solidFill>
                <a:latin typeface="Times New Roman" pitchFamily="18" charset="0"/>
              </a:rPr>
              <a:t>20=880</a:t>
            </a:r>
            <a:r>
              <a:rPr kumimoji="1" lang="en-US" altLang="zh-CN" sz="2400">
                <a:solidFill>
                  <a:srgbClr val="FF5050"/>
                </a:solidFill>
                <a:latin typeface="宋体" pitchFamily="2" charset="-122"/>
              </a:rPr>
              <a:t>*</a:t>
            </a:r>
            <a:r>
              <a:rPr kumimoji="1" lang="en-US" altLang="zh-CN" sz="2400">
                <a:solidFill>
                  <a:srgbClr val="FF5050"/>
                </a:solidFill>
                <a:latin typeface="Times New Roman" pitchFamily="18" charset="0"/>
              </a:rPr>
              <a:t>/</a:t>
            </a:r>
          </a:p>
          <a:p>
            <a:pPr>
              <a:spcBef>
                <a:spcPct val="20000"/>
              </a:spcBef>
              <a:buClr>
                <a:schemeClr val="tx2"/>
              </a:buClr>
              <a:buSzPct val="75000"/>
              <a:buFont typeface="Wingdings" pitchFamily="2" charset="2"/>
              <a:buNone/>
            </a:pPr>
            <a:endParaRPr kumimoji="1" lang="en-US" altLang="zh-CN" sz="2400">
              <a:solidFill>
                <a:srgbClr val="FF5050"/>
              </a:solidFill>
              <a:latin typeface="Times New Roman" pitchFamily="18" charset="0"/>
            </a:endParaRPr>
          </a:p>
          <a:p>
            <a:pPr>
              <a:spcBef>
                <a:spcPct val="20000"/>
              </a:spcBef>
              <a:buClr>
                <a:schemeClr val="tx2"/>
              </a:buClr>
              <a:buSzPct val="75000"/>
              <a:buFont typeface="Wingdings" pitchFamily="2" charset="2"/>
              <a:buNone/>
            </a:pPr>
            <a:r>
              <a:rPr kumimoji="1" lang="zh-CN" altLang="en-US" sz="2400">
                <a:solidFill>
                  <a:srgbClr val="990033"/>
                </a:solidFill>
                <a:latin typeface="Arial" charset="0"/>
              </a:rPr>
              <a:t>注意：</a:t>
            </a:r>
            <a:r>
              <a:rPr kumimoji="1" lang="en-US" altLang="zh-CN" sz="2400">
                <a:solidFill>
                  <a:srgbClr val="990033"/>
                </a:solidFill>
                <a:latin typeface="Arial" charset="0"/>
              </a:rPr>
              <a:t>s=</a:t>
            </a:r>
            <a:r>
              <a:rPr kumimoji="1" lang="en-US" altLang="zh-CN" sz="2400">
                <a:solidFill>
                  <a:srgbClr val="FF5050"/>
                </a:solidFill>
                <a:latin typeface="Arial" charset="0"/>
              </a:rPr>
              <a:t> </a:t>
            </a:r>
            <a:r>
              <a:rPr kumimoji="1" lang="en-US" altLang="zh-CN" sz="2400" u="sng">
                <a:solidFill>
                  <a:schemeClr val="bg1"/>
                </a:solidFill>
                <a:latin typeface="Arial" charset="0"/>
              </a:rPr>
              <a:t>WIDTH+40</a:t>
            </a:r>
            <a:r>
              <a:rPr kumimoji="1" lang="en-US" altLang="zh-CN" sz="2400">
                <a:solidFill>
                  <a:srgbClr val="990033"/>
                </a:solidFill>
                <a:latin typeface="宋体" pitchFamily="2" charset="-122"/>
              </a:rPr>
              <a:t>*</a:t>
            </a:r>
            <a:r>
              <a:rPr kumimoji="1" lang="en-US" altLang="zh-CN" sz="2400">
                <a:solidFill>
                  <a:srgbClr val="990033"/>
                </a:solidFill>
                <a:latin typeface="Arial" charset="0"/>
              </a:rPr>
              <a:t>20</a:t>
            </a:r>
          </a:p>
        </p:txBody>
      </p:sp>
      <p:sp>
        <p:nvSpPr>
          <p:cNvPr id="8" name="日期占位符 7"/>
          <p:cNvSpPr>
            <a:spLocks noGrp="1"/>
          </p:cNvSpPr>
          <p:nvPr>
            <p:ph type="dt" sz="half" idx="10"/>
          </p:nvPr>
        </p:nvSpPr>
        <p:spPr/>
        <p:txBody>
          <a:bodyPr/>
          <a:lstStyle/>
          <a:p>
            <a:pPr>
              <a:defRPr/>
            </a:pPr>
            <a:fld id="{BCAFE169-E665-4D13-8E7B-961DCD78DF4A}" type="datetime1">
              <a:rPr lang="zh-CN" altLang="en-US" smtClean="0"/>
              <a:pPr>
                <a:defRPr/>
              </a:pPr>
              <a:t>2012-9-17</a:t>
            </a:fld>
            <a:endParaRPr lang="en-US" altLang="zh-CN" dirty="0"/>
          </a:p>
        </p:txBody>
      </p:sp>
      <p:sp>
        <p:nvSpPr>
          <p:cNvPr id="9" name="灯片编号占位符 8"/>
          <p:cNvSpPr>
            <a:spLocks noGrp="1"/>
          </p:cNvSpPr>
          <p:nvPr>
            <p:ph type="sldNum" sz="quarter" idx="12"/>
          </p:nvPr>
        </p:nvSpPr>
        <p:spPr/>
        <p:txBody>
          <a:bodyPr/>
          <a:lstStyle/>
          <a:p>
            <a:pPr>
              <a:defRPr/>
            </a:pPr>
            <a:fld id="{76C28267-322E-4F55-83A7-61969821FE8C}" type="slidenum">
              <a:rPr lang="en-US" altLang="zh-CN" smtClean="0"/>
              <a:pPr>
                <a:defRPr/>
              </a:pPr>
              <a:t>23</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0277">
                                            <p:txEl>
                                              <p:pRg st="0" end="0"/>
                                            </p:txEl>
                                          </p:spTgt>
                                        </p:tgtEl>
                                        <p:attrNameLst>
                                          <p:attrName>style.visibility</p:attrName>
                                        </p:attrNameLst>
                                      </p:cBhvr>
                                      <p:to>
                                        <p:strVal val="visible"/>
                                      </p:to>
                                    </p:set>
                                    <p:animEffect transition="in" filter="dissolve">
                                      <p:cBhvr>
                                        <p:cTn id="7" dur="500"/>
                                        <p:tgtEl>
                                          <p:spTgt spid="3102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0277">
                                            <p:txEl>
                                              <p:pRg st="1" end="1"/>
                                            </p:txEl>
                                          </p:spTgt>
                                        </p:tgtEl>
                                        <p:attrNameLst>
                                          <p:attrName>style.visibility</p:attrName>
                                        </p:attrNameLst>
                                      </p:cBhvr>
                                      <p:to>
                                        <p:strVal val="visible"/>
                                      </p:to>
                                    </p:set>
                                    <p:animEffect transition="in" filter="dissolve">
                                      <p:cBhvr>
                                        <p:cTn id="12" dur="500"/>
                                        <p:tgtEl>
                                          <p:spTgt spid="3102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0277">
                                            <p:txEl>
                                              <p:pRg st="2" end="2"/>
                                            </p:txEl>
                                          </p:spTgt>
                                        </p:tgtEl>
                                        <p:attrNameLst>
                                          <p:attrName>style.visibility</p:attrName>
                                        </p:attrNameLst>
                                      </p:cBhvr>
                                      <p:to>
                                        <p:strVal val="visible"/>
                                      </p:to>
                                    </p:set>
                                    <p:animEffect transition="in" filter="dissolve">
                                      <p:cBhvr>
                                        <p:cTn id="17" dur="500"/>
                                        <p:tgtEl>
                                          <p:spTgt spid="3102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0277">
                                            <p:txEl>
                                              <p:pRg st="3" end="3"/>
                                            </p:txEl>
                                          </p:spTgt>
                                        </p:tgtEl>
                                        <p:attrNameLst>
                                          <p:attrName>style.visibility</p:attrName>
                                        </p:attrNameLst>
                                      </p:cBhvr>
                                      <p:to>
                                        <p:strVal val="visible"/>
                                      </p:to>
                                    </p:set>
                                    <p:animEffect transition="in" filter="dissolve">
                                      <p:cBhvr>
                                        <p:cTn id="22" dur="500"/>
                                        <p:tgtEl>
                                          <p:spTgt spid="3102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0277">
                                            <p:txEl>
                                              <p:pRg st="5" end="5"/>
                                            </p:txEl>
                                          </p:spTgt>
                                        </p:tgtEl>
                                        <p:attrNameLst>
                                          <p:attrName>style.visibility</p:attrName>
                                        </p:attrNameLst>
                                      </p:cBhvr>
                                      <p:to>
                                        <p:strVal val="visible"/>
                                      </p:to>
                                    </p:set>
                                    <p:animEffect transition="in" filter="dissolve">
                                      <p:cBhvr>
                                        <p:cTn id="27" dur="500"/>
                                        <p:tgtEl>
                                          <p:spTgt spid="3102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10277">
                                            <p:txEl>
                                              <p:pRg st="6" end="6"/>
                                            </p:txEl>
                                          </p:spTgt>
                                        </p:tgtEl>
                                        <p:attrNameLst>
                                          <p:attrName>style.visibility</p:attrName>
                                        </p:attrNameLst>
                                      </p:cBhvr>
                                      <p:to>
                                        <p:strVal val="visible"/>
                                      </p:to>
                                    </p:set>
                                    <p:animEffect transition="in" filter="dissolve">
                                      <p:cBhvr>
                                        <p:cTn id="32" dur="500"/>
                                        <p:tgtEl>
                                          <p:spTgt spid="31027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10277">
                                            <p:txEl>
                                              <p:pRg st="7" end="7"/>
                                            </p:txEl>
                                          </p:spTgt>
                                        </p:tgtEl>
                                        <p:attrNameLst>
                                          <p:attrName>style.visibility</p:attrName>
                                        </p:attrNameLst>
                                      </p:cBhvr>
                                      <p:to>
                                        <p:strVal val="visible"/>
                                      </p:to>
                                    </p:set>
                                    <p:animEffect transition="in" filter="dissolve">
                                      <p:cBhvr>
                                        <p:cTn id="37" dur="500"/>
                                        <p:tgtEl>
                                          <p:spTgt spid="31027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10277">
                                            <p:txEl>
                                              <p:pRg st="8" end="8"/>
                                            </p:txEl>
                                          </p:spTgt>
                                        </p:tgtEl>
                                        <p:attrNameLst>
                                          <p:attrName>style.visibility</p:attrName>
                                        </p:attrNameLst>
                                      </p:cBhvr>
                                      <p:to>
                                        <p:strVal val="visible"/>
                                      </p:to>
                                    </p:set>
                                    <p:animEffect transition="in" filter="dissolve">
                                      <p:cBhvr>
                                        <p:cTn id="42" dur="500"/>
                                        <p:tgtEl>
                                          <p:spTgt spid="31027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10277">
                                            <p:txEl>
                                              <p:pRg st="9" end="9"/>
                                            </p:txEl>
                                          </p:spTgt>
                                        </p:tgtEl>
                                        <p:attrNameLst>
                                          <p:attrName>style.visibility</p:attrName>
                                        </p:attrNameLst>
                                      </p:cBhvr>
                                      <p:to>
                                        <p:strVal val="visible"/>
                                      </p:to>
                                    </p:set>
                                    <p:animEffect transition="in" filter="dissolve">
                                      <p:cBhvr>
                                        <p:cTn id="47" dur="500"/>
                                        <p:tgtEl>
                                          <p:spTgt spid="31027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10278"/>
                                        </p:tgtEl>
                                        <p:attrNameLst>
                                          <p:attrName>style.visibility</p:attrName>
                                        </p:attrNameLst>
                                      </p:cBhvr>
                                      <p:to>
                                        <p:strVal val="visible"/>
                                      </p:to>
                                    </p:set>
                                    <p:animEffect transition="in" filter="box(in)">
                                      <p:cBhvr>
                                        <p:cTn id="52" dur="500"/>
                                        <p:tgtEl>
                                          <p:spTgt spid="31027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10279"/>
                                        </p:tgtEl>
                                        <p:attrNameLst>
                                          <p:attrName>style.visibility</p:attrName>
                                        </p:attrNameLst>
                                      </p:cBhvr>
                                      <p:to>
                                        <p:strVal val="visible"/>
                                      </p:to>
                                    </p:set>
                                    <p:animEffect transition="in" filter="box(in)">
                                      <p:cBhvr>
                                        <p:cTn id="57" dur="500"/>
                                        <p:tgtEl>
                                          <p:spTgt spid="31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build="p" autoUpdateAnimBg="0"/>
      <p:bldP spid="310278" grpId="0" animBg="1" autoUpdateAnimBg="0"/>
      <p:bldP spid="310279" grpId="0" animBg="1"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3"/>
          <p:cNvSpPr>
            <a:spLocks noGrp="1" noRot="1" noChangeArrowheads="1"/>
          </p:cNvSpPr>
          <p:nvPr>
            <p:ph type="body" idx="1"/>
          </p:nvPr>
        </p:nvSpPr>
        <p:spPr>
          <a:xfrm>
            <a:off x="319088" y="1484313"/>
            <a:ext cx="8458200" cy="4611687"/>
          </a:xfrm>
        </p:spPr>
        <p:txBody>
          <a:bodyPr/>
          <a:lstStyle/>
          <a:p>
            <a:pPr marL="374650" indent="-374650"/>
            <a:r>
              <a:rPr lang="zh-CN" altLang="en-US" smtClean="0">
                <a:latin typeface="黑体" pitchFamily="2" charset="-122"/>
                <a:ea typeface="黑体" pitchFamily="2" charset="-122"/>
              </a:rPr>
              <a:t>优点：</a:t>
            </a:r>
          </a:p>
          <a:p>
            <a:pPr marL="850900" lvl="1"/>
            <a:r>
              <a:rPr lang="zh-CN" altLang="en-US" smtClean="0">
                <a:latin typeface="黑体" pitchFamily="2" charset="-122"/>
                <a:ea typeface="黑体" pitchFamily="2" charset="-122"/>
              </a:rPr>
              <a:t>当一个文件中的代码被修改后，不必对所有程序重新编译，从而节省了程序的编译时间。</a:t>
            </a:r>
          </a:p>
          <a:p>
            <a:pPr marL="850900" lvl="1"/>
            <a:r>
              <a:rPr lang="zh-CN" altLang="en-US" smtClean="0">
                <a:latin typeface="黑体" pitchFamily="2" charset="-122"/>
                <a:ea typeface="黑体" pitchFamily="2" charset="-122"/>
              </a:rPr>
              <a:t>使程序更宜于维护，给多个程序员共同编制一个大型项目的代码提供了方便手段。 </a:t>
            </a:r>
          </a:p>
        </p:txBody>
      </p:sp>
      <p:sp>
        <p:nvSpPr>
          <p:cNvPr id="62467" name="Rectangle 5"/>
          <p:cNvSpPr>
            <a:spLocks noGrp="1" noRot="1" noChangeArrowheads="1"/>
          </p:cNvSpPr>
          <p:nvPr>
            <p:ph type="title"/>
          </p:nvPr>
        </p:nvSpPr>
        <p:spPr>
          <a:noFill/>
        </p:spPr>
        <p:txBody>
          <a:bodyPr/>
          <a:lstStyle/>
          <a:p>
            <a:r>
              <a:rPr lang="zh-CN" altLang="en-US" b="1" smtClean="0">
                <a:solidFill>
                  <a:srgbClr val="FF0000"/>
                </a:solidFill>
              </a:rPr>
              <a:t>八、模块和链接</a:t>
            </a:r>
            <a:r>
              <a:rPr lang="zh-CN" altLang="en-US" smtClean="0"/>
              <a:t> </a:t>
            </a:r>
          </a:p>
        </p:txBody>
      </p:sp>
    </p:spTree>
  </p:cSld>
  <p:clrMapOvr>
    <a:masterClrMapping/>
  </p:clrMapOvr>
  <p:transition>
    <p:blinds dir="vert"/>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681038" y="115888"/>
            <a:ext cx="7797800" cy="839787"/>
          </a:xfrm>
        </p:spPr>
        <p:txBody>
          <a:bodyPr/>
          <a:lstStyle/>
          <a:p>
            <a:r>
              <a:rPr lang="zh-CN" altLang="en-US" smtClean="0"/>
              <a:t>程序调试实例 </a:t>
            </a:r>
            <a:r>
              <a:rPr lang="en-US" altLang="zh-CN" smtClean="0"/>
              <a:t>—【</a:t>
            </a:r>
            <a:r>
              <a:rPr lang="zh-CN" altLang="en-US" smtClean="0"/>
              <a:t>例五</a:t>
            </a:r>
            <a:r>
              <a:rPr lang="en-US" altLang="zh-CN" smtClean="0"/>
              <a:t>】 </a:t>
            </a:r>
          </a:p>
        </p:txBody>
      </p:sp>
      <p:sp>
        <p:nvSpPr>
          <p:cNvPr id="63491" name="Rectangle 3"/>
          <p:cNvSpPr>
            <a:spLocks noGrp="1" noRot="1" noChangeArrowheads="1"/>
          </p:cNvSpPr>
          <p:nvPr>
            <p:ph type="body" idx="1"/>
          </p:nvPr>
        </p:nvSpPr>
        <p:spPr>
          <a:xfrm>
            <a:off x="179388" y="908050"/>
            <a:ext cx="8713787" cy="5689600"/>
          </a:xfrm>
        </p:spPr>
        <p:txBody>
          <a:bodyPr/>
          <a:lstStyle/>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a:t>
            </a:r>
            <a:r>
              <a:rPr lang="en-US" altLang="zh-CN" sz="2000" b="1" smtClean="0">
                <a:solidFill>
                  <a:srgbClr val="0033CC"/>
                </a:solidFill>
                <a:latin typeface="Times New Roman" pitchFamily="18" charset="0"/>
                <a:ea typeface="黑体" pitchFamily="2" charset="-122"/>
                <a:cs typeface="Times New Roman" pitchFamily="18" charset="0"/>
              </a:rPr>
              <a:t>include</a:t>
            </a:r>
            <a:r>
              <a:rPr lang="en-US" altLang="zh-CN" sz="2000" b="1" smtClean="0">
                <a:latin typeface="Times New Roman" pitchFamily="18" charset="0"/>
                <a:ea typeface="黑体" pitchFamily="2" charset="-122"/>
                <a:cs typeface="Times New Roman" pitchFamily="18" charset="0"/>
              </a:rPr>
              <a:t> &lt;stdio.h&gt;</a:t>
            </a:r>
          </a:p>
          <a:p>
            <a:pPr marL="374650" indent="-374650">
              <a:lnSpc>
                <a:spcPct val="75000"/>
              </a:lnSpc>
              <a:buFont typeface="Wingdings 2" pitchFamily="18" charset="2"/>
              <a:buNone/>
            </a:pPr>
            <a:endParaRPr lang="en-US" altLang="zh-CN" sz="2000" b="1" smtClean="0">
              <a:latin typeface="Times New Roman" pitchFamily="18" charset="0"/>
              <a:ea typeface="黑体" pitchFamily="2" charset="-122"/>
              <a:cs typeface="Times New Roman" pitchFamily="18" charset="0"/>
            </a:endParaRPr>
          </a:p>
          <a:p>
            <a:pPr marL="374650" indent="-374650">
              <a:lnSpc>
                <a:spcPct val="75000"/>
              </a:lnSpc>
              <a:buFont typeface="Wingdings 2" pitchFamily="18" charset="2"/>
              <a:buNone/>
            </a:pPr>
            <a:r>
              <a:rPr lang="en-US" altLang="zh-CN" sz="2000" b="1" smtClean="0">
                <a:solidFill>
                  <a:srgbClr val="0033CC"/>
                </a:solidFill>
                <a:latin typeface="Times New Roman" pitchFamily="18" charset="0"/>
                <a:ea typeface="黑体" pitchFamily="2" charset="-122"/>
                <a:cs typeface="Times New Roman" pitchFamily="18" charset="0"/>
              </a:rPr>
              <a:t>int</a:t>
            </a:r>
            <a:r>
              <a:rPr lang="en-US" altLang="zh-CN" sz="2000" b="1" smtClean="0">
                <a:latin typeface="Times New Roman" pitchFamily="18" charset="0"/>
                <a:ea typeface="黑体" pitchFamily="2" charset="-122"/>
                <a:cs typeface="Times New Roman" pitchFamily="18" charset="0"/>
              </a:rPr>
              <a:t> Factorial(</a:t>
            </a:r>
            <a:r>
              <a:rPr lang="en-US" altLang="zh-CN" sz="2000" b="1" smtClean="0">
                <a:solidFill>
                  <a:srgbClr val="0033CC"/>
                </a:solidFill>
                <a:latin typeface="Times New Roman" pitchFamily="18" charset="0"/>
                <a:ea typeface="黑体" pitchFamily="2" charset="-122"/>
                <a:cs typeface="Times New Roman" pitchFamily="18" charset="0"/>
              </a:rPr>
              <a:t>int</a:t>
            </a:r>
            <a:r>
              <a:rPr lang="en-US" altLang="zh-CN" sz="2000" b="1" smtClean="0">
                <a:latin typeface="Times New Roman" pitchFamily="18" charset="0"/>
                <a:ea typeface="黑体" pitchFamily="2" charset="-122"/>
                <a:cs typeface="Times New Roman" pitchFamily="18" charset="0"/>
              </a:rPr>
              <a:t> x);</a:t>
            </a:r>
          </a:p>
          <a:p>
            <a:pPr marL="374650" indent="-374650">
              <a:lnSpc>
                <a:spcPct val="75000"/>
              </a:lnSpc>
              <a:buFont typeface="Wingdings 2" pitchFamily="18" charset="2"/>
              <a:buNone/>
            </a:pPr>
            <a:endParaRPr lang="en-US" altLang="zh-CN" sz="2000" b="1" smtClean="0">
              <a:latin typeface="Times New Roman" pitchFamily="18" charset="0"/>
              <a:ea typeface="黑体" pitchFamily="2" charset="-122"/>
              <a:cs typeface="Times New Roman" pitchFamily="18" charset="0"/>
            </a:endParaRPr>
          </a:p>
          <a:p>
            <a:pPr marL="374650" indent="-374650">
              <a:lnSpc>
                <a:spcPct val="75000"/>
              </a:lnSpc>
              <a:buFont typeface="Wingdings 2" pitchFamily="18" charset="2"/>
              <a:buNone/>
            </a:pPr>
            <a:r>
              <a:rPr lang="en-US" altLang="zh-CN" sz="2000" b="1" smtClean="0">
                <a:solidFill>
                  <a:srgbClr val="0033CC"/>
                </a:solidFill>
                <a:latin typeface="Times New Roman" pitchFamily="18" charset="0"/>
                <a:ea typeface="黑体" pitchFamily="2" charset="-122"/>
                <a:cs typeface="Times New Roman" pitchFamily="18" charset="0"/>
              </a:rPr>
              <a:t>main</a:t>
            </a:r>
            <a:r>
              <a:rPr lang="en-US" altLang="zh-CN" sz="2000" b="1" smtClean="0">
                <a:latin typeface="Times New Roman" pitchFamily="18" charset="0"/>
                <a:ea typeface="黑体" pitchFamily="2" charset="-122"/>
                <a:cs typeface="Times New Roman" pitchFamily="18" charset="0"/>
              </a:rPr>
              <a:t>()</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r>
              <a:rPr lang="en-US" altLang="zh-CN" sz="2000" b="1" smtClean="0">
                <a:solidFill>
                  <a:srgbClr val="0033CC"/>
                </a:solidFill>
                <a:latin typeface="Times New Roman" pitchFamily="18" charset="0"/>
                <a:ea typeface="黑体" pitchFamily="2" charset="-122"/>
                <a:cs typeface="Times New Roman" pitchFamily="18" charset="0"/>
              </a:rPr>
              <a:t>int</a:t>
            </a:r>
            <a:r>
              <a:rPr lang="en-US" altLang="zh-CN" sz="2000" b="1" smtClean="0">
                <a:latin typeface="Times New Roman" pitchFamily="18" charset="0"/>
                <a:ea typeface="黑体" pitchFamily="2" charset="-122"/>
                <a:cs typeface="Times New Roman" pitchFamily="18" charset="0"/>
              </a:rPr>
              <a:t> x;</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r>
              <a:rPr lang="en-US" altLang="zh-CN" sz="2000" b="1" smtClean="0">
                <a:solidFill>
                  <a:srgbClr val="0033CC"/>
                </a:solidFill>
                <a:latin typeface="Times New Roman" pitchFamily="18" charset="0"/>
                <a:ea typeface="黑体" pitchFamily="2" charset="-122"/>
                <a:cs typeface="Times New Roman" pitchFamily="18" charset="0"/>
              </a:rPr>
              <a:t>while</a:t>
            </a:r>
            <a:r>
              <a:rPr lang="en-US" altLang="zh-CN" sz="2000" b="1" smtClean="0">
                <a:latin typeface="Times New Roman" pitchFamily="18" charset="0"/>
                <a:ea typeface="黑体" pitchFamily="2" charset="-122"/>
                <a:cs typeface="Times New Roman" pitchFamily="18" charset="0"/>
              </a:rPr>
              <a:t> (1)		/*</a:t>
            </a:r>
            <a:r>
              <a:rPr lang="zh-CN" altLang="fr-FR" sz="2000" b="1" smtClean="0">
                <a:latin typeface="Times New Roman" pitchFamily="18" charset="0"/>
                <a:ea typeface="黑体" pitchFamily="2" charset="-122"/>
                <a:cs typeface="Times New Roman" pitchFamily="18" charset="0"/>
              </a:rPr>
              <a:t>无限循环</a:t>
            </a:r>
            <a:r>
              <a:rPr lang="zh-CN" altLang="en-US" sz="2000" b="1" smtClean="0">
                <a:latin typeface="Times New Roman" pitchFamily="18" charset="0"/>
                <a:ea typeface="黑体" pitchFamily="2" charset="-122"/>
                <a:cs typeface="Times New Roman" pitchFamily="18" charset="0"/>
              </a:rPr>
              <a:t>*</a:t>
            </a:r>
            <a:r>
              <a:rPr lang="en-US" altLang="zh-CN" sz="2000" b="1" smtClean="0">
                <a:latin typeface="Times New Roman" pitchFamily="18" charset="0"/>
                <a:ea typeface="黑体" pitchFamily="2" charset="-122"/>
                <a:cs typeface="Times New Roman" pitchFamily="18" charset="0"/>
              </a:rPr>
              <a:t>/</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r>
              <a:rPr lang="en-US" altLang="zh-CN" sz="2000" b="1" smtClean="0">
                <a:solidFill>
                  <a:srgbClr val="0033CC"/>
                </a:solidFill>
                <a:latin typeface="Times New Roman" pitchFamily="18" charset="0"/>
                <a:ea typeface="黑体" pitchFamily="2" charset="-122"/>
                <a:cs typeface="Times New Roman" pitchFamily="18" charset="0"/>
              </a:rPr>
              <a:t>printf</a:t>
            </a:r>
            <a:r>
              <a:rPr lang="en-US" altLang="zh-CN" sz="2000" b="1" smtClean="0">
                <a:latin typeface="Times New Roman" pitchFamily="18" charset="0"/>
                <a:ea typeface="黑体" pitchFamily="2" charset="-122"/>
                <a:cs typeface="Times New Roman" pitchFamily="18" charset="0"/>
              </a:rPr>
              <a:t>("Please input x(-1 to quit):");</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r>
              <a:rPr lang="en-US" altLang="zh-CN" sz="2000" b="1" smtClean="0">
                <a:solidFill>
                  <a:srgbClr val="0033CC"/>
                </a:solidFill>
                <a:latin typeface="Times New Roman" pitchFamily="18" charset="0"/>
                <a:ea typeface="黑体" pitchFamily="2" charset="-122"/>
                <a:cs typeface="Times New Roman" pitchFamily="18" charset="0"/>
              </a:rPr>
              <a:t>scanf</a:t>
            </a:r>
            <a:r>
              <a:rPr lang="en-US" altLang="zh-CN" sz="2000" b="1" smtClean="0">
                <a:latin typeface="Times New Roman" pitchFamily="18" charset="0"/>
                <a:ea typeface="黑体" pitchFamily="2" charset="-122"/>
                <a:cs typeface="Times New Roman" pitchFamily="18" charset="0"/>
              </a:rPr>
              <a:t>("%d", &amp;x);</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r>
              <a:rPr lang="en-US" altLang="zh-CN" sz="2000" b="1" smtClean="0">
                <a:solidFill>
                  <a:srgbClr val="0033CC"/>
                </a:solidFill>
                <a:latin typeface="Times New Roman" pitchFamily="18" charset="0"/>
                <a:ea typeface="黑体" pitchFamily="2" charset="-122"/>
                <a:cs typeface="Times New Roman" pitchFamily="18" charset="0"/>
              </a:rPr>
              <a:t>if</a:t>
            </a:r>
            <a:r>
              <a:rPr lang="en-US" altLang="zh-CN" sz="2000" b="1" smtClean="0">
                <a:latin typeface="Times New Roman" pitchFamily="18" charset="0"/>
                <a:ea typeface="黑体" pitchFamily="2" charset="-122"/>
                <a:cs typeface="Times New Roman" pitchFamily="18" charset="0"/>
              </a:rPr>
              <a:t> (x == -1)</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r>
              <a:rPr lang="en-US" altLang="zh-CN" sz="2000" b="1" smtClean="0">
                <a:solidFill>
                  <a:srgbClr val="0033CC"/>
                </a:solidFill>
                <a:latin typeface="Times New Roman" pitchFamily="18" charset="0"/>
                <a:ea typeface="黑体" pitchFamily="2" charset="-122"/>
                <a:cs typeface="Times New Roman" pitchFamily="18" charset="0"/>
              </a:rPr>
              <a:t>break</a:t>
            </a:r>
            <a:r>
              <a:rPr lang="en-US" altLang="zh-CN" sz="2000" b="1" smtClean="0">
                <a:latin typeface="Times New Roman" pitchFamily="18" charset="0"/>
                <a:ea typeface="黑体" pitchFamily="2" charset="-122"/>
                <a:cs typeface="Times New Roman" pitchFamily="18" charset="0"/>
              </a:rPr>
              <a:t>;		/*</a:t>
            </a:r>
            <a:r>
              <a:rPr lang="zh-CN" altLang="fr-FR" sz="2000" b="1" smtClean="0">
                <a:latin typeface="Times New Roman" pitchFamily="18" charset="0"/>
                <a:ea typeface="黑体" pitchFamily="2" charset="-122"/>
                <a:cs typeface="Times New Roman" pitchFamily="18" charset="0"/>
              </a:rPr>
              <a:t>循环出口</a:t>
            </a:r>
            <a:r>
              <a:rPr lang="zh-CN" altLang="en-US" sz="2000" b="1" smtClean="0">
                <a:latin typeface="Times New Roman" pitchFamily="18" charset="0"/>
                <a:ea typeface="黑体" pitchFamily="2" charset="-122"/>
                <a:cs typeface="Times New Roman" pitchFamily="18" charset="0"/>
              </a:rPr>
              <a:t>*</a:t>
            </a:r>
            <a:r>
              <a:rPr lang="en-US" altLang="zh-CN" sz="2000" b="1" smtClean="0">
                <a:latin typeface="Times New Roman" pitchFamily="18" charset="0"/>
                <a:ea typeface="黑体" pitchFamily="2" charset="-122"/>
                <a:cs typeface="Times New Roman" pitchFamily="18" charset="0"/>
              </a:rPr>
              <a:t>/</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r>
              <a:rPr lang="en-US" altLang="zh-CN" sz="2000" b="1" smtClean="0">
                <a:solidFill>
                  <a:srgbClr val="0033CC"/>
                </a:solidFill>
                <a:latin typeface="Times New Roman" pitchFamily="18" charset="0"/>
                <a:ea typeface="黑体" pitchFamily="2" charset="-122"/>
                <a:cs typeface="Times New Roman" pitchFamily="18" charset="0"/>
              </a:rPr>
              <a:t>else</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a:t>
            </a:r>
            <a:r>
              <a:rPr lang="en-US" altLang="zh-CN" sz="2000" b="1" smtClean="0">
                <a:solidFill>
                  <a:srgbClr val="0033CC"/>
                </a:solidFill>
                <a:latin typeface="Times New Roman" pitchFamily="18" charset="0"/>
                <a:ea typeface="黑体" pitchFamily="2" charset="-122"/>
                <a:cs typeface="Times New Roman" pitchFamily="18" charset="0"/>
              </a:rPr>
              <a:t>printf</a:t>
            </a:r>
            <a:r>
              <a:rPr lang="en-US" altLang="zh-CN" sz="2000" b="1" smtClean="0">
                <a:latin typeface="Times New Roman" pitchFamily="18" charset="0"/>
                <a:ea typeface="黑体" pitchFamily="2" charset="-122"/>
                <a:cs typeface="Times New Roman" pitchFamily="18" charset="0"/>
              </a:rPr>
              <a:t>("The factorial of %d is %d.\n", </a:t>
            </a:r>
          </a:p>
          <a:p>
            <a:pPr marL="374650" indent="-374650">
              <a:lnSpc>
                <a:spcPct val="75000"/>
              </a:lnSpc>
              <a:buFont typeface="Wingdings 2" pitchFamily="18" charset="2"/>
              <a:buNone/>
            </a:pPr>
            <a:r>
              <a:rPr lang="en-US" altLang="zh-CN" sz="2000" b="1" smtClean="0">
                <a:latin typeface="Times New Roman" pitchFamily="18" charset="0"/>
                <a:ea typeface="黑体" pitchFamily="2" charset="-122"/>
                <a:cs typeface="Times New Roman" pitchFamily="18" charset="0"/>
              </a:rPr>
              <a:t>                  x, Factorial(x));</a:t>
            </a:r>
          </a:p>
          <a:p>
            <a:pPr marL="374650" indent="-374650">
              <a:lnSpc>
                <a:spcPct val="75000"/>
              </a:lnSpc>
              <a:buFont typeface="Wingdings 2" pitchFamily="18" charset="2"/>
              <a:buNone/>
            </a:pPr>
            <a:r>
              <a:rPr lang="en-US" altLang="zh-CN" sz="2000" b="1" smtClean="0">
                <a:cs typeface="Times New Roman" pitchFamily="18" charset="0"/>
              </a:rPr>
              <a:t>	}</a:t>
            </a:r>
          </a:p>
          <a:p>
            <a:pPr marL="374650" indent="-374650">
              <a:lnSpc>
                <a:spcPct val="75000"/>
              </a:lnSpc>
              <a:buFont typeface="Wingdings 2" pitchFamily="18" charset="2"/>
              <a:buNone/>
            </a:pPr>
            <a:r>
              <a:rPr lang="en-US" altLang="zh-CN" sz="2000" b="1" smtClean="0">
                <a:cs typeface="Times New Roman" pitchFamily="18" charset="0"/>
              </a:rPr>
              <a:t>}</a:t>
            </a:r>
          </a:p>
        </p:txBody>
      </p:sp>
    </p:spTree>
  </p:cSld>
  <p:clrMapOvr>
    <a:masterClrMapping/>
  </p:clrMapOvr>
  <p:transition>
    <p:blinds dir="vert"/>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681038" y="115888"/>
            <a:ext cx="7797800" cy="839787"/>
          </a:xfrm>
        </p:spPr>
        <p:txBody>
          <a:bodyPr/>
          <a:lstStyle/>
          <a:p>
            <a:r>
              <a:rPr lang="zh-CN" altLang="en-US" smtClean="0"/>
              <a:t>程序调试实例 </a:t>
            </a:r>
            <a:r>
              <a:rPr lang="en-US" altLang="zh-CN" smtClean="0"/>
              <a:t>—【</a:t>
            </a:r>
            <a:r>
              <a:rPr lang="zh-CN" altLang="en-US" smtClean="0"/>
              <a:t>例五</a:t>
            </a:r>
            <a:r>
              <a:rPr lang="en-US" altLang="zh-CN" smtClean="0"/>
              <a:t>】 </a:t>
            </a:r>
          </a:p>
        </p:txBody>
      </p:sp>
      <p:sp>
        <p:nvSpPr>
          <p:cNvPr id="64515" name="Rectangle 3"/>
          <p:cNvSpPr>
            <a:spLocks noGrp="1" noRot="1" noChangeArrowheads="1"/>
          </p:cNvSpPr>
          <p:nvPr>
            <p:ph type="body" idx="1"/>
          </p:nvPr>
        </p:nvSpPr>
        <p:spPr>
          <a:xfrm>
            <a:off x="250825" y="1200150"/>
            <a:ext cx="8713788" cy="5181600"/>
          </a:xfrm>
        </p:spPr>
        <p:txBody>
          <a:bodyPr/>
          <a:lstStyle/>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   </a:t>
            </a:r>
            <a:r>
              <a:rPr lang="zh-CN" altLang="fr-FR" sz="2400" b="1" smtClean="0">
                <a:latin typeface="Times New Roman" pitchFamily="18" charset="0"/>
                <a:ea typeface="黑体" pitchFamily="2" charset="-122"/>
                <a:cs typeface="Times New Roman" pitchFamily="18" charset="0"/>
              </a:rPr>
              <a:t>函数功能</a:t>
            </a:r>
            <a:r>
              <a:rPr lang="zh-CN" altLang="en-US" sz="2400" b="1" smtClean="0">
                <a:latin typeface="Times New Roman" pitchFamily="18" charset="0"/>
                <a:ea typeface="黑体" pitchFamily="2" charset="-122"/>
                <a:cs typeface="Times New Roman" pitchFamily="18" charset="0"/>
              </a:rPr>
              <a:t>：    </a:t>
            </a:r>
            <a:r>
              <a:rPr lang="zh-CN" altLang="fr-FR" sz="2400" b="1" smtClean="0">
                <a:latin typeface="Times New Roman" pitchFamily="18" charset="0"/>
                <a:ea typeface="黑体" pitchFamily="2" charset="-122"/>
                <a:cs typeface="Times New Roman" pitchFamily="18" charset="0"/>
              </a:rPr>
              <a:t>计算</a:t>
            </a:r>
            <a:r>
              <a:rPr lang="en-US" altLang="zh-CN" sz="2400" b="1" smtClean="0">
                <a:latin typeface="Times New Roman" pitchFamily="18" charset="0"/>
                <a:ea typeface="黑体" pitchFamily="2" charset="-122"/>
                <a:cs typeface="Times New Roman" pitchFamily="18" charset="0"/>
              </a:rPr>
              <a:t>x</a:t>
            </a:r>
            <a:r>
              <a:rPr lang="zh-CN" altLang="fr-FR" sz="2400" b="1" smtClean="0">
                <a:latin typeface="Times New Roman" pitchFamily="18" charset="0"/>
                <a:ea typeface="黑体" pitchFamily="2" charset="-122"/>
                <a:cs typeface="Times New Roman" pitchFamily="18" charset="0"/>
              </a:rPr>
              <a:t>的阶乘</a:t>
            </a:r>
            <a:endParaRPr lang="zh-CN" altLang="en-US" sz="2400" b="1" smtClean="0">
              <a:latin typeface="Times New Roman" pitchFamily="18" charset="0"/>
              <a:ea typeface="黑体" pitchFamily="2" charset="-122"/>
              <a:cs typeface="Times New Roman" pitchFamily="18" charset="0"/>
            </a:endParaRPr>
          </a:p>
          <a:p>
            <a:pPr marL="374650" indent="-374650">
              <a:lnSpc>
                <a:spcPct val="80000"/>
              </a:lnSpc>
              <a:buFont typeface="Wingdings 2" pitchFamily="18" charset="2"/>
              <a:buNone/>
            </a:pPr>
            <a:r>
              <a:rPr lang="zh-CN" altLang="en-US" sz="2400" b="1" smtClean="0">
                <a:latin typeface="Times New Roman" pitchFamily="18" charset="0"/>
                <a:ea typeface="黑体" pitchFamily="2" charset="-122"/>
                <a:cs typeface="Times New Roman" pitchFamily="18" charset="0"/>
              </a:rPr>
              <a:t>   </a:t>
            </a:r>
            <a:r>
              <a:rPr lang="zh-CN" altLang="fr-FR" sz="2400" b="1" smtClean="0">
                <a:latin typeface="Times New Roman" pitchFamily="18" charset="0"/>
                <a:ea typeface="黑体" pitchFamily="2" charset="-122"/>
                <a:cs typeface="Times New Roman" pitchFamily="18" charset="0"/>
              </a:rPr>
              <a:t>函数入口参数： 整型</a:t>
            </a:r>
            <a:r>
              <a:rPr lang="fr-FR" altLang="zh-CN" sz="2400" b="1" smtClean="0">
                <a:latin typeface="Times New Roman" pitchFamily="18" charset="0"/>
                <a:ea typeface="黑体" pitchFamily="2" charset="-122"/>
                <a:cs typeface="Times New Roman" pitchFamily="18" charset="0"/>
              </a:rPr>
              <a:t>x</a:t>
            </a:r>
          </a:p>
          <a:p>
            <a:pPr marL="374650" indent="-374650">
              <a:lnSpc>
                <a:spcPct val="80000"/>
              </a:lnSpc>
              <a:buFont typeface="Wingdings 2" pitchFamily="18" charset="2"/>
              <a:buNone/>
            </a:pPr>
            <a:r>
              <a:rPr lang="fr-FR" altLang="zh-CN" sz="2400" b="1" smtClean="0">
                <a:latin typeface="Times New Roman" pitchFamily="18" charset="0"/>
                <a:ea typeface="黑体" pitchFamily="2" charset="-122"/>
                <a:cs typeface="Times New Roman" pitchFamily="18" charset="0"/>
              </a:rPr>
              <a:t>   </a:t>
            </a:r>
            <a:r>
              <a:rPr lang="zh-CN" altLang="fr-FR" sz="2400" b="1" smtClean="0">
                <a:latin typeface="Times New Roman" pitchFamily="18" charset="0"/>
                <a:ea typeface="黑体" pitchFamily="2" charset="-122"/>
                <a:cs typeface="Times New Roman" pitchFamily="18" charset="0"/>
              </a:rPr>
              <a:t>函数返回值：   整型的结果</a:t>
            </a:r>
            <a:endParaRPr lang="zh-CN" altLang="en-US" sz="2400" b="1" smtClean="0">
              <a:latin typeface="Times New Roman" pitchFamily="18" charset="0"/>
              <a:ea typeface="黑体" pitchFamily="2" charset="-122"/>
              <a:cs typeface="Times New Roman" pitchFamily="18" charset="0"/>
            </a:endParaRPr>
          </a:p>
          <a:p>
            <a:pPr marL="374650" indent="-374650">
              <a:lnSpc>
                <a:spcPct val="80000"/>
              </a:lnSpc>
              <a:buFont typeface="Wingdings 2" pitchFamily="18" charset="2"/>
              <a:buNone/>
            </a:pPr>
            <a:r>
              <a:rPr lang="zh-CN" altLang="en-US" sz="2400" b="1" smtClean="0">
                <a:latin typeface="Times New Roman" pitchFamily="18" charset="0"/>
                <a:ea typeface="黑体" pitchFamily="2" charset="-122"/>
                <a:cs typeface="Times New Roman" pitchFamily="18" charset="0"/>
              </a:rPr>
              <a:t>*</a:t>
            </a:r>
            <a:r>
              <a:rPr lang="en-US" altLang="zh-CN" sz="2400" b="1" smtClean="0">
                <a:latin typeface="Times New Roman" pitchFamily="18" charset="0"/>
                <a:ea typeface="黑体" pitchFamily="2" charset="-122"/>
                <a:cs typeface="Times New Roman" pitchFamily="18" charset="0"/>
              </a:rPr>
              <a:t>/</a:t>
            </a:r>
          </a:p>
          <a:p>
            <a:pPr marL="374650" indent="-374650">
              <a:lnSpc>
                <a:spcPct val="80000"/>
              </a:lnSpc>
              <a:buFont typeface="Wingdings 2" pitchFamily="18" charset="2"/>
              <a:buNone/>
            </a:pPr>
            <a:r>
              <a:rPr lang="en-US" altLang="zh-CN" sz="2400" b="1" smtClean="0">
                <a:solidFill>
                  <a:srgbClr val="0033CC"/>
                </a:solidFill>
                <a:latin typeface="Times New Roman" pitchFamily="18" charset="0"/>
                <a:ea typeface="黑体" pitchFamily="2" charset="-122"/>
                <a:cs typeface="Times New Roman" pitchFamily="18" charset="0"/>
              </a:rPr>
              <a:t>int</a:t>
            </a:r>
            <a:r>
              <a:rPr lang="en-US" altLang="zh-CN" sz="2400" b="1" smtClean="0">
                <a:latin typeface="Times New Roman" pitchFamily="18" charset="0"/>
                <a:ea typeface="黑体" pitchFamily="2" charset="-122"/>
                <a:cs typeface="Times New Roman" pitchFamily="18" charset="0"/>
              </a:rPr>
              <a:t> Factorial(</a:t>
            </a:r>
            <a:r>
              <a:rPr lang="en-US" altLang="zh-CN" sz="2400" b="1" smtClean="0">
                <a:solidFill>
                  <a:srgbClr val="0033CC"/>
                </a:solidFill>
                <a:latin typeface="Times New Roman" pitchFamily="18" charset="0"/>
                <a:ea typeface="黑体" pitchFamily="2" charset="-122"/>
                <a:cs typeface="Times New Roman" pitchFamily="18" charset="0"/>
              </a:rPr>
              <a:t>int</a:t>
            </a:r>
            <a:r>
              <a:rPr lang="en-US" altLang="zh-CN" sz="2400" b="1" smtClean="0">
                <a:latin typeface="Times New Roman" pitchFamily="18" charset="0"/>
                <a:ea typeface="黑体" pitchFamily="2" charset="-122"/>
                <a:cs typeface="Times New Roman" pitchFamily="18" charset="0"/>
              </a:rPr>
              <a:t> x)</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	</a:t>
            </a:r>
            <a:r>
              <a:rPr lang="en-US" altLang="zh-CN" sz="2400" b="1" smtClean="0">
                <a:solidFill>
                  <a:srgbClr val="0033CC"/>
                </a:solidFill>
                <a:latin typeface="Times New Roman" pitchFamily="18" charset="0"/>
                <a:ea typeface="黑体" pitchFamily="2" charset="-122"/>
                <a:cs typeface="Times New Roman" pitchFamily="18" charset="0"/>
              </a:rPr>
              <a:t>int</a:t>
            </a:r>
            <a:r>
              <a:rPr lang="en-US" altLang="zh-CN" sz="2400" b="1" smtClean="0">
                <a:latin typeface="Times New Roman" pitchFamily="18" charset="0"/>
                <a:ea typeface="黑体" pitchFamily="2" charset="-122"/>
                <a:cs typeface="Times New Roman" pitchFamily="18" charset="0"/>
              </a:rPr>
              <a:t> i, result;</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	</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	</a:t>
            </a:r>
            <a:r>
              <a:rPr lang="en-US" altLang="zh-CN" sz="2400" b="1" smtClean="0">
                <a:solidFill>
                  <a:srgbClr val="0033CC"/>
                </a:solidFill>
                <a:latin typeface="Times New Roman" pitchFamily="18" charset="0"/>
                <a:ea typeface="黑体" pitchFamily="2" charset="-122"/>
                <a:cs typeface="Times New Roman" pitchFamily="18" charset="0"/>
              </a:rPr>
              <a:t>for</a:t>
            </a:r>
            <a:r>
              <a:rPr lang="en-US" altLang="zh-CN" sz="2400" b="1" smtClean="0">
                <a:latin typeface="Times New Roman" pitchFamily="18" charset="0"/>
                <a:ea typeface="黑体" pitchFamily="2" charset="-122"/>
                <a:cs typeface="Times New Roman" pitchFamily="18" charset="0"/>
              </a:rPr>
              <a:t> (i=1; i&lt;=x; i++)</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		result *= i;</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	</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	</a:t>
            </a:r>
            <a:r>
              <a:rPr lang="en-US" altLang="zh-CN" sz="2400" b="1" smtClean="0">
                <a:solidFill>
                  <a:srgbClr val="0033CC"/>
                </a:solidFill>
                <a:latin typeface="Times New Roman" pitchFamily="18" charset="0"/>
                <a:ea typeface="黑体" pitchFamily="2" charset="-122"/>
                <a:cs typeface="Times New Roman" pitchFamily="18" charset="0"/>
              </a:rPr>
              <a:t>return</a:t>
            </a:r>
            <a:r>
              <a:rPr lang="en-US" altLang="zh-CN" sz="2400" b="1" smtClean="0">
                <a:latin typeface="Times New Roman" pitchFamily="18" charset="0"/>
                <a:ea typeface="黑体" pitchFamily="2" charset="-122"/>
                <a:cs typeface="Times New Roman" pitchFamily="18" charset="0"/>
              </a:rPr>
              <a:t> result;</a:t>
            </a:r>
          </a:p>
          <a:p>
            <a:pPr marL="374650" indent="-374650">
              <a:lnSpc>
                <a:spcPct val="80000"/>
              </a:lnSpc>
              <a:buFont typeface="Wingdings 2" pitchFamily="18" charset="2"/>
              <a:buNone/>
            </a:pPr>
            <a:r>
              <a:rPr lang="en-US" altLang="zh-CN" sz="2400" b="1" smtClean="0">
                <a:latin typeface="Times New Roman" pitchFamily="18" charset="0"/>
                <a:ea typeface="黑体" pitchFamily="2" charset="-122"/>
                <a:cs typeface="Times New Roman" pitchFamily="18" charset="0"/>
              </a:rPr>
              <a:t>}</a:t>
            </a:r>
            <a:endParaRPr lang="zh-CN" altLang="en-US" sz="2400" b="1" smtClean="0">
              <a:latin typeface="Times New Roman" pitchFamily="18" charset="0"/>
              <a:ea typeface="黑体" pitchFamily="2" charset="-122"/>
              <a:cs typeface="Times New Roman" pitchFamily="18" charset="0"/>
            </a:endParaRPr>
          </a:p>
        </p:txBody>
      </p:sp>
      <p:sp>
        <p:nvSpPr>
          <p:cNvPr id="98308" name="Text Box 4"/>
          <p:cNvSpPr txBox="1">
            <a:spLocks noChangeArrowheads="1"/>
          </p:cNvSpPr>
          <p:nvPr/>
        </p:nvSpPr>
        <p:spPr bwMode="auto">
          <a:xfrm>
            <a:off x="5795963" y="1814513"/>
            <a:ext cx="3024187" cy="830262"/>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lang="zh-CN" altLang="en-US" sz="2400" b="1" dirty="0">
                <a:solidFill>
                  <a:srgbClr val="C00000"/>
                </a:solidFill>
                <a:effectLst>
                  <a:outerShdw blurRad="38100" dist="38100" dir="2700000" algn="tl">
                    <a:srgbClr val="C0C0C0"/>
                  </a:outerShdw>
                </a:effectLst>
                <a:latin typeface="黑体" pitchFamily="49" charset="-122"/>
                <a:ea typeface="黑体" pitchFamily="49" charset="-122"/>
              </a:rPr>
              <a:t>存在三处错误！！！你能发现吗？</a:t>
            </a:r>
            <a:r>
              <a:rPr lang="zh-CN" altLang="en-US" sz="2400" dirty="0">
                <a:solidFill>
                  <a:srgbClr val="C00000"/>
                </a:solidFill>
                <a:effectLst>
                  <a:outerShdw blurRad="38100" dist="38100" dir="2700000" algn="tl">
                    <a:srgbClr val="C0C0C0"/>
                  </a:outerShdw>
                </a:effectLst>
                <a:latin typeface="黑体" pitchFamily="49" charset="-122"/>
                <a:ea typeface="黑体" pitchFamily="49" charset="-122"/>
              </a:rPr>
              <a:t> </a:t>
            </a:r>
          </a:p>
        </p:txBody>
      </p:sp>
    </p:spTree>
  </p:cSld>
  <p:clrMapOvr>
    <a:masterClrMapping/>
  </p:clrMapOvr>
  <p:transition>
    <p:blinds dir="vert"/>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zh-CN" altLang="en-US" smtClean="0">
                <a:solidFill>
                  <a:srgbClr val="FF0000"/>
                </a:solidFill>
                <a:ea typeface="黑体" pitchFamily="2" charset="-122"/>
              </a:rPr>
              <a:t>八、编译预处理</a:t>
            </a:r>
          </a:p>
        </p:txBody>
      </p:sp>
      <p:sp>
        <p:nvSpPr>
          <p:cNvPr id="65539" name="Rectangle 3"/>
          <p:cNvSpPr>
            <a:spLocks noGrp="1" noRot="1" noChangeArrowheads="1"/>
          </p:cNvSpPr>
          <p:nvPr>
            <p:ph type="body" idx="1"/>
          </p:nvPr>
        </p:nvSpPr>
        <p:spPr/>
        <p:txBody>
          <a:bodyPr/>
          <a:lstStyle/>
          <a:p>
            <a:pPr eaLnBrk="1" hangingPunct="1">
              <a:lnSpc>
                <a:spcPct val="90000"/>
              </a:lnSpc>
            </a:pPr>
            <a:r>
              <a:rPr lang="zh-CN" altLang="en-US" smtClean="0">
                <a:solidFill>
                  <a:srgbClr val="3333FF"/>
                </a:solidFill>
                <a:latin typeface="华文细黑" pitchFamily="2" charset="-122"/>
                <a:ea typeface="华文细黑" pitchFamily="2" charset="-122"/>
              </a:rPr>
              <a:t>编译预处理：</a:t>
            </a:r>
            <a:r>
              <a:rPr lang="zh-CN" altLang="en-US" smtClean="0">
                <a:latin typeface="华文细黑" pitchFamily="2" charset="-122"/>
                <a:ea typeface="华文细黑" pitchFamily="2" charset="-122"/>
              </a:rPr>
              <a:t>   </a:t>
            </a:r>
            <a:r>
              <a:rPr lang="en-US" altLang="zh-CN" sz="2600" i="1" smtClean="0">
                <a:solidFill>
                  <a:srgbClr val="009900"/>
                </a:solidFill>
                <a:latin typeface="华文细黑" pitchFamily="2" charset="-122"/>
                <a:ea typeface="华文细黑" pitchFamily="2" charset="-122"/>
              </a:rPr>
              <a:t>P187</a:t>
            </a:r>
          </a:p>
          <a:p>
            <a:pPr eaLnBrk="1" hangingPunct="1">
              <a:lnSpc>
                <a:spcPct val="90000"/>
              </a:lnSpc>
              <a:buFont typeface="Wingdings 2" pitchFamily="18" charset="2"/>
              <a:buNone/>
            </a:pPr>
            <a:r>
              <a:rPr lang="en-US" altLang="zh-CN" smtClean="0">
                <a:latin typeface="华文细黑" pitchFamily="2" charset="-122"/>
                <a:ea typeface="华文细黑" pitchFamily="2" charset="-122"/>
              </a:rPr>
              <a:t>   </a:t>
            </a:r>
            <a:r>
              <a:rPr lang="en-US" altLang="zh-CN" sz="2600" smtClean="0">
                <a:solidFill>
                  <a:srgbClr val="FF0000"/>
                </a:solidFill>
                <a:latin typeface="华文细黑" pitchFamily="2" charset="-122"/>
                <a:ea typeface="华文细黑" pitchFamily="2" charset="-122"/>
              </a:rPr>
              <a:t>◆</a:t>
            </a:r>
            <a:r>
              <a:rPr lang="zh-CN" altLang="en-US" smtClean="0">
                <a:latin typeface="华文细黑" pitchFamily="2" charset="-122"/>
                <a:ea typeface="华文细黑" pitchFamily="2" charset="-122"/>
              </a:rPr>
              <a:t>宏定义 　</a:t>
            </a:r>
            <a:r>
              <a:rPr lang="zh-CN" altLang="en-US" sz="2600" smtClean="0">
                <a:solidFill>
                  <a:srgbClr val="FF0000"/>
                </a:solidFill>
                <a:latin typeface="华文细黑" pitchFamily="2" charset="-122"/>
                <a:ea typeface="华文细黑" pitchFamily="2" charset="-122"/>
              </a:rPr>
              <a:t>◆</a:t>
            </a:r>
            <a:r>
              <a:rPr lang="zh-CN" altLang="en-US" smtClean="0">
                <a:latin typeface="华文细黑" pitchFamily="2" charset="-122"/>
                <a:ea typeface="华文细黑" pitchFamily="2" charset="-122"/>
              </a:rPr>
              <a:t>文件包含 　</a:t>
            </a:r>
            <a:r>
              <a:rPr lang="zh-CN" altLang="en-US" sz="2600" smtClean="0">
                <a:solidFill>
                  <a:srgbClr val="FF0000"/>
                </a:solidFill>
                <a:latin typeface="华文细黑" pitchFamily="2" charset="-122"/>
                <a:ea typeface="华文细黑" pitchFamily="2" charset="-122"/>
              </a:rPr>
              <a:t>◆</a:t>
            </a:r>
            <a:r>
              <a:rPr lang="zh-CN" altLang="en-US" smtClean="0">
                <a:latin typeface="华文细黑" pitchFamily="2" charset="-122"/>
                <a:ea typeface="华文细黑" pitchFamily="2" charset="-122"/>
              </a:rPr>
              <a:t>条件编译        </a:t>
            </a:r>
          </a:p>
          <a:p>
            <a:pPr eaLnBrk="1" hangingPunct="1">
              <a:lnSpc>
                <a:spcPct val="90000"/>
              </a:lnSpc>
              <a:buFont typeface="Wingdings 2" pitchFamily="18" charset="2"/>
              <a:buNone/>
            </a:pPr>
            <a:r>
              <a:rPr lang="zh-CN" altLang="en-US" smtClean="0">
                <a:latin typeface="华文细黑" pitchFamily="2" charset="-122"/>
                <a:ea typeface="华文细黑" pitchFamily="2" charset="-122"/>
              </a:rPr>
              <a:t> </a:t>
            </a:r>
            <a:r>
              <a:rPr lang="en-US" altLang="zh-CN" smtClean="0">
                <a:solidFill>
                  <a:srgbClr val="FF00FF"/>
                </a:solidFill>
                <a:latin typeface="华文细黑" pitchFamily="2" charset="-122"/>
                <a:ea typeface="华文细黑" pitchFamily="2" charset="-122"/>
              </a:rPr>
              <a:t>【</a:t>
            </a:r>
            <a:r>
              <a:rPr lang="zh-CN" altLang="en-US" smtClean="0">
                <a:solidFill>
                  <a:srgbClr val="FF00FF"/>
                </a:solidFill>
                <a:latin typeface="华文细黑" pitchFamily="2" charset="-122"/>
                <a:ea typeface="华文细黑" pitchFamily="2" charset="-122"/>
              </a:rPr>
              <a:t>编译</a:t>
            </a:r>
            <a:r>
              <a:rPr lang="en-US" altLang="zh-CN" smtClean="0">
                <a:solidFill>
                  <a:srgbClr val="FF00FF"/>
                </a:solidFill>
                <a:latin typeface="华文细黑" pitchFamily="2" charset="-122"/>
                <a:ea typeface="华文细黑" pitchFamily="2" charset="-122"/>
              </a:rPr>
              <a:t>】</a:t>
            </a:r>
            <a:r>
              <a:rPr lang="en-US" altLang="zh-CN" smtClean="0">
                <a:latin typeface="楷体_GB2312" pitchFamily="49" charset="-122"/>
                <a:ea typeface="楷体_GB2312" pitchFamily="49" charset="-122"/>
              </a:rPr>
              <a:t>C</a:t>
            </a:r>
            <a:r>
              <a:rPr lang="zh-CN" altLang="en-US" smtClean="0">
                <a:latin typeface="楷体_GB2312" pitchFamily="49" charset="-122"/>
                <a:ea typeface="楷体_GB2312" pitchFamily="49" charset="-122"/>
              </a:rPr>
              <a:t>编译系统对源程序进行：词法和语法分析，代码生成，优化 → </a:t>
            </a:r>
            <a:r>
              <a:rPr lang="en-US" altLang="zh-CN" smtClean="0">
                <a:latin typeface="楷体_GB2312" pitchFamily="49" charset="-122"/>
                <a:ea typeface="楷体_GB2312" pitchFamily="49" charset="-122"/>
              </a:rPr>
              <a:t>.OBJ</a:t>
            </a:r>
            <a:r>
              <a:rPr lang="zh-CN" altLang="en-US" smtClean="0">
                <a:latin typeface="楷体_GB2312" pitchFamily="49" charset="-122"/>
                <a:ea typeface="楷体_GB2312" pitchFamily="49" charset="-122"/>
              </a:rPr>
              <a:t>文件</a:t>
            </a:r>
          </a:p>
          <a:p>
            <a:pPr eaLnBrk="1" hangingPunct="1">
              <a:lnSpc>
                <a:spcPct val="90000"/>
              </a:lnSpc>
              <a:buFont typeface="Wingdings 2" pitchFamily="18" charset="2"/>
              <a:buNone/>
            </a:pPr>
            <a:r>
              <a:rPr lang="en-US" altLang="zh-CN" smtClean="0">
                <a:solidFill>
                  <a:srgbClr val="FF00FF"/>
                </a:solidFill>
                <a:latin typeface="华文细黑" pitchFamily="2" charset="-122"/>
                <a:ea typeface="华文细黑" pitchFamily="2" charset="-122"/>
              </a:rPr>
              <a:t>【</a:t>
            </a:r>
            <a:r>
              <a:rPr lang="zh-CN" altLang="en-US" smtClean="0">
                <a:solidFill>
                  <a:srgbClr val="FF00FF"/>
                </a:solidFill>
                <a:latin typeface="华文细黑" pitchFamily="2" charset="-122"/>
                <a:ea typeface="华文细黑" pitchFamily="2" charset="-122"/>
              </a:rPr>
              <a:t>编译预处理</a:t>
            </a:r>
            <a:r>
              <a:rPr lang="en-US" altLang="zh-CN" smtClean="0">
                <a:solidFill>
                  <a:srgbClr val="FF00FF"/>
                </a:solidFill>
                <a:latin typeface="华文细黑" pitchFamily="2" charset="-122"/>
                <a:ea typeface="华文细黑" pitchFamily="2" charset="-122"/>
              </a:rPr>
              <a:t>】</a:t>
            </a:r>
            <a:r>
              <a:rPr lang="zh-CN" altLang="en-US" smtClean="0">
                <a:latin typeface="楷体_GB2312" pitchFamily="49" charset="-122"/>
                <a:ea typeface="楷体_GB2312" pitchFamily="49" charset="-122"/>
              </a:rPr>
              <a:t>编译前对源程序进行一些预加工（改善程序设计环境</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模块化设计）</a:t>
            </a:r>
          </a:p>
          <a:p>
            <a:pPr eaLnBrk="1" hangingPunct="1">
              <a:lnSpc>
                <a:spcPct val="90000"/>
              </a:lnSpc>
            </a:pPr>
            <a:r>
              <a:rPr lang="zh-CN" altLang="en-US" smtClean="0">
                <a:latin typeface="华文细黑" pitchFamily="2" charset="-122"/>
                <a:ea typeface="华文细黑" pitchFamily="2" charset="-122"/>
              </a:rPr>
              <a:t>编译预处理命令均以</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开头，未尾不加分号</a:t>
            </a:r>
          </a:p>
          <a:p>
            <a:pPr eaLnBrk="1" hangingPunct="1">
              <a:lnSpc>
                <a:spcPct val="90000"/>
              </a:lnSpc>
            </a:pPr>
            <a:r>
              <a:rPr lang="zh-CN" altLang="en-US" smtClean="0">
                <a:latin typeface="华文细黑" pitchFamily="2" charset="-122"/>
                <a:ea typeface="华文细黑" pitchFamily="2" charset="-122"/>
              </a:rPr>
              <a:t>可出现在程序的任何位置，其作用范围：出现点至所在源程序未尾。</a:t>
            </a:r>
          </a:p>
        </p:txBody>
      </p:sp>
    </p:spTree>
  </p:cSld>
  <p:clrMapOvr>
    <a:masterClrMapping/>
  </p:clrMapOvr>
  <p:transition>
    <p:blinds dir="vert"/>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eaLnBrk="1" hangingPunct="1"/>
            <a:r>
              <a:rPr lang="zh-CN" altLang="en-US" smtClean="0">
                <a:solidFill>
                  <a:srgbClr val="FF0000"/>
                </a:solidFill>
                <a:ea typeface="黑体" pitchFamily="2" charset="-122"/>
              </a:rPr>
              <a:t>八、编译预处理</a:t>
            </a:r>
          </a:p>
        </p:txBody>
      </p:sp>
      <p:sp>
        <p:nvSpPr>
          <p:cNvPr id="66563" name="Rectangle 3"/>
          <p:cNvSpPr>
            <a:spLocks noGrp="1" noRot="1" noChangeArrowheads="1"/>
          </p:cNvSpPr>
          <p:nvPr>
            <p:ph type="body" idx="1"/>
          </p:nvPr>
        </p:nvSpPr>
        <p:spPr/>
        <p:txBody>
          <a:bodyPr/>
          <a:lstStyle/>
          <a:p>
            <a:pPr eaLnBrk="1" hangingPunct="1">
              <a:lnSpc>
                <a:spcPct val="90000"/>
              </a:lnSpc>
              <a:buFont typeface="Wingdings 2" pitchFamily="18" charset="2"/>
              <a:buNone/>
            </a:pPr>
            <a:r>
              <a:rPr lang="en-US" altLang="zh-CN" smtClean="0">
                <a:solidFill>
                  <a:srgbClr val="3333FF"/>
                </a:solidFill>
                <a:latin typeface="华文细黑" pitchFamily="2" charset="-122"/>
                <a:ea typeface="华文细黑" pitchFamily="2" charset="-122"/>
              </a:rPr>
              <a:t>1</a:t>
            </a:r>
            <a:r>
              <a:rPr lang="zh-CN" altLang="en-US" smtClean="0">
                <a:solidFill>
                  <a:srgbClr val="3333FF"/>
                </a:solidFill>
                <a:latin typeface="华文细黑" pitchFamily="2" charset="-122"/>
                <a:ea typeface="华文细黑" pitchFamily="2" charset="-122"/>
              </a:rPr>
              <a:t>、宏定义</a:t>
            </a:r>
          </a:p>
          <a:p>
            <a:pPr eaLnBrk="1" hangingPunct="1">
              <a:lnSpc>
                <a:spcPct val="90000"/>
              </a:lnSpc>
              <a:buFont typeface="Wingdings 2" pitchFamily="18" charset="2"/>
              <a:buNone/>
            </a:pPr>
            <a:r>
              <a:rPr lang="zh-CN" altLang="en-US" smtClean="0">
                <a:solidFill>
                  <a:srgbClr val="A50021"/>
                </a:solidFill>
                <a:latin typeface="华文细黑" pitchFamily="2" charset="-122"/>
                <a:ea typeface="华文细黑" pitchFamily="2" charset="-122"/>
              </a:rPr>
              <a:t>        格式</a:t>
            </a:r>
            <a:r>
              <a:rPr lang="zh-CN" altLang="en-US" smtClean="0">
                <a:latin typeface="华文细黑" pitchFamily="2" charset="-122"/>
                <a:ea typeface="华文细黑" pitchFamily="2" charset="-122"/>
              </a:rPr>
              <a:t>       </a:t>
            </a:r>
            <a:r>
              <a:rPr lang="en-US" altLang="zh-CN" smtClean="0">
                <a:solidFill>
                  <a:srgbClr val="FF0000"/>
                </a:solidFill>
                <a:latin typeface="华文细黑" pitchFamily="2" charset="-122"/>
                <a:ea typeface="华文细黑" pitchFamily="2" charset="-122"/>
              </a:rPr>
              <a:t>#define  </a:t>
            </a:r>
            <a:r>
              <a:rPr lang="zh-CN" altLang="en-US" smtClean="0">
                <a:solidFill>
                  <a:srgbClr val="FF0000"/>
                </a:solidFill>
                <a:latin typeface="楷体_GB2312" pitchFamily="49" charset="-122"/>
                <a:ea typeface="楷体_GB2312" pitchFamily="49" charset="-122"/>
              </a:rPr>
              <a:t>宏名   宏体</a:t>
            </a:r>
          </a:p>
          <a:p>
            <a:pPr eaLnBrk="1" hangingPunct="1">
              <a:lnSpc>
                <a:spcPct val="90000"/>
              </a:lnSpc>
              <a:buFont typeface="Wingdings 2" pitchFamily="18" charset="2"/>
              <a:buNone/>
            </a:pPr>
            <a:r>
              <a:rPr lang="zh-CN" altLang="en-US" smtClean="0">
                <a:latin typeface="华文细黑" pitchFamily="2" charset="-122"/>
                <a:ea typeface="华文细黑" pitchFamily="2" charset="-122"/>
              </a:rPr>
              <a:t>    宏名和宏体均为字符串，前者必须符合标识符命名规则。预处理时在程序中用宏体替换宏名。</a:t>
            </a:r>
          </a:p>
          <a:p>
            <a:pPr eaLnBrk="1" hangingPunct="1">
              <a:lnSpc>
                <a:spcPct val="90000"/>
              </a:lnSpc>
              <a:buFont typeface="Wingdings 2" pitchFamily="18" charset="2"/>
              <a:buNone/>
            </a:pPr>
            <a:r>
              <a:rPr lang="zh-CN" altLang="en-US" smtClean="0">
                <a:latin typeface="华文细黑" pitchFamily="2" charset="-122"/>
                <a:ea typeface="华文细黑" pitchFamily="2" charset="-122"/>
              </a:rPr>
              <a:t>注意：可以用  </a:t>
            </a:r>
          </a:p>
          <a:p>
            <a:pPr eaLnBrk="1" hangingPunct="1">
              <a:lnSpc>
                <a:spcPct val="90000"/>
              </a:lnSpc>
              <a:buFont typeface="Wingdings 2" pitchFamily="18" charset="2"/>
              <a:buNone/>
            </a:pPr>
            <a:r>
              <a:rPr lang="zh-CN" altLang="en-US" smtClean="0">
                <a:latin typeface="华文细黑" pitchFamily="2" charset="-122"/>
                <a:ea typeface="华文细黑" pitchFamily="2" charset="-122"/>
              </a:rPr>
              <a:t>                     </a:t>
            </a:r>
            <a:r>
              <a:rPr lang="en-US" altLang="zh-CN" smtClean="0">
                <a:solidFill>
                  <a:srgbClr val="FF0000"/>
                </a:solidFill>
                <a:latin typeface="华文细黑" pitchFamily="2" charset="-122"/>
                <a:ea typeface="华文细黑" pitchFamily="2" charset="-122"/>
              </a:rPr>
              <a:t>#undef  </a:t>
            </a:r>
            <a:r>
              <a:rPr lang="zh-CN" altLang="en-US" smtClean="0">
                <a:solidFill>
                  <a:srgbClr val="FF0000"/>
                </a:solidFill>
                <a:latin typeface="楷体_GB2312" pitchFamily="49" charset="-122"/>
                <a:ea typeface="楷体_GB2312" pitchFamily="49" charset="-122"/>
              </a:rPr>
              <a:t>宏名</a:t>
            </a:r>
            <a:r>
              <a:rPr lang="zh-CN" altLang="en-US" smtClean="0">
                <a:latin typeface="华文细黑" pitchFamily="2" charset="-122"/>
                <a:ea typeface="华文细黑" pitchFamily="2" charset="-122"/>
              </a:rPr>
              <a:t>   </a:t>
            </a:r>
          </a:p>
          <a:p>
            <a:pPr eaLnBrk="1" hangingPunct="1">
              <a:lnSpc>
                <a:spcPct val="90000"/>
              </a:lnSpc>
              <a:buFont typeface="Wingdings 2" pitchFamily="18" charset="2"/>
              <a:buNone/>
            </a:pPr>
            <a:r>
              <a:rPr lang="zh-CN" altLang="en-US" smtClean="0">
                <a:latin typeface="华文细黑" pitchFamily="2" charset="-122"/>
                <a:ea typeface="华文细黑" pitchFamily="2" charset="-122"/>
              </a:rPr>
              <a:t>           终止该宏名的作用范围。</a:t>
            </a:r>
            <a:r>
              <a:rPr lang="en-US" altLang="zh-CN" smtClean="0">
                <a:latin typeface="华文细黑" pitchFamily="2" charset="-122"/>
                <a:ea typeface="华文细黑" pitchFamily="2" charset="-122"/>
              </a:rPr>
              <a:t>p189</a:t>
            </a:r>
            <a:endParaRPr lang="en-US" altLang="zh-CN" sz="2600" i="1" smtClean="0">
              <a:solidFill>
                <a:srgbClr val="3333FF"/>
              </a:solidFill>
              <a:latin typeface="华文细黑" pitchFamily="2" charset="-122"/>
              <a:ea typeface="华文细黑" pitchFamily="2" charset="-122"/>
            </a:endParaRPr>
          </a:p>
          <a:p>
            <a:pPr eaLnBrk="1" hangingPunct="1">
              <a:lnSpc>
                <a:spcPct val="90000"/>
              </a:lnSpc>
              <a:buFont typeface="Wingdings 2" pitchFamily="18" charset="2"/>
              <a:buNone/>
            </a:pPr>
            <a:r>
              <a:rPr lang="en-US" altLang="zh-CN" smtClean="0"/>
              <a:t> </a:t>
            </a:r>
          </a:p>
        </p:txBody>
      </p:sp>
    </p:spTree>
  </p:cSld>
  <p:clrMapOvr>
    <a:masterClrMapping/>
  </p:clrMapOvr>
  <p:transition>
    <p:blinds dir="vert"/>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zh-CN" altLang="en-US" smtClean="0">
                <a:solidFill>
                  <a:srgbClr val="FF0000"/>
                </a:solidFill>
                <a:ea typeface="黑体" pitchFamily="2" charset="-122"/>
              </a:rPr>
              <a:t>八、编译预处理</a:t>
            </a:r>
          </a:p>
        </p:txBody>
      </p:sp>
      <p:sp>
        <p:nvSpPr>
          <p:cNvPr id="67587" name="Rectangle 3"/>
          <p:cNvSpPr>
            <a:spLocks noGrp="1" noRot="1" noChangeArrowheads="1"/>
          </p:cNvSpPr>
          <p:nvPr>
            <p:ph type="body" idx="1"/>
          </p:nvPr>
        </p:nvSpPr>
        <p:spPr/>
        <p:txBody>
          <a:bodyPr/>
          <a:lstStyle/>
          <a:p>
            <a:pPr eaLnBrk="1" hangingPunct="1">
              <a:buFont typeface="Wingdings 2" pitchFamily="18" charset="2"/>
              <a:buNone/>
            </a:pPr>
            <a:r>
              <a:rPr lang="en-US" altLang="zh-CN" smtClean="0"/>
              <a:t>①</a:t>
            </a:r>
            <a:r>
              <a:rPr lang="zh-CN" altLang="en-US" smtClean="0">
                <a:ea typeface="黑体" pitchFamily="2" charset="-122"/>
              </a:rPr>
              <a:t>定义符号常量</a:t>
            </a:r>
          </a:p>
        </p:txBody>
      </p:sp>
      <p:sp>
        <p:nvSpPr>
          <p:cNvPr id="67588" name="Text Box 4"/>
          <p:cNvSpPr txBox="1">
            <a:spLocks noChangeArrowheads="1"/>
          </p:cNvSpPr>
          <p:nvPr/>
        </p:nvSpPr>
        <p:spPr bwMode="auto">
          <a:xfrm>
            <a:off x="684213" y="2368550"/>
            <a:ext cx="4067175" cy="3994150"/>
          </a:xfrm>
          <a:prstGeom prst="rect">
            <a:avLst/>
          </a:prstGeom>
          <a:solidFill>
            <a:srgbClr val="993366"/>
          </a:solidFill>
          <a:ln w="31750">
            <a:solidFill>
              <a:srgbClr val="FF6600"/>
            </a:solidFill>
            <a:miter lim="800000"/>
            <a:headEnd/>
            <a:tailEnd/>
          </a:ln>
        </p:spPr>
        <p:txBody>
          <a:bodyPr wrap="none">
            <a:spAutoFit/>
          </a:bodyPr>
          <a:lstStyle/>
          <a:p>
            <a:r>
              <a:rPr lang="en-US" altLang="zh-CN" sz="2400">
                <a:solidFill>
                  <a:srgbClr val="66FFFF"/>
                </a:solidFill>
                <a:ea typeface="华文细黑" pitchFamily="2" charset="-122"/>
              </a:rPr>
              <a:t>【</a:t>
            </a:r>
            <a:r>
              <a:rPr lang="zh-CN" altLang="en-US" sz="2400">
                <a:solidFill>
                  <a:srgbClr val="66FFFF"/>
                </a:solidFill>
                <a:ea typeface="华文细黑" pitchFamily="2" charset="-122"/>
              </a:rPr>
              <a:t>例一</a:t>
            </a:r>
            <a:r>
              <a:rPr lang="en-US" altLang="zh-CN" sz="2400">
                <a:solidFill>
                  <a:srgbClr val="66FFFF"/>
                </a:solidFill>
                <a:ea typeface="华文细黑" pitchFamily="2" charset="-122"/>
              </a:rPr>
              <a:t>】</a:t>
            </a:r>
          </a:p>
          <a:p>
            <a:r>
              <a:rPr lang="en-US" altLang="zh-CN" sz="2400">
                <a:solidFill>
                  <a:schemeClr val="bg1"/>
                </a:solidFill>
                <a:ea typeface="华文细黑" pitchFamily="2" charset="-122"/>
              </a:rPr>
              <a:t>#define M 3</a:t>
            </a:r>
          </a:p>
          <a:p>
            <a:r>
              <a:rPr lang="en-US" altLang="zh-CN" sz="2400">
                <a:solidFill>
                  <a:schemeClr val="bg1"/>
                </a:solidFill>
                <a:ea typeface="华文细黑" pitchFamily="2" charset="-122"/>
              </a:rPr>
              <a:t>#define N  (M+1)</a:t>
            </a:r>
          </a:p>
          <a:p>
            <a:r>
              <a:rPr lang="en-US" altLang="zh-CN" sz="2400">
                <a:solidFill>
                  <a:schemeClr val="bg1"/>
                </a:solidFill>
                <a:ea typeface="华文细黑" pitchFamily="2" charset="-122"/>
              </a:rPr>
              <a:t>#define NN N*N/2</a:t>
            </a:r>
          </a:p>
          <a:p>
            <a:pPr>
              <a:spcBef>
                <a:spcPct val="60000"/>
              </a:spcBef>
            </a:pPr>
            <a:r>
              <a:rPr lang="en-US" altLang="zh-CN" sz="2400">
                <a:solidFill>
                  <a:schemeClr val="bg1"/>
                </a:solidFill>
                <a:ea typeface="华文细黑" pitchFamily="2" charset="-122"/>
              </a:rPr>
              <a:t>main()</a:t>
            </a:r>
          </a:p>
          <a:p>
            <a:r>
              <a:rPr lang="en-US" altLang="zh-CN" sz="2400">
                <a:solidFill>
                  <a:schemeClr val="bg1"/>
                </a:solidFill>
                <a:ea typeface="华文细黑" pitchFamily="2" charset="-122"/>
              </a:rPr>
              <a:t>{</a:t>
            </a:r>
          </a:p>
          <a:p>
            <a:r>
              <a:rPr lang="en-US" altLang="zh-CN" sz="2400">
                <a:solidFill>
                  <a:schemeClr val="bg1"/>
                </a:solidFill>
                <a:ea typeface="华文细黑" pitchFamily="2" charset="-122"/>
              </a:rPr>
              <a:t>   clrscr();</a:t>
            </a:r>
          </a:p>
          <a:p>
            <a:r>
              <a:rPr lang="en-US" altLang="zh-CN" sz="2400">
                <a:solidFill>
                  <a:schemeClr val="bg1"/>
                </a:solidFill>
                <a:ea typeface="华文细黑" pitchFamily="2" charset="-122"/>
              </a:rPr>
              <a:t>   printf("NN=%d,",NN);</a:t>
            </a:r>
          </a:p>
          <a:p>
            <a:r>
              <a:rPr lang="en-US" altLang="zh-CN" sz="2400">
                <a:solidFill>
                  <a:schemeClr val="bg1"/>
                </a:solidFill>
                <a:ea typeface="华文细黑" pitchFamily="2" charset="-122"/>
              </a:rPr>
              <a:t>   printf("5*NN=%d\n",5*NN);</a:t>
            </a:r>
          </a:p>
          <a:p>
            <a:r>
              <a:rPr lang="en-US" altLang="zh-CN" sz="2400">
                <a:solidFill>
                  <a:schemeClr val="bg1"/>
                </a:solidFill>
                <a:ea typeface="华文细黑" pitchFamily="2" charset="-122"/>
              </a:rPr>
              <a:t>}</a:t>
            </a:r>
          </a:p>
        </p:txBody>
      </p:sp>
      <p:sp>
        <p:nvSpPr>
          <p:cNvPr id="106501" name="Text Box 5"/>
          <p:cNvSpPr txBox="1">
            <a:spLocks noChangeArrowheads="1"/>
          </p:cNvSpPr>
          <p:nvPr/>
        </p:nvSpPr>
        <p:spPr bwMode="auto">
          <a:xfrm>
            <a:off x="5003800" y="2852738"/>
            <a:ext cx="3440113" cy="457200"/>
          </a:xfrm>
          <a:prstGeom prst="rect">
            <a:avLst/>
          </a:prstGeom>
          <a:noFill/>
          <a:ln w="9525">
            <a:noFill/>
            <a:miter lim="800000"/>
            <a:headEnd/>
            <a:tailEnd/>
          </a:ln>
        </p:spPr>
        <p:txBody>
          <a:bodyPr wrap="none">
            <a:spAutoFit/>
          </a:bodyPr>
          <a:lstStyle/>
          <a:p>
            <a:r>
              <a:rPr lang="zh-CN" altLang="en-US" sz="2400">
                <a:solidFill>
                  <a:srgbClr val="3333FF"/>
                </a:solidFill>
                <a:ea typeface="华文细黑" pitchFamily="2" charset="-122"/>
              </a:rPr>
              <a:t>结果：</a:t>
            </a:r>
            <a:r>
              <a:rPr lang="en-US" altLang="zh-CN" sz="2400">
                <a:solidFill>
                  <a:srgbClr val="FF0000"/>
                </a:solidFill>
                <a:ea typeface="华文细黑" pitchFamily="2" charset="-122"/>
              </a:rPr>
              <a:t>NN=8</a:t>
            </a:r>
            <a:r>
              <a:rPr lang="zh-CN" altLang="en-US" sz="2400">
                <a:solidFill>
                  <a:srgbClr val="FF0000"/>
                </a:solidFill>
                <a:ea typeface="华文细黑" pitchFamily="2" charset="-122"/>
              </a:rPr>
              <a:t>，</a:t>
            </a:r>
            <a:r>
              <a:rPr lang="en-US" altLang="zh-CN" sz="2400">
                <a:solidFill>
                  <a:srgbClr val="FF0000"/>
                </a:solidFill>
                <a:ea typeface="华文细黑" pitchFamily="2" charset="-122"/>
              </a:rPr>
              <a:t>5*NN=40</a:t>
            </a:r>
          </a:p>
        </p:txBody>
      </p:sp>
      <p:sp>
        <p:nvSpPr>
          <p:cNvPr id="106502" name="Text Box 6"/>
          <p:cNvSpPr txBox="1">
            <a:spLocks noChangeArrowheads="1"/>
          </p:cNvSpPr>
          <p:nvPr/>
        </p:nvSpPr>
        <p:spPr bwMode="auto">
          <a:xfrm>
            <a:off x="5003800" y="3860800"/>
            <a:ext cx="2790825" cy="1187450"/>
          </a:xfrm>
          <a:prstGeom prst="rect">
            <a:avLst/>
          </a:prstGeom>
          <a:noFill/>
          <a:ln w="9525">
            <a:noFill/>
            <a:miter lim="800000"/>
            <a:headEnd/>
            <a:tailEnd/>
          </a:ln>
        </p:spPr>
        <p:txBody>
          <a:bodyPr wrap="none">
            <a:spAutoFit/>
          </a:bodyPr>
          <a:lstStyle/>
          <a:p>
            <a:r>
              <a:rPr lang="en-US" altLang="zh-CN" sz="2400">
                <a:solidFill>
                  <a:srgbClr val="3333FF"/>
                </a:solidFill>
                <a:ea typeface="华文细黑" pitchFamily="2" charset="-122"/>
              </a:rPr>
              <a:t>【</a:t>
            </a:r>
            <a:r>
              <a:rPr lang="zh-CN" altLang="en-US" sz="2400">
                <a:solidFill>
                  <a:srgbClr val="3333FF"/>
                </a:solidFill>
                <a:ea typeface="华文细黑" pitchFamily="2" charset="-122"/>
              </a:rPr>
              <a:t>讨论</a:t>
            </a:r>
            <a:r>
              <a:rPr lang="en-US" altLang="zh-CN" sz="2400">
                <a:solidFill>
                  <a:srgbClr val="3333FF"/>
                </a:solidFill>
                <a:ea typeface="华文细黑" pitchFamily="2" charset="-122"/>
              </a:rPr>
              <a:t>】</a:t>
            </a:r>
          </a:p>
          <a:p>
            <a:r>
              <a:rPr lang="en-US" altLang="zh-CN" sz="2400">
                <a:solidFill>
                  <a:srgbClr val="A50021"/>
                </a:solidFill>
                <a:ea typeface="华文细黑" pitchFamily="2" charset="-122"/>
              </a:rPr>
              <a:t>  </a:t>
            </a:r>
            <a:r>
              <a:rPr lang="zh-CN" altLang="en-US" sz="2400">
                <a:solidFill>
                  <a:srgbClr val="A50021"/>
                </a:solidFill>
                <a:ea typeface="华文细黑" pitchFamily="2" charset="-122"/>
              </a:rPr>
              <a:t>如果第二行改为：</a:t>
            </a:r>
          </a:p>
          <a:p>
            <a:r>
              <a:rPr lang="zh-CN" altLang="en-US" sz="2400">
                <a:ea typeface="华文细黑" pitchFamily="2" charset="-122"/>
              </a:rPr>
              <a:t>  </a:t>
            </a:r>
            <a:r>
              <a:rPr lang="en-US" altLang="zh-CN" sz="2400">
                <a:ea typeface="华文细黑" pitchFamily="2" charset="-122"/>
              </a:rPr>
              <a:t>#define N  M+1 </a:t>
            </a:r>
          </a:p>
        </p:txBody>
      </p:sp>
      <p:sp>
        <p:nvSpPr>
          <p:cNvPr id="106503" name="Text Box 7"/>
          <p:cNvSpPr txBox="1">
            <a:spLocks noChangeArrowheads="1"/>
          </p:cNvSpPr>
          <p:nvPr/>
        </p:nvSpPr>
        <p:spPr bwMode="auto">
          <a:xfrm>
            <a:off x="5076825" y="5373688"/>
            <a:ext cx="3608388" cy="457200"/>
          </a:xfrm>
          <a:prstGeom prst="rect">
            <a:avLst/>
          </a:prstGeom>
          <a:noFill/>
          <a:ln w="9525">
            <a:noFill/>
            <a:miter lim="800000"/>
            <a:headEnd/>
            <a:tailEnd/>
          </a:ln>
        </p:spPr>
        <p:txBody>
          <a:bodyPr wrap="none">
            <a:spAutoFit/>
          </a:bodyPr>
          <a:lstStyle/>
          <a:p>
            <a:r>
              <a:rPr lang="zh-CN" altLang="en-US" sz="2400">
                <a:solidFill>
                  <a:srgbClr val="3333FF"/>
                </a:solidFill>
                <a:ea typeface="华文细黑" pitchFamily="2" charset="-122"/>
              </a:rPr>
              <a:t>结果：</a:t>
            </a:r>
            <a:r>
              <a:rPr lang="zh-CN" altLang="en-US" sz="2400">
                <a:ea typeface="华文细黑" pitchFamily="2" charset="-122"/>
              </a:rPr>
              <a:t> </a:t>
            </a:r>
            <a:r>
              <a:rPr lang="en-US" altLang="zh-CN" sz="2400">
                <a:solidFill>
                  <a:srgbClr val="FF0000"/>
                </a:solidFill>
                <a:ea typeface="华文细黑" pitchFamily="2" charset="-122"/>
              </a:rPr>
              <a:t>NN=6</a:t>
            </a:r>
            <a:r>
              <a:rPr lang="zh-CN" altLang="en-US" sz="2400">
                <a:solidFill>
                  <a:srgbClr val="FF0000"/>
                </a:solidFill>
                <a:ea typeface="华文细黑" pitchFamily="2" charset="-122"/>
              </a:rPr>
              <a:t>，</a:t>
            </a:r>
            <a:r>
              <a:rPr lang="en-US" altLang="zh-CN" sz="2400">
                <a:solidFill>
                  <a:srgbClr val="FF0000"/>
                </a:solidFill>
                <a:ea typeface="华文细黑" pitchFamily="2" charset="-122"/>
              </a:rPr>
              <a:t>5*NN=18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animEffect transition="in" filter="checkerboard(across)">
                                      <p:cBhvr>
                                        <p:cTn id="7" dur="500"/>
                                        <p:tgtEl>
                                          <p:spTgt spid="1065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6502"/>
                                        </p:tgtEl>
                                        <p:attrNameLst>
                                          <p:attrName>style.visibility</p:attrName>
                                        </p:attrNameLst>
                                      </p:cBhvr>
                                      <p:to>
                                        <p:strVal val="visible"/>
                                      </p:to>
                                    </p:set>
                                    <p:anim calcmode="lin" valueType="num">
                                      <p:cBhvr additive="base">
                                        <p:cTn id="12" dur="500" fill="hold"/>
                                        <p:tgtEl>
                                          <p:spTgt spid="106502"/>
                                        </p:tgtEl>
                                        <p:attrNameLst>
                                          <p:attrName>ppt_x</p:attrName>
                                        </p:attrNameLst>
                                      </p:cBhvr>
                                      <p:tavLst>
                                        <p:tav tm="0">
                                          <p:val>
                                            <p:strVal val="1+#ppt_w/2"/>
                                          </p:val>
                                        </p:tav>
                                        <p:tav tm="100000">
                                          <p:val>
                                            <p:strVal val="#ppt_x"/>
                                          </p:val>
                                        </p:tav>
                                      </p:tavLst>
                                    </p:anim>
                                    <p:anim calcmode="lin" valueType="num">
                                      <p:cBhvr additive="base">
                                        <p:cTn id="13" dur="500" fill="hold"/>
                                        <p:tgtEl>
                                          <p:spTgt spid="10650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6503"/>
                                        </p:tgtEl>
                                        <p:attrNameLst>
                                          <p:attrName>style.visibility</p:attrName>
                                        </p:attrNameLst>
                                      </p:cBhvr>
                                      <p:to>
                                        <p:strVal val="visible"/>
                                      </p:to>
                                    </p:set>
                                    <p:animEffect transition="in" filter="blinds(horizontal)">
                                      <p:cBhvr>
                                        <p:cTn id="18"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p:bldP spid="106502" grpId="0"/>
      <p:bldP spid="106503"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468313" y="0"/>
            <a:ext cx="7543800" cy="908050"/>
          </a:xfrm>
        </p:spPr>
        <p:txBody>
          <a:bodyPr/>
          <a:lstStyle/>
          <a:p>
            <a:pPr eaLnBrk="1" hangingPunct="1"/>
            <a:r>
              <a:rPr lang="zh-CN" altLang="en-US" smtClean="0">
                <a:solidFill>
                  <a:srgbClr val="FF0000"/>
                </a:solidFill>
                <a:ea typeface="黑体" pitchFamily="2" charset="-122"/>
              </a:rPr>
              <a:t>八、编译预处理</a:t>
            </a:r>
          </a:p>
        </p:txBody>
      </p:sp>
      <p:sp>
        <p:nvSpPr>
          <p:cNvPr id="68611" name="Rectangle 3"/>
          <p:cNvSpPr>
            <a:spLocks noGrp="1" noRot="1" noChangeArrowheads="1"/>
          </p:cNvSpPr>
          <p:nvPr>
            <p:ph type="body" idx="1"/>
          </p:nvPr>
        </p:nvSpPr>
        <p:spPr>
          <a:xfrm>
            <a:off x="539750" y="981075"/>
            <a:ext cx="8229600" cy="4411663"/>
          </a:xfrm>
        </p:spPr>
        <p:txBody>
          <a:bodyPr/>
          <a:lstStyle/>
          <a:p>
            <a:pPr eaLnBrk="1" hangingPunct="1">
              <a:buFont typeface="Wingdings 2" pitchFamily="18" charset="2"/>
              <a:buNone/>
            </a:pPr>
            <a:r>
              <a:rPr lang="en-US" altLang="zh-CN" smtClean="0">
                <a:solidFill>
                  <a:srgbClr val="3333FF"/>
                </a:solidFill>
              </a:rPr>
              <a:t>②</a:t>
            </a:r>
            <a:r>
              <a:rPr lang="zh-CN" altLang="en-US" smtClean="0">
                <a:solidFill>
                  <a:srgbClr val="3333FF"/>
                </a:solidFill>
                <a:ea typeface="黑体" pitchFamily="2" charset="-122"/>
              </a:rPr>
              <a:t>带参数的宏定义</a:t>
            </a:r>
          </a:p>
          <a:p>
            <a:pPr eaLnBrk="1" hangingPunct="1">
              <a:buFont typeface="Wingdings 2" pitchFamily="18" charset="2"/>
              <a:buNone/>
            </a:pPr>
            <a:r>
              <a:rPr lang="zh-CN" altLang="en-US" smtClean="0"/>
              <a:t>    </a:t>
            </a:r>
            <a:r>
              <a:rPr lang="zh-CN" altLang="en-US" smtClean="0">
                <a:solidFill>
                  <a:srgbClr val="A50021"/>
                </a:solidFill>
                <a:ea typeface="华文细黑" pitchFamily="2" charset="-122"/>
              </a:rPr>
              <a:t>格式 </a:t>
            </a:r>
            <a:r>
              <a:rPr lang="zh-CN" altLang="en-US" smtClean="0">
                <a:ea typeface="华文细黑" pitchFamily="2" charset="-122"/>
              </a:rPr>
              <a:t>    </a:t>
            </a:r>
            <a:r>
              <a:rPr lang="en-US" altLang="zh-CN" smtClean="0">
                <a:solidFill>
                  <a:srgbClr val="FF0000"/>
                </a:solidFill>
                <a:ea typeface="华文细黑" pitchFamily="2" charset="-122"/>
              </a:rPr>
              <a:t>#define  </a:t>
            </a:r>
            <a:r>
              <a:rPr lang="zh-CN" altLang="en-US" smtClean="0">
                <a:solidFill>
                  <a:srgbClr val="FF0000"/>
                </a:solidFill>
                <a:latin typeface="楷体_GB2312" pitchFamily="49" charset="-122"/>
                <a:ea typeface="楷体_GB2312" pitchFamily="49" charset="-122"/>
              </a:rPr>
              <a:t>宏名（参数表）   宏体</a:t>
            </a:r>
          </a:p>
        </p:txBody>
      </p:sp>
      <p:sp>
        <p:nvSpPr>
          <p:cNvPr id="68612" name="Text Box 4"/>
          <p:cNvSpPr txBox="1">
            <a:spLocks noChangeArrowheads="1"/>
          </p:cNvSpPr>
          <p:nvPr/>
        </p:nvSpPr>
        <p:spPr bwMode="auto">
          <a:xfrm>
            <a:off x="323850" y="2205038"/>
            <a:ext cx="4859338" cy="3883025"/>
          </a:xfrm>
          <a:prstGeom prst="rect">
            <a:avLst/>
          </a:prstGeom>
          <a:solidFill>
            <a:srgbClr val="993366"/>
          </a:solidFill>
          <a:ln w="31750">
            <a:solidFill>
              <a:srgbClr val="FF6600"/>
            </a:solidFill>
            <a:miter lim="800000"/>
            <a:headEnd/>
            <a:tailEnd/>
          </a:ln>
        </p:spPr>
        <p:txBody>
          <a:bodyPr wrap="none">
            <a:spAutoFit/>
          </a:bodyPr>
          <a:lstStyle/>
          <a:p>
            <a:r>
              <a:rPr lang="en-US" altLang="zh-CN" sz="2400">
                <a:solidFill>
                  <a:srgbClr val="66FFFF"/>
                </a:solidFill>
                <a:ea typeface="华文细黑" pitchFamily="2" charset="-122"/>
              </a:rPr>
              <a:t>【</a:t>
            </a:r>
            <a:r>
              <a:rPr lang="zh-CN" altLang="en-US" sz="2400">
                <a:solidFill>
                  <a:srgbClr val="66FFFF"/>
                </a:solidFill>
                <a:ea typeface="华文细黑" pitchFamily="2" charset="-122"/>
              </a:rPr>
              <a:t>例二</a:t>
            </a:r>
            <a:r>
              <a:rPr lang="en-US" altLang="zh-CN" sz="2400">
                <a:solidFill>
                  <a:srgbClr val="66FFFF"/>
                </a:solidFill>
                <a:ea typeface="华文细黑" pitchFamily="2" charset="-122"/>
              </a:rPr>
              <a:t>】</a:t>
            </a:r>
          </a:p>
          <a:p>
            <a:r>
              <a:rPr lang="en-US" altLang="zh-CN" sz="2600">
                <a:solidFill>
                  <a:schemeClr val="bg1"/>
                </a:solidFill>
              </a:rPr>
              <a:t>#define PI  3.14159</a:t>
            </a:r>
          </a:p>
          <a:p>
            <a:r>
              <a:rPr lang="en-US" altLang="zh-CN" sz="2600">
                <a:solidFill>
                  <a:schemeClr val="bg1"/>
                </a:solidFill>
              </a:rPr>
              <a:t>#define s(r)  PI*r*r</a:t>
            </a:r>
          </a:p>
          <a:p>
            <a:pPr>
              <a:spcBef>
                <a:spcPct val="55000"/>
              </a:spcBef>
            </a:pPr>
            <a:r>
              <a:rPr lang="en-US" altLang="zh-CN" sz="2600">
                <a:solidFill>
                  <a:schemeClr val="bg1"/>
                </a:solidFill>
              </a:rPr>
              <a:t>main()</a:t>
            </a:r>
          </a:p>
          <a:p>
            <a:r>
              <a:rPr lang="en-US" altLang="zh-CN" sz="2600">
                <a:solidFill>
                  <a:schemeClr val="bg1"/>
                </a:solidFill>
              </a:rPr>
              <a:t>{</a:t>
            </a:r>
          </a:p>
          <a:p>
            <a:r>
              <a:rPr lang="en-US" altLang="zh-CN" sz="2600">
                <a:solidFill>
                  <a:schemeClr val="bg1"/>
                </a:solidFill>
              </a:rPr>
              <a:t>    float a=1,sum;</a:t>
            </a:r>
          </a:p>
          <a:p>
            <a:r>
              <a:rPr lang="en-US" altLang="zh-CN" sz="2600">
                <a:solidFill>
                  <a:schemeClr val="bg1"/>
                </a:solidFill>
              </a:rPr>
              <a:t>    sum=s(a); </a:t>
            </a:r>
          </a:p>
          <a:p>
            <a:r>
              <a:rPr lang="en-US" altLang="zh-CN" sz="2600">
                <a:solidFill>
                  <a:schemeClr val="bg1"/>
                </a:solidFill>
              </a:rPr>
              <a:t>    printf(</a:t>
            </a:r>
            <a:r>
              <a:rPr lang="en-US" altLang="zh-CN">
                <a:solidFill>
                  <a:schemeClr val="bg1"/>
                </a:solidFill>
              </a:rPr>
              <a:t>"</a:t>
            </a:r>
            <a:r>
              <a:rPr lang="en-US" altLang="zh-CN" sz="2600">
                <a:solidFill>
                  <a:schemeClr val="bg1"/>
                </a:solidFill>
              </a:rPr>
              <a:t>r=%.0f,s=%f\n</a:t>
            </a:r>
            <a:r>
              <a:rPr lang="en-US" altLang="zh-CN">
                <a:solidFill>
                  <a:schemeClr val="bg1"/>
                </a:solidFill>
              </a:rPr>
              <a:t>"</a:t>
            </a:r>
            <a:r>
              <a:rPr lang="en-US" altLang="zh-CN" sz="2600">
                <a:solidFill>
                  <a:schemeClr val="bg1"/>
                </a:solidFill>
              </a:rPr>
              <a:t>,a,sum);</a:t>
            </a:r>
          </a:p>
          <a:p>
            <a:r>
              <a:rPr lang="en-US" altLang="zh-CN" sz="2600">
                <a:solidFill>
                  <a:schemeClr val="bg1"/>
                </a:solidFill>
              </a:rPr>
              <a:t>}</a:t>
            </a:r>
          </a:p>
        </p:txBody>
      </p:sp>
      <p:sp>
        <p:nvSpPr>
          <p:cNvPr id="68613" name="Text Box 5"/>
          <p:cNvSpPr txBox="1">
            <a:spLocks noChangeArrowheads="1"/>
          </p:cNvSpPr>
          <p:nvPr/>
        </p:nvSpPr>
        <p:spPr bwMode="auto">
          <a:xfrm>
            <a:off x="5651500" y="3141663"/>
            <a:ext cx="2405063" cy="822325"/>
          </a:xfrm>
          <a:prstGeom prst="rect">
            <a:avLst/>
          </a:prstGeom>
          <a:noFill/>
          <a:ln w="9525">
            <a:noFill/>
            <a:miter lim="800000"/>
            <a:headEnd/>
            <a:tailEnd/>
          </a:ln>
        </p:spPr>
        <p:txBody>
          <a:bodyPr wrap="none">
            <a:spAutoFit/>
          </a:bodyPr>
          <a:lstStyle/>
          <a:p>
            <a:r>
              <a:rPr lang="zh-CN" altLang="en-US" sz="2400">
                <a:solidFill>
                  <a:srgbClr val="3333FF"/>
                </a:solidFill>
                <a:ea typeface="华文细黑" pitchFamily="2" charset="-122"/>
              </a:rPr>
              <a:t>结果：</a:t>
            </a:r>
          </a:p>
          <a:p>
            <a:r>
              <a:rPr lang="en-US" altLang="zh-CN" sz="2400">
                <a:solidFill>
                  <a:srgbClr val="FF0000"/>
                </a:solidFill>
              </a:rPr>
              <a:t>r=1,s=3.141590 </a:t>
            </a:r>
          </a:p>
        </p:txBody>
      </p:sp>
    </p:spTree>
  </p:cSld>
  <p:clrMapOvr>
    <a:masterClrMapping/>
  </p:clrMapOvr>
  <p:transition>
    <p:blinds dir="vert"/>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468313" y="0"/>
            <a:ext cx="7543800" cy="908050"/>
          </a:xfrm>
        </p:spPr>
        <p:txBody>
          <a:bodyPr/>
          <a:lstStyle/>
          <a:p>
            <a:pPr eaLnBrk="1" hangingPunct="1"/>
            <a:r>
              <a:rPr lang="zh-CN" altLang="en-US" smtClean="0">
                <a:solidFill>
                  <a:srgbClr val="FF0000"/>
                </a:solidFill>
                <a:ea typeface="黑体" pitchFamily="2" charset="-122"/>
              </a:rPr>
              <a:t>八、编译预处理</a:t>
            </a:r>
          </a:p>
        </p:txBody>
      </p:sp>
      <p:sp>
        <p:nvSpPr>
          <p:cNvPr id="69635" name="Rectangle 3"/>
          <p:cNvSpPr>
            <a:spLocks noGrp="1" noRot="1" noChangeArrowheads="1"/>
          </p:cNvSpPr>
          <p:nvPr>
            <p:ph type="body" idx="1"/>
          </p:nvPr>
        </p:nvSpPr>
        <p:spPr>
          <a:xfrm>
            <a:off x="539750" y="981075"/>
            <a:ext cx="8229600" cy="4411663"/>
          </a:xfrm>
        </p:spPr>
        <p:txBody>
          <a:bodyPr/>
          <a:lstStyle/>
          <a:p>
            <a:pPr eaLnBrk="1" hangingPunct="1">
              <a:buFont typeface="Wingdings 2" pitchFamily="18" charset="2"/>
              <a:buNone/>
            </a:pPr>
            <a:r>
              <a:rPr lang="en-US" altLang="zh-CN" smtClean="0">
                <a:solidFill>
                  <a:srgbClr val="3333FF"/>
                </a:solidFill>
              </a:rPr>
              <a:t>②</a:t>
            </a:r>
            <a:r>
              <a:rPr lang="zh-CN" altLang="en-US" smtClean="0">
                <a:solidFill>
                  <a:srgbClr val="3333FF"/>
                </a:solidFill>
                <a:ea typeface="黑体" pitchFamily="2" charset="-122"/>
              </a:rPr>
              <a:t>带参数的宏定义</a:t>
            </a:r>
          </a:p>
          <a:p>
            <a:pPr eaLnBrk="1" hangingPunct="1">
              <a:buFont typeface="Wingdings 2" pitchFamily="18" charset="2"/>
              <a:buNone/>
            </a:pPr>
            <a:r>
              <a:rPr lang="zh-CN" altLang="en-US" smtClean="0"/>
              <a:t>    </a:t>
            </a:r>
            <a:endParaRPr lang="zh-CN" altLang="en-US" smtClean="0">
              <a:solidFill>
                <a:srgbClr val="FF0000"/>
              </a:solidFill>
              <a:latin typeface="楷体_GB2312" pitchFamily="49" charset="-122"/>
              <a:ea typeface="楷体_GB2312" pitchFamily="49" charset="-122"/>
            </a:endParaRPr>
          </a:p>
        </p:txBody>
      </p:sp>
      <p:sp>
        <p:nvSpPr>
          <p:cNvPr id="69636" name="Text Box 4"/>
          <p:cNvSpPr txBox="1">
            <a:spLocks noChangeArrowheads="1"/>
          </p:cNvSpPr>
          <p:nvPr/>
        </p:nvSpPr>
        <p:spPr bwMode="auto">
          <a:xfrm>
            <a:off x="539750" y="1700213"/>
            <a:ext cx="4608513" cy="3927475"/>
          </a:xfrm>
          <a:prstGeom prst="rect">
            <a:avLst/>
          </a:prstGeom>
          <a:solidFill>
            <a:srgbClr val="993366"/>
          </a:solidFill>
          <a:ln w="31750">
            <a:solidFill>
              <a:srgbClr val="FF6600"/>
            </a:solidFill>
            <a:miter lim="800000"/>
            <a:headEnd/>
            <a:tailEnd/>
          </a:ln>
        </p:spPr>
        <p:txBody>
          <a:bodyPr>
            <a:spAutoFit/>
          </a:bodyPr>
          <a:lstStyle/>
          <a:p>
            <a:r>
              <a:rPr lang="en-US" altLang="zh-CN" sz="2400">
                <a:solidFill>
                  <a:srgbClr val="66FFFF"/>
                </a:solidFill>
                <a:ea typeface="华文细黑" pitchFamily="2" charset="-122"/>
              </a:rPr>
              <a:t>【</a:t>
            </a:r>
            <a:r>
              <a:rPr lang="zh-CN" altLang="en-US" sz="2400">
                <a:solidFill>
                  <a:srgbClr val="66FFFF"/>
                </a:solidFill>
                <a:ea typeface="华文细黑" pitchFamily="2" charset="-122"/>
              </a:rPr>
              <a:t>例三</a:t>
            </a:r>
            <a:r>
              <a:rPr lang="en-US" altLang="zh-CN" sz="2400">
                <a:solidFill>
                  <a:srgbClr val="66FFFF"/>
                </a:solidFill>
                <a:ea typeface="华文细黑" pitchFamily="2" charset="-122"/>
              </a:rPr>
              <a:t>】</a:t>
            </a:r>
          </a:p>
          <a:p>
            <a:r>
              <a:rPr lang="en-US" altLang="zh-CN" sz="2800">
                <a:solidFill>
                  <a:schemeClr val="bg1"/>
                </a:solidFill>
              </a:rPr>
              <a:t>#define PT 5.5</a:t>
            </a:r>
          </a:p>
          <a:p>
            <a:r>
              <a:rPr lang="en-US" altLang="zh-CN" sz="2800">
                <a:solidFill>
                  <a:schemeClr val="bg1"/>
                </a:solidFill>
              </a:rPr>
              <a:t>#define s(A)  PT*A*A</a:t>
            </a:r>
          </a:p>
          <a:p>
            <a:pPr>
              <a:spcBef>
                <a:spcPct val="50000"/>
              </a:spcBef>
            </a:pPr>
            <a:r>
              <a:rPr lang="en-US" altLang="zh-CN" sz="2800">
                <a:solidFill>
                  <a:schemeClr val="bg1"/>
                </a:solidFill>
              </a:rPr>
              <a:t>main()</a:t>
            </a:r>
          </a:p>
          <a:p>
            <a:r>
              <a:rPr lang="en-US" altLang="zh-CN" sz="2800">
                <a:solidFill>
                  <a:schemeClr val="bg1"/>
                </a:solidFill>
              </a:rPr>
              <a:t>{ </a:t>
            </a:r>
          </a:p>
          <a:p>
            <a:r>
              <a:rPr lang="en-US" altLang="zh-CN" sz="2800">
                <a:solidFill>
                  <a:schemeClr val="bg1"/>
                </a:solidFill>
              </a:rPr>
              <a:t>    int a=1,b=2;</a:t>
            </a:r>
          </a:p>
          <a:p>
            <a:pPr>
              <a:spcBef>
                <a:spcPct val="55000"/>
              </a:spcBef>
            </a:pPr>
            <a:r>
              <a:rPr lang="en-US" altLang="zh-CN" sz="2800">
                <a:solidFill>
                  <a:schemeClr val="bg1"/>
                </a:solidFill>
              </a:rPr>
              <a:t>    printf("%4.1f\n",s(a+b));  </a:t>
            </a:r>
          </a:p>
          <a:p>
            <a:r>
              <a:rPr lang="en-US" altLang="zh-CN" sz="2800">
                <a:solidFill>
                  <a:schemeClr val="bg1"/>
                </a:solidFill>
              </a:rPr>
              <a:t>}</a:t>
            </a:r>
          </a:p>
        </p:txBody>
      </p:sp>
      <p:sp>
        <p:nvSpPr>
          <p:cNvPr id="110597" name="Text Box 5"/>
          <p:cNvSpPr txBox="1">
            <a:spLocks noChangeArrowheads="1"/>
          </p:cNvSpPr>
          <p:nvPr/>
        </p:nvSpPr>
        <p:spPr bwMode="auto">
          <a:xfrm>
            <a:off x="5651500" y="1844675"/>
            <a:ext cx="1606550" cy="457200"/>
          </a:xfrm>
          <a:prstGeom prst="rect">
            <a:avLst/>
          </a:prstGeom>
          <a:noFill/>
          <a:ln w="9525">
            <a:noFill/>
            <a:miter lim="800000"/>
            <a:headEnd/>
            <a:tailEnd/>
          </a:ln>
        </p:spPr>
        <p:txBody>
          <a:bodyPr wrap="none">
            <a:spAutoFit/>
          </a:bodyPr>
          <a:lstStyle/>
          <a:p>
            <a:r>
              <a:rPr lang="zh-CN" altLang="en-US" sz="2400">
                <a:solidFill>
                  <a:srgbClr val="3333FF"/>
                </a:solidFill>
                <a:ea typeface="华文细黑" pitchFamily="2" charset="-122"/>
              </a:rPr>
              <a:t>结果：</a:t>
            </a:r>
            <a:r>
              <a:rPr lang="en-US" altLang="zh-CN" sz="2400">
                <a:solidFill>
                  <a:srgbClr val="FF0000"/>
                </a:solidFill>
              </a:rPr>
              <a:t>9.5 </a:t>
            </a:r>
          </a:p>
        </p:txBody>
      </p:sp>
      <p:sp>
        <p:nvSpPr>
          <p:cNvPr id="110598" name="Text Box 6"/>
          <p:cNvSpPr txBox="1">
            <a:spLocks noChangeArrowheads="1"/>
          </p:cNvSpPr>
          <p:nvPr/>
        </p:nvSpPr>
        <p:spPr bwMode="auto">
          <a:xfrm>
            <a:off x="5580063" y="3357563"/>
            <a:ext cx="3189287" cy="1917700"/>
          </a:xfrm>
          <a:prstGeom prst="rect">
            <a:avLst/>
          </a:prstGeom>
          <a:noFill/>
          <a:ln w="9525">
            <a:noFill/>
            <a:miter lim="800000"/>
            <a:headEnd/>
            <a:tailEnd/>
          </a:ln>
        </p:spPr>
        <p:txBody>
          <a:bodyPr>
            <a:spAutoFit/>
          </a:bodyPr>
          <a:lstStyle/>
          <a:p>
            <a:r>
              <a:rPr lang="en-US" altLang="zh-CN" sz="2400"/>
              <a:t>【</a:t>
            </a:r>
            <a:r>
              <a:rPr lang="zh-CN" altLang="en-US" sz="2400">
                <a:latin typeface="华文细黑" pitchFamily="2" charset="-122"/>
                <a:ea typeface="华文细黑" pitchFamily="2" charset="-122"/>
              </a:rPr>
              <a:t>讨论</a:t>
            </a:r>
            <a:r>
              <a:rPr lang="en-US" altLang="zh-CN" sz="2400">
                <a:latin typeface="华文细黑" pitchFamily="2" charset="-122"/>
                <a:ea typeface="华文细黑" pitchFamily="2" charset="-122"/>
              </a:rPr>
              <a:t>】</a:t>
            </a:r>
            <a:r>
              <a:rPr lang="zh-CN" altLang="en-US" sz="2400">
                <a:ea typeface="楷体_GB2312" pitchFamily="49" charset="-122"/>
              </a:rPr>
              <a:t>注意</a:t>
            </a:r>
            <a:r>
              <a:rPr lang="en-US" altLang="zh-CN" sz="2400">
                <a:ea typeface="楷体_GB2312" pitchFamily="49" charset="-122"/>
              </a:rPr>
              <a:t>s(a+b)</a:t>
            </a:r>
            <a:r>
              <a:rPr lang="zh-CN" altLang="en-US" sz="2400">
                <a:ea typeface="楷体_GB2312" pitchFamily="49" charset="-122"/>
              </a:rPr>
              <a:t>不是函数，它不做任何计算（如果是函数，则</a:t>
            </a:r>
            <a:r>
              <a:rPr lang="en-US" altLang="zh-CN" sz="2400">
                <a:ea typeface="楷体_GB2312" pitchFamily="49" charset="-122"/>
              </a:rPr>
              <a:t>s(a+b)</a:t>
            </a:r>
            <a:r>
              <a:rPr lang="zh-CN" altLang="en-US" sz="2400">
                <a:ea typeface="楷体_GB2312" pitchFamily="49" charset="-122"/>
              </a:rPr>
              <a:t>为</a:t>
            </a:r>
            <a:r>
              <a:rPr lang="en-US" altLang="zh-CN" sz="2400">
                <a:ea typeface="楷体_GB2312" pitchFamily="49" charset="-122"/>
              </a:rPr>
              <a:t>s(3)</a:t>
            </a:r>
            <a:r>
              <a:rPr lang="zh-CN" altLang="en-US" sz="2400">
                <a:ea typeface="楷体_GB2312" pitchFamily="49" charset="-122"/>
              </a:rPr>
              <a:t>，结果</a:t>
            </a:r>
            <a:r>
              <a:rPr lang="en-US" altLang="zh-CN" sz="2400">
                <a:ea typeface="楷体_GB2312" pitchFamily="49" charset="-122"/>
              </a:rPr>
              <a:t>49.5</a:t>
            </a:r>
            <a:r>
              <a:rPr lang="zh-CN" altLang="en-US" sz="2400">
                <a:ea typeface="楷体_GB2312" pitchFamily="49" charset="-122"/>
              </a:rPr>
              <a:t>）</a:t>
            </a:r>
          </a:p>
        </p:txBody>
      </p:sp>
      <p:sp>
        <p:nvSpPr>
          <p:cNvPr id="110599" name="Text Box 7"/>
          <p:cNvSpPr txBox="1">
            <a:spLocks noChangeArrowheads="1"/>
          </p:cNvSpPr>
          <p:nvPr/>
        </p:nvSpPr>
        <p:spPr bwMode="auto">
          <a:xfrm>
            <a:off x="5526088" y="2565400"/>
            <a:ext cx="3617912" cy="396875"/>
          </a:xfrm>
          <a:prstGeom prst="rect">
            <a:avLst/>
          </a:prstGeom>
          <a:noFill/>
          <a:ln w="9525">
            <a:noFill/>
            <a:miter lim="800000"/>
            <a:headEnd/>
            <a:tailEnd/>
          </a:ln>
        </p:spPr>
        <p:txBody>
          <a:bodyPr wrap="none">
            <a:spAutoFit/>
          </a:bodyPr>
          <a:lstStyle/>
          <a:p>
            <a:r>
              <a:rPr lang="en-US" altLang="zh-CN"/>
              <a:t> </a:t>
            </a:r>
            <a:r>
              <a:rPr lang="en-US" altLang="zh-CN" sz="2000"/>
              <a:t>s(a+b)=5.5×1</a:t>
            </a:r>
            <a:r>
              <a:rPr lang="zh-CN" altLang="en-US" sz="2000"/>
              <a:t>＋</a:t>
            </a:r>
            <a:r>
              <a:rPr lang="en-US" altLang="zh-CN" sz="2000"/>
              <a:t>2×1</a:t>
            </a:r>
            <a:r>
              <a:rPr lang="zh-CN" altLang="en-US" sz="2000"/>
              <a:t>＋</a:t>
            </a:r>
            <a:r>
              <a:rPr lang="en-US" altLang="zh-CN" sz="2000"/>
              <a:t>2=9.5</a:t>
            </a:r>
            <a:r>
              <a:rPr lang="en-US" altLang="zh-CN"/>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checkerboard(across)">
                                      <p:cBhvr>
                                        <p:cTn id="7" dur="500"/>
                                        <p:tgtEl>
                                          <p:spTgt spid="1105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0599"/>
                                        </p:tgtEl>
                                        <p:attrNameLst>
                                          <p:attrName>style.visibility</p:attrName>
                                        </p:attrNameLst>
                                      </p:cBhvr>
                                      <p:to>
                                        <p:strVal val="visible"/>
                                      </p:to>
                                    </p:set>
                                    <p:anim calcmode="lin" valueType="num">
                                      <p:cBhvr additive="base">
                                        <p:cTn id="12" dur="500" fill="hold"/>
                                        <p:tgtEl>
                                          <p:spTgt spid="110599"/>
                                        </p:tgtEl>
                                        <p:attrNameLst>
                                          <p:attrName>ppt_x</p:attrName>
                                        </p:attrNameLst>
                                      </p:cBhvr>
                                      <p:tavLst>
                                        <p:tav tm="0">
                                          <p:val>
                                            <p:strVal val="1+#ppt_w/2"/>
                                          </p:val>
                                        </p:tav>
                                        <p:tav tm="100000">
                                          <p:val>
                                            <p:strVal val="#ppt_x"/>
                                          </p:val>
                                        </p:tav>
                                      </p:tavLst>
                                    </p:anim>
                                    <p:anim calcmode="lin" valueType="num">
                                      <p:cBhvr additive="base">
                                        <p:cTn id="13" dur="500" fill="hold"/>
                                        <p:tgtEl>
                                          <p:spTgt spid="11059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0598"/>
                                        </p:tgtEl>
                                        <p:attrNameLst>
                                          <p:attrName>style.visibility</p:attrName>
                                        </p:attrNameLst>
                                      </p:cBhvr>
                                      <p:to>
                                        <p:strVal val="visible"/>
                                      </p:to>
                                    </p:set>
                                    <p:anim calcmode="lin" valueType="num">
                                      <p:cBhvr additive="base">
                                        <p:cTn id="18" dur="500" fill="hold"/>
                                        <p:tgtEl>
                                          <p:spTgt spid="110598"/>
                                        </p:tgtEl>
                                        <p:attrNameLst>
                                          <p:attrName>ppt_x</p:attrName>
                                        </p:attrNameLst>
                                      </p:cBhvr>
                                      <p:tavLst>
                                        <p:tav tm="0">
                                          <p:val>
                                            <p:strVal val="1+#ppt_w/2"/>
                                          </p:val>
                                        </p:tav>
                                        <p:tav tm="100000">
                                          <p:val>
                                            <p:strVal val="#ppt_x"/>
                                          </p:val>
                                        </p:tav>
                                      </p:tavLst>
                                    </p:anim>
                                    <p:anim calcmode="lin" valueType="num">
                                      <p:cBhvr additive="base">
                                        <p:cTn id="19"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p:bldP spid="110598" grpId="0"/>
      <p:bldP spid="110599"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468313" y="0"/>
            <a:ext cx="7543800" cy="908050"/>
          </a:xfrm>
        </p:spPr>
        <p:txBody>
          <a:bodyPr/>
          <a:lstStyle/>
          <a:p>
            <a:pPr eaLnBrk="1" hangingPunct="1"/>
            <a:r>
              <a:rPr lang="zh-CN" altLang="en-US" smtClean="0">
                <a:solidFill>
                  <a:srgbClr val="FF0000"/>
                </a:solidFill>
                <a:ea typeface="黑体" pitchFamily="2" charset="-122"/>
              </a:rPr>
              <a:t>八、编译预处理</a:t>
            </a:r>
          </a:p>
        </p:txBody>
      </p:sp>
      <p:sp>
        <p:nvSpPr>
          <p:cNvPr id="70659" name="Rectangle 3"/>
          <p:cNvSpPr>
            <a:spLocks noGrp="1" noRot="1" noChangeArrowheads="1"/>
          </p:cNvSpPr>
          <p:nvPr>
            <p:ph type="body" idx="1"/>
          </p:nvPr>
        </p:nvSpPr>
        <p:spPr>
          <a:xfrm>
            <a:off x="539750" y="981075"/>
            <a:ext cx="8229600" cy="4411663"/>
          </a:xfrm>
        </p:spPr>
        <p:txBody>
          <a:bodyPr/>
          <a:lstStyle/>
          <a:p>
            <a:pPr eaLnBrk="1" hangingPunct="1">
              <a:buFont typeface="Wingdings 2" pitchFamily="18" charset="2"/>
              <a:buNone/>
            </a:pPr>
            <a:r>
              <a:rPr lang="en-US" altLang="zh-CN" smtClean="0">
                <a:solidFill>
                  <a:srgbClr val="3333FF"/>
                </a:solidFill>
              </a:rPr>
              <a:t>②</a:t>
            </a:r>
            <a:r>
              <a:rPr lang="zh-CN" altLang="en-US" smtClean="0">
                <a:solidFill>
                  <a:srgbClr val="3333FF"/>
                </a:solidFill>
                <a:ea typeface="黑体" pitchFamily="2" charset="-122"/>
              </a:rPr>
              <a:t>带参数的宏定义</a:t>
            </a:r>
          </a:p>
          <a:p>
            <a:pPr eaLnBrk="1" hangingPunct="1">
              <a:buFont typeface="Wingdings 2" pitchFamily="18" charset="2"/>
              <a:buNone/>
            </a:pPr>
            <a:r>
              <a:rPr lang="zh-CN" altLang="en-US" smtClean="0"/>
              <a:t>    </a:t>
            </a:r>
            <a:endParaRPr lang="zh-CN" altLang="en-US" smtClean="0">
              <a:solidFill>
                <a:srgbClr val="FF0000"/>
              </a:solidFill>
              <a:latin typeface="楷体_GB2312" pitchFamily="49" charset="-122"/>
              <a:ea typeface="楷体_GB2312" pitchFamily="49" charset="-122"/>
            </a:endParaRPr>
          </a:p>
        </p:txBody>
      </p:sp>
      <p:sp>
        <p:nvSpPr>
          <p:cNvPr id="70660" name="Text Box 4"/>
          <p:cNvSpPr txBox="1">
            <a:spLocks noChangeArrowheads="1"/>
          </p:cNvSpPr>
          <p:nvPr/>
        </p:nvSpPr>
        <p:spPr bwMode="auto">
          <a:xfrm>
            <a:off x="539750" y="1700213"/>
            <a:ext cx="5040313" cy="4419600"/>
          </a:xfrm>
          <a:prstGeom prst="rect">
            <a:avLst/>
          </a:prstGeom>
          <a:solidFill>
            <a:srgbClr val="993366"/>
          </a:solidFill>
          <a:ln w="31750">
            <a:solidFill>
              <a:srgbClr val="FF6600"/>
            </a:solidFill>
            <a:miter lim="800000"/>
            <a:headEnd/>
            <a:tailEnd/>
          </a:ln>
        </p:spPr>
        <p:txBody>
          <a:bodyPr>
            <a:spAutoFit/>
          </a:bodyPr>
          <a:lstStyle/>
          <a:p>
            <a:r>
              <a:rPr lang="en-US" altLang="zh-CN" sz="2400">
                <a:solidFill>
                  <a:srgbClr val="66FFFF"/>
                </a:solidFill>
                <a:ea typeface="华文细黑" pitchFamily="2" charset="-122"/>
              </a:rPr>
              <a:t>【</a:t>
            </a:r>
            <a:r>
              <a:rPr lang="zh-CN" altLang="en-US" sz="2400">
                <a:solidFill>
                  <a:srgbClr val="66FFFF"/>
                </a:solidFill>
                <a:ea typeface="华文细黑" pitchFamily="2" charset="-122"/>
              </a:rPr>
              <a:t>例四</a:t>
            </a:r>
            <a:r>
              <a:rPr lang="en-US" altLang="zh-CN" sz="2400">
                <a:solidFill>
                  <a:srgbClr val="66FFFF"/>
                </a:solidFill>
                <a:ea typeface="华文细黑" pitchFamily="2" charset="-122"/>
              </a:rPr>
              <a:t>】</a:t>
            </a:r>
            <a:r>
              <a:rPr lang="zh-CN" altLang="en-US" sz="2400">
                <a:solidFill>
                  <a:srgbClr val="66FFFF"/>
                </a:solidFill>
                <a:ea typeface="华文细黑" pitchFamily="2" charset="-122"/>
              </a:rPr>
              <a:t>选择正确答案</a:t>
            </a:r>
          </a:p>
          <a:p>
            <a:pPr>
              <a:spcBef>
                <a:spcPct val="35000"/>
              </a:spcBef>
            </a:pPr>
            <a:r>
              <a:rPr lang="en-US" altLang="zh-CN" sz="2800">
                <a:solidFill>
                  <a:schemeClr val="bg1"/>
                </a:solidFill>
              </a:rPr>
              <a:t>#include "stdio.h"</a:t>
            </a:r>
          </a:p>
          <a:p>
            <a:r>
              <a:rPr lang="en-US" altLang="zh-CN" sz="2800">
                <a:solidFill>
                  <a:schemeClr val="bg1"/>
                </a:solidFill>
              </a:rPr>
              <a:t>#define   SUM(y)     1+y</a:t>
            </a:r>
          </a:p>
          <a:p>
            <a:r>
              <a:rPr lang="en-US" altLang="zh-CN" sz="2800">
                <a:solidFill>
                  <a:schemeClr val="bg1"/>
                </a:solidFill>
              </a:rPr>
              <a:t>main( )</a:t>
            </a:r>
          </a:p>
          <a:p>
            <a:r>
              <a:rPr lang="en-US" altLang="zh-CN" sz="2800">
                <a:solidFill>
                  <a:schemeClr val="bg1"/>
                </a:solidFill>
              </a:rPr>
              <a:t>{</a:t>
            </a:r>
          </a:p>
          <a:p>
            <a:r>
              <a:rPr lang="en-US" altLang="zh-CN" sz="2800">
                <a:solidFill>
                  <a:schemeClr val="bg1"/>
                </a:solidFill>
              </a:rPr>
              <a:t>     int x=2;</a:t>
            </a:r>
          </a:p>
          <a:p>
            <a:r>
              <a:rPr lang="en-US" altLang="zh-CN" sz="2800">
                <a:solidFill>
                  <a:schemeClr val="bg1"/>
                </a:solidFill>
              </a:rPr>
              <a:t>     printf("%d\n",SUM(5)</a:t>
            </a:r>
            <a:r>
              <a:rPr lang="en-US" altLang="zh-CN" sz="2800">
                <a:solidFill>
                  <a:schemeClr val="bg1"/>
                </a:solidFill>
                <a:latin typeface="宋体" pitchFamily="2" charset="-122"/>
              </a:rPr>
              <a:t>*</a:t>
            </a:r>
            <a:r>
              <a:rPr lang="en-US" altLang="zh-CN" sz="2800">
                <a:solidFill>
                  <a:schemeClr val="bg1"/>
                </a:solidFill>
              </a:rPr>
              <a:t>x);</a:t>
            </a:r>
          </a:p>
          <a:p>
            <a:r>
              <a:rPr lang="en-US" altLang="zh-CN" sz="2800">
                <a:solidFill>
                  <a:schemeClr val="bg1"/>
                </a:solidFill>
              </a:rPr>
              <a:t>}</a:t>
            </a:r>
          </a:p>
          <a:p>
            <a:endParaRPr lang="en-US" altLang="zh-CN" sz="2800">
              <a:solidFill>
                <a:schemeClr val="bg1"/>
              </a:solidFill>
            </a:endParaRPr>
          </a:p>
          <a:p>
            <a:r>
              <a:rPr lang="en-US" altLang="zh-CN" sz="2400">
                <a:solidFill>
                  <a:srgbClr val="FFFF66"/>
                </a:solidFill>
                <a:ea typeface="华文细黑" pitchFamily="2" charset="-122"/>
              </a:rPr>
              <a:t>  </a:t>
            </a:r>
            <a:r>
              <a:rPr lang="en-US" altLang="zh-CN" sz="2400">
                <a:solidFill>
                  <a:srgbClr val="FF00FF"/>
                </a:solidFill>
                <a:ea typeface="华文细黑" pitchFamily="2" charset="-122"/>
              </a:rPr>
              <a:t>A)</a:t>
            </a:r>
            <a:r>
              <a:rPr lang="en-US" altLang="zh-CN" sz="2400">
                <a:solidFill>
                  <a:srgbClr val="FFFF66"/>
                </a:solidFill>
                <a:ea typeface="华文细黑" pitchFamily="2" charset="-122"/>
              </a:rPr>
              <a:t> 10     </a:t>
            </a:r>
            <a:r>
              <a:rPr lang="en-US" altLang="zh-CN" sz="2400">
                <a:solidFill>
                  <a:srgbClr val="FF00FF"/>
                </a:solidFill>
                <a:ea typeface="华文细黑" pitchFamily="2" charset="-122"/>
              </a:rPr>
              <a:t>B)</a:t>
            </a:r>
            <a:r>
              <a:rPr lang="en-US" altLang="zh-CN" sz="2400">
                <a:solidFill>
                  <a:srgbClr val="FFFF66"/>
                </a:solidFill>
                <a:ea typeface="华文细黑" pitchFamily="2" charset="-122"/>
              </a:rPr>
              <a:t> 11      </a:t>
            </a:r>
            <a:r>
              <a:rPr lang="en-US" altLang="zh-CN" sz="2400">
                <a:solidFill>
                  <a:srgbClr val="FF00FF"/>
                </a:solidFill>
                <a:ea typeface="华文细黑" pitchFamily="2" charset="-122"/>
              </a:rPr>
              <a:t>C)</a:t>
            </a:r>
            <a:r>
              <a:rPr lang="en-US" altLang="zh-CN" sz="2400">
                <a:solidFill>
                  <a:srgbClr val="FFFF66"/>
                </a:solidFill>
                <a:ea typeface="华文细黑" pitchFamily="2" charset="-122"/>
              </a:rPr>
              <a:t> 12      </a:t>
            </a:r>
            <a:r>
              <a:rPr lang="en-US" altLang="zh-CN" sz="2400">
                <a:solidFill>
                  <a:srgbClr val="FF00FF"/>
                </a:solidFill>
                <a:ea typeface="华文细黑" pitchFamily="2" charset="-122"/>
              </a:rPr>
              <a:t>D)</a:t>
            </a:r>
            <a:r>
              <a:rPr lang="en-US" altLang="zh-CN" sz="2400">
                <a:solidFill>
                  <a:srgbClr val="FFFF66"/>
                </a:solidFill>
                <a:ea typeface="华文细黑" pitchFamily="2" charset="-122"/>
              </a:rPr>
              <a:t> 15</a:t>
            </a:r>
          </a:p>
        </p:txBody>
      </p:sp>
      <p:sp>
        <p:nvSpPr>
          <p:cNvPr id="116741" name="Text Box 5"/>
          <p:cNvSpPr txBox="1">
            <a:spLocks noChangeArrowheads="1"/>
          </p:cNvSpPr>
          <p:nvPr/>
        </p:nvSpPr>
        <p:spPr bwMode="auto">
          <a:xfrm>
            <a:off x="6443663" y="3860800"/>
            <a:ext cx="1385887" cy="457200"/>
          </a:xfrm>
          <a:prstGeom prst="rect">
            <a:avLst/>
          </a:prstGeom>
          <a:noFill/>
          <a:ln w="9525">
            <a:noFill/>
            <a:miter lim="800000"/>
            <a:headEnd/>
            <a:tailEnd/>
          </a:ln>
        </p:spPr>
        <p:txBody>
          <a:bodyPr wrap="none">
            <a:spAutoFit/>
          </a:bodyPr>
          <a:lstStyle/>
          <a:p>
            <a:r>
              <a:rPr lang="zh-CN" altLang="en-US" sz="2400">
                <a:solidFill>
                  <a:srgbClr val="3333FF"/>
                </a:solidFill>
                <a:ea typeface="华文细黑" pitchFamily="2" charset="-122"/>
              </a:rPr>
              <a:t>结果：</a:t>
            </a:r>
            <a:r>
              <a:rPr lang="en-US" altLang="zh-CN" sz="2400">
                <a:solidFill>
                  <a:srgbClr val="FF0000"/>
                </a:solidFill>
              </a:rPr>
              <a:t>B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checkerboard(across)">
                                      <p:cBhvr>
                                        <p:cTn id="7" dur="500"/>
                                        <p:tgtEl>
                                          <p:spTgt spid="11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r>
              <a:rPr lang="en-US" altLang="zh-CN" smtClean="0">
                <a:solidFill>
                  <a:srgbClr val="FF0000"/>
                </a:solidFill>
                <a:latin typeface="黑体" pitchFamily="2" charset="-122"/>
                <a:ea typeface="黑体" pitchFamily="2" charset="-122"/>
              </a:rPr>
              <a:t>2</a:t>
            </a:r>
            <a:r>
              <a:rPr lang="zh-CN" altLang="en-US" smtClean="0">
                <a:solidFill>
                  <a:srgbClr val="FF0000"/>
                </a:solidFill>
                <a:latin typeface="黑体" pitchFamily="2" charset="-122"/>
                <a:ea typeface="黑体" pitchFamily="2" charset="-122"/>
              </a:rPr>
              <a:t>、文件包含</a:t>
            </a:r>
            <a:r>
              <a:rPr lang="zh-CN" altLang="en-US" smtClean="0"/>
              <a:t>   </a:t>
            </a:r>
            <a:r>
              <a:rPr lang="en-US" altLang="zh-CN" sz="3300" b="1" i="1" smtClean="0">
                <a:solidFill>
                  <a:srgbClr val="3333FF"/>
                </a:solidFill>
              </a:rPr>
              <a:t>P194</a:t>
            </a:r>
          </a:p>
        </p:txBody>
      </p:sp>
      <p:sp>
        <p:nvSpPr>
          <p:cNvPr id="71683" name="Rectangle 3"/>
          <p:cNvSpPr>
            <a:spLocks noGrp="1" noRot="1" noChangeArrowheads="1"/>
          </p:cNvSpPr>
          <p:nvPr>
            <p:ph type="body" idx="1"/>
          </p:nvPr>
        </p:nvSpPr>
        <p:spPr/>
        <p:txBody>
          <a:bodyPr/>
          <a:lstStyle/>
          <a:p>
            <a:pPr eaLnBrk="1" hangingPunct="1"/>
            <a:r>
              <a:rPr lang="en-US" altLang="zh-CN" smtClean="0">
                <a:solidFill>
                  <a:srgbClr val="3333FF"/>
                </a:solidFill>
                <a:ea typeface="华文细黑" pitchFamily="2" charset="-122"/>
              </a:rPr>
              <a:t>#include  &lt;   &gt;</a:t>
            </a:r>
            <a:r>
              <a:rPr lang="en-US" altLang="zh-CN" smtClean="0">
                <a:ea typeface="华文细黑" pitchFamily="2" charset="-122"/>
              </a:rPr>
              <a:t>   </a:t>
            </a:r>
            <a:r>
              <a:rPr lang="zh-CN" altLang="en-US" smtClean="0">
                <a:solidFill>
                  <a:srgbClr val="A50021"/>
                </a:solidFill>
                <a:ea typeface="华文细黑" pitchFamily="2" charset="-122"/>
              </a:rPr>
              <a:t>标准方式</a:t>
            </a:r>
          </a:p>
          <a:p>
            <a:pPr eaLnBrk="1" hangingPunct="1">
              <a:buFont typeface="Wingdings 2" pitchFamily="18" charset="2"/>
              <a:buNone/>
            </a:pPr>
            <a:r>
              <a:rPr lang="zh-CN" altLang="en-US" smtClean="0">
                <a:ea typeface="华文细黑" pitchFamily="2" charset="-122"/>
              </a:rPr>
              <a:t>   只按标准方式</a:t>
            </a:r>
            <a:r>
              <a:rPr lang="en-US" altLang="zh-CN" smtClean="0">
                <a:ea typeface="华文细黑" pitchFamily="2" charset="-122"/>
              </a:rPr>
              <a:t>(</a:t>
            </a:r>
            <a:r>
              <a:rPr lang="zh-CN" altLang="en-US" smtClean="0">
                <a:ea typeface="华文细黑" pitchFamily="2" charset="-122"/>
              </a:rPr>
              <a:t>系统存放</a:t>
            </a:r>
            <a:r>
              <a:rPr lang="en-US" altLang="zh-CN" smtClean="0">
                <a:ea typeface="华文细黑" pitchFamily="2" charset="-122"/>
              </a:rPr>
              <a:t>C</a:t>
            </a:r>
            <a:r>
              <a:rPr lang="zh-CN" altLang="en-US" smtClean="0">
                <a:ea typeface="华文细黑" pitchFamily="2" charset="-122"/>
              </a:rPr>
              <a:t>库函数头文件所在目录</a:t>
            </a:r>
            <a:r>
              <a:rPr lang="en-US" altLang="zh-CN" smtClean="0">
                <a:ea typeface="华文细黑" pitchFamily="2" charset="-122"/>
              </a:rPr>
              <a:t>)</a:t>
            </a:r>
            <a:r>
              <a:rPr lang="zh-CN" altLang="en-US" smtClean="0">
                <a:ea typeface="华文细黑" pitchFamily="2" charset="-122"/>
              </a:rPr>
              <a:t>查找所要包含的文件</a:t>
            </a:r>
          </a:p>
          <a:p>
            <a:pPr eaLnBrk="1" hangingPunct="1">
              <a:buFont typeface="Wingdings 2" pitchFamily="18" charset="2"/>
              <a:buNone/>
            </a:pPr>
            <a:r>
              <a:rPr lang="zh-CN" altLang="en-US" smtClean="0">
                <a:ea typeface="华文细黑" pitchFamily="2" charset="-122"/>
              </a:rPr>
              <a:t>   </a:t>
            </a:r>
            <a:r>
              <a:rPr lang="zh-CN" altLang="en-US" smtClean="0">
                <a:latin typeface="楷体_GB2312" pitchFamily="49" charset="-122"/>
                <a:ea typeface="楷体_GB2312" pitchFamily="49" charset="-122"/>
              </a:rPr>
              <a:t>对</a:t>
            </a:r>
            <a:r>
              <a:rPr lang="en-US" altLang="zh-CN" smtClean="0">
                <a:latin typeface="楷体_GB2312" pitchFamily="49" charset="-122"/>
                <a:ea typeface="楷体_GB2312" pitchFamily="49" charset="-122"/>
              </a:rPr>
              <a:t>TC,</a:t>
            </a:r>
            <a:r>
              <a:rPr lang="zh-CN" altLang="en-US" smtClean="0">
                <a:latin typeface="楷体_GB2312" pitchFamily="49" charset="-122"/>
                <a:ea typeface="楷体_GB2312" pitchFamily="49" charset="-122"/>
              </a:rPr>
              <a:t>默认只在</a:t>
            </a:r>
            <a:r>
              <a:rPr lang="en-US" altLang="zh-CN" smtClean="0">
                <a:latin typeface="楷体_GB2312" pitchFamily="49" charset="-122"/>
                <a:ea typeface="楷体_GB2312" pitchFamily="49" charset="-122"/>
              </a:rPr>
              <a:t>\tc\include</a:t>
            </a:r>
            <a:r>
              <a:rPr lang="zh-CN" altLang="en-US" smtClean="0">
                <a:latin typeface="楷体_GB2312" pitchFamily="49" charset="-122"/>
                <a:ea typeface="楷体_GB2312" pitchFamily="49" charset="-122"/>
              </a:rPr>
              <a:t>目录下查找</a:t>
            </a:r>
          </a:p>
          <a:p>
            <a:pPr eaLnBrk="1" hangingPunct="1"/>
            <a:r>
              <a:rPr lang="en-US" altLang="zh-CN" smtClean="0">
                <a:solidFill>
                  <a:srgbClr val="3333FF"/>
                </a:solidFill>
                <a:ea typeface="华文细黑" pitchFamily="2" charset="-122"/>
              </a:rPr>
              <a:t>#include   “    ”</a:t>
            </a:r>
            <a:r>
              <a:rPr lang="en-US" altLang="zh-CN" smtClean="0">
                <a:ea typeface="华文细黑" pitchFamily="2" charset="-122"/>
              </a:rPr>
              <a:t>   </a:t>
            </a:r>
          </a:p>
          <a:p>
            <a:pPr eaLnBrk="1" hangingPunct="1">
              <a:buFont typeface="Wingdings 2" pitchFamily="18" charset="2"/>
              <a:buNone/>
            </a:pPr>
            <a:r>
              <a:rPr lang="en-US" altLang="zh-CN" smtClean="0">
                <a:ea typeface="华文细黑" pitchFamily="2" charset="-122"/>
              </a:rPr>
              <a:t>   </a:t>
            </a:r>
            <a:r>
              <a:rPr lang="zh-CN" altLang="en-US" smtClean="0">
                <a:ea typeface="华文细黑" pitchFamily="2" charset="-122"/>
              </a:rPr>
              <a:t>先在源文件所在目录找指定头文件，若无再按标准方式找（更保险）</a:t>
            </a:r>
          </a:p>
          <a:p>
            <a:pPr eaLnBrk="1" hangingPunct="1"/>
            <a:endParaRPr lang="en-US" altLang="zh-CN" smtClean="0">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395288" y="0"/>
            <a:ext cx="8443912" cy="1143000"/>
          </a:xfrm>
          <a:prstGeom prst="rect">
            <a:avLst/>
          </a:prstGeom>
          <a:noFill/>
          <a:ln w="9525">
            <a:noFill/>
            <a:miter lim="800000"/>
            <a:headEnd/>
            <a:tailEnd/>
          </a:ln>
        </p:spPr>
        <p:txBody>
          <a:bodyPr lIns="92075" tIns="46038" rIns="92075" bIns="46038" anchor="ctr"/>
          <a:lstStyle/>
          <a:p>
            <a:r>
              <a:rPr lang="zh-CN" altLang="en-US" sz="3200">
                <a:solidFill>
                  <a:schemeClr val="tx2"/>
                </a:solidFill>
                <a:ea typeface="楷体_GB2312" pitchFamily="49" charset="-122"/>
              </a:rPr>
              <a:t>关于编译预处理（文件包含）</a:t>
            </a:r>
            <a:r>
              <a:rPr lang="zh-CN" altLang="en-US" sz="3600">
                <a:solidFill>
                  <a:schemeClr val="tx2"/>
                </a:solidFill>
                <a:ea typeface="楷体_GB2312" pitchFamily="49" charset="-122"/>
              </a:rPr>
              <a:t>     </a:t>
            </a:r>
            <a:r>
              <a:rPr lang="en-US" altLang="zh-CN" sz="2400" i="1">
                <a:ea typeface="楷体_GB2312" pitchFamily="49" charset="-122"/>
              </a:rPr>
              <a:t>P194</a:t>
            </a:r>
          </a:p>
        </p:txBody>
      </p:sp>
      <p:sp>
        <p:nvSpPr>
          <p:cNvPr id="311301" name="Rectangle 5"/>
          <p:cNvSpPr>
            <a:spLocks noChangeArrowheads="1"/>
          </p:cNvSpPr>
          <p:nvPr/>
        </p:nvSpPr>
        <p:spPr bwMode="auto">
          <a:xfrm>
            <a:off x="539750" y="1066800"/>
            <a:ext cx="8402638" cy="5257800"/>
          </a:xfrm>
          <a:prstGeom prst="rect">
            <a:avLst/>
          </a:prstGeom>
          <a:noFill/>
          <a:ln w="9525">
            <a:noFill/>
            <a:miter lim="800000"/>
            <a:headEnd/>
            <a:tailEnd/>
          </a:ln>
        </p:spPr>
        <p:txBody>
          <a:bodyPr/>
          <a:lstStyle/>
          <a:p>
            <a:pPr marL="342900" indent="-342900">
              <a:lnSpc>
                <a:spcPct val="90000"/>
              </a:lnSpc>
              <a:spcBef>
                <a:spcPct val="20000"/>
              </a:spcBef>
              <a:buClr>
                <a:schemeClr val="hlink"/>
              </a:buClr>
            </a:pPr>
            <a:r>
              <a:rPr lang="en-US" altLang="zh-CN" sz="2800">
                <a:latin typeface="Arial" charset="0"/>
              </a:rPr>
              <a:t>#include  &lt;stdio.h&gt;</a:t>
            </a:r>
          </a:p>
          <a:p>
            <a:pPr marL="342900" indent="-342900">
              <a:lnSpc>
                <a:spcPct val="90000"/>
              </a:lnSpc>
              <a:spcBef>
                <a:spcPct val="20000"/>
              </a:spcBef>
              <a:buClr>
                <a:schemeClr val="hlink"/>
              </a:buClr>
            </a:pPr>
            <a:r>
              <a:rPr lang="en-US" altLang="zh-CN" sz="2000">
                <a:solidFill>
                  <a:srgbClr val="66FF66"/>
                </a:solidFill>
                <a:latin typeface="Arial" charset="0"/>
              </a:rPr>
              <a:t>           </a:t>
            </a:r>
            <a:r>
              <a:rPr lang="en-US" altLang="zh-CN" sz="2400">
                <a:solidFill>
                  <a:srgbClr val="66FF66"/>
                </a:solidFill>
                <a:latin typeface="Arial" charset="0"/>
              </a:rPr>
              <a:t>stdio.h——“</a:t>
            </a:r>
            <a:r>
              <a:rPr lang="zh-CN" altLang="en-US" sz="2400">
                <a:solidFill>
                  <a:srgbClr val="66FF66"/>
                </a:solidFill>
                <a:latin typeface="Arial" charset="0"/>
                <a:ea typeface="华文细黑" pitchFamily="2" charset="-122"/>
              </a:rPr>
              <a:t>头文件</a:t>
            </a:r>
            <a:r>
              <a:rPr lang="zh-CN" altLang="en-US" sz="2400">
                <a:solidFill>
                  <a:srgbClr val="66FF66"/>
                </a:solidFill>
                <a:latin typeface="Arial" charset="0"/>
              </a:rPr>
              <a:t>”</a:t>
            </a:r>
            <a:r>
              <a:rPr lang="zh-CN" altLang="en-US" sz="2400">
                <a:solidFill>
                  <a:srgbClr val="66FF66"/>
                </a:solidFill>
                <a:latin typeface="Arial" charset="0"/>
                <a:ea typeface="华文细黑" pitchFamily="2" charset="-122"/>
              </a:rPr>
              <a:t>（标准前导文件）</a:t>
            </a:r>
          </a:p>
          <a:p>
            <a:pPr marL="342900" indent="-342900">
              <a:lnSpc>
                <a:spcPct val="90000"/>
              </a:lnSpc>
              <a:spcBef>
                <a:spcPct val="20000"/>
              </a:spcBef>
              <a:buClr>
                <a:schemeClr val="hlink"/>
              </a:buClr>
            </a:pPr>
            <a:endParaRPr lang="zh-CN" altLang="en-US" sz="2400">
              <a:solidFill>
                <a:srgbClr val="66FF66"/>
              </a:solidFill>
              <a:latin typeface="Arial" charset="0"/>
            </a:endParaRPr>
          </a:p>
          <a:p>
            <a:pPr marL="342900" indent="-342900">
              <a:lnSpc>
                <a:spcPct val="90000"/>
              </a:lnSpc>
              <a:spcBef>
                <a:spcPct val="20000"/>
              </a:spcBef>
              <a:buClr>
                <a:schemeClr val="hlink"/>
              </a:buClr>
              <a:buFontTx/>
              <a:buChar char="•"/>
            </a:pPr>
            <a:r>
              <a:rPr lang="en-US" altLang="zh-CN" sz="2400">
                <a:latin typeface="华文细黑" pitchFamily="2" charset="-122"/>
                <a:ea typeface="华文细黑" pitchFamily="2" charset="-122"/>
              </a:rPr>
              <a:t>C</a:t>
            </a:r>
            <a:r>
              <a:rPr lang="zh-CN" altLang="en-US" sz="2400">
                <a:latin typeface="华文细黑" pitchFamily="2" charset="-122"/>
                <a:ea typeface="华文细黑" pitchFamily="2" charset="-122"/>
              </a:rPr>
              <a:t>语言是一种“装配式”语言，许多常规的工作如输入、输出、数学函数等，往往事先由人做成各种“程序模块”</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库函数</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，存放在各种所谓“头文件”（</a:t>
            </a:r>
            <a:r>
              <a:rPr lang="en-US" altLang="zh-CN" sz="2400">
                <a:latin typeface="华文细黑" pitchFamily="2" charset="-122"/>
                <a:ea typeface="华文细黑" pitchFamily="2" charset="-122"/>
              </a:rPr>
              <a:t>.h</a:t>
            </a:r>
            <a:r>
              <a:rPr lang="zh-CN" altLang="en-US" sz="2400">
                <a:latin typeface="华文细黑" pitchFamily="2" charset="-122"/>
                <a:ea typeface="华文细黑" pitchFamily="2" charset="-122"/>
              </a:rPr>
              <a:t>）中。使</a:t>
            </a:r>
            <a:r>
              <a:rPr lang="zh-CN" altLang="en-US" sz="2400">
                <a:ea typeface="华文细黑" pitchFamily="2" charset="-122"/>
              </a:rPr>
              <a:t>用时只需进行以下处理</a:t>
            </a:r>
            <a:r>
              <a:rPr lang="en-US" altLang="zh-CN" sz="2400">
                <a:latin typeface="华文细黑" pitchFamily="2" charset="-122"/>
                <a:ea typeface="华文细黑" pitchFamily="2" charset="-122"/>
              </a:rPr>
              <a:t>——</a:t>
            </a:r>
            <a:endParaRPr lang="en-US" altLang="zh-CN" sz="2400">
              <a:ea typeface="华文细黑" pitchFamily="2" charset="-122"/>
            </a:endParaRPr>
          </a:p>
          <a:p>
            <a:pPr marL="342900" indent="-342900">
              <a:lnSpc>
                <a:spcPct val="90000"/>
              </a:lnSpc>
              <a:spcBef>
                <a:spcPct val="20000"/>
              </a:spcBef>
              <a:buClr>
                <a:schemeClr val="hlink"/>
              </a:buClr>
            </a:pPr>
            <a:r>
              <a:rPr lang="en-US" altLang="zh-CN" sz="2400"/>
              <a:t>       </a:t>
            </a:r>
            <a:r>
              <a:rPr lang="en-US" altLang="zh-CN" sz="2400">
                <a:solidFill>
                  <a:srgbClr val="FF0000"/>
                </a:solidFill>
              </a:rPr>
              <a:t>◆</a:t>
            </a:r>
            <a:r>
              <a:rPr lang="en-US" altLang="zh-CN" sz="2400">
                <a:solidFill>
                  <a:srgbClr val="66FF66"/>
                </a:solidFill>
                <a:latin typeface="Arial" charset="0"/>
              </a:rPr>
              <a:t>#include </a:t>
            </a:r>
            <a:r>
              <a:rPr lang="en-US" altLang="zh-CN" sz="2400">
                <a:solidFill>
                  <a:srgbClr val="66FF66"/>
                </a:solidFill>
                <a:latin typeface="华文细黑" pitchFamily="2" charset="-122"/>
                <a:ea typeface="华文细黑" pitchFamily="2" charset="-122"/>
              </a:rPr>
              <a:t>“</a:t>
            </a:r>
            <a:r>
              <a:rPr lang="zh-CN" altLang="en-US" sz="2400">
                <a:solidFill>
                  <a:srgbClr val="66FF66"/>
                </a:solidFill>
                <a:latin typeface="华文细黑" pitchFamily="2" charset="-122"/>
                <a:ea typeface="华文细黑" pitchFamily="2" charset="-122"/>
              </a:rPr>
              <a:t>头文件名”</a:t>
            </a:r>
            <a:r>
              <a:rPr lang="zh-CN" altLang="en-US" sz="2400">
                <a:solidFill>
                  <a:srgbClr val="66FF66"/>
                </a:solidFill>
              </a:rPr>
              <a:t> </a:t>
            </a:r>
            <a:r>
              <a:rPr lang="zh-CN" altLang="en-US" sz="2400"/>
              <a:t>  </a:t>
            </a:r>
            <a:r>
              <a:rPr lang="zh-CN" altLang="en-US" sz="2400">
                <a:latin typeface="华文细黑" pitchFamily="2" charset="-122"/>
                <a:ea typeface="华文细黑" pitchFamily="2" charset="-122"/>
              </a:rPr>
              <a:t> 或</a:t>
            </a:r>
            <a:r>
              <a:rPr lang="zh-CN" altLang="en-US" sz="2400"/>
              <a:t>   </a:t>
            </a:r>
            <a:r>
              <a:rPr lang="en-US" altLang="zh-CN" sz="2400">
                <a:solidFill>
                  <a:srgbClr val="66FF66"/>
                </a:solidFill>
                <a:latin typeface="Arial" charset="0"/>
              </a:rPr>
              <a:t>#include</a:t>
            </a:r>
            <a:r>
              <a:rPr lang="en-US" altLang="zh-CN" sz="2400">
                <a:solidFill>
                  <a:srgbClr val="66FF66"/>
                </a:solidFill>
              </a:rPr>
              <a:t>  </a:t>
            </a:r>
            <a:r>
              <a:rPr lang="en-US" altLang="zh-CN" sz="2400">
                <a:solidFill>
                  <a:srgbClr val="66FF66"/>
                </a:solidFill>
                <a:latin typeface="华文细黑" pitchFamily="2" charset="-122"/>
                <a:ea typeface="华文细黑" pitchFamily="2" charset="-122"/>
              </a:rPr>
              <a:t>&lt;</a:t>
            </a:r>
            <a:r>
              <a:rPr lang="zh-CN" altLang="en-US" sz="2400">
                <a:solidFill>
                  <a:srgbClr val="66FF66"/>
                </a:solidFill>
                <a:latin typeface="华文细黑" pitchFamily="2" charset="-122"/>
                <a:ea typeface="华文细黑" pitchFamily="2" charset="-122"/>
              </a:rPr>
              <a:t>头文件名</a:t>
            </a:r>
            <a:r>
              <a:rPr lang="en-US" altLang="zh-CN" sz="2400">
                <a:solidFill>
                  <a:srgbClr val="66FF66"/>
                </a:solidFill>
                <a:latin typeface="华文细黑" pitchFamily="2" charset="-122"/>
                <a:ea typeface="华文细黑" pitchFamily="2" charset="-122"/>
              </a:rPr>
              <a:t>&gt;</a:t>
            </a:r>
          </a:p>
          <a:p>
            <a:pPr marL="342900" indent="-342900">
              <a:lnSpc>
                <a:spcPct val="90000"/>
              </a:lnSpc>
              <a:spcBef>
                <a:spcPct val="20000"/>
              </a:spcBef>
              <a:buClr>
                <a:schemeClr val="hlink"/>
              </a:buClr>
            </a:pPr>
            <a:r>
              <a:rPr lang="en-US" altLang="zh-CN" sz="2400"/>
              <a:t>       </a:t>
            </a:r>
            <a:r>
              <a:rPr lang="en-US" altLang="zh-CN" sz="2400">
                <a:solidFill>
                  <a:srgbClr val="FF0000"/>
                </a:solidFill>
              </a:rPr>
              <a:t>◆</a:t>
            </a:r>
            <a:r>
              <a:rPr lang="zh-CN" altLang="en-US" sz="2400">
                <a:latin typeface="华文细黑" pitchFamily="2" charset="-122"/>
                <a:ea typeface="华文细黑" pitchFamily="2" charset="-122"/>
              </a:rPr>
              <a:t>在程序的执行部分调用该库函数：</a:t>
            </a:r>
            <a:r>
              <a:rPr lang="zh-CN" altLang="en-US" sz="2400">
                <a:solidFill>
                  <a:srgbClr val="66FF66"/>
                </a:solidFill>
                <a:latin typeface="华文细黑" pitchFamily="2" charset="-122"/>
                <a:ea typeface="华文细黑" pitchFamily="2" charset="-122"/>
              </a:rPr>
              <a:t>函数名（参数）</a:t>
            </a:r>
          </a:p>
          <a:p>
            <a:pPr marL="342900" indent="-342900">
              <a:lnSpc>
                <a:spcPct val="90000"/>
              </a:lnSpc>
              <a:spcBef>
                <a:spcPct val="20000"/>
              </a:spcBef>
              <a:buClr>
                <a:schemeClr val="hlink"/>
              </a:buClr>
              <a:buFontTx/>
              <a:buChar char="•"/>
            </a:pPr>
            <a:r>
              <a:rPr lang="zh-CN" altLang="en-US" sz="2400">
                <a:latin typeface="华文细黑" pitchFamily="2" charset="-122"/>
                <a:ea typeface="华文细黑" pitchFamily="2" charset="-122"/>
              </a:rPr>
              <a:t>文件包含的作用，就是根据需要把相应的某个“头文件”的内容在编译时先整体嵌入所编的程序中。</a:t>
            </a:r>
          </a:p>
          <a:p>
            <a:pPr marL="342900" indent="-342900">
              <a:lnSpc>
                <a:spcPct val="90000"/>
              </a:lnSpc>
              <a:spcBef>
                <a:spcPct val="20000"/>
              </a:spcBef>
              <a:buClr>
                <a:schemeClr val="hlink"/>
              </a:buClr>
              <a:buFontTx/>
              <a:buChar char="•"/>
            </a:pPr>
            <a:r>
              <a:rPr lang="zh-CN" altLang="en-US" sz="2400">
                <a:latin typeface="华文细黑" pitchFamily="2" charset="-122"/>
                <a:ea typeface="华文细黑" pitchFamily="2" charset="-122"/>
              </a:rPr>
              <a:t>用户也可以将自己设计的程序模块等做成“头文件”，供其他程序“包含”。</a:t>
            </a:r>
          </a:p>
        </p:txBody>
      </p:sp>
      <p:sp>
        <p:nvSpPr>
          <p:cNvPr id="6" name="日期占位符 5"/>
          <p:cNvSpPr>
            <a:spLocks noGrp="1"/>
          </p:cNvSpPr>
          <p:nvPr>
            <p:ph type="dt" sz="half" idx="10"/>
          </p:nvPr>
        </p:nvSpPr>
        <p:spPr/>
        <p:txBody>
          <a:bodyPr/>
          <a:lstStyle/>
          <a:p>
            <a:pPr>
              <a:defRPr/>
            </a:pPr>
            <a:fld id="{46466EA5-C2A6-4255-96FC-3D4B70BD2271}"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24</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1301">
                                            <p:txEl>
                                              <p:pRg st="0" end="0"/>
                                            </p:txEl>
                                          </p:spTgt>
                                        </p:tgtEl>
                                        <p:attrNameLst>
                                          <p:attrName>style.visibility</p:attrName>
                                        </p:attrNameLst>
                                      </p:cBhvr>
                                      <p:to>
                                        <p:strVal val="visible"/>
                                      </p:to>
                                    </p:set>
                                    <p:animEffect transition="in" filter="wipe(up)">
                                      <p:cBhvr>
                                        <p:cTn id="7" dur="500"/>
                                        <p:tgtEl>
                                          <p:spTgt spid="3113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1301">
                                            <p:txEl>
                                              <p:pRg st="1" end="1"/>
                                            </p:txEl>
                                          </p:spTgt>
                                        </p:tgtEl>
                                        <p:attrNameLst>
                                          <p:attrName>style.visibility</p:attrName>
                                        </p:attrNameLst>
                                      </p:cBhvr>
                                      <p:to>
                                        <p:strVal val="visible"/>
                                      </p:to>
                                    </p:set>
                                    <p:animEffect transition="in" filter="wipe(up)">
                                      <p:cBhvr>
                                        <p:cTn id="12" dur="500"/>
                                        <p:tgtEl>
                                          <p:spTgt spid="3113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1301">
                                            <p:txEl>
                                              <p:pRg st="3" end="3"/>
                                            </p:txEl>
                                          </p:spTgt>
                                        </p:tgtEl>
                                        <p:attrNameLst>
                                          <p:attrName>style.visibility</p:attrName>
                                        </p:attrNameLst>
                                      </p:cBhvr>
                                      <p:to>
                                        <p:strVal val="visible"/>
                                      </p:to>
                                    </p:set>
                                    <p:animEffect transition="in" filter="wipe(up)">
                                      <p:cBhvr>
                                        <p:cTn id="17" dur="500"/>
                                        <p:tgtEl>
                                          <p:spTgt spid="3113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1301">
                                            <p:txEl>
                                              <p:pRg st="4" end="4"/>
                                            </p:txEl>
                                          </p:spTgt>
                                        </p:tgtEl>
                                        <p:attrNameLst>
                                          <p:attrName>style.visibility</p:attrName>
                                        </p:attrNameLst>
                                      </p:cBhvr>
                                      <p:to>
                                        <p:strVal val="visible"/>
                                      </p:to>
                                    </p:set>
                                    <p:animEffect transition="in" filter="wipe(up)">
                                      <p:cBhvr>
                                        <p:cTn id="22" dur="500"/>
                                        <p:tgtEl>
                                          <p:spTgt spid="31130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1301">
                                            <p:txEl>
                                              <p:pRg st="5" end="5"/>
                                            </p:txEl>
                                          </p:spTgt>
                                        </p:tgtEl>
                                        <p:attrNameLst>
                                          <p:attrName>style.visibility</p:attrName>
                                        </p:attrNameLst>
                                      </p:cBhvr>
                                      <p:to>
                                        <p:strVal val="visible"/>
                                      </p:to>
                                    </p:set>
                                    <p:animEffect transition="in" filter="wipe(up)">
                                      <p:cBhvr>
                                        <p:cTn id="27" dur="500"/>
                                        <p:tgtEl>
                                          <p:spTgt spid="31130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1301">
                                            <p:txEl>
                                              <p:pRg st="6" end="6"/>
                                            </p:txEl>
                                          </p:spTgt>
                                        </p:tgtEl>
                                        <p:attrNameLst>
                                          <p:attrName>style.visibility</p:attrName>
                                        </p:attrNameLst>
                                      </p:cBhvr>
                                      <p:to>
                                        <p:strVal val="visible"/>
                                      </p:to>
                                    </p:set>
                                    <p:animEffect transition="in" filter="wipe(up)">
                                      <p:cBhvr>
                                        <p:cTn id="32" dur="500"/>
                                        <p:tgtEl>
                                          <p:spTgt spid="31130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1301">
                                            <p:txEl>
                                              <p:pRg st="7" end="7"/>
                                            </p:txEl>
                                          </p:spTgt>
                                        </p:tgtEl>
                                        <p:attrNameLst>
                                          <p:attrName>style.visibility</p:attrName>
                                        </p:attrNameLst>
                                      </p:cBhvr>
                                      <p:to>
                                        <p:strVal val="visible"/>
                                      </p:to>
                                    </p:set>
                                    <p:animEffect transition="in" filter="wipe(up)">
                                      <p:cBhvr>
                                        <p:cTn id="37" dur="500"/>
                                        <p:tgtEl>
                                          <p:spTgt spid="3113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build="p"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en-US" altLang="zh-CN" smtClean="0">
                <a:solidFill>
                  <a:srgbClr val="FF0000"/>
                </a:solidFill>
                <a:ea typeface="华文细黑" pitchFamily="2" charset="-122"/>
              </a:rPr>
              <a:t>3</a:t>
            </a:r>
            <a:r>
              <a:rPr lang="zh-CN" altLang="en-US" smtClean="0">
                <a:solidFill>
                  <a:srgbClr val="FF0000"/>
                </a:solidFill>
                <a:ea typeface="华文细黑" pitchFamily="2" charset="-122"/>
              </a:rPr>
              <a:t>、条件编译</a:t>
            </a:r>
            <a:r>
              <a:rPr lang="zh-CN" altLang="en-US" smtClean="0">
                <a:ea typeface="华文细黑" pitchFamily="2" charset="-122"/>
              </a:rPr>
              <a:t>   </a:t>
            </a:r>
            <a:r>
              <a:rPr lang="en-US" altLang="zh-CN" sz="3300" b="1" i="1" smtClean="0">
                <a:solidFill>
                  <a:srgbClr val="3333FF"/>
                </a:solidFill>
                <a:ea typeface="华文细黑" pitchFamily="2" charset="-122"/>
              </a:rPr>
              <a:t>P196</a:t>
            </a:r>
          </a:p>
        </p:txBody>
      </p:sp>
      <p:sp>
        <p:nvSpPr>
          <p:cNvPr id="72707" name="Rectangle 3"/>
          <p:cNvSpPr>
            <a:spLocks noGrp="1" noRot="1" noChangeArrowheads="1"/>
          </p:cNvSpPr>
          <p:nvPr>
            <p:ph type="body" idx="1"/>
          </p:nvPr>
        </p:nvSpPr>
        <p:spPr/>
        <p:txBody>
          <a:bodyPr/>
          <a:lstStyle/>
          <a:p>
            <a:pPr eaLnBrk="1" hangingPunct="1"/>
            <a:r>
              <a:rPr lang="zh-CN" altLang="en-US" sz="3000" smtClean="0">
                <a:ea typeface="华文细黑" pitchFamily="2" charset="-122"/>
              </a:rPr>
              <a:t>根据条件决定是否编译某一组语句。常用形式：</a:t>
            </a:r>
          </a:p>
        </p:txBody>
      </p:sp>
      <p:sp>
        <p:nvSpPr>
          <p:cNvPr id="72708" name="Text Box 4"/>
          <p:cNvSpPr txBox="1">
            <a:spLocks noChangeArrowheads="1"/>
          </p:cNvSpPr>
          <p:nvPr/>
        </p:nvSpPr>
        <p:spPr bwMode="auto">
          <a:xfrm>
            <a:off x="303213" y="2463800"/>
            <a:ext cx="8558212" cy="3003550"/>
          </a:xfrm>
          <a:prstGeom prst="rect">
            <a:avLst/>
          </a:prstGeom>
          <a:noFill/>
          <a:ln w="9525">
            <a:noFill/>
            <a:miter lim="800000"/>
            <a:headEnd/>
            <a:tailEnd/>
          </a:ln>
        </p:spPr>
        <p:txBody>
          <a:bodyPr wrap="none">
            <a:spAutoFit/>
          </a:bodyPr>
          <a:lstStyle/>
          <a:p>
            <a:r>
              <a:rPr lang="en-US" altLang="zh-CN" sz="2200">
                <a:solidFill>
                  <a:srgbClr val="A50021"/>
                </a:solidFill>
                <a:latin typeface="楷体_GB2312" pitchFamily="49" charset="-122"/>
                <a:ea typeface="楷体_GB2312" pitchFamily="49" charset="-122"/>
              </a:rPr>
              <a:t>① </a:t>
            </a:r>
            <a:r>
              <a:rPr lang="zh-CN" altLang="en-US" sz="2200">
                <a:solidFill>
                  <a:srgbClr val="A50021"/>
                </a:solidFill>
                <a:latin typeface="楷体_GB2312" pitchFamily="49" charset="-122"/>
                <a:ea typeface="楷体_GB2312" pitchFamily="49" charset="-122"/>
              </a:rPr>
              <a:t>如果标识符被定义过*</a:t>
            </a:r>
            <a:r>
              <a:rPr lang="zh-CN" altLang="en-US" sz="2200"/>
              <a:t>      </a:t>
            </a:r>
            <a:r>
              <a:rPr lang="zh-CN" altLang="en-US" sz="2200">
                <a:solidFill>
                  <a:srgbClr val="A50021"/>
                </a:solidFill>
                <a:ea typeface="楷体_GB2312" pitchFamily="49" charset="-122"/>
              </a:rPr>
              <a:t>如果标识符未被定义过</a:t>
            </a:r>
          </a:p>
          <a:p>
            <a:pPr>
              <a:spcBef>
                <a:spcPct val="60000"/>
              </a:spcBef>
            </a:pPr>
            <a:r>
              <a:rPr lang="zh-CN" altLang="en-US" sz="2200"/>
              <a:t>       </a:t>
            </a:r>
            <a:r>
              <a:rPr lang="en-US" altLang="zh-CN" sz="2200"/>
              <a:t>#ifdef   </a:t>
            </a:r>
            <a:r>
              <a:rPr lang="zh-CN" altLang="en-US" sz="2200"/>
              <a:t>标识符                   </a:t>
            </a:r>
            <a:r>
              <a:rPr lang="en-US" altLang="zh-CN" sz="2200"/>
              <a:t>#ifndef  </a:t>
            </a:r>
            <a:r>
              <a:rPr lang="zh-CN" altLang="en-US" sz="2200"/>
              <a:t>标识符</a:t>
            </a:r>
          </a:p>
          <a:p>
            <a:r>
              <a:rPr lang="zh-CN" altLang="en-US" sz="2200"/>
              <a:t>          程序段</a:t>
            </a:r>
            <a:r>
              <a:rPr lang="en-US" altLang="zh-CN" sz="2200"/>
              <a:t>1                              </a:t>
            </a:r>
            <a:r>
              <a:rPr lang="zh-CN" altLang="en-US" sz="2200"/>
              <a:t>程序段</a:t>
            </a:r>
            <a:r>
              <a:rPr lang="en-US" altLang="zh-CN" sz="2200"/>
              <a:t>1      </a:t>
            </a:r>
            <a:r>
              <a:rPr lang="en-US" altLang="zh-CN" sz="2200">
                <a:solidFill>
                  <a:srgbClr val="FF0000"/>
                </a:solidFill>
              </a:rPr>
              <a:t>/*</a:t>
            </a:r>
            <a:r>
              <a:rPr lang="zh-CN" altLang="en-US" sz="2200">
                <a:solidFill>
                  <a:srgbClr val="FF0000"/>
                </a:solidFill>
              </a:rPr>
              <a:t>编译此程序段*</a:t>
            </a:r>
            <a:r>
              <a:rPr lang="en-US" altLang="zh-CN" sz="2200">
                <a:solidFill>
                  <a:srgbClr val="FF0000"/>
                </a:solidFill>
              </a:rPr>
              <a:t>/</a:t>
            </a:r>
          </a:p>
          <a:p>
            <a:r>
              <a:rPr lang="en-US" altLang="zh-CN" sz="2200"/>
              <a:t>      #else                                 #else</a:t>
            </a:r>
            <a:r>
              <a:rPr lang="zh-CN" altLang="en-US" sz="2200"/>
              <a:t>　　　　</a:t>
            </a:r>
            <a:r>
              <a:rPr lang="en-US" altLang="zh-CN" sz="2200">
                <a:solidFill>
                  <a:srgbClr val="FF0000"/>
                </a:solidFill>
              </a:rPr>
              <a:t>/*#else</a:t>
            </a:r>
            <a:r>
              <a:rPr lang="zh-CN" altLang="en-US" sz="2200">
                <a:solidFill>
                  <a:srgbClr val="FF0000"/>
                </a:solidFill>
              </a:rPr>
              <a:t>部分可省略*</a:t>
            </a:r>
            <a:r>
              <a:rPr lang="en-US" altLang="zh-CN" sz="2200">
                <a:solidFill>
                  <a:srgbClr val="FF0000"/>
                </a:solidFill>
              </a:rPr>
              <a:t>/</a:t>
            </a:r>
          </a:p>
          <a:p>
            <a:r>
              <a:rPr lang="en-US" altLang="zh-CN" sz="2200"/>
              <a:t>         </a:t>
            </a:r>
            <a:r>
              <a:rPr lang="zh-CN" altLang="en-US" sz="2200"/>
              <a:t>程序段</a:t>
            </a:r>
            <a:r>
              <a:rPr lang="en-US" altLang="zh-CN" sz="2200"/>
              <a:t>2                              </a:t>
            </a:r>
            <a:r>
              <a:rPr lang="zh-CN" altLang="en-US" sz="2200"/>
              <a:t>程序段</a:t>
            </a:r>
            <a:r>
              <a:rPr lang="en-US" altLang="zh-CN" sz="2200"/>
              <a:t>2      </a:t>
            </a:r>
            <a:r>
              <a:rPr lang="en-US" altLang="zh-CN" sz="2200">
                <a:solidFill>
                  <a:srgbClr val="FF0000"/>
                </a:solidFill>
              </a:rPr>
              <a:t>/*</a:t>
            </a:r>
            <a:r>
              <a:rPr lang="zh-CN" altLang="en-US" sz="2200">
                <a:solidFill>
                  <a:srgbClr val="FF0000"/>
                </a:solidFill>
              </a:rPr>
              <a:t>反之，编译此程序段*</a:t>
            </a:r>
            <a:r>
              <a:rPr lang="en-US" altLang="zh-CN" sz="2200">
                <a:solidFill>
                  <a:srgbClr val="FF0000"/>
                </a:solidFill>
              </a:rPr>
              <a:t>/</a:t>
            </a:r>
          </a:p>
          <a:p>
            <a:r>
              <a:rPr lang="en-US" altLang="zh-CN" sz="2200"/>
              <a:t>      #endif                                #endif </a:t>
            </a:r>
          </a:p>
          <a:p>
            <a:endParaRPr lang="en-US" altLang="zh-CN" sz="2200"/>
          </a:p>
          <a:p>
            <a:r>
              <a:rPr lang="en-US" altLang="zh-CN" sz="2200"/>
              <a:t>     *</a:t>
            </a:r>
            <a:r>
              <a:rPr lang="zh-CN" altLang="en-US" sz="2400">
                <a:latin typeface="仿宋_GB2312" pitchFamily="49" charset="-122"/>
                <a:ea typeface="仿宋_GB2312" pitchFamily="49" charset="-122"/>
              </a:rPr>
              <a:t>此处指标识符用</a:t>
            </a:r>
            <a:r>
              <a:rPr lang="en-US" altLang="zh-CN" sz="2400">
                <a:latin typeface="仿宋_GB2312" pitchFamily="49" charset="-122"/>
                <a:ea typeface="仿宋_GB2312" pitchFamily="49" charset="-122"/>
              </a:rPr>
              <a:t>#define</a:t>
            </a:r>
            <a:r>
              <a:rPr lang="zh-CN" altLang="en-US" sz="2400">
                <a:latin typeface="仿宋_GB2312" pitchFamily="49" charset="-122"/>
                <a:ea typeface="仿宋_GB2312" pitchFamily="49" charset="-122"/>
              </a:rPr>
              <a:t>等命令定义过</a:t>
            </a:r>
            <a:r>
              <a:rPr lang="zh-CN" altLang="en-US" sz="2200"/>
              <a:t>。</a:t>
            </a:r>
          </a:p>
        </p:txBody>
      </p:sp>
    </p:spTree>
  </p:cSld>
  <p:clrMapOvr>
    <a:masterClrMapping/>
  </p:clrMapOvr>
  <p:transition>
    <p:blinds dir="vert"/>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en-US" altLang="zh-CN" smtClean="0">
                <a:solidFill>
                  <a:srgbClr val="FF0000"/>
                </a:solidFill>
                <a:ea typeface="华文细黑" pitchFamily="2" charset="-122"/>
              </a:rPr>
              <a:t>3</a:t>
            </a:r>
            <a:r>
              <a:rPr lang="zh-CN" altLang="en-US" smtClean="0">
                <a:solidFill>
                  <a:srgbClr val="FF0000"/>
                </a:solidFill>
                <a:ea typeface="华文细黑" pitchFamily="2" charset="-122"/>
              </a:rPr>
              <a:t>、条件编译</a:t>
            </a:r>
            <a:r>
              <a:rPr lang="zh-CN" altLang="en-US" smtClean="0">
                <a:ea typeface="华文细黑" pitchFamily="2" charset="-122"/>
              </a:rPr>
              <a:t>   </a:t>
            </a:r>
            <a:r>
              <a:rPr lang="en-US" altLang="zh-CN" sz="3300" b="1" i="1" smtClean="0">
                <a:solidFill>
                  <a:srgbClr val="3333FF"/>
                </a:solidFill>
                <a:ea typeface="华文细黑" pitchFamily="2" charset="-122"/>
              </a:rPr>
              <a:t>P196</a:t>
            </a:r>
          </a:p>
        </p:txBody>
      </p:sp>
      <p:sp>
        <p:nvSpPr>
          <p:cNvPr id="73731" name="Text Box 4"/>
          <p:cNvSpPr txBox="1">
            <a:spLocks noChangeArrowheads="1"/>
          </p:cNvSpPr>
          <p:nvPr/>
        </p:nvSpPr>
        <p:spPr bwMode="auto">
          <a:xfrm>
            <a:off x="827088" y="1628775"/>
            <a:ext cx="5913437" cy="1917700"/>
          </a:xfrm>
          <a:prstGeom prst="rect">
            <a:avLst/>
          </a:prstGeom>
          <a:noFill/>
          <a:ln w="9525">
            <a:noFill/>
            <a:miter lim="800000"/>
            <a:headEnd/>
            <a:tailEnd/>
          </a:ln>
        </p:spPr>
        <p:txBody>
          <a:bodyPr wrap="none">
            <a:spAutoFit/>
          </a:bodyPr>
          <a:lstStyle/>
          <a:p>
            <a:r>
              <a:rPr lang="en-US" altLang="zh-CN" sz="2400">
                <a:ea typeface="华文细黑" pitchFamily="2" charset="-122"/>
              </a:rPr>
              <a:t>②    #if  </a:t>
            </a:r>
            <a:r>
              <a:rPr lang="zh-CN" altLang="en-US" sz="2400">
                <a:ea typeface="华文细黑" pitchFamily="2" charset="-122"/>
              </a:rPr>
              <a:t>表达式            </a:t>
            </a:r>
            <a:r>
              <a:rPr lang="en-US" altLang="zh-CN" sz="2400">
                <a:solidFill>
                  <a:srgbClr val="FF00FF"/>
                </a:solidFill>
                <a:ea typeface="华文细黑" pitchFamily="2" charset="-122"/>
              </a:rPr>
              <a:t>/*</a:t>
            </a:r>
            <a:r>
              <a:rPr lang="zh-CN" altLang="en-US" sz="2400">
                <a:solidFill>
                  <a:srgbClr val="FF00FF"/>
                </a:solidFill>
                <a:ea typeface="华文细黑" pitchFamily="2" charset="-122"/>
              </a:rPr>
              <a:t>如果表达式为真*</a:t>
            </a:r>
            <a:r>
              <a:rPr lang="en-US" altLang="zh-CN" sz="2400">
                <a:solidFill>
                  <a:srgbClr val="FF00FF"/>
                </a:solidFill>
                <a:ea typeface="华文细黑" pitchFamily="2" charset="-122"/>
              </a:rPr>
              <a:t>/</a:t>
            </a:r>
          </a:p>
          <a:p>
            <a:r>
              <a:rPr lang="en-US" altLang="zh-CN" sz="2400">
                <a:ea typeface="华文细黑" pitchFamily="2" charset="-122"/>
              </a:rPr>
              <a:t>            </a:t>
            </a:r>
            <a:r>
              <a:rPr lang="zh-CN" altLang="en-US" sz="2400">
                <a:ea typeface="华文细黑" pitchFamily="2" charset="-122"/>
              </a:rPr>
              <a:t>程序段</a:t>
            </a:r>
            <a:r>
              <a:rPr lang="en-US" altLang="zh-CN" sz="2400">
                <a:ea typeface="华文细黑" pitchFamily="2" charset="-122"/>
              </a:rPr>
              <a:t>1           </a:t>
            </a:r>
            <a:r>
              <a:rPr lang="en-US" altLang="zh-CN" sz="2400">
                <a:solidFill>
                  <a:srgbClr val="FF00FF"/>
                </a:solidFill>
                <a:ea typeface="华文细黑" pitchFamily="2" charset="-122"/>
              </a:rPr>
              <a:t>/*</a:t>
            </a:r>
            <a:r>
              <a:rPr lang="zh-CN" altLang="en-US" sz="2400">
                <a:solidFill>
                  <a:srgbClr val="FF00FF"/>
                </a:solidFill>
                <a:ea typeface="华文细黑" pitchFamily="2" charset="-122"/>
              </a:rPr>
              <a:t>编译程序段</a:t>
            </a:r>
            <a:r>
              <a:rPr lang="en-US" altLang="zh-CN" sz="2400">
                <a:solidFill>
                  <a:srgbClr val="FF00FF"/>
                </a:solidFill>
                <a:ea typeface="华文细黑" pitchFamily="2" charset="-122"/>
              </a:rPr>
              <a:t>1*/</a:t>
            </a:r>
          </a:p>
          <a:p>
            <a:r>
              <a:rPr lang="en-US" altLang="zh-CN" sz="2400">
                <a:ea typeface="华文细黑" pitchFamily="2" charset="-122"/>
              </a:rPr>
              <a:t>       #else</a:t>
            </a:r>
          </a:p>
          <a:p>
            <a:r>
              <a:rPr lang="en-US" altLang="zh-CN" sz="2400">
                <a:ea typeface="华文细黑" pitchFamily="2" charset="-122"/>
              </a:rPr>
              <a:t>            </a:t>
            </a:r>
            <a:r>
              <a:rPr lang="zh-CN" altLang="en-US" sz="2400">
                <a:ea typeface="华文细黑" pitchFamily="2" charset="-122"/>
              </a:rPr>
              <a:t>程序段</a:t>
            </a:r>
            <a:r>
              <a:rPr lang="en-US" altLang="zh-CN" sz="2400">
                <a:ea typeface="华文细黑" pitchFamily="2" charset="-122"/>
              </a:rPr>
              <a:t>2           </a:t>
            </a:r>
            <a:r>
              <a:rPr lang="en-US" altLang="zh-CN" sz="2400">
                <a:solidFill>
                  <a:srgbClr val="FF00FF"/>
                </a:solidFill>
                <a:ea typeface="华文细黑" pitchFamily="2" charset="-122"/>
              </a:rPr>
              <a:t>/</a:t>
            </a:r>
            <a:r>
              <a:rPr lang="zh-CN" altLang="en-US" sz="2400">
                <a:solidFill>
                  <a:srgbClr val="FF00FF"/>
                </a:solidFill>
                <a:ea typeface="华文细黑" pitchFamily="2" charset="-122"/>
              </a:rPr>
              <a:t>否则*编译程序段</a:t>
            </a:r>
            <a:r>
              <a:rPr lang="en-US" altLang="zh-CN" sz="2400">
                <a:solidFill>
                  <a:srgbClr val="FF00FF"/>
                </a:solidFill>
                <a:ea typeface="华文细黑" pitchFamily="2" charset="-122"/>
              </a:rPr>
              <a:t>2*/</a:t>
            </a:r>
          </a:p>
          <a:p>
            <a:r>
              <a:rPr lang="en-US" altLang="zh-CN" sz="2400">
                <a:ea typeface="华文细黑" pitchFamily="2" charset="-122"/>
              </a:rPr>
              <a:t>       #endif</a:t>
            </a:r>
          </a:p>
        </p:txBody>
      </p:sp>
      <p:sp>
        <p:nvSpPr>
          <p:cNvPr id="113670" name="Text Box 6"/>
          <p:cNvSpPr txBox="1">
            <a:spLocks noChangeArrowheads="1"/>
          </p:cNvSpPr>
          <p:nvPr/>
        </p:nvSpPr>
        <p:spPr bwMode="auto">
          <a:xfrm>
            <a:off x="971550" y="3789363"/>
            <a:ext cx="2736850" cy="1943100"/>
          </a:xfrm>
          <a:prstGeom prst="rect">
            <a:avLst/>
          </a:prstGeom>
          <a:solidFill>
            <a:srgbClr val="993366"/>
          </a:solidFill>
          <a:ln w="25400">
            <a:solidFill>
              <a:srgbClr val="FF6600"/>
            </a:solidFill>
            <a:miter lim="800000"/>
            <a:headEnd/>
            <a:tailEnd/>
          </a:ln>
        </p:spPr>
        <p:txBody>
          <a:bodyPr>
            <a:spAutoFit/>
          </a:bodyPr>
          <a:lstStyle/>
          <a:p>
            <a:r>
              <a:rPr lang="zh-CN" altLang="en-US" sz="2400">
                <a:solidFill>
                  <a:srgbClr val="FFFF66"/>
                </a:solidFill>
                <a:ea typeface="华文细黑" pitchFamily="2" charset="-122"/>
              </a:rPr>
              <a:t>如果用：</a:t>
            </a:r>
          </a:p>
          <a:p>
            <a:r>
              <a:rPr lang="zh-CN" altLang="en-US" sz="2400">
                <a:ea typeface="华文细黑" pitchFamily="2" charset="-122"/>
              </a:rPr>
              <a:t> </a:t>
            </a:r>
            <a:r>
              <a:rPr lang="en-US" altLang="zh-CN" sz="2400">
                <a:solidFill>
                  <a:schemeClr val="bg1"/>
                </a:solidFill>
                <a:ea typeface="华文细黑" pitchFamily="2" charset="-122"/>
              </a:rPr>
              <a:t>if </a:t>
            </a:r>
            <a:r>
              <a:rPr lang="zh-CN" altLang="en-US" sz="2400">
                <a:solidFill>
                  <a:schemeClr val="bg1"/>
                </a:solidFill>
                <a:ea typeface="华文细黑" pitchFamily="2" charset="-122"/>
              </a:rPr>
              <a:t>表达式</a:t>
            </a:r>
          </a:p>
          <a:p>
            <a:r>
              <a:rPr lang="zh-CN" altLang="en-US" sz="2400">
                <a:solidFill>
                  <a:schemeClr val="bg1"/>
                </a:solidFill>
                <a:ea typeface="华文细黑" pitchFamily="2" charset="-122"/>
              </a:rPr>
              <a:t>     程序段</a:t>
            </a:r>
            <a:r>
              <a:rPr lang="en-US" altLang="zh-CN" sz="2400">
                <a:solidFill>
                  <a:schemeClr val="bg1"/>
                </a:solidFill>
                <a:ea typeface="华文细黑" pitchFamily="2" charset="-122"/>
              </a:rPr>
              <a:t>1</a:t>
            </a:r>
          </a:p>
          <a:p>
            <a:r>
              <a:rPr lang="en-US" altLang="zh-CN" sz="2400">
                <a:solidFill>
                  <a:schemeClr val="bg1"/>
                </a:solidFill>
                <a:ea typeface="华文细黑" pitchFamily="2" charset="-122"/>
              </a:rPr>
              <a:t> else</a:t>
            </a:r>
          </a:p>
          <a:p>
            <a:r>
              <a:rPr lang="en-US" altLang="zh-CN" sz="2400">
                <a:solidFill>
                  <a:schemeClr val="bg1"/>
                </a:solidFill>
                <a:ea typeface="华文细黑" pitchFamily="2" charset="-122"/>
              </a:rPr>
              <a:t>     </a:t>
            </a:r>
            <a:r>
              <a:rPr lang="zh-CN" altLang="en-US" sz="2400">
                <a:solidFill>
                  <a:schemeClr val="bg1"/>
                </a:solidFill>
                <a:ea typeface="华文细黑" pitchFamily="2" charset="-122"/>
              </a:rPr>
              <a:t>程序段</a:t>
            </a:r>
            <a:r>
              <a:rPr lang="en-US" altLang="zh-CN" sz="2400">
                <a:solidFill>
                  <a:schemeClr val="bg1"/>
                </a:solidFill>
                <a:ea typeface="华文细黑" pitchFamily="2" charset="-122"/>
              </a:rPr>
              <a:t>2</a:t>
            </a:r>
          </a:p>
        </p:txBody>
      </p:sp>
      <p:sp>
        <p:nvSpPr>
          <p:cNvPr id="113671" name="Text Box 7"/>
          <p:cNvSpPr txBox="1">
            <a:spLocks noChangeArrowheads="1"/>
          </p:cNvSpPr>
          <p:nvPr/>
        </p:nvSpPr>
        <p:spPr bwMode="auto">
          <a:xfrm>
            <a:off x="4284663" y="3933825"/>
            <a:ext cx="3476625" cy="1552575"/>
          </a:xfrm>
          <a:prstGeom prst="rect">
            <a:avLst/>
          </a:prstGeom>
          <a:noFill/>
          <a:ln w="9525">
            <a:noFill/>
            <a:miter lim="800000"/>
            <a:headEnd/>
            <a:tailEnd/>
          </a:ln>
        </p:spPr>
        <p:txBody>
          <a:bodyPr>
            <a:spAutoFit/>
          </a:bodyPr>
          <a:lstStyle/>
          <a:p>
            <a:r>
              <a:rPr lang="zh-CN" altLang="en-US" sz="2400">
                <a:ea typeface="楷体_GB2312" pitchFamily="49" charset="-122"/>
              </a:rPr>
              <a:t>亦可实现以上功能，但程序段</a:t>
            </a:r>
            <a:r>
              <a:rPr lang="en-US" altLang="zh-CN" sz="2400">
                <a:ea typeface="楷体_GB2312" pitchFamily="49" charset="-122"/>
              </a:rPr>
              <a:t>1</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均要编译。如果它们比较大，生成的</a:t>
            </a:r>
            <a:r>
              <a:rPr lang="en-US" altLang="zh-CN" sz="2400">
                <a:ea typeface="楷体_GB2312" pitchFamily="49" charset="-122"/>
              </a:rPr>
              <a:t>exe</a:t>
            </a:r>
            <a:r>
              <a:rPr lang="zh-CN" altLang="en-US" sz="2400">
                <a:ea typeface="楷体_GB2312" pitchFamily="49" charset="-122"/>
              </a:rPr>
              <a:t>文件就很大。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blinds(horizontal)">
                                      <p:cBhvr>
                                        <p:cTn id="7" dur="500"/>
                                        <p:tgtEl>
                                          <p:spTgt spid="11367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3671"/>
                                        </p:tgtEl>
                                        <p:attrNameLst>
                                          <p:attrName>style.visibility</p:attrName>
                                        </p:attrNameLst>
                                      </p:cBhvr>
                                      <p:to>
                                        <p:strVal val="visible"/>
                                      </p:to>
                                    </p:set>
                                    <p:animEffect transition="in" filter="checkerboard(across)">
                                      <p:cBhvr>
                                        <p:cTn id="10"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P spid="113671" grpId="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title"/>
          </p:nvPr>
        </p:nvSpPr>
        <p:spPr>
          <a:xfrm>
            <a:off x="468313" y="0"/>
            <a:ext cx="7543800" cy="1125538"/>
          </a:xfrm>
          <a:noFill/>
        </p:spPr>
        <p:txBody>
          <a:bodyPr anchor="b"/>
          <a:lstStyle/>
          <a:p>
            <a:pPr eaLnBrk="1" hangingPunct="1"/>
            <a:r>
              <a:rPr lang="en-US" altLang="zh-CN" smtClean="0">
                <a:solidFill>
                  <a:srgbClr val="FF0000"/>
                </a:solidFill>
                <a:ea typeface="华文细黑" pitchFamily="2" charset="-122"/>
              </a:rPr>
              <a:t>3</a:t>
            </a:r>
            <a:r>
              <a:rPr lang="zh-CN" altLang="en-US" smtClean="0">
                <a:solidFill>
                  <a:srgbClr val="FF0000"/>
                </a:solidFill>
                <a:ea typeface="华文细黑" pitchFamily="2" charset="-122"/>
              </a:rPr>
              <a:t>、条件编译</a:t>
            </a:r>
            <a:r>
              <a:rPr lang="zh-CN" altLang="en-US" smtClean="0"/>
              <a:t>   </a:t>
            </a:r>
            <a:r>
              <a:rPr lang="en-US" altLang="zh-CN" sz="3300" b="1" i="1" smtClean="0">
                <a:solidFill>
                  <a:srgbClr val="3333FF"/>
                </a:solidFill>
                <a:ea typeface="华文细黑" pitchFamily="2" charset="-122"/>
              </a:rPr>
              <a:t>P196</a:t>
            </a:r>
          </a:p>
        </p:txBody>
      </p:sp>
      <p:sp>
        <p:nvSpPr>
          <p:cNvPr id="74755" name="Text Box 7"/>
          <p:cNvSpPr txBox="1">
            <a:spLocks noChangeArrowheads="1"/>
          </p:cNvSpPr>
          <p:nvPr/>
        </p:nvSpPr>
        <p:spPr bwMode="auto">
          <a:xfrm>
            <a:off x="684213" y="1196975"/>
            <a:ext cx="4575175" cy="5210175"/>
          </a:xfrm>
          <a:prstGeom prst="rect">
            <a:avLst/>
          </a:prstGeom>
          <a:solidFill>
            <a:srgbClr val="800080"/>
          </a:solidFill>
          <a:ln w="28575">
            <a:solidFill>
              <a:srgbClr val="FF9900"/>
            </a:solidFill>
            <a:miter lim="800000"/>
            <a:headEnd/>
            <a:tailEnd/>
          </a:ln>
        </p:spPr>
        <p:txBody>
          <a:bodyPr wrap="none">
            <a:spAutoFit/>
          </a:bodyPr>
          <a:lstStyle/>
          <a:p>
            <a:r>
              <a:rPr lang="en-US" altLang="zh-CN" sz="2000">
                <a:solidFill>
                  <a:srgbClr val="00FF99"/>
                </a:solidFill>
                <a:ea typeface="华文细黑" pitchFamily="2" charset="-122"/>
              </a:rPr>
              <a:t>【</a:t>
            </a:r>
            <a:r>
              <a:rPr lang="zh-CN" altLang="en-US" sz="2000">
                <a:solidFill>
                  <a:srgbClr val="00FF99"/>
                </a:solidFill>
                <a:ea typeface="华文细黑" pitchFamily="2" charset="-122"/>
              </a:rPr>
              <a:t>例一</a:t>
            </a:r>
            <a:r>
              <a:rPr lang="en-US" altLang="zh-CN" sz="2000">
                <a:solidFill>
                  <a:srgbClr val="00FF99"/>
                </a:solidFill>
                <a:ea typeface="华文细黑" pitchFamily="2" charset="-122"/>
              </a:rPr>
              <a:t>】</a:t>
            </a:r>
          </a:p>
          <a:p>
            <a:r>
              <a:rPr lang="en-US" altLang="zh-CN" sz="2400">
                <a:solidFill>
                  <a:schemeClr val="bg1"/>
                </a:solidFill>
                <a:ea typeface="华文细黑" pitchFamily="2" charset="-122"/>
              </a:rPr>
              <a:t>#define  DEBUG  0</a:t>
            </a:r>
          </a:p>
          <a:p>
            <a:r>
              <a:rPr lang="en-US" altLang="zh-CN" sz="2400">
                <a:solidFill>
                  <a:schemeClr val="bg1"/>
                </a:solidFill>
                <a:ea typeface="华文细黑" pitchFamily="2" charset="-122"/>
              </a:rPr>
              <a:t>main()</a:t>
            </a:r>
          </a:p>
          <a:p>
            <a:r>
              <a:rPr lang="en-US" altLang="zh-CN" sz="2400">
                <a:solidFill>
                  <a:schemeClr val="bg1"/>
                </a:solidFill>
                <a:ea typeface="华文细黑" pitchFamily="2" charset="-122"/>
              </a:rPr>
              <a:t>{</a:t>
            </a:r>
          </a:p>
          <a:p>
            <a:r>
              <a:rPr lang="en-US" altLang="zh-CN" sz="2400">
                <a:solidFill>
                  <a:schemeClr val="bg1"/>
                </a:solidFill>
                <a:ea typeface="华文细黑" pitchFamily="2" charset="-122"/>
              </a:rPr>
              <a:t>    int a=10,b=20,c;</a:t>
            </a:r>
          </a:p>
          <a:p>
            <a:pPr>
              <a:spcBef>
                <a:spcPct val="50000"/>
              </a:spcBef>
              <a:spcAft>
                <a:spcPct val="50000"/>
              </a:spcAft>
            </a:pPr>
            <a:r>
              <a:rPr lang="en-US" altLang="zh-CN" sz="2400">
                <a:solidFill>
                  <a:schemeClr val="bg1"/>
                </a:solidFill>
                <a:ea typeface="华文细黑" pitchFamily="2" charset="-122"/>
              </a:rPr>
              <a:t>    clrscr();</a:t>
            </a:r>
          </a:p>
          <a:p>
            <a:r>
              <a:rPr lang="en-US" altLang="zh-CN" sz="2400">
                <a:solidFill>
                  <a:schemeClr val="bg1"/>
                </a:solidFill>
                <a:ea typeface="华文细黑" pitchFamily="2" charset="-122"/>
              </a:rPr>
              <a:t>    c=a/b;</a:t>
            </a:r>
          </a:p>
          <a:p>
            <a:pPr>
              <a:spcBef>
                <a:spcPct val="55000"/>
              </a:spcBef>
            </a:pPr>
            <a:r>
              <a:rPr lang="en-US" altLang="zh-CN" sz="2400">
                <a:solidFill>
                  <a:schemeClr val="bg1"/>
                </a:solidFill>
                <a:ea typeface="华文细黑" pitchFamily="2" charset="-122"/>
              </a:rPr>
              <a:t>    #ifdef DEBUG</a:t>
            </a:r>
          </a:p>
          <a:p>
            <a:r>
              <a:rPr lang="en-US" altLang="zh-CN" sz="2400">
                <a:solidFill>
                  <a:schemeClr val="bg1"/>
                </a:solidFill>
                <a:ea typeface="华文细黑" pitchFamily="2" charset="-122"/>
              </a:rPr>
              <a:t>         printf("a=%d,b=%d\n",a,b);</a:t>
            </a:r>
          </a:p>
          <a:p>
            <a:r>
              <a:rPr lang="en-US" altLang="zh-CN" sz="2400">
                <a:solidFill>
                  <a:schemeClr val="bg1"/>
                </a:solidFill>
                <a:ea typeface="华文细黑" pitchFamily="2" charset="-122"/>
              </a:rPr>
              <a:t>    #endif</a:t>
            </a:r>
          </a:p>
          <a:p>
            <a:pPr>
              <a:spcBef>
                <a:spcPct val="55000"/>
              </a:spcBef>
            </a:pPr>
            <a:r>
              <a:rPr lang="en-US" altLang="zh-CN" sz="2400">
                <a:solidFill>
                  <a:schemeClr val="bg1"/>
                </a:solidFill>
                <a:ea typeface="华文细黑" pitchFamily="2" charset="-122"/>
              </a:rPr>
              <a:t>    printf("c=%d\n",c);</a:t>
            </a:r>
          </a:p>
          <a:p>
            <a:r>
              <a:rPr lang="en-US" altLang="zh-CN" sz="2400">
                <a:solidFill>
                  <a:schemeClr val="bg1"/>
                </a:solidFill>
                <a:ea typeface="华文细黑" pitchFamily="2" charset="-122"/>
              </a:rPr>
              <a:t>}</a:t>
            </a:r>
          </a:p>
        </p:txBody>
      </p:sp>
      <p:sp>
        <p:nvSpPr>
          <p:cNvPr id="112648" name="Text Box 8"/>
          <p:cNvSpPr txBox="1">
            <a:spLocks noChangeArrowheads="1"/>
          </p:cNvSpPr>
          <p:nvPr/>
        </p:nvSpPr>
        <p:spPr bwMode="auto">
          <a:xfrm>
            <a:off x="5724525" y="1557338"/>
            <a:ext cx="1643063" cy="1187450"/>
          </a:xfrm>
          <a:prstGeom prst="rect">
            <a:avLst/>
          </a:prstGeom>
          <a:noFill/>
          <a:ln w="9525">
            <a:noFill/>
            <a:miter lim="800000"/>
            <a:headEnd/>
            <a:tailEnd/>
          </a:ln>
        </p:spPr>
        <p:txBody>
          <a:bodyPr wrap="none">
            <a:spAutoFit/>
          </a:bodyPr>
          <a:lstStyle/>
          <a:p>
            <a:r>
              <a:rPr lang="zh-CN" altLang="en-US" sz="2400">
                <a:solidFill>
                  <a:srgbClr val="3333FF"/>
                </a:solidFill>
                <a:ea typeface="华文细黑" pitchFamily="2" charset="-122"/>
              </a:rPr>
              <a:t>结果：</a:t>
            </a:r>
          </a:p>
          <a:p>
            <a:r>
              <a:rPr lang="en-US" altLang="zh-CN" sz="2400">
                <a:solidFill>
                  <a:srgbClr val="FF0000"/>
                </a:solidFill>
                <a:ea typeface="华文细黑" pitchFamily="2" charset="-122"/>
              </a:rPr>
              <a:t>a=10,b=20</a:t>
            </a:r>
          </a:p>
          <a:p>
            <a:r>
              <a:rPr lang="en-US" altLang="zh-CN" sz="2400">
                <a:solidFill>
                  <a:srgbClr val="FF0000"/>
                </a:solidFill>
                <a:ea typeface="华文细黑" pitchFamily="2" charset="-122"/>
              </a:rPr>
              <a:t>c=0</a:t>
            </a:r>
          </a:p>
        </p:txBody>
      </p:sp>
      <p:sp>
        <p:nvSpPr>
          <p:cNvPr id="112649" name="Text Box 9"/>
          <p:cNvSpPr txBox="1">
            <a:spLocks noChangeArrowheads="1"/>
          </p:cNvSpPr>
          <p:nvPr/>
        </p:nvSpPr>
        <p:spPr bwMode="auto">
          <a:xfrm>
            <a:off x="5486400" y="2924175"/>
            <a:ext cx="3825875" cy="822325"/>
          </a:xfrm>
          <a:prstGeom prst="rect">
            <a:avLst/>
          </a:prstGeom>
          <a:noFill/>
          <a:ln w="9525">
            <a:noFill/>
            <a:miter lim="800000"/>
            <a:headEnd/>
            <a:tailEnd/>
          </a:ln>
        </p:spPr>
        <p:txBody>
          <a:bodyPr wrap="none">
            <a:spAutoFit/>
          </a:bodyPr>
          <a:lstStyle/>
          <a:p>
            <a:r>
              <a:rPr lang="en-US" altLang="zh-CN" sz="2400">
                <a:ea typeface="华文细黑" pitchFamily="2" charset="-122"/>
              </a:rPr>
              <a:t>【</a:t>
            </a:r>
            <a:r>
              <a:rPr lang="zh-CN" altLang="en-US" sz="2400">
                <a:ea typeface="华文细黑" pitchFamily="2" charset="-122"/>
              </a:rPr>
              <a:t>讨论</a:t>
            </a:r>
            <a:r>
              <a:rPr lang="en-US" altLang="zh-CN" sz="2400">
                <a:ea typeface="华文细黑" pitchFamily="2" charset="-122"/>
              </a:rPr>
              <a:t>】</a:t>
            </a:r>
          </a:p>
          <a:p>
            <a:r>
              <a:rPr lang="en-US" altLang="zh-CN" sz="2400">
                <a:ea typeface="华文细黑" pitchFamily="2" charset="-122"/>
              </a:rPr>
              <a:t>  </a:t>
            </a:r>
            <a:r>
              <a:rPr lang="zh-CN" altLang="en-US" sz="2400">
                <a:ea typeface="华文细黑" pitchFamily="2" charset="-122"/>
              </a:rPr>
              <a:t>如果</a:t>
            </a:r>
            <a:r>
              <a:rPr lang="en-US" altLang="zh-CN" sz="2400">
                <a:ea typeface="华文细黑" pitchFamily="2" charset="-122"/>
              </a:rPr>
              <a:t>#define DEBUG</a:t>
            </a:r>
            <a:r>
              <a:rPr lang="zh-CN" altLang="en-US" sz="2400">
                <a:ea typeface="华文细黑" pitchFamily="2" charset="-122"/>
              </a:rPr>
              <a:t>呢</a:t>
            </a:r>
            <a:r>
              <a:rPr lang="zh-CN" altLang="en-US" sz="2400"/>
              <a:t>？ </a:t>
            </a:r>
          </a:p>
        </p:txBody>
      </p:sp>
      <p:sp>
        <p:nvSpPr>
          <p:cNvPr id="112650" name="AutoShape 10"/>
          <p:cNvSpPr>
            <a:spLocks noChangeArrowheads="1"/>
          </p:cNvSpPr>
          <p:nvPr/>
        </p:nvSpPr>
        <p:spPr bwMode="auto">
          <a:xfrm>
            <a:off x="6911975" y="1341438"/>
            <a:ext cx="2232025" cy="720725"/>
          </a:xfrm>
          <a:prstGeom prst="cloudCallout">
            <a:avLst>
              <a:gd name="adj1" fmla="val -43102"/>
              <a:gd name="adj2" fmla="val 216079"/>
            </a:avLst>
          </a:prstGeom>
          <a:solidFill>
            <a:schemeClr val="accent1"/>
          </a:solidFill>
          <a:ln w="9525">
            <a:solidFill>
              <a:schemeClr val="tx1"/>
            </a:solidFill>
            <a:round/>
            <a:headEnd/>
            <a:tailEnd/>
          </a:ln>
        </p:spPr>
        <p:txBody>
          <a:bodyPr/>
          <a:lstStyle/>
          <a:p>
            <a:pPr algn="ctr"/>
            <a:r>
              <a:rPr lang="zh-CN" altLang="en-US" sz="2400"/>
              <a:t>结果不变</a:t>
            </a:r>
            <a:r>
              <a:rPr lang="zh-CN" altLang="en-US"/>
              <a:t> </a:t>
            </a:r>
          </a:p>
        </p:txBody>
      </p:sp>
      <p:sp>
        <p:nvSpPr>
          <p:cNvPr id="112651" name="Text Box 11"/>
          <p:cNvSpPr txBox="1">
            <a:spLocks noChangeArrowheads="1"/>
          </p:cNvSpPr>
          <p:nvPr/>
        </p:nvSpPr>
        <p:spPr bwMode="auto">
          <a:xfrm>
            <a:off x="5761038" y="4292600"/>
            <a:ext cx="3382962" cy="457200"/>
          </a:xfrm>
          <a:prstGeom prst="rect">
            <a:avLst/>
          </a:prstGeom>
          <a:noFill/>
          <a:ln w="9525">
            <a:noFill/>
            <a:miter lim="800000"/>
            <a:headEnd/>
            <a:tailEnd/>
          </a:ln>
        </p:spPr>
        <p:txBody>
          <a:bodyPr wrap="none">
            <a:spAutoFit/>
          </a:bodyPr>
          <a:lstStyle/>
          <a:p>
            <a:r>
              <a:rPr lang="zh-CN" altLang="en-US" sz="2400">
                <a:ea typeface="华文细黑" pitchFamily="2" charset="-122"/>
              </a:rPr>
              <a:t>如果没有</a:t>
            </a:r>
            <a:r>
              <a:rPr lang="en-US" altLang="zh-CN" sz="2400">
                <a:ea typeface="华文细黑" pitchFamily="2" charset="-122"/>
              </a:rPr>
              <a:t>#define</a:t>
            </a:r>
            <a:r>
              <a:rPr lang="zh-CN" altLang="en-US" sz="2400">
                <a:ea typeface="华文细黑" pitchFamily="2" charset="-122"/>
              </a:rPr>
              <a:t>行呢？</a:t>
            </a:r>
            <a:r>
              <a:rPr lang="zh-CN" altLang="en-US"/>
              <a:t> </a:t>
            </a:r>
          </a:p>
        </p:txBody>
      </p:sp>
      <p:sp>
        <p:nvSpPr>
          <p:cNvPr id="112652" name="AutoShape 12"/>
          <p:cNvSpPr>
            <a:spLocks noChangeArrowheads="1"/>
          </p:cNvSpPr>
          <p:nvPr/>
        </p:nvSpPr>
        <p:spPr bwMode="auto">
          <a:xfrm>
            <a:off x="6911975" y="2060575"/>
            <a:ext cx="2232025" cy="1008063"/>
          </a:xfrm>
          <a:prstGeom prst="cloudCallout">
            <a:avLst>
              <a:gd name="adj1" fmla="val -50213"/>
              <a:gd name="adj2" fmla="val 183384"/>
            </a:avLst>
          </a:prstGeom>
          <a:solidFill>
            <a:schemeClr val="accent1"/>
          </a:solidFill>
          <a:ln w="9525">
            <a:solidFill>
              <a:schemeClr val="tx1"/>
            </a:solidFill>
            <a:round/>
            <a:headEnd/>
            <a:tailEnd/>
          </a:ln>
        </p:spPr>
        <p:txBody>
          <a:bodyPr/>
          <a:lstStyle/>
          <a:p>
            <a:pPr algn="ctr"/>
            <a:r>
              <a:rPr lang="zh-CN" altLang="en-US" sz="2400"/>
              <a:t>只输出</a:t>
            </a:r>
            <a:r>
              <a:rPr lang="en-US" altLang="zh-CN" sz="2400"/>
              <a:t>c=0</a:t>
            </a:r>
            <a:r>
              <a:rPr lang="en-US" altLang="zh-CN"/>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8"/>
                                        </p:tgtEl>
                                        <p:attrNameLst>
                                          <p:attrName>style.visibility</p:attrName>
                                        </p:attrNameLst>
                                      </p:cBhvr>
                                      <p:to>
                                        <p:strVal val="visible"/>
                                      </p:to>
                                    </p:set>
                                    <p:animEffect transition="in" filter="blinds(horizontal)">
                                      <p:cBhvr>
                                        <p:cTn id="7" dur="500"/>
                                        <p:tgtEl>
                                          <p:spTgt spid="1126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2649"/>
                                        </p:tgtEl>
                                        <p:attrNameLst>
                                          <p:attrName>style.visibility</p:attrName>
                                        </p:attrNameLst>
                                      </p:cBhvr>
                                      <p:to>
                                        <p:strVal val="visible"/>
                                      </p:to>
                                    </p:set>
                                    <p:anim calcmode="lin" valueType="num">
                                      <p:cBhvr additive="base">
                                        <p:cTn id="12" dur="500" fill="hold"/>
                                        <p:tgtEl>
                                          <p:spTgt spid="112649"/>
                                        </p:tgtEl>
                                        <p:attrNameLst>
                                          <p:attrName>ppt_x</p:attrName>
                                        </p:attrNameLst>
                                      </p:cBhvr>
                                      <p:tavLst>
                                        <p:tav tm="0">
                                          <p:val>
                                            <p:strVal val="1+#ppt_w/2"/>
                                          </p:val>
                                        </p:tav>
                                        <p:tav tm="100000">
                                          <p:val>
                                            <p:strVal val="#ppt_x"/>
                                          </p:val>
                                        </p:tav>
                                      </p:tavLst>
                                    </p:anim>
                                    <p:anim calcmode="lin" valueType="num">
                                      <p:cBhvr additive="base">
                                        <p:cTn id="13" dur="500" fill="hold"/>
                                        <p:tgtEl>
                                          <p:spTgt spid="1126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650"/>
                                        </p:tgtEl>
                                        <p:attrNameLst>
                                          <p:attrName>style.visibility</p:attrName>
                                        </p:attrNameLst>
                                      </p:cBhvr>
                                      <p:to>
                                        <p:strVal val="visible"/>
                                      </p:to>
                                    </p:set>
                                    <p:animEffect transition="in" filter="blinds(horizontal)">
                                      <p:cBhvr>
                                        <p:cTn id="18" dur="500"/>
                                        <p:tgtEl>
                                          <p:spTgt spid="11265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112650"/>
                                        </p:tgtEl>
                                      </p:cBhvr>
                                    </p:animEffect>
                                    <p:set>
                                      <p:cBhvr>
                                        <p:cTn id="23" dur="1" fill="hold">
                                          <p:stCondLst>
                                            <p:cond delay="499"/>
                                          </p:stCondLst>
                                        </p:cTn>
                                        <p:tgtEl>
                                          <p:spTgt spid="112650"/>
                                        </p:tgtEl>
                                        <p:attrNameLst>
                                          <p:attrName>style.visibility</p:attrName>
                                        </p:attrNameLst>
                                      </p:cBhvr>
                                      <p:to>
                                        <p:strVal val="hidden"/>
                                      </p:to>
                                    </p:set>
                                  </p:childTnLst>
                                </p:cTn>
                              </p:par>
                              <p:par>
                                <p:cTn id="24" presetID="2" presetClass="entr" presetSubtype="2" fill="hold" grpId="0" nodeType="withEffect">
                                  <p:stCondLst>
                                    <p:cond delay="0"/>
                                  </p:stCondLst>
                                  <p:childTnLst>
                                    <p:set>
                                      <p:cBhvr>
                                        <p:cTn id="25" dur="1" fill="hold">
                                          <p:stCondLst>
                                            <p:cond delay="0"/>
                                          </p:stCondLst>
                                        </p:cTn>
                                        <p:tgtEl>
                                          <p:spTgt spid="112651"/>
                                        </p:tgtEl>
                                        <p:attrNameLst>
                                          <p:attrName>style.visibility</p:attrName>
                                        </p:attrNameLst>
                                      </p:cBhvr>
                                      <p:to>
                                        <p:strVal val="visible"/>
                                      </p:to>
                                    </p:set>
                                    <p:anim calcmode="lin" valueType="num">
                                      <p:cBhvr additive="base">
                                        <p:cTn id="26" dur="500" fill="hold"/>
                                        <p:tgtEl>
                                          <p:spTgt spid="112651"/>
                                        </p:tgtEl>
                                        <p:attrNameLst>
                                          <p:attrName>ppt_x</p:attrName>
                                        </p:attrNameLst>
                                      </p:cBhvr>
                                      <p:tavLst>
                                        <p:tav tm="0">
                                          <p:val>
                                            <p:strVal val="1+#ppt_w/2"/>
                                          </p:val>
                                        </p:tav>
                                        <p:tav tm="100000">
                                          <p:val>
                                            <p:strVal val="#ppt_x"/>
                                          </p:val>
                                        </p:tav>
                                      </p:tavLst>
                                    </p:anim>
                                    <p:anim calcmode="lin" valueType="num">
                                      <p:cBhvr additive="base">
                                        <p:cTn id="27" dur="500" fill="hold"/>
                                        <p:tgtEl>
                                          <p:spTgt spid="11265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52"/>
                                        </p:tgtEl>
                                        <p:attrNameLst>
                                          <p:attrName>style.visibility</p:attrName>
                                        </p:attrNameLst>
                                      </p:cBhvr>
                                      <p:to>
                                        <p:strVal val="visible"/>
                                      </p:to>
                                    </p:set>
                                    <p:animEffect transition="in" filter="blinds(horizontal)">
                                      <p:cBhvr>
                                        <p:cTn id="32" dur="500"/>
                                        <p:tgtEl>
                                          <p:spTgt spid="1126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12652"/>
                                        </p:tgtEl>
                                      </p:cBhvr>
                                    </p:animEffect>
                                    <p:set>
                                      <p:cBhvr>
                                        <p:cTn id="37" dur="1" fill="hold">
                                          <p:stCondLst>
                                            <p:cond delay="499"/>
                                          </p:stCondLst>
                                        </p:cTn>
                                        <p:tgtEl>
                                          <p:spTgt spid="1126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8" grpId="0"/>
      <p:bldP spid="112649" grpId="0"/>
      <p:bldP spid="112650" grpId="0" animBg="1"/>
      <p:bldP spid="112650" grpId="1" animBg="1"/>
      <p:bldP spid="112651" grpId="0"/>
      <p:bldP spid="112652" grpId="0" animBg="1"/>
      <p:bldP spid="112652" grpId="1" animBg="1"/>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p:txBody>
          <a:bodyPr/>
          <a:lstStyle/>
          <a:p>
            <a:pPr eaLnBrk="1" hangingPunct="1"/>
            <a:r>
              <a:rPr lang="zh-CN" altLang="en-US" smtClean="0">
                <a:solidFill>
                  <a:srgbClr val="FF0000"/>
                </a:solidFill>
              </a:rPr>
              <a:t>课堂提问：</a:t>
            </a:r>
            <a:r>
              <a:rPr lang="zh-CN" altLang="en-US" smtClean="0"/>
              <a:t> </a:t>
            </a:r>
          </a:p>
        </p:txBody>
      </p:sp>
      <p:sp>
        <p:nvSpPr>
          <p:cNvPr id="75779" name="Rectangle 3"/>
          <p:cNvSpPr>
            <a:spLocks noGrp="1" noRot="1" noChangeArrowheads="1"/>
          </p:cNvSpPr>
          <p:nvPr>
            <p:ph type="body" idx="1"/>
          </p:nvPr>
        </p:nvSpPr>
        <p:spPr/>
        <p:txBody>
          <a:bodyPr/>
          <a:lstStyle/>
          <a:p>
            <a:pPr marL="549275" indent="-549275" eaLnBrk="1" hangingPunct="1">
              <a:buFont typeface="Wingdings 2" pitchFamily="18" charset="2"/>
              <a:buNone/>
            </a:pPr>
            <a:r>
              <a:rPr lang="en-US" altLang="zh-CN" smtClean="0"/>
              <a:t>1</a:t>
            </a:r>
            <a:r>
              <a:rPr lang="zh-CN" altLang="en-US" smtClean="0"/>
              <a:t>、</a:t>
            </a:r>
            <a:r>
              <a:rPr lang="zh-CN" altLang="en-US" smtClean="0">
                <a:ea typeface="华文细黑" pitchFamily="2" charset="-122"/>
              </a:rPr>
              <a:t>如何判断一个变量是局部变量还是全局变量？ </a:t>
            </a:r>
          </a:p>
          <a:p>
            <a:pPr marL="549275" indent="-549275" eaLnBrk="1" hangingPunct="1">
              <a:buFont typeface="Wingdings 2" pitchFamily="18" charset="2"/>
              <a:buNone/>
            </a:pPr>
            <a:r>
              <a:rPr lang="en-US" altLang="zh-CN" smtClean="0">
                <a:ea typeface="华文细黑" pitchFamily="2" charset="-122"/>
              </a:rPr>
              <a:t>2</a:t>
            </a:r>
            <a:r>
              <a:rPr lang="zh-CN" altLang="en-US" smtClean="0">
                <a:ea typeface="华文细黑" pitchFamily="2" charset="-122"/>
              </a:rPr>
              <a:t>、定义一个变量时，如果没有规定存储类型，其默认的存储类型是什么？</a:t>
            </a:r>
          </a:p>
          <a:p>
            <a:pPr marL="549275" indent="-549275" eaLnBrk="1" hangingPunct="1">
              <a:buFont typeface="Wingdings 2" pitchFamily="18" charset="2"/>
              <a:buNone/>
            </a:pPr>
            <a:r>
              <a:rPr lang="en-US" altLang="zh-CN" smtClean="0">
                <a:ea typeface="华文细黑" pitchFamily="2" charset="-122"/>
              </a:rPr>
              <a:t>3</a:t>
            </a:r>
            <a:r>
              <a:rPr lang="zh-CN" altLang="en-US" smtClean="0">
                <a:ea typeface="华文细黑" pitchFamily="2" charset="-122"/>
              </a:rPr>
              <a:t>、如果程序中有这样一个语句</a:t>
            </a:r>
          </a:p>
          <a:p>
            <a:pPr marL="549275" indent="-549275" eaLnBrk="1" hangingPunct="1">
              <a:buFont typeface="Wingdings 2" pitchFamily="18" charset="2"/>
              <a:buNone/>
            </a:pPr>
            <a:r>
              <a:rPr lang="zh-CN" altLang="en-US" smtClean="0">
                <a:ea typeface="华文细黑" pitchFamily="2" charset="-122"/>
              </a:rPr>
              <a:t>                </a:t>
            </a:r>
            <a:r>
              <a:rPr lang="en-US" altLang="zh-CN" smtClean="0">
                <a:solidFill>
                  <a:srgbClr val="3333FF"/>
                </a:solidFill>
                <a:ea typeface="华文细黑" pitchFamily="2" charset="-122"/>
              </a:rPr>
              <a:t>static int x;</a:t>
            </a:r>
          </a:p>
          <a:p>
            <a:pPr marL="549275" indent="-549275" eaLnBrk="1" hangingPunct="1">
              <a:buFont typeface="Wingdings 2" pitchFamily="18" charset="2"/>
              <a:buNone/>
            </a:pPr>
            <a:r>
              <a:rPr lang="en-US" altLang="zh-CN" smtClean="0">
                <a:ea typeface="华文细黑" pitchFamily="2" charset="-122"/>
              </a:rPr>
              <a:t>     </a:t>
            </a:r>
            <a:r>
              <a:rPr lang="zh-CN" altLang="en-US" smtClean="0">
                <a:ea typeface="华文细黑" pitchFamily="2" charset="-122"/>
              </a:rPr>
              <a:t>出现在程序的不同位置其含义是否相同？其初值是多少？</a:t>
            </a:r>
          </a:p>
        </p:txBody>
      </p:sp>
    </p:spTree>
  </p:cSld>
  <p:clrMapOvr>
    <a:masterClrMapping/>
  </p:clrMapOvr>
  <p:transition>
    <p:blinds dir="vert"/>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r>
              <a:rPr lang="zh-CN" altLang="en-US" smtClean="0">
                <a:solidFill>
                  <a:srgbClr val="FF0000"/>
                </a:solidFill>
              </a:rPr>
              <a:t>课堂提问：</a:t>
            </a:r>
          </a:p>
        </p:txBody>
      </p:sp>
      <p:sp>
        <p:nvSpPr>
          <p:cNvPr id="76803" name="Rectangle 3"/>
          <p:cNvSpPr>
            <a:spLocks noGrp="1" noRot="1" noChangeArrowheads="1"/>
          </p:cNvSpPr>
          <p:nvPr>
            <p:ph type="body" idx="1"/>
          </p:nvPr>
        </p:nvSpPr>
        <p:spPr/>
        <p:txBody>
          <a:bodyPr/>
          <a:lstStyle/>
          <a:p>
            <a:pPr eaLnBrk="1" hangingPunct="1">
              <a:lnSpc>
                <a:spcPct val="80000"/>
              </a:lnSpc>
              <a:buFont typeface="Wingdings 2" pitchFamily="18" charset="2"/>
              <a:buNone/>
            </a:pPr>
            <a:r>
              <a:rPr lang="en-US" altLang="zh-CN" sz="2800" smtClean="0"/>
              <a:t>4</a:t>
            </a:r>
            <a:r>
              <a:rPr lang="zh-CN" altLang="en-US" sz="2800" smtClean="0"/>
              <a:t>、</a:t>
            </a:r>
            <a:r>
              <a:rPr lang="zh-CN" altLang="en-US" sz="2800" smtClean="0">
                <a:ea typeface="楷体_GB2312" pitchFamily="49" charset="-122"/>
              </a:rPr>
              <a:t>以下程序运行时出错提示为：</a:t>
            </a:r>
          </a:p>
          <a:p>
            <a:pPr eaLnBrk="1" hangingPunct="1">
              <a:lnSpc>
                <a:spcPct val="80000"/>
              </a:lnSpc>
              <a:buFont typeface="Wingdings 2" pitchFamily="18" charset="2"/>
              <a:buNone/>
            </a:pPr>
            <a:r>
              <a:rPr lang="zh-CN" altLang="en-US" sz="2800" smtClean="0"/>
              <a:t>           </a:t>
            </a:r>
            <a:r>
              <a:rPr lang="en-US" altLang="zh-CN" sz="2800" smtClean="0"/>
              <a:t>undefined symbol ‘x’ in function main</a:t>
            </a:r>
          </a:p>
          <a:p>
            <a:pPr eaLnBrk="1" hangingPunct="1">
              <a:lnSpc>
                <a:spcPct val="80000"/>
              </a:lnSpc>
              <a:buFont typeface="Wingdings 2" pitchFamily="18" charset="2"/>
              <a:buNone/>
            </a:pPr>
            <a:r>
              <a:rPr lang="en-US" altLang="zh-CN" sz="2800" smtClean="0"/>
              <a:t>   </a:t>
            </a:r>
            <a:r>
              <a:rPr lang="zh-CN" altLang="en-US" sz="2800" smtClean="0">
                <a:ea typeface="楷体_GB2312" pitchFamily="49" charset="-122"/>
              </a:rPr>
              <a:t>如何改正？</a:t>
            </a:r>
          </a:p>
          <a:p>
            <a:pPr eaLnBrk="1" hangingPunct="1">
              <a:lnSpc>
                <a:spcPct val="80000"/>
              </a:lnSpc>
              <a:spcBef>
                <a:spcPct val="95000"/>
              </a:spcBef>
              <a:buFont typeface="Wingdings 2" pitchFamily="18" charset="2"/>
              <a:buNone/>
            </a:pPr>
            <a:r>
              <a:rPr lang="zh-CN" altLang="en-US" sz="2800" smtClean="0"/>
              <a:t>    </a:t>
            </a:r>
            <a:r>
              <a:rPr lang="zh-CN" altLang="en-US" sz="2800" smtClean="0">
                <a:ea typeface="黑体" pitchFamily="2" charset="-122"/>
              </a:rPr>
              <a:t>程序：</a:t>
            </a:r>
          </a:p>
          <a:p>
            <a:pPr eaLnBrk="1" hangingPunct="1">
              <a:lnSpc>
                <a:spcPct val="80000"/>
              </a:lnSpc>
              <a:buFont typeface="Wingdings 2" pitchFamily="18" charset="2"/>
              <a:buNone/>
            </a:pPr>
            <a:r>
              <a:rPr lang="zh-CN" altLang="en-US" sz="2800" smtClean="0"/>
              <a:t>    </a:t>
            </a:r>
            <a:r>
              <a:rPr lang="en-US" altLang="zh-CN" sz="2800" smtClean="0"/>
              <a:t>main( )</a:t>
            </a:r>
          </a:p>
          <a:p>
            <a:pPr eaLnBrk="1" hangingPunct="1">
              <a:lnSpc>
                <a:spcPct val="80000"/>
              </a:lnSpc>
              <a:buFont typeface="Wingdings 2" pitchFamily="18" charset="2"/>
              <a:buNone/>
            </a:pPr>
            <a:r>
              <a:rPr lang="en-US" altLang="zh-CN" sz="2800" smtClean="0"/>
              <a:t>    {  </a:t>
            </a:r>
          </a:p>
          <a:p>
            <a:pPr eaLnBrk="1" hangingPunct="1">
              <a:lnSpc>
                <a:spcPct val="80000"/>
              </a:lnSpc>
              <a:buFont typeface="Wingdings 2" pitchFamily="18" charset="2"/>
              <a:buNone/>
            </a:pPr>
            <a:r>
              <a:rPr lang="en-US" altLang="zh-CN" sz="2800" smtClean="0"/>
              <a:t>        x=2;</a:t>
            </a:r>
          </a:p>
          <a:p>
            <a:pPr eaLnBrk="1" hangingPunct="1">
              <a:lnSpc>
                <a:spcPct val="80000"/>
              </a:lnSpc>
              <a:buFont typeface="Wingdings 2" pitchFamily="18" charset="2"/>
              <a:buNone/>
            </a:pPr>
            <a:r>
              <a:rPr lang="en-US" altLang="zh-CN" sz="2800" smtClean="0"/>
              <a:t>        printf(“%d\n”,x);</a:t>
            </a:r>
          </a:p>
          <a:p>
            <a:pPr eaLnBrk="1" hangingPunct="1">
              <a:lnSpc>
                <a:spcPct val="80000"/>
              </a:lnSpc>
              <a:buFont typeface="Wingdings 2" pitchFamily="18" charset="2"/>
              <a:buNone/>
            </a:pPr>
            <a:r>
              <a:rPr lang="en-US" altLang="zh-CN" sz="2800" smtClean="0"/>
              <a:t>    }</a:t>
            </a:r>
          </a:p>
          <a:p>
            <a:pPr eaLnBrk="1" hangingPunct="1">
              <a:lnSpc>
                <a:spcPct val="80000"/>
              </a:lnSpc>
              <a:buFont typeface="Wingdings 2" pitchFamily="18" charset="2"/>
              <a:buNone/>
            </a:pPr>
            <a:r>
              <a:rPr lang="en-US" altLang="zh-CN" sz="2800" smtClean="0"/>
              <a:t>    int x;</a:t>
            </a:r>
          </a:p>
        </p:txBody>
      </p:sp>
      <p:sp>
        <p:nvSpPr>
          <p:cNvPr id="76804" name="Text Box 4"/>
          <p:cNvSpPr txBox="1">
            <a:spLocks noChangeArrowheads="1"/>
          </p:cNvSpPr>
          <p:nvPr/>
        </p:nvSpPr>
        <p:spPr bwMode="auto">
          <a:xfrm>
            <a:off x="411163" y="3201988"/>
            <a:ext cx="3656012" cy="2862262"/>
          </a:xfrm>
          <a:prstGeom prst="rect">
            <a:avLst/>
          </a:prstGeom>
          <a:solidFill>
            <a:srgbClr val="CCFFFF">
              <a:alpha val="16862"/>
            </a:srgbClr>
          </a:solidFill>
          <a:ln w="19050">
            <a:solidFill>
              <a:srgbClr val="FF0000"/>
            </a:solidFill>
            <a:miter lim="800000"/>
            <a:headEnd/>
            <a:tailEnd/>
          </a:ln>
        </p:spPr>
        <p:txBody>
          <a:bodyPr>
            <a:spAutoFit/>
          </a:body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p:txBody>
      </p:sp>
      <p:sp>
        <p:nvSpPr>
          <p:cNvPr id="115717" name="Text Box 5"/>
          <p:cNvSpPr txBox="1">
            <a:spLocks noChangeArrowheads="1"/>
          </p:cNvSpPr>
          <p:nvPr/>
        </p:nvSpPr>
        <p:spPr bwMode="auto">
          <a:xfrm>
            <a:off x="4356100" y="3284538"/>
            <a:ext cx="4137025" cy="2282825"/>
          </a:xfrm>
          <a:prstGeom prst="rect">
            <a:avLst/>
          </a:prstGeom>
          <a:noFill/>
          <a:ln w="9525">
            <a:noFill/>
            <a:miter lim="800000"/>
            <a:headEnd/>
            <a:tailEnd/>
          </a:ln>
        </p:spPr>
        <p:txBody>
          <a:bodyPr wrap="none">
            <a:spAutoFit/>
          </a:bodyPr>
          <a:lstStyle/>
          <a:p>
            <a:r>
              <a:rPr lang="zh-CN" altLang="en-US" sz="2400">
                <a:latin typeface="华文细黑" pitchFamily="2" charset="-122"/>
                <a:ea typeface="华文细黑" pitchFamily="2" charset="-122"/>
              </a:rPr>
              <a:t>法</a:t>
            </a:r>
            <a:r>
              <a:rPr lang="en-US" altLang="zh-CN" sz="2400">
                <a:latin typeface="华文细黑" pitchFamily="2" charset="-122"/>
                <a:ea typeface="华文细黑" pitchFamily="2" charset="-122"/>
              </a:rPr>
              <a:t>1</a:t>
            </a:r>
            <a:r>
              <a:rPr lang="zh-CN" altLang="en-US" sz="2400">
                <a:latin typeface="华文细黑" pitchFamily="2" charset="-122"/>
                <a:ea typeface="华文细黑" pitchFamily="2" charset="-122"/>
              </a:rPr>
              <a:t>：将</a:t>
            </a:r>
            <a:r>
              <a:rPr lang="en-US" altLang="zh-CN" sz="2400">
                <a:latin typeface="华文细黑" pitchFamily="2" charset="-122"/>
                <a:ea typeface="华文细黑" pitchFamily="2" charset="-122"/>
              </a:rPr>
              <a:t>int x;</a:t>
            </a:r>
            <a:r>
              <a:rPr lang="zh-CN" altLang="en-US" sz="2400">
                <a:latin typeface="华文细黑" pitchFamily="2" charset="-122"/>
                <a:ea typeface="华文细黑" pitchFamily="2" charset="-122"/>
              </a:rPr>
              <a:t>放到主函数之内</a:t>
            </a:r>
          </a:p>
          <a:p>
            <a:r>
              <a:rPr lang="zh-CN" altLang="en-US" sz="2400">
                <a:latin typeface="华文细黑" pitchFamily="2" charset="-122"/>
                <a:ea typeface="华文细黑" pitchFamily="2" charset="-122"/>
              </a:rPr>
              <a:t>法</a:t>
            </a:r>
            <a:r>
              <a:rPr lang="en-US" altLang="zh-CN" sz="2400">
                <a:latin typeface="华文细黑" pitchFamily="2" charset="-122"/>
                <a:ea typeface="华文细黑" pitchFamily="2" charset="-122"/>
              </a:rPr>
              <a:t>2</a:t>
            </a:r>
            <a:r>
              <a:rPr lang="zh-CN" altLang="en-US" sz="2400">
                <a:latin typeface="华文细黑" pitchFamily="2" charset="-122"/>
                <a:ea typeface="华文细黑" pitchFamily="2" charset="-122"/>
              </a:rPr>
              <a:t>：将</a:t>
            </a:r>
            <a:r>
              <a:rPr lang="en-US" altLang="zh-CN" sz="2400">
                <a:latin typeface="华文细黑" pitchFamily="2" charset="-122"/>
                <a:ea typeface="华文细黑" pitchFamily="2" charset="-122"/>
              </a:rPr>
              <a:t>int x;</a:t>
            </a:r>
            <a:r>
              <a:rPr lang="zh-CN" altLang="en-US" sz="2400">
                <a:latin typeface="华文细黑" pitchFamily="2" charset="-122"/>
                <a:ea typeface="华文细黑" pitchFamily="2" charset="-122"/>
              </a:rPr>
              <a:t>放到主函数之上</a:t>
            </a:r>
          </a:p>
          <a:p>
            <a:r>
              <a:rPr lang="zh-CN" altLang="en-US" sz="2400">
                <a:latin typeface="华文细黑" pitchFamily="2" charset="-122"/>
                <a:ea typeface="华文细黑" pitchFamily="2" charset="-122"/>
              </a:rPr>
              <a:t>法</a:t>
            </a:r>
            <a:r>
              <a:rPr lang="en-US" altLang="zh-CN" sz="2400">
                <a:latin typeface="华文细黑" pitchFamily="2" charset="-122"/>
                <a:ea typeface="华文细黑" pitchFamily="2" charset="-122"/>
              </a:rPr>
              <a:t>3</a:t>
            </a:r>
            <a:r>
              <a:rPr lang="zh-CN" altLang="en-US" sz="2400">
                <a:latin typeface="华文细黑" pitchFamily="2" charset="-122"/>
                <a:ea typeface="华文细黑" pitchFamily="2" charset="-122"/>
              </a:rPr>
              <a:t>：在主函数之内加一语句 </a:t>
            </a:r>
          </a:p>
          <a:p>
            <a:r>
              <a:rPr lang="zh-CN" altLang="en-US" sz="2400">
                <a:latin typeface="华文细黑" pitchFamily="2" charset="-122"/>
                <a:ea typeface="华文细黑" pitchFamily="2" charset="-122"/>
              </a:rPr>
              <a:t>         </a:t>
            </a:r>
            <a:r>
              <a:rPr lang="en-US" altLang="zh-CN" sz="2400">
                <a:latin typeface="华文细黑" pitchFamily="2" charset="-122"/>
                <a:ea typeface="华文细黑" pitchFamily="2" charset="-122"/>
              </a:rPr>
              <a:t>extern x ;</a:t>
            </a:r>
            <a:r>
              <a:rPr lang="zh-CN" altLang="en-US" sz="2400">
                <a:latin typeface="华文细黑" pitchFamily="2" charset="-122"/>
                <a:ea typeface="华文细黑" pitchFamily="2" charset="-122"/>
              </a:rPr>
              <a:t>或</a:t>
            </a:r>
            <a:r>
              <a:rPr lang="en-US" altLang="zh-CN" sz="2400">
                <a:latin typeface="华文细黑" pitchFamily="2" charset="-122"/>
                <a:ea typeface="华文细黑" pitchFamily="2" charset="-122"/>
              </a:rPr>
              <a:t>extern int x;</a:t>
            </a:r>
          </a:p>
          <a:p>
            <a:r>
              <a:rPr lang="zh-CN" altLang="en-US" sz="2400">
                <a:latin typeface="华文细黑" pitchFamily="2" charset="-122"/>
                <a:ea typeface="华文细黑" pitchFamily="2" charset="-122"/>
              </a:rPr>
              <a:t>法</a:t>
            </a:r>
            <a:r>
              <a:rPr lang="en-US" altLang="zh-CN" sz="2400">
                <a:latin typeface="华文细黑" pitchFamily="2" charset="-122"/>
                <a:ea typeface="华文细黑" pitchFamily="2" charset="-122"/>
              </a:rPr>
              <a:t>4</a:t>
            </a:r>
            <a:r>
              <a:rPr lang="zh-CN" altLang="en-US" sz="2400">
                <a:latin typeface="华文细黑" pitchFamily="2" charset="-122"/>
                <a:ea typeface="华文细黑" pitchFamily="2" charset="-122"/>
              </a:rPr>
              <a:t>：在主函数之上加一语句</a:t>
            </a:r>
          </a:p>
          <a:p>
            <a:r>
              <a:rPr lang="zh-CN" altLang="en-US" sz="2400">
                <a:latin typeface="华文细黑" pitchFamily="2" charset="-122"/>
                <a:ea typeface="华文细黑" pitchFamily="2" charset="-122"/>
              </a:rPr>
              <a:t>         </a:t>
            </a:r>
            <a:r>
              <a:rPr lang="en-US" altLang="zh-CN" sz="2400">
                <a:latin typeface="华文细黑" pitchFamily="2" charset="-122"/>
                <a:ea typeface="华文细黑" pitchFamily="2" charset="-122"/>
              </a:rPr>
              <a:t>extern x ;</a:t>
            </a:r>
            <a:r>
              <a:rPr lang="zh-CN" altLang="en-US" sz="2400">
                <a:latin typeface="华文细黑" pitchFamily="2" charset="-122"/>
                <a:ea typeface="华文细黑" pitchFamily="2" charset="-122"/>
              </a:rPr>
              <a:t>或</a:t>
            </a:r>
            <a:r>
              <a:rPr lang="en-US" altLang="zh-CN" sz="2400">
                <a:latin typeface="华文细黑" pitchFamily="2" charset="-122"/>
                <a:ea typeface="华文细黑" pitchFamily="2" charset="-122"/>
              </a:rPr>
              <a:t>extern int x;</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 calcmode="lin" valueType="num">
                                      <p:cBhvr additive="base">
                                        <p:cTn id="7" dur="500" fill="hold"/>
                                        <p:tgtEl>
                                          <p:spTgt spid="115717"/>
                                        </p:tgtEl>
                                        <p:attrNameLst>
                                          <p:attrName>ppt_x</p:attrName>
                                        </p:attrNameLst>
                                      </p:cBhvr>
                                      <p:tavLst>
                                        <p:tav tm="0">
                                          <p:val>
                                            <p:strVal val="1+#ppt_w/2"/>
                                          </p:val>
                                        </p:tav>
                                        <p:tav tm="100000">
                                          <p:val>
                                            <p:strVal val="#ppt_x"/>
                                          </p:val>
                                        </p:tav>
                                      </p:tavLst>
                                    </p:anim>
                                    <p:anim calcmode="lin" valueType="num">
                                      <p:cBhvr additive="base">
                                        <p:cTn id="8" dur="500" fill="hold"/>
                                        <p:tgtEl>
                                          <p:spTgt spid="115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301625" y="228600"/>
            <a:ext cx="8540750" cy="947738"/>
          </a:xfrm>
        </p:spPr>
        <p:txBody>
          <a:bodyPr/>
          <a:lstStyle/>
          <a:p>
            <a:pPr eaLnBrk="1" hangingPunct="1"/>
            <a:r>
              <a:rPr lang="zh-CN" altLang="en-US" smtClean="0">
                <a:solidFill>
                  <a:srgbClr val="FF0000"/>
                </a:solidFill>
              </a:rPr>
              <a:t>课堂提问：</a:t>
            </a:r>
          </a:p>
        </p:txBody>
      </p:sp>
      <p:sp>
        <p:nvSpPr>
          <p:cNvPr id="77827" name="Rectangle 3"/>
          <p:cNvSpPr>
            <a:spLocks noGrp="1" noRot="1" noChangeArrowheads="1"/>
          </p:cNvSpPr>
          <p:nvPr>
            <p:ph type="body" idx="1"/>
          </p:nvPr>
        </p:nvSpPr>
        <p:spPr>
          <a:xfrm>
            <a:off x="3563938" y="0"/>
            <a:ext cx="4464050" cy="6858000"/>
          </a:xfrm>
          <a:solidFill>
            <a:srgbClr val="993366"/>
          </a:solidFill>
          <a:ln w="28575">
            <a:solidFill>
              <a:srgbClr val="FF00FF"/>
            </a:solidFill>
          </a:ln>
        </p:spPr>
        <p:txBody>
          <a:bodyPr/>
          <a:lstStyle/>
          <a:p>
            <a:pPr eaLnBrk="1" hangingPunct="1">
              <a:lnSpc>
                <a:spcPct val="90000"/>
              </a:lnSpc>
              <a:buFont typeface="Wingdings 2" pitchFamily="18" charset="2"/>
              <a:buNone/>
            </a:pPr>
            <a:r>
              <a:rPr lang="en-US" altLang="zh-CN" sz="2600" smtClean="0">
                <a:solidFill>
                  <a:srgbClr val="FFFF66"/>
                </a:solidFill>
                <a:ea typeface="华文细黑" pitchFamily="2" charset="-122"/>
              </a:rPr>
              <a:t>5</a:t>
            </a:r>
            <a:r>
              <a:rPr lang="zh-CN" altLang="en-US" sz="2600" smtClean="0">
                <a:solidFill>
                  <a:srgbClr val="FFFF66"/>
                </a:solidFill>
                <a:ea typeface="华文细黑" pitchFamily="2" charset="-122"/>
              </a:rPr>
              <a:t>、以下程序运行结果是</a:t>
            </a:r>
            <a:r>
              <a:rPr lang="zh-CN" altLang="en-US" sz="2600" u="sng" smtClean="0">
                <a:solidFill>
                  <a:srgbClr val="FFFF66"/>
                </a:solidFill>
                <a:ea typeface="华文细黑" pitchFamily="2" charset="-122"/>
              </a:rPr>
              <a:t>        </a:t>
            </a:r>
            <a:r>
              <a:rPr lang="zh-CN" altLang="en-US" sz="2600" smtClean="0">
                <a:solidFill>
                  <a:srgbClr val="FFFF66"/>
                </a:solidFill>
                <a:ea typeface="华文细黑" pitchFamily="2" charset="-122"/>
              </a:rPr>
              <a:t>。</a:t>
            </a:r>
          </a:p>
          <a:p>
            <a:pPr eaLnBrk="1" hangingPunct="1">
              <a:lnSpc>
                <a:spcPct val="90000"/>
              </a:lnSpc>
              <a:buFont typeface="Wingdings 2" pitchFamily="18" charset="2"/>
              <a:buNone/>
            </a:pPr>
            <a:r>
              <a:rPr lang="en-US" altLang="zh-CN" sz="2600" smtClean="0">
                <a:solidFill>
                  <a:schemeClr val="bg1"/>
                </a:solidFill>
                <a:ea typeface="华文细黑" pitchFamily="2" charset="-122"/>
              </a:rPr>
              <a:t>fun3(int x)</a:t>
            </a:r>
          </a:p>
          <a:p>
            <a:pPr eaLnBrk="1" hangingPunct="1">
              <a:lnSpc>
                <a:spcPct val="90000"/>
              </a:lnSpc>
              <a:buFont typeface="Wingdings 2" pitchFamily="18" charset="2"/>
              <a:buNone/>
            </a:pPr>
            <a:r>
              <a:rPr lang="en-US" altLang="zh-CN" sz="2600" smtClean="0">
                <a:solidFill>
                  <a:schemeClr val="bg1"/>
                </a:solidFill>
                <a:ea typeface="华文细黑" pitchFamily="2" charset="-122"/>
              </a:rPr>
              <a:t>{ </a:t>
            </a:r>
          </a:p>
          <a:p>
            <a:pPr eaLnBrk="1" hangingPunct="1">
              <a:lnSpc>
                <a:spcPct val="90000"/>
              </a:lnSpc>
              <a:buFont typeface="Wingdings 2" pitchFamily="18" charset="2"/>
              <a:buNone/>
            </a:pPr>
            <a:r>
              <a:rPr lang="en-US" altLang="zh-CN" sz="2600" smtClean="0">
                <a:solidFill>
                  <a:schemeClr val="bg1"/>
                </a:solidFill>
                <a:ea typeface="华文细黑" pitchFamily="2" charset="-122"/>
              </a:rPr>
              <a:t>   static int a=3;</a:t>
            </a:r>
          </a:p>
          <a:p>
            <a:pPr eaLnBrk="1" hangingPunct="1">
              <a:lnSpc>
                <a:spcPct val="90000"/>
              </a:lnSpc>
              <a:buFont typeface="Wingdings 2" pitchFamily="18" charset="2"/>
              <a:buNone/>
            </a:pPr>
            <a:r>
              <a:rPr lang="en-US" altLang="zh-CN" sz="2600" smtClean="0">
                <a:solidFill>
                  <a:schemeClr val="bg1"/>
                </a:solidFill>
                <a:ea typeface="华文细黑" pitchFamily="2" charset="-122"/>
              </a:rPr>
              <a:t>   a+=x;</a:t>
            </a:r>
          </a:p>
          <a:p>
            <a:pPr eaLnBrk="1" hangingPunct="1">
              <a:lnSpc>
                <a:spcPct val="90000"/>
              </a:lnSpc>
              <a:buFont typeface="Wingdings 2" pitchFamily="18" charset="2"/>
              <a:buNone/>
            </a:pPr>
            <a:r>
              <a:rPr lang="en-US" altLang="zh-CN" sz="2600" smtClean="0">
                <a:solidFill>
                  <a:schemeClr val="bg1"/>
                </a:solidFill>
                <a:ea typeface="华文细黑" pitchFamily="2" charset="-122"/>
              </a:rPr>
              <a:t>   return a;</a:t>
            </a:r>
          </a:p>
          <a:p>
            <a:pPr eaLnBrk="1" hangingPunct="1">
              <a:lnSpc>
                <a:spcPct val="90000"/>
              </a:lnSpc>
              <a:buFont typeface="Wingdings 2" pitchFamily="18" charset="2"/>
              <a:buNone/>
            </a:pPr>
            <a:r>
              <a:rPr lang="en-US" altLang="zh-CN" sz="2600" smtClean="0">
                <a:solidFill>
                  <a:schemeClr val="bg1"/>
                </a:solidFill>
                <a:ea typeface="华文细黑" pitchFamily="2" charset="-122"/>
              </a:rPr>
              <a:t>}</a:t>
            </a:r>
          </a:p>
          <a:p>
            <a:pPr eaLnBrk="1" hangingPunct="1">
              <a:lnSpc>
                <a:spcPct val="90000"/>
              </a:lnSpc>
              <a:buFont typeface="Wingdings 2" pitchFamily="18" charset="2"/>
              <a:buNone/>
            </a:pPr>
            <a:r>
              <a:rPr lang="en-US" altLang="zh-CN" sz="2600" smtClean="0">
                <a:solidFill>
                  <a:schemeClr val="bg1"/>
                </a:solidFill>
                <a:ea typeface="华文细黑" pitchFamily="2" charset="-122"/>
              </a:rPr>
              <a:t>main( )</a:t>
            </a:r>
          </a:p>
          <a:p>
            <a:pPr eaLnBrk="1" hangingPunct="1">
              <a:lnSpc>
                <a:spcPct val="90000"/>
              </a:lnSpc>
              <a:buFont typeface="Wingdings 2" pitchFamily="18" charset="2"/>
              <a:buNone/>
            </a:pPr>
            <a:r>
              <a:rPr lang="en-US" altLang="zh-CN" sz="2600" smtClean="0">
                <a:solidFill>
                  <a:schemeClr val="bg1"/>
                </a:solidFill>
                <a:ea typeface="华文细黑" pitchFamily="2" charset="-122"/>
              </a:rPr>
              <a:t>{ </a:t>
            </a:r>
          </a:p>
          <a:p>
            <a:pPr eaLnBrk="1" hangingPunct="1">
              <a:lnSpc>
                <a:spcPct val="90000"/>
              </a:lnSpc>
              <a:buFont typeface="Wingdings 2" pitchFamily="18" charset="2"/>
              <a:buNone/>
            </a:pPr>
            <a:r>
              <a:rPr lang="en-US" altLang="zh-CN" sz="2600" smtClean="0">
                <a:solidFill>
                  <a:schemeClr val="bg1"/>
                </a:solidFill>
                <a:ea typeface="华文细黑" pitchFamily="2" charset="-122"/>
              </a:rPr>
              <a:t>    int k=2,m=1,n;</a:t>
            </a:r>
          </a:p>
          <a:p>
            <a:pPr eaLnBrk="1" hangingPunct="1">
              <a:lnSpc>
                <a:spcPct val="90000"/>
              </a:lnSpc>
              <a:buFont typeface="Wingdings 2" pitchFamily="18" charset="2"/>
              <a:buNone/>
            </a:pPr>
            <a:r>
              <a:rPr lang="en-US" altLang="zh-CN" sz="2600" smtClean="0">
                <a:solidFill>
                  <a:schemeClr val="bg1"/>
                </a:solidFill>
                <a:ea typeface="华文细黑" pitchFamily="2" charset="-122"/>
              </a:rPr>
              <a:t>    n=fun3(k);</a:t>
            </a:r>
          </a:p>
          <a:p>
            <a:pPr eaLnBrk="1" hangingPunct="1">
              <a:lnSpc>
                <a:spcPct val="90000"/>
              </a:lnSpc>
              <a:buFont typeface="Wingdings 2" pitchFamily="18" charset="2"/>
              <a:buNone/>
            </a:pPr>
            <a:r>
              <a:rPr lang="en-US" altLang="zh-CN" sz="2600" smtClean="0">
                <a:solidFill>
                  <a:schemeClr val="bg1"/>
                </a:solidFill>
                <a:ea typeface="华文细黑" pitchFamily="2" charset="-122"/>
              </a:rPr>
              <a:t>    n=fun3(m);</a:t>
            </a:r>
          </a:p>
          <a:p>
            <a:pPr eaLnBrk="1" hangingPunct="1">
              <a:lnSpc>
                <a:spcPct val="90000"/>
              </a:lnSpc>
              <a:buFont typeface="Wingdings 2" pitchFamily="18" charset="2"/>
              <a:buNone/>
            </a:pPr>
            <a:r>
              <a:rPr lang="en-US" altLang="zh-CN" sz="2600" smtClean="0">
                <a:solidFill>
                  <a:schemeClr val="bg1"/>
                </a:solidFill>
                <a:ea typeface="华文细黑" pitchFamily="2" charset="-122"/>
              </a:rPr>
              <a:t>    printf("%d\n",n);</a:t>
            </a:r>
          </a:p>
          <a:p>
            <a:pPr eaLnBrk="1" hangingPunct="1">
              <a:lnSpc>
                <a:spcPct val="90000"/>
              </a:lnSpc>
              <a:buFont typeface="Wingdings 2" pitchFamily="18" charset="2"/>
              <a:buNone/>
            </a:pPr>
            <a:r>
              <a:rPr lang="en-US" altLang="zh-CN" sz="2600" smtClean="0">
                <a:solidFill>
                  <a:schemeClr val="bg1"/>
                </a:solidFill>
                <a:ea typeface="华文细黑" pitchFamily="2" charset="-122"/>
              </a:rPr>
              <a:t>}</a:t>
            </a:r>
          </a:p>
        </p:txBody>
      </p:sp>
      <p:sp>
        <p:nvSpPr>
          <p:cNvPr id="117764" name="Text Box 4"/>
          <p:cNvSpPr txBox="1">
            <a:spLocks noChangeArrowheads="1"/>
          </p:cNvSpPr>
          <p:nvPr/>
        </p:nvSpPr>
        <p:spPr bwMode="auto">
          <a:xfrm>
            <a:off x="879475" y="2582863"/>
            <a:ext cx="354013" cy="457200"/>
          </a:xfrm>
          <a:prstGeom prst="rect">
            <a:avLst/>
          </a:prstGeom>
          <a:noFill/>
          <a:ln w="9525">
            <a:noFill/>
            <a:miter lim="800000"/>
            <a:headEnd/>
            <a:tailEnd/>
          </a:ln>
        </p:spPr>
        <p:txBody>
          <a:bodyPr wrap="none">
            <a:spAutoFit/>
          </a:bodyPr>
          <a:lstStyle/>
          <a:p>
            <a:r>
              <a:rPr lang="en-US" altLang="zh-CN" sz="2400"/>
              <a:t>6</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strips(downLeft)">
                                      <p:cBhvr>
                                        <p:cTn id="7"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301625" y="228600"/>
            <a:ext cx="8540750" cy="947738"/>
          </a:xfrm>
        </p:spPr>
        <p:txBody>
          <a:bodyPr/>
          <a:lstStyle/>
          <a:p>
            <a:pPr eaLnBrk="1" hangingPunct="1"/>
            <a:r>
              <a:rPr lang="zh-CN" altLang="en-US" smtClean="0">
                <a:solidFill>
                  <a:srgbClr val="FF0000"/>
                </a:solidFill>
              </a:rPr>
              <a:t>课堂提问：</a:t>
            </a:r>
          </a:p>
        </p:txBody>
      </p:sp>
      <p:sp>
        <p:nvSpPr>
          <p:cNvPr id="78851" name="Rectangle 3"/>
          <p:cNvSpPr>
            <a:spLocks noGrp="1" noRot="1" noChangeArrowheads="1"/>
          </p:cNvSpPr>
          <p:nvPr>
            <p:ph type="body" idx="1"/>
          </p:nvPr>
        </p:nvSpPr>
        <p:spPr>
          <a:xfrm>
            <a:off x="684213" y="1628775"/>
            <a:ext cx="4619625" cy="3960813"/>
          </a:xfrm>
          <a:solidFill>
            <a:srgbClr val="993366"/>
          </a:solidFill>
          <a:ln w="28575">
            <a:solidFill>
              <a:srgbClr val="FF00FF"/>
            </a:solidFill>
          </a:ln>
        </p:spPr>
        <p:txBody>
          <a:bodyPr/>
          <a:lstStyle/>
          <a:p>
            <a:pPr eaLnBrk="1" hangingPunct="1">
              <a:lnSpc>
                <a:spcPct val="90000"/>
              </a:lnSpc>
              <a:buFont typeface="Wingdings 2" pitchFamily="18" charset="2"/>
              <a:buNone/>
            </a:pPr>
            <a:r>
              <a:rPr lang="en-US" altLang="zh-CN" sz="2600" smtClean="0">
                <a:solidFill>
                  <a:srgbClr val="FFFF66"/>
                </a:solidFill>
                <a:ea typeface="华文细黑" pitchFamily="2" charset="-122"/>
              </a:rPr>
              <a:t>6</a:t>
            </a:r>
            <a:r>
              <a:rPr lang="zh-CN" altLang="en-US" sz="2600" smtClean="0">
                <a:solidFill>
                  <a:srgbClr val="FFFF66"/>
                </a:solidFill>
                <a:ea typeface="华文细黑" pitchFamily="2" charset="-122"/>
              </a:rPr>
              <a:t>、以下程序运行结果是</a:t>
            </a:r>
            <a:r>
              <a:rPr lang="zh-CN" altLang="en-US" sz="2600" u="sng" smtClean="0">
                <a:solidFill>
                  <a:srgbClr val="FFFF66"/>
                </a:solidFill>
                <a:ea typeface="华文细黑" pitchFamily="2" charset="-122"/>
              </a:rPr>
              <a:t>        </a:t>
            </a:r>
            <a:r>
              <a:rPr lang="zh-CN" altLang="en-US" sz="2600" smtClean="0">
                <a:solidFill>
                  <a:srgbClr val="FFFF66"/>
                </a:solidFill>
                <a:ea typeface="华文细黑" pitchFamily="2" charset="-122"/>
              </a:rPr>
              <a:t>。</a:t>
            </a:r>
          </a:p>
          <a:p>
            <a:pPr eaLnBrk="1" hangingPunct="1">
              <a:lnSpc>
                <a:spcPct val="90000"/>
              </a:lnSpc>
              <a:buFont typeface="Wingdings 2" pitchFamily="18" charset="2"/>
              <a:buNone/>
            </a:pPr>
            <a:endParaRPr lang="zh-CN" altLang="en-US" sz="2600" smtClean="0">
              <a:solidFill>
                <a:schemeClr val="bg1"/>
              </a:solidFill>
              <a:ea typeface="华文细黑" pitchFamily="2" charset="-122"/>
            </a:endParaRPr>
          </a:p>
          <a:p>
            <a:pPr eaLnBrk="1" hangingPunct="1">
              <a:lnSpc>
                <a:spcPct val="90000"/>
              </a:lnSpc>
              <a:buFont typeface="Wingdings 2" pitchFamily="18" charset="2"/>
              <a:buNone/>
            </a:pPr>
            <a:r>
              <a:rPr lang="en-US" altLang="zh-CN" sz="2600" smtClean="0">
                <a:solidFill>
                  <a:schemeClr val="bg1"/>
                </a:solidFill>
                <a:ea typeface="华文细黑" pitchFamily="2" charset="-122"/>
              </a:rPr>
              <a:t>#define  SQR(x)  x</a:t>
            </a:r>
            <a:r>
              <a:rPr lang="en-US" altLang="zh-CN" sz="2600" smtClean="0">
                <a:solidFill>
                  <a:schemeClr val="bg1"/>
                </a:solidFill>
                <a:latin typeface="宋体" pitchFamily="2" charset="-122"/>
              </a:rPr>
              <a:t>*</a:t>
            </a:r>
            <a:r>
              <a:rPr lang="en-US" altLang="zh-CN" sz="2600" smtClean="0">
                <a:solidFill>
                  <a:schemeClr val="bg1"/>
                </a:solidFill>
                <a:ea typeface="华文细黑" pitchFamily="2" charset="-122"/>
              </a:rPr>
              <a:t>x</a:t>
            </a:r>
          </a:p>
          <a:p>
            <a:pPr eaLnBrk="1" hangingPunct="1">
              <a:lnSpc>
                <a:spcPct val="90000"/>
              </a:lnSpc>
              <a:buFont typeface="Wingdings 2" pitchFamily="18" charset="2"/>
              <a:buNone/>
            </a:pPr>
            <a:r>
              <a:rPr lang="en-US" altLang="zh-CN" sz="2600" smtClean="0">
                <a:solidFill>
                  <a:schemeClr val="bg1"/>
                </a:solidFill>
                <a:ea typeface="华文细黑" pitchFamily="2" charset="-122"/>
              </a:rPr>
              <a:t>main( )</a:t>
            </a:r>
          </a:p>
          <a:p>
            <a:pPr eaLnBrk="1" hangingPunct="1">
              <a:lnSpc>
                <a:spcPct val="90000"/>
              </a:lnSpc>
              <a:buFont typeface="Wingdings 2" pitchFamily="18" charset="2"/>
              <a:buNone/>
            </a:pPr>
            <a:r>
              <a:rPr lang="en-US" altLang="zh-CN" sz="2600" smtClean="0">
                <a:solidFill>
                  <a:schemeClr val="bg1"/>
                </a:solidFill>
                <a:ea typeface="华文细黑" pitchFamily="2" charset="-122"/>
              </a:rPr>
              <a:t>{</a:t>
            </a:r>
          </a:p>
          <a:p>
            <a:pPr eaLnBrk="1" hangingPunct="1">
              <a:lnSpc>
                <a:spcPct val="90000"/>
              </a:lnSpc>
              <a:buFont typeface="Wingdings 2" pitchFamily="18" charset="2"/>
              <a:buNone/>
            </a:pPr>
            <a:r>
              <a:rPr lang="en-US" altLang="zh-CN" sz="2600" smtClean="0">
                <a:solidFill>
                  <a:schemeClr val="bg1"/>
                </a:solidFill>
                <a:ea typeface="华文细黑" pitchFamily="2" charset="-122"/>
              </a:rPr>
              <a:t>     int a=10, k=2, m=1;</a:t>
            </a:r>
          </a:p>
          <a:p>
            <a:pPr eaLnBrk="1" hangingPunct="1">
              <a:lnSpc>
                <a:spcPct val="90000"/>
              </a:lnSpc>
              <a:buFont typeface="Wingdings 2" pitchFamily="18" charset="2"/>
              <a:buNone/>
            </a:pPr>
            <a:r>
              <a:rPr lang="en-US" altLang="zh-CN" sz="2600" smtClean="0">
                <a:solidFill>
                  <a:schemeClr val="bg1"/>
                </a:solidFill>
                <a:ea typeface="华文细黑" pitchFamily="2" charset="-122"/>
              </a:rPr>
              <a:t>     a/=SQR(k+m);</a:t>
            </a:r>
          </a:p>
          <a:p>
            <a:pPr eaLnBrk="1" hangingPunct="1">
              <a:lnSpc>
                <a:spcPct val="90000"/>
              </a:lnSpc>
              <a:buFont typeface="Wingdings 2" pitchFamily="18" charset="2"/>
              <a:buNone/>
            </a:pPr>
            <a:r>
              <a:rPr lang="en-US" altLang="zh-CN" sz="2600" smtClean="0">
                <a:solidFill>
                  <a:schemeClr val="bg1"/>
                </a:solidFill>
                <a:ea typeface="华文细黑" pitchFamily="2" charset="-122"/>
              </a:rPr>
              <a:t>     printf("%d\n", a);</a:t>
            </a:r>
          </a:p>
          <a:p>
            <a:pPr eaLnBrk="1" hangingPunct="1">
              <a:lnSpc>
                <a:spcPct val="90000"/>
              </a:lnSpc>
              <a:buFont typeface="Wingdings 2" pitchFamily="18" charset="2"/>
              <a:buNone/>
            </a:pPr>
            <a:r>
              <a:rPr lang="en-US" altLang="zh-CN" sz="2600" smtClean="0">
                <a:solidFill>
                  <a:schemeClr val="bg1"/>
                </a:solidFill>
                <a:ea typeface="华文细黑" pitchFamily="2" charset="-122"/>
              </a:rPr>
              <a:t>}</a:t>
            </a:r>
          </a:p>
        </p:txBody>
      </p:sp>
      <p:sp>
        <p:nvSpPr>
          <p:cNvPr id="118788" name="Text Box 4"/>
          <p:cNvSpPr txBox="1">
            <a:spLocks noChangeArrowheads="1"/>
          </p:cNvSpPr>
          <p:nvPr/>
        </p:nvSpPr>
        <p:spPr bwMode="auto">
          <a:xfrm>
            <a:off x="7019925" y="2997200"/>
            <a:ext cx="354013" cy="457200"/>
          </a:xfrm>
          <a:prstGeom prst="rect">
            <a:avLst/>
          </a:prstGeom>
          <a:noFill/>
          <a:ln w="9525">
            <a:noFill/>
            <a:miter lim="800000"/>
            <a:headEnd/>
            <a:tailEnd/>
          </a:ln>
        </p:spPr>
        <p:txBody>
          <a:bodyPr wrap="none">
            <a:spAutoFit/>
          </a:bodyPr>
          <a:lstStyle/>
          <a:p>
            <a:r>
              <a:rPr lang="en-US" altLang="zh-CN" sz="2400"/>
              <a:t>2</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strips(downLeft)">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a:xfrm>
            <a:off x="301625" y="228600"/>
            <a:ext cx="8540750" cy="947738"/>
          </a:xfrm>
        </p:spPr>
        <p:txBody>
          <a:bodyPr/>
          <a:lstStyle/>
          <a:p>
            <a:pPr eaLnBrk="1" hangingPunct="1"/>
            <a:r>
              <a:rPr lang="zh-CN" altLang="en-US" smtClean="0">
                <a:solidFill>
                  <a:srgbClr val="FF0000"/>
                </a:solidFill>
              </a:rPr>
              <a:t>课堂提问：</a:t>
            </a:r>
          </a:p>
        </p:txBody>
      </p:sp>
      <p:sp>
        <p:nvSpPr>
          <p:cNvPr id="79875" name="Rectangle 3"/>
          <p:cNvSpPr>
            <a:spLocks noGrp="1" noRot="1" noChangeArrowheads="1"/>
          </p:cNvSpPr>
          <p:nvPr>
            <p:ph type="body" idx="1"/>
          </p:nvPr>
        </p:nvSpPr>
        <p:spPr>
          <a:xfrm>
            <a:off x="395288" y="1628775"/>
            <a:ext cx="3889375" cy="4248150"/>
          </a:xfrm>
          <a:solidFill>
            <a:srgbClr val="993366"/>
          </a:solidFill>
        </p:spPr>
        <p:txBody>
          <a:bodyPr tIns="190800" bIns="154800"/>
          <a:lstStyle/>
          <a:p>
            <a:pPr eaLnBrk="1" hangingPunct="1">
              <a:lnSpc>
                <a:spcPct val="90000"/>
              </a:lnSpc>
              <a:buFont typeface="Wingdings 2" pitchFamily="18" charset="2"/>
              <a:buNone/>
            </a:pPr>
            <a:r>
              <a:rPr lang="en-US" altLang="zh-CN" sz="2600" smtClean="0">
                <a:solidFill>
                  <a:srgbClr val="FFFF66"/>
                </a:solidFill>
                <a:ea typeface="华文细黑" pitchFamily="2" charset="-122"/>
              </a:rPr>
              <a:t>7</a:t>
            </a:r>
            <a:r>
              <a:rPr lang="zh-CN" altLang="en-US" sz="2600" smtClean="0">
                <a:solidFill>
                  <a:srgbClr val="FFFF66"/>
                </a:solidFill>
                <a:ea typeface="华文细黑" pitchFamily="2" charset="-122"/>
              </a:rPr>
              <a:t>、以下程序运行结果</a:t>
            </a:r>
            <a:r>
              <a:rPr lang="en-US" altLang="zh-CN" sz="2600" smtClean="0">
                <a:solidFill>
                  <a:srgbClr val="FFFF66"/>
                </a:solidFill>
                <a:ea typeface="华文细黑" pitchFamily="2" charset="-122"/>
              </a:rPr>
              <a:t>?</a:t>
            </a:r>
          </a:p>
          <a:p>
            <a:pPr eaLnBrk="1" hangingPunct="1">
              <a:lnSpc>
                <a:spcPct val="90000"/>
              </a:lnSpc>
              <a:buFont typeface="Wingdings 2" pitchFamily="18" charset="2"/>
              <a:buNone/>
            </a:pPr>
            <a:endParaRPr lang="en-US" altLang="zh-CN" sz="2600" smtClean="0">
              <a:solidFill>
                <a:schemeClr val="bg1"/>
              </a:solidFill>
              <a:ea typeface="华文细黑" pitchFamily="2" charset="-122"/>
            </a:endParaRPr>
          </a:p>
          <a:p>
            <a:pPr eaLnBrk="1" hangingPunct="1">
              <a:lnSpc>
                <a:spcPct val="90000"/>
              </a:lnSpc>
              <a:buFont typeface="Wingdings 2" pitchFamily="18" charset="2"/>
              <a:buNone/>
            </a:pPr>
            <a:r>
              <a:rPr lang="en-US" altLang="zh-CN" sz="3000" smtClean="0">
                <a:solidFill>
                  <a:schemeClr val="bg1"/>
                </a:solidFill>
              </a:rPr>
              <a:t>main()</a:t>
            </a:r>
          </a:p>
          <a:p>
            <a:pPr eaLnBrk="1" hangingPunct="1">
              <a:lnSpc>
                <a:spcPct val="90000"/>
              </a:lnSpc>
              <a:buFont typeface="Wingdings 2" pitchFamily="18" charset="2"/>
              <a:buNone/>
            </a:pPr>
            <a:r>
              <a:rPr lang="en-US" altLang="zh-CN" sz="3000" smtClean="0">
                <a:solidFill>
                  <a:schemeClr val="bg1"/>
                </a:solidFill>
              </a:rPr>
              <a:t>{</a:t>
            </a:r>
          </a:p>
          <a:p>
            <a:pPr eaLnBrk="1" hangingPunct="1">
              <a:lnSpc>
                <a:spcPct val="90000"/>
              </a:lnSpc>
              <a:buFont typeface="Wingdings 2" pitchFamily="18" charset="2"/>
              <a:buNone/>
            </a:pPr>
            <a:r>
              <a:rPr lang="en-US" altLang="zh-CN" sz="3000" smtClean="0">
                <a:solidFill>
                  <a:schemeClr val="bg1"/>
                </a:solidFill>
              </a:rPr>
              <a:t>    int x;</a:t>
            </a:r>
          </a:p>
          <a:p>
            <a:pPr eaLnBrk="1" hangingPunct="1">
              <a:lnSpc>
                <a:spcPct val="90000"/>
              </a:lnSpc>
              <a:buFont typeface="Wingdings 2" pitchFamily="18" charset="2"/>
              <a:buNone/>
            </a:pPr>
            <a:r>
              <a:rPr lang="en-US" altLang="zh-CN" sz="3000" smtClean="0">
                <a:solidFill>
                  <a:schemeClr val="bg1"/>
                </a:solidFill>
              </a:rPr>
              <a:t>    x=fun5(4);</a:t>
            </a:r>
          </a:p>
          <a:p>
            <a:pPr eaLnBrk="1" hangingPunct="1">
              <a:lnSpc>
                <a:spcPct val="90000"/>
              </a:lnSpc>
              <a:buFont typeface="Wingdings 2" pitchFamily="18" charset="2"/>
              <a:buNone/>
            </a:pPr>
            <a:r>
              <a:rPr lang="en-US" altLang="zh-CN" sz="3000" smtClean="0">
                <a:solidFill>
                  <a:schemeClr val="bg1"/>
                </a:solidFill>
              </a:rPr>
              <a:t>    printf("%d\n", x);</a:t>
            </a:r>
          </a:p>
          <a:p>
            <a:pPr eaLnBrk="1" hangingPunct="1">
              <a:lnSpc>
                <a:spcPct val="90000"/>
              </a:lnSpc>
              <a:buFont typeface="Wingdings 2" pitchFamily="18" charset="2"/>
              <a:buNone/>
            </a:pPr>
            <a:r>
              <a:rPr lang="en-US" altLang="zh-CN" sz="3000" smtClean="0">
                <a:solidFill>
                  <a:schemeClr val="bg1"/>
                </a:solidFill>
              </a:rPr>
              <a:t>}</a:t>
            </a:r>
          </a:p>
        </p:txBody>
      </p:sp>
      <p:sp>
        <p:nvSpPr>
          <p:cNvPr id="119812" name="Text Box 4"/>
          <p:cNvSpPr txBox="1">
            <a:spLocks noChangeArrowheads="1"/>
          </p:cNvSpPr>
          <p:nvPr/>
        </p:nvSpPr>
        <p:spPr bwMode="auto">
          <a:xfrm>
            <a:off x="2555875" y="5876925"/>
            <a:ext cx="354013" cy="457200"/>
          </a:xfrm>
          <a:prstGeom prst="rect">
            <a:avLst/>
          </a:prstGeom>
          <a:noFill/>
          <a:ln w="9525">
            <a:noFill/>
            <a:miter lim="800000"/>
            <a:headEnd/>
            <a:tailEnd/>
          </a:ln>
        </p:spPr>
        <p:txBody>
          <a:bodyPr wrap="none">
            <a:spAutoFit/>
          </a:bodyPr>
          <a:lstStyle/>
          <a:p>
            <a:r>
              <a:rPr lang="en-US" altLang="zh-CN" sz="2400"/>
              <a:t>9</a:t>
            </a:r>
          </a:p>
        </p:txBody>
      </p:sp>
      <p:sp>
        <p:nvSpPr>
          <p:cNvPr id="79877" name="Rectangle 5"/>
          <p:cNvSpPr>
            <a:spLocks noChangeArrowheads="1"/>
          </p:cNvSpPr>
          <p:nvPr/>
        </p:nvSpPr>
        <p:spPr bwMode="auto">
          <a:xfrm>
            <a:off x="4284663" y="1628775"/>
            <a:ext cx="4608512" cy="4679950"/>
          </a:xfrm>
          <a:prstGeom prst="rect">
            <a:avLst/>
          </a:prstGeom>
          <a:solidFill>
            <a:srgbClr val="993366"/>
          </a:solidFill>
          <a:ln w="28575">
            <a:noFill/>
            <a:miter lim="800000"/>
            <a:headEnd/>
            <a:tailEnd/>
          </a:ln>
        </p:spPr>
        <p:txBody>
          <a:bodyPr/>
          <a:lstStyle/>
          <a:p>
            <a:pPr marL="342900" indent="-342900">
              <a:lnSpc>
                <a:spcPct val="90000"/>
              </a:lnSpc>
              <a:spcBef>
                <a:spcPct val="20000"/>
              </a:spcBef>
              <a:buClr>
                <a:schemeClr val="folHlink"/>
              </a:buClr>
              <a:buSzPct val="85000"/>
              <a:buFont typeface="Wingdings 2" pitchFamily="18" charset="2"/>
              <a:buNone/>
            </a:pPr>
            <a:r>
              <a:rPr lang="en-US" altLang="zh-CN" sz="3000">
                <a:solidFill>
                  <a:schemeClr val="bg1"/>
                </a:solidFill>
              </a:rPr>
              <a:t>fun5(int n)</a:t>
            </a:r>
          </a:p>
          <a:p>
            <a:pPr marL="342900" indent="-342900">
              <a:spcBef>
                <a:spcPct val="15000"/>
              </a:spcBef>
              <a:buClr>
                <a:schemeClr val="folHlink"/>
              </a:buClr>
              <a:buSzPct val="85000"/>
              <a:buFont typeface="Wingdings 2" pitchFamily="18" charset="2"/>
              <a:buNone/>
            </a:pPr>
            <a:r>
              <a:rPr lang="en-US" altLang="zh-CN" sz="3000">
                <a:solidFill>
                  <a:schemeClr val="bg1"/>
                </a:solidFill>
              </a:rPr>
              <a:t>{</a:t>
            </a:r>
          </a:p>
          <a:p>
            <a:pPr marL="342900" indent="-342900">
              <a:spcBef>
                <a:spcPct val="15000"/>
              </a:spcBef>
              <a:buClr>
                <a:schemeClr val="folHlink"/>
              </a:buClr>
              <a:buSzPct val="85000"/>
              <a:buFont typeface="Wingdings 2" pitchFamily="18" charset="2"/>
              <a:buNone/>
            </a:pPr>
            <a:r>
              <a:rPr lang="en-US" altLang="zh-CN" sz="3000">
                <a:solidFill>
                  <a:schemeClr val="bg1"/>
                </a:solidFill>
              </a:rPr>
              <a:t>     int s;</a:t>
            </a:r>
          </a:p>
          <a:p>
            <a:pPr marL="342900" indent="-342900">
              <a:spcBef>
                <a:spcPct val="15000"/>
              </a:spcBef>
              <a:buClr>
                <a:schemeClr val="folHlink"/>
              </a:buClr>
              <a:buSzPct val="85000"/>
              <a:buFont typeface="Wingdings 2" pitchFamily="18" charset="2"/>
              <a:buNone/>
            </a:pPr>
            <a:r>
              <a:rPr lang="en-US" altLang="zh-CN" sz="3000">
                <a:solidFill>
                  <a:schemeClr val="bg1"/>
                </a:solidFill>
              </a:rPr>
              <a:t>     if((n==1)||(n==2))</a:t>
            </a:r>
          </a:p>
          <a:p>
            <a:pPr marL="342900" indent="-342900">
              <a:spcBef>
                <a:spcPct val="15000"/>
              </a:spcBef>
              <a:buClr>
                <a:schemeClr val="folHlink"/>
              </a:buClr>
              <a:buSzPct val="85000"/>
              <a:buFont typeface="Wingdings 2" pitchFamily="18" charset="2"/>
              <a:buNone/>
            </a:pPr>
            <a:r>
              <a:rPr lang="en-US" altLang="zh-CN" sz="3000">
                <a:solidFill>
                  <a:schemeClr val="bg1"/>
                </a:solidFill>
              </a:rPr>
              <a:t>         s=2;</a:t>
            </a:r>
          </a:p>
          <a:p>
            <a:pPr marL="342900" indent="-342900">
              <a:spcBef>
                <a:spcPct val="15000"/>
              </a:spcBef>
              <a:buClr>
                <a:schemeClr val="folHlink"/>
              </a:buClr>
              <a:buSzPct val="85000"/>
              <a:buFont typeface="Wingdings 2" pitchFamily="18" charset="2"/>
              <a:buNone/>
            </a:pPr>
            <a:r>
              <a:rPr lang="en-US" altLang="zh-CN" sz="3000">
                <a:solidFill>
                  <a:schemeClr val="bg1"/>
                </a:solidFill>
              </a:rPr>
              <a:t>     else</a:t>
            </a:r>
          </a:p>
          <a:p>
            <a:pPr marL="342900" indent="-342900">
              <a:spcBef>
                <a:spcPct val="15000"/>
              </a:spcBef>
              <a:buClr>
                <a:schemeClr val="folHlink"/>
              </a:buClr>
              <a:buSzPct val="85000"/>
              <a:buFont typeface="Wingdings 2" pitchFamily="18" charset="2"/>
              <a:buNone/>
            </a:pPr>
            <a:r>
              <a:rPr lang="en-US" altLang="zh-CN" sz="3000">
                <a:solidFill>
                  <a:schemeClr val="bg1"/>
                </a:solidFill>
              </a:rPr>
              <a:t>         s=n+fun5(n-1);</a:t>
            </a:r>
          </a:p>
          <a:p>
            <a:pPr marL="342900" indent="-342900">
              <a:spcBef>
                <a:spcPct val="15000"/>
              </a:spcBef>
              <a:buClr>
                <a:schemeClr val="folHlink"/>
              </a:buClr>
              <a:buSzPct val="85000"/>
              <a:buFont typeface="Wingdings 2" pitchFamily="18" charset="2"/>
              <a:buNone/>
            </a:pPr>
            <a:r>
              <a:rPr lang="en-US" altLang="zh-CN" sz="3000">
                <a:solidFill>
                  <a:schemeClr val="bg1"/>
                </a:solidFill>
              </a:rPr>
              <a:t>     return s;</a:t>
            </a:r>
          </a:p>
          <a:p>
            <a:pPr marL="342900" indent="-342900">
              <a:spcBef>
                <a:spcPct val="15000"/>
              </a:spcBef>
              <a:buClr>
                <a:schemeClr val="folHlink"/>
              </a:buClr>
              <a:buSzPct val="85000"/>
              <a:buFont typeface="Wingdings 2" pitchFamily="18" charset="2"/>
              <a:buNone/>
            </a:pPr>
            <a:r>
              <a:rPr lang="en-US" altLang="zh-CN" sz="3000">
                <a:solidFill>
                  <a:schemeClr val="bg1"/>
                </a:solidFill>
              </a:rPr>
              <a:t>}</a:t>
            </a:r>
          </a:p>
        </p:txBody>
      </p:sp>
      <p:sp>
        <p:nvSpPr>
          <p:cNvPr id="79878" name="Line 6"/>
          <p:cNvSpPr>
            <a:spLocks noChangeShapeType="1"/>
          </p:cNvSpPr>
          <p:nvPr/>
        </p:nvSpPr>
        <p:spPr bwMode="auto">
          <a:xfrm>
            <a:off x="3995738" y="1628775"/>
            <a:ext cx="0" cy="3887788"/>
          </a:xfrm>
          <a:prstGeom prst="line">
            <a:avLst/>
          </a:prstGeom>
          <a:noFill/>
          <a:ln w="9525">
            <a:solidFill>
              <a:srgbClr val="00FF99"/>
            </a:solidFill>
            <a:prstDash val="dash"/>
            <a:round/>
            <a:headEnd/>
            <a:tailEnd/>
          </a:ln>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strips(downLeft)">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Rot="1" noChangeArrowheads="1"/>
          </p:cNvSpPr>
          <p:nvPr>
            <p:ph type="title"/>
          </p:nvPr>
        </p:nvSpPr>
        <p:spPr>
          <a:xfrm>
            <a:off x="323850" y="0"/>
            <a:ext cx="8540750" cy="1143000"/>
          </a:xfrm>
        </p:spPr>
        <p:txBody>
          <a:bodyPr/>
          <a:lstStyle/>
          <a:p>
            <a:pPr eaLnBrk="1" hangingPunct="1"/>
            <a:r>
              <a:rPr lang="zh-CN" altLang="en-US" smtClean="0"/>
              <a:t>第四章 测试</a:t>
            </a:r>
          </a:p>
        </p:txBody>
      </p:sp>
      <p:sp>
        <p:nvSpPr>
          <p:cNvPr id="80899" name="Rectangle 5"/>
          <p:cNvSpPr>
            <a:spLocks noGrp="1" noRot="1" noChangeArrowheads="1"/>
          </p:cNvSpPr>
          <p:nvPr>
            <p:ph type="body" idx="1"/>
          </p:nvPr>
        </p:nvSpPr>
        <p:spPr>
          <a:xfrm>
            <a:off x="179388" y="1785938"/>
            <a:ext cx="8964612" cy="4565650"/>
          </a:xfrm>
        </p:spPr>
        <p:txBody>
          <a:bodyPr/>
          <a:lstStyle/>
          <a:p>
            <a:pPr marL="609600" indent="-609600" eaLnBrk="1" hangingPunct="1">
              <a:lnSpc>
                <a:spcPct val="80000"/>
              </a:lnSpc>
              <a:buFont typeface="Wingdings 2" pitchFamily="18" charset="2"/>
              <a:buAutoNum type="arabicPeriod"/>
            </a:pPr>
            <a:r>
              <a:rPr lang="en-US" altLang="zh-CN" sz="2000" b="1" smtClean="0">
                <a:latin typeface="Times New Roman" pitchFamily="18" charset="0"/>
                <a:ea typeface="华文细黑" pitchFamily="2" charset="-122"/>
                <a:cs typeface="Times New Roman" pitchFamily="18" charset="0"/>
              </a:rPr>
              <a:t>C</a:t>
            </a:r>
            <a:r>
              <a:rPr lang="zh-CN" altLang="en-US" sz="2000" b="1" smtClean="0">
                <a:latin typeface="Times New Roman" pitchFamily="18" charset="0"/>
                <a:ea typeface="华文细黑" pitchFamily="2" charset="-122"/>
                <a:cs typeface="Times New Roman" pitchFamily="18" charset="0"/>
              </a:rPr>
              <a:t>语言的一个源程序中定义的外部变量的作用域为</a:t>
            </a:r>
            <a:r>
              <a:rPr lang="en-US" altLang="zh-CN" sz="2000" b="1" smtClean="0">
                <a:latin typeface="Times New Roman" pitchFamily="18" charset="0"/>
                <a:ea typeface="华文细黑" pitchFamily="2" charset="-122"/>
                <a:cs typeface="Times New Roman" pitchFamily="18" charset="0"/>
              </a:rPr>
              <a:t>(    )</a:t>
            </a:r>
          </a:p>
          <a:p>
            <a:pPr marL="609600" indent="-609600" eaLnBrk="1" hangingPunct="1">
              <a:lnSpc>
                <a:spcPct val="80000"/>
              </a:lnSpc>
              <a:buFont typeface="Wingdings 2" pitchFamily="18" charset="2"/>
              <a:buNone/>
            </a:pPr>
            <a:r>
              <a:rPr lang="en-US" altLang="zh-CN" sz="2000" b="1" smtClean="0">
                <a:latin typeface="Times New Roman" pitchFamily="18" charset="0"/>
                <a:ea typeface="华文细黑" pitchFamily="2" charset="-122"/>
                <a:cs typeface="Times New Roman" pitchFamily="18" charset="0"/>
              </a:rPr>
              <a:t>         A)</a:t>
            </a:r>
            <a:r>
              <a:rPr lang="zh-CN" altLang="en-US" sz="2000" b="1" smtClean="0">
                <a:latin typeface="Times New Roman" pitchFamily="18" charset="0"/>
                <a:ea typeface="华文细黑" pitchFamily="2" charset="-122"/>
                <a:cs typeface="Times New Roman" pitchFamily="18" charset="0"/>
              </a:rPr>
              <a:t>本文件的全部范围             </a:t>
            </a:r>
            <a:r>
              <a:rPr lang="en-US" altLang="zh-CN" sz="2000" b="1" smtClean="0">
                <a:latin typeface="Times New Roman" pitchFamily="18" charset="0"/>
                <a:ea typeface="华文细黑" pitchFamily="2" charset="-122"/>
                <a:cs typeface="Times New Roman" pitchFamily="18" charset="0"/>
              </a:rPr>
              <a:t>B</a:t>
            </a:r>
            <a:r>
              <a:rPr lang="zh-CN" altLang="en-US" sz="2000" b="1" smtClean="0">
                <a:latin typeface="Times New Roman" pitchFamily="18" charset="0"/>
                <a:ea typeface="华文细黑" pitchFamily="2" charset="-122"/>
                <a:cs typeface="Times New Roman" pitchFamily="18" charset="0"/>
              </a:rPr>
              <a:t>）本程序的全部范围</a:t>
            </a:r>
          </a:p>
          <a:p>
            <a:pPr marL="609600" indent="-609600" eaLnBrk="1" hangingPunct="1">
              <a:lnSpc>
                <a:spcPct val="80000"/>
              </a:lnSpc>
              <a:buFont typeface="Wingdings 2" pitchFamily="18" charset="2"/>
              <a:buNone/>
            </a:pPr>
            <a:r>
              <a:rPr lang="zh-CN" altLang="en-US" sz="2000" b="1" smtClean="0">
                <a:latin typeface="Times New Roman" pitchFamily="18" charset="0"/>
                <a:ea typeface="华文细黑" pitchFamily="2" charset="-122"/>
                <a:cs typeface="Times New Roman" pitchFamily="18" charset="0"/>
              </a:rPr>
              <a:t>         </a:t>
            </a:r>
            <a:r>
              <a:rPr lang="en-US" altLang="zh-CN" sz="2000" b="1" smtClean="0">
                <a:latin typeface="Times New Roman" pitchFamily="18" charset="0"/>
                <a:ea typeface="华文细黑" pitchFamily="2" charset="-122"/>
                <a:cs typeface="Times New Roman" pitchFamily="18" charset="0"/>
              </a:rPr>
              <a:t>C</a:t>
            </a:r>
            <a:r>
              <a:rPr lang="zh-CN" altLang="en-US" sz="2000" b="1" smtClean="0">
                <a:latin typeface="Times New Roman" pitchFamily="18" charset="0"/>
                <a:ea typeface="华文细黑" pitchFamily="2" charset="-122"/>
                <a:cs typeface="Times New Roman" pitchFamily="18" charset="0"/>
              </a:rPr>
              <a:t>）本函数的全部范围           </a:t>
            </a:r>
            <a:r>
              <a:rPr lang="en-US" altLang="zh-CN" sz="2000" b="1" smtClean="0">
                <a:latin typeface="Times New Roman" pitchFamily="18" charset="0"/>
                <a:ea typeface="华文细黑" pitchFamily="2" charset="-122"/>
                <a:cs typeface="Times New Roman" pitchFamily="18" charset="0"/>
              </a:rPr>
              <a:t>D</a:t>
            </a:r>
            <a:r>
              <a:rPr lang="zh-CN" altLang="en-US" sz="2000" b="1" smtClean="0">
                <a:latin typeface="Times New Roman" pitchFamily="18" charset="0"/>
                <a:ea typeface="华文细黑" pitchFamily="2" charset="-122"/>
                <a:cs typeface="Times New Roman" pitchFamily="18" charset="0"/>
              </a:rPr>
              <a:t>）从定义该变量的位置开始至本程序</a:t>
            </a:r>
          </a:p>
          <a:p>
            <a:pPr marL="609600" indent="-609600" eaLnBrk="1" hangingPunct="1">
              <a:lnSpc>
                <a:spcPct val="80000"/>
              </a:lnSpc>
              <a:buFont typeface="Wingdings 2" pitchFamily="18" charset="2"/>
              <a:buNone/>
            </a:pPr>
            <a:r>
              <a:rPr lang="zh-CN" altLang="en-US" sz="2000" b="1" smtClean="0">
                <a:latin typeface="Times New Roman" pitchFamily="18" charset="0"/>
                <a:ea typeface="华文细黑" pitchFamily="2" charset="-122"/>
                <a:cs typeface="Times New Roman" pitchFamily="18" charset="0"/>
              </a:rPr>
              <a:t>                                                                末尾</a:t>
            </a:r>
          </a:p>
          <a:p>
            <a:pPr marL="609600" indent="-609600" eaLnBrk="1" hangingPunct="1">
              <a:lnSpc>
                <a:spcPct val="80000"/>
              </a:lnSpc>
              <a:buFont typeface="Wingdings 2" pitchFamily="18" charset="2"/>
              <a:buAutoNum type="arabicPeriod" startAt="2"/>
            </a:pPr>
            <a:r>
              <a:rPr lang="zh-CN" altLang="en-US" sz="2000" b="1" smtClean="0">
                <a:latin typeface="Times New Roman" pitchFamily="18" charset="0"/>
                <a:ea typeface="华文细黑" pitchFamily="2" charset="-122"/>
                <a:cs typeface="Times New Roman" pitchFamily="18" charset="0"/>
              </a:rPr>
              <a:t>有以下程序</a:t>
            </a:r>
            <a:endParaRPr lang="zh-CN" altLang="es-ES" sz="2000" b="1" smtClean="0">
              <a:latin typeface="Times New Roman" pitchFamily="18" charset="0"/>
              <a:ea typeface="华文细黑" pitchFamily="2" charset="-122"/>
              <a:cs typeface="Times New Roman" pitchFamily="18" charset="0"/>
            </a:endParaRPr>
          </a:p>
          <a:p>
            <a:pPr marL="609600" indent="-609600" eaLnBrk="1" hangingPunct="1">
              <a:lnSpc>
                <a:spcPct val="80000"/>
              </a:lnSpc>
              <a:buFont typeface="Wingdings 2" pitchFamily="18" charset="2"/>
              <a:buNone/>
            </a:pPr>
            <a:r>
              <a:rPr lang="zh-CN" altLang="es-ES" sz="2000" b="1" smtClean="0">
                <a:latin typeface="Times New Roman" pitchFamily="18" charset="0"/>
                <a:ea typeface="华文细黑" pitchFamily="2" charset="-122"/>
                <a:cs typeface="Times New Roman" pitchFamily="18" charset="0"/>
              </a:rPr>
              <a:t>      </a:t>
            </a:r>
            <a:r>
              <a:rPr lang="es-ES" altLang="zh-CN" sz="2000" b="1" smtClean="0">
                <a:latin typeface="Times New Roman" pitchFamily="18" charset="0"/>
                <a:ea typeface="华文细黑" pitchFamily="2" charset="-122"/>
                <a:cs typeface="Times New Roman" pitchFamily="18" charset="0"/>
              </a:rPr>
              <a:t>char fun(char x , char y)</a:t>
            </a:r>
          </a:p>
          <a:p>
            <a:pPr marL="609600" indent="-609600" eaLnBrk="1" hangingPunct="1">
              <a:lnSpc>
                <a:spcPct val="80000"/>
              </a:lnSpc>
              <a:buFont typeface="Wingdings 2" pitchFamily="18" charset="2"/>
              <a:buNone/>
            </a:pPr>
            <a:r>
              <a:rPr lang="es-ES" altLang="zh-CN" sz="2000" b="1" smtClean="0">
                <a:latin typeface="Times New Roman" pitchFamily="18" charset="0"/>
                <a:ea typeface="华文细黑" pitchFamily="2" charset="-122"/>
                <a:cs typeface="Times New Roman" pitchFamily="18" charset="0"/>
              </a:rPr>
              <a:t>      </a:t>
            </a:r>
            <a:r>
              <a:rPr lang="en-US" altLang="zh-CN" sz="2000" b="1" smtClean="0">
                <a:latin typeface="Times New Roman" pitchFamily="18" charset="0"/>
                <a:ea typeface="华文细黑" pitchFamily="2" charset="-122"/>
                <a:cs typeface="Times New Roman" pitchFamily="18" charset="0"/>
              </a:rPr>
              <a:t>{  if(x&lt;y)   return x;</a:t>
            </a:r>
          </a:p>
          <a:p>
            <a:pPr marL="609600" indent="-609600" eaLnBrk="1" hangingPunct="1">
              <a:lnSpc>
                <a:spcPct val="80000"/>
              </a:lnSpc>
              <a:buFont typeface="Wingdings 2" pitchFamily="18" charset="2"/>
              <a:buNone/>
            </a:pPr>
            <a:r>
              <a:rPr lang="en-US" altLang="zh-CN" sz="2000" b="1" smtClean="0">
                <a:latin typeface="Times New Roman" pitchFamily="18" charset="0"/>
                <a:ea typeface="华文细黑" pitchFamily="2" charset="-122"/>
                <a:cs typeface="Times New Roman" pitchFamily="18" charset="0"/>
              </a:rPr>
              <a:t>        return y;</a:t>
            </a:r>
          </a:p>
          <a:p>
            <a:pPr marL="609600" indent="-609600" eaLnBrk="1" hangingPunct="1">
              <a:lnSpc>
                <a:spcPct val="80000"/>
              </a:lnSpc>
              <a:buFont typeface="Wingdings 2" pitchFamily="18" charset="2"/>
              <a:buNone/>
            </a:pPr>
            <a:r>
              <a:rPr lang="en-US" altLang="zh-CN" sz="2000" b="1" smtClean="0">
                <a:latin typeface="Times New Roman" pitchFamily="18" charset="0"/>
                <a:ea typeface="华文细黑" pitchFamily="2" charset="-122"/>
                <a:cs typeface="Times New Roman" pitchFamily="18" charset="0"/>
              </a:rPr>
              <a:t>      }</a:t>
            </a:r>
          </a:p>
          <a:p>
            <a:pPr marL="609600" indent="-609600" eaLnBrk="1" hangingPunct="1">
              <a:lnSpc>
                <a:spcPct val="80000"/>
              </a:lnSpc>
              <a:buFont typeface="Wingdings 2" pitchFamily="18" charset="2"/>
              <a:buNone/>
            </a:pPr>
            <a:r>
              <a:rPr lang="en-US" altLang="zh-CN" sz="2000" b="1" smtClean="0">
                <a:latin typeface="Times New Roman" pitchFamily="18" charset="0"/>
                <a:ea typeface="华文细黑" pitchFamily="2" charset="-122"/>
                <a:cs typeface="Times New Roman" pitchFamily="18" charset="0"/>
              </a:rPr>
              <a:t>     main( )</a:t>
            </a:r>
          </a:p>
          <a:p>
            <a:pPr marL="609600" indent="-609600" eaLnBrk="1" hangingPunct="1">
              <a:lnSpc>
                <a:spcPct val="80000"/>
              </a:lnSpc>
              <a:buFont typeface="Wingdings 2" pitchFamily="18" charset="2"/>
              <a:buNone/>
            </a:pPr>
            <a:r>
              <a:rPr lang="en-US" altLang="zh-CN" sz="2000" b="1" smtClean="0">
                <a:latin typeface="Times New Roman" pitchFamily="18" charset="0"/>
                <a:ea typeface="华文细黑" pitchFamily="2" charset="-122"/>
                <a:cs typeface="Times New Roman" pitchFamily="18" charset="0"/>
              </a:rPr>
              <a:t>     {  int a='9',b='8',c='7';</a:t>
            </a:r>
          </a:p>
          <a:p>
            <a:pPr marL="609600" indent="-609600" eaLnBrk="1" hangingPunct="1">
              <a:lnSpc>
                <a:spcPct val="80000"/>
              </a:lnSpc>
              <a:buFont typeface="Wingdings 2" pitchFamily="18" charset="2"/>
              <a:buNone/>
            </a:pPr>
            <a:r>
              <a:rPr lang="en-US" altLang="zh-CN" sz="2000" b="1" smtClean="0">
                <a:latin typeface="Times New Roman" pitchFamily="18" charset="0"/>
                <a:ea typeface="华文细黑" pitchFamily="2" charset="-122"/>
                <a:cs typeface="Times New Roman" pitchFamily="18" charset="0"/>
              </a:rPr>
              <a:t>        printf("%c\n",fun(fun(a,b),fun(b,c)));</a:t>
            </a:r>
          </a:p>
          <a:p>
            <a:pPr marL="609600" indent="-609600" eaLnBrk="1" hangingPunct="1">
              <a:lnSpc>
                <a:spcPct val="80000"/>
              </a:lnSpc>
              <a:buFont typeface="Wingdings 2" pitchFamily="18" charset="2"/>
              <a:buNone/>
            </a:pPr>
            <a:r>
              <a:rPr lang="en-US" altLang="zh-CN" sz="2000" b="1" smtClean="0">
                <a:latin typeface="Times New Roman" pitchFamily="18" charset="0"/>
                <a:ea typeface="华文细黑" pitchFamily="2" charset="-122"/>
                <a:cs typeface="Times New Roman" pitchFamily="18" charset="0"/>
              </a:rPr>
              <a:t>      }   </a:t>
            </a:r>
          </a:p>
          <a:p>
            <a:pPr marL="609600" indent="-609600" eaLnBrk="1" hangingPunct="1">
              <a:lnSpc>
                <a:spcPct val="80000"/>
              </a:lnSpc>
              <a:buFont typeface="Wingdings 2" pitchFamily="18" charset="2"/>
              <a:buNone/>
            </a:pPr>
            <a:r>
              <a:rPr lang="en-US" altLang="zh-CN" sz="2000" b="1" smtClean="0">
                <a:latin typeface="Times New Roman" pitchFamily="18" charset="0"/>
                <a:ea typeface="华文细黑" pitchFamily="2" charset="-122"/>
                <a:cs typeface="Times New Roman" pitchFamily="18" charset="0"/>
              </a:rPr>
              <a:t>     </a:t>
            </a:r>
            <a:r>
              <a:rPr lang="zh-CN" altLang="en-US" sz="2000" b="1" smtClean="0">
                <a:latin typeface="Times New Roman" pitchFamily="18" charset="0"/>
                <a:ea typeface="华文细黑" pitchFamily="2" charset="-122"/>
                <a:cs typeface="Times New Roman" pitchFamily="18" charset="0"/>
              </a:rPr>
              <a:t>程序的执行结果是（        ）</a:t>
            </a:r>
          </a:p>
          <a:p>
            <a:pPr marL="609600" indent="-609600" eaLnBrk="1" hangingPunct="1">
              <a:lnSpc>
                <a:spcPct val="80000"/>
              </a:lnSpc>
              <a:buFont typeface="Wingdings 2" pitchFamily="18" charset="2"/>
              <a:buNone/>
            </a:pPr>
            <a:r>
              <a:rPr lang="zh-CN" altLang="en-US" sz="2000" b="1" smtClean="0">
                <a:latin typeface="Times New Roman" pitchFamily="18" charset="0"/>
                <a:ea typeface="华文细黑" pitchFamily="2" charset="-122"/>
                <a:cs typeface="Times New Roman" pitchFamily="18" charset="0"/>
              </a:rPr>
              <a:t>     </a:t>
            </a:r>
            <a:r>
              <a:rPr lang="en-US" altLang="zh-CN" sz="2000" b="1" smtClean="0">
                <a:latin typeface="Times New Roman" pitchFamily="18" charset="0"/>
                <a:ea typeface="华文细黑" pitchFamily="2" charset="-122"/>
                <a:cs typeface="Times New Roman" pitchFamily="18" charset="0"/>
              </a:rPr>
              <a:t>A)</a:t>
            </a:r>
            <a:r>
              <a:rPr lang="zh-CN" altLang="en-US" sz="2000" b="1" smtClean="0">
                <a:latin typeface="Times New Roman" pitchFamily="18" charset="0"/>
                <a:ea typeface="华文细黑" pitchFamily="2" charset="-122"/>
                <a:cs typeface="Times New Roman" pitchFamily="18" charset="0"/>
              </a:rPr>
              <a:t>函数调用出错     </a:t>
            </a:r>
            <a:r>
              <a:rPr lang="en-US" altLang="zh-CN" sz="2000" b="1" smtClean="0">
                <a:latin typeface="Times New Roman" pitchFamily="18" charset="0"/>
                <a:ea typeface="华文细黑" pitchFamily="2" charset="-122"/>
                <a:cs typeface="Times New Roman" pitchFamily="18" charset="0"/>
              </a:rPr>
              <a:t>B</a:t>
            </a:r>
            <a:r>
              <a:rPr lang="zh-CN" altLang="en-US" sz="2000" b="1" smtClean="0">
                <a:latin typeface="Times New Roman" pitchFamily="18" charset="0"/>
                <a:ea typeface="华文细黑" pitchFamily="2" charset="-122"/>
                <a:cs typeface="Times New Roman" pitchFamily="18" charset="0"/>
              </a:rPr>
              <a:t>）</a:t>
            </a:r>
            <a:r>
              <a:rPr lang="en-US" altLang="zh-CN" sz="2000" b="1" smtClean="0">
                <a:latin typeface="Times New Roman" pitchFamily="18" charset="0"/>
                <a:ea typeface="华文细黑" pitchFamily="2" charset="-122"/>
                <a:cs typeface="Times New Roman" pitchFamily="18" charset="0"/>
              </a:rPr>
              <a:t>8      C</a:t>
            </a:r>
            <a:r>
              <a:rPr lang="zh-CN" altLang="en-US" sz="2000" b="1" smtClean="0">
                <a:latin typeface="Times New Roman" pitchFamily="18" charset="0"/>
                <a:ea typeface="华文细黑" pitchFamily="2" charset="-122"/>
                <a:cs typeface="Times New Roman" pitchFamily="18" charset="0"/>
              </a:rPr>
              <a:t>）</a:t>
            </a:r>
            <a:r>
              <a:rPr lang="en-US" altLang="zh-CN" sz="2000" b="1" smtClean="0">
                <a:latin typeface="Times New Roman" pitchFamily="18" charset="0"/>
                <a:ea typeface="华文细黑" pitchFamily="2" charset="-122"/>
                <a:cs typeface="Times New Roman" pitchFamily="18" charset="0"/>
              </a:rPr>
              <a:t>9      D</a:t>
            </a:r>
            <a:r>
              <a:rPr lang="zh-CN" altLang="en-US" sz="2000" b="1" smtClean="0">
                <a:latin typeface="Times New Roman" pitchFamily="18" charset="0"/>
                <a:ea typeface="华文细黑" pitchFamily="2" charset="-122"/>
                <a:cs typeface="Times New Roman" pitchFamily="18" charset="0"/>
              </a:rPr>
              <a:t>）</a:t>
            </a:r>
            <a:r>
              <a:rPr lang="en-US" altLang="zh-CN" sz="2000" b="1" smtClean="0">
                <a:latin typeface="Times New Roman" pitchFamily="18" charset="0"/>
                <a:ea typeface="华文细黑" pitchFamily="2" charset="-122"/>
                <a:cs typeface="Times New Roman" pitchFamily="18" charset="0"/>
              </a:rPr>
              <a:t>7</a:t>
            </a:r>
          </a:p>
        </p:txBody>
      </p:sp>
      <p:sp>
        <p:nvSpPr>
          <p:cNvPr id="80900" name="Rectangle 6"/>
          <p:cNvSpPr>
            <a:spLocks noRot="1" noChangeArrowheads="1"/>
          </p:cNvSpPr>
          <p:nvPr/>
        </p:nvSpPr>
        <p:spPr bwMode="auto">
          <a:xfrm>
            <a:off x="179388" y="1052513"/>
            <a:ext cx="8569325" cy="576262"/>
          </a:xfrm>
          <a:prstGeom prst="rect">
            <a:avLst/>
          </a:prstGeom>
          <a:noFill/>
          <a:ln w="9525">
            <a:noFill/>
            <a:miter lim="800000"/>
            <a:headEnd/>
            <a:tailEnd/>
          </a:ln>
        </p:spPr>
        <p:txBody>
          <a:bodyPr/>
          <a:lstStyle/>
          <a:p>
            <a:pPr marL="342900" indent="-342900">
              <a:spcBef>
                <a:spcPct val="20000"/>
              </a:spcBef>
              <a:buClr>
                <a:schemeClr val="folHlink"/>
              </a:buClr>
              <a:buSzPct val="85000"/>
              <a:buFont typeface="Wingdings 2" pitchFamily="18" charset="2"/>
              <a:buNone/>
            </a:pPr>
            <a:r>
              <a:rPr lang="zh-CN" altLang="en-US" sz="2800">
                <a:latin typeface="黑体" pitchFamily="2" charset="-122"/>
                <a:ea typeface="黑体" pitchFamily="2" charset="-122"/>
              </a:rPr>
              <a:t>一、选择题</a:t>
            </a:r>
          </a:p>
        </p:txBody>
      </p:sp>
    </p:spTree>
  </p:cSld>
  <p:clrMapOvr>
    <a:masterClrMapping/>
  </p:clrMapOvr>
  <p:transition>
    <p:blinds dir="vert"/>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Rot="1" noChangeArrowheads="1"/>
          </p:cNvSpPr>
          <p:nvPr>
            <p:ph type="body" idx="1"/>
          </p:nvPr>
        </p:nvSpPr>
        <p:spPr>
          <a:xfrm>
            <a:off x="357188" y="1214438"/>
            <a:ext cx="8534400" cy="5230812"/>
          </a:xfrm>
        </p:spPr>
        <p:txBody>
          <a:bodyPr/>
          <a:lstStyle/>
          <a:p>
            <a:pPr marL="381000" indent="-381000" eaLnBrk="1" hangingPunct="1">
              <a:lnSpc>
                <a:spcPct val="80000"/>
              </a:lnSpc>
              <a:buFont typeface="Wingdings 2" pitchFamily="18" charset="2"/>
              <a:buAutoNum type="arabicPeriod" startAt="3"/>
            </a:pPr>
            <a:r>
              <a:rPr lang="zh-CN" altLang="en-US" sz="2400" b="1" smtClean="0">
                <a:latin typeface="Times New Roman" pitchFamily="18" charset="0"/>
                <a:cs typeface="Times New Roman" pitchFamily="18" charset="0"/>
              </a:rPr>
              <a:t>以下程序</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void f(int v , int  w)</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  int t;</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   t=v;v=w;w=t;</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main( )</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  int x=1,y=3,z=2;</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   if(x&gt;y)          f(x,y);</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   else if(y&gt;z)  f(y,z);</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         else       f(x,z);</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   printf("%d,%d,%d\n",x,y,z);</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   </a:t>
            </a:r>
          </a:p>
          <a:p>
            <a:pPr marL="381000" indent="-381000" eaLnBrk="1" hangingPunct="1">
              <a:lnSpc>
                <a:spcPct val="80000"/>
              </a:lnSpc>
              <a:buFont typeface="Wingdings 2" pitchFamily="18" charset="2"/>
              <a:buNone/>
            </a:pPr>
            <a:r>
              <a:rPr lang="zh-CN" altLang="en-US" sz="2400" b="1" smtClean="0">
                <a:latin typeface="Times New Roman" pitchFamily="18" charset="0"/>
                <a:cs typeface="Times New Roman" pitchFamily="18" charset="0"/>
              </a:rPr>
              <a:t>执行后输出结果是（       ）</a:t>
            </a:r>
          </a:p>
          <a:p>
            <a:pPr marL="381000" indent="-381000" eaLnBrk="1" hangingPunct="1">
              <a:lnSpc>
                <a:spcPct val="80000"/>
              </a:lnSpc>
              <a:buFont typeface="Wingdings 2" pitchFamily="18" charset="2"/>
              <a:buNone/>
            </a:pPr>
            <a:r>
              <a:rPr lang="en-US" altLang="zh-CN" sz="2400" b="1" smtClean="0">
                <a:latin typeface="Times New Roman" pitchFamily="18" charset="0"/>
                <a:cs typeface="Times New Roman" pitchFamily="18" charset="0"/>
              </a:rPr>
              <a:t>A)1,2,3      B)3,1,2      C)1,3,2      D)2,3,1</a:t>
            </a:r>
          </a:p>
        </p:txBody>
      </p:sp>
      <p:sp>
        <p:nvSpPr>
          <p:cNvPr id="81923" name="Rectangle 4"/>
          <p:cNvSpPr>
            <a:spLocks noGrp="1" noRot="1" noChangeArrowheads="1"/>
          </p:cNvSpPr>
          <p:nvPr>
            <p:ph type="title"/>
          </p:nvPr>
        </p:nvSpPr>
        <p:spPr>
          <a:xfrm>
            <a:off x="301625" y="228600"/>
            <a:ext cx="8540750" cy="914400"/>
          </a:xfrm>
          <a:noFill/>
        </p:spPr>
        <p:txBody>
          <a:bodyPr/>
          <a:lstStyle/>
          <a:p>
            <a:pPr eaLnBrk="1" hangingPunct="1"/>
            <a:r>
              <a:rPr lang="zh-CN" altLang="en-US" smtClean="0"/>
              <a:t>第四章 测试</a:t>
            </a:r>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250825" y="0"/>
            <a:ext cx="7772400" cy="1143000"/>
          </a:xfrm>
          <a:prstGeom prst="rect">
            <a:avLst/>
          </a:prstGeom>
          <a:noFill/>
          <a:ln w="9525">
            <a:noFill/>
            <a:miter lim="800000"/>
            <a:headEnd/>
            <a:tailEnd/>
          </a:ln>
        </p:spPr>
        <p:txBody>
          <a:bodyPr lIns="92075" tIns="46038" rIns="92075" bIns="46038" anchor="ctr"/>
          <a:lstStyle/>
          <a:p>
            <a:r>
              <a:rPr lang="zh-CN" altLang="en-US" sz="3600">
                <a:solidFill>
                  <a:srgbClr val="FFFF00"/>
                </a:solidFill>
                <a:ea typeface="楷体_GB2312" pitchFamily="49" charset="-122"/>
              </a:rPr>
              <a:t>文件包含示意图</a:t>
            </a:r>
          </a:p>
        </p:txBody>
      </p:sp>
      <p:sp>
        <p:nvSpPr>
          <p:cNvPr id="29699" name="Rectangle 28"/>
          <p:cNvSpPr>
            <a:spLocks noChangeArrowheads="1"/>
          </p:cNvSpPr>
          <p:nvPr/>
        </p:nvSpPr>
        <p:spPr bwMode="auto">
          <a:xfrm>
            <a:off x="250825" y="0"/>
            <a:ext cx="7772400" cy="1143000"/>
          </a:xfrm>
          <a:prstGeom prst="rect">
            <a:avLst/>
          </a:prstGeom>
          <a:noFill/>
          <a:ln w="9525">
            <a:noFill/>
            <a:miter lim="800000"/>
            <a:headEnd/>
            <a:tailEnd/>
          </a:ln>
        </p:spPr>
        <p:txBody>
          <a:bodyPr lIns="92075" tIns="46038" rIns="92075" bIns="46038" anchor="ctr"/>
          <a:lstStyle/>
          <a:p>
            <a:r>
              <a:rPr lang="zh-CN" altLang="en-US" sz="3600">
                <a:solidFill>
                  <a:srgbClr val="FFFF00"/>
                </a:solidFill>
                <a:ea typeface="楷体_GB2312" pitchFamily="49" charset="-122"/>
              </a:rPr>
              <a:t>文件包含示意图</a:t>
            </a:r>
          </a:p>
        </p:txBody>
      </p:sp>
      <p:sp>
        <p:nvSpPr>
          <p:cNvPr id="312349" name="Rectangle 29"/>
          <p:cNvSpPr>
            <a:spLocks noChangeArrowheads="1"/>
          </p:cNvSpPr>
          <p:nvPr/>
        </p:nvSpPr>
        <p:spPr bwMode="auto">
          <a:xfrm>
            <a:off x="250825" y="2133600"/>
            <a:ext cx="2160588" cy="2438400"/>
          </a:xfrm>
          <a:prstGeom prst="rect">
            <a:avLst/>
          </a:prstGeom>
          <a:solidFill>
            <a:srgbClr val="FFCC99"/>
          </a:solidFill>
          <a:ln w="9525">
            <a:noFill/>
            <a:miter lim="800000"/>
            <a:headEnd/>
            <a:tailEnd/>
          </a:ln>
        </p:spPr>
        <p:txBody>
          <a:bodyPr wrap="none" anchor="ctr"/>
          <a:lstStyle/>
          <a:p>
            <a:pPr algn="ctr">
              <a:spcBef>
                <a:spcPct val="20000"/>
              </a:spcBef>
              <a:buClr>
                <a:schemeClr val="tx2"/>
              </a:buClr>
              <a:buSzPct val="75000"/>
              <a:buFont typeface="Wingdings" pitchFamily="2" charset="2"/>
              <a:buNone/>
            </a:pPr>
            <a:r>
              <a:rPr kumimoji="1" lang="en-US" altLang="zh-CN" sz="2000">
                <a:solidFill>
                  <a:srgbClr val="006600"/>
                </a:solidFill>
                <a:latin typeface="Arial" charset="0"/>
              </a:rPr>
              <a:t>#include &lt;stdio.h&gt;</a:t>
            </a:r>
          </a:p>
          <a:p>
            <a:pPr algn="ctr">
              <a:spcBef>
                <a:spcPct val="20000"/>
              </a:spcBef>
              <a:buClr>
                <a:schemeClr val="tx2"/>
              </a:buClr>
              <a:buSzPct val="75000"/>
              <a:buFont typeface="Wingdings" pitchFamily="2" charset="2"/>
              <a:buNone/>
            </a:pPr>
            <a:r>
              <a:rPr kumimoji="1" lang="en-US" altLang="zh-CN" sz="2000">
                <a:solidFill>
                  <a:srgbClr val="006600"/>
                </a:solidFill>
                <a:latin typeface="Arial" charset="0"/>
              </a:rPr>
              <a:t>#include &lt;math.h&gt;</a:t>
            </a:r>
          </a:p>
          <a:p>
            <a:pPr algn="ctr">
              <a:spcBef>
                <a:spcPct val="20000"/>
              </a:spcBef>
              <a:buClr>
                <a:schemeClr val="tx2"/>
              </a:buClr>
              <a:buSzPct val="75000"/>
              <a:buFont typeface="Wingdings" pitchFamily="2" charset="2"/>
              <a:buNone/>
            </a:pPr>
            <a:r>
              <a:rPr kumimoji="1" lang="en-US" altLang="zh-CN" sz="2400">
                <a:solidFill>
                  <a:srgbClr val="006600"/>
                </a:solidFill>
                <a:latin typeface="Arial" charset="0"/>
              </a:rPr>
              <a:t>……</a:t>
            </a:r>
          </a:p>
          <a:p>
            <a:pPr algn="ctr">
              <a:spcBef>
                <a:spcPct val="20000"/>
              </a:spcBef>
              <a:buClr>
                <a:schemeClr val="tx2"/>
              </a:buClr>
              <a:buSzPct val="75000"/>
              <a:buFont typeface="Wingdings" pitchFamily="2" charset="2"/>
              <a:buNone/>
            </a:pPr>
            <a:r>
              <a:rPr kumimoji="1" lang="zh-CN" altLang="en-US" sz="2400">
                <a:solidFill>
                  <a:schemeClr val="bg1"/>
                </a:solidFill>
                <a:latin typeface="Arial" charset="0"/>
                <a:ea typeface="华文细黑" pitchFamily="2" charset="-122"/>
              </a:rPr>
              <a:t>源程序</a:t>
            </a:r>
            <a:r>
              <a:rPr kumimoji="1" lang="en-US" altLang="zh-CN" sz="2400" b="1">
                <a:solidFill>
                  <a:schemeClr val="bg1"/>
                </a:solidFill>
                <a:latin typeface="Arial" charset="0"/>
                <a:ea typeface="华文细黑" pitchFamily="2" charset="-122"/>
              </a:rPr>
              <a:t>area.c</a:t>
            </a:r>
          </a:p>
          <a:p>
            <a:pPr algn="ctr">
              <a:spcBef>
                <a:spcPct val="20000"/>
              </a:spcBef>
              <a:buClr>
                <a:schemeClr val="tx2"/>
              </a:buClr>
              <a:buSzPct val="75000"/>
              <a:buFont typeface="Wingdings" pitchFamily="2" charset="2"/>
              <a:buNone/>
            </a:pPr>
            <a:r>
              <a:rPr kumimoji="1" lang="zh-CN" altLang="en-US" sz="2400">
                <a:solidFill>
                  <a:schemeClr val="bg1"/>
                </a:solidFill>
                <a:latin typeface="Arial" charset="0"/>
                <a:ea typeface="华文细黑" pitchFamily="2" charset="-122"/>
              </a:rPr>
              <a:t>（用户编写）</a:t>
            </a:r>
          </a:p>
        </p:txBody>
      </p:sp>
      <p:sp>
        <p:nvSpPr>
          <p:cNvPr id="312350" name="Rectangle 30"/>
          <p:cNvSpPr>
            <a:spLocks noChangeArrowheads="1"/>
          </p:cNvSpPr>
          <p:nvPr/>
        </p:nvSpPr>
        <p:spPr bwMode="auto">
          <a:xfrm>
            <a:off x="2895600" y="1600200"/>
            <a:ext cx="2058988" cy="1143000"/>
          </a:xfrm>
          <a:prstGeom prst="rect">
            <a:avLst/>
          </a:prstGeom>
          <a:solidFill>
            <a:srgbClr val="FFFF99"/>
          </a:solidFill>
          <a:ln w="9525">
            <a:noFill/>
            <a:miter lim="800000"/>
            <a:headEnd/>
            <a:tailEnd/>
          </a:ln>
        </p:spPr>
        <p:txBody>
          <a:bodyPr wrap="none" anchor="ctr"/>
          <a:lstStyle/>
          <a:p>
            <a:pPr algn="ctr">
              <a:spcBef>
                <a:spcPct val="20000"/>
              </a:spcBef>
              <a:buClr>
                <a:schemeClr val="tx2"/>
              </a:buClr>
              <a:buSzPct val="75000"/>
              <a:buFont typeface="Wingdings" pitchFamily="2" charset="2"/>
              <a:buNone/>
            </a:pPr>
            <a:r>
              <a:rPr kumimoji="1" lang="zh-CN" altLang="en-US" sz="2400">
                <a:solidFill>
                  <a:schemeClr val="bg1"/>
                </a:solidFill>
                <a:latin typeface="Arial" charset="0"/>
                <a:ea typeface="华文细黑" pitchFamily="2" charset="-122"/>
              </a:rPr>
              <a:t>头文件</a:t>
            </a:r>
            <a:r>
              <a:rPr kumimoji="1" lang="en-US" altLang="zh-CN" sz="2400" b="1">
                <a:solidFill>
                  <a:schemeClr val="bg1"/>
                </a:solidFill>
                <a:latin typeface="Arial" charset="0"/>
                <a:ea typeface="华文细黑" pitchFamily="2" charset="-122"/>
              </a:rPr>
              <a:t>stdio.h</a:t>
            </a:r>
          </a:p>
          <a:p>
            <a:pPr algn="ctr">
              <a:spcBef>
                <a:spcPct val="20000"/>
              </a:spcBef>
              <a:buClr>
                <a:schemeClr val="tx2"/>
              </a:buClr>
              <a:buSzPct val="75000"/>
              <a:buFont typeface="Wingdings" pitchFamily="2" charset="2"/>
              <a:buNone/>
            </a:pPr>
            <a:r>
              <a:rPr kumimoji="1" lang="zh-CN" altLang="en-US" sz="2400">
                <a:solidFill>
                  <a:schemeClr val="bg1"/>
                </a:solidFill>
                <a:latin typeface="Arial" charset="0"/>
                <a:ea typeface="华文细黑" pitchFamily="2" charset="-122"/>
              </a:rPr>
              <a:t>（系统提供）</a:t>
            </a:r>
          </a:p>
        </p:txBody>
      </p:sp>
      <p:sp>
        <p:nvSpPr>
          <p:cNvPr id="312351" name="Rectangle 31"/>
          <p:cNvSpPr>
            <a:spLocks noChangeArrowheads="1"/>
          </p:cNvSpPr>
          <p:nvPr/>
        </p:nvSpPr>
        <p:spPr bwMode="auto">
          <a:xfrm>
            <a:off x="2895600" y="3581400"/>
            <a:ext cx="2058988" cy="1143000"/>
          </a:xfrm>
          <a:prstGeom prst="rect">
            <a:avLst/>
          </a:prstGeom>
          <a:solidFill>
            <a:srgbClr val="FFFF99"/>
          </a:solidFill>
          <a:ln w="9525">
            <a:noFill/>
            <a:miter lim="800000"/>
            <a:headEnd/>
            <a:tailEnd/>
          </a:ln>
        </p:spPr>
        <p:txBody>
          <a:bodyPr wrap="none" anchor="ctr"/>
          <a:lstStyle/>
          <a:p>
            <a:pPr algn="ctr">
              <a:spcBef>
                <a:spcPct val="20000"/>
              </a:spcBef>
              <a:buClr>
                <a:schemeClr val="tx2"/>
              </a:buClr>
              <a:buSzPct val="75000"/>
              <a:buFont typeface="Wingdings" pitchFamily="2" charset="2"/>
              <a:buNone/>
            </a:pPr>
            <a:r>
              <a:rPr kumimoji="1" lang="zh-CN" altLang="en-US" sz="2400">
                <a:solidFill>
                  <a:schemeClr val="bg1"/>
                </a:solidFill>
                <a:latin typeface="Arial" charset="0"/>
                <a:ea typeface="华文细黑" pitchFamily="2" charset="-122"/>
              </a:rPr>
              <a:t>头文件</a:t>
            </a:r>
            <a:r>
              <a:rPr kumimoji="1" lang="en-US" altLang="zh-CN" sz="2400" b="1">
                <a:solidFill>
                  <a:schemeClr val="bg1"/>
                </a:solidFill>
                <a:latin typeface="Arial" charset="0"/>
                <a:ea typeface="华文细黑" pitchFamily="2" charset="-122"/>
              </a:rPr>
              <a:t>math.h</a:t>
            </a:r>
          </a:p>
          <a:p>
            <a:pPr algn="ctr">
              <a:spcBef>
                <a:spcPct val="20000"/>
              </a:spcBef>
              <a:buClr>
                <a:schemeClr val="tx2"/>
              </a:buClr>
              <a:buSzPct val="75000"/>
              <a:buFont typeface="Wingdings" pitchFamily="2" charset="2"/>
              <a:buNone/>
            </a:pPr>
            <a:r>
              <a:rPr kumimoji="1" lang="zh-CN" altLang="en-US" sz="2400">
                <a:solidFill>
                  <a:schemeClr val="bg1"/>
                </a:solidFill>
                <a:latin typeface="Arial" charset="0"/>
                <a:ea typeface="华文细黑" pitchFamily="2" charset="-122"/>
              </a:rPr>
              <a:t>（系统提供）</a:t>
            </a:r>
          </a:p>
        </p:txBody>
      </p:sp>
      <p:sp>
        <p:nvSpPr>
          <p:cNvPr id="312352" name="Line 32"/>
          <p:cNvSpPr>
            <a:spLocks noChangeShapeType="1"/>
          </p:cNvSpPr>
          <p:nvPr/>
        </p:nvSpPr>
        <p:spPr bwMode="auto">
          <a:xfrm>
            <a:off x="5257800" y="3200400"/>
            <a:ext cx="1219200" cy="0"/>
          </a:xfrm>
          <a:prstGeom prst="line">
            <a:avLst/>
          </a:prstGeom>
          <a:noFill/>
          <a:ln w="57150">
            <a:solidFill>
              <a:srgbClr val="FFFF00"/>
            </a:solidFill>
            <a:round/>
            <a:headEnd/>
            <a:tailEnd type="triangle" w="med" len="med"/>
          </a:ln>
        </p:spPr>
        <p:txBody>
          <a:bodyPr/>
          <a:lstStyle/>
          <a:p>
            <a:endParaRPr lang="zh-CN" altLang="en-US"/>
          </a:p>
        </p:txBody>
      </p:sp>
      <p:sp>
        <p:nvSpPr>
          <p:cNvPr id="312353" name="Rectangle 33"/>
          <p:cNvSpPr>
            <a:spLocks noChangeArrowheads="1"/>
          </p:cNvSpPr>
          <p:nvPr/>
        </p:nvSpPr>
        <p:spPr bwMode="auto">
          <a:xfrm>
            <a:off x="6781800" y="1676400"/>
            <a:ext cx="2058988" cy="3048000"/>
          </a:xfrm>
          <a:prstGeom prst="rect">
            <a:avLst/>
          </a:prstGeom>
          <a:solidFill>
            <a:srgbClr val="FFCC99"/>
          </a:solidFill>
          <a:ln w="9525">
            <a:noFill/>
            <a:miter lim="800000"/>
            <a:headEnd/>
            <a:tailEnd/>
          </a:ln>
        </p:spPr>
        <p:txBody>
          <a:bodyPr wrap="none" anchor="ctr"/>
          <a:lstStyle/>
          <a:p>
            <a:pPr algn="ctr">
              <a:spcBef>
                <a:spcPct val="20000"/>
              </a:spcBef>
              <a:buClr>
                <a:schemeClr val="tx2"/>
              </a:buClr>
              <a:buSzPct val="75000"/>
              <a:buFont typeface="Wingdings" pitchFamily="2" charset="2"/>
              <a:buNone/>
            </a:pPr>
            <a:endParaRPr kumimoji="1" lang="en-US" altLang="zh-CN" sz="2400">
              <a:solidFill>
                <a:srgbClr val="FF3300"/>
              </a:solidFill>
              <a:latin typeface="Arial" charset="0"/>
            </a:endParaRPr>
          </a:p>
          <a:p>
            <a:pPr algn="ctr">
              <a:spcBef>
                <a:spcPct val="20000"/>
              </a:spcBef>
              <a:buClr>
                <a:schemeClr val="tx2"/>
              </a:buClr>
              <a:buSzPct val="75000"/>
              <a:buFont typeface="Wingdings" pitchFamily="2" charset="2"/>
              <a:buNone/>
            </a:pPr>
            <a:endParaRPr kumimoji="1" lang="en-US" altLang="zh-CN" sz="2400">
              <a:solidFill>
                <a:srgbClr val="FF3300"/>
              </a:solidFill>
              <a:latin typeface="Arial" charset="0"/>
            </a:endParaRPr>
          </a:p>
          <a:p>
            <a:pPr algn="ctr">
              <a:spcBef>
                <a:spcPct val="20000"/>
              </a:spcBef>
              <a:buClr>
                <a:schemeClr val="tx2"/>
              </a:buClr>
              <a:buSzPct val="75000"/>
              <a:buFont typeface="Wingdings" pitchFamily="2" charset="2"/>
              <a:buNone/>
            </a:pPr>
            <a:endParaRPr kumimoji="1" lang="en-US" altLang="zh-CN" sz="2400">
              <a:solidFill>
                <a:srgbClr val="FF3300"/>
              </a:solidFill>
              <a:latin typeface="Arial" charset="0"/>
            </a:endParaRPr>
          </a:p>
          <a:p>
            <a:pPr algn="ctr">
              <a:spcBef>
                <a:spcPct val="20000"/>
              </a:spcBef>
              <a:buClr>
                <a:schemeClr val="tx2"/>
              </a:buClr>
              <a:buSzPct val="75000"/>
              <a:buFont typeface="Wingdings" pitchFamily="2" charset="2"/>
              <a:buNone/>
            </a:pPr>
            <a:endParaRPr kumimoji="1" lang="en-US" altLang="zh-CN" sz="2400">
              <a:solidFill>
                <a:srgbClr val="FF3300"/>
              </a:solidFill>
              <a:latin typeface="Arial" charset="0"/>
            </a:endParaRPr>
          </a:p>
          <a:p>
            <a:pPr algn="ctr">
              <a:spcBef>
                <a:spcPct val="20000"/>
              </a:spcBef>
              <a:buClr>
                <a:schemeClr val="tx2"/>
              </a:buClr>
              <a:buSzPct val="75000"/>
              <a:buFont typeface="Wingdings" pitchFamily="2" charset="2"/>
              <a:buNone/>
            </a:pPr>
            <a:r>
              <a:rPr kumimoji="1" lang="en-US" altLang="zh-CN" sz="2400">
                <a:solidFill>
                  <a:schemeClr val="bg1"/>
                </a:solidFill>
                <a:latin typeface="Arial" charset="0"/>
              </a:rPr>
              <a:t>area.exe</a:t>
            </a:r>
          </a:p>
          <a:p>
            <a:pPr algn="ctr">
              <a:spcBef>
                <a:spcPct val="20000"/>
              </a:spcBef>
              <a:buClr>
                <a:schemeClr val="tx2"/>
              </a:buClr>
              <a:buSzPct val="75000"/>
              <a:buFont typeface="Wingdings" pitchFamily="2" charset="2"/>
              <a:buNone/>
            </a:pPr>
            <a:r>
              <a:rPr kumimoji="1" lang="zh-CN" altLang="en-US" sz="2400">
                <a:solidFill>
                  <a:schemeClr val="bg1"/>
                </a:solidFill>
                <a:latin typeface="Arial" charset="0"/>
              </a:rPr>
              <a:t>（可执行程序）</a:t>
            </a:r>
          </a:p>
          <a:p>
            <a:pPr algn="ctr">
              <a:spcBef>
                <a:spcPct val="20000"/>
              </a:spcBef>
              <a:buClr>
                <a:schemeClr val="tx2"/>
              </a:buClr>
              <a:buSzPct val="75000"/>
              <a:buFont typeface="Wingdings" pitchFamily="2" charset="2"/>
              <a:buNone/>
            </a:pPr>
            <a:endParaRPr kumimoji="1" lang="en-US" altLang="zh-CN" sz="2400">
              <a:solidFill>
                <a:srgbClr val="FF3300"/>
              </a:solidFill>
              <a:latin typeface="Arial" charset="0"/>
            </a:endParaRPr>
          </a:p>
        </p:txBody>
      </p:sp>
      <p:sp>
        <p:nvSpPr>
          <p:cNvPr id="312354" name="Rectangle 34"/>
          <p:cNvSpPr>
            <a:spLocks noChangeArrowheads="1"/>
          </p:cNvSpPr>
          <p:nvPr/>
        </p:nvSpPr>
        <p:spPr bwMode="auto">
          <a:xfrm>
            <a:off x="7086600" y="1905000"/>
            <a:ext cx="1524000" cy="1143000"/>
          </a:xfrm>
          <a:prstGeom prst="rect">
            <a:avLst/>
          </a:prstGeom>
          <a:solidFill>
            <a:srgbClr val="FFFF99"/>
          </a:solidFill>
          <a:ln w="9525">
            <a:noFill/>
            <a:miter lim="800000"/>
            <a:headEnd/>
            <a:tailEnd/>
          </a:ln>
        </p:spPr>
        <p:txBody>
          <a:bodyPr wrap="none" anchor="ctr"/>
          <a:lstStyle/>
          <a:p>
            <a:pPr algn="ctr">
              <a:spcBef>
                <a:spcPct val="20000"/>
              </a:spcBef>
              <a:buClr>
                <a:schemeClr val="tx2"/>
              </a:buClr>
              <a:buSzPct val="75000"/>
              <a:buFont typeface="Wingdings" pitchFamily="2" charset="2"/>
              <a:buNone/>
            </a:pPr>
            <a:r>
              <a:rPr kumimoji="1" lang="en-US" altLang="zh-CN" sz="2400">
                <a:solidFill>
                  <a:srgbClr val="FF3300"/>
                </a:solidFill>
                <a:latin typeface="Arial" charset="0"/>
              </a:rPr>
              <a:t>stdio.h</a:t>
            </a:r>
          </a:p>
          <a:p>
            <a:pPr algn="ctr">
              <a:spcBef>
                <a:spcPct val="20000"/>
              </a:spcBef>
              <a:buClr>
                <a:schemeClr val="tx2"/>
              </a:buClr>
              <a:buSzPct val="75000"/>
              <a:buFont typeface="Wingdings" pitchFamily="2" charset="2"/>
              <a:buNone/>
            </a:pPr>
            <a:r>
              <a:rPr kumimoji="1" lang="en-US" altLang="zh-CN" sz="2400">
                <a:solidFill>
                  <a:srgbClr val="FF3300"/>
                </a:solidFill>
                <a:latin typeface="Arial" charset="0"/>
              </a:rPr>
              <a:t>math.h</a:t>
            </a:r>
          </a:p>
        </p:txBody>
      </p:sp>
      <p:sp>
        <p:nvSpPr>
          <p:cNvPr id="312355" name="Text Box 35"/>
          <p:cNvSpPr txBox="1">
            <a:spLocks noChangeArrowheads="1"/>
          </p:cNvSpPr>
          <p:nvPr/>
        </p:nvSpPr>
        <p:spPr bwMode="auto">
          <a:xfrm>
            <a:off x="5067300" y="2514600"/>
            <a:ext cx="1698625" cy="457200"/>
          </a:xfrm>
          <a:prstGeom prst="rect">
            <a:avLst/>
          </a:prstGeom>
          <a:noFill/>
          <a:ln w="9525">
            <a:noFill/>
            <a:miter lim="800000"/>
            <a:headEnd/>
            <a:tailEnd/>
          </a:ln>
        </p:spPr>
        <p:txBody>
          <a:bodyPr>
            <a:spAutoFit/>
          </a:bodyPr>
          <a:lstStyle/>
          <a:p>
            <a:pPr>
              <a:spcBef>
                <a:spcPct val="20000"/>
              </a:spcBef>
              <a:buClr>
                <a:schemeClr val="tx2"/>
              </a:buClr>
              <a:buSzPct val="75000"/>
              <a:buFont typeface="Wingdings" pitchFamily="2" charset="2"/>
              <a:buNone/>
            </a:pPr>
            <a:r>
              <a:rPr kumimoji="1" lang="zh-CN" altLang="en-US" sz="2400" b="1">
                <a:solidFill>
                  <a:srgbClr val="FFFF66"/>
                </a:solidFill>
                <a:latin typeface="Arial" charset="0"/>
              </a:rPr>
              <a:t>编译</a:t>
            </a:r>
            <a:r>
              <a:rPr kumimoji="1" lang="en-US" altLang="zh-CN" sz="2400" b="1">
                <a:solidFill>
                  <a:srgbClr val="FFFF66"/>
                </a:solidFill>
                <a:latin typeface="Arial" charset="0"/>
              </a:rPr>
              <a:t>/ </a:t>
            </a:r>
            <a:r>
              <a:rPr kumimoji="1" lang="zh-CN" altLang="en-US" sz="2400" b="1">
                <a:solidFill>
                  <a:srgbClr val="FFFF66"/>
                </a:solidFill>
                <a:latin typeface="Arial" charset="0"/>
              </a:rPr>
              <a:t>连接</a:t>
            </a:r>
          </a:p>
        </p:txBody>
      </p:sp>
      <p:sp>
        <p:nvSpPr>
          <p:cNvPr id="312356" name="Line 36"/>
          <p:cNvSpPr>
            <a:spLocks noChangeShapeType="1"/>
          </p:cNvSpPr>
          <p:nvPr/>
        </p:nvSpPr>
        <p:spPr bwMode="auto">
          <a:xfrm flipH="1">
            <a:off x="2195513" y="2133600"/>
            <a:ext cx="1008062" cy="358775"/>
          </a:xfrm>
          <a:prstGeom prst="line">
            <a:avLst/>
          </a:prstGeom>
          <a:noFill/>
          <a:ln w="9525">
            <a:solidFill>
              <a:srgbClr val="FF00FF"/>
            </a:solidFill>
            <a:round/>
            <a:headEnd/>
            <a:tailEnd/>
          </a:ln>
        </p:spPr>
        <p:txBody>
          <a:bodyPr/>
          <a:lstStyle/>
          <a:p>
            <a:endParaRPr lang="zh-CN" altLang="en-US"/>
          </a:p>
        </p:txBody>
      </p:sp>
      <p:sp>
        <p:nvSpPr>
          <p:cNvPr id="312357" name="Line 37"/>
          <p:cNvSpPr>
            <a:spLocks noChangeShapeType="1"/>
          </p:cNvSpPr>
          <p:nvPr/>
        </p:nvSpPr>
        <p:spPr bwMode="auto">
          <a:xfrm>
            <a:off x="2268538" y="2924175"/>
            <a:ext cx="703262" cy="962025"/>
          </a:xfrm>
          <a:prstGeom prst="line">
            <a:avLst/>
          </a:prstGeom>
          <a:noFill/>
          <a:ln w="9525">
            <a:solidFill>
              <a:srgbClr val="FF00FF"/>
            </a:solidFill>
            <a:round/>
            <a:headEnd/>
            <a:tailEnd/>
          </a:ln>
        </p:spPr>
        <p:txBody>
          <a:bodyPr/>
          <a:lstStyle/>
          <a:p>
            <a:endParaRPr lang="zh-CN" altLang="en-US"/>
          </a:p>
        </p:txBody>
      </p:sp>
      <p:sp>
        <p:nvSpPr>
          <p:cNvPr id="312358" name="Text Box 38"/>
          <p:cNvSpPr txBox="1">
            <a:spLocks noChangeArrowheads="1"/>
          </p:cNvSpPr>
          <p:nvPr/>
        </p:nvSpPr>
        <p:spPr bwMode="auto">
          <a:xfrm>
            <a:off x="250825" y="4721225"/>
            <a:ext cx="8569325" cy="1492250"/>
          </a:xfrm>
          <a:prstGeom prst="rect">
            <a:avLst/>
          </a:prstGeom>
          <a:noFill/>
          <a:ln w="9525">
            <a:noFill/>
            <a:miter lim="800000"/>
            <a:headEnd/>
            <a:tailEnd/>
          </a:ln>
        </p:spPr>
        <p:txBody>
          <a:bodyPr>
            <a:spAutoFit/>
          </a:bodyPr>
          <a:lstStyle/>
          <a:p>
            <a:pPr>
              <a:spcBef>
                <a:spcPct val="20000"/>
              </a:spcBef>
              <a:buClr>
                <a:schemeClr val="tx2"/>
              </a:buClr>
              <a:buSzPct val="75000"/>
              <a:buFont typeface="Wingdings" pitchFamily="2" charset="2"/>
              <a:buNone/>
            </a:pPr>
            <a:r>
              <a:rPr kumimoji="1" lang="en-US" altLang="zh-CN" sz="2000">
                <a:solidFill>
                  <a:srgbClr val="FFFF66"/>
                </a:solidFill>
                <a:latin typeface="Arial" charset="0"/>
              </a:rPr>
              <a:t>  </a:t>
            </a:r>
            <a:r>
              <a:rPr kumimoji="1" lang="zh-CN" altLang="en-US" sz="2000">
                <a:solidFill>
                  <a:srgbClr val="FFFF66"/>
                </a:solidFill>
                <a:latin typeface="Arial" charset="0"/>
                <a:ea typeface="华文细黑" pitchFamily="2" charset="-122"/>
              </a:rPr>
              <a:t>例一中，</a:t>
            </a:r>
            <a:r>
              <a:rPr kumimoji="1" lang="en-US" altLang="zh-CN" sz="2000">
                <a:solidFill>
                  <a:srgbClr val="FFFF66"/>
                </a:solidFill>
                <a:latin typeface="Arial" charset="0"/>
                <a:ea typeface="华文细黑" pitchFamily="2" charset="-122"/>
              </a:rPr>
              <a:t>area.c</a:t>
            </a:r>
            <a:r>
              <a:rPr kumimoji="1" lang="zh-CN" altLang="en-US" sz="2000">
                <a:solidFill>
                  <a:srgbClr val="FFFF66"/>
                </a:solidFill>
                <a:latin typeface="Arial" charset="0"/>
                <a:ea typeface="华文细黑" pitchFamily="2" charset="-122"/>
              </a:rPr>
              <a:t>文件本身只有</a:t>
            </a:r>
            <a:r>
              <a:rPr kumimoji="1" lang="en-US" altLang="zh-CN" sz="2000">
                <a:solidFill>
                  <a:srgbClr val="FFFF66"/>
                </a:solidFill>
                <a:latin typeface="Arial" charset="0"/>
                <a:ea typeface="华文细黑" pitchFamily="2" charset="-122"/>
              </a:rPr>
              <a:t>12</a:t>
            </a:r>
            <a:r>
              <a:rPr kumimoji="1" lang="zh-CN" altLang="en-US" sz="2000">
                <a:solidFill>
                  <a:srgbClr val="FFFF66"/>
                </a:solidFill>
                <a:latin typeface="Arial" charset="0"/>
                <a:ea typeface="华文细黑" pitchFamily="2" charset="-122"/>
              </a:rPr>
              <a:t>行，</a:t>
            </a:r>
            <a:r>
              <a:rPr kumimoji="1" lang="en-US" altLang="zh-CN" sz="2000">
                <a:solidFill>
                  <a:srgbClr val="FFFF66"/>
                </a:solidFill>
                <a:latin typeface="Arial" charset="0"/>
                <a:ea typeface="华文细黑" pitchFamily="2" charset="-122"/>
              </a:rPr>
              <a:t>stdio.h</a:t>
            </a:r>
            <a:r>
              <a:rPr kumimoji="1" lang="zh-CN" altLang="en-US" sz="2000">
                <a:solidFill>
                  <a:srgbClr val="FFFF66"/>
                </a:solidFill>
                <a:latin typeface="Arial" charset="0"/>
                <a:ea typeface="华文细黑" pitchFamily="2" charset="-122"/>
              </a:rPr>
              <a:t>有</a:t>
            </a:r>
            <a:r>
              <a:rPr kumimoji="1" lang="en-US" altLang="zh-CN" sz="2000">
                <a:solidFill>
                  <a:srgbClr val="FFFF66"/>
                </a:solidFill>
                <a:latin typeface="Arial" charset="0"/>
                <a:ea typeface="华文细黑" pitchFamily="2" charset="-122"/>
              </a:rPr>
              <a:t>187</a:t>
            </a:r>
            <a:r>
              <a:rPr kumimoji="1" lang="zh-CN" altLang="en-US" sz="2000">
                <a:solidFill>
                  <a:srgbClr val="FFFF66"/>
                </a:solidFill>
                <a:latin typeface="Arial" charset="0"/>
                <a:ea typeface="华文细黑" pitchFamily="2" charset="-122"/>
              </a:rPr>
              <a:t>行，</a:t>
            </a:r>
          </a:p>
          <a:p>
            <a:pPr>
              <a:spcBef>
                <a:spcPct val="20000"/>
              </a:spcBef>
              <a:buClr>
                <a:schemeClr val="tx2"/>
              </a:buClr>
              <a:buSzPct val="75000"/>
              <a:buFont typeface="Wingdings" pitchFamily="2" charset="2"/>
              <a:buNone/>
            </a:pPr>
            <a:r>
              <a:rPr kumimoji="1" lang="zh-CN" altLang="en-US" sz="2000">
                <a:solidFill>
                  <a:srgbClr val="FFFF66"/>
                </a:solidFill>
                <a:latin typeface="Arial" charset="0"/>
                <a:ea typeface="华文细黑" pitchFamily="2" charset="-122"/>
              </a:rPr>
              <a:t>  </a:t>
            </a:r>
            <a:r>
              <a:rPr kumimoji="1" lang="en-US" altLang="zh-CN" sz="2000">
                <a:solidFill>
                  <a:srgbClr val="FFFF66"/>
                </a:solidFill>
                <a:latin typeface="Arial" charset="0"/>
                <a:ea typeface="华文细黑" pitchFamily="2" charset="-122"/>
              </a:rPr>
              <a:t>math.h</a:t>
            </a:r>
            <a:r>
              <a:rPr kumimoji="1" lang="zh-CN" altLang="en-US" sz="2000">
                <a:solidFill>
                  <a:srgbClr val="FFFF66"/>
                </a:solidFill>
                <a:latin typeface="Arial" charset="0"/>
                <a:ea typeface="华文细黑" pitchFamily="2" charset="-122"/>
              </a:rPr>
              <a:t>有</a:t>
            </a:r>
            <a:r>
              <a:rPr kumimoji="1" lang="en-US" altLang="zh-CN" sz="2000">
                <a:solidFill>
                  <a:srgbClr val="FFFF66"/>
                </a:solidFill>
                <a:latin typeface="Arial" charset="0"/>
                <a:ea typeface="华文细黑" pitchFamily="2" charset="-122"/>
              </a:rPr>
              <a:t>107</a:t>
            </a:r>
            <a:r>
              <a:rPr kumimoji="1" lang="zh-CN" altLang="en-US" sz="2000">
                <a:solidFill>
                  <a:srgbClr val="FFFF66"/>
                </a:solidFill>
                <a:latin typeface="Arial" charset="0"/>
                <a:ea typeface="华文细黑" pitchFamily="2" charset="-122"/>
              </a:rPr>
              <a:t>行， 实际上</a:t>
            </a:r>
            <a:r>
              <a:rPr kumimoji="1" lang="en-US" altLang="zh-CN" sz="2000">
                <a:solidFill>
                  <a:srgbClr val="FFFF66"/>
                </a:solidFill>
                <a:latin typeface="Arial" charset="0"/>
                <a:ea typeface="华文细黑" pitchFamily="2" charset="-122"/>
              </a:rPr>
              <a:t>stdio.h</a:t>
            </a:r>
            <a:r>
              <a:rPr kumimoji="1" lang="zh-CN" altLang="en-US" sz="2000">
                <a:solidFill>
                  <a:srgbClr val="FFFF66"/>
                </a:solidFill>
                <a:latin typeface="Arial" charset="0"/>
                <a:ea typeface="华文细黑" pitchFamily="2" charset="-122"/>
              </a:rPr>
              <a:t>本身还包括 一个</a:t>
            </a:r>
            <a:r>
              <a:rPr kumimoji="1" lang="en-US" altLang="zh-CN" sz="2000">
                <a:solidFill>
                  <a:srgbClr val="FFFF66"/>
                </a:solidFill>
                <a:latin typeface="Arial" charset="0"/>
                <a:ea typeface="华文细黑" pitchFamily="2" charset="-122"/>
              </a:rPr>
              <a:t>24</a:t>
            </a:r>
            <a:r>
              <a:rPr kumimoji="1" lang="zh-CN" altLang="en-US" sz="2000">
                <a:solidFill>
                  <a:srgbClr val="FFFF66"/>
                </a:solidFill>
                <a:latin typeface="Arial" charset="0"/>
                <a:ea typeface="华文细黑" pitchFamily="2" charset="-122"/>
              </a:rPr>
              <a:t>行的头文件</a:t>
            </a:r>
            <a:r>
              <a:rPr kumimoji="1" lang="en-US" altLang="zh-CN" sz="2000">
                <a:solidFill>
                  <a:srgbClr val="FFFF66"/>
                </a:solidFill>
                <a:latin typeface="Arial" charset="0"/>
                <a:ea typeface="华文细黑" pitchFamily="2" charset="-122"/>
              </a:rPr>
              <a:t>stdarg.h</a:t>
            </a:r>
            <a:r>
              <a:rPr kumimoji="1" lang="zh-CN" altLang="en-US" sz="2000">
                <a:solidFill>
                  <a:srgbClr val="FFFF66"/>
                </a:solidFill>
                <a:latin typeface="Arial" charset="0"/>
                <a:ea typeface="华文细黑" pitchFamily="2" charset="-122"/>
              </a:rPr>
              <a:t>。</a:t>
            </a:r>
          </a:p>
          <a:p>
            <a:pPr>
              <a:spcBef>
                <a:spcPct val="20000"/>
              </a:spcBef>
              <a:buClr>
                <a:schemeClr val="tx2"/>
              </a:buClr>
              <a:buSzPct val="75000"/>
              <a:buFont typeface="Wingdings" pitchFamily="2" charset="2"/>
              <a:buNone/>
            </a:pPr>
            <a:r>
              <a:rPr kumimoji="1" lang="zh-CN" altLang="en-US" sz="2000">
                <a:solidFill>
                  <a:srgbClr val="FFFF66"/>
                </a:solidFill>
                <a:latin typeface="Arial" charset="0"/>
                <a:ea typeface="华文细黑" pitchFamily="2" charset="-122"/>
              </a:rPr>
              <a:t> “文件包含”是在编译后连接时“包含”进可执行程序的。</a:t>
            </a:r>
          </a:p>
          <a:p>
            <a:pPr>
              <a:spcBef>
                <a:spcPct val="20000"/>
              </a:spcBef>
              <a:buClr>
                <a:schemeClr val="tx2"/>
              </a:buClr>
              <a:buSzPct val="75000"/>
              <a:buFont typeface="Wingdings" pitchFamily="2" charset="2"/>
              <a:buNone/>
            </a:pPr>
            <a:r>
              <a:rPr kumimoji="1" lang="zh-CN" altLang="en-US" sz="2000">
                <a:solidFill>
                  <a:srgbClr val="FFFF66"/>
                </a:solidFill>
                <a:latin typeface="Arial" charset="0"/>
              </a:rPr>
              <a:t>   比较：</a:t>
            </a:r>
            <a:r>
              <a:rPr kumimoji="1" lang="en-US" altLang="zh-CN" sz="2000">
                <a:solidFill>
                  <a:srgbClr val="FFFF66"/>
                </a:solidFill>
                <a:latin typeface="Arial" charset="0"/>
              </a:rPr>
              <a:t>area.c   1kb     area.obj   1kb    area.exe   26kb</a:t>
            </a:r>
          </a:p>
        </p:txBody>
      </p:sp>
      <p:sp>
        <p:nvSpPr>
          <p:cNvPr id="312359" name="Rectangle 39"/>
          <p:cNvSpPr>
            <a:spLocks noChangeArrowheads="1"/>
          </p:cNvSpPr>
          <p:nvPr/>
        </p:nvSpPr>
        <p:spPr bwMode="auto">
          <a:xfrm>
            <a:off x="5181600" y="533400"/>
            <a:ext cx="1905000" cy="838200"/>
          </a:xfrm>
          <a:prstGeom prst="rect">
            <a:avLst/>
          </a:prstGeom>
          <a:solidFill>
            <a:srgbClr val="FFFF99"/>
          </a:solidFill>
          <a:ln w="9525">
            <a:noFill/>
            <a:miter lim="800000"/>
            <a:headEnd/>
            <a:tailEnd/>
          </a:ln>
        </p:spPr>
        <p:txBody>
          <a:bodyPr wrap="none" anchor="ctr"/>
          <a:lstStyle/>
          <a:p>
            <a:pPr algn="ctr">
              <a:spcBef>
                <a:spcPct val="20000"/>
              </a:spcBef>
              <a:buClr>
                <a:schemeClr val="tx2"/>
              </a:buClr>
              <a:buSzPct val="75000"/>
              <a:buFont typeface="Wingdings" pitchFamily="2" charset="2"/>
              <a:buNone/>
            </a:pPr>
            <a:r>
              <a:rPr kumimoji="1" lang="en-US" altLang="zh-CN" sz="2400" b="1">
                <a:solidFill>
                  <a:schemeClr val="bg1"/>
                </a:solidFill>
                <a:latin typeface="Arial" charset="0"/>
              </a:rPr>
              <a:t>stdarg.h</a:t>
            </a:r>
          </a:p>
        </p:txBody>
      </p:sp>
      <p:sp>
        <p:nvSpPr>
          <p:cNvPr id="312360" name="Line 40"/>
          <p:cNvSpPr>
            <a:spLocks noChangeShapeType="1"/>
          </p:cNvSpPr>
          <p:nvPr/>
        </p:nvSpPr>
        <p:spPr bwMode="auto">
          <a:xfrm flipH="1">
            <a:off x="4800600" y="1295400"/>
            <a:ext cx="1143000" cy="838200"/>
          </a:xfrm>
          <a:prstGeom prst="line">
            <a:avLst/>
          </a:prstGeom>
          <a:noFill/>
          <a:ln w="9525">
            <a:solidFill>
              <a:srgbClr val="FFFF00"/>
            </a:solidFill>
            <a:round/>
            <a:headEnd/>
            <a:tailEnd/>
          </a:ln>
        </p:spPr>
        <p:txBody>
          <a:bodyPr/>
          <a:lstStyle/>
          <a:p>
            <a:endParaRPr lang="zh-CN" altLang="en-US"/>
          </a:p>
        </p:txBody>
      </p:sp>
      <p:sp>
        <p:nvSpPr>
          <p:cNvPr id="312361" name="Rectangle 41"/>
          <p:cNvSpPr>
            <a:spLocks noChangeArrowheads="1"/>
          </p:cNvSpPr>
          <p:nvPr/>
        </p:nvSpPr>
        <p:spPr bwMode="auto">
          <a:xfrm>
            <a:off x="7092950" y="1989138"/>
            <a:ext cx="1524000" cy="1300162"/>
          </a:xfrm>
          <a:prstGeom prst="rect">
            <a:avLst/>
          </a:prstGeom>
          <a:solidFill>
            <a:srgbClr val="FFFF99"/>
          </a:solidFill>
          <a:ln w="9525">
            <a:noFill/>
            <a:miter lim="800000"/>
            <a:headEnd/>
            <a:tailEnd/>
          </a:ln>
        </p:spPr>
        <p:txBody>
          <a:bodyPr wrap="none" anchor="ctr"/>
          <a:lstStyle/>
          <a:p>
            <a:pPr algn="ctr">
              <a:spcBef>
                <a:spcPct val="20000"/>
              </a:spcBef>
              <a:buClr>
                <a:schemeClr val="tx2"/>
              </a:buClr>
              <a:buSzPct val="75000"/>
              <a:buFont typeface="Wingdings" pitchFamily="2" charset="2"/>
              <a:buNone/>
            </a:pPr>
            <a:r>
              <a:rPr kumimoji="1" lang="en-US" altLang="zh-CN" sz="2400" b="1">
                <a:solidFill>
                  <a:srgbClr val="990033"/>
                </a:solidFill>
                <a:latin typeface="Arial" charset="0"/>
              </a:rPr>
              <a:t>stdio.h</a:t>
            </a:r>
          </a:p>
          <a:p>
            <a:pPr algn="ctr">
              <a:spcBef>
                <a:spcPct val="20000"/>
              </a:spcBef>
              <a:buClr>
                <a:schemeClr val="tx2"/>
              </a:buClr>
              <a:buSzPct val="75000"/>
              <a:buFont typeface="Wingdings" pitchFamily="2" charset="2"/>
              <a:buNone/>
            </a:pPr>
            <a:r>
              <a:rPr kumimoji="1" lang="en-US" altLang="zh-CN" sz="2400" b="1">
                <a:solidFill>
                  <a:srgbClr val="990033"/>
                </a:solidFill>
                <a:latin typeface="Arial" charset="0"/>
              </a:rPr>
              <a:t>stdarg.h</a:t>
            </a:r>
          </a:p>
          <a:p>
            <a:pPr algn="ctr">
              <a:spcBef>
                <a:spcPct val="20000"/>
              </a:spcBef>
              <a:buClr>
                <a:schemeClr val="tx2"/>
              </a:buClr>
              <a:buSzPct val="75000"/>
              <a:buFont typeface="Wingdings" pitchFamily="2" charset="2"/>
              <a:buNone/>
            </a:pPr>
            <a:r>
              <a:rPr kumimoji="1" lang="en-US" altLang="zh-CN" sz="2400" b="1">
                <a:solidFill>
                  <a:srgbClr val="990033"/>
                </a:solidFill>
                <a:latin typeface="Arial" charset="0"/>
              </a:rPr>
              <a:t>math.h</a:t>
            </a:r>
          </a:p>
        </p:txBody>
      </p:sp>
      <p:sp>
        <p:nvSpPr>
          <p:cNvPr id="19" name="日期占位符 18"/>
          <p:cNvSpPr>
            <a:spLocks noGrp="1"/>
          </p:cNvSpPr>
          <p:nvPr>
            <p:ph type="dt" sz="half" idx="10"/>
          </p:nvPr>
        </p:nvSpPr>
        <p:spPr/>
        <p:txBody>
          <a:bodyPr/>
          <a:lstStyle/>
          <a:p>
            <a:pPr>
              <a:defRPr/>
            </a:pPr>
            <a:fld id="{58C7F7EA-240D-44D8-82B7-8CA2C884844E}" type="datetime1">
              <a:rPr lang="zh-CN" altLang="en-US" smtClean="0"/>
              <a:pPr>
                <a:defRPr/>
              </a:pPr>
              <a:t>2012-9-17</a:t>
            </a:fld>
            <a:endParaRPr lang="en-US" altLang="zh-CN" dirty="0"/>
          </a:p>
        </p:txBody>
      </p:sp>
      <p:sp>
        <p:nvSpPr>
          <p:cNvPr id="20" name="灯片编号占位符 19"/>
          <p:cNvSpPr>
            <a:spLocks noGrp="1"/>
          </p:cNvSpPr>
          <p:nvPr>
            <p:ph type="sldNum" sz="quarter" idx="12"/>
          </p:nvPr>
        </p:nvSpPr>
        <p:spPr/>
        <p:txBody>
          <a:bodyPr/>
          <a:lstStyle/>
          <a:p>
            <a:pPr>
              <a:defRPr/>
            </a:pPr>
            <a:fld id="{76C28267-322E-4F55-83A7-61969821FE8C}" type="slidenum">
              <a:rPr lang="en-US" altLang="zh-CN" smtClean="0"/>
              <a:pPr>
                <a:defRPr/>
              </a:pPr>
              <a:t>25</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12349"/>
                                        </p:tgtEl>
                                        <p:attrNameLst>
                                          <p:attrName>style.visibility</p:attrName>
                                        </p:attrNameLst>
                                      </p:cBhvr>
                                      <p:to>
                                        <p:strVal val="visible"/>
                                      </p:to>
                                    </p:set>
                                    <p:animEffect transition="in" filter="dissolve">
                                      <p:cBhvr>
                                        <p:cTn id="7" dur="500"/>
                                        <p:tgtEl>
                                          <p:spTgt spid="3123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12356"/>
                                        </p:tgtEl>
                                        <p:attrNameLst>
                                          <p:attrName>style.visibility</p:attrName>
                                        </p:attrNameLst>
                                      </p:cBhvr>
                                      <p:to>
                                        <p:strVal val="visible"/>
                                      </p:to>
                                    </p:set>
                                    <p:animEffect transition="in" filter="barn(inHorizontal)">
                                      <p:cBhvr>
                                        <p:cTn id="12" dur="500"/>
                                        <p:tgtEl>
                                          <p:spTgt spid="31235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12350"/>
                                        </p:tgtEl>
                                        <p:attrNameLst>
                                          <p:attrName>style.visibility</p:attrName>
                                        </p:attrNameLst>
                                      </p:cBhvr>
                                      <p:to>
                                        <p:strVal val="visible"/>
                                      </p:to>
                                    </p:set>
                                    <p:anim calcmode="lin" valueType="num">
                                      <p:cBhvr>
                                        <p:cTn id="17" dur="500" fill="hold"/>
                                        <p:tgtEl>
                                          <p:spTgt spid="312350"/>
                                        </p:tgtEl>
                                        <p:attrNameLst>
                                          <p:attrName>ppt_w</p:attrName>
                                        </p:attrNameLst>
                                      </p:cBhvr>
                                      <p:tavLst>
                                        <p:tav tm="0">
                                          <p:val>
                                            <p:fltVal val="0"/>
                                          </p:val>
                                        </p:tav>
                                        <p:tav tm="100000">
                                          <p:val>
                                            <p:strVal val="#ppt_w"/>
                                          </p:val>
                                        </p:tav>
                                      </p:tavLst>
                                    </p:anim>
                                    <p:anim calcmode="lin" valueType="num">
                                      <p:cBhvr>
                                        <p:cTn id="18" dur="500" fill="hold"/>
                                        <p:tgtEl>
                                          <p:spTgt spid="3123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312357"/>
                                        </p:tgtEl>
                                        <p:attrNameLst>
                                          <p:attrName>style.visibility</p:attrName>
                                        </p:attrNameLst>
                                      </p:cBhvr>
                                      <p:to>
                                        <p:strVal val="visible"/>
                                      </p:to>
                                    </p:set>
                                    <p:animEffect transition="in" filter="barn(inHorizontal)">
                                      <p:cBhvr>
                                        <p:cTn id="23" dur="500"/>
                                        <p:tgtEl>
                                          <p:spTgt spid="31235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312351"/>
                                        </p:tgtEl>
                                        <p:attrNameLst>
                                          <p:attrName>style.visibility</p:attrName>
                                        </p:attrNameLst>
                                      </p:cBhvr>
                                      <p:to>
                                        <p:strVal val="visible"/>
                                      </p:to>
                                    </p:set>
                                    <p:anim calcmode="lin" valueType="num">
                                      <p:cBhvr>
                                        <p:cTn id="28" dur="500" fill="hold"/>
                                        <p:tgtEl>
                                          <p:spTgt spid="312351"/>
                                        </p:tgtEl>
                                        <p:attrNameLst>
                                          <p:attrName>ppt_w</p:attrName>
                                        </p:attrNameLst>
                                      </p:cBhvr>
                                      <p:tavLst>
                                        <p:tav tm="0">
                                          <p:val>
                                            <p:fltVal val="0"/>
                                          </p:val>
                                        </p:tav>
                                        <p:tav tm="100000">
                                          <p:val>
                                            <p:strVal val="#ppt_w"/>
                                          </p:val>
                                        </p:tav>
                                      </p:tavLst>
                                    </p:anim>
                                    <p:anim calcmode="lin" valueType="num">
                                      <p:cBhvr>
                                        <p:cTn id="29" dur="500" fill="hold"/>
                                        <p:tgtEl>
                                          <p:spTgt spid="31235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312352"/>
                                        </p:tgtEl>
                                        <p:attrNameLst>
                                          <p:attrName>style.visibility</p:attrName>
                                        </p:attrNameLst>
                                      </p:cBhvr>
                                      <p:to>
                                        <p:strVal val="visible"/>
                                      </p:to>
                                    </p:set>
                                    <p:anim calcmode="lin" valueType="num">
                                      <p:cBhvr>
                                        <p:cTn id="34" dur="500" fill="hold"/>
                                        <p:tgtEl>
                                          <p:spTgt spid="312352"/>
                                        </p:tgtEl>
                                        <p:attrNameLst>
                                          <p:attrName>ppt_w</p:attrName>
                                        </p:attrNameLst>
                                      </p:cBhvr>
                                      <p:tavLst>
                                        <p:tav tm="0">
                                          <p:val>
                                            <p:fltVal val="0"/>
                                          </p:val>
                                        </p:tav>
                                        <p:tav tm="100000">
                                          <p:val>
                                            <p:strVal val="#ppt_w"/>
                                          </p:val>
                                        </p:tav>
                                      </p:tavLst>
                                    </p:anim>
                                    <p:anim calcmode="lin" valueType="num">
                                      <p:cBhvr>
                                        <p:cTn id="35" dur="500" fill="hold"/>
                                        <p:tgtEl>
                                          <p:spTgt spid="312352"/>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312355"/>
                                        </p:tgtEl>
                                        <p:attrNameLst>
                                          <p:attrName>style.visibility</p:attrName>
                                        </p:attrNameLst>
                                      </p:cBhvr>
                                      <p:to>
                                        <p:strVal val="visible"/>
                                      </p:to>
                                    </p:set>
                                    <p:animEffect transition="in" filter="barn(outHorizontal)">
                                      <p:cBhvr>
                                        <p:cTn id="40" dur="500"/>
                                        <p:tgtEl>
                                          <p:spTgt spid="31235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312353"/>
                                        </p:tgtEl>
                                        <p:attrNameLst>
                                          <p:attrName>style.visibility</p:attrName>
                                        </p:attrNameLst>
                                      </p:cBhvr>
                                      <p:to>
                                        <p:strVal val="visible"/>
                                      </p:to>
                                    </p:set>
                                    <p:anim calcmode="lin" valueType="num">
                                      <p:cBhvr additive="base">
                                        <p:cTn id="45" dur="500" fill="hold"/>
                                        <p:tgtEl>
                                          <p:spTgt spid="312353"/>
                                        </p:tgtEl>
                                        <p:attrNameLst>
                                          <p:attrName>ppt_x</p:attrName>
                                        </p:attrNameLst>
                                      </p:cBhvr>
                                      <p:tavLst>
                                        <p:tav tm="0">
                                          <p:val>
                                            <p:strVal val="#ppt_x"/>
                                          </p:val>
                                        </p:tav>
                                        <p:tav tm="100000">
                                          <p:val>
                                            <p:strVal val="#ppt_x"/>
                                          </p:val>
                                        </p:tav>
                                      </p:tavLst>
                                    </p:anim>
                                    <p:anim calcmode="lin" valueType="num">
                                      <p:cBhvr additive="base">
                                        <p:cTn id="46" dur="500" fill="hold"/>
                                        <p:tgtEl>
                                          <p:spTgt spid="312353"/>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12354"/>
                                        </p:tgtEl>
                                        <p:attrNameLst>
                                          <p:attrName>style.visibility</p:attrName>
                                        </p:attrNameLst>
                                      </p:cBhvr>
                                      <p:to>
                                        <p:strVal val="visible"/>
                                      </p:to>
                                    </p:set>
                                    <p:animEffect transition="in" filter="dissolve">
                                      <p:cBhvr>
                                        <p:cTn id="51" dur="500"/>
                                        <p:tgtEl>
                                          <p:spTgt spid="31235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12358"/>
                                        </p:tgtEl>
                                        <p:attrNameLst>
                                          <p:attrName>style.visibility</p:attrName>
                                        </p:attrNameLst>
                                      </p:cBhvr>
                                      <p:to>
                                        <p:strVal val="visible"/>
                                      </p:to>
                                    </p:set>
                                    <p:animEffect transition="in" filter="wipe(up)">
                                      <p:cBhvr>
                                        <p:cTn id="56" dur="500"/>
                                        <p:tgtEl>
                                          <p:spTgt spid="312358"/>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12360"/>
                                        </p:tgtEl>
                                        <p:attrNameLst>
                                          <p:attrName>style.visibility</p:attrName>
                                        </p:attrNameLst>
                                      </p:cBhvr>
                                      <p:to>
                                        <p:strVal val="visible"/>
                                      </p:to>
                                    </p:set>
                                    <p:anim calcmode="lin" valueType="num">
                                      <p:cBhvr additive="base">
                                        <p:cTn id="61" dur="500" fill="hold"/>
                                        <p:tgtEl>
                                          <p:spTgt spid="312360"/>
                                        </p:tgtEl>
                                        <p:attrNameLst>
                                          <p:attrName>ppt_x</p:attrName>
                                        </p:attrNameLst>
                                      </p:cBhvr>
                                      <p:tavLst>
                                        <p:tav tm="0">
                                          <p:val>
                                            <p:strVal val="1+#ppt_w/2"/>
                                          </p:val>
                                        </p:tav>
                                        <p:tav tm="100000">
                                          <p:val>
                                            <p:strVal val="#ppt_x"/>
                                          </p:val>
                                        </p:tav>
                                      </p:tavLst>
                                    </p:anim>
                                    <p:anim calcmode="lin" valueType="num">
                                      <p:cBhvr additive="base">
                                        <p:cTn id="62" dur="500" fill="hold"/>
                                        <p:tgtEl>
                                          <p:spTgt spid="31236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12359"/>
                                        </p:tgtEl>
                                        <p:attrNameLst>
                                          <p:attrName>style.visibility</p:attrName>
                                        </p:attrNameLst>
                                      </p:cBhvr>
                                      <p:to>
                                        <p:strVal val="visible"/>
                                      </p:to>
                                    </p:set>
                                    <p:anim calcmode="lin" valueType="num">
                                      <p:cBhvr additive="base">
                                        <p:cTn id="67" dur="500" fill="hold"/>
                                        <p:tgtEl>
                                          <p:spTgt spid="312359"/>
                                        </p:tgtEl>
                                        <p:attrNameLst>
                                          <p:attrName>ppt_x</p:attrName>
                                        </p:attrNameLst>
                                      </p:cBhvr>
                                      <p:tavLst>
                                        <p:tav tm="0">
                                          <p:val>
                                            <p:strVal val="0-#ppt_w/2"/>
                                          </p:val>
                                        </p:tav>
                                        <p:tav tm="100000">
                                          <p:val>
                                            <p:strVal val="#ppt_x"/>
                                          </p:val>
                                        </p:tav>
                                      </p:tavLst>
                                    </p:anim>
                                    <p:anim calcmode="lin" valueType="num">
                                      <p:cBhvr additive="base">
                                        <p:cTn id="68" dur="500" fill="hold"/>
                                        <p:tgtEl>
                                          <p:spTgt spid="31235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12361"/>
                                        </p:tgtEl>
                                        <p:attrNameLst>
                                          <p:attrName>style.visibility</p:attrName>
                                        </p:attrNameLst>
                                      </p:cBhvr>
                                      <p:to>
                                        <p:strVal val="visible"/>
                                      </p:to>
                                    </p:set>
                                    <p:anim calcmode="lin" valueType="num">
                                      <p:cBhvr additive="base">
                                        <p:cTn id="73" dur="500" fill="hold"/>
                                        <p:tgtEl>
                                          <p:spTgt spid="312361"/>
                                        </p:tgtEl>
                                        <p:attrNameLst>
                                          <p:attrName>ppt_x</p:attrName>
                                        </p:attrNameLst>
                                      </p:cBhvr>
                                      <p:tavLst>
                                        <p:tav tm="0">
                                          <p:val>
                                            <p:strVal val="1+#ppt_w/2"/>
                                          </p:val>
                                        </p:tav>
                                        <p:tav tm="100000">
                                          <p:val>
                                            <p:strVal val="#ppt_x"/>
                                          </p:val>
                                        </p:tav>
                                      </p:tavLst>
                                    </p:anim>
                                    <p:anim calcmode="lin" valueType="num">
                                      <p:cBhvr additive="base">
                                        <p:cTn id="74" dur="500" fill="hold"/>
                                        <p:tgtEl>
                                          <p:spTgt spid="3123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49" grpId="0" animBg="1" autoUpdateAnimBg="0"/>
      <p:bldP spid="312350" grpId="0" animBg="1" autoUpdateAnimBg="0"/>
      <p:bldP spid="312351" grpId="0" animBg="1" autoUpdateAnimBg="0"/>
      <p:bldP spid="312352" grpId="0" animBg="1"/>
      <p:bldP spid="312353" grpId="0" animBg="1" autoUpdateAnimBg="0"/>
      <p:bldP spid="312354" grpId="0" animBg="1" autoUpdateAnimBg="0"/>
      <p:bldP spid="312355" grpId="0" autoUpdateAnimBg="0"/>
      <p:bldP spid="312356" grpId="0" animBg="1"/>
      <p:bldP spid="312357" grpId="0" animBg="1"/>
      <p:bldP spid="312358" grpId="0" autoUpdateAnimBg="0"/>
      <p:bldP spid="312359" grpId="0" animBg="1" autoUpdateAnimBg="0"/>
      <p:bldP spid="312360" grpId="0" animBg="1"/>
      <p:bldP spid="312361" grpId="0" animBg="1" autoUpdateAnimBg="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第四章 测试</a:t>
            </a:r>
          </a:p>
        </p:txBody>
      </p:sp>
      <p:sp>
        <p:nvSpPr>
          <p:cNvPr id="82947" name="内容占位符 2"/>
          <p:cNvSpPr>
            <a:spLocks noGrp="1"/>
          </p:cNvSpPr>
          <p:nvPr>
            <p:ph idx="1"/>
          </p:nvPr>
        </p:nvSpPr>
        <p:spPr/>
        <p:txBody>
          <a:bodyPr/>
          <a:lstStyle/>
          <a:p>
            <a:pPr>
              <a:buFont typeface="Wingdings 2" pitchFamily="18" charset="2"/>
              <a:buNone/>
            </a:pPr>
            <a:r>
              <a:rPr lang="en-US" altLang="zh-CN" sz="2400" b="1" smtClean="0">
                <a:latin typeface="Times New Roman" pitchFamily="18" charset="0"/>
                <a:ea typeface="黑体" pitchFamily="2" charset="-122"/>
                <a:cs typeface="Times New Roman" pitchFamily="18" charset="0"/>
              </a:rPr>
              <a:t>4.</a:t>
            </a:r>
            <a:r>
              <a:rPr lang="zh-CN" altLang="en-US" sz="2400" b="1" smtClean="0">
                <a:latin typeface="Times New Roman" pitchFamily="18" charset="0"/>
                <a:ea typeface="黑体" pitchFamily="2" charset="-122"/>
                <a:cs typeface="Times New Roman" pitchFamily="18" charset="0"/>
              </a:rPr>
              <a:t>写出下面程序的执行结果</a:t>
            </a:r>
            <a:endParaRPr lang="en-US" altLang="zh-CN" sz="2400" b="1" smtClean="0">
              <a:latin typeface="Times New Roman" pitchFamily="18" charset="0"/>
              <a:ea typeface="黑体" pitchFamily="2" charset="-122"/>
              <a:cs typeface="Times New Roman" pitchFamily="18" charset="0"/>
            </a:endParaRP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#include &lt;stdio.h&gt;                {   </a:t>
            </a: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int Square (int i)                         static int i=1;</a:t>
            </a: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                                                  i+=Square(i);</a:t>
            </a: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  return i*i;                                   printf(“%d,”,i);</a:t>
            </a: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                                             }</a:t>
            </a: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main( )                                         printf(“%d\n”,i);</a:t>
            </a: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  int i=0;                         }</a:t>
            </a: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   i = Square (i);</a:t>
            </a:r>
          </a:p>
          <a:p>
            <a:pPr>
              <a:buFont typeface="Wingdings 2" pitchFamily="18" charset="2"/>
              <a:buNone/>
            </a:pPr>
            <a:r>
              <a:rPr lang="en-US" altLang="zh-CN" sz="2400" b="1" smtClean="0">
                <a:latin typeface="Times New Roman" pitchFamily="18" charset="0"/>
                <a:ea typeface="黑体" pitchFamily="2" charset="-122"/>
                <a:cs typeface="Times New Roman" pitchFamily="18" charset="0"/>
              </a:rPr>
              <a:t>   for ( ; i&lt;3; i++)</a:t>
            </a:r>
          </a:p>
          <a:p>
            <a:pPr>
              <a:buFont typeface="Wingdings 2" pitchFamily="18" charset="2"/>
              <a:buNone/>
            </a:pPr>
            <a:endParaRPr lang="en-US" altLang="zh-CN" sz="2400" smtClean="0">
              <a:cs typeface="Times New Roman" pitchFamily="18" charset="0"/>
            </a:endParaRPr>
          </a:p>
          <a:p>
            <a:pPr>
              <a:buFont typeface="Wingdings 2" pitchFamily="18" charset="2"/>
              <a:buNone/>
            </a:pPr>
            <a:endParaRPr lang="zh-CN" altLang="en-US" sz="2400" smtClean="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Rot="1" noChangeArrowheads="1"/>
          </p:cNvSpPr>
          <p:nvPr/>
        </p:nvSpPr>
        <p:spPr bwMode="auto">
          <a:xfrm>
            <a:off x="301625" y="228600"/>
            <a:ext cx="8540750" cy="1143000"/>
          </a:xfrm>
          <a:prstGeom prst="rect">
            <a:avLst/>
          </a:prstGeom>
          <a:noFill/>
          <a:ln w="9525">
            <a:noFill/>
            <a:miter lim="800000"/>
            <a:headEnd/>
            <a:tailEnd/>
          </a:ln>
        </p:spPr>
        <p:txBody>
          <a:bodyPr anchor="ctr"/>
          <a:lstStyle/>
          <a:p>
            <a:pPr algn="ctr"/>
            <a:r>
              <a:rPr lang="zh-CN" altLang="en-US" sz="4400">
                <a:solidFill>
                  <a:schemeClr val="tx2"/>
                </a:solidFill>
                <a:ea typeface="华文细黑" pitchFamily="2" charset="-122"/>
              </a:rPr>
              <a:t>第四章作业</a:t>
            </a:r>
          </a:p>
        </p:txBody>
      </p:sp>
      <p:sp>
        <p:nvSpPr>
          <p:cNvPr id="83971" name="Rectangle 5"/>
          <p:cNvSpPr>
            <a:spLocks noRot="1" noChangeArrowheads="1"/>
          </p:cNvSpPr>
          <p:nvPr/>
        </p:nvSpPr>
        <p:spPr bwMode="auto">
          <a:xfrm>
            <a:off x="179388" y="1196975"/>
            <a:ext cx="8569325" cy="576263"/>
          </a:xfrm>
          <a:prstGeom prst="rect">
            <a:avLst/>
          </a:prstGeom>
          <a:noFill/>
          <a:ln w="9525">
            <a:noFill/>
            <a:miter lim="800000"/>
            <a:headEnd/>
            <a:tailEnd/>
          </a:ln>
        </p:spPr>
        <p:txBody>
          <a:bodyPr/>
          <a:lstStyle/>
          <a:p>
            <a:pPr marL="342900" indent="-342900">
              <a:spcBef>
                <a:spcPct val="20000"/>
              </a:spcBef>
              <a:buClr>
                <a:schemeClr val="folHlink"/>
              </a:buClr>
              <a:buSzPct val="85000"/>
              <a:buFont typeface="Wingdings 2" pitchFamily="18" charset="2"/>
              <a:buNone/>
            </a:pPr>
            <a:r>
              <a:rPr lang="zh-CN" altLang="en-US" sz="2800">
                <a:ea typeface="华文细黑" pitchFamily="2" charset="-122"/>
              </a:rPr>
              <a:t>一、编程题</a:t>
            </a:r>
          </a:p>
        </p:txBody>
      </p:sp>
      <p:sp>
        <p:nvSpPr>
          <p:cNvPr id="83972" name="Text Box 7"/>
          <p:cNvSpPr txBox="1">
            <a:spLocks noChangeArrowheads="1"/>
          </p:cNvSpPr>
          <p:nvPr/>
        </p:nvSpPr>
        <p:spPr bwMode="auto">
          <a:xfrm>
            <a:off x="395288" y="1773238"/>
            <a:ext cx="8280400" cy="1187450"/>
          </a:xfrm>
          <a:prstGeom prst="rect">
            <a:avLst/>
          </a:prstGeom>
          <a:noFill/>
          <a:ln w="9525">
            <a:noFill/>
            <a:miter lim="800000"/>
            <a:headEnd/>
            <a:tailEnd/>
          </a:ln>
        </p:spPr>
        <p:txBody>
          <a:bodyPr>
            <a:spAutoFit/>
          </a:bodyPr>
          <a:lstStyle/>
          <a:p>
            <a:r>
              <a:rPr lang="en-US" altLang="zh-CN" sz="2400"/>
              <a:t>1</a:t>
            </a:r>
            <a:r>
              <a:rPr lang="zh-CN" altLang="en-US" sz="2400"/>
              <a:t>、</a:t>
            </a:r>
            <a:r>
              <a:rPr lang="zh-CN" altLang="en-US" sz="2400">
                <a:latin typeface="Times New Roman" pitchFamily="18" charset="0"/>
                <a:ea typeface="楷体_GB2312" pitchFamily="49" charset="-122"/>
              </a:rPr>
              <a:t>求方程</a:t>
            </a:r>
            <a:r>
              <a:rPr lang="en-US" altLang="zh-CN" sz="2400">
                <a:latin typeface="Times New Roman" pitchFamily="18" charset="0"/>
                <a:ea typeface="楷体_GB2312" pitchFamily="49" charset="-122"/>
              </a:rPr>
              <a:t>ax</a:t>
            </a:r>
            <a:r>
              <a:rPr lang="en-US" altLang="zh-CN" sz="2400" baseline="30000">
                <a:latin typeface="Times New Roman" pitchFamily="18" charset="0"/>
                <a:ea typeface="楷体_GB2312" pitchFamily="49" charset="-122"/>
              </a:rPr>
              <a:t>2</a:t>
            </a:r>
            <a:r>
              <a:rPr lang="en-US" altLang="zh-CN" sz="2400">
                <a:latin typeface="Times New Roman" pitchFamily="18" charset="0"/>
                <a:ea typeface="楷体_GB2312" pitchFamily="49" charset="-122"/>
              </a:rPr>
              <a:t>+bx+c=0</a:t>
            </a:r>
            <a:r>
              <a:rPr lang="zh-CN" altLang="en-US" sz="2400">
                <a:latin typeface="Times New Roman" pitchFamily="18" charset="0"/>
                <a:ea typeface="楷体_GB2312" pitchFamily="49" charset="-122"/>
              </a:rPr>
              <a:t>的根，用</a:t>
            </a:r>
            <a:r>
              <a:rPr lang="en-US" altLang="zh-CN" sz="2400">
                <a:latin typeface="Times New Roman" pitchFamily="18" charset="0"/>
                <a:ea typeface="楷体_GB2312" pitchFamily="49" charset="-122"/>
              </a:rPr>
              <a:t>3</a:t>
            </a:r>
            <a:r>
              <a:rPr lang="zh-CN" altLang="en-US" sz="2400">
                <a:latin typeface="Times New Roman" pitchFamily="18" charset="0"/>
                <a:ea typeface="楷体_GB2312" pitchFamily="49" charset="-122"/>
              </a:rPr>
              <a:t>个函数分别求的当</a:t>
            </a:r>
            <a:r>
              <a:rPr lang="en-US" altLang="zh-CN" sz="2400">
                <a:latin typeface="Times New Roman" pitchFamily="18" charset="0"/>
                <a:ea typeface="楷体_GB2312" pitchFamily="49" charset="-122"/>
              </a:rPr>
              <a:t>b</a:t>
            </a:r>
            <a:r>
              <a:rPr lang="en-US" altLang="zh-CN" sz="2400" baseline="30000">
                <a:latin typeface="Times New Roman" pitchFamily="18" charset="0"/>
                <a:ea typeface="楷体_GB2312" pitchFamily="49" charset="-122"/>
              </a:rPr>
              <a:t>2</a:t>
            </a:r>
            <a:r>
              <a:rPr lang="en-US" altLang="zh-CN" sz="2400">
                <a:latin typeface="Times New Roman" pitchFamily="18" charset="0"/>
                <a:ea typeface="楷体_GB2312" pitchFamily="49" charset="-122"/>
              </a:rPr>
              <a:t>-4ac</a:t>
            </a:r>
            <a:r>
              <a:rPr lang="zh-CN" altLang="en-US" sz="2400">
                <a:latin typeface="Times New Roman" pitchFamily="18" charset="0"/>
                <a:ea typeface="楷体_GB2312" pitchFamily="49" charset="-122"/>
              </a:rPr>
              <a:t>大于</a:t>
            </a:r>
            <a:r>
              <a:rPr lang="en-US" altLang="zh-CN" sz="2400">
                <a:latin typeface="Times New Roman" pitchFamily="18" charset="0"/>
                <a:ea typeface="楷体_GB2312" pitchFamily="49" charset="-122"/>
              </a:rPr>
              <a:t>0</a:t>
            </a:r>
            <a:r>
              <a:rPr lang="zh-CN" altLang="en-US" sz="2400">
                <a:latin typeface="Times New Roman" pitchFamily="18" charset="0"/>
                <a:ea typeface="楷体_GB2312" pitchFamily="49" charset="-122"/>
              </a:rPr>
              <a:t>、等于</a:t>
            </a:r>
            <a:r>
              <a:rPr lang="en-US" altLang="zh-CN" sz="2400">
                <a:latin typeface="Times New Roman" pitchFamily="18" charset="0"/>
                <a:ea typeface="楷体_GB2312" pitchFamily="49" charset="-122"/>
              </a:rPr>
              <a:t>0</a:t>
            </a:r>
            <a:r>
              <a:rPr lang="zh-CN" altLang="en-US" sz="2400">
                <a:latin typeface="Times New Roman" pitchFamily="18" charset="0"/>
                <a:ea typeface="楷体_GB2312" pitchFamily="49" charset="-122"/>
              </a:rPr>
              <a:t>和小于</a:t>
            </a:r>
            <a:r>
              <a:rPr lang="en-US" altLang="zh-CN" sz="2400">
                <a:latin typeface="Times New Roman" pitchFamily="18" charset="0"/>
                <a:ea typeface="楷体_GB2312" pitchFamily="49" charset="-122"/>
              </a:rPr>
              <a:t>0</a:t>
            </a:r>
            <a:r>
              <a:rPr lang="zh-CN" altLang="en-US" sz="2400">
                <a:latin typeface="Times New Roman" pitchFamily="18" charset="0"/>
                <a:ea typeface="楷体_GB2312" pitchFamily="49" charset="-122"/>
              </a:rPr>
              <a:t>时的根并输出结果。从主函数输入</a:t>
            </a:r>
            <a:r>
              <a:rPr lang="en-US" altLang="zh-CN" sz="2400">
                <a:latin typeface="Times New Roman" pitchFamily="18" charset="0"/>
                <a:ea typeface="楷体_GB2312" pitchFamily="49" charset="-122"/>
              </a:rPr>
              <a:t>a</a:t>
            </a:r>
            <a:r>
              <a:rPr lang="zh-CN" altLang="en-US" sz="2400">
                <a:latin typeface="Times New Roman" pitchFamily="18" charset="0"/>
                <a:ea typeface="楷体_GB2312" pitchFamily="49" charset="-122"/>
              </a:rPr>
              <a:t>、</a:t>
            </a:r>
            <a:r>
              <a:rPr lang="en-US" altLang="zh-CN" sz="2400">
                <a:latin typeface="Times New Roman" pitchFamily="18" charset="0"/>
                <a:ea typeface="楷体_GB2312" pitchFamily="49" charset="-122"/>
              </a:rPr>
              <a:t>b</a:t>
            </a:r>
            <a:r>
              <a:rPr lang="zh-CN" altLang="en-US" sz="2400">
                <a:latin typeface="Times New Roman" pitchFamily="18" charset="0"/>
                <a:ea typeface="楷体_GB2312" pitchFamily="49" charset="-122"/>
              </a:rPr>
              <a:t>、</a:t>
            </a:r>
            <a:r>
              <a:rPr lang="en-US" altLang="zh-CN" sz="2400">
                <a:latin typeface="Times New Roman" pitchFamily="18" charset="0"/>
                <a:ea typeface="楷体_GB2312" pitchFamily="49" charset="-122"/>
              </a:rPr>
              <a:t>c</a:t>
            </a:r>
            <a:r>
              <a:rPr lang="zh-CN" altLang="en-US" sz="2400">
                <a:latin typeface="Times New Roman" pitchFamily="18" charset="0"/>
                <a:ea typeface="楷体_GB2312" pitchFamily="49" charset="-122"/>
              </a:rPr>
              <a:t>的值</a:t>
            </a:r>
          </a:p>
        </p:txBody>
      </p:sp>
      <p:sp>
        <p:nvSpPr>
          <p:cNvPr id="83973" name="Text Box 8"/>
          <p:cNvSpPr txBox="1">
            <a:spLocks noChangeArrowheads="1"/>
          </p:cNvSpPr>
          <p:nvPr/>
        </p:nvSpPr>
        <p:spPr bwMode="auto">
          <a:xfrm>
            <a:off x="395288" y="2997200"/>
            <a:ext cx="8280400" cy="1187450"/>
          </a:xfrm>
          <a:prstGeom prst="rect">
            <a:avLst/>
          </a:prstGeom>
          <a:noFill/>
          <a:ln w="9525">
            <a:noFill/>
            <a:miter lim="800000"/>
            <a:headEnd/>
            <a:tailEnd/>
          </a:ln>
        </p:spPr>
        <p:txBody>
          <a:bodyPr>
            <a:spAutoFit/>
          </a:bodyPr>
          <a:lstStyle/>
          <a:p>
            <a:r>
              <a:rPr lang="en-US" altLang="zh-CN" sz="2400"/>
              <a:t>2</a:t>
            </a:r>
            <a:r>
              <a:rPr lang="zh-CN" altLang="en-US" sz="2400"/>
              <a:t>、</a:t>
            </a:r>
            <a:r>
              <a:rPr lang="zh-CN" altLang="en-US" sz="2400">
                <a:latin typeface="Times New Roman" pitchFamily="18" charset="0"/>
                <a:ea typeface="楷体_GB2312" pitchFamily="49" charset="-122"/>
              </a:rPr>
              <a:t>写一个判素数的函数，在主函数输入一个整数，输出是否素数的信息</a:t>
            </a:r>
          </a:p>
          <a:p>
            <a:endParaRPr lang="en-US" altLang="zh-CN" sz="2400">
              <a:latin typeface="Times New Roman" pitchFamily="18" charset="0"/>
              <a:ea typeface="楷体_GB2312" pitchFamily="49" charset="-122"/>
            </a:endParaRPr>
          </a:p>
        </p:txBody>
      </p:sp>
      <p:sp>
        <p:nvSpPr>
          <p:cNvPr id="83974" name="Text Box 9"/>
          <p:cNvSpPr txBox="1">
            <a:spLocks noChangeArrowheads="1"/>
          </p:cNvSpPr>
          <p:nvPr/>
        </p:nvSpPr>
        <p:spPr bwMode="auto">
          <a:xfrm>
            <a:off x="323850" y="3860800"/>
            <a:ext cx="8280400" cy="457200"/>
          </a:xfrm>
          <a:prstGeom prst="rect">
            <a:avLst/>
          </a:prstGeom>
          <a:noFill/>
          <a:ln w="9525">
            <a:noFill/>
            <a:miter lim="800000"/>
            <a:headEnd/>
            <a:tailEnd/>
          </a:ln>
        </p:spPr>
        <p:txBody>
          <a:bodyPr>
            <a:spAutoFit/>
          </a:bodyPr>
          <a:lstStyle/>
          <a:p>
            <a:r>
              <a:rPr lang="en-US" altLang="zh-CN" sz="2400"/>
              <a:t>3</a:t>
            </a:r>
            <a:r>
              <a:rPr lang="zh-CN" altLang="en-US" sz="2400"/>
              <a:t>、</a:t>
            </a:r>
            <a:r>
              <a:rPr lang="zh-CN" altLang="en-US" sz="2400">
                <a:latin typeface="Times New Roman" pitchFamily="18" charset="0"/>
                <a:ea typeface="楷体_GB2312" pitchFamily="49" charset="-122"/>
              </a:rPr>
              <a:t>用递归法求</a:t>
            </a:r>
            <a:r>
              <a:rPr lang="en-US" altLang="zh-CN" sz="2400">
                <a:latin typeface="Times New Roman" pitchFamily="18" charset="0"/>
                <a:ea typeface="楷体_GB2312" pitchFamily="49" charset="-122"/>
              </a:rPr>
              <a:t>n</a:t>
            </a:r>
            <a:r>
              <a:rPr lang="zh-CN" altLang="en-US" sz="2400">
                <a:latin typeface="Times New Roman" pitchFamily="18" charset="0"/>
                <a:ea typeface="楷体_GB2312" pitchFamily="49" charset="-122"/>
              </a:rPr>
              <a:t>阶勒让德多项式的值，递归公式为</a:t>
            </a:r>
          </a:p>
        </p:txBody>
      </p:sp>
      <p:sp>
        <p:nvSpPr>
          <p:cNvPr id="83975" name="Text Box 10"/>
          <p:cNvSpPr txBox="1">
            <a:spLocks noChangeArrowheads="1"/>
          </p:cNvSpPr>
          <p:nvPr/>
        </p:nvSpPr>
        <p:spPr bwMode="auto">
          <a:xfrm>
            <a:off x="755650" y="4581525"/>
            <a:ext cx="1081088" cy="366713"/>
          </a:xfrm>
          <a:prstGeom prst="rect">
            <a:avLst/>
          </a:prstGeom>
          <a:noFill/>
          <a:ln w="9525">
            <a:noFill/>
            <a:miter lim="800000"/>
            <a:headEnd/>
            <a:tailEnd/>
          </a:ln>
        </p:spPr>
        <p:txBody>
          <a:bodyPr>
            <a:spAutoFit/>
          </a:bodyPr>
          <a:lstStyle/>
          <a:p>
            <a:pPr>
              <a:spcBef>
                <a:spcPct val="50000"/>
              </a:spcBef>
            </a:pPr>
            <a:r>
              <a:rPr lang="en-US" altLang="zh-CN"/>
              <a:t>P</a:t>
            </a:r>
            <a:r>
              <a:rPr lang="en-US" altLang="zh-CN" baseline="-25000"/>
              <a:t>n</a:t>
            </a:r>
            <a:r>
              <a:rPr lang="en-US" altLang="zh-CN"/>
              <a:t>(x)=</a:t>
            </a:r>
          </a:p>
        </p:txBody>
      </p:sp>
      <p:sp>
        <p:nvSpPr>
          <p:cNvPr id="83976" name="AutoShape 12"/>
          <p:cNvSpPr>
            <a:spLocks/>
          </p:cNvSpPr>
          <p:nvPr/>
        </p:nvSpPr>
        <p:spPr bwMode="auto">
          <a:xfrm>
            <a:off x="1763713" y="4292600"/>
            <a:ext cx="73025" cy="1366838"/>
          </a:xfrm>
          <a:prstGeom prst="leftBrace">
            <a:avLst>
              <a:gd name="adj1" fmla="val 155978"/>
              <a:gd name="adj2" fmla="val 50000"/>
            </a:avLst>
          </a:prstGeom>
          <a:noFill/>
          <a:ln w="9525">
            <a:solidFill>
              <a:schemeClr val="tx1"/>
            </a:solidFill>
            <a:round/>
            <a:headEnd/>
            <a:tailEnd/>
          </a:ln>
        </p:spPr>
        <p:txBody>
          <a:bodyPr wrap="none" anchor="ctr"/>
          <a:lstStyle/>
          <a:p>
            <a:endParaRPr lang="zh-CN" altLang="en-US"/>
          </a:p>
        </p:txBody>
      </p:sp>
      <p:sp>
        <p:nvSpPr>
          <p:cNvPr id="83977" name="Text Box 13"/>
          <p:cNvSpPr txBox="1">
            <a:spLocks noChangeArrowheads="1"/>
          </p:cNvSpPr>
          <p:nvPr/>
        </p:nvSpPr>
        <p:spPr bwMode="auto">
          <a:xfrm>
            <a:off x="1908175" y="4292600"/>
            <a:ext cx="5924550" cy="366713"/>
          </a:xfrm>
          <a:prstGeom prst="rect">
            <a:avLst/>
          </a:prstGeom>
          <a:noFill/>
          <a:ln w="9525">
            <a:noFill/>
            <a:miter lim="800000"/>
            <a:headEnd/>
            <a:tailEnd/>
          </a:ln>
        </p:spPr>
        <p:txBody>
          <a:bodyPr>
            <a:spAutoFit/>
          </a:bodyPr>
          <a:lstStyle/>
          <a:p>
            <a:r>
              <a:rPr lang="en-US" altLang="zh-CN"/>
              <a:t>1                                                                             (n=0)</a:t>
            </a:r>
          </a:p>
        </p:txBody>
      </p:sp>
      <p:sp>
        <p:nvSpPr>
          <p:cNvPr id="83978" name="Text Box 14"/>
          <p:cNvSpPr txBox="1">
            <a:spLocks noChangeArrowheads="1"/>
          </p:cNvSpPr>
          <p:nvPr/>
        </p:nvSpPr>
        <p:spPr bwMode="auto">
          <a:xfrm>
            <a:off x="1908175" y="4868863"/>
            <a:ext cx="5924550" cy="366712"/>
          </a:xfrm>
          <a:prstGeom prst="rect">
            <a:avLst/>
          </a:prstGeom>
          <a:noFill/>
          <a:ln w="9525">
            <a:noFill/>
            <a:miter lim="800000"/>
            <a:headEnd/>
            <a:tailEnd/>
          </a:ln>
        </p:spPr>
        <p:txBody>
          <a:bodyPr>
            <a:spAutoFit/>
          </a:bodyPr>
          <a:lstStyle/>
          <a:p>
            <a:r>
              <a:rPr lang="en-US" altLang="zh-CN"/>
              <a:t>x                                                                              (n=1)</a:t>
            </a:r>
          </a:p>
        </p:txBody>
      </p:sp>
      <p:sp>
        <p:nvSpPr>
          <p:cNvPr id="83979" name="Text Box 15"/>
          <p:cNvSpPr txBox="1">
            <a:spLocks noChangeArrowheads="1"/>
          </p:cNvSpPr>
          <p:nvPr/>
        </p:nvSpPr>
        <p:spPr bwMode="auto">
          <a:xfrm>
            <a:off x="1908175" y="5445125"/>
            <a:ext cx="6696075" cy="366713"/>
          </a:xfrm>
          <a:prstGeom prst="rect">
            <a:avLst/>
          </a:prstGeom>
          <a:noFill/>
          <a:ln w="9525">
            <a:noFill/>
            <a:miter lim="800000"/>
            <a:headEnd/>
            <a:tailEnd/>
          </a:ln>
        </p:spPr>
        <p:txBody>
          <a:bodyPr>
            <a:spAutoFit/>
          </a:bodyPr>
          <a:lstStyle/>
          <a:p>
            <a:r>
              <a:rPr lang="en-US" altLang="zh-CN"/>
              <a:t>((2n-1)*x*P </a:t>
            </a:r>
            <a:r>
              <a:rPr lang="en-US" altLang="zh-CN" baseline="-25000"/>
              <a:t>n-1</a:t>
            </a:r>
            <a:r>
              <a:rPr lang="en-US" altLang="zh-CN"/>
              <a:t>(x)-(n-1)*P</a:t>
            </a:r>
            <a:r>
              <a:rPr lang="en-US" altLang="zh-CN" baseline="-25000"/>
              <a:t>n-2</a:t>
            </a:r>
            <a:r>
              <a:rPr lang="en-US" altLang="zh-CN"/>
              <a:t>(x))/n                          (n&gt;1)</a:t>
            </a:r>
          </a:p>
        </p:txBody>
      </p:sp>
      <p:sp>
        <p:nvSpPr>
          <p:cNvPr id="83980" name="Text Box 16"/>
          <p:cNvSpPr txBox="1">
            <a:spLocks noChangeArrowheads="1"/>
          </p:cNvSpPr>
          <p:nvPr/>
        </p:nvSpPr>
        <p:spPr bwMode="auto">
          <a:xfrm>
            <a:off x="468313" y="5949950"/>
            <a:ext cx="7065962" cy="396875"/>
          </a:xfrm>
          <a:prstGeom prst="rect">
            <a:avLst/>
          </a:prstGeom>
          <a:noFill/>
          <a:ln w="9525">
            <a:noFill/>
            <a:miter lim="800000"/>
            <a:headEnd/>
            <a:tailEnd/>
          </a:ln>
        </p:spPr>
        <p:txBody>
          <a:bodyPr wrap="none">
            <a:spAutoFit/>
          </a:bodyPr>
          <a:lstStyle/>
          <a:p>
            <a:r>
              <a:rPr lang="zh-CN" altLang="en-US" sz="2000" b="1">
                <a:solidFill>
                  <a:srgbClr val="C00000"/>
                </a:solidFill>
                <a:latin typeface="Times New Roman" pitchFamily="18" charset="0"/>
              </a:rPr>
              <a:t>输入整数</a:t>
            </a:r>
            <a:r>
              <a:rPr lang="en-US" altLang="zh-CN" sz="2000" b="1">
                <a:solidFill>
                  <a:srgbClr val="C00000"/>
                </a:solidFill>
                <a:latin typeface="Times New Roman" pitchFamily="18" charset="0"/>
              </a:rPr>
              <a:t>n,x:0,7   P0(7)=1.00  ; </a:t>
            </a:r>
            <a:r>
              <a:rPr lang="zh-CN" altLang="en-US" sz="2000" b="1">
                <a:solidFill>
                  <a:srgbClr val="C00000"/>
                </a:solidFill>
                <a:latin typeface="Times New Roman" pitchFamily="18" charset="0"/>
              </a:rPr>
              <a:t>输入整数</a:t>
            </a:r>
            <a:r>
              <a:rPr lang="en-US" altLang="zh-CN" sz="2000" b="1">
                <a:solidFill>
                  <a:srgbClr val="C00000"/>
                </a:solidFill>
                <a:latin typeface="Times New Roman" pitchFamily="18" charset="0"/>
              </a:rPr>
              <a:t>n,x:1,2   P1(2)=2.00      </a:t>
            </a:r>
          </a:p>
        </p:txBody>
      </p:sp>
    </p:spTree>
  </p:cSld>
  <p:clrMapOvr>
    <a:masterClrMapping/>
  </p:clrMapOvr>
  <p:transition>
    <p:blinds dir="vert"/>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pPr eaLnBrk="1" hangingPunct="1"/>
            <a:r>
              <a:rPr lang="zh-CN" altLang="en-US" smtClean="0">
                <a:ea typeface="华文细黑" pitchFamily="2" charset="-122"/>
              </a:rPr>
              <a:t>第四章作业</a:t>
            </a:r>
          </a:p>
        </p:txBody>
      </p:sp>
      <p:sp>
        <p:nvSpPr>
          <p:cNvPr id="84995" name="Rectangle 3"/>
          <p:cNvSpPr>
            <a:spLocks noGrp="1" noRot="1" noChangeArrowheads="1"/>
          </p:cNvSpPr>
          <p:nvPr>
            <p:ph type="body" idx="1"/>
          </p:nvPr>
        </p:nvSpPr>
        <p:spPr>
          <a:xfrm>
            <a:off x="457200" y="1719263"/>
            <a:ext cx="8686800" cy="989012"/>
          </a:xfrm>
        </p:spPr>
        <p:txBody>
          <a:bodyPr>
            <a:normAutofit fontScale="92500"/>
          </a:bodyPr>
          <a:lstStyle/>
          <a:p>
            <a:pPr eaLnBrk="1" hangingPunct="1">
              <a:buFont typeface="Wingdings 2" pitchFamily="18" charset="2"/>
              <a:buNone/>
            </a:pPr>
            <a:r>
              <a:rPr lang="zh-CN" altLang="en-US" sz="2600" smtClean="0">
                <a:ea typeface="华文细黑" pitchFamily="2" charset="-122"/>
              </a:rPr>
              <a:t>二、求以下程序的运行结果。</a:t>
            </a:r>
          </a:p>
          <a:p>
            <a:pPr eaLnBrk="1" hangingPunct="1">
              <a:buFont typeface="Wingdings 2" pitchFamily="18" charset="2"/>
              <a:buNone/>
            </a:pPr>
            <a:r>
              <a:rPr lang="zh-CN" altLang="en-US" sz="2600" smtClean="0">
                <a:ea typeface="华文细黑" pitchFamily="2" charset="-122"/>
              </a:rPr>
              <a:t>要求：</a:t>
            </a:r>
            <a:r>
              <a:rPr lang="zh-CN" altLang="en-US" sz="2600" smtClean="0">
                <a:ea typeface="楷体_GB2312" pitchFamily="49" charset="-122"/>
              </a:rPr>
              <a:t>先用变量跟踪法分析结果，再上机验证结果是否正确。</a:t>
            </a:r>
          </a:p>
        </p:txBody>
      </p:sp>
      <p:sp>
        <p:nvSpPr>
          <p:cNvPr id="84996" name="Text Box 4"/>
          <p:cNvSpPr txBox="1">
            <a:spLocks noChangeArrowheads="1"/>
          </p:cNvSpPr>
          <p:nvPr/>
        </p:nvSpPr>
        <p:spPr bwMode="auto">
          <a:xfrm>
            <a:off x="971550" y="3141663"/>
            <a:ext cx="2425700" cy="3122612"/>
          </a:xfrm>
          <a:prstGeom prst="rect">
            <a:avLst/>
          </a:prstGeom>
          <a:solidFill>
            <a:srgbClr val="CCFFFF"/>
          </a:solidFill>
          <a:ln w="9525">
            <a:solidFill>
              <a:srgbClr val="FF0000"/>
            </a:solidFill>
            <a:miter lim="800000"/>
            <a:headEnd/>
            <a:tailEnd/>
          </a:ln>
        </p:spPr>
        <p:txBody>
          <a:bodyPr wrap="none">
            <a:spAutoFit/>
          </a:bodyPr>
          <a:lstStyle/>
          <a:p>
            <a:r>
              <a:rPr lang="en-US" altLang="zh-CN"/>
              <a:t>1</a:t>
            </a:r>
            <a:r>
              <a:rPr lang="zh-CN" altLang="en-US"/>
              <a:t>、</a:t>
            </a:r>
          </a:p>
          <a:p>
            <a:r>
              <a:rPr lang="zh-CN" altLang="en-US"/>
              <a:t> </a:t>
            </a:r>
            <a:r>
              <a:rPr lang="en-US" altLang="zh-CN"/>
              <a:t>main( )</a:t>
            </a:r>
          </a:p>
          <a:p>
            <a:r>
              <a:rPr lang="en-US" altLang="zh-CN"/>
              <a:t>{  int i=5;</a:t>
            </a:r>
          </a:p>
          <a:p>
            <a:r>
              <a:rPr lang="en-US" altLang="zh-CN"/>
              <a:t>   printf("%d\n",sub(i));</a:t>
            </a:r>
          </a:p>
          <a:p>
            <a:r>
              <a:rPr lang="en-US" altLang="zh-CN"/>
              <a:t>}</a:t>
            </a:r>
          </a:p>
          <a:p>
            <a:r>
              <a:rPr lang="en-US" altLang="zh-CN"/>
              <a:t>sub(int n)</a:t>
            </a:r>
          </a:p>
          <a:p>
            <a:r>
              <a:rPr lang="en-US" altLang="zh-CN"/>
              <a:t>{  int a;</a:t>
            </a:r>
          </a:p>
          <a:p>
            <a:r>
              <a:rPr lang="en-US" altLang="zh-CN"/>
              <a:t>   if (n==1) return 1;</a:t>
            </a:r>
          </a:p>
          <a:p>
            <a:r>
              <a:rPr lang="en-US" altLang="zh-CN"/>
              <a:t>   a=n+sub(n-1);</a:t>
            </a:r>
          </a:p>
          <a:p>
            <a:r>
              <a:rPr lang="en-US" altLang="zh-CN"/>
              <a:t>   return a;</a:t>
            </a:r>
          </a:p>
          <a:p>
            <a:r>
              <a:rPr lang="en-US" altLang="zh-CN"/>
              <a:t> }</a:t>
            </a:r>
          </a:p>
        </p:txBody>
      </p:sp>
      <p:sp>
        <p:nvSpPr>
          <p:cNvPr id="84997" name="Text Box 5"/>
          <p:cNvSpPr txBox="1">
            <a:spLocks noChangeArrowheads="1"/>
          </p:cNvSpPr>
          <p:nvPr/>
        </p:nvSpPr>
        <p:spPr bwMode="auto">
          <a:xfrm>
            <a:off x="4500563" y="3141663"/>
            <a:ext cx="2592387" cy="3122612"/>
          </a:xfrm>
          <a:prstGeom prst="rect">
            <a:avLst/>
          </a:prstGeom>
          <a:solidFill>
            <a:srgbClr val="CCFFCC">
              <a:alpha val="72156"/>
            </a:srgbClr>
          </a:solidFill>
          <a:ln w="9525">
            <a:solidFill>
              <a:srgbClr val="FF0000"/>
            </a:solidFill>
            <a:miter lim="800000"/>
            <a:headEnd/>
            <a:tailEnd/>
          </a:ln>
        </p:spPr>
        <p:txBody>
          <a:bodyPr>
            <a:spAutoFit/>
          </a:bodyPr>
          <a:lstStyle/>
          <a:p>
            <a:r>
              <a:rPr lang="en-US" altLang="zh-CN"/>
              <a:t>2</a:t>
            </a:r>
            <a:r>
              <a:rPr lang="zh-CN" altLang="en-US"/>
              <a:t>、 </a:t>
            </a:r>
          </a:p>
          <a:p>
            <a:r>
              <a:rPr lang="zh-CN" altLang="en-US"/>
              <a:t> </a:t>
            </a:r>
            <a:r>
              <a:rPr lang="en-US" altLang="zh-CN"/>
              <a:t>main( )</a:t>
            </a:r>
          </a:p>
          <a:p>
            <a:r>
              <a:rPr lang="en-US" altLang="zh-CN"/>
              <a:t>{  int a=2, i, k;</a:t>
            </a:r>
          </a:p>
          <a:p>
            <a:r>
              <a:rPr lang="en-US" altLang="zh-CN"/>
              <a:t>   for(i=0; i&lt;2; i++)</a:t>
            </a:r>
          </a:p>
          <a:p>
            <a:r>
              <a:rPr lang="en-US" altLang="zh-CN"/>
              <a:t>       k=f(a++);</a:t>
            </a:r>
          </a:p>
          <a:p>
            <a:r>
              <a:rPr lang="en-US" altLang="zh-CN"/>
              <a:t>   printf("%d\n", k);</a:t>
            </a:r>
          </a:p>
          <a:p>
            <a:r>
              <a:rPr lang="en-US" altLang="zh-CN"/>
              <a:t>}</a:t>
            </a:r>
          </a:p>
          <a:p>
            <a:r>
              <a:rPr lang="en-US" altLang="zh-CN"/>
              <a:t>f(int b)</a:t>
            </a:r>
          </a:p>
          <a:p>
            <a:r>
              <a:rPr lang="en-US" altLang="zh-CN"/>
              <a:t>{   static int y=3;</a:t>
            </a:r>
          </a:p>
          <a:p>
            <a:r>
              <a:rPr lang="en-US" altLang="zh-CN"/>
              <a:t>    return (b+y++);</a:t>
            </a:r>
          </a:p>
          <a:p>
            <a:r>
              <a:rPr lang="en-US" altLang="zh-CN"/>
              <a:t>}</a:t>
            </a:r>
          </a:p>
        </p:txBody>
      </p:sp>
    </p:spTree>
  </p:cSld>
  <p:clrMapOvr>
    <a:masterClrMapping/>
  </p:clrMapOvr>
  <p:transition>
    <p:blinds dir="vert"/>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pPr eaLnBrk="1" hangingPunct="1"/>
            <a:r>
              <a:rPr lang="zh-CN" altLang="en-US" smtClean="0">
                <a:ea typeface="华文细黑" pitchFamily="2" charset="-122"/>
              </a:rPr>
              <a:t>第四章作业</a:t>
            </a:r>
          </a:p>
        </p:txBody>
      </p:sp>
      <p:sp>
        <p:nvSpPr>
          <p:cNvPr id="86019" name="Rectangle 3"/>
          <p:cNvSpPr>
            <a:spLocks noGrp="1" noRot="1" noChangeArrowheads="1"/>
          </p:cNvSpPr>
          <p:nvPr>
            <p:ph type="body" idx="1"/>
          </p:nvPr>
        </p:nvSpPr>
        <p:spPr>
          <a:xfrm>
            <a:off x="457200" y="1719263"/>
            <a:ext cx="8686800" cy="989012"/>
          </a:xfrm>
        </p:spPr>
        <p:txBody>
          <a:bodyPr>
            <a:normAutofit fontScale="77500" lnSpcReduction="20000"/>
          </a:bodyPr>
          <a:lstStyle/>
          <a:p>
            <a:pPr eaLnBrk="1" hangingPunct="1">
              <a:buFont typeface="Wingdings 2" pitchFamily="18" charset="2"/>
              <a:buNone/>
            </a:pPr>
            <a:r>
              <a:rPr lang="zh-CN" altLang="en-US" sz="2600" smtClean="0">
                <a:ea typeface="华文细黑" pitchFamily="2" charset="-122"/>
              </a:rPr>
              <a:t>二、求以下程序的运行结果。</a:t>
            </a:r>
          </a:p>
          <a:p>
            <a:pPr eaLnBrk="1" hangingPunct="1">
              <a:buFont typeface="Wingdings 2" pitchFamily="18" charset="2"/>
              <a:buNone/>
            </a:pPr>
            <a:r>
              <a:rPr lang="zh-CN" altLang="en-US" sz="2600" smtClean="0">
                <a:ea typeface="华文细黑" pitchFamily="2" charset="-122"/>
              </a:rPr>
              <a:t>要求：</a:t>
            </a:r>
            <a:r>
              <a:rPr lang="zh-CN" altLang="en-US" sz="2600" smtClean="0">
                <a:ea typeface="楷体_GB2312" pitchFamily="49" charset="-122"/>
              </a:rPr>
              <a:t>先用变量跟踪法分析结果，再上机验证结果是否正</a:t>
            </a:r>
          </a:p>
          <a:p>
            <a:pPr eaLnBrk="1" hangingPunct="1">
              <a:buFont typeface="Wingdings 2" pitchFamily="18" charset="2"/>
              <a:buNone/>
            </a:pPr>
            <a:r>
              <a:rPr lang="zh-CN" altLang="en-US" sz="2600" smtClean="0">
                <a:ea typeface="楷体_GB2312" pitchFamily="49" charset="-122"/>
              </a:rPr>
              <a:t>确。</a:t>
            </a:r>
          </a:p>
        </p:txBody>
      </p:sp>
      <p:sp>
        <p:nvSpPr>
          <p:cNvPr id="86020" name="Text Box 4"/>
          <p:cNvSpPr txBox="1">
            <a:spLocks noChangeArrowheads="1"/>
          </p:cNvSpPr>
          <p:nvPr/>
        </p:nvSpPr>
        <p:spPr bwMode="auto">
          <a:xfrm>
            <a:off x="971550" y="3284538"/>
            <a:ext cx="2409825" cy="2298700"/>
          </a:xfrm>
          <a:prstGeom prst="rect">
            <a:avLst/>
          </a:prstGeom>
          <a:solidFill>
            <a:srgbClr val="CCFFFF"/>
          </a:solidFill>
          <a:ln w="9525">
            <a:solidFill>
              <a:srgbClr val="FF0000"/>
            </a:solidFill>
            <a:miter lim="800000"/>
            <a:headEnd/>
            <a:tailEnd/>
          </a:ln>
        </p:spPr>
        <p:txBody>
          <a:bodyPr wrap="none">
            <a:spAutoFit/>
          </a:bodyPr>
          <a:lstStyle/>
          <a:p>
            <a:r>
              <a:rPr lang="en-US" altLang="zh-CN"/>
              <a:t>3</a:t>
            </a:r>
            <a:r>
              <a:rPr lang="zh-CN" altLang="en-US"/>
              <a:t>、</a:t>
            </a:r>
          </a:p>
          <a:p>
            <a:r>
              <a:rPr lang="zh-CN" altLang="en-US"/>
              <a:t> </a:t>
            </a:r>
            <a:r>
              <a:rPr lang="en-US" altLang="zh-CN"/>
              <a:t>#define SQR(x) x</a:t>
            </a:r>
            <a:r>
              <a:rPr lang="en-US" altLang="zh-CN">
                <a:latin typeface="宋体" pitchFamily="2" charset="-122"/>
              </a:rPr>
              <a:t>*</a:t>
            </a:r>
            <a:r>
              <a:rPr lang="en-US" altLang="zh-CN"/>
              <a:t>x</a:t>
            </a:r>
          </a:p>
          <a:p>
            <a:r>
              <a:rPr lang="en-US" altLang="zh-CN"/>
              <a:t>main()</a:t>
            </a:r>
          </a:p>
          <a:p>
            <a:r>
              <a:rPr lang="en-US" altLang="zh-CN"/>
              <a:t>{ </a:t>
            </a:r>
          </a:p>
          <a:p>
            <a:r>
              <a:rPr lang="en-US" altLang="zh-CN"/>
              <a:t>    int a=10, k=2, m=1;</a:t>
            </a:r>
          </a:p>
          <a:p>
            <a:r>
              <a:rPr lang="en-US" altLang="zh-CN"/>
              <a:t>    a/=SQR(k+m);</a:t>
            </a:r>
          </a:p>
          <a:p>
            <a:r>
              <a:rPr lang="en-US" altLang="zh-CN"/>
              <a:t>    printf("%d\n", a);</a:t>
            </a:r>
          </a:p>
          <a:p>
            <a:r>
              <a:rPr lang="en-US" altLang="zh-CN"/>
              <a:t>}</a:t>
            </a:r>
          </a:p>
        </p:txBody>
      </p:sp>
      <p:sp>
        <p:nvSpPr>
          <p:cNvPr id="86021" name="Text Box 5"/>
          <p:cNvSpPr txBox="1">
            <a:spLocks noChangeArrowheads="1"/>
          </p:cNvSpPr>
          <p:nvPr/>
        </p:nvSpPr>
        <p:spPr bwMode="auto">
          <a:xfrm>
            <a:off x="4427538" y="3213100"/>
            <a:ext cx="3887787" cy="2298700"/>
          </a:xfrm>
          <a:prstGeom prst="rect">
            <a:avLst/>
          </a:prstGeom>
          <a:solidFill>
            <a:srgbClr val="CCFFCC">
              <a:alpha val="72156"/>
            </a:srgbClr>
          </a:solidFill>
          <a:ln w="9525">
            <a:solidFill>
              <a:srgbClr val="FF0000"/>
            </a:solidFill>
            <a:miter lim="800000"/>
            <a:headEnd/>
            <a:tailEnd/>
          </a:ln>
        </p:spPr>
        <p:txBody>
          <a:bodyPr>
            <a:spAutoFit/>
          </a:bodyPr>
          <a:lstStyle/>
          <a:p>
            <a:r>
              <a:rPr lang="en-US" altLang="zh-CN"/>
              <a:t>4</a:t>
            </a:r>
            <a:r>
              <a:rPr lang="zh-CN" altLang="en-US"/>
              <a:t>、 </a:t>
            </a:r>
          </a:p>
          <a:p>
            <a:r>
              <a:rPr lang="zh-CN" altLang="en-US"/>
              <a:t> </a:t>
            </a:r>
            <a:r>
              <a:rPr lang="en-US" altLang="zh-CN"/>
              <a:t>#define max(a,b) ((a)&gt;(b)?(a):(b))</a:t>
            </a:r>
          </a:p>
          <a:p>
            <a:r>
              <a:rPr lang="en-US" altLang="zh-CN"/>
              <a:t>main()</a:t>
            </a:r>
          </a:p>
          <a:p>
            <a:r>
              <a:rPr lang="en-US" altLang="zh-CN"/>
              <a:t>{ </a:t>
            </a:r>
          </a:p>
          <a:p>
            <a:r>
              <a:rPr lang="en-US" altLang="zh-CN"/>
              <a:t>    int a=1,b=2,c=3,d=4,y;</a:t>
            </a:r>
          </a:p>
          <a:p>
            <a:r>
              <a:rPr lang="en-US" altLang="zh-CN"/>
              <a:t>    y=max(a,max(b,max(c,d)));</a:t>
            </a:r>
          </a:p>
          <a:p>
            <a:r>
              <a:rPr lang="en-US" altLang="zh-CN"/>
              <a:t>    printf("y=%d\n",y);</a:t>
            </a:r>
          </a:p>
          <a:p>
            <a:r>
              <a:rPr lang="en-US" altLang="zh-CN"/>
              <a:t>}</a:t>
            </a:r>
          </a:p>
        </p:txBody>
      </p:sp>
    </p:spTree>
  </p:cSld>
  <p:clrMapOvr>
    <a:masterClrMapping/>
  </p:clrMapOvr>
  <p:transition>
    <p:blinds dir="vert"/>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457200" y="115888"/>
            <a:ext cx="8686800" cy="1143000"/>
          </a:xfrm>
          <a:prstGeom prst="rect">
            <a:avLst/>
          </a:prstGeom>
          <a:noFill/>
          <a:ln w="9525">
            <a:noFill/>
            <a:miter lim="800000"/>
            <a:headEnd/>
            <a:tailEnd/>
          </a:ln>
        </p:spPr>
        <p:txBody>
          <a:bodyPr anchor="ctr"/>
          <a:lstStyle/>
          <a:p>
            <a:r>
              <a:rPr lang="en-US" altLang="zh-CN" sz="3600" i="1">
                <a:solidFill>
                  <a:schemeClr val="hlink"/>
                </a:solidFill>
                <a:latin typeface="黑体" pitchFamily="2" charset="-122"/>
                <a:ea typeface="黑体" pitchFamily="2" charset="-122"/>
              </a:rPr>
              <a:t/>
            </a:r>
            <a:br>
              <a:rPr lang="en-US" altLang="zh-CN" sz="3600" i="1">
                <a:solidFill>
                  <a:schemeClr val="hlink"/>
                </a:solidFill>
                <a:latin typeface="黑体" pitchFamily="2" charset="-122"/>
                <a:ea typeface="黑体" pitchFamily="2" charset="-122"/>
              </a:rPr>
            </a:br>
            <a:r>
              <a:rPr lang="zh-CN" altLang="en-US" sz="3600">
                <a:solidFill>
                  <a:schemeClr val="hlink"/>
                </a:solidFill>
                <a:ea typeface="黑体" pitchFamily="2" charset="-122"/>
              </a:rPr>
              <a:t>从键盘输入一个整数</a:t>
            </a:r>
            <a:r>
              <a:rPr lang="en-US" altLang="zh-CN" sz="3600">
                <a:solidFill>
                  <a:schemeClr val="hlink"/>
                </a:solidFill>
                <a:ea typeface="黑体" pitchFamily="2" charset="-122"/>
              </a:rPr>
              <a:t>12456</a:t>
            </a:r>
            <a:r>
              <a:rPr lang="zh-CN" altLang="en-US" sz="3600">
                <a:solidFill>
                  <a:schemeClr val="hlink"/>
                </a:solidFill>
                <a:ea typeface="黑体" pitchFamily="2" charset="-122"/>
              </a:rPr>
              <a:t>，反向输出。</a:t>
            </a:r>
          </a:p>
        </p:txBody>
      </p:sp>
      <p:sp>
        <p:nvSpPr>
          <p:cNvPr id="87043" name="Text Box 3"/>
          <p:cNvSpPr txBox="1">
            <a:spLocks noChangeArrowheads="1"/>
          </p:cNvSpPr>
          <p:nvPr/>
        </p:nvSpPr>
        <p:spPr bwMode="auto">
          <a:xfrm>
            <a:off x="684213" y="1773238"/>
            <a:ext cx="4246562" cy="4508500"/>
          </a:xfrm>
          <a:prstGeom prst="rect">
            <a:avLst/>
          </a:prstGeom>
          <a:solidFill>
            <a:srgbClr val="808000"/>
          </a:solidFill>
          <a:ln w="34925">
            <a:solidFill>
              <a:srgbClr val="FF9900"/>
            </a:solidFill>
            <a:miter lim="800000"/>
            <a:headEnd/>
            <a:tailEnd/>
          </a:ln>
        </p:spPr>
        <p:txBody>
          <a:bodyPr wrap="none">
            <a:spAutoFit/>
          </a:bodyPr>
          <a:lstStyle/>
          <a:p>
            <a:r>
              <a:rPr lang="en-US" altLang="zh-CN" sz="2400"/>
              <a:t>main()</a:t>
            </a:r>
          </a:p>
          <a:p>
            <a:r>
              <a:rPr lang="en-US" altLang="zh-CN" sz="2400"/>
              <a:t>{ </a:t>
            </a:r>
          </a:p>
          <a:p>
            <a:r>
              <a:rPr lang="en-US" altLang="zh-CN" sz="2400"/>
              <a:t>     int num,c;</a:t>
            </a:r>
          </a:p>
          <a:p>
            <a:r>
              <a:rPr lang="en-US" altLang="zh-CN" sz="2400"/>
              <a:t>     </a:t>
            </a:r>
          </a:p>
          <a:p>
            <a:r>
              <a:rPr lang="en-US" altLang="zh-CN" sz="2400"/>
              <a:t>     printf(“</a:t>
            </a:r>
            <a:r>
              <a:rPr lang="zh-CN" altLang="en-US" sz="2400">
                <a:ea typeface="黑体" pitchFamily="2" charset="-122"/>
              </a:rPr>
              <a:t>请输入一个整数</a:t>
            </a:r>
            <a:r>
              <a:rPr lang="en-US" altLang="zh-CN" sz="2400">
                <a:ea typeface="黑体" pitchFamily="2" charset="-122"/>
              </a:rPr>
              <a:t>:</a:t>
            </a:r>
            <a:r>
              <a:rPr lang="en-US" altLang="zh-CN" sz="2400"/>
              <a:t>“)</a:t>
            </a:r>
            <a:r>
              <a:rPr lang="zh-CN" altLang="en-US" sz="2400"/>
              <a:t>；</a:t>
            </a:r>
          </a:p>
          <a:p>
            <a:r>
              <a:rPr lang="zh-CN" altLang="en-US" sz="2400"/>
              <a:t>     </a:t>
            </a:r>
            <a:r>
              <a:rPr lang="en-US" altLang="zh-CN" sz="2400"/>
              <a:t>scanf(“%d”,&amp;num);</a:t>
            </a:r>
          </a:p>
          <a:p>
            <a:r>
              <a:rPr lang="en-US" altLang="zh-CN" sz="2400"/>
              <a:t>    </a:t>
            </a:r>
            <a:r>
              <a:rPr lang="en-US" altLang="zh-CN" sz="2400">
                <a:solidFill>
                  <a:srgbClr val="FFFF00"/>
                </a:solidFill>
              </a:rPr>
              <a:t>do { </a:t>
            </a:r>
          </a:p>
          <a:p>
            <a:r>
              <a:rPr lang="en-US" altLang="zh-CN" sz="2400">
                <a:solidFill>
                  <a:srgbClr val="FFFF00"/>
                </a:solidFill>
              </a:rPr>
              <a:t>         c=num%10; </a:t>
            </a:r>
          </a:p>
          <a:p>
            <a:r>
              <a:rPr lang="en-US" altLang="zh-CN" sz="2400">
                <a:solidFill>
                  <a:srgbClr val="FFFF00"/>
                </a:solidFill>
              </a:rPr>
              <a:t>         printf(“%d”,c);   </a:t>
            </a:r>
          </a:p>
          <a:p>
            <a:r>
              <a:rPr lang="en-US" altLang="zh-CN" sz="2400">
                <a:solidFill>
                  <a:srgbClr val="FFFF00"/>
                </a:solidFill>
              </a:rPr>
              <a:t>    } while((num/=10)&gt;0);</a:t>
            </a:r>
            <a:r>
              <a:rPr lang="en-US" altLang="zh-CN" sz="2400"/>
              <a:t>        </a:t>
            </a:r>
          </a:p>
          <a:p>
            <a:r>
              <a:rPr lang="en-US" altLang="zh-CN" sz="2400"/>
              <a:t>    printf(“\n”);</a:t>
            </a:r>
          </a:p>
          <a:p>
            <a:r>
              <a:rPr lang="en-US" altLang="zh-CN" sz="2400"/>
              <a:t>}</a:t>
            </a:r>
          </a:p>
        </p:txBody>
      </p:sp>
      <p:sp>
        <p:nvSpPr>
          <p:cNvPr id="150532" name="Text Box 4"/>
          <p:cNvSpPr txBox="1">
            <a:spLocks noChangeArrowheads="1"/>
          </p:cNvSpPr>
          <p:nvPr/>
        </p:nvSpPr>
        <p:spPr bwMode="auto">
          <a:xfrm>
            <a:off x="4067175" y="4292600"/>
            <a:ext cx="3160713" cy="457200"/>
          </a:xfrm>
          <a:prstGeom prst="rect">
            <a:avLst/>
          </a:prstGeom>
          <a:solidFill>
            <a:srgbClr val="FFFF99"/>
          </a:solidFill>
          <a:ln w="9525">
            <a:noFill/>
            <a:miter lim="800000"/>
            <a:headEnd/>
            <a:tailEnd/>
          </a:ln>
        </p:spPr>
        <p:txBody>
          <a:bodyPr wrap="none">
            <a:spAutoFit/>
          </a:bodyPr>
          <a:lstStyle/>
          <a:p>
            <a:r>
              <a:rPr lang="en-US" altLang="zh-CN"/>
              <a:t> </a:t>
            </a:r>
            <a:r>
              <a:rPr lang="en-US" altLang="zh-CN" sz="2400">
                <a:solidFill>
                  <a:srgbClr val="990000"/>
                </a:solidFill>
                <a:ea typeface="黑体" pitchFamily="2" charset="-122"/>
              </a:rPr>
              <a:t>/*</a:t>
            </a:r>
            <a:r>
              <a:rPr lang="zh-CN" altLang="en-US" sz="2400">
                <a:solidFill>
                  <a:srgbClr val="990000"/>
                </a:solidFill>
                <a:ea typeface="黑体" pitchFamily="2" charset="-122"/>
              </a:rPr>
              <a:t>取得</a:t>
            </a:r>
            <a:r>
              <a:rPr lang="en-US" altLang="zh-CN" sz="2400">
                <a:solidFill>
                  <a:srgbClr val="990000"/>
                </a:solidFill>
                <a:ea typeface="黑体" pitchFamily="2" charset="-122"/>
              </a:rPr>
              <a:t>num</a:t>
            </a:r>
            <a:r>
              <a:rPr lang="zh-CN" altLang="en-US" sz="2400">
                <a:solidFill>
                  <a:srgbClr val="990000"/>
                </a:solidFill>
                <a:ea typeface="黑体" pitchFamily="2" charset="-122"/>
              </a:rPr>
              <a:t>的个位数*</a:t>
            </a:r>
            <a:r>
              <a:rPr lang="en-US" altLang="zh-CN" sz="2400">
                <a:solidFill>
                  <a:srgbClr val="990000"/>
                </a:solidFill>
                <a:ea typeface="黑体" pitchFamily="2" charset="-122"/>
              </a:rPr>
              <a:t>/ </a:t>
            </a:r>
          </a:p>
        </p:txBody>
      </p:sp>
      <p:sp>
        <p:nvSpPr>
          <p:cNvPr id="150533" name="Text Box 5"/>
          <p:cNvSpPr txBox="1">
            <a:spLocks noChangeArrowheads="1"/>
          </p:cNvSpPr>
          <p:nvPr/>
        </p:nvSpPr>
        <p:spPr bwMode="auto">
          <a:xfrm>
            <a:off x="4500563" y="4724400"/>
            <a:ext cx="3076575" cy="457200"/>
          </a:xfrm>
          <a:prstGeom prst="rect">
            <a:avLst/>
          </a:prstGeom>
          <a:solidFill>
            <a:srgbClr val="CCFFCC"/>
          </a:solidFill>
          <a:ln w="9525">
            <a:noFill/>
            <a:miter lim="800000"/>
            <a:headEnd/>
            <a:tailEnd/>
          </a:ln>
        </p:spPr>
        <p:txBody>
          <a:bodyPr wrap="none">
            <a:spAutoFit/>
          </a:bodyPr>
          <a:lstStyle/>
          <a:p>
            <a:r>
              <a:rPr lang="en-US" altLang="zh-CN"/>
              <a:t> </a:t>
            </a:r>
            <a:r>
              <a:rPr lang="en-US" altLang="zh-CN" sz="2400">
                <a:solidFill>
                  <a:srgbClr val="990000"/>
                </a:solidFill>
                <a:ea typeface="黑体" pitchFamily="2" charset="-122"/>
              </a:rPr>
              <a:t>/*</a:t>
            </a:r>
            <a:r>
              <a:rPr lang="zh-CN" altLang="en-US" sz="2400">
                <a:solidFill>
                  <a:srgbClr val="990000"/>
                </a:solidFill>
                <a:ea typeface="黑体" pitchFamily="2" charset="-122"/>
              </a:rPr>
              <a:t>输出</a:t>
            </a:r>
            <a:r>
              <a:rPr lang="en-US" altLang="zh-CN" sz="2400">
                <a:solidFill>
                  <a:srgbClr val="990000"/>
                </a:solidFill>
                <a:ea typeface="黑体" pitchFamily="2" charset="-122"/>
              </a:rPr>
              <a:t>num</a:t>
            </a:r>
            <a:r>
              <a:rPr lang="zh-CN" altLang="en-US" sz="2400">
                <a:solidFill>
                  <a:srgbClr val="990000"/>
                </a:solidFill>
                <a:ea typeface="黑体" pitchFamily="2" charset="-122"/>
              </a:rPr>
              <a:t>的个位数*</a:t>
            </a:r>
            <a:r>
              <a:rPr lang="en-US" altLang="zh-CN" sz="2400">
                <a:solidFill>
                  <a:srgbClr val="990000"/>
                </a:solidFill>
                <a:ea typeface="黑体" pitchFamily="2" charset="-122"/>
              </a:rPr>
              <a:t>/</a:t>
            </a:r>
          </a:p>
        </p:txBody>
      </p:sp>
      <p:sp>
        <p:nvSpPr>
          <p:cNvPr id="150534" name="Text Box 6"/>
          <p:cNvSpPr txBox="1">
            <a:spLocks noChangeArrowheads="1"/>
          </p:cNvSpPr>
          <p:nvPr/>
        </p:nvSpPr>
        <p:spPr bwMode="auto">
          <a:xfrm>
            <a:off x="5076825" y="5157788"/>
            <a:ext cx="2819400" cy="457200"/>
          </a:xfrm>
          <a:prstGeom prst="rect">
            <a:avLst/>
          </a:prstGeom>
          <a:solidFill>
            <a:srgbClr val="FFCC00"/>
          </a:solidFill>
          <a:ln w="9525">
            <a:noFill/>
            <a:miter lim="800000"/>
            <a:headEnd/>
            <a:tailEnd/>
          </a:ln>
        </p:spPr>
        <p:txBody>
          <a:bodyPr wrap="none">
            <a:spAutoFit/>
          </a:bodyPr>
          <a:lstStyle/>
          <a:p>
            <a:r>
              <a:rPr lang="en-US" altLang="zh-CN"/>
              <a:t> </a:t>
            </a:r>
            <a:r>
              <a:rPr lang="en-US" altLang="zh-CN" sz="2400">
                <a:solidFill>
                  <a:srgbClr val="990000"/>
                </a:solidFill>
                <a:ea typeface="黑体" pitchFamily="2" charset="-122"/>
              </a:rPr>
              <a:t>/*</a:t>
            </a:r>
            <a:r>
              <a:rPr lang="zh-CN" altLang="en-US" sz="2400">
                <a:solidFill>
                  <a:srgbClr val="990000"/>
                </a:solidFill>
                <a:ea typeface="黑体" pitchFamily="2" charset="-122"/>
              </a:rPr>
              <a:t>直到</a:t>
            </a:r>
            <a:r>
              <a:rPr lang="en-US" altLang="zh-CN" sz="2400">
                <a:solidFill>
                  <a:srgbClr val="990000"/>
                </a:solidFill>
                <a:ea typeface="黑体" pitchFamily="2" charset="-122"/>
              </a:rPr>
              <a:t>num/10</a:t>
            </a:r>
            <a:r>
              <a:rPr lang="zh-CN" altLang="en-US" sz="2400">
                <a:solidFill>
                  <a:srgbClr val="990000"/>
                </a:solidFill>
                <a:ea typeface="黑体" pitchFamily="2" charset="-122"/>
              </a:rPr>
              <a:t>为</a:t>
            </a:r>
            <a:r>
              <a:rPr lang="en-US" altLang="zh-CN" sz="2400">
                <a:solidFill>
                  <a:srgbClr val="990000"/>
                </a:solidFill>
                <a:ea typeface="黑体" pitchFamily="2" charset="-122"/>
              </a:rPr>
              <a:t>0*/</a:t>
            </a:r>
            <a:r>
              <a:rPr lang="en-US" altLang="zh-CN"/>
              <a:t> </a:t>
            </a:r>
          </a:p>
        </p:txBody>
      </p:sp>
      <p:sp>
        <p:nvSpPr>
          <p:cNvPr id="150535" name="Text Box 7"/>
          <p:cNvSpPr txBox="1">
            <a:spLocks noChangeArrowheads="1"/>
          </p:cNvSpPr>
          <p:nvPr/>
        </p:nvSpPr>
        <p:spPr bwMode="auto">
          <a:xfrm>
            <a:off x="5292725" y="2224088"/>
            <a:ext cx="3600450" cy="1187450"/>
          </a:xfrm>
          <a:prstGeom prst="rect">
            <a:avLst/>
          </a:prstGeom>
          <a:solidFill>
            <a:srgbClr val="808000"/>
          </a:solidFill>
          <a:ln w="9525">
            <a:noFill/>
            <a:miter lim="800000"/>
            <a:headEnd/>
            <a:tailEnd/>
          </a:ln>
        </p:spPr>
        <p:txBody>
          <a:bodyPr>
            <a:spAutoFit/>
          </a:bodyPr>
          <a:lstStyle/>
          <a:p>
            <a:r>
              <a:rPr lang="zh-CN" altLang="en-US" sz="2400">
                <a:solidFill>
                  <a:srgbClr val="FFCCFF"/>
                </a:solidFill>
                <a:ea typeface="黑体" pitchFamily="2" charset="-122"/>
              </a:rPr>
              <a:t>结果：</a:t>
            </a:r>
          </a:p>
          <a:p>
            <a:r>
              <a:rPr lang="zh-CN" altLang="en-US" sz="2400">
                <a:ea typeface="黑体" pitchFamily="2" charset="-122"/>
              </a:rPr>
              <a:t>              </a:t>
            </a:r>
            <a:r>
              <a:rPr lang="en-US" altLang="zh-CN" sz="2400" b="1">
                <a:ea typeface="黑体" pitchFamily="2" charset="-122"/>
              </a:rPr>
              <a:t>65421</a:t>
            </a:r>
          </a:p>
          <a:p>
            <a:r>
              <a:rPr lang="zh-CN" altLang="en-US" sz="2400">
                <a:solidFill>
                  <a:srgbClr val="FFFF00"/>
                </a:solidFill>
                <a:ea typeface="黑体" pitchFamily="2" charset="-122"/>
              </a:rPr>
              <a:t>将各位数字反序显示出来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linds(horizontal)">
                                      <p:cBhvr>
                                        <p:cTn id="7" dur="500"/>
                                        <p:tgtEl>
                                          <p:spTgt spid="1505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3"/>
                                        </p:tgtEl>
                                        <p:attrNameLst>
                                          <p:attrName>style.visibility</p:attrName>
                                        </p:attrNameLst>
                                      </p:cBhvr>
                                      <p:to>
                                        <p:strVal val="visible"/>
                                      </p:to>
                                    </p:set>
                                    <p:animEffect transition="in" filter="blinds(horizontal)">
                                      <p:cBhvr>
                                        <p:cTn id="12" dur="500"/>
                                        <p:tgtEl>
                                          <p:spTgt spid="1505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4"/>
                                        </p:tgtEl>
                                        <p:attrNameLst>
                                          <p:attrName>style.visibility</p:attrName>
                                        </p:attrNameLst>
                                      </p:cBhvr>
                                      <p:to>
                                        <p:strVal val="visible"/>
                                      </p:to>
                                    </p:set>
                                    <p:animEffect transition="in" filter="blinds(horizontal)">
                                      <p:cBhvr>
                                        <p:cTn id="17" dur="500"/>
                                        <p:tgtEl>
                                          <p:spTgt spid="15053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50535"/>
                                        </p:tgtEl>
                                        <p:attrNameLst>
                                          <p:attrName>style.visibility</p:attrName>
                                        </p:attrNameLst>
                                      </p:cBhvr>
                                      <p:to>
                                        <p:strVal val="visible"/>
                                      </p:to>
                                    </p:set>
                                    <p:animEffect transition="in" filter="strips(downLeft)">
                                      <p:cBhvr>
                                        <p:cTn id="22" dur="500"/>
                                        <p:tgtEl>
                                          <p:spTgt spid="150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P spid="150533" grpId="0" animBg="1"/>
      <p:bldP spid="150534" grpId="0" animBg="1"/>
      <p:bldP spid="150535" grpId="0" animBg="1"/>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23850" y="333375"/>
            <a:ext cx="7772400" cy="1143000"/>
          </a:xfrm>
        </p:spPr>
        <p:txBody>
          <a:bodyPr/>
          <a:lstStyle/>
          <a:p>
            <a:pPr eaLnBrk="1" hangingPunct="1">
              <a:defRPr/>
            </a:pPr>
            <a:r>
              <a:rPr lang="en-US" altLang="zh-CN" sz="4200" b="1" i="1" dirty="0" smtClean="0">
                <a:solidFill>
                  <a:srgbClr val="FF9933"/>
                </a:solidFill>
                <a:effectLst>
                  <a:outerShdw blurRad="38100" dist="38100" dir="2700000" algn="tl">
                    <a:srgbClr val="000000"/>
                  </a:outerShdw>
                </a:effectLst>
                <a:latin typeface="华文彩云" pitchFamily="2" charset="-122"/>
                <a:ea typeface="华文彩云" pitchFamily="2" charset="-122"/>
              </a:rPr>
              <a:t>C</a:t>
            </a:r>
            <a:r>
              <a:rPr lang="zh-CN" altLang="en-US" sz="4200" b="1" i="1" dirty="0" smtClean="0">
                <a:solidFill>
                  <a:srgbClr val="FF9933"/>
                </a:solidFill>
                <a:effectLst>
                  <a:outerShdw blurRad="38100" dist="38100" dir="2700000" algn="tl">
                    <a:srgbClr val="000000"/>
                  </a:outerShdw>
                </a:effectLst>
                <a:latin typeface="华文彩云" pitchFamily="2" charset="-122"/>
                <a:ea typeface="华文彩云" pitchFamily="2" charset="-122"/>
              </a:rPr>
              <a:t>语言程序设计</a:t>
            </a:r>
          </a:p>
        </p:txBody>
      </p:sp>
      <p:sp>
        <p:nvSpPr>
          <p:cNvPr id="6147" name="Rectangle 3"/>
          <p:cNvSpPr>
            <a:spLocks noGrp="1" noChangeArrowheads="1"/>
          </p:cNvSpPr>
          <p:nvPr>
            <p:ph type="subTitle" idx="1"/>
          </p:nvPr>
        </p:nvSpPr>
        <p:spPr>
          <a:xfrm>
            <a:off x="0" y="1562100"/>
            <a:ext cx="8972550" cy="3600450"/>
          </a:xfrm>
        </p:spPr>
        <p:txBody>
          <a:bodyPr>
            <a:noAutofit/>
          </a:bodyPr>
          <a:lstStyle/>
          <a:p>
            <a:pPr eaLnBrk="1" hangingPunct="1">
              <a:defRPr/>
            </a:pPr>
            <a:r>
              <a:rPr lang="en-US" altLang="zh-CN" sz="6000" b="1" dirty="0" smtClean="0">
                <a:solidFill>
                  <a:srgbClr val="FF0000"/>
                </a:solidFill>
                <a:latin typeface="华文行楷" pitchFamily="2" charset="-122"/>
                <a:ea typeface="华文行楷" pitchFamily="2" charset="-122"/>
              </a:rPr>
              <a:t>    </a:t>
            </a:r>
            <a:r>
              <a:rPr lang="zh-CN" altLang="en-US" sz="6000" dirty="0" smtClean="0">
                <a:solidFill>
                  <a:srgbClr val="FFFF00"/>
                </a:solidFill>
                <a:effectLst>
                  <a:outerShdw blurRad="38100" dist="38100" dir="2700000" algn="tl">
                    <a:srgbClr val="000000"/>
                  </a:outerShdw>
                </a:effectLst>
                <a:latin typeface="华文行楷" pitchFamily="2" charset="-122"/>
                <a:ea typeface="华文行楷" pitchFamily="2" charset="-122"/>
              </a:rPr>
              <a:t>第五</a:t>
            </a:r>
            <a:r>
              <a:rPr lang="zh-CN" altLang="en-US" sz="6000" dirty="0" smtClean="0">
                <a:solidFill>
                  <a:srgbClr val="FFFF00"/>
                </a:solidFill>
                <a:effectLst>
                  <a:outerShdw blurRad="38100" dist="38100" dir="2700000" algn="tl">
                    <a:srgbClr val="000000"/>
                  </a:outerShdw>
                </a:effectLst>
                <a:latin typeface="华文行楷" pitchFamily="2" charset="-122"/>
                <a:ea typeface="华文行楷" pitchFamily="2" charset="-122"/>
              </a:rPr>
              <a:t>章 数组</a:t>
            </a:r>
            <a:r>
              <a:rPr lang="en-US" altLang="zh-CN" sz="6000" dirty="0" smtClean="0">
                <a:solidFill>
                  <a:srgbClr val="FFFF00"/>
                </a:solidFill>
                <a:effectLst>
                  <a:outerShdw blurRad="38100" dist="38100" dir="2700000" algn="tl">
                    <a:srgbClr val="000000"/>
                  </a:outerShdw>
                </a:effectLst>
                <a:latin typeface="华文行楷" pitchFamily="2" charset="-122"/>
                <a:ea typeface="华文行楷" pitchFamily="2" charset="-122"/>
              </a:rPr>
              <a:t>(</a:t>
            </a:r>
            <a:r>
              <a:rPr lang="en-US" altLang="zh-CN" sz="5400" dirty="0" smtClean="0">
                <a:solidFill>
                  <a:srgbClr val="FFFF00"/>
                </a:solidFill>
                <a:effectLst>
                  <a:outerShdw blurRad="38100" dist="38100" dir="2700000" algn="tl">
                    <a:srgbClr val="000000"/>
                  </a:outerShdw>
                </a:effectLst>
                <a:ea typeface="华文行楷" pitchFamily="2" charset="-122"/>
              </a:rPr>
              <a:t>Arrays</a:t>
            </a:r>
            <a:r>
              <a:rPr lang="zh-CN" altLang="en-US" sz="6000" dirty="0" smtClean="0">
                <a:solidFill>
                  <a:srgbClr val="FFFF00"/>
                </a:solidFill>
                <a:effectLst>
                  <a:outerShdw blurRad="38100" dist="38100" dir="2700000" algn="tl">
                    <a:srgbClr val="000000"/>
                  </a:outerShdw>
                </a:effectLst>
                <a:latin typeface="华文行楷" pitchFamily="2" charset="-122"/>
                <a:ea typeface="华文行楷" pitchFamily="2" charset="-122"/>
              </a:rPr>
              <a:t>）</a:t>
            </a:r>
          </a:p>
          <a:p>
            <a:pPr eaLnBrk="1" hangingPunct="1">
              <a:defRPr/>
            </a:pPr>
            <a:endParaRPr lang="zh-CN" altLang="en-US" sz="5400" b="1" dirty="0" smtClean="0">
              <a:solidFill>
                <a:srgbClr val="FF0000"/>
              </a:solidFill>
              <a:latin typeface="黑体" pitchFamily="2" charset="-122"/>
              <a:ea typeface="黑体" pitchFamily="2" charset="-122"/>
            </a:endParaRPr>
          </a:p>
          <a:p>
            <a:pPr eaLnBrk="1" hangingPunct="1">
              <a:defRPr/>
            </a:pPr>
            <a:endParaRPr lang="zh-CN" altLang="en-US" sz="3200" dirty="0" smtClean="0">
              <a:latin typeface="黑体" pitchFamily="2" charset="-122"/>
              <a:ea typeface="黑体" pitchFamily="2" charset="-122"/>
            </a:endParaRPr>
          </a:p>
          <a:p>
            <a:pPr eaLnBrk="1" hangingPunct="1">
              <a:defRPr/>
            </a:pPr>
            <a:r>
              <a:rPr lang="zh-CN" altLang="en-US" sz="3600" b="1" dirty="0" smtClean="0">
                <a:solidFill>
                  <a:srgbClr val="FF66FF"/>
                </a:solidFill>
              </a:rPr>
              <a:t>                                                      </a:t>
            </a:r>
            <a:endParaRPr lang="zh-CN" altLang="en-US" sz="3600" b="1" dirty="0" smtClean="0">
              <a:solidFill>
                <a:srgbClr val="FF66FF"/>
              </a:solidFill>
            </a:endParaRPr>
          </a:p>
        </p:txBody>
      </p:sp>
    </p:spTree>
  </p:cSld>
  <p:clrMapOvr>
    <a:masterClrMapping/>
  </p:clrMapOvr>
  <p:transition>
    <p:blinds dir="vert"/>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229600" cy="739775"/>
          </a:xfrm>
        </p:spPr>
        <p:txBody>
          <a:bodyPr/>
          <a:lstStyle/>
          <a:p>
            <a:pPr algn="ctr" eaLnBrk="1" hangingPunct="1"/>
            <a:r>
              <a:rPr lang="zh-CN" altLang="en-US" sz="4000" smtClean="0">
                <a:solidFill>
                  <a:srgbClr val="3333FF"/>
                </a:solidFill>
                <a:ea typeface="黑体" pitchFamily="2" charset="-122"/>
              </a:rPr>
              <a:t>本章主要内容</a:t>
            </a:r>
          </a:p>
        </p:txBody>
      </p:sp>
      <p:sp>
        <p:nvSpPr>
          <p:cNvPr id="6147" name="Rectangle 3"/>
          <p:cNvSpPr>
            <a:spLocks noGrp="1" noChangeArrowheads="1"/>
          </p:cNvSpPr>
          <p:nvPr>
            <p:ph type="body" idx="1"/>
          </p:nvPr>
        </p:nvSpPr>
        <p:spPr>
          <a:xfrm>
            <a:off x="395288" y="1341438"/>
            <a:ext cx="8229600" cy="4535487"/>
          </a:xfrm>
        </p:spPr>
        <p:txBody>
          <a:bodyPr/>
          <a:lstStyle/>
          <a:p>
            <a:pPr eaLnBrk="1" hangingPunct="1">
              <a:lnSpc>
                <a:spcPct val="90000"/>
              </a:lnSpc>
            </a:pPr>
            <a:r>
              <a:rPr lang="zh-CN" altLang="en-US" sz="3400" b="1" smtClean="0">
                <a:latin typeface="华文细黑" pitchFamily="2" charset="-122"/>
                <a:ea typeface="华文细黑" pitchFamily="2" charset="-122"/>
              </a:rPr>
              <a:t>数组</a:t>
            </a:r>
            <a:r>
              <a:rPr lang="en-US" altLang="zh-CN" sz="3400" b="1" smtClean="0">
                <a:latin typeface="华文细黑" pitchFamily="2" charset="-122"/>
                <a:ea typeface="华文细黑" pitchFamily="2" charset="-122"/>
              </a:rPr>
              <a:t>(</a:t>
            </a:r>
            <a:r>
              <a:rPr lang="zh-CN" altLang="en-US" sz="3400" b="1" smtClean="0">
                <a:latin typeface="华文细黑" pitchFamily="2" charset="-122"/>
                <a:ea typeface="华文细黑" pitchFamily="2" charset="-122"/>
              </a:rPr>
              <a:t>概述</a:t>
            </a:r>
            <a:r>
              <a:rPr lang="en-US" altLang="zh-CN" sz="3400" b="1" smtClean="0">
                <a:latin typeface="华文细黑" pitchFamily="2" charset="-122"/>
                <a:ea typeface="华文细黑" pitchFamily="2" charset="-122"/>
              </a:rPr>
              <a:t>/</a:t>
            </a:r>
            <a:r>
              <a:rPr lang="zh-CN" altLang="en-US" sz="3400" b="1" smtClean="0">
                <a:latin typeface="华文细黑" pitchFamily="2" charset="-122"/>
                <a:ea typeface="华文细黑" pitchFamily="2" charset="-122"/>
              </a:rPr>
              <a:t>定义</a:t>
            </a:r>
            <a:r>
              <a:rPr lang="en-US" altLang="zh-CN" sz="3400" b="1" smtClean="0">
                <a:latin typeface="华文细黑" pitchFamily="2" charset="-122"/>
                <a:ea typeface="华文细黑" pitchFamily="2" charset="-122"/>
              </a:rPr>
              <a:t>/</a:t>
            </a:r>
            <a:r>
              <a:rPr lang="zh-CN" altLang="en-US" sz="3400" b="1" smtClean="0">
                <a:latin typeface="华文细黑" pitchFamily="2" charset="-122"/>
                <a:ea typeface="华文细黑" pitchFamily="2" charset="-122"/>
              </a:rPr>
              <a:t>引用</a:t>
            </a:r>
            <a:r>
              <a:rPr lang="en-US" altLang="zh-CN" sz="3400" b="1" smtClean="0">
                <a:latin typeface="华文细黑" pitchFamily="2" charset="-122"/>
                <a:ea typeface="华文细黑" pitchFamily="2" charset="-122"/>
              </a:rPr>
              <a:t>)</a:t>
            </a:r>
          </a:p>
          <a:p>
            <a:pPr eaLnBrk="1" hangingPunct="1">
              <a:lnSpc>
                <a:spcPct val="90000"/>
              </a:lnSpc>
            </a:pPr>
            <a:r>
              <a:rPr lang="zh-CN" altLang="en-US" sz="3400" b="1" smtClean="0">
                <a:latin typeface="华文细黑" pitchFamily="2" charset="-122"/>
                <a:ea typeface="华文细黑" pitchFamily="2" charset="-122"/>
              </a:rPr>
              <a:t>数组作为函数参数</a:t>
            </a:r>
          </a:p>
          <a:p>
            <a:pPr eaLnBrk="1" hangingPunct="1">
              <a:lnSpc>
                <a:spcPct val="90000"/>
              </a:lnSpc>
            </a:pPr>
            <a:r>
              <a:rPr lang="zh-CN" altLang="en-US" sz="3400" b="1" smtClean="0">
                <a:latin typeface="华文细黑" pitchFamily="2" charset="-122"/>
                <a:ea typeface="华文细黑" pitchFamily="2" charset="-122"/>
              </a:rPr>
              <a:t>与数值数组有关的常用算法 </a:t>
            </a:r>
          </a:p>
          <a:p>
            <a:pPr eaLnBrk="1" hangingPunct="1">
              <a:lnSpc>
                <a:spcPct val="90000"/>
              </a:lnSpc>
              <a:buFontTx/>
              <a:buNone/>
            </a:pPr>
            <a:r>
              <a:rPr lang="zh-CN" altLang="en-US" sz="2000" b="1" smtClean="0">
                <a:latin typeface="楷体_GB2312" pitchFamily="49" charset="-122"/>
                <a:ea typeface="楷体_GB2312" pitchFamily="49" charset="-122"/>
              </a:rPr>
              <a:t>　　</a:t>
            </a:r>
            <a:r>
              <a:rPr lang="zh-CN" altLang="en-US" sz="2000" b="1" smtClean="0">
                <a:solidFill>
                  <a:srgbClr val="FF0000"/>
                </a:solidFill>
                <a:latin typeface="楷体_GB2312" pitchFamily="49" charset="-122"/>
                <a:ea typeface="楷体_GB2312" pitchFamily="49" charset="-122"/>
              </a:rPr>
              <a:t>◆</a:t>
            </a:r>
            <a:r>
              <a:rPr lang="zh-CN" altLang="en-US" sz="2800" b="1" smtClean="0">
                <a:solidFill>
                  <a:srgbClr val="FF0000"/>
                </a:solidFill>
                <a:latin typeface="楷体_GB2312" pitchFamily="49" charset="-122"/>
                <a:ea typeface="楷体_GB2312" pitchFamily="49" charset="-122"/>
              </a:rPr>
              <a:t>排序：</a:t>
            </a:r>
            <a:r>
              <a:rPr lang="zh-CN" altLang="en-US" sz="2800" b="1" smtClean="0">
                <a:latin typeface="仿宋_GB2312" pitchFamily="49" charset="-122"/>
                <a:ea typeface="仿宋_GB2312" pitchFamily="49" charset="-122"/>
              </a:rPr>
              <a:t>起泡法</a:t>
            </a:r>
            <a:r>
              <a:rPr lang="en-US" altLang="zh-CN" sz="2800" b="1" smtClean="0">
                <a:latin typeface="仿宋_GB2312" pitchFamily="49" charset="-122"/>
                <a:ea typeface="仿宋_GB2312" pitchFamily="49" charset="-122"/>
              </a:rPr>
              <a:t>/</a:t>
            </a:r>
            <a:r>
              <a:rPr lang="zh-CN" altLang="en-US" sz="2800" b="1" smtClean="0">
                <a:latin typeface="仿宋_GB2312" pitchFamily="49" charset="-122"/>
                <a:ea typeface="仿宋_GB2312" pitchFamily="49" charset="-122"/>
              </a:rPr>
              <a:t>选择法</a:t>
            </a:r>
            <a:r>
              <a:rPr lang="en-US" altLang="zh-CN" sz="2800" b="1" smtClean="0">
                <a:latin typeface="仿宋_GB2312" pitchFamily="49" charset="-122"/>
                <a:ea typeface="仿宋_GB2312" pitchFamily="49" charset="-122"/>
              </a:rPr>
              <a:t>/</a:t>
            </a:r>
            <a:r>
              <a:rPr lang="zh-CN" altLang="en-US" sz="2800" b="1" smtClean="0">
                <a:latin typeface="仿宋_GB2312" pitchFamily="49" charset="-122"/>
                <a:ea typeface="仿宋_GB2312" pitchFamily="49" charset="-122"/>
              </a:rPr>
              <a:t>插入法</a:t>
            </a:r>
          </a:p>
          <a:p>
            <a:pPr eaLnBrk="1" hangingPunct="1">
              <a:lnSpc>
                <a:spcPct val="90000"/>
              </a:lnSpc>
              <a:buFontTx/>
              <a:buNone/>
            </a:pPr>
            <a:r>
              <a:rPr lang="zh-CN" altLang="en-US" sz="2000" b="1" smtClean="0">
                <a:latin typeface="楷体_GB2312" pitchFamily="49" charset="-122"/>
                <a:ea typeface="楷体_GB2312" pitchFamily="49" charset="-122"/>
              </a:rPr>
              <a:t>　　</a:t>
            </a:r>
            <a:r>
              <a:rPr lang="zh-CN" altLang="en-US" sz="2000" b="1" smtClean="0">
                <a:solidFill>
                  <a:srgbClr val="FF0000"/>
                </a:solidFill>
                <a:latin typeface="楷体_GB2312" pitchFamily="49" charset="-122"/>
                <a:ea typeface="楷体_GB2312" pitchFamily="49" charset="-122"/>
              </a:rPr>
              <a:t>◆</a:t>
            </a:r>
            <a:r>
              <a:rPr lang="zh-CN" altLang="en-US" sz="2800" b="1" smtClean="0">
                <a:solidFill>
                  <a:srgbClr val="FF0000"/>
                </a:solidFill>
                <a:latin typeface="楷体_GB2312" pitchFamily="49" charset="-122"/>
                <a:ea typeface="楷体_GB2312" pitchFamily="49" charset="-122"/>
              </a:rPr>
              <a:t>查找：</a:t>
            </a:r>
            <a:r>
              <a:rPr lang="zh-CN" altLang="en-US" sz="2800" b="1" smtClean="0">
                <a:latin typeface="仿宋_GB2312" pitchFamily="49" charset="-122"/>
                <a:ea typeface="仿宋_GB2312" pitchFamily="49" charset="-122"/>
              </a:rPr>
              <a:t>顺序查找法</a:t>
            </a:r>
            <a:r>
              <a:rPr lang="en-US" altLang="zh-CN" sz="2800" b="1" smtClean="0">
                <a:latin typeface="仿宋_GB2312" pitchFamily="49" charset="-122"/>
                <a:ea typeface="仿宋_GB2312" pitchFamily="49" charset="-122"/>
              </a:rPr>
              <a:t>/</a:t>
            </a:r>
            <a:r>
              <a:rPr lang="zh-CN" altLang="en-US" sz="2800" b="1" smtClean="0">
                <a:latin typeface="仿宋_GB2312" pitchFamily="49" charset="-122"/>
                <a:ea typeface="仿宋_GB2312" pitchFamily="49" charset="-122"/>
              </a:rPr>
              <a:t>折半查找法</a:t>
            </a:r>
          </a:p>
          <a:p>
            <a:pPr eaLnBrk="1" hangingPunct="1">
              <a:lnSpc>
                <a:spcPct val="90000"/>
              </a:lnSpc>
              <a:buFontTx/>
              <a:buNone/>
            </a:pPr>
            <a:r>
              <a:rPr lang="zh-CN" altLang="en-US" sz="2000" b="1" smtClean="0">
                <a:latin typeface="楷体_GB2312" pitchFamily="49" charset="-122"/>
                <a:ea typeface="楷体_GB2312" pitchFamily="49" charset="-122"/>
              </a:rPr>
              <a:t>　　</a:t>
            </a:r>
            <a:r>
              <a:rPr lang="zh-CN" altLang="en-US" sz="2000" b="1" smtClean="0">
                <a:solidFill>
                  <a:srgbClr val="FF0000"/>
                </a:solidFill>
                <a:latin typeface="楷体_GB2312" pitchFamily="49" charset="-122"/>
                <a:ea typeface="楷体_GB2312" pitchFamily="49" charset="-122"/>
              </a:rPr>
              <a:t>◆</a:t>
            </a:r>
            <a:r>
              <a:rPr lang="zh-CN" altLang="en-US" sz="2800" b="1" smtClean="0">
                <a:solidFill>
                  <a:srgbClr val="FF0000"/>
                </a:solidFill>
                <a:latin typeface="楷体_GB2312" pitchFamily="49" charset="-122"/>
                <a:ea typeface="楷体_GB2312" pitchFamily="49" charset="-122"/>
              </a:rPr>
              <a:t>矩阵运算</a:t>
            </a:r>
          </a:p>
          <a:p>
            <a:pPr eaLnBrk="1" hangingPunct="1">
              <a:lnSpc>
                <a:spcPct val="90000"/>
              </a:lnSpc>
            </a:pPr>
            <a:r>
              <a:rPr lang="zh-CN" altLang="en-US" sz="3400" b="1" smtClean="0">
                <a:latin typeface="华文细黑" pitchFamily="2" charset="-122"/>
                <a:ea typeface="华文细黑" pitchFamily="2" charset="-122"/>
              </a:rPr>
              <a:t>字符数组和字符串 </a:t>
            </a:r>
          </a:p>
          <a:p>
            <a:pPr eaLnBrk="1" hangingPunct="1">
              <a:lnSpc>
                <a:spcPct val="90000"/>
              </a:lnSpc>
            </a:pPr>
            <a:r>
              <a:rPr lang="zh-CN" altLang="en-US" sz="3400" b="1" smtClean="0">
                <a:latin typeface="华文细黑" pitchFamily="2" charset="-122"/>
                <a:ea typeface="华文细黑" pitchFamily="2" charset="-122"/>
              </a:rPr>
              <a:t>与字符数组有关的常用函数</a:t>
            </a:r>
            <a:r>
              <a:rPr lang="zh-CN" altLang="en-US" sz="2800" b="1" smtClean="0"/>
              <a:t> </a:t>
            </a:r>
            <a:r>
              <a:rPr lang="zh-CN" altLang="en-US" sz="2800" b="1" smtClean="0">
                <a:latin typeface="华文细黑" pitchFamily="2" charset="-122"/>
                <a:ea typeface="华文细黑" pitchFamily="2" charset="-122"/>
              </a:rPr>
              <a:t>  </a:t>
            </a:r>
          </a:p>
          <a:p>
            <a:pPr eaLnBrk="1" hangingPunct="1">
              <a:lnSpc>
                <a:spcPct val="90000"/>
              </a:lnSpc>
            </a:pPr>
            <a:endParaRPr lang="en-US" altLang="zh-CN" sz="2800" b="1" smtClean="0">
              <a:latin typeface="华文细黑" pitchFamily="2" charset="-122"/>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zh-CN" altLang="en-US" smtClean="0">
                <a:solidFill>
                  <a:srgbClr val="FF0000"/>
                </a:solidFill>
                <a:ea typeface="黑体" pitchFamily="2" charset="-122"/>
              </a:rPr>
              <a:t>一、概述</a:t>
            </a:r>
          </a:p>
        </p:txBody>
      </p:sp>
      <p:sp>
        <p:nvSpPr>
          <p:cNvPr id="7171" name="Rectangle 3"/>
          <p:cNvSpPr>
            <a:spLocks noGrp="1" noChangeArrowheads="1"/>
          </p:cNvSpPr>
          <p:nvPr>
            <p:ph type="body" idx="1"/>
          </p:nvPr>
        </p:nvSpPr>
        <p:spPr/>
        <p:txBody>
          <a:bodyPr/>
          <a:lstStyle/>
          <a:p>
            <a:pPr eaLnBrk="1" hangingPunct="1"/>
            <a:r>
              <a:rPr lang="en-US" altLang="zh-CN" b="1" smtClean="0">
                <a:solidFill>
                  <a:srgbClr val="3333FF"/>
                </a:solidFill>
                <a:latin typeface="华文细黑" pitchFamily="2" charset="-122"/>
                <a:ea typeface="华文细黑" pitchFamily="2" charset="-122"/>
              </a:rPr>
              <a:t>C</a:t>
            </a:r>
            <a:r>
              <a:rPr lang="zh-CN" altLang="en-US" b="1" smtClean="0">
                <a:solidFill>
                  <a:srgbClr val="3333FF"/>
                </a:solidFill>
                <a:latin typeface="华文细黑" pitchFamily="2" charset="-122"/>
                <a:ea typeface="华文细黑" pitchFamily="2" charset="-122"/>
              </a:rPr>
              <a:t>的数据类型：</a:t>
            </a:r>
            <a:r>
              <a:rPr lang="zh-CN" altLang="en-US" b="1" smtClean="0">
                <a:latin typeface="华文细黑" pitchFamily="2" charset="-122"/>
                <a:ea typeface="华文细黑" pitchFamily="2" charset="-122"/>
              </a:rPr>
              <a:t>  </a:t>
            </a:r>
            <a:r>
              <a:rPr lang="en-US" altLang="zh-CN" sz="2400" b="1" i="1" smtClean="0">
                <a:solidFill>
                  <a:srgbClr val="FF00FF"/>
                </a:solidFill>
                <a:latin typeface="华文细黑" pitchFamily="2" charset="-122"/>
                <a:ea typeface="华文细黑" pitchFamily="2" charset="-122"/>
              </a:rPr>
              <a:t>P38</a:t>
            </a:r>
          </a:p>
          <a:p>
            <a:pPr eaLnBrk="1" hangingPunct="1">
              <a:buFont typeface="Wingdings" pitchFamily="2" charset="2"/>
              <a:buNone/>
            </a:pPr>
            <a:r>
              <a:rPr lang="en-US" altLang="zh-CN" b="1" smtClean="0">
                <a:latin typeface="华文细黑" pitchFamily="2" charset="-122"/>
                <a:ea typeface="华文细黑" pitchFamily="2" charset="-122"/>
              </a:rPr>
              <a:t>◎</a:t>
            </a:r>
            <a:r>
              <a:rPr lang="zh-CN" altLang="en-US" sz="2800" b="1" smtClean="0">
                <a:latin typeface="华文细黑" pitchFamily="2" charset="-122"/>
                <a:ea typeface="华文细黑" pitchFamily="2" charset="-122"/>
              </a:rPr>
              <a:t>基本类（简单类）</a:t>
            </a:r>
            <a:r>
              <a:rPr lang="en-US" altLang="zh-CN" sz="2800" b="1" smtClean="0">
                <a:latin typeface="华文细黑" pitchFamily="2" charset="-122"/>
                <a:ea typeface="华文细黑" pitchFamily="2" charset="-122"/>
              </a:rPr>
              <a:t>——</a:t>
            </a:r>
            <a:r>
              <a:rPr lang="zh-CN" altLang="en-US" sz="2800" b="1" smtClean="0">
                <a:latin typeface="华文细黑" pitchFamily="2" charset="-122"/>
                <a:ea typeface="华文细黑" pitchFamily="2" charset="-122"/>
              </a:rPr>
              <a:t>字符型</a:t>
            </a:r>
            <a:r>
              <a:rPr lang="en-US" altLang="zh-CN" sz="2800" b="1" smtClean="0">
                <a:latin typeface="华文细黑" pitchFamily="2" charset="-122"/>
                <a:ea typeface="华文细黑" pitchFamily="2" charset="-122"/>
              </a:rPr>
              <a:t>/</a:t>
            </a:r>
            <a:r>
              <a:rPr lang="zh-CN" altLang="en-US" sz="2800" b="1" smtClean="0">
                <a:latin typeface="华文细黑" pitchFamily="2" charset="-122"/>
                <a:ea typeface="华文细黑" pitchFamily="2" charset="-122"/>
              </a:rPr>
              <a:t>整型</a:t>
            </a:r>
            <a:r>
              <a:rPr lang="en-US" altLang="zh-CN" sz="2800" b="1" smtClean="0">
                <a:latin typeface="华文细黑" pitchFamily="2" charset="-122"/>
                <a:ea typeface="华文细黑" pitchFamily="2" charset="-122"/>
              </a:rPr>
              <a:t>/</a:t>
            </a:r>
            <a:r>
              <a:rPr lang="zh-CN" altLang="en-US" sz="2800" b="1" smtClean="0">
                <a:latin typeface="华文细黑" pitchFamily="2" charset="-122"/>
                <a:ea typeface="华文细黑" pitchFamily="2" charset="-122"/>
              </a:rPr>
              <a:t>实型</a:t>
            </a:r>
            <a:r>
              <a:rPr lang="en-US" altLang="zh-CN" sz="2800" b="1" smtClean="0">
                <a:latin typeface="华文细黑" pitchFamily="2" charset="-122"/>
                <a:ea typeface="华文细黑" pitchFamily="2" charset="-122"/>
              </a:rPr>
              <a:t>/</a:t>
            </a:r>
            <a:r>
              <a:rPr lang="zh-CN" altLang="en-US" sz="2800" b="1" smtClean="0">
                <a:latin typeface="华文细黑" pitchFamily="2" charset="-122"/>
                <a:ea typeface="华文细黑" pitchFamily="2" charset="-122"/>
              </a:rPr>
              <a:t>枚举型</a:t>
            </a:r>
          </a:p>
          <a:p>
            <a:pPr eaLnBrk="1" hangingPunct="1">
              <a:buFont typeface="Wingdings" pitchFamily="2" charset="2"/>
              <a:buNone/>
            </a:pPr>
            <a:r>
              <a:rPr lang="zh-CN" altLang="en-US" sz="2800" b="1" smtClean="0">
                <a:latin typeface="华文细黑" pitchFamily="2" charset="-122"/>
                <a:ea typeface="华文细黑" pitchFamily="2" charset="-122"/>
              </a:rPr>
              <a:t>◎构造类（组合类）</a:t>
            </a:r>
            <a:r>
              <a:rPr lang="en-US" altLang="zh-CN" sz="2800" b="1" smtClean="0">
                <a:latin typeface="华文细黑" pitchFamily="2" charset="-122"/>
                <a:ea typeface="华文细黑" pitchFamily="2" charset="-122"/>
              </a:rPr>
              <a:t>——</a:t>
            </a:r>
            <a:r>
              <a:rPr lang="zh-CN" altLang="en-US" sz="2800" b="1" smtClean="0">
                <a:latin typeface="华文细黑" pitchFamily="2" charset="-122"/>
                <a:ea typeface="华文细黑" pitchFamily="2" charset="-122"/>
              </a:rPr>
              <a:t>数组</a:t>
            </a:r>
            <a:r>
              <a:rPr lang="en-US" altLang="zh-CN" sz="2800" b="1" smtClean="0">
                <a:latin typeface="华文细黑" pitchFamily="2" charset="-122"/>
                <a:ea typeface="华文细黑" pitchFamily="2" charset="-122"/>
              </a:rPr>
              <a:t>/</a:t>
            </a:r>
            <a:r>
              <a:rPr lang="zh-CN" altLang="en-US" sz="2800" b="1" smtClean="0">
                <a:latin typeface="华文细黑" pitchFamily="2" charset="-122"/>
                <a:ea typeface="华文细黑" pitchFamily="2" charset="-122"/>
              </a:rPr>
              <a:t>结构体</a:t>
            </a:r>
            <a:r>
              <a:rPr lang="en-US" altLang="zh-CN" sz="2800" b="1" smtClean="0">
                <a:latin typeface="华文细黑" pitchFamily="2" charset="-122"/>
                <a:ea typeface="华文细黑" pitchFamily="2" charset="-122"/>
              </a:rPr>
              <a:t>/</a:t>
            </a:r>
            <a:r>
              <a:rPr lang="zh-CN" altLang="en-US" sz="2800" b="1" smtClean="0">
                <a:latin typeface="华文细黑" pitchFamily="2" charset="-122"/>
                <a:ea typeface="华文细黑" pitchFamily="2" charset="-122"/>
              </a:rPr>
              <a:t>共用体</a:t>
            </a:r>
          </a:p>
          <a:p>
            <a:pPr eaLnBrk="1" hangingPunct="1">
              <a:buFont typeface="Wingdings" pitchFamily="2" charset="2"/>
              <a:buNone/>
            </a:pPr>
            <a:r>
              <a:rPr lang="zh-CN" altLang="en-US" sz="2800" b="1" smtClean="0">
                <a:latin typeface="华文细黑" pitchFamily="2" charset="-122"/>
                <a:ea typeface="华文细黑" pitchFamily="2" charset="-122"/>
              </a:rPr>
              <a:t>◎指针类</a:t>
            </a:r>
          </a:p>
          <a:p>
            <a:pPr eaLnBrk="1" hangingPunct="1">
              <a:buFont typeface="Wingdings" pitchFamily="2" charset="2"/>
              <a:buNone/>
            </a:pPr>
            <a:r>
              <a:rPr lang="zh-CN" altLang="en-US" sz="2800" b="1" smtClean="0">
                <a:latin typeface="华文细黑" pitchFamily="2" charset="-122"/>
                <a:ea typeface="华文细黑" pitchFamily="2" charset="-122"/>
              </a:rPr>
              <a:t>◎空类型（</a:t>
            </a:r>
            <a:r>
              <a:rPr lang="en-US" altLang="zh-CN" sz="2800" b="1" smtClean="0">
                <a:latin typeface="华文细黑" pitchFamily="2" charset="-122"/>
                <a:ea typeface="华文细黑" pitchFamily="2" charset="-122"/>
              </a:rPr>
              <a:t>void</a:t>
            </a:r>
            <a:r>
              <a:rPr lang="zh-CN" altLang="en-US" sz="2800" b="1" smtClean="0">
                <a:latin typeface="华文细黑" pitchFamily="2" charset="-122"/>
                <a:ea typeface="华文细黑" pitchFamily="2" charset="-122"/>
              </a:rPr>
              <a:t>）</a:t>
            </a:r>
          </a:p>
        </p:txBody>
      </p:sp>
    </p:spTree>
  </p:cSld>
  <p:clrMapOvr>
    <a:masterClrMapping/>
  </p:clrMapOvr>
  <p:transition>
    <p:blinds dir="vert"/>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8229600" cy="595313"/>
          </a:xfrm>
        </p:spPr>
        <p:txBody>
          <a:bodyPr/>
          <a:lstStyle/>
          <a:p>
            <a:pPr algn="r" eaLnBrk="1" hangingPunct="1"/>
            <a:r>
              <a:rPr lang="zh-CN" altLang="en-US" sz="3200" smtClean="0">
                <a:solidFill>
                  <a:srgbClr val="FF0000"/>
                </a:solidFill>
                <a:ea typeface="黑体" pitchFamily="2" charset="-122"/>
              </a:rPr>
              <a:t>一、概述</a:t>
            </a:r>
          </a:p>
        </p:txBody>
      </p:sp>
      <p:sp>
        <p:nvSpPr>
          <p:cNvPr id="8195" name="Rectangle 3"/>
          <p:cNvSpPr>
            <a:spLocks noGrp="1" noChangeArrowheads="1"/>
          </p:cNvSpPr>
          <p:nvPr>
            <p:ph type="body" idx="1"/>
          </p:nvPr>
        </p:nvSpPr>
        <p:spPr>
          <a:xfrm>
            <a:off x="323850" y="1125538"/>
            <a:ext cx="8569325" cy="4464050"/>
          </a:xfrm>
        </p:spPr>
        <p:txBody>
          <a:bodyPr>
            <a:normAutofit lnSpcReduction="10000"/>
          </a:bodyPr>
          <a:lstStyle/>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对于变量</a:t>
            </a:r>
          </a:p>
          <a:p>
            <a:pPr marL="274638" indent="-274638" eaLnBrk="1" hangingPunct="1">
              <a:lnSpc>
                <a:spcPct val="80000"/>
              </a:lnSpc>
            </a:pPr>
            <a:r>
              <a:rPr lang="zh-CN" altLang="en-US" sz="2400" b="1" smtClean="0">
                <a:solidFill>
                  <a:srgbClr val="3333FF"/>
                </a:solidFill>
                <a:latin typeface="华文细黑" pitchFamily="2" charset="-122"/>
                <a:ea typeface="华文细黑" pitchFamily="2" charset="-122"/>
              </a:rPr>
              <a:t>基本类型</a:t>
            </a:r>
            <a:r>
              <a:rPr lang="en-US" altLang="zh-CN" sz="2400" b="1" smtClean="0">
                <a:latin typeface="华文细黑" pitchFamily="2" charset="-122"/>
                <a:ea typeface="华文细黑" pitchFamily="2" charset="-122"/>
              </a:rPr>
              <a:t>——</a:t>
            </a:r>
            <a:r>
              <a:rPr lang="zh-CN" altLang="en-US" sz="2400" b="1" smtClean="0">
                <a:latin typeface="华文细黑" pitchFamily="2" charset="-122"/>
                <a:ea typeface="华文细黑" pitchFamily="2" charset="-122"/>
              </a:rPr>
              <a:t>单个出现的变量，每个变量可以代表一个确定的数据（变量值），且具有一定属性。</a:t>
            </a:r>
          </a:p>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　　　　　</a:t>
            </a:r>
            <a:r>
              <a:rPr lang="zh-CN" altLang="en-US" sz="2400" b="1" smtClean="0">
                <a:solidFill>
                  <a:srgbClr val="CC0000"/>
                </a:solidFill>
                <a:latin typeface="楷体_GB2312" pitchFamily="49" charset="-122"/>
                <a:ea typeface="楷体_GB2312" pitchFamily="49" charset="-122"/>
              </a:rPr>
              <a:t>如</a:t>
            </a:r>
            <a:r>
              <a:rPr lang="zh-CN" altLang="en-US" sz="2400" b="1" smtClean="0">
                <a:solidFill>
                  <a:srgbClr val="CC0000"/>
                </a:solidFill>
                <a:latin typeface="华文细黑" pitchFamily="2" charset="-122"/>
                <a:ea typeface="华文细黑" pitchFamily="2" charset="-122"/>
              </a:rPr>
              <a:t>      </a:t>
            </a:r>
            <a:r>
              <a:rPr lang="en-US" altLang="zh-CN" sz="2400" b="1" smtClean="0">
                <a:solidFill>
                  <a:srgbClr val="CC0000"/>
                </a:solidFill>
                <a:ea typeface="华文细黑" pitchFamily="2" charset="-122"/>
              </a:rPr>
              <a:t>static int x,y</a:t>
            </a:r>
            <a:r>
              <a:rPr lang="en-US" altLang="zh-CN" sz="2400" b="1" smtClean="0">
                <a:solidFill>
                  <a:srgbClr val="CC0000"/>
                </a:solidFill>
                <a:latin typeface="华文细黑" pitchFamily="2" charset="-122"/>
                <a:ea typeface="华文细黑" pitchFamily="2" charset="-122"/>
              </a:rPr>
              <a:t>;</a:t>
            </a:r>
          </a:p>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但变量间不存在确定的相互关系。</a:t>
            </a:r>
          </a:p>
          <a:p>
            <a:pPr marL="274638" indent="-274638" eaLnBrk="1" hangingPunct="1">
              <a:lnSpc>
                <a:spcPct val="80000"/>
              </a:lnSpc>
            </a:pPr>
            <a:r>
              <a:rPr lang="zh-CN" altLang="en-US" sz="2400" b="1" smtClean="0">
                <a:solidFill>
                  <a:srgbClr val="3333FF"/>
                </a:solidFill>
                <a:latin typeface="华文细黑" pitchFamily="2" charset="-122"/>
                <a:ea typeface="华文细黑" pitchFamily="2" charset="-122"/>
              </a:rPr>
              <a:t>构造类型</a:t>
            </a:r>
            <a:r>
              <a:rPr lang="en-US" altLang="zh-CN" sz="2400" b="1" smtClean="0">
                <a:latin typeface="华文细黑" pitchFamily="2" charset="-122"/>
                <a:ea typeface="华文细黑" pitchFamily="2" charset="-122"/>
              </a:rPr>
              <a:t>——</a:t>
            </a:r>
            <a:r>
              <a:rPr lang="zh-CN" altLang="en-US" sz="2400" b="1" smtClean="0">
                <a:latin typeface="华文细黑" pitchFamily="2" charset="-122"/>
                <a:ea typeface="华文细黑" pitchFamily="2" charset="-122"/>
              </a:rPr>
              <a:t>由基本类型按一定规则组成。其中：</a:t>
            </a:r>
          </a:p>
          <a:p>
            <a:pPr marL="274638" indent="-274638" eaLnBrk="1" hangingPunct="1">
              <a:lnSpc>
                <a:spcPct val="80000"/>
              </a:lnSpc>
              <a:buFont typeface="Wingdings" pitchFamily="2" charset="2"/>
              <a:buNone/>
            </a:pPr>
            <a:r>
              <a:rPr lang="zh-CN" altLang="en-US" sz="2400" b="1" smtClean="0">
                <a:solidFill>
                  <a:srgbClr val="FF00FF"/>
                </a:solidFill>
                <a:latin typeface="华文细黑" pitchFamily="2" charset="-122"/>
                <a:ea typeface="华文细黑" pitchFamily="2" charset="-122"/>
              </a:rPr>
              <a:t>　数组：</a:t>
            </a:r>
            <a:r>
              <a:rPr lang="zh-CN" altLang="en-US" sz="2400" b="1" smtClean="0">
                <a:latin typeface="华文细黑" pitchFamily="2" charset="-122"/>
                <a:ea typeface="华文细黑" pitchFamily="2" charset="-122"/>
              </a:rPr>
              <a:t>由一组有序数据（数组元素）组成。</a:t>
            </a:r>
          </a:p>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　每个</a:t>
            </a:r>
            <a:r>
              <a:rPr lang="zh-CN" altLang="en-US" sz="2400" b="1" smtClean="0">
                <a:solidFill>
                  <a:srgbClr val="FF00FF"/>
                </a:solidFill>
                <a:latin typeface="华文细黑" pitchFamily="2" charset="-122"/>
                <a:ea typeface="华文细黑" pitchFamily="2" charset="-122"/>
              </a:rPr>
              <a:t>元素</a:t>
            </a:r>
            <a:r>
              <a:rPr lang="zh-CN" altLang="en-US" sz="2400" b="1" smtClean="0">
                <a:latin typeface="华文细黑" pitchFamily="2" charset="-122"/>
                <a:ea typeface="华文细黑" pitchFamily="2" charset="-122"/>
              </a:rPr>
              <a:t>：有相同类型，统一数组名；</a:t>
            </a:r>
          </a:p>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                        用下标</a:t>
            </a:r>
            <a:r>
              <a:rPr lang="en-US" altLang="zh-CN" sz="2400" b="1" smtClean="0">
                <a:latin typeface="华文细黑" pitchFamily="2" charset="-122"/>
                <a:ea typeface="华文细黑" pitchFamily="2" charset="-122"/>
              </a:rPr>
              <a:t>(index)</a:t>
            </a:r>
            <a:r>
              <a:rPr lang="zh-CN" altLang="en-US" sz="2400" b="1" smtClean="0">
                <a:latin typeface="华文细黑" pitchFamily="2" charset="-122"/>
                <a:ea typeface="华文细黑" pitchFamily="2" charset="-122"/>
              </a:rPr>
              <a:t>确定其顺序；但可以取各自值。</a:t>
            </a:r>
          </a:p>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　　　　　</a:t>
            </a:r>
            <a:r>
              <a:rPr lang="zh-CN" altLang="en-US" sz="2400" b="1" smtClean="0">
                <a:solidFill>
                  <a:srgbClr val="CC0000"/>
                </a:solidFill>
                <a:latin typeface="楷体_GB2312" pitchFamily="49" charset="-122"/>
                <a:ea typeface="楷体_GB2312" pitchFamily="49" charset="-122"/>
              </a:rPr>
              <a:t>如</a:t>
            </a:r>
            <a:r>
              <a:rPr lang="zh-CN" altLang="en-US" sz="2400" b="1" smtClean="0">
                <a:solidFill>
                  <a:srgbClr val="CC0000"/>
                </a:solidFill>
                <a:ea typeface="华文细黑" pitchFamily="2" charset="-122"/>
              </a:rPr>
              <a:t>      </a:t>
            </a:r>
            <a:r>
              <a:rPr lang="en-US" altLang="zh-CN" sz="2400" b="1" smtClean="0">
                <a:solidFill>
                  <a:srgbClr val="CC0000"/>
                </a:solidFill>
                <a:ea typeface="华文细黑" pitchFamily="2" charset="-122"/>
              </a:rPr>
              <a:t>static int a[5]</a:t>
            </a:r>
            <a:r>
              <a:rPr lang="en-US" altLang="zh-CN" sz="2400" b="1" smtClean="0">
                <a:solidFill>
                  <a:srgbClr val="CC0000"/>
                </a:solidFill>
                <a:latin typeface="华文细黑" pitchFamily="2" charset="-122"/>
                <a:ea typeface="华文细黑" pitchFamily="2" charset="-122"/>
              </a:rPr>
              <a:t>;</a:t>
            </a:r>
          </a:p>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　其中：</a:t>
            </a:r>
            <a:r>
              <a:rPr lang="en-US" altLang="zh-CN" sz="2400" b="1" smtClean="0">
                <a:solidFill>
                  <a:srgbClr val="FF0000"/>
                </a:solidFill>
                <a:latin typeface="华文细黑" pitchFamily="2" charset="-122"/>
                <a:ea typeface="华文细黑" pitchFamily="2" charset="-122"/>
              </a:rPr>
              <a:t>[ ]</a:t>
            </a:r>
            <a:r>
              <a:rPr lang="zh-CN" altLang="en-US" sz="2400" b="1" smtClean="0">
                <a:latin typeface="华文细黑" pitchFamily="2" charset="-122"/>
                <a:ea typeface="华文细黑" pitchFamily="2" charset="-122"/>
              </a:rPr>
              <a:t>表示</a:t>
            </a:r>
            <a:r>
              <a:rPr lang="en-US" altLang="zh-CN" sz="2400" b="1" smtClean="0">
                <a:latin typeface="华文细黑" pitchFamily="2" charset="-122"/>
                <a:ea typeface="华文细黑" pitchFamily="2" charset="-122"/>
              </a:rPr>
              <a:t>a</a:t>
            </a:r>
            <a:r>
              <a:rPr lang="zh-CN" altLang="en-US" sz="2400" b="1" smtClean="0">
                <a:latin typeface="华文细黑" pitchFamily="2" charset="-122"/>
                <a:ea typeface="华文细黑" pitchFamily="2" charset="-122"/>
              </a:rPr>
              <a:t>是个数组，而不是一个简单变量</a:t>
            </a:r>
            <a:r>
              <a:rPr lang="en-US" altLang="zh-CN" sz="2400" b="1" smtClean="0">
                <a:latin typeface="华文细黑" pitchFamily="2" charset="-122"/>
                <a:ea typeface="华文细黑" pitchFamily="2" charset="-122"/>
              </a:rPr>
              <a:t>a</a:t>
            </a:r>
            <a:r>
              <a:rPr lang="zh-CN" altLang="en-US" sz="2400" b="1" smtClean="0">
                <a:latin typeface="华文细黑" pitchFamily="2" charset="-122"/>
                <a:ea typeface="华文细黑" pitchFamily="2" charset="-122"/>
              </a:rPr>
              <a:t>。　</a:t>
            </a:r>
          </a:p>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                </a:t>
            </a:r>
            <a:r>
              <a:rPr lang="en-US" altLang="zh-CN" sz="2400" b="1" smtClean="0">
                <a:solidFill>
                  <a:srgbClr val="FF0000"/>
                </a:solidFill>
                <a:latin typeface="华文细黑" pitchFamily="2" charset="-122"/>
                <a:ea typeface="华文细黑" pitchFamily="2" charset="-122"/>
              </a:rPr>
              <a:t>5</a:t>
            </a:r>
            <a:r>
              <a:rPr lang="zh-CN" altLang="en-US" sz="2400" b="1" smtClean="0">
                <a:latin typeface="华文细黑" pitchFamily="2" charset="-122"/>
                <a:ea typeface="华文细黑" pitchFamily="2" charset="-122"/>
              </a:rPr>
              <a:t>表示该数组共有</a:t>
            </a:r>
            <a:r>
              <a:rPr lang="en-US" altLang="zh-CN" sz="2400" b="1" smtClean="0">
                <a:latin typeface="华文细黑" pitchFamily="2" charset="-122"/>
                <a:ea typeface="华文细黑" pitchFamily="2" charset="-122"/>
              </a:rPr>
              <a:t>5</a:t>
            </a:r>
            <a:r>
              <a:rPr lang="zh-CN" altLang="en-US" sz="2400" b="1" smtClean="0">
                <a:latin typeface="华文细黑" pitchFamily="2" charset="-122"/>
                <a:ea typeface="华文细黑" pitchFamily="2" charset="-122"/>
              </a:rPr>
              <a:t>个元素</a:t>
            </a:r>
          </a:p>
          <a:p>
            <a:pPr marL="274638" indent="-274638" eaLnBrk="1" hangingPunct="1">
              <a:lnSpc>
                <a:spcPct val="80000"/>
              </a:lnSpc>
              <a:buFont typeface="Wingdings" pitchFamily="2" charset="2"/>
              <a:buNone/>
            </a:pPr>
            <a:r>
              <a:rPr lang="zh-CN" altLang="en-US" sz="2400" b="1" smtClean="0">
                <a:latin typeface="华文细黑" pitchFamily="2" charset="-122"/>
                <a:ea typeface="华文细黑" pitchFamily="2" charset="-122"/>
              </a:rPr>
              <a:t>    </a:t>
            </a:r>
            <a:endParaRPr lang="zh-CN" altLang="en-US" sz="2400" b="1" smtClean="0">
              <a:ea typeface="华文细黑" pitchFamily="2" charset="-122"/>
            </a:endParaRPr>
          </a:p>
        </p:txBody>
      </p:sp>
      <p:sp>
        <p:nvSpPr>
          <p:cNvPr id="13316" name="Text Box 4"/>
          <p:cNvSpPr txBox="1">
            <a:spLocks noChangeArrowheads="1"/>
          </p:cNvSpPr>
          <p:nvPr/>
        </p:nvSpPr>
        <p:spPr bwMode="auto">
          <a:xfrm>
            <a:off x="539750" y="5734050"/>
            <a:ext cx="8208963" cy="422275"/>
          </a:xfrm>
          <a:prstGeom prst="rect">
            <a:avLst/>
          </a:prstGeom>
          <a:solidFill>
            <a:srgbClr val="993366"/>
          </a:solidFill>
          <a:ln w="25400">
            <a:solidFill>
              <a:srgbClr val="FF9900"/>
            </a:solidFill>
            <a:miter lim="800000"/>
            <a:headEnd/>
            <a:tailEnd/>
          </a:ln>
        </p:spPr>
        <p:txBody>
          <a:bodyPr lIns="0" rIns="0">
            <a:spAutoFit/>
          </a:bodyPr>
          <a:lstStyle/>
          <a:p>
            <a:r>
              <a:rPr lang="zh-CN" altLang="en-US" sz="2000">
                <a:solidFill>
                  <a:srgbClr val="FFFF00"/>
                </a:solidFill>
                <a:ea typeface="华文细黑" pitchFamily="2" charset="-122"/>
              </a:rPr>
              <a:t>元素编号从</a:t>
            </a:r>
            <a:r>
              <a:rPr lang="en-US" altLang="zh-CN" sz="2000">
                <a:solidFill>
                  <a:srgbClr val="FFFF00"/>
                </a:solidFill>
                <a:ea typeface="华文细黑" pitchFamily="2" charset="-122"/>
              </a:rPr>
              <a:t>0</a:t>
            </a:r>
            <a:r>
              <a:rPr lang="zh-CN" altLang="en-US" sz="2000">
                <a:solidFill>
                  <a:srgbClr val="FFFF00"/>
                </a:solidFill>
                <a:ea typeface="华文细黑" pitchFamily="2" charset="-122"/>
              </a:rPr>
              <a:t>开始，</a:t>
            </a:r>
            <a:r>
              <a:rPr lang="en-US" altLang="zh-CN" sz="2000">
                <a:solidFill>
                  <a:srgbClr val="FFFF00"/>
                </a:solidFill>
                <a:ea typeface="华文细黑" pitchFamily="2" charset="-122"/>
              </a:rPr>
              <a:t>a[0]</a:t>
            </a:r>
            <a:r>
              <a:rPr lang="zh-CN" altLang="en-US" sz="2000">
                <a:solidFill>
                  <a:srgbClr val="FFFF00"/>
                </a:solidFill>
                <a:ea typeface="华文细黑" pitchFamily="2" charset="-122"/>
              </a:rPr>
              <a:t>表示第</a:t>
            </a:r>
            <a:r>
              <a:rPr lang="en-US" altLang="zh-CN" sz="2000">
                <a:solidFill>
                  <a:srgbClr val="FFFF00"/>
                </a:solidFill>
                <a:ea typeface="华文细黑" pitchFamily="2" charset="-122"/>
              </a:rPr>
              <a:t>1</a:t>
            </a:r>
            <a:r>
              <a:rPr lang="zh-CN" altLang="en-US" sz="2000">
                <a:solidFill>
                  <a:srgbClr val="FFFF00"/>
                </a:solidFill>
                <a:ea typeface="华文细黑" pitchFamily="2" charset="-122"/>
              </a:rPr>
              <a:t>个元素，</a:t>
            </a:r>
            <a:r>
              <a:rPr lang="en-US" altLang="zh-CN" sz="2000">
                <a:solidFill>
                  <a:srgbClr val="FFFF00"/>
                </a:solidFill>
                <a:ea typeface="华文细黑" pitchFamily="2" charset="-122"/>
              </a:rPr>
              <a:t>a[4]</a:t>
            </a:r>
            <a:r>
              <a:rPr lang="zh-CN" altLang="en-US" sz="2000">
                <a:solidFill>
                  <a:srgbClr val="FFFF00"/>
                </a:solidFill>
                <a:ea typeface="华文细黑" pitchFamily="2" charset="-122"/>
              </a:rPr>
              <a:t>表示第</a:t>
            </a:r>
            <a:r>
              <a:rPr lang="en-US" altLang="zh-CN" sz="2000">
                <a:solidFill>
                  <a:srgbClr val="FFFF00"/>
                </a:solidFill>
                <a:ea typeface="华文细黑" pitchFamily="2" charset="-122"/>
              </a:rPr>
              <a:t>5</a:t>
            </a:r>
            <a:r>
              <a:rPr lang="zh-CN" altLang="en-US" sz="2000">
                <a:solidFill>
                  <a:srgbClr val="FFFF00"/>
                </a:solidFill>
                <a:ea typeface="华文细黑" pitchFamily="2" charset="-122"/>
              </a:rPr>
              <a:t>个元素（最后一个）</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linds(horizontal)">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188913"/>
            <a:ext cx="8229600" cy="595312"/>
          </a:xfrm>
        </p:spPr>
        <p:txBody>
          <a:bodyPr/>
          <a:lstStyle/>
          <a:p>
            <a:pPr algn="r" eaLnBrk="1" hangingPunct="1"/>
            <a:r>
              <a:rPr lang="zh-CN" altLang="en-US" sz="3200" smtClean="0">
                <a:solidFill>
                  <a:srgbClr val="CC0000"/>
                </a:solidFill>
                <a:ea typeface="黑体" pitchFamily="2" charset="-122"/>
              </a:rPr>
              <a:t>一、概述</a:t>
            </a:r>
          </a:p>
        </p:txBody>
      </p:sp>
      <p:sp>
        <p:nvSpPr>
          <p:cNvPr id="9219" name="Rectangle 3"/>
          <p:cNvSpPr>
            <a:spLocks noGrp="1" noChangeArrowheads="1"/>
          </p:cNvSpPr>
          <p:nvPr>
            <p:ph type="body" idx="1"/>
          </p:nvPr>
        </p:nvSpPr>
        <p:spPr>
          <a:xfrm>
            <a:off x="395288" y="692150"/>
            <a:ext cx="8497887" cy="3886200"/>
          </a:xfrm>
        </p:spPr>
        <p:txBody>
          <a:bodyPr>
            <a:normAutofit fontScale="85000" lnSpcReduction="20000"/>
          </a:bodyPr>
          <a:lstStyle/>
          <a:p>
            <a:pPr marL="274638" indent="-274638" eaLnBrk="1" hangingPunct="1">
              <a:lnSpc>
                <a:spcPct val="80000"/>
              </a:lnSpc>
            </a:pPr>
            <a:r>
              <a:rPr lang="zh-CN" altLang="en-US" sz="2800" b="1" smtClean="0">
                <a:latin typeface="楷体_GB2312" pitchFamily="49" charset="-122"/>
                <a:ea typeface="楷体_GB2312" pitchFamily="49" charset="-122"/>
              </a:rPr>
              <a:t>数组的用处很多。简单例子：要读入某班全体</a:t>
            </a:r>
            <a:r>
              <a:rPr lang="en-US" altLang="zh-CN" sz="2800" b="1" smtClean="0">
                <a:latin typeface="楷体_GB2312" pitchFamily="49" charset="-122"/>
                <a:ea typeface="楷体_GB2312" pitchFamily="49" charset="-122"/>
              </a:rPr>
              <a:t>50</a:t>
            </a:r>
            <a:r>
              <a:rPr lang="zh-CN" altLang="en-US" sz="2800" b="1" smtClean="0">
                <a:latin typeface="楷体_GB2312" pitchFamily="49" charset="-122"/>
                <a:ea typeface="楷体_GB2312" pitchFamily="49" charset="-122"/>
              </a:rPr>
              <a:t>位同学某科学习成绩，然后进行简单处理（求平均成绩、最高分、最低分</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a:t>
            </a:r>
          </a:p>
          <a:p>
            <a:pPr marL="274638" indent="-274638" eaLnBrk="1" hangingPunct="1">
              <a:lnSpc>
                <a:spcPct val="80000"/>
              </a:lnSpc>
            </a:pPr>
            <a:r>
              <a:rPr lang="zh-CN" altLang="en-US" sz="2800" b="1" smtClean="0">
                <a:latin typeface="楷体_GB2312" pitchFamily="49" charset="-122"/>
                <a:ea typeface="楷体_GB2312" pitchFamily="49" charset="-122"/>
              </a:rPr>
              <a:t>若用简单变量，需</a:t>
            </a:r>
            <a:r>
              <a:rPr lang="en-US" altLang="zh-CN" sz="2800" b="1" smtClean="0">
                <a:latin typeface="楷体_GB2312" pitchFamily="49" charset="-122"/>
                <a:ea typeface="楷体_GB2312" pitchFamily="49" charset="-122"/>
              </a:rPr>
              <a:t>50</a:t>
            </a:r>
            <a:r>
              <a:rPr lang="zh-CN" altLang="en-US" sz="2800" b="1" smtClean="0">
                <a:latin typeface="楷体_GB2312" pitchFamily="49" charset="-122"/>
                <a:ea typeface="楷体_GB2312" pitchFamily="49" charset="-122"/>
              </a:rPr>
              <a:t>个不同变量名，要用很多个</a:t>
            </a:r>
            <a:r>
              <a:rPr lang="en-US" altLang="zh-CN" sz="2800" b="1" smtClean="0">
                <a:latin typeface="楷体_GB2312" pitchFamily="49" charset="-122"/>
                <a:ea typeface="楷体_GB2312" pitchFamily="49" charset="-122"/>
              </a:rPr>
              <a:t>scanf</a:t>
            </a:r>
            <a:r>
              <a:rPr lang="zh-CN" altLang="en-US" sz="2800" b="1" smtClean="0">
                <a:latin typeface="楷体_GB2312" pitchFamily="49" charset="-122"/>
                <a:ea typeface="楷体_GB2312" pitchFamily="49" charset="-122"/>
              </a:rPr>
              <a:t>命令。如  </a:t>
            </a:r>
          </a:p>
          <a:p>
            <a:pPr marL="274638" indent="-274638" eaLnBrk="1" hangingPunct="1">
              <a:lnSpc>
                <a:spcPct val="80000"/>
              </a:lnSpc>
              <a:buFont typeface="Wingdings" pitchFamily="2" charset="2"/>
              <a:buNone/>
            </a:pPr>
            <a:r>
              <a:rPr lang="zh-CN" altLang="en-US" sz="2800" b="1" smtClean="0">
                <a:ea typeface="华文细黑" pitchFamily="2" charset="-122"/>
              </a:rPr>
              <a:t>        </a:t>
            </a:r>
            <a:r>
              <a:rPr lang="en-US" altLang="zh-CN" sz="2800" b="1" smtClean="0">
                <a:solidFill>
                  <a:srgbClr val="CC0000"/>
                </a:solidFill>
                <a:ea typeface="华文细黑" pitchFamily="2" charset="-122"/>
              </a:rPr>
              <a:t>int score1,score2,…score50</a:t>
            </a:r>
            <a:r>
              <a:rPr lang="zh-CN" altLang="en-US" sz="2800" b="1" smtClean="0">
                <a:solidFill>
                  <a:srgbClr val="CC0000"/>
                </a:solidFill>
                <a:ea typeface="华文细黑" pitchFamily="2" charset="-122"/>
              </a:rPr>
              <a:t>；</a:t>
            </a:r>
          </a:p>
          <a:p>
            <a:pPr marL="274638" indent="-274638" eaLnBrk="1" hangingPunct="1">
              <a:lnSpc>
                <a:spcPct val="80000"/>
              </a:lnSpc>
              <a:buFont typeface="Wingdings" pitchFamily="2" charset="2"/>
              <a:buNone/>
            </a:pPr>
            <a:r>
              <a:rPr lang="zh-CN" altLang="en-US" sz="2800" b="1" smtClean="0">
                <a:solidFill>
                  <a:srgbClr val="CC0000"/>
                </a:solidFill>
                <a:ea typeface="华文细黑" pitchFamily="2" charset="-122"/>
              </a:rPr>
              <a:t>        </a:t>
            </a:r>
            <a:r>
              <a:rPr lang="en-US" altLang="zh-CN" sz="2800" b="1" smtClean="0">
                <a:solidFill>
                  <a:srgbClr val="CC0000"/>
                </a:solidFill>
                <a:ea typeface="华文细黑" pitchFamily="2" charset="-122"/>
              </a:rPr>
              <a:t>scanf(“%d,%d,%d”,&amp;score1,&amp;score2,&amp;score3);</a:t>
            </a:r>
          </a:p>
          <a:p>
            <a:pPr marL="274638" indent="-274638" eaLnBrk="1" hangingPunct="1">
              <a:lnSpc>
                <a:spcPct val="80000"/>
              </a:lnSpc>
              <a:buFont typeface="Wingdings" pitchFamily="2" charset="2"/>
              <a:buNone/>
            </a:pPr>
            <a:r>
              <a:rPr lang="en-US" altLang="zh-CN" sz="2800" b="1" smtClean="0">
                <a:solidFill>
                  <a:srgbClr val="CC0000"/>
                </a:solidFill>
                <a:ea typeface="华文细黑" pitchFamily="2" charset="-122"/>
              </a:rPr>
              <a:t>        scanf(“%d,%d,%d”,&amp;score4,&amp;score5,&amp;score6);</a:t>
            </a:r>
          </a:p>
          <a:p>
            <a:pPr marL="274638" indent="-274638" eaLnBrk="1" hangingPunct="1">
              <a:lnSpc>
                <a:spcPct val="80000"/>
              </a:lnSpc>
            </a:pPr>
            <a:r>
              <a:rPr lang="zh-CN" altLang="en-US" sz="2800" b="1" smtClean="0">
                <a:latin typeface="楷体_GB2312" pitchFamily="49" charset="-122"/>
                <a:ea typeface="楷体_GB2312" pitchFamily="49" charset="-122"/>
              </a:rPr>
              <a:t>而用数组，可共用一个</a:t>
            </a:r>
            <a:r>
              <a:rPr lang="en-US" altLang="zh-CN" sz="2800" b="1" smtClean="0">
                <a:latin typeface="楷体_GB2312" pitchFamily="49" charset="-122"/>
                <a:ea typeface="楷体_GB2312" pitchFamily="49" charset="-122"/>
              </a:rPr>
              <a:t>scanf</a:t>
            </a:r>
            <a:r>
              <a:rPr lang="zh-CN" altLang="en-US" sz="2800" b="1" smtClean="0">
                <a:latin typeface="楷体_GB2312" pitchFamily="49" charset="-122"/>
                <a:ea typeface="楷体_GB2312" pitchFamily="49" charset="-122"/>
              </a:rPr>
              <a:t>命令，并利用循环结构读取。</a:t>
            </a:r>
            <a:r>
              <a:rPr lang="zh-CN" altLang="en-US" sz="2800" b="1" smtClean="0">
                <a:ea typeface="华文细黑" pitchFamily="2" charset="-122"/>
              </a:rPr>
              <a:t>  </a:t>
            </a:r>
          </a:p>
          <a:p>
            <a:pPr marL="274638" indent="-274638" eaLnBrk="1" hangingPunct="1">
              <a:lnSpc>
                <a:spcPct val="80000"/>
              </a:lnSpc>
              <a:buFont typeface="Wingdings" pitchFamily="2" charset="2"/>
              <a:buNone/>
            </a:pPr>
            <a:r>
              <a:rPr lang="zh-CN" altLang="en-US" sz="2800" b="1" smtClean="0">
                <a:ea typeface="华文细黑" pitchFamily="2" charset="-122"/>
              </a:rPr>
              <a:t>        </a:t>
            </a:r>
            <a:r>
              <a:rPr lang="en-US" altLang="zh-CN" sz="2800" b="1" smtClean="0">
                <a:solidFill>
                  <a:srgbClr val="CC0000"/>
                </a:solidFill>
                <a:ea typeface="华文细黑" pitchFamily="2" charset="-122"/>
              </a:rPr>
              <a:t>int score[50],i;</a:t>
            </a:r>
          </a:p>
          <a:p>
            <a:pPr marL="274638" indent="-274638" eaLnBrk="1" hangingPunct="1">
              <a:lnSpc>
                <a:spcPct val="80000"/>
              </a:lnSpc>
              <a:buFont typeface="Wingdings" pitchFamily="2" charset="2"/>
              <a:buNone/>
            </a:pPr>
            <a:r>
              <a:rPr lang="en-US" altLang="zh-CN" sz="2800" b="1" smtClean="0">
                <a:solidFill>
                  <a:srgbClr val="CC0000"/>
                </a:solidFill>
                <a:ea typeface="华文细黑" pitchFamily="2" charset="-122"/>
              </a:rPr>
              <a:t>        for (i=0;i&lt;50;i++)</a:t>
            </a:r>
          </a:p>
          <a:p>
            <a:pPr marL="274638" indent="-274638" eaLnBrk="1" hangingPunct="1">
              <a:lnSpc>
                <a:spcPct val="80000"/>
              </a:lnSpc>
              <a:buFont typeface="Wingdings" pitchFamily="2" charset="2"/>
              <a:buNone/>
            </a:pPr>
            <a:r>
              <a:rPr lang="en-US" altLang="zh-CN" sz="2800" b="1" smtClean="0">
                <a:solidFill>
                  <a:srgbClr val="CC0000"/>
                </a:solidFill>
                <a:ea typeface="华文细黑" pitchFamily="2" charset="-122"/>
              </a:rPr>
              <a:t>            scanf(“%d”,&amp;score[i]);</a:t>
            </a:r>
          </a:p>
          <a:p>
            <a:pPr marL="274638" indent="-274638" eaLnBrk="1" hangingPunct="1">
              <a:lnSpc>
                <a:spcPct val="80000"/>
              </a:lnSpc>
              <a:buFont typeface="Wingdings" pitchFamily="2" charset="2"/>
              <a:buNone/>
            </a:pPr>
            <a:r>
              <a:rPr lang="en-US" altLang="zh-CN" sz="2800" b="1" smtClean="0">
                <a:ea typeface="华文细黑" pitchFamily="2" charset="-122"/>
              </a:rPr>
              <a:t>  </a:t>
            </a: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395288" y="0"/>
            <a:ext cx="8291512" cy="914400"/>
          </a:xfrm>
          <a:prstGeom prst="rect">
            <a:avLst/>
          </a:prstGeom>
          <a:noFill/>
          <a:ln w="9525">
            <a:noFill/>
            <a:miter lim="800000"/>
            <a:headEnd/>
            <a:tailEnd/>
          </a:ln>
        </p:spPr>
        <p:txBody>
          <a:bodyPr lIns="92075" tIns="46038" rIns="92075" bIns="46038" anchor="ctr"/>
          <a:lstStyle/>
          <a:p>
            <a:r>
              <a:rPr lang="zh-CN" altLang="en-US" sz="3600">
                <a:solidFill>
                  <a:srgbClr val="FFFF00"/>
                </a:solidFill>
                <a:ea typeface="楷体_GB2312" pitchFamily="49" charset="-122"/>
              </a:rPr>
              <a:t>使用</a:t>
            </a:r>
            <a:r>
              <a:rPr lang="zh-CN" altLang="en-US" sz="3600">
                <a:solidFill>
                  <a:srgbClr val="FFFF00"/>
                </a:solidFill>
                <a:latin typeface="Arial" charset="0"/>
                <a:ea typeface="楷体_GB2312" pitchFamily="49" charset="-122"/>
              </a:rPr>
              <a:t>“</a:t>
            </a:r>
            <a:r>
              <a:rPr lang="zh-CN" altLang="en-US" sz="3600">
                <a:solidFill>
                  <a:srgbClr val="FFFF00"/>
                </a:solidFill>
                <a:ea typeface="楷体_GB2312" pitchFamily="49" charset="-122"/>
              </a:rPr>
              <a:t>文件包含</a:t>
            </a:r>
            <a:r>
              <a:rPr lang="zh-CN" altLang="en-US" sz="3600">
                <a:solidFill>
                  <a:srgbClr val="FFFF00"/>
                </a:solidFill>
                <a:latin typeface="Arial" charset="0"/>
                <a:ea typeface="楷体_GB2312" pitchFamily="49" charset="-122"/>
              </a:rPr>
              <a:t>”</a:t>
            </a:r>
            <a:r>
              <a:rPr lang="zh-CN" altLang="en-US" sz="3600">
                <a:solidFill>
                  <a:srgbClr val="FFFF00"/>
                </a:solidFill>
                <a:ea typeface="楷体_GB2312" pitchFamily="49" charset="-122"/>
              </a:rPr>
              <a:t>功能的优点</a:t>
            </a:r>
          </a:p>
        </p:txBody>
      </p:sp>
      <p:sp>
        <p:nvSpPr>
          <p:cNvPr id="30723" name="Rectangle 5"/>
          <p:cNvSpPr>
            <a:spLocks noChangeArrowheads="1"/>
          </p:cNvSpPr>
          <p:nvPr/>
        </p:nvSpPr>
        <p:spPr bwMode="auto">
          <a:xfrm>
            <a:off x="304800" y="990600"/>
            <a:ext cx="8637588" cy="5638800"/>
          </a:xfrm>
          <a:prstGeom prst="rect">
            <a:avLst/>
          </a:prstGeom>
          <a:noFill/>
          <a:ln w="9525">
            <a:noFill/>
            <a:miter lim="800000"/>
            <a:headEnd/>
            <a:tailEnd/>
          </a:ln>
        </p:spPr>
        <p:txBody>
          <a:bodyPr/>
          <a:lstStyle/>
          <a:p>
            <a:pPr marL="342900" indent="-342900">
              <a:spcBef>
                <a:spcPct val="20000"/>
              </a:spcBef>
              <a:buClr>
                <a:schemeClr val="hlink"/>
              </a:buClr>
              <a:buFontTx/>
              <a:buChar char="•"/>
            </a:pPr>
            <a:r>
              <a:rPr lang="zh-CN" altLang="en-US" sz="2800">
                <a:latin typeface="华文细黑" pitchFamily="2" charset="-122"/>
                <a:ea typeface="华文细黑" pitchFamily="2" charset="-122"/>
              </a:rPr>
              <a:t>提高程序设计效率和程序可靠性</a:t>
            </a:r>
          </a:p>
          <a:p>
            <a:pPr marL="342900" indent="-342900">
              <a:spcBef>
                <a:spcPct val="20000"/>
              </a:spcBef>
              <a:buClr>
                <a:schemeClr val="hlink"/>
              </a:buClr>
              <a:buFontTx/>
              <a:buChar char="•"/>
            </a:pPr>
            <a:r>
              <a:rPr lang="zh-CN" altLang="en-US" sz="2800">
                <a:latin typeface="华文细黑" pitchFamily="2" charset="-122"/>
                <a:ea typeface="华文细黑" pitchFamily="2" charset="-122"/>
              </a:rPr>
              <a:t>减少程序员重复劳动量</a:t>
            </a:r>
          </a:p>
          <a:p>
            <a:pPr marL="342900" indent="-342900">
              <a:spcBef>
                <a:spcPct val="20000"/>
              </a:spcBef>
              <a:buClr>
                <a:schemeClr val="hlink"/>
              </a:buClr>
            </a:pPr>
            <a:r>
              <a:rPr lang="zh-CN" altLang="en-US" sz="2800">
                <a:solidFill>
                  <a:schemeClr val="tx2"/>
                </a:solidFill>
                <a:latin typeface="华文细黑" pitchFamily="2" charset="-122"/>
                <a:ea typeface="华文细黑" pitchFamily="2" charset="-122"/>
              </a:rPr>
              <a:t>   </a:t>
            </a:r>
            <a:r>
              <a:rPr lang="en-US" altLang="zh-CN" sz="2800">
                <a:solidFill>
                  <a:schemeClr val="tx2"/>
                </a:solidFill>
                <a:latin typeface="Arial" charset="0"/>
                <a:ea typeface="华文细黑" pitchFamily="2" charset="-122"/>
              </a:rPr>
              <a:t>Turbo C</a:t>
            </a:r>
            <a:r>
              <a:rPr lang="zh-CN" altLang="en-US" sz="2800">
                <a:solidFill>
                  <a:schemeClr val="tx2"/>
                </a:solidFill>
                <a:latin typeface="华文细黑" pitchFamily="2" charset="-122"/>
                <a:ea typeface="华文细黑" pitchFamily="2" charset="-122"/>
              </a:rPr>
              <a:t>提供了三百多个标准库函数，存放在若干个头文件中（常用库函数见</a:t>
            </a:r>
            <a:r>
              <a:rPr lang="en-US" altLang="zh-CN" sz="2800">
                <a:solidFill>
                  <a:schemeClr val="tx2"/>
                </a:solidFill>
                <a:latin typeface="华文细黑" pitchFamily="2" charset="-122"/>
                <a:ea typeface="华文细黑" pitchFamily="2" charset="-122"/>
              </a:rPr>
              <a:t>P381-387</a:t>
            </a:r>
            <a:r>
              <a:rPr lang="zh-CN" altLang="en-US" sz="2800">
                <a:solidFill>
                  <a:schemeClr val="tx2"/>
                </a:solidFill>
                <a:latin typeface="华文细黑" pitchFamily="2" charset="-122"/>
                <a:ea typeface="华文细黑" pitchFamily="2" charset="-122"/>
              </a:rPr>
              <a:t>）</a:t>
            </a:r>
          </a:p>
          <a:p>
            <a:pPr marL="342900" indent="-342900">
              <a:spcBef>
                <a:spcPct val="20000"/>
              </a:spcBef>
              <a:buClr>
                <a:schemeClr val="hlink"/>
              </a:buClr>
            </a:pPr>
            <a:r>
              <a:rPr lang="zh-CN" altLang="en-US" sz="2800">
                <a:latin typeface="华文细黑" pitchFamily="2" charset="-122"/>
                <a:ea typeface="华文细黑" pitchFamily="2" charset="-122"/>
              </a:rPr>
              <a:t>   本章中：</a:t>
            </a:r>
            <a:r>
              <a:rPr lang="en-US" altLang="zh-CN" sz="2800">
                <a:solidFill>
                  <a:srgbClr val="66FF66"/>
                </a:solidFill>
                <a:latin typeface="Arial" charset="0"/>
                <a:ea typeface="华文细黑" pitchFamily="2" charset="-122"/>
              </a:rPr>
              <a:t>stdio.h      </a:t>
            </a:r>
            <a:r>
              <a:rPr lang="zh-CN" altLang="en-US" sz="2800">
                <a:solidFill>
                  <a:srgbClr val="66FF66"/>
                </a:solidFill>
                <a:latin typeface="Arial" charset="0"/>
                <a:ea typeface="华文细黑" pitchFamily="2" charset="-122"/>
              </a:rPr>
              <a:t>标准输入</a:t>
            </a:r>
            <a:r>
              <a:rPr lang="en-US" altLang="zh-CN" sz="2800">
                <a:solidFill>
                  <a:srgbClr val="66FF66"/>
                </a:solidFill>
                <a:latin typeface="Arial" charset="0"/>
                <a:ea typeface="华文细黑" pitchFamily="2" charset="-122"/>
              </a:rPr>
              <a:t>/</a:t>
            </a:r>
            <a:r>
              <a:rPr lang="zh-CN" altLang="en-US" sz="2800">
                <a:solidFill>
                  <a:srgbClr val="66FF66"/>
                </a:solidFill>
                <a:latin typeface="Arial" charset="0"/>
                <a:ea typeface="华文细黑" pitchFamily="2" charset="-122"/>
              </a:rPr>
              <a:t>输出函数</a:t>
            </a:r>
          </a:p>
          <a:p>
            <a:pPr marL="342900" indent="-342900">
              <a:spcBef>
                <a:spcPct val="20000"/>
              </a:spcBef>
              <a:buClr>
                <a:schemeClr val="hlink"/>
              </a:buClr>
            </a:pPr>
            <a:r>
              <a:rPr lang="zh-CN" altLang="en-US" sz="2800">
                <a:solidFill>
                  <a:srgbClr val="66FF66"/>
                </a:solidFill>
                <a:latin typeface="Arial" charset="0"/>
                <a:ea typeface="华文细黑" pitchFamily="2" charset="-122"/>
              </a:rPr>
              <a:t>                 </a:t>
            </a:r>
            <a:r>
              <a:rPr lang="en-US" altLang="zh-CN" sz="2800">
                <a:solidFill>
                  <a:srgbClr val="66FF66"/>
                </a:solidFill>
                <a:latin typeface="Arial" charset="0"/>
                <a:ea typeface="华文细黑" pitchFamily="2" charset="-122"/>
              </a:rPr>
              <a:t>math.h     </a:t>
            </a:r>
            <a:r>
              <a:rPr lang="zh-CN" altLang="en-US" sz="2800">
                <a:solidFill>
                  <a:srgbClr val="66FF66"/>
                </a:solidFill>
                <a:latin typeface="Arial" charset="0"/>
                <a:ea typeface="华文细黑" pitchFamily="2" charset="-122"/>
              </a:rPr>
              <a:t>数学函数</a:t>
            </a:r>
          </a:p>
          <a:p>
            <a:pPr marL="342900" indent="-342900">
              <a:spcBef>
                <a:spcPct val="20000"/>
              </a:spcBef>
              <a:buClr>
                <a:schemeClr val="hlink"/>
              </a:buClr>
            </a:pPr>
            <a:r>
              <a:rPr lang="zh-CN" altLang="en-US" sz="2800">
                <a:solidFill>
                  <a:srgbClr val="66FF66"/>
                </a:solidFill>
                <a:latin typeface="Arial" charset="0"/>
                <a:ea typeface="华文细黑" pitchFamily="2" charset="-122"/>
              </a:rPr>
              <a:t>                 </a:t>
            </a:r>
            <a:r>
              <a:rPr lang="en-US" altLang="zh-CN" sz="2800">
                <a:solidFill>
                  <a:srgbClr val="66FF66"/>
                </a:solidFill>
                <a:latin typeface="Arial" charset="0"/>
                <a:ea typeface="华文细黑" pitchFamily="2" charset="-122"/>
              </a:rPr>
              <a:t>stdlib.h</a:t>
            </a:r>
            <a:r>
              <a:rPr lang="en-US" altLang="zh-CN" sz="2800">
                <a:solidFill>
                  <a:srgbClr val="66FF66"/>
                </a:solidFill>
                <a:latin typeface="华文细黑" pitchFamily="2" charset="-122"/>
                <a:ea typeface="华文细黑" pitchFamily="2" charset="-122"/>
              </a:rPr>
              <a:t>     </a:t>
            </a:r>
            <a:r>
              <a:rPr lang="zh-CN" altLang="en-US" sz="2800">
                <a:solidFill>
                  <a:srgbClr val="66FF66"/>
                </a:solidFill>
                <a:latin typeface="华文细黑" pitchFamily="2" charset="-122"/>
                <a:ea typeface="华文细黑" pitchFamily="2" charset="-122"/>
              </a:rPr>
              <a:t>常用函数</a:t>
            </a:r>
          </a:p>
          <a:p>
            <a:pPr marL="342900" indent="-342900">
              <a:spcBef>
                <a:spcPct val="20000"/>
              </a:spcBef>
              <a:buClr>
                <a:srgbClr val="FF3300"/>
              </a:buClr>
              <a:buFont typeface="Wingdings" pitchFamily="2" charset="2"/>
              <a:buChar char="u"/>
            </a:pPr>
            <a:r>
              <a:rPr lang="zh-CN" altLang="en-US" sz="2400">
                <a:solidFill>
                  <a:srgbClr val="FF9966"/>
                </a:solidFill>
                <a:latin typeface="华文细黑" pitchFamily="2" charset="-122"/>
                <a:ea typeface="华文细黑" pitchFamily="2" charset="-122"/>
              </a:rPr>
              <a:t>一个优秀的程序员不应是事无巨细都要从头做起的“工匠”，而应是一个“策划师”</a:t>
            </a:r>
            <a:r>
              <a:rPr lang="en-US" altLang="zh-CN" sz="2400">
                <a:solidFill>
                  <a:srgbClr val="FF9966"/>
                </a:solidFill>
                <a:latin typeface="华文细黑" pitchFamily="2" charset="-122"/>
                <a:ea typeface="华文细黑" pitchFamily="2" charset="-122"/>
              </a:rPr>
              <a:t>+“</a:t>
            </a:r>
            <a:r>
              <a:rPr lang="zh-CN" altLang="en-US" sz="2400">
                <a:solidFill>
                  <a:srgbClr val="FF9966"/>
                </a:solidFill>
                <a:latin typeface="华文细黑" pitchFamily="2" charset="-122"/>
                <a:ea typeface="华文细黑" pitchFamily="2" charset="-122"/>
              </a:rPr>
              <a:t>组装师”。</a:t>
            </a:r>
          </a:p>
          <a:p>
            <a:pPr marL="342900" indent="-342900">
              <a:spcBef>
                <a:spcPct val="20000"/>
              </a:spcBef>
              <a:buClr>
                <a:srgbClr val="FF3300"/>
              </a:buClr>
              <a:buFont typeface="Wingdings" pitchFamily="2" charset="2"/>
              <a:buChar char="u"/>
            </a:pPr>
            <a:r>
              <a:rPr lang="zh-CN" altLang="en-US" sz="2400">
                <a:solidFill>
                  <a:srgbClr val="FF9966"/>
                </a:solidFill>
                <a:latin typeface="华文细黑" pitchFamily="2" charset="-122"/>
                <a:ea typeface="华文细黑" pitchFamily="2" charset="-122"/>
              </a:rPr>
              <a:t>所以 ，逐步熟悉并掌握常用函数等现有功能模块，是学习</a:t>
            </a:r>
            <a:r>
              <a:rPr lang="en-US" altLang="zh-CN" sz="2400">
                <a:solidFill>
                  <a:srgbClr val="FF9966"/>
                </a:solidFill>
                <a:latin typeface="华文细黑" pitchFamily="2" charset="-122"/>
                <a:ea typeface="华文细黑" pitchFamily="2" charset="-122"/>
              </a:rPr>
              <a:t>C</a:t>
            </a:r>
            <a:r>
              <a:rPr lang="zh-CN" altLang="en-US" sz="2400">
                <a:solidFill>
                  <a:srgbClr val="FF9966"/>
                </a:solidFill>
                <a:latin typeface="华文细黑" pitchFamily="2" charset="-122"/>
                <a:ea typeface="华文细黑" pitchFamily="2" charset="-122"/>
              </a:rPr>
              <a:t>程序设计的一个重要内容。</a:t>
            </a:r>
          </a:p>
        </p:txBody>
      </p:sp>
      <p:sp>
        <p:nvSpPr>
          <p:cNvPr id="6" name="日期占位符 5"/>
          <p:cNvSpPr>
            <a:spLocks noGrp="1"/>
          </p:cNvSpPr>
          <p:nvPr>
            <p:ph type="dt" sz="half" idx="10"/>
          </p:nvPr>
        </p:nvSpPr>
        <p:spPr/>
        <p:txBody>
          <a:bodyPr/>
          <a:lstStyle/>
          <a:p>
            <a:pPr>
              <a:defRPr/>
            </a:pPr>
            <a:fld id="{A4010225-0205-419E-8371-502CDDC5FCC3}"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26</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468313" y="476250"/>
            <a:ext cx="8229600" cy="739775"/>
          </a:xfrm>
        </p:spPr>
        <p:txBody>
          <a:bodyPr/>
          <a:lstStyle/>
          <a:p>
            <a:pPr eaLnBrk="1" hangingPunct="1"/>
            <a:r>
              <a:rPr lang="zh-CN" altLang="en-US" sz="3200" smtClean="0">
                <a:ea typeface="华文细黑" pitchFamily="2" charset="-122"/>
              </a:rPr>
              <a:t>示例程序如下：</a:t>
            </a:r>
            <a:r>
              <a:rPr lang="zh-CN" altLang="en-US" sz="4000" smtClean="0"/>
              <a:t> </a:t>
            </a:r>
          </a:p>
        </p:txBody>
      </p:sp>
      <p:sp>
        <p:nvSpPr>
          <p:cNvPr id="15365" name="Rectangle 5"/>
          <p:cNvSpPr>
            <a:spLocks noGrp="1" noChangeArrowheads="1"/>
          </p:cNvSpPr>
          <p:nvPr>
            <p:ph type="body" sz="half" idx="1"/>
          </p:nvPr>
        </p:nvSpPr>
        <p:spPr>
          <a:xfrm>
            <a:off x="323850" y="1196975"/>
            <a:ext cx="5184775" cy="5256213"/>
          </a:xfrm>
          <a:solidFill>
            <a:srgbClr val="993300"/>
          </a:solidFill>
          <a:ln>
            <a:solidFill>
              <a:srgbClr val="99CC00"/>
            </a:solidFill>
          </a:ln>
        </p:spPr>
        <p:txBody>
          <a:bodyPr/>
          <a:lstStyle/>
          <a:p>
            <a:pPr eaLnBrk="1" hangingPunct="1">
              <a:lnSpc>
                <a:spcPct val="80000"/>
              </a:lnSpc>
              <a:buFont typeface="Wingdings" pitchFamily="2" charset="2"/>
              <a:buNone/>
            </a:pPr>
            <a:r>
              <a:rPr lang="en-US" altLang="zh-CN" sz="1400" smtClean="0"/>
              <a:t> </a:t>
            </a:r>
            <a:r>
              <a:rPr lang="en-US" altLang="zh-CN" sz="1600" b="1" smtClean="0">
                <a:solidFill>
                  <a:schemeClr val="bg1"/>
                </a:solidFill>
                <a:ea typeface="华文细黑" pitchFamily="2" charset="-122"/>
              </a:rPr>
              <a:t>#define NUM 50</a:t>
            </a:r>
          </a:p>
          <a:p>
            <a:pPr eaLnBrk="1" hangingPunct="1">
              <a:lnSpc>
                <a:spcPct val="80000"/>
              </a:lnSpc>
              <a:buFont typeface="Wingdings" pitchFamily="2" charset="2"/>
              <a:buNone/>
            </a:pPr>
            <a:r>
              <a:rPr lang="en-US" altLang="zh-CN" sz="1600" b="1" smtClean="0">
                <a:solidFill>
                  <a:schemeClr val="bg1"/>
                </a:solidFill>
                <a:ea typeface="华文细黑" pitchFamily="2" charset="-122"/>
              </a:rPr>
              <a:t> main()</a:t>
            </a:r>
          </a:p>
          <a:p>
            <a:pPr eaLnBrk="1" hangingPunct="1">
              <a:lnSpc>
                <a:spcPct val="80000"/>
              </a:lnSpc>
              <a:buFont typeface="Wingdings" pitchFamily="2" charset="2"/>
              <a:buNone/>
            </a:pPr>
            <a:r>
              <a:rPr lang="en-US" altLang="zh-CN" sz="1600" b="1" smtClean="0">
                <a:solidFill>
                  <a:schemeClr val="bg1"/>
                </a:solidFill>
                <a:ea typeface="华文细黑" pitchFamily="2" charset="-122"/>
              </a:rPr>
              <a:t> {</a:t>
            </a:r>
          </a:p>
          <a:p>
            <a:pPr eaLnBrk="1" hangingPunct="1">
              <a:lnSpc>
                <a:spcPct val="80000"/>
              </a:lnSpc>
              <a:buFont typeface="Wingdings" pitchFamily="2" charset="2"/>
              <a:buNone/>
            </a:pPr>
            <a:r>
              <a:rPr lang="en-US" altLang="zh-CN" sz="1600" b="1" smtClean="0">
                <a:solidFill>
                  <a:schemeClr val="bg1"/>
                </a:solidFill>
                <a:ea typeface="华文细黑" pitchFamily="2" charset="-122"/>
              </a:rPr>
              <a:t>     int i,score[NUM],highest;</a:t>
            </a:r>
          </a:p>
          <a:p>
            <a:pPr eaLnBrk="1" hangingPunct="1">
              <a:lnSpc>
                <a:spcPct val="80000"/>
              </a:lnSpc>
              <a:buFont typeface="Wingdings" pitchFamily="2" charset="2"/>
              <a:buNone/>
            </a:pPr>
            <a:r>
              <a:rPr lang="en-US" altLang="zh-CN" sz="1600" b="1" smtClean="0">
                <a:solidFill>
                  <a:schemeClr val="bg1"/>
                </a:solidFill>
                <a:ea typeface="华文细黑" pitchFamily="2" charset="-122"/>
              </a:rPr>
              <a:t>     float sum=0,average;</a:t>
            </a:r>
          </a:p>
          <a:p>
            <a:pPr eaLnBrk="1" hangingPunct="1">
              <a:lnSpc>
                <a:spcPct val="80000"/>
              </a:lnSpc>
              <a:buFont typeface="Wingdings" pitchFamily="2" charset="2"/>
              <a:buNone/>
            </a:pPr>
            <a:r>
              <a:rPr lang="en-US" altLang="zh-CN" sz="1600" b="1" smtClean="0">
                <a:solidFill>
                  <a:schemeClr val="bg1"/>
                </a:solidFill>
                <a:ea typeface="华文细黑" pitchFamily="2" charset="-122"/>
              </a:rPr>
              <a:t>     clrscr</a:t>
            </a:r>
            <a:r>
              <a:rPr lang="en-US" altLang="zh-CN" sz="1600" b="1" smtClean="0">
                <a:solidFill>
                  <a:schemeClr val="bg1"/>
                </a:solidFill>
              </a:rPr>
              <a:t>();</a:t>
            </a:r>
          </a:p>
          <a:p>
            <a:pPr eaLnBrk="1" hangingPunct="1">
              <a:lnSpc>
                <a:spcPct val="80000"/>
              </a:lnSpc>
              <a:buFont typeface="Wingdings" pitchFamily="2" charset="2"/>
              <a:buNone/>
            </a:pPr>
            <a:r>
              <a:rPr lang="en-US" altLang="zh-CN" sz="1600" b="1" smtClean="0">
                <a:solidFill>
                  <a:srgbClr val="FFFF00"/>
                </a:solidFill>
                <a:ea typeface="华文细黑" pitchFamily="2" charset="-122"/>
              </a:rPr>
              <a:t>     /*</a:t>
            </a:r>
            <a:r>
              <a:rPr lang="zh-CN" altLang="en-US" sz="1600" b="1" smtClean="0">
                <a:solidFill>
                  <a:srgbClr val="FFFF00"/>
                </a:solidFill>
                <a:ea typeface="华文细黑" pitchFamily="2" charset="-122"/>
              </a:rPr>
              <a:t>依次读入全班同学分数*</a:t>
            </a:r>
            <a:r>
              <a:rPr lang="en-US" altLang="zh-CN" sz="1600" b="1" smtClean="0">
                <a:solidFill>
                  <a:srgbClr val="FFFF00"/>
                </a:solidFill>
                <a:ea typeface="华文细黑" pitchFamily="2" charset="-122"/>
              </a:rPr>
              <a:t>/  </a:t>
            </a:r>
          </a:p>
          <a:p>
            <a:pPr eaLnBrk="1" hangingPunct="1">
              <a:lnSpc>
                <a:spcPct val="80000"/>
              </a:lnSpc>
              <a:buFont typeface="Wingdings" pitchFamily="2" charset="2"/>
              <a:buNone/>
            </a:pPr>
            <a:r>
              <a:rPr lang="en-US" altLang="zh-CN" sz="1600" b="1" smtClean="0">
                <a:solidFill>
                  <a:schemeClr val="bg1"/>
                </a:solidFill>
                <a:ea typeface="华文细黑" pitchFamily="2" charset="-122"/>
              </a:rPr>
              <a:t>    for (i=0;i&lt;NUM;i++) </a:t>
            </a:r>
          </a:p>
          <a:p>
            <a:pPr eaLnBrk="1" hangingPunct="1">
              <a:lnSpc>
                <a:spcPct val="80000"/>
              </a:lnSpc>
              <a:buFont typeface="Wingdings" pitchFamily="2" charset="2"/>
              <a:buNone/>
            </a:pPr>
            <a:r>
              <a:rPr lang="en-US" altLang="zh-CN" sz="1600" b="1" smtClean="0">
                <a:solidFill>
                  <a:schemeClr val="bg1"/>
                </a:solidFill>
              </a:rPr>
              <a:t>   {</a:t>
            </a:r>
            <a:endParaRPr lang="en-US" altLang="zh-CN" sz="1600" b="1" smtClean="0">
              <a:solidFill>
                <a:schemeClr val="bg1"/>
              </a:solidFill>
              <a:ea typeface="华文细黑" pitchFamily="2" charset="-122"/>
            </a:endParaRPr>
          </a:p>
          <a:p>
            <a:pPr eaLnBrk="1" hangingPunct="1">
              <a:lnSpc>
                <a:spcPct val="80000"/>
              </a:lnSpc>
              <a:buFont typeface="Wingdings" pitchFamily="2" charset="2"/>
              <a:buNone/>
            </a:pPr>
            <a:r>
              <a:rPr lang="en-US" altLang="zh-CN" sz="1600" b="1" smtClean="0">
                <a:solidFill>
                  <a:schemeClr val="bg1"/>
                </a:solidFill>
                <a:ea typeface="华文细黑" pitchFamily="2" charset="-122"/>
              </a:rPr>
              <a:t>       printf("</a:t>
            </a:r>
            <a:r>
              <a:rPr lang="zh-CN" altLang="en-US" sz="1600" b="1" smtClean="0">
                <a:solidFill>
                  <a:schemeClr val="bg1"/>
                </a:solidFill>
                <a:ea typeface="华文细黑" pitchFamily="2" charset="-122"/>
              </a:rPr>
              <a:t>请输入第</a:t>
            </a:r>
            <a:r>
              <a:rPr lang="en-US" altLang="zh-CN" sz="1600" b="1" smtClean="0">
                <a:solidFill>
                  <a:schemeClr val="bg1"/>
                </a:solidFill>
                <a:ea typeface="华文细黑" pitchFamily="2" charset="-122"/>
              </a:rPr>
              <a:t>%d</a:t>
            </a:r>
            <a:r>
              <a:rPr lang="zh-CN" altLang="en-US" sz="1600" b="1" smtClean="0">
                <a:solidFill>
                  <a:schemeClr val="bg1"/>
                </a:solidFill>
                <a:ea typeface="华文细黑" pitchFamily="2" charset="-122"/>
              </a:rPr>
              <a:t>位同学的成绩</a:t>
            </a:r>
            <a:r>
              <a:rPr lang="en-US" altLang="zh-CN" sz="1600" b="1" smtClean="0">
                <a:solidFill>
                  <a:schemeClr val="bg1"/>
                </a:solidFill>
                <a:ea typeface="华文细黑" pitchFamily="2" charset="-122"/>
              </a:rPr>
              <a:t>:",i+1);</a:t>
            </a:r>
          </a:p>
          <a:p>
            <a:pPr eaLnBrk="1" hangingPunct="1">
              <a:lnSpc>
                <a:spcPct val="80000"/>
              </a:lnSpc>
              <a:buFont typeface="Wingdings" pitchFamily="2" charset="2"/>
              <a:buNone/>
            </a:pPr>
            <a:r>
              <a:rPr lang="en-US" altLang="zh-CN" sz="1600" b="1" smtClean="0">
                <a:solidFill>
                  <a:schemeClr val="bg1"/>
                </a:solidFill>
                <a:ea typeface="华文细黑" pitchFamily="2" charset="-122"/>
              </a:rPr>
              <a:t>       scanf("%d",&amp;score[i]);</a:t>
            </a:r>
          </a:p>
          <a:p>
            <a:pPr eaLnBrk="1" hangingPunct="1">
              <a:lnSpc>
                <a:spcPct val="80000"/>
              </a:lnSpc>
              <a:buFont typeface="Wingdings" pitchFamily="2" charset="2"/>
              <a:buNone/>
            </a:pPr>
            <a:r>
              <a:rPr lang="en-US" altLang="zh-CN" sz="1600" b="1" smtClean="0">
                <a:solidFill>
                  <a:schemeClr val="bg1"/>
                </a:solidFill>
                <a:ea typeface="华文细黑" pitchFamily="2" charset="-122"/>
              </a:rPr>
              <a:t>    }</a:t>
            </a:r>
          </a:p>
          <a:p>
            <a:pPr eaLnBrk="1" hangingPunct="1">
              <a:lnSpc>
                <a:spcPct val="80000"/>
              </a:lnSpc>
              <a:buFont typeface="Wingdings" pitchFamily="2" charset="2"/>
              <a:buNone/>
            </a:pPr>
            <a:r>
              <a:rPr lang="en-US" altLang="zh-CN" sz="1600" b="1" smtClean="0">
                <a:solidFill>
                  <a:srgbClr val="FFFF00"/>
                </a:solidFill>
                <a:ea typeface="华文细黑" pitchFamily="2" charset="-122"/>
              </a:rPr>
              <a:t>     /*</a:t>
            </a:r>
            <a:r>
              <a:rPr lang="zh-CN" altLang="en-US" sz="1600" b="1" smtClean="0">
                <a:solidFill>
                  <a:srgbClr val="FFFF00"/>
                </a:solidFill>
                <a:ea typeface="华文细黑" pitchFamily="2" charset="-122"/>
              </a:rPr>
              <a:t>公布全班同学分数*</a:t>
            </a:r>
            <a:r>
              <a:rPr lang="en-US" altLang="zh-CN" sz="1600" b="1" smtClean="0">
                <a:solidFill>
                  <a:srgbClr val="FFFF00"/>
                </a:solidFill>
                <a:ea typeface="华文细黑" pitchFamily="2" charset="-122"/>
              </a:rPr>
              <a:t>/</a:t>
            </a:r>
          </a:p>
          <a:p>
            <a:pPr eaLnBrk="1" hangingPunct="1">
              <a:lnSpc>
                <a:spcPct val="80000"/>
              </a:lnSpc>
              <a:buFont typeface="Wingdings" pitchFamily="2" charset="2"/>
              <a:buNone/>
            </a:pPr>
            <a:r>
              <a:rPr lang="en-US" altLang="zh-CN" sz="1600" b="1" smtClean="0">
                <a:solidFill>
                  <a:schemeClr val="bg1"/>
                </a:solidFill>
                <a:ea typeface="华文细黑" pitchFamily="2" charset="-122"/>
              </a:rPr>
              <a:t>     printf("\n</a:t>
            </a:r>
            <a:r>
              <a:rPr lang="zh-CN" altLang="en-US" sz="1600" b="1" smtClean="0">
                <a:solidFill>
                  <a:schemeClr val="bg1"/>
                </a:solidFill>
                <a:ea typeface="华文细黑" pitchFamily="2" charset="-122"/>
              </a:rPr>
              <a:t>全班同学成绩公布如下</a:t>
            </a:r>
            <a:r>
              <a:rPr lang="en-US" altLang="zh-CN" sz="1600" b="1" smtClean="0">
                <a:solidFill>
                  <a:schemeClr val="bg1"/>
                </a:solidFill>
                <a:ea typeface="华文细黑" pitchFamily="2" charset="-122"/>
              </a:rPr>
              <a:t>:\n");</a:t>
            </a:r>
          </a:p>
          <a:p>
            <a:pPr eaLnBrk="1" hangingPunct="1">
              <a:lnSpc>
                <a:spcPct val="80000"/>
              </a:lnSpc>
              <a:buFont typeface="Wingdings" pitchFamily="2" charset="2"/>
              <a:buNone/>
            </a:pPr>
            <a:r>
              <a:rPr lang="en-US" altLang="zh-CN" sz="1600" b="1" smtClean="0">
                <a:solidFill>
                  <a:schemeClr val="bg1"/>
                </a:solidFill>
                <a:ea typeface="华文细黑" pitchFamily="2" charset="-122"/>
              </a:rPr>
              <a:t>     for (i=0;i&lt;NUM;i++)</a:t>
            </a:r>
          </a:p>
          <a:p>
            <a:pPr eaLnBrk="1" hangingPunct="1">
              <a:lnSpc>
                <a:spcPct val="80000"/>
              </a:lnSpc>
              <a:buFont typeface="Wingdings" pitchFamily="2" charset="2"/>
              <a:buNone/>
            </a:pPr>
            <a:r>
              <a:rPr lang="en-US" altLang="zh-CN" sz="1600" b="1" smtClean="0">
                <a:solidFill>
                  <a:schemeClr val="bg1"/>
                </a:solidFill>
                <a:ea typeface="华文细黑" pitchFamily="2" charset="-122"/>
              </a:rPr>
              <a:t>    { </a:t>
            </a:r>
          </a:p>
          <a:p>
            <a:pPr eaLnBrk="1" hangingPunct="1">
              <a:lnSpc>
                <a:spcPct val="80000"/>
              </a:lnSpc>
              <a:buFont typeface="Wingdings" pitchFamily="2" charset="2"/>
              <a:buNone/>
            </a:pPr>
            <a:r>
              <a:rPr lang="en-US" altLang="zh-CN" sz="1600" b="1" smtClean="0">
                <a:solidFill>
                  <a:schemeClr val="bg1"/>
                </a:solidFill>
                <a:ea typeface="华文细黑" pitchFamily="2" charset="-122"/>
              </a:rPr>
              <a:t>         printf("%d</a:t>
            </a:r>
            <a:r>
              <a:rPr lang="zh-CN" altLang="en-US" sz="1600" b="1" smtClean="0">
                <a:solidFill>
                  <a:schemeClr val="bg1"/>
                </a:solidFill>
                <a:ea typeface="华文细黑" pitchFamily="2" charset="-122"/>
              </a:rPr>
              <a:t>号同学</a:t>
            </a:r>
            <a:r>
              <a:rPr lang="en-US" altLang="zh-CN" sz="1600" b="1" smtClean="0">
                <a:solidFill>
                  <a:schemeClr val="bg1"/>
                </a:solidFill>
                <a:ea typeface="华文细黑" pitchFamily="2" charset="-122"/>
              </a:rPr>
              <a:t>:%5d\n ",i+1,score[i]);</a:t>
            </a:r>
          </a:p>
          <a:p>
            <a:pPr eaLnBrk="1" hangingPunct="1">
              <a:lnSpc>
                <a:spcPct val="80000"/>
              </a:lnSpc>
              <a:buFont typeface="Wingdings" pitchFamily="2" charset="2"/>
              <a:buNone/>
            </a:pPr>
            <a:r>
              <a:rPr lang="en-US" altLang="zh-CN" sz="1600" b="1" smtClean="0">
                <a:solidFill>
                  <a:schemeClr val="bg1"/>
                </a:solidFill>
                <a:ea typeface="华文细黑" pitchFamily="2" charset="-122"/>
              </a:rPr>
              <a:t>         if (i%10==9) printf("\n");</a:t>
            </a:r>
          </a:p>
          <a:p>
            <a:pPr eaLnBrk="1" hangingPunct="1">
              <a:lnSpc>
                <a:spcPct val="80000"/>
              </a:lnSpc>
              <a:buFont typeface="Wingdings" pitchFamily="2" charset="2"/>
              <a:buNone/>
            </a:pPr>
            <a:r>
              <a:rPr lang="en-US" altLang="zh-CN" sz="1600" b="1" smtClean="0">
                <a:solidFill>
                  <a:schemeClr val="bg1"/>
                </a:solidFill>
                <a:ea typeface="华文细黑" pitchFamily="2" charset="-122"/>
              </a:rPr>
              <a:t>    }</a:t>
            </a:r>
          </a:p>
          <a:p>
            <a:pPr eaLnBrk="1" hangingPunct="1">
              <a:lnSpc>
                <a:spcPct val="80000"/>
              </a:lnSpc>
              <a:buFont typeface="Wingdings" pitchFamily="2" charset="2"/>
              <a:buNone/>
            </a:pPr>
            <a:r>
              <a:rPr lang="en-US" altLang="zh-CN" sz="1600" b="1" smtClean="0">
                <a:solidFill>
                  <a:schemeClr val="bg1"/>
                </a:solidFill>
                <a:ea typeface="华文细黑" pitchFamily="2" charset="-122"/>
              </a:rPr>
              <a:t>}</a:t>
            </a:r>
          </a:p>
        </p:txBody>
      </p:sp>
      <p:sp>
        <p:nvSpPr>
          <p:cNvPr id="15366" name="Rectangle 6"/>
          <p:cNvSpPr>
            <a:spLocks noGrp="1" noChangeArrowheads="1"/>
          </p:cNvSpPr>
          <p:nvPr>
            <p:ph type="body" sz="half" idx="2"/>
          </p:nvPr>
        </p:nvSpPr>
        <p:spPr>
          <a:xfrm>
            <a:off x="3924300" y="1268413"/>
            <a:ext cx="5219700" cy="4598987"/>
          </a:xfrm>
          <a:solidFill>
            <a:srgbClr val="0000FF"/>
          </a:solidFill>
          <a:ln w="25400">
            <a:solidFill>
              <a:srgbClr val="FF9900"/>
            </a:solidFill>
          </a:ln>
        </p:spPr>
        <p:txBody>
          <a:bodyPr/>
          <a:lstStyle/>
          <a:p>
            <a:pPr eaLnBrk="1" hangingPunct="1">
              <a:lnSpc>
                <a:spcPct val="80000"/>
              </a:lnSpc>
              <a:buFont typeface="Wingdings" pitchFamily="2" charset="2"/>
              <a:buNone/>
            </a:pPr>
            <a:r>
              <a:rPr lang="en-US" altLang="zh-CN" sz="1400" smtClean="0">
                <a:solidFill>
                  <a:srgbClr val="FFFF00"/>
                </a:solidFill>
                <a:ea typeface="华文细黑" pitchFamily="2" charset="-122"/>
              </a:rPr>
              <a:t>   </a:t>
            </a:r>
          </a:p>
          <a:p>
            <a:pPr eaLnBrk="1" hangingPunct="1">
              <a:lnSpc>
                <a:spcPct val="80000"/>
              </a:lnSpc>
              <a:buFont typeface="Wingdings" pitchFamily="2" charset="2"/>
              <a:buNone/>
            </a:pPr>
            <a:r>
              <a:rPr lang="en-US" altLang="zh-CN" sz="1400" smtClean="0">
                <a:solidFill>
                  <a:srgbClr val="FFFF00"/>
                </a:solidFill>
                <a:ea typeface="华文细黑" pitchFamily="2" charset="-122"/>
              </a:rPr>
              <a:t>    </a:t>
            </a:r>
            <a:r>
              <a:rPr lang="en-US" altLang="zh-CN" sz="1600" b="1" smtClean="0">
                <a:solidFill>
                  <a:srgbClr val="FFFF00"/>
                </a:solidFill>
                <a:ea typeface="华文细黑" pitchFamily="2" charset="-122"/>
              </a:rPr>
              <a:t>/*</a:t>
            </a:r>
            <a:r>
              <a:rPr lang="zh-CN" altLang="en-US" sz="1600" b="1" smtClean="0">
                <a:solidFill>
                  <a:srgbClr val="FFFF00"/>
                </a:solidFill>
                <a:ea typeface="华文细黑" pitchFamily="2" charset="-122"/>
              </a:rPr>
              <a:t>求平均成绩并显示出来*</a:t>
            </a:r>
            <a:r>
              <a:rPr lang="en-US" altLang="zh-CN" sz="1600" b="1" smtClean="0">
                <a:solidFill>
                  <a:srgbClr val="FFFF00"/>
                </a:solidFill>
                <a:ea typeface="华文细黑" pitchFamily="2" charset="-122"/>
              </a:rPr>
              <a:t>/</a:t>
            </a:r>
          </a:p>
          <a:p>
            <a:pPr eaLnBrk="1" hangingPunct="1">
              <a:lnSpc>
                <a:spcPct val="80000"/>
              </a:lnSpc>
              <a:buFont typeface="Wingdings" pitchFamily="2" charset="2"/>
              <a:buNone/>
            </a:pPr>
            <a:r>
              <a:rPr lang="en-US" altLang="zh-CN" sz="1600" b="1" smtClean="0">
                <a:solidFill>
                  <a:schemeClr val="bg1"/>
                </a:solidFill>
                <a:ea typeface="华文细黑" pitchFamily="2" charset="-122"/>
              </a:rPr>
              <a:t>    for (i=0;i&lt;NUM;i++) </a:t>
            </a:r>
          </a:p>
          <a:p>
            <a:pPr eaLnBrk="1" hangingPunct="1">
              <a:lnSpc>
                <a:spcPct val="80000"/>
              </a:lnSpc>
              <a:buFont typeface="Wingdings" pitchFamily="2" charset="2"/>
              <a:buNone/>
            </a:pPr>
            <a:r>
              <a:rPr lang="en-US" altLang="zh-CN" sz="1600" b="1" smtClean="0">
                <a:solidFill>
                  <a:schemeClr val="bg1"/>
                </a:solidFill>
                <a:ea typeface="华文细黑" pitchFamily="2" charset="-122"/>
              </a:rPr>
              <a:t>        sum+=score[i];</a:t>
            </a:r>
          </a:p>
          <a:p>
            <a:pPr eaLnBrk="1" hangingPunct="1">
              <a:lnSpc>
                <a:spcPct val="80000"/>
              </a:lnSpc>
              <a:buFont typeface="Wingdings" pitchFamily="2" charset="2"/>
              <a:buNone/>
            </a:pPr>
            <a:r>
              <a:rPr lang="en-US" altLang="zh-CN" sz="1600" b="1" smtClean="0">
                <a:solidFill>
                  <a:schemeClr val="bg1"/>
                </a:solidFill>
                <a:ea typeface="华文细黑" pitchFamily="2" charset="-122"/>
              </a:rPr>
              <a:t>    average=sum/NUM;</a:t>
            </a:r>
          </a:p>
          <a:p>
            <a:pPr eaLnBrk="1" hangingPunct="1">
              <a:lnSpc>
                <a:spcPct val="80000"/>
              </a:lnSpc>
              <a:buFont typeface="Wingdings" pitchFamily="2" charset="2"/>
              <a:buNone/>
            </a:pPr>
            <a:r>
              <a:rPr lang="en-US" altLang="zh-CN" sz="1600" b="1" smtClean="0">
                <a:solidFill>
                  <a:schemeClr val="bg1"/>
                </a:solidFill>
                <a:ea typeface="华文细黑" pitchFamily="2" charset="-122"/>
              </a:rPr>
              <a:t>    printf("\n</a:t>
            </a:r>
            <a:r>
              <a:rPr lang="zh-CN" altLang="en-US" sz="1600" b="1" smtClean="0">
                <a:solidFill>
                  <a:schemeClr val="bg1"/>
                </a:solidFill>
                <a:ea typeface="华文细黑" pitchFamily="2" charset="-122"/>
              </a:rPr>
              <a:t>全班平均成绩是：</a:t>
            </a:r>
            <a:r>
              <a:rPr lang="en-US" altLang="zh-CN" sz="1600" b="1" smtClean="0">
                <a:solidFill>
                  <a:schemeClr val="bg1"/>
                </a:solidFill>
                <a:ea typeface="华文细黑" pitchFamily="2" charset="-122"/>
              </a:rPr>
              <a:t>%.1f\n",average);</a:t>
            </a:r>
          </a:p>
          <a:p>
            <a:pPr eaLnBrk="1" hangingPunct="1">
              <a:lnSpc>
                <a:spcPct val="80000"/>
              </a:lnSpc>
              <a:buFont typeface="Wingdings" pitchFamily="2" charset="2"/>
              <a:buNone/>
            </a:pPr>
            <a:r>
              <a:rPr lang="en-US" altLang="zh-CN" sz="1600" b="1" smtClean="0">
                <a:solidFill>
                  <a:srgbClr val="FFFF00"/>
                </a:solidFill>
                <a:ea typeface="华文细黑" pitchFamily="2" charset="-122"/>
              </a:rPr>
              <a:t>    /*</a:t>
            </a:r>
            <a:r>
              <a:rPr lang="zh-CN" altLang="en-US" sz="1600" b="1" smtClean="0">
                <a:solidFill>
                  <a:srgbClr val="FFFF00"/>
                </a:solidFill>
                <a:ea typeface="华文细黑" pitchFamily="2" charset="-122"/>
              </a:rPr>
              <a:t>求最高分并显示出来*</a:t>
            </a:r>
            <a:r>
              <a:rPr lang="en-US" altLang="zh-CN" sz="1600" b="1" smtClean="0">
                <a:solidFill>
                  <a:srgbClr val="FFFF00"/>
                </a:solidFill>
                <a:ea typeface="华文细黑" pitchFamily="2" charset="-122"/>
              </a:rPr>
              <a:t>/</a:t>
            </a:r>
          </a:p>
          <a:p>
            <a:pPr eaLnBrk="1" hangingPunct="1">
              <a:lnSpc>
                <a:spcPct val="80000"/>
              </a:lnSpc>
              <a:buFont typeface="Wingdings" pitchFamily="2" charset="2"/>
              <a:buNone/>
            </a:pPr>
            <a:r>
              <a:rPr lang="en-US" altLang="zh-CN" sz="1600" b="1" smtClean="0">
                <a:solidFill>
                  <a:schemeClr val="bg1"/>
                </a:solidFill>
                <a:ea typeface="华文细黑" pitchFamily="2" charset="-122"/>
              </a:rPr>
              <a:t>    highest=score[0];</a:t>
            </a:r>
          </a:p>
          <a:p>
            <a:pPr eaLnBrk="1" hangingPunct="1">
              <a:lnSpc>
                <a:spcPct val="80000"/>
              </a:lnSpc>
              <a:buFont typeface="Wingdings" pitchFamily="2" charset="2"/>
              <a:buNone/>
            </a:pPr>
            <a:r>
              <a:rPr lang="en-US" altLang="zh-CN" sz="1600" b="1" smtClean="0">
                <a:solidFill>
                  <a:schemeClr val="bg1"/>
                </a:solidFill>
                <a:ea typeface="华文细黑" pitchFamily="2" charset="-122"/>
              </a:rPr>
              <a:t>    for (i=0;i&lt;NUM;i++)</a:t>
            </a:r>
          </a:p>
          <a:p>
            <a:pPr eaLnBrk="1" hangingPunct="1">
              <a:lnSpc>
                <a:spcPct val="80000"/>
              </a:lnSpc>
              <a:buFont typeface="Wingdings" pitchFamily="2" charset="2"/>
              <a:buNone/>
            </a:pPr>
            <a:r>
              <a:rPr lang="en-US" altLang="zh-CN" sz="1600" b="1" smtClean="0">
                <a:solidFill>
                  <a:schemeClr val="bg1"/>
                </a:solidFill>
                <a:ea typeface="华文细黑" pitchFamily="2" charset="-122"/>
              </a:rPr>
              <a:t>       if (score[i]&gt;highest)  highest=score[i];</a:t>
            </a:r>
          </a:p>
          <a:p>
            <a:pPr eaLnBrk="1" hangingPunct="1">
              <a:lnSpc>
                <a:spcPct val="80000"/>
              </a:lnSpc>
              <a:buFont typeface="Wingdings" pitchFamily="2" charset="2"/>
              <a:buNone/>
            </a:pPr>
            <a:r>
              <a:rPr lang="en-US" altLang="zh-CN" sz="1600" b="1" smtClean="0">
                <a:solidFill>
                  <a:schemeClr val="bg1"/>
                </a:solidFill>
                <a:ea typeface="华文细黑" pitchFamily="2" charset="-122"/>
              </a:rPr>
              <a:t>    printf("\n</a:t>
            </a:r>
            <a:r>
              <a:rPr lang="zh-CN" altLang="en-US" sz="1600" b="1" smtClean="0">
                <a:solidFill>
                  <a:schemeClr val="bg1"/>
                </a:solidFill>
                <a:ea typeface="华文细黑" pitchFamily="2" charset="-122"/>
              </a:rPr>
              <a:t>最高分是：</a:t>
            </a:r>
            <a:r>
              <a:rPr lang="en-US" altLang="zh-CN" sz="1600" b="1" smtClean="0">
                <a:solidFill>
                  <a:schemeClr val="bg1"/>
                </a:solidFill>
                <a:ea typeface="华文细黑" pitchFamily="2" charset="-122"/>
              </a:rPr>
              <a:t>%d\n",highest);</a:t>
            </a:r>
          </a:p>
          <a:p>
            <a:pPr eaLnBrk="1" hangingPunct="1">
              <a:lnSpc>
                <a:spcPct val="80000"/>
              </a:lnSpc>
              <a:buFont typeface="Wingdings" pitchFamily="2" charset="2"/>
              <a:buNone/>
            </a:pPr>
            <a:r>
              <a:rPr lang="en-US" altLang="zh-CN" sz="1600" b="1" smtClean="0">
                <a:solidFill>
                  <a:schemeClr val="bg1"/>
                </a:solidFill>
                <a:ea typeface="华文细黑" pitchFamily="2" charset="-122"/>
              </a:rPr>
              <a:t>}</a:t>
            </a:r>
          </a:p>
          <a:p>
            <a:pPr eaLnBrk="1" hangingPunct="1">
              <a:lnSpc>
                <a:spcPct val="80000"/>
              </a:lnSpc>
              <a:buFont typeface="Wingdings" pitchFamily="2" charset="2"/>
              <a:buNone/>
            </a:pPr>
            <a:endParaRPr lang="en-US" altLang="zh-CN" sz="1600" b="1" smtClean="0">
              <a:solidFill>
                <a:schemeClr val="bg1"/>
              </a:solidFill>
              <a:ea typeface="华文细黑"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5365">
                                            <p:txEl>
                                              <p:pRg st="19" end="19"/>
                                            </p:txEl>
                                          </p:spTgt>
                                        </p:tgtEl>
                                      </p:cBhvr>
                                    </p:animEffect>
                                    <p:set>
                                      <p:cBhvr>
                                        <p:cTn id="7" dur="1" fill="hold">
                                          <p:stCondLst>
                                            <p:cond delay="499"/>
                                          </p:stCondLst>
                                        </p:cTn>
                                        <p:tgtEl>
                                          <p:spTgt spid="15365">
                                            <p:txEl>
                                              <p:pRg st="19" end="19"/>
                                            </p:txEl>
                                          </p:spTgt>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5366">
                                            <p:bg/>
                                          </p:spTgt>
                                        </p:tgtEl>
                                        <p:attrNameLst>
                                          <p:attrName>style.visibility</p:attrName>
                                        </p:attrNameLst>
                                      </p:cBhvr>
                                      <p:to>
                                        <p:strVal val="visible"/>
                                      </p:to>
                                    </p:set>
                                    <p:animEffect transition="in" filter="checkerboard(across)">
                                      <p:cBhvr>
                                        <p:cTn id="11" dur="500"/>
                                        <p:tgtEl>
                                          <p:spTgt spid="15366">
                                            <p:bg/>
                                          </p:spTgt>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5366">
                                            <p:txEl>
                                              <p:pRg st="0" end="0"/>
                                            </p:txEl>
                                          </p:spTgt>
                                        </p:tgtEl>
                                        <p:attrNameLst>
                                          <p:attrName>style.visibility</p:attrName>
                                        </p:attrNameLst>
                                      </p:cBhvr>
                                      <p:to>
                                        <p:strVal val="visible"/>
                                      </p:to>
                                    </p:set>
                                    <p:animEffect transition="in" filter="checkerboard(across)">
                                      <p:cBhvr>
                                        <p:cTn id="14" dur="500"/>
                                        <p:tgtEl>
                                          <p:spTgt spid="15366">
                                            <p:txEl>
                                              <p:pRg st="0" end="0"/>
                                            </p:txEl>
                                          </p:spTgt>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15366">
                                            <p:txEl>
                                              <p:pRg st="1" end="1"/>
                                            </p:txEl>
                                          </p:spTgt>
                                        </p:tgtEl>
                                        <p:attrNameLst>
                                          <p:attrName>style.visibility</p:attrName>
                                        </p:attrNameLst>
                                      </p:cBhvr>
                                      <p:to>
                                        <p:strVal val="visible"/>
                                      </p:to>
                                    </p:set>
                                    <p:animEffect transition="in" filter="checkerboard(across)">
                                      <p:cBhvr>
                                        <p:cTn id="17" dur="500"/>
                                        <p:tgtEl>
                                          <p:spTgt spid="15366">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5366">
                                            <p:txEl>
                                              <p:pRg st="2" end="2"/>
                                            </p:txEl>
                                          </p:spTgt>
                                        </p:tgtEl>
                                        <p:attrNameLst>
                                          <p:attrName>style.visibility</p:attrName>
                                        </p:attrNameLst>
                                      </p:cBhvr>
                                      <p:to>
                                        <p:strVal val="visible"/>
                                      </p:to>
                                    </p:set>
                                    <p:animEffect transition="in" filter="checkerboard(across)">
                                      <p:cBhvr>
                                        <p:cTn id="20" dur="500"/>
                                        <p:tgtEl>
                                          <p:spTgt spid="15366">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5366">
                                            <p:txEl>
                                              <p:pRg st="3" end="3"/>
                                            </p:txEl>
                                          </p:spTgt>
                                        </p:tgtEl>
                                        <p:attrNameLst>
                                          <p:attrName>style.visibility</p:attrName>
                                        </p:attrNameLst>
                                      </p:cBhvr>
                                      <p:to>
                                        <p:strVal val="visible"/>
                                      </p:to>
                                    </p:set>
                                    <p:animEffect transition="in" filter="checkerboard(across)">
                                      <p:cBhvr>
                                        <p:cTn id="23" dur="500"/>
                                        <p:tgtEl>
                                          <p:spTgt spid="15366">
                                            <p:txEl>
                                              <p:pRg st="3" end="3"/>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5366">
                                            <p:txEl>
                                              <p:pRg st="4" end="4"/>
                                            </p:txEl>
                                          </p:spTgt>
                                        </p:tgtEl>
                                        <p:attrNameLst>
                                          <p:attrName>style.visibility</p:attrName>
                                        </p:attrNameLst>
                                      </p:cBhvr>
                                      <p:to>
                                        <p:strVal val="visible"/>
                                      </p:to>
                                    </p:set>
                                    <p:animEffect transition="in" filter="checkerboard(across)">
                                      <p:cBhvr>
                                        <p:cTn id="26" dur="500"/>
                                        <p:tgtEl>
                                          <p:spTgt spid="15366">
                                            <p:txEl>
                                              <p:pRg st="4" end="4"/>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5366">
                                            <p:txEl>
                                              <p:pRg st="5" end="5"/>
                                            </p:txEl>
                                          </p:spTgt>
                                        </p:tgtEl>
                                        <p:attrNameLst>
                                          <p:attrName>style.visibility</p:attrName>
                                        </p:attrNameLst>
                                      </p:cBhvr>
                                      <p:to>
                                        <p:strVal val="visible"/>
                                      </p:to>
                                    </p:set>
                                    <p:animEffect transition="in" filter="checkerboard(across)">
                                      <p:cBhvr>
                                        <p:cTn id="29" dur="500"/>
                                        <p:tgtEl>
                                          <p:spTgt spid="1536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5366">
                                            <p:txEl>
                                              <p:pRg st="6" end="6"/>
                                            </p:txEl>
                                          </p:spTgt>
                                        </p:tgtEl>
                                        <p:attrNameLst>
                                          <p:attrName>style.visibility</p:attrName>
                                        </p:attrNameLst>
                                      </p:cBhvr>
                                      <p:to>
                                        <p:strVal val="visible"/>
                                      </p:to>
                                    </p:set>
                                    <p:animEffect transition="in" filter="checkerboard(across)">
                                      <p:cBhvr>
                                        <p:cTn id="34" dur="500"/>
                                        <p:tgtEl>
                                          <p:spTgt spid="15366">
                                            <p:txEl>
                                              <p:pRg st="6" end="6"/>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5366">
                                            <p:txEl>
                                              <p:pRg st="7" end="7"/>
                                            </p:txEl>
                                          </p:spTgt>
                                        </p:tgtEl>
                                        <p:attrNameLst>
                                          <p:attrName>style.visibility</p:attrName>
                                        </p:attrNameLst>
                                      </p:cBhvr>
                                      <p:to>
                                        <p:strVal val="visible"/>
                                      </p:to>
                                    </p:set>
                                    <p:animEffect transition="in" filter="checkerboard(across)">
                                      <p:cBhvr>
                                        <p:cTn id="37" dur="500"/>
                                        <p:tgtEl>
                                          <p:spTgt spid="15366">
                                            <p:txEl>
                                              <p:pRg st="7" end="7"/>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5366">
                                            <p:txEl>
                                              <p:pRg st="8" end="8"/>
                                            </p:txEl>
                                          </p:spTgt>
                                        </p:tgtEl>
                                        <p:attrNameLst>
                                          <p:attrName>style.visibility</p:attrName>
                                        </p:attrNameLst>
                                      </p:cBhvr>
                                      <p:to>
                                        <p:strVal val="visible"/>
                                      </p:to>
                                    </p:set>
                                    <p:animEffect transition="in" filter="checkerboard(across)">
                                      <p:cBhvr>
                                        <p:cTn id="40" dur="500"/>
                                        <p:tgtEl>
                                          <p:spTgt spid="15366">
                                            <p:txEl>
                                              <p:pRg st="8" end="8"/>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5366">
                                            <p:txEl>
                                              <p:pRg st="9" end="9"/>
                                            </p:txEl>
                                          </p:spTgt>
                                        </p:tgtEl>
                                        <p:attrNameLst>
                                          <p:attrName>style.visibility</p:attrName>
                                        </p:attrNameLst>
                                      </p:cBhvr>
                                      <p:to>
                                        <p:strVal val="visible"/>
                                      </p:to>
                                    </p:set>
                                    <p:animEffect transition="in" filter="checkerboard(across)">
                                      <p:cBhvr>
                                        <p:cTn id="43" dur="500"/>
                                        <p:tgtEl>
                                          <p:spTgt spid="15366">
                                            <p:txEl>
                                              <p:pRg st="9" end="9"/>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5366">
                                            <p:txEl>
                                              <p:pRg st="10" end="10"/>
                                            </p:txEl>
                                          </p:spTgt>
                                        </p:tgtEl>
                                        <p:attrNameLst>
                                          <p:attrName>style.visibility</p:attrName>
                                        </p:attrNameLst>
                                      </p:cBhvr>
                                      <p:to>
                                        <p:strVal val="visible"/>
                                      </p:to>
                                    </p:set>
                                    <p:animEffect transition="in" filter="checkerboard(across)">
                                      <p:cBhvr>
                                        <p:cTn id="46" dur="500"/>
                                        <p:tgtEl>
                                          <p:spTgt spid="15366">
                                            <p:txEl>
                                              <p:pRg st="10" end="10"/>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5366">
                                            <p:txEl>
                                              <p:pRg st="11" end="11"/>
                                            </p:txEl>
                                          </p:spTgt>
                                        </p:tgtEl>
                                        <p:attrNameLst>
                                          <p:attrName>style.visibility</p:attrName>
                                        </p:attrNameLst>
                                      </p:cBhvr>
                                      <p:to>
                                        <p:strVal val="visible"/>
                                      </p:to>
                                    </p:set>
                                    <p:animEffect transition="in" filter="checkerboard(across)">
                                      <p:cBhvr>
                                        <p:cTn id="49" dur="500"/>
                                        <p:tgtEl>
                                          <p:spTgt spid="153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uild="p" animBg="1"/>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57200"/>
            <a:ext cx="8229600" cy="1027113"/>
          </a:xfrm>
        </p:spPr>
        <p:txBody>
          <a:bodyPr/>
          <a:lstStyle/>
          <a:p>
            <a:pPr algn="ctr" eaLnBrk="1" hangingPunct="1"/>
            <a:r>
              <a:rPr lang="zh-CN" altLang="en-US" smtClean="0">
                <a:solidFill>
                  <a:srgbClr val="FF0000"/>
                </a:solidFill>
                <a:ea typeface="黑体" pitchFamily="2" charset="-122"/>
              </a:rPr>
              <a:t>二、数组的定义</a:t>
            </a:r>
            <a:r>
              <a:rPr lang="zh-CN" altLang="en-US" smtClean="0"/>
              <a:t> </a:t>
            </a:r>
          </a:p>
        </p:txBody>
      </p:sp>
      <p:sp>
        <p:nvSpPr>
          <p:cNvPr id="11267" name="Rectangle 3"/>
          <p:cNvSpPr>
            <a:spLocks noGrp="1" noChangeArrowheads="1"/>
          </p:cNvSpPr>
          <p:nvPr>
            <p:ph type="body" idx="1"/>
          </p:nvPr>
        </p:nvSpPr>
        <p:spPr>
          <a:xfrm>
            <a:off x="468313" y="1557338"/>
            <a:ext cx="8229600" cy="4751387"/>
          </a:xfrm>
        </p:spPr>
        <p:txBody>
          <a:bodyPr/>
          <a:lstStyle/>
          <a:p>
            <a:pPr eaLnBrk="1" hangingPunct="1">
              <a:lnSpc>
                <a:spcPct val="90000"/>
              </a:lnSpc>
            </a:pPr>
            <a:r>
              <a:rPr lang="zh-CN" altLang="en-US" sz="2400" b="1" smtClean="0">
                <a:ea typeface="华文细黑" pitchFamily="2" charset="-122"/>
              </a:rPr>
              <a:t>同变量一样，数组也必须</a:t>
            </a:r>
            <a:r>
              <a:rPr lang="zh-CN" altLang="en-US" sz="2400" b="1" smtClean="0">
                <a:solidFill>
                  <a:srgbClr val="3333FF"/>
                </a:solidFill>
                <a:ea typeface="华文细黑" pitchFamily="2" charset="-122"/>
              </a:rPr>
              <a:t>“先定义，后使用”</a:t>
            </a:r>
            <a:r>
              <a:rPr lang="zh-CN" altLang="en-US" sz="2400" b="1" smtClean="0">
                <a:ea typeface="华文细黑" pitchFamily="2" charset="-122"/>
              </a:rPr>
              <a:t>。</a:t>
            </a:r>
          </a:p>
          <a:p>
            <a:pPr eaLnBrk="1" hangingPunct="1">
              <a:lnSpc>
                <a:spcPct val="90000"/>
              </a:lnSpc>
              <a:spcBef>
                <a:spcPct val="55000"/>
              </a:spcBef>
            </a:pPr>
            <a:r>
              <a:rPr lang="zh-CN" altLang="en-US" sz="2400" b="1" smtClean="0">
                <a:ea typeface="华文细黑" pitchFamily="2" charset="-122"/>
              </a:rPr>
              <a:t>定义内容：  </a:t>
            </a:r>
          </a:p>
          <a:p>
            <a:pPr eaLnBrk="1" hangingPunct="1">
              <a:lnSpc>
                <a:spcPct val="90000"/>
              </a:lnSpc>
              <a:buFont typeface="Wingdings" pitchFamily="2" charset="2"/>
              <a:buNone/>
            </a:pPr>
            <a:r>
              <a:rPr lang="zh-CN" altLang="en-US" sz="2400" b="1" smtClean="0">
                <a:ea typeface="华文细黑" pitchFamily="2" charset="-122"/>
              </a:rPr>
              <a:t>    </a:t>
            </a:r>
            <a:r>
              <a:rPr lang="zh-CN" altLang="en-US" sz="2400" b="1" smtClean="0">
                <a:solidFill>
                  <a:srgbClr val="3333FF"/>
                </a:solidFill>
                <a:ea typeface="华文细黑" pitchFamily="2" charset="-122"/>
              </a:rPr>
              <a:t>□</a:t>
            </a:r>
            <a:r>
              <a:rPr lang="zh-CN" altLang="en-US" sz="2400" b="1" smtClean="0">
                <a:solidFill>
                  <a:srgbClr val="FF0000"/>
                </a:solidFill>
                <a:ea typeface="华文细黑" pitchFamily="2" charset="-122"/>
              </a:rPr>
              <a:t>数组名</a:t>
            </a:r>
            <a:r>
              <a:rPr lang="zh-CN" altLang="en-US" sz="2400" b="1" smtClean="0">
                <a:ea typeface="华文细黑" pitchFamily="2" charset="-122"/>
              </a:rPr>
              <a:t>（同变量名：字母、下划线、数字；字母或下划线开头；长度≤</a:t>
            </a:r>
            <a:r>
              <a:rPr lang="en-US" altLang="zh-CN" sz="2400" b="1" smtClean="0">
                <a:ea typeface="华文细黑" pitchFamily="2" charset="-122"/>
              </a:rPr>
              <a:t>32</a:t>
            </a:r>
            <a:r>
              <a:rPr lang="zh-CN" altLang="en-US" sz="2400" b="1" smtClean="0">
                <a:ea typeface="华文细黑" pitchFamily="2" charset="-122"/>
              </a:rPr>
              <a:t>）</a:t>
            </a:r>
          </a:p>
          <a:p>
            <a:pPr eaLnBrk="1" hangingPunct="1">
              <a:lnSpc>
                <a:spcPct val="90000"/>
              </a:lnSpc>
              <a:buFont typeface="Wingdings" pitchFamily="2" charset="2"/>
              <a:buNone/>
            </a:pPr>
            <a:r>
              <a:rPr lang="zh-CN" altLang="en-US" sz="2400" b="1" smtClean="0">
                <a:ea typeface="华文细黑" pitchFamily="2" charset="-122"/>
              </a:rPr>
              <a:t>    </a:t>
            </a:r>
            <a:r>
              <a:rPr lang="zh-CN" altLang="en-US" sz="2400" b="1" smtClean="0">
                <a:solidFill>
                  <a:srgbClr val="3333FF"/>
                </a:solidFill>
                <a:ea typeface="华文细黑" pitchFamily="2" charset="-122"/>
              </a:rPr>
              <a:t>□</a:t>
            </a:r>
            <a:r>
              <a:rPr lang="zh-CN" altLang="en-US" sz="2400" b="1" smtClean="0">
                <a:solidFill>
                  <a:srgbClr val="FF0000"/>
                </a:solidFill>
                <a:ea typeface="华文细黑" pitchFamily="2" charset="-122"/>
              </a:rPr>
              <a:t>类型</a:t>
            </a:r>
            <a:r>
              <a:rPr lang="zh-CN" altLang="en-US" sz="2400" b="1" smtClean="0">
                <a:ea typeface="华文细黑" pitchFamily="2" charset="-122"/>
              </a:rPr>
              <a:t>（存储属性</a:t>
            </a:r>
            <a:r>
              <a:rPr lang="en-US" altLang="zh-CN" sz="2400" b="1" smtClean="0">
                <a:ea typeface="华文细黑" pitchFamily="2" charset="-122"/>
              </a:rPr>
              <a:t>/</a:t>
            </a:r>
            <a:r>
              <a:rPr lang="zh-CN" altLang="en-US" sz="2400" b="1" smtClean="0">
                <a:ea typeface="华文细黑" pitchFamily="2" charset="-122"/>
              </a:rPr>
              <a:t>数据类型）</a:t>
            </a:r>
          </a:p>
          <a:p>
            <a:pPr eaLnBrk="1" hangingPunct="1">
              <a:lnSpc>
                <a:spcPct val="90000"/>
              </a:lnSpc>
              <a:buFont typeface="Wingdings" pitchFamily="2" charset="2"/>
              <a:buNone/>
            </a:pPr>
            <a:r>
              <a:rPr lang="zh-CN" altLang="en-US" sz="2400" b="1" smtClean="0">
                <a:ea typeface="华文细黑" pitchFamily="2" charset="-122"/>
              </a:rPr>
              <a:t>   </a:t>
            </a:r>
            <a:r>
              <a:rPr lang="zh-CN" altLang="en-US" sz="2400" b="1" smtClean="0">
                <a:solidFill>
                  <a:srgbClr val="FF0000"/>
                </a:solidFill>
                <a:ea typeface="华文细黑" pitchFamily="2" charset="-122"/>
              </a:rPr>
              <a:t> </a:t>
            </a:r>
            <a:r>
              <a:rPr lang="zh-CN" altLang="en-US" sz="2400" b="1" smtClean="0">
                <a:solidFill>
                  <a:srgbClr val="3333FF"/>
                </a:solidFill>
                <a:ea typeface="华文细黑" pitchFamily="2" charset="-122"/>
              </a:rPr>
              <a:t>□</a:t>
            </a:r>
            <a:r>
              <a:rPr lang="zh-CN" altLang="en-US" sz="2400" b="1" smtClean="0">
                <a:solidFill>
                  <a:srgbClr val="FF0000"/>
                </a:solidFill>
                <a:ea typeface="华文细黑" pitchFamily="2" charset="-122"/>
              </a:rPr>
              <a:t>大小</a:t>
            </a:r>
            <a:r>
              <a:rPr lang="zh-CN" altLang="en-US" sz="2400" b="1" smtClean="0">
                <a:ea typeface="华文细黑" pitchFamily="2" charset="-122"/>
              </a:rPr>
              <a:t>（维数</a:t>
            </a:r>
            <a:r>
              <a:rPr lang="en-US" altLang="zh-CN" sz="2400" b="1" smtClean="0">
                <a:ea typeface="华文细黑" pitchFamily="2" charset="-122"/>
              </a:rPr>
              <a:t>/</a:t>
            </a:r>
            <a:r>
              <a:rPr lang="zh-CN" altLang="en-US" sz="2400" b="1" smtClean="0">
                <a:ea typeface="华文细黑" pitchFamily="2" charset="-122"/>
              </a:rPr>
              <a:t>元素个数）</a:t>
            </a:r>
          </a:p>
          <a:p>
            <a:pPr eaLnBrk="1" hangingPunct="1">
              <a:lnSpc>
                <a:spcPct val="90000"/>
              </a:lnSpc>
              <a:spcBef>
                <a:spcPct val="55000"/>
              </a:spcBef>
            </a:pPr>
            <a:r>
              <a:rPr lang="zh-CN" altLang="en-US" sz="2400" b="1" smtClean="0">
                <a:ea typeface="华文细黑" pitchFamily="2" charset="-122"/>
              </a:rPr>
              <a:t>定义的一般形式：</a:t>
            </a:r>
          </a:p>
          <a:p>
            <a:pPr eaLnBrk="1" hangingPunct="1">
              <a:lnSpc>
                <a:spcPct val="90000"/>
              </a:lnSpc>
              <a:buFont typeface="Wingdings" pitchFamily="2" charset="2"/>
              <a:buNone/>
            </a:pPr>
            <a:r>
              <a:rPr lang="zh-CN" altLang="en-US" sz="2400" b="1" smtClean="0">
                <a:ea typeface="华文细黑" pitchFamily="2" charset="-122"/>
              </a:rPr>
              <a:t>       </a:t>
            </a:r>
            <a:r>
              <a:rPr lang="zh-CN" altLang="en-US" sz="2400" b="1" smtClean="0">
                <a:solidFill>
                  <a:srgbClr val="CC0000"/>
                </a:solidFill>
                <a:ea typeface="华文细黑" pitchFamily="2" charset="-122"/>
              </a:rPr>
              <a:t>存储属性  数据类型</a:t>
            </a:r>
            <a:r>
              <a:rPr lang="zh-CN" altLang="en-US" sz="2400" b="1" smtClean="0">
                <a:ea typeface="华文细黑" pitchFamily="2" charset="-122"/>
              </a:rPr>
              <a:t>  </a:t>
            </a:r>
            <a:r>
              <a:rPr lang="zh-CN" altLang="en-US" sz="2400" b="1" smtClean="0">
                <a:solidFill>
                  <a:srgbClr val="3333FF"/>
                </a:solidFill>
                <a:ea typeface="华文细黑" pitchFamily="2" charset="-122"/>
              </a:rPr>
              <a:t>数组名</a:t>
            </a:r>
            <a:r>
              <a:rPr lang="en-US" altLang="zh-CN" sz="2400" b="1" smtClean="0">
                <a:solidFill>
                  <a:srgbClr val="3333FF"/>
                </a:solidFill>
                <a:ea typeface="华文细黑" pitchFamily="2" charset="-122"/>
              </a:rPr>
              <a:t>[</a:t>
            </a:r>
            <a:r>
              <a:rPr lang="zh-CN" altLang="en-US" sz="2400" b="1" smtClean="0">
                <a:solidFill>
                  <a:srgbClr val="CC0000"/>
                </a:solidFill>
                <a:ea typeface="华文细黑" pitchFamily="2" charset="-122"/>
              </a:rPr>
              <a:t>常量表达式</a:t>
            </a:r>
            <a:r>
              <a:rPr lang="en-US" altLang="zh-CN" sz="2400" b="1" smtClean="0">
                <a:solidFill>
                  <a:srgbClr val="3333FF"/>
                </a:solidFill>
                <a:ea typeface="华文细黑" pitchFamily="2" charset="-122"/>
              </a:rPr>
              <a:t>][</a:t>
            </a:r>
            <a:r>
              <a:rPr lang="zh-CN" altLang="en-US" sz="2400" b="1" smtClean="0">
                <a:solidFill>
                  <a:srgbClr val="CC0000"/>
                </a:solidFill>
                <a:ea typeface="华文细黑" pitchFamily="2" charset="-122"/>
              </a:rPr>
              <a:t>常量表达式</a:t>
            </a:r>
            <a:r>
              <a:rPr lang="en-US" altLang="zh-CN" sz="2400" b="1" smtClean="0">
                <a:solidFill>
                  <a:srgbClr val="3333FF"/>
                </a:solidFill>
                <a:ea typeface="华文细黑" pitchFamily="2" charset="-122"/>
              </a:rPr>
              <a:t>]</a:t>
            </a:r>
            <a:r>
              <a:rPr lang="en-US" altLang="zh-CN" sz="2400" b="1" smtClean="0">
                <a:solidFill>
                  <a:srgbClr val="3333FF"/>
                </a:solidFill>
                <a:latin typeface="宋体" pitchFamily="2" charset="-122"/>
              </a:rPr>
              <a:t>…</a:t>
            </a:r>
            <a:endParaRPr lang="en-US" altLang="zh-CN" sz="2400" b="1" smtClean="0">
              <a:solidFill>
                <a:srgbClr val="3333FF"/>
              </a:solidFill>
            </a:endParaRPr>
          </a:p>
          <a:p>
            <a:pPr eaLnBrk="1" hangingPunct="1">
              <a:lnSpc>
                <a:spcPct val="90000"/>
              </a:lnSpc>
              <a:spcBef>
                <a:spcPct val="55000"/>
              </a:spcBef>
              <a:buFont typeface="Wingdings" pitchFamily="2" charset="2"/>
              <a:buNone/>
            </a:pPr>
            <a:r>
              <a:rPr lang="zh-CN" altLang="en-US" sz="2400" b="1" smtClean="0">
                <a:ea typeface="华文细黑" pitchFamily="2" charset="-122"/>
              </a:rPr>
              <a:t>　注意：</a:t>
            </a:r>
            <a:r>
              <a:rPr lang="zh-CN" altLang="en-US" sz="2400" b="1" smtClean="0">
                <a:solidFill>
                  <a:srgbClr val="3333FF"/>
                </a:solidFill>
                <a:ea typeface="华文细黑" pitchFamily="2" charset="-122"/>
              </a:rPr>
              <a:t>数组长度必须是常量表达式</a:t>
            </a:r>
            <a:r>
              <a:rPr lang="en-US" altLang="zh-CN" sz="2400" b="1" smtClean="0">
                <a:solidFill>
                  <a:srgbClr val="3333FF"/>
                </a:solidFill>
                <a:ea typeface="华文细黑" pitchFamily="2" charset="-122"/>
              </a:rPr>
              <a:t>——</a:t>
            </a:r>
          </a:p>
          <a:p>
            <a:pPr eaLnBrk="1" hangingPunct="1">
              <a:lnSpc>
                <a:spcPct val="90000"/>
              </a:lnSpc>
              <a:spcBef>
                <a:spcPct val="0"/>
              </a:spcBef>
              <a:buFont typeface="Wingdings" pitchFamily="2" charset="2"/>
              <a:buNone/>
            </a:pPr>
            <a:r>
              <a:rPr lang="zh-CN" altLang="en-US" sz="2400" b="1" smtClean="0">
                <a:ea typeface="华文细黑" pitchFamily="2" charset="-122"/>
              </a:rPr>
              <a:t>　      常量或符号常量，其值必须为正，不能为变量。</a:t>
            </a:r>
          </a:p>
        </p:txBody>
      </p:sp>
      <p:sp>
        <p:nvSpPr>
          <p:cNvPr id="17412" name="Line 4"/>
          <p:cNvSpPr>
            <a:spLocks noChangeShapeType="1"/>
          </p:cNvSpPr>
          <p:nvPr/>
        </p:nvSpPr>
        <p:spPr bwMode="auto">
          <a:xfrm>
            <a:off x="5003800" y="5013325"/>
            <a:ext cx="1368425" cy="0"/>
          </a:xfrm>
          <a:prstGeom prst="line">
            <a:avLst/>
          </a:prstGeom>
          <a:noFill/>
          <a:ln w="28575">
            <a:solidFill>
              <a:srgbClr val="FF0000"/>
            </a:solidFill>
            <a:round/>
            <a:headEnd/>
            <a:tailEnd/>
          </a:ln>
        </p:spPr>
        <p:txBody>
          <a:bodyPr/>
          <a:lstStyle/>
          <a:p>
            <a:endParaRPr lang="zh-CN" altLang="en-US"/>
          </a:p>
        </p:txBody>
      </p:sp>
      <p:sp>
        <p:nvSpPr>
          <p:cNvPr id="17413" name="Line 5"/>
          <p:cNvSpPr>
            <a:spLocks noChangeShapeType="1"/>
          </p:cNvSpPr>
          <p:nvPr/>
        </p:nvSpPr>
        <p:spPr bwMode="auto">
          <a:xfrm>
            <a:off x="6732588" y="5013325"/>
            <a:ext cx="1368425" cy="0"/>
          </a:xfrm>
          <a:prstGeom prst="line">
            <a:avLst/>
          </a:prstGeom>
          <a:noFill/>
          <a:ln w="28575">
            <a:solidFill>
              <a:srgbClr val="FF0000"/>
            </a:solidFill>
            <a:round/>
            <a:headEnd/>
            <a:tailEnd/>
          </a:ln>
        </p:spPr>
        <p:txBody>
          <a:bodyPr/>
          <a:lstStyle/>
          <a:p>
            <a:endParaRPr lang="zh-CN" altLang="en-US"/>
          </a:p>
        </p:txBody>
      </p:sp>
      <p:sp>
        <p:nvSpPr>
          <p:cNvPr id="17414" name="AutoShape 6"/>
          <p:cNvSpPr>
            <a:spLocks noChangeArrowheads="1"/>
          </p:cNvSpPr>
          <p:nvPr/>
        </p:nvSpPr>
        <p:spPr bwMode="auto">
          <a:xfrm>
            <a:off x="4284663" y="2781300"/>
            <a:ext cx="4464050" cy="1079500"/>
          </a:xfrm>
          <a:prstGeom prst="wedgeEllipseCallout">
            <a:avLst>
              <a:gd name="adj1" fmla="val -9208"/>
              <a:gd name="adj2" fmla="val 116176"/>
            </a:avLst>
          </a:prstGeom>
          <a:solidFill>
            <a:schemeClr val="accent1"/>
          </a:solidFill>
          <a:ln w="9525">
            <a:solidFill>
              <a:schemeClr val="tx1"/>
            </a:solidFill>
            <a:miter lim="800000"/>
            <a:headEnd/>
            <a:tailEnd/>
          </a:ln>
        </p:spPr>
        <p:txBody>
          <a:bodyPr lIns="0" rIns="0"/>
          <a:lstStyle/>
          <a:p>
            <a:pPr algn="ctr"/>
            <a:r>
              <a:rPr lang="zh-CN" altLang="en-US" sz="2400">
                <a:solidFill>
                  <a:srgbClr val="FFFF00"/>
                </a:solidFill>
                <a:ea typeface="华文细黑" pitchFamily="2" charset="-122"/>
              </a:rPr>
              <a:t>数组长度</a:t>
            </a:r>
          </a:p>
          <a:p>
            <a:pPr algn="ctr"/>
            <a:r>
              <a:rPr lang="zh-CN" altLang="en-US" sz="2400">
                <a:solidFill>
                  <a:srgbClr val="FFFF00"/>
                </a:solidFill>
                <a:ea typeface="华文细黑" pitchFamily="2" charset="-122"/>
              </a:rPr>
              <a:t>（数组元素最大个数）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3"/>
                                        </p:tgtEl>
                                        <p:attrNameLst>
                                          <p:attrName>style.visibility</p:attrName>
                                        </p:attrNameLst>
                                      </p:cBhvr>
                                      <p:to>
                                        <p:strVal val="visible"/>
                                      </p:to>
                                    </p:set>
                                    <p:animEffect transition="in" filter="blinds(horizontal)">
                                      <p:cBhvr>
                                        <p:cTn id="10" dur="500"/>
                                        <p:tgtEl>
                                          <p:spTgt spid="174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414"/>
                                        </p:tgtEl>
                                        <p:attrNameLst>
                                          <p:attrName>style.visibility</p:attrName>
                                        </p:attrNameLst>
                                      </p:cBhvr>
                                      <p:to>
                                        <p:strVal val="visible"/>
                                      </p:to>
                                    </p:set>
                                    <p:animEffect transition="in" filter="blinds(horizontal)">
                                      <p:cBhvr>
                                        <p:cTn id="13"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P spid="17414" grpId="0" animBg="1"/>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8229600" cy="955675"/>
          </a:xfrm>
        </p:spPr>
        <p:txBody>
          <a:bodyPr/>
          <a:lstStyle/>
          <a:p>
            <a:pPr algn="ctr" eaLnBrk="1" hangingPunct="1"/>
            <a:r>
              <a:rPr lang="zh-CN" altLang="en-US" sz="3200" smtClean="0">
                <a:solidFill>
                  <a:srgbClr val="FF0000"/>
                </a:solidFill>
                <a:ea typeface="黑体" pitchFamily="2" charset="-122"/>
              </a:rPr>
              <a:t>二、数组的定义</a:t>
            </a:r>
          </a:p>
        </p:txBody>
      </p:sp>
      <p:sp>
        <p:nvSpPr>
          <p:cNvPr id="18439" name="Rectangle 7"/>
          <p:cNvSpPr>
            <a:spLocks noGrp="1" noChangeArrowheads="1"/>
          </p:cNvSpPr>
          <p:nvPr>
            <p:ph type="body" sz="half" idx="1"/>
          </p:nvPr>
        </p:nvSpPr>
        <p:spPr>
          <a:xfrm>
            <a:off x="611188" y="1700213"/>
            <a:ext cx="2098675" cy="1592262"/>
          </a:xfrm>
          <a:solidFill>
            <a:srgbClr val="993366"/>
          </a:solidFill>
          <a:ln w="28575">
            <a:solidFill>
              <a:srgbClr val="FF9900"/>
            </a:solidFill>
          </a:ln>
        </p:spPr>
        <p:txBody>
          <a:bodyPr/>
          <a:lstStyle/>
          <a:p>
            <a:pPr eaLnBrk="1" hangingPunct="1">
              <a:buFont typeface="Wingdings" pitchFamily="2" charset="2"/>
              <a:buNone/>
            </a:pPr>
            <a:r>
              <a:rPr lang="en-US" altLang="zh-CN" smtClean="0">
                <a:solidFill>
                  <a:srgbClr val="FFFF00"/>
                </a:solidFill>
                <a:ea typeface="华文细黑" pitchFamily="2" charset="-122"/>
              </a:rPr>
              <a:t>  </a:t>
            </a:r>
            <a:r>
              <a:rPr lang="zh-CN" altLang="en-US" smtClean="0">
                <a:solidFill>
                  <a:srgbClr val="FFFF00"/>
                </a:solidFill>
                <a:ea typeface="华文细黑" pitchFamily="2" charset="-122"/>
              </a:rPr>
              <a:t>错误：</a:t>
            </a:r>
          </a:p>
          <a:p>
            <a:pPr eaLnBrk="1" hangingPunct="1">
              <a:buFont typeface="Wingdings" pitchFamily="2" charset="2"/>
              <a:buNone/>
            </a:pPr>
            <a:r>
              <a:rPr lang="en-US" altLang="zh-CN" smtClean="0">
                <a:solidFill>
                  <a:schemeClr val="bg1"/>
                </a:solidFill>
              </a:rPr>
              <a:t>int n=5;                </a:t>
            </a:r>
          </a:p>
          <a:p>
            <a:pPr eaLnBrk="1" hangingPunct="1">
              <a:buFont typeface="Wingdings" pitchFamily="2" charset="2"/>
              <a:buNone/>
            </a:pPr>
            <a:r>
              <a:rPr lang="en-US" altLang="zh-CN" smtClean="0">
                <a:solidFill>
                  <a:schemeClr val="bg1"/>
                </a:solidFill>
              </a:rPr>
              <a:t>int a[n];</a:t>
            </a:r>
          </a:p>
        </p:txBody>
      </p:sp>
      <p:sp>
        <p:nvSpPr>
          <p:cNvPr id="12292" name="Rectangle 8"/>
          <p:cNvSpPr>
            <a:spLocks noGrp="1" noChangeArrowheads="1"/>
          </p:cNvSpPr>
          <p:nvPr>
            <p:ph type="body" sz="half" idx="2"/>
          </p:nvPr>
        </p:nvSpPr>
        <p:spPr/>
        <p:txBody>
          <a:bodyPr/>
          <a:lstStyle/>
          <a:p>
            <a:pPr eaLnBrk="1" hangingPunct="1"/>
            <a:endParaRPr lang="zh-CN" altLang="zh-CN" smtClean="0"/>
          </a:p>
        </p:txBody>
      </p:sp>
      <p:sp>
        <p:nvSpPr>
          <p:cNvPr id="18441" name="Rectangle 9"/>
          <p:cNvSpPr>
            <a:spLocks noChangeArrowheads="1"/>
          </p:cNvSpPr>
          <p:nvPr/>
        </p:nvSpPr>
        <p:spPr bwMode="auto">
          <a:xfrm>
            <a:off x="611188" y="4005263"/>
            <a:ext cx="2098675" cy="1592262"/>
          </a:xfrm>
          <a:prstGeom prst="rect">
            <a:avLst/>
          </a:prstGeom>
          <a:solidFill>
            <a:srgbClr val="993366"/>
          </a:solidFill>
          <a:ln w="28575">
            <a:solidFill>
              <a:srgbClr val="FF9900"/>
            </a:solidFill>
            <a:miter lim="800000"/>
            <a:headEnd/>
            <a:tailEnd/>
          </a:ln>
        </p:spPr>
        <p:txBody>
          <a:bodyPr/>
          <a:lstStyle/>
          <a:p>
            <a:pPr marL="342900" indent="-342900">
              <a:spcBef>
                <a:spcPct val="20000"/>
              </a:spcBef>
              <a:buClr>
                <a:schemeClr val="bg2"/>
              </a:buClr>
              <a:buSzPct val="75000"/>
              <a:buFont typeface="Wingdings" pitchFamily="2" charset="2"/>
              <a:buNone/>
            </a:pPr>
            <a:r>
              <a:rPr lang="en-US" altLang="zh-CN" sz="2800">
                <a:solidFill>
                  <a:srgbClr val="FFFF00"/>
                </a:solidFill>
                <a:ea typeface="华文细黑" pitchFamily="2" charset="-122"/>
              </a:rPr>
              <a:t>  </a:t>
            </a:r>
            <a:r>
              <a:rPr lang="zh-CN" altLang="en-US" sz="2800">
                <a:solidFill>
                  <a:srgbClr val="FFFF00"/>
                </a:solidFill>
                <a:ea typeface="华文细黑" pitchFamily="2" charset="-122"/>
              </a:rPr>
              <a:t>正确：</a:t>
            </a:r>
          </a:p>
          <a:p>
            <a:pPr marL="342900" indent="-342900">
              <a:spcBef>
                <a:spcPct val="20000"/>
              </a:spcBef>
              <a:buClr>
                <a:schemeClr val="bg2"/>
              </a:buClr>
              <a:buSzPct val="75000"/>
              <a:buFont typeface="Wingdings" pitchFamily="2" charset="2"/>
              <a:buNone/>
            </a:pPr>
            <a:r>
              <a:rPr lang="en-US" altLang="zh-CN" sz="2800">
                <a:solidFill>
                  <a:schemeClr val="bg1"/>
                </a:solidFill>
              </a:rPr>
              <a:t>#define N 5</a:t>
            </a:r>
            <a:r>
              <a:rPr lang="en-US" altLang="zh-CN" sz="2800"/>
              <a:t> </a:t>
            </a:r>
            <a:endParaRPr lang="en-US" altLang="zh-CN" sz="2800">
              <a:solidFill>
                <a:schemeClr val="bg1"/>
              </a:solidFill>
            </a:endParaRPr>
          </a:p>
          <a:p>
            <a:pPr marL="342900" indent="-342900">
              <a:spcBef>
                <a:spcPct val="20000"/>
              </a:spcBef>
              <a:buClr>
                <a:schemeClr val="bg2"/>
              </a:buClr>
              <a:buSzPct val="75000"/>
              <a:buFont typeface="Wingdings" pitchFamily="2" charset="2"/>
              <a:buNone/>
            </a:pPr>
            <a:r>
              <a:rPr lang="en-US" altLang="zh-CN" sz="2800">
                <a:solidFill>
                  <a:schemeClr val="bg1"/>
                </a:solidFill>
              </a:rPr>
              <a:t>int a[N];</a:t>
            </a:r>
          </a:p>
        </p:txBody>
      </p:sp>
      <p:sp>
        <p:nvSpPr>
          <p:cNvPr id="18442" name="Text Box 10"/>
          <p:cNvSpPr txBox="1">
            <a:spLocks noChangeArrowheads="1"/>
          </p:cNvSpPr>
          <p:nvPr/>
        </p:nvSpPr>
        <p:spPr bwMode="auto">
          <a:xfrm>
            <a:off x="3059113" y="1773238"/>
            <a:ext cx="5676900" cy="3825875"/>
          </a:xfrm>
          <a:prstGeom prst="rect">
            <a:avLst/>
          </a:prstGeom>
          <a:solidFill>
            <a:srgbClr val="0000FF"/>
          </a:solidFill>
          <a:ln w="25400">
            <a:solidFill>
              <a:srgbClr val="FF9900"/>
            </a:solidFill>
            <a:miter lim="800000"/>
            <a:headEnd/>
            <a:tailEnd/>
          </a:ln>
        </p:spPr>
        <p:txBody>
          <a:bodyPr wrap="none" tIns="190800" bIns="190800">
            <a:spAutoFit/>
          </a:bodyPr>
          <a:lstStyle/>
          <a:p>
            <a:r>
              <a:rPr lang="zh-CN" altLang="en-US" sz="2800">
                <a:solidFill>
                  <a:srgbClr val="FFFF00"/>
                </a:solidFill>
                <a:ea typeface="华文细黑" pitchFamily="2" charset="-122"/>
              </a:rPr>
              <a:t>正确：</a:t>
            </a:r>
          </a:p>
          <a:p>
            <a:pPr>
              <a:spcBef>
                <a:spcPct val="50000"/>
              </a:spcBef>
            </a:pPr>
            <a:r>
              <a:rPr lang="zh-CN" altLang="en-US" sz="2800">
                <a:solidFill>
                  <a:schemeClr val="bg1"/>
                </a:solidFill>
              </a:rPr>
              <a:t>   </a:t>
            </a:r>
            <a:r>
              <a:rPr lang="en-US" altLang="zh-CN" sz="2800">
                <a:solidFill>
                  <a:schemeClr val="bg1"/>
                </a:solidFill>
              </a:rPr>
              <a:t>int a[10],b[5][4];</a:t>
            </a:r>
          </a:p>
          <a:p>
            <a:pPr>
              <a:spcBef>
                <a:spcPct val="50000"/>
              </a:spcBef>
            </a:pPr>
            <a:r>
              <a:rPr lang="en-US" altLang="zh-CN" sz="2800">
                <a:solidFill>
                  <a:schemeClr val="bg1"/>
                </a:solidFill>
              </a:rPr>
              <a:t>   char name[8],ch[2][3];</a:t>
            </a:r>
          </a:p>
          <a:p>
            <a:pPr>
              <a:spcBef>
                <a:spcPct val="50000"/>
              </a:spcBef>
            </a:pPr>
            <a:r>
              <a:rPr lang="en-US" altLang="zh-CN" sz="2800">
                <a:solidFill>
                  <a:schemeClr val="bg1"/>
                </a:solidFill>
              </a:rPr>
              <a:t>   static float x[8*2+1],table[2][3][4];</a:t>
            </a:r>
          </a:p>
          <a:p>
            <a:pPr>
              <a:spcBef>
                <a:spcPct val="50000"/>
              </a:spcBef>
            </a:pPr>
            <a:r>
              <a:rPr lang="en-US" altLang="zh-CN" sz="2800">
                <a:solidFill>
                  <a:schemeClr val="bg1"/>
                </a:solidFill>
              </a:rPr>
              <a:t>   #define NUM 40;</a:t>
            </a:r>
          </a:p>
          <a:p>
            <a:r>
              <a:rPr lang="en-US" altLang="zh-CN" sz="2800">
                <a:solidFill>
                  <a:schemeClr val="bg1"/>
                </a:solidFill>
              </a:rPr>
              <a:t>   int a[NUM],b[NUM+2</a:t>
            </a:r>
            <a:r>
              <a:rPr lang="en-US" altLang="zh-CN" sz="2400">
                <a:solidFill>
                  <a:schemeClr val="bg1"/>
                </a:solidFill>
              </a:rPr>
              <a:t>];</a:t>
            </a:r>
            <a:r>
              <a:rPr lang="en-US" altLang="zh-CN" sz="240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8439">
                                            <p:bg/>
                                          </p:spTgt>
                                        </p:tgtEl>
                                        <p:attrNameLst>
                                          <p:attrName>style.visibility</p:attrName>
                                        </p:attrNameLst>
                                      </p:cBhvr>
                                      <p:to>
                                        <p:strVal val="visible"/>
                                      </p:to>
                                    </p:set>
                                    <p:animEffect transition="in" filter="blinds(horizontal)">
                                      <p:cBhvr>
                                        <p:cTn id="7" dur="500"/>
                                        <p:tgtEl>
                                          <p:spTgt spid="1843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9">
                                            <p:txEl>
                                              <p:pRg st="0" end="0"/>
                                            </p:txEl>
                                          </p:spTgt>
                                        </p:tgtEl>
                                        <p:attrNameLst>
                                          <p:attrName>style.visibility</p:attrName>
                                        </p:attrNameLst>
                                      </p:cBhvr>
                                      <p:to>
                                        <p:strVal val="visible"/>
                                      </p:to>
                                    </p:set>
                                    <p:animEffect transition="in" filter="blinds(horizontal)">
                                      <p:cBhvr>
                                        <p:cTn id="10" dur="500"/>
                                        <p:tgtEl>
                                          <p:spTgt spid="18439">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439">
                                            <p:txEl>
                                              <p:pRg st="1" end="1"/>
                                            </p:txEl>
                                          </p:spTgt>
                                        </p:tgtEl>
                                        <p:attrNameLst>
                                          <p:attrName>style.visibility</p:attrName>
                                        </p:attrNameLst>
                                      </p:cBhvr>
                                      <p:to>
                                        <p:strVal val="visible"/>
                                      </p:to>
                                    </p:set>
                                    <p:animEffect transition="in" filter="blinds(horizontal)">
                                      <p:cBhvr>
                                        <p:cTn id="13" dur="500"/>
                                        <p:tgtEl>
                                          <p:spTgt spid="18439">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439">
                                            <p:txEl>
                                              <p:pRg st="2" end="2"/>
                                            </p:txEl>
                                          </p:spTgt>
                                        </p:tgtEl>
                                        <p:attrNameLst>
                                          <p:attrName>style.visibility</p:attrName>
                                        </p:attrNameLst>
                                      </p:cBhvr>
                                      <p:to>
                                        <p:strVal val="visible"/>
                                      </p:to>
                                    </p:set>
                                    <p:animEffect transition="in" filter="blinds(horizontal)">
                                      <p:cBhvr>
                                        <p:cTn id="16" dur="500"/>
                                        <p:tgtEl>
                                          <p:spTgt spid="1843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441"/>
                                        </p:tgtEl>
                                        <p:attrNameLst>
                                          <p:attrName>style.visibility</p:attrName>
                                        </p:attrNameLst>
                                      </p:cBhvr>
                                      <p:to>
                                        <p:strVal val="visible"/>
                                      </p:to>
                                    </p:set>
                                    <p:anim calcmode="lin" valueType="num">
                                      <p:cBhvr additive="base">
                                        <p:cTn id="21" dur="500" fill="hold"/>
                                        <p:tgtEl>
                                          <p:spTgt spid="18441"/>
                                        </p:tgtEl>
                                        <p:attrNameLst>
                                          <p:attrName>ppt_x</p:attrName>
                                        </p:attrNameLst>
                                      </p:cBhvr>
                                      <p:tavLst>
                                        <p:tav tm="0">
                                          <p:val>
                                            <p:strVal val="0-#ppt_w/2"/>
                                          </p:val>
                                        </p:tav>
                                        <p:tav tm="100000">
                                          <p:val>
                                            <p:strVal val="#ppt_x"/>
                                          </p:val>
                                        </p:tav>
                                      </p:tavLst>
                                    </p:anim>
                                    <p:anim calcmode="lin" valueType="num">
                                      <p:cBhvr additive="base">
                                        <p:cTn id="22"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42"/>
                                        </p:tgtEl>
                                        <p:attrNameLst>
                                          <p:attrName>style.visibility</p:attrName>
                                        </p:attrNameLst>
                                      </p:cBhvr>
                                      <p:to>
                                        <p:strVal val="visible"/>
                                      </p:to>
                                    </p:set>
                                    <p:animEffect transition="in" filter="blinds(horizontal)">
                                      <p:cBhvr>
                                        <p:cTn id="27" dur="5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uild="p" animBg="1"/>
      <p:bldP spid="18441" grpId="0" animBg="1"/>
      <p:bldP spid="18442" grpId="0" animBg="1"/>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zh-CN" altLang="en-US" sz="3600" smtClean="0">
                <a:solidFill>
                  <a:srgbClr val="FF0000"/>
                </a:solidFill>
                <a:ea typeface="华文细黑" pitchFamily="2" charset="-122"/>
              </a:rPr>
              <a:t>一维数组和多维数组</a:t>
            </a:r>
          </a:p>
        </p:txBody>
      </p:sp>
      <p:sp>
        <p:nvSpPr>
          <p:cNvPr id="13315" name="Rectangle 3"/>
          <p:cNvSpPr>
            <a:spLocks noGrp="1" noChangeArrowheads="1"/>
          </p:cNvSpPr>
          <p:nvPr>
            <p:ph type="body" sz="half" idx="1"/>
          </p:nvPr>
        </p:nvSpPr>
        <p:spPr>
          <a:xfrm>
            <a:off x="323850" y="1557338"/>
            <a:ext cx="3960813" cy="4310062"/>
          </a:xfrm>
        </p:spPr>
        <p:txBody>
          <a:bodyPr>
            <a:normAutofit fontScale="92500" lnSpcReduction="20000"/>
          </a:bodyPr>
          <a:lstStyle/>
          <a:p>
            <a:pPr marL="182563" indent="-182563" eaLnBrk="1" hangingPunct="1">
              <a:lnSpc>
                <a:spcPct val="80000"/>
              </a:lnSpc>
            </a:pPr>
            <a:r>
              <a:rPr lang="zh-CN" altLang="en-US" sz="2000" smtClean="0">
                <a:ea typeface="华文细黑" pitchFamily="2" charset="-122"/>
              </a:rPr>
              <a:t>一维数组</a:t>
            </a:r>
          </a:p>
          <a:p>
            <a:pPr marL="182563" indent="-182563" eaLnBrk="1" hangingPunct="1">
              <a:lnSpc>
                <a:spcPct val="80000"/>
              </a:lnSpc>
              <a:buFont typeface="Wingdings" pitchFamily="2" charset="2"/>
              <a:buNone/>
            </a:pPr>
            <a:r>
              <a:rPr lang="zh-CN" altLang="en-US" sz="2000" smtClean="0">
                <a:ea typeface="华文细黑" pitchFamily="2" charset="-122"/>
              </a:rPr>
              <a:t>   用一个下标来确定各元素在数组中的顺序。可用排列成一行的元素组来表示。</a:t>
            </a:r>
          </a:p>
          <a:p>
            <a:pPr marL="182563" indent="-182563" eaLnBrk="1" hangingPunct="1">
              <a:lnSpc>
                <a:spcPct val="80000"/>
              </a:lnSpc>
              <a:buFont typeface="Wingdings" pitchFamily="2" charset="2"/>
              <a:buNone/>
            </a:pPr>
            <a:r>
              <a:rPr lang="zh-CN" altLang="en-US" sz="2000" smtClean="0">
                <a:ea typeface="华文细黑" pitchFamily="2" charset="-122"/>
              </a:rPr>
              <a:t>    如 </a:t>
            </a:r>
            <a:r>
              <a:rPr lang="en-US" altLang="zh-CN" sz="2000" smtClean="0">
                <a:ea typeface="华文细黑" pitchFamily="2" charset="-122"/>
              </a:rPr>
              <a:t>int a[5];   (</a:t>
            </a:r>
            <a:r>
              <a:rPr lang="zh-CN" altLang="en-US" sz="2000" smtClean="0">
                <a:ea typeface="华文细黑" pitchFamily="2" charset="-122"/>
              </a:rPr>
              <a:t>右上图</a:t>
            </a:r>
            <a:r>
              <a:rPr lang="en-US" altLang="zh-CN" sz="2000" smtClean="0">
                <a:ea typeface="华文细黑" pitchFamily="2" charset="-122"/>
              </a:rPr>
              <a:t>)</a:t>
            </a:r>
          </a:p>
          <a:p>
            <a:pPr marL="182563" indent="-182563" eaLnBrk="1" hangingPunct="1">
              <a:lnSpc>
                <a:spcPct val="80000"/>
              </a:lnSpc>
            </a:pPr>
            <a:r>
              <a:rPr lang="zh-CN" altLang="en-US" sz="2000" smtClean="0">
                <a:ea typeface="华文细黑" pitchFamily="2" charset="-122"/>
              </a:rPr>
              <a:t>二维数组</a:t>
            </a:r>
          </a:p>
          <a:p>
            <a:pPr marL="182563" indent="-182563" eaLnBrk="1" hangingPunct="1">
              <a:lnSpc>
                <a:spcPct val="80000"/>
              </a:lnSpc>
              <a:buFont typeface="Wingdings" pitchFamily="2" charset="2"/>
              <a:buNone/>
            </a:pPr>
            <a:r>
              <a:rPr lang="zh-CN" altLang="en-US" sz="2000" smtClean="0">
                <a:ea typeface="华文细黑" pitchFamily="2" charset="-122"/>
              </a:rPr>
              <a:t>  用两个下标来确定各元素在数组中的顺序。可用排列成</a:t>
            </a:r>
            <a:r>
              <a:rPr lang="en-US" altLang="zh-CN" sz="2000" smtClean="0">
                <a:ea typeface="华文细黑" pitchFamily="2" charset="-122"/>
              </a:rPr>
              <a:t>i×j</a:t>
            </a:r>
            <a:r>
              <a:rPr lang="zh-CN" altLang="en-US" sz="2000" smtClean="0">
                <a:ea typeface="华文细黑" pitchFamily="2" charset="-122"/>
              </a:rPr>
              <a:t>列的元素组来表示。</a:t>
            </a:r>
          </a:p>
          <a:p>
            <a:pPr marL="182563" indent="-182563" eaLnBrk="1" hangingPunct="1">
              <a:lnSpc>
                <a:spcPct val="80000"/>
              </a:lnSpc>
              <a:buFont typeface="Wingdings" pitchFamily="2" charset="2"/>
              <a:buNone/>
            </a:pPr>
            <a:r>
              <a:rPr lang="zh-CN" altLang="en-US" sz="2000" smtClean="0">
                <a:ea typeface="华文细黑" pitchFamily="2" charset="-122"/>
              </a:rPr>
              <a:t>    如 </a:t>
            </a:r>
            <a:r>
              <a:rPr lang="en-US" altLang="zh-CN" sz="2000" smtClean="0">
                <a:ea typeface="华文细黑" pitchFamily="2" charset="-122"/>
              </a:rPr>
              <a:t>int b[2][3];  (</a:t>
            </a:r>
            <a:r>
              <a:rPr lang="zh-CN" altLang="en-US" sz="2000" smtClean="0">
                <a:ea typeface="华文细黑" pitchFamily="2" charset="-122"/>
              </a:rPr>
              <a:t>右下图</a:t>
            </a:r>
            <a:r>
              <a:rPr lang="en-US" altLang="zh-CN" sz="2000" smtClean="0">
                <a:ea typeface="华文细黑" pitchFamily="2" charset="-122"/>
              </a:rPr>
              <a:t>)</a:t>
            </a:r>
          </a:p>
          <a:p>
            <a:pPr marL="182563" indent="-182563" eaLnBrk="1" hangingPunct="1">
              <a:lnSpc>
                <a:spcPct val="80000"/>
              </a:lnSpc>
            </a:pPr>
            <a:r>
              <a:rPr lang="en-US" altLang="zh-CN" sz="2000" smtClean="0">
                <a:ea typeface="华文细黑" pitchFamily="2" charset="-122"/>
              </a:rPr>
              <a:t>n</a:t>
            </a:r>
            <a:r>
              <a:rPr lang="zh-CN" altLang="en-US" sz="2000" smtClean="0">
                <a:ea typeface="华文细黑" pitchFamily="2" charset="-122"/>
              </a:rPr>
              <a:t>维数组</a:t>
            </a:r>
          </a:p>
          <a:p>
            <a:pPr marL="182563" indent="-182563" eaLnBrk="1" hangingPunct="1">
              <a:lnSpc>
                <a:spcPct val="80000"/>
              </a:lnSpc>
              <a:buFont typeface="Wingdings" pitchFamily="2" charset="2"/>
              <a:buNone/>
            </a:pPr>
            <a:r>
              <a:rPr lang="zh-CN" altLang="en-US" sz="2000" smtClean="0">
                <a:ea typeface="华文细黑" pitchFamily="2" charset="-122"/>
              </a:rPr>
              <a:t>   用</a:t>
            </a:r>
            <a:r>
              <a:rPr lang="en-US" altLang="zh-CN" sz="2000" smtClean="0">
                <a:ea typeface="华文细黑" pitchFamily="2" charset="-122"/>
              </a:rPr>
              <a:t>n</a:t>
            </a:r>
            <a:r>
              <a:rPr lang="zh-CN" altLang="en-US" sz="2000" smtClean="0">
                <a:ea typeface="华文细黑" pitchFamily="2" charset="-122"/>
              </a:rPr>
              <a:t>个下标来确定各元素在数组中的顺序。</a:t>
            </a:r>
          </a:p>
          <a:p>
            <a:pPr marL="182563" indent="-182563" eaLnBrk="1" hangingPunct="1">
              <a:lnSpc>
                <a:spcPct val="80000"/>
              </a:lnSpc>
              <a:buFont typeface="Wingdings" pitchFamily="2" charset="2"/>
              <a:buNone/>
            </a:pPr>
            <a:r>
              <a:rPr lang="zh-CN" altLang="en-US" sz="2000" smtClean="0">
                <a:ea typeface="华文细黑" pitchFamily="2" charset="-122"/>
              </a:rPr>
              <a:t>   如   </a:t>
            </a:r>
            <a:r>
              <a:rPr lang="en-US" altLang="zh-CN" sz="2000" smtClean="0">
                <a:ea typeface="华文细黑" pitchFamily="2" charset="-122"/>
              </a:rPr>
              <a:t>int c[3][2][4];</a:t>
            </a:r>
          </a:p>
          <a:p>
            <a:pPr marL="182563" indent="-182563" eaLnBrk="1" hangingPunct="1">
              <a:lnSpc>
                <a:spcPct val="80000"/>
              </a:lnSpc>
              <a:buFont typeface="Wingdings" pitchFamily="2" charset="2"/>
              <a:buNone/>
            </a:pPr>
            <a:r>
              <a:rPr lang="en-US" altLang="zh-CN" sz="2000" smtClean="0">
                <a:ea typeface="华文细黑" pitchFamily="2" charset="-122"/>
              </a:rPr>
              <a:t>   n≥3</a:t>
            </a:r>
            <a:r>
              <a:rPr lang="zh-CN" altLang="en-US" sz="2000" smtClean="0">
                <a:ea typeface="华文细黑" pitchFamily="2" charset="-122"/>
              </a:rPr>
              <a:t>时，维数组无法在平面上表示其各元素的位置。</a:t>
            </a:r>
          </a:p>
          <a:p>
            <a:pPr marL="182563" indent="-182563" eaLnBrk="1" hangingPunct="1">
              <a:lnSpc>
                <a:spcPct val="80000"/>
              </a:lnSpc>
              <a:buFont typeface="Wingdings" pitchFamily="2" charset="2"/>
              <a:buNone/>
            </a:pPr>
            <a:endParaRPr lang="zh-CN" altLang="en-US" sz="2000" smtClean="0">
              <a:ea typeface="华文细黑" pitchFamily="2" charset="-122"/>
            </a:endParaRPr>
          </a:p>
          <a:p>
            <a:pPr marL="182563" indent="-182563" eaLnBrk="1" hangingPunct="1">
              <a:lnSpc>
                <a:spcPct val="80000"/>
              </a:lnSpc>
              <a:buFont typeface="Wingdings" pitchFamily="2" charset="2"/>
              <a:buNone/>
            </a:pPr>
            <a:r>
              <a:rPr lang="zh-CN" altLang="en-US" sz="2000" smtClean="0">
                <a:ea typeface="华文细黑" pitchFamily="2" charset="-122"/>
              </a:rPr>
              <a:t>   </a:t>
            </a:r>
          </a:p>
        </p:txBody>
      </p:sp>
      <p:graphicFrame>
        <p:nvGraphicFramePr>
          <p:cNvPr id="34882" name="Group 66"/>
          <p:cNvGraphicFramePr>
            <a:graphicFrameLocks noGrp="1"/>
          </p:cNvGraphicFramePr>
          <p:nvPr>
            <p:ph sz="quarter" idx="2"/>
          </p:nvPr>
        </p:nvGraphicFramePr>
        <p:xfrm>
          <a:off x="4787900" y="2565400"/>
          <a:ext cx="4038600" cy="518160"/>
        </p:xfrm>
        <a:graphic>
          <a:graphicData uri="http://schemas.openxmlformats.org/drawingml/2006/table">
            <a:tbl>
              <a:tblPr/>
              <a:tblGrid>
                <a:gridCol w="808038"/>
                <a:gridCol w="808037"/>
                <a:gridCol w="806450"/>
                <a:gridCol w="808038"/>
                <a:gridCol w="808037"/>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a[0]</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a[1]</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a[2]</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a[3]</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a[4]</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graphicFrame>
        <p:nvGraphicFramePr>
          <p:cNvPr id="34883" name="Group 67"/>
          <p:cNvGraphicFramePr>
            <a:graphicFrameLocks noGrp="1"/>
          </p:cNvGraphicFramePr>
          <p:nvPr>
            <p:ph sz="quarter" idx="3"/>
          </p:nvPr>
        </p:nvGraphicFramePr>
        <p:xfrm>
          <a:off x="4859338" y="3644900"/>
          <a:ext cx="3967162" cy="1036320"/>
        </p:xfrm>
        <a:graphic>
          <a:graphicData uri="http://schemas.openxmlformats.org/drawingml/2006/table">
            <a:tbl>
              <a:tblPr/>
              <a:tblGrid>
                <a:gridCol w="1274762"/>
                <a:gridCol w="1346200"/>
                <a:gridCol w="1346200"/>
              </a:tblGrid>
              <a:tr h="508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b[0][0]</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b[0][1]</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b[0][2]</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b[1][0]</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b[1][1]</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b[1][2]</a:t>
                      </a:r>
                    </a:p>
                  </a:txBody>
                  <a:tcP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34881" name="Text Box 65"/>
          <p:cNvSpPr txBox="1">
            <a:spLocks noChangeArrowheads="1"/>
          </p:cNvSpPr>
          <p:nvPr/>
        </p:nvSpPr>
        <p:spPr bwMode="auto">
          <a:xfrm>
            <a:off x="4643438" y="5300663"/>
            <a:ext cx="4175125" cy="701675"/>
          </a:xfrm>
          <a:prstGeom prst="rect">
            <a:avLst/>
          </a:prstGeom>
          <a:solidFill>
            <a:srgbClr val="993366"/>
          </a:solidFill>
          <a:ln w="25400">
            <a:solidFill>
              <a:srgbClr val="FF9900"/>
            </a:solidFill>
            <a:miter lim="800000"/>
            <a:headEnd/>
            <a:tailEnd/>
          </a:ln>
        </p:spPr>
        <p:txBody>
          <a:bodyPr>
            <a:spAutoFit/>
          </a:bodyPr>
          <a:lstStyle/>
          <a:p>
            <a:pPr>
              <a:lnSpc>
                <a:spcPct val="80000"/>
              </a:lnSpc>
              <a:spcBef>
                <a:spcPct val="20000"/>
              </a:spcBef>
              <a:buClr>
                <a:schemeClr val="bg2"/>
              </a:buClr>
              <a:buSzPct val="75000"/>
              <a:buFont typeface="Wingdings" pitchFamily="2" charset="2"/>
              <a:buNone/>
            </a:pPr>
            <a:r>
              <a:rPr lang="en-US" altLang="zh-CN" sz="2400">
                <a:solidFill>
                  <a:schemeClr val="bg1"/>
                </a:solidFill>
                <a:latin typeface="华文细黑" pitchFamily="2" charset="-122"/>
                <a:ea typeface="华文细黑" pitchFamily="2" charset="-122"/>
              </a:rPr>
              <a:t>n</a:t>
            </a:r>
            <a:r>
              <a:rPr lang="zh-CN" altLang="en-US" sz="2400">
                <a:solidFill>
                  <a:schemeClr val="bg1"/>
                </a:solidFill>
                <a:latin typeface="华文细黑" pitchFamily="2" charset="-122"/>
                <a:ea typeface="华文细黑" pitchFamily="2" charset="-122"/>
              </a:rPr>
              <a:t>维数组的元素总数等于各维长度之积。</a:t>
            </a:r>
          </a:p>
        </p:txBody>
      </p:sp>
      <p:sp>
        <p:nvSpPr>
          <p:cNvPr id="34884" name="Text Box 68"/>
          <p:cNvSpPr txBox="1">
            <a:spLocks noChangeArrowheads="1"/>
          </p:cNvSpPr>
          <p:nvPr/>
        </p:nvSpPr>
        <p:spPr bwMode="auto">
          <a:xfrm>
            <a:off x="3708400" y="855663"/>
            <a:ext cx="5073650" cy="1577975"/>
          </a:xfrm>
          <a:prstGeom prst="rect">
            <a:avLst/>
          </a:prstGeom>
          <a:solidFill>
            <a:srgbClr val="0000FF"/>
          </a:solidFill>
          <a:ln w="25400">
            <a:solidFill>
              <a:srgbClr val="FFFF00"/>
            </a:solidFill>
            <a:miter lim="800000"/>
            <a:headEnd/>
            <a:tailEnd/>
          </a:ln>
        </p:spPr>
        <p:txBody>
          <a:bodyPr wrap="none">
            <a:spAutoFit/>
          </a:bodyPr>
          <a:lstStyle/>
          <a:p>
            <a:pPr algn="ctr"/>
            <a:r>
              <a:rPr lang="zh-CN" altLang="en-US" sz="2400">
                <a:solidFill>
                  <a:srgbClr val="FFFF00"/>
                </a:solidFill>
                <a:ea typeface="华文细黑" pitchFamily="2" charset="-122"/>
              </a:rPr>
              <a:t>特别注意</a:t>
            </a:r>
            <a:endParaRPr lang="zh-CN" altLang="en-US" sz="2400">
              <a:solidFill>
                <a:schemeClr val="bg1"/>
              </a:solidFill>
              <a:ea typeface="华文细黑" pitchFamily="2" charset="-122"/>
            </a:endParaRPr>
          </a:p>
          <a:p>
            <a:pPr algn="ctr"/>
            <a:r>
              <a:rPr lang="zh-CN" altLang="en-US" sz="2400">
                <a:solidFill>
                  <a:schemeClr val="bg1"/>
                </a:solidFill>
                <a:ea typeface="华文细黑" pitchFamily="2" charset="-122"/>
              </a:rPr>
              <a:t>数组名表示每个数组的首地址，即：</a:t>
            </a:r>
          </a:p>
          <a:p>
            <a:pPr algn="ctr"/>
            <a:r>
              <a:rPr lang="en-US" altLang="zh-CN" sz="2400">
                <a:solidFill>
                  <a:schemeClr val="bg1"/>
                </a:solidFill>
                <a:ea typeface="华文细黑" pitchFamily="2" charset="-122"/>
              </a:rPr>
              <a:t>a  </a:t>
            </a:r>
            <a:r>
              <a:rPr lang="zh-CN" altLang="en-US" sz="2400">
                <a:solidFill>
                  <a:schemeClr val="bg1"/>
                </a:solidFill>
                <a:ea typeface="华文细黑" pitchFamily="2" charset="-122"/>
              </a:rPr>
              <a:t>表示 </a:t>
            </a:r>
            <a:r>
              <a:rPr lang="en-US" altLang="zh-CN" sz="2400">
                <a:solidFill>
                  <a:schemeClr val="bg1"/>
                </a:solidFill>
                <a:ea typeface="华文细黑" pitchFamily="2" charset="-122"/>
              </a:rPr>
              <a:t>&amp;a[0]</a:t>
            </a:r>
          </a:p>
          <a:p>
            <a:pPr algn="ctr"/>
            <a:r>
              <a:rPr lang="en-US" altLang="zh-CN" sz="2400">
                <a:solidFill>
                  <a:schemeClr val="bg1"/>
                </a:solidFill>
                <a:ea typeface="华文细黑" pitchFamily="2" charset="-122"/>
              </a:rPr>
              <a:t>    b  </a:t>
            </a:r>
            <a:r>
              <a:rPr lang="zh-CN" altLang="en-US" sz="2400">
                <a:solidFill>
                  <a:schemeClr val="bg1"/>
                </a:solidFill>
                <a:ea typeface="华文细黑" pitchFamily="2" charset="-122"/>
              </a:rPr>
              <a:t>表示 </a:t>
            </a:r>
            <a:r>
              <a:rPr lang="en-US" altLang="zh-CN" sz="2400">
                <a:solidFill>
                  <a:schemeClr val="bg1"/>
                </a:solidFill>
                <a:ea typeface="华文细黑" pitchFamily="2" charset="-122"/>
              </a:rPr>
              <a:t>&amp;b[0][0]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81"/>
                                        </p:tgtEl>
                                        <p:attrNameLst>
                                          <p:attrName>style.visibility</p:attrName>
                                        </p:attrNameLst>
                                      </p:cBhvr>
                                      <p:to>
                                        <p:strVal val="visible"/>
                                      </p:to>
                                    </p:set>
                                    <p:animEffect transition="in" filter="blinds(horizontal)">
                                      <p:cBhvr>
                                        <p:cTn id="7" dur="500"/>
                                        <p:tgtEl>
                                          <p:spTgt spid="3488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4884"/>
                                        </p:tgtEl>
                                        <p:attrNameLst>
                                          <p:attrName>style.visibility</p:attrName>
                                        </p:attrNameLst>
                                      </p:cBhvr>
                                      <p:to>
                                        <p:strVal val="visible"/>
                                      </p:to>
                                    </p:set>
                                    <p:animEffect transition="in" filter="strips(downLeft)">
                                      <p:cBhvr>
                                        <p:cTn id="12" dur="500"/>
                                        <p:tgtEl>
                                          <p:spTgt spid="34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81" grpId="0" animBg="1"/>
      <p:bldP spid="34884" grpId="0" animBg="1"/>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3600" smtClean="0">
                <a:solidFill>
                  <a:srgbClr val="FF0000"/>
                </a:solidFill>
                <a:ea typeface="华文细黑" pitchFamily="2" charset="-122"/>
              </a:rPr>
              <a:t>more about multidimensional arrays</a:t>
            </a:r>
            <a:r>
              <a:rPr lang="en-US" altLang="zh-CN" sz="3600" smtClean="0">
                <a:solidFill>
                  <a:srgbClr val="FF0000"/>
                </a:solidFill>
                <a:latin typeface="华文细黑" pitchFamily="2" charset="-122"/>
                <a:ea typeface="华文细黑" pitchFamily="2" charset="-122"/>
              </a:rPr>
              <a:t>…</a:t>
            </a:r>
            <a:endParaRPr lang="en-US" altLang="zh-CN" sz="3600" smtClean="0">
              <a:solidFill>
                <a:srgbClr val="FF0000"/>
              </a:solidFill>
              <a:ea typeface="华文细黑" pitchFamily="2" charset="-122"/>
            </a:endParaRPr>
          </a:p>
        </p:txBody>
      </p:sp>
      <p:sp>
        <p:nvSpPr>
          <p:cNvPr id="14339" name="Rectangle 3"/>
          <p:cNvSpPr>
            <a:spLocks noGrp="1" noChangeArrowheads="1"/>
          </p:cNvSpPr>
          <p:nvPr>
            <p:ph type="body" sz="half" idx="1"/>
          </p:nvPr>
        </p:nvSpPr>
        <p:spPr>
          <a:xfrm>
            <a:off x="468313" y="1412875"/>
            <a:ext cx="8218487" cy="3886200"/>
          </a:xfrm>
        </p:spPr>
        <p:txBody>
          <a:bodyPr/>
          <a:lstStyle/>
          <a:p>
            <a:pPr eaLnBrk="1" hangingPunct="1">
              <a:buFont typeface="Wingdings" pitchFamily="2" charset="2"/>
              <a:buNone/>
            </a:pPr>
            <a:r>
              <a:rPr lang="en-US" altLang="zh-CN" sz="2800" smtClean="0"/>
              <a:t>   </a:t>
            </a:r>
            <a:r>
              <a:rPr lang="zh-CN" altLang="en-US" sz="2000" smtClean="0">
                <a:ea typeface="华文细黑" pitchFamily="2" charset="-122"/>
              </a:rPr>
              <a:t>为了便于理解，可以把多维数组看成一维数组的扩展：</a:t>
            </a:r>
          </a:p>
          <a:p>
            <a:pPr eaLnBrk="1" hangingPunct="1"/>
            <a:r>
              <a:rPr lang="zh-CN" altLang="en-US" sz="2000" smtClean="0">
                <a:ea typeface="华文细黑" pitchFamily="2" charset="-122"/>
              </a:rPr>
              <a:t>二维数组</a:t>
            </a:r>
            <a:r>
              <a:rPr lang="en-US" altLang="zh-CN" sz="2000" smtClean="0">
                <a:ea typeface="华文细黑" pitchFamily="2" charset="-122"/>
              </a:rPr>
              <a:t>(n×m)</a:t>
            </a:r>
            <a:r>
              <a:rPr lang="zh-CN" altLang="en-US" sz="2000" smtClean="0">
                <a:ea typeface="华文细黑" pitchFamily="2" charset="-122"/>
              </a:rPr>
              <a:t>可以看成</a:t>
            </a:r>
            <a:r>
              <a:rPr lang="en-US" altLang="zh-CN" sz="2000" smtClean="0">
                <a:ea typeface="华文细黑" pitchFamily="2" charset="-122"/>
              </a:rPr>
              <a:t>n</a:t>
            </a:r>
            <a:r>
              <a:rPr lang="zh-CN" altLang="en-US" sz="2000" smtClean="0">
                <a:ea typeface="华文细黑" pitchFamily="2" charset="-122"/>
              </a:rPr>
              <a:t>行</a:t>
            </a:r>
            <a:r>
              <a:rPr lang="en-US" altLang="zh-CN" sz="2000" smtClean="0">
                <a:ea typeface="华文细黑" pitchFamily="2" charset="-122"/>
              </a:rPr>
              <a:t>m</a:t>
            </a:r>
            <a:r>
              <a:rPr lang="zh-CN" altLang="en-US" sz="2000" smtClean="0">
                <a:ea typeface="华文细黑" pitchFamily="2" charset="-122"/>
              </a:rPr>
              <a:t>个元素的一维数组；</a:t>
            </a:r>
          </a:p>
          <a:p>
            <a:pPr eaLnBrk="1" hangingPunct="1"/>
            <a:r>
              <a:rPr lang="zh-CN" altLang="en-US" sz="2000" smtClean="0">
                <a:ea typeface="华文细黑" pitchFamily="2" charset="-122"/>
              </a:rPr>
              <a:t>三维数组</a:t>
            </a:r>
            <a:r>
              <a:rPr lang="en-US" altLang="zh-CN" sz="2000" smtClean="0">
                <a:ea typeface="华文细黑" pitchFamily="2" charset="-122"/>
              </a:rPr>
              <a:t>(p×n×m)</a:t>
            </a:r>
            <a:r>
              <a:rPr lang="zh-CN" altLang="en-US" sz="2000" smtClean="0">
                <a:ea typeface="华文细黑" pitchFamily="2" charset="-122"/>
              </a:rPr>
              <a:t>可以看成</a:t>
            </a:r>
            <a:r>
              <a:rPr lang="en-US" altLang="zh-CN" sz="2000" smtClean="0">
                <a:ea typeface="华文细黑" pitchFamily="2" charset="-122"/>
              </a:rPr>
              <a:t>p</a:t>
            </a:r>
            <a:r>
              <a:rPr lang="zh-CN" altLang="en-US" sz="2000" smtClean="0">
                <a:ea typeface="华文细黑" pitchFamily="2" charset="-122"/>
              </a:rPr>
              <a:t>页</a:t>
            </a:r>
            <a:r>
              <a:rPr lang="en-US" altLang="zh-CN" sz="2000" smtClean="0">
                <a:ea typeface="华文细黑" pitchFamily="2" charset="-122"/>
              </a:rPr>
              <a:t>n</a:t>
            </a:r>
            <a:r>
              <a:rPr lang="zh-CN" altLang="en-US" sz="2000" smtClean="0">
                <a:ea typeface="华文细黑" pitchFamily="2" charset="-122"/>
              </a:rPr>
              <a:t>行</a:t>
            </a:r>
            <a:r>
              <a:rPr lang="en-US" altLang="zh-CN" sz="2000" smtClean="0">
                <a:ea typeface="华文细黑" pitchFamily="2" charset="-122"/>
              </a:rPr>
              <a:t>m</a:t>
            </a:r>
            <a:r>
              <a:rPr lang="zh-CN" altLang="en-US" sz="2000" smtClean="0">
                <a:ea typeface="华文细黑" pitchFamily="2" charset="-122"/>
              </a:rPr>
              <a:t>个元素的一维数组，即</a:t>
            </a:r>
            <a:r>
              <a:rPr lang="en-US" altLang="zh-CN" sz="2000" smtClean="0">
                <a:ea typeface="华文细黑" pitchFamily="2" charset="-122"/>
              </a:rPr>
              <a:t>p</a:t>
            </a:r>
            <a:r>
              <a:rPr lang="zh-CN" altLang="en-US" sz="2000" smtClean="0">
                <a:ea typeface="华文细黑" pitchFamily="2" charset="-122"/>
              </a:rPr>
              <a:t>页二维数组</a:t>
            </a:r>
            <a:r>
              <a:rPr lang="en-US" altLang="zh-CN" sz="2000" smtClean="0">
                <a:ea typeface="华文细黑" pitchFamily="2" charset="-122"/>
              </a:rPr>
              <a:t>(n×m)</a:t>
            </a:r>
            <a:r>
              <a:rPr lang="zh-CN" altLang="en-US" sz="2000" smtClean="0">
                <a:ea typeface="华文细黑" pitchFamily="2" charset="-122"/>
              </a:rPr>
              <a:t>；</a:t>
            </a:r>
          </a:p>
          <a:p>
            <a:pPr eaLnBrk="1" hangingPunct="1"/>
            <a:r>
              <a:rPr lang="zh-CN" altLang="en-US" sz="2000" smtClean="0">
                <a:ea typeface="华文细黑" pitchFamily="2" charset="-122"/>
              </a:rPr>
              <a:t>四维数组</a:t>
            </a:r>
            <a:r>
              <a:rPr lang="en-US" altLang="zh-CN" sz="2000" smtClean="0">
                <a:ea typeface="华文细黑" pitchFamily="2" charset="-122"/>
              </a:rPr>
              <a:t>(v×p×n×m)</a:t>
            </a:r>
            <a:r>
              <a:rPr lang="zh-CN" altLang="en-US" sz="2000" smtClean="0">
                <a:ea typeface="华文细黑" pitchFamily="2" charset="-122"/>
              </a:rPr>
              <a:t>可以看成</a:t>
            </a:r>
            <a:r>
              <a:rPr lang="en-US" altLang="zh-CN" sz="2000" smtClean="0">
                <a:ea typeface="华文细黑" pitchFamily="2" charset="-122"/>
              </a:rPr>
              <a:t>v</a:t>
            </a:r>
            <a:r>
              <a:rPr lang="zh-CN" altLang="en-US" sz="2000" smtClean="0">
                <a:ea typeface="华文细黑" pitchFamily="2" charset="-122"/>
              </a:rPr>
              <a:t>册</a:t>
            </a:r>
            <a:r>
              <a:rPr lang="en-US" altLang="zh-CN" sz="2000" smtClean="0">
                <a:ea typeface="华文细黑" pitchFamily="2" charset="-122"/>
              </a:rPr>
              <a:t>p</a:t>
            </a:r>
            <a:r>
              <a:rPr lang="zh-CN" altLang="en-US" sz="2000" smtClean="0">
                <a:ea typeface="华文细黑" pitchFamily="2" charset="-122"/>
              </a:rPr>
              <a:t>页</a:t>
            </a:r>
            <a:r>
              <a:rPr lang="en-US" altLang="zh-CN" sz="2000" smtClean="0">
                <a:ea typeface="华文细黑" pitchFamily="2" charset="-122"/>
              </a:rPr>
              <a:t>n</a:t>
            </a:r>
            <a:r>
              <a:rPr lang="zh-CN" altLang="en-US" sz="2000" smtClean="0">
                <a:ea typeface="华文细黑" pitchFamily="2" charset="-122"/>
              </a:rPr>
              <a:t>行</a:t>
            </a:r>
            <a:r>
              <a:rPr lang="en-US" altLang="zh-CN" sz="2000" smtClean="0">
                <a:ea typeface="华文细黑" pitchFamily="2" charset="-122"/>
              </a:rPr>
              <a:t>m</a:t>
            </a:r>
            <a:r>
              <a:rPr lang="zh-CN" altLang="en-US" sz="2000" smtClean="0">
                <a:ea typeface="华文细黑" pitchFamily="2" charset="-122"/>
              </a:rPr>
              <a:t>个元素的一维数组，即</a:t>
            </a:r>
            <a:r>
              <a:rPr lang="en-US" altLang="zh-CN" sz="2000" smtClean="0">
                <a:ea typeface="华文细黑" pitchFamily="2" charset="-122"/>
              </a:rPr>
              <a:t>v</a:t>
            </a:r>
            <a:r>
              <a:rPr lang="zh-CN" altLang="en-US" sz="2000" smtClean="0">
                <a:ea typeface="华文细黑" pitchFamily="2" charset="-122"/>
              </a:rPr>
              <a:t>册三维数组</a:t>
            </a:r>
            <a:r>
              <a:rPr lang="en-US" altLang="zh-CN" sz="2000" smtClean="0">
                <a:ea typeface="华文细黑" pitchFamily="2" charset="-122"/>
              </a:rPr>
              <a:t>(p×n×m)</a:t>
            </a:r>
          </a:p>
          <a:p>
            <a:pPr eaLnBrk="1" hangingPunct="1"/>
            <a:r>
              <a:rPr lang="zh-CN" altLang="en-US" sz="2000" smtClean="0">
                <a:ea typeface="华文细黑" pitchFamily="2" charset="-122"/>
              </a:rPr>
              <a:t>以此类推。</a:t>
            </a:r>
          </a:p>
          <a:p>
            <a:pPr eaLnBrk="1" hangingPunct="1"/>
            <a:endParaRPr lang="en-US" altLang="zh-CN" sz="2000" smtClean="0">
              <a:ea typeface="华文细黑" pitchFamily="2" charset="-122"/>
            </a:endParaRPr>
          </a:p>
        </p:txBody>
      </p:sp>
      <p:pic>
        <p:nvPicPr>
          <p:cNvPr id="46102" name="Picture 22" descr="二维数组"/>
          <p:cNvPicPr>
            <a:picLocks noChangeAspect="1" noChangeArrowheads="1"/>
          </p:cNvPicPr>
          <p:nvPr>
            <p:ph sz="quarter" idx="2"/>
          </p:nvPr>
        </p:nvPicPr>
        <p:blipFill>
          <a:blip r:embed="rId2"/>
          <a:srcRect/>
          <a:stretch>
            <a:fillRect/>
          </a:stretch>
        </p:blipFill>
        <p:spPr>
          <a:xfrm>
            <a:off x="611188" y="4076700"/>
            <a:ext cx="7848600" cy="2646363"/>
          </a:xfrm>
          <a:noFill/>
        </p:spPr>
      </p:pic>
      <p:sp>
        <p:nvSpPr>
          <p:cNvPr id="14341" name="Text Box 4"/>
          <p:cNvSpPr txBox="1">
            <a:spLocks noChangeArrowheads="1"/>
          </p:cNvSpPr>
          <p:nvPr/>
        </p:nvSpPr>
        <p:spPr bwMode="auto">
          <a:xfrm>
            <a:off x="4264025" y="1562100"/>
            <a:ext cx="3908425" cy="366713"/>
          </a:xfrm>
          <a:prstGeom prst="rect">
            <a:avLst/>
          </a:prstGeom>
          <a:noFill/>
          <a:ln w="9525">
            <a:noFill/>
            <a:miter lim="800000"/>
            <a:headEnd/>
            <a:tailEnd/>
          </a:ln>
        </p:spPr>
        <p:txBody>
          <a:bodyPr>
            <a:spAutoFit/>
          </a:bodyPr>
          <a:lstStyle/>
          <a:p>
            <a:endParaRPr lang="zh-CN" altLang="zh-CN"/>
          </a:p>
        </p:txBody>
      </p:sp>
      <p:pic>
        <p:nvPicPr>
          <p:cNvPr id="46104" name="Picture 24" descr="三维数组"/>
          <p:cNvPicPr>
            <a:picLocks noChangeAspect="1" noChangeArrowheads="1"/>
          </p:cNvPicPr>
          <p:nvPr>
            <p:ph sz="quarter" idx="3"/>
          </p:nvPr>
        </p:nvPicPr>
        <p:blipFill>
          <a:blip r:embed="rId3"/>
          <a:srcRect/>
          <a:stretch>
            <a:fillRect/>
          </a:stretch>
        </p:blipFill>
        <p:spPr>
          <a:xfrm>
            <a:off x="539750" y="3689350"/>
            <a:ext cx="7921625" cy="316865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102"/>
                                        </p:tgtEl>
                                        <p:attrNameLst>
                                          <p:attrName>style.visibility</p:attrName>
                                        </p:attrNameLst>
                                      </p:cBhvr>
                                      <p:to>
                                        <p:strVal val="visible"/>
                                      </p:to>
                                    </p:set>
                                    <p:anim calcmode="lin" valueType="num">
                                      <p:cBhvr additive="base">
                                        <p:cTn id="7" dur="500" fill="hold"/>
                                        <p:tgtEl>
                                          <p:spTgt spid="46102"/>
                                        </p:tgtEl>
                                        <p:attrNameLst>
                                          <p:attrName>ppt_x</p:attrName>
                                        </p:attrNameLst>
                                      </p:cBhvr>
                                      <p:tavLst>
                                        <p:tav tm="0">
                                          <p:val>
                                            <p:strVal val="0-#ppt_w/2"/>
                                          </p:val>
                                        </p:tav>
                                        <p:tav tm="100000">
                                          <p:val>
                                            <p:strVal val="#ppt_x"/>
                                          </p:val>
                                        </p:tav>
                                      </p:tavLst>
                                    </p:anim>
                                    <p:anim calcmode="lin" valueType="num">
                                      <p:cBhvr additive="base">
                                        <p:cTn id="8" dur="500" fill="hold"/>
                                        <p:tgtEl>
                                          <p:spTgt spid="461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104"/>
                                        </p:tgtEl>
                                        <p:attrNameLst>
                                          <p:attrName>style.visibility</p:attrName>
                                        </p:attrNameLst>
                                      </p:cBhvr>
                                      <p:to>
                                        <p:strVal val="visible"/>
                                      </p:to>
                                    </p:set>
                                    <p:anim calcmode="lin" valueType="num">
                                      <p:cBhvr additive="base">
                                        <p:cTn id="13" dur="500" fill="hold"/>
                                        <p:tgtEl>
                                          <p:spTgt spid="46104"/>
                                        </p:tgtEl>
                                        <p:attrNameLst>
                                          <p:attrName>ppt_x</p:attrName>
                                        </p:attrNameLst>
                                      </p:cBhvr>
                                      <p:tavLst>
                                        <p:tav tm="0">
                                          <p:val>
                                            <p:strVal val="1+#ppt_w/2"/>
                                          </p:val>
                                        </p:tav>
                                        <p:tav tm="100000">
                                          <p:val>
                                            <p:strVal val="#ppt_x"/>
                                          </p:val>
                                        </p:tav>
                                      </p:tavLst>
                                    </p:anim>
                                    <p:anim calcmode="lin" valueType="num">
                                      <p:cBhvr additive="base">
                                        <p:cTn id="14" dur="500" fill="hold"/>
                                        <p:tgtEl>
                                          <p:spTgt spid="46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zh-CN" altLang="en-US" sz="4000" smtClean="0">
                <a:solidFill>
                  <a:srgbClr val="FF0000"/>
                </a:solidFill>
                <a:ea typeface="黑体" pitchFamily="2" charset="-122"/>
              </a:rPr>
              <a:t>三、数组的存储结构</a:t>
            </a:r>
          </a:p>
        </p:txBody>
      </p:sp>
      <p:sp>
        <p:nvSpPr>
          <p:cNvPr id="15363" name="Rectangle 3"/>
          <p:cNvSpPr>
            <a:spLocks noGrp="1" noChangeArrowheads="1"/>
          </p:cNvSpPr>
          <p:nvPr>
            <p:ph type="body" sz="half" idx="1"/>
          </p:nvPr>
        </p:nvSpPr>
        <p:spPr>
          <a:xfrm>
            <a:off x="457200" y="1628775"/>
            <a:ext cx="8686800" cy="1368425"/>
          </a:xfrm>
        </p:spPr>
        <p:txBody>
          <a:bodyPr/>
          <a:lstStyle/>
          <a:p>
            <a:pPr eaLnBrk="1" hangingPunct="1"/>
            <a:r>
              <a:rPr lang="zh-CN" altLang="en-US" sz="2400" smtClean="0">
                <a:ea typeface="华文细黑" pitchFamily="2" charset="-122"/>
              </a:rPr>
              <a:t>根据数组的</a:t>
            </a:r>
            <a:r>
              <a:rPr lang="zh-CN" altLang="en-US" sz="2400" smtClean="0">
                <a:solidFill>
                  <a:srgbClr val="3333FF"/>
                </a:solidFill>
                <a:ea typeface="华文细黑" pitchFamily="2" charset="-122"/>
              </a:rPr>
              <a:t>数据类型</a:t>
            </a:r>
            <a:r>
              <a:rPr lang="en-US" altLang="zh-CN" sz="2400" smtClean="0">
                <a:ea typeface="华文细黑" pitchFamily="2" charset="-122"/>
              </a:rPr>
              <a:t>,</a:t>
            </a:r>
            <a:r>
              <a:rPr lang="zh-CN" altLang="en-US" sz="2400" smtClean="0">
                <a:ea typeface="华文细黑" pitchFamily="2" charset="-122"/>
              </a:rPr>
              <a:t>为每一元素安排相同长度的存储单元。</a:t>
            </a:r>
          </a:p>
          <a:p>
            <a:pPr eaLnBrk="1" hangingPunct="1"/>
            <a:r>
              <a:rPr lang="zh-CN" altLang="en-US" sz="2400" smtClean="0">
                <a:ea typeface="华文细黑" pitchFamily="2" charset="-122"/>
              </a:rPr>
              <a:t>根据数组的</a:t>
            </a:r>
            <a:r>
              <a:rPr lang="zh-CN" altLang="en-US" sz="2400" smtClean="0">
                <a:solidFill>
                  <a:srgbClr val="3333FF"/>
                </a:solidFill>
                <a:ea typeface="华文细黑" pitchFamily="2" charset="-122"/>
              </a:rPr>
              <a:t>存储属性</a:t>
            </a:r>
            <a:r>
              <a:rPr lang="en-US" altLang="zh-CN" sz="2400" smtClean="0">
                <a:ea typeface="华文细黑" pitchFamily="2" charset="-122"/>
              </a:rPr>
              <a:t>,</a:t>
            </a:r>
            <a:r>
              <a:rPr lang="zh-CN" altLang="en-US" sz="2400" smtClean="0">
                <a:ea typeface="华文细黑" pitchFamily="2" charset="-122"/>
              </a:rPr>
              <a:t>将其安排在内存动态、静态存储区或寄存器区。</a:t>
            </a:r>
          </a:p>
        </p:txBody>
      </p:sp>
      <p:pic>
        <p:nvPicPr>
          <p:cNvPr id="15364" name="Picture 4" descr="数组存储结构"/>
          <p:cNvPicPr>
            <a:picLocks noChangeAspect="1" noChangeArrowheads="1"/>
          </p:cNvPicPr>
          <p:nvPr>
            <p:ph sz="half" idx="2"/>
          </p:nvPr>
        </p:nvPicPr>
        <p:blipFill>
          <a:blip r:embed="rId2"/>
          <a:srcRect/>
          <a:stretch>
            <a:fillRect/>
          </a:stretch>
        </p:blipFill>
        <p:spPr>
          <a:xfrm>
            <a:off x="971550" y="3213100"/>
            <a:ext cx="7488238" cy="3027363"/>
          </a:xfrm>
          <a:noFill/>
        </p:spPr>
      </p:pic>
      <p:sp>
        <p:nvSpPr>
          <p:cNvPr id="21510" name="Rectangle 6"/>
          <p:cNvSpPr>
            <a:spLocks noChangeArrowheads="1"/>
          </p:cNvSpPr>
          <p:nvPr/>
        </p:nvSpPr>
        <p:spPr bwMode="auto">
          <a:xfrm>
            <a:off x="5795963" y="3141663"/>
            <a:ext cx="2736850" cy="3095625"/>
          </a:xfrm>
          <a:prstGeom prst="rect">
            <a:avLst/>
          </a:prstGeom>
          <a:solidFill>
            <a:srgbClr val="CCFFCC">
              <a:alpha val="14117"/>
            </a:srgbClr>
          </a:solidFill>
          <a:ln w="25400">
            <a:solidFill>
              <a:srgbClr val="FF6600"/>
            </a:solidFill>
            <a:miter lim="800000"/>
            <a:headEnd/>
            <a:tailEnd/>
          </a:ln>
        </p:spPr>
        <p:txBody>
          <a:bodyPr wrap="none" anchor="ctr"/>
          <a:lstStyle/>
          <a:p>
            <a:endParaRPr lang="zh-CN" altLang="en-US"/>
          </a:p>
        </p:txBody>
      </p:sp>
      <p:sp>
        <p:nvSpPr>
          <p:cNvPr id="21511" name="Rectangle 7"/>
          <p:cNvSpPr>
            <a:spLocks noChangeArrowheads="1"/>
          </p:cNvSpPr>
          <p:nvPr/>
        </p:nvSpPr>
        <p:spPr bwMode="auto">
          <a:xfrm>
            <a:off x="900113" y="3140075"/>
            <a:ext cx="5040312" cy="3097213"/>
          </a:xfrm>
          <a:prstGeom prst="rect">
            <a:avLst/>
          </a:prstGeom>
          <a:solidFill>
            <a:srgbClr val="CCFFFF">
              <a:alpha val="14117"/>
            </a:srgbClr>
          </a:solidFill>
          <a:ln w="25400">
            <a:solidFill>
              <a:srgbClr val="FF66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 calcmode="lin" valueType="num">
                                      <p:cBhvr additive="base">
                                        <p:cTn id="7" dur="500" fill="hold"/>
                                        <p:tgtEl>
                                          <p:spTgt spid="21511"/>
                                        </p:tgtEl>
                                        <p:attrNameLst>
                                          <p:attrName>ppt_x</p:attrName>
                                        </p:attrNameLst>
                                      </p:cBhvr>
                                      <p:tavLst>
                                        <p:tav tm="0">
                                          <p:val>
                                            <p:strVal val="0-#ppt_w/2"/>
                                          </p:val>
                                        </p:tav>
                                        <p:tav tm="100000">
                                          <p:val>
                                            <p:strVal val="#ppt_x"/>
                                          </p:val>
                                        </p:tav>
                                      </p:tavLst>
                                    </p:anim>
                                    <p:anim calcmode="lin" valueType="num">
                                      <p:cBhvr additive="base">
                                        <p:cTn id="8" dur="500" fill="hold"/>
                                        <p:tgtEl>
                                          <p:spTgt spid="215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10"/>
                                        </p:tgtEl>
                                        <p:attrNameLst>
                                          <p:attrName>style.visibility</p:attrName>
                                        </p:attrNameLst>
                                      </p:cBhvr>
                                      <p:to>
                                        <p:strVal val="visible"/>
                                      </p:to>
                                    </p:set>
                                    <p:anim calcmode="lin" valueType="num">
                                      <p:cBhvr additive="base">
                                        <p:cTn id="13" dur="500" fill="hold"/>
                                        <p:tgtEl>
                                          <p:spTgt spid="21510"/>
                                        </p:tgtEl>
                                        <p:attrNameLst>
                                          <p:attrName>ppt_x</p:attrName>
                                        </p:attrNameLst>
                                      </p:cBhvr>
                                      <p:tavLst>
                                        <p:tav tm="0">
                                          <p:val>
                                            <p:strVal val="1+#ppt_w/2"/>
                                          </p:val>
                                        </p:tav>
                                        <p:tav tm="100000">
                                          <p:val>
                                            <p:strVal val="#ppt_x"/>
                                          </p:val>
                                        </p:tav>
                                      </p:tavLst>
                                    </p:anim>
                                    <p:anim calcmode="lin" valueType="num">
                                      <p:cBhvr additive="base">
                                        <p:cTn id="14"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zh-CN" altLang="en-US" sz="4000" smtClean="0">
                <a:solidFill>
                  <a:srgbClr val="FF0000"/>
                </a:solidFill>
                <a:ea typeface="黑体" pitchFamily="2" charset="-122"/>
              </a:rPr>
              <a:t>四、数组的初始化（赋初值）</a:t>
            </a:r>
          </a:p>
        </p:txBody>
      </p:sp>
      <p:sp>
        <p:nvSpPr>
          <p:cNvPr id="16387" name="Rectangle 3"/>
          <p:cNvSpPr>
            <a:spLocks noGrp="1" noChangeArrowheads="1"/>
          </p:cNvSpPr>
          <p:nvPr>
            <p:ph type="body" idx="1"/>
          </p:nvPr>
        </p:nvSpPr>
        <p:spPr>
          <a:xfrm>
            <a:off x="457200" y="1628775"/>
            <a:ext cx="8229600" cy="4679950"/>
          </a:xfrm>
        </p:spPr>
        <p:txBody>
          <a:bodyPr/>
          <a:lstStyle/>
          <a:p>
            <a:pPr eaLnBrk="1" hangingPunct="1"/>
            <a:r>
              <a:rPr lang="zh-CN" altLang="en-US" sz="2900" smtClean="0">
                <a:ea typeface="华文细黑" pitchFamily="2" charset="-122"/>
              </a:rPr>
              <a:t>旧版标准：只允许对外部或静态的数组初始化</a:t>
            </a:r>
          </a:p>
          <a:p>
            <a:pPr eaLnBrk="1" hangingPunct="1"/>
            <a:r>
              <a:rPr lang="zh-CN" altLang="en-US" sz="2900" smtClean="0">
                <a:ea typeface="华文细黑" pitchFamily="2" charset="-122"/>
              </a:rPr>
              <a:t>新版标准：也允许对</a:t>
            </a:r>
            <a:r>
              <a:rPr lang="en-US" altLang="zh-CN" sz="2900" smtClean="0">
                <a:ea typeface="华文细黑" pitchFamily="2" charset="-122"/>
              </a:rPr>
              <a:t>auto</a:t>
            </a:r>
            <a:r>
              <a:rPr lang="zh-CN" altLang="en-US" sz="2900" smtClean="0">
                <a:ea typeface="华文细黑" pitchFamily="2" charset="-122"/>
              </a:rPr>
              <a:t>数组初始化（只能用常量表达式）。</a:t>
            </a:r>
          </a:p>
          <a:p>
            <a:pPr eaLnBrk="1" hangingPunct="1"/>
            <a:r>
              <a:rPr lang="zh-CN" altLang="en-US" sz="2900" smtClean="0">
                <a:ea typeface="华文细黑" pitchFamily="2" charset="-122"/>
              </a:rPr>
              <a:t>一般形式：</a:t>
            </a:r>
          </a:p>
          <a:p>
            <a:pPr eaLnBrk="1" hangingPunct="1">
              <a:buFont typeface="Wingdings" pitchFamily="2" charset="2"/>
              <a:buNone/>
            </a:pPr>
            <a:r>
              <a:rPr lang="zh-CN" altLang="en-US" sz="2900" smtClean="0">
                <a:ea typeface="华文细黑" pitchFamily="2" charset="-122"/>
              </a:rPr>
              <a:t>       </a:t>
            </a:r>
            <a:r>
              <a:rPr lang="en-US" altLang="zh-CN" sz="2900" smtClean="0">
                <a:ea typeface="华文细黑" pitchFamily="2" charset="-122"/>
              </a:rPr>
              <a:t>int a[5]={1,2,3,4,5};</a:t>
            </a:r>
          </a:p>
          <a:p>
            <a:pPr eaLnBrk="1" hangingPunct="1">
              <a:buFont typeface="Wingdings" pitchFamily="2" charset="2"/>
              <a:buNone/>
            </a:pPr>
            <a:r>
              <a:rPr lang="en-US" altLang="zh-CN" sz="2900" smtClean="0">
                <a:ea typeface="华文细黑" pitchFamily="2" charset="-122"/>
              </a:rPr>
              <a:t>       int b[2][3]={{1,2,3},{4,5,6}};</a:t>
            </a:r>
          </a:p>
          <a:p>
            <a:pPr eaLnBrk="1" hangingPunct="1">
              <a:buFont typeface="Wingdings" pitchFamily="2" charset="2"/>
              <a:buNone/>
            </a:pPr>
            <a:r>
              <a:rPr lang="en-US" altLang="zh-CN" sz="2900" smtClean="0">
                <a:ea typeface="华文细黑" pitchFamily="2" charset="-122"/>
              </a:rPr>
              <a:t> </a:t>
            </a:r>
            <a:r>
              <a:rPr lang="zh-CN" altLang="en-US" sz="2900" smtClean="0">
                <a:ea typeface="华文细黑" pitchFamily="2" charset="-122"/>
              </a:rPr>
              <a:t>或</a:t>
            </a:r>
          </a:p>
          <a:p>
            <a:pPr eaLnBrk="1" hangingPunct="1">
              <a:buFont typeface="Wingdings" pitchFamily="2" charset="2"/>
              <a:buNone/>
            </a:pPr>
            <a:r>
              <a:rPr lang="zh-CN" altLang="en-US" sz="2900" smtClean="0">
                <a:ea typeface="华文细黑" pitchFamily="2" charset="-122"/>
              </a:rPr>
              <a:t>       </a:t>
            </a:r>
            <a:r>
              <a:rPr lang="en-US" altLang="zh-CN" sz="2900" smtClean="0">
                <a:ea typeface="华文细黑" pitchFamily="2" charset="-122"/>
              </a:rPr>
              <a:t>int b[2][3]={1,2,3,4,5,6};</a:t>
            </a:r>
          </a:p>
          <a:p>
            <a:pPr eaLnBrk="1" hangingPunct="1">
              <a:spcBef>
                <a:spcPct val="50000"/>
              </a:spcBef>
              <a:buFont typeface="Wingdings" pitchFamily="2" charset="2"/>
              <a:buNone/>
            </a:pPr>
            <a:endParaRPr lang="en-US" altLang="zh-CN" sz="2900" smtClean="0">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zh-CN" altLang="en-US" sz="4000" smtClean="0">
                <a:solidFill>
                  <a:srgbClr val="FF0000"/>
                </a:solidFill>
                <a:ea typeface="黑体" pitchFamily="2" charset="-122"/>
              </a:rPr>
              <a:t>四、数组的初始化（赋初值）</a:t>
            </a:r>
          </a:p>
        </p:txBody>
      </p:sp>
      <p:sp>
        <p:nvSpPr>
          <p:cNvPr id="17411" name="Rectangle 3"/>
          <p:cNvSpPr>
            <a:spLocks noGrp="1" noChangeArrowheads="1"/>
          </p:cNvSpPr>
          <p:nvPr>
            <p:ph type="body" idx="1"/>
          </p:nvPr>
        </p:nvSpPr>
        <p:spPr/>
        <p:txBody>
          <a:bodyPr/>
          <a:lstStyle/>
          <a:p>
            <a:pPr eaLnBrk="1" hangingPunct="1"/>
            <a:r>
              <a:rPr lang="zh-CN" altLang="en-US" sz="2800" smtClean="0">
                <a:ea typeface="华文细黑" pitchFamily="2" charset="-122"/>
              </a:rPr>
              <a:t>简略形式：</a:t>
            </a:r>
          </a:p>
          <a:p>
            <a:pPr eaLnBrk="1" hangingPunct="1">
              <a:buFont typeface="Wingdings" pitchFamily="2" charset="2"/>
              <a:buNone/>
            </a:pPr>
            <a:r>
              <a:rPr lang="zh-CN" altLang="en-US" sz="2800" smtClean="0">
                <a:ea typeface="华文细黑" pitchFamily="2" charset="-122"/>
              </a:rPr>
              <a:t> </a:t>
            </a:r>
            <a:r>
              <a:rPr lang="en-US" altLang="zh-CN" sz="2800" smtClean="0">
                <a:ea typeface="华文细黑" pitchFamily="2" charset="-122"/>
              </a:rPr>
              <a:t>1</a:t>
            </a:r>
            <a:r>
              <a:rPr lang="zh-CN" altLang="en-US" sz="2800" smtClean="0">
                <a:ea typeface="华文细黑" pitchFamily="2" charset="-122"/>
              </a:rPr>
              <a:t>、省略第一维数组大小。如：</a:t>
            </a:r>
          </a:p>
          <a:p>
            <a:pPr eaLnBrk="1" hangingPunct="1">
              <a:buFont typeface="Wingdings" pitchFamily="2" charset="2"/>
              <a:buNone/>
            </a:pPr>
            <a:r>
              <a:rPr lang="zh-CN" altLang="en-US" sz="2800" smtClean="0">
                <a:ea typeface="华文细黑" pitchFamily="2" charset="-122"/>
              </a:rPr>
              <a:t>         </a:t>
            </a:r>
            <a:r>
              <a:rPr lang="en-US" altLang="zh-CN" sz="2800" smtClean="0">
                <a:ea typeface="华文细黑" pitchFamily="2" charset="-122"/>
              </a:rPr>
              <a:t>int a[ ]={</a:t>
            </a:r>
            <a:r>
              <a:rPr lang="en-US" altLang="zh-CN" sz="2800" smtClean="0">
                <a:latin typeface="宋体" pitchFamily="2" charset="-122"/>
              </a:rPr>
              <a:t>…</a:t>
            </a:r>
            <a:r>
              <a:rPr lang="en-US" altLang="zh-CN" sz="2800" smtClean="0">
                <a:ea typeface="华文细黑" pitchFamily="2" charset="-122"/>
              </a:rPr>
              <a:t>},b[][3]={</a:t>
            </a:r>
            <a:r>
              <a:rPr lang="en-US" altLang="zh-CN" sz="2800" smtClean="0">
                <a:latin typeface="宋体" pitchFamily="2" charset="-122"/>
              </a:rPr>
              <a:t>…</a:t>
            </a:r>
            <a:r>
              <a:rPr lang="en-US" altLang="zh-CN" sz="2800" smtClean="0">
                <a:ea typeface="华文细黑" pitchFamily="2" charset="-122"/>
              </a:rPr>
              <a:t>};</a:t>
            </a:r>
          </a:p>
          <a:p>
            <a:pPr eaLnBrk="1" hangingPunct="1">
              <a:buFont typeface="Wingdings" pitchFamily="2" charset="2"/>
              <a:buNone/>
            </a:pPr>
            <a:r>
              <a:rPr lang="en-US" altLang="zh-CN" sz="2800" smtClean="0">
                <a:ea typeface="华文细黑" pitchFamily="2" charset="-122"/>
              </a:rPr>
              <a:t> 2</a:t>
            </a:r>
            <a:r>
              <a:rPr lang="zh-CN" altLang="en-US" sz="2800" smtClean="0">
                <a:ea typeface="华文细黑" pitchFamily="2" charset="-122"/>
              </a:rPr>
              <a:t>、省略元素值。如：</a:t>
            </a:r>
          </a:p>
          <a:p>
            <a:pPr eaLnBrk="1" hangingPunct="1">
              <a:buFont typeface="Wingdings" pitchFamily="2" charset="2"/>
              <a:buNone/>
            </a:pPr>
            <a:r>
              <a:rPr lang="zh-CN" altLang="en-US" sz="2800" smtClean="0">
                <a:ea typeface="华文细黑" pitchFamily="2" charset="-122"/>
              </a:rPr>
              <a:t>      </a:t>
            </a:r>
            <a:r>
              <a:rPr lang="en-US" altLang="zh-CN" sz="2800" smtClean="0">
                <a:ea typeface="华文细黑" pitchFamily="2" charset="-122"/>
              </a:rPr>
              <a:t>int x[6]={1,2,3,4};    </a:t>
            </a:r>
            <a:r>
              <a:rPr lang="en-US" altLang="zh-CN" sz="2800" smtClean="0">
                <a:solidFill>
                  <a:srgbClr val="CC0000"/>
                </a:solidFill>
                <a:ea typeface="华文细黑" pitchFamily="2" charset="-122"/>
              </a:rPr>
              <a:t>(x[4]</a:t>
            </a:r>
            <a:r>
              <a:rPr lang="zh-CN" altLang="en-US" sz="2800" smtClean="0">
                <a:solidFill>
                  <a:srgbClr val="CC0000"/>
                </a:solidFill>
                <a:ea typeface="华文细黑" pitchFamily="2" charset="-122"/>
              </a:rPr>
              <a:t>、</a:t>
            </a:r>
            <a:r>
              <a:rPr lang="en-US" altLang="zh-CN" sz="2800" smtClean="0">
                <a:solidFill>
                  <a:srgbClr val="CC0000"/>
                </a:solidFill>
                <a:ea typeface="华文细黑" pitchFamily="2" charset="-122"/>
              </a:rPr>
              <a:t>x[5]</a:t>
            </a:r>
            <a:r>
              <a:rPr lang="zh-CN" altLang="en-US" sz="2800" smtClean="0">
                <a:solidFill>
                  <a:srgbClr val="CC0000"/>
                </a:solidFill>
                <a:ea typeface="华文细黑" pitchFamily="2" charset="-122"/>
              </a:rPr>
              <a:t>自动用</a:t>
            </a:r>
            <a:r>
              <a:rPr lang="en-US" altLang="zh-CN" sz="2800" smtClean="0">
                <a:solidFill>
                  <a:srgbClr val="CC0000"/>
                </a:solidFill>
                <a:ea typeface="华文细黑" pitchFamily="2" charset="-122"/>
              </a:rPr>
              <a:t>0</a:t>
            </a:r>
            <a:r>
              <a:rPr lang="zh-CN" altLang="en-US" sz="2800" smtClean="0">
                <a:solidFill>
                  <a:srgbClr val="CC0000"/>
                </a:solidFill>
                <a:ea typeface="华文细黑" pitchFamily="2" charset="-122"/>
              </a:rPr>
              <a:t>补足</a:t>
            </a:r>
            <a:r>
              <a:rPr lang="en-US" altLang="zh-CN" sz="2800" smtClean="0">
                <a:solidFill>
                  <a:srgbClr val="CC0000"/>
                </a:solidFill>
                <a:ea typeface="华文细黑" pitchFamily="2" charset="-122"/>
              </a:rPr>
              <a:t>)</a:t>
            </a:r>
          </a:p>
          <a:p>
            <a:pPr eaLnBrk="1" hangingPunct="1">
              <a:buFont typeface="Wingdings" pitchFamily="2" charset="2"/>
              <a:buNone/>
            </a:pPr>
            <a:r>
              <a:rPr lang="en-US" altLang="zh-CN" sz="2800" smtClean="0">
                <a:ea typeface="华文细黑" pitchFamily="2" charset="-122"/>
              </a:rPr>
              <a:t>      int a[5]={0};    int b[3][2]={0};  </a:t>
            </a:r>
          </a:p>
          <a:p>
            <a:pPr eaLnBrk="1" hangingPunct="1">
              <a:buFont typeface="Wingdings" pitchFamily="2" charset="2"/>
              <a:buNone/>
            </a:pPr>
            <a:r>
              <a:rPr lang="en-US" altLang="zh-CN" sz="2800" smtClean="0">
                <a:ea typeface="华文细黑" pitchFamily="2" charset="-122"/>
              </a:rPr>
              <a:t>                                      </a:t>
            </a:r>
            <a:r>
              <a:rPr lang="zh-CN" altLang="en-US" sz="2800" smtClean="0">
                <a:solidFill>
                  <a:srgbClr val="CC0000"/>
                </a:solidFill>
                <a:ea typeface="华文细黑" pitchFamily="2" charset="-122"/>
              </a:rPr>
              <a:t>（全部元素初始 化为</a:t>
            </a:r>
            <a:r>
              <a:rPr lang="en-US" altLang="zh-CN" sz="2800" smtClean="0">
                <a:solidFill>
                  <a:srgbClr val="CC0000"/>
                </a:solidFill>
                <a:ea typeface="华文细黑" pitchFamily="2" charset="-122"/>
              </a:rPr>
              <a:t>0</a:t>
            </a:r>
            <a:r>
              <a:rPr lang="zh-CN" altLang="en-US" sz="2800" smtClean="0">
                <a:solidFill>
                  <a:srgbClr val="CC0000"/>
                </a:solidFill>
                <a:ea typeface="华文细黑" pitchFamily="2" charset="-122"/>
              </a:rPr>
              <a:t>）</a:t>
            </a:r>
          </a:p>
        </p:txBody>
      </p:sp>
    </p:spTree>
  </p:cSld>
  <p:clrMapOvr>
    <a:masterClrMapping/>
  </p:clrMapOvr>
  <p:transition>
    <p:blinds dir="vert"/>
  </p:transition>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457200"/>
            <a:ext cx="8229600" cy="955675"/>
          </a:xfrm>
        </p:spPr>
        <p:txBody>
          <a:bodyPr/>
          <a:lstStyle/>
          <a:p>
            <a:pPr algn="ctr" eaLnBrk="1" hangingPunct="1"/>
            <a:r>
              <a:rPr lang="zh-CN" altLang="en-US" sz="4000" smtClean="0">
                <a:solidFill>
                  <a:srgbClr val="FF0000"/>
                </a:solidFill>
                <a:ea typeface="黑体" pitchFamily="2" charset="-122"/>
              </a:rPr>
              <a:t>四、数组的初始化（赋初值）</a:t>
            </a:r>
          </a:p>
        </p:txBody>
      </p:sp>
      <p:sp>
        <p:nvSpPr>
          <p:cNvPr id="18435" name="Rectangle 6"/>
          <p:cNvSpPr>
            <a:spLocks noGrp="1" noChangeArrowheads="1"/>
          </p:cNvSpPr>
          <p:nvPr>
            <p:ph type="body" sz="half" idx="1"/>
          </p:nvPr>
        </p:nvSpPr>
        <p:spPr>
          <a:xfrm>
            <a:off x="323850" y="1484313"/>
            <a:ext cx="6481763" cy="2520950"/>
          </a:xfrm>
          <a:solidFill>
            <a:srgbClr val="993366"/>
          </a:solidFill>
          <a:ln w="25400">
            <a:solidFill>
              <a:srgbClr val="FF6600"/>
            </a:solidFill>
          </a:ln>
        </p:spPr>
        <p:txBody>
          <a:bodyPr/>
          <a:lstStyle/>
          <a:p>
            <a:pPr marL="0" indent="0" eaLnBrk="1" hangingPunct="1">
              <a:lnSpc>
                <a:spcPct val="90000"/>
              </a:lnSpc>
              <a:buFont typeface="Wingdings" pitchFamily="2" charset="2"/>
              <a:buNone/>
            </a:pPr>
            <a:r>
              <a:rPr lang="en-US" altLang="zh-CN" sz="2400" smtClean="0">
                <a:solidFill>
                  <a:srgbClr val="66FFFF"/>
                </a:solidFill>
                <a:ea typeface="华文细黑" pitchFamily="2" charset="-122"/>
              </a:rPr>
              <a:t>【</a:t>
            </a:r>
            <a:r>
              <a:rPr lang="zh-CN" altLang="en-US" sz="2400" smtClean="0">
                <a:solidFill>
                  <a:srgbClr val="66FFFF"/>
                </a:solidFill>
                <a:ea typeface="华文细黑" pitchFamily="2" charset="-122"/>
              </a:rPr>
              <a:t>例一</a:t>
            </a:r>
            <a:r>
              <a:rPr lang="en-US" altLang="zh-CN" sz="2400" smtClean="0">
                <a:solidFill>
                  <a:srgbClr val="66FFFF"/>
                </a:solidFill>
                <a:ea typeface="华文细黑" pitchFamily="2" charset="-122"/>
              </a:rPr>
              <a:t>】</a:t>
            </a:r>
            <a:r>
              <a:rPr lang="zh-CN" altLang="en-US" sz="2400" smtClean="0">
                <a:solidFill>
                  <a:srgbClr val="66FFFF"/>
                </a:solidFill>
                <a:ea typeface="华文细黑" pitchFamily="2" charset="-122"/>
              </a:rPr>
              <a:t>以下程序的运行结果是什么？</a:t>
            </a:r>
          </a:p>
          <a:p>
            <a:pPr marL="0" indent="0" eaLnBrk="1" hangingPunct="1">
              <a:lnSpc>
                <a:spcPct val="90000"/>
              </a:lnSpc>
              <a:buFont typeface="Wingdings" pitchFamily="2" charset="2"/>
              <a:buNone/>
            </a:pPr>
            <a:r>
              <a:rPr lang="en-US" altLang="zh-CN" sz="2400" smtClean="0">
                <a:solidFill>
                  <a:schemeClr val="bg1"/>
                </a:solidFill>
              </a:rPr>
              <a:t>main()</a:t>
            </a:r>
          </a:p>
          <a:p>
            <a:pPr marL="0" indent="0" eaLnBrk="1" hangingPunct="1">
              <a:lnSpc>
                <a:spcPct val="90000"/>
              </a:lnSpc>
              <a:buFont typeface="Wingdings" pitchFamily="2" charset="2"/>
              <a:buNone/>
            </a:pPr>
            <a:r>
              <a:rPr lang="en-US" altLang="zh-CN" sz="2400" smtClean="0">
                <a:solidFill>
                  <a:schemeClr val="bg1"/>
                </a:solidFill>
              </a:rPr>
              <a:t>{</a:t>
            </a:r>
          </a:p>
          <a:p>
            <a:pPr marL="0" indent="0" eaLnBrk="1" hangingPunct="1">
              <a:lnSpc>
                <a:spcPct val="90000"/>
              </a:lnSpc>
              <a:buFont typeface="Wingdings" pitchFamily="2" charset="2"/>
              <a:buNone/>
            </a:pPr>
            <a:r>
              <a:rPr lang="en-US" altLang="zh-CN" sz="2400" smtClean="0">
                <a:solidFill>
                  <a:schemeClr val="bg1"/>
                </a:solidFill>
              </a:rPr>
              <a:t>    int a[][3]={{1,2,3},{4,5},{6},{0}};</a:t>
            </a:r>
          </a:p>
          <a:p>
            <a:pPr marL="0" indent="0" eaLnBrk="1" hangingPunct="1">
              <a:lnSpc>
                <a:spcPct val="90000"/>
              </a:lnSpc>
              <a:buFont typeface="Wingdings" pitchFamily="2" charset="2"/>
              <a:buNone/>
            </a:pPr>
            <a:r>
              <a:rPr lang="en-US" altLang="zh-CN" sz="2400" smtClean="0">
                <a:solidFill>
                  <a:schemeClr val="bg1"/>
                </a:solidFill>
              </a:rPr>
              <a:t>    printf("%d,%d,%d\n",a[1][1],a[2][1],a[3][1]);</a:t>
            </a:r>
          </a:p>
          <a:p>
            <a:pPr marL="0" indent="0" eaLnBrk="1" hangingPunct="1">
              <a:lnSpc>
                <a:spcPct val="90000"/>
              </a:lnSpc>
              <a:buFont typeface="Wingdings" pitchFamily="2" charset="2"/>
              <a:buNone/>
            </a:pPr>
            <a:r>
              <a:rPr lang="en-US" altLang="zh-CN" sz="2400" smtClean="0">
                <a:solidFill>
                  <a:schemeClr val="bg1"/>
                </a:solidFill>
              </a:rPr>
              <a:t>}</a:t>
            </a:r>
          </a:p>
        </p:txBody>
      </p:sp>
      <p:sp>
        <p:nvSpPr>
          <p:cNvPr id="25608" name="Text Box 8"/>
          <p:cNvSpPr txBox="1">
            <a:spLocks noChangeArrowheads="1"/>
          </p:cNvSpPr>
          <p:nvPr/>
        </p:nvSpPr>
        <p:spPr bwMode="auto">
          <a:xfrm>
            <a:off x="7164388" y="1628775"/>
            <a:ext cx="1217612" cy="1571625"/>
          </a:xfrm>
          <a:prstGeom prst="rect">
            <a:avLst/>
          </a:prstGeom>
          <a:solidFill>
            <a:srgbClr val="00FFFF"/>
          </a:solidFill>
          <a:ln w="19050">
            <a:solidFill>
              <a:srgbClr val="FF0000"/>
            </a:solidFill>
            <a:miter lim="800000"/>
            <a:headEnd/>
            <a:tailEnd/>
          </a:ln>
        </p:spPr>
        <p:txBody>
          <a:bodyPr wrap="none">
            <a:spAutoFit/>
          </a:bodyPr>
          <a:lstStyle/>
          <a:p>
            <a:r>
              <a:rPr lang="en-US" altLang="zh-CN" sz="2400"/>
              <a:t>1   2   3</a:t>
            </a:r>
          </a:p>
          <a:p>
            <a:r>
              <a:rPr lang="en-US" altLang="zh-CN" sz="2400"/>
              <a:t>4   5   0</a:t>
            </a:r>
          </a:p>
          <a:p>
            <a:r>
              <a:rPr lang="en-US" altLang="zh-CN" sz="2400"/>
              <a:t>6   0   0</a:t>
            </a:r>
          </a:p>
          <a:p>
            <a:r>
              <a:rPr lang="en-US" altLang="zh-CN" sz="2400"/>
              <a:t>0   0   0</a:t>
            </a:r>
          </a:p>
        </p:txBody>
      </p:sp>
      <p:sp>
        <p:nvSpPr>
          <p:cNvPr id="25609" name="Text Box 9"/>
          <p:cNvSpPr txBox="1">
            <a:spLocks noChangeArrowheads="1"/>
          </p:cNvSpPr>
          <p:nvPr/>
        </p:nvSpPr>
        <p:spPr bwMode="auto">
          <a:xfrm>
            <a:off x="6948488" y="3429000"/>
            <a:ext cx="1636712" cy="396875"/>
          </a:xfrm>
          <a:prstGeom prst="rect">
            <a:avLst/>
          </a:prstGeom>
          <a:noFill/>
          <a:ln w="9525">
            <a:noFill/>
            <a:miter lim="800000"/>
            <a:headEnd/>
            <a:tailEnd/>
          </a:ln>
        </p:spPr>
        <p:txBody>
          <a:bodyPr wrap="none">
            <a:spAutoFit/>
          </a:bodyPr>
          <a:lstStyle/>
          <a:p>
            <a:r>
              <a:rPr lang="zh-CN" altLang="en-US" sz="2000">
                <a:latin typeface="华文细黑" pitchFamily="2" charset="-122"/>
                <a:ea typeface="华文细黑" pitchFamily="2" charset="-122"/>
              </a:rPr>
              <a:t>结果：</a:t>
            </a:r>
            <a:r>
              <a:rPr lang="en-US" altLang="zh-CN" sz="2000">
                <a:latin typeface="华文细黑" pitchFamily="2" charset="-122"/>
                <a:ea typeface="华文细黑" pitchFamily="2" charset="-122"/>
              </a:rPr>
              <a:t>5, 0, 0</a:t>
            </a:r>
          </a:p>
        </p:txBody>
      </p:sp>
      <p:sp>
        <p:nvSpPr>
          <p:cNvPr id="25610" name="Text Box 10"/>
          <p:cNvSpPr txBox="1">
            <a:spLocks noChangeArrowheads="1"/>
          </p:cNvSpPr>
          <p:nvPr/>
        </p:nvSpPr>
        <p:spPr bwMode="auto">
          <a:xfrm>
            <a:off x="323850" y="4508500"/>
            <a:ext cx="8535988" cy="646113"/>
          </a:xfrm>
          <a:prstGeom prst="rect">
            <a:avLst/>
          </a:prstGeom>
          <a:solidFill>
            <a:srgbClr val="0000FF"/>
          </a:solidFill>
          <a:ln w="22225">
            <a:solidFill>
              <a:srgbClr val="FF9900"/>
            </a:solidFill>
            <a:miter lim="800000"/>
            <a:headEnd/>
            <a:tailEnd/>
          </a:ln>
        </p:spPr>
        <p:txBody>
          <a:bodyPr wrap="none" lIns="0" tIns="144000" rIns="0" bIns="144000">
            <a:spAutoFit/>
          </a:bodyPr>
          <a:lstStyle/>
          <a:p>
            <a:r>
              <a:rPr lang="en-US" altLang="zh-CN" sz="2200">
                <a:solidFill>
                  <a:schemeClr val="bg1"/>
                </a:solidFill>
                <a:latin typeface="华文细黑" pitchFamily="2" charset="-122"/>
                <a:ea typeface="华文细黑" pitchFamily="2" charset="-122"/>
              </a:rPr>
              <a:t>【</a:t>
            </a:r>
            <a:r>
              <a:rPr lang="zh-CN" altLang="en-US" sz="2200">
                <a:solidFill>
                  <a:schemeClr val="bg1"/>
                </a:solidFill>
                <a:latin typeface="华文细黑" pitchFamily="2" charset="-122"/>
                <a:ea typeface="华文细黑" pitchFamily="2" charset="-122"/>
              </a:rPr>
              <a:t>例二</a:t>
            </a:r>
            <a:r>
              <a:rPr lang="en-US" altLang="zh-CN" sz="2200">
                <a:solidFill>
                  <a:schemeClr val="bg1"/>
                </a:solidFill>
                <a:latin typeface="华文细黑" pitchFamily="2" charset="-122"/>
                <a:ea typeface="华文细黑" pitchFamily="2" charset="-122"/>
              </a:rPr>
              <a:t>】</a:t>
            </a:r>
            <a:r>
              <a:rPr lang="zh-CN" altLang="en-US" sz="2200">
                <a:solidFill>
                  <a:schemeClr val="bg1"/>
                </a:solidFill>
                <a:latin typeface="华文细黑" pitchFamily="2" charset="-122"/>
                <a:ea typeface="华文细黑" pitchFamily="2" charset="-122"/>
              </a:rPr>
              <a:t>若</a:t>
            </a:r>
            <a:r>
              <a:rPr lang="en-US" altLang="zh-CN" sz="2200">
                <a:solidFill>
                  <a:schemeClr val="bg1"/>
                </a:solidFill>
                <a:ea typeface="华文细黑" pitchFamily="2" charset="-122"/>
              </a:rPr>
              <a:t>int a[ ][3]={1,2,3,4,5,6,7}</a:t>
            </a:r>
            <a:r>
              <a:rPr lang="zh-CN" altLang="en-US" sz="2200">
                <a:solidFill>
                  <a:schemeClr val="bg1"/>
                </a:solidFill>
                <a:ea typeface="华文细黑" pitchFamily="2" charset="-122"/>
              </a:rPr>
              <a:t>，</a:t>
            </a:r>
            <a:r>
              <a:rPr lang="zh-CN" altLang="en-US" sz="2200">
                <a:solidFill>
                  <a:schemeClr val="bg1"/>
                </a:solidFill>
                <a:latin typeface="华文细黑" pitchFamily="2" charset="-122"/>
                <a:ea typeface="华文细黑" pitchFamily="2" charset="-122"/>
              </a:rPr>
              <a:t>则</a:t>
            </a:r>
            <a:r>
              <a:rPr lang="en-US" altLang="zh-CN" sz="2200">
                <a:solidFill>
                  <a:schemeClr val="bg1"/>
                </a:solidFill>
                <a:ea typeface="华文细黑" pitchFamily="2" charset="-122"/>
              </a:rPr>
              <a:t>a</a:t>
            </a:r>
            <a:r>
              <a:rPr lang="zh-CN" altLang="en-US" sz="2200">
                <a:solidFill>
                  <a:schemeClr val="bg1"/>
                </a:solidFill>
                <a:latin typeface="华文细黑" pitchFamily="2" charset="-122"/>
                <a:ea typeface="华文细黑" pitchFamily="2" charset="-122"/>
              </a:rPr>
              <a:t>数组的第一维大小是多少？ </a:t>
            </a:r>
          </a:p>
        </p:txBody>
      </p:sp>
      <p:sp>
        <p:nvSpPr>
          <p:cNvPr id="25611" name="Text Box 11"/>
          <p:cNvSpPr txBox="1">
            <a:spLocks noChangeArrowheads="1"/>
          </p:cNvSpPr>
          <p:nvPr/>
        </p:nvSpPr>
        <p:spPr bwMode="auto">
          <a:xfrm>
            <a:off x="5219700" y="3284538"/>
            <a:ext cx="1217613" cy="1206500"/>
          </a:xfrm>
          <a:prstGeom prst="rect">
            <a:avLst/>
          </a:prstGeom>
          <a:solidFill>
            <a:srgbClr val="FFFF99"/>
          </a:solidFill>
          <a:ln w="19050">
            <a:solidFill>
              <a:srgbClr val="FF0000"/>
            </a:solidFill>
            <a:miter lim="800000"/>
            <a:headEnd/>
            <a:tailEnd/>
          </a:ln>
        </p:spPr>
        <p:txBody>
          <a:bodyPr wrap="none">
            <a:spAutoFit/>
          </a:bodyPr>
          <a:lstStyle/>
          <a:p>
            <a:r>
              <a:rPr lang="en-US" altLang="zh-CN" sz="2400"/>
              <a:t>1   2   3</a:t>
            </a:r>
          </a:p>
          <a:p>
            <a:r>
              <a:rPr lang="en-US" altLang="zh-CN" sz="2400"/>
              <a:t>4   5  6</a:t>
            </a:r>
          </a:p>
          <a:p>
            <a:r>
              <a:rPr lang="en-US" altLang="zh-CN" sz="2400"/>
              <a:t>7   0   0</a:t>
            </a:r>
          </a:p>
        </p:txBody>
      </p:sp>
      <p:sp>
        <p:nvSpPr>
          <p:cNvPr id="25612" name="Text Box 12"/>
          <p:cNvSpPr txBox="1">
            <a:spLocks noChangeArrowheads="1"/>
          </p:cNvSpPr>
          <p:nvPr/>
        </p:nvSpPr>
        <p:spPr bwMode="auto">
          <a:xfrm>
            <a:off x="344488" y="5373688"/>
            <a:ext cx="8799512" cy="762000"/>
          </a:xfrm>
          <a:prstGeom prst="rect">
            <a:avLst/>
          </a:prstGeom>
          <a:noFill/>
          <a:ln w="9525">
            <a:noFill/>
            <a:miter lim="800000"/>
            <a:headEnd/>
            <a:tailEnd/>
          </a:ln>
        </p:spPr>
        <p:txBody>
          <a:bodyPr wrap="none">
            <a:spAutoFit/>
          </a:bodyPr>
          <a:lstStyle/>
          <a:p>
            <a:r>
              <a:rPr lang="zh-CN" altLang="en-US" sz="2200">
                <a:ea typeface="华文细黑" pitchFamily="2" charset="-122"/>
              </a:rPr>
              <a:t>说明：静态</a:t>
            </a:r>
            <a:r>
              <a:rPr lang="en-US" altLang="zh-CN" sz="2200">
                <a:ea typeface="华文细黑" pitchFamily="2" charset="-122"/>
              </a:rPr>
              <a:t>/</a:t>
            </a:r>
            <a:r>
              <a:rPr lang="zh-CN" altLang="en-US" sz="2200">
                <a:ea typeface="华文细黑" pitchFamily="2" charset="-122"/>
              </a:rPr>
              <a:t>外部数组未初始化，默认初值是</a:t>
            </a:r>
            <a:r>
              <a:rPr lang="en-US" altLang="zh-CN" sz="2200">
                <a:ea typeface="华文细黑" pitchFamily="2" charset="-122"/>
              </a:rPr>
              <a:t>0</a:t>
            </a:r>
            <a:r>
              <a:rPr lang="zh-CN" altLang="en-US" sz="2200">
                <a:ea typeface="华文细黑" pitchFamily="2" charset="-122"/>
              </a:rPr>
              <a:t>（数值）或空格（字符）</a:t>
            </a:r>
          </a:p>
          <a:p>
            <a:r>
              <a:rPr lang="zh-CN" altLang="en-US" sz="2200">
                <a:ea typeface="华文细黑" pitchFamily="2" charset="-122"/>
              </a:rPr>
              <a:t>           </a:t>
            </a:r>
            <a:r>
              <a:rPr lang="en-US" altLang="zh-CN" sz="2200">
                <a:ea typeface="华文细黑" pitchFamily="2" charset="-122"/>
              </a:rPr>
              <a:t>auto</a:t>
            </a:r>
            <a:r>
              <a:rPr lang="zh-CN" altLang="en-US" sz="2200">
                <a:ea typeface="华文细黑" pitchFamily="2" charset="-122"/>
              </a:rPr>
              <a:t>数组未初始化，初值为某个随机数。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strips(downLeft)">
                                      <p:cBhvr>
                                        <p:cTn id="7" dur="500"/>
                                        <p:tgtEl>
                                          <p:spTgt spid="256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9">
                                            <p:txEl>
                                              <p:pRg st="0" end="0"/>
                                            </p:txEl>
                                          </p:spTgt>
                                        </p:tgtEl>
                                        <p:attrNameLst>
                                          <p:attrName>style.visibility</p:attrName>
                                        </p:attrNameLst>
                                      </p:cBhvr>
                                      <p:to>
                                        <p:strVal val="visible"/>
                                      </p:to>
                                    </p:set>
                                    <p:animEffect transition="in" filter="blinds(horizontal)">
                                      <p:cBhvr>
                                        <p:cTn id="12" dur="500"/>
                                        <p:tgtEl>
                                          <p:spTgt spid="2560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5610"/>
                                        </p:tgtEl>
                                        <p:attrNameLst>
                                          <p:attrName>style.visibility</p:attrName>
                                        </p:attrNameLst>
                                      </p:cBhvr>
                                      <p:to>
                                        <p:strVal val="visible"/>
                                      </p:to>
                                    </p:set>
                                    <p:anim calcmode="lin" valueType="num">
                                      <p:cBhvr additive="base">
                                        <p:cTn id="17" dur="500" fill="hold"/>
                                        <p:tgtEl>
                                          <p:spTgt spid="25610"/>
                                        </p:tgtEl>
                                        <p:attrNameLst>
                                          <p:attrName>ppt_x</p:attrName>
                                        </p:attrNameLst>
                                      </p:cBhvr>
                                      <p:tavLst>
                                        <p:tav tm="0">
                                          <p:val>
                                            <p:strVal val="1+#ppt_w/2"/>
                                          </p:val>
                                        </p:tav>
                                        <p:tav tm="100000">
                                          <p:val>
                                            <p:strVal val="#ppt_x"/>
                                          </p:val>
                                        </p:tav>
                                      </p:tavLst>
                                    </p:anim>
                                    <p:anim calcmode="lin" valueType="num">
                                      <p:cBhvr additive="base">
                                        <p:cTn id="18" dur="500" fill="hold"/>
                                        <p:tgtEl>
                                          <p:spTgt spid="256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5611"/>
                                        </p:tgtEl>
                                        <p:attrNameLst>
                                          <p:attrName>style.visibility</p:attrName>
                                        </p:attrNameLst>
                                      </p:cBhvr>
                                      <p:to>
                                        <p:strVal val="visible"/>
                                      </p:to>
                                    </p:set>
                                    <p:anim calcmode="lin" valueType="num">
                                      <p:cBhvr additive="base">
                                        <p:cTn id="23" dur="500" fill="hold"/>
                                        <p:tgtEl>
                                          <p:spTgt spid="25611"/>
                                        </p:tgtEl>
                                        <p:attrNameLst>
                                          <p:attrName>ppt_x</p:attrName>
                                        </p:attrNameLst>
                                      </p:cBhvr>
                                      <p:tavLst>
                                        <p:tav tm="0">
                                          <p:val>
                                            <p:strVal val="1+#ppt_w/2"/>
                                          </p:val>
                                        </p:tav>
                                        <p:tav tm="100000">
                                          <p:val>
                                            <p:strVal val="#ppt_x"/>
                                          </p:val>
                                        </p:tav>
                                      </p:tavLst>
                                    </p:anim>
                                    <p:anim calcmode="lin" valueType="num">
                                      <p:cBhvr additive="base">
                                        <p:cTn id="24" dur="500" fill="hold"/>
                                        <p:tgtEl>
                                          <p:spTgt spid="256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5612"/>
                                        </p:tgtEl>
                                        <p:attrNameLst>
                                          <p:attrName>style.visibility</p:attrName>
                                        </p:attrNameLst>
                                      </p:cBhvr>
                                      <p:to>
                                        <p:strVal val="visible"/>
                                      </p:to>
                                    </p:set>
                                    <p:animEffect transition="in" filter="blinds(horizontal)">
                                      <p:cBhvr>
                                        <p:cTn id="29" dur="5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animBg="1"/>
      <p:bldP spid="25610" grpId="0" animBg="1"/>
      <p:bldP spid="25611" grpId="0" animBg="1"/>
      <p:bldP spid="25612" grpId="0"/>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zh-CN" altLang="en-US" sz="3600" smtClean="0">
                <a:solidFill>
                  <a:srgbClr val="FF0000"/>
                </a:solidFill>
                <a:ea typeface="华文细黑" pitchFamily="2" charset="-122"/>
              </a:rPr>
              <a:t>五、数组的引用（使用数组元素）</a:t>
            </a:r>
          </a:p>
        </p:txBody>
      </p:sp>
      <p:sp>
        <p:nvSpPr>
          <p:cNvPr id="19459" name="Rectangle 3"/>
          <p:cNvSpPr>
            <a:spLocks noGrp="1" noChangeArrowheads="1"/>
          </p:cNvSpPr>
          <p:nvPr>
            <p:ph type="body" idx="1"/>
          </p:nvPr>
        </p:nvSpPr>
        <p:spPr/>
        <p:txBody>
          <a:bodyPr/>
          <a:lstStyle/>
          <a:p>
            <a:pPr eaLnBrk="1" hangingPunct="1"/>
            <a:r>
              <a:rPr lang="zh-CN" altLang="en-US" sz="2800" smtClean="0">
                <a:ea typeface="华文细黑" pitchFamily="2" charset="-122"/>
              </a:rPr>
              <a:t>原则：先定义后引用</a:t>
            </a:r>
          </a:p>
          <a:p>
            <a:pPr eaLnBrk="1" hangingPunct="1"/>
            <a:r>
              <a:rPr lang="zh-CN" altLang="en-US" sz="2800" smtClean="0">
                <a:ea typeface="华文细黑" pitchFamily="2" charset="-122"/>
              </a:rPr>
              <a:t>引用形式：  </a:t>
            </a:r>
            <a:r>
              <a:rPr lang="zh-CN" altLang="en-US" sz="2800" smtClean="0">
                <a:solidFill>
                  <a:srgbClr val="3333FF"/>
                </a:solidFill>
                <a:ea typeface="华文细黑" pitchFamily="2" charset="-122"/>
              </a:rPr>
              <a:t>数组名</a:t>
            </a:r>
            <a:r>
              <a:rPr lang="en-US" altLang="zh-CN" sz="2800" smtClean="0">
                <a:solidFill>
                  <a:srgbClr val="3333FF"/>
                </a:solidFill>
                <a:ea typeface="华文细黑" pitchFamily="2" charset="-122"/>
              </a:rPr>
              <a:t>[</a:t>
            </a:r>
            <a:r>
              <a:rPr lang="zh-CN" altLang="en-US" sz="2800" smtClean="0">
                <a:solidFill>
                  <a:srgbClr val="CC0000"/>
                </a:solidFill>
                <a:ea typeface="华文细黑" pitchFamily="2" charset="-122"/>
              </a:rPr>
              <a:t>下标</a:t>
            </a:r>
            <a:r>
              <a:rPr lang="en-US" altLang="zh-CN" sz="2800" smtClean="0">
                <a:solidFill>
                  <a:srgbClr val="3333FF"/>
                </a:solidFill>
                <a:ea typeface="华文细黑" pitchFamily="2" charset="-122"/>
              </a:rPr>
              <a:t>]</a:t>
            </a:r>
          </a:p>
          <a:p>
            <a:pPr eaLnBrk="1" hangingPunct="1"/>
            <a:r>
              <a:rPr lang="zh-CN" altLang="en-US" sz="2800" smtClean="0">
                <a:ea typeface="华文细黑" pitchFamily="2" charset="-122"/>
              </a:rPr>
              <a:t>只能逐个引用数组元素，不能一次引用整个数组。</a:t>
            </a:r>
          </a:p>
          <a:p>
            <a:pPr eaLnBrk="1" hangingPunct="1"/>
            <a:r>
              <a:rPr lang="zh-CN" altLang="en-US" sz="2800" smtClean="0">
                <a:ea typeface="华文细黑" pitchFamily="2" charset="-122"/>
              </a:rPr>
              <a:t>引用数组元素要注意下标不要出界（编译程序不检查是否“出界”）。</a:t>
            </a:r>
          </a:p>
          <a:p>
            <a:pPr eaLnBrk="1" hangingPunct="1"/>
            <a:r>
              <a:rPr lang="zh-CN" altLang="en-US" sz="2800" smtClean="0">
                <a:ea typeface="华文细黑" pitchFamily="2" charset="-122"/>
              </a:rPr>
              <a:t>每个数组元素均可按一个简单变量的方式进行处理（如参加运算、赋值等）。</a:t>
            </a:r>
          </a:p>
        </p:txBody>
      </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Text Box 4"/>
          <p:cNvSpPr txBox="1">
            <a:spLocks noChangeArrowheads="1"/>
          </p:cNvSpPr>
          <p:nvPr/>
        </p:nvSpPr>
        <p:spPr bwMode="auto">
          <a:xfrm>
            <a:off x="468313" y="620713"/>
            <a:ext cx="8208962" cy="5651500"/>
          </a:xfrm>
          <a:prstGeom prst="rect">
            <a:avLst/>
          </a:prstGeom>
          <a:solidFill>
            <a:srgbClr val="003300"/>
          </a:solidFill>
          <a:ln w="9525" algn="ctr">
            <a:solidFill>
              <a:srgbClr val="CCFFCC"/>
            </a:solidFill>
            <a:miter lim="800000"/>
            <a:headEnd/>
            <a:tailEnd/>
          </a:ln>
        </p:spPr>
        <p:txBody>
          <a:bodyPr>
            <a:spAutoFit/>
          </a:bodyPr>
          <a:lstStyle/>
          <a:p>
            <a:pPr marL="342900" indent="-342900">
              <a:lnSpc>
                <a:spcPct val="90000"/>
              </a:lnSpc>
              <a:spcBef>
                <a:spcPct val="20000"/>
              </a:spcBef>
              <a:buClr>
                <a:schemeClr val="tx2"/>
              </a:buClr>
              <a:buSzPct val="75000"/>
              <a:buFont typeface="Wingdings" pitchFamily="2" charset="2"/>
              <a:buNone/>
            </a:pPr>
            <a:endParaRPr kumimoji="1" lang="en-US" altLang="zh-CN" sz="2400">
              <a:solidFill>
                <a:srgbClr val="FFFF66"/>
              </a:solidFill>
              <a:latin typeface="Arial" charset="0"/>
              <a:ea typeface="华文细黑" pitchFamily="2" charset="-122"/>
            </a:endParaRPr>
          </a:p>
          <a:p>
            <a:pPr marL="342900" indent="-342900">
              <a:lnSpc>
                <a:spcPct val="90000"/>
              </a:lnSpc>
              <a:spcBef>
                <a:spcPct val="20000"/>
              </a:spcBef>
              <a:buClr>
                <a:schemeClr val="tx2"/>
              </a:buClr>
              <a:buSzPct val="75000"/>
              <a:buFont typeface="Wingdings" pitchFamily="2" charset="2"/>
              <a:buNone/>
            </a:pP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给定半径，求圆的面积*</a:t>
            </a:r>
            <a:r>
              <a:rPr kumimoji="1" lang="en-US" altLang="zh-CN" sz="2400" i="1">
                <a:solidFill>
                  <a:srgbClr val="FFFF66"/>
                </a:solidFill>
                <a:latin typeface="Times New Roman" pitchFamily="18" charset="0"/>
                <a:ea typeface="华文细黑" pitchFamily="2" charset="-122"/>
              </a:rPr>
              <a:t>/</a:t>
            </a: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#define   PI    3.14159               </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编译预处理</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宏定义*</a:t>
            </a:r>
            <a:r>
              <a:rPr kumimoji="1" lang="en-US" altLang="zh-CN" sz="2400" i="1">
                <a:solidFill>
                  <a:srgbClr val="FFFF66"/>
                </a:solidFill>
                <a:latin typeface="Times New Roman" pitchFamily="18" charset="0"/>
                <a:ea typeface="华文细黑" pitchFamily="2" charset="-122"/>
              </a:rPr>
              <a:t>/</a:t>
            </a: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#include  &lt;stdio.h&gt;              </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编译预处理</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文件包含*</a:t>
            </a:r>
            <a:r>
              <a:rPr kumimoji="1" lang="en-US" altLang="zh-CN" sz="2400" i="1">
                <a:solidFill>
                  <a:srgbClr val="FFFF66"/>
                </a:solidFill>
                <a:latin typeface="Times New Roman" pitchFamily="18" charset="0"/>
                <a:ea typeface="华文细黑" pitchFamily="2" charset="-122"/>
              </a:rPr>
              <a:t>/</a:t>
            </a:r>
            <a:endParaRPr kumimoji="1" lang="en-US" altLang="zh-CN" sz="2400" b="1" i="1">
              <a:solidFill>
                <a:srgbClr val="FFFF66"/>
              </a:solidFill>
              <a:latin typeface="Times New Roman" pitchFamily="18" charset="0"/>
              <a:ea typeface="华文细黑" pitchFamily="2" charset="-122"/>
            </a:endParaRP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#include &lt;math.h&gt;               </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编译预处理</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文件包含*</a:t>
            </a:r>
            <a:r>
              <a:rPr kumimoji="1" lang="en-US" altLang="zh-CN" sz="2400" i="1">
                <a:solidFill>
                  <a:srgbClr val="FFFF66"/>
                </a:solidFill>
                <a:latin typeface="Times New Roman" pitchFamily="18" charset="0"/>
                <a:ea typeface="华文细黑" pitchFamily="2" charset="-122"/>
              </a:rPr>
              <a:t>/</a:t>
            </a:r>
            <a:endParaRPr kumimoji="1" lang="en-US" altLang="zh-CN" sz="2400" b="1" i="1">
              <a:solidFill>
                <a:srgbClr val="FFFF66"/>
              </a:solidFill>
              <a:latin typeface="Times New Roman" pitchFamily="18" charset="0"/>
              <a:ea typeface="华文细黑" pitchFamily="2" charset="-122"/>
            </a:endParaRP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main( )                                                               </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主函数*</a:t>
            </a:r>
            <a:r>
              <a:rPr kumimoji="1" lang="en-US" altLang="zh-CN" sz="2400" i="1">
                <a:solidFill>
                  <a:srgbClr val="FFFF66"/>
                </a:solidFill>
                <a:latin typeface="Times New Roman" pitchFamily="18" charset="0"/>
                <a:ea typeface="华文细黑" pitchFamily="2" charset="-122"/>
              </a:rPr>
              <a:t>/</a:t>
            </a:r>
            <a:endParaRPr kumimoji="1" lang="en-US" altLang="zh-CN" sz="2400" b="1" i="1">
              <a:solidFill>
                <a:srgbClr val="FFFF66"/>
              </a:solidFill>
              <a:latin typeface="Times New Roman" pitchFamily="18" charset="0"/>
              <a:ea typeface="华文细黑" pitchFamily="2" charset="-122"/>
            </a:endParaRP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a:t>
            </a: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    float  r,s;                 </a:t>
            </a:r>
            <a:r>
              <a:rPr kumimoji="1" lang="en-US" altLang="zh-CN" sz="2400" i="1">
                <a:solidFill>
                  <a:srgbClr val="FFFF66"/>
                </a:solidFill>
                <a:latin typeface="Times New Roman" pitchFamily="18" charset="0"/>
                <a:ea typeface="华文细黑" pitchFamily="2" charset="-122"/>
              </a:rPr>
              <a:t> /*</a:t>
            </a:r>
            <a:r>
              <a:rPr kumimoji="1" lang="zh-CN" altLang="en-US" sz="2400" i="1">
                <a:solidFill>
                  <a:srgbClr val="FFFF66"/>
                </a:solidFill>
                <a:latin typeface="Times New Roman" pitchFamily="18" charset="0"/>
                <a:ea typeface="华文细黑" pitchFamily="2" charset="-122"/>
              </a:rPr>
              <a:t>定义变量</a:t>
            </a:r>
            <a:r>
              <a:rPr kumimoji="1" lang="en-US" altLang="zh-CN" sz="2400" i="1">
                <a:solidFill>
                  <a:srgbClr val="FFFF66"/>
                </a:solidFill>
                <a:latin typeface="Times New Roman" pitchFamily="18" charset="0"/>
                <a:ea typeface="华文细黑" pitchFamily="2" charset="-122"/>
              </a:rPr>
              <a:t>r</a:t>
            </a:r>
            <a:r>
              <a:rPr kumimoji="1" lang="zh-CN" altLang="en-US" sz="2400" i="1">
                <a:solidFill>
                  <a:srgbClr val="FFFF66"/>
                </a:solidFill>
                <a:latin typeface="Times New Roman" pitchFamily="18" charset="0"/>
                <a:ea typeface="华文细黑" pitchFamily="2" charset="-122"/>
              </a:rPr>
              <a:t>、</a:t>
            </a:r>
            <a:r>
              <a:rPr kumimoji="1" lang="en-US" altLang="zh-CN" sz="2400" i="1">
                <a:solidFill>
                  <a:srgbClr val="FFFF66"/>
                </a:solidFill>
                <a:latin typeface="Times New Roman" pitchFamily="18" charset="0"/>
                <a:ea typeface="华文细黑" pitchFamily="2" charset="-122"/>
              </a:rPr>
              <a:t>s</a:t>
            </a:r>
            <a:r>
              <a:rPr kumimoji="1" lang="zh-CN" altLang="en-US" sz="2400" i="1">
                <a:solidFill>
                  <a:srgbClr val="FFFF66"/>
                </a:solidFill>
                <a:latin typeface="Times New Roman" pitchFamily="18" charset="0"/>
                <a:ea typeface="华文细黑" pitchFamily="2" charset="-122"/>
              </a:rPr>
              <a:t>类型为单精度实型*</a:t>
            </a:r>
            <a:r>
              <a:rPr kumimoji="1" lang="en-US" altLang="zh-CN" sz="2400" i="1">
                <a:solidFill>
                  <a:srgbClr val="FFFF66"/>
                </a:solidFill>
                <a:latin typeface="Times New Roman" pitchFamily="18" charset="0"/>
                <a:ea typeface="华文细黑" pitchFamily="2" charset="-122"/>
              </a:rPr>
              <a:t>/</a:t>
            </a: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   </a:t>
            </a: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    r = 1.0;                                                    </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变量</a:t>
            </a:r>
            <a:r>
              <a:rPr kumimoji="1" lang="en-US" altLang="zh-CN" sz="2400" i="1">
                <a:solidFill>
                  <a:srgbClr val="FFFF66"/>
                </a:solidFill>
                <a:latin typeface="Times New Roman" pitchFamily="18" charset="0"/>
                <a:ea typeface="华文细黑" pitchFamily="2" charset="-122"/>
              </a:rPr>
              <a:t>r</a:t>
            </a:r>
            <a:r>
              <a:rPr kumimoji="1" lang="zh-CN" altLang="en-US" sz="2400" i="1">
                <a:solidFill>
                  <a:srgbClr val="FFFF66"/>
                </a:solidFill>
                <a:latin typeface="Times New Roman" pitchFamily="18" charset="0"/>
                <a:ea typeface="华文细黑" pitchFamily="2" charset="-122"/>
              </a:rPr>
              <a:t>赋初值*</a:t>
            </a:r>
            <a:r>
              <a:rPr kumimoji="1" lang="en-US" altLang="zh-CN" sz="2400" i="1">
                <a:solidFill>
                  <a:srgbClr val="FFFF66"/>
                </a:solidFill>
                <a:latin typeface="Times New Roman" pitchFamily="18" charset="0"/>
                <a:ea typeface="华文细黑" pitchFamily="2" charset="-122"/>
              </a:rPr>
              <a:t>/</a:t>
            </a:r>
            <a:endParaRPr kumimoji="1" lang="en-US" altLang="zh-CN" sz="2400" b="1" i="1">
              <a:solidFill>
                <a:srgbClr val="FFFF66"/>
              </a:solidFill>
              <a:latin typeface="Times New Roman" pitchFamily="18" charset="0"/>
              <a:ea typeface="华文细黑" pitchFamily="2" charset="-122"/>
            </a:endParaRP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    s=PI </a:t>
            </a:r>
            <a:r>
              <a:rPr kumimoji="1" lang="en-US" altLang="zh-CN" sz="2400" b="1" i="1">
                <a:solidFill>
                  <a:srgbClr val="FFFF66"/>
                </a:solidFill>
                <a:latin typeface="宋体" pitchFamily="2" charset="-122"/>
              </a:rPr>
              <a:t>* </a:t>
            </a:r>
            <a:r>
              <a:rPr kumimoji="1" lang="en-US" altLang="zh-CN" sz="2400" b="1" i="1">
                <a:solidFill>
                  <a:srgbClr val="FFFF66"/>
                </a:solidFill>
                <a:latin typeface="Times New Roman" pitchFamily="18" charset="0"/>
                <a:ea typeface="华文细黑" pitchFamily="2" charset="-122"/>
              </a:rPr>
              <a:t>pow(r,2);                                   </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计算圆面积</a:t>
            </a:r>
            <a:r>
              <a:rPr kumimoji="1" lang="en-US" altLang="zh-CN" sz="2400" i="1">
                <a:solidFill>
                  <a:srgbClr val="FFFF66"/>
                </a:solidFill>
                <a:latin typeface="Times New Roman" pitchFamily="18" charset="0"/>
                <a:ea typeface="华文细黑" pitchFamily="2" charset="-122"/>
              </a:rPr>
              <a:t>s*/</a:t>
            </a: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    printf(“</a:t>
            </a:r>
            <a:r>
              <a:rPr kumimoji="1" lang="zh-CN" altLang="en-US" sz="2400" b="1" i="1">
                <a:solidFill>
                  <a:srgbClr val="FFFF66"/>
                </a:solidFill>
                <a:latin typeface="Times New Roman" pitchFamily="18" charset="0"/>
                <a:ea typeface="华文细黑" pitchFamily="2" charset="-122"/>
              </a:rPr>
              <a:t>半径</a:t>
            </a:r>
            <a:r>
              <a:rPr kumimoji="1" lang="en-US" altLang="zh-CN" sz="2400" b="1" i="1">
                <a:solidFill>
                  <a:srgbClr val="FFFF66"/>
                </a:solidFill>
                <a:latin typeface="Times New Roman" pitchFamily="18" charset="0"/>
                <a:ea typeface="华文细黑" pitchFamily="2" charset="-122"/>
              </a:rPr>
              <a:t>R=</a:t>
            </a:r>
            <a:r>
              <a:rPr kumimoji="1" lang="en-US" altLang="zh-CN" sz="2400" b="1" i="1">
                <a:solidFill>
                  <a:srgbClr val="FFFF66"/>
                </a:solidFill>
                <a:latin typeface="Arial" charset="0"/>
              </a:rPr>
              <a:t>%</a:t>
            </a:r>
            <a:r>
              <a:rPr kumimoji="1" lang="en-US" altLang="zh-CN" sz="2400" b="1" i="1">
                <a:solidFill>
                  <a:srgbClr val="FFFF66"/>
                </a:solidFill>
                <a:latin typeface="Times New Roman" pitchFamily="18" charset="0"/>
                <a:ea typeface="华文细黑" pitchFamily="2" charset="-122"/>
              </a:rPr>
              <a:t>f </a:t>
            </a:r>
            <a:r>
              <a:rPr kumimoji="1" lang="zh-CN" altLang="en-US" sz="2400" b="1" i="1">
                <a:solidFill>
                  <a:srgbClr val="FFFF66"/>
                </a:solidFill>
                <a:latin typeface="Times New Roman" pitchFamily="18" charset="0"/>
                <a:ea typeface="华文细黑" pitchFamily="2" charset="-122"/>
              </a:rPr>
              <a:t>时，面积</a:t>
            </a:r>
            <a:r>
              <a:rPr kumimoji="1" lang="en-US" altLang="zh-CN" sz="2400" b="1" i="1">
                <a:solidFill>
                  <a:srgbClr val="FFFF66"/>
                </a:solidFill>
                <a:latin typeface="Times New Roman" pitchFamily="18" charset="0"/>
                <a:ea typeface="华文细黑" pitchFamily="2" charset="-122"/>
              </a:rPr>
              <a:t>S=</a:t>
            </a:r>
            <a:r>
              <a:rPr kumimoji="1" lang="en-US" altLang="zh-CN" sz="2400" b="1" i="1">
                <a:solidFill>
                  <a:srgbClr val="FFFF66"/>
                </a:solidFill>
                <a:latin typeface="Arial" charset="0"/>
                <a:ea typeface="华文细黑" pitchFamily="2" charset="-122"/>
              </a:rPr>
              <a:t>%</a:t>
            </a:r>
            <a:r>
              <a:rPr kumimoji="1" lang="en-US" altLang="zh-CN" sz="2400" b="1" i="1">
                <a:solidFill>
                  <a:srgbClr val="FFFF66"/>
                </a:solidFill>
                <a:latin typeface="Times New Roman" pitchFamily="18" charset="0"/>
                <a:ea typeface="华文细黑" pitchFamily="2" charset="-122"/>
              </a:rPr>
              <a:t>f \n”,r,s);   </a:t>
            </a:r>
            <a:r>
              <a:rPr kumimoji="1" lang="en-US" altLang="zh-CN" sz="2400" i="1">
                <a:solidFill>
                  <a:srgbClr val="FFFF66"/>
                </a:solidFill>
                <a:latin typeface="Times New Roman" pitchFamily="18" charset="0"/>
                <a:ea typeface="华文细黑" pitchFamily="2" charset="-122"/>
              </a:rPr>
              <a:t>/*</a:t>
            </a:r>
            <a:r>
              <a:rPr kumimoji="1" lang="zh-CN" altLang="en-US" sz="2400" i="1">
                <a:solidFill>
                  <a:srgbClr val="FFFF66"/>
                </a:solidFill>
                <a:latin typeface="Times New Roman" pitchFamily="18" charset="0"/>
                <a:ea typeface="华文细黑" pitchFamily="2" charset="-122"/>
              </a:rPr>
              <a:t>输出结果*</a:t>
            </a:r>
            <a:r>
              <a:rPr kumimoji="1" lang="en-US" altLang="zh-CN" sz="2400" i="1">
                <a:solidFill>
                  <a:srgbClr val="FFFF66"/>
                </a:solidFill>
                <a:latin typeface="Times New Roman" pitchFamily="18" charset="0"/>
                <a:ea typeface="华文细黑" pitchFamily="2" charset="-122"/>
              </a:rPr>
              <a:t>/</a:t>
            </a:r>
          </a:p>
          <a:p>
            <a:pPr marL="342900" indent="-342900">
              <a:lnSpc>
                <a:spcPct val="90000"/>
              </a:lnSpc>
              <a:spcBef>
                <a:spcPct val="20000"/>
              </a:spcBef>
              <a:buClr>
                <a:schemeClr val="tx2"/>
              </a:buClr>
              <a:buSzPct val="75000"/>
              <a:buFont typeface="Wingdings" pitchFamily="2" charset="2"/>
              <a:buNone/>
            </a:pPr>
            <a:r>
              <a:rPr kumimoji="1" lang="en-US" altLang="zh-CN" sz="2400" b="1" i="1">
                <a:solidFill>
                  <a:srgbClr val="FFFF66"/>
                </a:solidFill>
                <a:latin typeface="Times New Roman" pitchFamily="18" charset="0"/>
                <a:ea typeface="华文细黑" pitchFamily="2" charset="-122"/>
              </a:rPr>
              <a:t>}</a:t>
            </a:r>
          </a:p>
          <a:p>
            <a:pPr marL="342900" indent="-342900">
              <a:lnSpc>
                <a:spcPct val="90000"/>
              </a:lnSpc>
              <a:spcBef>
                <a:spcPct val="20000"/>
              </a:spcBef>
              <a:buClr>
                <a:schemeClr val="tx2"/>
              </a:buClr>
              <a:buSzPct val="75000"/>
              <a:buFont typeface="Wingdings" pitchFamily="2" charset="2"/>
              <a:buNone/>
            </a:pPr>
            <a:endParaRPr kumimoji="1" lang="en-US" altLang="zh-CN" sz="2400" b="1" i="1">
              <a:solidFill>
                <a:srgbClr val="FFFF66"/>
              </a:solidFill>
              <a:latin typeface="Times New Roman" pitchFamily="18" charset="0"/>
              <a:ea typeface="华文细黑" pitchFamily="2" charset="-122"/>
            </a:endParaRPr>
          </a:p>
        </p:txBody>
      </p:sp>
      <p:sp>
        <p:nvSpPr>
          <p:cNvPr id="31747" name="Rectangle 5"/>
          <p:cNvSpPr>
            <a:spLocks noChangeArrowheads="1"/>
          </p:cNvSpPr>
          <p:nvPr/>
        </p:nvSpPr>
        <p:spPr bwMode="auto">
          <a:xfrm>
            <a:off x="304800" y="0"/>
            <a:ext cx="8272463" cy="838200"/>
          </a:xfrm>
          <a:prstGeom prst="rect">
            <a:avLst/>
          </a:prstGeom>
          <a:noFill/>
          <a:ln w="9525">
            <a:noFill/>
            <a:miter lim="800000"/>
            <a:headEnd/>
            <a:tailEnd/>
          </a:ln>
        </p:spPr>
        <p:txBody>
          <a:bodyPr lIns="92075" tIns="46038" rIns="92075" bIns="46038" anchor="ctr"/>
          <a:lstStyle/>
          <a:p>
            <a:r>
              <a:rPr lang="zh-CN" altLang="en-US" sz="2800">
                <a:solidFill>
                  <a:srgbClr val="66FF66"/>
                </a:solidFill>
                <a:ea typeface="楷体_GB2312" pitchFamily="49" charset="-122"/>
              </a:rPr>
              <a:t>例一（求圆面积程序 </a:t>
            </a:r>
            <a:r>
              <a:rPr lang="en-US" altLang="zh-CN" sz="2800">
                <a:solidFill>
                  <a:srgbClr val="66FF66"/>
                </a:solidFill>
                <a:ea typeface="楷体_GB2312" pitchFamily="49" charset="-122"/>
              </a:rPr>
              <a:t>area.c</a:t>
            </a:r>
            <a:r>
              <a:rPr lang="zh-CN" altLang="en-US" sz="2800">
                <a:solidFill>
                  <a:srgbClr val="66FF66"/>
                </a:solidFill>
                <a:ea typeface="楷体_GB2312" pitchFamily="49" charset="-122"/>
              </a:rPr>
              <a:t>）分析</a:t>
            </a:r>
            <a:r>
              <a:rPr lang="zh-CN" altLang="en-US" sz="2400">
                <a:solidFill>
                  <a:srgbClr val="66FF66"/>
                </a:solidFill>
                <a:ea typeface="楷体_GB2312" pitchFamily="49" charset="-122"/>
              </a:rPr>
              <a:t>（续，主函数）</a:t>
            </a:r>
          </a:p>
        </p:txBody>
      </p:sp>
      <p:sp>
        <p:nvSpPr>
          <p:cNvPr id="314374" name="Rectangle 6"/>
          <p:cNvSpPr>
            <a:spLocks noChangeArrowheads="1"/>
          </p:cNvSpPr>
          <p:nvPr/>
        </p:nvSpPr>
        <p:spPr bwMode="auto">
          <a:xfrm>
            <a:off x="323850" y="2636838"/>
            <a:ext cx="8569325" cy="3313112"/>
          </a:xfrm>
          <a:prstGeom prst="rect">
            <a:avLst/>
          </a:prstGeom>
          <a:solidFill>
            <a:srgbClr val="33CCCC">
              <a:alpha val="50195"/>
            </a:srgbClr>
          </a:solidFill>
          <a:ln w="9525">
            <a:solidFill>
              <a:srgbClr val="FF00FF"/>
            </a:solidFill>
            <a:miter lim="800000"/>
            <a:headEnd/>
            <a:tailEnd/>
          </a:ln>
        </p:spPr>
        <p:txBody>
          <a:bodyPr wrap="none" anchor="ctr"/>
          <a:lstStyle/>
          <a:p>
            <a:endParaRPr lang="zh-CN" altLang="en-US"/>
          </a:p>
        </p:txBody>
      </p:sp>
      <p:sp>
        <p:nvSpPr>
          <p:cNvPr id="314375" name="Rectangle 7"/>
          <p:cNvSpPr>
            <a:spLocks noChangeArrowheads="1"/>
          </p:cNvSpPr>
          <p:nvPr/>
        </p:nvSpPr>
        <p:spPr bwMode="auto">
          <a:xfrm>
            <a:off x="5791200" y="0"/>
            <a:ext cx="3101975" cy="2438400"/>
          </a:xfrm>
          <a:prstGeom prst="rect">
            <a:avLst/>
          </a:prstGeom>
          <a:solidFill>
            <a:schemeClr val="tx2"/>
          </a:solidFill>
          <a:ln w="9525">
            <a:noFill/>
            <a:miter lim="800000"/>
            <a:headEnd/>
            <a:tailEnd/>
          </a:ln>
        </p:spPr>
        <p:txBody>
          <a:bodyPr wrap="none"/>
          <a:lstStyle/>
          <a:p>
            <a:pPr>
              <a:spcBef>
                <a:spcPct val="20000"/>
              </a:spcBef>
              <a:buClr>
                <a:schemeClr val="tx2"/>
              </a:buClr>
              <a:buSzPct val="75000"/>
              <a:buFont typeface="Wingdings" pitchFamily="2" charset="2"/>
              <a:buNone/>
            </a:pPr>
            <a:r>
              <a:rPr kumimoji="1" lang="en-US" altLang="zh-CN" sz="2400">
                <a:solidFill>
                  <a:srgbClr val="FFFF66"/>
                </a:solidFill>
                <a:latin typeface="Arial" charset="0"/>
              </a:rPr>
              <a:t>    </a:t>
            </a:r>
            <a:r>
              <a:rPr kumimoji="1" lang="zh-CN" altLang="en-US" sz="2400">
                <a:solidFill>
                  <a:srgbClr val="0000FF"/>
                </a:solidFill>
                <a:latin typeface="Arial" charset="0"/>
              </a:rPr>
              <a:t>主函数的基本形式</a:t>
            </a:r>
          </a:p>
          <a:p>
            <a:pPr>
              <a:spcBef>
                <a:spcPct val="20000"/>
              </a:spcBef>
              <a:buClr>
                <a:schemeClr val="tx2"/>
              </a:buClr>
              <a:buSzPct val="75000"/>
              <a:buFont typeface="Wingdings" pitchFamily="2" charset="2"/>
              <a:buNone/>
            </a:pPr>
            <a:r>
              <a:rPr kumimoji="1" lang="en-US" altLang="zh-CN" sz="2400">
                <a:solidFill>
                  <a:srgbClr val="990033"/>
                </a:solidFill>
                <a:latin typeface="Arial" charset="0"/>
              </a:rPr>
              <a:t>main() </a:t>
            </a:r>
          </a:p>
          <a:p>
            <a:pPr>
              <a:spcBef>
                <a:spcPct val="20000"/>
              </a:spcBef>
              <a:buClr>
                <a:schemeClr val="tx2"/>
              </a:buClr>
              <a:buSzPct val="75000"/>
              <a:buFont typeface="Wingdings" pitchFamily="2" charset="2"/>
              <a:buNone/>
            </a:pPr>
            <a:r>
              <a:rPr kumimoji="1" lang="en-US" altLang="zh-CN" sz="2400">
                <a:solidFill>
                  <a:srgbClr val="990033"/>
                </a:solidFill>
                <a:latin typeface="Arial" charset="0"/>
              </a:rPr>
              <a:t>{</a:t>
            </a:r>
          </a:p>
          <a:p>
            <a:pPr>
              <a:spcBef>
                <a:spcPct val="20000"/>
              </a:spcBef>
              <a:buClr>
                <a:schemeClr val="tx2"/>
              </a:buClr>
              <a:buSzPct val="75000"/>
              <a:buFont typeface="Wingdings" pitchFamily="2" charset="2"/>
              <a:buNone/>
            </a:pPr>
            <a:r>
              <a:rPr kumimoji="1" lang="en-US" altLang="zh-CN" sz="2400">
                <a:solidFill>
                  <a:srgbClr val="990033"/>
                </a:solidFill>
                <a:latin typeface="Arial" charset="0"/>
              </a:rPr>
              <a:t>    </a:t>
            </a:r>
            <a:r>
              <a:rPr kumimoji="1" lang="en-US" altLang="zh-CN" sz="2400">
                <a:solidFill>
                  <a:srgbClr val="990033"/>
                </a:solidFill>
                <a:latin typeface="宋体" pitchFamily="2" charset="-122"/>
              </a:rPr>
              <a:t>……</a:t>
            </a:r>
            <a:r>
              <a:rPr kumimoji="1" lang="en-US" altLang="zh-CN" sz="2400">
                <a:solidFill>
                  <a:srgbClr val="990033"/>
                </a:solidFill>
                <a:latin typeface="Arial" charset="0"/>
              </a:rPr>
              <a:t>  </a:t>
            </a:r>
            <a:r>
              <a:rPr kumimoji="1" lang="en-US" altLang="zh-CN" sz="2400">
                <a:solidFill>
                  <a:schemeClr val="bg1"/>
                </a:solidFill>
                <a:latin typeface="华文细黑" pitchFamily="2" charset="-122"/>
                <a:ea typeface="华文细黑" pitchFamily="2" charset="-122"/>
              </a:rPr>
              <a:t>(</a:t>
            </a:r>
            <a:r>
              <a:rPr kumimoji="1" lang="zh-CN" altLang="en-US" sz="2400">
                <a:solidFill>
                  <a:schemeClr val="bg1"/>
                </a:solidFill>
                <a:latin typeface="华文细黑" pitchFamily="2" charset="-122"/>
                <a:ea typeface="华文细黑" pitchFamily="2" charset="-122"/>
              </a:rPr>
              <a:t>函数体</a:t>
            </a:r>
            <a:r>
              <a:rPr kumimoji="1" lang="en-US" altLang="zh-CN" sz="2400">
                <a:solidFill>
                  <a:schemeClr val="bg1"/>
                </a:solidFill>
                <a:latin typeface="华文细黑" pitchFamily="2" charset="-122"/>
                <a:ea typeface="华文细黑" pitchFamily="2" charset="-122"/>
              </a:rPr>
              <a:t>)</a:t>
            </a:r>
          </a:p>
          <a:p>
            <a:pPr>
              <a:spcBef>
                <a:spcPct val="20000"/>
              </a:spcBef>
              <a:buClr>
                <a:schemeClr val="tx2"/>
              </a:buClr>
              <a:buSzPct val="75000"/>
              <a:buFont typeface="Wingdings" pitchFamily="2" charset="2"/>
              <a:buNone/>
            </a:pPr>
            <a:r>
              <a:rPr kumimoji="1" lang="en-US" altLang="zh-CN" sz="2400">
                <a:solidFill>
                  <a:srgbClr val="990033"/>
                </a:solidFill>
                <a:latin typeface="Arial" charset="0"/>
              </a:rPr>
              <a:t>}</a:t>
            </a:r>
          </a:p>
        </p:txBody>
      </p:sp>
      <p:sp>
        <p:nvSpPr>
          <p:cNvPr id="314376" name="AutoShape 8"/>
          <p:cNvSpPr>
            <a:spLocks noChangeArrowheads="1"/>
          </p:cNvSpPr>
          <p:nvPr/>
        </p:nvSpPr>
        <p:spPr bwMode="auto">
          <a:xfrm>
            <a:off x="3059113" y="1557338"/>
            <a:ext cx="1944687" cy="792162"/>
          </a:xfrm>
          <a:prstGeom prst="wedgeEllipseCallout">
            <a:avLst>
              <a:gd name="adj1" fmla="val -32120"/>
              <a:gd name="adj2" fmla="val 193486"/>
            </a:avLst>
          </a:prstGeom>
          <a:solidFill>
            <a:srgbClr val="FFCC00"/>
          </a:solidFill>
          <a:ln w="9525">
            <a:solidFill>
              <a:srgbClr val="FF00FF"/>
            </a:solidFill>
            <a:miter lim="800000"/>
            <a:headEnd/>
            <a:tailEnd/>
          </a:ln>
        </p:spPr>
        <p:txBody>
          <a:bodyPr lIns="90000" tIns="46800" rIns="90000" bIns="46800"/>
          <a:lstStyle/>
          <a:p>
            <a:pPr marL="342900" indent="-342900" algn="ctr">
              <a:spcBef>
                <a:spcPct val="20000"/>
              </a:spcBef>
              <a:buClr>
                <a:schemeClr val="tx2"/>
              </a:buClr>
              <a:buSzPct val="75000"/>
              <a:buFont typeface="Wingdings" pitchFamily="2" charset="2"/>
              <a:buNone/>
            </a:pPr>
            <a:r>
              <a:rPr kumimoji="1" lang="zh-CN" altLang="en-US" sz="2200" b="1">
                <a:solidFill>
                  <a:srgbClr val="FF3300"/>
                </a:solidFill>
                <a:latin typeface="Arial" charset="0"/>
              </a:rPr>
              <a:t>主函数</a:t>
            </a:r>
          </a:p>
        </p:txBody>
      </p:sp>
      <p:sp>
        <p:nvSpPr>
          <p:cNvPr id="9" name="日期占位符 8"/>
          <p:cNvSpPr>
            <a:spLocks noGrp="1"/>
          </p:cNvSpPr>
          <p:nvPr>
            <p:ph type="dt" sz="half" idx="10"/>
          </p:nvPr>
        </p:nvSpPr>
        <p:spPr/>
        <p:txBody>
          <a:bodyPr/>
          <a:lstStyle/>
          <a:p>
            <a:pPr>
              <a:defRPr/>
            </a:pPr>
            <a:fld id="{F1553539-24F2-4EBB-A428-8B45D139C779}" type="datetime1">
              <a:rPr lang="zh-CN" altLang="en-US" smtClean="0"/>
              <a:pPr>
                <a:defRPr/>
              </a:pPr>
              <a:t>2012-9-17</a:t>
            </a:fld>
            <a:endParaRPr lang="en-US" altLang="zh-CN" dirty="0"/>
          </a:p>
        </p:txBody>
      </p:sp>
      <p:sp>
        <p:nvSpPr>
          <p:cNvPr id="10" name="灯片编号占位符 9"/>
          <p:cNvSpPr>
            <a:spLocks noGrp="1"/>
          </p:cNvSpPr>
          <p:nvPr>
            <p:ph type="sldNum" sz="quarter" idx="12"/>
          </p:nvPr>
        </p:nvSpPr>
        <p:spPr/>
        <p:txBody>
          <a:bodyPr/>
          <a:lstStyle/>
          <a:p>
            <a:pPr>
              <a:defRPr/>
            </a:pPr>
            <a:fld id="{76C28267-322E-4F55-83A7-61969821FE8C}" type="slidenum">
              <a:rPr lang="en-US" altLang="zh-CN" smtClean="0"/>
              <a:pPr>
                <a:defRPr/>
              </a:pPr>
              <a:t>27</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checkerboard(across)">
                                      <p:cBhvr>
                                        <p:cTn id="7" dur="500"/>
                                        <p:tgtEl>
                                          <p:spTgt spid="3143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4374"/>
                                        </p:tgtEl>
                                        <p:attrNameLst>
                                          <p:attrName>style.visibility</p:attrName>
                                        </p:attrNameLst>
                                      </p:cBhvr>
                                      <p:to>
                                        <p:strVal val="visible"/>
                                      </p:to>
                                    </p:set>
                                    <p:animEffect transition="in" filter="dissolve">
                                      <p:cBhvr>
                                        <p:cTn id="12" dur="500"/>
                                        <p:tgtEl>
                                          <p:spTgt spid="31437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4376"/>
                                        </p:tgtEl>
                                        <p:attrNameLst>
                                          <p:attrName>style.visibility</p:attrName>
                                        </p:attrNameLst>
                                      </p:cBhvr>
                                      <p:to>
                                        <p:strVal val="visible"/>
                                      </p:to>
                                    </p:set>
                                    <p:animEffect transition="in" filter="blinds(horizontal)">
                                      <p:cBhvr>
                                        <p:cTn id="15" dur="500"/>
                                        <p:tgtEl>
                                          <p:spTgt spid="31437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14375"/>
                                        </p:tgtEl>
                                        <p:attrNameLst>
                                          <p:attrName>style.visibility</p:attrName>
                                        </p:attrNameLst>
                                      </p:cBhvr>
                                      <p:to>
                                        <p:strVal val="visible"/>
                                      </p:to>
                                    </p:set>
                                    <p:animEffect transition="in" filter="dissolve">
                                      <p:cBhvr>
                                        <p:cTn id="20" dur="500"/>
                                        <p:tgtEl>
                                          <p:spTgt spid="314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nimBg="1"/>
      <p:bldP spid="314374" grpId="0" animBg="1"/>
      <p:bldP spid="314375" grpId="0" animBg="1" autoUpdateAnimBg="0"/>
      <p:bldP spid="314376" grpId="0" animBg="1"/>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457200"/>
            <a:ext cx="8229600" cy="739775"/>
          </a:xfrm>
        </p:spPr>
        <p:txBody>
          <a:bodyPr/>
          <a:lstStyle/>
          <a:p>
            <a:pPr eaLnBrk="1" hangingPunct="1"/>
            <a:r>
              <a:rPr lang="zh-CN" altLang="en-US" sz="3600" smtClean="0">
                <a:solidFill>
                  <a:srgbClr val="FF0000"/>
                </a:solidFill>
                <a:ea typeface="华文细黑" pitchFamily="2" charset="-122"/>
              </a:rPr>
              <a:t>五、数组的引用（使用数组元素）</a:t>
            </a:r>
          </a:p>
        </p:txBody>
      </p:sp>
      <p:sp>
        <p:nvSpPr>
          <p:cNvPr id="20483" name="Rectangle 3"/>
          <p:cNvSpPr>
            <a:spLocks noGrp="1" noChangeArrowheads="1"/>
          </p:cNvSpPr>
          <p:nvPr>
            <p:ph type="body" idx="1"/>
          </p:nvPr>
        </p:nvSpPr>
        <p:spPr>
          <a:xfrm>
            <a:off x="457200" y="1341438"/>
            <a:ext cx="8229600" cy="4525962"/>
          </a:xfrm>
        </p:spPr>
        <p:txBody>
          <a:bodyPr/>
          <a:lstStyle/>
          <a:p>
            <a:pPr eaLnBrk="1" hangingPunct="1">
              <a:buFont typeface="Wingdings" pitchFamily="2" charset="2"/>
              <a:buNone/>
            </a:pPr>
            <a:r>
              <a:rPr lang="en-US" altLang="zh-CN" smtClean="0">
                <a:ea typeface="华文细黑" pitchFamily="2" charset="-122"/>
              </a:rPr>
              <a:t>(</a:t>
            </a:r>
            <a:r>
              <a:rPr lang="zh-CN" altLang="en-US" smtClean="0">
                <a:ea typeface="华文细黑" pitchFamily="2" charset="-122"/>
              </a:rPr>
              <a:t>设已有定义</a:t>
            </a:r>
            <a:r>
              <a:rPr lang="en-US" altLang="zh-CN" smtClean="0">
                <a:ea typeface="华文细黑" pitchFamily="2" charset="-122"/>
              </a:rPr>
              <a:t>int a[2][6],x,y ,i=0,j=0;)</a:t>
            </a:r>
          </a:p>
          <a:p>
            <a:pPr eaLnBrk="1" hangingPunct="1">
              <a:buFont typeface="Wingdings" pitchFamily="2" charset="2"/>
              <a:buNone/>
            </a:pPr>
            <a:endParaRPr lang="en-US" altLang="zh-CN" smtClean="0"/>
          </a:p>
          <a:p>
            <a:pPr eaLnBrk="1" hangingPunct="1">
              <a:buFont typeface="Wingdings" pitchFamily="2" charset="2"/>
              <a:buNone/>
            </a:pPr>
            <a:r>
              <a:rPr lang="en-US" altLang="zh-CN" sz="2800" smtClean="0">
                <a:ea typeface="华文细黑" pitchFamily="2" charset="-122"/>
              </a:rPr>
              <a:t>a[2][3]=4;                           /*</a:t>
            </a:r>
            <a:r>
              <a:rPr lang="zh-CN" altLang="en-US" sz="2800" smtClean="0">
                <a:ea typeface="华文细黑" pitchFamily="2" charset="-122"/>
              </a:rPr>
              <a:t>下标为常量*</a:t>
            </a:r>
            <a:r>
              <a:rPr lang="en-US" altLang="zh-CN" sz="2800" smtClean="0">
                <a:ea typeface="华文细黑" pitchFamily="2" charset="-122"/>
              </a:rPr>
              <a:t>/</a:t>
            </a:r>
          </a:p>
          <a:p>
            <a:pPr eaLnBrk="1" hangingPunct="1">
              <a:buFont typeface="Wingdings" pitchFamily="2" charset="2"/>
              <a:buNone/>
            </a:pPr>
            <a:r>
              <a:rPr lang="en-US" altLang="zh-CN" sz="2800" smtClean="0">
                <a:ea typeface="华文细黑" pitchFamily="2" charset="-122"/>
              </a:rPr>
              <a:t>scanf(“%d”,&amp;a[i][j]);</a:t>
            </a:r>
          </a:p>
          <a:p>
            <a:pPr eaLnBrk="1" hangingPunct="1">
              <a:buFont typeface="Wingdings" pitchFamily="2" charset="2"/>
              <a:buNone/>
            </a:pPr>
            <a:r>
              <a:rPr lang="en-US" altLang="zh-CN" sz="2800" smtClean="0">
                <a:ea typeface="华文细黑" pitchFamily="2" charset="-122"/>
              </a:rPr>
              <a:t>y=sqrt(a[2][3]);</a:t>
            </a:r>
          </a:p>
          <a:p>
            <a:pPr eaLnBrk="1" hangingPunct="1">
              <a:buFont typeface="Wingdings" pitchFamily="2" charset="2"/>
              <a:buNone/>
            </a:pPr>
            <a:r>
              <a:rPr lang="en-US" altLang="zh-CN" sz="2800" smtClean="0">
                <a:ea typeface="华文细黑" pitchFamily="2" charset="-122"/>
              </a:rPr>
              <a:t>a[i][j]=20;              /*</a:t>
            </a:r>
            <a:r>
              <a:rPr lang="zh-CN" altLang="en-US" sz="2800" smtClean="0">
                <a:ea typeface="华文细黑" pitchFamily="2" charset="-122"/>
              </a:rPr>
              <a:t>下标为 </a:t>
            </a:r>
            <a:r>
              <a:rPr lang="en-US" altLang="zh-CN" sz="2800" smtClean="0">
                <a:ea typeface="华文细黑" pitchFamily="2" charset="-122"/>
              </a:rPr>
              <a:t>int </a:t>
            </a:r>
            <a:r>
              <a:rPr lang="zh-CN" altLang="en-US" sz="2800" smtClean="0">
                <a:ea typeface="华文细黑" pitchFamily="2" charset="-122"/>
              </a:rPr>
              <a:t>型变量</a:t>
            </a:r>
            <a:r>
              <a:rPr lang="en-US" altLang="zh-CN" sz="2800" smtClean="0">
                <a:ea typeface="华文细黑" pitchFamily="2" charset="-122"/>
              </a:rPr>
              <a:t>i,j)  */</a:t>
            </a:r>
          </a:p>
          <a:p>
            <a:pPr eaLnBrk="1" hangingPunct="1">
              <a:buFont typeface="Wingdings" pitchFamily="2" charset="2"/>
              <a:buNone/>
            </a:pPr>
            <a:r>
              <a:rPr lang="en-US" altLang="zh-CN" sz="2800" smtClean="0">
                <a:ea typeface="华文细黑" pitchFamily="2" charset="-122"/>
              </a:rPr>
              <a:t>a[i-1][j</a:t>
            </a:r>
            <a:r>
              <a:rPr lang="en-US" altLang="zh-CN" sz="2800" smtClean="0">
                <a:latin typeface="宋体" pitchFamily="2" charset="-122"/>
              </a:rPr>
              <a:t>*</a:t>
            </a:r>
            <a:r>
              <a:rPr lang="en-US" altLang="zh-CN" sz="2800" smtClean="0">
                <a:ea typeface="华文细黑" pitchFamily="2" charset="-122"/>
              </a:rPr>
              <a:t>3-1] = 1;   /*</a:t>
            </a:r>
            <a:r>
              <a:rPr lang="zh-CN" altLang="en-US" sz="2800" smtClean="0">
                <a:ea typeface="华文细黑" pitchFamily="2" charset="-122"/>
              </a:rPr>
              <a:t>下标为一个复杂的整型表达式*</a:t>
            </a:r>
            <a:r>
              <a:rPr lang="en-US" altLang="zh-CN" sz="2800" smtClean="0">
                <a:ea typeface="华文细黑" pitchFamily="2" charset="-122"/>
              </a:rPr>
              <a:t>/</a:t>
            </a:r>
          </a:p>
          <a:p>
            <a:pPr eaLnBrk="1" hangingPunct="1">
              <a:buFont typeface="Wingdings" pitchFamily="2" charset="2"/>
              <a:buNone/>
            </a:pPr>
            <a:endParaRPr lang="en-US" altLang="zh-CN" sz="2800" smtClean="0">
              <a:ea typeface="华文细黑" pitchFamily="2" charset="-122"/>
            </a:endParaRPr>
          </a:p>
          <a:p>
            <a:pPr eaLnBrk="1" hangingPunct="1">
              <a:buFont typeface="Wingdings" pitchFamily="2" charset="2"/>
              <a:buNone/>
            </a:pPr>
            <a:r>
              <a:rPr lang="zh-CN" altLang="en-US" sz="2800" smtClean="0">
                <a:ea typeface="华文细黑" pitchFamily="2" charset="-122"/>
              </a:rPr>
              <a:t>错误： </a:t>
            </a:r>
            <a:r>
              <a:rPr lang="en-US" altLang="zh-CN" sz="2800" smtClean="0">
                <a:ea typeface="华文细黑" pitchFamily="2" charset="-122"/>
              </a:rPr>
              <a:t>a[2,3]=1</a:t>
            </a:r>
          </a:p>
        </p:txBody>
      </p:sp>
      <p:sp>
        <p:nvSpPr>
          <p:cNvPr id="29701" name="Text Box 5"/>
          <p:cNvSpPr txBox="1">
            <a:spLocks noChangeArrowheads="1"/>
          </p:cNvSpPr>
          <p:nvPr/>
        </p:nvSpPr>
        <p:spPr bwMode="auto">
          <a:xfrm>
            <a:off x="3708400" y="5445125"/>
            <a:ext cx="4751388" cy="847725"/>
          </a:xfrm>
          <a:prstGeom prst="rect">
            <a:avLst/>
          </a:prstGeom>
          <a:solidFill>
            <a:srgbClr val="CCFFFF"/>
          </a:solidFill>
          <a:ln w="25400">
            <a:solidFill>
              <a:srgbClr val="FF6600"/>
            </a:solidFill>
            <a:miter lim="800000"/>
            <a:headEnd/>
            <a:tailEnd/>
          </a:ln>
        </p:spPr>
        <p:txBody>
          <a:bodyPr>
            <a:spAutoFit/>
          </a:bodyPr>
          <a:lstStyle/>
          <a:p>
            <a:r>
              <a:rPr lang="zh-CN" altLang="en-US" sz="2400"/>
              <a:t>调试时</a:t>
            </a:r>
            <a:r>
              <a:rPr lang="en-US" altLang="zh-CN" sz="2400"/>
              <a:t>,</a:t>
            </a:r>
            <a:r>
              <a:rPr lang="zh-CN" altLang="en-US" sz="2400"/>
              <a:t>可将数组名或数组元素名设置为</a:t>
            </a:r>
            <a:r>
              <a:rPr lang="en-US" altLang="zh-CN" sz="2400"/>
              <a:t>watch</a:t>
            </a:r>
            <a:r>
              <a:rPr lang="zh-CN" altLang="en-US" sz="2400"/>
              <a:t>进行跟踪</a:t>
            </a:r>
            <a:r>
              <a:rPr lang="en-US" altLang="zh-CN" sz="2400"/>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ppt_x"/>
                                          </p:val>
                                        </p:tav>
                                        <p:tav tm="100000">
                                          <p:val>
                                            <p:strVal val="#ppt_x"/>
                                          </p:val>
                                        </p:tav>
                                      </p:tavLst>
                                    </p:anim>
                                    <p:anim calcmode="lin" valueType="num">
                                      <p:cBhvr additive="base">
                                        <p:cTn id="8"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57200"/>
            <a:ext cx="8686800" cy="1371600"/>
          </a:xfrm>
        </p:spPr>
        <p:txBody>
          <a:bodyPr/>
          <a:lstStyle/>
          <a:p>
            <a:pPr eaLnBrk="1" hangingPunct="1"/>
            <a:r>
              <a:rPr lang="zh-CN" altLang="en-US" sz="2800" smtClean="0">
                <a:solidFill>
                  <a:srgbClr val="FF0000"/>
                </a:solidFill>
                <a:latin typeface="华文细黑" pitchFamily="2" charset="-122"/>
                <a:ea typeface="华文细黑" pitchFamily="2" charset="-122"/>
              </a:rPr>
              <a:t>讨论：</a:t>
            </a:r>
            <a:r>
              <a:rPr lang="zh-CN" altLang="en-US" sz="2800" smtClean="0">
                <a:latin typeface="华文细黑" pitchFamily="2" charset="-122"/>
                <a:ea typeface="华文细黑" pitchFamily="2" charset="-122"/>
              </a:rPr>
              <a:t/>
            </a:r>
            <a:br>
              <a:rPr lang="zh-CN" altLang="en-US" sz="2800" smtClean="0">
                <a:latin typeface="华文细黑" pitchFamily="2" charset="-122"/>
                <a:ea typeface="华文细黑" pitchFamily="2" charset="-122"/>
              </a:rPr>
            </a:br>
            <a:r>
              <a:rPr lang="zh-CN" altLang="en-US" sz="2800" smtClean="0">
                <a:latin typeface="华文细黑" pitchFamily="2" charset="-122"/>
                <a:ea typeface="华文细黑" pitchFamily="2" charset="-122"/>
              </a:rPr>
              <a:t>如果下标值小于</a:t>
            </a:r>
            <a:r>
              <a:rPr lang="en-US" altLang="zh-CN" sz="2800" smtClean="0">
                <a:latin typeface="华文细黑" pitchFamily="2" charset="-122"/>
                <a:ea typeface="华文细黑" pitchFamily="2" charset="-122"/>
              </a:rPr>
              <a:t>0</a:t>
            </a:r>
            <a:r>
              <a:rPr lang="zh-CN" altLang="en-US" sz="2800" smtClean="0">
                <a:latin typeface="华文细黑" pitchFamily="2" charset="-122"/>
                <a:ea typeface="华文细黑" pitchFamily="2" charset="-122"/>
              </a:rPr>
              <a:t>或超过数组长度时会出现什么情况？</a:t>
            </a:r>
          </a:p>
        </p:txBody>
      </p:sp>
      <p:sp>
        <p:nvSpPr>
          <p:cNvPr id="21507" name="Rectangle 3"/>
          <p:cNvSpPr>
            <a:spLocks noGrp="1" noChangeArrowheads="1"/>
          </p:cNvSpPr>
          <p:nvPr>
            <p:ph type="body" sz="half" idx="1"/>
          </p:nvPr>
        </p:nvSpPr>
        <p:spPr>
          <a:solidFill>
            <a:srgbClr val="993366"/>
          </a:solidFill>
          <a:ln w="25400">
            <a:solidFill>
              <a:srgbClr val="FF9900"/>
            </a:solidFill>
          </a:ln>
        </p:spPr>
        <p:txBody>
          <a:bodyPr/>
          <a:lstStyle/>
          <a:p>
            <a:pPr eaLnBrk="1" hangingPunct="1">
              <a:lnSpc>
                <a:spcPct val="90000"/>
              </a:lnSpc>
              <a:buFont typeface="Wingdings" pitchFamily="2" charset="2"/>
              <a:buNone/>
            </a:pPr>
            <a:r>
              <a:rPr lang="zh-CN" altLang="en-US" smtClean="0">
                <a:solidFill>
                  <a:srgbClr val="FFFF00"/>
                </a:solidFill>
              </a:rPr>
              <a:t>例： </a:t>
            </a:r>
          </a:p>
          <a:p>
            <a:pPr eaLnBrk="1" hangingPunct="1">
              <a:lnSpc>
                <a:spcPct val="90000"/>
              </a:lnSpc>
              <a:buFont typeface="Wingdings" pitchFamily="2" charset="2"/>
              <a:buNone/>
            </a:pPr>
            <a:r>
              <a:rPr lang="en-US" altLang="zh-CN" sz="2800" smtClean="0">
                <a:solidFill>
                  <a:schemeClr val="bg1"/>
                </a:solidFill>
              </a:rPr>
              <a:t>main()</a:t>
            </a:r>
          </a:p>
          <a:p>
            <a:pPr eaLnBrk="1" hangingPunct="1">
              <a:lnSpc>
                <a:spcPct val="90000"/>
              </a:lnSpc>
              <a:buFont typeface="Wingdings" pitchFamily="2" charset="2"/>
              <a:buNone/>
            </a:pPr>
            <a:r>
              <a:rPr lang="en-US" altLang="zh-CN" sz="2800" smtClean="0">
                <a:solidFill>
                  <a:schemeClr val="bg1"/>
                </a:solidFill>
              </a:rPr>
              <a:t> {</a:t>
            </a:r>
          </a:p>
          <a:p>
            <a:pPr eaLnBrk="1" hangingPunct="1">
              <a:lnSpc>
                <a:spcPct val="90000"/>
              </a:lnSpc>
              <a:buFont typeface="Wingdings" pitchFamily="2" charset="2"/>
              <a:buNone/>
            </a:pPr>
            <a:r>
              <a:rPr lang="en-US" altLang="zh-CN" sz="2800" smtClean="0">
                <a:solidFill>
                  <a:schemeClr val="bg1"/>
                </a:solidFill>
              </a:rPr>
              <a:t>      int a=1,b[5],c=2,i;</a:t>
            </a:r>
          </a:p>
          <a:p>
            <a:pPr eaLnBrk="1" hangingPunct="1">
              <a:lnSpc>
                <a:spcPct val="90000"/>
              </a:lnSpc>
              <a:buFont typeface="Wingdings" pitchFamily="2" charset="2"/>
              <a:buNone/>
            </a:pPr>
            <a:r>
              <a:rPr lang="en-US" altLang="zh-CN" sz="2800" smtClean="0">
                <a:solidFill>
                  <a:schemeClr val="bg1"/>
                </a:solidFill>
              </a:rPr>
              <a:t>      for (i=0;i&lt;=5;i++)</a:t>
            </a:r>
          </a:p>
          <a:p>
            <a:pPr eaLnBrk="1" hangingPunct="1">
              <a:lnSpc>
                <a:spcPct val="90000"/>
              </a:lnSpc>
              <a:buFont typeface="Wingdings" pitchFamily="2" charset="2"/>
              <a:buNone/>
            </a:pPr>
            <a:r>
              <a:rPr lang="en-US" altLang="zh-CN" sz="2800" smtClean="0">
                <a:solidFill>
                  <a:schemeClr val="bg1"/>
                </a:solidFill>
              </a:rPr>
              <a:t>             b[i]=i+1;</a:t>
            </a:r>
          </a:p>
          <a:p>
            <a:pPr eaLnBrk="1" hangingPunct="1">
              <a:lnSpc>
                <a:spcPct val="90000"/>
              </a:lnSpc>
              <a:buFont typeface="Wingdings" pitchFamily="2" charset="2"/>
              <a:buNone/>
            </a:pPr>
            <a:r>
              <a:rPr lang="en-US" altLang="zh-CN" sz="2800" smtClean="0">
                <a:solidFill>
                  <a:schemeClr val="bg1"/>
                </a:solidFill>
              </a:rPr>
              <a:t>      </a:t>
            </a:r>
            <a:r>
              <a:rPr lang="en-US" altLang="zh-CN" sz="2800" smtClean="0">
                <a:solidFill>
                  <a:schemeClr val="bg1"/>
                </a:solidFill>
                <a:latin typeface="宋体" pitchFamily="2" charset="-122"/>
              </a:rPr>
              <a:t>……</a:t>
            </a:r>
            <a:endParaRPr lang="en-US" altLang="zh-CN" sz="2800" smtClean="0">
              <a:solidFill>
                <a:schemeClr val="bg1"/>
              </a:solidFill>
            </a:endParaRPr>
          </a:p>
          <a:p>
            <a:pPr eaLnBrk="1" hangingPunct="1">
              <a:lnSpc>
                <a:spcPct val="90000"/>
              </a:lnSpc>
              <a:buFont typeface="Wingdings" pitchFamily="2" charset="2"/>
              <a:buNone/>
            </a:pPr>
            <a:r>
              <a:rPr lang="en-US" altLang="zh-CN" sz="2800" smtClean="0">
                <a:solidFill>
                  <a:schemeClr val="bg1"/>
                </a:solidFill>
              </a:rPr>
              <a:t> }</a:t>
            </a:r>
          </a:p>
        </p:txBody>
      </p:sp>
      <p:pic>
        <p:nvPicPr>
          <p:cNvPr id="21508" name="Picture 5" descr="数组下标越界"/>
          <p:cNvPicPr>
            <a:picLocks noChangeAspect="1" noChangeArrowheads="1"/>
          </p:cNvPicPr>
          <p:nvPr>
            <p:ph sz="half" idx="2"/>
          </p:nvPr>
        </p:nvPicPr>
        <p:blipFill>
          <a:blip r:embed="rId2"/>
          <a:srcRect/>
          <a:stretch>
            <a:fillRect/>
          </a:stretch>
        </p:blipFill>
        <p:spPr>
          <a:xfrm>
            <a:off x="5508625" y="1844675"/>
            <a:ext cx="2101850" cy="3889375"/>
          </a:xfrm>
          <a:noFill/>
        </p:spPr>
      </p:pic>
      <p:sp>
        <p:nvSpPr>
          <p:cNvPr id="32772" name="Text Box 4"/>
          <p:cNvSpPr txBox="1">
            <a:spLocks noChangeArrowheads="1"/>
          </p:cNvSpPr>
          <p:nvPr/>
        </p:nvSpPr>
        <p:spPr bwMode="auto">
          <a:xfrm>
            <a:off x="395288" y="5661025"/>
            <a:ext cx="8424862" cy="841375"/>
          </a:xfrm>
          <a:prstGeom prst="rect">
            <a:avLst/>
          </a:prstGeom>
          <a:solidFill>
            <a:srgbClr val="FFFF00"/>
          </a:solidFill>
          <a:ln w="19050">
            <a:solidFill>
              <a:srgbClr val="0000FF"/>
            </a:solidFill>
            <a:miter lim="800000"/>
            <a:headEnd/>
            <a:tailEnd/>
          </a:ln>
        </p:spPr>
        <p:txBody>
          <a:bodyPr>
            <a:spAutoFit/>
          </a:bodyPr>
          <a:lstStyle/>
          <a:p>
            <a:r>
              <a:rPr lang="zh-CN" altLang="en-US" sz="2400">
                <a:latin typeface="华文细黑" pitchFamily="2" charset="-122"/>
                <a:ea typeface="华文细黑" pitchFamily="2" charset="-122"/>
              </a:rPr>
              <a:t>运行程序或单步执行观察变量变化情况可以看到，变量</a:t>
            </a:r>
            <a:r>
              <a:rPr lang="en-US" altLang="zh-CN" sz="2400">
                <a:latin typeface="华文细黑" pitchFamily="2" charset="-122"/>
                <a:ea typeface="华文细黑" pitchFamily="2" charset="-122"/>
              </a:rPr>
              <a:t>c</a:t>
            </a:r>
            <a:r>
              <a:rPr lang="zh-CN" altLang="en-US" sz="2400">
                <a:latin typeface="华文细黑" pitchFamily="2" charset="-122"/>
                <a:ea typeface="华文细黑" pitchFamily="2" charset="-122"/>
              </a:rPr>
              <a:t>的值因数组越界而被悄悄破坏了（可能产生严重的错误后果！）</a:t>
            </a:r>
          </a:p>
        </p:txBody>
      </p:sp>
      <p:sp>
        <p:nvSpPr>
          <p:cNvPr id="32777" name="Text Box 9"/>
          <p:cNvSpPr txBox="1">
            <a:spLocks noChangeArrowheads="1"/>
          </p:cNvSpPr>
          <p:nvPr/>
        </p:nvSpPr>
        <p:spPr bwMode="auto">
          <a:xfrm>
            <a:off x="6588125" y="2997200"/>
            <a:ext cx="296863" cy="336550"/>
          </a:xfrm>
          <a:prstGeom prst="rect">
            <a:avLst/>
          </a:prstGeom>
          <a:noFill/>
          <a:ln w="9525">
            <a:noFill/>
            <a:miter lim="800000"/>
            <a:headEnd/>
            <a:tailEnd/>
          </a:ln>
        </p:spPr>
        <p:txBody>
          <a:bodyPr wrap="none">
            <a:spAutoFit/>
          </a:bodyPr>
          <a:lstStyle/>
          <a:p>
            <a:r>
              <a:rPr lang="en-US" altLang="zh-CN" sz="1600" b="1">
                <a:solidFill>
                  <a:srgbClr val="FF0000"/>
                </a:solidFill>
              </a:rPr>
              <a:t>1</a:t>
            </a:r>
          </a:p>
        </p:txBody>
      </p:sp>
      <p:sp>
        <p:nvSpPr>
          <p:cNvPr id="32782" name="Text Box 14"/>
          <p:cNvSpPr txBox="1">
            <a:spLocks noChangeArrowheads="1"/>
          </p:cNvSpPr>
          <p:nvPr/>
        </p:nvSpPr>
        <p:spPr bwMode="auto">
          <a:xfrm>
            <a:off x="6588125" y="3284538"/>
            <a:ext cx="296863" cy="336550"/>
          </a:xfrm>
          <a:prstGeom prst="rect">
            <a:avLst/>
          </a:prstGeom>
          <a:noFill/>
          <a:ln w="9525">
            <a:noFill/>
            <a:miter lim="800000"/>
            <a:headEnd/>
            <a:tailEnd/>
          </a:ln>
        </p:spPr>
        <p:txBody>
          <a:bodyPr wrap="none">
            <a:spAutoFit/>
          </a:bodyPr>
          <a:lstStyle/>
          <a:p>
            <a:r>
              <a:rPr lang="en-US" altLang="zh-CN" sz="1600" b="1">
                <a:solidFill>
                  <a:srgbClr val="FF0000"/>
                </a:solidFill>
              </a:rPr>
              <a:t>2</a:t>
            </a:r>
          </a:p>
        </p:txBody>
      </p:sp>
      <p:sp>
        <p:nvSpPr>
          <p:cNvPr id="32783" name="Text Box 15"/>
          <p:cNvSpPr txBox="1">
            <a:spLocks noChangeArrowheads="1"/>
          </p:cNvSpPr>
          <p:nvPr/>
        </p:nvSpPr>
        <p:spPr bwMode="auto">
          <a:xfrm>
            <a:off x="6588125" y="3644900"/>
            <a:ext cx="296863" cy="336550"/>
          </a:xfrm>
          <a:prstGeom prst="rect">
            <a:avLst/>
          </a:prstGeom>
          <a:noFill/>
          <a:ln w="9525">
            <a:noFill/>
            <a:miter lim="800000"/>
            <a:headEnd/>
            <a:tailEnd/>
          </a:ln>
        </p:spPr>
        <p:txBody>
          <a:bodyPr wrap="none">
            <a:spAutoFit/>
          </a:bodyPr>
          <a:lstStyle/>
          <a:p>
            <a:r>
              <a:rPr lang="en-US" altLang="zh-CN" sz="1600" b="1">
                <a:solidFill>
                  <a:srgbClr val="FF0000"/>
                </a:solidFill>
              </a:rPr>
              <a:t>3</a:t>
            </a:r>
          </a:p>
        </p:txBody>
      </p:sp>
      <p:sp>
        <p:nvSpPr>
          <p:cNvPr id="32784" name="Text Box 16"/>
          <p:cNvSpPr txBox="1">
            <a:spLocks noChangeArrowheads="1"/>
          </p:cNvSpPr>
          <p:nvPr/>
        </p:nvSpPr>
        <p:spPr bwMode="auto">
          <a:xfrm>
            <a:off x="6588125" y="3933825"/>
            <a:ext cx="296863" cy="336550"/>
          </a:xfrm>
          <a:prstGeom prst="rect">
            <a:avLst/>
          </a:prstGeom>
          <a:noFill/>
          <a:ln w="9525">
            <a:noFill/>
            <a:miter lim="800000"/>
            <a:headEnd/>
            <a:tailEnd/>
          </a:ln>
        </p:spPr>
        <p:txBody>
          <a:bodyPr wrap="none">
            <a:spAutoFit/>
          </a:bodyPr>
          <a:lstStyle/>
          <a:p>
            <a:r>
              <a:rPr lang="en-US" altLang="zh-CN" sz="1600" b="1">
                <a:solidFill>
                  <a:srgbClr val="FF0000"/>
                </a:solidFill>
              </a:rPr>
              <a:t>4</a:t>
            </a:r>
          </a:p>
        </p:txBody>
      </p:sp>
      <p:sp>
        <p:nvSpPr>
          <p:cNvPr id="32785" name="Text Box 17"/>
          <p:cNvSpPr txBox="1">
            <a:spLocks noChangeArrowheads="1"/>
          </p:cNvSpPr>
          <p:nvPr/>
        </p:nvSpPr>
        <p:spPr bwMode="auto">
          <a:xfrm>
            <a:off x="6588125" y="4292600"/>
            <a:ext cx="296863" cy="336550"/>
          </a:xfrm>
          <a:prstGeom prst="rect">
            <a:avLst/>
          </a:prstGeom>
          <a:noFill/>
          <a:ln w="9525">
            <a:noFill/>
            <a:miter lim="800000"/>
            <a:headEnd/>
            <a:tailEnd/>
          </a:ln>
        </p:spPr>
        <p:txBody>
          <a:bodyPr wrap="none">
            <a:spAutoFit/>
          </a:bodyPr>
          <a:lstStyle/>
          <a:p>
            <a:r>
              <a:rPr lang="en-US" altLang="zh-CN" sz="1600" b="1">
                <a:solidFill>
                  <a:srgbClr val="FF0000"/>
                </a:solidFill>
              </a:rPr>
              <a:t>5</a:t>
            </a:r>
          </a:p>
        </p:txBody>
      </p:sp>
      <p:sp>
        <p:nvSpPr>
          <p:cNvPr id="32786" name="Text Box 18"/>
          <p:cNvSpPr txBox="1">
            <a:spLocks noChangeArrowheads="1"/>
          </p:cNvSpPr>
          <p:nvPr/>
        </p:nvSpPr>
        <p:spPr bwMode="auto">
          <a:xfrm>
            <a:off x="6588125" y="4652963"/>
            <a:ext cx="360363" cy="244475"/>
          </a:xfrm>
          <a:prstGeom prst="rect">
            <a:avLst/>
          </a:prstGeom>
          <a:solidFill>
            <a:schemeClr val="bg1"/>
          </a:solidFill>
          <a:ln w="9525">
            <a:noFill/>
            <a:miter lim="800000"/>
            <a:headEnd/>
            <a:tailEnd/>
          </a:ln>
        </p:spPr>
        <p:txBody>
          <a:bodyPr tIns="0" bIns="0">
            <a:spAutoFit/>
          </a:bodyPr>
          <a:lstStyle/>
          <a:p>
            <a:r>
              <a:rPr lang="en-US" altLang="zh-CN" sz="1600" b="1">
                <a:solidFill>
                  <a:srgbClr val="FF0000"/>
                </a:solidFill>
              </a:rPr>
              <a:t>6</a:t>
            </a:r>
          </a:p>
        </p:txBody>
      </p:sp>
      <p:sp>
        <p:nvSpPr>
          <p:cNvPr id="32788" name="Text Box 20"/>
          <p:cNvSpPr txBox="1">
            <a:spLocks noChangeArrowheads="1"/>
          </p:cNvSpPr>
          <p:nvPr/>
        </p:nvSpPr>
        <p:spPr bwMode="auto">
          <a:xfrm>
            <a:off x="6588125" y="4941888"/>
            <a:ext cx="288925" cy="266700"/>
          </a:xfrm>
          <a:prstGeom prst="rect">
            <a:avLst/>
          </a:prstGeom>
          <a:solidFill>
            <a:schemeClr val="bg1"/>
          </a:solidFill>
          <a:ln w="9525">
            <a:noFill/>
            <a:miter lim="800000"/>
            <a:headEnd/>
            <a:tailEnd/>
          </a:ln>
        </p:spPr>
        <p:txBody>
          <a:bodyPr tIns="10800" bIns="10800">
            <a:spAutoFit/>
          </a:bodyPr>
          <a:lstStyle/>
          <a:p>
            <a:r>
              <a:rPr lang="en-US" altLang="zh-CN" sz="1600">
                <a:solidFill>
                  <a:srgbClr val="3333FF"/>
                </a:solidFill>
              </a:rPr>
              <a:t>0</a:t>
            </a:r>
          </a:p>
        </p:txBody>
      </p:sp>
      <p:sp>
        <p:nvSpPr>
          <p:cNvPr id="32789" name="Text Box 21"/>
          <p:cNvSpPr txBox="1">
            <a:spLocks noChangeArrowheads="1"/>
          </p:cNvSpPr>
          <p:nvPr/>
        </p:nvSpPr>
        <p:spPr bwMode="auto">
          <a:xfrm>
            <a:off x="6516688" y="4941888"/>
            <a:ext cx="360362" cy="244475"/>
          </a:xfrm>
          <a:prstGeom prst="rect">
            <a:avLst/>
          </a:prstGeom>
          <a:solidFill>
            <a:schemeClr val="bg1"/>
          </a:solidFill>
          <a:ln w="9525">
            <a:noFill/>
            <a:miter lim="800000"/>
            <a:headEnd/>
            <a:tailEnd/>
          </a:ln>
        </p:spPr>
        <p:txBody>
          <a:bodyPr tIns="0" bIns="0">
            <a:spAutoFit/>
          </a:bodyPr>
          <a:lstStyle/>
          <a:p>
            <a:r>
              <a:rPr lang="en-US" altLang="zh-CN" sz="1600">
                <a:solidFill>
                  <a:srgbClr val="3333FF"/>
                </a:solidFill>
              </a:rPr>
              <a:t>1</a:t>
            </a:r>
          </a:p>
        </p:txBody>
      </p:sp>
      <p:sp>
        <p:nvSpPr>
          <p:cNvPr id="32791" name="Text Box 23"/>
          <p:cNvSpPr txBox="1">
            <a:spLocks noChangeArrowheads="1"/>
          </p:cNvSpPr>
          <p:nvPr/>
        </p:nvSpPr>
        <p:spPr bwMode="auto">
          <a:xfrm>
            <a:off x="6588125" y="4941888"/>
            <a:ext cx="287338" cy="244475"/>
          </a:xfrm>
          <a:prstGeom prst="rect">
            <a:avLst/>
          </a:prstGeom>
          <a:solidFill>
            <a:schemeClr val="bg1"/>
          </a:solidFill>
          <a:ln w="9525">
            <a:noFill/>
            <a:miter lim="800000"/>
            <a:headEnd/>
            <a:tailEnd/>
          </a:ln>
        </p:spPr>
        <p:txBody>
          <a:bodyPr tIns="0" bIns="0">
            <a:spAutoFit/>
          </a:bodyPr>
          <a:lstStyle/>
          <a:p>
            <a:r>
              <a:rPr lang="en-US" altLang="zh-CN" sz="1600">
                <a:solidFill>
                  <a:srgbClr val="3333FF"/>
                </a:solidFill>
              </a:rPr>
              <a:t>2</a:t>
            </a:r>
          </a:p>
        </p:txBody>
      </p:sp>
      <p:sp>
        <p:nvSpPr>
          <p:cNvPr id="32792" name="Text Box 24"/>
          <p:cNvSpPr txBox="1">
            <a:spLocks noChangeArrowheads="1"/>
          </p:cNvSpPr>
          <p:nvPr/>
        </p:nvSpPr>
        <p:spPr bwMode="auto">
          <a:xfrm>
            <a:off x="6588125" y="4941888"/>
            <a:ext cx="287338" cy="244475"/>
          </a:xfrm>
          <a:prstGeom prst="rect">
            <a:avLst/>
          </a:prstGeom>
          <a:solidFill>
            <a:schemeClr val="bg1"/>
          </a:solidFill>
          <a:ln w="9525">
            <a:noFill/>
            <a:miter lim="800000"/>
            <a:headEnd/>
            <a:tailEnd/>
          </a:ln>
        </p:spPr>
        <p:txBody>
          <a:bodyPr tIns="0" bIns="0">
            <a:spAutoFit/>
          </a:bodyPr>
          <a:lstStyle/>
          <a:p>
            <a:r>
              <a:rPr lang="en-US" altLang="zh-CN" sz="1600">
                <a:solidFill>
                  <a:srgbClr val="3333FF"/>
                </a:solidFill>
              </a:rPr>
              <a:t>3</a:t>
            </a:r>
          </a:p>
        </p:txBody>
      </p:sp>
      <p:sp>
        <p:nvSpPr>
          <p:cNvPr id="32793" name="Text Box 25"/>
          <p:cNvSpPr txBox="1">
            <a:spLocks noChangeArrowheads="1"/>
          </p:cNvSpPr>
          <p:nvPr/>
        </p:nvSpPr>
        <p:spPr bwMode="auto">
          <a:xfrm>
            <a:off x="6588125" y="4941888"/>
            <a:ext cx="287338" cy="244475"/>
          </a:xfrm>
          <a:prstGeom prst="rect">
            <a:avLst/>
          </a:prstGeom>
          <a:solidFill>
            <a:schemeClr val="bg1"/>
          </a:solidFill>
          <a:ln w="9525">
            <a:noFill/>
            <a:miter lim="800000"/>
            <a:headEnd/>
            <a:tailEnd/>
          </a:ln>
        </p:spPr>
        <p:txBody>
          <a:bodyPr tIns="0" bIns="0">
            <a:spAutoFit/>
          </a:bodyPr>
          <a:lstStyle/>
          <a:p>
            <a:r>
              <a:rPr lang="en-US" altLang="zh-CN" sz="1600">
                <a:solidFill>
                  <a:srgbClr val="3333FF"/>
                </a:solidFill>
              </a:rPr>
              <a:t>4</a:t>
            </a:r>
          </a:p>
        </p:txBody>
      </p:sp>
      <p:sp>
        <p:nvSpPr>
          <p:cNvPr id="32794" name="Text Box 26"/>
          <p:cNvSpPr txBox="1">
            <a:spLocks noChangeArrowheads="1"/>
          </p:cNvSpPr>
          <p:nvPr/>
        </p:nvSpPr>
        <p:spPr bwMode="auto">
          <a:xfrm>
            <a:off x="6588125" y="4941888"/>
            <a:ext cx="287338" cy="244475"/>
          </a:xfrm>
          <a:prstGeom prst="rect">
            <a:avLst/>
          </a:prstGeom>
          <a:solidFill>
            <a:schemeClr val="bg1"/>
          </a:solidFill>
          <a:ln w="9525">
            <a:noFill/>
            <a:miter lim="800000"/>
            <a:headEnd/>
            <a:tailEnd/>
          </a:ln>
        </p:spPr>
        <p:txBody>
          <a:bodyPr tIns="0" bIns="0">
            <a:spAutoFit/>
          </a:bodyPr>
          <a:lstStyle/>
          <a:p>
            <a:r>
              <a:rPr lang="en-US" altLang="zh-CN" sz="1600">
                <a:solidFill>
                  <a:srgbClr val="3333FF"/>
                </a:solidFill>
              </a:rPr>
              <a:t>5</a:t>
            </a:r>
          </a:p>
        </p:txBody>
      </p:sp>
      <p:sp>
        <p:nvSpPr>
          <p:cNvPr id="32795" name="Text Box 27"/>
          <p:cNvSpPr txBox="1">
            <a:spLocks noChangeArrowheads="1"/>
          </p:cNvSpPr>
          <p:nvPr/>
        </p:nvSpPr>
        <p:spPr bwMode="auto">
          <a:xfrm>
            <a:off x="6588125" y="4941888"/>
            <a:ext cx="287338" cy="244475"/>
          </a:xfrm>
          <a:prstGeom prst="rect">
            <a:avLst/>
          </a:prstGeom>
          <a:solidFill>
            <a:schemeClr val="bg1"/>
          </a:solidFill>
          <a:ln w="9525">
            <a:noFill/>
            <a:miter lim="800000"/>
            <a:headEnd/>
            <a:tailEnd/>
          </a:ln>
        </p:spPr>
        <p:txBody>
          <a:bodyPr tIns="0" bIns="0">
            <a:spAutoFit/>
          </a:bodyPr>
          <a:lstStyle/>
          <a:p>
            <a:r>
              <a:rPr lang="en-US" altLang="zh-CN" sz="1600">
                <a:solidFill>
                  <a:srgbClr val="3333FF"/>
                </a:solidFill>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88"/>
                                        </p:tgtEl>
                                        <p:attrNameLst>
                                          <p:attrName>style.visibility</p:attrName>
                                        </p:attrNameLst>
                                      </p:cBhvr>
                                      <p:to>
                                        <p:strVal val="visible"/>
                                      </p:to>
                                    </p:set>
                                    <p:animEffect transition="in" filter="blinds(horizontal)">
                                      <p:cBhvr>
                                        <p:cTn id="7" dur="500"/>
                                        <p:tgtEl>
                                          <p:spTgt spid="327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2777"/>
                                        </p:tgtEl>
                                        <p:attrNameLst>
                                          <p:attrName>style.visibility</p:attrName>
                                        </p:attrNameLst>
                                      </p:cBhvr>
                                      <p:to>
                                        <p:strVal val="visible"/>
                                      </p:to>
                                    </p:set>
                                    <p:anim calcmode="lin" valueType="num">
                                      <p:cBhvr additive="base">
                                        <p:cTn id="12" dur="500" fill="hold"/>
                                        <p:tgtEl>
                                          <p:spTgt spid="32777"/>
                                        </p:tgtEl>
                                        <p:attrNameLst>
                                          <p:attrName>ppt_x</p:attrName>
                                        </p:attrNameLst>
                                      </p:cBhvr>
                                      <p:tavLst>
                                        <p:tav tm="0">
                                          <p:val>
                                            <p:strVal val="1+#ppt_w/2"/>
                                          </p:val>
                                        </p:tav>
                                        <p:tav tm="100000">
                                          <p:val>
                                            <p:strVal val="#ppt_x"/>
                                          </p:val>
                                        </p:tav>
                                      </p:tavLst>
                                    </p:anim>
                                    <p:anim calcmode="lin" valueType="num">
                                      <p:cBhvr additive="base">
                                        <p:cTn id="13" dur="500" fill="hold"/>
                                        <p:tgtEl>
                                          <p:spTgt spid="3277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2789"/>
                                        </p:tgtEl>
                                        <p:attrNameLst>
                                          <p:attrName>style.visibility</p:attrName>
                                        </p:attrNameLst>
                                      </p:cBhvr>
                                      <p:to>
                                        <p:strVal val="visible"/>
                                      </p:to>
                                    </p:set>
                                    <p:animEffect transition="in" filter="blinds(horizontal)">
                                      <p:cBhvr>
                                        <p:cTn id="18" dur="500"/>
                                        <p:tgtEl>
                                          <p:spTgt spid="3278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2782"/>
                                        </p:tgtEl>
                                        <p:attrNameLst>
                                          <p:attrName>style.visibility</p:attrName>
                                        </p:attrNameLst>
                                      </p:cBhvr>
                                      <p:to>
                                        <p:strVal val="visible"/>
                                      </p:to>
                                    </p:set>
                                    <p:anim calcmode="lin" valueType="num">
                                      <p:cBhvr additive="base">
                                        <p:cTn id="23" dur="500" fill="hold"/>
                                        <p:tgtEl>
                                          <p:spTgt spid="32782"/>
                                        </p:tgtEl>
                                        <p:attrNameLst>
                                          <p:attrName>ppt_x</p:attrName>
                                        </p:attrNameLst>
                                      </p:cBhvr>
                                      <p:tavLst>
                                        <p:tav tm="0">
                                          <p:val>
                                            <p:strVal val="1+#ppt_w/2"/>
                                          </p:val>
                                        </p:tav>
                                        <p:tav tm="100000">
                                          <p:val>
                                            <p:strVal val="#ppt_x"/>
                                          </p:val>
                                        </p:tav>
                                      </p:tavLst>
                                    </p:anim>
                                    <p:anim calcmode="lin" valueType="num">
                                      <p:cBhvr additive="base">
                                        <p:cTn id="24" dur="500" fill="hold"/>
                                        <p:tgtEl>
                                          <p:spTgt spid="3278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2791"/>
                                        </p:tgtEl>
                                        <p:attrNameLst>
                                          <p:attrName>style.visibility</p:attrName>
                                        </p:attrNameLst>
                                      </p:cBhvr>
                                      <p:to>
                                        <p:strVal val="visible"/>
                                      </p:to>
                                    </p:set>
                                    <p:animEffect transition="in" filter="blinds(horizontal)">
                                      <p:cBhvr>
                                        <p:cTn id="29" dur="500"/>
                                        <p:tgtEl>
                                          <p:spTgt spid="3279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2783"/>
                                        </p:tgtEl>
                                        <p:attrNameLst>
                                          <p:attrName>style.visibility</p:attrName>
                                        </p:attrNameLst>
                                      </p:cBhvr>
                                      <p:to>
                                        <p:strVal val="visible"/>
                                      </p:to>
                                    </p:set>
                                    <p:anim calcmode="lin" valueType="num">
                                      <p:cBhvr additive="base">
                                        <p:cTn id="34" dur="500" fill="hold"/>
                                        <p:tgtEl>
                                          <p:spTgt spid="32783"/>
                                        </p:tgtEl>
                                        <p:attrNameLst>
                                          <p:attrName>ppt_x</p:attrName>
                                        </p:attrNameLst>
                                      </p:cBhvr>
                                      <p:tavLst>
                                        <p:tav tm="0">
                                          <p:val>
                                            <p:strVal val="1+#ppt_w/2"/>
                                          </p:val>
                                        </p:tav>
                                        <p:tav tm="100000">
                                          <p:val>
                                            <p:strVal val="#ppt_x"/>
                                          </p:val>
                                        </p:tav>
                                      </p:tavLst>
                                    </p:anim>
                                    <p:anim calcmode="lin" valueType="num">
                                      <p:cBhvr additive="base">
                                        <p:cTn id="35" dur="500" fill="hold"/>
                                        <p:tgtEl>
                                          <p:spTgt spid="3278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2792"/>
                                        </p:tgtEl>
                                        <p:attrNameLst>
                                          <p:attrName>style.visibility</p:attrName>
                                        </p:attrNameLst>
                                      </p:cBhvr>
                                      <p:to>
                                        <p:strVal val="visible"/>
                                      </p:to>
                                    </p:set>
                                    <p:animEffect transition="in" filter="blinds(horizontal)">
                                      <p:cBhvr>
                                        <p:cTn id="40" dur="500"/>
                                        <p:tgtEl>
                                          <p:spTgt spid="3279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2784"/>
                                        </p:tgtEl>
                                        <p:attrNameLst>
                                          <p:attrName>style.visibility</p:attrName>
                                        </p:attrNameLst>
                                      </p:cBhvr>
                                      <p:to>
                                        <p:strVal val="visible"/>
                                      </p:to>
                                    </p:set>
                                    <p:anim calcmode="lin" valueType="num">
                                      <p:cBhvr additive="base">
                                        <p:cTn id="45" dur="500" fill="hold"/>
                                        <p:tgtEl>
                                          <p:spTgt spid="32784"/>
                                        </p:tgtEl>
                                        <p:attrNameLst>
                                          <p:attrName>ppt_x</p:attrName>
                                        </p:attrNameLst>
                                      </p:cBhvr>
                                      <p:tavLst>
                                        <p:tav tm="0">
                                          <p:val>
                                            <p:strVal val="1+#ppt_w/2"/>
                                          </p:val>
                                        </p:tav>
                                        <p:tav tm="100000">
                                          <p:val>
                                            <p:strVal val="#ppt_x"/>
                                          </p:val>
                                        </p:tav>
                                      </p:tavLst>
                                    </p:anim>
                                    <p:anim calcmode="lin" valueType="num">
                                      <p:cBhvr additive="base">
                                        <p:cTn id="46" dur="500" fill="hold"/>
                                        <p:tgtEl>
                                          <p:spTgt spid="3278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2793"/>
                                        </p:tgtEl>
                                        <p:attrNameLst>
                                          <p:attrName>style.visibility</p:attrName>
                                        </p:attrNameLst>
                                      </p:cBhvr>
                                      <p:to>
                                        <p:strVal val="visible"/>
                                      </p:to>
                                    </p:set>
                                    <p:animEffect transition="in" filter="blinds(horizontal)">
                                      <p:cBhvr>
                                        <p:cTn id="51" dur="500"/>
                                        <p:tgtEl>
                                          <p:spTgt spid="32793"/>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32785"/>
                                        </p:tgtEl>
                                        <p:attrNameLst>
                                          <p:attrName>style.visibility</p:attrName>
                                        </p:attrNameLst>
                                      </p:cBhvr>
                                      <p:to>
                                        <p:strVal val="visible"/>
                                      </p:to>
                                    </p:set>
                                    <p:anim calcmode="lin" valueType="num">
                                      <p:cBhvr additive="base">
                                        <p:cTn id="56" dur="500" fill="hold"/>
                                        <p:tgtEl>
                                          <p:spTgt spid="32785"/>
                                        </p:tgtEl>
                                        <p:attrNameLst>
                                          <p:attrName>ppt_x</p:attrName>
                                        </p:attrNameLst>
                                      </p:cBhvr>
                                      <p:tavLst>
                                        <p:tav tm="0">
                                          <p:val>
                                            <p:strVal val="1+#ppt_w/2"/>
                                          </p:val>
                                        </p:tav>
                                        <p:tav tm="100000">
                                          <p:val>
                                            <p:strVal val="#ppt_x"/>
                                          </p:val>
                                        </p:tav>
                                      </p:tavLst>
                                    </p:anim>
                                    <p:anim calcmode="lin" valueType="num">
                                      <p:cBhvr additive="base">
                                        <p:cTn id="57"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2794"/>
                                        </p:tgtEl>
                                        <p:attrNameLst>
                                          <p:attrName>style.visibility</p:attrName>
                                        </p:attrNameLst>
                                      </p:cBhvr>
                                      <p:to>
                                        <p:strVal val="visible"/>
                                      </p:to>
                                    </p:set>
                                    <p:animEffect transition="in" filter="blinds(horizontal)">
                                      <p:cBhvr>
                                        <p:cTn id="62" dur="500"/>
                                        <p:tgtEl>
                                          <p:spTgt spid="3279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2786"/>
                                        </p:tgtEl>
                                        <p:attrNameLst>
                                          <p:attrName>style.visibility</p:attrName>
                                        </p:attrNameLst>
                                      </p:cBhvr>
                                      <p:to>
                                        <p:strVal val="visible"/>
                                      </p:to>
                                    </p:set>
                                    <p:anim calcmode="lin" valueType="num">
                                      <p:cBhvr additive="base">
                                        <p:cTn id="67" dur="500" fill="hold"/>
                                        <p:tgtEl>
                                          <p:spTgt spid="32786"/>
                                        </p:tgtEl>
                                        <p:attrNameLst>
                                          <p:attrName>ppt_x</p:attrName>
                                        </p:attrNameLst>
                                      </p:cBhvr>
                                      <p:tavLst>
                                        <p:tav tm="0">
                                          <p:val>
                                            <p:strVal val="1+#ppt_w/2"/>
                                          </p:val>
                                        </p:tav>
                                        <p:tav tm="100000">
                                          <p:val>
                                            <p:strVal val="#ppt_x"/>
                                          </p:val>
                                        </p:tav>
                                      </p:tavLst>
                                    </p:anim>
                                    <p:anim calcmode="lin" valueType="num">
                                      <p:cBhvr additive="base">
                                        <p:cTn id="68" dur="500" fill="hold"/>
                                        <p:tgtEl>
                                          <p:spTgt spid="3278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2795"/>
                                        </p:tgtEl>
                                        <p:attrNameLst>
                                          <p:attrName>style.visibility</p:attrName>
                                        </p:attrNameLst>
                                      </p:cBhvr>
                                      <p:to>
                                        <p:strVal val="visible"/>
                                      </p:to>
                                    </p:set>
                                    <p:animEffect transition="in" filter="blinds(horizontal)">
                                      <p:cBhvr>
                                        <p:cTn id="73" dur="500"/>
                                        <p:tgtEl>
                                          <p:spTgt spid="32795"/>
                                        </p:tgtEl>
                                      </p:cBhvr>
                                    </p:animEffec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32772"/>
                                        </p:tgtEl>
                                        <p:attrNameLst>
                                          <p:attrName>style.visibility</p:attrName>
                                        </p:attrNameLst>
                                      </p:cBhvr>
                                      <p:to>
                                        <p:strVal val="visible"/>
                                      </p:to>
                                    </p:set>
                                    <p:animEffect transition="in" filter="checkerboard(across)">
                                      <p:cBhvr>
                                        <p:cTn id="78"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7" grpId="0"/>
      <p:bldP spid="32782" grpId="0"/>
      <p:bldP spid="32783" grpId="0"/>
      <p:bldP spid="32784" grpId="0"/>
      <p:bldP spid="32785" grpId="0"/>
      <p:bldP spid="32786" grpId="0" animBg="1"/>
      <p:bldP spid="32788" grpId="0" animBg="1"/>
      <p:bldP spid="32789" grpId="0" animBg="1"/>
      <p:bldP spid="32791" grpId="0" animBg="1"/>
      <p:bldP spid="32792" grpId="0" animBg="1"/>
      <p:bldP spid="32793" grpId="0" animBg="1"/>
      <p:bldP spid="32794" grpId="0" animBg="1"/>
      <p:bldP spid="32795" grpId="0" animBg="1"/>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zh-CN" altLang="en-US" sz="3600" smtClean="0">
                <a:solidFill>
                  <a:srgbClr val="FF0000"/>
                </a:solidFill>
                <a:ea typeface="华文细黑" pitchFamily="2" charset="-122"/>
              </a:rPr>
              <a:t>数组常用的循环形式</a:t>
            </a:r>
          </a:p>
        </p:txBody>
      </p:sp>
      <p:sp>
        <p:nvSpPr>
          <p:cNvPr id="22531" name="Rectangle 4"/>
          <p:cNvSpPr>
            <a:spLocks noGrp="1" noChangeArrowheads="1"/>
          </p:cNvSpPr>
          <p:nvPr>
            <p:ph type="body" sz="half" idx="1"/>
          </p:nvPr>
        </p:nvSpPr>
        <p:spPr>
          <a:xfrm>
            <a:off x="395288" y="1916113"/>
            <a:ext cx="4038600" cy="2233612"/>
          </a:xfrm>
          <a:solidFill>
            <a:srgbClr val="CCFFFF">
              <a:alpha val="52940"/>
            </a:srgbClr>
          </a:solidFill>
          <a:ln>
            <a:solidFill>
              <a:srgbClr val="FF6600"/>
            </a:solidFill>
          </a:ln>
        </p:spPr>
        <p:txBody>
          <a:bodyPr/>
          <a:lstStyle/>
          <a:p>
            <a:pPr eaLnBrk="1" hangingPunct="1"/>
            <a:r>
              <a:rPr lang="zh-CN" altLang="en-US" smtClean="0">
                <a:ea typeface="华文细黑" pitchFamily="2" charset="-122"/>
              </a:rPr>
              <a:t>法一</a:t>
            </a:r>
          </a:p>
          <a:p>
            <a:pPr eaLnBrk="1" hangingPunct="1">
              <a:buFont typeface="Wingdings" pitchFamily="2" charset="2"/>
              <a:buNone/>
            </a:pPr>
            <a:r>
              <a:rPr lang="en-US" altLang="zh-CN" smtClean="0"/>
              <a:t>int i,a[100];</a:t>
            </a:r>
          </a:p>
          <a:p>
            <a:pPr eaLnBrk="1" hangingPunct="1">
              <a:buFont typeface="Wingdings" pitchFamily="2" charset="2"/>
              <a:buNone/>
            </a:pPr>
            <a:r>
              <a:rPr lang="en-US" altLang="zh-CN" smtClean="0"/>
              <a:t>for(i=0;i&lt;100;i++)</a:t>
            </a:r>
          </a:p>
          <a:p>
            <a:pPr eaLnBrk="1" hangingPunct="1">
              <a:buFont typeface="Wingdings" pitchFamily="2" charset="2"/>
              <a:buNone/>
            </a:pPr>
            <a:r>
              <a:rPr lang="en-US" altLang="zh-CN" smtClean="0"/>
              <a:t>    a[i]=i;</a:t>
            </a:r>
          </a:p>
        </p:txBody>
      </p:sp>
      <p:sp>
        <p:nvSpPr>
          <p:cNvPr id="22532" name="Rectangle 5"/>
          <p:cNvSpPr>
            <a:spLocks noGrp="1" noChangeArrowheads="1"/>
          </p:cNvSpPr>
          <p:nvPr>
            <p:ph type="body" sz="half" idx="2"/>
          </p:nvPr>
        </p:nvSpPr>
        <p:spPr>
          <a:xfrm>
            <a:off x="4648200" y="1916113"/>
            <a:ext cx="3956050" cy="2233612"/>
          </a:xfrm>
          <a:solidFill>
            <a:srgbClr val="CCFFCC">
              <a:alpha val="52940"/>
            </a:srgbClr>
          </a:solidFill>
          <a:ln>
            <a:solidFill>
              <a:srgbClr val="FF6600"/>
            </a:solidFill>
          </a:ln>
        </p:spPr>
        <p:txBody>
          <a:bodyPr/>
          <a:lstStyle/>
          <a:p>
            <a:pPr eaLnBrk="1" hangingPunct="1"/>
            <a:r>
              <a:rPr lang="zh-CN" altLang="en-US" smtClean="0">
                <a:ea typeface="华文细黑" pitchFamily="2" charset="-122"/>
              </a:rPr>
              <a:t>法二</a:t>
            </a:r>
          </a:p>
          <a:p>
            <a:pPr eaLnBrk="1" hangingPunct="1">
              <a:buFont typeface="Wingdings" pitchFamily="2" charset="2"/>
              <a:buNone/>
            </a:pPr>
            <a:r>
              <a:rPr lang="en-US" altLang="zh-CN" smtClean="0"/>
              <a:t>int i,a[100];</a:t>
            </a:r>
          </a:p>
          <a:p>
            <a:pPr eaLnBrk="1" hangingPunct="1">
              <a:buFont typeface="Wingdings" pitchFamily="2" charset="2"/>
              <a:buNone/>
            </a:pPr>
            <a:r>
              <a:rPr lang="en-US" altLang="zh-CN" smtClean="0"/>
              <a:t>for(i=0;i&lt;=99;i++)</a:t>
            </a:r>
          </a:p>
          <a:p>
            <a:pPr eaLnBrk="1" hangingPunct="1">
              <a:buFont typeface="Wingdings" pitchFamily="2" charset="2"/>
              <a:buNone/>
            </a:pPr>
            <a:r>
              <a:rPr lang="en-US" altLang="zh-CN" smtClean="0"/>
              <a:t>    a[i]=i;</a:t>
            </a:r>
          </a:p>
          <a:p>
            <a:pPr eaLnBrk="1" hangingPunct="1"/>
            <a:endParaRPr lang="en-US" altLang="zh-CN" smtClean="0"/>
          </a:p>
        </p:txBody>
      </p:sp>
      <p:sp>
        <p:nvSpPr>
          <p:cNvPr id="37894" name="Text Box 6"/>
          <p:cNvSpPr txBox="1">
            <a:spLocks noChangeArrowheads="1"/>
          </p:cNvSpPr>
          <p:nvPr/>
        </p:nvSpPr>
        <p:spPr bwMode="auto">
          <a:xfrm>
            <a:off x="539750" y="4724400"/>
            <a:ext cx="8013700" cy="1373188"/>
          </a:xfrm>
          <a:prstGeom prst="rect">
            <a:avLst/>
          </a:prstGeom>
          <a:noFill/>
          <a:ln w="9525">
            <a:noFill/>
            <a:miter lim="800000"/>
            <a:headEnd/>
            <a:tailEnd/>
          </a:ln>
        </p:spPr>
        <p:txBody>
          <a:bodyPr>
            <a:spAutoFit/>
          </a:bodyPr>
          <a:lstStyle/>
          <a:p>
            <a:r>
              <a:rPr lang="en-US" altLang="zh-CN" sz="2800">
                <a:latin typeface="华文细黑" pitchFamily="2" charset="-122"/>
                <a:ea typeface="华文细黑" pitchFamily="2" charset="-122"/>
              </a:rPr>
              <a:t>C</a:t>
            </a:r>
            <a:r>
              <a:rPr lang="zh-CN" altLang="en-US" sz="2800">
                <a:latin typeface="华文细黑" pitchFamily="2" charset="-122"/>
                <a:ea typeface="华文细黑" pitchFamily="2" charset="-122"/>
              </a:rPr>
              <a:t>程序中常用的是第一种方法。注意在此法中，循环变量的终值是“小于”而非“等于”数组长度！否则将导致“越界”的发生。</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strips(downRight)">
                                      <p:cBhvr>
                                        <p:cTn id="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57200"/>
            <a:ext cx="8229600" cy="955675"/>
          </a:xfrm>
        </p:spPr>
        <p:txBody>
          <a:bodyPr/>
          <a:lstStyle/>
          <a:p>
            <a:pPr algn="ctr" eaLnBrk="1" hangingPunct="1"/>
            <a:r>
              <a:rPr lang="zh-CN" altLang="en-US" sz="3600" smtClean="0">
                <a:solidFill>
                  <a:srgbClr val="FF0000"/>
                </a:solidFill>
                <a:latin typeface="华文细黑" pitchFamily="2" charset="-122"/>
                <a:ea typeface="华文细黑" pitchFamily="2" charset="-122"/>
              </a:rPr>
              <a:t>如何使两个数组的值相等</a:t>
            </a:r>
            <a:r>
              <a:rPr lang="en-US" altLang="zh-CN" sz="3600" smtClean="0">
                <a:solidFill>
                  <a:srgbClr val="FF0000"/>
                </a:solidFill>
                <a:latin typeface="华文细黑" pitchFamily="2" charset="-122"/>
                <a:ea typeface="华文细黑" pitchFamily="2" charset="-122"/>
              </a:rPr>
              <a:t>:</a:t>
            </a:r>
          </a:p>
        </p:txBody>
      </p:sp>
      <p:sp>
        <p:nvSpPr>
          <p:cNvPr id="23555" name="Rectangle 3"/>
          <p:cNvSpPr>
            <a:spLocks noGrp="1" noChangeArrowheads="1"/>
          </p:cNvSpPr>
          <p:nvPr>
            <p:ph type="body" sz="half" idx="1"/>
          </p:nvPr>
        </p:nvSpPr>
        <p:spPr>
          <a:xfrm>
            <a:off x="611188" y="1916113"/>
            <a:ext cx="4038600" cy="2303462"/>
          </a:xfrm>
          <a:solidFill>
            <a:srgbClr val="993366"/>
          </a:solidFill>
          <a:ln w="19050">
            <a:solidFill>
              <a:srgbClr val="FF6600"/>
            </a:solidFill>
          </a:ln>
        </p:spPr>
        <p:txBody>
          <a:bodyPr/>
          <a:lstStyle/>
          <a:p>
            <a:pPr eaLnBrk="1" hangingPunct="1">
              <a:lnSpc>
                <a:spcPct val="90000"/>
              </a:lnSpc>
              <a:buFont typeface="Wingdings" pitchFamily="2" charset="2"/>
              <a:buNone/>
            </a:pPr>
            <a:r>
              <a:rPr lang="en-US" altLang="zh-CN" sz="2400" smtClean="0">
                <a:solidFill>
                  <a:srgbClr val="FFFF00"/>
                </a:solidFill>
                <a:latin typeface="华文细黑" pitchFamily="2" charset="-122"/>
                <a:ea typeface="华文细黑" pitchFamily="2" charset="-122"/>
              </a:rPr>
              <a:t>/*</a:t>
            </a:r>
            <a:r>
              <a:rPr lang="zh-CN" altLang="en-US" sz="2400" smtClean="0">
                <a:solidFill>
                  <a:srgbClr val="FFFF00"/>
                </a:solidFill>
                <a:latin typeface="华文细黑" pitchFamily="2" charset="-122"/>
                <a:ea typeface="华文细黑" pitchFamily="2" charset="-122"/>
              </a:rPr>
              <a:t>错误编程*</a:t>
            </a:r>
            <a:r>
              <a:rPr lang="en-US" altLang="zh-CN" sz="2400" smtClean="0">
                <a:solidFill>
                  <a:srgbClr val="FFFF00"/>
                </a:solidFill>
                <a:latin typeface="华文细黑" pitchFamily="2" charset="-122"/>
                <a:ea typeface="华文细黑" pitchFamily="2" charset="-122"/>
              </a:rPr>
              <a:t>/</a:t>
            </a:r>
          </a:p>
          <a:p>
            <a:pPr eaLnBrk="1" hangingPunct="1">
              <a:lnSpc>
                <a:spcPct val="90000"/>
              </a:lnSpc>
              <a:buFont typeface="Wingdings" pitchFamily="2" charset="2"/>
              <a:buNone/>
            </a:pPr>
            <a:r>
              <a:rPr lang="en-US" altLang="zh-CN" sz="2400" smtClean="0">
                <a:solidFill>
                  <a:schemeClr val="bg1"/>
                </a:solidFill>
                <a:latin typeface="华文细黑" pitchFamily="2" charset="-122"/>
                <a:ea typeface="华文细黑" pitchFamily="2" charset="-122"/>
              </a:rPr>
              <a:t>main()</a:t>
            </a:r>
          </a:p>
          <a:p>
            <a:pPr eaLnBrk="1" hangingPunct="1">
              <a:lnSpc>
                <a:spcPct val="90000"/>
              </a:lnSpc>
              <a:buFont typeface="Wingdings" pitchFamily="2" charset="2"/>
              <a:buNone/>
            </a:pPr>
            <a:r>
              <a:rPr lang="en-US" altLang="zh-CN" sz="2400" smtClean="0">
                <a:solidFill>
                  <a:schemeClr val="bg1"/>
                </a:solidFill>
                <a:latin typeface="华文细黑" pitchFamily="2" charset="-122"/>
                <a:ea typeface="华文细黑" pitchFamily="2" charset="-122"/>
              </a:rPr>
              <a:t>{ </a:t>
            </a:r>
          </a:p>
          <a:p>
            <a:pPr eaLnBrk="1" hangingPunct="1">
              <a:lnSpc>
                <a:spcPct val="90000"/>
              </a:lnSpc>
              <a:buFont typeface="Wingdings" pitchFamily="2" charset="2"/>
              <a:buNone/>
            </a:pPr>
            <a:r>
              <a:rPr lang="en-US" altLang="zh-CN" sz="2400" smtClean="0">
                <a:solidFill>
                  <a:schemeClr val="bg1"/>
                </a:solidFill>
                <a:latin typeface="华文细黑" pitchFamily="2" charset="-122"/>
                <a:ea typeface="华文细黑" pitchFamily="2" charset="-122"/>
              </a:rPr>
              <a:t>    int a[4]={1,2,3,4],b[4];</a:t>
            </a:r>
          </a:p>
          <a:p>
            <a:pPr eaLnBrk="1" hangingPunct="1">
              <a:lnSpc>
                <a:spcPct val="90000"/>
              </a:lnSpc>
              <a:buFont typeface="Wingdings" pitchFamily="2" charset="2"/>
              <a:buNone/>
            </a:pPr>
            <a:r>
              <a:rPr lang="en-US" altLang="zh-CN" sz="2400" smtClean="0">
                <a:solidFill>
                  <a:schemeClr val="bg1"/>
                </a:solidFill>
                <a:latin typeface="华文细黑" pitchFamily="2" charset="-122"/>
                <a:ea typeface="华文细黑" pitchFamily="2" charset="-122"/>
              </a:rPr>
              <a:t>    a=b;      </a:t>
            </a:r>
          </a:p>
          <a:p>
            <a:pPr eaLnBrk="1" hangingPunct="1">
              <a:lnSpc>
                <a:spcPct val="90000"/>
              </a:lnSpc>
              <a:buFont typeface="Wingdings" pitchFamily="2" charset="2"/>
              <a:buNone/>
            </a:pPr>
            <a:r>
              <a:rPr lang="en-US" altLang="zh-CN" sz="2400" smtClean="0">
                <a:solidFill>
                  <a:schemeClr val="bg1"/>
                </a:solidFill>
                <a:latin typeface="华文细黑" pitchFamily="2" charset="-122"/>
                <a:ea typeface="华文细黑" pitchFamily="2" charset="-122"/>
              </a:rPr>
              <a:t>}</a:t>
            </a:r>
          </a:p>
        </p:txBody>
      </p:sp>
      <p:sp>
        <p:nvSpPr>
          <p:cNvPr id="30724" name="Rectangle 4"/>
          <p:cNvSpPr>
            <a:spLocks noGrp="1" noChangeArrowheads="1"/>
          </p:cNvSpPr>
          <p:nvPr>
            <p:ph type="body" sz="half" idx="2"/>
          </p:nvPr>
        </p:nvSpPr>
        <p:spPr>
          <a:xfrm>
            <a:off x="4787900" y="1844675"/>
            <a:ext cx="4038600" cy="4319588"/>
          </a:xfrm>
          <a:solidFill>
            <a:srgbClr val="CCFFFF"/>
          </a:solidFill>
          <a:ln>
            <a:solidFill>
              <a:srgbClr val="3366FF"/>
            </a:solidFill>
          </a:ln>
        </p:spPr>
        <p:txBody>
          <a:bodyPr/>
          <a:lstStyle/>
          <a:p>
            <a:pPr algn="ctr" eaLnBrk="1" hangingPunct="1">
              <a:lnSpc>
                <a:spcPct val="90000"/>
              </a:lnSpc>
              <a:buFont typeface="Wingdings" pitchFamily="2" charset="2"/>
              <a:buNone/>
            </a:pPr>
            <a:r>
              <a:rPr lang="zh-CN" altLang="en-US" sz="2400" smtClean="0">
                <a:ea typeface="华文细黑" pitchFamily="2" charset="-122"/>
              </a:rPr>
              <a:t>解决方法</a:t>
            </a:r>
          </a:p>
          <a:p>
            <a:pPr eaLnBrk="1" hangingPunct="1">
              <a:lnSpc>
                <a:spcPct val="90000"/>
              </a:lnSpc>
            </a:pPr>
            <a:r>
              <a:rPr lang="zh-CN" altLang="en-US" sz="2400" smtClean="0">
                <a:ea typeface="华文细黑" pitchFamily="2" charset="-122"/>
              </a:rPr>
              <a:t>法</a:t>
            </a:r>
            <a:r>
              <a:rPr lang="en-US" altLang="zh-CN" sz="2400" smtClean="0">
                <a:ea typeface="华文细黑" pitchFamily="2" charset="-122"/>
              </a:rPr>
              <a:t>1:</a:t>
            </a:r>
            <a:r>
              <a:rPr lang="zh-CN" altLang="en-US" sz="2400" smtClean="0">
                <a:ea typeface="华文细黑" pitchFamily="2" charset="-122"/>
              </a:rPr>
              <a:t>逐个元素赋值</a:t>
            </a:r>
          </a:p>
          <a:p>
            <a:pPr eaLnBrk="1" hangingPunct="1">
              <a:lnSpc>
                <a:spcPct val="90000"/>
              </a:lnSpc>
              <a:buFont typeface="Wingdings" pitchFamily="2" charset="2"/>
              <a:buNone/>
            </a:pPr>
            <a:r>
              <a:rPr lang="zh-CN" altLang="en-US" sz="2400" smtClean="0">
                <a:ea typeface="华文细黑" pitchFamily="2" charset="-122"/>
              </a:rPr>
              <a:t>    </a:t>
            </a:r>
            <a:r>
              <a:rPr lang="en-US" altLang="zh-CN" sz="2400" smtClean="0">
                <a:ea typeface="华文细黑" pitchFamily="2" charset="-122"/>
              </a:rPr>
              <a:t>b[0]=a[0];</a:t>
            </a:r>
          </a:p>
          <a:p>
            <a:pPr eaLnBrk="1" hangingPunct="1">
              <a:lnSpc>
                <a:spcPct val="90000"/>
              </a:lnSpc>
              <a:buFont typeface="Wingdings" pitchFamily="2" charset="2"/>
              <a:buNone/>
            </a:pPr>
            <a:r>
              <a:rPr lang="en-US" altLang="zh-CN" sz="2400" smtClean="0">
                <a:ea typeface="华文细黑" pitchFamily="2" charset="-122"/>
              </a:rPr>
              <a:t>    b[1]=a[1];</a:t>
            </a:r>
          </a:p>
          <a:p>
            <a:pPr eaLnBrk="1" hangingPunct="1">
              <a:lnSpc>
                <a:spcPct val="90000"/>
              </a:lnSpc>
              <a:buFont typeface="Wingdings" pitchFamily="2" charset="2"/>
              <a:buNone/>
            </a:pPr>
            <a:r>
              <a:rPr lang="en-US" altLang="zh-CN" sz="2400" smtClean="0">
                <a:ea typeface="华文细黑" pitchFamily="2" charset="-122"/>
              </a:rPr>
              <a:t>    b[2]=a[2];</a:t>
            </a:r>
          </a:p>
          <a:p>
            <a:pPr eaLnBrk="1" hangingPunct="1">
              <a:lnSpc>
                <a:spcPct val="90000"/>
              </a:lnSpc>
              <a:buFont typeface="Wingdings" pitchFamily="2" charset="2"/>
              <a:buNone/>
            </a:pPr>
            <a:r>
              <a:rPr lang="en-US" altLang="zh-CN" sz="2400" smtClean="0">
                <a:ea typeface="华文细黑" pitchFamily="2" charset="-122"/>
              </a:rPr>
              <a:t>    b[3]=a[3];</a:t>
            </a:r>
          </a:p>
          <a:p>
            <a:pPr eaLnBrk="1" hangingPunct="1">
              <a:lnSpc>
                <a:spcPct val="90000"/>
              </a:lnSpc>
              <a:spcBef>
                <a:spcPct val="50000"/>
              </a:spcBef>
            </a:pPr>
            <a:r>
              <a:rPr lang="zh-CN" altLang="en-US" sz="2400" smtClean="0">
                <a:ea typeface="华文细黑" pitchFamily="2" charset="-122"/>
              </a:rPr>
              <a:t>法</a:t>
            </a:r>
            <a:r>
              <a:rPr lang="en-US" altLang="zh-CN" sz="2400" smtClean="0">
                <a:ea typeface="华文细黑" pitchFamily="2" charset="-122"/>
              </a:rPr>
              <a:t>2:</a:t>
            </a:r>
            <a:r>
              <a:rPr lang="zh-CN" altLang="en-US" sz="2400" smtClean="0">
                <a:ea typeface="华文细黑" pitchFamily="2" charset="-122"/>
              </a:rPr>
              <a:t>通过循环赋值</a:t>
            </a:r>
          </a:p>
          <a:p>
            <a:pPr eaLnBrk="1" hangingPunct="1">
              <a:lnSpc>
                <a:spcPct val="90000"/>
              </a:lnSpc>
              <a:spcBef>
                <a:spcPct val="15000"/>
              </a:spcBef>
              <a:buFont typeface="Wingdings" pitchFamily="2" charset="2"/>
              <a:buNone/>
            </a:pPr>
            <a:r>
              <a:rPr lang="zh-CN" altLang="en-US" sz="2400" smtClean="0">
                <a:ea typeface="华文细黑" pitchFamily="2" charset="-122"/>
              </a:rPr>
              <a:t>    </a:t>
            </a:r>
            <a:r>
              <a:rPr lang="en-US" altLang="zh-CN" sz="2400" smtClean="0">
                <a:ea typeface="华文细黑" pitchFamily="2" charset="-122"/>
              </a:rPr>
              <a:t>int i;</a:t>
            </a:r>
          </a:p>
          <a:p>
            <a:pPr eaLnBrk="1" hangingPunct="1">
              <a:lnSpc>
                <a:spcPct val="90000"/>
              </a:lnSpc>
              <a:spcBef>
                <a:spcPct val="15000"/>
              </a:spcBef>
              <a:buFont typeface="Wingdings" pitchFamily="2" charset="2"/>
              <a:buNone/>
            </a:pPr>
            <a:r>
              <a:rPr lang="en-US" altLang="zh-CN" sz="2400" smtClean="0">
                <a:ea typeface="华文细黑" pitchFamily="2" charset="-122"/>
              </a:rPr>
              <a:t>    for (i=0;i&lt;4;i++)</a:t>
            </a:r>
          </a:p>
          <a:p>
            <a:pPr eaLnBrk="1" hangingPunct="1">
              <a:lnSpc>
                <a:spcPct val="90000"/>
              </a:lnSpc>
              <a:spcBef>
                <a:spcPct val="15000"/>
              </a:spcBef>
              <a:buFont typeface="Wingdings" pitchFamily="2" charset="2"/>
              <a:buNone/>
            </a:pPr>
            <a:r>
              <a:rPr lang="en-US" altLang="zh-CN" sz="2400" smtClean="0">
                <a:ea typeface="华文细黑" pitchFamily="2" charset="-122"/>
              </a:rPr>
              <a:t>        b[i]=a[i];</a:t>
            </a:r>
          </a:p>
        </p:txBody>
      </p:sp>
      <p:sp>
        <p:nvSpPr>
          <p:cNvPr id="30725" name="Text Box 5"/>
          <p:cNvSpPr txBox="1">
            <a:spLocks noChangeArrowheads="1"/>
          </p:cNvSpPr>
          <p:nvPr/>
        </p:nvSpPr>
        <p:spPr bwMode="auto">
          <a:xfrm>
            <a:off x="611188" y="4652963"/>
            <a:ext cx="3816350" cy="1212850"/>
          </a:xfrm>
          <a:prstGeom prst="rect">
            <a:avLst/>
          </a:prstGeom>
          <a:solidFill>
            <a:srgbClr val="FFFF99">
              <a:alpha val="81175"/>
            </a:srgbClr>
          </a:solidFill>
          <a:ln w="25400">
            <a:solidFill>
              <a:srgbClr val="993366"/>
            </a:solidFill>
            <a:miter lim="800000"/>
            <a:headEnd/>
            <a:tailEnd/>
          </a:ln>
        </p:spPr>
        <p:txBody>
          <a:bodyPr>
            <a:spAutoFit/>
          </a:bodyPr>
          <a:lstStyle/>
          <a:p>
            <a:r>
              <a:rPr lang="zh-CN" altLang="en-US" sz="2400">
                <a:latin typeface="华文细黑" pitchFamily="2" charset="-122"/>
                <a:ea typeface="华文细黑" pitchFamily="2" charset="-122"/>
              </a:rPr>
              <a:t>原因</a:t>
            </a:r>
            <a:r>
              <a:rPr lang="en-US" altLang="zh-CN" sz="2400">
                <a:latin typeface="华文细黑" pitchFamily="2" charset="-122"/>
                <a:ea typeface="华文细黑" pitchFamily="2" charset="-122"/>
              </a:rPr>
              <a:t>:</a:t>
            </a:r>
          </a:p>
          <a:p>
            <a:r>
              <a:rPr lang="zh-CN" altLang="en-US" sz="2400">
                <a:latin typeface="华文细黑" pitchFamily="2" charset="-122"/>
                <a:ea typeface="华文细黑" pitchFamily="2" charset="-122"/>
              </a:rPr>
              <a:t>数组名表示数组的首地址</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其值不可改变</a:t>
            </a:r>
            <a:r>
              <a:rPr lang="en-US" altLang="zh-CN" sz="2400">
                <a:latin typeface="华文细黑" pitchFamily="2" charset="-122"/>
                <a:ea typeface="华文细黑"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linds(horizontal)">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bg/>
                                          </p:spTgt>
                                        </p:tgtEl>
                                        <p:attrNameLst>
                                          <p:attrName>style.visibility</p:attrName>
                                        </p:attrNameLst>
                                      </p:cBhvr>
                                      <p:to>
                                        <p:strVal val="visible"/>
                                      </p:to>
                                    </p:set>
                                    <p:animEffect transition="in" filter="blinds(horizontal)">
                                      <p:cBhvr>
                                        <p:cTn id="12" dur="500"/>
                                        <p:tgtEl>
                                          <p:spTgt spid="30724">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17" dur="500"/>
                                        <p:tgtEl>
                                          <p:spTgt spid="30724">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0724">
                                            <p:txEl>
                                              <p:pRg st="1" end="1"/>
                                            </p:txEl>
                                          </p:spTgt>
                                        </p:tgtEl>
                                        <p:attrNameLst>
                                          <p:attrName>style.visibility</p:attrName>
                                        </p:attrNameLst>
                                      </p:cBhvr>
                                      <p:to>
                                        <p:strVal val="visible"/>
                                      </p:to>
                                    </p:set>
                                    <p:animEffect transition="in" filter="blinds(horizontal)">
                                      <p:cBhvr>
                                        <p:cTn id="20" dur="500"/>
                                        <p:tgtEl>
                                          <p:spTgt spid="30724">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724">
                                            <p:txEl>
                                              <p:pRg st="2" end="2"/>
                                            </p:txEl>
                                          </p:spTgt>
                                        </p:tgtEl>
                                        <p:attrNameLst>
                                          <p:attrName>style.visibility</p:attrName>
                                        </p:attrNameLst>
                                      </p:cBhvr>
                                      <p:to>
                                        <p:strVal val="visible"/>
                                      </p:to>
                                    </p:set>
                                    <p:animEffect transition="in" filter="blinds(horizontal)">
                                      <p:cBhvr>
                                        <p:cTn id="23" dur="500"/>
                                        <p:tgtEl>
                                          <p:spTgt spid="30724">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0724">
                                            <p:txEl>
                                              <p:pRg st="3" end="3"/>
                                            </p:txEl>
                                          </p:spTgt>
                                        </p:tgtEl>
                                        <p:attrNameLst>
                                          <p:attrName>style.visibility</p:attrName>
                                        </p:attrNameLst>
                                      </p:cBhvr>
                                      <p:to>
                                        <p:strVal val="visible"/>
                                      </p:to>
                                    </p:set>
                                    <p:animEffect transition="in" filter="blinds(horizontal)">
                                      <p:cBhvr>
                                        <p:cTn id="26" dur="500"/>
                                        <p:tgtEl>
                                          <p:spTgt spid="30724">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0724">
                                            <p:txEl>
                                              <p:pRg st="4" end="4"/>
                                            </p:txEl>
                                          </p:spTgt>
                                        </p:tgtEl>
                                        <p:attrNameLst>
                                          <p:attrName>style.visibility</p:attrName>
                                        </p:attrNameLst>
                                      </p:cBhvr>
                                      <p:to>
                                        <p:strVal val="visible"/>
                                      </p:to>
                                    </p:set>
                                    <p:animEffect transition="in" filter="blinds(horizontal)">
                                      <p:cBhvr>
                                        <p:cTn id="29" dur="500"/>
                                        <p:tgtEl>
                                          <p:spTgt spid="30724">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0724">
                                            <p:txEl>
                                              <p:pRg st="5" end="5"/>
                                            </p:txEl>
                                          </p:spTgt>
                                        </p:tgtEl>
                                        <p:attrNameLst>
                                          <p:attrName>style.visibility</p:attrName>
                                        </p:attrNameLst>
                                      </p:cBhvr>
                                      <p:to>
                                        <p:strVal val="visible"/>
                                      </p:to>
                                    </p:set>
                                    <p:animEffect transition="in" filter="blinds(horizontal)">
                                      <p:cBhvr>
                                        <p:cTn id="32" dur="500"/>
                                        <p:tgtEl>
                                          <p:spTgt spid="3072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24">
                                            <p:txEl>
                                              <p:pRg st="6" end="6"/>
                                            </p:txEl>
                                          </p:spTgt>
                                        </p:tgtEl>
                                        <p:attrNameLst>
                                          <p:attrName>style.visibility</p:attrName>
                                        </p:attrNameLst>
                                      </p:cBhvr>
                                      <p:to>
                                        <p:strVal val="visible"/>
                                      </p:to>
                                    </p:set>
                                    <p:animEffect transition="in" filter="blinds(horizontal)">
                                      <p:cBhvr>
                                        <p:cTn id="37" dur="500"/>
                                        <p:tgtEl>
                                          <p:spTgt spid="30724">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0724">
                                            <p:txEl>
                                              <p:pRg st="7" end="7"/>
                                            </p:txEl>
                                          </p:spTgt>
                                        </p:tgtEl>
                                        <p:attrNameLst>
                                          <p:attrName>style.visibility</p:attrName>
                                        </p:attrNameLst>
                                      </p:cBhvr>
                                      <p:to>
                                        <p:strVal val="visible"/>
                                      </p:to>
                                    </p:set>
                                    <p:animEffect transition="in" filter="blinds(horizontal)">
                                      <p:cBhvr>
                                        <p:cTn id="40" dur="500"/>
                                        <p:tgtEl>
                                          <p:spTgt spid="30724">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0724">
                                            <p:txEl>
                                              <p:pRg st="8" end="8"/>
                                            </p:txEl>
                                          </p:spTgt>
                                        </p:tgtEl>
                                        <p:attrNameLst>
                                          <p:attrName>style.visibility</p:attrName>
                                        </p:attrNameLst>
                                      </p:cBhvr>
                                      <p:to>
                                        <p:strVal val="visible"/>
                                      </p:to>
                                    </p:set>
                                    <p:animEffect transition="in" filter="blinds(horizontal)">
                                      <p:cBhvr>
                                        <p:cTn id="43" dur="500"/>
                                        <p:tgtEl>
                                          <p:spTgt spid="30724">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0724">
                                            <p:txEl>
                                              <p:pRg st="9" end="9"/>
                                            </p:txEl>
                                          </p:spTgt>
                                        </p:tgtEl>
                                        <p:attrNameLst>
                                          <p:attrName>style.visibility</p:attrName>
                                        </p:attrNameLst>
                                      </p:cBhvr>
                                      <p:to>
                                        <p:strVal val="visible"/>
                                      </p:to>
                                    </p:set>
                                    <p:animEffect transition="in" filter="blinds(horizontal)">
                                      <p:cBhvr>
                                        <p:cTn id="46" dur="500"/>
                                        <p:tgtEl>
                                          <p:spTgt spid="307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nimBg="1"/>
      <p:bldP spid="30725" grpId="0" animBg="1"/>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457200"/>
            <a:ext cx="8362950" cy="884238"/>
          </a:xfrm>
        </p:spPr>
        <p:txBody>
          <a:bodyPr/>
          <a:lstStyle/>
          <a:p>
            <a:pPr eaLnBrk="1" hangingPunct="1"/>
            <a:r>
              <a:rPr lang="zh-CN" altLang="en-US" sz="3200" smtClean="0">
                <a:solidFill>
                  <a:srgbClr val="FF0000"/>
                </a:solidFill>
                <a:ea typeface="华文细黑" pitchFamily="2" charset="-122"/>
              </a:rPr>
              <a:t>应用示例</a:t>
            </a:r>
            <a:r>
              <a:rPr lang="en-US" altLang="zh-CN" sz="3200" smtClean="0">
                <a:solidFill>
                  <a:srgbClr val="FF0000"/>
                </a:solidFill>
                <a:ea typeface="华文细黑" pitchFamily="2" charset="-122"/>
              </a:rPr>
              <a:t>: </a:t>
            </a:r>
            <a:r>
              <a:rPr lang="zh-CN" altLang="en-US" sz="2600" smtClean="0">
                <a:solidFill>
                  <a:srgbClr val="993300"/>
                </a:solidFill>
                <a:ea typeface="华文细黑" pitchFamily="2" charset="-122"/>
              </a:rPr>
              <a:t>下列程序的功能是显示如下图形，请填空。</a:t>
            </a:r>
          </a:p>
        </p:txBody>
      </p:sp>
      <p:sp>
        <p:nvSpPr>
          <p:cNvPr id="24579" name="Rectangle 3"/>
          <p:cNvSpPr>
            <a:spLocks noGrp="1" noChangeArrowheads="1"/>
          </p:cNvSpPr>
          <p:nvPr>
            <p:ph type="body" idx="1"/>
          </p:nvPr>
        </p:nvSpPr>
        <p:spPr>
          <a:xfrm>
            <a:off x="468313" y="1341438"/>
            <a:ext cx="2027237" cy="2887662"/>
          </a:xfrm>
        </p:spPr>
        <p:txBody>
          <a:bodyPr/>
          <a:lstStyle/>
          <a:p>
            <a:pPr eaLnBrk="1" hangingPunct="1">
              <a:lnSpc>
                <a:spcPct val="90000"/>
              </a:lnSpc>
              <a:buFont typeface="Wingdings" pitchFamily="2" charset="2"/>
              <a:buNone/>
            </a:pPr>
            <a:r>
              <a:rPr lang="en-US" altLang="zh-CN" smtClean="0"/>
              <a:t>1 0 0 0 0</a:t>
            </a:r>
          </a:p>
          <a:p>
            <a:pPr eaLnBrk="1" hangingPunct="1">
              <a:lnSpc>
                <a:spcPct val="90000"/>
              </a:lnSpc>
              <a:buFont typeface="Wingdings" pitchFamily="2" charset="2"/>
              <a:buNone/>
            </a:pPr>
            <a:r>
              <a:rPr lang="en-US" altLang="zh-CN" smtClean="0"/>
              <a:t>2 1 0 0 0 </a:t>
            </a:r>
          </a:p>
          <a:p>
            <a:pPr eaLnBrk="1" hangingPunct="1">
              <a:lnSpc>
                <a:spcPct val="90000"/>
              </a:lnSpc>
              <a:buFont typeface="Wingdings" pitchFamily="2" charset="2"/>
              <a:buNone/>
            </a:pPr>
            <a:r>
              <a:rPr lang="en-US" altLang="zh-CN" smtClean="0"/>
              <a:t>3 2 1 0 0</a:t>
            </a:r>
          </a:p>
          <a:p>
            <a:pPr eaLnBrk="1" hangingPunct="1">
              <a:lnSpc>
                <a:spcPct val="90000"/>
              </a:lnSpc>
              <a:buFont typeface="Wingdings" pitchFamily="2" charset="2"/>
              <a:buNone/>
            </a:pPr>
            <a:r>
              <a:rPr lang="en-US" altLang="zh-CN" smtClean="0"/>
              <a:t>4 3 2 1 0</a:t>
            </a:r>
          </a:p>
          <a:p>
            <a:pPr eaLnBrk="1" hangingPunct="1">
              <a:lnSpc>
                <a:spcPct val="90000"/>
              </a:lnSpc>
              <a:buFont typeface="Wingdings" pitchFamily="2" charset="2"/>
              <a:buNone/>
            </a:pPr>
            <a:r>
              <a:rPr lang="en-US" altLang="zh-CN" smtClean="0"/>
              <a:t>5 4 3 2 1</a:t>
            </a:r>
          </a:p>
        </p:txBody>
      </p:sp>
      <p:sp>
        <p:nvSpPr>
          <p:cNvPr id="24580" name="Text Box 4"/>
          <p:cNvSpPr txBox="1">
            <a:spLocks noChangeArrowheads="1"/>
          </p:cNvSpPr>
          <p:nvPr/>
        </p:nvSpPr>
        <p:spPr bwMode="auto">
          <a:xfrm>
            <a:off x="3851275" y="1412875"/>
            <a:ext cx="4968875" cy="4864100"/>
          </a:xfrm>
          <a:prstGeom prst="rect">
            <a:avLst/>
          </a:prstGeom>
          <a:solidFill>
            <a:srgbClr val="993366"/>
          </a:solidFill>
          <a:ln w="25400">
            <a:solidFill>
              <a:srgbClr val="FF9900"/>
            </a:solidFill>
            <a:miter lim="800000"/>
            <a:headEnd/>
            <a:tailEnd/>
          </a:ln>
        </p:spPr>
        <p:txBody>
          <a:bodyPr>
            <a:spAutoFit/>
          </a:bodyPr>
          <a:lstStyle/>
          <a:p>
            <a:r>
              <a:rPr lang="en-US" altLang="zh-CN" sz="2400">
                <a:solidFill>
                  <a:schemeClr val="bg1"/>
                </a:solidFill>
              </a:rPr>
              <a:t>main()</a:t>
            </a:r>
          </a:p>
          <a:p>
            <a:r>
              <a:rPr lang="en-US" altLang="zh-CN" sz="2400">
                <a:solidFill>
                  <a:schemeClr val="bg1"/>
                </a:solidFill>
              </a:rPr>
              <a:t>{</a:t>
            </a:r>
          </a:p>
          <a:p>
            <a:r>
              <a:rPr lang="en-US" altLang="zh-CN" sz="2400">
                <a:solidFill>
                  <a:schemeClr val="bg1"/>
                </a:solidFill>
              </a:rPr>
              <a:t>    int a[5][5],i,j;</a:t>
            </a:r>
          </a:p>
          <a:p>
            <a:r>
              <a:rPr lang="en-US" altLang="zh-CN" sz="2400">
                <a:solidFill>
                  <a:schemeClr val="bg1"/>
                </a:solidFill>
              </a:rPr>
              <a:t>    clrscr();</a:t>
            </a:r>
          </a:p>
          <a:p>
            <a:r>
              <a:rPr lang="en-US" altLang="zh-CN" sz="2400">
                <a:solidFill>
                  <a:schemeClr val="bg1"/>
                </a:solidFill>
              </a:rPr>
              <a:t>    for (i=0;i&lt;5;i++)</a:t>
            </a:r>
          </a:p>
          <a:p>
            <a:r>
              <a:rPr lang="en-US" altLang="zh-CN" sz="2400">
                <a:solidFill>
                  <a:schemeClr val="bg1"/>
                </a:solidFill>
              </a:rPr>
              <a:t>    {  for (j=0;j&lt;5;j++)</a:t>
            </a:r>
          </a:p>
          <a:p>
            <a:r>
              <a:rPr lang="en-US" altLang="zh-CN" sz="2400">
                <a:solidFill>
                  <a:schemeClr val="bg1"/>
                </a:solidFill>
              </a:rPr>
              <a:t>       {   if (</a:t>
            </a:r>
            <a:r>
              <a:rPr lang="en-US" altLang="zh-CN" sz="2400" u="sng">
                <a:solidFill>
                  <a:schemeClr val="bg1"/>
                </a:solidFill>
              </a:rPr>
              <a:t> 【1】 </a:t>
            </a:r>
            <a:r>
              <a:rPr lang="en-US" altLang="zh-CN" sz="2400">
                <a:solidFill>
                  <a:schemeClr val="bg1"/>
                </a:solidFill>
              </a:rPr>
              <a:t>) a[i][j]=0;</a:t>
            </a:r>
          </a:p>
          <a:p>
            <a:r>
              <a:rPr lang="en-US" altLang="zh-CN" sz="2400">
                <a:solidFill>
                  <a:schemeClr val="bg1"/>
                </a:solidFill>
              </a:rPr>
              <a:t>           else a[i][j]=</a:t>
            </a:r>
            <a:r>
              <a:rPr lang="en-US" altLang="zh-CN" sz="2400" u="sng">
                <a:solidFill>
                  <a:schemeClr val="bg1"/>
                </a:solidFill>
              </a:rPr>
              <a:t>【2】</a:t>
            </a:r>
            <a:r>
              <a:rPr lang="en-US" altLang="zh-CN" sz="2400">
                <a:solidFill>
                  <a:schemeClr val="bg1"/>
                </a:solidFill>
              </a:rPr>
              <a:t>;</a:t>
            </a:r>
          </a:p>
          <a:p>
            <a:r>
              <a:rPr lang="en-US" altLang="zh-CN" sz="2400">
                <a:solidFill>
                  <a:schemeClr val="bg1"/>
                </a:solidFill>
              </a:rPr>
              <a:t>           printf("%3d",a[i][j]);</a:t>
            </a:r>
          </a:p>
          <a:p>
            <a:r>
              <a:rPr lang="en-US" altLang="zh-CN" sz="2400">
                <a:solidFill>
                  <a:schemeClr val="bg1"/>
                </a:solidFill>
              </a:rPr>
              <a:t>       }</a:t>
            </a:r>
          </a:p>
          <a:p>
            <a:r>
              <a:rPr lang="en-US" altLang="zh-CN" sz="2400">
                <a:solidFill>
                  <a:schemeClr val="bg1"/>
                </a:solidFill>
              </a:rPr>
              <a:t>       printf("\n");</a:t>
            </a:r>
          </a:p>
          <a:p>
            <a:r>
              <a:rPr lang="en-US" altLang="zh-CN" sz="2400">
                <a:solidFill>
                  <a:schemeClr val="bg1"/>
                </a:solidFill>
              </a:rPr>
              <a:t>    }</a:t>
            </a:r>
          </a:p>
          <a:p>
            <a:r>
              <a:rPr lang="en-US" altLang="zh-CN" sz="2400">
                <a:solidFill>
                  <a:schemeClr val="bg1"/>
                </a:solidFill>
              </a:rPr>
              <a:t>}</a:t>
            </a:r>
          </a:p>
        </p:txBody>
      </p:sp>
      <p:sp>
        <p:nvSpPr>
          <p:cNvPr id="41989" name="Text Box 5"/>
          <p:cNvSpPr txBox="1">
            <a:spLocks noChangeArrowheads="1"/>
          </p:cNvSpPr>
          <p:nvPr/>
        </p:nvSpPr>
        <p:spPr bwMode="auto">
          <a:xfrm>
            <a:off x="395288" y="4292600"/>
            <a:ext cx="2871787" cy="1930400"/>
          </a:xfrm>
          <a:prstGeom prst="rect">
            <a:avLst/>
          </a:prstGeom>
          <a:solidFill>
            <a:srgbClr val="CCFFFF"/>
          </a:solidFill>
          <a:ln w="9525">
            <a:solidFill>
              <a:srgbClr val="FF6600"/>
            </a:solidFill>
            <a:miter lim="800000"/>
            <a:headEnd/>
            <a:tailEnd/>
          </a:ln>
        </p:spPr>
        <p:txBody>
          <a:bodyPr wrap="none">
            <a:spAutoFit/>
          </a:bodyPr>
          <a:lstStyle/>
          <a:p>
            <a:r>
              <a:rPr lang="en-US" altLang="zh-CN" sz="2000"/>
              <a:t>a[5][5]</a:t>
            </a:r>
            <a:r>
              <a:rPr lang="zh-CN" altLang="en-US" sz="2000">
                <a:latin typeface="华文细黑" pitchFamily="2" charset="-122"/>
                <a:ea typeface="华文细黑" pitchFamily="2" charset="-122"/>
              </a:rPr>
              <a:t>分析</a:t>
            </a:r>
            <a:r>
              <a:rPr lang="en-US" altLang="zh-CN" sz="2000">
                <a:latin typeface="华文细黑" pitchFamily="2" charset="-122"/>
                <a:ea typeface="华文细黑" pitchFamily="2" charset="-122"/>
              </a:rPr>
              <a:t>:</a:t>
            </a:r>
          </a:p>
          <a:p>
            <a:r>
              <a:rPr lang="en-US" altLang="zh-CN" sz="2000"/>
              <a:t>a00  </a:t>
            </a:r>
            <a:r>
              <a:rPr lang="en-US" altLang="zh-CN" sz="2000">
                <a:solidFill>
                  <a:srgbClr val="993300"/>
                </a:solidFill>
              </a:rPr>
              <a:t>a01  a02  a03  a04</a:t>
            </a:r>
          </a:p>
          <a:p>
            <a:r>
              <a:rPr lang="en-US" altLang="zh-CN" sz="2000"/>
              <a:t>a10  a11  </a:t>
            </a:r>
            <a:r>
              <a:rPr lang="en-US" altLang="zh-CN" sz="2000">
                <a:solidFill>
                  <a:srgbClr val="993300"/>
                </a:solidFill>
              </a:rPr>
              <a:t>a12  a13  a14</a:t>
            </a:r>
          </a:p>
          <a:p>
            <a:r>
              <a:rPr lang="en-US" altLang="zh-CN" sz="2000"/>
              <a:t>a20  a21  a22  </a:t>
            </a:r>
            <a:r>
              <a:rPr lang="en-US" altLang="zh-CN" sz="2000">
                <a:solidFill>
                  <a:srgbClr val="993300"/>
                </a:solidFill>
              </a:rPr>
              <a:t>a23  a24</a:t>
            </a:r>
          </a:p>
          <a:p>
            <a:r>
              <a:rPr lang="en-US" altLang="zh-CN" sz="2000"/>
              <a:t>a30  a31  a32  a33  </a:t>
            </a:r>
            <a:r>
              <a:rPr lang="en-US" altLang="zh-CN" sz="2000">
                <a:solidFill>
                  <a:srgbClr val="993300"/>
                </a:solidFill>
              </a:rPr>
              <a:t>a34</a:t>
            </a:r>
          </a:p>
          <a:p>
            <a:r>
              <a:rPr lang="en-US" altLang="zh-CN" sz="2000"/>
              <a:t>a40  a41  a42  a43  a44</a:t>
            </a:r>
          </a:p>
        </p:txBody>
      </p:sp>
      <p:sp>
        <p:nvSpPr>
          <p:cNvPr id="41990" name="Text Box 6"/>
          <p:cNvSpPr txBox="1">
            <a:spLocks noChangeArrowheads="1"/>
          </p:cNvSpPr>
          <p:nvPr/>
        </p:nvSpPr>
        <p:spPr bwMode="auto">
          <a:xfrm>
            <a:off x="7935913" y="3519488"/>
            <a:ext cx="582612" cy="457200"/>
          </a:xfrm>
          <a:prstGeom prst="rect">
            <a:avLst/>
          </a:prstGeom>
          <a:noFill/>
          <a:ln w="9525">
            <a:noFill/>
            <a:miter lim="800000"/>
            <a:headEnd/>
            <a:tailEnd/>
          </a:ln>
        </p:spPr>
        <p:txBody>
          <a:bodyPr wrap="none">
            <a:spAutoFit/>
          </a:bodyPr>
          <a:lstStyle/>
          <a:p>
            <a:r>
              <a:rPr lang="en-US" altLang="zh-CN" sz="2400">
                <a:solidFill>
                  <a:srgbClr val="FFFF00"/>
                </a:solidFill>
              </a:rPr>
              <a:t>i&lt;j</a:t>
            </a:r>
            <a:r>
              <a:rPr lang="en-US" altLang="zh-CN" sz="2400"/>
              <a:t> </a:t>
            </a:r>
          </a:p>
        </p:txBody>
      </p:sp>
      <p:sp>
        <p:nvSpPr>
          <p:cNvPr id="41991" name="Text Box 7"/>
          <p:cNvSpPr txBox="1">
            <a:spLocks noChangeArrowheads="1"/>
          </p:cNvSpPr>
          <p:nvPr/>
        </p:nvSpPr>
        <p:spPr bwMode="auto">
          <a:xfrm>
            <a:off x="7648575" y="4024313"/>
            <a:ext cx="854075" cy="457200"/>
          </a:xfrm>
          <a:prstGeom prst="rect">
            <a:avLst/>
          </a:prstGeom>
          <a:noFill/>
          <a:ln w="9525">
            <a:noFill/>
            <a:miter lim="800000"/>
            <a:headEnd/>
            <a:tailEnd/>
          </a:ln>
        </p:spPr>
        <p:txBody>
          <a:bodyPr wrap="none">
            <a:spAutoFit/>
          </a:bodyPr>
          <a:lstStyle/>
          <a:p>
            <a:r>
              <a:rPr lang="en-US" altLang="zh-CN" sz="2400">
                <a:solidFill>
                  <a:srgbClr val="FFFF00"/>
                </a:solidFill>
              </a:rPr>
              <a:t>i+1-j </a:t>
            </a:r>
          </a:p>
        </p:txBody>
      </p:sp>
      <p:sp>
        <p:nvSpPr>
          <p:cNvPr id="41992" name="Text Box 8"/>
          <p:cNvSpPr txBox="1">
            <a:spLocks noChangeArrowheads="1"/>
          </p:cNvSpPr>
          <p:nvPr/>
        </p:nvSpPr>
        <p:spPr bwMode="auto">
          <a:xfrm>
            <a:off x="468313" y="0"/>
            <a:ext cx="8424862" cy="1336675"/>
          </a:xfrm>
          <a:prstGeom prst="rect">
            <a:avLst/>
          </a:prstGeom>
          <a:solidFill>
            <a:srgbClr val="993300"/>
          </a:solidFill>
          <a:ln w="25400">
            <a:solidFill>
              <a:srgbClr val="FF9900"/>
            </a:solidFill>
            <a:miter lim="800000"/>
            <a:headEnd/>
            <a:tailEnd/>
          </a:ln>
        </p:spPr>
        <p:txBody>
          <a:bodyPr>
            <a:spAutoFit/>
          </a:bodyPr>
          <a:lstStyle/>
          <a:p>
            <a:r>
              <a:rPr lang="en-US" altLang="zh-CN" sz="2000">
                <a:solidFill>
                  <a:srgbClr val="FFFF00"/>
                </a:solidFill>
                <a:latin typeface="华文细黑" pitchFamily="2" charset="-122"/>
                <a:ea typeface="华文细黑" pitchFamily="2" charset="-122"/>
              </a:rPr>
              <a:t>【</a:t>
            </a:r>
            <a:r>
              <a:rPr lang="zh-CN" altLang="en-US" sz="2000">
                <a:solidFill>
                  <a:srgbClr val="FFFF00"/>
                </a:solidFill>
                <a:ea typeface="华文细黑" pitchFamily="2" charset="-122"/>
              </a:rPr>
              <a:t>分析</a:t>
            </a:r>
            <a:r>
              <a:rPr lang="en-US" altLang="zh-CN" sz="2000">
                <a:solidFill>
                  <a:srgbClr val="FFFF00"/>
                </a:solidFill>
                <a:ea typeface="华文细黑" pitchFamily="2" charset="-122"/>
              </a:rPr>
              <a:t>】</a:t>
            </a:r>
            <a:r>
              <a:rPr lang="zh-CN" altLang="en-US" sz="2000">
                <a:solidFill>
                  <a:srgbClr val="FFFF00"/>
                </a:solidFill>
                <a:ea typeface="华文细黑" pitchFamily="2" charset="-122"/>
              </a:rPr>
              <a:t>这类题的元素值排列很有规律，所以一般要从分析行数 </a:t>
            </a:r>
            <a:r>
              <a:rPr lang="en-US" altLang="zh-CN" sz="2000">
                <a:solidFill>
                  <a:srgbClr val="FFFF00"/>
                </a:solidFill>
                <a:ea typeface="华文细黑" pitchFamily="2" charset="-122"/>
              </a:rPr>
              <a:t>i</a:t>
            </a:r>
            <a:r>
              <a:rPr lang="zh-CN" altLang="en-US" sz="2000">
                <a:solidFill>
                  <a:srgbClr val="FFFF00"/>
                </a:solidFill>
                <a:ea typeface="华文细黑" pitchFamily="2" charset="-122"/>
              </a:rPr>
              <a:t>、列数 </a:t>
            </a:r>
            <a:r>
              <a:rPr lang="en-US" altLang="zh-CN" sz="2000">
                <a:solidFill>
                  <a:srgbClr val="FFFF00"/>
                </a:solidFill>
                <a:ea typeface="华文细黑" pitchFamily="2" charset="-122"/>
              </a:rPr>
              <a:t>j</a:t>
            </a:r>
            <a:r>
              <a:rPr lang="zh-CN" altLang="en-US" sz="2000">
                <a:solidFill>
                  <a:srgbClr val="FFFF00"/>
                </a:solidFill>
                <a:ea typeface="华文细黑" pitchFamily="2" charset="-122"/>
              </a:rPr>
              <a:t>与元素值的关系着手。分析下图可知，当 </a:t>
            </a:r>
            <a:r>
              <a:rPr lang="en-US" altLang="zh-CN" sz="2000">
                <a:solidFill>
                  <a:srgbClr val="FFFF00"/>
                </a:solidFill>
                <a:ea typeface="华文细黑" pitchFamily="2" charset="-122"/>
              </a:rPr>
              <a:t>i&lt;j </a:t>
            </a:r>
            <a:r>
              <a:rPr lang="zh-CN" altLang="en-US" sz="2000">
                <a:solidFill>
                  <a:srgbClr val="FFFF00"/>
                </a:solidFill>
                <a:ea typeface="华文细黑" pitchFamily="2" charset="-122"/>
              </a:rPr>
              <a:t>时的各元素值均为</a:t>
            </a:r>
            <a:r>
              <a:rPr lang="en-US" altLang="zh-CN" sz="2000">
                <a:solidFill>
                  <a:srgbClr val="FFFF00"/>
                </a:solidFill>
                <a:ea typeface="华文细黑" pitchFamily="2" charset="-122"/>
              </a:rPr>
              <a:t>0</a:t>
            </a:r>
            <a:r>
              <a:rPr lang="zh-CN" altLang="en-US" sz="2000">
                <a:solidFill>
                  <a:srgbClr val="FFFF00"/>
                </a:solidFill>
                <a:ea typeface="华文细黑" pitchFamily="2" charset="-122"/>
              </a:rPr>
              <a:t>；而 </a:t>
            </a:r>
            <a:r>
              <a:rPr lang="en-US" altLang="zh-CN" sz="2000">
                <a:solidFill>
                  <a:srgbClr val="FFFF00"/>
                </a:solidFill>
                <a:ea typeface="华文细黑" pitchFamily="2" charset="-122"/>
              </a:rPr>
              <a:t>i&gt;=j</a:t>
            </a:r>
            <a:r>
              <a:rPr lang="zh-CN" altLang="en-US" sz="2000">
                <a:solidFill>
                  <a:srgbClr val="FFFF00"/>
                </a:solidFill>
                <a:ea typeface="华文细黑" pitchFamily="2" charset="-122"/>
              </a:rPr>
              <a:t>时，元素值随行数 </a:t>
            </a:r>
            <a:r>
              <a:rPr lang="en-US" altLang="zh-CN" sz="2000">
                <a:solidFill>
                  <a:srgbClr val="FFFF00"/>
                </a:solidFill>
                <a:ea typeface="华文细黑" pitchFamily="2" charset="-122"/>
              </a:rPr>
              <a:t>i </a:t>
            </a:r>
            <a:r>
              <a:rPr lang="zh-CN" altLang="en-US" sz="2000">
                <a:solidFill>
                  <a:srgbClr val="FFFF00"/>
                </a:solidFill>
                <a:ea typeface="华文细黑" pitchFamily="2" charset="-122"/>
              </a:rPr>
              <a:t>增加而增加，随列数 </a:t>
            </a:r>
            <a:r>
              <a:rPr lang="en-US" altLang="zh-CN" sz="2000">
                <a:solidFill>
                  <a:srgbClr val="FFFF00"/>
                </a:solidFill>
                <a:ea typeface="华文细黑" pitchFamily="2" charset="-122"/>
              </a:rPr>
              <a:t>j </a:t>
            </a:r>
            <a:r>
              <a:rPr lang="zh-CN" altLang="en-US" sz="2000">
                <a:solidFill>
                  <a:srgbClr val="FFFF00"/>
                </a:solidFill>
                <a:ea typeface="华文细黑" pitchFamily="2" charset="-122"/>
              </a:rPr>
              <a:t>增加而减小，这样就很容易得出其元素值与 </a:t>
            </a:r>
            <a:r>
              <a:rPr lang="en-US" altLang="zh-CN" sz="2000">
                <a:solidFill>
                  <a:srgbClr val="FFFF00"/>
                </a:solidFill>
                <a:ea typeface="华文细黑" pitchFamily="2" charset="-122"/>
              </a:rPr>
              <a:t>i</a:t>
            </a:r>
            <a:r>
              <a:rPr lang="zh-CN" altLang="en-US" sz="2000">
                <a:solidFill>
                  <a:srgbClr val="FFFF00"/>
                </a:solidFill>
                <a:ea typeface="华文细黑" pitchFamily="2" charset="-122"/>
              </a:rPr>
              <a:t>，</a:t>
            </a:r>
            <a:r>
              <a:rPr lang="en-US" altLang="zh-CN" sz="2000">
                <a:solidFill>
                  <a:srgbClr val="FFFF00"/>
                </a:solidFill>
                <a:ea typeface="华文细黑" pitchFamily="2" charset="-122"/>
              </a:rPr>
              <a:t>j </a:t>
            </a:r>
            <a:r>
              <a:rPr lang="zh-CN" altLang="en-US" sz="2000">
                <a:solidFill>
                  <a:srgbClr val="FFFF00"/>
                </a:solidFill>
                <a:ea typeface="华文细黑" pitchFamily="2" charset="-122"/>
              </a:rPr>
              <a:t>的关系是 </a:t>
            </a:r>
            <a:r>
              <a:rPr lang="en-US" altLang="zh-CN" sz="2000">
                <a:solidFill>
                  <a:srgbClr val="FFFF00"/>
                </a:solidFill>
                <a:ea typeface="华文细黑" pitchFamily="2" charset="-122"/>
              </a:rPr>
              <a:t>i+1-j</a:t>
            </a:r>
            <a:r>
              <a:rPr lang="zh-CN" altLang="en-US" sz="2000">
                <a:solidFill>
                  <a:srgbClr val="FFFF00"/>
                </a:solidFill>
                <a:ea typeface="华文细黑"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blinds(horizontal)">
                                      <p:cBhvr>
                                        <p:cTn id="7" dur="500"/>
                                        <p:tgtEl>
                                          <p:spTgt spid="419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1990"/>
                                        </p:tgtEl>
                                        <p:attrNameLst>
                                          <p:attrName>style.visibility</p:attrName>
                                        </p:attrNameLst>
                                      </p:cBhvr>
                                      <p:to>
                                        <p:strVal val="visible"/>
                                      </p:to>
                                    </p:set>
                                    <p:anim calcmode="lin" valueType="num">
                                      <p:cBhvr additive="base">
                                        <p:cTn id="12" dur="500" fill="hold"/>
                                        <p:tgtEl>
                                          <p:spTgt spid="41990"/>
                                        </p:tgtEl>
                                        <p:attrNameLst>
                                          <p:attrName>ppt_x</p:attrName>
                                        </p:attrNameLst>
                                      </p:cBhvr>
                                      <p:tavLst>
                                        <p:tav tm="0">
                                          <p:val>
                                            <p:strVal val="1+#ppt_w/2"/>
                                          </p:val>
                                        </p:tav>
                                        <p:tav tm="100000">
                                          <p:val>
                                            <p:strVal val="#ppt_x"/>
                                          </p:val>
                                        </p:tav>
                                      </p:tavLst>
                                    </p:anim>
                                    <p:anim calcmode="lin" valueType="num">
                                      <p:cBhvr additive="base">
                                        <p:cTn id="13"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1991">
                                            <p:txEl>
                                              <p:pRg st="0" end="0"/>
                                            </p:txEl>
                                          </p:spTgt>
                                        </p:tgtEl>
                                        <p:attrNameLst>
                                          <p:attrName>style.visibility</p:attrName>
                                        </p:attrNameLst>
                                      </p:cBhvr>
                                      <p:to>
                                        <p:strVal val="visible"/>
                                      </p:to>
                                    </p:set>
                                    <p:anim calcmode="lin" valueType="num">
                                      <p:cBhvr additive="base">
                                        <p:cTn id="18" dur="500" fill="hold"/>
                                        <p:tgtEl>
                                          <p:spTgt spid="41991">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419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1992"/>
                                        </p:tgtEl>
                                        <p:attrNameLst>
                                          <p:attrName>style.visibility</p:attrName>
                                        </p:attrNameLst>
                                      </p:cBhvr>
                                      <p:to>
                                        <p:strVal val="visible"/>
                                      </p:to>
                                    </p:set>
                                    <p:animEffect transition="in" filter="blinds(horizontal)">
                                      <p:cBhvr>
                                        <p:cTn id="24" dur="500"/>
                                        <p:tgtEl>
                                          <p:spTgt spid="4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P spid="41990" grpId="0"/>
      <p:bldP spid="41992" grpId="0" animBg="1"/>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57200"/>
            <a:ext cx="8229600" cy="955675"/>
          </a:xfrm>
        </p:spPr>
        <p:txBody>
          <a:bodyPr/>
          <a:lstStyle/>
          <a:p>
            <a:pPr algn="ctr" eaLnBrk="1" hangingPunct="1"/>
            <a:r>
              <a:rPr lang="zh-CN" altLang="en-US" sz="4000" smtClean="0">
                <a:solidFill>
                  <a:srgbClr val="FF0000"/>
                </a:solidFill>
                <a:ea typeface="华文细黑" pitchFamily="2" charset="-122"/>
              </a:rPr>
              <a:t>六、数组作为函数参数</a:t>
            </a:r>
          </a:p>
        </p:txBody>
      </p:sp>
      <p:sp>
        <p:nvSpPr>
          <p:cNvPr id="25603" name="Rectangle 3"/>
          <p:cNvSpPr>
            <a:spLocks noGrp="1" noChangeArrowheads="1"/>
          </p:cNvSpPr>
          <p:nvPr>
            <p:ph type="body" idx="1"/>
          </p:nvPr>
        </p:nvSpPr>
        <p:spPr>
          <a:xfrm>
            <a:off x="468313" y="1484313"/>
            <a:ext cx="8280400" cy="4454525"/>
          </a:xfrm>
        </p:spPr>
        <p:txBody>
          <a:bodyPr/>
          <a:lstStyle/>
          <a:p>
            <a:pPr marL="0" indent="0" eaLnBrk="1" hangingPunct="1">
              <a:buFont typeface="Wingdings" pitchFamily="2" charset="2"/>
              <a:buNone/>
            </a:pPr>
            <a:r>
              <a:rPr lang="en-US" altLang="zh-CN" sz="2800" smtClean="0">
                <a:ea typeface="华文细黑" pitchFamily="2" charset="-122"/>
              </a:rPr>
              <a:t>1</a:t>
            </a:r>
            <a:r>
              <a:rPr lang="zh-CN" altLang="en-US" sz="2800" smtClean="0">
                <a:ea typeface="华文细黑" pitchFamily="2" charset="-122"/>
              </a:rPr>
              <a:t>、用数组元素作函数实参    </a:t>
            </a:r>
            <a:r>
              <a:rPr lang="zh-CN" altLang="en-US" sz="2800" i="1" smtClean="0">
                <a:ea typeface="华文细黑" pitchFamily="2" charset="-122"/>
              </a:rPr>
              <a:t> </a:t>
            </a:r>
            <a:r>
              <a:rPr lang="en-US" altLang="zh-CN" sz="2000" i="1" smtClean="0">
                <a:solidFill>
                  <a:srgbClr val="CC0000"/>
                </a:solidFill>
                <a:ea typeface="华文细黑" pitchFamily="2" charset="-122"/>
              </a:rPr>
              <a:t>P164</a:t>
            </a:r>
            <a:endParaRPr lang="en-US" altLang="zh-CN" sz="2000" smtClean="0">
              <a:solidFill>
                <a:srgbClr val="CC0000"/>
              </a:solidFill>
              <a:ea typeface="华文细黑" pitchFamily="2" charset="-122"/>
            </a:endParaRPr>
          </a:p>
          <a:p>
            <a:pPr marL="0" indent="0" eaLnBrk="1" hangingPunct="1">
              <a:buFont typeface="Wingdings" pitchFamily="2" charset="2"/>
              <a:buNone/>
            </a:pPr>
            <a:r>
              <a:rPr lang="zh-CN" altLang="en-US" sz="2800" smtClean="0">
                <a:ea typeface="华文细黑" pitchFamily="2" charset="-122"/>
              </a:rPr>
              <a:t>此时可把数组元素看作普通变量</a:t>
            </a:r>
            <a:r>
              <a:rPr lang="en-US" altLang="zh-CN" sz="2800" smtClean="0">
                <a:ea typeface="华文细黑" pitchFamily="2" charset="-122"/>
              </a:rPr>
              <a:t>(</a:t>
            </a:r>
            <a:r>
              <a:rPr lang="zh-CN" altLang="en-US" sz="2800" smtClean="0">
                <a:ea typeface="华文细黑" pitchFamily="2" charset="-122"/>
              </a:rPr>
              <a:t>单向的值传送</a:t>
            </a:r>
            <a:r>
              <a:rPr lang="en-US" altLang="zh-CN" sz="2800" smtClean="0">
                <a:ea typeface="华文细黑" pitchFamily="2" charset="-122"/>
              </a:rPr>
              <a:t>)</a:t>
            </a:r>
            <a:r>
              <a:rPr lang="zh-CN" altLang="en-US" sz="2800" smtClean="0">
                <a:ea typeface="华文细黑" pitchFamily="2" charset="-122"/>
              </a:rPr>
              <a:t>。</a:t>
            </a:r>
          </a:p>
          <a:p>
            <a:pPr marL="0" indent="0" eaLnBrk="1" hangingPunct="1">
              <a:buClr>
                <a:srgbClr val="FF3300"/>
              </a:buClr>
              <a:buFont typeface="Wingdings" pitchFamily="2" charset="2"/>
              <a:buChar char="p"/>
            </a:pPr>
            <a:r>
              <a:rPr lang="zh-CN" altLang="en-US" sz="2800" smtClean="0">
                <a:ea typeface="华文细黑" pitchFamily="2" charset="-122"/>
              </a:rPr>
              <a:t> 特点：</a:t>
            </a:r>
          </a:p>
          <a:p>
            <a:pPr marL="0" indent="0" eaLnBrk="1" hangingPunct="1">
              <a:buFont typeface="Wingdings" pitchFamily="2" charset="2"/>
              <a:buNone/>
            </a:pPr>
            <a:r>
              <a:rPr lang="zh-CN" altLang="en-US" sz="2800" smtClean="0">
                <a:ea typeface="华文细黑" pitchFamily="2" charset="-122"/>
              </a:rPr>
              <a:t>   主调函数中的实参</a:t>
            </a:r>
            <a:r>
              <a:rPr lang="en-US" altLang="zh-CN" sz="2800" smtClean="0">
                <a:ea typeface="华文细黑" pitchFamily="2" charset="-122"/>
              </a:rPr>
              <a:t>——</a:t>
            </a:r>
            <a:r>
              <a:rPr lang="zh-CN" altLang="en-US" sz="2800" smtClean="0">
                <a:ea typeface="华文细黑" pitchFamily="2" charset="-122"/>
              </a:rPr>
              <a:t>数组元素</a:t>
            </a:r>
          </a:p>
          <a:p>
            <a:pPr marL="0" indent="0" eaLnBrk="1" hangingPunct="1">
              <a:buFont typeface="Wingdings" pitchFamily="2" charset="2"/>
              <a:buNone/>
            </a:pPr>
            <a:r>
              <a:rPr lang="zh-CN" altLang="en-US" sz="2800" smtClean="0">
                <a:ea typeface="华文细黑" pitchFamily="2" charset="-122"/>
              </a:rPr>
              <a:t>                                     （带下标）</a:t>
            </a:r>
          </a:p>
          <a:p>
            <a:pPr marL="0" indent="0" eaLnBrk="1" hangingPunct="1">
              <a:buFont typeface="Wingdings" pitchFamily="2" charset="2"/>
              <a:buNone/>
            </a:pPr>
            <a:r>
              <a:rPr lang="zh-CN" altLang="en-US" sz="2800" smtClean="0">
                <a:ea typeface="华文细黑" pitchFamily="2" charset="-122"/>
              </a:rPr>
              <a:t>   被调函数中的形参</a:t>
            </a:r>
            <a:r>
              <a:rPr lang="en-US" altLang="zh-CN" sz="2800" smtClean="0">
                <a:ea typeface="华文细黑" pitchFamily="2" charset="-122"/>
              </a:rPr>
              <a:t>——</a:t>
            </a:r>
            <a:r>
              <a:rPr lang="zh-CN" altLang="en-US" sz="2800" smtClean="0">
                <a:ea typeface="华文细黑" pitchFamily="2" charset="-122"/>
              </a:rPr>
              <a:t>普通变量</a:t>
            </a:r>
          </a:p>
          <a:p>
            <a:pPr marL="0" indent="0" eaLnBrk="1" hangingPunct="1">
              <a:buClr>
                <a:srgbClr val="FF3300"/>
              </a:buClr>
              <a:buFont typeface="Wingdings" pitchFamily="2" charset="2"/>
              <a:buChar char="p"/>
            </a:pPr>
            <a:r>
              <a:rPr lang="zh-CN" altLang="en-US" sz="2800" smtClean="0">
                <a:ea typeface="华文细黑" pitchFamily="2" charset="-122"/>
              </a:rPr>
              <a:t> 调用结果：形参值的变化对实参值无影响</a:t>
            </a:r>
          </a:p>
          <a:p>
            <a:pPr marL="0" indent="0" eaLnBrk="1" hangingPunct="1">
              <a:buFont typeface="Wingdings" pitchFamily="2" charset="2"/>
              <a:buNone/>
            </a:pPr>
            <a:r>
              <a:rPr lang="zh-CN" altLang="en-US" sz="2800" smtClean="0">
                <a:ea typeface="华文细黑" pitchFamily="2" charset="-122"/>
              </a:rPr>
              <a:t>                 （二者分占不同内存）。</a:t>
            </a:r>
          </a:p>
        </p:txBody>
      </p:sp>
    </p:spTree>
  </p:cSld>
  <p:clrMapOvr>
    <a:masterClrMapping/>
  </p:clrMapOvr>
  <p:transition>
    <p:blinds dir="vert"/>
  </p:transition>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200" smtClean="0">
                <a:solidFill>
                  <a:srgbClr val="CC0000"/>
                </a:solidFill>
                <a:ea typeface="华文细黑" pitchFamily="2" charset="-122"/>
              </a:rPr>
              <a:t>【</a:t>
            </a:r>
            <a:r>
              <a:rPr lang="zh-CN" altLang="en-US" sz="3200" smtClean="0">
                <a:solidFill>
                  <a:srgbClr val="CC0000"/>
                </a:solidFill>
                <a:ea typeface="华文细黑" pitchFamily="2" charset="-122"/>
              </a:rPr>
              <a:t>例一</a:t>
            </a:r>
            <a:r>
              <a:rPr lang="en-US" altLang="zh-CN" sz="3200" smtClean="0">
                <a:solidFill>
                  <a:srgbClr val="CC0000"/>
                </a:solidFill>
                <a:ea typeface="华文细黑" pitchFamily="2" charset="-122"/>
              </a:rPr>
              <a:t>】</a:t>
            </a:r>
            <a:r>
              <a:rPr lang="zh-CN" altLang="en-US" sz="3200" smtClean="0">
                <a:solidFill>
                  <a:srgbClr val="CC0000"/>
                </a:solidFill>
                <a:ea typeface="华文细黑" pitchFamily="2" charset="-122"/>
              </a:rPr>
              <a:t>以下程序的功能是什么？</a:t>
            </a:r>
            <a:r>
              <a:rPr lang="zh-CN" altLang="en-US" smtClean="0"/>
              <a:t> </a:t>
            </a:r>
          </a:p>
        </p:txBody>
      </p:sp>
      <p:sp>
        <p:nvSpPr>
          <p:cNvPr id="26627" name="Rectangle 4"/>
          <p:cNvSpPr>
            <a:spLocks noGrp="1" noChangeArrowheads="1"/>
          </p:cNvSpPr>
          <p:nvPr>
            <p:ph type="body" sz="half" idx="1"/>
          </p:nvPr>
        </p:nvSpPr>
        <p:spPr>
          <a:xfrm>
            <a:off x="179388" y="1628775"/>
            <a:ext cx="3455987" cy="4537075"/>
          </a:xfrm>
          <a:solidFill>
            <a:srgbClr val="CCFFFF"/>
          </a:solidFill>
          <a:ln w="12700">
            <a:solidFill>
              <a:srgbClr val="FF0000"/>
            </a:solidFill>
          </a:ln>
        </p:spPr>
        <p:txBody>
          <a:bodyPr/>
          <a:lstStyle/>
          <a:p>
            <a:pPr eaLnBrk="1" hangingPunct="1">
              <a:lnSpc>
                <a:spcPct val="80000"/>
              </a:lnSpc>
              <a:buFont typeface="Wingdings" pitchFamily="2" charset="2"/>
              <a:buNone/>
            </a:pPr>
            <a:r>
              <a:rPr lang="en-US" altLang="zh-CN" sz="2000" smtClean="0"/>
              <a:t>#include &lt;math.h&gt;</a:t>
            </a:r>
          </a:p>
          <a:p>
            <a:pPr eaLnBrk="1" hangingPunct="1">
              <a:lnSpc>
                <a:spcPct val="80000"/>
              </a:lnSpc>
              <a:buFont typeface="Wingdings" pitchFamily="2" charset="2"/>
              <a:buNone/>
            </a:pPr>
            <a:r>
              <a:rPr lang="en-US" altLang="zh-CN" sz="2000" smtClean="0"/>
              <a:t> main()</a:t>
            </a:r>
          </a:p>
          <a:p>
            <a:pPr eaLnBrk="1" hangingPunct="1">
              <a:lnSpc>
                <a:spcPct val="80000"/>
              </a:lnSpc>
              <a:buFont typeface="Wingdings" pitchFamily="2" charset="2"/>
              <a:buNone/>
            </a:pPr>
            <a:r>
              <a:rPr lang="en-US" altLang="zh-CN" sz="2000" smtClean="0"/>
              <a:t> {</a:t>
            </a:r>
          </a:p>
          <a:p>
            <a:pPr eaLnBrk="1" hangingPunct="1">
              <a:lnSpc>
                <a:spcPct val="80000"/>
              </a:lnSpc>
              <a:buFont typeface="Wingdings" pitchFamily="2" charset="2"/>
              <a:buNone/>
            </a:pPr>
            <a:r>
              <a:rPr lang="en-US" altLang="zh-CN" sz="2000" smtClean="0"/>
              <a:t>     int i;</a:t>
            </a:r>
          </a:p>
          <a:p>
            <a:pPr eaLnBrk="1" hangingPunct="1">
              <a:lnSpc>
                <a:spcPct val="80000"/>
              </a:lnSpc>
              <a:buFont typeface="Wingdings" pitchFamily="2" charset="2"/>
              <a:buNone/>
            </a:pPr>
            <a:r>
              <a:rPr lang="en-US" altLang="zh-CN" sz="2000" smtClean="0"/>
              <a:t>     float sum=0,x[10];</a:t>
            </a:r>
          </a:p>
          <a:p>
            <a:pPr eaLnBrk="1" hangingPunct="1">
              <a:lnSpc>
                <a:spcPct val="80000"/>
              </a:lnSpc>
              <a:buFont typeface="Wingdings" pitchFamily="2" charset="2"/>
              <a:buNone/>
            </a:pPr>
            <a:r>
              <a:rPr lang="en-US" altLang="zh-CN" sz="2000" smtClean="0"/>
              <a:t>     float mean(float,int);</a:t>
            </a:r>
          </a:p>
          <a:p>
            <a:pPr eaLnBrk="1" hangingPunct="1">
              <a:lnSpc>
                <a:spcPct val="80000"/>
              </a:lnSpc>
              <a:buFont typeface="Wingdings" pitchFamily="2" charset="2"/>
              <a:buNone/>
            </a:pPr>
            <a:r>
              <a:rPr lang="en-US" altLang="zh-CN" sz="2000" smtClean="0"/>
              <a:t>     clrscr();</a:t>
            </a:r>
          </a:p>
          <a:p>
            <a:pPr eaLnBrk="1" hangingPunct="1">
              <a:lnSpc>
                <a:spcPct val="80000"/>
              </a:lnSpc>
              <a:buFont typeface="Wingdings" pitchFamily="2" charset="2"/>
              <a:buNone/>
            </a:pPr>
            <a:r>
              <a:rPr lang="en-US" altLang="zh-CN" sz="2000" smtClean="0"/>
              <a:t>     for(i=0;i&lt;10;i++)</a:t>
            </a:r>
          </a:p>
          <a:p>
            <a:pPr eaLnBrk="1" hangingPunct="1">
              <a:lnSpc>
                <a:spcPct val="80000"/>
              </a:lnSpc>
              <a:buFont typeface="Wingdings" pitchFamily="2" charset="2"/>
              <a:buNone/>
            </a:pPr>
            <a:r>
              <a:rPr lang="en-US" altLang="zh-CN" sz="2000" smtClean="0"/>
              <a:t>    {</a:t>
            </a:r>
          </a:p>
          <a:p>
            <a:pPr eaLnBrk="1" hangingPunct="1">
              <a:lnSpc>
                <a:spcPct val="80000"/>
              </a:lnSpc>
              <a:buFont typeface="Wingdings" pitchFamily="2" charset="2"/>
              <a:buNone/>
            </a:pPr>
            <a:r>
              <a:rPr lang="en-US" altLang="zh-CN" sz="2000" smtClean="0"/>
              <a:t>        printf("</a:t>
            </a:r>
            <a:r>
              <a:rPr lang="zh-CN" altLang="en-US" sz="2000" smtClean="0"/>
              <a:t>请输入</a:t>
            </a:r>
            <a:r>
              <a:rPr lang="en-US" altLang="zh-CN" sz="2000" smtClean="0"/>
              <a:t>x[%d]=",i);</a:t>
            </a:r>
          </a:p>
          <a:p>
            <a:pPr eaLnBrk="1" hangingPunct="1">
              <a:lnSpc>
                <a:spcPct val="80000"/>
              </a:lnSpc>
              <a:buFont typeface="Wingdings" pitchFamily="2" charset="2"/>
              <a:buNone/>
            </a:pPr>
            <a:r>
              <a:rPr lang="en-US" altLang="zh-CN" sz="2000" smtClean="0"/>
              <a:t>        scanf("%f",&amp;x[i]);</a:t>
            </a:r>
          </a:p>
          <a:p>
            <a:pPr eaLnBrk="1" hangingPunct="1">
              <a:lnSpc>
                <a:spcPct val="80000"/>
              </a:lnSpc>
              <a:buFont typeface="Wingdings" pitchFamily="2" charset="2"/>
              <a:buNone/>
            </a:pPr>
            <a:r>
              <a:rPr lang="en-US" altLang="zh-CN" sz="2000" smtClean="0"/>
              <a:t>        sum+=mean(x[i],i);</a:t>
            </a:r>
          </a:p>
          <a:p>
            <a:pPr eaLnBrk="1" hangingPunct="1">
              <a:lnSpc>
                <a:spcPct val="80000"/>
              </a:lnSpc>
              <a:buFont typeface="Wingdings" pitchFamily="2" charset="2"/>
              <a:buNone/>
            </a:pPr>
            <a:r>
              <a:rPr lang="en-US" altLang="zh-CN" sz="2000" smtClean="0"/>
              <a:t>    }</a:t>
            </a:r>
          </a:p>
          <a:p>
            <a:pPr eaLnBrk="1" hangingPunct="1">
              <a:lnSpc>
                <a:spcPct val="80000"/>
              </a:lnSpc>
              <a:buFont typeface="Wingdings" pitchFamily="2" charset="2"/>
              <a:buNone/>
            </a:pPr>
            <a:r>
              <a:rPr lang="en-US" altLang="zh-CN" sz="2000" smtClean="0"/>
              <a:t>    printf("</a:t>
            </a:r>
            <a:r>
              <a:rPr lang="zh-CN" altLang="en-US" sz="2000" smtClean="0"/>
              <a:t>结果是</a:t>
            </a:r>
            <a:r>
              <a:rPr lang="en-US" altLang="zh-CN" sz="2000" smtClean="0"/>
              <a:t>:%f\n",sum);</a:t>
            </a:r>
          </a:p>
          <a:p>
            <a:pPr eaLnBrk="1" hangingPunct="1">
              <a:lnSpc>
                <a:spcPct val="80000"/>
              </a:lnSpc>
              <a:buFont typeface="Wingdings" pitchFamily="2" charset="2"/>
              <a:buNone/>
            </a:pPr>
            <a:r>
              <a:rPr lang="en-US" altLang="zh-CN" sz="2000" smtClean="0"/>
              <a:t> }</a:t>
            </a:r>
          </a:p>
        </p:txBody>
      </p:sp>
      <p:sp>
        <p:nvSpPr>
          <p:cNvPr id="26628" name="Rectangle 5"/>
          <p:cNvSpPr>
            <a:spLocks noGrp="1" noChangeArrowheads="1"/>
          </p:cNvSpPr>
          <p:nvPr>
            <p:ph type="body" sz="half" idx="2"/>
          </p:nvPr>
        </p:nvSpPr>
        <p:spPr>
          <a:xfrm>
            <a:off x="3563938" y="1628775"/>
            <a:ext cx="5435600" cy="4537075"/>
          </a:xfrm>
          <a:solidFill>
            <a:srgbClr val="CCFFCC"/>
          </a:solidFill>
          <a:ln w="12700">
            <a:solidFill>
              <a:srgbClr val="FF6600"/>
            </a:solidFill>
          </a:ln>
        </p:spPr>
        <p:txBody>
          <a:bodyPr/>
          <a:lstStyle/>
          <a:p>
            <a:pPr eaLnBrk="1" hangingPunct="1">
              <a:lnSpc>
                <a:spcPct val="90000"/>
              </a:lnSpc>
              <a:buFont typeface="Wingdings" pitchFamily="2" charset="2"/>
              <a:buNone/>
            </a:pPr>
            <a:r>
              <a:rPr lang="en-US" altLang="zh-CN" sz="1800" smtClean="0"/>
              <a:t> </a:t>
            </a:r>
            <a:r>
              <a:rPr lang="en-US" altLang="zh-CN" sz="2400" smtClean="0"/>
              <a:t>float mean(float a, int i)</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r>
              <a:rPr lang="en-US" altLang="zh-CN" sz="2400" smtClean="0"/>
              <a:t>      if (a&gt;0)</a:t>
            </a:r>
          </a:p>
          <a:p>
            <a:pPr eaLnBrk="1" hangingPunct="1">
              <a:lnSpc>
                <a:spcPct val="90000"/>
              </a:lnSpc>
              <a:buFont typeface="Wingdings" pitchFamily="2" charset="2"/>
              <a:buNone/>
            </a:pPr>
            <a:r>
              <a:rPr lang="en-US" altLang="zh-CN" sz="2400" smtClean="0"/>
              <a:t>      { </a:t>
            </a:r>
          </a:p>
          <a:p>
            <a:pPr eaLnBrk="1" hangingPunct="1">
              <a:lnSpc>
                <a:spcPct val="90000"/>
              </a:lnSpc>
              <a:buFont typeface="Wingdings" pitchFamily="2" charset="2"/>
              <a:buNone/>
            </a:pPr>
            <a:r>
              <a:rPr lang="en-US" altLang="zh-CN" sz="2400" smtClean="0"/>
              <a:t>    printf("%f</a:t>
            </a:r>
            <a:r>
              <a:rPr lang="zh-CN" altLang="en-US" sz="2400" smtClean="0"/>
              <a:t>的平方根是</a:t>
            </a:r>
            <a:r>
              <a:rPr lang="en-US" altLang="zh-CN" sz="2400" smtClean="0"/>
              <a:t>:%f\n",a,sqrt(a));</a:t>
            </a:r>
          </a:p>
          <a:p>
            <a:pPr eaLnBrk="1" hangingPunct="1">
              <a:lnSpc>
                <a:spcPct val="90000"/>
              </a:lnSpc>
              <a:buFont typeface="Wingdings" pitchFamily="2" charset="2"/>
              <a:buNone/>
            </a:pPr>
            <a:r>
              <a:rPr lang="en-US" altLang="zh-CN" sz="2400" smtClean="0"/>
              <a:t>          return sqrt(a);</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r>
              <a:rPr lang="en-US" altLang="zh-CN" sz="2400" smtClean="0"/>
              <a:t>      else</a:t>
            </a:r>
          </a:p>
          <a:p>
            <a:pPr eaLnBrk="1" hangingPunct="1">
              <a:lnSpc>
                <a:spcPct val="90000"/>
              </a:lnSpc>
              <a:buFont typeface="Wingdings" pitchFamily="2" charset="2"/>
              <a:buNone/>
            </a:pPr>
            <a:r>
              <a:rPr lang="en-US" altLang="zh-CN" sz="2400" smtClean="0"/>
              <a:t>           printf("x[%d]=%f\n",i,a);</a:t>
            </a:r>
          </a:p>
          <a:p>
            <a:pPr eaLnBrk="1" hangingPunct="1">
              <a:lnSpc>
                <a:spcPct val="90000"/>
              </a:lnSpc>
              <a:buFont typeface="Wingdings" pitchFamily="2" charset="2"/>
              <a:buNone/>
            </a:pPr>
            <a:r>
              <a:rPr lang="en-US" altLang="zh-CN" sz="2400" smtClean="0"/>
              <a:t>      return 0.0;</a:t>
            </a:r>
          </a:p>
          <a:p>
            <a:pPr eaLnBrk="1" hangingPunct="1">
              <a:lnSpc>
                <a:spcPct val="90000"/>
              </a:lnSpc>
              <a:buFont typeface="Wingdings" pitchFamily="2" charset="2"/>
              <a:buNone/>
            </a:pPr>
            <a:r>
              <a:rPr lang="en-US" altLang="zh-CN" sz="2400" smtClean="0"/>
              <a:t> }</a:t>
            </a:r>
          </a:p>
        </p:txBody>
      </p:sp>
      <p:sp>
        <p:nvSpPr>
          <p:cNvPr id="26629" name="Text Box 6"/>
          <p:cNvSpPr txBox="1">
            <a:spLocks noChangeArrowheads="1"/>
          </p:cNvSpPr>
          <p:nvPr/>
        </p:nvSpPr>
        <p:spPr bwMode="auto">
          <a:xfrm>
            <a:off x="4572000" y="5013325"/>
            <a:ext cx="184150" cy="366713"/>
          </a:xfrm>
          <a:prstGeom prst="rect">
            <a:avLst/>
          </a:prstGeom>
          <a:noFill/>
          <a:ln w="9525">
            <a:noFill/>
            <a:miter lim="800000"/>
            <a:headEnd/>
            <a:tailEnd/>
          </a:ln>
        </p:spPr>
        <p:txBody>
          <a:bodyPr wrap="none">
            <a:spAutoFit/>
          </a:bodyPr>
          <a:lstStyle/>
          <a:p>
            <a:endParaRPr lang="zh-CN" altLang="zh-CN"/>
          </a:p>
        </p:txBody>
      </p:sp>
      <p:sp>
        <p:nvSpPr>
          <p:cNvPr id="44039" name="Text Box 7"/>
          <p:cNvSpPr txBox="1">
            <a:spLocks noChangeArrowheads="1"/>
          </p:cNvSpPr>
          <p:nvPr/>
        </p:nvSpPr>
        <p:spPr bwMode="auto">
          <a:xfrm>
            <a:off x="3563938" y="5300663"/>
            <a:ext cx="5040312" cy="831850"/>
          </a:xfrm>
          <a:prstGeom prst="rect">
            <a:avLst/>
          </a:prstGeom>
          <a:solidFill>
            <a:srgbClr val="99CCFF"/>
          </a:solidFill>
          <a:ln w="9525">
            <a:solidFill>
              <a:srgbClr val="008080"/>
            </a:solidFill>
            <a:miter lim="800000"/>
            <a:headEnd/>
            <a:tailEnd/>
          </a:ln>
        </p:spPr>
        <p:txBody>
          <a:bodyPr>
            <a:spAutoFit/>
          </a:bodyPr>
          <a:lstStyle/>
          <a:p>
            <a:r>
              <a:rPr lang="zh-CN" altLang="en-US" sz="2400">
                <a:latin typeface="华文细黑" pitchFamily="2" charset="-122"/>
                <a:ea typeface="华文细黑" pitchFamily="2" charset="-122"/>
              </a:rPr>
              <a:t>在主函数中输入</a:t>
            </a:r>
            <a:r>
              <a:rPr lang="en-US" altLang="zh-CN" sz="2400">
                <a:latin typeface="华文细黑" pitchFamily="2" charset="-122"/>
                <a:ea typeface="华文细黑" pitchFamily="2" charset="-122"/>
              </a:rPr>
              <a:t>10</a:t>
            </a:r>
            <a:r>
              <a:rPr lang="zh-CN" altLang="en-US" sz="2400">
                <a:latin typeface="华文细黑" pitchFamily="2" charset="-122"/>
                <a:ea typeface="华文细黑" pitchFamily="2" charset="-122"/>
              </a:rPr>
              <a:t>数值</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并调用功能函数求其正数的算术平方根之和。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9"/>
                                        </p:tgtEl>
                                        <p:attrNameLst>
                                          <p:attrName>style.visibility</p:attrName>
                                        </p:attrNameLst>
                                      </p:cBhvr>
                                      <p:to>
                                        <p:strVal val="visible"/>
                                      </p:to>
                                    </p:set>
                                    <p:anim calcmode="lin" valueType="num">
                                      <p:cBhvr additive="base">
                                        <p:cTn id="7" dur="500" fill="hold"/>
                                        <p:tgtEl>
                                          <p:spTgt spid="44039"/>
                                        </p:tgtEl>
                                        <p:attrNameLst>
                                          <p:attrName>ppt_x</p:attrName>
                                        </p:attrNameLst>
                                      </p:cBhvr>
                                      <p:tavLst>
                                        <p:tav tm="0">
                                          <p:val>
                                            <p:strVal val="#ppt_x"/>
                                          </p:val>
                                        </p:tav>
                                        <p:tav tm="100000">
                                          <p:val>
                                            <p:strVal val="#ppt_x"/>
                                          </p:val>
                                        </p:tav>
                                      </p:tavLst>
                                    </p:anim>
                                    <p:anim calcmode="lin" valueType="num">
                                      <p:cBhvr additive="base">
                                        <p:cTn id="8"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animBg="1"/>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a:xfrm>
            <a:off x="457200" y="457200"/>
            <a:ext cx="8229600" cy="739775"/>
          </a:xfrm>
        </p:spPr>
        <p:txBody>
          <a:bodyPr/>
          <a:lstStyle/>
          <a:p>
            <a:pPr algn="ctr" eaLnBrk="1" hangingPunct="1"/>
            <a:r>
              <a:rPr lang="zh-CN" altLang="en-US" sz="3200" smtClean="0">
                <a:solidFill>
                  <a:srgbClr val="FF0000"/>
                </a:solidFill>
                <a:ea typeface="华文细黑" pitchFamily="2" charset="-122"/>
              </a:rPr>
              <a:t>什么是单向</a:t>
            </a:r>
            <a:r>
              <a:rPr lang="zh-CN" altLang="en-US" sz="3200" smtClean="0">
                <a:solidFill>
                  <a:srgbClr val="FF0000"/>
                </a:solidFill>
                <a:latin typeface="华文细黑" pitchFamily="2" charset="-122"/>
                <a:ea typeface="华文细黑" pitchFamily="2" charset="-122"/>
              </a:rPr>
              <a:t>“</a:t>
            </a:r>
            <a:r>
              <a:rPr lang="zh-CN" altLang="en-US" sz="3200" smtClean="0">
                <a:solidFill>
                  <a:srgbClr val="FF0000"/>
                </a:solidFill>
                <a:ea typeface="华文细黑" pitchFamily="2" charset="-122"/>
              </a:rPr>
              <a:t>值传送</a:t>
            </a:r>
            <a:r>
              <a:rPr lang="zh-CN" altLang="en-US" sz="3200" smtClean="0">
                <a:solidFill>
                  <a:srgbClr val="FF0000"/>
                </a:solidFill>
                <a:latin typeface="华文细黑" pitchFamily="2" charset="-122"/>
                <a:ea typeface="华文细黑" pitchFamily="2" charset="-122"/>
              </a:rPr>
              <a:t>”</a:t>
            </a:r>
            <a:r>
              <a:rPr lang="zh-CN" altLang="en-US" sz="3200" smtClean="0">
                <a:solidFill>
                  <a:srgbClr val="FF0000"/>
                </a:solidFill>
                <a:ea typeface="华文细黑" pitchFamily="2" charset="-122"/>
              </a:rPr>
              <a:t>方式？</a:t>
            </a:r>
          </a:p>
        </p:txBody>
      </p:sp>
      <p:pic>
        <p:nvPicPr>
          <p:cNvPr id="27651" name="Picture 4" descr="数组元素作实参"/>
          <p:cNvPicPr>
            <a:picLocks noChangeAspect="1" noChangeArrowheads="1"/>
          </p:cNvPicPr>
          <p:nvPr>
            <p:ph idx="1"/>
          </p:nvPr>
        </p:nvPicPr>
        <p:blipFill>
          <a:blip r:embed="rId2"/>
          <a:srcRect/>
          <a:stretch>
            <a:fillRect/>
          </a:stretch>
        </p:blipFill>
        <p:spPr>
          <a:xfrm>
            <a:off x="684213" y="1196975"/>
            <a:ext cx="7704137" cy="5400675"/>
          </a:xfrm>
          <a:noFill/>
        </p:spPr>
      </p:pic>
    </p:spTree>
  </p:cSld>
  <p:clrMapOvr>
    <a:masterClrMapping/>
  </p:clrMapOvr>
  <p:transition>
    <p:blinds dir="vert"/>
  </p:transition>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955675"/>
          </a:xfrm>
        </p:spPr>
        <p:txBody>
          <a:bodyPr/>
          <a:lstStyle/>
          <a:p>
            <a:pPr algn="ctr" eaLnBrk="1" hangingPunct="1"/>
            <a:r>
              <a:rPr lang="zh-CN" altLang="en-US" sz="4000" smtClean="0">
                <a:solidFill>
                  <a:srgbClr val="FF0000"/>
                </a:solidFill>
                <a:ea typeface="华文细黑" pitchFamily="2" charset="-122"/>
              </a:rPr>
              <a:t>六、数组作为函数参数</a:t>
            </a:r>
          </a:p>
        </p:txBody>
      </p:sp>
      <p:sp>
        <p:nvSpPr>
          <p:cNvPr id="28675" name="Rectangle 3"/>
          <p:cNvSpPr>
            <a:spLocks noGrp="1" noChangeArrowheads="1"/>
          </p:cNvSpPr>
          <p:nvPr>
            <p:ph type="body" idx="1"/>
          </p:nvPr>
        </p:nvSpPr>
        <p:spPr>
          <a:xfrm>
            <a:off x="468313" y="1484313"/>
            <a:ext cx="8280400" cy="4454525"/>
          </a:xfrm>
        </p:spPr>
        <p:txBody>
          <a:bodyPr/>
          <a:lstStyle/>
          <a:p>
            <a:pPr marL="365125" indent="-365125" eaLnBrk="1" hangingPunct="1">
              <a:lnSpc>
                <a:spcPct val="80000"/>
              </a:lnSpc>
              <a:buFont typeface="Wingdings" pitchFamily="2" charset="2"/>
              <a:buNone/>
            </a:pPr>
            <a:r>
              <a:rPr lang="en-US" altLang="zh-CN" sz="2800" smtClean="0">
                <a:ea typeface="华文细黑" pitchFamily="2" charset="-122"/>
              </a:rPr>
              <a:t>2</a:t>
            </a:r>
            <a:r>
              <a:rPr lang="zh-CN" altLang="en-US" sz="2800" smtClean="0">
                <a:ea typeface="华文细黑" pitchFamily="2" charset="-122"/>
              </a:rPr>
              <a:t>、用数组名作函数实参</a:t>
            </a:r>
            <a:r>
              <a:rPr lang="zh-CN" altLang="en-US" sz="2400" smtClean="0">
                <a:ea typeface="华文细黑" pitchFamily="2" charset="-122"/>
              </a:rPr>
              <a:t>    </a:t>
            </a:r>
            <a:r>
              <a:rPr lang="zh-CN" altLang="en-US" sz="2400" i="1" smtClean="0">
                <a:ea typeface="华文细黑" pitchFamily="2" charset="-122"/>
              </a:rPr>
              <a:t> </a:t>
            </a:r>
            <a:r>
              <a:rPr lang="en-US" altLang="zh-CN" sz="1800" i="1" smtClean="0">
                <a:solidFill>
                  <a:srgbClr val="CC0000"/>
                </a:solidFill>
                <a:ea typeface="华文细黑" pitchFamily="2" charset="-122"/>
              </a:rPr>
              <a:t>P165</a:t>
            </a:r>
            <a:endParaRPr lang="en-US" altLang="zh-CN" sz="1800" smtClean="0">
              <a:solidFill>
                <a:srgbClr val="CC0000"/>
              </a:solidFill>
              <a:ea typeface="华文细黑" pitchFamily="2" charset="-122"/>
            </a:endParaRPr>
          </a:p>
          <a:p>
            <a:pPr marL="365125" indent="-365125" eaLnBrk="1" hangingPunct="1">
              <a:lnSpc>
                <a:spcPct val="80000"/>
              </a:lnSpc>
              <a:buFont typeface="Wingdings" pitchFamily="2" charset="2"/>
              <a:buNone/>
            </a:pPr>
            <a:r>
              <a:rPr lang="en-US" altLang="zh-CN" sz="2800" smtClean="0">
                <a:ea typeface="华文细黑" pitchFamily="2" charset="-122"/>
              </a:rPr>
              <a:t>       </a:t>
            </a:r>
            <a:r>
              <a:rPr lang="zh-CN" altLang="en-US" sz="2800" smtClean="0">
                <a:ea typeface="华文细黑" pitchFamily="2" charset="-122"/>
              </a:rPr>
              <a:t>若  </a:t>
            </a:r>
            <a:r>
              <a:rPr lang="en-US" altLang="zh-CN" sz="2800" smtClean="0">
                <a:solidFill>
                  <a:srgbClr val="3333FF"/>
                </a:solidFill>
                <a:ea typeface="华文细黑" pitchFamily="2" charset="-122"/>
              </a:rPr>
              <a:t>int a[6]</a:t>
            </a:r>
            <a:r>
              <a:rPr lang="zh-CN" altLang="en-US" sz="2800" smtClean="0">
                <a:solidFill>
                  <a:srgbClr val="3333FF"/>
                </a:solidFill>
                <a:ea typeface="华文细黑" pitchFamily="2" charset="-122"/>
              </a:rPr>
              <a:t>；</a:t>
            </a:r>
            <a:r>
              <a:rPr lang="zh-CN" altLang="en-US" sz="2800" smtClean="0">
                <a:ea typeface="华文细黑" pitchFamily="2" charset="-122"/>
              </a:rPr>
              <a:t>  则数组名</a:t>
            </a:r>
            <a:r>
              <a:rPr lang="en-US" altLang="zh-CN" sz="2800" smtClean="0">
                <a:solidFill>
                  <a:srgbClr val="FF3300"/>
                </a:solidFill>
                <a:ea typeface="华文细黑" pitchFamily="2" charset="-122"/>
              </a:rPr>
              <a:t>a</a:t>
            </a:r>
            <a:r>
              <a:rPr lang="zh-CN" altLang="en-US" sz="2800" smtClean="0">
                <a:ea typeface="华文细黑" pitchFamily="2" charset="-122"/>
              </a:rPr>
              <a:t>表示数组的起始地址。</a:t>
            </a:r>
          </a:p>
          <a:p>
            <a:pPr marL="365125" indent="-365125" eaLnBrk="1" hangingPunct="1">
              <a:lnSpc>
                <a:spcPct val="80000"/>
              </a:lnSpc>
              <a:buFont typeface="Wingdings" pitchFamily="2" charset="2"/>
              <a:buNone/>
            </a:pPr>
            <a:r>
              <a:rPr lang="zh-CN" altLang="en-US" sz="2800" smtClean="0">
                <a:ea typeface="华文细黑" pitchFamily="2" charset="-122"/>
              </a:rPr>
              <a:t>    所以用数组名，实际上是把实参数组的起始地址“传给”形参数组。</a:t>
            </a:r>
          </a:p>
          <a:p>
            <a:pPr marL="365125" indent="-365125" eaLnBrk="1" hangingPunct="1">
              <a:lnSpc>
                <a:spcPct val="80000"/>
              </a:lnSpc>
              <a:spcBef>
                <a:spcPct val="45000"/>
              </a:spcBef>
              <a:buClr>
                <a:srgbClr val="FF0000"/>
              </a:buClr>
              <a:buFont typeface="Wingdings" pitchFamily="2" charset="2"/>
              <a:buChar char="p"/>
            </a:pPr>
            <a:r>
              <a:rPr lang="zh-CN" altLang="en-US" sz="2800" smtClean="0">
                <a:ea typeface="华文细黑" pitchFamily="2" charset="-122"/>
              </a:rPr>
              <a:t>本质：对应的数组元素（不是形参与实参）</a:t>
            </a:r>
            <a:r>
              <a:rPr lang="zh-CN" altLang="en-US" sz="2800" smtClean="0">
                <a:solidFill>
                  <a:srgbClr val="CC0000"/>
                </a:solidFill>
                <a:ea typeface="华文细黑" pitchFamily="2" charset="-122"/>
              </a:rPr>
              <a:t>共享</a:t>
            </a:r>
            <a:r>
              <a:rPr lang="zh-CN" altLang="en-US" sz="2800" smtClean="0">
                <a:ea typeface="华文细黑" pitchFamily="2" charset="-122"/>
              </a:rPr>
              <a:t>同一段内存单元（所谓“双向的地址传送”）。</a:t>
            </a:r>
          </a:p>
          <a:p>
            <a:pPr marL="365125" indent="-365125" eaLnBrk="1" hangingPunct="1">
              <a:lnSpc>
                <a:spcPct val="80000"/>
              </a:lnSpc>
              <a:spcBef>
                <a:spcPct val="45000"/>
              </a:spcBef>
              <a:buClr>
                <a:srgbClr val="FF0000"/>
              </a:buClr>
              <a:buFont typeface="Wingdings" pitchFamily="2" charset="2"/>
              <a:buChar char="p"/>
            </a:pPr>
            <a:r>
              <a:rPr lang="zh-CN" altLang="en-US" sz="2800" smtClean="0">
                <a:ea typeface="华文细黑" pitchFamily="2" charset="-122"/>
              </a:rPr>
              <a:t>特点：</a:t>
            </a:r>
          </a:p>
          <a:p>
            <a:pPr marL="365125" indent="-365125" eaLnBrk="1" hangingPunct="1">
              <a:lnSpc>
                <a:spcPct val="80000"/>
              </a:lnSpc>
              <a:buClr>
                <a:srgbClr val="FF0000"/>
              </a:buClr>
              <a:buFont typeface="Wingdings" pitchFamily="2" charset="2"/>
              <a:buNone/>
            </a:pPr>
            <a:r>
              <a:rPr lang="zh-CN" altLang="en-US" sz="2800" smtClean="0">
                <a:ea typeface="华文细黑" pitchFamily="2" charset="-122"/>
              </a:rPr>
              <a:t>      主调函数中的实参</a:t>
            </a:r>
            <a:r>
              <a:rPr lang="en-US" altLang="zh-CN" sz="2800" smtClean="0">
                <a:ea typeface="华文细黑" pitchFamily="2" charset="-122"/>
              </a:rPr>
              <a:t>——</a:t>
            </a:r>
            <a:r>
              <a:rPr lang="zh-CN" altLang="en-US" sz="2800" smtClean="0">
                <a:ea typeface="华文细黑" pitchFamily="2" charset="-122"/>
              </a:rPr>
              <a:t>数组名（不带下标）</a:t>
            </a:r>
          </a:p>
          <a:p>
            <a:pPr marL="365125" indent="-365125" eaLnBrk="1" hangingPunct="1">
              <a:lnSpc>
                <a:spcPct val="80000"/>
              </a:lnSpc>
              <a:buFont typeface="Wingdings" pitchFamily="2" charset="2"/>
              <a:buNone/>
            </a:pPr>
            <a:r>
              <a:rPr lang="zh-CN" altLang="en-US" sz="2800" smtClean="0">
                <a:ea typeface="华文细黑" pitchFamily="2" charset="-122"/>
              </a:rPr>
              <a:t>      被调函数中的形参</a:t>
            </a:r>
            <a:r>
              <a:rPr lang="en-US" altLang="zh-CN" sz="2800" smtClean="0">
                <a:ea typeface="华文细黑" pitchFamily="2" charset="-122"/>
              </a:rPr>
              <a:t>——</a:t>
            </a:r>
            <a:r>
              <a:rPr lang="zh-CN" altLang="en-US" sz="2800" smtClean="0">
                <a:ea typeface="华文细黑" pitchFamily="2" charset="-122"/>
              </a:rPr>
              <a:t>数组名或数组定义式</a:t>
            </a:r>
          </a:p>
          <a:p>
            <a:pPr marL="365125" indent="-365125" eaLnBrk="1" hangingPunct="1">
              <a:lnSpc>
                <a:spcPct val="80000"/>
              </a:lnSpc>
              <a:spcBef>
                <a:spcPct val="45000"/>
              </a:spcBef>
              <a:buClr>
                <a:srgbClr val="FF0000"/>
              </a:buClr>
              <a:buFont typeface="Wingdings" pitchFamily="2" charset="2"/>
              <a:buChar char="p"/>
            </a:pPr>
            <a:r>
              <a:rPr lang="zh-CN" altLang="en-US" sz="2800" smtClean="0">
                <a:ea typeface="华文细黑" pitchFamily="2" charset="-122"/>
              </a:rPr>
              <a:t>调用结果：两数组同下标者为同值。</a:t>
            </a:r>
          </a:p>
        </p:txBody>
      </p:sp>
    </p:spTree>
  </p:cSld>
  <p:clrMapOvr>
    <a:masterClrMapping/>
  </p:clrMapOvr>
  <p:transition>
    <p:blinds dir="vert"/>
  </p:transition>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8229600" cy="811213"/>
          </a:xfrm>
        </p:spPr>
        <p:txBody>
          <a:bodyPr/>
          <a:lstStyle/>
          <a:p>
            <a:pPr eaLnBrk="1" hangingPunct="1"/>
            <a:r>
              <a:rPr lang="en-US" altLang="zh-CN" sz="3600" smtClean="0">
                <a:solidFill>
                  <a:srgbClr val="CC0000"/>
                </a:solidFill>
                <a:ea typeface="华文细黑" pitchFamily="2" charset="-122"/>
              </a:rPr>
              <a:t>【</a:t>
            </a:r>
            <a:r>
              <a:rPr lang="zh-CN" altLang="en-US" sz="3600" smtClean="0">
                <a:solidFill>
                  <a:srgbClr val="CC0000"/>
                </a:solidFill>
                <a:ea typeface="华文细黑" pitchFamily="2" charset="-122"/>
              </a:rPr>
              <a:t>例二</a:t>
            </a:r>
            <a:r>
              <a:rPr lang="en-US" altLang="zh-CN" sz="3600" smtClean="0">
                <a:solidFill>
                  <a:srgbClr val="CC0000"/>
                </a:solidFill>
                <a:ea typeface="华文细黑" pitchFamily="2" charset="-122"/>
              </a:rPr>
              <a:t>】</a:t>
            </a:r>
            <a:r>
              <a:rPr lang="zh-CN" altLang="en-US" sz="3600" smtClean="0">
                <a:solidFill>
                  <a:srgbClr val="CC0000"/>
                </a:solidFill>
                <a:ea typeface="华文细黑" pitchFamily="2" charset="-122"/>
              </a:rPr>
              <a:t>以下程序的运行结果是什么？</a:t>
            </a:r>
          </a:p>
        </p:txBody>
      </p:sp>
      <p:sp>
        <p:nvSpPr>
          <p:cNvPr id="29699" name="Rectangle 4"/>
          <p:cNvSpPr>
            <a:spLocks noGrp="1" noChangeArrowheads="1"/>
          </p:cNvSpPr>
          <p:nvPr>
            <p:ph type="body" sz="half" idx="1"/>
          </p:nvPr>
        </p:nvSpPr>
        <p:spPr>
          <a:xfrm>
            <a:off x="457200" y="1268413"/>
            <a:ext cx="4038600" cy="4968875"/>
          </a:xfrm>
          <a:solidFill>
            <a:srgbClr val="CCFFFF">
              <a:alpha val="52940"/>
            </a:srgbClr>
          </a:solidFill>
          <a:ln>
            <a:solidFill>
              <a:srgbClr val="FF6600"/>
            </a:solidFill>
          </a:ln>
        </p:spPr>
        <p:txBody>
          <a:bodyPr/>
          <a:lstStyle/>
          <a:p>
            <a:pPr eaLnBrk="1" hangingPunct="1">
              <a:lnSpc>
                <a:spcPct val="80000"/>
              </a:lnSpc>
              <a:buFont typeface="Wingdings" pitchFamily="2" charset="2"/>
              <a:buNone/>
            </a:pPr>
            <a:r>
              <a:rPr lang="en-US" altLang="zh-CN" sz="2400" smtClean="0"/>
              <a:t>f(int b[ ],int n)</a:t>
            </a:r>
          </a:p>
          <a:p>
            <a:pPr eaLnBrk="1" hangingPunct="1">
              <a:lnSpc>
                <a:spcPct val="80000"/>
              </a:lnSpc>
              <a:buFont typeface="Wingdings" pitchFamily="2" charset="2"/>
              <a:buNone/>
            </a:pPr>
            <a:r>
              <a:rPr lang="en-US" altLang="zh-CN" sz="2400" smtClean="0"/>
              <a:t>{   int i,t;</a:t>
            </a:r>
          </a:p>
          <a:p>
            <a:pPr eaLnBrk="1" hangingPunct="1">
              <a:lnSpc>
                <a:spcPct val="80000"/>
              </a:lnSpc>
              <a:buFont typeface="Wingdings" pitchFamily="2" charset="2"/>
              <a:buNone/>
            </a:pPr>
            <a:r>
              <a:rPr lang="en-US" altLang="zh-CN" sz="2400" smtClean="0"/>
              <a:t>    t=0;</a:t>
            </a:r>
          </a:p>
          <a:p>
            <a:pPr eaLnBrk="1" hangingPunct="1">
              <a:lnSpc>
                <a:spcPct val="80000"/>
              </a:lnSpc>
              <a:buFont typeface="Wingdings" pitchFamily="2" charset="2"/>
              <a:buNone/>
            </a:pPr>
            <a:r>
              <a:rPr lang="en-US" altLang="zh-CN" sz="2400" smtClean="0"/>
              <a:t>    for (i=1;i&lt;=n;i++) </a:t>
            </a:r>
          </a:p>
          <a:p>
            <a:pPr eaLnBrk="1" hangingPunct="1">
              <a:lnSpc>
                <a:spcPct val="80000"/>
              </a:lnSpc>
              <a:buFont typeface="Wingdings" pitchFamily="2" charset="2"/>
              <a:buNone/>
            </a:pPr>
            <a:r>
              <a:rPr lang="en-US" altLang="zh-CN" sz="2400" smtClean="0"/>
              <a:t>        t=t+b[i];         </a:t>
            </a:r>
          </a:p>
          <a:p>
            <a:pPr eaLnBrk="1" hangingPunct="1">
              <a:lnSpc>
                <a:spcPct val="80000"/>
              </a:lnSpc>
              <a:buFont typeface="Wingdings" pitchFamily="2" charset="2"/>
              <a:buNone/>
            </a:pPr>
            <a:r>
              <a:rPr lang="en-US" altLang="zh-CN" sz="2400" smtClean="0"/>
              <a:t>    return t;</a:t>
            </a:r>
          </a:p>
          <a:p>
            <a:pPr eaLnBrk="1" hangingPunct="1">
              <a:lnSpc>
                <a:spcPct val="80000"/>
              </a:lnSpc>
              <a:buFont typeface="Wingdings" pitchFamily="2" charset="2"/>
              <a:buNone/>
            </a:pPr>
            <a:r>
              <a:rPr lang="en-US" altLang="zh-CN" sz="2400" smtClean="0"/>
              <a:t>}</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main()</a:t>
            </a:r>
          </a:p>
          <a:p>
            <a:pPr eaLnBrk="1" hangingPunct="1">
              <a:lnSpc>
                <a:spcPct val="80000"/>
              </a:lnSpc>
              <a:buFont typeface="Wingdings" pitchFamily="2" charset="2"/>
              <a:buNone/>
            </a:pPr>
            <a:r>
              <a:rPr lang="en-US" altLang="zh-CN" sz="2400" smtClean="0"/>
              <a:t>{    int x,a[ ]={1,2,3,4,6};</a:t>
            </a:r>
          </a:p>
          <a:p>
            <a:pPr eaLnBrk="1" hangingPunct="1">
              <a:lnSpc>
                <a:spcPct val="80000"/>
              </a:lnSpc>
              <a:buFont typeface="Wingdings" pitchFamily="2" charset="2"/>
              <a:buNone/>
            </a:pPr>
            <a:r>
              <a:rPr lang="en-US" altLang="zh-CN" sz="2400" smtClean="0"/>
              <a:t>     x=f(a,a[3]);</a:t>
            </a:r>
          </a:p>
          <a:p>
            <a:pPr eaLnBrk="1" hangingPunct="1">
              <a:lnSpc>
                <a:spcPct val="80000"/>
              </a:lnSpc>
              <a:buFont typeface="Wingdings" pitchFamily="2" charset="2"/>
              <a:buNone/>
            </a:pPr>
            <a:r>
              <a:rPr lang="en-US" altLang="zh-CN" sz="2400" smtClean="0"/>
              <a:t>     printf("%d\n",x);</a:t>
            </a:r>
          </a:p>
          <a:p>
            <a:pPr eaLnBrk="1" hangingPunct="1">
              <a:lnSpc>
                <a:spcPct val="80000"/>
              </a:lnSpc>
              <a:buFont typeface="Wingdings" pitchFamily="2" charset="2"/>
              <a:buNone/>
            </a:pPr>
            <a:r>
              <a:rPr lang="en-US" altLang="zh-CN" sz="2400" smtClean="0"/>
              <a:t>} </a:t>
            </a:r>
          </a:p>
        </p:txBody>
      </p:sp>
      <p:sp>
        <p:nvSpPr>
          <p:cNvPr id="53257" name="Text Box 9"/>
          <p:cNvSpPr txBox="1">
            <a:spLocks noChangeArrowheads="1"/>
          </p:cNvSpPr>
          <p:nvPr/>
        </p:nvSpPr>
        <p:spPr bwMode="auto">
          <a:xfrm>
            <a:off x="4911725" y="1576388"/>
            <a:ext cx="3476625" cy="4108450"/>
          </a:xfrm>
          <a:prstGeom prst="rect">
            <a:avLst/>
          </a:prstGeom>
          <a:noFill/>
          <a:ln w="9525">
            <a:noFill/>
            <a:miter lim="800000"/>
            <a:headEnd/>
            <a:tailEnd/>
          </a:ln>
        </p:spPr>
        <p:txBody>
          <a:bodyPr>
            <a:spAutoFit/>
          </a:bodyPr>
          <a:lstStyle/>
          <a:p>
            <a:pPr marL="365125" indent="-365125" algn="ctr"/>
            <a:r>
              <a:rPr lang="zh-CN" altLang="en-US" sz="2400">
                <a:ea typeface="华文细黑" pitchFamily="2" charset="-122"/>
              </a:rPr>
              <a:t>注意</a:t>
            </a:r>
          </a:p>
          <a:p>
            <a:pPr marL="365125" indent="-365125"/>
            <a:r>
              <a:rPr lang="en-US" altLang="zh-CN" sz="2400">
                <a:ea typeface="华文细黑" pitchFamily="2" charset="-122"/>
              </a:rPr>
              <a:t>1</a:t>
            </a:r>
            <a:r>
              <a:rPr lang="zh-CN" altLang="en-US" sz="2400">
                <a:ea typeface="华文细黑" pitchFamily="2" charset="-122"/>
              </a:rPr>
              <a:t>、形参数组和实参数组应分别在各自函数中定义；</a:t>
            </a:r>
          </a:p>
          <a:p>
            <a:pPr marL="365125" indent="-365125"/>
            <a:r>
              <a:rPr lang="en-US" altLang="zh-CN" sz="2400">
                <a:ea typeface="华文细黑" pitchFamily="2" charset="-122"/>
              </a:rPr>
              <a:t>2</a:t>
            </a:r>
            <a:r>
              <a:rPr lang="zh-CN" altLang="en-US" sz="2400">
                <a:ea typeface="华文细黑" pitchFamily="2" charset="-122"/>
              </a:rPr>
              <a:t>、形参数组可不定义大小（用空方格）；</a:t>
            </a:r>
          </a:p>
          <a:p>
            <a:pPr marL="365125" indent="-365125"/>
            <a:r>
              <a:rPr lang="en-US" altLang="zh-CN" sz="2400">
                <a:ea typeface="华文细黑" pitchFamily="2" charset="-122"/>
              </a:rPr>
              <a:t>3</a:t>
            </a:r>
            <a:r>
              <a:rPr lang="zh-CN" altLang="en-US" sz="2400">
                <a:ea typeface="华文细黑" pitchFamily="2" charset="-122"/>
              </a:rPr>
              <a:t>、二者大小可一致或不一致（</a:t>
            </a:r>
            <a:r>
              <a:rPr lang="en-US" altLang="zh-CN" sz="2400">
                <a:ea typeface="华文细黑" pitchFamily="2" charset="-122"/>
              </a:rPr>
              <a:t>C</a:t>
            </a:r>
            <a:r>
              <a:rPr lang="zh-CN" altLang="en-US" sz="2400">
                <a:ea typeface="华文细黑" pitchFamily="2" charset="-122"/>
              </a:rPr>
              <a:t>编译程序不检查形参）， 但注意引用形参时不要超过实参界。</a:t>
            </a:r>
          </a:p>
        </p:txBody>
      </p:sp>
      <p:sp>
        <p:nvSpPr>
          <p:cNvPr id="53259" name="Text Box 11"/>
          <p:cNvSpPr txBox="1">
            <a:spLocks noChangeArrowheads="1"/>
          </p:cNvSpPr>
          <p:nvPr/>
        </p:nvSpPr>
        <p:spPr bwMode="auto">
          <a:xfrm>
            <a:off x="2843213" y="3500438"/>
            <a:ext cx="1438275" cy="457200"/>
          </a:xfrm>
          <a:prstGeom prst="rect">
            <a:avLst/>
          </a:prstGeom>
          <a:noFill/>
          <a:ln w="9525">
            <a:noFill/>
            <a:miter lim="800000"/>
            <a:headEnd/>
            <a:tailEnd/>
          </a:ln>
        </p:spPr>
        <p:txBody>
          <a:bodyPr wrap="none">
            <a:spAutoFit/>
          </a:bodyPr>
          <a:lstStyle/>
          <a:p>
            <a:r>
              <a:rPr lang="zh-CN" altLang="en-US" sz="2400">
                <a:solidFill>
                  <a:srgbClr val="CC3399"/>
                </a:solidFill>
              </a:rPr>
              <a:t>结果：</a:t>
            </a:r>
            <a:r>
              <a:rPr lang="en-US" altLang="zh-CN" sz="2400">
                <a:solidFill>
                  <a:srgbClr val="CC3399"/>
                </a:solidFill>
              </a:rPr>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9"/>
                                        </p:tgtEl>
                                        <p:attrNameLst>
                                          <p:attrName>style.visibility</p:attrName>
                                        </p:attrNameLst>
                                      </p:cBhvr>
                                      <p:to>
                                        <p:strVal val="visible"/>
                                      </p:to>
                                    </p:set>
                                    <p:animEffect transition="in" filter="blinds(horizontal)">
                                      <p:cBhvr>
                                        <p:cTn id="7" dur="500"/>
                                        <p:tgtEl>
                                          <p:spTgt spid="532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53257"/>
                                        </p:tgtEl>
                                        <p:attrNameLst>
                                          <p:attrName>style.visibility</p:attrName>
                                        </p:attrNameLst>
                                      </p:cBhvr>
                                      <p:to>
                                        <p:strVal val="visible"/>
                                      </p:to>
                                    </p:set>
                                    <p:anim calcmode="lin" valueType="num">
                                      <p:cBhvr additive="base">
                                        <p:cTn id="12" dur="500" fill="hold"/>
                                        <p:tgtEl>
                                          <p:spTgt spid="53257"/>
                                        </p:tgtEl>
                                        <p:attrNameLst>
                                          <p:attrName>ppt_x</p:attrName>
                                        </p:attrNameLst>
                                      </p:cBhvr>
                                      <p:tavLst>
                                        <p:tav tm="0">
                                          <p:val>
                                            <p:strVal val="1+#ppt_w/2"/>
                                          </p:val>
                                        </p:tav>
                                        <p:tav tm="100000">
                                          <p:val>
                                            <p:strVal val="#ppt_x"/>
                                          </p:val>
                                        </p:tav>
                                      </p:tavLst>
                                    </p:anim>
                                    <p:anim calcmode="lin" valueType="num">
                                      <p:cBhvr additive="base">
                                        <p:cTn id="13" dur="500" fill="hold"/>
                                        <p:tgtEl>
                                          <p:spTgt spid="532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p:bldP spid="532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ChangeArrowheads="1"/>
          </p:cNvSpPr>
          <p:nvPr/>
        </p:nvSpPr>
        <p:spPr bwMode="auto">
          <a:xfrm>
            <a:off x="0" y="333375"/>
            <a:ext cx="8839200" cy="1143000"/>
          </a:xfrm>
          <a:prstGeom prst="rect">
            <a:avLst/>
          </a:prstGeom>
          <a:noFill/>
          <a:ln w="9525">
            <a:noFill/>
            <a:miter lim="800000"/>
            <a:headEnd/>
            <a:tailEnd/>
          </a:ln>
          <a:effectLst/>
        </p:spPr>
        <p:txBody>
          <a:bodyPr lIns="92075" tIns="46038" rIns="92075" bIns="46038" anchor="ctr"/>
          <a:lstStyle/>
          <a:p>
            <a:pPr>
              <a:defRPr/>
            </a:pPr>
            <a:r>
              <a:rPr lang="en-US" altLang="zh-CN" sz="3600">
                <a:solidFill>
                  <a:schemeClr val="tx2"/>
                </a:solidFill>
                <a:effectLst>
                  <a:outerShdw blurRad="38100" dist="38100" dir="2700000" algn="tl">
                    <a:srgbClr val="AF273E"/>
                  </a:outerShdw>
                </a:effectLst>
                <a:ea typeface="楷体_GB2312" pitchFamily="49" charset="-122"/>
              </a:rPr>
              <a:t>    </a:t>
            </a:r>
            <a:r>
              <a:rPr lang="zh-CN" altLang="en-US" sz="3600">
                <a:solidFill>
                  <a:schemeClr val="tx2"/>
                </a:solidFill>
                <a:effectLst>
                  <a:outerShdw blurRad="38100" dist="38100" dir="2700000" algn="tl">
                    <a:srgbClr val="AF273E"/>
                  </a:outerShdw>
                </a:effectLst>
                <a:ea typeface="楷体_GB2312" pitchFamily="49" charset="-122"/>
              </a:rPr>
              <a:t>关于主函数</a:t>
            </a:r>
            <a:br>
              <a:rPr lang="zh-CN" altLang="en-US" sz="3600">
                <a:solidFill>
                  <a:schemeClr val="tx2"/>
                </a:solidFill>
                <a:effectLst>
                  <a:outerShdw blurRad="38100" dist="38100" dir="2700000" algn="tl">
                    <a:srgbClr val="AF273E"/>
                  </a:outerShdw>
                </a:effectLst>
                <a:ea typeface="楷体_GB2312" pitchFamily="49" charset="-122"/>
              </a:rPr>
            </a:br>
            <a:r>
              <a:rPr lang="zh-CN" altLang="en-US" sz="3600">
                <a:solidFill>
                  <a:schemeClr val="tx2"/>
                </a:solidFill>
                <a:effectLst>
                  <a:outerShdw blurRad="38100" dist="38100" dir="2700000" algn="tl">
                    <a:srgbClr val="AF273E"/>
                  </a:outerShdw>
                </a:effectLst>
                <a:ea typeface="楷体_GB2312" pitchFamily="49" charset="-122"/>
              </a:rPr>
              <a:t>             </a:t>
            </a:r>
            <a:r>
              <a:rPr lang="en-US" altLang="zh-CN" sz="2800">
                <a:solidFill>
                  <a:srgbClr val="66FF66"/>
                </a:solidFill>
                <a:effectLst>
                  <a:outerShdw blurRad="38100" dist="38100" dir="2700000" algn="tl">
                    <a:srgbClr val="FFFFFF"/>
                  </a:outerShdw>
                </a:effectLst>
                <a:latin typeface="Arial" charset="0"/>
                <a:ea typeface="楷体_GB2312" pitchFamily="49" charset="-122"/>
              </a:rPr>
              <a:t>main( ) </a:t>
            </a:r>
            <a:br>
              <a:rPr lang="en-US" altLang="zh-CN" sz="2800">
                <a:solidFill>
                  <a:srgbClr val="66FF66"/>
                </a:solidFill>
                <a:effectLst>
                  <a:outerShdw blurRad="38100" dist="38100" dir="2700000" algn="tl">
                    <a:srgbClr val="FFFFFF"/>
                  </a:outerShdw>
                </a:effectLst>
                <a:latin typeface="Arial" charset="0"/>
                <a:ea typeface="楷体_GB2312" pitchFamily="49" charset="-122"/>
              </a:rPr>
            </a:br>
            <a:r>
              <a:rPr lang="en-US" altLang="zh-CN" sz="2800">
                <a:solidFill>
                  <a:srgbClr val="66FF66"/>
                </a:solidFill>
                <a:effectLst>
                  <a:outerShdw blurRad="38100" dist="38100" dir="2700000" algn="tl">
                    <a:srgbClr val="FFFFFF"/>
                  </a:outerShdw>
                </a:effectLst>
                <a:latin typeface="Arial" charset="0"/>
                <a:ea typeface="楷体_GB2312" pitchFamily="49" charset="-122"/>
              </a:rPr>
              <a:t>               {</a:t>
            </a:r>
            <a:r>
              <a:rPr lang="en-US" altLang="zh-CN" sz="2800">
                <a:solidFill>
                  <a:srgbClr val="66FF66"/>
                </a:solidFill>
                <a:effectLst>
                  <a:outerShdw blurRad="38100" dist="38100" dir="2700000" algn="tl">
                    <a:srgbClr val="FFFFFF"/>
                  </a:outerShdw>
                </a:effectLst>
                <a:latin typeface="宋体"/>
              </a:rPr>
              <a:t>……</a:t>
            </a:r>
            <a:r>
              <a:rPr lang="en-US" altLang="zh-CN" sz="2800">
                <a:solidFill>
                  <a:srgbClr val="66FF66"/>
                </a:solidFill>
                <a:effectLst>
                  <a:outerShdw blurRad="38100" dist="38100" dir="2700000" algn="tl">
                    <a:srgbClr val="FFFFFF"/>
                  </a:outerShdw>
                </a:effectLst>
                <a:latin typeface="Arial" charset="0"/>
                <a:ea typeface="楷体_GB2312" pitchFamily="49" charset="-122"/>
              </a:rPr>
              <a:t>}</a:t>
            </a:r>
            <a:endParaRPr lang="en-US" altLang="zh-CN" sz="2800" i="1">
              <a:solidFill>
                <a:srgbClr val="66FF66"/>
              </a:solidFill>
              <a:effectLst>
                <a:outerShdw blurRad="38100" dist="38100" dir="2700000" algn="tl">
                  <a:srgbClr val="FFFFFF"/>
                </a:outerShdw>
              </a:effectLst>
              <a:latin typeface="Arial" charset="0"/>
              <a:ea typeface="楷体_GB2312" pitchFamily="49" charset="-122"/>
            </a:endParaRPr>
          </a:p>
        </p:txBody>
      </p:sp>
      <p:sp>
        <p:nvSpPr>
          <p:cNvPr id="315397" name="Rectangle 5"/>
          <p:cNvSpPr>
            <a:spLocks noChangeArrowheads="1"/>
          </p:cNvSpPr>
          <p:nvPr/>
        </p:nvSpPr>
        <p:spPr bwMode="auto">
          <a:xfrm>
            <a:off x="501650" y="2060575"/>
            <a:ext cx="8247063" cy="3816350"/>
          </a:xfrm>
          <a:prstGeom prst="rect">
            <a:avLst/>
          </a:prstGeom>
          <a:noFill/>
          <a:ln w="9525">
            <a:noFill/>
            <a:miter lim="800000"/>
            <a:headEnd/>
            <a:tailEnd/>
          </a:ln>
        </p:spPr>
        <p:txBody>
          <a:bodyPr/>
          <a:lstStyle/>
          <a:p>
            <a:pPr marL="342900" indent="-342900">
              <a:spcBef>
                <a:spcPct val="20000"/>
              </a:spcBef>
              <a:buClr>
                <a:schemeClr val="hlink"/>
              </a:buClr>
              <a:buFontTx/>
              <a:buChar char="•"/>
            </a:pPr>
            <a:r>
              <a:rPr lang="en-US" altLang="zh-CN" sz="2400">
                <a:latin typeface="华文细黑" pitchFamily="2" charset="-122"/>
                <a:ea typeface="华文细黑" pitchFamily="2" charset="-122"/>
              </a:rPr>
              <a:t>C</a:t>
            </a:r>
            <a:r>
              <a:rPr lang="zh-CN" altLang="en-US" sz="2400">
                <a:latin typeface="华文细黑" pitchFamily="2" charset="-122"/>
                <a:ea typeface="华文细黑" pitchFamily="2" charset="-122"/>
              </a:rPr>
              <a:t>语言是一种函数式语言，它的一个函数实际上就是一个功能模块</a:t>
            </a:r>
            <a:r>
              <a:rPr lang="en-US" altLang="zh-CN" sz="2400">
                <a:latin typeface="华文细黑" pitchFamily="2" charset="-122"/>
                <a:ea typeface="华文细黑" pitchFamily="2" charset="-122"/>
              </a:rPr>
              <a:t>——</a:t>
            </a:r>
            <a:r>
              <a:rPr lang="en-US" altLang="zh-CN" sz="2400">
                <a:solidFill>
                  <a:srgbClr val="FFFF99"/>
                </a:solidFill>
                <a:latin typeface="华文细黑" pitchFamily="2" charset="-122"/>
                <a:ea typeface="华文细黑" pitchFamily="2" charset="-122"/>
              </a:rPr>
              <a:t>C</a:t>
            </a:r>
            <a:r>
              <a:rPr lang="zh-CN" altLang="en-US" sz="2400">
                <a:solidFill>
                  <a:srgbClr val="FFFF99"/>
                </a:solidFill>
                <a:latin typeface="华文细黑" pitchFamily="2" charset="-122"/>
                <a:ea typeface="华文细黑" pitchFamily="2" charset="-122"/>
              </a:rPr>
              <a:t>程序的基本组成是函数。</a:t>
            </a:r>
          </a:p>
          <a:p>
            <a:pPr marL="342900" indent="-342900">
              <a:spcBef>
                <a:spcPct val="20000"/>
              </a:spcBef>
              <a:buClr>
                <a:schemeClr val="hlink"/>
              </a:buClr>
              <a:buFontTx/>
              <a:buChar char="•"/>
            </a:pPr>
            <a:r>
              <a:rPr lang="zh-CN" altLang="en-US" sz="2400">
                <a:latin typeface="华文细黑" pitchFamily="2" charset="-122"/>
                <a:ea typeface="华文细黑" pitchFamily="2" charset="-122"/>
              </a:rPr>
              <a:t>一个</a:t>
            </a:r>
            <a:r>
              <a:rPr lang="en-US" altLang="zh-CN" sz="2400">
                <a:latin typeface="华文细黑" pitchFamily="2" charset="-122"/>
                <a:ea typeface="华文细黑" pitchFamily="2" charset="-122"/>
              </a:rPr>
              <a:t>C</a:t>
            </a:r>
            <a:r>
              <a:rPr lang="zh-CN" altLang="en-US" sz="2400">
                <a:latin typeface="华文细黑" pitchFamily="2" charset="-122"/>
                <a:ea typeface="华文细黑" pitchFamily="2" charset="-122"/>
              </a:rPr>
              <a:t>程序是由一个固定名称为</a:t>
            </a:r>
            <a:r>
              <a:rPr lang="en-US" altLang="zh-CN" sz="2400">
                <a:solidFill>
                  <a:srgbClr val="00FF99"/>
                </a:solidFill>
                <a:latin typeface="Arial" charset="0"/>
                <a:ea typeface="华文细黑" pitchFamily="2" charset="-122"/>
              </a:rPr>
              <a:t>main</a:t>
            </a:r>
            <a:r>
              <a:rPr lang="zh-CN" altLang="en-US" sz="2400">
                <a:latin typeface="华文细黑" pitchFamily="2" charset="-122"/>
                <a:ea typeface="华文细黑" pitchFamily="2" charset="-122"/>
              </a:rPr>
              <a:t>的主函数和若干个其他函数（可没有）组成。</a:t>
            </a:r>
          </a:p>
          <a:p>
            <a:pPr marL="342900" indent="-342900">
              <a:spcBef>
                <a:spcPct val="20000"/>
              </a:spcBef>
              <a:buClr>
                <a:schemeClr val="hlink"/>
              </a:buClr>
              <a:buFontTx/>
              <a:buChar char="•"/>
            </a:pPr>
            <a:r>
              <a:rPr lang="zh-CN" altLang="en-US" sz="2400">
                <a:latin typeface="华文细黑" pitchFamily="2" charset="-122"/>
                <a:ea typeface="华文细黑" pitchFamily="2" charset="-122"/>
              </a:rPr>
              <a:t>一个</a:t>
            </a:r>
            <a:r>
              <a:rPr lang="en-US" altLang="zh-CN" sz="2400">
                <a:latin typeface="华文细黑" pitchFamily="2" charset="-122"/>
                <a:ea typeface="华文细黑" pitchFamily="2" charset="-122"/>
              </a:rPr>
              <a:t>C</a:t>
            </a:r>
            <a:r>
              <a:rPr lang="zh-CN" altLang="en-US" sz="2400">
                <a:latin typeface="华文细黑" pitchFamily="2" charset="-122"/>
                <a:ea typeface="华文细黑" pitchFamily="2" charset="-122"/>
              </a:rPr>
              <a:t>程序必须有一个、也只能有一个主函数。</a:t>
            </a:r>
          </a:p>
          <a:p>
            <a:pPr marL="342900" indent="-342900">
              <a:spcBef>
                <a:spcPct val="20000"/>
              </a:spcBef>
              <a:buClr>
                <a:schemeClr val="hlink"/>
              </a:buClr>
              <a:buFontTx/>
              <a:buChar char="•"/>
            </a:pPr>
            <a:r>
              <a:rPr lang="zh-CN" altLang="en-US" sz="2400">
                <a:latin typeface="华文细黑" pitchFamily="2" charset="-122"/>
                <a:ea typeface="华文细黑" pitchFamily="2" charset="-122"/>
              </a:rPr>
              <a:t>主函数在程序中的位置可以任意，但程序执行时总是从主函数开始，在主函数内结束。</a:t>
            </a:r>
          </a:p>
          <a:p>
            <a:pPr marL="342900" indent="-342900">
              <a:spcBef>
                <a:spcPct val="20000"/>
              </a:spcBef>
              <a:buClr>
                <a:schemeClr val="hlink"/>
              </a:buClr>
              <a:buFontTx/>
              <a:buChar char="•"/>
            </a:pPr>
            <a:r>
              <a:rPr lang="zh-CN" altLang="en-US" sz="2400">
                <a:latin typeface="华文细黑" pitchFamily="2" charset="-122"/>
                <a:ea typeface="华文细黑" pitchFamily="2" charset="-122"/>
              </a:rPr>
              <a:t>主函数可以调用其他各种函数（包括用户自己编写的），但其他函数不能调用主函数。</a:t>
            </a:r>
          </a:p>
        </p:txBody>
      </p:sp>
      <p:sp>
        <p:nvSpPr>
          <p:cNvPr id="6" name="日期占位符 5"/>
          <p:cNvSpPr>
            <a:spLocks noGrp="1"/>
          </p:cNvSpPr>
          <p:nvPr>
            <p:ph type="dt" sz="half" idx="10"/>
          </p:nvPr>
        </p:nvSpPr>
        <p:spPr/>
        <p:txBody>
          <a:bodyPr/>
          <a:lstStyle/>
          <a:p>
            <a:pPr>
              <a:defRPr/>
            </a:pPr>
            <a:fld id="{75486D94-7B00-4F1E-86A7-B406B893A525}"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28</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5397">
                                            <p:txEl>
                                              <p:pRg st="0" end="0"/>
                                            </p:txEl>
                                          </p:spTgt>
                                        </p:tgtEl>
                                        <p:attrNameLst>
                                          <p:attrName>style.visibility</p:attrName>
                                        </p:attrNameLst>
                                      </p:cBhvr>
                                      <p:to>
                                        <p:strVal val="visible"/>
                                      </p:to>
                                    </p:set>
                                    <p:animEffect transition="in" filter="wipe(up)">
                                      <p:cBhvr>
                                        <p:cTn id="7" dur="500"/>
                                        <p:tgtEl>
                                          <p:spTgt spid="315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5397">
                                            <p:txEl>
                                              <p:pRg st="1" end="1"/>
                                            </p:txEl>
                                          </p:spTgt>
                                        </p:tgtEl>
                                        <p:attrNameLst>
                                          <p:attrName>style.visibility</p:attrName>
                                        </p:attrNameLst>
                                      </p:cBhvr>
                                      <p:to>
                                        <p:strVal val="visible"/>
                                      </p:to>
                                    </p:set>
                                    <p:animEffect transition="in" filter="wipe(up)">
                                      <p:cBhvr>
                                        <p:cTn id="12" dur="500"/>
                                        <p:tgtEl>
                                          <p:spTgt spid="315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5397">
                                            <p:txEl>
                                              <p:pRg st="2" end="2"/>
                                            </p:txEl>
                                          </p:spTgt>
                                        </p:tgtEl>
                                        <p:attrNameLst>
                                          <p:attrName>style.visibility</p:attrName>
                                        </p:attrNameLst>
                                      </p:cBhvr>
                                      <p:to>
                                        <p:strVal val="visible"/>
                                      </p:to>
                                    </p:set>
                                    <p:animEffect transition="in" filter="wipe(up)">
                                      <p:cBhvr>
                                        <p:cTn id="17" dur="500"/>
                                        <p:tgtEl>
                                          <p:spTgt spid="3153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5397">
                                            <p:txEl>
                                              <p:pRg st="3" end="3"/>
                                            </p:txEl>
                                          </p:spTgt>
                                        </p:tgtEl>
                                        <p:attrNameLst>
                                          <p:attrName>style.visibility</p:attrName>
                                        </p:attrNameLst>
                                      </p:cBhvr>
                                      <p:to>
                                        <p:strVal val="visible"/>
                                      </p:to>
                                    </p:set>
                                    <p:animEffect transition="in" filter="wipe(up)">
                                      <p:cBhvr>
                                        <p:cTn id="22" dur="500"/>
                                        <p:tgtEl>
                                          <p:spTgt spid="3153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5397">
                                            <p:txEl>
                                              <p:pRg st="4" end="4"/>
                                            </p:txEl>
                                          </p:spTgt>
                                        </p:tgtEl>
                                        <p:attrNameLst>
                                          <p:attrName>style.visibility</p:attrName>
                                        </p:attrNameLst>
                                      </p:cBhvr>
                                      <p:to>
                                        <p:strVal val="visible"/>
                                      </p:to>
                                    </p:set>
                                    <p:animEffect transition="in" filter="wipe(up)">
                                      <p:cBhvr>
                                        <p:cTn id="27" dur="500"/>
                                        <p:tgtEl>
                                          <p:spTgt spid="3153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build="p" autoUpdateAnimBg="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8229600" cy="884238"/>
          </a:xfrm>
        </p:spPr>
        <p:txBody>
          <a:bodyPr/>
          <a:lstStyle/>
          <a:p>
            <a:pPr eaLnBrk="1" hangingPunct="1"/>
            <a:r>
              <a:rPr lang="zh-CN" altLang="en-US" sz="3600" smtClean="0">
                <a:solidFill>
                  <a:srgbClr val="CC0000"/>
                </a:solidFill>
                <a:ea typeface="华文细黑" pitchFamily="2" charset="-122"/>
              </a:rPr>
              <a:t>什么是双向的</a:t>
            </a:r>
            <a:r>
              <a:rPr lang="zh-CN" altLang="en-US" sz="3600" smtClean="0">
                <a:solidFill>
                  <a:srgbClr val="CC0000"/>
                </a:solidFill>
                <a:latin typeface="华文细黑" pitchFamily="2" charset="-122"/>
                <a:ea typeface="华文细黑" pitchFamily="2" charset="-122"/>
              </a:rPr>
              <a:t>“</a:t>
            </a:r>
            <a:r>
              <a:rPr lang="zh-CN" altLang="en-US" sz="3600" smtClean="0">
                <a:solidFill>
                  <a:srgbClr val="CC0000"/>
                </a:solidFill>
                <a:ea typeface="华文细黑" pitchFamily="2" charset="-122"/>
              </a:rPr>
              <a:t>地址传送</a:t>
            </a:r>
            <a:r>
              <a:rPr lang="zh-CN" altLang="en-US" sz="3600" smtClean="0">
                <a:solidFill>
                  <a:srgbClr val="CC0000"/>
                </a:solidFill>
                <a:latin typeface="华文细黑" pitchFamily="2" charset="-122"/>
                <a:ea typeface="华文细黑" pitchFamily="2" charset="-122"/>
              </a:rPr>
              <a:t>”</a:t>
            </a:r>
            <a:r>
              <a:rPr lang="zh-CN" altLang="en-US" sz="3600" smtClean="0">
                <a:solidFill>
                  <a:srgbClr val="CC0000"/>
                </a:solidFill>
                <a:ea typeface="华文细黑" pitchFamily="2" charset="-122"/>
              </a:rPr>
              <a:t>方式？</a:t>
            </a:r>
          </a:p>
        </p:txBody>
      </p:sp>
      <p:sp>
        <p:nvSpPr>
          <p:cNvPr id="30723" name="Rectangle 3"/>
          <p:cNvSpPr>
            <a:spLocks noGrp="1" noChangeArrowheads="1"/>
          </p:cNvSpPr>
          <p:nvPr>
            <p:ph type="body" sz="half" idx="1"/>
          </p:nvPr>
        </p:nvSpPr>
        <p:spPr>
          <a:xfrm>
            <a:off x="395288" y="1484313"/>
            <a:ext cx="4038600" cy="4598987"/>
          </a:xfrm>
          <a:solidFill>
            <a:srgbClr val="CCFFFF">
              <a:alpha val="52940"/>
            </a:srgbClr>
          </a:solidFill>
          <a:ln>
            <a:solidFill>
              <a:srgbClr val="FF6600"/>
            </a:solidFill>
          </a:ln>
        </p:spPr>
        <p:txBody>
          <a:bodyPr/>
          <a:lstStyle/>
          <a:p>
            <a:pPr eaLnBrk="1" hangingPunct="1">
              <a:lnSpc>
                <a:spcPct val="80000"/>
              </a:lnSpc>
              <a:buFont typeface="Wingdings" pitchFamily="2" charset="2"/>
              <a:buNone/>
            </a:pPr>
            <a:r>
              <a:rPr lang="en-US" altLang="zh-CN" sz="2400" smtClean="0"/>
              <a:t>f(int b[ ],int n)</a:t>
            </a:r>
          </a:p>
          <a:p>
            <a:pPr eaLnBrk="1" hangingPunct="1">
              <a:lnSpc>
                <a:spcPct val="80000"/>
              </a:lnSpc>
              <a:buFont typeface="Wingdings" pitchFamily="2" charset="2"/>
              <a:buNone/>
            </a:pPr>
            <a:r>
              <a:rPr lang="en-US" altLang="zh-CN" sz="2400" smtClean="0"/>
              <a:t>{   int i,t;</a:t>
            </a:r>
          </a:p>
          <a:p>
            <a:pPr eaLnBrk="1" hangingPunct="1">
              <a:lnSpc>
                <a:spcPct val="80000"/>
              </a:lnSpc>
              <a:buFont typeface="Wingdings" pitchFamily="2" charset="2"/>
              <a:buNone/>
            </a:pPr>
            <a:r>
              <a:rPr lang="en-US" altLang="zh-CN" sz="2400" smtClean="0"/>
              <a:t>    t=0;</a:t>
            </a:r>
          </a:p>
          <a:p>
            <a:pPr eaLnBrk="1" hangingPunct="1">
              <a:lnSpc>
                <a:spcPct val="80000"/>
              </a:lnSpc>
              <a:buFont typeface="Wingdings" pitchFamily="2" charset="2"/>
              <a:buNone/>
            </a:pPr>
            <a:r>
              <a:rPr lang="en-US" altLang="zh-CN" sz="2400" smtClean="0"/>
              <a:t>    for (i=1;i&lt;=n;i++) </a:t>
            </a:r>
          </a:p>
          <a:p>
            <a:pPr eaLnBrk="1" hangingPunct="1">
              <a:lnSpc>
                <a:spcPct val="80000"/>
              </a:lnSpc>
              <a:buFont typeface="Wingdings" pitchFamily="2" charset="2"/>
              <a:buNone/>
            </a:pPr>
            <a:r>
              <a:rPr lang="en-US" altLang="zh-CN" sz="2400" smtClean="0"/>
              <a:t>        t=t+b[i];         </a:t>
            </a:r>
          </a:p>
          <a:p>
            <a:pPr eaLnBrk="1" hangingPunct="1">
              <a:lnSpc>
                <a:spcPct val="80000"/>
              </a:lnSpc>
              <a:buFont typeface="Wingdings" pitchFamily="2" charset="2"/>
              <a:buNone/>
            </a:pPr>
            <a:r>
              <a:rPr lang="en-US" altLang="zh-CN" sz="2400" smtClean="0"/>
              <a:t>    return t;</a:t>
            </a:r>
          </a:p>
          <a:p>
            <a:pPr eaLnBrk="1" hangingPunct="1">
              <a:lnSpc>
                <a:spcPct val="80000"/>
              </a:lnSpc>
              <a:buFont typeface="Wingdings" pitchFamily="2" charset="2"/>
              <a:buNone/>
            </a:pPr>
            <a:r>
              <a:rPr lang="en-US" altLang="zh-CN" sz="2400" smtClean="0"/>
              <a:t>}</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main()</a:t>
            </a:r>
          </a:p>
          <a:p>
            <a:pPr eaLnBrk="1" hangingPunct="1">
              <a:lnSpc>
                <a:spcPct val="80000"/>
              </a:lnSpc>
              <a:buFont typeface="Wingdings" pitchFamily="2" charset="2"/>
              <a:buNone/>
            </a:pPr>
            <a:r>
              <a:rPr lang="en-US" altLang="zh-CN" sz="2400" smtClean="0"/>
              <a:t>{    int x,a[ ]={1,2,3,4,6};</a:t>
            </a:r>
          </a:p>
          <a:p>
            <a:pPr eaLnBrk="1" hangingPunct="1">
              <a:lnSpc>
                <a:spcPct val="80000"/>
              </a:lnSpc>
              <a:buFont typeface="Wingdings" pitchFamily="2" charset="2"/>
              <a:buNone/>
            </a:pPr>
            <a:r>
              <a:rPr lang="en-US" altLang="zh-CN" sz="2400" smtClean="0"/>
              <a:t>     x=f(a,a[3]);</a:t>
            </a:r>
          </a:p>
          <a:p>
            <a:pPr eaLnBrk="1" hangingPunct="1">
              <a:lnSpc>
                <a:spcPct val="80000"/>
              </a:lnSpc>
              <a:buFont typeface="Wingdings" pitchFamily="2" charset="2"/>
              <a:buNone/>
            </a:pPr>
            <a:r>
              <a:rPr lang="en-US" altLang="zh-CN" sz="2400" smtClean="0"/>
              <a:t>     printf("%d\n",x);</a:t>
            </a:r>
          </a:p>
          <a:p>
            <a:pPr eaLnBrk="1" hangingPunct="1">
              <a:lnSpc>
                <a:spcPct val="80000"/>
              </a:lnSpc>
              <a:buFont typeface="Wingdings" pitchFamily="2" charset="2"/>
              <a:buNone/>
            </a:pPr>
            <a:r>
              <a:rPr lang="en-US" altLang="zh-CN" sz="2400" smtClean="0"/>
              <a:t>} </a:t>
            </a:r>
          </a:p>
        </p:txBody>
      </p:sp>
      <p:pic>
        <p:nvPicPr>
          <p:cNvPr id="56324" name="Picture 4" descr="数组名作实参"/>
          <p:cNvPicPr>
            <a:picLocks noChangeAspect="1" noChangeArrowheads="1"/>
          </p:cNvPicPr>
          <p:nvPr>
            <p:ph sz="quarter" idx="2"/>
          </p:nvPr>
        </p:nvPicPr>
        <p:blipFill>
          <a:blip r:embed="rId2"/>
          <a:srcRect/>
          <a:stretch>
            <a:fillRect/>
          </a:stretch>
        </p:blipFill>
        <p:spPr>
          <a:xfrm>
            <a:off x="3132138" y="1412875"/>
            <a:ext cx="5688012" cy="3427413"/>
          </a:xfrm>
          <a:noFill/>
        </p:spPr>
      </p:pic>
      <p:pic>
        <p:nvPicPr>
          <p:cNvPr id="56326" name="Picture 6" descr="数组名作实参1"/>
          <p:cNvPicPr>
            <a:picLocks noChangeAspect="1" noChangeArrowheads="1"/>
          </p:cNvPicPr>
          <p:nvPr>
            <p:ph sz="quarter" idx="3"/>
          </p:nvPr>
        </p:nvPicPr>
        <p:blipFill>
          <a:blip r:embed="rId3"/>
          <a:srcRect/>
          <a:stretch>
            <a:fillRect/>
          </a:stretch>
        </p:blipFill>
        <p:spPr>
          <a:xfrm>
            <a:off x="3132138" y="1484313"/>
            <a:ext cx="5545137" cy="3340100"/>
          </a:xfrm>
          <a:noFill/>
        </p:spPr>
      </p:pic>
      <p:sp>
        <p:nvSpPr>
          <p:cNvPr id="56328" name="Text Box 8"/>
          <p:cNvSpPr txBox="1">
            <a:spLocks noChangeArrowheads="1"/>
          </p:cNvSpPr>
          <p:nvPr/>
        </p:nvSpPr>
        <p:spPr bwMode="auto">
          <a:xfrm>
            <a:off x="5940425" y="476250"/>
            <a:ext cx="2179638" cy="831850"/>
          </a:xfrm>
          <a:prstGeom prst="rect">
            <a:avLst/>
          </a:prstGeom>
          <a:solidFill>
            <a:srgbClr val="CCFFCC"/>
          </a:solidFill>
          <a:ln w="9525">
            <a:solidFill>
              <a:srgbClr val="FF6600"/>
            </a:solidFill>
            <a:miter lim="800000"/>
            <a:headEnd/>
            <a:tailEnd/>
          </a:ln>
        </p:spPr>
        <p:txBody>
          <a:bodyPr>
            <a:spAutoFit/>
          </a:bodyPr>
          <a:lstStyle/>
          <a:p>
            <a:r>
              <a:rPr lang="zh-CN" altLang="en-US" sz="2400">
                <a:solidFill>
                  <a:srgbClr val="CC0000"/>
                </a:solidFill>
                <a:ea typeface="华文细黑" pitchFamily="2" charset="-122"/>
              </a:rPr>
              <a:t>实质是共享同一段内存单元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linds(horizontal)">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8"/>
                                        </p:tgtEl>
                                        <p:attrNameLst>
                                          <p:attrName>style.visibility</p:attrName>
                                        </p:attrNameLst>
                                      </p:cBhvr>
                                      <p:to>
                                        <p:strVal val="visible"/>
                                      </p:to>
                                    </p:set>
                                    <p:animEffect transition="in" filter="blinds(horizontal)">
                                      <p:cBhvr>
                                        <p:cTn id="12" dur="500"/>
                                        <p:tgtEl>
                                          <p:spTgt spid="563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6326"/>
                                        </p:tgtEl>
                                        <p:attrNameLst>
                                          <p:attrName>style.visibility</p:attrName>
                                        </p:attrNameLst>
                                      </p:cBhvr>
                                      <p:to>
                                        <p:strVal val="visible"/>
                                      </p:to>
                                    </p:set>
                                    <p:anim calcmode="lin" valueType="num">
                                      <p:cBhvr additive="base">
                                        <p:cTn id="17" dur="500" fill="hold"/>
                                        <p:tgtEl>
                                          <p:spTgt spid="56326"/>
                                        </p:tgtEl>
                                        <p:attrNameLst>
                                          <p:attrName>ppt_x</p:attrName>
                                        </p:attrNameLst>
                                      </p:cBhvr>
                                      <p:tavLst>
                                        <p:tav tm="0">
                                          <p:val>
                                            <p:strVal val="1+#ppt_w/2"/>
                                          </p:val>
                                        </p:tav>
                                        <p:tav tm="100000">
                                          <p:val>
                                            <p:strVal val="#ppt_x"/>
                                          </p:val>
                                        </p:tav>
                                      </p:tavLst>
                                    </p:anim>
                                    <p:anim calcmode="lin" valueType="num">
                                      <p:cBhvr additive="base">
                                        <p:cTn id="18"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animBg="1"/>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8229600" cy="884238"/>
          </a:xfrm>
        </p:spPr>
        <p:txBody>
          <a:bodyPr/>
          <a:lstStyle/>
          <a:p>
            <a:pPr eaLnBrk="1" hangingPunct="1"/>
            <a:r>
              <a:rPr lang="en-US" altLang="zh-CN" sz="3600" smtClean="0">
                <a:solidFill>
                  <a:srgbClr val="CC0000"/>
                </a:solidFill>
                <a:ea typeface="华文细黑" pitchFamily="2" charset="-122"/>
              </a:rPr>
              <a:t>【</a:t>
            </a:r>
            <a:r>
              <a:rPr lang="zh-CN" altLang="en-US" sz="3600" smtClean="0">
                <a:solidFill>
                  <a:srgbClr val="CC0000"/>
                </a:solidFill>
                <a:ea typeface="华文细黑" pitchFamily="2" charset="-122"/>
              </a:rPr>
              <a:t>例三</a:t>
            </a:r>
            <a:r>
              <a:rPr lang="en-US" altLang="zh-CN" sz="3600" smtClean="0">
                <a:solidFill>
                  <a:srgbClr val="CC0000"/>
                </a:solidFill>
                <a:ea typeface="华文细黑" pitchFamily="2" charset="-122"/>
              </a:rPr>
              <a:t>】</a:t>
            </a:r>
            <a:r>
              <a:rPr lang="zh-CN" altLang="en-US" sz="3600" smtClean="0">
                <a:solidFill>
                  <a:srgbClr val="CC0000"/>
                </a:solidFill>
                <a:ea typeface="华文细黑" pitchFamily="2" charset="-122"/>
              </a:rPr>
              <a:t>分析以下程序的运行结果。</a:t>
            </a:r>
          </a:p>
        </p:txBody>
      </p:sp>
      <p:sp>
        <p:nvSpPr>
          <p:cNvPr id="31747" name="Rectangle 3"/>
          <p:cNvSpPr>
            <a:spLocks noGrp="1" noChangeArrowheads="1"/>
          </p:cNvSpPr>
          <p:nvPr>
            <p:ph type="body" idx="1"/>
          </p:nvPr>
        </p:nvSpPr>
        <p:spPr>
          <a:xfrm>
            <a:off x="395288" y="1484313"/>
            <a:ext cx="8064500" cy="4968875"/>
          </a:xfrm>
          <a:solidFill>
            <a:srgbClr val="993366"/>
          </a:solidFill>
          <a:ln w="28575">
            <a:solidFill>
              <a:srgbClr val="FF9900"/>
            </a:solidFill>
          </a:ln>
        </p:spPr>
        <p:txBody>
          <a:bodyPr/>
          <a:lstStyle/>
          <a:p>
            <a:pPr eaLnBrk="1" hangingPunct="1">
              <a:lnSpc>
                <a:spcPct val="80000"/>
              </a:lnSpc>
              <a:buFont typeface="Wingdings" pitchFamily="2" charset="2"/>
              <a:buNone/>
            </a:pPr>
            <a:r>
              <a:rPr lang="en-US" altLang="zh-CN" sz="2800" smtClean="0">
                <a:solidFill>
                  <a:schemeClr val="bg1"/>
                </a:solidFill>
              </a:rPr>
              <a:t>main()</a:t>
            </a:r>
          </a:p>
          <a:p>
            <a:pPr eaLnBrk="1" hangingPunct="1">
              <a:lnSpc>
                <a:spcPct val="80000"/>
              </a:lnSpc>
              <a:buFont typeface="Wingdings" pitchFamily="2" charset="2"/>
              <a:buNone/>
            </a:pPr>
            <a:r>
              <a:rPr lang="en-US" altLang="zh-CN" sz="2800" smtClean="0">
                <a:solidFill>
                  <a:schemeClr val="bg1"/>
                </a:solidFill>
              </a:rPr>
              <a:t>{   int a[5]={ 5,10,-7,3,7 },i;</a:t>
            </a:r>
          </a:p>
          <a:p>
            <a:pPr eaLnBrk="1" hangingPunct="1">
              <a:lnSpc>
                <a:spcPct val="80000"/>
              </a:lnSpc>
              <a:buFont typeface="Wingdings" pitchFamily="2" charset="2"/>
              <a:buNone/>
            </a:pPr>
            <a:r>
              <a:rPr lang="en-US" altLang="zh-CN" sz="2800" smtClean="0">
                <a:solidFill>
                  <a:schemeClr val="bg1"/>
                </a:solidFill>
              </a:rPr>
              <a:t>    sort(a,5);</a:t>
            </a:r>
          </a:p>
          <a:p>
            <a:pPr eaLnBrk="1" hangingPunct="1">
              <a:lnSpc>
                <a:spcPct val="80000"/>
              </a:lnSpc>
              <a:buFont typeface="Wingdings" pitchFamily="2" charset="2"/>
              <a:buNone/>
            </a:pPr>
            <a:r>
              <a:rPr lang="en-US" altLang="zh-CN" sz="2800" smtClean="0">
                <a:solidFill>
                  <a:schemeClr val="bg1"/>
                </a:solidFill>
              </a:rPr>
              <a:t>    for (i=0;i&lt;5;i++) printf("%d ",a[i]);</a:t>
            </a:r>
          </a:p>
          <a:p>
            <a:pPr eaLnBrk="1" hangingPunct="1">
              <a:lnSpc>
                <a:spcPct val="80000"/>
              </a:lnSpc>
              <a:buFont typeface="Wingdings" pitchFamily="2" charset="2"/>
              <a:buNone/>
            </a:pPr>
            <a:r>
              <a:rPr lang="en-US" altLang="zh-CN" sz="2800" smtClean="0">
                <a:solidFill>
                  <a:schemeClr val="bg1"/>
                </a:solidFill>
              </a:rPr>
              <a:t>}</a:t>
            </a:r>
          </a:p>
          <a:p>
            <a:pPr eaLnBrk="1" hangingPunct="1">
              <a:lnSpc>
                <a:spcPct val="80000"/>
              </a:lnSpc>
              <a:spcBef>
                <a:spcPct val="50000"/>
              </a:spcBef>
              <a:buFont typeface="Wingdings" pitchFamily="2" charset="2"/>
              <a:buNone/>
            </a:pPr>
            <a:r>
              <a:rPr lang="en-US" altLang="zh-CN" sz="2800" smtClean="0">
                <a:solidFill>
                  <a:schemeClr val="bg1"/>
                </a:solidFill>
              </a:rPr>
              <a:t>sort(int x[ ],int n)</a:t>
            </a:r>
          </a:p>
          <a:p>
            <a:pPr eaLnBrk="1" hangingPunct="1">
              <a:lnSpc>
                <a:spcPct val="80000"/>
              </a:lnSpc>
              <a:buFont typeface="Wingdings" pitchFamily="2" charset="2"/>
              <a:buNone/>
            </a:pPr>
            <a:r>
              <a:rPr lang="en-US" altLang="zh-CN" sz="2800" smtClean="0">
                <a:solidFill>
                  <a:schemeClr val="bg1"/>
                </a:solidFill>
              </a:rPr>
              <a:t>{   int j,t;</a:t>
            </a:r>
          </a:p>
          <a:p>
            <a:pPr eaLnBrk="1" hangingPunct="1">
              <a:lnSpc>
                <a:spcPct val="80000"/>
              </a:lnSpc>
              <a:buFont typeface="Wingdings" pitchFamily="2" charset="2"/>
              <a:buNone/>
            </a:pPr>
            <a:r>
              <a:rPr lang="en-US" altLang="zh-CN" sz="2800" smtClean="0">
                <a:solidFill>
                  <a:schemeClr val="bg1"/>
                </a:solidFill>
              </a:rPr>
              <a:t>    for (j=0;j&lt;n-1;j++)</a:t>
            </a:r>
          </a:p>
          <a:p>
            <a:pPr eaLnBrk="1" hangingPunct="1">
              <a:lnSpc>
                <a:spcPct val="80000"/>
              </a:lnSpc>
              <a:buFont typeface="Wingdings" pitchFamily="2" charset="2"/>
              <a:buNone/>
            </a:pPr>
            <a:r>
              <a:rPr lang="en-US" altLang="zh-CN" sz="2800" smtClean="0">
                <a:solidFill>
                  <a:schemeClr val="bg1"/>
                </a:solidFill>
              </a:rPr>
              <a:t>    if(x[j]&gt;x[j+1] )</a:t>
            </a:r>
          </a:p>
          <a:p>
            <a:pPr eaLnBrk="1" hangingPunct="1">
              <a:lnSpc>
                <a:spcPct val="80000"/>
              </a:lnSpc>
              <a:buFont typeface="Wingdings" pitchFamily="2" charset="2"/>
              <a:buNone/>
            </a:pPr>
            <a:r>
              <a:rPr lang="en-US" altLang="zh-CN" sz="2800" smtClean="0">
                <a:solidFill>
                  <a:schemeClr val="bg1"/>
                </a:solidFill>
              </a:rPr>
              <a:t>       { t=x[j];x[j]=x[j+1]; x[j+1]=t; }</a:t>
            </a:r>
          </a:p>
          <a:p>
            <a:pPr eaLnBrk="1" hangingPunct="1">
              <a:lnSpc>
                <a:spcPct val="80000"/>
              </a:lnSpc>
              <a:buFont typeface="Wingdings" pitchFamily="2" charset="2"/>
              <a:buNone/>
            </a:pPr>
            <a:r>
              <a:rPr lang="en-US" altLang="zh-CN" sz="2800" smtClean="0">
                <a:solidFill>
                  <a:schemeClr val="bg1"/>
                </a:solidFill>
              </a:rPr>
              <a:t>}</a:t>
            </a:r>
          </a:p>
        </p:txBody>
      </p:sp>
      <p:sp>
        <p:nvSpPr>
          <p:cNvPr id="58372" name="Text Box 4"/>
          <p:cNvSpPr txBox="1">
            <a:spLocks noChangeArrowheads="1"/>
          </p:cNvSpPr>
          <p:nvPr/>
        </p:nvSpPr>
        <p:spPr bwMode="auto">
          <a:xfrm>
            <a:off x="5364163" y="1844675"/>
            <a:ext cx="2624137" cy="457200"/>
          </a:xfrm>
          <a:prstGeom prst="rect">
            <a:avLst/>
          </a:prstGeom>
          <a:solidFill>
            <a:srgbClr val="CCFFFF"/>
          </a:solidFill>
          <a:ln w="9525">
            <a:noFill/>
            <a:miter lim="800000"/>
            <a:headEnd/>
            <a:tailEnd/>
          </a:ln>
        </p:spPr>
        <p:txBody>
          <a:bodyPr wrap="none">
            <a:spAutoFit/>
          </a:bodyPr>
          <a:lstStyle/>
          <a:p>
            <a:r>
              <a:rPr lang="zh-CN" altLang="en-US" sz="2400">
                <a:solidFill>
                  <a:srgbClr val="FF3300"/>
                </a:solidFill>
                <a:ea typeface="华文细黑" pitchFamily="2" charset="-122"/>
              </a:rPr>
              <a:t>结果：</a:t>
            </a:r>
            <a:r>
              <a:rPr lang="en-US" altLang="zh-CN" sz="2400">
                <a:solidFill>
                  <a:srgbClr val="FF3300"/>
                </a:solidFill>
                <a:ea typeface="华文细黑" pitchFamily="2" charset="-122"/>
              </a:rPr>
              <a:t>5 –7 3 7 10</a:t>
            </a:r>
          </a:p>
        </p:txBody>
      </p:sp>
      <p:sp>
        <p:nvSpPr>
          <p:cNvPr id="58374" name="Text Box 6"/>
          <p:cNvSpPr txBox="1">
            <a:spLocks noChangeArrowheads="1"/>
          </p:cNvSpPr>
          <p:nvPr/>
        </p:nvSpPr>
        <p:spPr bwMode="auto">
          <a:xfrm>
            <a:off x="5919788" y="3506788"/>
            <a:ext cx="2252662" cy="2292350"/>
          </a:xfrm>
          <a:prstGeom prst="rect">
            <a:avLst/>
          </a:prstGeom>
          <a:solidFill>
            <a:srgbClr val="CCFFFF"/>
          </a:solidFill>
          <a:ln w="9525">
            <a:solidFill>
              <a:srgbClr val="99CC00"/>
            </a:solidFill>
            <a:miter lim="800000"/>
            <a:headEnd/>
            <a:tailEnd/>
          </a:ln>
        </p:spPr>
        <p:txBody>
          <a:bodyPr>
            <a:spAutoFit/>
          </a:bodyPr>
          <a:lstStyle/>
          <a:p>
            <a:r>
              <a:rPr lang="en-US" altLang="zh-CN" sz="2400">
                <a:solidFill>
                  <a:srgbClr val="CC3399"/>
                </a:solidFill>
                <a:ea typeface="华文细黑" pitchFamily="2" charset="-122"/>
              </a:rPr>
              <a:t>【</a:t>
            </a:r>
            <a:r>
              <a:rPr lang="zh-CN" altLang="en-US" sz="2400">
                <a:solidFill>
                  <a:srgbClr val="CC3399"/>
                </a:solidFill>
                <a:ea typeface="华文细黑" pitchFamily="2" charset="-122"/>
              </a:rPr>
              <a:t>讨论</a:t>
            </a:r>
            <a:r>
              <a:rPr lang="en-US" altLang="zh-CN" sz="2400">
                <a:solidFill>
                  <a:srgbClr val="CC3399"/>
                </a:solidFill>
                <a:ea typeface="华文细黑" pitchFamily="2" charset="-122"/>
              </a:rPr>
              <a:t>】</a:t>
            </a:r>
            <a:r>
              <a:rPr lang="zh-CN" altLang="en-US" sz="2400">
                <a:solidFill>
                  <a:srgbClr val="CC3399"/>
                </a:solidFill>
                <a:ea typeface="华文细黑" pitchFamily="2" charset="-122"/>
              </a:rPr>
              <a:t>如何通过数组技术将一列数据中最大或最小的数移前或移后？</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0"/>
                                  </p:stCondLst>
                                  <p:childTnLst>
                                    <p:set>
                                      <p:cBhvr>
                                        <p:cTn id="11" dur="1" fill="hold">
                                          <p:stCondLst>
                                            <p:cond delay="0"/>
                                          </p:stCondLst>
                                        </p:cTn>
                                        <p:tgtEl>
                                          <p:spTgt spid="58374"/>
                                        </p:tgtEl>
                                        <p:attrNameLst>
                                          <p:attrName>style.visibility</p:attrName>
                                        </p:attrNameLst>
                                      </p:cBhvr>
                                      <p:to>
                                        <p:strVal val="visible"/>
                                      </p:to>
                                    </p:set>
                                    <p:anim calcmode="lin" valueType="num">
                                      <p:cBhvr additive="base">
                                        <p:cTn id="12" dur="500" fill="hold"/>
                                        <p:tgtEl>
                                          <p:spTgt spid="58374"/>
                                        </p:tgtEl>
                                        <p:attrNameLst>
                                          <p:attrName>ppt_x</p:attrName>
                                        </p:attrNameLst>
                                      </p:cBhvr>
                                      <p:tavLst>
                                        <p:tav tm="0">
                                          <p:val>
                                            <p:strVal val="1+#ppt_w/2"/>
                                          </p:val>
                                        </p:tav>
                                        <p:tav tm="100000">
                                          <p:val>
                                            <p:strVal val="#ppt_x"/>
                                          </p:val>
                                        </p:tav>
                                      </p:tavLst>
                                    </p:anim>
                                    <p:anim calcmode="lin" valueType="num">
                                      <p:cBhvr additive="base">
                                        <p:cTn id="13" dur="500" fill="hold"/>
                                        <p:tgtEl>
                                          <p:spTgt spid="583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4" grpId="0" animBg="1"/>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zh-CN" altLang="en-US" sz="3600" smtClean="0">
                <a:solidFill>
                  <a:srgbClr val="CC3399"/>
                </a:solidFill>
                <a:ea typeface="华文细黑" pitchFamily="2" charset="-122"/>
              </a:rPr>
              <a:t>七、与数值数组有关的常用算法</a:t>
            </a:r>
          </a:p>
        </p:txBody>
      </p:sp>
      <p:sp>
        <p:nvSpPr>
          <p:cNvPr id="32771" name="Rectangle 3"/>
          <p:cNvSpPr>
            <a:spLocks noGrp="1" noChangeArrowheads="1"/>
          </p:cNvSpPr>
          <p:nvPr>
            <p:ph type="body" idx="1"/>
          </p:nvPr>
        </p:nvSpPr>
        <p:spPr>
          <a:xfrm>
            <a:off x="539750" y="1916113"/>
            <a:ext cx="8229600" cy="3886200"/>
          </a:xfrm>
        </p:spPr>
        <p:txBody>
          <a:bodyPr/>
          <a:lstStyle/>
          <a:p>
            <a:pPr marL="182563" indent="-182563" eaLnBrk="1" hangingPunct="1">
              <a:lnSpc>
                <a:spcPct val="90000"/>
              </a:lnSpc>
            </a:pPr>
            <a:r>
              <a:rPr lang="zh-CN" altLang="en-US" sz="2800" smtClean="0">
                <a:latin typeface="华文细黑" pitchFamily="2" charset="-122"/>
                <a:ea typeface="华文细黑" pitchFamily="2" charset="-122"/>
              </a:rPr>
              <a:t>排序：起泡法</a:t>
            </a:r>
            <a:r>
              <a:rPr lang="en-US" altLang="zh-CN" sz="2800" smtClean="0">
                <a:latin typeface="华文细黑" pitchFamily="2" charset="-122"/>
                <a:ea typeface="华文细黑" pitchFamily="2" charset="-122"/>
              </a:rPr>
              <a:t>/</a:t>
            </a:r>
            <a:r>
              <a:rPr lang="zh-CN" altLang="en-US" sz="2800" smtClean="0">
                <a:latin typeface="华文细黑" pitchFamily="2" charset="-122"/>
                <a:ea typeface="华文细黑" pitchFamily="2" charset="-122"/>
              </a:rPr>
              <a:t>选择法</a:t>
            </a:r>
            <a:r>
              <a:rPr lang="en-US" altLang="zh-CN" sz="2800" smtClean="0">
                <a:latin typeface="华文细黑" pitchFamily="2" charset="-122"/>
                <a:ea typeface="华文细黑" pitchFamily="2" charset="-122"/>
              </a:rPr>
              <a:t>/</a:t>
            </a:r>
            <a:r>
              <a:rPr lang="zh-CN" altLang="en-US" sz="2800" smtClean="0">
                <a:latin typeface="华文细黑" pitchFamily="2" charset="-122"/>
                <a:ea typeface="华文细黑" pitchFamily="2" charset="-122"/>
              </a:rPr>
              <a:t>插入法</a:t>
            </a:r>
          </a:p>
          <a:p>
            <a:pPr marL="182563" indent="-182563" eaLnBrk="1" hangingPunct="1">
              <a:lnSpc>
                <a:spcPct val="90000"/>
              </a:lnSpc>
            </a:pPr>
            <a:r>
              <a:rPr lang="zh-CN" altLang="en-US" sz="2800" smtClean="0">
                <a:latin typeface="华文细黑" pitchFamily="2" charset="-122"/>
                <a:ea typeface="华文细黑" pitchFamily="2" charset="-122"/>
              </a:rPr>
              <a:t>查找：顺序查找法</a:t>
            </a:r>
            <a:r>
              <a:rPr lang="en-US" altLang="zh-CN" sz="2800" smtClean="0">
                <a:latin typeface="华文细黑" pitchFamily="2" charset="-122"/>
                <a:ea typeface="华文细黑" pitchFamily="2" charset="-122"/>
              </a:rPr>
              <a:t>/</a:t>
            </a:r>
            <a:r>
              <a:rPr lang="zh-CN" altLang="en-US" sz="2800" smtClean="0">
                <a:latin typeface="华文细黑" pitchFamily="2" charset="-122"/>
                <a:ea typeface="华文细黑" pitchFamily="2" charset="-122"/>
              </a:rPr>
              <a:t>折半查找法</a:t>
            </a:r>
          </a:p>
          <a:p>
            <a:pPr marL="182563" indent="-182563" eaLnBrk="1" hangingPunct="1">
              <a:lnSpc>
                <a:spcPct val="90000"/>
              </a:lnSpc>
            </a:pPr>
            <a:r>
              <a:rPr lang="zh-CN" altLang="en-US" sz="2800" smtClean="0">
                <a:latin typeface="华文细黑" pitchFamily="2" charset="-122"/>
                <a:ea typeface="华文细黑" pitchFamily="2" charset="-122"/>
              </a:rPr>
              <a:t>矩阵运算</a:t>
            </a:r>
          </a:p>
          <a:p>
            <a:pPr marL="182563" indent="-182563" eaLnBrk="1" hangingPunct="1">
              <a:lnSpc>
                <a:spcPct val="90000"/>
              </a:lnSpc>
              <a:buFont typeface="Wingdings" pitchFamily="2" charset="2"/>
              <a:buNone/>
            </a:pPr>
            <a:endParaRPr lang="zh-CN" altLang="en-US" sz="2800" smtClean="0">
              <a:latin typeface="华文细黑" pitchFamily="2" charset="-122"/>
              <a:ea typeface="华文细黑" pitchFamily="2" charset="-122"/>
            </a:endParaRPr>
          </a:p>
          <a:p>
            <a:pPr marL="182563" indent="-182563" eaLnBrk="1" hangingPunct="1">
              <a:lnSpc>
                <a:spcPct val="90000"/>
              </a:lnSpc>
              <a:buFont typeface="Wingdings" pitchFamily="2" charset="2"/>
              <a:buNone/>
            </a:pPr>
            <a:r>
              <a:rPr lang="en-US" altLang="zh-CN" sz="2800" smtClean="0">
                <a:solidFill>
                  <a:srgbClr val="0000FF"/>
                </a:solidFill>
                <a:ea typeface="华文细黑" pitchFamily="2" charset="-122"/>
              </a:rPr>
              <a:t>1</a:t>
            </a:r>
            <a:r>
              <a:rPr lang="zh-CN" altLang="en-US" sz="2800" smtClean="0">
                <a:solidFill>
                  <a:srgbClr val="0000FF"/>
                </a:solidFill>
                <a:ea typeface="华文细黑" pitchFamily="2" charset="-122"/>
              </a:rPr>
              <a:t>、常用排序算法</a:t>
            </a:r>
          </a:p>
          <a:p>
            <a:pPr marL="182563" indent="-182563" eaLnBrk="1" hangingPunct="1">
              <a:lnSpc>
                <a:spcPct val="90000"/>
              </a:lnSpc>
              <a:buFont typeface="Wingdings" pitchFamily="2" charset="2"/>
              <a:buNone/>
            </a:pPr>
            <a:r>
              <a:rPr lang="zh-CN" altLang="en-US" sz="2800" smtClean="0">
                <a:ea typeface="华文细黑" pitchFamily="2" charset="-122"/>
              </a:rPr>
              <a:t>①起泡法（冒泡法</a:t>
            </a:r>
            <a:r>
              <a:rPr lang="en-US" altLang="zh-CN" sz="2800" smtClean="0">
                <a:ea typeface="华文细黑" pitchFamily="2" charset="-122"/>
              </a:rPr>
              <a:t>/</a:t>
            </a:r>
            <a:r>
              <a:rPr lang="zh-CN" altLang="en-US" sz="2800" smtClean="0">
                <a:ea typeface="华文细黑" pitchFamily="2" charset="-122"/>
              </a:rPr>
              <a:t>气泡法）  </a:t>
            </a:r>
            <a:r>
              <a:rPr lang="zh-CN" altLang="en-US" sz="2800" i="1" smtClean="0">
                <a:ea typeface="华文细黑" pitchFamily="2" charset="-122"/>
              </a:rPr>
              <a:t> </a:t>
            </a:r>
            <a:r>
              <a:rPr lang="en-US" altLang="zh-CN" sz="2400" i="1" smtClean="0">
                <a:solidFill>
                  <a:srgbClr val="FF3300"/>
                </a:solidFill>
                <a:ea typeface="华文细黑" pitchFamily="2" charset="-122"/>
              </a:rPr>
              <a:t>P124</a:t>
            </a:r>
            <a:endParaRPr lang="en-US" altLang="zh-CN" sz="2400" smtClean="0">
              <a:solidFill>
                <a:srgbClr val="FF3300"/>
              </a:solidFill>
              <a:ea typeface="华文细黑" pitchFamily="2" charset="-122"/>
            </a:endParaRPr>
          </a:p>
          <a:p>
            <a:pPr marL="182563" indent="-182563" eaLnBrk="1" hangingPunct="1">
              <a:lnSpc>
                <a:spcPct val="90000"/>
              </a:lnSpc>
              <a:buFont typeface="Wingdings" pitchFamily="2" charset="2"/>
              <a:buNone/>
            </a:pPr>
            <a:r>
              <a:rPr lang="en-US" altLang="zh-CN" sz="2800" smtClean="0">
                <a:ea typeface="华文细黑" pitchFamily="2" charset="-122"/>
              </a:rPr>
              <a:t>    </a:t>
            </a:r>
            <a:r>
              <a:rPr lang="zh-CN" altLang="en-US" sz="2800" smtClean="0">
                <a:ea typeface="华文细黑" pitchFamily="2" charset="-122"/>
              </a:rPr>
              <a:t>有</a:t>
            </a:r>
            <a:r>
              <a:rPr lang="en-US" altLang="zh-CN" sz="2800" smtClean="0">
                <a:ea typeface="华文细黑" pitchFamily="2" charset="-122"/>
              </a:rPr>
              <a:t>n</a:t>
            </a:r>
            <a:r>
              <a:rPr lang="zh-CN" altLang="en-US" sz="2800" smtClean="0">
                <a:ea typeface="华文细黑" pitchFamily="2" charset="-122"/>
              </a:rPr>
              <a:t>个杂乱无序的数，要求将这</a:t>
            </a:r>
            <a:r>
              <a:rPr lang="en-US" altLang="zh-CN" sz="2800" smtClean="0">
                <a:ea typeface="华文细黑" pitchFamily="2" charset="-122"/>
              </a:rPr>
              <a:t>n</a:t>
            </a:r>
            <a:r>
              <a:rPr lang="zh-CN" altLang="en-US" sz="2800" smtClean="0">
                <a:ea typeface="华文细黑" pitchFamily="2" charset="-122"/>
              </a:rPr>
              <a:t>个数从小到大（或从大到小）排序后输出。</a:t>
            </a:r>
          </a:p>
        </p:txBody>
      </p:sp>
    </p:spTree>
  </p:cSld>
  <p:clrMapOvr>
    <a:masterClrMapping/>
  </p:clrMapOvr>
  <p:transition>
    <p:blinds dir="vert"/>
  </p:transition>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57200"/>
            <a:ext cx="8229600" cy="739775"/>
          </a:xfrm>
        </p:spPr>
        <p:txBody>
          <a:bodyPr/>
          <a:lstStyle/>
          <a:p>
            <a:pPr eaLnBrk="1" hangingPunct="1"/>
            <a:r>
              <a:rPr lang="en-US" altLang="zh-CN" sz="2800" smtClean="0">
                <a:ea typeface="华文细黑" pitchFamily="2" charset="-122"/>
              </a:rPr>
              <a:t>【</a:t>
            </a:r>
            <a:r>
              <a:rPr lang="zh-CN" altLang="en-US" sz="2800" smtClean="0">
                <a:ea typeface="华文细黑" pitchFamily="2" charset="-122"/>
              </a:rPr>
              <a:t>例一</a:t>
            </a:r>
            <a:r>
              <a:rPr lang="en-US" altLang="zh-CN" sz="2800" smtClean="0">
                <a:ea typeface="华文细黑" pitchFamily="2" charset="-122"/>
              </a:rPr>
              <a:t>】</a:t>
            </a:r>
            <a:r>
              <a:rPr lang="zh-CN" altLang="en-US" sz="2800" smtClean="0">
                <a:ea typeface="华文细黑" pitchFamily="2" charset="-122"/>
              </a:rPr>
              <a:t>排序原理示意如下（</a:t>
            </a:r>
            <a:r>
              <a:rPr lang="en-US" altLang="zh-CN" sz="2800" smtClean="0">
                <a:ea typeface="华文细黑" pitchFamily="2" charset="-122"/>
              </a:rPr>
              <a:t>n=5)</a:t>
            </a:r>
            <a:r>
              <a:rPr lang="zh-CN" altLang="en-US" sz="2800" smtClean="0">
                <a:ea typeface="华文细黑" pitchFamily="2" charset="-122"/>
              </a:rPr>
              <a:t>：</a:t>
            </a:r>
          </a:p>
        </p:txBody>
      </p:sp>
      <p:grpSp>
        <p:nvGrpSpPr>
          <p:cNvPr id="2" name="Group 72"/>
          <p:cNvGrpSpPr>
            <a:grpSpLocks/>
          </p:cNvGrpSpPr>
          <p:nvPr/>
        </p:nvGrpSpPr>
        <p:grpSpPr bwMode="auto">
          <a:xfrm>
            <a:off x="2339975" y="2565400"/>
            <a:ext cx="4208463" cy="609600"/>
            <a:chOff x="1429" y="1298"/>
            <a:chExt cx="2651" cy="384"/>
          </a:xfrm>
        </p:grpSpPr>
        <p:grpSp>
          <p:nvGrpSpPr>
            <p:cNvPr id="3" name="Group 13"/>
            <p:cNvGrpSpPr>
              <a:grpSpLocks/>
            </p:cNvGrpSpPr>
            <p:nvPr/>
          </p:nvGrpSpPr>
          <p:grpSpPr bwMode="auto">
            <a:xfrm>
              <a:off x="3061" y="1298"/>
              <a:ext cx="429" cy="384"/>
              <a:chOff x="612" y="1298"/>
              <a:chExt cx="429" cy="384"/>
            </a:xfrm>
          </p:grpSpPr>
          <p:sp>
            <p:nvSpPr>
              <p:cNvPr id="60421" name="Oval 5"/>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77" name="Text Box 12"/>
              <p:cNvSpPr txBox="1">
                <a:spLocks noChangeArrowheads="1"/>
              </p:cNvSpPr>
              <p:nvPr/>
            </p:nvSpPr>
            <p:spPr bwMode="auto">
              <a:xfrm>
                <a:off x="612" y="1298"/>
                <a:ext cx="343" cy="365"/>
              </a:xfrm>
              <a:prstGeom prst="rect">
                <a:avLst/>
              </a:prstGeom>
              <a:noFill/>
              <a:ln w="9525">
                <a:noFill/>
                <a:miter lim="800000"/>
                <a:headEnd/>
                <a:tailEnd/>
              </a:ln>
            </p:spPr>
            <p:txBody>
              <a:bodyPr wrap="none">
                <a:spAutoFit/>
              </a:bodyPr>
              <a:lstStyle/>
              <a:p>
                <a:r>
                  <a:rPr lang="en-US" altLang="zh-CN" sz="3200" b="1">
                    <a:solidFill>
                      <a:schemeClr val="bg1"/>
                    </a:solidFill>
                  </a:rPr>
                  <a:t>-8</a:t>
                </a:r>
              </a:p>
            </p:txBody>
          </p:sp>
        </p:grpSp>
        <p:grpSp>
          <p:nvGrpSpPr>
            <p:cNvPr id="4" name="Group 14"/>
            <p:cNvGrpSpPr>
              <a:grpSpLocks/>
            </p:cNvGrpSpPr>
            <p:nvPr/>
          </p:nvGrpSpPr>
          <p:grpSpPr bwMode="auto">
            <a:xfrm>
              <a:off x="2517" y="1298"/>
              <a:ext cx="429" cy="384"/>
              <a:chOff x="612" y="1298"/>
              <a:chExt cx="429" cy="384"/>
            </a:xfrm>
          </p:grpSpPr>
          <p:sp>
            <p:nvSpPr>
              <p:cNvPr id="60431" name="Oval 15"/>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75" name="Text Box 16"/>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13</a:t>
                </a:r>
              </a:p>
            </p:txBody>
          </p:sp>
        </p:grpSp>
        <p:grpSp>
          <p:nvGrpSpPr>
            <p:cNvPr id="5" name="Group 17"/>
            <p:cNvGrpSpPr>
              <a:grpSpLocks/>
            </p:cNvGrpSpPr>
            <p:nvPr/>
          </p:nvGrpSpPr>
          <p:grpSpPr bwMode="auto">
            <a:xfrm>
              <a:off x="1429" y="1298"/>
              <a:ext cx="429" cy="384"/>
              <a:chOff x="612" y="1298"/>
              <a:chExt cx="429" cy="384"/>
            </a:xfrm>
          </p:grpSpPr>
          <p:sp>
            <p:nvSpPr>
              <p:cNvPr id="60434" name="Oval 18"/>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73" name="Text Box 19"/>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35</a:t>
                </a:r>
              </a:p>
            </p:txBody>
          </p:sp>
        </p:grpSp>
        <p:grpSp>
          <p:nvGrpSpPr>
            <p:cNvPr id="6" name="Group 20"/>
            <p:cNvGrpSpPr>
              <a:grpSpLocks/>
            </p:cNvGrpSpPr>
            <p:nvPr/>
          </p:nvGrpSpPr>
          <p:grpSpPr bwMode="auto">
            <a:xfrm>
              <a:off x="3651" y="1298"/>
              <a:ext cx="429" cy="384"/>
              <a:chOff x="612" y="1298"/>
              <a:chExt cx="429" cy="384"/>
            </a:xfrm>
          </p:grpSpPr>
          <p:sp>
            <p:nvSpPr>
              <p:cNvPr id="60437" name="Oval 21"/>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71" name="Text Box 22"/>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72</a:t>
                </a:r>
              </a:p>
            </p:txBody>
          </p:sp>
        </p:grpSp>
        <p:grpSp>
          <p:nvGrpSpPr>
            <p:cNvPr id="7" name="Group 23"/>
            <p:cNvGrpSpPr>
              <a:grpSpLocks/>
            </p:cNvGrpSpPr>
            <p:nvPr/>
          </p:nvGrpSpPr>
          <p:grpSpPr bwMode="auto">
            <a:xfrm>
              <a:off x="1973" y="1298"/>
              <a:ext cx="429" cy="384"/>
              <a:chOff x="612" y="1298"/>
              <a:chExt cx="429" cy="384"/>
            </a:xfrm>
          </p:grpSpPr>
          <p:sp>
            <p:nvSpPr>
              <p:cNvPr id="60440" name="Oval 24"/>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69" name="Text Box 25"/>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21</a:t>
                </a:r>
              </a:p>
            </p:txBody>
          </p:sp>
        </p:grpSp>
      </p:grpSp>
      <p:sp>
        <p:nvSpPr>
          <p:cNvPr id="33796" name="Text Box 26"/>
          <p:cNvSpPr txBox="1">
            <a:spLocks noChangeArrowheads="1"/>
          </p:cNvSpPr>
          <p:nvPr/>
        </p:nvSpPr>
        <p:spPr bwMode="auto">
          <a:xfrm>
            <a:off x="323850" y="1700213"/>
            <a:ext cx="1989138" cy="4254500"/>
          </a:xfrm>
          <a:prstGeom prst="rect">
            <a:avLst/>
          </a:prstGeom>
          <a:noFill/>
          <a:ln w="9525">
            <a:noFill/>
            <a:miter lim="800000"/>
            <a:headEnd/>
            <a:tailEnd/>
          </a:ln>
        </p:spPr>
        <p:txBody>
          <a:bodyPr>
            <a:spAutoFit/>
          </a:bodyPr>
          <a:lstStyle/>
          <a:p>
            <a:pPr>
              <a:spcBef>
                <a:spcPct val="30000"/>
              </a:spcBef>
            </a:pPr>
            <a:r>
              <a:rPr lang="zh-CN" altLang="en-US" sz="2400">
                <a:ea typeface="华文细黑" pitchFamily="2" charset="-122"/>
              </a:rPr>
              <a:t>排序前</a:t>
            </a:r>
          </a:p>
          <a:p>
            <a:pPr>
              <a:spcBef>
                <a:spcPct val="30000"/>
              </a:spcBef>
            </a:pPr>
            <a:endParaRPr lang="zh-CN" altLang="en-US" sz="2400">
              <a:ea typeface="华文细黑" pitchFamily="2" charset="-122"/>
            </a:endParaRPr>
          </a:p>
          <a:p>
            <a:pPr>
              <a:spcBef>
                <a:spcPct val="30000"/>
              </a:spcBef>
            </a:pPr>
            <a:r>
              <a:rPr lang="zh-CN" altLang="en-US" sz="2400">
                <a:ea typeface="华文细黑" pitchFamily="2" charset="-122"/>
              </a:rPr>
              <a:t>第</a:t>
            </a:r>
            <a:r>
              <a:rPr lang="en-US" altLang="zh-CN" sz="2400">
                <a:ea typeface="华文细黑" pitchFamily="2" charset="-122"/>
              </a:rPr>
              <a:t>1</a:t>
            </a:r>
            <a:r>
              <a:rPr lang="zh-CN" altLang="en-US" sz="2400">
                <a:ea typeface="华文细黑" pitchFamily="2" charset="-122"/>
              </a:rPr>
              <a:t>轮（</a:t>
            </a:r>
            <a:r>
              <a:rPr lang="en-US" altLang="zh-CN" sz="2400">
                <a:ea typeface="华文细黑" pitchFamily="2" charset="-122"/>
              </a:rPr>
              <a:t>i=1</a:t>
            </a:r>
            <a:r>
              <a:rPr lang="zh-CN" altLang="en-US" sz="2400">
                <a:ea typeface="华文细黑" pitchFamily="2" charset="-122"/>
              </a:rPr>
              <a:t>）</a:t>
            </a:r>
          </a:p>
          <a:p>
            <a:pPr>
              <a:spcBef>
                <a:spcPct val="30000"/>
              </a:spcBef>
            </a:pPr>
            <a:endParaRPr lang="zh-CN" altLang="en-US" sz="2400">
              <a:ea typeface="华文细黑" pitchFamily="2" charset="-122"/>
            </a:endParaRPr>
          </a:p>
          <a:p>
            <a:pPr>
              <a:spcBef>
                <a:spcPct val="30000"/>
              </a:spcBef>
            </a:pPr>
            <a:r>
              <a:rPr lang="zh-CN" altLang="en-US" sz="2400">
                <a:ea typeface="华文细黑" pitchFamily="2" charset="-122"/>
              </a:rPr>
              <a:t>第</a:t>
            </a:r>
            <a:r>
              <a:rPr lang="en-US" altLang="zh-CN" sz="2400">
                <a:ea typeface="华文细黑" pitchFamily="2" charset="-122"/>
              </a:rPr>
              <a:t>2</a:t>
            </a:r>
            <a:r>
              <a:rPr lang="zh-CN" altLang="en-US" sz="2400">
                <a:ea typeface="华文细黑" pitchFamily="2" charset="-122"/>
              </a:rPr>
              <a:t>轮（</a:t>
            </a:r>
            <a:r>
              <a:rPr lang="en-US" altLang="zh-CN" sz="2400">
                <a:ea typeface="华文细黑" pitchFamily="2" charset="-122"/>
              </a:rPr>
              <a:t>i=2</a:t>
            </a:r>
            <a:r>
              <a:rPr lang="zh-CN" altLang="en-US" sz="2400">
                <a:ea typeface="华文细黑" pitchFamily="2" charset="-122"/>
              </a:rPr>
              <a:t>）</a:t>
            </a:r>
          </a:p>
          <a:p>
            <a:pPr>
              <a:spcBef>
                <a:spcPct val="30000"/>
              </a:spcBef>
            </a:pPr>
            <a:endParaRPr lang="zh-CN" altLang="en-US" sz="2400">
              <a:ea typeface="华文细黑" pitchFamily="2" charset="-122"/>
            </a:endParaRPr>
          </a:p>
          <a:p>
            <a:pPr>
              <a:spcBef>
                <a:spcPct val="30000"/>
              </a:spcBef>
            </a:pPr>
            <a:r>
              <a:rPr lang="zh-CN" altLang="en-US" sz="2400">
                <a:ea typeface="华文细黑" pitchFamily="2" charset="-122"/>
              </a:rPr>
              <a:t>第</a:t>
            </a:r>
            <a:r>
              <a:rPr lang="en-US" altLang="zh-CN" sz="2400">
                <a:ea typeface="华文细黑" pitchFamily="2" charset="-122"/>
              </a:rPr>
              <a:t>3</a:t>
            </a:r>
            <a:r>
              <a:rPr lang="zh-CN" altLang="en-US" sz="2400">
                <a:ea typeface="华文细黑" pitchFamily="2" charset="-122"/>
              </a:rPr>
              <a:t>轮（</a:t>
            </a:r>
            <a:r>
              <a:rPr lang="en-US" altLang="zh-CN" sz="2400">
                <a:ea typeface="华文细黑" pitchFamily="2" charset="-122"/>
              </a:rPr>
              <a:t>i=3</a:t>
            </a:r>
            <a:r>
              <a:rPr lang="zh-CN" altLang="en-US" sz="2400">
                <a:ea typeface="华文细黑" pitchFamily="2" charset="-122"/>
              </a:rPr>
              <a:t>）</a:t>
            </a:r>
          </a:p>
          <a:p>
            <a:pPr>
              <a:spcBef>
                <a:spcPct val="30000"/>
              </a:spcBef>
            </a:pPr>
            <a:endParaRPr lang="zh-CN" altLang="en-US" sz="2400">
              <a:ea typeface="华文细黑" pitchFamily="2" charset="-122"/>
            </a:endParaRPr>
          </a:p>
          <a:p>
            <a:pPr>
              <a:spcBef>
                <a:spcPct val="30000"/>
              </a:spcBef>
            </a:pPr>
            <a:r>
              <a:rPr lang="zh-CN" altLang="en-US" sz="2400">
                <a:ea typeface="华文细黑" pitchFamily="2" charset="-122"/>
              </a:rPr>
              <a:t>第</a:t>
            </a:r>
            <a:r>
              <a:rPr lang="en-US" altLang="zh-CN" sz="2400">
                <a:ea typeface="华文细黑" pitchFamily="2" charset="-122"/>
              </a:rPr>
              <a:t>4</a:t>
            </a:r>
            <a:r>
              <a:rPr lang="zh-CN" altLang="en-US" sz="2400">
                <a:ea typeface="华文细黑" pitchFamily="2" charset="-122"/>
              </a:rPr>
              <a:t>轮（</a:t>
            </a:r>
            <a:r>
              <a:rPr lang="en-US" altLang="zh-CN" sz="2400">
                <a:ea typeface="华文细黑" pitchFamily="2" charset="-122"/>
              </a:rPr>
              <a:t>i=4</a:t>
            </a:r>
            <a:r>
              <a:rPr lang="zh-CN" altLang="en-US" sz="2400">
                <a:ea typeface="华文细黑" pitchFamily="2" charset="-122"/>
              </a:rPr>
              <a:t>）</a:t>
            </a:r>
          </a:p>
        </p:txBody>
      </p:sp>
      <p:grpSp>
        <p:nvGrpSpPr>
          <p:cNvPr id="8" name="Group 73"/>
          <p:cNvGrpSpPr>
            <a:grpSpLocks/>
          </p:cNvGrpSpPr>
          <p:nvPr/>
        </p:nvGrpSpPr>
        <p:grpSpPr bwMode="auto">
          <a:xfrm>
            <a:off x="2339975" y="3573463"/>
            <a:ext cx="4208463" cy="609600"/>
            <a:chOff x="1474" y="1888"/>
            <a:chExt cx="2651" cy="384"/>
          </a:xfrm>
        </p:grpSpPr>
        <p:grpSp>
          <p:nvGrpSpPr>
            <p:cNvPr id="9" name="Group 27"/>
            <p:cNvGrpSpPr>
              <a:grpSpLocks/>
            </p:cNvGrpSpPr>
            <p:nvPr/>
          </p:nvGrpSpPr>
          <p:grpSpPr bwMode="auto">
            <a:xfrm>
              <a:off x="3106" y="1888"/>
              <a:ext cx="429" cy="384"/>
              <a:chOff x="612" y="1298"/>
              <a:chExt cx="429" cy="384"/>
            </a:xfrm>
          </p:grpSpPr>
          <p:sp>
            <p:nvSpPr>
              <p:cNvPr id="60444" name="Oval 28"/>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62" name="Text Box 29"/>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35</a:t>
                </a:r>
              </a:p>
            </p:txBody>
          </p:sp>
        </p:grpSp>
        <p:grpSp>
          <p:nvGrpSpPr>
            <p:cNvPr id="10" name="Group 30"/>
            <p:cNvGrpSpPr>
              <a:grpSpLocks/>
            </p:cNvGrpSpPr>
            <p:nvPr/>
          </p:nvGrpSpPr>
          <p:grpSpPr bwMode="auto">
            <a:xfrm>
              <a:off x="2562" y="1888"/>
              <a:ext cx="429" cy="384"/>
              <a:chOff x="612" y="1298"/>
              <a:chExt cx="429" cy="384"/>
            </a:xfrm>
          </p:grpSpPr>
          <p:sp>
            <p:nvSpPr>
              <p:cNvPr id="60447" name="Oval 31"/>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60" name="Text Box 32"/>
              <p:cNvSpPr txBox="1">
                <a:spLocks noChangeArrowheads="1"/>
              </p:cNvSpPr>
              <p:nvPr/>
            </p:nvSpPr>
            <p:spPr bwMode="auto">
              <a:xfrm>
                <a:off x="612" y="1298"/>
                <a:ext cx="343" cy="365"/>
              </a:xfrm>
              <a:prstGeom prst="rect">
                <a:avLst/>
              </a:prstGeom>
              <a:noFill/>
              <a:ln w="9525">
                <a:noFill/>
                <a:miter lim="800000"/>
                <a:headEnd/>
                <a:tailEnd/>
              </a:ln>
            </p:spPr>
            <p:txBody>
              <a:bodyPr wrap="none">
                <a:spAutoFit/>
              </a:bodyPr>
              <a:lstStyle/>
              <a:p>
                <a:r>
                  <a:rPr lang="en-US" altLang="zh-CN" sz="3200" b="1">
                    <a:solidFill>
                      <a:schemeClr val="bg1"/>
                    </a:solidFill>
                  </a:rPr>
                  <a:t>-8</a:t>
                </a:r>
              </a:p>
            </p:txBody>
          </p:sp>
        </p:grpSp>
        <p:grpSp>
          <p:nvGrpSpPr>
            <p:cNvPr id="11" name="Group 33"/>
            <p:cNvGrpSpPr>
              <a:grpSpLocks/>
            </p:cNvGrpSpPr>
            <p:nvPr/>
          </p:nvGrpSpPr>
          <p:grpSpPr bwMode="auto">
            <a:xfrm>
              <a:off x="1474" y="1888"/>
              <a:ext cx="429" cy="384"/>
              <a:chOff x="612" y="1298"/>
              <a:chExt cx="429" cy="384"/>
            </a:xfrm>
          </p:grpSpPr>
          <p:sp>
            <p:nvSpPr>
              <p:cNvPr id="60450" name="Oval 34"/>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58" name="Text Box 35"/>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21</a:t>
                </a:r>
              </a:p>
            </p:txBody>
          </p:sp>
        </p:grpSp>
        <p:grpSp>
          <p:nvGrpSpPr>
            <p:cNvPr id="12" name="Group 36"/>
            <p:cNvGrpSpPr>
              <a:grpSpLocks/>
            </p:cNvGrpSpPr>
            <p:nvPr/>
          </p:nvGrpSpPr>
          <p:grpSpPr bwMode="auto">
            <a:xfrm>
              <a:off x="3696" y="1888"/>
              <a:ext cx="429" cy="384"/>
              <a:chOff x="612" y="1298"/>
              <a:chExt cx="429" cy="384"/>
            </a:xfrm>
          </p:grpSpPr>
          <p:sp>
            <p:nvSpPr>
              <p:cNvPr id="60453" name="Oval 37"/>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56" name="Text Box 38"/>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72</a:t>
                </a:r>
              </a:p>
            </p:txBody>
          </p:sp>
        </p:grpSp>
        <p:grpSp>
          <p:nvGrpSpPr>
            <p:cNvPr id="13" name="Group 39"/>
            <p:cNvGrpSpPr>
              <a:grpSpLocks/>
            </p:cNvGrpSpPr>
            <p:nvPr/>
          </p:nvGrpSpPr>
          <p:grpSpPr bwMode="auto">
            <a:xfrm>
              <a:off x="2018" y="1888"/>
              <a:ext cx="429" cy="384"/>
              <a:chOff x="612" y="1298"/>
              <a:chExt cx="429" cy="384"/>
            </a:xfrm>
          </p:grpSpPr>
          <p:sp>
            <p:nvSpPr>
              <p:cNvPr id="60456" name="Oval 40"/>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54" name="Text Box 41"/>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13</a:t>
                </a:r>
              </a:p>
            </p:txBody>
          </p:sp>
        </p:grpSp>
      </p:grpSp>
      <p:grpSp>
        <p:nvGrpSpPr>
          <p:cNvPr id="14" name="Group 74"/>
          <p:cNvGrpSpPr>
            <a:grpSpLocks/>
          </p:cNvGrpSpPr>
          <p:nvPr/>
        </p:nvGrpSpPr>
        <p:grpSpPr bwMode="auto">
          <a:xfrm>
            <a:off x="2339975" y="4508500"/>
            <a:ext cx="4208463" cy="609600"/>
            <a:chOff x="1520" y="2478"/>
            <a:chExt cx="2651" cy="384"/>
          </a:xfrm>
        </p:grpSpPr>
        <p:grpSp>
          <p:nvGrpSpPr>
            <p:cNvPr id="15" name="Group 42"/>
            <p:cNvGrpSpPr>
              <a:grpSpLocks/>
            </p:cNvGrpSpPr>
            <p:nvPr/>
          </p:nvGrpSpPr>
          <p:grpSpPr bwMode="auto">
            <a:xfrm>
              <a:off x="3152" y="2478"/>
              <a:ext cx="429" cy="384"/>
              <a:chOff x="612" y="1298"/>
              <a:chExt cx="429" cy="384"/>
            </a:xfrm>
          </p:grpSpPr>
          <p:sp>
            <p:nvSpPr>
              <p:cNvPr id="60459" name="Oval 43"/>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47" name="Text Box 44"/>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35</a:t>
                </a:r>
              </a:p>
            </p:txBody>
          </p:sp>
        </p:grpSp>
        <p:grpSp>
          <p:nvGrpSpPr>
            <p:cNvPr id="16" name="Group 45"/>
            <p:cNvGrpSpPr>
              <a:grpSpLocks/>
            </p:cNvGrpSpPr>
            <p:nvPr/>
          </p:nvGrpSpPr>
          <p:grpSpPr bwMode="auto">
            <a:xfrm>
              <a:off x="2608" y="2478"/>
              <a:ext cx="429" cy="384"/>
              <a:chOff x="612" y="1298"/>
              <a:chExt cx="429" cy="384"/>
            </a:xfrm>
          </p:grpSpPr>
          <p:sp>
            <p:nvSpPr>
              <p:cNvPr id="60462" name="Oval 46"/>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45" name="Text Box 47"/>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21</a:t>
                </a:r>
              </a:p>
            </p:txBody>
          </p:sp>
        </p:grpSp>
        <p:grpSp>
          <p:nvGrpSpPr>
            <p:cNvPr id="17" name="Group 48"/>
            <p:cNvGrpSpPr>
              <a:grpSpLocks/>
            </p:cNvGrpSpPr>
            <p:nvPr/>
          </p:nvGrpSpPr>
          <p:grpSpPr bwMode="auto">
            <a:xfrm>
              <a:off x="1520" y="2478"/>
              <a:ext cx="429" cy="384"/>
              <a:chOff x="612" y="1298"/>
              <a:chExt cx="429" cy="384"/>
            </a:xfrm>
          </p:grpSpPr>
          <p:sp>
            <p:nvSpPr>
              <p:cNvPr id="60465" name="Oval 49"/>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43" name="Text Box 50"/>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13</a:t>
                </a:r>
              </a:p>
            </p:txBody>
          </p:sp>
        </p:grpSp>
        <p:grpSp>
          <p:nvGrpSpPr>
            <p:cNvPr id="18" name="Group 51"/>
            <p:cNvGrpSpPr>
              <a:grpSpLocks/>
            </p:cNvGrpSpPr>
            <p:nvPr/>
          </p:nvGrpSpPr>
          <p:grpSpPr bwMode="auto">
            <a:xfrm>
              <a:off x="3742" y="2478"/>
              <a:ext cx="429" cy="384"/>
              <a:chOff x="612" y="1298"/>
              <a:chExt cx="429" cy="384"/>
            </a:xfrm>
          </p:grpSpPr>
          <p:sp>
            <p:nvSpPr>
              <p:cNvPr id="60468" name="Oval 52"/>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41" name="Text Box 53"/>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72</a:t>
                </a:r>
              </a:p>
            </p:txBody>
          </p:sp>
        </p:grpSp>
        <p:grpSp>
          <p:nvGrpSpPr>
            <p:cNvPr id="19" name="Group 54"/>
            <p:cNvGrpSpPr>
              <a:grpSpLocks/>
            </p:cNvGrpSpPr>
            <p:nvPr/>
          </p:nvGrpSpPr>
          <p:grpSpPr bwMode="auto">
            <a:xfrm>
              <a:off x="2064" y="2478"/>
              <a:ext cx="429" cy="384"/>
              <a:chOff x="612" y="1298"/>
              <a:chExt cx="429" cy="384"/>
            </a:xfrm>
          </p:grpSpPr>
          <p:sp>
            <p:nvSpPr>
              <p:cNvPr id="60471" name="Oval 55"/>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39" name="Text Box 56"/>
              <p:cNvSpPr txBox="1">
                <a:spLocks noChangeArrowheads="1"/>
              </p:cNvSpPr>
              <p:nvPr/>
            </p:nvSpPr>
            <p:spPr bwMode="auto">
              <a:xfrm>
                <a:off x="612" y="1298"/>
                <a:ext cx="343" cy="365"/>
              </a:xfrm>
              <a:prstGeom prst="rect">
                <a:avLst/>
              </a:prstGeom>
              <a:noFill/>
              <a:ln w="9525">
                <a:noFill/>
                <a:miter lim="800000"/>
                <a:headEnd/>
                <a:tailEnd/>
              </a:ln>
            </p:spPr>
            <p:txBody>
              <a:bodyPr wrap="none">
                <a:spAutoFit/>
              </a:bodyPr>
              <a:lstStyle/>
              <a:p>
                <a:r>
                  <a:rPr lang="en-US" altLang="zh-CN" sz="3200" b="1">
                    <a:solidFill>
                      <a:schemeClr val="bg1"/>
                    </a:solidFill>
                  </a:rPr>
                  <a:t>-8</a:t>
                </a:r>
              </a:p>
            </p:txBody>
          </p:sp>
        </p:grpSp>
      </p:grpSp>
      <p:grpSp>
        <p:nvGrpSpPr>
          <p:cNvPr id="20" name="Group 75"/>
          <p:cNvGrpSpPr>
            <a:grpSpLocks/>
          </p:cNvGrpSpPr>
          <p:nvPr/>
        </p:nvGrpSpPr>
        <p:grpSpPr bwMode="auto">
          <a:xfrm>
            <a:off x="2339975" y="5445125"/>
            <a:ext cx="4208463" cy="609600"/>
            <a:chOff x="1474" y="3022"/>
            <a:chExt cx="2651" cy="384"/>
          </a:xfrm>
        </p:grpSpPr>
        <p:grpSp>
          <p:nvGrpSpPr>
            <p:cNvPr id="21" name="Group 57"/>
            <p:cNvGrpSpPr>
              <a:grpSpLocks/>
            </p:cNvGrpSpPr>
            <p:nvPr/>
          </p:nvGrpSpPr>
          <p:grpSpPr bwMode="auto">
            <a:xfrm>
              <a:off x="3106" y="3022"/>
              <a:ext cx="429" cy="384"/>
              <a:chOff x="612" y="1298"/>
              <a:chExt cx="429" cy="384"/>
            </a:xfrm>
          </p:grpSpPr>
          <p:sp>
            <p:nvSpPr>
              <p:cNvPr id="60474" name="Oval 58"/>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32" name="Text Box 59"/>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35</a:t>
                </a:r>
              </a:p>
            </p:txBody>
          </p:sp>
        </p:grpSp>
        <p:grpSp>
          <p:nvGrpSpPr>
            <p:cNvPr id="22" name="Group 60"/>
            <p:cNvGrpSpPr>
              <a:grpSpLocks/>
            </p:cNvGrpSpPr>
            <p:nvPr/>
          </p:nvGrpSpPr>
          <p:grpSpPr bwMode="auto">
            <a:xfrm>
              <a:off x="2562" y="3022"/>
              <a:ext cx="429" cy="384"/>
              <a:chOff x="612" y="1298"/>
              <a:chExt cx="429" cy="384"/>
            </a:xfrm>
          </p:grpSpPr>
          <p:sp>
            <p:nvSpPr>
              <p:cNvPr id="60477" name="Oval 61"/>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30" name="Text Box 62"/>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21</a:t>
                </a:r>
              </a:p>
            </p:txBody>
          </p:sp>
        </p:grpSp>
        <p:grpSp>
          <p:nvGrpSpPr>
            <p:cNvPr id="23" name="Group 63"/>
            <p:cNvGrpSpPr>
              <a:grpSpLocks/>
            </p:cNvGrpSpPr>
            <p:nvPr/>
          </p:nvGrpSpPr>
          <p:grpSpPr bwMode="auto">
            <a:xfrm>
              <a:off x="1474" y="3022"/>
              <a:ext cx="429" cy="384"/>
              <a:chOff x="612" y="1298"/>
              <a:chExt cx="429" cy="384"/>
            </a:xfrm>
          </p:grpSpPr>
          <p:sp>
            <p:nvSpPr>
              <p:cNvPr id="60480" name="Oval 64"/>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28" name="Text Box 65"/>
              <p:cNvSpPr txBox="1">
                <a:spLocks noChangeArrowheads="1"/>
              </p:cNvSpPr>
              <p:nvPr/>
            </p:nvSpPr>
            <p:spPr bwMode="auto">
              <a:xfrm>
                <a:off x="612" y="1298"/>
                <a:ext cx="343" cy="365"/>
              </a:xfrm>
              <a:prstGeom prst="rect">
                <a:avLst/>
              </a:prstGeom>
              <a:noFill/>
              <a:ln w="9525">
                <a:noFill/>
                <a:miter lim="800000"/>
                <a:headEnd/>
                <a:tailEnd/>
              </a:ln>
            </p:spPr>
            <p:txBody>
              <a:bodyPr wrap="none">
                <a:spAutoFit/>
              </a:bodyPr>
              <a:lstStyle/>
              <a:p>
                <a:r>
                  <a:rPr lang="en-US" altLang="zh-CN" sz="3200" b="1">
                    <a:solidFill>
                      <a:schemeClr val="bg1"/>
                    </a:solidFill>
                  </a:rPr>
                  <a:t>-8</a:t>
                </a:r>
              </a:p>
            </p:txBody>
          </p:sp>
        </p:grpSp>
        <p:grpSp>
          <p:nvGrpSpPr>
            <p:cNvPr id="24" name="Group 66"/>
            <p:cNvGrpSpPr>
              <a:grpSpLocks/>
            </p:cNvGrpSpPr>
            <p:nvPr/>
          </p:nvGrpSpPr>
          <p:grpSpPr bwMode="auto">
            <a:xfrm>
              <a:off x="3696" y="3022"/>
              <a:ext cx="429" cy="384"/>
              <a:chOff x="612" y="1298"/>
              <a:chExt cx="429" cy="384"/>
            </a:xfrm>
          </p:grpSpPr>
          <p:sp>
            <p:nvSpPr>
              <p:cNvPr id="60483" name="Oval 67"/>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26" name="Text Box 68"/>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72</a:t>
                </a:r>
              </a:p>
            </p:txBody>
          </p:sp>
        </p:grpSp>
        <p:grpSp>
          <p:nvGrpSpPr>
            <p:cNvPr id="25" name="Group 69"/>
            <p:cNvGrpSpPr>
              <a:grpSpLocks/>
            </p:cNvGrpSpPr>
            <p:nvPr/>
          </p:nvGrpSpPr>
          <p:grpSpPr bwMode="auto">
            <a:xfrm>
              <a:off x="2018" y="3022"/>
              <a:ext cx="429" cy="384"/>
              <a:chOff x="612" y="1298"/>
              <a:chExt cx="429" cy="384"/>
            </a:xfrm>
          </p:grpSpPr>
          <p:sp>
            <p:nvSpPr>
              <p:cNvPr id="60486" name="Oval 70"/>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24" name="Text Box 71"/>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13</a:t>
                </a:r>
              </a:p>
            </p:txBody>
          </p:sp>
        </p:grpSp>
      </p:grpSp>
      <p:grpSp>
        <p:nvGrpSpPr>
          <p:cNvPr id="26" name="Group 76"/>
          <p:cNvGrpSpPr>
            <a:grpSpLocks/>
          </p:cNvGrpSpPr>
          <p:nvPr/>
        </p:nvGrpSpPr>
        <p:grpSpPr bwMode="auto">
          <a:xfrm>
            <a:off x="2339975" y="1628775"/>
            <a:ext cx="4208463" cy="609600"/>
            <a:chOff x="1429" y="1298"/>
            <a:chExt cx="2651" cy="384"/>
          </a:xfrm>
        </p:grpSpPr>
        <p:grpSp>
          <p:nvGrpSpPr>
            <p:cNvPr id="27" name="Group 77"/>
            <p:cNvGrpSpPr>
              <a:grpSpLocks/>
            </p:cNvGrpSpPr>
            <p:nvPr/>
          </p:nvGrpSpPr>
          <p:grpSpPr bwMode="auto">
            <a:xfrm>
              <a:off x="3061" y="1298"/>
              <a:ext cx="429" cy="384"/>
              <a:chOff x="612" y="1298"/>
              <a:chExt cx="429" cy="384"/>
            </a:xfrm>
          </p:grpSpPr>
          <p:sp>
            <p:nvSpPr>
              <p:cNvPr id="60494" name="Oval 78"/>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17" name="Text Box 79"/>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13</a:t>
                </a:r>
              </a:p>
            </p:txBody>
          </p:sp>
        </p:grpSp>
        <p:grpSp>
          <p:nvGrpSpPr>
            <p:cNvPr id="28" name="Group 80"/>
            <p:cNvGrpSpPr>
              <a:grpSpLocks/>
            </p:cNvGrpSpPr>
            <p:nvPr/>
          </p:nvGrpSpPr>
          <p:grpSpPr bwMode="auto">
            <a:xfrm>
              <a:off x="2517" y="1298"/>
              <a:ext cx="429" cy="384"/>
              <a:chOff x="612" y="1298"/>
              <a:chExt cx="429" cy="384"/>
            </a:xfrm>
          </p:grpSpPr>
          <p:sp>
            <p:nvSpPr>
              <p:cNvPr id="60497" name="Oval 81"/>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15" name="Text Box 82"/>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21</a:t>
                </a:r>
              </a:p>
            </p:txBody>
          </p:sp>
        </p:grpSp>
        <p:grpSp>
          <p:nvGrpSpPr>
            <p:cNvPr id="29" name="Group 83"/>
            <p:cNvGrpSpPr>
              <a:grpSpLocks/>
            </p:cNvGrpSpPr>
            <p:nvPr/>
          </p:nvGrpSpPr>
          <p:grpSpPr bwMode="auto">
            <a:xfrm>
              <a:off x="1429" y="1298"/>
              <a:ext cx="429" cy="384"/>
              <a:chOff x="612" y="1298"/>
              <a:chExt cx="429" cy="384"/>
            </a:xfrm>
          </p:grpSpPr>
          <p:sp>
            <p:nvSpPr>
              <p:cNvPr id="60500" name="Oval 84"/>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13" name="Text Box 85"/>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35</a:t>
                </a:r>
              </a:p>
            </p:txBody>
          </p:sp>
        </p:grpSp>
        <p:grpSp>
          <p:nvGrpSpPr>
            <p:cNvPr id="30" name="Group 86"/>
            <p:cNvGrpSpPr>
              <a:grpSpLocks/>
            </p:cNvGrpSpPr>
            <p:nvPr/>
          </p:nvGrpSpPr>
          <p:grpSpPr bwMode="auto">
            <a:xfrm>
              <a:off x="3651" y="1298"/>
              <a:ext cx="429" cy="384"/>
              <a:chOff x="612" y="1298"/>
              <a:chExt cx="429" cy="384"/>
            </a:xfrm>
          </p:grpSpPr>
          <p:sp>
            <p:nvSpPr>
              <p:cNvPr id="60503" name="Oval 87"/>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11" name="Text Box 88"/>
              <p:cNvSpPr txBox="1">
                <a:spLocks noChangeArrowheads="1"/>
              </p:cNvSpPr>
              <p:nvPr/>
            </p:nvSpPr>
            <p:spPr bwMode="auto">
              <a:xfrm>
                <a:off x="612" y="1298"/>
                <a:ext cx="343" cy="365"/>
              </a:xfrm>
              <a:prstGeom prst="rect">
                <a:avLst/>
              </a:prstGeom>
              <a:noFill/>
              <a:ln w="9525">
                <a:noFill/>
                <a:miter lim="800000"/>
                <a:headEnd/>
                <a:tailEnd/>
              </a:ln>
            </p:spPr>
            <p:txBody>
              <a:bodyPr wrap="none">
                <a:spAutoFit/>
              </a:bodyPr>
              <a:lstStyle/>
              <a:p>
                <a:r>
                  <a:rPr lang="en-US" altLang="zh-CN" sz="3200" b="1">
                    <a:solidFill>
                      <a:schemeClr val="bg1"/>
                    </a:solidFill>
                  </a:rPr>
                  <a:t>-8</a:t>
                </a:r>
              </a:p>
            </p:txBody>
          </p:sp>
        </p:grpSp>
        <p:grpSp>
          <p:nvGrpSpPr>
            <p:cNvPr id="31" name="Group 89"/>
            <p:cNvGrpSpPr>
              <a:grpSpLocks/>
            </p:cNvGrpSpPr>
            <p:nvPr/>
          </p:nvGrpSpPr>
          <p:grpSpPr bwMode="auto">
            <a:xfrm>
              <a:off x="1973" y="1298"/>
              <a:ext cx="429" cy="384"/>
              <a:chOff x="612" y="1298"/>
              <a:chExt cx="429" cy="384"/>
            </a:xfrm>
          </p:grpSpPr>
          <p:sp>
            <p:nvSpPr>
              <p:cNvPr id="60506" name="Oval 90"/>
              <p:cNvSpPr>
                <a:spLocks noChangeArrowheads="1"/>
              </p:cNvSpPr>
              <p:nvPr/>
            </p:nvSpPr>
            <p:spPr bwMode="auto">
              <a:xfrm>
                <a:off x="657" y="1298"/>
                <a:ext cx="384" cy="384"/>
              </a:xfrm>
              <a:prstGeom prst="ellipse">
                <a:avLst/>
              </a:prstGeom>
              <a:gradFill rotWithShape="0">
                <a:gsLst>
                  <a:gs pos="0">
                    <a:srgbClr val="FF7C80"/>
                  </a:gs>
                  <a:gs pos="100000">
                    <a:srgbClr val="FF7C80">
                      <a:gamma/>
                      <a:shade val="46275"/>
                      <a:invGamma/>
                    </a:srgbClr>
                  </a:gs>
                </a:gsLst>
                <a:lin ang="2700000" scaled="1"/>
              </a:gradFill>
              <a:ln w="9525">
                <a:solidFill>
                  <a:schemeClr val="accent1"/>
                </a:solidFill>
                <a:round/>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33809" name="Text Box 91"/>
              <p:cNvSpPr txBox="1">
                <a:spLocks noChangeArrowheads="1"/>
              </p:cNvSpPr>
              <p:nvPr/>
            </p:nvSpPr>
            <p:spPr bwMode="auto">
              <a:xfrm>
                <a:off x="612" y="1298"/>
                <a:ext cx="400" cy="365"/>
              </a:xfrm>
              <a:prstGeom prst="rect">
                <a:avLst/>
              </a:prstGeom>
              <a:noFill/>
              <a:ln w="9525">
                <a:noFill/>
                <a:miter lim="800000"/>
                <a:headEnd/>
                <a:tailEnd/>
              </a:ln>
            </p:spPr>
            <p:txBody>
              <a:bodyPr wrap="none">
                <a:spAutoFit/>
              </a:bodyPr>
              <a:lstStyle/>
              <a:p>
                <a:r>
                  <a:rPr lang="en-US" altLang="zh-CN" sz="3200" b="1">
                    <a:solidFill>
                      <a:schemeClr val="bg1"/>
                    </a:solidFill>
                  </a:rPr>
                  <a:t>72</a:t>
                </a:r>
              </a:p>
            </p:txBody>
          </p:sp>
        </p:grpSp>
      </p:grpSp>
      <p:sp>
        <p:nvSpPr>
          <p:cNvPr id="33801" name="Text Box 92"/>
          <p:cNvSpPr txBox="1">
            <a:spLocks noChangeArrowheads="1"/>
          </p:cNvSpPr>
          <p:nvPr/>
        </p:nvSpPr>
        <p:spPr bwMode="auto">
          <a:xfrm>
            <a:off x="6927850" y="1720850"/>
            <a:ext cx="1965325" cy="4127500"/>
          </a:xfrm>
          <a:prstGeom prst="rect">
            <a:avLst/>
          </a:prstGeom>
          <a:solidFill>
            <a:srgbClr val="FFFF00"/>
          </a:solidFill>
          <a:ln w="19050">
            <a:solidFill>
              <a:srgbClr val="FF6600"/>
            </a:solidFill>
            <a:miter lim="800000"/>
            <a:headEnd/>
            <a:tailEnd/>
          </a:ln>
        </p:spPr>
        <p:txBody>
          <a:bodyPr>
            <a:spAutoFit/>
          </a:bodyPr>
          <a:lstStyle/>
          <a:p>
            <a:pPr marL="274638" indent="-274638">
              <a:buClr>
                <a:srgbClr val="FF3300"/>
              </a:buClr>
              <a:buFontTx/>
              <a:buChar char="•"/>
            </a:pPr>
            <a:r>
              <a:rPr lang="zh-CN" altLang="en-US" sz="2400">
                <a:ea typeface="华文细黑" pitchFamily="2" charset="-122"/>
              </a:rPr>
              <a:t>共需进行</a:t>
            </a:r>
            <a:r>
              <a:rPr lang="en-US" altLang="zh-CN" sz="2400">
                <a:ea typeface="华文细黑" pitchFamily="2" charset="-122"/>
              </a:rPr>
              <a:t>n</a:t>
            </a:r>
            <a:r>
              <a:rPr lang="en-US" altLang="zh-CN" sz="2400">
                <a:latin typeface="宋体" pitchFamily="2" charset="-122"/>
              </a:rPr>
              <a:t>-</a:t>
            </a:r>
            <a:r>
              <a:rPr lang="en-US" altLang="zh-CN" sz="2400">
                <a:ea typeface="华文细黑" pitchFamily="2" charset="-122"/>
              </a:rPr>
              <a:t>1 =4</a:t>
            </a:r>
            <a:r>
              <a:rPr lang="zh-CN" altLang="en-US" sz="2400">
                <a:ea typeface="华文细黑" pitchFamily="2" charset="-122"/>
              </a:rPr>
              <a:t>轮</a:t>
            </a:r>
            <a:r>
              <a:rPr lang="en-US" altLang="zh-CN" sz="2400">
                <a:ea typeface="华文细黑" pitchFamily="2" charset="-122"/>
              </a:rPr>
              <a:t>;</a:t>
            </a:r>
          </a:p>
          <a:p>
            <a:pPr marL="274638" indent="-274638">
              <a:buClr>
                <a:srgbClr val="FF3300"/>
              </a:buClr>
              <a:buFontTx/>
              <a:buChar char="•"/>
            </a:pPr>
            <a:r>
              <a:rPr lang="zh-CN" altLang="en-US" sz="2400">
                <a:ea typeface="华文细黑" pitchFamily="2" charset="-122"/>
              </a:rPr>
              <a:t>从第</a:t>
            </a:r>
            <a:r>
              <a:rPr lang="en-US" altLang="zh-CN" sz="2400">
                <a:ea typeface="华文细黑" pitchFamily="2" charset="-122"/>
              </a:rPr>
              <a:t>1</a:t>
            </a:r>
            <a:r>
              <a:rPr lang="zh-CN" altLang="en-US" sz="2400">
                <a:ea typeface="华文细黑" pitchFamily="2" charset="-122"/>
              </a:rPr>
              <a:t>个开始，两两比较，大者交换到后面（右边）</a:t>
            </a:r>
            <a:r>
              <a:rPr lang="en-US" altLang="zh-CN" sz="2400">
                <a:ea typeface="华文细黑" pitchFamily="2" charset="-122"/>
              </a:rPr>
              <a:t>;</a:t>
            </a:r>
          </a:p>
          <a:p>
            <a:pPr marL="274638" indent="-274638">
              <a:buClr>
                <a:srgbClr val="FF3300"/>
              </a:buClr>
              <a:buFontTx/>
              <a:buChar char="•"/>
            </a:pPr>
            <a:r>
              <a:rPr lang="zh-CN" altLang="en-US" sz="2400">
                <a:ea typeface="华文细黑" pitchFamily="2" charset="-122"/>
              </a:rPr>
              <a:t>每轮从第</a:t>
            </a:r>
            <a:r>
              <a:rPr lang="en-US" altLang="zh-CN" sz="2400">
                <a:ea typeface="华文细黑" pitchFamily="2" charset="-122"/>
              </a:rPr>
              <a:t>1</a:t>
            </a:r>
            <a:r>
              <a:rPr lang="zh-CN" altLang="en-US" sz="2400">
                <a:ea typeface="华文细黑" pitchFamily="2" charset="-122"/>
              </a:rPr>
              <a:t>个比到第</a:t>
            </a:r>
            <a:r>
              <a:rPr lang="en-US" altLang="zh-CN" sz="2400">
                <a:ea typeface="华文细黑" pitchFamily="2" charset="-122"/>
              </a:rPr>
              <a:t>n-i</a:t>
            </a:r>
            <a:r>
              <a:rPr lang="zh-CN" altLang="en-US" sz="2400">
                <a:ea typeface="华文细黑" pitchFamily="2" charset="-122"/>
              </a:rPr>
              <a:t>个。 </a:t>
            </a:r>
          </a:p>
        </p:txBody>
      </p:sp>
      <p:sp>
        <p:nvSpPr>
          <p:cNvPr id="60509" name="Text Box 93"/>
          <p:cNvSpPr txBox="1">
            <a:spLocks noChangeArrowheads="1"/>
          </p:cNvSpPr>
          <p:nvPr/>
        </p:nvSpPr>
        <p:spPr bwMode="auto">
          <a:xfrm>
            <a:off x="827088" y="404813"/>
            <a:ext cx="7561262" cy="1206500"/>
          </a:xfrm>
          <a:prstGeom prst="rect">
            <a:avLst/>
          </a:prstGeom>
          <a:solidFill>
            <a:srgbClr val="CCFFFF"/>
          </a:solidFill>
          <a:ln w="19050">
            <a:solidFill>
              <a:srgbClr val="FF6600"/>
            </a:solidFill>
            <a:miter lim="800000"/>
            <a:headEnd/>
            <a:tailEnd/>
          </a:ln>
        </p:spPr>
        <p:txBody>
          <a:bodyPr>
            <a:spAutoFit/>
          </a:bodyPr>
          <a:lstStyle/>
          <a:p>
            <a:r>
              <a:rPr lang="zh-CN" altLang="en-US" sz="2400">
                <a:ea typeface="华文细黑" pitchFamily="2" charset="-122"/>
              </a:rPr>
              <a:t>这种排序方法之所以叫“冒泡法”，是因为在排序过程中，较小的数象气泡一样逐渐往前冒（向上冒），大的数逐渐向后沉，最终完成排序。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0509"/>
                                        </p:tgtEl>
                                        <p:attrNameLst>
                                          <p:attrName>style.visibility</p:attrName>
                                        </p:attrNameLst>
                                      </p:cBhvr>
                                      <p:to>
                                        <p:strVal val="visible"/>
                                      </p:to>
                                    </p:set>
                                    <p:anim calcmode="lin" valueType="num">
                                      <p:cBhvr additive="base">
                                        <p:cTn id="7" dur="500" fill="hold"/>
                                        <p:tgtEl>
                                          <p:spTgt spid="60509"/>
                                        </p:tgtEl>
                                        <p:attrNameLst>
                                          <p:attrName>ppt_x</p:attrName>
                                        </p:attrNameLst>
                                      </p:cBhvr>
                                      <p:tavLst>
                                        <p:tav tm="0">
                                          <p:val>
                                            <p:strVal val="1+#ppt_w/2"/>
                                          </p:val>
                                        </p:tav>
                                        <p:tav tm="100000">
                                          <p:val>
                                            <p:strVal val="#ppt_x"/>
                                          </p:val>
                                        </p:tav>
                                      </p:tavLst>
                                    </p:anim>
                                    <p:anim calcmode="lin" valueType="num">
                                      <p:cBhvr additive="base">
                                        <p:cTn id="8" dur="500" fill="hold"/>
                                        <p:tgtEl>
                                          <p:spTgt spid="60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09" grpId="0" animBg="1"/>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57200"/>
            <a:ext cx="8229600" cy="739775"/>
          </a:xfrm>
        </p:spPr>
        <p:txBody>
          <a:bodyPr/>
          <a:lstStyle/>
          <a:p>
            <a:pPr eaLnBrk="1" hangingPunct="1"/>
            <a:r>
              <a:rPr lang="zh-CN" altLang="en-US" sz="3200" smtClean="0">
                <a:ea typeface="华文细黑" pitchFamily="2" charset="-122"/>
              </a:rPr>
              <a:t>流程图和程序如下：</a:t>
            </a:r>
            <a:r>
              <a:rPr lang="zh-CN" altLang="en-US" sz="4000" smtClean="0"/>
              <a:t> </a:t>
            </a:r>
          </a:p>
        </p:txBody>
      </p:sp>
      <p:pic>
        <p:nvPicPr>
          <p:cNvPr id="34819" name="Picture 4" descr="冒泡法"/>
          <p:cNvPicPr>
            <a:picLocks noChangeAspect="1" noChangeArrowheads="1"/>
          </p:cNvPicPr>
          <p:nvPr>
            <p:ph idx="1"/>
          </p:nvPr>
        </p:nvPicPr>
        <p:blipFill>
          <a:blip r:embed="rId2"/>
          <a:srcRect/>
          <a:stretch>
            <a:fillRect/>
          </a:stretch>
        </p:blipFill>
        <p:spPr>
          <a:xfrm>
            <a:off x="3419475" y="1989138"/>
            <a:ext cx="5435600" cy="2768600"/>
          </a:xfrm>
          <a:noFill/>
        </p:spPr>
      </p:pic>
      <p:sp>
        <p:nvSpPr>
          <p:cNvPr id="34820" name="Text Box 6"/>
          <p:cNvSpPr txBox="1">
            <a:spLocks noChangeArrowheads="1"/>
          </p:cNvSpPr>
          <p:nvPr/>
        </p:nvSpPr>
        <p:spPr bwMode="auto">
          <a:xfrm>
            <a:off x="395288" y="1412875"/>
            <a:ext cx="2808287" cy="4673600"/>
          </a:xfrm>
          <a:prstGeom prst="rect">
            <a:avLst/>
          </a:prstGeom>
          <a:solidFill>
            <a:srgbClr val="993366"/>
          </a:solidFill>
          <a:ln w="9525">
            <a:solidFill>
              <a:srgbClr val="FF6600"/>
            </a:solidFill>
            <a:miter lim="800000"/>
            <a:headEnd/>
            <a:tailEnd/>
          </a:ln>
        </p:spPr>
        <p:txBody>
          <a:bodyPr>
            <a:spAutoFit/>
          </a:bodyPr>
          <a:lstStyle/>
          <a:p>
            <a:r>
              <a:rPr lang="en-US" altLang="zh-CN" sz="2000">
                <a:solidFill>
                  <a:schemeClr val="bg1"/>
                </a:solidFill>
              </a:rPr>
              <a:t>#define N 5      </a:t>
            </a:r>
          </a:p>
          <a:p>
            <a:r>
              <a:rPr lang="en-US" altLang="zh-CN" sz="2000">
                <a:solidFill>
                  <a:schemeClr val="bg1"/>
                </a:solidFill>
              </a:rPr>
              <a:t>main()</a:t>
            </a:r>
          </a:p>
          <a:p>
            <a:r>
              <a:rPr lang="en-US" altLang="zh-CN" sz="2000">
                <a:solidFill>
                  <a:schemeClr val="bg1"/>
                </a:solidFill>
              </a:rPr>
              <a:t>{ int i,j,t,a[N+1];</a:t>
            </a:r>
          </a:p>
          <a:p>
            <a:r>
              <a:rPr lang="en-US" altLang="zh-CN" sz="2000">
                <a:solidFill>
                  <a:schemeClr val="bg1"/>
                </a:solidFill>
              </a:rPr>
              <a:t>  for (i=1;i&lt;=N;i++)</a:t>
            </a:r>
          </a:p>
          <a:p>
            <a:r>
              <a:rPr lang="en-US" altLang="zh-CN" sz="2000">
                <a:solidFill>
                  <a:schemeClr val="bg1"/>
                </a:solidFill>
              </a:rPr>
              <a:t>   scanf("%d",&amp;a[i]);</a:t>
            </a:r>
          </a:p>
          <a:p>
            <a:r>
              <a:rPr lang="en-US" altLang="zh-CN" sz="2000">
                <a:solidFill>
                  <a:schemeClr val="bg1"/>
                </a:solidFill>
              </a:rPr>
              <a:t>  for (i=1;i&lt;=N-1;i++)</a:t>
            </a:r>
          </a:p>
          <a:p>
            <a:r>
              <a:rPr lang="en-US" altLang="zh-CN" sz="2000">
                <a:solidFill>
                  <a:schemeClr val="bg1"/>
                </a:solidFill>
              </a:rPr>
              <a:t>   for (j=1;j&lt;=N-i;j++)</a:t>
            </a:r>
          </a:p>
          <a:p>
            <a:r>
              <a:rPr lang="en-US" altLang="zh-CN" sz="2000">
                <a:solidFill>
                  <a:schemeClr val="bg1"/>
                </a:solidFill>
              </a:rPr>
              <a:t>   if (a[j]&gt;a[j+1])</a:t>
            </a:r>
          </a:p>
          <a:p>
            <a:r>
              <a:rPr lang="en-US" altLang="zh-CN" sz="2000">
                <a:solidFill>
                  <a:schemeClr val="bg1"/>
                </a:solidFill>
              </a:rPr>
              <a:t>    {  t=a[j];</a:t>
            </a:r>
          </a:p>
          <a:p>
            <a:r>
              <a:rPr lang="en-US" altLang="zh-CN" sz="2000">
                <a:solidFill>
                  <a:schemeClr val="bg1"/>
                </a:solidFill>
              </a:rPr>
              <a:t>       a[j]=a[j+1];</a:t>
            </a:r>
          </a:p>
          <a:p>
            <a:r>
              <a:rPr lang="en-US" altLang="zh-CN" sz="2000">
                <a:solidFill>
                  <a:schemeClr val="bg1"/>
                </a:solidFill>
              </a:rPr>
              <a:t>       a[j+1]=t;</a:t>
            </a:r>
          </a:p>
          <a:p>
            <a:r>
              <a:rPr lang="en-US" altLang="zh-CN" sz="2000">
                <a:solidFill>
                  <a:schemeClr val="bg1"/>
                </a:solidFill>
              </a:rPr>
              <a:t>    }</a:t>
            </a:r>
          </a:p>
          <a:p>
            <a:r>
              <a:rPr lang="en-US" altLang="zh-CN" sz="2000">
                <a:solidFill>
                  <a:schemeClr val="bg1"/>
                </a:solidFill>
              </a:rPr>
              <a:t>   for (i=1;i&lt;=N;i++)</a:t>
            </a:r>
          </a:p>
          <a:p>
            <a:r>
              <a:rPr lang="en-US" altLang="zh-CN" sz="2000">
                <a:solidFill>
                  <a:schemeClr val="bg1"/>
                </a:solidFill>
              </a:rPr>
              <a:t>      printf("%d ",a[i]);</a:t>
            </a:r>
          </a:p>
          <a:p>
            <a:r>
              <a:rPr lang="en-US" altLang="zh-CN" sz="2000">
                <a:solidFill>
                  <a:schemeClr val="bg1"/>
                </a:solidFill>
              </a:rPr>
              <a:t>}</a:t>
            </a:r>
          </a:p>
        </p:txBody>
      </p:sp>
    </p:spTree>
  </p:cSld>
  <p:clrMapOvr>
    <a:masterClrMapping/>
  </p:clrMapOvr>
  <p:transition>
    <p:blinds dir="vert"/>
  </p:transition>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ea typeface="华文细黑" pitchFamily="2" charset="-122"/>
              </a:rPr>
              <a:t>②</a:t>
            </a:r>
            <a:r>
              <a:rPr lang="zh-CN" altLang="en-US" smtClean="0">
                <a:ea typeface="华文细黑" pitchFamily="2" charset="-122"/>
              </a:rPr>
              <a:t>选择法</a:t>
            </a:r>
          </a:p>
        </p:txBody>
      </p:sp>
      <p:sp>
        <p:nvSpPr>
          <p:cNvPr id="35843" name="Rectangle 3"/>
          <p:cNvSpPr>
            <a:spLocks noGrp="1" noChangeArrowheads="1"/>
          </p:cNvSpPr>
          <p:nvPr>
            <p:ph type="body" idx="1"/>
          </p:nvPr>
        </p:nvSpPr>
        <p:spPr/>
        <p:txBody>
          <a:bodyPr/>
          <a:lstStyle/>
          <a:p>
            <a:pPr eaLnBrk="1" hangingPunct="1"/>
            <a:r>
              <a:rPr lang="zh-CN" altLang="en-US" smtClean="0">
                <a:ea typeface="华文细黑" pitchFamily="2" charset="-122"/>
              </a:rPr>
              <a:t>从算法优化的角度对“冒泡法”进行改进。</a:t>
            </a:r>
          </a:p>
          <a:p>
            <a:pPr eaLnBrk="1" hangingPunct="1"/>
            <a:r>
              <a:rPr lang="zh-CN" altLang="en-US" smtClean="0">
                <a:ea typeface="华文细黑" pitchFamily="2" charset="-122"/>
              </a:rPr>
              <a:t>冒泡法每一轮都要将数组中的数两两比较</a:t>
            </a:r>
            <a:r>
              <a:rPr lang="en-US" altLang="zh-CN" smtClean="0">
                <a:ea typeface="华文细黑" pitchFamily="2" charset="-122"/>
              </a:rPr>
              <a:t>,</a:t>
            </a:r>
            <a:r>
              <a:rPr lang="zh-CN" altLang="en-US" smtClean="0">
                <a:ea typeface="华文细黑" pitchFamily="2" charset="-122"/>
              </a:rPr>
              <a:t>并根据大小交换之</a:t>
            </a:r>
            <a:r>
              <a:rPr lang="en-US" altLang="zh-CN" smtClean="0">
                <a:ea typeface="华文细黑" pitchFamily="2" charset="-122"/>
              </a:rPr>
              <a:t>——</a:t>
            </a:r>
            <a:r>
              <a:rPr lang="zh-CN" altLang="en-US" smtClean="0">
                <a:ea typeface="华文细黑" pitchFamily="2" charset="-122"/>
              </a:rPr>
              <a:t>效率低。</a:t>
            </a:r>
          </a:p>
          <a:p>
            <a:pPr eaLnBrk="1" hangingPunct="1"/>
            <a:r>
              <a:rPr lang="zh-CN" altLang="en-US" smtClean="0">
                <a:ea typeface="华文细黑" pitchFamily="2" charset="-122"/>
              </a:rPr>
              <a:t>选择法改进处：两两比较后并不马上交换，而是找到最小数后记下其下标。在一轮比较完毕后，再将最小的数一次交换到位。</a:t>
            </a:r>
            <a:r>
              <a:rPr lang="en-US" altLang="zh-CN" smtClean="0">
                <a:ea typeface="华文细黑" pitchFamily="2" charset="-122"/>
              </a:rPr>
              <a:t>——</a:t>
            </a:r>
            <a:r>
              <a:rPr lang="zh-CN" altLang="en-US" smtClean="0">
                <a:ea typeface="华文细黑" pitchFamily="2" charset="-122"/>
              </a:rPr>
              <a:t>比较次数不变，交换次数减少。</a:t>
            </a:r>
          </a:p>
        </p:txBody>
      </p:sp>
    </p:spTree>
  </p:cSld>
  <p:clrMapOvr>
    <a:masterClrMapping/>
  </p:clrMapOvr>
  <p:transition>
    <p:blinds dir="vert"/>
  </p:transition>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228600" y="404813"/>
            <a:ext cx="8915400" cy="5943600"/>
          </a:xfrm>
        </p:spPr>
        <p:txBody>
          <a:bodyPr/>
          <a:lstStyle/>
          <a:p>
            <a:pPr marL="0" indent="0" eaLnBrk="1" hangingPunct="1">
              <a:lnSpc>
                <a:spcPct val="90000"/>
              </a:lnSpc>
            </a:pPr>
            <a:r>
              <a:rPr lang="zh-CN" altLang="en-US" b="1" smtClean="0">
                <a:solidFill>
                  <a:srgbClr val="3333FF"/>
                </a:solidFill>
                <a:latin typeface="Times New Roman" pitchFamily="18" charset="0"/>
                <a:ea typeface="华文细黑" pitchFamily="2" charset="-122"/>
                <a:cs typeface="Times New Roman" pitchFamily="18" charset="0"/>
              </a:rPr>
              <a:t>问题</a:t>
            </a:r>
          </a:p>
          <a:p>
            <a:pPr marL="0" indent="0" eaLnBrk="1" hangingPunct="1">
              <a:lnSpc>
                <a:spcPct val="90000"/>
              </a:lnSpc>
              <a:buFont typeface="Wingdings" pitchFamily="2" charset="2"/>
              <a:buNone/>
            </a:pPr>
            <a:r>
              <a:rPr lang="zh-CN" altLang="en-US" sz="2800" b="1" smtClean="0">
                <a:latin typeface="Times New Roman" pitchFamily="18" charset="0"/>
                <a:ea typeface="华文细黑" pitchFamily="2" charset="-122"/>
                <a:cs typeface="Times New Roman" pitchFamily="18" charset="0"/>
              </a:rPr>
              <a:t>  </a:t>
            </a:r>
            <a:r>
              <a:rPr lang="zh-CN" altLang="en-US" sz="2800" b="1" smtClean="0">
                <a:solidFill>
                  <a:srgbClr val="800000"/>
                </a:solidFill>
                <a:latin typeface="Times New Roman" pitchFamily="18" charset="0"/>
                <a:ea typeface="华文细黑" pitchFamily="2" charset="-122"/>
                <a:cs typeface="Times New Roman" pitchFamily="18" charset="0"/>
              </a:rPr>
              <a:t>将 </a:t>
            </a:r>
            <a:r>
              <a:rPr lang="en-US" altLang="zh-CN" sz="2800" b="1" smtClean="0">
                <a:solidFill>
                  <a:srgbClr val="800000"/>
                </a:solidFill>
                <a:latin typeface="Times New Roman" pitchFamily="18" charset="0"/>
                <a:ea typeface="华文细黑" pitchFamily="2" charset="-122"/>
                <a:cs typeface="Times New Roman" pitchFamily="18" charset="0"/>
              </a:rPr>
              <a:t>23</a:t>
            </a:r>
            <a:r>
              <a:rPr lang="zh-CN" altLang="en-US" sz="2800" b="1" smtClean="0">
                <a:solidFill>
                  <a:srgbClr val="800000"/>
                </a:solidFill>
                <a:latin typeface="Times New Roman" pitchFamily="18" charset="0"/>
                <a:ea typeface="华文细黑" pitchFamily="2" charset="-122"/>
                <a:cs typeface="Times New Roman" pitchFamily="18" charset="0"/>
              </a:rPr>
              <a:t>、</a:t>
            </a:r>
            <a:r>
              <a:rPr lang="en-US" altLang="zh-CN" sz="2800" b="1" smtClean="0">
                <a:solidFill>
                  <a:srgbClr val="800000"/>
                </a:solidFill>
                <a:latin typeface="Times New Roman" pitchFamily="18" charset="0"/>
                <a:ea typeface="华文细黑" pitchFamily="2" charset="-122"/>
                <a:cs typeface="Times New Roman" pitchFamily="18" charset="0"/>
              </a:rPr>
              <a:t>1</a:t>
            </a:r>
            <a:r>
              <a:rPr lang="zh-CN" altLang="en-US" sz="2800" b="1" smtClean="0">
                <a:solidFill>
                  <a:srgbClr val="800000"/>
                </a:solidFill>
                <a:latin typeface="Times New Roman" pitchFamily="18" charset="0"/>
                <a:ea typeface="华文细黑" pitchFamily="2" charset="-122"/>
                <a:cs typeface="Times New Roman" pitchFamily="18" charset="0"/>
              </a:rPr>
              <a:t>、</a:t>
            </a:r>
            <a:r>
              <a:rPr lang="en-US" altLang="zh-CN" sz="2800" b="1" smtClean="0">
                <a:solidFill>
                  <a:srgbClr val="800000"/>
                </a:solidFill>
                <a:latin typeface="Times New Roman" pitchFamily="18" charset="0"/>
                <a:ea typeface="华文细黑" pitchFamily="2" charset="-122"/>
                <a:cs typeface="Times New Roman" pitchFamily="18" charset="0"/>
              </a:rPr>
              <a:t>0</a:t>
            </a:r>
            <a:r>
              <a:rPr lang="zh-CN" altLang="en-US" sz="2800" b="1" smtClean="0">
                <a:solidFill>
                  <a:srgbClr val="800000"/>
                </a:solidFill>
                <a:latin typeface="Times New Roman" pitchFamily="18" charset="0"/>
                <a:ea typeface="华文细黑" pitchFamily="2" charset="-122"/>
                <a:cs typeface="Times New Roman" pitchFamily="18" charset="0"/>
              </a:rPr>
              <a:t>、</a:t>
            </a:r>
            <a:r>
              <a:rPr lang="en-US" altLang="zh-CN" sz="2800" b="1" smtClean="0">
                <a:solidFill>
                  <a:srgbClr val="800000"/>
                </a:solidFill>
                <a:latin typeface="Times New Roman" pitchFamily="18" charset="0"/>
                <a:ea typeface="华文细黑" pitchFamily="2" charset="-122"/>
                <a:cs typeface="Times New Roman" pitchFamily="18" charset="0"/>
              </a:rPr>
              <a:t>43</a:t>
            </a:r>
            <a:r>
              <a:rPr lang="zh-CN" altLang="en-US" sz="2800" b="1" smtClean="0">
                <a:solidFill>
                  <a:srgbClr val="800000"/>
                </a:solidFill>
                <a:latin typeface="Times New Roman" pitchFamily="18" charset="0"/>
                <a:ea typeface="华文细黑" pitchFamily="2" charset="-122"/>
                <a:cs typeface="Times New Roman" pitchFamily="18" charset="0"/>
              </a:rPr>
              <a:t>、</a:t>
            </a:r>
            <a:r>
              <a:rPr lang="en-US" altLang="zh-CN" sz="2800" b="1" smtClean="0">
                <a:solidFill>
                  <a:srgbClr val="800000"/>
                </a:solidFill>
                <a:latin typeface="Times New Roman" pitchFamily="18" charset="0"/>
                <a:ea typeface="华文细黑" pitchFamily="2" charset="-122"/>
                <a:cs typeface="Times New Roman" pitchFamily="18" charset="0"/>
              </a:rPr>
              <a:t>-3 </a:t>
            </a:r>
            <a:r>
              <a:rPr lang="zh-CN" altLang="en-US" sz="2800" b="1" smtClean="0">
                <a:latin typeface="Times New Roman" pitchFamily="18" charset="0"/>
                <a:ea typeface="华文细黑" pitchFamily="2" charset="-122"/>
                <a:cs typeface="Times New Roman" pitchFamily="18" charset="0"/>
              </a:rPr>
              <a:t>和 </a:t>
            </a:r>
            <a:r>
              <a:rPr lang="en-US" altLang="zh-CN" sz="2800" b="1" smtClean="0">
                <a:solidFill>
                  <a:srgbClr val="800000"/>
                </a:solidFill>
                <a:latin typeface="Times New Roman" pitchFamily="18" charset="0"/>
                <a:ea typeface="华文细黑" pitchFamily="2" charset="-122"/>
                <a:cs typeface="Times New Roman" pitchFamily="18" charset="0"/>
              </a:rPr>
              <a:t>7 </a:t>
            </a:r>
            <a:r>
              <a:rPr lang="zh-CN" altLang="en-US" sz="2800" b="1" smtClean="0">
                <a:latin typeface="Times New Roman" pitchFamily="18" charset="0"/>
                <a:ea typeface="华文细黑" pitchFamily="2" charset="-122"/>
                <a:cs typeface="Times New Roman" pitchFamily="18" charset="0"/>
              </a:rPr>
              <a:t>从小到大排列。</a:t>
            </a:r>
            <a:endParaRPr lang="zh-CN" altLang="en-US" sz="2800" b="1" smtClean="0">
              <a:solidFill>
                <a:srgbClr val="FF0000"/>
              </a:solidFill>
              <a:latin typeface="Times New Roman" pitchFamily="18" charset="0"/>
              <a:ea typeface="华文细黑" pitchFamily="2" charset="-122"/>
              <a:cs typeface="Times New Roman" pitchFamily="18" charset="0"/>
            </a:endParaRPr>
          </a:p>
          <a:p>
            <a:pPr marL="0" indent="0" eaLnBrk="1" hangingPunct="1">
              <a:lnSpc>
                <a:spcPct val="90000"/>
              </a:lnSpc>
            </a:pPr>
            <a:r>
              <a:rPr lang="zh-CN" altLang="en-US" b="1" smtClean="0">
                <a:solidFill>
                  <a:srgbClr val="3333FF"/>
                </a:solidFill>
                <a:latin typeface="Times New Roman" pitchFamily="18" charset="0"/>
                <a:ea typeface="华文细黑" pitchFamily="2" charset="-122"/>
                <a:cs typeface="Times New Roman" pitchFamily="18" charset="0"/>
              </a:rPr>
              <a:t>选择排序法</a:t>
            </a:r>
          </a:p>
          <a:p>
            <a:pPr marL="0" indent="0" eaLnBrk="1" hangingPunct="1">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  </a:t>
            </a:r>
            <a:r>
              <a:rPr lang="zh-CN" altLang="en-US" sz="2800" b="1" smtClean="0">
                <a:latin typeface="Times New Roman" pitchFamily="18" charset="0"/>
                <a:ea typeface="华文细黑" pitchFamily="2" charset="-122"/>
                <a:cs typeface="Times New Roman" pitchFamily="18" charset="0"/>
              </a:rPr>
              <a:t>若有</a:t>
            </a:r>
            <a:r>
              <a:rPr lang="en-US" altLang="zh-CN" sz="2800" b="1" smtClean="0">
                <a:solidFill>
                  <a:srgbClr val="FF3300"/>
                </a:solidFill>
                <a:latin typeface="Times New Roman" pitchFamily="18" charset="0"/>
                <a:ea typeface="华文细黑" pitchFamily="2" charset="-122"/>
                <a:cs typeface="Times New Roman" pitchFamily="18" charset="0"/>
              </a:rPr>
              <a:t>N</a:t>
            </a:r>
            <a:r>
              <a:rPr lang="zh-CN" altLang="en-US" sz="2800" b="1" smtClean="0">
                <a:latin typeface="Times New Roman" pitchFamily="18" charset="0"/>
                <a:ea typeface="华文细黑" pitchFamily="2" charset="-122"/>
                <a:cs typeface="Times New Roman" pitchFamily="18" charset="0"/>
              </a:rPr>
              <a:t>个数，则需要进行</a:t>
            </a:r>
            <a:r>
              <a:rPr lang="en-US" altLang="zh-CN" sz="2800" b="1" smtClean="0">
                <a:solidFill>
                  <a:srgbClr val="FF3300"/>
                </a:solidFill>
                <a:latin typeface="Times New Roman" pitchFamily="18" charset="0"/>
                <a:ea typeface="华文细黑" pitchFamily="2" charset="-122"/>
                <a:cs typeface="Times New Roman" pitchFamily="18" charset="0"/>
              </a:rPr>
              <a:t>N-1</a:t>
            </a:r>
            <a:r>
              <a:rPr lang="zh-CN" altLang="en-US" sz="2800" b="1" smtClean="0">
                <a:latin typeface="Times New Roman" pitchFamily="18" charset="0"/>
                <a:ea typeface="华文细黑" pitchFamily="2" charset="-122"/>
                <a:cs typeface="Times New Roman" pitchFamily="18" charset="0"/>
              </a:rPr>
              <a:t>轮排序处理。</a:t>
            </a:r>
          </a:p>
          <a:p>
            <a:pPr marL="0" indent="0" eaLnBrk="1" hangingPunct="1">
              <a:lnSpc>
                <a:spcPct val="90000"/>
              </a:lnSpc>
              <a:buFont typeface="Wingdings" pitchFamily="2" charset="2"/>
              <a:buNone/>
            </a:pPr>
            <a:r>
              <a:rPr lang="zh-CN" altLang="en-US" sz="2800" b="1" smtClean="0">
                <a:latin typeface="Times New Roman" pitchFamily="18" charset="0"/>
                <a:ea typeface="华文细黑" pitchFamily="2" charset="-122"/>
                <a:cs typeface="Times New Roman" pitchFamily="18" charset="0"/>
              </a:rPr>
              <a:t>  第 </a:t>
            </a:r>
            <a:r>
              <a:rPr lang="en-US" altLang="zh-CN" sz="2800" b="1" smtClean="0">
                <a:latin typeface="Times New Roman" pitchFamily="18" charset="0"/>
                <a:ea typeface="华文细黑" pitchFamily="2" charset="-122"/>
                <a:cs typeface="Times New Roman" pitchFamily="18" charset="0"/>
              </a:rPr>
              <a:t>1 </a:t>
            </a:r>
            <a:r>
              <a:rPr lang="zh-CN" altLang="en-US" sz="2800" b="1" smtClean="0">
                <a:latin typeface="Times New Roman" pitchFamily="18" charset="0"/>
                <a:ea typeface="华文细黑" pitchFamily="2" charset="-122"/>
                <a:cs typeface="Times New Roman" pitchFamily="18" charset="0"/>
              </a:rPr>
              <a:t>轮排序从</a:t>
            </a:r>
            <a:r>
              <a:rPr lang="en-US" altLang="zh-CN" sz="2800" b="1" smtClean="0">
                <a:latin typeface="Times New Roman" pitchFamily="18" charset="0"/>
                <a:ea typeface="华文细黑" pitchFamily="2" charset="-122"/>
                <a:cs typeface="Times New Roman" pitchFamily="18" charset="0"/>
              </a:rPr>
              <a:t>1</a:t>
            </a:r>
            <a:r>
              <a:rPr lang="zh-CN" altLang="en-US" sz="2800" b="1" smtClean="0">
                <a:latin typeface="Times New Roman" pitchFamily="18" charset="0"/>
                <a:ea typeface="华文细黑" pitchFamily="2" charset="-122"/>
                <a:cs typeface="Times New Roman" pitchFamily="18" charset="0"/>
              </a:rPr>
              <a:t>～</a:t>
            </a:r>
            <a:r>
              <a:rPr lang="en-US" altLang="zh-CN" sz="2800" b="1" smtClean="0">
                <a:latin typeface="Times New Roman" pitchFamily="18" charset="0"/>
                <a:ea typeface="华文细黑" pitchFamily="2" charset="-122"/>
                <a:cs typeface="Times New Roman" pitchFamily="18" charset="0"/>
              </a:rPr>
              <a:t>N</a:t>
            </a:r>
            <a:r>
              <a:rPr lang="zh-CN" altLang="en-US" sz="2800" b="1" smtClean="0">
                <a:latin typeface="Times New Roman" pitchFamily="18" charset="0"/>
                <a:ea typeface="华文细黑" pitchFamily="2" charset="-122"/>
                <a:cs typeface="Times New Roman" pitchFamily="18" charset="0"/>
              </a:rPr>
              <a:t>个数中找出最小的数，然后将它与第</a:t>
            </a:r>
            <a:r>
              <a:rPr lang="en-US" altLang="zh-CN" sz="2800" b="1" smtClean="0">
                <a:latin typeface="Times New Roman" pitchFamily="18" charset="0"/>
                <a:ea typeface="华文细黑" pitchFamily="2" charset="-122"/>
                <a:cs typeface="Times New Roman" pitchFamily="18" charset="0"/>
              </a:rPr>
              <a:t>1</a:t>
            </a:r>
            <a:r>
              <a:rPr lang="zh-CN" altLang="en-US" sz="2800" b="1" smtClean="0">
                <a:latin typeface="Times New Roman" pitchFamily="18" charset="0"/>
                <a:ea typeface="华文细黑" pitchFamily="2" charset="-122"/>
                <a:cs typeface="Times New Roman" pitchFamily="18" charset="0"/>
              </a:rPr>
              <a:t>个数交换。第</a:t>
            </a:r>
            <a:r>
              <a:rPr lang="en-US" altLang="zh-CN" sz="2800" b="1" smtClean="0">
                <a:latin typeface="Times New Roman" pitchFamily="18" charset="0"/>
                <a:ea typeface="华文细黑" pitchFamily="2" charset="-122"/>
                <a:cs typeface="Times New Roman" pitchFamily="18" charset="0"/>
              </a:rPr>
              <a:t>1</a:t>
            </a:r>
            <a:r>
              <a:rPr lang="zh-CN" altLang="en-US" sz="2800" b="1" smtClean="0">
                <a:latin typeface="Times New Roman" pitchFamily="18" charset="0"/>
                <a:ea typeface="华文细黑" pitchFamily="2" charset="-122"/>
                <a:cs typeface="Times New Roman" pitchFamily="18" charset="0"/>
              </a:rPr>
              <a:t>个数则是最小的数。</a:t>
            </a:r>
          </a:p>
          <a:p>
            <a:pPr marL="0" indent="0" eaLnBrk="1" hangingPunct="1">
              <a:lnSpc>
                <a:spcPct val="90000"/>
              </a:lnSpc>
              <a:buFont typeface="Wingdings" pitchFamily="2" charset="2"/>
              <a:buNone/>
            </a:pPr>
            <a:r>
              <a:rPr lang="zh-CN" altLang="en-US" sz="2800" b="1" smtClean="0">
                <a:latin typeface="Times New Roman" pitchFamily="18" charset="0"/>
                <a:ea typeface="华文细黑" pitchFamily="2" charset="-122"/>
                <a:cs typeface="Times New Roman" pitchFamily="18" charset="0"/>
              </a:rPr>
              <a:t>　第 </a:t>
            </a:r>
            <a:r>
              <a:rPr lang="en-US" altLang="zh-CN" sz="2800" b="1" smtClean="0">
                <a:solidFill>
                  <a:srgbClr val="FF3300"/>
                </a:solidFill>
                <a:latin typeface="Times New Roman" pitchFamily="18" charset="0"/>
                <a:ea typeface="华文细黑" pitchFamily="2" charset="-122"/>
                <a:cs typeface="Times New Roman" pitchFamily="18" charset="0"/>
              </a:rPr>
              <a:t>2</a:t>
            </a:r>
            <a:r>
              <a:rPr lang="en-US" altLang="zh-CN" sz="2800" b="1" smtClean="0">
                <a:solidFill>
                  <a:srgbClr val="00FF00"/>
                </a:solidFill>
                <a:latin typeface="Times New Roman" pitchFamily="18" charset="0"/>
                <a:ea typeface="华文细黑" pitchFamily="2" charset="-122"/>
                <a:cs typeface="Times New Roman" pitchFamily="18" charset="0"/>
              </a:rPr>
              <a:t> </a:t>
            </a:r>
            <a:r>
              <a:rPr lang="zh-CN" altLang="en-US" sz="2800" b="1" smtClean="0">
                <a:latin typeface="Times New Roman" pitchFamily="18" charset="0"/>
                <a:ea typeface="华文细黑" pitchFamily="2" charset="-122"/>
                <a:cs typeface="Times New Roman" pitchFamily="18" charset="0"/>
              </a:rPr>
              <a:t>轮排序从</a:t>
            </a:r>
            <a:r>
              <a:rPr lang="en-US" altLang="zh-CN" sz="2800" b="1" smtClean="0">
                <a:solidFill>
                  <a:srgbClr val="FF3300"/>
                </a:solidFill>
                <a:latin typeface="Times New Roman" pitchFamily="18" charset="0"/>
                <a:ea typeface="华文细黑" pitchFamily="2" charset="-122"/>
                <a:cs typeface="Times New Roman" pitchFamily="18" charset="0"/>
              </a:rPr>
              <a:t>2</a:t>
            </a:r>
            <a:r>
              <a:rPr lang="zh-CN" altLang="en-US" sz="2800" b="1" smtClean="0">
                <a:solidFill>
                  <a:srgbClr val="FF3300"/>
                </a:solidFill>
                <a:latin typeface="Times New Roman" pitchFamily="18" charset="0"/>
                <a:ea typeface="华文细黑" pitchFamily="2" charset="-122"/>
                <a:cs typeface="Times New Roman" pitchFamily="18" charset="0"/>
              </a:rPr>
              <a:t>～</a:t>
            </a:r>
            <a:r>
              <a:rPr lang="en-US" altLang="zh-CN" sz="2800" b="1" smtClean="0">
                <a:solidFill>
                  <a:srgbClr val="FF3300"/>
                </a:solidFill>
                <a:latin typeface="Times New Roman" pitchFamily="18" charset="0"/>
                <a:ea typeface="华文细黑" pitchFamily="2" charset="-122"/>
                <a:cs typeface="Times New Roman" pitchFamily="18" charset="0"/>
              </a:rPr>
              <a:t>N</a:t>
            </a:r>
            <a:r>
              <a:rPr lang="zh-CN" altLang="en-US" sz="2800" b="1" smtClean="0">
                <a:latin typeface="Times New Roman" pitchFamily="18" charset="0"/>
                <a:ea typeface="华文细黑" pitchFamily="2" charset="-122"/>
                <a:cs typeface="Times New Roman" pitchFamily="18" charset="0"/>
              </a:rPr>
              <a:t>个数中找出</a:t>
            </a:r>
            <a:r>
              <a:rPr lang="zh-CN" altLang="en-US" sz="2800" b="1" smtClean="0">
                <a:solidFill>
                  <a:srgbClr val="FF3300"/>
                </a:solidFill>
                <a:latin typeface="Times New Roman" pitchFamily="18" charset="0"/>
                <a:ea typeface="华文细黑" pitchFamily="2" charset="-122"/>
                <a:cs typeface="Times New Roman" pitchFamily="18" charset="0"/>
              </a:rPr>
              <a:t>最小</a:t>
            </a:r>
            <a:r>
              <a:rPr lang="zh-CN" altLang="en-US" sz="2800" b="1" smtClean="0">
                <a:latin typeface="Times New Roman" pitchFamily="18" charset="0"/>
                <a:ea typeface="华文细黑" pitchFamily="2" charset="-122"/>
                <a:cs typeface="Times New Roman" pitchFamily="18" charset="0"/>
              </a:rPr>
              <a:t>的数，然后将它与第</a:t>
            </a:r>
            <a:r>
              <a:rPr lang="en-US" altLang="zh-CN" sz="2800" b="1" smtClean="0">
                <a:solidFill>
                  <a:srgbClr val="FF3300"/>
                </a:solidFill>
                <a:latin typeface="Times New Roman" pitchFamily="18" charset="0"/>
                <a:ea typeface="华文细黑" pitchFamily="2" charset="-122"/>
                <a:cs typeface="Times New Roman" pitchFamily="18" charset="0"/>
              </a:rPr>
              <a:t>2</a:t>
            </a:r>
            <a:r>
              <a:rPr lang="zh-CN" altLang="en-US" sz="2800" b="1" smtClean="0">
                <a:latin typeface="Times New Roman" pitchFamily="18" charset="0"/>
                <a:ea typeface="华文细黑" pitchFamily="2" charset="-122"/>
                <a:cs typeface="Times New Roman" pitchFamily="18" charset="0"/>
              </a:rPr>
              <a:t>个数交换。第</a:t>
            </a:r>
            <a:r>
              <a:rPr lang="en-US" altLang="zh-CN" sz="2800" b="1" smtClean="0">
                <a:solidFill>
                  <a:srgbClr val="FF3300"/>
                </a:solidFill>
                <a:latin typeface="Times New Roman" pitchFamily="18" charset="0"/>
                <a:ea typeface="华文细黑" pitchFamily="2" charset="-122"/>
                <a:cs typeface="Times New Roman" pitchFamily="18" charset="0"/>
              </a:rPr>
              <a:t>2</a:t>
            </a:r>
            <a:r>
              <a:rPr lang="zh-CN" altLang="en-US" sz="2800" b="1" smtClean="0">
                <a:latin typeface="Times New Roman" pitchFamily="18" charset="0"/>
                <a:ea typeface="华文细黑" pitchFamily="2" charset="-122"/>
                <a:cs typeface="Times New Roman" pitchFamily="18" charset="0"/>
              </a:rPr>
              <a:t>个数则是</a:t>
            </a:r>
            <a:r>
              <a:rPr lang="zh-CN" altLang="en-US" sz="2800" b="1" smtClean="0">
                <a:solidFill>
                  <a:srgbClr val="FF3300"/>
                </a:solidFill>
                <a:latin typeface="Times New Roman" pitchFamily="18" charset="0"/>
                <a:ea typeface="华文细黑" pitchFamily="2" charset="-122"/>
                <a:cs typeface="Times New Roman" pitchFamily="18" charset="0"/>
              </a:rPr>
              <a:t>次小</a:t>
            </a:r>
            <a:r>
              <a:rPr lang="zh-CN" altLang="en-US" sz="2800" b="1" smtClean="0">
                <a:latin typeface="Times New Roman" pitchFamily="18" charset="0"/>
                <a:ea typeface="华文细黑" pitchFamily="2" charset="-122"/>
                <a:cs typeface="Times New Roman" pitchFamily="18" charset="0"/>
              </a:rPr>
              <a:t>的数。</a:t>
            </a:r>
          </a:p>
          <a:p>
            <a:pPr marL="0" indent="0" eaLnBrk="1" hangingPunct="1">
              <a:lnSpc>
                <a:spcPct val="90000"/>
              </a:lnSpc>
              <a:buFont typeface="Wingdings" pitchFamily="2" charset="2"/>
              <a:buNone/>
            </a:pPr>
            <a:r>
              <a:rPr lang="zh-CN" altLang="en-US" sz="2800" b="1" smtClean="0">
                <a:latin typeface="Times New Roman" pitchFamily="18" charset="0"/>
                <a:ea typeface="华文细黑" pitchFamily="2" charset="-122"/>
                <a:cs typeface="Times New Roman" pitchFamily="18" charset="0"/>
              </a:rPr>
              <a:t>  经过 </a:t>
            </a:r>
            <a:r>
              <a:rPr lang="en-US" altLang="zh-CN" sz="2800" b="1" smtClean="0">
                <a:solidFill>
                  <a:srgbClr val="0000FF"/>
                </a:solidFill>
                <a:latin typeface="Times New Roman" pitchFamily="18" charset="0"/>
                <a:ea typeface="华文细黑" pitchFamily="2" charset="-122"/>
                <a:cs typeface="Times New Roman" pitchFamily="18" charset="0"/>
              </a:rPr>
              <a:t>N-1 </a:t>
            </a:r>
            <a:r>
              <a:rPr lang="zh-CN" altLang="en-US" sz="2800" b="1" smtClean="0">
                <a:latin typeface="Times New Roman" pitchFamily="18" charset="0"/>
                <a:ea typeface="华文细黑" pitchFamily="2" charset="-122"/>
                <a:cs typeface="Times New Roman" pitchFamily="18" charset="0"/>
              </a:rPr>
              <a:t>轮处理，完成全部</a:t>
            </a:r>
            <a:r>
              <a:rPr lang="en-US" altLang="zh-CN" sz="2800" b="1" smtClean="0">
                <a:solidFill>
                  <a:srgbClr val="0000FF"/>
                </a:solidFill>
                <a:latin typeface="Times New Roman" pitchFamily="18" charset="0"/>
                <a:ea typeface="华文细黑" pitchFamily="2" charset="-122"/>
                <a:cs typeface="Times New Roman" pitchFamily="18" charset="0"/>
              </a:rPr>
              <a:t>N</a:t>
            </a:r>
            <a:r>
              <a:rPr lang="zh-CN" altLang="en-US" sz="2800" b="1" smtClean="0">
                <a:latin typeface="Times New Roman" pitchFamily="18" charset="0"/>
                <a:ea typeface="华文细黑" pitchFamily="2" charset="-122"/>
                <a:cs typeface="Times New Roman" pitchFamily="18" charset="0"/>
              </a:rPr>
              <a:t>个数排序。</a:t>
            </a:r>
          </a:p>
          <a:p>
            <a:pPr marL="0" indent="0" eaLnBrk="1" hangingPunct="1">
              <a:lnSpc>
                <a:spcPct val="90000"/>
              </a:lnSpc>
              <a:buFont typeface="Wingdings" pitchFamily="2" charset="2"/>
              <a:buNone/>
            </a:pPr>
            <a:r>
              <a:rPr lang="zh-CN" altLang="en-US" sz="2800" b="1" smtClean="0">
                <a:latin typeface="Times New Roman" pitchFamily="18" charset="0"/>
                <a:ea typeface="华文细黑" pitchFamily="2" charset="-122"/>
                <a:cs typeface="Times New Roman" pitchFamily="18" charset="0"/>
              </a:rPr>
              <a:t>  编程时使用二重循环。外面的大循环控制进行</a:t>
            </a:r>
            <a:r>
              <a:rPr lang="en-US" altLang="zh-CN" sz="2800" b="1" smtClean="0">
                <a:latin typeface="Times New Roman" pitchFamily="18" charset="0"/>
                <a:ea typeface="华文细黑" pitchFamily="2" charset="-122"/>
                <a:cs typeface="Times New Roman" pitchFamily="18" charset="0"/>
              </a:rPr>
              <a:t>N-1</a:t>
            </a:r>
            <a:r>
              <a:rPr lang="zh-CN" altLang="en-US" sz="2800" b="1" smtClean="0">
                <a:latin typeface="Times New Roman" pitchFamily="18" charset="0"/>
                <a:ea typeface="华文细黑" pitchFamily="2" charset="-122"/>
                <a:cs typeface="Times New Roman" pitchFamily="18" charset="0"/>
              </a:rPr>
              <a:t>轮排序，小循环找出第 </a:t>
            </a:r>
            <a:r>
              <a:rPr lang="en-US" altLang="zh-CN" sz="2800" b="1" smtClean="0">
                <a:latin typeface="Times New Roman" pitchFamily="18" charset="0"/>
                <a:ea typeface="华文细黑" pitchFamily="2" charset="-122"/>
                <a:cs typeface="Times New Roman" pitchFamily="18" charset="0"/>
              </a:rPr>
              <a:t>i </a:t>
            </a:r>
            <a:r>
              <a:rPr lang="zh-CN" altLang="en-US" sz="2800" b="1" smtClean="0">
                <a:latin typeface="Times New Roman" pitchFamily="18" charset="0"/>
                <a:ea typeface="华文细黑" pitchFamily="2" charset="-122"/>
                <a:cs typeface="Times New Roman" pitchFamily="18" charset="0"/>
              </a:rPr>
              <a:t>轮的最小值。</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85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85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85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85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2" autoUpdateAnimBg="0"/>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63625" y="1752600"/>
            <a:ext cx="7775575" cy="557213"/>
            <a:chOff x="622" y="720"/>
            <a:chExt cx="4898" cy="351"/>
          </a:xfrm>
        </p:grpSpPr>
        <p:sp>
          <p:nvSpPr>
            <p:cNvPr id="109572" name="Rectangle 4"/>
            <p:cNvSpPr>
              <a:spLocks noChangeArrowheads="1"/>
            </p:cNvSpPr>
            <p:nvPr/>
          </p:nvSpPr>
          <p:spPr bwMode="auto">
            <a:xfrm>
              <a:off x="622" y="720"/>
              <a:ext cx="4898" cy="351"/>
            </a:xfrm>
            <a:prstGeom prst="rect">
              <a:avLst/>
            </a:prstGeom>
            <a:gradFill rotWithShape="0">
              <a:gsLst>
                <a:gs pos="0">
                  <a:srgbClr val="0066FF"/>
                </a:gs>
                <a:gs pos="100000">
                  <a:srgbClr val="0066FF">
                    <a:gamma/>
                    <a:shade val="46275"/>
                    <a:invGamma/>
                  </a:srgbClr>
                </a:gs>
              </a:gsLst>
              <a:path path="shape">
                <a:fillToRect l="50000" t="50000" r="50000" b="50000"/>
              </a:path>
            </a:gradFill>
            <a:ln w="38100">
              <a:solidFill>
                <a:srgbClr val="FFFF00"/>
              </a:solidFill>
              <a:miter lim="800000"/>
              <a:headEnd/>
              <a:tailEnd/>
            </a:ln>
            <a:effectLst/>
          </p:spPr>
          <p:txBody>
            <a:bodyPr anchor="ctr">
              <a:spAutoFit/>
            </a:bodyPr>
            <a:lstStyle/>
            <a:p>
              <a:pPr>
                <a:spcBef>
                  <a:spcPct val="20000"/>
                </a:spcBef>
                <a:buClr>
                  <a:srgbClr val="CC99FF"/>
                </a:buClr>
                <a:buFont typeface="Monotype Sorts" pitchFamily="2" charset="2"/>
                <a:buNone/>
                <a:defRPr/>
              </a:pPr>
              <a:r>
                <a:rPr kumimoji="1" lang="en-US" altLang="zh-CN" sz="2800" b="1">
                  <a:effectLst>
                    <a:outerShdw blurRad="38100" dist="38100" dir="2700000" algn="tl">
                      <a:srgbClr val="FFFFFF"/>
                    </a:outerShdw>
                  </a:effectLst>
                  <a:latin typeface="宋体" pitchFamily="2" charset="-122"/>
                </a:rPr>
                <a:t>  </a:t>
              </a:r>
              <a:r>
                <a:rPr kumimoji="1" lang="en-US" altLang="zh-CN" sz="2800" b="1">
                  <a:solidFill>
                    <a:schemeClr val="bg1"/>
                  </a:solidFill>
                  <a:effectLst>
                    <a:outerShdw blurRad="38100" dist="38100" dir="2700000" algn="tl">
                      <a:srgbClr val="000000"/>
                    </a:outerShdw>
                  </a:effectLst>
                  <a:latin typeface="宋体" pitchFamily="2" charset="-122"/>
                </a:rPr>
                <a:t>23      1      0     43      -3      7</a:t>
              </a:r>
              <a:r>
                <a:rPr kumimoji="1" lang="en-US" altLang="zh-CN" sz="2800" b="1">
                  <a:effectLst>
                    <a:outerShdw blurRad="38100" dist="38100" dir="2700000" algn="tl">
                      <a:srgbClr val="FFFFFF"/>
                    </a:outerShdw>
                  </a:effectLst>
                  <a:latin typeface="宋体" pitchFamily="2" charset="-122"/>
                  <a:sym typeface="Monotype Sorts" pitchFamily="2" charset="2"/>
                </a:rPr>
                <a:t> </a:t>
              </a:r>
            </a:p>
          </p:txBody>
        </p:sp>
        <p:sp>
          <p:nvSpPr>
            <p:cNvPr id="37932" name="Line 5"/>
            <p:cNvSpPr>
              <a:spLocks noChangeShapeType="1"/>
            </p:cNvSpPr>
            <p:nvPr/>
          </p:nvSpPr>
          <p:spPr bwMode="auto">
            <a:xfrm>
              <a:off x="1438" y="734"/>
              <a:ext cx="2" cy="337"/>
            </a:xfrm>
            <a:prstGeom prst="line">
              <a:avLst/>
            </a:prstGeom>
            <a:noFill/>
            <a:ln w="38100">
              <a:solidFill>
                <a:srgbClr val="FFFF00"/>
              </a:solidFill>
              <a:round/>
              <a:headEnd/>
              <a:tailEnd/>
            </a:ln>
          </p:spPr>
          <p:txBody>
            <a:bodyPr anchor="ctr">
              <a:spAutoFit/>
            </a:bodyPr>
            <a:lstStyle/>
            <a:p>
              <a:endParaRPr lang="zh-CN" altLang="en-US"/>
            </a:p>
          </p:txBody>
        </p:sp>
        <p:sp>
          <p:nvSpPr>
            <p:cNvPr id="37933" name="Line 6"/>
            <p:cNvSpPr>
              <a:spLocks noChangeShapeType="1"/>
            </p:cNvSpPr>
            <p:nvPr/>
          </p:nvSpPr>
          <p:spPr bwMode="auto">
            <a:xfrm>
              <a:off x="2254" y="734"/>
              <a:ext cx="2" cy="337"/>
            </a:xfrm>
            <a:prstGeom prst="line">
              <a:avLst/>
            </a:prstGeom>
            <a:noFill/>
            <a:ln w="38100">
              <a:solidFill>
                <a:srgbClr val="FFFF00"/>
              </a:solidFill>
              <a:round/>
              <a:headEnd/>
              <a:tailEnd/>
            </a:ln>
          </p:spPr>
          <p:txBody>
            <a:bodyPr anchor="ctr">
              <a:spAutoFit/>
            </a:bodyPr>
            <a:lstStyle/>
            <a:p>
              <a:endParaRPr lang="zh-CN" altLang="en-US"/>
            </a:p>
          </p:txBody>
        </p:sp>
        <p:sp>
          <p:nvSpPr>
            <p:cNvPr id="37934" name="Line 7"/>
            <p:cNvSpPr>
              <a:spLocks noChangeShapeType="1"/>
            </p:cNvSpPr>
            <p:nvPr/>
          </p:nvSpPr>
          <p:spPr bwMode="auto">
            <a:xfrm>
              <a:off x="3071" y="734"/>
              <a:ext cx="1" cy="337"/>
            </a:xfrm>
            <a:prstGeom prst="line">
              <a:avLst/>
            </a:prstGeom>
            <a:noFill/>
            <a:ln w="38100">
              <a:solidFill>
                <a:srgbClr val="FFFF00"/>
              </a:solidFill>
              <a:round/>
              <a:headEnd/>
              <a:tailEnd/>
            </a:ln>
          </p:spPr>
          <p:txBody>
            <a:bodyPr anchor="ctr">
              <a:spAutoFit/>
            </a:bodyPr>
            <a:lstStyle/>
            <a:p>
              <a:endParaRPr lang="zh-CN" altLang="en-US"/>
            </a:p>
          </p:txBody>
        </p:sp>
        <p:sp>
          <p:nvSpPr>
            <p:cNvPr id="37935" name="Line 8"/>
            <p:cNvSpPr>
              <a:spLocks noChangeShapeType="1"/>
            </p:cNvSpPr>
            <p:nvPr/>
          </p:nvSpPr>
          <p:spPr bwMode="auto">
            <a:xfrm>
              <a:off x="4703" y="734"/>
              <a:ext cx="1" cy="337"/>
            </a:xfrm>
            <a:prstGeom prst="line">
              <a:avLst/>
            </a:prstGeom>
            <a:noFill/>
            <a:ln w="38100">
              <a:solidFill>
                <a:srgbClr val="FFFF00"/>
              </a:solidFill>
              <a:round/>
              <a:headEnd/>
              <a:tailEnd/>
            </a:ln>
          </p:spPr>
          <p:txBody>
            <a:bodyPr anchor="ctr">
              <a:spAutoFit/>
            </a:bodyPr>
            <a:lstStyle/>
            <a:p>
              <a:endParaRPr lang="zh-CN" altLang="en-US"/>
            </a:p>
          </p:txBody>
        </p:sp>
        <p:sp>
          <p:nvSpPr>
            <p:cNvPr id="37936" name="Line 9"/>
            <p:cNvSpPr>
              <a:spLocks noChangeShapeType="1"/>
            </p:cNvSpPr>
            <p:nvPr/>
          </p:nvSpPr>
          <p:spPr bwMode="auto">
            <a:xfrm>
              <a:off x="3886" y="734"/>
              <a:ext cx="2" cy="337"/>
            </a:xfrm>
            <a:prstGeom prst="line">
              <a:avLst/>
            </a:prstGeom>
            <a:noFill/>
            <a:ln w="38100">
              <a:solidFill>
                <a:srgbClr val="FFFF00"/>
              </a:solidFill>
              <a:round/>
              <a:headEnd/>
              <a:tailEnd/>
            </a:ln>
          </p:spPr>
          <p:txBody>
            <a:bodyPr anchor="ctr">
              <a:spAutoFit/>
            </a:bodyPr>
            <a:lstStyle/>
            <a:p>
              <a:endParaRPr lang="zh-CN" altLang="en-US"/>
            </a:p>
          </p:txBody>
        </p:sp>
      </p:grpSp>
      <p:grpSp>
        <p:nvGrpSpPr>
          <p:cNvPr id="3" name="Group 10"/>
          <p:cNvGrpSpPr>
            <a:grpSpLocks/>
          </p:cNvGrpSpPr>
          <p:nvPr/>
        </p:nvGrpSpPr>
        <p:grpSpPr bwMode="auto">
          <a:xfrm>
            <a:off x="1219200" y="1219200"/>
            <a:ext cx="7067550" cy="519113"/>
            <a:chOff x="768" y="384"/>
            <a:chExt cx="4452" cy="327"/>
          </a:xfrm>
        </p:grpSpPr>
        <p:sp>
          <p:nvSpPr>
            <p:cNvPr id="37925" name="Text Box 11"/>
            <p:cNvSpPr txBox="1">
              <a:spLocks noChangeArrowheads="1"/>
            </p:cNvSpPr>
            <p:nvPr/>
          </p:nvSpPr>
          <p:spPr bwMode="auto">
            <a:xfrm>
              <a:off x="1788"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0000FF"/>
                  </a:solidFill>
                  <a:latin typeface="Times New Roman" pitchFamily="18" charset="0"/>
                  <a:sym typeface="Monotype Sorts" pitchFamily="2" charset="2"/>
                </a:rPr>
                <a:t>1</a:t>
              </a:r>
            </a:p>
          </p:txBody>
        </p:sp>
        <p:sp>
          <p:nvSpPr>
            <p:cNvPr id="37926" name="Text Box 12"/>
            <p:cNvSpPr txBox="1">
              <a:spLocks noChangeArrowheads="1"/>
            </p:cNvSpPr>
            <p:nvPr/>
          </p:nvSpPr>
          <p:spPr bwMode="auto">
            <a:xfrm>
              <a:off x="2604"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0000FF"/>
                  </a:solidFill>
                  <a:latin typeface="Times New Roman" pitchFamily="18" charset="0"/>
                  <a:sym typeface="Monotype Sorts" pitchFamily="2" charset="2"/>
                </a:rPr>
                <a:t>2</a:t>
              </a:r>
            </a:p>
          </p:txBody>
        </p:sp>
        <p:sp>
          <p:nvSpPr>
            <p:cNvPr id="37927" name="Text Box 13"/>
            <p:cNvSpPr txBox="1">
              <a:spLocks noChangeArrowheads="1"/>
            </p:cNvSpPr>
            <p:nvPr/>
          </p:nvSpPr>
          <p:spPr bwMode="auto">
            <a:xfrm>
              <a:off x="3360"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0000FF"/>
                  </a:solidFill>
                  <a:latin typeface="Times New Roman" pitchFamily="18" charset="0"/>
                  <a:sym typeface="Monotype Sorts" pitchFamily="2" charset="2"/>
                </a:rPr>
                <a:t>3</a:t>
              </a:r>
            </a:p>
          </p:txBody>
        </p:sp>
        <p:sp>
          <p:nvSpPr>
            <p:cNvPr id="37928" name="Text Box 14"/>
            <p:cNvSpPr txBox="1">
              <a:spLocks noChangeArrowheads="1"/>
            </p:cNvSpPr>
            <p:nvPr/>
          </p:nvSpPr>
          <p:spPr bwMode="auto">
            <a:xfrm>
              <a:off x="4224"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0000FF"/>
                  </a:solidFill>
                  <a:latin typeface="Times New Roman" pitchFamily="18" charset="0"/>
                  <a:sym typeface="Monotype Sorts" pitchFamily="2" charset="2"/>
                </a:rPr>
                <a:t>4</a:t>
              </a:r>
            </a:p>
          </p:txBody>
        </p:sp>
        <p:sp>
          <p:nvSpPr>
            <p:cNvPr id="37929" name="Text Box 15"/>
            <p:cNvSpPr txBox="1">
              <a:spLocks noChangeArrowheads="1"/>
            </p:cNvSpPr>
            <p:nvPr/>
          </p:nvSpPr>
          <p:spPr bwMode="auto">
            <a:xfrm>
              <a:off x="4992"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0000FF"/>
                  </a:solidFill>
                  <a:latin typeface="Times New Roman" pitchFamily="18" charset="0"/>
                  <a:sym typeface="Monotype Sorts" pitchFamily="2" charset="2"/>
                </a:rPr>
                <a:t>5</a:t>
              </a:r>
            </a:p>
          </p:txBody>
        </p:sp>
        <p:sp>
          <p:nvSpPr>
            <p:cNvPr id="37930" name="Text Box 16"/>
            <p:cNvSpPr txBox="1">
              <a:spLocks noChangeArrowheads="1"/>
            </p:cNvSpPr>
            <p:nvPr/>
          </p:nvSpPr>
          <p:spPr bwMode="auto">
            <a:xfrm>
              <a:off x="768" y="384"/>
              <a:ext cx="431"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en-US" altLang="zh-CN" sz="2800" b="1">
                  <a:solidFill>
                    <a:srgbClr val="CC00FF"/>
                  </a:solidFill>
                  <a:latin typeface="Times New Roman" pitchFamily="18" charset="0"/>
                  <a:sym typeface="Monotype Sorts" pitchFamily="2" charset="2"/>
                </a:rPr>
                <a:t>j=</a:t>
              </a:r>
              <a:r>
                <a:rPr kumimoji="1" lang="en-US" altLang="zh-CN" sz="2800" b="1">
                  <a:solidFill>
                    <a:srgbClr val="0000FF"/>
                  </a:solidFill>
                  <a:latin typeface="Times New Roman" pitchFamily="18" charset="0"/>
                  <a:sym typeface="Monotype Sorts" pitchFamily="2" charset="2"/>
                </a:rPr>
                <a:t>0</a:t>
              </a:r>
            </a:p>
          </p:txBody>
        </p:sp>
      </p:grpSp>
      <p:grpSp>
        <p:nvGrpSpPr>
          <p:cNvPr id="4" name="Group 17"/>
          <p:cNvGrpSpPr>
            <a:grpSpLocks/>
          </p:cNvGrpSpPr>
          <p:nvPr/>
        </p:nvGrpSpPr>
        <p:grpSpPr bwMode="auto">
          <a:xfrm>
            <a:off x="1063625" y="5919788"/>
            <a:ext cx="7775575" cy="557212"/>
            <a:chOff x="622" y="720"/>
            <a:chExt cx="4898" cy="351"/>
          </a:xfrm>
        </p:grpSpPr>
        <p:sp>
          <p:nvSpPr>
            <p:cNvPr id="109586" name="Rectangle 18"/>
            <p:cNvSpPr>
              <a:spLocks noChangeArrowheads="1"/>
            </p:cNvSpPr>
            <p:nvPr/>
          </p:nvSpPr>
          <p:spPr bwMode="auto">
            <a:xfrm>
              <a:off x="622" y="720"/>
              <a:ext cx="4898" cy="351"/>
            </a:xfrm>
            <a:prstGeom prst="rect">
              <a:avLst/>
            </a:prstGeom>
            <a:gradFill rotWithShape="0">
              <a:gsLst>
                <a:gs pos="0">
                  <a:srgbClr val="0066FF"/>
                </a:gs>
                <a:gs pos="100000">
                  <a:srgbClr val="0066FF">
                    <a:gamma/>
                    <a:shade val="46275"/>
                    <a:invGamma/>
                  </a:srgbClr>
                </a:gs>
              </a:gsLst>
              <a:path path="shape">
                <a:fillToRect l="50000" t="50000" r="50000" b="50000"/>
              </a:path>
            </a:gradFill>
            <a:ln w="38100">
              <a:solidFill>
                <a:srgbClr val="FFFF00"/>
              </a:solidFill>
              <a:miter lim="800000"/>
              <a:headEnd/>
              <a:tailEnd/>
            </a:ln>
            <a:effectLst/>
          </p:spPr>
          <p:txBody>
            <a:bodyPr anchor="ctr">
              <a:spAutoFit/>
            </a:bodyPr>
            <a:lstStyle/>
            <a:p>
              <a:pPr>
                <a:spcBef>
                  <a:spcPct val="20000"/>
                </a:spcBef>
                <a:buClr>
                  <a:srgbClr val="CC99FF"/>
                </a:buClr>
                <a:buFont typeface="Monotype Sorts" pitchFamily="2" charset="2"/>
                <a:buNone/>
                <a:defRPr/>
              </a:pPr>
              <a:r>
                <a:rPr kumimoji="1" lang="en-US" altLang="zh-CN" sz="2800" b="1">
                  <a:solidFill>
                    <a:srgbClr val="00FF00"/>
                  </a:solidFill>
                  <a:effectLst>
                    <a:outerShdw blurRad="38100" dist="38100" dir="2700000" algn="tl">
                      <a:srgbClr val="000000"/>
                    </a:outerShdw>
                  </a:effectLst>
                  <a:latin typeface="宋体" pitchFamily="2" charset="-122"/>
                </a:rPr>
                <a:t>  -3</a:t>
              </a:r>
              <a:r>
                <a:rPr kumimoji="1" lang="en-US" altLang="zh-CN" sz="2800" b="1">
                  <a:effectLst>
                    <a:outerShdw blurRad="38100" dist="38100" dir="2700000" algn="tl">
                      <a:srgbClr val="FFFFFF"/>
                    </a:outerShdw>
                  </a:effectLst>
                  <a:latin typeface="宋体" pitchFamily="2" charset="-122"/>
                </a:rPr>
                <a:t>      1      0</a:t>
              </a:r>
              <a:r>
                <a:rPr kumimoji="1" lang="en-US" altLang="zh-CN" sz="2800" b="1">
                  <a:solidFill>
                    <a:srgbClr val="FFFF00"/>
                  </a:solidFill>
                  <a:effectLst>
                    <a:outerShdw blurRad="38100" dist="38100" dir="2700000" algn="tl">
                      <a:srgbClr val="000000"/>
                    </a:outerShdw>
                  </a:effectLst>
                  <a:latin typeface="宋体" pitchFamily="2" charset="-122"/>
                </a:rPr>
                <a:t>  </a:t>
              </a:r>
              <a:r>
                <a:rPr kumimoji="1" lang="en-US" altLang="zh-CN" sz="2800" b="1">
                  <a:effectLst>
                    <a:outerShdw blurRad="38100" dist="38100" dir="2700000" algn="tl">
                      <a:srgbClr val="FFFFFF"/>
                    </a:outerShdw>
                  </a:effectLst>
                  <a:latin typeface="宋体" pitchFamily="2" charset="-122"/>
                </a:rPr>
                <a:t>    43     </a:t>
              </a:r>
              <a:r>
                <a:rPr kumimoji="1" lang="en-US" altLang="zh-CN" sz="2800" b="1">
                  <a:solidFill>
                    <a:srgbClr val="00FF00"/>
                  </a:solidFill>
                  <a:effectLst>
                    <a:outerShdw blurRad="38100" dist="38100" dir="2700000" algn="tl">
                      <a:srgbClr val="000000"/>
                    </a:outerShdw>
                  </a:effectLst>
                  <a:latin typeface="宋体" pitchFamily="2" charset="-122"/>
                </a:rPr>
                <a:t>23 </a:t>
              </a:r>
              <a:r>
                <a:rPr kumimoji="1" lang="en-US" altLang="zh-CN" sz="2800" b="1">
                  <a:solidFill>
                    <a:srgbClr val="FFFF00"/>
                  </a:solidFill>
                  <a:effectLst>
                    <a:outerShdw blurRad="38100" dist="38100" dir="2700000" algn="tl">
                      <a:srgbClr val="000000"/>
                    </a:outerShdw>
                  </a:effectLst>
                  <a:latin typeface="宋体" pitchFamily="2" charset="-122"/>
                </a:rPr>
                <a:t>     </a:t>
              </a:r>
              <a:r>
                <a:rPr kumimoji="1" lang="en-US" altLang="zh-CN" sz="2800" b="1">
                  <a:effectLst>
                    <a:outerShdw blurRad="38100" dist="38100" dir="2700000" algn="tl">
                      <a:srgbClr val="FFFFFF"/>
                    </a:outerShdw>
                  </a:effectLst>
                  <a:latin typeface="宋体" pitchFamily="2" charset="-122"/>
                </a:rPr>
                <a:t>7</a:t>
              </a:r>
              <a:endParaRPr kumimoji="1" lang="en-US" altLang="zh-CN" sz="2800" b="1">
                <a:effectLst>
                  <a:outerShdw blurRad="38100" dist="38100" dir="2700000" algn="tl">
                    <a:srgbClr val="FFFFFF"/>
                  </a:outerShdw>
                </a:effectLst>
                <a:latin typeface="宋体" pitchFamily="2" charset="-122"/>
                <a:sym typeface="Monotype Sorts" pitchFamily="2" charset="2"/>
              </a:endParaRPr>
            </a:p>
          </p:txBody>
        </p:sp>
        <p:sp>
          <p:nvSpPr>
            <p:cNvPr id="37920" name="Line 19"/>
            <p:cNvSpPr>
              <a:spLocks noChangeShapeType="1"/>
            </p:cNvSpPr>
            <p:nvPr/>
          </p:nvSpPr>
          <p:spPr bwMode="auto">
            <a:xfrm>
              <a:off x="1438" y="734"/>
              <a:ext cx="2" cy="337"/>
            </a:xfrm>
            <a:prstGeom prst="line">
              <a:avLst/>
            </a:prstGeom>
            <a:noFill/>
            <a:ln w="38100">
              <a:solidFill>
                <a:srgbClr val="FFFF00"/>
              </a:solidFill>
              <a:round/>
              <a:headEnd/>
              <a:tailEnd/>
            </a:ln>
          </p:spPr>
          <p:txBody>
            <a:bodyPr anchor="ctr">
              <a:spAutoFit/>
            </a:bodyPr>
            <a:lstStyle/>
            <a:p>
              <a:endParaRPr lang="zh-CN" altLang="en-US"/>
            </a:p>
          </p:txBody>
        </p:sp>
        <p:sp>
          <p:nvSpPr>
            <p:cNvPr id="37921" name="Line 20"/>
            <p:cNvSpPr>
              <a:spLocks noChangeShapeType="1"/>
            </p:cNvSpPr>
            <p:nvPr/>
          </p:nvSpPr>
          <p:spPr bwMode="auto">
            <a:xfrm>
              <a:off x="2254" y="734"/>
              <a:ext cx="2" cy="337"/>
            </a:xfrm>
            <a:prstGeom prst="line">
              <a:avLst/>
            </a:prstGeom>
            <a:noFill/>
            <a:ln w="38100">
              <a:solidFill>
                <a:srgbClr val="FFFF00"/>
              </a:solidFill>
              <a:round/>
              <a:headEnd/>
              <a:tailEnd/>
            </a:ln>
          </p:spPr>
          <p:txBody>
            <a:bodyPr anchor="ctr">
              <a:spAutoFit/>
            </a:bodyPr>
            <a:lstStyle/>
            <a:p>
              <a:endParaRPr lang="zh-CN" altLang="en-US"/>
            </a:p>
          </p:txBody>
        </p:sp>
        <p:sp>
          <p:nvSpPr>
            <p:cNvPr id="37922" name="Line 21"/>
            <p:cNvSpPr>
              <a:spLocks noChangeShapeType="1"/>
            </p:cNvSpPr>
            <p:nvPr/>
          </p:nvSpPr>
          <p:spPr bwMode="auto">
            <a:xfrm>
              <a:off x="3071" y="734"/>
              <a:ext cx="1" cy="337"/>
            </a:xfrm>
            <a:prstGeom prst="line">
              <a:avLst/>
            </a:prstGeom>
            <a:noFill/>
            <a:ln w="38100">
              <a:solidFill>
                <a:srgbClr val="FFFF00"/>
              </a:solidFill>
              <a:round/>
              <a:headEnd/>
              <a:tailEnd/>
            </a:ln>
          </p:spPr>
          <p:txBody>
            <a:bodyPr anchor="ctr">
              <a:spAutoFit/>
            </a:bodyPr>
            <a:lstStyle/>
            <a:p>
              <a:endParaRPr lang="zh-CN" altLang="en-US"/>
            </a:p>
          </p:txBody>
        </p:sp>
        <p:sp>
          <p:nvSpPr>
            <p:cNvPr id="37923" name="Line 22"/>
            <p:cNvSpPr>
              <a:spLocks noChangeShapeType="1"/>
            </p:cNvSpPr>
            <p:nvPr/>
          </p:nvSpPr>
          <p:spPr bwMode="auto">
            <a:xfrm>
              <a:off x="4703" y="734"/>
              <a:ext cx="1" cy="337"/>
            </a:xfrm>
            <a:prstGeom prst="line">
              <a:avLst/>
            </a:prstGeom>
            <a:noFill/>
            <a:ln w="38100">
              <a:solidFill>
                <a:srgbClr val="FFFF00"/>
              </a:solidFill>
              <a:round/>
              <a:headEnd/>
              <a:tailEnd/>
            </a:ln>
          </p:spPr>
          <p:txBody>
            <a:bodyPr anchor="ctr">
              <a:spAutoFit/>
            </a:bodyPr>
            <a:lstStyle/>
            <a:p>
              <a:endParaRPr lang="zh-CN" altLang="en-US"/>
            </a:p>
          </p:txBody>
        </p:sp>
        <p:sp>
          <p:nvSpPr>
            <p:cNvPr id="37924" name="Line 23"/>
            <p:cNvSpPr>
              <a:spLocks noChangeShapeType="1"/>
            </p:cNvSpPr>
            <p:nvPr/>
          </p:nvSpPr>
          <p:spPr bwMode="auto">
            <a:xfrm>
              <a:off x="3886" y="734"/>
              <a:ext cx="2" cy="337"/>
            </a:xfrm>
            <a:prstGeom prst="line">
              <a:avLst/>
            </a:prstGeom>
            <a:noFill/>
            <a:ln w="38100">
              <a:solidFill>
                <a:srgbClr val="FFFF00"/>
              </a:solidFill>
              <a:round/>
              <a:headEnd/>
              <a:tailEnd/>
            </a:ln>
          </p:spPr>
          <p:txBody>
            <a:bodyPr anchor="ctr">
              <a:spAutoFit/>
            </a:bodyPr>
            <a:lstStyle/>
            <a:p>
              <a:endParaRPr lang="zh-CN" altLang="en-US"/>
            </a:p>
          </p:txBody>
        </p:sp>
      </p:grpSp>
      <p:sp>
        <p:nvSpPr>
          <p:cNvPr id="109592" name="Text Box 24"/>
          <p:cNvSpPr txBox="1">
            <a:spLocks noChangeArrowheads="1"/>
          </p:cNvSpPr>
          <p:nvPr/>
        </p:nvSpPr>
        <p:spPr bwMode="auto">
          <a:xfrm>
            <a:off x="228600" y="1752600"/>
            <a:ext cx="663575" cy="519113"/>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0000FF"/>
                </a:solidFill>
                <a:latin typeface="Times New Roman" pitchFamily="18" charset="0"/>
                <a:sym typeface="Monotype Sorts" pitchFamily="2" charset="2"/>
              </a:rPr>
              <a:t>i</a:t>
            </a:r>
            <a:r>
              <a:rPr kumimoji="1" lang="en-US" altLang="zh-CN" sz="2800" b="1">
                <a:latin typeface="Times New Roman" pitchFamily="18" charset="0"/>
                <a:sym typeface="Monotype Sorts" pitchFamily="2" charset="2"/>
              </a:rPr>
              <a:t>=0</a:t>
            </a:r>
          </a:p>
        </p:txBody>
      </p:sp>
      <p:grpSp>
        <p:nvGrpSpPr>
          <p:cNvPr id="5" name="Group 25"/>
          <p:cNvGrpSpPr>
            <a:grpSpLocks/>
          </p:cNvGrpSpPr>
          <p:nvPr/>
        </p:nvGrpSpPr>
        <p:grpSpPr bwMode="auto">
          <a:xfrm>
            <a:off x="309563" y="2430463"/>
            <a:ext cx="2433637" cy="617537"/>
            <a:chOff x="2835" y="1099"/>
            <a:chExt cx="1533" cy="389"/>
          </a:xfrm>
        </p:grpSpPr>
        <p:sp>
          <p:nvSpPr>
            <p:cNvPr id="109594" name="Rectangle 26"/>
            <p:cNvSpPr>
              <a:spLocks noChangeArrowheads="1"/>
            </p:cNvSpPr>
            <p:nvPr/>
          </p:nvSpPr>
          <p:spPr bwMode="auto">
            <a:xfrm>
              <a:off x="4020" y="1137"/>
              <a:ext cx="348" cy="351"/>
            </a:xfrm>
            <a:prstGeom prst="rect">
              <a:avLst/>
            </a:prstGeom>
            <a:solidFill>
              <a:schemeClr val="tx1"/>
            </a:solidFill>
            <a:ln w="38100">
              <a:solidFill>
                <a:srgbClr val="FF0000"/>
              </a:solidFill>
              <a:miter lim="800000"/>
              <a:headEnd/>
              <a:tailEnd/>
            </a:ln>
            <a:effectLst/>
          </p:spPr>
          <p:txBody>
            <a:bodyPr anchor="ctr">
              <a:spAutoFit/>
            </a:bodyPr>
            <a:lstStyle/>
            <a:p>
              <a:pPr algn="ctr">
                <a:spcBef>
                  <a:spcPct val="20000"/>
                </a:spcBef>
                <a:buClr>
                  <a:srgbClr val="CC99FF"/>
                </a:buClr>
                <a:buFont typeface="Monotype Sorts" pitchFamily="2" charset="2"/>
                <a:buNone/>
                <a:defRPr/>
              </a:pPr>
              <a:r>
                <a:rPr kumimoji="1" lang="en-US" altLang="zh-CN" sz="2800" b="1">
                  <a:solidFill>
                    <a:schemeClr val="bg1"/>
                  </a:solidFill>
                  <a:effectLst>
                    <a:outerShdw blurRad="38100" dist="38100" dir="2700000" algn="tl">
                      <a:srgbClr val="00007D"/>
                    </a:outerShdw>
                  </a:effectLst>
                  <a:latin typeface="宋体" pitchFamily="2" charset="-122"/>
                </a:rPr>
                <a:t>0</a:t>
              </a:r>
              <a:r>
                <a:rPr kumimoji="1" lang="en-US" altLang="zh-CN" sz="2800" b="1">
                  <a:solidFill>
                    <a:schemeClr val="bg2"/>
                  </a:solidFill>
                  <a:effectLst>
                    <a:outerShdw blurRad="38100" dist="38100" dir="2700000" algn="tl">
                      <a:srgbClr val="FFFFFF"/>
                    </a:outerShdw>
                  </a:effectLst>
                  <a:latin typeface="宋体" pitchFamily="2" charset="-122"/>
                  <a:sym typeface="Monotype Sorts" pitchFamily="2" charset="2"/>
                </a:rPr>
                <a:t> </a:t>
              </a:r>
            </a:p>
          </p:txBody>
        </p:sp>
        <p:sp>
          <p:nvSpPr>
            <p:cNvPr id="37918" name="Text Box 27"/>
            <p:cNvSpPr txBox="1">
              <a:spLocks noChangeArrowheads="1"/>
            </p:cNvSpPr>
            <p:nvPr/>
          </p:nvSpPr>
          <p:spPr bwMode="auto">
            <a:xfrm>
              <a:off x="2835" y="1099"/>
              <a:ext cx="1108" cy="365"/>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zh-CN" altLang="en-US" sz="3200" b="1">
                  <a:solidFill>
                    <a:srgbClr val="CC00FF"/>
                  </a:solidFill>
                  <a:latin typeface="Times New Roman" pitchFamily="18" charset="0"/>
                  <a:sym typeface="Monotype Sorts" pitchFamily="2" charset="2"/>
                </a:rPr>
                <a:t>初始  </a:t>
              </a:r>
              <a:r>
                <a:rPr kumimoji="1" lang="en-US" altLang="zh-CN" sz="3200" b="1">
                  <a:solidFill>
                    <a:srgbClr val="CC00FF"/>
                  </a:solidFill>
                  <a:latin typeface="Times New Roman" pitchFamily="18" charset="0"/>
                  <a:sym typeface="Monotype Sorts" pitchFamily="2" charset="2"/>
                </a:rPr>
                <a:t>p =</a:t>
              </a:r>
            </a:p>
          </p:txBody>
        </p:sp>
      </p:grpSp>
      <p:grpSp>
        <p:nvGrpSpPr>
          <p:cNvPr id="6" name="Group 28"/>
          <p:cNvGrpSpPr>
            <a:grpSpLocks/>
          </p:cNvGrpSpPr>
          <p:nvPr/>
        </p:nvGrpSpPr>
        <p:grpSpPr bwMode="auto">
          <a:xfrm>
            <a:off x="6135688" y="2438400"/>
            <a:ext cx="2474912" cy="579438"/>
            <a:chOff x="3625" y="1147"/>
            <a:chExt cx="1559" cy="365"/>
          </a:xfrm>
        </p:grpSpPr>
        <p:sp>
          <p:nvSpPr>
            <p:cNvPr id="109597" name="Rectangle 29"/>
            <p:cNvSpPr>
              <a:spLocks noChangeArrowheads="1"/>
            </p:cNvSpPr>
            <p:nvPr/>
          </p:nvSpPr>
          <p:spPr bwMode="auto">
            <a:xfrm>
              <a:off x="4836" y="1152"/>
              <a:ext cx="348" cy="351"/>
            </a:xfrm>
            <a:prstGeom prst="rect">
              <a:avLst/>
            </a:prstGeom>
            <a:solidFill>
              <a:schemeClr val="tx1"/>
            </a:solidFill>
            <a:ln w="38100">
              <a:solidFill>
                <a:srgbClr val="FF0000"/>
              </a:solidFill>
              <a:miter lim="800000"/>
              <a:headEnd/>
              <a:tailEnd/>
            </a:ln>
            <a:effectLst/>
          </p:spPr>
          <p:txBody>
            <a:bodyPr anchor="ctr">
              <a:spAutoFit/>
            </a:bodyPr>
            <a:lstStyle/>
            <a:p>
              <a:pPr algn="ctr">
                <a:spcBef>
                  <a:spcPct val="20000"/>
                </a:spcBef>
                <a:buClr>
                  <a:srgbClr val="CC99FF"/>
                </a:buClr>
                <a:buFont typeface="Monotype Sorts" pitchFamily="2" charset="2"/>
                <a:buNone/>
                <a:defRPr/>
              </a:pPr>
              <a:r>
                <a:rPr kumimoji="1" lang="en-US" altLang="zh-CN" sz="2800" b="1">
                  <a:solidFill>
                    <a:schemeClr val="bg1"/>
                  </a:solidFill>
                  <a:effectLst>
                    <a:outerShdw blurRad="38100" dist="38100" dir="2700000" algn="tl">
                      <a:srgbClr val="00007D"/>
                    </a:outerShdw>
                  </a:effectLst>
                  <a:latin typeface="宋体" pitchFamily="2" charset="-122"/>
                </a:rPr>
                <a:t>1</a:t>
              </a:r>
              <a:r>
                <a:rPr kumimoji="1" lang="en-US" altLang="zh-CN" sz="2800" b="1">
                  <a:solidFill>
                    <a:schemeClr val="bg2"/>
                  </a:solidFill>
                  <a:effectLst>
                    <a:outerShdw blurRad="38100" dist="38100" dir="2700000" algn="tl">
                      <a:srgbClr val="FFFFFF"/>
                    </a:outerShdw>
                  </a:effectLst>
                  <a:latin typeface="宋体" pitchFamily="2" charset="-122"/>
                  <a:sym typeface="Monotype Sorts" pitchFamily="2" charset="2"/>
                </a:rPr>
                <a:t> </a:t>
              </a:r>
            </a:p>
          </p:txBody>
        </p:sp>
        <p:sp>
          <p:nvSpPr>
            <p:cNvPr id="37916" name="Text Box 30"/>
            <p:cNvSpPr txBox="1">
              <a:spLocks noChangeArrowheads="1"/>
            </p:cNvSpPr>
            <p:nvPr/>
          </p:nvSpPr>
          <p:spPr bwMode="auto">
            <a:xfrm>
              <a:off x="3625" y="1147"/>
              <a:ext cx="1161" cy="365"/>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0000FF"/>
                  </a:solidFill>
                  <a:latin typeface="Times New Roman" pitchFamily="18" charset="0"/>
                  <a:sym typeface="Monotype Sorts" pitchFamily="2" charset="2"/>
                </a:rPr>
                <a:t>p=j </a:t>
              </a:r>
              <a:r>
                <a:rPr kumimoji="1" lang="zh-CN" altLang="en-US" sz="3200" b="1">
                  <a:solidFill>
                    <a:srgbClr val="0000FF"/>
                  </a:solidFill>
                  <a:latin typeface="Times New Roman" pitchFamily="18" charset="0"/>
                  <a:sym typeface="Monotype Sorts" pitchFamily="2" charset="2"/>
                </a:rPr>
                <a:t>则 </a:t>
              </a:r>
              <a:r>
                <a:rPr kumimoji="1" lang="en-US" altLang="zh-CN" sz="3200" b="1">
                  <a:solidFill>
                    <a:srgbClr val="0000FF"/>
                  </a:solidFill>
                  <a:latin typeface="Times New Roman" pitchFamily="18" charset="0"/>
                  <a:sym typeface="Monotype Sorts" pitchFamily="2" charset="2"/>
                </a:rPr>
                <a:t>p=</a:t>
              </a:r>
            </a:p>
          </p:txBody>
        </p:sp>
      </p:grpSp>
      <p:sp>
        <p:nvSpPr>
          <p:cNvPr id="109599" name="Text Box 31"/>
          <p:cNvSpPr txBox="1">
            <a:spLocks noChangeArrowheads="1"/>
          </p:cNvSpPr>
          <p:nvPr/>
        </p:nvSpPr>
        <p:spPr bwMode="auto">
          <a:xfrm>
            <a:off x="3963988" y="2438400"/>
            <a:ext cx="1925637" cy="579438"/>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0000FF"/>
                </a:solidFill>
                <a:latin typeface="Times New Roman" pitchFamily="18" charset="0"/>
                <a:sym typeface="Monotype Sorts" pitchFamily="2" charset="2"/>
              </a:rPr>
              <a:t>a[</a:t>
            </a:r>
            <a:r>
              <a:rPr kumimoji="1" lang="en-US" altLang="zh-CN" sz="3200" b="1">
                <a:solidFill>
                  <a:srgbClr val="CC00FF"/>
                </a:solidFill>
                <a:latin typeface="Times New Roman" pitchFamily="18" charset="0"/>
                <a:sym typeface="Monotype Sorts" pitchFamily="2" charset="2"/>
              </a:rPr>
              <a:t>p</a:t>
            </a:r>
            <a:r>
              <a:rPr kumimoji="1" lang="en-US" altLang="zh-CN" sz="3200" b="1">
                <a:solidFill>
                  <a:srgbClr val="0000FF"/>
                </a:solidFill>
                <a:latin typeface="Times New Roman" pitchFamily="18" charset="0"/>
                <a:sym typeface="Monotype Sorts" pitchFamily="2" charset="2"/>
              </a:rPr>
              <a:t>] &gt; a[j]</a:t>
            </a:r>
          </a:p>
        </p:txBody>
      </p:sp>
      <p:sp>
        <p:nvSpPr>
          <p:cNvPr id="109600" name="Text Box 32"/>
          <p:cNvSpPr txBox="1">
            <a:spLocks noChangeArrowheads="1"/>
          </p:cNvSpPr>
          <p:nvPr/>
        </p:nvSpPr>
        <p:spPr bwMode="auto">
          <a:xfrm>
            <a:off x="3049588" y="2452688"/>
            <a:ext cx="684212" cy="519112"/>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0000FF"/>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=1</a:t>
            </a:r>
          </a:p>
        </p:txBody>
      </p:sp>
      <p:grpSp>
        <p:nvGrpSpPr>
          <p:cNvPr id="7" name="Group 33"/>
          <p:cNvGrpSpPr>
            <a:grpSpLocks/>
          </p:cNvGrpSpPr>
          <p:nvPr/>
        </p:nvGrpSpPr>
        <p:grpSpPr bwMode="auto">
          <a:xfrm>
            <a:off x="6135688" y="3124200"/>
            <a:ext cx="2474912" cy="579438"/>
            <a:chOff x="3625" y="1147"/>
            <a:chExt cx="1559" cy="365"/>
          </a:xfrm>
        </p:grpSpPr>
        <p:sp>
          <p:nvSpPr>
            <p:cNvPr id="109602" name="Rectangle 34"/>
            <p:cNvSpPr>
              <a:spLocks noChangeArrowheads="1"/>
            </p:cNvSpPr>
            <p:nvPr/>
          </p:nvSpPr>
          <p:spPr bwMode="auto">
            <a:xfrm>
              <a:off x="4836" y="1152"/>
              <a:ext cx="348" cy="351"/>
            </a:xfrm>
            <a:prstGeom prst="rect">
              <a:avLst/>
            </a:prstGeom>
            <a:solidFill>
              <a:schemeClr val="tx1"/>
            </a:solidFill>
            <a:ln w="38100">
              <a:solidFill>
                <a:srgbClr val="FF0000"/>
              </a:solidFill>
              <a:miter lim="800000"/>
              <a:headEnd/>
              <a:tailEnd/>
            </a:ln>
            <a:effectLst/>
          </p:spPr>
          <p:txBody>
            <a:bodyPr anchor="ctr">
              <a:spAutoFit/>
            </a:bodyPr>
            <a:lstStyle/>
            <a:p>
              <a:pPr algn="ctr">
                <a:spcBef>
                  <a:spcPct val="20000"/>
                </a:spcBef>
                <a:buClr>
                  <a:srgbClr val="CC99FF"/>
                </a:buClr>
                <a:buFont typeface="Monotype Sorts" pitchFamily="2" charset="2"/>
                <a:buNone/>
                <a:defRPr/>
              </a:pPr>
              <a:r>
                <a:rPr kumimoji="1" lang="en-US" altLang="zh-CN" sz="2800" b="1">
                  <a:solidFill>
                    <a:schemeClr val="bg1"/>
                  </a:solidFill>
                  <a:effectLst>
                    <a:outerShdw blurRad="38100" dist="38100" dir="2700000" algn="tl">
                      <a:srgbClr val="00007D"/>
                    </a:outerShdw>
                  </a:effectLst>
                  <a:latin typeface="宋体" pitchFamily="2" charset="-122"/>
                </a:rPr>
                <a:t>2</a:t>
              </a:r>
              <a:r>
                <a:rPr kumimoji="1" lang="en-US" altLang="zh-CN" sz="2800" b="1">
                  <a:solidFill>
                    <a:schemeClr val="bg2"/>
                  </a:solidFill>
                  <a:effectLst>
                    <a:outerShdw blurRad="38100" dist="38100" dir="2700000" algn="tl">
                      <a:srgbClr val="FFFFFF"/>
                    </a:outerShdw>
                  </a:effectLst>
                  <a:latin typeface="宋体" pitchFamily="2" charset="-122"/>
                  <a:sym typeface="Monotype Sorts" pitchFamily="2" charset="2"/>
                </a:rPr>
                <a:t> </a:t>
              </a:r>
            </a:p>
          </p:txBody>
        </p:sp>
        <p:sp>
          <p:nvSpPr>
            <p:cNvPr id="37914" name="Text Box 35"/>
            <p:cNvSpPr txBox="1">
              <a:spLocks noChangeArrowheads="1"/>
            </p:cNvSpPr>
            <p:nvPr/>
          </p:nvSpPr>
          <p:spPr bwMode="auto">
            <a:xfrm>
              <a:off x="3625" y="1147"/>
              <a:ext cx="1161" cy="365"/>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0000FF"/>
                  </a:solidFill>
                  <a:latin typeface="Times New Roman" pitchFamily="18" charset="0"/>
                  <a:sym typeface="Monotype Sorts" pitchFamily="2" charset="2"/>
                </a:rPr>
                <a:t>p=j </a:t>
              </a:r>
              <a:r>
                <a:rPr kumimoji="1" lang="zh-CN" altLang="en-US" sz="3200" b="1">
                  <a:solidFill>
                    <a:srgbClr val="0000FF"/>
                  </a:solidFill>
                  <a:latin typeface="Times New Roman" pitchFamily="18" charset="0"/>
                  <a:sym typeface="Monotype Sorts" pitchFamily="2" charset="2"/>
                </a:rPr>
                <a:t>则 </a:t>
              </a:r>
              <a:r>
                <a:rPr kumimoji="1" lang="en-US" altLang="zh-CN" sz="3200" b="1">
                  <a:solidFill>
                    <a:srgbClr val="0000FF"/>
                  </a:solidFill>
                  <a:latin typeface="Times New Roman" pitchFamily="18" charset="0"/>
                  <a:sym typeface="Monotype Sorts" pitchFamily="2" charset="2"/>
                </a:rPr>
                <a:t>p=</a:t>
              </a:r>
            </a:p>
          </p:txBody>
        </p:sp>
      </p:grpSp>
      <p:sp>
        <p:nvSpPr>
          <p:cNvPr id="109604" name="Text Box 36"/>
          <p:cNvSpPr txBox="1">
            <a:spLocks noChangeArrowheads="1"/>
          </p:cNvSpPr>
          <p:nvPr/>
        </p:nvSpPr>
        <p:spPr bwMode="auto">
          <a:xfrm>
            <a:off x="3963988" y="3124200"/>
            <a:ext cx="1925637" cy="579438"/>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0000FF"/>
                </a:solidFill>
                <a:latin typeface="Times New Roman" pitchFamily="18" charset="0"/>
                <a:sym typeface="Monotype Sorts" pitchFamily="2" charset="2"/>
              </a:rPr>
              <a:t>a[</a:t>
            </a:r>
            <a:r>
              <a:rPr kumimoji="1" lang="en-US" altLang="zh-CN" sz="3200" b="1">
                <a:solidFill>
                  <a:srgbClr val="CC00FF"/>
                </a:solidFill>
                <a:latin typeface="Times New Roman" pitchFamily="18" charset="0"/>
                <a:sym typeface="Monotype Sorts" pitchFamily="2" charset="2"/>
              </a:rPr>
              <a:t>p</a:t>
            </a:r>
            <a:r>
              <a:rPr kumimoji="1" lang="en-US" altLang="zh-CN" sz="3200" b="1">
                <a:solidFill>
                  <a:srgbClr val="0000FF"/>
                </a:solidFill>
                <a:latin typeface="Times New Roman" pitchFamily="18" charset="0"/>
                <a:sym typeface="Monotype Sorts" pitchFamily="2" charset="2"/>
              </a:rPr>
              <a:t>] &gt; a[j]</a:t>
            </a:r>
          </a:p>
        </p:txBody>
      </p:sp>
      <p:sp>
        <p:nvSpPr>
          <p:cNvPr id="109605" name="Text Box 37"/>
          <p:cNvSpPr txBox="1">
            <a:spLocks noChangeArrowheads="1"/>
          </p:cNvSpPr>
          <p:nvPr/>
        </p:nvSpPr>
        <p:spPr bwMode="auto">
          <a:xfrm>
            <a:off x="3049588" y="3138488"/>
            <a:ext cx="684212" cy="519112"/>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0000FF"/>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=2</a:t>
            </a:r>
          </a:p>
        </p:txBody>
      </p:sp>
      <p:sp>
        <p:nvSpPr>
          <p:cNvPr id="109606" name="Text Box 38"/>
          <p:cNvSpPr txBox="1">
            <a:spLocks noChangeArrowheads="1"/>
          </p:cNvSpPr>
          <p:nvPr/>
        </p:nvSpPr>
        <p:spPr bwMode="auto">
          <a:xfrm>
            <a:off x="3873500" y="3687763"/>
            <a:ext cx="2103438" cy="579437"/>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0000FF"/>
                </a:solidFill>
                <a:latin typeface="Times New Roman" pitchFamily="18" charset="0"/>
                <a:sym typeface="Monotype Sorts" pitchFamily="2" charset="2"/>
              </a:rPr>
              <a:t>a[</a:t>
            </a:r>
            <a:r>
              <a:rPr kumimoji="1" lang="en-US" altLang="zh-CN" sz="3200" b="1">
                <a:solidFill>
                  <a:srgbClr val="CC00FF"/>
                </a:solidFill>
                <a:latin typeface="Times New Roman" pitchFamily="18" charset="0"/>
                <a:sym typeface="Monotype Sorts" pitchFamily="2" charset="2"/>
              </a:rPr>
              <a:t>p</a:t>
            </a:r>
            <a:r>
              <a:rPr kumimoji="1" lang="en-US" altLang="zh-CN" sz="3200" b="1">
                <a:solidFill>
                  <a:srgbClr val="0000FF"/>
                </a:solidFill>
                <a:latin typeface="Times New Roman" pitchFamily="18" charset="0"/>
                <a:sym typeface="Monotype Sorts" pitchFamily="2" charset="2"/>
              </a:rPr>
              <a:t>] ≯ a[j]</a:t>
            </a:r>
          </a:p>
        </p:txBody>
      </p:sp>
      <p:sp>
        <p:nvSpPr>
          <p:cNvPr id="109607" name="Text Box 39"/>
          <p:cNvSpPr txBox="1">
            <a:spLocks noChangeArrowheads="1"/>
          </p:cNvSpPr>
          <p:nvPr/>
        </p:nvSpPr>
        <p:spPr bwMode="auto">
          <a:xfrm>
            <a:off x="3048000" y="3702050"/>
            <a:ext cx="684213" cy="519113"/>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0000FF"/>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=3</a:t>
            </a:r>
          </a:p>
        </p:txBody>
      </p:sp>
      <p:grpSp>
        <p:nvGrpSpPr>
          <p:cNvPr id="8" name="Group 40"/>
          <p:cNvGrpSpPr>
            <a:grpSpLocks/>
          </p:cNvGrpSpPr>
          <p:nvPr/>
        </p:nvGrpSpPr>
        <p:grpSpPr bwMode="auto">
          <a:xfrm>
            <a:off x="6134100" y="4221163"/>
            <a:ext cx="2474913" cy="579437"/>
            <a:chOff x="3625" y="1147"/>
            <a:chExt cx="1559" cy="365"/>
          </a:xfrm>
        </p:grpSpPr>
        <p:sp>
          <p:nvSpPr>
            <p:cNvPr id="109609" name="Rectangle 41"/>
            <p:cNvSpPr>
              <a:spLocks noChangeArrowheads="1"/>
            </p:cNvSpPr>
            <p:nvPr/>
          </p:nvSpPr>
          <p:spPr bwMode="auto">
            <a:xfrm>
              <a:off x="4836" y="1152"/>
              <a:ext cx="348" cy="351"/>
            </a:xfrm>
            <a:prstGeom prst="rect">
              <a:avLst/>
            </a:prstGeom>
            <a:solidFill>
              <a:schemeClr val="tx1"/>
            </a:solidFill>
            <a:ln w="38100">
              <a:solidFill>
                <a:srgbClr val="FF0000"/>
              </a:solidFill>
              <a:miter lim="800000"/>
              <a:headEnd/>
              <a:tailEnd/>
            </a:ln>
            <a:effectLst/>
          </p:spPr>
          <p:txBody>
            <a:bodyPr anchor="ctr">
              <a:spAutoFit/>
            </a:bodyPr>
            <a:lstStyle/>
            <a:p>
              <a:pPr algn="ctr">
                <a:spcBef>
                  <a:spcPct val="20000"/>
                </a:spcBef>
                <a:buClr>
                  <a:srgbClr val="CC99FF"/>
                </a:buClr>
                <a:buFont typeface="Monotype Sorts" pitchFamily="2" charset="2"/>
                <a:buNone/>
                <a:defRPr/>
              </a:pPr>
              <a:r>
                <a:rPr kumimoji="1" lang="en-US" altLang="zh-CN" sz="2800" b="1">
                  <a:solidFill>
                    <a:schemeClr val="bg1"/>
                  </a:solidFill>
                  <a:effectLst>
                    <a:outerShdw blurRad="38100" dist="38100" dir="2700000" algn="tl">
                      <a:srgbClr val="00007D"/>
                    </a:outerShdw>
                  </a:effectLst>
                  <a:latin typeface="宋体" pitchFamily="2" charset="-122"/>
                </a:rPr>
                <a:t>4</a:t>
              </a:r>
              <a:r>
                <a:rPr kumimoji="1" lang="en-US" altLang="zh-CN" sz="2800" b="1">
                  <a:solidFill>
                    <a:schemeClr val="bg2"/>
                  </a:solidFill>
                  <a:effectLst>
                    <a:outerShdw blurRad="38100" dist="38100" dir="2700000" algn="tl">
                      <a:srgbClr val="FFFFFF"/>
                    </a:outerShdw>
                  </a:effectLst>
                  <a:latin typeface="宋体" pitchFamily="2" charset="-122"/>
                  <a:sym typeface="Monotype Sorts" pitchFamily="2" charset="2"/>
                </a:rPr>
                <a:t> </a:t>
              </a:r>
            </a:p>
          </p:txBody>
        </p:sp>
        <p:sp>
          <p:nvSpPr>
            <p:cNvPr id="37912" name="Text Box 42"/>
            <p:cNvSpPr txBox="1">
              <a:spLocks noChangeArrowheads="1"/>
            </p:cNvSpPr>
            <p:nvPr/>
          </p:nvSpPr>
          <p:spPr bwMode="auto">
            <a:xfrm>
              <a:off x="3625" y="1147"/>
              <a:ext cx="1161" cy="365"/>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0000FF"/>
                  </a:solidFill>
                  <a:latin typeface="Times New Roman" pitchFamily="18" charset="0"/>
                  <a:sym typeface="Monotype Sorts" pitchFamily="2" charset="2"/>
                </a:rPr>
                <a:t>p=j </a:t>
              </a:r>
              <a:r>
                <a:rPr kumimoji="1" lang="zh-CN" altLang="en-US" sz="3200" b="1">
                  <a:solidFill>
                    <a:srgbClr val="0000FF"/>
                  </a:solidFill>
                  <a:latin typeface="Times New Roman" pitchFamily="18" charset="0"/>
                  <a:sym typeface="Monotype Sorts" pitchFamily="2" charset="2"/>
                </a:rPr>
                <a:t>则 </a:t>
              </a:r>
              <a:r>
                <a:rPr kumimoji="1" lang="en-US" altLang="zh-CN" sz="3200" b="1">
                  <a:solidFill>
                    <a:srgbClr val="0000FF"/>
                  </a:solidFill>
                  <a:latin typeface="Times New Roman" pitchFamily="18" charset="0"/>
                  <a:sym typeface="Monotype Sorts" pitchFamily="2" charset="2"/>
                </a:rPr>
                <a:t>p=</a:t>
              </a:r>
            </a:p>
          </p:txBody>
        </p:sp>
      </p:grpSp>
      <p:sp>
        <p:nvSpPr>
          <p:cNvPr id="109611" name="Text Box 43"/>
          <p:cNvSpPr txBox="1">
            <a:spLocks noChangeArrowheads="1"/>
          </p:cNvSpPr>
          <p:nvPr/>
        </p:nvSpPr>
        <p:spPr bwMode="auto">
          <a:xfrm>
            <a:off x="3962400" y="4221163"/>
            <a:ext cx="1925638" cy="579437"/>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0000FF"/>
                </a:solidFill>
                <a:latin typeface="Times New Roman" pitchFamily="18" charset="0"/>
                <a:sym typeface="Monotype Sorts" pitchFamily="2" charset="2"/>
              </a:rPr>
              <a:t>a[</a:t>
            </a:r>
            <a:r>
              <a:rPr kumimoji="1" lang="en-US" altLang="zh-CN" sz="3200" b="1">
                <a:solidFill>
                  <a:srgbClr val="CC00FF"/>
                </a:solidFill>
                <a:latin typeface="Times New Roman" pitchFamily="18" charset="0"/>
                <a:sym typeface="Monotype Sorts" pitchFamily="2" charset="2"/>
              </a:rPr>
              <a:t>p</a:t>
            </a:r>
            <a:r>
              <a:rPr kumimoji="1" lang="en-US" altLang="zh-CN" sz="3200" b="1">
                <a:solidFill>
                  <a:srgbClr val="0000FF"/>
                </a:solidFill>
                <a:latin typeface="Times New Roman" pitchFamily="18" charset="0"/>
                <a:sym typeface="Monotype Sorts" pitchFamily="2" charset="2"/>
              </a:rPr>
              <a:t>] &gt; a[j]</a:t>
            </a:r>
          </a:p>
        </p:txBody>
      </p:sp>
      <p:sp>
        <p:nvSpPr>
          <p:cNvPr id="109612" name="Text Box 44"/>
          <p:cNvSpPr txBox="1">
            <a:spLocks noChangeArrowheads="1"/>
          </p:cNvSpPr>
          <p:nvPr/>
        </p:nvSpPr>
        <p:spPr bwMode="auto">
          <a:xfrm>
            <a:off x="3048000" y="4235450"/>
            <a:ext cx="684213" cy="519113"/>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0000FF"/>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=4</a:t>
            </a:r>
          </a:p>
        </p:txBody>
      </p:sp>
      <p:sp>
        <p:nvSpPr>
          <p:cNvPr id="109613" name="Text Box 45"/>
          <p:cNvSpPr txBox="1">
            <a:spLocks noChangeArrowheads="1"/>
          </p:cNvSpPr>
          <p:nvPr/>
        </p:nvSpPr>
        <p:spPr bwMode="auto">
          <a:xfrm>
            <a:off x="3873500" y="4754563"/>
            <a:ext cx="2103438" cy="579437"/>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0000FF"/>
                </a:solidFill>
                <a:latin typeface="Times New Roman" pitchFamily="18" charset="0"/>
                <a:sym typeface="Monotype Sorts" pitchFamily="2" charset="2"/>
              </a:rPr>
              <a:t>a[</a:t>
            </a:r>
            <a:r>
              <a:rPr kumimoji="1" lang="en-US" altLang="zh-CN" sz="3200" b="1">
                <a:solidFill>
                  <a:srgbClr val="CC00FF"/>
                </a:solidFill>
                <a:latin typeface="Times New Roman" pitchFamily="18" charset="0"/>
                <a:sym typeface="Monotype Sorts" pitchFamily="2" charset="2"/>
              </a:rPr>
              <a:t>p</a:t>
            </a:r>
            <a:r>
              <a:rPr kumimoji="1" lang="en-US" altLang="zh-CN" sz="3200" b="1">
                <a:solidFill>
                  <a:srgbClr val="0000FF"/>
                </a:solidFill>
                <a:latin typeface="Times New Roman" pitchFamily="18" charset="0"/>
                <a:sym typeface="Monotype Sorts" pitchFamily="2" charset="2"/>
              </a:rPr>
              <a:t>] ≯ a[j]</a:t>
            </a:r>
          </a:p>
        </p:txBody>
      </p:sp>
      <p:sp>
        <p:nvSpPr>
          <p:cNvPr id="109614" name="Text Box 46"/>
          <p:cNvSpPr txBox="1">
            <a:spLocks noChangeArrowheads="1"/>
          </p:cNvSpPr>
          <p:nvPr/>
        </p:nvSpPr>
        <p:spPr bwMode="auto">
          <a:xfrm>
            <a:off x="3048000" y="4768850"/>
            <a:ext cx="684213" cy="519113"/>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0000FF"/>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=5</a:t>
            </a:r>
          </a:p>
        </p:txBody>
      </p:sp>
      <p:sp>
        <p:nvSpPr>
          <p:cNvPr id="109615" name="Text Box 47"/>
          <p:cNvSpPr txBox="1">
            <a:spLocks noChangeArrowheads="1"/>
          </p:cNvSpPr>
          <p:nvPr/>
        </p:nvSpPr>
        <p:spPr bwMode="auto">
          <a:xfrm>
            <a:off x="935038" y="5348288"/>
            <a:ext cx="7980362" cy="519112"/>
          </a:xfrm>
          <a:prstGeom prst="rect">
            <a:avLst/>
          </a:prstGeom>
          <a:noFill/>
          <a:ln w="9525" cap="rnd">
            <a:noFill/>
            <a:prstDash val="sysDot"/>
            <a:miter lim="800000"/>
            <a:headEnd/>
            <a:tailEnd/>
          </a:ln>
        </p:spPr>
        <p:txBody>
          <a:bodyPr>
            <a:spAutoFit/>
          </a:bodyPr>
          <a:lstStyle/>
          <a:p>
            <a:pPr eaLnBrk="0" hangingPunct="0">
              <a:spcBef>
                <a:spcPct val="20000"/>
              </a:spcBef>
              <a:buClr>
                <a:srgbClr val="CC99FF"/>
              </a:buClr>
              <a:buFont typeface="Monotype Sorts" pitchFamily="2" charset="2"/>
              <a:buNone/>
            </a:pPr>
            <a:r>
              <a:rPr kumimoji="1" lang="en-US" altLang="zh-CN" sz="2800" b="1">
                <a:solidFill>
                  <a:srgbClr val="339933"/>
                </a:solidFill>
                <a:latin typeface="宋体" pitchFamily="2" charset="-122"/>
                <a:sym typeface="Monotype Sorts" pitchFamily="2" charset="2"/>
              </a:rPr>
              <a:t>p!=</a:t>
            </a:r>
            <a:r>
              <a:rPr kumimoji="1" lang="en-US" altLang="zh-CN" sz="2800" b="1">
                <a:latin typeface="宋体" pitchFamily="2" charset="-122"/>
                <a:sym typeface="Monotype Sorts" pitchFamily="2" charset="2"/>
              </a:rPr>
              <a:t>i</a:t>
            </a:r>
            <a:r>
              <a:rPr kumimoji="1" lang="en-US" altLang="zh-CN" sz="2800" b="1">
                <a:solidFill>
                  <a:srgbClr val="66FFFF"/>
                </a:solidFill>
                <a:latin typeface="宋体" pitchFamily="2" charset="-122"/>
                <a:sym typeface="Monotype Sorts" pitchFamily="2" charset="2"/>
              </a:rPr>
              <a:t> </a:t>
            </a:r>
            <a:r>
              <a:rPr kumimoji="1" lang="zh-CN" altLang="en-US" sz="2800" b="1">
                <a:solidFill>
                  <a:srgbClr val="339933"/>
                </a:solidFill>
                <a:latin typeface="宋体" pitchFamily="2" charset="-122"/>
                <a:sym typeface="Monotype Sorts" pitchFamily="2" charset="2"/>
              </a:rPr>
              <a:t>进行交换：</a:t>
            </a:r>
            <a:r>
              <a:rPr kumimoji="1" lang="en-US" altLang="zh-CN" sz="2800" b="1">
                <a:solidFill>
                  <a:srgbClr val="339933"/>
                </a:solidFill>
                <a:latin typeface="宋体" pitchFamily="2" charset="-122"/>
                <a:sym typeface="Monotype Sorts" pitchFamily="2" charset="2"/>
              </a:rPr>
              <a:t>t=a[i]; a[i]=a[p]; a[p]=t;</a:t>
            </a:r>
          </a:p>
        </p:txBody>
      </p:sp>
      <p:sp>
        <p:nvSpPr>
          <p:cNvPr id="109616" name="Text Box 48"/>
          <p:cNvSpPr txBox="1">
            <a:spLocks noChangeArrowheads="1"/>
          </p:cNvSpPr>
          <p:nvPr/>
        </p:nvSpPr>
        <p:spPr bwMode="auto">
          <a:xfrm>
            <a:off x="304800" y="3048000"/>
            <a:ext cx="2438400" cy="1501775"/>
          </a:xfrm>
          <a:prstGeom prst="rect">
            <a:avLst/>
          </a:prstGeom>
          <a:noFill/>
          <a:ln w="9525">
            <a:noFill/>
            <a:miter lim="800000"/>
            <a:headEnd/>
            <a:tailEnd/>
          </a:ln>
        </p:spPr>
        <p:txBody>
          <a:bodyPr>
            <a:spAutoFit/>
          </a:bodyPr>
          <a:lstStyle/>
          <a:p>
            <a:pPr eaLnBrk="0" hangingPunct="0">
              <a:lnSpc>
                <a:spcPct val="110000"/>
              </a:lnSpc>
              <a:spcBef>
                <a:spcPct val="50000"/>
              </a:spcBef>
              <a:buClr>
                <a:srgbClr val="CC99FF"/>
              </a:buClr>
              <a:buFont typeface="Monotype Sorts" pitchFamily="2" charset="2"/>
              <a:buNone/>
            </a:pPr>
            <a:r>
              <a:rPr kumimoji="1" lang="en-US" altLang="zh-CN" sz="2800" b="1">
                <a:solidFill>
                  <a:srgbClr val="CC00FF"/>
                </a:solidFill>
                <a:latin typeface="宋体" pitchFamily="2" charset="-122"/>
                <a:sym typeface="Monotype Sorts" pitchFamily="2" charset="2"/>
              </a:rPr>
              <a:t> p</a:t>
            </a:r>
            <a:r>
              <a:rPr kumimoji="1" lang="zh-CN" altLang="en-US" sz="2800" b="1">
                <a:latin typeface="宋体" pitchFamily="2" charset="-122"/>
              </a:rPr>
              <a:t>：记录当前排序过程中最小值的下标</a:t>
            </a:r>
            <a:r>
              <a:rPr kumimoji="1" lang="zh-CN" altLang="en-US" sz="2800" b="1">
                <a:solidFill>
                  <a:srgbClr val="66FF33"/>
                </a:solidFill>
                <a:latin typeface="宋体" pitchFamily="2" charset="-122"/>
              </a:rPr>
              <a:t> </a:t>
            </a:r>
          </a:p>
        </p:txBody>
      </p:sp>
      <p:sp>
        <p:nvSpPr>
          <p:cNvPr id="37910" name="Text Box 49"/>
          <p:cNvSpPr txBox="1">
            <a:spLocks noChangeArrowheads="1"/>
          </p:cNvSpPr>
          <p:nvPr/>
        </p:nvSpPr>
        <p:spPr bwMode="auto">
          <a:xfrm>
            <a:off x="209550" y="715963"/>
            <a:ext cx="3444875" cy="579437"/>
          </a:xfrm>
          <a:prstGeom prst="rect">
            <a:avLst/>
          </a:prstGeom>
          <a:noFill/>
          <a:ln w="9525">
            <a:noFill/>
            <a:miter lim="800000"/>
            <a:headEnd/>
            <a:tailEnd/>
          </a:ln>
        </p:spPr>
        <p:txBody>
          <a:bodyPr>
            <a:spAutoFit/>
          </a:bodyPr>
          <a:lstStyle/>
          <a:p>
            <a:pPr eaLnBrk="0" hangingPunct="0">
              <a:spcBef>
                <a:spcPct val="50000"/>
              </a:spcBef>
              <a:buClr>
                <a:srgbClr val="CC99FF"/>
              </a:buClr>
              <a:buFont typeface="Monotype Sorts" pitchFamily="2" charset="2"/>
              <a:buNone/>
            </a:pPr>
            <a:r>
              <a:rPr kumimoji="1" lang="zh-CN" altLang="en-US" sz="3200" b="1">
                <a:latin typeface="Times New Roman" pitchFamily="18" charset="0"/>
                <a:sym typeface="Monotype Sorts" pitchFamily="2" charset="2"/>
              </a:rPr>
              <a:t>第 </a:t>
            </a:r>
            <a:r>
              <a:rPr kumimoji="1" lang="en-US" altLang="zh-CN" sz="3200" b="1">
                <a:solidFill>
                  <a:srgbClr val="FF3300"/>
                </a:solidFill>
                <a:latin typeface="Times New Roman" pitchFamily="18" charset="0"/>
                <a:sym typeface="Monotype Sorts" pitchFamily="2" charset="2"/>
              </a:rPr>
              <a:t>1</a:t>
            </a:r>
            <a:r>
              <a:rPr kumimoji="1" lang="en-US" altLang="zh-CN" sz="3200" b="1">
                <a:solidFill>
                  <a:srgbClr val="00FF00"/>
                </a:solidFill>
                <a:latin typeface="Times New Roman" pitchFamily="18" charset="0"/>
                <a:sym typeface="Monotype Sorts" pitchFamily="2" charset="2"/>
              </a:rPr>
              <a:t> </a:t>
            </a:r>
            <a:r>
              <a:rPr kumimoji="1" lang="zh-CN" altLang="en-US" sz="3200" b="1">
                <a:latin typeface="Times New Roman" pitchFamily="18" charset="0"/>
                <a:sym typeface="Monotype Sorts" pitchFamily="2" charset="2"/>
              </a:rPr>
              <a:t>轮排序过程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499"/>
                                          </p:stCondLst>
                                        </p:cTn>
                                        <p:tgtEl>
                                          <p:spTgt spid="1095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096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9600"/>
                                        </p:tgtEl>
                                        <p:attrNameLst>
                                          <p:attrName>style.visibility</p:attrName>
                                        </p:attrNameLst>
                                      </p:cBhvr>
                                      <p:to>
                                        <p:strVal val="visible"/>
                                      </p:to>
                                    </p:set>
                                  </p:childTnLst>
                                </p:cTn>
                              </p:par>
                            </p:childTnLst>
                          </p:cTn>
                        </p:par>
                        <p:par>
                          <p:cTn id="26" fill="hold">
                            <p:stCondLst>
                              <p:cond delay="500"/>
                            </p:stCondLst>
                            <p:childTnLst>
                              <p:par>
                                <p:cTn id="27" presetID="9" presetClass="entr" presetSubtype="0" fill="hold" grpId="0" nodeType="afterEffect">
                                  <p:stCondLst>
                                    <p:cond delay="1000"/>
                                  </p:stCondLst>
                                  <p:childTnLst>
                                    <p:set>
                                      <p:cBhvr>
                                        <p:cTn id="28" dur="1" fill="hold">
                                          <p:stCondLst>
                                            <p:cond delay="0"/>
                                          </p:stCondLst>
                                        </p:cTn>
                                        <p:tgtEl>
                                          <p:spTgt spid="109599"/>
                                        </p:tgtEl>
                                        <p:attrNameLst>
                                          <p:attrName>style.visibility</p:attrName>
                                        </p:attrNameLst>
                                      </p:cBhvr>
                                      <p:to>
                                        <p:strVal val="visible"/>
                                      </p:to>
                                    </p:set>
                                    <p:animEffect transition="in" filter="dissolve">
                                      <p:cBhvr>
                                        <p:cTn id="29" dur="500"/>
                                        <p:tgtEl>
                                          <p:spTgt spid="10959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9605"/>
                                        </p:tgtEl>
                                        <p:attrNameLst>
                                          <p:attrName>style.visibility</p:attrName>
                                        </p:attrNameLst>
                                      </p:cBhvr>
                                      <p:to>
                                        <p:strVal val="visible"/>
                                      </p:to>
                                    </p:set>
                                  </p:childTnLst>
                                </p:cTn>
                              </p:par>
                            </p:childTnLst>
                          </p:cTn>
                        </p:par>
                        <p:par>
                          <p:cTn id="39" fill="hold">
                            <p:stCondLst>
                              <p:cond delay="500"/>
                            </p:stCondLst>
                            <p:childTnLst>
                              <p:par>
                                <p:cTn id="40" presetID="9" presetClass="entr" presetSubtype="0" fill="hold" grpId="0" nodeType="afterEffect">
                                  <p:stCondLst>
                                    <p:cond delay="1000"/>
                                  </p:stCondLst>
                                  <p:childTnLst>
                                    <p:set>
                                      <p:cBhvr>
                                        <p:cTn id="41" dur="1" fill="hold">
                                          <p:stCondLst>
                                            <p:cond delay="0"/>
                                          </p:stCondLst>
                                        </p:cTn>
                                        <p:tgtEl>
                                          <p:spTgt spid="109604"/>
                                        </p:tgtEl>
                                        <p:attrNameLst>
                                          <p:attrName>style.visibility</p:attrName>
                                        </p:attrNameLst>
                                      </p:cBhvr>
                                      <p:to>
                                        <p:strVal val="visible"/>
                                      </p:to>
                                    </p:set>
                                    <p:animEffect transition="in" filter="dissolve">
                                      <p:cBhvr>
                                        <p:cTn id="42" dur="500"/>
                                        <p:tgtEl>
                                          <p:spTgt spid="1096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1" presetClass="entr" presetSubtype="0" fill="hold" grpId="0" nodeType="afterEffect">
                                  <p:stCondLst>
                                    <p:cond delay="1000"/>
                                  </p:stCondLst>
                                  <p:childTnLst>
                                    <p:set>
                                      <p:cBhvr>
                                        <p:cTn id="50" dur="1" fill="hold">
                                          <p:stCondLst>
                                            <p:cond delay="499"/>
                                          </p:stCondLst>
                                        </p:cTn>
                                        <p:tgtEl>
                                          <p:spTgt spid="109607"/>
                                        </p:tgtEl>
                                        <p:attrNameLst>
                                          <p:attrName>style.visibility</p:attrName>
                                        </p:attrNameLst>
                                      </p:cBhvr>
                                      <p:to>
                                        <p:strVal val="visible"/>
                                      </p:to>
                                    </p:set>
                                  </p:childTnLst>
                                </p:cTn>
                              </p:par>
                            </p:childTnLst>
                          </p:cTn>
                        </p:par>
                        <p:par>
                          <p:cTn id="51" fill="hold">
                            <p:stCondLst>
                              <p:cond delay="2000"/>
                            </p:stCondLst>
                            <p:childTnLst>
                              <p:par>
                                <p:cTn id="52" presetID="9" presetClass="entr" presetSubtype="0" fill="hold" grpId="0" nodeType="afterEffect">
                                  <p:stCondLst>
                                    <p:cond delay="1000"/>
                                  </p:stCondLst>
                                  <p:childTnLst>
                                    <p:set>
                                      <p:cBhvr>
                                        <p:cTn id="53" dur="1" fill="hold">
                                          <p:stCondLst>
                                            <p:cond delay="0"/>
                                          </p:stCondLst>
                                        </p:cTn>
                                        <p:tgtEl>
                                          <p:spTgt spid="109606"/>
                                        </p:tgtEl>
                                        <p:attrNameLst>
                                          <p:attrName>style.visibility</p:attrName>
                                        </p:attrNameLst>
                                      </p:cBhvr>
                                      <p:to>
                                        <p:strVal val="visible"/>
                                      </p:to>
                                    </p:set>
                                    <p:animEffect transition="in" filter="dissolve">
                                      <p:cBhvr>
                                        <p:cTn id="54" dur="500"/>
                                        <p:tgtEl>
                                          <p:spTgt spid="10960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9612"/>
                                        </p:tgtEl>
                                        <p:attrNameLst>
                                          <p:attrName>style.visibility</p:attrName>
                                        </p:attrNameLst>
                                      </p:cBhvr>
                                      <p:to>
                                        <p:strVal val="visible"/>
                                      </p:to>
                                    </p:set>
                                  </p:childTnLst>
                                </p:cTn>
                              </p:par>
                            </p:childTnLst>
                          </p:cTn>
                        </p:par>
                        <p:par>
                          <p:cTn id="59" fill="hold">
                            <p:stCondLst>
                              <p:cond delay="500"/>
                            </p:stCondLst>
                            <p:childTnLst>
                              <p:par>
                                <p:cTn id="60" presetID="9" presetClass="entr" presetSubtype="0" fill="hold" grpId="0" nodeType="afterEffect">
                                  <p:stCondLst>
                                    <p:cond delay="1000"/>
                                  </p:stCondLst>
                                  <p:childTnLst>
                                    <p:set>
                                      <p:cBhvr>
                                        <p:cTn id="61" dur="1" fill="hold">
                                          <p:stCondLst>
                                            <p:cond delay="0"/>
                                          </p:stCondLst>
                                        </p:cTn>
                                        <p:tgtEl>
                                          <p:spTgt spid="109611"/>
                                        </p:tgtEl>
                                        <p:attrNameLst>
                                          <p:attrName>style.visibility</p:attrName>
                                        </p:attrNameLst>
                                      </p:cBhvr>
                                      <p:to>
                                        <p:strVal val="visible"/>
                                      </p:to>
                                    </p:set>
                                    <p:animEffect transition="in" filter="dissolve">
                                      <p:cBhvr>
                                        <p:cTn id="62" dur="500"/>
                                        <p:tgtEl>
                                          <p:spTgt spid="1096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par>
                          <p:cTn id="68" fill="hold">
                            <p:stCondLst>
                              <p:cond delay="500"/>
                            </p:stCondLst>
                            <p:childTnLst>
                              <p:par>
                                <p:cTn id="69" presetID="1" presetClass="entr" presetSubtype="0" fill="hold" grpId="0" nodeType="afterEffect">
                                  <p:stCondLst>
                                    <p:cond delay="1000"/>
                                  </p:stCondLst>
                                  <p:childTnLst>
                                    <p:set>
                                      <p:cBhvr>
                                        <p:cTn id="70" dur="1" fill="hold">
                                          <p:stCondLst>
                                            <p:cond delay="499"/>
                                          </p:stCondLst>
                                        </p:cTn>
                                        <p:tgtEl>
                                          <p:spTgt spid="109614"/>
                                        </p:tgtEl>
                                        <p:attrNameLst>
                                          <p:attrName>style.visibility</p:attrName>
                                        </p:attrNameLst>
                                      </p:cBhvr>
                                      <p:to>
                                        <p:strVal val="visible"/>
                                      </p:to>
                                    </p:set>
                                  </p:childTnLst>
                                </p:cTn>
                              </p:par>
                            </p:childTnLst>
                          </p:cTn>
                        </p:par>
                        <p:par>
                          <p:cTn id="71" fill="hold">
                            <p:stCondLst>
                              <p:cond delay="2000"/>
                            </p:stCondLst>
                            <p:childTnLst>
                              <p:par>
                                <p:cTn id="72" presetID="9" presetClass="entr" presetSubtype="0" fill="hold" grpId="0" nodeType="afterEffect">
                                  <p:stCondLst>
                                    <p:cond delay="1000"/>
                                  </p:stCondLst>
                                  <p:childTnLst>
                                    <p:set>
                                      <p:cBhvr>
                                        <p:cTn id="73" dur="1" fill="hold">
                                          <p:stCondLst>
                                            <p:cond delay="0"/>
                                          </p:stCondLst>
                                        </p:cTn>
                                        <p:tgtEl>
                                          <p:spTgt spid="109613"/>
                                        </p:tgtEl>
                                        <p:attrNameLst>
                                          <p:attrName>style.visibility</p:attrName>
                                        </p:attrNameLst>
                                      </p:cBhvr>
                                      <p:to>
                                        <p:strVal val="visible"/>
                                      </p:to>
                                    </p:set>
                                    <p:animEffect transition="in" filter="dissolve">
                                      <p:cBhvr>
                                        <p:cTn id="74" dur="500"/>
                                        <p:tgtEl>
                                          <p:spTgt spid="109613"/>
                                        </p:tgtEl>
                                      </p:cBhvr>
                                    </p:animEffect>
                                  </p:childTnLst>
                                </p:cTn>
                              </p:par>
                            </p:childTnLst>
                          </p:cTn>
                        </p:par>
                        <p:par>
                          <p:cTn id="75" fill="hold">
                            <p:stCondLst>
                              <p:cond delay="3500"/>
                            </p:stCondLst>
                            <p:childTnLst>
                              <p:par>
                                <p:cTn id="76" presetID="3" presetClass="entr" presetSubtype="5" fill="hold" grpId="0" nodeType="afterEffect">
                                  <p:stCondLst>
                                    <p:cond delay="1000"/>
                                  </p:stCondLst>
                                  <p:childTnLst>
                                    <p:set>
                                      <p:cBhvr>
                                        <p:cTn id="77" dur="1" fill="hold">
                                          <p:stCondLst>
                                            <p:cond delay="0"/>
                                          </p:stCondLst>
                                        </p:cTn>
                                        <p:tgtEl>
                                          <p:spTgt spid="109615"/>
                                        </p:tgtEl>
                                        <p:attrNameLst>
                                          <p:attrName>style.visibility</p:attrName>
                                        </p:attrNameLst>
                                      </p:cBhvr>
                                      <p:to>
                                        <p:strVal val="visible"/>
                                      </p:to>
                                    </p:set>
                                    <p:animEffect transition="in" filter="blinds(vertical)">
                                      <p:cBhvr>
                                        <p:cTn id="78" dur="500"/>
                                        <p:tgtEl>
                                          <p:spTgt spid="10961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dissolve">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92" grpId="0" autoUpdateAnimBg="0"/>
      <p:bldP spid="109599" grpId="0" autoUpdateAnimBg="0"/>
      <p:bldP spid="109600" grpId="0" autoUpdateAnimBg="0"/>
      <p:bldP spid="109604" grpId="0" autoUpdateAnimBg="0"/>
      <p:bldP spid="109605" grpId="0" autoUpdateAnimBg="0"/>
      <p:bldP spid="109606" grpId="0" autoUpdateAnimBg="0"/>
      <p:bldP spid="109607" grpId="0" autoUpdateAnimBg="0"/>
      <p:bldP spid="109611" grpId="0" autoUpdateAnimBg="0"/>
      <p:bldP spid="109612" grpId="0" autoUpdateAnimBg="0"/>
      <p:bldP spid="109613" grpId="0" autoUpdateAnimBg="0"/>
      <p:bldP spid="109614" grpId="0" autoUpdateAnimBg="0"/>
      <p:bldP spid="109615" grpId="0" autoUpdateAnimBg="0"/>
      <p:bldP spid="109616" grpId="0" autoUpdateAnimBg="0"/>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63625" y="1782763"/>
            <a:ext cx="7775575" cy="557212"/>
            <a:chOff x="622" y="720"/>
            <a:chExt cx="4898" cy="351"/>
          </a:xfrm>
        </p:grpSpPr>
        <p:sp>
          <p:nvSpPr>
            <p:cNvPr id="110596" name="Rectangle 4"/>
            <p:cNvSpPr>
              <a:spLocks noChangeArrowheads="1"/>
            </p:cNvSpPr>
            <p:nvPr/>
          </p:nvSpPr>
          <p:spPr bwMode="auto">
            <a:xfrm>
              <a:off x="622" y="720"/>
              <a:ext cx="4898" cy="351"/>
            </a:xfrm>
            <a:prstGeom prst="rect">
              <a:avLst/>
            </a:prstGeom>
            <a:gradFill rotWithShape="0">
              <a:gsLst>
                <a:gs pos="0">
                  <a:srgbClr val="0066FF"/>
                </a:gs>
                <a:gs pos="100000">
                  <a:srgbClr val="0066FF">
                    <a:gamma/>
                    <a:shade val="46275"/>
                    <a:invGamma/>
                  </a:srgbClr>
                </a:gs>
              </a:gsLst>
              <a:path path="shape">
                <a:fillToRect l="50000" t="50000" r="50000" b="50000"/>
              </a:path>
            </a:gradFill>
            <a:ln w="38100">
              <a:solidFill>
                <a:srgbClr val="FFFF00"/>
              </a:solidFill>
              <a:miter lim="800000"/>
              <a:headEnd/>
              <a:tailEnd/>
            </a:ln>
            <a:effectLst/>
          </p:spPr>
          <p:txBody>
            <a:bodyPr anchor="ctr">
              <a:spAutoFit/>
            </a:bodyPr>
            <a:lstStyle/>
            <a:p>
              <a:pPr>
                <a:spcBef>
                  <a:spcPct val="20000"/>
                </a:spcBef>
                <a:buClr>
                  <a:srgbClr val="CC99FF"/>
                </a:buClr>
                <a:buFont typeface="Monotype Sorts" pitchFamily="2" charset="2"/>
                <a:buNone/>
                <a:defRPr/>
              </a:pPr>
              <a:r>
                <a:rPr kumimoji="1" lang="en-US" altLang="zh-CN" sz="2800" b="1">
                  <a:effectLst>
                    <a:outerShdw blurRad="38100" dist="38100" dir="2700000" algn="tl">
                      <a:srgbClr val="FFFFFF"/>
                    </a:outerShdw>
                  </a:effectLst>
                  <a:latin typeface="宋体" pitchFamily="2" charset="-122"/>
                </a:rPr>
                <a:t>  </a:t>
              </a:r>
              <a:r>
                <a:rPr kumimoji="1" lang="en-US" altLang="zh-CN" sz="2800" b="1">
                  <a:solidFill>
                    <a:srgbClr val="00FF00"/>
                  </a:solidFill>
                  <a:effectLst>
                    <a:outerShdw blurRad="38100" dist="38100" dir="2700000" algn="tl">
                      <a:srgbClr val="000000"/>
                    </a:outerShdw>
                  </a:effectLst>
                  <a:latin typeface="宋体" pitchFamily="2" charset="-122"/>
                </a:rPr>
                <a:t>-3</a:t>
              </a:r>
              <a:r>
                <a:rPr kumimoji="1" lang="en-US" altLang="zh-CN" sz="2800" b="1">
                  <a:effectLst>
                    <a:outerShdw blurRad="38100" dist="38100" dir="2700000" algn="tl">
                      <a:srgbClr val="FFFFFF"/>
                    </a:outerShdw>
                  </a:effectLst>
                  <a:latin typeface="宋体" pitchFamily="2" charset="-122"/>
                </a:rPr>
                <a:t>      1      0     43      23      7</a:t>
              </a:r>
              <a:r>
                <a:rPr kumimoji="1" lang="en-US" altLang="zh-CN" sz="2800" b="1">
                  <a:effectLst>
                    <a:outerShdw blurRad="38100" dist="38100" dir="2700000" algn="tl">
                      <a:srgbClr val="FFFFFF"/>
                    </a:outerShdw>
                  </a:effectLst>
                  <a:latin typeface="宋体" pitchFamily="2" charset="-122"/>
                  <a:sym typeface="Monotype Sorts" pitchFamily="2" charset="2"/>
                </a:rPr>
                <a:t> </a:t>
              </a:r>
            </a:p>
          </p:txBody>
        </p:sp>
        <p:sp>
          <p:nvSpPr>
            <p:cNvPr id="38948" name="Line 5"/>
            <p:cNvSpPr>
              <a:spLocks noChangeShapeType="1"/>
            </p:cNvSpPr>
            <p:nvPr/>
          </p:nvSpPr>
          <p:spPr bwMode="auto">
            <a:xfrm>
              <a:off x="1438" y="734"/>
              <a:ext cx="2" cy="337"/>
            </a:xfrm>
            <a:prstGeom prst="line">
              <a:avLst/>
            </a:prstGeom>
            <a:noFill/>
            <a:ln w="38100">
              <a:solidFill>
                <a:srgbClr val="FFFF00"/>
              </a:solidFill>
              <a:round/>
              <a:headEnd/>
              <a:tailEnd/>
            </a:ln>
          </p:spPr>
          <p:txBody>
            <a:bodyPr anchor="ctr">
              <a:spAutoFit/>
            </a:bodyPr>
            <a:lstStyle/>
            <a:p>
              <a:endParaRPr lang="zh-CN" altLang="en-US"/>
            </a:p>
          </p:txBody>
        </p:sp>
        <p:sp>
          <p:nvSpPr>
            <p:cNvPr id="38949" name="Line 6"/>
            <p:cNvSpPr>
              <a:spLocks noChangeShapeType="1"/>
            </p:cNvSpPr>
            <p:nvPr/>
          </p:nvSpPr>
          <p:spPr bwMode="auto">
            <a:xfrm>
              <a:off x="2254" y="734"/>
              <a:ext cx="2" cy="337"/>
            </a:xfrm>
            <a:prstGeom prst="line">
              <a:avLst/>
            </a:prstGeom>
            <a:noFill/>
            <a:ln w="38100">
              <a:solidFill>
                <a:srgbClr val="FFFF00"/>
              </a:solidFill>
              <a:round/>
              <a:headEnd/>
              <a:tailEnd/>
            </a:ln>
          </p:spPr>
          <p:txBody>
            <a:bodyPr anchor="ctr">
              <a:spAutoFit/>
            </a:bodyPr>
            <a:lstStyle/>
            <a:p>
              <a:endParaRPr lang="zh-CN" altLang="en-US"/>
            </a:p>
          </p:txBody>
        </p:sp>
        <p:sp>
          <p:nvSpPr>
            <p:cNvPr id="38950" name="Line 7"/>
            <p:cNvSpPr>
              <a:spLocks noChangeShapeType="1"/>
            </p:cNvSpPr>
            <p:nvPr/>
          </p:nvSpPr>
          <p:spPr bwMode="auto">
            <a:xfrm>
              <a:off x="3071" y="734"/>
              <a:ext cx="1" cy="337"/>
            </a:xfrm>
            <a:prstGeom prst="line">
              <a:avLst/>
            </a:prstGeom>
            <a:noFill/>
            <a:ln w="38100">
              <a:solidFill>
                <a:srgbClr val="FFFF00"/>
              </a:solidFill>
              <a:round/>
              <a:headEnd/>
              <a:tailEnd/>
            </a:ln>
          </p:spPr>
          <p:txBody>
            <a:bodyPr anchor="ctr">
              <a:spAutoFit/>
            </a:bodyPr>
            <a:lstStyle/>
            <a:p>
              <a:endParaRPr lang="zh-CN" altLang="en-US"/>
            </a:p>
          </p:txBody>
        </p:sp>
        <p:sp>
          <p:nvSpPr>
            <p:cNvPr id="38951" name="Line 8"/>
            <p:cNvSpPr>
              <a:spLocks noChangeShapeType="1"/>
            </p:cNvSpPr>
            <p:nvPr/>
          </p:nvSpPr>
          <p:spPr bwMode="auto">
            <a:xfrm>
              <a:off x="4703" y="734"/>
              <a:ext cx="1" cy="337"/>
            </a:xfrm>
            <a:prstGeom prst="line">
              <a:avLst/>
            </a:prstGeom>
            <a:noFill/>
            <a:ln w="38100">
              <a:solidFill>
                <a:srgbClr val="FFFF00"/>
              </a:solidFill>
              <a:round/>
              <a:headEnd/>
              <a:tailEnd/>
            </a:ln>
          </p:spPr>
          <p:txBody>
            <a:bodyPr anchor="ctr">
              <a:spAutoFit/>
            </a:bodyPr>
            <a:lstStyle/>
            <a:p>
              <a:endParaRPr lang="zh-CN" altLang="en-US"/>
            </a:p>
          </p:txBody>
        </p:sp>
        <p:sp>
          <p:nvSpPr>
            <p:cNvPr id="38952" name="Line 9"/>
            <p:cNvSpPr>
              <a:spLocks noChangeShapeType="1"/>
            </p:cNvSpPr>
            <p:nvPr/>
          </p:nvSpPr>
          <p:spPr bwMode="auto">
            <a:xfrm>
              <a:off x="3886" y="734"/>
              <a:ext cx="2" cy="337"/>
            </a:xfrm>
            <a:prstGeom prst="line">
              <a:avLst/>
            </a:prstGeom>
            <a:noFill/>
            <a:ln w="38100">
              <a:solidFill>
                <a:srgbClr val="FFFF00"/>
              </a:solidFill>
              <a:round/>
              <a:headEnd/>
              <a:tailEnd/>
            </a:ln>
          </p:spPr>
          <p:txBody>
            <a:bodyPr anchor="ctr">
              <a:spAutoFit/>
            </a:bodyPr>
            <a:lstStyle/>
            <a:p>
              <a:endParaRPr lang="zh-CN" altLang="en-US"/>
            </a:p>
          </p:txBody>
        </p:sp>
      </p:grpSp>
      <p:grpSp>
        <p:nvGrpSpPr>
          <p:cNvPr id="3" name="Group 10"/>
          <p:cNvGrpSpPr>
            <a:grpSpLocks/>
          </p:cNvGrpSpPr>
          <p:nvPr/>
        </p:nvGrpSpPr>
        <p:grpSpPr bwMode="auto">
          <a:xfrm>
            <a:off x="1219200" y="1187450"/>
            <a:ext cx="7067550" cy="519113"/>
            <a:chOff x="768" y="384"/>
            <a:chExt cx="4452" cy="327"/>
          </a:xfrm>
        </p:grpSpPr>
        <p:sp>
          <p:nvSpPr>
            <p:cNvPr id="38941" name="Text Box 11"/>
            <p:cNvSpPr txBox="1">
              <a:spLocks noChangeArrowheads="1"/>
            </p:cNvSpPr>
            <p:nvPr/>
          </p:nvSpPr>
          <p:spPr bwMode="auto">
            <a:xfrm>
              <a:off x="1788"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FFFF00"/>
                  </a:solidFill>
                  <a:latin typeface="Times New Roman" pitchFamily="18" charset="0"/>
                  <a:sym typeface="Monotype Sorts" pitchFamily="2" charset="2"/>
                </a:rPr>
                <a:t>1</a:t>
              </a:r>
            </a:p>
          </p:txBody>
        </p:sp>
        <p:sp>
          <p:nvSpPr>
            <p:cNvPr id="38942" name="Text Box 12"/>
            <p:cNvSpPr txBox="1">
              <a:spLocks noChangeArrowheads="1"/>
            </p:cNvSpPr>
            <p:nvPr/>
          </p:nvSpPr>
          <p:spPr bwMode="auto">
            <a:xfrm>
              <a:off x="2604"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FFFF00"/>
                  </a:solidFill>
                  <a:latin typeface="Times New Roman" pitchFamily="18" charset="0"/>
                  <a:sym typeface="Monotype Sorts" pitchFamily="2" charset="2"/>
                </a:rPr>
                <a:t>2</a:t>
              </a:r>
            </a:p>
          </p:txBody>
        </p:sp>
        <p:sp>
          <p:nvSpPr>
            <p:cNvPr id="38943" name="Text Box 13"/>
            <p:cNvSpPr txBox="1">
              <a:spLocks noChangeArrowheads="1"/>
            </p:cNvSpPr>
            <p:nvPr/>
          </p:nvSpPr>
          <p:spPr bwMode="auto">
            <a:xfrm>
              <a:off x="3360"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FFFF00"/>
                  </a:solidFill>
                  <a:latin typeface="Times New Roman" pitchFamily="18" charset="0"/>
                  <a:sym typeface="Monotype Sorts" pitchFamily="2" charset="2"/>
                </a:rPr>
                <a:t>3</a:t>
              </a:r>
            </a:p>
          </p:txBody>
        </p:sp>
        <p:sp>
          <p:nvSpPr>
            <p:cNvPr id="38944" name="Text Box 14"/>
            <p:cNvSpPr txBox="1">
              <a:spLocks noChangeArrowheads="1"/>
            </p:cNvSpPr>
            <p:nvPr/>
          </p:nvSpPr>
          <p:spPr bwMode="auto">
            <a:xfrm>
              <a:off x="4224"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FFFF00"/>
                  </a:solidFill>
                  <a:latin typeface="Times New Roman" pitchFamily="18" charset="0"/>
                  <a:sym typeface="Monotype Sorts" pitchFamily="2" charset="2"/>
                </a:rPr>
                <a:t>4</a:t>
              </a:r>
            </a:p>
          </p:txBody>
        </p:sp>
        <p:sp>
          <p:nvSpPr>
            <p:cNvPr id="38945" name="Text Box 15"/>
            <p:cNvSpPr txBox="1">
              <a:spLocks noChangeArrowheads="1"/>
            </p:cNvSpPr>
            <p:nvPr/>
          </p:nvSpPr>
          <p:spPr bwMode="auto">
            <a:xfrm>
              <a:off x="4992" y="384"/>
              <a:ext cx="228"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zh-CN" altLang="zh-CN" sz="2800" b="1">
                  <a:solidFill>
                    <a:srgbClr val="FFFF00"/>
                  </a:solidFill>
                  <a:latin typeface="Times New Roman" pitchFamily="18" charset="0"/>
                  <a:sym typeface="Monotype Sorts" pitchFamily="2" charset="2"/>
                </a:rPr>
                <a:t>5</a:t>
              </a:r>
            </a:p>
          </p:txBody>
        </p:sp>
        <p:sp>
          <p:nvSpPr>
            <p:cNvPr id="38946" name="Text Box 16"/>
            <p:cNvSpPr txBox="1">
              <a:spLocks noChangeArrowheads="1"/>
            </p:cNvSpPr>
            <p:nvPr/>
          </p:nvSpPr>
          <p:spPr bwMode="auto">
            <a:xfrm>
              <a:off x="768" y="384"/>
              <a:ext cx="431" cy="327"/>
            </a:xfrm>
            <a:prstGeom prst="rect">
              <a:avLst/>
            </a:prstGeom>
            <a:noFill/>
            <a:ln w="9525" cap="rnd">
              <a:noFill/>
              <a:prstDash val="sysDot"/>
              <a:miter lim="800000"/>
              <a:headEnd/>
              <a:tailEnd/>
            </a:ln>
          </p:spPr>
          <p:txBody>
            <a:bodyPr wrap="none" anchor="ctr">
              <a:spAutoFit/>
            </a:bodyPr>
            <a:lstStyle/>
            <a:p>
              <a:pPr algn="ctr">
                <a:spcBef>
                  <a:spcPct val="20000"/>
                </a:spcBef>
                <a:buClr>
                  <a:srgbClr val="CC99FF"/>
                </a:buClr>
                <a:buFont typeface="Monotype Sorts" pitchFamily="2" charset="2"/>
                <a:buNone/>
              </a:pPr>
              <a:r>
                <a:rPr kumimoji="1" lang="en-US" altLang="zh-CN" sz="2800" b="1">
                  <a:solidFill>
                    <a:srgbClr val="99FF33"/>
                  </a:solidFill>
                  <a:latin typeface="Times New Roman" pitchFamily="18" charset="0"/>
                  <a:sym typeface="Monotype Sorts" pitchFamily="2" charset="2"/>
                </a:rPr>
                <a:t>j=</a:t>
              </a:r>
              <a:r>
                <a:rPr kumimoji="1" lang="en-US" altLang="zh-CN" sz="2800" b="1">
                  <a:solidFill>
                    <a:srgbClr val="FFFF00"/>
                  </a:solidFill>
                  <a:latin typeface="Times New Roman" pitchFamily="18" charset="0"/>
                  <a:sym typeface="Monotype Sorts" pitchFamily="2" charset="2"/>
                </a:rPr>
                <a:t>0</a:t>
              </a:r>
            </a:p>
          </p:txBody>
        </p:sp>
      </p:grpSp>
      <p:grpSp>
        <p:nvGrpSpPr>
          <p:cNvPr id="4" name="Group 17"/>
          <p:cNvGrpSpPr>
            <a:grpSpLocks/>
          </p:cNvGrpSpPr>
          <p:nvPr/>
        </p:nvGrpSpPr>
        <p:grpSpPr bwMode="auto">
          <a:xfrm>
            <a:off x="1042988" y="5919788"/>
            <a:ext cx="7775575" cy="557212"/>
            <a:chOff x="622" y="720"/>
            <a:chExt cx="4898" cy="351"/>
          </a:xfrm>
        </p:grpSpPr>
        <p:sp>
          <p:nvSpPr>
            <p:cNvPr id="110610" name="Rectangle 18"/>
            <p:cNvSpPr>
              <a:spLocks noChangeArrowheads="1"/>
            </p:cNvSpPr>
            <p:nvPr/>
          </p:nvSpPr>
          <p:spPr bwMode="auto">
            <a:xfrm>
              <a:off x="622" y="720"/>
              <a:ext cx="4898" cy="351"/>
            </a:xfrm>
            <a:prstGeom prst="rect">
              <a:avLst/>
            </a:prstGeom>
            <a:gradFill rotWithShape="0">
              <a:gsLst>
                <a:gs pos="0">
                  <a:srgbClr val="0066FF"/>
                </a:gs>
                <a:gs pos="100000">
                  <a:srgbClr val="0066FF">
                    <a:gamma/>
                    <a:shade val="46275"/>
                    <a:invGamma/>
                  </a:srgbClr>
                </a:gs>
              </a:gsLst>
              <a:path path="shape">
                <a:fillToRect l="50000" t="50000" r="50000" b="50000"/>
              </a:path>
            </a:gradFill>
            <a:ln w="38100">
              <a:solidFill>
                <a:srgbClr val="FFFF00"/>
              </a:solidFill>
              <a:miter lim="800000"/>
              <a:headEnd/>
              <a:tailEnd/>
            </a:ln>
            <a:effectLst/>
          </p:spPr>
          <p:txBody>
            <a:bodyPr anchor="ctr">
              <a:spAutoFit/>
            </a:bodyPr>
            <a:lstStyle/>
            <a:p>
              <a:pPr>
                <a:spcBef>
                  <a:spcPct val="20000"/>
                </a:spcBef>
                <a:buClr>
                  <a:srgbClr val="CC99FF"/>
                </a:buClr>
                <a:buFont typeface="Monotype Sorts" pitchFamily="2" charset="2"/>
                <a:buNone/>
                <a:defRPr/>
              </a:pPr>
              <a:r>
                <a:rPr kumimoji="1" lang="en-US" altLang="zh-CN" sz="2800" b="1">
                  <a:solidFill>
                    <a:srgbClr val="00FF00"/>
                  </a:solidFill>
                  <a:effectLst>
                    <a:outerShdw blurRad="38100" dist="38100" dir="2700000" algn="tl">
                      <a:srgbClr val="000000"/>
                    </a:outerShdw>
                  </a:effectLst>
                  <a:latin typeface="宋体" pitchFamily="2" charset="-122"/>
                </a:rPr>
                <a:t>  -3</a:t>
              </a:r>
              <a:r>
                <a:rPr kumimoji="1" lang="en-US" altLang="zh-CN" sz="2800" b="1">
                  <a:effectLst>
                    <a:outerShdw blurRad="38100" dist="38100" dir="2700000" algn="tl">
                      <a:srgbClr val="FFFFFF"/>
                    </a:outerShdw>
                  </a:effectLst>
                  <a:latin typeface="宋体" pitchFamily="2" charset="-122"/>
                </a:rPr>
                <a:t>      </a:t>
              </a:r>
              <a:r>
                <a:rPr kumimoji="1" lang="en-US" altLang="zh-CN" sz="2800" b="1">
                  <a:solidFill>
                    <a:srgbClr val="FFFF00"/>
                  </a:solidFill>
                  <a:effectLst>
                    <a:outerShdw blurRad="38100" dist="38100" dir="2700000" algn="tl">
                      <a:srgbClr val="000000"/>
                    </a:outerShdw>
                  </a:effectLst>
                  <a:latin typeface="宋体" pitchFamily="2" charset="-122"/>
                </a:rPr>
                <a:t>0</a:t>
              </a:r>
              <a:r>
                <a:rPr kumimoji="1" lang="en-US" altLang="zh-CN" sz="2800" b="1">
                  <a:effectLst>
                    <a:outerShdw blurRad="38100" dist="38100" dir="2700000" algn="tl">
                      <a:srgbClr val="FFFFFF"/>
                    </a:outerShdw>
                  </a:effectLst>
                  <a:latin typeface="宋体" pitchFamily="2" charset="-122"/>
                </a:rPr>
                <a:t>      </a:t>
              </a:r>
              <a:r>
                <a:rPr kumimoji="1" lang="en-US" altLang="zh-CN" sz="2800" b="1">
                  <a:solidFill>
                    <a:srgbClr val="FFFF00"/>
                  </a:solidFill>
                  <a:effectLst>
                    <a:outerShdw blurRad="38100" dist="38100" dir="2700000" algn="tl">
                      <a:srgbClr val="000000"/>
                    </a:outerShdw>
                  </a:effectLst>
                  <a:latin typeface="宋体" pitchFamily="2" charset="-122"/>
                </a:rPr>
                <a:t>1  </a:t>
              </a:r>
              <a:r>
                <a:rPr kumimoji="1" lang="en-US" altLang="zh-CN" sz="2800" b="1">
                  <a:effectLst>
                    <a:outerShdw blurRad="38100" dist="38100" dir="2700000" algn="tl">
                      <a:srgbClr val="FFFFFF"/>
                    </a:outerShdw>
                  </a:effectLst>
                  <a:latin typeface="宋体" pitchFamily="2" charset="-122"/>
                </a:rPr>
                <a:t>    43     23</a:t>
              </a:r>
              <a:r>
                <a:rPr kumimoji="1" lang="en-US" altLang="zh-CN" sz="2800" b="1">
                  <a:solidFill>
                    <a:srgbClr val="00FF00"/>
                  </a:solidFill>
                  <a:effectLst>
                    <a:outerShdw blurRad="38100" dist="38100" dir="2700000" algn="tl">
                      <a:srgbClr val="000000"/>
                    </a:outerShdw>
                  </a:effectLst>
                  <a:latin typeface="宋体" pitchFamily="2" charset="-122"/>
                </a:rPr>
                <a:t> </a:t>
              </a:r>
              <a:r>
                <a:rPr kumimoji="1" lang="en-US" altLang="zh-CN" sz="2800" b="1">
                  <a:solidFill>
                    <a:srgbClr val="FFFF00"/>
                  </a:solidFill>
                  <a:effectLst>
                    <a:outerShdw blurRad="38100" dist="38100" dir="2700000" algn="tl">
                      <a:srgbClr val="000000"/>
                    </a:outerShdw>
                  </a:effectLst>
                  <a:latin typeface="宋体" pitchFamily="2" charset="-122"/>
                </a:rPr>
                <a:t>     </a:t>
              </a:r>
              <a:r>
                <a:rPr kumimoji="1" lang="en-US" altLang="zh-CN" sz="2800" b="1">
                  <a:effectLst>
                    <a:outerShdw blurRad="38100" dist="38100" dir="2700000" algn="tl">
                      <a:srgbClr val="FFFFFF"/>
                    </a:outerShdw>
                  </a:effectLst>
                  <a:latin typeface="宋体" pitchFamily="2" charset="-122"/>
                </a:rPr>
                <a:t>7</a:t>
              </a:r>
              <a:endParaRPr kumimoji="1" lang="en-US" altLang="zh-CN" sz="2800" b="1">
                <a:effectLst>
                  <a:outerShdw blurRad="38100" dist="38100" dir="2700000" algn="tl">
                    <a:srgbClr val="FFFFFF"/>
                  </a:outerShdw>
                </a:effectLst>
                <a:latin typeface="宋体" pitchFamily="2" charset="-122"/>
                <a:sym typeface="Monotype Sorts" pitchFamily="2" charset="2"/>
              </a:endParaRPr>
            </a:p>
          </p:txBody>
        </p:sp>
        <p:sp>
          <p:nvSpPr>
            <p:cNvPr id="38936" name="Line 19"/>
            <p:cNvSpPr>
              <a:spLocks noChangeShapeType="1"/>
            </p:cNvSpPr>
            <p:nvPr/>
          </p:nvSpPr>
          <p:spPr bwMode="auto">
            <a:xfrm>
              <a:off x="1438" y="734"/>
              <a:ext cx="2" cy="337"/>
            </a:xfrm>
            <a:prstGeom prst="line">
              <a:avLst/>
            </a:prstGeom>
            <a:noFill/>
            <a:ln w="38100">
              <a:solidFill>
                <a:srgbClr val="FFFF00"/>
              </a:solidFill>
              <a:round/>
              <a:headEnd/>
              <a:tailEnd/>
            </a:ln>
          </p:spPr>
          <p:txBody>
            <a:bodyPr anchor="ctr">
              <a:spAutoFit/>
            </a:bodyPr>
            <a:lstStyle/>
            <a:p>
              <a:endParaRPr lang="zh-CN" altLang="en-US"/>
            </a:p>
          </p:txBody>
        </p:sp>
        <p:sp>
          <p:nvSpPr>
            <p:cNvPr id="38937" name="Line 20"/>
            <p:cNvSpPr>
              <a:spLocks noChangeShapeType="1"/>
            </p:cNvSpPr>
            <p:nvPr/>
          </p:nvSpPr>
          <p:spPr bwMode="auto">
            <a:xfrm>
              <a:off x="2254" y="734"/>
              <a:ext cx="2" cy="337"/>
            </a:xfrm>
            <a:prstGeom prst="line">
              <a:avLst/>
            </a:prstGeom>
            <a:noFill/>
            <a:ln w="38100">
              <a:solidFill>
                <a:srgbClr val="FFFF00"/>
              </a:solidFill>
              <a:round/>
              <a:headEnd/>
              <a:tailEnd/>
            </a:ln>
          </p:spPr>
          <p:txBody>
            <a:bodyPr anchor="ctr">
              <a:spAutoFit/>
            </a:bodyPr>
            <a:lstStyle/>
            <a:p>
              <a:endParaRPr lang="zh-CN" altLang="en-US"/>
            </a:p>
          </p:txBody>
        </p:sp>
        <p:sp>
          <p:nvSpPr>
            <p:cNvPr id="38938" name="Line 21"/>
            <p:cNvSpPr>
              <a:spLocks noChangeShapeType="1"/>
            </p:cNvSpPr>
            <p:nvPr/>
          </p:nvSpPr>
          <p:spPr bwMode="auto">
            <a:xfrm>
              <a:off x="3071" y="734"/>
              <a:ext cx="1" cy="337"/>
            </a:xfrm>
            <a:prstGeom prst="line">
              <a:avLst/>
            </a:prstGeom>
            <a:noFill/>
            <a:ln w="38100">
              <a:solidFill>
                <a:srgbClr val="FFFF00"/>
              </a:solidFill>
              <a:round/>
              <a:headEnd/>
              <a:tailEnd/>
            </a:ln>
          </p:spPr>
          <p:txBody>
            <a:bodyPr anchor="ctr">
              <a:spAutoFit/>
            </a:bodyPr>
            <a:lstStyle/>
            <a:p>
              <a:endParaRPr lang="zh-CN" altLang="en-US"/>
            </a:p>
          </p:txBody>
        </p:sp>
        <p:sp>
          <p:nvSpPr>
            <p:cNvPr id="38939" name="Line 22"/>
            <p:cNvSpPr>
              <a:spLocks noChangeShapeType="1"/>
            </p:cNvSpPr>
            <p:nvPr/>
          </p:nvSpPr>
          <p:spPr bwMode="auto">
            <a:xfrm>
              <a:off x="4703" y="734"/>
              <a:ext cx="1" cy="337"/>
            </a:xfrm>
            <a:prstGeom prst="line">
              <a:avLst/>
            </a:prstGeom>
            <a:noFill/>
            <a:ln w="38100">
              <a:solidFill>
                <a:srgbClr val="FFFF00"/>
              </a:solidFill>
              <a:round/>
              <a:headEnd/>
              <a:tailEnd/>
            </a:ln>
          </p:spPr>
          <p:txBody>
            <a:bodyPr anchor="ctr">
              <a:spAutoFit/>
            </a:bodyPr>
            <a:lstStyle/>
            <a:p>
              <a:endParaRPr lang="zh-CN" altLang="en-US"/>
            </a:p>
          </p:txBody>
        </p:sp>
        <p:sp>
          <p:nvSpPr>
            <p:cNvPr id="38940" name="Line 23"/>
            <p:cNvSpPr>
              <a:spLocks noChangeShapeType="1"/>
            </p:cNvSpPr>
            <p:nvPr/>
          </p:nvSpPr>
          <p:spPr bwMode="auto">
            <a:xfrm>
              <a:off x="3886" y="734"/>
              <a:ext cx="2" cy="337"/>
            </a:xfrm>
            <a:prstGeom prst="line">
              <a:avLst/>
            </a:prstGeom>
            <a:noFill/>
            <a:ln w="38100">
              <a:solidFill>
                <a:srgbClr val="FFFF00"/>
              </a:solidFill>
              <a:round/>
              <a:headEnd/>
              <a:tailEnd/>
            </a:ln>
          </p:spPr>
          <p:txBody>
            <a:bodyPr anchor="ctr">
              <a:spAutoFit/>
            </a:bodyPr>
            <a:lstStyle/>
            <a:p>
              <a:endParaRPr lang="zh-CN" altLang="en-US"/>
            </a:p>
          </p:txBody>
        </p:sp>
      </p:grpSp>
      <p:sp>
        <p:nvSpPr>
          <p:cNvPr id="110616" name="Text Box 24"/>
          <p:cNvSpPr txBox="1">
            <a:spLocks noChangeArrowheads="1"/>
          </p:cNvSpPr>
          <p:nvPr/>
        </p:nvSpPr>
        <p:spPr bwMode="auto">
          <a:xfrm>
            <a:off x="228600" y="1782763"/>
            <a:ext cx="663575" cy="519112"/>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CCFFCC"/>
                </a:solidFill>
                <a:latin typeface="Times New Roman" pitchFamily="18" charset="0"/>
                <a:sym typeface="Monotype Sorts" pitchFamily="2" charset="2"/>
              </a:rPr>
              <a:t>i</a:t>
            </a:r>
            <a:r>
              <a:rPr kumimoji="1" lang="en-US" altLang="zh-CN" sz="2800" b="1">
                <a:latin typeface="Times New Roman" pitchFamily="18" charset="0"/>
                <a:sym typeface="Monotype Sorts" pitchFamily="2" charset="2"/>
              </a:rPr>
              <a:t>=1</a:t>
            </a:r>
          </a:p>
        </p:txBody>
      </p:sp>
      <p:grpSp>
        <p:nvGrpSpPr>
          <p:cNvPr id="5" name="Group 25"/>
          <p:cNvGrpSpPr>
            <a:grpSpLocks/>
          </p:cNvGrpSpPr>
          <p:nvPr/>
        </p:nvGrpSpPr>
        <p:grpSpPr bwMode="auto">
          <a:xfrm>
            <a:off x="306388" y="2460625"/>
            <a:ext cx="2436812" cy="617538"/>
            <a:chOff x="2833" y="1099"/>
            <a:chExt cx="1535" cy="389"/>
          </a:xfrm>
        </p:grpSpPr>
        <p:sp>
          <p:nvSpPr>
            <p:cNvPr id="110618" name="Rectangle 26"/>
            <p:cNvSpPr>
              <a:spLocks noChangeArrowheads="1"/>
            </p:cNvSpPr>
            <p:nvPr/>
          </p:nvSpPr>
          <p:spPr bwMode="auto">
            <a:xfrm>
              <a:off x="4020" y="1137"/>
              <a:ext cx="348" cy="351"/>
            </a:xfrm>
            <a:prstGeom prst="rect">
              <a:avLst/>
            </a:prstGeom>
            <a:solidFill>
              <a:schemeClr val="tx1"/>
            </a:solidFill>
            <a:ln w="38100">
              <a:solidFill>
                <a:srgbClr val="FF0000"/>
              </a:solidFill>
              <a:miter lim="800000"/>
              <a:headEnd/>
              <a:tailEnd/>
            </a:ln>
            <a:effectLst/>
          </p:spPr>
          <p:txBody>
            <a:bodyPr anchor="ctr">
              <a:spAutoFit/>
            </a:bodyPr>
            <a:lstStyle/>
            <a:p>
              <a:pPr algn="ctr">
                <a:spcBef>
                  <a:spcPct val="20000"/>
                </a:spcBef>
                <a:buClr>
                  <a:srgbClr val="CC99FF"/>
                </a:buClr>
                <a:buFont typeface="Monotype Sorts" pitchFamily="2" charset="2"/>
                <a:buNone/>
                <a:defRPr/>
              </a:pPr>
              <a:r>
                <a:rPr kumimoji="1" lang="en-US" altLang="zh-CN" sz="2800" b="1">
                  <a:solidFill>
                    <a:schemeClr val="bg1"/>
                  </a:solidFill>
                  <a:effectLst>
                    <a:outerShdw blurRad="38100" dist="38100" dir="2700000" algn="tl">
                      <a:srgbClr val="00007D"/>
                    </a:outerShdw>
                  </a:effectLst>
                  <a:latin typeface="宋体" pitchFamily="2" charset="-122"/>
                </a:rPr>
                <a:t>1</a:t>
              </a:r>
              <a:r>
                <a:rPr kumimoji="1" lang="en-US" altLang="zh-CN" sz="2800" b="1">
                  <a:solidFill>
                    <a:schemeClr val="bg2"/>
                  </a:solidFill>
                  <a:effectLst>
                    <a:outerShdw blurRad="38100" dist="38100" dir="2700000" algn="tl">
                      <a:srgbClr val="FFFFFF"/>
                    </a:outerShdw>
                  </a:effectLst>
                  <a:latin typeface="宋体" pitchFamily="2" charset="-122"/>
                  <a:sym typeface="Monotype Sorts" pitchFamily="2" charset="2"/>
                </a:rPr>
                <a:t> </a:t>
              </a:r>
            </a:p>
          </p:txBody>
        </p:sp>
        <p:sp>
          <p:nvSpPr>
            <p:cNvPr id="38934" name="Text Box 27"/>
            <p:cNvSpPr txBox="1">
              <a:spLocks noChangeArrowheads="1"/>
            </p:cNvSpPr>
            <p:nvPr/>
          </p:nvSpPr>
          <p:spPr bwMode="auto">
            <a:xfrm>
              <a:off x="2833" y="1099"/>
              <a:ext cx="1112" cy="365"/>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zh-CN" altLang="en-US" sz="3200" b="1">
                  <a:solidFill>
                    <a:srgbClr val="99FF33"/>
                  </a:solidFill>
                  <a:latin typeface="Times New Roman" pitchFamily="18" charset="0"/>
                  <a:sym typeface="Monotype Sorts" pitchFamily="2" charset="2"/>
                </a:rPr>
                <a:t>初始  </a:t>
              </a:r>
              <a:r>
                <a:rPr kumimoji="1" lang="en-US" altLang="zh-CN" sz="3200" b="1">
                  <a:solidFill>
                    <a:srgbClr val="99FF33"/>
                  </a:solidFill>
                  <a:latin typeface="Times New Roman" pitchFamily="18" charset="0"/>
                  <a:sym typeface="Monotype Sorts" pitchFamily="2" charset="2"/>
                </a:rPr>
                <a:t>p =</a:t>
              </a:r>
            </a:p>
          </p:txBody>
        </p:sp>
      </p:grpSp>
      <p:grpSp>
        <p:nvGrpSpPr>
          <p:cNvPr id="6" name="Group 28"/>
          <p:cNvGrpSpPr>
            <a:grpSpLocks/>
          </p:cNvGrpSpPr>
          <p:nvPr/>
        </p:nvGrpSpPr>
        <p:grpSpPr bwMode="auto">
          <a:xfrm>
            <a:off x="6137275" y="2468563"/>
            <a:ext cx="2473325" cy="579437"/>
            <a:chOff x="3626" y="1147"/>
            <a:chExt cx="1558" cy="365"/>
          </a:xfrm>
        </p:grpSpPr>
        <p:sp>
          <p:nvSpPr>
            <p:cNvPr id="110621" name="Rectangle 29"/>
            <p:cNvSpPr>
              <a:spLocks noChangeArrowheads="1"/>
            </p:cNvSpPr>
            <p:nvPr/>
          </p:nvSpPr>
          <p:spPr bwMode="auto">
            <a:xfrm>
              <a:off x="4836" y="1152"/>
              <a:ext cx="348" cy="351"/>
            </a:xfrm>
            <a:prstGeom prst="rect">
              <a:avLst/>
            </a:prstGeom>
            <a:solidFill>
              <a:schemeClr val="tx1"/>
            </a:solidFill>
            <a:ln w="38100">
              <a:solidFill>
                <a:srgbClr val="FF0000"/>
              </a:solidFill>
              <a:miter lim="800000"/>
              <a:headEnd/>
              <a:tailEnd/>
            </a:ln>
            <a:effectLst/>
          </p:spPr>
          <p:txBody>
            <a:bodyPr anchor="ctr">
              <a:spAutoFit/>
            </a:bodyPr>
            <a:lstStyle/>
            <a:p>
              <a:pPr algn="ctr">
                <a:spcBef>
                  <a:spcPct val="20000"/>
                </a:spcBef>
                <a:buClr>
                  <a:srgbClr val="CC99FF"/>
                </a:buClr>
                <a:buFont typeface="Monotype Sorts" pitchFamily="2" charset="2"/>
                <a:buNone/>
                <a:defRPr/>
              </a:pPr>
              <a:r>
                <a:rPr kumimoji="1" lang="en-US" altLang="zh-CN" sz="2800" b="1">
                  <a:solidFill>
                    <a:schemeClr val="bg1"/>
                  </a:solidFill>
                  <a:effectLst>
                    <a:outerShdw blurRad="38100" dist="38100" dir="2700000" algn="tl">
                      <a:srgbClr val="00007D"/>
                    </a:outerShdw>
                  </a:effectLst>
                  <a:latin typeface="宋体" pitchFamily="2" charset="-122"/>
                </a:rPr>
                <a:t>2</a:t>
              </a:r>
              <a:r>
                <a:rPr kumimoji="1" lang="en-US" altLang="zh-CN" sz="2800" b="1">
                  <a:solidFill>
                    <a:schemeClr val="bg2"/>
                  </a:solidFill>
                  <a:effectLst>
                    <a:outerShdw blurRad="38100" dist="38100" dir="2700000" algn="tl">
                      <a:srgbClr val="FFFFFF"/>
                    </a:outerShdw>
                  </a:effectLst>
                  <a:latin typeface="宋体" pitchFamily="2" charset="-122"/>
                  <a:sym typeface="Monotype Sorts" pitchFamily="2" charset="2"/>
                </a:rPr>
                <a:t> </a:t>
              </a:r>
            </a:p>
          </p:txBody>
        </p:sp>
        <p:sp>
          <p:nvSpPr>
            <p:cNvPr id="38932" name="Text Box 30"/>
            <p:cNvSpPr txBox="1">
              <a:spLocks noChangeArrowheads="1"/>
            </p:cNvSpPr>
            <p:nvPr/>
          </p:nvSpPr>
          <p:spPr bwMode="auto">
            <a:xfrm>
              <a:off x="3626" y="1147"/>
              <a:ext cx="1158" cy="365"/>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99FF33"/>
                  </a:solidFill>
                  <a:latin typeface="Times New Roman" pitchFamily="18" charset="0"/>
                  <a:sym typeface="Monotype Sorts" pitchFamily="2" charset="2"/>
                </a:rPr>
                <a:t>p=j </a:t>
              </a:r>
              <a:r>
                <a:rPr kumimoji="1" lang="zh-CN" altLang="en-US" sz="3200" b="1">
                  <a:solidFill>
                    <a:srgbClr val="99FF33"/>
                  </a:solidFill>
                  <a:latin typeface="Times New Roman" pitchFamily="18" charset="0"/>
                  <a:sym typeface="Monotype Sorts" pitchFamily="2" charset="2"/>
                </a:rPr>
                <a:t>则 </a:t>
              </a:r>
              <a:r>
                <a:rPr kumimoji="1" lang="en-US" altLang="zh-CN" sz="3200" b="1">
                  <a:solidFill>
                    <a:srgbClr val="99FF33"/>
                  </a:solidFill>
                  <a:latin typeface="Times New Roman" pitchFamily="18" charset="0"/>
                  <a:sym typeface="Monotype Sorts" pitchFamily="2" charset="2"/>
                </a:rPr>
                <a:t>p=</a:t>
              </a:r>
            </a:p>
          </p:txBody>
        </p:sp>
      </p:grpSp>
      <p:sp>
        <p:nvSpPr>
          <p:cNvPr id="110623" name="Text Box 31"/>
          <p:cNvSpPr txBox="1">
            <a:spLocks noChangeArrowheads="1"/>
          </p:cNvSpPr>
          <p:nvPr/>
        </p:nvSpPr>
        <p:spPr bwMode="auto">
          <a:xfrm>
            <a:off x="3963988" y="2468563"/>
            <a:ext cx="1925637" cy="579437"/>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FFFF00"/>
                </a:solidFill>
                <a:latin typeface="Times New Roman" pitchFamily="18" charset="0"/>
                <a:sym typeface="Monotype Sorts" pitchFamily="2" charset="2"/>
              </a:rPr>
              <a:t>a[</a:t>
            </a:r>
            <a:r>
              <a:rPr kumimoji="1" lang="en-US" altLang="zh-CN" sz="3200" b="1">
                <a:solidFill>
                  <a:srgbClr val="00FF00"/>
                </a:solidFill>
                <a:latin typeface="Times New Roman" pitchFamily="18" charset="0"/>
                <a:sym typeface="Monotype Sorts" pitchFamily="2" charset="2"/>
              </a:rPr>
              <a:t>p</a:t>
            </a:r>
            <a:r>
              <a:rPr kumimoji="1" lang="en-US" altLang="zh-CN" sz="3200" b="1">
                <a:solidFill>
                  <a:srgbClr val="FFFF00"/>
                </a:solidFill>
                <a:latin typeface="Times New Roman" pitchFamily="18" charset="0"/>
                <a:sym typeface="Monotype Sorts" pitchFamily="2" charset="2"/>
              </a:rPr>
              <a:t>] &gt; a[j]</a:t>
            </a:r>
          </a:p>
        </p:txBody>
      </p:sp>
      <p:sp>
        <p:nvSpPr>
          <p:cNvPr id="110624" name="Text Box 32"/>
          <p:cNvSpPr txBox="1">
            <a:spLocks noChangeArrowheads="1"/>
          </p:cNvSpPr>
          <p:nvPr/>
        </p:nvSpPr>
        <p:spPr bwMode="auto">
          <a:xfrm>
            <a:off x="3049588" y="2482850"/>
            <a:ext cx="684212" cy="519113"/>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FFFF00"/>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=2</a:t>
            </a:r>
          </a:p>
        </p:txBody>
      </p:sp>
      <p:sp>
        <p:nvSpPr>
          <p:cNvPr id="110625" name="Text Box 33"/>
          <p:cNvSpPr txBox="1">
            <a:spLocks noChangeArrowheads="1"/>
          </p:cNvSpPr>
          <p:nvPr/>
        </p:nvSpPr>
        <p:spPr bwMode="auto">
          <a:xfrm>
            <a:off x="3875088" y="3154363"/>
            <a:ext cx="2103437" cy="579437"/>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FFFF00"/>
                </a:solidFill>
                <a:latin typeface="Times New Roman" pitchFamily="18" charset="0"/>
                <a:sym typeface="Monotype Sorts" pitchFamily="2" charset="2"/>
              </a:rPr>
              <a:t>a[</a:t>
            </a:r>
            <a:r>
              <a:rPr kumimoji="1" lang="en-US" altLang="zh-CN" sz="3200" b="1">
                <a:solidFill>
                  <a:srgbClr val="00FF00"/>
                </a:solidFill>
                <a:latin typeface="Times New Roman" pitchFamily="18" charset="0"/>
                <a:sym typeface="Monotype Sorts" pitchFamily="2" charset="2"/>
              </a:rPr>
              <a:t>p</a:t>
            </a:r>
            <a:r>
              <a:rPr kumimoji="1" lang="en-US" altLang="zh-CN" sz="3200" b="1">
                <a:solidFill>
                  <a:srgbClr val="FFFF00"/>
                </a:solidFill>
                <a:latin typeface="Times New Roman" pitchFamily="18" charset="0"/>
                <a:sym typeface="Monotype Sorts" pitchFamily="2" charset="2"/>
              </a:rPr>
              <a:t>] ≯ a[j]</a:t>
            </a:r>
          </a:p>
        </p:txBody>
      </p:sp>
      <p:sp>
        <p:nvSpPr>
          <p:cNvPr id="110626" name="Text Box 34"/>
          <p:cNvSpPr txBox="1">
            <a:spLocks noChangeArrowheads="1"/>
          </p:cNvSpPr>
          <p:nvPr/>
        </p:nvSpPr>
        <p:spPr bwMode="auto">
          <a:xfrm>
            <a:off x="3049588" y="3168650"/>
            <a:ext cx="684212" cy="519113"/>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FFFF00"/>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=3</a:t>
            </a:r>
          </a:p>
        </p:txBody>
      </p:sp>
      <p:sp>
        <p:nvSpPr>
          <p:cNvPr id="110627" name="Text Box 35"/>
          <p:cNvSpPr txBox="1">
            <a:spLocks noChangeArrowheads="1"/>
          </p:cNvSpPr>
          <p:nvPr/>
        </p:nvSpPr>
        <p:spPr bwMode="auto">
          <a:xfrm>
            <a:off x="3873500" y="3870325"/>
            <a:ext cx="2103438" cy="579438"/>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FFFF00"/>
                </a:solidFill>
                <a:latin typeface="Times New Roman" pitchFamily="18" charset="0"/>
                <a:sym typeface="Monotype Sorts" pitchFamily="2" charset="2"/>
              </a:rPr>
              <a:t>a[</a:t>
            </a:r>
            <a:r>
              <a:rPr kumimoji="1" lang="en-US" altLang="zh-CN" sz="3200" b="1">
                <a:solidFill>
                  <a:srgbClr val="00FF00"/>
                </a:solidFill>
                <a:latin typeface="Times New Roman" pitchFamily="18" charset="0"/>
                <a:sym typeface="Monotype Sorts" pitchFamily="2" charset="2"/>
              </a:rPr>
              <a:t>p</a:t>
            </a:r>
            <a:r>
              <a:rPr kumimoji="1" lang="en-US" altLang="zh-CN" sz="3200" b="1">
                <a:solidFill>
                  <a:srgbClr val="FFFF00"/>
                </a:solidFill>
                <a:latin typeface="Times New Roman" pitchFamily="18" charset="0"/>
                <a:sym typeface="Monotype Sorts" pitchFamily="2" charset="2"/>
              </a:rPr>
              <a:t>] ≯ a[j]</a:t>
            </a:r>
          </a:p>
        </p:txBody>
      </p:sp>
      <p:sp>
        <p:nvSpPr>
          <p:cNvPr id="110628" name="Text Box 36"/>
          <p:cNvSpPr txBox="1">
            <a:spLocks noChangeArrowheads="1"/>
          </p:cNvSpPr>
          <p:nvPr/>
        </p:nvSpPr>
        <p:spPr bwMode="auto">
          <a:xfrm>
            <a:off x="3048000" y="3884613"/>
            <a:ext cx="684213" cy="519112"/>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FFFF00"/>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=4</a:t>
            </a:r>
          </a:p>
        </p:txBody>
      </p:sp>
      <p:sp>
        <p:nvSpPr>
          <p:cNvPr id="110629" name="Text Box 37"/>
          <p:cNvSpPr txBox="1">
            <a:spLocks noChangeArrowheads="1"/>
          </p:cNvSpPr>
          <p:nvPr/>
        </p:nvSpPr>
        <p:spPr bwMode="auto">
          <a:xfrm>
            <a:off x="3873500" y="4602163"/>
            <a:ext cx="2103438" cy="579437"/>
          </a:xfrm>
          <a:prstGeom prst="rect">
            <a:avLst/>
          </a:prstGeom>
          <a:noFill/>
          <a:ln w="9525" cap="rnd">
            <a:noFill/>
            <a:prstDash val="sysDot"/>
            <a:miter lim="800000"/>
            <a:headEnd/>
            <a:tailEnd/>
          </a:ln>
        </p:spPr>
        <p:txBody>
          <a:bodyPr wrap="none">
            <a:spAutoFit/>
          </a:bodyPr>
          <a:lstStyle/>
          <a:p>
            <a:pPr algn="ctr" eaLnBrk="0" hangingPunct="0">
              <a:spcBef>
                <a:spcPct val="20000"/>
              </a:spcBef>
              <a:buClr>
                <a:srgbClr val="CC99FF"/>
              </a:buClr>
              <a:buFont typeface="Monotype Sorts" pitchFamily="2" charset="2"/>
              <a:buNone/>
            </a:pPr>
            <a:r>
              <a:rPr kumimoji="1" lang="en-US" altLang="zh-CN" sz="3200" b="1">
                <a:solidFill>
                  <a:srgbClr val="FFFF00"/>
                </a:solidFill>
                <a:latin typeface="Times New Roman" pitchFamily="18" charset="0"/>
                <a:sym typeface="Monotype Sorts" pitchFamily="2" charset="2"/>
              </a:rPr>
              <a:t>a[</a:t>
            </a:r>
            <a:r>
              <a:rPr kumimoji="1" lang="en-US" altLang="zh-CN" sz="3200" b="1">
                <a:solidFill>
                  <a:srgbClr val="00FF00"/>
                </a:solidFill>
                <a:latin typeface="Times New Roman" pitchFamily="18" charset="0"/>
                <a:sym typeface="Monotype Sorts" pitchFamily="2" charset="2"/>
              </a:rPr>
              <a:t>p</a:t>
            </a:r>
            <a:r>
              <a:rPr kumimoji="1" lang="en-US" altLang="zh-CN" sz="3200" b="1">
                <a:solidFill>
                  <a:srgbClr val="FFFF00"/>
                </a:solidFill>
                <a:latin typeface="Times New Roman" pitchFamily="18" charset="0"/>
                <a:sym typeface="Monotype Sorts" pitchFamily="2" charset="2"/>
              </a:rPr>
              <a:t>] ≯ a[j]</a:t>
            </a:r>
          </a:p>
        </p:txBody>
      </p:sp>
      <p:sp>
        <p:nvSpPr>
          <p:cNvPr id="110630" name="Text Box 38"/>
          <p:cNvSpPr txBox="1">
            <a:spLocks noChangeArrowheads="1"/>
          </p:cNvSpPr>
          <p:nvPr/>
        </p:nvSpPr>
        <p:spPr bwMode="auto">
          <a:xfrm>
            <a:off x="3048000" y="4616450"/>
            <a:ext cx="684213" cy="519113"/>
          </a:xfrm>
          <a:prstGeom prst="rect">
            <a:avLst/>
          </a:prstGeom>
          <a:noFill/>
          <a:ln w="9525" cap="rnd">
            <a:noFill/>
            <a:prstDash val="sysDot"/>
            <a:miter lim="800000"/>
            <a:headEnd/>
            <a:tailEnd/>
          </a:ln>
        </p:spPr>
        <p:txBody>
          <a:bodyPr wrap="none" anchor="ctr">
            <a:spAutoFit/>
          </a:bodyPr>
          <a:lstStyle/>
          <a:p>
            <a:pPr algn="r">
              <a:spcBef>
                <a:spcPct val="20000"/>
              </a:spcBef>
              <a:buClr>
                <a:srgbClr val="CC99FF"/>
              </a:buClr>
              <a:buFont typeface="Monotype Sorts" pitchFamily="2" charset="2"/>
              <a:buNone/>
            </a:pPr>
            <a:r>
              <a:rPr kumimoji="1" lang="en-US" altLang="zh-CN" sz="2800" b="1">
                <a:solidFill>
                  <a:srgbClr val="FFFF00"/>
                </a:solidFill>
                <a:latin typeface="Times New Roman" pitchFamily="18" charset="0"/>
                <a:sym typeface="Monotype Sorts" pitchFamily="2" charset="2"/>
              </a:rPr>
              <a:t>j</a:t>
            </a:r>
            <a:r>
              <a:rPr kumimoji="1" lang="en-US" altLang="zh-CN" sz="2800" b="1">
                <a:latin typeface="Times New Roman" pitchFamily="18" charset="0"/>
                <a:sym typeface="Monotype Sorts" pitchFamily="2" charset="2"/>
              </a:rPr>
              <a:t>=5</a:t>
            </a:r>
          </a:p>
        </p:txBody>
      </p:sp>
      <p:sp>
        <p:nvSpPr>
          <p:cNvPr id="110631" name="Text Box 39"/>
          <p:cNvSpPr txBox="1">
            <a:spLocks noChangeArrowheads="1"/>
          </p:cNvSpPr>
          <p:nvPr/>
        </p:nvSpPr>
        <p:spPr bwMode="auto">
          <a:xfrm>
            <a:off x="914400" y="5272088"/>
            <a:ext cx="7980363" cy="519112"/>
          </a:xfrm>
          <a:prstGeom prst="rect">
            <a:avLst/>
          </a:prstGeom>
          <a:noFill/>
          <a:ln w="9525" cap="rnd">
            <a:noFill/>
            <a:prstDash val="sysDot"/>
            <a:miter lim="800000"/>
            <a:headEnd/>
            <a:tailEnd/>
          </a:ln>
        </p:spPr>
        <p:txBody>
          <a:bodyPr>
            <a:spAutoFit/>
          </a:bodyPr>
          <a:lstStyle/>
          <a:p>
            <a:pPr eaLnBrk="0" hangingPunct="0">
              <a:spcBef>
                <a:spcPct val="20000"/>
              </a:spcBef>
              <a:buClr>
                <a:srgbClr val="CC99FF"/>
              </a:buClr>
              <a:buFont typeface="Monotype Sorts" pitchFamily="2" charset="2"/>
              <a:buNone/>
            </a:pPr>
            <a:r>
              <a:rPr kumimoji="1" lang="en-US" altLang="zh-CN" sz="2800" b="1">
                <a:solidFill>
                  <a:srgbClr val="00FF00"/>
                </a:solidFill>
                <a:latin typeface="宋体" pitchFamily="2" charset="-122"/>
                <a:sym typeface="Monotype Sorts" pitchFamily="2" charset="2"/>
              </a:rPr>
              <a:t>p</a:t>
            </a:r>
            <a:r>
              <a:rPr kumimoji="1" lang="en-US" altLang="zh-CN" sz="2800" b="1">
                <a:solidFill>
                  <a:srgbClr val="66FFFF"/>
                </a:solidFill>
                <a:latin typeface="宋体" pitchFamily="2" charset="-122"/>
                <a:sym typeface="Monotype Sorts" pitchFamily="2" charset="2"/>
              </a:rPr>
              <a:t>!=</a:t>
            </a:r>
            <a:r>
              <a:rPr kumimoji="1" lang="en-US" altLang="zh-CN" sz="2800" b="1">
                <a:latin typeface="宋体" pitchFamily="2" charset="-122"/>
                <a:sym typeface="Monotype Sorts" pitchFamily="2" charset="2"/>
              </a:rPr>
              <a:t>i</a:t>
            </a:r>
            <a:r>
              <a:rPr kumimoji="1" lang="en-US" altLang="zh-CN" sz="2800" b="1">
                <a:solidFill>
                  <a:srgbClr val="66FFFF"/>
                </a:solidFill>
                <a:latin typeface="宋体" pitchFamily="2" charset="-122"/>
                <a:sym typeface="Monotype Sorts" pitchFamily="2" charset="2"/>
              </a:rPr>
              <a:t> </a:t>
            </a:r>
            <a:r>
              <a:rPr kumimoji="1" lang="zh-CN" altLang="en-US" sz="2800" b="1">
                <a:solidFill>
                  <a:srgbClr val="66FFFF"/>
                </a:solidFill>
                <a:latin typeface="宋体" pitchFamily="2" charset="-122"/>
                <a:sym typeface="Monotype Sorts" pitchFamily="2" charset="2"/>
              </a:rPr>
              <a:t>进行交换：</a:t>
            </a:r>
            <a:r>
              <a:rPr kumimoji="1" lang="en-US" altLang="zh-CN" sz="2800" b="1">
                <a:solidFill>
                  <a:srgbClr val="66FFFF"/>
                </a:solidFill>
                <a:latin typeface="宋体" pitchFamily="2" charset="-122"/>
                <a:sym typeface="Monotype Sorts" pitchFamily="2" charset="2"/>
              </a:rPr>
              <a:t>t=a[</a:t>
            </a:r>
            <a:r>
              <a:rPr kumimoji="1" lang="en-US" altLang="zh-CN" sz="2800" b="1">
                <a:latin typeface="宋体" pitchFamily="2" charset="-122"/>
                <a:sym typeface="Monotype Sorts" pitchFamily="2" charset="2"/>
              </a:rPr>
              <a:t>i</a:t>
            </a:r>
            <a:r>
              <a:rPr kumimoji="1" lang="en-US" altLang="zh-CN" sz="2800" b="1">
                <a:solidFill>
                  <a:srgbClr val="66FFFF"/>
                </a:solidFill>
                <a:latin typeface="宋体" pitchFamily="2" charset="-122"/>
                <a:sym typeface="Monotype Sorts" pitchFamily="2" charset="2"/>
              </a:rPr>
              <a:t>]; a[</a:t>
            </a:r>
            <a:r>
              <a:rPr kumimoji="1" lang="en-US" altLang="zh-CN" sz="2800" b="1">
                <a:latin typeface="宋体" pitchFamily="2" charset="-122"/>
                <a:sym typeface="Monotype Sorts" pitchFamily="2" charset="2"/>
              </a:rPr>
              <a:t>i</a:t>
            </a:r>
            <a:r>
              <a:rPr kumimoji="1" lang="en-US" altLang="zh-CN" sz="2800" b="1">
                <a:solidFill>
                  <a:srgbClr val="66FFFF"/>
                </a:solidFill>
                <a:latin typeface="宋体" pitchFamily="2" charset="-122"/>
                <a:sym typeface="Monotype Sorts" pitchFamily="2" charset="2"/>
              </a:rPr>
              <a:t>]=a[</a:t>
            </a:r>
            <a:r>
              <a:rPr kumimoji="1" lang="en-US" altLang="zh-CN" sz="2800" b="1">
                <a:latin typeface="宋体" pitchFamily="2" charset="-122"/>
                <a:sym typeface="Monotype Sorts" pitchFamily="2" charset="2"/>
              </a:rPr>
              <a:t>p</a:t>
            </a:r>
            <a:r>
              <a:rPr kumimoji="1" lang="en-US" altLang="zh-CN" sz="2800" b="1">
                <a:solidFill>
                  <a:srgbClr val="66FFFF"/>
                </a:solidFill>
                <a:latin typeface="宋体" pitchFamily="2" charset="-122"/>
                <a:sym typeface="Monotype Sorts" pitchFamily="2" charset="2"/>
              </a:rPr>
              <a:t>]; a[</a:t>
            </a:r>
            <a:r>
              <a:rPr kumimoji="1" lang="en-US" altLang="zh-CN" sz="2800" b="1">
                <a:latin typeface="宋体" pitchFamily="2" charset="-122"/>
                <a:sym typeface="Monotype Sorts" pitchFamily="2" charset="2"/>
              </a:rPr>
              <a:t>p</a:t>
            </a:r>
            <a:r>
              <a:rPr kumimoji="1" lang="en-US" altLang="zh-CN" sz="2800" b="1">
                <a:solidFill>
                  <a:srgbClr val="66FFFF"/>
                </a:solidFill>
                <a:latin typeface="宋体" pitchFamily="2" charset="-122"/>
                <a:sym typeface="Monotype Sorts" pitchFamily="2" charset="2"/>
              </a:rPr>
              <a:t>]=t;</a:t>
            </a:r>
          </a:p>
        </p:txBody>
      </p:sp>
      <p:sp>
        <p:nvSpPr>
          <p:cNvPr id="38929" name="Text Box 40"/>
          <p:cNvSpPr txBox="1">
            <a:spLocks noChangeArrowheads="1"/>
          </p:cNvSpPr>
          <p:nvPr/>
        </p:nvSpPr>
        <p:spPr bwMode="auto">
          <a:xfrm>
            <a:off x="209550" y="715963"/>
            <a:ext cx="3444875" cy="579437"/>
          </a:xfrm>
          <a:prstGeom prst="rect">
            <a:avLst/>
          </a:prstGeom>
          <a:noFill/>
          <a:ln w="9525">
            <a:noFill/>
            <a:miter lim="800000"/>
            <a:headEnd/>
            <a:tailEnd/>
          </a:ln>
        </p:spPr>
        <p:txBody>
          <a:bodyPr>
            <a:spAutoFit/>
          </a:bodyPr>
          <a:lstStyle/>
          <a:p>
            <a:pPr eaLnBrk="0" hangingPunct="0">
              <a:spcBef>
                <a:spcPct val="50000"/>
              </a:spcBef>
              <a:buClr>
                <a:srgbClr val="CC99FF"/>
              </a:buClr>
              <a:buFont typeface="Monotype Sorts" pitchFamily="2" charset="2"/>
              <a:buNone/>
            </a:pPr>
            <a:r>
              <a:rPr kumimoji="1" lang="zh-CN" altLang="en-US" sz="3200" b="1">
                <a:latin typeface="Times New Roman" pitchFamily="18" charset="0"/>
                <a:sym typeface="Monotype Sorts" pitchFamily="2" charset="2"/>
              </a:rPr>
              <a:t>第 </a:t>
            </a:r>
            <a:r>
              <a:rPr kumimoji="1" lang="en-US" altLang="zh-CN" sz="3200" b="1">
                <a:solidFill>
                  <a:srgbClr val="00FF00"/>
                </a:solidFill>
                <a:latin typeface="Times New Roman" pitchFamily="18" charset="0"/>
                <a:sym typeface="Monotype Sorts" pitchFamily="2" charset="2"/>
              </a:rPr>
              <a:t>2 </a:t>
            </a:r>
            <a:r>
              <a:rPr kumimoji="1" lang="zh-CN" altLang="en-US" sz="3200" b="1">
                <a:latin typeface="Times New Roman" pitchFamily="18" charset="0"/>
                <a:sym typeface="Monotype Sorts" pitchFamily="2" charset="2"/>
              </a:rPr>
              <a:t>轮排序过程</a:t>
            </a:r>
          </a:p>
        </p:txBody>
      </p:sp>
      <p:sp>
        <p:nvSpPr>
          <p:cNvPr id="110633" name="Text Box 41"/>
          <p:cNvSpPr txBox="1">
            <a:spLocks noChangeArrowheads="1"/>
          </p:cNvSpPr>
          <p:nvPr/>
        </p:nvSpPr>
        <p:spPr bwMode="auto">
          <a:xfrm>
            <a:off x="304800" y="3048000"/>
            <a:ext cx="2438400" cy="1501775"/>
          </a:xfrm>
          <a:prstGeom prst="rect">
            <a:avLst/>
          </a:prstGeom>
          <a:noFill/>
          <a:ln w="9525">
            <a:noFill/>
            <a:miter lim="800000"/>
            <a:headEnd/>
            <a:tailEnd/>
          </a:ln>
        </p:spPr>
        <p:txBody>
          <a:bodyPr>
            <a:spAutoFit/>
          </a:bodyPr>
          <a:lstStyle/>
          <a:p>
            <a:pPr eaLnBrk="0" hangingPunct="0">
              <a:lnSpc>
                <a:spcPct val="110000"/>
              </a:lnSpc>
              <a:spcBef>
                <a:spcPct val="50000"/>
              </a:spcBef>
              <a:buClr>
                <a:srgbClr val="CC99FF"/>
              </a:buClr>
              <a:buFont typeface="Monotype Sorts" pitchFamily="2" charset="2"/>
              <a:buNone/>
            </a:pPr>
            <a:r>
              <a:rPr kumimoji="1" lang="en-US" altLang="zh-CN" sz="2800" b="1">
                <a:solidFill>
                  <a:srgbClr val="00FF00"/>
                </a:solidFill>
                <a:latin typeface="宋体" pitchFamily="2" charset="-122"/>
                <a:sym typeface="Monotype Sorts" pitchFamily="2" charset="2"/>
              </a:rPr>
              <a:t> p</a:t>
            </a:r>
            <a:r>
              <a:rPr kumimoji="1" lang="zh-CN" altLang="en-US" sz="2800" b="1">
                <a:latin typeface="宋体" pitchFamily="2" charset="-122"/>
              </a:rPr>
              <a:t>：记录当前排序过程中最小值的下标</a:t>
            </a:r>
            <a:r>
              <a:rPr kumimoji="1" lang="zh-CN" altLang="en-US" sz="2800" b="1">
                <a:solidFill>
                  <a:srgbClr val="66FF33"/>
                </a:solidFill>
                <a:latin typeface="宋体"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499"/>
                                          </p:stCondLst>
                                        </p:cTn>
                                        <p:tgtEl>
                                          <p:spTgt spid="1106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106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10624"/>
                                        </p:tgtEl>
                                        <p:attrNameLst>
                                          <p:attrName>style.visibility</p:attrName>
                                        </p:attrNameLst>
                                      </p:cBhvr>
                                      <p:to>
                                        <p:strVal val="visible"/>
                                      </p:to>
                                    </p:set>
                                  </p:childTnLst>
                                </p:cTn>
                              </p:par>
                            </p:childTnLst>
                          </p:cTn>
                        </p:par>
                        <p:par>
                          <p:cTn id="26" fill="hold">
                            <p:stCondLst>
                              <p:cond delay="500"/>
                            </p:stCondLst>
                            <p:childTnLst>
                              <p:par>
                                <p:cTn id="27" presetID="9" presetClass="entr" presetSubtype="0" fill="hold" grpId="0" nodeType="afterEffect">
                                  <p:stCondLst>
                                    <p:cond delay="1000"/>
                                  </p:stCondLst>
                                  <p:childTnLst>
                                    <p:set>
                                      <p:cBhvr>
                                        <p:cTn id="28" dur="1" fill="hold">
                                          <p:stCondLst>
                                            <p:cond delay="0"/>
                                          </p:stCondLst>
                                        </p:cTn>
                                        <p:tgtEl>
                                          <p:spTgt spid="110623"/>
                                        </p:tgtEl>
                                        <p:attrNameLst>
                                          <p:attrName>style.visibility</p:attrName>
                                        </p:attrNameLst>
                                      </p:cBhvr>
                                      <p:to>
                                        <p:strVal val="visible"/>
                                      </p:to>
                                    </p:set>
                                    <p:animEffect transition="in" filter="dissolve">
                                      <p:cBhvr>
                                        <p:cTn id="29" dur="500"/>
                                        <p:tgtEl>
                                          <p:spTgt spid="1106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626"/>
                                        </p:tgtEl>
                                        <p:attrNameLst>
                                          <p:attrName>style.visibility</p:attrName>
                                        </p:attrNameLst>
                                      </p:cBhvr>
                                      <p:to>
                                        <p:strVal val="visible"/>
                                      </p:to>
                                    </p:set>
                                  </p:childTnLst>
                                </p:cTn>
                              </p:par>
                            </p:childTnLst>
                          </p:cTn>
                        </p:par>
                        <p:par>
                          <p:cTn id="39" fill="hold">
                            <p:stCondLst>
                              <p:cond delay="500"/>
                            </p:stCondLst>
                            <p:childTnLst>
                              <p:par>
                                <p:cTn id="40" presetID="9" presetClass="entr" presetSubtype="0" fill="hold" grpId="0" nodeType="afterEffect">
                                  <p:stCondLst>
                                    <p:cond delay="1000"/>
                                  </p:stCondLst>
                                  <p:childTnLst>
                                    <p:set>
                                      <p:cBhvr>
                                        <p:cTn id="41" dur="1" fill="hold">
                                          <p:stCondLst>
                                            <p:cond delay="0"/>
                                          </p:stCondLst>
                                        </p:cTn>
                                        <p:tgtEl>
                                          <p:spTgt spid="110625"/>
                                        </p:tgtEl>
                                        <p:attrNameLst>
                                          <p:attrName>style.visibility</p:attrName>
                                        </p:attrNameLst>
                                      </p:cBhvr>
                                      <p:to>
                                        <p:strVal val="visible"/>
                                      </p:to>
                                    </p:set>
                                    <p:animEffect transition="in" filter="dissolve">
                                      <p:cBhvr>
                                        <p:cTn id="42" dur="500"/>
                                        <p:tgtEl>
                                          <p:spTgt spid="110625"/>
                                        </p:tgtEl>
                                      </p:cBhvr>
                                    </p:animEffect>
                                  </p:childTnLst>
                                </p:cTn>
                              </p:par>
                            </p:childTnLst>
                          </p:cTn>
                        </p:par>
                        <p:par>
                          <p:cTn id="43" fill="hold">
                            <p:stCondLst>
                              <p:cond delay="2000"/>
                            </p:stCondLst>
                            <p:childTnLst>
                              <p:par>
                                <p:cTn id="44" presetID="1" presetClass="entr" presetSubtype="0" fill="hold" grpId="0" nodeType="afterEffect">
                                  <p:stCondLst>
                                    <p:cond delay="1000"/>
                                  </p:stCondLst>
                                  <p:childTnLst>
                                    <p:set>
                                      <p:cBhvr>
                                        <p:cTn id="45" dur="1" fill="hold">
                                          <p:stCondLst>
                                            <p:cond delay="499"/>
                                          </p:stCondLst>
                                        </p:cTn>
                                        <p:tgtEl>
                                          <p:spTgt spid="110628"/>
                                        </p:tgtEl>
                                        <p:attrNameLst>
                                          <p:attrName>style.visibility</p:attrName>
                                        </p:attrNameLst>
                                      </p:cBhvr>
                                      <p:to>
                                        <p:strVal val="visible"/>
                                      </p:to>
                                    </p:set>
                                  </p:childTnLst>
                                </p:cTn>
                              </p:par>
                            </p:childTnLst>
                          </p:cTn>
                        </p:par>
                        <p:par>
                          <p:cTn id="46" fill="hold">
                            <p:stCondLst>
                              <p:cond delay="3500"/>
                            </p:stCondLst>
                            <p:childTnLst>
                              <p:par>
                                <p:cTn id="47" presetID="9" presetClass="entr" presetSubtype="0" fill="hold" grpId="0" nodeType="afterEffect">
                                  <p:stCondLst>
                                    <p:cond delay="1000"/>
                                  </p:stCondLst>
                                  <p:childTnLst>
                                    <p:set>
                                      <p:cBhvr>
                                        <p:cTn id="48" dur="1" fill="hold">
                                          <p:stCondLst>
                                            <p:cond delay="0"/>
                                          </p:stCondLst>
                                        </p:cTn>
                                        <p:tgtEl>
                                          <p:spTgt spid="110627"/>
                                        </p:tgtEl>
                                        <p:attrNameLst>
                                          <p:attrName>style.visibility</p:attrName>
                                        </p:attrNameLst>
                                      </p:cBhvr>
                                      <p:to>
                                        <p:strVal val="visible"/>
                                      </p:to>
                                    </p:set>
                                    <p:animEffect transition="in" filter="dissolve">
                                      <p:cBhvr>
                                        <p:cTn id="49" dur="500"/>
                                        <p:tgtEl>
                                          <p:spTgt spid="11062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10630"/>
                                        </p:tgtEl>
                                        <p:attrNameLst>
                                          <p:attrName>style.visibility</p:attrName>
                                        </p:attrNameLst>
                                      </p:cBhvr>
                                      <p:to>
                                        <p:strVal val="visible"/>
                                      </p:to>
                                    </p:set>
                                  </p:childTnLst>
                                </p:cTn>
                              </p:par>
                            </p:childTnLst>
                          </p:cTn>
                        </p:par>
                        <p:par>
                          <p:cTn id="54" fill="hold">
                            <p:stCondLst>
                              <p:cond delay="500"/>
                            </p:stCondLst>
                            <p:childTnLst>
                              <p:par>
                                <p:cTn id="55" presetID="9" presetClass="entr" presetSubtype="0" fill="hold" grpId="0" nodeType="afterEffect">
                                  <p:stCondLst>
                                    <p:cond delay="1000"/>
                                  </p:stCondLst>
                                  <p:childTnLst>
                                    <p:set>
                                      <p:cBhvr>
                                        <p:cTn id="56" dur="1" fill="hold">
                                          <p:stCondLst>
                                            <p:cond delay="0"/>
                                          </p:stCondLst>
                                        </p:cTn>
                                        <p:tgtEl>
                                          <p:spTgt spid="110629"/>
                                        </p:tgtEl>
                                        <p:attrNameLst>
                                          <p:attrName>style.visibility</p:attrName>
                                        </p:attrNameLst>
                                      </p:cBhvr>
                                      <p:to>
                                        <p:strVal val="visible"/>
                                      </p:to>
                                    </p:set>
                                    <p:animEffect transition="in" filter="dissolve">
                                      <p:cBhvr>
                                        <p:cTn id="57" dur="500"/>
                                        <p:tgtEl>
                                          <p:spTgt spid="110629"/>
                                        </p:tgtEl>
                                      </p:cBhvr>
                                    </p:animEffect>
                                  </p:childTnLst>
                                </p:cTn>
                              </p:par>
                            </p:childTnLst>
                          </p:cTn>
                        </p:par>
                        <p:par>
                          <p:cTn id="58" fill="hold">
                            <p:stCondLst>
                              <p:cond delay="2000"/>
                            </p:stCondLst>
                            <p:childTnLst>
                              <p:par>
                                <p:cTn id="59" presetID="3" presetClass="entr" presetSubtype="5" fill="hold" grpId="0" nodeType="afterEffect">
                                  <p:stCondLst>
                                    <p:cond delay="1000"/>
                                  </p:stCondLst>
                                  <p:childTnLst>
                                    <p:set>
                                      <p:cBhvr>
                                        <p:cTn id="60" dur="1" fill="hold">
                                          <p:stCondLst>
                                            <p:cond delay="0"/>
                                          </p:stCondLst>
                                        </p:cTn>
                                        <p:tgtEl>
                                          <p:spTgt spid="110631"/>
                                        </p:tgtEl>
                                        <p:attrNameLst>
                                          <p:attrName>style.visibility</p:attrName>
                                        </p:attrNameLst>
                                      </p:cBhvr>
                                      <p:to>
                                        <p:strVal val="visible"/>
                                      </p:to>
                                    </p:set>
                                    <p:animEffect transition="in" filter="blinds(vertical)">
                                      <p:cBhvr>
                                        <p:cTn id="61" dur="500"/>
                                        <p:tgtEl>
                                          <p:spTgt spid="11063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dissolve">
                                      <p:cBhvr>
                                        <p:cTn id="6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6" grpId="0" autoUpdateAnimBg="0"/>
      <p:bldP spid="110623" grpId="0" autoUpdateAnimBg="0"/>
      <p:bldP spid="110624" grpId="0" autoUpdateAnimBg="0"/>
      <p:bldP spid="110625" grpId="0" autoUpdateAnimBg="0"/>
      <p:bldP spid="110626" grpId="0" autoUpdateAnimBg="0"/>
      <p:bldP spid="110627" grpId="0" autoUpdateAnimBg="0"/>
      <p:bldP spid="110628" grpId="0" autoUpdateAnimBg="0"/>
      <p:bldP spid="110629" grpId="0" autoUpdateAnimBg="0"/>
      <p:bldP spid="110630" grpId="0" autoUpdateAnimBg="0"/>
      <p:bldP spid="110631" grpId="0" autoUpdateAnimBg="0"/>
      <p:bldP spid="110633" grpId="0" autoUpdateAnimBg="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57200"/>
            <a:ext cx="8229600" cy="739775"/>
          </a:xfrm>
        </p:spPr>
        <p:txBody>
          <a:bodyPr/>
          <a:lstStyle/>
          <a:p>
            <a:pPr eaLnBrk="1" hangingPunct="1"/>
            <a:r>
              <a:rPr lang="zh-CN" altLang="en-US" sz="3200" smtClean="0">
                <a:ea typeface="华文细黑" pitchFamily="2" charset="-122"/>
              </a:rPr>
              <a:t>流程图和程序如下：</a:t>
            </a:r>
            <a:r>
              <a:rPr lang="zh-CN" altLang="en-US" sz="4000" smtClean="0"/>
              <a:t> </a:t>
            </a:r>
          </a:p>
        </p:txBody>
      </p:sp>
      <p:sp>
        <p:nvSpPr>
          <p:cNvPr id="39939" name="Text Box 4"/>
          <p:cNvSpPr txBox="1">
            <a:spLocks noChangeArrowheads="1"/>
          </p:cNvSpPr>
          <p:nvPr/>
        </p:nvSpPr>
        <p:spPr bwMode="auto">
          <a:xfrm>
            <a:off x="395288" y="1412875"/>
            <a:ext cx="3889375" cy="5253038"/>
          </a:xfrm>
          <a:prstGeom prst="rect">
            <a:avLst/>
          </a:prstGeom>
          <a:solidFill>
            <a:srgbClr val="993366"/>
          </a:solidFill>
          <a:ln w="9525">
            <a:solidFill>
              <a:srgbClr val="FF6600"/>
            </a:solidFill>
            <a:miter lim="800000"/>
            <a:headEnd/>
            <a:tailEnd/>
          </a:ln>
        </p:spPr>
        <p:txBody>
          <a:bodyPr>
            <a:spAutoFit/>
          </a:bodyPr>
          <a:lstStyle/>
          <a:p>
            <a:pPr marL="274638" indent="-274638"/>
            <a:r>
              <a:rPr lang="zh-CN" altLang="en-US">
                <a:solidFill>
                  <a:srgbClr val="FFFF66"/>
                </a:solidFill>
                <a:latin typeface="华文细黑" pitchFamily="2" charset="-122"/>
                <a:ea typeface="华文细黑" pitchFamily="2" charset="-122"/>
              </a:rPr>
              <a:t>法</a:t>
            </a:r>
            <a:r>
              <a:rPr lang="en-US" altLang="zh-CN">
                <a:solidFill>
                  <a:srgbClr val="FFFF66"/>
                </a:solidFill>
                <a:latin typeface="华文细黑" pitchFamily="2" charset="-122"/>
                <a:ea typeface="华文细黑" pitchFamily="2" charset="-122"/>
              </a:rPr>
              <a:t>1:</a:t>
            </a:r>
            <a:r>
              <a:rPr lang="zh-CN" altLang="en-US">
                <a:solidFill>
                  <a:srgbClr val="FFFF66"/>
                </a:solidFill>
                <a:latin typeface="华文细黑" pitchFamily="2" charset="-122"/>
                <a:ea typeface="华文细黑" pitchFamily="2" charset="-122"/>
              </a:rPr>
              <a:t>从左到右依次从小到大排放</a:t>
            </a:r>
          </a:p>
          <a:p>
            <a:pPr marL="274638" indent="-274638"/>
            <a:r>
              <a:rPr lang="en-US" altLang="zh-CN" sz="2000">
                <a:solidFill>
                  <a:schemeClr val="bg1"/>
                </a:solidFill>
              </a:rPr>
              <a:t>#define N 6</a:t>
            </a:r>
          </a:p>
          <a:p>
            <a:pPr marL="274638" indent="-274638"/>
            <a:r>
              <a:rPr lang="en-US" altLang="zh-CN" sz="2000">
                <a:solidFill>
                  <a:schemeClr val="bg1"/>
                </a:solidFill>
              </a:rPr>
              <a:t>main()</a:t>
            </a:r>
          </a:p>
          <a:p>
            <a:pPr marL="274638" indent="-274638"/>
            <a:r>
              <a:rPr lang="en-US" altLang="zh-CN" sz="2000">
                <a:solidFill>
                  <a:schemeClr val="bg1"/>
                </a:solidFill>
              </a:rPr>
              <a:t>{</a:t>
            </a:r>
          </a:p>
          <a:p>
            <a:pPr marL="274638" indent="-274638"/>
            <a:r>
              <a:rPr lang="en-US" altLang="zh-CN" sz="2000">
                <a:solidFill>
                  <a:schemeClr val="bg1"/>
                </a:solidFill>
              </a:rPr>
              <a:t>    int i,j,t, p,a[N+1] ={0,</a:t>
            </a:r>
            <a:r>
              <a:rPr lang="en-US" altLang="zh-CN">
                <a:solidFill>
                  <a:schemeClr val="bg1"/>
                </a:solidFill>
              </a:rPr>
              <a:t>23,1,0,43,</a:t>
            </a:r>
          </a:p>
          <a:p>
            <a:pPr marL="274638" indent="-274638"/>
            <a:r>
              <a:rPr lang="en-US" altLang="zh-CN">
                <a:solidFill>
                  <a:schemeClr val="bg1"/>
                </a:solidFill>
              </a:rPr>
              <a:t>    -3,7</a:t>
            </a:r>
            <a:r>
              <a:rPr lang="en-US" altLang="zh-CN"/>
              <a:t> </a:t>
            </a:r>
            <a:r>
              <a:rPr lang="en-US" altLang="zh-CN" sz="2000">
                <a:solidFill>
                  <a:schemeClr val="bg1"/>
                </a:solidFill>
              </a:rPr>
              <a:t>};</a:t>
            </a:r>
          </a:p>
          <a:p>
            <a:pPr marL="274638" indent="-274638"/>
            <a:r>
              <a:rPr lang="en-US" altLang="zh-CN" sz="2000">
                <a:solidFill>
                  <a:schemeClr val="bg1"/>
                </a:solidFill>
              </a:rPr>
              <a:t>   for (i=1;i&lt;=N-1;i++)</a:t>
            </a:r>
          </a:p>
          <a:p>
            <a:pPr marL="274638" indent="-274638"/>
            <a:r>
              <a:rPr lang="en-US" altLang="zh-CN" sz="2000">
                <a:solidFill>
                  <a:schemeClr val="bg1"/>
                </a:solidFill>
              </a:rPr>
              <a:t>   {   p=i;</a:t>
            </a:r>
          </a:p>
          <a:p>
            <a:pPr marL="274638" indent="-274638"/>
            <a:r>
              <a:rPr lang="en-US" altLang="zh-CN" sz="2000">
                <a:solidFill>
                  <a:schemeClr val="bg1"/>
                </a:solidFill>
              </a:rPr>
              <a:t>       for (j=i+1;j&lt;=N;j++)</a:t>
            </a:r>
          </a:p>
          <a:p>
            <a:pPr marL="274638" indent="-274638"/>
            <a:r>
              <a:rPr lang="en-US" altLang="zh-CN" sz="2000">
                <a:solidFill>
                  <a:schemeClr val="bg1"/>
                </a:solidFill>
              </a:rPr>
              <a:t>         if (a[p]&gt;a[j]) p=j;   </a:t>
            </a:r>
          </a:p>
          <a:p>
            <a:pPr marL="274638" indent="-274638"/>
            <a:r>
              <a:rPr lang="en-US" altLang="zh-CN" sz="2000">
                <a:solidFill>
                  <a:schemeClr val="bg1"/>
                </a:solidFill>
              </a:rPr>
              <a:t>         if(p!=i)</a:t>
            </a:r>
          </a:p>
          <a:p>
            <a:pPr marL="274638" indent="-274638"/>
            <a:r>
              <a:rPr lang="en-US" altLang="zh-CN" sz="2000">
                <a:solidFill>
                  <a:schemeClr val="bg1"/>
                </a:solidFill>
              </a:rPr>
              <a:t>           { t=a[p];a[p]=a[i]; a[i]=t; }</a:t>
            </a:r>
          </a:p>
          <a:p>
            <a:pPr marL="274638" indent="-274638"/>
            <a:r>
              <a:rPr lang="en-US" altLang="zh-CN" sz="2000">
                <a:solidFill>
                  <a:schemeClr val="bg1"/>
                </a:solidFill>
              </a:rPr>
              <a:t>    }</a:t>
            </a:r>
          </a:p>
          <a:p>
            <a:pPr marL="274638" indent="-274638"/>
            <a:r>
              <a:rPr lang="en-US" altLang="zh-CN" sz="2000">
                <a:solidFill>
                  <a:schemeClr val="bg1"/>
                </a:solidFill>
              </a:rPr>
              <a:t>    for (i=1;i&lt;=N;i++)</a:t>
            </a:r>
          </a:p>
          <a:p>
            <a:pPr marL="274638" indent="-274638"/>
            <a:r>
              <a:rPr lang="en-US" altLang="zh-CN" sz="2000">
                <a:solidFill>
                  <a:schemeClr val="bg1"/>
                </a:solidFill>
              </a:rPr>
              <a:t>       printf("%d ",a[i]);</a:t>
            </a:r>
          </a:p>
          <a:p>
            <a:pPr marL="274638" indent="-274638"/>
            <a:r>
              <a:rPr lang="en-US" altLang="zh-CN" sz="2000">
                <a:solidFill>
                  <a:schemeClr val="bg1"/>
                </a:solidFill>
              </a:rPr>
              <a:t>    printf("\n");</a:t>
            </a:r>
          </a:p>
          <a:p>
            <a:pPr marL="274638" indent="-274638"/>
            <a:r>
              <a:rPr lang="en-US" altLang="zh-CN" sz="2000">
                <a:solidFill>
                  <a:schemeClr val="bg1"/>
                </a:solidFill>
              </a:rPr>
              <a:t>} </a:t>
            </a:r>
          </a:p>
        </p:txBody>
      </p:sp>
      <p:pic>
        <p:nvPicPr>
          <p:cNvPr id="39940" name="Picture 6" descr="选择法"/>
          <p:cNvPicPr>
            <a:picLocks noChangeAspect="1" noChangeArrowheads="1"/>
          </p:cNvPicPr>
          <p:nvPr>
            <p:ph idx="1"/>
          </p:nvPr>
        </p:nvPicPr>
        <p:blipFill>
          <a:blip r:embed="rId2"/>
          <a:srcRect/>
          <a:stretch>
            <a:fillRect/>
          </a:stretch>
        </p:blipFill>
        <p:spPr>
          <a:xfrm>
            <a:off x="4427538" y="1628775"/>
            <a:ext cx="4537075" cy="3811588"/>
          </a:xfrm>
          <a:noFill/>
        </p:spPr>
      </p:pic>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323850" y="0"/>
            <a:ext cx="7772400" cy="765175"/>
          </a:xfrm>
          <a:prstGeom prst="rect">
            <a:avLst/>
          </a:prstGeom>
          <a:noFill/>
          <a:ln w="9525">
            <a:noFill/>
            <a:miter lim="800000"/>
            <a:headEnd/>
            <a:tailEnd/>
          </a:ln>
        </p:spPr>
        <p:txBody>
          <a:bodyPr lIns="92075" tIns="46038" rIns="92075" bIns="46038" anchor="ctr"/>
          <a:lstStyle/>
          <a:p>
            <a:r>
              <a:rPr lang="zh-CN" altLang="en-US" sz="2800">
                <a:solidFill>
                  <a:schemeClr val="tx2"/>
                </a:solidFill>
                <a:ea typeface="楷体_GB2312" pitchFamily="49" charset="-122"/>
              </a:rPr>
              <a:t>主函数的一般形式：</a:t>
            </a:r>
          </a:p>
        </p:txBody>
      </p:sp>
      <p:sp>
        <p:nvSpPr>
          <p:cNvPr id="316421" name="Rectangle 5"/>
          <p:cNvSpPr>
            <a:spLocks noChangeArrowheads="1"/>
          </p:cNvSpPr>
          <p:nvPr/>
        </p:nvSpPr>
        <p:spPr bwMode="auto">
          <a:xfrm>
            <a:off x="457200" y="692150"/>
            <a:ext cx="8686800" cy="4114800"/>
          </a:xfrm>
          <a:prstGeom prst="rect">
            <a:avLst/>
          </a:prstGeom>
          <a:noFill/>
          <a:ln w="9525">
            <a:noFill/>
            <a:miter lim="800000"/>
            <a:headEnd/>
            <a:tailEnd/>
          </a:ln>
        </p:spPr>
        <p:txBody>
          <a:bodyPr/>
          <a:lstStyle/>
          <a:p>
            <a:pPr marL="342900" indent="-342900">
              <a:spcBef>
                <a:spcPct val="20000"/>
              </a:spcBef>
              <a:buClr>
                <a:schemeClr val="hlink"/>
              </a:buClr>
            </a:pPr>
            <a:r>
              <a:rPr lang="en-US" altLang="zh-CN" sz="2800">
                <a:latin typeface="Arial" charset="0"/>
              </a:rPr>
              <a:t>main( ) {</a:t>
            </a:r>
          </a:p>
          <a:p>
            <a:pPr marL="342900" indent="-342900">
              <a:spcBef>
                <a:spcPct val="20000"/>
              </a:spcBef>
              <a:buClr>
                <a:schemeClr val="hlink"/>
              </a:buClr>
            </a:pPr>
            <a:r>
              <a:rPr lang="en-US" altLang="zh-CN" sz="2800"/>
              <a:t>    </a:t>
            </a:r>
            <a:r>
              <a:rPr lang="zh-CN" altLang="en-US" sz="2800">
                <a:latin typeface="华文细黑" pitchFamily="2" charset="-122"/>
                <a:ea typeface="华文细黑" pitchFamily="2" charset="-122"/>
              </a:rPr>
              <a:t>说明部分程序段（定义数据类型）</a:t>
            </a:r>
          </a:p>
          <a:p>
            <a:pPr marL="342900" indent="-342900">
              <a:spcBef>
                <a:spcPct val="20000"/>
              </a:spcBef>
              <a:buClr>
                <a:schemeClr val="hlink"/>
              </a:buClr>
            </a:pPr>
            <a:r>
              <a:rPr lang="zh-CN" altLang="en-US" sz="2800">
                <a:latin typeface="华文细黑" pitchFamily="2" charset="-122"/>
                <a:ea typeface="华文细黑" pitchFamily="2" charset="-122"/>
              </a:rPr>
              <a:t>    执行部分程序段（给出操作指令）</a:t>
            </a:r>
          </a:p>
          <a:p>
            <a:pPr marL="342900" indent="-342900">
              <a:spcBef>
                <a:spcPct val="20000"/>
              </a:spcBef>
              <a:buClr>
                <a:schemeClr val="hlink"/>
              </a:buClr>
            </a:pPr>
            <a:r>
              <a:rPr lang="en-US" altLang="zh-CN" sz="2800">
                <a:latin typeface="Arial" charset="0"/>
              </a:rPr>
              <a:t>}</a:t>
            </a:r>
          </a:p>
        </p:txBody>
      </p:sp>
      <p:sp>
        <p:nvSpPr>
          <p:cNvPr id="316422" name="Rectangle 6"/>
          <p:cNvSpPr>
            <a:spLocks noChangeArrowheads="1"/>
          </p:cNvSpPr>
          <p:nvPr/>
        </p:nvSpPr>
        <p:spPr bwMode="auto">
          <a:xfrm>
            <a:off x="684213" y="1196975"/>
            <a:ext cx="8153400" cy="1143000"/>
          </a:xfrm>
          <a:prstGeom prst="rect">
            <a:avLst/>
          </a:prstGeom>
          <a:solidFill>
            <a:srgbClr val="99CC00">
              <a:alpha val="50195"/>
            </a:srgbClr>
          </a:solidFill>
          <a:ln w="9525">
            <a:noFill/>
            <a:miter lim="800000"/>
            <a:headEnd/>
            <a:tailEnd/>
          </a:ln>
        </p:spPr>
        <p:txBody>
          <a:bodyPr wrap="none" anchor="ctr"/>
          <a:lstStyle/>
          <a:p>
            <a:pPr>
              <a:spcBef>
                <a:spcPct val="20000"/>
              </a:spcBef>
              <a:buClr>
                <a:schemeClr val="tx2"/>
              </a:buClr>
              <a:buSzPct val="75000"/>
              <a:buFont typeface="Wingdings" pitchFamily="2" charset="2"/>
              <a:buNone/>
            </a:pPr>
            <a:r>
              <a:rPr kumimoji="1" lang="en-US" altLang="zh-CN" sz="2400" b="1">
                <a:solidFill>
                  <a:srgbClr val="FF3300"/>
                </a:solidFill>
                <a:latin typeface="Arial" charset="0"/>
              </a:rPr>
              <a:t>                                                                            </a:t>
            </a:r>
            <a:r>
              <a:rPr kumimoji="1" lang="zh-CN" altLang="en-US" sz="2400" b="1">
                <a:solidFill>
                  <a:srgbClr val="FF3300"/>
                </a:solidFill>
                <a:latin typeface="Arial" charset="0"/>
              </a:rPr>
              <a:t>函数体  </a:t>
            </a:r>
          </a:p>
        </p:txBody>
      </p:sp>
      <p:sp>
        <p:nvSpPr>
          <p:cNvPr id="316423" name="Text Box 7"/>
          <p:cNvSpPr txBox="1">
            <a:spLocks noChangeArrowheads="1"/>
          </p:cNvSpPr>
          <p:nvPr/>
        </p:nvSpPr>
        <p:spPr bwMode="auto">
          <a:xfrm>
            <a:off x="468313" y="2852738"/>
            <a:ext cx="8281987" cy="3086100"/>
          </a:xfrm>
          <a:prstGeom prst="rect">
            <a:avLst/>
          </a:prstGeom>
          <a:noFill/>
          <a:ln w="9525">
            <a:noFill/>
            <a:miter lim="800000"/>
            <a:headEnd/>
            <a:tailEnd/>
          </a:ln>
        </p:spPr>
        <p:txBody>
          <a:bodyPr>
            <a:spAutoFit/>
          </a:bodyPr>
          <a:lstStyle/>
          <a:p>
            <a:pPr>
              <a:spcBef>
                <a:spcPct val="20000"/>
              </a:spcBef>
              <a:buClr>
                <a:schemeClr val="tx2"/>
              </a:buClr>
              <a:buSzPct val="75000"/>
              <a:buFont typeface="Wingdings" pitchFamily="2" charset="2"/>
              <a:buNone/>
            </a:pPr>
            <a:r>
              <a:rPr kumimoji="1" lang="zh-CN" altLang="en-US" sz="2400">
                <a:solidFill>
                  <a:srgbClr val="FFFF66"/>
                </a:solidFill>
                <a:latin typeface="Arial" charset="0"/>
                <a:ea typeface="华文细黑" pitchFamily="2" charset="-122"/>
              </a:rPr>
              <a:t>说明部分（简单程序可能没有此部分</a:t>
            </a:r>
            <a:r>
              <a:rPr kumimoji="1" lang="en-US" altLang="zh-CN" sz="2400">
                <a:solidFill>
                  <a:srgbClr val="FFFF66"/>
                </a:solidFill>
                <a:latin typeface="Arial" charset="0"/>
                <a:ea typeface="华文细黑" pitchFamily="2" charset="-122"/>
              </a:rPr>
              <a:t>,</a:t>
            </a:r>
            <a:r>
              <a:rPr kumimoji="1" lang="zh-CN" altLang="en-US" sz="2400">
                <a:solidFill>
                  <a:srgbClr val="FFFF66"/>
                </a:solidFill>
                <a:latin typeface="Arial" charset="0"/>
                <a:ea typeface="华文细黑" pitchFamily="2" charset="-122"/>
              </a:rPr>
              <a:t>如</a:t>
            </a:r>
            <a:r>
              <a:rPr kumimoji="1" lang="en-US" altLang="zh-CN" sz="2400">
                <a:solidFill>
                  <a:srgbClr val="FFFF66"/>
                </a:solidFill>
                <a:latin typeface="Arial" charset="0"/>
                <a:ea typeface="华文细黑" pitchFamily="2" charset="-122"/>
              </a:rPr>
              <a:t>P4</a:t>
            </a:r>
            <a:r>
              <a:rPr kumimoji="1" lang="zh-CN" altLang="en-US" sz="2400">
                <a:solidFill>
                  <a:srgbClr val="FFFF66"/>
                </a:solidFill>
                <a:latin typeface="Arial" charset="0"/>
                <a:ea typeface="华文细黑" pitchFamily="2" charset="-122"/>
              </a:rPr>
              <a:t>例</a:t>
            </a:r>
            <a:r>
              <a:rPr kumimoji="1" lang="en-US" altLang="zh-CN" sz="2400">
                <a:solidFill>
                  <a:srgbClr val="FFFF66"/>
                </a:solidFill>
                <a:latin typeface="Arial" charset="0"/>
                <a:ea typeface="华文细黑" pitchFamily="2" charset="-122"/>
              </a:rPr>
              <a:t>1.1</a:t>
            </a:r>
            <a:r>
              <a:rPr kumimoji="1" lang="zh-CN" altLang="en-US" sz="2400">
                <a:solidFill>
                  <a:srgbClr val="FFFF66"/>
                </a:solidFill>
                <a:latin typeface="Arial" charset="0"/>
                <a:ea typeface="华文细黑" pitchFamily="2" charset="-122"/>
              </a:rPr>
              <a:t>）</a:t>
            </a:r>
            <a:r>
              <a:rPr kumimoji="1" lang="zh-CN" altLang="en-US" sz="2400">
                <a:solidFill>
                  <a:srgbClr val="FFFF66"/>
                </a:solidFill>
                <a:latin typeface="Arial" charset="0"/>
              </a:rPr>
              <a:t>：</a:t>
            </a:r>
          </a:p>
          <a:p>
            <a:pPr>
              <a:spcBef>
                <a:spcPct val="20000"/>
              </a:spcBef>
              <a:buClr>
                <a:schemeClr val="tx2"/>
              </a:buClr>
              <a:buSzPct val="75000"/>
              <a:buFont typeface="Wingdings" pitchFamily="2" charset="2"/>
              <a:buNone/>
            </a:pPr>
            <a:r>
              <a:rPr kumimoji="1" lang="zh-CN" altLang="en-US" sz="2400">
                <a:solidFill>
                  <a:srgbClr val="FFFF66"/>
                </a:solidFill>
                <a:latin typeface="Arial" charset="0"/>
              </a:rPr>
              <a:t>    </a:t>
            </a:r>
            <a:r>
              <a:rPr kumimoji="1" lang="en-US" altLang="zh-CN" sz="2400" b="1">
                <a:solidFill>
                  <a:srgbClr val="66FF66"/>
                </a:solidFill>
                <a:latin typeface="Times New Roman" pitchFamily="18" charset="0"/>
                <a:ea typeface="华文细黑" pitchFamily="2" charset="-122"/>
              </a:rPr>
              <a:t>float  r,s;                   </a:t>
            </a:r>
            <a:r>
              <a:rPr kumimoji="1" lang="en-US" altLang="zh-CN" sz="2400">
                <a:solidFill>
                  <a:srgbClr val="66FF66"/>
                </a:solidFill>
                <a:latin typeface="Times New Roman" pitchFamily="18" charset="0"/>
                <a:ea typeface="华文细黑" pitchFamily="2" charset="-122"/>
              </a:rPr>
              <a:t>/*</a:t>
            </a:r>
            <a:r>
              <a:rPr kumimoji="1" lang="zh-CN" altLang="en-US" sz="2400">
                <a:solidFill>
                  <a:srgbClr val="66FF66"/>
                </a:solidFill>
                <a:latin typeface="Times New Roman" pitchFamily="18" charset="0"/>
                <a:ea typeface="华文细黑" pitchFamily="2" charset="-122"/>
              </a:rPr>
              <a:t>定义变量</a:t>
            </a:r>
            <a:r>
              <a:rPr kumimoji="1" lang="en-US" altLang="zh-CN" sz="2400">
                <a:solidFill>
                  <a:srgbClr val="66FF66"/>
                </a:solidFill>
                <a:latin typeface="Times New Roman" pitchFamily="18" charset="0"/>
                <a:ea typeface="华文细黑" pitchFamily="2" charset="-122"/>
              </a:rPr>
              <a:t>r</a:t>
            </a:r>
            <a:r>
              <a:rPr kumimoji="1" lang="zh-CN" altLang="en-US" sz="2400">
                <a:solidFill>
                  <a:srgbClr val="66FF66"/>
                </a:solidFill>
                <a:latin typeface="Times New Roman" pitchFamily="18" charset="0"/>
                <a:ea typeface="华文细黑" pitchFamily="2" charset="-122"/>
              </a:rPr>
              <a:t>、</a:t>
            </a:r>
            <a:r>
              <a:rPr kumimoji="1" lang="en-US" altLang="zh-CN" sz="2400">
                <a:solidFill>
                  <a:srgbClr val="66FF66"/>
                </a:solidFill>
                <a:latin typeface="Times New Roman" pitchFamily="18" charset="0"/>
                <a:ea typeface="华文细黑" pitchFamily="2" charset="-122"/>
              </a:rPr>
              <a:t>s</a:t>
            </a:r>
            <a:r>
              <a:rPr kumimoji="1" lang="zh-CN" altLang="en-US" sz="2400">
                <a:solidFill>
                  <a:srgbClr val="66FF66"/>
                </a:solidFill>
                <a:latin typeface="Times New Roman" pitchFamily="18" charset="0"/>
                <a:ea typeface="华文细黑" pitchFamily="2" charset="-122"/>
              </a:rPr>
              <a:t>类型为单精度实型*</a:t>
            </a:r>
            <a:r>
              <a:rPr kumimoji="1" lang="en-US" altLang="zh-CN" sz="2400">
                <a:solidFill>
                  <a:srgbClr val="66FF66"/>
                </a:solidFill>
                <a:latin typeface="Times New Roman" pitchFamily="18" charset="0"/>
                <a:ea typeface="华文细黑" pitchFamily="2" charset="-122"/>
              </a:rPr>
              <a:t>/</a:t>
            </a:r>
            <a:endParaRPr kumimoji="1" lang="en-US" altLang="zh-CN" sz="2400" b="1">
              <a:solidFill>
                <a:srgbClr val="66FF66"/>
              </a:solidFill>
              <a:latin typeface="Times New Roman" pitchFamily="18" charset="0"/>
              <a:ea typeface="华文细黑" pitchFamily="2" charset="-122"/>
            </a:endParaRPr>
          </a:p>
          <a:p>
            <a:pPr>
              <a:spcBef>
                <a:spcPct val="20000"/>
              </a:spcBef>
              <a:buClr>
                <a:schemeClr val="tx2"/>
              </a:buClr>
              <a:buSzPct val="75000"/>
              <a:buFont typeface="Wingdings" pitchFamily="2" charset="2"/>
              <a:buNone/>
            </a:pPr>
            <a:r>
              <a:rPr kumimoji="1" lang="en-US" altLang="zh-CN" sz="2400" b="1">
                <a:solidFill>
                  <a:srgbClr val="66FF66"/>
                </a:solidFill>
                <a:latin typeface="Times New Roman" pitchFamily="18" charset="0"/>
                <a:ea typeface="华文细黑" pitchFamily="2" charset="-122"/>
              </a:rPr>
              <a:t>    int a,b;                      </a:t>
            </a:r>
            <a:r>
              <a:rPr kumimoji="1" lang="en-US" altLang="zh-CN" sz="2400">
                <a:solidFill>
                  <a:srgbClr val="66FF66"/>
                </a:solidFill>
                <a:latin typeface="Times New Roman" pitchFamily="18" charset="0"/>
                <a:ea typeface="华文细黑" pitchFamily="2" charset="-122"/>
              </a:rPr>
              <a:t>/*</a:t>
            </a:r>
            <a:r>
              <a:rPr kumimoji="1" lang="zh-CN" altLang="en-US" sz="2400">
                <a:solidFill>
                  <a:srgbClr val="66FF66"/>
                </a:solidFill>
                <a:latin typeface="Times New Roman" pitchFamily="18" charset="0"/>
                <a:ea typeface="华文细黑" pitchFamily="2" charset="-122"/>
              </a:rPr>
              <a:t>定义变量</a:t>
            </a:r>
            <a:r>
              <a:rPr kumimoji="1" lang="en-US" altLang="zh-CN" sz="2400">
                <a:solidFill>
                  <a:srgbClr val="66FF66"/>
                </a:solidFill>
                <a:latin typeface="Times New Roman" pitchFamily="18" charset="0"/>
                <a:ea typeface="华文细黑" pitchFamily="2" charset="-122"/>
              </a:rPr>
              <a:t>a</a:t>
            </a:r>
            <a:r>
              <a:rPr kumimoji="1" lang="zh-CN" altLang="en-US" sz="2400">
                <a:solidFill>
                  <a:srgbClr val="66FF66"/>
                </a:solidFill>
                <a:latin typeface="Times New Roman" pitchFamily="18" charset="0"/>
                <a:ea typeface="华文细黑" pitchFamily="2" charset="-122"/>
              </a:rPr>
              <a:t>、</a:t>
            </a:r>
            <a:r>
              <a:rPr kumimoji="1" lang="en-US" altLang="zh-CN" sz="2400">
                <a:solidFill>
                  <a:srgbClr val="66FF66"/>
                </a:solidFill>
                <a:latin typeface="Times New Roman" pitchFamily="18" charset="0"/>
                <a:ea typeface="华文细黑" pitchFamily="2" charset="-122"/>
              </a:rPr>
              <a:t>b</a:t>
            </a:r>
            <a:r>
              <a:rPr kumimoji="1" lang="zh-CN" altLang="en-US" sz="2400">
                <a:solidFill>
                  <a:srgbClr val="66FF66"/>
                </a:solidFill>
                <a:latin typeface="Times New Roman" pitchFamily="18" charset="0"/>
                <a:ea typeface="华文细黑" pitchFamily="2" charset="-122"/>
              </a:rPr>
              <a:t>类型为整型*</a:t>
            </a:r>
            <a:r>
              <a:rPr kumimoji="1" lang="en-US" altLang="zh-CN" sz="2400">
                <a:solidFill>
                  <a:srgbClr val="66FF66"/>
                </a:solidFill>
                <a:latin typeface="Times New Roman" pitchFamily="18" charset="0"/>
                <a:ea typeface="华文细黑" pitchFamily="2" charset="-122"/>
              </a:rPr>
              <a:t>/</a:t>
            </a:r>
            <a:endParaRPr kumimoji="1" lang="en-US" altLang="zh-CN" sz="2400" b="1">
              <a:solidFill>
                <a:srgbClr val="66FF66"/>
              </a:solidFill>
              <a:latin typeface="Times New Roman" pitchFamily="18" charset="0"/>
              <a:ea typeface="华文细黑" pitchFamily="2" charset="-122"/>
            </a:endParaRPr>
          </a:p>
          <a:p>
            <a:pPr>
              <a:spcBef>
                <a:spcPct val="20000"/>
              </a:spcBef>
              <a:buClr>
                <a:schemeClr val="tx2"/>
              </a:buClr>
              <a:buSzPct val="75000"/>
              <a:buFont typeface="Wingdings" pitchFamily="2" charset="2"/>
              <a:buNone/>
            </a:pPr>
            <a:r>
              <a:rPr kumimoji="1" lang="zh-CN" altLang="en-US" sz="2400">
                <a:solidFill>
                  <a:srgbClr val="FFFF66"/>
                </a:solidFill>
                <a:latin typeface="Arial" charset="0"/>
                <a:ea typeface="华文细黑" pitchFamily="2" charset="-122"/>
              </a:rPr>
              <a:t>执行部份：输入、赋值、计算、控制、输出等</a:t>
            </a:r>
            <a:r>
              <a:rPr kumimoji="1" lang="zh-CN" altLang="en-US" sz="2200">
                <a:solidFill>
                  <a:srgbClr val="FFFF66"/>
                </a:solidFill>
                <a:latin typeface="Arial" charset="0"/>
              </a:rPr>
              <a:t>：</a:t>
            </a:r>
            <a:endParaRPr kumimoji="1" lang="zh-CN" altLang="en-US" sz="2400">
              <a:solidFill>
                <a:srgbClr val="FFFF66"/>
              </a:solidFill>
              <a:latin typeface="Arial" charset="0"/>
              <a:ea typeface="华文细黑" pitchFamily="2" charset="-122"/>
            </a:endParaRPr>
          </a:p>
          <a:p>
            <a:pPr>
              <a:spcBef>
                <a:spcPct val="20000"/>
              </a:spcBef>
              <a:buClr>
                <a:schemeClr val="tx2"/>
              </a:buClr>
              <a:buSzPct val="75000"/>
              <a:buFont typeface="Wingdings" pitchFamily="2" charset="2"/>
              <a:buNone/>
            </a:pPr>
            <a:r>
              <a:rPr kumimoji="1" lang="zh-CN" altLang="en-US" sz="2400" b="1">
                <a:solidFill>
                  <a:srgbClr val="66FF66"/>
                </a:solidFill>
                <a:latin typeface="Arial" charset="0"/>
              </a:rPr>
              <a:t>    </a:t>
            </a:r>
            <a:r>
              <a:rPr kumimoji="1" lang="en-US" altLang="zh-CN" sz="2400" b="1">
                <a:solidFill>
                  <a:srgbClr val="66FF66"/>
                </a:solidFill>
                <a:latin typeface="Times New Roman" pitchFamily="18" charset="0"/>
                <a:ea typeface="华文细黑" pitchFamily="2" charset="-122"/>
              </a:rPr>
              <a:t>r=1.0;                                                              </a:t>
            </a:r>
            <a:r>
              <a:rPr kumimoji="1" lang="en-US" altLang="zh-CN" sz="2400">
                <a:solidFill>
                  <a:srgbClr val="66FF66"/>
                </a:solidFill>
                <a:latin typeface="Times New Roman" pitchFamily="18" charset="0"/>
                <a:ea typeface="华文细黑" pitchFamily="2" charset="-122"/>
              </a:rPr>
              <a:t>/*</a:t>
            </a:r>
            <a:r>
              <a:rPr kumimoji="1" lang="zh-CN" altLang="en-US" sz="2400">
                <a:solidFill>
                  <a:srgbClr val="66FF66"/>
                </a:solidFill>
                <a:latin typeface="Times New Roman" pitchFamily="18" charset="0"/>
                <a:ea typeface="华文细黑" pitchFamily="2" charset="-122"/>
              </a:rPr>
              <a:t>变量</a:t>
            </a:r>
            <a:r>
              <a:rPr kumimoji="1" lang="en-US" altLang="zh-CN" sz="2400">
                <a:solidFill>
                  <a:srgbClr val="66FF66"/>
                </a:solidFill>
                <a:latin typeface="Times New Roman" pitchFamily="18" charset="0"/>
                <a:ea typeface="华文细黑" pitchFamily="2" charset="-122"/>
              </a:rPr>
              <a:t>r</a:t>
            </a:r>
            <a:r>
              <a:rPr kumimoji="1" lang="zh-CN" altLang="en-US" sz="2400">
                <a:solidFill>
                  <a:srgbClr val="66FF66"/>
                </a:solidFill>
                <a:latin typeface="Times New Roman" pitchFamily="18" charset="0"/>
                <a:ea typeface="华文细黑" pitchFamily="2" charset="-122"/>
              </a:rPr>
              <a:t>赋初值*</a:t>
            </a:r>
            <a:r>
              <a:rPr kumimoji="1" lang="en-US" altLang="zh-CN" sz="2400">
                <a:solidFill>
                  <a:srgbClr val="66FF66"/>
                </a:solidFill>
                <a:latin typeface="Times New Roman" pitchFamily="18" charset="0"/>
                <a:ea typeface="华文细黑" pitchFamily="2" charset="-122"/>
              </a:rPr>
              <a:t>/</a:t>
            </a:r>
            <a:endParaRPr kumimoji="1" lang="en-US" altLang="zh-CN" sz="2400" b="1">
              <a:solidFill>
                <a:srgbClr val="66FF66"/>
              </a:solidFill>
              <a:latin typeface="Times New Roman" pitchFamily="18" charset="0"/>
              <a:ea typeface="华文细黑" pitchFamily="2" charset="-122"/>
            </a:endParaRPr>
          </a:p>
          <a:p>
            <a:pPr>
              <a:spcBef>
                <a:spcPct val="20000"/>
              </a:spcBef>
              <a:buClr>
                <a:schemeClr val="tx2"/>
              </a:buClr>
              <a:buSzPct val="75000"/>
              <a:buFont typeface="Wingdings" pitchFamily="2" charset="2"/>
              <a:buNone/>
            </a:pPr>
            <a:r>
              <a:rPr kumimoji="1" lang="en-US" altLang="zh-CN" sz="2400" b="1">
                <a:solidFill>
                  <a:srgbClr val="66FF66"/>
                </a:solidFill>
                <a:latin typeface="Times New Roman" pitchFamily="18" charset="0"/>
                <a:ea typeface="华文细黑" pitchFamily="2" charset="-122"/>
              </a:rPr>
              <a:t>    s=PI</a:t>
            </a:r>
            <a:r>
              <a:rPr kumimoji="1" lang="en-US" altLang="zh-CN" sz="2400" b="1">
                <a:solidFill>
                  <a:srgbClr val="66FF66"/>
                </a:solidFill>
                <a:latin typeface="宋体" pitchFamily="2" charset="-122"/>
              </a:rPr>
              <a:t>*</a:t>
            </a:r>
            <a:r>
              <a:rPr kumimoji="1" lang="en-US" altLang="zh-CN" sz="2400" b="1">
                <a:solidFill>
                  <a:srgbClr val="66FF66"/>
                </a:solidFill>
                <a:latin typeface="Times New Roman" pitchFamily="18" charset="0"/>
                <a:ea typeface="华文细黑" pitchFamily="2" charset="-122"/>
              </a:rPr>
              <a:t>pow(r,2);                                            </a:t>
            </a:r>
            <a:r>
              <a:rPr kumimoji="1" lang="en-US" altLang="zh-CN" sz="2400">
                <a:solidFill>
                  <a:srgbClr val="66FF66"/>
                </a:solidFill>
                <a:latin typeface="Times New Roman" pitchFamily="18" charset="0"/>
                <a:ea typeface="华文细黑" pitchFamily="2" charset="-122"/>
              </a:rPr>
              <a:t>/*</a:t>
            </a:r>
            <a:r>
              <a:rPr kumimoji="1" lang="zh-CN" altLang="en-US" sz="2400">
                <a:solidFill>
                  <a:srgbClr val="66FF66"/>
                </a:solidFill>
                <a:latin typeface="Times New Roman" pitchFamily="18" charset="0"/>
                <a:ea typeface="华文细黑" pitchFamily="2" charset="-122"/>
              </a:rPr>
              <a:t>计算圆面积</a:t>
            </a:r>
            <a:r>
              <a:rPr kumimoji="1" lang="en-US" altLang="zh-CN" sz="2400">
                <a:solidFill>
                  <a:srgbClr val="66FF66"/>
                </a:solidFill>
                <a:latin typeface="Times New Roman" pitchFamily="18" charset="0"/>
                <a:ea typeface="华文细黑" pitchFamily="2" charset="-122"/>
              </a:rPr>
              <a:t>s*/</a:t>
            </a:r>
          </a:p>
          <a:p>
            <a:pPr>
              <a:spcBef>
                <a:spcPct val="20000"/>
              </a:spcBef>
              <a:buClr>
                <a:schemeClr val="tx2"/>
              </a:buClr>
              <a:buSzPct val="75000"/>
              <a:buFont typeface="Wingdings" pitchFamily="2" charset="2"/>
              <a:buNone/>
            </a:pPr>
            <a:r>
              <a:rPr kumimoji="1" lang="en-US" altLang="zh-CN" sz="2400" b="1">
                <a:solidFill>
                  <a:srgbClr val="66FF66"/>
                </a:solidFill>
                <a:latin typeface="Times New Roman" pitchFamily="18" charset="0"/>
                <a:ea typeface="华文细黑" pitchFamily="2" charset="-122"/>
              </a:rPr>
              <a:t>    printf(“</a:t>
            </a:r>
            <a:r>
              <a:rPr kumimoji="1" lang="zh-CN" altLang="en-US" sz="2400" b="1">
                <a:solidFill>
                  <a:srgbClr val="66FF66"/>
                </a:solidFill>
                <a:latin typeface="Times New Roman" pitchFamily="18" charset="0"/>
                <a:ea typeface="华文细黑" pitchFamily="2" charset="-122"/>
              </a:rPr>
              <a:t>半径</a:t>
            </a:r>
            <a:r>
              <a:rPr kumimoji="1" lang="en-US" altLang="zh-CN" sz="2400" b="1">
                <a:solidFill>
                  <a:srgbClr val="66FF66"/>
                </a:solidFill>
                <a:latin typeface="Times New Roman" pitchFamily="18" charset="0"/>
                <a:ea typeface="华文细黑" pitchFamily="2" charset="-122"/>
              </a:rPr>
              <a:t>R=%f </a:t>
            </a:r>
            <a:r>
              <a:rPr kumimoji="1" lang="zh-CN" altLang="en-US" sz="2400" b="1">
                <a:solidFill>
                  <a:srgbClr val="66FF66"/>
                </a:solidFill>
                <a:latin typeface="Times New Roman" pitchFamily="18" charset="0"/>
                <a:ea typeface="华文细黑" pitchFamily="2" charset="-122"/>
              </a:rPr>
              <a:t>时，面积</a:t>
            </a:r>
            <a:r>
              <a:rPr kumimoji="1" lang="en-US" altLang="zh-CN" sz="2400" b="1">
                <a:solidFill>
                  <a:srgbClr val="66FF66"/>
                </a:solidFill>
                <a:latin typeface="Times New Roman" pitchFamily="18" charset="0"/>
                <a:ea typeface="华文细黑" pitchFamily="2" charset="-122"/>
              </a:rPr>
              <a:t>S=%f \n”,r,s);</a:t>
            </a:r>
            <a:r>
              <a:rPr kumimoji="1" lang="en-US" altLang="zh-CN" sz="2400" b="1">
                <a:solidFill>
                  <a:srgbClr val="66FF66"/>
                </a:solidFill>
                <a:latin typeface="华文细黑" pitchFamily="2" charset="-122"/>
                <a:ea typeface="华文细黑" pitchFamily="2" charset="-122"/>
              </a:rPr>
              <a:t>     </a:t>
            </a:r>
            <a:r>
              <a:rPr kumimoji="1" lang="en-US" altLang="zh-CN" sz="2400">
                <a:solidFill>
                  <a:srgbClr val="66FF66"/>
                </a:solidFill>
                <a:latin typeface="华文细黑" pitchFamily="2" charset="-122"/>
                <a:ea typeface="华文细黑" pitchFamily="2" charset="-122"/>
              </a:rPr>
              <a:t>/*</a:t>
            </a:r>
            <a:r>
              <a:rPr kumimoji="1" lang="zh-CN" altLang="en-US" sz="2400">
                <a:solidFill>
                  <a:srgbClr val="66FF66"/>
                </a:solidFill>
                <a:latin typeface="华文细黑" pitchFamily="2" charset="-122"/>
                <a:ea typeface="华文细黑" pitchFamily="2" charset="-122"/>
              </a:rPr>
              <a:t>输出结果*</a:t>
            </a:r>
            <a:r>
              <a:rPr kumimoji="1" lang="en-US" altLang="zh-CN" sz="2400">
                <a:solidFill>
                  <a:srgbClr val="66FF66"/>
                </a:solidFill>
                <a:latin typeface="华文细黑" pitchFamily="2" charset="-122"/>
                <a:ea typeface="华文细黑" pitchFamily="2" charset="-122"/>
              </a:rPr>
              <a:t>/</a:t>
            </a:r>
          </a:p>
        </p:txBody>
      </p:sp>
      <p:sp>
        <p:nvSpPr>
          <p:cNvPr id="8" name="日期占位符 7"/>
          <p:cNvSpPr>
            <a:spLocks noGrp="1"/>
          </p:cNvSpPr>
          <p:nvPr>
            <p:ph type="dt" sz="half" idx="10"/>
          </p:nvPr>
        </p:nvSpPr>
        <p:spPr/>
        <p:txBody>
          <a:bodyPr/>
          <a:lstStyle/>
          <a:p>
            <a:pPr>
              <a:defRPr/>
            </a:pPr>
            <a:fld id="{57E98118-4E3B-4288-8B5F-3BF07CBD88E0}" type="datetime1">
              <a:rPr lang="zh-CN" altLang="en-US" smtClean="0"/>
              <a:pPr>
                <a:defRPr/>
              </a:pPr>
              <a:t>2012-9-17</a:t>
            </a:fld>
            <a:endParaRPr lang="en-US" altLang="zh-CN" dirty="0"/>
          </a:p>
        </p:txBody>
      </p:sp>
      <p:sp>
        <p:nvSpPr>
          <p:cNvPr id="9" name="灯片编号占位符 8"/>
          <p:cNvSpPr>
            <a:spLocks noGrp="1"/>
          </p:cNvSpPr>
          <p:nvPr>
            <p:ph type="sldNum" sz="quarter" idx="12"/>
          </p:nvPr>
        </p:nvSpPr>
        <p:spPr/>
        <p:txBody>
          <a:bodyPr/>
          <a:lstStyle/>
          <a:p>
            <a:pPr>
              <a:defRPr/>
            </a:pPr>
            <a:fld id="{76C28267-322E-4F55-83A7-61969821FE8C}" type="slidenum">
              <a:rPr lang="en-US" altLang="zh-CN" smtClean="0"/>
              <a:pPr>
                <a:defRPr/>
              </a:pPr>
              <a:t>29</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21">
                                            <p:txEl>
                                              <p:pRg st="0" end="0"/>
                                            </p:txEl>
                                          </p:spTgt>
                                        </p:tgtEl>
                                        <p:attrNameLst>
                                          <p:attrName>style.visibility</p:attrName>
                                        </p:attrNameLst>
                                      </p:cBhvr>
                                      <p:to>
                                        <p:strVal val="visible"/>
                                      </p:to>
                                    </p:set>
                                    <p:animEffect transition="in" filter="wipe(up)">
                                      <p:cBhvr>
                                        <p:cTn id="7" dur="500"/>
                                        <p:tgtEl>
                                          <p:spTgt spid="3164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21">
                                            <p:txEl>
                                              <p:pRg st="1" end="1"/>
                                            </p:txEl>
                                          </p:spTgt>
                                        </p:tgtEl>
                                        <p:attrNameLst>
                                          <p:attrName>style.visibility</p:attrName>
                                        </p:attrNameLst>
                                      </p:cBhvr>
                                      <p:to>
                                        <p:strVal val="visible"/>
                                      </p:to>
                                    </p:set>
                                    <p:animEffect transition="in" filter="wipe(up)">
                                      <p:cBhvr>
                                        <p:cTn id="12" dur="500"/>
                                        <p:tgtEl>
                                          <p:spTgt spid="3164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6421">
                                            <p:txEl>
                                              <p:pRg st="2" end="2"/>
                                            </p:txEl>
                                          </p:spTgt>
                                        </p:tgtEl>
                                        <p:attrNameLst>
                                          <p:attrName>style.visibility</p:attrName>
                                        </p:attrNameLst>
                                      </p:cBhvr>
                                      <p:to>
                                        <p:strVal val="visible"/>
                                      </p:to>
                                    </p:set>
                                    <p:animEffect transition="in" filter="wipe(up)">
                                      <p:cBhvr>
                                        <p:cTn id="17" dur="500"/>
                                        <p:tgtEl>
                                          <p:spTgt spid="3164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21">
                                            <p:txEl>
                                              <p:pRg st="3" end="3"/>
                                            </p:txEl>
                                          </p:spTgt>
                                        </p:tgtEl>
                                        <p:attrNameLst>
                                          <p:attrName>style.visibility</p:attrName>
                                        </p:attrNameLst>
                                      </p:cBhvr>
                                      <p:to>
                                        <p:strVal val="visible"/>
                                      </p:to>
                                    </p:set>
                                    <p:animEffect transition="in" filter="wipe(up)">
                                      <p:cBhvr>
                                        <p:cTn id="22" dur="500"/>
                                        <p:tgtEl>
                                          <p:spTgt spid="3164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16422"/>
                                        </p:tgtEl>
                                        <p:attrNameLst>
                                          <p:attrName>style.visibility</p:attrName>
                                        </p:attrNameLst>
                                      </p:cBhvr>
                                      <p:to>
                                        <p:strVal val="visible"/>
                                      </p:to>
                                    </p:set>
                                    <p:animEffect transition="in" filter="barn(outHorizontal)">
                                      <p:cBhvr>
                                        <p:cTn id="27" dur="500"/>
                                        <p:tgtEl>
                                          <p:spTgt spid="3164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6423"/>
                                        </p:tgtEl>
                                        <p:attrNameLst>
                                          <p:attrName>style.visibility</p:attrName>
                                        </p:attrNameLst>
                                      </p:cBhvr>
                                      <p:to>
                                        <p:strVal val="visible"/>
                                      </p:to>
                                    </p:set>
                                    <p:animEffect transition="in" filter="wipe(up)">
                                      <p:cBhvr>
                                        <p:cTn id="32" dur="500"/>
                                        <p:tgtEl>
                                          <p:spTgt spid="316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build="p" autoUpdateAnimBg="0"/>
      <p:bldP spid="316422" grpId="0" animBg="1" autoUpdateAnimBg="0"/>
      <p:bldP spid="316423" grpId="0" autoUpdateAnimBg="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739775"/>
          </a:xfrm>
        </p:spPr>
        <p:txBody>
          <a:bodyPr/>
          <a:lstStyle/>
          <a:p>
            <a:pPr eaLnBrk="1" hangingPunct="1"/>
            <a:r>
              <a:rPr lang="zh-CN" altLang="en-US" sz="3200" smtClean="0">
                <a:ea typeface="华文细黑" pitchFamily="2" charset="-122"/>
              </a:rPr>
              <a:t>流程图和程序如下：</a:t>
            </a:r>
            <a:r>
              <a:rPr lang="zh-CN" altLang="en-US" sz="4000" smtClean="0"/>
              <a:t> </a:t>
            </a:r>
          </a:p>
        </p:txBody>
      </p:sp>
      <p:sp>
        <p:nvSpPr>
          <p:cNvPr id="40963" name="Text Box 3"/>
          <p:cNvSpPr txBox="1">
            <a:spLocks noChangeArrowheads="1"/>
          </p:cNvSpPr>
          <p:nvPr/>
        </p:nvSpPr>
        <p:spPr bwMode="auto">
          <a:xfrm>
            <a:off x="395288" y="1412875"/>
            <a:ext cx="4248150" cy="5253038"/>
          </a:xfrm>
          <a:prstGeom prst="rect">
            <a:avLst/>
          </a:prstGeom>
          <a:solidFill>
            <a:srgbClr val="993366"/>
          </a:solidFill>
          <a:ln w="9525">
            <a:solidFill>
              <a:srgbClr val="FF6600"/>
            </a:solidFill>
            <a:miter lim="800000"/>
            <a:headEnd/>
            <a:tailEnd/>
          </a:ln>
        </p:spPr>
        <p:txBody>
          <a:bodyPr>
            <a:spAutoFit/>
          </a:bodyPr>
          <a:lstStyle/>
          <a:p>
            <a:pPr marL="274638" indent="-274638"/>
            <a:r>
              <a:rPr lang="zh-CN" altLang="en-US" sz="2000">
                <a:solidFill>
                  <a:srgbClr val="FFFF66"/>
                </a:solidFill>
                <a:ea typeface="华文细黑" pitchFamily="2" charset="-122"/>
              </a:rPr>
              <a:t>法</a:t>
            </a:r>
            <a:r>
              <a:rPr lang="en-US" altLang="zh-CN" sz="2000">
                <a:solidFill>
                  <a:srgbClr val="FFFF66"/>
                </a:solidFill>
                <a:ea typeface="华文细黑" pitchFamily="2" charset="-122"/>
              </a:rPr>
              <a:t>2:</a:t>
            </a:r>
            <a:r>
              <a:rPr lang="zh-CN" altLang="en-US" sz="2000">
                <a:solidFill>
                  <a:srgbClr val="FFFF66"/>
                </a:solidFill>
                <a:ea typeface="华文细黑" pitchFamily="2" charset="-122"/>
              </a:rPr>
              <a:t>从右到左依次从大到小排放</a:t>
            </a:r>
          </a:p>
          <a:p>
            <a:pPr marL="274638" indent="-274638"/>
            <a:r>
              <a:rPr lang="en-US" altLang="zh-CN" sz="2000">
                <a:solidFill>
                  <a:schemeClr val="bg1"/>
                </a:solidFill>
                <a:ea typeface="华文细黑" pitchFamily="2" charset="-122"/>
              </a:rPr>
              <a:t>#define N 6</a:t>
            </a:r>
          </a:p>
          <a:p>
            <a:pPr marL="274638" indent="-274638"/>
            <a:r>
              <a:rPr lang="en-US" altLang="zh-CN" sz="2000">
                <a:solidFill>
                  <a:schemeClr val="bg1"/>
                </a:solidFill>
                <a:ea typeface="华文细黑" pitchFamily="2" charset="-122"/>
              </a:rPr>
              <a:t>main()</a:t>
            </a:r>
          </a:p>
          <a:p>
            <a:pPr marL="274638" indent="-274638"/>
            <a:r>
              <a:rPr lang="en-US" altLang="zh-CN" sz="2000">
                <a:solidFill>
                  <a:schemeClr val="bg1"/>
                </a:solidFill>
                <a:ea typeface="华文细黑" pitchFamily="2" charset="-122"/>
              </a:rPr>
              <a:t>{ </a:t>
            </a:r>
          </a:p>
          <a:p>
            <a:pPr marL="274638" indent="-274638"/>
            <a:r>
              <a:rPr lang="en-US" altLang="zh-CN" sz="2000">
                <a:solidFill>
                  <a:schemeClr val="bg1"/>
                </a:solidFill>
                <a:ea typeface="华文细黑" pitchFamily="2" charset="-122"/>
              </a:rPr>
              <a:t>    int i,j,t,p,a[N+1]</a:t>
            </a:r>
            <a:r>
              <a:rPr lang="en-US" altLang="zh-CN">
                <a:solidFill>
                  <a:schemeClr val="bg1"/>
                </a:solidFill>
              </a:rPr>
              <a:t>={0,23,1,0,43,</a:t>
            </a:r>
          </a:p>
          <a:p>
            <a:pPr marL="274638" indent="-274638"/>
            <a:r>
              <a:rPr lang="en-US" altLang="zh-CN">
                <a:solidFill>
                  <a:schemeClr val="bg1"/>
                </a:solidFill>
              </a:rPr>
              <a:t>    -3,7</a:t>
            </a:r>
            <a:r>
              <a:rPr lang="en-US" altLang="zh-CN"/>
              <a:t> </a:t>
            </a:r>
            <a:r>
              <a:rPr lang="en-US" altLang="zh-CN">
                <a:solidFill>
                  <a:schemeClr val="bg1"/>
                </a:solidFill>
              </a:rPr>
              <a:t>};</a:t>
            </a:r>
          </a:p>
          <a:p>
            <a:pPr marL="274638" indent="-274638"/>
            <a:r>
              <a:rPr lang="en-US" altLang="zh-CN" sz="2000">
                <a:solidFill>
                  <a:schemeClr val="bg1"/>
                </a:solidFill>
                <a:ea typeface="华文细黑" pitchFamily="2" charset="-122"/>
              </a:rPr>
              <a:t>    for (i=1;i&lt;=N-1;i++)</a:t>
            </a:r>
          </a:p>
          <a:p>
            <a:pPr marL="274638" indent="-274638"/>
            <a:r>
              <a:rPr lang="en-US" altLang="zh-CN" sz="2000">
                <a:solidFill>
                  <a:schemeClr val="bg1"/>
                </a:solidFill>
                <a:ea typeface="华文细黑" pitchFamily="2" charset="-122"/>
              </a:rPr>
              <a:t>   {   p=N-i+1;</a:t>
            </a:r>
          </a:p>
          <a:p>
            <a:pPr marL="274638" indent="-274638"/>
            <a:r>
              <a:rPr lang="en-US" altLang="zh-CN" sz="2000">
                <a:solidFill>
                  <a:schemeClr val="bg1"/>
                </a:solidFill>
                <a:ea typeface="华文细黑" pitchFamily="2" charset="-122"/>
              </a:rPr>
              <a:t>       for (j=1;j&lt;=N-i;j++)</a:t>
            </a:r>
          </a:p>
          <a:p>
            <a:pPr marL="274638" indent="-274638"/>
            <a:r>
              <a:rPr lang="en-US" altLang="zh-CN" sz="2000">
                <a:solidFill>
                  <a:schemeClr val="bg1"/>
                </a:solidFill>
                <a:ea typeface="华文细黑" pitchFamily="2" charset="-122"/>
              </a:rPr>
              <a:t>       if (a[j]&gt;a[p]) p=j; </a:t>
            </a:r>
          </a:p>
          <a:p>
            <a:pPr marL="274638" indent="-274638"/>
            <a:r>
              <a:rPr lang="en-US" altLang="zh-CN" sz="2000">
                <a:solidFill>
                  <a:schemeClr val="bg1"/>
                </a:solidFill>
                <a:ea typeface="华文细黑" pitchFamily="2" charset="-122"/>
              </a:rPr>
              <a:t>      if(p!=N-i+1)</a:t>
            </a:r>
          </a:p>
          <a:p>
            <a:pPr marL="274638" indent="-274638"/>
            <a:r>
              <a:rPr lang="en-US" altLang="zh-CN" sz="2000">
                <a:solidFill>
                  <a:schemeClr val="bg1"/>
                </a:solidFill>
                <a:ea typeface="华文细黑" pitchFamily="2" charset="-122"/>
              </a:rPr>
              <a:t>     {t=a[p];a[p]=a[N-i+1];a[N-i+1]=t;}</a:t>
            </a:r>
          </a:p>
          <a:p>
            <a:pPr marL="274638" indent="-274638"/>
            <a:r>
              <a:rPr lang="en-US" altLang="zh-CN" sz="2000">
                <a:solidFill>
                  <a:schemeClr val="bg1"/>
                </a:solidFill>
                <a:ea typeface="华文细黑" pitchFamily="2" charset="-122"/>
              </a:rPr>
              <a:t>   }</a:t>
            </a:r>
          </a:p>
          <a:p>
            <a:pPr marL="274638" indent="-274638"/>
            <a:r>
              <a:rPr lang="en-US" altLang="zh-CN" sz="2000">
                <a:solidFill>
                  <a:schemeClr val="bg1"/>
                </a:solidFill>
                <a:ea typeface="华文细黑" pitchFamily="2" charset="-122"/>
              </a:rPr>
              <a:t>    for (i=1;i&lt;=N;i++)</a:t>
            </a:r>
          </a:p>
          <a:p>
            <a:pPr marL="274638" indent="-274638"/>
            <a:r>
              <a:rPr lang="en-US" altLang="zh-CN" sz="2000">
                <a:solidFill>
                  <a:schemeClr val="bg1"/>
                </a:solidFill>
                <a:ea typeface="华文细黑" pitchFamily="2" charset="-122"/>
              </a:rPr>
              <a:t>    printf("%d,",a[i]);</a:t>
            </a:r>
          </a:p>
          <a:p>
            <a:pPr marL="274638" indent="-274638"/>
            <a:r>
              <a:rPr lang="en-US" altLang="zh-CN" sz="2000">
                <a:solidFill>
                  <a:schemeClr val="bg1"/>
                </a:solidFill>
                <a:ea typeface="华文细黑" pitchFamily="2" charset="-122"/>
              </a:rPr>
              <a:t>    printf("\n</a:t>
            </a:r>
            <a:r>
              <a:rPr lang="en-US" altLang="zh-CN" sz="2000">
                <a:solidFill>
                  <a:schemeClr val="bg1"/>
                </a:solidFill>
              </a:rPr>
              <a:t>");</a:t>
            </a:r>
          </a:p>
          <a:p>
            <a:pPr marL="274638" indent="-274638"/>
            <a:r>
              <a:rPr lang="en-US" altLang="zh-CN" sz="2000">
                <a:solidFill>
                  <a:schemeClr val="bg1"/>
                </a:solidFill>
              </a:rPr>
              <a:t>}  </a:t>
            </a:r>
          </a:p>
        </p:txBody>
      </p:sp>
      <p:pic>
        <p:nvPicPr>
          <p:cNvPr id="40964" name="Picture 4" descr="选择法"/>
          <p:cNvPicPr>
            <a:picLocks noChangeAspect="1" noChangeArrowheads="1"/>
          </p:cNvPicPr>
          <p:nvPr>
            <p:ph idx="1"/>
          </p:nvPr>
        </p:nvPicPr>
        <p:blipFill>
          <a:blip r:embed="rId2"/>
          <a:srcRect/>
          <a:stretch>
            <a:fillRect/>
          </a:stretch>
        </p:blipFill>
        <p:spPr>
          <a:xfrm>
            <a:off x="4143375" y="1000125"/>
            <a:ext cx="4537075" cy="3811588"/>
          </a:xfrm>
          <a:noFill/>
        </p:spPr>
      </p:pic>
      <p:sp>
        <p:nvSpPr>
          <p:cNvPr id="40965" name="Text Box 5"/>
          <p:cNvSpPr txBox="1">
            <a:spLocks noChangeArrowheads="1"/>
          </p:cNvSpPr>
          <p:nvPr/>
        </p:nvSpPr>
        <p:spPr bwMode="auto">
          <a:xfrm>
            <a:off x="7429500" y="1857375"/>
            <a:ext cx="1223963" cy="336550"/>
          </a:xfrm>
          <a:prstGeom prst="rect">
            <a:avLst/>
          </a:prstGeom>
          <a:solidFill>
            <a:schemeClr val="bg1"/>
          </a:solidFill>
          <a:ln w="9525">
            <a:noFill/>
            <a:miter lim="800000"/>
            <a:headEnd/>
            <a:tailEnd/>
          </a:ln>
        </p:spPr>
        <p:txBody>
          <a:bodyPr>
            <a:spAutoFit/>
          </a:bodyPr>
          <a:lstStyle/>
          <a:p>
            <a:pPr>
              <a:spcBef>
                <a:spcPct val="50000"/>
              </a:spcBef>
            </a:pPr>
            <a:r>
              <a:rPr lang="en-US" altLang="zh-CN" sz="1600" b="1"/>
              <a:t>P=N-i+1</a:t>
            </a:r>
          </a:p>
        </p:txBody>
      </p:sp>
      <p:sp>
        <p:nvSpPr>
          <p:cNvPr id="40966" name="Text Box 6"/>
          <p:cNvSpPr txBox="1">
            <a:spLocks noChangeArrowheads="1"/>
          </p:cNvSpPr>
          <p:nvPr/>
        </p:nvSpPr>
        <p:spPr bwMode="auto">
          <a:xfrm>
            <a:off x="6072188" y="2806700"/>
            <a:ext cx="360362" cy="336550"/>
          </a:xfrm>
          <a:prstGeom prst="rect">
            <a:avLst/>
          </a:prstGeom>
          <a:solidFill>
            <a:schemeClr val="bg1"/>
          </a:solidFill>
          <a:ln w="9525">
            <a:noFill/>
            <a:miter lim="800000"/>
            <a:headEnd/>
            <a:tailEnd/>
          </a:ln>
        </p:spPr>
        <p:txBody>
          <a:bodyPr>
            <a:spAutoFit/>
          </a:bodyPr>
          <a:lstStyle/>
          <a:p>
            <a:pPr>
              <a:spcBef>
                <a:spcPct val="50000"/>
              </a:spcBef>
            </a:pPr>
            <a:r>
              <a:rPr lang="zh-CN" altLang="en-US" sz="1600" b="1"/>
              <a:t>大</a:t>
            </a:r>
          </a:p>
        </p:txBody>
      </p:sp>
      <p:sp>
        <p:nvSpPr>
          <p:cNvPr id="40967" name="TextBox 6"/>
          <p:cNvSpPr txBox="1">
            <a:spLocks noChangeArrowheads="1"/>
          </p:cNvSpPr>
          <p:nvPr/>
        </p:nvSpPr>
        <p:spPr bwMode="auto">
          <a:xfrm>
            <a:off x="6072188" y="2201863"/>
            <a:ext cx="312737" cy="369887"/>
          </a:xfrm>
          <a:prstGeom prst="rect">
            <a:avLst/>
          </a:prstGeom>
          <a:noFill/>
          <a:ln w="9525">
            <a:noFill/>
            <a:miter lim="800000"/>
            <a:headEnd/>
            <a:tailEnd/>
          </a:ln>
        </p:spPr>
        <p:txBody>
          <a:bodyPr wrap="none">
            <a:spAutoFit/>
          </a:bodyPr>
          <a:lstStyle/>
          <a:p>
            <a:r>
              <a:rPr lang="en-US" altLang="zh-CN"/>
              <a:t>1</a:t>
            </a:r>
            <a:endParaRPr lang="zh-CN" altLang="en-US"/>
          </a:p>
        </p:txBody>
      </p:sp>
      <p:sp>
        <p:nvSpPr>
          <p:cNvPr id="40968" name="Text Box 5"/>
          <p:cNvSpPr txBox="1">
            <a:spLocks noChangeArrowheads="1"/>
          </p:cNvSpPr>
          <p:nvPr/>
        </p:nvSpPr>
        <p:spPr bwMode="auto">
          <a:xfrm>
            <a:off x="6715125" y="2143125"/>
            <a:ext cx="1285875" cy="338138"/>
          </a:xfrm>
          <a:prstGeom prst="rect">
            <a:avLst/>
          </a:prstGeom>
          <a:solidFill>
            <a:schemeClr val="bg1"/>
          </a:solidFill>
          <a:ln w="9525">
            <a:noFill/>
            <a:miter lim="800000"/>
            <a:headEnd/>
            <a:tailEnd/>
          </a:ln>
        </p:spPr>
        <p:txBody>
          <a:bodyPr>
            <a:spAutoFit/>
          </a:bodyPr>
          <a:lstStyle/>
          <a:p>
            <a:pPr>
              <a:spcBef>
                <a:spcPct val="50000"/>
              </a:spcBef>
            </a:pPr>
            <a:r>
              <a:rPr lang="en-US" altLang="zh-CN" sz="1600" b="1"/>
              <a:t>P=N-i+1</a:t>
            </a:r>
          </a:p>
        </p:txBody>
      </p:sp>
      <p:sp>
        <p:nvSpPr>
          <p:cNvPr id="40969" name="Text Box 5"/>
          <p:cNvSpPr txBox="1">
            <a:spLocks noChangeArrowheads="1"/>
          </p:cNvSpPr>
          <p:nvPr/>
        </p:nvSpPr>
        <p:spPr bwMode="auto">
          <a:xfrm rot="10800000" flipV="1">
            <a:off x="6357938" y="3214688"/>
            <a:ext cx="1223962" cy="338137"/>
          </a:xfrm>
          <a:prstGeom prst="rect">
            <a:avLst/>
          </a:prstGeom>
          <a:solidFill>
            <a:schemeClr val="bg1"/>
          </a:solidFill>
          <a:ln w="9525">
            <a:noFill/>
            <a:miter lim="800000"/>
            <a:headEnd/>
            <a:tailEnd/>
          </a:ln>
        </p:spPr>
        <p:txBody>
          <a:bodyPr>
            <a:spAutoFit/>
          </a:bodyPr>
          <a:lstStyle/>
          <a:p>
            <a:pPr>
              <a:spcBef>
                <a:spcPct val="50000"/>
              </a:spcBef>
            </a:pPr>
            <a:r>
              <a:rPr lang="en-US" altLang="zh-CN" sz="1600" b="1"/>
              <a:t>P==N-i+1?</a:t>
            </a:r>
          </a:p>
        </p:txBody>
      </p:sp>
      <p:sp>
        <p:nvSpPr>
          <p:cNvPr id="40970" name="Text Box 5"/>
          <p:cNvSpPr txBox="1">
            <a:spLocks noChangeArrowheads="1"/>
          </p:cNvSpPr>
          <p:nvPr/>
        </p:nvSpPr>
        <p:spPr bwMode="auto">
          <a:xfrm>
            <a:off x="8001000" y="3857625"/>
            <a:ext cx="1000125" cy="338138"/>
          </a:xfrm>
          <a:prstGeom prst="rect">
            <a:avLst/>
          </a:prstGeom>
          <a:solidFill>
            <a:schemeClr val="bg1"/>
          </a:solidFill>
          <a:ln w="9525">
            <a:noFill/>
            <a:miter lim="800000"/>
            <a:headEnd/>
            <a:tailEnd/>
          </a:ln>
        </p:spPr>
        <p:txBody>
          <a:bodyPr>
            <a:spAutoFit/>
          </a:bodyPr>
          <a:lstStyle/>
          <a:p>
            <a:pPr>
              <a:spcBef>
                <a:spcPct val="50000"/>
              </a:spcBef>
            </a:pPr>
            <a:r>
              <a:rPr lang="en-US" altLang="zh-CN" sz="1600" b="1"/>
              <a:t>a[N-i+1]</a:t>
            </a:r>
          </a:p>
        </p:txBody>
      </p:sp>
    </p:spTree>
  </p:cSld>
  <p:clrMapOvr>
    <a:masterClrMapping/>
  </p:clrMapOvr>
  <p:transition>
    <p:blinds dir="vert"/>
  </p:transition>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57200"/>
            <a:ext cx="4114800" cy="884238"/>
          </a:xfrm>
        </p:spPr>
        <p:txBody>
          <a:bodyPr/>
          <a:lstStyle/>
          <a:p>
            <a:pPr eaLnBrk="1" hangingPunct="1"/>
            <a:r>
              <a:rPr lang="en-US" altLang="zh-CN" smtClean="0">
                <a:ea typeface="华文细黑" pitchFamily="2" charset="-122"/>
              </a:rPr>
              <a:t>③</a:t>
            </a:r>
            <a:r>
              <a:rPr lang="zh-CN" altLang="en-US" smtClean="0">
                <a:ea typeface="华文细黑" pitchFamily="2" charset="-122"/>
              </a:rPr>
              <a:t>插入法</a:t>
            </a:r>
          </a:p>
        </p:txBody>
      </p:sp>
      <p:sp>
        <p:nvSpPr>
          <p:cNvPr id="41987" name="Text Box 4"/>
          <p:cNvSpPr txBox="1">
            <a:spLocks noChangeArrowheads="1"/>
          </p:cNvSpPr>
          <p:nvPr/>
        </p:nvSpPr>
        <p:spPr bwMode="auto">
          <a:xfrm>
            <a:off x="3944938" y="476250"/>
            <a:ext cx="4730750" cy="5953125"/>
          </a:xfrm>
          <a:prstGeom prst="rect">
            <a:avLst/>
          </a:prstGeom>
          <a:solidFill>
            <a:srgbClr val="993366"/>
          </a:solidFill>
          <a:ln w="19050">
            <a:solidFill>
              <a:srgbClr val="FF6600"/>
            </a:solidFill>
            <a:miter lim="800000"/>
            <a:headEnd/>
            <a:tailEnd/>
          </a:ln>
        </p:spPr>
        <p:txBody>
          <a:bodyPr>
            <a:spAutoFit/>
          </a:bodyPr>
          <a:lstStyle/>
          <a:p>
            <a:r>
              <a:rPr lang="en-US" altLang="zh-CN" sz="2400">
                <a:solidFill>
                  <a:schemeClr val="bg1"/>
                </a:solidFill>
              </a:rPr>
              <a:t>main()</a:t>
            </a:r>
          </a:p>
          <a:p>
            <a:r>
              <a:rPr lang="en-US" altLang="zh-CN" sz="2400">
                <a:solidFill>
                  <a:schemeClr val="bg1"/>
                </a:solidFill>
              </a:rPr>
              <a:t>{   int a[5]={4,7,2,5,1};</a:t>
            </a:r>
          </a:p>
          <a:p>
            <a:r>
              <a:rPr lang="en-US" altLang="zh-CN" sz="2400">
                <a:solidFill>
                  <a:schemeClr val="bg1"/>
                </a:solidFill>
              </a:rPr>
              <a:t>    int i,j,m;</a:t>
            </a:r>
          </a:p>
          <a:p>
            <a:r>
              <a:rPr lang="en-US" altLang="zh-CN" sz="2400">
                <a:solidFill>
                  <a:schemeClr val="bg1"/>
                </a:solidFill>
              </a:rPr>
              <a:t>    for (i=1;i&lt;5;i++)</a:t>
            </a:r>
          </a:p>
          <a:p>
            <a:r>
              <a:rPr lang="en-US" altLang="zh-CN" sz="2400">
                <a:solidFill>
                  <a:schemeClr val="bg1"/>
                </a:solidFill>
              </a:rPr>
              <a:t>    {   m=a[i];</a:t>
            </a:r>
          </a:p>
          <a:p>
            <a:r>
              <a:rPr lang="en-US" altLang="zh-CN" sz="2400">
                <a:solidFill>
                  <a:schemeClr val="bg1"/>
                </a:solidFill>
              </a:rPr>
              <a:t>        j=i-1;</a:t>
            </a:r>
          </a:p>
          <a:p>
            <a:r>
              <a:rPr lang="en-US" altLang="zh-CN" sz="2400">
                <a:solidFill>
                  <a:schemeClr val="bg1"/>
                </a:solidFill>
              </a:rPr>
              <a:t>        while (j&gt;=0&amp;&amp;m&gt;a[j])</a:t>
            </a:r>
          </a:p>
          <a:p>
            <a:r>
              <a:rPr lang="en-US" altLang="zh-CN" sz="2400">
                <a:solidFill>
                  <a:schemeClr val="bg1"/>
                </a:solidFill>
              </a:rPr>
              <a:t>       {   a[j+1]=a[j];</a:t>
            </a:r>
          </a:p>
          <a:p>
            <a:r>
              <a:rPr lang="en-US" altLang="zh-CN" sz="2400">
                <a:solidFill>
                  <a:schemeClr val="bg1"/>
                </a:solidFill>
              </a:rPr>
              <a:t>           j--;</a:t>
            </a:r>
          </a:p>
          <a:p>
            <a:r>
              <a:rPr lang="en-US" altLang="zh-CN" sz="2400">
                <a:solidFill>
                  <a:schemeClr val="bg1"/>
                </a:solidFill>
              </a:rPr>
              <a:t>       }</a:t>
            </a:r>
          </a:p>
          <a:p>
            <a:r>
              <a:rPr lang="en-US" altLang="zh-CN" sz="2400">
                <a:solidFill>
                  <a:schemeClr val="bg1"/>
                </a:solidFill>
              </a:rPr>
              <a:t>       a[j+1]=m;</a:t>
            </a:r>
          </a:p>
          <a:p>
            <a:r>
              <a:rPr lang="en-US" altLang="zh-CN" sz="2400">
                <a:solidFill>
                  <a:schemeClr val="bg1"/>
                </a:solidFill>
              </a:rPr>
              <a:t>     }</a:t>
            </a:r>
          </a:p>
          <a:p>
            <a:r>
              <a:rPr lang="en-US" altLang="zh-CN" sz="2400">
                <a:solidFill>
                  <a:schemeClr val="bg1"/>
                </a:solidFill>
              </a:rPr>
              <a:t>     for (i=0;i&lt;5;i++)</a:t>
            </a:r>
          </a:p>
          <a:p>
            <a:r>
              <a:rPr lang="en-US" altLang="zh-CN" sz="2400">
                <a:solidFill>
                  <a:schemeClr val="bg1"/>
                </a:solidFill>
              </a:rPr>
              <a:t>          printf("%d",a[i]);</a:t>
            </a:r>
          </a:p>
          <a:p>
            <a:r>
              <a:rPr lang="en-US" altLang="zh-CN" sz="2400">
                <a:solidFill>
                  <a:schemeClr val="bg1"/>
                </a:solidFill>
              </a:rPr>
              <a:t>     printf("\n");</a:t>
            </a:r>
          </a:p>
          <a:p>
            <a:r>
              <a:rPr lang="en-US" altLang="zh-CN" sz="2400">
                <a:solidFill>
                  <a:schemeClr val="bg1"/>
                </a:solidFill>
              </a:rPr>
              <a:t>}</a:t>
            </a:r>
          </a:p>
        </p:txBody>
      </p:sp>
      <p:sp>
        <p:nvSpPr>
          <p:cNvPr id="41988" name="Text Box 5"/>
          <p:cNvSpPr txBox="1">
            <a:spLocks noChangeArrowheads="1"/>
          </p:cNvSpPr>
          <p:nvPr/>
        </p:nvSpPr>
        <p:spPr bwMode="auto">
          <a:xfrm>
            <a:off x="684213" y="1557338"/>
            <a:ext cx="3079750" cy="4364037"/>
          </a:xfrm>
          <a:prstGeom prst="rect">
            <a:avLst/>
          </a:prstGeom>
          <a:noFill/>
          <a:ln w="9525">
            <a:noFill/>
            <a:miter lim="800000"/>
            <a:headEnd/>
            <a:tailEnd/>
          </a:ln>
        </p:spPr>
        <p:txBody>
          <a:bodyPr>
            <a:spAutoFit/>
          </a:bodyPr>
          <a:lstStyle/>
          <a:p>
            <a:pPr>
              <a:lnSpc>
                <a:spcPct val="90000"/>
              </a:lnSpc>
              <a:spcBef>
                <a:spcPct val="20000"/>
              </a:spcBef>
              <a:buClr>
                <a:schemeClr val="bg2"/>
              </a:buClr>
              <a:buSzPct val="75000"/>
              <a:buFont typeface="Wingdings" pitchFamily="2" charset="2"/>
              <a:buNone/>
            </a:pPr>
            <a:r>
              <a:rPr lang="zh-CN" altLang="en-US" sz="2400">
                <a:ea typeface="华文细黑" pitchFamily="2" charset="-122"/>
              </a:rPr>
              <a:t>如果有</a:t>
            </a:r>
            <a:r>
              <a:rPr lang="en-US" altLang="zh-CN" sz="2400">
                <a:ea typeface="华文细黑" pitchFamily="2" charset="-122"/>
              </a:rPr>
              <a:t>N</a:t>
            </a:r>
            <a:r>
              <a:rPr lang="zh-CN" altLang="en-US" sz="2400">
                <a:ea typeface="华文细黑" pitchFamily="2" charset="-122"/>
              </a:rPr>
              <a:t>个元素，也是要比较</a:t>
            </a:r>
            <a:r>
              <a:rPr lang="en-US" altLang="zh-CN" sz="2400">
                <a:ea typeface="华文细黑" pitchFamily="2" charset="-122"/>
              </a:rPr>
              <a:t>N-1</a:t>
            </a:r>
            <a:r>
              <a:rPr lang="zh-CN" altLang="en-US" sz="2400">
                <a:ea typeface="华文细黑" pitchFamily="2" charset="-122"/>
              </a:rPr>
              <a:t>轮，但每轮取第</a:t>
            </a:r>
            <a:r>
              <a:rPr lang="en-US" altLang="zh-CN" sz="2400">
                <a:ea typeface="华文细黑" pitchFamily="2" charset="-122"/>
              </a:rPr>
              <a:t>i</a:t>
            </a:r>
            <a:r>
              <a:rPr lang="zh-CN" altLang="en-US" sz="2400">
                <a:ea typeface="华文细黑" pitchFamily="2" charset="-122"/>
              </a:rPr>
              <a:t>个（</a:t>
            </a:r>
            <a:r>
              <a:rPr lang="en-US" altLang="zh-CN" sz="2400">
                <a:ea typeface="华文细黑" pitchFamily="2" charset="-122"/>
              </a:rPr>
              <a:t>i</a:t>
            </a:r>
            <a:r>
              <a:rPr lang="zh-CN" altLang="en-US" sz="2400">
                <a:ea typeface="华文细黑" pitchFamily="2" charset="-122"/>
              </a:rPr>
              <a:t>从</a:t>
            </a:r>
            <a:r>
              <a:rPr lang="en-US" altLang="zh-CN" sz="2400">
                <a:ea typeface="华文细黑" pitchFamily="2" charset="-122"/>
              </a:rPr>
              <a:t>1</a:t>
            </a:r>
            <a:r>
              <a:rPr lang="zh-CN" altLang="en-US" sz="2400">
                <a:ea typeface="华文细黑" pitchFamily="2" charset="-122"/>
              </a:rPr>
              <a:t>开始）元素的值为暂存值</a:t>
            </a:r>
            <a:r>
              <a:rPr lang="en-US" altLang="zh-CN" sz="2400">
                <a:ea typeface="华文细黑" pitchFamily="2" charset="-122"/>
              </a:rPr>
              <a:t>m</a:t>
            </a:r>
            <a:r>
              <a:rPr lang="zh-CN" altLang="en-US" sz="2400">
                <a:ea typeface="华文细黑" pitchFamily="2" charset="-122"/>
              </a:rPr>
              <a:t>，然后与左边的各数（从</a:t>
            </a:r>
            <a:r>
              <a:rPr lang="en-US" altLang="zh-CN" sz="2400">
                <a:ea typeface="华文细黑" pitchFamily="2" charset="-122"/>
              </a:rPr>
              <a:t>j=i-1</a:t>
            </a:r>
            <a:r>
              <a:rPr lang="zh-CN" altLang="en-US" sz="2400">
                <a:ea typeface="华文细黑" pitchFamily="2" charset="-122"/>
              </a:rPr>
              <a:t>开始）比较一直到左边第一个</a:t>
            </a:r>
            <a:r>
              <a:rPr lang="en-US" altLang="zh-CN" sz="2400">
                <a:ea typeface="华文细黑" pitchFamily="2" charset="-122"/>
              </a:rPr>
              <a:t>(j=0)</a:t>
            </a:r>
            <a:r>
              <a:rPr lang="zh-CN" altLang="en-US" sz="2400">
                <a:ea typeface="华文细黑" pitchFamily="2" charset="-122"/>
              </a:rPr>
              <a:t>为止。如果</a:t>
            </a:r>
            <a:r>
              <a:rPr lang="en-US" altLang="zh-CN" sz="2400">
                <a:ea typeface="华文细黑" pitchFamily="2" charset="-122"/>
              </a:rPr>
              <a:t>m</a:t>
            </a:r>
            <a:r>
              <a:rPr lang="zh-CN" altLang="en-US" sz="2400">
                <a:ea typeface="华文细黑" pitchFamily="2" charset="-122"/>
              </a:rPr>
              <a:t>比左边大，就让左边的值右移，最后将该轮的第</a:t>
            </a:r>
            <a:r>
              <a:rPr lang="en-US" altLang="zh-CN" sz="2400">
                <a:ea typeface="华文细黑" pitchFamily="2" charset="-122"/>
              </a:rPr>
              <a:t>i</a:t>
            </a:r>
            <a:r>
              <a:rPr lang="zh-CN" altLang="en-US" sz="2400">
                <a:ea typeface="华文细黑" pitchFamily="2" charset="-122"/>
              </a:rPr>
              <a:t>个数插到左边的合适位置（如果它比较大的话）。</a:t>
            </a:r>
          </a:p>
        </p:txBody>
      </p:sp>
      <p:sp>
        <p:nvSpPr>
          <p:cNvPr id="68614" name="Text Box 6"/>
          <p:cNvSpPr txBox="1">
            <a:spLocks noChangeArrowheads="1"/>
          </p:cNvSpPr>
          <p:nvPr/>
        </p:nvSpPr>
        <p:spPr bwMode="auto">
          <a:xfrm>
            <a:off x="611188" y="4365625"/>
            <a:ext cx="3168650" cy="1209675"/>
          </a:xfrm>
          <a:prstGeom prst="rect">
            <a:avLst/>
          </a:prstGeom>
          <a:solidFill>
            <a:srgbClr val="CCFFCC"/>
          </a:solidFill>
          <a:ln w="22225">
            <a:solidFill>
              <a:srgbClr val="FF6600"/>
            </a:solidFill>
            <a:miter lim="800000"/>
            <a:headEnd/>
            <a:tailEnd/>
          </a:ln>
        </p:spPr>
        <p:txBody>
          <a:bodyPr>
            <a:spAutoFit/>
          </a:bodyPr>
          <a:lstStyle/>
          <a:p>
            <a:r>
              <a:rPr lang="en-US" altLang="zh-CN" sz="2400">
                <a:ea typeface="华文细黑" pitchFamily="2" charset="-122"/>
              </a:rPr>
              <a:t>【</a:t>
            </a:r>
            <a:r>
              <a:rPr lang="zh-CN" altLang="en-US" sz="2400">
                <a:ea typeface="华文细黑" pitchFamily="2" charset="-122"/>
              </a:rPr>
              <a:t>讨论</a:t>
            </a:r>
            <a:r>
              <a:rPr lang="en-US" altLang="zh-CN" sz="2400">
                <a:ea typeface="华文细黑" pitchFamily="2" charset="-122"/>
              </a:rPr>
              <a:t>】</a:t>
            </a:r>
            <a:r>
              <a:rPr lang="zh-CN" altLang="en-US" sz="2400">
                <a:ea typeface="华文细黑" pitchFamily="2" charset="-122"/>
              </a:rPr>
              <a:t>如果要求升序（结果为</a:t>
            </a:r>
            <a:r>
              <a:rPr lang="en-US" altLang="zh-CN" sz="2400">
                <a:ea typeface="华文细黑" pitchFamily="2" charset="-122"/>
              </a:rPr>
              <a:t>12457</a:t>
            </a:r>
            <a:r>
              <a:rPr lang="zh-CN" altLang="en-US" sz="2400">
                <a:ea typeface="华文细黑" pitchFamily="2" charset="-122"/>
              </a:rPr>
              <a:t>）呢？</a:t>
            </a:r>
            <a:r>
              <a:rPr lang="zh-CN" altLang="en-US"/>
              <a:t> </a:t>
            </a:r>
          </a:p>
        </p:txBody>
      </p:sp>
      <p:sp>
        <p:nvSpPr>
          <p:cNvPr id="68615" name="Text Box 7"/>
          <p:cNvSpPr txBox="1">
            <a:spLocks noChangeArrowheads="1"/>
          </p:cNvSpPr>
          <p:nvPr/>
        </p:nvSpPr>
        <p:spPr bwMode="auto">
          <a:xfrm>
            <a:off x="611188" y="5589588"/>
            <a:ext cx="3176587" cy="479425"/>
          </a:xfrm>
          <a:prstGeom prst="rect">
            <a:avLst/>
          </a:prstGeom>
          <a:solidFill>
            <a:srgbClr val="CCFFFF"/>
          </a:solidFill>
          <a:ln w="22225">
            <a:solidFill>
              <a:srgbClr val="008000"/>
            </a:solidFill>
            <a:miter lim="800000"/>
            <a:headEnd/>
            <a:tailEnd/>
          </a:ln>
        </p:spPr>
        <p:txBody>
          <a:bodyPr wrap="none">
            <a:spAutoFit/>
          </a:bodyPr>
          <a:lstStyle/>
          <a:p>
            <a:r>
              <a:rPr lang="en-US" altLang="zh-CN"/>
              <a:t> </a:t>
            </a:r>
            <a:r>
              <a:rPr lang="en-US" altLang="zh-CN" sz="2400"/>
              <a:t>while (j&gt;=0&amp;&amp;m&lt;a[j])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Effect transition="in" filter="blinds(horizontal)">
                                      <p:cBhvr>
                                        <p:cTn id="7" dur="500"/>
                                        <p:tgtEl>
                                          <p:spTgt spid="686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8615"/>
                                        </p:tgtEl>
                                        <p:attrNameLst>
                                          <p:attrName>style.visibility</p:attrName>
                                        </p:attrNameLst>
                                      </p:cBhvr>
                                      <p:to>
                                        <p:strVal val="visible"/>
                                      </p:to>
                                    </p:set>
                                    <p:anim calcmode="lin" valueType="num">
                                      <p:cBhvr additive="base">
                                        <p:cTn id="12" dur="500" fill="hold"/>
                                        <p:tgtEl>
                                          <p:spTgt spid="68615"/>
                                        </p:tgtEl>
                                        <p:attrNameLst>
                                          <p:attrName>ppt_x</p:attrName>
                                        </p:attrNameLst>
                                      </p:cBhvr>
                                      <p:tavLst>
                                        <p:tav tm="0">
                                          <p:val>
                                            <p:strVal val="0-#ppt_w/2"/>
                                          </p:val>
                                        </p:tav>
                                        <p:tav tm="100000">
                                          <p:val>
                                            <p:strVal val="#ppt_x"/>
                                          </p:val>
                                        </p:tav>
                                      </p:tavLst>
                                    </p:anim>
                                    <p:anim calcmode="lin" valueType="num">
                                      <p:cBhvr additive="base">
                                        <p:cTn id="13" dur="500" fill="hold"/>
                                        <p:tgtEl>
                                          <p:spTgt spid="686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nimBg="1"/>
      <p:bldP spid="68615" grpId="0" animBg="1"/>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solidFill>
                  <a:srgbClr val="FF3300"/>
                </a:solidFill>
                <a:latin typeface="华文细黑" pitchFamily="2" charset="-122"/>
                <a:ea typeface="华文细黑" pitchFamily="2" charset="-122"/>
              </a:rPr>
              <a:t>2.</a:t>
            </a:r>
            <a:r>
              <a:rPr lang="zh-CN" altLang="en-US" smtClean="0">
                <a:solidFill>
                  <a:srgbClr val="FF3300"/>
                </a:solidFill>
                <a:latin typeface="华文细黑" pitchFamily="2" charset="-122"/>
                <a:ea typeface="华文细黑" pitchFamily="2" charset="-122"/>
              </a:rPr>
              <a:t>查找</a:t>
            </a:r>
            <a:endParaRPr lang="zh-CN" altLang="en-US" smtClean="0">
              <a:solidFill>
                <a:srgbClr val="FF3300"/>
              </a:solidFill>
            </a:endParaRPr>
          </a:p>
        </p:txBody>
      </p:sp>
      <p:sp>
        <p:nvSpPr>
          <p:cNvPr id="43011" name="Text Box 5"/>
          <p:cNvSpPr txBox="1">
            <a:spLocks noChangeArrowheads="1"/>
          </p:cNvSpPr>
          <p:nvPr/>
        </p:nvSpPr>
        <p:spPr bwMode="auto">
          <a:xfrm>
            <a:off x="2771775" y="476250"/>
            <a:ext cx="6229350" cy="6184900"/>
          </a:xfrm>
          <a:prstGeom prst="rect">
            <a:avLst/>
          </a:prstGeom>
          <a:solidFill>
            <a:srgbClr val="993366"/>
          </a:solidFill>
          <a:ln w="31750">
            <a:solidFill>
              <a:srgbClr val="FF9900"/>
            </a:solidFill>
            <a:miter lim="800000"/>
            <a:headEnd/>
            <a:tailEnd/>
          </a:ln>
        </p:spPr>
        <p:txBody>
          <a:bodyPr>
            <a:spAutoFit/>
          </a:bodyPr>
          <a:lstStyle/>
          <a:p>
            <a:r>
              <a:rPr lang="en-US" altLang="zh-CN" sz="2400">
                <a:solidFill>
                  <a:schemeClr val="bg1"/>
                </a:solidFill>
              </a:rPr>
              <a:t>main()</a:t>
            </a:r>
          </a:p>
          <a:p>
            <a:r>
              <a:rPr lang="en-US" altLang="zh-CN" sz="2400">
                <a:solidFill>
                  <a:schemeClr val="bg1"/>
                </a:solidFill>
              </a:rPr>
              <a:t>{</a:t>
            </a:r>
          </a:p>
          <a:p>
            <a:r>
              <a:rPr lang="en-US" altLang="zh-CN" sz="2400">
                <a:solidFill>
                  <a:schemeClr val="bg1"/>
                </a:solidFill>
              </a:rPr>
              <a:t>    int a[8]={25,57,48,37,12,92,86,33};</a:t>
            </a:r>
          </a:p>
          <a:p>
            <a:r>
              <a:rPr lang="en-US" altLang="zh-CN" sz="2400">
                <a:solidFill>
                  <a:schemeClr val="bg1"/>
                </a:solidFill>
              </a:rPr>
              <a:t>    int i,x;</a:t>
            </a:r>
          </a:p>
          <a:p>
            <a:pPr>
              <a:spcBef>
                <a:spcPct val="20000"/>
              </a:spcBef>
              <a:spcAft>
                <a:spcPct val="20000"/>
              </a:spcAft>
            </a:pPr>
            <a:r>
              <a:rPr lang="en-US" altLang="zh-CN" sz="2400">
                <a:solidFill>
                  <a:schemeClr val="bg1"/>
                </a:solidFill>
              </a:rPr>
              <a:t>    clrscr( );</a:t>
            </a:r>
          </a:p>
          <a:p>
            <a:r>
              <a:rPr lang="en-US" altLang="zh-CN" sz="2400">
                <a:solidFill>
                  <a:schemeClr val="bg1"/>
                </a:solidFill>
              </a:rPr>
              <a:t>    printf("</a:t>
            </a:r>
            <a:r>
              <a:rPr lang="zh-CN" altLang="en-US" sz="2400">
                <a:solidFill>
                  <a:schemeClr val="bg1"/>
                </a:solidFill>
              </a:rPr>
              <a:t>请输入要查找的数 </a:t>
            </a:r>
            <a:r>
              <a:rPr lang="en-US" altLang="zh-CN" sz="2400">
                <a:solidFill>
                  <a:schemeClr val="bg1"/>
                </a:solidFill>
              </a:rPr>
              <a:t>x=");</a:t>
            </a:r>
          </a:p>
          <a:p>
            <a:r>
              <a:rPr lang="en-US" altLang="zh-CN" sz="2400">
                <a:solidFill>
                  <a:schemeClr val="bg1"/>
                </a:solidFill>
              </a:rPr>
              <a:t>    scanf("%d",&amp;x);</a:t>
            </a:r>
          </a:p>
          <a:p>
            <a:pPr>
              <a:spcBef>
                <a:spcPct val="20000"/>
              </a:spcBef>
            </a:pPr>
            <a:r>
              <a:rPr lang="en-US" altLang="zh-CN" sz="2400">
                <a:solidFill>
                  <a:schemeClr val="bg1"/>
                </a:solidFill>
              </a:rPr>
              <a:t>    for(i=0;i&lt;8;i++)</a:t>
            </a:r>
          </a:p>
          <a:p>
            <a:r>
              <a:rPr lang="en-US" altLang="zh-CN" sz="2400">
                <a:solidFill>
                  <a:schemeClr val="bg1"/>
                </a:solidFill>
              </a:rPr>
              <a:t>       if(x==a[i])</a:t>
            </a:r>
          </a:p>
          <a:p>
            <a:r>
              <a:rPr lang="en-US" altLang="zh-CN" sz="2400">
                <a:solidFill>
                  <a:schemeClr val="bg1"/>
                </a:solidFill>
              </a:rPr>
              <a:t>       {</a:t>
            </a:r>
          </a:p>
          <a:p>
            <a:r>
              <a:rPr lang="en-US" altLang="zh-CN" sz="2400">
                <a:solidFill>
                  <a:schemeClr val="bg1"/>
                </a:solidFill>
              </a:rPr>
              <a:t>            printf("</a:t>
            </a:r>
            <a:r>
              <a:rPr lang="zh-CN" altLang="en-US" sz="2400">
                <a:solidFill>
                  <a:schemeClr val="bg1"/>
                </a:solidFill>
              </a:rPr>
              <a:t>找到了</a:t>
            </a:r>
            <a:r>
              <a:rPr lang="en-US" altLang="zh-CN" sz="2400">
                <a:solidFill>
                  <a:schemeClr val="bg1"/>
                </a:solidFill>
              </a:rPr>
              <a:t>!</a:t>
            </a:r>
            <a:r>
              <a:rPr lang="zh-CN" altLang="en-US" sz="2400">
                <a:solidFill>
                  <a:schemeClr val="bg1"/>
                </a:solidFill>
              </a:rPr>
              <a:t>是第</a:t>
            </a:r>
            <a:r>
              <a:rPr lang="en-US" altLang="zh-CN" sz="2400">
                <a:solidFill>
                  <a:schemeClr val="bg1"/>
                </a:solidFill>
              </a:rPr>
              <a:t>%d</a:t>
            </a:r>
            <a:r>
              <a:rPr lang="zh-CN" altLang="en-US" sz="2400">
                <a:solidFill>
                  <a:schemeClr val="bg1"/>
                </a:solidFill>
              </a:rPr>
              <a:t>个元素。</a:t>
            </a:r>
            <a:r>
              <a:rPr lang="en-US" altLang="zh-CN" sz="2400">
                <a:solidFill>
                  <a:schemeClr val="bg1"/>
                </a:solidFill>
              </a:rPr>
              <a:t>\n",i);</a:t>
            </a:r>
          </a:p>
          <a:p>
            <a:r>
              <a:rPr lang="en-US" altLang="zh-CN" sz="2400">
                <a:solidFill>
                  <a:schemeClr val="bg1"/>
                </a:solidFill>
              </a:rPr>
              <a:t>            break;</a:t>
            </a:r>
          </a:p>
          <a:p>
            <a:r>
              <a:rPr lang="en-US" altLang="zh-CN" sz="2400">
                <a:solidFill>
                  <a:schemeClr val="bg1"/>
                </a:solidFill>
              </a:rPr>
              <a:t>       }</a:t>
            </a:r>
          </a:p>
          <a:p>
            <a:r>
              <a:rPr lang="en-US" altLang="zh-CN" sz="2400">
                <a:solidFill>
                  <a:schemeClr val="bg1"/>
                </a:solidFill>
              </a:rPr>
              <a:t>       if(i==8)</a:t>
            </a:r>
          </a:p>
          <a:p>
            <a:r>
              <a:rPr lang="en-US" altLang="zh-CN" sz="2400">
                <a:solidFill>
                  <a:schemeClr val="bg1"/>
                </a:solidFill>
              </a:rPr>
              <a:t>           printf("</a:t>
            </a:r>
            <a:r>
              <a:rPr lang="zh-CN" altLang="en-US" sz="2400">
                <a:solidFill>
                  <a:schemeClr val="bg1"/>
                </a:solidFill>
              </a:rPr>
              <a:t>没找到</a:t>
            </a:r>
            <a:r>
              <a:rPr lang="en-US" altLang="zh-CN" sz="2400">
                <a:solidFill>
                  <a:schemeClr val="bg1"/>
                </a:solidFill>
              </a:rPr>
              <a:t>!\n");</a:t>
            </a:r>
          </a:p>
          <a:p>
            <a:r>
              <a:rPr lang="en-US" altLang="zh-CN" sz="2400">
                <a:solidFill>
                  <a:schemeClr val="bg1"/>
                </a:solidFill>
              </a:rPr>
              <a:t>} </a:t>
            </a:r>
          </a:p>
        </p:txBody>
      </p:sp>
      <p:sp>
        <p:nvSpPr>
          <p:cNvPr id="43012" name="Text Box 7"/>
          <p:cNvSpPr txBox="1">
            <a:spLocks noChangeArrowheads="1"/>
          </p:cNvSpPr>
          <p:nvPr/>
        </p:nvSpPr>
        <p:spPr bwMode="auto">
          <a:xfrm>
            <a:off x="468313" y="1700213"/>
            <a:ext cx="2317750" cy="519112"/>
          </a:xfrm>
          <a:prstGeom prst="rect">
            <a:avLst/>
          </a:prstGeom>
          <a:noFill/>
          <a:ln w="9525">
            <a:noFill/>
            <a:miter lim="800000"/>
            <a:headEnd/>
            <a:tailEnd/>
          </a:ln>
        </p:spPr>
        <p:txBody>
          <a:bodyPr wrap="none">
            <a:spAutoFit/>
          </a:bodyPr>
          <a:lstStyle/>
          <a:p>
            <a:r>
              <a:rPr lang="en-US" altLang="zh-CN" sz="2800">
                <a:ea typeface="华文细黑" pitchFamily="2" charset="-122"/>
              </a:rPr>
              <a:t>①</a:t>
            </a:r>
            <a:r>
              <a:rPr lang="zh-CN" altLang="en-US" sz="2800">
                <a:ea typeface="华文细黑" pitchFamily="2" charset="-122"/>
              </a:rPr>
              <a:t>顺序查找法</a:t>
            </a:r>
          </a:p>
        </p:txBody>
      </p:sp>
      <p:sp>
        <p:nvSpPr>
          <p:cNvPr id="43013" name="Text Box 8"/>
          <p:cNvSpPr txBox="1">
            <a:spLocks noChangeArrowheads="1"/>
          </p:cNvSpPr>
          <p:nvPr/>
        </p:nvSpPr>
        <p:spPr bwMode="auto">
          <a:xfrm>
            <a:off x="755650" y="3213100"/>
            <a:ext cx="1704975" cy="519113"/>
          </a:xfrm>
          <a:prstGeom prst="rect">
            <a:avLst/>
          </a:prstGeom>
          <a:noFill/>
          <a:ln w="9525">
            <a:noFill/>
            <a:miter lim="800000"/>
            <a:headEnd/>
            <a:tailEnd/>
          </a:ln>
        </p:spPr>
        <p:txBody>
          <a:bodyPr wrap="none">
            <a:spAutoFit/>
          </a:bodyPr>
          <a:lstStyle/>
          <a:p>
            <a:r>
              <a:rPr lang="en-US" altLang="zh-CN" sz="2800">
                <a:solidFill>
                  <a:srgbClr val="0000FF"/>
                </a:solidFill>
                <a:ea typeface="华文细黑" pitchFamily="2" charset="-122"/>
              </a:rPr>
              <a:t>【</a:t>
            </a:r>
            <a:r>
              <a:rPr lang="zh-CN" altLang="en-US" sz="2800">
                <a:solidFill>
                  <a:srgbClr val="0000FF"/>
                </a:solidFill>
                <a:ea typeface="华文细黑" pitchFamily="2" charset="-122"/>
              </a:rPr>
              <a:t>例一</a:t>
            </a:r>
            <a:r>
              <a:rPr lang="en-US" altLang="zh-CN" sz="2800">
                <a:solidFill>
                  <a:srgbClr val="0000FF"/>
                </a:solidFill>
                <a:ea typeface="华文细黑" pitchFamily="2" charset="-122"/>
              </a:rPr>
              <a:t>】</a:t>
            </a:r>
            <a:r>
              <a:rPr lang="en-US" altLang="zh-CN" sz="2800"/>
              <a:t> </a:t>
            </a:r>
          </a:p>
        </p:txBody>
      </p:sp>
    </p:spTree>
  </p:cSld>
  <p:clrMapOvr>
    <a:masterClrMapping/>
  </p:clrMapOvr>
  <p:transition>
    <p:blinds dir="vert"/>
  </p:transition>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457200"/>
            <a:ext cx="8229600" cy="595313"/>
          </a:xfrm>
        </p:spPr>
        <p:txBody>
          <a:bodyPr/>
          <a:lstStyle/>
          <a:p>
            <a:pPr eaLnBrk="1" hangingPunct="1"/>
            <a:r>
              <a:rPr lang="en-US" altLang="zh-CN" sz="4000" smtClean="0">
                <a:solidFill>
                  <a:srgbClr val="FF3300"/>
                </a:solidFill>
                <a:latin typeface="华文细黑" pitchFamily="2" charset="-122"/>
                <a:ea typeface="华文细黑" pitchFamily="2" charset="-122"/>
              </a:rPr>
              <a:t>2.</a:t>
            </a:r>
            <a:r>
              <a:rPr lang="zh-CN" altLang="en-US" sz="4000" smtClean="0">
                <a:solidFill>
                  <a:srgbClr val="FF3300"/>
                </a:solidFill>
                <a:latin typeface="华文细黑" pitchFamily="2" charset="-122"/>
                <a:ea typeface="华文细黑" pitchFamily="2" charset="-122"/>
              </a:rPr>
              <a:t>查找</a:t>
            </a:r>
            <a:endParaRPr lang="zh-CN" altLang="en-US" sz="4000" smtClean="0">
              <a:solidFill>
                <a:srgbClr val="FF3300"/>
              </a:solidFill>
            </a:endParaRPr>
          </a:p>
        </p:txBody>
      </p:sp>
      <p:sp>
        <p:nvSpPr>
          <p:cNvPr id="44035" name="Text Box 3"/>
          <p:cNvSpPr txBox="1">
            <a:spLocks noChangeArrowheads="1"/>
          </p:cNvSpPr>
          <p:nvPr/>
        </p:nvSpPr>
        <p:spPr bwMode="auto">
          <a:xfrm>
            <a:off x="2771775" y="908050"/>
            <a:ext cx="5942013" cy="5308600"/>
          </a:xfrm>
          <a:prstGeom prst="rect">
            <a:avLst/>
          </a:prstGeom>
          <a:solidFill>
            <a:srgbClr val="993366"/>
          </a:solidFill>
          <a:ln w="31750">
            <a:solidFill>
              <a:srgbClr val="FF9900"/>
            </a:solidFill>
            <a:miter lim="800000"/>
            <a:headEnd/>
            <a:tailEnd/>
          </a:ln>
        </p:spPr>
        <p:txBody>
          <a:bodyPr>
            <a:spAutoFit/>
          </a:bodyPr>
          <a:lstStyle/>
          <a:p>
            <a:r>
              <a:rPr lang="en-US" altLang="zh-CN" sz="2400">
                <a:solidFill>
                  <a:schemeClr val="bg1"/>
                </a:solidFill>
              </a:rPr>
              <a:t>main()</a:t>
            </a:r>
          </a:p>
          <a:p>
            <a:r>
              <a:rPr lang="en-US" altLang="zh-CN" sz="2400">
                <a:solidFill>
                  <a:schemeClr val="bg1"/>
                </a:solidFill>
              </a:rPr>
              <a:t>{</a:t>
            </a:r>
          </a:p>
          <a:p>
            <a:r>
              <a:rPr lang="en-US" altLang="zh-CN" sz="2400">
                <a:solidFill>
                  <a:schemeClr val="bg1"/>
                </a:solidFill>
              </a:rPr>
              <a:t>    int a[</a:t>
            </a:r>
            <a:r>
              <a:rPr lang="en-US" altLang="zh-CN" sz="2400">
                <a:solidFill>
                  <a:srgbClr val="99FF66"/>
                </a:solidFill>
              </a:rPr>
              <a:t>9</a:t>
            </a:r>
            <a:r>
              <a:rPr lang="en-US" altLang="zh-CN" sz="2400">
                <a:solidFill>
                  <a:schemeClr val="bg1"/>
                </a:solidFill>
              </a:rPr>
              <a:t>]={25,57,48,37,12,92,86,33};</a:t>
            </a:r>
          </a:p>
          <a:p>
            <a:r>
              <a:rPr lang="en-US" altLang="zh-CN" sz="2400">
                <a:solidFill>
                  <a:schemeClr val="bg1"/>
                </a:solidFill>
              </a:rPr>
              <a:t>    int i,x;</a:t>
            </a:r>
          </a:p>
          <a:p>
            <a:pPr>
              <a:spcBef>
                <a:spcPct val="30000"/>
              </a:spcBef>
            </a:pPr>
            <a:r>
              <a:rPr lang="en-US" altLang="zh-CN" sz="2400">
                <a:solidFill>
                  <a:schemeClr val="bg1"/>
                </a:solidFill>
              </a:rPr>
              <a:t>    printf("</a:t>
            </a:r>
            <a:r>
              <a:rPr lang="zh-CN" altLang="en-US" sz="2400">
                <a:solidFill>
                  <a:schemeClr val="bg1"/>
                </a:solidFill>
              </a:rPr>
              <a:t>请输入要查找的数 </a:t>
            </a:r>
            <a:r>
              <a:rPr lang="en-US" altLang="zh-CN" sz="2400">
                <a:solidFill>
                  <a:schemeClr val="bg1"/>
                </a:solidFill>
              </a:rPr>
              <a:t>x=");</a:t>
            </a:r>
          </a:p>
          <a:p>
            <a:r>
              <a:rPr lang="en-US" altLang="zh-CN" sz="2400">
                <a:solidFill>
                  <a:schemeClr val="bg1"/>
                </a:solidFill>
              </a:rPr>
              <a:t>    scanf("%d",&amp;x);</a:t>
            </a:r>
          </a:p>
          <a:p>
            <a:pPr>
              <a:spcBef>
                <a:spcPct val="30000"/>
              </a:spcBef>
            </a:pPr>
            <a:r>
              <a:rPr lang="en-US" altLang="zh-CN" sz="2400">
                <a:solidFill>
                  <a:schemeClr val="bg1"/>
                </a:solidFill>
              </a:rPr>
              <a:t>    a[8]=x;</a:t>
            </a:r>
          </a:p>
          <a:p>
            <a:r>
              <a:rPr lang="en-US" altLang="zh-CN" sz="2400">
                <a:solidFill>
                  <a:schemeClr val="bg1"/>
                </a:solidFill>
              </a:rPr>
              <a:t>    i=0;</a:t>
            </a:r>
          </a:p>
          <a:p>
            <a:pPr>
              <a:spcBef>
                <a:spcPct val="30000"/>
              </a:spcBef>
              <a:spcAft>
                <a:spcPct val="30000"/>
              </a:spcAft>
            </a:pPr>
            <a:r>
              <a:rPr lang="en-US" altLang="zh-CN" sz="2400">
                <a:solidFill>
                  <a:schemeClr val="bg1"/>
                </a:solidFill>
              </a:rPr>
              <a:t>    while(a[i]!=x) i++;</a:t>
            </a:r>
          </a:p>
          <a:p>
            <a:r>
              <a:rPr lang="en-US" altLang="zh-CN" sz="2400">
                <a:solidFill>
                  <a:schemeClr val="bg1"/>
                </a:solidFill>
              </a:rPr>
              <a:t>    if(i&lt;8)</a:t>
            </a:r>
          </a:p>
          <a:p>
            <a:r>
              <a:rPr lang="en-US" altLang="zh-CN" sz="2400">
                <a:solidFill>
                  <a:schemeClr val="bg1"/>
                </a:solidFill>
              </a:rPr>
              <a:t>        printf("</a:t>
            </a:r>
            <a:r>
              <a:rPr lang="zh-CN" altLang="en-US" sz="2400">
                <a:solidFill>
                  <a:schemeClr val="bg1"/>
                </a:solidFill>
              </a:rPr>
              <a:t>找到了</a:t>
            </a:r>
            <a:r>
              <a:rPr lang="en-US" altLang="zh-CN" sz="2400">
                <a:solidFill>
                  <a:schemeClr val="bg1"/>
                </a:solidFill>
              </a:rPr>
              <a:t>!</a:t>
            </a:r>
            <a:r>
              <a:rPr lang="zh-CN" altLang="en-US" sz="2400">
                <a:solidFill>
                  <a:schemeClr val="bg1"/>
                </a:solidFill>
              </a:rPr>
              <a:t>是第</a:t>
            </a:r>
            <a:r>
              <a:rPr lang="en-US" altLang="zh-CN" sz="2400">
                <a:solidFill>
                  <a:schemeClr val="bg1"/>
                </a:solidFill>
              </a:rPr>
              <a:t>%d</a:t>
            </a:r>
            <a:r>
              <a:rPr lang="zh-CN" altLang="en-US" sz="2400">
                <a:solidFill>
                  <a:schemeClr val="bg1"/>
                </a:solidFill>
              </a:rPr>
              <a:t>个元素。</a:t>
            </a:r>
            <a:r>
              <a:rPr lang="en-US" altLang="zh-CN" sz="2400">
                <a:solidFill>
                  <a:schemeClr val="bg1"/>
                </a:solidFill>
              </a:rPr>
              <a:t>\n",i);</a:t>
            </a:r>
          </a:p>
          <a:p>
            <a:r>
              <a:rPr lang="en-US" altLang="zh-CN" sz="2400">
                <a:solidFill>
                  <a:schemeClr val="bg1"/>
                </a:solidFill>
              </a:rPr>
              <a:t>    else  printf("</a:t>
            </a:r>
            <a:r>
              <a:rPr lang="zh-CN" altLang="en-US" sz="2400">
                <a:solidFill>
                  <a:schemeClr val="bg1"/>
                </a:solidFill>
              </a:rPr>
              <a:t>没找到</a:t>
            </a:r>
            <a:r>
              <a:rPr lang="en-US" altLang="zh-CN" sz="2400">
                <a:solidFill>
                  <a:schemeClr val="bg1"/>
                </a:solidFill>
              </a:rPr>
              <a:t>!\n");</a:t>
            </a:r>
          </a:p>
          <a:p>
            <a:r>
              <a:rPr lang="en-US" altLang="zh-CN" sz="2400">
                <a:solidFill>
                  <a:schemeClr val="bg1"/>
                </a:solidFill>
              </a:rPr>
              <a:t>} </a:t>
            </a:r>
          </a:p>
        </p:txBody>
      </p:sp>
      <p:sp>
        <p:nvSpPr>
          <p:cNvPr id="44036" name="Text Box 4"/>
          <p:cNvSpPr txBox="1">
            <a:spLocks noChangeArrowheads="1"/>
          </p:cNvSpPr>
          <p:nvPr/>
        </p:nvSpPr>
        <p:spPr bwMode="auto">
          <a:xfrm>
            <a:off x="395288" y="1125538"/>
            <a:ext cx="8280400" cy="519112"/>
          </a:xfrm>
          <a:prstGeom prst="rect">
            <a:avLst/>
          </a:prstGeom>
          <a:noFill/>
          <a:ln w="9525">
            <a:noFill/>
            <a:miter lim="800000"/>
            <a:headEnd/>
            <a:tailEnd/>
          </a:ln>
        </p:spPr>
        <p:txBody>
          <a:bodyPr>
            <a:spAutoFit/>
          </a:bodyPr>
          <a:lstStyle/>
          <a:p>
            <a:r>
              <a:rPr lang="en-US" altLang="zh-CN" sz="2800">
                <a:ea typeface="华文细黑" pitchFamily="2" charset="-122"/>
              </a:rPr>
              <a:t>①</a:t>
            </a:r>
            <a:r>
              <a:rPr lang="zh-CN" altLang="en-US" sz="2800">
                <a:ea typeface="华文细黑" pitchFamily="2" charset="-122"/>
              </a:rPr>
              <a:t>顺序查找法</a:t>
            </a:r>
            <a:endParaRPr lang="zh-CN" altLang="en-US" sz="2400">
              <a:solidFill>
                <a:srgbClr val="0000FF"/>
              </a:solidFill>
              <a:latin typeface="华文细黑" pitchFamily="2" charset="-122"/>
              <a:ea typeface="华文细黑" pitchFamily="2" charset="-122"/>
            </a:endParaRPr>
          </a:p>
        </p:txBody>
      </p:sp>
      <p:sp>
        <p:nvSpPr>
          <p:cNvPr id="44037" name="Text Box 6"/>
          <p:cNvSpPr txBox="1">
            <a:spLocks noChangeArrowheads="1"/>
          </p:cNvSpPr>
          <p:nvPr/>
        </p:nvSpPr>
        <p:spPr bwMode="auto">
          <a:xfrm>
            <a:off x="323850" y="1935163"/>
            <a:ext cx="2393950" cy="1187450"/>
          </a:xfrm>
          <a:prstGeom prst="rect">
            <a:avLst/>
          </a:prstGeom>
          <a:noFill/>
          <a:ln w="9525">
            <a:noFill/>
            <a:miter lim="800000"/>
            <a:headEnd/>
            <a:tailEnd/>
          </a:ln>
        </p:spPr>
        <p:txBody>
          <a:bodyPr wrap="none">
            <a:spAutoFit/>
          </a:bodyPr>
          <a:lstStyle/>
          <a:p>
            <a:r>
              <a:rPr lang="en-US" altLang="zh-CN" sz="2400">
                <a:solidFill>
                  <a:srgbClr val="0000FF"/>
                </a:solidFill>
                <a:latin typeface="华文细黑" pitchFamily="2" charset="-122"/>
                <a:ea typeface="华文细黑" pitchFamily="2" charset="-122"/>
              </a:rPr>
              <a:t>【</a:t>
            </a:r>
            <a:r>
              <a:rPr lang="zh-CN" altLang="en-US" sz="2400">
                <a:solidFill>
                  <a:srgbClr val="0000FF"/>
                </a:solidFill>
                <a:latin typeface="华文细黑" pitchFamily="2" charset="-122"/>
                <a:ea typeface="华文细黑" pitchFamily="2" charset="-122"/>
              </a:rPr>
              <a:t>例二</a:t>
            </a:r>
            <a:r>
              <a:rPr lang="en-US" altLang="zh-CN" sz="2400">
                <a:solidFill>
                  <a:srgbClr val="0000FF"/>
                </a:solidFill>
                <a:latin typeface="华文细黑" pitchFamily="2" charset="-122"/>
                <a:ea typeface="华文细黑" pitchFamily="2" charset="-122"/>
              </a:rPr>
              <a:t>】</a:t>
            </a:r>
          </a:p>
          <a:p>
            <a:r>
              <a:rPr lang="en-US" altLang="zh-CN" sz="2400">
                <a:solidFill>
                  <a:srgbClr val="0000FF"/>
                </a:solidFill>
                <a:latin typeface="华文细黑" pitchFamily="2" charset="-122"/>
                <a:ea typeface="华文细黑" pitchFamily="2" charset="-122"/>
              </a:rPr>
              <a:t> </a:t>
            </a:r>
            <a:r>
              <a:rPr lang="zh-CN" altLang="en-US" sz="2400">
                <a:solidFill>
                  <a:srgbClr val="0000FF"/>
                </a:solidFill>
                <a:latin typeface="华文细黑" pitchFamily="2" charset="-122"/>
                <a:ea typeface="华文细黑" pitchFamily="2" charset="-122"/>
              </a:rPr>
              <a:t>快速顺序查找法</a:t>
            </a:r>
          </a:p>
          <a:p>
            <a:endParaRPr lang="en-US" altLang="zh-CN" sz="2400">
              <a:latin typeface="华文细黑" pitchFamily="2" charset="-122"/>
              <a:ea typeface="华文细黑" pitchFamily="2" charset="-122"/>
            </a:endParaRPr>
          </a:p>
        </p:txBody>
      </p:sp>
      <p:sp>
        <p:nvSpPr>
          <p:cNvPr id="44038" name="Text Box 7"/>
          <p:cNvSpPr txBox="1">
            <a:spLocks noChangeArrowheads="1"/>
          </p:cNvSpPr>
          <p:nvPr/>
        </p:nvSpPr>
        <p:spPr bwMode="auto">
          <a:xfrm>
            <a:off x="376238" y="3232150"/>
            <a:ext cx="2035175" cy="2014538"/>
          </a:xfrm>
          <a:prstGeom prst="rect">
            <a:avLst/>
          </a:prstGeom>
          <a:noFill/>
          <a:ln w="9525">
            <a:noFill/>
            <a:miter lim="800000"/>
            <a:headEnd/>
            <a:tailEnd/>
          </a:ln>
        </p:spPr>
        <p:txBody>
          <a:bodyPr>
            <a:spAutoFit/>
          </a:bodyPr>
          <a:lstStyle/>
          <a:p>
            <a:pPr marL="177800" indent="-177800"/>
            <a:r>
              <a:rPr lang="zh-CN" altLang="en-US">
                <a:ea typeface="华文细黑" pitchFamily="2" charset="-122"/>
              </a:rPr>
              <a:t>讨论</a:t>
            </a:r>
            <a:r>
              <a:rPr lang="en-US" altLang="zh-CN">
                <a:ea typeface="华文细黑" pitchFamily="2" charset="-122"/>
              </a:rPr>
              <a:t>:</a:t>
            </a:r>
          </a:p>
          <a:p>
            <a:pPr marL="177800" indent="-177800">
              <a:buClr>
                <a:srgbClr val="FF3300"/>
              </a:buClr>
              <a:buFont typeface="Arial" pitchFamily="34" charset="0"/>
              <a:buChar char="♣"/>
            </a:pPr>
            <a:r>
              <a:rPr lang="zh-CN" altLang="en-US">
                <a:ea typeface="华文细黑" pitchFamily="2" charset="-122"/>
              </a:rPr>
              <a:t>为什么数组长度要设为</a:t>
            </a:r>
            <a:r>
              <a:rPr lang="en-US" altLang="zh-CN">
                <a:ea typeface="华文细黑" pitchFamily="2" charset="-122"/>
              </a:rPr>
              <a:t>9?</a:t>
            </a:r>
          </a:p>
          <a:p>
            <a:pPr marL="177800" indent="-177800">
              <a:buClr>
                <a:srgbClr val="FF3300"/>
              </a:buClr>
              <a:buFont typeface="Arial" pitchFamily="34" charset="0"/>
              <a:buChar char="♣"/>
            </a:pPr>
            <a:r>
              <a:rPr lang="zh-CN" altLang="en-US">
                <a:ea typeface="华文细黑" pitchFamily="2" charset="-122"/>
              </a:rPr>
              <a:t>为什么要用</a:t>
            </a:r>
            <a:r>
              <a:rPr lang="en-US" altLang="zh-CN">
                <a:ea typeface="华文细黑" pitchFamily="2" charset="-122"/>
              </a:rPr>
              <a:t>a[8]=x?</a:t>
            </a:r>
          </a:p>
          <a:p>
            <a:pPr marL="177800" indent="-177800">
              <a:buClr>
                <a:srgbClr val="FF3300"/>
              </a:buClr>
              <a:buFont typeface="Arial" pitchFamily="34" charset="0"/>
              <a:buChar char="♣"/>
            </a:pPr>
            <a:r>
              <a:rPr lang="zh-CN" altLang="en-US">
                <a:ea typeface="华文细黑" pitchFamily="2" charset="-122"/>
              </a:rPr>
              <a:t>去掉</a:t>
            </a:r>
            <a:r>
              <a:rPr lang="en-US" altLang="zh-CN">
                <a:ea typeface="华文细黑" pitchFamily="2" charset="-122"/>
              </a:rPr>
              <a:t>a[8]=x</a:t>
            </a:r>
            <a:r>
              <a:rPr lang="zh-CN" altLang="en-US">
                <a:ea typeface="华文细黑" pitchFamily="2" charset="-122"/>
              </a:rPr>
              <a:t>行不行</a:t>
            </a:r>
            <a:r>
              <a:rPr lang="en-US" altLang="zh-CN">
                <a:ea typeface="华文细黑" pitchFamily="2" charset="-122"/>
              </a:rPr>
              <a:t>?</a:t>
            </a:r>
          </a:p>
        </p:txBody>
      </p:sp>
    </p:spTree>
  </p:cSld>
  <p:clrMapOvr>
    <a:masterClrMapping/>
  </p:clrMapOvr>
  <p:transition>
    <p:blinds dir="vert"/>
  </p:transition>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457200"/>
            <a:ext cx="8229600" cy="884238"/>
          </a:xfrm>
        </p:spPr>
        <p:txBody>
          <a:bodyPr/>
          <a:lstStyle/>
          <a:p>
            <a:pPr eaLnBrk="1" hangingPunct="1"/>
            <a:r>
              <a:rPr lang="en-US" altLang="zh-CN" sz="4000" smtClean="0">
                <a:solidFill>
                  <a:srgbClr val="FF3300"/>
                </a:solidFill>
                <a:ea typeface="华文细黑" pitchFamily="2" charset="-122"/>
              </a:rPr>
              <a:t>②</a:t>
            </a:r>
            <a:r>
              <a:rPr lang="zh-CN" altLang="en-US" sz="4000" smtClean="0">
                <a:solidFill>
                  <a:srgbClr val="FF3300"/>
                </a:solidFill>
                <a:ea typeface="华文细黑" pitchFamily="2" charset="-122"/>
              </a:rPr>
              <a:t>折半查找法</a:t>
            </a:r>
            <a:r>
              <a:rPr lang="zh-CN" altLang="en-US" smtClean="0"/>
              <a:t> </a:t>
            </a:r>
          </a:p>
        </p:txBody>
      </p:sp>
      <p:sp>
        <p:nvSpPr>
          <p:cNvPr id="45059" name="Rectangle 3"/>
          <p:cNvSpPr>
            <a:spLocks noGrp="1" noChangeArrowheads="1"/>
          </p:cNvSpPr>
          <p:nvPr>
            <p:ph type="body" idx="1"/>
          </p:nvPr>
        </p:nvSpPr>
        <p:spPr>
          <a:xfrm>
            <a:off x="468313" y="1341438"/>
            <a:ext cx="8229600" cy="3886200"/>
          </a:xfrm>
        </p:spPr>
        <p:txBody>
          <a:bodyPr/>
          <a:lstStyle/>
          <a:p>
            <a:pPr marL="892175" indent="-892175" eaLnBrk="1" hangingPunct="1">
              <a:lnSpc>
                <a:spcPct val="80000"/>
              </a:lnSpc>
              <a:buFont typeface="Wingdings" pitchFamily="2" charset="2"/>
              <a:buNone/>
            </a:pPr>
            <a:r>
              <a:rPr lang="zh-CN" altLang="en-US" sz="2400" smtClean="0">
                <a:solidFill>
                  <a:srgbClr val="CC0000"/>
                </a:solidFill>
                <a:ea typeface="华文细黑" pitchFamily="2" charset="-122"/>
              </a:rPr>
              <a:t>前提：</a:t>
            </a:r>
            <a:r>
              <a:rPr lang="zh-CN" altLang="en-US" sz="2400" smtClean="0">
                <a:ea typeface="华文细黑" pitchFamily="2" charset="-122"/>
              </a:rPr>
              <a:t>数据已按一定规律（升或降序）排列好。</a:t>
            </a:r>
          </a:p>
          <a:p>
            <a:pPr marL="892175" indent="-892175" eaLnBrk="1" hangingPunct="1">
              <a:lnSpc>
                <a:spcPct val="80000"/>
              </a:lnSpc>
              <a:buFont typeface="Wingdings" pitchFamily="2" charset="2"/>
              <a:buNone/>
            </a:pPr>
            <a:r>
              <a:rPr lang="zh-CN" altLang="en-US" sz="2400" smtClean="0">
                <a:solidFill>
                  <a:srgbClr val="CC0000"/>
                </a:solidFill>
                <a:ea typeface="华文细黑" pitchFamily="2" charset="-122"/>
              </a:rPr>
              <a:t>思路：</a:t>
            </a:r>
            <a:r>
              <a:rPr lang="zh-CN" altLang="en-US" sz="2400" smtClean="0">
                <a:ea typeface="华文细黑" pitchFamily="2" charset="-122"/>
              </a:rPr>
              <a:t>先检索当中的一个数据是否所需，如不是，判断要找的数据在哪一边，缩小范围后再按同样方法继续检索，直到找到或找遍。</a:t>
            </a:r>
          </a:p>
          <a:p>
            <a:pPr marL="892175" indent="-892175" eaLnBrk="1" hangingPunct="1">
              <a:lnSpc>
                <a:spcPct val="80000"/>
              </a:lnSpc>
              <a:buFont typeface="Wingdings" pitchFamily="2" charset="2"/>
              <a:buNone/>
            </a:pPr>
            <a:r>
              <a:rPr lang="zh-CN" altLang="en-US" sz="2400" smtClean="0">
                <a:solidFill>
                  <a:srgbClr val="CC0000"/>
                </a:solidFill>
                <a:ea typeface="华文细黑" pitchFamily="2" charset="-122"/>
              </a:rPr>
              <a:t>算法：</a:t>
            </a:r>
            <a:r>
              <a:rPr lang="zh-CN" altLang="en-US" sz="2400" smtClean="0">
                <a:ea typeface="华文细黑" pitchFamily="2" charset="-122"/>
              </a:rPr>
              <a:t>设要找的数为</a:t>
            </a:r>
            <a:r>
              <a:rPr lang="en-US" altLang="zh-CN" sz="2400" smtClean="0">
                <a:ea typeface="华文细黑" pitchFamily="2" charset="-122"/>
              </a:rPr>
              <a:t>x</a:t>
            </a:r>
            <a:r>
              <a:rPr lang="zh-CN" altLang="en-US" sz="2400" smtClean="0">
                <a:ea typeface="华文细黑" pitchFamily="2" charset="-122"/>
              </a:rPr>
              <a:t>，</a:t>
            </a:r>
            <a:r>
              <a:rPr lang="en-US" altLang="zh-CN" sz="2400" smtClean="0">
                <a:ea typeface="华文细黑" pitchFamily="2" charset="-122"/>
              </a:rPr>
              <a:t>n+1</a:t>
            </a:r>
            <a:r>
              <a:rPr lang="zh-CN" altLang="en-US" sz="2400" smtClean="0">
                <a:ea typeface="华文细黑" pitchFamily="2" charset="-122"/>
              </a:rPr>
              <a:t>个数据已排好序存放在数组</a:t>
            </a:r>
            <a:r>
              <a:rPr lang="en-US" altLang="zh-CN" sz="2400" smtClean="0">
                <a:ea typeface="华文细黑" pitchFamily="2" charset="-122"/>
              </a:rPr>
              <a:t>a</a:t>
            </a:r>
            <a:r>
              <a:rPr lang="zh-CN" altLang="en-US" sz="2400" smtClean="0">
                <a:ea typeface="华文细黑" pitchFamily="2" charset="-122"/>
              </a:rPr>
              <a:t>中。</a:t>
            </a:r>
          </a:p>
          <a:p>
            <a:pPr marL="892175" indent="-892175" eaLnBrk="1" hangingPunct="1">
              <a:lnSpc>
                <a:spcPct val="80000"/>
              </a:lnSpc>
              <a:buFont typeface="Wingdings" pitchFamily="2" charset="2"/>
              <a:buNone/>
            </a:pPr>
            <a:r>
              <a:rPr lang="zh-CN" altLang="en-US" sz="2400" smtClean="0">
                <a:ea typeface="华文细黑" pitchFamily="2" charset="-122"/>
              </a:rPr>
              <a:t>          设</a:t>
            </a:r>
            <a:r>
              <a:rPr lang="en-US" altLang="zh-CN" sz="2400" smtClean="0">
                <a:ea typeface="华文细黑" pitchFamily="2" charset="-122"/>
              </a:rPr>
              <a:t>low=0</a:t>
            </a:r>
            <a:r>
              <a:rPr lang="zh-CN" altLang="en-US" sz="2400" smtClean="0">
                <a:ea typeface="华文细黑" pitchFamily="2" charset="-122"/>
              </a:rPr>
              <a:t>，</a:t>
            </a:r>
            <a:r>
              <a:rPr lang="en-US" altLang="zh-CN" sz="2400" smtClean="0">
                <a:ea typeface="华文细黑" pitchFamily="2" charset="-122"/>
              </a:rPr>
              <a:t>high=n</a:t>
            </a:r>
          </a:p>
          <a:p>
            <a:pPr marL="892175" indent="-892175" eaLnBrk="1" hangingPunct="1">
              <a:lnSpc>
                <a:spcPct val="80000"/>
              </a:lnSpc>
              <a:buFont typeface="Wingdings" pitchFamily="2" charset="2"/>
              <a:buNone/>
            </a:pPr>
            <a:r>
              <a:rPr lang="en-US" altLang="zh-CN" sz="2400" smtClean="0">
                <a:ea typeface="华文细黑" pitchFamily="2" charset="-122"/>
              </a:rPr>
              <a:t>          mid=(low+high)/2</a:t>
            </a:r>
          </a:p>
          <a:p>
            <a:pPr marL="892175" indent="-892175" eaLnBrk="1" hangingPunct="1">
              <a:lnSpc>
                <a:spcPct val="80000"/>
              </a:lnSpc>
              <a:buFont typeface="Wingdings" pitchFamily="2" charset="2"/>
              <a:buNone/>
            </a:pPr>
            <a:r>
              <a:rPr lang="en-US" altLang="zh-CN" sz="2400" smtClean="0">
                <a:ea typeface="华文细黑" pitchFamily="2" charset="-122"/>
              </a:rPr>
              <a:t>          if (x==a[mid]) </a:t>
            </a:r>
            <a:r>
              <a:rPr lang="zh-CN" altLang="en-US" sz="2400" smtClean="0">
                <a:ea typeface="华文细黑" pitchFamily="2" charset="-122"/>
              </a:rPr>
              <a:t>找到了；</a:t>
            </a:r>
          </a:p>
          <a:p>
            <a:pPr marL="892175" indent="-892175" eaLnBrk="1" hangingPunct="1">
              <a:lnSpc>
                <a:spcPct val="80000"/>
              </a:lnSpc>
              <a:buFont typeface="Wingdings" pitchFamily="2" charset="2"/>
              <a:buNone/>
            </a:pPr>
            <a:r>
              <a:rPr lang="zh-CN" altLang="en-US" sz="2400" smtClean="0">
                <a:ea typeface="华文细黑" pitchFamily="2" charset="-122"/>
              </a:rPr>
              <a:t>          </a:t>
            </a:r>
            <a:r>
              <a:rPr lang="en-US" altLang="zh-CN" sz="2400" smtClean="0">
                <a:ea typeface="华文细黑" pitchFamily="2" charset="-122"/>
              </a:rPr>
              <a:t>else if (x&gt;a[mid]) </a:t>
            </a:r>
            <a:r>
              <a:rPr lang="zh-CN" altLang="en-US" sz="2400" smtClean="0">
                <a:ea typeface="华文细黑" pitchFamily="2" charset="-122"/>
              </a:rPr>
              <a:t>说明</a:t>
            </a:r>
            <a:r>
              <a:rPr lang="en-US" altLang="zh-CN" sz="2400" smtClean="0">
                <a:ea typeface="华文细黑" pitchFamily="2" charset="-122"/>
              </a:rPr>
              <a:t>x</a:t>
            </a:r>
            <a:r>
              <a:rPr lang="zh-CN" altLang="en-US" sz="2400" smtClean="0">
                <a:ea typeface="华文细黑" pitchFamily="2" charset="-122"/>
              </a:rPr>
              <a:t>在右边，让</a:t>
            </a:r>
            <a:r>
              <a:rPr lang="en-US" altLang="zh-CN" sz="2400" smtClean="0">
                <a:ea typeface="华文细黑" pitchFamily="2" charset="-122"/>
              </a:rPr>
              <a:t>low=mid+1</a:t>
            </a:r>
            <a:r>
              <a:rPr lang="zh-CN" altLang="en-US" sz="2400" smtClean="0">
                <a:ea typeface="华文细黑" pitchFamily="2" charset="-122"/>
              </a:rPr>
              <a:t>；</a:t>
            </a:r>
          </a:p>
          <a:p>
            <a:pPr marL="892175" indent="-892175" eaLnBrk="1" hangingPunct="1">
              <a:lnSpc>
                <a:spcPct val="80000"/>
              </a:lnSpc>
              <a:buFont typeface="Wingdings" pitchFamily="2" charset="2"/>
              <a:buNone/>
            </a:pPr>
            <a:r>
              <a:rPr lang="zh-CN" altLang="en-US" sz="2400" smtClean="0">
                <a:ea typeface="华文细黑" pitchFamily="2" charset="-122"/>
              </a:rPr>
              <a:t>          </a:t>
            </a:r>
            <a:r>
              <a:rPr lang="en-US" altLang="zh-CN" sz="2400" smtClean="0">
                <a:ea typeface="华文细黑" pitchFamily="2" charset="-122"/>
              </a:rPr>
              <a:t>else </a:t>
            </a:r>
            <a:r>
              <a:rPr lang="zh-CN" altLang="en-US" sz="2400" smtClean="0">
                <a:ea typeface="华文细黑" pitchFamily="2" charset="-122"/>
              </a:rPr>
              <a:t>说明</a:t>
            </a:r>
            <a:r>
              <a:rPr lang="en-US" altLang="zh-CN" sz="2400" smtClean="0">
                <a:ea typeface="华文细黑" pitchFamily="2" charset="-122"/>
              </a:rPr>
              <a:t>x</a:t>
            </a:r>
            <a:r>
              <a:rPr lang="zh-CN" altLang="en-US" sz="2400" smtClean="0">
                <a:ea typeface="华文细黑" pitchFamily="2" charset="-122"/>
              </a:rPr>
              <a:t>在左边，让</a:t>
            </a:r>
            <a:r>
              <a:rPr lang="en-US" altLang="zh-CN" sz="2400" smtClean="0">
                <a:ea typeface="华文细黑" pitchFamily="2" charset="-122"/>
              </a:rPr>
              <a:t>high=mid-1</a:t>
            </a:r>
          </a:p>
        </p:txBody>
      </p:sp>
      <p:sp>
        <p:nvSpPr>
          <p:cNvPr id="45060" name="Text Box 4"/>
          <p:cNvSpPr txBox="1">
            <a:spLocks noChangeArrowheads="1"/>
          </p:cNvSpPr>
          <p:nvPr/>
        </p:nvSpPr>
        <p:spPr bwMode="auto">
          <a:xfrm>
            <a:off x="403225" y="5445125"/>
            <a:ext cx="8740775" cy="384175"/>
          </a:xfrm>
          <a:prstGeom prst="rect">
            <a:avLst/>
          </a:prstGeom>
          <a:noFill/>
          <a:ln w="9525">
            <a:noFill/>
            <a:miter lim="800000"/>
            <a:headEnd/>
            <a:tailEnd/>
          </a:ln>
        </p:spPr>
        <p:txBody>
          <a:bodyPr wrap="none">
            <a:spAutoFit/>
          </a:bodyPr>
          <a:lstStyle/>
          <a:p>
            <a:pPr>
              <a:lnSpc>
                <a:spcPct val="80000"/>
              </a:lnSpc>
              <a:spcBef>
                <a:spcPct val="20000"/>
              </a:spcBef>
              <a:buClr>
                <a:schemeClr val="bg2"/>
              </a:buClr>
              <a:buSzPct val="75000"/>
              <a:buFont typeface="Wingdings" pitchFamily="2" charset="2"/>
              <a:buNone/>
            </a:pPr>
            <a:r>
              <a:rPr lang="zh-CN" altLang="en-US" sz="2400">
                <a:ea typeface="华文细黑" pitchFamily="2" charset="-122"/>
              </a:rPr>
              <a:t>重复</a:t>
            </a:r>
            <a:r>
              <a:rPr lang="en-US" altLang="zh-CN" sz="2400">
                <a:ea typeface="华文细黑" pitchFamily="2" charset="-122"/>
              </a:rPr>
              <a:t>b</a:t>
            </a:r>
            <a:r>
              <a:rPr lang="zh-CN" altLang="en-US" sz="2400">
                <a:ea typeface="华文细黑" pitchFamily="2" charset="-122"/>
              </a:rPr>
              <a:t>和</a:t>
            </a:r>
            <a:r>
              <a:rPr lang="en-US" altLang="zh-CN" sz="2400">
                <a:ea typeface="华文细黑" pitchFamily="2" charset="-122"/>
              </a:rPr>
              <a:t>c</a:t>
            </a:r>
            <a:r>
              <a:rPr lang="zh-CN" altLang="en-US" sz="2400">
                <a:ea typeface="华文细黑" pitchFamily="2" charset="-122"/>
              </a:rPr>
              <a:t>两步操作，直到</a:t>
            </a:r>
            <a:r>
              <a:rPr lang="en-US" altLang="zh-CN" sz="2400">
                <a:ea typeface="华文细黑" pitchFamily="2" charset="-122"/>
              </a:rPr>
              <a:t>x=mid(</a:t>
            </a:r>
            <a:r>
              <a:rPr lang="zh-CN" altLang="en-US" sz="2400">
                <a:ea typeface="华文细黑" pitchFamily="2" charset="-122"/>
              </a:rPr>
              <a:t>找到</a:t>
            </a:r>
            <a:r>
              <a:rPr lang="en-US" altLang="zh-CN" sz="2400">
                <a:ea typeface="华文细黑" pitchFamily="2" charset="-122"/>
              </a:rPr>
              <a:t>)</a:t>
            </a:r>
            <a:r>
              <a:rPr lang="zh-CN" altLang="en-US" sz="2400">
                <a:ea typeface="华文细黑" pitchFamily="2" charset="-122"/>
              </a:rPr>
              <a:t>或</a:t>
            </a:r>
            <a:r>
              <a:rPr lang="en-US" altLang="zh-CN" sz="2400">
                <a:ea typeface="华文细黑" pitchFamily="2" charset="-122"/>
              </a:rPr>
              <a:t>low&gt;high(</a:t>
            </a:r>
            <a:r>
              <a:rPr lang="zh-CN" altLang="en-US" sz="2400">
                <a:ea typeface="华文细黑" pitchFamily="2" charset="-122"/>
              </a:rPr>
              <a:t>找遍了</a:t>
            </a:r>
            <a:r>
              <a:rPr lang="en-US" altLang="zh-CN" sz="2400">
                <a:ea typeface="华文细黑" pitchFamily="2" charset="-122"/>
              </a:rPr>
              <a:t>)</a:t>
            </a:r>
            <a:r>
              <a:rPr lang="zh-CN" altLang="en-US" sz="2400">
                <a:ea typeface="华文细黑" pitchFamily="2" charset="-122"/>
              </a:rPr>
              <a:t>为止。</a:t>
            </a:r>
            <a:endParaRPr lang="zh-CN" altLang="en-US">
              <a:ea typeface="华文细黑" pitchFamily="2" charset="-122"/>
            </a:endParaRPr>
          </a:p>
        </p:txBody>
      </p:sp>
      <p:sp>
        <p:nvSpPr>
          <p:cNvPr id="45061" name="Text Box 5"/>
          <p:cNvSpPr txBox="1">
            <a:spLocks noChangeArrowheads="1"/>
          </p:cNvSpPr>
          <p:nvPr/>
        </p:nvSpPr>
        <p:spPr bwMode="auto">
          <a:xfrm>
            <a:off x="804863" y="3349625"/>
            <a:ext cx="311150" cy="366713"/>
          </a:xfrm>
          <a:prstGeom prst="rect">
            <a:avLst/>
          </a:prstGeom>
          <a:noFill/>
          <a:ln w="9525">
            <a:noFill/>
            <a:miter lim="800000"/>
            <a:headEnd/>
            <a:tailEnd/>
          </a:ln>
        </p:spPr>
        <p:txBody>
          <a:bodyPr>
            <a:spAutoFit/>
          </a:bodyPr>
          <a:lstStyle/>
          <a:p>
            <a:r>
              <a:rPr lang="en-US" altLang="zh-CN" b="1">
                <a:solidFill>
                  <a:srgbClr val="A50021"/>
                </a:solidFill>
              </a:rPr>
              <a:t>a</a:t>
            </a:r>
          </a:p>
        </p:txBody>
      </p:sp>
      <p:sp>
        <p:nvSpPr>
          <p:cNvPr id="45062" name="Text Box 6"/>
          <p:cNvSpPr txBox="1">
            <a:spLocks noChangeArrowheads="1"/>
          </p:cNvSpPr>
          <p:nvPr/>
        </p:nvSpPr>
        <p:spPr bwMode="auto">
          <a:xfrm>
            <a:off x="827088" y="3709988"/>
            <a:ext cx="323850" cy="366712"/>
          </a:xfrm>
          <a:prstGeom prst="rect">
            <a:avLst/>
          </a:prstGeom>
          <a:noFill/>
          <a:ln w="9525">
            <a:noFill/>
            <a:miter lim="800000"/>
            <a:headEnd/>
            <a:tailEnd/>
          </a:ln>
        </p:spPr>
        <p:txBody>
          <a:bodyPr wrap="none">
            <a:spAutoFit/>
          </a:bodyPr>
          <a:lstStyle/>
          <a:p>
            <a:r>
              <a:rPr lang="en-US" altLang="zh-CN" b="1">
                <a:solidFill>
                  <a:srgbClr val="A50021"/>
                </a:solidFill>
              </a:rPr>
              <a:t>b</a:t>
            </a:r>
          </a:p>
        </p:txBody>
      </p:sp>
      <p:sp>
        <p:nvSpPr>
          <p:cNvPr id="45063" name="Text Box 7"/>
          <p:cNvSpPr txBox="1">
            <a:spLocks noChangeArrowheads="1"/>
          </p:cNvSpPr>
          <p:nvPr/>
        </p:nvSpPr>
        <p:spPr bwMode="auto">
          <a:xfrm>
            <a:off x="804863" y="4005263"/>
            <a:ext cx="311150" cy="366712"/>
          </a:xfrm>
          <a:prstGeom prst="rect">
            <a:avLst/>
          </a:prstGeom>
          <a:noFill/>
          <a:ln w="9525">
            <a:noFill/>
            <a:miter lim="800000"/>
            <a:headEnd/>
            <a:tailEnd/>
          </a:ln>
        </p:spPr>
        <p:txBody>
          <a:bodyPr wrap="none">
            <a:spAutoFit/>
          </a:bodyPr>
          <a:lstStyle/>
          <a:p>
            <a:r>
              <a:rPr lang="en-US" altLang="zh-CN" b="1">
                <a:solidFill>
                  <a:srgbClr val="A50021"/>
                </a:solidFill>
              </a:rPr>
              <a:t>c</a:t>
            </a:r>
          </a:p>
        </p:txBody>
      </p:sp>
    </p:spTree>
  </p:cSld>
  <p:clrMapOvr>
    <a:masterClrMapping/>
  </p:clrMapOvr>
  <p:transition>
    <p:blinds dir="vert"/>
  </p:transition>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900113" y="374650"/>
            <a:ext cx="7543800" cy="6149975"/>
          </a:xfrm>
          <a:prstGeom prst="rect">
            <a:avLst/>
          </a:prstGeom>
          <a:solidFill>
            <a:srgbClr val="993366"/>
          </a:solidFill>
          <a:ln w="28575">
            <a:solidFill>
              <a:srgbClr val="339966"/>
            </a:solidFill>
            <a:miter lim="800000"/>
            <a:headEnd/>
            <a:tailEnd/>
          </a:ln>
        </p:spPr>
        <p:txBody>
          <a:bodyPr>
            <a:spAutoFit/>
          </a:bodyPr>
          <a:lstStyle/>
          <a:p>
            <a:r>
              <a:rPr lang="en-US" altLang="zh-CN" sz="2200">
                <a:solidFill>
                  <a:srgbClr val="FFFF66"/>
                </a:solidFill>
                <a:ea typeface="华文细黑" pitchFamily="2" charset="-122"/>
              </a:rPr>
              <a:t>main()</a:t>
            </a:r>
          </a:p>
          <a:p>
            <a:r>
              <a:rPr lang="en-US" altLang="zh-CN" sz="2200">
                <a:solidFill>
                  <a:srgbClr val="FFFF66"/>
                </a:solidFill>
                <a:ea typeface="华文细黑" pitchFamily="2" charset="-122"/>
              </a:rPr>
              <a:t>{</a:t>
            </a:r>
          </a:p>
          <a:p>
            <a:r>
              <a:rPr lang="en-US" altLang="zh-CN" sz="2200">
                <a:solidFill>
                  <a:srgbClr val="FFFF66"/>
                </a:solidFill>
                <a:ea typeface="华文细黑" pitchFamily="2" charset="-122"/>
              </a:rPr>
              <a:t>     int a[9]={6,12,18,42,44,52,67,94,99};</a:t>
            </a:r>
          </a:p>
          <a:p>
            <a:r>
              <a:rPr lang="en-US" altLang="zh-CN" sz="2200">
                <a:solidFill>
                  <a:srgbClr val="FFFF66"/>
                </a:solidFill>
                <a:ea typeface="华文细黑" pitchFamily="2" charset="-122"/>
              </a:rPr>
              <a:t>     int low=0,mid,high=8,x;</a:t>
            </a:r>
          </a:p>
          <a:p>
            <a:r>
              <a:rPr lang="en-US" altLang="zh-CN" sz="2200">
                <a:solidFill>
                  <a:srgbClr val="FFFF66"/>
                </a:solidFill>
                <a:ea typeface="华文细黑" pitchFamily="2" charset="-122"/>
              </a:rPr>
              <a:t>     clrscr();</a:t>
            </a:r>
          </a:p>
          <a:p>
            <a:r>
              <a:rPr lang="en-US" altLang="zh-CN" sz="2200">
                <a:solidFill>
                  <a:srgbClr val="FFFF66"/>
                </a:solidFill>
                <a:ea typeface="华文细黑" pitchFamily="2" charset="-122"/>
              </a:rPr>
              <a:t>     printf("</a:t>
            </a:r>
            <a:r>
              <a:rPr lang="zh-CN" altLang="en-US" sz="2200">
                <a:solidFill>
                  <a:srgbClr val="FFFF66"/>
                </a:solidFill>
                <a:ea typeface="华文细黑" pitchFamily="2" charset="-122"/>
              </a:rPr>
              <a:t>请输入要查找的数 </a:t>
            </a:r>
            <a:r>
              <a:rPr lang="en-US" altLang="zh-CN" sz="2200">
                <a:solidFill>
                  <a:srgbClr val="FFFF66"/>
                </a:solidFill>
                <a:ea typeface="华文细黑" pitchFamily="2" charset="-122"/>
              </a:rPr>
              <a:t>x=");</a:t>
            </a:r>
          </a:p>
          <a:p>
            <a:r>
              <a:rPr lang="en-US" altLang="zh-CN" sz="2200">
                <a:solidFill>
                  <a:srgbClr val="FFFF66"/>
                </a:solidFill>
                <a:ea typeface="华文细黑" pitchFamily="2" charset="-122"/>
              </a:rPr>
              <a:t>     scanf("%d",&amp;x);</a:t>
            </a:r>
          </a:p>
          <a:p>
            <a:r>
              <a:rPr lang="en-US" altLang="zh-CN" sz="2200">
                <a:solidFill>
                  <a:srgbClr val="FFFF66"/>
                </a:solidFill>
                <a:ea typeface="华文细黑" pitchFamily="2" charset="-122"/>
              </a:rPr>
              <a:t>     do { </a:t>
            </a:r>
          </a:p>
          <a:p>
            <a:r>
              <a:rPr lang="en-US" altLang="zh-CN" sz="2200">
                <a:solidFill>
                  <a:srgbClr val="FFFF66"/>
                </a:solidFill>
                <a:ea typeface="华文细黑" pitchFamily="2" charset="-122"/>
              </a:rPr>
              <a:t>          mid=(low+high)/2;</a:t>
            </a:r>
          </a:p>
          <a:p>
            <a:r>
              <a:rPr lang="en-US" altLang="zh-CN" sz="2200">
                <a:solidFill>
                  <a:srgbClr val="FFFF66"/>
                </a:solidFill>
                <a:ea typeface="华文细黑" pitchFamily="2" charset="-122"/>
              </a:rPr>
              <a:t>          if (x==a[mid])</a:t>
            </a:r>
          </a:p>
          <a:p>
            <a:r>
              <a:rPr lang="en-US" altLang="zh-CN" sz="2200">
                <a:solidFill>
                  <a:srgbClr val="FFFF66"/>
                </a:solidFill>
                <a:ea typeface="华文细黑" pitchFamily="2" charset="-122"/>
              </a:rPr>
              <a:t>          {</a:t>
            </a:r>
          </a:p>
          <a:p>
            <a:r>
              <a:rPr lang="en-US" altLang="zh-CN" sz="2200">
                <a:solidFill>
                  <a:srgbClr val="FFFF66"/>
                </a:solidFill>
                <a:ea typeface="华文细黑" pitchFamily="2" charset="-122"/>
              </a:rPr>
              <a:t>               printf("</a:t>
            </a:r>
            <a:r>
              <a:rPr lang="zh-CN" altLang="en-US" sz="2200">
                <a:solidFill>
                  <a:srgbClr val="FFFF66"/>
                </a:solidFill>
                <a:ea typeface="华文细黑" pitchFamily="2" charset="-122"/>
              </a:rPr>
              <a:t>找到了</a:t>
            </a:r>
            <a:r>
              <a:rPr lang="en-US" altLang="zh-CN" sz="2200">
                <a:solidFill>
                  <a:srgbClr val="FFFF66"/>
                </a:solidFill>
                <a:ea typeface="华文细黑" pitchFamily="2" charset="-122"/>
              </a:rPr>
              <a:t>!</a:t>
            </a:r>
            <a:r>
              <a:rPr lang="zh-CN" altLang="en-US" sz="2200">
                <a:solidFill>
                  <a:srgbClr val="FFFF66"/>
                </a:solidFill>
                <a:ea typeface="华文细黑" pitchFamily="2" charset="-122"/>
              </a:rPr>
              <a:t>是第</a:t>
            </a:r>
            <a:r>
              <a:rPr lang="en-US" altLang="zh-CN" sz="2200">
                <a:solidFill>
                  <a:srgbClr val="FFFF66"/>
                </a:solidFill>
                <a:ea typeface="华文细黑" pitchFamily="2" charset="-122"/>
              </a:rPr>
              <a:t>%d</a:t>
            </a:r>
            <a:r>
              <a:rPr lang="zh-CN" altLang="en-US" sz="2200">
                <a:solidFill>
                  <a:srgbClr val="FFFF66"/>
                </a:solidFill>
                <a:ea typeface="华文细黑" pitchFamily="2" charset="-122"/>
              </a:rPr>
              <a:t>号元素。</a:t>
            </a:r>
            <a:r>
              <a:rPr lang="en-US" altLang="zh-CN" sz="2200">
                <a:solidFill>
                  <a:srgbClr val="FFFF66"/>
                </a:solidFill>
                <a:ea typeface="华文细黑" pitchFamily="2" charset="-122"/>
              </a:rPr>
              <a:t>\n",mid);break;</a:t>
            </a:r>
          </a:p>
          <a:p>
            <a:r>
              <a:rPr lang="en-US" altLang="zh-CN" sz="2200">
                <a:solidFill>
                  <a:srgbClr val="FFFF66"/>
                </a:solidFill>
                <a:ea typeface="华文细黑" pitchFamily="2" charset="-122"/>
              </a:rPr>
              <a:t>          }</a:t>
            </a:r>
          </a:p>
          <a:p>
            <a:r>
              <a:rPr lang="en-US" altLang="zh-CN" sz="2200">
                <a:solidFill>
                  <a:srgbClr val="FFFF66"/>
                </a:solidFill>
                <a:ea typeface="华文细黑" pitchFamily="2" charset="-122"/>
              </a:rPr>
              <a:t>          else if(x&gt;a[mid]) low=mid+1;</a:t>
            </a:r>
          </a:p>
          <a:p>
            <a:r>
              <a:rPr lang="en-US" altLang="zh-CN" sz="2200">
                <a:solidFill>
                  <a:srgbClr val="FFFF66"/>
                </a:solidFill>
                <a:ea typeface="华文细黑" pitchFamily="2" charset="-122"/>
              </a:rPr>
              <a:t>                 else high=mid-1;</a:t>
            </a:r>
          </a:p>
          <a:p>
            <a:r>
              <a:rPr lang="en-US" altLang="zh-CN" sz="2200">
                <a:solidFill>
                  <a:srgbClr val="FFFF66"/>
                </a:solidFill>
                <a:ea typeface="华文细黑" pitchFamily="2" charset="-122"/>
              </a:rPr>
              <a:t>      } while (low&lt;=high);</a:t>
            </a:r>
          </a:p>
          <a:p>
            <a:r>
              <a:rPr lang="en-US" altLang="zh-CN" sz="2200">
                <a:solidFill>
                  <a:srgbClr val="FFFF66"/>
                </a:solidFill>
                <a:ea typeface="华文细黑" pitchFamily="2" charset="-122"/>
              </a:rPr>
              <a:t>     if (low&gt;high)  printf("</a:t>
            </a:r>
            <a:r>
              <a:rPr lang="zh-CN" altLang="en-US" sz="2200">
                <a:solidFill>
                  <a:srgbClr val="FFFF66"/>
                </a:solidFill>
                <a:ea typeface="华文细黑" pitchFamily="2" charset="-122"/>
              </a:rPr>
              <a:t>没找到</a:t>
            </a:r>
            <a:r>
              <a:rPr lang="en-US" altLang="zh-CN" sz="2200">
                <a:solidFill>
                  <a:srgbClr val="FFFF66"/>
                </a:solidFill>
                <a:ea typeface="华文细黑" pitchFamily="2" charset="-122"/>
              </a:rPr>
              <a:t>!\n");</a:t>
            </a:r>
          </a:p>
          <a:p>
            <a:r>
              <a:rPr lang="en-US" altLang="zh-CN" sz="2200">
                <a:solidFill>
                  <a:srgbClr val="FFFF66"/>
                </a:solidFill>
                <a:ea typeface="华文细黑" pitchFamily="2" charset="-122"/>
              </a:rPr>
              <a:t>}</a:t>
            </a:r>
          </a:p>
        </p:txBody>
      </p:sp>
    </p:spTree>
  </p:cSld>
  <p:clrMapOvr>
    <a:masterClrMapping/>
  </p:clrMapOvr>
  <p:transition>
    <p:blinds dir="vert"/>
  </p:transition>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57200"/>
            <a:ext cx="8229600" cy="668338"/>
          </a:xfrm>
        </p:spPr>
        <p:txBody>
          <a:bodyPr/>
          <a:lstStyle/>
          <a:p>
            <a:pPr eaLnBrk="1" hangingPunct="1"/>
            <a:r>
              <a:rPr lang="en-US" altLang="zh-CN" sz="3200" smtClean="0">
                <a:ea typeface="华文细黑" pitchFamily="2" charset="-122"/>
              </a:rPr>
              <a:t>3</a:t>
            </a:r>
            <a:r>
              <a:rPr lang="zh-CN" altLang="en-US" sz="3200" smtClean="0">
                <a:ea typeface="华文细黑" pitchFamily="2" charset="-122"/>
              </a:rPr>
              <a:t>、矩阵运算</a:t>
            </a:r>
            <a:r>
              <a:rPr lang="zh-CN" altLang="en-US" sz="4000" smtClean="0"/>
              <a:t> </a:t>
            </a:r>
          </a:p>
        </p:txBody>
      </p:sp>
      <p:sp>
        <p:nvSpPr>
          <p:cNvPr id="47107" name="Rectangle 3"/>
          <p:cNvSpPr>
            <a:spLocks noGrp="1" noChangeArrowheads="1"/>
          </p:cNvSpPr>
          <p:nvPr>
            <p:ph type="body" idx="1"/>
          </p:nvPr>
        </p:nvSpPr>
        <p:spPr>
          <a:xfrm>
            <a:off x="0" y="1196975"/>
            <a:ext cx="9144000" cy="936625"/>
          </a:xfrm>
        </p:spPr>
        <p:txBody>
          <a:bodyPr/>
          <a:lstStyle/>
          <a:p>
            <a:pPr marL="0" indent="0" eaLnBrk="1" hangingPunct="1">
              <a:lnSpc>
                <a:spcPct val="90000"/>
              </a:lnSpc>
              <a:buFont typeface="Wingdings" pitchFamily="2" charset="2"/>
              <a:buNone/>
            </a:pPr>
            <a:r>
              <a:rPr lang="en-US" altLang="zh-CN" sz="2400" smtClean="0">
                <a:latin typeface="华文细黑" pitchFamily="2" charset="-122"/>
                <a:ea typeface="华文细黑" pitchFamily="2" charset="-122"/>
              </a:rPr>
              <a:t>【</a:t>
            </a:r>
            <a:r>
              <a:rPr lang="zh-CN" altLang="en-US" sz="2400" smtClean="0">
                <a:latin typeface="华文细黑" pitchFamily="2" charset="-122"/>
                <a:ea typeface="华文细黑" pitchFamily="2" charset="-122"/>
              </a:rPr>
              <a:t>例一</a:t>
            </a:r>
            <a:r>
              <a:rPr lang="en-US" altLang="zh-CN" sz="2400" smtClean="0">
                <a:latin typeface="华文细黑" pitchFamily="2" charset="-122"/>
                <a:ea typeface="华文细黑" pitchFamily="2" charset="-122"/>
              </a:rPr>
              <a:t>】</a:t>
            </a:r>
            <a:r>
              <a:rPr lang="zh-CN" altLang="en-US" sz="2400" smtClean="0">
                <a:latin typeface="华文细黑" pitchFamily="2" charset="-122"/>
                <a:ea typeface="华文细黑" pitchFamily="2" charset="-122"/>
              </a:rPr>
              <a:t>有一</a:t>
            </a:r>
            <a:r>
              <a:rPr lang="en-US" altLang="zh-CN" sz="2400" smtClean="0">
                <a:latin typeface="华文细黑" pitchFamily="2" charset="-122"/>
                <a:ea typeface="华文细黑" pitchFamily="2" charset="-122"/>
              </a:rPr>
              <a:t>3×4</a:t>
            </a:r>
            <a:r>
              <a:rPr lang="zh-CN" altLang="en-US" sz="2400" smtClean="0">
                <a:latin typeface="华文细黑" pitchFamily="2" charset="-122"/>
                <a:ea typeface="华文细黑" pitchFamily="2" charset="-122"/>
              </a:rPr>
              <a:t>矩阵，编程求其元素最大值并输出其行、列号。</a:t>
            </a:r>
          </a:p>
        </p:txBody>
      </p:sp>
      <p:sp>
        <p:nvSpPr>
          <p:cNvPr id="47108" name="Text Box 4"/>
          <p:cNvSpPr txBox="1">
            <a:spLocks noChangeArrowheads="1"/>
          </p:cNvSpPr>
          <p:nvPr/>
        </p:nvSpPr>
        <p:spPr bwMode="auto">
          <a:xfrm>
            <a:off x="3348038" y="1773238"/>
            <a:ext cx="5097462" cy="4689475"/>
          </a:xfrm>
          <a:prstGeom prst="rect">
            <a:avLst/>
          </a:prstGeom>
          <a:solidFill>
            <a:srgbClr val="993366"/>
          </a:solidFill>
          <a:ln w="25400">
            <a:solidFill>
              <a:srgbClr val="FF6600"/>
            </a:solidFill>
            <a:miter lim="800000"/>
            <a:headEnd/>
            <a:tailEnd/>
          </a:ln>
        </p:spPr>
        <p:txBody>
          <a:bodyPr wrap="none">
            <a:spAutoFit/>
          </a:bodyPr>
          <a:lstStyle/>
          <a:p>
            <a:r>
              <a:rPr lang="en-US" altLang="zh-CN" sz="2000">
                <a:solidFill>
                  <a:schemeClr val="bg1"/>
                </a:solidFill>
              </a:rPr>
              <a:t>main()</a:t>
            </a:r>
          </a:p>
          <a:p>
            <a:r>
              <a:rPr lang="en-US" altLang="zh-CN" sz="2000">
                <a:solidFill>
                  <a:schemeClr val="bg1"/>
                </a:solidFill>
              </a:rPr>
              <a:t>{ </a:t>
            </a:r>
          </a:p>
          <a:p>
            <a:r>
              <a:rPr lang="en-US" altLang="zh-CN" sz="2000">
                <a:solidFill>
                  <a:schemeClr val="bg1"/>
                </a:solidFill>
              </a:rPr>
              <a:t>    int i,j,x,y,max;</a:t>
            </a:r>
          </a:p>
          <a:p>
            <a:r>
              <a:rPr lang="en-US" altLang="zh-CN" sz="2000">
                <a:solidFill>
                  <a:schemeClr val="bg1"/>
                </a:solidFill>
              </a:rPr>
              <a:t>    int a[][4]={3,5,8,1,6,9,7,12,-6};</a:t>
            </a:r>
          </a:p>
          <a:p>
            <a:r>
              <a:rPr lang="en-US" altLang="zh-CN" sz="2000">
                <a:solidFill>
                  <a:schemeClr val="bg1"/>
                </a:solidFill>
              </a:rPr>
              <a:t>    max=a[0][0];</a:t>
            </a:r>
          </a:p>
          <a:p>
            <a:r>
              <a:rPr lang="en-US" altLang="zh-CN" sz="2000">
                <a:solidFill>
                  <a:schemeClr val="bg1"/>
                </a:solidFill>
              </a:rPr>
              <a:t>    for (i=0;i&lt;3;i++)</a:t>
            </a:r>
          </a:p>
          <a:p>
            <a:r>
              <a:rPr lang="en-US" altLang="zh-CN" sz="2000">
                <a:solidFill>
                  <a:schemeClr val="bg1"/>
                </a:solidFill>
              </a:rPr>
              <a:t>       for (j=0;j&lt;4;j++)</a:t>
            </a:r>
          </a:p>
          <a:p>
            <a:r>
              <a:rPr lang="en-US" altLang="zh-CN" sz="2000">
                <a:solidFill>
                  <a:schemeClr val="bg1"/>
                </a:solidFill>
              </a:rPr>
              <a:t>          if (a[i][j]&gt;max)</a:t>
            </a:r>
          </a:p>
          <a:p>
            <a:r>
              <a:rPr lang="en-US" altLang="zh-CN" sz="2000">
                <a:solidFill>
                  <a:schemeClr val="bg1"/>
                </a:solidFill>
              </a:rPr>
              <a:t>          { </a:t>
            </a:r>
          </a:p>
          <a:p>
            <a:r>
              <a:rPr lang="en-US" altLang="zh-CN" sz="2000">
                <a:solidFill>
                  <a:schemeClr val="bg1"/>
                </a:solidFill>
              </a:rPr>
              <a:t>               max=a[i][j];</a:t>
            </a:r>
          </a:p>
          <a:p>
            <a:r>
              <a:rPr lang="en-US" altLang="zh-CN" sz="2000">
                <a:solidFill>
                  <a:schemeClr val="bg1"/>
                </a:solidFill>
              </a:rPr>
              <a:t>               x=i;</a:t>
            </a:r>
          </a:p>
          <a:p>
            <a:r>
              <a:rPr lang="en-US" altLang="zh-CN" sz="2000">
                <a:solidFill>
                  <a:schemeClr val="bg1"/>
                </a:solidFill>
              </a:rPr>
              <a:t>               y=j;</a:t>
            </a:r>
          </a:p>
          <a:p>
            <a:r>
              <a:rPr lang="en-US" altLang="zh-CN" sz="2000">
                <a:solidFill>
                  <a:schemeClr val="bg1"/>
                </a:solidFill>
              </a:rPr>
              <a:t>          }</a:t>
            </a:r>
          </a:p>
          <a:p>
            <a:r>
              <a:rPr lang="en-US" altLang="zh-CN" sz="2000">
                <a:solidFill>
                  <a:schemeClr val="bg1"/>
                </a:solidFill>
              </a:rPr>
              <a:t>    printf("max is a[%d][%d]=%d\n",x,y,max);</a:t>
            </a:r>
          </a:p>
          <a:p>
            <a:r>
              <a:rPr lang="en-US" altLang="zh-CN" sz="2000">
                <a:solidFill>
                  <a:schemeClr val="bg1"/>
                </a:solidFill>
              </a:rPr>
              <a:t>}</a:t>
            </a:r>
          </a:p>
        </p:txBody>
      </p:sp>
      <p:sp>
        <p:nvSpPr>
          <p:cNvPr id="47109" name="Text Box 5"/>
          <p:cNvSpPr txBox="1">
            <a:spLocks noChangeArrowheads="1"/>
          </p:cNvSpPr>
          <p:nvPr/>
        </p:nvSpPr>
        <p:spPr bwMode="auto">
          <a:xfrm>
            <a:off x="684213" y="2205038"/>
            <a:ext cx="1816100" cy="1212850"/>
          </a:xfrm>
          <a:prstGeom prst="rect">
            <a:avLst/>
          </a:prstGeom>
          <a:solidFill>
            <a:srgbClr val="CCFFFF"/>
          </a:solidFill>
          <a:ln w="25400">
            <a:solidFill>
              <a:srgbClr val="FF6600"/>
            </a:solidFill>
            <a:miter lim="800000"/>
            <a:headEnd/>
            <a:tailEnd/>
          </a:ln>
        </p:spPr>
        <p:txBody>
          <a:bodyPr wrap="none">
            <a:spAutoFit/>
          </a:bodyPr>
          <a:lstStyle/>
          <a:p>
            <a:r>
              <a:rPr lang="en-US" altLang="zh-CN" sz="2400"/>
              <a:t> 3   5   8   1</a:t>
            </a:r>
          </a:p>
          <a:p>
            <a:r>
              <a:rPr lang="en-US" altLang="zh-CN" sz="2400"/>
              <a:t> 6   9   7  12</a:t>
            </a:r>
          </a:p>
          <a:p>
            <a:r>
              <a:rPr lang="en-US" altLang="zh-CN" sz="2400"/>
              <a:t>-6   0   0   0</a:t>
            </a:r>
          </a:p>
        </p:txBody>
      </p:sp>
      <p:sp>
        <p:nvSpPr>
          <p:cNvPr id="72710" name="Text Box 6"/>
          <p:cNvSpPr txBox="1">
            <a:spLocks noChangeArrowheads="1"/>
          </p:cNvSpPr>
          <p:nvPr/>
        </p:nvSpPr>
        <p:spPr bwMode="auto">
          <a:xfrm>
            <a:off x="539750" y="3789363"/>
            <a:ext cx="2757488" cy="822325"/>
          </a:xfrm>
          <a:prstGeom prst="rect">
            <a:avLst/>
          </a:prstGeom>
          <a:noFill/>
          <a:ln w="9525">
            <a:noFill/>
            <a:miter lim="800000"/>
            <a:headEnd/>
            <a:tailEnd/>
          </a:ln>
        </p:spPr>
        <p:txBody>
          <a:bodyPr>
            <a:spAutoFit/>
          </a:bodyPr>
          <a:lstStyle/>
          <a:p>
            <a:r>
              <a:rPr lang="zh-CN" altLang="en-US" sz="2400">
                <a:solidFill>
                  <a:srgbClr val="CC0000"/>
                </a:solidFill>
                <a:ea typeface="华文细黑" pitchFamily="2" charset="-122"/>
              </a:rPr>
              <a:t>要点：用两重循环遍历所有元素。</a:t>
            </a:r>
          </a:p>
        </p:txBody>
      </p:sp>
      <p:sp>
        <p:nvSpPr>
          <p:cNvPr id="72711" name="Text Box 7"/>
          <p:cNvSpPr txBox="1">
            <a:spLocks noChangeArrowheads="1"/>
          </p:cNvSpPr>
          <p:nvPr/>
        </p:nvSpPr>
        <p:spPr bwMode="auto">
          <a:xfrm>
            <a:off x="468313" y="4941888"/>
            <a:ext cx="2546350" cy="822325"/>
          </a:xfrm>
          <a:prstGeom prst="rect">
            <a:avLst/>
          </a:prstGeom>
          <a:noFill/>
          <a:ln w="9525">
            <a:noFill/>
            <a:miter lim="800000"/>
            <a:headEnd/>
            <a:tailEnd/>
          </a:ln>
        </p:spPr>
        <p:txBody>
          <a:bodyPr wrap="none">
            <a:spAutoFit/>
          </a:bodyPr>
          <a:lstStyle/>
          <a:p>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讨论</a:t>
            </a:r>
            <a:r>
              <a:rPr lang="en-US" altLang="zh-CN" sz="2400">
                <a:latin typeface="华文细黑" pitchFamily="2" charset="-122"/>
                <a:ea typeface="华文细黑" pitchFamily="2" charset="-122"/>
              </a:rPr>
              <a:t>】</a:t>
            </a:r>
          </a:p>
          <a:p>
            <a:r>
              <a:rPr lang="en-US" altLang="zh-CN" sz="2400">
                <a:latin typeface="华文细黑" pitchFamily="2" charset="-122"/>
                <a:ea typeface="华文细黑" pitchFamily="2" charset="-122"/>
              </a:rPr>
              <a:t>  </a:t>
            </a:r>
            <a:r>
              <a:rPr lang="zh-CN" altLang="en-US" sz="2400">
                <a:latin typeface="华文细黑" pitchFamily="2" charset="-122"/>
                <a:ea typeface="华文细黑" pitchFamily="2" charset="-122"/>
              </a:rPr>
              <a:t>如果求最小值？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blinds(horizontal)">
                                      <p:cBhvr>
                                        <p:cTn id="7" dur="500"/>
                                        <p:tgtEl>
                                          <p:spTgt spid="727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2711"/>
                                        </p:tgtEl>
                                        <p:attrNameLst>
                                          <p:attrName>style.visibility</p:attrName>
                                        </p:attrNameLst>
                                      </p:cBhvr>
                                      <p:to>
                                        <p:strVal val="visible"/>
                                      </p:to>
                                    </p:set>
                                    <p:anim calcmode="lin" valueType="num">
                                      <p:cBhvr additive="base">
                                        <p:cTn id="12" dur="500" fill="hold"/>
                                        <p:tgtEl>
                                          <p:spTgt spid="72711"/>
                                        </p:tgtEl>
                                        <p:attrNameLst>
                                          <p:attrName>ppt_x</p:attrName>
                                        </p:attrNameLst>
                                      </p:cBhvr>
                                      <p:tavLst>
                                        <p:tav tm="0">
                                          <p:val>
                                            <p:strVal val="#ppt_x"/>
                                          </p:val>
                                        </p:tav>
                                        <p:tav tm="100000">
                                          <p:val>
                                            <p:strVal val="#ppt_x"/>
                                          </p:val>
                                        </p:tav>
                                      </p:tavLst>
                                    </p:anim>
                                    <p:anim calcmode="lin" valueType="num">
                                      <p:cBhvr additive="base">
                                        <p:cTn id="13"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p:bldP spid="72711" grpId="0"/>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457200"/>
            <a:ext cx="8229600" cy="1100138"/>
          </a:xfrm>
        </p:spPr>
        <p:txBody>
          <a:bodyPr/>
          <a:lstStyle/>
          <a:p>
            <a:pPr eaLnBrk="1" hangingPunct="1"/>
            <a:r>
              <a:rPr lang="en-US" altLang="zh-CN" sz="2800" smtClean="0">
                <a:ea typeface="华文细黑" pitchFamily="2" charset="-122"/>
              </a:rPr>
              <a:t>【</a:t>
            </a:r>
            <a:r>
              <a:rPr lang="zh-CN" altLang="en-US" sz="2800" smtClean="0">
                <a:ea typeface="华文细黑" pitchFamily="2" charset="-122"/>
              </a:rPr>
              <a:t>例二</a:t>
            </a:r>
            <a:r>
              <a:rPr lang="en-US" altLang="zh-CN" sz="2800" smtClean="0">
                <a:ea typeface="华文细黑" pitchFamily="2" charset="-122"/>
              </a:rPr>
              <a:t>】</a:t>
            </a:r>
            <a:r>
              <a:rPr lang="zh-CN" altLang="en-US" sz="2800" smtClean="0">
                <a:ea typeface="华文细黑" pitchFamily="2" charset="-122"/>
              </a:rPr>
              <a:t>求矩阵</a:t>
            </a:r>
            <a:r>
              <a:rPr lang="en-US" altLang="zh-CN" sz="2800" smtClean="0">
                <a:ea typeface="华文细黑" pitchFamily="2" charset="-122"/>
              </a:rPr>
              <a:t>a</a:t>
            </a:r>
            <a:r>
              <a:rPr lang="zh-CN" altLang="en-US" sz="2800" smtClean="0">
                <a:ea typeface="华文细黑" pitchFamily="2" charset="-122"/>
              </a:rPr>
              <a:t>、</a:t>
            </a:r>
            <a:r>
              <a:rPr lang="en-US" altLang="zh-CN" sz="2800" smtClean="0">
                <a:ea typeface="华文细黑" pitchFamily="2" charset="-122"/>
              </a:rPr>
              <a:t>b</a:t>
            </a:r>
            <a:r>
              <a:rPr lang="zh-CN" altLang="en-US" sz="2800" smtClean="0">
                <a:ea typeface="华文细黑" pitchFamily="2" charset="-122"/>
              </a:rPr>
              <a:t>乘积，结果存入矩阵</a:t>
            </a:r>
            <a:r>
              <a:rPr lang="en-US" altLang="zh-CN" sz="2800" smtClean="0">
                <a:ea typeface="华文细黑" pitchFamily="2" charset="-122"/>
              </a:rPr>
              <a:t>c</a:t>
            </a:r>
            <a:r>
              <a:rPr lang="zh-CN" altLang="en-US" sz="2800" smtClean="0">
                <a:ea typeface="华文细黑" pitchFamily="2" charset="-122"/>
              </a:rPr>
              <a:t>中并按矩阵形式输出。</a:t>
            </a:r>
            <a:r>
              <a:rPr lang="zh-CN" altLang="en-US" smtClean="0"/>
              <a:t> </a:t>
            </a:r>
          </a:p>
        </p:txBody>
      </p:sp>
      <p:sp>
        <p:nvSpPr>
          <p:cNvPr id="1028" name="Rectangle 3"/>
          <p:cNvSpPr>
            <a:spLocks noGrp="1" noChangeArrowheads="1"/>
          </p:cNvSpPr>
          <p:nvPr>
            <p:ph type="body" sz="half" idx="1"/>
          </p:nvPr>
        </p:nvSpPr>
        <p:spPr>
          <a:xfrm>
            <a:off x="468313" y="1700213"/>
            <a:ext cx="8218487" cy="1087437"/>
          </a:xfrm>
        </p:spPr>
        <p:txBody>
          <a:bodyPr/>
          <a:lstStyle/>
          <a:p>
            <a:pPr eaLnBrk="1" hangingPunct="1">
              <a:lnSpc>
                <a:spcPct val="90000"/>
              </a:lnSpc>
              <a:buFont typeface="Wingdings" pitchFamily="2" charset="2"/>
              <a:buNone/>
            </a:pPr>
            <a:r>
              <a:rPr lang="en-US" altLang="zh-CN" sz="2400" smtClean="0">
                <a:ea typeface="华文细黑" pitchFamily="2" charset="-122"/>
              </a:rPr>
              <a:t>【</a:t>
            </a:r>
            <a:r>
              <a:rPr lang="zh-CN" altLang="en-US" sz="2400" smtClean="0">
                <a:ea typeface="华文细黑" pitchFamily="2" charset="-122"/>
              </a:rPr>
              <a:t>说明</a:t>
            </a:r>
            <a:r>
              <a:rPr lang="en-US" altLang="zh-CN" sz="2400" smtClean="0">
                <a:ea typeface="华文细黑" pitchFamily="2" charset="-122"/>
              </a:rPr>
              <a:t>】</a:t>
            </a:r>
            <a:r>
              <a:rPr lang="zh-CN" altLang="en-US" sz="2400" smtClean="0">
                <a:ea typeface="华文细黑" pitchFamily="2" charset="-122"/>
              </a:rPr>
              <a:t>矩阵相乘的规则：一个</a:t>
            </a:r>
            <a:r>
              <a:rPr lang="en-US" altLang="zh-CN" sz="2400" smtClean="0">
                <a:ea typeface="华文细黑" pitchFamily="2" charset="-122"/>
              </a:rPr>
              <a:t>m×p</a:t>
            </a:r>
            <a:r>
              <a:rPr lang="zh-CN" altLang="en-US" sz="2400" smtClean="0">
                <a:ea typeface="华文细黑" pitchFamily="2" charset="-122"/>
              </a:rPr>
              <a:t>矩阵</a:t>
            </a:r>
            <a:r>
              <a:rPr lang="en-US" altLang="zh-CN" sz="2400" smtClean="0">
                <a:ea typeface="华文细黑" pitchFamily="2" charset="-122"/>
              </a:rPr>
              <a:t>A=</a:t>
            </a:r>
            <a:r>
              <a:rPr lang="zh-CN" altLang="en-US" sz="2400" smtClean="0">
                <a:ea typeface="华文细黑" pitchFamily="2" charset="-122"/>
              </a:rPr>
              <a:t>（</a:t>
            </a:r>
            <a:r>
              <a:rPr lang="en-US" altLang="zh-CN" sz="2400" smtClean="0">
                <a:ea typeface="华文细黑" pitchFamily="2" charset="-122"/>
              </a:rPr>
              <a:t>aij</a:t>
            </a:r>
            <a:r>
              <a:rPr lang="zh-CN" altLang="en-US" sz="2400" smtClean="0">
                <a:ea typeface="华文细黑" pitchFamily="2" charset="-122"/>
              </a:rPr>
              <a:t>），可以右乘一个</a:t>
            </a:r>
            <a:r>
              <a:rPr lang="en-US" altLang="zh-CN" sz="2400" smtClean="0">
                <a:ea typeface="华文细黑" pitchFamily="2" charset="-122"/>
              </a:rPr>
              <a:t>p×n</a:t>
            </a:r>
            <a:r>
              <a:rPr lang="zh-CN" altLang="en-US" sz="2400" smtClean="0">
                <a:ea typeface="华文细黑" pitchFamily="2" charset="-122"/>
              </a:rPr>
              <a:t>矩阵</a:t>
            </a:r>
            <a:r>
              <a:rPr lang="en-US" altLang="zh-CN" sz="2400" smtClean="0">
                <a:ea typeface="华文细黑" pitchFamily="2" charset="-122"/>
              </a:rPr>
              <a:t>B</a:t>
            </a:r>
            <a:r>
              <a:rPr lang="zh-CN" altLang="en-US" sz="2400" smtClean="0">
                <a:ea typeface="华文细黑" pitchFamily="2" charset="-122"/>
              </a:rPr>
              <a:t>（</a:t>
            </a:r>
            <a:r>
              <a:rPr lang="en-US" altLang="zh-CN" sz="2400" smtClean="0">
                <a:ea typeface="华文细黑" pitchFamily="2" charset="-122"/>
              </a:rPr>
              <a:t>bij</a:t>
            </a:r>
            <a:r>
              <a:rPr lang="zh-CN" altLang="en-US" sz="2400" smtClean="0">
                <a:ea typeface="华文细黑" pitchFamily="2" charset="-122"/>
              </a:rPr>
              <a:t>）</a:t>
            </a:r>
            <a:r>
              <a:rPr lang="en-US" altLang="zh-CN" sz="2400" smtClean="0">
                <a:ea typeface="华文细黑" pitchFamily="2" charset="-122"/>
              </a:rPr>
              <a:t>,</a:t>
            </a:r>
            <a:r>
              <a:rPr lang="zh-CN" altLang="en-US" sz="2400" smtClean="0">
                <a:ea typeface="华文细黑" pitchFamily="2" charset="-122"/>
              </a:rPr>
              <a:t>得到一个</a:t>
            </a:r>
            <a:r>
              <a:rPr lang="en-US" altLang="zh-CN" sz="2400" smtClean="0">
                <a:ea typeface="华文细黑" pitchFamily="2" charset="-122"/>
              </a:rPr>
              <a:t>m×n</a:t>
            </a:r>
            <a:r>
              <a:rPr lang="zh-CN" altLang="en-US" sz="2400" smtClean="0">
                <a:ea typeface="华文细黑" pitchFamily="2" charset="-122"/>
              </a:rPr>
              <a:t>矩阵</a:t>
            </a:r>
            <a:r>
              <a:rPr lang="en-US" altLang="zh-CN" sz="2400" smtClean="0">
                <a:ea typeface="华文细黑" pitchFamily="2" charset="-122"/>
              </a:rPr>
              <a:t>C(cij),</a:t>
            </a:r>
            <a:r>
              <a:rPr lang="zh-CN" altLang="en-US" sz="2400" smtClean="0">
                <a:ea typeface="华文细黑" pitchFamily="2" charset="-122"/>
              </a:rPr>
              <a:t>其中</a:t>
            </a:r>
            <a:r>
              <a:rPr lang="en-US" altLang="zh-CN" sz="2400" smtClean="0">
                <a:ea typeface="华文细黑" pitchFamily="2" charset="-122"/>
              </a:rPr>
              <a:t>(i=1,2,…,m</a:t>
            </a:r>
            <a:r>
              <a:rPr lang="zh-CN" altLang="en-US" sz="2400" smtClean="0">
                <a:ea typeface="华文细黑" pitchFamily="2" charset="-122"/>
              </a:rPr>
              <a:t>，</a:t>
            </a:r>
            <a:r>
              <a:rPr lang="en-US" altLang="zh-CN" sz="2400" smtClean="0">
                <a:ea typeface="华文细黑" pitchFamily="2" charset="-122"/>
              </a:rPr>
              <a:t>j=1,2,…,n) </a:t>
            </a:r>
            <a:r>
              <a:rPr lang="zh-CN" altLang="en-US" sz="2400" smtClean="0">
                <a:ea typeface="华文细黑" pitchFamily="2" charset="-122"/>
              </a:rPr>
              <a:t>：</a:t>
            </a:r>
          </a:p>
        </p:txBody>
      </p:sp>
      <p:sp>
        <p:nvSpPr>
          <p:cNvPr id="1029" name="Rectangle 5"/>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4"/>
          <p:cNvGraphicFramePr>
            <a:graphicFrameLocks noChangeAspect="1"/>
          </p:cNvGraphicFramePr>
          <p:nvPr/>
        </p:nvGraphicFramePr>
        <p:xfrm>
          <a:off x="971550" y="2997200"/>
          <a:ext cx="7092950" cy="1236663"/>
        </p:xfrm>
        <a:graphic>
          <a:graphicData uri="http://schemas.openxmlformats.org/presentationml/2006/ole">
            <p:oleObj spid="_x0000_s2050" name="公式" r:id="rId3" imgW="2679700" imgH="469900" progId="Equation.3">
              <p:embed/>
            </p:oleObj>
          </a:graphicData>
        </a:graphic>
      </p:graphicFrame>
      <p:graphicFrame>
        <p:nvGraphicFramePr>
          <p:cNvPr id="73759" name="Group 31"/>
          <p:cNvGraphicFramePr>
            <a:graphicFrameLocks noGrp="1"/>
          </p:cNvGraphicFramePr>
          <p:nvPr>
            <p:ph sz="half" idx="2"/>
          </p:nvPr>
        </p:nvGraphicFramePr>
        <p:xfrm>
          <a:off x="900113" y="4652963"/>
          <a:ext cx="7775575" cy="1554162"/>
        </p:xfrm>
        <a:graphic>
          <a:graphicData uri="http://schemas.openxmlformats.org/drawingml/2006/table">
            <a:tbl>
              <a:tblPr/>
              <a:tblGrid>
                <a:gridCol w="2592387"/>
                <a:gridCol w="2590800"/>
                <a:gridCol w="2592388"/>
              </a:tblGrid>
              <a:tr h="1296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楷体_GB2312" pitchFamily="49" charset="-122"/>
                          <a:cs typeface="Arial" charset="0"/>
                        </a:rPr>
                        <a:t>数组</a:t>
                      </a:r>
                      <a:r>
                        <a:rPr kumimoji="0" lang="en-US" altLang="zh-CN"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a:</a:t>
                      </a:r>
                      <a:endParaRPr kumimoji="0" lang="en-US" altLang="zh-CN" sz="24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      2      -1</a:t>
                      </a:r>
                      <a:endParaRPr kumimoji="0" lang="en-US" altLang="zh-CN" sz="24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     -4      0</a:t>
                      </a:r>
                      <a:endParaRPr kumimoji="0" lang="en-US" altLang="zh-CN" sz="24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      3       1</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数组</a:t>
                      </a:r>
                      <a:r>
                        <a:rPr kumimoji="0" lang="en-US" altLang="zh-CN"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b:</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        7    -9</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       -8   10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数组</a:t>
                      </a:r>
                      <a:r>
                        <a:rPr kumimoji="0" lang="en-US" altLang="zh-CN"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c:</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    22    -28</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   -28     36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cs typeface="Times New Roman" pitchFamily="18" charset="0"/>
                        </a:rPr>
                        <a:t>    13    -17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447675" y="590550"/>
            <a:ext cx="3687763" cy="6146800"/>
          </a:xfrm>
          <a:prstGeom prst="rect">
            <a:avLst/>
          </a:prstGeom>
          <a:solidFill>
            <a:srgbClr val="993366"/>
          </a:solidFill>
          <a:ln w="25400">
            <a:solidFill>
              <a:srgbClr val="FF0000"/>
            </a:solidFill>
            <a:miter lim="800000"/>
            <a:headEnd/>
            <a:tailEnd/>
          </a:ln>
        </p:spPr>
        <p:txBody>
          <a:bodyPr wrap="none">
            <a:spAutoFit/>
          </a:bodyPr>
          <a:lstStyle/>
          <a:p>
            <a:r>
              <a:rPr lang="en-US" altLang="zh-CN" sz="2200">
                <a:solidFill>
                  <a:schemeClr val="bg1"/>
                </a:solidFill>
              </a:rPr>
              <a:t>main()</a:t>
            </a:r>
          </a:p>
          <a:p>
            <a:r>
              <a:rPr lang="en-US" altLang="zh-CN" sz="2200">
                <a:solidFill>
                  <a:schemeClr val="bg1"/>
                </a:solidFill>
              </a:rPr>
              <a:t>{ </a:t>
            </a:r>
          </a:p>
          <a:p>
            <a:r>
              <a:rPr lang="en-US" altLang="zh-CN" sz="2200">
                <a:solidFill>
                  <a:schemeClr val="bg1"/>
                </a:solidFill>
              </a:rPr>
              <a:t>     int a[3][2]={2,-1,-4,0,3,1};</a:t>
            </a:r>
          </a:p>
          <a:p>
            <a:r>
              <a:rPr lang="en-US" altLang="zh-CN" sz="2200">
                <a:solidFill>
                  <a:schemeClr val="bg1"/>
                </a:solidFill>
              </a:rPr>
              <a:t>     int b[2][2]={7,-9,-8,10};</a:t>
            </a:r>
          </a:p>
          <a:p>
            <a:r>
              <a:rPr lang="en-US" altLang="zh-CN" sz="2200">
                <a:solidFill>
                  <a:schemeClr val="bg1"/>
                </a:solidFill>
              </a:rPr>
              <a:t>     int i,j,k,s,c[3][2];</a:t>
            </a:r>
          </a:p>
          <a:p>
            <a:r>
              <a:rPr lang="en-US" altLang="zh-CN" sz="2200">
                <a:solidFill>
                  <a:schemeClr val="bg1"/>
                </a:solidFill>
              </a:rPr>
              <a:t>     for(i=0;i&lt;3;i++)</a:t>
            </a:r>
          </a:p>
          <a:p>
            <a:r>
              <a:rPr lang="en-US" altLang="zh-CN" sz="2200">
                <a:solidFill>
                  <a:schemeClr val="bg1"/>
                </a:solidFill>
              </a:rPr>
              <a:t>        for(j=0;j&lt;2;j++)</a:t>
            </a:r>
          </a:p>
          <a:p>
            <a:r>
              <a:rPr lang="en-US" altLang="zh-CN" sz="2200">
                <a:solidFill>
                  <a:schemeClr val="bg1"/>
                </a:solidFill>
              </a:rPr>
              <a:t>       {</a:t>
            </a:r>
          </a:p>
          <a:p>
            <a:r>
              <a:rPr lang="en-US" altLang="zh-CN" sz="2200">
                <a:solidFill>
                  <a:schemeClr val="bg1"/>
                </a:solidFill>
              </a:rPr>
              <a:t>           for(k=s=0;k&lt;2;k++)</a:t>
            </a:r>
          </a:p>
          <a:p>
            <a:r>
              <a:rPr lang="en-US" altLang="zh-CN" sz="2200">
                <a:solidFill>
                  <a:schemeClr val="bg1"/>
                </a:solidFill>
              </a:rPr>
              <a:t>             s+=a[i][k]*b[k][j];</a:t>
            </a:r>
          </a:p>
          <a:p>
            <a:r>
              <a:rPr lang="en-US" altLang="zh-CN" sz="2200">
                <a:solidFill>
                  <a:schemeClr val="bg1"/>
                </a:solidFill>
              </a:rPr>
              <a:t>          c[i][j]=s;</a:t>
            </a:r>
          </a:p>
          <a:p>
            <a:r>
              <a:rPr lang="en-US" altLang="zh-CN" sz="2200">
                <a:solidFill>
                  <a:schemeClr val="bg1"/>
                </a:solidFill>
              </a:rPr>
              <a:t>       }</a:t>
            </a:r>
          </a:p>
          <a:p>
            <a:r>
              <a:rPr lang="en-US" altLang="zh-CN" sz="2200">
                <a:solidFill>
                  <a:schemeClr val="bg1"/>
                </a:solidFill>
              </a:rPr>
              <a:t>     for(i=0;i&lt;3;i++)</a:t>
            </a:r>
          </a:p>
          <a:p>
            <a:r>
              <a:rPr lang="en-US" altLang="zh-CN" sz="2200">
                <a:solidFill>
                  <a:schemeClr val="bg1"/>
                </a:solidFill>
              </a:rPr>
              <a:t>     {   for(j=0;j&lt;2;j++)</a:t>
            </a:r>
          </a:p>
          <a:p>
            <a:r>
              <a:rPr lang="en-US" altLang="zh-CN" sz="2200">
                <a:solidFill>
                  <a:schemeClr val="bg1"/>
                </a:solidFill>
              </a:rPr>
              <a:t>            printf("%6d",c[i][j]);</a:t>
            </a:r>
          </a:p>
          <a:p>
            <a:r>
              <a:rPr lang="en-US" altLang="zh-CN" sz="2200">
                <a:solidFill>
                  <a:schemeClr val="bg1"/>
                </a:solidFill>
              </a:rPr>
              <a:t>            printf("\n");</a:t>
            </a:r>
          </a:p>
          <a:p>
            <a:r>
              <a:rPr lang="en-US" altLang="zh-CN" sz="2200">
                <a:solidFill>
                  <a:schemeClr val="bg1"/>
                </a:solidFill>
              </a:rPr>
              <a:t>    }</a:t>
            </a:r>
          </a:p>
          <a:p>
            <a:r>
              <a:rPr lang="en-US" altLang="zh-CN" sz="2200">
                <a:solidFill>
                  <a:schemeClr val="bg1"/>
                </a:solidFill>
              </a:rPr>
              <a:t>}</a:t>
            </a:r>
          </a:p>
        </p:txBody>
      </p:sp>
      <p:sp>
        <p:nvSpPr>
          <p:cNvPr id="2052" name="Rectangle 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5"/>
          <p:cNvGraphicFramePr>
            <a:graphicFrameLocks noChangeAspect="1"/>
          </p:cNvGraphicFramePr>
          <p:nvPr/>
        </p:nvGraphicFramePr>
        <p:xfrm>
          <a:off x="4500563" y="1196975"/>
          <a:ext cx="4284662" cy="747713"/>
        </p:xfrm>
        <a:graphic>
          <a:graphicData uri="http://schemas.openxmlformats.org/presentationml/2006/ole">
            <p:oleObj spid="_x0000_s3074" name="公式" r:id="rId3" imgW="2679700" imgH="46990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zh-CN" altLang="en-US" smtClean="0">
                <a:solidFill>
                  <a:srgbClr val="FF3300"/>
                </a:solidFill>
                <a:ea typeface="华文细黑" pitchFamily="2" charset="-122"/>
              </a:rPr>
              <a:t>八、字符数组和字符串 </a:t>
            </a:r>
            <a:r>
              <a:rPr lang="en-US" altLang="zh-CN" sz="2400" i="1" smtClean="0">
                <a:solidFill>
                  <a:srgbClr val="0000FF"/>
                </a:solidFill>
              </a:rPr>
              <a:t>P130</a:t>
            </a:r>
          </a:p>
        </p:txBody>
      </p:sp>
      <p:sp>
        <p:nvSpPr>
          <p:cNvPr id="48131" name="Rectangle 3"/>
          <p:cNvSpPr>
            <a:spLocks noGrp="1" noChangeArrowheads="1"/>
          </p:cNvSpPr>
          <p:nvPr>
            <p:ph type="body" sz="half" idx="1"/>
          </p:nvPr>
        </p:nvSpPr>
        <p:spPr>
          <a:xfrm>
            <a:off x="468313" y="1628775"/>
            <a:ext cx="8362950" cy="439738"/>
          </a:xfrm>
        </p:spPr>
        <p:txBody>
          <a:bodyPr/>
          <a:lstStyle/>
          <a:p>
            <a:pPr marL="182563" indent="-182563" eaLnBrk="1" hangingPunct="1">
              <a:lnSpc>
                <a:spcPct val="90000"/>
              </a:lnSpc>
              <a:buFont typeface="Wingdings" pitchFamily="2" charset="2"/>
              <a:buNone/>
            </a:pPr>
            <a:r>
              <a:rPr lang="en-US" altLang="zh-CN" sz="2400" smtClean="0">
                <a:ea typeface="华文细黑" pitchFamily="2" charset="-122"/>
              </a:rPr>
              <a:t>【</a:t>
            </a:r>
            <a:r>
              <a:rPr lang="zh-CN" altLang="en-US" sz="2400" smtClean="0">
                <a:ea typeface="华文细黑" pitchFamily="2" charset="-122"/>
              </a:rPr>
              <a:t>字符数组</a:t>
            </a:r>
            <a:r>
              <a:rPr lang="en-US" altLang="zh-CN" sz="2400" smtClean="0">
                <a:ea typeface="华文细黑" pitchFamily="2" charset="-122"/>
              </a:rPr>
              <a:t>】</a:t>
            </a:r>
            <a:r>
              <a:rPr lang="zh-CN" altLang="en-US" sz="2400" smtClean="0">
                <a:ea typeface="华文细黑" pitchFamily="2" charset="-122"/>
              </a:rPr>
              <a:t>存放字符</a:t>
            </a:r>
            <a:r>
              <a:rPr lang="en-US" altLang="zh-CN" sz="2400" smtClean="0">
                <a:ea typeface="华文细黑" pitchFamily="2" charset="-122"/>
              </a:rPr>
              <a:t>(</a:t>
            </a:r>
            <a:r>
              <a:rPr lang="zh-CN" altLang="en-US" sz="2400" smtClean="0">
                <a:ea typeface="华文细黑" pitchFamily="2" charset="-122"/>
              </a:rPr>
              <a:t>每个数组元素存放一个字符）</a:t>
            </a:r>
            <a:endParaRPr lang="zh-CN" altLang="en-US" sz="2000" i="1" smtClean="0">
              <a:solidFill>
                <a:srgbClr val="0000FF"/>
              </a:solidFill>
            </a:endParaRPr>
          </a:p>
        </p:txBody>
      </p:sp>
      <p:sp>
        <p:nvSpPr>
          <p:cNvPr id="48132" name="Text Box 4"/>
          <p:cNvSpPr txBox="1">
            <a:spLocks noChangeArrowheads="1"/>
          </p:cNvSpPr>
          <p:nvPr/>
        </p:nvSpPr>
        <p:spPr bwMode="auto">
          <a:xfrm>
            <a:off x="684213" y="2276475"/>
            <a:ext cx="4514850" cy="822325"/>
          </a:xfrm>
          <a:prstGeom prst="rect">
            <a:avLst/>
          </a:prstGeom>
          <a:noFill/>
          <a:ln w="9525">
            <a:noFill/>
            <a:miter lim="800000"/>
            <a:headEnd/>
            <a:tailEnd/>
          </a:ln>
        </p:spPr>
        <p:txBody>
          <a:bodyPr wrap="none">
            <a:spAutoFit/>
          </a:bodyPr>
          <a:lstStyle/>
          <a:p>
            <a:r>
              <a:rPr lang="en-US" altLang="zh-CN" sz="2400">
                <a:solidFill>
                  <a:srgbClr val="990000"/>
                </a:solidFill>
                <a:latin typeface="华文细黑" pitchFamily="2" charset="-122"/>
                <a:ea typeface="华文细黑" pitchFamily="2" charset="-122"/>
              </a:rPr>
              <a:t>1</a:t>
            </a:r>
            <a:r>
              <a:rPr lang="zh-CN" altLang="en-US" sz="2400">
                <a:solidFill>
                  <a:srgbClr val="990000"/>
                </a:solidFill>
                <a:latin typeface="华文细黑" pitchFamily="2" charset="-122"/>
                <a:ea typeface="华文细黑" pitchFamily="2" charset="-122"/>
              </a:rPr>
              <a:t>、字符数组的定义</a:t>
            </a:r>
            <a:r>
              <a:rPr lang="zh-CN" altLang="en-US" sz="2400"/>
              <a:t>     </a:t>
            </a:r>
          </a:p>
          <a:p>
            <a:r>
              <a:rPr lang="zh-CN" altLang="en-US" sz="2400"/>
              <a:t>如：   </a:t>
            </a:r>
            <a:r>
              <a:rPr lang="en-US" altLang="zh-CN" sz="2400"/>
              <a:t>char a[10];     char a[2][3];</a:t>
            </a:r>
          </a:p>
        </p:txBody>
      </p:sp>
      <p:sp>
        <p:nvSpPr>
          <p:cNvPr id="48133" name="Text Box 5"/>
          <p:cNvSpPr txBox="1">
            <a:spLocks noChangeArrowheads="1"/>
          </p:cNvSpPr>
          <p:nvPr/>
        </p:nvSpPr>
        <p:spPr bwMode="auto">
          <a:xfrm>
            <a:off x="755650" y="3213100"/>
            <a:ext cx="7796213" cy="2282825"/>
          </a:xfrm>
          <a:prstGeom prst="rect">
            <a:avLst/>
          </a:prstGeom>
          <a:noFill/>
          <a:ln w="9525">
            <a:noFill/>
            <a:miter lim="800000"/>
            <a:headEnd/>
            <a:tailEnd/>
          </a:ln>
        </p:spPr>
        <p:txBody>
          <a:bodyPr>
            <a:spAutoFit/>
          </a:bodyPr>
          <a:lstStyle/>
          <a:p>
            <a:r>
              <a:rPr lang="zh-CN" altLang="en-US" sz="2400">
                <a:solidFill>
                  <a:srgbClr val="FF3300"/>
                </a:solidFill>
                <a:ea typeface="华文细黑" pitchFamily="2" charset="-122"/>
              </a:rPr>
              <a:t>字符数组</a:t>
            </a:r>
            <a:r>
              <a:rPr lang="en-US" altLang="zh-CN" sz="2400"/>
              <a:t>——</a:t>
            </a:r>
            <a:r>
              <a:rPr lang="zh-CN" altLang="en-US" sz="2400"/>
              <a:t>各个元素分别存放一个字符的数组。</a:t>
            </a:r>
          </a:p>
          <a:p>
            <a:r>
              <a:rPr lang="zh-CN" altLang="en-US" sz="2400">
                <a:solidFill>
                  <a:srgbClr val="FF3300"/>
                </a:solidFill>
                <a:ea typeface="华文细黑" pitchFamily="2" charset="-122"/>
              </a:rPr>
              <a:t>字  符 串</a:t>
            </a:r>
            <a:r>
              <a:rPr lang="en-US" altLang="zh-CN" sz="2400"/>
              <a:t>—— “</a:t>
            </a:r>
            <a:r>
              <a:rPr lang="en-US" altLang="zh-CN" sz="2400">
                <a:latin typeface="宋体" pitchFamily="2" charset="-122"/>
              </a:rPr>
              <a:t>……</a:t>
            </a:r>
            <a:r>
              <a:rPr lang="en-US" altLang="zh-CN" sz="2400"/>
              <a:t>” </a:t>
            </a:r>
            <a:r>
              <a:rPr lang="zh-CN" altLang="en-US" sz="2400"/>
              <a:t>（字符串常量）以“</a:t>
            </a:r>
            <a:r>
              <a:rPr lang="en-US" altLang="zh-CN" sz="2400"/>
              <a:t>\0”</a:t>
            </a:r>
            <a:r>
              <a:rPr lang="zh-CN" altLang="en-US" sz="2400"/>
              <a:t>结尾。</a:t>
            </a:r>
          </a:p>
          <a:p>
            <a:r>
              <a:rPr lang="zh-CN" altLang="en-US" sz="2400"/>
              <a:t> </a:t>
            </a:r>
          </a:p>
          <a:p>
            <a:r>
              <a:rPr lang="zh-CN" altLang="en-US" sz="2400"/>
              <a:t>实际使用中，可以将字符串看成是特殊的字符数组（以“</a:t>
            </a:r>
            <a:r>
              <a:rPr lang="en-US" altLang="zh-CN" sz="2400"/>
              <a:t>\0”</a:t>
            </a:r>
            <a:r>
              <a:rPr lang="zh-CN" altLang="en-US" sz="2400"/>
              <a:t>为最后一个元素值）。如字符串”</a:t>
            </a:r>
            <a:r>
              <a:rPr lang="en-US" altLang="zh-CN" sz="2400"/>
              <a:t>ab12”</a:t>
            </a:r>
            <a:r>
              <a:rPr lang="zh-CN" altLang="en-US" sz="2400"/>
              <a:t>可以看成：</a:t>
            </a:r>
          </a:p>
          <a:p>
            <a:r>
              <a:rPr lang="zh-CN" altLang="en-US" sz="2400"/>
              <a:t>      </a:t>
            </a:r>
            <a:r>
              <a:rPr lang="en-US" altLang="zh-CN" sz="2400"/>
              <a:t>int  a[5]={‘x’,’y’,’1’,’2’,’\0’};</a:t>
            </a:r>
          </a:p>
        </p:txBody>
      </p:sp>
      <p:graphicFrame>
        <p:nvGraphicFramePr>
          <p:cNvPr id="76824" name="Group 24"/>
          <p:cNvGraphicFramePr>
            <a:graphicFrameLocks noGrp="1"/>
          </p:cNvGraphicFramePr>
          <p:nvPr>
            <p:ph sz="half" idx="2"/>
          </p:nvPr>
        </p:nvGraphicFramePr>
        <p:xfrm>
          <a:off x="2124075" y="5661025"/>
          <a:ext cx="4038600" cy="517525"/>
        </p:xfrm>
        <a:graphic>
          <a:graphicData uri="http://schemas.openxmlformats.org/drawingml/2006/table">
            <a:tbl>
              <a:tblPr/>
              <a:tblGrid>
                <a:gridCol w="808038"/>
                <a:gridCol w="808037"/>
                <a:gridCol w="806450"/>
                <a:gridCol w="808038"/>
                <a:gridCol w="808037"/>
              </a:tblGrid>
              <a:tr h="5048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4"/>
          <p:cNvSpPr>
            <a:spLocks noChangeArrowheads="1"/>
          </p:cNvSpPr>
          <p:nvPr/>
        </p:nvSpPr>
        <p:spPr bwMode="auto">
          <a:xfrm>
            <a:off x="0" y="773113"/>
            <a:ext cx="8775700" cy="6464300"/>
          </a:xfrm>
          <a:prstGeom prst="rect">
            <a:avLst/>
          </a:prstGeom>
          <a:noFill/>
          <a:ln w="9525">
            <a:noFill/>
            <a:miter lim="800000"/>
            <a:headEnd/>
            <a:tailEnd/>
          </a:ln>
        </p:spPr>
        <p:txBody>
          <a:bodyPr>
            <a:spAutoFit/>
          </a:bodyPr>
          <a:lstStyle/>
          <a:p>
            <a:pPr>
              <a:lnSpc>
                <a:spcPct val="115000"/>
              </a:lnSpc>
            </a:pPr>
            <a:r>
              <a:rPr lang="zh-CN" altLang="en-US" sz="3600">
                <a:solidFill>
                  <a:srgbClr val="00FF00"/>
                </a:solidFill>
                <a:latin typeface="宋体" pitchFamily="2" charset="-122"/>
              </a:rPr>
              <a:t>上机环境：	</a:t>
            </a:r>
            <a:endParaRPr lang="en-US" altLang="zh-CN" sz="3600">
              <a:solidFill>
                <a:srgbClr val="00FF00"/>
              </a:solidFill>
              <a:latin typeface="宋体" pitchFamily="2" charset="-122"/>
            </a:endParaRPr>
          </a:p>
          <a:p>
            <a:pPr>
              <a:lnSpc>
                <a:spcPct val="115000"/>
              </a:lnSpc>
            </a:pPr>
            <a:r>
              <a:rPr lang="en-US" altLang="zh-CN" sz="3600">
                <a:solidFill>
                  <a:srgbClr val="00FF00"/>
                </a:solidFill>
                <a:latin typeface="宋体" pitchFamily="2" charset="-122"/>
              </a:rPr>
              <a:t>            </a:t>
            </a:r>
            <a:r>
              <a:rPr lang="en-US" altLang="zh-CN" sz="3600">
                <a:latin typeface="宋体" pitchFamily="2" charset="-122"/>
              </a:rPr>
              <a:t>DOS</a:t>
            </a:r>
            <a:r>
              <a:rPr lang="zh-CN" altLang="en-US" sz="3600">
                <a:latin typeface="宋体" pitchFamily="2" charset="-122"/>
              </a:rPr>
              <a:t>环境下的 </a:t>
            </a:r>
            <a:endParaRPr lang="en-US" altLang="zh-CN" sz="3600">
              <a:latin typeface="宋体" pitchFamily="2" charset="-122"/>
            </a:endParaRPr>
          </a:p>
          <a:p>
            <a:pPr>
              <a:lnSpc>
                <a:spcPct val="115000"/>
              </a:lnSpc>
            </a:pPr>
            <a:r>
              <a:rPr lang="en-US" altLang="zh-CN" sz="3600">
                <a:latin typeface="宋体" pitchFamily="2" charset="-122"/>
              </a:rPr>
              <a:t>                    Turbo C 2.0</a:t>
            </a:r>
          </a:p>
          <a:p>
            <a:pPr>
              <a:lnSpc>
                <a:spcPct val="115000"/>
              </a:lnSpc>
            </a:pPr>
            <a:r>
              <a:rPr lang="en-US" altLang="zh-CN" sz="3600">
                <a:latin typeface="宋体" pitchFamily="2" charset="-122"/>
              </a:rPr>
              <a:t>          	        Turbo C 3.0</a:t>
            </a:r>
          </a:p>
          <a:p>
            <a:pPr>
              <a:lnSpc>
                <a:spcPct val="115000"/>
              </a:lnSpc>
            </a:pPr>
            <a:r>
              <a:rPr lang="en-US" altLang="zh-CN" sz="3600">
                <a:latin typeface="宋体" pitchFamily="2" charset="-122"/>
              </a:rPr>
              <a:t>             Windows</a:t>
            </a:r>
            <a:r>
              <a:rPr lang="zh-CN" altLang="en-US" sz="3600">
                <a:latin typeface="宋体" pitchFamily="2" charset="-122"/>
              </a:rPr>
              <a:t>环境下的 </a:t>
            </a:r>
            <a:endParaRPr lang="en-US" altLang="zh-CN" sz="3600">
              <a:latin typeface="宋体" pitchFamily="2" charset="-122"/>
            </a:endParaRPr>
          </a:p>
          <a:p>
            <a:pPr>
              <a:lnSpc>
                <a:spcPct val="115000"/>
              </a:lnSpc>
            </a:pPr>
            <a:r>
              <a:rPr lang="en-US" altLang="zh-CN" sz="3600">
                <a:latin typeface="宋体" pitchFamily="2" charset="-122"/>
              </a:rPr>
              <a:t>                    WinTC </a:t>
            </a:r>
          </a:p>
          <a:p>
            <a:pPr>
              <a:lnSpc>
                <a:spcPct val="115000"/>
              </a:lnSpc>
            </a:pPr>
            <a:r>
              <a:rPr lang="en-US" altLang="zh-CN" sz="3600">
                <a:latin typeface="宋体" pitchFamily="2" charset="-122"/>
              </a:rPr>
              <a:t>                    Dev C++ </a:t>
            </a:r>
          </a:p>
          <a:p>
            <a:pPr>
              <a:lnSpc>
                <a:spcPct val="115000"/>
              </a:lnSpc>
            </a:pPr>
            <a:r>
              <a:rPr lang="en-US" altLang="zh-CN" sz="3600">
                <a:latin typeface="宋体" pitchFamily="2" charset="-122"/>
              </a:rPr>
              <a:t>                    Visual C++</a:t>
            </a:r>
          </a:p>
          <a:p>
            <a:pPr>
              <a:lnSpc>
                <a:spcPct val="115000"/>
              </a:lnSpc>
            </a:pPr>
            <a:r>
              <a:rPr lang="en-US" altLang="zh-CN" sz="3600">
                <a:latin typeface="宋体" pitchFamily="2" charset="-122"/>
              </a:rPr>
              <a:t>		</a:t>
            </a:r>
          </a:p>
          <a:p>
            <a:pPr>
              <a:lnSpc>
                <a:spcPct val="115000"/>
              </a:lnSpc>
            </a:pPr>
            <a:r>
              <a:rPr lang="en-US" altLang="zh-CN" sz="3600">
                <a:latin typeface="宋体" pitchFamily="2" charset="-122"/>
              </a:rPr>
              <a:t>                    </a:t>
            </a:r>
          </a:p>
        </p:txBody>
      </p:sp>
      <p:sp>
        <p:nvSpPr>
          <p:cNvPr id="5" name="日期占位符 4"/>
          <p:cNvSpPr>
            <a:spLocks noGrp="1"/>
          </p:cNvSpPr>
          <p:nvPr>
            <p:ph type="dt" sz="half" idx="10"/>
          </p:nvPr>
        </p:nvSpPr>
        <p:spPr/>
        <p:txBody>
          <a:bodyPr/>
          <a:lstStyle/>
          <a:p>
            <a:pPr>
              <a:defRPr/>
            </a:pPr>
            <a:fld id="{AECD276C-5471-42FB-BCCB-AB45745ED018}" type="datetime1">
              <a:rPr lang="zh-CN" altLang="en-US" smtClean="0"/>
              <a:pPr>
                <a:defRPr/>
              </a:pPr>
              <a:t>2012-9-17</a:t>
            </a:fld>
            <a:endParaRPr lang="en-US" altLang="zh-CN" dirty="0"/>
          </a:p>
        </p:txBody>
      </p:sp>
      <p:sp>
        <p:nvSpPr>
          <p:cNvPr id="6" name="灯片编号占位符 5"/>
          <p:cNvSpPr>
            <a:spLocks noGrp="1"/>
          </p:cNvSpPr>
          <p:nvPr>
            <p:ph type="sldNum" sz="quarter" idx="12"/>
          </p:nvPr>
        </p:nvSpPr>
        <p:spPr/>
        <p:txBody>
          <a:bodyPr/>
          <a:lstStyle/>
          <a:p>
            <a:pPr>
              <a:defRPr/>
            </a:pPr>
            <a:fld id="{76C28267-322E-4F55-83A7-61969821FE8C}" type="slidenum">
              <a:rPr lang="en-US" altLang="zh-CN" smtClean="0"/>
              <a:pPr>
                <a:defRPr/>
              </a:pPr>
              <a:t>3</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539750" y="0"/>
            <a:ext cx="8147050" cy="838200"/>
          </a:xfrm>
          <a:prstGeom prst="rect">
            <a:avLst/>
          </a:prstGeom>
          <a:noFill/>
          <a:ln w="9525">
            <a:noFill/>
            <a:miter lim="800000"/>
            <a:headEnd/>
            <a:tailEnd/>
          </a:ln>
        </p:spPr>
        <p:txBody>
          <a:bodyPr lIns="92075" tIns="46038" rIns="92075" bIns="46038" anchor="ctr"/>
          <a:lstStyle/>
          <a:p>
            <a:r>
              <a:rPr lang="zh-CN" altLang="en-US" sz="3600">
                <a:solidFill>
                  <a:schemeClr val="tx2"/>
                </a:solidFill>
                <a:ea typeface="楷体_GB2312" pitchFamily="49" charset="-122"/>
              </a:rPr>
              <a:t>其他函数</a:t>
            </a:r>
          </a:p>
        </p:txBody>
      </p:sp>
      <p:sp>
        <p:nvSpPr>
          <p:cNvPr id="34819" name="Rectangle 5"/>
          <p:cNvSpPr>
            <a:spLocks noChangeArrowheads="1"/>
          </p:cNvSpPr>
          <p:nvPr/>
        </p:nvSpPr>
        <p:spPr bwMode="auto">
          <a:xfrm>
            <a:off x="468313" y="765175"/>
            <a:ext cx="7488237" cy="1368425"/>
          </a:xfrm>
          <a:prstGeom prst="rect">
            <a:avLst/>
          </a:prstGeom>
          <a:noFill/>
          <a:ln w="9525">
            <a:noFill/>
            <a:miter lim="800000"/>
            <a:headEnd/>
            <a:tailEnd/>
          </a:ln>
        </p:spPr>
        <p:txBody>
          <a:bodyPr/>
          <a:lstStyle/>
          <a:p>
            <a:pPr marL="342900" indent="-342900">
              <a:spcBef>
                <a:spcPct val="20000"/>
              </a:spcBef>
              <a:buClr>
                <a:schemeClr val="hlink"/>
              </a:buClr>
              <a:buFontTx/>
              <a:buChar char="•"/>
            </a:pPr>
            <a:r>
              <a:rPr lang="zh-CN" altLang="en-US" sz="2400">
                <a:latin typeface="华文细黑" pitchFamily="2" charset="-122"/>
                <a:ea typeface="华文细黑" pitchFamily="2" charset="-122"/>
              </a:rPr>
              <a:t>标准库函数</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只能调用 。使用方法： </a:t>
            </a:r>
          </a:p>
          <a:p>
            <a:pPr marL="342900" indent="-342900">
              <a:spcBef>
                <a:spcPct val="20000"/>
              </a:spcBef>
              <a:buClr>
                <a:schemeClr val="hlink"/>
              </a:buClr>
            </a:pPr>
            <a:r>
              <a:rPr lang="zh-CN" altLang="en-US" sz="2400">
                <a:latin typeface="华文细黑" pitchFamily="2" charset="-122"/>
                <a:ea typeface="华文细黑" pitchFamily="2" charset="-122"/>
              </a:rPr>
              <a:t>　  </a:t>
            </a:r>
            <a:r>
              <a:rPr lang="zh-CN" altLang="en-US" sz="2000">
                <a:latin typeface="华文细黑" pitchFamily="2" charset="-122"/>
                <a:ea typeface="华文细黑" pitchFamily="2" charset="-122"/>
              </a:rPr>
              <a:t>⒈先“包含”，即将该函数所在头文件包含在程序中。</a:t>
            </a:r>
          </a:p>
          <a:p>
            <a:pPr marL="342900" indent="-342900">
              <a:spcBef>
                <a:spcPct val="20000"/>
              </a:spcBef>
              <a:buClr>
                <a:schemeClr val="hlink"/>
              </a:buClr>
            </a:pPr>
            <a:r>
              <a:rPr lang="zh-CN" altLang="en-US" sz="2000">
                <a:latin typeface="华文细黑" pitchFamily="2" charset="-122"/>
                <a:ea typeface="华文细黑" pitchFamily="2" charset="-122"/>
              </a:rPr>
              <a:t>    　⒉后调用。调用方式：函数名（参数）</a:t>
            </a:r>
            <a:endParaRPr lang="zh-CN" altLang="en-US" sz="2800" i="1">
              <a:latin typeface="华文细黑" pitchFamily="2" charset="-122"/>
              <a:ea typeface="华文细黑" pitchFamily="2" charset="-122"/>
            </a:endParaRPr>
          </a:p>
        </p:txBody>
      </p:sp>
      <p:sp>
        <p:nvSpPr>
          <p:cNvPr id="317446" name="Text Box 6"/>
          <p:cNvSpPr txBox="1">
            <a:spLocks noChangeArrowheads="1"/>
          </p:cNvSpPr>
          <p:nvPr/>
        </p:nvSpPr>
        <p:spPr bwMode="auto">
          <a:xfrm>
            <a:off x="539750" y="2205038"/>
            <a:ext cx="7797800" cy="4076700"/>
          </a:xfrm>
          <a:prstGeom prst="rect">
            <a:avLst/>
          </a:prstGeom>
          <a:solidFill>
            <a:srgbClr val="993300"/>
          </a:solidFill>
          <a:ln w="9525" algn="ctr">
            <a:noFill/>
            <a:miter lim="800000"/>
            <a:headEnd/>
            <a:tailEnd/>
          </a:ln>
          <a:effectLst/>
        </p:spPr>
        <p:txBody>
          <a:bodyPr>
            <a:spAutoFit/>
          </a:bodyPr>
          <a:lstStyle/>
          <a:p>
            <a:pPr marL="342900" indent="-342900">
              <a:lnSpc>
                <a:spcPct val="90000"/>
              </a:lnSpc>
              <a:spcBef>
                <a:spcPct val="20000"/>
              </a:spcBef>
              <a:buClr>
                <a:schemeClr val="tx2"/>
              </a:buClr>
              <a:buSzPct val="75000"/>
              <a:buFont typeface="Wingdings" pitchFamily="2" charset="2"/>
              <a:buNone/>
              <a:defRPr/>
            </a:pPr>
            <a:r>
              <a:rPr kumimoji="1" lang="zh-CN" altLang="en-US" sz="2200">
                <a:effectLst>
                  <a:outerShdw blurRad="38100" dist="38100" dir="2700000" algn="tl">
                    <a:srgbClr val="000000"/>
                  </a:outerShdw>
                </a:effectLst>
                <a:latin typeface="Arial" charset="0"/>
              </a:rPr>
              <a:t>例：  </a:t>
            </a:r>
            <a:r>
              <a:rPr kumimoji="1" lang="en-US" altLang="zh-CN" sz="2200">
                <a:solidFill>
                  <a:srgbClr val="66FF66"/>
                </a:solidFill>
                <a:latin typeface="Arial" charset="0"/>
              </a:rPr>
              <a:t>#include &lt;stdio.h&gt;</a:t>
            </a:r>
          </a:p>
          <a:p>
            <a:pPr marL="342900" indent="-342900">
              <a:lnSpc>
                <a:spcPct val="90000"/>
              </a:lnSpc>
              <a:spcBef>
                <a:spcPct val="20000"/>
              </a:spcBef>
              <a:buClr>
                <a:schemeClr val="tx2"/>
              </a:buClr>
              <a:buSzPct val="75000"/>
              <a:buFont typeface="Wingdings" pitchFamily="2" charset="2"/>
              <a:buNone/>
              <a:defRPr/>
            </a:pPr>
            <a:r>
              <a:rPr kumimoji="1" lang="en-US" altLang="zh-CN" sz="2200">
                <a:solidFill>
                  <a:srgbClr val="66FF66"/>
                </a:solidFill>
                <a:latin typeface="Arial" charset="0"/>
              </a:rPr>
              <a:t>         #include &lt;math.h&gt;</a:t>
            </a:r>
          </a:p>
          <a:p>
            <a:pPr marL="342900" indent="-342900">
              <a:lnSpc>
                <a:spcPct val="90000"/>
              </a:lnSpc>
              <a:spcBef>
                <a:spcPct val="20000"/>
              </a:spcBef>
              <a:buClr>
                <a:schemeClr val="tx2"/>
              </a:buClr>
              <a:buSzPct val="75000"/>
              <a:buFont typeface="Wingdings" pitchFamily="2" charset="2"/>
              <a:buNone/>
              <a:defRPr/>
            </a:pPr>
            <a:r>
              <a:rPr kumimoji="1" lang="en-US" altLang="zh-CN" sz="2200">
                <a:solidFill>
                  <a:srgbClr val="66FF66"/>
                </a:solidFill>
                <a:latin typeface="Arial" charset="0"/>
              </a:rPr>
              <a:t>         main( )</a:t>
            </a:r>
          </a:p>
          <a:p>
            <a:pPr marL="342900" indent="-342900">
              <a:lnSpc>
                <a:spcPct val="90000"/>
              </a:lnSpc>
              <a:spcBef>
                <a:spcPct val="20000"/>
              </a:spcBef>
              <a:buClr>
                <a:schemeClr val="tx2"/>
              </a:buClr>
              <a:buSzPct val="75000"/>
              <a:buFont typeface="Wingdings" pitchFamily="2" charset="2"/>
              <a:buNone/>
              <a:defRPr/>
            </a:pPr>
            <a:r>
              <a:rPr kumimoji="1" lang="en-US" altLang="zh-CN" sz="2200">
                <a:effectLst>
                  <a:outerShdw blurRad="38100" dist="38100" dir="2700000" algn="tl">
                    <a:srgbClr val="000000"/>
                  </a:outerShdw>
                </a:effectLst>
                <a:latin typeface="Arial" charset="0"/>
              </a:rPr>
              <a:t>      </a:t>
            </a:r>
            <a:r>
              <a:rPr kumimoji="1" lang="en-US" altLang="zh-CN" sz="2200">
                <a:solidFill>
                  <a:srgbClr val="66FF66"/>
                </a:solidFill>
                <a:latin typeface="Arial" charset="0"/>
              </a:rPr>
              <a:t>  {</a:t>
            </a:r>
            <a:r>
              <a:rPr kumimoji="1" lang="en-US" altLang="zh-CN" sz="2200">
                <a:effectLst>
                  <a:outerShdw blurRad="38100" dist="38100" dir="2700000" algn="tl">
                    <a:srgbClr val="000000"/>
                  </a:outerShdw>
                </a:effectLst>
                <a:latin typeface="Arial" charset="0"/>
              </a:rPr>
              <a:t> </a:t>
            </a:r>
            <a:r>
              <a:rPr kumimoji="1" lang="en-US" altLang="zh-CN" sz="2200">
                <a:effectLst>
                  <a:outerShdw blurRad="38100" dist="38100" dir="2700000" algn="tl">
                    <a:srgbClr val="000000"/>
                  </a:outerShdw>
                </a:effectLst>
                <a:latin typeface="宋体" pitchFamily="2" charset="-122"/>
              </a:rPr>
              <a:t> ……</a:t>
            </a:r>
          </a:p>
          <a:p>
            <a:pPr marL="342900" indent="-342900">
              <a:lnSpc>
                <a:spcPct val="90000"/>
              </a:lnSpc>
              <a:spcBef>
                <a:spcPct val="20000"/>
              </a:spcBef>
              <a:buClr>
                <a:schemeClr val="tx2"/>
              </a:buClr>
              <a:buSzPct val="75000"/>
              <a:buFont typeface="Wingdings" pitchFamily="2" charset="2"/>
              <a:buNone/>
              <a:defRPr/>
            </a:pPr>
            <a:r>
              <a:rPr kumimoji="1" lang="en-US" altLang="zh-CN" sz="2200">
                <a:effectLst>
                  <a:outerShdw blurRad="38100" dist="38100" dir="2700000" algn="tl">
                    <a:srgbClr val="000000"/>
                  </a:outerShdw>
                </a:effectLst>
                <a:latin typeface="Arial" charset="0"/>
              </a:rPr>
              <a:t>            </a:t>
            </a:r>
            <a:r>
              <a:rPr kumimoji="1" lang="en-US" altLang="zh-CN" sz="2200">
                <a:solidFill>
                  <a:srgbClr val="66FF66"/>
                </a:solidFill>
                <a:latin typeface="Arial" charset="0"/>
              </a:rPr>
              <a:t>s=PI</a:t>
            </a:r>
            <a:r>
              <a:rPr kumimoji="1" lang="en-US" altLang="zh-CN" sz="2200">
                <a:solidFill>
                  <a:srgbClr val="66FF66"/>
                </a:solidFill>
                <a:latin typeface="宋体" pitchFamily="2" charset="-122"/>
              </a:rPr>
              <a:t>*</a:t>
            </a:r>
            <a:r>
              <a:rPr kumimoji="1" lang="en-US" altLang="zh-CN" sz="2200">
                <a:solidFill>
                  <a:srgbClr val="66FF66"/>
                </a:solidFill>
                <a:latin typeface="Arial" charset="0"/>
              </a:rPr>
              <a:t>pow(r,2); </a:t>
            </a:r>
          </a:p>
          <a:p>
            <a:pPr marL="342900" indent="-342900">
              <a:lnSpc>
                <a:spcPct val="90000"/>
              </a:lnSpc>
              <a:spcBef>
                <a:spcPct val="20000"/>
              </a:spcBef>
              <a:buClr>
                <a:schemeClr val="tx2"/>
              </a:buClr>
              <a:buSzPct val="75000"/>
              <a:buFont typeface="Wingdings" pitchFamily="2" charset="2"/>
              <a:buNone/>
              <a:defRPr/>
            </a:pPr>
            <a:r>
              <a:rPr kumimoji="1" lang="en-US" altLang="zh-CN" sz="2200" b="1">
                <a:solidFill>
                  <a:srgbClr val="FFFF66"/>
                </a:solidFill>
                <a:latin typeface="Arial" charset="0"/>
              </a:rPr>
              <a:t>            </a:t>
            </a:r>
            <a:r>
              <a:rPr kumimoji="1" lang="en-US" altLang="zh-CN" sz="2200">
                <a:effectLst>
                  <a:outerShdw blurRad="38100" dist="38100" dir="2700000" algn="tl">
                    <a:srgbClr val="000000"/>
                  </a:outerShdw>
                </a:effectLst>
                <a:latin typeface="宋体" pitchFamily="2" charset="-122"/>
              </a:rPr>
              <a:t>……</a:t>
            </a:r>
            <a:r>
              <a:rPr kumimoji="1" lang="en-US" altLang="zh-CN" sz="2200">
                <a:latin typeface="宋体" pitchFamily="2" charset="-122"/>
              </a:rPr>
              <a:t> </a:t>
            </a:r>
            <a:r>
              <a:rPr kumimoji="1" lang="en-US" altLang="zh-CN" sz="2200">
                <a:latin typeface="Arial" charset="0"/>
              </a:rPr>
              <a:t>                              </a:t>
            </a:r>
            <a:endParaRPr kumimoji="1" lang="en-US" altLang="zh-CN" sz="2200" i="1">
              <a:latin typeface="Arial" charset="0"/>
            </a:endParaRPr>
          </a:p>
          <a:p>
            <a:pPr marL="342900" indent="-342900">
              <a:lnSpc>
                <a:spcPct val="90000"/>
              </a:lnSpc>
              <a:spcBef>
                <a:spcPct val="20000"/>
              </a:spcBef>
              <a:buClr>
                <a:schemeClr val="tx2"/>
              </a:buClr>
              <a:buSzPct val="75000"/>
              <a:buFont typeface="Wingdings" pitchFamily="2" charset="2"/>
              <a:buNone/>
              <a:defRPr/>
            </a:pPr>
            <a:r>
              <a:rPr kumimoji="1" lang="en-US" altLang="zh-CN" sz="2200">
                <a:solidFill>
                  <a:srgbClr val="66FF66"/>
                </a:solidFill>
                <a:latin typeface="Arial" charset="0"/>
              </a:rPr>
              <a:t>           printf(“</a:t>
            </a:r>
            <a:r>
              <a:rPr kumimoji="1" lang="zh-CN" altLang="en-US" sz="2200">
                <a:solidFill>
                  <a:srgbClr val="66FF66"/>
                </a:solidFill>
                <a:latin typeface="Arial" charset="0"/>
              </a:rPr>
              <a:t>半径</a:t>
            </a:r>
            <a:r>
              <a:rPr kumimoji="1" lang="en-US" altLang="zh-CN" sz="2200">
                <a:solidFill>
                  <a:srgbClr val="66FF66"/>
                </a:solidFill>
                <a:latin typeface="Arial" charset="0"/>
              </a:rPr>
              <a:t>R=%f </a:t>
            </a:r>
            <a:r>
              <a:rPr kumimoji="1" lang="zh-CN" altLang="en-US" sz="2200">
                <a:solidFill>
                  <a:srgbClr val="66FF66"/>
                </a:solidFill>
                <a:latin typeface="Arial" charset="0"/>
              </a:rPr>
              <a:t>时，面积</a:t>
            </a:r>
            <a:r>
              <a:rPr kumimoji="1" lang="en-US" altLang="zh-CN" sz="2200">
                <a:solidFill>
                  <a:srgbClr val="66FF66"/>
                </a:solidFill>
                <a:latin typeface="Arial" charset="0"/>
              </a:rPr>
              <a:t>S=%f\n”,r,s);</a:t>
            </a:r>
          </a:p>
          <a:p>
            <a:pPr marL="342900" indent="-342900">
              <a:lnSpc>
                <a:spcPct val="90000"/>
              </a:lnSpc>
              <a:spcBef>
                <a:spcPct val="20000"/>
              </a:spcBef>
              <a:buClr>
                <a:schemeClr val="tx2"/>
              </a:buClr>
              <a:buSzPct val="75000"/>
              <a:buFont typeface="Wingdings" pitchFamily="2" charset="2"/>
              <a:buNone/>
              <a:defRPr/>
            </a:pPr>
            <a:r>
              <a:rPr kumimoji="1" lang="en-US" altLang="zh-CN" sz="2200">
                <a:latin typeface="Arial" charset="0"/>
              </a:rPr>
              <a:t>        </a:t>
            </a:r>
            <a:r>
              <a:rPr kumimoji="1" lang="en-US" altLang="zh-CN" sz="2200">
                <a:solidFill>
                  <a:srgbClr val="66FF66"/>
                </a:solidFill>
                <a:latin typeface="Arial" charset="0"/>
              </a:rPr>
              <a:t>}</a:t>
            </a:r>
          </a:p>
          <a:p>
            <a:pPr marL="342900" indent="-342900">
              <a:lnSpc>
                <a:spcPct val="90000"/>
              </a:lnSpc>
              <a:spcBef>
                <a:spcPct val="20000"/>
              </a:spcBef>
              <a:buClr>
                <a:schemeClr val="tx2"/>
              </a:buClr>
              <a:buSzPct val="75000"/>
              <a:buFont typeface="Wingdings" pitchFamily="2" charset="2"/>
              <a:buNone/>
              <a:defRPr/>
            </a:pPr>
            <a:r>
              <a:rPr kumimoji="1" lang="zh-CN" altLang="en-US" sz="2200">
                <a:latin typeface="Arial" charset="0"/>
              </a:rPr>
              <a:t>说明：</a:t>
            </a:r>
            <a:r>
              <a:rPr kumimoji="1" lang="en-US" altLang="zh-CN" sz="2200">
                <a:latin typeface="Arial" charset="0"/>
              </a:rPr>
              <a:t>pow(x,y)  </a:t>
            </a:r>
            <a:r>
              <a:rPr kumimoji="1" lang="zh-CN" altLang="en-US" sz="2200">
                <a:latin typeface="Arial" charset="0"/>
              </a:rPr>
              <a:t>求</a:t>
            </a:r>
            <a:r>
              <a:rPr kumimoji="1" lang="en-US" altLang="zh-CN" sz="2200">
                <a:latin typeface="Arial" charset="0"/>
              </a:rPr>
              <a:t>x</a:t>
            </a:r>
            <a:r>
              <a:rPr kumimoji="1" lang="en-US" altLang="zh-CN" sz="2200" baseline="30000">
                <a:latin typeface="Arial" charset="0"/>
              </a:rPr>
              <a:t>y</a:t>
            </a:r>
            <a:r>
              <a:rPr kumimoji="1" lang="en-US" altLang="zh-CN" sz="2200">
                <a:latin typeface="Arial" charset="0"/>
              </a:rPr>
              <a:t>  </a:t>
            </a:r>
            <a:r>
              <a:rPr kumimoji="1" lang="zh-CN" altLang="en-US" sz="2200">
                <a:latin typeface="Arial" charset="0"/>
              </a:rPr>
              <a:t>（</a:t>
            </a:r>
            <a:r>
              <a:rPr kumimoji="1" lang="en-US" altLang="zh-CN" sz="2200">
                <a:latin typeface="Arial" charset="0"/>
              </a:rPr>
              <a:t>math.h</a:t>
            </a:r>
            <a:r>
              <a:rPr kumimoji="1" lang="zh-CN" altLang="en-US" sz="2200">
                <a:latin typeface="Arial" charset="0"/>
              </a:rPr>
              <a:t>中的标准数学函数）</a:t>
            </a:r>
            <a:r>
              <a:rPr kumimoji="1" lang="en-US" altLang="zh-CN" sz="2200" i="1">
                <a:latin typeface="Arial" charset="0"/>
              </a:rPr>
              <a:t>P382</a:t>
            </a:r>
            <a:r>
              <a:rPr kumimoji="1" lang="en-US" altLang="zh-CN" sz="2200">
                <a:solidFill>
                  <a:srgbClr val="66FF66"/>
                </a:solidFill>
                <a:latin typeface="Arial" charset="0"/>
              </a:rPr>
              <a:t> </a:t>
            </a:r>
          </a:p>
          <a:p>
            <a:pPr marL="342900" indent="-342900">
              <a:lnSpc>
                <a:spcPct val="90000"/>
              </a:lnSpc>
              <a:spcBef>
                <a:spcPct val="20000"/>
              </a:spcBef>
              <a:buClr>
                <a:schemeClr val="tx2"/>
              </a:buClr>
              <a:buSzPct val="75000"/>
              <a:buFont typeface="Wingdings" pitchFamily="2" charset="2"/>
              <a:buNone/>
              <a:defRPr/>
            </a:pPr>
            <a:r>
              <a:rPr kumimoji="1" lang="en-US" altLang="zh-CN" sz="2200">
                <a:solidFill>
                  <a:srgbClr val="66FF66"/>
                </a:solidFill>
                <a:latin typeface="Arial" charset="0"/>
              </a:rPr>
              <a:t>           </a:t>
            </a:r>
            <a:r>
              <a:rPr kumimoji="1" lang="en-US" altLang="zh-CN" sz="2200">
                <a:latin typeface="Arial" charset="0"/>
              </a:rPr>
              <a:t>printf(……);       (stdio.h</a:t>
            </a:r>
            <a:r>
              <a:rPr kumimoji="1" lang="zh-CN" altLang="en-US" sz="2200">
                <a:latin typeface="Arial" charset="0"/>
              </a:rPr>
              <a:t>中的标准输出函数</a:t>
            </a:r>
            <a:r>
              <a:rPr kumimoji="1" lang="en-US" altLang="zh-CN" sz="2200">
                <a:latin typeface="Arial" charset="0"/>
              </a:rPr>
              <a:t>)  </a:t>
            </a:r>
            <a:r>
              <a:rPr kumimoji="1" lang="en-US" altLang="zh-CN" sz="2200" i="1">
                <a:latin typeface="Arial" charset="0"/>
              </a:rPr>
              <a:t>  P386</a:t>
            </a:r>
          </a:p>
          <a:p>
            <a:pPr marL="342900" indent="-342900">
              <a:lnSpc>
                <a:spcPct val="90000"/>
              </a:lnSpc>
              <a:spcBef>
                <a:spcPct val="20000"/>
              </a:spcBef>
              <a:buClr>
                <a:schemeClr val="tx2"/>
              </a:buClr>
              <a:buSzPct val="75000"/>
              <a:buFont typeface="Wingdings" pitchFamily="2" charset="2"/>
              <a:buNone/>
              <a:defRPr/>
            </a:pPr>
            <a:endParaRPr kumimoji="1" lang="en-US" altLang="zh-CN" sz="2200" b="1">
              <a:solidFill>
                <a:srgbClr val="FFFF66"/>
              </a:solidFill>
              <a:latin typeface="Arial" charset="0"/>
            </a:endParaRPr>
          </a:p>
        </p:txBody>
      </p:sp>
      <p:sp>
        <p:nvSpPr>
          <p:cNvPr id="7" name="日期占位符 6"/>
          <p:cNvSpPr>
            <a:spLocks noGrp="1"/>
          </p:cNvSpPr>
          <p:nvPr>
            <p:ph type="dt" sz="half" idx="10"/>
          </p:nvPr>
        </p:nvSpPr>
        <p:spPr/>
        <p:txBody>
          <a:bodyPr/>
          <a:lstStyle/>
          <a:p>
            <a:pPr>
              <a:defRPr/>
            </a:pPr>
            <a:fld id="{BCD6F617-2FC3-4C65-A8F5-969B8CD8BAC5}" type="datetime1">
              <a:rPr lang="zh-CN" altLang="en-US" smtClean="0"/>
              <a:pPr>
                <a:defRPr/>
              </a:pPr>
              <a:t>2012-9-17</a:t>
            </a:fld>
            <a:endParaRPr lang="en-US" altLang="zh-CN" dirty="0"/>
          </a:p>
        </p:txBody>
      </p:sp>
      <p:sp>
        <p:nvSpPr>
          <p:cNvPr id="8" name="灯片编号占位符 7"/>
          <p:cNvSpPr>
            <a:spLocks noGrp="1"/>
          </p:cNvSpPr>
          <p:nvPr>
            <p:ph type="sldNum" sz="quarter" idx="12"/>
          </p:nvPr>
        </p:nvSpPr>
        <p:spPr/>
        <p:txBody>
          <a:bodyPr/>
          <a:lstStyle/>
          <a:p>
            <a:pPr>
              <a:defRPr/>
            </a:pPr>
            <a:fld id="{76C28267-322E-4F55-83A7-61969821FE8C}" type="slidenum">
              <a:rPr lang="en-US" altLang="zh-CN" smtClean="0"/>
              <a:pPr>
                <a:defRPr/>
              </a:pPr>
              <a:t>30</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457200"/>
            <a:ext cx="8229600" cy="955675"/>
          </a:xfrm>
        </p:spPr>
        <p:txBody>
          <a:bodyPr/>
          <a:lstStyle/>
          <a:p>
            <a:pPr algn="ctr" eaLnBrk="1" hangingPunct="1"/>
            <a:r>
              <a:rPr lang="en-US" altLang="zh-CN" smtClean="0">
                <a:solidFill>
                  <a:srgbClr val="FF3300"/>
                </a:solidFill>
                <a:latin typeface="华文细黑" pitchFamily="2" charset="-122"/>
                <a:ea typeface="华文细黑" pitchFamily="2" charset="-122"/>
              </a:rPr>
              <a:t>2</a:t>
            </a:r>
            <a:r>
              <a:rPr lang="zh-CN" altLang="en-US" smtClean="0">
                <a:solidFill>
                  <a:srgbClr val="FF3300"/>
                </a:solidFill>
                <a:latin typeface="华文细黑" pitchFamily="2" charset="-122"/>
                <a:ea typeface="华文细黑" pitchFamily="2" charset="-122"/>
              </a:rPr>
              <a:t>、字符数组的初始化</a:t>
            </a:r>
          </a:p>
        </p:txBody>
      </p:sp>
      <p:sp>
        <p:nvSpPr>
          <p:cNvPr id="49155" name="Rectangle 3"/>
          <p:cNvSpPr>
            <a:spLocks noGrp="1" noChangeArrowheads="1"/>
          </p:cNvSpPr>
          <p:nvPr>
            <p:ph type="body" idx="1"/>
          </p:nvPr>
        </p:nvSpPr>
        <p:spPr>
          <a:xfrm>
            <a:off x="457200" y="1412875"/>
            <a:ext cx="8229600" cy="4824413"/>
          </a:xfrm>
        </p:spPr>
        <p:txBody>
          <a:bodyPr/>
          <a:lstStyle/>
          <a:p>
            <a:pPr marL="92075" indent="-92075" eaLnBrk="1" hangingPunct="1">
              <a:lnSpc>
                <a:spcPct val="80000"/>
              </a:lnSpc>
              <a:buFont typeface="Wingdings" pitchFamily="2" charset="2"/>
              <a:buNone/>
            </a:pPr>
            <a:r>
              <a:rPr lang="en-US" altLang="zh-CN" sz="2400" smtClean="0">
                <a:ea typeface="华文细黑" pitchFamily="2" charset="-122"/>
              </a:rPr>
              <a:t> </a:t>
            </a:r>
            <a:r>
              <a:rPr lang="zh-CN" altLang="en-US" sz="2400" smtClean="0">
                <a:ea typeface="华文细黑" pitchFamily="2" charset="-122"/>
              </a:rPr>
              <a:t>单字符方式   </a:t>
            </a:r>
          </a:p>
          <a:p>
            <a:pPr marL="92075" indent="-92075" eaLnBrk="1" hangingPunct="1">
              <a:lnSpc>
                <a:spcPct val="80000"/>
              </a:lnSpc>
              <a:buFont typeface="Wingdings" pitchFamily="2" charset="2"/>
              <a:buNone/>
            </a:pPr>
            <a:r>
              <a:rPr lang="zh-CN" altLang="en-US" sz="2400" smtClean="0">
                <a:ea typeface="华文细黑" pitchFamily="2" charset="-122"/>
              </a:rPr>
              <a:t>           </a:t>
            </a:r>
            <a:r>
              <a:rPr lang="en-US" altLang="zh-CN" sz="2400" smtClean="0">
                <a:ea typeface="华文细黑" pitchFamily="2" charset="-122"/>
              </a:rPr>
              <a:t>char a[10]={‘A’, ‘B’, ‘C’, ‘D’};</a:t>
            </a:r>
          </a:p>
          <a:p>
            <a:pPr marL="92075" indent="-92075" eaLnBrk="1" hangingPunct="1">
              <a:lnSpc>
                <a:spcPct val="80000"/>
              </a:lnSpc>
              <a:buFont typeface="Wingdings" pitchFamily="2" charset="2"/>
              <a:buNone/>
            </a:pPr>
            <a:r>
              <a:rPr lang="en-US" altLang="zh-CN" sz="2400" smtClean="0">
                <a:ea typeface="华文细黑" pitchFamily="2" charset="-122"/>
              </a:rPr>
              <a:t>           char b[2][3]={ ‘A’, ‘B’, ‘C’, ‘D’, ‘E’,’F’};</a:t>
            </a:r>
          </a:p>
          <a:p>
            <a:pPr marL="92075" indent="-92075" eaLnBrk="1" hangingPunct="1">
              <a:lnSpc>
                <a:spcPct val="80000"/>
              </a:lnSpc>
              <a:buFont typeface="Wingdings" pitchFamily="2" charset="2"/>
              <a:buNone/>
            </a:pPr>
            <a:endParaRPr lang="en-US" altLang="zh-CN" sz="2400" smtClean="0">
              <a:ea typeface="华文细黑" pitchFamily="2" charset="-122"/>
            </a:endParaRPr>
          </a:p>
          <a:p>
            <a:pPr marL="92075" indent="-92075" eaLnBrk="1" hangingPunct="1">
              <a:lnSpc>
                <a:spcPct val="80000"/>
              </a:lnSpc>
              <a:buFont typeface="Wingdings" pitchFamily="2" charset="2"/>
              <a:buNone/>
            </a:pPr>
            <a:r>
              <a:rPr lang="en-US" altLang="zh-CN" sz="2400" smtClean="0">
                <a:ea typeface="华文细黑" pitchFamily="2" charset="-122"/>
              </a:rPr>
              <a:t>【</a:t>
            </a:r>
            <a:r>
              <a:rPr lang="zh-CN" altLang="en-US" sz="2400" smtClean="0">
                <a:ea typeface="华文细黑" pitchFamily="2" charset="-122"/>
              </a:rPr>
              <a:t>注意</a:t>
            </a:r>
            <a:r>
              <a:rPr lang="en-US" altLang="zh-CN" sz="2400" smtClean="0">
                <a:ea typeface="华文细黑" pitchFamily="2" charset="-122"/>
              </a:rPr>
              <a:t>】</a:t>
            </a:r>
            <a:r>
              <a:rPr lang="zh-CN" altLang="en-US" sz="2400" smtClean="0">
                <a:ea typeface="华文细黑" pitchFamily="2" charset="-122"/>
              </a:rPr>
              <a:t>如果初值个数小于数组长度，则多余的数组元素自动为空字符（’</a:t>
            </a:r>
            <a:r>
              <a:rPr lang="en-US" altLang="zh-CN" sz="2400" smtClean="0">
                <a:ea typeface="华文细黑" pitchFamily="2" charset="-122"/>
              </a:rPr>
              <a:t>\0’</a:t>
            </a:r>
            <a:r>
              <a:rPr lang="zh-CN" altLang="en-US" sz="2400" smtClean="0">
                <a:ea typeface="华文细黑" pitchFamily="2" charset="-122"/>
              </a:rPr>
              <a:t>）</a:t>
            </a:r>
            <a:r>
              <a:rPr lang="zh-CN" altLang="en-US" sz="2400" i="1" smtClean="0">
                <a:ea typeface="华文细黑" pitchFamily="2" charset="-122"/>
              </a:rPr>
              <a:t>  </a:t>
            </a:r>
            <a:r>
              <a:rPr lang="en-US" altLang="zh-CN" sz="2400" i="1" smtClean="0">
                <a:solidFill>
                  <a:srgbClr val="3333FF"/>
                </a:solidFill>
                <a:ea typeface="华文细黑" pitchFamily="2" charset="-122"/>
              </a:rPr>
              <a:t>P130</a:t>
            </a:r>
            <a:endParaRPr lang="en-US" altLang="zh-CN" sz="2400" smtClean="0">
              <a:solidFill>
                <a:srgbClr val="3333FF"/>
              </a:solidFill>
              <a:ea typeface="华文细黑" pitchFamily="2" charset="-122"/>
            </a:endParaRPr>
          </a:p>
          <a:p>
            <a:pPr marL="92075" indent="-92075" eaLnBrk="1" hangingPunct="1">
              <a:lnSpc>
                <a:spcPct val="80000"/>
              </a:lnSpc>
              <a:buFont typeface="Wingdings" pitchFamily="2" charset="2"/>
              <a:buNone/>
            </a:pPr>
            <a:r>
              <a:rPr lang="en-US" altLang="zh-CN" sz="2400" smtClean="0">
                <a:ea typeface="华文细黑" pitchFamily="2" charset="-122"/>
              </a:rPr>
              <a:t> </a:t>
            </a:r>
            <a:r>
              <a:rPr lang="zh-CN" altLang="en-US" sz="2400" smtClean="0">
                <a:ea typeface="华文细黑" pitchFamily="2" charset="-122"/>
              </a:rPr>
              <a:t>字符串方式  </a:t>
            </a:r>
          </a:p>
          <a:p>
            <a:pPr marL="92075" indent="-92075" eaLnBrk="1" hangingPunct="1">
              <a:lnSpc>
                <a:spcPct val="80000"/>
              </a:lnSpc>
              <a:buFont typeface="Wingdings" pitchFamily="2" charset="2"/>
              <a:buNone/>
            </a:pPr>
            <a:r>
              <a:rPr lang="zh-CN" altLang="en-US" sz="2400" smtClean="0">
                <a:ea typeface="华文细黑" pitchFamily="2" charset="-122"/>
              </a:rPr>
              <a:t>            </a:t>
            </a:r>
            <a:r>
              <a:rPr lang="en-US" altLang="zh-CN" sz="2400" smtClean="0">
                <a:ea typeface="华文细黑" pitchFamily="2" charset="-122"/>
              </a:rPr>
              <a:t>char a[5]={“ABCD”}; char c[ ]=”ABCD”;</a:t>
            </a:r>
          </a:p>
          <a:p>
            <a:pPr marL="92075" indent="-92075" eaLnBrk="1" hangingPunct="1">
              <a:lnSpc>
                <a:spcPct val="80000"/>
              </a:lnSpc>
              <a:buFont typeface="Wingdings" pitchFamily="2" charset="2"/>
              <a:buNone/>
            </a:pPr>
            <a:r>
              <a:rPr lang="en-US" altLang="zh-CN" sz="2400" smtClean="0">
                <a:ea typeface="华文细黑" pitchFamily="2" charset="-122"/>
              </a:rPr>
              <a:t>            char a[2][5]={{‘A’,’B’,’C’,’\0’},{‘x’,’y’,’\0’}};</a:t>
            </a:r>
          </a:p>
          <a:p>
            <a:pPr marL="92075" indent="-92075" eaLnBrk="1" hangingPunct="1">
              <a:lnSpc>
                <a:spcPct val="80000"/>
              </a:lnSpc>
              <a:buFont typeface="Wingdings" pitchFamily="2" charset="2"/>
              <a:buNone/>
            </a:pPr>
            <a:r>
              <a:rPr lang="en-US" altLang="zh-CN" sz="2400" smtClean="0">
                <a:ea typeface="华文细黑" pitchFamily="2" charset="-122"/>
              </a:rPr>
              <a:t>            char a[2][5]={“ABC”,”XY”};</a:t>
            </a:r>
          </a:p>
          <a:p>
            <a:pPr marL="92075" indent="-92075" eaLnBrk="1" hangingPunct="1">
              <a:lnSpc>
                <a:spcPct val="80000"/>
              </a:lnSpc>
              <a:buFont typeface="Wingdings" pitchFamily="2" charset="2"/>
              <a:buNone/>
            </a:pPr>
            <a:endParaRPr lang="en-US" altLang="zh-CN" sz="2400" smtClean="0">
              <a:ea typeface="华文细黑" pitchFamily="2" charset="-122"/>
            </a:endParaRPr>
          </a:p>
          <a:p>
            <a:pPr marL="92075" indent="-92075" eaLnBrk="1" hangingPunct="1">
              <a:lnSpc>
                <a:spcPct val="80000"/>
              </a:lnSpc>
              <a:buFont typeface="Wingdings" pitchFamily="2" charset="2"/>
              <a:buNone/>
            </a:pPr>
            <a:r>
              <a:rPr lang="zh-CN" altLang="en-US" sz="2400" smtClean="0">
                <a:ea typeface="华文细黑" pitchFamily="2" charset="-122"/>
              </a:rPr>
              <a:t>二维字符数组可以认为由若干个一维字符数组（字符串）组成。</a:t>
            </a:r>
          </a:p>
        </p:txBody>
      </p:sp>
    </p:spTree>
  </p:cSld>
  <p:clrMapOvr>
    <a:masterClrMapping/>
  </p:clrMapOvr>
  <p:transition>
    <p:blinds dir="vert"/>
  </p:transition>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457200"/>
            <a:ext cx="8229600" cy="668338"/>
          </a:xfrm>
        </p:spPr>
        <p:txBody>
          <a:bodyPr/>
          <a:lstStyle/>
          <a:p>
            <a:pPr algn="ctr" eaLnBrk="1" hangingPunct="1"/>
            <a:r>
              <a:rPr lang="zh-CN" altLang="en-US" sz="4000" smtClean="0">
                <a:solidFill>
                  <a:srgbClr val="FF3300"/>
                </a:solidFill>
                <a:ea typeface="华文细黑" pitchFamily="2" charset="-122"/>
              </a:rPr>
              <a:t>示例</a:t>
            </a:r>
          </a:p>
        </p:txBody>
      </p:sp>
      <p:sp>
        <p:nvSpPr>
          <p:cNvPr id="50179" name="Rectangle 3"/>
          <p:cNvSpPr>
            <a:spLocks noGrp="1" noChangeArrowheads="1"/>
          </p:cNvSpPr>
          <p:nvPr>
            <p:ph type="body" idx="1"/>
          </p:nvPr>
        </p:nvSpPr>
        <p:spPr>
          <a:xfrm>
            <a:off x="530225" y="1268413"/>
            <a:ext cx="8002588" cy="3600450"/>
          </a:xfrm>
          <a:solidFill>
            <a:srgbClr val="993366"/>
          </a:solidFill>
          <a:ln w="22225">
            <a:solidFill>
              <a:srgbClr val="FF6600"/>
            </a:solidFill>
          </a:ln>
        </p:spPr>
        <p:txBody>
          <a:bodyPr/>
          <a:lstStyle/>
          <a:p>
            <a:pPr marL="0" indent="0" eaLnBrk="1" hangingPunct="1">
              <a:lnSpc>
                <a:spcPct val="90000"/>
              </a:lnSpc>
              <a:buFont typeface="Wingdings" pitchFamily="2" charset="2"/>
              <a:buNone/>
            </a:pPr>
            <a:r>
              <a:rPr lang="en-US" altLang="zh-CN" sz="2600" smtClean="0">
                <a:solidFill>
                  <a:schemeClr val="bg1"/>
                </a:solidFill>
                <a:ea typeface="华文细黑" pitchFamily="2" charset="-122"/>
              </a:rPr>
              <a:t>【</a:t>
            </a:r>
            <a:r>
              <a:rPr lang="zh-CN" altLang="en-US" sz="2600" smtClean="0">
                <a:solidFill>
                  <a:schemeClr val="bg1"/>
                </a:solidFill>
                <a:ea typeface="华文细黑" pitchFamily="2" charset="-122"/>
              </a:rPr>
              <a:t>例一</a:t>
            </a:r>
            <a:r>
              <a:rPr lang="en-US" altLang="zh-CN" sz="2600" smtClean="0">
                <a:solidFill>
                  <a:schemeClr val="bg1"/>
                </a:solidFill>
                <a:ea typeface="华文细黑" pitchFamily="2" charset="-122"/>
              </a:rPr>
              <a:t>】</a:t>
            </a:r>
            <a:r>
              <a:rPr lang="zh-CN" altLang="en-US" sz="2600" smtClean="0">
                <a:solidFill>
                  <a:schemeClr val="bg1"/>
                </a:solidFill>
                <a:ea typeface="华文细黑" pitchFamily="2" charset="-122"/>
              </a:rPr>
              <a:t>比较以下字符数组长度是否相同：   </a:t>
            </a:r>
          </a:p>
          <a:p>
            <a:pPr marL="0" indent="0" eaLnBrk="1" hangingPunct="1">
              <a:lnSpc>
                <a:spcPct val="90000"/>
              </a:lnSpc>
              <a:buFont typeface="Wingdings" pitchFamily="2" charset="2"/>
              <a:buNone/>
            </a:pPr>
            <a:r>
              <a:rPr lang="zh-CN" altLang="en-US" sz="2600" smtClean="0">
                <a:solidFill>
                  <a:schemeClr val="bg1"/>
                </a:solidFill>
                <a:ea typeface="华文细黑" pitchFamily="2" charset="-122"/>
              </a:rPr>
              <a:t>     </a:t>
            </a:r>
            <a:r>
              <a:rPr lang="en-US" altLang="zh-CN" sz="2600" smtClean="0">
                <a:solidFill>
                  <a:schemeClr val="bg1"/>
                </a:solidFill>
                <a:ea typeface="华文细黑" pitchFamily="2" charset="-122"/>
              </a:rPr>
              <a:t>char a[ ]=”ABCD”; </a:t>
            </a:r>
          </a:p>
          <a:p>
            <a:pPr marL="0" indent="0" eaLnBrk="1" hangingPunct="1">
              <a:lnSpc>
                <a:spcPct val="90000"/>
              </a:lnSpc>
              <a:buFont typeface="Wingdings" pitchFamily="2" charset="2"/>
              <a:buNone/>
            </a:pPr>
            <a:r>
              <a:rPr lang="en-US" altLang="zh-CN" sz="2600" smtClean="0">
                <a:solidFill>
                  <a:schemeClr val="bg1"/>
                </a:solidFill>
                <a:ea typeface="华文细黑" pitchFamily="2" charset="-122"/>
              </a:rPr>
              <a:t>     char b[ ]= {“ABCD”};     </a:t>
            </a:r>
          </a:p>
          <a:p>
            <a:pPr marL="0" indent="0" eaLnBrk="1" hangingPunct="1">
              <a:lnSpc>
                <a:spcPct val="90000"/>
              </a:lnSpc>
              <a:buFont typeface="Wingdings" pitchFamily="2" charset="2"/>
              <a:buNone/>
            </a:pPr>
            <a:r>
              <a:rPr lang="en-US" altLang="zh-CN" sz="2600" smtClean="0">
                <a:solidFill>
                  <a:schemeClr val="bg1"/>
                </a:solidFill>
                <a:ea typeface="华文细黑" pitchFamily="2" charset="-122"/>
              </a:rPr>
              <a:t>     char c[ ]={‘A’,’B’,’C’,’D’};   </a:t>
            </a:r>
          </a:p>
          <a:p>
            <a:pPr marL="0" indent="0" eaLnBrk="1" hangingPunct="1">
              <a:lnSpc>
                <a:spcPct val="90000"/>
              </a:lnSpc>
              <a:buFont typeface="Wingdings" pitchFamily="2" charset="2"/>
              <a:buNone/>
            </a:pPr>
            <a:endParaRPr lang="en-US" altLang="zh-CN" sz="2600" smtClean="0">
              <a:solidFill>
                <a:schemeClr val="bg1"/>
              </a:solidFill>
              <a:ea typeface="华文细黑" pitchFamily="2" charset="-122"/>
            </a:endParaRPr>
          </a:p>
          <a:p>
            <a:pPr marL="0" indent="0" eaLnBrk="1" hangingPunct="1">
              <a:lnSpc>
                <a:spcPct val="90000"/>
              </a:lnSpc>
              <a:buFont typeface="Wingdings" pitchFamily="2" charset="2"/>
              <a:buNone/>
            </a:pPr>
            <a:r>
              <a:rPr lang="en-US" altLang="zh-CN" sz="2600" smtClean="0">
                <a:solidFill>
                  <a:schemeClr val="bg1"/>
                </a:solidFill>
                <a:ea typeface="华文细黑" pitchFamily="2" charset="-122"/>
              </a:rPr>
              <a:t>【</a:t>
            </a:r>
            <a:r>
              <a:rPr lang="zh-CN" altLang="en-US" sz="2600" smtClean="0">
                <a:solidFill>
                  <a:schemeClr val="bg1"/>
                </a:solidFill>
                <a:ea typeface="华文细黑" pitchFamily="2" charset="-122"/>
              </a:rPr>
              <a:t>例二</a:t>
            </a:r>
            <a:r>
              <a:rPr lang="en-US" altLang="zh-CN" sz="2600" smtClean="0">
                <a:solidFill>
                  <a:schemeClr val="bg1"/>
                </a:solidFill>
                <a:ea typeface="华文细黑" pitchFamily="2" charset="-122"/>
              </a:rPr>
              <a:t>】</a:t>
            </a:r>
            <a:r>
              <a:rPr lang="zh-CN" altLang="en-US" sz="2600" smtClean="0">
                <a:solidFill>
                  <a:schemeClr val="bg1"/>
                </a:solidFill>
                <a:ea typeface="华文细黑" pitchFamily="2" charset="-122"/>
              </a:rPr>
              <a:t>下列程序段的运行结果是：     </a:t>
            </a:r>
          </a:p>
          <a:p>
            <a:pPr marL="0" indent="0" eaLnBrk="1" hangingPunct="1">
              <a:lnSpc>
                <a:spcPct val="90000"/>
              </a:lnSpc>
              <a:buFont typeface="Wingdings" pitchFamily="2" charset="2"/>
              <a:buNone/>
            </a:pPr>
            <a:r>
              <a:rPr lang="zh-CN" altLang="en-US" sz="2600" smtClean="0">
                <a:solidFill>
                  <a:schemeClr val="bg1"/>
                </a:solidFill>
                <a:ea typeface="华文细黑" pitchFamily="2" charset="-122"/>
              </a:rPr>
              <a:t>     </a:t>
            </a:r>
            <a:r>
              <a:rPr lang="en-US" altLang="zh-CN" sz="2600" smtClean="0">
                <a:solidFill>
                  <a:schemeClr val="bg1"/>
                </a:solidFill>
                <a:ea typeface="华文细黑" pitchFamily="2" charset="-122"/>
              </a:rPr>
              <a:t>char a[5]={‘a’,’b’, ’\0’,’d’,’\0’};</a:t>
            </a:r>
          </a:p>
          <a:p>
            <a:pPr marL="0" indent="0" eaLnBrk="1" hangingPunct="1">
              <a:lnSpc>
                <a:spcPct val="90000"/>
              </a:lnSpc>
              <a:buFont typeface="Wingdings" pitchFamily="2" charset="2"/>
              <a:buNone/>
            </a:pPr>
            <a:r>
              <a:rPr lang="en-US" altLang="zh-CN" sz="2600" smtClean="0">
                <a:solidFill>
                  <a:schemeClr val="bg1"/>
                </a:solidFill>
                <a:ea typeface="华文细黑" pitchFamily="2" charset="-122"/>
              </a:rPr>
              <a:t>     printf(“%s”,a);                  </a:t>
            </a:r>
          </a:p>
        </p:txBody>
      </p:sp>
      <p:sp>
        <p:nvSpPr>
          <p:cNvPr id="79876" name="Text Box 4"/>
          <p:cNvSpPr txBox="1">
            <a:spLocks noChangeArrowheads="1"/>
          </p:cNvSpPr>
          <p:nvPr/>
        </p:nvSpPr>
        <p:spPr bwMode="auto">
          <a:xfrm>
            <a:off x="684213" y="5092700"/>
            <a:ext cx="4291012" cy="785813"/>
          </a:xfrm>
          <a:prstGeom prst="rect">
            <a:avLst/>
          </a:prstGeom>
          <a:noFill/>
          <a:ln w="9525">
            <a:noFill/>
            <a:miter lim="800000"/>
            <a:headEnd/>
            <a:tailEnd/>
          </a:ln>
        </p:spPr>
        <p:txBody>
          <a:bodyPr wrap="none">
            <a:spAutoFit/>
          </a:bodyPr>
          <a:lstStyle/>
          <a:p>
            <a:pPr>
              <a:lnSpc>
                <a:spcPct val="90000"/>
              </a:lnSpc>
              <a:spcBef>
                <a:spcPct val="20000"/>
              </a:spcBef>
              <a:buClr>
                <a:schemeClr val="bg2"/>
              </a:buClr>
              <a:buSzPct val="75000"/>
              <a:buFont typeface="Wingdings" pitchFamily="2" charset="2"/>
              <a:buNone/>
            </a:pPr>
            <a:r>
              <a:rPr lang="zh-CN" altLang="en-US" sz="2400">
                <a:solidFill>
                  <a:srgbClr val="FF3300"/>
                </a:solidFill>
                <a:ea typeface="华文细黑" pitchFamily="2" charset="-122"/>
              </a:rPr>
              <a:t>如果 </a:t>
            </a:r>
            <a:r>
              <a:rPr lang="en-US" altLang="zh-CN" sz="2400">
                <a:solidFill>
                  <a:srgbClr val="FF3300"/>
                </a:solidFill>
                <a:ea typeface="华文细黑" pitchFamily="2" charset="-122"/>
              </a:rPr>
              <a:t>printf(“%s”,a+1);</a:t>
            </a:r>
            <a:r>
              <a:rPr lang="zh-CN" altLang="en-US" sz="2400">
                <a:solidFill>
                  <a:srgbClr val="FF3300"/>
                </a:solidFill>
                <a:ea typeface="华文细黑" pitchFamily="2" charset="-122"/>
              </a:rPr>
              <a:t>结果是？</a:t>
            </a:r>
          </a:p>
          <a:p>
            <a:endParaRPr lang="en-US" altLang="zh-CN" sz="2400">
              <a:ea typeface="华文细黑" pitchFamily="2" charset="-122"/>
            </a:endParaRPr>
          </a:p>
        </p:txBody>
      </p:sp>
      <p:sp>
        <p:nvSpPr>
          <p:cNvPr id="79877" name="Text Box 5"/>
          <p:cNvSpPr txBox="1">
            <a:spLocks noChangeArrowheads="1"/>
          </p:cNvSpPr>
          <p:nvPr/>
        </p:nvSpPr>
        <p:spPr bwMode="auto">
          <a:xfrm>
            <a:off x="468313" y="5661025"/>
            <a:ext cx="7729537" cy="446088"/>
          </a:xfrm>
          <a:prstGeom prst="rect">
            <a:avLst/>
          </a:prstGeom>
          <a:solidFill>
            <a:srgbClr val="FFFF99"/>
          </a:solidFill>
          <a:ln w="25400">
            <a:solidFill>
              <a:srgbClr val="FF6600"/>
            </a:solidFill>
            <a:miter lim="800000"/>
            <a:headEnd/>
            <a:tailEnd/>
          </a:ln>
        </p:spPr>
        <p:txBody>
          <a:bodyPr wrap="none">
            <a:spAutoFit/>
          </a:bodyPr>
          <a:lstStyle/>
          <a:p>
            <a:pPr>
              <a:lnSpc>
                <a:spcPct val="90000"/>
              </a:lnSpc>
              <a:spcBef>
                <a:spcPct val="20000"/>
              </a:spcBef>
              <a:buClr>
                <a:schemeClr val="bg2"/>
              </a:buClr>
              <a:buSzPct val="75000"/>
              <a:buFont typeface="Wingdings" pitchFamily="2" charset="2"/>
              <a:buNone/>
            </a:pPr>
            <a:r>
              <a:rPr lang="zh-CN" altLang="en-US" sz="2400"/>
              <a:t>说明：</a:t>
            </a:r>
            <a:r>
              <a:rPr lang="en-US" altLang="zh-CN" sz="2400"/>
              <a:t>%s</a:t>
            </a:r>
            <a:r>
              <a:rPr lang="zh-CN" altLang="en-US" sz="2400"/>
              <a:t>的作用是输出一个字符串，直到遇到’</a:t>
            </a:r>
            <a:r>
              <a:rPr lang="en-US" altLang="zh-CN" sz="2400"/>
              <a:t>\0’</a:t>
            </a:r>
            <a:r>
              <a:rPr lang="zh-CN" altLang="en-US" sz="2400"/>
              <a:t>为止。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strips(downRight)">
                                      <p:cBhvr>
                                        <p:cTn id="7" dur="500"/>
                                        <p:tgtEl>
                                          <p:spTgt spid="7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 calcmode="lin" valueType="num">
                                      <p:cBhvr additive="base">
                                        <p:cTn id="12" dur="500" fill="hold"/>
                                        <p:tgtEl>
                                          <p:spTgt spid="79877"/>
                                        </p:tgtEl>
                                        <p:attrNameLst>
                                          <p:attrName>ppt_x</p:attrName>
                                        </p:attrNameLst>
                                      </p:cBhvr>
                                      <p:tavLst>
                                        <p:tav tm="0">
                                          <p:val>
                                            <p:strVal val="0-#ppt_w/2"/>
                                          </p:val>
                                        </p:tav>
                                        <p:tav tm="100000">
                                          <p:val>
                                            <p:strVal val="#ppt_x"/>
                                          </p:val>
                                        </p:tav>
                                      </p:tavLst>
                                    </p:anim>
                                    <p:anim calcmode="lin" valueType="num">
                                      <p:cBhvr additive="base">
                                        <p:cTn id="13" dur="500" fill="hold"/>
                                        <p:tgtEl>
                                          <p:spTgt spid="798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2400" smtClean="0">
                <a:ea typeface="华文细黑" pitchFamily="2" charset="-122"/>
              </a:rPr>
              <a:t>注意：</a:t>
            </a:r>
            <a:br>
              <a:rPr lang="zh-CN" altLang="en-US" sz="2400" smtClean="0">
                <a:ea typeface="华文细黑" pitchFamily="2" charset="-122"/>
              </a:rPr>
            </a:br>
            <a:r>
              <a:rPr lang="zh-CN" altLang="en-US" sz="2400" smtClean="0">
                <a:ea typeface="华文细黑" pitchFamily="2" charset="-122"/>
              </a:rPr>
              <a:t>在二维数组中，双下标引用</a:t>
            </a:r>
            <a:r>
              <a:rPr lang="en-US" altLang="zh-CN" sz="2400" smtClean="0">
                <a:ea typeface="华文细黑" pitchFamily="2" charset="-122"/>
              </a:rPr>
              <a:t>——</a:t>
            </a:r>
            <a:r>
              <a:rPr lang="zh-CN" altLang="en-US" sz="2400" smtClean="0">
                <a:ea typeface="华文细黑" pitchFamily="2" charset="-122"/>
              </a:rPr>
              <a:t>表示某行某列的某个元素</a:t>
            </a:r>
            <a:br>
              <a:rPr lang="zh-CN" altLang="en-US" sz="2400" smtClean="0">
                <a:ea typeface="华文细黑" pitchFamily="2" charset="-122"/>
              </a:rPr>
            </a:br>
            <a:r>
              <a:rPr lang="zh-CN" altLang="en-US" sz="2400" smtClean="0">
                <a:ea typeface="华文细黑" pitchFamily="2" charset="-122"/>
              </a:rPr>
              <a:t>                         单下标引用</a:t>
            </a:r>
            <a:r>
              <a:rPr lang="en-US" altLang="zh-CN" sz="2400" smtClean="0">
                <a:ea typeface="华文细黑" pitchFamily="2" charset="-122"/>
              </a:rPr>
              <a:t>——</a:t>
            </a:r>
            <a:r>
              <a:rPr lang="zh-CN" altLang="en-US" sz="2400" smtClean="0">
                <a:ea typeface="华文细黑" pitchFamily="2" charset="-122"/>
              </a:rPr>
              <a:t>表示某行的字符串</a:t>
            </a:r>
          </a:p>
        </p:txBody>
      </p:sp>
      <p:sp>
        <p:nvSpPr>
          <p:cNvPr id="51203" name="Text Box 4"/>
          <p:cNvSpPr txBox="1">
            <a:spLocks noChangeArrowheads="1"/>
          </p:cNvSpPr>
          <p:nvPr/>
        </p:nvSpPr>
        <p:spPr bwMode="auto">
          <a:xfrm>
            <a:off x="468313" y="1930400"/>
            <a:ext cx="5086350" cy="3403600"/>
          </a:xfrm>
          <a:prstGeom prst="rect">
            <a:avLst/>
          </a:prstGeom>
          <a:solidFill>
            <a:srgbClr val="3366FF"/>
          </a:solidFill>
          <a:ln w="25400">
            <a:solidFill>
              <a:srgbClr val="FF0000"/>
            </a:solidFill>
            <a:miter lim="800000"/>
            <a:headEnd/>
            <a:tailEnd/>
          </a:ln>
        </p:spPr>
        <p:txBody>
          <a:bodyPr wrap="none">
            <a:spAutoFit/>
          </a:bodyPr>
          <a:lstStyle/>
          <a:p>
            <a:r>
              <a:rPr lang="en-US" altLang="zh-CN" sz="2400">
                <a:solidFill>
                  <a:schemeClr val="bg1"/>
                </a:solidFill>
                <a:ea typeface="华文细黑" pitchFamily="2" charset="-122"/>
              </a:rPr>
              <a:t>【</a:t>
            </a:r>
            <a:r>
              <a:rPr lang="zh-CN" altLang="en-US" sz="2400">
                <a:solidFill>
                  <a:schemeClr val="bg1"/>
                </a:solidFill>
                <a:ea typeface="华文细黑" pitchFamily="2" charset="-122"/>
              </a:rPr>
              <a:t>例三</a:t>
            </a:r>
            <a:r>
              <a:rPr lang="en-US" altLang="zh-CN" sz="2400">
                <a:solidFill>
                  <a:schemeClr val="bg1"/>
                </a:solidFill>
                <a:ea typeface="华文细黑" pitchFamily="2" charset="-122"/>
              </a:rPr>
              <a:t>】</a:t>
            </a:r>
            <a:r>
              <a:rPr lang="zh-CN" altLang="en-US" sz="2400">
                <a:solidFill>
                  <a:schemeClr val="bg1"/>
                </a:solidFill>
                <a:ea typeface="华文细黑" pitchFamily="2" charset="-122"/>
              </a:rPr>
              <a:t>分析以下程序的运行结果：</a:t>
            </a:r>
          </a:p>
          <a:p>
            <a:r>
              <a:rPr lang="en-US" altLang="zh-CN" sz="2400">
                <a:solidFill>
                  <a:schemeClr val="bg1"/>
                </a:solidFill>
                <a:ea typeface="华文细黑" pitchFamily="2" charset="-122"/>
              </a:rPr>
              <a:t>main()</a:t>
            </a:r>
          </a:p>
          <a:p>
            <a:r>
              <a:rPr lang="en-US" altLang="zh-CN" sz="2400">
                <a:solidFill>
                  <a:schemeClr val="bg1"/>
                </a:solidFill>
                <a:ea typeface="华文细黑" pitchFamily="2" charset="-122"/>
              </a:rPr>
              <a:t>{</a:t>
            </a:r>
          </a:p>
          <a:p>
            <a:r>
              <a:rPr lang="en-US" altLang="zh-CN" sz="2400">
                <a:solidFill>
                  <a:schemeClr val="bg1"/>
                </a:solidFill>
                <a:ea typeface="华文细黑" pitchFamily="2" charset="-122"/>
              </a:rPr>
              <a:t>     char word[3][10];</a:t>
            </a:r>
          </a:p>
          <a:p>
            <a:r>
              <a:rPr lang="en-US" altLang="zh-CN" sz="2400">
                <a:solidFill>
                  <a:schemeClr val="bg1"/>
                </a:solidFill>
                <a:ea typeface="华文细黑" pitchFamily="2" charset="-122"/>
              </a:rPr>
              <a:t>     int i;</a:t>
            </a:r>
          </a:p>
          <a:p>
            <a:r>
              <a:rPr lang="en-US" altLang="zh-CN" sz="2400">
                <a:solidFill>
                  <a:schemeClr val="bg1"/>
                </a:solidFill>
                <a:ea typeface="华文细黑" pitchFamily="2" charset="-122"/>
              </a:rPr>
              <a:t>     for (i=0;i&lt;3;i++)</a:t>
            </a:r>
          </a:p>
          <a:p>
            <a:r>
              <a:rPr lang="en-US" altLang="zh-CN" sz="2400">
                <a:solidFill>
                  <a:schemeClr val="bg1"/>
                </a:solidFill>
                <a:ea typeface="华文细黑" pitchFamily="2" charset="-122"/>
              </a:rPr>
              <a:t>        scanf("%s",word[i]);</a:t>
            </a:r>
          </a:p>
          <a:p>
            <a:r>
              <a:rPr lang="en-US" altLang="zh-CN" sz="2400">
                <a:solidFill>
                  <a:schemeClr val="bg1"/>
                </a:solidFill>
                <a:ea typeface="华文细黑" pitchFamily="2" charset="-122"/>
              </a:rPr>
              <a:t>     printf("%s",word[i-2]);</a:t>
            </a:r>
          </a:p>
          <a:p>
            <a:r>
              <a:rPr lang="en-US" altLang="zh-CN" sz="2400">
                <a:solidFill>
                  <a:schemeClr val="bg1"/>
                </a:solidFill>
                <a:ea typeface="华文细黑" pitchFamily="2" charset="-122"/>
              </a:rPr>
              <a:t>}</a:t>
            </a:r>
          </a:p>
        </p:txBody>
      </p:sp>
      <p:sp>
        <p:nvSpPr>
          <p:cNvPr id="51204" name="Text Box 5"/>
          <p:cNvSpPr txBox="1">
            <a:spLocks noChangeArrowheads="1"/>
          </p:cNvSpPr>
          <p:nvPr/>
        </p:nvSpPr>
        <p:spPr bwMode="auto">
          <a:xfrm>
            <a:off x="5724525" y="2060575"/>
            <a:ext cx="2317750" cy="1552575"/>
          </a:xfrm>
          <a:prstGeom prst="rect">
            <a:avLst/>
          </a:prstGeom>
          <a:noFill/>
          <a:ln w="9525">
            <a:noFill/>
            <a:miter lim="800000"/>
            <a:headEnd/>
            <a:tailEnd/>
          </a:ln>
        </p:spPr>
        <p:txBody>
          <a:bodyPr wrap="none">
            <a:spAutoFit/>
          </a:bodyPr>
          <a:lstStyle/>
          <a:p>
            <a:r>
              <a:rPr lang="zh-CN" altLang="en-US" sz="2400">
                <a:ea typeface="华文细黑" pitchFamily="2" charset="-122"/>
              </a:rPr>
              <a:t>运行时，输入：</a:t>
            </a:r>
          </a:p>
          <a:p>
            <a:r>
              <a:rPr lang="en-US" altLang="zh-CN" sz="2400">
                <a:ea typeface="华文细黑" pitchFamily="2" charset="-122"/>
              </a:rPr>
              <a:t>12345</a:t>
            </a:r>
          </a:p>
          <a:p>
            <a:r>
              <a:rPr lang="en-US" altLang="zh-CN" sz="2400">
                <a:ea typeface="华文细黑" pitchFamily="2" charset="-122"/>
              </a:rPr>
              <a:t>abcdef              </a:t>
            </a:r>
          </a:p>
          <a:p>
            <a:r>
              <a:rPr lang="en-US" altLang="zh-CN" sz="2400">
                <a:ea typeface="华文细黑" pitchFamily="2" charset="-122"/>
              </a:rPr>
              <a:t>ABCDEFG</a:t>
            </a:r>
          </a:p>
        </p:txBody>
      </p:sp>
      <p:sp>
        <p:nvSpPr>
          <p:cNvPr id="80903" name="Text Box 7"/>
          <p:cNvSpPr txBox="1">
            <a:spLocks noChangeArrowheads="1"/>
          </p:cNvSpPr>
          <p:nvPr/>
        </p:nvSpPr>
        <p:spPr bwMode="auto">
          <a:xfrm>
            <a:off x="279400" y="5589588"/>
            <a:ext cx="8540750" cy="422275"/>
          </a:xfrm>
          <a:prstGeom prst="rect">
            <a:avLst/>
          </a:prstGeom>
          <a:solidFill>
            <a:srgbClr val="FFFF99"/>
          </a:solidFill>
          <a:ln w="25400">
            <a:solidFill>
              <a:srgbClr val="FF0000"/>
            </a:solidFill>
            <a:miter lim="800000"/>
            <a:headEnd/>
            <a:tailEnd/>
          </a:ln>
        </p:spPr>
        <p:txBody>
          <a:bodyPr>
            <a:spAutoFit/>
          </a:bodyPr>
          <a:lstStyle/>
          <a:p>
            <a:r>
              <a:rPr lang="en-US" altLang="zh-CN" sz="2000">
                <a:ea typeface="华文细黑" pitchFamily="2" charset="-122"/>
              </a:rPr>
              <a:t>word[i]</a:t>
            </a:r>
            <a:r>
              <a:rPr lang="zh-CN" altLang="en-US" sz="2000">
                <a:ea typeface="华文细黑" pitchFamily="2" charset="-122"/>
              </a:rPr>
              <a:t>表示第</a:t>
            </a:r>
            <a:r>
              <a:rPr lang="en-US" altLang="zh-CN" sz="2000">
                <a:ea typeface="华文细黑" pitchFamily="2" charset="-122"/>
              </a:rPr>
              <a:t>i+1</a:t>
            </a:r>
            <a:r>
              <a:rPr lang="zh-CN" altLang="en-US" sz="2000">
                <a:ea typeface="华文细黑" pitchFamily="2" charset="-122"/>
              </a:rPr>
              <a:t>行</a:t>
            </a:r>
            <a:r>
              <a:rPr lang="en-US" altLang="zh-CN" sz="2000">
                <a:ea typeface="华文细黑" pitchFamily="2" charset="-122"/>
              </a:rPr>
              <a:t>word</a:t>
            </a:r>
            <a:r>
              <a:rPr lang="zh-CN" altLang="en-US" sz="2000">
                <a:ea typeface="华文细黑" pitchFamily="2" charset="-122"/>
              </a:rPr>
              <a:t>元素首地址（二维数组用单下标表示某行的字符串</a:t>
            </a:r>
            <a:r>
              <a:rPr lang="en-US" altLang="zh-CN" sz="2000">
                <a:ea typeface="华文细黑" pitchFamily="2" charset="-122"/>
              </a:rPr>
              <a:t>)</a:t>
            </a:r>
          </a:p>
        </p:txBody>
      </p:sp>
      <p:sp>
        <p:nvSpPr>
          <p:cNvPr id="80904" name="Text Box 8"/>
          <p:cNvSpPr txBox="1">
            <a:spLocks noChangeArrowheads="1"/>
          </p:cNvSpPr>
          <p:nvPr/>
        </p:nvSpPr>
        <p:spPr bwMode="auto">
          <a:xfrm>
            <a:off x="5724525" y="3860800"/>
            <a:ext cx="2014538" cy="457200"/>
          </a:xfrm>
          <a:prstGeom prst="rect">
            <a:avLst/>
          </a:prstGeom>
          <a:noFill/>
          <a:ln w="9525">
            <a:noFill/>
            <a:miter lim="800000"/>
            <a:headEnd/>
            <a:tailEnd/>
          </a:ln>
        </p:spPr>
        <p:txBody>
          <a:bodyPr wrap="none">
            <a:spAutoFit/>
          </a:bodyPr>
          <a:lstStyle/>
          <a:p>
            <a:r>
              <a:rPr lang="zh-CN" altLang="en-US" sz="2400">
                <a:solidFill>
                  <a:srgbClr val="990000"/>
                </a:solidFill>
              </a:rPr>
              <a:t>结果：</a:t>
            </a:r>
            <a:r>
              <a:rPr lang="en-US" altLang="zh-CN" sz="2400">
                <a:solidFill>
                  <a:srgbClr val="990000"/>
                </a:solidFill>
              </a:rPr>
              <a:t>abcdef</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4"/>
                                        </p:tgtEl>
                                        <p:attrNameLst>
                                          <p:attrName>style.visibility</p:attrName>
                                        </p:attrNameLst>
                                      </p:cBhvr>
                                      <p:to>
                                        <p:strVal val="visible"/>
                                      </p:to>
                                    </p:set>
                                    <p:animEffect transition="in" filter="blinds(horizontal)">
                                      <p:cBhvr>
                                        <p:cTn id="7" dur="500"/>
                                        <p:tgtEl>
                                          <p:spTgt spid="809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0903"/>
                                        </p:tgtEl>
                                        <p:attrNameLst>
                                          <p:attrName>style.visibility</p:attrName>
                                        </p:attrNameLst>
                                      </p:cBhvr>
                                      <p:to>
                                        <p:strVal val="visible"/>
                                      </p:to>
                                    </p:set>
                                    <p:anim calcmode="lin" valueType="num">
                                      <p:cBhvr additive="base">
                                        <p:cTn id="12" dur="500" fill="hold"/>
                                        <p:tgtEl>
                                          <p:spTgt spid="80903"/>
                                        </p:tgtEl>
                                        <p:attrNameLst>
                                          <p:attrName>ppt_x</p:attrName>
                                        </p:attrNameLst>
                                      </p:cBhvr>
                                      <p:tavLst>
                                        <p:tav tm="0">
                                          <p:val>
                                            <p:strVal val="0-#ppt_w/2"/>
                                          </p:val>
                                        </p:tav>
                                        <p:tav tm="100000">
                                          <p:val>
                                            <p:strVal val="#ppt_x"/>
                                          </p:val>
                                        </p:tav>
                                      </p:tavLst>
                                    </p:anim>
                                    <p:anim calcmode="lin" valueType="num">
                                      <p:cBhvr additive="base">
                                        <p:cTn id="13" dur="500" fill="hold"/>
                                        <p:tgtEl>
                                          <p:spTgt spid="809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animBg="1"/>
      <p:bldP spid="80904" grpId="0"/>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eaLnBrk="1" hangingPunct="1"/>
            <a:r>
              <a:rPr lang="en-US" altLang="zh-CN" smtClean="0">
                <a:solidFill>
                  <a:srgbClr val="FF3300"/>
                </a:solidFill>
                <a:ea typeface="华文细黑" pitchFamily="2" charset="-122"/>
              </a:rPr>
              <a:t>3</a:t>
            </a:r>
            <a:r>
              <a:rPr lang="zh-CN" altLang="en-US" smtClean="0">
                <a:solidFill>
                  <a:srgbClr val="FF3300"/>
                </a:solidFill>
                <a:ea typeface="华文细黑" pitchFamily="2" charset="-122"/>
              </a:rPr>
              <a:t>、字符数组的输入（赋值）</a:t>
            </a:r>
          </a:p>
        </p:txBody>
      </p:sp>
      <p:sp>
        <p:nvSpPr>
          <p:cNvPr id="52227" name="Rectangle 3"/>
          <p:cNvSpPr>
            <a:spLocks noGrp="1" noChangeArrowheads="1"/>
          </p:cNvSpPr>
          <p:nvPr>
            <p:ph type="body" idx="1"/>
          </p:nvPr>
        </p:nvSpPr>
        <p:spPr>
          <a:xfrm>
            <a:off x="457200" y="1628775"/>
            <a:ext cx="8229600" cy="4824413"/>
          </a:xfrm>
        </p:spPr>
        <p:txBody>
          <a:bodyPr/>
          <a:lstStyle/>
          <a:p>
            <a:pPr eaLnBrk="1" hangingPunct="1">
              <a:lnSpc>
                <a:spcPct val="80000"/>
              </a:lnSpc>
              <a:buFont typeface="Wingdings" pitchFamily="2" charset="2"/>
              <a:buNone/>
            </a:pPr>
            <a:r>
              <a:rPr lang="zh-CN" altLang="en-US" sz="2800" smtClean="0">
                <a:ea typeface="华文细黑" pitchFamily="2" charset="-122"/>
              </a:rPr>
              <a:t>如果定义有    </a:t>
            </a:r>
            <a:r>
              <a:rPr lang="en-US" altLang="zh-CN" sz="2800" smtClean="0">
                <a:ea typeface="华文细黑" pitchFamily="2" charset="-122"/>
              </a:rPr>
              <a:t>char a[10];</a:t>
            </a:r>
          </a:p>
          <a:p>
            <a:pPr eaLnBrk="1" hangingPunct="1">
              <a:lnSpc>
                <a:spcPct val="80000"/>
              </a:lnSpc>
              <a:buFont typeface="Wingdings" pitchFamily="2" charset="2"/>
              <a:buNone/>
            </a:pPr>
            <a:r>
              <a:rPr lang="zh-CN" altLang="en-US" sz="2800" smtClean="0">
                <a:ea typeface="华文细黑" pitchFamily="2" charset="-122"/>
              </a:rPr>
              <a:t>除了直接在定义时初始化，定义后赋值的方法有：</a:t>
            </a:r>
          </a:p>
          <a:p>
            <a:pPr eaLnBrk="1" hangingPunct="1">
              <a:lnSpc>
                <a:spcPct val="80000"/>
              </a:lnSpc>
              <a:buFont typeface="Wingdings" pitchFamily="2" charset="2"/>
              <a:buNone/>
            </a:pPr>
            <a:endParaRPr lang="zh-CN" altLang="en-US" sz="2800" smtClean="0">
              <a:solidFill>
                <a:srgbClr val="990000"/>
              </a:solidFill>
              <a:ea typeface="华文细黑" pitchFamily="2" charset="-122"/>
            </a:endParaRPr>
          </a:p>
          <a:p>
            <a:pPr eaLnBrk="1" hangingPunct="1">
              <a:lnSpc>
                <a:spcPct val="80000"/>
              </a:lnSpc>
              <a:buFont typeface="Wingdings" pitchFamily="2" charset="2"/>
              <a:buNone/>
            </a:pPr>
            <a:r>
              <a:rPr lang="zh-CN" altLang="en-US" sz="2800" smtClean="0">
                <a:solidFill>
                  <a:srgbClr val="990000"/>
                </a:solidFill>
                <a:ea typeface="华文细黑" pitchFamily="2" charset="-122"/>
              </a:rPr>
              <a:t>法</a:t>
            </a:r>
            <a:r>
              <a:rPr lang="en-US" altLang="zh-CN" sz="2800" smtClean="0">
                <a:solidFill>
                  <a:srgbClr val="990000"/>
                </a:solidFill>
                <a:ea typeface="华文细黑" pitchFamily="2" charset="-122"/>
              </a:rPr>
              <a:t>1</a:t>
            </a:r>
            <a:r>
              <a:rPr lang="zh-CN" altLang="en-US" sz="2800" smtClean="0">
                <a:solidFill>
                  <a:srgbClr val="990000"/>
                </a:solidFill>
                <a:ea typeface="华文细黑" pitchFamily="2" charset="-122"/>
              </a:rPr>
              <a:t>：</a:t>
            </a:r>
            <a:r>
              <a:rPr lang="zh-CN" altLang="en-US" sz="2800" smtClean="0">
                <a:ea typeface="华文细黑" pitchFamily="2" charset="-122"/>
              </a:rPr>
              <a:t>逐个元素赋值   </a:t>
            </a:r>
          </a:p>
          <a:p>
            <a:pPr eaLnBrk="1" hangingPunct="1">
              <a:lnSpc>
                <a:spcPct val="80000"/>
              </a:lnSpc>
              <a:buFont typeface="Wingdings" pitchFamily="2" charset="2"/>
              <a:buNone/>
            </a:pPr>
            <a:r>
              <a:rPr lang="zh-CN" altLang="en-US" sz="2800" smtClean="0">
                <a:ea typeface="华文细黑" pitchFamily="2" charset="-122"/>
              </a:rPr>
              <a:t>          </a:t>
            </a:r>
            <a:r>
              <a:rPr lang="en-US" altLang="zh-CN" sz="2800" smtClean="0">
                <a:solidFill>
                  <a:srgbClr val="FF3300"/>
                </a:solidFill>
                <a:ea typeface="华文细黑" pitchFamily="2" charset="-122"/>
              </a:rPr>
              <a:t>a[0]=’A’,a[1]=’X’;</a:t>
            </a:r>
          </a:p>
          <a:p>
            <a:pPr eaLnBrk="1" hangingPunct="1">
              <a:lnSpc>
                <a:spcPct val="80000"/>
              </a:lnSpc>
              <a:buFont typeface="Wingdings" pitchFamily="2" charset="2"/>
              <a:buNone/>
            </a:pPr>
            <a:endParaRPr lang="en-US" altLang="zh-CN" sz="2800" smtClean="0">
              <a:solidFill>
                <a:srgbClr val="990000"/>
              </a:solidFill>
              <a:ea typeface="华文细黑" pitchFamily="2" charset="-122"/>
            </a:endParaRPr>
          </a:p>
          <a:p>
            <a:pPr eaLnBrk="1" hangingPunct="1">
              <a:lnSpc>
                <a:spcPct val="80000"/>
              </a:lnSpc>
              <a:buFont typeface="Wingdings" pitchFamily="2" charset="2"/>
              <a:buNone/>
            </a:pPr>
            <a:r>
              <a:rPr lang="zh-CN" altLang="en-US" sz="2800" smtClean="0">
                <a:solidFill>
                  <a:srgbClr val="990000"/>
                </a:solidFill>
                <a:ea typeface="华文细黑" pitchFamily="2" charset="-122"/>
              </a:rPr>
              <a:t>法</a:t>
            </a:r>
            <a:r>
              <a:rPr lang="en-US" altLang="zh-CN" sz="2800" smtClean="0">
                <a:solidFill>
                  <a:srgbClr val="990000"/>
                </a:solidFill>
                <a:ea typeface="华文细黑" pitchFamily="2" charset="-122"/>
              </a:rPr>
              <a:t>2</a:t>
            </a:r>
            <a:r>
              <a:rPr lang="zh-CN" altLang="en-US" sz="2800" smtClean="0">
                <a:solidFill>
                  <a:srgbClr val="990000"/>
                </a:solidFill>
                <a:ea typeface="华文细黑" pitchFamily="2" charset="-122"/>
              </a:rPr>
              <a:t>：</a:t>
            </a:r>
            <a:r>
              <a:rPr lang="zh-CN" altLang="en-US" sz="2800" smtClean="0">
                <a:ea typeface="华文细黑" pitchFamily="2" charset="-122"/>
              </a:rPr>
              <a:t>循环</a:t>
            </a:r>
            <a:r>
              <a:rPr lang="en-US" altLang="zh-CN" sz="2800" smtClean="0">
                <a:ea typeface="华文细黑" pitchFamily="2" charset="-122"/>
              </a:rPr>
              <a:t>+scanf(“%c”, &amp;…);</a:t>
            </a:r>
          </a:p>
          <a:p>
            <a:pPr eaLnBrk="1" hangingPunct="1">
              <a:lnSpc>
                <a:spcPct val="80000"/>
              </a:lnSpc>
              <a:buFont typeface="Wingdings" pitchFamily="2" charset="2"/>
              <a:buNone/>
            </a:pPr>
            <a:r>
              <a:rPr lang="en-US" altLang="zh-CN" sz="2800" smtClean="0">
                <a:ea typeface="华文细黑" pitchFamily="2" charset="-122"/>
              </a:rPr>
              <a:t>          </a:t>
            </a:r>
            <a:r>
              <a:rPr lang="en-US" altLang="zh-CN" sz="2800" smtClean="0">
                <a:solidFill>
                  <a:srgbClr val="FF3300"/>
                </a:solidFill>
                <a:ea typeface="华文细黑" pitchFamily="2" charset="-122"/>
              </a:rPr>
              <a:t>for (i=0;i&lt;10;i++)</a:t>
            </a:r>
          </a:p>
          <a:p>
            <a:pPr eaLnBrk="1" hangingPunct="1">
              <a:lnSpc>
                <a:spcPct val="80000"/>
              </a:lnSpc>
              <a:buFont typeface="Wingdings" pitchFamily="2" charset="2"/>
              <a:buNone/>
            </a:pPr>
            <a:r>
              <a:rPr lang="en-US" altLang="zh-CN" sz="2800" smtClean="0">
                <a:solidFill>
                  <a:srgbClr val="FF3300"/>
                </a:solidFill>
                <a:ea typeface="华文细黑" pitchFamily="2" charset="-122"/>
              </a:rPr>
              <a:t>              scanf(“%c”,&amp;a[i]);</a:t>
            </a:r>
          </a:p>
          <a:p>
            <a:pPr eaLnBrk="1" hangingPunct="1">
              <a:lnSpc>
                <a:spcPct val="80000"/>
              </a:lnSpc>
              <a:buFont typeface="Wingdings" pitchFamily="2" charset="2"/>
              <a:buNone/>
            </a:pPr>
            <a:endParaRPr lang="en-US" altLang="zh-CN" sz="2800" smtClean="0">
              <a:solidFill>
                <a:srgbClr val="FF3300"/>
              </a:solidFill>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eaLnBrk="1" hangingPunct="1"/>
            <a:r>
              <a:rPr lang="zh-CN" altLang="en-US" smtClean="0">
                <a:solidFill>
                  <a:srgbClr val="FF3300"/>
                </a:solidFill>
                <a:ea typeface="华文细黑" pitchFamily="2" charset="-122"/>
              </a:rPr>
              <a:t>字符数组的输入（赋值）</a:t>
            </a:r>
          </a:p>
        </p:txBody>
      </p:sp>
      <p:sp>
        <p:nvSpPr>
          <p:cNvPr id="53251" name="Rectangle 3"/>
          <p:cNvSpPr>
            <a:spLocks noGrp="1" noChangeArrowheads="1"/>
          </p:cNvSpPr>
          <p:nvPr>
            <p:ph type="body" idx="1"/>
          </p:nvPr>
        </p:nvSpPr>
        <p:spPr>
          <a:xfrm>
            <a:off x="457200" y="1628775"/>
            <a:ext cx="8147050" cy="4238625"/>
          </a:xfrm>
        </p:spPr>
        <p:txBody>
          <a:bodyPr/>
          <a:lstStyle/>
          <a:p>
            <a:pPr eaLnBrk="1" hangingPunct="1">
              <a:lnSpc>
                <a:spcPct val="80000"/>
              </a:lnSpc>
              <a:buFont typeface="Wingdings" pitchFamily="2" charset="2"/>
              <a:buNone/>
            </a:pPr>
            <a:r>
              <a:rPr lang="zh-CN" altLang="en-US" sz="2400" smtClean="0">
                <a:solidFill>
                  <a:srgbClr val="990000"/>
                </a:solidFill>
                <a:ea typeface="华文细黑" pitchFamily="2" charset="-122"/>
              </a:rPr>
              <a:t>法</a:t>
            </a:r>
            <a:r>
              <a:rPr lang="en-US" altLang="zh-CN" sz="2400" smtClean="0">
                <a:solidFill>
                  <a:srgbClr val="990000"/>
                </a:solidFill>
                <a:ea typeface="华文细黑" pitchFamily="2" charset="-122"/>
              </a:rPr>
              <a:t>3</a:t>
            </a:r>
            <a:r>
              <a:rPr lang="zh-CN" altLang="en-US" sz="2400" smtClean="0">
                <a:solidFill>
                  <a:srgbClr val="990000"/>
                </a:solidFill>
                <a:ea typeface="华文细黑" pitchFamily="2" charset="-122"/>
              </a:rPr>
              <a:t>：</a:t>
            </a:r>
            <a:r>
              <a:rPr lang="en-US" altLang="zh-CN" sz="2400" smtClean="0">
                <a:ea typeface="华文细黑" pitchFamily="2" charset="-122"/>
              </a:rPr>
              <a:t>scanf(“%s”, </a:t>
            </a:r>
            <a:r>
              <a:rPr lang="zh-CN" altLang="en-US" sz="2400" smtClean="0">
                <a:ea typeface="华文细黑" pitchFamily="2" charset="-122"/>
              </a:rPr>
              <a:t>字符数组名</a:t>
            </a:r>
            <a:r>
              <a:rPr lang="en-US" altLang="zh-CN" sz="2400" smtClean="0">
                <a:ea typeface="华文细黑" pitchFamily="2" charset="-122"/>
              </a:rPr>
              <a:t>); </a:t>
            </a:r>
          </a:p>
          <a:p>
            <a:pPr eaLnBrk="1" hangingPunct="1">
              <a:lnSpc>
                <a:spcPct val="80000"/>
              </a:lnSpc>
              <a:buFont typeface="Wingdings" pitchFamily="2" charset="2"/>
              <a:buNone/>
            </a:pPr>
            <a:r>
              <a:rPr lang="en-US" altLang="zh-CN" sz="2400" smtClean="0">
                <a:ea typeface="华文细黑" pitchFamily="2" charset="-122"/>
              </a:rPr>
              <a:t>     </a:t>
            </a:r>
            <a:r>
              <a:rPr lang="zh-CN" altLang="en-US" sz="2400" smtClean="0">
                <a:ea typeface="华文细黑" pitchFamily="2" charset="-122"/>
              </a:rPr>
              <a:t>用于从键盘接收不带空格的字符串。如：</a:t>
            </a:r>
          </a:p>
          <a:p>
            <a:pPr eaLnBrk="1" hangingPunct="1">
              <a:lnSpc>
                <a:spcPct val="80000"/>
              </a:lnSpc>
              <a:buFont typeface="Wingdings" pitchFamily="2" charset="2"/>
              <a:buNone/>
            </a:pPr>
            <a:r>
              <a:rPr lang="zh-CN" altLang="en-US" sz="2400" smtClean="0">
                <a:ea typeface="华文细黑" pitchFamily="2" charset="-122"/>
              </a:rPr>
              <a:t>       </a:t>
            </a:r>
            <a:r>
              <a:rPr lang="en-US" altLang="zh-CN" sz="2400" smtClean="0">
                <a:solidFill>
                  <a:srgbClr val="FF3300"/>
                </a:solidFill>
                <a:ea typeface="华文细黑" pitchFamily="2" charset="-122"/>
              </a:rPr>
              <a:t>scanf(“%s”,a);</a:t>
            </a:r>
            <a:r>
              <a:rPr lang="en-US" altLang="zh-CN" sz="2400" smtClean="0">
                <a:ea typeface="华文细黑" pitchFamily="2" charset="-122"/>
              </a:rPr>
              <a:t>      </a:t>
            </a:r>
            <a:r>
              <a:rPr lang="en-US" altLang="zh-CN" sz="2400" smtClean="0">
                <a:solidFill>
                  <a:srgbClr val="990000"/>
                </a:solidFill>
                <a:ea typeface="华文细黑" pitchFamily="2" charset="-122"/>
              </a:rPr>
              <a:t>/*</a:t>
            </a:r>
            <a:r>
              <a:rPr lang="zh-CN" altLang="en-US" sz="2400" smtClean="0">
                <a:solidFill>
                  <a:srgbClr val="990000"/>
                </a:solidFill>
                <a:ea typeface="华文细黑" pitchFamily="2" charset="-122"/>
              </a:rPr>
              <a:t>数组名前不可加</a:t>
            </a:r>
            <a:r>
              <a:rPr lang="en-US" altLang="zh-CN" sz="2400" smtClean="0">
                <a:solidFill>
                  <a:srgbClr val="990000"/>
                </a:solidFill>
                <a:ea typeface="华文细黑" pitchFamily="2" charset="-122"/>
              </a:rPr>
              <a:t>&amp;</a:t>
            </a:r>
            <a:r>
              <a:rPr lang="zh-CN" altLang="en-US" sz="2400" smtClean="0">
                <a:solidFill>
                  <a:srgbClr val="990000"/>
                </a:solidFill>
                <a:ea typeface="华文细黑" pitchFamily="2" charset="-122"/>
              </a:rPr>
              <a:t>号*</a:t>
            </a:r>
            <a:r>
              <a:rPr lang="en-US" altLang="zh-CN" sz="2400" smtClean="0">
                <a:solidFill>
                  <a:srgbClr val="990000"/>
                </a:solidFill>
                <a:ea typeface="华文细黑" pitchFamily="2" charset="-122"/>
              </a:rPr>
              <a:t>/</a:t>
            </a:r>
          </a:p>
          <a:p>
            <a:pPr eaLnBrk="1" hangingPunct="1">
              <a:lnSpc>
                <a:spcPct val="80000"/>
              </a:lnSpc>
              <a:buFont typeface="Wingdings" pitchFamily="2" charset="2"/>
              <a:buNone/>
            </a:pPr>
            <a:r>
              <a:rPr lang="en-US" altLang="zh-CN" sz="2400" smtClean="0">
                <a:ea typeface="华文细黑" pitchFamily="2" charset="-122"/>
              </a:rPr>
              <a:t>    </a:t>
            </a:r>
            <a:r>
              <a:rPr lang="zh-CN" altLang="en-US" sz="2400" smtClean="0">
                <a:ea typeface="华文细黑" pitchFamily="2" charset="-122"/>
              </a:rPr>
              <a:t>此法可自动在所输入的字符串末尾加上’</a:t>
            </a:r>
            <a:r>
              <a:rPr lang="en-US" altLang="zh-CN" sz="2400" smtClean="0">
                <a:ea typeface="华文细黑" pitchFamily="2" charset="-122"/>
              </a:rPr>
              <a:t>\0’</a:t>
            </a:r>
            <a:r>
              <a:rPr lang="zh-CN" altLang="en-US" sz="2400" smtClean="0">
                <a:ea typeface="华文细黑" pitchFamily="2" charset="-122"/>
              </a:rPr>
              <a:t>。但输入的字符串中不能有空格。</a:t>
            </a:r>
            <a:r>
              <a:rPr lang="en-US" altLang="zh-CN" sz="2400" smtClean="0">
                <a:ea typeface="华文细黑" pitchFamily="2" charset="-122"/>
              </a:rPr>
              <a:t>(C</a:t>
            </a:r>
            <a:r>
              <a:rPr lang="zh-CN" altLang="en-US" sz="2400" smtClean="0">
                <a:ea typeface="华文细黑" pitchFamily="2" charset="-122"/>
              </a:rPr>
              <a:t>语言规定</a:t>
            </a:r>
            <a:r>
              <a:rPr lang="en-US" altLang="zh-CN" sz="2400" smtClean="0">
                <a:ea typeface="华文细黑" pitchFamily="2" charset="-122"/>
              </a:rPr>
              <a:t>scanf</a:t>
            </a:r>
            <a:r>
              <a:rPr lang="zh-CN" altLang="en-US" sz="2400" smtClean="0">
                <a:ea typeface="华文细黑" pitchFamily="2" charset="-122"/>
              </a:rPr>
              <a:t>用</a:t>
            </a:r>
            <a:r>
              <a:rPr lang="en-US" altLang="zh-CN" sz="2400" smtClean="0">
                <a:ea typeface="华文细黑" pitchFamily="2" charset="-122"/>
              </a:rPr>
              <a:t>%s</a:t>
            </a:r>
            <a:r>
              <a:rPr lang="zh-CN" altLang="en-US" sz="2400" smtClean="0">
                <a:ea typeface="华文细黑" pitchFamily="2" charset="-122"/>
              </a:rPr>
              <a:t>时，以空格或回车符作为字符串的间隔符。所以</a:t>
            </a:r>
            <a:r>
              <a:rPr lang="en-US" altLang="zh-CN" sz="2400" smtClean="0">
                <a:ea typeface="华文细黑" pitchFamily="2" charset="-122"/>
              </a:rPr>
              <a:t>,</a:t>
            </a:r>
            <a:r>
              <a:rPr lang="zh-CN" altLang="en-US" sz="2400" smtClean="0">
                <a:ea typeface="华文细黑" pitchFamily="2" charset="-122"/>
              </a:rPr>
              <a:t>上例中</a:t>
            </a:r>
            <a:r>
              <a:rPr lang="en-US" altLang="zh-CN" sz="2400" smtClean="0">
                <a:ea typeface="华文细黑" pitchFamily="2" charset="-122"/>
              </a:rPr>
              <a:t>,</a:t>
            </a:r>
            <a:r>
              <a:rPr lang="zh-CN" altLang="en-US" sz="2400" smtClean="0">
                <a:ea typeface="华文细黑" pitchFamily="2" charset="-122"/>
              </a:rPr>
              <a:t>如果从键盘输入“</a:t>
            </a:r>
            <a:r>
              <a:rPr lang="en-US" altLang="zh-CN" sz="2400" smtClean="0">
                <a:ea typeface="华文细黑" pitchFamily="2" charset="-122"/>
              </a:rPr>
              <a:t>Computer”</a:t>
            </a:r>
            <a:r>
              <a:rPr lang="zh-CN" altLang="en-US" sz="2400" smtClean="0">
                <a:ea typeface="华文细黑" pitchFamily="2" charset="-122"/>
              </a:rPr>
              <a:t>然后回车</a:t>
            </a:r>
            <a:r>
              <a:rPr lang="en-US" altLang="zh-CN" sz="2400" smtClean="0">
                <a:ea typeface="华文细黑" pitchFamily="2" charset="-122"/>
              </a:rPr>
              <a:t>,</a:t>
            </a:r>
            <a:r>
              <a:rPr lang="zh-CN" altLang="en-US" sz="2400" smtClean="0">
                <a:ea typeface="华文细黑" pitchFamily="2" charset="-122"/>
              </a:rPr>
              <a:t>则数组</a:t>
            </a:r>
            <a:r>
              <a:rPr lang="en-US" altLang="zh-CN" sz="2400" smtClean="0">
                <a:ea typeface="华文细黑" pitchFamily="2" charset="-122"/>
              </a:rPr>
              <a:t>a</a:t>
            </a:r>
            <a:r>
              <a:rPr lang="zh-CN" altLang="en-US" sz="2400" smtClean="0">
                <a:ea typeface="华文细黑" pitchFamily="2" charset="-122"/>
              </a:rPr>
              <a:t>存放的是”</a:t>
            </a:r>
            <a:r>
              <a:rPr lang="en-US" altLang="zh-CN" sz="2400" smtClean="0">
                <a:ea typeface="华文细黑" pitchFamily="2" charset="-122"/>
              </a:rPr>
              <a:t>Computer\0”</a:t>
            </a:r>
            <a:r>
              <a:rPr lang="zh-CN" altLang="en-US" sz="2400" smtClean="0">
                <a:ea typeface="华文细黑" pitchFamily="2" charset="-122"/>
              </a:rPr>
              <a:t>。如果输入“</a:t>
            </a:r>
            <a:r>
              <a:rPr lang="en-US" altLang="zh-CN" sz="2400" smtClean="0">
                <a:ea typeface="华文细黑" pitchFamily="2" charset="-122"/>
              </a:rPr>
              <a:t>Turbo  C“</a:t>
            </a:r>
            <a:r>
              <a:rPr lang="zh-CN" altLang="en-US" sz="2400" smtClean="0">
                <a:ea typeface="华文细黑" pitchFamily="2" charset="-122"/>
              </a:rPr>
              <a:t>，数组</a:t>
            </a:r>
            <a:r>
              <a:rPr lang="en-US" altLang="zh-CN" sz="2400" smtClean="0">
                <a:ea typeface="华文细黑" pitchFamily="2" charset="-122"/>
              </a:rPr>
              <a:t>a</a:t>
            </a:r>
            <a:r>
              <a:rPr lang="zh-CN" altLang="en-US" sz="2400" smtClean="0">
                <a:ea typeface="华文细黑" pitchFamily="2" charset="-122"/>
              </a:rPr>
              <a:t>中实际只存放”</a:t>
            </a:r>
            <a:r>
              <a:rPr lang="en-US" altLang="zh-CN" sz="2400" smtClean="0">
                <a:ea typeface="华文细黑" pitchFamily="2" charset="-122"/>
              </a:rPr>
              <a:t>Turbo\0”</a:t>
            </a:r>
            <a:r>
              <a:rPr lang="zh-CN" altLang="en-US" sz="2400" smtClean="0">
                <a:ea typeface="华文细黑" pitchFamily="2" charset="-122"/>
              </a:rPr>
              <a:t>）。</a:t>
            </a:r>
          </a:p>
          <a:p>
            <a:pPr eaLnBrk="1" hangingPunct="1">
              <a:lnSpc>
                <a:spcPct val="80000"/>
              </a:lnSpc>
              <a:spcBef>
                <a:spcPct val="50000"/>
              </a:spcBef>
              <a:buFont typeface="Wingdings" pitchFamily="2" charset="2"/>
              <a:buNone/>
            </a:pPr>
            <a:r>
              <a:rPr lang="zh-CN" altLang="en-US" sz="2400" smtClean="0">
                <a:solidFill>
                  <a:srgbClr val="990000"/>
                </a:solidFill>
                <a:ea typeface="华文细黑" pitchFamily="2" charset="-122"/>
              </a:rPr>
              <a:t>法</a:t>
            </a:r>
            <a:r>
              <a:rPr lang="en-US" altLang="zh-CN" sz="2400" smtClean="0">
                <a:solidFill>
                  <a:srgbClr val="990000"/>
                </a:solidFill>
                <a:ea typeface="华文细黑" pitchFamily="2" charset="-122"/>
              </a:rPr>
              <a:t>4</a:t>
            </a:r>
            <a:r>
              <a:rPr lang="zh-CN" altLang="en-US" sz="2400" smtClean="0">
                <a:solidFill>
                  <a:srgbClr val="990000"/>
                </a:solidFill>
                <a:ea typeface="华文细黑" pitchFamily="2" charset="-122"/>
              </a:rPr>
              <a:t>：</a:t>
            </a:r>
            <a:r>
              <a:rPr lang="en-US" altLang="zh-CN" sz="2400" smtClean="0">
                <a:ea typeface="华文细黑" pitchFamily="2" charset="-122"/>
              </a:rPr>
              <a:t>gets(</a:t>
            </a:r>
            <a:r>
              <a:rPr lang="zh-CN" altLang="en-US" sz="2400" smtClean="0">
                <a:ea typeface="华文细黑" pitchFamily="2" charset="-122"/>
              </a:rPr>
              <a:t>字符数组名</a:t>
            </a:r>
            <a:r>
              <a:rPr lang="en-US" altLang="zh-CN" sz="2400" smtClean="0">
                <a:ea typeface="华文细黑" pitchFamily="2" charset="-122"/>
              </a:rPr>
              <a:t>)</a:t>
            </a:r>
            <a:r>
              <a:rPr lang="zh-CN" altLang="en-US" sz="2400" smtClean="0">
                <a:ea typeface="华文细黑" pitchFamily="2" charset="-122"/>
              </a:rPr>
              <a:t>；  </a:t>
            </a:r>
          </a:p>
          <a:p>
            <a:pPr eaLnBrk="1" hangingPunct="1">
              <a:lnSpc>
                <a:spcPct val="80000"/>
              </a:lnSpc>
              <a:buFont typeface="Wingdings" pitchFamily="2" charset="2"/>
              <a:buNone/>
            </a:pPr>
            <a:r>
              <a:rPr lang="zh-CN" altLang="en-US" sz="2400" smtClean="0">
                <a:ea typeface="华文细黑" pitchFamily="2" charset="-122"/>
              </a:rPr>
              <a:t>    用于从键盘接收一个任意字符串。</a:t>
            </a:r>
          </a:p>
          <a:p>
            <a:pPr eaLnBrk="1" hangingPunct="1">
              <a:lnSpc>
                <a:spcPct val="80000"/>
              </a:lnSpc>
              <a:buFont typeface="Wingdings" pitchFamily="2" charset="2"/>
              <a:buNone/>
            </a:pPr>
            <a:r>
              <a:rPr lang="zh-CN" altLang="en-US" sz="2400" smtClean="0">
                <a:ea typeface="华文细黑" pitchFamily="2" charset="-122"/>
              </a:rPr>
              <a:t>     </a:t>
            </a:r>
            <a:r>
              <a:rPr lang="en-US" altLang="zh-CN" sz="2400" smtClean="0">
                <a:ea typeface="华文细黑" pitchFamily="2" charset="-122"/>
              </a:rPr>
              <a:t>gets(a)</a:t>
            </a:r>
            <a:r>
              <a:rPr lang="zh-CN" altLang="en-US" sz="2400" smtClean="0">
                <a:ea typeface="华文细黑" pitchFamily="2" charset="-122"/>
              </a:rPr>
              <a:t>执行时，将一直读取用户从键盘输入的所有字符，直到遇到回车符（’</a:t>
            </a:r>
            <a:r>
              <a:rPr lang="en-US" altLang="zh-CN" sz="2400" smtClean="0">
                <a:ea typeface="华文细黑" pitchFamily="2" charset="-122"/>
              </a:rPr>
              <a:t>\n’</a:t>
            </a:r>
            <a:r>
              <a:rPr lang="zh-CN" altLang="en-US" sz="2400" smtClean="0">
                <a:ea typeface="华文细黑" pitchFamily="2" charset="-122"/>
              </a:rPr>
              <a:t>）为止。成功：返回数组</a:t>
            </a:r>
            <a:r>
              <a:rPr lang="en-US" altLang="zh-CN" sz="2400" smtClean="0">
                <a:ea typeface="华文细黑" pitchFamily="2" charset="-122"/>
              </a:rPr>
              <a:t>a</a:t>
            </a:r>
            <a:r>
              <a:rPr lang="zh-CN" altLang="en-US" sz="2400" smtClean="0">
                <a:ea typeface="华文细黑" pitchFamily="2" charset="-122"/>
              </a:rPr>
              <a:t>首地址，否则返回</a:t>
            </a:r>
            <a:r>
              <a:rPr lang="en-US" altLang="zh-CN" sz="2400" smtClean="0">
                <a:ea typeface="华文细黑" pitchFamily="2" charset="-122"/>
              </a:rPr>
              <a:t>NULL</a:t>
            </a:r>
            <a:r>
              <a:rPr lang="zh-CN" altLang="en-US" sz="2400" smtClean="0">
                <a:ea typeface="华文细黑" pitchFamily="2" charset="-122"/>
              </a:rPr>
              <a:t>。</a:t>
            </a:r>
            <a:r>
              <a:rPr lang="en-US" altLang="zh-CN" sz="2400" smtClean="0">
                <a:ea typeface="华文细黑" pitchFamily="2" charset="-122"/>
              </a:rPr>
              <a:t>gets(a)</a:t>
            </a:r>
            <a:r>
              <a:rPr lang="zh-CN" altLang="en-US" sz="2400" smtClean="0">
                <a:ea typeface="华文细黑" pitchFamily="2" charset="-122"/>
              </a:rPr>
              <a:t>亦会自动在字符串末尾加上’</a:t>
            </a:r>
            <a:r>
              <a:rPr lang="en-US" altLang="zh-CN" sz="2400" smtClean="0">
                <a:ea typeface="华文细黑" pitchFamily="2" charset="-122"/>
              </a:rPr>
              <a:t>\0’</a:t>
            </a:r>
            <a:r>
              <a:rPr lang="zh-CN" altLang="en-US" sz="2400" smtClean="0">
                <a:ea typeface="华文细黑" pitchFamily="2" charset="-122"/>
              </a:rPr>
              <a:t>（代替’</a:t>
            </a:r>
            <a:r>
              <a:rPr lang="en-US" altLang="zh-CN" sz="2400" smtClean="0">
                <a:ea typeface="华文细黑" pitchFamily="2" charset="-122"/>
              </a:rPr>
              <a:t>\n’</a:t>
            </a:r>
            <a:r>
              <a:rPr lang="zh-CN" altLang="en-US" sz="2400" smtClean="0">
                <a:ea typeface="华文细黑" pitchFamily="2" charset="-122"/>
              </a:rPr>
              <a:t>）。</a:t>
            </a:r>
          </a:p>
          <a:p>
            <a:pPr eaLnBrk="1" hangingPunct="1">
              <a:lnSpc>
                <a:spcPct val="80000"/>
              </a:lnSpc>
            </a:pPr>
            <a:endParaRPr lang="en-US" altLang="zh-CN" sz="2400" smtClean="0"/>
          </a:p>
        </p:txBody>
      </p:sp>
    </p:spTree>
  </p:cSld>
  <p:clrMapOvr>
    <a:masterClrMapping/>
  </p:clrMapOvr>
  <p:transition>
    <p:blinds dir="vert"/>
  </p:transition>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457200"/>
            <a:ext cx="8229600" cy="811213"/>
          </a:xfrm>
        </p:spPr>
        <p:txBody>
          <a:bodyPr/>
          <a:lstStyle/>
          <a:p>
            <a:pPr algn="ctr" eaLnBrk="1" hangingPunct="1"/>
            <a:r>
              <a:rPr lang="zh-CN" altLang="en-US" smtClean="0">
                <a:solidFill>
                  <a:srgbClr val="3333FF"/>
                </a:solidFill>
                <a:ea typeface="华文细黑" pitchFamily="2" charset="-122"/>
              </a:rPr>
              <a:t>示例</a:t>
            </a:r>
          </a:p>
        </p:txBody>
      </p:sp>
      <p:sp>
        <p:nvSpPr>
          <p:cNvPr id="84996" name="Text Box 4"/>
          <p:cNvSpPr txBox="1">
            <a:spLocks noChangeArrowheads="1"/>
          </p:cNvSpPr>
          <p:nvPr/>
        </p:nvSpPr>
        <p:spPr bwMode="auto">
          <a:xfrm>
            <a:off x="376238" y="1268413"/>
            <a:ext cx="8324850" cy="4389437"/>
          </a:xfrm>
          <a:prstGeom prst="rect">
            <a:avLst/>
          </a:prstGeom>
          <a:solidFill>
            <a:schemeClr val="tx1"/>
          </a:solidFill>
          <a:ln w="25400">
            <a:solidFill>
              <a:srgbClr val="FFFF99"/>
            </a:solidFill>
            <a:miter lim="800000"/>
            <a:headEnd/>
            <a:tailEnd/>
          </a:ln>
        </p:spPr>
        <p:txBody>
          <a:bodyPr wrap="none">
            <a:spAutoFit/>
          </a:bodyPr>
          <a:lstStyle/>
          <a:p>
            <a:r>
              <a:rPr lang="en-US" altLang="zh-CN" sz="2800">
                <a:ea typeface="华文细黑" pitchFamily="2" charset="-122"/>
              </a:rPr>
              <a:t>  </a:t>
            </a:r>
            <a:r>
              <a:rPr lang="en-US" altLang="zh-CN" sz="2800">
                <a:solidFill>
                  <a:schemeClr val="bg1"/>
                </a:solidFill>
                <a:ea typeface="华文细黑" pitchFamily="2" charset="-122"/>
              </a:rPr>
              <a:t>main()</a:t>
            </a:r>
          </a:p>
          <a:p>
            <a:r>
              <a:rPr lang="en-US" altLang="zh-CN" sz="2800">
                <a:solidFill>
                  <a:schemeClr val="bg1"/>
                </a:solidFill>
                <a:ea typeface="华文细黑" pitchFamily="2" charset="-122"/>
              </a:rPr>
              <a:t>  {  </a:t>
            </a:r>
          </a:p>
          <a:p>
            <a:r>
              <a:rPr lang="en-US" altLang="zh-CN" sz="2800">
                <a:solidFill>
                  <a:schemeClr val="bg1"/>
                </a:solidFill>
                <a:ea typeface="华文细黑" pitchFamily="2" charset="-122"/>
              </a:rPr>
              <a:t>       char name[20];</a:t>
            </a:r>
          </a:p>
          <a:p>
            <a:pPr>
              <a:spcBef>
                <a:spcPct val="50000"/>
              </a:spcBef>
            </a:pPr>
            <a:r>
              <a:rPr lang="en-US" altLang="zh-CN" sz="2800">
                <a:solidFill>
                  <a:schemeClr val="bg1"/>
                </a:solidFill>
                <a:ea typeface="华文细黑" pitchFamily="2" charset="-122"/>
              </a:rPr>
              <a:t>       printf(</a:t>
            </a:r>
            <a:r>
              <a:rPr lang="en-US" altLang="zh-CN">
                <a:solidFill>
                  <a:schemeClr val="bg1"/>
                </a:solidFill>
              </a:rPr>
              <a:t>"</a:t>
            </a:r>
            <a:r>
              <a:rPr lang="en-US" altLang="zh-CN" sz="2800">
                <a:solidFill>
                  <a:schemeClr val="bg1"/>
                </a:solidFill>
                <a:ea typeface="华文细黑" pitchFamily="2" charset="-122"/>
              </a:rPr>
              <a:t>What’s your name? </a:t>
            </a:r>
            <a:r>
              <a:rPr lang="en-US" altLang="zh-CN">
                <a:solidFill>
                  <a:schemeClr val="bg1"/>
                </a:solidFill>
              </a:rPr>
              <a:t>"</a:t>
            </a:r>
            <a:r>
              <a:rPr lang="en-US" altLang="zh-CN" sz="2800">
                <a:solidFill>
                  <a:schemeClr val="bg1"/>
                </a:solidFill>
                <a:ea typeface="华文细黑" pitchFamily="2" charset="-122"/>
              </a:rPr>
              <a:t>);</a:t>
            </a:r>
          </a:p>
          <a:p>
            <a:r>
              <a:rPr lang="en-US" altLang="zh-CN" sz="2800">
                <a:solidFill>
                  <a:schemeClr val="bg1"/>
                </a:solidFill>
                <a:ea typeface="华文细黑" pitchFamily="2" charset="-122"/>
              </a:rPr>
              <a:t>       gets(name);</a:t>
            </a:r>
          </a:p>
          <a:p>
            <a:pPr>
              <a:spcBef>
                <a:spcPct val="50000"/>
              </a:spcBef>
            </a:pPr>
            <a:r>
              <a:rPr lang="en-US" altLang="zh-CN" sz="2800">
                <a:solidFill>
                  <a:schemeClr val="bg1"/>
                </a:solidFill>
                <a:ea typeface="华文细黑" pitchFamily="2" charset="-122"/>
              </a:rPr>
              <a:t>       printf(</a:t>
            </a:r>
            <a:r>
              <a:rPr lang="en-US" altLang="zh-CN">
                <a:solidFill>
                  <a:schemeClr val="bg1"/>
                </a:solidFill>
              </a:rPr>
              <a:t>"</a:t>
            </a:r>
            <a:r>
              <a:rPr lang="en-US" altLang="zh-CN" sz="2800">
                <a:solidFill>
                  <a:schemeClr val="bg1"/>
                </a:solidFill>
                <a:ea typeface="华文细黑" pitchFamily="2" charset="-122"/>
              </a:rPr>
              <a:t>Hi,%s,nice to meet you!\n</a:t>
            </a:r>
            <a:r>
              <a:rPr lang="en-US" altLang="zh-CN">
                <a:solidFill>
                  <a:schemeClr val="bg1"/>
                </a:solidFill>
              </a:rPr>
              <a:t>"</a:t>
            </a:r>
            <a:r>
              <a:rPr lang="en-US" altLang="zh-CN" sz="2800">
                <a:solidFill>
                  <a:schemeClr val="bg1"/>
                </a:solidFill>
                <a:ea typeface="华文细黑" pitchFamily="2" charset="-122"/>
              </a:rPr>
              <a:t>,name);</a:t>
            </a:r>
          </a:p>
          <a:p>
            <a:r>
              <a:rPr lang="en-US" altLang="zh-CN" sz="2800">
                <a:solidFill>
                  <a:schemeClr val="bg1"/>
                </a:solidFill>
                <a:ea typeface="华文细黑" pitchFamily="2" charset="-122"/>
              </a:rPr>
              <a:t>  }</a:t>
            </a:r>
          </a:p>
          <a:p>
            <a:endParaRPr lang="en-US" altLang="zh-CN" sz="2800">
              <a:solidFill>
                <a:schemeClr val="bg1"/>
              </a:solidFill>
              <a:ea typeface="华文细黑" pitchFamily="2" charset="-122"/>
            </a:endParaRPr>
          </a:p>
          <a:p>
            <a:r>
              <a:rPr lang="zh-CN" altLang="en-US" sz="2800">
                <a:solidFill>
                  <a:srgbClr val="FFFF00"/>
                </a:solidFill>
                <a:ea typeface="华文细黑" pitchFamily="2" charset="-122"/>
              </a:rPr>
              <a:t>运行程序时</a:t>
            </a:r>
            <a:r>
              <a:rPr lang="en-US" altLang="zh-CN" sz="2800">
                <a:solidFill>
                  <a:srgbClr val="FFFF00"/>
                </a:solidFill>
                <a:ea typeface="华文细黑" pitchFamily="2" charset="-122"/>
              </a:rPr>
              <a:t>,</a:t>
            </a:r>
            <a:r>
              <a:rPr lang="zh-CN" altLang="en-US" sz="2800">
                <a:solidFill>
                  <a:srgbClr val="FFFF00"/>
                </a:solidFill>
                <a:ea typeface="华文细黑" pitchFamily="2" charset="-122"/>
              </a:rPr>
              <a:t>从键盘输入：</a:t>
            </a:r>
            <a:r>
              <a:rPr lang="en-US" altLang="zh-CN" sz="2800">
                <a:solidFill>
                  <a:srgbClr val="99FF66"/>
                </a:solidFill>
                <a:ea typeface="华文细黑" pitchFamily="2" charset="-122"/>
              </a:rPr>
              <a:t>XXX</a:t>
            </a:r>
            <a:r>
              <a:rPr lang="en-US" altLang="zh-CN" sz="2800">
                <a:solidFill>
                  <a:schemeClr val="bg1"/>
                </a:solidFill>
                <a:ea typeface="华文细黑" pitchFamily="2" charset="-122"/>
              </a:rPr>
              <a:t> </a:t>
            </a:r>
            <a:r>
              <a:rPr lang="zh-CN" altLang="en-US" sz="2800">
                <a:solidFill>
                  <a:srgbClr val="66FFFF"/>
                </a:solidFill>
                <a:ea typeface="华文细黑" pitchFamily="2" charset="-122"/>
              </a:rPr>
              <a:t>（</a:t>
            </a:r>
            <a:r>
              <a:rPr lang="en-US" altLang="zh-CN" sz="2800">
                <a:solidFill>
                  <a:srgbClr val="66FFFF"/>
                </a:solidFill>
                <a:ea typeface="华文细黑" pitchFamily="2" charset="-122"/>
              </a:rPr>
              <a:t>XXX</a:t>
            </a:r>
            <a:r>
              <a:rPr lang="zh-CN" altLang="en-US" sz="2800">
                <a:solidFill>
                  <a:srgbClr val="66FFFF"/>
                </a:solidFill>
                <a:ea typeface="华文细黑" pitchFamily="2" charset="-122"/>
              </a:rPr>
              <a:t>为考生姓名）</a:t>
            </a:r>
            <a:r>
              <a:rPr lang="zh-CN" altLang="en-US" sz="2800">
                <a:ea typeface="华文细黑" pitchFamily="2" charset="-122"/>
              </a:rPr>
              <a:t> </a:t>
            </a:r>
          </a:p>
        </p:txBody>
      </p:sp>
      <p:sp>
        <p:nvSpPr>
          <p:cNvPr id="84997" name="Text Box 5"/>
          <p:cNvSpPr txBox="1">
            <a:spLocks noChangeArrowheads="1"/>
          </p:cNvSpPr>
          <p:nvPr/>
        </p:nvSpPr>
        <p:spPr bwMode="auto">
          <a:xfrm>
            <a:off x="755650" y="5805488"/>
            <a:ext cx="7366000" cy="457200"/>
          </a:xfrm>
          <a:prstGeom prst="rect">
            <a:avLst/>
          </a:prstGeom>
          <a:noFill/>
          <a:ln w="9525">
            <a:noFill/>
            <a:miter lim="800000"/>
            <a:headEnd/>
            <a:tailEnd/>
          </a:ln>
        </p:spPr>
        <p:txBody>
          <a:bodyPr>
            <a:spAutoFit/>
          </a:bodyPr>
          <a:lstStyle/>
          <a:p>
            <a:r>
              <a:rPr lang="zh-CN" altLang="en-US" sz="2400">
                <a:solidFill>
                  <a:srgbClr val="CC0000"/>
                </a:solidFill>
                <a:ea typeface="华文细黑" pitchFamily="2" charset="-122"/>
              </a:rPr>
              <a:t>结果</a:t>
            </a:r>
            <a:r>
              <a:rPr lang="en-US" altLang="zh-CN" sz="2400">
                <a:solidFill>
                  <a:srgbClr val="3333FF"/>
                </a:solidFill>
                <a:ea typeface="华文细黑" pitchFamily="2" charset="-122"/>
              </a:rPr>
              <a:t>:Hi,XXX ,nice to meet you!  </a:t>
            </a:r>
            <a:r>
              <a:rPr lang="en-US" altLang="zh-CN" sz="2400">
                <a:ea typeface="华文细黑" pitchFamily="2" charset="-122"/>
              </a:rPr>
              <a:t>(XXX</a:t>
            </a:r>
            <a:r>
              <a:rPr lang="zh-CN" altLang="en-US" sz="2400">
                <a:ea typeface="华文细黑" pitchFamily="2" charset="-122"/>
              </a:rPr>
              <a:t>为考生姓名</a:t>
            </a:r>
            <a:r>
              <a:rPr lang="en-US" altLang="zh-CN" sz="2400">
                <a:ea typeface="华文细黑"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 calcmode="lin" valueType="num">
                                      <p:cBhvr additive="base">
                                        <p:cTn id="7" dur="500" fill="hold"/>
                                        <p:tgtEl>
                                          <p:spTgt spid="84996"/>
                                        </p:tgtEl>
                                        <p:attrNameLst>
                                          <p:attrName>ppt_x</p:attrName>
                                        </p:attrNameLst>
                                      </p:cBhvr>
                                      <p:tavLst>
                                        <p:tav tm="0">
                                          <p:val>
                                            <p:strVal val="0-#ppt_w/2"/>
                                          </p:val>
                                        </p:tav>
                                        <p:tav tm="100000">
                                          <p:val>
                                            <p:strVal val="#ppt_x"/>
                                          </p:val>
                                        </p:tav>
                                      </p:tavLst>
                                    </p:anim>
                                    <p:anim calcmode="lin" valueType="num">
                                      <p:cBhvr additive="base">
                                        <p:cTn id="8" dur="500" fill="hold"/>
                                        <p:tgtEl>
                                          <p:spTgt spid="849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4997"/>
                                        </p:tgtEl>
                                        <p:attrNameLst>
                                          <p:attrName>style.visibility</p:attrName>
                                        </p:attrNameLst>
                                      </p:cBhvr>
                                      <p:to>
                                        <p:strVal val="visible"/>
                                      </p:to>
                                    </p:set>
                                    <p:animEffect transition="in" filter="blinds(horizontal)">
                                      <p:cBhvr>
                                        <p:cTn id="13"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457200"/>
            <a:ext cx="8229600" cy="811213"/>
          </a:xfrm>
        </p:spPr>
        <p:txBody>
          <a:bodyPr/>
          <a:lstStyle/>
          <a:p>
            <a:pPr algn="ctr" eaLnBrk="1" hangingPunct="1"/>
            <a:r>
              <a:rPr lang="zh-CN" altLang="en-US" smtClean="0">
                <a:solidFill>
                  <a:srgbClr val="3333FF"/>
                </a:solidFill>
                <a:ea typeface="华文细黑" pitchFamily="2" charset="-122"/>
              </a:rPr>
              <a:t>示例</a:t>
            </a:r>
          </a:p>
        </p:txBody>
      </p:sp>
      <p:sp>
        <p:nvSpPr>
          <p:cNvPr id="86019" name="Text Box 3"/>
          <p:cNvSpPr txBox="1">
            <a:spLocks noChangeArrowheads="1"/>
          </p:cNvSpPr>
          <p:nvPr/>
        </p:nvSpPr>
        <p:spPr bwMode="auto">
          <a:xfrm>
            <a:off x="376238" y="1268413"/>
            <a:ext cx="8372475" cy="3789362"/>
          </a:xfrm>
          <a:prstGeom prst="rect">
            <a:avLst/>
          </a:prstGeom>
          <a:solidFill>
            <a:schemeClr val="tx1"/>
          </a:solidFill>
          <a:ln w="25400">
            <a:solidFill>
              <a:srgbClr val="FFFF99"/>
            </a:solidFill>
            <a:miter lim="800000"/>
            <a:headEnd/>
            <a:tailEnd/>
          </a:ln>
        </p:spPr>
        <p:txBody>
          <a:bodyPr>
            <a:spAutoFit/>
          </a:bodyPr>
          <a:lstStyle/>
          <a:p>
            <a:r>
              <a:rPr lang="en-US" altLang="zh-CN" sz="2800">
                <a:ea typeface="华文细黑" pitchFamily="2" charset="-122"/>
              </a:rPr>
              <a:t>  </a:t>
            </a:r>
            <a:r>
              <a:rPr lang="en-US" altLang="zh-CN" sz="2800">
                <a:solidFill>
                  <a:schemeClr val="bg1"/>
                </a:solidFill>
                <a:ea typeface="华文细黑" pitchFamily="2" charset="-122"/>
              </a:rPr>
              <a:t>main()</a:t>
            </a:r>
          </a:p>
          <a:p>
            <a:r>
              <a:rPr lang="en-US" altLang="zh-CN" sz="2800">
                <a:solidFill>
                  <a:schemeClr val="bg1"/>
                </a:solidFill>
                <a:ea typeface="华文细黑" pitchFamily="2" charset="-122"/>
              </a:rPr>
              <a:t>  {  </a:t>
            </a:r>
          </a:p>
          <a:p>
            <a:r>
              <a:rPr lang="en-US" altLang="zh-CN" sz="2800">
                <a:solidFill>
                  <a:schemeClr val="bg1"/>
                </a:solidFill>
                <a:ea typeface="华文细黑" pitchFamily="2" charset="-122"/>
              </a:rPr>
              <a:t>        </a:t>
            </a:r>
            <a:r>
              <a:rPr lang="en-US" altLang="zh-CN" sz="2800">
                <a:solidFill>
                  <a:schemeClr val="bg1"/>
                </a:solidFill>
              </a:rPr>
              <a:t>char a[10];</a:t>
            </a:r>
          </a:p>
          <a:p>
            <a:pPr>
              <a:spcBef>
                <a:spcPct val="60000"/>
              </a:spcBef>
            </a:pPr>
            <a:r>
              <a:rPr lang="en-US" altLang="zh-CN" sz="2800">
                <a:solidFill>
                  <a:schemeClr val="bg1"/>
                </a:solidFill>
              </a:rPr>
              <a:t>        gets(a);</a:t>
            </a:r>
          </a:p>
          <a:p>
            <a:r>
              <a:rPr lang="en-US" altLang="zh-CN" sz="2800">
                <a:solidFill>
                  <a:schemeClr val="bg1"/>
                </a:solidFill>
              </a:rPr>
              <a:t>        printf("%s\n",a+2);</a:t>
            </a:r>
            <a:r>
              <a:rPr lang="en-US" altLang="zh-CN" sz="2800">
                <a:solidFill>
                  <a:schemeClr val="bg1"/>
                </a:solidFill>
                <a:ea typeface="华文细黑" pitchFamily="2" charset="-122"/>
              </a:rPr>
              <a:t> </a:t>
            </a:r>
          </a:p>
          <a:p>
            <a:r>
              <a:rPr lang="en-US" altLang="zh-CN" sz="2800">
                <a:solidFill>
                  <a:schemeClr val="bg1"/>
                </a:solidFill>
                <a:ea typeface="华文细黑" pitchFamily="2" charset="-122"/>
              </a:rPr>
              <a:t>  }</a:t>
            </a:r>
          </a:p>
          <a:p>
            <a:endParaRPr lang="en-US" altLang="zh-CN" sz="2800">
              <a:solidFill>
                <a:schemeClr val="bg1"/>
              </a:solidFill>
              <a:ea typeface="华文细黑" pitchFamily="2" charset="-122"/>
            </a:endParaRPr>
          </a:p>
          <a:p>
            <a:r>
              <a:rPr lang="en-US" altLang="zh-CN" sz="2800">
                <a:solidFill>
                  <a:srgbClr val="FFFF00"/>
                </a:solidFill>
                <a:ea typeface="华文细黑" pitchFamily="2" charset="-122"/>
              </a:rPr>
              <a:t>   </a:t>
            </a:r>
            <a:r>
              <a:rPr lang="zh-CN" altLang="en-US" sz="2800">
                <a:solidFill>
                  <a:srgbClr val="FFFF00"/>
                </a:solidFill>
                <a:ea typeface="华文细黑" pitchFamily="2" charset="-122"/>
              </a:rPr>
              <a:t>运行程序时</a:t>
            </a:r>
            <a:r>
              <a:rPr lang="en-US" altLang="zh-CN" sz="2800">
                <a:solidFill>
                  <a:srgbClr val="FFFF00"/>
                </a:solidFill>
                <a:ea typeface="华文细黑" pitchFamily="2" charset="-122"/>
              </a:rPr>
              <a:t>,</a:t>
            </a:r>
            <a:r>
              <a:rPr lang="zh-CN" altLang="en-US" sz="2800">
                <a:solidFill>
                  <a:srgbClr val="FFFF00"/>
                </a:solidFill>
                <a:ea typeface="华文细黑" pitchFamily="2" charset="-122"/>
              </a:rPr>
              <a:t>从键盘输入：</a:t>
            </a:r>
            <a:r>
              <a:rPr lang="en-US" altLang="zh-CN" sz="2800">
                <a:solidFill>
                  <a:srgbClr val="99FF66"/>
                </a:solidFill>
                <a:ea typeface="华文细黑" pitchFamily="2" charset="-122"/>
              </a:rPr>
              <a:t>abc defg</a:t>
            </a:r>
            <a:r>
              <a:rPr lang="en-US" altLang="zh-CN" sz="2800">
                <a:ea typeface="华文细黑" pitchFamily="2" charset="-122"/>
              </a:rPr>
              <a:t> </a:t>
            </a:r>
          </a:p>
        </p:txBody>
      </p:sp>
      <p:sp>
        <p:nvSpPr>
          <p:cNvPr id="86020" name="Text Box 4"/>
          <p:cNvSpPr txBox="1">
            <a:spLocks noChangeArrowheads="1"/>
          </p:cNvSpPr>
          <p:nvPr/>
        </p:nvSpPr>
        <p:spPr bwMode="auto">
          <a:xfrm>
            <a:off x="755650" y="5516563"/>
            <a:ext cx="7366000" cy="457200"/>
          </a:xfrm>
          <a:prstGeom prst="rect">
            <a:avLst/>
          </a:prstGeom>
          <a:noFill/>
          <a:ln w="9525">
            <a:noFill/>
            <a:miter lim="800000"/>
            <a:headEnd/>
            <a:tailEnd/>
          </a:ln>
        </p:spPr>
        <p:txBody>
          <a:bodyPr>
            <a:spAutoFit/>
          </a:bodyPr>
          <a:lstStyle/>
          <a:p>
            <a:r>
              <a:rPr lang="zh-CN" altLang="en-US" sz="2400">
                <a:solidFill>
                  <a:srgbClr val="CC0000"/>
                </a:solidFill>
                <a:ea typeface="华文细黑" pitchFamily="2" charset="-122"/>
              </a:rPr>
              <a:t>结果</a:t>
            </a:r>
            <a:r>
              <a:rPr lang="en-US" altLang="zh-CN" sz="2400">
                <a:solidFill>
                  <a:srgbClr val="3333FF"/>
                </a:solidFill>
                <a:ea typeface="华文细黑" pitchFamily="2" charset="-122"/>
              </a:rPr>
              <a:t>:c defg</a:t>
            </a:r>
            <a:r>
              <a:rPr lang="en-US" altLang="zh-CN" sz="2400">
                <a:ea typeface="华文细黑"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 calcmode="lin" valueType="num">
                                      <p:cBhvr additive="base">
                                        <p:cTn id="7" dur="500" fill="hold"/>
                                        <p:tgtEl>
                                          <p:spTgt spid="86019"/>
                                        </p:tgtEl>
                                        <p:attrNameLst>
                                          <p:attrName>ppt_x</p:attrName>
                                        </p:attrNameLst>
                                      </p:cBhvr>
                                      <p:tavLst>
                                        <p:tav tm="0">
                                          <p:val>
                                            <p:strVal val="0-#ppt_w/2"/>
                                          </p:val>
                                        </p:tav>
                                        <p:tav tm="100000">
                                          <p:val>
                                            <p:strVal val="#ppt_x"/>
                                          </p:val>
                                        </p:tav>
                                      </p:tavLst>
                                    </p:anim>
                                    <p:anim calcmode="lin" valueType="num">
                                      <p:cBhvr additive="base">
                                        <p:cTn id="8" dur="500" fill="hold"/>
                                        <p:tgtEl>
                                          <p:spTgt spid="860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animEffect transition="in" filter="blinds(horizontal)">
                                      <p:cBhvr>
                                        <p:cTn id="13"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nimBg="1"/>
      <p:bldP spid="86020" grpId="0"/>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eaLnBrk="1" hangingPunct="1"/>
            <a:r>
              <a:rPr lang="en-US" altLang="zh-CN" smtClean="0">
                <a:solidFill>
                  <a:srgbClr val="FF3300"/>
                </a:solidFill>
                <a:ea typeface="华文细黑" pitchFamily="2" charset="-122"/>
              </a:rPr>
              <a:t>4</a:t>
            </a:r>
            <a:r>
              <a:rPr lang="zh-CN" altLang="en-US" smtClean="0">
                <a:solidFill>
                  <a:srgbClr val="FF3300"/>
                </a:solidFill>
                <a:ea typeface="华文细黑" pitchFamily="2" charset="-122"/>
              </a:rPr>
              <a:t>、字符数组的输出</a:t>
            </a:r>
          </a:p>
        </p:txBody>
      </p:sp>
      <p:sp>
        <p:nvSpPr>
          <p:cNvPr id="56323" name="Rectangle 3"/>
          <p:cNvSpPr>
            <a:spLocks noGrp="1" noChangeArrowheads="1"/>
          </p:cNvSpPr>
          <p:nvPr>
            <p:ph type="body" idx="1"/>
          </p:nvPr>
        </p:nvSpPr>
        <p:spPr>
          <a:xfrm>
            <a:off x="457200" y="1628775"/>
            <a:ext cx="8229600" cy="4752975"/>
          </a:xfrm>
        </p:spPr>
        <p:txBody>
          <a:bodyPr/>
          <a:lstStyle/>
          <a:p>
            <a:pPr eaLnBrk="1" hangingPunct="1">
              <a:lnSpc>
                <a:spcPct val="90000"/>
              </a:lnSpc>
              <a:buFont typeface="Wingdings" pitchFamily="2" charset="2"/>
              <a:buNone/>
            </a:pPr>
            <a:r>
              <a:rPr lang="zh-CN" altLang="en-US" smtClean="0">
                <a:solidFill>
                  <a:srgbClr val="A50021"/>
                </a:solidFill>
                <a:ea typeface="华文细黑" pitchFamily="2" charset="-122"/>
              </a:rPr>
              <a:t>法</a:t>
            </a:r>
            <a:r>
              <a:rPr lang="en-US" altLang="zh-CN" smtClean="0">
                <a:solidFill>
                  <a:srgbClr val="A50021"/>
                </a:solidFill>
                <a:ea typeface="华文细黑" pitchFamily="2" charset="-122"/>
              </a:rPr>
              <a:t>1</a:t>
            </a:r>
            <a:r>
              <a:rPr lang="zh-CN" altLang="en-US" smtClean="0">
                <a:solidFill>
                  <a:srgbClr val="A50021"/>
                </a:solidFill>
                <a:ea typeface="华文细黑" pitchFamily="2" charset="-122"/>
              </a:rPr>
              <a:t>：逐个元素输出</a:t>
            </a:r>
            <a:r>
              <a:rPr lang="zh-CN" altLang="en-US" smtClean="0">
                <a:ea typeface="华文细黑" pitchFamily="2" charset="-122"/>
              </a:rPr>
              <a:t>     </a:t>
            </a:r>
          </a:p>
          <a:p>
            <a:pPr eaLnBrk="1" hangingPunct="1">
              <a:lnSpc>
                <a:spcPct val="90000"/>
              </a:lnSpc>
              <a:buFont typeface="Wingdings" pitchFamily="2" charset="2"/>
              <a:buNone/>
            </a:pPr>
            <a:r>
              <a:rPr lang="zh-CN" altLang="en-US" smtClean="0">
                <a:ea typeface="华文细黑" pitchFamily="2" charset="-122"/>
              </a:rPr>
              <a:t>           </a:t>
            </a:r>
            <a:r>
              <a:rPr lang="zh-CN" altLang="en-US" smtClean="0">
                <a:solidFill>
                  <a:srgbClr val="FF3300"/>
                </a:solidFill>
                <a:ea typeface="华文细黑" pitchFamily="2" charset="-122"/>
              </a:rPr>
              <a:t>循环</a:t>
            </a:r>
            <a:r>
              <a:rPr lang="en-US" altLang="zh-CN" smtClean="0">
                <a:solidFill>
                  <a:srgbClr val="FF3300"/>
                </a:solidFill>
                <a:ea typeface="华文细黑" pitchFamily="2" charset="-122"/>
              </a:rPr>
              <a:t>+printf(“%c”,</a:t>
            </a:r>
            <a:r>
              <a:rPr lang="en-US" altLang="zh-CN" smtClean="0">
                <a:solidFill>
                  <a:srgbClr val="FF3300"/>
                </a:solidFill>
                <a:latin typeface="宋体" pitchFamily="2" charset="-122"/>
              </a:rPr>
              <a:t>…</a:t>
            </a:r>
            <a:r>
              <a:rPr lang="en-US" altLang="zh-CN" smtClean="0">
                <a:solidFill>
                  <a:srgbClr val="FF3300"/>
                </a:solidFill>
                <a:ea typeface="华文细黑" pitchFamily="2" charset="-122"/>
              </a:rPr>
              <a:t>);</a:t>
            </a:r>
          </a:p>
          <a:p>
            <a:pPr eaLnBrk="1" hangingPunct="1">
              <a:lnSpc>
                <a:spcPct val="90000"/>
              </a:lnSpc>
              <a:spcBef>
                <a:spcPct val="60000"/>
              </a:spcBef>
              <a:buFont typeface="Wingdings" pitchFamily="2" charset="2"/>
              <a:buNone/>
            </a:pPr>
            <a:r>
              <a:rPr lang="zh-CN" altLang="en-US" smtClean="0">
                <a:solidFill>
                  <a:srgbClr val="A50021"/>
                </a:solidFill>
                <a:ea typeface="华文细黑" pitchFamily="2" charset="-122"/>
              </a:rPr>
              <a:t>法</a:t>
            </a:r>
            <a:r>
              <a:rPr lang="en-US" altLang="zh-CN" smtClean="0">
                <a:solidFill>
                  <a:srgbClr val="A50021"/>
                </a:solidFill>
                <a:ea typeface="华文细黑" pitchFamily="2" charset="-122"/>
              </a:rPr>
              <a:t>2</a:t>
            </a:r>
            <a:r>
              <a:rPr lang="zh-CN" altLang="en-US" smtClean="0">
                <a:solidFill>
                  <a:srgbClr val="A50021"/>
                </a:solidFill>
                <a:ea typeface="华文细黑" pitchFamily="2" charset="-122"/>
              </a:rPr>
              <a:t>：字符串输出</a:t>
            </a:r>
            <a:r>
              <a:rPr lang="zh-CN" altLang="en-US" smtClean="0">
                <a:ea typeface="华文细黑" pitchFamily="2" charset="-122"/>
              </a:rPr>
              <a:t>        </a:t>
            </a:r>
          </a:p>
          <a:p>
            <a:pPr eaLnBrk="1" hangingPunct="1">
              <a:lnSpc>
                <a:spcPct val="90000"/>
              </a:lnSpc>
              <a:buFont typeface="Wingdings" pitchFamily="2" charset="2"/>
              <a:buNone/>
            </a:pPr>
            <a:r>
              <a:rPr lang="zh-CN" altLang="en-US" smtClean="0">
                <a:ea typeface="华文细黑" pitchFamily="2" charset="-122"/>
              </a:rPr>
              <a:t>           </a:t>
            </a:r>
            <a:r>
              <a:rPr lang="en-US" altLang="zh-CN" smtClean="0">
                <a:solidFill>
                  <a:srgbClr val="FF3300"/>
                </a:solidFill>
                <a:ea typeface="华文细黑" pitchFamily="2" charset="-122"/>
              </a:rPr>
              <a:t>printf(“%s”,</a:t>
            </a:r>
            <a:r>
              <a:rPr lang="zh-CN" altLang="en-US" smtClean="0">
                <a:solidFill>
                  <a:srgbClr val="FF3300"/>
                </a:solidFill>
                <a:ea typeface="华文细黑" pitchFamily="2" charset="-122"/>
              </a:rPr>
              <a:t>字符数组名</a:t>
            </a:r>
            <a:r>
              <a:rPr lang="en-US" altLang="zh-CN" smtClean="0">
                <a:solidFill>
                  <a:srgbClr val="FF3300"/>
                </a:solidFill>
                <a:ea typeface="华文细黑" pitchFamily="2" charset="-122"/>
              </a:rPr>
              <a:t>)</a:t>
            </a:r>
            <a:r>
              <a:rPr lang="zh-CN" altLang="en-US" smtClean="0">
                <a:solidFill>
                  <a:srgbClr val="FF3300"/>
                </a:solidFill>
                <a:ea typeface="华文细黑" pitchFamily="2" charset="-122"/>
              </a:rPr>
              <a:t>；</a:t>
            </a:r>
          </a:p>
          <a:p>
            <a:pPr eaLnBrk="1" hangingPunct="1">
              <a:lnSpc>
                <a:spcPct val="90000"/>
              </a:lnSpc>
              <a:spcBef>
                <a:spcPct val="60000"/>
              </a:spcBef>
              <a:buFont typeface="Wingdings" pitchFamily="2" charset="2"/>
              <a:buNone/>
            </a:pPr>
            <a:r>
              <a:rPr lang="zh-CN" altLang="en-US" smtClean="0">
                <a:solidFill>
                  <a:srgbClr val="A50021"/>
                </a:solidFill>
                <a:ea typeface="华文细黑" pitchFamily="2" charset="-122"/>
              </a:rPr>
              <a:t>法</a:t>
            </a:r>
            <a:r>
              <a:rPr lang="en-US" altLang="zh-CN" smtClean="0">
                <a:solidFill>
                  <a:srgbClr val="A50021"/>
                </a:solidFill>
                <a:ea typeface="华文细黑" pitchFamily="2" charset="-122"/>
              </a:rPr>
              <a:t>3</a:t>
            </a:r>
            <a:r>
              <a:rPr lang="zh-CN" altLang="en-US" smtClean="0">
                <a:solidFill>
                  <a:srgbClr val="A50021"/>
                </a:solidFill>
                <a:ea typeface="华文细黑" pitchFamily="2" charset="-122"/>
              </a:rPr>
              <a:t>：字符串输出        </a:t>
            </a:r>
          </a:p>
          <a:p>
            <a:pPr eaLnBrk="1" hangingPunct="1">
              <a:lnSpc>
                <a:spcPct val="90000"/>
              </a:lnSpc>
              <a:buFont typeface="Wingdings" pitchFamily="2" charset="2"/>
              <a:buNone/>
            </a:pPr>
            <a:r>
              <a:rPr lang="zh-CN" altLang="en-US" smtClean="0">
                <a:ea typeface="华文细黑" pitchFamily="2" charset="-122"/>
              </a:rPr>
              <a:t>           </a:t>
            </a:r>
            <a:r>
              <a:rPr lang="en-US" altLang="zh-CN" smtClean="0">
                <a:solidFill>
                  <a:srgbClr val="FF3300"/>
                </a:solidFill>
                <a:ea typeface="华文细黑" pitchFamily="2" charset="-122"/>
              </a:rPr>
              <a:t>puts(</a:t>
            </a:r>
            <a:r>
              <a:rPr lang="zh-CN" altLang="en-US" smtClean="0">
                <a:solidFill>
                  <a:srgbClr val="FF3300"/>
                </a:solidFill>
                <a:ea typeface="华文细黑" pitchFamily="2" charset="-122"/>
              </a:rPr>
              <a:t>字符数组名</a:t>
            </a:r>
            <a:r>
              <a:rPr lang="en-US" altLang="zh-CN" smtClean="0">
                <a:solidFill>
                  <a:srgbClr val="FF3300"/>
                </a:solidFill>
                <a:ea typeface="华文细黑" pitchFamily="2" charset="-122"/>
              </a:rPr>
              <a:t>);</a:t>
            </a:r>
          </a:p>
          <a:p>
            <a:pPr eaLnBrk="1" hangingPunct="1">
              <a:lnSpc>
                <a:spcPct val="90000"/>
              </a:lnSpc>
              <a:buFont typeface="Wingdings" pitchFamily="2" charset="2"/>
              <a:buNone/>
            </a:pPr>
            <a:r>
              <a:rPr lang="en-US" altLang="zh-CN" smtClean="0">
                <a:ea typeface="华文细黑" pitchFamily="2" charset="-122"/>
              </a:rPr>
              <a:t>    </a:t>
            </a:r>
            <a:r>
              <a:rPr lang="zh-CN" altLang="en-US" smtClean="0">
                <a:ea typeface="华文细黑" pitchFamily="2" charset="-122"/>
              </a:rPr>
              <a:t>将一个以</a:t>
            </a:r>
            <a:r>
              <a:rPr lang="en-US" altLang="zh-CN" smtClean="0">
                <a:ea typeface="华文细黑" pitchFamily="2" charset="-122"/>
              </a:rPr>
              <a:t>NULL</a:t>
            </a:r>
            <a:r>
              <a:rPr lang="zh-CN" altLang="en-US" smtClean="0">
                <a:ea typeface="华文细黑" pitchFamily="2" charset="-122"/>
              </a:rPr>
              <a:t>（’</a:t>
            </a:r>
            <a:r>
              <a:rPr lang="en-US" altLang="zh-CN" smtClean="0">
                <a:ea typeface="华文细黑" pitchFamily="2" charset="-122"/>
              </a:rPr>
              <a:t>\0’</a:t>
            </a:r>
            <a:r>
              <a:rPr lang="zh-CN" altLang="en-US" smtClean="0">
                <a:ea typeface="华文细黑" pitchFamily="2" charset="-122"/>
              </a:rPr>
              <a:t>）结尾的字符串输出到屏幕上，并自动换行。</a:t>
            </a:r>
          </a:p>
        </p:txBody>
      </p:sp>
    </p:spTree>
  </p:cSld>
  <p:clrMapOvr>
    <a:masterClrMapping/>
  </p:clrMapOvr>
  <p:transition>
    <p:blinds dir="vert"/>
  </p:transition>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457200"/>
            <a:ext cx="8229600" cy="811213"/>
          </a:xfrm>
        </p:spPr>
        <p:txBody>
          <a:bodyPr/>
          <a:lstStyle/>
          <a:p>
            <a:pPr algn="ctr" eaLnBrk="1" hangingPunct="1"/>
            <a:r>
              <a:rPr lang="zh-CN" altLang="en-US" smtClean="0">
                <a:solidFill>
                  <a:srgbClr val="3333FF"/>
                </a:solidFill>
                <a:ea typeface="华文细黑" pitchFamily="2" charset="-122"/>
              </a:rPr>
              <a:t>示例</a:t>
            </a:r>
          </a:p>
        </p:txBody>
      </p:sp>
      <p:sp>
        <p:nvSpPr>
          <p:cNvPr id="88067" name="Text Box 3"/>
          <p:cNvSpPr txBox="1">
            <a:spLocks noChangeArrowheads="1"/>
          </p:cNvSpPr>
          <p:nvPr/>
        </p:nvSpPr>
        <p:spPr bwMode="auto">
          <a:xfrm>
            <a:off x="376238" y="1268413"/>
            <a:ext cx="8372475" cy="5114925"/>
          </a:xfrm>
          <a:prstGeom prst="rect">
            <a:avLst/>
          </a:prstGeom>
          <a:solidFill>
            <a:schemeClr val="tx1"/>
          </a:solidFill>
          <a:ln w="25400">
            <a:solidFill>
              <a:srgbClr val="FFFF99"/>
            </a:solidFill>
            <a:miter lim="800000"/>
            <a:headEnd/>
            <a:tailEnd/>
          </a:ln>
        </p:spPr>
        <p:txBody>
          <a:bodyPr>
            <a:spAutoFit/>
          </a:bodyPr>
          <a:lstStyle/>
          <a:p>
            <a:pPr algn="just"/>
            <a:r>
              <a:rPr lang="zh-CN" altLang="en-US" sz="2400">
                <a:solidFill>
                  <a:srgbClr val="FFFF00"/>
                </a:solidFill>
                <a:ea typeface="华文细黑" pitchFamily="2" charset="-122"/>
              </a:rPr>
              <a:t>已知函数</a:t>
            </a:r>
            <a:r>
              <a:rPr lang="en-US" altLang="zh-CN" sz="2400">
                <a:solidFill>
                  <a:srgbClr val="FFFF00"/>
                </a:solidFill>
                <a:ea typeface="华文细黑" pitchFamily="2" charset="-122"/>
              </a:rPr>
              <a:t>isaplha(ch)</a:t>
            </a:r>
            <a:r>
              <a:rPr lang="zh-CN" altLang="en-US" sz="2400">
                <a:solidFill>
                  <a:srgbClr val="FFFF00"/>
                </a:solidFill>
                <a:ea typeface="华文细黑" pitchFamily="2" charset="-122"/>
              </a:rPr>
              <a:t>的功能是判断自变量</a:t>
            </a:r>
            <a:r>
              <a:rPr lang="en-US" altLang="zh-CN" sz="2400">
                <a:solidFill>
                  <a:srgbClr val="FFFF00"/>
                </a:solidFill>
                <a:ea typeface="华文细黑" pitchFamily="2" charset="-122"/>
              </a:rPr>
              <a:t>ch</a:t>
            </a:r>
            <a:r>
              <a:rPr lang="zh-CN" altLang="en-US" sz="2400">
                <a:solidFill>
                  <a:srgbClr val="FFFF00"/>
                </a:solidFill>
                <a:ea typeface="华文细黑" pitchFamily="2" charset="-122"/>
              </a:rPr>
              <a:t>是否为字母，若是，该函数值为</a:t>
            </a:r>
            <a:r>
              <a:rPr lang="en-US" altLang="zh-CN" sz="2400">
                <a:solidFill>
                  <a:srgbClr val="FFFF00"/>
                </a:solidFill>
                <a:ea typeface="华文细黑" pitchFamily="2" charset="-122"/>
              </a:rPr>
              <a:t>1</a:t>
            </a:r>
            <a:r>
              <a:rPr lang="zh-CN" altLang="en-US" sz="2400">
                <a:solidFill>
                  <a:srgbClr val="FFFF00"/>
                </a:solidFill>
                <a:ea typeface="华文细黑" pitchFamily="2" charset="-122"/>
              </a:rPr>
              <a:t>，否则为</a:t>
            </a:r>
            <a:r>
              <a:rPr lang="en-US" altLang="zh-CN" sz="2400">
                <a:solidFill>
                  <a:srgbClr val="FFFF00"/>
                </a:solidFill>
                <a:ea typeface="华文细黑" pitchFamily="2" charset="-122"/>
              </a:rPr>
              <a:t>0</a:t>
            </a:r>
            <a:r>
              <a:rPr lang="zh-CN" altLang="en-US" sz="2400">
                <a:solidFill>
                  <a:srgbClr val="FFFF00"/>
                </a:solidFill>
                <a:ea typeface="华文细黑" pitchFamily="2" charset="-122"/>
              </a:rPr>
              <a:t>。以下程序的输出结果是</a:t>
            </a:r>
            <a:r>
              <a:rPr lang="zh-CN" altLang="en-US" sz="2400" u="sng">
                <a:solidFill>
                  <a:srgbClr val="FFFF00"/>
                </a:solidFill>
                <a:ea typeface="华文细黑" pitchFamily="2" charset="-122"/>
              </a:rPr>
              <a:t>        </a:t>
            </a:r>
            <a:r>
              <a:rPr lang="zh-CN" altLang="en-US" sz="2400">
                <a:solidFill>
                  <a:srgbClr val="FFFF00"/>
                </a:solidFill>
                <a:ea typeface="华文细黑" pitchFamily="2" charset="-122"/>
              </a:rPr>
              <a:t>。</a:t>
            </a:r>
          </a:p>
          <a:p>
            <a:r>
              <a:rPr lang="en-US" altLang="zh-CN" sz="2000">
                <a:solidFill>
                  <a:schemeClr val="bg1"/>
                </a:solidFill>
              </a:rPr>
              <a:t>#include &lt;stdio.h&gt;</a:t>
            </a:r>
          </a:p>
          <a:p>
            <a:r>
              <a:rPr lang="en-US" altLang="zh-CN" sz="2000">
                <a:solidFill>
                  <a:schemeClr val="bg1"/>
                </a:solidFill>
              </a:rPr>
              <a:t>#include &lt;ctype.h&gt;</a:t>
            </a:r>
          </a:p>
          <a:p>
            <a:r>
              <a:rPr lang="en-US" altLang="zh-CN" sz="2000">
                <a:solidFill>
                  <a:schemeClr val="bg1"/>
                </a:solidFill>
              </a:rPr>
              <a:t>void fun(char str[ ])</a:t>
            </a:r>
          </a:p>
          <a:p>
            <a:r>
              <a:rPr lang="en-US" altLang="zh-CN" sz="2000">
                <a:solidFill>
                  <a:schemeClr val="bg1"/>
                </a:solidFill>
              </a:rPr>
              <a:t>{   int i,j;</a:t>
            </a:r>
          </a:p>
          <a:p>
            <a:r>
              <a:rPr lang="en-US" altLang="zh-CN" sz="2000">
                <a:solidFill>
                  <a:schemeClr val="bg1"/>
                </a:solidFill>
              </a:rPr>
              <a:t>    for (i=0,j=0;str[i];i++)</a:t>
            </a:r>
          </a:p>
          <a:p>
            <a:r>
              <a:rPr lang="en-US" altLang="zh-CN" sz="2000">
                <a:solidFill>
                  <a:schemeClr val="bg1"/>
                </a:solidFill>
              </a:rPr>
              <a:t>        if (!isalpha(str[i])) str[j++]=str[i];</a:t>
            </a:r>
          </a:p>
          <a:p>
            <a:r>
              <a:rPr lang="en-US" altLang="zh-CN" sz="2000">
                <a:solidFill>
                  <a:schemeClr val="bg1"/>
                </a:solidFill>
              </a:rPr>
              <a:t>    str[j]='\0';</a:t>
            </a:r>
          </a:p>
          <a:p>
            <a:r>
              <a:rPr lang="en-US" altLang="zh-CN" sz="2000">
                <a:solidFill>
                  <a:schemeClr val="bg1"/>
                </a:solidFill>
              </a:rPr>
              <a:t>}</a:t>
            </a:r>
          </a:p>
          <a:p>
            <a:r>
              <a:rPr lang="en-US" altLang="zh-CN" sz="2000">
                <a:solidFill>
                  <a:schemeClr val="bg1"/>
                </a:solidFill>
              </a:rPr>
              <a:t>main()</a:t>
            </a:r>
          </a:p>
          <a:p>
            <a:r>
              <a:rPr lang="en-US" altLang="zh-CN" sz="2000">
                <a:solidFill>
                  <a:schemeClr val="bg1"/>
                </a:solidFill>
              </a:rPr>
              <a:t>{    char str[100]="Current date is Mon 12-13-2011.";</a:t>
            </a:r>
          </a:p>
          <a:p>
            <a:r>
              <a:rPr lang="en-US" altLang="zh-CN" sz="2000">
                <a:solidFill>
                  <a:schemeClr val="bg1"/>
                </a:solidFill>
              </a:rPr>
              <a:t>     clrscr();</a:t>
            </a:r>
          </a:p>
          <a:p>
            <a:r>
              <a:rPr lang="en-US" altLang="zh-CN" sz="2000">
                <a:solidFill>
                  <a:schemeClr val="bg1"/>
                </a:solidFill>
              </a:rPr>
              <a:t>     fun(str);</a:t>
            </a:r>
          </a:p>
          <a:p>
            <a:r>
              <a:rPr lang="en-US" altLang="zh-CN" sz="2000">
                <a:solidFill>
                  <a:schemeClr val="bg1"/>
                </a:solidFill>
              </a:rPr>
              <a:t>     printf("%s\n",str);</a:t>
            </a:r>
          </a:p>
          <a:p>
            <a:r>
              <a:rPr lang="en-US" altLang="zh-CN" sz="2000">
                <a:solidFill>
                  <a:schemeClr val="bg1"/>
                </a:solidFill>
              </a:rPr>
              <a:t>}</a:t>
            </a:r>
          </a:p>
        </p:txBody>
      </p:sp>
      <p:sp>
        <p:nvSpPr>
          <p:cNvPr id="88068" name="Text Box 4"/>
          <p:cNvSpPr txBox="1">
            <a:spLocks noChangeArrowheads="1"/>
          </p:cNvSpPr>
          <p:nvPr/>
        </p:nvSpPr>
        <p:spPr bwMode="auto">
          <a:xfrm>
            <a:off x="4357688" y="5561013"/>
            <a:ext cx="3959225" cy="531812"/>
          </a:xfrm>
          <a:prstGeom prst="rect">
            <a:avLst/>
          </a:prstGeom>
          <a:solidFill>
            <a:srgbClr val="CCFFCC"/>
          </a:solidFill>
          <a:ln w="12700">
            <a:solidFill>
              <a:srgbClr val="FFFF00"/>
            </a:solidFill>
            <a:miter lim="800000"/>
            <a:headEnd/>
            <a:tailEnd/>
          </a:ln>
        </p:spPr>
        <p:txBody>
          <a:bodyPr>
            <a:spAutoFit/>
          </a:bodyPr>
          <a:lstStyle/>
          <a:p>
            <a:r>
              <a:rPr lang="zh-CN" altLang="en-US" sz="2800">
                <a:solidFill>
                  <a:srgbClr val="CC0000"/>
                </a:solidFill>
                <a:ea typeface="华文细黑" pitchFamily="2" charset="-122"/>
              </a:rPr>
              <a:t>结果</a:t>
            </a:r>
            <a:r>
              <a:rPr lang="en-US" altLang="zh-CN" sz="2800">
                <a:solidFill>
                  <a:srgbClr val="3333FF"/>
                </a:solidFill>
                <a:ea typeface="华文细黑" pitchFamily="2" charset="-122"/>
              </a:rPr>
              <a:t>:</a:t>
            </a:r>
            <a:r>
              <a:rPr lang="en-US" altLang="zh-CN" sz="2800"/>
              <a:t>          12-13-2011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 calcmode="lin" valueType="num">
                                      <p:cBhvr additive="base">
                                        <p:cTn id="7" dur="500" fill="hold"/>
                                        <p:tgtEl>
                                          <p:spTgt spid="88067"/>
                                        </p:tgtEl>
                                        <p:attrNameLst>
                                          <p:attrName>ppt_x</p:attrName>
                                        </p:attrNameLst>
                                      </p:cBhvr>
                                      <p:tavLst>
                                        <p:tav tm="0">
                                          <p:val>
                                            <p:strVal val="0-#ppt_w/2"/>
                                          </p:val>
                                        </p:tav>
                                        <p:tav tm="100000">
                                          <p:val>
                                            <p:strVal val="#ppt_x"/>
                                          </p:val>
                                        </p:tav>
                                      </p:tavLst>
                                    </p:anim>
                                    <p:anim calcmode="lin" valueType="num">
                                      <p:cBhvr additive="base">
                                        <p:cTn id="8" dur="500" fill="hold"/>
                                        <p:tgtEl>
                                          <p:spTgt spid="880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blinds(horizontal)">
                                      <p:cBhvr>
                                        <p:cTn id="13"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nimBg="1"/>
      <p:bldP spid="88068" grpId="0" animBg="1"/>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60350"/>
            <a:ext cx="8229600" cy="1371600"/>
          </a:xfrm>
        </p:spPr>
        <p:txBody>
          <a:bodyPr/>
          <a:lstStyle/>
          <a:p>
            <a:pPr algn="ctr" eaLnBrk="1" hangingPunct="1"/>
            <a:r>
              <a:rPr lang="zh-CN" altLang="en-US" smtClean="0">
                <a:solidFill>
                  <a:srgbClr val="FF3300"/>
                </a:solidFill>
                <a:ea typeface="华文细黑" pitchFamily="2" charset="-122"/>
              </a:rPr>
              <a:t>示例讨论</a:t>
            </a:r>
          </a:p>
        </p:txBody>
      </p:sp>
      <p:sp>
        <p:nvSpPr>
          <p:cNvPr id="58371" name="Text Box 4"/>
          <p:cNvSpPr txBox="1">
            <a:spLocks noChangeArrowheads="1"/>
          </p:cNvSpPr>
          <p:nvPr/>
        </p:nvSpPr>
        <p:spPr bwMode="auto">
          <a:xfrm>
            <a:off x="303213" y="1524000"/>
            <a:ext cx="8229600" cy="4473575"/>
          </a:xfrm>
          <a:prstGeom prst="rect">
            <a:avLst/>
          </a:prstGeom>
          <a:noFill/>
          <a:ln w="9525">
            <a:noFill/>
            <a:miter lim="800000"/>
            <a:headEnd/>
            <a:tailEnd/>
          </a:ln>
        </p:spPr>
        <p:txBody>
          <a:bodyPr>
            <a:spAutoFit/>
          </a:bodyPr>
          <a:lstStyle/>
          <a:p>
            <a:pPr marL="342900" indent="-153988">
              <a:buClr>
                <a:srgbClr val="3333FF"/>
              </a:buClr>
              <a:buFont typeface="Wingdings" pitchFamily="2" charset="2"/>
              <a:buChar char="p"/>
            </a:pPr>
            <a:r>
              <a:rPr lang="zh-CN" altLang="en-US" sz="2400">
                <a:ea typeface="华文细黑" pitchFamily="2" charset="-122"/>
              </a:rPr>
              <a:t>常用</a:t>
            </a:r>
            <a:r>
              <a:rPr lang="en-US" altLang="zh-CN" sz="2400">
                <a:ea typeface="华文细黑" pitchFamily="2" charset="-122"/>
              </a:rPr>
              <a:t>s[i] </a:t>
            </a:r>
            <a:r>
              <a:rPr lang="zh-CN" altLang="en-US" sz="2400">
                <a:ea typeface="华文细黑" pitchFamily="2" charset="-122"/>
              </a:rPr>
              <a:t>作循环条件，当循环</a:t>
            </a:r>
            <a:r>
              <a:rPr lang="en-US" altLang="zh-CN" sz="2400">
                <a:ea typeface="华文细黑" pitchFamily="2" charset="-122"/>
              </a:rPr>
              <a:t>(i</a:t>
            </a:r>
            <a:r>
              <a:rPr lang="zh-CN" altLang="en-US" sz="2400">
                <a:ea typeface="华文细黑" pitchFamily="2" charset="-122"/>
              </a:rPr>
              <a:t>递增</a:t>
            </a:r>
            <a:r>
              <a:rPr lang="en-US" altLang="zh-CN" sz="2400">
                <a:ea typeface="华文细黑" pitchFamily="2" charset="-122"/>
              </a:rPr>
              <a:t>)</a:t>
            </a:r>
            <a:r>
              <a:rPr lang="zh-CN" altLang="en-US" sz="2400">
                <a:ea typeface="华文细黑" pitchFamily="2" charset="-122"/>
              </a:rPr>
              <a:t>到字符串结束处（’</a:t>
            </a:r>
            <a:r>
              <a:rPr lang="en-US" altLang="zh-CN" sz="2400">
                <a:ea typeface="华文细黑" pitchFamily="2" charset="-122"/>
              </a:rPr>
              <a:t>\0’</a:t>
            </a:r>
            <a:r>
              <a:rPr lang="zh-CN" altLang="en-US" sz="2400">
                <a:ea typeface="华文细黑" pitchFamily="2" charset="-122"/>
              </a:rPr>
              <a:t>）便自动结束循环。</a:t>
            </a:r>
          </a:p>
          <a:p>
            <a:pPr marL="342900" indent="-153988">
              <a:buClr>
                <a:srgbClr val="3333FF"/>
              </a:buClr>
              <a:buFont typeface="Wingdings" pitchFamily="2" charset="2"/>
              <a:buChar char="p"/>
            </a:pPr>
            <a:r>
              <a:rPr lang="zh-CN" altLang="en-US" sz="2400">
                <a:ea typeface="华文细黑" pitchFamily="2" charset="-122"/>
              </a:rPr>
              <a:t>典型结构：如果</a:t>
            </a:r>
            <a:r>
              <a:rPr lang="en-US" altLang="zh-CN" sz="2400">
                <a:ea typeface="华文细黑" pitchFamily="2" charset="-122"/>
              </a:rPr>
              <a:t>s</a:t>
            </a:r>
            <a:r>
              <a:rPr lang="zh-CN" altLang="en-US" sz="2400">
                <a:ea typeface="华文细黑" pitchFamily="2" charset="-122"/>
              </a:rPr>
              <a:t>是字符串，则下列结构可以将</a:t>
            </a:r>
            <a:r>
              <a:rPr lang="en-US" altLang="zh-CN" sz="2400">
                <a:ea typeface="华文细黑" pitchFamily="2" charset="-122"/>
              </a:rPr>
              <a:t>s</a:t>
            </a:r>
            <a:r>
              <a:rPr lang="zh-CN" altLang="en-US" sz="2400">
                <a:ea typeface="华文细黑" pitchFamily="2" charset="-122"/>
              </a:rPr>
              <a:t>中不符合 条件的字符删去。</a:t>
            </a:r>
          </a:p>
          <a:p>
            <a:pPr marL="342900" indent="-153988">
              <a:buClr>
                <a:srgbClr val="3333FF"/>
              </a:buClr>
              <a:buFont typeface="Wingdings" pitchFamily="2" charset="2"/>
              <a:buNone/>
            </a:pPr>
            <a:r>
              <a:rPr lang="zh-CN" altLang="en-US" sz="2400">
                <a:ea typeface="华文细黑" pitchFamily="2" charset="-122"/>
              </a:rPr>
              <a:t>           </a:t>
            </a:r>
            <a:r>
              <a:rPr lang="en-US" altLang="zh-CN" sz="2400">
                <a:solidFill>
                  <a:srgbClr val="A50021"/>
                </a:solidFill>
                <a:ea typeface="华文细黑" pitchFamily="2" charset="-122"/>
              </a:rPr>
              <a:t>int i,j;</a:t>
            </a:r>
          </a:p>
          <a:p>
            <a:pPr marL="342900" indent="-153988">
              <a:buClr>
                <a:srgbClr val="3333FF"/>
              </a:buClr>
              <a:buFont typeface="Wingdings" pitchFamily="2" charset="2"/>
              <a:buNone/>
            </a:pPr>
            <a:r>
              <a:rPr lang="en-US" altLang="zh-CN" sz="2400">
                <a:solidFill>
                  <a:srgbClr val="A50021"/>
                </a:solidFill>
                <a:ea typeface="华文细黑" pitchFamily="2" charset="-122"/>
              </a:rPr>
              <a:t>           for (i=0,j=0;str[i];i++)  </a:t>
            </a:r>
          </a:p>
          <a:p>
            <a:pPr marL="342900" indent="-153988">
              <a:buClr>
                <a:srgbClr val="3333FF"/>
              </a:buClr>
              <a:buFont typeface="Wingdings" pitchFamily="2" charset="2"/>
              <a:buNone/>
            </a:pPr>
            <a:r>
              <a:rPr lang="en-US" altLang="zh-CN" sz="2400">
                <a:solidFill>
                  <a:srgbClr val="A50021"/>
                </a:solidFill>
                <a:ea typeface="华文细黑" pitchFamily="2" charset="-122"/>
              </a:rPr>
              <a:t>              if (</a:t>
            </a:r>
            <a:r>
              <a:rPr lang="zh-CN" altLang="en-US" sz="2400">
                <a:solidFill>
                  <a:srgbClr val="A50021"/>
                </a:solidFill>
                <a:ea typeface="华文细黑" pitchFamily="2" charset="-122"/>
              </a:rPr>
              <a:t>条件</a:t>
            </a:r>
            <a:r>
              <a:rPr lang="en-US" altLang="zh-CN" sz="2400">
                <a:solidFill>
                  <a:srgbClr val="A50021"/>
                </a:solidFill>
                <a:ea typeface="华文细黑" pitchFamily="2" charset="-122"/>
              </a:rPr>
              <a:t>) str[ j++]=str [ i] ;</a:t>
            </a:r>
          </a:p>
          <a:p>
            <a:pPr marL="342900" indent="-153988">
              <a:buClr>
                <a:srgbClr val="3333FF"/>
              </a:buClr>
              <a:buFont typeface="Wingdings" pitchFamily="2" charset="2"/>
              <a:buNone/>
            </a:pPr>
            <a:r>
              <a:rPr lang="en-US" altLang="zh-CN" sz="2400">
                <a:solidFill>
                  <a:srgbClr val="A50021"/>
                </a:solidFill>
                <a:ea typeface="华文细黑" pitchFamily="2" charset="-122"/>
              </a:rPr>
              <a:t>           str[j]='\0’;</a:t>
            </a:r>
          </a:p>
          <a:p>
            <a:pPr marL="342900" indent="-153988">
              <a:buClr>
                <a:srgbClr val="3333FF"/>
              </a:buClr>
              <a:buFont typeface="Wingdings" pitchFamily="2" charset="2"/>
              <a:buChar char="p"/>
            </a:pPr>
            <a:r>
              <a:rPr lang="zh-CN" altLang="en-US" sz="2400">
                <a:ea typeface="华文细黑" pitchFamily="2" charset="-122"/>
              </a:rPr>
              <a:t>思考：如果上题中去掉</a:t>
            </a:r>
            <a:r>
              <a:rPr lang="en-US" altLang="zh-CN" sz="2400">
                <a:ea typeface="华文细黑" pitchFamily="2" charset="-122"/>
              </a:rPr>
              <a:t>if (!isalpha(str[i]))</a:t>
            </a:r>
            <a:r>
              <a:rPr lang="zh-CN" altLang="en-US" sz="2400">
                <a:ea typeface="华文细黑" pitchFamily="2" charset="-122"/>
              </a:rPr>
              <a:t>中的！号，结果是什么？</a:t>
            </a:r>
          </a:p>
          <a:p>
            <a:pPr marL="342900" indent="-153988">
              <a:buClr>
                <a:srgbClr val="3333FF"/>
              </a:buClr>
              <a:buFont typeface="Wingdings" pitchFamily="2" charset="2"/>
              <a:buChar char="p"/>
            </a:pPr>
            <a:r>
              <a:rPr lang="zh-CN" altLang="en-US" sz="2400">
                <a:ea typeface="华文细黑" pitchFamily="2" charset="-122"/>
              </a:rPr>
              <a:t>如果将</a:t>
            </a:r>
            <a:r>
              <a:rPr lang="en-US" altLang="zh-CN" sz="2400">
                <a:ea typeface="华文细黑" pitchFamily="2" charset="-122"/>
              </a:rPr>
              <a:t>isalpha()</a:t>
            </a:r>
            <a:r>
              <a:rPr lang="zh-CN" altLang="en-US" sz="2400">
                <a:ea typeface="华文细黑" pitchFamily="2" charset="-122"/>
              </a:rPr>
              <a:t>函数改为</a:t>
            </a:r>
            <a:r>
              <a:rPr lang="en-US" altLang="zh-CN" sz="2400">
                <a:ea typeface="华文细黑" pitchFamily="2" charset="-122"/>
              </a:rPr>
              <a:t>islower</a:t>
            </a:r>
            <a:r>
              <a:rPr lang="zh-CN" altLang="en-US" sz="2400">
                <a:ea typeface="华文细黑" pitchFamily="2" charset="-122"/>
              </a:rPr>
              <a:t>、</a:t>
            </a:r>
            <a:r>
              <a:rPr lang="en-US" altLang="zh-CN" sz="2400">
                <a:ea typeface="华文细黑" pitchFamily="2" charset="-122"/>
              </a:rPr>
              <a:t>isupper</a:t>
            </a:r>
            <a:r>
              <a:rPr lang="zh-CN" altLang="en-US" sz="2400">
                <a:ea typeface="华文细黑" pitchFamily="2" charset="-122"/>
              </a:rPr>
              <a:t>、</a:t>
            </a:r>
            <a:r>
              <a:rPr lang="en-US" altLang="zh-CN" sz="2400">
                <a:ea typeface="华文细黑" pitchFamily="2" charset="-122"/>
              </a:rPr>
              <a:t>isdigit</a:t>
            </a:r>
            <a:r>
              <a:rPr lang="zh-CN" altLang="en-US" sz="2400">
                <a:ea typeface="华文细黑" pitchFamily="2" charset="-122"/>
              </a:rPr>
              <a:t>，结果是什么？ （教材</a:t>
            </a:r>
            <a:r>
              <a:rPr lang="en-US" altLang="zh-CN" sz="2400">
                <a:ea typeface="华文细黑" pitchFamily="2" charset="-122"/>
              </a:rPr>
              <a:t>P383-384</a:t>
            </a:r>
            <a:r>
              <a:rPr lang="zh-CN" altLang="en-US" sz="2400">
                <a:ea typeface="华文细黑" pitchFamily="2" charset="-122"/>
              </a:rPr>
              <a:t>）</a:t>
            </a:r>
          </a:p>
        </p:txBody>
      </p:sp>
      <p:sp>
        <p:nvSpPr>
          <p:cNvPr id="89093" name="Text Box 5"/>
          <p:cNvSpPr txBox="1">
            <a:spLocks noChangeArrowheads="1"/>
          </p:cNvSpPr>
          <p:nvPr/>
        </p:nvSpPr>
        <p:spPr bwMode="auto">
          <a:xfrm>
            <a:off x="3203575" y="4868863"/>
            <a:ext cx="3219450" cy="457200"/>
          </a:xfrm>
          <a:prstGeom prst="rect">
            <a:avLst/>
          </a:prstGeom>
          <a:noFill/>
          <a:ln w="9525">
            <a:noFill/>
            <a:miter lim="800000"/>
            <a:headEnd/>
            <a:tailEnd/>
          </a:ln>
        </p:spPr>
        <p:txBody>
          <a:bodyPr wrap="none">
            <a:spAutoFit/>
          </a:bodyPr>
          <a:lstStyle/>
          <a:p>
            <a:pPr>
              <a:buClr>
                <a:srgbClr val="3333FF"/>
              </a:buClr>
              <a:buFont typeface="Wingdings" pitchFamily="2" charset="2"/>
              <a:buNone/>
            </a:pPr>
            <a:r>
              <a:rPr lang="zh-CN" altLang="en-US" sz="2400">
                <a:solidFill>
                  <a:srgbClr val="A50021"/>
                </a:solidFill>
              </a:rPr>
              <a:t>（</a:t>
            </a:r>
            <a:r>
              <a:rPr lang="en-US" altLang="zh-CN" sz="2400">
                <a:solidFill>
                  <a:srgbClr val="A50021"/>
                </a:solidFill>
              </a:rPr>
              <a:t>CurrentdateisMon</a:t>
            </a:r>
            <a:r>
              <a:rPr lang="zh-CN" altLang="en-US" sz="2400">
                <a:solidFill>
                  <a:srgbClr val="A50021"/>
                </a:solidFill>
              </a:rPr>
              <a:t>）</a:t>
            </a:r>
            <a:endParaRPr lang="zh-CN" altLang="en-US"/>
          </a:p>
        </p:txBody>
      </p:sp>
      <p:sp>
        <p:nvSpPr>
          <p:cNvPr id="89094" name="Text Box 6"/>
          <p:cNvSpPr txBox="1">
            <a:spLocks noChangeArrowheads="1"/>
          </p:cNvSpPr>
          <p:nvPr/>
        </p:nvSpPr>
        <p:spPr bwMode="auto">
          <a:xfrm>
            <a:off x="1743075" y="5949950"/>
            <a:ext cx="5187950" cy="457200"/>
          </a:xfrm>
          <a:prstGeom prst="rect">
            <a:avLst/>
          </a:prstGeom>
          <a:noFill/>
          <a:ln w="9525">
            <a:noFill/>
            <a:miter lim="800000"/>
            <a:headEnd/>
            <a:tailEnd/>
          </a:ln>
        </p:spPr>
        <p:txBody>
          <a:bodyPr wrap="none">
            <a:spAutoFit/>
          </a:bodyPr>
          <a:lstStyle/>
          <a:p>
            <a:pPr>
              <a:buClr>
                <a:srgbClr val="3333FF"/>
              </a:buClr>
              <a:buFont typeface="Wingdings" pitchFamily="2" charset="2"/>
              <a:buNone/>
            </a:pPr>
            <a:r>
              <a:rPr lang="zh-CN" altLang="en-US" sz="2400">
                <a:solidFill>
                  <a:srgbClr val="A50021"/>
                </a:solidFill>
              </a:rPr>
              <a:t>（</a:t>
            </a:r>
            <a:r>
              <a:rPr lang="en-US" altLang="zh-CN" sz="2400">
                <a:solidFill>
                  <a:srgbClr val="A50021"/>
                </a:solidFill>
              </a:rPr>
              <a:t>urrentdateison</a:t>
            </a:r>
            <a:r>
              <a:rPr lang="zh-CN" altLang="en-US" sz="2400">
                <a:solidFill>
                  <a:srgbClr val="A50021"/>
                </a:solidFill>
              </a:rPr>
              <a:t>、</a:t>
            </a:r>
            <a:r>
              <a:rPr lang="en-US" altLang="zh-CN" sz="2400">
                <a:solidFill>
                  <a:srgbClr val="A50021"/>
                </a:solidFill>
              </a:rPr>
              <a:t>CM</a:t>
            </a:r>
            <a:r>
              <a:rPr lang="zh-CN" altLang="en-US" sz="2400">
                <a:solidFill>
                  <a:srgbClr val="A50021"/>
                </a:solidFill>
              </a:rPr>
              <a:t>、</a:t>
            </a:r>
            <a:r>
              <a:rPr lang="en-US" altLang="zh-CN" sz="2400">
                <a:solidFill>
                  <a:srgbClr val="A50021"/>
                </a:solidFill>
              </a:rPr>
              <a:t>12152008</a:t>
            </a:r>
            <a:r>
              <a:rPr lang="zh-CN" altLang="en-US" sz="2400">
                <a:solidFill>
                  <a:srgbClr val="A50021"/>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 calcmode="lin" valueType="num">
                                      <p:cBhvr additive="base">
                                        <p:cTn id="7" dur="500" fill="hold"/>
                                        <p:tgtEl>
                                          <p:spTgt spid="89093"/>
                                        </p:tgtEl>
                                        <p:attrNameLst>
                                          <p:attrName>ppt_x</p:attrName>
                                        </p:attrNameLst>
                                      </p:cBhvr>
                                      <p:tavLst>
                                        <p:tav tm="0">
                                          <p:val>
                                            <p:strVal val="1+#ppt_w/2"/>
                                          </p:val>
                                        </p:tav>
                                        <p:tav tm="100000">
                                          <p:val>
                                            <p:strVal val="#ppt_x"/>
                                          </p:val>
                                        </p:tav>
                                      </p:tavLst>
                                    </p:anim>
                                    <p:anim calcmode="lin" valueType="num">
                                      <p:cBhvr additive="base">
                                        <p:cTn id="8"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9094">
                                            <p:txEl>
                                              <p:pRg st="0" end="0"/>
                                            </p:txEl>
                                          </p:spTgt>
                                        </p:tgtEl>
                                        <p:attrNameLst>
                                          <p:attrName>style.visibility</p:attrName>
                                        </p:attrNameLst>
                                      </p:cBhvr>
                                      <p:to>
                                        <p:strVal val="visible"/>
                                      </p:to>
                                    </p:set>
                                    <p:anim calcmode="lin" valueType="num">
                                      <p:cBhvr additive="base">
                                        <p:cTn id="13" dur="500" fill="hold"/>
                                        <p:tgtEl>
                                          <p:spTgt spid="8909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39750" y="0"/>
            <a:ext cx="8147050" cy="838200"/>
          </a:xfrm>
          <a:prstGeom prst="rect">
            <a:avLst/>
          </a:prstGeom>
          <a:noFill/>
          <a:ln w="9525">
            <a:noFill/>
            <a:miter lim="800000"/>
            <a:headEnd/>
            <a:tailEnd/>
          </a:ln>
        </p:spPr>
        <p:txBody>
          <a:bodyPr lIns="92075" tIns="46038" rIns="92075" bIns="46038" anchor="ctr"/>
          <a:lstStyle/>
          <a:p>
            <a:r>
              <a:rPr lang="zh-CN" altLang="en-US" sz="3600">
                <a:solidFill>
                  <a:schemeClr val="tx2"/>
                </a:solidFill>
                <a:ea typeface="楷体_GB2312" pitchFamily="49" charset="-122"/>
              </a:rPr>
              <a:t>其他函数</a:t>
            </a:r>
          </a:p>
        </p:txBody>
      </p:sp>
      <p:sp>
        <p:nvSpPr>
          <p:cNvPr id="35843" name="Rectangle 5"/>
          <p:cNvSpPr>
            <a:spLocks noChangeArrowheads="1"/>
          </p:cNvSpPr>
          <p:nvPr/>
        </p:nvSpPr>
        <p:spPr bwMode="auto">
          <a:xfrm>
            <a:off x="0" y="838200"/>
            <a:ext cx="9144000" cy="5334000"/>
          </a:xfrm>
          <a:prstGeom prst="rect">
            <a:avLst/>
          </a:prstGeom>
          <a:noFill/>
          <a:ln w="9525">
            <a:noFill/>
            <a:miter lim="800000"/>
            <a:headEnd/>
            <a:tailEnd/>
          </a:ln>
        </p:spPr>
        <p:txBody>
          <a:bodyPr/>
          <a:lstStyle/>
          <a:p>
            <a:pPr marL="342900" indent="-342900">
              <a:spcBef>
                <a:spcPct val="20000"/>
              </a:spcBef>
              <a:buClr>
                <a:schemeClr val="hlink"/>
              </a:buClr>
              <a:buFontTx/>
              <a:buChar char="•"/>
            </a:pPr>
            <a:r>
              <a:rPr lang="zh-CN" altLang="en-US" sz="2800">
                <a:latin typeface="华文细黑" pitchFamily="2" charset="-122"/>
                <a:ea typeface="华文细黑" pitchFamily="2" charset="-122"/>
              </a:rPr>
              <a:t>自编（定义）函数：</a:t>
            </a:r>
            <a:r>
              <a:rPr lang="zh-CN" altLang="en-US" sz="3600">
                <a:latin typeface="华文细黑" pitchFamily="2" charset="-122"/>
                <a:ea typeface="华文细黑" pitchFamily="2" charset="-122"/>
              </a:rPr>
              <a:t>    </a:t>
            </a:r>
            <a:r>
              <a:rPr lang="zh-CN" altLang="en-US" sz="2800">
                <a:latin typeface="华文细黑" pitchFamily="2" charset="-122"/>
                <a:ea typeface="华文细黑" pitchFamily="2" charset="-122"/>
              </a:rPr>
              <a:t>（详见教材第</a:t>
            </a:r>
            <a:r>
              <a:rPr lang="en-US" altLang="zh-CN" sz="2800">
                <a:latin typeface="华文细黑" pitchFamily="2" charset="-122"/>
                <a:ea typeface="华文细黑" pitchFamily="2" charset="-122"/>
              </a:rPr>
              <a:t>8</a:t>
            </a:r>
            <a:r>
              <a:rPr lang="zh-CN" altLang="en-US" sz="2800">
                <a:latin typeface="华文细黑" pitchFamily="2" charset="-122"/>
                <a:ea typeface="华文细黑" pitchFamily="2" charset="-122"/>
              </a:rPr>
              <a:t>章）</a:t>
            </a:r>
          </a:p>
          <a:p>
            <a:pPr marL="342900" indent="-342900">
              <a:spcBef>
                <a:spcPct val="20000"/>
              </a:spcBef>
              <a:buClr>
                <a:schemeClr val="hlink"/>
              </a:buClr>
            </a:pPr>
            <a:r>
              <a:rPr lang="zh-CN" altLang="en-US" sz="3600">
                <a:latin typeface="华文细黑" pitchFamily="2" charset="-122"/>
                <a:ea typeface="华文细黑" pitchFamily="2" charset="-122"/>
              </a:rPr>
              <a:t>       </a:t>
            </a:r>
            <a:r>
              <a:rPr lang="zh-CN" altLang="en-US" sz="2400">
                <a:latin typeface="华文细黑" pitchFamily="2" charset="-122"/>
                <a:ea typeface="华文细黑" pitchFamily="2" charset="-122"/>
              </a:rPr>
              <a:t>⒈先定义（规定函数类型、函数名和函数功能）</a:t>
            </a:r>
          </a:p>
          <a:p>
            <a:pPr marL="342900" indent="-342900">
              <a:spcBef>
                <a:spcPct val="20000"/>
              </a:spcBef>
              <a:buClr>
                <a:schemeClr val="hlink"/>
              </a:buClr>
            </a:pPr>
            <a:r>
              <a:rPr lang="zh-CN" altLang="en-US" sz="2400">
                <a:latin typeface="华文细黑" pitchFamily="2" charset="-122"/>
                <a:ea typeface="华文细黑" pitchFamily="2" charset="-122"/>
              </a:rPr>
              <a:t>　　   ⒉后调用（使用所定义的函数实现其功能）</a:t>
            </a:r>
          </a:p>
          <a:p>
            <a:pPr marL="342900" indent="-342900">
              <a:spcBef>
                <a:spcPct val="20000"/>
              </a:spcBef>
              <a:buClr>
                <a:schemeClr val="hlink"/>
              </a:buClr>
            </a:pPr>
            <a:r>
              <a:rPr lang="zh-CN" altLang="en-US" sz="3600">
                <a:latin typeface="华文细黑" pitchFamily="2" charset="-122"/>
                <a:ea typeface="华文细黑" pitchFamily="2" charset="-122"/>
              </a:rPr>
              <a:t>    </a:t>
            </a:r>
            <a:r>
              <a:rPr lang="zh-CN" altLang="en-US" sz="3200">
                <a:latin typeface="华文细黑" pitchFamily="2" charset="-122"/>
                <a:ea typeface="华文细黑" pitchFamily="2" charset="-122"/>
              </a:rPr>
              <a:t> </a:t>
            </a:r>
            <a:r>
              <a:rPr lang="zh-CN" altLang="en-US" sz="3200">
                <a:solidFill>
                  <a:srgbClr val="66FF66"/>
                </a:solidFill>
                <a:latin typeface="华文细黑" pitchFamily="2" charset="-122"/>
                <a:ea typeface="华文细黑" pitchFamily="2" charset="-122"/>
              </a:rPr>
              <a:t>定义函数：</a:t>
            </a:r>
            <a:r>
              <a:rPr lang="zh-CN" altLang="en-US" sz="3200">
                <a:latin typeface="华文细黑" pitchFamily="2" charset="-122"/>
                <a:ea typeface="华文细黑" pitchFamily="2" charset="-122"/>
              </a:rPr>
              <a:t> </a:t>
            </a:r>
          </a:p>
          <a:p>
            <a:pPr marL="342900" indent="-342900">
              <a:spcBef>
                <a:spcPct val="20000"/>
              </a:spcBef>
              <a:buClr>
                <a:schemeClr val="hlink"/>
              </a:buClr>
            </a:pPr>
            <a:r>
              <a:rPr lang="zh-CN" altLang="en-US" sz="3200"/>
              <a:t>                      函数类型  函数名（</a:t>
            </a:r>
            <a:r>
              <a:rPr lang="zh-CN" altLang="en-US" sz="3200">
                <a:solidFill>
                  <a:srgbClr val="FFFF00"/>
                </a:solidFill>
                <a:ea typeface="楷体_GB2312" pitchFamily="49" charset="-122"/>
              </a:rPr>
              <a:t>形式参数</a:t>
            </a:r>
            <a:r>
              <a:rPr lang="zh-CN" altLang="en-US" sz="3200"/>
              <a:t>）</a:t>
            </a:r>
          </a:p>
          <a:p>
            <a:pPr marL="342900" indent="-342900">
              <a:spcBef>
                <a:spcPct val="20000"/>
              </a:spcBef>
              <a:buClr>
                <a:schemeClr val="hlink"/>
              </a:buClr>
            </a:pPr>
            <a:r>
              <a:rPr lang="zh-CN" altLang="en-US" sz="3200"/>
              <a:t>                      </a:t>
            </a:r>
            <a:r>
              <a:rPr lang="en-US" altLang="zh-CN" sz="3200"/>
              <a:t>{ </a:t>
            </a:r>
            <a:r>
              <a:rPr lang="zh-CN" altLang="en-US" sz="3200"/>
              <a:t>函数体</a:t>
            </a:r>
            <a:r>
              <a:rPr lang="en-US" altLang="zh-CN" sz="3200"/>
              <a:t>}</a:t>
            </a:r>
          </a:p>
          <a:p>
            <a:pPr marL="342900" indent="-342900">
              <a:spcBef>
                <a:spcPct val="20000"/>
              </a:spcBef>
              <a:buClr>
                <a:schemeClr val="hlink"/>
              </a:buClr>
            </a:pPr>
            <a:r>
              <a:rPr lang="en-US" altLang="zh-CN" sz="3200"/>
              <a:t>      </a:t>
            </a:r>
            <a:r>
              <a:rPr lang="zh-CN" altLang="en-US" sz="3200">
                <a:solidFill>
                  <a:srgbClr val="66FF66"/>
                </a:solidFill>
                <a:ea typeface="华文细黑" pitchFamily="2" charset="-122"/>
              </a:rPr>
              <a:t>调用函数：</a:t>
            </a:r>
            <a:r>
              <a:rPr lang="zh-CN" altLang="en-US" sz="3200"/>
              <a:t>函数名（</a:t>
            </a:r>
            <a:r>
              <a:rPr lang="zh-CN" altLang="en-US" sz="3200">
                <a:solidFill>
                  <a:srgbClr val="FFFF00"/>
                </a:solidFill>
                <a:ea typeface="楷体_GB2312" pitchFamily="49" charset="-122"/>
              </a:rPr>
              <a:t>参数</a:t>
            </a:r>
            <a:r>
              <a:rPr lang="zh-CN" altLang="en-US" sz="3200"/>
              <a:t>）</a:t>
            </a:r>
            <a:endParaRPr lang="zh-CN" altLang="en-US" sz="3600">
              <a:latin typeface="华文细黑" pitchFamily="2" charset="-122"/>
              <a:ea typeface="华文细黑" pitchFamily="2" charset="-122"/>
            </a:endParaRPr>
          </a:p>
          <a:p>
            <a:pPr marL="342900" indent="-342900">
              <a:spcBef>
                <a:spcPct val="20000"/>
              </a:spcBef>
              <a:buClr>
                <a:schemeClr val="hlink"/>
              </a:buClr>
            </a:pPr>
            <a:endParaRPr lang="zh-CN" altLang="en-US" sz="3600">
              <a:latin typeface="华文细黑" pitchFamily="2" charset="-122"/>
              <a:ea typeface="华文细黑" pitchFamily="2" charset="-122"/>
            </a:endParaRPr>
          </a:p>
          <a:p>
            <a:pPr marL="342900" indent="-342900">
              <a:spcBef>
                <a:spcPct val="20000"/>
              </a:spcBef>
              <a:buClr>
                <a:schemeClr val="hlink"/>
              </a:buClr>
            </a:pPr>
            <a:r>
              <a:rPr lang="en-US" altLang="zh-CN" sz="2800">
                <a:latin typeface="华文细黑" pitchFamily="2" charset="-122"/>
                <a:ea typeface="华文细黑" pitchFamily="2" charset="-122"/>
              </a:rPr>
              <a:t>【</a:t>
            </a:r>
            <a:r>
              <a:rPr lang="zh-CN" altLang="en-US" sz="2800">
                <a:latin typeface="华文细黑" pitchFamily="2" charset="-122"/>
                <a:ea typeface="华文细黑" pitchFamily="2" charset="-122"/>
              </a:rPr>
              <a:t>示例</a:t>
            </a:r>
            <a:r>
              <a:rPr lang="en-US" altLang="zh-CN" sz="2800">
                <a:latin typeface="华文细黑" pitchFamily="2" charset="-122"/>
                <a:ea typeface="华文细黑" pitchFamily="2" charset="-122"/>
              </a:rPr>
              <a:t>】</a:t>
            </a:r>
            <a:r>
              <a:rPr lang="zh-CN" altLang="en-US" sz="2800">
                <a:latin typeface="华文细黑" pitchFamily="2" charset="-122"/>
                <a:ea typeface="华文细黑" pitchFamily="2" charset="-122"/>
              </a:rPr>
              <a:t>求三个数的平均值</a:t>
            </a:r>
          </a:p>
        </p:txBody>
      </p:sp>
      <p:sp>
        <p:nvSpPr>
          <p:cNvPr id="35844" name="Text Box 6"/>
          <p:cNvSpPr txBox="1">
            <a:spLocks noChangeArrowheads="1"/>
          </p:cNvSpPr>
          <p:nvPr/>
        </p:nvSpPr>
        <p:spPr bwMode="auto">
          <a:xfrm>
            <a:off x="0" y="2573338"/>
            <a:ext cx="9144000" cy="2603500"/>
          </a:xfrm>
          <a:prstGeom prst="rect">
            <a:avLst/>
          </a:prstGeom>
          <a:solidFill>
            <a:srgbClr val="FFCC00">
              <a:alpha val="52156"/>
            </a:srgbClr>
          </a:solidFill>
          <a:ln w="9525" algn="ctr">
            <a:noFill/>
            <a:miter lim="800000"/>
            <a:headEnd/>
            <a:tailEnd/>
          </a:ln>
        </p:spPr>
        <p:txBody>
          <a:bodyPr>
            <a:spAutoFit/>
          </a:bodyPr>
          <a:lstStyle/>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p:txBody>
      </p:sp>
      <p:sp>
        <p:nvSpPr>
          <p:cNvPr id="7" name="日期占位符 6"/>
          <p:cNvSpPr>
            <a:spLocks noGrp="1"/>
          </p:cNvSpPr>
          <p:nvPr>
            <p:ph type="dt" sz="half" idx="10"/>
          </p:nvPr>
        </p:nvSpPr>
        <p:spPr/>
        <p:txBody>
          <a:bodyPr/>
          <a:lstStyle/>
          <a:p>
            <a:pPr>
              <a:defRPr/>
            </a:pPr>
            <a:fld id="{410BC013-E638-4CDF-B844-0C810D7E3DFD}" type="datetime1">
              <a:rPr lang="zh-CN" altLang="en-US" smtClean="0"/>
              <a:pPr>
                <a:defRPr/>
              </a:pPr>
              <a:t>2012-9-17</a:t>
            </a:fld>
            <a:endParaRPr lang="en-US" altLang="zh-CN" dirty="0"/>
          </a:p>
        </p:txBody>
      </p:sp>
      <p:sp>
        <p:nvSpPr>
          <p:cNvPr id="8" name="灯片编号占位符 7"/>
          <p:cNvSpPr>
            <a:spLocks noGrp="1"/>
          </p:cNvSpPr>
          <p:nvPr>
            <p:ph type="sldNum" sz="quarter" idx="12"/>
          </p:nvPr>
        </p:nvSpPr>
        <p:spPr/>
        <p:txBody>
          <a:bodyPr/>
          <a:lstStyle/>
          <a:p>
            <a:pPr>
              <a:defRPr/>
            </a:pPr>
            <a:fld id="{76C28267-322E-4F55-83A7-61969821FE8C}" type="slidenum">
              <a:rPr lang="en-US" altLang="zh-CN" smtClean="0"/>
              <a:pPr>
                <a:defRPr/>
              </a:pPr>
              <a:t>31</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eaLnBrk="1" hangingPunct="1"/>
            <a:r>
              <a:rPr lang="en-US" altLang="zh-CN" smtClean="0">
                <a:solidFill>
                  <a:srgbClr val="FF3300"/>
                </a:solidFill>
                <a:ea typeface="华文细黑" pitchFamily="2" charset="-122"/>
              </a:rPr>
              <a:t>5</a:t>
            </a:r>
            <a:r>
              <a:rPr lang="zh-CN" altLang="en-US" smtClean="0">
                <a:solidFill>
                  <a:srgbClr val="FF3300"/>
                </a:solidFill>
                <a:ea typeface="华文细黑" pitchFamily="2" charset="-122"/>
              </a:rPr>
              <a:t>、字符串运算函数</a:t>
            </a:r>
          </a:p>
        </p:txBody>
      </p:sp>
      <p:sp>
        <p:nvSpPr>
          <p:cNvPr id="59395" name="Text Box 4"/>
          <p:cNvSpPr txBox="1">
            <a:spLocks noChangeArrowheads="1"/>
          </p:cNvSpPr>
          <p:nvPr/>
        </p:nvSpPr>
        <p:spPr bwMode="auto">
          <a:xfrm>
            <a:off x="447675" y="1647825"/>
            <a:ext cx="8156575" cy="3508375"/>
          </a:xfrm>
          <a:prstGeom prst="rect">
            <a:avLst/>
          </a:prstGeom>
          <a:noFill/>
          <a:ln w="9525">
            <a:noFill/>
            <a:miter lim="800000"/>
            <a:headEnd/>
            <a:tailEnd/>
          </a:ln>
        </p:spPr>
        <p:txBody>
          <a:bodyPr>
            <a:spAutoFit/>
          </a:bodyPr>
          <a:lstStyle/>
          <a:p>
            <a:pPr marL="1344613" indent="-1344613"/>
            <a:r>
              <a:rPr lang="en-US" altLang="zh-CN" sz="2800">
                <a:solidFill>
                  <a:srgbClr val="FF3300"/>
                </a:solidFill>
                <a:ea typeface="华文细黑" pitchFamily="2" charset="-122"/>
              </a:rPr>
              <a:t>①gets( )</a:t>
            </a:r>
            <a:r>
              <a:rPr lang="zh-CN" altLang="en-US" sz="2800">
                <a:ea typeface="华文细黑" pitchFamily="2" charset="-122"/>
              </a:rPr>
              <a:t>和</a:t>
            </a:r>
            <a:r>
              <a:rPr lang="en-US" altLang="zh-CN" sz="2800">
                <a:solidFill>
                  <a:srgbClr val="FF3300"/>
                </a:solidFill>
                <a:ea typeface="华文细黑" pitchFamily="2" charset="-122"/>
              </a:rPr>
              <a:t>puts( ) </a:t>
            </a:r>
            <a:r>
              <a:rPr lang="zh-CN" altLang="en-US" sz="2800">
                <a:ea typeface="华文细黑" pitchFamily="2" charset="-122"/>
              </a:rPr>
              <a:t>字符串输入</a:t>
            </a:r>
            <a:r>
              <a:rPr lang="en-US" altLang="zh-CN" sz="2800">
                <a:ea typeface="华文细黑" pitchFamily="2" charset="-122"/>
              </a:rPr>
              <a:t>/</a:t>
            </a:r>
            <a:r>
              <a:rPr lang="zh-CN" altLang="en-US" sz="2800">
                <a:ea typeface="华文细黑" pitchFamily="2" charset="-122"/>
              </a:rPr>
              <a:t>输出函数</a:t>
            </a:r>
          </a:p>
          <a:p>
            <a:pPr marL="1344613" indent="-1344613"/>
            <a:r>
              <a:rPr lang="zh-CN" altLang="en-US" sz="2800">
                <a:solidFill>
                  <a:srgbClr val="FF3300"/>
                </a:solidFill>
                <a:ea typeface="华文细黑" pitchFamily="2" charset="-122"/>
              </a:rPr>
              <a:t>②</a:t>
            </a:r>
            <a:r>
              <a:rPr lang="en-US" altLang="zh-CN" sz="2800">
                <a:solidFill>
                  <a:srgbClr val="FF3300"/>
                </a:solidFill>
                <a:ea typeface="华文细黑" pitchFamily="2" charset="-122"/>
              </a:rPr>
              <a:t>strcpy( )</a:t>
            </a:r>
            <a:r>
              <a:rPr lang="en-US" altLang="zh-CN" sz="2800">
                <a:ea typeface="华文细黑" pitchFamily="2" charset="-122"/>
              </a:rPr>
              <a:t> </a:t>
            </a:r>
            <a:r>
              <a:rPr lang="zh-CN" altLang="en-US" sz="2800">
                <a:ea typeface="华文细黑" pitchFamily="2" charset="-122"/>
              </a:rPr>
              <a:t>字符串拷贝函数</a:t>
            </a:r>
          </a:p>
          <a:p>
            <a:pPr marL="1344613" indent="-1344613"/>
            <a:r>
              <a:rPr lang="zh-CN" altLang="en-US" sz="2800">
                <a:ea typeface="华文细黑" pitchFamily="2" charset="-122"/>
              </a:rPr>
              <a:t>   </a:t>
            </a:r>
            <a:r>
              <a:rPr lang="en-US" altLang="zh-CN" sz="2800">
                <a:ea typeface="华文细黑" pitchFamily="2" charset="-122"/>
              </a:rPr>
              <a:t>(</a:t>
            </a:r>
            <a:r>
              <a:rPr lang="zh-CN" altLang="en-US" sz="2800">
                <a:ea typeface="华文细黑" pitchFamily="2" charset="-122"/>
              </a:rPr>
              <a:t>包含在</a:t>
            </a:r>
            <a:r>
              <a:rPr lang="en-US" altLang="zh-CN" sz="2800">
                <a:ea typeface="华文细黑" pitchFamily="2" charset="-122"/>
              </a:rPr>
              <a:t>string.h</a:t>
            </a:r>
            <a:r>
              <a:rPr lang="zh-CN" altLang="en-US" sz="2800">
                <a:ea typeface="华文细黑" pitchFamily="2" charset="-122"/>
              </a:rPr>
              <a:t>中</a:t>
            </a:r>
            <a:r>
              <a:rPr lang="en-US" altLang="zh-CN" sz="2800">
                <a:ea typeface="华文细黑" pitchFamily="2" charset="-122"/>
              </a:rPr>
              <a:t>,</a:t>
            </a:r>
            <a:r>
              <a:rPr lang="zh-CN" altLang="en-US" sz="2800">
                <a:ea typeface="华文细黑" pitchFamily="2" charset="-122"/>
              </a:rPr>
              <a:t>下同</a:t>
            </a:r>
            <a:r>
              <a:rPr lang="en-US" altLang="zh-CN" sz="2800">
                <a:ea typeface="华文细黑" pitchFamily="2" charset="-122"/>
              </a:rPr>
              <a:t>)</a:t>
            </a:r>
          </a:p>
          <a:p>
            <a:pPr marL="1344613" indent="-1344613"/>
            <a:r>
              <a:rPr lang="en-US" altLang="zh-CN" sz="2800">
                <a:ea typeface="华文细黑" pitchFamily="2" charset="-122"/>
              </a:rPr>
              <a:t>   </a:t>
            </a:r>
            <a:r>
              <a:rPr lang="zh-CN" altLang="en-US" sz="2800">
                <a:ea typeface="华文细黑" pitchFamily="2" charset="-122"/>
              </a:rPr>
              <a:t>形式：</a:t>
            </a:r>
            <a:r>
              <a:rPr lang="en-US" altLang="zh-CN" sz="2800">
                <a:ea typeface="华文细黑" pitchFamily="2" charset="-122"/>
              </a:rPr>
              <a:t>strcpy(</a:t>
            </a:r>
            <a:r>
              <a:rPr lang="zh-CN" altLang="en-US" sz="2800">
                <a:ea typeface="华文细黑" pitchFamily="2" charset="-122"/>
              </a:rPr>
              <a:t>目的字符数组，源字符串</a:t>
            </a:r>
            <a:r>
              <a:rPr lang="en-US" altLang="zh-CN" sz="2800">
                <a:ea typeface="华文细黑" pitchFamily="2" charset="-122"/>
              </a:rPr>
              <a:t>)</a:t>
            </a:r>
            <a:r>
              <a:rPr lang="zh-CN" altLang="en-US" sz="2800">
                <a:ea typeface="华文细黑" pitchFamily="2" charset="-122"/>
              </a:rPr>
              <a:t>；</a:t>
            </a:r>
          </a:p>
          <a:p>
            <a:pPr marL="1344613" indent="-1344613"/>
            <a:r>
              <a:rPr lang="zh-CN" altLang="en-US" sz="2800">
                <a:ea typeface="华文细黑" pitchFamily="2" charset="-122"/>
              </a:rPr>
              <a:t>   作用：将源字符串拷贝到目的字符数组中，直到遇到源字符串的终止符’</a:t>
            </a:r>
            <a:r>
              <a:rPr lang="en-US" altLang="zh-CN" sz="2800">
                <a:ea typeface="华文细黑" pitchFamily="2" charset="-122"/>
              </a:rPr>
              <a:t>\0’</a:t>
            </a:r>
            <a:r>
              <a:rPr lang="zh-CN" altLang="en-US" sz="2800">
                <a:ea typeface="华文细黑" pitchFamily="2" charset="-122"/>
              </a:rPr>
              <a:t>为止。</a:t>
            </a:r>
          </a:p>
          <a:p>
            <a:pPr marL="1344613" indent="-1344613"/>
            <a:r>
              <a:rPr lang="zh-CN" altLang="en-US" sz="2800">
                <a:ea typeface="华文细黑" pitchFamily="2" charset="-122"/>
              </a:rPr>
              <a:t>   函数返回值：目的字符数组的地址。</a:t>
            </a:r>
          </a:p>
          <a:p>
            <a:pPr marL="1344613" indent="-1344613"/>
            <a:r>
              <a:rPr lang="zh-CN" altLang="en-US" sz="2800">
                <a:ea typeface="华文细黑" pitchFamily="2" charset="-122"/>
              </a:rPr>
              <a:t>   注意：目的字符数组要定义得足够大。</a:t>
            </a:r>
          </a:p>
        </p:txBody>
      </p:sp>
      <p:sp>
        <p:nvSpPr>
          <p:cNvPr id="90117" name="Text Box 5"/>
          <p:cNvSpPr txBox="1">
            <a:spLocks noChangeArrowheads="1"/>
          </p:cNvSpPr>
          <p:nvPr/>
        </p:nvSpPr>
        <p:spPr bwMode="auto">
          <a:xfrm>
            <a:off x="684213" y="5334000"/>
            <a:ext cx="7724775" cy="974725"/>
          </a:xfrm>
          <a:prstGeom prst="rect">
            <a:avLst/>
          </a:prstGeom>
          <a:solidFill>
            <a:srgbClr val="993366"/>
          </a:solidFill>
          <a:ln w="28575">
            <a:solidFill>
              <a:srgbClr val="FF9900"/>
            </a:solidFill>
            <a:miter lim="800000"/>
            <a:headEnd/>
            <a:tailEnd/>
          </a:ln>
        </p:spPr>
        <p:txBody>
          <a:bodyPr>
            <a:spAutoFit/>
          </a:bodyPr>
          <a:lstStyle/>
          <a:p>
            <a:r>
              <a:rPr lang="zh-CN" altLang="en-US" sz="2800">
                <a:solidFill>
                  <a:schemeClr val="bg1"/>
                </a:solidFill>
                <a:ea typeface="华文细黑" pitchFamily="2" charset="-122"/>
              </a:rPr>
              <a:t>若要将一个字符串常量或从某一首地址开始的字符串复制给别的数组，只能用本函数或指针。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57200"/>
            <a:ext cx="8229600" cy="811213"/>
          </a:xfrm>
        </p:spPr>
        <p:txBody>
          <a:bodyPr/>
          <a:lstStyle/>
          <a:p>
            <a:pPr algn="ctr" eaLnBrk="1" hangingPunct="1"/>
            <a:r>
              <a:rPr lang="zh-CN" altLang="en-US" smtClean="0">
                <a:solidFill>
                  <a:srgbClr val="3333FF"/>
                </a:solidFill>
                <a:ea typeface="华文细黑" pitchFamily="2" charset="-122"/>
              </a:rPr>
              <a:t>示例</a:t>
            </a:r>
          </a:p>
        </p:txBody>
      </p:sp>
      <p:sp>
        <p:nvSpPr>
          <p:cNvPr id="92163" name="Text Box 3"/>
          <p:cNvSpPr txBox="1">
            <a:spLocks noChangeArrowheads="1"/>
          </p:cNvSpPr>
          <p:nvPr/>
        </p:nvSpPr>
        <p:spPr bwMode="auto">
          <a:xfrm>
            <a:off x="376238" y="1268413"/>
            <a:ext cx="8372475" cy="3321050"/>
          </a:xfrm>
          <a:prstGeom prst="rect">
            <a:avLst/>
          </a:prstGeom>
          <a:solidFill>
            <a:schemeClr val="tx1"/>
          </a:solidFill>
          <a:ln w="25400">
            <a:solidFill>
              <a:srgbClr val="FF0000"/>
            </a:solidFill>
            <a:miter lim="800000"/>
            <a:headEnd/>
            <a:tailEnd/>
          </a:ln>
        </p:spPr>
        <p:txBody>
          <a:bodyPr>
            <a:spAutoFit/>
          </a:bodyPr>
          <a:lstStyle/>
          <a:p>
            <a:r>
              <a:rPr lang="en-US" altLang="zh-CN" sz="2800">
                <a:ea typeface="华文细黑" pitchFamily="2" charset="-122"/>
              </a:rPr>
              <a:t> </a:t>
            </a:r>
            <a:r>
              <a:rPr lang="en-US" altLang="zh-CN" sz="2800">
                <a:solidFill>
                  <a:schemeClr val="bg1"/>
                </a:solidFill>
                <a:ea typeface="华文细黑" pitchFamily="2" charset="-122"/>
              </a:rPr>
              <a:t>main( )</a:t>
            </a:r>
          </a:p>
          <a:p>
            <a:r>
              <a:rPr lang="en-US" altLang="zh-CN" sz="2800">
                <a:solidFill>
                  <a:schemeClr val="bg1"/>
                </a:solidFill>
                <a:ea typeface="华文细黑" pitchFamily="2" charset="-122"/>
              </a:rPr>
              <a:t> { </a:t>
            </a:r>
          </a:p>
          <a:p>
            <a:r>
              <a:rPr lang="en-US" altLang="zh-CN" sz="2800">
                <a:solidFill>
                  <a:schemeClr val="bg1"/>
                </a:solidFill>
                <a:ea typeface="华文细黑" pitchFamily="2" charset="-122"/>
              </a:rPr>
              <a:t>     char a[ ]=</a:t>
            </a:r>
            <a:r>
              <a:rPr lang="en-US" altLang="zh-CN" sz="2800">
                <a:solidFill>
                  <a:schemeClr val="bg1"/>
                </a:solidFill>
              </a:rPr>
              <a:t>"</a:t>
            </a:r>
            <a:r>
              <a:rPr lang="en-US" altLang="zh-CN" sz="2800">
                <a:solidFill>
                  <a:schemeClr val="bg1"/>
                </a:solidFill>
                <a:ea typeface="华文细黑" pitchFamily="2" charset="-122"/>
              </a:rPr>
              <a:t>abcde</a:t>
            </a:r>
            <a:r>
              <a:rPr lang="en-US" altLang="zh-CN" sz="2800">
                <a:solidFill>
                  <a:schemeClr val="bg1"/>
                </a:solidFill>
              </a:rPr>
              <a:t>"</a:t>
            </a:r>
            <a:r>
              <a:rPr lang="en-US" altLang="zh-CN" sz="2800">
                <a:solidFill>
                  <a:schemeClr val="bg1"/>
                </a:solidFill>
                <a:ea typeface="华文细黑" pitchFamily="2" charset="-122"/>
              </a:rPr>
              <a:t>;</a:t>
            </a:r>
          </a:p>
          <a:p>
            <a:r>
              <a:rPr lang="en-US" altLang="zh-CN" sz="2800">
                <a:solidFill>
                  <a:schemeClr val="bg1"/>
                </a:solidFill>
                <a:ea typeface="华文细黑" pitchFamily="2" charset="-122"/>
              </a:rPr>
              <a:t>     char b[10];</a:t>
            </a:r>
          </a:p>
          <a:p>
            <a:pPr>
              <a:spcBef>
                <a:spcPct val="50000"/>
              </a:spcBef>
            </a:pPr>
            <a:r>
              <a:rPr lang="en-US" altLang="zh-CN" sz="2800">
                <a:solidFill>
                  <a:schemeClr val="bg1"/>
                </a:solidFill>
                <a:ea typeface="华文细黑" pitchFamily="2" charset="-122"/>
              </a:rPr>
              <a:t>     b=</a:t>
            </a:r>
            <a:r>
              <a:rPr lang="en-US" altLang="zh-CN" sz="2800">
                <a:solidFill>
                  <a:schemeClr val="bg1"/>
                </a:solidFill>
              </a:rPr>
              <a:t>"</a:t>
            </a:r>
            <a:r>
              <a:rPr lang="en-US" altLang="zh-CN" sz="2800">
                <a:solidFill>
                  <a:schemeClr val="bg1"/>
                </a:solidFill>
                <a:ea typeface="华文细黑" pitchFamily="2" charset="-122"/>
              </a:rPr>
              <a:t>abcde</a:t>
            </a:r>
            <a:r>
              <a:rPr lang="en-US" altLang="zh-CN" sz="2800">
                <a:solidFill>
                  <a:schemeClr val="bg1"/>
                </a:solidFill>
              </a:rPr>
              <a:t>"</a:t>
            </a:r>
            <a:r>
              <a:rPr lang="en-US" altLang="zh-CN" sz="2800">
                <a:solidFill>
                  <a:schemeClr val="bg1"/>
                </a:solidFill>
                <a:ea typeface="华文细黑" pitchFamily="2" charset="-122"/>
              </a:rPr>
              <a:t>;     </a:t>
            </a:r>
          </a:p>
          <a:p>
            <a:r>
              <a:rPr lang="en-US" altLang="zh-CN" sz="2800">
                <a:solidFill>
                  <a:schemeClr val="bg1"/>
                </a:solidFill>
                <a:ea typeface="华文细黑" pitchFamily="2" charset="-122"/>
              </a:rPr>
              <a:t>     b=a;</a:t>
            </a:r>
          </a:p>
          <a:p>
            <a:r>
              <a:rPr lang="en-US" altLang="zh-CN" sz="2800">
                <a:solidFill>
                  <a:schemeClr val="bg1"/>
                </a:solidFill>
                <a:ea typeface="华文细黑" pitchFamily="2" charset="-122"/>
              </a:rPr>
              <a:t>}</a:t>
            </a:r>
          </a:p>
        </p:txBody>
      </p:sp>
      <p:sp>
        <p:nvSpPr>
          <p:cNvPr id="92165" name="Text Box 5"/>
          <p:cNvSpPr txBox="1">
            <a:spLocks noChangeArrowheads="1"/>
          </p:cNvSpPr>
          <p:nvPr/>
        </p:nvSpPr>
        <p:spPr bwMode="auto">
          <a:xfrm>
            <a:off x="3505200" y="3209925"/>
            <a:ext cx="2219325" cy="519113"/>
          </a:xfrm>
          <a:prstGeom prst="rect">
            <a:avLst/>
          </a:prstGeom>
          <a:noFill/>
          <a:ln w="9525">
            <a:noFill/>
            <a:miter lim="800000"/>
            <a:headEnd/>
            <a:tailEnd/>
          </a:ln>
        </p:spPr>
        <p:txBody>
          <a:bodyPr wrap="none">
            <a:spAutoFit/>
          </a:bodyPr>
          <a:lstStyle/>
          <a:p>
            <a:r>
              <a:rPr lang="en-US" altLang="zh-CN" sz="2800">
                <a:solidFill>
                  <a:srgbClr val="FFFF00"/>
                </a:solidFill>
                <a:latin typeface="华文细黑" pitchFamily="2" charset="-122"/>
                <a:ea typeface="华文细黑" pitchFamily="2" charset="-122"/>
              </a:rPr>
              <a:t>/*</a:t>
            </a:r>
            <a:r>
              <a:rPr lang="zh-CN" altLang="en-US" sz="2800">
                <a:solidFill>
                  <a:srgbClr val="FFFF00"/>
                </a:solidFill>
                <a:latin typeface="华文细黑" pitchFamily="2" charset="-122"/>
                <a:ea typeface="华文细黑" pitchFamily="2" charset="-122"/>
              </a:rPr>
              <a:t>编译出错*</a:t>
            </a:r>
            <a:r>
              <a:rPr lang="en-US" altLang="zh-CN" sz="2800">
                <a:solidFill>
                  <a:srgbClr val="FFFF00"/>
                </a:solidFill>
                <a:latin typeface="华文细黑" pitchFamily="2" charset="-122"/>
                <a:ea typeface="华文细黑" pitchFamily="2" charset="-122"/>
              </a:rPr>
              <a:t>/</a:t>
            </a:r>
          </a:p>
        </p:txBody>
      </p:sp>
      <p:sp>
        <p:nvSpPr>
          <p:cNvPr id="92166" name="Text Box 6"/>
          <p:cNvSpPr txBox="1">
            <a:spLocks noChangeArrowheads="1"/>
          </p:cNvSpPr>
          <p:nvPr/>
        </p:nvSpPr>
        <p:spPr bwMode="auto">
          <a:xfrm>
            <a:off x="3492500" y="3646488"/>
            <a:ext cx="2219325" cy="519112"/>
          </a:xfrm>
          <a:prstGeom prst="rect">
            <a:avLst/>
          </a:prstGeom>
          <a:noFill/>
          <a:ln w="9525">
            <a:noFill/>
            <a:miter lim="800000"/>
            <a:headEnd/>
            <a:tailEnd/>
          </a:ln>
        </p:spPr>
        <p:txBody>
          <a:bodyPr wrap="none">
            <a:spAutoFit/>
          </a:bodyPr>
          <a:lstStyle/>
          <a:p>
            <a:r>
              <a:rPr lang="en-US" altLang="zh-CN" sz="2800">
                <a:solidFill>
                  <a:srgbClr val="FFFF00"/>
                </a:solidFill>
                <a:latin typeface="华文细黑" pitchFamily="2" charset="-122"/>
                <a:ea typeface="华文细黑" pitchFamily="2" charset="-122"/>
              </a:rPr>
              <a:t>/*</a:t>
            </a:r>
            <a:r>
              <a:rPr lang="zh-CN" altLang="en-US" sz="2800">
                <a:solidFill>
                  <a:srgbClr val="FFFF00"/>
                </a:solidFill>
                <a:latin typeface="华文细黑" pitchFamily="2" charset="-122"/>
                <a:ea typeface="华文细黑" pitchFamily="2" charset="-122"/>
              </a:rPr>
              <a:t>编译出错*</a:t>
            </a:r>
            <a:r>
              <a:rPr lang="en-US" altLang="zh-CN" sz="2800">
                <a:solidFill>
                  <a:srgbClr val="FFFF00"/>
                </a:solidFill>
                <a:latin typeface="华文细黑" pitchFamily="2" charset="-122"/>
                <a:ea typeface="华文细黑" pitchFamily="2" charset="-122"/>
              </a:rPr>
              <a:t>/</a:t>
            </a:r>
          </a:p>
        </p:txBody>
      </p:sp>
      <p:sp>
        <p:nvSpPr>
          <p:cNvPr id="92167" name="Text Box 7"/>
          <p:cNvSpPr txBox="1">
            <a:spLocks noChangeArrowheads="1"/>
          </p:cNvSpPr>
          <p:nvPr/>
        </p:nvSpPr>
        <p:spPr bwMode="auto">
          <a:xfrm>
            <a:off x="323850" y="4868863"/>
            <a:ext cx="4870450" cy="519112"/>
          </a:xfrm>
          <a:prstGeom prst="rect">
            <a:avLst/>
          </a:prstGeom>
          <a:noFill/>
          <a:ln w="9525">
            <a:noFill/>
            <a:miter lim="800000"/>
            <a:headEnd/>
            <a:tailEnd/>
          </a:ln>
        </p:spPr>
        <p:txBody>
          <a:bodyPr wrap="none">
            <a:spAutoFit/>
          </a:bodyPr>
          <a:lstStyle/>
          <a:p>
            <a:r>
              <a:rPr lang="en-US" altLang="zh-CN" sz="2800">
                <a:ea typeface="华文细黑" pitchFamily="2" charset="-122"/>
              </a:rPr>
              <a:t>【</a:t>
            </a:r>
            <a:r>
              <a:rPr lang="zh-CN" altLang="en-US" sz="2800">
                <a:ea typeface="华文细黑" pitchFamily="2" charset="-122"/>
              </a:rPr>
              <a:t>讨论</a:t>
            </a:r>
            <a:r>
              <a:rPr lang="en-US" altLang="zh-CN" sz="2800">
                <a:ea typeface="华文细黑" pitchFamily="2" charset="-122"/>
              </a:rPr>
              <a:t>】</a:t>
            </a:r>
            <a:r>
              <a:rPr lang="zh-CN" altLang="en-US" sz="2800">
                <a:ea typeface="华文细黑" pitchFamily="2" charset="-122"/>
              </a:rPr>
              <a:t>编译出错原因何在？</a:t>
            </a:r>
            <a:r>
              <a:rPr lang="zh-CN" altLang="en-US"/>
              <a:t> </a:t>
            </a:r>
          </a:p>
        </p:txBody>
      </p:sp>
      <p:sp>
        <p:nvSpPr>
          <p:cNvPr id="92168" name="Text Box 8"/>
          <p:cNvSpPr txBox="1">
            <a:spLocks noChangeArrowheads="1"/>
          </p:cNvSpPr>
          <p:nvPr/>
        </p:nvSpPr>
        <p:spPr bwMode="auto">
          <a:xfrm>
            <a:off x="519113" y="5484813"/>
            <a:ext cx="8085137" cy="946150"/>
          </a:xfrm>
          <a:prstGeom prst="rect">
            <a:avLst/>
          </a:prstGeom>
          <a:noFill/>
          <a:ln w="9525">
            <a:noFill/>
            <a:miter lim="800000"/>
            <a:headEnd/>
            <a:tailEnd/>
          </a:ln>
        </p:spPr>
        <p:txBody>
          <a:bodyPr>
            <a:spAutoFit/>
          </a:bodyPr>
          <a:lstStyle/>
          <a:p>
            <a:r>
              <a:rPr lang="en-US" altLang="zh-CN" sz="2800">
                <a:ea typeface="华文细黑" pitchFamily="2" charset="-122"/>
              </a:rPr>
              <a:t>a,b</a:t>
            </a:r>
            <a:r>
              <a:rPr lang="zh-CN" altLang="en-US" sz="2800">
                <a:ea typeface="华文细黑" pitchFamily="2" charset="-122"/>
              </a:rPr>
              <a:t>都是两个数组定义时分配的内存存储单元首地址，是个常量，不能改变（不能赋值）。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 calcmode="lin" valueType="num">
                                      <p:cBhvr additive="base">
                                        <p:cTn id="7" dur="500" fill="hold"/>
                                        <p:tgtEl>
                                          <p:spTgt spid="92163"/>
                                        </p:tgtEl>
                                        <p:attrNameLst>
                                          <p:attrName>ppt_x</p:attrName>
                                        </p:attrNameLst>
                                      </p:cBhvr>
                                      <p:tavLst>
                                        <p:tav tm="0">
                                          <p:val>
                                            <p:strVal val="0-#ppt_w/2"/>
                                          </p:val>
                                        </p:tav>
                                        <p:tav tm="100000">
                                          <p:val>
                                            <p:strVal val="#ppt_x"/>
                                          </p:val>
                                        </p:tav>
                                      </p:tavLst>
                                    </p:anim>
                                    <p:anim calcmode="lin" valueType="num">
                                      <p:cBhvr additive="base">
                                        <p:cTn id="8" dur="500" fill="hold"/>
                                        <p:tgtEl>
                                          <p:spTgt spid="921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2165"/>
                                        </p:tgtEl>
                                        <p:attrNameLst>
                                          <p:attrName>style.visibility</p:attrName>
                                        </p:attrNameLst>
                                      </p:cBhvr>
                                      <p:to>
                                        <p:strVal val="visible"/>
                                      </p:to>
                                    </p:set>
                                    <p:animEffect transition="in" filter="blinds(horizontal)">
                                      <p:cBhvr>
                                        <p:cTn id="13" dur="500"/>
                                        <p:tgtEl>
                                          <p:spTgt spid="9216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2166"/>
                                        </p:tgtEl>
                                        <p:attrNameLst>
                                          <p:attrName>style.visibility</p:attrName>
                                        </p:attrNameLst>
                                      </p:cBhvr>
                                      <p:to>
                                        <p:strVal val="visible"/>
                                      </p:to>
                                    </p:set>
                                    <p:animEffect transition="in" filter="blinds(horizontal)">
                                      <p:cBhvr>
                                        <p:cTn id="18" dur="500"/>
                                        <p:tgtEl>
                                          <p:spTgt spid="9216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2167"/>
                                        </p:tgtEl>
                                        <p:attrNameLst>
                                          <p:attrName>style.visibility</p:attrName>
                                        </p:attrNameLst>
                                      </p:cBhvr>
                                      <p:to>
                                        <p:strVal val="visible"/>
                                      </p:to>
                                    </p:set>
                                    <p:anim calcmode="lin" valueType="num">
                                      <p:cBhvr additive="base">
                                        <p:cTn id="23" dur="500" fill="hold"/>
                                        <p:tgtEl>
                                          <p:spTgt spid="92167"/>
                                        </p:tgtEl>
                                        <p:attrNameLst>
                                          <p:attrName>ppt_x</p:attrName>
                                        </p:attrNameLst>
                                      </p:cBhvr>
                                      <p:tavLst>
                                        <p:tav tm="0">
                                          <p:val>
                                            <p:strVal val="0-#ppt_w/2"/>
                                          </p:val>
                                        </p:tav>
                                        <p:tav tm="100000">
                                          <p:val>
                                            <p:strVal val="#ppt_x"/>
                                          </p:val>
                                        </p:tav>
                                      </p:tavLst>
                                    </p:anim>
                                    <p:anim calcmode="lin" valueType="num">
                                      <p:cBhvr additive="base">
                                        <p:cTn id="24" dur="500" fill="hold"/>
                                        <p:tgtEl>
                                          <p:spTgt spid="9216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92168"/>
                                        </p:tgtEl>
                                        <p:attrNameLst>
                                          <p:attrName>style.visibility</p:attrName>
                                        </p:attrNameLst>
                                      </p:cBhvr>
                                      <p:to>
                                        <p:strVal val="visible"/>
                                      </p:to>
                                    </p:set>
                                    <p:animEffect transition="in" filter="strips(downRight)">
                                      <p:cBhvr>
                                        <p:cTn id="29" dur="500"/>
                                        <p:tgtEl>
                                          <p:spTgt spid="9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nimBg="1"/>
      <p:bldP spid="92165" grpId="0"/>
      <p:bldP spid="92166" grpId="0"/>
      <p:bldP spid="92167" grpId="0"/>
      <p:bldP spid="92168" grpId="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457200"/>
            <a:ext cx="8229600" cy="811213"/>
          </a:xfrm>
        </p:spPr>
        <p:txBody>
          <a:bodyPr/>
          <a:lstStyle/>
          <a:p>
            <a:pPr algn="ctr" eaLnBrk="1" hangingPunct="1"/>
            <a:r>
              <a:rPr lang="zh-CN" altLang="en-US" smtClean="0">
                <a:solidFill>
                  <a:srgbClr val="3333FF"/>
                </a:solidFill>
                <a:ea typeface="华文细黑" pitchFamily="2" charset="-122"/>
              </a:rPr>
              <a:t>示例</a:t>
            </a:r>
          </a:p>
        </p:txBody>
      </p:sp>
      <p:sp>
        <p:nvSpPr>
          <p:cNvPr id="93187" name="Text Box 3"/>
          <p:cNvSpPr txBox="1">
            <a:spLocks noChangeArrowheads="1"/>
          </p:cNvSpPr>
          <p:nvPr/>
        </p:nvSpPr>
        <p:spPr bwMode="auto">
          <a:xfrm>
            <a:off x="376238" y="1268413"/>
            <a:ext cx="8372475" cy="3960812"/>
          </a:xfrm>
          <a:prstGeom prst="rect">
            <a:avLst/>
          </a:prstGeom>
          <a:solidFill>
            <a:schemeClr val="tx1"/>
          </a:solidFill>
          <a:ln w="25400">
            <a:solidFill>
              <a:srgbClr val="FFFF99"/>
            </a:solidFill>
            <a:miter lim="800000"/>
            <a:headEnd/>
            <a:tailEnd/>
          </a:ln>
        </p:spPr>
        <p:txBody>
          <a:bodyPr>
            <a:spAutoFit/>
          </a:bodyPr>
          <a:lstStyle/>
          <a:p>
            <a:r>
              <a:rPr lang="en-US" altLang="zh-CN" sz="2800">
                <a:solidFill>
                  <a:schemeClr val="bg1"/>
                </a:solidFill>
                <a:ea typeface="华文细黑" pitchFamily="2" charset="-122"/>
              </a:rPr>
              <a:t>#include “string.h”</a:t>
            </a:r>
          </a:p>
          <a:p>
            <a:r>
              <a:rPr lang="en-US" altLang="zh-CN" sz="2800">
                <a:solidFill>
                  <a:schemeClr val="bg1"/>
                </a:solidFill>
                <a:ea typeface="华文细黑" pitchFamily="2" charset="-122"/>
              </a:rPr>
              <a:t>main( )</a:t>
            </a:r>
          </a:p>
          <a:p>
            <a:r>
              <a:rPr lang="en-US" altLang="zh-CN" sz="2800">
                <a:solidFill>
                  <a:schemeClr val="bg1"/>
                </a:solidFill>
                <a:ea typeface="华文细黑" pitchFamily="2" charset="-122"/>
              </a:rPr>
              <a:t>{ </a:t>
            </a:r>
          </a:p>
          <a:p>
            <a:r>
              <a:rPr lang="en-US" altLang="zh-CN" sz="2800">
                <a:solidFill>
                  <a:schemeClr val="bg1"/>
                </a:solidFill>
                <a:ea typeface="华文细黑" pitchFamily="2" charset="-122"/>
              </a:rPr>
              <a:t>     char s[10],sp[ ]=”HELLO”;</a:t>
            </a:r>
          </a:p>
          <a:p>
            <a:r>
              <a:rPr lang="en-US" altLang="zh-CN" sz="2800">
                <a:solidFill>
                  <a:schemeClr val="bg1"/>
                </a:solidFill>
                <a:ea typeface="华文细黑" pitchFamily="2" charset="-122"/>
              </a:rPr>
              <a:t>     strcpy(s,sp);</a:t>
            </a:r>
          </a:p>
          <a:p>
            <a:r>
              <a:rPr lang="en-US" altLang="zh-CN" sz="2800">
                <a:solidFill>
                  <a:schemeClr val="bg1"/>
                </a:solidFill>
                <a:ea typeface="华文细黑" pitchFamily="2" charset="-122"/>
              </a:rPr>
              <a:t>     s[0]=’h’;</a:t>
            </a:r>
          </a:p>
          <a:p>
            <a:r>
              <a:rPr lang="en-US" altLang="zh-CN" sz="2800">
                <a:solidFill>
                  <a:schemeClr val="bg1"/>
                </a:solidFill>
                <a:ea typeface="华文细黑" pitchFamily="2" charset="-122"/>
              </a:rPr>
              <a:t>     s[6]=’!’;</a:t>
            </a:r>
          </a:p>
          <a:p>
            <a:r>
              <a:rPr lang="en-US" altLang="zh-CN" sz="2800">
                <a:solidFill>
                  <a:schemeClr val="bg1"/>
                </a:solidFill>
                <a:ea typeface="华文细黑" pitchFamily="2" charset="-122"/>
              </a:rPr>
              <a:t>     puts(s);</a:t>
            </a:r>
          </a:p>
          <a:p>
            <a:r>
              <a:rPr lang="en-US" altLang="zh-CN" sz="2800">
                <a:solidFill>
                  <a:schemeClr val="bg1"/>
                </a:solidFill>
                <a:ea typeface="华文细黑" pitchFamily="2" charset="-122"/>
              </a:rPr>
              <a:t>}</a:t>
            </a:r>
          </a:p>
        </p:txBody>
      </p:sp>
      <p:sp>
        <p:nvSpPr>
          <p:cNvPr id="93188" name="Text Box 4"/>
          <p:cNvSpPr txBox="1">
            <a:spLocks noChangeArrowheads="1"/>
          </p:cNvSpPr>
          <p:nvPr/>
        </p:nvSpPr>
        <p:spPr bwMode="auto">
          <a:xfrm>
            <a:off x="755650" y="5516563"/>
            <a:ext cx="7366000" cy="457200"/>
          </a:xfrm>
          <a:prstGeom prst="rect">
            <a:avLst/>
          </a:prstGeom>
          <a:noFill/>
          <a:ln w="9525">
            <a:noFill/>
            <a:miter lim="800000"/>
            <a:headEnd/>
            <a:tailEnd/>
          </a:ln>
        </p:spPr>
        <p:txBody>
          <a:bodyPr>
            <a:spAutoFit/>
          </a:bodyPr>
          <a:lstStyle/>
          <a:p>
            <a:r>
              <a:rPr lang="zh-CN" altLang="en-US" sz="2400">
                <a:solidFill>
                  <a:srgbClr val="CC0000"/>
                </a:solidFill>
                <a:ea typeface="华文细黑" pitchFamily="2" charset="-122"/>
              </a:rPr>
              <a:t>结果</a:t>
            </a:r>
            <a:r>
              <a:rPr lang="en-US" altLang="zh-CN" sz="2400">
                <a:solidFill>
                  <a:srgbClr val="3333FF"/>
                </a:solidFill>
                <a:ea typeface="华文细黑" pitchFamily="2" charset="-122"/>
              </a:rPr>
              <a:t>: </a:t>
            </a:r>
            <a:r>
              <a:rPr lang="en-US" altLang="zh-CN"/>
              <a:t>hELLO </a:t>
            </a:r>
          </a:p>
        </p:txBody>
      </p:sp>
      <p:sp>
        <p:nvSpPr>
          <p:cNvPr id="93189" name="Text Box 5"/>
          <p:cNvSpPr txBox="1">
            <a:spLocks noChangeArrowheads="1"/>
          </p:cNvSpPr>
          <p:nvPr/>
        </p:nvSpPr>
        <p:spPr bwMode="auto">
          <a:xfrm>
            <a:off x="3924300" y="3376613"/>
            <a:ext cx="4532313" cy="1209675"/>
          </a:xfrm>
          <a:prstGeom prst="rect">
            <a:avLst/>
          </a:prstGeom>
          <a:solidFill>
            <a:srgbClr val="CCFFCC"/>
          </a:solidFill>
          <a:ln w="22225">
            <a:solidFill>
              <a:srgbClr val="FFFF00"/>
            </a:solidFill>
            <a:miter lim="800000"/>
            <a:headEnd/>
            <a:tailEnd/>
          </a:ln>
        </p:spPr>
        <p:txBody>
          <a:bodyPr wrap="none">
            <a:spAutoFit/>
          </a:bodyPr>
          <a:lstStyle/>
          <a:p>
            <a:r>
              <a:rPr lang="en-US" altLang="zh-CN" sz="2400">
                <a:solidFill>
                  <a:srgbClr val="A50021"/>
                </a:solidFill>
                <a:ea typeface="华文细黑" pitchFamily="2" charset="-122"/>
              </a:rPr>
              <a:t>【</a:t>
            </a:r>
            <a:r>
              <a:rPr lang="zh-CN" altLang="en-US" sz="2400">
                <a:solidFill>
                  <a:srgbClr val="A50021"/>
                </a:solidFill>
                <a:ea typeface="华文细黑" pitchFamily="2" charset="-122"/>
              </a:rPr>
              <a:t>讨论</a:t>
            </a:r>
            <a:r>
              <a:rPr lang="en-US" altLang="zh-CN" sz="2400">
                <a:solidFill>
                  <a:srgbClr val="A50021"/>
                </a:solidFill>
                <a:ea typeface="华文细黑" pitchFamily="2" charset="-122"/>
              </a:rPr>
              <a:t>】</a:t>
            </a:r>
          </a:p>
          <a:p>
            <a:r>
              <a:rPr lang="zh-CN" altLang="en-US" sz="2400">
                <a:solidFill>
                  <a:srgbClr val="A50021"/>
                </a:solidFill>
                <a:ea typeface="华文细黑" pitchFamily="2" charset="-122"/>
              </a:rPr>
              <a:t>结果为什么不是：</a:t>
            </a:r>
            <a:r>
              <a:rPr lang="en-US" altLang="zh-CN" sz="2400">
                <a:solidFill>
                  <a:srgbClr val="A50021"/>
                </a:solidFill>
                <a:ea typeface="华文细黑" pitchFamily="2" charset="-122"/>
              </a:rPr>
              <a:t>hELLO</a:t>
            </a:r>
            <a:r>
              <a:rPr lang="zh-CN" altLang="en-US" sz="2400">
                <a:solidFill>
                  <a:srgbClr val="A50021"/>
                </a:solidFill>
                <a:ea typeface="华文细黑" pitchFamily="2" charset="-122"/>
              </a:rPr>
              <a:t>！ </a:t>
            </a:r>
          </a:p>
          <a:p>
            <a:r>
              <a:rPr lang="zh-CN" altLang="en-US" sz="2400">
                <a:solidFill>
                  <a:srgbClr val="A50021"/>
                </a:solidFill>
                <a:ea typeface="华文细黑" pitchFamily="2" charset="-122"/>
              </a:rPr>
              <a:t>如果让</a:t>
            </a:r>
            <a:r>
              <a:rPr lang="en-US" altLang="zh-CN" sz="2400">
                <a:solidFill>
                  <a:srgbClr val="A50021"/>
                </a:solidFill>
                <a:ea typeface="华文细黑" pitchFamily="2" charset="-122"/>
              </a:rPr>
              <a:t>s[5]=’!’</a:t>
            </a:r>
            <a:r>
              <a:rPr lang="zh-CN" altLang="en-US" sz="2400">
                <a:solidFill>
                  <a:srgbClr val="A50021"/>
                </a:solidFill>
                <a:ea typeface="华文细黑" pitchFamily="2" charset="-122"/>
              </a:rPr>
              <a:t>，结果又会如何？</a:t>
            </a:r>
            <a:r>
              <a:rPr lang="zh-CN" altLang="en-US" sz="240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 calcmode="lin" valueType="num">
                                      <p:cBhvr additive="base">
                                        <p:cTn id="7" dur="500" fill="hold"/>
                                        <p:tgtEl>
                                          <p:spTgt spid="93187"/>
                                        </p:tgtEl>
                                        <p:attrNameLst>
                                          <p:attrName>ppt_x</p:attrName>
                                        </p:attrNameLst>
                                      </p:cBhvr>
                                      <p:tavLst>
                                        <p:tav tm="0">
                                          <p:val>
                                            <p:strVal val="0-#ppt_w/2"/>
                                          </p:val>
                                        </p:tav>
                                        <p:tav tm="100000">
                                          <p:val>
                                            <p:strVal val="#ppt_x"/>
                                          </p:val>
                                        </p:tav>
                                      </p:tavLst>
                                    </p:anim>
                                    <p:anim calcmode="lin" valueType="num">
                                      <p:cBhvr additive="base">
                                        <p:cTn id="8" dur="500" fill="hold"/>
                                        <p:tgtEl>
                                          <p:spTgt spid="931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3188"/>
                                        </p:tgtEl>
                                        <p:attrNameLst>
                                          <p:attrName>style.visibility</p:attrName>
                                        </p:attrNameLst>
                                      </p:cBhvr>
                                      <p:to>
                                        <p:strVal val="visible"/>
                                      </p:to>
                                    </p:set>
                                    <p:animEffect transition="in" filter="blinds(horizontal)">
                                      <p:cBhvr>
                                        <p:cTn id="13" dur="500"/>
                                        <p:tgtEl>
                                          <p:spTgt spid="9318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3189"/>
                                        </p:tgtEl>
                                        <p:attrNameLst>
                                          <p:attrName>style.visibility</p:attrName>
                                        </p:attrNameLst>
                                      </p:cBhvr>
                                      <p:to>
                                        <p:strVal val="visible"/>
                                      </p:to>
                                    </p:set>
                                    <p:anim calcmode="lin" valueType="num">
                                      <p:cBhvr additive="base">
                                        <p:cTn id="18" dur="500" fill="hold"/>
                                        <p:tgtEl>
                                          <p:spTgt spid="93189"/>
                                        </p:tgtEl>
                                        <p:attrNameLst>
                                          <p:attrName>ppt_x</p:attrName>
                                        </p:attrNameLst>
                                      </p:cBhvr>
                                      <p:tavLst>
                                        <p:tav tm="0">
                                          <p:val>
                                            <p:strVal val="1+#ppt_w/2"/>
                                          </p:val>
                                        </p:tav>
                                        <p:tav tm="100000">
                                          <p:val>
                                            <p:strVal val="#ppt_x"/>
                                          </p:val>
                                        </p:tav>
                                      </p:tavLst>
                                    </p:anim>
                                    <p:anim calcmode="lin" valueType="num">
                                      <p:cBhvr additive="base">
                                        <p:cTn id="19"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p:bldP spid="93188" grpId="0"/>
      <p:bldP spid="93189" grpId="0" animBg="1"/>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solidFill>
                  <a:srgbClr val="3333FF"/>
                </a:solidFill>
                <a:ea typeface="华文细黑" pitchFamily="2" charset="-122"/>
              </a:rPr>
              <a:t>如果只需拷贝字符串的一部分</a:t>
            </a:r>
            <a:r>
              <a:rPr lang="en-US" altLang="zh-CN" smtClean="0">
                <a:solidFill>
                  <a:srgbClr val="3333FF"/>
                </a:solidFill>
                <a:latin typeface="华文细黑" pitchFamily="2" charset="-122"/>
                <a:ea typeface="华文细黑" pitchFamily="2" charset="-122"/>
              </a:rPr>
              <a:t>…</a:t>
            </a:r>
            <a:r>
              <a:rPr lang="en-US" altLang="zh-CN" smtClean="0"/>
              <a:t> </a:t>
            </a:r>
          </a:p>
        </p:txBody>
      </p:sp>
      <p:sp>
        <p:nvSpPr>
          <p:cNvPr id="62467" name="Rectangle 3"/>
          <p:cNvSpPr>
            <a:spLocks noGrp="1" noChangeArrowheads="1"/>
          </p:cNvSpPr>
          <p:nvPr>
            <p:ph type="body" idx="1"/>
          </p:nvPr>
        </p:nvSpPr>
        <p:spPr>
          <a:xfrm>
            <a:off x="457200" y="1628775"/>
            <a:ext cx="8229600" cy="1303338"/>
          </a:xfrm>
        </p:spPr>
        <p:txBody>
          <a:bodyPr/>
          <a:lstStyle/>
          <a:p>
            <a:pPr marL="0" indent="0" eaLnBrk="1" hangingPunct="1">
              <a:buFont typeface="Wingdings" pitchFamily="2" charset="2"/>
              <a:buNone/>
            </a:pPr>
            <a:r>
              <a:rPr lang="zh-CN" altLang="en-US" smtClean="0">
                <a:ea typeface="华文细黑" pitchFamily="2" charset="-122"/>
              </a:rPr>
              <a:t>如果是拷贝字符串的一部分，可用函数</a:t>
            </a:r>
          </a:p>
          <a:p>
            <a:pPr marL="0" indent="0" eaLnBrk="1" hangingPunct="1">
              <a:buFont typeface="Wingdings" pitchFamily="2" charset="2"/>
              <a:buNone/>
            </a:pPr>
            <a:r>
              <a:rPr lang="en-US" altLang="zh-CN" smtClean="0">
                <a:solidFill>
                  <a:srgbClr val="FF3300"/>
                </a:solidFill>
                <a:ea typeface="华文细黑" pitchFamily="2" charset="-122"/>
              </a:rPr>
              <a:t>strncpy(</a:t>
            </a:r>
            <a:r>
              <a:rPr lang="zh-CN" altLang="en-US" smtClean="0">
                <a:solidFill>
                  <a:srgbClr val="A50021"/>
                </a:solidFill>
                <a:ea typeface="华文细黑" pitchFamily="2" charset="-122"/>
              </a:rPr>
              <a:t>目的字符数组</a:t>
            </a:r>
            <a:r>
              <a:rPr lang="en-US" altLang="zh-CN" smtClean="0">
                <a:solidFill>
                  <a:srgbClr val="A50021"/>
                </a:solidFill>
                <a:ea typeface="华文细黑" pitchFamily="2" charset="-122"/>
              </a:rPr>
              <a:t>,</a:t>
            </a:r>
            <a:r>
              <a:rPr lang="zh-CN" altLang="en-US" smtClean="0">
                <a:solidFill>
                  <a:srgbClr val="A50021"/>
                </a:solidFill>
                <a:ea typeface="华文细黑" pitchFamily="2" charset="-122"/>
              </a:rPr>
              <a:t>源字符串</a:t>
            </a:r>
            <a:r>
              <a:rPr lang="en-US" altLang="zh-CN" smtClean="0">
                <a:solidFill>
                  <a:srgbClr val="A50021"/>
                </a:solidFill>
                <a:ea typeface="华文细黑" pitchFamily="2" charset="-122"/>
              </a:rPr>
              <a:t>,</a:t>
            </a:r>
            <a:r>
              <a:rPr lang="zh-CN" altLang="en-US" smtClean="0">
                <a:solidFill>
                  <a:srgbClr val="A50021"/>
                </a:solidFill>
                <a:ea typeface="华文细黑" pitchFamily="2" charset="-122"/>
              </a:rPr>
              <a:t>拷贝字符数</a:t>
            </a:r>
            <a:r>
              <a:rPr lang="en-US" altLang="zh-CN" smtClean="0">
                <a:solidFill>
                  <a:srgbClr val="FF3300"/>
                </a:solidFill>
                <a:ea typeface="华文细黑" pitchFamily="2" charset="-122"/>
              </a:rPr>
              <a:t>)</a:t>
            </a:r>
            <a:r>
              <a:rPr lang="en-US" altLang="zh-CN" smtClean="0"/>
              <a:t> </a:t>
            </a:r>
          </a:p>
        </p:txBody>
      </p:sp>
      <p:sp>
        <p:nvSpPr>
          <p:cNvPr id="91140" name="Text Box 4"/>
          <p:cNvSpPr txBox="1">
            <a:spLocks noChangeArrowheads="1"/>
          </p:cNvSpPr>
          <p:nvPr/>
        </p:nvSpPr>
        <p:spPr bwMode="auto">
          <a:xfrm>
            <a:off x="468313" y="2997200"/>
            <a:ext cx="8207375" cy="3103563"/>
          </a:xfrm>
          <a:prstGeom prst="rect">
            <a:avLst/>
          </a:prstGeom>
          <a:solidFill>
            <a:schemeClr val="tx1"/>
          </a:solidFill>
          <a:ln w="22225">
            <a:solidFill>
              <a:srgbClr val="FF6600"/>
            </a:solidFill>
            <a:miter lim="800000"/>
            <a:headEnd/>
            <a:tailEnd/>
          </a:ln>
        </p:spPr>
        <p:txBody>
          <a:bodyPr>
            <a:spAutoFit/>
          </a:bodyPr>
          <a:lstStyle/>
          <a:p>
            <a:r>
              <a:rPr lang="en-US" altLang="zh-CN" sz="2800">
                <a:solidFill>
                  <a:schemeClr val="bg1"/>
                </a:solidFill>
                <a:ea typeface="华文细黑" pitchFamily="2" charset="-122"/>
              </a:rPr>
              <a:t>#include “string.h”</a:t>
            </a:r>
          </a:p>
          <a:p>
            <a:r>
              <a:rPr lang="en-US" altLang="zh-CN" sz="2800">
                <a:solidFill>
                  <a:schemeClr val="bg1"/>
                </a:solidFill>
                <a:ea typeface="华文细黑" pitchFamily="2" charset="-122"/>
              </a:rPr>
              <a:t>main( )</a:t>
            </a:r>
          </a:p>
          <a:p>
            <a:r>
              <a:rPr lang="en-US" altLang="zh-CN" sz="2800">
                <a:solidFill>
                  <a:schemeClr val="bg1"/>
                </a:solidFill>
                <a:ea typeface="华文细黑" pitchFamily="2" charset="-122"/>
              </a:rPr>
              <a:t>{    char s[ ]=”This is a source string.”, b[20];</a:t>
            </a:r>
          </a:p>
          <a:p>
            <a:r>
              <a:rPr lang="en-US" altLang="zh-CN" sz="2800">
                <a:solidFill>
                  <a:schemeClr val="bg1"/>
                </a:solidFill>
                <a:ea typeface="华文细黑" pitchFamily="2" charset="-122"/>
              </a:rPr>
              <a:t>     strncpy(b,s,16);</a:t>
            </a:r>
          </a:p>
          <a:p>
            <a:r>
              <a:rPr lang="en-US" altLang="zh-CN" sz="2800">
                <a:solidFill>
                  <a:schemeClr val="bg1"/>
                </a:solidFill>
                <a:ea typeface="华文细黑" pitchFamily="2" charset="-122"/>
              </a:rPr>
              <a:t>     b[16]=’\0’;</a:t>
            </a:r>
          </a:p>
          <a:p>
            <a:r>
              <a:rPr lang="en-US" altLang="zh-CN" sz="2800">
                <a:solidFill>
                  <a:schemeClr val="bg1"/>
                </a:solidFill>
                <a:ea typeface="华文细黑" pitchFamily="2" charset="-122"/>
              </a:rPr>
              <a:t>     printf(“%s\n”,b);</a:t>
            </a:r>
          </a:p>
          <a:p>
            <a:r>
              <a:rPr lang="en-US" altLang="zh-CN" sz="2800">
                <a:solidFill>
                  <a:schemeClr val="bg1"/>
                </a:solidFill>
                <a:ea typeface="华文细黑" pitchFamily="2" charset="-122"/>
              </a:rPr>
              <a:t>}</a:t>
            </a:r>
          </a:p>
        </p:txBody>
      </p:sp>
      <p:sp>
        <p:nvSpPr>
          <p:cNvPr id="91141" name="Text Box 5"/>
          <p:cNvSpPr txBox="1">
            <a:spLocks noChangeArrowheads="1"/>
          </p:cNvSpPr>
          <p:nvPr/>
        </p:nvSpPr>
        <p:spPr bwMode="auto">
          <a:xfrm>
            <a:off x="4572000" y="5373688"/>
            <a:ext cx="3336925" cy="476250"/>
          </a:xfrm>
          <a:prstGeom prst="rect">
            <a:avLst/>
          </a:prstGeom>
          <a:solidFill>
            <a:srgbClr val="CCFFCC"/>
          </a:solidFill>
          <a:ln w="19050">
            <a:solidFill>
              <a:srgbClr val="FFFF00"/>
            </a:solidFill>
            <a:miter lim="800000"/>
            <a:headEnd/>
            <a:tailEnd/>
          </a:ln>
        </p:spPr>
        <p:txBody>
          <a:bodyPr wrap="none">
            <a:spAutoFit/>
          </a:bodyPr>
          <a:lstStyle/>
          <a:p>
            <a:r>
              <a:rPr lang="zh-CN" altLang="en-US" sz="2400">
                <a:ea typeface="华文细黑" pitchFamily="2" charset="-122"/>
              </a:rPr>
              <a:t>结果：</a:t>
            </a:r>
            <a:r>
              <a:rPr lang="en-US" altLang="zh-CN" sz="2400">
                <a:ea typeface="华文细黑" pitchFamily="2" charset="-122"/>
              </a:rPr>
              <a:t>This is a source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1+#ppt_w/2"/>
                                          </p:val>
                                        </p:tav>
                                        <p:tav tm="100000">
                                          <p:val>
                                            <p:strVal val="#ppt_x"/>
                                          </p:val>
                                        </p:tav>
                                      </p:tavLst>
                                    </p:anim>
                                    <p:anim calcmode="lin" valueType="num">
                                      <p:cBhvr additive="base">
                                        <p:cTn id="8"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1141"/>
                                        </p:tgtEl>
                                        <p:attrNameLst>
                                          <p:attrName>style.visibility</p:attrName>
                                        </p:attrNameLst>
                                      </p:cBhvr>
                                      <p:to>
                                        <p:strVal val="visible"/>
                                      </p:to>
                                    </p:set>
                                    <p:animEffect transition="in" filter="blinds(horizontal)">
                                      <p:cBhvr>
                                        <p:cTn id="13" dur="500"/>
                                        <p:tgtEl>
                                          <p:spTgt spid="9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P spid="91141" grpId="0" animBg="1"/>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1188" y="457200"/>
            <a:ext cx="8229600" cy="1371600"/>
          </a:xfrm>
        </p:spPr>
        <p:txBody>
          <a:bodyPr/>
          <a:lstStyle/>
          <a:p>
            <a:pPr eaLnBrk="1" hangingPunct="1"/>
            <a:r>
              <a:rPr lang="en-US" altLang="zh-CN" smtClean="0">
                <a:solidFill>
                  <a:srgbClr val="FF3300"/>
                </a:solidFill>
                <a:ea typeface="华文细黑" pitchFamily="2" charset="-122"/>
              </a:rPr>
              <a:t>more string functions</a:t>
            </a:r>
            <a:r>
              <a:rPr lang="en-US" altLang="zh-CN" smtClean="0">
                <a:solidFill>
                  <a:srgbClr val="FF3300"/>
                </a:solidFill>
                <a:latin typeface="宋体" pitchFamily="2" charset="-122"/>
              </a:rPr>
              <a:t>…</a:t>
            </a:r>
            <a:endParaRPr lang="en-US" altLang="zh-CN" smtClean="0">
              <a:solidFill>
                <a:srgbClr val="FF3300"/>
              </a:solidFill>
            </a:endParaRPr>
          </a:p>
        </p:txBody>
      </p:sp>
      <p:sp>
        <p:nvSpPr>
          <p:cNvPr id="63491" name="Rectangle 3"/>
          <p:cNvSpPr>
            <a:spLocks noGrp="1" noChangeArrowheads="1"/>
          </p:cNvSpPr>
          <p:nvPr>
            <p:ph type="body" idx="1"/>
          </p:nvPr>
        </p:nvSpPr>
        <p:spPr>
          <a:xfrm>
            <a:off x="457200" y="1844675"/>
            <a:ext cx="8686800" cy="3886200"/>
          </a:xfrm>
        </p:spPr>
        <p:txBody>
          <a:bodyPr/>
          <a:lstStyle/>
          <a:p>
            <a:pPr eaLnBrk="1" hangingPunct="1">
              <a:buFont typeface="Wingdings" pitchFamily="2" charset="2"/>
              <a:buNone/>
            </a:pPr>
            <a:r>
              <a:rPr lang="en-US" altLang="zh-CN" smtClean="0">
                <a:ea typeface="华文细黑" pitchFamily="2" charset="-122"/>
              </a:rPr>
              <a:t>③</a:t>
            </a:r>
            <a:r>
              <a:rPr lang="en-US" altLang="zh-CN" smtClean="0">
                <a:solidFill>
                  <a:srgbClr val="CC0000"/>
                </a:solidFill>
                <a:ea typeface="华文细黑" pitchFamily="2" charset="-122"/>
              </a:rPr>
              <a:t>strcat( )</a:t>
            </a:r>
            <a:r>
              <a:rPr lang="en-US" altLang="zh-CN" smtClean="0">
                <a:ea typeface="华文细黑" pitchFamily="2" charset="-122"/>
              </a:rPr>
              <a:t> </a:t>
            </a:r>
            <a:r>
              <a:rPr lang="zh-CN" altLang="en-US" smtClean="0">
                <a:ea typeface="华文细黑" pitchFamily="2" charset="-122"/>
              </a:rPr>
              <a:t>字符串连接函数</a:t>
            </a:r>
          </a:p>
          <a:p>
            <a:pPr eaLnBrk="1" hangingPunct="1">
              <a:buFont typeface="Wingdings" pitchFamily="2" charset="2"/>
              <a:buNone/>
            </a:pPr>
            <a:r>
              <a:rPr lang="zh-CN" altLang="en-US" smtClean="0">
                <a:ea typeface="华文细黑" pitchFamily="2" charset="-122"/>
              </a:rPr>
              <a:t>    形式：</a:t>
            </a:r>
            <a:r>
              <a:rPr lang="en-US" altLang="zh-CN" smtClean="0">
                <a:solidFill>
                  <a:srgbClr val="3333FF"/>
                </a:solidFill>
                <a:ea typeface="华文细黑" pitchFamily="2" charset="-122"/>
              </a:rPr>
              <a:t>strcat(</a:t>
            </a:r>
            <a:r>
              <a:rPr lang="zh-CN" altLang="en-US" smtClean="0">
                <a:solidFill>
                  <a:srgbClr val="FF3300"/>
                </a:solidFill>
                <a:ea typeface="华文细黑" pitchFamily="2" charset="-122"/>
              </a:rPr>
              <a:t>目的字符数组</a:t>
            </a:r>
            <a:r>
              <a:rPr lang="zh-CN" altLang="en-US" smtClean="0">
                <a:solidFill>
                  <a:srgbClr val="3333FF"/>
                </a:solidFill>
                <a:ea typeface="华文细黑" pitchFamily="2" charset="-122"/>
              </a:rPr>
              <a:t>，</a:t>
            </a:r>
            <a:r>
              <a:rPr lang="zh-CN" altLang="en-US" smtClean="0">
                <a:solidFill>
                  <a:srgbClr val="FF3300"/>
                </a:solidFill>
                <a:ea typeface="华文细黑" pitchFamily="2" charset="-122"/>
              </a:rPr>
              <a:t>源字符串</a:t>
            </a:r>
            <a:r>
              <a:rPr lang="en-US" altLang="zh-CN" smtClean="0">
                <a:solidFill>
                  <a:srgbClr val="3333FF"/>
                </a:solidFill>
                <a:ea typeface="华文细黑" pitchFamily="2" charset="-122"/>
              </a:rPr>
              <a:t>)</a:t>
            </a:r>
            <a:r>
              <a:rPr lang="zh-CN" altLang="en-US" smtClean="0">
                <a:ea typeface="华文细黑" pitchFamily="2" charset="-122"/>
              </a:rPr>
              <a:t>；</a:t>
            </a:r>
          </a:p>
          <a:p>
            <a:pPr eaLnBrk="1" hangingPunct="1">
              <a:buFont typeface="Wingdings" pitchFamily="2" charset="2"/>
              <a:buNone/>
            </a:pPr>
            <a:r>
              <a:rPr lang="zh-CN" altLang="en-US" smtClean="0">
                <a:ea typeface="华文细黑" pitchFamily="2" charset="-122"/>
              </a:rPr>
              <a:t>    作用：</a:t>
            </a:r>
          </a:p>
          <a:p>
            <a:pPr eaLnBrk="1" hangingPunct="1">
              <a:buFont typeface="Wingdings" pitchFamily="2" charset="2"/>
              <a:buNone/>
            </a:pPr>
            <a:r>
              <a:rPr lang="zh-CN" altLang="en-US" smtClean="0">
                <a:ea typeface="华文细黑" pitchFamily="2" charset="-122"/>
              </a:rPr>
              <a:t>           将源字符串连接到目的字符数组后面。</a:t>
            </a:r>
          </a:p>
          <a:p>
            <a:pPr eaLnBrk="1" hangingPunct="1">
              <a:buFont typeface="Wingdings" pitchFamily="2" charset="2"/>
              <a:buNone/>
            </a:pPr>
            <a:r>
              <a:rPr lang="zh-CN" altLang="en-US" smtClean="0">
                <a:ea typeface="华文细黑" pitchFamily="2" charset="-122"/>
              </a:rPr>
              <a:t>    函数返回值：目的字符数组的地址。</a:t>
            </a:r>
          </a:p>
          <a:p>
            <a:pPr eaLnBrk="1" hangingPunct="1">
              <a:buFont typeface="Wingdings" pitchFamily="2" charset="2"/>
              <a:buNone/>
            </a:pPr>
            <a:r>
              <a:rPr lang="zh-CN" altLang="en-US" smtClean="0">
                <a:ea typeface="华文细黑" pitchFamily="2" charset="-122"/>
              </a:rPr>
              <a:t>    注意：目的字符数组要定义得足够大。</a:t>
            </a:r>
          </a:p>
        </p:txBody>
      </p:sp>
    </p:spTree>
  </p:cSld>
  <p:clrMapOvr>
    <a:masterClrMapping/>
  </p:clrMapOvr>
  <p:transition>
    <p:blinds dir="vert"/>
  </p:transition>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457200"/>
            <a:ext cx="8229600" cy="811213"/>
          </a:xfrm>
        </p:spPr>
        <p:txBody>
          <a:bodyPr/>
          <a:lstStyle/>
          <a:p>
            <a:pPr algn="ctr" eaLnBrk="1" hangingPunct="1"/>
            <a:r>
              <a:rPr lang="zh-CN" altLang="en-US" smtClean="0">
                <a:solidFill>
                  <a:srgbClr val="3333FF"/>
                </a:solidFill>
                <a:ea typeface="华文细黑" pitchFamily="2" charset="-122"/>
              </a:rPr>
              <a:t>示例</a:t>
            </a:r>
          </a:p>
        </p:txBody>
      </p:sp>
      <p:sp>
        <p:nvSpPr>
          <p:cNvPr id="96259" name="Text Box 3"/>
          <p:cNvSpPr txBox="1">
            <a:spLocks noChangeArrowheads="1"/>
          </p:cNvSpPr>
          <p:nvPr/>
        </p:nvSpPr>
        <p:spPr bwMode="auto">
          <a:xfrm>
            <a:off x="376238" y="1479550"/>
            <a:ext cx="8372475" cy="3533775"/>
          </a:xfrm>
          <a:prstGeom prst="rect">
            <a:avLst/>
          </a:prstGeom>
          <a:solidFill>
            <a:schemeClr val="tx1"/>
          </a:solidFill>
          <a:ln w="25400">
            <a:solidFill>
              <a:srgbClr val="FFFF99"/>
            </a:solidFill>
            <a:miter lim="800000"/>
            <a:headEnd/>
            <a:tailEnd/>
          </a:ln>
        </p:spPr>
        <p:txBody>
          <a:bodyPr>
            <a:spAutoFit/>
          </a:bodyPr>
          <a:lstStyle/>
          <a:p>
            <a:r>
              <a:rPr lang="en-US" altLang="zh-CN" sz="2800">
                <a:solidFill>
                  <a:schemeClr val="bg1"/>
                </a:solidFill>
              </a:rPr>
              <a:t>#include "string.h"</a:t>
            </a:r>
          </a:p>
          <a:p>
            <a:r>
              <a:rPr lang="en-US" altLang="zh-CN" sz="2800">
                <a:solidFill>
                  <a:schemeClr val="bg1"/>
                </a:solidFill>
              </a:rPr>
              <a:t>main()</a:t>
            </a:r>
          </a:p>
          <a:p>
            <a:r>
              <a:rPr lang="en-US" altLang="zh-CN" sz="2800">
                <a:solidFill>
                  <a:schemeClr val="bg1"/>
                </a:solidFill>
              </a:rPr>
              <a:t>{  </a:t>
            </a:r>
          </a:p>
          <a:p>
            <a:r>
              <a:rPr lang="en-US" altLang="zh-CN" sz="2800">
                <a:solidFill>
                  <a:schemeClr val="bg1"/>
                </a:solidFill>
              </a:rPr>
              <a:t>   char a[ ]="abcde";</a:t>
            </a:r>
          </a:p>
          <a:p>
            <a:r>
              <a:rPr lang="en-US" altLang="zh-CN" sz="2800">
                <a:solidFill>
                  <a:schemeClr val="bg1"/>
                </a:solidFill>
              </a:rPr>
              <a:t>   char b[ ]="12345";</a:t>
            </a:r>
          </a:p>
          <a:p>
            <a:r>
              <a:rPr lang="en-US" altLang="zh-CN" sz="2800">
                <a:solidFill>
                  <a:schemeClr val="bg1"/>
                </a:solidFill>
              </a:rPr>
              <a:t>   strcat(b,a);</a:t>
            </a:r>
          </a:p>
          <a:p>
            <a:r>
              <a:rPr lang="en-US" altLang="zh-CN" sz="2800">
                <a:solidFill>
                  <a:schemeClr val="bg1"/>
                </a:solidFill>
              </a:rPr>
              <a:t>   printf("%s, %s\n",a,b);</a:t>
            </a:r>
          </a:p>
          <a:p>
            <a:r>
              <a:rPr lang="en-US" altLang="zh-CN" sz="2800">
                <a:solidFill>
                  <a:schemeClr val="bg1"/>
                </a:solidFill>
              </a:rPr>
              <a:t>}</a:t>
            </a:r>
          </a:p>
        </p:txBody>
      </p:sp>
      <p:sp>
        <p:nvSpPr>
          <p:cNvPr id="96260" name="Text Box 4"/>
          <p:cNvSpPr txBox="1">
            <a:spLocks noChangeArrowheads="1"/>
          </p:cNvSpPr>
          <p:nvPr/>
        </p:nvSpPr>
        <p:spPr bwMode="auto">
          <a:xfrm>
            <a:off x="755650" y="5516563"/>
            <a:ext cx="7366000" cy="457200"/>
          </a:xfrm>
          <a:prstGeom prst="rect">
            <a:avLst/>
          </a:prstGeom>
          <a:noFill/>
          <a:ln w="9525">
            <a:noFill/>
            <a:miter lim="800000"/>
            <a:headEnd/>
            <a:tailEnd/>
          </a:ln>
        </p:spPr>
        <p:txBody>
          <a:bodyPr>
            <a:spAutoFit/>
          </a:bodyPr>
          <a:lstStyle/>
          <a:p>
            <a:r>
              <a:rPr lang="zh-CN" altLang="en-US" sz="2400">
                <a:solidFill>
                  <a:srgbClr val="CC0000"/>
                </a:solidFill>
                <a:ea typeface="华文细黑" pitchFamily="2" charset="-122"/>
              </a:rPr>
              <a:t>结果</a:t>
            </a:r>
            <a:r>
              <a:rPr lang="en-US" altLang="zh-CN" sz="2400">
                <a:solidFill>
                  <a:srgbClr val="3333FF"/>
                </a:solidFill>
                <a:ea typeface="华文细黑" pitchFamily="2" charset="-122"/>
              </a:rPr>
              <a:t>: </a:t>
            </a:r>
            <a:r>
              <a:rPr lang="en-US" altLang="zh-CN" sz="2400"/>
              <a:t>abcde,12345abcde </a:t>
            </a:r>
            <a:r>
              <a:rPr lang="en-US" altLang="zh-CN"/>
              <a:t> </a:t>
            </a:r>
          </a:p>
        </p:txBody>
      </p:sp>
      <p:sp>
        <p:nvSpPr>
          <p:cNvPr id="96261" name="Text Box 5"/>
          <p:cNvSpPr txBox="1">
            <a:spLocks noChangeArrowheads="1"/>
          </p:cNvSpPr>
          <p:nvPr/>
        </p:nvSpPr>
        <p:spPr bwMode="auto">
          <a:xfrm>
            <a:off x="4500563" y="3213100"/>
            <a:ext cx="3816350" cy="1209675"/>
          </a:xfrm>
          <a:prstGeom prst="rect">
            <a:avLst/>
          </a:prstGeom>
          <a:solidFill>
            <a:srgbClr val="FFFF99"/>
          </a:solidFill>
          <a:ln w="22225">
            <a:solidFill>
              <a:srgbClr val="FFFF00"/>
            </a:solidFill>
            <a:miter lim="800000"/>
            <a:headEnd/>
            <a:tailEnd/>
          </a:ln>
        </p:spPr>
        <p:txBody>
          <a:bodyPr>
            <a:spAutoFit/>
          </a:bodyPr>
          <a:lstStyle/>
          <a:p>
            <a:r>
              <a:rPr lang="zh-CN" altLang="en-US" sz="2400">
                <a:ea typeface="华文细黑" pitchFamily="2" charset="-122"/>
              </a:rPr>
              <a:t>数组</a:t>
            </a:r>
            <a:r>
              <a:rPr lang="en-US" altLang="zh-CN" sz="2400">
                <a:ea typeface="华文细黑" pitchFamily="2" charset="-122"/>
              </a:rPr>
              <a:t>b</a:t>
            </a:r>
            <a:r>
              <a:rPr lang="zh-CN" altLang="en-US" sz="2400">
                <a:ea typeface="华文细黑" pitchFamily="2" charset="-122"/>
              </a:rPr>
              <a:t>长度定义不够</a:t>
            </a:r>
            <a:r>
              <a:rPr lang="en-US" altLang="zh-CN" sz="2400">
                <a:ea typeface="华文细黑" pitchFamily="2" charset="-122"/>
              </a:rPr>
              <a:t>,</a:t>
            </a:r>
            <a:r>
              <a:rPr lang="zh-CN" altLang="en-US" sz="2400">
                <a:ea typeface="华文细黑" pitchFamily="2" charset="-122"/>
              </a:rPr>
              <a:t>将数组</a:t>
            </a:r>
            <a:r>
              <a:rPr lang="en-US" altLang="zh-CN" sz="2400">
                <a:ea typeface="华文细黑" pitchFamily="2" charset="-122"/>
              </a:rPr>
              <a:t>b</a:t>
            </a:r>
            <a:r>
              <a:rPr lang="zh-CN" altLang="en-US" sz="2400">
                <a:ea typeface="华文细黑" pitchFamily="2" charset="-122"/>
              </a:rPr>
              <a:t>的长度定义</a:t>
            </a:r>
            <a:r>
              <a:rPr lang="en-US" altLang="zh-CN" sz="2400">
                <a:ea typeface="华文细黑" pitchFamily="2" charset="-122"/>
              </a:rPr>
              <a:t>11</a:t>
            </a:r>
            <a:r>
              <a:rPr lang="zh-CN" altLang="en-US" sz="2400">
                <a:ea typeface="华文细黑" pitchFamily="2" charset="-122"/>
              </a:rPr>
              <a:t>，则出错消失？</a:t>
            </a:r>
          </a:p>
        </p:txBody>
      </p:sp>
      <p:sp>
        <p:nvSpPr>
          <p:cNvPr id="96262" name="Text Box 6"/>
          <p:cNvSpPr txBox="1">
            <a:spLocks noChangeArrowheads="1"/>
          </p:cNvSpPr>
          <p:nvPr/>
        </p:nvSpPr>
        <p:spPr bwMode="auto">
          <a:xfrm>
            <a:off x="4500563" y="2205038"/>
            <a:ext cx="3959225" cy="844550"/>
          </a:xfrm>
          <a:prstGeom prst="rect">
            <a:avLst/>
          </a:prstGeom>
          <a:solidFill>
            <a:srgbClr val="CCFFCC"/>
          </a:solidFill>
          <a:ln w="22225">
            <a:solidFill>
              <a:srgbClr val="FFFF00"/>
            </a:solidFill>
            <a:miter lim="800000"/>
            <a:headEnd/>
            <a:tailEnd/>
          </a:ln>
        </p:spPr>
        <p:txBody>
          <a:bodyPr>
            <a:spAutoFit/>
          </a:bodyPr>
          <a:lstStyle/>
          <a:p>
            <a:r>
              <a:rPr lang="en-US" altLang="zh-CN" sz="2400">
                <a:solidFill>
                  <a:srgbClr val="A50021"/>
                </a:solidFill>
                <a:ea typeface="华文细黑" pitchFamily="2" charset="-122"/>
              </a:rPr>
              <a:t>【</a:t>
            </a:r>
            <a:r>
              <a:rPr lang="zh-CN" altLang="en-US" sz="2400">
                <a:solidFill>
                  <a:srgbClr val="A50021"/>
                </a:solidFill>
                <a:ea typeface="华文细黑" pitchFamily="2" charset="-122"/>
              </a:rPr>
              <a:t>讨论</a:t>
            </a:r>
            <a:r>
              <a:rPr lang="en-US" altLang="zh-CN" sz="2400">
                <a:solidFill>
                  <a:srgbClr val="A50021"/>
                </a:solidFill>
                <a:ea typeface="华文细黑" pitchFamily="2" charset="-122"/>
              </a:rPr>
              <a:t>】</a:t>
            </a:r>
          </a:p>
          <a:p>
            <a:r>
              <a:rPr lang="zh-CN" altLang="en-US" sz="2400">
                <a:ea typeface="华文细黑" pitchFamily="2" charset="-122"/>
              </a:rPr>
              <a:t>为什么程序执行完后出错？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 calcmode="lin" valueType="num">
                                      <p:cBhvr additive="base">
                                        <p:cTn id="7" dur="500" fill="hold"/>
                                        <p:tgtEl>
                                          <p:spTgt spid="96259"/>
                                        </p:tgtEl>
                                        <p:attrNameLst>
                                          <p:attrName>ppt_x</p:attrName>
                                        </p:attrNameLst>
                                      </p:cBhvr>
                                      <p:tavLst>
                                        <p:tav tm="0">
                                          <p:val>
                                            <p:strVal val="0-#ppt_w/2"/>
                                          </p:val>
                                        </p:tav>
                                        <p:tav tm="100000">
                                          <p:val>
                                            <p:strVal val="#ppt_x"/>
                                          </p:val>
                                        </p:tav>
                                      </p:tavLst>
                                    </p:anim>
                                    <p:anim calcmode="lin" valueType="num">
                                      <p:cBhvr additive="base">
                                        <p:cTn id="8" dur="500" fill="hold"/>
                                        <p:tgtEl>
                                          <p:spTgt spid="962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6260"/>
                                        </p:tgtEl>
                                        <p:attrNameLst>
                                          <p:attrName>style.visibility</p:attrName>
                                        </p:attrNameLst>
                                      </p:cBhvr>
                                      <p:to>
                                        <p:strVal val="visible"/>
                                      </p:to>
                                    </p:set>
                                    <p:animEffect transition="in" filter="blinds(horizontal)">
                                      <p:cBhvr>
                                        <p:cTn id="13" dur="500"/>
                                        <p:tgtEl>
                                          <p:spTgt spid="9626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6262"/>
                                        </p:tgtEl>
                                        <p:attrNameLst>
                                          <p:attrName>style.visibility</p:attrName>
                                        </p:attrNameLst>
                                      </p:cBhvr>
                                      <p:to>
                                        <p:strVal val="visible"/>
                                      </p:to>
                                    </p:set>
                                    <p:anim calcmode="lin" valueType="num">
                                      <p:cBhvr additive="base">
                                        <p:cTn id="18" dur="500" fill="hold"/>
                                        <p:tgtEl>
                                          <p:spTgt spid="96262"/>
                                        </p:tgtEl>
                                        <p:attrNameLst>
                                          <p:attrName>ppt_x</p:attrName>
                                        </p:attrNameLst>
                                      </p:cBhvr>
                                      <p:tavLst>
                                        <p:tav tm="0">
                                          <p:val>
                                            <p:strVal val="1+#ppt_w/2"/>
                                          </p:val>
                                        </p:tav>
                                        <p:tav tm="100000">
                                          <p:val>
                                            <p:strVal val="#ppt_x"/>
                                          </p:val>
                                        </p:tav>
                                      </p:tavLst>
                                    </p:anim>
                                    <p:anim calcmode="lin" valueType="num">
                                      <p:cBhvr additive="base">
                                        <p:cTn id="19"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96261"/>
                                        </p:tgtEl>
                                        <p:attrNameLst>
                                          <p:attrName>style.visibility</p:attrName>
                                        </p:attrNameLst>
                                      </p:cBhvr>
                                      <p:to>
                                        <p:strVal val="visible"/>
                                      </p:to>
                                    </p:set>
                                    <p:anim calcmode="lin" valueType="num">
                                      <p:cBhvr additive="base">
                                        <p:cTn id="24" dur="500" fill="hold"/>
                                        <p:tgtEl>
                                          <p:spTgt spid="96261"/>
                                        </p:tgtEl>
                                        <p:attrNameLst>
                                          <p:attrName>ppt_x</p:attrName>
                                        </p:attrNameLst>
                                      </p:cBhvr>
                                      <p:tavLst>
                                        <p:tav tm="0">
                                          <p:val>
                                            <p:strVal val="1+#ppt_w/2"/>
                                          </p:val>
                                        </p:tav>
                                        <p:tav tm="100000">
                                          <p:val>
                                            <p:strVal val="#ppt_x"/>
                                          </p:val>
                                        </p:tav>
                                      </p:tavLst>
                                    </p:anim>
                                    <p:anim calcmode="lin" valueType="num">
                                      <p:cBhvr additive="base">
                                        <p:cTn id="25" dur="500" fill="hold"/>
                                        <p:tgtEl>
                                          <p:spTgt spid="96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60" grpId="0"/>
      <p:bldP spid="96261" grpId="0" animBg="1"/>
      <p:bldP spid="96262" grpId="0" animBg="1"/>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457200"/>
            <a:ext cx="8229600" cy="811213"/>
          </a:xfrm>
        </p:spPr>
        <p:txBody>
          <a:bodyPr/>
          <a:lstStyle/>
          <a:p>
            <a:pPr algn="ctr" eaLnBrk="1" hangingPunct="1"/>
            <a:r>
              <a:rPr lang="zh-CN" altLang="en-US" smtClean="0">
                <a:solidFill>
                  <a:srgbClr val="3333FF"/>
                </a:solidFill>
                <a:ea typeface="华文细黑" pitchFamily="2" charset="-122"/>
              </a:rPr>
              <a:t>示例</a:t>
            </a:r>
          </a:p>
        </p:txBody>
      </p:sp>
      <p:sp>
        <p:nvSpPr>
          <p:cNvPr id="97283" name="Text Box 3"/>
          <p:cNvSpPr txBox="1">
            <a:spLocks noChangeArrowheads="1"/>
          </p:cNvSpPr>
          <p:nvPr/>
        </p:nvSpPr>
        <p:spPr bwMode="auto">
          <a:xfrm>
            <a:off x="376238" y="1479550"/>
            <a:ext cx="8372475" cy="3960813"/>
          </a:xfrm>
          <a:prstGeom prst="rect">
            <a:avLst/>
          </a:prstGeom>
          <a:solidFill>
            <a:schemeClr val="tx1"/>
          </a:solidFill>
          <a:ln w="25400">
            <a:solidFill>
              <a:srgbClr val="FFFF99"/>
            </a:solidFill>
            <a:miter lim="800000"/>
            <a:headEnd/>
            <a:tailEnd/>
          </a:ln>
        </p:spPr>
        <p:txBody>
          <a:bodyPr>
            <a:spAutoFit/>
          </a:bodyPr>
          <a:lstStyle/>
          <a:p>
            <a:r>
              <a:rPr lang="en-US" altLang="zh-CN" sz="2800">
                <a:solidFill>
                  <a:schemeClr val="bg1"/>
                </a:solidFill>
              </a:rPr>
              <a:t>#include "string.h"</a:t>
            </a:r>
          </a:p>
          <a:p>
            <a:r>
              <a:rPr lang="en-US" altLang="zh-CN" sz="2800">
                <a:solidFill>
                  <a:schemeClr val="bg1"/>
                </a:solidFill>
              </a:rPr>
              <a:t>main()</a:t>
            </a:r>
          </a:p>
          <a:p>
            <a:r>
              <a:rPr lang="en-US" altLang="zh-CN" sz="2800">
                <a:solidFill>
                  <a:schemeClr val="bg1"/>
                </a:solidFill>
              </a:rPr>
              <a:t>{   </a:t>
            </a:r>
          </a:p>
          <a:p>
            <a:r>
              <a:rPr lang="en-US" altLang="zh-CN" sz="2800">
                <a:solidFill>
                  <a:schemeClr val="bg1"/>
                </a:solidFill>
              </a:rPr>
              <a:t>    char a[80]=”AB”,b[80]=”LMNP”;</a:t>
            </a:r>
          </a:p>
          <a:p>
            <a:r>
              <a:rPr lang="en-US" altLang="zh-CN" sz="2800">
                <a:solidFill>
                  <a:schemeClr val="bg1"/>
                </a:solidFill>
              </a:rPr>
              <a:t>    int i=0;</a:t>
            </a:r>
          </a:p>
          <a:p>
            <a:r>
              <a:rPr lang="en-US" altLang="zh-CN" sz="2800">
                <a:solidFill>
                  <a:schemeClr val="bg1"/>
                </a:solidFill>
              </a:rPr>
              <a:t>    strcat(a,b);</a:t>
            </a:r>
          </a:p>
          <a:p>
            <a:r>
              <a:rPr lang="en-US" altLang="zh-CN" sz="2800">
                <a:solidFill>
                  <a:schemeClr val="bg1"/>
                </a:solidFill>
              </a:rPr>
              <a:t>    while (a[i++]!=’\0’) b[i]=a[i];     </a:t>
            </a:r>
          </a:p>
          <a:p>
            <a:r>
              <a:rPr lang="en-US" altLang="zh-CN" sz="2800">
                <a:solidFill>
                  <a:schemeClr val="bg1"/>
                </a:solidFill>
              </a:rPr>
              <a:t>    puts(b);</a:t>
            </a:r>
          </a:p>
          <a:p>
            <a:r>
              <a:rPr lang="en-US" altLang="zh-CN" sz="2800">
                <a:solidFill>
                  <a:schemeClr val="bg1"/>
                </a:solidFill>
              </a:rPr>
              <a:t>}</a:t>
            </a:r>
          </a:p>
        </p:txBody>
      </p:sp>
      <p:sp>
        <p:nvSpPr>
          <p:cNvPr id="97284" name="Text Box 4"/>
          <p:cNvSpPr txBox="1">
            <a:spLocks noChangeArrowheads="1"/>
          </p:cNvSpPr>
          <p:nvPr/>
        </p:nvSpPr>
        <p:spPr bwMode="auto">
          <a:xfrm>
            <a:off x="755650" y="5589588"/>
            <a:ext cx="7366000" cy="457200"/>
          </a:xfrm>
          <a:prstGeom prst="rect">
            <a:avLst/>
          </a:prstGeom>
          <a:noFill/>
          <a:ln w="9525">
            <a:noFill/>
            <a:miter lim="800000"/>
            <a:headEnd/>
            <a:tailEnd/>
          </a:ln>
        </p:spPr>
        <p:txBody>
          <a:bodyPr>
            <a:spAutoFit/>
          </a:bodyPr>
          <a:lstStyle/>
          <a:p>
            <a:r>
              <a:rPr lang="zh-CN" altLang="en-US" sz="2400">
                <a:solidFill>
                  <a:srgbClr val="CC0000"/>
                </a:solidFill>
                <a:ea typeface="华文细黑" pitchFamily="2" charset="-122"/>
              </a:rPr>
              <a:t>结果</a:t>
            </a:r>
            <a:r>
              <a:rPr lang="en-US" altLang="zh-CN" sz="2400">
                <a:solidFill>
                  <a:srgbClr val="3333FF"/>
                </a:solidFill>
                <a:ea typeface="华文细黑" pitchFamily="2" charset="-122"/>
              </a:rPr>
              <a:t>:</a:t>
            </a:r>
            <a:r>
              <a:rPr lang="en-US" altLang="zh-CN" sz="2400"/>
              <a:t>LBLMNP  </a:t>
            </a:r>
            <a:r>
              <a:rPr lang="en-US" altLang="zh-CN"/>
              <a:t> </a:t>
            </a:r>
          </a:p>
        </p:txBody>
      </p:sp>
      <p:sp>
        <p:nvSpPr>
          <p:cNvPr id="97286" name="Text Box 6"/>
          <p:cNvSpPr txBox="1">
            <a:spLocks noChangeArrowheads="1"/>
          </p:cNvSpPr>
          <p:nvPr/>
        </p:nvSpPr>
        <p:spPr bwMode="auto">
          <a:xfrm>
            <a:off x="4500563" y="1773238"/>
            <a:ext cx="3959225" cy="844550"/>
          </a:xfrm>
          <a:prstGeom prst="rect">
            <a:avLst/>
          </a:prstGeom>
          <a:solidFill>
            <a:srgbClr val="CCFFCC"/>
          </a:solidFill>
          <a:ln w="22225">
            <a:solidFill>
              <a:srgbClr val="FFFF00"/>
            </a:solidFill>
            <a:miter lim="800000"/>
            <a:headEnd/>
            <a:tailEnd/>
          </a:ln>
        </p:spPr>
        <p:txBody>
          <a:bodyPr>
            <a:spAutoFit/>
          </a:bodyPr>
          <a:lstStyle/>
          <a:p>
            <a:r>
              <a:rPr lang="en-US" altLang="zh-CN" sz="2400">
                <a:solidFill>
                  <a:srgbClr val="A50021"/>
                </a:solidFill>
                <a:ea typeface="华文细黑" pitchFamily="2" charset="-122"/>
              </a:rPr>
              <a:t>【</a:t>
            </a:r>
            <a:r>
              <a:rPr lang="zh-CN" altLang="en-US" sz="2400">
                <a:solidFill>
                  <a:srgbClr val="A50021"/>
                </a:solidFill>
                <a:ea typeface="华文细黑" pitchFamily="2" charset="-122"/>
              </a:rPr>
              <a:t>注意</a:t>
            </a:r>
            <a:r>
              <a:rPr lang="en-US" altLang="zh-CN" sz="2400">
                <a:solidFill>
                  <a:srgbClr val="A50021"/>
                </a:solidFill>
                <a:ea typeface="华文细黑" pitchFamily="2" charset="-122"/>
              </a:rPr>
              <a:t>】</a:t>
            </a:r>
          </a:p>
          <a:p>
            <a:r>
              <a:rPr lang="en-US" altLang="zh-CN" sz="2400"/>
              <a:t>   </a:t>
            </a:r>
            <a:r>
              <a:rPr lang="en-US" altLang="zh-CN" sz="2400">
                <a:ea typeface="华文细黑" pitchFamily="2" charset="-122"/>
              </a:rPr>
              <a:t>b[i]=a[i]</a:t>
            </a:r>
            <a:r>
              <a:rPr lang="zh-CN" altLang="en-US" sz="2400">
                <a:ea typeface="华文细黑" pitchFamily="2" charset="-122"/>
              </a:rPr>
              <a:t>是从</a:t>
            </a:r>
            <a:r>
              <a:rPr lang="en-US" altLang="zh-CN" sz="2400">
                <a:ea typeface="华文细黑" pitchFamily="2" charset="-122"/>
              </a:rPr>
              <a:t>i=1</a:t>
            </a:r>
            <a:r>
              <a:rPr lang="zh-CN" altLang="en-US" sz="2400">
                <a:ea typeface="华文细黑" pitchFamily="2" charset="-122"/>
              </a:rPr>
              <a:t>开始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 calcmode="lin" valueType="num">
                                      <p:cBhvr additive="base">
                                        <p:cTn id="7" dur="500" fill="hold"/>
                                        <p:tgtEl>
                                          <p:spTgt spid="97283"/>
                                        </p:tgtEl>
                                        <p:attrNameLst>
                                          <p:attrName>ppt_x</p:attrName>
                                        </p:attrNameLst>
                                      </p:cBhvr>
                                      <p:tavLst>
                                        <p:tav tm="0">
                                          <p:val>
                                            <p:strVal val="0-#ppt_w/2"/>
                                          </p:val>
                                        </p:tav>
                                        <p:tav tm="100000">
                                          <p:val>
                                            <p:strVal val="#ppt_x"/>
                                          </p:val>
                                        </p:tav>
                                      </p:tavLst>
                                    </p:anim>
                                    <p:anim calcmode="lin" valueType="num">
                                      <p:cBhvr additive="base">
                                        <p:cTn id="8" dur="500" fill="hold"/>
                                        <p:tgtEl>
                                          <p:spTgt spid="972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7284"/>
                                        </p:tgtEl>
                                        <p:attrNameLst>
                                          <p:attrName>style.visibility</p:attrName>
                                        </p:attrNameLst>
                                      </p:cBhvr>
                                      <p:to>
                                        <p:strVal val="visible"/>
                                      </p:to>
                                    </p:set>
                                    <p:animEffect transition="in" filter="blinds(horizontal)">
                                      <p:cBhvr>
                                        <p:cTn id="13" dur="500"/>
                                        <p:tgtEl>
                                          <p:spTgt spid="9728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7286"/>
                                        </p:tgtEl>
                                        <p:attrNameLst>
                                          <p:attrName>style.visibility</p:attrName>
                                        </p:attrNameLst>
                                      </p:cBhvr>
                                      <p:to>
                                        <p:strVal val="visible"/>
                                      </p:to>
                                    </p:set>
                                    <p:anim calcmode="lin" valueType="num">
                                      <p:cBhvr additive="base">
                                        <p:cTn id="18" dur="500" fill="hold"/>
                                        <p:tgtEl>
                                          <p:spTgt spid="97286"/>
                                        </p:tgtEl>
                                        <p:attrNameLst>
                                          <p:attrName>ppt_x</p:attrName>
                                        </p:attrNameLst>
                                      </p:cBhvr>
                                      <p:tavLst>
                                        <p:tav tm="0">
                                          <p:val>
                                            <p:strVal val="1+#ppt_w/2"/>
                                          </p:val>
                                        </p:tav>
                                        <p:tav tm="100000">
                                          <p:val>
                                            <p:strVal val="#ppt_x"/>
                                          </p:val>
                                        </p:tav>
                                      </p:tavLst>
                                    </p:anim>
                                    <p:anim calcmode="lin" valueType="num">
                                      <p:cBhvr additive="base">
                                        <p:cTn id="19" dur="500" fill="hold"/>
                                        <p:tgtEl>
                                          <p:spTgt spid="972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nimBg="1"/>
      <p:bldP spid="97284" grpId="0"/>
      <p:bldP spid="97286" grpId="0" animBg="1"/>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19113" y="457200"/>
            <a:ext cx="8229600" cy="1371600"/>
          </a:xfrm>
        </p:spPr>
        <p:txBody>
          <a:bodyPr/>
          <a:lstStyle/>
          <a:p>
            <a:pPr eaLnBrk="1" hangingPunct="1"/>
            <a:r>
              <a:rPr lang="en-US" altLang="zh-CN" smtClean="0">
                <a:solidFill>
                  <a:srgbClr val="FF3300"/>
                </a:solidFill>
                <a:ea typeface="华文细黑" pitchFamily="2" charset="-122"/>
              </a:rPr>
              <a:t>more string functions</a:t>
            </a:r>
            <a:r>
              <a:rPr lang="en-US" altLang="zh-CN" smtClean="0">
                <a:solidFill>
                  <a:srgbClr val="FF3300"/>
                </a:solidFill>
                <a:latin typeface="宋体" pitchFamily="2" charset="-122"/>
              </a:rPr>
              <a:t>…</a:t>
            </a:r>
            <a:endParaRPr lang="en-US" altLang="zh-CN" smtClean="0">
              <a:solidFill>
                <a:srgbClr val="FF3300"/>
              </a:solidFill>
            </a:endParaRPr>
          </a:p>
        </p:txBody>
      </p:sp>
      <p:sp>
        <p:nvSpPr>
          <p:cNvPr id="66563" name="Rectangle 3"/>
          <p:cNvSpPr>
            <a:spLocks noGrp="1" noChangeArrowheads="1"/>
          </p:cNvSpPr>
          <p:nvPr>
            <p:ph type="body" idx="1"/>
          </p:nvPr>
        </p:nvSpPr>
        <p:spPr>
          <a:xfrm>
            <a:off x="457200" y="1844675"/>
            <a:ext cx="8229600" cy="3886200"/>
          </a:xfrm>
        </p:spPr>
        <p:txBody>
          <a:bodyPr/>
          <a:lstStyle/>
          <a:p>
            <a:pPr marL="1425575" indent="-1425575" eaLnBrk="1" hangingPunct="1">
              <a:lnSpc>
                <a:spcPct val="80000"/>
              </a:lnSpc>
              <a:buFont typeface="Wingdings" pitchFamily="2" charset="2"/>
              <a:buNone/>
            </a:pPr>
            <a:r>
              <a:rPr lang="en-US" altLang="zh-CN" sz="2800" smtClean="0">
                <a:ea typeface="华文细黑" pitchFamily="2" charset="-122"/>
              </a:rPr>
              <a:t>④</a:t>
            </a:r>
            <a:r>
              <a:rPr lang="en-US" altLang="zh-CN" sz="2800" smtClean="0">
                <a:solidFill>
                  <a:srgbClr val="A50021"/>
                </a:solidFill>
                <a:ea typeface="华文细黑" pitchFamily="2" charset="-122"/>
              </a:rPr>
              <a:t>strcmp( )</a:t>
            </a:r>
            <a:r>
              <a:rPr lang="en-US" altLang="zh-CN" sz="2800" smtClean="0">
                <a:ea typeface="华文细黑" pitchFamily="2" charset="-122"/>
              </a:rPr>
              <a:t> </a:t>
            </a:r>
            <a:r>
              <a:rPr lang="zh-CN" altLang="en-US" sz="2800" smtClean="0">
                <a:ea typeface="华文细黑" pitchFamily="2" charset="-122"/>
              </a:rPr>
              <a:t>字符串比较函数</a:t>
            </a:r>
          </a:p>
          <a:p>
            <a:pPr marL="1425575" indent="-1425575" eaLnBrk="1" hangingPunct="1">
              <a:lnSpc>
                <a:spcPct val="80000"/>
              </a:lnSpc>
              <a:buFont typeface="Wingdings" pitchFamily="2" charset="2"/>
              <a:buNone/>
            </a:pPr>
            <a:r>
              <a:rPr lang="zh-CN" altLang="en-US" sz="2800" smtClean="0">
                <a:ea typeface="华文细黑" pitchFamily="2" charset="-122"/>
              </a:rPr>
              <a:t>   形式：</a:t>
            </a:r>
            <a:r>
              <a:rPr lang="en-US" altLang="zh-CN" sz="2800" smtClean="0">
                <a:solidFill>
                  <a:srgbClr val="3333FF"/>
                </a:solidFill>
                <a:ea typeface="华文细黑" pitchFamily="2" charset="-122"/>
              </a:rPr>
              <a:t>strcmp(</a:t>
            </a:r>
            <a:r>
              <a:rPr lang="zh-CN" altLang="en-US" sz="2800" smtClean="0">
                <a:solidFill>
                  <a:srgbClr val="FF3300"/>
                </a:solidFill>
                <a:ea typeface="华文细黑" pitchFamily="2" charset="-122"/>
              </a:rPr>
              <a:t>字符串</a:t>
            </a:r>
            <a:r>
              <a:rPr lang="en-US" altLang="zh-CN" sz="2800" smtClean="0">
                <a:solidFill>
                  <a:srgbClr val="FF3300"/>
                </a:solidFill>
                <a:ea typeface="华文细黑" pitchFamily="2" charset="-122"/>
              </a:rPr>
              <a:t>1</a:t>
            </a:r>
            <a:r>
              <a:rPr lang="zh-CN" altLang="en-US" sz="2800" smtClean="0">
                <a:solidFill>
                  <a:srgbClr val="3333FF"/>
                </a:solidFill>
                <a:ea typeface="华文细黑" pitchFamily="2" charset="-122"/>
              </a:rPr>
              <a:t>，</a:t>
            </a:r>
            <a:r>
              <a:rPr lang="zh-CN" altLang="en-US" sz="2800" smtClean="0">
                <a:solidFill>
                  <a:srgbClr val="FF3300"/>
                </a:solidFill>
                <a:ea typeface="华文细黑" pitchFamily="2" charset="-122"/>
              </a:rPr>
              <a:t>字符串</a:t>
            </a:r>
            <a:r>
              <a:rPr lang="en-US" altLang="zh-CN" sz="2800" smtClean="0">
                <a:solidFill>
                  <a:srgbClr val="FF3300"/>
                </a:solidFill>
                <a:ea typeface="华文细黑" pitchFamily="2" charset="-122"/>
              </a:rPr>
              <a:t>2</a:t>
            </a:r>
            <a:r>
              <a:rPr lang="en-US" altLang="zh-CN" sz="2800" smtClean="0">
                <a:solidFill>
                  <a:srgbClr val="3333FF"/>
                </a:solidFill>
                <a:ea typeface="华文细黑" pitchFamily="2" charset="-122"/>
              </a:rPr>
              <a:t>)</a:t>
            </a:r>
            <a:r>
              <a:rPr lang="zh-CN" altLang="en-US" sz="2800" smtClean="0">
                <a:ea typeface="华文细黑" pitchFamily="2" charset="-122"/>
              </a:rPr>
              <a:t>；</a:t>
            </a:r>
          </a:p>
          <a:p>
            <a:pPr marL="1425575" indent="-1425575" eaLnBrk="1" hangingPunct="1">
              <a:lnSpc>
                <a:spcPct val="80000"/>
              </a:lnSpc>
              <a:buFont typeface="Wingdings" pitchFamily="2" charset="2"/>
              <a:buNone/>
            </a:pPr>
            <a:r>
              <a:rPr lang="zh-CN" altLang="en-US" sz="2800" smtClean="0">
                <a:ea typeface="华文细黑" pitchFamily="2" charset="-122"/>
              </a:rPr>
              <a:t>   作用：对两个字符串从各自第一个字符开始进行逐一比较，直到对应字符不相同或到达串尾为止。</a:t>
            </a:r>
          </a:p>
          <a:p>
            <a:pPr marL="1425575" indent="-1425575" eaLnBrk="1" hangingPunct="1">
              <a:lnSpc>
                <a:spcPct val="80000"/>
              </a:lnSpc>
              <a:buFont typeface="Wingdings" pitchFamily="2" charset="2"/>
              <a:buNone/>
            </a:pPr>
            <a:r>
              <a:rPr lang="zh-CN" altLang="en-US" sz="2800" smtClean="0">
                <a:ea typeface="华文细黑" pitchFamily="2" charset="-122"/>
              </a:rPr>
              <a:t>   函数返回值：确定了比较结果</a:t>
            </a:r>
            <a:r>
              <a:rPr lang="en-US" altLang="zh-CN" sz="2800" smtClean="0">
                <a:ea typeface="华文细黑" pitchFamily="2" charset="-122"/>
              </a:rPr>
              <a:t>——</a:t>
            </a:r>
          </a:p>
          <a:p>
            <a:pPr marL="1425575" indent="-1425575" eaLnBrk="1" hangingPunct="1">
              <a:lnSpc>
                <a:spcPct val="80000"/>
              </a:lnSpc>
              <a:buFont typeface="Wingdings" pitchFamily="2" charset="2"/>
              <a:buNone/>
            </a:pPr>
            <a:r>
              <a:rPr lang="en-US" altLang="zh-CN" sz="2800" smtClean="0">
                <a:ea typeface="华文细黑" pitchFamily="2" charset="-122"/>
              </a:rPr>
              <a:t>       </a:t>
            </a:r>
            <a:r>
              <a:rPr lang="zh-CN" altLang="en-US" sz="2800" smtClean="0">
                <a:ea typeface="华文细黑" pitchFamily="2" charset="-122"/>
              </a:rPr>
              <a:t>小于</a:t>
            </a:r>
            <a:r>
              <a:rPr lang="en-US" altLang="zh-CN" sz="2800" smtClean="0">
                <a:ea typeface="华文细黑" pitchFamily="2" charset="-122"/>
              </a:rPr>
              <a:t>0   </a:t>
            </a:r>
            <a:r>
              <a:rPr lang="zh-CN" altLang="en-US" sz="2800" smtClean="0">
                <a:ea typeface="华文细黑" pitchFamily="2" charset="-122"/>
              </a:rPr>
              <a:t>字符串</a:t>
            </a:r>
            <a:r>
              <a:rPr lang="en-US" altLang="zh-CN" sz="2800" smtClean="0">
                <a:ea typeface="华文细黑" pitchFamily="2" charset="-122"/>
              </a:rPr>
              <a:t>1</a:t>
            </a:r>
            <a:r>
              <a:rPr lang="zh-CN" altLang="en-US" sz="2800" smtClean="0">
                <a:ea typeface="华文细黑" pitchFamily="2" charset="-122"/>
              </a:rPr>
              <a:t>小于字符串</a:t>
            </a:r>
            <a:r>
              <a:rPr lang="en-US" altLang="zh-CN" sz="2800" smtClean="0">
                <a:ea typeface="华文细黑" pitchFamily="2" charset="-122"/>
              </a:rPr>
              <a:t>2</a:t>
            </a:r>
          </a:p>
          <a:p>
            <a:pPr marL="1425575" indent="-1425575" eaLnBrk="1" hangingPunct="1">
              <a:lnSpc>
                <a:spcPct val="80000"/>
              </a:lnSpc>
              <a:buFont typeface="Wingdings" pitchFamily="2" charset="2"/>
              <a:buNone/>
            </a:pPr>
            <a:r>
              <a:rPr lang="en-US" altLang="zh-CN" sz="2800" smtClean="0">
                <a:ea typeface="华文细黑" pitchFamily="2" charset="-122"/>
              </a:rPr>
              <a:t>       </a:t>
            </a:r>
            <a:r>
              <a:rPr lang="zh-CN" altLang="en-US" sz="2800" smtClean="0">
                <a:ea typeface="华文细黑" pitchFamily="2" charset="-122"/>
              </a:rPr>
              <a:t>等于</a:t>
            </a:r>
            <a:r>
              <a:rPr lang="en-US" altLang="zh-CN" sz="2800" smtClean="0">
                <a:ea typeface="华文细黑" pitchFamily="2" charset="-122"/>
              </a:rPr>
              <a:t>0   </a:t>
            </a:r>
            <a:r>
              <a:rPr lang="zh-CN" altLang="en-US" sz="2800" smtClean="0">
                <a:ea typeface="华文细黑" pitchFamily="2" charset="-122"/>
              </a:rPr>
              <a:t>字符串</a:t>
            </a:r>
            <a:r>
              <a:rPr lang="en-US" altLang="zh-CN" sz="2800" smtClean="0">
                <a:ea typeface="华文细黑" pitchFamily="2" charset="-122"/>
              </a:rPr>
              <a:t>1</a:t>
            </a:r>
            <a:r>
              <a:rPr lang="zh-CN" altLang="en-US" sz="2800" smtClean="0">
                <a:ea typeface="华文细黑" pitchFamily="2" charset="-122"/>
              </a:rPr>
              <a:t>等于字符串</a:t>
            </a:r>
            <a:r>
              <a:rPr lang="en-US" altLang="zh-CN" sz="2800" smtClean="0">
                <a:ea typeface="华文细黑" pitchFamily="2" charset="-122"/>
              </a:rPr>
              <a:t>2</a:t>
            </a:r>
          </a:p>
          <a:p>
            <a:pPr marL="1425575" indent="-1425575" eaLnBrk="1" hangingPunct="1">
              <a:lnSpc>
                <a:spcPct val="80000"/>
              </a:lnSpc>
              <a:buFont typeface="Wingdings" pitchFamily="2" charset="2"/>
              <a:buNone/>
            </a:pPr>
            <a:r>
              <a:rPr lang="en-US" altLang="zh-CN" sz="2800" smtClean="0">
                <a:ea typeface="华文细黑" pitchFamily="2" charset="-122"/>
              </a:rPr>
              <a:t>       </a:t>
            </a:r>
            <a:r>
              <a:rPr lang="zh-CN" altLang="en-US" sz="2800" smtClean="0">
                <a:ea typeface="华文细黑" pitchFamily="2" charset="-122"/>
              </a:rPr>
              <a:t>大于</a:t>
            </a:r>
            <a:r>
              <a:rPr lang="en-US" altLang="zh-CN" sz="2800" smtClean="0">
                <a:ea typeface="华文细黑" pitchFamily="2" charset="-122"/>
              </a:rPr>
              <a:t>0   </a:t>
            </a:r>
            <a:r>
              <a:rPr lang="zh-CN" altLang="en-US" sz="2800" smtClean="0">
                <a:ea typeface="华文细黑" pitchFamily="2" charset="-122"/>
              </a:rPr>
              <a:t>字符串</a:t>
            </a:r>
            <a:r>
              <a:rPr lang="en-US" altLang="zh-CN" sz="2800" smtClean="0">
                <a:ea typeface="华文细黑" pitchFamily="2" charset="-122"/>
              </a:rPr>
              <a:t>1</a:t>
            </a:r>
            <a:r>
              <a:rPr lang="zh-CN" altLang="en-US" sz="2800" smtClean="0">
                <a:ea typeface="华文细黑" pitchFamily="2" charset="-122"/>
              </a:rPr>
              <a:t>大于字符串</a:t>
            </a:r>
            <a:r>
              <a:rPr lang="en-US" altLang="zh-CN" sz="2800" smtClean="0">
                <a:ea typeface="华文细黑" pitchFamily="2" charset="-122"/>
              </a:rPr>
              <a:t>2</a:t>
            </a:r>
          </a:p>
        </p:txBody>
      </p:sp>
    </p:spTree>
  </p:cSld>
  <p:clrMapOvr>
    <a:masterClrMapping/>
  </p:clrMapOvr>
  <p:transition>
    <p:blinds dir="vert"/>
  </p:transition>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457200"/>
            <a:ext cx="8229600" cy="811213"/>
          </a:xfrm>
        </p:spPr>
        <p:txBody>
          <a:bodyPr/>
          <a:lstStyle/>
          <a:p>
            <a:pPr algn="ctr" eaLnBrk="1" hangingPunct="1"/>
            <a:r>
              <a:rPr lang="zh-CN" altLang="en-US" smtClean="0">
                <a:solidFill>
                  <a:srgbClr val="3333FF"/>
                </a:solidFill>
                <a:ea typeface="华文细黑" pitchFamily="2" charset="-122"/>
              </a:rPr>
              <a:t>示例</a:t>
            </a:r>
          </a:p>
        </p:txBody>
      </p:sp>
      <p:sp>
        <p:nvSpPr>
          <p:cNvPr id="98307" name="Text Box 3"/>
          <p:cNvSpPr txBox="1">
            <a:spLocks noChangeArrowheads="1"/>
          </p:cNvSpPr>
          <p:nvPr/>
        </p:nvSpPr>
        <p:spPr bwMode="auto">
          <a:xfrm>
            <a:off x="468313" y="1268413"/>
            <a:ext cx="8372475" cy="4498975"/>
          </a:xfrm>
          <a:prstGeom prst="rect">
            <a:avLst/>
          </a:prstGeom>
          <a:solidFill>
            <a:schemeClr val="tx1"/>
          </a:solidFill>
          <a:ln w="25400">
            <a:solidFill>
              <a:srgbClr val="FFFF99"/>
            </a:solidFill>
            <a:miter lim="800000"/>
            <a:headEnd/>
            <a:tailEnd/>
          </a:ln>
        </p:spPr>
        <p:txBody>
          <a:bodyPr>
            <a:spAutoFit/>
          </a:bodyPr>
          <a:lstStyle/>
          <a:p>
            <a:r>
              <a:rPr lang="en-US" altLang="zh-CN" sz="2400">
                <a:solidFill>
                  <a:schemeClr val="bg1"/>
                </a:solidFill>
              </a:rPr>
              <a:t>#include &lt;string.h&gt;</a:t>
            </a:r>
          </a:p>
          <a:p>
            <a:r>
              <a:rPr lang="en-US" altLang="zh-CN" sz="2400">
                <a:solidFill>
                  <a:schemeClr val="bg1"/>
                </a:solidFill>
              </a:rPr>
              <a:t>main()</a:t>
            </a:r>
          </a:p>
          <a:p>
            <a:r>
              <a:rPr lang="en-US" altLang="zh-CN" sz="2400">
                <a:solidFill>
                  <a:schemeClr val="bg1"/>
                </a:solidFill>
              </a:rPr>
              <a:t>{  </a:t>
            </a:r>
          </a:p>
          <a:p>
            <a:r>
              <a:rPr lang="en-US" altLang="zh-CN" sz="2400">
                <a:solidFill>
                  <a:schemeClr val="bg1"/>
                </a:solidFill>
              </a:rPr>
              <a:t>     int i;</a:t>
            </a:r>
          </a:p>
          <a:p>
            <a:r>
              <a:rPr lang="en-US" altLang="zh-CN" sz="2400">
                <a:solidFill>
                  <a:schemeClr val="bg1"/>
                </a:solidFill>
              </a:rPr>
              <a:t>     char str[10],temp[10]=</a:t>
            </a:r>
            <a:r>
              <a:rPr lang="en-US" altLang="zh-CN">
                <a:solidFill>
                  <a:schemeClr val="bg1"/>
                </a:solidFill>
              </a:rPr>
              <a:t>"</a:t>
            </a:r>
            <a:r>
              <a:rPr lang="en-US" altLang="zh-CN" sz="2400">
                <a:solidFill>
                  <a:schemeClr val="bg1"/>
                </a:solidFill>
              </a:rPr>
              <a:t>Control</a:t>
            </a:r>
            <a:r>
              <a:rPr lang="en-US" altLang="zh-CN">
                <a:solidFill>
                  <a:schemeClr val="bg1"/>
                </a:solidFill>
              </a:rPr>
              <a:t>"</a:t>
            </a:r>
            <a:r>
              <a:rPr lang="en-US" altLang="zh-CN" sz="2400">
                <a:solidFill>
                  <a:schemeClr val="bg1"/>
                </a:solidFill>
              </a:rPr>
              <a:t>;</a:t>
            </a:r>
          </a:p>
          <a:p>
            <a:r>
              <a:rPr lang="en-US" altLang="zh-CN" sz="2400">
                <a:solidFill>
                  <a:schemeClr val="bg1"/>
                </a:solidFill>
              </a:rPr>
              <a:t>     for ( i=0; i&lt;4; i++)</a:t>
            </a:r>
          </a:p>
          <a:p>
            <a:r>
              <a:rPr lang="en-US" altLang="zh-CN" sz="2400">
                <a:solidFill>
                  <a:schemeClr val="bg1"/>
                </a:solidFill>
              </a:rPr>
              <a:t>     {</a:t>
            </a:r>
          </a:p>
          <a:p>
            <a:r>
              <a:rPr lang="en-US" altLang="zh-CN" sz="2400">
                <a:solidFill>
                  <a:schemeClr val="bg1"/>
                </a:solidFill>
              </a:rPr>
              <a:t>          gets(str);</a:t>
            </a:r>
          </a:p>
          <a:p>
            <a:r>
              <a:rPr lang="en-US" altLang="zh-CN" sz="2400">
                <a:solidFill>
                  <a:schemeClr val="bg1"/>
                </a:solidFill>
              </a:rPr>
              <a:t>          if(strcmp(temp,str)&lt;0)  strcpy(temp,str); </a:t>
            </a:r>
          </a:p>
          <a:p>
            <a:r>
              <a:rPr lang="en-US" altLang="zh-CN" sz="2400">
                <a:solidFill>
                  <a:schemeClr val="bg1"/>
                </a:solidFill>
              </a:rPr>
              <a:t>      }</a:t>
            </a:r>
          </a:p>
          <a:p>
            <a:r>
              <a:rPr lang="en-US" altLang="zh-CN" sz="2400">
                <a:solidFill>
                  <a:schemeClr val="bg1"/>
                </a:solidFill>
              </a:rPr>
              <a:t>      puts(temp);</a:t>
            </a:r>
          </a:p>
          <a:p>
            <a:r>
              <a:rPr lang="en-US" altLang="zh-CN" sz="2400">
                <a:solidFill>
                  <a:schemeClr val="bg1"/>
                </a:solidFill>
              </a:rPr>
              <a:t>} </a:t>
            </a:r>
          </a:p>
        </p:txBody>
      </p:sp>
      <p:sp>
        <p:nvSpPr>
          <p:cNvPr id="98308" name="Text Box 4"/>
          <p:cNvSpPr txBox="1">
            <a:spLocks noChangeArrowheads="1"/>
          </p:cNvSpPr>
          <p:nvPr/>
        </p:nvSpPr>
        <p:spPr bwMode="auto">
          <a:xfrm>
            <a:off x="4751388" y="5300663"/>
            <a:ext cx="4392612" cy="457200"/>
          </a:xfrm>
          <a:prstGeom prst="rect">
            <a:avLst/>
          </a:prstGeom>
          <a:noFill/>
          <a:ln w="9525">
            <a:noFill/>
            <a:miter lim="800000"/>
            <a:headEnd/>
            <a:tailEnd/>
          </a:ln>
        </p:spPr>
        <p:txBody>
          <a:bodyPr>
            <a:spAutoFit/>
          </a:bodyPr>
          <a:lstStyle/>
          <a:p>
            <a:r>
              <a:rPr lang="zh-CN" altLang="en-US" sz="2400">
                <a:solidFill>
                  <a:srgbClr val="66FFFF"/>
                </a:solidFill>
                <a:ea typeface="华文细黑" pitchFamily="2" charset="-122"/>
              </a:rPr>
              <a:t>结果</a:t>
            </a:r>
            <a:r>
              <a:rPr lang="en-US" altLang="zh-CN" sz="2400">
                <a:solidFill>
                  <a:srgbClr val="66FFFF"/>
                </a:solidFill>
                <a:ea typeface="华文细黑" pitchFamily="2" charset="-122"/>
              </a:rPr>
              <a:t>:</a:t>
            </a:r>
            <a:r>
              <a:rPr lang="en-US" altLang="zh-CN" sz="2400">
                <a:solidFill>
                  <a:srgbClr val="FFFF00"/>
                </a:solidFill>
              </a:rPr>
              <a:t>PAGE  </a:t>
            </a:r>
            <a:r>
              <a:rPr lang="en-US" altLang="zh-CN">
                <a:solidFill>
                  <a:srgbClr val="FFFF00"/>
                </a:solidFill>
              </a:rPr>
              <a:t> </a:t>
            </a:r>
          </a:p>
        </p:txBody>
      </p:sp>
      <p:sp>
        <p:nvSpPr>
          <p:cNvPr id="98309" name="Text Box 5"/>
          <p:cNvSpPr txBox="1">
            <a:spLocks noChangeArrowheads="1"/>
          </p:cNvSpPr>
          <p:nvPr/>
        </p:nvSpPr>
        <p:spPr bwMode="auto">
          <a:xfrm>
            <a:off x="5867400" y="1773238"/>
            <a:ext cx="2592388" cy="1939925"/>
          </a:xfrm>
          <a:prstGeom prst="rect">
            <a:avLst/>
          </a:prstGeom>
          <a:solidFill>
            <a:srgbClr val="CCFFCC"/>
          </a:solidFill>
          <a:ln w="22225">
            <a:solidFill>
              <a:srgbClr val="FFFF00"/>
            </a:solidFill>
            <a:miter lim="800000"/>
            <a:headEnd/>
            <a:tailEnd/>
          </a:ln>
        </p:spPr>
        <p:txBody>
          <a:bodyPr>
            <a:spAutoFit/>
          </a:bodyPr>
          <a:lstStyle/>
          <a:p>
            <a:r>
              <a:rPr lang="zh-CN" altLang="en-US" sz="2400">
                <a:solidFill>
                  <a:srgbClr val="A50021"/>
                </a:solidFill>
                <a:ea typeface="华文细黑" pitchFamily="2" charset="-122"/>
              </a:rPr>
              <a:t>从键盘输入：</a:t>
            </a:r>
          </a:p>
          <a:p>
            <a:r>
              <a:rPr lang="en-US" altLang="zh-CN" sz="2400">
                <a:solidFill>
                  <a:srgbClr val="A50021"/>
                </a:solidFill>
                <a:ea typeface="华文细黑" pitchFamily="2" charset="-122"/>
              </a:rPr>
              <a:t>BOOK</a:t>
            </a:r>
          </a:p>
          <a:p>
            <a:r>
              <a:rPr lang="en-US" altLang="zh-CN" sz="2400">
                <a:solidFill>
                  <a:srgbClr val="A50021"/>
                </a:solidFill>
                <a:ea typeface="华文细黑" pitchFamily="2" charset="-122"/>
              </a:rPr>
              <a:t>CUT</a:t>
            </a:r>
          </a:p>
          <a:p>
            <a:r>
              <a:rPr lang="en-US" altLang="zh-CN" sz="2400">
                <a:solidFill>
                  <a:srgbClr val="A50021"/>
                </a:solidFill>
                <a:ea typeface="华文细黑" pitchFamily="2" charset="-122"/>
              </a:rPr>
              <a:t>GAME</a:t>
            </a:r>
          </a:p>
          <a:p>
            <a:r>
              <a:rPr lang="en-US" altLang="zh-CN" sz="2400">
                <a:solidFill>
                  <a:srgbClr val="A50021"/>
                </a:solidFill>
                <a:ea typeface="华文细黑" pitchFamily="2" charset="-122"/>
              </a:rPr>
              <a:t>PAGE</a:t>
            </a:r>
            <a:endParaRPr lang="en-US" altLang="zh-CN" sz="2400">
              <a:ea typeface="华文细黑"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0-#ppt_w/2"/>
                                          </p:val>
                                        </p:tav>
                                        <p:tav tm="100000">
                                          <p:val>
                                            <p:strVal val="#ppt_x"/>
                                          </p:val>
                                        </p:tav>
                                      </p:tavLst>
                                    </p:anim>
                                    <p:anim calcmode="lin" valueType="num">
                                      <p:cBhvr additive="base">
                                        <p:cTn id="8" dur="500" fill="hold"/>
                                        <p:tgtEl>
                                          <p:spTgt spid="983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8309"/>
                                        </p:tgtEl>
                                        <p:attrNameLst>
                                          <p:attrName>style.visibility</p:attrName>
                                        </p:attrNameLst>
                                      </p:cBhvr>
                                      <p:to>
                                        <p:strVal val="visible"/>
                                      </p:to>
                                    </p:set>
                                    <p:anim calcmode="lin" valueType="num">
                                      <p:cBhvr additive="base">
                                        <p:cTn id="13" dur="500" fill="hold"/>
                                        <p:tgtEl>
                                          <p:spTgt spid="98309"/>
                                        </p:tgtEl>
                                        <p:attrNameLst>
                                          <p:attrName>ppt_x</p:attrName>
                                        </p:attrNameLst>
                                      </p:cBhvr>
                                      <p:tavLst>
                                        <p:tav tm="0">
                                          <p:val>
                                            <p:strVal val="1+#ppt_w/2"/>
                                          </p:val>
                                        </p:tav>
                                        <p:tav tm="100000">
                                          <p:val>
                                            <p:strVal val="#ppt_x"/>
                                          </p:val>
                                        </p:tav>
                                      </p:tavLst>
                                    </p:anim>
                                    <p:anim calcmode="lin" valueType="num">
                                      <p:cBhvr additive="base">
                                        <p:cTn id="14"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8308"/>
                                        </p:tgtEl>
                                        <p:attrNameLst>
                                          <p:attrName>style.visibility</p:attrName>
                                        </p:attrNameLst>
                                      </p:cBhvr>
                                      <p:to>
                                        <p:strVal val="visible"/>
                                      </p:to>
                                    </p:set>
                                    <p:animEffect transition="in" filter="blinds(horizontal)">
                                      <p:cBhvr>
                                        <p:cTn id="19"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nimBg="1"/>
      <p:bldP spid="98308" grpId="0"/>
      <p:bldP spid="98309" grpId="0" animBg="1"/>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solidFill>
                  <a:srgbClr val="FF3300"/>
                </a:solidFill>
                <a:ea typeface="华文细黑" pitchFamily="2" charset="-122"/>
              </a:rPr>
              <a:t>more string functions</a:t>
            </a:r>
            <a:r>
              <a:rPr lang="en-US" altLang="zh-CN" smtClean="0">
                <a:solidFill>
                  <a:srgbClr val="FF3300"/>
                </a:solidFill>
                <a:latin typeface="宋体" pitchFamily="2" charset="-122"/>
              </a:rPr>
              <a:t>…</a:t>
            </a:r>
            <a:endParaRPr lang="en-US" altLang="zh-CN" smtClean="0">
              <a:solidFill>
                <a:srgbClr val="FF3300"/>
              </a:solidFill>
            </a:endParaRPr>
          </a:p>
        </p:txBody>
      </p:sp>
      <p:sp>
        <p:nvSpPr>
          <p:cNvPr id="68611" name="Rectangle 3"/>
          <p:cNvSpPr>
            <a:spLocks noGrp="1" noChangeArrowheads="1"/>
          </p:cNvSpPr>
          <p:nvPr>
            <p:ph type="body" idx="1"/>
          </p:nvPr>
        </p:nvSpPr>
        <p:spPr>
          <a:xfrm>
            <a:off x="457200" y="1700213"/>
            <a:ext cx="8229600" cy="2952750"/>
          </a:xfrm>
        </p:spPr>
        <p:txBody>
          <a:bodyPr/>
          <a:lstStyle/>
          <a:p>
            <a:pPr eaLnBrk="1" hangingPunct="1">
              <a:buFont typeface="Wingdings" pitchFamily="2" charset="2"/>
              <a:buNone/>
            </a:pPr>
            <a:r>
              <a:rPr lang="en-US" altLang="zh-CN" smtClean="0">
                <a:ea typeface="华文细黑" pitchFamily="2" charset="-122"/>
              </a:rPr>
              <a:t>⑤</a:t>
            </a:r>
            <a:r>
              <a:rPr lang="en-US" altLang="zh-CN" smtClean="0">
                <a:solidFill>
                  <a:srgbClr val="A50021"/>
                </a:solidFill>
                <a:ea typeface="华文细黑" pitchFamily="2" charset="-122"/>
              </a:rPr>
              <a:t>strlen( )</a:t>
            </a:r>
            <a:r>
              <a:rPr lang="en-US" altLang="zh-CN" smtClean="0">
                <a:ea typeface="华文细黑" pitchFamily="2" charset="-122"/>
              </a:rPr>
              <a:t> </a:t>
            </a:r>
            <a:r>
              <a:rPr lang="zh-CN" altLang="en-US" smtClean="0">
                <a:ea typeface="华文细黑" pitchFamily="2" charset="-122"/>
              </a:rPr>
              <a:t>字符串长度函数</a:t>
            </a:r>
          </a:p>
          <a:p>
            <a:pPr eaLnBrk="1" hangingPunct="1">
              <a:buFont typeface="Wingdings" pitchFamily="2" charset="2"/>
              <a:buNone/>
            </a:pPr>
            <a:r>
              <a:rPr lang="zh-CN" altLang="en-US" smtClean="0">
                <a:ea typeface="华文细黑" pitchFamily="2" charset="-122"/>
              </a:rPr>
              <a:t>   形式：</a:t>
            </a:r>
            <a:r>
              <a:rPr lang="en-US" altLang="zh-CN" smtClean="0">
                <a:solidFill>
                  <a:srgbClr val="3333FF"/>
                </a:solidFill>
                <a:ea typeface="华文细黑" pitchFamily="2" charset="-122"/>
              </a:rPr>
              <a:t>strlen</a:t>
            </a:r>
            <a:r>
              <a:rPr lang="zh-CN" altLang="en-US" smtClean="0">
                <a:solidFill>
                  <a:srgbClr val="3333FF"/>
                </a:solidFill>
                <a:ea typeface="华文细黑" pitchFamily="2" charset="-122"/>
              </a:rPr>
              <a:t>（</a:t>
            </a:r>
            <a:r>
              <a:rPr lang="zh-CN" altLang="en-US" smtClean="0">
                <a:solidFill>
                  <a:srgbClr val="FF3300"/>
                </a:solidFill>
                <a:ea typeface="华文细黑" pitchFamily="2" charset="-122"/>
              </a:rPr>
              <a:t>字符串</a:t>
            </a:r>
            <a:r>
              <a:rPr lang="zh-CN" altLang="en-US" smtClean="0">
                <a:solidFill>
                  <a:srgbClr val="3333FF"/>
                </a:solidFill>
                <a:ea typeface="华文细黑" pitchFamily="2" charset="-122"/>
              </a:rPr>
              <a:t>）</a:t>
            </a:r>
          </a:p>
          <a:p>
            <a:pPr eaLnBrk="1" hangingPunct="1">
              <a:buFont typeface="Wingdings" pitchFamily="2" charset="2"/>
              <a:buNone/>
            </a:pPr>
            <a:r>
              <a:rPr lang="zh-CN" altLang="en-US" smtClean="0">
                <a:ea typeface="华文细黑" pitchFamily="2" charset="-122"/>
              </a:rPr>
              <a:t>   作用：测试所给字符串的实际字符个数（不包括’</a:t>
            </a:r>
            <a:r>
              <a:rPr lang="en-US" altLang="zh-CN" smtClean="0">
                <a:ea typeface="华文细黑" pitchFamily="2" charset="-122"/>
              </a:rPr>
              <a:t>\0’</a:t>
            </a:r>
            <a:r>
              <a:rPr lang="zh-CN" altLang="en-US" smtClean="0">
                <a:ea typeface="华文细黑" pitchFamily="2" charset="-122"/>
              </a:rPr>
              <a:t>）</a:t>
            </a:r>
          </a:p>
          <a:p>
            <a:pPr eaLnBrk="1" hangingPunct="1">
              <a:buFont typeface="Wingdings" pitchFamily="2" charset="2"/>
              <a:buNone/>
            </a:pPr>
            <a:r>
              <a:rPr lang="zh-CN" altLang="en-US" smtClean="0">
                <a:ea typeface="华文细黑" pitchFamily="2" charset="-122"/>
              </a:rPr>
              <a:t>   函数返回值：实际字符个数</a:t>
            </a:r>
          </a:p>
        </p:txBody>
      </p:sp>
      <p:sp>
        <p:nvSpPr>
          <p:cNvPr id="99332" name="Text Box 4"/>
          <p:cNvSpPr txBox="1">
            <a:spLocks noChangeArrowheads="1"/>
          </p:cNvSpPr>
          <p:nvPr/>
        </p:nvSpPr>
        <p:spPr bwMode="auto">
          <a:xfrm>
            <a:off x="735013" y="4816475"/>
            <a:ext cx="7797800" cy="1209675"/>
          </a:xfrm>
          <a:prstGeom prst="rect">
            <a:avLst/>
          </a:prstGeom>
          <a:solidFill>
            <a:srgbClr val="993366"/>
          </a:solidFill>
          <a:ln w="22225">
            <a:solidFill>
              <a:srgbClr val="339966"/>
            </a:solidFill>
            <a:miter lim="800000"/>
            <a:headEnd/>
            <a:tailEnd/>
          </a:ln>
        </p:spPr>
        <p:txBody>
          <a:bodyPr>
            <a:spAutoFit/>
          </a:bodyPr>
          <a:lstStyle/>
          <a:p>
            <a:r>
              <a:rPr lang="zh-CN" altLang="en-US" sz="2400">
                <a:solidFill>
                  <a:srgbClr val="FFFF00"/>
                </a:solidFill>
                <a:ea typeface="华文细黑" pitchFamily="2" charset="-122"/>
              </a:rPr>
              <a:t>以下程序段的运行结果是什么？</a:t>
            </a:r>
          </a:p>
          <a:p>
            <a:r>
              <a:rPr lang="en-US" altLang="zh-CN" sz="2400">
                <a:solidFill>
                  <a:schemeClr val="bg1"/>
                </a:solidFill>
                <a:ea typeface="华文细黑" pitchFamily="2" charset="-122"/>
              </a:rPr>
              <a:t>char a[ ]=”\t\r\\\0will\n”;</a:t>
            </a:r>
          </a:p>
          <a:p>
            <a:r>
              <a:rPr lang="en-US" altLang="zh-CN" sz="2400">
                <a:solidFill>
                  <a:schemeClr val="bg1"/>
                </a:solidFill>
                <a:ea typeface="华文细黑" pitchFamily="2" charset="-122"/>
              </a:rPr>
              <a:t>printf(“%d,%d”,sizeof(a),strlen(a));</a:t>
            </a:r>
          </a:p>
        </p:txBody>
      </p:sp>
      <p:sp>
        <p:nvSpPr>
          <p:cNvPr id="99333" name="Text Box 5"/>
          <p:cNvSpPr txBox="1">
            <a:spLocks noChangeArrowheads="1"/>
          </p:cNvSpPr>
          <p:nvPr/>
        </p:nvSpPr>
        <p:spPr bwMode="auto">
          <a:xfrm>
            <a:off x="6156325" y="5300663"/>
            <a:ext cx="1912938" cy="457200"/>
          </a:xfrm>
          <a:prstGeom prst="rect">
            <a:avLst/>
          </a:prstGeom>
          <a:noFill/>
          <a:ln w="9525">
            <a:noFill/>
            <a:miter lim="800000"/>
            <a:headEnd/>
            <a:tailEnd/>
          </a:ln>
        </p:spPr>
        <p:txBody>
          <a:bodyPr wrap="none">
            <a:spAutoFit/>
          </a:bodyPr>
          <a:lstStyle/>
          <a:p>
            <a:r>
              <a:rPr lang="zh-CN" altLang="en-US" sz="2400">
                <a:solidFill>
                  <a:srgbClr val="66FFFF"/>
                </a:solidFill>
                <a:ea typeface="华文细黑" pitchFamily="2" charset="-122"/>
              </a:rPr>
              <a:t>结果：</a:t>
            </a:r>
            <a:r>
              <a:rPr lang="en-US" altLang="zh-CN" sz="2400">
                <a:solidFill>
                  <a:srgbClr val="99FF66"/>
                </a:solidFill>
              </a:rPr>
              <a:t>10</a:t>
            </a:r>
            <a:r>
              <a:rPr lang="zh-CN" altLang="en-US" sz="2400">
                <a:solidFill>
                  <a:srgbClr val="99FF66"/>
                </a:solidFill>
              </a:rPr>
              <a:t>，</a:t>
            </a:r>
            <a:r>
              <a:rPr lang="en-US" altLang="zh-CN" sz="2400">
                <a:solidFill>
                  <a:srgbClr val="99FF66"/>
                </a:solidFill>
              </a:rPr>
              <a:t>3</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1+#ppt_w/2"/>
                                          </p:val>
                                        </p:tav>
                                        <p:tav tm="100000">
                                          <p:val>
                                            <p:strVal val="#ppt_x"/>
                                          </p:val>
                                        </p:tav>
                                      </p:tavLst>
                                    </p:anim>
                                    <p:anim calcmode="lin" valueType="num">
                                      <p:cBhvr additive="base">
                                        <p:cTn id="8"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9333"/>
                                        </p:tgtEl>
                                        <p:attrNameLst>
                                          <p:attrName>style.visibility</p:attrName>
                                        </p:attrNameLst>
                                      </p:cBhvr>
                                      <p:to>
                                        <p:strVal val="visible"/>
                                      </p:to>
                                    </p:set>
                                    <p:animEffect transition="in" filter="blinds(horizontal)">
                                      <p:cBhvr>
                                        <p:cTn id="13" dur="5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685800" y="0"/>
            <a:ext cx="7924800" cy="838200"/>
          </a:xfrm>
          <a:prstGeom prst="rect">
            <a:avLst/>
          </a:prstGeom>
          <a:noFill/>
          <a:ln w="9525">
            <a:noFill/>
            <a:miter lim="800000"/>
            <a:headEnd/>
            <a:tailEnd/>
          </a:ln>
        </p:spPr>
        <p:txBody>
          <a:bodyPr lIns="92075" tIns="46038" rIns="92075" bIns="46038" anchor="ctr"/>
          <a:lstStyle/>
          <a:p>
            <a:r>
              <a:rPr lang="zh-CN" altLang="en-US" sz="3600">
                <a:solidFill>
                  <a:schemeClr val="tx2"/>
                </a:solidFill>
                <a:ea typeface="楷体_GB2312" pitchFamily="49" charset="-122"/>
              </a:rPr>
              <a:t>自定义函数示例</a:t>
            </a:r>
            <a:endParaRPr lang="zh-CN" altLang="en-US" sz="2800" i="1"/>
          </a:p>
        </p:txBody>
      </p:sp>
      <p:sp>
        <p:nvSpPr>
          <p:cNvPr id="319493" name="Text Box 5"/>
          <p:cNvSpPr txBox="1">
            <a:spLocks noChangeArrowheads="1"/>
          </p:cNvSpPr>
          <p:nvPr/>
        </p:nvSpPr>
        <p:spPr bwMode="auto">
          <a:xfrm>
            <a:off x="0" y="1089025"/>
            <a:ext cx="8991600" cy="4775200"/>
          </a:xfrm>
          <a:prstGeom prst="rect">
            <a:avLst/>
          </a:prstGeom>
          <a:solidFill>
            <a:srgbClr val="CCFFFF"/>
          </a:solidFill>
          <a:ln w="9525" algn="ctr">
            <a:solidFill>
              <a:srgbClr val="CCFFCC"/>
            </a:solidFill>
            <a:miter lim="800000"/>
            <a:headEnd/>
            <a:tailEnd/>
          </a:ln>
        </p:spPr>
        <p:txBody>
          <a:bodyPr>
            <a:spAutoFit/>
          </a:bodyPr>
          <a:lstStyle/>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float  average ( float x, float y, float z)   /*</a:t>
            </a:r>
            <a:r>
              <a:rPr kumimoji="1" lang="zh-CN" altLang="en-US" sz="2400" b="1">
                <a:solidFill>
                  <a:schemeClr val="bg1"/>
                </a:solidFill>
                <a:latin typeface="Arial" charset="0"/>
              </a:rPr>
              <a:t>定义函数</a:t>
            </a:r>
            <a:r>
              <a:rPr kumimoji="1" lang="en-US" altLang="zh-CN" sz="2400" b="1">
                <a:solidFill>
                  <a:schemeClr val="bg1"/>
                </a:solidFill>
                <a:latin typeface="Arial" charset="0"/>
              </a:rPr>
              <a:t>average( )*/</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    float aver;</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    aver=(x+y+z)/3;</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    return(aver);</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main( )                                                 /*</a:t>
            </a:r>
            <a:r>
              <a:rPr kumimoji="1" lang="zh-CN" altLang="en-US" sz="2400" b="1">
                <a:solidFill>
                  <a:schemeClr val="bg1"/>
                </a:solidFill>
                <a:latin typeface="Arial" charset="0"/>
              </a:rPr>
              <a:t>主函数*</a:t>
            </a:r>
            <a:r>
              <a:rPr kumimoji="1" lang="en-US" altLang="zh-CN" sz="2400" b="1">
                <a:solidFill>
                  <a:schemeClr val="bg1"/>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   float a,b,c,ave;</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    a=3.5;b =4.6;c =7.9;</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    ave=average(a,b,c);                 /*</a:t>
            </a:r>
            <a:r>
              <a:rPr kumimoji="1" lang="zh-CN" altLang="en-US" sz="2400" b="1">
                <a:solidFill>
                  <a:schemeClr val="bg1"/>
                </a:solidFill>
                <a:latin typeface="Arial" charset="0"/>
              </a:rPr>
              <a:t>调用自定义函数</a:t>
            </a:r>
            <a:r>
              <a:rPr kumimoji="1" lang="en-US" altLang="zh-CN" sz="2400" b="1">
                <a:solidFill>
                  <a:schemeClr val="bg1"/>
                </a:solidFill>
                <a:latin typeface="Arial" charset="0"/>
              </a:rPr>
              <a:t>average( )*/ printf(“average=%f ”,ave); </a:t>
            </a:r>
          </a:p>
          <a:p>
            <a:pPr marL="342900" indent="-342900">
              <a:lnSpc>
                <a:spcPct val="90000"/>
              </a:lnSpc>
              <a:spcBef>
                <a:spcPct val="20000"/>
              </a:spcBef>
              <a:buClr>
                <a:schemeClr val="tx2"/>
              </a:buClr>
              <a:buSzPct val="75000"/>
              <a:buFont typeface="Wingdings" pitchFamily="2" charset="2"/>
              <a:buNone/>
            </a:pPr>
            <a:r>
              <a:rPr kumimoji="1" lang="en-US" altLang="zh-CN" sz="2400" b="1">
                <a:solidFill>
                  <a:schemeClr val="bg1"/>
                </a:solidFill>
                <a:latin typeface="Arial" charset="0"/>
              </a:rPr>
              <a:t>}</a:t>
            </a:r>
          </a:p>
        </p:txBody>
      </p:sp>
      <p:sp>
        <p:nvSpPr>
          <p:cNvPr id="319494" name="Rectangle 6"/>
          <p:cNvSpPr>
            <a:spLocks noChangeArrowheads="1"/>
          </p:cNvSpPr>
          <p:nvPr/>
        </p:nvSpPr>
        <p:spPr bwMode="auto">
          <a:xfrm>
            <a:off x="3810000" y="1600200"/>
            <a:ext cx="5334000" cy="3581400"/>
          </a:xfrm>
          <a:prstGeom prst="rect">
            <a:avLst/>
          </a:prstGeom>
          <a:solidFill>
            <a:srgbClr val="FFCC99"/>
          </a:solidFill>
          <a:ln w="9525">
            <a:noFill/>
            <a:miter lim="800000"/>
            <a:headEnd/>
            <a:tailEnd/>
          </a:ln>
        </p:spPr>
        <p:txBody>
          <a:bodyPr wrap="none"/>
          <a:lstStyle/>
          <a:p>
            <a:pPr>
              <a:spcBef>
                <a:spcPct val="20000"/>
              </a:spcBef>
              <a:buClr>
                <a:schemeClr val="tx2"/>
              </a:buClr>
              <a:buSzPct val="75000"/>
              <a:buFont typeface="Wingdings" pitchFamily="2" charset="2"/>
              <a:buNone/>
            </a:pPr>
            <a:r>
              <a:rPr kumimoji="1" lang="en-US" altLang="zh-CN" sz="2400">
                <a:solidFill>
                  <a:srgbClr val="FF3300"/>
                </a:solidFill>
                <a:latin typeface="Arial" charset="0"/>
              </a:rPr>
              <a:t>               </a:t>
            </a:r>
          </a:p>
          <a:p>
            <a:pPr>
              <a:spcBef>
                <a:spcPct val="20000"/>
              </a:spcBef>
              <a:buClr>
                <a:schemeClr val="tx2"/>
              </a:buClr>
              <a:buSzPct val="75000"/>
              <a:buFont typeface="Wingdings" pitchFamily="2" charset="2"/>
              <a:buNone/>
            </a:pPr>
            <a:r>
              <a:rPr kumimoji="1" lang="en-US" altLang="zh-CN" sz="2400">
                <a:solidFill>
                  <a:srgbClr val="FF3300"/>
                </a:solidFill>
                <a:latin typeface="Arial" charset="0"/>
              </a:rPr>
              <a:t>           </a:t>
            </a:r>
            <a:r>
              <a:rPr kumimoji="1" lang="zh-CN" altLang="en-US" sz="2400">
                <a:solidFill>
                  <a:srgbClr val="FF3300"/>
                </a:solidFill>
                <a:latin typeface="Arial" charset="0"/>
                <a:ea typeface="华文细黑" pitchFamily="2" charset="-122"/>
              </a:rPr>
              <a:t>自定义函数一般形式</a:t>
            </a:r>
          </a:p>
          <a:p>
            <a:pPr>
              <a:spcBef>
                <a:spcPct val="20000"/>
              </a:spcBef>
              <a:buClr>
                <a:schemeClr val="tx2"/>
              </a:buClr>
              <a:buSzPct val="75000"/>
              <a:buFont typeface="Wingdings" pitchFamily="2" charset="2"/>
              <a:buNone/>
            </a:pPr>
            <a:endParaRPr kumimoji="1" lang="zh-CN" altLang="en-US" sz="2400">
              <a:solidFill>
                <a:srgbClr val="FF3300"/>
              </a:solidFill>
              <a:latin typeface="Arial" charset="0"/>
            </a:endParaRPr>
          </a:p>
          <a:p>
            <a:pPr>
              <a:spcBef>
                <a:spcPct val="20000"/>
              </a:spcBef>
              <a:buClr>
                <a:schemeClr val="tx2"/>
              </a:buClr>
              <a:buSzPct val="75000"/>
              <a:buFont typeface="Wingdings" pitchFamily="2" charset="2"/>
              <a:buNone/>
            </a:pPr>
            <a:r>
              <a:rPr kumimoji="1" lang="zh-CN" altLang="en-US" sz="2400">
                <a:solidFill>
                  <a:srgbClr val="FF3300"/>
                </a:solidFill>
                <a:latin typeface="Arial" charset="0"/>
              </a:rPr>
              <a:t>    </a:t>
            </a:r>
            <a:r>
              <a:rPr kumimoji="1" lang="zh-CN" altLang="en-US" sz="2400">
                <a:solidFill>
                  <a:srgbClr val="990033"/>
                </a:solidFill>
                <a:latin typeface="华文细黑" pitchFamily="2" charset="-122"/>
                <a:ea typeface="华文细黑" pitchFamily="2" charset="-122"/>
              </a:rPr>
              <a:t>函数类型   函数名</a:t>
            </a:r>
            <a:r>
              <a:rPr kumimoji="1" lang="en-US" altLang="zh-CN" sz="2400">
                <a:solidFill>
                  <a:srgbClr val="990033"/>
                </a:solidFill>
                <a:latin typeface="华文细黑" pitchFamily="2" charset="-122"/>
                <a:ea typeface="华文细黑" pitchFamily="2" charset="-122"/>
              </a:rPr>
              <a:t>(</a:t>
            </a:r>
            <a:r>
              <a:rPr kumimoji="1" lang="zh-CN" altLang="en-US" sz="2400">
                <a:solidFill>
                  <a:srgbClr val="990033"/>
                </a:solidFill>
                <a:latin typeface="华文细黑" pitchFamily="2" charset="-122"/>
                <a:ea typeface="华文细黑" pitchFamily="2" charset="-122"/>
              </a:rPr>
              <a:t>形式参数</a:t>
            </a:r>
            <a:r>
              <a:rPr kumimoji="1" lang="en-US" altLang="zh-CN" sz="2400">
                <a:solidFill>
                  <a:srgbClr val="990033"/>
                </a:solidFill>
                <a:latin typeface="华文细黑" pitchFamily="2" charset="-122"/>
                <a:ea typeface="华文细黑" pitchFamily="2" charset="-122"/>
              </a:rPr>
              <a:t>)</a:t>
            </a:r>
          </a:p>
          <a:p>
            <a:pPr>
              <a:spcBef>
                <a:spcPct val="20000"/>
              </a:spcBef>
              <a:buClr>
                <a:schemeClr val="tx2"/>
              </a:buClr>
              <a:buSzPct val="75000"/>
              <a:buFont typeface="Wingdings" pitchFamily="2" charset="2"/>
              <a:buNone/>
            </a:pPr>
            <a:r>
              <a:rPr kumimoji="1" lang="en-US" altLang="zh-CN" sz="2400">
                <a:solidFill>
                  <a:srgbClr val="990033"/>
                </a:solidFill>
                <a:latin typeface="华文细黑" pitchFamily="2" charset="-122"/>
                <a:ea typeface="华文细黑" pitchFamily="2" charset="-122"/>
              </a:rPr>
              <a:t>    {</a:t>
            </a:r>
          </a:p>
          <a:p>
            <a:pPr>
              <a:spcBef>
                <a:spcPct val="20000"/>
              </a:spcBef>
              <a:buClr>
                <a:schemeClr val="tx2"/>
              </a:buClr>
              <a:buSzPct val="75000"/>
              <a:buFont typeface="Wingdings" pitchFamily="2" charset="2"/>
              <a:buNone/>
            </a:pPr>
            <a:r>
              <a:rPr kumimoji="1" lang="en-US" altLang="zh-CN" sz="2400" b="1">
                <a:solidFill>
                  <a:srgbClr val="990033"/>
                </a:solidFill>
                <a:latin typeface="华文细黑" pitchFamily="2" charset="-122"/>
                <a:ea typeface="华文细黑" pitchFamily="2" charset="-122"/>
              </a:rPr>
              <a:t>       ……      </a:t>
            </a:r>
            <a:r>
              <a:rPr kumimoji="1" lang="en-US" altLang="zh-CN" sz="2400">
                <a:solidFill>
                  <a:srgbClr val="006600"/>
                </a:solidFill>
                <a:latin typeface="华文细黑" pitchFamily="2" charset="-122"/>
                <a:ea typeface="华文细黑" pitchFamily="2" charset="-122"/>
              </a:rPr>
              <a:t>(</a:t>
            </a:r>
            <a:r>
              <a:rPr kumimoji="1" lang="zh-CN" altLang="en-US" sz="2400">
                <a:solidFill>
                  <a:srgbClr val="006600"/>
                </a:solidFill>
                <a:latin typeface="华文细黑" pitchFamily="2" charset="-122"/>
                <a:ea typeface="华文细黑" pitchFamily="2" charset="-122"/>
              </a:rPr>
              <a:t>函数体</a:t>
            </a:r>
            <a:r>
              <a:rPr kumimoji="1" lang="en-US" altLang="zh-CN" sz="2400">
                <a:solidFill>
                  <a:srgbClr val="006600"/>
                </a:solidFill>
                <a:latin typeface="华文细黑" pitchFamily="2" charset="-122"/>
                <a:ea typeface="华文细黑" pitchFamily="2" charset="-122"/>
              </a:rPr>
              <a:t>)</a:t>
            </a:r>
          </a:p>
          <a:p>
            <a:pPr>
              <a:spcBef>
                <a:spcPct val="20000"/>
              </a:spcBef>
              <a:buClr>
                <a:schemeClr val="tx2"/>
              </a:buClr>
              <a:buSzPct val="75000"/>
              <a:buFont typeface="Wingdings" pitchFamily="2" charset="2"/>
              <a:buNone/>
            </a:pPr>
            <a:r>
              <a:rPr kumimoji="1" lang="en-US" altLang="zh-CN" sz="2400">
                <a:solidFill>
                  <a:srgbClr val="990033"/>
                </a:solidFill>
                <a:latin typeface="华文细黑" pitchFamily="2" charset="-122"/>
                <a:ea typeface="华文细黑" pitchFamily="2" charset="-122"/>
              </a:rPr>
              <a:t>    }</a:t>
            </a:r>
          </a:p>
        </p:txBody>
      </p:sp>
      <p:sp>
        <p:nvSpPr>
          <p:cNvPr id="7" name="日期占位符 6"/>
          <p:cNvSpPr>
            <a:spLocks noGrp="1"/>
          </p:cNvSpPr>
          <p:nvPr>
            <p:ph type="dt" sz="half" idx="10"/>
          </p:nvPr>
        </p:nvSpPr>
        <p:spPr/>
        <p:txBody>
          <a:bodyPr/>
          <a:lstStyle/>
          <a:p>
            <a:pPr>
              <a:defRPr/>
            </a:pPr>
            <a:fld id="{372D9B15-E1B8-490C-B654-3DFBDCDFDFD0}" type="datetime1">
              <a:rPr lang="zh-CN" altLang="en-US" smtClean="0"/>
              <a:pPr>
                <a:defRPr/>
              </a:pPr>
              <a:t>2012-9-17</a:t>
            </a:fld>
            <a:endParaRPr lang="en-US" altLang="zh-CN" dirty="0"/>
          </a:p>
        </p:txBody>
      </p:sp>
      <p:sp>
        <p:nvSpPr>
          <p:cNvPr id="8" name="灯片编号占位符 7"/>
          <p:cNvSpPr>
            <a:spLocks noGrp="1"/>
          </p:cNvSpPr>
          <p:nvPr>
            <p:ph type="sldNum" sz="quarter" idx="12"/>
          </p:nvPr>
        </p:nvSpPr>
        <p:spPr/>
        <p:txBody>
          <a:bodyPr/>
          <a:lstStyle/>
          <a:p>
            <a:pPr>
              <a:defRPr/>
            </a:pPr>
            <a:fld id="{76C28267-322E-4F55-83A7-61969821FE8C}" type="slidenum">
              <a:rPr lang="en-US" altLang="zh-CN" smtClean="0"/>
              <a:pPr>
                <a:defRPr/>
              </a:pPr>
              <a:t>32</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493"/>
                                        </p:tgtEl>
                                        <p:attrNameLst>
                                          <p:attrName>style.visibility</p:attrName>
                                        </p:attrNameLst>
                                      </p:cBhvr>
                                      <p:to>
                                        <p:strVal val="visible"/>
                                      </p:to>
                                    </p:set>
                                    <p:animEffect transition="in" filter="blinds(vertical)">
                                      <p:cBhvr>
                                        <p:cTn id="7" dur="500"/>
                                        <p:tgtEl>
                                          <p:spTgt spid="31949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19494"/>
                                        </p:tgtEl>
                                        <p:attrNameLst>
                                          <p:attrName>style.visibility</p:attrName>
                                        </p:attrNameLst>
                                      </p:cBhvr>
                                      <p:to>
                                        <p:strVal val="visible"/>
                                      </p:to>
                                    </p:set>
                                    <p:anim calcmode="lin" valueType="num">
                                      <p:cBhvr additive="base">
                                        <p:cTn id="12" dur="500" fill="hold"/>
                                        <p:tgtEl>
                                          <p:spTgt spid="319494"/>
                                        </p:tgtEl>
                                        <p:attrNameLst>
                                          <p:attrName>ppt_x</p:attrName>
                                        </p:attrNameLst>
                                      </p:cBhvr>
                                      <p:tavLst>
                                        <p:tav tm="0">
                                          <p:val>
                                            <p:strVal val="1+#ppt_w/2"/>
                                          </p:val>
                                        </p:tav>
                                        <p:tav tm="100000">
                                          <p:val>
                                            <p:strVal val="#ppt_x"/>
                                          </p:val>
                                        </p:tav>
                                      </p:tavLst>
                                    </p:anim>
                                    <p:anim calcmode="lin" valueType="num">
                                      <p:cBhvr additive="base">
                                        <p:cTn id="13" dur="500" fill="hold"/>
                                        <p:tgtEl>
                                          <p:spTgt spid="319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animBg="1"/>
      <p:bldP spid="319494" grpId="0" animBg="1" autoUpdateAnimBg="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solidFill>
                  <a:srgbClr val="FF3300"/>
                </a:solidFill>
                <a:ea typeface="华文细黑" pitchFamily="2" charset="-122"/>
              </a:rPr>
              <a:t>more string functions</a:t>
            </a:r>
            <a:r>
              <a:rPr lang="en-US" altLang="zh-CN" smtClean="0">
                <a:solidFill>
                  <a:srgbClr val="FF3300"/>
                </a:solidFill>
                <a:latin typeface="宋体" pitchFamily="2" charset="-122"/>
              </a:rPr>
              <a:t>…</a:t>
            </a:r>
            <a:endParaRPr lang="en-US" altLang="zh-CN" smtClean="0">
              <a:solidFill>
                <a:srgbClr val="FF3300"/>
              </a:solidFill>
            </a:endParaRPr>
          </a:p>
        </p:txBody>
      </p:sp>
      <p:sp>
        <p:nvSpPr>
          <p:cNvPr id="69635" name="Rectangle 3"/>
          <p:cNvSpPr>
            <a:spLocks noGrp="1" noChangeArrowheads="1"/>
          </p:cNvSpPr>
          <p:nvPr>
            <p:ph type="body" idx="1"/>
          </p:nvPr>
        </p:nvSpPr>
        <p:spPr>
          <a:xfrm>
            <a:off x="457200" y="1628775"/>
            <a:ext cx="8229600" cy="1728788"/>
          </a:xfrm>
        </p:spPr>
        <p:txBody>
          <a:bodyPr/>
          <a:lstStyle/>
          <a:p>
            <a:pPr eaLnBrk="1" hangingPunct="1">
              <a:lnSpc>
                <a:spcPct val="90000"/>
              </a:lnSpc>
              <a:buFont typeface="Wingdings" pitchFamily="2" charset="2"/>
              <a:buNone/>
            </a:pPr>
            <a:r>
              <a:rPr lang="en-US" altLang="zh-CN" smtClean="0">
                <a:ea typeface="华文细黑" pitchFamily="2" charset="-122"/>
              </a:rPr>
              <a:t>⑥</a:t>
            </a:r>
            <a:r>
              <a:rPr lang="en-US" altLang="zh-CN" smtClean="0">
                <a:solidFill>
                  <a:srgbClr val="A50021"/>
                </a:solidFill>
                <a:ea typeface="华文细黑" pitchFamily="2" charset="-122"/>
              </a:rPr>
              <a:t>strupr( )</a:t>
            </a:r>
            <a:r>
              <a:rPr lang="zh-CN" altLang="en-US" smtClean="0">
                <a:solidFill>
                  <a:srgbClr val="A50021"/>
                </a:solidFill>
                <a:ea typeface="华文细黑" pitchFamily="2" charset="-122"/>
              </a:rPr>
              <a:t>和</a:t>
            </a:r>
            <a:r>
              <a:rPr lang="en-US" altLang="zh-CN" smtClean="0">
                <a:solidFill>
                  <a:srgbClr val="A50021"/>
                </a:solidFill>
                <a:ea typeface="华文细黑" pitchFamily="2" charset="-122"/>
              </a:rPr>
              <a:t>strlwr( )</a:t>
            </a:r>
            <a:r>
              <a:rPr lang="en-US" altLang="zh-CN" smtClean="0">
                <a:ea typeface="华文细黑" pitchFamily="2" charset="-122"/>
              </a:rPr>
              <a:t>  </a:t>
            </a:r>
            <a:r>
              <a:rPr lang="zh-CN" altLang="en-US" smtClean="0">
                <a:ea typeface="华文细黑" pitchFamily="2" charset="-122"/>
              </a:rPr>
              <a:t>大小写转换函数</a:t>
            </a:r>
          </a:p>
          <a:p>
            <a:pPr eaLnBrk="1" hangingPunct="1">
              <a:lnSpc>
                <a:spcPct val="90000"/>
              </a:lnSpc>
              <a:buFont typeface="Wingdings" pitchFamily="2" charset="2"/>
              <a:buNone/>
            </a:pPr>
            <a:r>
              <a:rPr lang="zh-CN" altLang="en-US" smtClean="0">
                <a:ea typeface="华文细黑" pitchFamily="2" charset="-122"/>
              </a:rPr>
              <a:t>    </a:t>
            </a:r>
            <a:r>
              <a:rPr lang="en-US" altLang="zh-CN" smtClean="0">
                <a:solidFill>
                  <a:srgbClr val="3333FF"/>
                </a:solidFill>
                <a:ea typeface="华文细黑" pitchFamily="2" charset="-122"/>
              </a:rPr>
              <a:t>strupr(</a:t>
            </a:r>
            <a:r>
              <a:rPr lang="zh-CN" altLang="en-US" smtClean="0">
                <a:solidFill>
                  <a:srgbClr val="FF3300"/>
                </a:solidFill>
                <a:ea typeface="华文细黑" pitchFamily="2" charset="-122"/>
              </a:rPr>
              <a:t>字符串</a:t>
            </a:r>
            <a:r>
              <a:rPr lang="en-US" altLang="zh-CN" smtClean="0">
                <a:solidFill>
                  <a:srgbClr val="3333FF"/>
                </a:solidFill>
                <a:ea typeface="华文细黑" pitchFamily="2" charset="-122"/>
              </a:rPr>
              <a:t>)</a:t>
            </a:r>
            <a:r>
              <a:rPr lang="en-US" altLang="zh-CN" smtClean="0">
                <a:ea typeface="华文细黑" pitchFamily="2" charset="-122"/>
              </a:rPr>
              <a:t>    </a:t>
            </a:r>
            <a:r>
              <a:rPr lang="zh-CN" altLang="en-US" smtClean="0">
                <a:ea typeface="华文细黑" pitchFamily="2" charset="-122"/>
              </a:rPr>
              <a:t>小写→大写</a:t>
            </a:r>
          </a:p>
          <a:p>
            <a:pPr eaLnBrk="1" hangingPunct="1">
              <a:lnSpc>
                <a:spcPct val="90000"/>
              </a:lnSpc>
              <a:buFont typeface="Wingdings" pitchFamily="2" charset="2"/>
              <a:buNone/>
            </a:pPr>
            <a:r>
              <a:rPr lang="zh-CN" altLang="en-US" smtClean="0">
                <a:ea typeface="华文细黑" pitchFamily="2" charset="-122"/>
              </a:rPr>
              <a:t>    </a:t>
            </a:r>
            <a:r>
              <a:rPr lang="en-US" altLang="zh-CN" smtClean="0">
                <a:solidFill>
                  <a:srgbClr val="3333FF"/>
                </a:solidFill>
                <a:ea typeface="华文细黑" pitchFamily="2" charset="-122"/>
              </a:rPr>
              <a:t>strlwr(</a:t>
            </a:r>
            <a:r>
              <a:rPr lang="zh-CN" altLang="en-US" smtClean="0">
                <a:solidFill>
                  <a:srgbClr val="FF3300"/>
                </a:solidFill>
                <a:ea typeface="华文细黑" pitchFamily="2" charset="-122"/>
              </a:rPr>
              <a:t>字符串</a:t>
            </a:r>
            <a:r>
              <a:rPr lang="en-US" altLang="zh-CN" smtClean="0">
                <a:solidFill>
                  <a:srgbClr val="3333FF"/>
                </a:solidFill>
                <a:ea typeface="华文细黑" pitchFamily="2" charset="-122"/>
              </a:rPr>
              <a:t>)</a:t>
            </a:r>
            <a:r>
              <a:rPr lang="en-US" altLang="zh-CN" smtClean="0">
                <a:ea typeface="华文细黑" pitchFamily="2" charset="-122"/>
              </a:rPr>
              <a:t>    </a:t>
            </a:r>
            <a:r>
              <a:rPr lang="zh-CN" altLang="en-US" smtClean="0">
                <a:ea typeface="华文细黑" pitchFamily="2" charset="-122"/>
              </a:rPr>
              <a:t>大写→小写</a:t>
            </a:r>
          </a:p>
        </p:txBody>
      </p:sp>
      <p:sp>
        <p:nvSpPr>
          <p:cNvPr id="100356" name="Text Box 4"/>
          <p:cNvSpPr txBox="1">
            <a:spLocks noChangeArrowheads="1"/>
          </p:cNvSpPr>
          <p:nvPr/>
        </p:nvSpPr>
        <p:spPr bwMode="auto">
          <a:xfrm>
            <a:off x="755650" y="2565400"/>
            <a:ext cx="7272338" cy="3765550"/>
          </a:xfrm>
          <a:prstGeom prst="rect">
            <a:avLst/>
          </a:prstGeom>
          <a:solidFill>
            <a:srgbClr val="993366"/>
          </a:solidFill>
          <a:ln w="22225">
            <a:solidFill>
              <a:srgbClr val="FF6600"/>
            </a:solidFill>
            <a:miter lim="800000"/>
            <a:headEnd/>
            <a:tailEnd/>
          </a:ln>
        </p:spPr>
        <p:txBody>
          <a:bodyPr>
            <a:spAutoFit/>
          </a:bodyPr>
          <a:lstStyle/>
          <a:p>
            <a:r>
              <a:rPr lang="en-US" altLang="zh-CN" sz="2400">
                <a:solidFill>
                  <a:schemeClr val="bg1"/>
                </a:solidFill>
              </a:rPr>
              <a:t>#include &lt;string.h&gt;</a:t>
            </a:r>
          </a:p>
          <a:p>
            <a:r>
              <a:rPr lang="en-US" altLang="zh-CN" sz="2400">
                <a:solidFill>
                  <a:schemeClr val="bg1"/>
                </a:solidFill>
              </a:rPr>
              <a:t>main()</a:t>
            </a:r>
          </a:p>
          <a:p>
            <a:r>
              <a:rPr lang="en-US" altLang="zh-CN" sz="2400">
                <a:solidFill>
                  <a:schemeClr val="bg1"/>
                </a:solidFill>
              </a:rPr>
              <a:t>{  </a:t>
            </a:r>
          </a:p>
          <a:p>
            <a:r>
              <a:rPr lang="en-US" altLang="zh-CN" sz="2400">
                <a:solidFill>
                  <a:schemeClr val="bg1"/>
                </a:solidFill>
              </a:rPr>
              <a:t>     char s[50];</a:t>
            </a:r>
          </a:p>
          <a:p>
            <a:r>
              <a:rPr lang="en-US" altLang="zh-CN" sz="2400">
                <a:solidFill>
                  <a:schemeClr val="bg1"/>
                </a:solidFill>
              </a:rPr>
              <a:t>     clrscr();</a:t>
            </a:r>
          </a:p>
          <a:p>
            <a:r>
              <a:rPr lang="en-US" altLang="zh-CN" sz="2400">
                <a:solidFill>
                  <a:schemeClr val="bg1"/>
                </a:solidFill>
              </a:rPr>
              <a:t>     printf("Input the string of lower case:");</a:t>
            </a:r>
          </a:p>
          <a:p>
            <a:r>
              <a:rPr lang="en-US" altLang="zh-CN" sz="2400">
                <a:solidFill>
                  <a:schemeClr val="bg1"/>
                </a:solidFill>
              </a:rPr>
              <a:t>     gets(s);</a:t>
            </a:r>
          </a:p>
          <a:p>
            <a:r>
              <a:rPr lang="en-US" altLang="zh-CN" sz="2400">
                <a:solidFill>
                  <a:schemeClr val="bg1"/>
                </a:solidFill>
              </a:rPr>
              <a:t>     strupr(s);</a:t>
            </a:r>
          </a:p>
          <a:p>
            <a:r>
              <a:rPr lang="en-US" altLang="zh-CN" sz="2400">
                <a:solidFill>
                  <a:schemeClr val="bg1"/>
                </a:solidFill>
              </a:rPr>
              <a:t>     printf("The string after strupr is:%s\n",s);</a:t>
            </a:r>
          </a:p>
          <a:p>
            <a:r>
              <a:rPr lang="en-US" altLang="zh-CN" sz="2400">
                <a:solidFill>
                  <a:schemeClr val="bg1"/>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 calcmode="lin" valueType="num">
                                      <p:cBhvr additive="base">
                                        <p:cTn id="7" dur="500" fill="hold"/>
                                        <p:tgtEl>
                                          <p:spTgt spid="100356"/>
                                        </p:tgtEl>
                                        <p:attrNameLst>
                                          <p:attrName>ppt_x</p:attrName>
                                        </p:attrNameLst>
                                      </p:cBhvr>
                                      <p:tavLst>
                                        <p:tav tm="0">
                                          <p:val>
                                            <p:strVal val="1+#ppt_w/2"/>
                                          </p:val>
                                        </p:tav>
                                        <p:tav tm="100000">
                                          <p:val>
                                            <p:strVal val="#ppt_x"/>
                                          </p:val>
                                        </p:tav>
                                      </p:tavLst>
                                    </p:anim>
                                    <p:anim calcmode="lin" valueType="num">
                                      <p:cBhvr additive="base">
                                        <p:cTn id="8" dur="500" fill="hold"/>
                                        <p:tgtEl>
                                          <p:spTgt spid="100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nimBg="1"/>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457200"/>
            <a:ext cx="8229600" cy="739775"/>
          </a:xfrm>
        </p:spPr>
        <p:txBody>
          <a:bodyPr/>
          <a:lstStyle/>
          <a:p>
            <a:pPr algn="ctr" eaLnBrk="1" hangingPunct="1"/>
            <a:r>
              <a:rPr lang="zh-CN" altLang="en-US" sz="4000" smtClean="0">
                <a:solidFill>
                  <a:srgbClr val="99FF66"/>
                </a:solidFill>
                <a:ea typeface="华文细黑" pitchFamily="2" charset="-122"/>
              </a:rPr>
              <a:t>第五章作业</a:t>
            </a:r>
            <a:r>
              <a:rPr lang="zh-CN" altLang="en-US" sz="4000" smtClean="0"/>
              <a:t> </a:t>
            </a:r>
          </a:p>
        </p:txBody>
      </p:sp>
      <p:sp>
        <p:nvSpPr>
          <p:cNvPr id="70659" name="Rectangle 3"/>
          <p:cNvSpPr>
            <a:spLocks noGrp="1" noChangeArrowheads="1"/>
          </p:cNvSpPr>
          <p:nvPr>
            <p:ph type="body" idx="1"/>
          </p:nvPr>
        </p:nvSpPr>
        <p:spPr>
          <a:xfrm>
            <a:off x="457200" y="1341438"/>
            <a:ext cx="8229600" cy="4535487"/>
          </a:xfrm>
        </p:spPr>
        <p:txBody>
          <a:bodyPr>
            <a:normAutofit lnSpcReduction="10000"/>
          </a:bodyPr>
          <a:lstStyle/>
          <a:p>
            <a:pPr eaLnBrk="1" hangingPunct="1">
              <a:lnSpc>
                <a:spcPct val="80000"/>
              </a:lnSpc>
              <a:buFont typeface="Wingdings" pitchFamily="2" charset="2"/>
              <a:buNone/>
            </a:pPr>
            <a:r>
              <a:rPr lang="zh-CN" altLang="en-US" sz="2600" smtClean="0">
                <a:solidFill>
                  <a:srgbClr val="FF3300"/>
                </a:solidFill>
                <a:ea typeface="华文细黑" pitchFamily="2" charset="-122"/>
              </a:rPr>
              <a:t>一、编程题</a:t>
            </a:r>
          </a:p>
          <a:p>
            <a:pPr eaLnBrk="1" hangingPunct="1">
              <a:lnSpc>
                <a:spcPct val="80000"/>
              </a:lnSpc>
              <a:buFont typeface="Wingdings" pitchFamily="2" charset="2"/>
              <a:buNone/>
            </a:pPr>
            <a:r>
              <a:rPr lang="zh-CN" altLang="en-US" sz="2600" smtClean="0">
                <a:solidFill>
                  <a:schemeClr val="bg1"/>
                </a:solidFill>
                <a:ea typeface="华文细黑" pitchFamily="2" charset="-122"/>
              </a:rPr>
              <a:t>   </a:t>
            </a:r>
            <a:r>
              <a:rPr lang="en-US" altLang="zh-CN" sz="2600" smtClean="0">
                <a:solidFill>
                  <a:srgbClr val="66FFFF"/>
                </a:solidFill>
                <a:ea typeface="华文细黑" pitchFamily="2" charset="-122"/>
              </a:rPr>
              <a:t>【</a:t>
            </a:r>
            <a:r>
              <a:rPr lang="zh-CN" altLang="en-US" sz="2600" smtClean="0">
                <a:solidFill>
                  <a:srgbClr val="66FFFF"/>
                </a:solidFill>
                <a:ea typeface="华文细黑" pitchFamily="2" charset="-122"/>
              </a:rPr>
              <a:t>要求</a:t>
            </a:r>
            <a:r>
              <a:rPr lang="en-US" altLang="zh-CN" sz="2600" smtClean="0">
                <a:solidFill>
                  <a:srgbClr val="66FFFF"/>
                </a:solidFill>
                <a:ea typeface="华文细黑" pitchFamily="2" charset="-122"/>
              </a:rPr>
              <a:t>】</a:t>
            </a:r>
            <a:r>
              <a:rPr lang="zh-CN" altLang="en-US" sz="2600" smtClean="0">
                <a:solidFill>
                  <a:srgbClr val="FFFF00"/>
                </a:solidFill>
                <a:ea typeface="华文细黑" pitchFamily="2" charset="-122"/>
              </a:rPr>
              <a:t>所有编程题须上机调试通过，源程序及运行结果用作业纸上交。</a:t>
            </a:r>
          </a:p>
          <a:p>
            <a:pPr eaLnBrk="1" hangingPunct="1">
              <a:lnSpc>
                <a:spcPct val="80000"/>
              </a:lnSpc>
              <a:buFont typeface="Wingdings" pitchFamily="2" charset="2"/>
              <a:buNone/>
            </a:pPr>
            <a:endParaRPr lang="zh-CN" altLang="en-US" sz="2600" smtClean="0">
              <a:solidFill>
                <a:srgbClr val="FFFF00"/>
              </a:solidFill>
              <a:ea typeface="华文细黑" pitchFamily="2" charset="-122"/>
            </a:endParaRPr>
          </a:p>
          <a:p>
            <a:pPr eaLnBrk="1" hangingPunct="1">
              <a:lnSpc>
                <a:spcPct val="80000"/>
              </a:lnSpc>
              <a:buFont typeface="Wingdings" pitchFamily="2" charset="2"/>
              <a:buNone/>
            </a:pPr>
            <a:r>
              <a:rPr lang="en-US" altLang="zh-CN" sz="2800" smtClean="0">
                <a:solidFill>
                  <a:schemeClr val="bg1"/>
                </a:solidFill>
                <a:latin typeface="Times New Roman" pitchFamily="18" charset="0"/>
                <a:ea typeface="华文细黑" pitchFamily="2" charset="-122"/>
              </a:rPr>
              <a:t>1</a:t>
            </a:r>
            <a:r>
              <a:rPr lang="zh-CN" altLang="en-US" sz="2800" smtClean="0">
                <a:solidFill>
                  <a:schemeClr val="bg1"/>
                </a:solidFill>
                <a:latin typeface="Times New Roman" pitchFamily="18" charset="0"/>
                <a:ea typeface="华文细黑" pitchFamily="2" charset="-122"/>
              </a:rPr>
              <a:t>、编一个程序，产生</a:t>
            </a:r>
            <a:r>
              <a:rPr lang="en-US" altLang="zh-CN" sz="2800" smtClean="0">
                <a:solidFill>
                  <a:schemeClr val="bg1"/>
                </a:solidFill>
                <a:latin typeface="Times New Roman" pitchFamily="18" charset="0"/>
                <a:ea typeface="华文细黑" pitchFamily="2" charset="-122"/>
              </a:rPr>
              <a:t>30</a:t>
            </a:r>
            <a:r>
              <a:rPr lang="zh-CN" altLang="en-US" sz="2800" smtClean="0">
                <a:solidFill>
                  <a:schemeClr val="bg1"/>
                </a:solidFill>
                <a:latin typeface="Times New Roman" pitchFamily="18" charset="0"/>
                <a:ea typeface="华文细黑" pitchFamily="2" charset="-122"/>
              </a:rPr>
              <a:t>个随机整数，存入数组，用冒泡法和选择法分别对其进行排序。要求显示排序前后的数据情况，且循环结构中的数组下标应从</a:t>
            </a:r>
            <a:r>
              <a:rPr lang="en-US" altLang="zh-CN" sz="2800" smtClean="0">
                <a:solidFill>
                  <a:schemeClr val="bg1"/>
                </a:solidFill>
                <a:latin typeface="Times New Roman" pitchFamily="18" charset="0"/>
                <a:ea typeface="华文细黑" pitchFamily="2" charset="-122"/>
              </a:rPr>
              <a:t>0</a:t>
            </a:r>
            <a:r>
              <a:rPr lang="zh-CN" altLang="en-US" sz="2800" smtClean="0">
                <a:solidFill>
                  <a:schemeClr val="bg1"/>
                </a:solidFill>
                <a:latin typeface="Times New Roman" pitchFamily="18" charset="0"/>
                <a:ea typeface="华文细黑" pitchFamily="2" charset="-122"/>
              </a:rPr>
              <a:t>开始。</a:t>
            </a:r>
          </a:p>
          <a:p>
            <a:pPr eaLnBrk="1" hangingPunct="1">
              <a:lnSpc>
                <a:spcPct val="80000"/>
              </a:lnSpc>
              <a:spcBef>
                <a:spcPct val="50000"/>
              </a:spcBef>
              <a:buFont typeface="Wingdings" pitchFamily="2" charset="2"/>
              <a:buNone/>
            </a:pPr>
            <a:r>
              <a:rPr lang="en-US" altLang="zh-CN" sz="2800" smtClean="0">
                <a:solidFill>
                  <a:schemeClr val="bg1"/>
                </a:solidFill>
                <a:latin typeface="Times New Roman" pitchFamily="18" charset="0"/>
                <a:ea typeface="华文细黑" pitchFamily="2" charset="-122"/>
              </a:rPr>
              <a:t>2</a:t>
            </a:r>
            <a:r>
              <a:rPr lang="zh-CN" altLang="en-US" sz="2800" smtClean="0">
                <a:solidFill>
                  <a:schemeClr val="bg1"/>
                </a:solidFill>
                <a:latin typeface="Times New Roman" pitchFamily="18" charset="0"/>
                <a:ea typeface="华文细黑" pitchFamily="2" charset="-122"/>
              </a:rPr>
              <a:t>、编一个程序，由键盘输入</a:t>
            </a:r>
            <a:r>
              <a:rPr lang="en-US" altLang="zh-CN" sz="2800" smtClean="0">
                <a:solidFill>
                  <a:schemeClr val="bg1"/>
                </a:solidFill>
                <a:latin typeface="Times New Roman" pitchFamily="18" charset="0"/>
                <a:ea typeface="华文细黑" pitchFamily="2" charset="-122"/>
              </a:rPr>
              <a:t>26</a:t>
            </a:r>
            <a:r>
              <a:rPr lang="zh-CN" altLang="en-US" sz="2800" smtClean="0">
                <a:solidFill>
                  <a:schemeClr val="bg1"/>
                </a:solidFill>
                <a:latin typeface="Times New Roman" pitchFamily="18" charset="0"/>
                <a:ea typeface="华文细黑" pitchFamily="2" charset="-122"/>
              </a:rPr>
              <a:t>个英文字母中的任何一个，程序应能显示该字母的位置。由键盘连续</a:t>
            </a:r>
            <a:r>
              <a:rPr lang="en-US" altLang="zh-CN" sz="2800" smtClean="0">
                <a:solidFill>
                  <a:schemeClr val="bg1"/>
                </a:solidFill>
                <a:latin typeface="Times New Roman" pitchFamily="18" charset="0"/>
                <a:ea typeface="华文细黑" pitchFamily="2" charset="-122"/>
              </a:rPr>
              <a:t>30</a:t>
            </a:r>
            <a:r>
              <a:rPr lang="zh-CN" altLang="en-US" sz="2800" smtClean="0">
                <a:solidFill>
                  <a:schemeClr val="bg1"/>
                </a:solidFill>
                <a:latin typeface="Times New Roman" pitchFamily="18" charset="0"/>
                <a:ea typeface="华文细黑" pitchFamily="2" charset="-122"/>
              </a:rPr>
              <a:t>个英文字母后，能够按字母顺序显示出来 </a:t>
            </a:r>
            <a:r>
              <a:rPr lang="en-US" altLang="zh-CN" sz="2800" smtClean="0">
                <a:solidFill>
                  <a:schemeClr val="bg1"/>
                </a:solidFill>
                <a:latin typeface="Times New Roman" pitchFamily="18" charset="0"/>
                <a:ea typeface="华文细黑" pitchFamily="2" charset="-122"/>
              </a:rPr>
              <a:t>(</a:t>
            </a:r>
            <a:r>
              <a:rPr lang="zh-CN" altLang="en-US" sz="2800" smtClean="0">
                <a:solidFill>
                  <a:schemeClr val="bg1"/>
                </a:solidFill>
                <a:latin typeface="Times New Roman" pitchFamily="18" charset="0"/>
                <a:ea typeface="华文细黑" pitchFamily="2" charset="-122"/>
              </a:rPr>
              <a:t>输入字母时可以随机输入，重复的字母只显示一次） 。</a:t>
            </a:r>
          </a:p>
        </p:txBody>
      </p:sp>
    </p:spTree>
  </p:cSld>
  <p:clrMapOvr>
    <a:masterClrMapping/>
  </p:clrMapOvr>
  <p:transition>
    <p:blinds dir="vert"/>
  </p:transition>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ChangeArrowheads="1"/>
          </p:cNvSpPr>
          <p:nvPr/>
        </p:nvSpPr>
        <p:spPr bwMode="auto">
          <a:xfrm>
            <a:off x="395288" y="1371600"/>
            <a:ext cx="8569325" cy="4422775"/>
          </a:xfrm>
          <a:prstGeom prst="rect">
            <a:avLst/>
          </a:prstGeom>
          <a:noFill/>
          <a:ln w="9525">
            <a:noFill/>
            <a:miter lim="800000"/>
            <a:headEnd/>
            <a:tailEnd/>
          </a:ln>
        </p:spPr>
        <p:txBody>
          <a:bodyPr anchor="ctr">
            <a:spAutoFit/>
          </a:bodyPr>
          <a:lstStyle/>
          <a:p>
            <a:pPr indent="269875"/>
            <a:endParaRPr lang="en-US" altLang="zh-CN" sz="2000">
              <a:solidFill>
                <a:schemeClr val="bg1"/>
              </a:solidFill>
              <a:latin typeface="Times New Roman" pitchFamily="18" charset="0"/>
              <a:ea typeface="华文细黑" pitchFamily="2" charset="-122"/>
            </a:endParaRPr>
          </a:p>
          <a:p>
            <a:pPr indent="269875"/>
            <a:r>
              <a:rPr lang="en-US" altLang="zh-CN" sz="2800">
                <a:solidFill>
                  <a:schemeClr val="bg1"/>
                </a:solidFill>
                <a:latin typeface="Times New Roman" pitchFamily="18" charset="0"/>
                <a:ea typeface="华文细黑" pitchFamily="2" charset="-122"/>
              </a:rPr>
              <a:t>3</a:t>
            </a:r>
            <a:r>
              <a:rPr lang="zh-CN" altLang="en-US" sz="2800">
                <a:solidFill>
                  <a:schemeClr val="bg1"/>
                </a:solidFill>
                <a:latin typeface="Times New Roman" pitchFamily="18" charset="0"/>
                <a:ea typeface="华文细黑" pitchFamily="2" charset="-122"/>
              </a:rPr>
              <a:t>、  从键盘任意输入</a:t>
            </a:r>
            <a:r>
              <a:rPr lang="en-US" altLang="zh-CN" sz="2800">
                <a:solidFill>
                  <a:schemeClr val="bg1"/>
                </a:solidFill>
                <a:latin typeface="Times New Roman" pitchFamily="18" charset="0"/>
                <a:ea typeface="华文细黑" pitchFamily="2" charset="-122"/>
              </a:rPr>
              <a:t>10</a:t>
            </a:r>
            <a:r>
              <a:rPr lang="zh-CN" altLang="en-US" sz="2800">
                <a:solidFill>
                  <a:schemeClr val="bg1"/>
                </a:solidFill>
                <a:latin typeface="Times New Roman" pitchFamily="18" charset="0"/>
                <a:ea typeface="华文细黑" pitchFamily="2" charset="-122"/>
              </a:rPr>
              <a:t>个整数，用函数编程实现将其中最大数与最小数的位置对换后，再输出调整后的数组。</a:t>
            </a:r>
          </a:p>
          <a:p>
            <a:pPr indent="269875"/>
            <a:endParaRPr lang="zh-CN" altLang="en-US" sz="2000">
              <a:solidFill>
                <a:schemeClr val="bg1"/>
              </a:solidFill>
              <a:latin typeface="Times New Roman" pitchFamily="18" charset="0"/>
              <a:ea typeface="华文细黑" pitchFamily="2" charset="-122"/>
            </a:endParaRPr>
          </a:p>
          <a:p>
            <a:pPr indent="269875"/>
            <a:r>
              <a:rPr lang="en-US" altLang="zh-CN" sz="2800">
                <a:solidFill>
                  <a:schemeClr val="bg1"/>
                </a:solidFill>
                <a:latin typeface="Times New Roman" pitchFamily="18" charset="0"/>
                <a:ea typeface="华文细黑" pitchFamily="2" charset="-122"/>
              </a:rPr>
              <a:t>4</a:t>
            </a:r>
            <a:r>
              <a:rPr lang="zh-CN" altLang="en-US" sz="2800">
                <a:solidFill>
                  <a:schemeClr val="bg1"/>
                </a:solidFill>
                <a:latin typeface="Times New Roman" pitchFamily="18" charset="0"/>
                <a:ea typeface="华文细黑" pitchFamily="2" charset="-122"/>
              </a:rPr>
              <a:t>、输入一行字符，统计其中的英文字符、数字字符、空格和其他字符的个数。</a:t>
            </a:r>
          </a:p>
          <a:p>
            <a:pPr indent="269875"/>
            <a:endParaRPr lang="zh-CN" altLang="en-US" sz="2000">
              <a:solidFill>
                <a:schemeClr val="bg1"/>
              </a:solidFill>
              <a:latin typeface="Times New Roman" pitchFamily="18" charset="0"/>
              <a:ea typeface="华文细黑" pitchFamily="2" charset="-122"/>
            </a:endParaRPr>
          </a:p>
          <a:p>
            <a:pPr indent="269875"/>
            <a:r>
              <a:rPr lang="en-US" altLang="zh-CN" sz="2800">
                <a:solidFill>
                  <a:schemeClr val="bg1"/>
                </a:solidFill>
                <a:latin typeface="Times New Roman" pitchFamily="18" charset="0"/>
                <a:ea typeface="华文细黑" pitchFamily="2" charset="-122"/>
              </a:rPr>
              <a:t>5</a:t>
            </a:r>
            <a:r>
              <a:rPr lang="zh-CN" altLang="en-US" sz="2800">
                <a:solidFill>
                  <a:schemeClr val="bg1"/>
                </a:solidFill>
                <a:latin typeface="Times New Roman" pitchFamily="18" charset="0"/>
                <a:ea typeface="华文细黑" pitchFamily="2" charset="-122"/>
              </a:rPr>
              <a:t>、编写一个函数</a:t>
            </a:r>
            <a:r>
              <a:rPr lang="en-US" altLang="zh-CN" sz="2800">
                <a:solidFill>
                  <a:schemeClr val="bg1"/>
                </a:solidFill>
                <a:latin typeface="Times New Roman" pitchFamily="18" charset="0"/>
                <a:ea typeface="华文细黑" pitchFamily="2" charset="-122"/>
              </a:rPr>
              <a:t>Inverse()</a:t>
            </a:r>
            <a:r>
              <a:rPr lang="zh-CN" altLang="en-US" sz="2800">
                <a:solidFill>
                  <a:schemeClr val="bg1"/>
                </a:solidFill>
                <a:latin typeface="Times New Roman" pitchFamily="18" charset="0"/>
                <a:ea typeface="华文细黑" pitchFamily="2" charset="-122"/>
              </a:rPr>
              <a:t>，实现将字符数组中的字符串逆序存放的功能。</a:t>
            </a:r>
            <a:r>
              <a:rPr lang="zh-CN" altLang="en-US" sz="2800">
                <a:solidFill>
                  <a:schemeClr val="bg1"/>
                </a:solidFill>
                <a:latin typeface="华文细黑" pitchFamily="2" charset="-122"/>
                <a:ea typeface="华文细黑" pitchFamily="2" charset="-122"/>
              </a:rPr>
              <a:t> </a:t>
            </a:r>
          </a:p>
          <a:p>
            <a:pPr indent="269875"/>
            <a:r>
              <a:rPr lang="zh-CN" altLang="en-US" sz="2800">
                <a:solidFill>
                  <a:schemeClr val="bg1"/>
                </a:solidFill>
                <a:latin typeface="华文细黑" pitchFamily="2" charset="-122"/>
                <a:ea typeface="华文细黑" pitchFamily="2" charset="-122"/>
              </a:rPr>
              <a:t> </a:t>
            </a:r>
          </a:p>
        </p:txBody>
      </p:sp>
    </p:spTree>
  </p:cSld>
  <p:clrMapOvr>
    <a:masterClrMapping/>
  </p:clrMapOvr>
  <p:transition>
    <p:blinds dir="vert"/>
  </p:transition>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ChangeArrowheads="1"/>
          </p:cNvSpPr>
          <p:nvPr/>
        </p:nvSpPr>
        <p:spPr bwMode="auto">
          <a:xfrm>
            <a:off x="539750" y="1052513"/>
            <a:ext cx="8280400" cy="1373187"/>
          </a:xfrm>
          <a:prstGeom prst="rect">
            <a:avLst/>
          </a:prstGeom>
          <a:noFill/>
          <a:ln w="9525">
            <a:noFill/>
            <a:miter lim="800000"/>
            <a:headEnd/>
            <a:tailEnd/>
          </a:ln>
        </p:spPr>
        <p:txBody>
          <a:bodyPr anchor="ctr">
            <a:spAutoFit/>
          </a:bodyPr>
          <a:lstStyle/>
          <a:p>
            <a:r>
              <a:rPr lang="en-US" altLang="zh-CN" sz="2800">
                <a:solidFill>
                  <a:schemeClr val="bg1"/>
                </a:solidFill>
                <a:latin typeface="Times New Roman" pitchFamily="18" charset="0"/>
                <a:ea typeface="华文细黑" pitchFamily="2" charset="-122"/>
              </a:rPr>
              <a:t>6</a:t>
            </a:r>
            <a:r>
              <a:rPr lang="zh-CN" altLang="en-US" sz="2800">
                <a:solidFill>
                  <a:schemeClr val="bg1"/>
                </a:solidFill>
                <a:latin typeface="Times New Roman" pitchFamily="18" charset="0"/>
                <a:ea typeface="华文细黑" pitchFamily="2" charset="-122"/>
              </a:rPr>
              <a:t>、不用函数</a:t>
            </a:r>
            <a:r>
              <a:rPr lang="pl-PL" altLang="zh-CN" sz="2800">
                <a:solidFill>
                  <a:schemeClr val="bg1"/>
                </a:solidFill>
                <a:latin typeface="Times New Roman" pitchFamily="18" charset="0"/>
                <a:ea typeface="华文细黑" pitchFamily="2" charset="-122"/>
              </a:rPr>
              <a:t>strcat()</a:t>
            </a:r>
            <a:r>
              <a:rPr lang="zh-CN" altLang="pl-PL" sz="2800">
                <a:solidFill>
                  <a:schemeClr val="bg1"/>
                </a:solidFill>
                <a:latin typeface="Times New Roman" pitchFamily="18" charset="0"/>
                <a:ea typeface="华文细黑" pitchFamily="2" charset="-122"/>
              </a:rPr>
              <a:t>，</a:t>
            </a:r>
            <a:r>
              <a:rPr lang="zh-CN" altLang="en-US" sz="2800">
                <a:solidFill>
                  <a:schemeClr val="bg1"/>
                </a:solidFill>
                <a:latin typeface="Times New Roman" pitchFamily="18" charset="0"/>
                <a:ea typeface="华文细黑" pitchFamily="2" charset="-122"/>
              </a:rPr>
              <a:t>编程实现字符串连接函数</a:t>
            </a:r>
            <a:r>
              <a:rPr lang="pl-PL" altLang="zh-CN" sz="2800">
                <a:solidFill>
                  <a:schemeClr val="bg1"/>
                </a:solidFill>
                <a:latin typeface="Times New Roman" pitchFamily="18" charset="0"/>
                <a:ea typeface="华文细黑" pitchFamily="2" charset="-122"/>
              </a:rPr>
              <a:t>strcat()</a:t>
            </a:r>
            <a:r>
              <a:rPr lang="zh-CN" altLang="en-US" sz="2800">
                <a:solidFill>
                  <a:schemeClr val="bg1"/>
                </a:solidFill>
                <a:latin typeface="Times New Roman" pitchFamily="18" charset="0"/>
                <a:ea typeface="华文细黑" pitchFamily="2" charset="-122"/>
              </a:rPr>
              <a:t>的功能</a:t>
            </a:r>
            <a:r>
              <a:rPr lang="zh-CN" altLang="pl-PL" sz="2800">
                <a:solidFill>
                  <a:schemeClr val="bg1"/>
                </a:solidFill>
                <a:latin typeface="Times New Roman" pitchFamily="18" charset="0"/>
                <a:ea typeface="华文细黑" pitchFamily="2" charset="-122"/>
              </a:rPr>
              <a:t>，</a:t>
            </a:r>
            <a:r>
              <a:rPr lang="zh-CN" altLang="en-US" sz="2800">
                <a:solidFill>
                  <a:schemeClr val="bg1"/>
                </a:solidFill>
                <a:latin typeface="Times New Roman" pitchFamily="18" charset="0"/>
                <a:ea typeface="华文细黑" pitchFamily="2" charset="-122"/>
              </a:rPr>
              <a:t>将字符串</a:t>
            </a:r>
            <a:r>
              <a:rPr lang="pl-PL" altLang="zh-CN" sz="2800">
                <a:solidFill>
                  <a:schemeClr val="bg1"/>
                </a:solidFill>
                <a:latin typeface="Times New Roman" pitchFamily="18" charset="0"/>
                <a:ea typeface="华文细黑" pitchFamily="2" charset="-122"/>
              </a:rPr>
              <a:t>srcStr</a:t>
            </a:r>
            <a:r>
              <a:rPr lang="zh-CN" altLang="en-US" sz="2800">
                <a:solidFill>
                  <a:schemeClr val="bg1"/>
                </a:solidFill>
                <a:latin typeface="Times New Roman" pitchFamily="18" charset="0"/>
                <a:ea typeface="华文细黑" pitchFamily="2" charset="-122"/>
              </a:rPr>
              <a:t>连接到字符串</a:t>
            </a:r>
            <a:r>
              <a:rPr lang="pl-PL" altLang="zh-CN" sz="2800">
                <a:solidFill>
                  <a:schemeClr val="bg1"/>
                </a:solidFill>
                <a:latin typeface="Times New Roman" pitchFamily="18" charset="0"/>
                <a:ea typeface="华文细黑" pitchFamily="2" charset="-122"/>
              </a:rPr>
              <a:t>dstStr</a:t>
            </a:r>
            <a:r>
              <a:rPr lang="zh-CN" altLang="en-US" sz="2800">
                <a:solidFill>
                  <a:schemeClr val="bg1"/>
                </a:solidFill>
                <a:latin typeface="Times New Roman" pitchFamily="18" charset="0"/>
                <a:ea typeface="华文细黑" pitchFamily="2" charset="-122"/>
              </a:rPr>
              <a:t>的尾部。</a:t>
            </a:r>
          </a:p>
        </p:txBody>
      </p:sp>
      <p:sp>
        <p:nvSpPr>
          <p:cNvPr id="72707" name="Rectangle 6"/>
          <p:cNvSpPr>
            <a:spLocks noChangeArrowheads="1"/>
          </p:cNvSpPr>
          <p:nvPr/>
        </p:nvSpPr>
        <p:spPr bwMode="auto">
          <a:xfrm>
            <a:off x="684213" y="3068638"/>
            <a:ext cx="7800975" cy="2012950"/>
          </a:xfrm>
          <a:prstGeom prst="rect">
            <a:avLst/>
          </a:prstGeom>
          <a:noFill/>
          <a:ln w="9525">
            <a:noFill/>
            <a:miter lim="800000"/>
            <a:headEnd/>
            <a:tailEnd/>
          </a:ln>
        </p:spPr>
        <p:txBody>
          <a:bodyPr>
            <a:spAutoFit/>
          </a:bodyPr>
          <a:lstStyle/>
          <a:p>
            <a:pPr>
              <a:lnSpc>
                <a:spcPct val="90000"/>
              </a:lnSpc>
              <a:spcBef>
                <a:spcPct val="50000"/>
              </a:spcBef>
              <a:buClr>
                <a:srgbClr val="800000"/>
              </a:buClr>
              <a:buFont typeface="Wingdings" pitchFamily="2" charset="2"/>
              <a:buChar char="­"/>
            </a:pPr>
            <a:r>
              <a:rPr lang="en-US" altLang="zh-CN" sz="2800">
                <a:solidFill>
                  <a:schemeClr val="bg1"/>
                </a:solidFill>
                <a:latin typeface="华文细黑" pitchFamily="2" charset="-122"/>
                <a:ea typeface="华文细黑" pitchFamily="2" charset="-122"/>
              </a:rPr>
              <a:t>7</a:t>
            </a:r>
            <a:r>
              <a:rPr lang="zh-CN" altLang="en-US" sz="2800">
                <a:solidFill>
                  <a:schemeClr val="bg1"/>
                </a:solidFill>
                <a:latin typeface="华文细黑" pitchFamily="2" charset="-122"/>
                <a:ea typeface="华文细黑" pitchFamily="2" charset="-122"/>
              </a:rPr>
              <a:t>、有</a:t>
            </a:r>
            <a:r>
              <a:rPr lang="en-US" altLang="zh-CN" sz="2800">
                <a:solidFill>
                  <a:schemeClr val="bg1"/>
                </a:solidFill>
                <a:latin typeface="华文细黑" pitchFamily="2" charset="-122"/>
                <a:ea typeface="华文细黑" pitchFamily="2" charset="-122"/>
              </a:rPr>
              <a:t>17</a:t>
            </a:r>
            <a:r>
              <a:rPr lang="zh-CN" altLang="en-US" sz="2800">
                <a:solidFill>
                  <a:schemeClr val="bg1"/>
                </a:solidFill>
                <a:latin typeface="华文细黑" pitchFamily="2" charset="-122"/>
                <a:ea typeface="华文细黑" pitchFamily="2" charset="-122"/>
              </a:rPr>
              <a:t>个人围成一圈（编号为</a:t>
            </a:r>
            <a:r>
              <a:rPr lang="en-US" altLang="zh-CN" sz="2800">
                <a:solidFill>
                  <a:schemeClr val="bg1"/>
                </a:solidFill>
                <a:latin typeface="华文细黑" pitchFamily="2" charset="-122"/>
                <a:ea typeface="华文细黑" pitchFamily="2" charset="-122"/>
              </a:rPr>
              <a:t>0</a:t>
            </a:r>
            <a:r>
              <a:rPr lang="zh-CN" altLang="en-US" sz="2800">
                <a:solidFill>
                  <a:schemeClr val="bg1"/>
                </a:solidFill>
                <a:latin typeface="华文细黑" pitchFamily="2" charset="-122"/>
                <a:ea typeface="华文细黑" pitchFamily="2" charset="-122"/>
              </a:rPr>
              <a:t>～</a:t>
            </a:r>
            <a:r>
              <a:rPr lang="en-US" altLang="zh-CN" sz="2800">
                <a:solidFill>
                  <a:schemeClr val="bg1"/>
                </a:solidFill>
                <a:latin typeface="华文细黑" pitchFamily="2" charset="-122"/>
                <a:ea typeface="华文细黑" pitchFamily="2" charset="-122"/>
              </a:rPr>
              <a:t>16</a:t>
            </a:r>
            <a:r>
              <a:rPr lang="zh-CN" altLang="en-US" sz="2800">
                <a:solidFill>
                  <a:schemeClr val="bg1"/>
                </a:solidFill>
                <a:latin typeface="华文细黑" pitchFamily="2" charset="-122"/>
                <a:ea typeface="华文细黑" pitchFamily="2" charset="-122"/>
              </a:rPr>
              <a:t>），从第</a:t>
            </a:r>
            <a:r>
              <a:rPr lang="en-US" altLang="zh-CN" sz="2800">
                <a:solidFill>
                  <a:schemeClr val="bg1"/>
                </a:solidFill>
                <a:latin typeface="华文细黑" pitchFamily="2" charset="-122"/>
                <a:ea typeface="华文细黑" pitchFamily="2" charset="-122"/>
              </a:rPr>
              <a:t>0</a:t>
            </a:r>
            <a:r>
              <a:rPr lang="zh-CN" altLang="en-US" sz="2800">
                <a:solidFill>
                  <a:schemeClr val="bg1"/>
                </a:solidFill>
                <a:latin typeface="华文细黑" pitchFamily="2" charset="-122"/>
                <a:ea typeface="华文细黑" pitchFamily="2" charset="-122"/>
              </a:rPr>
              <a:t>号的人开始从</a:t>
            </a:r>
            <a:r>
              <a:rPr lang="en-US" altLang="zh-CN" sz="2800">
                <a:solidFill>
                  <a:schemeClr val="bg1"/>
                </a:solidFill>
                <a:latin typeface="华文细黑" pitchFamily="2" charset="-122"/>
                <a:ea typeface="华文细黑" pitchFamily="2" charset="-122"/>
              </a:rPr>
              <a:t>1</a:t>
            </a:r>
            <a:r>
              <a:rPr lang="zh-CN" altLang="en-US" sz="2800">
                <a:solidFill>
                  <a:schemeClr val="bg1"/>
                </a:solidFill>
                <a:latin typeface="华文细黑" pitchFamily="2" charset="-122"/>
                <a:ea typeface="华文细黑" pitchFamily="2" charset="-122"/>
              </a:rPr>
              <a:t>报数，凡报到</a:t>
            </a:r>
            <a:r>
              <a:rPr lang="en-US" altLang="zh-CN" sz="2800">
                <a:solidFill>
                  <a:schemeClr val="bg1"/>
                </a:solidFill>
                <a:latin typeface="华文细黑" pitchFamily="2" charset="-122"/>
                <a:ea typeface="华文细黑" pitchFamily="2" charset="-122"/>
              </a:rPr>
              <a:t>3</a:t>
            </a:r>
            <a:r>
              <a:rPr lang="zh-CN" altLang="en-US" sz="2800">
                <a:solidFill>
                  <a:schemeClr val="bg1"/>
                </a:solidFill>
                <a:latin typeface="华文细黑" pitchFamily="2" charset="-122"/>
                <a:ea typeface="华文细黑" pitchFamily="2" charset="-122"/>
              </a:rPr>
              <a:t>的倍数的人离开圈子，然后再数下去，直到最后只剩一个人为止。编程求此人原来的编号是多少号。（答案：</a:t>
            </a:r>
            <a:r>
              <a:rPr lang="en-US" altLang="zh-CN" sz="2800">
                <a:solidFill>
                  <a:schemeClr val="bg1"/>
                </a:solidFill>
                <a:latin typeface="华文细黑" pitchFamily="2" charset="-122"/>
                <a:ea typeface="华文细黑" pitchFamily="2" charset="-122"/>
              </a:rPr>
              <a:t>10</a:t>
            </a:r>
            <a:r>
              <a:rPr lang="zh-CN" altLang="en-US" sz="2800">
                <a:solidFill>
                  <a:schemeClr val="bg1"/>
                </a:solidFill>
                <a:latin typeface="华文细黑" pitchFamily="2" charset="-122"/>
                <a:ea typeface="华文细黑" pitchFamily="2" charset="-122"/>
              </a:rPr>
              <a:t>）</a:t>
            </a:r>
          </a:p>
        </p:txBody>
      </p:sp>
    </p:spTree>
  </p:cSld>
  <p:clrMapOvr>
    <a:masterClrMapping/>
  </p:clrMapOvr>
  <p:transition>
    <p:blinds dir="vert"/>
  </p:transition>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827088" y="2133600"/>
            <a:ext cx="7772400" cy="1736725"/>
          </a:xfrm>
        </p:spPr>
        <p:txBody>
          <a:bodyPr/>
          <a:lstStyle/>
          <a:p>
            <a:pPr eaLnBrk="1" hangingPunct="1"/>
            <a:r>
              <a:rPr lang="zh-CN" altLang="en-US" b="1" smtClean="0">
                <a:solidFill>
                  <a:srgbClr val="FF0000"/>
                </a:solidFill>
                <a:latin typeface="黑体" pitchFamily="2" charset="-122"/>
                <a:ea typeface="黑体" pitchFamily="2" charset="-122"/>
              </a:rPr>
              <a:t>第六章 指针</a:t>
            </a:r>
          </a:p>
        </p:txBody>
      </p:sp>
      <p:sp>
        <p:nvSpPr>
          <p:cNvPr id="5124" name="Rectangle 4"/>
          <p:cNvSpPr>
            <a:spLocks noChangeArrowheads="1"/>
          </p:cNvSpPr>
          <p:nvPr/>
        </p:nvSpPr>
        <p:spPr bwMode="auto">
          <a:xfrm>
            <a:off x="539750" y="692150"/>
            <a:ext cx="7772400" cy="1143000"/>
          </a:xfrm>
          <a:prstGeom prst="rect">
            <a:avLst/>
          </a:prstGeom>
          <a:noFill/>
          <a:ln w="9525">
            <a:noFill/>
            <a:miter lim="800000"/>
            <a:headEnd/>
            <a:tailEnd/>
          </a:ln>
        </p:spPr>
        <p:txBody>
          <a:bodyPr anchor="ctr"/>
          <a:lstStyle/>
          <a:p>
            <a:r>
              <a:rPr lang="en-US" altLang="zh-CN" sz="4000" b="1" i="1" dirty="0">
                <a:solidFill>
                  <a:srgbClr val="C00000"/>
                </a:solidFill>
                <a:latin typeface="华文彩云" pitchFamily="2" charset="-122"/>
                <a:ea typeface="华文彩云" pitchFamily="2" charset="-122"/>
              </a:rPr>
              <a:t>C</a:t>
            </a:r>
            <a:r>
              <a:rPr lang="zh-CN" altLang="en-US" sz="4000" b="1" i="1" dirty="0">
                <a:solidFill>
                  <a:srgbClr val="C00000"/>
                </a:solidFill>
                <a:latin typeface="华文彩云" pitchFamily="2" charset="-122"/>
                <a:ea typeface="华文彩云" pitchFamily="2" charset="-122"/>
              </a:rPr>
              <a:t>语言程序设计</a:t>
            </a:r>
          </a:p>
        </p:txBody>
      </p:sp>
      <p:sp>
        <p:nvSpPr>
          <p:cNvPr id="5" name="副标题 4"/>
          <p:cNvSpPr>
            <a:spLocks noGrp="1"/>
          </p:cNvSpPr>
          <p:nvPr>
            <p:ph type="subTitle" idx="1"/>
          </p:nvPr>
        </p:nvSpPr>
        <p:spPr>
          <a:xfrm>
            <a:off x="1860550" y="2673350"/>
            <a:ext cx="6480048" cy="1752600"/>
          </a:xfrm>
        </p:spPr>
        <p:txBody>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01625" y="228600"/>
            <a:ext cx="8540750" cy="777875"/>
          </a:xfrm>
        </p:spPr>
        <p:txBody>
          <a:bodyPr>
            <a:normAutofit fontScale="90000"/>
          </a:bodyPr>
          <a:lstStyle/>
          <a:p>
            <a:pPr eaLnBrk="1" hangingPunct="1"/>
            <a:r>
              <a:rPr lang="zh-CN" altLang="en-US" smtClean="0">
                <a:solidFill>
                  <a:srgbClr val="000000"/>
                </a:solidFill>
                <a:ea typeface="黑体" pitchFamily="2" charset="-122"/>
              </a:rPr>
              <a:t>本章主要内容</a:t>
            </a:r>
          </a:p>
        </p:txBody>
      </p:sp>
      <p:sp>
        <p:nvSpPr>
          <p:cNvPr id="6147" name="Rectangle 3"/>
          <p:cNvSpPr>
            <a:spLocks noGrp="1" noRot="1" noChangeArrowheads="1"/>
          </p:cNvSpPr>
          <p:nvPr>
            <p:ph type="body" idx="1"/>
          </p:nvPr>
        </p:nvSpPr>
        <p:spPr>
          <a:xfrm>
            <a:off x="755650" y="1268413"/>
            <a:ext cx="8007350" cy="5040312"/>
          </a:xfrm>
        </p:spPr>
        <p:txBody>
          <a:bodyPr/>
          <a:lstStyle/>
          <a:p>
            <a:pPr marL="274638" indent="-274638" eaLnBrk="1" hangingPunct="1">
              <a:lnSpc>
                <a:spcPct val="80000"/>
              </a:lnSpc>
            </a:pPr>
            <a:r>
              <a:rPr lang="zh-CN" altLang="en-US" sz="2800" b="1" smtClean="0">
                <a:latin typeface="华文细黑" pitchFamily="2" charset="-122"/>
                <a:ea typeface="华文细黑" pitchFamily="2" charset="-122"/>
              </a:rPr>
              <a:t>指针概述 </a:t>
            </a:r>
          </a:p>
          <a:p>
            <a:pPr marL="830263" lvl="1" eaLnBrk="1" hangingPunct="1">
              <a:lnSpc>
                <a:spcPct val="80000"/>
              </a:lnSpc>
              <a:buClr>
                <a:srgbClr val="0000FF"/>
              </a:buClr>
              <a:buFont typeface="Wingdings" pitchFamily="2" charset="2"/>
              <a:buChar char="Ø"/>
            </a:pPr>
            <a:r>
              <a:rPr lang="zh-CN" altLang="en-US" sz="2400" b="1" smtClean="0">
                <a:solidFill>
                  <a:srgbClr val="FFFF66"/>
                </a:solidFill>
                <a:latin typeface="华文细黑" pitchFamily="2" charset="-122"/>
                <a:ea typeface="华文细黑" pitchFamily="2" charset="-122"/>
              </a:rPr>
              <a:t> </a:t>
            </a:r>
            <a:r>
              <a:rPr lang="zh-CN" altLang="en-US" sz="2400" b="1" smtClean="0">
                <a:solidFill>
                  <a:srgbClr val="008000"/>
                </a:solidFill>
                <a:latin typeface="华文细黑" pitchFamily="2" charset="-122"/>
                <a:ea typeface="华文细黑" pitchFamily="2" charset="-122"/>
              </a:rPr>
              <a:t>地址</a:t>
            </a:r>
            <a:r>
              <a:rPr lang="en-US" altLang="zh-CN" sz="2400" b="1" smtClean="0">
                <a:solidFill>
                  <a:srgbClr val="008000"/>
                </a:solidFill>
                <a:latin typeface="华文细黑" pitchFamily="2" charset="-122"/>
                <a:ea typeface="华文细黑" pitchFamily="2" charset="-122"/>
              </a:rPr>
              <a:t>· </a:t>
            </a:r>
            <a:r>
              <a:rPr lang="zh-CN" altLang="en-US" sz="2400" b="1" smtClean="0">
                <a:solidFill>
                  <a:srgbClr val="008000"/>
                </a:solidFill>
                <a:latin typeface="华文细黑" pitchFamily="2" charset="-122"/>
                <a:ea typeface="华文细黑" pitchFamily="2" charset="-122"/>
              </a:rPr>
              <a:t>指针</a:t>
            </a:r>
            <a:r>
              <a:rPr lang="en-US" altLang="zh-CN" sz="2400" b="1" smtClean="0">
                <a:solidFill>
                  <a:srgbClr val="008000"/>
                </a:solidFill>
                <a:latin typeface="华文细黑" pitchFamily="2" charset="-122"/>
                <a:ea typeface="华文细黑" pitchFamily="2" charset="-122"/>
              </a:rPr>
              <a:t>· </a:t>
            </a:r>
            <a:r>
              <a:rPr lang="zh-CN" altLang="en-US" sz="2400" b="1" smtClean="0">
                <a:solidFill>
                  <a:srgbClr val="008000"/>
                </a:solidFill>
                <a:latin typeface="华文细黑" pitchFamily="2" charset="-122"/>
                <a:ea typeface="华文细黑" pitchFamily="2" charset="-122"/>
              </a:rPr>
              <a:t>指针变量</a:t>
            </a:r>
          </a:p>
          <a:p>
            <a:pPr marL="830263" lvl="1" eaLnBrk="1" hangingPunct="1">
              <a:lnSpc>
                <a:spcPct val="80000"/>
              </a:lnSpc>
              <a:buClr>
                <a:srgbClr val="0000FF"/>
              </a:buClr>
              <a:buFont typeface="Wingdings" pitchFamily="2" charset="2"/>
              <a:buChar char="Ø"/>
            </a:pPr>
            <a:r>
              <a:rPr lang="zh-CN" altLang="en-US" sz="2400" b="1" smtClean="0">
                <a:solidFill>
                  <a:srgbClr val="008000"/>
                </a:solidFill>
                <a:latin typeface="华文细黑" pitchFamily="2" charset="-122"/>
                <a:ea typeface="华文细黑" pitchFamily="2" charset="-122"/>
              </a:rPr>
              <a:t> 多重指针</a:t>
            </a:r>
          </a:p>
          <a:p>
            <a:pPr marL="830263" lvl="1" eaLnBrk="1" hangingPunct="1">
              <a:lnSpc>
                <a:spcPct val="80000"/>
              </a:lnSpc>
              <a:buClr>
                <a:srgbClr val="0000FF"/>
              </a:buClr>
              <a:buFont typeface="Wingdings" pitchFamily="2" charset="2"/>
              <a:buChar char="Ø"/>
            </a:pPr>
            <a:r>
              <a:rPr lang="zh-CN" altLang="en-US" sz="2400" b="1" smtClean="0">
                <a:solidFill>
                  <a:srgbClr val="008000"/>
                </a:solidFill>
                <a:latin typeface="华文细黑" pitchFamily="2" charset="-122"/>
                <a:ea typeface="华文细黑" pitchFamily="2" charset="-122"/>
              </a:rPr>
              <a:t> 指针变量作为函数参数 </a:t>
            </a:r>
          </a:p>
          <a:p>
            <a:pPr marL="274638" indent="-274638" eaLnBrk="1" hangingPunct="1">
              <a:lnSpc>
                <a:spcPct val="80000"/>
              </a:lnSpc>
              <a:spcBef>
                <a:spcPct val="50000"/>
              </a:spcBef>
            </a:pPr>
            <a:r>
              <a:rPr lang="zh-CN" altLang="en-US" sz="2800" b="1" smtClean="0">
                <a:latin typeface="华文细黑" pitchFamily="2" charset="-122"/>
                <a:ea typeface="华文细黑" pitchFamily="2" charset="-122"/>
              </a:rPr>
              <a:t>指针与数组</a:t>
            </a:r>
          </a:p>
          <a:p>
            <a:pPr marL="830263" lvl="1" eaLnBrk="1" hangingPunct="1">
              <a:lnSpc>
                <a:spcPct val="80000"/>
              </a:lnSpc>
              <a:spcBef>
                <a:spcPct val="50000"/>
              </a:spcBef>
              <a:buClr>
                <a:srgbClr val="0000FF"/>
              </a:buClr>
              <a:buFont typeface="Wingdings" pitchFamily="2" charset="2"/>
              <a:buChar char="Ø"/>
            </a:pPr>
            <a:r>
              <a:rPr lang="zh-CN" altLang="en-US" sz="2400" b="1" smtClean="0">
                <a:solidFill>
                  <a:srgbClr val="FFFF66"/>
                </a:solidFill>
                <a:latin typeface="华文细黑" pitchFamily="2" charset="-122"/>
                <a:ea typeface="华文细黑" pitchFamily="2" charset="-122"/>
              </a:rPr>
              <a:t> </a:t>
            </a:r>
            <a:r>
              <a:rPr lang="zh-CN" altLang="en-US" sz="2400" b="1" smtClean="0">
                <a:solidFill>
                  <a:srgbClr val="008000"/>
                </a:solidFill>
                <a:latin typeface="华文细黑" pitchFamily="2" charset="-122"/>
                <a:ea typeface="华文细黑" pitchFamily="2" charset="-122"/>
              </a:rPr>
              <a:t>数组、指针与函数调用</a:t>
            </a:r>
          </a:p>
          <a:p>
            <a:pPr marL="830263" lvl="1" eaLnBrk="1" hangingPunct="1">
              <a:lnSpc>
                <a:spcPct val="80000"/>
              </a:lnSpc>
              <a:spcBef>
                <a:spcPct val="50000"/>
              </a:spcBef>
              <a:buClr>
                <a:srgbClr val="0000FF"/>
              </a:buClr>
              <a:buFont typeface="Wingdings" pitchFamily="2" charset="2"/>
              <a:buChar char="Ø"/>
            </a:pPr>
            <a:r>
              <a:rPr lang="zh-CN" altLang="en-US" sz="2400" b="1" smtClean="0">
                <a:solidFill>
                  <a:srgbClr val="008000"/>
                </a:solidFill>
                <a:latin typeface="华文细黑" pitchFamily="2" charset="-122"/>
                <a:ea typeface="华文细黑" pitchFamily="2" charset="-122"/>
              </a:rPr>
              <a:t> 行指针</a:t>
            </a:r>
          </a:p>
          <a:p>
            <a:pPr marL="830263" lvl="1" eaLnBrk="1" hangingPunct="1">
              <a:lnSpc>
                <a:spcPct val="80000"/>
              </a:lnSpc>
              <a:spcBef>
                <a:spcPct val="50000"/>
              </a:spcBef>
              <a:buClr>
                <a:srgbClr val="0000FF"/>
              </a:buClr>
              <a:buFont typeface="Wingdings" pitchFamily="2" charset="2"/>
              <a:buChar char="Ø"/>
            </a:pPr>
            <a:r>
              <a:rPr lang="zh-CN" altLang="en-US" sz="2400" b="1" smtClean="0">
                <a:solidFill>
                  <a:srgbClr val="008000"/>
                </a:solidFill>
                <a:latin typeface="华文细黑" pitchFamily="2" charset="-122"/>
                <a:ea typeface="华文细黑" pitchFamily="2" charset="-122"/>
              </a:rPr>
              <a:t> 指针数组</a:t>
            </a:r>
          </a:p>
          <a:p>
            <a:pPr marL="274638" indent="-274638" eaLnBrk="1" hangingPunct="1">
              <a:lnSpc>
                <a:spcPct val="80000"/>
              </a:lnSpc>
              <a:spcBef>
                <a:spcPct val="50000"/>
              </a:spcBef>
            </a:pPr>
            <a:r>
              <a:rPr lang="zh-CN" altLang="en-US" sz="2800" b="1" smtClean="0">
                <a:latin typeface="华文细黑" pitchFamily="2" charset="-122"/>
                <a:ea typeface="华文细黑" pitchFamily="2" charset="-122"/>
              </a:rPr>
              <a:t>指针与函数 </a:t>
            </a:r>
          </a:p>
          <a:p>
            <a:pPr marL="830263" lvl="1" eaLnBrk="1" hangingPunct="1">
              <a:lnSpc>
                <a:spcPct val="80000"/>
              </a:lnSpc>
              <a:buClr>
                <a:srgbClr val="0000FF"/>
              </a:buClr>
              <a:buFont typeface="Wingdings" pitchFamily="2" charset="2"/>
              <a:buChar char="Ø"/>
            </a:pPr>
            <a:r>
              <a:rPr lang="zh-CN" altLang="en-US" sz="2400" b="1" smtClean="0">
                <a:solidFill>
                  <a:srgbClr val="FFFF66"/>
                </a:solidFill>
                <a:latin typeface="华文细黑" pitchFamily="2" charset="-122"/>
                <a:ea typeface="华文细黑" pitchFamily="2" charset="-122"/>
              </a:rPr>
              <a:t> </a:t>
            </a:r>
            <a:r>
              <a:rPr lang="zh-CN" altLang="en-US" sz="2400" b="1" smtClean="0">
                <a:solidFill>
                  <a:srgbClr val="008000"/>
                </a:solidFill>
                <a:latin typeface="华文细黑" pitchFamily="2" charset="-122"/>
                <a:ea typeface="华文细黑" pitchFamily="2" charset="-122"/>
              </a:rPr>
              <a:t>指向函数的指针变量   </a:t>
            </a:r>
          </a:p>
          <a:p>
            <a:pPr marL="830263" lvl="1" eaLnBrk="1" hangingPunct="1">
              <a:lnSpc>
                <a:spcPct val="80000"/>
              </a:lnSpc>
              <a:buClr>
                <a:srgbClr val="0000FF"/>
              </a:buClr>
              <a:buFont typeface="Wingdings" pitchFamily="2" charset="2"/>
              <a:buChar char="Ø"/>
            </a:pPr>
            <a:r>
              <a:rPr lang="zh-CN" altLang="en-US" sz="2400" b="1" smtClean="0">
                <a:solidFill>
                  <a:srgbClr val="008000"/>
                </a:solidFill>
                <a:latin typeface="华文细黑" pitchFamily="2" charset="-122"/>
                <a:ea typeface="华文细黑" pitchFamily="2" charset="-122"/>
              </a:rPr>
              <a:t> 返回指针值的函数</a:t>
            </a:r>
            <a:r>
              <a:rPr lang="zh-CN" altLang="en-US" sz="2400" b="1" smtClean="0">
                <a:solidFill>
                  <a:srgbClr val="FFFF00"/>
                </a:solidFill>
                <a:latin typeface="华文细黑" pitchFamily="2" charset="-122"/>
                <a:ea typeface="华文细黑" pitchFamily="2" charset="-122"/>
              </a:rPr>
              <a:t> </a:t>
            </a:r>
          </a:p>
        </p:txBody>
      </p:sp>
    </p:spTree>
  </p:cSld>
  <p:clrMapOvr>
    <a:masterClrMapping/>
  </p:clrMapOvr>
  <p:transition>
    <p:blinds dir="vert"/>
  </p:transition>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468313" y="0"/>
            <a:ext cx="8226425" cy="1143000"/>
          </a:xfrm>
        </p:spPr>
        <p:txBody>
          <a:bodyPr/>
          <a:lstStyle/>
          <a:p>
            <a:pPr eaLnBrk="1" hangingPunct="1"/>
            <a:r>
              <a:rPr lang="zh-CN" altLang="en-US" smtClean="0">
                <a:ea typeface="黑体" pitchFamily="2" charset="-122"/>
              </a:rPr>
              <a:t>一、指针概述</a:t>
            </a:r>
          </a:p>
        </p:txBody>
      </p:sp>
      <p:sp>
        <p:nvSpPr>
          <p:cNvPr id="7171" name="Rectangle 3"/>
          <p:cNvSpPr>
            <a:spLocks noGrp="1" noRot="1" noChangeArrowheads="1"/>
          </p:cNvSpPr>
          <p:nvPr>
            <p:ph type="body" sz="half" idx="1"/>
          </p:nvPr>
        </p:nvSpPr>
        <p:spPr>
          <a:xfrm>
            <a:off x="468313" y="1125538"/>
            <a:ext cx="8999537" cy="1974850"/>
          </a:xfrm>
        </p:spPr>
        <p:txBody>
          <a:bodyPr/>
          <a:lstStyle/>
          <a:p>
            <a:pPr marL="365125" indent="-365125" eaLnBrk="1" hangingPunct="1">
              <a:buFont typeface="Wingdings 2" pitchFamily="18" charset="2"/>
              <a:buNone/>
            </a:pPr>
            <a:r>
              <a:rPr lang="en-US" altLang="zh-CN" sz="2800" b="1" smtClean="0">
                <a:solidFill>
                  <a:srgbClr val="008000"/>
                </a:solidFill>
                <a:latin typeface="华文细黑" pitchFamily="2" charset="-122"/>
                <a:ea typeface="华文细黑" pitchFamily="2" charset="-122"/>
              </a:rPr>
              <a:t>1</a:t>
            </a:r>
            <a:r>
              <a:rPr lang="zh-CN" altLang="en-US" sz="2800" b="1" smtClean="0">
                <a:solidFill>
                  <a:srgbClr val="008000"/>
                </a:solidFill>
                <a:latin typeface="华文细黑" pitchFamily="2" charset="-122"/>
                <a:ea typeface="华文细黑" pitchFamily="2" charset="-122"/>
              </a:rPr>
              <a:t>．地址</a:t>
            </a:r>
            <a:r>
              <a:rPr lang="en-US" altLang="zh-CN" sz="2800" b="1" smtClean="0">
                <a:solidFill>
                  <a:srgbClr val="008000"/>
                </a:solidFill>
                <a:latin typeface="华文细黑" pitchFamily="2" charset="-122"/>
                <a:ea typeface="华文细黑" pitchFamily="2" charset="-122"/>
              </a:rPr>
              <a:t>(</a:t>
            </a:r>
            <a:r>
              <a:rPr lang="en-US" altLang="zh-CN" sz="2800" b="1" smtClean="0">
                <a:solidFill>
                  <a:srgbClr val="008000"/>
                </a:solidFill>
                <a:ea typeface="华文细黑" pitchFamily="2" charset="-122"/>
              </a:rPr>
              <a:t>address</a:t>
            </a:r>
            <a:r>
              <a:rPr lang="en-US" altLang="zh-CN" sz="2800" b="1" smtClean="0">
                <a:solidFill>
                  <a:srgbClr val="008000"/>
                </a:solidFill>
                <a:latin typeface="华文细黑" pitchFamily="2" charset="-122"/>
                <a:ea typeface="华文细黑" pitchFamily="2" charset="-122"/>
              </a:rPr>
              <a:t>)</a:t>
            </a:r>
            <a:r>
              <a:rPr lang="en-US" altLang="zh-CN" sz="2800" b="1" smtClean="0">
                <a:latin typeface="华文细黑" pitchFamily="2" charset="-122"/>
                <a:ea typeface="华文细黑" pitchFamily="2" charset="-122"/>
              </a:rPr>
              <a:t>      </a:t>
            </a:r>
            <a:r>
              <a:rPr lang="en-US" altLang="zh-CN" sz="2400" b="1" i="1" smtClean="0">
                <a:solidFill>
                  <a:srgbClr val="00FFFF"/>
                </a:solidFill>
                <a:latin typeface="华文细黑" pitchFamily="2" charset="-122"/>
                <a:ea typeface="华文细黑" pitchFamily="2" charset="-122"/>
              </a:rPr>
              <a:t> </a:t>
            </a:r>
            <a:r>
              <a:rPr lang="en-US" altLang="zh-CN" sz="2000" b="1" i="1" smtClean="0">
                <a:solidFill>
                  <a:srgbClr val="0000FF"/>
                </a:solidFill>
                <a:latin typeface="华文细黑" pitchFamily="2" charset="-122"/>
                <a:ea typeface="华文细黑" pitchFamily="2" charset="-122"/>
              </a:rPr>
              <a:t>P201</a:t>
            </a:r>
          </a:p>
          <a:p>
            <a:pPr marL="365125" indent="-365125" eaLnBrk="1" hangingPunct="1">
              <a:buFont typeface="Wingdings 2" pitchFamily="18" charset="2"/>
              <a:buNone/>
            </a:pPr>
            <a:r>
              <a:rPr lang="en-US" altLang="zh-CN" sz="2800" b="1" smtClean="0"/>
              <a:t>    </a:t>
            </a:r>
            <a:r>
              <a:rPr lang="zh-CN" altLang="en-US" sz="2400" b="1" smtClean="0">
                <a:ea typeface="华文细黑" pitchFamily="2" charset="-122"/>
              </a:rPr>
              <a:t>如果在程序中定义了一个</a:t>
            </a:r>
            <a:r>
              <a:rPr lang="zh-CN" altLang="en-US" sz="2400" b="1" smtClean="0">
                <a:latin typeface="华文细黑" pitchFamily="2" charset="-122"/>
                <a:ea typeface="华文细黑" pitchFamily="2" charset="-122"/>
              </a:rPr>
              <a:t>“</a:t>
            </a:r>
            <a:r>
              <a:rPr lang="zh-CN" altLang="en-US" sz="2400" b="1" smtClean="0">
                <a:ea typeface="华文细黑" pitchFamily="2" charset="-122"/>
              </a:rPr>
              <a:t>实体</a:t>
            </a:r>
            <a:r>
              <a:rPr lang="zh-CN" altLang="en-US" sz="2400" b="1" smtClean="0">
                <a:latin typeface="华文细黑" pitchFamily="2" charset="-122"/>
                <a:ea typeface="华文细黑" pitchFamily="2" charset="-122"/>
              </a:rPr>
              <a:t>”</a:t>
            </a:r>
            <a:r>
              <a:rPr lang="en-US" altLang="zh-CN" sz="2400" b="1" smtClean="0">
                <a:ea typeface="华文细黑" pitchFamily="2" charset="-122"/>
              </a:rPr>
              <a:t>(</a:t>
            </a:r>
            <a:r>
              <a:rPr lang="zh-CN" altLang="en-US" sz="2400" b="1" smtClean="0">
                <a:ea typeface="华文细黑" pitchFamily="2" charset="-122"/>
              </a:rPr>
              <a:t>变量、数组、函数 </a:t>
            </a:r>
          </a:p>
          <a:p>
            <a:pPr marL="365125" indent="-365125" eaLnBrk="1" hangingPunct="1">
              <a:buFont typeface="Wingdings 2" pitchFamily="18" charset="2"/>
              <a:buNone/>
            </a:pPr>
            <a:r>
              <a:rPr lang="zh-CN" altLang="en-US" sz="2400" b="1" smtClean="0">
                <a:ea typeface="华文细黑" pitchFamily="2" charset="-122"/>
              </a:rPr>
              <a:t>     </a:t>
            </a:r>
            <a:r>
              <a:rPr lang="en-US" altLang="zh-CN" sz="2400" b="1" smtClean="0">
                <a:latin typeface="华文细黑" pitchFamily="2" charset="-122"/>
                <a:ea typeface="华文细黑" pitchFamily="2" charset="-122"/>
              </a:rPr>
              <a:t>……</a:t>
            </a:r>
            <a:r>
              <a:rPr lang="zh-CN" altLang="en-US" sz="2400" b="1" smtClean="0">
                <a:ea typeface="华文细黑" pitchFamily="2" charset="-122"/>
              </a:rPr>
              <a:t>），编译时系统就要给这些实体分配内存单元。</a:t>
            </a:r>
          </a:p>
          <a:p>
            <a:pPr marL="365125" indent="-365125" eaLnBrk="1" hangingPunct="1">
              <a:buFont typeface="Wingdings 2" pitchFamily="18" charset="2"/>
              <a:buNone/>
            </a:pPr>
            <a:r>
              <a:rPr lang="zh-CN" altLang="en-US" sz="2400" b="1" smtClean="0">
                <a:ea typeface="华文细黑" pitchFamily="2" charset="-122"/>
              </a:rPr>
              <a:t>    分配规则：</a:t>
            </a:r>
          </a:p>
        </p:txBody>
      </p:sp>
      <p:graphicFrame>
        <p:nvGraphicFramePr>
          <p:cNvPr id="30784" name="Group 64"/>
          <p:cNvGraphicFramePr>
            <a:graphicFrameLocks noGrp="1"/>
          </p:cNvGraphicFramePr>
          <p:nvPr>
            <p:ph sz="half" idx="2"/>
          </p:nvPr>
        </p:nvGraphicFramePr>
        <p:xfrm>
          <a:off x="611188" y="3141663"/>
          <a:ext cx="7920037" cy="3108960"/>
        </p:xfrm>
        <a:graphic>
          <a:graphicData uri="http://schemas.openxmlformats.org/drawingml/2006/table">
            <a:tbl>
              <a:tblPr/>
              <a:tblGrid>
                <a:gridCol w="1439862"/>
                <a:gridCol w="1530350"/>
                <a:gridCol w="4949825"/>
              </a:tblGrid>
              <a:tr h="1079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CC0000"/>
                          </a:solidFill>
                          <a:effectLst/>
                          <a:latin typeface="Times New Roman" pitchFamily="18" charset="0"/>
                          <a:ea typeface="楷体_GB2312" pitchFamily="49" charset="-122"/>
                          <a:cs typeface="Times New Roman" pitchFamily="18" charset="0"/>
                        </a:rPr>
                        <a:t>存储类型</a:t>
                      </a:r>
                      <a:endParaRPr kumimoji="0" lang="zh-CN" altLang="en-US" sz="2400" b="1" i="0" u="none" strike="noStrike" cap="none" normalizeH="0" baseline="0" dirty="0" smtClean="0">
                        <a:ln>
                          <a:noFill/>
                        </a:ln>
                        <a:solidFill>
                          <a:srgbClr val="CC0000"/>
                        </a:solidFill>
                        <a:effectLst/>
                        <a:latin typeface="Arial" charset="0"/>
                        <a:ea typeface="楷体_GB2312" pitchFamily="49" charset="-122"/>
                        <a:cs typeface="Times New Roman" pitchFamily="18" charset="0"/>
                      </a:endParaRPr>
                    </a:p>
                  </a:txBody>
                  <a:tcPr anchor="ct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0000"/>
                          </a:solidFill>
                          <a:effectLst/>
                          <a:latin typeface="Arial" charset="0"/>
                          <a:ea typeface="宋体" pitchFamily="2" charset="-122"/>
                          <a:cs typeface="Arial" charset="0"/>
                        </a:rPr>
                        <a:t>register</a:t>
                      </a:r>
                      <a:endParaRPr kumimoji="0" lang="en-US" altLang="zh-CN" sz="2400" b="1" i="0" u="none" strike="noStrike" cap="none" normalizeH="0" baseline="0" smtClean="0">
                        <a:ln>
                          <a:noFill/>
                        </a:ln>
                        <a:solidFill>
                          <a:srgbClr val="CC0000"/>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0000"/>
                          </a:solidFill>
                          <a:effectLst/>
                          <a:latin typeface="Arial" charset="0"/>
                          <a:ea typeface="宋体" pitchFamily="2" charset="-122"/>
                          <a:cs typeface="Arial" charset="0"/>
                        </a:rPr>
                        <a:t>auto</a:t>
                      </a:r>
                      <a:endParaRPr kumimoji="0" lang="en-US" altLang="zh-CN" sz="2400" b="1" i="0" u="none" strike="noStrike" cap="none" normalizeH="0" baseline="0" smtClean="0">
                        <a:ln>
                          <a:noFill/>
                        </a:ln>
                        <a:solidFill>
                          <a:srgbClr val="CC0000"/>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0000"/>
                          </a:solidFill>
                          <a:effectLst/>
                          <a:latin typeface="Arial" charset="0"/>
                          <a:ea typeface="宋体" pitchFamily="2" charset="-122"/>
                          <a:cs typeface="Arial" charset="0"/>
                        </a:rPr>
                        <a:t>static</a:t>
                      </a:r>
                      <a:endParaRPr kumimoji="0" lang="en-US" altLang="zh-CN" sz="2400" b="1" i="0" u="none" strike="noStrike" cap="none" normalizeH="0" baseline="0" smtClean="0">
                        <a:ln>
                          <a:noFill/>
                        </a:ln>
                        <a:solidFill>
                          <a:srgbClr val="CC0000"/>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0000"/>
                          </a:solidFill>
                          <a:effectLst/>
                          <a:latin typeface="Arial" charset="0"/>
                          <a:ea typeface="宋体" pitchFamily="2" charset="-122"/>
                          <a:cs typeface="Arial" charset="0"/>
                        </a:rPr>
                        <a:t>extern</a:t>
                      </a:r>
                      <a:endParaRPr kumimoji="0" lang="en-US" altLang="zh-CN" sz="2400" b="1" i="0" u="none" strike="noStrike" cap="none" normalizeH="0" baseline="0" smtClean="0">
                        <a:ln>
                          <a:noFill/>
                        </a:ln>
                        <a:solidFill>
                          <a:srgbClr val="CC0000"/>
                        </a:solidFill>
                        <a:effectLst/>
                        <a:latin typeface="Arial" charset="0"/>
                        <a:ea typeface="宋体" pitchFamily="2" charset="-122"/>
                      </a:endParaRP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CC0000"/>
                          </a:solidFill>
                          <a:effectLst/>
                          <a:latin typeface="Times New Roman" pitchFamily="18" charset="0"/>
                          <a:ea typeface="仿宋_GB2312" pitchFamily="49" charset="-122"/>
                          <a:cs typeface="Times New Roman" pitchFamily="18" charset="0"/>
                        </a:rPr>
                        <a:t>决定存储区域（动态存储区</a:t>
                      </a:r>
                      <a:r>
                        <a:rPr kumimoji="0" lang="en-US" altLang="zh-CN" sz="2400" b="1" i="0" u="none" strike="noStrike" cap="none" normalizeH="0" baseline="0" smtClean="0">
                          <a:ln>
                            <a:noFill/>
                          </a:ln>
                          <a:solidFill>
                            <a:srgbClr val="CC0000"/>
                          </a:solidFill>
                          <a:effectLst/>
                          <a:latin typeface="Times New Roman" pitchFamily="18" charset="0"/>
                          <a:ea typeface="仿宋_GB2312" pitchFamily="49" charset="-122"/>
                          <a:cs typeface="Times New Roman" pitchFamily="18" charset="0"/>
                        </a:rPr>
                        <a:t>/</a:t>
                      </a:r>
                      <a:r>
                        <a:rPr kumimoji="0" lang="zh-CN" altLang="en-US" sz="2400" b="1" i="0" u="none" strike="noStrike" cap="none" normalizeH="0" baseline="0" smtClean="0">
                          <a:ln>
                            <a:noFill/>
                          </a:ln>
                          <a:solidFill>
                            <a:srgbClr val="CC0000"/>
                          </a:solidFill>
                          <a:effectLst/>
                          <a:latin typeface="Times New Roman" pitchFamily="18" charset="0"/>
                          <a:ea typeface="仿宋_GB2312" pitchFamily="49" charset="-122"/>
                          <a:cs typeface="Times New Roman" pitchFamily="18" charset="0"/>
                        </a:rPr>
                        <a:t>静态存储区</a:t>
                      </a:r>
                      <a:r>
                        <a:rPr kumimoji="0" lang="en-US" altLang="zh-CN" sz="2400" b="1" i="0" u="none" strike="noStrike" cap="none" normalizeH="0" baseline="0" smtClean="0">
                          <a:ln>
                            <a:noFill/>
                          </a:ln>
                          <a:solidFill>
                            <a:srgbClr val="CC0000"/>
                          </a:solidFill>
                          <a:effectLst/>
                          <a:latin typeface="Times New Roman" pitchFamily="18" charset="0"/>
                          <a:ea typeface="仿宋_GB2312" pitchFamily="49" charset="-122"/>
                          <a:cs typeface="Times New Roman" pitchFamily="18" charset="0"/>
                        </a:rPr>
                        <a:t>/</a:t>
                      </a:r>
                      <a:r>
                        <a:rPr kumimoji="0" lang="zh-CN" altLang="en-US" sz="2400" b="1" i="0" u="none" strike="noStrike" cap="none" normalizeH="0" baseline="0" smtClean="0">
                          <a:ln>
                            <a:noFill/>
                          </a:ln>
                          <a:solidFill>
                            <a:srgbClr val="CC0000"/>
                          </a:solidFill>
                          <a:effectLst/>
                          <a:latin typeface="Times New Roman" pitchFamily="18" charset="0"/>
                          <a:ea typeface="仿宋_GB2312" pitchFamily="49" charset="-122"/>
                          <a:cs typeface="Times New Roman" pitchFamily="18" charset="0"/>
                        </a:rPr>
                        <a:t>寄存器组</a:t>
                      </a:r>
                      <a:r>
                        <a:rPr kumimoji="0" lang="en-US" altLang="zh-CN" sz="2400" b="1" i="0" u="none" strike="noStrike" cap="none" normalizeH="0" baseline="0" smtClean="0">
                          <a:ln>
                            <a:noFill/>
                          </a:ln>
                          <a:solidFill>
                            <a:srgbClr val="CC0000"/>
                          </a:solidFill>
                          <a:effectLst/>
                          <a:latin typeface="宋体"/>
                          <a:ea typeface="仿宋_GB2312" pitchFamily="49" charset="-122"/>
                          <a:cs typeface="Times New Roman" pitchFamily="18" charset="0"/>
                        </a:rPr>
                        <a:t>……</a:t>
                      </a:r>
                      <a:r>
                        <a:rPr kumimoji="0" lang="zh-CN" altLang="en-US" sz="2400" b="1" i="0" u="none" strike="noStrike" cap="none" normalizeH="0" baseline="0" smtClean="0">
                          <a:ln>
                            <a:noFill/>
                          </a:ln>
                          <a:solidFill>
                            <a:srgbClr val="CC0000"/>
                          </a:solidFill>
                          <a:effectLst/>
                          <a:latin typeface="Times New Roman" pitchFamily="18" charset="0"/>
                          <a:ea typeface="仿宋_GB2312" pitchFamily="49" charset="-122"/>
                          <a:cs typeface="Times New Roman" pitchFamily="18" charset="0"/>
                        </a:rPr>
                        <a:t>）</a:t>
                      </a:r>
                      <a:endParaRPr kumimoji="0" lang="zh-CN" altLang="en-US" sz="2400" b="1" i="0" u="none" strike="noStrike" cap="none" normalizeH="0" baseline="0" smtClean="0">
                        <a:ln>
                          <a:noFill/>
                        </a:ln>
                        <a:solidFill>
                          <a:srgbClr val="CC0000"/>
                        </a:solidFill>
                        <a:effectLst/>
                        <a:latin typeface="Arial" charset="0"/>
                        <a:ea typeface="仿宋_GB2312" pitchFamily="49" charset="-122"/>
                        <a:cs typeface="Times New Roman" pitchFamily="18" charset="0"/>
                      </a:endParaRPr>
                    </a:p>
                  </a:txBody>
                  <a:tcPr anchor="ct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rgbClr val="FFCC00"/>
                    </a:solidFill>
                  </a:tcPr>
                </a:tc>
              </a:tr>
              <a:tr h="1152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CC0000"/>
                          </a:solidFill>
                          <a:effectLst/>
                          <a:latin typeface="Times New Roman" pitchFamily="18" charset="0"/>
                          <a:ea typeface="楷体_GB2312" pitchFamily="49" charset="-122"/>
                          <a:cs typeface="Times New Roman" pitchFamily="18" charset="0"/>
                        </a:rPr>
                        <a:t>数据类型</a:t>
                      </a:r>
                      <a:endParaRPr kumimoji="0" lang="zh-CN" altLang="en-US" sz="2400" b="1" i="0" u="none" strike="noStrike" cap="none" normalizeH="0" baseline="0" smtClean="0">
                        <a:ln>
                          <a:noFill/>
                        </a:ln>
                        <a:solidFill>
                          <a:srgbClr val="CC0000"/>
                        </a:solidFill>
                        <a:effectLst/>
                        <a:latin typeface="Arial" charset="0"/>
                        <a:ea typeface="楷体_GB2312" pitchFamily="49" charset="-122"/>
                        <a:cs typeface="Times New Roman" pitchFamily="18" charset="0"/>
                      </a:endParaRPr>
                    </a:p>
                  </a:txBody>
                  <a:tcPr anchor="ct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0000"/>
                          </a:solidFill>
                          <a:effectLst/>
                          <a:latin typeface="Arial" charset="0"/>
                          <a:ea typeface="宋体" pitchFamily="2" charset="-122"/>
                          <a:cs typeface="Arial" charset="0"/>
                        </a:rPr>
                        <a:t>char</a:t>
                      </a:r>
                      <a:endParaRPr kumimoji="0" lang="en-US" altLang="zh-CN" sz="2400" b="1" i="0" u="none" strike="noStrike" cap="none" normalizeH="0" baseline="0" smtClean="0">
                        <a:ln>
                          <a:noFill/>
                        </a:ln>
                        <a:solidFill>
                          <a:srgbClr val="CC0000"/>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0000"/>
                          </a:solidFill>
                          <a:effectLst/>
                          <a:latin typeface="Arial" charset="0"/>
                          <a:ea typeface="宋体" pitchFamily="2" charset="-122"/>
                          <a:cs typeface="Arial" charset="0"/>
                        </a:rPr>
                        <a:t>int</a:t>
                      </a:r>
                      <a:endParaRPr kumimoji="0" lang="en-US" altLang="zh-CN" sz="2400" b="1" i="0" u="none" strike="noStrike" cap="none" normalizeH="0" baseline="0" smtClean="0">
                        <a:ln>
                          <a:noFill/>
                        </a:ln>
                        <a:solidFill>
                          <a:srgbClr val="CC0000"/>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0000"/>
                          </a:solidFill>
                          <a:effectLst/>
                          <a:latin typeface="Arial" charset="0"/>
                          <a:ea typeface="宋体" pitchFamily="2" charset="-122"/>
                          <a:cs typeface="Arial" charset="0"/>
                        </a:rPr>
                        <a:t>float</a:t>
                      </a:r>
                      <a:endParaRPr kumimoji="0" lang="en-US" altLang="zh-CN" sz="2400" b="1" i="0" u="none" strike="noStrike" cap="none" normalizeH="0" baseline="0" smtClean="0">
                        <a:ln>
                          <a:noFill/>
                        </a:ln>
                        <a:solidFill>
                          <a:srgbClr val="CC0000"/>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0000"/>
                          </a:solidFill>
                          <a:effectLst/>
                          <a:latin typeface="Arial" charset="0"/>
                          <a:ea typeface="宋体" pitchFamily="2" charset="-122"/>
                          <a:cs typeface="Arial" charset="0"/>
                        </a:rPr>
                        <a:t>double</a:t>
                      </a:r>
                      <a:r>
                        <a:rPr kumimoji="0" lang="zh-CN" altLang="en-US" sz="2400" b="1" i="0" u="none" strike="noStrike" cap="none" normalizeH="0" baseline="0" smtClean="0">
                          <a:ln>
                            <a:noFill/>
                          </a:ln>
                          <a:solidFill>
                            <a:srgbClr val="CC0000"/>
                          </a:solidFill>
                          <a:effectLst/>
                          <a:latin typeface="Arial" charset="0"/>
                          <a:ea typeface="宋体" pitchFamily="2" charset="-122"/>
                          <a:cs typeface="Arial" charset="0"/>
                        </a:rPr>
                        <a:t>等</a:t>
                      </a:r>
                      <a:endParaRPr kumimoji="0" lang="zh-CN" altLang="en-US" sz="2400" b="1" i="0" u="none" strike="noStrike" cap="none" normalizeH="0" baseline="0" smtClean="0">
                        <a:ln>
                          <a:noFill/>
                        </a:ln>
                        <a:solidFill>
                          <a:srgbClr val="CC0000"/>
                        </a:solidFill>
                        <a:effectLst/>
                        <a:latin typeface="Arial" charset="0"/>
                        <a:ea typeface="宋体" pitchFamily="2" charset="-122"/>
                      </a:endParaRP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CC0000"/>
                          </a:solidFill>
                          <a:effectLst/>
                          <a:latin typeface="Times New Roman" pitchFamily="18" charset="0"/>
                          <a:ea typeface="仿宋_GB2312" pitchFamily="49" charset="-122"/>
                          <a:cs typeface="Times New Roman" pitchFamily="18" charset="0"/>
                        </a:rPr>
                        <a:t>决定占用的内存长度（字节数）和存储方式（</a:t>
                      </a:r>
                      <a:r>
                        <a:rPr kumimoji="0" lang="en-US" altLang="zh-CN" sz="2400" b="1" i="0" u="none" strike="noStrike" cap="none" normalizeH="0" baseline="0" dirty="0" smtClean="0">
                          <a:ln>
                            <a:noFill/>
                          </a:ln>
                          <a:solidFill>
                            <a:srgbClr val="CC0000"/>
                          </a:solidFill>
                          <a:effectLst/>
                          <a:latin typeface="Times New Roman" pitchFamily="18" charset="0"/>
                          <a:ea typeface="仿宋_GB2312" pitchFamily="49" charset="-122"/>
                          <a:cs typeface="Times New Roman" pitchFamily="18" charset="0"/>
                        </a:rPr>
                        <a:t>ASCII</a:t>
                      </a:r>
                      <a:r>
                        <a:rPr kumimoji="0" lang="zh-CN" altLang="en-US" sz="2400" b="1" i="0" u="none" strike="noStrike" cap="none" normalizeH="0" baseline="0" dirty="0" smtClean="0">
                          <a:ln>
                            <a:noFill/>
                          </a:ln>
                          <a:solidFill>
                            <a:srgbClr val="CC0000"/>
                          </a:solidFill>
                          <a:effectLst/>
                          <a:latin typeface="Times New Roman" pitchFamily="18" charset="0"/>
                          <a:ea typeface="仿宋_GB2312" pitchFamily="49" charset="-122"/>
                          <a:cs typeface="Times New Roman" pitchFamily="18" charset="0"/>
                        </a:rPr>
                        <a:t>码、补码等）</a:t>
                      </a:r>
                      <a:endParaRPr kumimoji="0" lang="zh-CN" altLang="en-US" sz="2400" b="1" i="0" u="none" strike="noStrike" cap="none" normalizeH="0" baseline="0" dirty="0" smtClean="0">
                        <a:ln>
                          <a:noFill/>
                        </a:ln>
                        <a:solidFill>
                          <a:srgbClr val="CC0000"/>
                        </a:solidFill>
                        <a:effectLst/>
                        <a:latin typeface="Arial" charset="0"/>
                        <a:ea typeface="仿宋_GB2312" pitchFamily="49" charset="-122"/>
                        <a:cs typeface="Times New Roman" pitchFamily="18" charset="0"/>
                      </a:endParaRPr>
                    </a:p>
                  </a:txBody>
                  <a:tcPr anchor="ct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solidFill>
                      <a:srgbClr val="FFCC00"/>
                    </a:solidFill>
                  </a:tcPr>
                </a:tc>
              </a:tr>
            </a:tbl>
          </a:graphicData>
        </a:graphic>
      </p:graphicFrame>
    </p:spTree>
  </p:cSld>
  <p:clrMapOvr>
    <a:masterClrMapping/>
  </p:clrMapOvr>
  <p:transition/>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zh-CN" altLang="en-US" smtClean="0">
                <a:solidFill>
                  <a:srgbClr val="990099"/>
                </a:solidFill>
                <a:latin typeface="黑体" pitchFamily="2" charset="-122"/>
                <a:ea typeface="黑体" pitchFamily="2" charset="-122"/>
              </a:rPr>
              <a:t>什么是内存单元“地址”？</a:t>
            </a:r>
          </a:p>
        </p:txBody>
      </p:sp>
      <p:sp>
        <p:nvSpPr>
          <p:cNvPr id="8195" name="Rectangle 3"/>
          <p:cNvSpPr>
            <a:spLocks noGrp="1" noRot="1" noChangeArrowheads="1"/>
          </p:cNvSpPr>
          <p:nvPr>
            <p:ph type="body" idx="1"/>
          </p:nvPr>
        </p:nvSpPr>
        <p:spPr>
          <a:xfrm>
            <a:off x="242888" y="1500188"/>
            <a:ext cx="8686800" cy="4495800"/>
          </a:xfrm>
        </p:spPr>
        <p:txBody>
          <a:bodyPr/>
          <a:lstStyle/>
          <a:p>
            <a:pPr eaLnBrk="1" hangingPunct="1"/>
            <a:r>
              <a:rPr lang="zh-CN" altLang="en-US" sz="2800" b="1" smtClean="0">
                <a:latin typeface="Times New Roman" pitchFamily="18" charset="0"/>
                <a:ea typeface="华文细黑" pitchFamily="2" charset="-122"/>
                <a:cs typeface="Times New Roman" pitchFamily="18" charset="0"/>
              </a:rPr>
              <a:t>内存单元是以字节为单位，每个字节都有一个编号（即“地址”）。如果将内存比作一个旅馆，内存单元就好比“床位”，而实体则好比“旅客”。这些“旅客”（实体）中，有单人型（</a:t>
            </a:r>
            <a:r>
              <a:rPr lang="en-US" altLang="zh-CN" sz="2800" b="1" smtClean="0">
                <a:solidFill>
                  <a:srgbClr val="008000"/>
                </a:solidFill>
                <a:latin typeface="Times New Roman" pitchFamily="18" charset="0"/>
                <a:ea typeface="华文细黑" pitchFamily="2" charset="-122"/>
                <a:cs typeface="Times New Roman" pitchFamily="18" charset="0"/>
              </a:rPr>
              <a:t>char</a:t>
            </a:r>
            <a:r>
              <a:rPr lang="zh-CN" altLang="en-US" sz="2800" b="1" smtClean="0">
                <a:latin typeface="Times New Roman" pitchFamily="18" charset="0"/>
                <a:ea typeface="华文细黑" pitchFamily="2" charset="-122"/>
                <a:cs typeface="Times New Roman" pitchFamily="18" charset="0"/>
              </a:rPr>
              <a:t>）、夫妇型（</a:t>
            </a:r>
            <a:r>
              <a:rPr lang="en-US" altLang="zh-CN" sz="2800" b="1" smtClean="0">
                <a:solidFill>
                  <a:srgbClr val="008000"/>
                </a:solidFill>
                <a:latin typeface="Times New Roman" pitchFamily="18" charset="0"/>
                <a:ea typeface="华文细黑" pitchFamily="2" charset="-122"/>
                <a:cs typeface="Times New Roman" pitchFamily="18" charset="0"/>
              </a:rPr>
              <a:t>int</a:t>
            </a:r>
            <a:r>
              <a:rPr lang="zh-CN" altLang="en-US" sz="2800" b="1" smtClean="0">
                <a:latin typeface="Times New Roman" pitchFamily="18" charset="0"/>
                <a:ea typeface="华文细黑" pitchFamily="2" charset="-122"/>
                <a:cs typeface="Times New Roman" pitchFamily="18" charset="0"/>
              </a:rPr>
              <a:t>）、家庭型（</a:t>
            </a:r>
            <a:r>
              <a:rPr lang="en-US" altLang="zh-CN" sz="2800" b="1" smtClean="0">
                <a:solidFill>
                  <a:srgbClr val="008000"/>
                </a:solidFill>
                <a:latin typeface="Times New Roman" pitchFamily="18" charset="0"/>
                <a:ea typeface="华文细黑" pitchFamily="2" charset="-122"/>
                <a:cs typeface="Times New Roman" pitchFamily="18" charset="0"/>
              </a:rPr>
              <a:t>float,long,double</a:t>
            </a:r>
            <a:r>
              <a:rPr lang="zh-CN" altLang="en-US" sz="2800" b="1" smtClean="0">
                <a:latin typeface="Times New Roman" pitchFamily="18" charset="0"/>
                <a:ea typeface="华文细黑" pitchFamily="2" charset="-122"/>
                <a:cs typeface="Times New Roman" pitchFamily="18" charset="0"/>
              </a:rPr>
              <a:t>等），还有团体型（</a:t>
            </a:r>
            <a:r>
              <a:rPr lang="zh-CN" altLang="en-US" sz="2800" b="1" smtClean="0">
                <a:solidFill>
                  <a:srgbClr val="008000"/>
                </a:solidFill>
                <a:latin typeface="Times New Roman" pitchFamily="18" charset="0"/>
                <a:ea typeface="华文细黑" pitchFamily="2" charset="-122"/>
                <a:cs typeface="Times New Roman" pitchFamily="18" charset="0"/>
              </a:rPr>
              <a:t>数组</a:t>
            </a:r>
            <a:r>
              <a:rPr lang="zh-CN" altLang="en-US" sz="2800" b="1" smtClean="0">
                <a:latin typeface="Times New Roman" pitchFamily="18" charset="0"/>
                <a:ea typeface="华文细黑" pitchFamily="2" charset="-122"/>
                <a:cs typeface="Times New Roman" pitchFamily="18" charset="0"/>
              </a:rPr>
              <a:t>等）。每个“实体”占用的内存单元是不同的。如</a:t>
            </a:r>
            <a:r>
              <a:rPr lang="en-US" altLang="zh-CN" sz="2800" b="1" smtClean="0">
                <a:latin typeface="Times New Roman" pitchFamily="18" charset="0"/>
                <a:ea typeface="华文细黑" pitchFamily="2" charset="-122"/>
                <a:cs typeface="Times New Roman" pitchFamily="18" charset="0"/>
              </a:rPr>
              <a:t>:</a:t>
            </a:r>
          </a:p>
          <a:p>
            <a:pPr eaLnBrk="1" hangingPunct="1"/>
            <a:endParaRPr lang="en-US" altLang="zh-CN" sz="2800" b="1" smtClean="0">
              <a:latin typeface="Times New Roman" pitchFamily="18" charset="0"/>
              <a:ea typeface="华文细黑" pitchFamily="2" charset="-122"/>
              <a:cs typeface="Times New Roman" pitchFamily="18" charset="0"/>
            </a:endParaRPr>
          </a:p>
          <a:p>
            <a:pPr eaLnBrk="1" hangingPunct="1">
              <a:buFont typeface="Wingdings 2" pitchFamily="18" charset="2"/>
              <a:buNone/>
            </a:pPr>
            <a:r>
              <a:rPr lang="en-US" altLang="zh-CN" sz="2800" b="1" smtClean="0">
                <a:latin typeface="Times New Roman" pitchFamily="18" charset="0"/>
                <a:ea typeface="华文细黑" pitchFamily="2" charset="-122"/>
                <a:cs typeface="Times New Roman" pitchFamily="18" charset="0"/>
              </a:rPr>
              <a:t>    </a:t>
            </a:r>
            <a:r>
              <a:rPr lang="en-US" altLang="zh-CN" sz="2800" b="1" smtClean="0">
                <a:solidFill>
                  <a:srgbClr val="990099"/>
                </a:solidFill>
                <a:latin typeface="Times New Roman" pitchFamily="18" charset="0"/>
                <a:ea typeface="华文细黑" pitchFamily="2" charset="-122"/>
                <a:cs typeface="Times New Roman" pitchFamily="18" charset="0"/>
              </a:rPr>
              <a:t>char a;int b;float c;int d[3];int max( )</a:t>
            </a:r>
          </a:p>
        </p:txBody>
      </p:sp>
    </p:spTree>
  </p:cSld>
  <p:clrMapOvr>
    <a:masterClrMapping/>
  </p:clrMapOvr>
  <p:transition>
    <p:blinds dir="vert"/>
  </p:transition>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Rot="1" noChangeArrowheads="1"/>
          </p:cNvSpPr>
          <p:nvPr>
            <p:ph type="title"/>
          </p:nvPr>
        </p:nvSpPr>
        <p:spPr>
          <a:xfrm>
            <a:off x="301625" y="228600"/>
            <a:ext cx="8540750" cy="923925"/>
          </a:xfrm>
        </p:spPr>
        <p:txBody>
          <a:bodyPr/>
          <a:lstStyle/>
          <a:p>
            <a:pPr eaLnBrk="1" hangingPunct="1"/>
            <a:r>
              <a:rPr lang="zh-CN" altLang="en-US" smtClean="0">
                <a:ea typeface="华文细黑" pitchFamily="2" charset="-122"/>
              </a:rPr>
              <a:t>内存单元与地址</a:t>
            </a:r>
          </a:p>
        </p:txBody>
      </p:sp>
      <p:pic>
        <p:nvPicPr>
          <p:cNvPr id="9219" name="Picture 4" descr="实体地址"/>
          <p:cNvPicPr>
            <a:picLocks noChangeAspect="1" noChangeArrowheads="1"/>
          </p:cNvPicPr>
          <p:nvPr>
            <p:ph idx="1"/>
          </p:nvPr>
        </p:nvPicPr>
        <p:blipFill>
          <a:blip r:embed="rId2"/>
          <a:srcRect/>
          <a:stretch>
            <a:fillRect/>
          </a:stretch>
        </p:blipFill>
        <p:spPr>
          <a:xfrm>
            <a:off x="4211638" y="1484313"/>
            <a:ext cx="4300537" cy="4897437"/>
          </a:xfrm>
          <a:noFill/>
        </p:spPr>
      </p:pic>
      <p:sp>
        <p:nvSpPr>
          <p:cNvPr id="33799" name="Text Box 7"/>
          <p:cNvSpPr txBox="1">
            <a:spLocks noChangeArrowheads="1"/>
          </p:cNvSpPr>
          <p:nvPr/>
        </p:nvSpPr>
        <p:spPr bwMode="auto">
          <a:xfrm>
            <a:off x="519113" y="1884363"/>
            <a:ext cx="3189287" cy="3935412"/>
          </a:xfrm>
          <a:prstGeom prst="rect">
            <a:avLst/>
          </a:prstGeom>
          <a:noFill/>
          <a:ln w="9525">
            <a:noFill/>
            <a:miter lim="800000"/>
            <a:headEnd/>
            <a:tailEnd/>
          </a:ln>
          <a:effectLst/>
        </p:spPr>
        <p:txBody>
          <a:bodyPr>
            <a:spAutoFit/>
          </a:bodyPr>
          <a:lstStyle/>
          <a:p>
            <a:pPr>
              <a:defRPr/>
            </a:pPr>
            <a:r>
              <a:rPr lang="en-US" altLang="zh-CN" sz="2800" b="1">
                <a:solidFill>
                  <a:srgbClr val="000000"/>
                </a:solidFill>
                <a:latin typeface="Arial" charset="0"/>
                <a:ea typeface="宋体" pitchFamily="2" charset="-122"/>
              </a:rPr>
              <a:t>main()</a:t>
            </a:r>
          </a:p>
          <a:p>
            <a:pPr>
              <a:defRPr/>
            </a:pPr>
            <a:r>
              <a:rPr lang="en-US" altLang="zh-CN" sz="2800" b="1">
                <a:solidFill>
                  <a:srgbClr val="000000"/>
                </a:solidFill>
                <a:latin typeface="Arial" charset="0"/>
                <a:ea typeface="宋体" pitchFamily="2" charset="-122"/>
              </a:rPr>
              <a:t>{</a:t>
            </a:r>
          </a:p>
          <a:p>
            <a:pPr>
              <a:defRPr/>
            </a:pPr>
            <a:r>
              <a:rPr lang="en-US" altLang="zh-CN" sz="2800" b="1">
                <a:solidFill>
                  <a:srgbClr val="000000"/>
                </a:solidFill>
                <a:latin typeface="Arial" charset="0"/>
                <a:ea typeface="宋体" pitchFamily="2" charset="-122"/>
              </a:rPr>
              <a:t>     char a;</a:t>
            </a:r>
          </a:p>
          <a:p>
            <a:pPr>
              <a:defRPr/>
            </a:pPr>
            <a:r>
              <a:rPr lang="en-US" altLang="zh-CN" sz="2800" b="1">
                <a:solidFill>
                  <a:srgbClr val="000000"/>
                </a:solidFill>
                <a:latin typeface="Arial" charset="0"/>
                <a:ea typeface="宋体" pitchFamily="2" charset="-122"/>
              </a:rPr>
              <a:t>     int b;</a:t>
            </a:r>
          </a:p>
          <a:p>
            <a:pPr>
              <a:defRPr/>
            </a:pPr>
            <a:r>
              <a:rPr lang="en-US" altLang="zh-CN" sz="2800" b="1">
                <a:solidFill>
                  <a:srgbClr val="000000"/>
                </a:solidFill>
                <a:latin typeface="Arial" charset="0"/>
                <a:ea typeface="宋体" pitchFamily="2" charset="-122"/>
              </a:rPr>
              <a:t>     float c;</a:t>
            </a:r>
          </a:p>
          <a:p>
            <a:pPr>
              <a:defRPr/>
            </a:pPr>
            <a:r>
              <a:rPr lang="en-US" altLang="zh-CN" sz="2800" b="1">
                <a:solidFill>
                  <a:srgbClr val="000000"/>
                </a:solidFill>
                <a:latin typeface="Arial" charset="0"/>
                <a:ea typeface="宋体" pitchFamily="2" charset="-122"/>
              </a:rPr>
              <a:t>     int d[3];</a:t>
            </a:r>
          </a:p>
          <a:p>
            <a:pPr>
              <a:defRPr/>
            </a:pPr>
            <a:r>
              <a:rPr lang="en-US" altLang="zh-CN" sz="2800" b="1">
                <a:solidFill>
                  <a:srgbClr val="000000"/>
                </a:solidFill>
                <a:latin typeface="Arial" charset="0"/>
                <a:ea typeface="宋体" pitchFamily="2" charset="-122"/>
              </a:rPr>
              <a:t>     int max( );</a:t>
            </a:r>
          </a:p>
          <a:p>
            <a:pPr>
              <a:defRPr/>
            </a:pPr>
            <a:r>
              <a:rPr lang="en-US" altLang="zh-CN" sz="2800" b="1">
                <a:solidFill>
                  <a:srgbClr val="000000"/>
                </a:solidFill>
                <a:latin typeface="Arial" charset="0"/>
                <a:ea typeface="宋体" pitchFamily="2" charset="-122"/>
              </a:rPr>
              <a:t>     </a:t>
            </a:r>
            <a:r>
              <a:rPr lang="en-US" altLang="zh-CN" sz="2800" b="1">
                <a:solidFill>
                  <a:srgbClr val="000000"/>
                </a:solidFill>
                <a:latin typeface="宋体" pitchFamily="2" charset="-122"/>
                <a:ea typeface="宋体" pitchFamily="2" charset="-122"/>
              </a:rPr>
              <a:t> ……</a:t>
            </a:r>
          </a:p>
          <a:p>
            <a:pPr>
              <a:defRPr/>
            </a:pPr>
            <a:r>
              <a:rPr lang="en-US" altLang="zh-CN" sz="2800">
                <a:solidFill>
                  <a:srgbClr val="000000"/>
                </a:solidFill>
                <a:effectLst>
                  <a:outerShdw blurRad="38100" dist="38100" dir="2700000" algn="tl">
                    <a:srgbClr val="C0C0C0"/>
                  </a:outerShdw>
                </a:effectLst>
                <a:latin typeface="Arial" charset="0"/>
                <a:ea typeface="宋体" pitchFamily="2" charset="-122"/>
              </a:rPr>
              <a:t>}</a:t>
            </a:r>
          </a:p>
        </p:txBody>
      </p:sp>
      <p:sp>
        <p:nvSpPr>
          <p:cNvPr id="33801" name="Rectangle 9"/>
          <p:cNvSpPr>
            <a:spLocks noChangeArrowheads="1"/>
          </p:cNvSpPr>
          <p:nvPr/>
        </p:nvSpPr>
        <p:spPr bwMode="auto">
          <a:xfrm>
            <a:off x="4140200" y="1412875"/>
            <a:ext cx="1152525" cy="4824413"/>
          </a:xfrm>
          <a:prstGeom prst="rect">
            <a:avLst/>
          </a:prstGeom>
          <a:solidFill>
            <a:srgbClr val="FFFF99">
              <a:alpha val="12157"/>
            </a:srgbClr>
          </a:solidFill>
          <a:ln w="12700">
            <a:solidFill>
              <a:srgbClr val="FF6600"/>
            </a:solidFill>
            <a:miter lim="800000"/>
            <a:headEnd/>
            <a:tailEnd/>
          </a:ln>
        </p:spPr>
        <p:txBody>
          <a:bodyPr wrap="none" anchor="ctr"/>
          <a:lstStyle/>
          <a:p>
            <a:pPr algn="ctr"/>
            <a:endParaRPr lang="zh-CN" altLang="zh-CN" sz="1800">
              <a:latin typeface="Arial" pitchFamily="34" charset="0"/>
              <a:ea typeface="宋体" pitchFamily="2" charset="-122"/>
            </a:endParaRPr>
          </a:p>
        </p:txBody>
      </p:sp>
      <p:sp>
        <p:nvSpPr>
          <p:cNvPr id="33803" name="AutoShape 11"/>
          <p:cNvSpPr>
            <a:spLocks noChangeArrowheads="1"/>
          </p:cNvSpPr>
          <p:nvPr/>
        </p:nvSpPr>
        <p:spPr bwMode="auto">
          <a:xfrm flipH="1">
            <a:off x="2051050" y="1557338"/>
            <a:ext cx="1390650" cy="647700"/>
          </a:xfrm>
          <a:prstGeom prst="cloudCallout">
            <a:avLst>
              <a:gd name="adj1" fmla="val -142352"/>
              <a:gd name="adj2" fmla="val 61519"/>
            </a:avLst>
          </a:prstGeom>
          <a:solidFill>
            <a:schemeClr val="accent1"/>
          </a:solidFill>
          <a:ln w="9525">
            <a:solidFill>
              <a:schemeClr val="tx1"/>
            </a:solidFill>
            <a:round/>
            <a:headEnd/>
            <a:tailEnd/>
          </a:ln>
        </p:spPr>
        <p:txBody>
          <a:bodyPr/>
          <a:lstStyle/>
          <a:p>
            <a:pPr algn="ctr"/>
            <a:r>
              <a:rPr lang="zh-CN" altLang="en-US">
                <a:solidFill>
                  <a:srgbClr val="CC0000"/>
                </a:solidFill>
                <a:latin typeface="Arial" pitchFamily="34" charset="0"/>
                <a:ea typeface="宋体" pitchFamily="2" charset="-122"/>
              </a:rPr>
              <a:t>地址</a:t>
            </a:r>
          </a:p>
        </p:txBody>
      </p:sp>
      <p:sp>
        <p:nvSpPr>
          <p:cNvPr id="33804" name="Line 12"/>
          <p:cNvSpPr>
            <a:spLocks noChangeShapeType="1"/>
          </p:cNvSpPr>
          <p:nvPr/>
        </p:nvSpPr>
        <p:spPr bwMode="auto">
          <a:xfrm>
            <a:off x="4716463" y="2133600"/>
            <a:ext cx="431800" cy="0"/>
          </a:xfrm>
          <a:prstGeom prst="line">
            <a:avLst/>
          </a:prstGeom>
          <a:noFill/>
          <a:ln w="38100">
            <a:solidFill>
              <a:srgbClr val="FF3300"/>
            </a:solidFill>
            <a:round/>
            <a:headEnd/>
            <a:tailEnd/>
          </a:ln>
        </p:spPr>
        <p:txBody>
          <a:bodyPr/>
          <a:lstStyle/>
          <a:p>
            <a:endParaRPr lang="zh-CN" altLang="en-US"/>
          </a:p>
        </p:txBody>
      </p:sp>
      <p:sp>
        <p:nvSpPr>
          <p:cNvPr id="33805" name="Text Box 13"/>
          <p:cNvSpPr txBox="1">
            <a:spLocks noChangeArrowheads="1"/>
          </p:cNvSpPr>
          <p:nvPr/>
        </p:nvSpPr>
        <p:spPr bwMode="auto">
          <a:xfrm>
            <a:off x="250825" y="5949950"/>
            <a:ext cx="8453438" cy="841375"/>
          </a:xfrm>
          <a:prstGeom prst="rect">
            <a:avLst/>
          </a:prstGeom>
          <a:solidFill>
            <a:srgbClr val="FFCC00"/>
          </a:solidFill>
          <a:ln w="19050">
            <a:solidFill>
              <a:srgbClr val="00FFFF"/>
            </a:solidFill>
            <a:miter lim="800000"/>
            <a:headEnd/>
            <a:tailEnd/>
          </a:ln>
        </p:spPr>
        <p:txBody>
          <a:bodyPr>
            <a:spAutoFit/>
          </a:bodyPr>
          <a:lstStyle/>
          <a:p>
            <a:r>
              <a:rPr lang="zh-CN" altLang="en-US">
                <a:solidFill>
                  <a:srgbClr val="CC0000"/>
                </a:solidFill>
                <a:latin typeface="Arial" pitchFamily="34" charset="0"/>
              </a:rPr>
              <a:t>通常我们关心的不是各个内存单元的具体地址值，而是每个实体的“起始地址”。</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801"/>
                                        </p:tgtEl>
                                        <p:attrNameLst>
                                          <p:attrName>style.visibility</p:attrName>
                                        </p:attrNameLst>
                                      </p:cBhvr>
                                      <p:to>
                                        <p:strVal val="visible"/>
                                      </p:to>
                                    </p:set>
                                    <p:anim calcmode="lin" valueType="num">
                                      <p:cBhvr additive="base">
                                        <p:cTn id="7" dur="500" fill="hold"/>
                                        <p:tgtEl>
                                          <p:spTgt spid="33801"/>
                                        </p:tgtEl>
                                        <p:attrNameLst>
                                          <p:attrName>ppt_x</p:attrName>
                                        </p:attrNameLst>
                                      </p:cBhvr>
                                      <p:tavLst>
                                        <p:tav tm="0">
                                          <p:val>
                                            <p:strVal val="1+#ppt_w/2"/>
                                          </p:val>
                                        </p:tav>
                                        <p:tav tm="100000">
                                          <p:val>
                                            <p:strVal val="#ppt_x"/>
                                          </p:val>
                                        </p:tav>
                                      </p:tavLst>
                                    </p:anim>
                                    <p:anim calcmode="lin" valueType="num">
                                      <p:cBhvr additive="base">
                                        <p:cTn id="8" dur="500" fill="hold"/>
                                        <p:tgtEl>
                                          <p:spTgt spid="33801"/>
                                        </p:tgtEl>
                                        <p:attrNameLst>
                                          <p:attrName>ppt_y</p:attrName>
                                        </p:attrNameLst>
                                      </p:cBhvr>
                                      <p:tavLst>
                                        <p:tav tm="0">
                                          <p:val>
                                            <p:strVal val="#ppt_y"/>
                                          </p:val>
                                        </p:tav>
                                        <p:tav tm="100000">
                                          <p:val>
                                            <p:strVal val="#ppt_y"/>
                                          </p:val>
                                        </p:tav>
                                      </p:tavLst>
                                    </p:anim>
                                  </p:childTnLst>
                                </p:cTn>
                              </p:par>
                              <p:par>
                                <p:cTn id="9" presetID="18" presetClass="entr" presetSubtype="6" fill="hold" grpId="0" nodeType="withEffect">
                                  <p:stCondLst>
                                    <p:cond delay="0"/>
                                  </p:stCondLst>
                                  <p:childTnLst>
                                    <p:set>
                                      <p:cBhvr>
                                        <p:cTn id="10" dur="1" fill="hold">
                                          <p:stCondLst>
                                            <p:cond delay="0"/>
                                          </p:stCondLst>
                                        </p:cTn>
                                        <p:tgtEl>
                                          <p:spTgt spid="33803"/>
                                        </p:tgtEl>
                                        <p:attrNameLst>
                                          <p:attrName>style.visibility</p:attrName>
                                        </p:attrNameLst>
                                      </p:cBhvr>
                                      <p:to>
                                        <p:strVal val="visible"/>
                                      </p:to>
                                    </p:set>
                                    <p:animEffect transition="in" filter="strips(downRight)">
                                      <p:cBhvr>
                                        <p:cTn id="11" dur="500"/>
                                        <p:tgtEl>
                                          <p:spTgt spid="3380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3804"/>
                                        </p:tgtEl>
                                        <p:attrNameLst>
                                          <p:attrName>style.visibility</p:attrName>
                                        </p:attrNameLst>
                                      </p:cBhvr>
                                      <p:to>
                                        <p:strVal val="visible"/>
                                      </p:to>
                                    </p:set>
                                    <p:anim calcmode="lin" valueType="num">
                                      <p:cBhvr additive="base">
                                        <p:cTn id="14" dur="500" fill="hold"/>
                                        <p:tgtEl>
                                          <p:spTgt spid="33804"/>
                                        </p:tgtEl>
                                        <p:attrNameLst>
                                          <p:attrName>ppt_x</p:attrName>
                                        </p:attrNameLst>
                                      </p:cBhvr>
                                      <p:tavLst>
                                        <p:tav tm="0">
                                          <p:val>
                                            <p:strVal val="0-#ppt_w/2"/>
                                          </p:val>
                                        </p:tav>
                                        <p:tav tm="100000">
                                          <p:val>
                                            <p:strVal val="#ppt_x"/>
                                          </p:val>
                                        </p:tav>
                                      </p:tavLst>
                                    </p:anim>
                                    <p:anim calcmode="lin" valueType="num">
                                      <p:cBhvr additive="base">
                                        <p:cTn id="15" dur="500" fill="hold"/>
                                        <p:tgtEl>
                                          <p:spTgt spid="3380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805"/>
                                        </p:tgtEl>
                                        <p:attrNameLst>
                                          <p:attrName>style.visibility</p:attrName>
                                        </p:attrNameLst>
                                      </p:cBhvr>
                                      <p:to>
                                        <p:strVal val="visible"/>
                                      </p:to>
                                    </p:set>
                                    <p:animEffect transition="in" filter="blinds(horizontal)">
                                      <p:cBhvr>
                                        <p:cTn id="20" dur="500"/>
                                        <p:tgtEl>
                                          <p:spTgt spid="3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P spid="33803" grpId="0" animBg="1"/>
      <p:bldP spid="33804" grpId="0" animBg="1"/>
      <p:bldP spid="33805" grpId="0" animBg="1"/>
    </p:bld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301625" y="228600"/>
            <a:ext cx="8540750" cy="923925"/>
          </a:xfrm>
        </p:spPr>
        <p:txBody>
          <a:bodyPr/>
          <a:lstStyle/>
          <a:p>
            <a:pPr eaLnBrk="1" hangingPunct="1"/>
            <a:r>
              <a:rPr lang="zh-CN" altLang="en-US" b="1" smtClean="0">
                <a:solidFill>
                  <a:srgbClr val="FF66CC"/>
                </a:solidFill>
                <a:ea typeface="华文细黑" pitchFamily="2" charset="-122"/>
              </a:rPr>
              <a:t>如何表示实体地址</a:t>
            </a:r>
            <a:r>
              <a:rPr lang="en-US" altLang="zh-CN" b="1" smtClean="0">
                <a:solidFill>
                  <a:srgbClr val="FF66CC"/>
                </a:solidFill>
                <a:ea typeface="华文细黑" pitchFamily="2" charset="-122"/>
              </a:rPr>
              <a:t>?</a:t>
            </a:r>
          </a:p>
        </p:txBody>
      </p:sp>
      <p:sp>
        <p:nvSpPr>
          <p:cNvPr id="10243" name="Rectangle 3"/>
          <p:cNvSpPr>
            <a:spLocks noGrp="1" noRot="1" noChangeArrowheads="1"/>
          </p:cNvSpPr>
          <p:nvPr>
            <p:ph type="body" idx="1"/>
          </p:nvPr>
        </p:nvSpPr>
        <p:spPr>
          <a:xfrm>
            <a:off x="468313" y="1412875"/>
            <a:ext cx="8226425" cy="4497388"/>
          </a:xfrm>
          <a:ln>
            <a:solidFill>
              <a:srgbClr val="990099"/>
            </a:solidFill>
          </a:ln>
        </p:spPr>
        <p:txBody>
          <a:bodyPr/>
          <a:lstStyle/>
          <a:p>
            <a:pPr eaLnBrk="1" hangingPunct="1">
              <a:lnSpc>
                <a:spcPct val="90000"/>
              </a:lnSpc>
              <a:buClr>
                <a:srgbClr val="FF0000"/>
              </a:buClr>
              <a:buFont typeface="Wingdings" pitchFamily="2" charset="2"/>
              <a:buChar char="n"/>
            </a:pPr>
            <a:r>
              <a:rPr lang="zh-CN" altLang="en-US" sz="2800" b="1" smtClean="0">
                <a:solidFill>
                  <a:srgbClr val="0000FF"/>
                </a:solidFill>
                <a:latin typeface="Times New Roman" pitchFamily="18" charset="0"/>
                <a:ea typeface="华文细黑" pitchFamily="2" charset="-122"/>
                <a:cs typeface="Times New Roman" pitchFamily="18" charset="0"/>
              </a:rPr>
              <a:t>实体地址表示法</a:t>
            </a:r>
            <a:r>
              <a:rPr lang="en-US" altLang="zh-CN" sz="2800" b="1" smtClean="0">
                <a:solidFill>
                  <a:srgbClr val="0000FF"/>
                </a:solidFill>
                <a:latin typeface="Times New Roman" pitchFamily="18" charset="0"/>
                <a:ea typeface="华文细黑" pitchFamily="2" charset="-122"/>
                <a:cs typeface="Times New Roman" pitchFamily="18" charset="0"/>
              </a:rPr>
              <a:t>1</a:t>
            </a:r>
            <a:r>
              <a:rPr lang="zh-CN" altLang="en-US" sz="2800" b="1" smtClean="0">
                <a:solidFill>
                  <a:srgbClr val="0000FF"/>
                </a:solidFill>
                <a:latin typeface="Times New Roman" pitchFamily="18" charset="0"/>
                <a:ea typeface="华文细黑" pitchFamily="2" charset="-122"/>
                <a:cs typeface="Times New Roman" pitchFamily="18" charset="0"/>
              </a:rPr>
              <a:t>：</a:t>
            </a:r>
            <a:r>
              <a:rPr lang="zh-CN" altLang="en-US" sz="2800" b="1" smtClean="0">
                <a:solidFill>
                  <a:srgbClr val="990099"/>
                </a:solidFill>
                <a:latin typeface="Times New Roman" pitchFamily="18" charset="0"/>
                <a:ea typeface="华文细黑" pitchFamily="2" charset="-122"/>
                <a:cs typeface="Times New Roman" pitchFamily="18" charset="0"/>
              </a:rPr>
              <a:t>直接访问（实体名）</a:t>
            </a:r>
          </a:p>
          <a:p>
            <a:pPr lvl="1" eaLnBrk="1" hangingPunct="1">
              <a:lnSpc>
                <a:spcPct val="90000"/>
              </a:lnSpc>
              <a:buClr>
                <a:srgbClr val="FF0000"/>
              </a:buClr>
              <a:buFont typeface="Wingdings" pitchFamily="2" charset="2"/>
              <a:buChar char="Ø"/>
            </a:pPr>
            <a:r>
              <a:rPr lang="zh-CN" altLang="en-US" sz="2400" b="1" smtClean="0">
                <a:solidFill>
                  <a:srgbClr val="00CC00"/>
                </a:solidFill>
                <a:latin typeface="Times New Roman" pitchFamily="18" charset="0"/>
                <a:ea typeface="华文细黑" pitchFamily="2" charset="-122"/>
                <a:cs typeface="Times New Roman" pitchFamily="18" charset="0"/>
              </a:rPr>
              <a:t> </a:t>
            </a:r>
            <a:r>
              <a:rPr lang="zh-CN" altLang="en-US" sz="2400" b="1" smtClean="0">
                <a:solidFill>
                  <a:srgbClr val="990099"/>
                </a:solidFill>
                <a:latin typeface="Times New Roman" pitchFamily="18" charset="0"/>
                <a:ea typeface="华文细黑" pitchFamily="2" charset="-122"/>
                <a:cs typeface="Times New Roman" pitchFamily="18" charset="0"/>
              </a:rPr>
              <a:t>普通变量</a:t>
            </a:r>
            <a:r>
              <a:rPr lang="en-US" altLang="zh-CN" sz="2400" b="1" smtClean="0">
                <a:solidFill>
                  <a:srgbClr val="990099"/>
                </a:solidFill>
                <a:latin typeface="Times New Roman" pitchFamily="18" charset="0"/>
                <a:ea typeface="华文细黑" pitchFamily="2" charset="-122"/>
                <a:cs typeface="Times New Roman" pitchFamily="18" charset="0"/>
              </a:rPr>
              <a:t>a,b,c</a:t>
            </a:r>
            <a:r>
              <a:rPr lang="en-US" altLang="zh-CN" sz="2400" b="1" smtClean="0">
                <a:solidFill>
                  <a:srgbClr val="CCFFCC"/>
                </a:solidFill>
                <a:latin typeface="Times New Roman" pitchFamily="18" charset="0"/>
                <a:ea typeface="华文细黑" pitchFamily="2" charset="-122"/>
                <a:cs typeface="Times New Roman" pitchFamily="18" charset="0"/>
              </a:rPr>
              <a:t> </a:t>
            </a:r>
            <a:r>
              <a:rPr lang="en-US" altLang="zh-CN" sz="2400" b="1" smtClean="0">
                <a:latin typeface="Times New Roman" pitchFamily="18" charset="0"/>
                <a:ea typeface="华文细黑" pitchFamily="2" charset="-122"/>
                <a:cs typeface="Times New Roman" pitchFamily="18" charset="0"/>
              </a:rPr>
              <a:t>—— </a:t>
            </a:r>
            <a:r>
              <a:rPr lang="en-US" altLang="zh-CN" sz="2400" b="1" smtClean="0">
                <a:solidFill>
                  <a:srgbClr val="0066FF"/>
                </a:solidFill>
                <a:latin typeface="Times New Roman" pitchFamily="18" charset="0"/>
                <a:ea typeface="华文细黑" pitchFamily="2" charset="-122"/>
                <a:cs typeface="Times New Roman" pitchFamily="18" charset="0"/>
              </a:rPr>
              <a:t>&amp;a,&amp;b,&amp;c</a:t>
            </a:r>
          </a:p>
          <a:p>
            <a:pPr lvl="1" eaLnBrk="1" hangingPunct="1">
              <a:lnSpc>
                <a:spcPct val="90000"/>
              </a:lnSpc>
              <a:buClr>
                <a:srgbClr val="FF0000"/>
              </a:buClr>
              <a:buFont typeface="Wingdings" pitchFamily="2" charset="2"/>
              <a:buChar char="Ø"/>
            </a:pPr>
            <a:r>
              <a:rPr lang="en-US" altLang="zh-CN" sz="2400" b="1" smtClean="0">
                <a:solidFill>
                  <a:srgbClr val="00CC00"/>
                </a:solidFill>
                <a:latin typeface="Times New Roman" pitchFamily="18" charset="0"/>
                <a:ea typeface="华文细黑" pitchFamily="2" charset="-122"/>
                <a:cs typeface="Times New Roman" pitchFamily="18" charset="0"/>
              </a:rPr>
              <a:t> </a:t>
            </a:r>
            <a:r>
              <a:rPr lang="zh-CN" altLang="en-US" sz="2400" b="1" smtClean="0">
                <a:solidFill>
                  <a:srgbClr val="990099"/>
                </a:solidFill>
                <a:latin typeface="Times New Roman" pitchFamily="18" charset="0"/>
                <a:ea typeface="华文细黑" pitchFamily="2" charset="-122"/>
                <a:cs typeface="Times New Roman" pitchFamily="18" charset="0"/>
              </a:rPr>
              <a:t>数组</a:t>
            </a:r>
            <a:r>
              <a:rPr lang="en-US" altLang="zh-CN" sz="2400" b="1" smtClean="0">
                <a:solidFill>
                  <a:srgbClr val="990099"/>
                </a:solidFill>
                <a:latin typeface="Times New Roman" pitchFamily="18" charset="0"/>
                <a:ea typeface="华文细黑" pitchFamily="2" charset="-122"/>
                <a:cs typeface="Times New Roman" pitchFamily="18" charset="0"/>
              </a:rPr>
              <a:t>d[3]</a:t>
            </a:r>
            <a:r>
              <a:rPr lang="en-US" altLang="zh-CN" sz="2400" b="1" smtClean="0">
                <a:latin typeface="Times New Roman" pitchFamily="18" charset="0"/>
                <a:ea typeface="华文细黑" pitchFamily="2" charset="-122"/>
                <a:cs typeface="Times New Roman" pitchFamily="18" charset="0"/>
              </a:rPr>
              <a:t> —— </a:t>
            </a:r>
            <a:r>
              <a:rPr lang="en-US" altLang="zh-CN" sz="2400" b="1" smtClean="0">
                <a:solidFill>
                  <a:srgbClr val="0066FF"/>
                </a:solidFill>
                <a:latin typeface="Times New Roman" pitchFamily="18" charset="0"/>
                <a:ea typeface="华文细黑" pitchFamily="2" charset="-122"/>
                <a:cs typeface="Times New Roman" pitchFamily="18" charset="0"/>
              </a:rPr>
              <a:t>d</a:t>
            </a:r>
            <a:r>
              <a:rPr lang="zh-CN" altLang="en-US" sz="2400" b="1" smtClean="0">
                <a:latin typeface="Times New Roman" pitchFamily="18" charset="0"/>
                <a:ea typeface="华文细黑" pitchFamily="2" charset="-122"/>
                <a:cs typeface="Times New Roman" pitchFamily="18" charset="0"/>
              </a:rPr>
              <a:t>（数组名</a:t>
            </a:r>
            <a:r>
              <a:rPr lang="en-US" altLang="zh-CN" sz="2400" b="1" smtClean="0">
                <a:latin typeface="Times New Roman" pitchFamily="18" charset="0"/>
                <a:ea typeface="华文细黑" pitchFamily="2" charset="-122"/>
                <a:cs typeface="Times New Roman" pitchFamily="18" charset="0"/>
              </a:rPr>
              <a:t>),   </a:t>
            </a:r>
            <a:r>
              <a:rPr lang="en-US" altLang="zh-CN" sz="2400" b="1" smtClean="0">
                <a:solidFill>
                  <a:srgbClr val="0066FF"/>
                </a:solidFill>
                <a:latin typeface="Times New Roman" pitchFamily="18" charset="0"/>
                <a:ea typeface="华文细黑" pitchFamily="2" charset="-122"/>
                <a:cs typeface="Times New Roman" pitchFamily="18" charset="0"/>
              </a:rPr>
              <a:t>&amp;d[0]</a:t>
            </a:r>
            <a:r>
              <a:rPr lang="zh-CN" altLang="en-US" sz="2400" b="1" smtClean="0">
                <a:solidFill>
                  <a:srgbClr val="0066FF"/>
                </a:solidFill>
                <a:latin typeface="Times New Roman" pitchFamily="18" charset="0"/>
                <a:ea typeface="华文细黑" pitchFamily="2" charset="-122"/>
                <a:cs typeface="Times New Roman" pitchFamily="18" charset="0"/>
              </a:rPr>
              <a:t>，</a:t>
            </a:r>
            <a:r>
              <a:rPr lang="en-US" altLang="zh-CN" sz="2400" b="1" smtClean="0">
                <a:solidFill>
                  <a:srgbClr val="0066FF"/>
                </a:solidFill>
                <a:latin typeface="Times New Roman" pitchFamily="18" charset="0"/>
                <a:ea typeface="华文细黑" pitchFamily="2" charset="-122"/>
                <a:cs typeface="Times New Roman" pitchFamily="18" charset="0"/>
              </a:rPr>
              <a:t>&amp;d[1]</a:t>
            </a:r>
            <a:r>
              <a:rPr lang="zh-CN" altLang="en-US" sz="2400" b="1" smtClean="0">
                <a:solidFill>
                  <a:srgbClr val="0066FF"/>
                </a:solidFill>
                <a:latin typeface="Times New Roman" pitchFamily="18" charset="0"/>
                <a:ea typeface="华文细黑" pitchFamily="2" charset="-122"/>
                <a:cs typeface="Times New Roman" pitchFamily="18" charset="0"/>
              </a:rPr>
              <a:t>，</a:t>
            </a:r>
            <a:r>
              <a:rPr lang="en-US" altLang="zh-CN" sz="2400" b="1" smtClean="0">
                <a:solidFill>
                  <a:srgbClr val="0066FF"/>
                </a:solidFill>
                <a:latin typeface="Times New Roman" pitchFamily="18" charset="0"/>
                <a:ea typeface="华文细黑" pitchFamily="2" charset="-122"/>
                <a:cs typeface="Times New Roman" pitchFamily="18" charset="0"/>
              </a:rPr>
              <a:t>&amp;d[2]</a:t>
            </a:r>
          </a:p>
          <a:p>
            <a:pPr eaLnBrk="1" hangingPunct="1">
              <a:lnSpc>
                <a:spcPct val="90000"/>
              </a:lnSpc>
              <a:buFont typeface="Wingdings 2" pitchFamily="18" charset="2"/>
              <a:buNone/>
            </a:pPr>
            <a:r>
              <a:rPr lang="en-US" altLang="zh-CN" sz="2400" b="1" smtClean="0">
                <a:latin typeface="Times New Roman" pitchFamily="18" charset="0"/>
                <a:ea typeface="华文细黑" pitchFamily="2" charset="-122"/>
                <a:cs typeface="Times New Roman" pitchFamily="18" charset="0"/>
              </a:rPr>
              <a:t>          </a:t>
            </a:r>
            <a:r>
              <a:rPr lang="zh-CN" altLang="en-US" sz="2400" b="1" smtClean="0">
                <a:latin typeface="Times New Roman" pitchFamily="18" charset="0"/>
                <a:ea typeface="华文细黑" pitchFamily="2" charset="-122"/>
                <a:cs typeface="Times New Roman" pitchFamily="18" charset="0"/>
              </a:rPr>
              <a:t>对二维数组，可用单下标法表示每行首地址。  </a:t>
            </a:r>
          </a:p>
          <a:p>
            <a:pPr eaLnBrk="1" hangingPunct="1">
              <a:lnSpc>
                <a:spcPct val="90000"/>
              </a:lnSpc>
              <a:buFont typeface="Wingdings 2" pitchFamily="18" charset="2"/>
              <a:buNone/>
            </a:pPr>
            <a:r>
              <a:rPr lang="zh-CN" altLang="en-US" sz="2400" b="1" smtClean="0">
                <a:latin typeface="Times New Roman" pitchFamily="18" charset="0"/>
                <a:ea typeface="华文细黑" pitchFamily="2" charset="-122"/>
                <a:cs typeface="Times New Roman" pitchFamily="18" charset="0"/>
              </a:rPr>
              <a:t>          如 对</a:t>
            </a:r>
            <a:r>
              <a:rPr lang="en-US" altLang="zh-CN" sz="2400" b="1" smtClean="0">
                <a:solidFill>
                  <a:srgbClr val="0066FF"/>
                </a:solidFill>
                <a:latin typeface="Times New Roman" pitchFamily="18" charset="0"/>
                <a:ea typeface="华文细黑" pitchFamily="2" charset="-122"/>
                <a:cs typeface="Times New Roman" pitchFamily="18" charset="0"/>
              </a:rPr>
              <a:t>char x[3][4]</a:t>
            </a:r>
            <a:r>
              <a:rPr lang="zh-CN" altLang="en-US" sz="2400" b="1" smtClean="0">
                <a:latin typeface="Times New Roman" pitchFamily="18" charset="0"/>
                <a:ea typeface="华文细黑" pitchFamily="2" charset="-122"/>
                <a:cs typeface="Times New Roman" pitchFamily="18" charset="0"/>
              </a:rPr>
              <a:t>，可用</a:t>
            </a:r>
            <a:r>
              <a:rPr lang="en-US" altLang="zh-CN" sz="2400" b="1" smtClean="0">
                <a:solidFill>
                  <a:srgbClr val="0066FF"/>
                </a:solidFill>
                <a:latin typeface="Times New Roman" pitchFamily="18" charset="0"/>
                <a:ea typeface="华文细黑" pitchFamily="2" charset="-122"/>
                <a:cs typeface="Times New Roman" pitchFamily="18" charset="0"/>
              </a:rPr>
              <a:t>x[0]</a:t>
            </a:r>
            <a:r>
              <a:rPr lang="zh-CN" altLang="en-US" sz="2400" b="1" smtClean="0">
                <a:solidFill>
                  <a:srgbClr val="0066FF"/>
                </a:solidFill>
                <a:latin typeface="Times New Roman" pitchFamily="18" charset="0"/>
                <a:ea typeface="华文细黑" pitchFamily="2" charset="-122"/>
                <a:cs typeface="Times New Roman" pitchFamily="18" charset="0"/>
              </a:rPr>
              <a:t>、</a:t>
            </a:r>
            <a:r>
              <a:rPr lang="en-US" altLang="zh-CN" sz="2400" b="1" smtClean="0">
                <a:solidFill>
                  <a:srgbClr val="0066FF"/>
                </a:solidFill>
                <a:latin typeface="Times New Roman" pitchFamily="18" charset="0"/>
                <a:ea typeface="华文细黑" pitchFamily="2" charset="-122"/>
                <a:cs typeface="Times New Roman" pitchFamily="18" charset="0"/>
              </a:rPr>
              <a:t>x[1]</a:t>
            </a:r>
            <a:r>
              <a:rPr lang="zh-CN" altLang="en-US" sz="2400" b="1" smtClean="0">
                <a:solidFill>
                  <a:srgbClr val="0066FF"/>
                </a:solidFill>
                <a:latin typeface="Times New Roman" pitchFamily="18" charset="0"/>
                <a:ea typeface="华文细黑" pitchFamily="2" charset="-122"/>
                <a:cs typeface="Times New Roman" pitchFamily="18" charset="0"/>
              </a:rPr>
              <a:t>、</a:t>
            </a:r>
            <a:r>
              <a:rPr lang="en-US" altLang="zh-CN" sz="2400" b="1" smtClean="0">
                <a:solidFill>
                  <a:srgbClr val="0066FF"/>
                </a:solidFill>
                <a:latin typeface="Times New Roman" pitchFamily="18" charset="0"/>
                <a:ea typeface="华文细黑" pitchFamily="2" charset="-122"/>
                <a:cs typeface="Times New Roman" pitchFamily="18" charset="0"/>
              </a:rPr>
              <a:t>x[2]</a:t>
            </a:r>
            <a:r>
              <a:rPr lang="zh-CN" altLang="en-US" sz="2400" b="1" smtClean="0">
                <a:latin typeface="Times New Roman" pitchFamily="18" charset="0"/>
                <a:ea typeface="华文细黑" pitchFamily="2" charset="-122"/>
                <a:cs typeface="Times New Roman" pitchFamily="18" charset="0"/>
              </a:rPr>
              <a:t>分别表示其第一、二、三行的首地址。</a:t>
            </a:r>
          </a:p>
          <a:p>
            <a:pPr lvl="1" eaLnBrk="1" hangingPunct="1">
              <a:lnSpc>
                <a:spcPct val="90000"/>
              </a:lnSpc>
              <a:buClr>
                <a:srgbClr val="FF0000"/>
              </a:buClr>
              <a:buFont typeface="Wingdings" pitchFamily="2" charset="2"/>
              <a:buChar char="Ø"/>
            </a:pPr>
            <a:r>
              <a:rPr lang="zh-CN" altLang="en-US" sz="2400" b="1" smtClean="0">
                <a:solidFill>
                  <a:srgbClr val="00CC00"/>
                </a:solidFill>
                <a:latin typeface="Times New Roman" pitchFamily="18" charset="0"/>
                <a:ea typeface="华文细黑" pitchFamily="2" charset="-122"/>
                <a:cs typeface="Times New Roman" pitchFamily="18" charset="0"/>
              </a:rPr>
              <a:t> </a:t>
            </a:r>
            <a:r>
              <a:rPr lang="zh-CN" altLang="en-US" sz="2400" b="1" smtClean="0">
                <a:solidFill>
                  <a:srgbClr val="990099"/>
                </a:solidFill>
                <a:latin typeface="Times New Roman" pitchFamily="18" charset="0"/>
                <a:ea typeface="华文细黑" pitchFamily="2" charset="-122"/>
                <a:cs typeface="Times New Roman" pitchFamily="18" charset="0"/>
              </a:rPr>
              <a:t>函数</a:t>
            </a:r>
            <a:r>
              <a:rPr lang="en-US" altLang="zh-CN" sz="2400" b="1" smtClean="0">
                <a:solidFill>
                  <a:srgbClr val="990099"/>
                </a:solidFill>
                <a:latin typeface="Times New Roman" pitchFamily="18" charset="0"/>
                <a:ea typeface="华文细黑" pitchFamily="2" charset="-122"/>
                <a:cs typeface="Times New Roman" pitchFamily="18" charset="0"/>
              </a:rPr>
              <a:t>max( )</a:t>
            </a:r>
            <a:r>
              <a:rPr lang="en-US" altLang="zh-CN" sz="2400" b="1" smtClean="0">
                <a:solidFill>
                  <a:srgbClr val="CCFFCC"/>
                </a:solidFill>
                <a:latin typeface="Times New Roman" pitchFamily="18" charset="0"/>
                <a:ea typeface="华文细黑" pitchFamily="2" charset="-122"/>
                <a:cs typeface="Times New Roman" pitchFamily="18" charset="0"/>
              </a:rPr>
              <a:t> </a:t>
            </a:r>
            <a:r>
              <a:rPr lang="en-US" altLang="zh-CN" sz="2400" b="1" smtClean="0">
                <a:latin typeface="Times New Roman" pitchFamily="18" charset="0"/>
                <a:ea typeface="华文细黑" pitchFamily="2" charset="-122"/>
                <a:cs typeface="Times New Roman" pitchFamily="18" charset="0"/>
              </a:rPr>
              <a:t>—— </a:t>
            </a:r>
            <a:r>
              <a:rPr lang="en-US" altLang="zh-CN" sz="2400" b="1" smtClean="0">
                <a:solidFill>
                  <a:srgbClr val="0066FF"/>
                </a:solidFill>
                <a:latin typeface="Times New Roman" pitchFamily="18" charset="0"/>
                <a:ea typeface="华文细黑" pitchFamily="2" charset="-122"/>
                <a:cs typeface="Times New Roman" pitchFamily="18" charset="0"/>
              </a:rPr>
              <a:t>max</a:t>
            </a:r>
            <a:r>
              <a:rPr lang="zh-CN" altLang="en-US" sz="2400" b="1" smtClean="0">
                <a:latin typeface="Times New Roman" pitchFamily="18" charset="0"/>
                <a:ea typeface="华文细黑" pitchFamily="2" charset="-122"/>
                <a:cs typeface="Times New Roman" pitchFamily="18" charset="0"/>
              </a:rPr>
              <a:t>（函数名）  </a:t>
            </a:r>
            <a:r>
              <a:rPr lang="zh-CN" altLang="en-US" sz="2400" b="1" smtClean="0">
                <a:solidFill>
                  <a:srgbClr val="FF3300"/>
                </a:solidFill>
                <a:latin typeface="Times New Roman" pitchFamily="18" charset="0"/>
                <a:ea typeface="华文细黑" pitchFamily="2" charset="-122"/>
                <a:cs typeface="Times New Roman" pitchFamily="18" charset="0"/>
              </a:rPr>
              <a:t>“入口地址”</a:t>
            </a:r>
            <a:r>
              <a:rPr lang="zh-CN" altLang="en-US" sz="2400" b="1" smtClean="0">
                <a:solidFill>
                  <a:srgbClr val="CCFFCC"/>
                </a:solidFill>
                <a:latin typeface="Times New Roman" pitchFamily="18" charset="0"/>
                <a:ea typeface="华文细黑" pitchFamily="2" charset="-122"/>
                <a:cs typeface="Times New Roman" pitchFamily="18" charset="0"/>
              </a:rPr>
              <a:t> </a:t>
            </a:r>
          </a:p>
          <a:p>
            <a:pPr lvl="1" eaLnBrk="1" hangingPunct="1">
              <a:lnSpc>
                <a:spcPct val="90000"/>
              </a:lnSpc>
              <a:spcBef>
                <a:spcPct val="70000"/>
              </a:spcBef>
              <a:buClr>
                <a:srgbClr val="FF0000"/>
              </a:buClr>
              <a:buFont typeface="Wingdings" pitchFamily="2" charset="2"/>
              <a:buChar char="Ø"/>
            </a:pPr>
            <a:r>
              <a:rPr lang="zh-CN" altLang="en-US" sz="2000" b="1" smtClean="0">
                <a:latin typeface="Times New Roman" pitchFamily="18" charset="0"/>
                <a:ea typeface="华文细黑" pitchFamily="2" charset="-122"/>
                <a:cs typeface="Times New Roman" pitchFamily="18" charset="0"/>
              </a:rPr>
              <a:t>  </a:t>
            </a:r>
            <a:r>
              <a:rPr lang="en-US" altLang="zh-CN" sz="2400" b="1" smtClean="0">
                <a:solidFill>
                  <a:srgbClr val="FF00FF"/>
                </a:solidFill>
                <a:latin typeface="Times New Roman" pitchFamily="18" charset="0"/>
                <a:ea typeface="华文细黑" pitchFamily="2" charset="-122"/>
                <a:cs typeface="Times New Roman" pitchFamily="18" charset="0"/>
              </a:rPr>
              <a:t>&amp; </a:t>
            </a:r>
            <a:r>
              <a:rPr lang="en-US" altLang="zh-CN" sz="2400" b="1" smtClean="0">
                <a:solidFill>
                  <a:srgbClr val="FFFF66"/>
                </a:solidFill>
                <a:latin typeface="Times New Roman" pitchFamily="18" charset="0"/>
                <a:ea typeface="华文细黑" pitchFamily="2" charset="-122"/>
                <a:cs typeface="Times New Roman" pitchFamily="18" charset="0"/>
              </a:rPr>
              <a:t> </a:t>
            </a:r>
            <a:r>
              <a:rPr lang="zh-CN" altLang="en-US" sz="2400" b="1" smtClean="0">
                <a:solidFill>
                  <a:srgbClr val="000000"/>
                </a:solidFill>
                <a:latin typeface="Times New Roman" pitchFamily="18" charset="0"/>
                <a:ea typeface="华文细黑" pitchFamily="2" charset="-122"/>
                <a:cs typeface="Times New Roman" pitchFamily="18" charset="0"/>
              </a:rPr>
              <a:t>取地址运算符（适用于普通变量或数组元素）</a:t>
            </a:r>
          </a:p>
          <a:p>
            <a:pPr eaLnBrk="1" hangingPunct="1">
              <a:lnSpc>
                <a:spcPct val="90000"/>
              </a:lnSpc>
              <a:spcBef>
                <a:spcPct val="55000"/>
              </a:spcBef>
              <a:buClr>
                <a:srgbClr val="FF0000"/>
              </a:buClr>
              <a:buFont typeface="Wingdings" pitchFamily="2" charset="2"/>
              <a:buChar char="n"/>
            </a:pPr>
            <a:r>
              <a:rPr lang="zh-CN" altLang="en-US" sz="2800" b="1" smtClean="0">
                <a:solidFill>
                  <a:srgbClr val="0000FF"/>
                </a:solidFill>
                <a:latin typeface="Times New Roman" pitchFamily="18" charset="0"/>
                <a:ea typeface="华文细黑" pitchFamily="2" charset="-122"/>
                <a:cs typeface="Times New Roman" pitchFamily="18" charset="0"/>
              </a:rPr>
              <a:t>实体地址表示法</a:t>
            </a:r>
            <a:r>
              <a:rPr lang="en-US" altLang="zh-CN" sz="2800" b="1" smtClean="0">
                <a:solidFill>
                  <a:srgbClr val="0000FF"/>
                </a:solidFill>
                <a:latin typeface="Times New Roman" pitchFamily="18" charset="0"/>
                <a:ea typeface="华文细黑" pitchFamily="2" charset="-122"/>
                <a:cs typeface="Times New Roman" pitchFamily="18" charset="0"/>
              </a:rPr>
              <a:t>2</a:t>
            </a:r>
            <a:r>
              <a:rPr lang="zh-CN" altLang="en-US" sz="2800" b="1" smtClean="0">
                <a:solidFill>
                  <a:srgbClr val="0000FF"/>
                </a:solidFill>
                <a:latin typeface="Times New Roman" pitchFamily="18" charset="0"/>
                <a:ea typeface="华文细黑" pitchFamily="2" charset="-122"/>
                <a:cs typeface="Times New Roman" pitchFamily="18" charset="0"/>
              </a:rPr>
              <a:t>：</a:t>
            </a:r>
            <a:r>
              <a:rPr lang="zh-CN" altLang="en-US" sz="2800" b="1" smtClean="0">
                <a:solidFill>
                  <a:srgbClr val="990099"/>
                </a:solidFill>
                <a:latin typeface="Times New Roman" pitchFamily="18" charset="0"/>
                <a:ea typeface="华文细黑" pitchFamily="2" charset="-122"/>
                <a:cs typeface="Times New Roman" pitchFamily="18" charset="0"/>
              </a:rPr>
              <a:t>间接访问</a:t>
            </a:r>
            <a:r>
              <a:rPr lang="en-US" altLang="zh-CN" sz="2800" b="1" smtClean="0">
                <a:solidFill>
                  <a:srgbClr val="990099"/>
                </a:solidFill>
                <a:latin typeface="Times New Roman" pitchFamily="18" charset="0"/>
                <a:ea typeface="华文细黑" pitchFamily="2" charset="-122"/>
                <a:cs typeface="Times New Roman" pitchFamily="18" charset="0"/>
              </a:rPr>
              <a:t>(</a:t>
            </a:r>
            <a:r>
              <a:rPr lang="zh-CN" altLang="en-US" sz="2800" b="1" smtClean="0">
                <a:solidFill>
                  <a:srgbClr val="990099"/>
                </a:solidFill>
                <a:latin typeface="Times New Roman" pitchFamily="18" charset="0"/>
                <a:ea typeface="华文细黑" pitchFamily="2" charset="-122"/>
                <a:cs typeface="Times New Roman" pitchFamily="18" charset="0"/>
              </a:rPr>
              <a:t>指针</a:t>
            </a:r>
            <a:r>
              <a:rPr lang="en-US" altLang="zh-CN" sz="2800" b="1" smtClean="0">
                <a:solidFill>
                  <a:srgbClr val="990099"/>
                </a:solidFill>
                <a:latin typeface="Times New Roman" pitchFamily="18" charset="0"/>
                <a:ea typeface="华文细黑" pitchFamily="2" charset="-122"/>
                <a:cs typeface="Times New Roman" pitchFamily="18" charset="0"/>
              </a:rPr>
              <a:t>)</a:t>
            </a:r>
          </a:p>
          <a:p>
            <a:pPr eaLnBrk="1" hangingPunct="1">
              <a:lnSpc>
                <a:spcPct val="90000"/>
              </a:lnSpc>
              <a:buFont typeface="Wingdings 2" pitchFamily="18" charset="2"/>
              <a:buNone/>
            </a:pPr>
            <a:r>
              <a:rPr lang="en-US" altLang="zh-CN" sz="2400" b="1" smtClean="0">
                <a:latin typeface="Times New Roman" pitchFamily="18" charset="0"/>
                <a:ea typeface="华文细黑" pitchFamily="2" charset="-122"/>
                <a:cs typeface="Times New Roman" pitchFamily="18" charset="0"/>
              </a:rPr>
              <a:t>        </a:t>
            </a:r>
            <a:r>
              <a:rPr lang="zh-CN" altLang="en-US" sz="2400" b="1" smtClean="0">
                <a:latin typeface="Times New Roman" pitchFamily="18" charset="0"/>
                <a:ea typeface="华文细黑" pitchFamily="2" charset="-122"/>
                <a:cs typeface="Times New Roman" pitchFamily="18" charset="0"/>
              </a:rPr>
              <a:t>适合于地址运算（加减等）</a:t>
            </a: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Text Box 4"/>
          <p:cNvSpPr txBox="1">
            <a:spLocks noChangeArrowheads="1"/>
          </p:cNvSpPr>
          <p:nvPr/>
        </p:nvSpPr>
        <p:spPr bwMode="auto">
          <a:xfrm>
            <a:off x="755650" y="765175"/>
            <a:ext cx="7810500" cy="5559425"/>
          </a:xfrm>
          <a:prstGeom prst="rect">
            <a:avLst/>
          </a:prstGeom>
          <a:solidFill>
            <a:srgbClr val="003300"/>
          </a:solidFill>
          <a:ln w="9525" algn="ctr">
            <a:solidFill>
              <a:srgbClr val="CCFFCC"/>
            </a:solidFill>
            <a:miter lim="800000"/>
            <a:headEnd/>
            <a:tailEnd/>
          </a:ln>
        </p:spPr>
        <p:txBody>
          <a:bodyPr>
            <a:spAutoFit/>
          </a:bodyPr>
          <a:lstStyle/>
          <a:p>
            <a:pPr marL="342900" indent="-342900">
              <a:lnSpc>
                <a:spcPct val="90000"/>
              </a:lnSpc>
              <a:spcBef>
                <a:spcPct val="20000"/>
              </a:spcBef>
              <a:buClr>
                <a:schemeClr val="tx2"/>
              </a:buClr>
              <a:buSzPct val="75000"/>
              <a:buFont typeface="Wingdings" pitchFamily="2" charset="2"/>
              <a:buNone/>
            </a:pPr>
            <a:r>
              <a:rPr kumimoji="1" lang="en-US" altLang="zh-CN" sz="2200" i="1">
                <a:solidFill>
                  <a:srgbClr val="FFFF66"/>
                </a:solidFill>
                <a:latin typeface="Arial" charset="0"/>
              </a:rPr>
              <a:t>/*</a:t>
            </a:r>
            <a:r>
              <a:rPr kumimoji="1" lang="zh-CN" altLang="en-US" sz="2200" i="1">
                <a:solidFill>
                  <a:srgbClr val="FFFF66"/>
                </a:solidFill>
                <a:latin typeface="Arial" charset="0"/>
              </a:rPr>
              <a:t>给定半径，求圆的面积*</a:t>
            </a:r>
            <a:r>
              <a:rPr kumimoji="1" lang="en-US" altLang="zh-CN" sz="2200" i="1">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#define   PI    3.14159                  </a:t>
            </a:r>
            <a:r>
              <a:rPr kumimoji="1" lang="en-US" altLang="zh-CN" sz="2200">
                <a:solidFill>
                  <a:srgbClr val="FFFF66"/>
                </a:solidFill>
                <a:latin typeface="Arial" charset="0"/>
              </a:rPr>
              <a:t>/*</a:t>
            </a:r>
            <a:r>
              <a:rPr kumimoji="1" lang="zh-CN" altLang="en-US" sz="2200">
                <a:solidFill>
                  <a:srgbClr val="FFFF66"/>
                </a:solidFill>
                <a:latin typeface="Arial" charset="0"/>
              </a:rPr>
              <a:t>编译预处理</a:t>
            </a:r>
            <a:r>
              <a:rPr kumimoji="1" lang="en-US" altLang="zh-CN" sz="2200">
                <a:solidFill>
                  <a:srgbClr val="FFFF66"/>
                </a:solidFill>
                <a:latin typeface="Arial" charset="0"/>
              </a:rPr>
              <a:t>——</a:t>
            </a:r>
            <a:r>
              <a:rPr kumimoji="1" lang="zh-CN" altLang="en-US" sz="2200">
                <a:solidFill>
                  <a:srgbClr val="FFFF66"/>
                </a:solidFill>
                <a:latin typeface="Arial" charset="0"/>
              </a:rPr>
              <a:t>宏替换*</a:t>
            </a:r>
            <a:r>
              <a:rPr kumimoji="1" lang="en-US" altLang="zh-CN" sz="2200">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#include  &lt;stdio.h&gt;                     </a:t>
            </a:r>
            <a:r>
              <a:rPr kumimoji="1" lang="en-US" altLang="zh-CN" sz="2200">
                <a:solidFill>
                  <a:srgbClr val="FFFF66"/>
                </a:solidFill>
                <a:latin typeface="Arial" charset="0"/>
              </a:rPr>
              <a:t>/*</a:t>
            </a:r>
            <a:r>
              <a:rPr kumimoji="1" lang="zh-CN" altLang="en-US" sz="2200">
                <a:solidFill>
                  <a:srgbClr val="FFFF66"/>
                </a:solidFill>
                <a:latin typeface="Arial" charset="0"/>
              </a:rPr>
              <a:t>编译预处理</a:t>
            </a:r>
            <a:r>
              <a:rPr kumimoji="1" lang="en-US" altLang="zh-CN" sz="2200">
                <a:solidFill>
                  <a:srgbClr val="FFFF66"/>
                </a:solidFill>
                <a:latin typeface="Arial" charset="0"/>
              </a:rPr>
              <a:t>——</a:t>
            </a:r>
            <a:r>
              <a:rPr kumimoji="1" lang="zh-CN" altLang="en-US" sz="2200">
                <a:solidFill>
                  <a:srgbClr val="FFFF66"/>
                </a:solidFill>
                <a:latin typeface="Arial" charset="0"/>
              </a:rPr>
              <a:t>文件包含*</a:t>
            </a:r>
            <a:r>
              <a:rPr kumimoji="1" lang="en-US" altLang="zh-CN" sz="2200">
                <a:solidFill>
                  <a:srgbClr val="FFFF66"/>
                </a:solidFill>
                <a:latin typeface="Arial" charset="0"/>
              </a:rPr>
              <a:t>/</a:t>
            </a: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#include &lt;math.h&gt;                     </a:t>
            </a:r>
            <a:r>
              <a:rPr kumimoji="1" lang="en-US" altLang="zh-CN" sz="2200">
                <a:solidFill>
                  <a:srgbClr val="FFFF66"/>
                </a:solidFill>
                <a:latin typeface="Arial" charset="0"/>
              </a:rPr>
              <a:t>/*</a:t>
            </a:r>
            <a:r>
              <a:rPr kumimoji="1" lang="zh-CN" altLang="en-US" sz="2200">
                <a:solidFill>
                  <a:srgbClr val="FFFF66"/>
                </a:solidFill>
                <a:latin typeface="Arial" charset="0"/>
              </a:rPr>
              <a:t>编译预处理</a:t>
            </a:r>
            <a:r>
              <a:rPr kumimoji="1" lang="en-US" altLang="zh-CN" sz="2200">
                <a:solidFill>
                  <a:srgbClr val="FFFF66"/>
                </a:solidFill>
                <a:latin typeface="Arial" charset="0"/>
              </a:rPr>
              <a:t>——</a:t>
            </a:r>
            <a:r>
              <a:rPr kumimoji="1" lang="zh-CN" altLang="en-US" sz="2200">
                <a:solidFill>
                  <a:srgbClr val="FFFF66"/>
                </a:solidFill>
                <a:latin typeface="Arial" charset="0"/>
              </a:rPr>
              <a:t>文件包含*</a:t>
            </a:r>
            <a:r>
              <a:rPr kumimoji="1" lang="en-US" altLang="zh-CN" sz="2200">
                <a:solidFill>
                  <a:srgbClr val="FFFF66"/>
                </a:solidFill>
                <a:latin typeface="Arial" charset="0"/>
              </a:rPr>
              <a:t>/</a:t>
            </a: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main( )                                                                    </a:t>
            </a:r>
            <a:r>
              <a:rPr kumimoji="1" lang="en-US" altLang="zh-CN" sz="2200">
                <a:solidFill>
                  <a:srgbClr val="FFFF66"/>
                </a:solidFill>
                <a:latin typeface="Arial" charset="0"/>
              </a:rPr>
              <a:t>/*</a:t>
            </a:r>
            <a:r>
              <a:rPr kumimoji="1" lang="zh-CN" altLang="en-US" sz="2200">
                <a:solidFill>
                  <a:srgbClr val="FFFF66"/>
                </a:solidFill>
                <a:latin typeface="Arial" charset="0"/>
              </a:rPr>
              <a:t>主函数*</a:t>
            </a:r>
            <a:r>
              <a:rPr kumimoji="1" lang="en-US" altLang="zh-CN" sz="2200">
                <a:solidFill>
                  <a:srgbClr val="FFFF66"/>
                </a:solidFill>
                <a:latin typeface="Arial" charset="0"/>
              </a:rPr>
              <a:t>/</a:t>
            </a: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float  r,s;                 </a:t>
            </a:r>
            <a:r>
              <a:rPr kumimoji="1" lang="en-US" altLang="zh-CN" sz="2200">
                <a:solidFill>
                  <a:srgbClr val="FFFF66"/>
                </a:solidFill>
                <a:latin typeface="Arial" charset="0"/>
              </a:rPr>
              <a:t>/*</a:t>
            </a:r>
            <a:r>
              <a:rPr kumimoji="1" lang="zh-CN" altLang="en-US" sz="2200">
                <a:solidFill>
                  <a:srgbClr val="FFFF66"/>
                </a:solidFill>
                <a:latin typeface="Arial" charset="0"/>
              </a:rPr>
              <a:t>定义变量 </a:t>
            </a:r>
            <a:r>
              <a:rPr kumimoji="1" lang="en-US" altLang="zh-CN" sz="2200">
                <a:solidFill>
                  <a:srgbClr val="FFFF66"/>
                </a:solidFill>
                <a:latin typeface="Arial" charset="0"/>
              </a:rPr>
              <a:t>r</a:t>
            </a:r>
            <a:r>
              <a:rPr kumimoji="1" lang="zh-CN" altLang="en-US" sz="2200">
                <a:solidFill>
                  <a:srgbClr val="FFFF66"/>
                </a:solidFill>
                <a:latin typeface="Arial" charset="0"/>
              </a:rPr>
              <a:t>、</a:t>
            </a:r>
            <a:r>
              <a:rPr kumimoji="1" lang="en-US" altLang="zh-CN" sz="2200">
                <a:solidFill>
                  <a:srgbClr val="FFFF66"/>
                </a:solidFill>
                <a:latin typeface="Arial" charset="0"/>
              </a:rPr>
              <a:t>s</a:t>
            </a:r>
            <a:r>
              <a:rPr kumimoji="1" lang="zh-CN" altLang="en-US" sz="2200">
                <a:solidFill>
                  <a:srgbClr val="FFFF66"/>
                </a:solidFill>
                <a:latin typeface="Arial" charset="0"/>
              </a:rPr>
              <a:t>类型为单精度实型*</a:t>
            </a:r>
            <a:r>
              <a:rPr kumimoji="1" lang="en-US" altLang="zh-CN" sz="2200">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r =1.0;                                                       </a:t>
            </a:r>
            <a:r>
              <a:rPr kumimoji="1" lang="en-US" altLang="zh-CN" sz="2200">
                <a:solidFill>
                  <a:srgbClr val="FFFF66"/>
                </a:solidFill>
                <a:latin typeface="Arial" charset="0"/>
              </a:rPr>
              <a:t>/*</a:t>
            </a:r>
            <a:r>
              <a:rPr kumimoji="1" lang="zh-CN" altLang="en-US" sz="2200">
                <a:solidFill>
                  <a:srgbClr val="FFFF66"/>
                </a:solidFill>
                <a:latin typeface="Arial" charset="0"/>
              </a:rPr>
              <a:t>变量</a:t>
            </a:r>
            <a:r>
              <a:rPr kumimoji="1" lang="en-US" altLang="zh-CN" sz="2200">
                <a:solidFill>
                  <a:srgbClr val="FFFF66"/>
                </a:solidFill>
                <a:latin typeface="Arial" charset="0"/>
              </a:rPr>
              <a:t>r</a:t>
            </a:r>
            <a:r>
              <a:rPr kumimoji="1" lang="zh-CN" altLang="en-US" sz="2200">
                <a:solidFill>
                  <a:srgbClr val="FFFF66"/>
                </a:solidFill>
                <a:latin typeface="Arial" charset="0"/>
              </a:rPr>
              <a:t>赋初值*</a:t>
            </a:r>
            <a:r>
              <a:rPr kumimoji="1" lang="en-US" altLang="zh-CN" sz="2200">
                <a:solidFill>
                  <a:srgbClr val="FFFF66"/>
                </a:solidFill>
                <a:latin typeface="Arial" charset="0"/>
              </a:rPr>
              <a:t>/</a:t>
            </a:r>
            <a:endParaRPr kumimoji="1" lang="en-US" altLang="zh-CN" sz="2200" b="1">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s=PI*pow(r,2);                                        </a:t>
            </a:r>
            <a:r>
              <a:rPr kumimoji="1" lang="en-US" altLang="zh-CN" sz="2200">
                <a:solidFill>
                  <a:srgbClr val="FFFF66"/>
                </a:solidFill>
                <a:latin typeface="Arial" charset="0"/>
              </a:rPr>
              <a:t>/*</a:t>
            </a:r>
            <a:r>
              <a:rPr kumimoji="1" lang="zh-CN" altLang="en-US" sz="2200">
                <a:solidFill>
                  <a:srgbClr val="FFFF66"/>
                </a:solidFill>
                <a:latin typeface="Arial" charset="0"/>
              </a:rPr>
              <a:t>计算圆面积</a:t>
            </a:r>
            <a:r>
              <a:rPr kumimoji="1" lang="en-US" altLang="zh-CN" sz="2200">
                <a:solidFill>
                  <a:srgbClr val="FFFF66"/>
                </a:solidFill>
                <a:latin typeface="Arial" charset="0"/>
              </a:rPr>
              <a:t>s*/</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printf (“</a:t>
            </a:r>
            <a:r>
              <a:rPr kumimoji="1" lang="zh-CN" altLang="en-US" sz="2200" b="1">
                <a:solidFill>
                  <a:srgbClr val="FFFF66"/>
                </a:solidFill>
                <a:latin typeface="Arial" charset="0"/>
              </a:rPr>
              <a:t>半径</a:t>
            </a:r>
            <a:r>
              <a:rPr kumimoji="1" lang="en-US" altLang="zh-CN" sz="2200" b="1">
                <a:solidFill>
                  <a:srgbClr val="FFFF66"/>
                </a:solidFill>
                <a:latin typeface="Arial" charset="0"/>
              </a:rPr>
              <a:t>R=%f </a:t>
            </a:r>
            <a:r>
              <a:rPr kumimoji="1" lang="zh-CN" altLang="en-US" sz="2200" b="1">
                <a:solidFill>
                  <a:srgbClr val="FFFF66"/>
                </a:solidFill>
                <a:latin typeface="Arial" charset="0"/>
              </a:rPr>
              <a:t>时，面积</a:t>
            </a:r>
            <a:r>
              <a:rPr kumimoji="1" lang="en-US" altLang="zh-CN" sz="2200" b="1">
                <a:solidFill>
                  <a:srgbClr val="FFFF66"/>
                </a:solidFill>
                <a:latin typeface="Arial" charset="0"/>
              </a:rPr>
              <a:t>S=%f \n”,r,s);   </a:t>
            </a:r>
            <a:r>
              <a:rPr kumimoji="1" lang="en-US" altLang="zh-CN" sz="2200">
                <a:solidFill>
                  <a:srgbClr val="FFFF66"/>
                </a:solidFill>
                <a:latin typeface="Arial" charset="0"/>
              </a:rPr>
              <a:t>/*</a:t>
            </a:r>
            <a:r>
              <a:rPr kumimoji="1" lang="zh-CN" altLang="en-US" sz="2200">
                <a:solidFill>
                  <a:srgbClr val="FFFF66"/>
                </a:solidFill>
                <a:latin typeface="Arial" charset="0"/>
              </a:rPr>
              <a:t>输出结果*</a:t>
            </a:r>
            <a:r>
              <a:rPr kumimoji="1" lang="en-US" altLang="zh-CN" sz="2200">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a:t>
            </a:r>
          </a:p>
        </p:txBody>
      </p:sp>
      <p:sp>
        <p:nvSpPr>
          <p:cNvPr id="37891" name="Rectangle 5"/>
          <p:cNvSpPr>
            <a:spLocks noChangeArrowheads="1"/>
          </p:cNvSpPr>
          <p:nvPr/>
        </p:nvSpPr>
        <p:spPr bwMode="auto">
          <a:xfrm>
            <a:off x="304800" y="0"/>
            <a:ext cx="7772400" cy="838200"/>
          </a:xfrm>
          <a:prstGeom prst="rect">
            <a:avLst/>
          </a:prstGeom>
          <a:noFill/>
          <a:ln w="9525">
            <a:noFill/>
            <a:miter lim="800000"/>
            <a:headEnd/>
            <a:tailEnd/>
          </a:ln>
        </p:spPr>
        <p:txBody>
          <a:bodyPr lIns="92075" tIns="46038" rIns="92075" bIns="46038" anchor="ctr"/>
          <a:lstStyle/>
          <a:p>
            <a:r>
              <a:rPr lang="zh-CN" altLang="en-US" sz="3200">
                <a:solidFill>
                  <a:srgbClr val="66FF66"/>
                </a:solidFill>
                <a:latin typeface="华文细黑" pitchFamily="2" charset="-122"/>
                <a:ea typeface="华文细黑" pitchFamily="2" charset="-122"/>
              </a:rPr>
              <a:t>求圆面积程序 </a:t>
            </a:r>
            <a:r>
              <a:rPr lang="en-US" altLang="zh-CN" sz="3200">
                <a:solidFill>
                  <a:srgbClr val="66FF66"/>
                </a:solidFill>
                <a:latin typeface="Arial" charset="0"/>
                <a:ea typeface="华文细黑" pitchFamily="2" charset="-122"/>
              </a:rPr>
              <a:t>area.c</a:t>
            </a:r>
            <a:r>
              <a:rPr lang="zh-CN" altLang="en-US" sz="3200">
                <a:solidFill>
                  <a:srgbClr val="66FF66"/>
                </a:solidFill>
                <a:latin typeface="华文细黑" pitchFamily="2" charset="-122"/>
                <a:ea typeface="华文细黑" pitchFamily="2" charset="-122"/>
              </a:rPr>
              <a:t>分析</a:t>
            </a:r>
            <a:r>
              <a:rPr lang="zh-CN" altLang="en-US" sz="2800">
                <a:solidFill>
                  <a:srgbClr val="66FF66"/>
                </a:solidFill>
                <a:ea typeface="楷体_GB2312" pitchFamily="49" charset="-122"/>
              </a:rPr>
              <a:t>（续，语句）</a:t>
            </a:r>
          </a:p>
        </p:txBody>
      </p:sp>
      <p:sp>
        <p:nvSpPr>
          <p:cNvPr id="320518" name="Rectangle 6"/>
          <p:cNvSpPr>
            <a:spLocks noChangeArrowheads="1"/>
          </p:cNvSpPr>
          <p:nvPr/>
        </p:nvSpPr>
        <p:spPr bwMode="auto">
          <a:xfrm>
            <a:off x="5791200" y="333375"/>
            <a:ext cx="3352800" cy="5040313"/>
          </a:xfrm>
          <a:prstGeom prst="rect">
            <a:avLst/>
          </a:prstGeom>
          <a:solidFill>
            <a:srgbClr val="990033"/>
          </a:solidFill>
          <a:ln w="19050">
            <a:solidFill>
              <a:srgbClr val="99CC00"/>
            </a:solidFill>
            <a:miter lim="800000"/>
            <a:headEnd/>
            <a:tailEnd/>
          </a:ln>
          <a:effectLst/>
        </p:spPr>
        <p:txBody>
          <a:bodyPr wrap="none"/>
          <a:lstStyle/>
          <a:p>
            <a:pPr>
              <a:spcBef>
                <a:spcPct val="20000"/>
              </a:spcBef>
              <a:buClr>
                <a:schemeClr val="tx2"/>
              </a:buClr>
              <a:buSzPct val="75000"/>
              <a:buFont typeface="Wingdings" pitchFamily="2" charset="2"/>
              <a:buNone/>
              <a:defRPr/>
            </a:pPr>
            <a:r>
              <a:rPr kumimoji="1" lang="en-US" altLang="zh-CN" sz="2400" b="1" dirty="0">
                <a:solidFill>
                  <a:srgbClr val="FF3300"/>
                </a:solidFill>
                <a:effectLst>
                  <a:outerShdw blurRad="38100" dist="38100" dir="2700000" algn="tl">
                    <a:srgbClr val="000000"/>
                  </a:outerShdw>
                </a:effectLst>
                <a:latin typeface="Arial" charset="0"/>
                <a:ea typeface="黑体" pitchFamily="2" charset="-122"/>
              </a:rPr>
              <a:t>            </a:t>
            </a:r>
            <a:r>
              <a:rPr kumimoji="1" lang="zh-CN" altLang="en-US" sz="2400" b="1" dirty="0">
                <a:solidFill>
                  <a:srgbClr val="FF3300"/>
                </a:solidFill>
                <a:effectLst>
                  <a:outerShdw blurRad="38100" dist="38100" dir="2700000" algn="tl">
                    <a:srgbClr val="000000"/>
                  </a:outerShdw>
                </a:effectLst>
                <a:latin typeface="Arial" charset="0"/>
                <a:ea typeface="黑体" pitchFamily="2" charset="-122"/>
              </a:rPr>
              <a:t>关于语句</a:t>
            </a:r>
            <a:endParaRPr kumimoji="1" lang="zh-CN" altLang="en-US" sz="2400" b="1" dirty="0">
              <a:solidFill>
                <a:srgbClr val="FF3300"/>
              </a:solidFill>
              <a:effectLst>
                <a:outerShdw blurRad="38100" dist="38100" dir="2700000" algn="tl">
                  <a:srgbClr val="000000"/>
                </a:outerShdw>
              </a:effectLst>
              <a:latin typeface="华文细黑" pitchFamily="2" charset="-122"/>
              <a:ea typeface="黑体" pitchFamily="2" charset="-122"/>
            </a:endParaRPr>
          </a:p>
          <a:p>
            <a:pPr>
              <a:spcBef>
                <a:spcPct val="20000"/>
              </a:spcBef>
              <a:buClr>
                <a:schemeClr val="tx2"/>
              </a:buClr>
              <a:buSzPct val="75000"/>
              <a:buFont typeface="Wingdings" pitchFamily="2" charset="2"/>
              <a:buNone/>
              <a:defRPr/>
            </a:pPr>
            <a:r>
              <a:rPr kumimoji="1" lang="zh-CN" altLang="en-US" sz="2400" dirty="0">
                <a:solidFill>
                  <a:srgbClr val="FFFF00"/>
                </a:solidFill>
                <a:latin typeface="华文细黑" pitchFamily="2" charset="-122"/>
                <a:ea typeface="华文细黑" pitchFamily="2" charset="-122"/>
              </a:rPr>
              <a:t>特点：</a:t>
            </a:r>
          </a:p>
          <a:p>
            <a:pPr>
              <a:spcBef>
                <a:spcPct val="20000"/>
              </a:spcBef>
              <a:buClr>
                <a:schemeClr val="tx2"/>
              </a:buClr>
              <a:buSzPct val="75000"/>
              <a:buFont typeface="Wingdings" pitchFamily="2" charset="2"/>
              <a:buNone/>
              <a:defRPr/>
            </a:pPr>
            <a:r>
              <a:rPr kumimoji="1" lang="zh-CN" altLang="en-US" sz="2400" dirty="0">
                <a:solidFill>
                  <a:srgbClr val="990033"/>
                </a:solidFill>
                <a:latin typeface="华文细黑" pitchFamily="2" charset="-122"/>
                <a:ea typeface="华文细黑" pitchFamily="2" charset="-122"/>
              </a:rPr>
              <a:t>  </a:t>
            </a:r>
            <a:r>
              <a:rPr kumimoji="1" lang="zh-CN" altLang="en-US" sz="2000" dirty="0">
                <a:latin typeface="华文细黑" pitchFamily="2" charset="-122"/>
                <a:ea typeface="华文细黑" pitchFamily="2" charset="-122"/>
              </a:rPr>
              <a:t>均以分号结束；</a:t>
            </a:r>
          </a:p>
          <a:p>
            <a:pPr>
              <a:spcBef>
                <a:spcPct val="20000"/>
              </a:spcBef>
              <a:buClr>
                <a:schemeClr val="tx2"/>
              </a:buClr>
              <a:buSzPct val="75000"/>
              <a:buFont typeface="Wingdings" pitchFamily="2" charset="2"/>
              <a:buNone/>
              <a:defRPr/>
            </a:pPr>
            <a:r>
              <a:rPr kumimoji="1" lang="zh-CN" altLang="en-US" sz="2000" dirty="0">
                <a:latin typeface="华文细黑" pitchFamily="2" charset="-122"/>
                <a:ea typeface="华文细黑" pitchFamily="2" charset="-122"/>
              </a:rPr>
              <a:t>  一个程序行可以有多个语句。</a:t>
            </a:r>
          </a:p>
          <a:p>
            <a:pPr>
              <a:spcBef>
                <a:spcPct val="20000"/>
              </a:spcBef>
              <a:buClr>
                <a:schemeClr val="tx2"/>
              </a:buClr>
              <a:buSzPct val="75000"/>
              <a:buFont typeface="Wingdings" pitchFamily="2" charset="2"/>
              <a:buNone/>
              <a:defRPr/>
            </a:pPr>
            <a:r>
              <a:rPr kumimoji="1" lang="zh-CN" altLang="en-US" sz="2000" dirty="0">
                <a:latin typeface="华文细黑" pitchFamily="2" charset="-122"/>
                <a:ea typeface="华文细黑" pitchFamily="2" charset="-122"/>
              </a:rPr>
              <a:t>  语句组成了函数体。</a:t>
            </a:r>
          </a:p>
          <a:p>
            <a:pPr>
              <a:spcBef>
                <a:spcPct val="45000"/>
              </a:spcBef>
              <a:buClr>
                <a:schemeClr val="tx2"/>
              </a:buClr>
              <a:buSzPct val="75000"/>
              <a:buFont typeface="Wingdings" pitchFamily="2" charset="2"/>
              <a:buNone/>
              <a:defRPr/>
            </a:pPr>
            <a:r>
              <a:rPr kumimoji="1" lang="zh-CN" altLang="en-US" sz="2400" dirty="0">
                <a:solidFill>
                  <a:srgbClr val="FFFF00"/>
                </a:solidFill>
                <a:latin typeface="华文细黑" pitchFamily="2" charset="-122"/>
                <a:ea typeface="华文细黑" pitchFamily="2" charset="-122"/>
              </a:rPr>
              <a:t>强烈建议</a:t>
            </a:r>
            <a:r>
              <a:rPr kumimoji="1" lang="en-US" altLang="zh-CN" sz="2400" dirty="0">
                <a:solidFill>
                  <a:srgbClr val="FFFF00"/>
                </a:solidFill>
                <a:latin typeface="华文细黑" pitchFamily="2" charset="-122"/>
                <a:ea typeface="华文细黑" pitchFamily="2" charset="-122"/>
              </a:rPr>
              <a:t>:</a:t>
            </a:r>
          </a:p>
          <a:p>
            <a:pPr>
              <a:spcBef>
                <a:spcPct val="20000"/>
              </a:spcBef>
              <a:buClr>
                <a:schemeClr val="tx2"/>
              </a:buClr>
              <a:buSzPct val="75000"/>
              <a:buFont typeface="Wingdings" pitchFamily="2" charset="2"/>
              <a:buNone/>
              <a:defRPr/>
            </a:pPr>
            <a:r>
              <a:rPr kumimoji="1" lang="en-US" altLang="zh-CN" sz="2400" dirty="0">
                <a:solidFill>
                  <a:srgbClr val="990033"/>
                </a:solidFill>
                <a:latin typeface="华文细黑" pitchFamily="2" charset="-122"/>
                <a:ea typeface="华文细黑" pitchFamily="2" charset="-122"/>
              </a:rPr>
              <a:t>  </a:t>
            </a:r>
            <a:r>
              <a:rPr kumimoji="1" lang="zh-CN" altLang="en-US" sz="2400" dirty="0">
                <a:solidFill>
                  <a:srgbClr val="66FFFF"/>
                </a:solidFill>
                <a:latin typeface="华文细黑" pitchFamily="2" charset="-122"/>
                <a:ea typeface="华文细黑" pitchFamily="2" charset="-122"/>
              </a:rPr>
              <a:t>按缩进格式书写语句</a:t>
            </a:r>
            <a:r>
              <a:rPr kumimoji="1" lang="zh-CN" altLang="en-US" sz="2200" dirty="0">
                <a:solidFill>
                  <a:srgbClr val="990033"/>
                </a:solidFill>
                <a:latin typeface="Arial" charset="0"/>
              </a:rPr>
              <a:t>。</a:t>
            </a:r>
            <a:endParaRPr kumimoji="1" lang="zh-CN" altLang="en-US" sz="2400" dirty="0">
              <a:solidFill>
                <a:srgbClr val="990033"/>
              </a:solidFill>
              <a:latin typeface="华文细黑" pitchFamily="2" charset="-122"/>
              <a:ea typeface="华文细黑" pitchFamily="2" charset="-122"/>
            </a:endParaRPr>
          </a:p>
          <a:p>
            <a:pPr>
              <a:spcBef>
                <a:spcPct val="35000"/>
              </a:spcBef>
              <a:buClr>
                <a:schemeClr val="tx2"/>
              </a:buClr>
              <a:buSzPct val="75000"/>
              <a:buFont typeface="Wingdings" pitchFamily="2" charset="2"/>
              <a:buNone/>
              <a:defRPr/>
            </a:pPr>
            <a:r>
              <a:rPr kumimoji="1" lang="zh-CN" altLang="en-US" sz="2400" dirty="0">
                <a:solidFill>
                  <a:srgbClr val="FFFF00"/>
                </a:solidFill>
                <a:latin typeface="华文细黑" pitchFamily="2" charset="-122"/>
                <a:ea typeface="华文细黑" pitchFamily="2" charset="-122"/>
              </a:rPr>
              <a:t>本示例程序中使用了：</a:t>
            </a:r>
          </a:p>
          <a:p>
            <a:pPr>
              <a:spcBef>
                <a:spcPct val="20000"/>
              </a:spcBef>
              <a:buClr>
                <a:schemeClr val="tx2"/>
              </a:buClr>
              <a:buSzPct val="75000"/>
              <a:buFont typeface="Wingdings" pitchFamily="2" charset="2"/>
              <a:buNone/>
              <a:defRPr/>
            </a:pPr>
            <a:r>
              <a:rPr kumimoji="1" lang="zh-CN" altLang="en-US" sz="2400" dirty="0">
                <a:solidFill>
                  <a:srgbClr val="FF3300"/>
                </a:solidFill>
                <a:latin typeface="华文细黑" pitchFamily="2" charset="-122"/>
                <a:ea typeface="华文细黑" pitchFamily="2" charset="-122"/>
              </a:rPr>
              <a:t>  </a:t>
            </a:r>
            <a:r>
              <a:rPr kumimoji="1" lang="zh-CN" altLang="en-US" sz="2400" dirty="0">
                <a:solidFill>
                  <a:srgbClr val="66FFFF"/>
                </a:solidFill>
                <a:latin typeface="华文细黑" pitchFamily="2" charset="-122"/>
                <a:ea typeface="华文细黑" pitchFamily="2" charset="-122"/>
              </a:rPr>
              <a:t>①数据类型定义语句</a:t>
            </a:r>
          </a:p>
          <a:p>
            <a:pPr>
              <a:spcBef>
                <a:spcPct val="20000"/>
              </a:spcBef>
              <a:buClr>
                <a:schemeClr val="tx2"/>
              </a:buClr>
              <a:buSzPct val="75000"/>
              <a:buFont typeface="Wingdings" pitchFamily="2" charset="2"/>
              <a:buNone/>
              <a:defRPr/>
            </a:pPr>
            <a:r>
              <a:rPr kumimoji="1" lang="zh-CN" altLang="en-US" sz="2400" dirty="0">
                <a:solidFill>
                  <a:srgbClr val="66FFFF"/>
                </a:solidFill>
                <a:latin typeface="华文细黑" pitchFamily="2" charset="-122"/>
                <a:ea typeface="华文细黑" pitchFamily="2" charset="-122"/>
              </a:rPr>
              <a:t>  ②赋值语句</a:t>
            </a:r>
          </a:p>
          <a:p>
            <a:pPr>
              <a:spcBef>
                <a:spcPct val="20000"/>
              </a:spcBef>
              <a:buClr>
                <a:schemeClr val="tx2"/>
              </a:buClr>
              <a:buSzPct val="75000"/>
              <a:buFont typeface="Wingdings" pitchFamily="2" charset="2"/>
              <a:buNone/>
              <a:defRPr/>
            </a:pPr>
            <a:r>
              <a:rPr kumimoji="1" lang="zh-CN" altLang="en-US" sz="2400" dirty="0">
                <a:solidFill>
                  <a:srgbClr val="66FFFF"/>
                </a:solidFill>
                <a:latin typeface="华文细黑" pitchFamily="2" charset="-122"/>
                <a:ea typeface="华文细黑" pitchFamily="2" charset="-122"/>
              </a:rPr>
              <a:t>  ③输出语句</a:t>
            </a:r>
          </a:p>
        </p:txBody>
      </p:sp>
      <p:sp>
        <p:nvSpPr>
          <p:cNvPr id="320519" name="Line 7"/>
          <p:cNvSpPr>
            <a:spLocks noChangeShapeType="1"/>
          </p:cNvSpPr>
          <p:nvPr/>
        </p:nvSpPr>
        <p:spPr bwMode="auto">
          <a:xfrm>
            <a:off x="1258888" y="4076700"/>
            <a:ext cx="1295400" cy="0"/>
          </a:xfrm>
          <a:prstGeom prst="line">
            <a:avLst/>
          </a:prstGeom>
          <a:noFill/>
          <a:ln w="9525">
            <a:solidFill>
              <a:srgbClr val="FF3300"/>
            </a:solidFill>
            <a:round/>
            <a:headEnd/>
            <a:tailEnd/>
          </a:ln>
        </p:spPr>
        <p:txBody>
          <a:bodyPr/>
          <a:lstStyle/>
          <a:p>
            <a:endParaRPr lang="zh-CN" altLang="en-US"/>
          </a:p>
        </p:txBody>
      </p:sp>
      <p:sp>
        <p:nvSpPr>
          <p:cNvPr id="320520" name="Line 8"/>
          <p:cNvSpPr>
            <a:spLocks noChangeShapeType="1"/>
          </p:cNvSpPr>
          <p:nvPr/>
        </p:nvSpPr>
        <p:spPr bwMode="auto">
          <a:xfrm>
            <a:off x="1331913" y="4797425"/>
            <a:ext cx="936625" cy="0"/>
          </a:xfrm>
          <a:prstGeom prst="line">
            <a:avLst/>
          </a:prstGeom>
          <a:noFill/>
          <a:ln w="9525">
            <a:solidFill>
              <a:srgbClr val="FF3300"/>
            </a:solidFill>
            <a:round/>
            <a:headEnd/>
            <a:tailEnd/>
          </a:ln>
        </p:spPr>
        <p:txBody>
          <a:bodyPr/>
          <a:lstStyle/>
          <a:p>
            <a:endParaRPr lang="zh-CN" altLang="en-US"/>
          </a:p>
        </p:txBody>
      </p:sp>
      <p:sp>
        <p:nvSpPr>
          <p:cNvPr id="320521" name="Line 9"/>
          <p:cNvSpPr>
            <a:spLocks noChangeShapeType="1"/>
          </p:cNvSpPr>
          <p:nvPr/>
        </p:nvSpPr>
        <p:spPr bwMode="auto">
          <a:xfrm>
            <a:off x="1331913" y="5157788"/>
            <a:ext cx="1800225" cy="0"/>
          </a:xfrm>
          <a:prstGeom prst="line">
            <a:avLst/>
          </a:prstGeom>
          <a:noFill/>
          <a:ln w="9525">
            <a:solidFill>
              <a:srgbClr val="FF3300"/>
            </a:solidFill>
            <a:round/>
            <a:headEnd/>
            <a:tailEnd/>
          </a:ln>
        </p:spPr>
        <p:txBody>
          <a:bodyPr/>
          <a:lstStyle/>
          <a:p>
            <a:endParaRPr lang="zh-CN" altLang="en-US"/>
          </a:p>
        </p:txBody>
      </p:sp>
      <p:sp>
        <p:nvSpPr>
          <p:cNvPr id="320522" name="Line 10"/>
          <p:cNvSpPr>
            <a:spLocks noChangeShapeType="1"/>
          </p:cNvSpPr>
          <p:nvPr/>
        </p:nvSpPr>
        <p:spPr bwMode="auto">
          <a:xfrm>
            <a:off x="1331913" y="6021388"/>
            <a:ext cx="5113337" cy="0"/>
          </a:xfrm>
          <a:prstGeom prst="line">
            <a:avLst/>
          </a:prstGeom>
          <a:noFill/>
          <a:ln w="9525">
            <a:solidFill>
              <a:srgbClr val="FF3300"/>
            </a:solidFill>
            <a:round/>
            <a:headEnd/>
            <a:tailEnd/>
          </a:ln>
        </p:spPr>
        <p:txBody>
          <a:bodyPr/>
          <a:lstStyle/>
          <a:p>
            <a:endParaRPr lang="zh-CN" altLang="en-US"/>
          </a:p>
        </p:txBody>
      </p:sp>
      <p:sp>
        <p:nvSpPr>
          <p:cNvPr id="320523" name="Line 11"/>
          <p:cNvSpPr>
            <a:spLocks noChangeShapeType="1"/>
          </p:cNvSpPr>
          <p:nvPr/>
        </p:nvSpPr>
        <p:spPr bwMode="auto">
          <a:xfrm flipH="1" flipV="1">
            <a:off x="2484438" y="4076700"/>
            <a:ext cx="3455987" cy="73025"/>
          </a:xfrm>
          <a:prstGeom prst="line">
            <a:avLst/>
          </a:prstGeom>
          <a:noFill/>
          <a:ln w="9525">
            <a:solidFill>
              <a:srgbClr val="66FF66"/>
            </a:solidFill>
            <a:round/>
            <a:headEnd/>
            <a:tailEnd/>
          </a:ln>
        </p:spPr>
        <p:txBody>
          <a:bodyPr/>
          <a:lstStyle/>
          <a:p>
            <a:endParaRPr lang="zh-CN" altLang="en-US"/>
          </a:p>
        </p:txBody>
      </p:sp>
      <p:sp>
        <p:nvSpPr>
          <p:cNvPr id="320524" name="Line 12"/>
          <p:cNvSpPr>
            <a:spLocks noChangeShapeType="1"/>
          </p:cNvSpPr>
          <p:nvPr/>
        </p:nvSpPr>
        <p:spPr bwMode="auto">
          <a:xfrm flipH="1">
            <a:off x="2339975" y="4581525"/>
            <a:ext cx="3671888" cy="71438"/>
          </a:xfrm>
          <a:prstGeom prst="line">
            <a:avLst/>
          </a:prstGeom>
          <a:noFill/>
          <a:ln w="9525">
            <a:solidFill>
              <a:srgbClr val="66FF66"/>
            </a:solidFill>
            <a:round/>
            <a:headEnd/>
            <a:tailEnd/>
          </a:ln>
        </p:spPr>
        <p:txBody>
          <a:bodyPr/>
          <a:lstStyle/>
          <a:p>
            <a:endParaRPr lang="zh-CN" altLang="en-US"/>
          </a:p>
        </p:txBody>
      </p:sp>
      <p:sp>
        <p:nvSpPr>
          <p:cNvPr id="320525" name="Line 13"/>
          <p:cNvSpPr>
            <a:spLocks noChangeShapeType="1"/>
          </p:cNvSpPr>
          <p:nvPr/>
        </p:nvSpPr>
        <p:spPr bwMode="auto">
          <a:xfrm flipH="1">
            <a:off x="3276600" y="4652963"/>
            <a:ext cx="2735263" cy="504825"/>
          </a:xfrm>
          <a:prstGeom prst="line">
            <a:avLst/>
          </a:prstGeom>
          <a:noFill/>
          <a:ln w="9525">
            <a:solidFill>
              <a:srgbClr val="66FF66"/>
            </a:solidFill>
            <a:round/>
            <a:headEnd/>
            <a:tailEnd/>
          </a:ln>
        </p:spPr>
        <p:txBody>
          <a:bodyPr/>
          <a:lstStyle/>
          <a:p>
            <a:endParaRPr lang="zh-CN" altLang="en-US"/>
          </a:p>
        </p:txBody>
      </p:sp>
      <p:sp>
        <p:nvSpPr>
          <p:cNvPr id="320526" name="Line 14"/>
          <p:cNvSpPr>
            <a:spLocks noChangeShapeType="1"/>
          </p:cNvSpPr>
          <p:nvPr/>
        </p:nvSpPr>
        <p:spPr bwMode="auto">
          <a:xfrm flipH="1">
            <a:off x="5219700" y="5084763"/>
            <a:ext cx="792163" cy="865187"/>
          </a:xfrm>
          <a:prstGeom prst="line">
            <a:avLst/>
          </a:prstGeom>
          <a:noFill/>
          <a:ln w="9525">
            <a:solidFill>
              <a:srgbClr val="66FF66"/>
            </a:solidFill>
            <a:round/>
            <a:headEnd/>
            <a:tailEnd/>
          </a:ln>
        </p:spPr>
        <p:txBody>
          <a:bodyPr/>
          <a:lstStyle/>
          <a:p>
            <a:endParaRPr lang="zh-CN" altLang="en-US"/>
          </a:p>
        </p:txBody>
      </p:sp>
      <p:sp>
        <p:nvSpPr>
          <p:cNvPr id="15" name="日期占位符 14"/>
          <p:cNvSpPr>
            <a:spLocks noGrp="1"/>
          </p:cNvSpPr>
          <p:nvPr>
            <p:ph type="dt" sz="half" idx="10"/>
          </p:nvPr>
        </p:nvSpPr>
        <p:spPr/>
        <p:txBody>
          <a:bodyPr/>
          <a:lstStyle/>
          <a:p>
            <a:pPr>
              <a:defRPr/>
            </a:pPr>
            <a:fld id="{D1B065EB-8205-4F09-8FCF-6DDD81255907}" type="datetime1">
              <a:rPr lang="zh-CN" altLang="en-US" smtClean="0"/>
              <a:pPr>
                <a:defRPr/>
              </a:pPr>
              <a:t>2012-9-17</a:t>
            </a:fld>
            <a:endParaRPr lang="en-US" altLang="zh-CN" dirty="0"/>
          </a:p>
        </p:txBody>
      </p:sp>
      <p:sp>
        <p:nvSpPr>
          <p:cNvPr id="16" name="灯片编号占位符 15"/>
          <p:cNvSpPr>
            <a:spLocks noGrp="1"/>
          </p:cNvSpPr>
          <p:nvPr>
            <p:ph type="sldNum" sz="quarter" idx="12"/>
          </p:nvPr>
        </p:nvSpPr>
        <p:spPr/>
        <p:txBody>
          <a:bodyPr/>
          <a:lstStyle/>
          <a:p>
            <a:pPr>
              <a:defRPr/>
            </a:pPr>
            <a:fld id="{76C28267-322E-4F55-83A7-61969821FE8C}" type="slidenum">
              <a:rPr lang="en-US" altLang="zh-CN" smtClean="0"/>
              <a:pPr>
                <a:defRPr/>
              </a:pPr>
              <a:t>33</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0516"/>
                                        </p:tgtEl>
                                        <p:attrNameLst>
                                          <p:attrName>style.visibility</p:attrName>
                                        </p:attrNameLst>
                                      </p:cBhvr>
                                      <p:to>
                                        <p:strVal val="visible"/>
                                      </p:to>
                                    </p:set>
                                    <p:animEffect transition="in" filter="strips(downRight)">
                                      <p:cBhvr>
                                        <p:cTn id="7" dur="500"/>
                                        <p:tgtEl>
                                          <p:spTgt spid="3205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0519"/>
                                        </p:tgtEl>
                                        <p:attrNameLst>
                                          <p:attrName>style.visibility</p:attrName>
                                        </p:attrNameLst>
                                      </p:cBhvr>
                                      <p:to>
                                        <p:strVal val="visible"/>
                                      </p:to>
                                    </p:set>
                                    <p:anim calcmode="lin" valueType="num">
                                      <p:cBhvr additive="base">
                                        <p:cTn id="12" dur="500" fill="hold"/>
                                        <p:tgtEl>
                                          <p:spTgt spid="320519"/>
                                        </p:tgtEl>
                                        <p:attrNameLst>
                                          <p:attrName>ppt_x</p:attrName>
                                        </p:attrNameLst>
                                      </p:cBhvr>
                                      <p:tavLst>
                                        <p:tav tm="0">
                                          <p:val>
                                            <p:strVal val="0-#ppt_w/2"/>
                                          </p:val>
                                        </p:tav>
                                        <p:tav tm="100000">
                                          <p:val>
                                            <p:strVal val="#ppt_x"/>
                                          </p:val>
                                        </p:tav>
                                      </p:tavLst>
                                    </p:anim>
                                    <p:anim calcmode="lin" valueType="num">
                                      <p:cBhvr additive="base">
                                        <p:cTn id="13" dur="500" fill="hold"/>
                                        <p:tgtEl>
                                          <p:spTgt spid="3205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20520"/>
                                        </p:tgtEl>
                                        <p:attrNameLst>
                                          <p:attrName>style.visibility</p:attrName>
                                        </p:attrNameLst>
                                      </p:cBhvr>
                                      <p:to>
                                        <p:strVal val="visible"/>
                                      </p:to>
                                    </p:set>
                                    <p:anim calcmode="lin" valueType="num">
                                      <p:cBhvr additive="base">
                                        <p:cTn id="18" dur="500" fill="hold"/>
                                        <p:tgtEl>
                                          <p:spTgt spid="320520"/>
                                        </p:tgtEl>
                                        <p:attrNameLst>
                                          <p:attrName>ppt_x</p:attrName>
                                        </p:attrNameLst>
                                      </p:cBhvr>
                                      <p:tavLst>
                                        <p:tav tm="0">
                                          <p:val>
                                            <p:strVal val="0-#ppt_w/2"/>
                                          </p:val>
                                        </p:tav>
                                        <p:tav tm="100000">
                                          <p:val>
                                            <p:strVal val="#ppt_x"/>
                                          </p:val>
                                        </p:tav>
                                      </p:tavLst>
                                    </p:anim>
                                    <p:anim calcmode="lin" valueType="num">
                                      <p:cBhvr additive="base">
                                        <p:cTn id="19" dur="500" fill="hold"/>
                                        <p:tgtEl>
                                          <p:spTgt spid="32052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20521"/>
                                        </p:tgtEl>
                                        <p:attrNameLst>
                                          <p:attrName>style.visibility</p:attrName>
                                        </p:attrNameLst>
                                      </p:cBhvr>
                                      <p:to>
                                        <p:strVal val="visible"/>
                                      </p:to>
                                    </p:set>
                                    <p:anim calcmode="lin" valueType="num">
                                      <p:cBhvr additive="base">
                                        <p:cTn id="24" dur="500" fill="hold"/>
                                        <p:tgtEl>
                                          <p:spTgt spid="320521"/>
                                        </p:tgtEl>
                                        <p:attrNameLst>
                                          <p:attrName>ppt_x</p:attrName>
                                        </p:attrNameLst>
                                      </p:cBhvr>
                                      <p:tavLst>
                                        <p:tav tm="0">
                                          <p:val>
                                            <p:strVal val="0-#ppt_w/2"/>
                                          </p:val>
                                        </p:tav>
                                        <p:tav tm="100000">
                                          <p:val>
                                            <p:strVal val="#ppt_x"/>
                                          </p:val>
                                        </p:tav>
                                      </p:tavLst>
                                    </p:anim>
                                    <p:anim calcmode="lin" valueType="num">
                                      <p:cBhvr additive="base">
                                        <p:cTn id="25" dur="500" fill="hold"/>
                                        <p:tgtEl>
                                          <p:spTgt spid="32052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20522"/>
                                        </p:tgtEl>
                                        <p:attrNameLst>
                                          <p:attrName>style.visibility</p:attrName>
                                        </p:attrNameLst>
                                      </p:cBhvr>
                                      <p:to>
                                        <p:strVal val="visible"/>
                                      </p:to>
                                    </p:set>
                                    <p:anim calcmode="lin" valueType="num">
                                      <p:cBhvr additive="base">
                                        <p:cTn id="30" dur="500" fill="hold"/>
                                        <p:tgtEl>
                                          <p:spTgt spid="320522"/>
                                        </p:tgtEl>
                                        <p:attrNameLst>
                                          <p:attrName>ppt_x</p:attrName>
                                        </p:attrNameLst>
                                      </p:cBhvr>
                                      <p:tavLst>
                                        <p:tav tm="0">
                                          <p:val>
                                            <p:strVal val="0-#ppt_w/2"/>
                                          </p:val>
                                        </p:tav>
                                        <p:tav tm="100000">
                                          <p:val>
                                            <p:strVal val="#ppt_x"/>
                                          </p:val>
                                        </p:tav>
                                      </p:tavLst>
                                    </p:anim>
                                    <p:anim calcmode="lin" valueType="num">
                                      <p:cBhvr additive="base">
                                        <p:cTn id="31" dur="500" fill="hold"/>
                                        <p:tgtEl>
                                          <p:spTgt spid="32052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20518"/>
                                        </p:tgtEl>
                                        <p:attrNameLst>
                                          <p:attrName>style.visibility</p:attrName>
                                        </p:attrNameLst>
                                      </p:cBhvr>
                                      <p:to>
                                        <p:strVal val="visible"/>
                                      </p:to>
                                    </p:set>
                                    <p:animEffect transition="in" filter="dissolve">
                                      <p:cBhvr>
                                        <p:cTn id="36" dur="500"/>
                                        <p:tgtEl>
                                          <p:spTgt spid="320518"/>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9" fill="hold" grpId="0" nodeType="clickEffect">
                                  <p:stCondLst>
                                    <p:cond delay="0"/>
                                  </p:stCondLst>
                                  <p:childTnLst>
                                    <p:set>
                                      <p:cBhvr>
                                        <p:cTn id="40" dur="1" fill="hold">
                                          <p:stCondLst>
                                            <p:cond delay="0"/>
                                          </p:stCondLst>
                                        </p:cTn>
                                        <p:tgtEl>
                                          <p:spTgt spid="320523"/>
                                        </p:tgtEl>
                                        <p:attrNameLst>
                                          <p:attrName>style.visibility</p:attrName>
                                        </p:attrNameLst>
                                      </p:cBhvr>
                                      <p:to>
                                        <p:strVal val="visible"/>
                                      </p:to>
                                    </p:set>
                                    <p:animEffect transition="in" filter="strips(upLeft)">
                                      <p:cBhvr>
                                        <p:cTn id="41" dur="500"/>
                                        <p:tgtEl>
                                          <p:spTgt spid="32052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320524"/>
                                        </p:tgtEl>
                                        <p:attrNameLst>
                                          <p:attrName>style.visibility</p:attrName>
                                        </p:attrNameLst>
                                      </p:cBhvr>
                                      <p:to>
                                        <p:strVal val="visible"/>
                                      </p:to>
                                    </p:set>
                                    <p:animEffect transition="in" filter="strips(downLeft)">
                                      <p:cBhvr>
                                        <p:cTn id="46" dur="500"/>
                                        <p:tgtEl>
                                          <p:spTgt spid="320524"/>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320525"/>
                                        </p:tgtEl>
                                        <p:attrNameLst>
                                          <p:attrName>style.visibility</p:attrName>
                                        </p:attrNameLst>
                                      </p:cBhvr>
                                      <p:to>
                                        <p:strVal val="visible"/>
                                      </p:to>
                                    </p:set>
                                    <p:animEffect transition="in" filter="strips(downLeft)">
                                      <p:cBhvr>
                                        <p:cTn id="51" dur="500"/>
                                        <p:tgtEl>
                                          <p:spTgt spid="320525"/>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320526"/>
                                        </p:tgtEl>
                                        <p:attrNameLst>
                                          <p:attrName>style.visibility</p:attrName>
                                        </p:attrNameLst>
                                      </p:cBhvr>
                                      <p:to>
                                        <p:strVal val="visible"/>
                                      </p:to>
                                    </p:set>
                                    <p:animEffect transition="in" filter="strips(downLeft)">
                                      <p:cBhvr>
                                        <p:cTn id="56" dur="500"/>
                                        <p:tgtEl>
                                          <p:spTgt spid="32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nimBg="1"/>
      <p:bldP spid="320518" grpId="0" animBg="1" autoUpdateAnimBg="0"/>
      <p:bldP spid="320519" grpId="0" animBg="1"/>
      <p:bldP spid="320520" grpId="0" animBg="1"/>
      <p:bldP spid="320521" grpId="0" animBg="1"/>
      <p:bldP spid="320522" grpId="0" animBg="1"/>
      <p:bldP spid="320523" grpId="0" animBg="1"/>
      <p:bldP spid="320524" grpId="0" animBg="1"/>
      <p:bldP spid="320525" grpId="0" animBg="1"/>
      <p:bldP spid="320526" grpId="0" animBg="1"/>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01625" y="228600"/>
            <a:ext cx="8540750" cy="849313"/>
          </a:xfrm>
        </p:spPr>
        <p:txBody>
          <a:bodyPr/>
          <a:lstStyle/>
          <a:p>
            <a:pPr eaLnBrk="1" hangingPunct="1"/>
            <a:r>
              <a:rPr lang="en-US" altLang="zh-CN" sz="3200" b="1" smtClean="0">
                <a:solidFill>
                  <a:srgbClr val="FF0000"/>
                </a:solidFill>
                <a:latin typeface="华文细黑" pitchFamily="2" charset="-122"/>
                <a:ea typeface="华文细黑" pitchFamily="2" charset="-122"/>
              </a:rPr>
              <a:t>2</a:t>
            </a:r>
            <a:r>
              <a:rPr lang="zh-CN" altLang="en-US" sz="3200" b="1" smtClean="0">
                <a:solidFill>
                  <a:srgbClr val="FF0000"/>
                </a:solidFill>
                <a:latin typeface="华文细黑" pitchFamily="2" charset="-122"/>
                <a:ea typeface="华文细黑" pitchFamily="2" charset="-122"/>
              </a:rPr>
              <a:t>．指针（</a:t>
            </a:r>
            <a:r>
              <a:rPr lang="en-US" altLang="zh-CN" sz="3200" b="1" smtClean="0">
                <a:solidFill>
                  <a:srgbClr val="FF0000"/>
                </a:solidFill>
                <a:ea typeface="华文细黑" pitchFamily="2" charset="-122"/>
              </a:rPr>
              <a:t>pointer</a:t>
            </a:r>
            <a:r>
              <a:rPr lang="zh-CN" altLang="en-US" sz="3200" b="1" smtClean="0">
                <a:solidFill>
                  <a:srgbClr val="FF0000"/>
                </a:solidFill>
                <a:latin typeface="华文细黑" pitchFamily="2" charset="-122"/>
                <a:ea typeface="华文细黑" pitchFamily="2" charset="-122"/>
              </a:rPr>
              <a:t>）</a:t>
            </a:r>
            <a:r>
              <a:rPr lang="zh-CN" altLang="en-US" smtClean="0"/>
              <a:t> </a:t>
            </a:r>
          </a:p>
        </p:txBody>
      </p:sp>
      <p:sp>
        <p:nvSpPr>
          <p:cNvPr id="11267" name="Rectangle 3"/>
          <p:cNvSpPr>
            <a:spLocks noGrp="1" noRot="1" noChangeArrowheads="1"/>
          </p:cNvSpPr>
          <p:nvPr>
            <p:ph type="body" sz="half" idx="1"/>
          </p:nvPr>
        </p:nvSpPr>
        <p:spPr>
          <a:xfrm>
            <a:off x="468313" y="1268413"/>
            <a:ext cx="7788275" cy="1439862"/>
          </a:xfrm>
        </p:spPr>
        <p:txBody>
          <a:bodyPr/>
          <a:lstStyle/>
          <a:p>
            <a:pPr marL="274638" indent="-274638" eaLnBrk="1" hangingPunct="1">
              <a:lnSpc>
                <a:spcPct val="90000"/>
              </a:lnSpc>
            </a:pPr>
            <a:r>
              <a:rPr lang="zh-CN" altLang="en-US" sz="2800" smtClean="0">
                <a:ea typeface="华文细黑" pitchFamily="2" charset="-122"/>
              </a:rPr>
              <a:t>实体地址的一种表示法</a:t>
            </a:r>
            <a:r>
              <a:rPr lang="en-US" altLang="zh-CN" sz="2800" smtClean="0">
                <a:ea typeface="华文细黑" pitchFamily="2" charset="-122"/>
              </a:rPr>
              <a:t>(</a:t>
            </a:r>
            <a:r>
              <a:rPr lang="zh-CN" altLang="en-US" sz="2800" smtClean="0">
                <a:ea typeface="华文细黑" pitchFamily="2" charset="-122"/>
              </a:rPr>
              <a:t>便于编程处理</a:t>
            </a:r>
            <a:r>
              <a:rPr lang="en-US" altLang="zh-CN" sz="2800" smtClean="0">
                <a:ea typeface="华文细黑" pitchFamily="2" charset="-122"/>
              </a:rPr>
              <a:t>)</a:t>
            </a:r>
            <a:r>
              <a:rPr lang="zh-CN" altLang="en-US" sz="2800" smtClean="0">
                <a:ea typeface="华文细黑" pitchFamily="2" charset="-122"/>
              </a:rPr>
              <a:t>。</a:t>
            </a:r>
          </a:p>
          <a:p>
            <a:pPr marL="274638" indent="-274638" eaLnBrk="1" hangingPunct="1">
              <a:lnSpc>
                <a:spcPct val="90000"/>
              </a:lnSpc>
            </a:pPr>
            <a:r>
              <a:rPr lang="zh-CN" altLang="en-US" sz="2800" smtClean="0">
                <a:ea typeface="华文细黑" pitchFamily="2" charset="-122"/>
              </a:rPr>
              <a:t>指针是一种特殊的数据类型</a:t>
            </a:r>
            <a:r>
              <a:rPr lang="en-US" altLang="zh-CN" sz="2800" smtClean="0">
                <a:ea typeface="华文细黑" pitchFamily="2" charset="-122"/>
              </a:rPr>
              <a:t>——</a:t>
            </a:r>
            <a:r>
              <a:rPr lang="zh-CN" altLang="en-US" sz="2800" smtClean="0">
                <a:ea typeface="华文细黑" pitchFamily="2" charset="-122"/>
              </a:rPr>
              <a:t>存放的是某个实体的地址值。</a:t>
            </a:r>
          </a:p>
          <a:p>
            <a:pPr marL="274638" indent="-274638" eaLnBrk="1" hangingPunct="1">
              <a:lnSpc>
                <a:spcPct val="90000"/>
              </a:lnSpc>
              <a:buFont typeface="Wingdings 2" pitchFamily="18" charset="2"/>
              <a:buNone/>
            </a:pPr>
            <a:endParaRPr lang="en-US" altLang="zh-CN" sz="2800" smtClean="0">
              <a:ea typeface="华文细黑" pitchFamily="2" charset="-122"/>
            </a:endParaRPr>
          </a:p>
        </p:txBody>
      </p:sp>
      <p:pic>
        <p:nvPicPr>
          <p:cNvPr id="36869" name="Picture 5" descr="002"/>
          <p:cNvPicPr>
            <a:picLocks noChangeAspect="1" noChangeArrowheads="1" noCrop="1"/>
          </p:cNvPicPr>
          <p:nvPr>
            <p:ph sz="quarter" idx="2"/>
          </p:nvPr>
        </p:nvPicPr>
        <p:blipFill>
          <a:blip r:embed="rId2"/>
          <a:srcRect/>
          <a:stretch>
            <a:fillRect/>
          </a:stretch>
        </p:blipFill>
        <p:spPr>
          <a:xfrm>
            <a:off x="4124325" y="4725988"/>
            <a:ext cx="619125" cy="1187450"/>
          </a:xfrm>
          <a:noFill/>
        </p:spPr>
      </p:pic>
      <p:sp>
        <p:nvSpPr>
          <p:cNvPr id="36868" name="Text Box 4"/>
          <p:cNvSpPr txBox="1">
            <a:spLocks noChangeArrowheads="1"/>
          </p:cNvSpPr>
          <p:nvPr/>
        </p:nvSpPr>
        <p:spPr bwMode="auto">
          <a:xfrm>
            <a:off x="468313" y="3357563"/>
            <a:ext cx="3598862" cy="1349375"/>
          </a:xfrm>
          <a:prstGeom prst="rect">
            <a:avLst/>
          </a:prstGeom>
          <a:solidFill>
            <a:srgbClr val="CCFFCC"/>
          </a:solidFill>
          <a:ln w="19050">
            <a:solidFill>
              <a:srgbClr val="FF6600"/>
            </a:solidFill>
            <a:miter lim="800000"/>
            <a:headEnd/>
            <a:tailEnd/>
          </a:ln>
          <a:effectLst/>
        </p:spPr>
        <p:txBody>
          <a:bodyPr>
            <a:spAutoFit/>
          </a:bodyPr>
          <a:lstStyle/>
          <a:p>
            <a:pPr>
              <a:lnSpc>
                <a:spcPct val="90000"/>
              </a:lnSpc>
              <a:spcBef>
                <a:spcPct val="20000"/>
              </a:spcBef>
              <a:buClr>
                <a:srgbClr val="A50021"/>
              </a:buClr>
              <a:buSzPct val="75000"/>
              <a:buFont typeface="Wingdings" pitchFamily="2" charset="2"/>
              <a:buChar char="p"/>
              <a:defRPr/>
            </a:pPr>
            <a:r>
              <a:rPr lang="zh-CN" altLang="en-US" sz="2800">
                <a:solidFill>
                  <a:srgbClr val="A50021"/>
                </a:solidFill>
                <a:effectLst>
                  <a:outerShdw blurRad="38100" dist="38100" dir="2700000" algn="tl">
                    <a:srgbClr val="000000"/>
                  </a:outerShdw>
                </a:effectLst>
                <a:latin typeface="Arial" charset="0"/>
              </a:rPr>
              <a:t>变量的“指针”</a:t>
            </a:r>
          </a:p>
          <a:p>
            <a:pPr>
              <a:lnSpc>
                <a:spcPct val="90000"/>
              </a:lnSpc>
              <a:spcBef>
                <a:spcPct val="20000"/>
              </a:spcBef>
              <a:buClr>
                <a:schemeClr val="tx2"/>
              </a:buClr>
              <a:buSzPct val="115000"/>
              <a:buFont typeface="Wingdings" pitchFamily="2" charset="2"/>
              <a:buNone/>
              <a:defRPr/>
            </a:pPr>
            <a:r>
              <a:rPr lang="zh-CN" altLang="en-US" sz="2800">
                <a:solidFill>
                  <a:srgbClr val="990099"/>
                </a:solidFill>
                <a:latin typeface="Arial" charset="0"/>
                <a:ea typeface="楷体_GB2312" pitchFamily="49" charset="-122"/>
              </a:rPr>
              <a:t>变量在内存单元的占用的地址（首地址</a:t>
            </a:r>
            <a:r>
              <a:rPr lang="zh-CN" altLang="en-US" sz="2800">
                <a:solidFill>
                  <a:srgbClr val="008000"/>
                </a:solidFill>
                <a:latin typeface="Arial" charset="0"/>
                <a:ea typeface="楷体_GB2312" pitchFamily="49" charset="-122"/>
              </a:rPr>
              <a:t>）</a:t>
            </a:r>
          </a:p>
        </p:txBody>
      </p:sp>
      <p:sp>
        <p:nvSpPr>
          <p:cNvPr id="36871" name="AutoShape 7"/>
          <p:cNvSpPr>
            <a:spLocks noChangeArrowheads="1"/>
          </p:cNvSpPr>
          <p:nvPr/>
        </p:nvSpPr>
        <p:spPr bwMode="auto">
          <a:xfrm>
            <a:off x="5148263" y="3068638"/>
            <a:ext cx="3671887" cy="1223962"/>
          </a:xfrm>
          <a:prstGeom prst="cloudCallout">
            <a:avLst>
              <a:gd name="adj1" fmla="val -57435"/>
              <a:gd name="adj2" fmla="val 84111"/>
            </a:avLst>
          </a:prstGeom>
          <a:solidFill>
            <a:schemeClr val="accent1"/>
          </a:solidFill>
          <a:ln w="9525">
            <a:solidFill>
              <a:schemeClr val="tx1"/>
            </a:solidFill>
            <a:round/>
            <a:headEnd/>
            <a:tailEnd/>
          </a:ln>
        </p:spPr>
        <p:txBody>
          <a:bodyPr/>
          <a:lstStyle/>
          <a:p>
            <a:pPr algn="ctr"/>
            <a:r>
              <a:rPr lang="zh-CN" altLang="en-US">
                <a:solidFill>
                  <a:srgbClr val="A50021"/>
                </a:solidFill>
                <a:latin typeface="Arial" pitchFamily="34" charset="0"/>
              </a:rPr>
              <a:t>那为什么不就叫“地址”呢</a:t>
            </a:r>
            <a:r>
              <a:rPr lang="en-US" altLang="zh-CN">
                <a:solidFill>
                  <a:srgbClr val="A50021"/>
                </a:solidFill>
                <a:latin typeface="Arial" pitchFamily="34" charset="0"/>
              </a:rPr>
              <a:t>?!</a:t>
            </a:r>
          </a:p>
        </p:txBody>
      </p:sp>
      <p:pic>
        <p:nvPicPr>
          <p:cNvPr id="36878" name="Picture 14" descr="RX_008"/>
          <p:cNvPicPr>
            <a:picLocks noChangeAspect="1" noChangeArrowheads="1" noCrop="1"/>
          </p:cNvPicPr>
          <p:nvPr>
            <p:ph sz="quarter" idx="3"/>
          </p:nvPr>
        </p:nvPicPr>
        <p:blipFill>
          <a:blip r:embed="rId3"/>
          <a:srcRect/>
          <a:stretch>
            <a:fillRect/>
          </a:stretch>
        </p:blipFill>
        <p:spPr>
          <a:xfrm>
            <a:off x="6970713" y="4870450"/>
            <a:ext cx="492125" cy="1081088"/>
          </a:xfrm>
          <a:noFill/>
        </p:spPr>
      </p:pic>
      <p:sp>
        <p:nvSpPr>
          <p:cNvPr id="36879" name="AutoShape 15"/>
          <p:cNvSpPr>
            <a:spLocks noChangeArrowheads="1"/>
          </p:cNvSpPr>
          <p:nvPr/>
        </p:nvSpPr>
        <p:spPr bwMode="auto">
          <a:xfrm>
            <a:off x="4356100" y="2781300"/>
            <a:ext cx="4787900" cy="1368425"/>
          </a:xfrm>
          <a:prstGeom prst="cloudCallout">
            <a:avLst>
              <a:gd name="adj1" fmla="val 5370"/>
              <a:gd name="adj2" fmla="val 95130"/>
            </a:avLst>
          </a:prstGeom>
          <a:solidFill>
            <a:srgbClr val="CCFFCC"/>
          </a:solidFill>
          <a:ln w="9525">
            <a:solidFill>
              <a:schemeClr val="tx1"/>
            </a:solidFill>
            <a:round/>
            <a:headEnd/>
            <a:tailEnd/>
          </a:ln>
        </p:spPr>
        <p:txBody>
          <a:bodyPr lIns="36000" rIns="36000"/>
          <a:lstStyle/>
          <a:p>
            <a:pPr algn="ctr"/>
            <a:r>
              <a:rPr lang="en-US" altLang="zh-CN" sz="2000">
                <a:solidFill>
                  <a:srgbClr val="A50021"/>
                </a:solidFill>
                <a:latin typeface="华文细黑" pitchFamily="2" charset="-122"/>
              </a:rPr>
              <a:t> </a:t>
            </a:r>
            <a:r>
              <a:rPr lang="zh-CN" altLang="en-US" sz="2000">
                <a:solidFill>
                  <a:srgbClr val="A50021"/>
                </a:solidFill>
                <a:latin typeface="华文细黑" pitchFamily="2" charset="-122"/>
              </a:rPr>
              <a:t>实际上我们在</a:t>
            </a:r>
            <a:r>
              <a:rPr lang="en-US" altLang="zh-CN" sz="2000">
                <a:solidFill>
                  <a:srgbClr val="A50021"/>
                </a:solidFill>
                <a:latin typeface="华文细黑" pitchFamily="2" charset="-122"/>
              </a:rPr>
              <a:t>C</a:t>
            </a:r>
            <a:r>
              <a:rPr lang="zh-CN" altLang="en-US" sz="2000">
                <a:solidFill>
                  <a:srgbClr val="A50021"/>
                </a:solidFill>
                <a:latin typeface="华文细黑" pitchFamily="2" charset="-122"/>
              </a:rPr>
              <a:t>程序中用到的并不是代表地址的“指针”，而是另有所指啊！</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6869"/>
                                        </p:tgtEl>
                                        <p:attrNameLst>
                                          <p:attrName>style.visibility</p:attrName>
                                        </p:attrNameLst>
                                      </p:cBhvr>
                                      <p:to>
                                        <p:strVal val="visible"/>
                                      </p:to>
                                    </p:set>
                                    <p:animEffect transition="in" filter="blinds(horizontal)">
                                      <p:cBhvr>
                                        <p:cTn id="13" dur="500"/>
                                        <p:tgtEl>
                                          <p:spTgt spid="3686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strips(downLeft)">
                                      <p:cBhvr>
                                        <p:cTn id="16" dur="500"/>
                                        <p:tgtEl>
                                          <p:spTgt spid="3687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xit" presetSubtype="16" fill="hold" grpId="1" nodeType="clickEffect">
                                  <p:stCondLst>
                                    <p:cond delay="0"/>
                                  </p:stCondLst>
                                  <p:childTnLst>
                                    <p:animEffect transition="out" filter="box(in)">
                                      <p:cBhvr>
                                        <p:cTn id="20" dur="500"/>
                                        <p:tgtEl>
                                          <p:spTgt spid="36871"/>
                                        </p:tgtEl>
                                      </p:cBhvr>
                                    </p:animEffect>
                                    <p:set>
                                      <p:cBhvr>
                                        <p:cTn id="21" dur="1" fill="hold">
                                          <p:stCondLst>
                                            <p:cond delay="499"/>
                                          </p:stCondLst>
                                        </p:cTn>
                                        <p:tgtEl>
                                          <p:spTgt spid="3687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6878"/>
                                        </p:tgtEl>
                                        <p:attrNameLst>
                                          <p:attrName>style.visibility</p:attrName>
                                        </p:attrNameLst>
                                      </p:cBhvr>
                                      <p:to>
                                        <p:strVal val="visible"/>
                                      </p:to>
                                    </p:set>
                                    <p:animEffect transition="in" filter="blinds(horizontal)">
                                      <p:cBhvr>
                                        <p:cTn id="26" dur="500"/>
                                        <p:tgtEl>
                                          <p:spTgt spid="36878"/>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36879"/>
                                        </p:tgtEl>
                                        <p:attrNameLst>
                                          <p:attrName>style.visibility</p:attrName>
                                        </p:attrNameLst>
                                      </p:cBhvr>
                                      <p:to>
                                        <p:strVal val="visible"/>
                                      </p:to>
                                    </p:set>
                                    <p:animEffect transition="in" filter="strips(downRight)">
                                      <p:cBhvr>
                                        <p:cTn id="29" dur="500"/>
                                        <p:tgtEl>
                                          <p:spTgt spid="36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71" grpId="0" animBg="1"/>
      <p:bldP spid="36871" grpId="1" animBg="1"/>
      <p:bldP spid="36879" grpId="0" animBg="1"/>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noFill/>
        </p:spPr>
        <p:txBody>
          <a:bodyPr lIns="0"/>
          <a:lstStyle/>
          <a:p>
            <a:pPr eaLnBrk="1" hangingPunct="1"/>
            <a:r>
              <a:rPr lang="en-US" altLang="zh-CN" sz="3200" smtClean="0">
                <a:ea typeface="华文细黑" pitchFamily="2" charset="-122"/>
              </a:rPr>
              <a:t>3</a:t>
            </a:r>
            <a:r>
              <a:rPr lang="zh-CN" altLang="en-US" sz="3200" smtClean="0">
                <a:ea typeface="华文细黑" pitchFamily="2" charset="-122"/>
              </a:rPr>
              <a:t>．指针变量    </a:t>
            </a:r>
            <a:r>
              <a:rPr lang="en-US" altLang="zh-CN" sz="2400" i="1" smtClean="0">
                <a:solidFill>
                  <a:srgbClr val="0066FF"/>
                </a:solidFill>
                <a:ea typeface="华文细黑" pitchFamily="2" charset="-122"/>
              </a:rPr>
              <a:t>P202</a:t>
            </a:r>
          </a:p>
        </p:txBody>
      </p:sp>
      <p:sp>
        <p:nvSpPr>
          <p:cNvPr id="12291" name="Rectangle 3"/>
          <p:cNvSpPr>
            <a:spLocks noGrp="1" noRot="1" noChangeArrowheads="1"/>
          </p:cNvSpPr>
          <p:nvPr>
            <p:ph type="body" sz="half" idx="1"/>
          </p:nvPr>
        </p:nvSpPr>
        <p:spPr>
          <a:xfrm>
            <a:off x="301625" y="1600200"/>
            <a:ext cx="7566025" cy="4498975"/>
          </a:xfrm>
        </p:spPr>
        <p:txBody>
          <a:bodyPr/>
          <a:lstStyle/>
          <a:p>
            <a:pPr eaLnBrk="1" hangingPunct="1"/>
            <a:r>
              <a:rPr lang="en-US" altLang="zh-CN" sz="2800" smtClean="0">
                <a:ea typeface="华文细黑" pitchFamily="2" charset="-122"/>
              </a:rPr>
              <a:t> </a:t>
            </a:r>
            <a:r>
              <a:rPr lang="zh-CN" altLang="en-US" sz="2800" smtClean="0">
                <a:ea typeface="华文细黑" pitchFamily="2" charset="-122"/>
              </a:rPr>
              <a:t>存放“指针”（地址值）的特殊变量。</a:t>
            </a:r>
          </a:p>
          <a:p>
            <a:pPr eaLnBrk="1" hangingPunct="1"/>
            <a:r>
              <a:rPr lang="zh-CN" altLang="en-US" sz="2800" smtClean="0">
                <a:ea typeface="华文细黑" pitchFamily="2" charset="-122"/>
              </a:rPr>
              <a:t> 定义方法：  </a:t>
            </a:r>
          </a:p>
          <a:p>
            <a:pPr eaLnBrk="1" hangingPunct="1">
              <a:buFont typeface="Wingdings 2" pitchFamily="18" charset="2"/>
              <a:buNone/>
            </a:pPr>
            <a:r>
              <a:rPr lang="zh-CN" altLang="en-US" sz="2800" smtClean="0">
                <a:ea typeface="华文细黑" pitchFamily="2" charset="-122"/>
              </a:rPr>
              <a:t>      </a:t>
            </a:r>
            <a:r>
              <a:rPr lang="zh-CN" altLang="en-US" sz="2800" smtClean="0">
                <a:solidFill>
                  <a:srgbClr val="990099"/>
                </a:solidFill>
                <a:ea typeface="华文细黑" pitchFamily="2" charset="-122"/>
              </a:rPr>
              <a:t>类型标识符</a:t>
            </a:r>
            <a:r>
              <a:rPr lang="zh-CN" altLang="en-US" sz="2800" smtClean="0">
                <a:ea typeface="华文细黑" pitchFamily="2" charset="-122"/>
              </a:rPr>
              <a:t>   </a:t>
            </a:r>
            <a:r>
              <a:rPr lang="zh-CN" altLang="en-US" sz="2800" smtClean="0">
                <a:solidFill>
                  <a:srgbClr val="FF00FF"/>
                </a:solidFill>
                <a:latin typeface="宋体" pitchFamily="2" charset="-122"/>
              </a:rPr>
              <a:t>*</a:t>
            </a:r>
            <a:r>
              <a:rPr lang="zh-CN" altLang="en-US" sz="2800" smtClean="0">
                <a:solidFill>
                  <a:srgbClr val="FF00FF"/>
                </a:solidFill>
                <a:ea typeface="华文细黑" pitchFamily="2" charset="-122"/>
              </a:rPr>
              <a:t>变量名</a:t>
            </a:r>
          </a:p>
          <a:p>
            <a:pPr eaLnBrk="1" hangingPunct="1">
              <a:buFont typeface="Wingdings 2" pitchFamily="18" charset="2"/>
              <a:buNone/>
            </a:pPr>
            <a:r>
              <a:rPr lang="zh-CN" altLang="en-US" sz="2800" smtClean="0">
                <a:ea typeface="华文细黑" pitchFamily="2" charset="-122"/>
              </a:rPr>
              <a:t>    如 </a:t>
            </a:r>
          </a:p>
          <a:p>
            <a:pPr eaLnBrk="1" hangingPunct="1">
              <a:buFont typeface="Wingdings 2" pitchFamily="18" charset="2"/>
              <a:buNone/>
            </a:pPr>
            <a:r>
              <a:rPr lang="zh-CN" altLang="en-US" sz="2800" smtClean="0">
                <a:ea typeface="华文细黑" pitchFamily="2" charset="-122"/>
              </a:rPr>
              <a:t>         </a:t>
            </a:r>
            <a:r>
              <a:rPr lang="en-US" altLang="zh-CN" sz="2800" smtClean="0">
                <a:solidFill>
                  <a:srgbClr val="FF3399"/>
                </a:solidFill>
                <a:ea typeface="华文细黑" pitchFamily="2" charset="-122"/>
              </a:rPr>
              <a:t>int </a:t>
            </a:r>
            <a:r>
              <a:rPr lang="en-US" altLang="zh-CN" sz="2800" smtClean="0">
                <a:solidFill>
                  <a:srgbClr val="FF3399"/>
                </a:solidFill>
                <a:latin typeface="宋体" pitchFamily="2" charset="-122"/>
              </a:rPr>
              <a:t>*</a:t>
            </a:r>
            <a:r>
              <a:rPr lang="en-US" altLang="zh-CN" sz="2800" smtClean="0">
                <a:solidFill>
                  <a:srgbClr val="FF3399"/>
                </a:solidFill>
                <a:ea typeface="华文细黑" pitchFamily="2" charset="-122"/>
              </a:rPr>
              <a:t>a;   char </a:t>
            </a:r>
            <a:r>
              <a:rPr lang="en-US" altLang="zh-CN" sz="2800" smtClean="0">
                <a:solidFill>
                  <a:srgbClr val="FF3399"/>
                </a:solidFill>
                <a:latin typeface="宋体" pitchFamily="2" charset="-122"/>
              </a:rPr>
              <a:t>*</a:t>
            </a:r>
            <a:r>
              <a:rPr lang="en-US" altLang="zh-CN" sz="2800" smtClean="0">
                <a:solidFill>
                  <a:srgbClr val="FF3399"/>
                </a:solidFill>
                <a:ea typeface="华文细黑" pitchFamily="2" charset="-122"/>
              </a:rPr>
              <a:t>b;     float </a:t>
            </a:r>
            <a:r>
              <a:rPr lang="en-US" altLang="zh-CN" sz="2800" smtClean="0">
                <a:solidFill>
                  <a:srgbClr val="FF3399"/>
                </a:solidFill>
                <a:latin typeface="宋体" pitchFamily="2" charset="-122"/>
              </a:rPr>
              <a:t>*</a:t>
            </a:r>
            <a:r>
              <a:rPr lang="en-US" altLang="zh-CN" sz="2800" smtClean="0">
                <a:solidFill>
                  <a:srgbClr val="FF3399"/>
                </a:solidFill>
                <a:ea typeface="华文细黑" pitchFamily="2" charset="-122"/>
              </a:rPr>
              <a:t>c; </a:t>
            </a:r>
          </a:p>
        </p:txBody>
      </p:sp>
      <p:sp>
        <p:nvSpPr>
          <p:cNvPr id="39940" name="Text Box 4"/>
          <p:cNvSpPr txBox="1">
            <a:spLocks noChangeArrowheads="1"/>
          </p:cNvSpPr>
          <p:nvPr/>
        </p:nvSpPr>
        <p:spPr bwMode="auto">
          <a:xfrm>
            <a:off x="684213" y="4652963"/>
            <a:ext cx="7888287" cy="1384300"/>
          </a:xfrm>
          <a:prstGeom prst="rect">
            <a:avLst/>
          </a:prstGeom>
          <a:solidFill>
            <a:srgbClr val="CCFFCC"/>
          </a:solidFill>
          <a:ln w="25400">
            <a:solidFill>
              <a:srgbClr val="FF6600"/>
            </a:solidFill>
            <a:miter lim="800000"/>
            <a:headEnd/>
            <a:tailEnd/>
          </a:ln>
        </p:spPr>
        <p:txBody>
          <a:bodyPr>
            <a:spAutoFit/>
          </a:bodyPr>
          <a:lstStyle/>
          <a:p>
            <a:r>
              <a:rPr lang="zh-CN" altLang="en-US" sz="2800">
                <a:solidFill>
                  <a:srgbClr val="A50021"/>
                </a:solidFill>
                <a:latin typeface="Arial" pitchFamily="34" charset="0"/>
              </a:rPr>
              <a:t>通常在</a:t>
            </a:r>
            <a:r>
              <a:rPr lang="en-US" altLang="zh-CN" sz="2800">
                <a:solidFill>
                  <a:srgbClr val="A50021"/>
                </a:solidFill>
                <a:latin typeface="Arial" pitchFamily="34" charset="0"/>
              </a:rPr>
              <a:t>C</a:t>
            </a:r>
            <a:r>
              <a:rPr lang="zh-CN" altLang="en-US" sz="2800">
                <a:solidFill>
                  <a:srgbClr val="A50021"/>
                </a:solidFill>
                <a:latin typeface="Arial" pitchFamily="34" charset="0"/>
              </a:rPr>
              <a:t>语言中，所谓“指针”就是指“指针变量”。从现在开始，我们所说的“指针”除非另加说明，否则均表示“指针变量”。</a:t>
            </a:r>
          </a:p>
        </p:txBody>
      </p:sp>
      <p:pic>
        <p:nvPicPr>
          <p:cNvPr id="39941" name="Picture 5" descr="002"/>
          <p:cNvPicPr>
            <a:picLocks noChangeAspect="1" noChangeArrowheads="1" noCrop="1"/>
          </p:cNvPicPr>
          <p:nvPr>
            <p:ph sz="half" idx="2"/>
          </p:nvPr>
        </p:nvPicPr>
        <p:blipFill>
          <a:blip r:embed="rId2"/>
          <a:srcRect/>
          <a:stretch>
            <a:fillRect/>
          </a:stretch>
        </p:blipFill>
        <p:spPr>
          <a:xfrm>
            <a:off x="6218238" y="3070225"/>
            <a:ext cx="711200" cy="1366838"/>
          </a:xfrm>
          <a:noFill/>
        </p:spPr>
      </p:pic>
      <p:sp>
        <p:nvSpPr>
          <p:cNvPr id="39943" name="AutoShape 7"/>
          <p:cNvSpPr>
            <a:spLocks noChangeArrowheads="1"/>
          </p:cNvSpPr>
          <p:nvPr/>
        </p:nvSpPr>
        <p:spPr bwMode="auto">
          <a:xfrm>
            <a:off x="5435600" y="785813"/>
            <a:ext cx="3708400" cy="1519237"/>
          </a:xfrm>
          <a:prstGeom prst="cloudCallout">
            <a:avLst>
              <a:gd name="adj1" fmla="val -14870"/>
              <a:gd name="adj2" fmla="val 101509"/>
            </a:avLst>
          </a:prstGeom>
          <a:solidFill>
            <a:srgbClr val="FFFF99"/>
          </a:solidFill>
          <a:ln w="9525">
            <a:solidFill>
              <a:schemeClr val="tx1"/>
            </a:solidFill>
            <a:round/>
            <a:headEnd/>
            <a:tailEnd/>
          </a:ln>
        </p:spPr>
        <p:txBody>
          <a:bodyPr lIns="0" rIns="0"/>
          <a:lstStyle/>
          <a:p>
            <a:pPr algn="ctr"/>
            <a:r>
              <a:rPr lang="zh-CN" altLang="en-US" sz="2100">
                <a:solidFill>
                  <a:srgbClr val="990000"/>
                </a:solidFill>
                <a:latin typeface="Arial" pitchFamily="34" charset="0"/>
              </a:rPr>
              <a:t>是不是说地址有”整型</a:t>
            </a:r>
            <a:r>
              <a:rPr lang="zh-CN" altLang="en-US" sz="1800">
                <a:solidFill>
                  <a:srgbClr val="990000"/>
                </a:solidFill>
                <a:latin typeface="Arial" pitchFamily="34" charset="0"/>
                <a:ea typeface="宋体" pitchFamily="2" charset="-122"/>
              </a:rPr>
              <a:t>”</a:t>
            </a:r>
            <a:r>
              <a:rPr lang="zh-CN" altLang="en-US" sz="1800">
                <a:latin typeface="Arial" pitchFamily="34" charset="0"/>
                <a:ea typeface="宋体" pitchFamily="2" charset="-122"/>
              </a:rPr>
              <a:t> </a:t>
            </a:r>
            <a:r>
              <a:rPr lang="en-US" altLang="zh-CN" sz="2100">
                <a:solidFill>
                  <a:srgbClr val="990000"/>
                </a:solidFill>
                <a:latin typeface="Arial" pitchFamily="34" charset="0"/>
              </a:rPr>
              <a:t>, </a:t>
            </a:r>
            <a:r>
              <a:rPr lang="en-US" altLang="zh-CN" sz="1800">
                <a:solidFill>
                  <a:srgbClr val="990000"/>
                </a:solidFill>
                <a:latin typeface="Arial" pitchFamily="34" charset="0"/>
                <a:ea typeface="宋体" pitchFamily="2" charset="-122"/>
              </a:rPr>
              <a:t>”</a:t>
            </a:r>
            <a:r>
              <a:rPr lang="zh-CN" altLang="en-US" sz="2100">
                <a:solidFill>
                  <a:srgbClr val="990000"/>
                </a:solidFill>
                <a:latin typeface="Arial" pitchFamily="34" charset="0"/>
              </a:rPr>
              <a:t>字符型</a:t>
            </a:r>
            <a:r>
              <a:rPr lang="zh-CN" altLang="en-US" sz="1800">
                <a:solidFill>
                  <a:srgbClr val="990000"/>
                </a:solidFill>
                <a:latin typeface="Arial" pitchFamily="34" charset="0"/>
                <a:ea typeface="宋体" pitchFamily="2" charset="-122"/>
              </a:rPr>
              <a:t>”</a:t>
            </a:r>
            <a:r>
              <a:rPr lang="zh-CN" altLang="en-US" sz="1800">
                <a:latin typeface="Arial" pitchFamily="34" charset="0"/>
                <a:ea typeface="宋体" pitchFamily="2" charset="-122"/>
              </a:rPr>
              <a:t> </a:t>
            </a:r>
            <a:r>
              <a:rPr lang="en-US" altLang="zh-CN" sz="2100">
                <a:solidFill>
                  <a:srgbClr val="990000"/>
                </a:solidFill>
                <a:latin typeface="Arial" pitchFamily="34" charset="0"/>
              </a:rPr>
              <a:t>,</a:t>
            </a:r>
          </a:p>
          <a:p>
            <a:pPr algn="ctr"/>
            <a:r>
              <a:rPr lang="en-US" altLang="zh-CN" sz="2100">
                <a:solidFill>
                  <a:srgbClr val="990000"/>
                </a:solidFill>
                <a:latin typeface="Arial" pitchFamily="34" charset="0"/>
              </a:rPr>
              <a:t> </a:t>
            </a:r>
            <a:r>
              <a:rPr lang="en-US" altLang="zh-CN" sz="1800">
                <a:solidFill>
                  <a:srgbClr val="990000"/>
                </a:solidFill>
                <a:latin typeface="Arial" pitchFamily="34" charset="0"/>
                <a:ea typeface="宋体" pitchFamily="2" charset="-122"/>
              </a:rPr>
              <a:t>”</a:t>
            </a:r>
            <a:r>
              <a:rPr lang="zh-CN" altLang="en-US" sz="2100">
                <a:solidFill>
                  <a:srgbClr val="990000"/>
                </a:solidFill>
                <a:latin typeface="Arial" pitchFamily="34" charset="0"/>
              </a:rPr>
              <a:t>实型</a:t>
            </a:r>
            <a:r>
              <a:rPr lang="zh-CN" altLang="en-US" sz="1800">
                <a:solidFill>
                  <a:srgbClr val="990000"/>
                </a:solidFill>
                <a:latin typeface="Arial" pitchFamily="34" charset="0"/>
                <a:ea typeface="宋体" pitchFamily="2" charset="-122"/>
              </a:rPr>
              <a:t>”</a:t>
            </a:r>
            <a:r>
              <a:rPr lang="zh-CN" altLang="en-US" sz="1800">
                <a:latin typeface="Arial" pitchFamily="34" charset="0"/>
                <a:ea typeface="宋体" pitchFamily="2" charset="-122"/>
              </a:rPr>
              <a:t> </a:t>
            </a:r>
            <a:r>
              <a:rPr lang="zh-CN" altLang="en-US" sz="2100">
                <a:solidFill>
                  <a:srgbClr val="990000"/>
                </a:solidFill>
                <a:latin typeface="Arial" pitchFamily="34" charset="0"/>
              </a:rPr>
              <a:t>之分？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linds(horizontal)">
                                      <p:cBhvr>
                                        <p:cTn id="12" dur="500"/>
                                        <p:tgtEl>
                                          <p:spTgt spid="3994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943"/>
                                        </p:tgtEl>
                                        <p:attrNameLst>
                                          <p:attrName>style.visibility</p:attrName>
                                        </p:attrNameLst>
                                      </p:cBhvr>
                                      <p:to>
                                        <p:strVal val="visible"/>
                                      </p:to>
                                    </p:set>
                                    <p:animEffect transition="in" filter="blinds(horizontal)">
                                      <p:cBhvr>
                                        <p:cTn id="15"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43" grpId="0" animBg="1"/>
    </p:bld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01625" y="228600"/>
            <a:ext cx="8540750" cy="635000"/>
          </a:xfrm>
        </p:spPr>
        <p:txBody>
          <a:bodyPr/>
          <a:lstStyle/>
          <a:p>
            <a:pPr eaLnBrk="1" hangingPunct="1"/>
            <a:r>
              <a:rPr lang="zh-CN" altLang="en-US" sz="4000" smtClean="0"/>
              <a:t>为什么要使用指针变量</a:t>
            </a:r>
            <a:r>
              <a:rPr lang="en-US" altLang="zh-CN" sz="4000" smtClean="0"/>
              <a:t>?</a:t>
            </a:r>
          </a:p>
        </p:txBody>
      </p:sp>
      <p:sp>
        <p:nvSpPr>
          <p:cNvPr id="37891" name="Rectangle 3"/>
          <p:cNvSpPr>
            <a:spLocks noGrp="1" noRot="1" noChangeArrowheads="1"/>
          </p:cNvSpPr>
          <p:nvPr>
            <p:ph type="body" idx="1"/>
          </p:nvPr>
        </p:nvSpPr>
        <p:spPr>
          <a:xfrm>
            <a:off x="468313" y="981075"/>
            <a:ext cx="8226425" cy="5259388"/>
          </a:xfrm>
        </p:spPr>
        <p:txBody>
          <a:bodyPr/>
          <a:lstStyle/>
          <a:p>
            <a:pPr eaLnBrk="1" hangingPunct="1">
              <a:lnSpc>
                <a:spcPct val="90000"/>
              </a:lnSpc>
              <a:buFont typeface="Wingdings 2" pitchFamily="18" charset="2"/>
              <a:buNone/>
            </a:pPr>
            <a:r>
              <a:rPr lang="en-US" altLang="zh-CN" sz="2400" smtClean="0">
                <a:ea typeface="华文细黑" pitchFamily="2" charset="-122"/>
              </a:rPr>
              <a:t>    </a:t>
            </a:r>
            <a:r>
              <a:rPr lang="en-US" altLang="zh-CN" sz="2400" b="1" smtClean="0">
                <a:solidFill>
                  <a:srgbClr val="FF3399"/>
                </a:solidFill>
                <a:ea typeface="华文细黑" pitchFamily="2" charset="-122"/>
              </a:rPr>
              <a:t>C</a:t>
            </a:r>
            <a:r>
              <a:rPr lang="zh-CN" altLang="en-US" sz="2400" b="1" smtClean="0">
                <a:solidFill>
                  <a:srgbClr val="FF3399"/>
                </a:solidFill>
                <a:ea typeface="华文细黑" pitchFamily="2" charset="-122"/>
              </a:rPr>
              <a:t>程序中访问（读写）变量有两种方式：</a:t>
            </a:r>
          </a:p>
          <a:p>
            <a:pPr eaLnBrk="1" hangingPunct="1">
              <a:lnSpc>
                <a:spcPct val="90000"/>
              </a:lnSpc>
            </a:pPr>
            <a:r>
              <a:rPr lang="zh-CN" altLang="en-US" sz="2400" b="1" smtClean="0">
                <a:solidFill>
                  <a:srgbClr val="0000FF"/>
                </a:solidFill>
                <a:ea typeface="华文细黑" pitchFamily="2" charset="-122"/>
              </a:rPr>
              <a:t>直接访问</a:t>
            </a:r>
            <a:r>
              <a:rPr lang="zh-CN" altLang="en-US" sz="2400" b="1" smtClean="0">
                <a:ea typeface="华文细黑" pitchFamily="2" charset="-122"/>
              </a:rPr>
              <a:t> </a:t>
            </a:r>
            <a:r>
              <a:rPr lang="zh-CN" altLang="en-US" sz="2400" b="1" smtClean="0">
                <a:solidFill>
                  <a:srgbClr val="FF00FF"/>
                </a:solidFill>
                <a:ea typeface="华文细黑" pitchFamily="2" charset="-122"/>
              </a:rPr>
              <a:t>（按名单预留的座位入座）</a:t>
            </a:r>
          </a:p>
          <a:p>
            <a:pPr eaLnBrk="1" hangingPunct="1">
              <a:lnSpc>
                <a:spcPct val="90000"/>
              </a:lnSpc>
              <a:buFont typeface="Wingdings 2" pitchFamily="18" charset="2"/>
              <a:buNone/>
            </a:pPr>
            <a:r>
              <a:rPr lang="zh-CN" altLang="en-US" sz="2400" b="1" smtClean="0">
                <a:ea typeface="华文细黑" pitchFamily="2" charset="-122"/>
              </a:rPr>
              <a:t>   </a:t>
            </a:r>
            <a:r>
              <a:rPr lang="zh-CN" altLang="en-US" sz="2400" b="1" smtClean="0">
                <a:solidFill>
                  <a:srgbClr val="000000"/>
                </a:solidFill>
                <a:ea typeface="华文细黑" pitchFamily="2" charset="-122"/>
              </a:rPr>
              <a:t>利用实体名访问变量。访问变量的过程</a:t>
            </a:r>
            <a:r>
              <a:rPr lang="en-US" altLang="zh-CN" sz="2400" b="1" smtClean="0">
                <a:solidFill>
                  <a:srgbClr val="000000"/>
                </a:solidFill>
                <a:ea typeface="华文细黑" pitchFamily="2" charset="-122"/>
              </a:rPr>
              <a:t>——</a:t>
            </a:r>
          </a:p>
          <a:p>
            <a:pPr eaLnBrk="1" hangingPunct="1">
              <a:lnSpc>
                <a:spcPct val="90000"/>
              </a:lnSpc>
              <a:buFont typeface="Wingdings 2" pitchFamily="18" charset="2"/>
              <a:buNone/>
            </a:pPr>
            <a:r>
              <a:rPr lang="en-US" altLang="zh-CN" sz="2400" b="1" smtClean="0">
                <a:ea typeface="华文细黑" pitchFamily="2" charset="-122"/>
              </a:rPr>
              <a:t>          </a:t>
            </a:r>
            <a:r>
              <a:rPr lang="zh-CN" altLang="en-US" sz="2400" b="1" i="1" smtClean="0">
                <a:solidFill>
                  <a:srgbClr val="0066FF"/>
                </a:solidFill>
                <a:ea typeface="华文细黑" pitchFamily="2" charset="-122"/>
              </a:rPr>
              <a:t>变量（实体）名</a:t>
            </a:r>
            <a:r>
              <a:rPr lang="zh-CN" altLang="en-US" sz="2400" b="1" smtClean="0">
                <a:solidFill>
                  <a:srgbClr val="0066FF"/>
                </a:solidFill>
                <a:ea typeface="华文细黑" pitchFamily="2" charset="-122"/>
              </a:rPr>
              <a:t>→</a:t>
            </a:r>
            <a:r>
              <a:rPr lang="zh-CN" altLang="en-US" sz="2400" b="1" i="1" smtClean="0">
                <a:solidFill>
                  <a:srgbClr val="0066FF"/>
                </a:solidFill>
                <a:ea typeface="华文细黑" pitchFamily="2" charset="-122"/>
              </a:rPr>
              <a:t>定义时分配的地址</a:t>
            </a:r>
            <a:r>
              <a:rPr lang="zh-CN" altLang="en-US" sz="2400" b="1" smtClean="0">
                <a:solidFill>
                  <a:srgbClr val="0066FF"/>
                </a:solidFill>
                <a:ea typeface="华文细黑" pitchFamily="2" charset="-122"/>
              </a:rPr>
              <a:t>→</a:t>
            </a:r>
            <a:r>
              <a:rPr lang="zh-CN" altLang="en-US" sz="2400" b="1" i="1" smtClean="0">
                <a:solidFill>
                  <a:srgbClr val="0066FF"/>
                </a:solidFill>
                <a:ea typeface="华文细黑" pitchFamily="2" charset="-122"/>
              </a:rPr>
              <a:t>变量值</a:t>
            </a:r>
            <a:r>
              <a:rPr lang="zh-CN" altLang="en-US" sz="2400" b="1" smtClean="0">
                <a:solidFill>
                  <a:srgbClr val="0066FF"/>
                </a:solidFill>
                <a:ea typeface="华文细黑" pitchFamily="2" charset="-122"/>
              </a:rPr>
              <a:t> </a:t>
            </a:r>
          </a:p>
          <a:p>
            <a:pPr eaLnBrk="1" hangingPunct="1">
              <a:lnSpc>
                <a:spcPct val="90000"/>
              </a:lnSpc>
              <a:buFont typeface="Wingdings 2" pitchFamily="18" charset="2"/>
              <a:buNone/>
            </a:pPr>
            <a:r>
              <a:rPr lang="zh-CN" altLang="en-US" sz="2400" b="1" smtClean="0">
                <a:ea typeface="华文细黑" pitchFamily="2" charset="-122"/>
              </a:rPr>
              <a:t>    </a:t>
            </a:r>
            <a:r>
              <a:rPr lang="zh-CN" altLang="en-US" sz="2400" b="1" smtClean="0">
                <a:solidFill>
                  <a:srgbClr val="000000"/>
                </a:solidFill>
                <a:ea typeface="华文细黑" pitchFamily="2" charset="-122"/>
              </a:rPr>
              <a:t>好比“先坐再买票”看电影：来一个观众，分配一个空位给他去坐，并且还要在纸上记一个某人坐在哪里。这种方式对用户来说很方便（“直接就座”），但对系统来说，“找某人”就极不方便（</a:t>
            </a:r>
            <a:r>
              <a:rPr lang="zh-CN" altLang="en-US" sz="2400" b="1" smtClean="0">
                <a:solidFill>
                  <a:srgbClr val="006600"/>
                </a:solidFill>
                <a:ea typeface="华文细黑" pitchFamily="2" charset="-122"/>
              </a:rPr>
              <a:t>间接：查名字→座号</a:t>
            </a:r>
            <a:r>
              <a:rPr lang="zh-CN" altLang="en-US" sz="2400" b="1" smtClean="0">
                <a:solidFill>
                  <a:srgbClr val="000000"/>
                </a:solidFill>
                <a:ea typeface="华文细黑" pitchFamily="2" charset="-122"/>
              </a:rPr>
              <a:t>）。</a:t>
            </a:r>
          </a:p>
          <a:p>
            <a:pPr eaLnBrk="1" hangingPunct="1">
              <a:lnSpc>
                <a:spcPct val="90000"/>
              </a:lnSpc>
            </a:pPr>
            <a:r>
              <a:rPr lang="zh-CN" altLang="en-US" sz="2400" b="1" smtClean="0">
                <a:solidFill>
                  <a:srgbClr val="0000FF"/>
                </a:solidFill>
                <a:ea typeface="华文细黑" pitchFamily="2" charset="-122"/>
              </a:rPr>
              <a:t>间接访问</a:t>
            </a:r>
            <a:r>
              <a:rPr lang="zh-CN" altLang="en-US" sz="2400" b="1" smtClean="0">
                <a:solidFill>
                  <a:srgbClr val="99FF66"/>
                </a:solidFill>
                <a:ea typeface="华文细黑" pitchFamily="2" charset="-122"/>
              </a:rPr>
              <a:t>  </a:t>
            </a:r>
            <a:r>
              <a:rPr lang="zh-CN" altLang="en-US" sz="2400" b="1" smtClean="0">
                <a:solidFill>
                  <a:srgbClr val="0066FF"/>
                </a:solidFill>
                <a:ea typeface="华文细黑" pitchFamily="2" charset="-122"/>
              </a:rPr>
              <a:t>（先买票，后按号入座）</a:t>
            </a:r>
          </a:p>
          <a:p>
            <a:pPr eaLnBrk="1" hangingPunct="1">
              <a:lnSpc>
                <a:spcPct val="90000"/>
              </a:lnSpc>
              <a:buFont typeface="Wingdings 2" pitchFamily="18" charset="2"/>
              <a:buNone/>
            </a:pPr>
            <a:r>
              <a:rPr lang="zh-CN" altLang="en-US" sz="2400" b="1" smtClean="0">
                <a:ea typeface="华文细黑" pitchFamily="2" charset="-122"/>
              </a:rPr>
              <a:t>    </a:t>
            </a:r>
            <a:r>
              <a:rPr lang="zh-CN" altLang="en-US" sz="2400" b="1" smtClean="0">
                <a:solidFill>
                  <a:srgbClr val="000000"/>
                </a:solidFill>
                <a:ea typeface="华文细黑" pitchFamily="2" charset="-122"/>
              </a:rPr>
              <a:t>把变量地址先存放在“指针”中，再通过“指针”访问变量。</a:t>
            </a:r>
          </a:p>
          <a:p>
            <a:pPr eaLnBrk="1" hangingPunct="1">
              <a:lnSpc>
                <a:spcPct val="90000"/>
              </a:lnSpc>
              <a:buFont typeface="Wingdings 2" pitchFamily="18" charset="2"/>
              <a:buNone/>
            </a:pPr>
            <a:r>
              <a:rPr lang="zh-CN" altLang="en-US" sz="2400" b="1" smtClean="0">
                <a:ea typeface="华文细黑" pitchFamily="2" charset="-122"/>
              </a:rPr>
              <a:t>    </a:t>
            </a:r>
            <a:r>
              <a:rPr lang="zh-CN" altLang="en-US" sz="2400" b="1" smtClean="0">
                <a:solidFill>
                  <a:srgbClr val="000000"/>
                </a:solidFill>
                <a:ea typeface="华文细黑" pitchFamily="2" charset="-122"/>
              </a:rPr>
              <a:t>好比先买票</a:t>
            </a:r>
            <a:r>
              <a:rPr lang="zh-CN" altLang="en-US" sz="2400" b="1" smtClean="0">
                <a:ea typeface="华文细黑" pitchFamily="2" charset="-122"/>
              </a:rPr>
              <a:t>（</a:t>
            </a:r>
            <a:r>
              <a:rPr lang="zh-CN" altLang="en-US" sz="2400" b="1" smtClean="0">
                <a:solidFill>
                  <a:srgbClr val="0000FF"/>
                </a:solidFill>
                <a:ea typeface="华文细黑" pitchFamily="2" charset="-122"/>
              </a:rPr>
              <a:t>票</a:t>
            </a:r>
            <a:r>
              <a:rPr lang="en-US" altLang="zh-CN" sz="2400" b="1" smtClean="0">
                <a:ea typeface="华文细黑" pitchFamily="2" charset="-122"/>
              </a:rPr>
              <a:t>—</a:t>
            </a:r>
            <a:r>
              <a:rPr lang="zh-CN" altLang="en-US" sz="2400" b="1" smtClean="0">
                <a:solidFill>
                  <a:srgbClr val="FF5050"/>
                </a:solidFill>
                <a:ea typeface="华文细黑" pitchFamily="2" charset="-122"/>
              </a:rPr>
              <a:t>指针</a:t>
            </a:r>
            <a:r>
              <a:rPr lang="zh-CN" altLang="en-US" sz="2400" b="1" smtClean="0">
                <a:ea typeface="华文细黑" pitchFamily="2" charset="-122"/>
              </a:rPr>
              <a:t>，</a:t>
            </a:r>
            <a:r>
              <a:rPr lang="zh-CN" altLang="en-US" sz="2400" b="1" smtClean="0">
                <a:solidFill>
                  <a:srgbClr val="0000FF"/>
                </a:solidFill>
                <a:ea typeface="华文细黑" pitchFamily="2" charset="-122"/>
              </a:rPr>
              <a:t>座号</a:t>
            </a:r>
            <a:r>
              <a:rPr lang="en-US" altLang="zh-CN" sz="2400" b="1" smtClean="0">
                <a:ea typeface="华文细黑" pitchFamily="2" charset="-122"/>
              </a:rPr>
              <a:t>—</a:t>
            </a:r>
            <a:r>
              <a:rPr lang="zh-CN" altLang="en-US" sz="2400" b="1" smtClean="0">
                <a:solidFill>
                  <a:srgbClr val="FF5050"/>
                </a:solidFill>
                <a:ea typeface="华文细黑" pitchFamily="2" charset="-122"/>
              </a:rPr>
              <a:t>地址</a:t>
            </a:r>
            <a:r>
              <a:rPr lang="zh-CN" altLang="en-US" sz="2400" b="1" smtClean="0">
                <a:ea typeface="华文细黑" pitchFamily="2" charset="-122"/>
              </a:rPr>
              <a:t>），再</a:t>
            </a:r>
            <a:r>
              <a:rPr lang="zh-CN" altLang="en-US" sz="2400" b="1" i="1" smtClean="0">
                <a:solidFill>
                  <a:srgbClr val="0000FF"/>
                </a:solidFill>
                <a:ea typeface="华文细黑" pitchFamily="2" charset="-122"/>
              </a:rPr>
              <a:t>“按号入座”</a:t>
            </a:r>
            <a:r>
              <a:rPr lang="zh-CN" altLang="en-US" sz="2400" b="1" smtClean="0">
                <a:ea typeface="华文细黑" pitchFamily="2" charset="-122"/>
              </a:rPr>
              <a:t>看</a:t>
            </a:r>
            <a:r>
              <a:rPr lang="zh-CN" altLang="en-US" sz="2400" b="1" smtClean="0">
                <a:solidFill>
                  <a:srgbClr val="000000"/>
                </a:solidFill>
                <a:ea typeface="华文细黑" pitchFamily="2" charset="-122"/>
              </a:rPr>
              <a:t>电影。这种方式对用户来说属于“间接就座”，但对系统查找来说就很直接，且便于处理。尤其对于数组（团体），可通过指针简单自加或自减，对整个数组进行处理。</a:t>
            </a:r>
          </a:p>
        </p:txBody>
      </p:sp>
      <p:sp>
        <p:nvSpPr>
          <p:cNvPr id="37892" name="Text Box 4"/>
          <p:cNvSpPr txBox="1">
            <a:spLocks noChangeArrowheads="1"/>
          </p:cNvSpPr>
          <p:nvPr/>
        </p:nvSpPr>
        <p:spPr bwMode="auto">
          <a:xfrm>
            <a:off x="868363" y="5373688"/>
            <a:ext cx="7583487" cy="844550"/>
          </a:xfrm>
          <a:prstGeom prst="rect">
            <a:avLst/>
          </a:prstGeom>
          <a:solidFill>
            <a:srgbClr val="CCFFCC"/>
          </a:solidFill>
          <a:ln w="22225">
            <a:solidFill>
              <a:srgbClr val="FF6600"/>
            </a:solidFill>
            <a:miter lim="800000"/>
            <a:headEnd/>
            <a:tailEnd/>
          </a:ln>
        </p:spPr>
        <p:txBody>
          <a:bodyPr wrap="none">
            <a:spAutoFit/>
          </a:bodyPr>
          <a:lstStyle/>
          <a:p>
            <a:r>
              <a:rPr lang="zh-CN" altLang="en-US">
                <a:solidFill>
                  <a:srgbClr val="A50021"/>
                </a:solidFill>
                <a:latin typeface="Arial" pitchFamily="34" charset="0"/>
              </a:rPr>
              <a:t>习惯用语：</a:t>
            </a:r>
          </a:p>
          <a:p>
            <a:r>
              <a:rPr lang="zh-CN" altLang="en-US">
                <a:solidFill>
                  <a:srgbClr val="A50021"/>
                </a:solidFill>
                <a:latin typeface="Arial" pitchFamily="34" charset="0"/>
              </a:rPr>
              <a:t>若指针变量</a:t>
            </a:r>
            <a:r>
              <a:rPr lang="en-US" altLang="zh-CN">
                <a:solidFill>
                  <a:srgbClr val="A50021"/>
                </a:solidFill>
                <a:latin typeface="Arial" pitchFamily="34" charset="0"/>
              </a:rPr>
              <a:t>p</a:t>
            </a:r>
            <a:r>
              <a:rPr lang="zh-CN" altLang="en-US">
                <a:solidFill>
                  <a:srgbClr val="A50021"/>
                </a:solidFill>
                <a:latin typeface="Arial" pitchFamily="34" charset="0"/>
              </a:rPr>
              <a:t>存放了变量</a:t>
            </a:r>
            <a:r>
              <a:rPr lang="en-US" altLang="zh-CN">
                <a:solidFill>
                  <a:srgbClr val="A50021"/>
                </a:solidFill>
                <a:latin typeface="Arial" pitchFamily="34" charset="0"/>
              </a:rPr>
              <a:t>a</a:t>
            </a:r>
            <a:r>
              <a:rPr lang="zh-CN" altLang="en-US">
                <a:solidFill>
                  <a:srgbClr val="A50021"/>
                </a:solidFill>
                <a:latin typeface="Arial" pitchFamily="34" charset="0"/>
              </a:rPr>
              <a:t>的地址，我们称</a:t>
            </a:r>
            <a:r>
              <a:rPr lang="zh-CN" altLang="en-US">
                <a:solidFill>
                  <a:srgbClr val="A50021"/>
                </a:solidFill>
                <a:latin typeface="华文细黑" pitchFamily="2" charset="-122"/>
              </a:rPr>
              <a:t>“</a:t>
            </a:r>
            <a:r>
              <a:rPr lang="en-US" altLang="zh-CN">
                <a:solidFill>
                  <a:srgbClr val="A50021"/>
                </a:solidFill>
                <a:latin typeface="Arial" pitchFamily="34" charset="0"/>
              </a:rPr>
              <a:t>p</a:t>
            </a:r>
            <a:r>
              <a:rPr lang="zh-CN" altLang="en-US">
                <a:solidFill>
                  <a:srgbClr val="A50021"/>
                </a:solidFill>
                <a:latin typeface="Arial" pitchFamily="34" charset="0"/>
              </a:rPr>
              <a:t>指向</a:t>
            </a:r>
            <a:r>
              <a:rPr lang="en-US" altLang="zh-CN">
                <a:solidFill>
                  <a:srgbClr val="A50021"/>
                </a:solidFill>
                <a:latin typeface="Arial" pitchFamily="34" charset="0"/>
              </a:rPr>
              <a:t>a</a:t>
            </a:r>
            <a:r>
              <a:rPr lang="en-US" altLang="zh-CN">
                <a:solidFill>
                  <a:srgbClr val="A50021"/>
                </a:solidFill>
                <a:latin typeface="华文细黑" pitchFamily="2" charset="-122"/>
              </a:rPr>
              <a:t>”</a:t>
            </a:r>
            <a:r>
              <a:rPr lang="zh-CN" altLang="en-US">
                <a:solidFill>
                  <a:srgbClr val="A50021"/>
                </a:solidFill>
                <a:latin typeface="Arial" pitchFamily="34"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7" dur="500"/>
                                        <p:tgtEl>
                                          <p:spTgt spid="3789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10" dur="500"/>
                                        <p:tgtEl>
                                          <p:spTgt spid="37891">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91">
                                            <p:txEl>
                                              <p:pRg st="7" end="7"/>
                                            </p:txEl>
                                          </p:spTgt>
                                        </p:tgtEl>
                                        <p:attrNameLst>
                                          <p:attrName>style.visibility</p:attrName>
                                        </p:attrNameLst>
                                      </p:cBhvr>
                                      <p:to>
                                        <p:strVal val="visible"/>
                                      </p:to>
                                    </p:set>
                                    <p:animEffect transition="in" filter="blinds(horizontal)">
                                      <p:cBhvr>
                                        <p:cTn id="13" dur="500"/>
                                        <p:tgtEl>
                                          <p:spTgt spid="37891">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7892"/>
                                        </p:tgtEl>
                                        <p:attrNameLst>
                                          <p:attrName>style.visibility</p:attrName>
                                        </p:attrNameLst>
                                      </p:cBhvr>
                                      <p:to>
                                        <p:strVal val="visible"/>
                                      </p:to>
                                    </p:set>
                                    <p:anim calcmode="lin" valueType="num">
                                      <p:cBhvr additive="base">
                                        <p:cTn id="18" dur="500" fill="hold"/>
                                        <p:tgtEl>
                                          <p:spTgt spid="37892"/>
                                        </p:tgtEl>
                                        <p:attrNameLst>
                                          <p:attrName>ppt_x</p:attrName>
                                        </p:attrNameLst>
                                      </p:cBhvr>
                                      <p:tavLst>
                                        <p:tav tm="0">
                                          <p:val>
                                            <p:strVal val="1+#ppt_w/2"/>
                                          </p:val>
                                        </p:tav>
                                        <p:tav tm="100000">
                                          <p:val>
                                            <p:strVal val="#ppt_x"/>
                                          </p:val>
                                        </p:tav>
                                      </p:tavLst>
                                    </p:anim>
                                    <p:anim calcmode="lin" valueType="num">
                                      <p:cBhvr additive="base">
                                        <p:cTn id="19"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5" name="Picture 11" descr="RX_021"/>
          <p:cNvPicPr>
            <a:picLocks noChangeAspect="1" noChangeArrowheads="1" noCrop="1"/>
          </p:cNvPicPr>
          <p:nvPr>
            <p:ph sz="half" idx="2"/>
          </p:nvPr>
        </p:nvPicPr>
        <p:blipFill>
          <a:blip r:embed="rId2"/>
          <a:srcRect/>
          <a:stretch>
            <a:fillRect/>
          </a:stretch>
        </p:blipFill>
        <p:spPr>
          <a:xfrm>
            <a:off x="5724525" y="4365625"/>
            <a:ext cx="1800225" cy="1882775"/>
          </a:xfrm>
          <a:noFill/>
        </p:spPr>
      </p:pic>
      <p:sp>
        <p:nvSpPr>
          <p:cNvPr id="41986" name="Rectangle 2"/>
          <p:cNvSpPr>
            <a:spLocks noGrp="1" noChangeArrowheads="1"/>
          </p:cNvSpPr>
          <p:nvPr>
            <p:ph type="title"/>
          </p:nvPr>
        </p:nvSpPr>
        <p:spPr/>
        <p:txBody>
          <a:bodyPr/>
          <a:lstStyle/>
          <a:p>
            <a:pPr eaLnBrk="1" hangingPunct="1">
              <a:defRPr/>
            </a:pPr>
            <a:r>
              <a:rPr lang="zh-CN" altLang="en-US" dirty="0" smtClean="0"/>
              <a:t>指针变量</a:t>
            </a:r>
            <a:r>
              <a:rPr lang="en-US" altLang="zh-CN" dirty="0" smtClean="0"/>
              <a:t>——</a:t>
            </a:r>
            <a:r>
              <a:rPr lang="zh-CN" altLang="en-US" dirty="0" smtClean="0"/>
              <a:t>不要</a:t>
            </a:r>
            <a:r>
              <a:rPr lang="zh-CN" altLang="en-US" dirty="0" smtClean="0">
                <a:solidFill>
                  <a:srgbClr val="00FFFF"/>
                </a:solidFill>
                <a:effectLst>
                  <a:outerShdw blurRad="38100" dist="38100" dir="2700000" algn="tl">
                    <a:srgbClr val="C0C0C0"/>
                  </a:outerShdw>
                </a:effectLst>
              </a:rPr>
              <a:t>谈</a:t>
            </a:r>
            <a:r>
              <a:rPr lang="zh-CN" altLang="en-US" dirty="0" smtClean="0">
                <a:solidFill>
                  <a:srgbClr val="FFCC00"/>
                </a:solidFill>
                <a:effectLst>
                  <a:outerShdw blurRad="38100" dist="38100" dir="2700000" algn="tl">
                    <a:srgbClr val="C0C0C0"/>
                  </a:outerShdw>
                </a:effectLst>
              </a:rPr>
              <a:t>”指”</a:t>
            </a:r>
            <a:r>
              <a:rPr lang="zh-CN" altLang="en-US" dirty="0" smtClean="0">
                <a:solidFill>
                  <a:srgbClr val="FF5050"/>
                </a:solidFill>
                <a:effectLst>
                  <a:outerShdw blurRad="38100" dist="38100" dir="2700000" algn="tl">
                    <a:srgbClr val="C0C0C0"/>
                  </a:outerShdw>
                </a:effectLst>
              </a:rPr>
              <a:t>色</a:t>
            </a:r>
            <a:r>
              <a:rPr lang="zh-CN" altLang="en-US" dirty="0" smtClean="0">
                <a:solidFill>
                  <a:srgbClr val="990000"/>
                </a:solidFill>
                <a:effectLst>
                  <a:outerShdw blurRad="38100" dist="38100" dir="2700000" algn="tl">
                    <a:srgbClr val="C0C0C0"/>
                  </a:outerShdw>
                </a:effectLst>
              </a:rPr>
              <a:t>变</a:t>
            </a:r>
          </a:p>
        </p:txBody>
      </p:sp>
      <p:sp>
        <p:nvSpPr>
          <p:cNvPr id="14340" name="Rectangle 3"/>
          <p:cNvSpPr>
            <a:spLocks noGrp="1" noChangeArrowheads="1"/>
          </p:cNvSpPr>
          <p:nvPr>
            <p:ph type="body" sz="half" idx="1"/>
          </p:nvPr>
        </p:nvSpPr>
        <p:spPr>
          <a:xfrm>
            <a:off x="457200" y="1719263"/>
            <a:ext cx="7002463" cy="4411662"/>
          </a:xfrm>
        </p:spPr>
        <p:txBody>
          <a:bodyPr/>
          <a:lstStyle/>
          <a:p>
            <a:pPr eaLnBrk="1" hangingPunct="1"/>
            <a:r>
              <a:rPr lang="zh-CN" altLang="en-US" sz="2600" smtClean="0">
                <a:ea typeface="华文细黑" pitchFamily="2" charset="-122"/>
              </a:rPr>
              <a:t>指针是</a:t>
            </a:r>
            <a:r>
              <a:rPr lang="en-US" altLang="zh-CN" sz="2600" smtClean="0">
                <a:ea typeface="华文细黑" pitchFamily="2" charset="-122"/>
              </a:rPr>
              <a:t>C</a:t>
            </a:r>
            <a:r>
              <a:rPr lang="zh-CN" altLang="en-US" sz="2600" smtClean="0">
                <a:ea typeface="华文细黑" pitchFamily="2" charset="-122"/>
              </a:rPr>
              <a:t>语言学习中的一大难点。</a:t>
            </a:r>
          </a:p>
          <a:p>
            <a:pPr eaLnBrk="1" hangingPunct="1"/>
            <a:r>
              <a:rPr lang="zh-CN" altLang="en-US" sz="2600" smtClean="0">
                <a:ea typeface="华文细黑" pitchFamily="2" charset="-122"/>
              </a:rPr>
              <a:t>难</a:t>
            </a:r>
            <a:r>
              <a:rPr lang="en-US" altLang="zh-CN" sz="2600" smtClean="0">
                <a:ea typeface="华文细黑" pitchFamily="2" charset="-122"/>
              </a:rPr>
              <a:t>——</a:t>
            </a:r>
            <a:r>
              <a:rPr lang="zh-CN" altLang="en-US" sz="2600" smtClean="0">
                <a:ea typeface="华文细黑" pitchFamily="2" charset="-122"/>
              </a:rPr>
              <a:t>难在概念。</a:t>
            </a:r>
          </a:p>
        </p:txBody>
      </p:sp>
      <p:sp>
        <p:nvSpPr>
          <p:cNvPr id="41988" name="Text Box 4"/>
          <p:cNvSpPr txBox="1">
            <a:spLocks noChangeArrowheads="1"/>
          </p:cNvSpPr>
          <p:nvPr/>
        </p:nvSpPr>
        <p:spPr bwMode="auto">
          <a:xfrm>
            <a:off x="395288" y="2708275"/>
            <a:ext cx="4392612" cy="3022600"/>
          </a:xfrm>
          <a:prstGeom prst="rect">
            <a:avLst/>
          </a:prstGeom>
          <a:solidFill>
            <a:srgbClr val="000000"/>
          </a:solidFill>
          <a:ln w="9525">
            <a:solidFill>
              <a:srgbClr val="99CC00"/>
            </a:solidFill>
            <a:miter lim="800000"/>
            <a:headEnd/>
            <a:tailEnd/>
          </a:ln>
        </p:spPr>
        <p:txBody>
          <a:bodyPr>
            <a:spAutoFit/>
          </a:bodyPr>
          <a:lstStyle/>
          <a:p>
            <a:r>
              <a:rPr lang="en-US" altLang="zh-CN">
                <a:solidFill>
                  <a:schemeClr val="bg1"/>
                </a:solidFill>
                <a:latin typeface="Arial" pitchFamily="34" charset="0"/>
                <a:ea typeface="宋体" pitchFamily="2" charset="-122"/>
              </a:rPr>
              <a:t>main()</a:t>
            </a:r>
          </a:p>
          <a:p>
            <a:r>
              <a:rPr lang="en-US" altLang="zh-CN">
                <a:solidFill>
                  <a:schemeClr val="bg1"/>
                </a:solidFill>
                <a:latin typeface="Arial" pitchFamily="34" charset="0"/>
                <a:ea typeface="宋体" pitchFamily="2" charset="-122"/>
              </a:rPr>
              <a:t>{</a:t>
            </a:r>
          </a:p>
          <a:p>
            <a:r>
              <a:rPr lang="en-US" altLang="zh-CN">
                <a:solidFill>
                  <a:schemeClr val="bg1"/>
                </a:solidFill>
                <a:latin typeface="Arial" pitchFamily="34" charset="0"/>
                <a:ea typeface="宋体" pitchFamily="2" charset="-122"/>
              </a:rPr>
              <a:t>     int  a,</a:t>
            </a:r>
            <a:r>
              <a:rPr lang="en-US" altLang="zh-CN">
                <a:solidFill>
                  <a:schemeClr val="bg1"/>
                </a:solidFill>
                <a:latin typeface="宋体" pitchFamily="2" charset="-122"/>
                <a:ea typeface="宋体" pitchFamily="2" charset="-122"/>
              </a:rPr>
              <a:t>*</a:t>
            </a:r>
            <a:r>
              <a:rPr lang="en-US" altLang="zh-CN">
                <a:solidFill>
                  <a:schemeClr val="bg1"/>
                </a:solidFill>
                <a:latin typeface="Arial" pitchFamily="34" charset="0"/>
                <a:ea typeface="宋体" pitchFamily="2" charset="-122"/>
              </a:rPr>
              <a:t>p1,</a:t>
            </a:r>
            <a:r>
              <a:rPr lang="en-US" altLang="zh-CN">
                <a:solidFill>
                  <a:schemeClr val="bg1"/>
                </a:solidFill>
                <a:latin typeface="宋体" pitchFamily="2" charset="-122"/>
                <a:ea typeface="宋体" pitchFamily="2" charset="-122"/>
              </a:rPr>
              <a:t>*</a:t>
            </a:r>
            <a:r>
              <a:rPr lang="en-US" altLang="zh-CN">
                <a:solidFill>
                  <a:schemeClr val="bg1"/>
                </a:solidFill>
                <a:latin typeface="Arial" pitchFamily="34" charset="0"/>
                <a:ea typeface="宋体" pitchFamily="2" charset="-122"/>
              </a:rPr>
              <a:t>p2=&amp;a;</a:t>
            </a:r>
          </a:p>
          <a:p>
            <a:r>
              <a:rPr lang="en-US" altLang="zh-CN">
                <a:solidFill>
                  <a:schemeClr val="bg1"/>
                </a:solidFill>
                <a:latin typeface="Arial" pitchFamily="34" charset="0"/>
                <a:ea typeface="宋体" pitchFamily="2" charset="-122"/>
              </a:rPr>
              <a:t>     a=100;</a:t>
            </a:r>
          </a:p>
          <a:p>
            <a:r>
              <a:rPr lang="en-US" altLang="zh-CN">
                <a:solidFill>
                  <a:schemeClr val="bg1"/>
                </a:solidFill>
                <a:latin typeface="Arial" pitchFamily="34" charset="0"/>
                <a:ea typeface="宋体" pitchFamily="2" charset="-122"/>
              </a:rPr>
              <a:t>      p1=p2;</a:t>
            </a:r>
          </a:p>
          <a:p>
            <a:r>
              <a:rPr lang="en-US" altLang="zh-CN">
                <a:solidFill>
                  <a:schemeClr val="bg1"/>
                </a:solidFill>
                <a:latin typeface="Arial" pitchFamily="34" charset="0"/>
                <a:ea typeface="宋体" pitchFamily="2" charset="-122"/>
              </a:rPr>
              <a:t>     </a:t>
            </a:r>
            <a:r>
              <a:rPr lang="en-US" altLang="zh-CN">
                <a:solidFill>
                  <a:schemeClr val="bg1"/>
                </a:solidFill>
                <a:latin typeface="宋体" pitchFamily="2" charset="-122"/>
                <a:ea typeface="宋体" pitchFamily="2" charset="-122"/>
              </a:rPr>
              <a:t>*</a:t>
            </a:r>
            <a:r>
              <a:rPr lang="en-US" altLang="zh-CN">
                <a:solidFill>
                  <a:schemeClr val="bg1"/>
                </a:solidFill>
                <a:latin typeface="Arial" pitchFamily="34" charset="0"/>
                <a:ea typeface="宋体" pitchFamily="2" charset="-122"/>
              </a:rPr>
              <a:t>p1=</a:t>
            </a:r>
            <a:r>
              <a:rPr lang="en-US" altLang="zh-CN">
                <a:solidFill>
                  <a:schemeClr val="bg1"/>
                </a:solidFill>
                <a:latin typeface="宋体" pitchFamily="2" charset="-122"/>
                <a:ea typeface="宋体" pitchFamily="2" charset="-122"/>
              </a:rPr>
              <a:t>*</a:t>
            </a:r>
            <a:r>
              <a:rPr lang="en-US" altLang="zh-CN">
                <a:solidFill>
                  <a:schemeClr val="bg1"/>
                </a:solidFill>
                <a:latin typeface="Arial" pitchFamily="34" charset="0"/>
                <a:ea typeface="宋体" pitchFamily="2" charset="-122"/>
              </a:rPr>
              <a:t>p2;</a:t>
            </a:r>
          </a:p>
          <a:p>
            <a:r>
              <a:rPr lang="en-US" altLang="zh-CN">
                <a:solidFill>
                  <a:schemeClr val="bg1"/>
                </a:solidFill>
                <a:latin typeface="Arial" pitchFamily="34" charset="0"/>
                <a:ea typeface="宋体" pitchFamily="2" charset="-122"/>
              </a:rPr>
              <a:t> </a:t>
            </a:r>
            <a:r>
              <a:rPr lang="zh-CN" altLang="en-US">
                <a:solidFill>
                  <a:schemeClr val="bg1"/>
                </a:solidFill>
                <a:latin typeface="Arial" pitchFamily="34" charset="0"/>
                <a:ea typeface="宋体" pitchFamily="2" charset="-122"/>
              </a:rPr>
              <a:t>　  </a:t>
            </a:r>
            <a:r>
              <a:rPr lang="en-US" altLang="zh-CN">
                <a:solidFill>
                  <a:schemeClr val="bg1"/>
                </a:solidFill>
                <a:latin typeface="宋体" pitchFamily="2" charset="-122"/>
                <a:ea typeface="宋体" pitchFamily="2" charset="-122"/>
              </a:rPr>
              <a:t>……</a:t>
            </a:r>
            <a:endParaRPr lang="en-US" altLang="zh-CN">
              <a:solidFill>
                <a:schemeClr val="bg1"/>
              </a:solidFill>
              <a:latin typeface="Arial" pitchFamily="34" charset="0"/>
              <a:ea typeface="宋体" pitchFamily="2" charset="-122"/>
            </a:endParaRPr>
          </a:p>
          <a:p>
            <a:r>
              <a:rPr lang="en-US" altLang="zh-CN">
                <a:solidFill>
                  <a:schemeClr val="bg1"/>
                </a:solidFill>
                <a:latin typeface="Arial" pitchFamily="34" charset="0"/>
                <a:ea typeface="宋体" pitchFamily="2" charset="-122"/>
              </a:rPr>
              <a:t>}</a:t>
            </a:r>
          </a:p>
        </p:txBody>
      </p:sp>
      <p:sp>
        <p:nvSpPr>
          <p:cNvPr id="41993" name="AutoShape 9"/>
          <p:cNvSpPr>
            <a:spLocks noChangeArrowheads="1"/>
          </p:cNvSpPr>
          <p:nvPr/>
        </p:nvSpPr>
        <p:spPr bwMode="auto">
          <a:xfrm>
            <a:off x="5940425" y="2781300"/>
            <a:ext cx="3203575" cy="1079500"/>
          </a:xfrm>
          <a:prstGeom prst="cloudCallout">
            <a:avLst>
              <a:gd name="adj1" fmla="val -26116"/>
              <a:gd name="adj2" fmla="val 116912"/>
            </a:avLst>
          </a:prstGeom>
          <a:solidFill>
            <a:srgbClr val="FFFF00"/>
          </a:solidFill>
          <a:ln w="9525">
            <a:solidFill>
              <a:schemeClr val="tx1"/>
            </a:solidFill>
            <a:round/>
            <a:headEnd/>
            <a:tailEnd/>
          </a:ln>
        </p:spPr>
        <p:txBody>
          <a:bodyPr/>
          <a:lstStyle/>
          <a:p>
            <a:pPr algn="ctr"/>
            <a:r>
              <a:rPr lang="zh-CN" altLang="en-US">
                <a:solidFill>
                  <a:srgbClr val="A50021"/>
                </a:solidFill>
                <a:latin typeface="Arial" pitchFamily="34" charset="0"/>
              </a:rPr>
              <a:t>学了半天，我还是一头雾水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0-#ppt_w/2"/>
                                          </p:val>
                                        </p:tav>
                                        <p:tav tm="100000">
                                          <p:val>
                                            <p:strVal val="#ppt_x"/>
                                          </p:val>
                                        </p:tav>
                                      </p:tavLst>
                                    </p:anim>
                                    <p:anim calcmode="lin" valueType="num">
                                      <p:cBhvr additive="base">
                                        <p:cTn id="8"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41995"/>
                                        </p:tgtEl>
                                        <p:attrNameLst>
                                          <p:attrName>style.visibility</p:attrName>
                                        </p:attrNameLst>
                                      </p:cBhvr>
                                      <p:to>
                                        <p:strVal val="visible"/>
                                      </p:to>
                                    </p:set>
                                    <p:anim calcmode="lin" valueType="num">
                                      <p:cBhvr>
                                        <p:cTn id="13" dur="500" fill="hold"/>
                                        <p:tgtEl>
                                          <p:spTgt spid="41995"/>
                                        </p:tgtEl>
                                        <p:attrNameLst>
                                          <p:attrName>ppt_w</p:attrName>
                                        </p:attrNameLst>
                                      </p:cBhvr>
                                      <p:tavLst>
                                        <p:tav tm="0">
                                          <p:val>
                                            <p:fltVal val="0"/>
                                          </p:val>
                                        </p:tav>
                                        <p:tav tm="100000">
                                          <p:val>
                                            <p:strVal val="#ppt_w"/>
                                          </p:val>
                                        </p:tav>
                                      </p:tavLst>
                                    </p:anim>
                                    <p:anim calcmode="lin" valueType="num">
                                      <p:cBhvr>
                                        <p:cTn id="14" dur="500" fill="hold"/>
                                        <p:tgtEl>
                                          <p:spTgt spid="4199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0" presetClass="entr" presetSubtype="0" fill="hold" grpId="0" nodeType="clickEffect">
                                  <p:stCondLst>
                                    <p:cond delay="0"/>
                                  </p:stCondLst>
                                  <p:iterate type="lt">
                                    <p:tmPct val="10000"/>
                                  </p:iterate>
                                  <p:childTnLst>
                                    <p:set>
                                      <p:cBhvr>
                                        <p:cTn id="18" dur="1" fill="hold">
                                          <p:stCondLst>
                                            <p:cond delay="0"/>
                                          </p:stCondLst>
                                        </p:cTn>
                                        <p:tgtEl>
                                          <p:spTgt spid="41993"/>
                                        </p:tgtEl>
                                        <p:attrNameLst>
                                          <p:attrName>style.visibility</p:attrName>
                                        </p:attrNameLst>
                                      </p:cBhvr>
                                      <p:to>
                                        <p:strVal val="visible"/>
                                      </p:to>
                                    </p:set>
                                    <p:animEffect transition="in" filter="fade">
                                      <p:cBhvr>
                                        <p:cTn id="19" dur="1000"/>
                                        <p:tgtEl>
                                          <p:spTgt spid="41993"/>
                                        </p:tgtEl>
                                      </p:cBhvr>
                                    </p:animEffect>
                                    <p:anim calcmode="lin" valueType="num">
                                      <p:cBhvr>
                                        <p:cTn id="20" dur="1000" fill="hold"/>
                                        <p:tgtEl>
                                          <p:spTgt spid="41993"/>
                                        </p:tgtEl>
                                        <p:attrNameLst>
                                          <p:attrName>ppt_x</p:attrName>
                                        </p:attrNameLst>
                                      </p:cBhvr>
                                      <p:tavLst>
                                        <p:tav tm="0">
                                          <p:val>
                                            <p:strVal val="#ppt_x-.1"/>
                                          </p:val>
                                        </p:tav>
                                        <p:tav tm="100000">
                                          <p:val>
                                            <p:strVal val="#ppt_x"/>
                                          </p:val>
                                        </p:tav>
                                      </p:tavLst>
                                    </p:anim>
                                    <p:anim calcmode="lin" valueType="num">
                                      <p:cBhvr>
                                        <p:cTn id="21" dur="1000" fill="hold"/>
                                        <p:tgtEl>
                                          <p:spTgt spid="419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P spid="41993" grpId="0" animBg="1"/>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zh-CN" altLang="en-US" smtClean="0">
                <a:ea typeface="华文细黑" pitchFamily="2" charset="-122"/>
              </a:rPr>
              <a:t>首先</a:t>
            </a:r>
            <a:r>
              <a:rPr lang="en-US" altLang="zh-CN" smtClean="0">
                <a:ea typeface="华文细黑" pitchFamily="2" charset="-122"/>
              </a:rPr>
              <a:t>——</a:t>
            </a:r>
            <a:r>
              <a:rPr lang="zh-CN" altLang="en-US" smtClean="0">
                <a:ea typeface="华文细黑" pitchFamily="2" charset="-122"/>
              </a:rPr>
              <a:t>搞定</a:t>
            </a:r>
            <a:r>
              <a:rPr lang="zh-CN" altLang="en-US" smtClean="0">
                <a:solidFill>
                  <a:srgbClr val="0000FF"/>
                </a:solidFill>
                <a:latin typeface="宋体" pitchFamily="2" charset="-122"/>
              </a:rPr>
              <a:t>*</a:t>
            </a:r>
            <a:r>
              <a:rPr lang="en-US" altLang="zh-CN" smtClean="0">
                <a:solidFill>
                  <a:srgbClr val="0000FF"/>
                </a:solidFill>
                <a:ea typeface="华文细黑" pitchFamily="2" charset="-122"/>
              </a:rPr>
              <a:t>p</a:t>
            </a:r>
          </a:p>
        </p:txBody>
      </p:sp>
      <p:sp>
        <p:nvSpPr>
          <p:cNvPr id="15363" name="Rectangle 3"/>
          <p:cNvSpPr>
            <a:spLocks noGrp="1" noRot="1" noChangeArrowheads="1"/>
          </p:cNvSpPr>
          <p:nvPr>
            <p:ph type="body" sz="half" idx="1"/>
          </p:nvPr>
        </p:nvSpPr>
        <p:spPr>
          <a:xfrm>
            <a:off x="301625" y="1600200"/>
            <a:ext cx="7864475" cy="2478088"/>
          </a:xfrm>
        </p:spPr>
        <p:txBody>
          <a:bodyPr/>
          <a:lstStyle/>
          <a:p>
            <a:pPr eaLnBrk="1" hangingPunct="1">
              <a:lnSpc>
                <a:spcPct val="90000"/>
              </a:lnSpc>
            </a:pPr>
            <a:r>
              <a:rPr lang="zh-CN" altLang="en-US" sz="2400" smtClean="0">
                <a:ea typeface="华文细黑" pitchFamily="2" charset="-122"/>
              </a:rPr>
              <a:t>请看以下变量声明语句</a:t>
            </a:r>
          </a:p>
          <a:p>
            <a:pPr eaLnBrk="1" hangingPunct="1">
              <a:lnSpc>
                <a:spcPct val="90000"/>
              </a:lnSpc>
              <a:buFont typeface="Wingdings 2" pitchFamily="18" charset="2"/>
              <a:buNone/>
            </a:pPr>
            <a:r>
              <a:rPr lang="zh-CN" altLang="en-US" sz="2400" smtClean="0">
                <a:ea typeface="华文细黑" pitchFamily="2" charset="-122"/>
              </a:rPr>
              <a:t>          </a:t>
            </a:r>
            <a:r>
              <a:rPr lang="en-US" altLang="zh-CN" sz="2400" smtClean="0">
                <a:solidFill>
                  <a:srgbClr val="0000FF"/>
                </a:solidFill>
                <a:ea typeface="华文细黑" pitchFamily="2" charset="-122"/>
              </a:rPr>
              <a:t>int a,*p1;</a:t>
            </a:r>
          </a:p>
          <a:p>
            <a:pPr eaLnBrk="1" hangingPunct="1">
              <a:lnSpc>
                <a:spcPct val="90000"/>
              </a:lnSpc>
              <a:buFont typeface="Wingdings 2" pitchFamily="18" charset="2"/>
              <a:buNone/>
            </a:pPr>
            <a:r>
              <a:rPr lang="en-US" altLang="zh-CN" sz="2400" smtClean="0">
                <a:solidFill>
                  <a:srgbClr val="0000FF"/>
                </a:solidFill>
                <a:ea typeface="华文细黑" pitchFamily="2" charset="-122"/>
              </a:rPr>
              <a:t>          char b,*p2;</a:t>
            </a:r>
          </a:p>
          <a:p>
            <a:pPr eaLnBrk="1" hangingPunct="1">
              <a:lnSpc>
                <a:spcPct val="90000"/>
              </a:lnSpc>
              <a:buFont typeface="Wingdings 2" pitchFamily="18" charset="2"/>
              <a:buNone/>
            </a:pPr>
            <a:r>
              <a:rPr lang="en-US" altLang="zh-CN" sz="2400" smtClean="0">
                <a:solidFill>
                  <a:srgbClr val="FFFF66"/>
                </a:solidFill>
                <a:ea typeface="华文细黑" pitchFamily="2" charset="-122"/>
              </a:rPr>
              <a:t>  </a:t>
            </a:r>
          </a:p>
          <a:p>
            <a:pPr eaLnBrk="1" hangingPunct="1">
              <a:lnSpc>
                <a:spcPct val="90000"/>
              </a:lnSpc>
              <a:buFont typeface="Wingdings 2" pitchFamily="18" charset="2"/>
              <a:buNone/>
            </a:pPr>
            <a:r>
              <a:rPr lang="en-US" altLang="zh-CN" sz="2400" smtClean="0">
                <a:solidFill>
                  <a:srgbClr val="FFFF66"/>
                </a:solidFill>
                <a:ea typeface="华文细黑" pitchFamily="2" charset="-122"/>
              </a:rPr>
              <a:t>   </a:t>
            </a:r>
            <a:r>
              <a:rPr lang="en-US" altLang="zh-CN" sz="2400" smtClean="0">
                <a:solidFill>
                  <a:srgbClr val="FF00FF"/>
                </a:solidFill>
                <a:ea typeface="华文细黑" pitchFamily="2" charset="-122"/>
              </a:rPr>
              <a:t>a,b </a:t>
            </a:r>
            <a:r>
              <a:rPr lang="en-US" altLang="zh-CN" sz="2400" smtClean="0">
                <a:ea typeface="华文细黑" pitchFamily="2" charset="-122"/>
              </a:rPr>
              <a:t>     </a:t>
            </a:r>
            <a:r>
              <a:rPr lang="zh-CN" altLang="en-US" sz="2400" smtClean="0">
                <a:ea typeface="华文细黑" pitchFamily="2" charset="-122"/>
              </a:rPr>
              <a:t>普通变量</a:t>
            </a:r>
            <a:r>
              <a:rPr lang="en-US" altLang="zh-CN" sz="2400" smtClean="0">
                <a:ea typeface="华文细黑" pitchFamily="2" charset="-122"/>
              </a:rPr>
              <a:t>(</a:t>
            </a:r>
            <a:r>
              <a:rPr lang="zh-CN" altLang="en-US" sz="2400" smtClean="0">
                <a:ea typeface="华文细黑" pitchFamily="2" charset="-122"/>
              </a:rPr>
              <a:t>存放某个数值或字符</a:t>
            </a:r>
            <a:r>
              <a:rPr lang="en-US" altLang="zh-CN" sz="2400" smtClean="0">
                <a:ea typeface="华文细黑" pitchFamily="2" charset="-122"/>
              </a:rPr>
              <a:t>)</a:t>
            </a:r>
          </a:p>
          <a:p>
            <a:pPr eaLnBrk="1" hangingPunct="1">
              <a:lnSpc>
                <a:spcPct val="90000"/>
              </a:lnSpc>
              <a:buFont typeface="Wingdings 2" pitchFamily="18" charset="2"/>
              <a:buNone/>
            </a:pPr>
            <a:r>
              <a:rPr lang="en-US" altLang="zh-CN" sz="2400" smtClean="0">
                <a:ea typeface="华文细黑" pitchFamily="2" charset="-122"/>
              </a:rPr>
              <a:t>   </a:t>
            </a:r>
            <a:r>
              <a:rPr lang="en-US" altLang="zh-CN" sz="2400" smtClean="0">
                <a:solidFill>
                  <a:srgbClr val="FF00FF"/>
                </a:solidFill>
                <a:ea typeface="华文细黑" pitchFamily="2" charset="-122"/>
              </a:rPr>
              <a:t>p1,p2 </a:t>
            </a:r>
            <a:r>
              <a:rPr lang="en-US" altLang="zh-CN" sz="2400" smtClean="0">
                <a:solidFill>
                  <a:srgbClr val="FFFF66"/>
                </a:solidFill>
                <a:ea typeface="华文细黑" pitchFamily="2" charset="-122"/>
              </a:rPr>
              <a:t> </a:t>
            </a:r>
            <a:r>
              <a:rPr lang="zh-CN" altLang="en-US" sz="2400" smtClean="0">
                <a:ea typeface="华文细黑" pitchFamily="2" charset="-122"/>
              </a:rPr>
              <a:t>指针变量</a:t>
            </a:r>
            <a:r>
              <a:rPr lang="en-US" altLang="zh-CN" sz="2400" smtClean="0">
                <a:ea typeface="华文细黑" pitchFamily="2" charset="-122"/>
              </a:rPr>
              <a:t>(</a:t>
            </a:r>
            <a:r>
              <a:rPr lang="zh-CN" altLang="en-US" sz="2400" smtClean="0">
                <a:ea typeface="华文细黑" pitchFamily="2" charset="-122"/>
              </a:rPr>
              <a:t>存放某个实体的地址</a:t>
            </a:r>
            <a:r>
              <a:rPr lang="en-US" altLang="zh-CN" sz="2400" smtClean="0">
                <a:ea typeface="华文细黑" pitchFamily="2" charset="-122"/>
              </a:rPr>
              <a:t>)</a:t>
            </a:r>
          </a:p>
        </p:txBody>
      </p:sp>
      <p:pic>
        <p:nvPicPr>
          <p:cNvPr id="15364" name="Picture 5" descr="RX_008"/>
          <p:cNvPicPr>
            <a:picLocks noChangeAspect="1" noChangeArrowheads="1" noCrop="1"/>
          </p:cNvPicPr>
          <p:nvPr>
            <p:ph sz="half" idx="2"/>
          </p:nvPr>
        </p:nvPicPr>
        <p:blipFill>
          <a:blip r:embed="rId2"/>
          <a:srcRect/>
          <a:stretch>
            <a:fillRect/>
          </a:stretch>
        </p:blipFill>
        <p:spPr>
          <a:xfrm>
            <a:off x="6665913" y="4365625"/>
            <a:ext cx="660400" cy="1446213"/>
          </a:xfrm>
          <a:noFill/>
        </p:spPr>
      </p:pic>
      <p:sp>
        <p:nvSpPr>
          <p:cNvPr id="15365" name="AutoShape 7"/>
          <p:cNvSpPr>
            <a:spLocks noChangeArrowheads="1"/>
          </p:cNvSpPr>
          <p:nvPr/>
        </p:nvSpPr>
        <p:spPr bwMode="auto">
          <a:xfrm>
            <a:off x="5292725" y="2060575"/>
            <a:ext cx="3851275" cy="1223963"/>
          </a:xfrm>
          <a:prstGeom prst="cloudCallout">
            <a:avLst>
              <a:gd name="adj1" fmla="val -5236"/>
              <a:gd name="adj2" fmla="val 132620"/>
            </a:avLst>
          </a:prstGeom>
          <a:solidFill>
            <a:schemeClr val="accent1"/>
          </a:solidFill>
          <a:ln w="9525">
            <a:solidFill>
              <a:schemeClr val="tx1"/>
            </a:solidFill>
            <a:round/>
            <a:headEnd/>
            <a:tailEnd/>
          </a:ln>
        </p:spPr>
        <p:txBody>
          <a:bodyPr lIns="0" rIns="0"/>
          <a:lstStyle/>
          <a:p>
            <a:r>
              <a:rPr lang="zh-CN" altLang="en-US">
                <a:solidFill>
                  <a:srgbClr val="A50021"/>
                </a:solidFill>
                <a:latin typeface="Arial" pitchFamily="34" charset="0"/>
              </a:rPr>
              <a:t>如果是</a:t>
            </a:r>
            <a:r>
              <a:rPr lang="zh-CN" altLang="en-US">
                <a:latin typeface="Arial" pitchFamily="34" charset="0"/>
              </a:rPr>
              <a:t>  </a:t>
            </a:r>
            <a:r>
              <a:rPr lang="en-US" altLang="zh-CN" b="1">
                <a:solidFill>
                  <a:srgbClr val="3333FF"/>
                </a:solidFill>
                <a:latin typeface="Arial" pitchFamily="34" charset="0"/>
              </a:rPr>
              <a:t>int *a,p1;</a:t>
            </a:r>
          </a:p>
          <a:p>
            <a:r>
              <a:rPr lang="en-US" altLang="zh-CN" b="1">
                <a:solidFill>
                  <a:srgbClr val="3333FF"/>
                </a:solidFill>
                <a:latin typeface="Arial" pitchFamily="34" charset="0"/>
              </a:rPr>
              <a:t>            char *b,p2;</a:t>
            </a:r>
          </a:p>
        </p:txBody>
      </p:sp>
      <p:sp>
        <p:nvSpPr>
          <p:cNvPr id="44040" name="Text Box 8"/>
          <p:cNvSpPr txBox="1">
            <a:spLocks noChangeArrowheads="1"/>
          </p:cNvSpPr>
          <p:nvPr/>
        </p:nvSpPr>
        <p:spPr bwMode="auto">
          <a:xfrm>
            <a:off x="539750" y="4581525"/>
            <a:ext cx="5348288" cy="844550"/>
          </a:xfrm>
          <a:prstGeom prst="rect">
            <a:avLst/>
          </a:prstGeom>
          <a:solidFill>
            <a:srgbClr val="993366"/>
          </a:solidFill>
          <a:ln w="22225">
            <a:solidFill>
              <a:srgbClr val="FFCC00"/>
            </a:solidFill>
            <a:miter lim="800000"/>
            <a:headEnd/>
            <a:tailEnd/>
          </a:ln>
        </p:spPr>
        <p:txBody>
          <a:bodyPr>
            <a:spAutoFit/>
          </a:bodyPr>
          <a:lstStyle/>
          <a:p>
            <a:r>
              <a:rPr lang="zh-CN" altLang="en-US">
                <a:solidFill>
                  <a:schemeClr val="bg1"/>
                </a:solidFill>
                <a:latin typeface="Arial" pitchFamily="34" charset="0"/>
              </a:rPr>
              <a:t>变量声明时，如果变量名前带 </a:t>
            </a:r>
            <a:r>
              <a:rPr lang="zh-CN" altLang="en-US">
                <a:solidFill>
                  <a:schemeClr val="bg1"/>
                </a:solidFill>
                <a:latin typeface="宋体" pitchFamily="2" charset="-122"/>
                <a:ea typeface="宋体" pitchFamily="2" charset="-122"/>
              </a:rPr>
              <a:t>*</a:t>
            </a:r>
            <a:r>
              <a:rPr lang="zh-CN" altLang="en-US">
                <a:solidFill>
                  <a:schemeClr val="bg1"/>
                </a:solidFill>
                <a:latin typeface="Arial" pitchFamily="34" charset="0"/>
              </a:rPr>
              <a:t>号，表示该变量是个指针变量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40"/>
                                        </p:tgtEl>
                                        <p:attrNameLst>
                                          <p:attrName>style.visibility</p:attrName>
                                        </p:attrNameLst>
                                      </p:cBhvr>
                                      <p:to>
                                        <p:strVal val="visible"/>
                                      </p:to>
                                    </p:set>
                                    <p:animEffect transition="in" filter="checkerboard(across)">
                                      <p:cBhvr>
                                        <p:cTn id="7"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animBg="1"/>
    </p:bld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228600"/>
            <a:ext cx="8540750" cy="849313"/>
          </a:xfrm>
        </p:spPr>
        <p:txBody>
          <a:bodyPr/>
          <a:lstStyle/>
          <a:p>
            <a:pPr eaLnBrk="1" hangingPunct="1"/>
            <a:r>
              <a:rPr lang="zh-CN" altLang="en-US" smtClean="0">
                <a:solidFill>
                  <a:srgbClr val="0000FF"/>
                </a:solidFill>
              </a:rPr>
              <a:t>注意</a:t>
            </a:r>
            <a:r>
              <a:rPr lang="en-US" altLang="zh-CN" smtClean="0">
                <a:solidFill>
                  <a:srgbClr val="0000FF"/>
                </a:solidFill>
              </a:rPr>
              <a:t>——</a:t>
            </a:r>
            <a:r>
              <a:rPr lang="zh-CN" altLang="en-US" smtClean="0">
                <a:solidFill>
                  <a:srgbClr val="0000FF"/>
                </a:solidFill>
              </a:rPr>
              <a:t>不同的</a:t>
            </a:r>
            <a:r>
              <a:rPr lang="zh-CN" altLang="en-US" smtClean="0">
                <a:solidFill>
                  <a:schemeClr val="folHlink"/>
                </a:solidFill>
              </a:rPr>
              <a:t>*</a:t>
            </a:r>
            <a:r>
              <a:rPr lang="en-US" altLang="zh-CN" smtClean="0">
                <a:solidFill>
                  <a:schemeClr val="folHlink"/>
                </a:solidFill>
              </a:rPr>
              <a:t>p</a:t>
            </a:r>
          </a:p>
        </p:txBody>
      </p:sp>
      <p:sp>
        <p:nvSpPr>
          <p:cNvPr id="16387" name="Rectangle 3"/>
          <p:cNvSpPr>
            <a:spLocks noGrp="1" noRot="1" noChangeArrowheads="1"/>
          </p:cNvSpPr>
          <p:nvPr>
            <p:ph type="body" idx="1"/>
          </p:nvPr>
        </p:nvSpPr>
        <p:spPr>
          <a:xfrm>
            <a:off x="468313" y="1196975"/>
            <a:ext cx="8226425" cy="4278313"/>
          </a:xfrm>
        </p:spPr>
        <p:txBody>
          <a:bodyPr/>
          <a:lstStyle/>
          <a:p>
            <a:pPr eaLnBrk="1" hangingPunct="1">
              <a:lnSpc>
                <a:spcPct val="90000"/>
              </a:lnSpc>
              <a:buFont typeface="Wingdings 2" pitchFamily="18" charset="2"/>
              <a:buNone/>
            </a:pPr>
            <a:r>
              <a:rPr lang="zh-CN" altLang="en-US" sz="2800" smtClean="0">
                <a:ea typeface="华文细黑" pitchFamily="2" charset="-122"/>
              </a:rPr>
              <a:t>以下程序中哪些语句是错误的？</a:t>
            </a:r>
          </a:p>
          <a:p>
            <a:pPr eaLnBrk="1" hangingPunct="1">
              <a:lnSpc>
                <a:spcPct val="90000"/>
              </a:lnSpc>
              <a:buFont typeface="Wingdings 2" pitchFamily="18" charset="2"/>
              <a:buNone/>
            </a:pPr>
            <a:r>
              <a:rPr lang="en-US" altLang="zh-CN" sz="2800" b="1" smtClean="0">
                <a:solidFill>
                  <a:srgbClr val="0066FF"/>
                </a:solidFill>
                <a:ea typeface="华文细黑" pitchFamily="2" charset="-122"/>
              </a:rPr>
              <a:t>main()</a:t>
            </a:r>
          </a:p>
          <a:p>
            <a:pPr eaLnBrk="1" hangingPunct="1">
              <a:lnSpc>
                <a:spcPct val="90000"/>
              </a:lnSpc>
              <a:buFont typeface="Wingdings 2" pitchFamily="18" charset="2"/>
              <a:buNone/>
            </a:pPr>
            <a:r>
              <a:rPr lang="en-US" altLang="zh-CN" sz="2800" b="1" smtClean="0">
                <a:solidFill>
                  <a:srgbClr val="0066FF"/>
                </a:solidFill>
                <a:ea typeface="华文细黑" pitchFamily="2" charset="-122"/>
              </a:rPr>
              <a:t>{ </a:t>
            </a:r>
          </a:p>
          <a:p>
            <a:pPr eaLnBrk="1" hangingPunct="1">
              <a:lnSpc>
                <a:spcPct val="90000"/>
              </a:lnSpc>
              <a:buFont typeface="Wingdings 2" pitchFamily="18" charset="2"/>
              <a:buNone/>
            </a:pPr>
            <a:r>
              <a:rPr lang="en-US" altLang="zh-CN" sz="2800" b="1" smtClean="0">
                <a:solidFill>
                  <a:srgbClr val="0066FF"/>
                </a:solidFill>
                <a:ea typeface="华文细黑" pitchFamily="2" charset="-122"/>
              </a:rPr>
              <a:t>     int a,*p;</a:t>
            </a:r>
          </a:p>
          <a:p>
            <a:pPr eaLnBrk="1" hangingPunct="1">
              <a:lnSpc>
                <a:spcPct val="90000"/>
              </a:lnSpc>
              <a:buFont typeface="Wingdings 2" pitchFamily="18" charset="2"/>
              <a:buNone/>
            </a:pPr>
            <a:r>
              <a:rPr lang="en-US" altLang="zh-CN" sz="2800" b="1" smtClean="0">
                <a:solidFill>
                  <a:srgbClr val="0066FF"/>
                </a:solidFill>
                <a:ea typeface="华文细黑" pitchFamily="2" charset="-122"/>
              </a:rPr>
              <a:t>     a=3;</a:t>
            </a:r>
          </a:p>
          <a:p>
            <a:pPr eaLnBrk="1" hangingPunct="1">
              <a:lnSpc>
                <a:spcPct val="90000"/>
              </a:lnSpc>
              <a:buFont typeface="Wingdings 2" pitchFamily="18" charset="2"/>
              <a:buNone/>
            </a:pPr>
            <a:r>
              <a:rPr lang="en-US" altLang="zh-CN" sz="2800" b="1" smtClean="0">
                <a:solidFill>
                  <a:srgbClr val="0066FF"/>
                </a:solidFill>
                <a:ea typeface="华文细黑" pitchFamily="2" charset="-122"/>
              </a:rPr>
              <a:t>     p=3;     /*</a:t>
            </a:r>
            <a:r>
              <a:rPr lang="zh-CN" altLang="en-US" sz="2800" b="1" smtClean="0">
                <a:solidFill>
                  <a:srgbClr val="0066FF"/>
                </a:solidFill>
                <a:ea typeface="华文细黑" pitchFamily="2" charset="-122"/>
              </a:rPr>
              <a:t>或者 </a:t>
            </a:r>
            <a:r>
              <a:rPr lang="en-US" altLang="zh-CN" sz="2800" b="1" smtClean="0">
                <a:solidFill>
                  <a:srgbClr val="0066FF"/>
                </a:solidFill>
                <a:ea typeface="华文细黑" pitchFamily="2" charset="-122"/>
              </a:rPr>
              <a:t>p=a;*/</a:t>
            </a:r>
          </a:p>
          <a:p>
            <a:pPr eaLnBrk="1" hangingPunct="1">
              <a:lnSpc>
                <a:spcPct val="90000"/>
              </a:lnSpc>
              <a:buFont typeface="Wingdings 2" pitchFamily="18" charset="2"/>
              <a:buNone/>
            </a:pPr>
            <a:r>
              <a:rPr lang="en-US" altLang="zh-CN" sz="2800" b="1" smtClean="0">
                <a:solidFill>
                  <a:srgbClr val="0066FF"/>
                </a:solidFill>
                <a:ea typeface="华文细黑" pitchFamily="2" charset="-122"/>
              </a:rPr>
              <a:t>     p=&amp;a;</a:t>
            </a:r>
          </a:p>
          <a:p>
            <a:pPr eaLnBrk="1" hangingPunct="1">
              <a:lnSpc>
                <a:spcPct val="90000"/>
              </a:lnSpc>
              <a:buFont typeface="Wingdings 2" pitchFamily="18" charset="2"/>
              <a:buNone/>
            </a:pPr>
            <a:r>
              <a:rPr lang="en-US" altLang="zh-CN" sz="2800" b="1" smtClean="0">
                <a:solidFill>
                  <a:srgbClr val="0066FF"/>
                </a:solidFill>
                <a:ea typeface="华文细黑" pitchFamily="2" charset="-122"/>
              </a:rPr>
              <a:t>     *p=a;    /*</a:t>
            </a:r>
            <a:r>
              <a:rPr lang="zh-CN" altLang="en-US" sz="2800" b="1" smtClean="0">
                <a:solidFill>
                  <a:srgbClr val="0066FF"/>
                </a:solidFill>
                <a:ea typeface="华文细黑" pitchFamily="2" charset="-122"/>
              </a:rPr>
              <a:t>或者*</a:t>
            </a:r>
            <a:r>
              <a:rPr lang="en-US" altLang="zh-CN" sz="2800" b="1" smtClean="0">
                <a:solidFill>
                  <a:srgbClr val="0066FF"/>
                </a:solidFill>
                <a:ea typeface="华文细黑" pitchFamily="2" charset="-122"/>
              </a:rPr>
              <a:t>p=3*/</a:t>
            </a:r>
          </a:p>
          <a:p>
            <a:pPr eaLnBrk="1" hangingPunct="1">
              <a:lnSpc>
                <a:spcPct val="90000"/>
              </a:lnSpc>
              <a:buFont typeface="Wingdings 2" pitchFamily="18" charset="2"/>
              <a:buNone/>
            </a:pPr>
            <a:r>
              <a:rPr lang="en-US" altLang="zh-CN" sz="2800" b="1" smtClean="0">
                <a:solidFill>
                  <a:srgbClr val="0066FF"/>
                </a:solidFill>
                <a:ea typeface="华文细黑" pitchFamily="2" charset="-122"/>
              </a:rPr>
              <a:t>}</a:t>
            </a:r>
          </a:p>
          <a:p>
            <a:pPr eaLnBrk="1" hangingPunct="1">
              <a:lnSpc>
                <a:spcPct val="90000"/>
              </a:lnSpc>
              <a:buFont typeface="Wingdings 2" pitchFamily="18" charset="2"/>
              <a:buNone/>
            </a:pPr>
            <a:endParaRPr lang="en-US" altLang="zh-CN" sz="2800" b="1" smtClean="0">
              <a:solidFill>
                <a:srgbClr val="0066FF"/>
              </a:solidFill>
              <a:ea typeface="华文细黑" pitchFamily="2" charset="-122"/>
            </a:endParaRPr>
          </a:p>
          <a:p>
            <a:pPr eaLnBrk="1" hangingPunct="1">
              <a:lnSpc>
                <a:spcPct val="90000"/>
              </a:lnSpc>
              <a:buFont typeface="Wingdings 2" pitchFamily="18" charset="2"/>
              <a:buNone/>
            </a:pPr>
            <a:endParaRPr lang="en-US" altLang="zh-CN" sz="2800" smtClean="0">
              <a:solidFill>
                <a:srgbClr val="0066FF"/>
              </a:solidFill>
              <a:ea typeface="华文细黑" pitchFamily="2" charset="-122"/>
            </a:endParaRPr>
          </a:p>
        </p:txBody>
      </p:sp>
      <p:sp>
        <p:nvSpPr>
          <p:cNvPr id="46084" name="Text Box 4"/>
          <p:cNvSpPr txBox="1">
            <a:spLocks noChangeArrowheads="1"/>
          </p:cNvSpPr>
          <p:nvPr/>
        </p:nvSpPr>
        <p:spPr bwMode="auto">
          <a:xfrm>
            <a:off x="5867400" y="1341438"/>
            <a:ext cx="2949575" cy="1939925"/>
          </a:xfrm>
          <a:prstGeom prst="rect">
            <a:avLst/>
          </a:prstGeom>
          <a:solidFill>
            <a:srgbClr val="993366"/>
          </a:solidFill>
          <a:ln w="22225">
            <a:solidFill>
              <a:srgbClr val="FFCC00"/>
            </a:solidFill>
            <a:miter lim="800000"/>
            <a:headEnd/>
            <a:tailEnd/>
          </a:ln>
        </p:spPr>
        <p:txBody>
          <a:bodyPr wrap="none">
            <a:spAutoFit/>
          </a:bodyPr>
          <a:lstStyle/>
          <a:p>
            <a:r>
              <a:rPr lang="zh-CN" altLang="en-US">
                <a:solidFill>
                  <a:schemeClr val="bg1"/>
                </a:solidFill>
                <a:latin typeface="Arial" pitchFamily="34" charset="0"/>
              </a:rPr>
              <a:t>讨论：</a:t>
            </a:r>
          </a:p>
          <a:p>
            <a:r>
              <a:rPr lang="zh-CN" altLang="en-US">
                <a:solidFill>
                  <a:schemeClr val="bg1"/>
                </a:solidFill>
                <a:latin typeface="Arial" pitchFamily="34" charset="0"/>
              </a:rPr>
              <a:t>程序中引用变量时，</a:t>
            </a:r>
          </a:p>
          <a:p>
            <a:r>
              <a:rPr lang="zh-CN" altLang="en-US">
                <a:solidFill>
                  <a:schemeClr val="bg1"/>
                </a:solidFill>
                <a:latin typeface="Arial" pitchFamily="34" charset="0"/>
              </a:rPr>
              <a:t>对指针变量</a:t>
            </a:r>
            <a:r>
              <a:rPr lang="en-US" altLang="zh-CN">
                <a:solidFill>
                  <a:schemeClr val="bg1"/>
                </a:solidFill>
                <a:latin typeface="Arial" pitchFamily="34" charset="0"/>
              </a:rPr>
              <a:t>p</a:t>
            </a:r>
            <a:r>
              <a:rPr lang="zh-CN" altLang="en-US">
                <a:solidFill>
                  <a:schemeClr val="bg1"/>
                </a:solidFill>
                <a:latin typeface="Arial" pitchFamily="34" charset="0"/>
              </a:rPr>
              <a:t>，</a:t>
            </a:r>
          </a:p>
          <a:p>
            <a:r>
              <a:rPr lang="zh-CN" altLang="en-US">
                <a:solidFill>
                  <a:schemeClr val="bg1"/>
                </a:solidFill>
                <a:latin typeface="Arial" pitchFamily="34" charset="0"/>
              </a:rPr>
              <a:t>不带</a:t>
            </a:r>
            <a:r>
              <a:rPr lang="zh-CN" altLang="en-US">
                <a:solidFill>
                  <a:srgbClr val="FF0000"/>
                </a:solidFill>
                <a:latin typeface="宋体" pitchFamily="2" charset="-122"/>
                <a:ea typeface="宋体" pitchFamily="2" charset="-122"/>
              </a:rPr>
              <a:t>*</a:t>
            </a:r>
            <a:r>
              <a:rPr lang="zh-CN" altLang="en-US">
                <a:solidFill>
                  <a:schemeClr val="bg1"/>
                </a:solidFill>
                <a:latin typeface="Arial" pitchFamily="34" charset="0"/>
              </a:rPr>
              <a:t>号引用表示？</a:t>
            </a:r>
          </a:p>
          <a:p>
            <a:r>
              <a:rPr lang="zh-CN" altLang="en-US">
                <a:solidFill>
                  <a:schemeClr val="bg1"/>
                </a:solidFill>
                <a:latin typeface="Arial" pitchFamily="34" charset="0"/>
              </a:rPr>
              <a:t>带</a:t>
            </a:r>
            <a:r>
              <a:rPr lang="zh-CN" altLang="en-US">
                <a:solidFill>
                  <a:srgbClr val="FF0000"/>
                </a:solidFill>
                <a:latin typeface="宋体" pitchFamily="2" charset="-122"/>
                <a:ea typeface="宋体" pitchFamily="2" charset="-122"/>
              </a:rPr>
              <a:t>*</a:t>
            </a:r>
            <a:r>
              <a:rPr lang="zh-CN" altLang="en-US">
                <a:solidFill>
                  <a:schemeClr val="bg1"/>
                </a:solidFill>
                <a:latin typeface="Arial" pitchFamily="34" charset="0"/>
              </a:rPr>
              <a:t>号引用表示？</a:t>
            </a:r>
          </a:p>
        </p:txBody>
      </p:sp>
      <p:sp>
        <p:nvSpPr>
          <p:cNvPr id="46085" name="Text Box 5"/>
          <p:cNvSpPr txBox="1">
            <a:spLocks noChangeArrowheads="1"/>
          </p:cNvSpPr>
          <p:nvPr/>
        </p:nvSpPr>
        <p:spPr bwMode="auto">
          <a:xfrm>
            <a:off x="5003800" y="3644900"/>
            <a:ext cx="3816350" cy="1993900"/>
          </a:xfrm>
          <a:prstGeom prst="rect">
            <a:avLst/>
          </a:prstGeom>
          <a:noFill/>
          <a:ln w="76200">
            <a:solidFill>
              <a:srgbClr val="FF00FF"/>
            </a:solidFill>
            <a:miter lim="800000"/>
            <a:headEnd/>
            <a:tailEnd/>
          </a:ln>
        </p:spPr>
        <p:txBody>
          <a:bodyPr>
            <a:spAutoFit/>
          </a:bodyPr>
          <a:lstStyle/>
          <a:p>
            <a:pPr algn="ctr"/>
            <a:r>
              <a:rPr lang="zh-CN" altLang="en-US">
                <a:latin typeface="华文细黑" pitchFamily="2" charset="-122"/>
              </a:rPr>
              <a:t>两个特殊的运算符</a:t>
            </a:r>
          </a:p>
          <a:p>
            <a:r>
              <a:rPr lang="en-US" altLang="zh-CN">
                <a:solidFill>
                  <a:srgbClr val="0000FF"/>
                </a:solidFill>
                <a:latin typeface="华文细黑" pitchFamily="2" charset="-122"/>
              </a:rPr>
              <a:t>&amp;</a:t>
            </a:r>
            <a:r>
              <a:rPr lang="zh-CN" altLang="en-US">
                <a:solidFill>
                  <a:srgbClr val="0000FF"/>
                </a:solidFill>
                <a:latin typeface="华文细黑" pitchFamily="2" charset="-122"/>
              </a:rPr>
              <a:t>变量名</a:t>
            </a:r>
            <a:r>
              <a:rPr lang="zh-CN" altLang="en-US">
                <a:solidFill>
                  <a:srgbClr val="99FF66"/>
                </a:solidFill>
                <a:latin typeface="华文细黑" pitchFamily="2" charset="-122"/>
              </a:rPr>
              <a:t> </a:t>
            </a:r>
          </a:p>
          <a:p>
            <a:r>
              <a:rPr lang="zh-CN" altLang="en-US">
                <a:solidFill>
                  <a:srgbClr val="99FF66"/>
                </a:solidFill>
                <a:latin typeface="华文细黑" pitchFamily="2" charset="-122"/>
              </a:rPr>
              <a:t>    </a:t>
            </a:r>
            <a:r>
              <a:rPr lang="zh-CN" altLang="en-US">
                <a:latin typeface="华文细黑" pitchFamily="2" charset="-122"/>
              </a:rPr>
              <a:t>取该变量的地址</a:t>
            </a:r>
          </a:p>
          <a:p>
            <a:r>
              <a:rPr lang="zh-CN" altLang="en-US">
                <a:solidFill>
                  <a:srgbClr val="0000FF"/>
                </a:solidFill>
                <a:latin typeface="华文细黑" pitchFamily="2" charset="-122"/>
              </a:rPr>
              <a:t>* 指针变量名</a:t>
            </a:r>
            <a:r>
              <a:rPr lang="zh-CN" altLang="en-US">
                <a:solidFill>
                  <a:srgbClr val="99FF66"/>
                </a:solidFill>
                <a:latin typeface="华文细黑" pitchFamily="2" charset="-122"/>
              </a:rPr>
              <a:t> </a:t>
            </a:r>
          </a:p>
          <a:p>
            <a:r>
              <a:rPr lang="zh-CN" altLang="en-US">
                <a:latin typeface="华文细黑" pitchFamily="2" charset="-122"/>
              </a:rPr>
              <a:t>    取该地址处存放的值</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1+#ppt_w/2"/>
                                          </p:val>
                                        </p:tav>
                                        <p:tav tm="100000">
                                          <p:val>
                                            <p:strVal val="#ppt_x"/>
                                          </p:val>
                                        </p:tav>
                                      </p:tavLst>
                                    </p:anim>
                                    <p:anim calcmode="lin" valueType="num">
                                      <p:cBhvr additive="base">
                                        <p:cTn id="8"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6084"/>
                                        </p:tgtEl>
                                        <p:attrNameLst>
                                          <p:attrName>style.visibility</p:attrName>
                                        </p:attrNameLst>
                                      </p:cBhvr>
                                      <p:to>
                                        <p:strVal val="visible"/>
                                      </p:to>
                                    </p:set>
                                    <p:animEffect transition="in" filter="blinds(horizontal)">
                                      <p:cBhvr>
                                        <p:cTn id="13"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nimBg="1"/>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zh-CN" altLang="en-US" smtClean="0">
                <a:solidFill>
                  <a:srgbClr val="0000FF"/>
                </a:solidFill>
              </a:rPr>
              <a:t>有关</a:t>
            </a:r>
            <a:r>
              <a:rPr lang="zh-CN" altLang="en-US" smtClean="0">
                <a:solidFill>
                  <a:srgbClr val="FF0000"/>
                </a:solidFill>
              </a:rPr>
              <a:t>*</a:t>
            </a:r>
            <a:r>
              <a:rPr lang="en-US" altLang="zh-CN" smtClean="0">
                <a:solidFill>
                  <a:srgbClr val="FF0000"/>
                </a:solidFill>
              </a:rPr>
              <a:t>p</a:t>
            </a:r>
            <a:r>
              <a:rPr lang="zh-CN" altLang="en-US" smtClean="0">
                <a:solidFill>
                  <a:srgbClr val="0000FF"/>
                </a:solidFill>
              </a:rPr>
              <a:t>的小结</a:t>
            </a:r>
          </a:p>
        </p:txBody>
      </p:sp>
      <p:sp>
        <p:nvSpPr>
          <p:cNvPr id="17411" name="Rectangle 3"/>
          <p:cNvSpPr>
            <a:spLocks noGrp="1" noRot="1" noChangeArrowheads="1"/>
          </p:cNvSpPr>
          <p:nvPr>
            <p:ph type="body" sz="half" idx="1"/>
          </p:nvPr>
        </p:nvSpPr>
        <p:spPr>
          <a:xfrm>
            <a:off x="301625" y="1600200"/>
            <a:ext cx="8235950" cy="4498975"/>
          </a:xfrm>
        </p:spPr>
        <p:txBody>
          <a:bodyPr/>
          <a:lstStyle/>
          <a:p>
            <a:pPr eaLnBrk="1" hangingPunct="1"/>
            <a:r>
              <a:rPr lang="zh-CN" altLang="en-US" sz="2400" smtClean="0">
                <a:ea typeface="华文细黑" pitchFamily="2" charset="-122"/>
              </a:rPr>
              <a:t>变量声明时，</a:t>
            </a:r>
            <a:r>
              <a:rPr lang="zh-CN" altLang="en-US" sz="2400" smtClean="0">
                <a:solidFill>
                  <a:srgbClr val="0000FF"/>
                </a:solidFill>
                <a:ea typeface="华文细黑" pitchFamily="2" charset="-122"/>
              </a:rPr>
              <a:t>*</a:t>
            </a:r>
            <a:r>
              <a:rPr lang="en-US" altLang="zh-CN" sz="2400" smtClean="0">
                <a:solidFill>
                  <a:srgbClr val="0000FF"/>
                </a:solidFill>
                <a:ea typeface="华文细黑" pitchFamily="2" charset="-122"/>
              </a:rPr>
              <a:t>p</a:t>
            </a:r>
            <a:r>
              <a:rPr lang="zh-CN" altLang="en-US" sz="2400" smtClean="0">
                <a:ea typeface="华文细黑" pitchFamily="2" charset="-122"/>
              </a:rPr>
              <a:t>表示定义了一个用来存放变量地址而非数据（数值、字符等）的指针变量。</a:t>
            </a:r>
          </a:p>
          <a:p>
            <a:pPr eaLnBrk="1" hangingPunct="1"/>
            <a:r>
              <a:rPr lang="zh-CN" altLang="en-US" sz="2400" smtClean="0">
                <a:ea typeface="华文细黑" pitchFamily="2" charset="-122"/>
              </a:rPr>
              <a:t>程序中引用时，</a:t>
            </a:r>
            <a:r>
              <a:rPr lang="zh-CN" altLang="en-US" sz="2400" smtClean="0">
                <a:solidFill>
                  <a:srgbClr val="0000FF"/>
                </a:solidFill>
                <a:ea typeface="华文细黑" pitchFamily="2" charset="-122"/>
              </a:rPr>
              <a:t>*</a:t>
            </a:r>
            <a:r>
              <a:rPr lang="en-US" altLang="zh-CN" sz="2400" smtClean="0">
                <a:solidFill>
                  <a:srgbClr val="0000FF"/>
                </a:solidFill>
                <a:ea typeface="华文细黑" pitchFamily="2" charset="-122"/>
              </a:rPr>
              <a:t>p</a:t>
            </a:r>
            <a:r>
              <a:rPr lang="zh-CN" altLang="en-US" sz="2400" smtClean="0">
                <a:ea typeface="华文细黑" pitchFamily="2" charset="-122"/>
              </a:rPr>
              <a:t>表示取指针变量</a:t>
            </a:r>
            <a:r>
              <a:rPr lang="en-US" altLang="zh-CN" sz="2400" smtClean="0">
                <a:solidFill>
                  <a:srgbClr val="0000FF"/>
                </a:solidFill>
                <a:ea typeface="华文细黑" pitchFamily="2" charset="-122"/>
              </a:rPr>
              <a:t>p</a:t>
            </a:r>
            <a:r>
              <a:rPr lang="zh-CN" altLang="en-US" sz="2400" smtClean="0">
                <a:ea typeface="华文细黑" pitchFamily="2" charset="-122"/>
              </a:rPr>
              <a:t>所指变量的值。</a:t>
            </a:r>
          </a:p>
        </p:txBody>
      </p:sp>
      <p:pic>
        <p:nvPicPr>
          <p:cNvPr id="47108" name="Picture 4" descr="RX_021"/>
          <p:cNvPicPr>
            <a:picLocks noChangeAspect="1" noChangeArrowheads="1" noCrop="1"/>
          </p:cNvPicPr>
          <p:nvPr>
            <p:ph sz="half" idx="2"/>
          </p:nvPr>
        </p:nvPicPr>
        <p:blipFill>
          <a:blip r:embed="rId2"/>
          <a:srcRect/>
          <a:stretch>
            <a:fillRect/>
          </a:stretch>
        </p:blipFill>
        <p:spPr>
          <a:xfrm>
            <a:off x="1058863" y="4584700"/>
            <a:ext cx="1576387" cy="1374775"/>
          </a:xfrm>
          <a:noFill/>
        </p:spPr>
      </p:pic>
      <p:sp>
        <p:nvSpPr>
          <p:cNvPr id="47110" name="AutoShape 6"/>
          <p:cNvSpPr>
            <a:spLocks noChangeArrowheads="1"/>
          </p:cNvSpPr>
          <p:nvPr/>
        </p:nvSpPr>
        <p:spPr bwMode="auto">
          <a:xfrm>
            <a:off x="0" y="2997200"/>
            <a:ext cx="3995738" cy="792163"/>
          </a:xfrm>
          <a:prstGeom prst="cloudCallout">
            <a:avLst>
              <a:gd name="adj1" fmla="val -4907"/>
              <a:gd name="adj2" fmla="val 154810"/>
            </a:avLst>
          </a:prstGeom>
          <a:solidFill>
            <a:srgbClr val="FFCC00"/>
          </a:solidFill>
          <a:ln w="9525">
            <a:solidFill>
              <a:schemeClr val="tx1"/>
            </a:solidFill>
            <a:round/>
            <a:headEnd/>
            <a:tailEnd/>
          </a:ln>
        </p:spPr>
        <p:txBody>
          <a:bodyPr/>
          <a:lstStyle/>
          <a:p>
            <a:pPr algn="ctr"/>
            <a:r>
              <a:rPr lang="zh-CN" altLang="en-US">
                <a:solidFill>
                  <a:srgbClr val="A50021"/>
                </a:solidFill>
                <a:latin typeface="Arial" pitchFamily="34" charset="0"/>
              </a:rPr>
              <a:t>原来就这么简单！</a:t>
            </a:r>
          </a:p>
        </p:txBody>
      </p:sp>
      <p:sp>
        <p:nvSpPr>
          <p:cNvPr id="47111" name="Text Box 7"/>
          <p:cNvSpPr txBox="1">
            <a:spLocks noChangeArrowheads="1"/>
          </p:cNvSpPr>
          <p:nvPr/>
        </p:nvSpPr>
        <p:spPr bwMode="auto">
          <a:xfrm>
            <a:off x="4211638" y="2924175"/>
            <a:ext cx="4392612" cy="3022600"/>
          </a:xfrm>
          <a:prstGeom prst="rect">
            <a:avLst/>
          </a:prstGeom>
          <a:solidFill>
            <a:srgbClr val="000000"/>
          </a:solidFill>
          <a:ln w="9525">
            <a:solidFill>
              <a:srgbClr val="99CC00"/>
            </a:solidFill>
            <a:miter lim="800000"/>
            <a:headEnd/>
            <a:tailEnd/>
          </a:ln>
        </p:spPr>
        <p:txBody>
          <a:bodyPr>
            <a:spAutoFit/>
          </a:bodyPr>
          <a:lstStyle/>
          <a:p>
            <a:r>
              <a:rPr lang="en-US" altLang="zh-CN" b="1">
                <a:solidFill>
                  <a:schemeClr val="bg1"/>
                </a:solidFill>
                <a:latin typeface="Arial" pitchFamily="34" charset="0"/>
                <a:ea typeface="宋体" pitchFamily="2" charset="-122"/>
              </a:rPr>
              <a:t>main()</a:t>
            </a:r>
          </a:p>
          <a:p>
            <a:r>
              <a:rPr lang="en-US" altLang="zh-CN" b="1">
                <a:solidFill>
                  <a:schemeClr val="bg1"/>
                </a:solidFill>
                <a:latin typeface="Arial" pitchFamily="34" charset="0"/>
                <a:ea typeface="宋体" pitchFamily="2" charset="-122"/>
              </a:rPr>
              <a:t>{</a:t>
            </a:r>
          </a:p>
          <a:p>
            <a:r>
              <a:rPr lang="en-US" altLang="zh-CN" b="1">
                <a:solidFill>
                  <a:schemeClr val="bg1"/>
                </a:solidFill>
                <a:latin typeface="Arial" pitchFamily="34" charset="0"/>
                <a:ea typeface="宋体" pitchFamily="2" charset="-122"/>
              </a:rPr>
              <a:t>     int  a,*p1,*p2=&amp;a;</a:t>
            </a:r>
          </a:p>
          <a:p>
            <a:r>
              <a:rPr lang="en-US" altLang="zh-CN" b="1">
                <a:solidFill>
                  <a:schemeClr val="bg1"/>
                </a:solidFill>
                <a:latin typeface="Arial" pitchFamily="34" charset="0"/>
                <a:ea typeface="宋体" pitchFamily="2" charset="-122"/>
              </a:rPr>
              <a:t>     a=100;</a:t>
            </a:r>
          </a:p>
          <a:p>
            <a:r>
              <a:rPr lang="en-US" altLang="zh-CN" b="1">
                <a:solidFill>
                  <a:schemeClr val="bg1"/>
                </a:solidFill>
                <a:latin typeface="Arial" pitchFamily="34" charset="0"/>
                <a:ea typeface="宋体" pitchFamily="2" charset="-122"/>
              </a:rPr>
              <a:t>      p1=p2;</a:t>
            </a:r>
          </a:p>
          <a:p>
            <a:r>
              <a:rPr lang="en-US" altLang="zh-CN" b="1">
                <a:solidFill>
                  <a:schemeClr val="bg1"/>
                </a:solidFill>
                <a:latin typeface="Arial" pitchFamily="34" charset="0"/>
                <a:ea typeface="宋体" pitchFamily="2" charset="-122"/>
              </a:rPr>
              <a:t>     *p1=*p2;</a:t>
            </a:r>
          </a:p>
          <a:p>
            <a:r>
              <a:rPr lang="en-US" altLang="zh-CN" b="1">
                <a:solidFill>
                  <a:schemeClr val="bg1"/>
                </a:solidFill>
                <a:latin typeface="Arial" pitchFamily="34" charset="0"/>
                <a:ea typeface="宋体" pitchFamily="2" charset="-122"/>
              </a:rPr>
              <a:t> </a:t>
            </a:r>
            <a:r>
              <a:rPr lang="zh-CN" altLang="en-US" b="1">
                <a:solidFill>
                  <a:schemeClr val="bg1"/>
                </a:solidFill>
                <a:latin typeface="Arial" pitchFamily="34" charset="0"/>
                <a:ea typeface="宋体" pitchFamily="2" charset="-122"/>
              </a:rPr>
              <a:t>　  </a:t>
            </a:r>
            <a:r>
              <a:rPr lang="en-US" altLang="zh-CN" b="1">
                <a:solidFill>
                  <a:schemeClr val="bg1"/>
                </a:solidFill>
                <a:latin typeface="宋体" pitchFamily="2" charset="-122"/>
                <a:ea typeface="宋体" pitchFamily="2" charset="-122"/>
              </a:rPr>
              <a:t>……</a:t>
            </a:r>
            <a:endParaRPr lang="en-US" altLang="zh-CN" b="1">
              <a:solidFill>
                <a:schemeClr val="bg1"/>
              </a:solidFill>
              <a:latin typeface="Arial" pitchFamily="34" charset="0"/>
              <a:ea typeface="宋体" pitchFamily="2" charset="-122"/>
            </a:endParaRPr>
          </a:p>
          <a:p>
            <a:r>
              <a:rPr lang="en-US" altLang="zh-CN" b="1">
                <a:solidFill>
                  <a:schemeClr val="bg1"/>
                </a:solidFill>
                <a:latin typeface="Arial" pitchFamily="34" charset="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anim calcmode="lin" valueType="num">
                                      <p:cBhvr additive="base">
                                        <p:cTn id="7" dur="500" fill="hold"/>
                                        <p:tgtEl>
                                          <p:spTgt spid="47111"/>
                                        </p:tgtEl>
                                        <p:attrNameLst>
                                          <p:attrName>ppt_x</p:attrName>
                                        </p:attrNameLst>
                                      </p:cBhvr>
                                      <p:tavLst>
                                        <p:tav tm="0">
                                          <p:val>
                                            <p:strVal val="0-#ppt_w/2"/>
                                          </p:val>
                                        </p:tav>
                                        <p:tav tm="100000">
                                          <p:val>
                                            <p:strVal val="#ppt_x"/>
                                          </p:val>
                                        </p:tav>
                                      </p:tavLst>
                                    </p:anim>
                                    <p:anim calcmode="lin" valueType="num">
                                      <p:cBhvr additive="base">
                                        <p:cTn id="8" dur="5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7108"/>
                                        </p:tgtEl>
                                        <p:attrNameLst>
                                          <p:attrName>style.visibility</p:attrName>
                                        </p:attrNameLst>
                                      </p:cBhvr>
                                      <p:to>
                                        <p:strVal val="visible"/>
                                      </p:to>
                                    </p:set>
                                    <p:animEffect transition="in" filter="blinds(horizontal)">
                                      <p:cBhvr>
                                        <p:cTn id="13" dur="500"/>
                                        <p:tgtEl>
                                          <p:spTgt spid="47108"/>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47110"/>
                                        </p:tgtEl>
                                        <p:attrNameLst>
                                          <p:attrName>style.visibility</p:attrName>
                                        </p:attrNameLst>
                                      </p:cBhvr>
                                      <p:to>
                                        <p:strVal val="visible"/>
                                      </p:to>
                                    </p:set>
                                    <p:animEffect transition="in" filter="strips(downLeft)">
                                      <p:cBhvr>
                                        <p:cTn id="16"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538163" y="361950"/>
            <a:ext cx="6667500" cy="849313"/>
          </a:xfrm>
        </p:spPr>
        <p:txBody>
          <a:bodyPr/>
          <a:lstStyle/>
          <a:p>
            <a:pPr eaLnBrk="1" hangingPunct="1"/>
            <a:r>
              <a:rPr lang="en-US" altLang="zh-CN" sz="3600" b="1" smtClean="0">
                <a:solidFill>
                  <a:srgbClr val="FF00FF"/>
                </a:solidFill>
                <a:latin typeface="宋体" pitchFamily="2" charset="-122"/>
              </a:rPr>
              <a:t>*</a:t>
            </a:r>
            <a:r>
              <a:rPr lang="en-US" altLang="zh-CN" sz="3600" b="1" smtClean="0">
                <a:solidFill>
                  <a:srgbClr val="FF00FF"/>
                </a:solidFill>
                <a:ea typeface="华文细黑" pitchFamily="2" charset="-122"/>
              </a:rPr>
              <a:t>p</a:t>
            </a:r>
            <a:r>
              <a:rPr lang="en-US" altLang="zh-CN" sz="3600" b="1" smtClean="0">
                <a:solidFill>
                  <a:srgbClr val="0000FF"/>
                </a:solidFill>
                <a:latin typeface="华文细黑" pitchFamily="2" charset="-122"/>
                <a:ea typeface="华文细黑" pitchFamily="2" charset="-122"/>
              </a:rPr>
              <a:t>——</a:t>
            </a:r>
            <a:r>
              <a:rPr lang="zh-CN" altLang="en-US" sz="3600" b="1" smtClean="0">
                <a:solidFill>
                  <a:srgbClr val="0000FF"/>
                </a:solidFill>
                <a:ea typeface="华文细黑" pitchFamily="2" charset="-122"/>
              </a:rPr>
              <a:t>并非就这么简单</a:t>
            </a:r>
          </a:p>
        </p:txBody>
      </p:sp>
      <p:sp>
        <p:nvSpPr>
          <p:cNvPr id="18435" name="Rectangle 3"/>
          <p:cNvSpPr>
            <a:spLocks noGrp="1" noRot="1" noChangeArrowheads="1"/>
          </p:cNvSpPr>
          <p:nvPr>
            <p:ph type="body" idx="1"/>
          </p:nvPr>
        </p:nvSpPr>
        <p:spPr>
          <a:xfrm>
            <a:off x="395288" y="1557338"/>
            <a:ext cx="8353425" cy="4497387"/>
          </a:xfrm>
        </p:spPr>
        <p:txBody>
          <a:bodyPr/>
          <a:lstStyle/>
          <a:p>
            <a:pPr eaLnBrk="1" hangingPunct="1">
              <a:buFont typeface="Wingdings 2" pitchFamily="18" charset="2"/>
              <a:buNone/>
            </a:pPr>
            <a:r>
              <a:rPr lang="en-US" altLang="zh-CN" sz="1800" smtClean="0">
                <a:solidFill>
                  <a:srgbClr val="FFFF66"/>
                </a:solidFill>
                <a:latin typeface="宋体" pitchFamily="2" charset="-122"/>
              </a:rPr>
              <a:t>   </a:t>
            </a:r>
            <a:r>
              <a:rPr lang="en-US" altLang="zh-CN" sz="2800" smtClean="0">
                <a:solidFill>
                  <a:srgbClr val="0066FF"/>
                </a:solidFill>
                <a:latin typeface="宋体" pitchFamily="2" charset="-122"/>
              </a:rPr>
              <a:t>*</a:t>
            </a:r>
            <a:r>
              <a:rPr lang="en-US" altLang="zh-CN" sz="2800" b="1" smtClean="0">
                <a:solidFill>
                  <a:srgbClr val="0066FF"/>
                </a:solidFill>
                <a:ea typeface="华文细黑" pitchFamily="2" charset="-122"/>
              </a:rPr>
              <a:t>p</a:t>
            </a:r>
            <a:r>
              <a:rPr lang="zh-CN" altLang="en-US" sz="2800" b="1" smtClean="0">
                <a:solidFill>
                  <a:srgbClr val="0066FF"/>
                </a:solidFill>
                <a:ea typeface="华文细黑" pitchFamily="2" charset="-122"/>
              </a:rPr>
              <a:t>的含义与</a:t>
            </a:r>
            <a:r>
              <a:rPr lang="en-US" altLang="zh-CN" sz="2800" b="1" smtClean="0">
                <a:solidFill>
                  <a:srgbClr val="0066FF"/>
                </a:solidFill>
                <a:ea typeface="华文细黑" pitchFamily="2" charset="-122"/>
              </a:rPr>
              <a:t>p</a:t>
            </a:r>
            <a:r>
              <a:rPr lang="zh-CN" altLang="en-US" sz="2800" b="1" smtClean="0">
                <a:solidFill>
                  <a:srgbClr val="0066FF"/>
                </a:solidFill>
                <a:ea typeface="华文细黑" pitchFamily="2" charset="-122"/>
              </a:rPr>
              <a:t>所指的对象有关</a:t>
            </a:r>
          </a:p>
          <a:p>
            <a:pPr eaLnBrk="1" hangingPunct="1"/>
            <a:r>
              <a:rPr lang="zh-CN" altLang="en-US" sz="2800" b="1" smtClean="0">
                <a:ea typeface="华文细黑" pitchFamily="2" charset="-122"/>
              </a:rPr>
              <a:t>如果</a:t>
            </a:r>
            <a:r>
              <a:rPr lang="en-US" altLang="zh-CN" sz="2800" b="1" smtClean="0">
                <a:ea typeface="华文细黑" pitchFamily="2" charset="-122"/>
              </a:rPr>
              <a:t>p</a:t>
            </a:r>
            <a:r>
              <a:rPr lang="zh-CN" altLang="en-US" sz="2800" b="1" smtClean="0">
                <a:ea typeface="华文细黑" pitchFamily="2" charset="-122"/>
              </a:rPr>
              <a:t>被定义成指向普通变量的指针变量，则</a:t>
            </a:r>
            <a:r>
              <a:rPr lang="zh-CN" altLang="en-US" sz="2800" b="1" smtClean="0">
                <a:solidFill>
                  <a:srgbClr val="FF00FF"/>
                </a:solidFill>
                <a:latin typeface="宋体" pitchFamily="2" charset="-122"/>
              </a:rPr>
              <a:t>*</a:t>
            </a:r>
            <a:r>
              <a:rPr lang="en-US" altLang="zh-CN" sz="2800" b="1" smtClean="0">
                <a:solidFill>
                  <a:srgbClr val="FF00FF"/>
                </a:solidFill>
              </a:rPr>
              <a:t>p</a:t>
            </a:r>
            <a:r>
              <a:rPr lang="zh-CN" altLang="en-US" sz="2800" b="1" smtClean="0">
                <a:ea typeface="华文细黑" pitchFamily="2" charset="-122"/>
              </a:rPr>
              <a:t>代表该变量的值。</a:t>
            </a:r>
          </a:p>
          <a:p>
            <a:pPr eaLnBrk="1" hangingPunct="1">
              <a:buFont typeface="Wingdings 2" pitchFamily="18" charset="2"/>
              <a:buNone/>
            </a:pPr>
            <a:r>
              <a:rPr lang="zh-CN" altLang="en-US" sz="2800" b="1" smtClean="0">
                <a:ea typeface="华文细黑" pitchFamily="2" charset="-122"/>
              </a:rPr>
              <a:t>   如 </a:t>
            </a:r>
            <a:r>
              <a:rPr lang="en-US" altLang="zh-CN" sz="2800" b="1" smtClean="0">
                <a:solidFill>
                  <a:schemeClr val="hlink"/>
                </a:solidFill>
                <a:ea typeface="华文细黑" pitchFamily="2" charset="-122"/>
              </a:rPr>
              <a:t>int *p</a:t>
            </a:r>
            <a:r>
              <a:rPr lang="zh-CN" altLang="en-US" sz="2800" b="1" smtClean="0">
                <a:solidFill>
                  <a:schemeClr val="hlink"/>
                </a:solidFill>
                <a:ea typeface="华文细黑" pitchFamily="2" charset="-122"/>
              </a:rPr>
              <a:t>，</a:t>
            </a:r>
            <a:r>
              <a:rPr lang="en-US" altLang="zh-CN" sz="2800" b="1" smtClean="0">
                <a:solidFill>
                  <a:schemeClr val="hlink"/>
                </a:solidFill>
                <a:ea typeface="华文细黑" pitchFamily="2" charset="-122"/>
              </a:rPr>
              <a:t>a=5</a:t>
            </a:r>
            <a:r>
              <a:rPr lang="zh-CN" altLang="en-US" sz="2800" b="1" smtClean="0">
                <a:solidFill>
                  <a:schemeClr val="hlink"/>
                </a:solidFill>
                <a:ea typeface="华文细黑" pitchFamily="2" charset="-122"/>
              </a:rPr>
              <a:t>； </a:t>
            </a:r>
            <a:r>
              <a:rPr lang="en-US" altLang="zh-CN" sz="2800" b="1" smtClean="0">
                <a:solidFill>
                  <a:schemeClr val="hlink"/>
                </a:solidFill>
                <a:ea typeface="华文细黑" pitchFamily="2" charset="-122"/>
              </a:rPr>
              <a:t>p=&amp;a;</a:t>
            </a:r>
            <a:r>
              <a:rPr lang="en-US" altLang="zh-CN" sz="2800" b="1" smtClean="0">
                <a:ea typeface="华文细黑" pitchFamily="2" charset="-122"/>
              </a:rPr>
              <a:t>  </a:t>
            </a:r>
            <a:r>
              <a:rPr lang="zh-CN" altLang="en-US" sz="2800" b="1" smtClean="0">
                <a:ea typeface="华文细黑" pitchFamily="2" charset="-122"/>
              </a:rPr>
              <a:t>则</a:t>
            </a:r>
            <a:r>
              <a:rPr lang="zh-CN" altLang="en-US" sz="2800" b="1" smtClean="0">
                <a:solidFill>
                  <a:srgbClr val="FF00FF"/>
                </a:solidFill>
                <a:latin typeface="宋体" pitchFamily="2" charset="-122"/>
              </a:rPr>
              <a:t>*</a:t>
            </a:r>
            <a:r>
              <a:rPr lang="en-US" altLang="zh-CN" sz="2800" b="1" smtClean="0">
                <a:solidFill>
                  <a:srgbClr val="FF00FF"/>
                </a:solidFill>
                <a:ea typeface="华文细黑" pitchFamily="2" charset="-122"/>
              </a:rPr>
              <a:t>p</a:t>
            </a:r>
            <a:r>
              <a:rPr lang="zh-CN" altLang="en-US" sz="2800" b="1" smtClean="0">
                <a:ea typeface="华文细黑" pitchFamily="2" charset="-122"/>
              </a:rPr>
              <a:t>代表变量</a:t>
            </a:r>
            <a:r>
              <a:rPr lang="en-US" altLang="zh-CN" sz="2800" b="1" smtClean="0">
                <a:ea typeface="华文细黑" pitchFamily="2" charset="-122"/>
              </a:rPr>
              <a:t>a</a:t>
            </a:r>
            <a:r>
              <a:rPr lang="zh-CN" altLang="en-US" sz="2800" b="1" smtClean="0">
                <a:ea typeface="华文细黑" pitchFamily="2" charset="-122"/>
              </a:rPr>
              <a:t>的值</a:t>
            </a:r>
            <a:r>
              <a:rPr lang="en-US" altLang="zh-CN" sz="2800" b="1" smtClean="0">
                <a:ea typeface="华文细黑" pitchFamily="2" charset="-122"/>
              </a:rPr>
              <a:t>(</a:t>
            </a:r>
            <a:r>
              <a:rPr lang="en-US" altLang="zh-CN" sz="2800" b="1" smtClean="0">
                <a:solidFill>
                  <a:srgbClr val="FF00FF"/>
                </a:solidFill>
                <a:ea typeface="华文细黑" pitchFamily="2" charset="-122"/>
              </a:rPr>
              <a:t>5</a:t>
            </a:r>
            <a:r>
              <a:rPr lang="en-US" altLang="zh-CN" sz="2800" b="1" smtClean="0">
                <a:ea typeface="华文细黑" pitchFamily="2" charset="-122"/>
              </a:rPr>
              <a:t>)</a:t>
            </a:r>
            <a:r>
              <a:rPr lang="zh-CN" altLang="en-US" sz="2800" b="1" smtClean="0">
                <a:ea typeface="华文细黑" pitchFamily="2" charset="-122"/>
              </a:rPr>
              <a:t>。</a:t>
            </a:r>
          </a:p>
          <a:p>
            <a:pPr eaLnBrk="1" hangingPunct="1">
              <a:spcBef>
                <a:spcPct val="80000"/>
              </a:spcBef>
            </a:pPr>
            <a:r>
              <a:rPr lang="zh-CN" altLang="en-US" sz="2800" b="1" smtClean="0">
                <a:ea typeface="华文细黑" pitchFamily="2" charset="-122"/>
              </a:rPr>
              <a:t>如果</a:t>
            </a:r>
            <a:r>
              <a:rPr lang="en-US" altLang="zh-CN" sz="2800" b="1" smtClean="0">
                <a:ea typeface="华文细黑" pitchFamily="2" charset="-122"/>
              </a:rPr>
              <a:t>p</a:t>
            </a:r>
            <a:r>
              <a:rPr lang="zh-CN" altLang="en-US" sz="2800" b="1" smtClean="0">
                <a:ea typeface="华文细黑" pitchFamily="2" charset="-122"/>
              </a:rPr>
              <a:t>被定义成指向某个数组的指针变量，则</a:t>
            </a:r>
            <a:r>
              <a:rPr lang="zh-CN" altLang="en-US" sz="2800" b="1" smtClean="0">
                <a:solidFill>
                  <a:srgbClr val="FF00FF"/>
                </a:solidFill>
                <a:latin typeface="宋体" pitchFamily="2" charset="-122"/>
              </a:rPr>
              <a:t>*</a:t>
            </a:r>
            <a:r>
              <a:rPr lang="en-US" altLang="zh-CN" sz="2800" b="1" smtClean="0">
                <a:solidFill>
                  <a:srgbClr val="FF00FF"/>
                </a:solidFill>
                <a:ea typeface="华文细黑" pitchFamily="2" charset="-122"/>
              </a:rPr>
              <a:t>p</a:t>
            </a:r>
            <a:r>
              <a:rPr lang="zh-CN" altLang="en-US" sz="2800" b="1" smtClean="0">
                <a:ea typeface="华文细黑" pitchFamily="2" charset="-122"/>
              </a:rPr>
              <a:t>代表该数组中某个元素的值。</a:t>
            </a:r>
          </a:p>
          <a:p>
            <a:pPr eaLnBrk="1" hangingPunct="1">
              <a:buFont typeface="Wingdings 2" pitchFamily="18" charset="2"/>
              <a:buNone/>
            </a:pPr>
            <a:r>
              <a:rPr lang="zh-CN" altLang="en-US" sz="2800" b="1" smtClean="0">
                <a:ea typeface="华文细黑" pitchFamily="2" charset="-122"/>
              </a:rPr>
              <a:t>   如 </a:t>
            </a:r>
            <a:r>
              <a:rPr lang="en-US" altLang="zh-CN" sz="2800" b="1" smtClean="0">
                <a:solidFill>
                  <a:srgbClr val="0000FF"/>
                </a:solidFill>
                <a:ea typeface="华文细黑" pitchFamily="2" charset="-122"/>
              </a:rPr>
              <a:t>int *p, a[3]={1,2,3}; p=a;</a:t>
            </a:r>
            <a:r>
              <a:rPr lang="en-US" altLang="zh-CN" sz="2800" b="1" smtClean="0">
                <a:ea typeface="华文细黑" pitchFamily="2" charset="-122"/>
              </a:rPr>
              <a:t>  </a:t>
            </a:r>
            <a:r>
              <a:rPr lang="zh-CN" altLang="en-US" sz="2800" b="1" smtClean="0">
                <a:ea typeface="华文细黑" pitchFamily="2" charset="-122"/>
              </a:rPr>
              <a:t>则</a:t>
            </a:r>
            <a:r>
              <a:rPr lang="zh-CN" altLang="en-US" sz="2800" b="1" smtClean="0">
                <a:solidFill>
                  <a:srgbClr val="FF00FF"/>
                </a:solidFill>
                <a:latin typeface="宋体" pitchFamily="2" charset="-122"/>
              </a:rPr>
              <a:t>*</a:t>
            </a:r>
            <a:r>
              <a:rPr lang="en-US" altLang="zh-CN" sz="2800" b="1" smtClean="0">
                <a:solidFill>
                  <a:srgbClr val="FF00FF"/>
                </a:solidFill>
                <a:ea typeface="华文细黑" pitchFamily="2" charset="-122"/>
              </a:rPr>
              <a:t>p</a:t>
            </a:r>
            <a:r>
              <a:rPr lang="zh-CN" altLang="en-US" sz="2800" b="1" smtClean="0">
                <a:ea typeface="华文细黑" pitchFamily="2" charset="-122"/>
              </a:rPr>
              <a:t>代</a:t>
            </a:r>
            <a:r>
              <a:rPr lang="zh-CN" altLang="en-US" sz="2800" smtClean="0">
                <a:ea typeface="华文细黑" pitchFamily="2" charset="-122"/>
              </a:rPr>
              <a:t>表</a:t>
            </a:r>
            <a:r>
              <a:rPr lang="zh-CN" altLang="en-US" sz="2800" b="1" smtClean="0">
                <a:ea typeface="华文细黑" pitchFamily="2" charset="-122"/>
              </a:rPr>
              <a:t>数组</a:t>
            </a:r>
            <a:r>
              <a:rPr lang="en-US" altLang="zh-CN" sz="2800" b="1" smtClean="0">
                <a:ea typeface="华文细黑" pitchFamily="2" charset="-122"/>
              </a:rPr>
              <a:t>a</a:t>
            </a:r>
            <a:r>
              <a:rPr lang="zh-CN" altLang="en-US" sz="2800" b="1" smtClean="0">
                <a:ea typeface="华文细黑" pitchFamily="2" charset="-122"/>
              </a:rPr>
              <a:t>中某个</a:t>
            </a:r>
            <a:r>
              <a:rPr lang="zh-CN" altLang="en-US" sz="2800" b="1" smtClean="0">
                <a:solidFill>
                  <a:srgbClr val="006600"/>
                </a:solidFill>
                <a:ea typeface="华文细黑" pitchFamily="2" charset="-122"/>
              </a:rPr>
              <a:t>元素</a:t>
            </a:r>
            <a:r>
              <a:rPr lang="zh-CN" altLang="en-US" sz="2800" b="1" smtClean="0">
                <a:ea typeface="华文细黑" pitchFamily="2" charset="-122"/>
              </a:rPr>
              <a:t>。</a:t>
            </a:r>
            <a:endParaRPr lang="zh-CN" altLang="en-US" sz="2800" b="1" smtClean="0">
              <a:solidFill>
                <a:srgbClr val="FFCC00"/>
              </a:solidFill>
              <a:ea typeface="华文细黑" pitchFamily="2" charset="-122"/>
            </a:endParaRPr>
          </a:p>
          <a:p>
            <a:pPr eaLnBrk="1" hangingPunct="1"/>
            <a:endParaRPr lang="en-US" altLang="zh-CN" sz="2800" b="1" smtClean="0">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zh-CN" altLang="en-US" b="1" smtClean="0">
                <a:solidFill>
                  <a:srgbClr val="0000FF"/>
                </a:solidFill>
              </a:rPr>
              <a:t>看看两个例子</a:t>
            </a:r>
          </a:p>
        </p:txBody>
      </p:sp>
      <p:sp>
        <p:nvSpPr>
          <p:cNvPr id="19459" name="Rectangle 4"/>
          <p:cNvSpPr>
            <a:spLocks noGrp="1" noRot="1" noChangeArrowheads="1"/>
          </p:cNvSpPr>
          <p:nvPr>
            <p:ph type="body" sz="half" idx="1"/>
          </p:nvPr>
        </p:nvSpPr>
        <p:spPr>
          <a:xfrm>
            <a:off x="179388" y="1598613"/>
            <a:ext cx="4403725" cy="4497387"/>
          </a:xfrm>
          <a:solidFill>
            <a:srgbClr val="993366"/>
          </a:solidFill>
          <a:ln w="25400">
            <a:solidFill>
              <a:srgbClr val="FFCC00"/>
            </a:solidFill>
          </a:ln>
        </p:spPr>
        <p:txBody>
          <a:bodyPr/>
          <a:lstStyle/>
          <a:p>
            <a:pPr eaLnBrk="1" hangingPunct="1">
              <a:spcBef>
                <a:spcPct val="5000"/>
              </a:spcBef>
              <a:spcAft>
                <a:spcPct val="5000"/>
              </a:spcAft>
              <a:buFont typeface="Wingdings 2" pitchFamily="18" charset="2"/>
              <a:buNone/>
            </a:pPr>
            <a:r>
              <a:rPr lang="en-US" altLang="zh-CN" sz="2400" b="1" smtClean="0">
                <a:solidFill>
                  <a:schemeClr val="bg1"/>
                </a:solidFill>
              </a:rPr>
              <a:t>#include &lt;process.h&gt;</a:t>
            </a:r>
          </a:p>
          <a:p>
            <a:pPr eaLnBrk="1" hangingPunct="1">
              <a:spcBef>
                <a:spcPct val="5000"/>
              </a:spcBef>
              <a:spcAft>
                <a:spcPct val="5000"/>
              </a:spcAft>
              <a:buFont typeface="Wingdings 2" pitchFamily="18" charset="2"/>
              <a:buNone/>
            </a:pPr>
            <a:r>
              <a:rPr lang="en-US" altLang="zh-CN" sz="2400" b="1" smtClean="0">
                <a:solidFill>
                  <a:schemeClr val="bg1"/>
                </a:solidFill>
              </a:rPr>
              <a:t>main()</a:t>
            </a:r>
          </a:p>
          <a:p>
            <a:pPr eaLnBrk="1" hangingPunct="1">
              <a:spcBef>
                <a:spcPct val="5000"/>
              </a:spcBef>
              <a:spcAft>
                <a:spcPct val="5000"/>
              </a:spcAft>
              <a:buFont typeface="Wingdings 2" pitchFamily="18" charset="2"/>
              <a:buNone/>
            </a:pPr>
            <a:r>
              <a:rPr lang="en-US" altLang="zh-CN" sz="2400" b="1" smtClean="0">
                <a:solidFill>
                  <a:schemeClr val="bg1"/>
                </a:solidFill>
              </a:rPr>
              <a:t>{ </a:t>
            </a:r>
          </a:p>
          <a:p>
            <a:pPr eaLnBrk="1" hangingPunct="1">
              <a:spcBef>
                <a:spcPct val="5000"/>
              </a:spcBef>
              <a:spcAft>
                <a:spcPct val="5000"/>
              </a:spcAft>
              <a:buFont typeface="Wingdings 2" pitchFamily="18" charset="2"/>
              <a:buNone/>
            </a:pPr>
            <a:r>
              <a:rPr lang="en-US" altLang="zh-CN" sz="2400" b="1" smtClean="0">
                <a:solidFill>
                  <a:schemeClr val="bg1"/>
                </a:solidFill>
              </a:rPr>
              <a:t>      int a,b=10,*p;</a:t>
            </a:r>
          </a:p>
          <a:p>
            <a:pPr eaLnBrk="1" hangingPunct="1">
              <a:spcBef>
                <a:spcPct val="5000"/>
              </a:spcBef>
              <a:spcAft>
                <a:spcPct val="5000"/>
              </a:spcAft>
              <a:buFont typeface="Wingdings 2" pitchFamily="18" charset="2"/>
              <a:buNone/>
            </a:pPr>
            <a:r>
              <a:rPr lang="en-US" altLang="zh-CN" sz="2400" b="1" smtClean="0">
                <a:solidFill>
                  <a:schemeClr val="bg1"/>
                </a:solidFill>
              </a:rPr>
              <a:t>      system("cls");</a:t>
            </a:r>
          </a:p>
          <a:p>
            <a:pPr eaLnBrk="1" hangingPunct="1">
              <a:spcBef>
                <a:spcPct val="5000"/>
              </a:spcBef>
              <a:spcAft>
                <a:spcPct val="5000"/>
              </a:spcAft>
              <a:buFont typeface="Wingdings 2" pitchFamily="18" charset="2"/>
              <a:buNone/>
            </a:pPr>
            <a:r>
              <a:rPr lang="en-US" altLang="zh-CN" sz="2400" b="1" smtClean="0">
                <a:solidFill>
                  <a:schemeClr val="bg1"/>
                </a:solidFill>
              </a:rPr>
              <a:t>      p=&amp;b;</a:t>
            </a:r>
          </a:p>
          <a:p>
            <a:pPr eaLnBrk="1" hangingPunct="1">
              <a:spcBef>
                <a:spcPct val="5000"/>
              </a:spcBef>
              <a:spcAft>
                <a:spcPct val="5000"/>
              </a:spcAft>
              <a:buFont typeface="Wingdings 2" pitchFamily="18" charset="2"/>
              <a:buNone/>
            </a:pPr>
            <a:r>
              <a:rPr lang="en-US" altLang="zh-CN" sz="2400" b="1" smtClean="0">
                <a:solidFill>
                  <a:schemeClr val="bg1"/>
                </a:solidFill>
              </a:rPr>
              <a:t>      a=*p+3;</a:t>
            </a:r>
          </a:p>
          <a:p>
            <a:pPr eaLnBrk="1" hangingPunct="1">
              <a:spcBef>
                <a:spcPct val="5000"/>
              </a:spcBef>
              <a:spcAft>
                <a:spcPct val="5000"/>
              </a:spcAft>
              <a:buFont typeface="Wingdings 2" pitchFamily="18" charset="2"/>
              <a:buNone/>
            </a:pPr>
            <a:r>
              <a:rPr lang="en-US" altLang="zh-CN" sz="2400" b="1" smtClean="0">
                <a:solidFill>
                  <a:schemeClr val="bg1"/>
                </a:solidFill>
              </a:rPr>
              <a:t>      printf("a=%d,b=%d\n",a,b);</a:t>
            </a:r>
          </a:p>
          <a:p>
            <a:pPr eaLnBrk="1" hangingPunct="1">
              <a:spcBef>
                <a:spcPct val="5000"/>
              </a:spcBef>
              <a:spcAft>
                <a:spcPct val="5000"/>
              </a:spcAft>
              <a:buFont typeface="Wingdings 2" pitchFamily="18" charset="2"/>
              <a:buNone/>
            </a:pPr>
            <a:r>
              <a:rPr lang="en-US" altLang="zh-CN" sz="2400" b="1" smtClean="0">
                <a:solidFill>
                  <a:schemeClr val="bg1"/>
                </a:solidFill>
              </a:rPr>
              <a:t>}</a:t>
            </a:r>
          </a:p>
        </p:txBody>
      </p:sp>
      <p:sp>
        <p:nvSpPr>
          <p:cNvPr id="19460" name="Rectangle 5"/>
          <p:cNvSpPr>
            <a:spLocks noGrp="1" noRot="1" noChangeArrowheads="1"/>
          </p:cNvSpPr>
          <p:nvPr>
            <p:ph type="body" sz="half" idx="2"/>
          </p:nvPr>
        </p:nvSpPr>
        <p:spPr>
          <a:xfrm>
            <a:off x="4572000" y="1557338"/>
            <a:ext cx="4321175" cy="4535487"/>
          </a:xfrm>
          <a:solidFill>
            <a:srgbClr val="0000FF"/>
          </a:solidFill>
          <a:ln w="22225">
            <a:solidFill>
              <a:srgbClr val="FFFF00"/>
            </a:solidFill>
          </a:ln>
        </p:spPr>
        <p:txBody>
          <a:bodyPr/>
          <a:lstStyle/>
          <a:p>
            <a:pPr eaLnBrk="1" hangingPunct="1">
              <a:buFont typeface="Wingdings 2" pitchFamily="18" charset="2"/>
              <a:buNone/>
            </a:pPr>
            <a:r>
              <a:rPr lang="en-US" altLang="zh-CN" sz="2400" b="1" smtClean="0">
                <a:solidFill>
                  <a:schemeClr val="bg1"/>
                </a:solidFill>
              </a:rPr>
              <a:t>main()</a:t>
            </a:r>
          </a:p>
          <a:p>
            <a:pPr eaLnBrk="1" hangingPunct="1">
              <a:buFont typeface="Wingdings 2" pitchFamily="18" charset="2"/>
              <a:buNone/>
            </a:pPr>
            <a:r>
              <a:rPr lang="en-US" altLang="zh-CN" sz="2400" b="1" smtClean="0">
                <a:solidFill>
                  <a:schemeClr val="bg1"/>
                </a:solidFill>
              </a:rPr>
              <a:t>{ </a:t>
            </a:r>
          </a:p>
          <a:p>
            <a:pPr eaLnBrk="1" hangingPunct="1">
              <a:buFont typeface="Wingdings 2" pitchFamily="18" charset="2"/>
              <a:buNone/>
            </a:pPr>
            <a:r>
              <a:rPr lang="en-US" altLang="zh-CN" sz="2400" b="1" smtClean="0">
                <a:solidFill>
                  <a:schemeClr val="bg1"/>
                </a:solidFill>
              </a:rPr>
              <a:t>      int *p,a[12]={1,2,3,4,5};</a:t>
            </a:r>
          </a:p>
          <a:p>
            <a:pPr eaLnBrk="1" hangingPunct="1">
              <a:spcBef>
                <a:spcPct val="55000"/>
              </a:spcBef>
              <a:spcAft>
                <a:spcPct val="55000"/>
              </a:spcAft>
              <a:buFont typeface="Wingdings 2" pitchFamily="18" charset="2"/>
              <a:buNone/>
            </a:pPr>
            <a:r>
              <a:rPr lang="en-US" altLang="zh-CN" sz="2400" b="1" smtClean="0">
                <a:solidFill>
                  <a:schemeClr val="bg1"/>
                </a:solidFill>
              </a:rPr>
              <a:t>      clrscr();</a:t>
            </a:r>
          </a:p>
          <a:p>
            <a:pPr eaLnBrk="1" hangingPunct="1">
              <a:buFont typeface="Wingdings 2" pitchFamily="18" charset="2"/>
              <a:buNone/>
            </a:pPr>
            <a:r>
              <a:rPr lang="en-US" altLang="zh-CN" sz="2400" b="1" smtClean="0">
                <a:solidFill>
                  <a:schemeClr val="bg1"/>
                </a:solidFill>
              </a:rPr>
              <a:t>      p=a;</a:t>
            </a:r>
          </a:p>
          <a:p>
            <a:pPr eaLnBrk="1" hangingPunct="1">
              <a:spcBef>
                <a:spcPct val="55000"/>
              </a:spcBef>
              <a:buFont typeface="Wingdings 2" pitchFamily="18" charset="2"/>
              <a:buNone/>
            </a:pPr>
            <a:r>
              <a:rPr lang="en-US" altLang="zh-CN" sz="2400" b="1" smtClean="0">
                <a:solidFill>
                  <a:schemeClr val="bg1"/>
                </a:solidFill>
              </a:rPr>
              <a:t>      for ( ;*p&lt;5;p++)</a:t>
            </a:r>
          </a:p>
          <a:p>
            <a:pPr eaLnBrk="1" hangingPunct="1">
              <a:buFont typeface="Wingdings 2" pitchFamily="18" charset="2"/>
              <a:buNone/>
            </a:pPr>
            <a:r>
              <a:rPr lang="en-US" altLang="zh-CN" sz="2400" b="1" smtClean="0">
                <a:solidFill>
                  <a:schemeClr val="bg1"/>
                </a:solidFill>
              </a:rPr>
              <a:t>         printf("%d",*p);</a:t>
            </a:r>
          </a:p>
          <a:p>
            <a:pPr eaLnBrk="1" hangingPunct="1">
              <a:buFont typeface="Wingdings 2" pitchFamily="18" charset="2"/>
              <a:buNone/>
            </a:pPr>
            <a:r>
              <a:rPr lang="en-US" altLang="zh-CN" sz="2400" b="1" smtClean="0">
                <a:solidFill>
                  <a:schemeClr val="bg1"/>
                </a:solidFill>
              </a:rPr>
              <a:t>}</a:t>
            </a:r>
          </a:p>
        </p:txBody>
      </p:sp>
      <p:sp>
        <p:nvSpPr>
          <p:cNvPr id="50182" name="Text Box 6"/>
          <p:cNvSpPr txBox="1">
            <a:spLocks noChangeArrowheads="1"/>
          </p:cNvSpPr>
          <p:nvPr/>
        </p:nvSpPr>
        <p:spPr bwMode="auto">
          <a:xfrm>
            <a:off x="1403350" y="5373688"/>
            <a:ext cx="2557463" cy="457200"/>
          </a:xfrm>
          <a:prstGeom prst="rect">
            <a:avLst/>
          </a:prstGeom>
          <a:noFill/>
          <a:ln w="9525">
            <a:noFill/>
            <a:miter lim="800000"/>
            <a:headEnd/>
            <a:tailEnd/>
          </a:ln>
        </p:spPr>
        <p:txBody>
          <a:bodyPr wrap="none">
            <a:spAutoFit/>
          </a:bodyPr>
          <a:lstStyle/>
          <a:p>
            <a:r>
              <a:rPr lang="zh-CN" altLang="en-US">
                <a:solidFill>
                  <a:srgbClr val="00FFFF"/>
                </a:solidFill>
                <a:latin typeface="Arial" pitchFamily="34" charset="0"/>
              </a:rPr>
              <a:t>结果：</a:t>
            </a:r>
            <a:r>
              <a:rPr lang="en-US" altLang="zh-CN">
                <a:solidFill>
                  <a:srgbClr val="00FFFF"/>
                </a:solidFill>
                <a:latin typeface="Arial" pitchFamily="34" charset="0"/>
              </a:rPr>
              <a:t>a=13,b=10</a:t>
            </a:r>
          </a:p>
        </p:txBody>
      </p:sp>
      <p:sp>
        <p:nvSpPr>
          <p:cNvPr id="50183" name="Text Box 7"/>
          <p:cNvSpPr txBox="1">
            <a:spLocks noChangeArrowheads="1"/>
          </p:cNvSpPr>
          <p:nvPr/>
        </p:nvSpPr>
        <p:spPr bwMode="auto">
          <a:xfrm>
            <a:off x="6011863" y="5445125"/>
            <a:ext cx="1841500" cy="457200"/>
          </a:xfrm>
          <a:prstGeom prst="rect">
            <a:avLst/>
          </a:prstGeom>
          <a:noFill/>
          <a:ln w="9525">
            <a:noFill/>
            <a:miter lim="800000"/>
            <a:headEnd/>
            <a:tailEnd/>
          </a:ln>
        </p:spPr>
        <p:txBody>
          <a:bodyPr wrap="none">
            <a:spAutoFit/>
          </a:bodyPr>
          <a:lstStyle/>
          <a:p>
            <a:r>
              <a:rPr lang="zh-CN" altLang="en-US">
                <a:solidFill>
                  <a:srgbClr val="FFFF66"/>
                </a:solidFill>
                <a:latin typeface="Arial" pitchFamily="34" charset="0"/>
              </a:rPr>
              <a:t>结果：</a:t>
            </a:r>
            <a:r>
              <a:rPr lang="en-US" altLang="zh-CN">
                <a:solidFill>
                  <a:srgbClr val="FFFF66"/>
                </a:solidFill>
                <a:latin typeface="Arial" pitchFamily="34" charset="0"/>
              </a:rPr>
              <a:t>1234</a:t>
            </a:r>
            <a:r>
              <a:rPr lang="en-US" altLang="zh-CN" sz="1800">
                <a:latin typeface="Arial" pitchFamily="34" charset="0"/>
                <a:ea typeface="宋体"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linds(horizontal)">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blinds(horizontal)">
                                      <p:cBhvr>
                                        <p:cTn id="12"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P spid="50183" grpId="0"/>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en-US" altLang="zh-CN" smtClean="0"/>
              <a:t>p</a:t>
            </a:r>
            <a:r>
              <a:rPr lang="zh-CN" altLang="en-US" smtClean="0"/>
              <a:t>指向字符数组时的</a:t>
            </a:r>
            <a:r>
              <a:rPr lang="zh-CN" altLang="en-US" smtClean="0">
                <a:solidFill>
                  <a:srgbClr val="FF00FF"/>
                </a:solidFill>
                <a:latin typeface="宋体" pitchFamily="2" charset="-122"/>
              </a:rPr>
              <a:t>*</a:t>
            </a:r>
            <a:r>
              <a:rPr lang="en-US" altLang="zh-CN" smtClean="0">
                <a:solidFill>
                  <a:srgbClr val="FF00FF"/>
                </a:solidFill>
              </a:rPr>
              <a:t>p</a:t>
            </a:r>
          </a:p>
        </p:txBody>
      </p:sp>
      <p:sp>
        <p:nvSpPr>
          <p:cNvPr id="20483" name="Rectangle 3"/>
          <p:cNvSpPr>
            <a:spLocks noGrp="1" noRot="1" noChangeArrowheads="1"/>
          </p:cNvSpPr>
          <p:nvPr>
            <p:ph type="body" idx="1"/>
          </p:nvPr>
        </p:nvSpPr>
        <p:spPr/>
        <p:txBody>
          <a:bodyPr/>
          <a:lstStyle/>
          <a:p>
            <a:pPr eaLnBrk="1" hangingPunct="1"/>
            <a:r>
              <a:rPr lang="zh-CN" altLang="en-US" sz="2800" smtClean="0">
                <a:ea typeface="华文细黑" pitchFamily="2" charset="-122"/>
              </a:rPr>
              <a:t>如果</a:t>
            </a:r>
            <a:r>
              <a:rPr lang="en-US" altLang="zh-CN" sz="2800" smtClean="0">
                <a:ea typeface="华文细黑" pitchFamily="2" charset="-122"/>
              </a:rPr>
              <a:t>p</a:t>
            </a:r>
            <a:r>
              <a:rPr lang="zh-CN" altLang="en-US" sz="2800" smtClean="0">
                <a:ea typeface="华文细黑" pitchFamily="2" charset="-122"/>
              </a:rPr>
              <a:t>被定义成指向某个字符数组或某个字符串的指针变量，则*</a:t>
            </a:r>
            <a:r>
              <a:rPr lang="en-US" altLang="zh-CN" sz="2800" smtClean="0">
                <a:ea typeface="华文细黑" pitchFamily="2" charset="-122"/>
              </a:rPr>
              <a:t>p</a:t>
            </a:r>
            <a:r>
              <a:rPr lang="zh-CN" altLang="en-US" sz="2800" smtClean="0">
                <a:ea typeface="华文细黑" pitchFamily="2" charset="-122"/>
              </a:rPr>
              <a:t>代表某个字符。</a:t>
            </a:r>
          </a:p>
          <a:p>
            <a:pPr eaLnBrk="1" hangingPunct="1">
              <a:buFont typeface="Wingdings 2" pitchFamily="18" charset="2"/>
              <a:buNone/>
            </a:pPr>
            <a:r>
              <a:rPr lang="zh-CN" altLang="en-US" sz="2800" smtClean="0">
                <a:ea typeface="华文细黑" pitchFamily="2" charset="-122"/>
              </a:rPr>
              <a:t>   如   </a:t>
            </a:r>
            <a:r>
              <a:rPr lang="en-US" altLang="zh-CN" sz="2800" smtClean="0">
                <a:solidFill>
                  <a:srgbClr val="0000FF"/>
                </a:solidFill>
                <a:ea typeface="华文细黑" pitchFamily="2" charset="-122"/>
              </a:rPr>
              <a:t>char *p, a[3]=”abcd”; p=a;</a:t>
            </a:r>
            <a:r>
              <a:rPr lang="en-US" altLang="zh-CN" sz="2800" smtClean="0">
                <a:ea typeface="华文细黑" pitchFamily="2" charset="-122"/>
              </a:rPr>
              <a:t> *</a:t>
            </a:r>
            <a:r>
              <a:rPr lang="en-US" altLang="zh-CN" sz="2800" smtClean="0">
                <a:solidFill>
                  <a:schemeClr val="tx2"/>
                </a:solidFill>
                <a:ea typeface="华文细黑" pitchFamily="2" charset="-122"/>
              </a:rPr>
              <a:t>p</a:t>
            </a:r>
            <a:r>
              <a:rPr lang="zh-CN" altLang="en-US" sz="2800" smtClean="0">
                <a:ea typeface="华文细黑" pitchFamily="2" charset="-122"/>
              </a:rPr>
              <a:t>代表</a:t>
            </a:r>
            <a:r>
              <a:rPr lang="en-US" altLang="zh-CN" sz="2800" smtClean="0">
                <a:solidFill>
                  <a:schemeClr val="folHlink"/>
                </a:solidFill>
                <a:ea typeface="华文细黑" pitchFamily="2" charset="-122"/>
              </a:rPr>
              <a:t>a</a:t>
            </a:r>
            <a:r>
              <a:rPr lang="zh-CN" altLang="en-US" sz="2800" smtClean="0">
                <a:ea typeface="华文细黑" pitchFamily="2" charset="-122"/>
              </a:rPr>
              <a:t>中的某个字符</a:t>
            </a:r>
            <a:r>
              <a:rPr lang="zh-CN" altLang="en-US" sz="2800" smtClean="0"/>
              <a:t> </a:t>
            </a:r>
          </a:p>
        </p:txBody>
      </p:sp>
      <p:sp>
        <p:nvSpPr>
          <p:cNvPr id="52229" name="Text Box 5"/>
          <p:cNvSpPr txBox="1">
            <a:spLocks noChangeArrowheads="1"/>
          </p:cNvSpPr>
          <p:nvPr/>
        </p:nvSpPr>
        <p:spPr bwMode="auto">
          <a:xfrm>
            <a:off x="615950" y="3348038"/>
            <a:ext cx="3910013" cy="2673350"/>
          </a:xfrm>
          <a:prstGeom prst="rect">
            <a:avLst/>
          </a:prstGeom>
          <a:solidFill>
            <a:srgbClr val="993366"/>
          </a:solidFill>
          <a:ln w="25400">
            <a:solidFill>
              <a:srgbClr val="FF9900"/>
            </a:solidFill>
            <a:miter lim="800000"/>
            <a:headEnd/>
            <a:tailEnd/>
          </a:ln>
        </p:spPr>
        <p:txBody>
          <a:bodyPr wrap="none">
            <a:spAutoFit/>
          </a:bodyPr>
          <a:lstStyle/>
          <a:p>
            <a:r>
              <a:rPr lang="en-US" altLang="zh-CN" b="1">
                <a:solidFill>
                  <a:schemeClr val="bg1"/>
                </a:solidFill>
                <a:latin typeface="Arial" pitchFamily="34" charset="0"/>
                <a:ea typeface="宋体" pitchFamily="2" charset="-122"/>
              </a:rPr>
              <a:t>main()</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char *p,a[12]="abcde";</a:t>
            </a:r>
          </a:p>
          <a:p>
            <a:r>
              <a:rPr lang="en-US" altLang="zh-CN" b="1">
                <a:solidFill>
                  <a:schemeClr val="bg1"/>
                </a:solidFill>
                <a:latin typeface="Arial" pitchFamily="34" charset="0"/>
                <a:ea typeface="宋体" pitchFamily="2" charset="-122"/>
              </a:rPr>
              <a:t>     p=a;</a:t>
            </a:r>
          </a:p>
          <a:p>
            <a:r>
              <a:rPr lang="en-US" altLang="zh-CN" b="1">
                <a:solidFill>
                  <a:schemeClr val="bg1"/>
                </a:solidFill>
                <a:latin typeface="Arial" pitchFamily="34" charset="0"/>
                <a:ea typeface="宋体" pitchFamily="2" charset="-122"/>
              </a:rPr>
              <a:t>     for (;*p;p++)</a:t>
            </a:r>
          </a:p>
          <a:p>
            <a:r>
              <a:rPr lang="en-US" altLang="zh-CN" b="1">
                <a:solidFill>
                  <a:schemeClr val="bg1"/>
                </a:solidFill>
                <a:latin typeface="Arial" pitchFamily="34" charset="0"/>
                <a:ea typeface="宋体" pitchFamily="2" charset="-122"/>
              </a:rPr>
              <a:t>        printf("%c",*p);</a:t>
            </a:r>
          </a:p>
          <a:p>
            <a:r>
              <a:rPr lang="en-US" altLang="zh-CN" b="1">
                <a:solidFill>
                  <a:schemeClr val="bg1"/>
                </a:solidFill>
                <a:latin typeface="Arial" pitchFamily="34" charset="0"/>
                <a:ea typeface="宋体" pitchFamily="2" charset="-122"/>
              </a:rPr>
              <a:t>} </a:t>
            </a:r>
          </a:p>
        </p:txBody>
      </p:sp>
      <p:sp>
        <p:nvSpPr>
          <p:cNvPr id="52230" name="Text Box 6"/>
          <p:cNvSpPr txBox="1">
            <a:spLocks noChangeArrowheads="1"/>
          </p:cNvSpPr>
          <p:nvPr/>
        </p:nvSpPr>
        <p:spPr bwMode="auto">
          <a:xfrm>
            <a:off x="4643438" y="3351213"/>
            <a:ext cx="3673475" cy="2670175"/>
          </a:xfrm>
          <a:prstGeom prst="rect">
            <a:avLst/>
          </a:prstGeom>
          <a:solidFill>
            <a:srgbClr val="0000FF"/>
          </a:solidFill>
          <a:ln w="22225">
            <a:solidFill>
              <a:srgbClr val="FFFF00"/>
            </a:solidFill>
            <a:miter lim="800000"/>
            <a:headEnd/>
            <a:tailEnd/>
          </a:ln>
        </p:spPr>
        <p:txBody>
          <a:bodyPr>
            <a:spAutoFit/>
          </a:bodyPr>
          <a:lstStyle/>
          <a:p>
            <a:r>
              <a:rPr lang="en-US" altLang="zh-CN" b="1">
                <a:solidFill>
                  <a:schemeClr val="bg1"/>
                </a:solidFill>
                <a:latin typeface="Arial" pitchFamily="34" charset="0"/>
                <a:ea typeface="宋体" pitchFamily="2" charset="-122"/>
              </a:rPr>
              <a:t>main()</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char *p;</a:t>
            </a:r>
          </a:p>
          <a:p>
            <a:r>
              <a:rPr lang="en-US" altLang="zh-CN" b="1">
                <a:solidFill>
                  <a:schemeClr val="bg1"/>
                </a:solidFill>
                <a:latin typeface="Arial" pitchFamily="34" charset="0"/>
                <a:ea typeface="宋体" pitchFamily="2" charset="-122"/>
              </a:rPr>
              <a:t>     p="abcde";</a:t>
            </a:r>
          </a:p>
          <a:p>
            <a:r>
              <a:rPr lang="en-US" altLang="zh-CN" b="1">
                <a:solidFill>
                  <a:schemeClr val="bg1"/>
                </a:solidFill>
                <a:latin typeface="Arial" pitchFamily="34" charset="0"/>
                <a:ea typeface="宋体" pitchFamily="2" charset="-122"/>
              </a:rPr>
              <a:t>     for (;*p;p++)</a:t>
            </a:r>
          </a:p>
          <a:p>
            <a:r>
              <a:rPr lang="en-US" altLang="zh-CN" b="1">
                <a:solidFill>
                  <a:schemeClr val="bg1"/>
                </a:solidFill>
                <a:latin typeface="Arial" pitchFamily="34" charset="0"/>
                <a:ea typeface="宋体" pitchFamily="2" charset="-122"/>
              </a:rPr>
              <a:t>         printf("%c",*p);</a:t>
            </a:r>
          </a:p>
          <a:p>
            <a:r>
              <a:rPr lang="en-US" altLang="zh-CN" b="1">
                <a:solidFill>
                  <a:schemeClr val="bg1"/>
                </a:solidFill>
                <a:latin typeface="Arial" pitchFamily="34" charset="0"/>
                <a:ea typeface="宋体" pitchFamily="2" charset="-122"/>
              </a:rPr>
              <a:t>}</a:t>
            </a:r>
          </a:p>
        </p:txBody>
      </p:sp>
      <p:sp>
        <p:nvSpPr>
          <p:cNvPr id="52231" name="AutoShape 7"/>
          <p:cNvSpPr>
            <a:spLocks noChangeArrowheads="1"/>
          </p:cNvSpPr>
          <p:nvPr/>
        </p:nvSpPr>
        <p:spPr bwMode="auto">
          <a:xfrm>
            <a:off x="1763713" y="1196975"/>
            <a:ext cx="4154487" cy="1079500"/>
          </a:xfrm>
          <a:prstGeom prst="cloudCallout">
            <a:avLst>
              <a:gd name="adj1" fmla="val -15037"/>
              <a:gd name="adj2" fmla="val 156028"/>
            </a:avLst>
          </a:prstGeom>
          <a:solidFill>
            <a:schemeClr val="accent1"/>
          </a:solidFill>
          <a:ln w="9525">
            <a:solidFill>
              <a:schemeClr val="tx1"/>
            </a:solidFill>
            <a:round/>
            <a:headEnd/>
            <a:tailEnd/>
          </a:ln>
        </p:spPr>
        <p:txBody>
          <a:bodyPr/>
          <a:lstStyle/>
          <a:p>
            <a:pPr algn="ctr"/>
            <a:r>
              <a:rPr lang="zh-CN" altLang="en-US">
                <a:solidFill>
                  <a:srgbClr val="990000"/>
                </a:solidFill>
                <a:latin typeface="华文细黑" pitchFamily="2" charset="-122"/>
              </a:rPr>
              <a:t>如果直接用</a:t>
            </a:r>
            <a:r>
              <a:rPr lang="en-US" altLang="zh-CN">
                <a:solidFill>
                  <a:srgbClr val="990000"/>
                </a:solidFill>
                <a:latin typeface="Arial" pitchFamily="34" charset="0"/>
              </a:rPr>
              <a:t>a</a:t>
            </a:r>
            <a:r>
              <a:rPr lang="zh-CN" altLang="en-US">
                <a:solidFill>
                  <a:srgbClr val="990000"/>
                </a:solidFill>
                <a:latin typeface="华文细黑" pitchFamily="2" charset="-122"/>
              </a:rPr>
              <a:t>进行循环，行不行？</a:t>
            </a:r>
          </a:p>
        </p:txBody>
      </p:sp>
      <p:sp>
        <p:nvSpPr>
          <p:cNvPr id="52232" name="AutoShape 8"/>
          <p:cNvSpPr>
            <a:spLocks noChangeArrowheads="1"/>
          </p:cNvSpPr>
          <p:nvPr/>
        </p:nvSpPr>
        <p:spPr bwMode="auto">
          <a:xfrm>
            <a:off x="3995738" y="1341438"/>
            <a:ext cx="4321175" cy="1655762"/>
          </a:xfrm>
          <a:prstGeom prst="cloudCallout">
            <a:avLst>
              <a:gd name="adj1" fmla="val -5032"/>
              <a:gd name="adj2" fmla="val 155370"/>
            </a:avLst>
          </a:prstGeom>
          <a:solidFill>
            <a:srgbClr val="00FFFF"/>
          </a:solidFill>
          <a:ln w="9525">
            <a:solidFill>
              <a:srgbClr val="FF3300"/>
            </a:solidFill>
            <a:round/>
            <a:headEnd/>
            <a:tailEnd/>
          </a:ln>
        </p:spPr>
        <p:txBody>
          <a:bodyPr/>
          <a:lstStyle/>
          <a:p>
            <a:pPr algn="ctr"/>
            <a:r>
              <a:rPr lang="zh-CN" altLang="en-US">
                <a:solidFill>
                  <a:srgbClr val="990000"/>
                </a:solidFill>
                <a:latin typeface="Arial" pitchFamily="34" charset="0"/>
              </a:rPr>
              <a:t>在</a:t>
            </a:r>
            <a:r>
              <a:rPr lang="en-US" altLang="zh-CN">
                <a:solidFill>
                  <a:srgbClr val="990000"/>
                </a:solidFill>
                <a:latin typeface="Arial" pitchFamily="34" charset="0"/>
              </a:rPr>
              <a:t>for</a:t>
            </a:r>
            <a:r>
              <a:rPr lang="zh-CN" altLang="en-US">
                <a:solidFill>
                  <a:srgbClr val="990000"/>
                </a:solidFill>
                <a:latin typeface="Arial" pitchFamily="34" charset="0"/>
              </a:rPr>
              <a:t>语句中用*</a:t>
            </a:r>
            <a:r>
              <a:rPr lang="en-US" altLang="zh-CN">
                <a:solidFill>
                  <a:srgbClr val="990000"/>
                </a:solidFill>
                <a:latin typeface="Arial" pitchFamily="34" charset="0"/>
              </a:rPr>
              <a:t>p</a:t>
            </a:r>
            <a:r>
              <a:rPr lang="zh-CN" altLang="en-US">
                <a:solidFill>
                  <a:srgbClr val="990000"/>
                </a:solidFill>
                <a:latin typeface="Arial" pitchFamily="34" charset="0"/>
              </a:rPr>
              <a:t>控制循环，是否适用于数值数组？</a:t>
            </a:r>
          </a:p>
        </p:txBody>
      </p:sp>
      <p:sp>
        <p:nvSpPr>
          <p:cNvPr id="52234" name="Line 10"/>
          <p:cNvSpPr>
            <a:spLocks noChangeShapeType="1"/>
          </p:cNvSpPr>
          <p:nvPr/>
        </p:nvSpPr>
        <p:spPr bwMode="auto">
          <a:xfrm>
            <a:off x="5795963" y="5229225"/>
            <a:ext cx="360362" cy="0"/>
          </a:xfrm>
          <a:prstGeom prst="line">
            <a:avLst/>
          </a:prstGeom>
          <a:noFill/>
          <a:ln w="28575">
            <a:solidFill>
              <a:srgbClr val="FF3300"/>
            </a:solidFill>
            <a:round/>
            <a:headEnd/>
            <a:tailEnd/>
          </a:ln>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additive="base">
                                        <p:cTn id="7" dur="500" fill="hold"/>
                                        <p:tgtEl>
                                          <p:spTgt spid="52229"/>
                                        </p:tgtEl>
                                        <p:attrNameLst>
                                          <p:attrName>ppt_x</p:attrName>
                                        </p:attrNameLst>
                                      </p:cBhvr>
                                      <p:tavLst>
                                        <p:tav tm="0">
                                          <p:val>
                                            <p:strVal val="0-#ppt_w/2"/>
                                          </p:val>
                                        </p:tav>
                                        <p:tav tm="100000">
                                          <p:val>
                                            <p:strVal val="#ppt_x"/>
                                          </p:val>
                                        </p:tav>
                                      </p:tavLst>
                                    </p:anim>
                                    <p:anim calcmode="lin" valueType="num">
                                      <p:cBhvr additive="base">
                                        <p:cTn id="8"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2231"/>
                                        </p:tgtEl>
                                        <p:attrNameLst>
                                          <p:attrName>style.visibility</p:attrName>
                                        </p:attrNameLst>
                                      </p:cBhvr>
                                      <p:to>
                                        <p:strVal val="visible"/>
                                      </p:to>
                                    </p:set>
                                    <p:animEffect transition="in" filter="blinds(horizontal)">
                                      <p:cBhvr>
                                        <p:cTn id="13" dur="500"/>
                                        <p:tgtEl>
                                          <p:spTgt spid="5223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xit" presetSubtype="10" fill="hold" grpId="1" nodeType="clickEffect">
                                  <p:stCondLst>
                                    <p:cond delay="0"/>
                                  </p:stCondLst>
                                  <p:childTnLst>
                                    <p:animEffect transition="out" filter="checkerboard(across)">
                                      <p:cBhvr>
                                        <p:cTn id="17" dur="500"/>
                                        <p:tgtEl>
                                          <p:spTgt spid="52231"/>
                                        </p:tgtEl>
                                      </p:cBhvr>
                                    </p:animEffect>
                                    <p:set>
                                      <p:cBhvr>
                                        <p:cTn id="18" dur="1" fill="hold">
                                          <p:stCondLst>
                                            <p:cond delay="499"/>
                                          </p:stCondLst>
                                        </p:cTn>
                                        <p:tgtEl>
                                          <p:spTgt spid="522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230"/>
                                        </p:tgtEl>
                                        <p:attrNameLst>
                                          <p:attrName>style.visibility</p:attrName>
                                        </p:attrNameLst>
                                      </p:cBhvr>
                                      <p:to>
                                        <p:strVal val="visible"/>
                                      </p:to>
                                    </p:set>
                                    <p:anim calcmode="lin" valueType="num">
                                      <p:cBhvr additive="base">
                                        <p:cTn id="23" dur="500" fill="hold"/>
                                        <p:tgtEl>
                                          <p:spTgt spid="52230"/>
                                        </p:tgtEl>
                                        <p:attrNameLst>
                                          <p:attrName>ppt_x</p:attrName>
                                        </p:attrNameLst>
                                      </p:cBhvr>
                                      <p:tavLst>
                                        <p:tav tm="0">
                                          <p:val>
                                            <p:strVal val="1+#ppt_w/2"/>
                                          </p:val>
                                        </p:tav>
                                        <p:tav tm="100000">
                                          <p:val>
                                            <p:strVal val="#ppt_x"/>
                                          </p:val>
                                        </p:tav>
                                      </p:tavLst>
                                    </p:anim>
                                    <p:anim calcmode="lin" valueType="num">
                                      <p:cBhvr additive="base">
                                        <p:cTn id="24" dur="500" fill="hold"/>
                                        <p:tgtEl>
                                          <p:spTgt spid="5223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2234"/>
                                        </p:tgtEl>
                                        <p:attrNameLst>
                                          <p:attrName>style.visibility</p:attrName>
                                        </p:attrNameLst>
                                      </p:cBhvr>
                                      <p:to>
                                        <p:strVal val="visible"/>
                                      </p:to>
                                    </p:set>
                                    <p:animEffect transition="in" filter="blinds(horizontal)">
                                      <p:cBhvr>
                                        <p:cTn id="29" dur="500"/>
                                        <p:tgtEl>
                                          <p:spTgt spid="522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2232"/>
                                        </p:tgtEl>
                                        <p:attrNameLst>
                                          <p:attrName>style.visibility</p:attrName>
                                        </p:attrNameLst>
                                      </p:cBhvr>
                                      <p:to>
                                        <p:strVal val="visible"/>
                                      </p:to>
                                    </p:set>
                                    <p:animEffect transition="in" filter="blinds(horizontal)">
                                      <p:cBhvr>
                                        <p:cTn id="32" dur="5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p:bldP spid="52230" grpId="0" animBg="1"/>
      <p:bldP spid="52231" grpId="0" animBg="1"/>
      <p:bldP spid="52231" grpId="1" animBg="1"/>
      <p:bldP spid="52232" grpId="0" animBg="1"/>
      <p:bldP spid="522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468313" y="0"/>
            <a:ext cx="8218487" cy="1143000"/>
          </a:xfrm>
          <a:prstGeom prst="rect">
            <a:avLst/>
          </a:prstGeom>
          <a:noFill/>
          <a:ln w="9525">
            <a:noFill/>
            <a:miter lim="800000"/>
            <a:headEnd/>
            <a:tailEnd/>
          </a:ln>
        </p:spPr>
        <p:txBody>
          <a:bodyPr lIns="92075" tIns="46038" rIns="92075" bIns="46038" anchor="ctr"/>
          <a:lstStyle/>
          <a:p>
            <a:r>
              <a:rPr lang="zh-CN" altLang="en-US" sz="3200">
                <a:solidFill>
                  <a:srgbClr val="00FF99"/>
                </a:solidFill>
                <a:ea typeface="黑体" pitchFamily="2" charset="-122"/>
              </a:rPr>
              <a:t>关于语句：</a:t>
            </a:r>
            <a:r>
              <a:rPr lang="zh-CN" altLang="en-US" sz="3200">
                <a:solidFill>
                  <a:schemeClr val="tx2"/>
                </a:solidFill>
              </a:rPr>
              <a:t/>
            </a:r>
            <a:br>
              <a:rPr lang="zh-CN" altLang="en-US" sz="3200">
                <a:solidFill>
                  <a:schemeClr val="tx2"/>
                </a:solidFill>
              </a:rPr>
            </a:br>
            <a:r>
              <a:rPr lang="zh-CN" altLang="en-US" sz="2800">
                <a:solidFill>
                  <a:schemeClr val="tx2"/>
                </a:solidFill>
              </a:rPr>
              <a:t>①</a:t>
            </a:r>
            <a:r>
              <a:rPr lang="zh-CN" altLang="en-US" sz="2800">
                <a:solidFill>
                  <a:schemeClr val="tx2"/>
                </a:solidFill>
                <a:ea typeface="楷体_GB2312" pitchFamily="49" charset="-122"/>
              </a:rPr>
              <a:t>数据类型定义语句</a:t>
            </a:r>
          </a:p>
        </p:txBody>
      </p:sp>
      <p:sp>
        <p:nvSpPr>
          <p:cNvPr id="322565" name="Rectangle 5"/>
          <p:cNvSpPr>
            <a:spLocks noChangeArrowheads="1"/>
          </p:cNvSpPr>
          <p:nvPr/>
        </p:nvSpPr>
        <p:spPr bwMode="auto">
          <a:xfrm>
            <a:off x="395288" y="981075"/>
            <a:ext cx="8748712" cy="5562600"/>
          </a:xfrm>
          <a:prstGeom prst="rect">
            <a:avLst/>
          </a:prstGeom>
          <a:noFill/>
          <a:ln w="9525">
            <a:noFill/>
            <a:miter lim="800000"/>
            <a:headEnd/>
            <a:tailEnd/>
          </a:ln>
          <a:effectLst/>
        </p:spPr>
        <p:txBody>
          <a:bodyPr/>
          <a:lstStyle/>
          <a:p>
            <a:pPr marL="169863" indent="-169863">
              <a:spcBef>
                <a:spcPct val="20000"/>
              </a:spcBef>
              <a:buClr>
                <a:schemeClr val="hlink"/>
              </a:buClr>
              <a:buFont typeface="Wingdings" pitchFamily="2" charset="2"/>
              <a:buChar char="q"/>
              <a:defRPr/>
            </a:pPr>
            <a:r>
              <a:rPr lang="zh-CN" altLang="en-US" sz="3200">
                <a:latin typeface="华文细黑" pitchFamily="2" charset="-122"/>
                <a:ea typeface="华文细黑" pitchFamily="2" charset="-122"/>
              </a:rPr>
              <a:t>语句形式</a:t>
            </a:r>
            <a:r>
              <a:rPr lang="zh-CN" altLang="en-US" sz="3600">
                <a:latin typeface="华文细黑" pitchFamily="2" charset="-122"/>
                <a:ea typeface="华文细黑" pitchFamily="2" charset="-122"/>
              </a:rPr>
              <a:t>       </a:t>
            </a:r>
          </a:p>
          <a:p>
            <a:pPr marL="169863" indent="-169863">
              <a:spcBef>
                <a:spcPct val="20000"/>
              </a:spcBef>
              <a:buClr>
                <a:schemeClr val="hlink"/>
              </a:buClr>
              <a:buFont typeface="Wingdings" pitchFamily="2" charset="2"/>
              <a:buNone/>
              <a:defRPr/>
            </a:pPr>
            <a:r>
              <a:rPr lang="zh-CN" altLang="en-US" sz="3200">
                <a:solidFill>
                  <a:srgbClr val="66FF66"/>
                </a:solidFill>
                <a:latin typeface="华文细黑" pitchFamily="2" charset="-122"/>
                <a:ea typeface="华文细黑" pitchFamily="2" charset="-122"/>
              </a:rPr>
              <a:t>              </a:t>
            </a:r>
            <a:r>
              <a:rPr lang="zh-CN" altLang="en-US" sz="3200" b="1">
                <a:solidFill>
                  <a:srgbClr val="FFFF66"/>
                </a:solidFill>
                <a:latin typeface="Arial" charset="0"/>
                <a:ea typeface="华文细黑" pitchFamily="2" charset="-122"/>
              </a:rPr>
              <a:t>变量类型关键字</a:t>
            </a:r>
            <a:r>
              <a:rPr lang="zh-CN" altLang="en-US" sz="3200">
                <a:solidFill>
                  <a:srgbClr val="66FF66"/>
                </a:solidFill>
                <a:latin typeface="华文细黑" pitchFamily="2" charset="-122"/>
                <a:ea typeface="华文细黑" pitchFamily="2" charset="-122"/>
              </a:rPr>
              <a:t>   变量名；</a:t>
            </a:r>
          </a:p>
          <a:p>
            <a:pPr marL="169863" indent="-169863">
              <a:spcBef>
                <a:spcPct val="20000"/>
              </a:spcBef>
              <a:buClr>
                <a:schemeClr val="hlink"/>
              </a:buClr>
              <a:defRPr/>
            </a:pPr>
            <a:r>
              <a:rPr lang="zh-CN" altLang="en-US" sz="2800">
                <a:solidFill>
                  <a:srgbClr val="66FF66"/>
                </a:solidFill>
              </a:rPr>
              <a:t>      </a:t>
            </a:r>
            <a:r>
              <a:rPr lang="en-US" altLang="zh-CN" sz="3200" b="1">
                <a:solidFill>
                  <a:srgbClr val="FFFF66"/>
                </a:solidFill>
                <a:latin typeface="Arial" charset="0"/>
              </a:rPr>
              <a:t>float  </a:t>
            </a:r>
            <a:r>
              <a:rPr lang="en-US" altLang="zh-CN" sz="3200" b="1">
                <a:solidFill>
                  <a:srgbClr val="66FF66"/>
                </a:solidFill>
                <a:latin typeface="Arial" charset="0"/>
              </a:rPr>
              <a:t>r,s;</a:t>
            </a:r>
            <a:r>
              <a:rPr lang="en-US" altLang="zh-CN" sz="3200" b="1">
                <a:solidFill>
                  <a:srgbClr val="FFFF66"/>
                </a:solidFill>
                <a:latin typeface="Arial" charset="0"/>
              </a:rPr>
              <a:t>               </a:t>
            </a:r>
            <a:r>
              <a:rPr lang="zh-CN" altLang="en-US" sz="2800">
                <a:latin typeface="Arial" charset="0"/>
              </a:rPr>
              <a:t>定义</a:t>
            </a:r>
            <a:r>
              <a:rPr lang="en-US" altLang="zh-CN" sz="2800">
                <a:latin typeface="Arial" charset="0"/>
              </a:rPr>
              <a:t>r</a:t>
            </a:r>
            <a:r>
              <a:rPr lang="zh-CN" altLang="en-US" sz="2800">
                <a:latin typeface="Arial" charset="0"/>
              </a:rPr>
              <a:t>、</a:t>
            </a:r>
            <a:r>
              <a:rPr lang="en-US" altLang="zh-CN" sz="2800">
                <a:latin typeface="Arial" charset="0"/>
              </a:rPr>
              <a:t>s</a:t>
            </a:r>
            <a:r>
              <a:rPr lang="zh-CN" altLang="en-US" sz="2800">
                <a:latin typeface="Arial" charset="0"/>
              </a:rPr>
              <a:t>为单精度实型变量</a:t>
            </a:r>
            <a:r>
              <a:rPr lang="zh-CN" altLang="en-US" sz="3200" b="1">
                <a:solidFill>
                  <a:srgbClr val="FFFF66"/>
                </a:solidFill>
                <a:latin typeface="Arial" charset="0"/>
              </a:rPr>
              <a:t>  </a:t>
            </a:r>
          </a:p>
          <a:p>
            <a:pPr marL="169863" indent="-169863">
              <a:spcBef>
                <a:spcPct val="20000"/>
              </a:spcBef>
              <a:buClr>
                <a:schemeClr val="hlink"/>
              </a:buClr>
              <a:defRPr/>
            </a:pPr>
            <a:r>
              <a:rPr lang="zh-CN" altLang="en-US" sz="3200" b="1">
                <a:solidFill>
                  <a:srgbClr val="FFFF66"/>
                </a:solidFill>
                <a:latin typeface="Arial" charset="0"/>
              </a:rPr>
              <a:t>     </a:t>
            </a:r>
            <a:r>
              <a:rPr lang="en-US" altLang="zh-CN" sz="3200" b="1">
                <a:solidFill>
                  <a:srgbClr val="FFFF66"/>
                </a:solidFill>
                <a:latin typeface="Arial" charset="0"/>
              </a:rPr>
              <a:t>int  </a:t>
            </a:r>
            <a:r>
              <a:rPr lang="en-US" altLang="zh-CN" sz="3200" b="1">
                <a:solidFill>
                  <a:srgbClr val="66FF66"/>
                </a:solidFill>
                <a:latin typeface="Arial" charset="0"/>
              </a:rPr>
              <a:t>r,s;</a:t>
            </a:r>
            <a:r>
              <a:rPr lang="en-US" altLang="zh-CN" sz="3200" b="1">
                <a:solidFill>
                  <a:srgbClr val="FFFF66"/>
                </a:solidFill>
                <a:latin typeface="Arial" charset="0"/>
              </a:rPr>
              <a:t>                  </a:t>
            </a:r>
            <a:r>
              <a:rPr lang="zh-CN" altLang="en-US" sz="2800">
                <a:latin typeface="Arial" charset="0"/>
              </a:rPr>
              <a:t>定义</a:t>
            </a:r>
            <a:r>
              <a:rPr lang="en-US" altLang="zh-CN" sz="2800">
                <a:latin typeface="Arial" charset="0"/>
              </a:rPr>
              <a:t>r</a:t>
            </a:r>
            <a:r>
              <a:rPr lang="zh-CN" altLang="en-US" sz="2800">
                <a:latin typeface="Arial" charset="0"/>
              </a:rPr>
              <a:t>、</a:t>
            </a:r>
            <a:r>
              <a:rPr lang="en-US" altLang="zh-CN" sz="2800">
                <a:latin typeface="Arial" charset="0"/>
              </a:rPr>
              <a:t>s</a:t>
            </a:r>
            <a:r>
              <a:rPr lang="zh-CN" altLang="en-US" sz="2800">
                <a:latin typeface="Arial" charset="0"/>
              </a:rPr>
              <a:t>为整型变量</a:t>
            </a:r>
          </a:p>
          <a:p>
            <a:pPr marL="169863" indent="-169863">
              <a:spcBef>
                <a:spcPct val="20000"/>
              </a:spcBef>
              <a:buClr>
                <a:schemeClr val="hlink"/>
              </a:buClr>
              <a:defRPr/>
            </a:pPr>
            <a:endParaRPr lang="zh-CN" altLang="en-US" sz="1200">
              <a:solidFill>
                <a:srgbClr val="FF3300"/>
              </a:solidFill>
            </a:endParaRPr>
          </a:p>
          <a:p>
            <a:pPr marL="169863" indent="-169863">
              <a:spcBef>
                <a:spcPct val="20000"/>
              </a:spcBef>
              <a:buClr>
                <a:schemeClr val="hlink"/>
              </a:buClr>
              <a:defRPr/>
            </a:pPr>
            <a:r>
              <a:rPr lang="en-US" altLang="zh-CN" sz="2800">
                <a:solidFill>
                  <a:srgbClr val="FF3300"/>
                </a:solidFill>
              </a:rPr>
              <a:t>【</a:t>
            </a:r>
            <a:r>
              <a:rPr lang="zh-CN" altLang="en-US" sz="2800">
                <a:solidFill>
                  <a:srgbClr val="FF3300"/>
                </a:solidFill>
                <a:ea typeface="楷体_GB2312" pitchFamily="49" charset="-122"/>
              </a:rPr>
              <a:t>注意</a:t>
            </a:r>
            <a:r>
              <a:rPr lang="en-US" altLang="zh-CN" sz="2800">
                <a:solidFill>
                  <a:srgbClr val="FF3300"/>
                </a:solidFill>
              </a:rPr>
              <a:t>】</a:t>
            </a:r>
            <a:r>
              <a:rPr lang="zh-CN" altLang="en-US" sz="2800">
                <a:solidFill>
                  <a:srgbClr val="66FF66"/>
                </a:solidFill>
                <a:latin typeface="华文细黑" pitchFamily="2" charset="-122"/>
                <a:ea typeface="华文细黑" pitchFamily="2" charset="-122"/>
              </a:rPr>
              <a:t>在</a:t>
            </a:r>
            <a:r>
              <a:rPr lang="en-US" altLang="zh-CN" sz="2800">
                <a:solidFill>
                  <a:srgbClr val="66FF66"/>
                </a:solidFill>
                <a:latin typeface="华文细黑" pitchFamily="2" charset="-122"/>
                <a:ea typeface="华文细黑" pitchFamily="2" charset="-122"/>
              </a:rPr>
              <a:t>C</a:t>
            </a:r>
            <a:r>
              <a:rPr lang="zh-CN" altLang="en-US" sz="2800">
                <a:solidFill>
                  <a:srgbClr val="66FF66"/>
                </a:solidFill>
                <a:latin typeface="华文细黑" pitchFamily="2" charset="-122"/>
                <a:ea typeface="华文细黑" pitchFamily="2" charset="-122"/>
              </a:rPr>
              <a:t>语言程序中</a:t>
            </a:r>
            <a:r>
              <a:rPr lang="en-US" altLang="zh-CN" sz="2800">
                <a:solidFill>
                  <a:srgbClr val="66FF66"/>
                </a:solidFill>
                <a:latin typeface="华文细黑" pitchFamily="2" charset="-122"/>
                <a:ea typeface="华文细黑" pitchFamily="2" charset="-122"/>
              </a:rPr>
              <a:t>,</a:t>
            </a:r>
            <a:r>
              <a:rPr lang="zh-CN" altLang="en-US" sz="2800">
                <a:solidFill>
                  <a:srgbClr val="66FF66"/>
                </a:solidFill>
                <a:latin typeface="华文细黑" pitchFamily="2" charset="-122"/>
                <a:ea typeface="华文细黑" pitchFamily="2" charset="-122"/>
              </a:rPr>
              <a:t>所有变量都要先定义后使用，否则就会出现编译错误提示，如：</a:t>
            </a:r>
          </a:p>
          <a:p>
            <a:pPr marL="169863" indent="-169863">
              <a:spcBef>
                <a:spcPct val="20000"/>
              </a:spcBef>
              <a:buClr>
                <a:schemeClr val="hlink"/>
              </a:buClr>
              <a:buFont typeface="Wingdings" pitchFamily="2" charset="2"/>
              <a:buNone/>
              <a:defRPr/>
            </a:pPr>
            <a:r>
              <a:rPr lang="zh-CN" altLang="en-US" sz="3200"/>
              <a:t>   </a:t>
            </a:r>
            <a:r>
              <a:rPr lang="en-US" altLang="zh-CN" sz="2800" i="1"/>
              <a:t>Error:</a:t>
            </a:r>
            <a:r>
              <a:rPr lang="en-US" altLang="zh-CN" sz="2800"/>
              <a:t>    </a:t>
            </a:r>
            <a:r>
              <a:rPr lang="en-US" altLang="zh-CN" sz="2800" i="1"/>
              <a:t>Undefined symbol  </a:t>
            </a:r>
            <a:r>
              <a:rPr lang="en-US" altLang="zh-CN" sz="2800" i="1">
                <a:latin typeface="Arial"/>
              </a:rPr>
              <a:t>‘</a:t>
            </a:r>
            <a:r>
              <a:rPr lang="en-US" altLang="zh-CN" sz="2800" i="1"/>
              <a:t> a</a:t>
            </a:r>
            <a:r>
              <a:rPr lang="en-US" altLang="zh-CN" sz="2800" i="1">
                <a:latin typeface="Arial"/>
              </a:rPr>
              <a:t>’</a:t>
            </a:r>
            <a:r>
              <a:rPr lang="en-US" altLang="zh-CN" sz="2800" i="1"/>
              <a:t>     in  function  main</a:t>
            </a:r>
          </a:p>
          <a:p>
            <a:pPr marL="169863" indent="-169863">
              <a:spcBef>
                <a:spcPct val="20000"/>
              </a:spcBef>
              <a:buClr>
                <a:schemeClr val="hlink"/>
              </a:buClr>
              <a:buFont typeface="Wingdings" pitchFamily="2" charset="2"/>
              <a:buNone/>
              <a:defRPr/>
            </a:pPr>
            <a:r>
              <a:rPr lang="en-US" altLang="zh-CN" sz="3200"/>
              <a:t>                     </a:t>
            </a:r>
            <a:r>
              <a:rPr lang="en-US" altLang="zh-CN" sz="3200" b="1" i="1">
                <a:hlinkClick r:id="rId2" action="ppaction://hlinkfile"/>
              </a:rPr>
              <a:t>Let</a:t>
            </a:r>
            <a:r>
              <a:rPr lang="en-US" altLang="zh-CN" sz="3200" b="1" i="1">
                <a:latin typeface="Arial"/>
                <a:hlinkClick r:id="rId2" action="ppaction://hlinkfile"/>
              </a:rPr>
              <a:t>’</a:t>
            </a:r>
            <a:r>
              <a:rPr lang="en-US" altLang="zh-CN" sz="3200" b="1" i="1">
                <a:hlinkClick r:id="rId2" action="ppaction://hlinkfile"/>
              </a:rPr>
              <a:t>s  try</a:t>
            </a:r>
            <a:r>
              <a:rPr lang="en-US" altLang="zh-CN" sz="3200" b="1" i="1">
                <a:solidFill>
                  <a:schemeClr val="bg1"/>
                </a:solidFill>
                <a:effectDag name="">
                  <a:cont type="tree" name="">
                    <a:effect ref="fillLine"/>
                    <a:outerShdw dist="38100" dir="13500000" algn="br">
                      <a:srgbClr val="000000"/>
                    </a:outerShdw>
                  </a:cont>
                  <a:cont type="tree" name="">
                    <a:effect ref="fillLine"/>
                    <a:outerShdw dist="38100" dir="2700000" algn="tl">
                      <a:srgbClr val="000000"/>
                    </a:outerShdw>
                  </a:cont>
                  <a:effect ref="fillLine"/>
                </a:effectDag>
                <a:latin typeface="Arial"/>
                <a:hlinkClick r:id="rId2" action="ppaction://hlinkfile"/>
              </a:rPr>
              <a:t>…</a:t>
            </a:r>
            <a:endParaRPr lang="en-US" altLang="zh-CN" sz="3200" b="1" i="1">
              <a:solidFill>
                <a:schemeClr val="bg1"/>
              </a:solidFill>
              <a:effectDag name="">
                <a:cont type="tree" name="">
                  <a:effect ref="fillLine"/>
                  <a:outerShdw dist="38100" dir="13500000" algn="br">
                    <a:srgbClr val="000000"/>
                  </a:outerShdw>
                </a:cont>
                <a:cont type="tree" name="">
                  <a:effect ref="fillLine"/>
                  <a:outerShdw dist="38100" dir="2700000" algn="tl">
                    <a:srgbClr val="000000"/>
                  </a:outerShdw>
                </a:cont>
                <a:effect ref="fillLine"/>
              </a:effectDag>
            </a:endParaRPr>
          </a:p>
        </p:txBody>
      </p:sp>
      <p:sp>
        <p:nvSpPr>
          <p:cNvPr id="322566" name="Rectangle 6"/>
          <p:cNvSpPr>
            <a:spLocks noChangeArrowheads="1"/>
          </p:cNvSpPr>
          <p:nvPr/>
        </p:nvSpPr>
        <p:spPr bwMode="auto">
          <a:xfrm>
            <a:off x="468313" y="2781300"/>
            <a:ext cx="8351837" cy="3455988"/>
          </a:xfrm>
          <a:prstGeom prst="rect">
            <a:avLst/>
          </a:prstGeom>
          <a:solidFill>
            <a:srgbClr val="FFCC99"/>
          </a:solidFill>
          <a:ln w="9525">
            <a:noFill/>
            <a:miter lim="800000"/>
            <a:headEnd/>
            <a:tailEnd/>
          </a:ln>
        </p:spPr>
        <p:txBody>
          <a:bodyPr wrap="none"/>
          <a:lstStyle/>
          <a:p>
            <a:pPr>
              <a:spcBef>
                <a:spcPct val="20000"/>
              </a:spcBef>
              <a:buClr>
                <a:schemeClr val="tx2"/>
              </a:buClr>
              <a:buSzPct val="75000"/>
              <a:buFont typeface="Wingdings" pitchFamily="2" charset="2"/>
              <a:buNone/>
            </a:pPr>
            <a:r>
              <a:rPr kumimoji="1" lang="zh-CN" altLang="en-US" sz="2400">
                <a:solidFill>
                  <a:srgbClr val="006600"/>
                </a:solidFill>
                <a:latin typeface="Arial" charset="0"/>
                <a:ea typeface="华文细黑" pitchFamily="2" charset="-122"/>
              </a:rPr>
              <a:t>变量类型关键字</a:t>
            </a:r>
          </a:p>
          <a:p>
            <a:pPr>
              <a:spcBef>
                <a:spcPct val="20000"/>
              </a:spcBef>
              <a:buClr>
                <a:schemeClr val="tx2"/>
              </a:buClr>
              <a:buSzPct val="75000"/>
              <a:buFont typeface="Wingdings" pitchFamily="2" charset="2"/>
              <a:buNone/>
            </a:pPr>
            <a:r>
              <a:rPr kumimoji="1" lang="zh-CN" altLang="en-US" sz="2400">
                <a:solidFill>
                  <a:srgbClr val="FF3300"/>
                </a:solidFill>
                <a:latin typeface="Arial" charset="0"/>
                <a:ea typeface="华文细黑" pitchFamily="2" charset="-122"/>
              </a:rPr>
              <a:t> 字符型（描述文字性的数据）         </a:t>
            </a:r>
            <a:r>
              <a:rPr kumimoji="1" lang="en-US" altLang="zh-CN" sz="3200">
                <a:solidFill>
                  <a:srgbClr val="990033"/>
                </a:solidFill>
                <a:latin typeface="Arial" charset="0"/>
                <a:ea typeface="华文细黑" pitchFamily="2" charset="-122"/>
                <a:cs typeface="Arial Unicode MS" pitchFamily="34" charset="-122"/>
              </a:rPr>
              <a:t>char</a:t>
            </a:r>
          </a:p>
          <a:p>
            <a:pPr>
              <a:spcBef>
                <a:spcPct val="20000"/>
              </a:spcBef>
              <a:buClr>
                <a:schemeClr val="tx2"/>
              </a:buClr>
              <a:buSzPct val="75000"/>
              <a:buFont typeface="Wingdings" pitchFamily="2" charset="2"/>
              <a:buNone/>
            </a:pPr>
            <a:r>
              <a:rPr kumimoji="1" lang="en-US" altLang="zh-CN" sz="2400">
                <a:solidFill>
                  <a:srgbClr val="FF3300"/>
                </a:solidFill>
                <a:latin typeface="Arial" charset="0"/>
                <a:ea typeface="华文细黑" pitchFamily="2" charset="-122"/>
              </a:rPr>
              <a:t> </a:t>
            </a:r>
            <a:r>
              <a:rPr kumimoji="1" lang="zh-CN" altLang="en-US" sz="2400">
                <a:solidFill>
                  <a:srgbClr val="FF3300"/>
                </a:solidFill>
                <a:latin typeface="Arial" charset="0"/>
                <a:ea typeface="华文细黑" pitchFamily="2" charset="-122"/>
              </a:rPr>
              <a:t>数值型</a:t>
            </a:r>
            <a:r>
              <a:rPr kumimoji="1" lang="en-US" altLang="zh-CN" sz="2400">
                <a:solidFill>
                  <a:srgbClr val="FF3300"/>
                </a:solidFill>
                <a:latin typeface="Arial" charset="0"/>
                <a:ea typeface="华文细黑" pitchFamily="2" charset="-122"/>
              </a:rPr>
              <a:t>: </a:t>
            </a:r>
          </a:p>
          <a:p>
            <a:pPr>
              <a:spcBef>
                <a:spcPct val="20000"/>
              </a:spcBef>
              <a:buClr>
                <a:schemeClr val="tx2"/>
              </a:buClr>
              <a:buSzPct val="75000"/>
              <a:buFont typeface="Wingdings" pitchFamily="2" charset="2"/>
              <a:buNone/>
            </a:pPr>
            <a:r>
              <a:rPr kumimoji="1" lang="en-US" altLang="zh-CN" sz="2400">
                <a:solidFill>
                  <a:srgbClr val="FF3300"/>
                </a:solidFill>
                <a:latin typeface="Arial" charset="0"/>
                <a:ea typeface="华文细黑" pitchFamily="2" charset="-122"/>
              </a:rPr>
              <a:t> </a:t>
            </a:r>
            <a:r>
              <a:rPr kumimoji="1" lang="en-US" altLang="zh-CN" sz="1400">
                <a:solidFill>
                  <a:srgbClr val="669900"/>
                </a:solidFill>
                <a:latin typeface="Arial" charset="0"/>
                <a:ea typeface="华文细黑" pitchFamily="2" charset="-122"/>
              </a:rPr>
              <a:t>■</a:t>
            </a:r>
            <a:r>
              <a:rPr kumimoji="1" lang="zh-CN" altLang="en-US" sz="2400">
                <a:solidFill>
                  <a:srgbClr val="FF33CC"/>
                </a:solidFill>
                <a:latin typeface="Arial" charset="0"/>
                <a:ea typeface="华文细黑" pitchFamily="2" charset="-122"/>
              </a:rPr>
              <a:t>整型（在机内是准确表示的</a:t>
            </a:r>
            <a:r>
              <a:rPr kumimoji="1" lang="en-US" altLang="zh-CN" sz="2400">
                <a:solidFill>
                  <a:srgbClr val="FF33CC"/>
                </a:solidFill>
                <a:latin typeface="Arial" charset="0"/>
                <a:ea typeface="华文细黑" pitchFamily="2" charset="-122"/>
              </a:rPr>
              <a:t>)   </a:t>
            </a:r>
            <a:r>
              <a:rPr kumimoji="1" lang="en-US" altLang="zh-CN" sz="2400">
                <a:solidFill>
                  <a:srgbClr val="FF3300"/>
                </a:solidFill>
                <a:latin typeface="Arial" charset="0"/>
                <a:ea typeface="华文细黑" pitchFamily="2" charset="-122"/>
              </a:rPr>
              <a:t>       </a:t>
            </a:r>
            <a:r>
              <a:rPr kumimoji="1" lang="en-US" altLang="zh-CN" sz="3200">
                <a:solidFill>
                  <a:srgbClr val="990033"/>
                </a:solidFill>
                <a:latin typeface="Arial" charset="0"/>
                <a:ea typeface="华文细黑" pitchFamily="2" charset="-122"/>
              </a:rPr>
              <a:t>int</a:t>
            </a:r>
          </a:p>
          <a:p>
            <a:pPr>
              <a:spcBef>
                <a:spcPct val="20000"/>
              </a:spcBef>
              <a:buClr>
                <a:schemeClr val="tx2"/>
              </a:buClr>
              <a:buSzPct val="75000"/>
              <a:buFont typeface="Wingdings" pitchFamily="2" charset="2"/>
              <a:buNone/>
            </a:pPr>
            <a:r>
              <a:rPr kumimoji="1" lang="en-US" altLang="zh-CN" sz="2400">
                <a:solidFill>
                  <a:srgbClr val="FF3300"/>
                </a:solidFill>
                <a:latin typeface="Arial" charset="0"/>
                <a:ea typeface="华文细黑" pitchFamily="2" charset="-122"/>
              </a:rPr>
              <a:t> </a:t>
            </a:r>
            <a:r>
              <a:rPr kumimoji="1" lang="en-US" altLang="zh-CN" sz="1400">
                <a:solidFill>
                  <a:srgbClr val="669900"/>
                </a:solidFill>
                <a:latin typeface="Arial" charset="0"/>
                <a:ea typeface="华文细黑" pitchFamily="2" charset="-122"/>
              </a:rPr>
              <a:t>■</a:t>
            </a:r>
            <a:r>
              <a:rPr kumimoji="1" lang="zh-CN" altLang="en-US" sz="2400">
                <a:solidFill>
                  <a:srgbClr val="FF33CC"/>
                </a:solidFill>
                <a:latin typeface="Arial" charset="0"/>
                <a:ea typeface="华文细黑" pitchFamily="2" charset="-122"/>
              </a:rPr>
              <a:t>实型（在机内一般是近似表示的</a:t>
            </a:r>
            <a:r>
              <a:rPr kumimoji="1" lang="en-US" altLang="zh-CN" sz="2400">
                <a:solidFill>
                  <a:srgbClr val="FF33CC"/>
                </a:solidFill>
                <a:latin typeface="Arial" charset="0"/>
                <a:ea typeface="华文细黑" pitchFamily="2" charset="-122"/>
              </a:rPr>
              <a:t>)  </a:t>
            </a:r>
            <a:r>
              <a:rPr kumimoji="1" lang="en-US" altLang="zh-CN" sz="3200">
                <a:solidFill>
                  <a:srgbClr val="990033"/>
                </a:solidFill>
                <a:latin typeface="Arial" charset="0"/>
                <a:ea typeface="华文细黑" pitchFamily="2" charset="-122"/>
              </a:rPr>
              <a:t>float   </a:t>
            </a:r>
            <a:r>
              <a:rPr kumimoji="1" lang="en-US" altLang="zh-CN" sz="2400">
                <a:solidFill>
                  <a:srgbClr val="FF3300"/>
                </a:solidFill>
                <a:latin typeface="Arial" charset="0"/>
                <a:ea typeface="华文细黑" pitchFamily="2" charset="-122"/>
              </a:rPr>
              <a:t>(</a:t>
            </a:r>
            <a:r>
              <a:rPr kumimoji="1" lang="zh-CN" altLang="en-US" sz="2400">
                <a:solidFill>
                  <a:srgbClr val="FF3300"/>
                </a:solidFill>
                <a:latin typeface="Arial" charset="0"/>
                <a:ea typeface="华文细黑" pitchFamily="2" charset="-122"/>
              </a:rPr>
              <a:t>有效数字</a:t>
            </a:r>
            <a:r>
              <a:rPr kumimoji="1" lang="en-US" altLang="zh-CN" sz="2400">
                <a:solidFill>
                  <a:srgbClr val="FF3300"/>
                </a:solidFill>
                <a:latin typeface="Arial" charset="0"/>
                <a:ea typeface="华文细黑" pitchFamily="2" charset="-122"/>
              </a:rPr>
              <a:t>6</a:t>
            </a:r>
            <a:r>
              <a:rPr kumimoji="1" lang="zh-CN" altLang="en-US" sz="2400">
                <a:solidFill>
                  <a:srgbClr val="FF3300"/>
                </a:solidFill>
                <a:latin typeface="Arial" charset="0"/>
                <a:ea typeface="华文细黑" pitchFamily="2" charset="-122"/>
              </a:rPr>
              <a:t>位）</a:t>
            </a:r>
          </a:p>
          <a:p>
            <a:pPr>
              <a:spcBef>
                <a:spcPct val="20000"/>
              </a:spcBef>
              <a:buClr>
                <a:schemeClr val="tx2"/>
              </a:buClr>
              <a:buSzPct val="75000"/>
              <a:buFont typeface="Wingdings" pitchFamily="2" charset="2"/>
              <a:buNone/>
            </a:pPr>
            <a:r>
              <a:rPr kumimoji="1" lang="zh-CN" altLang="en-US" sz="2400">
                <a:solidFill>
                  <a:srgbClr val="FF3300"/>
                </a:solidFill>
                <a:latin typeface="Arial" charset="0"/>
                <a:ea typeface="华文细黑" pitchFamily="2" charset="-122"/>
              </a:rPr>
              <a:t>　　　　　　　　　　　　　　　  </a:t>
            </a:r>
            <a:r>
              <a:rPr kumimoji="1" lang="en-US" altLang="zh-CN" sz="3200">
                <a:solidFill>
                  <a:srgbClr val="990033"/>
                </a:solidFill>
                <a:latin typeface="Arial" charset="0"/>
                <a:ea typeface="华文细黑" pitchFamily="2" charset="-122"/>
              </a:rPr>
              <a:t>double</a:t>
            </a:r>
            <a:r>
              <a:rPr kumimoji="1" lang="en-US" altLang="zh-CN" sz="2400">
                <a:solidFill>
                  <a:srgbClr val="FF3300"/>
                </a:solidFill>
                <a:latin typeface="Arial" charset="0"/>
                <a:ea typeface="华文细黑" pitchFamily="2" charset="-122"/>
              </a:rPr>
              <a:t>(</a:t>
            </a:r>
            <a:r>
              <a:rPr kumimoji="1" lang="zh-CN" altLang="en-US" sz="2400">
                <a:solidFill>
                  <a:srgbClr val="FF3300"/>
                </a:solidFill>
                <a:latin typeface="Arial" charset="0"/>
                <a:ea typeface="华文细黑" pitchFamily="2" charset="-122"/>
              </a:rPr>
              <a:t>有效数字</a:t>
            </a:r>
            <a:r>
              <a:rPr kumimoji="1" lang="en-US" altLang="zh-CN" sz="2400">
                <a:solidFill>
                  <a:srgbClr val="FF3300"/>
                </a:solidFill>
                <a:latin typeface="Arial" charset="0"/>
                <a:ea typeface="华文细黑" pitchFamily="2" charset="-122"/>
              </a:rPr>
              <a:t>16</a:t>
            </a:r>
            <a:r>
              <a:rPr kumimoji="1" lang="zh-CN" altLang="en-US" sz="2400">
                <a:solidFill>
                  <a:srgbClr val="FF3300"/>
                </a:solidFill>
                <a:latin typeface="Arial" charset="0"/>
              </a:rPr>
              <a:t>位</a:t>
            </a:r>
            <a:r>
              <a:rPr kumimoji="1" lang="en-US" altLang="zh-CN" sz="2400">
                <a:solidFill>
                  <a:srgbClr val="FF3300"/>
                </a:solidFill>
                <a:latin typeface="Arial" charset="0"/>
              </a:rPr>
              <a:t>)</a:t>
            </a:r>
          </a:p>
        </p:txBody>
      </p:sp>
      <p:sp>
        <p:nvSpPr>
          <p:cNvPr id="322567" name="Rectangle 7"/>
          <p:cNvSpPr>
            <a:spLocks noChangeArrowheads="1"/>
          </p:cNvSpPr>
          <p:nvPr/>
        </p:nvSpPr>
        <p:spPr bwMode="auto">
          <a:xfrm>
            <a:off x="611188" y="3068638"/>
            <a:ext cx="8281987" cy="3455987"/>
          </a:xfrm>
          <a:prstGeom prst="rect">
            <a:avLst/>
          </a:prstGeom>
          <a:solidFill>
            <a:srgbClr val="993300"/>
          </a:solidFill>
          <a:ln w="9525">
            <a:noFill/>
            <a:miter lim="800000"/>
            <a:headEnd/>
            <a:tailEnd/>
          </a:ln>
        </p:spPr>
        <p:txBody>
          <a:bodyPr wrap="none"/>
          <a:lstStyle/>
          <a:p>
            <a:pPr>
              <a:spcBef>
                <a:spcPct val="20000"/>
              </a:spcBef>
              <a:buClr>
                <a:schemeClr val="tx2"/>
              </a:buClr>
              <a:buSzPct val="75000"/>
              <a:buFont typeface="Wingdings" pitchFamily="2" charset="2"/>
              <a:buNone/>
            </a:pPr>
            <a:r>
              <a:rPr kumimoji="1" lang="zh-CN" altLang="en-US" sz="2400">
                <a:latin typeface="黑体" pitchFamily="2" charset="-122"/>
                <a:ea typeface="黑体" pitchFamily="2" charset="-122"/>
              </a:rPr>
              <a:t>变量名      </a:t>
            </a:r>
            <a:r>
              <a:rPr kumimoji="1" lang="en-US" altLang="zh-CN" sz="2400" i="1">
                <a:latin typeface="黑体" pitchFamily="2" charset="-122"/>
                <a:ea typeface="黑体" pitchFamily="2" charset="-122"/>
              </a:rPr>
              <a:t>P40</a:t>
            </a:r>
          </a:p>
          <a:p>
            <a:pPr>
              <a:spcBef>
                <a:spcPct val="20000"/>
              </a:spcBef>
              <a:buClr>
                <a:schemeClr val="tx2"/>
              </a:buClr>
              <a:buSzPct val="75000"/>
              <a:buFont typeface="Wingdings" pitchFamily="2" charset="2"/>
              <a:buNone/>
            </a:pPr>
            <a:r>
              <a:rPr kumimoji="1" lang="en-US" altLang="zh-CN" sz="2400">
                <a:latin typeface="黑体" pitchFamily="2" charset="-122"/>
                <a:ea typeface="黑体" pitchFamily="2" charset="-122"/>
              </a:rPr>
              <a:t>C</a:t>
            </a:r>
            <a:r>
              <a:rPr kumimoji="1" lang="zh-CN" altLang="en-US" sz="2400">
                <a:latin typeface="黑体" pitchFamily="2" charset="-122"/>
                <a:ea typeface="黑体" pitchFamily="2" charset="-122"/>
              </a:rPr>
              <a:t>语言标识符（变量名、符号常量名、函数名等）命名：</a:t>
            </a:r>
          </a:p>
          <a:p>
            <a:pPr>
              <a:spcBef>
                <a:spcPct val="20000"/>
              </a:spcBef>
              <a:buClr>
                <a:schemeClr val="tx2"/>
              </a:buClr>
              <a:buSzPct val="75000"/>
              <a:buFont typeface="Wingdings" pitchFamily="2" charset="2"/>
              <a:buNone/>
            </a:pPr>
            <a:r>
              <a:rPr kumimoji="1" lang="zh-CN" altLang="en-US" sz="2400">
                <a:latin typeface="黑体" pitchFamily="2" charset="-122"/>
                <a:ea typeface="黑体" pitchFamily="2" charset="-122"/>
              </a:rPr>
              <a:t> </a:t>
            </a:r>
            <a:r>
              <a:rPr kumimoji="1" lang="zh-CN" altLang="en-US" sz="1400">
                <a:latin typeface="黑体" pitchFamily="2" charset="-122"/>
                <a:ea typeface="黑体" pitchFamily="2" charset="-122"/>
              </a:rPr>
              <a:t>■</a:t>
            </a:r>
            <a:r>
              <a:rPr kumimoji="1" lang="zh-CN" altLang="en-US" sz="2400">
                <a:latin typeface="黑体" pitchFamily="2" charset="-122"/>
                <a:ea typeface="黑体" pitchFamily="2" charset="-122"/>
              </a:rPr>
              <a:t>组成：字母、数字、下划线</a:t>
            </a:r>
          </a:p>
          <a:p>
            <a:pPr>
              <a:spcBef>
                <a:spcPct val="20000"/>
              </a:spcBef>
              <a:buClr>
                <a:schemeClr val="tx2"/>
              </a:buClr>
              <a:buSzPct val="75000"/>
              <a:buFont typeface="Wingdings" pitchFamily="2" charset="2"/>
              <a:buNone/>
            </a:pPr>
            <a:r>
              <a:rPr kumimoji="1" lang="zh-CN" altLang="en-US" sz="2400">
                <a:latin typeface="黑体" pitchFamily="2" charset="-122"/>
                <a:ea typeface="黑体" pitchFamily="2" charset="-122"/>
              </a:rPr>
              <a:t> </a:t>
            </a:r>
            <a:r>
              <a:rPr kumimoji="1" lang="zh-CN" altLang="en-US" sz="1400">
                <a:latin typeface="黑体" pitchFamily="2" charset="-122"/>
                <a:ea typeface="黑体" pitchFamily="2" charset="-122"/>
              </a:rPr>
              <a:t>■</a:t>
            </a:r>
            <a:r>
              <a:rPr kumimoji="1" lang="zh-CN" altLang="en-US" sz="2400">
                <a:latin typeface="黑体" pitchFamily="2" charset="-122"/>
                <a:ea typeface="黑体" pitchFamily="2" charset="-122"/>
              </a:rPr>
              <a:t>开头：字母、下划线</a:t>
            </a:r>
          </a:p>
          <a:p>
            <a:pPr>
              <a:spcBef>
                <a:spcPct val="20000"/>
              </a:spcBef>
              <a:buClr>
                <a:schemeClr val="tx2"/>
              </a:buClr>
              <a:buSzPct val="75000"/>
              <a:buFont typeface="Wingdings" pitchFamily="2" charset="2"/>
              <a:buNone/>
            </a:pPr>
            <a:r>
              <a:rPr kumimoji="1" lang="zh-CN" altLang="en-US" sz="2400">
                <a:latin typeface="黑体" pitchFamily="2" charset="-122"/>
                <a:ea typeface="黑体" pitchFamily="2" charset="-122"/>
              </a:rPr>
              <a:t> </a:t>
            </a:r>
            <a:r>
              <a:rPr kumimoji="1" lang="zh-CN" altLang="en-US" sz="1400">
                <a:latin typeface="黑体" pitchFamily="2" charset="-122"/>
                <a:ea typeface="黑体" pitchFamily="2" charset="-122"/>
              </a:rPr>
              <a:t>■</a:t>
            </a:r>
            <a:r>
              <a:rPr kumimoji="1" lang="zh-CN" altLang="en-US" sz="2400">
                <a:latin typeface="黑体" pitchFamily="2" charset="-122"/>
                <a:ea typeface="黑体" pitchFamily="2" charset="-122"/>
              </a:rPr>
              <a:t>长度：≤</a:t>
            </a:r>
            <a:r>
              <a:rPr kumimoji="1" lang="en-US" altLang="zh-CN" sz="2400">
                <a:latin typeface="黑体" pitchFamily="2" charset="-122"/>
                <a:ea typeface="黑体" pitchFamily="2" charset="-122"/>
              </a:rPr>
              <a:t>32</a:t>
            </a:r>
            <a:r>
              <a:rPr kumimoji="1" lang="zh-CN" altLang="en-US" sz="2400">
                <a:latin typeface="黑体" pitchFamily="2" charset="-122"/>
                <a:ea typeface="黑体" pitchFamily="2" charset="-122"/>
              </a:rPr>
              <a:t>字符</a:t>
            </a:r>
            <a:r>
              <a:rPr kumimoji="1" lang="zh-CN" altLang="en-US" sz="2400">
                <a:latin typeface="Arial" charset="0"/>
              </a:rPr>
              <a:t>（</a:t>
            </a:r>
            <a:r>
              <a:rPr kumimoji="1" lang="en-US" altLang="zh-CN" sz="2400">
                <a:latin typeface="Arial" charset="0"/>
              </a:rPr>
              <a:t>Turbo C</a:t>
            </a:r>
            <a:r>
              <a:rPr kumimoji="1" lang="zh-CN" altLang="en-US" sz="2400">
                <a:latin typeface="Arial" charset="0"/>
              </a:rPr>
              <a:t>）</a:t>
            </a:r>
          </a:p>
          <a:p>
            <a:pPr>
              <a:spcBef>
                <a:spcPct val="20000"/>
              </a:spcBef>
              <a:buClr>
                <a:schemeClr val="tx2"/>
              </a:buClr>
              <a:buSzPct val="75000"/>
              <a:buFont typeface="Wingdings" pitchFamily="2" charset="2"/>
              <a:buNone/>
            </a:pPr>
            <a:r>
              <a:rPr kumimoji="1" lang="zh-CN" altLang="en-US" sz="1400">
                <a:latin typeface="Arial" charset="0"/>
              </a:rPr>
              <a:t>  </a:t>
            </a:r>
            <a:r>
              <a:rPr kumimoji="1" lang="en-US" altLang="zh-CN" sz="2400">
                <a:solidFill>
                  <a:srgbClr val="FFFF00"/>
                </a:solidFill>
                <a:latin typeface="华文细黑" pitchFamily="2" charset="-122"/>
                <a:ea typeface="华文细黑" pitchFamily="2" charset="-122"/>
              </a:rPr>
              <a:t>【</a:t>
            </a:r>
            <a:r>
              <a:rPr kumimoji="1" lang="zh-CN" altLang="en-US" sz="2400">
                <a:solidFill>
                  <a:srgbClr val="FFFF00"/>
                </a:solidFill>
                <a:latin typeface="华文细黑" pitchFamily="2" charset="-122"/>
                <a:ea typeface="华文细黑" pitchFamily="2" charset="-122"/>
              </a:rPr>
              <a:t>注意</a:t>
            </a:r>
            <a:r>
              <a:rPr kumimoji="1" lang="en-US" altLang="zh-CN" sz="2400">
                <a:solidFill>
                  <a:srgbClr val="FFFF00"/>
                </a:solidFill>
                <a:latin typeface="华文细黑" pitchFamily="2" charset="-122"/>
                <a:ea typeface="华文细黑" pitchFamily="2" charset="-122"/>
              </a:rPr>
              <a:t>】</a:t>
            </a:r>
            <a:r>
              <a:rPr kumimoji="1" lang="zh-CN" altLang="en-US" sz="2400">
                <a:solidFill>
                  <a:srgbClr val="FFFF00"/>
                </a:solidFill>
                <a:latin typeface="华文细黑" pitchFamily="2" charset="-122"/>
                <a:ea typeface="华文细黑" pitchFamily="2" charset="-122"/>
              </a:rPr>
              <a:t>大小写为不同字符（变量名一般小写，符号常量</a:t>
            </a:r>
          </a:p>
          <a:p>
            <a:pPr>
              <a:spcBef>
                <a:spcPct val="20000"/>
              </a:spcBef>
              <a:buClr>
                <a:schemeClr val="tx2"/>
              </a:buClr>
              <a:buSzPct val="75000"/>
              <a:buFont typeface="Wingdings" pitchFamily="2" charset="2"/>
              <a:buNone/>
            </a:pPr>
            <a:r>
              <a:rPr kumimoji="1" lang="zh-CN" altLang="en-US" sz="2400">
                <a:solidFill>
                  <a:srgbClr val="FFFF00"/>
                </a:solidFill>
                <a:latin typeface="华文细黑" pitchFamily="2" charset="-122"/>
                <a:ea typeface="华文细黑" pitchFamily="2" charset="-122"/>
              </a:rPr>
              <a:t>  名一般大写），还要注意不得与关键字（</a:t>
            </a:r>
            <a:r>
              <a:rPr kumimoji="1" lang="en-US" altLang="zh-CN" sz="2400" i="1">
                <a:solidFill>
                  <a:srgbClr val="FFFF00"/>
                </a:solidFill>
                <a:latin typeface="华文细黑" pitchFamily="2" charset="-122"/>
                <a:ea typeface="华文细黑" pitchFamily="2" charset="-122"/>
              </a:rPr>
              <a:t>P375</a:t>
            </a:r>
            <a:r>
              <a:rPr kumimoji="1" lang="zh-CN" altLang="en-US" sz="2400">
                <a:solidFill>
                  <a:srgbClr val="FFFF00"/>
                </a:solidFill>
                <a:latin typeface="华文细黑" pitchFamily="2" charset="-122"/>
                <a:ea typeface="华文细黑" pitchFamily="2" charset="-122"/>
              </a:rPr>
              <a:t>）同名。</a:t>
            </a:r>
          </a:p>
        </p:txBody>
      </p:sp>
      <p:sp>
        <p:nvSpPr>
          <p:cNvPr id="8" name="日期占位符 7"/>
          <p:cNvSpPr>
            <a:spLocks noGrp="1"/>
          </p:cNvSpPr>
          <p:nvPr>
            <p:ph type="dt" sz="half" idx="10"/>
          </p:nvPr>
        </p:nvSpPr>
        <p:spPr/>
        <p:txBody>
          <a:bodyPr/>
          <a:lstStyle/>
          <a:p>
            <a:pPr>
              <a:defRPr/>
            </a:pPr>
            <a:fld id="{5BBD6BEE-FCBC-4BE3-B6AB-C77A433F8081}" type="datetime1">
              <a:rPr lang="zh-CN" altLang="en-US" smtClean="0"/>
              <a:pPr>
                <a:defRPr/>
              </a:pPr>
              <a:t>2012-9-17</a:t>
            </a:fld>
            <a:endParaRPr lang="en-US" altLang="zh-CN" dirty="0"/>
          </a:p>
        </p:txBody>
      </p:sp>
      <p:sp>
        <p:nvSpPr>
          <p:cNvPr id="9" name="灯片编号占位符 8"/>
          <p:cNvSpPr>
            <a:spLocks noGrp="1"/>
          </p:cNvSpPr>
          <p:nvPr>
            <p:ph type="sldNum" sz="quarter" idx="12"/>
          </p:nvPr>
        </p:nvSpPr>
        <p:spPr/>
        <p:txBody>
          <a:bodyPr/>
          <a:lstStyle/>
          <a:p>
            <a:pPr>
              <a:defRPr/>
            </a:pPr>
            <a:fld id="{76C28267-322E-4F55-83A7-61969821FE8C}" type="slidenum">
              <a:rPr lang="en-US" altLang="zh-CN" smtClean="0"/>
              <a:pPr>
                <a:defRPr/>
              </a:pPr>
              <a:t>34</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6"/>
                                        </p:tgtEl>
                                        <p:attrNameLst>
                                          <p:attrName>style.visibility</p:attrName>
                                        </p:attrNameLst>
                                      </p:cBhvr>
                                      <p:to>
                                        <p:strVal val="visible"/>
                                      </p:to>
                                    </p:set>
                                    <p:anim calcmode="lin" valueType="num">
                                      <p:cBhvr additive="base">
                                        <p:cTn id="7" dur="500" fill="hold"/>
                                        <p:tgtEl>
                                          <p:spTgt spid="322566"/>
                                        </p:tgtEl>
                                        <p:attrNameLst>
                                          <p:attrName>ppt_x</p:attrName>
                                        </p:attrNameLst>
                                      </p:cBhvr>
                                      <p:tavLst>
                                        <p:tav tm="0">
                                          <p:val>
                                            <p:strVal val="0-#ppt_w/2"/>
                                          </p:val>
                                        </p:tav>
                                        <p:tav tm="100000">
                                          <p:val>
                                            <p:strVal val="#ppt_x"/>
                                          </p:val>
                                        </p:tav>
                                      </p:tavLst>
                                    </p:anim>
                                    <p:anim calcmode="lin" valueType="num">
                                      <p:cBhvr additive="base">
                                        <p:cTn id="8" dur="500" fill="hold"/>
                                        <p:tgtEl>
                                          <p:spTgt spid="3225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2567"/>
                                        </p:tgtEl>
                                        <p:attrNameLst>
                                          <p:attrName>style.visibility</p:attrName>
                                        </p:attrNameLst>
                                      </p:cBhvr>
                                      <p:to>
                                        <p:strVal val="visible"/>
                                      </p:to>
                                    </p:set>
                                    <p:anim calcmode="lin" valueType="num">
                                      <p:cBhvr additive="base">
                                        <p:cTn id="13" dur="500" fill="hold"/>
                                        <p:tgtEl>
                                          <p:spTgt spid="322567"/>
                                        </p:tgtEl>
                                        <p:attrNameLst>
                                          <p:attrName>ppt_x</p:attrName>
                                        </p:attrNameLst>
                                      </p:cBhvr>
                                      <p:tavLst>
                                        <p:tav tm="0">
                                          <p:val>
                                            <p:strVal val="0-#ppt_w/2"/>
                                          </p:val>
                                        </p:tav>
                                        <p:tav tm="100000">
                                          <p:val>
                                            <p:strVal val="#ppt_x"/>
                                          </p:val>
                                        </p:tav>
                                      </p:tavLst>
                                    </p:anim>
                                    <p:anim calcmode="lin" valueType="num">
                                      <p:cBhvr additive="base">
                                        <p:cTn id="14" dur="500" fill="hold"/>
                                        <p:tgtEl>
                                          <p:spTgt spid="3225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6" grpId="0" animBg="1" autoUpdateAnimBg="0"/>
      <p:bldP spid="322567" grpId="0" animBg="1" autoUpdateAnimBg="0"/>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80" name="Picture 8" descr="RX_005"/>
          <p:cNvPicPr>
            <a:picLocks noChangeAspect="1" noChangeArrowheads="1" noCrop="1"/>
          </p:cNvPicPr>
          <p:nvPr>
            <p:ph sz="half" idx="2"/>
          </p:nvPr>
        </p:nvPicPr>
        <p:blipFill>
          <a:blip r:embed="rId2"/>
          <a:srcRect/>
          <a:stretch>
            <a:fillRect/>
          </a:stretch>
        </p:blipFill>
        <p:spPr>
          <a:xfrm>
            <a:off x="3679825" y="4152900"/>
            <a:ext cx="931863" cy="1801813"/>
          </a:xfrm>
          <a:noFill/>
        </p:spPr>
      </p:pic>
      <p:sp>
        <p:nvSpPr>
          <p:cNvPr id="21507" name="Rectangle 2"/>
          <p:cNvSpPr>
            <a:spLocks noGrp="1" noRot="1" noChangeArrowheads="1"/>
          </p:cNvSpPr>
          <p:nvPr>
            <p:ph type="title"/>
          </p:nvPr>
        </p:nvSpPr>
        <p:spPr/>
        <p:txBody>
          <a:bodyPr/>
          <a:lstStyle/>
          <a:p>
            <a:pPr eaLnBrk="1" hangingPunct="1"/>
            <a:r>
              <a:rPr lang="en-US" altLang="zh-CN" smtClean="0">
                <a:solidFill>
                  <a:srgbClr val="FF00FF"/>
                </a:solidFill>
              </a:rPr>
              <a:t>&amp;</a:t>
            </a:r>
            <a:r>
              <a:rPr lang="zh-CN" altLang="en-US" smtClean="0">
                <a:solidFill>
                  <a:srgbClr val="0000FF"/>
                </a:solidFill>
              </a:rPr>
              <a:t>与</a:t>
            </a:r>
            <a:r>
              <a:rPr lang="zh-CN" altLang="en-US" smtClean="0">
                <a:solidFill>
                  <a:srgbClr val="FF00FF"/>
                </a:solidFill>
                <a:latin typeface="宋体" pitchFamily="2" charset="-122"/>
              </a:rPr>
              <a:t>*</a:t>
            </a:r>
            <a:r>
              <a:rPr lang="zh-CN" altLang="en-US" smtClean="0">
                <a:solidFill>
                  <a:srgbClr val="0000FF"/>
                </a:solidFill>
              </a:rPr>
              <a:t>组合使用时</a:t>
            </a:r>
            <a:r>
              <a:rPr lang="zh-CN" altLang="en-US" smtClean="0"/>
              <a:t> </a:t>
            </a:r>
          </a:p>
        </p:txBody>
      </p:sp>
      <p:sp>
        <p:nvSpPr>
          <p:cNvPr id="21508" name="Rectangle 3"/>
          <p:cNvSpPr>
            <a:spLocks noGrp="1" noRot="1" noChangeArrowheads="1"/>
          </p:cNvSpPr>
          <p:nvPr>
            <p:ph type="body" sz="half" idx="1"/>
          </p:nvPr>
        </p:nvSpPr>
        <p:spPr>
          <a:xfrm>
            <a:off x="301625" y="1600200"/>
            <a:ext cx="4192588" cy="4498975"/>
          </a:xfrm>
        </p:spPr>
        <p:txBody>
          <a:bodyPr/>
          <a:lstStyle/>
          <a:p>
            <a:pPr eaLnBrk="1" hangingPunct="1">
              <a:buFont typeface="Wingdings 2" pitchFamily="18" charset="2"/>
              <a:buNone/>
            </a:pPr>
            <a:r>
              <a:rPr lang="zh-CN" altLang="en-US" sz="2800" b="1" smtClean="0">
                <a:ea typeface="华文细黑" pitchFamily="2" charset="-122"/>
              </a:rPr>
              <a:t>若      </a:t>
            </a:r>
            <a:r>
              <a:rPr lang="en-US" altLang="zh-CN" sz="2800" b="1" smtClean="0">
                <a:ea typeface="华文细黑" pitchFamily="2" charset="-122"/>
              </a:rPr>
              <a:t>int a, *p;</a:t>
            </a:r>
          </a:p>
          <a:p>
            <a:pPr eaLnBrk="1" hangingPunct="1">
              <a:buFont typeface="Wingdings 2" pitchFamily="18" charset="2"/>
              <a:buNone/>
            </a:pPr>
            <a:r>
              <a:rPr lang="en-US" altLang="zh-CN" sz="2800" b="1" smtClean="0">
                <a:ea typeface="华文细黑" pitchFamily="2" charset="-122"/>
              </a:rPr>
              <a:t>          p=&amp;a;</a:t>
            </a:r>
          </a:p>
          <a:p>
            <a:pPr eaLnBrk="1" hangingPunct="1">
              <a:buFont typeface="Wingdings 2" pitchFamily="18" charset="2"/>
              <a:buNone/>
            </a:pPr>
            <a:r>
              <a:rPr lang="zh-CN" altLang="en-US" sz="2800" b="1" smtClean="0">
                <a:ea typeface="华文细黑" pitchFamily="2" charset="-122"/>
              </a:rPr>
              <a:t>则      </a:t>
            </a:r>
            <a:r>
              <a:rPr lang="en-US" altLang="zh-CN" sz="2800" b="1" smtClean="0">
                <a:ea typeface="华文细黑" pitchFamily="2" charset="-122"/>
              </a:rPr>
              <a:t>&amp;*p   =  &amp;a  = p;</a:t>
            </a:r>
          </a:p>
          <a:p>
            <a:pPr eaLnBrk="1" hangingPunct="1">
              <a:buFont typeface="Wingdings 2" pitchFamily="18" charset="2"/>
              <a:buNone/>
            </a:pPr>
            <a:r>
              <a:rPr lang="en-US" altLang="zh-CN" sz="2800" b="1" smtClean="0">
                <a:ea typeface="华文细黑" pitchFamily="2" charset="-122"/>
              </a:rPr>
              <a:t>          *&amp;a   =  a   = *p</a:t>
            </a:r>
          </a:p>
        </p:txBody>
      </p:sp>
      <p:sp>
        <p:nvSpPr>
          <p:cNvPr id="54278" name="AutoShape 6"/>
          <p:cNvSpPr>
            <a:spLocks noChangeArrowheads="1"/>
          </p:cNvSpPr>
          <p:nvPr/>
        </p:nvSpPr>
        <p:spPr bwMode="auto">
          <a:xfrm>
            <a:off x="4572000" y="2205038"/>
            <a:ext cx="4248150" cy="1439862"/>
          </a:xfrm>
          <a:prstGeom prst="cloudCallout">
            <a:avLst>
              <a:gd name="adj1" fmla="val -53963"/>
              <a:gd name="adj2" fmla="val 96088"/>
            </a:avLst>
          </a:prstGeom>
          <a:solidFill>
            <a:schemeClr val="accent1"/>
          </a:solidFill>
          <a:ln w="9525">
            <a:solidFill>
              <a:schemeClr val="tx1"/>
            </a:solidFill>
            <a:round/>
            <a:headEnd/>
            <a:tailEnd/>
          </a:ln>
        </p:spPr>
        <p:txBody>
          <a:bodyPr/>
          <a:lstStyle/>
          <a:p>
            <a:pPr algn="ctr"/>
            <a:r>
              <a:rPr lang="zh-CN" altLang="en-US" sz="2800">
                <a:solidFill>
                  <a:srgbClr val="990000"/>
                </a:solidFill>
                <a:latin typeface="Arial" pitchFamily="34" charset="0"/>
              </a:rPr>
              <a:t>妙！</a:t>
            </a:r>
            <a:r>
              <a:rPr lang="en-US" altLang="zh-CN" sz="2800">
                <a:solidFill>
                  <a:srgbClr val="990000"/>
                </a:solidFill>
                <a:latin typeface="Arial" pitchFamily="34" charset="0"/>
              </a:rPr>
              <a:t>&amp;</a:t>
            </a:r>
            <a:r>
              <a:rPr lang="zh-CN" altLang="en-US" sz="2800">
                <a:solidFill>
                  <a:srgbClr val="990000"/>
                </a:solidFill>
                <a:latin typeface="Arial" pitchFamily="34" charset="0"/>
              </a:rPr>
              <a:t>和</a:t>
            </a:r>
            <a:r>
              <a:rPr lang="zh-CN" altLang="en-US" sz="2800">
                <a:solidFill>
                  <a:srgbClr val="990000"/>
                </a:solidFill>
                <a:latin typeface="宋体" pitchFamily="2" charset="-122"/>
                <a:ea typeface="宋体" pitchFamily="2" charset="-122"/>
              </a:rPr>
              <a:t>*</a:t>
            </a:r>
            <a:r>
              <a:rPr lang="zh-CN" altLang="en-US" sz="2800">
                <a:solidFill>
                  <a:srgbClr val="990000"/>
                </a:solidFill>
                <a:latin typeface="Arial" pitchFamily="34" charset="0"/>
              </a:rPr>
              <a:t>可以互相“抵消”。</a:t>
            </a:r>
            <a:r>
              <a:rPr lang="zh-CN" altLang="en-US">
                <a:solidFill>
                  <a:srgbClr val="990000"/>
                </a:solidFill>
                <a:latin typeface="Arial"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4280"/>
                                        </p:tgtEl>
                                        <p:attrNameLst>
                                          <p:attrName>style.visibility</p:attrName>
                                        </p:attrNameLst>
                                      </p:cBhvr>
                                      <p:to>
                                        <p:strVal val="visible"/>
                                      </p:to>
                                    </p:set>
                                    <p:animEffect transition="in" filter="checkerboard(across)">
                                      <p:cBhvr>
                                        <p:cTn id="7" dur="500"/>
                                        <p:tgtEl>
                                          <p:spTgt spid="542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278"/>
                                        </p:tgtEl>
                                        <p:attrNameLst>
                                          <p:attrName>style.visibility</p:attrName>
                                        </p:attrNameLst>
                                      </p:cBhvr>
                                      <p:to>
                                        <p:strVal val="visible"/>
                                      </p:to>
                                    </p:set>
                                    <p:animEffect transition="in" filter="blinds(horizontal)">
                                      <p:cBhvr>
                                        <p:cTn id="10"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zh-CN" altLang="en-US" smtClean="0"/>
              <a:t>小考一下，如何？</a:t>
            </a:r>
          </a:p>
        </p:txBody>
      </p:sp>
      <p:sp>
        <p:nvSpPr>
          <p:cNvPr id="56326" name="Text Box 6"/>
          <p:cNvSpPr txBox="1">
            <a:spLocks noChangeArrowheads="1"/>
          </p:cNvSpPr>
          <p:nvPr/>
        </p:nvSpPr>
        <p:spPr bwMode="auto">
          <a:xfrm>
            <a:off x="376238" y="1412875"/>
            <a:ext cx="4832350" cy="4814888"/>
          </a:xfrm>
          <a:prstGeom prst="rect">
            <a:avLst/>
          </a:prstGeom>
          <a:solidFill>
            <a:srgbClr val="000000"/>
          </a:solidFill>
          <a:ln w="25400">
            <a:solidFill>
              <a:srgbClr val="FF9900"/>
            </a:solidFill>
            <a:miter lim="800000"/>
            <a:headEnd/>
            <a:tailEnd/>
          </a:ln>
        </p:spPr>
        <p:txBody>
          <a:bodyPr>
            <a:spAutoFit/>
          </a:bodyPr>
          <a:lstStyle/>
          <a:p>
            <a:r>
              <a:rPr lang="zh-CN" altLang="en-US" sz="2800">
                <a:solidFill>
                  <a:srgbClr val="FFFF66"/>
                </a:solidFill>
                <a:latin typeface="Arial" pitchFamily="34" charset="0"/>
              </a:rPr>
              <a:t>以下程序的运行结果是什么？</a:t>
            </a:r>
          </a:p>
          <a:p>
            <a:r>
              <a:rPr lang="en-US" altLang="zh-CN" sz="2800" b="1">
                <a:solidFill>
                  <a:schemeClr val="bg1"/>
                </a:solidFill>
                <a:latin typeface="Arial" pitchFamily="34" charset="0"/>
              </a:rPr>
              <a:t>main()</a:t>
            </a:r>
          </a:p>
          <a:p>
            <a:r>
              <a:rPr lang="en-US" altLang="zh-CN" sz="2800" b="1">
                <a:solidFill>
                  <a:schemeClr val="bg1"/>
                </a:solidFill>
                <a:latin typeface="Arial" pitchFamily="34" charset="0"/>
              </a:rPr>
              <a:t>{  </a:t>
            </a:r>
          </a:p>
          <a:p>
            <a:r>
              <a:rPr lang="en-US" altLang="zh-CN" sz="2800" b="1">
                <a:solidFill>
                  <a:schemeClr val="bg1"/>
                </a:solidFill>
                <a:latin typeface="Arial" pitchFamily="34" charset="0"/>
              </a:rPr>
              <a:t>      float x,y;</a:t>
            </a:r>
          </a:p>
          <a:p>
            <a:r>
              <a:rPr lang="en-US" altLang="zh-CN" sz="2800" b="1">
                <a:solidFill>
                  <a:schemeClr val="bg1"/>
                </a:solidFill>
                <a:latin typeface="Arial" pitchFamily="34" charset="0"/>
              </a:rPr>
              <a:t>      int *p;</a:t>
            </a:r>
          </a:p>
          <a:p>
            <a:r>
              <a:rPr lang="en-US" altLang="zh-CN" sz="2800" b="1">
                <a:solidFill>
                  <a:schemeClr val="bg1"/>
                </a:solidFill>
                <a:latin typeface="Arial" pitchFamily="34" charset="0"/>
              </a:rPr>
              <a:t>      x=3.14;</a:t>
            </a:r>
          </a:p>
          <a:p>
            <a:r>
              <a:rPr lang="en-US" altLang="zh-CN" sz="2800" b="1">
                <a:solidFill>
                  <a:schemeClr val="bg1"/>
                </a:solidFill>
                <a:latin typeface="Arial" pitchFamily="34" charset="0"/>
              </a:rPr>
              <a:t>      p=&amp;x;</a:t>
            </a:r>
          </a:p>
          <a:p>
            <a:r>
              <a:rPr lang="en-US" altLang="zh-CN" sz="2800" b="1">
                <a:solidFill>
                  <a:schemeClr val="bg1"/>
                </a:solidFill>
                <a:latin typeface="Arial" pitchFamily="34" charset="0"/>
              </a:rPr>
              <a:t>      y=*p;</a:t>
            </a:r>
          </a:p>
          <a:p>
            <a:r>
              <a:rPr lang="en-US" altLang="zh-CN" sz="2800" b="1">
                <a:solidFill>
                  <a:schemeClr val="bg1"/>
                </a:solidFill>
                <a:latin typeface="Arial" pitchFamily="34" charset="0"/>
              </a:rPr>
              <a:t>      printf("y=%f\n",y);</a:t>
            </a:r>
          </a:p>
          <a:p>
            <a:r>
              <a:rPr lang="en-US" altLang="zh-CN" sz="2800" b="1">
                <a:solidFill>
                  <a:schemeClr val="bg1"/>
                </a:solidFill>
                <a:latin typeface="Arial" pitchFamily="34" charset="0"/>
              </a:rPr>
              <a:t>}</a:t>
            </a:r>
          </a:p>
          <a:p>
            <a:endParaRPr lang="en-US" altLang="zh-CN" sz="2800" b="1">
              <a:solidFill>
                <a:schemeClr val="bg1"/>
              </a:solidFill>
              <a:latin typeface="Arial" pitchFamily="34" charset="0"/>
            </a:endParaRPr>
          </a:p>
        </p:txBody>
      </p:sp>
      <p:sp>
        <p:nvSpPr>
          <p:cNvPr id="56327" name="Text Box 7"/>
          <p:cNvSpPr txBox="1">
            <a:spLocks noChangeArrowheads="1"/>
          </p:cNvSpPr>
          <p:nvPr/>
        </p:nvSpPr>
        <p:spPr bwMode="auto">
          <a:xfrm>
            <a:off x="1331913" y="5661025"/>
            <a:ext cx="2851150" cy="396875"/>
          </a:xfrm>
          <a:prstGeom prst="rect">
            <a:avLst/>
          </a:prstGeom>
          <a:noFill/>
          <a:ln w="9525">
            <a:noFill/>
            <a:miter lim="800000"/>
            <a:headEnd/>
            <a:tailEnd/>
          </a:ln>
        </p:spPr>
        <p:txBody>
          <a:bodyPr wrap="none">
            <a:spAutoFit/>
          </a:bodyPr>
          <a:lstStyle/>
          <a:p>
            <a:r>
              <a:rPr lang="zh-CN" altLang="en-US" sz="2000">
                <a:solidFill>
                  <a:srgbClr val="00FFFF"/>
                </a:solidFill>
                <a:latin typeface="Arial" pitchFamily="34" charset="0"/>
              </a:rPr>
              <a:t>结果：</a:t>
            </a:r>
            <a:r>
              <a:rPr lang="en-US" altLang="zh-CN" sz="2000">
                <a:solidFill>
                  <a:srgbClr val="00FFFF"/>
                </a:solidFill>
                <a:latin typeface="Arial" pitchFamily="34" charset="0"/>
              </a:rPr>
              <a:t>y=-2621.000000</a:t>
            </a:r>
            <a:r>
              <a:rPr lang="en-US" altLang="zh-CN" sz="1800">
                <a:latin typeface="Arial" pitchFamily="34" charset="0"/>
                <a:ea typeface="宋体" pitchFamily="2" charset="-122"/>
              </a:rPr>
              <a:t> </a:t>
            </a:r>
          </a:p>
        </p:txBody>
      </p:sp>
      <p:pic>
        <p:nvPicPr>
          <p:cNvPr id="56328" name="Picture 8" descr="RX_008"/>
          <p:cNvPicPr>
            <a:picLocks noChangeAspect="1" noChangeArrowheads="1" noCrop="1"/>
          </p:cNvPicPr>
          <p:nvPr>
            <p:ph idx="1"/>
          </p:nvPr>
        </p:nvPicPr>
        <p:blipFill>
          <a:blip r:embed="rId2"/>
          <a:srcRect/>
          <a:stretch>
            <a:fillRect/>
          </a:stretch>
        </p:blipFill>
        <p:spPr>
          <a:xfrm>
            <a:off x="6715125" y="3359150"/>
            <a:ext cx="458788" cy="935038"/>
          </a:xfrm>
          <a:noFill/>
        </p:spPr>
      </p:pic>
      <p:sp>
        <p:nvSpPr>
          <p:cNvPr id="56330" name="AutoShape 10"/>
          <p:cNvSpPr>
            <a:spLocks noChangeArrowheads="1"/>
          </p:cNvSpPr>
          <p:nvPr/>
        </p:nvSpPr>
        <p:spPr bwMode="auto">
          <a:xfrm>
            <a:off x="6156325" y="1773238"/>
            <a:ext cx="2987675" cy="792162"/>
          </a:xfrm>
          <a:prstGeom prst="cloudCallout">
            <a:avLst>
              <a:gd name="adj1" fmla="val -19870"/>
              <a:gd name="adj2" fmla="val 123546"/>
            </a:avLst>
          </a:prstGeom>
          <a:solidFill>
            <a:schemeClr val="accent1"/>
          </a:solidFill>
          <a:ln w="9525">
            <a:solidFill>
              <a:schemeClr val="tx1"/>
            </a:solidFill>
            <a:round/>
            <a:headEnd/>
            <a:tailEnd/>
          </a:ln>
        </p:spPr>
        <p:txBody>
          <a:bodyPr lIns="0" rIns="0"/>
          <a:lstStyle/>
          <a:p>
            <a:pPr algn="ctr"/>
            <a:r>
              <a:rPr lang="zh-CN" altLang="en-US">
                <a:solidFill>
                  <a:srgbClr val="990000"/>
                </a:solidFill>
                <a:latin typeface="Arial" pitchFamily="34" charset="0"/>
              </a:rPr>
              <a:t>怎么会这样？</a:t>
            </a:r>
          </a:p>
        </p:txBody>
      </p:sp>
      <p:sp>
        <p:nvSpPr>
          <p:cNvPr id="56331" name="Text Box 11"/>
          <p:cNvSpPr txBox="1">
            <a:spLocks noChangeArrowheads="1"/>
          </p:cNvSpPr>
          <p:nvPr/>
        </p:nvSpPr>
        <p:spPr bwMode="auto">
          <a:xfrm>
            <a:off x="5435600" y="4797425"/>
            <a:ext cx="3440113" cy="822325"/>
          </a:xfrm>
          <a:prstGeom prst="rect">
            <a:avLst/>
          </a:prstGeom>
          <a:noFill/>
          <a:ln w="9525">
            <a:noFill/>
            <a:miter lim="800000"/>
            <a:headEnd/>
            <a:tailEnd/>
          </a:ln>
        </p:spPr>
        <p:txBody>
          <a:bodyPr>
            <a:spAutoFit/>
          </a:bodyPr>
          <a:lstStyle/>
          <a:p>
            <a:r>
              <a:rPr lang="zh-CN" altLang="en-US">
                <a:latin typeface="Arial" pitchFamily="34" charset="0"/>
              </a:rPr>
              <a:t>把</a:t>
            </a:r>
            <a:r>
              <a:rPr lang="en-US" altLang="zh-CN">
                <a:latin typeface="Arial" pitchFamily="34" charset="0"/>
              </a:rPr>
              <a:t>int *p</a:t>
            </a:r>
            <a:r>
              <a:rPr lang="zh-CN" altLang="en-US">
                <a:latin typeface="Arial" pitchFamily="34" charset="0"/>
              </a:rPr>
              <a:t>改为</a:t>
            </a:r>
            <a:r>
              <a:rPr lang="en-US" altLang="zh-CN">
                <a:latin typeface="Arial" pitchFamily="34" charset="0"/>
              </a:rPr>
              <a:t>float *p</a:t>
            </a:r>
            <a:r>
              <a:rPr lang="zh-CN" altLang="en-US">
                <a:latin typeface="Arial" pitchFamily="34" charset="0"/>
              </a:rPr>
              <a:t>后，结果正确：</a:t>
            </a:r>
            <a:r>
              <a:rPr lang="en-US" altLang="zh-CN">
                <a:latin typeface="Arial" pitchFamily="34" charset="0"/>
              </a:rPr>
              <a:t>y=3.140000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 calcmode="lin" valueType="num">
                                      <p:cBhvr additive="base">
                                        <p:cTn id="7" dur="500" fill="hold"/>
                                        <p:tgtEl>
                                          <p:spTgt spid="56326"/>
                                        </p:tgtEl>
                                        <p:attrNameLst>
                                          <p:attrName>ppt_x</p:attrName>
                                        </p:attrNameLst>
                                      </p:cBhvr>
                                      <p:tavLst>
                                        <p:tav tm="0">
                                          <p:val>
                                            <p:strVal val="0-#ppt_w/2"/>
                                          </p:val>
                                        </p:tav>
                                        <p:tav tm="100000">
                                          <p:val>
                                            <p:strVal val="#ppt_x"/>
                                          </p:val>
                                        </p:tav>
                                      </p:tavLst>
                                    </p:anim>
                                    <p:anim calcmode="lin" valueType="num">
                                      <p:cBhvr additive="base">
                                        <p:cTn id="8"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6327"/>
                                        </p:tgtEl>
                                        <p:attrNameLst>
                                          <p:attrName>style.visibility</p:attrName>
                                        </p:attrNameLst>
                                      </p:cBhvr>
                                      <p:to>
                                        <p:strVal val="visible"/>
                                      </p:to>
                                    </p:set>
                                    <p:animEffect transition="in" filter="blinds(horizontal)">
                                      <p:cBhvr>
                                        <p:cTn id="13" dur="500"/>
                                        <p:tgtEl>
                                          <p:spTgt spid="5632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6330"/>
                                        </p:tgtEl>
                                        <p:attrNameLst>
                                          <p:attrName>style.visibility</p:attrName>
                                        </p:attrNameLst>
                                      </p:cBhvr>
                                      <p:to>
                                        <p:strVal val="visible"/>
                                      </p:to>
                                    </p:set>
                                    <p:animEffect transition="in" filter="blinds(horizontal)">
                                      <p:cBhvr>
                                        <p:cTn id="18" dur="500"/>
                                        <p:tgtEl>
                                          <p:spTgt spid="56330"/>
                                        </p:tgtEl>
                                      </p:cBhvr>
                                    </p:animEffect>
                                  </p:childTnLst>
                                </p:cTn>
                              </p:par>
                              <p:par>
                                <p:cTn id="19" presetID="3" presetClass="entr" presetSubtype="10" fill="hold" nodeType="withEffect">
                                  <p:stCondLst>
                                    <p:cond delay="0"/>
                                  </p:stCondLst>
                                  <p:childTnLst>
                                    <p:set>
                                      <p:cBhvr>
                                        <p:cTn id="20" dur="1" fill="hold">
                                          <p:stCondLst>
                                            <p:cond delay="0"/>
                                          </p:stCondLst>
                                        </p:cTn>
                                        <p:tgtEl>
                                          <p:spTgt spid="56328"/>
                                        </p:tgtEl>
                                        <p:attrNameLst>
                                          <p:attrName>style.visibility</p:attrName>
                                        </p:attrNameLst>
                                      </p:cBhvr>
                                      <p:to>
                                        <p:strVal val="visible"/>
                                      </p:to>
                                    </p:set>
                                    <p:animEffect transition="in" filter="blinds(horizontal)">
                                      <p:cBhvr>
                                        <p:cTn id="21" dur="500"/>
                                        <p:tgtEl>
                                          <p:spTgt spid="5632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6331"/>
                                        </p:tgtEl>
                                        <p:attrNameLst>
                                          <p:attrName>style.visibility</p:attrName>
                                        </p:attrNameLst>
                                      </p:cBhvr>
                                      <p:to>
                                        <p:strVal val="visible"/>
                                      </p:to>
                                    </p:set>
                                    <p:animEffect transition="in" filter="blinds(horizontal)">
                                      <p:cBhvr>
                                        <p:cTn id="26" dur="500"/>
                                        <p:tgtEl>
                                          <p:spTgt spid="56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P spid="56327" grpId="0"/>
      <p:bldP spid="56330" grpId="0" animBg="1"/>
      <p:bldP spid="56331" grpId="0"/>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r>
              <a:rPr lang="zh-CN" altLang="en-US" b="1" smtClean="0">
                <a:solidFill>
                  <a:srgbClr val="0000FF"/>
                </a:solidFill>
              </a:rPr>
              <a:t>指针变量能参加运算吗</a:t>
            </a:r>
            <a:r>
              <a:rPr lang="en-US" altLang="zh-CN" b="1" smtClean="0">
                <a:solidFill>
                  <a:srgbClr val="0000FF"/>
                </a:solidFill>
              </a:rPr>
              <a:t>?</a:t>
            </a:r>
          </a:p>
        </p:txBody>
      </p:sp>
      <p:sp>
        <p:nvSpPr>
          <p:cNvPr id="23555" name="Rectangle 3"/>
          <p:cNvSpPr>
            <a:spLocks noGrp="1" noRot="1" noChangeArrowheads="1"/>
          </p:cNvSpPr>
          <p:nvPr>
            <p:ph type="body" idx="1"/>
          </p:nvPr>
        </p:nvSpPr>
        <p:spPr/>
        <p:txBody>
          <a:bodyPr/>
          <a:lstStyle/>
          <a:p>
            <a:pPr eaLnBrk="1" hangingPunct="1"/>
            <a:r>
              <a:rPr lang="zh-CN" altLang="en-US" sz="3600" smtClean="0">
                <a:latin typeface="华文细黑" pitchFamily="2" charset="-122"/>
                <a:ea typeface="华文细黑" pitchFamily="2" charset="-122"/>
              </a:rPr>
              <a:t>指针变量和其他变量一样，可以在各种表达式中参加运算。</a:t>
            </a:r>
          </a:p>
          <a:p>
            <a:pPr eaLnBrk="1" hangingPunct="1"/>
            <a:r>
              <a:rPr lang="zh-CN" altLang="en-US" sz="3600" smtClean="0">
                <a:latin typeface="华文细黑" pitchFamily="2" charset="-122"/>
                <a:ea typeface="华文细黑" pitchFamily="2" charset="-122"/>
              </a:rPr>
              <a:t>但指针变量和普通变量不同，只能进行以下三种运算：</a:t>
            </a:r>
          </a:p>
          <a:p>
            <a:pPr lvl="1" eaLnBrk="1" hangingPunct="1">
              <a:buClr>
                <a:srgbClr val="0000FF"/>
              </a:buClr>
              <a:buFont typeface="Wingdings" pitchFamily="2" charset="2"/>
              <a:buChar char="u"/>
            </a:pPr>
            <a:r>
              <a:rPr lang="zh-CN" altLang="en-US" sz="3600" smtClean="0">
                <a:latin typeface="华文细黑" pitchFamily="2" charset="-122"/>
                <a:ea typeface="华文细黑" pitchFamily="2" charset="-122"/>
              </a:rPr>
              <a:t>赋值运算</a:t>
            </a:r>
          </a:p>
          <a:p>
            <a:pPr lvl="1" eaLnBrk="1" hangingPunct="1">
              <a:buClr>
                <a:srgbClr val="0000FF"/>
              </a:buClr>
              <a:buFont typeface="Wingdings" pitchFamily="2" charset="2"/>
              <a:buChar char="u"/>
            </a:pPr>
            <a:r>
              <a:rPr lang="zh-CN" altLang="en-US" sz="3600" smtClean="0">
                <a:latin typeface="华文细黑" pitchFamily="2" charset="-122"/>
                <a:ea typeface="华文细黑" pitchFamily="2" charset="-122"/>
              </a:rPr>
              <a:t>算术运算  </a:t>
            </a:r>
          </a:p>
          <a:p>
            <a:pPr lvl="1" eaLnBrk="1" hangingPunct="1">
              <a:buClr>
                <a:srgbClr val="0000FF"/>
              </a:buClr>
              <a:buFont typeface="Wingdings" pitchFamily="2" charset="2"/>
              <a:buChar char="u"/>
            </a:pPr>
            <a:r>
              <a:rPr lang="zh-CN" altLang="en-US" sz="3600" smtClean="0">
                <a:latin typeface="华文细黑" pitchFamily="2" charset="-122"/>
                <a:ea typeface="华文细黑" pitchFamily="2" charset="-122"/>
              </a:rPr>
              <a:t>指针比较</a:t>
            </a:r>
          </a:p>
        </p:txBody>
      </p:sp>
    </p:spTree>
  </p:cSld>
  <p:clrMapOvr>
    <a:masterClrMapping/>
  </p:clrMapOvr>
  <p:transition>
    <p:blinds dir="vert"/>
  </p:transition>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r>
              <a:rPr lang="zh-CN" altLang="en-US" b="1" smtClean="0">
                <a:solidFill>
                  <a:srgbClr val="000000"/>
                </a:solidFill>
              </a:rPr>
              <a:t>指针变量的赋值运算</a:t>
            </a:r>
          </a:p>
        </p:txBody>
      </p:sp>
      <p:sp>
        <p:nvSpPr>
          <p:cNvPr id="24579" name="Rectangle 3"/>
          <p:cNvSpPr>
            <a:spLocks noGrp="1" noRot="1" noChangeArrowheads="1"/>
          </p:cNvSpPr>
          <p:nvPr>
            <p:ph type="body" sz="half" idx="1"/>
          </p:nvPr>
        </p:nvSpPr>
        <p:spPr>
          <a:xfrm>
            <a:off x="301625" y="1600200"/>
            <a:ext cx="4192588" cy="4498975"/>
          </a:xfrm>
        </p:spPr>
        <p:txBody>
          <a:bodyPr/>
          <a:lstStyle/>
          <a:p>
            <a:pPr eaLnBrk="1" hangingPunct="1"/>
            <a:r>
              <a:rPr lang="zh-CN" altLang="en-US" sz="2800" smtClean="0">
                <a:solidFill>
                  <a:srgbClr val="0000FF"/>
                </a:solidFill>
                <a:ea typeface="华文细黑" pitchFamily="2" charset="-122"/>
              </a:rPr>
              <a:t>指针变量初始化</a:t>
            </a:r>
          </a:p>
          <a:p>
            <a:pPr eaLnBrk="1" hangingPunct="1">
              <a:buFont typeface="Wingdings 2" pitchFamily="18" charset="2"/>
              <a:buNone/>
            </a:pPr>
            <a:r>
              <a:rPr lang="zh-CN" altLang="en-US" sz="2800" smtClean="0">
                <a:ea typeface="华文细黑" pitchFamily="2" charset="-122"/>
              </a:rPr>
              <a:t>   变量声明时赋值</a:t>
            </a:r>
          </a:p>
          <a:p>
            <a:pPr eaLnBrk="1" hangingPunct="1">
              <a:buFont typeface="Wingdings 2" pitchFamily="18" charset="2"/>
              <a:buNone/>
            </a:pPr>
            <a:endParaRPr lang="zh-CN" altLang="en-US" sz="2800" smtClean="0">
              <a:ea typeface="华文细黑" pitchFamily="2" charset="-122"/>
            </a:endParaRPr>
          </a:p>
          <a:p>
            <a:pPr eaLnBrk="1" hangingPunct="1"/>
            <a:endParaRPr lang="en-US" altLang="zh-CN" sz="2800" smtClean="0">
              <a:ea typeface="华文细黑" pitchFamily="2" charset="-122"/>
            </a:endParaRPr>
          </a:p>
        </p:txBody>
      </p:sp>
      <p:sp>
        <p:nvSpPr>
          <p:cNvPr id="24580" name="Text Box 4"/>
          <p:cNvSpPr txBox="1">
            <a:spLocks noChangeArrowheads="1"/>
          </p:cNvSpPr>
          <p:nvPr/>
        </p:nvSpPr>
        <p:spPr bwMode="auto">
          <a:xfrm>
            <a:off x="5200650" y="1778000"/>
            <a:ext cx="595313" cy="366713"/>
          </a:xfrm>
          <a:prstGeom prst="rect">
            <a:avLst/>
          </a:prstGeom>
          <a:noFill/>
          <a:ln w="9525">
            <a:noFill/>
            <a:miter lim="800000"/>
            <a:headEnd/>
            <a:tailEnd/>
          </a:ln>
        </p:spPr>
        <p:txBody>
          <a:bodyPr>
            <a:spAutoFit/>
          </a:bodyPr>
          <a:lstStyle/>
          <a:p>
            <a:endParaRPr lang="zh-CN" altLang="zh-CN" sz="1800">
              <a:latin typeface="Arial" pitchFamily="34" charset="0"/>
              <a:ea typeface="宋体" pitchFamily="2" charset="-122"/>
            </a:endParaRPr>
          </a:p>
        </p:txBody>
      </p:sp>
      <p:sp>
        <p:nvSpPr>
          <p:cNvPr id="67589" name="Text Box 5"/>
          <p:cNvSpPr txBox="1">
            <a:spLocks noChangeArrowheads="1"/>
          </p:cNvSpPr>
          <p:nvPr/>
        </p:nvSpPr>
        <p:spPr bwMode="auto">
          <a:xfrm>
            <a:off x="611188" y="3141663"/>
            <a:ext cx="7559675" cy="3041650"/>
          </a:xfrm>
          <a:prstGeom prst="rect">
            <a:avLst/>
          </a:prstGeom>
          <a:solidFill>
            <a:srgbClr val="993366"/>
          </a:solidFill>
          <a:ln w="25400">
            <a:solidFill>
              <a:srgbClr val="FFCC00"/>
            </a:solidFill>
            <a:miter lim="800000"/>
            <a:headEnd/>
            <a:tailEnd/>
          </a:ln>
        </p:spPr>
        <p:txBody>
          <a:bodyPr>
            <a:spAutoFit/>
          </a:bodyPr>
          <a:lstStyle/>
          <a:p>
            <a:r>
              <a:rPr lang="en-US" altLang="zh-CN" sz="1800">
                <a:latin typeface="Arial" pitchFamily="34" charset="0"/>
                <a:ea typeface="宋体" pitchFamily="2" charset="-122"/>
              </a:rPr>
              <a:t> </a:t>
            </a:r>
            <a:r>
              <a:rPr lang="en-US" altLang="zh-CN" sz="3200">
                <a:solidFill>
                  <a:schemeClr val="bg1"/>
                </a:solidFill>
                <a:latin typeface="Arial" pitchFamily="34" charset="0"/>
                <a:ea typeface="宋体" pitchFamily="2" charset="-122"/>
              </a:rPr>
              <a:t>main( )</a:t>
            </a:r>
          </a:p>
          <a:p>
            <a:r>
              <a:rPr lang="en-US" altLang="zh-CN" sz="3200">
                <a:solidFill>
                  <a:schemeClr val="bg1"/>
                </a:solidFill>
                <a:latin typeface="Arial" pitchFamily="34" charset="0"/>
                <a:ea typeface="宋体" pitchFamily="2" charset="-122"/>
              </a:rPr>
              <a:t> {</a:t>
            </a:r>
          </a:p>
          <a:p>
            <a:r>
              <a:rPr lang="en-US" altLang="zh-CN" sz="3200">
                <a:solidFill>
                  <a:schemeClr val="bg1"/>
                </a:solidFill>
                <a:latin typeface="Arial" pitchFamily="34" charset="0"/>
                <a:ea typeface="宋体" pitchFamily="2" charset="-122"/>
              </a:rPr>
              <a:t>       int a=5,*p=&amp;a;</a:t>
            </a:r>
          </a:p>
          <a:p>
            <a:r>
              <a:rPr lang="en-US" altLang="zh-CN" sz="3200">
                <a:solidFill>
                  <a:schemeClr val="bg1"/>
                </a:solidFill>
                <a:latin typeface="Arial" pitchFamily="34" charset="0"/>
                <a:ea typeface="宋体" pitchFamily="2" charset="-122"/>
              </a:rPr>
              <a:t>       printf(“%d,%d,%d\n”,p,*p,a)</a:t>
            </a:r>
          </a:p>
          <a:p>
            <a:r>
              <a:rPr lang="en-US" altLang="zh-CN" sz="3200">
                <a:solidFill>
                  <a:schemeClr val="bg1"/>
                </a:solidFill>
                <a:latin typeface="Arial" pitchFamily="34" charset="0"/>
                <a:ea typeface="宋体" pitchFamily="2" charset="-122"/>
              </a:rPr>
              <a:t>}</a:t>
            </a:r>
          </a:p>
          <a:p>
            <a:r>
              <a:rPr lang="en-US" altLang="zh-CN" sz="3200">
                <a:solidFill>
                  <a:schemeClr val="bg1"/>
                </a:solidFill>
                <a:latin typeface="Arial" pitchFamily="34" charset="0"/>
                <a:ea typeface="宋体" pitchFamily="2" charset="-122"/>
              </a:rPr>
              <a:t>     </a:t>
            </a:r>
          </a:p>
        </p:txBody>
      </p:sp>
      <p:sp>
        <p:nvSpPr>
          <p:cNvPr id="24582" name="Rectangle 6"/>
          <p:cNvSpPr>
            <a:spLocks noChangeArrowheads="1"/>
          </p:cNvSpPr>
          <p:nvPr/>
        </p:nvSpPr>
        <p:spPr bwMode="auto">
          <a:xfrm>
            <a:off x="4667250" y="1557338"/>
            <a:ext cx="4476750" cy="4497387"/>
          </a:xfrm>
          <a:prstGeom prst="rect">
            <a:avLst/>
          </a:prstGeom>
          <a:noFill/>
          <a:ln w="9525">
            <a:noFill/>
            <a:miter lim="800000"/>
            <a:headEnd/>
            <a:tailEnd/>
          </a:ln>
        </p:spPr>
        <p:txBody>
          <a:bodyPr/>
          <a:lstStyle/>
          <a:p>
            <a:pPr marL="342900" indent="-342900">
              <a:spcBef>
                <a:spcPct val="20000"/>
              </a:spcBef>
              <a:buClr>
                <a:schemeClr val="folHlink"/>
              </a:buClr>
              <a:buSzPct val="85000"/>
              <a:buFont typeface="Wingdings 2" pitchFamily="18" charset="2"/>
              <a:buChar char="¡"/>
            </a:pPr>
            <a:r>
              <a:rPr lang="zh-CN" altLang="en-US" sz="3200">
                <a:solidFill>
                  <a:srgbClr val="0000FF"/>
                </a:solidFill>
                <a:latin typeface="Arial" pitchFamily="34" charset="0"/>
              </a:rPr>
              <a:t>指针变量一般赋值</a:t>
            </a:r>
          </a:p>
          <a:p>
            <a:pPr marL="342900" indent="-342900">
              <a:spcBef>
                <a:spcPct val="20000"/>
              </a:spcBef>
              <a:buClr>
                <a:schemeClr val="folHlink"/>
              </a:buClr>
              <a:buSzPct val="85000"/>
              <a:buFont typeface="Wingdings 2" pitchFamily="18" charset="2"/>
              <a:buNone/>
            </a:pPr>
            <a:r>
              <a:rPr lang="zh-CN" altLang="en-US" sz="3200">
                <a:latin typeface="Arial" pitchFamily="34" charset="0"/>
              </a:rPr>
              <a:t>   程序处理时赋值</a:t>
            </a:r>
          </a:p>
          <a:p>
            <a:pPr marL="342900" indent="-342900">
              <a:spcBef>
                <a:spcPct val="20000"/>
              </a:spcBef>
              <a:buClr>
                <a:schemeClr val="folHlink"/>
              </a:buClr>
              <a:buSzPct val="85000"/>
              <a:buFont typeface="Wingdings 2" pitchFamily="18" charset="2"/>
              <a:buChar char="¡"/>
            </a:pPr>
            <a:endParaRPr lang="en-US" altLang="zh-CN" sz="3200">
              <a:latin typeface="Arial" pitchFamily="34" charset="0"/>
            </a:endParaRPr>
          </a:p>
        </p:txBody>
      </p:sp>
      <p:pic>
        <p:nvPicPr>
          <p:cNvPr id="67591" name="Picture 7" descr="指针变量"/>
          <p:cNvPicPr>
            <a:picLocks noChangeAspect="1" noChangeArrowheads="1"/>
          </p:cNvPicPr>
          <p:nvPr>
            <p:ph sz="half" idx="2"/>
          </p:nvPr>
        </p:nvPicPr>
        <p:blipFill>
          <a:blip r:embed="rId2"/>
          <a:srcRect/>
          <a:stretch>
            <a:fillRect/>
          </a:stretch>
        </p:blipFill>
        <p:spPr>
          <a:xfrm>
            <a:off x="5472113" y="3289300"/>
            <a:ext cx="1951037" cy="995363"/>
          </a:xfrm>
          <a:noFill/>
        </p:spPr>
      </p:pic>
      <p:sp>
        <p:nvSpPr>
          <p:cNvPr id="67594" name="Text Box 10"/>
          <p:cNvSpPr txBox="1">
            <a:spLocks noChangeArrowheads="1"/>
          </p:cNvSpPr>
          <p:nvPr/>
        </p:nvSpPr>
        <p:spPr bwMode="auto">
          <a:xfrm>
            <a:off x="4067175" y="5445125"/>
            <a:ext cx="3251200" cy="519113"/>
          </a:xfrm>
          <a:prstGeom prst="rect">
            <a:avLst/>
          </a:prstGeom>
          <a:noFill/>
          <a:ln w="9525">
            <a:noFill/>
            <a:miter lim="800000"/>
            <a:headEnd/>
            <a:tailEnd/>
          </a:ln>
        </p:spPr>
        <p:txBody>
          <a:bodyPr wrap="none">
            <a:spAutoFit/>
          </a:bodyPr>
          <a:lstStyle/>
          <a:p>
            <a:r>
              <a:rPr lang="zh-CN" altLang="en-US" sz="2800">
                <a:solidFill>
                  <a:srgbClr val="FFFF66"/>
                </a:solidFill>
                <a:latin typeface="Arial" pitchFamily="34" charset="0"/>
              </a:rPr>
              <a:t>结果：</a:t>
            </a:r>
            <a:r>
              <a:rPr lang="en-US" altLang="zh-CN" sz="2800">
                <a:solidFill>
                  <a:srgbClr val="FFFF66"/>
                </a:solidFill>
                <a:latin typeface="Arial" pitchFamily="34" charset="0"/>
              </a:rPr>
              <a:t>2000</a:t>
            </a:r>
            <a:r>
              <a:rPr lang="zh-CN" altLang="en-US" sz="2800">
                <a:solidFill>
                  <a:srgbClr val="FFFF66"/>
                </a:solidFill>
                <a:latin typeface="Arial" pitchFamily="34" charset="0"/>
              </a:rPr>
              <a:t>，</a:t>
            </a:r>
            <a:r>
              <a:rPr lang="en-US" altLang="zh-CN" sz="2800">
                <a:solidFill>
                  <a:srgbClr val="FFFF66"/>
                </a:solidFill>
                <a:latin typeface="Arial" pitchFamily="34" charset="0"/>
              </a:rPr>
              <a:t>5</a:t>
            </a:r>
            <a:r>
              <a:rPr lang="zh-CN" altLang="en-US" sz="2800">
                <a:solidFill>
                  <a:srgbClr val="FFFF66"/>
                </a:solidFill>
                <a:latin typeface="Arial" pitchFamily="34" charset="0"/>
              </a:rPr>
              <a:t>，</a:t>
            </a:r>
            <a:r>
              <a:rPr lang="en-US" altLang="zh-CN" sz="2800">
                <a:solidFill>
                  <a:srgbClr val="FFFF66"/>
                </a:solidFill>
                <a:latin typeface="Arial" pitchFamily="34" charset="0"/>
              </a:rPr>
              <a:t>5 </a:t>
            </a:r>
          </a:p>
        </p:txBody>
      </p:sp>
      <p:sp>
        <p:nvSpPr>
          <p:cNvPr id="67595" name="Text Box 11"/>
          <p:cNvSpPr txBox="1">
            <a:spLocks noChangeArrowheads="1"/>
          </p:cNvSpPr>
          <p:nvPr/>
        </p:nvSpPr>
        <p:spPr bwMode="auto">
          <a:xfrm>
            <a:off x="250825" y="1557338"/>
            <a:ext cx="4103688" cy="4930775"/>
          </a:xfrm>
          <a:prstGeom prst="rect">
            <a:avLst/>
          </a:prstGeom>
          <a:solidFill>
            <a:srgbClr val="000080"/>
          </a:solidFill>
          <a:ln w="25400">
            <a:solidFill>
              <a:srgbClr val="FF9900"/>
            </a:solidFill>
            <a:miter lim="800000"/>
            <a:headEnd/>
            <a:tailEnd/>
          </a:ln>
        </p:spPr>
        <p:txBody>
          <a:bodyPr>
            <a:spAutoFit/>
          </a:bodyPr>
          <a:lstStyle/>
          <a:p>
            <a:r>
              <a:rPr lang="en-US" altLang="zh-CN" sz="3200">
                <a:solidFill>
                  <a:schemeClr val="bg1"/>
                </a:solidFill>
                <a:latin typeface="Arial" pitchFamily="34" charset="0"/>
                <a:ea typeface="宋体" pitchFamily="2" charset="-122"/>
              </a:rPr>
              <a:t>main()</a:t>
            </a:r>
          </a:p>
          <a:p>
            <a:r>
              <a:rPr lang="en-US" altLang="zh-CN" sz="3200">
                <a:solidFill>
                  <a:schemeClr val="bg1"/>
                </a:solidFill>
                <a:latin typeface="Arial" pitchFamily="34" charset="0"/>
                <a:ea typeface="宋体" pitchFamily="2" charset="-122"/>
              </a:rPr>
              <a:t>{</a:t>
            </a:r>
          </a:p>
          <a:p>
            <a:r>
              <a:rPr lang="en-US" altLang="zh-CN" sz="3200">
                <a:solidFill>
                  <a:schemeClr val="bg1"/>
                </a:solidFill>
                <a:latin typeface="Arial" pitchFamily="34" charset="0"/>
                <a:ea typeface="宋体" pitchFamily="2" charset="-122"/>
              </a:rPr>
              <a:t>     int x;</a:t>
            </a:r>
          </a:p>
          <a:p>
            <a:r>
              <a:rPr lang="en-US" altLang="zh-CN" sz="3200">
                <a:solidFill>
                  <a:schemeClr val="bg1"/>
                </a:solidFill>
                <a:latin typeface="Arial" pitchFamily="34" charset="0"/>
                <a:ea typeface="宋体" pitchFamily="2" charset="-122"/>
              </a:rPr>
              <a:t>     int *p1,*p2;</a:t>
            </a:r>
          </a:p>
          <a:p>
            <a:r>
              <a:rPr lang="en-US" altLang="zh-CN" sz="3200">
                <a:solidFill>
                  <a:schemeClr val="bg1"/>
                </a:solidFill>
                <a:latin typeface="Arial" pitchFamily="34" charset="0"/>
                <a:ea typeface="宋体" pitchFamily="2" charset="-122"/>
              </a:rPr>
              <a:t>     p1=&amp;x;</a:t>
            </a:r>
          </a:p>
          <a:p>
            <a:r>
              <a:rPr lang="en-US" altLang="zh-CN" sz="3200">
                <a:solidFill>
                  <a:schemeClr val="bg1"/>
                </a:solidFill>
                <a:latin typeface="Arial" pitchFamily="34" charset="0"/>
                <a:ea typeface="宋体" pitchFamily="2" charset="-122"/>
              </a:rPr>
              <a:t>     p2=p1;</a:t>
            </a:r>
          </a:p>
          <a:p>
            <a:r>
              <a:rPr lang="en-US" altLang="zh-CN" sz="3200">
                <a:solidFill>
                  <a:schemeClr val="bg1"/>
                </a:solidFill>
                <a:latin typeface="Arial" pitchFamily="34" charset="0"/>
                <a:ea typeface="宋体" pitchFamily="2" charset="-122"/>
              </a:rPr>
              <a:t>     printf("%p",p2);</a:t>
            </a:r>
          </a:p>
          <a:p>
            <a:r>
              <a:rPr lang="en-US" altLang="zh-CN" sz="3200">
                <a:solidFill>
                  <a:schemeClr val="bg1"/>
                </a:solidFill>
                <a:latin typeface="Arial" pitchFamily="34" charset="0"/>
                <a:ea typeface="宋体" pitchFamily="2" charset="-122"/>
              </a:rPr>
              <a:t>}</a:t>
            </a:r>
          </a:p>
          <a:p>
            <a:endParaRPr lang="en-US" altLang="zh-CN" sz="3200">
              <a:solidFill>
                <a:schemeClr val="bg1"/>
              </a:solidFill>
              <a:latin typeface="Arial" pitchFamily="34" charset="0"/>
              <a:ea typeface="宋体" pitchFamily="2" charset="-122"/>
            </a:endParaRPr>
          </a:p>
          <a:p>
            <a:r>
              <a:rPr lang="en-US" altLang="zh-CN" sz="2800">
                <a:solidFill>
                  <a:srgbClr val="00FFFF"/>
                </a:solidFill>
                <a:latin typeface="Arial" pitchFamily="34" charset="0"/>
              </a:rPr>
              <a:t>%p</a:t>
            </a:r>
            <a:r>
              <a:rPr lang="en-US" altLang="zh-CN" sz="2800">
                <a:solidFill>
                  <a:srgbClr val="99FF66"/>
                </a:solidFill>
                <a:latin typeface="Arial" pitchFamily="34" charset="0"/>
              </a:rPr>
              <a:t>  </a:t>
            </a:r>
            <a:r>
              <a:rPr lang="zh-CN" altLang="en-US" sz="2800">
                <a:solidFill>
                  <a:srgbClr val="99FF66"/>
                </a:solidFill>
                <a:latin typeface="Arial" pitchFamily="34" charset="0"/>
              </a:rPr>
              <a:t>以</a:t>
            </a:r>
            <a:r>
              <a:rPr lang="en-US" altLang="zh-CN" sz="2800">
                <a:solidFill>
                  <a:srgbClr val="99FF66"/>
                </a:solidFill>
                <a:latin typeface="Arial" pitchFamily="34" charset="0"/>
              </a:rPr>
              <a:t>16</a:t>
            </a:r>
            <a:r>
              <a:rPr lang="zh-CN" altLang="en-US" sz="2800">
                <a:solidFill>
                  <a:srgbClr val="99FF66"/>
                </a:solidFill>
                <a:latin typeface="Arial" pitchFamily="34" charset="0"/>
              </a:rPr>
              <a:t>进制显示指针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additive="base">
                                        <p:cTn id="7" dur="500" fill="hold"/>
                                        <p:tgtEl>
                                          <p:spTgt spid="67589"/>
                                        </p:tgtEl>
                                        <p:attrNameLst>
                                          <p:attrName>ppt_x</p:attrName>
                                        </p:attrNameLst>
                                      </p:cBhvr>
                                      <p:tavLst>
                                        <p:tav tm="0">
                                          <p:val>
                                            <p:strVal val="1+#ppt_w/2"/>
                                          </p:val>
                                        </p:tav>
                                        <p:tav tm="100000">
                                          <p:val>
                                            <p:strVal val="#ppt_x"/>
                                          </p:val>
                                        </p:tav>
                                      </p:tavLst>
                                    </p:anim>
                                    <p:anim calcmode="lin" valueType="num">
                                      <p:cBhvr additive="base">
                                        <p:cTn id="8" dur="500" fill="hold"/>
                                        <p:tgtEl>
                                          <p:spTgt spid="67589"/>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91"/>
                                        </p:tgtEl>
                                        <p:attrNameLst>
                                          <p:attrName>style.visibility</p:attrName>
                                        </p:attrNameLst>
                                      </p:cBhvr>
                                      <p:to>
                                        <p:strVal val="visible"/>
                                      </p:to>
                                    </p:set>
                                    <p:anim calcmode="lin" valueType="num">
                                      <p:cBhvr additive="base">
                                        <p:cTn id="11" dur="500" fill="hold"/>
                                        <p:tgtEl>
                                          <p:spTgt spid="67591"/>
                                        </p:tgtEl>
                                        <p:attrNameLst>
                                          <p:attrName>ppt_x</p:attrName>
                                        </p:attrNameLst>
                                      </p:cBhvr>
                                      <p:tavLst>
                                        <p:tav tm="0">
                                          <p:val>
                                            <p:strVal val="#ppt_x"/>
                                          </p:val>
                                        </p:tav>
                                        <p:tav tm="100000">
                                          <p:val>
                                            <p:strVal val="#ppt_x"/>
                                          </p:val>
                                        </p:tav>
                                      </p:tavLst>
                                    </p:anim>
                                    <p:anim calcmode="lin" valueType="num">
                                      <p:cBhvr additive="base">
                                        <p:cTn id="12" dur="500" fill="hold"/>
                                        <p:tgtEl>
                                          <p:spTgt spid="6759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94"/>
                                        </p:tgtEl>
                                        <p:attrNameLst>
                                          <p:attrName>style.visibility</p:attrName>
                                        </p:attrNameLst>
                                      </p:cBhvr>
                                      <p:to>
                                        <p:strVal val="visible"/>
                                      </p:to>
                                    </p:set>
                                    <p:animEffect transition="in" filter="blinds(horizontal)">
                                      <p:cBhvr>
                                        <p:cTn id="17" dur="500"/>
                                        <p:tgtEl>
                                          <p:spTgt spid="6759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67589"/>
                                        </p:tgtEl>
                                      </p:cBhvr>
                                    </p:animEffect>
                                    <p:set>
                                      <p:cBhvr>
                                        <p:cTn id="22" dur="1" fill="hold">
                                          <p:stCondLst>
                                            <p:cond delay="499"/>
                                          </p:stCondLst>
                                        </p:cTn>
                                        <p:tgtEl>
                                          <p:spTgt spid="67589"/>
                                        </p:tgtEl>
                                        <p:attrNameLst>
                                          <p:attrName>style.visibility</p:attrName>
                                        </p:attrNameLst>
                                      </p:cBhvr>
                                      <p:to>
                                        <p:strVal val="hidden"/>
                                      </p:to>
                                    </p:set>
                                  </p:childTnLst>
                                </p:cTn>
                              </p:par>
                              <p:par>
                                <p:cTn id="23" presetID="5" presetClass="exit" presetSubtype="10" fill="hold" nodeType="withEffect">
                                  <p:stCondLst>
                                    <p:cond delay="0"/>
                                  </p:stCondLst>
                                  <p:childTnLst>
                                    <p:animEffect transition="out" filter="checkerboard(across)">
                                      <p:cBhvr>
                                        <p:cTn id="24" dur="500"/>
                                        <p:tgtEl>
                                          <p:spTgt spid="67591"/>
                                        </p:tgtEl>
                                      </p:cBhvr>
                                    </p:animEffect>
                                    <p:set>
                                      <p:cBhvr>
                                        <p:cTn id="25" dur="1" fill="hold">
                                          <p:stCondLst>
                                            <p:cond delay="499"/>
                                          </p:stCondLst>
                                        </p:cTn>
                                        <p:tgtEl>
                                          <p:spTgt spid="67591"/>
                                        </p:tgtEl>
                                        <p:attrNameLst>
                                          <p:attrName>style.visibility</p:attrName>
                                        </p:attrNameLst>
                                      </p:cBhvr>
                                      <p:to>
                                        <p:strVal val="hidden"/>
                                      </p:to>
                                    </p:set>
                                  </p:childTnLst>
                                </p:cTn>
                              </p:par>
                              <p:par>
                                <p:cTn id="26" presetID="5" presetClass="exit" presetSubtype="10" fill="hold" grpId="1" nodeType="withEffect">
                                  <p:stCondLst>
                                    <p:cond delay="0"/>
                                  </p:stCondLst>
                                  <p:childTnLst>
                                    <p:animEffect transition="out" filter="checkerboard(across)">
                                      <p:cBhvr>
                                        <p:cTn id="27" dur="500"/>
                                        <p:tgtEl>
                                          <p:spTgt spid="67594"/>
                                        </p:tgtEl>
                                      </p:cBhvr>
                                    </p:animEffect>
                                    <p:set>
                                      <p:cBhvr>
                                        <p:cTn id="28" dur="1" fill="hold">
                                          <p:stCondLst>
                                            <p:cond delay="499"/>
                                          </p:stCondLst>
                                        </p:cTn>
                                        <p:tgtEl>
                                          <p:spTgt spid="67594"/>
                                        </p:tgtEl>
                                        <p:attrNameLst>
                                          <p:attrName>style.visibility</p:attrName>
                                        </p:attrNameLst>
                                      </p:cBhvr>
                                      <p:to>
                                        <p:strVal val="hidden"/>
                                      </p:to>
                                    </p:set>
                                  </p:childTnLst>
                                </p:cTn>
                              </p:par>
                              <p:par>
                                <p:cTn id="29" presetID="18" presetClass="entr" presetSubtype="6" fill="hold" grpId="0" nodeType="withEffect">
                                  <p:stCondLst>
                                    <p:cond delay="0"/>
                                  </p:stCondLst>
                                  <p:childTnLst>
                                    <p:set>
                                      <p:cBhvr>
                                        <p:cTn id="30" dur="1" fill="hold">
                                          <p:stCondLst>
                                            <p:cond delay="0"/>
                                          </p:stCondLst>
                                        </p:cTn>
                                        <p:tgtEl>
                                          <p:spTgt spid="67595"/>
                                        </p:tgtEl>
                                        <p:attrNameLst>
                                          <p:attrName>style.visibility</p:attrName>
                                        </p:attrNameLst>
                                      </p:cBhvr>
                                      <p:to>
                                        <p:strVal val="visible"/>
                                      </p:to>
                                    </p:set>
                                    <p:animEffect transition="in" filter="strips(downRight)">
                                      <p:cBhvr>
                                        <p:cTn id="31" dur="500"/>
                                        <p:tgtEl>
                                          <p:spTgt spid="67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P spid="67589" grpId="1" animBg="1"/>
      <p:bldP spid="67594" grpId="0"/>
      <p:bldP spid="67594" grpId="1"/>
      <p:bldP spid="67595" grpId="0" animBg="1"/>
    </p:bld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228600"/>
            <a:ext cx="8540750" cy="849313"/>
          </a:xfrm>
        </p:spPr>
        <p:txBody>
          <a:bodyPr/>
          <a:lstStyle/>
          <a:p>
            <a:pPr eaLnBrk="1" hangingPunct="1"/>
            <a:r>
              <a:rPr lang="zh-CN" altLang="en-US" smtClean="0"/>
              <a:t>典型错误</a:t>
            </a:r>
          </a:p>
        </p:txBody>
      </p:sp>
      <p:sp>
        <p:nvSpPr>
          <p:cNvPr id="69635" name="Rectangle 3"/>
          <p:cNvSpPr>
            <a:spLocks noGrp="1" noRot="1" noChangeArrowheads="1"/>
          </p:cNvSpPr>
          <p:nvPr>
            <p:ph type="body" idx="1"/>
          </p:nvPr>
        </p:nvSpPr>
        <p:spPr>
          <a:xfrm>
            <a:off x="468313" y="1524000"/>
            <a:ext cx="2447925" cy="4497388"/>
          </a:xfrm>
          <a:solidFill>
            <a:srgbClr val="FFCC00">
              <a:alpha val="18039"/>
            </a:srgbClr>
          </a:solidFill>
          <a:ln w="12700">
            <a:solidFill>
              <a:srgbClr val="FF6600"/>
            </a:solidFill>
          </a:ln>
        </p:spPr>
        <p:txBody>
          <a:bodyPr/>
          <a:lstStyle/>
          <a:p>
            <a:pPr marL="0" indent="0" eaLnBrk="1" hangingPunct="1">
              <a:lnSpc>
                <a:spcPct val="90000"/>
              </a:lnSpc>
              <a:buFont typeface="Wingdings 2" pitchFamily="18" charset="2"/>
              <a:buNone/>
            </a:pPr>
            <a:r>
              <a:rPr lang="zh-CN" altLang="en-US" smtClean="0">
                <a:ea typeface="华文细黑" pitchFamily="2" charset="-122"/>
              </a:rPr>
              <a:t>指针变量定义后，未指向具体存储单元</a:t>
            </a:r>
            <a:r>
              <a:rPr lang="en-US" altLang="zh-CN" smtClean="0">
                <a:ea typeface="华文细黑" pitchFamily="2" charset="-122"/>
              </a:rPr>
              <a:t>(</a:t>
            </a:r>
            <a:r>
              <a:rPr lang="zh-CN" altLang="en-US" smtClean="0">
                <a:ea typeface="华文细黑" pitchFamily="2" charset="-122"/>
              </a:rPr>
              <a:t>实体地址</a:t>
            </a:r>
            <a:r>
              <a:rPr lang="en-US" altLang="zh-CN" smtClean="0">
                <a:ea typeface="华文细黑" pitchFamily="2" charset="-122"/>
              </a:rPr>
              <a:t>)</a:t>
            </a:r>
            <a:r>
              <a:rPr lang="zh-CN" altLang="en-US" smtClean="0">
                <a:ea typeface="华文细黑" pitchFamily="2" charset="-122"/>
              </a:rPr>
              <a:t>就使用，此时指针变量所指单元是任意的</a:t>
            </a:r>
            <a:r>
              <a:rPr lang="en-US" altLang="zh-CN" smtClean="0">
                <a:ea typeface="华文细黑" pitchFamily="2" charset="-122"/>
              </a:rPr>
              <a:t>, </a:t>
            </a:r>
            <a:r>
              <a:rPr lang="zh-CN" altLang="en-US" smtClean="0">
                <a:ea typeface="华文细黑" pitchFamily="2" charset="-122"/>
              </a:rPr>
              <a:t>是个”</a:t>
            </a:r>
            <a:r>
              <a:rPr lang="zh-CN" altLang="en-US" b="1" smtClean="0">
                <a:solidFill>
                  <a:srgbClr val="FF0000"/>
                </a:solidFill>
                <a:ea typeface="楷体_GB2312" pitchFamily="49" charset="-122"/>
              </a:rPr>
              <a:t>危险指针</a:t>
            </a:r>
            <a:r>
              <a:rPr lang="zh-CN" altLang="en-US" smtClean="0">
                <a:ea typeface="华文细黑" pitchFamily="2" charset="-122"/>
              </a:rPr>
              <a:t>”。</a:t>
            </a:r>
          </a:p>
        </p:txBody>
      </p:sp>
      <p:sp>
        <p:nvSpPr>
          <p:cNvPr id="69636" name="Text Box 4"/>
          <p:cNvSpPr txBox="1">
            <a:spLocks noChangeArrowheads="1"/>
          </p:cNvSpPr>
          <p:nvPr/>
        </p:nvSpPr>
        <p:spPr bwMode="auto">
          <a:xfrm>
            <a:off x="3492500" y="1484313"/>
            <a:ext cx="5256213" cy="4503737"/>
          </a:xfrm>
          <a:prstGeom prst="rect">
            <a:avLst/>
          </a:prstGeom>
          <a:solidFill>
            <a:srgbClr val="993366"/>
          </a:solidFill>
          <a:ln w="25400">
            <a:solidFill>
              <a:srgbClr val="FFFF00"/>
            </a:solidFill>
            <a:miter lim="800000"/>
            <a:headEnd/>
            <a:tailEnd/>
          </a:ln>
        </p:spPr>
        <p:txBody>
          <a:bodyPr>
            <a:spAutoFit/>
          </a:bodyPr>
          <a:lstStyle/>
          <a:p>
            <a:r>
              <a:rPr lang="en-US" altLang="zh-CN" sz="3200">
                <a:solidFill>
                  <a:srgbClr val="00FFFF"/>
                </a:solidFill>
                <a:latin typeface="Arial" pitchFamily="34" charset="0"/>
                <a:ea typeface="宋体" pitchFamily="2" charset="-122"/>
              </a:rPr>
              <a:t>【</a:t>
            </a:r>
            <a:r>
              <a:rPr lang="zh-CN" altLang="en-US" sz="3200">
                <a:solidFill>
                  <a:srgbClr val="00FFFF"/>
                </a:solidFill>
                <a:latin typeface="Arial" pitchFamily="34" charset="0"/>
              </a:rPr>
              <a:t>例一</a:t>
            </a:r>
            <a:r>
              <a:rPr lang="en-US" altLang="zh-CN" sz="3200">
                <a:solidFill>
                  <a:srgbClr val="00FFFF"/>
                </a:solidFill>
                <a:latin typeface="Arial" pitchFamily="34" charset="0"/>
              </a:rPr>
              <a:t>】</a:t>
            </a:r>
            <a:r>
              <a:rPr lang="zh-CN" altLang="en-US" sz="3200">
                <a:solidFill>
                  <a:srgbClr val="FFFF66"/>
                </a:solidFill>
                <a:latin typeface="Arial" pitchFamily="34" charset="0"/>
              </a:rPr>
              <a:t>若有定义</a:t>
            </a:r>
          </a:p>
          <a:p>
            <a:r>
              <a:rPr lang="zh-CN" altLang="en-US" sz="3200">
                <a:solidFill>
                  <a:srgbClr val="FFFF66"/>
                </a:solidFill>
                <a:latin typeface="Arial" pitchFamily="34" charset="0"/>
              </a:rPr>
              <a:t>         </a:t>
            </a:r>
            <a:r>
              <a:rPr lang="en-US" altLang="zh-CN" sz="3200">
                <a:solidFill>
                  <a:srgbClr val="99FF66"/>
                </a:solidFill>
                <a:latin typeface="Arial" pitchFamily="34" charset="0"/>
              </a:rPr>
              <a:t>char *p,ch</a:t>
            </a:r>
            <a:r>
              <a:rPr lang="zh-CN" altLang="en-US" sz="3200">
                <a:solidFill>
                  <a:srgbClr val="99FF66"/>
                </a:solidFill>
                <a:latin typeface="Arial" pitchFamily="34" charset="0"/>
              </a:rPr>
              <a:t>；</a:t>
            </a:r>
          </a:p>
          <a:p>
            <a:r>
              <a:rPr lang="zh-CN" altLang="en-US" sz="3200">
                <a:solidFill>
                  <a:srgbClr val="FFFF66"/>
                </a:solidFill>
                <a:latin typeface="Arial" pitchFamily="34" charset="0"/>
              </a:rPr>
              <a:t>则不能正确赋值的语句组是 </a:t>
            </a:r>
            <a:r>
              <a:rPr lang="en-US" altLang="zh-CN" sz="3200">
                <a:solidFill>
                  <a:srgbClr val="FFFF66"/>
                </a:solidFill>
                <a:latin typeface="Arial" pitchFamily="34" charset="0"/>
              </a:rPr>
              <a:t>:</a:t>
            </a:r>
          </a:p>
          <a:p>
            <a:r>
              <a:rPr lang="en-US" altLang="zh-CN" sz="3200">
                <a:solidFill>
                  <a:schemeClr val="bg1"/>
                </a:solidFill>
                <a:latin typeface="Arial" pitchFamily="34" charset="0"/>
              </a:rPr>
              <a:t>A</a:t>
            </a:r>
            <a:r>
              <a:rPr lang="zh-CN" altLang="en-US" sz="3200">
                <a:solidFill>
                  <a:schemeClr val="bg1"/>
                </a:solidFill>
                <a:latin typeface="Arial" pitchFamily="34" charset="0"/>
              </a:rPr>
              <a:t>） </a:t>
            </a:r>
            <a:r>
              <a:rPr lang="en-US" altLang="zh-CN" sz="3200">
                <a:solidFill>
                  <a:schemeClr val="bg1"/>
                </a:solidFill>
                <a:latin typeface="Arial" pitchFamily="34" charset="0"/>
              </a:rPr>
              <a:t>p=&amp;ch       </a:t>
            </a:r>
          </a:p>
          <a:p>
            <a:r>
              <a:rPr lang="en-US" altLang="zh-CN" sz="3200">
                <a:solidFill>
                  <a:schemeClr val="bg1"/>
                </a:solidFill>
                <a:latin typeface="Arial" pitchFamily="34" charset="0"/>
              </a:rPr>
              <a:t>       scanf("%c",p); </a:t>
            </a:r>
          </a:p>
          <a:p>
            <a:r>
              <a:rPr lang="en-US" altLang="zh-CN" sz="3200">
                <a:solidFill>
                  <a:schemeClr val="bg1"/>
                </a:solidFill>
                <a:latin typeface="Arial" pitchFamily="34" charset="0"/>
              </a:rPr>
              <a:t>B</a:t>
            </a:r>
            <a:r>
              <a:rPr lang="zh-CN" altLang="en-US" sz="3200">
                <a:solidFill>
                  <a:schemeClr val="bg1"/>
                </a:solidFill>
                <a:latin typeface="Arial" pitchFamily="34" charset="0"/>
              </a:rPr>
              <a:t>） *</a:t>
            </a:r>
            <a:r>
              <a:rPr lang="en-US" altLang="zh-CN" sz="3200">
                <a:solidFill>
                  <a:schemeClr val="bg1"/>
                </a:solidFill>
                <a:latin typeface="Arial" pitchFamily="34" charset="0"/>
              </a:rPr>
              <a:t>p=getchar(); </a:t>
            </a:r>
          </a:p>
          <a:p>
            <a:r>
              <a:rPr lang="en-US" altLang="zh-CN" sz="3200">
                <a:solidFill>
                  <a:schemeClr val="bg1"/>
                </a:solidFill>
                <a:latin typeface="Arial" pitchFamily="34" charset="0"/>
              </a:rPr>
              <a:t>       p=&amp;ch;       </a:t>
            </a:r>
          </a:p>
          <a:p>
            <a:r>
              <a:rPr lang="en-US" altLang="zh-CN" sz="3200">
                <a:solidFill>
                  <a:schemeClr val="bg1"/>
                </a:solidFill>
                <a:latin typeface="Arial" pitchFamily="34" charset="0"/>
              </a:rPr>
              <a:t>C</a:t>
            </a:r>
            <a:r>
              <a:rPr lang="zh-CN" altLang="en-US" sz="3200">
                <a:solidFill>
                  <a:schemeClr val="bg1"/>
                </a:solidFill>
                <a:latin typeface="Arial" pitchFamily="34" charset="0"/>
              </a:rPr>
              <a:t>） </a:t>
            </a:r>
            <a:r>
              <a:rPr lang="en-US" altLang="zh-CN" sz="3200">
                <a:solidFill>
                  <a:schemeClr val="bg1"/>
                </a:solidFill>
                <a:latin typeface="Arial" pitchFamily="34" charset="0"/>
              </a:rPr>
              <a:t>p=&amp;ch;</a:t>
            </a:r>
          </a:p>
          <a:p>
            <a:r>
              <a:rPr lang="en-US" altLang="zh-CN" sz="3200">
                <a:solidFill>
                  <a:schemeClr val="bg1"/>
                </a:solidFill>
                <a:latin typeface="Arial" pitchFamily="34" charset="0"/>
              </a:rPr>
              <a:t>      *p=getchar();</a:t>
            </a:r>
          </a:p>
        </p:txBody>
      </p:sp>
      <p:sp>
        <p:nvSpPr>
          <p:cNvPr id="69637" name="Text Box 5"/>
          <p:cNvSpPr txBox="1">
            <a:spLocks noChangeArrowheads="1"/>
          </p:cNvSpPr>
          <p:nvPr/>
        </p:nvSpPr>
        <p:spPr bwMode="auto">
          <a:xfrm>
            <a:off x="3429000" y="1643063"/>
            <a:ext cx="5256213" cy="4551362"/>
          </a:xfrm>
          <a:prstGeom prst="rect">
            <a:avLst/>
          </a:prstGeom>
          <a:solidFill>
            <a:srgbClr val="0000FF"/>
          </a:solidFill>
          <a:ln w="25400">
            <a:solidFill>
              <a:srgbClr val="FFFF00"/>
            </a:solidFill>
            <a:miter lim="800000"/>
            <a:headEnd/>
            <a:tailEnd/>
          </a:ln>
        </p:spPr>
        <p:txBody>
          <a:bodyPr>
            <a:spAutoFit/>
          </a:bodyPr>
          <a:lstStyle/>
          <a:p>
            <a:r>
              <a:rPr lang="en-US" altLang="zh-CN" sz="3200">
                <a:solidFill>
                  <a:srgbClr val="00FFFF"/>
                </a:solidFill>
                <a:latin typeface="Arial" pitchFamily="34" charset="0"/>
                <a:ea typeface="宋体" pitchFamily="2" charset="-122"/>
              </a:rPr>
              <a:t>【</a:t>
            </a:r>
            <a:r>
              <a:rPr lang="zh-CN" altLang="en-US" sz="3200">
                <a:solidFill>
                  <a:srgbClr val="00FFFF"/>
                </a:solidFill>
                <a:latin typeface="Arial" pitchFamily="34" charset="0"/>
              </a:rPr>
              <a:t>例二</a:t>
            </a:r>
            <a:r>
              <a:rPr lang="en-US" altLang="zh-CN" sz="3200">
                <a:solidFill>
                  <a:srgbClr val="00FFFF"/>
                </a:solidFill>
                <a:latin typeface="Arial" pitchFamily="34" charset="0"/>
              </a:rPr>
              <a:t>】</a:t>
            </a:r>
            <a:r>
              <a:rPr lang="zh-CN" altLang="en-US" sz="3200">
                <a:solidFill>
                  <a:srgbClr val="FFFF66"/>
                </a:solidFill>
                <a:latin typeface="Arial" pitchFamily="34" charset="0"/>
              </a:rPr>
              <a:t>若有定义</a:t>
            </a:r>
          </a:p>
          <a:p>
            <a:r>
              <a:rPr lang="zh-CN" altLang="en-US" sz="3200">
                <a:solidFill>
                  <a:srgbClr val="FFFF66"/>
                </a:solidFill>
                <a:latin typeface="Arial" pitchFamily="34" charset="0"/>
              </a:rPr>
              <a:t>         </a:t>
            </a:r>
            <a:r>
              <a:rPr lang="en-US" altLang="zh-CN" sz="3200">
                <a:solidFill>
                  <a:srgbClr val="99FF66"/>
                </a:solidFill>
                <a:latin typeface="Arial" pitchFamily="34" charset="0"/>
              </a:rPr>
              <a:t>char *a,b[30]</a:t>
            </a:r>
            <a:r>
              <a:rPr lang="zh-CN" altLang="en-US" sz="3200">
                <a:solidFill>
                  <a:srgbClr val="99FF66"/>
                </a:solidFill>
                <a:latin typeface="Arial" pitchFamily="34" charset="0"/>
              </a:rPr>
              <a:t>；</a:t>
            </a:r>
          </a:p>
          <a:p>
            <a:r>
              <a:rPr lang="zh-CN" altLang="en-US" sz="3200">
                <a:solidFill>
                  <a:srgbClr val="FFFF66"/>
                </a:solidFill>
                <a:latin typeface="Arial" pitchFamily="34" charset="0"/>
              </a:rPr>
              <a:t>则以下各语句正确的是 </a:t>
            </a:r>
            <a:r>
              <a:rPr lang="en-US" altLang="zh-CN" sz="3200">
                <a:solidFill>
                  <a:srgbClr val="FFFF66"/>
                </a:solidFill>
                <a:latin typeface="Arial" pitchFamily="34" charset="0"/>
              </a:rPr>
              <a:t>:</a:t>
            </a:r>
          </a:p>
          <a:p>
            <a:pPr>
              <a:spcBef>
                <a:spcPct val="30000"/>
              </a:spcBef>
              <a:spcAft>
                <a:spcPct val="30000"/>
              </a:spcAft>
            </a:pPr>
            <a:r>
              <a:rPr lang="en-US" altLang="zh-CN" sz="3200">
                <a:solidFill>
                  <a:schemeClr val="bg1"/>
                </a:solidFill>
                <a:latin typeface="Arial" pitchFamily="34" charset="0"/>
                <a:ea typeface="宋体" pitchFamily="2" charset="-122"/>
              </a:rPr>
              <a:t>A)  a=”abcde”;                 </a:t>
            </a:r>
          </a:p>
          <a:p>
            <a:pPr>
              <a:spcBef>
                <a:spcPct val="30000"/>
              </a:spcBef>
              <a:spcAft>
                <a:spcPct val="30000"/>
              </a:spcAft>
            </a:pPr>
            <a:r>
              <a:rPr lang="en-US" altLang="zh-CN" sz="3200">
                <a:solidFill>
                  <a:schemeClr val="bg1"/>
                </a:solidFill>
                <a:latin typeface="Arial" pitchFamily="34" charset="0"/>
                <a:ea typeface="宋体" pitchFamily="2" charset="-122"/>
              </a:rPr>
              <a:t>B</a:t>
            </a:r>
            <a:r>
              <a:rPr lang="zh-CN" altLang="en-US" sz="3200">
                <a:solidFill>
                  <a:schemeClr val="bg1"/>
                </a:solidFill>
                <a:latin typeface="Arial" pitchFamily="34" charset="0"/>
                <a:ea typeface="宋体" pitchFamily="2" charset="-122"/>
              </a:rPr>
              <a:t>）</a:t>
            </a:r>
            <a:r>
              <a:rPr lang="en-US" altLang="zh-CN" sz="3200">
                <a:solidFill>
                  <a:schemeClr val="bg1"/>
                </a:solidFill>
                <a:latin typeface="Arial" pitchFamily="34" charset="0"/>
                <a:ea typeface="宋体" pitchFamily="2" charset="-122"/>
              </a:rPr>
              <a:t>b=”abcde”;    </a:t>
            </a:r>
          </a:p>
          <a:p>
            <a:pPr>
              <a:spcBef>
                <a:spcPct val="30000"/>
              </a:spcBef>
              <a:spcAft>
                <a:spcPct val="30000"/>
              </a:spcAft>
            </a:pPr>
            <a:r>
              <a:rPr lang="en-US" altLang="zh-CN" sz="3200">
                <a:solidFill>
                  <a:schemeClr val="bg1"/>
                </a:solidFill>
                <a:latin typeface="Arial" pitchFamily="34" charset="0"/>
                <a:ea typeface="宋体" pitchFamily="2" charset="-122"/>
              </a:rPr>
              <a:t>C)  scanf(“%s”,a);          </a:t>
            </a:r>
          </a:p>
          <a:p>
            <a:pPr>
              <a:spcBef>
                <a:spcPct val="30000"/>
              </a:spcBef>
              <a:spcAft>
                <a:spcPct val="30000"/>
              </a:spcAft>
            </a:pPr>
            <a:r>
              <a:rPr lang="en-US" altLang="zh-CN" sz="3200">
                <a:solidFill>
                  <a:schemeClr val="bg1"/>
                </a:solidFill>
                <a:latin typeface="Arial" pitchFamily="34" charset="0"/>
                <a:ea typeface="宋体" pitchFamily="2" charset="-122"/>
              </a:rPr>
              <a:t>D) scanf(“%s”,b);</a:t>
            </a:r>
          </a:p>
        </p:txBody>
      </p:sp>
      <p:sp>
        <p:nvSpPr>
          <p:cNvPr id="69639" name="Text Box 7"/>
          <p:cNvSpPr txBox="1">
            <a:spLocks noChangeArrowheads="1"/>
          </p:cNvSpPr>
          <p:nvPr/>
        </p:nvSpPr>
        <p:spPr bwMode="auto">
          <a:xfrm>
            <a:off x="7216775" y="3857625"/>
            <a:ext cx="455613" cy="579438"/>
          </a:xfrm>
          <a:prstGeom prst="rect">
            <a:avLst/>
          </a:prstGeom>
          <a:noFill/>
          <a:ln w="9525">
            <a:noFill/>
            <a:miter lim="800000"/>
            <a:headEnd/>
            <a:tailEnd/>
          </a:ln>
        </p:spPr>
        <p:txBody>
          <a:bodyPr wrap="none">
            <a:spAutoFit/>
          </a:bodyPr>
          <a:lstStyle/>
          <a:p>
            <a:r>
              <a:rPr lang="en-US" altLang="zh-CN" sz="3200">
                <a:solidFill>
                  <a:srgbClr val="FF5050"/>
                </a:solidFill>
                <a:latin typeface="Arial" pitchFamily="34" charset="0"/>
                <a:ea typeface="宋体" pitchFamily="2" charset="-122"/>
              </a:rPr>
              <a:t>X</a:t>
            </a:r>
          </a:p>
        </p:txBody>
      </p:sp>
      <p:sp>
        <p:nvSpPr>
          <p:cNvPr id="69640" name="Text Box 8"/>
          <p:cNvSpPr txBox="1">
            <a:spLocks noChangeArrowheads="1"/>
          </p:cNvSpPr>
          <p:nvPr/>
        </p:nvSpPr>
        <p:spPr bwMode="auto">
          <a:xfrm>
            <a:off x="7235825" y="4652963"/>
            <a:ext cx="455613" cy="579437"/>
          </a:xfrm>
          <a:prstGeom prst="rect">
            <a:avLst/>
          </a:prstGeom>
          <a:noFill/>
          <a:ln w="9525">
            <a:noFill/>
            <a:miter lim="800000"/>
            <a:headEnd/>
            <a:tailEnd/>
          </a:ln>
        </p:spPr>
        <p:txBody>
          <a:bodyPr wrap="none">
            <a:spAutoFit/>
          </a:bodyPr>
          <a:lstStyle/>
          <a:p>
            <a:r>
              <a:rPr lang="en-US" altLang="zh-CN" sz="3200">
                <a:solidFill>
                  <a:srgbClr val="FF5050"/>
                </a:solidFill>
                <a:latin typeface="Arial" pitchFamily="34" charset="0"/>
                <a:ea typeface="宋体" pitchFamily="2" charset="-122"/>
              </a:rPr>
              <a:t>X</a:t>
            </a:r>
          </a:p>
        </p:txBody>
      </p:sp>
      <p:sp>
        <p:nvSpPr>
          <p:cNvPr id="69641" name="Text Box 9"/>
          <p:cNvSpPr txBox="1">
            <a:spLocks noChangeArrowheads="1"/>
          </p:cNvSpPr>
          <p:nvPr/>
        </p:nvSpPr>
        <p:spPr bwMode="auto">
          <a:xfrm>
            <a:off x="468313" y="5805488"/>
            <a:ext cx="8280400" cy="466725"/>
          </a:xfrm>
          <a:prstGeom prst="rect">
            <a:avLst/>
          </a:prstGeom>
          <a:solidFill>
            <a:srgbClr val="33CCCC"/>
          </a:solidFill>
          <a:ln w="9525">
            <a:solidFill>
              <a:srgbClr val="CCFFCC"/>
            </a:solidFill>
            <a:miter lim="800000"/>
            <a:headEnd/>
            <a:tailEnd/>
          </a:ln>
        </p:spPr>
        <p:txBody>
          <a:bodyPr>
            <a:spAutoFit/>
          </a:bodyPr>
          <a:lstStyle/>
          <a:p>
            <a:r>
              <a:rPr lang="zh-CN" altLang="en-US">
                <a:solidFill>
                  <a:srgbClr val="990000"/>
                </a:solidFill>
                <a:latin typeface="Arial" pitchFamily="34" charset="0"/>
              </a:rPr>
              <a:t>字符串是一种特殊的实体，存放在内存用户区的常量区。</a:t>
            </a:r>
            <a:endParaRPr lang="zh-CN" altLang="en-US" sz="1800">
              <a:latin typeface="Arial"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9635">
                                            <p:bg/>
                                          </p:spTgt>
                                        </p:tgtEl>
                                        <p:attrNameLst>
                                          <p:attrName>style.visibility</p:attrName>
                                        </p:attrNameLst>
                                      </p:cBhvr>
                                      <p:to>
                                        <p:strVal val="visible"/>
                                      </p:to>
                                    </p:set>
                                    <p:animEffect transition="in" filter="blinds(horizontal)">
                                      <p:cBhvr>
                                        <p:cTn id="7" dur="500"/>
                                        <p:tgtEl>
                                          <p:spTgt spid="6963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10" dur="500"/>
                                        <p:tgtEl>
                                          <p:spTgt spid="696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69636"/>
                                        </p:tgtEl>
                                        <p:attrNameLst>
                                          <p:attrName>style.visibility</p:attrName>
                                        </p:attrNameLst>
                                      </p:cBhvr>
                                      <p:to>
                                        <p:strVal val="visible"/>
                                      </p:to>
                                    </p:set>
                                    <p:anim calcmode="lin" valueType="num">
                                      <p:cBhvr additive="base">
                                        <p:cTn id="15" dur="500" fill="hold"/>
                                        <p:tgtEl>
                                          <p:spTgt spid="69636"/>
                                        </p:tgtEl>
                                        <p:attrNameLst>
                                          <p:attrName>ppt_x</p:attrName>
                                        </p:attrNameLst>
                                      </p:cBhvr>
                                      <p:tavLst>
                                        <p:tav tm="0">
                                          <p:val>
                                            <p:strVal val="1+#ppt_w/2"/>
                                          </p:val>
                                        </p:tav>
                                        <p:tav tm="100000">
                                          <p:val>
                                            <p:strVal val="#ppt_x"/>
                                          </p:val>
                                        </p:tav>
                                      </p:tavLst>
                                    </p:anim>
                                    <p:anim calcmode="lin" valueType="num">
                                      <p:cBhvr additive="base">
                                        <p:cTn id="16"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9637"/>
                                        </p:tgtEl>
                                        <p:attrNameLst>
                                          <p:attrName>style.visibility</p:attrName>
                                        </p:attrNameLst>
                                      </p:cBhvr>
                                      <p:to>
                                        <p:strVal val="visible"/>
                                      </p:to>
                                    </p:set>
                                    <p:anim calcmode="lin" valueType="num">
                                      <p:cBhvr additive="base">
                                        <p:cTn id="21" dur="500" fill="hold"/>
                                        <p:tgtEl>
                                          <p:spTgt spid="69637"/>
                                        </p:tgtEl>
                                        <p:attrNameLst>
                                          <p:attrName>ppt_x</p:attrName>
                                        </p:attrNameLst>
                                      </p:cBhvr>
                                      <p:tavLst>
                                        <p:tav tm="0">
                                          <p:val>
                                            <p:strVal val="1+#ppt_w/2"/>
                                          </p:val>
                                        </p:tav>
                                        <p:tav tm="100000">
                                          <p:val>
                                            <p:strVal val="#ppt_x"/>
                                          </p:val>
                                        </p:tav>
                                      </p:tavLst>
                                    </p:anim>
                                    <p:anim calcmode="lin" valueType="num">
                                      <p:cBhvr additive="base">
                                        <p:cTn id="22"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639"/>
                                        </p:tgtEl>
                                        <p:attrNameLst>
                                          <p:attrName>style.visibility</p:attrName>
                                        </p:attrNameLst>
                                      </p:cBhvr>
                                      <p:to>
                                        <p:strVal val="visible"/>
                                      </p:to>
                                    </p:set>
                                    <p:animEffect transition="in" filter="blinds(horizontal)">
                                      <p:cBhvr>
                                        <p:cTn id="27" dur="500"/>
                                        <p:tgtEl>
                                          <p:spTgt spid="6963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9640"/>
                                        </p:tgtEl>
                                        <p:attrNameLst>
                                          <p:attrName>style.visibility</p:attrName>
                                        </p:attrNameLst>
                                      </p:cBhvr>
                                      <p:to>
                                        <p:strVal val="visible"/>
                                      </p:to>
                                    </p:set>
                                    <p:animEffect transition="in" filter="blinds(horizontal)">
                                      <p:cBhvr>
                                        <p:cTn id="30" dur="500"/>
                                        <p:tgtEl>
                                          <p:spTgt spid="69640"/>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69641"/>
                                        </p:tgtEl>
                                        <p:attrNameLst>
                                          <p:attrName>style.visibility</p:attrName>
                                        </p:attrNameLst>
                                      </p:cBhvr>
                                      <p:to>
                                        <p:strVal val="visible"/>
                                      </p:to>
                                    </p:set>
                                    <p:anim calcmode="lin" valueType="num">
                                      <p:cBhvr>
                                        <p:cTn id="35" dur="500" fill="hold"/>
                                        <p:tgtEl>
                                          <p:spTgt spid="69641"/>
                                        </p:tgtEl>
                                        <p:attrNameLst>
                                          <p:attrName>ppt_w</p:attrName>
                                        </p:attrNameLst>
                                      </p:cBhvr>
                                      <p:tavLst>
                                        <p:tav tm="0">
                                          <p:val>
                                            <p:fltVal val="0"/>
                                          </p:val>
                                        </p:tav>
                                        <p:tav tm="100000">
                                          <p:val>
                                            <p:strVal val="#ppt_w"/>
                                          </p:val>
                                        </p:tav>
                                      </p:tavLst>
                                    </p:anim>
                                    <p:anim calcmode="lin" valueType="num">
                                      <p:cBhvr>
                                        <p:cTn id="36" dur="500" fill="hold"/>
                                        <p:tgtEl>
                                          <p:spTgt spid="696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nimBg="1"/>
      <p:bldP spid="69636" grpId="0" animBg="1"/>
      <p:bldP spid="69637" grpId="0" animBg="1"/>
      <p:bldP spid="69639" grpId="0"/>
      <p:bldP spid="69640" grpId="0"/>
      <p:bldP spid="69641" grpId="0" animBg="1"/>
    </p:bld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zh-CN" altLang="en-US" sz="3200" smtClean="0"/>
              <a:t>为什么未指向实体的指针是“</a:t>
            </a:r>
            <a:r>
              <a:rPr lang="zh-CN" altLang="en-US" sz="3200" smtClean="0">
                <a:solidFill>
                  <a:srgbClr val="FF00FF"/>
                </a:solidFill>
                <a:ea typeface="华文细黑" pitchFamily="2" charset="-122"/>
              </a:rPr>
              <a:t>危险指针</a:t>
            </a:r>
            <a:r>
              <a:rPr lang="zh-CN" altLang="en-US" sz="3200" smtClean="0"/>
              <a:t>”</a:t>
            </a:r>
            <a:r>
              <a:rPr lang="en-US" altLang="zh-CN" sz="3200" smtClean="0"/>
              <a:t>?</a:t>
            </a:r>
          </a:p>
        </p:txBody>
      </p:sp>
      <p:sp>
        <p:nvSpPr>
          <p:cNvPr id="26627" name="Rectangle 3"/>
          <p:cNvSpPr>
            <a:spLocks noGrp="1" noRot="1" noChangeArrowheads="1"/>
          </p:cNvSpPr>
          <p:nvPr>
            <p:ph type="body" idx="1"/>
          </p:nvPr>
        </p:nvSpPr>
        <p:spPr/>
        <p:txBody>
          <a:bodyPr/>
          <a:lstStyle/>
          <a:p>
            <a:pPr eaLnBrk="1" hangingPunct="1"/>
            <a:endParaRPr lang="zh-CN" altLang="zh-CN" smtClean="0"/>
          </a:p>
        </p:txBody>
      </p:sp>
      <p:pic>
        <p:nvPicPr>
          <p:cNvPr id="112644" name="Picture 4" descr="002"/>
          <p:cNvPicPr>
            <a:picLocks noChangeAspect="1" noChangeArrowheads="1" noCrop="1"/>
          </p:cNvPicPr>
          <p:nvPr/>
        </p:nvPicPr>
        <p:blipFill>
          <a:blip r:embed="rId2"/>
          <a:srcRect/>
          <a:stretch>
            <a:fillRect/>
          </a:stretch>
        </p:blipFill>
        <p:spPr bwMode="auto">
          <a:xfrm>
            <a:off x="827088" y="4221163"/>
            <a:ext cx="593725" cy="1185862"/>
          </a:xfrm>
          <a:prstGeom prst="rect">
            <a:avLst/>
          </a:prstGeom>
          <a:noFill/>
          <a:ln w="9525">
            <a:noFill/>
            <a:miter lim="800000"/>
            <a:headEnd/>
            <a:tailEnd/>
          </a:ln>
        </p:spPr>
      </p:pic>
      <p:sp>
        <p:nvSpPr>
          <p:cNvPr id="112645" name="AutoShape 5"/>
          <p:cNvSpPr>
            <a:spLocks noChangeArrowheads="1"/>
          </p:cNvSpPr>
          <p:nvPr/>
        </p:nvSpPr>
        <p:spPr bwMode="auto">
          <a:xfrm>
            <a:off x="900113" y="1557338"/>
            <a:ext cx="3671887" cy="1223962"/>
          </a:xfrm>
          <a:prstGeom prst="cloudCallout">
            <a:avLst>
              <a:gd name="adj1" fmla="val -38588"/>
              <a:gd name="adj2" fmla="val 166602"/>
            </a:avLst>
          </a:prstGeom>
          <a:solidFill>
            <a:srgbClr val="FFFF00"/>
          </a:solidFill>
          <a:ln w="9525">
            <a:solidFill>
              <a:schemeClr val="tx1"/>
            </a:solidFill>
            <a:round/>
            <a:headEnd/>
            <a:tailEnd/>
          </a:ln>
        </p:spPr>
        <p:txBody>
          <a:bodyPr/>
          <a:lstStyle/>
          <a:p>
            <a:pPr algn="ctr"/>
            <a:r>
              <a:rPr lang="en-US" altLang="zh-CN">
                <a:solidFill>
                  <a:srgbClr val="A50021"/>
                </a:solidFill>
                <a:latin typeface="Arial" pitchFamily="34" charset="0"/>
              </a:rPr>
              <a:t>“</a:t>
            </a:r>
            <a:r>
              <a:rPr lang="zh-CN" altLang="en-US">
                <a:solidFill>
                  <a:srgbClr val="A50021"/>
                </a:solidFill>
                <a:latin typeface="Arial" pitchFamily="34" charset="0"/>
              </a:rPr>
              <a:t>危险指针”</a:t>
            </a:r>
            <a:r>
              <a:rPr lang="en-US" altLang="zh-CN">
                <a:solidFill>
                  <a:srgbClr val="A50021"/>
                </a:solidFill>
                <a:latin typeface="Arial" pitchFamily="34" charset="0"/>
              </a:rPr>
              <a:t>?</a:t>
            </a:r>
            <a:r>
              <a:rPr lang="zh-CN" altLang="en-US">
                <a:solidFill>
                  <a:srgbClr val="A50021"/>
                </a:solidFill>
                <a:latin typeface="Arial" pitchFamily="34" charset="0"/>
              </a:rPr>
              <a:t>不要耸人听闻好不好</a:t>
            </a:r>
            <a:r>
              <a:rPr lang="en-US" altLang="zh-CN">
                <a:solidFill>
                  <a:srgbClr val="A50021"/>
                </a:solidFill>
                <a:latin typeface="Arial" pitchFamily="34" charset="0"/>
              </a:rPr>
              <a:t>!</a:t>
            </a:r>
          </a:p>
        </p:txBody>
      </p:sp>
      <p:pic>
        <p:nvPicPr>
          <p:cNvPr id="112646" name="Picture 6" descr="RX_008"/>
          <p:cNvPicPr>
            <a:picLocks noChangeAspect="1" noChangeArrowheads="1" noCrop="1"/>
          </p:cNvPicPr>
          <p:nvPr/>
        </p:nvPicPr>
        <p:blipFill>
          <a:blip r:embed="rId3"/>
          <a:srcRect/>
          <a:stretch>
            <a:fillRect/>
          </a:stretch>
        </p:blipFill>
        <p:spPr bwMode="auto">
          <a:xfrm>
            <a:off x="7451725" y="4365625"/>
            <a:ext cx="473075" cy="1081088"/>
          </a:xfrm>
          <a:prstGeom prst="rect">
            <a:avLst/>
          </a:prstGeom>
          <a:noFill/>
          <a:ln w="9525">
            <a:noFill/>
            <a:miter lim="800000"/>
            <a:headEnd/>
            <a:tailEnd/>
          </a:ln>
        </p:spPr>
      </p:pic>
      <p:sp>
        <p:nvSpPr>
          <p:cNvPr id="112647" name="AutoShape 7"/>
          <p:cNvSpPr>
            <a:spLocks noChangeArrowheads="1"/>
          </p:cNvSpPr>
          <p:nvPr/>
        </p:nvSpPr>
        <p:spPr bwMode="auto">
          <a:xfrm>
            <a:off x="3779838" y="1412875"/>
            <a:ext cx="5041900" cy="2879725"/>
          </a:xfrm>
          <a:prstGeom prst="cloudCallout">
            <a:avLst>
              <a:gd name="adj1" fmla="val 23806"/>
              <a:gd name="adj2" fmla="val 47245"/>
            </a:avLst>
          </a:prstGeom>
          <a:solidFill>
            <a:srgbClr val="CCFFCC"/>
          </a:solidFill>
          <a:ln w="9525">
            <a:solidFill>
              <a:schemeClr val="tx1"/>
            </a:solidFill>
            <a:round/>
            <a:headEnd/>
            <a:tailEnd/>
          </a:ln>
        </p:spPr>
        <p:txBody>
          <a:bodyPr lIns="36000" rIns="36000"/>
          <a:lstStyle/>
          <a:p>
            <a:r>
              <a:rPr lang="zh-CN" altLang="en-US" sz="2000">
                <a:solidFill>
                  <a:srgbClr val="A50021"/>
                </a:solidFill>
                <a:latin typeface="华文细黑" pitchFamily="2" charset="-122"/>
              </a:rPr>
              <a:t>一个指针未指向任何实体就被使用，属于</a:t>
            </a:r>
            <a:r>
              <a:rPr lang="zh-CN" altLang="en-US" sz="2000">
                <a:solidFill>
                  <a:srgbClr val="A50021"/>
                </a:solidFill>
                <a:latin typeface="Arial" pitchFamily="34" charset="0"/>
              </a:rPr>
              <a:t>”</a:t>
            </a:r>
            <a:r>
              <a:rPr lang="zh-CN" altLang="en-US" sz="2000">
                <a:solidFill>
                  <a:srgbClr val="0000FF"/>
                </a:solidFill>
                <a:latin typeface="华文细黑" pitchFamily="2" charset="-122"/>
              </a:rPr>
              <a:t>内存盗用</a:t>
            </a:r>
            <a:r>
              <a:rPr lang="zh-CN" altLang="en-US" sz="2000">
                <a:solidFill>
                  <a:srgbClr val="A50021"/>
                </a:solidFill>
                <a:latin typeface="Arial" pitchFamily="34" charset="0"/>
              </a:rPr>
              <a:t>”</a:t>
            </a:r>
            <a:r>
              <a:rPr lang="en-US" altLang="zh-CN" sz="2000">
                <a:solidFill>
                  <a:srgbClr val="A50021"/>
                </a:solidFill>
                <a:latin typeface="华文细黑" pitchFamily="2" charset="-122"/>
              </a:rPr>
              <a:t>!</a:t>
            </a:r>
            <a:r>
              <a:rPr lang="zh-CN" altLang="en-US" sz="2000">
                <a:solidFill>
                  <a:srgbClr val="A50021"/>
                </a:solidFill>
                <a:latin typeface="华文细黑" pitchFamily="2" charset="-122"/>
              </a:rPr>
              <a:t>因为该指针将随意指向内存中某一单元，轻则误取或破坏其他实体的值，重则破坏操作系统的工作。</a:t>
            </a:r>
          </a:p>
        </p:txBody>
      </p:sp>
      <p:sp>
        <p:nvSpPr>
          <p:cNvPr id="112648" name="Text Box 8"/>
          <p:cNvSpPr txBox="1">
            <a:spLocks noChangeArrowheads="1"/>
          </p:cNvSpPr>
          <p:nvPr/>
        </p:nvSpPr>
        <p:spPr bwMode="auto">
          <a:xfrm>
            <a:off x="2124075" y="4581525"/>
            <a:ext cx="4124325" cy="1930400"/>
          </a:xfrm>
          <a:prstGeom prst="rect">
            <a:avLst/>
          </a:prstGeom>
          <a:solidFill>
            <a:srgbClr val="993366"/>
          </a:solidFill>
          <a:ln w="9525">
            <a:solidFill>
              <a:srgbClr val="FFFF00"/>
            </a:solidFill>
            <a:miter lim="800000"/>
            <a:headEnd/>
            <a:tailEnd/>
          </a:ln>
        </p:spPr>
        <p:txBody>
          <a:bodyPr>
            <a:spAutoFit/>
          </a:bodyPr>
          <a:lstStyle/>
          <a:p>
            <a:r>
              <a:rPr lang="zh-CN" altLang="en-US" sz="2000">
                <a:solidFill>
                  <a:srgbClr val="FFFF00"/>
                </a:solidFill>
                <a:latin typeface="Arial" pitchFamily="34" charset="0"/>
              </a:rPr>
              <a:t>一个指针变量被声明后，在没有被赋予某个实体地址之前，如果使用它，不仅可能破坏你的程序，而且可能导致计算机操作系统崩溃，出现灾难性的错误。因为它可能指向内存的任何部分。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linds(horizontal)">
                                      <p:cBhvr>
                                        <p:cTn id="7" dur="500"/>
                                        <p:tgtEl>
                                          <p:spTgt spid="112644"/>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12645"/>
                                        </p:tgtEl>
                                        <p:attrNameLst>
                                          <p:attrName>style.visibility</p:attrName>
                                        </p:attrNameLst>
                                      </p:cBhvr>
                                      <p:to>
                                        <p:strVal val="visible"/>
                                      </p:to>
                                    </p:set>
                                    <p:animEffect transition="in" filter="strips(downLeft)">
                                      <p:cBhvr>
                                        <p:cTn id="10" dur="500"/>
                                        <p:tgtEl>
                                          <p:spTgt spid="1126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646"/>
                                        </p:tgtEl>
                                        <p:attrNameLst>
                                          <p:attrName>style.visibility</p:attrName>
                                        </p:attrNameLst>
                                      </p:cBhvr>
                                      <p:to>
                                        <p:strVal val="visible"/>
                                      </p:to>
                                    </p:set>
                                    <p:animEffect transition="in" filter="blinds(horizontal)">
                                      <p:cBhvr>
                                        <p:cTn id="15" dur="500"/>
                                        <p:tgtEl>
                                          <p:spTgt spid="112646"/>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12647"/>
                                        </p:tgtEl>
                                        <p:attrNameLst>
                                          <p:attrName>style.visibility</p:attrName>
                                        </p:attrNameLst>
                                      </p:cBhvr>
                                      <p:to>
                                        <p:strVal val="visible"/>
                                      </p:to>
                                    </p:set>
                                    <p:animEffect transition="in" filter="strips(downRight)">
                                      <p:cBhvr>
                                        <p:cTn id="18" dur="500"/>
                                        <p:tgtEl>
                                          <p:spTgt spid="11264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2648"/>
                                        </p:tgtEl>
                                        <p:attrNameLst>
                                          <p:attrName>style.visibility</p:attrName>
                                        </p:attrNameLst>
                                      </p:cBhvr>
                                      <p:to>
                                        <p:strVal val="visible"/>
                                      </p:to>
                                    </p:set>
                                    <p:anim calcmode="lin" valueType="num">
                                      <p:cBhvr additive="base">
                                        <p:cTn id="23" dur="500" fill="hold"/>
                                        <p:tgtEl>
                                          <p:spTgt spid="112648"/>
                                        </p:tgtEl>
                                        <p:attrNameLst>
                                          <p:attrName>ppt_x</p:attrName>
                                        </p:attrNameLst>
                                      </p:cBhvr>
                                      <p:tavLst>
                                        <p:tav tm="0">
                                          <p:val>
                                            <p:strVal val="#ppt_x"/>
                                          </p:val>
                                        </p:tav>
                                        <p:tav tm="100000">
                                          <p:val>
                                            <p:strVal val="#ppt_x"/>
                                          </p:val>
                                        </p:tav>
                                      </p:tavLst>
                                    </p:anim>
                                    <p:anim calcmode="lin" valueType="num">
                                      <p:cBhvr additive="base">
                                        <p:cTn id="24" dur="500" fill="hold"/>
                                        <p:tgtEl>
                                          <p:spTgt spid="1126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P spid="112647" grpId="0" animBg="1"/>
      <p:bldP spid="112648" grpId="0" animBg="1"/>
    </p:bld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455613" y="44450"/>
            <a:ext cx="8226425" cy="1008063"/>
          </a:xfrm>
        </p:spPr>
        <p:txBody>
          <a:bodyPr/>
          <a:lstStyle/>
          <a:p>
            <a:pPr eaLnBrk="1" hangingPunct="1"/>
            <a:r>
              <a:rPr lang="zh-CN" altLang="en-US" smtClean="0"/>
              <a:t>空指针  </a:t>
            </a:r>
            <a:r>
              <a:rPr lang="en-US" altLang="zh-CN" sz="2400" i="1" smtClean="0">
                <a:solidFill>
                  <a:srgbClr val="000000"/>
                </a:solidFill>
              </a:rPr>
              <a:t>P256</a:t>
            </a:r>
          </a:p>
        </p:txBody>
      </p:sp>
      <p:sp>
        <p:nvSpPr>
          <p:cNvPr id="27651" name="Rectangle 3"/>
          <p:cNvSpPr>
            <a:spLocks noGrp="1" noRot="1" noChangeArrowheads="1"/>
          </p:cNvSpPr>
          <p:nvPr>
            <p:ph type="body" sz="half" idx="1"/>
          </p:nvPr>
        </p:nvSpPr>
        <p:spPr>
          <a:xfrm>
            <a:off x="468313" y="1268413"/>
            <a:ext cx="2016125" cy="1296987"/>
          </a:xfrm>
          <a:solidFill>
            <a:srgbClr val="FFFF99">
              <a:alpha val="20000"/>
            </a:srgbClr>
          </a:solidFill>
          <a:ln>
            <a:solidFill>
              <a:srgbClr val="FF00FF"/>
            </a:solidFill>
          </a:ln>
        </p:spPr>
        <p:txBody>
          <a:bodyPr/>
          <a:lstStyle/>
          <a:p>
            <a:pPr eaLnBrk="1" hangingPunct="1">
              <a:lnSpc>
                <a:spcPct val="80000"/>
              </a:lnSpc>
              <a:buFont typeface="Wingdings 2" pitchFamily="18" charset="2"/>
              <a:buNone/>
            </a:pPr>
            <a:r>
              <a:rPr lang="zh-CN" altLang="en-US" sz="2800" smtClean="0">
                <a:solidFill>
                  <a:srgbClr val="0000FF"/>
                </a:solidFill>
                <a:ea typeface="华文细黑" pitchFamily="2" charset="-122"/>
              </a:rPr>
              <a:t>空指针：</a:t>
            </a:r>
          </a:p>
          <a:p>
            <a:pPr eaLnBrk="1" hangingPunct="1">
              <a:lnSpc>
                <a:spcPct val="80000"/>
              </a:lnSpc>
              <a:buFont typeface="Wingdings 2" pitchFamily="18" charset="2"/>
              <a:buNone/>
            </a:pPr>
            <a:r>
              <a:rPr lang="zh-CN" altLang="en-US" sz="2800" smtClean="0"/>
              <a:t>  </a:t>
            </a:r>
            <a:r>
              <a:rPr lang="en-US" altLang="zh-CN" sz="2800" smtClean="0"/>
              <a:t>int *p;</a:t>
            </a:r>
          </a:p>
          <a:p>
            <a:pPr eaLnBrk="1" hangingPunct="1">
              <a:lnSpc>
                <a:spcPct val="80000"/>
              </a:lnSpc>
              <a:buFont typeface="Wingdings 2" pitchFamily="18" charset="2"/>
              <a:buNone/>
            </a:pPr>
            <a:r>
              <a:rPr lang="en-US" altLang="zh-CN" sz="2800" smtClean="0"/>
              <a:t>  p=NULL;</a:t>
            </a:r>
          </a:p>
        </p:txBody>
      </p:sp>
      <p:sp>
        <p:nvSpPr>
          <p:cNvPr id="70660" name="Text Box 4"/>
          <p:cNvSpPr txBox="1">
            <a:spLocks noChangeArrowheads="1"/>
          </p:cNvSpPr>
          <p:nvPr/>
        </p:nvSpPr>
        <p:spPr bwMode="auto">
          <a:xfrm>
            <a:off x="4211638" y="1341438"/>
            <a:ext cx="3011487" cy="3081337"/>
          </a:xfrm>
          <a:prstGeom prst="rect">
            <a:avLst/>
          </a:prstGeom>
          <a:noFill/>
          <a:ln w="9525">
            <a:noFill/>
            <a:miter lim="800000"/>
            <a:headEnd/>
            <a:tailEnd/>
          </a:ln>
        </p:spPr>
        <p:txBody>
          <a:bodyPr wrap="none">
            <a:spAutoFit/>
          </a:bodyPr>
          <a:lstStyle/>
          <a:p>
            <a:r>
              <a:rPr lang="en-US" altLang="zh-CN" sz="2800">
                <a:solidFill>
                  <a:srgbClr val="FF00FF"/>
                </a:solidFill>
                <a:latin typeface="Arial" pitchFamily="34" charset="0"/>
              </a:rPr>
              <a:t>NULL</a:t>
            </a:r>
            <a:r>
              <a:rPr lang="zh-CN" altLang="en-US" sz="2800">
                <a:latin typeface="Arial" pitchFamily="34" charset="0"/>
              </a:rPr>
              <a:t>是什么？</a:t>
            </a:r>
          </a:p>
          <a:p>
            <a:r>
              <a:rPr lang="zh-CN" altLang="en-US" sz="2800">
                <a:latin typeface="Arial" pitchFamily="34" charset="0"/>
              </a:rPr>
              <a:t>在</a:t>
            </a:r>
            <a:r>
              <a:rPr lang="en-US" altLang="zh-CN" sz="2800">
                <a:latin typeface="Arial" pitchFamily="34" charset="0"/>
              </a:rPr>
              <a:t>stdio.h</a:t>
            </a:r>
            <a:r>
              <a:rPr lang="zh-CN" altLang="en-US" sz="2800">
                <a:latin typeface="Arial" pitchFamily="34" charset="0"/>
              </a:rPr>
              <a:t>中，定义</a:t>
            </a:r>
          </a:p>
          <a:p>
            <a:r>
              <a:rPr lang="en-US" altLang="zh-CN" sz="2800">
                <a:solidFill>
                  <a:srgbClr val="006600"/>
                </a:solidFill>
                <a:latin typeface="Arial" pitchFamily="34" charset="0"/>
              </a:rPr>
              <a:t>#define NULL  0</a:t>
            </a:r>
          </a:p>
          <a:p>
            <a:r>
              <a:rPr lang="zh-CN" altLang="en-US" sz="2800">
                <a:latin typeface="Arial" pitchFamily="34" charset="0"/>
              </a:rPr>
              <a:t>所以</a:t>
            </a:r>
          </a:p>
          <a:p>
            <a:r>
              <a:rPr lang="zh-CN" altLang="en-US" sz="2800">
                <a:latin typeface="Arial" pitchFamily="34" charset="0"/>
              </a:rPr>
              <a:t>   </a:t>
            </a:r>
            <a:r>
              <a:rPr lang="en-US" altLang="zh-CN" sz="2800">
                <a:latin typeface="Arial" pitchFamily="34" charset="0"/>
              </a:rPr>
              <a:t>p=NULL;</a:t>
            </a:r>
          </a:p>
          <a:p>
            <a:r>
              <a:rPr lang="zh-CN" altLang="en-US" sz="2800">
                <a:latin typeface="Arial" pitchFamily="34" charset="0"/>
              </a:rPr>
              <a:t>相当于</a:t>
            </a:r>
          </a:p>
          <a:p>
            <a:r>
              <a:rPr lang="zh-CN" altLang="en-US" sz="2800">
                <a:latin typeface="Arial" pitchFamily="34" charset="0"/>
              </a:rPr>
              <a:t>   </a:t>
            </a:r>
            <a:r>
              <a:rPr lang="en-US" altLang="zh-CN" sz="2800">
                <a:latin typeface="Arial" pitchFamily="34" charset="0"/>
              </a:rPr>
              <a:t>p=0;</a:t>
            </a:r>
          </a:p>
        </p:txBody>
      </p:sp>
      <p:sp>
        <p:nvSpPr>
          <p:cNvPr id="70667" name="Text Box 11"/>
          <p:cNvSpPr txBox="1">
            <a:spLocks noChangeArrowheads="1"/>
          </p:cNvSpPr>
          <p:nvPr/>
        </p:nvSpPr>
        <p:spPr bwMode="auto">
          <a:xfrm>
            <a:off x="250825" y="4797425"/>
            <a:ext cx="8604250" cy="1939925"/>
          </a:xfrm>
          <a:prstGeom prst="rect">
            <a:avLst/>
          </a:prstGeom>
          <a:solidFill>
            <a:srgbClr val="993366"/>
          </a:solidFill>
          <a:ln w="22225">
            <a:solidFill>
              <a:srgbClr val="FFFF00"/>
            </a:solidFill>
            <a:miter lim="800000"/>
            <a:headEnd/>
            <a:tailEnd/>
          </a:ln>
        </p:spPr>
        <p:txBody>
          <a:bodyPr>
            <a:spAutoFit/>
          </a:bodyPr>
          <a:lstStyle/>
          <a:p>
            <a:r>
              <a:rPr lang="zh-CN" altLang="en-US">
                <a:solidFill>
                  <a:schemeClr val="bg1"/>
                </a:solidFill>
                <a:latin typeface="Arial" pitchFamily="34" charset="0"/>
              </a:rPr>
              <a:t>内存使用常识：</a:t>
            </a:r>
          </a:p>
          <a:p>
            <a:r>
              <a:rPr lang="zh-CN" altLang="en-US">
                <a:solidFill>
                  <a:schemeClr val="bg1"/>
                </a:solidFill>
                <a:latin typeface="Arial" pitchFamily="34" charset="0"/>
              </a:rPr>
              <a:t>任何</a:t>
            </a:r>
            <a:r>
              <a:rPr lang="en-US" altLang="zh-CN">
                <a:solidFill>
                  <a:schemeClr val="bg1"/>
                </a:solidFill>
                <a:latin typeface="Arial" pitchFamily="34" charset="0"/>
              </a:rPr>
              <a:t>C</a:t>
            </a:r>
            <a:r>
              <a:rPr lang="zh-CN" altLang="en-US">
                <a:solidFill>
                  <a:schemeClr val="bg1"/>
                </a:solidFill>
                <a:latin typeface="Arial" pitchFamily="34" charset="0"/>
              </a:rPr>
              <a:t>程序的变量在内存中的地址均由操作系统自动分配，不能由编程者通过赋值指定。</a:t>
            </a:r>
            <a:r>
              <a:rPr lang="en-US" altLang="zh-CN">
                <a:solidFill>
                  <a:srgbClr val="0000FF"/>
                </a:solidFill>
                <a:latin typeface="Arial" pitchFamily="34" charset="0"/>
              </a:rPr>
              <a:t>p=NULL</a:t>
            </a:r>
            <a:r>
              <a:rPr lang="en-US" altLang="zh-CN">
                <a:solidFill>
                  <a:schemeClr val="bg1"/>
                </a:solidFill>
                <a:latin typeface="Arial" pitchFamily="34" charset="0"/>
              </a:rPr>
              <a:t> </a:t>
            </a:r>
            <a:r>
              <a:rPr lang="zh-CN" altLang="en-US">
                <a:solidFill>
                  <a:schemeClr val="bg1"/>
                </a:solidFill>
                <a:latin typeface="Arial" pitchFamily="34" charset="0"/>
              </a:rPr>
              <a:t>表示</a:t>
            </a:r>
            <a:r>
              <a:rPr lang="en-US" altLang="zh-CN">
                <a:solidFill>
                  <a:schemeClr val="bg1"/>
                </a:solidFill>
                <a:latin typeface="Arial" pitchFamily="34" charset="0"/>
              </a:rPr>
              <a:t>p</a:t>
            </a:r>
            <a:r>
              <a:rPr lang="zh-CN" altLang="en-US">
                <a:solidFill>
                  <a:schemeClr val="bg1"/>
                </a:solidFill>
                <a:latin typeface="Arial" pitchFamily="34" charset="0"/>
              </a:rPr>
              <a:t>不指向任何变量。</a:t>
            </a:r>
          </a:p>
          <a:p>
            <a:r>
              <a:rPr lang="zh-CN" altLang="en-US">
                <a:solidFill>
                  <a:schemeClr val="bg1"/>
                </a:solidFill>
                <a:latin typeface="Arial" pitchFamily="34" charset="0"/>
              </a:rPr>
              <a:t>内存的低端只供由操作系统使用（相当于政府机关，普通百姓不能使用）。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0667"/>
                                        </p:tgtEl>
                                        <p:attrNameLst>
                                          <p:attrName>style.visibility</p:attrName>
                                        </p:attrNameLst>
                                      </p:cBhvr>
                                      <p:to>
                                        <p:strVal val="visible"/>
                                      </p:to>
                                    </p:set>
                                    <p:anim calcmode="lin" valueType="num">
                                      <p:cBhvr additive="base">
                                        <p:cTn id="12" dur="500" fill="hold"/>
                                        <p:tgtEl>
                                          <p:spTgt spid="70667"/>
                                        </p:tgtEl>
                                        <p:attrNameLst>
                                          <p:attrName>ppt_x</p:attrName>
                                        </p:attrNameLst>
                                      </p:cBhvr>
                                      <p:tavLst>
                                        <p:tav tm="0">
                                          <p:val>
                                            <p:strVal val="0-#ppt_w/2"/>
                                          </p:val>
                                        </p:tav>
                                        <p:tav tm="100000">
                                          <p:val>
                                            <p:strVal val="#ppt_x"/>
                                          </p:val>
                                        </p:tav>
                                      </p:tavLst>
                                    </p:anim>
                                    <p:anim calcmode="lin" valueType="num">
                                      <p:cBhvr additive="base">
                                        <p:cTn id="13" dur="500" fill="hold"/>
                                        <p:tgtEl>
                                          <p:spTgt spid="70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7" grpId="0" animBg="1"/>
    </p:bld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smtClean="0">
                <a:solidFill>
                  <a:srgbClr val="000000"/>
                </a:solidFill>
              </a:rPr>
              <a:t>讨论</a:t>
            </a:r>
            <a:r>
              <a:rPr lang="en-US" altLang="zh-CN" smtClean="0">
                <a:solidFill>
                  <a:srgbClr val="000000"/>
                </a:solidFill>
              </a:rPr>
              <a:t>:</a:t>
            </a:r>
            <a:r>
              <a:rPr lang="zh-CN" altLang="en-US" smtClean="0">
                <a:solidFill>
                  <a:srgbClr val="000000"/>
                </a:solidFill>
              </a:rPr>
              <a:t>以下程序中的</a:t>
            </a:r>
            <a:r>
              <a:rPr lang="zh-CN" altLang="en-US" smtClean="0"/>
              <a:t>*</a:t>
            </a:r>
            <a:r>
              <a:rPr lang="en-US" altLang="zh-CN" smtClean="0"/>
              <a:t>p1,*p2</a:t>
            </a:r>
          </a:p>
        </p:txBody>
      </p:sp>
      <p:sp>
        <p:nvSpPr>
          <p:cNvPr id="28675" name="Text Box 4"/>
          <p:cNvSpPr txBox="1">
            <a:spLocks noChangeArrowheads="1"/>
          </p:cNvSpPr>
          <p:nvPr/>
        </p:nvSpPr>
        <p:spPr bwMode="auto">
          <a:xfrm>
            <a:off x="447675" y="1692275"/>
            <a:ext cx="8228013" cy="4494213"/>
          </a:xfrm>
          <a:prstGeom prst="rect">
            <a:avLst/>
          </a:prstGeom>
          <a:solidFill>
            <a:srgbClr val="993366"/>
          </a:solidFill>
          <a:ln w="15875">
            <a:solidFill>
              <a:srgbClr val="FFCC00"/>
            </a:solidFill>
            <a:miter lim="800000"/>
            <a:headEnd/>
            <a:tailEnd/>
          </a:ln>
        </p:spPr>
        <p:txBody>
          <a:bodyPr>
            <a:spAutoFit/>
          </a:bodyPr>
          <a:lstStyle/>
          <a:p>
            <a:r>
              <a:rPr lang="en-US" altLang="zh-CN" sz="3200">
                <a:solidFill>
                  <a:schemeClr val="bg1"/>
                </a:solidFill>
                <a:latin typeface="Arial" pitchFamily="34" charset="0"/>
                <a:ea typeface="宋体" pitchFamily="2" charset="-122"/>
              </a:rPr>
              <a:t>#include &lt;stdio.h&gt;</a:t>
            </a:r>
          </a:p>
          <a:p>
            <a:r>
              <a:rPr lang="en-US" altLang="zh-CN" sz="3200">
                <a:solidFill>
                  <a:schemeClr val="bg1"/>
                </a:solidFill>
                <a:latin typeface="Arial" pitchFamily="34" charset="0"/>
                <a:ea typeface="宋体" pitchFamily="2" charset="-122"/>
              </a:rPr>
              <a:t>main()</a:t>
            </a:r>
          </a:p>
          <a:p>
            <a:r>
              <a:rPr lang="en-US" altLang="zh-CN" sz="3200">
                <a:solidFill>
                  <a:schemeClr val="bg1"/>
                </a:solidFill>
                <a:latin typeface="Arial" pitchFamily="34" charset="0"/>
                <a:ea typeface="宋体" pitchFamily="2" charset="-122"/>
              </a:rPr>
              <a:t>{</a:t>
            </a:r>
          </a:p>
          <a:p>
            <a:r>
              <a:rPr lang="en-US" altLang="zh-CN" sz="3200">
                <a:solidFill>
                  <a:schemeClr val="bg1"/>
                </a:solidFill>
                <a:latin typeface="Arial" pitchFamily="34" charset="0"/>
                <a:ea typeface="宋体" pitchFamily="2" charset="-122"/>
              </a:rPr>
              <a:t>     int *p1=NULL,*p2;</a:t>
            </a:r>
          </a:p>
          <a:p>
            <a:r>
              <a:rPr lang="en-US" altLang="zh-CN" sz="3200">
                <a:solidFill>
                  <a:schemeClr val="bg1"/>
                </a:solidFill>
                <a:latin typeface="Arial" pitchFamily="34" charset="0"/>
                <a:ea typeface="宋体" pitchFamily="2" charset="-122"/>
              </a:rPr>
              <a:t>     clrscr();</a:t>
            </a:r>
          </a:p>
          <a:p>
            <a:r>
              <a:rPr lang="en-US" altLang="zh-CN" sz="3200">
                <a:solidFill>
                  <a:schemeClr val="bg1"/>
                </a:solidFill>
                <a:latin typeface="Arial" pitchFamily="34" charset="0"/>
                <a:ea typeface="宋体" pitchFamily="2" charset="-122"/>
              </a:rPr>
              <a:t>     *p1=100;</a:t>
            </a:r>
          </a:p>
          <a:p>
            <a:r>
              <a:rPr lang="en-US" altLang="zh-CN" sz="3200">
                <a:solidFill>
                  <a:schemeClr val="bg1"/>
                </a:solidFill>
                <a:latin typeface="Arial" pitchFamily="34" charset="0"/>
                <a:ea typeface="宋体" pitchFamily="2" charset="-122"/>
              </a:rPr>
              <a:t>     *p2=200;</a:t>
            </a:r>
          </a:p>
          <a:p>
            <a:r>
              <a:rPr lang="en-US" altLang="zh-CN" sz="3200">
                <a:solidFill>
                  <a:schemeClr val="bg1"/>
                </a:solidFill>
                <a:latin typeface="Arial" pitchFamily="34" charset="0"/>
                <a:ea typeface="宋体" pitchFamily="2" charset="-122"/>
              </a:rPr>
              <a:t>     printf("%d,%d\n",*p1,*p2);</a:t>
            </a:r>
          </a:p>
          <a:p>
            <a:r>
              <a:rPr lang="en-US" altLang="zh-CN" sz="3200">
                <a:solidFill>
                  <a:schemeClr val="bg1"/>
                </a:solidFill>
                <a:latin typeface="Arial" pitchFamily="34" charset="0"/>
                <a:ea typeface="宋体" pitchFamily="2" charset="-122"/>
              </a:rPr>
              <a:t>}</a:t>
            </a:r>
          </a:p>
        </p:txBody>
      </p:sp>
      <p:sp>
        <p:nvSpPr>
          <p:cNvPr id="73733" name="Text Box 5"/>
          <p:cNvSpPr txBox="1">
            <a:spLocks noChangeArrowheads="1"/>
          </p:cNvSpPr>
          <p:nvPr/>
        </p:nvSpPr>
        <p:spPr bwMode="auto">
          <a:xfrm>
            <a:off x="3471863" y="4124325"/>
            <a:ext cx="4910137" cy="457200"/>
          </a:xfrm>
          <a:prstGeom prst="rect">
            <a:avLst/>
          </a:prstGeom>
          <a:noFill/>
          <a:ln w="9525">
            <a:noFill/>
            <a:miter lim="800000"/>
            <a:headEnd/>
            <a:tailEnd/>
          </a:ln>
        </p:spPr>
        <p:txBody>
          <a:bodyPr wrap="none">
            <a:spAutoFit/>
          </a:bodyPr>
          <a:lstStyle/>
          <a:p>
            <a:r>
              <a:rPr lang="en-US" altLang="zh-CN">
                <a:solidFill>
                  <a:srgbClr val="FFFF66"/>
                </a:solidFill>
                <a:latin typeface="Arial" pitchFamily="34" charset="0"/>
              </a:rPr>
              <a:t>*p1</a:t>
            </a:r>
            <a:r>
              <a:rPr lang="zh-CN" altLang="en-US">
                <a:solidFill>
                  <a:srgbClr val="FFFF66"/>
                </a:solidFill>
                <a:latin typeface="Arial" pitchFamily="34" charset="0"/>
              </a:rPr>
              <a:t>有确定地址，但未指向任何变量</a:t>
            </a:r>
          </a:p>
        </p:txBody>
      </p:sp>
      <p:sp>
        <p:nvSpPr>
          <p:cNvPr id="73734" name="Text Box 6"/>
          <p:cNvSpPr txBox="1">
            <a:spLocks noChangeArrowheads="1"/>
          </p:cNvSpPr>
          <p:nvPr/>
        </p:nvSpPr>
        <p:spPr bwMode="auto">
          <a:xfrm>
            <a:off x="3492500" y="4652963"/>
            <a:ext cx="4198938" cy="457200"/>
          </a:xfrm>
          <a:prstGeom prst="rect">
            <a:avLst/>
          </a:prstGeom>
          <a:noFill/>
          <a:ln w="9525">
            <a:noFill/>
            <a:miter lim="800000"/>
            <a:headEnd/>
            <a:tailEnd/>
          </a:ln>
        </p:spPr>
        <p:txBody>
          <a:bodyPr wrap="none">
            <a:spAutoFit/>
          </a:bodyPr>
          <a:lstStyle/>
          <a:p>
            <a:r>
              <a:rPr lang="en-US" altLang="zh-CN">
                <a:solidFill>
                  <a:srgbClr val="FFFF66"/>
                </a:solidFill>
                <a:latin typeface="Arial" pitchFamily="34" charset="0"/>
              </a:rPr>
              <a:t>*p2</a:t>
            </a:r>
            <a:r>
              <a:rPr lang="zh-CN" altLang="en-US">
                <a:solidFill>
                  <a:srgbClr val="FFFF66"/>
                </a:solidFill>
                <a:latin typeface="Arial" pitchFamily="34" charset="0"/>
              </a:rPr>
              <a:t>无确定地址，是“危险指针”</a:t>
            </a:r>
          </a:p>
        </p:txBody>
      </p:sp>
      <p:sp>
        <p:nvSpPr>
          <p:cNvPr id="73735" name="Text Box 7"/>
          <p:cNvSpPr txBox="1">
            <a:spLocks noChangeArrowheads="1"/>
          </p:cNvSpPr>
          <p:nvPr/>
        </p:nvSpPr>
        <p:spPr bwMode="auto">
          <a:xfrm>
            <a:off x="4767263" y="2008188"/>
            <a:ext cx="3621087" cy="1927225"/>
          </a:xfrm>
          <a:prstGeom prst="rect">
            <a:avLst/>
          </a:prstGeom>
          <a:solidFill>
            <a:srgbClr val="CCFFFF"/>
          </a:solidFill>
          <a:ln w="9525">
            <a:solidFill>
              <a:srgbClr val="FFCC00"/>
            </a:solidFill>
            <a:miter lim="800000"/>
            <a:headEnd/>
            <a:tailEnd/>
          </a:ln>
        </p:spPr>
        <p:txBody>
          <a:bodyPr>
            <a:spAutoFit/>
          </a:bodyPr>
          <a:lstStyle/>
          <a:p>
            <a:r>
              <a:rPr lang="zh-CN" altLang="en-US">
                <a:solidFill>
                  <a:srgbClr val="990000"/>
                </a:solidFill>
                <a:latin typeface="Arial" pitchFamily="34" charset="0"/>
              </a:rPr>
              <a:t>在指针</a:t>
            </a:r>
            <a:r>
              <a:rPr lang="en-US" altLang="zh-CN">
                <a:solidFill>
                  <a:srgbClr val="990000"/>
                </a:solidFill>
                <a:latin typeface="Arial" pitchFamily="34" charset="0"/>
              </a:rPr>
              <a:t>p</a:t>
            </a:r>
            <a:r>
              <a:rPr lang="zh-CN" altLang="en-US">
                <a:solidFill>
                  <a:srgbClr val="990000"/>
                </a:solidFill>
                <a:latin typeface="Arial" pitchFamily="34" charset="0"/>
              </a:rPr>
              <a:t>指向某个实体的地址之前，不可对*</a:t>
            </a:r>
            <a:r>
              <a:rPr lang="en-US" altLang="zh-CN">
                <a:solidFill>
                  <a:srgbClr val="990000"/>
                </a:solidFill>
                <a:latin typeface="Arial" pitchFamily="34" charset="0"/>
              </a:rPr>
              <a:t>p</a:t>
            </a:r>
            <a:r>
              <a:rPr lang="zh-CN" altLang="en-US">
                <a:solidFill>
                  <a:srgbClr val="990000"/>
                </a:solidFill>
                <a:latin typeface="Arial" pitchFamily="34" charset="0"/>
              </a:rPr>
              <a:t>进行赋值。否则可能发生意想不到的错误（</a:t>
            </a:r>
            <a:r>
              <a:rPr lang="en-US" altLang="zh-CN">
                <a:solidFill>
                  <a:srgbClr val="990000"/>
                </a:solidFill>
                <a:latin typeface="Arial" pitchFamily="34" charset="0"/>
              </a:rPr>
              <a:t>p</a:t>
            </a:r>
            <a:r>
              <a:rPr lang="zh-CN" altLang="en-US">
                <a:solidFill>
                  <a:srgbClr val="990000"/>
                </a:solidFill>
                <a:latin typeface="Arial" pitchFamily="34" charset="0"/>
              </a:rPr>
              <a:t>随便指向某个单元）。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blinds(horizontal)">
                                      <p:cBhvr>
                                        <p:cTn id="7" dur="500"/>
                                        <p:tgtEl>
                                          <p:spTgt spid="737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blinds(horizontal)">
                                      <p:cBhvr>
                                        <p:cTn id="12" dur="500"/>
                                        <p:tgtEl>
                                          <p:spTgt spid="737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3735"/>
                                        </p:tgtEl>
                                        <p:attrNameLst>
                                          <p:attrName>style.visibility</p:attrName>
                                        </p:attrNameLst>
                                      </p:cBhvr>
                                      <p:to>
                                        <p:strVal val="visible"/>
                                      </p:to>
                                    </p:set>
                                    <p:anim calcmode="lin" valueType="num">
                                      <p:cBhvr additive="base">
                                        <p:cTn id="17" dur="500" fill="hold"/>
                                        <p:tgtEl>
                                          <p:spTgt spid="73735"/>
                                        </p:tgtEl>
                                        <p:attrNameLst>
                                          <p:attrName>ppt_x</p:attrName>
                                        </p:attrNameLst>
                                      </p:cBhvr>
                                      <p:tavLst>
                                        <p:tav tm="0">
                                          <p:val>
                                            <p:strVal val="1+#ppt_w/2"/>
                                          </p:val>
                                        </p:tav>
                                        <p:tav tm="100000">
                                          <p:val>
                                            <p:strVal val="#ppt_x"/>
                                          </p:val>
                                        </p:tav>
                                      </p:tavLst>
                                    </p:anim>
                                    <p:anim calcmode="lin" valueType="num">
                                      <p:cBhvr additive="base">
                                        <p:cTn id="18" dur="500" fill="hold"/>
                                        <p:tgtEl>
                                          <p:spTgt spid="737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5" grpId="0" animBg="1"/>
    </p:bld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zh-CN" altLang="en-US" smtClean="0"/>
              <a:t>指针变量的算术运算</a:t>
            </a:r>
          </a:p>
        </p:txBody>
      </p:sp>
      <p:sp>
        <p:nvSpPr>
          <p:cNvPr id="29699" name="Rectangle 3"/>
          <p:cNvSpPr>
            <a:spLocks noGrp="1" noRot="1" noChangeArrowheads="1"/>
          </p:cNvSpPr>
          <p:nvPr>
            <p:ph type="body" idx="1"/>
          </p:nvPr>
        </p:nvSpPr>
        <p:spPr/>
        <p:txBody>
          <a:bodyPr/>
          <a:lstStyle/>
          <a:p>
            <a:pPr eaLnBrk="1" hangingPunct="1">
              <a:lnSpc>
                <a:spcPct val="90000"/>
              </a:lnSpc>
            </a:pPr>
            <a:r>
              <a:rPr lang="zh-CN" altLang="en-US" smtClean="0">
                <a:ea typeface="华文细黑" pitchFamily="2" charset="-122"/>
              </a:rPr>
              <a:t>指针只有两种算术运算</a:t>
            </a:r>
            <a:r>
              <a:rPr lang="en-US" altLang="zh-CN" smtClean="0">
                <a:ea typeface="华文细黑" pitchFamily="2" charset="-122"/>
              </a:rPr>
              <a:t>——</a:t>
            </a:r>
            <a:r>
              <a:rPr lang="zh-CN" altLang="en-US" smtClean="0">
                <a:ea typeface="华文细黑" pitchFamily="2" charset="-122"/>
              </a:rPr>
              <a:t>加、减</a:t>
            </a:r>
          </a:p>
          <a:p>
            <a:pPr eaLnBrk="1" hangingPunct="1">
              <a:lnSpc>
                <a:spcPct val="90000"/>
              </a:lnSpc>
              <a:buFont typeface="Wingdings 2" pitchFamily="18" charset="2"/>
              <a:buNone/>
            </a:pPr>
            <a:r>
              <a:rPr lang="zh-CN" altLang="en-US" smtClean="0">
                <a:ea typeface="华文细黑" pitchFamily="2" charset="-122"/>
              </a:rPr>
              <a:t>          </a:t>
            </a:r>
            <a:r>
              <a:rPr lang="en-US" altLang="zh-CN" smtClean="0">
                <a:solidFill>
                  <a:srgbClr val="0000FF"/>
                </a:solidFill>
                <a:ea typeface="华文细黑" pitchFamily="2" charset="-122"/>
              </a:rPr>
              <a:t>p+5   p++   p-1  p</a:t>
            </a:r>
            <a:r>
              <a:rPr lang="en-US" altLang="zh-CN" smtClean="0">
                <a:solidFill>
                  <a:srgbClr val="0000FF"/>
                </a:solidFill>
                <a:latin typeface="宋体" pitchFamily="2" charset="-122"/>
              </a:rPr>
              <a:t>--  </a:t>
            </a:r>
            <a:r>
              <a:rPr lang="en-US" altLang="zh-CN" smtClean="0">
                <a:solidFill>
                  <a:srgbClr val="0000FF"/>
                </a:solidFill>
                <a:ea typeface="华文细黑" pitchFamily="2" charset="-122"/>
              </a:rPr>
              <a:t> </a:t>
            </a:r>
          </a:p>
          <a:p>
            <a:pPr eaLnBrk="1" hangingPunct="1">
              <a:lnSpc>
                <a:spcPct val="90000"/>
              </a:lnSpc>
              <a:buClr>
                <a:srgbClr val="FF0000"/>
              </a:buClr>
              <a:buFont typeface="Wingdings" pitchFamily="2" charset="2"/>
              <a:buChar char="¬"/>
            </a:pPr>
            <a:r>
              <a:rPr lang="zh-CN" altLang="en-US" smtClean="0">
                <a:ea typeface="华文细黑" pitchFamily="2" charset="-122"/>
              </a:rPr>
              <a:t>注意加减运算是以实体为单位而不是以字节为单位。</a:t>
            </a:r>
          </a:p>
          <a:p>
            <a:pPr eaLnBrk="1" hangingPunct="1">
              <a:lnSpc>
                <a:spcPct val="90000"/>
              </a:lnSpc>
              <a:buClr>
                <a:srgbClr val="FF0000"/>
              </a:buClr>
              <a:buFont typeface="Wingdings" pitchFamily="2" charset="2"/>
              <a:buChar char="¬"/>
            </a:pPr>
            <a:r>
              <a:rPr lang="zh-CN" altLang="en-US" smtClean="0">
                <a:ea typeface="华文细黑" pitchFamily="2" charset="-122"/>
              </a:rPr>
              <a:t>此外，两个指针变量可以相减。即：如果两个指针变量指向同一数组时，两个指针变量值之差是两个指针之间的元素个数。参见</a:t>
            </a:r>
            <a:r>
              <a:rPr lang="en-US" altLang="zh-CN" smtClean="0">
                <a:ea typeface="华文细黑" pitchFamily="2" charset="-122"/>
              </a:rPr>
              <a:t>P256</a:t>
            </a:r>
            <a:r>
              <a:rPr lang="zh-CN" altLang="en-US" smtClean="0">
                <a:ea typeface="华文细黑" pitchFamily="2" charset="-122"/>
              </a:rPr>
              <a:t>。</a:t>
            </a:r>
          </a:p>
          <a:p>
            <a:pPr eaLnBrk="1" hangingPunct="1">
              <a:lnSpc>
                <a:spcPct val="90000"/>
              </a:lnSpc>
              <a:buClr>
                <a:srgbClr val="FF0000"/>
              </a:buClr>
              <a:buFont typeface="Wingdings" pitchFamily="2" charset="2"/>
              <a:buChar char="¬"/>
            </a:pPr>
            <a:r>
              <a:rPr lang="zh-CN" altLang="en-US" smtClean="0">
                <a:ea typeface="华文细黑" pitchFamily="2" charset="-122"/>
              </a:rPr>
              <a:t>但两个指针变量相加并无实际意义。</a:t>
            </a:r>
          </a:p>
        </p:txBody>
      </p:sp>
    </p:spTree>
  </p:cSld>
  <p:clrMapOvr>
    <a:masterClrMapping/>
  </p:clrMapOvr>
  <p:transition>
    <p:blinds dir="vert"/>
  </p:transition>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zh-CN" altLang="en-US" sz="4000" smtClean="0"/>
              <a:t>以下程序哪个语句执行时会出错？</a:t>
            </a:r>
          </a:p>
        </p:txBody>
      </p:sp>
      <p:sp>
        <p:nvSpPr>
          <p:cNvPr id="30723" name="Rectangle 3"/>
          <p:cNvSpPr>
            <a:spLocks noGrp="1" noRot="1" noChangeArrowheads="1"/>
          </p:cNvSpPr>
          <p:nvPr>
            <p:ph type="body" idx="1"/>
          </p:nvPr>
        </p:nvSpPr>
        <p:spPr>
          <a:xfrm>
            <a:off x="455613" y="1598613"/>
            <a:ext cx="8226425" cy="4638675"/>
          </a:xfrm>
          <a:solidFill>
            <a:srgbClr val="993366"/>
          </a:solidFill>
          <a:ln w="22225">
            <a:solidFill>
              <a:srgbClr val="FFCC00"/>
            </a:solidFill>
          </a:ln>
        </p:spPr>
        <p:txBody>
          <a:bodyPr/>
          <a:lstStyle/>
          <a:p>
            <a:pPr eaLnBrk="1" hangingPunct="1">
              <a:lnSpc>
                <a:spcPct val="90000"/>
              </a:lnSpc>
              <a:buFont typeface="Wingdings 2" pitchFamily="18" charset="2"/>
              <a:buNone/>
            </a:pPr>
            <a:r>
              <a:rPr lang="en-US" altLang="zh-CN" smtClean="0">
                <a:solidFill>
                  <a:schemeClr val="bg1"/>
                </a:solidFill>
              </a:rPr>
              <a:t>#include &lt;stdio.h&gt;</a:t>
            </a:r>
          </a:p>
          <a:p>
            <a:pPr eaLnBrk="1" hangingPunct="1">
              <a:lnSpc>
                <a:spcPct val="90000"/>
              </a:lnSpc>
              <a:buFont typeface="Wingdings 2" pitchFamily="18" charset="2"/>
              <a:buNone/>
            </a:pPr>
            <a:r>
              <a:rPr lang="en-US" altLang="zh-CN" smtClean="0">
                <a:solidFill>
                  <a:schemeClr val="bg1"/>
                </a:solidFill>
              </a:rPr>
              <a:t>main()</a:t>
            </a:r>
          </a:p>
          <a:p>
            <a:pPr eaLnBrk="1" hangingPunct="1">
              <a:lnSpc>
                <a:spcPct val="90000"/>
              </a:lnSpc>
              <a:buFont typeface="Wingdings 2" pitchFamily="18" charset="2"/>
              <a:buNone/>
            </a:pPr>
            <a:r>
              <a:rPr lang="en-US" altLang="zh-CN" smtClean="0">
                <a:solidFill>
                  <a:schemeClr val="bg1"/>
                </a:solidFill>
              </a:rPr>
              <a:t>{</a:t>
            </a:r>
          </a:p>
          <a:p>
            <a:pPr eaLnBrk="1" hangingPunct="1">
              <a:lnSpc>
                <a:spcPct val="90000"/>
              </a:lnSpc>
              <a:buFont typeface="Wingdings 2" pitchFamily="18" charset="2"/>
              <a:buNone/>
            </a:pPr>
            <a:r>
              <a:rPr lang="en-US" altLang="zh-CN" smtClean="0">
                <a:solidFill>
                  <a:schemeClr val="bg1"/>
                </a:solidFill>
              </a:rPr>
              <a:t>    int a[10],*p1=a;</a:t>
            </a:r>
          </a:p>
          <a:p>
            <a:pPr eaLnBrk="1" hangingPunct="1">
              <a:lnSpc>
                <a:spcPct val="90000"/>
              </a:lnSpc>
              <a:buFont typeface="Wingdings 2" pitchFamily="18" charset="2"/>
              <a:buNone/>
            </a:pPr>
            <a:r>
              <a:rPr lang="en-US" altLang="zh-CN" smtClean="0">
                <a:solidFill>
                  <a:schemeClr val="bg1"/>
                </a:solidFill>
              </a:rPr>
              <a:t>    clrscr();</a:t>
            </a:r>
          </a:p>
          <a:p>
            <a:pPr eaLnBrk="1" hangingPunct="1">
              <a:lnSpc>
                <a:spcPct val="90000"/>
              </a:lnSpc>
              <a:buFont typeface="Wingdings 2" pitchFamily="18" charset="2"/>
              <a:buNone/>
            </a:pPr>
            <a:r>
              <a:rPr lang="en-US" altLang="zh-CN" smtClean="0">
                <a:solidFill>
                  <a:schemeClr val="bg1"/>
                </a:solidFill>
              </a:rPr>
              <a:t>    a++;</a:t>
            </a:r>
          </a:p>
          <a:p>
            <a:pPr eaLnBrk="1" hangingPunct="1">
              <a:lnSpc>
                <a:spcPct val="90000"/>
              </a:lnSpc>
              <a:buFont typeface="Wingdings 2" pitchFamily="18" charset="2"/>
              <a:buNone/>
            </a:pPr>
            <a:r>
              <a:rPr lang="en-US" altLang="zh-CN" smtClean="0">
                <a:solidFill>
                  <a:schemeClr val="bg1"/>
                </a:solidFill>
              </a:rPr>
              <a:t>    p1++;</a:t>
            </a:r>
          </a:p>
          <a:p>
            <a:pPr eaLnBrk="1" hangingPunct="1">
              <a:lnSpc>
                <a:spcPct val="90000"/>
              </a:lnSpc>
              <a:buFont typeface="Wingdings 2" pitchFamily="18" charset="2"/>
              <a:buNone/>
            </a:pPr>
            <a:r>
              <a:rPr lang="en-US" altLang="zh-CN" smtClean="0">
                <a:solidFill>
                  <a:schemeClr val="bg1"/>
                </a:solidFill>
              </a:rPr>
              <a:t>}</a:t>
            </a:r>
          </a:p>
        </p:txBody>
      </p:sp>
      <p:sp>
        <p:nvSpPr>
          <p:cNvPr id="75780" name="Text Box 4"/>
          <p:cNvSpPr txBox="1">
            <a:spLocks noChangeArrowheads="1"/>
          </p:cNvSpPr>
          <p:nvPr/>
        </p:nvSpPr>
        <p:spPr bwMode="auto">
          <a:xfrm>
            <a:off x="2916238" y="4365625"/>
            <a:ext cx="420687" cy="519113"/>
          </a:xfrm>
          <a:prstGeom prst="rect">
            <a:avLst/>
          </a:prstGeom>
          <a:noFill/>
          <a:ln w="9525">
            <a:noFill/>
            <a:miter lim="800000"/>
            <a:headEnd/>
            <a:tailEnd/>
          </a:ln>
        </p:spPr>
        <p:txBody>
          <a:bodyPr wrap="none">
            <a:spAutoFit/>
          </a:bodyPr>
          <a:lstStyle/>
          <a:p>
            <a:r>
              <a:rPr lang="en-US" altLang="zh-CN" sz="2800">
                <a:solidFill>
                  <a:srgbClr val="00FFFF"/>
                </a:solidFill>
                <a:latin typeface="Arial" pitchFamily="34" charset="0"/>
                <a:ea typeface="宋体" pitchFamily="2" charset="-122"/>
              </a:rPr>
              <a:t>X</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linds(horizontal)">
                                      <p:cBhvr>
                                        <p:cTn id="7"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611188" y="0"/>
            <a:ext cx="7772400" cy="1143000"/>
          </a:xfrm>
          <a:prstGeom prst="rect">
            <a:avLst/>
          </a:prstGeom>
          <a:noFill/>
          <a:ln w="9525">
            <a:noFill/>
            <a:miter lim="800000"/>
            <a:headEnd/>
            <a:tailEnd/>
          </a:ln>
        </p:spPr>
        <p:txBody>
          <a:bodyPr lIns="92075" tIns="46038" rIns="92075" bIns="46038" anchor="ctr"/>
          <a:lstStyle/>
          <a:p>
            <a:r>
              <a:rPr lang="zh-CN" altLang="en-US" sz="3200">
                <a:solidFill>
                  <a:srgbClr val="00FF99"/>
                </a:solidFill>
                <a:ea typeface="黑体" pitchFamily="2" charset="-122"/>
              </a:rPr>
              <a:t>关于语句：</a:t>
            </a:r>
            <a:r>
              <a:rPr lang="zh-CN" altLang="en-US" sz="3600">
                <a:solidFill>
                  <a:schemeClr val="tx2"/>
                </a:solidFill>
              </a:rPr>
              <a:t> </a:t>
            </a:r>
            <a:br>
              <a:rPr lang="zh-CN" altLang="en-US" sz="3600">
                <a:solidFill>
                  <a:schemeClr val="tx2"/>
                </a:solidFill>
              </a:rPr>
            </a:br>
            <a:r>
              <a:rPr lang="zh-CN" altLang="en-US" sz="2800">
                <a:solidFill>
                  <a:schemeClr val="tx2"/>
                </a:solidFill>
              </a:rPr>
              <a:t>②赋值语句</a:t>
            </a:r>
          </a:p>
        </p:txBody>
      </p:sp>
      <p:sp>
        <p:nvSpPr>
          <p:cNvPr id="39939" name="Rectangle 5"/>
          <p:cNvSpPr>
            <a:spLocks noChangeArrowheads="1"/>
          </p:cNvSpPr>
          <p:nvPr/>
        </p:nvSpPr>
        <p:spPr bwMode="auto">
          <a:xfrm>
            <a:off x="468313" y="1196975"/>
            <a:ext cx="8280400" cy="5661025"/>
          </a:xfrm>
          <a:prstGeom prst="rect">
            <a:avLst/>
          </a:prstGeom>
          <a:noFill/>
          <a:ln w="9525">
            <a:noFill/>
            <a:miter lim="800000"/>
            <a:headEnd/>
            <a:tailEnd/>
          </a:ln>
        </p:spPr>
        <p:txBody>
          <a:bodyPr/>
          <a:lstStyle/>
          <a:p>
            <a:pPr marL="342900" indent="-342900">
              <a:lnSpc>
                <a:spcPct val="90000"/>
              </a:lnSpc>
              <a:spcBef>
                <a:spcPct val="20000"/>
              </a:spcBef>
              <a:buClr>
                <a:schemeClr val="hlink"/>
              </a:buClr>
              <a:buFont typeface="Wingdings" pitchFamily="2" charset="2"/>
              <a:buNone/>
            </a:pPr>
            <a:r>
              <a:rPr lang="zh-CN" altLang="en-US" sz="2800">
                <a:ea typeface="华文细黑" pitchFamily="2" charset="-122"/>
              </a:rPr>
              <a:t>作用：使变量获得具体的运算值。</a:t>
            </a:r>
            <a:endParaRPr lang="zh-CN" altLang="en-US" sz="2800"/>
          </a:p>
          <a:p>
            <a:pPr marL="342900" indent="-342900">
              <a:lnSpc>
                <a:spcPct val="90000"/>
              </a:lnSpc>
              <a:spcBef>
                <a:spcPct val="20000"/>
              </a:spcBef>
              <a:buClr>
                <a:schemeClr val="hlink"/>
              </a:buClr>
              <a:buFont typeface="Wingdings" pitchFamily="2" charset="2"/>
              <a:buChar char="q"/>
            </a:pPr>
            <a:r>
              <a:rPr lang="zh-CN" altLang="en-US" sz="2800">
                <a:latin typeface="华文细黑" pitchFamily="2" charset="-122"/>
                <a:ea typeface="华文细黑" pitchFamily="2" charset="-122"/>
              </a:rPr>
              <a:t>语句形式</a:t>
            </a:r>
          </a:p>
          <a:p>
            <a:pPr marL="342900" indent="-342900">
              <a:lnSpc>
                <a:spcPct val="90000"/>
              </a:lnSpc>
              <a:spcBef>
                <a:spcPct val="20000"/>
              </a:spcBef>
              <a:buClr>
                <a:schemeClr val="hlink"/>
              </a:buClr>
            </a:pPr>
            <a:r>
              <a:rPr lang="zh-CN" altLang="en-US" sz="2400">
                <a:latin typeface="华文细黑" pitchFamily="2" charset="-122"/>
                <a:ea typeface="华文细黑" pitchFamily="2" charset="-122"/>
              </a:rPr>
              <a:t>     </a:t>
            </a:r>
            <a:r>
              <a:rPr lang="zh-CN" altLang="en-US" sz="2400">
                <a:solidFill>
                  <a:srgbClr val="66FF66"/>
                </a:solidFill>
                <a:latin typeface="华文细黑" pitchFamily="2" charset="-122"/>
                <a:ea typeface="华文细黑" pitchFamily="2" charset="-122"/>
              </a:rPr>
              <a:t>变量名</a:t>
            </a:r>
            <a:r>
              <a:rPr lang="en-US" altLang="zh-CN" sz="2400">
                <a:solidFill>
                  <a:srgbClr val="66FF66"/>
                </a:solidFill>
                <a:latin typeface="华文细黑" pitchFamily="2" charset="-122"/>
                <a:ea typeface="华文细黑" pitchFamily="2" charset="-122"/>
              </a:rPr>
              <a:t>=</a:t>
            </a:r>
            <a:r>
              <a:rPr lang="zh-CN" altLang="en-US" sz="2400">
                <a:solidFill>
                  <a:srgbClr val="66FF66"/>
                </a:solidFill>
                <a:latin typeface="华文细黑" pitchFamily="2" charset="-122"/>
                <a:ea typeface="华文细黑" pitchFamily="2" charset="-122"/>
              </a:rPr>
              <a:t>表达式（常量、变量、函数、算式及其混合）</a:t>
            </a:r>
            <a:r>
              <a:rPr lang="zh-CN" altLang="en-US" sz="2400">
                <a:solidFill>
                  <a:srgbClr val="66FF66"/>
                </a:solidFill>
              </a:rPr>
              <a:t>；</a:t>
            </a:r>
          </a:p>
          <a:p>
            <a:pPr marL="342900" indent="-342900">
              <a:lnSpc>
                <a:spcPct val="90000"/>
              </a:lnSpc>
              <a:spcBef>
                <a:spcPct val="20000"/>
              </a:spcBef>
              <a:buClr>
                <a:schemeClr val="hlink"/>
              </a:buClr>
            </a:pPr>
            <a:r>
              <a:rPr lang="zh-CN" altLang="en-US" sz="2800" b="1">
                <a:solidFill>
                  <a:srgbClr val="FFFF66"/>
                </a:solidFill>
                <a:latin typeface="Arial" charset="0"/>
              </a:rPr>
              <a:t>     </a:t>
            </a:r>
            <a:r>
              <a:rPr lang="en-US" altLang="zh-CN" sz="2400" b="1" i="1">
                <a:solidFill>
                  <a:srgbClr val="FFFF00"/>
                </a:solidFill>
                <a:latin typeface="Times New Roman" pitchFamily="18" charset="0"/>
              </a:rPr>
              <a:t>r =1.0;</a:t>
            </a:r>
            <a:r>
              <a:rPr lang="en-US" altLang="zh-CN" sz="2400" b="1">
                <a:solidFill>
                  <a:srgbClr val="FFFF66"/>
                </a:solidFill>
                <a:latin typeface="Arial" charset="0"/>
              </a:rPr>
              <a:t>                            </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变量</a:t>
            </a:r>
            <a:r>
              <a:rPr lang="en-US" altLang="zh-CN" sz="2400">
                <a:latin typeface="华文细黑" pitchFamily="2" charset="-122"/>
                <a:ea typeface="华文细黑" pitchFamily="2" charset="-122"/>
              </a:rPr>
              <a:t>r</a:t>
            </a:r>
            <a:r>
              <a:rPr lang="zh-CN" altLang="en-US" sz="2400">
                <a:latin typeface="华文细黑" pitchFamily="2" charset="-122"/>
                <a:ea typeface="华文细黑" pitchFamily="2" charset="-122"/>
              </a:rPr>
              <a:t>赋初值*</a:t>
            </a:r>
            <a:r>
              <a:rPr lang="en-US" altLang="zh-CN" sz="2400">
                <a:latin typeface="华文细黑" pitchFamily="2" charset="-122"/>
                <a:ea typeface="华文细黑" pitchFamily="2" charset="-122"/>
              </a:rPr>
              <a:t>/</a:t>
            </a:r>
            <a:endParaRPr lang="en-US" altLang="zh-CN" sz="2400" b="1">
              <a:latin typeface="华文细黑" pitchFamily="2" charset="-122"/>
              <a:ea typeface="华文细黑" pitchFamily="2" charset="-122"/>
            </a:endParaRPr>
          </a:p>
          <a:p>
            <a:pPr marL="342900" indent="-342900">
              <a:lnSpc>
                <a:spcPct val="90000"/>
              </a:lnSpc>
              <a:spcBef>
                <a:spcPct val="20000"/>
              </a:spcBef>
              <a:buClr>
                <a:schemeClr val="hlink"/>
              </a:buClr>
            </a:pPr>
            <a:r>
              <a:rPr lang="en-US" altLang="zh-CN" sz="2400" b="1">
                <a:solidFill>
                  <a:srgbClr val="FFFF66"/>
                </a:solidFill>
                <a:latin typeface="Arial" charset="0"/>
              </a:rPr>
              <a:t>     </a:t>
            </a:r>
            <a:r>
              <a:rPr lang="en-US" altLang="zh-CN" sz="2400" b="1" i="1">
                <a:solidFill>
                  <a:srgbClr val="FFFF00"/>
                </a:solidFill>
                <a:latin typeface="Times New Roman" pitchFamily="18" charset="0"/>
              </a:rPr>
              <a:t>s=PI*pow(r,2);</a:t>
            </a:r>
            <a:r>
              <a:rPr lang="en-US" altLang="zh-CN" sz="2400" b="1">
                <a:solidFill>
                  <a:srgbClr val="FFFF66"/>
                </a:solidFill>
                <a:latin typeface="Arial" charset="0"/>
              </a:rPr>
              <a:t>               </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计算圆面积</a:t>
            </a:r>
            <a:r>
              <a:rPr lang="en-US" altLang="zh-CN" sz="2400">
                <a:latin typeface="华文细黑" pitchFamily="2" charset="-122"/>
                <a:ea typeface="华文细黑" pitchFamily="2" charset="-122"/>
              </a:rPr>
              <a:t>s*/</a:t>
            </a:r>
          </a:p>
          <a:p>
            <a:pPr marL="342900" indent="-342900">
              <a:lnSpc>
                <a:spcPct val="90000"/>
              </a:lnSpc>
              <a:spcBef>
                <a:spcPct val="20000"/>
              </a:spcBef>
              <a:buClr>
                <a:schemeClr val="hlink"/>
              </a:buClr>
            </a:pPr>
            <a:r>
              <a:rPr lang="en-US" altLang="zh-CN" sz="2400">
                <a:solidFill>
                  <a:srgbClr val="FF0000"/>
                </a:solidFill>
                <a:latin typeface="Arial" charset="0"/>
              </a:rPr>
              <a:t>    </a:t>
            </a:r>
            <a:r>
              <a:rPr lang="zh-CN" altLang="en-US" sz="2400">
                <a:solidFill>
                  <a:srgbClr val="FF0000"/>
                </a:solidFill>
                <a:ea typeface="华文细黑" pitchFamily="2" charset="-122"/>
              </a:rPr>
              <a:t>注意：</a:t>
            </a:r>
            <a:r>
              <a:rPr lang="zh-CN" altLang="en-US" sz="2400">
                <a:solidFill>
                  <a:srgbClr val="66FFFF"/>
                </a:solidFill>
                <a:ea typeface="华文细黑" pitchFamily="2" charset="-122"/>
              </a:rPr>
              <a:t>函数</a:t>
            </a:r>
            <a:r>
              <a:rPr lang="en-US" altLang="zh-CN" sz="2400">
                <a:solidFill>
                  <a:srgbClr val="66FFFF"/>
                </a:solidFill>
                <a:ea typeface="华文细黑" pitchFamily="2" charset="-122"/>
              </a:rPr>
              <a:t>pow( )</a:t>
            </a:r>
            <a:r>
              <a:rPr lang="zh-CN" altLang="en-US" sz="2400">
                <a:solidFill>
                  <a:srgbClr val="66FFFF"/>
                </a:solidFill>
                <a:ea typeface="华文细黑" pitchFamily="2" charset="-122"/>
              </a:rPr>
              <a:t>在头文件</a:t>
            </a:r>
            <a:r>
              <a:rPr lang="en-US" altLang="zh-CN" sz="2400">
                <a:solidFill>
                  <a:srgbClr val="66FFFF"/>
                </a:solidFill>
                <a:ea typeface="华文细黑" pitchFamily="2" charset="-122"/>
              </a:rPr>
              <a:t>math.h</a:t>
            </a:r>
            <a:r>
              <a:rPr lang="zh-CN" altLang="en-US" sz="2400">
                <a:solidFill>
                  <a:srgbClr val="66FFFF"/>
                </a:solidFill>
                <a:ea typeface="华文细黑" pitchFamily="2" charset="-122"/>
              </a:rPr>
              <a:t>中定义（见</a:t>
            </a:r>
            <a:r>
              <a:rPr lang="en-US" altLang="zh-CN" sz="2400">
                <a:solidFill>
                  <a:srgbClr val="66FFFF"/>
                </a:solidFill>
                <a:ea typeface="华文细黑" pitchFamily="2" charset="-122"/>
              </a:rPr>
              <a:t>P382</a:t>
            </a:r>
            <a:r>
              <a:rPr lang="zh-CN" altLang="en-US" sz="2400">
                <a:solidFill>
                  <a:srgbClr val="66FFFF"/>
                </a:solidFill>
                <a:ea typeface="华文细黑" pitchFamily="2" charset="-122"/>
              </a:rPr>
              <a:t>）。</a:t>
            </a:r>
          </a:p>
          <a:p>
            <a:pPr marL="342900" indent="-342900">
              <a:lnSpc>
                <a:spcPct val="90000"/>
              </a:lnSpc>
              <a:spcBef>
                <a:spcPct val="20000"/>
              </a:spcBef>
              <a:buClr>
                <a:schemeClr val="hlink"/>
              </a:buClr>
            </a:pPr>
            <a:r>
              <a:rPr lang="zh-CN" altLang="en-US" sz="2400">
                <a:solidFill>
                  <a:srgbClr val="66FFFF"/>
                </a:solidFill>
                <a:ea typeface="华文细黑" pitchFamily="2" charset="-122"/>
              </a:rPr>
              <a:t>                所以程序开头处必须加上一行所谓</a:t>
            </a:r>
            <a:r>
              <a:rPr lang="zh-CN" altLang="en-US" sz="2400">
                <a:solidFill>
                  <a:srgbClr val="66FFFF"/>
                </a:solidFill>
                <a:latin typeface="Arial" charset="0"/>
                <a:ea typeface="华文细黑" pitchFamily="2" charset="-122"/>
              </a:rPr>
              <a:t>“</a:t>
            </a:r>
            <a:r>
              <a:rPr lang="zh-CN" altLang="en-US" sz="2400">
                <a:solidFill>
                  <a:srgbClr val="66FFFF"/>
                </a:solidFill>
                <a:ea typeface="华文细黑" pitchFamily="2" charset="-122"/>
              </a:rPr>
              <a:t>文件包含</a:t>
            </a:r>
            <a:r>
              <a:rPr lang="zh-CN" altLang="en-US" sz="2400">
                <a:solidFill>
                  <a:srgbClr val="66FFFF"/>
                </a:solidFill>
                <a:latin typeface="Arial" charset="0"/>
                <a:ea typeface="华文细黑" pitchFamily="2" charset="-122"/>
              </a:rPr>
              <a:t>”</a:t>
            </a:r>
            <a:r>
              <a:rPr lang="zh-CN" altLang="en-US" sz="2400">
                <a:solidFill>
                  <a:srgbClr val="66FFFF"/>
                </a:solidFill>
                <a:ea typeface="华文细黑" pitchFamily="2" charset="-122"/>
              </a:rPr>
              <a:t>：</a:t>
            </a:r>
          </a:p>
          <a:p>
            <a:pPr marL="342900" indent="-342900">
              <a:lnSpc>
                <a:spcPct val="90000"/>
              </a:lnSpc>
              <a:spcBef>
                <a:spcPct val="20000"/>
              </a:spcBef>
              <a:buClr>
                <a:schemeClr val="hlink"/>
              </a:buClr>
            </a:pPr>
            <a:r>
              <a:rPr lang="zh-CN" altLang="en-US" sz="2400">
                <a:solidFill>
                  <a:srgbClr val="66FFFF"/>
                </a:solidFill>
                <a:latin typeface="Times New Roman" pitchFamily="18" charset="0"/>
              </a:rPr>
              <a:t>                        </a:t>
            </a:r>
            <a:r>
              <a:rPr lang="en-US" altLang="zh-CN" sz="2400" b="1" i="1">
                <a:solidFill>
                  <a:srgbClr val="FFFF00"/>
                </a:solidFill>
                <a:latin typeface="Times New Roman" pitchFamily="18" charset="0"/>
              </a:rPr>
              <a:t>#include    &lt;math.h&gt;</a:t>
            </a:r>
            <a:endParaRPr lang="en-US" altLang="zh-CN" sz="2400">
              <a:solidFill>
                <a:srgbClr val="66FFFF"/>
              </a:solidFill>
              <a:latin typeface="Times New Roman" pitchFamily="18" charset="0"/>
            </a:endParaRPr>
          </a:p>
          <a:p>
            <a:pPr marL="342900" indent="-342900">
              <a:lnSpc>
                <a:spcPct val="90000"/>
              </a:lnSpc>
              <a:spcBef>
                <a:spcPct val="20000"/>
              </a:spcBef>
              <a:buClr>
                <a:schemeClr val="hlink"/>
              </a:buClr>
              <a:buFont typeface="Wingdings" pitchFamily="2" charset="2"/>
              <a:buChar char="q"/>
            </a:pPr>
            <a:r>
              <a:rPr lang="zh-CN" altLang="en-US" sz="2800">
                <a:ea typeface="华文细黑" pitchFamily="2" charset="-122"/>
              </a:rPr>
              <a:t>变量赋初值亦可在数据类型定义时进行：</a:t>
            </a:r>
          </a:p>
          <a:p>
            <a:pPr marL="342900" indent="-342900">
              <a:lnSpc>
                <a:spcPct val="90000"/>
              </a:lnSpc>
              <a:spcBef>
                <a:spcPct val="20000"/>
              </a:spcBef>
              <a:buClr>
                <a:schemeClr val="hlink"/>
              </a:buClr>
              <a:buFont typeface="Wingdings" pitchFamily="2" charset="2"/>
              <a:buNone/>
            </a:pPr>
            <a:r>
              <a:rPr lang="zh-CN" altLang="en-US" sz="2400" b="1" i="1">
                <a:solidFill>
                  <a:srgbClr val="FFFF00"/>
                </a:solidFill>
              </a:rPr>
              <a:t>                     </a:t>
            </a:r>
            <a:r>
              <a:rPr lang="en-US" altLang="zh-CN" sz="2400" b="1" i="1">
                <a:solidFill>
                  <a:srgbClr val="FFFF00"/>
                </a:solidFill>
                <a:latin typeface="Times New Roman" pitchFamily="18" charset="0"/>
              </a:rPr>
              <a:t>float  r =1.0, s;</a:t>
            </a:r>
          </a:p>
          <a:p>
            <a:pPr marL="342900" indent="-342900">
              <a:lnSpc>
                <a:spcPct val="90000"/>
              </a:lnSpc>
              <a:spcBef>
                <a:spcPct val="20000"/>
              </a:spcBef>
              <a:buClr>
                <a:schemeClr val="hlink"/>
              </a:buClr>
              <a:buFont typeface="Wingdings" pitchFamily="2" charset="2"/>
              <a:buNone/>
            </a:pPr>
            <a:r>
              <a:rPr lang="en-US" altLang="zh-CN" sz="2400">
                <a:solidFill>
                  <a:srgbClr val="FFFF00"/>
                </a:solidFill>
                <a:ea typeface="华文细黑" pitchFamily="2" charset="-122"/>
              </a:rPr>
              <a:t>    </a:t>
            </a:r>
            <a:r>
              <a:rPr lang="zh-CN" altLang="en-US" sz="2400">
                <a:solidFill>
                  <a:srgbClr val="FFFF00"/>
                </a:solidFill>
                <a:ea typeface="华文细黑" pitchFamily="2" charset="-122"/>
              </a:rPr>
              <a:t>把变量声明语句与赋值结合在一起的语句，术语上称为   </a:t>
            </a:r>
            <a:r>
              <a:rPr lang="zh-CN" altLang="en-US" sz="2400">
                <a:solidFill>
                  <a:srgbClr val="FFFF00"/>
                </a:solidFill>
                <a:latin typeface="华文细黑" pitchFamily="2" charset="-122"/>
                <a:ea typeface="华文细黑" pitchFamily="2" charset="-122"/>
              </a:rPr>
              <a:t>“</a:t>
            </a:r>
            <a:r>
              <a:rPr lang="zh-CN" altLang="en-US" sz="2400">
                <a:solidFill>
                  <a:srgbClr val="66FF66"/>
                </a:solidFill>
                <a:ea typeface="华文细黑" pitchFamily="2" charset="-122"/>
              </a:rPr>
              <a:t>初始化语句</a:t>
            </a:r>
            <a:r>
              <a:rPr lang="zh-CN" altLang="en-US" sz="2400">
                <a:solidFill>
                  <a:srgbClr val="FFFF00"/>
                </a:solidFill>
                <a:latin typeface="华文细黑" pitchFamily="2" charset="-122"/>
                <a:ea typeface="华文细黑" pitchFamily="2" charset="-122"/>
              </a:rPr>
              <a:t>”</a:t>
            </a:r>
            <a:r>
              <a:rPr lang="zh-CN" altLang="en-US" sz="2400">
                <a:solidFill>
                  <a:srgbClr val="FFFF00"/>
                </a:solidFill>
                <a:ea typeface="华文细黑" pitchFamily="2" charset="-122"/>
              </a:rPr>
              <a:t>。</a:t>
            </a:r>
          </a:p>
        </p:txBody>
      </p:sp>
      <p:sp>
        <p:nvSpPr>
          <p:cNvPr id="6" name="日期占位符 5"/>
          <p:cNvSpPr>
            <a:spLocks noGrp="1"/>
          </p:cNvSpPr>
          <p:nvPr>
            <p:ph type="dt" sz="half" idx="10"/>
          </p:nvPr>
        </p:nvSpPr>
        <p:spPr/>
        <p:txBody>
          <a:bodyPr/>
          <a:lstStyle/>
          <a:p>
            <a:pPr>
              <a:defRPr/>
            </a:pPr>
            <a:fld id="{5CE47EE1-695D-4195-BE4C-66B09F084292}"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35</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r>
              <a:rPr lang="zh-CN" altLang="en-US" smtClean="0"/>
              <a:t>指针的逻辑比较   </a:t>
            </a:r>
            <a:r>
              <a:rPr lang="en-US" altLang="zh-CN" sz="2400" i="1" smtClean="0">
                <a:solidFill>
                  <a:schemeClr val="tx1"/>
                </a:solidFill>
              </a:rPr>
              <a:t>P257</a:t>
            </a:r>
            <a:r>
              <a:rPr lang="en-US" altLang="zh-CN" smtClean="0">
                <a:solidFill>
                  <a:schemeClr val="tx1"/>
                </a:solidFill>
              </a:rPr>
              <a:t> </a:t>
            </a:r>
          </a:p>
        </p:txBody>
      </p:sp>
      <p:sp>
        <p:nvSpPr>
          <p:cNvPr id="31747" name="Rectangle 3"/>
          <p:cNvSpPr>
            <a:spLocks noGrp="1" noRot="1" noChangeArrowheads="1"/>
          </p:cNvSpPr>
          <p:nvPr>
            <p:ph type="body" sz="half" idx="1"/>
          </p:nvPr>
        </p:nvSpPr>
        <p:spPr>
          <a:xfrm>
            <a:off x="252413" y="1595438"/>
            <a:ext cx="3024187" cy="4497387"/>
          </a:xfrm>
        </p:spPr>
        <p:txBody>
          <a:bodyPr/>
          <a:lstStyle/>
          <a:p>
            <a:pPr eaLnBrk="1" hangingPunct="1">
              <a:lnSpc>
                <a:spcPct val="90000"/>
              </a:lnSpc>
            </a:pPr>
            <a:r>
              <a:rPr lang="zh-CN" altLang="en-US" sz="2200" b="1" smtClean="0">
                <a:ea typeface="华文细黑" pitchFamily="2" charset="-122"/>
              </a:rPr>
              <a:t>指针变量指向同一个对象（如数组）的不同单元地址时，才可以进行比较。地址在前者为小。 </a:t>
            </a:r>
          </a:p>
          <a:p>
            <a:pPr eaLnBrk="1" hangingPunct="1">
              <a:lnSpc>
                <a:spcPct val="90000"/>
              </a:lnSpc>
            </a:pPr>
            <a:r>
              <a:rPr lang="zh-CN" altLang="en-US" sz="2200" b="1" smtClean="0">
                <a:ea typeface="华文细黑" pitchFamily="2" charset="-122"/>
              </a:rPr>
              <a:t>任何指针变量或地址都可以与</a:t>
            </a:r>
            <a:r>
              <a:rPr lang="en-US" altLang="zh-CN" sz="2200" b="1" smtClean="0">
                <a:ea typeface="华文细黑" pitchFamily="2" charset="-122"/>
              </a:rPr>
              <a:t>NULL</a:t>
            </a:r>
            <a:r>
              <a:rPr lang="zh-CN" altLang="en-US" sz="2200" b="1" smtClean="0">
                <a:ea typeface="华文细黑" pitchFamily="2" charset="-122"/>
              </a:rPr>
              <a:t>作相等或不相等的比较。如 </a:t>
            </a:r>
            <a:r>
              <a:rPr lang="en-US" altLang="zh-CN" sz="2200" b="1" smtClean="0">
                <a:solidFill>
                  <a:srgbClr val="0000FF"/>
                </a:solidFill>
                <a:ea typeface="华文细黑" pitchFamily="2" charset="-122"/>
              </a:rPr>
              <a:t>if(p==NULL)</a:t>
            </a:r>
            <a:r>
              <a:rPr lang="en-US" altLang="zh-CN" sz="2200" b="1" smtClean="0">
                <a:solidFill>
                  <a:srgbClr val="0000FF"/>
                </a:solidFill>
                <a:latin typeface="宋体" pitchFamily="2" charset="-122"/>
              </a:rPr>
              <a:t>…</a:t>
            </a:r>
            <a:r>
              <a:rPr lang="en-US" altLang="zh-CN" sz="2200" b="1" smtClean="0"/>
              <a:t> </a:t>
            </a:r>
          </a:p>
        </p:txBody>
      </p:sp>
      <p:sp>
        <p:nvSpPr>
          <p:cNvPr id="76804" name="Text Box 4"/>
          <p:cNvSpPr txBox="1">
            <a:spLocks noChangeArrowheads="1"/>
          </p:cNvSpPr>
          <p:nvPr/>
        </p:nvSpPr>
        <p:spPr bwMode="auto">
          <a:xfrm>
            <a:off x="3132138" y="1697038"/>
            <a:ext cx="2984500" cy="4483100"/>
          </a:xfrm>
          <a:prstGeom prst="rect">
            <a:avLst/>
          </a:prstGeom>
          <a:solidFill>
            <a:srgbClr val="993366"/>
          </a:solidFill>
          <a:ln w="9525">
            <a:solidFill>
              <a:srgbClr val="FF9900"/>
            </a:solidFill>
            <a:miter lim="800000"/>
            <a:headEnd/>
            <a:tailEnd/>
          </a:ln>
        </p:spPr>
        <p:txBody>
          <a:bodyPr wrap="none">
            <a:spAutoFit/>
          </a:bodyPr>
          <a:lstStyle/>
          <a:p>
            <a:r>
              <a:rPr lang="en-US" altLang="zh-CN" b="1">
                <a:solidFill>
                  <a:schemeClr val="bg1"/>
                </a:solidFill>
                <a:latin typeface="Arial" pitchFamily="34" charset="0"/>
                <a:ea typeface="宋体" pitchFamily="2" charset="-122"/>
              </a:rPr>
              <a:t>#include &lt;stdio.h&gt;</a:t>
            </a:r>
          </a:p>
          <a:p>
            <a:r>
              <a:rPr lang="en-US" altLang="zh-CN" b="1">
                <a:solidFill>
                  <a:schemeClr val="bg1"/>
                </a:solidFill>
                <a:latin typeface="Arial" pitchFamily="34" charset="0"/>
                <a:ea typeface="宋体" pitchFamily="2" charset="-122"/>
              </a:rPr>
              <a:t>#include &lt;string.h&gt;</a:t>
            </a:r>
          </a:p>
          <a:p>
            <a:r>
              <a:rPr lang="en-US" altLang="zh-CN" b="1">
                <a:solidFill>
                  <a:schemeClr val="bg1"/>
                </a:solidFill>
                <a:latin typeface="Arial" pitchFamily="34" charset="0"/>
                <a:ea typeface="宋体" pitchFamily="2" charset="-122"/>
              </a:rPr>
              <a:t>fun(char *w,int n)</a:t>
            </a:r>
          </a:p>
          <a:p>
            <a:r>
              <a:rPr lang="en-US" altLang="zh-CN" b="1">
                <a:solidFill>
                  <a:schemeClr val="bg1"/>
                </a:solidFill>
                <a:latin typeface="Arial" pitchFamily="34" charset="0"/>
                <a:ea typeface="宋体" pitchFamily="2" charset="-122"/>
              </a:rPr>
              <a:t>{  char t,*s1,*s2;</a:t>
            </a:r>
          </a:p>
          <a:p>
            <a:r>
              <a:rPr lang="en-US" altLang="zh-CN" b="1">
                <a:solidFill>
                  <a:schemeClr val="bg1"/>
                </a:solidFill>
                <a:latin typeface="Arial" pitchFamily="34" charset="0"/>
                <a:ea typeface="宋体" pitchFamily="2" charset="-122"/>
              </a:rPr>
              <a:t>   s1=w;</a:t>
            </a:r>
          </a:p>
          <a:p>
            <a:r>
              <a:rPr lang="en-US" altLang="zh-CN" b="1">
                <a:solidFill>
                  <a:schemeClr val="bg1"/>
                </a:solidFill>
                <a:latin typeface="Arial" pitchFamily="34" charset="0"/>
                <a:ea typeface="宋体" pitchFamily="2" charset="-122"/>
              </a:rPr>
              <a:t>   s2=w+n-1;</a:t>
            </a:r>
          </a:p>
          <a:p>
            <a:r>
              <a:rPr lang="en-US" altLang="zh-CN" b="1">
                <a:solidFill>
                  <a:schemeClr val="bg1"/>
                </a:solidFill>
                <a:latin typeface="Arial" pitchFamily="34" charset="0"/>
                <a:ea typeface="宋体" pitchFamily="2" charset="-122"/>
              </a:rPr>
              <a:t>   while (s1&lt;s2)</a:t>
            </a:r>
          </a:p>
          <a:p>
            <a:r>
              <a:rPr lang="en-US" altLang="zh-CN" b="1">
                <a:solidFill>
                  <a:schemeClr val="bg1"/>
                </a:solidFill>
                <a:latin typeface="Arial" pitchFamily="34" charset="0"/>
                <a:ea typeface="宋体" pitchFamily="2" charset="-122"/>
              </a:rPr>
              <a:t>   {  t=*s1++;</a:t>
            </a:r>
          </a:p>
          <a:p>
            <a:r>
              <a:rPr lang="en-US" altLang="zh-CN" b="1">
                <a:solidFill>
                  <a:schemeClr val="bg1"/>
                </a:solidFill>
                <a:latin typeface="Arial" pitchFamily="34" charset="0"/>
                <a:ea typeface="宋体" pitchFamily="2" charset="-122"/>
              </a:rPr>
              <a:t>     *s1=*</a:t>
            </a:r>
            <a:r>
              <a:rPr lang="en-US" altLang="zh-CN">
                <a:solidFill>
                  <a:schemeClr val="bg1"/>
                </a:solidFill>
                <a:latin typeface="Arial" pitchFamily="34" charset="0"/>
                <a:ea typeface="宋体" pitchFamily="2" charset="-122"/>
              </a:rPr>
              <a:t>s2--;</a:t>
            </a:r>
          </a:p>
          <a:p>
            <a:r>
              <a:rPr lang="en-US" altLang="zh-CN" b="1">
                <a:solidFill>
                  <a:schemeClr val="bg1"/>
                </a:solidFill>
                <a:latin typeface="Arial" pitchFamily="34" charset="0"/>
                <a:ea typeface="宋体" pitchFamily="2" charset="-122"/>
              </a:rPr>
              <a:t>     *s2=t;</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a:t>
            </a:r>
          </a:p>
        </p:txBody>
      </p:sp>
      <p:sp>
        <p:nvSpPr>
          <p:cNvPr id="76805" name="Text Box 5"/>
          <p:cNvSpPr txBox="1">
            <a:spLocks noChangeArrowheads="1"/>
          </p:cNvSpPr>
          <p:nvPr/>
        </p:nvSpPr>
        <p:spPr bwMode="auto">
          <a:xfrm>
            <a:off x="6084888" y="1700213"/>
            <a:ext cx="2735262" cy="4483100"/>
          </a:xfrm>
          <a:prstGeom prst="rect">
            <a:avLst/>
          </a:prstGeom>
          <a:solidFill>
            <a:srgbClr val="0000FF"/>
          </a:solidFill>
          <a:ln w="9525">
            <a:solidFill>
              <a:srgbClr val="FF9900"/>
            </a:solidFill>
            <a:miter lim="800000"/>
            <a:headEnd/>
            <a:tailEnd/>
          </a:ln>
        </p:spPr>
        <p:txBody>
          <a:bodyPr>
            <a:spAutoFit/>
          </a:bodyPr>
          <a:lstStyle/>
          <a:p>
            <a:r>
              <a:rPr lang="en-US" altLang="zh-CN" b="1">
                <a:solidFill>
                  <a:schemeClr val="bg1"/>
                </a:solidFill>
                <a:latin typeface="Arial" pitchFamily="34" charset="0"/>
                <a:ea typeface="宋体" pitchFamily="2" charset="-122"/>
              </a:rPr>
              <a:t>main()</a:t>
            </a:r>
          </a:p>
          <a:p>
            <a:r>
              <a:rPr lang="en-US" altLang="zh-CN" b="1">
                <a:solidFill>
                  <a:schemeClr val="bg1"/>
                </a:solidFill>
                <a:latin typeface="Arial" pitchFamily="34" charset="0"/>
                <a:ea typeface="宋体" pitchFamily="2" charset="-122"/>
              </a:rPr>
              <a:t>{  char *p;</a:t>
            </a:r>
          </a:p>
          <a:p>
            <a:r>
              <a:rPr lang="en-US" altLang="zh-CN" b="1">
                <a:solidFill>
                  <a:schemeClr val="bg1"/>
                </a:solidFill>
                <a:latin typeface="Arial" pitchFamily="34" charset="0"/>
                <a:ea typeface="宋体" pitchFamily="2" charset="-122"/>
              </a:rPr>
              <a:t>   p="1234567";</a:t>
            </a:r>
          </a:p>
          <a:p>
            <a:r>
              <a:rPr lang="en-US" altLang="zh-CN" b="1">
                <a:solidFill>
                  <a:schemeClr val="bg1"/>
                </a:solidFill>
                <a:latin typeface="Arial" pitchFamily="34" charset="0"/>
                <a:ea typeface="宋体" pitchFamily="2" charset="-122"/>
              </a:rPr>
              <a:t>   fun(p,strlen(p));</a:t>
            </a:r>
          </a:p>
          <a:p>
            <a:r>
              <a:rPr lang="en-US" altLang="zh-CN" b="1">
                <a:solidFill>
                  <a:schemeClr val="bg1"/>
                </a:solidFill>
                <a:latin typeface="Arial" pitchFamily="34" charset="0"/>
                <a:ea typeface="宋体" pitchFamily="2" charset="-122"/>
              </a:rPr>
              <a:t>   puts(p);</a:t>
            </a:r>
          </a:p>
          <a:p>
            <a:r>
              <a:rPr lang="en-US" altLang="zh-CN" b="1">
                <a:solidFill>
                  <a:schemeClr val="bg1"/>
                </a:solidFill>
                <a:latin typeface="Arial" pitchFamily="34" charset="0"/>
                <a:ea typeface="宋体" pitchFamily="2" charset="-122"/>
              </a:rPr>
              <a:t>}</a:t>
            </a:r>
          </a:p>
          <a:p>
            <a:endParaRPr lang="en-US" altLang="zh-CN" b="1">
              <a:solidFill>
                <a:schemeClr val="bg1"/>
              </a:solidFill>
              <a:latin typeface="Arial" pitchFamily="34" charset="0"/>
              <a:ea typeface="宋体" pitchFamily="2" charset="-122"/>
            </a:endParaRPr>
          </a:p>
          <a:p>
            <a:endParaRPr lang="en-US" altLang="zh-CN" b="1">
              <a:solidFill>
                <a:schemeClr val="bg1"/>
              </a:solidFill>
              <a:latin typeface="Arial" pitchFamily="34" charset="0"/>
              <a:ea typeface="宋体" pitchFamily="2" charset="-122"/>
            </a:endParaRPr>
          </a:p>
          <a:p>
            <a:endParaRPr lang="en-US" altLang="zh-CN" b="1">
              <a:solidFill>
                <a:schemeClr val="bg1"/>
              </a:solidFill>
              <a:latin typeface="Arial" pitchFamily="34" charset="0"/>
              <a:ea typeface="宋体" pitchFamily="2" charset="-122"/>
            </a:endParaRPr>
          </a:p>
          <a:p>
            <a:endParaRPr lang="en-US" altLang="zh-CN" b="1">
              <a:solidFill>
                <a:schemeClr val="bg1"/>
              </a:solidFill>
              <a:latin typeface="Arial" pitchFamily="34" charset="0"/>
              <a:ea typeface="宋体" pitchFamily="2" charset="-122"/>
            </a:endParaRPr>
          </a:p>
          <a:p>
            <a:endParaRPr lang="en-US" altLang="zh-CN" b="1">
              <a:solidFill>
                <a:schemeClr val="bg1"/>
              </a:solidFill>
              <a:latin typeface="Arial" pitchFamily="34" charset="0"/>
              <a:ea typeface="宋体" pitchFamily="2" charset="-122"/>
            </a:endParaRPr>
          </a:p>
          <a:p>
            <a:endParaRPr lang="en-US" altLang="zh-CN">
              <a:latin typeface="Arial" pitchFamily="34" charset="0"/>
              <a:ea typeface="宋体" pitchFamily="2" charset="-122"/>
            </a:endParaRPr>
          </a:p>
        </p:txBody>
      </p:sp>
      <p:sp>
        <p:nvSpPr>
          <p:cNvPr id="76806" name="Text Box 6"/>
          <p:cNvSpPr txBox="1">
            <a:spLocks noChangeArrowheads="1"/>
          </p:cNvSpPr>
          <p:nvPr/>
        </p:nvSpPr>
        <p:spPr bwMode="auto">
          <a:xfrm>
            <a:off x="6208713" y="4672013"/>
            <a:ext cx="2351087" cy="457200"/>
          </a:xfrm>
          <a:prstGeom prst="rect">
            <a:avLst/>
          </a:prstGeom>
          <a:noFill/>
          <a:ln w="9525">
            <a:noFill/>
            <a:miter lim="800000"/>
            <a:headEnd/>
            <a:tailEnd/>
          </a:ln>
        </p:spPr>
        <p:txBody>
          <a:bodyPr wrap="none">
            <a:spAutoFit/>
          </a:bodyPr>
          <a:lstStyle/>
          <a:p>
            <a:r>
              <a:rPr lang="zh-CN" altLang="en-US">
                <a:solidFill>
                  <a:srgbClr val="FFFF66"/>
                </a:solidFill>
                <a:latin typeface="Arial" pitchFamily="34" charset="0"/>
              </a:rPr>
              <a:t>结果：</a:t>
            </a:r>
            <a:r>
              <a:rPr lang="en-US" altLang="zh-CN">
                <a:solidFill>
                  <a:srgbClr val="99FF66"/>
                </a:solidFill>
                <a:latin typeface="Arial" pitchFamily="34" charset="0"/>
              </a:rPr>
              <a:t>1711717</a:t>
            </a:r>
            <a:r>
              <a:rPr lang="en-US" altLang="zh-CN" sz="1800">
                <a:solidFill>
                  <a:srgbClr val="99FF66"/>
                </a:solidFill>
                <a:latin typeface="Arial" pitchFamily="34" charset="0"/>
                <a:ea typeface="宋体" pitchFamily="2" charset="-122"/>
              </a:rPr>
              <a:t> </a:t>
            </a:r>
          </a:p>
        </p:txBody>
      </p:sp>
      <p:sp>
        <p:nvSpPr>
          <p:cNvPr id="76807" name="Text Box 7"/>
          <p:cNvSpPr txBox="1">
            <a:spLocks noChangeArrowheads="1"/>
          </p:cNvSpPr>
          <p:nvPr/>
        </p:nvSpPr>
        <p:spPr bwMode="auto">
          <a:xfrm>
            <a:off x="468313" y="5516563"/>
            <a:ext cx="8280400" cy="831850"/>
          </a:xfrm>
          <a:prstGeom prst="rect">
            <a:avLst/>
          </a:prstGeom>
          <a:solidFill>
            <a:srgbClr val="CCFFCC"/>
          </a:solidFill>
          <a:ln w="9525">
            <a:solidFill>
              <a:srgbClr val="FFCC00"/>
            </a:solidFill>
            <a:miter lim="800000"/>
            <a:headEnd/>
            <a:tailEnd/>
          </a:ln>
        </p:spPr>
        <p:txBody>
          <a:bodyPr>
            <a:spAutoFit/>
          </a:bodyPr>
          <a:lstStyle/>
          <a:p>
            <a:r>
              <a:rPr lang="en-US" altLang="zh-CN">
                <a:solidFill>
                  <a:srgbClr val="990000"/>
                </a:solidFill>
                <a:latin typeface="Arial" pitchFamily="34" charset="0"/>
              </a:rPr>
              <a:t>【</a:t>
            </a:r>
            <a:r>
              <a:rPr lang="zh-CN" altLang="en-US">
                <a:solidFill>
                  <a:srgbClr val="990000"/>
                </a:solidFill>
                <a:latin typeface="Arial" pitchFamily="34" charset="0"/>
              </a:rPr>
              <a:t>注意</a:t>
            </a:r>
            <a:r>
              <a:rPr lang="en-US" altLang="zh-CN">
                <a:solidFill>
                  <a:srgbClr val="990000"/>
                </a:solidFill>
                <a:latin typeface="Arial" pitchFamily="34" charset="0"/>
              </a:rPr>
              <a:t>】</a:t>
            </a:r>
            <a:r>
              <a:rPr lang="zh-CN" altLang="en-US">
                <a:solidFill>
                  <a:srgbClr val="990000"/>
                </a:solidFill>
                <a:latin typeface="Arial" pitchFamily="34" charset="0"/>
              </a:rPr>
              <a:t>对*</a:t>
            </a:r>
            <a:r>
              <a:rPr lang="en-US" altLang="zh-CN">
                <a:solidFill>
                  <a:srgbClr val="990000"/>
                </a:solidFill>
                <a:latin typeface="Arial" pitchFamily="34" charset="0"/>
              </a:rPr>
              <a:t>s1++</a:t>
            </a:r>
            <a:r>
              <a:rPr lang="zh-CN" altLang="en-US">
                <a:solidFill>
                  <a:srgbClr val="990000"/>
                </a:solidFill>
                <a:latin typeface="Arial" pitchFamily="34" charset="0"/>
              </a:rPr>
              <a:t>，因*与</a:t>
            </a:r>
            <a:r>
              <a:rPr lang="en-US" altLang="zh-CN">
                <a:solidFill>
                  <a:srgbClr val="990000"/>
                </a:solidFill>
                <a:latin typeface="Arial" pitchFamily="34" charset="0"/>
              </a:rPr>
              <a:t>++</a:t>
            </a:r>
            <a:r>
              <a:rPr lang="zh-CN" altLang="en-US">
                <a:solidFill>
                  <a:srgbClr val="990000"/>
                </a:solidFill>
                <a:latin typeface="Arial" pitchFamily="34" charset="0"/>
              </a:rPr>
              <a:t>同级，且自右至左结合，所以等价于*</a:t>
            </a:r>
            <a:r>
              <a:rPr lang="en-US" altLang="zh-CN">
                <a:solidFill>
                  <a:srgbClr val="990000"/>
                </a:solidFill>
                <a:latin typeface="Arial" pitchFamily="34" charset="0"/>
              </a:rPr>
              <a:t>(s1++),</a:t>
            </a:r>
            <a:r>
              <a:rPr lang="zh-CN" altLang="en-US">
                <a:solidFill>
                  <a:srgbClr val="990000"/>
                </a:solidFill>
                <a:latin typeface="Arial" pitchFamily="34" charset="0"/>
              </a:rPr>
              <a:t>执行时是先做*</a:t>
            </a:r>
            <a:r>
              <a:rPr lang="en-US" altLang="zh-CN">
                <a:solidFill>
                  <a:srgbClr val="990000"/>
                </a:solidFill>
                <a:latin typeface="Arial" pitchFamily="34" charset="0"/>
              </a:rPr>
              <a:t>s1</a:t>
            </a:r>
            <a:r>
              <a:rPr lang="zh-CN" altLang="en-US">
                <a:solidFill>
                  <a:srgbClr val="990000"/>
                </a:solidFill>
                <a:latin typeface="Arial" pitchFamily="34" charset="0"/>
              </a:rPr>
              <a:t>，后做</a:t>
            </a:r>
            <a:r>
              <a:rPr lang="en-US" altLang="zh-CN">
                <a:solidFill>
                  <a:srgbClr val="990000"/>
                </a:solidFill>
                <a:latin typeface="Arial" pitchFamily="34" charset="0"/>
              </a:rPr>
              <a:t>s1++ </a:t>
            </a:r>
            <a:r>
              <a:rPr lang="zh-CN" altLang="en-US">
                <a:solidFill>
                  <a:srgbClr val="990000"/>
                </a:solidFill>
                <a:latin typeface="Arial" pitchFamily="34" charset="0"/>
              </a:rPr>
              <a:t>。 </a:t>
            </a:r>
            <a:r>
              <a:rPr lang="en-US" altLang="zh-CN" i="1">
                <a:solidFill>
                  <a:srgbClr val="FF5050"/>
                </a:solidFill>
                <a:latin typeface="Arial" pitchFamily="34" charset="0"/>
              </a:rPr>
              <a:t>P215</a:t>
            </a:r>
          </a:p>
        </p:txBody>
      </p:sp>
      <p:pic>
        <p:nvPicPr>
          <p:cNvPr id="76808" name="Picture 8" descr="a"/>
          <p:cNvPicPr>
            <a:picLocks noChangeAspect="1" noChangeArrowheads="1"/>
          </p:cNvPicPr>
          <p:nvPr>
            <p:ph sz="half" idx="2"/>
          </p:nvPr>
        </p:nvPicPr>
        <p:blipFill>
          <a:blip r:embed="rId2"/>
          <a:srcRect/>
          <a:stretch>
            <a:fillRect/>
          </a:stretch>
        </p:blipFill>
        <p:spPr>
          <a:xfrm>
            <a:off x="0" y="2420938"/>
            <a:ext cx="3132138" cy="2247900"/>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linds(horizontal)">
                                      <p:cBhvr>
                                        <p:cTn id="7" dur="500"/>
                                        <p:tgtEl>
                                          <p:spTgt spid="768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805"/>
                                        </p:tgtEl>
                                        <p:attrNameLst>
                                          <p:attrName>style.visibility</p:attrName>
                                        </p:attrNameLst>
                                      </p:cBhvr>
                                      <p:to>
                                        <p:strVal val="visible"/>
                                      </p:to>
                                    </p:set>
                                    <p:animEffect transition="in" filter="blinds(horizontal)">
                                      <p:cBhvr>
                                        <p:cTn id="10" dur="500"/>
                                        <p:tgtEl>
                                          <p:spTgt spid="7680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76808"/>
                                        </p:tgtEl>
                                        <p:attrNameLst>
                                          <p:attrName>style.visibility</p:attrName>
                                        </p:attrNameLst>
                                      </p:cBhvr>
                                      <p:to>
                                        <p:strVal val="visible"/>
                                      </p:to>
                                    </p:set>
                                    <p:anim calcmode="lin" valueType="num">
                                      <p:cBhvr additive="base">
                                        <p:cTn id="15" dur="500" fill="hold"/>
                                        <p:tgtEl>
                                          <p:spTgt spid="76808"/>
                                        </p:tgtEl>
                                        <p:attrNameLst>
                                          <p:attrName>ppt_x</p:attrName>
                                        </p:attrNameLst>
                                      </p:cBhvr>
                                      <p:tavLst>
                                        <p:tav tm="0">
                                          <p:val>
                                            <p:strVal val="0-#ppt_w/2"/>
                                          </p:val>
                                        </p:tav>
                                        <p:tav tm="100000">
                                          <p:val>
                                            <p:strVal val="#ppt_x"/>
                                          </p:val>
                                        </p:tav>
                                      </p:tavLst>
                                    </p:anim>
                                    <p:anim calcmode="lin" valueType="num">
                                      <p:cBhvr additive="base">
                                        <p:cTn id="16" dur="500" fill="hold"/>
                                        <p:tgtEl>
                                          <p:spTgt spid="7680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6806"/>
                                        </p:tgtEl>
                                        <p:attrNameLst>
                                          <p:attrName>style.visibility</p:attrName>
                                        </p:attrNameLst>
                                      </p:cBhvr>
                                      <p:to>
                                        <p:strVal val="visible"/>
                                      </p:to>
                                    </p:set>
                                    <p:animEffect transition="in" filter="blinds(horizontal)">
                                      <p:cBhvr>
                                        <p:cTn id="21" dur="500"/>
                                        <p:tgtEl>
                                          <p:spTgt spid="7680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76807"/>
                                        </p:tgtEl>
                                        <p:attrNameLst>
                                          <p:attrName>style.visibility</p:attrName>
                                        </p:attrNameLst>
                                      </p:cBhvr>
                                      <p:to>
                                        <p:strVal val="visible"/>
                                      </p:to>
                                    </p:set>
                                    <p:anim calcmode="lin" valueType="num">
                                      <p:cBhvr additive="base">
                                        <p:cTn id="26" dur="500" fill="hold"/>
                                        <p:tgtEl>
                                          <p:spTgt spid="76807"/>
                                        </p:tgtEl>
                                        <p:attrNameLst>
                                          <p:attrName>ppt_x</p:attrName>
                                        </p:attrNameLst>
                                      </p:cBhvr>
                                      <p:tavLst>
                                        <p:tav tm="0">
                                          <p:val>
                                            <p:strVal val="0-#ppt_w/2"/>
                                          </p:val>
                                        </p:tav>
                                        <p:tav tm="100000">
                                          <p:val>
                                            <p:strVal val="#ppt_x"/>
                                          </p:val>
                                        </p:tav>
                                      </p:tavLst>
                                    </p:anim>
                                    <p:anim calcmode="lin" valueType="num">
                                      <p:cBhvr additive="base">
                                        <p:cTn id="27" dur="500" fill="hold"/>
                                        <p:tgtEl>
                                          <p:spTgt spid="768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nimBg="1"/>
      <p:bldP spid="76805" grpId="0" animBg="1"/>
      <p:bldP spid="76806" grpId="0"/>
      <p:bldP spid="76807" grpId="0" animBg="1"/>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300038" y="254000"/>
            <a:ext cx="8537575" cy="954088"/>
          </a:xfrm>
        </p:spPr>
        <p:txBody>
          <a:bodyPr>
            <a:normAutofit fontScale="90000"/>
          </a:bodyPr>
          <a:lstStyle/>
          <a:p>
            <a:pPr eaLnBrk="1" hangingPunct="1"/>
            <a:r>
              <a:rPr lang="en-US" altLang="zh-CN" sz="4000" smtClean="0">
                <a:solidFill>
                  <a:srgbClr val="0000FF"/>
                </a:solidFill>
                <a:latin typeface="宋体" pitchFamily="2" charset="-122"/>
              </a:rPr>
              <a:t>**</a:t>
            </a:r>
            <a:r>
              <a:rPr lang="en-US" altLang="zh-CN" sz="4000" smtClean="0">
                <a:solidFill>
                  <a:srgbClr val="0000FF"/>
                </a:solidFill>
              </a:rPr>
              <a:t>p</a:t>
            </a:r>
            <a:r>
              <a:rPr lang="zh-CN" altLang="en-US" sz="4000" smtClean="0">
                <a:solidFill>
                  <a:srgbClr val="0000FF"/>
                </a:solidFill>
              </a:rPr>
              <a:t>：</a:t>
            </a:r>
            <a:r>
              <a:rPr lang="zh-CN" altLang="en-US" sz="4000" smtClean="0">
                <a:solidFill>
                  <a:srgbClr val="006600"/>
                </a:solidFill>
                <a:ea typeface="华文细黑" pitchFamily="2" charset="-122"/>
              </a:rPr>
              <a:t>多重指针</a:t>
            </a:r>
            <a:r>
              <a:rPr lang="zh-CN" altLang="en-US" sz="4000" smtClean="0">
                <a:solidFill>
                  <a:srgbClr val="006600"/>
                </a:solidFill>
              </a:rPr>
              <a:t> </a:t>
            </a:r>
            <a:br>
              <a:rPr lang="zh-CN" altLang="en-US" sz="4000" smtClean="0">
                <a:solidFill>
                  <a:srgbClr val="006600"/>
                </a:solidFill>
              </a:rPr>
            </a:br>
            <a:r>
              <a:rPr lang="zh-CN" altLang="en-US" sz="4000" smtClean="0"/>
              <a:t>     </a:t>
            </a:r>
            <a:r>
              <a:rPr lang="en-US" altLang="zh-CN" sz="3200" smtClean="0">
                <a:latin typeface="华文细黑" pitchFamily="2" charset="-122"/>
                <a:ea typeface="华文细黑" pitchFamily="2" charset="-122"/>
              </a:rPr>
              <a:t>(</a:t>
            </a:r>
            <a:r>
              <a:rPr lang="zh-CN" altLang="en-US" sz="3200" smtClean="0">
                <a:latin typeface="华文细黑" pitchFamily="2" charset="-122"/>
                <a:ea typeface="华文细黑" pitchFamily="2" charset="-122"/>
              </a:rPr>
              <a:t>指向指针的指针）</a:t>
            </a:r>
            <a:r>
              <a:rPr lang="en-US" altLang="zh-CN" sz="2400" i="1" smtClean="0">
                <a:solidFill>
                  <a:schemeClr val="tx1"/>
                </a:solidFill>
                <a:latin typeface="华文细黑" pitchFamily="2" charset="-122"/>
                <a:ea typeface="华文细黑" pitchFamily="2" charset="-122"/>
              </a:rPr>
              <a:t>P251</a:t>
            </a:r>
          </a:p>
        </p:txBody>
      </p:sp>
      <p:sp>
        <p:nvSpPr>
          <p:cNvPr id="32771" name="Rectangle 3"/>
          <p:cNvSpPr>
            <a:spLocks noGrp="1" noRot="1" noChangeArrowheads="1"/>
          </p:cNvSpPr>
          <p:nvPr>
            <p:ph type="body" sz="half" idx="1"/>
          </p:nvPr>
        </p:nvSpPr>
        <p:spPr>
          <a:xfrm>
            <a:off x="452438" y="1624013"/>
            <a:ext cx="8369300" cy="3370262"/>
          </a:xfrm>
        </p:spPr>
        <p:txBody>
          <a:bodyPr/>
          <a:lstStyle/>
          <a:p>
            <a:pPr marL="85725" indent="-85725" eaLnBrk="1" hangingPunct="1">
              <a:buFont typeface="Wingdings 2" pitchFamily="18" charset="2"/>
              <a:buNone/>
            </a:pPr>
            <a:r>
              <a:rPr lang="en-US" altLang="zh-CN" sz="2800" smtClean="0">
                <a:ea typeface="华文细黑" pitchFamily="2" charset="-122"/>
              </a:rPr>
              <a:t> </a:t>
            </a:r>
            <a:r>
              <a:rPr lang="zh-CN" altLang="en-US" sz="2800" smtClean="0">
                <a:ea typeface="华文细黑" pitchFamily="2" charset="-122"/>
              </a:rPr>
              <a:t>对于</a:t>
            </a:r>
          </a:p>
          <a:p>
            <a:pPr marL="85725" indent="-85725" eaLnBrk="1" hangingPunct="1">
              <a:buFont typeface="Wingdings 2" pitchFamily="18" charset="2"/>
              <a:buNone/>
            </a:pPr>
            <a:r>
              <a:rPr lang="zh-CN" altLang="en-US" sz="2800" smtClean="0">
                <a:ea typeface="华文细黑" pitchFamily="2" charset="-122"/>
              </a:rPr>
              <a:t>                   </a:t>
            </a:r>
            <a:r>
              <a:rPr lang="en-US" altLang="zh-CN" sz="2800" smtClean="0">
                <a:solidFill>
                  <a:srgbClr val="0000FF"/>
                </a:solidFill>
                <a:ea typeface="华文细黑" pitchFamily="2" charset="-122"/>
              </a:rPr>
              <a:t>int  </a:t>
            </a:r>
            <a:r>
              <a:rPr lang="en-US" altLang="zh-CN" sz="2800" smtClean="0">
                <a:solidFill>
                  <a:srgbClr val="0000FF"/>
                </a:solidFill>
                <a:latin typeface="宋体" pitchFamily="2" charset="-122"/>
              </a:rPr>
              <a:t>**</a:t>
            </a:r>
            <a:r>
              <a:rPr lang="en-US" altLang="zh-CN" sz="2800" smtClean="0">
                <a:solidFill>
                  <a:srgbClr val="0000FF"/>
                </a:solidFill>
                <a:ea typeface="华文细黑" pitchFamily="2" charset="-122"/>
              </a:rPr>
              <a:t>p</a:t>
            </a:r>
            <a:r>
              <a:rPr lang="zh-CN" altLang="en-US" sz="2800" smtClean="0">
                <a:solidFill>
                  <a:srgbClr val="0000FF"/>
                </a:solidFill>
                <a:ea typeface="华文细黑" pitchFamily="2" charset="-122"/>
              </a:rPr>
              <a:t>；</a:t>
            </a:r>
          </a:p>
          <a:p>
            <a:pPr marL="85725" indent="-85725" eaLnBrk="1" hangingPunct="1">
              <a:buFont typeface="Wingdings 2" pitchFamily="18" charset="2"/>
              <a:buNone/>
            </a:pPr>
            <a:r>
              <a:rPr lang="zh-CN" altLang="en-US" sz="2800" smtClean="0">
                <a:ea typeface="华文细黑" pitchFamily="2" charset="-122"/>
              </a:rPr>
              <a:t> 定义一个二级指针（指向指针的指针）  </a:t>
            </a:r>
          </a:p>
          <a:p>
            <a:pPr marL="85725" indent="-85725" eaLnBrk="1" hangingPunct="1">
              <a:buFont typeface="Wingdings 2" pitchFamily="18" charset="2"/>
              <a:buNone/>
            </a:pPr>
            <a:r>
              <a:rPr lang="zh-CN" altLang="en-US" sz="2800" smtClean="0">
                <a:ea typeface="华文细黑" pitchFamily="2" charset="-122"/>
              </a:rPr>
              <a:t> 存放某个</a:t>
            </a:r>
            <a:r>
              <a:rPr lang="zh-CN" altLang="en-US" sz="2800" smtClean="0">
                <a:solidFill>
                  <a:srgbClr val="0000FF"/>
                </a:solidFill>
                <a:ea typeface="华文细黑" pitchFamily="2" charset="-122"/>
              </a:rPr>
              <a:t>指针变量的地址</a:t>
            </a:r>
            <a:r>
              <a:rPr lang="zh-CN" altLang="en-US" sz="2800" smtClean="0">
                <a:ea typeface="华文细黑" pitchFamily="2" charset="-122"/>
              </a:rPr>
              <a:t>：等效于  </a:t>
            </a:r>
            <a:r>
              <a:rPr lang="en-US" altLang="zh-CN" sz="2800" smtClean="0">
                <a:solidFill>
                  <a:srgbClr val="006600"/>
                </a:solidFill>
                <a:ea typeface="华文细黑" pitchFamily="2" charset="-122"/>
              </a:rPr>
              <a:t>int </a:t>
            </a:r>
            <a:r>
              <a:rPr lang="en-US" altLang="zh-CN" sz="2800" smtClean="0">
                <a:solidFill>
                  <a:srgbClr val="006600"/>
                </a:solidFill>
                <a:latin typeface="宋体" pitchFamily="2" charset="-122"/>
              </a:rPr>
              <a:t>*</a:t>
            </a:r>
            <a:r>
              <a:rPr lang="en-US" altLang="zh-CN" sz="2800" smtClean="0">
                <a:solidFill>
                  <a:srgbClr val="006600"/>
                </a:solidFill>
                <a:ea typeface="华文细黑" pitchFamily="2" charset="-122"/>
              </a:rPr>
              <a:t>(</a:t>
            </a:r>
            <a:r>
              <a:rPr lang="en-US" altLang="zh-CN" sz="2800" smtClean="0">
                <a:solidFill>
                  <a:srgbClr val="006600"/>
                </a:solidFill>
                <a:latin typeface="宋体" pitchFamily="2" charset="-122"/>
              </a:rPr>
              <a:t>*</a:t>
            </a:r>
            <a:r>
              <a:rPr lang="en-US" altLang="zh-CN" sz="2800" smtClean="0">
                <a:solidFill>
                  <a:srgbClr val="006600"/>
                </a:solidFill>
                <a:ea typeface="华文细黑" pitchFamily="2" charset="-122"/>
              </a:rPr>
              <a:t>p) </a:t>
            </a:r>
          </a:p>
          <a:p>
            <a:pPr marL="85725" indent="-85725" eaLnBrk="1" hangingPunct="1">
              <a:buFont typeface="Wingdings 2" pitchFamily="18" charset="2"/>
              <a:buNone/>
            </a:pPr>
            <a:r>
              <a:rPr lang="zh-CN" altLang="en-US" sz="2800" smtClean="0">
                <a:ea typeface="华文细黑" pitchFamily="2" charset="-122"/>
              </a:rPr>
              <a:t>在引用时，</a:t>
            </a:r>
            <a:r>
              <a:rPr lang="zh-CN" altLang="en-US" sz="2800" smtClean="0">
                <a:solidFill>
                  <a:srgbClr val="FF00FF"/>
                </a:solidFill>
                <a:latin typeface="宋体" pitchFamily="2" charset="-122"/>
              </a:rPr>
              <a:t>*</a:t>
            </a:r>
            <a:r>
              <a:rPr lang="en-US" altLang="zh-CN" sz="2800" smtClean="0">
                <a:solidFill>
                  <a:srgbClr val="FF00FF"/>
                </a:solidFill>
                <a:ea typeface="华文细黑" pitchFamily="2" charset="-122"/>
              </a:rPr>
              <a:t>p</a:t>
            </a:r>
            <a:r>
              <a:rPr lang="zh-CN" altLang="en-US" sz="2800" smtClean="0">
                <a:ea typeface="华文细黑" pitchFamily="2" charset="-122"/>
              </a:rPr>
              <a:t>是</a:t>
            </a:r>
            <a:r>
              <a:rPr lang="en-US" altLang="zh-CN" sz="2800" smtClean="0">
                <a:ea typeface="华文细黑" pitchFamily="2" charset="-122"/>
              </a:rPr>
              <a:t>p</a:t>
            </a:r>
            <a:r>
              <a:rPr lang="zh-CN" altLang="en-US" sz="2800" smtClean="0">
                <a:ea typeface="华文细黑" pitchFamily="2" charset="-122"/>
              </a:rPr>
              <a:t>间接指向的对象的地址。</a:t>
            </a:r>
          </a:p>
          <a:p>
            <a:pPr marL="85725" indent="-85725" eaLnBrk="1" hangingPunct="1">
              <a:buFont typeface="Wingdings 2" pitchFamily="18" charset="2"/>
              <a:buNone/>
            </a:pPr>
            <a:r>
              <a:rPr lang="zh-CN" altLang="en-US" sz="2800" smtClean="0">
                <a:solidFill>
                  <a:srgbClr val="FF00FF"/>
                </a:solidFill>
                <a:latin typeface="宋体" pitchFamily="2" charset="-122"/>
              </a:rPr>
              <a:t>**</a:t>
            </a:r>
            <a:r>
              <a:rPr lang="en-US" altLang="zh-CN" sz="2800" smtClean="0">
                <a:solidFill>
                  <a:srgbClr val="FF00FF"/>
                </a:solidFill>
                <a:ea typeface="华文细黑" pitchFamily="2" charset="-122"/>
              </a:rPr>
              <a:t>p</a:t>
            </a:r>
            <a:r>
              <a:rPr lang="zh-CN" altLang="en-US" sz="2800" smtClean="0">
                <a:ea typeface="华文细黑" pitchFamily="2" charset="-122"/>
              </a:rPr>
              <a:t>是</a:t>
            </a:r>
            <a:r>
              <a:rPr lang="en-US" altLang="zh-CN" sz="2800" smtClean="0">
                <a:ea typeface="华文细黑" pitchFamily="2" charset="-122"/>
              </a:rPr>
              <a:t>p</a:t>
            </a:r>
            <a:r>
              <a:rPr lang="zh-CN" altLang="en-US" sz="2800" smtClean="0">
                <a:ea typeface="华文细黑" pitchFamily="2" charset="-122"/>
              </a:rPr>
              <a:t>间接指向的对象的值。</a:t>
            </a:r>
          </a:p>
        </p:txBody>
      </p:sp>
      <p:sp>
        <p:nvSpPr>
          <p:cNvPr id="79878" name="Cloud"/>
          <p:cNvSpPr>
            <a:spLocks noChangeAspect="1" noEditPoints="1" noChangeArrowheads="1"/>
          </p:cNvSpPr>
          <p:nvPr/>
        </p:nvSpPr>
        <p:spPr bwMode="auto">
          <a:xfrm>
            <a:off x="5724525" y="40767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3600">
                <a:solidFill>
                  <a:srgbClr val="FF5050"/>
                </a:solidFill>
                <a:latin typeface="Arial" charset="0"/>
                <a:ea typeface="华文行楷" pitchFamily="2" charset="-122"/>
              </a:rPr>
              <a:t>   </a:t>
            </a:r>
            <a:r>
              <a:rPr lang="zh-CN" altLang="en-US" sz="4800">
                <a:solidFill>
                  <a:srgbClr val="FF5050"/>
                </a:solidFill>
                <a:latin typeface="Arial" charset="0"/>
                <a:ea typeface="华文行楷" pitchFamily="2" charset="-122"/>
              </a:rPr>
              <a:t>晕</a:t>
            </a:r>
            <a:r>
              <a:rPr lang="zh-CN" altLang="en-US" sz="4800">
                <a:solidFill>
                  <a:srgbClr val="FF5050"/>
                </a:solidFill>
                <a:latin typeface="Arial" charset="0"/>
                <a:ea typeface="宋体" pitchFamily="2" charset="-122"/>
              </a:rPr>
              <a:t>！</a:t>
            </a:r>
          </a:p>
        </p:txBody>
      </p:sp>
      <p:pic>
        <p:nvPicPr>
          <p:cNvPr id="79876" name="Picture 4" descr="RX_021"/>
          <p:cNvPicPr>
            <a:picLocks noChangeAspect="1" noChangeArrowheads="1" noCrop="1"/>
          </p:cNvPicPr>
          <p:nvPr>
            <p:ph sz="half" idx="2"/>
          </p:nvPr>
        </p:nvPicPr>
        <p:blipFill>
          <a:blip r:embed="rId2"/>
          <a:srcRect/>
          <a:stretch>
            <a:fillRect/>
          </a:stretch>
        </p:blipFill>
        <p:spPr>
          <a:xfrm flipH="1">
            <a:off x="6443663" y="5157788"/>
            <a:ext cx="1184275" cy="1322387"/>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linds(horizontal)">
                                      <p:cBhvr>
                                        <p:cTn id="7" dur="500"/>
                                        <p:tgtEl>
                                          <p:spTgt spid="79876"/>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79878"/>
                                        </p:tgtEl>
                                        <p:attrNameLst>
                                          <p:attrName>style.visibility</p:attrName>
                                        </p:attrNameLst>
                                      </p:cBhvr>
                                      <p:to>
                                        <p:strVal val="visible"/>
                                      </p:to>
                                    </p:set>
                                    <p:animEffect transition="in" filter="wedge">
                                      <p:cBhvr>
                                        <p:cTn id="11" dur="20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9" name="Document"/>
          <p:cNvSpPr>
            <a:spLocks noEditPoints="1" noChangeArrowheads="1"/>
          </p:cNvSpPr>
          <p:nvPr/>
        </p:nvSpPr>
        <p:spPr bwMode="auto">
          <a:xfrm>
            <a:off x="5867400" y="1557338"/>
            <a:ext cx="2952750" cy="42481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r>
              <a:rPr lang="zh-CN" altLang="en-US" sz="1800" b="1">
                <a:solidFill>
                  <a:srgbClr val="000000"/>
                </a:solidFill>
                <a:latin typeface="Arial" charset="0"/>
              </a:rPr>
              <a:t>用一个*声明一个变量</a:t>
            </a:r>
            <a:r>
              <a:rPr lang="en-US" altLang="zh-CN" sz="1800" b="1">
                <a:solidFill>
                  <a:srgbClr val="000000"/>
                </a:solidFill>
                <a:latin typeface="Arial" charset="0"/>
              </a:rPr>
              <a:t>p</a:t>
            </a:r>
          </a:p>
          <a:p>
            <a:pPr>
              <a:defRPr/>
            </a:pPr>
            <a:r>
              <a:rPr lang="en-US" altLang="zh-CN" sz="1800" b="1">
                <a:solidFill>
                  <a:srgbClr val="000000"/>
                </a:solidFill>
                <a:latin typeface="Arial" charset="0"/>
              </a:rPr>
              <a:t>         int a=5,*p=&amp;a;</a:t>
            </a:r>
          </a:p>
          <a:p>
            <a:pPr>
              <a:defRPr/>
            </a:pPr>
            <a:r>
              <a:rPr lang="zh-CN" altLang="en-US" sz="1800" b="1">
                <a:solidFill>
                  <a:srgbClr val="000000"/>
                </a:solidFill>
                <a:latin typeface="Arial" charset="0"/>
              </a:rPr>
              <a:t>使用时，</a:t>
            </a:r>
            <a:r>
              <a:rPr lang="en-US" altLang="zh-CN" sz="1800" b="1">
                <a:solidFill>
                  <a:srgbClr val="000000"/>
                </a:solidFill>
                <a:latin typeface="Arial" charset="0"/>
              </a:rPr>
              <a:t>p</a:t>
            </a:r>
            <a:r>
              <a:rPr lang="zh-CN" altLang="en-US" sz="1800" b="1">
                <a:solidFill>
                  <a:srgbClr val="000000"/>
                </a:solidFill>
                <a:latin typeface="Arial" charset="0"/>
              </a:rPr>
              <a:t>带*是</a:t>
            </a:r>
            <a:r>
              <a:rPr lang="en-US" altLang="zh-CN" sz="1800" b="1">
                <a:solidFill>
                  <a:srgbClr val="000000"/>
                </a:solidFill>
                <a:latin typeface="Arial" charset="0"/>
              </a:rPr>
              <a:t>a</a:t>
            </a:r>
            <a:r>
              <a:rPr lang="zh-CN" altLang="en-US" sz="1800" b="1">
                <a:solidFill>
                  <a:srgbClr val="000000"/>
                </a:solidFill>
                <a:latin typeface="Arial" charset="0"/>
              </a:rPr>
              <a:t>的值</a:t>
            </a:r>
            <a:r>
              <a:rPr lang="en-US" altLang="zh-CN" sz="1800" b="1">
                <a:solidFill>
                  <a:srgbClr val="000000"/>
                </a:solidFill>
                <a:latin typeface="Arial" charset="0"/>
              </a:rPr>
              <a:t>(“</a:t>
            </a:r>
            <a:r>
              <a:rPr lang="zh-CN" altLang="en-US" sz="1800" b="1">
                <a:solidFill>
                  <a:srgbClr val="000000"/>
                </a:solidFill>
                <a:latin typeface="Arial" charset="0"/>
              </a:rPr>
              <a:t>直接取值”</a:t>
            </a:r>
            <a:r>
              <a:rPr lang="en-US" altLang="zh-CN" sz="1800" b="1">
                <a:solidFill>
                  <a:srgbClr val="000000"/>
                </a:solidFill>
                <a:latin typeface="Arial" charset="0"/>
              </a:rPr>
              <a:t>)</a:t>
            </a:r>
            <a:r>
              <a:rPr lang="zh-CN" altLang="en-US" sz="1800" b="1">
                <a:solidFill>
                  <a:srgbClr val="000000"/>
                </a:solidFill>
                <a:latin typeface="Arial" charset="0"/>
              </a:rPr>
              <a:t>。</a:t>
            </a:r>
          </a:p>
          <a:p>
            <a:pPr>
              <a:defRPr/>
            </a:pPr>
            <a:endParaRPr lang="zh-CN" altLang="en-US" sz="1800" b="1">
              <a:solidFill>
                <a:srgbClr val="000000"/>
              </a:solidFill>
              <a:latin typeface="Arial" charset="0"/>
            </a:endParaRPr>
          </a:p>
          <a:p>
            <a:pPr>
              <a:defRPr/>
            </a:pPr>
            <a:r>
              <a:rPr lang="zh-CN" altLang="en-US" sz="1800" b="1">
                <a:solidFill>
                  <a:srgbClr val="000000"/>
                </a:solidFill>
                <a:latin typeface="Arial" charset="0"/>
              </a:rPr>
              <a:t>用两个*声明一个变量</a:t>
            </a:r>
            <a:r>
              <a:rPr lang="en-US" altLang="zh-CN" sz="1800" b="1">
                <a:solidFill>
                  <a:srgbClr val="000000"/>
                </a:solidFill>
                <a:latin typeface="Arial" charset="0"/>
              </a:rPr>
              <a:t>p</a:t>
            </a:r>
          </a:p>
          <a:p>
            <a:pPr>
              <a:defRPr/>
            </a:pPr>
            <a:r>
              <a:rPr lang="en-US" altLang="zh-CN" sz="1800" b="1">
                <a:solidFill>
                  <a:srgbClr val="000000"/>
                </a:solidFill>
                <a:latin typeface="Arial" charset="0"/>
              </a:rPr>
              <a:t>   int a=5,**p,*p1;</a:t>
            </a:r>
          </a:p>
          <a:p>
            <a:pPr>
              <a:defRPr/>
            </a:pPr>
            <a:r>
              <a:rPr lang="en-US" altLang="zh-CN" sz="1800" b="1">
                <a:solidFill>
                  <a:srgbClr val="000000"/>
                </a:solidFill>
                <a:latin typeface="Arial" charset="0"/>
              </a:rPr>
              <a:t>   p1=&amp;a,p=&amp;p1;</a:t>
            </a:r>
          </a:p>
          <a:p>
            <a:pPr>
              <a:defRPr/>
            </a:pPr>
            <a:r>
              <a:rPr lang="zh-CN" altLang="en-US" sz="1800" b="1">
                <a:solidFill>
                  <a:srgbClr val="000000"/>
                </a:solidFill>
                <a:latin typeface="Arial" charset="0"/>
              </a:rPr>
              <a:t>使用时</a:t>
            </a:r>
            <a:r>
              <a:rPr lang="en-US" altLang="zh-CN" sz="1800" b="1">
                <a:solidFill>
                  <a:srgbClr val="000000"/>
                </a:solidFill>
                <a:latin typeface="Arial" charset="0"/>
              </a:rPr>
              <a:t>p</a:t>
            </a:r>
            <a:r>
              <a:rPr lang="zh-CN" altLang="en-US" sz="1800" b="1">
                <a:solidFill>
                  <a:srgbClr val="000000"/>
                </a:solidFill>
                <a:latin typeface="Arial" charset="0"/>
              </a:rPr>
              <a:t>带两个*是</a:t>
            </a:r>
            <a:r>
              <a:rPr lang="en-US" altLang="zh-CN" sz="1800" b="1">
                <a:solidFill>
                  <a:srgbClr val="000000"/>
                </a:solidFill>
                <a:latin typeface="Arial" charset="0"/>
              </a:rPr>
              <a:t>a</a:t>
            </a:r>
            <a:r>
              <a:rPr lang="zh-CN" altLang="en-US" sz="1800" b="1">
                <a:solidFill>
                  <a:srgbClr val="000000"/>
                </a:solidFill>
                <a:latin typeface="Arial" charset="0"/>
              </a:rPr>
              <a:t>的值 </a:t>
            </a:r>
            <a:r>
              <a:rPr lang="en-US" altLang="zh-CN" sz="1800" b="1">
                <a:solidFill>
                  <a:srgbClr val="000000"/>
                </a:solidFill>
                <a:latin typeface="Arial" charset="0"/>
              </a:rPr>
              <a:t>(“</a:t>
            </a:r>
            <a:r>
              <a:rPr lang="zh-CN" altLang="en-US" sz="1800" b="1">
                <a:solidFill>
                  <a:srgbClr val="000000"/>
                </a:solidFill>
                <a:latin typeface="Arial" charset="0"/>
              </a:rPr>
              <a:t>两重间接取值</a:t>
            </a:r>
            <a:r>
              <a:rPr lang="en-US" altLang="zh-CN" sz="1800" b="1">
                <a:solidFill>
                  <a:srgbClr val="000000"/>
                </a:solidFill>
                <a:latin typeface="Arial" charset="0"/>
              </a:rPr>
              <a:t>),p</a:t>
            </a:r>
            <a:r>
              <a:rPr lang="zh-CN" altLang="en-US" sz="1800" b="1">
                <a:solidFill>
                  <a:srgbClr val="000000"/>
                </a:solidFill>
                <a:latin typeface="Arial" charset="0"/>
              </a:rPr>
              <a:t>带一个*是</a:t>
            </a:r>
            <a:r>
              <a:rPr lang="en-US" altLang="zh-CN" sz="1800" b="1">
                <a:solidFill>
                  <a:srgbClr val="000000"/>
                </a:solidFill>
                <a:latin typeface="Arial" charset="0"/>
              </a:rPr>
              <a:t>a</a:t>
            </a:r>
            <a:r>
              <a:rPr lang="zh-CN" altLang="en-US" sz="1800" b="1">
                <a:solidFill>
                  <a:srgbClr val="000000"/>
                </a:solidFill>
                <a:latin typeface="Arial" charset="0"/>
              </a:rPr>
              <a:t>的地址。</a:t>
            </a:r>
            <a:endParaRPr lang="zh-CN" altLang="en-US" sz="4000" b="1">
              <a:solidFill>
                <a:srgbClr val="000000"/>
              </a:solidFill>
              <a:latin typeface="Arial" charset="0"/>
            </a:endParaRPr>
          </a:p>
          <a:p>
            <a:pPr>
              <a:defRPr/>
            </a:pPr>
            <a:endParaRPr lang="en-US" altLang="zh-CN" sz="3800" b="1">
              <a:solidFill>
                <a:srgbClr val="000000"/>
              </a:solidFill>
              <a:latin typeface="Arial" charset="0"/>
              <a:ea typeface="宋体" pitchFamily="2" charset="-122"/>
            </a:endParaRPr>
          </a:p>
        </p:txBody>
      </p:sp>
      <p:sp>
        <p:nvSpPr>
          <p:cNvPr id="33795" name="Rectangle 2"/>
          <p:cNvSpPr>
            <a:spLocks noGrp="1" noRot="1" noChangeArrowheads="1"/>
          </p:cNvSpPr>
          <p:nvPr>
            <p:ph type="title"/>
          </p:nvPr>
        </p:nvSpPr>
        <p:spPr/>
        <p:txBody>
          <a:bodyPr/>
          <a:lstStyle/>
          <a:p>
            <a:pPr eaLnBrk="1" hangingPunct="1"/>
            <a:r>
              <a:rPr lang="zh-CN" altLang="en-US" smtClean="0"/>
              <a:t>看了例子也许会明白的</a:t>
            </a:r>
            <a:r>
              <a:rPr lang="en-US" altLang="zh-CN" smtClean="0">
                <a:latin typeface="宋体" pitchFamily="2" charset="-122"/>
              </a:rPr>
              <a:t>…</a:t>
            </a:r>
            <a:endParaRPr lang="en-US" altLang="zh-CN" smtClean="0"/>
          </a:p>
        </p:txBody>
      </p:sp>
      <p:sp>
        <p:nvSpPr>
          <p:cNvPr id="33796" name="Rectangle 3"/>
          <p:cNvSpPr>
            <a:spLocks noGrp="1" noRot="1" noChangeArrowheads="1"/>
          </p:cNvSpPr>
          <p:nvPr>
            <p:ph type="body" sz="half" idx="1"/>
          </p:nvPr>
        </p:nvSpPr>
        <p:spPr>
          <a:xfrm>
            <a:off x="301625" y="1673225"/>
            <a:ext cx="5095875" cy="1903413"/>
          </a:xfrm>
          <a:solidFill>
            <a:srgbClr val="993366"/>
          </a:solidFill>
          <a:ln w="19050">
            <a:solidFill>
              <a:srgbClr val="FFFF00"/>
            </a:solidFill>
          </a:ln>
        </p:spPr>
        <p:txBody>
          <a:bodyPr/>
          <a:lstStyle/>
          <a:p>
            <a:pPr indent="103188" eaLnBrk="1" hangingPunct="1">
              <a:buFont typeface="Wingdings 2" pitchFamily="18" charset="2"/>
              <a:buNone/>
            </a:pPr>
            <a:r>
              <a:rPr lang="zh-CN" altLang="en-US" sz="2400" smtClean="0">
                <a:solidFill>
                  <a:schemeClr val="bg1"/>
                </a:solidFill>
                <a:ea typeface="华文细黑" pitchFamily="2" charset="-122"/>
              </a:rPr>
              <a:t>以下程序段的输出是什么？</a:t>
            </a:r>
          </a:p>
          <a:p>
            <a:pPr indent="103188" eaLnBrk="1" hangingPunct="1">
              <a:buFont typeface="Wingdings 2" pitchFamily="18" charset="2"/>
              <a:buNone/>
            </a:pPr>
            <a:r>
              <a:rPr lang="en-US" altLang="zh-CN" sz="2400" smtClean="0">
                <a:solidFill>
                  <a:schemeClr val="bg1"/>
                </a:solidFill>
                <a:ea typeface="华文细黑" pitchFamily="2" charset="-122"/>
              </a:rPr>
              <a:t>int **pp,*p,a=20,b=30;   </a:t>
            </a:r>
          </a:p>
          <a:p>
            <a:pPr indent="103188" eaLnBrk="1" hangingPunct="1">
              <a:buFont typeface="Wingdings 2" pitchFamily="18" charset="2"/>
              <a:buNone/>
            </a:pPr>
            <a:r>
              <a:rPr lang="en-US" altLang="zh-CN" sz="2400" smtClean="0">
                <a:solidFill>
                  <a:schemeClr val="bg1"/>
                </a:solidFill>
                <a:ea typeface="华文细黑" pitchFamily="2" charset="-122"/>
              </a:rPr>
              <a:t>pp=&amp;p;p=&amp;a;p=&amp;b;</a:t>
            </a:r>
          </a:p>
          <a:p>
            <a:pPr indent="103188" eaLnBrk="1" hangingPunct="1">
              <a:buFont typeface="Wingdings 2" pitchFamily="18" charset="2"/>
              <a:buNone/>
            </a:pPr>
            <a:r>
              <a:rPr lang="en-US" altLang="zh-CN" sz="2400" smtClean="0">
                <a:solidFill>
                  <a:schemeClr val="bg1"/>
                </a:solidFill>
                <a:ea typeface="华文细黑" pitchFamily="2" charset="-122"/>
              </a:rPr>
              <a:t>printf(“%d,%d\n”,*p,**pp); </a:t>
            </a:r>
          </a:p>
        </p:txBody>
      </p:sp>
      <p:pic>
        <p:nvPicPr>
          <p:cNvPr id="33797" name="Picture 4" descr="pp"/>
          <p:cNvPicPr>
            <a:picLocks noChangeAspect="1" noChangeArrowheads="1"/>
          </p:cNvPicPr>
          <p:nvPr>
            <p:ph sz="quarter" idx="2"/>
          </p:nvPr>
        </p:nvPicPr>
        <p:blipFill>
          <a:blip r:embed="rId2"/>
          <a:srcRect/>
          <a:stretch>
            <a:fillRect/>
          </a:stretch>
        </p:blipFill>
        <p:spPr>
          <a:xfrm>
            <a:off x="315913" y="4006850"/>
            <a:ext cx="5156200" cy="1347788"/>
          </a:xfrm>
          <a:noFill/>
        </p:spPr>
      </p:pic>
      <p:pic>
        <p:nvPicPr>
          <p:cNvPr id="81926" name="Picture 6" descr="RX_021"/>
          <p:cNvPicPr>
            <a:picLocks noChangeAspect="1" noChangeArrowheads="1" noCrop="1"/>
          </p:cNvPicPr>
          <p:nvPr>
            <p:ph sz="quarter" idx="3"/>
          </p:nvPr>
        </p:nvPicPr>
        <p:blipFill>
          <a:blip r:embed="rId3"/>
          <a:srcRect/>
          <a:stretch>
            <a:fillRect/>
          </a:stretch>
        </p:blipFill>
        <p:spPr>
          <a:xfrm>
            <a:off x="6877050" y="5445125"/>
            <a:ext cx="1368425" cy="1150938"/>
          </a:xfrm>
          <a:noFill/>
        </p:spPr>
      </p:pic>
      <p:sp>
        <p:nvSpPr>
          <p:cNvPr id="81930" name="Text Box 10"/>
          <p:cNvSpPr txBox="1">
            <a:spLocks noChangeArrowheads="1"/>
          </p:cNvSpPr>
          <p:nvPr/>
        </p:nvSpPr>
        <p:spPr bwMode="auto">
          <a:xfrm>
            <a:off x="6819900" y="4783138"/>
            <a:ext cx="2216150" cy="701675"/>
          </a:xfrm>
          <a:prstGeom prst="rect">
            <a:avLst/>
          </a:prstGeom>
          <a:noFill/>
          <a:ln w="9525">
            <a:noFill/>
            <a:miter lim="800000"/>
            <a:headEnd/>
            <a:tailEnd/>
          </a:ln>
        </p:spPr>
        <p:txBody>
          <a:bodyPr wrap="none">
            <a:spAutoFit/>
          </a:bodyPr>
          <a:lstStyle/>
          <a:p>
            <a:r>
              <a:rPr lang="zh-CN" altLang="en-US" sz="4000">
                <a:solidFill>
                  <a:schemeClr val="folHlink"/>
                </a:solidFill>
                <a:latin typeface="Arial" pitchFamily="34" charset="0"/>
                <a:ea typeface="华文行楷" pitchFamily="2" charset="-122"/>
              </a:rPr>
              <a:t>对不对</a:t>
            </a:r>
            <a:r>
              <a:rPr lang="zh-CN" altLang="en-US" sz="4000">
                <a:solidFill>
                  <a:schemeClr val="folHlink"/>
                </a:solidFill>
                <a:latin typeface="Arial" pitchFamily="34" charset="0"/>
                <a:ea typeface="宋体" pitchFamily="2" charset="-122"/>
              </a:rPr>
              <a:t>？</a:t>
            </a:r>
          </a:p>
        </p:txBody>
      </p:sp>
      <p:sp>
        <p:nvSpPr>
          <p:cNvPr id="81932" name="Text Box 12"/>
          <p:cNvSpPr txBox="1">
            <a:spLocks noChangeArrowheads="1"/>
          </p:cNvSpPr>
          <p:nvPr/>
        </p:nvSpPr>
        <p:spPr bwMode="auto">
          <a:xfrm>
            <a:off x="827088" y="5589588"/>
            <a:ext cx="4521200" cy="457200"/>
          </a:xfrm>
          <a:prstGeom prst="rect">
            <a:avLst/>
          </a:prstGeom>
          <a:noFill/>
          <a:ln w="9525">
            <a:noFill/>
            <a:miter lim="800000"/>
            <a:headEnd/>
            <a:tailEnd/>
          </a:ln>
        </p:spPr>
        <p:txBody>
          <a:bodyPr wrap="none">
            <a:spAutoFit/>
          </a:bodyPr>
          <a:lstStyle/>
          <a:p>
            <a:r>
              <a:rPr lang="zh-CN" altLang="en-US">
                <a:latin typeface="Arial" pitchFamily="34" charset="0"/>
              </a:rPr>
              <a:t>结果：</a:t>
            </a:r>
            <a:r>
              <a:rPr lang="en-US" altLang="zh-CN">
                <a:latin typeface="Arial" pitchFamily="34" charset="0"/>
              </a:rPr>
              <a:t>30</a:t>
            </a:r>
            <a:r>
              <a:rPr lang="zh-CN" altLang="en-US">
                <a:latin typeface="Arial" pitchFamily="34" charset="0"/>
              </a:rPr>
              <a:t>，</a:t>
            </a:r>
            <a:r>
              <a:rPr lang="en-US" altLang="zh-CN">
                <a:latin typeface="Arial" pitchFamily="34" charset="0"/>
              </a:rPr>
              <a:t>30</a:t>
            </a:r>
            <a:r>
              <a:rPr lang="zh-CN" altLang="en-US">
                <a:solidFill>
                  <a:srgbClr val="FF00FF"/>
                </a:solidFill>
                <a:latin typeface="Arial" pitchFamily="34" charset="0"/>
              </a:rPr>
              <a:t>（多重间接取值）</a:t>
            </a:r>
          </a:p>
        </p:txBody>
      </p:sp>
      <p:sp>
        <p:nvSpPr>
          <p:cNvPr id="33801" name="Text Box 13"/>
          <p:cNvSpPr txBox="1">
            <a:spLocks noChangeArrowheads="1"/>
          </p:cNvSpPr>
          <p:nvPr/>
        </p:nvSpPr>
        <p:spPr bwMode="auto">
          <a:xfrm>
            <a:off x="3348038" y="4437063"/>
            <a:ext cx="431800" cy="336550"/>
          </a:xfrm>
          <a:prstGeom prst="rect">
            <a:avLst/>
          </a:prstGeom>
          <a:solidFill>
            <a:schemeClr val="bg1"/>
          </a:solidFill>
          <a:ln w="9525">
            <a:noFill/>
            <a:miter lim="800000"/>
            <a:headEnd/>
            <a:tailEnd/>
          </a:ln>
        </p:spPr>
        <p:txBody>
          <a:bodyPr>
            <a:spAutoFit/>
          </a:bodyPr>
          <a:lstStyle/>
          <a:p>
            <a:pPr>
              <a:spcBef>
                <a:spcPct val="50000"/>
              </a:spcBef>
            </a:pPr>
            <a:r>
              <a:rPr lang="en-US" altLang="zh-CN" sz="1600">
                <a:latin typeface="Arial" pitchFamily="34" charset="0"/>
                <a:ea typeface="宋体" pitchFamily="2" charset="-122"/>
              </a:rPr>
              <a:t>20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32">
                                            <p:txEl>
                                              <p:pRg st="0" end="0"/>
                                            </p:txEl>
                                          </p:spTgt>
                                        </p:tgtEl>
                                        <p:attrNameLst>
                                          <p:attrName>style.visibility</p:attrName>
                                        </p:attrNameLst>
                                      </p:cBhvr>
                                      <p:to>
                                        <p:strVal val="visible"/>
                                      </p:to>
                                    </p:set>
                                    <p:animEffect transition="in" filter="blinds(horizontal)">
                                      <p:cBhvr>
                                        <p:cTn id="7" dur="500"/>
                                        <p:tgtEl>
                                          <p:spTgt spid="819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blinds(horizontal)">
                                      <p:cBhvr>
                                        <p:cTn id="12" dur="500"/>
                                        <p:tgtEl>
                                          <p:spTgt spid="81926"/>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81929"/>
                                        </p:tgtEl>
                                        <p:attrNameLst>
                                          <p:attrName>style.visibility</p:attrName>
                                        </p:attrNameLst>
                                      </p:cBhvr>
                                      <p:to>
                                        <p:strVal val="visible"/>
                                      </p:to>
                                    </p:set>
                                    <p:anim calcmode="lin" valueType="num">
                                      <p:cBhvr>
                                        <p:cTn id="16" dur="500" fill="hold"/>
                                        <p:tgtEl>
                                          <p:spTgt spid="81929"/>
                                        </p:tgtEl>
                                        <p:attrNameLst>
                                          <p:attrName>ppt_w</p:attrName>
                                        </p:attrNameLst>
                                      </p:cBhvr>
                                      <p:tavLst>
                                        <p:tav tm="0">
                                          <p:val>
                                            <p:fltVal val="0"/>
                                          </p:val>
                                        </p:tav>
                                        <p:tav tm="100000">
                                          <p:val>
                                            <p:strVal val="#ppt_w"/>
                                          </p:val>
                                        </p:tav>
                                      </p:tavLst>
                                    </p:anim>
                                    <p:anim calcmode="lin" valueType="num">
                                      <p:cBhvr>
                                        <p:cTn id="17" dur="500" fill="hold"/>
                                        <p:tgtEl>
                                          <p:spTgt spid="81929"/>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81930"/>
                                        </p:tgtEl>
                                        <p:attrNameLst>
                                          <p:attrName>style.visibility</p:attrName>
                                        </p:attrNameLst>
                                      </p:cBhvr>
                                      <p:to>
                                        <p:strVal val="visible"/>
                                      </p:to>
                                    </p:set>
                                    <p:anim calcmode="lin" valueType="num">
                                      <p:cBhvr>
                                        <p:cTn id="21" dur="500" fill="hold"/>
                                        <p:tgtEl>
                                          <p:spTgt spid="81930"/>
                                        </p:tgtEl>
                                        <p:attrNameLst>
                                          <p:attrName>ppt_w</p:attrName>
                                        </p:attrNameLst>
                                      </p:cBhvr>
                                      <p:tavLst>
                                        <p:tav tm="0">
                                          <p:val>
                                            <p:fltVal val="0"/>
                                          </p:val>
                                        </p:tav>
                                        <p:tav tm="100000">
                                          <p:val>
                                            <p:strVal val="#ppt_w"/>
                                          </p:val>
                                        </p:tav>
                                      </p:tavLst>
                                    </p:anim>
                                    <p:anim calcmode="lin" valueType="num">
                                      <p:cBhvr>
                                        <p:cTn id="22" dur="500" fill="hold"/>
                                        <p:tgtEl>
                                          <p:spTgt spid="819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9" grpId="0" animBg="1"/>
      <p:bldP spid="81930" grpId="0"/>
    </p:bld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zh-CN" altLang="en-US" smtClean="0"/>
              <a:t>指针变量作为函数参数使用</a:t>
            </a:r>
          </a:p>
        </p:txBody>
      </p:sp>
      <p:sp>
        <p:nvSpPr>
          <p:cNvPr id="34819" name="Rectangle 3"/>
          <p:cNvSpPr>
            <a:spLocks noGrp="1" noRot="1" noChangeArrowheads="1"/>
          </p:cNvSpPr>
          <p:nvPr>
            <p:ph type="body" idx="1"/>
          </p:nvPr>
        </p:nvSpPr>
        <p:spPr>
          <a:xfrm>
            <a:off x="598488" y="1341438"/>
            <a:ext cx="3468687" cy="4783137"/>
          </a:xfrm>
          <a:solidFill>
            <a:srgbClr val="FFFF99"/>
          </a:solidFill>
          <a:ln w="25400">
            <a:solidFill>
              <a:srgbClr val="FF0000"/>
            </a:solidFill>
          </a:ln>
        </p:spPr>
        <p:txBody>
          <a:bodyPr/>
          <a:lstStyle/>
          <a:p>
            <a:pPr eaLnBrk="1" hangingPunct="1">
              <a:lnSpc>
                <a:spcPct val="80000"/>
              </a:lnSpc>
              <a:buFont typeface="Wingdings 2" pitchFamily="18" charset="2"/>
              <a:buNone/>
            </a:pPr>
            <a:r>
              <a:rPr lang="en-US" altLang="zh-CN" sz="2000" smtClean="0">
                <a:solidFill>
                  <a:srgbClr val="A50021"/>
                </a:solidFill>
              </a:rPr>
              <a:t>main()</a:t>
            </a:r>
          </a:p>
          <a:p>
            <a:pPr eaLnBrk="1" hangingPunct="1">
              <a:lnSpc>
                <a:spcPct val="80000"/>
              </a:lnSpc>
              <a:buFont typeface="Wingdings 2" pitchFamily="18" charset="2"/>
              <a:buNone/>
            </a:pPr>
            <a:r>
              <a:rPr lang="en-US" altLang="zh-CN" sz="2000" smtClean="0">
                <a:solidFill>
                  <a:srgbClr val="A50021"/>
                </a:solidFill>
              </a:rPr>
              <a:t>{</a:t>
            </a:r>
          </a:p>
          <a:p>
            <a:pPr eaLnBrk="1" hangingPunct="1">
              <a:lnSpc>
                <a:spcPct val="80000"/>
              </a:lnSpc>
              <a:buFont typeface="Wingdings 2" pitchFamily="18" charset="2"/>
              <a:buNone/>
            </a:pPr>
            <a:r>
              <a:rPr lang="en-US" altLang="zh-CN" sz="2000" smtClean="0">
                <a:solidFill>
                  <a:srgbClr val="A50021"/>
                </a:solidFill>
              </a:rPr>
              <a:t>   void swap(int,int);</a:t>
            </a:r>
          </a:p>
          <a:p>
            <a:pPr eaLnBrk="1" hangingPunct="1">
              <a:lnSpc>
                <a:spcPct val="80000"/>
              </a:lnSpc>
              <a:buFont typeface="Wingdings 2" pitchFamily="18" charset="2"/>
              <a:buNone/>
            </a:pPr>
            <a:r>
              <a:rPr lang="en-US" altLang="zh-CN" sz="2000" smtClean="0">
                <a:solidFill>
                  <a:srgbClr val="A50021"/>
                </a:solidFill>
              </a:rPr>
              <a:t>   int a=5,b=3,*p1,*p2;</a:t>
            </a:r>
          </a:p>
          <a:p>
            <a:pPr eaLnBrk="1" hangingPunct="1">
              <a:lnSpc>
                <a:spcPct val="80000"/>
              </a:lnSpc>
              <a:buFont typeface="Wingdings 2" pitchFamily="18" charset="2"/>
              <a:buNone/>
            </a:pPr>
            <a:r>
              <a:rPr lang="en-US" altLang="zh-CN" sz="2000" smtClean="0">
                <a:solidFill>
                  <a:srgbClr val="A50021"/>
                </a:solidFill>
              </a:rPr>
              <a:t>   clrscr();</a:t>
            </a:r>
          </a:p>
          <a:p>
            <a:pPr eaLnBrk="1" hangingPunct="1">
              <a:lnSpc>
                <a:spcPct val="80000"/>
              </a:lnSpc>
              <a:buFont typeface="Wingdings 2" pitchFamily="18" charset="2"/>
              <a:buNone/>
            </a:pPr>
            <a:r>
              <a:rPr lang="en-US" altLang="zh-CN" sz="2000" smtClean="0">
                <a:solidFill>
                  <a:srgbClr val="A50021"/>
                </a:solidFill>
              </a:rPr>
              <a:t>   p1=&amp;a,p2=&amp;b;</a:t>
            </a:r>
          </a:p>
          <a:p>
            <a:pPr eaLnBrk="1" hangingPunct="1">
              <a:lnSpc>
                <a:spcPct val="80000"/>
              </a:lnSpc>
              <a:buFont typeface="Wingdings 2" pitchFamily="18" charset="2"/>
              <a:buNone/>
            </a:pPr>
            <a:r>
              <a:rPr lang="en-US" altLang="zh-CN" sz="2000" smtClean="0">
                <a:solidFill>
                  <a:srgbClr val="A50021"/>
                </a:solidFill>
              </a:rPr>
              <a:t>   swap(*p1,*p2);</a:t>
            </a:r>
          </a:p>
          <a:p>
            <a:pPr eaLnBrk="1" hangingPunct="1">
              <a:lnSpc>
                <a:spcPct val="80000"/>
              </a:lnSpc>
              <a:buFont typeface="Wingdings 2" pitchFamily="18" charset="2"/>
              <a:buNone/>
            </a:pPr>
            <a:r>
              <a:rPr lang="en-US" altLang="zh-CN" sz="2000" smtClean="0">
                <a:solidFill>
                  <a:srgbClr val="A50021"/>
                </a:solidFill>
              </a:rPr>
              <a:t>   printf("a=%d,b=%d\n",a,b);</a:t>
            </a:r>
          </a:p>
          <a:p>
            <a:pPr eaLnBrk="1" hangingPunct="1">
              <a:lnSpc>
                <a:spcPct val="80000"/>
              </a:lnSpc>
              <a:buFont typeface="Wingdings 2" pitchFamily="18" charset="2"/>
              <a:buNone/>
            </a:pPr>
            <a:r>
              <a:rPr lang="en-US" altLang="zh-CN" sz="2000" smtClean="0">
                <a:solidFill>
                  <a:srgbClr val="A50021"/>
                </a:solidFill>
              </a:rPr>
              <a:t>}</a:t>
            </a:r>
          </a:p>
          <a:p>
            <a:pPr eaLnBrk="1" hangingPunct="1">
              <a:lnSpc>
                <a:spcPct val="80000"/>
              </a:lnSpc>
              <a:spcBef>
                <a:spcPct val="50000"/>
              </a:spcBef>
              <a:buFont typeface="Wingdings 2" pitchFamily="18" charset="2"/>
              <a:buNone/>
            </a:pPr>
            <a:r>
              <a:rPr lang="en-US" altLang="zh-CN" sz="2000" smtClean="0">
                <a:solidFill>
                  <a:srgbClr val="A50021"/>
                </a:solidFill>
              </a:rPr>
              <a:t>void swap(int x,int y)</a:t>
            </a:r>
          </a:p>
          <a:p>
            <a:pPr eaLnBrk="1" hangingPunct="1">
              <a:lnSpc>
                <a:spcPct val="80000"/>
              </a:lnSpc>
              <a:buFont typeface="Wingdings 2" pitchFamily="18" charset="2"/>
              <a:buNone/>
            </a:pPr>
            <a:r>
              <a:rPr lang="en-US" altLang="zh-CN" sz="2000" smtClean="0">
                <a:solidFill>
                  <a:srgbClr val="A50021"/>
                </a:solidFill>
              </a:rPr>
              <a:t>{</a:t>
            </a:r>
          </a:p>
          <a:p>
            <a:pPr eaLnBrk="1" hangingPunct="1">
              <a:lnSpc>
                <a:spcPct val="80000"/>
              </a:lnSpc>
              <a:buFont typeface="Wingdings 2" pitchFamily="18" charset="2"/>
              <a:buNone/>
            </a:pPr>
            <a:r>
              <a:rPr lang="en-US" altLang="zh-CN" sz="2000" smtClean="0">
                <a:solidFill>
                  <a:srgbClr val="A50021"/>
                </a:solidFill>
              </a:rPr>
              <a:t>   x=x-y;</a:t>
            </a:r>
          </a:p>
          <a:p>
            <a:pPr eaLnBrk="1" hangingPunct="1">
              <a:lnSpc>
                <a:spcPct val="80000"/>
              </a:lnSpc>
              <a:buFont typeface="Wingdings 2" pitchFamily="18" charset="2"/>
              <a:buNone/>
            </a:pPr>
            <a:r>
              <a:rPr lang="en-US" altLang="zh-CN" sz="2000" smtClean="0">
                <a:solidFill>
                  <a:srgbClr val="A50021"/>
                </a:solidFill>
              </a:rPr>
              <a:t>   y=10;</a:t>
            </a:r>
          </a:p>
          <a:p>
            <a:pPr eaLnBrk="1" hangingPunct="1">
              <a:lnSpc>
                <a:spcPct val="80000"/>
              </a:lnSpc>
              <a:buFont typeface="Wingdings 2" pitchFamily="18" charset="2"/>
              <a:buNone/>
            </a:pPr>
            <a:r>
              <a:rPr lang="en-US" altLang="zh-CN" sz="2000" smtClean="0">
                <a:solidFill>
                  <a:srgbClr val="A50021"/>
                </a:solidFill>
              </a:rPr>
              <a:t>   printf("x=%d,y=%d\n,",x,y);</a:t>
            </a:r>
          </a:p>
          <a:p>
            <a:pPr eaLnBrk="1" hangingPunct="1">
              <a:lnSpc>
                <a:spcPct val="80000"/>
              </a:lnSpc>
              <a:buFont typeface="Wingdings 2" pitchFamily="18" charset="2"/>
              <a:buNone/>
            </a:pPr>
            <a:r>
              <a:rPr lang="en-US" altLang="zh-CN" sz="2000" smtClean="0">
                <a:solidFill>
                  <a:srgbClr val="A50021"/>
                </a:solidFill>
              </a:rPr>
              <a:t>}</a:t>
            </a:r>
          </a:p>
        </p:txBody>
      </p:sp>
      <p:sp>
        <p:nvSpPr>
          <p:cNvPr id="34820" name="Text Box 4"/>
          <p:cNvSpPr txBox="1">
            <a:spLocks noChangeArrowheads="1"/>
          </p:cNvSpPr>
          <p:nvPr/>
        </p:nvSpPr>
        <p:spPr bwMode="auto">
          <a:xfrm>
            <a:off x="4840288" y="1412875"/>
            <a:ext cx="3548062" cy="4683125"/>
          </a:xfrm>
          <a:prstGeom prst="rect">
            <a:avLst/>
          </a:prstGeom>
          <a:solidFill>
            <a:srgbClr val="00FFFF"/>
          </a:solidFill>
          <a:ln w="19050">
            <a:solidFill>
              <a:srgbClr val="FF9900"/>
            </a:solidFill>
            <a:miter lim="800000"/>
            <a:headEnd/>
            <a:tailEnd/>
          </a:ln>
        </p:spPr>
        <p:txBody>
          <a:bodyPr>
            <a:spAutoFit/>
          </a:bodyPr>
          <a:lstStyle/>
          <a:p>
            <a:r>
              <a:rPr lang="en-US" altLang="zh-CN" sz="2000">
                <a:solidFill>
                  <a:srgbClr val="A50021"/>
                </a:solidFill>
                <a:latin typeface="Arial" pitchFamily="34" charset="0"/>
                <a:ea typeface="宋体" pitchFamily="2" charset="-122"/>
              </a:rPr>
              <a:t>main()</a:t>
            </a:r>
          </a:p>
          <a:p>
            <a:r>
              <a:rPr lang="en-US" altLang="zh-CN" sz="2000">
                <a:solidFill>
                  <a:srgbClr val="A50021"/>
                </a:solidFill>
                <a:latin typeface="Arial" pitchFamily="34" charset="0"/>
                <a:ea typeface="宋体" pitchFamily="2" charset="-122"/>
              </a:rPr>
              <a:t>{</a:t>
            </a:r>
          </a:p>
          <a:p>
            <a:r>
              <a:rPr lang="en-US" altLang="zh-CN" sz="2000">
                <a:solidFill>
                  <a:srgbClr val="A50021"/>
                </a:solidFill>
                <a:latin typeface="Arial" pitchFamily="34" charset="0"/>
                <a:ea typeface="宋体" pitchFamily="2" charset="-122"/>
              </a:rPr>
              <a:t>   void swap(int *,int *);</a:t>
            </a:r>
          </a:p>
          <a:p>
            <a:r>
              <a:rPr lang="en-US" altLang="zh-CN" sz="2000">
                <a:solidFill>
                  <a:srgbClr val="A50021"/>
                </a:solidFill>
                <a:latin typeface="Arial" pitchFamily="34" charset="0"/>
                <a:ea typeface="宋体" pitchFamily="2" charset="-122"/>
              </a:rPr>
              <a:t>   int a=5,b=3,*p1,*p2;</a:t>
            </a:r>
          </a:p>
          <a:p>
            <a:r>
              <a:rPr lang="en-US" altLang="zh-CN" sz="2000">
                <a:solidFill>
                  <a:srgbClr val="A50021"/>
                </a:solidFill>
                <a:latin typeface="Arial" pitchFamily="34" charset="0"/>
                <a:ea typeface="宋体" pitchFamily="2" charset="-122"/>
              </a:rPr>
              <a:t>   clrscr();</a:t>
            </a:r>
          </a:p>
          <a:p>
            <a:r>
              <a:rPr lang="en-US" altLang="zh-CN" sz="2000">
                <a:solidFill>
                  <a:srgbClr val="A50021"/>
                </a:solidFill>
                <a:latin typeface="Arial" pitchFamily="34" charset="0"/>
                <a:ea typeface="宋体" pitchFamily="2" charset="-122"/>
              </a:rPr>
              <a:t>   p1=&amp;a,p2=&amp;b;</a:t>
            </a:r>
          </a:p>
          <a:p>
            <a:r>
              <a:rPr lang="en-US" altLang="zh-CN" sz="2000">
                <a:solidFill>
                  <a:srgbClr val="A50021"/>
                </a:solidFill>
                <a:latin typeface="Arial" pitchFamily="34" charset="0"/>
                <a:ea typeface="宋体" pitchFamily="2" charset="-122"/>
              </a:rPr>
              <a:t>   swap(p1,p2);</a:t>
            </a:r>
          </a:p>
          <a:p>
            <a:r>
              <a:rPr lang="en-US" altLang="zh-CN" sz="2000">
                <a:solidFill>
                  <a:srgbClr val="A50021"/>
                </a:solidFill>
                <a:latin typeface="Arial" pitchFamily="34" charset="0"/>
                <a:ea typeface="宋体" pitchFamily="2" charset="-122"/>
              </a:rPr>
              <a:t>   printf("a=%d,b=%d\n",a,b);</a:t>
            </a:r>
          </a:p>
          <a:p>
            <a:r>
              <a:rPr lang="en-US" altLang="zh-CN" sz="2000">
                <a:solidFill>
                  <a:srgbClr val="A50021"/>
                </a:solidFill>
                <a:latin typeface="Arial" pitchFamily="34" charset="0"/>
                <a:ea typeface="宋体" pitchFamily="2" charset="-122"/>
              </a:rPr>
              <a:t>}</a:t>
            </a:r>
          </a:p>
          <a:p>
            <a:r>
              <a:rPr lang="en-US" altLang="zh-CN" sz="2000">
                <a:solidFill>
                  <a:srgbClr val="A50021"/>
                </a:solidFill>
                <a:latin typeface="Arial" pitchFamily="34" charset="0"/>
                <a:ea typeface="宋体" pitchFamily="2" charset="-122"/>
              </a:rPr>
              <a:t>void swap(int *x,int *y)</a:t>
            </a:r>
          </a:p>
          <a:p>
            <a:r>
              <a:rPr lang="en-US" altLang="zh-CN" sz="2000">
                <a:solidFill>
                  <a:srgbClr val="A50021"/>
                </a:solidFill>
                <a:latin typeface="Arial" pitchFamily="34" charset="0"/>
                <a:ea typeface="宋体" pitchFamily="2" charset="-122"/>
              </a:rPr>
              <a:t>{</a:t>
            </a:r>
          </a:p>
          <a:p>
            <a:r>
              <a:rPr lang="en-US" altLang="zh-CN" sz="2000">
                <a:solidFill>
                  <a:srgbClr val="A50021"/>
                </a:solidFill>
                <a:latin typeface="Arial" pitchFamily="34" charset="0"/>
                <a:ea typeface="宋体" pitchFamily="2" charset="-122"/>
              </a:rPr>
              <a:t>   *x=*x-*y;</a:t>
            </a:r>
          </a:p>
          <a:p>
            <a:r>
              <a:rPr lang="en-US" altLang="zh-CN" sz="2000">
                <a:solidFill>
                  <a:srgbClr val="A50021"/>
                </a:solidFill>
                <a:latin typeface="Arial" pitchFamily="34" charset="0"/>
                <a:ea typeface="宋体" pitchFamily="2" charset="-122"/>
              </a:rPr>
              <a:t>   *y=10;</a:t>
            </a:r>
          </a:p>
          <a:p>
            <a:r>
              <a:rPr lang="en-US" altLang="zh-CN" sz="2000">
                <a:solidFill>
                  <a:srgbClr val="A50021"/>
                </a:solidFill>
                <a:latin typeface="Arial" pitchFamily="34" charset="0"/>
                <a:ea typeface="宋体" pitchFamily="2" charset="-122"/>
              </a:rPr>
              <a:t>   printf("x=%d,y=%d\n",*x,*y);</a:t>
            </a:r>
          </a:p>
          <a:p>
            <a:r>
              <a:rPr lang="en-US" altLang="zh-CN" sz="2000">
                <a:solidFill>
                  <a:srgbClr val="A50021"/>
                </a:solidFill>
                <a:latin typeface="Arial" pitchFamily="34" charset="0"/>
                <a:ea typeface="宋体" pitchFamily="2" charset="-122"/>
              </a:rPr>
              <a:t>}</a:t>
            </a:r>
          </a:p>
        </p:txBody>
      </p:sp>
      <p:sp>
        <p:nvSpPr>
          <p:cNvPr id="84997" name="Rectangle 5"/>
          <p:cNvSpPr>
            <a:spLocks noChangeArrowheads="1"/>
          </p:cNvSpPr>
          <p:nvPr/>
        </p:nvSpPr>
        <p:spPr bwMode="auto">
          <a:xfrm>
            <a:off x="1835150" y="4724400"/>
            <a:ext cx="1838325" cy="669925"/>
          </a:xfrm>
          <a:prstGeom prst="rect">
            <a:avLst/>
          </a:prstGeom>
          <a:solidFill>
            <a:srgbClr val="99CCFF"/>
          </a:solidFill>
          <a:ln w="28575">
            <a:solidFill>
              <a:srgbClr val="FF00FF"/>
            </a:solidFill>
            <a:miter lim="800000"/>
            <a:headEnd/>
            <a:tailEnd/>
          </a:ln>
        </p:spPr>
        <p:txBody>
          <a:bodyPr wrap="none" anchor="ctr">
            <a:spAutoFit/>
          </a:bodyPr>
          <a:lstStyle/>
          <a:p>
            <a:pPr algn="ctr"/>
            <a:r>
              <a:rPr lang="zh-CN" altLang="en-US" sz="1800">
                <a:latin typeface="Arial" pitchFamily="34" charset="0"/>
                <a:ea typeface="宋体" pitchFamily="2" charset="-122"/>
              </a:rPr>
              <a:t>结果：</a:t>
            </a:r>
            <a:r>
              <a:rPr lang="en-US" altLang="zh-CN" sz="1800">
                <a:latin typeface="Arial" pitchFamily="34" charset="0"/>
                <a:ea typeface="宋体" pitchFamily="2" charset="-122"/>
              </a:rPr>
              <a:t>x=2,y=10</a:t>
            </a:r>
          </a:p>
          <a:p>
            <a:pPr algn="ctr"/>
            <a:r>
              <a:rPr lang="en-US" altLang="zh-CN" sz="1800">
                <a:latin typeface="Arial" pitchFamily="34" charset="0"/>
                <a:ea typeface="宋体" pitchFamily="2" charset="-122"/>
              </a:rPr>
              <a:t>          a=5,b=3 </a:t>
            </a:r>
          </a:p>
        </p:txBody>
      </p:sp>
      <p:sp>
        <p:nvSpPr>
          <p:cNvPr id="84998" name="Rectangle 6"/>
          <p:cNvSpPr>
            <a:spLocks noChangeArrowheads="1"/>
          </p:cNvSpPr>
          <p:nvPr/>
        </p:nvSpPr>
        <p:spPr bwMode="auto">
          <a:xfrm>
            <a:off x="6275388" y="4567238"/>
            <a:ext cx="2003425" cy="669925"/>
          </a:xfrm>
          <a:prstGeom prst="rect">
            <a:avLst/>
          </a:prstGeom>
          <a:solidFill>
            <a:srgbClr val="99CCFF"/>
          </a:solidFill>
          <a:ln w="28575">
            <a:solidFill>
              <a:srgbClr val="FF0000"/>
            </a:solidFill>
            <a:miter lim="800000"/>
            <a:headEnd/>
            <a:tailEnd/>
          </a:ln>
        </p:spPr>
        <p:txBody>
          <a:bodyPr wrap="none" anchor="ctr">
            <a:spAutoFit/>
          </a:bodyPr>
          <a:lstStyle/>
          <a:p>
            <a:pPr algn="ctr"/>
            <a:r>
              <a:rPr lang="zh-CN" altLang="en-US" sz="1800">
                <a:latin typeface="Arial" pitchFamily="34" charset="0"/>
                <a:ea typeface="宋体" pitchFamily="2" charset="-122"/>
              </a:rPr>
              <a:t>结果：</a:t>
            </a:r>
            <a:r>
              <a:rPr lang="en-US" altLang="zh-CN" sz="1800">
                <a:latin typeface="Arial" pitchFamily="34" charset="0"/>
                <a:ea typeface="宋体" pitchFamily="2" charset="-122"/>
              </a:rPr>
              <a:t>x=2,y=10</a:t>
            </a:r>
          </a:p>
          <a:p>
            <a:pPr algn="ctr"/>
            <a:r>
              <a:rPr lang="en-US" altLang="zh-CN" sz="1800">
                <a:latin typeface="Arial" pitchFamily="34" charset="0"/>
                <a:ea typeface="宋体" pitchFamily="2" charset="-122"/>
              </a:rPr>
              <a:t>            a=2,b=10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 to="" calcmode="lin" valueType="num">
                                      <p:cBhvr>
                                        <p:cTn id="7" dur="1" fill="hold"/>
                                        <p:tgtEl>
                                          <p:spTgt spid="8499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4998"/>
                                        </p:tgtEl>
                                        <p:attrNameLst>
                                          <p:attrName>style.visibility</p:attrName>
                                        </p:attrNameLst>
                                      </p:cBhvr>
                                      <p:to>
                                        <p:strVal val="visible"/>
                                      </p:to>
                                    </p:set>
                                    <p:anim to="" calcmode="lin" valueType="num">
                                      <p:cBhvr>
                                        <p:cTn id="12" dur="1" fill="hold"/>
                                        <p:tgtEl>
                                          <p:spTgt spid="849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nimBg="1"/>
      <p:bldP spid="84998" grpId="0" animBg="1"/>
    </p:bld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455613" y="-26988"/>
            <a:ext cx="8226425" cy="1143001"/>
          </a:xfrm>
        </p:spPr>
        <p:txBody>
          <a:bodyPr/>
          <a:lstStyle/>
          <a:p>
            <a:pPr eaLnBrk="1" hangingPunct="1"/>
            <a:r>
              <a:rPr lang="zh-CN" altLang="en-US" smtClean="0"/>
              <a:t>再看一个例子</a:t>
            </a:r>
          </a:p>
        </p:txBody>
      </p:sp>
      <p:sp>
        <p:nvSpPr>
          <p:cNvPr id="35843" name="Text Box 4"/>
          <p:cNvSpPr txBox="1">
            <a:spLocks noChangeArrowheads="1"/>
          </p:cNvSpPr>
          <p:nvPr/>
        </p:nvSpPr>
        <p:spPr bwMode="auto">
          <a:xfrm>
            <a:off x="592138" y="1038225"/>
            <a:ext cx="3403600" cy="4867275"/>
          </a:xfrm>
          <a:prstGeom prst="rect">
            <a:avLst/>
          </a:prstGeom>
          <a:solidFill>
            <a:srgbClr val="333333"/>
          </a:solidFill>
          <a:ln w="28575">
            <a:solidFill>
              <a:srgbClr val="FF0000"/>
            </a:solidFill>
            <a:miter lim="800000"/>
            <a:headEnd/>
            <a:tailEnd/>
          </a:ln>
        </p:spPr>
        <p:txBody>
          <a:bodyPr>
            <a:spAutoFit/>
          </a:bodyPr>
          <a:lstStyle/>
          <a:p>
            <a:r>
              <a:rPr lang="en-US" altLang="zh-CN">
                <a:solidFill>
                  <a:schemeClr val="bg1"/>
                </a:solidFill>
                <a:latin typeface="Arial" pitchFamily="34" charset="0"/>
                <a:ea typeface="宋体" pitchFamily="2" charset="-122"/>
              </a:rPr>
              <a:t>#</a:t>
            </a:r>
            <a:r>
              <a:rPr lang="en-US" altLang="zh-CN" b="1">
                <a:solidFill>
                  <a:schemeClr val="bg1"/>
                </a:solidFill>
                <a:latin typeface="Arial" pitchFamily="34" charset="0"/>
                <a:ea typeface="宋体" pitchFamily="2" charset="-122"/>
              </a:rPr>
              <a:t>include &lt;stdio.h&gt;</a:t>
            </a:r>
          </a:p>
          <a:p>
            <a:r>
              <a:rPr lang="en-US" altLang="zh-CN" b="1">
                <a:solidFill>
                  <a:schemeClr val="bg1"/>
                </a:solidFill>
                <a:latin typeface="Arial" pitchFamily="34" charset="0"/>
                <a:ea typeface="宋体" pitchFamily="2" charset="-122"/>
              </a:rPr>
              <a:t>fun(int *i)</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static int a=1;</a:t>
            </a:r>
          </a:p>
          <a:p>
            <a:r>
              <a:rPr lang="en-US" altLang="zh-CN" b="1">
                <a:solidFill>
                  <a:schemeClr val="bg1"/>
                </a:solidFill>
                <a:latin typeface="Arial" pitchFamily="34" charset="0"/>
                <a:ea typeface="宋体" pitchFamily="2" charset="-122"/>
              </a:rPr>
              <a:t>   *i+=a++;</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main()</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int k=0;</a:t>
            </a:r>
          </a:p>
          <a:p>
            <a:r>
              <a:rPr lang="en-US" altLang="zh-CN" b="1">
                <a:solidFill>
                  <a:schemeClr val="bg1"/>
                </a:solidFill>
                <a:latin typeface="Arial" pitchFamily="34" charset="0"/>
                <a:ea typeface="宋体" pitchFamily="2" charset="-122"/>
              </a:rPr>
              <a:t>   fun(&amp;k);</a:t>
            </a:r>
          </a:p>
          <a:p>
            <a:r>
              <a:rPr lang="en-US" altLang="zh-CN" b="1">
                <a:solidFill>
                  <a:schemeClr val="bg1"/>
                </a:solidFill>
                <a:latin typeface="Arial" pitchFamily="34" charset="0"/>
                <a:ea typeface="宋体" pitchFamily="2" charset="-122"/>
              </a:rPr>
              <a:t>   fun(&amp;k);</a:t>
            </a:r>
          </a:p>
          <a:p>
            <a:r>
              <a:rPr lang="en-US" altLang="zh-CN" b="1">
                <a:solidFill>
                  <a:schemeClr val="bg1"/>
                </a:solidFill>
                <a:latin typeface="Arial" pitchFamily="34" charset="0"/>
                <a:ea typeface="宋体" pitchFamily="2" charset="-122"/>
              </a:rPr>
              <a:t>   printf("%d\n",k);</a:t>
            </a:r>
          </a:p>
          <a:p>
            <a:r>
              <a:rPr lang="en-US" altLang="zh-CN" b="1">
                <a:solidFill>
                  <a:schemeClr val="bg1"/>
                </a:solidFill>
                <a:latin typeface="Arial" pitchFamily="34" charset="0"/>
                <a:ea typeface="宋体" pitchFamily="2" charset="-122"/>
              </a:rPr>
              <a:t>} </a:t>
            </a:r>
          </a:p>
        </p:txBody>
      </p:sp>
      <p:sp>
        <p:nvSpPr>
          <p:cNvPr id="86021" name="Text Box 5"/>
          <p:cNvSpPr txBox="1">
            <a:spLocks noChangeArrowheads="1"/>
          </p:cNvSpPr>
          <p:nvPr/>
        </p:nvSpPr>
        <p:spPr bwMode="auto">
          <a:xfrm rot="10821682" flipV="1">
            <a:off x="1527175" y="1803400"/>
            <a:ext cx="2613025" cy="3752850"/>
          </a:xfrm>
          <a:prstGeom prst="rect">
            <a:avLst/>
          </a:prstGeom>
          <a:solidFill>
            <a:srgbClr val="993366"/>
          </a:solidFill>
          <a:ln w="9525">
            <a:solidFill>
              <a:srgbClr val="FFFF00"/>
            </a:solidFill>
            <a:miter lim="800000"/>
            <a:headEnd/>
            <a:tailEnd/>
          </a:ln>
        </p:spPr>
        <p:txBody>
          <a:bodyPr>
            <a:spAutoFit/>
          </a:bodyPr>
          <a:lstStyle/>
          <a:p>
            <a:r>
              <a:rPr lang="zh-CN" altLang="en-US" b="1">
                <a:solidFill>
                  <a:srgbClr val="0000FF"/>
                </a:solidFill>
                <a:latin typeface="Arial" pitchFamily="34" charset="0"/>
                <a:ea typeface="宋体" pitchFamily="2" charset="-122"/>
              </a:rPr>
              <a:t>结果：</a:t>
            </a:r>
            <a:r>
              <a:rPr lang="en-US" altLang="zh-CN" b="1">
                <a:solidFill>
                  <a:srgbClr val="0000FF"/>
                </a:solidFill>
                <a:latin typeface="Arial" pitchFamily="34" charset="0"/>
                <a:ea typeface="宋体" pitchFamily="2" charset="-122"/>
              </a:rPr>
              <a:t>3</a:t>
            </a:r>
          </a:p>
          <a:p>
            <a:r>
              <a:rPr lang="zh-CN" altLang="zh-CN" b="1">
                <a:solidFill>
                  <a:schemeClr val="bg1"/>
                </a:solidFill>
                <a:latin typeface="Arial" pitchFamily="34" charset="0"/>
                <a:ea typeface="宋体" pitchFamily="2" charset="-122"/>
              </a:rPr>
              <a:t>第一次调用</a:t>
            </a:r>
            <a:r>
              <a:rPr lang="en-US" altLang="zh-CN" b="1">
                <a:solidFill>
                  <a:schemeClr val="bg1"/>
                </a:solidFill>
                <a:latin typeface="Arial" pitchFamily="34" charset="0"/>
                <a:ea typeface="宋体" pitchFamily="2" charset="-122"/>
              </a:rPr>
              <a:t>fun(&amp;k)</a:t>
            </a:r>
            <a:r>
              <a:rPr lang="zh-CN" altLang="en-US" b="1">
                <a:solidFill>
                  <a:schemeClr val="bg1"/>
                </a:solidFill>
                <a:latin typeface="Arial" pitchFamily="34" charset="0"/>
                <a:ea typeface="宋体" pitchFamily="2" charset="-122"/>
              </a:rPr>
              <a:t>后，</a:t>
            </a:r>
            <a:r>
              <a:rPr lang="en-US" altLang="zh-CN" b="1">
                <a:solidFill>
                  <a:schemeClr val="bg1"/>
                </a:solidFill>
                <a:latin typeface="Arial" pitchFamily="34" charset="0"/>
                <a:ea typeface="宋体" pitchFamily="2" charset="-122"/>
              </a:rPr>
              <a:t>k=*i=1,a=2;</a:t>
            </a:r>
          </a:p>
          <a:p>
            <a:r>
              <a:rPr lang="zh-CN" altLang="en-US" b="1">
                <a:solidFill>
                  <a:schemeClr val="bg1"/>
                </a:solidFill>
                <a:latin typeface="Arial" pitchFamily="34" charset="0"/>
                <a:ea typeface="宋体" pitchFamily="2" charset="-122"/>
              </a:rPr>
              <a:t>第二次调用</a:t>
            </a:r>
            <a:r>
              <a:rPr lang="en-US" altLang="zh-CN" b="1">
                <a:solidFill>
                  <a:schemeClr val="bg1"/>
                </a:solidFill>
                <a:latin typeface="Arial" pitchFamily="34" charset="0"/>
                <a:ea typeface="宋体" pitchFamily="2" charset="-122"/>
              </a:rPr>
              <a:t>fun(&amp;k)</a:t>
            </a:r>
            <a:r>
              <a:rPr lang="zh-CN" altLang="en-US" b="1">
                <a:solidFill>
                  <a:schemeClr val="bg1"/>
                </a:solidFill>
                <a:latin typeface="Arial" pitchFamily="34" charset="0"/>
                <a:ea typeface="宋体" pitchFamily="2" charset="-122"/>
              </a:rPr>
              <a:t>后，</a:t>
            </a:r>
            <a:r>
              <a:rPr lang="en-US" altLang="zh-CN" b="1">
                <a:solidFill>
                  <a:schemeClr val="bg1"/>
                </a:solidFill>
                <a:latin typeface="Arial" pitchFamily="34" charset="0"/>
                <a:ea typeface="宋体" pitchFamily="2" charset="-122"/>
              </a:rPr>
              <a:t>k=*i=3,a=3;</a:t>
            </a:r>
          </a:p>
          <a:p>
            <a:r>
              <a:rPr lang="en-US" altLang="zh-CN" b="1">
                <a:solidFill>
                  <a:schemeClr val="bg1"/>
                </a:solidFill>
                <a:latin typeface="Arial" pitchFamily="34" charset="0"/>
                <a:ea typeface="宋体" pitchFamily="2" charset="-122"/>
              </a:rPr>
              <a:t>【</a:t>
            </a:r>
            <a:r>
              <a:rPr lang="zh-CN" altLang="en-US" b="1">
                <a:solidFill>
                  <a:schemeClr val="bg1"/>
                </a:solidFill>
                <a:latin typeface="Arial" pitchFamily="34" charset="0"/>
                <a:ea typeface="宋体" pitchFamily="2" charset="-122"/>
              </a:rPr>
              <a:t>讨论</a:t>
            </a:r>
            <a:r>
              <a:rPr lang="en-US" altLang="zh-CN" b="1">
                <a:solidFill>
                  <a:schemeClr val="bg1"/>
                </a:solidFill>
                <a:latin typeface="Arial" pitchFamily="34" charset="0"/>
                <a:ea typeface="宋体" pitchFamily="2" charset="-122"/>
              </a:rPr>
              <a:t>】</a:t>
            </a:r>
            <a:r>
              <a:rPr lang="zh-CN" altLang="en-US" b="1">
                <a:solidFill>
                  <a:schemeClr val="bg1"/>
                </a:solidFill>
                <a:latin typeface="Arial" pitchFamily="34" charset="0"/>
                <a:ea typeface="宋体" pitchFamily="2" charset="-122"/>
              </a:rPr>
              <a:t>如果</a:t>
            </a:r>
            <a:r>
              <a:rPr lang="en-US" altLang="zh-CN" b="1">
                <a:solidFill>
                  <a:schemeClr val="bg1"/>
                </a:solidFill>
                <a:latin typeface="Arial" pitchFamily="34" charset="0"/>
                <a:ea typeface="宋体" pitchFamily="2" charset="-122"/>
              </a:rPr>
              <a:t>fun()</a:t>
            </a:r>
            <a:r>
              <a:rPr lang="zh-CN" altLang="en-US" b="1">
                <a:solidFill>
                  <a:schemeClr val="bg1"/>
                </a:solidFill>
                <a:latin typeface="Arial" pitchFamily="34" charset="0"/>
                <a:ea typeface="宋体" pitchFamily="2" charset="-122"/>
              </a:rPr>
              <a:t>函数中没有</a:t>
            </a:r>
            <a:r>
              <a:rPr lang="en-US" altLang="zh-CN" b="1">
                <a:solidFill>
                  <a:schemeClr val="bg1"/>
                </a:solidFill>
                <a:latin typeface="Arial" pitchFamily="34" charset="0"/>
                <a:ea typeface="宋体" pitchFamily="2" charset="-122"/>
              </a:rPr>
              <a:t>static</a:t>
            </a:r>
            <a:r>
              <a:rPr lang="zh-CN" altLang="en-US" b="1">
                <a:solidFill>
                  <a:schemeClr val="bg1"/>
                </a:solidFill>
                <a:latin typeface="Arial" pitchFamily="34" charset="0"/>
                <a:ea typeface="宋体" pitchFamily="2" charset="-122"/>
              </a:rPr>
              <a:t>，结果呢</a:t>
            </a:r>
            <a:r>
              <a:rPr lang="zh-CN" altLang="en-US" b="1">
                <a:latin typeface="Arial" pitchFamily="34" charset="0"/>
                <a:ea typeface="宋体" pitchFamily="2" charset="-122"/>
              </a:rPr>
              <a:t>？</a:t>
            </a:r>
          </a:p>
        </p:txBody>
      </p:sp>
      <p:sp>
        <p:nvSpPr>
          <p:cNvPr id="86022" name="Text Box 6"/>
          <p:cNvSpPr txBox="1">
            <a:spLocks noChangeArrowheads="1"/>
          </p:cNvSpPr>
          <p:nvPr/>
        </p:nvSpPr>
        <p:spPr bwMode="auto">
          <a:xfrm>
            <a:off x="4264025" y="1000125"/>
            <a:ext cx="4629150" cy="4781550"/>
          </a:xfrm>
          <a:prstGeom prst="rect">
            <a:avLst/>
          </a:prstGeom>
          <a:noFill/>
          <a:ln w="9525">
            <a:noFill/>
            <a:miter lim="800000"/>
            <a:headEnd/>
            <a:tailEnd/>
          </a:ln>
        </p:spPr>
        <p:txBody>
          <a:bodyPr>
            <a:spAutoFit/>
          </a:bodyPr>
          <a:lstStyle/>
          <a:p>
            <a:r>
              <a:rPr lang="zh-CN" altLang="en-US" sz="2200" b="1">
                <a:latin typeface="Arial" pitchFamily="34" charset="0"/>
              </a:rPr>
              <a:t>为了实现</a:t>
            </a:r>
            <a:r>
              <a:rPr lang="en-US" altLang="zh-CN" sz="2200" b="1">
                <a:latin typeface="Arial" pitchFamily="34" charset="0"/>
              </a:rPr>
              <a:t>:</a:t>
            </a:r>
          </a:p>
          <a:p>
            <a:r>
              <a:rPr lang="zh-CN" altLang="en-US" sz="2200" b="1">
                <a:solidFill>
                  <a:srgbClr val="0000FF"/>
                </a:solidFill>
                <a:latin typeface="Arial" pitchFamily="34" charset="0"/>
              </a:rPr>
              <a:t>在被调函数中改变实体值</a:t>
            </a:r>
            <a:r>
              <a:rPr lang="en-US" altLang="zh-CN" sz="2200" b="1">
                <a:solidFill>
                  <a:srgbClr val="0000FF"/>
                </a:solidFill>
                <a:latin typeface="Arial" pitchFamily="34" charset="0"/>
              </a:rPr>
              <a:t>,</a:t>
            </a:r>
            <a:r>
              <a:rPr lang="zh-CN" altLang="en-US" sz="2200" b="1">
                <a:solidFill>
                  <a:srgbClr val="0000FF"/>
                </a:solidFill>
                <a:latin typeface="Arial" pitchFamily="34" charset="0"/>
              </a:rPr>
              <a:t>然后在主调函数中使用这些改变了的实体值</a:t>
            </a:r>
          </a:p>
          <a:p>
            <a:r>
              <a:rPr lang="zh-CN" altLang="en-US" sz="2200" b="1">
                <a:latin typeface="Arial" pitchFamily="34" charset="0"/>
              </a:rPr>
              <a:t>主要技术要点在于</a:t>
            </a:r>
            <a:r>
              <a:rPr lang="en-US" altLang="zh-CN" sz="2200" b="1">
                <a:latin typeface="Arial" pitchFamily="34" charset="0"/>
              </a:rPr>
              <a:t>:</a:t>
            </a:r>
          </a:p>
          <a:p>
            <a:r>
              <a:rPr lang="zh-CN" altLang="en-US" sz="2200" b="1">
                <a:solidFill>
                  <a:srgbClr val="0000FF"/>
                </a:solidFill>
                <a:latin typeface="Arial" pitchFamily="34" charset="0"/>
              </a:rPr>
              <a:t>主调函数的实参和被调函数对应的形参都必须用地址表示</a:t>
            </a:r>
            <a:r>
              <a:rPr lang="en-US" altLang="zh-CN" sz="2200" b="1">
                <a:solidFill>
                  <a:srgbClr val="0000FF"/>
                </a:solidFill>
                <a:latin typeface="Arial" pitchFamily="34" charset="0"/>
              </a:rPr>
              <a:t>(</a:t>
            </a:r>
            <a:r>
              <a:rPr lang="zh-CN" altLang="en-US" sz="2200" b="1">
                <a:solidFill>
                  <a:srgbClr val="0000FF"/>
                </a:solidFill>
                <a:latin typeface="Arial" pitchFamily="34" charset="0"/>
              </a:rPr>
              <a:t>地址传递</a:t>
            </a:r>
            <a:r>
              <a:rPr lang="en-US" altLang="zh-CN" sz="2200" b="1">
                <a:solidFill>
                  <a:srgbClr val="0000FF"/>
                </a:solidFill>
                <a:latin typeface="Arial" pitchFamily="34" charset="0"/>
              </a:rPr>
              <a:t>)</a:t>
            </a:r>
          </a:p>
          <a:p>
            <a:pPr>
              <a:spcBef>
                <a:spcPct val="45000"/>
              </a:spcBef>
            </a:pPr>
            <a:r>
              <a:rPr lang="zh-CN" altLang="en-US" sz="2200" b="1">
                <a:solidFill>
                  <a:srgbClr val="990099"/>
                </a:solidFill>
                <a:latin typeface="Arial" pitchFamily="34" charset="0"/>
              </a:rPr>
              <a:t>用于作实参的地址可以是：</a:t>
            </a:r>
          </a:p>
          <a:p>
            <a:pPr>
              <a:buClr>
                <a:srgbClr val="FF5050"/>
              </a:buClr>
              <a:buFont typeface="Webdings" pitchFamily="18" charset="2"/>
              <a:buChar char="Ï"/>
            </a:pPr>
            <a:r>
              <a:rPr lang="zh-CN" altLang="en-US" sz="2200" b="1">
                <a:latin typeface="Arial" pitchFamily="34" charset="0"/>
              </a:rPr>
              <a:t> </a:t>
            </a:r>
            <a:r>
              <a:rPr lang="en-US" altLang="zh-CN" sz="2200" b="1">
                <a:solidFill>
                  <a:srgbClr val="0000FF"/>
                </a:solidFill>
                <a:latin typeface="Arial" pitchFamily="34" charset="0"/>
              </a:rPr>
              <a:t>&amp;</a:t>
            </a:r>
            <a:r>
              <a:rPr lang="zh-CN" altLang="en-US" sz="2200" b="1">
                <a:latin typeface="Arial" pitchFamily="34" charset="0"/>
              </a:rPr>
              <a:t>变量名   </a:t>
            </a:r>
            <a:r>
              <a:rPr lang="en-US" altLang="zh-CN" sz="2200" b="1">
                <a:solidFill>
                  <a:srgbClr val="0000FF"/>
                </a:solidFill>
                <a:latin typeface="Arial" pitchFamily="34" charset="0"/>
              </a:rPr>
              <a:t>&amp;</a:t>
            </a:r>
            <a:r>
              <a:rPr lang="zh-CN" altLang="en-US" sz="2200" b="1">
                <a:latin typeface="Arial" pitchFamily="34" charset="0"/>
              </a:rPr>
              <a:t>数组元素名</a:t>
            </a:r>
            <a:r>
              <a:rPr lang="en-US" altLang="zh-CN" sz="2200" b="1">
                <a:latin typeface="Arial" pitchFamily="34" charset="0"/>
              </a:rPr>
              <a:t>(</a:t>
            </a:r>
            <a:r>
              <a:rPr lang="zh-CN" altLang="en-US" sz="2200" b="1">
                <a:latin typeface="Arial" pitchFamily="34" charset="0"/>
              </a:rPr>
              <a:t>很少使用</a:t>
            </a:r>
            <a:r>
              <a:rPr lang="en-US" altLang="zh-CN" sz="2200" b="1">
                <a:latin typeface="Arial" pitchFamily="34" charset="0"/>
              </a:rPr>
              <a:t>)   </a:t>
            </a:r>
          </a:p>
          <a:p>
            <a:pPr>
              <a:buClr>
                <a:srgbClr val="FF5050"/>
              </a:buClr>
              <a:buFont typeface="Webdings" pitchFamily="18" charset="2"/>
              <a:buChar char="Ï"/>
            </a:pPr>
            <a:r>
              <a:rPr lang="en-US" altLang="zh-CN" sz="2200" b="1">
                <a:latin typeface="Arial" pitchFamily="34" charset="0"/>
              </a:rPr>
              <a:t> </a:t>
            </a:r>
            <a:r>
              <a:rPr lang="zh-CN" altLang="en-US" sz="2200" b="1">
                <a:latin typeface="Arial" pitchFamily="34" charset="0"/>
              </a:rPr>
              <a:t>数组名</a:t>
            </a:r>
          </a:p>
          <a:p>
            <a:pPr>
              <a:buClr>
                <a:srgbClr val="FF5050"/>
              </a:buClr>
              <a:buFont typeface="Webdings" pitchFamily="18" charset="2"/>
              <a:buChar char="Ï"/>
            </a:pPr>
            <a:r>
              <a:rPr lang="zh-CN" altLang="en-US" sz="2200" b="1">
                <a:latin typeface="Arial" pitchFamily="34" charset="0"/>
              </a:rPr>
              <a:t> 指针变量名</a:t>
            </a:r>
          </a:p>
          <a:p>
            <a:pPr>
              <a:spcBef>
                <a:spcPct val="55000"/>
              </a:spcBef>
              <a:buClr>
                <a:srgbClr val="FF5050"/>
              </a:buClr>
              <a:buFont typeface="Webdings" pitchFamily="18" charset="2"/>
              <a:buNone/>
            </a:pPr>
            <a:r>
              <a:rPr lang="zh-CN" altLang="en-US" sz="2200" b="1">
                <a:latin typeface="Arial" pitchFamily="34" charset="0"/>
              </a:rPr>
              <a:t>对应的形参则为：</a:t>
            </a:r>
          </a:p>
          <a:p>
            <a:pPr>
              <a:buClr>
                <a:srgbClr val="FF5050"/>
              </a:buClr>
              <a:buFont typeface="Webdings" pitchFamily="18" charset="2"/>
              <a:buChar char="Ï"/>
            </a:pPr>
            <a:r>
              <a:rPr lang="zh-CN" altLang="en-US" sz="2200" b="1">
                <a:latin typeface="Arial" pitchFamily="34" charset="0"/>
              </a:rPr>
              <a:t> 数组定义</a:t>
            </a:r>
          </a:p>
          <a:p>
            <a:pPr>
              <a:buClr>
                <a:srgbClr val="FF5050"/>
              </a:buClr>
              <a:buFont typeface="Webdings" pitchFamily="18" charset="2"/>
              <a:buChar char="Ï"/>
            </a:pPr>
            <a:r>
              <a:rPr lang="zh-CN" altLang="en-US" sz="2200" b="1">
                <a:latin typeface="Arial" pitchFamily="34" charset="0"/>
              </a:rPr>
              <a:t> 指针定义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linds(horizontal)">
                                      <p:cBhvr>
                                        <p:cTn id="7" dur="500"/>
                                        <p:tgtEl>
                                          <p:spTgt spid="860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6022"/>
                                        </p:tgtEl>
                                        <p:attrNameLst>
                                          <p:attrName>style.visibility</p:attrName>
                                        </p:attrNameLst>
                                      </p:cBhvr>
                                      <p:to>
                                        <p:strVal val="visible"/>
                                      </p:to>
                                    </p:set>
                                    <p:animEffect transition="in" filter="strips(downRight)">
                                      <p:cBhvr>
                                        <p:cTn id="12"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P spid="86022" grpId="0"/>
    </p:bld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zh-CN" altLang="en-US" smtClean="0"/>
              <a:t>二、指针与数组 </a:t>
            </a:r>
          </a:p>
        </p:txBody>
      </p:sp>
      <p:sp>
        <p:nvSpPr>
          <p:cNvPr id="36867" name="Rectangle 3"/>
          <p:cNvSpPr>
            <a:spLocks noGrp="1" noRot="1" noChangeArrowheads="1"/>
          </p:cNvSpPr>
          <p:nvPr>
            <p:ph type="body" idx="1"/>
          </p:nvPr>
        </p:nvSpPr>
        <p:spPr>
          <a:xfrm>
            <a:off x="323850" y="1268413"/>
            <a:ext cx="8226425" cy="647700"/>
          </a:xfrm>
        </p:spPr>
        <p:txBody>
          <a:bodyPr/>
          <a:lstStyle/>
          <a:p>
            <a:pPr eaLnBrk="1" hangingPunct="1">
              <a:buFont typeface="Wingdings 2" pitchFamily="18" charset="2"/>
              <a:buNone/>
            </a:pPr>
            <a:r>
              <a:rPr lang="en-US" altLang="zh-CN" smtClean="0">
                <a:solidFill>
                  <a:srgbClr val="0000FF"/>
                </a:solidFill>
                <a:ea typeface="华文细黑" pitchFamily="2" charset="-122"/>
              </a:rPr>
              <a:t>1</a:t>
            </a:r>
            <a:r>
              <a:rPr lang="zh-CN" altLang="en-US" smtClean="0">
                <a:solidFill>
                  <a:srgbClr val="0000FF"/>
                </a:solidFill>
                <a:ea typeface="华文细黑" pitchFamily="2" charset="-122"/>
              </a:rPr>
              <a:t>、一维数组中的有关规定</a:t>
            </a:r>
          </a:p>
        </p:txBody>
      </p:sp>
      <p:sp>
        <p:nvSpPr>
          <p:cNvPr id="36868" name="Text Box 6"/>
          <p:cNvSpPr txBox="1">
            <a:spLocks noChangeArrowheads="1"/>
          </p:cNvSpPr>
          <p:nvPr/>
        </p:nvSpPr>
        <p:spPr bwMode="auto">
          <a:xfrm>
            <a:off x="376238" y="2060575"/>
            <a:ext cx="4772025" cy="4130675"/>
          </a:xfrm>
          <a:prstGeom prst="rect">
            <a:avLst/>
          </a:prstGeom>
          <a:solidFill>
            <a:srgbClr val="993366"/>
          </a:solidFill>
          <a:ln w="22225">
            <a:solidFill>
              <a:srgbClr val="FFFF00"/>
            </a:solidFill>
            <a:miter lim="800000"/>
            <a:headEnd/>
            <a:tailEnd/>
          </a:ln>
        </p:spPr>
        <p:txBody>
          <a:bodyPr>
            <a:spAutoFit/>
          </a:bodyPr>
          <a:lstStyle/>
          <a:p>
            <a:r>
              <a:rPr lang="en-US" altLang="zh-CN" sz="1800">
                <a:latin typeface="Arial" pitchFamily="34" charset="0"/>
                <a:ea typeface="宋体" pitchFamily="2" charset="-122"/>
              </a:rPr>
              <a:t> </a:t>
            </a:r>
            <a:r>
              <a:rPr lang="en-US" altLang="zh-CN" b="1">
                <a:solidFill>
                  <a:schemeClr val="bg1"/>
                </a:solidFill>
                <a:latin typeface="Arial" pitchFamily="34" charset="0"/>
                <a:ea typeface="宋体" pitchFamily="2" charset="-122"/>
              </a:rPr>
              <a:t>#define N   9</a:t>
            </a:r>
          </a:p>
          <a:p>
            <a:r>
              <a:rPr lang="en-US" altLang="zh-CN" b="1">
                <a:solidFill>
                  <a:schemeClr val="bg1"/>
                </a:solidFill>
                <a:latin typeface="Arial" pitchFamily="34" charset="0"/>
                <a:ea typeface="宋体" pitchFamily="2" charset="-122"/>
              </a:rPr>
              <a:t>  main()</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int a[10],i,*p;</a:t>
            </a:r>
          </a:p>
          <a:p>
            <a:r>
              <a:rPr lang="en-US" altLang="zh-CN" b="1">
                <a:solidFill>
                  <a:schemeClr val="bg1"/>
                </a:solidFill>
                <a:latin typeface="Arial" pitchFamily="34" charset="0"/>
                <a:ea typeface="宋体" pitchFamily="2" charset="-122"/>
              </a:rPr>
              <a:t>       clrscr();</a:t>
            </a:r>
          </a:p>
          <a:p>
            <a:r>
              <a:rPr lang="en-US" altLang="zh-CN" b="1">
                <a:solidFill>
                  <a:schemeClr val="bg1"/>
                </a:solidFill>
                <a:latin typeface="Arial" pitchFamily="34" charset="0"/>
                <a:ea typeface="宋体" pitchFamily="2" charset="-122"/>
              </a:rPr>
              <a:t>       p=a;</a:t>
            </a:r>
          </a:p>
          <a:p>
            <a:r>
              <a:rPr lang="en-US" altLang="zh-CN" b="1">
                <a:solidFill>
                  <a:schemeClr val="bg1"/>
                </a:solidFill>
                <a:latin typeface="Arial" pitchFamily="34" charset="0"/>
                <a:ea typeface="宋体" pitchFamily="2" charset="-122"/>
              </a:rPr>
              <a:t>       for(i=0;i&lt;N;i++)</a:t>
            </a:r>
          </a:p>
          <a:p>
            <a:r>
              <a:rPr lang="en-US" altLang="zh-CN" b="1">
                <a:solidFill>
                  <a:schemeClr val="bg1"/>
                </a:solidFill>
                <a:latin typeface="Arial" pitchFamily="34" charset="0"/>
                <a:ea typeface="宋体" pitchFamily="2" charset="-122"/>
              </a:rPr>
              <a:t>           scanf("%d",&amp;a[i]);</a:t>
            </a:r>
          </a:p>
          <a:p>
            <a:r>
              <a:rPr lang="en-US" altLang="zh-CN" b="1">
                <a:solidFill>
                  <a:schemeClr val="bg1"/>
                </a:solidFill>
                <a:latin typeface="Arial" pitchFamily="34" charset="0"/>
                <a:ea typeface="宋体" pitchFamily="2" charset="-122"/>
              </a:rPr>
              <a:t>       for(i=0;i&lt;N;i++)</a:t>
            </a:r>
          </a:p>
          <a:p>
            <a:r>
              <a:rPr lang="en-US" altLang="zh-CN" b="1">
                <a:solidFill>
                  <a:schemeClr val="bg1"/>
                </a:solidFill>
                <a:latin typeface="Arial" pitchFamily="34" charset="0"/>
                <a:ea typeface="宋体" pitchFamily="2" charset="-122"/>
              </a:rPr>
              <a:t>            printf("%d  ",a[i]);</a:t>
            </a:r>
          </a:p>
          <a:p>
            <a:r>
              <a:rPr lang="en-US" altLang="zh-CN" b="1">
                <a:solidFill>
                  <a:schemeClr val="bg1"/>
                </a:solidFill>
                <a:latin typeface="Arial" pitchFamily="34" charset="0"/>
                <a:ea typeface="宋体" pitchFamily="2" charset="-122"/>
              </a:rPr>
              <a:t>   } </a:t>
            </a:r>
          </a:p>
        </p:txBody>
      </p:sp>
      <p:sp>
        <p:nvSpPr>
          <p:cNvPr id="105479" name="Text Box 7"/>
          <p:cNvSpPr txBox="1">
            <a:spLocks noChangeArrowheads="1"/>
          </p:cNvSpPr>
          <p:nvPr/>
        </p:nvSpPr>
        <p:spPr bwMode="auto">
          <a:xfrm>
            <a:off x="5435600" y="2133600"/>
            <a:ext cx="3095625" cy="3805238"/>
          </a:xfrm>
          <a:prstGeom prst="rect">
            <a:avLst/>
          </a:prstGeom>
          <a:noFill/>
          <a:ln w="9525">
            <a:noFill/>
            <a:miter lim="800000"/>
            <a:headEnd/>
            <a:tailEnd/>
          </a:ln>
        </p:spPr>
        <p:txBody>
          <a:bodyPr>
            <a:spAutoFit/>
          </a:bodyPr>
          <a:lstStyle/>
          <a:p>
            <a:pPr marL="168275" indent="-168275" algn="ctr">
              <a:buClr>
                <a:srgbClr val="99FF66"/>
              </a:buClr>
            </a:pPr>
            <a:r>
              <a:rPr lang="en-US" altLang="zh-CN">
                <a:latin typeface="Arial" pitchFamily="34" charset="0"/>
              </a:rPr>
              <a:t>  </a:t>
            </a:r>
            <a:r>
              <a:rPr lang="en-US" altLang="zh-CN" sz="2800" i="1">
                <a:solidFill>
                  <a:srgbClr val="FF00FF"/>
                </a:solidFill>
                <a:latin typeface="Arial" pitchFamily="34" charset="0"/>
              </a:rPr>
              <a:t>Let’s try</a:t>
            </a:r>
            <a:r>
              <a:rPr lang="en-US" altLang="zh-CN" sz="2800" i="1">
                <a:solidFill>
                  <a:srgbClr val="FF00FF"/>
                </a:solidFill>
                <a:latin typeface="宋体" pitchFamily="2" charset="-122"/>
                <a:ea typeface="宋体" pitchFamily="2" charset="-122"/>
              </a:rPr>
              <a:t>…</a:t>
            </a:r>
            <a:endParaRPr lang="en-US" altLang="zh-CN" sz="2800" i="1">
              <a:solidFill>
                <a:srgbClr val="FF00FF"/>
              </a:solidFill>
              <a:latin typeface="Arial" pitchFamily="34" charset="0"/>
              <a:ea typeface="宋体" pitchFamily="2" charset="-122"/>
            </a:endParaRPr>
          </a:p>
          <a:p>
            <a:pPr marL="168275" indent="-168275">
              <a:buClr>
                <a:srgbClr val="0000FF"/>
              </a:buClr>
              <a:buFontTx/>
              <a:buChar char="•"/>
            </a:pPr>
            <a:r>
              <a:rPr lang="zh-CN" altLang="en-US">
                <a:latin typeface="Arial" pitchFamily="34" charset="0"/>
              </a:rPr>
              <a:t>运行程序，观看结果</a:t>
            </a:r>
          </a:p>
          <a:p>
            <a:pPr marL="168275" indent="-168275">
              <a:buClr>
                <a:srgbClr val="0000FF"/>
              </a:buClr>
              <a:buFontTx/>
              <a:buChar char="•"/>
            </a:pPr>
            <a:r>
              <a:rPr lang="zh-CN" altLang="en-US">
                <a:latin typeface="Arial" pitchFamily="34" charset="0"/>
              </a:rPr>
              <a:t>在</a:t>
            </a:r>
            <a:r>
              <a:rPr lang="en-US" altLang="zh-CN">
                <a:latin typeface="Arial" pitchFamily="34" charset="0"/>
              </a:rPr>
              <a:t>scanf</a:t>
            </a:r>
            <a:r>
              <a:rPr lang="zh-CN" altLang="en-US">
                <a:latin typeface="Arial" pitchFamily="34" charset="0"/>
              </a:rPr>
              <a:t>语句中，分别用</a:t>
            </a:r>
            <a:r>
              <a:rPr lang="en-US" altLang="zh-CN">
                <a:latin typeface="Arial" pitchFamily="34" charset="0"/>
              </a:rPr>
              <a:t>a+i</a:t>
            </a:r>
            <a:r>
              <a:rPr lang="zh-CN" altLang="en-US">
                <a:latin typeface="Arial" pitchFamily="34" charset="0"/>
              </a:rPr>
              <a:t>、</a:t>
            </a:r>
            <a:r>
              <a:rPr lang="en-US" altLang="zh-CN">
                <a:latin typeface="Arial" pitchFamily="34" charset="0"/>
              </a:rPr>
              <a:t>p+i</a:t>
            </a:r>
            <a:r>
              <a:rPr lang="zh-CN" altLang="en-US">
                <a:latin typeface="Arial" pitchFamily="34" charset="0"/>
              </a:rPr>
              <a:t>和</a:t>
            </a:r>
            <a:r>
              <a:rPr lang="en-US" altLang="zh-CN">
                <a:latin typeface="Arial" pitchFamily="34" charset="0"/>
              </a:rPr>
              <a:t>&amp;p[i]</a:t>
            </a:r>
            <a:r>
              <a:rPr lang="zh-CN" altLang="en-US">
                <a:latin typeface="Arial" pitchFamily="34" charset="0"/>
              </a:rPr>
              <a:t>代替</a:t>
            </a:r>
            <a:r>
              <a:rPr lang="en-US" altLang="zh-CN">
                <a:latin typeface="Arial" pitchFamily="34" charset="0"/>
              </a:rPr>
              <a:t>&amp;a[i]</a:t>
            </a:r>
            <a:r>
              <a:rPr lang="zh-CN" altLang="en-US">
                <a:latin typeface="Arial" pitchFamily="34" charset="0"/>
              </a:rPr>
              <a:t>试试；</a:t>
            </a:r>
          </a:p>
          <a:p>
            <a:pPr marL="168275" indent="-168275">
              <a:buClr>
                <a:srgbClr val="0000FF"/>
              </a:buClr>
              <a:buFontTx/>
              <a:buChar char="•"/>
            </a:pPr>
            <a:r>
              <a:rPr lang="zh-CN" altLang="en-US">
                <a:latin typeface="Arial" pitchFamily="34" charset="0"/>
              </a:rPr>
              <a:t>在</a:t>
            </a:r>
            <a:r>
              <a:rPr lang="en-US" altLang="zh-CN">
                <a:latin typeface="Arial" pitchFamily="34" charset="0"/>
              </a:rPr>
              <a:t>printf</a:t>
            </a:r>
            <a:r>
              <a:rPr lang="zh-CN" altLang="en-US">
                <a:latin typeface="Arial" pitchFamily="34" charset="0"/>
              </a:rPr>
              <a:t>语句中，分别用*</a:t>
            </a:r>
            <a:r>
              <a:rPr lang="en-US" altLang="zh-CN">
                <a:latin typeface="Arial" pitchFamily="34" charset="0"/>
              </a:rPr>
              <a:t>(a+i)</a:t>
            </a:r>
            <a:r>
              <a:rPr lang="zh-CN" altLang="en-US">
                <a:latin typeface="Arial" pitchFamily="34" charset="0"/>
              </a:rPr>
              <a:t>、*</a:t>
            </a:r>
            <a:r>
              <a:rPr lang="en-US" altLang="zh-CN">
                <a:latin typeface="Arial" pitchFamily="34" charset="0"/>
              </a:rPr>
              <a:t>(p+i)</a:t>
            </a:r>
            <a:r>
              <a:rPr lang="zh-CN" altLang="en-US">
                <a:latin typeface="Arial" pitchFamily="34" charset="0"/>
              </a:rPr>
              <a:t>和</a:t>
            </a:r>
            <a:r>
              <a:rPr lang="en-US" altLang="zh-CN">
                <a:latin typeface="Arial" pitchFamily="34" charset="0"/>
              </a:rPr>
              <a:t>p[i]</a:t>
            </a:r>
            <a:r>
              <a:rPr lang="zh-CN" altLang="en-US">
                <a:latin typeface="Arial" pitchFamily="34" charset="0"/>
              </a:rPr>
              <a:t>代替</a:t>
            </a:r>
            <a:r>
              <a:rPr lang="en-US" altLang="zh-CN">
                <a:latin typeface="Arial" pitchFamily="34" charset="0"/>
              </a:rPr>
              <a:t>a[i]</a:t>
            </a:r>
            <a:r>
              <a:rPr lang="zh-CN" altLang="en-US">
                <a:latin typeface="Arial" pitchFamily="34" charset="0"/>
              </a:rPr>
              <a:t>试试；</a:t>
            </a:r>
          </a:p>
          <a:p>
            <a:pPr marL="168275" indent="-168275">
              <a:buClr>
                <a:srgbClr val="0000FF"/>
              </a:buClr>
              <a:buFontTx/>
              <a:buChar char="•"/>
            </a:pPr>
            <a:r>
              <a:rPr lang="zh-CN" altLang="en-US">
                <a:latin typeface="Arial" pitchFamily="34" charset="0"/>
              </a:rPr>
              <a:t>在</a:t>
            </a:r>
            <a:r>
              <a:rPr lang="en-US" altLang="zh-CN">
                <a:latin typeface="Arial" pitchFamily="34" charset="0"/>
              </a:rPr>
              <a:t>p=a</a:t>
            </a:r>
            <a:r>
              <a:rPr lang="zh-CN" altLang="en-US">
                <a:latin typeface="Arial" pitchFamily="34" charset="0"/>
              </a:rPr>
              <a:t>语句中，用</a:t>
            </a:r>
            <a:r>
              <a:rPr lang="en-US" altLang="zh-CN">
                <a:latin typeface="Arial" pitchFamily="34" charset="0"/>
              </a:rPr>
              <a:t>&amp;a[0]</a:t>
            </a:r>
            <a:r>
              <a:rPr lang="zh-CN" altLang="en-US">
                <a:latin typeface="Arial" pitchFamily="34" charset="0"/>
              </a:rPr>
              <a:t>代替</a:t>
            </a:r>
            <a:r>
              <a:rPr lang="en-US" altLang="zh-CN">
                <a:latin typeface="Arial" pitchFamily="34" charset="0"/>
              </a:rPr>
              <a:t>a</a:t>
            </a:r>
            <a:r>
              <a:rPr lang="zh-CN" altLang="en-US">
                <a:latin typeface="Arial" pitchFamily="34" charset="0"/>
              </a:rPr>
              <a:t>试试。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anim calcmode="lin" valueType="num">
                                      <p:cBhvr additive="base">
                                        <p:cTn id="7" dur="500" fill="hold"/>
                                        <p:tgtEl>
                                          <p:spTgt spid="105479"/>
                                        </p:tgtEl>
                                        <p:attrNameLst>
                                          <p:attrName>ppt_x</p:attrName>
                                        </p:attrNameLst>
                                      </p:cBhvr>
                                      <p:tavLst>
                                        <p:tav tm="0">
                                          <p:val>
                                            <p:strVal val="1+#ppt_w/2"/>
                                          </p:val>
                                        </p:tav>
                                        <p:tav tm="100000">
                                          <p:val>
                                            <p:strVal val="#ppt_x"/>
                                          </p:val>
                                        </p:tav>
                                      </p:tavLst>
                                    </p:anim>
                                    <p:anim calcmode="lin" valueType="num">
                                      <p:cBhvr additive="base">
                                        <p:cTn id="8" dur="500" fill="hold"/>
                                        <p:tgtEl>
                                          <p:spTgt spid="105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p:bld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zh-CN" altLang="en-US" smtClean="0"/>
              <a:t>有何感觉？</a:t>
            </a:r>
          </a:p>
        </p:txBody>
      </p:sp>
      <p:pic>
        <p:nvPicPr>
          <p:cNvPr id="109573" name="Picture 5" descr="002"/>
          <p:cNvPicPr>
            <a:picLocks noChangeAspect="1" noChangeArrowheads="1" noCrop="1"/>
          </p:cNvPicPr>
          <p:nvPr/>
        </p:nvPicPr>
        <p:blipFill>
          <a:blip r:embed="rId2"/>
          <a:srcRect/>
          <a:stretch>
            <a:fillRect/>
          </a:stretch>
        </p:blipFill>
        <p:spPr bwMode="auto">
          <a:xfrm>
            <a:off x="1116013" y="4221163"/>
            <a:ext cx="593725" cy="1185862"/>
          </a:xfrm>
          <a:prstGeom prst="rect">
            <a:avLst/>
          </a:prstGeom>
          <a:noFill/>
          <a:ln w="9525">
            <a:noFill/>
            <a:miter lim="800000"/>
            <a:headEnd/>
            <a:tailEnd/>
          </a:ln>
        </p:spPr>
      </p:pic>
      <p:pic>
        <p:nvPicPr>
          <p:cNvPr id="109574" name="Picture 6" descr="RX_008"/>
          <p:cNvPicPr>
            <a:picLocks noChangeAspect="1" noChangeArrowheads="1" noCrop="1"/>
          </p:cNvPicPr>
          <p:nvPr/>
        </p:nvPicPr>
        <p:blipFill>
          <a:blip r:embed="rId3"/>
          <a:srcRect/>
          <a:stretch>
            <a:fillRect/>
          </a:stretch>
        </p:blipFill>
        <p:spPr bwMode="auto">
          <a:xfrm>
            <a:off x="7308850" y="4292600"/>
            <a:ext cx="473075" cy="1081088"/>
          </a:xfrm>
          <a:prstGeom prst="rect">
            <a:avLst/>
          </a:prstGeom>
          <a:noFill/>
          <a:ln w="9525">
            <a:noFill/>
            <a:miter lim="800000"/>
            <a:headEnd/>
            <a:tailEnd/>
          </a:ln>
        </p:spPr>
      </p:pic>
      <p:sp>
        <p:nvSpPr>
          <p:cNvPr id="109575" name="AutoShape 7"/>
          <p:cNvSpPr>
            <a:spLocks noChangeArrowheads="1"/>
          </p:cNvSpPr>
          <p:nvPr/>
        </p:nvSpPr>
        <p:spPr bwMode="auto">
          <a:xfrm>
            <a:off x="1187450" y="1412875"/>
            <a:ext cx="4103688" cy="1873250"/>
          </a:xfrm>
          <a:prstGeom prst="cloudCallout">
            <a:avLst>
              <a:gd name="adj1" fmla="val -39282"/>
              <a:gd name="adj2" fmla="val 96778"/>
            </a:avLst>
          </a:prstGeom>
          <a:solidFill>
            <a:srgbClr val="FFFF99"/>
          </a:solidFill>
          <a:ln w="9525">
            <a:solidFill>
              <a:schemeClr val="tx1"/>
            </a:solidFill>
            <a:round/>
            <a:headEnd/>
            <a:tailEnd/>
          </a:ln>
        </p:spPr>
        <p:txBody>
          <a:bodyPr/>
          <a:lstStyle/>
          <a:p>
            <a:pPr algn="ctr"/>
            <a:r>
              <a:rPr lang="zh-CN" altLang="en-US">
                <a:solidFill>
                  <a:srgbClr val="A50021"/>
                </a:solidFill>
                <a:latin typeface="Arial" pitchFamily="34" charset="0"/>
              </a:rPr>
              <a:t>我明白了，一维数组中</a:t>
            </a:r>
            <a:r>
              <a:rPr lang="en-US" altLang="zh-CN">
                <a:solidFill>
                  <a:srgbClr val="A50021"/>
                </a:solidFill>
                <a:latin typeface="Arial" pitchFamily="34" charset="0"/>
              </a:rPr>
              <a:t>p=a</a:t>
            </a:r>
            <a:r>
              <a:rPr lang="zh-CN" altLang="en-US">
                <a:solidFill>
                  <a:srgbClr val="A50021"/>
                </a:solidFill>
                <a:latin typeface="Arial" pitchFamily="34" charset="0"/>
              </a:rPr>
              <a:t>时，</a:t>
            </a:r>
            <a:r>
              <a:rPr lang="en-US" altLang="zh-CN">
                <a:solidFill>
                  <a:srgbClr val="A50021"/>
                </a:solidFill>
                <a:latin typeface="Arial" pitchFamily="34" charset="0"/>
              </a:rPr>
              <a:t>p</a:t>
            </a:r>
            <a:r>
              <a:rPr lang="zh-CN" altLang="en-US">
                <a:solidFill>
                  <a:srgbClr val="A50021"/>
                </a:solidFill>
                <a:latin typeface="Arial" pitchFamily="34" charset="0"/>
              </a:rPr>
              <a:t>和</a:t>
            </a:r>
            <a:r>
              <a:rPr lang="en-US" altLang="zh-CN">
                <a:solidFill>
                  <a:srgbClr val="A50021"/>
                </a:solidFill>
                <a:latin typeface="Arial" pitchFamily="34" charset="0"/>
              </a:rPr>
              <a:t>a</a:t>
            </a:r>
            <a:r>
              <a:rPr lang="zh-CN" altLang="en-US">
                <a:solidFill>
                  <a:srgbClr val="A50021"/>
                </a:solidFill>
                <a:latin typeface="Arial" pitchFamily="34" charset="0"/>
              </a:rPr>
              <a:t>都可以相互替换。</a:t>
            </a:r>
          </a:p>
        </p:txBody>
      </p:sp>
      <p:sp>
        <p:nvSpPr>
          <p:cNvPr id="109576" name="AutoShape 8"/>
          <p:cNvSpPr>
            <a:spLocks noChangeArrowheads="1"/>
          </p:cNvSpPr>
          <p:nvPr/>
        </p:nvSpPr>
        <p:spPr bwMode="auto">
          <a:xfrm>
            <a:off x="5076825" y="1412875"/>
            <a:ext cx="3311525" cy="2087563"/>
          </a:xfrm>
          <a:prstGeom prst="cloudCallout">
            <a:avLst>
              <a:gd name="adj1" fmla="val 18694"/>
              <a:gd name="adj2" fmla="val 83310"/>
            </a:avLst>
          </a:prstGeom>
          <a:solidFill>
            <a:srgbClr val="CCFFFF"/>
          </a:solidFill>
          <a:ln w="9525">
            <a:solidFill>
              <a:schemeClr val="tx1"/>
            </a:solidFill>
            <a:round/>
            <a:headEnd/>
            <a:tailEnd/>
          </a:ln>
        </p:spPr>
        <p:txBody>
          <a:bodyPr/>
          <a:lstStyle/>
          <a:p>
            <a:pPr algn="ctr"/>
            <a:r>
              <a:rPr lang="zh-CN" altLang="en-US">
                <a:solidFill>
                  <a:srgbClr val="A50021"/>
                </a:solidFill>
                <a:latin typeface="Arial" pitchFamily="34" charset="0"/>
              </a:rPr>
              <a:t>有一个地方不能替换，知道是什么地方吗？</a:t>
            </a:r>
          </a:p>
        </p:txBody>
      </p:sp>
      <p:sp>
        <p:nvSpPr>
          <p:cNvPr id="109577" name="Text Box 9"/>
          <p:cNvSpPr txBox="1">
            <a:spLocks noChangeArrowheads="1"/>
          </p:cNvSpPr>
          <p:nvPr/>
        </p:nvSpPr>
        <p:spPr bwMode="auto">
          <a:xfrm>
            <a:off x="2700338" y="4149725"/>
            <a:ext cx="3397250" cy="528638"/>
          </a:xfrm>
          <a:prstGeom prst="rect">
            <a:avLst/>
          </a:prstGeom>
          <a:solidFill>
            <a:srgbClr val="CC99FF"/>
          </a:solidFill>
          <a:ln w="9525">
            <a:solidFill>
              <a:srgbClr val="FFFF00"/>
            </a:solidFill>
            <a:miter lim="800000"/>
            <a:headEnd/>
            <a:tailEnd/>
          </a:ln>
        </p:spPr>
        <p:txBody>
          <a:bodyPr wrap="none">
            <a:spAutoFit/>
          </a:bodyPr>
          <a:lstStyle/>
          <a:p>
            <a:r>
              <a:rPr lang="en-US" altLang="zh-CN" sz="2800">
                <a:latin typeface="Arial" pitchFamily="34" charset="0"/>
              </a:rPr>
              <a:t>p++</a:t>
            </a:r>
            <a:r>
              <a:rPr lang="zh-CN" altLang="en-US" sz="2800">
                <a:latin typeface="Arial" pitchFamily="34" charset="0"/>
              </a:rPr>
              <a:t>不能用</a:t>
            </a:r>
            <a:r>
              <a:rPr lang="en-US" altLang="zh-CN" sz="2800">
                <a:latin typeface="Arial" pitchFamily="34" charset="0"/>
              </a:rPr>
              <a:t>a++</a:t>
            </a:r>
            <a:r>
              <a:rPr lang="zh-CN" altLang="en-US" sz="2800">
                <a:latin typeface="Arial" pitchFamily="34" charset="0"/>
              </a:rPr>
              <a:t>替换</a:t>
            </a:r>
            <a:r>
              <a:rPr lang="en-US" altLang="zh-CN" sz="2800">
                <a:latin typeface="Arial" pitchFamily="34" charset="0"/>
              </a:rPr>
              <a:t>!!</a:t>
            </a:r>
          </a:p>
        </p:txBody>
      </p:sp>
      <p:sp>
        <p:nvSpPr>
          <p:cNvPr id="109581" name="Text Box 13"/>
          <p:cNvSpPr txBox="1">
            <a:spLocks noChangeArrowheads="1"/>
          </p:cNvSpPr>
          <p:nvPr/>
        </p:nvSpPr>
        <p:spPr bwMode="auto">
          <a:xfrm>
            <a:off x="2700338" y="4799013"/>
            <a:ext cx="3455987" cy="528637"/>
          </a:xfrm>
          <a:prstGeom prst="rect">
            <a:avLst/>
          </a:prstGeom>
          <a:solidFill>
            <a:srgbClr val="00FF00"/>
          </a:solidFill>
          <a:ln w="9525">
            <a:solidFill>
              <a:srgbClr val="FFFF00"/>
            </a:solidFill>
            <a:miter lim="800000"/>
            <a:headEnd/>
            <a:tailEnd/>
          </a:ln>
        </p:spPr>
        <p:txBody>
          <a:bodyPr>
            <a:spAutoFit/>
          </a:bodyPr>
          <a:lstStyle/>
          <a:p>
            <a:r>
              <a:rPr lang="zh-CN" altLang="en-US" sz="2800" b="1">
                <a:solidFill>
                  <a:schemeClr val="folHlink"/>
                </a:solidFill>
                <a:latin typeface="Arial" pitchFamily="34" charset="0"/>
              </a:rPr>
              <a:t>为什么？</a:t>
            </a:r>
          </a:p>
        </p:txBody>
      </p:sp>
      <p:sp>
        <p:nvSpPr>
          <p:cNvPr id="109582" name="Text Box 14"/>
          <p:cNvSpPr txBox="1">
            <a:spLocks noChangeArrowheads="1"/>
          </p:cNvSpPr>
          <p:nvPr/>
        </p:nvSpPr>
        <p:spPr bwMode="auto">
          <a:xfrm>
            <a:off x="1042988" y="5516563"/>
            <a:ext cx="6738937" cy="528637"/>
          </a:xfrm>
          <a:prstGeom prst="rect">
            <a:avLst/>
          </a:prstGeom>
          <a:solidFill>
            <a:srgbClr val="0000FF"/>
          </a:solidFill>
          <a:ln w="9525">
            <a:solidFill>
              <a:srgbClr val="FFFF00"/>
            </a:solidFill>
            <a:miter lim="800000"/>
            <a:headEnd/>
            <a:tailEnd/>
          </a:ln>
        </p:spPr>
        <p:txBody>
          <a:bodyPr wrap="none">
            <a:spAutoFit/>
          </a:bodyPr>
          <a:lstStyle/>
          <a:p>
            <a:r>
              <a:rPr lang="zh-CN" altLang="en-US" sz="2800">
                <a:solidFill>
                  <a:schemeClr val="bg1"/>
                </a:solidFill>
                <a:latin typeface="Arial" pitchFamily="34" charset="0"/>
              </a:rPr>
              <a:t>因为</a:t>
            </a:r>
            <a:r>
              <a:rPr lang="en-US" altLang="zh-CN" sz="2800">
                <a:solidFill>
                  <a:schemeClr val="bg1"/>
                </a:solidFill>
                <a:latin typeface="Arial" pitchFamily="34" charset="0"/>
              </a:rPr>
              <a:t>a</a:t>
            </a:r>
            <a:r>
              <a:rPr lang="zh-CN" altLang="en-US" sz="2800">
                <a:solidFill>
                  <a:schemeClr val="bg1"/>
                </a:solidFill>
                <a:latin typeface="Arial" pitchFamily="34" charset="0"/>
              </a:rPr>
              <a:t>是常量</a:t>
            </a:r>
            <a:r>
              <a:rPr lang="en-US" altLang="zh-CN" sz="2800">
                <a:solidFill>
                  <a:schemeClr val="bg1"/>
                </a:solidFill>
                <a:latin typeface="Arial" pitchFamily="34" charset="0"/>
              </a:rPr>
              <a:t>,5++</a:t>
            </a:r>
            <a:r>
              <a:rPr lang="zh-CN" altLang="en-US" sz="2800">
                <a:solidFill>
                  <a:schemeClr val="bg1"/>
                </a:solidFill>
                <a:latin typeface="Arial" pitchFamily="34" charset="0"/>
              </a:rPr>
              <a:t>即</a:t>
            </a:r>
            <a:r>
              <a:rPr lang="en-US" altLang="zh-CN" sz="2800">
                <a:solidFill>
                  <a:schemeClr val="bg1"/>
                </a:solidFill>
                <a:latin typeface="Arial" pitchFamily="34" charset="0"/>
              </a:rPr>
              <a:t>5=5+1</a:t>
            </a:r>
            <a:r>
              <a:rPr lang="zh-CN" altLang="en-US" sz="2800">
                <a:solidFill>
                  <a:schemeClr val="bg1"/>
                </a:solidFill>
                <a:latin typeface="Arial" pitchFamily="34" charset="0"/>
              </a:rPr>
              <a:t>是个低级错误！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blinds(horizontal)">
                                      <p:cBhvr>
                                        <p:cTn id="7" dur="500"/>
                                        <p:tgtEl>
                                          <p:spTgt spid="10957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9574"/>
                                        </p:tgtEl>
                                        <p:attrNameLst>
                                          <p:attrName>style.visibility</p:attrName>
                                        </p:attrNameLst>
                                      </p:cBhvr>
                                      <p:to>
                                        <p:strVal val="visible"/>
                                      </p:to>
                                    </p:set>
                                    <p:animEffect transition="in" filter="blinds(horizontal)">
                                      <p:cBhvr>
                                        <p:cTn id="11" dur="500"/>
                                        <p:tgtEl>
                                          <p:spTgt spid="10957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9575"/>
                                        </p:tgtEl>
                                        <p:attrNameLst>
                                          <p:attrName>style.visibility</p:attrName>
                                        </p:attrNameLst>
                                      </p:cBhvr>
                                      <p:to>
                                        <p:strVal val="visible"/>
                                      </p:to>
                                    </p:set>
                                    <p:animEffect transition="in" filter="blinds(horizontal)">
                                      <p:cBhvr>
                                        <p:cTn id="15" dur="500"/>
                                        <p:tgtEl>
                                          <p:spTgt spid="1095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9576"/>
                                        </p:tgtEl>
                                        <p:attrNameLst>
                                          <p:attrName>style.visibility</p:attrName>
                                        </p:attrNameLst>
                                      </p:cBhvr>
                                      <p:to>
                                        <p:strVal val="visible"/>
                                      </p:to>
                                    </p:set>
                                    <p:animEffect transition="in" filter="blinds(horizontal)">
                                      <p:cBhvr>
                                        <p:cTn id="20" dur="500"/>
                                        <p:tgtEl>
                                          <p:spTgt spid="10957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9577"/>
                                        </p:tgtEl>
                                        <p:attrNameLst>
                                          <p:attrName>style.visibility</p:attrName>
                                        </p:attrNameLst>
                                      </p:cBhvr>
                                      <p:to>
                                        <p:strVal val="visible"/>
                                      </p:to>
                                    </p:set>
                                    <p:anim calcmode="lin" valueType="num">
                                      <p:cBhvr additive="base">
                                        <p:cTn id="25" dur="500" fill="hold"/>
                                        <p:tgtEl>
                                          <p:spTgt spid="109577"/>
                                        </p:tgtEl>
                                        <p:attrNameLst>
                                          <p:attrName>ppt_x</p:attrName>
                                        </p:attrNameLst>
                                      </p:cBhvr>
                                      <p:tavLst>
                                        <p:tav tm="0">
                                          <p:val>
                                            <p:strVal val="1+#ppt_w/2"/>
                                          </p:val>
                                        </p:tav>
                                        <p:tav tm="100000">
                                          <p:val>
                                            <p:strVal val="#ppt_x"/>
                                          </p:val>
                                        </p:tav>
                                      </p:tavLst>
                                    </p:anim>
                                    <p:anim calcmode="lin" valueType="num">
                                      <p:cBhvr additive="base">
                                        <p:cTn id="26" dur="500" fill="hold"/>
                                        <p:tgtEl>
                                          <p:spTgt spid="10957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9581"/>
                                        </p:tgtEl>
                                        <p:attrNameLst>
                                          <p:attrName>style.visibility</p:attrName>
                                        </p:attrNameLst>
                                      </p:cBhvr>
                                      <p:to>
                                        <p:strVal val="visible"/>
                                      </p:to>
                                    </p:set>
                                    <p:anim calcmode="lin" valueType="num">
                                      <p:cBhvr additive="base">
                                        <p:cTn id="31" dur="500" fill="hold"/>
                                        <p:tgtEl>
                                          <p:spTgt spid="109581"/>
                                        </p:tgtEl>
                                        <p:attrNameLst>
                                          <p:attrName>ppt_x</p:attrName>
                                        </p:attrNameLst>
                                      </p:cBhvr>
                                      <p:tavLst>
                                        <p:tav tm="0">
                                          <p:val>
                                            <p:strVal val="1+#ppt_w/2"/>
                                          </p:val>
                                        </p:tav>
                                        <p:tav tm="100000">
                                          <p:val>
                                            <p:strVal val="#ppt_x"/>
                                          </p:val>
                                        </p:tav>
                                      </p:tavLst>
                                    </p:anim>
                                    <p:anim calcmode="lin" valueType="num">
                                      <p:cBhvr additive="base">
                                        <p:cTn id="32" dur="500" fill="hold"/>
                                        <p:tgtEl>
                                          <p:spTgt spid="10958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9582"/>
                                        </p:tgtEl>
                                        <p:attrNameLst>
                                          <p:attrName>style.visibility</p:attrName>
                                        </p:attrNameLst>
                                      </p:cBhvr>
                                      <p:to>
                                        <p:strVal val="visible"/>
                                      </p:to>
                                    </p:set>
                                    <p:anim calcmode="lin" valueType="num">
                                      <p:cBhvr additive="base">
                                        <p:cTn id="37" dur="500" fill="hold"/>
                                        <p:tgtEl>
                                          <p:spTgt spid="109582"/>
                                        </p:tgtEl>
                                        <p:attrNameLst>
                                          <p:attrName>ppt_x</p:attrName>
                                        </p:attrNameLst>
                                      </p:cBhvr>
                                      <p:tavLst>
                                        <p:tav tm="0">
                                          <p:val>
                                            <p:strVal val="1+#ppt_w/2"/>
                                          </p:val>
                                        </p:tav>
                                        <p:tav tm="100000">
                                          <p:val>
                                            <p:strVal val="#ppt_x"/>
                                          </p:val>
                                        </p:tav>
                                      </p:tavLst>
                                    </p:anim>
                                    <p:anim calcmode="lin" valueType="num">
                                      <p:cBhvr additive="base">
                                        <p:cTn id="38" dur="500" fill="hold"/>
                                        <p:tgtEl>
                                          <p:spTgt spid="1095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p:bldP spid="109576" grpId="0" animBg="1"/>
      <p:bldP spid="109577" grpId="0" animBg="1"/>
      <p:bldP spid="109581" grpId="0" animBg="1"/>
      <p:bldP spid="109582" grpId="0" animBg="1"/>
    </p:bld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b="1" smtClean="0">
                <a:solidFill>
                  <a:srgbClr val="FF0000"/>
                </a:solidFill>
              </a:rPr>
              <a:t>注意事项</a:t>
            </a:r>
          </a:p>
        </p:txBody>
      </p:sp>
      <p:sp>
        <p:nvSpPr>
          <p:cNvPr id="38915" name="Rectangle 3"/>
          <p:cNvSpPr>
            <a:spLocks noGrp="1" noRot="1" noChangeArrowheads="1"/>
          </p:cNvSpPr>
          <p:nvPr>
            <p:ph type="body" idx="1"/>
          </p:nvPr>
        </p:nvSpPr>
        <p:spPr/>
        <p:txBody>
          <a:bodyPr/>
          <a:lstStyle/>
          <a:p>
            <a:pPr marL="1890713" indent="-1890713" eaLnBrk="1" hangingPunct="1">
              <a:buFont typeface="Wingdings 2" pitchFamily="18" charset="2"/>
              <a:buNone/>
            </a:pPr>
            <a:r>
              <a:rPr lang="en-US" altLang="zh-CN" smtClean="0">
                <a:ea typeface="华文细黑" pitchFamily="2" charset="-122"/>
              </a:rPr>
              <a:t>① </a:t>
            </a:r>
            <a:r>
              <a:rPr lang="zh-CN" altLang="en-US" smtClean="0">
                <a:ea typeface="华文细黑" pitchFamily="2" charset="-122"/>
              </a:rPr>
              <a:t>注意指针变量当前值    </a:t>
            </a:r>
            <a:r>
              <a:rPr lang="en-US" altLang="zh-CN" sz="2400" i="1" smtClean="0">
                <a:solidFill>
                  <a:srgbClr val="0000FF"/>
                </a:solidFill>
                <a:ea typeface="华文细黑" pitchFamily="2" charset="-122"/>
              </a:rPr>
              <a:t>P214 </a:t>
            </a:r>
            <a:r>
              <a:rPr lang="zh-CN" altLang="en-US" sz="2400" i="1" smtClean="0">
                <a:solidFill>
                  <a:srgbClr val="0000FF"/>
                </a:solidFill>
                <a:ea typeface="华文细黑" pitchFamily="2" charset="-122"/>
              </a:rPr>
              <a:t>例</a:t>
            </a:r>
            <a:r>
              <a:rPr lang="en-US" altLang="zh-CN" sz="2400" i="1" smtClean="0">
                <a:solidFill>
                  <a:srgbClr val="0000FF"/>
                </a:solidFill>
                <a:ea typeface="华文细黑" pitchFamily="2" charset="-122"/>
              </a:rPr>
              <a:t>10.6</a:t>
            </a:r>
          </a:p>
          <a:p>
            <a:pPr marL="1890713" indent="-1890713" eaLnBrk="1" hangingPunct="1">
              <a:buFont typeface="Wingdings 2" pitchFamily="18" charset="2"/>
              <a:buNone/>
            </a:pPr>
            <a:r>
              <a:rPr lang="en-US" altLang="zh-CN" smtClean="0">
                <a:ea typeface="华文细黑" pitchFamily="2" charset="-122"/>
              </a:rPr>
              <a:t>② </a:t>
            </a:r>
            <a:r>
              <a:rPr lang="zh-CN" altLang="en-US" smtClean="0">
                <a:ea typeface="华文细黑" pitchFamily="2" charset="-122"/>
              </a:rPr>
              <a:t>注意不要超界</a:t>
            </a:r>
          </a:p>
          <a:p>
            <a:pPr marL="1890713" indent="-1890713" eaLnBrk="1" hangingPunct="1">
              <a:buFont typeface="Wingdings 2" pitchFamily="18" charset="2"/>
              <a:buNone/>
            </a:pPr>
            <a:r>
              <a:rPr lang="zh-CN" altLang="en-US" smtClean="0">
                <a:ea typeface="华文细黑" pitchFamily="2" charset="-122"/>
              </a:rPr>
              <a:t>③ 常见表示法： </a:t>
            </a:r>
            <a:r>
              <a:rPr lang="en-US" altLang="zh-CN" sz="2400" i="1" smtClean="0">
                <a:solidFill>
                  <a:srgbClr val="0000FF"/>
                </a:solidFill>
                <a:ea typeface="华文细黑" pitchFamily="2" charset="-122"/>
              </a:rPr>
              <a:t>P215</a:t>
            </a:r>
          </a:p>
          <a:p>
            <a:pPr marL="1890713" indent="-1890713" eaLnBrk="1" hangingPunct="1">
              <a:buFont typeface="Wingdings 2" pitchFamily="18" charset="2"/>
              <a:buNone/>
            </a:pPr>
            <a:r>
              <a:rPr lang="en-US" altLang="zh-CN" smtClean="0">
                <a:ea typeface="华文细黑" pitchFamily="2" charset="-122"/>
              </a:rPr>
              <a:t>    *p++     </a:t>
            </a:r>
            <a:r>
              <a:rPr lang="zh-CN" altLang="en-US" smtClean="0">
                <a:ea typeface="华文细黑" pitchFamily="2" charset="-122"/>
              </a:rPr>
              <a:t>等价于*</a:t>
            </a:r>
            <a:r>
              <a:rPr lang="en-US" altLang="zh-CN" smtClean="0">
                <a:ea typeface="华文细黑" pitchFamily="2" charset="-122"/>
              </a:rPr>
              <a:t>(p++)    </a:t>
            </a:r>
            <a:r>
              <a:rPr lang="zh-CN" altLang="en-US" smtClean="0">
                <a:ea typeface="华文细黑" pitchFamily="2" charset="-122"/>
              </a:rPr>
              <a:t>先取*</a:t>
            </a:r>
            <a:r>
              <a:rPr lang="en-US" altLang="zh-CN" smtClean="0">
                <a:ea typeface="华文细黑" pitchFamily="2" charset="-122"/>
              </a:rPr>
              <a:t>p</a:t>
            </a:r>
            <a:r>
              <a:rPr lang="zh-CN" altLang="en-US" smtClean="0">
                <a:ea typeface="华文细黑" pitchFamily="2" charset="-122"/>
              </a:rPr>
              <a:t>值，然后 </a:t>
            </a:r>
            <a:r>
              <a:rPr lang="en-US" altLang="zh-CN" smtClean="0">
                <a:ea typeface="华文细黑" pitchFamily="2" charset="-122"/>
              </a:rPr>
              <a:t>p++</a:t>
            </a:r>
            <a:r>
              <a:rPr lang="zh-CN" altLang="en-US" smtClean="0">
                <a:ea typeface="华文细黑" pitchFamily="2" charset="-122"/>
              </a:rPr>
              <a:t>。</a:t>
            </a:r>
          </a:p>
          <a:p>
            <a:pPr marL="1890713" indent="-1890713" eaLnBrk="1" hangingPunct="1">
              <a:buFont typeface="Wingdings 2" pitchFamily="18" charset="2"/>
              <a:buNone/>
            </a:pPr>
            <a:r>
              <a:rPr lang="zh-CN" altLang="en-US" smtClean="0">
                <a:ea typeface="华文细黑" pitchFamily="2" charset="-122"/>
              </a:rPr>
              <a:t>    *</a:t>
            </a:r>
            <a:r>
              <a:rPr lang="en-US" altLang="zh-CN" smtClean="0">
                <a:ea typeface="华文细黑" pitchFamily="2" charset="-122"/>
              </a:rPr>
              <a:t>(++p)   p</a:t>
            </a:r>
            <a:r>
              <a:rPr lang="zh-CN" altLang="en-US" smtClean="0">
                <a:ea typeface="华文细黑" pitchFamily="2" charset="-122"/>
              </a:rPr>
              <a:t>先自加，然后取*</a:t>
            </a:r>
            <a:r>
              <a:rPr lang="en-US" altLang="zh-CN" smtClean="0">
                <a:ea typeface="华文细黑" pitchFamily="2" charset="-122"/>
              </a:rPr>
              <a:t>p</a:t>
            </a:r>
            <a:r>
              <a:rPr lang="zh-CN" altLang="en-US" smtClean="0">
                <a:ea typeface="华文细黑" pitchFamily="2" charset="-122"/>
              </a:rPr>
              <a:t>的值。     </a:t>
            </a:r>
          </a:p>
          <a:p>
            <a:pPr marL="1890713" indent="-1890713" eaLnBrk="1" hangingPunct="1">
              <a:buFont typeface="Wingdings 2" pitchFamily="18" charset="2"/>
              <a:buNone/>
            </a:pPr>
            <a:r>
              <a:rPr lang="zh-CN" altLang="en-US" smtClean="0">
                <a:ea typeface="华文细黑" pitchFamily="2" charset="-122"/>
              </a:rPr>
              <a:t>    *</a:t>
            </a:r>
            <a:r>
              <a:rPr lang="en-US" altLang="zh-CN" smtClean="0">
                <a:ea typeface="华文细黑" pitchFamily="2" charset="-122"/>
              </a:rPr>
              <a:t>p</a:t>
            </a:r>
            <a:r>
              <a:rPr lang="zh-CN" altLang="en-US" smtClean="0">
                <a:ea typeface="华文细黑" pitchFamily="2" charset="-122"/>
              </a:rPr>
              <a:t>－－与 *</a:t>
            </a:r>
            <a:r>
              <a:rPr lang="en-US" altLang="zh-CN" smtClean="0">
                <a:ea typeface="华文细黑" pitchFamily="2" charset="-122"/>
              </a:rPr>
              <a:t>(</a:t>
            </a:r>
            <a:r>
              <a:rPr lang="zh-CN" altLang="en-US" smtClean="0">
                <a:ea typeface="华文细黑" pitchFamily="2" charset="-122"/>
              </a:rPr>
              <a:t>－－</a:t>
            </a:r>
            <a:r>
              <a:rPr lang="en-US" altLang="zh-CN" smtClean="0">
                <a:ea typeface="华文细黑" pitchFamily="2" charset="-122"/>
              </a:rPr>
              <a:t>p) </a:t>
            </a:r>
            <a:r>
              <a:rPr lang="zh-CN" altLang="en-US" smtClean="0">
                <a:ea typeface="华文细黑" pitchFamily="2" charset="-122"/>
              </a:rPr>
              <a:t>功能同上。</a:t>
            </a:r>
          </a:p>
        </p:txBody>
      </p:sp>
    </p:spTree>
  </p:cSld>
  <p:clrMapOvr>
    <a:masterClrMapping/>
  </p:clrMapOvr>
  <p:transition>
    <p:blinds dir="vert"/>
  </p:transition>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95288" y="-100013"/>
            <a:ext cx="8226425" cy="1143001"/>
          </a:xfrm>
        </p:spPr>
        <p:txBody>
          <a:bodyPr/>
          <a:lstStyle/>
          <a:p>
            <a:pPr eaLnBrk="1" hangingPunct="1"/>
            <a:r>
              <a:rPr lang="zh-CN" altLang="en-US" b="1" smtClean="0">
                <a:solidFill>
                  <a:srgbClr val="FF00FF"/>
                </a:solidFill>
                <a:latin typeface="楷体_GB2312" pitchFamily="49" charset="-122"/>
                <a:ea typeface="楷体_GB2312" pitchFamily="49" charset="-122"/>
              </a:rPr>
              <a:t>小结：</a:t>
            </a:r>
            <a:r>
              <a:rPr lang="en-US" altLang="zh-CN" b="1" smtClean="0">
                <a:solidFill>
                  <a:srgbClr val="FF00FF"/>
                </a:solidFill>
                <a:latin typeface="楷体_GB2312" pitchFamily="49" charset="-122"/>
                <a:ea typeface="楷体_GB2312" pitchFamily="49" charset="-122"/>
              </a:rPr>
              <a:t>C</a:t>
            </a:r>
            <a:r>
              <a:rPr lang="zh-CN" altLang="en-US" b="1" smtClean="0">
                <a:solidFill>
                  <a:srgbClr val="FF00FF"/>
                </a:solidFill>
                <a:latin typeface="楷体_GB2312" pitchFamily="49" charset="-122"/>
                <a:ea typeface="楷体_GB2312" pitchFamily="49" charset="-122"/>
              </a:rPr>
              <a:t>语言的有关规定</a:t>
            </a:r>
          </a:p>
        </p:txBody>
      </p:sp>
      <p:sp>
        <p:nvSpPr>
          <p:cNvPr id="39939" name="Rectangle 3"/>
          <p:cNvSpPr>
            <a:spLocks noGrp="1" noRot="1" noChangeArrowheads="1"/>
          </p:cNvSpPr>
          <p:nvPr>
            <p:ph type="body" idx="1"/>
          </p:nvPr>
        </p:nvSpPr>
        <p:spPr>
          <a:xfrm>
            <a:off x="455613" y="981075"/>
            <a:ext cx="8688387" cy="3816350"/>
          </a:xfrm>
        </p:spPr>
        <p:txBody>
          <a:bodyPr>
            <a:normAutofit fontScale="77500" lnSpcReduction="20000"/>
          </a:bodyPr>
          <a:lstStyle/>
          <a:p>
            <a:pPr marL="0" indent="0" eaLnBrk="1" hangingPunct="1">
              <a:lnSpc>
                <a:spcPct val="80000"/>
              </a:lnSpc>
              <a:spcAft>
                <a:spcPct val="40000"/>
              </a:spcAft>
              <a:buFont typeface="Wingdings 2" pitchFamily="18" charset="2"/>
              <a:buNone/>
            </a:pPr>
            <a:r>
              <a:rPr lang="zh-CN" altLang="en-US" sz="2800" smtClean="0">
                <a:ea typeface="华文细黑" pitchFamily="2" charset="-122"/>
              </a:rPr>
              <a:t>对</a:t>
            </a:r>
            <a:r>
              <a:rPr lang="zh-CN" altLang="en-US" sz="2800" b="1" smtClean="0">
                <a:solidFill>
                  <a:srgbClr val="0000FF"/>
                </a:solidFill>
                <a:ea typeface="华文细黑" pitchFamily="2" charset="-122"/>
              </a:rPr>
              <a:t>一维数组</a:t>
            </a:r>
            <a:r>
              <a:rPr lang="zh-CN" altLang="en-US" sz="2800" smtClean="0">
                <a:ea typeface="华文细黑" pitchFamily="2" charset="-122"/>
              </a:rPr>
              <a:t>的数组名</a:t>
            </a:r>
            <a:r>
              <a:rPr lang="zh-CN" altLang="en-US" sz="2800" smtClean="0">
                <a:solidFill>
                  <a:srgbClr val="FFFF00"/>
                </a:solidFill>
                <a:ea typeface="华文细黑" pitchFamily="2" charset="-122"/>
              </a:rPr>
              <a:t> </a:t>
            </a:r>
            <a:r>
              <a:rPr lang="en-US" altLang="zh-CN" sz="2800" smtClean="0">
                <a:solidFill>
                  <a:srgbClr val="FF0000"/>
                </a:solidFill>
                <a:ea typeface="华文细黑" pitchFamily="2" charset="-122"/>
              </a:rPr>
              <a:t>a</a:t>
            </a:r>
            <a:r>
              <a:rPr lang="zh-CN" altLang="en-US" sz="2800" smtClean="0">
                <a:ea typeface="华文细黑" pitchFamily="2" charset="-122"/>
              </a:rPr>
              <a:t>：</a:t>
            </a:r>
          </a:p>
          <a:p>
            <a:pPr marL="0" indent="0" eaLnBrk="1" hangingPunct="1">
              <a:lnSpc>
                <a:spcPct val="80000"/>
              </a:lnSpc>
              <a:buSzPct val="145000"/>
              <a:buFont typeface="Webdings" pitchFamily="18" charset="2"/>
              <a:buChar char="Ï"/>
            </a:pPr>
            <a:r>
              <a:rPr lang="zh-CN" altLang="en-US" sz="2800" smtClean="0"/>
              <a:t>数组名</a:t>
            </a:r>
            <a:r>
              <a:rPr lang="en-US" altLang="zh-CN" smtClean="0">
                <a:solidFill>
                  <a:srgbClr val="FF0000"/>
                </a:solidFill>
              </a:rPr>
              <a:t>a</a:t>
            </a:r>
            <a:r>
              <a:rPr lang="zh-CN" altLang="en-US" sz="2800" smtClean="0">
                <a:ea typeface="华文细黑" pitchFamily="2" charset="-122"/>
              </a:rPr>
              <a:t>代表数组首地址（数组第一个元素</a:t>
            </a:r>
            <a:r>
              <a:rPr lang="en-US" altLang="zh-CN" sz="2800" smtClean="0">
                <a:ea typeface="华文细黑" pitchFamily="2" charset="-122"/>
              </a:rPr>
              <a:t>a[0]</a:t>
            </a:r>
            <a:r>
              <a:rPr lang="zh-CN" altLang="en-US" sz="2800" smtClean="0">
                <a:ea typeface="华文细黑" pitchFamily="2" charset="-122"/>
              </a:rPr>
              <a:t>的地址）</a:t>
            </a:r>
          </a:p>
          <a:p>
            <a:pPr marL="0" indent="0" eaLnBrk="1" hangingPunct="1">
              <a:lnSpc>
                <a:spcPct val="80000"/>
              </a:lnSpc>
              <a:buSzPct val="145000"/>
              <a:buFont typeface="Webdings" pitchFamily="18" charset="2"/>
              <a:buNone/>
            </a:pPr>
            <a:r>
              <a:rPr lang="zh-CN" altLang="en-US" sz="2800" smtClean="0">
                <a:ea typeface="华文细黑" pitchFamily="2" charset="-122"/>
              </a:rPr>
              <a:t>      即：  </a:t>
            </a:r>
          </a:p>
          <a:p>
            <a:pPr marL="0" indent="0" eaLnBrk="1" hangingPunct="1">
              <a:lnSpc>
                <a:spcPct val="80000"/>
              </a:lnSpc>
              <a:spcAft>
                <a:spcPct val="60000"/>
              </a:spcAft>
              <a:buFont typeface="Wingdings 2" pitchFamily="18" charset="2"/>
              <a:buNone/>
            </a:pPr>
            <a:r>
              <a:rPr lang="zh-CN" altLang="en-US" sz="2800" smtClean="0">
                <a:ea typeface="华文细黑" pitchFamily="2" charset="-122"/>
              </a:rPr>
              <a:t>        </a:t>
            </a:r>
            <a:r>
              <a:rPr lang="en-US" altLang="zh-CN" sz="2800" smtClean="0">
                <a:solidFill>
                  <a:srgbClr val="0000FF"/>
                </a:solidFill>
                <a:ea typeface="华文细黑" pitchFamily="2" charset="-122"/>
              </a:rPr>
              <a:t>a=&amp;a[0]           *a=a[0] </a:t>
            </a:r>
          </a:p>
          <a:p>
            <a:pPr marL="0" indent="0" eaLnBrk="1" hangingPunct="1">
              <a:lnSpc>
                <a:spcPct val="80000"/>
              </a:lnSpc>
              <a:spcAft>
                <a:spcPct val="60000"/>
              </a:spcAft>
              <a:buSzPct val="145000"/>
              <a:buFont typeface="Webdings" pitchFamily="18" charset="2"/>
              <a:buChar char="Ï"/>
            </a:pPr>
            <a:r>
              <a:rPr lang="en-US" altLang="zh-CN" sz="2800" smtClean="0">
                <a:solidFill>
                  <a:srgbClr val="FF00FF"/>
                </a:solidFill>
                <a:ea typeface="华文细黑" pitchFamily="2" charset="-122"/>
              </a:rPr>
              <a:t>a±i </a:t>
            </a:r>
            <a:r>
              <a:rPr lang="zh-CN" altLang="en-US" sz="2800" smtClean="0">
                <a:ea typeface="华文细黑" pitchFamily="2" charset="-122"/>
              </a:rPr>
              <a:t>表示右移或左移 </a:t>
            </a:r>
            <a:r>
              <a:rPr lang="en-US" altLang="zh-CN" sz="2800" smtClean="0">
                <a:solidFill>
                  <a:srgbClr val="FF00FF"/>
                </a:solidFill>
                <a:ea typeface="华文细黑" pitchFamily="2" charset="-122"/>
              </a:rPr>
              <a:t>i</a:t>
            </a:r>
            <a:r>
              <a:rPr lang="en-US" altLang="zh-CN" sz="2800" smtClean="0">
                <a:solidFill>
                  <a:srgbClr val="00FFFF"/>
                </a:solidFill>
                <a:ea typeface="华文细黑" pitchFamily="2" charset="-122"/>
              </a:rPr>
              <a:t> </a:t>
            </a:r>
            <a:r>
              <a:rPr lang="zh-CN" altLang="en-US" sz="2800" smtClean="0">
                <a:ea typeface="华文细黑" pitchFamily="2" charset="-122"/>
              </a:rPr>
              <a:t>个元素位置</a:t>
            </a:r>
          </a:p>
          <a:p>
            <a:pPr marL="0" indent="0" eaLnBrk="1" hangingPunct="1">
              <a:lnSpc>
                <a:spcPct val="80000"/>
              </a:lnSpc>
              <a:spcAft>
                <a:spcPct val="60000"/>
              </a:spcAft>
              <a:buSzPct val="145000"/>
              <a:buFont typeface="Webdings" pitchFamily="18" charset="2"/>
              <a:buNone/>
            </a:pPr>
            <a:r>
              <a:rPr lang="zh-CN" altLang="en-US" sz="2800" smtClean="0">
                <a:solidFill>
                  <a:srgbClr val="99FF66"/>
                </a:solidFill>
                <a:ea typeface="华文细黑" pitchFamily="2" charset="-122"/>
              </a:rPr>
              <a:t>        </a:t>
            </a:r>
            <a:r>
              <a:rPr lang="en-US" altLang="zh-CN" sz="2800" smtClean="0">
                <a:solidFill>
                  <a:srgbClr val="0000FF"/>
                </a:solidFill>
                <a:ea typeface="华文细黑" pitchFamily="2" charset="-122"/>
              </a:rPr>
              <a:t>a+i=&amp;a[i]         *(a+i)=a[i]</a:t>
            </a:r>
          </a:p>
          <a:p>
            <a:pPr marL="0" indent="0" eaLnBrk="1" hangingPunct="1">
              <a:lnSpc>
                <a:spcPct val="80000"/>
              </a:lnSpc>
              <a:spcAft>
                <a:spcPct val="60000"/>
              </a:spcAft>
              <a:buSzPct val="145000"/>
              <a:buFont typeface="Webdings" pitchFamily="18" charset="2"/>
              <a:buChar char="Ï"/>
            </a:pPr>
            <a:r>
              <a:rPr lang="zh-CN" altLang="en-US" sz="2800" smtClean="0">
                <a:ea typeface="华文细黑" pitchFamily="2" charset="-122"/>
              </a:rPr>
              <a:t>如果有指针变量   </a:t>
            </a:r>
            <a:r>
              <a:rPr lang="en-US" altLang="zh-CN" sz="2800" smtClean="0">
                <a:solidFill>
                  <a:srgbClr val="006600"/>
                </a:solidFill>
                <a:ea typeface="华文细黑" pitchFamily="2" charset="-122"/>
              </a:rPr>
              <a:t>p=a;</a:t>
            </a:r>
            <a:r>
              <a:rPr lang="en-US" altLang="zh-CN" sz="2800" smtClean="0">
                <a:ea typeface="华文细黑" pitchFamily="2" charset="-122"/>
              </a:rPr>
              <a:t>   </a:t>
            </a:r>
            <a:r>
              <a:rPr lang="zh-CN" altLang="en-US" sz="2800" smtClean="0">
                <a:ea typeface="华文细黑" pitchFamily="2" charset="-122"/>
              </a:rPr>
              <a:t>或  </a:t>
            </a:r>
            <a:r>
              <a:rPr lang="en-US" altLang="zh-CN" sz="2800" smtClean="0">
                <a:solidFill>
                  <a:srgbClr val="006600"/>
                </a:solidFill>
                <a:ea typeface="华文细黑" pitchFamily="2" charset="-122"/>
              </a:rPr>
              <a:t>p=&amp;a[0];</a:t>
            </a:r>
            <a:r>
              <a:rPr lang="en-US" altLang="zh-CN" sz="2800" smtClean="0">
                <a:ea typeface="华文细黑" pitchFamily="2" charset="-122"/>
              </a:rPr>
              <a:t>  </a:t>
            </a:r>
            <a:r>
              <a:rPr lang="zh-CN" altLang="en-US" sz="2800" smtClean="0">
                <a:ea typeface="华文细黑" pitchFamily="2" charset="-122"/>
              </a:rPr>
              <a:t>则</a:t>
            </a:r>
          </a:p>
          <a:p>
            <a:pPr marL="0" indent="0" eaLnBrk="1" hangingPunct="1">
              <a:lnSpc>
                <a:spcPct val="80000"/>
              </a:lnSpc>
              <a:spcAft>
                <a:spcPct val="20000"/>
              </a:spcAft>
              <a:buSzPct val="145000"/>
              <a:buFont typeface="Webdings" pitchFamily="18" charset="2"/>
              <a:buNone/>
            </a:pPr>
            <a:r>
              <a:rPr lang="zh-CN" altLang="en-US" sz="2800" smtClean="0">
                <a:ea typeface="华文细黑" pitchFamily="2" charset="-122"/>
              </a:rPr>
              <a:t>      </a:t>
            </a:r>
            <a:r>
              <a:rPr lang="en-US" altLang="zh-CN" sz="2800" smtClean="0">
                <a:solidFill>
                  <a:srgbClr val="006600"/>
                </a:solidFill>
                <a:ea typeface="华文细黑" pitchFamily="2" charset="-122"/>
              </a:rPr>
              <a:t>p</a:t>
            </a:r>
            <a:r>
              <a:rPr lang="en-US" altLang="zh-CN" sz="2800" smtClean="0">
                <a:solidFill>
                  <a:srgbClr val="99FF66"/>
                </a:solidFill>
                <a:ea typeface="华文细黑" pitchFamily="2" charset="-122"/>
              </a:rPr>
              <a:t> </a:t>
            </a:r>
            <a:r>
              <a:rPr lang="zh-CN" altLang="en-US" sz="2800" smtClean="0">
                <a:ea typeface="华文细黑" pitchFamily="2" charset="-122"/>
              </a:rPr>
              <a:t>和 </a:t>
            </a:r>
            <a:r>
              <a:rPr lang="en-US" altLang="zh-CN" sz="2800" smtClean="0">
                <a:solidFill>
                  <a:srgbClr val="006600"/>
                </a:solidFill>
                <a:ea typeface="华文细黑" pitchFamily="2" charset="-122"/>
              </a:rPr>
              <a:t>a</a:t>
            </a:r>
            <a:r>
              <a:rPr lang="en-US" altLang="zh-CN" sz="2800" smtClean="0">
                <a:solidFill>
                  <a:srgbClr val="99FF66"/>
                </a:solidFill>
                <a:ea typeface="华文细黑" pitchFamily="2" charset="-122"/>
              </a:rPr>
              <a:t> </a:t>
            </a:r>
            <a:r>
              <a:rPr lang="zh-CN" altLang="en-US" sz="2800" smtClean="0">
                <a:ea typeface="华文细黑" pitchFamily="2" charset="-122"/>
              </a:rPr>
              <a:t>在程序中实际上可以互相替换使用。</a:t>
            </a:r>
          </a:p>
          <a:p>
            <a:pPr marL="0" indent="0" eaLnBrk="1" hangingPunct="1">
              <a:lnSpc>
                <a:spcPct val="80000"/>
              </a:lnSpc>
              <a:spcAft>
                <a:spcPct val="20000"/>
              </a:spcAft>
              <a:buSzPct val="145000"/>
              <a:buFont typeface="Webdings" pitchFamily="18" charset="2"/>
              <a:buNone/>
            </a:pPr>
            <a:r>
              <a:rPr lang="zh-CN" altLang="en-US" sz="2800" smtClean="0">
                <a:solidFill>
                  <a:srgbClr val="0000FF"/>
                </a:solidFill>
                <a:ea typeface="华文细黑" pitchFamily="2" charset="-122"/>
              </a:rPr>
              <a:t>       </a:t>
            </a:r>
            <a:r>
              <a:rPr lang="en-US" altLang="zh-CN" sz="2800" smtClean="0">
                <a:solidFill>
                  <a:srgbClr val="0000FF"/>
                </a:solidFill>
                <a:ea typeface="华文细黑" pitchFamily="2" charset="-122"/>
              </a:rPr>
              <a:t>p=&amp;a[0]       *p=a[0]      p+i=&amp;a[i]         *(p+i)=a[i]</a:t>
            </a:r>
          </a:p>
          <a:p>
            <a:pPr marL="0" indent="0" eaLnBrk="1" hangingPunct="1">
              <a:lnSpc>
                <a:spcPct val="80000"/>
              </a:lnSpc>
              <a:spcAft>
                <a:spcPct val="60000"/>
              </a:spcAft>
              <a:buSzPct val="145000"/>
              <a:buFont typeface="Webdings" pitchFamily="18" charset="2"/>
              <a:buNone/>
            </a:pPr>
            <a:endParaRPr lang="en-US" altLang="zh-CN" sz="2800" smtClean="0">
              <a:solidFill>
                <a:srgbClr val="0000FF"/>
              </a:solidFill>
              <a:ea typeface="华文细黑" pitchFamily="2" charset="-122"/>
            </a:endParaRPr>
          </a:p>
          <a:p>
            <a:pPr marL="0" indent="0" eaLnBrk="1" hangingPunct="1">
              <a:lnSpc>
                <a:spcPct val="80000"/>
              </a:lnSpc>
            </a:pPr>
            <a:endParaRPr lang="en-US" altLang="zh-CN" sz="2800" smtClean="0">
              <a:ea typeface="华文细黑" pitchFamily="2" charset="-122"/>
            </a:endParaRPr>
          </a:p>
        </p:txBody>
      </p:sp>
      <p:sp>
        <p:nvSpPr>
          <p:cNvPr id="106500" name="Text Box 4"/>
          <p:cNvSpPr txBox="1">
            <a:spLocks noChangeArrowheads="1"/>
          </p:cNvSpPr>
          <p:nvPr/>
        </p:nvSpPr>
        <p:spPr bwMode="auto">
          <a:xfrm>
            <a:off x="971550" y="6092825"/>
            <a:ext cx="7777163" cy="52863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spAutoFit/>
          </a:bodyPr>
          <a:lstStyle/>
          <a:p>
            <a:pPr>
              <a:defRPr/>
            </a:pPr>
            <a:r>
              <a:rPr lang="zh-CN" altLang="en-US" sz="2800" b="1" dirty="0">
                <a:solidFill>
                  <a:srgbClr val="FF0000"/>
                </a:solidFill>
              </a:rPr>
              <a:t>切记：</a:t>
            </a:r>
            <a:r>
              <a:rPr lang="en-US" altLang="zh-CN" sz="2800" b="1" dirty="0">
                <a:solidFill>
                  <a:srgbClr val="7030A0"/>
                </a:solidFill>
              </a:rPr>
              <a:t>p</a:t>
            </a:r>
            <a:r>
              <a:rPr lang="zh-CN" altLang="en-US" sz="2800" b="1" dirty="0">
                <a:solidFill>
                  <a:srgbClr val="7030A0"/>
                </a:solidFill>
              </a:rPr>
              <a:t>自加或自减不能用</a:t>
            </a:r>
            <a:r>
              <a:rPr lang="en-US" altLang="zh-CN" sz="2800" b="1" dirty="0">
                <a:solidFill>
                  <a:srgbClr val="7030A0"/>
                </a:solidFill>
              </a:rPr>
              <a:t>a</a:t>
            </a:r>
            <a:r>
              <a:rPr lang="zh-CN" altLang="en-US" sz="2800" b="1" dirty="0">
                <a:solidFill>
                  <a:srgbClr val="7030A0"/>
                </a:solidFill>
              </a:rPr>
              <a:t>自加或自减替换</a:t>
            </a:r>
            <a:r>
              <a:rPr lang="en-US" altLang="zh-CN" sz="2800" b="1" dirty="0">
                <a:solidFill>
                  <a:srgbClr val="7030A0"/>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1+#ppt_w/2"/>
                                          </p:val>
                                        </p:tav>
                                        <p:tav tm="100000">
                                          <p:val>
                                            <p:strVal val="#ppt_x"/>
                                          </p:val>
                                        </p:tav>
                                      </p:tavLst>
                                    </p:anim>
                                    <p:anim calcmode="lin" valueType="num">
                                      <p:cBhvr additive="base">
                                        <p:cTn id="8" dur="500" fill="hold"/>
                                        <p:tgtEl>
                                          <p:spTgt spid="106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285750" y="0"/>
            <a:ext cx="8540750" cy="1143000"/>
          </a:xfrm>
        </p:spPr>
        <p:txBody>
          <a:bodyPr/>
          <a:lstStyle/>
          <a:p>
            <a:pPr eaLnBrk="1" hangingPunct="1"/>
            <a:r>
              <a:rPr lang="zh-CN" altLang="en-US" smtClean="0">
                <a:latin typeface="黑体" pitchFamily="2" charset="-122"/>
                <a:ea typeface="黑体" pitchFamily="2" charset="-122"/>
              </a:rPr>
              <a:t>试一试看</a:t>
            </a:r>
          </a:p>
        </p:txBody>
      </p:sp>
      <p:sp>
        <p:nvSpPr>
          <p:cNvPr id="40963" name="Rectangle 3"/>
          <p:cNvSpPr>
            <a:spLocks noGrp="1" noRot="1" noChangeArrowheads="1"/>
          </p:cNvSpPr>
          <p:nvPr>
            <p:ph type="body" idx="1"/>
          </p:nvPr>
        </p:nvSpPr>
        <p:spPr>
          <a:xfrm>
            <a:off x="455613" y="1341438"/>
            <a:ext cx="8226425" cy="2879725"/>
          </a:xfrm>
        </p:spPr>
        <p:txBody>
          <a:bodyPr/>
          <a:lstStyle/>
          <a:p>
            <a:pPr marL="0" indent="0" eaLnBrk="1" hangingPunct="1">
              <a:buFont typeface="Wingdings 2" pitchFamily="18" charset="2"/>
              <a:buNone/>
            </a:pPr>
            <a:r>
              <a:rPr lang="en-US" altLang="zh-CN" smtClean="0"/>
              <a:t>【</a:t>
            </a:r>
            <a:r>
              <a:rPr lang="zh-CN" altLang="en-US" smtClean="0">
                <a:ea typeface="华文细黑" pitchFamily="2" charset="-122"/>
              </a:rPr>
              <a:t>例</a:t>
            </a:r>
            <a:r>
              <a:rPr lang="en-US" altLang="zh-CN" smtClean="0"/>
              <a:t>】</a:t>
            </a:r>
            <a:r>
              <a:rPr lang="zh-CN" altLang="en-US" smtClean="0">
                <a:ea typeface="华文细黑" pitchFamily="2" charset="-122"/>
              </a:rPr>
              <a:t>有</a:t>
            </a:r>
            <a:r>
              <a:rPr lang="en-US" altLang="zh-CN" smtClean="0">
                <a:ea typeface="华文细黑" pitchFamily="2" charset="-122"/>
              </a:rPr>
              <a:t>int a[10]={0,1,2,3,4,5,6,7,8,9},*p=a,i; </a:t>
            </a:r>
            <a:r>
              <a:rPr lang="zh-CN" altLang="en-US" smtClean="0">
                <a:ea typeface="华文细黑" pitchFamily="2" charset="-122"/>
              </a:rPr>
              <a:t>其中</a:t>
            </a:r>
            <a:r>
              <a:rPr lang="en-US" altLang="zh-CN" smtClean="0">
                <a:ea typeface="华文细黑" pitchFamily="2" charset="-122"/>
              </a:rPr>
              <a:t>0≤i</a:t>
            </a:r>
            <a:r>
              <a:rPr lang="zh-CN" altLang="en-US" smtClean="0">
                <a:ea typeface="华文细黑" pitchFamily="2" charset="-122"/>
              </a:rPr>
              <a:t>＜</a:t>
            </a:r>
            <a:r>
              <a:rPr lang="en-US" altLang="zh-CN" smtClean="0">
                <a:ea typeface="华文细黑" pitchFamily="2" charset="-122"/>
              </a:rPr>
              <a:t>10</a:t>
            </a:r>
            <a:r>
              <a:rPr lang="zh-CN" altLang="en-US" smtClean="0">
                <a:ea typeface="华文细黑" pitchFamily="2" charset="-122"/>
              </a:rPr>
              <a:t>，则对</a:t>
            </a:r>
            <a:r>
              <a:rPr lang="en-US" altLang="zh-CN" smtClean="0">
                <a:ea typeface="华文细黑" pitchFamily="2" charset="-122"/>
              </a:rPr>
              <a:t>a</a:t>
            </a:r>
            <a:r>
              <a:rPr lang="zh-CN" altLang="en-US" smtClean="0">
                <a:ea typeface="华文细黑" pitchFamily="2" charset="-122"/>
              </a:rPr>
              <a:t>数组元素不正确的引用是</a:t>
            </a:r>
            <a:r>
              <a:rPr lang="zh-CN" altLang="en-US" u="sng" smtClean="0">
                <a:ea typeface="华文细黑" pitchFamily="2" charset="-122"/>
              </a:rPr>
              <a:t>      </a:t>
            </a:r>
            <a:r>
              <a:rPr lang="zh-CN" altLang="en-US" smtClean="0">
                <a:ea typeface="华文细黑" pitchFamily="2" charset="-122"/>
              </a:rPr>
              <a:t>。</a:t>
            </a:r>
          </a:p>
          <a:p>
            <a:pPr marL="0" indent="0" eaLnBrk="1" hangingPunct="1">
              <a:buFont typeface="Wingdings 2" pitchFamily="18" charset="2"/>
              <a:buNone/>
            </a:pPr>
            <a:r>
              <a:rPr lang="en-US" altLang="zh-CN" sz="2800" smtClean="0">
                <a:solidFill>
                  <a:srgbClr val="FF5050"/>
                </a:solidFill>
                <a:ea typeface="华文细黑" pitchFamily="2" charset="-122"/>
              </a:rPr>
              <a:t>A</a:t>
            </a:r>
            <a:r>
              <a:rPr lang="zh-CN" altLang="en-US" sz="2800" smtClean="0">
                <a:solidFill>
                  <a:srgbClr val="FF5050"/>
                </a:solidFill>
                <a:ea typeface="华文细黑" pitchFamily="2" charset="-122"/>
              </a:rPr>
              <a:t>）</a:t>
            </a:r>
            <a:r>
              <a:rPr lang="en-US" altLang="zh-CN" sz="2800" smtClean="0">
                <a:solidFill>
                  <a:srgbClr val="0000FF"/>
                </a:solidFill>
                <a:ea typeface="华文细黑" pitchFamily="2" charset="-122"/>
              </a:rPr>
              <a:t>a[p-a]</a:t>
            </a:r>
            <a:r>
              <a:rPr lang="en-US" altLang="zh-CN" sz="2800" smtClean="0">
                <a:solidFill>
                  <a:srgbClr val="00FFFF"/>
                </a:solidFill>
                <a:ea typeface="华文细黑" pitchFamily="2" charset="-122"/>
              </a:rPr>
              <a:t>      </a:t>
            </a:r>
            <a:r>
              <a:rPr lang="en-US" altLang="zh-CN" sz="2800" smtClean="0">
                <a:solidFill>
                  <a:srgbClr val="FF5050"/>
                </a:solidFill>
                <a:ea typeface="华文细黑" pitchFamily="2" charset="-122"/>
              </a:rPr>
              <a:t>B</a:t>
            </a:r>
            <a:r>
              <a:rPr lang="zh-CN" altLang="en-US" sz="2800" smtClean="0">
                <a:solidFill>
                  <a:srgbClr val="FF5050"/>
                </a:solidFill>
                <a:ea typeface="华文细黑" pitchFamily="2" charset="-122"/>
              </a:rPr>
              <a:t>）</a:t>
            </a:r>
            <a:r>
              <a:rPr lang="zh-CN" altLang="en-US" sz="2800" smtClean="0">
                <a:solidFill>
                  <a:srgbClr val="0000FF"/>
                </a:solidFill>
                <a:ea typeface="华文细黑" pitchFamily="2" charset="-122"/>
              </a:rPr>
              <a:t>*</a:t>
            </a:r>
            <a:r>
              <a:rPr lang="en-US" altLang="zh-CN" sz="2800" smtClean="0">
                <a:solidFill>
                  <a:srgbClr val="0000FF"/>
                </a:solidFill>
                <a:ea typeface="华文细黑" pitchFamily="2" charset="-122"/>
              </a:rPr>
              <a:t>(&amp;a[i])</a:t>
            </a:r>
            <a:r>
              <a:rPr lang="en-US" altLang="zh-CN" sz="2800" smtClean="0">
                <a:solidFill>
                  <a:srgbClr val="00FFFF"/>
                </a:solidFill>
                <a:ea typeface="华文细黑" pitchFamily="2" charset="-122"/>
              </a:rPr>
              <a:t>      </a:t>
            </a:r>
            <a:r>
              <a:rPr lang="en-US" altLang="zh-CN" sz="2800" smtClean="0">
                <a:solidFill>
                  <a:srgbClr val="FF5050"/>
                </a:solidFill>
                <a:ea typeface="华文细黑" pitchFamily="2" charset="-122"/>
              </a:rPr>
              <a:t>C</a:t>
            </a:r>
            <a:r>
              <a:rPr lang="zh-CN" altLang="en-US" sz="2800" smtClean="0">
                <a:solidFill>
                  <a:srgbClr val="FF5050"/>
                </a:solidFill>
                <a:ea typeface="华文细黑" pitchFamily="2" charset="-122"/>
              </a:rPr>
              <a:t>）</a:t>
            </a:r>
            <a:r>
              <a:rPr lang="en-US" altLang="zh-CN" sz="2800" smtClean="0">
                <a:solidFill>
                  <a:srgbClr val="0000FF"/>
                </a:solidFill>
                <a:ea typeface="华文细黑" pitchFamily="2" charset="-122"/>
              </a:rPr>
              <a:t>p[i]</a:t>
            </a:r>
            <a:r>
              <a:rPr lang="en-US" altLang="zh-CN" sz="2800" smtClean="0">
                <a:solidFill>
                  <a:srgbClr val="00FFFF"/>
                </a:solidFill>
                <a:ea typeface="华文细黑" pitchFamily="2" charset="-122"/>
              </a:rPr>
              <a:t>    </a:t>
            </a:r>
            <a:r>
              <a:rPr lang="en-US" altLang="zh-CN" sz="2800" smtClean="0">
                <a:solidFill>
                  <a:srgbClr val="FF5050"/>
                </a:solidFill>
                <a:ea typeface="华文细黑" pitchFamily="2" charset="-122"/>
              </a:rPr>
              <a:t>D</a:t>
            </a:r>
            <a:r>
              <a:rPr lang="zh-CN" altLang="en-US" sz="2800" smtClean="0">
                <a:solidFill>
                  <a:srgbClr val="FF5050"/>
                </a:solidFill>
                <a:ea typeface="华文细黑" pitchFamily="2" charset="-122"/>
              </a:rPr>
              <a:t>）</a:t>
            </a:r>
            <a:r>
              <a:rPr lang="zh-CN" altLang="en-US" sz="2800" smtClean="0">
                <a:solidFill>
                  <a:srgbClr val="0000FF"/>
                </a:solidFill>
                <a:ea typeface="华文细黑" pitchFamily="2" charset="-122"/>
              </a:rPr>
              <a:t>*</a:t>
            </a:r>
            <a:r>
              <a:rPr lang="en-US" altLang="zh-CN" sz="2800" smtClean="0">
                <a:solidFill>
                  <a:srgbClr val="0000FF"/>
                </a:solidFill>
                <a:ea typeface="华文细黑" pitchFamily="2" charset="-122"/>
              </a:rPr>
              <a:t>(*(a+i))</a:t>
            </a:r>
          </a:p>
        </p:txBody>
      </p:sp>
      <p:sp>
        <p:nvSpPr>
          <p:cNvPr id="107525" name="Text Box 5"/>
          <p:cNvSpPr txBox="1">
            <a:spLocks noChangeArrowheads="1"/>
          </p:cNvSpPr>
          <p:nvPr/>
        </p:nvSpPr>
        <p:spPr bwMode="auto">
          <a:xfrm>
            <a:off x="6877050" y="3933825"/>
            <a:ext cx="1319213" cy="457200"/>
          </a:xfrm>
          <a:prstGeom prst="rect">
            <a:avLst/>
          </a:prstGeom>
          <a:noFill/>
          <a:ln w="9525">
            <a:noFill/>
            <a:miter lim="800000"/>
            <a:headEnd/>
            <a:tailEnd/>
          </a:ln>
        </p:spPr>
        <p:txBody>
          <a:bodyPr wrap="none">
            <a:spAutoFit/>
          </a:bodyPr>
          <a:lstStyle/>
          <a:p>
            <a:r>
              <a:rPr lang="zh-CN" altLang="en-US">
                <a:solidFill>
                  <a:srgbClr val="FF0000"/>
                </a:solidFill>
                <a:latin typeface="Arial" pitchFamily="34" charset="0"/>
              </a:rPr>
              <a:t>答案：</a:t>
            </a:r>
            <a:r>
              <a:rPr lang="en-US" altLang="zh-CN">
                <a:solidFill>
                  <a:srgbClr val="FF0000"/>
                </a:solidFill>
                <a:latin typeface="Arial" pitchFamily="34" charset="0"/>
              </a:rPr>
              <a:t>D</a:t>
            </a:r>
          </a:p>
        </p:txBody>
      </p:sp>
      <p:pic>
        <p:nvPicPr>
          <p:cNvPr id="107531" name="Picture 11" descr="002"/>
          <p:cNvPicPr>
            <a:picLocks noChangeAspect="1" noChangeArrowheads="1" noCrop="1"/>
          </p:cNvPicPr>
          <p:nvPr/>
        </p:nvPicPr>
        <p:blipFill>
          <a:blip r:embed="rId2"/>
          <a:srcRect/>
          <a:stretch>
            <a:fillRect/>
          </a:stretch>
        </p:blipFill>
        <p:spPr bwMode="auto">
          <a:xfrm>
            <a:off x="1187450" y="4941888"/>
            <a:ext cx="593725" cy="1185862"/>
          </a:xfrm>
          <a:prstGeom prst="rect">
            <a:avLst/>
          </a:prstGeom>
          <a:noFill/>
          <a:ln w="9525">
            <a:noFill/>
            <a:miter lim="800000"/>
            <a:headEnd/>
            <a:tailEnd/>
          </a:ln>
        </p:spPr>
      </p:pic>
      <p:pic>
        <p:nvPicPr>
          <p:cNvPr id="107532" name="Picture 12" descr="RX_008"/>
          <p:cNvPicPr>
            <a:picLocks noChangeAspect="1" noChangeArrowheads="1" noCrop="1"/>
          </p:cNvPicPr>
          <p:nvPr/>
        </p:nvPicPr>
        <p:blipFill>
          <a:blip r:embed="rId3"/>
          <a:srcRect/>
          <a:stretch>
            <a:fillRect/>
          </a:stretch>
        </p:blipFill>
        <p:spPr bwMode="auto">
          <a:xfrm>
            <a:off x="7380288" y="5013325"/>
            <a:ext cx="473075" cy="1081088"/>
          </a:xfrm>
          <a:prstGeom prst="rect">
            <a:avLst/>
          </a:prstGeom>
          <a:noFill/>
          <a:ln w="9525">
            <a:noFill/>
            <a:miter lim="800000"/>
            <a:headEnd/>
            <a:tailEnd/>
          </a:ln>
        </p:spPr>
      </p:pic>
      <p:sp>
        <p:nvSpPr>
          <p:cNvPr id="107533" name="AutoShape 13"/>
          <p:cNvSpPr>
            <a:spLocks noChangeArrowheads="1"/>
          </p:cNvSpPr>
          <p:nvPr/>
        </p:nvSpPr>
        <p:spPr bwMode="auto">
          <a:xfrm>
            <a:off x="2124075" y="3213100"/>
            <a:ext cx="2735263" cy="1368425"/>
          </a:xfrm>
          <a:prstGeom prst="cloudCallout">
            <a:avLst>
              <a:gd name="adj1" fmla="val -65556"/>
              <a:gd name="adj2" fmla="val 72042"/>
            </a:avLst>
          </a:prstGeom>
          <a:solidFill>
            <a:srgbClr val="FFFF99"/>
          </a:solidFill>
          <a:ln w="9525">
            <a:solidFill>
              <a:schemeClr val="tx1"/>
            </a:solidFill>
            <a:round/>
            <a:headEnd/>
            <a:tailEnd/>
          </a:ln>
        </p:spPr>
        <p:txBody>
          <a:bodyPr/>
          <a:lstStyle/>
          <a:p>
            <a:pPr algn="ctr"/>
            <a:r>
              <a:rPr lang="zh-CN" altLang="en-US">
                <a:solidFill>
                  <a:srgbClr val="A50021"/>
                </a:solidFill>
                <a:latin typeface="Arial" pitchFamily="34" charset="0"/>
              </a:rPr>
              <a:t>二维数组可以照此类推吧？</a:t>
            </a:r>
          </a:p>
        </p:txBody>
      </p:sp>
      <p:sp>
        <p:nvSpPr>
          <p:cNvPr id="107534" name="AutoShape 14"/>
          <p:cNvSpPr>
            <a:spLocks noChangeArrowheads="1"/>
          </p:cNvSpPr>
          <p:nvPr/>
        </p:nvSpPr>
        <p:spPr bwMode="auto">
          <a:xfrm>
            <a:off x="4427538" y="2924175"/>
            <a:ext cx="3311525" cy="1584325"/>
          </a:xfrm>
          <a:prstGeom prst="cloudCallout">
            <a:avLst>
              <a:gd name="adj1" fmla="val 40458"/>
              <a:gd name="adj2" fmla="val 75750"/>
            </a:avLst>
          </a:prstGeom>
          <a:solidFill>
            <a:srgbClr val="CCFFFF"/>
          </a:solidFill>
          <a:ln w="9525">
            <a:solidFill>
              <a:schemeClr val="tx1"/>
            </a:solidFill>
            <a:round/>
            <a:headEnd/>
            <a:tailEnd/>
          </a:ln>
        </p:spPr>
        <p:txBody>
          <a:bodyPr/>
          <a:lstStyle/>
          <a:p>
            <a:pPr algn="ctr"/>
            <a:r>
              <a:rPr lang="zh-CN" altLang="en-US">
                <a:solidFill>
                  <a:srgbClr val="A50021"/>
                </a:solidFill>
                <a:latin typeface="Arial" pitchFamily="34" charset="0"/>
              </a:rPr>
              <a:t>不可以的。二维数组可要大伤脑筋了！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Effect transition="in" filter="blinds(horizontal)">
                                      <p:cBhvr>
                                        <p:cTn id="7" dur="500"/>
                                        <p:tgtEl>
                                          <p:spTgt spid="1075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7531"/>
                                        </p:tgtEl>
                                        <p:attrNameLst>
                                          <p:attrName>style.visibility</p:attrName>
                                        </p:attrNameLst>
                                      </p:cBhvr>
                                      <p:to>
                                        <p:strVal val="visible"/>
                                      </p:to>
                                    </p:set>
                                    <p:animEffect transition="in" filter="blinds(horizontal)">
                                      <p:cBhvr>
                                        <p:cTn id="12" dur="500"/>
                                        <p:tgtEl>
                                          <p:spTgt spid="10753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07532"/>
                                        </p:tgtEl>
                                        <p:attrNameLst>
                                          <p:attrName>style.visibility</p:attrName>
                                        </p:attrNameLst>
                                      </p:cBhvr>
                                      <p:to>
                                        <p:strVal val="visible"/>
                                      </p:to>
                                    </p:set>
                                    <p:animEffect transition="in" filter="blinds(horizontal)">
                                      <p:cBhvr>
                                        <p:cTn id="16" dur="500"/>
                                        <p:tgtEl>
                                          <p:spTgt spid="107532"/>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07533"/>
                                        </p:tgtEl>
                                        <p:attrNameLst>
                                          <p:attrName>style.visibility</p:attrName>
                                        </p:attrNameLst>
                                      </p:cBhvr>
                                      <p:to>
                                        <p:strVal val="visible"/>
                                      </p:to>
                                    </p:set>
                                    <p:animEffect transition="in" filter="blinds(horizontal)">
                                      <p:cBhvr>
                                        <p:cTn id="20" dur="500"/>
                                        <p:tgtEl>
                                          <p:spTgt spid="10753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7534"/>
                                        </p:tgtEl>
                                        <p:attrNameLst>
                                          <p:attrName>style.visibility</p:attrName>
                                        </p:attrNameLst>
                                      </p:cBhvr>
                                      <p:to>
                                        <p:strVal val="visible"/>
                                      </p:to>
                                    </p:set>
                                    <p:animEffect transition="in" filter="blinds(horizontal)">
                                      <p:cBhvr>
                                        <p:cTn id="25" dur="500"/>
                                        <p:tgtEl>
                                          <p:spTgt spid="107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P spid="107533" grpId="0" animBg="1"/>
      <p:bldP spid="10753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990600" y="0"/>
            <a:ext cx="7772400" cy="1143000"/>
          </a:xfrm>
          <a:prstGeom prst="rect">
            <a:avLst/>
          </a:prstGeom>
          <a:noFill/>
          <a:ln w="9525">
            <a:noFill/>
            <a:miter lim="800000"/>
            <a:headEnd/>
            <a:tailEnd/>
          </a:ln>
        </p:spPr>
        <p:txBody>
          <a:bodyPr lIns="92075" tIns="46038" rIns="92075" bIns="46038" anchor="ctr"/>
          <a:lstStyle/>
          <a:p>
            <a:r>
              <a:rPr lang="zh-CN" altLang="en-US" sz="3200">
                <a:solidFill>
                  <a:srgbClr val="00FF99"/>
                </a:solidFill>
                <a:ea typeface="黑体" pitchFamily="2" charset="-122"/>
              </a:rPr>
              <a:t>关于语句：</a:t>
            </a:r>
            <a:r>
              <a:rPr lang="zh-CN" altLang="en-US" sz="3600">
                <a:solidFill>
                  <a:schemeClr val="tx2"/>
                </a:solidFill>
              </a:rPr>
              <a:t> </a:t>
            </a:r>
            <a:br>
              <a:rPr lang="zh-CN" altLang="en-US" sz="3600">
                <a:solidFill>
                  <a:schemeClr val="tx2"/>
                </a:solidFill>
              </a:rPr>
            </a:br>
            <a:r>
              <a:rPr lang="zh-CN" altLang="en-US" sz="2800">
                <a:solidFill>
                  <a:schemeClr val="tx2"/>
                </a:solidFill>
              </a:rPr>
              <a:t>③输出语句</a:t>
            </a:r>
          </a:p>
        </p:txBody>
      </p:sp>
      <p:sp>
        <p:nvSpPr>
          <p:cNvPr id="40963" name="Rectangle 5"/>
          <p:cNvSpPr>
            <a:spLocks noChangeArrowheads="1"/>
          </p:cNvSpPr>
          <p:nvPr/>
        </p:nvSpPr>
        <p:spPr bwMode="auto">
          <a:xfrm>
            <a:off x="323850" y="1219200"/>
            <a:ext cx="8496300" cy="5334000"/>
          </a:xfrm>
          <a:prstGeom prst="rect">
            <a:avLst/>
          </a:prstGeom>
          <a:noFill/>
          <a:ln w="9525">
            <a:noFill/>
            <a:miter lim="800000"/>
            <a:headEnd/>
            <a:tailEnd/>
          </a:ln>
        </p:spPr>
        <p:txBody>
          <a:bodyPr/>
          <a:lstStyle/>
          <a:p>
            <a:pPr marL="342900" indent="-342900">
              <a:lnSpc>
                <a:spcPct val="90000"/>
              </a:lnSpc>
              <a:spcBef>
                <a:spcPct val="20000"/>
              </a:spcBef>
              <a:buClr>
                <a:schemeClr val="hlink"/>
              </a:buClr>
              <a:buFont typeface="Wingdings" pitchFamily="2" charset="2"/>
              <a:buNone/>
            </a:pPr>
            <a:r>
              <a:rPr lang="zh-CN" altLang="en-US" sz="2800">
                <a:latin typeface="Arial" charset="0"/>
                <a:ea typeface="华文细黑" pitchFamily="2" charset="-122"/>
              </a:rPr>
              <a:t>作用：将运算结果送到显示器屏幕显示出来</a:t>
            </a:r>
          </a:p>
          <a:p>
            <a:pPr marL="342900" indent="-342900">
              <a:lnSpc>
                <a:spcPct val="90000"/>
              </a:lnSpc>
              <a:spcBef>
                <a:spcPct val="20000"/>
              </a:spcBef>
              <a:buClr>
                <a:schemeClr val="hlink"/>
              </a:buClr>
              <a:buFont typeface="Wingdings" pitchFamily="2" charset="2"/>
              <a:buChar char="q"/>
            </a:pPr>
            <a:r>
              <a:rPr lang="zh-CN" altLang="en-US" sz="2800">
                <a:latin typeface="Arial" charset="0"/>
                <a:ea typeface="华文细黑" pitchFamily="2" charset="-122"/>
              </a:rPr>
              <a:t>语句形式        </a:t>
            </a:r>
            <a:r>
              <a:rPr lang="zh-CN" altLang="en-US" sz="2400">
                <a:latin typeface="Arial" charset="0"/>
                <a:ea typeface="华文细黑" pitchFamily="2" charset="-122"/>
              </a:rPr>
              <a:t>（详见</a:t>
            </a:r>
            <a:r>
              <a:rPr lang="en-US" altLang="zh-CN" sz="2400" i="1">
                <a:latin typeface="Arial" charset="0"/>
                <a:ea typeface="华文细黑" pitchFamily="2" charset="-122"/>
              </a:rPr>
              <a:t>P72-80</a:t>
            </a:r>
            <a:r>
              <a:rPr lang="zh-CN" altLang="en-US" sz="2400">
                <a:latin typeface="Arial" charset="0"/>
                <a:ea typeface="华文细黑" pitchFamily="2" charset="-122"/>
              </a:rPr>
              <a:t>）</a:t>
            </a:r>
          </a:p>
          <a:p>
            <a:pPr marL="342900" indent="-342900">
              <a:lnSpc>
                <a:spcPct val="90000"/>
              </a:lnSpc>
              <a:spcBef>
                <a:spcPct val="20000"/>
              </a:spcBef>
              <a:buClr>
                <a:schemeClr val="hlink"/>
              </a:buClr>
            </a:pPr>
            <a:r>
              <a:rPr lang="zh-CN" altLang="en-US" sz="2400">
                <a:latin typeface="Arial" charset="0"/>
                <a:ea typeface="华文细黑" pitchFamily="2" charset="-122"/>
              </a:rPr>
              <a:t>                 </a:t>
            </a:r>
            <a:r>
              <a:rPr lang="en-US" altLang="zh-CN" sz="2400" b="1" i="1">
                <a:solidFill>
                  <a:srgbClr val="66FF66"/>
                </a:solidFill>
                <a:latin typeface="Times New Roman" pitchFamily="18" charset="0"/>
              </a:rPr>
              <a:t>printf (</a:t>
            </a:r>
            <a:r>
              <a:rPr lang="en-US" altLang="zh-CN" sz="2400" b="1" i="1">
                <a:solidFill>
                  <a:srgbClr val="FFFF00"/>
                </a:solidFill>
                <a:latin typeface="Times New Roman" pitchFamily="18" charset="0"/>
              </a:rPr>
              <a:t>……</a:t>
            </a:r>
            <a:r>
              <a:rPr lang="en-US" altLang="zh-CN" sz="2400" b="1" i="1">
                <a:solidFill>
                  <a:srgbClr val="66FF66"/>
                </a:solidFill>
                <a:latin typeface="Times New Roman" pitchFamily="18" charset="0"/>
              </a:rPr>
              <a:t> ) </a:t>
            </a:r>
            <a:r>
              <a:rPr lang="zh-CN" altLang="en-US" sz="2400" b="1" i="1">
                <a:solidFill>
                  <a:srgbClr val="66FF66"/>
                </a:solidFill>
                <a:latin typeface="Times New Roman" pitchFamily="18" charset="0"/>
              </a:rPr>
              <a:t>；</a:t>
            </a:r>
          </a:p>
          <a:p>
            <a:pPr marL="342900" indent="-342900">
              <a:lnSpc>
                <a:spcPct val="90000"/>
              </a:lnSpc>
              <a:spcBef>
                <a:spcPct val="20000"/>
              </a:spcBef>
              <a:buClr>
                <a:schemeClr val="hlink"/>
              </a:buClr>
            </a:pPr>
            <a:r>
              <a:rPr lang="zh-CN" altLang="en-US" sz="2800" b="1">
                <a:solidFill>
                  <a:srgbClr val="FFFF66"/>
                </a:solidFill>
                <a:latin typeface="Arial" charset="0"/>
                <a:ea typeface="华文细黑" pitchFamily="2" charset="-122"/>
              </a:rPr>
              <a:t>      </a:t>
            </a:r>
            <a:r>
              <a:rPr lang="en-US" altLang="zh-CN" sz="2400" b="1" i="1">
                <a:solidFill>
                  <a:srgbClr val="66FF66"/>
                </a:solidFill>
                <a:latin typeface="Times New Roman" pitchFamily="18" charset="0"/>
              </a:rPr>
              <a:t>printf (</a:t>
            </a:r>
            <a:r>
              <a:rPr lang="en-US" altLang="zh-CN" sz="2400" b="1" i="1">
                <a:solidFill>
                  <a:srgbClr val="FFFF66"/>
                </a:solidFill>
                <a:latin typeface="Times New Roman" pitchFamily="18" charset="0"/>
              </a:rPr>
              <a:t>“</a:t>
            </a:r>
            <a:r>
              <a:rPr lang="zh-CN" altLang="en-US" sz="2400" b="1" i="1">
                <a:solidFill>
                  <a:srgbClr val="FFFF66"/>
                </a:solidFill>
                <a:latin typeface="Times New Roman" pitchFamily="18" charset="0"/>
              </a:rPr>
              <a:t>半径</a:t>
            </a:r>
            <a:r>
              <a:rPr lang="en-US" altLang="zh-CN" sz="2400" b="1" i="1">
                <a:solidFill>
                  <a:srgbClr val="FFFF66"/>
                </a:solidFill>
                <a:latin typeface="Times New Roman" pitchFamily="18" charset="0"/>
              </a:rPr>
              <a:t>R=%f </a:t>
            </a:r>
            <a:r>
              <a:rPr lang="zh-CN" altLang="en-US" sz="2400" b="1" i="1">
                <a:solidFill>
                  <a:srgbClr val="FFFF66"/>
                </a:solidFill>
                <a:latin typeface="Times New Roman" pitchFamily="18" charset="0"/>
              </a:rPr>
              <a:t>时，面积</a:t>
            </a:r>
            <a:r>
              <a:rPr lang="en-US" altLang="zh-CN" sz="2400" b="1" i="1">
                <a:solidFill>
                  <a:srgbClr val="FFFF66"/>
                </a:solidFill>
                <a:latin typeface="Times New Roman" pitchFamily="18" charset="0"/>
              </a:rPr>
              <a:t>S=%f\n”,r,s</a:t>
            </a:r>
            <a:r>
              <a:rPr lang="en-US" altLang="zh-CN" sz="2400" b="1" i="1">
                <a:solidFill>
                  <a:srgbClr val="66FF66"/>
                </a:solidFill>
                <a:latin typeface="Times New Roman" pitchFamily="18" charset="0"/>
              </a:rPr>
              <a:t>);</a:t>
            </a:r>
            <a:endParaRPr lang="en-US" altLang="zh-CN" sz="2400" i="1">
              <a:solidFill>
                <a:srgbClr val="66FF66"/>
              </a:solidFill>
              <a:latin typeface="Times New Roman" pitchFamily="18" charset="0"/>
            </a:endParaRPr>
          </a:p>
          <a:p>
            <a:pPr marL="342900" indent="-342900">
              <a:lnSpc>
                <a:spcPct val="90000"/>
              </a:lnSpc>
              <a:spcBef>
                <a:spcPct val="20000"/>
              </a:spcBef>
              <a:buClr>
                <a:schemeClr val="hlink"/>
              </a:buClr>
            </a:pPr>
            <a:r>
              <a:rPr lang="en-US" altLang="zh-CN" sz="2400" b="1" i="1">
                <a:solidFill>
                  <a:srgbClr val="FFFF66"/>
                </a:solidFill>
              </a:rPr>
              <a:t>       </a:t>
            </a:r>
            <a:r>
              <a:rPr lang="en-US" altLang="zh-CN" sz="2400" b="1" i="1">
                <a:solidFill>
                  <a:srgbClr val="66FF66"/>
                </a:solidFill>
                <a:latin typeface="Times New Roman" pitchFamily="18" charset="0"/>
              </a:rPr>
              <a:t>printf (</a:t>
            </a:r>
            <a:r>
              <a:rPr lang="en-US" altLang="zh-CN" sz="2400" b="1" i="1">
                <a:solidFill>
                  <a:srgbClr val="FFFF66"/>
                </a:solidFill>
                <a:latin typeface="Times New Roman" pitchFamily="18" charset="0"/>
              </a:rPr>
              <a:t>“Hello,everyone!”</a:t>
            </a:r>
            <a:r>
              <a:rPr lang="en-US" altLang="zh-CN" sz="2400" b="1" i="1">
                <a:solidFill>
                  <a:srgbClr val="66FF66"/>
                </a:solidFill>
                <a:latin typeface="Times New Roman" pitchFamily="18" charset="0"/>
              </a:rPr>
              <a:t>);</a:t>
            </a:r>
          </a:p>
          <a:p>
            <a:pPr marL="342900" indent="-342900">
              <a:lnSpc>
                <a:spcPct val="90000"/>
              </a:lnSpc>
              <a:spcBef>
                <a:spcPct val="20000"/>
              </a:spcBef>
              <a:buClr>
                <a:schemeClr val="hlink"/>
              </a:buClr>
            </a:pPr>
            <a:r>
              <a:rPr lang="en-US" altLang="zh-CN" sz="2000">
                <a:solidFill>
                  <a:schemeClr val="tx2"/>
                </a:solidFill>
                <a:latin typeface="Arial" charset="0"/>
                <a:ea typeface="华文细黑" pitchFamily="2" charset="-122"/>
              </a:rPr>
              <a:t>【</a:t>
            </a:r>
            <a:r>
              <a:rPr lang="zh-CN" altLang="en-US" sz="2000">
                <a:solidFill>
                  <a:schemeClr val="tx2"/>
                </a:solidFill>
                <a:latin typeface="Arial" charset="0"/>
                <a:ea typeface="华文细黑" pitchFamily="2" charset="-122"/>
              </a:rPr>
              <a:t>注意</a:t>
            </a:r>
            <a:r>
              <a:rPr lang="en-US" altLang="zh-CN" sz="2000">
                <a:solidFill>
                  <a:schemeClr val="tx2"/>
                </a:solidFill>
                <a:latin typeface="Arial" charset="0"/>
                <a:ea typeface="华文细黑" pitchFamily="2" charset="-122"/>
              </a:rPr>
              <a:t>】C</a:t>
            </a:r>
            <a:r>
              <a:rPr lang="zh-CN" altLang="en-US" sz="2000">
                <a:solidFill>
                  <a:schemeClr val="tx2"/>
                </a:solidFill>
                <a:latin typeface="Arial" charset="0"/>
                <a:ea typeface="华文细黑" pitchFamily="2" charset="-122"/>
              </a:rPr>
              <a:t>语言本身没有输入、输出语句，其功能要借用有关函数来实现。</a:t>
            </a:r>
          </a:p>
          <a:p>
            <a:pPr marL="342900" indent="-342900">
              <a:lnSpc>
                <a:spcPct val="90000"/>
              </a:lnSpc>
              <a:spcBef>
                <a:spcPct val="20000"/>
              </a:spcBef>
              <a:buClr>
                <a:schemeClr val="hlink"/>
              </a:buClr>
            </a:pPr>
            <a:endParaRPr lang="zh-CN" altLang="en-US" sz="2000" i="1">
              <a:solidFill>
                <a:schemeClr val="tx2"/>
              </a:solidFill>
            </a:endParaRPr>
          </a:p>
          <a:p>
            <a:pPr marL="342900" indent="-342900">
              <a:lnSpc>
                <a:spcPct val="90000"/>
              </a:lnSpc>
              <a:spcBef>
                <a:spcPct val="20000"/>
              </a:spcBef>
              <a:buClr>
                <a:schemeClr val="hlink"/>
              </a:buClr>
            </a:pPr>
            <a:r>
              <a:rPr lang="zh-CN" altLang="en-US" sz="2400">
                <a:latin typeface="Arial" charset="0"/>
                <a:ea typeface="华文细黑" pitchFamily="2" charset="-122"/>
              </a:rPr>
              <a:t>          </a:t>
            </a:r>
            <a:r>
              <a:rPr lang="en-US" altLang="zh-CN" sz="2400">
                <a:solidFill>
                  <a:srgbClr val="66FF66"/>
                </a:solidFill>
                <a:latin typeface="Arial" charset="0"/>
                <a:ea typeface="华文细黑" pitchFamily="2" charset="-122"/>
              </a:rPr>
              <a:t>%f</a:t>
            </a:r>
            <a:r>
              <a:rPr lang="en-US" altLang="zh-CN" sz="2400">
                <a:latin typeface="Arial" charset="0"/>
                <a:ea typeface="华文细黑" pitchFamily="2" charset="-122"/>
              </a:rPr>
              <a:t> — </a:t>
            </a:r>
            <a:r>
              <a:rPr lang="zh-CN" altLang="en-US" sz="2400">
                <a:latin typeface="Arial" charset="0"/>
                <a:ea typeface="华文细黑" pitchFamily="2" charset="-122"/>
              </a:rPr>
              <a:t>格式字符串（见后）</a:t>
            </a:r>
          </a:p>
          <a:p>
            <a:pPr marL="342900" indent="-342900">
              <a:lnSpc>
                <a:spcPct val="90000"/>
              </a:lnSpc>
              <a:spcBef>
                <a:spcPct val="20000"/>
              </a:spcBef>
              <a:buClr>
                <a:schemeClr val="hlink"/>
              </a:buClr>
            </a:pPr>
            <a:r>
              <a:rPr lang="zh-CN" altLang="en-US" sz="2400">
                <a:latin typeface="Arial" charset="0"/>
                <a:ea typeface="华文细黑" pitchFamily="2" charset="-122"/>
              </a:rPr>
              <a:t>          </a:t>
            </a:r>
            <a:r>
              <a:rPr lang="en-US" altLang="zh-CN" sz="2400">
                <a:solidFill>
                  <a:srgbClr val="66FF66"/>
                </a:solidFill>
                <a:latin typeface="Arial" charset="0"/>
                <a:ea typeface="华文细黑" pitchFamily="2" charset="-122"/>
              </a:rPr>
              <a:t>\n</a:t>
            </a:r>
            <a:r>
              <a:rPr lang="en-US" altLang="zh-CN" sz="2400">
                <a:latin typeface="Arial" charset="0"/>
                <a:ea typeface="华文细黑" pitchFamily="2" charset="-122"/>
              </a:rPr>
              <a:t>  — </a:t>
            </a:r>
            <a:r>
              <a:rPr lang="zh-CN" altLang="en-US" sz="2400">
                <a:latin typeface="Arial" charset="0"/>
                <a:ea typeface="华文细黑" pitchFamily="2" charset="-122"/>
              </a:rPr>
              <a:t>控制字符（转义字符） </a:t>
            </a:r>
            <a:r>
              <a:rPr lang="en-US" altLang="zh-CN" sz="2400">
                <a:solidFill>
                  <a:srgbClr val="66FF66"/>
                </a:solidFill>
                <a:latin typeface="Arial" charset="0"/>
                <a:ea typeface="华文细黑" pitchFamily="2" charset="-122"/>
              </a:rPr>
              <a:t>\n</a:t>
            </a:r>
            <a:r>
              <a:rPr lang="zh-CN" altLang="en-US" sz="2400">
                <a:latin typeface="Arial" charset="0"/>
                <a:ea typeface="华文细黑" pitchFamily="2" charset="-122"/>
              </a:rPr>
              <a:t>表示</a:t>
            </a:r>
            <a:r>
              <a:rPr lang="zh-CN" altLang="en-US" sz="2400">
                <a:solidFill>
                  <a:srgbClr val="FF66FF"/>
                </a:solidFill>
                <a:latin typeface="Arial" charset="0"/>
                <a:ea typeface="华文细黑" pitchFamily="2" charset="-122"/>
              </a:rPr>
              <a:t>回车换行</a:t>
            </a:r>
          </a:p>
          <a:p>
            <a:pPr marL="342900" indent="-342900">
              <a:lnSpc>
                <a:spcPct val="90000"/>
              </a:lnSpc>
              <a:spcBef>
                <a:spcPct val="20000"/>
              </a:spcBef>
              <a:buClr>
                <a:schemeClr val="hlink"/>
              </a:buClr>
            </a:pPr>
            <a:r>
              <a:rPr lang="zh-CN" altLang="en-US" sz="2400">
                <a:latin typeface="Arial" charset="0"/>
                <a:ea typeface="华文细黑" pitchFamily="2" charset="-122"/>
              </a:rPr>
              <a:t>                    按定义输出动作或特殊字符（见</a:t>
            </a:r>
            <a:r>
              <a:rPr lang="en-US" altLang="zh-CN" sz="2400" i="1">
                <a:latin typeface="Arial" charset="0"/>
                <a:ea typeface="华文细黑" pitchFamily="2" charset="-122"/>
              </a:rPr>
              <a:t>P48  </a:t>
            </a:r>
            <a:r>
              <a:rPr lang="zh-CN" altLang="en-US" sz="2400" i="1">
                <a:latin typeface="Arial" charset="0"/>
                <a:ea typeface="华文细黑" pitchFamily="2" charset="-122"/>
              </a:rPr>
              <a:t>表</a:t>
            </a:r>
            <a:r>
              <a:rPr lang="en-US" altLang="zh-CN" sz="2400" i="1">
                <a:latin typeface="Arial" charset="0"/>
                <a:ea typeface="华文细黑" pitchFamily="2" charset="-122"/>
              </a:rPr>
              <a:t>3.3</a:t>
            </a:r>
            <a:r>
              <a:rPr lang="zh-CN" altLang="en-US" sz="2400">
                <a:latin typeface="Arial" charset="0"/>
                <a:ea typeface="华文细黑" pitchFamily="2" charset="-122"/>
              </a:rPr>
              <a:t>）</a:t>
            </a:r>
          </a:p>
          <a:p>
            <a:pPr marL="342900" indent="-342900">
              <a:lnSpc>
                <a:spcPct val="90000"/>
              </a:lnSpc>
              <a:spcBef>
                <a:spcPct val="20000"/>
              </a:spcBef>
              <a:buClr>
                <a:schemeClr val="hlink"/>
              </a:buClr>
            </a:pPr>
            <a:r>
              <a:rPr lang="zh-CN" altLang="en-US" sz="2400">
                <a:latin typeface="Arial" charset="0"/>
                <a:ea typeface="华文细黑" pitchFamily="2" charset="-122"/>
              </a:rPr>
              <a:t>    </a:t>
            </a:r>
          </a:p>
          <a:p>
            <a:pPr marL="342900" indent="-342900">
              <a:lnSpc>
                <a:spcPct val="90000"/>
              </a:lnSpc>
              <a:spcBef>
                <a:spcPct val="20000"/>
              </a:spcBef>
              <a:buClr>
                <a:schemeClr val="hlink"/>
              </a:buClr>
            </a:pPr>
            <a:r>
              <a:rPr lang="zh-CN" altLang="en-US" sz="2400">
                <a:latin typeface="Arial" charset="0"/>
                <a:ea typeface="华文细黑" pitchFamily="2" charset="-122"/>
              </a:rPr>
              <a:t>         引号中的其他部分照原样输出</a:t>
            </a:r>
          </a:p>
          <a:p>
            <a:pPr marL="342900" indent="-342900">
              <a:lnSpc>
                <a:spcPct val="90000"/>
              </a:lnSpc>
              <a:spcBef>
                <a:spcPct val="20000"/>
              </a:spcBef>
              <a:buClr>
                <a:schemeClr val="hlink"/>
              </a:buClr>
            </a:pPr>
            <a:endParaRPr lang="zh-CN" altLang="en-US" sz="2400">
              <a:latin typeface="Arial" charset="0"/>
              <a:ea typeface="华文细黑" pitchFamily="2" charset="-122"/>
            </a:endParaRPr>
          </a:p>
          <a:p>
            <a:pPr marL="342900" indent="-342900">
              <a:lnSpc>
                <a:spcPct val="90000"/>
              </a:lnSpc>
              <a:spcBef>
                <a:spcPct val="20000"/>
              </a:spcBef>
              <a:buClr>
                <a:schemeClr val="hlink"/>
              </a:buClr>
              <a:buFont typeface="Wingdings" pitchFamily="2" charset="2"/>
              <a:buNone/>
            </a:pPr>
            <a:endParaRPr lang="en-US" altLang="zh-CN" sz="2800">
              <a:latin typeface="Arial" charset="0"/>
              <a:ea typeface="华文细黑" pitchFamily="2" charset="-122"/>
            </a:endParaRPr>
          </a:p>
        </p:txBody>
      </p:sp>
      <p:sp>
        <p:nvSpPr>
          <p:cNvPr id="6" name="日期占位符 5"/>
          <p:cNvSpPr>
            <a:spLocks noGrp="1"/>
          </p:cNvSpPr>
          <p:nvPr>
            <p:ph type="dt" sz="half" idx="10"/>
          </p:nvPr>
        </p:nvSpPr>
        <p:spPr/>
        <p:txBody>
          <a:bodyPr/>
          <a:lstStyle/>
          <a:p>
            <a:pPr>
              <a:defRPr/>
            </a:pPr>
            <a:fld id="{4BD77858-E945-48FA-9FDD-098FA375CE2D}"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36</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zh-CN" altLang="en-US" b="1" smtClean="0">
                <a:solidFill>
                  <a:schemeClr val="hlink"/>
                </a:solidFill>
              </a:rPr>
              <a:t>二维数组就没这么简单了</a:t>
            </a:r>
          </a:p>
        </p:txBody>
      </p:sp>
      <p:sp>
        <p:nvSpPr>
          <p:cNvPr id="41987" name="Rectangle 3"/>
          <p:cNvSpPr>
            <a:spLocks noGrp="1" noRot="1" noChangeArrowheads="1"/>
          </p:cNvSpPr>
          <p:nvPr>
            <p:ph type="body" idx="1"/>
          </p:nvPr>
        </p:nvSpPr>
        <p:spPr>
          <a:xfrm>
            <a:off x="455613" y="1341438"/>
            <a:ext cx="8226425" cy="4535487"/>
          </a:xfrm>
        </p:spPr>
        <p:txBody>
          <a:bodyPr/>
          <a:lstStyle/>
          <a:p>
            <a:pPr eaLnBrk="1" hangingPunct="1">
              <a:lnSpc>
                <a:spcPct val="80000"/>
              </a:lnSpc>
              <a:spcAft>
                <a:spcPct val="20000"/>
              </a:spcAft>
              <a:buFont typeface="Wingdings 2" pitchFamily="18" charset="2"/>
              <a:buNone/>
            </a:pPr>
            <a:r>
              <a:rPr lang="en-US" altLang="zh-CN" sz="2800" b="1" smtClean="0">
                <a:solidFill>
                  <a:srgbClr val="0000FF"/>
                </a:solidFill>
                <a:ea typeface="华文细黑" pitchFamily="2" charset="-122"/>
              </a:rPr>
              <a:t>2</a:t>
            </a:r>
            <a:r>
              <a:rPr lang="zh-CN" altLang="en-US" sz="2800" b="1" smtClean="0">
                <a:solidFill>
                  <a:srgbClr val="0000FF"/>
                </a:solidFill>
                <a:ea typeface="华文细黑" pitchFamily="2" charset="-122"/>
              </a:rPr>
              <a:t>、二维数组中的有关规定</a:t>
            </a:r>
          </a:p>
          <a:p>
            <a:pPr eaLnBrk="1" hangingPunct="1">
              <a:lnSpc>
                <a:spcPct val="80000"/>
              </a:lnSpc>
              <a:spcAft>
                <a:spcPct val="20000"/>
              </a:spcAft>
            </a:pPr>
            <a:r>
              <a:rPr lang="zh-CN" altLang="en-US" sz="2800" b="1" smtClean="0">
                <a:ea typeface="华文细黑" pitchFamily="2" charset="-122"/>
              </a:rPr>
              <a:t>二维数组的地址有”</a:t>
            </a:r>
            <a:r>
              <a:rPr lang="zh-CN" altLang="en-US" sz="2800" b="1" smtClean="0">
                <a:solidFill>
                  <a:srgbClr val="FF00FF"/>
                </a:solidFill>
                <a:ea typeface="华文细黑" pitchFamily="2" charset="-122"/>
              </a:rPr>
              <a:t>行地址</a:t>
            </a:r>
            <a:r>
              <a:rPr lang="zh-CN" altLang="en-US" sz="2800" b="1" smtClean="0">
                <a:ea typeface="华文细黑" pitchFamily="2" charset="-122"/>
              </a:rPr>
              <a:t>”和”</a:t>
            </a:r>
            <a:r>
              <a:rPr lang="zh-CN" altLang="en-US" sz="2800" b="1" smtClean="0">
                <a:solidFill>
                  <a:srgbClr val="FF00FF"/>
                </a:solidFill>
                <a:ea typeface="华文细黑" pitchFamily="2" charset="-122"/>
              </a:rPr>
              <a:t>列地址</a:t>
            </a:r>
            <a:r>
              <a:rPr lang="zh-CN" altLang="en-US" sz="2800" b="1" smtClean="0">
                <a:ea typeface="华文细黑" pitchFamily="2" charset="-122"/>
              </a:rPr>
              <a:t>”之分</a:t>
            </a:r>
          </a:p>
          <a:p>
            <a:pPr eaLnBrk="1" hangingPunct="1">
              <a:lnSpc>
                <a:spcPct val="80000"/>
              </a:lnSpc>
            </a:pPr>
            <a:r>
              <a:rPr lang="zh-CN" altLang="en-US" sz="2800" b="1" smtClean="0">
                <a:ea typeface="华文细黑" pitchFamily="2" charset="-122"/>
              </a:rPr>
              <a:t>行地址表示是数组中的第几行</a:t>
            </a:r>
            <a:r>
              <a:rPr lang="en-US" altLang="zh-CN" sz="2800" b="1" smtClean="0">
                <a:solidFill>
                  <a:srgbClr val="006600"/>
                </a:solidFill>
                <a:ea typeface="华文细黑" pitchFamily="2" charset="-122"/>
              </a:rPr>
              <a:t>(</a:t>
            </a:r>
            <a:r>
              <a:rPr lang="zh-CN" altLang="en-US" sz="2800" b="1" smtClean="0">
                <a:solidFill>
                  <a:srgbClr val="006600"/>
                </a:solidFill>
                <a:ea typeface="华文细黑" pitchFamily="2" charset="-122"/>
              </a:rPr>
              <a:t>不带下标的数组名</a:t>
            </a:r>
            <a:r>
              <a:rPr lang="en-US" altLang="zh-CN" sz="2800" b="1" smtClean="0">
                <a:solidFill>
                  <a:srgbClr val="006600"/>
                </a:solidFill>
                <a:ea typeface="华文细黑" pitchFamily="2" charset="-122"/>
              </a:rPr>
              <a:t>)</a:t>
            </a:r>
          </a:p>
          <a:p>
            <a:pPr eaLnBrk="1" hangingPunct="1">
              <a:lnSpc>
                <a:spcPct val="80000"/>
              </a:lnSpc>
              <a:buFont typeface="Wingdings 2" pitchFamily="18" charset="2"/>
              <a:buNone/>
            </a:pPr>
            <a:r>
              <a:rPr lang="en-US" altLang="zh-CN" sz="2800" b="1" smtClean="0">
                <a:ea typeface="华文细黑" pitchFamily="2" charset="-122"/>
              </a:rPr>
              <a:t>   </a:t>
            </a:r>
            <a:r>
              <a:rPr lang="zh-CN" altLang="en-US" sz="2800" b="1" smtClean="0">
                <a:ea typeface="华文细黑" pitchFamily="2" charset="-122"/>
              </a:rPr>
              <a:t>行地址  </a:t>
            </a:r>
            <a:r>
              <a:rPr lang="en-US" altLang="zh-CN" sz="2800" b="1" smtClean="0">
                <a:solidFill>
                  <a:srgbClr val="990099"/>
                </a:solidFill>
                <a:ea typeface="华文细黑" pitchFamily="2" charset="-122"/>
              </a:rPr>
              <a:t>a   a+i </a:t>
            </a:r>
          </a:p>
          <a:p>
            <a:pPr eaLnBrk="1" hangingPunct="1">
              <a:lnSpc>
                <a:spcPct val="80000"/>
              </a:lnSpc>
              <a:buFont typeface="Wingdings 2" pitchFamily="18" charset="2"/>
              <a:buNone/>
            </a:pPr>
            <a:r>
              <a:rPr lang="en-US" altLang="zh-CN" sz="2800" b="1" smtClean="0">
                <a:solidFill>
                  <a:srgbClr val="990099"/>
                </a:solidFill>
                <a:ea typeface="华文细黑" pitchFamily="2" charset="-122"/>
              </a:rPr>
              <a:t>    a+1</a:t>
            </a:r>
            <a:r>
              <a:rPr lang="en-US" altLang="zh-CN" sz="2800" b="1" smtClean="0">
                <a:ea typeface="华文细黑" pitchFamily="2" charset="-122"/>
              </a:rPr>
              <a:t> </a:t>
            </a:r>
            <a:r>
              <a:rPr lang="zh-CN" altLang="en-US" sz="2800" b="1" smtClean="0">
                <a:ea typeface="华文细黑" pitchFamily="2" charset="-122"/>
              </a:rPr>
              <a:t>或 </a:t>
            </a:r>
            <a:r>
              <a:rPr lang="en-US" altLang="zh-CN" sz="2800" b="1" smtClean="0">
                <a:solidFill>
                  <a:srgbClr val="990099"/>
                </a:solidFill>
                <a:ea typeface="华文细黑" pitchFamily="2" charset="-122"/>
              </a:rPr>
              <a:t>a-1</a:t>
            </a:r>
            <a:r>
              <a:rPr lang="en-US" altLang="zh-CN" sz="2800" b="1" smtClean="0">
                <a:ea typeface="华文细黑" pitchFamily="2" charset="-122"/>
              </a:rPr>
              <a:t> </a:t>
            </a:r>
            <a:r>
              <a:rPr lang="zh-CN" altLang="en-US" sz="2800" b="1" smtClean="0">
                <a:ea typeface="华文细黑" pitchFamily="2" charset="-122"/>
              </a:rPr>
              <a:t>表示下移或上移一行</a:t>
            </a:r>
          </a:p>
          <a:p>
            <a:pPr eaLnBrk="1" hangingPunct="1">
              <a:lnSpc>
                <a:spcPct val="80000"/>
              </a:lnSpc>
              <a:buFont typeface="Wingdings 2" pitchFamily="18" charset="2"/>
              <a:buNone/>
            </a:pPr>
            <a:r>
              <a:rPr lang="zh-CN" altLang="en-US" sz="2800" b="1" smtClean="0">
                <a:ea typeface="华文细黑" pitchFamily="2" charset="-122"/>
              </a:rPr>
              <a:t>   </a:t>
            </a:r>
          </a:p>
          <a:p>
            <a:pPr eaLnBrk="1" hangingPunct="1">
              <a:lnSpc>
                <a:spcPct val="80000"/>
              </a:lnSpc>
            </a:pPr>
            <a:r>
              <a:rPr lang="zh-CN" altLang="en-US" sz="2800" b="1" smtClean="0">
                <a:ea typeface="华文细黑" pitchFamily="2" charset="-122"/>
              </a:rPr>
              <a:t>列地址指第几个元素的地址</a:t>
            </a:r>
            <a:r>
              <a:rPr lang="en-US" altLang="zh-CN" sz="2800" b="1" smtClean="0">
                <a:solidFill>
                  <a:srgbClr val="006600"/>
                </a:solidFill>
                <a:ea typeface="华文细黑" pitchFamily="2" charset="-122"/>
              </a:rPr>
              <a:t>(</a:t>
            </a:r>
            <a:r>
              <a:rPr lang="zh-CN" altLang="en-US" sz="2800" b="1" smtClean="0">
                <a:solidFill>
                  <a:srgbClr val="006600"/>
                </a:solidFill>
                <a:ea typeface="华文细黑" pitchFamily="2" charset="-122"/>
              </a:rPr>
              <a:t>单下标</a:t>
            </a:r>
            <a:r>
              <a:rPr lang="zh-CN" altLang="en-US" sz="2800" b="1" smtClean="0">
                <a:ea typeface="华文细黑" pitchFamily="2" charset="-122"/>
              </a:rPr>
              <a:t>或</a:t>
            </a:r>
            <a:r>
              <a:rPr lang="zh-CN" altLang="en-US" sz="2800" b="1" smtClean="0">
                <a:solidFill>
                  <a:srgbClr val="006600"/>
                </a:solidFill>
                <a:ea typeface="华文细黑" pitchFamily="2" charset="-122"/>
              </a:rPr>
              <a:t>双下标</a:t>
            </a:r>
            <a:r>
              <a:rPr lang="en-US" altLang="zh-CN" sz="2800" b="1" smtClean="0">
                <a:solidFill>
                  <a:srgbClr val="FF0000"/>
                </a:solidFill>
                <a:ea typeface="华文细黑" pitchFamily="2" charset="-122"/>
              </a:rPr>
              <a:t>+</a:t>
            </a:r>
            <a:r>
              <a:rPr lang="en-US" altLang="zh-CN" sz="2800" b="1" smtClean="0">
                <a:solidFill>
                  <a:srgbClr val="006600"/>
                </a:solidFill>
                <a:ea typeface="华文细黑" pitchFamily="2" charset="-122"/>
              </a:rPr>
              <a:t>&amp;)</a:t>
            </a:r>
          </a:p>
          <a:p>
            <a:pPr eaLnBrk="1" hangingPunct="1">
              <a:lnSpc>
                <a:spcPct val="80000"/>
              </a:lnSpc>
              <a:spcBef>
                <a:spcPct val="60000"/>
              </a:spcBef>
              <a:buFont typeface="Wingdings 2" pitchFamily="18" charset="2"/>
              <a:buNone/>
            </a:pPr>
            <a:r>
              <a:rPr lang="en-US" altLang="zh-CN" sz="2800" b="1" smtClean="0">
                <a:ea typeface="华文细黑" pitchFamily="2" charset="-122"/>
              </a:rPr>
              <a:t>    </a:t>
            </a:r>
            <a:r>
              <a:rPr lang="zh-CN" altLang="en-US" sz="2800" b="1" smtClean="0">
                <a:ea typeface="华文细黑" pitchFamily="2" charset="-122"/>
              </a:rPr>
              <a:t>每行的首地址 </a:t>
            </a:r>
            <a:r>
              <a:rPr lang="en-US" altLang="zh-CN" sz="2800" b="1" smtClean="0">
                <a:solidFill>
                  <a:schemeClr val="tx2"/>
                </a:solidFill>
                <a:ea typeface="华文细黑" pitchFamily="2" charset="-122"/>
              </a:rPr>
              <a:t>a[0]   a[i]    &amp;a[0][0]</a:t>
            </a:r>
            <a:r>
              <a:rPr lang="en-US" altLang="zh-CN" sz="2800" b="1" smtClean="0">
                <a:ea typeface="华文细黑" pitchFamily="2" charset="-122"/>
              </a:rPr>
              <a:t>  </a:t>
            </a:r>
            <a:r>
              <a:rPr lang="zh-CN" altLang="en-US" sz="2800" b="1" smtClean="0">
                <a:ea typeface="华文细黑" pitchFamily="2" charset="-122"/>
              </a:rPr>
              <a:t>都是列地址</a:t>
            </a:r>
          </a:p>
          <a:p>
            <a:pPr eaLnBrk="1" hangingPunct="1">
              <a:lnSpc>
                <a:spcPct val="80000"/>
              </a:lnSpc>
              <a:spcBef>
                <a:spcPct val="60000"/>
              </a:spcBef>
              <a:buFont typeface="Wingdings 2" pitchFamily="18" charset="2"/>
              <a:buNone/>
            </a:pPr>
            <a:r>
              <a:rPr lang="zh-CN" altLang="en-US" sz="2800" b="1" smtClean="0">
                <a:solidFill>
                  <a:srgbClr val="990099"/>
                </a:solidFill>
                <a:ea typeface="华文细黑" pitchFamily="2" charset="-122"/>
              </a:rPr>
              <a:t>    列地址</a:t>
            </a:r>
            <a:r>
              <a:rPr lang="en-US" altLang="zh-CN" sz="2800" b="1" smtClean="0">
                <a:solidFill>
                  <a:srgbClr val="990099"/>
                </a:solidFill>
                <a:ea typeface="华文细黑" pitchFamily="2" charset="-122"/>
              </a:rPr>
              <a:t>+1</a:t>
            </a:r>
            <a:r>
              <a:rPr lang="en-US" altLang="zh-CN" sz="2800" b="1" smtClean="0">
                <a:ea typeface="华文细黑" pitchFamily="2" charset="-122"/>
              </a:rPr>
              <a:t> </a:t>
            </a:r>
            <a:r>
              <a:rPr lang="zh-CN" altLang="en-US" sz="2800" b="1" smtClean="0">
                <a:ea typeface="华文细黑" pitchFamily="2" charset="-122"/>
              </a:rPr>
              <a:t>或 </a:t>
            </a:r>
            <a:r>
              <a:rPr lang="zh-CN" altLang="en-US" sz="2800" b="1" smtClean="0">
                <a:solidFill>
                  <a:srgbClr val="990099"/>
                </a:solidFill>
                <a:ea typeface="华文细黑" pitchFamily="2" charset="-122"/>
              </a:rPr>
              <a:t>列地址</a:t>
            </a:r>
            <a:r>
              <a:rPr lang="en-US" altLang="zh-CN" sz="2800" b="1" smtClean="0">
                <a:solidFill>
                  <a:srgbClr val="990099"/>
                </a:solidFill>
                <a:ea typeface="华文细黑" pitchFamily="2" charset="-122"/>
              </a:rPr>
              <a:t>-1</a:t>
            </a:r>
            <a:r>
              <a:rPr lang="en-US" altLang="zh-CN" sz="2800" b="1" smtClean="0">
                <a:ea typeface="华文细黑" pitchFamily="2" charset="-122"/>
              </a:rPr>
              <a:t> </a:t>
            </a:r>
            <a:r>
              <a:rPr lang="zh-CN" altLang="en-US" sz="2800" b="1" smtClean="0">
                <a:ea typeface="华文细黑" pitchFamily="2" charset="-122"/>
              </a:rPr>
              <a:t>表示左移或右移一位</a:t>
            </a:r>
          </a:p>
          <a:p>
            <a:pPr eaLnBrk="1" hangingPunct="1">
              <a:lnSpc>
                <a:spcPct val="80000"/>
              </a:lnSpc>
              <a:spcBef>
                <a:spcPct val="60000"/>
              </a:spcBef>
              <a:buFont typeface="Wingdings 2" pitchFamily="18" charset="2"/>
              <a:buNone/>
            </a:pPr>
            <a:endParaRPr lang="en-US" altLang="zh-CN" sz="2800" b="1" smtClean="0">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468313" y="0"/>
            <a:ext cx="8226425" cy="1143000"/>
          </a:xfrm>
        </p:spPr>
        <p:txBody>
          <a:bodyPr/>
          <a:lstStyle/>
          <a:p>
            <a:pPr eaLnBrk="1" hangingPunct="1"/>
            <a:r>
              <a:rPr lang="zh-CN" altLang="en-US" smtClean="0"/>
              <a:t>列地址是怎么回事？</a:t>
            </a:r>
          </a:p>
        </p:txBody>
      </p:sp>
      <p:sp>
        <p:nvSpPr>
          <p:cNvPr id="43011" name="Rectangle 3"/>
          <p:cNvSpPr>
            <a:spLocks noGrp="1" noRot="1" noChangeArrowheads="1"/>
          </p:cNvSpPr>
          <p:nvPr>
            <p:ph type="body" sz="half" idx="1"/>
          </p:nvPr>
        </p:nvSpPr>
        <p:spPr>
          <a:xfrm>
            <a:off x="468313" y="1052513"/>
            <a:ext cx="8077200" cy="1081087"/>
          </a:xfrm>
        </p:spPr>
        <p:txBody>
          <a:bodyPr/>
          <a:lstStyle/>
          <a:p>
            <a:pPr eaLnBrk="1" hangingPunct="1">
              <a:lnSpc>
                <a:spcPct val="90000"/>
              </a:lnSpc>
            </a:pPr>
            <a:r>
              <a:rPr lang="zh-CN" altLang="en-US" sz="2000" b="1" smtClean="0">
                <a:ea typeface="华文细黑" pitchFamily="2" charset="-122"/>
              </a:rPr>
              <a:t>列地址： </a:t>
            </a:r>
            <a:r>
              <a:rPr lang="en-US" altLang="zh-CN" sz="2000" b="1" smtClean="0">
                <a:solidFill>
                  <a:srgbClr val="0000FF"/>
                </a:solidFill>
                <a:ea typeface="华文细黑" pitchFamily="2" charset="-122"/>
              </a:rPr>
              <a:t>a[0]   a[i]    &amp;a[0][0]</a:t>
            </a:r>
            <a:r>
              <a:rPr lang="en-US" altLang="zh-CN" sz="2000" b="1" smtClean="0">
                <a:ea typeface="华文细黑" pitchFamily="2" charset="-122"/>
              </a:rPr>
              <a:t>   </a:t>
            </a:r>
            <a:r>
              <a:rPr lang="en-US" altLang="zh-CN" sz="2000" b="1" smtClean="0">
                <a:solidFill>
                  <a:srgbClr val="006600"/>
                </a:solidFill>
                <a:ea typeface="华文细黑" pitchFamily="2" charset="-122"/>
              </a:rPr>
              <a:t>(</a:t>
            </a:r>
            <a:r>
              <a:rPr lang="zh-CN" altLang="en-US" sz="2000" b="1" smtClean="0">
                <a:solidFill>
                  <a:srgbClr val="006600"/>
                </a:solidFill>
                <a:ea typeface="华文细黑" pitchFamily="2" charset="-122"/>
              </a:rPr>
              <a:t>单下标或双下标</a:t>
            </a:r>
            <a:r>
              <a:rPr lang="en-US" altLang="zh-CN" sz="2000" b="1" smtClean="0">
                <a:solidFill>
                  <a:srgbClr val="FF33CC"/>
                </a:solidFill>
                <a:ea typeface="华文细黑" pitchFamily="2" charset="-122"/>
              </a:rPr>
              <a:t>+</a:t>
            </a:r>
            <a:r>
              <a:rPr lang="en-US" altLang="zh-CN" sz="2000" b="1" smtClean="0">
                <a:solidFill>
                  <a:srgbClr val="006600"/>
                </a:solidFill>
                <a:ea typeface="华文细黑" pitchFamily="2" charset="-122"/>
              </a:rPr>
              <a:t>&amp;)</a:t>
            </a:r>
          </a:p>
          <a:p>
            <a:pPr eaLnBrk="1" hangingPunct="1">
              <a:lnSpc>
                <a:spcPct val="90000"/>
              </a:lnSpc>
            </a:pPr>
            <a:r>
              <a:rPr lang="zh-CN" altLang="en-US" sz="2000" b="1" smtClean="0">
                <a:ea typeface="华文细黑" pitchFamily="2" charset="-122"/>
              </a:rPr>
              <a:t>使用列地址时，是将整个二维数组看成同一行。</a:t>
            </a:r>
          </a:p>
          <a:p>
            <a:pPr eaLnBrk="1" hangingPunct="1">
              <a:lnSpc>
                <a:spcPct val="90000"/>
              </a:lnSpc>
            </a:pPr>
            <a:r>
              <a:rPr lang="zh-CN" altLang="en-US" sz="2000" b="1" smtClean="0">
                <a:ea typeface="华文细黑" pitchFamily="2" charset="-122"/>
              </a:rPr>
              <a:t>遍历数组时用单循环实现（将数组元素</a:t>
            </a:r>
            <a:r>
              <a:rPr lang="zh-CN" altLang="en-US" sz="2000" b="1" smtClean="0">
                <a:solidFill>
                  <a:srgbClr val="990099"/>
                </a:solidFill>
                <a:ea typeface="华文细黑" pitchFamily="2" charset="-122"/>
              </a:rPr>
              <a:t>排队</a:t>
            </a:r>
            <a:r>
              <a:rPr lang="zh-CN" altLang="en-US" sz="2000" b="1" smtClean="0">
                <a:ea typeface="华文细黑" pitchFamily="2" charset="-122"/>
              </a:rPr>
              <a:t>处理）</a:t>
            </a:r>
          </a:p>
        </p:txBody>
      </p:sp>
      <p:pic>
        <p:nvPicPr>
          <p:cNvPr id="43012" name="Picture 4" descr="数组与地址"/>
          <p:cNvPicPr>
            <a:picLocks noChangeAspect="1" noChangeArrowheads="1"/>
          </p:cNvPicPr>
          <p:nvPr>
            <p:ph sz="half" idx="2"/>
          </p:nvPr>
        </p:nvPicPr>
        <p:blipFill>
          <a:blip r:embed="rId2"/>
          <a:srcRect/>
          <a:stretch>
            <a:fillRect/>
          </a:stretch>
        </p:blipFill>
        <p:spPr>
          <a:xfrm>
            <a:off x="611188" y="2133600"/>
            <a:ext cx="7777162" cy="4025900"/>
          </a:xfrm>
          <a:noFill/>
        </p:spPr>
      </p:pic>
    </p:spTree>
  </p:cSld>
  <p:clrMapOvr>
    <a:masterClrMapping/>
  </p:clrMapOvr>
  <p:transition/>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57200" y="-100013"/>
            <a:ext cx="8229600" cy="1139826"/>
          </a:xfrm>
        </p:spPr>
        <p:txBody>
          <a:bodyPr/>
          <a:lstStyle/>
          <a:p>
            <a:pPr eaLnBrk="1" hangingPunct="1"/>
            <a:r>
              <a:rPr lang="zh-CN" altLang="en-US" smtClean="0"/>
              <a:t>不妨看一个示例</a:t>
            </a:r>
          </a:p>
        </p:txBody>
      </p:sp>
      <p:sp>
        <p:nvSpPr>
          <p:cNvPr id="44035" name="Rectangle 3"/>
          <p:cNvSpPr>
            <a:spLocks noGrp="1" noRot="1" noChangeArrowheads="1"/>
          </p:cNvSpPr>
          <p:nvPr>
            <p:ph type="body" idx="1"/>
          </p:nvPr>
        </p:nvSpPr>
        <p:spPr>
          <a:xfrm>
            <a:off x="457200" y="1023938"/>
            <a:ext cx="4906963" cy="5789612"/>
          </a:xfrm>
          <a:solidFill>
            <a:srgbClr val="993366"/>
          </a:solidFill>
          <a:ln>
            <a:solidFill>
              <a:srgbClr val="FFFF00"/>
            </a:solidFill>
          </a:ln>
        </p:spPr>
        <p:txBody>
          <a:bodyPr/>
          <a:lstStyle/>
          <a:p>
            <a:pPr eaLnBrk="1" hangingPunct="1">
              <a:buFont typeface="Wingdings 2" pitchFamily="18" charset="2"/>
              <a:buNone/>
            </a:pPr>
            <a:r>
              <a:rPr lang="en-US" altLang="zh-CN" sz="2800" smtClean="0"/>
              <a:t> </a:t>
            </a:r>
            <a:r>
              <a:rPr lang="en-US" altLang="zh-CN" sz="2400" b="1" smtClean="0">
                <a:solidFill>
                  <a:schemeClr val="bg1"/>
                </a:solidFill>
              </a:rPr>
              <a:t>#include &lt;process.h&gt;</a:t>
            </a:r>
          </a:p>
          <a:p>
            <a:pPr eaLnBrk="1" hangingPunct="1">
              <a:buFont typeface="Wingdings 2" pitchFamily="18" charset="2"/>
              <a:buNone/>
            </a:pPr>
            <a:r>
              <a:rPr lang="en-US" altLang="zh-CN" sz="2400" b="1" smtClean="0">
                <a:solidFill>
                  <a:schemeClr val="bg1"/>
                </a:solidFill>
              </a:rPr>
              <a:t> main()</a:t>
            </a:r>
          </a:p>
          <a:p>
            <a:pPr eaLnBrk="1" hangingPunct="1">
              <a:buFont typeface="Wingdings 2" pitchFamily="18" charset="2"/>
              <a:buNone/>
            </a:pPr>
            <a:r>
              <a:rPr lang="en-US" altLang="zh-CN" sz="2400" b="1" smtClean="0">
                <a:solidFill>
                  <a:schemeClr val="bg1"/>
                </a:solidFill>
              </a:rPr>
              <a:t> {</a:t>
            </a:r>
          </a:p>
          <a:p>
            <a:pPr eaLnBrk="1" hangingPunct="1">
              <a:buFont typeface="Wingdings 2" pitchFamily="18" charset="2"/>
              <a:buNone/>
            </a:pPr>
            <a:r>
              <a:rPr lang="en-US" altLang="zh-CN" sz="2400" b="1" smtClean="0">
                <a:solidFill>
                  <a:schemeClr val="bg1"/>
                </a:solidFill>
              </a:rPr>
              <a:t>    int a[3][3]={1,2,3,4,5,6,7,8,9};</a:t>
            </a:r>
          </a:p>
          <a:p>
            <a:pPr eaLnBrk="1" hangingPunct="1">
              <a:buFont typeface="Wingdings 2" pitchFamily="18" charset="2"/>
              <a:buNone/>
            </a:pPr>
            <a:r>
              <a:rPr lang="en-US" altLang="zh-CN" sz="2400" b="1" smtClean="0">
                <a:solidFill>
                  <a:schemeClr val="bg1"/>
                </a:solidFill>
              </a:rPr>
              <a:t>    int *p,i,j=0;</a:t>
            </a:r>
          </a:p>
          <a:p>
            <a:pPr eaLnBrk="1" hangingPunct="1">
              <a:buFont typeface="Wingdings 2" pitchFamily="18" charset="2"/>
              <a:buNone/>
            </a:pPr>
            <a:r>
              <a:rPr lang="en-US" altLang="zh-CN" sz="2400" b="1" smtClean="0">
                <a:solidFill>
                  <a:schemeClr val="bg1"/>
                </a:solidFill>
              </a:rPr>
              <a:t>    system("cls");</a:t>
            </a:r>
          </a:p>
          <a:p>
            <a:pPr eaLnBrk="1" hangingPunct="1">
              <a:buFont typeface="Wingdings 2" pitchFamily="18" charset="2"/>
              <a:buNone/>
            </a:pPr>
            <a:r>
              <a:rPr lang="en-US" altLang="zh-CN" sz="2400" b="1" smtClean="0">
                <a:solidFill>
                  <a:schemeClr val="bg1"/>
                </a:solidFill>
              </a:rPr>
              <a:t>    p=a[0];     </a:t>
            </a:r>
            <a:r>
              <a:rPr lang="en-US" altLang="zh-CN" sz="2400" b="1" smtClean="0">
                <a:solidFill>
                  <a:srgbClr val="00B0F0"/>
                </a:solidFill>
              </a:rPr>
              <a:t>/*p=a*/</a:t>
            </a:r>
          </a:p>
          <a:p>
            <a:pPr eaLnBrk="1" hangingPunct="1">
              <a:buFont typeface="Wingdings 2" pitchFamily="18" charset="2"/>
              <a:buNone/>
            </a:pPr>
            <a:r>
              <a:rPr lang="en-US" altLang="zh-CN" sz="2400" b="1" smtClean="0">
                <a:solidFill>
                  <a:schemeClr val="bg1"/>
                </a:solidFill>
              </a:rPr>
              <a:t> /* for (i=0;i&lt;9;i++) */</a:t>
            </a:r>
          </a:p>
          <a:p>
            <a:pPr eaLnBrk="1" hangingPunct="1">
              <a:buFont typeface="Wingdings 2" pitchFamily="18" charset="2"/>
              <a:buNone/>
            </a:pPr>
            <a:r>
              <a:rPr lang="en-US" altLang="zh-CN" sz="2400" b="1" smtClean="0">
                <a:solidFill>
                  <a:schemeClr val="bg1"/>
                </a:solidFill>
              </a:rPr>
              <a:t>       printf("%d\n",*(a[0]+1));</a:t>
            </a:r>
          </a:p>
          <a:p>
            <a:pPr eaLnBrk="1" hangingPunct="1">
              <a:buFont typeface="Wingdings 2" pitchFamily="18" charset="2"/>
              <a:buNone/>
            </a:pPr>
            <a:r>
              <a:rPr lang="en-US" altLang="zh-CN" sz="2400" b="1" smtClean="0">
                <a:solidFill>
                  <a:schemeClr val="bg1"/>
                </a:solidFill>
              </a:rPr>
              <a:t> }</a:t>
            </a:r>
          </a:p>
        </p:txBody>
      </p:sp>
      <p:sp>
        <p:nvSpPr>
          <p:cNvPr id="44036" name="Text Box 4"/>
          <p:cNvSpPr txBox="1">
            <a:spLocks noChangeArrowheads="1"/>
          </p:cNvSpPr>
          <p:nvPr/>
        </p:nvSpPr>
        <p:spPr bwMode="auto">
          <a:xfrm>
            <a:off x="5703888" y="1719263"/>
            <a:ext cx="2317750" cy="3670300"/>
          </a:xfrm>
          <a:prstGeom prst="rect">
            <a:avLst/>
          </a:prstGeom>
          <a:noFill/>
          <a:ln w="9525">
            <a:noFill/>
            <a:miter lim="800000"/>
            <a:headEnd/>
            <a:tailEnd/>
          </a:ln>
        </p:spPr>
        <p:txBody>
          <a:bodyPr>
            <a:spAutoFit/>
          </a:bodyPr>
          <a:lstStyle/>
          <a:p>
            <a:pPr marL="457200" indent="-457200" algn="ctr"/>
            <a:r>
              <a:rPr lang="en-US" altLang="zh-CN" i="1">
                <a:solidFill>
                  <a:srgbClr val="FF33CC"/>
                </a:solidFill>
                <a:latin typeface="Arial" pitchFamily="34" charset="0"/>
              </a:rPr>
              <a:t>Let’s try</a:t>
            </a:r>
            <a:r>
              <a:rPr lang="en-US" altLang="zh-CN" i="1">
                <a:solidFill>
                  <a:srgbClr val="FF33CC"/>
                </a:solidFill>
                <a:latin typeface="宋体" pitchFamily="2" charset="-122"/>
                <a:ea typeface="宋体" pitchFamily="2" charset="-122"/>
              </a:rPr>
              <a:t>…</a:t>
            </a:r>
            <a:endParaRPr lang="en-US" altLang="zh-CN" i="1">
              <a:solidFill>
                <a:srgbClr val="FF33CC"/>
              </a:solidFill>
              <a:latin typeface="Arial" pitchFamily="34" charset="0"/>
              <a:ea typeface="宋体" pitchFamily="2" charset="-122"/>
            </a:endParaRPr>
          </a:p>
          <a:p>
            <a:pPr marL="457200" indent="-457200"/>
            <a:r>
              <a:rPr lang="en-US" altLang="zh-CN">
                <a:latin typeface="Arial" pitchFamily="34" charset="0"/>
              </a:rPr>
              <a:t>1</a:t>
            </a:r>
            <a:r>
              <a:rPr lang="zh-CN" altLang="en-US">
                <a:latin typeface="Arial" pitchFamily="34" charset="0"/>
              </a:rPr>
              <a:t>、将</a:t>
            </a:r>
            <a:r>
              <a:rPr lang="en-US" altLang="zh-CN">
                <a:latin typeface="Arial" pitchFamily="34" charset="0"/>
              </a:rPr>
              <a:t>a[0]</a:t>
            </a:r>
            <a:r>
              <a:rPr lang="zh-CN" altLang="en-US">
                <a:latin typeface="Arial" pitchFamily="34" charset="0"/>
              </a:rPr>
              <a:t>改为</a:t>
            </a:r>
          </a:p>
          <a:p>
            <a:pPr marL="457200" indent="-457200">
              <a:spcBef>
                <a:spcPct val="70000"/>
              </a:spcBef>
              <a:buClr>
                <a:srgbClr val="990099"/>
              </a:buClr>
              <a:buSzPct val="130000"/>
              <a:buFont typeface="Wingdings" pitchFamily="2" charset="2"/>
              <a:buChar char="F"/>
            </a:pPr>
            <a:r>
              <a:rPr lang="zh-CN" altLang="en-US">
                <a:latin typeface="Arial" pitchFamily="34" charset="0"/>
              </a:rPr>
              <a:t> </a:t>
            </a:r>
            <a:r>
              <a:rPr lang="en-US" altLang="zh-CN">
                <a:latin typeface="Arial" pitchFamily="34" charset="0"/>
              </a:rPr>
              <a:t>a[1]</a:t>
            </a:r>
            <a:r>
              <a:rPr lang="zh-CN" altLang="en-US">
                <a:latin typeface="Arial" pitchFamily="34" charset="0"/>
              </a:rPr>
              <a:t>、</a:t>
            </a:r>
            <a:r>
              <a:rPr lang="en-US" altLang="zh-CN">
                <a:latin typeface="Arial" pitchFamily="34" charset="0"/>
              </a:rPr>
              <a:t>a[2]  </a:t>
            </a:r>
          </a:p>
          <a:p>
            <a:pPr marL="457200" indent="-457200">
              <a:spcBef>
                <a:spcPct val="70000"/>
              </a:spcBef>
              <a:buClr>
                <a:srgbClr val="990099"/>
              </a:buClr>
              <a:buSzPct val="130000"/>
              <a:buFont typeface="Wingdings" pitchFamily="2" charset="2"/>
              <a:buChar char="F"/>
            </a:pPr>
            <a:r>
              <a:rPr lang="en-US" altLang="zh-CN">
                <a:latin typeface="Arial" pitchFamily="34" charset="0"/>
              </a:rPr>
              <a:t> &amp;a[0][0]</a:t>
            </a:r>
          </a:p>
          <a:p>
            <a:pPr marL="457200" indent="-457200">
              <a:spcBef>
                <a:spcPct val="70000"/>
              </a:spcBef>
              <a:buClr>
                <a:srgbClr val="990099"/>
              </a:buClr>
              <a:buSzPct val="130000"/>
              <a:buFont typeface="Wingdings" pitchFamily="2" charset="2"/>
              <a:buChar char="F"/>
            </a:pPr>
            <a:r>
              <a:rPr lang="en-US" altLang="zh-CN">
                <a:latin typeface="Arial" pitchFamily="34" charset="0"/>
              </a:rPr>
              <a:t> a</a:t>
            </a:r>
          </a:p>
          <a:p>
            <a:pPr marL="457200" indent="-457200">
              <a:spcBef>
                <a:spcPct val="70000"/>
              </a:spcBef>
              <a:buClr>
                <a:srgbClr val="99FF33"/>
              </a:buClr>
              <a:buSzPct val="130000"/>
              <a:buFont typeface="Wingdings" pitchFamily="2" charset="2"/>
              <a:buNone/>
            </a:pPr>
            <a:r>
              <a:rPr lang="en-US" altLang="zh-CN">
                <a:latin typeface="Arial" pitchFamily="34" charset="0"/>
              </a:rPr>
              <a:t>2</a:t>
            </a:r>
            <a:r>
              <a:rPr lang="zh-CN" altLang="en-US">
                <a:latin typeface="Arial" pitchFamily="34" charset="0"/>
              </a:rPr>
              <a:t>、将注释标记 去掉</a:t>
            </a:r>
          </a:p>
        </p:txBody>
      </p:sp>
    </p:spTree>
  </p:cSld>
  <p:clrMapOvr>
    <a:masterClrMapping/>
  </p:clrMapOvr>
  <p:transition>
    <p:blinds dir="vert"/>
  </p:transition>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r>
              <a:rPr lang="zh-CN" altLang="en-US" b="1" smtClean="0">
                <a:solidFill>
                  <a:srgbClr val="990099"/>
                </a:solidFill>
              </a:rPr>
              <a:t>行地址又是怎么回事呢？</a:t>
            </a:r>
          </a:p>
        </p:txBody>
      </p:sp>
      <p:sp>
        <p:nvSpPr>
          <p:cNvPr id="45059" name="Rectangle 3"/>
          <p:cNvSpPr>
            <a:spLocks noGrp="1" noRot="1" noChangeArrowheads="1"/>
          </p:cNvSpPr>
          <p:nvPr>
            <p:ph type="body" idx="1"/>
          </p:nvPr>
        </p:nvSpPr>
        <p:spPr>
          <a:xfrm>
            <a:off x="250825" y="1412875"/>
            <a:ext cx="8688388" cy="4497388"/>
          </a:xfrm>
        </p:spPr>
        <p:txBody>
          <a:bodyPr/>
          <a:lstStyle/>
          <a:p>
            <a:pPr eaLnBrk="1" hangingPunct="1">
              <a:lnSpc>
                <a:spcPct val="80000"/>
              </a:lnSpc>
            </a:pPr>
            <a:r>
              <a:rPr lang="zh-CN" altLang="en-US" sz="2400" b="1" smtClean="0">
                <a:ea typeface="华文细黑" pitchFamily="2" charset="-122"/>
              </a:rPr>
              <a:t>行地址：</a:t>
            </a:r>
            <a:r>
              <a:rPr lang="en-US" altLang="zh-CN" sz="2400" b="1" smtClean="0">
                <a:solidFill>
                  <a:srgbClr val="FF33CC"/>
                </a:solidFill>
                <a:ea typeface="华文细黑" pitchFamily="2" charset="-122"/>
              </a:rPr>
              <a:t>a   a+i   </a:t>
            </a:r>
            <a:r>
              <a:rPr lang="zh-CN" altLang="en-US" sz="2400" b="1" smtClean="0">
                <a:solidFill>
                  <a:srgbClr val="006600"/>
                </a:solidFill>
                <a:ea typeface="华文细黑" pitchFamily="2" charset="-122"/>
              </a:rPr>
              <a:t>不带下标的数组名</a:t>
            </a:r>
            <a:r>
              <a:rPr lang="en-US" altLang="zh-CN" sz="2400" b="1" smtClean="0">
                <a:solidFill>
                  <a:srgbClr val="006600"/>
                </a:solidFill>
                <a:ea typeface="华文细黑" pitchFamily="2" charset="-122"/>
              </a:rPr>
              <a:t>)</a:t>
            </a:r>
          </a:p>
          <a:p>
            <a:pPr eaLnBrk="1" hangingPunct="1">
              <a:lnSpc>
                <a:spcPct val="80000"/>
              </a:lnSpc>
            </a:pPr>
            <a:r>
              <a:rPr lang="zh-CN" altLang="en-US" sz="2400" b="1" smtClean="0">
                <a:ea typeface="华文细黑" pitchFamily="2" charset="-122"/>
              </a:rPr>
              <a:t>使用行地址时，是将整个二维数组看成</a:t>
            </a:r>
            <a:r>
              <a:rPr lang="en-US" altLang="zh-CN" sz="2400" b="1" smtClean="0">
                <a:ea typeface="华文细黑" pitchFamily="2" charset="-122"/>
              </a:rPr>
              <a:t>i</a:t>
            </a:r>
            <a:r>
              <a:rPr lang="zh-CN" altLang="en-US" sz="2400" b="1" smtClean="0">
                <a:ea typeface="华文细黑" pitchFamily="2" charset="-122"/>
              </a:rPr>
              <a:t>行</a:t>
            </a:r>
            <a:r>
              <a:rPr lang="en-US" altLang="zh-CN" sz="2400" b="1" smtClean="0">
                <a:ea typeface="华文细黑" pitchFamily="2" charset="-122"/>
              </a:rPr>
              <a:t>j</a:t>
            </a:r>
            <a:r>
              <a:rPr lang="zh-CN" altLang="en-US" sz="2400" b="1" smtClean="0">
                <a:ea typeface="华文细黑" pitchFamily="2" charset="-122"/>
              </a:rPr>
              <a:t>列。</a:t>
            </a:r>
          </a:p>
          <a:p>
            <a:pPr eaLnBrk="1" hangingPunct="1">
              <a:lnSpc>
                <a:spcPct val="80000"/>
              </a:lnSpc>
            </a:pPr>
            <a:r>
              <a:rPr lang="zh-CN" altLang="en-US" sz="2400" b="1" smtClean="0">
                <a:ea typeface="华文细黑" pitchFamily="2" charset="-122"/>
              </a:rPr>
              <a:t>遍历数组时用双循环实现（将数组元素分行列处理）</a:t>
            </a:r>
          </a:p>
          <a:p>
            <a:pPr eaLnBrk="1" hangingPunct="1">
              <a:lnSpc>
                <a:spcPct val="80000"/>
              </a:lnSpc>
            </a:pPr>
            <a:r>
              <a:rPr lang="zh-CN" altLang="en-US" sz="2400" b="1" smtClean="0">
                <a:ea typeface="华文细黑" pitchFamily="2" charset="-122"/>
              </a:rPr>
              <a:t>使用行指针时</a:t>
            </a:r>
            <a:r>
              <a:rPr lang="en-US" altLang="zh-CN" sz="2400" b="1" smtClean="0">
                <a:ea typeface="华文细黑" pitchFamily="2" charset="-122"/>
              </a:rPr>
              <a:t>:</a:t>
            </a:r>
          </a:p>
          <a:p>
            <a:pPr lvl="1" eaLnBrk="1" hangingPunct="1">
              <a:lnSpc>
                <a:spcPct val="80000"/>
              </a:lnSpc>
              <a:buClr>
                <a:srgbClr val="006600"/>
              </a:buClr>
              <a:buFont typeface="Wingdings" pitchFamily="2" charset="2"/>
              <a:buChar char="p"/>
            </a:pPr>
            <a:r>
              <a:rPr lang="en-US" altLang="zh-CN" sz="2000" b="1" smtClean="0">
                <a:solidFill>
                  <a:srgbClr val="FF0000"/>
                </a:solidFill>
                <a:ea typeface="华文细黑" pitchFamily="2" charset="-122"/>
              </a:rPr>
              <a:t> </a:t>
            </a:r>
            <a:r>
              <a:rPr lang="en-US" altLang="zh-CN" sz="2400" b="1" smtClean="0">
                <a:solidFill>
                  <a:srgbClr val="FF0000"/>
                </a:solidFill>
                <a:ea typeface="华文细黑" pitchFamily="2" charset="-122"/>
              </a:rPr>
              <a:t>a</a:t>
            </a:r>
            <a:r>
              <a:rPr lang="en-US" altLang="zh-CN" sz="2400" b="1" smtClean="0">
                <a:ea typeface="华文细黑" pitchFamily="2" charset="-122"/>
              </a:rPr>
              <a:t> </a:t>
            </a:r>
            <a:r>
              <a:rPr lang="zh-CN" altLang="en-US" sz="2400" b="1" smtClean="0">
                <a:ea typeface="华文细黑" pitchFamily="2" charset="-122"/>
              </a:rPr>
              <a:t>表示第</a:t>
            </a:r>
            <a:r>
              <a:rPr lang="en-US" altLang="zh-CN" sz="2400" b="1" smtClean="0">
                <a:ea typeface="华文细黑" pitchFamily="2" charset="-122"/>
              </a:rPr>
              <a:t>0</a:t>
            </a:r>
            <a:r>
              <a:rPr lang="zh-CN" altLang="en-US" sz="2400" b="1" smtClean="0">
                <a:ea typeface="华文细黑" pitchFamily="2" charset="-122"/>
              </a:rPr>
              <a:t>行的行地址</a:t>
            </a:r>
          </a:p>
          <a:p>
            <a:pPr lvl="1" eaLnBrk="1" hangingPunct="1">
              <a:lnSpc>
                <a:spcPct val="80000"/>
              </a:lnSpc>
              <a:buClr>
                <a:srgbClr val="006600"/>
              </a:buClr>
              <a:buFont typeface="Wingdings" pitchFamily="2" charset="2"/>
              <a:buChar char="p"/>
            </a:pPr>
            <a:r>
              <a:rPr lang="zh-CN" altLang="en-US" sz="2400" b="1" smtClean="0">
                <a:ea typeface="华文细黑" pitchFamily="2" charset="-122"/>
              </a:rPr>
              <a:t> </a:t>
            </a:r>
            <a:r>
              <a:rPr lang="en-US" altLang="zh-CN" sz="2400" b="1" smtClean="0">
                <a:solidFill>
                  <a:srgbClr val="FF0000"/>
                </a:solidFill>
                <a:ea typeface="华文细黑" pitchFamily="2" charset="-122"/>
              </a:rPr>
              <a:t>a+i</a:t>
            </a:r>
            <a:r>
              <a:rPr lang="en-US" altLang="zh-CN" sz="2400" b="1" smtClean="0">
                <a:solidFill>
                  <a:srgbClr val="99FF66"/>
                </a:solidFill>
                <a:ea typeface="华文细黑" pitchFamily="2" charset="-122"/>
              </a:rPr>
              <a:t> </a:t>
            </a:r>
            <a:r>
              <a:rPr lang="zh-CN" altLang="en-US" sz="2400" b="1" smtClean="0">
                <a:ea typeface="华文细黑" pitchFamily="2" charset="-122"/>
              </a:rPr>
              <a:t>表示第</a:t>
            </a:r>
            <a:r>
              <a:rPr lang="en-US" altLang="zh-CN" sz="2400" b="1" smtClean="0">
                <a:ea typeface="华文细黑" pitchFamily="2" charset="-122"/>
              </a:rPr>
              <a:t>i</a:t>
            </a:r>
            <a:r>
              <a:rPr lang="zh-CN" altLang="en-US" sz="2400" b="1" smtClean="0">
                <a:ea typeface="华文细黑" pitchFamily="2" charset="-122"/>
              </a:rPr>
              <a:t>行的行地址</a:t>
            </a:r>
          </a:p>
          <a:p>
            <a:pPr lvl="1" eaLnBrk="1" hangingPunct="1">
              <a:lnSpc>
                <a:spcPct val="80000"/>
              </a:lnSpc>
              <a:buClr>
                <a:srgbClr val="006600"/>
              </a:buClr>
              <a:buFont typeface="Wingdings" pitchFamily="2" charset="2"/>
              <a:buChar char="p"/>
            </a:pPr>
            <a:r>
              <a:rPr lang="zh-CN" altLang="en-US" sz="2400" b="1" smtClean="0">
                <a:solidFill>
                  <a:srgbClr val="FF0000"/>
                </a:solidFill>
                <a:ea typeface="华文细黑" pitchFamily="2" charset="-122"/>
              </a:rPr>
              <a:t> *</a:t>
            </a:r>
            <a:r>
              <a:rPr lang="en-US" altLang="zh-CN" sz="2400" b="1" smtClean="0">
                <a:solidFill>
                  <a:srgbClr val="FF0000"/>
                </a:solidFill>
                <a:ea typeface="华文细黑" pitchFamily="2" charset="-122"/>
              </a:rPr>
              <a:t>(a+i)+j</a:t>
            </a:r>
            <a:r>
              <a:rPr lang="en-US" altLang="zh-CN" sz="2400" b="1" smtClean="0">
                <a:solidFill>
                  <a:srgbClr val="99FF66"/>
                </a:solidFill>
                <a:ea typeface="华文细黑" pitchFamily="2" charset="-122"/>
              </a:rPr>
              <a:t> </a:t>
            </a:r>
            <a:r>
              <a:rPr lang="zh-CN" altLang="en-US" sz="2400" b="1" smtClean="0">
                <a:ea typeface="华文细黑" pitchFamily="2" charset="-122"/>
              </a:rPr>
              <a:t>表示第</a:t>
            </a:r>
            <a:r>
              <a:rPr lang="en-US" altLang="zh-CN" sz="2400" b="1" smtClean="0">
                <a:ea typeface="华文细黑" pitchFamily="2" charset="-122"/>
              </a:rPr>
              <a:t>i</a:t>
            </a:r>
            <a:r>
              <a:rPr lang="zh-CN" altLang="en-US" sz="2400" b="1" smtClean="0">
                <a:ea typeface="华文细黑" pitchFamily="2" charset="-122"/>
              </a:rPr>
              <a:t>行第</a:t>
            </a:r>
            <a:r>
              <a:rPr lang="en-US" altLang="zh-CN" sz="2400" b="1" smtClean="0">
                <a:ea typeface="华文细黑" pitchFamily="2" charset="-122"/>
              </a:rPr>
              <a:t>j</a:t>
            </a:r>
            <a:r>
              <a:rPr lang="zh-CN" altLang="en-US" sz="2400" b="1" smtClean="0">
                <a:ea typeface="华文细黑" pitchFamily="2" charset="-122"/>
              </a:rPr>
              <a:t>个元素的地址（</a:t>
            </a:r>
            <a:r>
              <a:rPr lang="en-US" altLang="zh-CN" sz="2400" b="1" smtClean="0">
                <a:ea typeface="华文细黑" pitchFamily="2" charset="-122"/>
              </a:rPr>
              <a:t>=&amp;a[i][j])</a:t>
            </a:r>
          </a:p>
          <a:p>
            <a:pPr eaLnBrk="1" hangingPunct="1">
              <a:lnSpc>
                <a:spcPct val="80000"/>
              </a:lnSpc>
            </a:pPr>
            <a:r>
              <a:rPr lang="zh-CN" altLang="en-US" sz="2400" b="1" smtClean="0">
                <a:ea typeface="华文细黑" pitchFamily="2" charset="-122"/>
              </a:rPr>
              <a:t>行地址本质上是二级地址，通过它取元素值时要多加一次</a:t>
            </a:r>
            <a:r>
              <a:rPr lang="zh-CN" altLang="en-US" sz="2400" b="1" smtClean="0">
                <a:solidFill>
                  <a:srgbClr val="FF0000"/>
                </a:solidFill>
                <a:latin typeface="宋体" pitchFamily="2" charset="-122"/>
              </a:rPr>
              <a:t>*</a:t>
            </a:r>
            <a:r>
              <a:rPr lang="zh-CN" altLang="en-US" sz="2400" b="1" smtClean="0">
                <a:ea typeface="华文细黑" pitchFamily="2" charset="-122"/>
              </a:rPr>
              <a:t>运算。</a:t>
            </a:r>
          </a:p>
          <a:p>
            <a:pPr lvl="1" eaLnBrk="1" hangingPunct="1">
              <a:lnSpc>
                <a:spcPct val="80000"/>
              </a:lnSpc>
              <a:buClr>
                <a:srgbClr val="006600"/>
              </a:buClr>
              <a:buFont typeface="Wingdings" pitchFamily="2" charset="2"/>
              <a:buChar char="p"/>
            </a:pPr>
            <a:r>
              <a:rPr lang="zh-CN" altLang="en-US" sz="2400" b="1" smtClean="0">
                <a:ea typeface="华文细黑" pitchFamily="2" charset="-122"/>
              </a:rPr>
              <a:t> </a:t>
            </a:r>
            <a:r>
              <a:rPr lang="zh-CN" altLang="en-US" sz="2400" b="1" smtClean="0">
                <a:solidFill>
                  <a:srgbClr val="FF0000"/>
                </a:solidFill>
                <a:ea typeface="华文细黑" pitchFamily="2" charset="-122"/>
              </a:rPr>
              <a:t>**</a:t>
            </a:r>
            <a:r>
              <a:rPr lang="en-US" altLang="zh-CN" sz="2400" b="1" smtClean="0">
                <a:solidFill>
                  <a:srgbClr val="FF0000"/>
                </a:solidFill>
                <a:ea typeface="华文细黑" pitchFamily="2" charset="-122"/>
              </a:rPr>
              <a:t>a</a:t>
            </a:r>
            <a:r>
              <a:rPr lang="en-US" altLang="zh-CN" sz="2400" b="1" smtClean="0">
                <a:ea typeface="华文细黑" pitchFamily="2" charset="-122"/>
              </a:rPr>
              <a:t>   </a:t>
            </a:r>
            <a:r>
              <a:rPr lang="zh-CN" altLang="en-US" sz="2400" b="1" smtClean="0">
                <a:ea typeface="华文细黑" pitchFamily="2" charset="-122"/>
              </a:rPr>
              <a:t>表示第</a:t>
            </a:r>
            <a:r>
              <a:rPr lang="en-US" altLang="zh-CN" sz="2400" b="1" smtClean="0">
                <a:ea typeface="华文细黑" pitchFamily="2" charset="-122"/>
              </a:rPr>
              <a:t>0</a:t>
            </a:r>
            <a:r>
              <a:rPr lang="zh-CN" altLang="en-US" sz="2400" b="1" smtClean="0">
                <a:ea typeface="华文细黑" pitchFamily="2" charset="-122"/>
              </a:rPr>
              <a:t>行</a:t>
            </a:r>
            <a:r>
              <a:rPr lang="en-US" altLang="zh-CN" sz="2400" b="1" smtClean="0">
                <a:ea typeface="华文细黑" pitchFamily="2" charset="-122"/>
              </a:rPr>
              <a:t>0</a:t>
            </a:r>
            <a:r>
              <a:rPr lang="zh-CN" altLang="en-US" sz="2400" b="1" smtClean="0">
                <a:ea typeface="华文细黑" pitchFamily="2" charset="-122"/>
              </a:rPr>
              <a:t>列元素值（</a:t>
            </a:r>
            <a:r>
              <a:rPr lang="en-US" altLang="zh-CN" sz="2400" b="1" smtClean="0">
                <a:ea typeface="华文细黑" pitchFamily="2" charset="-122"/>
              </a:rPr>
              <a:t>=a[0][0])</a:t>
            </a:r>
            <a:r>
              <a:rPr lang="zh-CN" altLang="en-US" sz="2400" b="1" smtClean="0">
                <a:ea typeface="华文细黑" pitchFamily="2" charset="-122"/>
              </a:rPr>
              <a:t>； </a:t>
            </a:r>
          </a:p>
          <a:p>
            <a:pPr lvl="1" eaLnBrk="1" hangingPunct="1">
              <a:lnSpc>
                <a:spcPct val="80000"/>
              </a:lnSpc>
              <a:buClr>
                <a:srgbClr val="006600"/>
              </a:buClr>
              <a:buFont typeface="Wingdings" pitchFamily="2" charset="2"/>
              <a:buChar char="p"/>
            </a:pPr>
            <a:r>
              <a:rPr lang="zh-CN" altLang="en-US" sz="2400" b="1" smtClean="0">
                <a:ea typeface="华文细黑" pitchFamily="2" charset="-122"/>
              </a:rPr>
              <a:t> </a:t>
            </a:r>
            <a:r>
              <a:rPr lang="zh-CN" altLang="en-US" sz="2400" b="1" smtClean="0">
                <a:solidFill>
                  <a:srgbClr val="FF0000"/>
                </a:solidFill>
                <a:ea typeface="华文细黑" pitchFamily="2" charset="-122"/>
              </a:rPr>
              <a:t>*</a:t>
            </a:r>
            <a:r>
              <a:rPr lang="en-US" altLang="zh-CN" sz="2400" b="1" smtClean="0">
                <a:solidFill>
                  <a:srgbClr val="FF0000"/>
                </a:solidFill>
                <a:ea typeface="华文细黑" pitchFamily="2" charset="-122"/>
              </a:rPr>
              <a:t>(*(a+i))</a:t>
            </a:r>
            <a:r>
              <a:rPr lang="en-US" altLang="zh-CN" sz="2400" b="1" smtClean="0">
                <a:ea typeface="华文细黑" pitchFamily="2" charset="-122"/>
              </a:rPr>
              <a:t>   </a:t>
            </a:r>
            <a:r>
              <a:rPr lang="zh-CN" altLang="en-US" sz="2400" b="1" smtClean="0">
                <a:ea typeface="华文细黑" pitchFamily="2" charset="-122"/>
              </a:rPr>
              <a:t>表示第</a:t>
            </a:r>
            <a:r>
              <a:rPr lang="en-US" altLang="zh-CN" sz="2400" b="1" smtClean="0">
                <a:ea typeface="华文细黑" pitchFamily="2" charset="-122"/>
              </a:rPr>
              <a:t>i</a:t>
            </a:r>
            <a:r>
              <a:rPr lang="zh-CN" altLang="en-US" sz="2400" b="1" smtClean="0">
                <a:ea typeface="华文细黑" pitchFamily="2" charset="-122"/>
              </a:rPr>
              <a:t>行第</a:t>
            </a:r>
            <a:r>
              <a:rPr lang="en-US" altLang="zh-CN" sz="2400" b="1" smtClean="0">
                <a:ea typeface="华文细黑" pitchFamily="2" charset="-122"/>
              </a:rPr>
              <a:t>0</a:t>
            </a:r>
            <a:r>
              <a:rPr lang="zh-CN" altLang="en-US" sz="2400" b="1" smtClean="0">
                <a:ea typeface="华文细黑" pitchFamily="2" charset="-122"/>
              </a:rPr>
              <a:t>列元素值</a:t>
            </a:r>
            <a:r>
              <a:rPr lang="en-US" altLang="zh-CN" sz="2400" b="1" smtClean="0">
                <a:ea typeface="华文细黑" pitchFamily="2" charset="-122"/>
              </a:rPr>
              <a:t>(=a[i][0]);</a:t>
            </a:r>
          </a:p>
          <a:p>
            <a:pPr lvl="1" eaLnBrk="1" hangingPunct="1">
              <a:lnSpc>
                <a:spcPct val="80000"/>
              </a:lnSpc>
              <a:buClr>
                <a:srgbClr val="006600"/>
              </a:buClr>
              <a:buFont typeface="Wingdings" pitchFamily="2" charset="2"/>
              <a:buChar char="p"/>
            </a:pPr>
            <a:r>
              <a:rPr lang="en-US" altLang="zh-CN" sz="2400" b="1" smtClean="0">
                <a:ea typeface="华文细黑" pitchFamily="2" charset="-122"/>
              </a:rPr>
              <a:t> </a:t>
            </a:r>
            <a:r>
              <a:rPr lang="en-US" altLang="zh-CN" sz="2400" b="1" smtClean="0">
                <a:solidFill>
                  <a:srgbClr val="FF0000"/>
                </a:solidFill>
                <a:ea typeface="华文细黑" pitchFamily="2" charset="-122"/>
              </a:rPr>
              <a:t>*(*(a+i)+j)</a:t>
            </a:r>
            <a:r>
              <a:rPr lang="en-US" altLang="zh-CN" sz="2400" b="1" smtClean="0">
                <a:ea typeface="华文细黑" pitchFamily="2" charset="-122"/>
              </a:rPr>
              <a:t>  </a:t>
            </a:r>
            <a:r>
              <a:rPr lang="zh-CN" altLang="en-US" sz="2400" b="1" smtClean="0">
                <a:ea typeface="华文细黑" pitchFamily="2" charset="-122"/>
              </a:rPr>
              <a:t>表示第</a:t>
            </a:r>
            <a:r>
              <a:rPr lang="en-US" altLang="zh-CN" sz="2400" b="1" smtClean="0">
                <a:ea typeface="华文细黑" pitchFamily="2" charset="-122"/>
              </a:rPr>
              <a:t>i</a:t>
            </a:r>
            <a:r>
              <a:rPr lang="zh-CN" altLang="en-US" sz="2400" b="1" smtClean="0">
                <a:ea typeface="华文细黑" pitchFamily="2" charset="-122"/>
              </a:rPr>
              <a:t>行第</a:t>
            </a:r>
            <a:r>
              <a:rPr lang="en-US" altLang="zh-CN" sz="2400" b="1" smtClean="0">
                <a:ea typeface="华文细黑" pitchFamily="2" charset="-122"/>
              </a:rPr>
              <a:t>j</a:t>
            </a:r>
            <a:r>
              <a:rPr lang="zh-CN" altLang="en-US" sz="2400" b="1" smtClean="0">
                <a:ea typeface="华文细黑" pitchFamily="2" charset="-122"/>
              </a:rPr>
              <a:t>列元素值</a:t>
            </a:r>
            <a:r>
              <a:rPr lang="en-US" altLang="zh-CN" sz="2400" b="1" smtClean="0">
                <a:ea typeface="华文细黑" pitchFamily="2" charset="-122"/>
              </a:rPr>
              <a:t>(=a[i][j])</a:t>
            </a:r>
            <a:r>
              <a:rPr lang="zh-CN" altLang="en-US" sz="2400" b="1" smtClean="0">
                <a:ea typeface="华文细黑" pitchFamily="2" charset="-122"/>
              </a:rPr>
              <a:t>。</a:t>
            </a:r>
          </a:p>
          <a:p>
            <a:pPr eaLnBrk="1" hangingPunct="1">
              <a:lnSpc>
                <a:spcPct val="80000"/>
              </a:lnSpc>
              <a:buClr>
                <a:srgbClr val="99FF66"/>
              </a:buClr>
              <a:buFont typeface="Wingdings" pitchFamily="2" charset="2"/>
              <a:buChar char="p"/>
            </a:pPr>
            <a:endParaRPr lang="zh-CN" altLang="en-US" sz="2400" b="1" smtClean="0">
              <a:ea typeface="华文细黑" pitchFamily="2" charset="-122"/>
            </a:endParaRPr>
          </a:p>
          <a:p>
            <a:pPr eaLnBrk="1" hangingPunct="1">
              <a:lnSpc>
                <a:spcPct val="80000"/>
              </a:lnSpc>
              <a:buFont typeface="Wingdings 2" pitchFamily="18" charset="2"/>
              <a:buNone/>
            </a:pPr>
            <a:endParaRPr lang="zh-CN" altLang="en-US" sz="2400" b="1" smtClean="0">
              <a:ea typeface="华文细黑" pitchFamily="2" charset="-122"/>
            </a:endParaRPr>
          </a:p>
          <a:p>
            <a:pPr eaLnBrk="1" hangingPunct="1">
              <a:lnSpc>
                <a:spcPct val="80000"/>
              </a:lnSpc>
              <a:buFont typeface="Wingdings 2" pitchFamily="18" charset="2"/>
              <a:buNone/>
            </a:pPr>
            <a:endParaRPr lang="zh-CN" altLang="en-US" sz="2400" b="1" smtClean="0">
              <a:ea typeface="华文细黑" pitchFamily="2" charset="-122"/>
            </a:endParaRPr>
          </a:p>
          <a:p>
            <a:pPr eaLnBrk="1" hangingPunct="1">
              <a:lnSpc>
                <a:spcPct val="80000"/>
              </a:lnSpc>
            </a:pPr>
            <a:endParaRPr lang="zh-CN" altLang="en-US" sz="2800" b="1" smtClean="0">
              <a:solidFill>
                <a:srgbClr val="FFFF00"/>
              </a:solidFill>
              <a:ea typeface="华文细黑" pitchFamily="2" charset="-122"/>
            </a:endParaRPr>
          </a:p>
          <a:p>
            <a:pPr eaLnBrk="1" hangingPunct="1">
              <a:lnSpc>
                <a:spcPct val="80000"/>
              </a:lnSpc>
            </a:pPr>
            <a:endParaRPr lang="zh-CN" altLang="en-US" sz="2800" b="1" smtClean="0">
              <a:solidFill>
                <a:srgbClr val="FFFF00"/>
              </a:solidFill>
              <a:ea typeface="华文细黑" pitchFamily="2" charset="-122"/>
            </a:endParaRPr>
          </a:p>
          <a:p>
            <a:pPr eaLnBrk="1" hangingPunct="1">
              <a:lnSpc>
                <a:spcPct val="80000"/>
              </a:lnSpc>
            </a:pPr>
            <a:endParaRPr lang="en-US" altLang="zh-CN" sz="2800" smtClean="0">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zh-CN" altLang="en-US" smtClean="0"/>
              <a:t>看两个例子</a:t>
            </a:r>
          </a:p>
        </p:txBody>
      </p:sp>
      <p:sp>
        <p:nvSpPr>
          <p:cNvPr id="46083" name="Rectangle 3"/>
          <p:cNvSpPr>
            <a:spLocks noGrp="1" noRot="1" noChangeArrowheads="1"/>
          </p:cNvSpPr>
          <p:nvPr>
            <p:ph type="body" sz="half" idx="1"/>
          </p:nvPr>
        </p:nvSpPr>
        <p:spPr>
          <a:xfrm>
            <a:off x="395288" y="1412875"/>
            <a:ext cx="4102100" cy="5257800"/>
          </a:xfrm>
          <a:solidFill>
            <a:srgbClr val="800080"/>
          </a:solidFill>
          <a:ln>
            <a:solidFill>
              <a:srgbClr val="FFFF00"/>
            </a:solidFill>
          </a:ln>
        </p:spPr>
        <p:txBody>
          <a:bodyPr/>
          <a:lstStyle/>
          <a:p>
            <a:pPr eaLnBrk="1" hangingPunct="1">
              <a:lnSpc>
                <a:spcPct val="90000"/>
              </a:lnSpc>
              <a:buFont typeface="Wingdings 2" pitchFamily="18" charset="2"/>
              <a:buNone/>
            </a:pPr>
            <a:r>
              <a:rPr lang="en-US" altLang="zh-CN" sz="2000" smtClean="0"/>
              <a:t> </a:t>
            </a:r>
            <a:r>
              <a:rPr lang="en-US" altLang="zh-CN" sz="2000" b="1" smtClean="0">
                <a:solidFill>
                  <a:schemeClr val="bg1"/>
                </a:solidFill>
              </a:rPr>
              <a:t>#include &lt;process.h&gt;</a:t>
            </a:r>
          </a:p>
          <a:p>
            <a:pPr eaLnBrk="1" hangingPunct="1">
              <a:lnSpc>
                <a:spcPct val="90000"/>
              </a:lnSpc>
              <a:buFont typeface="Wingdings 2" pitchFamily="18" charset="2"/>
              <a:buNone/>
            </a:pPr>
            <a:r>
              <a:rPr lang="en-US" altLang="zh-CN" sz="2000" b="1" smtClean="0">
                <a:solidFill>
                  <a:schemeClr val="bg1"/>
                </a:solidFill>
              </a:rPr>
              <a:t> main()</a:t>
            </a:r>
          </a:p>
          <a:p>
            <a:pPr eaLnBrk="1" hangingPunct="1">
              <a:lnSpc>
                <a:spcPct val="90000"/>
              </a:lnSpc>
              <a:buFont typeface="Wingdings 2" pitchFamily="18" charset="2"/>
              <a:buNone/>
            </a:pPr>
            <a:r>
              <a:rPr lang="en-US" altLang="zh-CN" sz="2000" b="1" smtClean="0">
                <a:solidFill>
                  <a:schemeClr val="bg1"/>
                </a:solidFill>
              </a:rPr>
              <a:t> {</a:t>
            </a:r>
          </a:p>
          <a:p>
            <a:pPr eaLnBrk="1" hangingPunct="1">
              <a:lnSpc>
                <a:spcPct val="90000"/>
              </a:lnSpc>
              <a:buFont typeface="Wingdings 2" pitchFamily="18" charset="2"/>
              <a:buNone/>
            </a:pPr>
            <a:r>
              <a:rPr lang="en-US" altLang="zh-CN" sz="2000" b="1" smtClean="0">
                <a:solidFill>
                  <a:schemeClr val="bg1"/>
                </a:solidFill>
              </a:rPr>
              <a:t>    int a[3][3]={1,2,3,4,5,6,7,8,9};</a:t>
            </a:r>
          </a:p>
          <a:p>
            <a:pPr eaLnBrk="1" hangingPunct="1">
              <a:lnSpc>
                <a:spcPct val="90000"/>
              </a:lnSpc>
              <a:buFont typeface="Wingdings 2" pitchFamily="18" charset="2"/>
              <a:buNone/>
            </a:pPr>
            <a:r>
              <a:rPr lang="en-US" altLang="zh-CN" sz="2000" b="1" smtClean="0">
                <a:solidFill>
                  <a:schemeClr val="bg1"/>
                </a:solidFill>
              </a:rPr>
              <a:t>    int *p,i;</a:t>
            </a:r>
          </a:p>
          <a:p>
            <a:pPr eaLnBrk="1" hangingPunct="1">
              <a:lnSpc>
                <a:spcPct val="90000"/>
              </a:lnSpc>
              <a:buFont typeface="Wingdings 2" pitchFamily="18" charset="2"/>
              <a:buNone/>
            </a:pPr>
            <a:r>
              <a:rPr lang="en-US" altLang="zh-CN" sz="2000" b="1" smtClean="0">
                <a:solidFill>
                  <a:schemeClr val="bg1"/>
                </a:solidFill>
              </a:rPr>
              <a:t>    system("cls");</a:t>
            </a:r>
          </a:p>
          <a:p>
            <a:pPr eaLnBrk="1" hangingPunct="1">
              <a:lnSpc>
                <a:spcPct val="90000"/>
              </a:lnSpc>
              <a:buFont typeface="Wingdings 2" pitchFamily="18" charset="2"/>
              <a:buNone/>
            </a:pPr>
            <a:r>
              <a:rPr lang="en-US" altLang="zh-CN" sz="2000" b="1" smtClean="0">
                <a:solidFill>
                  <a:schemeClr val="bg1"/>
                </a:solidFill>
              </a:rPr>
              <a:t>    p=a[0];</a:t>
            </a:r>
          </a:p>
          <a:p>
            <a:pPr eaLnBrk="1" hangingPunct="1">
              <a:lnSpc>
                <a:spcPct val="90000"/>
              </a:lnSpc>
              <a:buFont typeface="Wingdings 2" pitchFamily="18" charset="2"/>
              <a:buNone/>
            </a:pPr>
            <a:r>
              <a:rPr lang="en-US" altLang="zh-CN" sz="2000" b="1" smtClean="0">
                <a:solidFill>
                  <a:schemeClr val="bg1"/>
                </a:solidFill>
              </a:rPr>
              <a:t>    for (i=0;i&lt;3;i++)</a:t>
            </a:r>
          </a:p>
          <a:p>
            <a:pPr eaLnBrk="1" hangingPunct="1">
              <a:lnSpc>
                <a:spcPct val="90000"/>
              </a:lnSpc>
              <a:buFont typeface="Wingdings 2" pitchFamily="18" charset="2"/>
              <a:buNone/>
            </a:pPr>
            <a:r>
              <a:rPr lang="en-US" altLang="zh-CN" sz="2000" b="1" smtClean="0">
                <a:solidFill>
                  <a:schemeClr val="bg1"/>
                </a:solidFill>
              </a:rPr>
              <a:t>   {    printf("%d ",a+i);</a:t>
            </a:r>
          </a:p>
          <a:p>
            <a:pPr eaLnBrk="1" hangingPunct="1">
              <a:lnSpc>
                <a:spcPct val="90000"/>
              </a:lnSpc>
              <a:buFont typeface="Wingdings 2" pitchFamily="18" charset="2"/>
              <a:buNone/>
            </a:pPr>
            <a:r>
              <a:rPr lang="en-US" altLang="zh-CN" sz="2000" b="1" smtClean="0">
                <a:solidFill>
                  <a:schemeClr val="bg1"/>
                </a:solidFill>
              </a:rPr>
              <a:t>        printf("%d %d  %d\n",</a:t>
            </a:r>
          </a:p>
          <a:p>
            <a:pPr eaLnBrk="1" hangingPunct="1">
              <a:lnSpc>
                <a:spcPct val="90000"/>
              </a:lnSpc>
              <a:buFont typeface="Wingdings 2" pitchFamily="18" charset="2"/>
              <a:buNone/>
            </a:pPr>
            <a:r>
              <a:rPr lang="en-US" altLang="zh-CN" sz="2000" b="1" smtClean="0">
                <a:solidFill>
                  <a:schemeClr val="bg1"/>
                </a:solidFill>
              </a:rPr>
              <a:t>            &amp;a[i][0],&amp;a[i][1],&amp;a[i][2]);</a:t>
            </a:r>
          </a:p>
          <a:p>
            <a:pPr eaLnBrk="1" hangingPunct="1">
              <a:lnSpc>
                <a:spcPct val="90000"/>
              </a:lnSpc>
              <a:buFont typeface="Wingdings 2" pitchFamily="18" charset="2"/>
              <a:buNone/>
            </a:pPr>
            <a:r>
              <a:rPr lang="en-US" altLang="zh-CN" sz="2000" b="1" smtClean="0">
                <a:solidFill>
                  <a:schemeClr val="bg1"/>
                </a:solidFill>
              </a:rPr>
              <a:t>   }</a:t>
            </a:r>
          </a:p>
          <a:p>
            <a:pPr eaLnBrk="1" hangingPunct="1">
              <a:lnSpc>
                <a:spcPct val="90000"/>
              </a:lnSpc>
              <a:buFont typeface="Wingdings 2" pitchFamily="18" charset="2"/>
              <a:buNone/>
            </a:pPr>
            <a:r>
              <a:rPr lang="en-US" altLang="zh-CN" sz="2000" b="1" smtClean="0">
                <a:solidFill>
                  <a:schemeClr val="bg1"/>
                </a:solidFill>
              </a:rPr>
              <a:t> }</a:t>
            </a:r>
          </a:p>
        </p:txBody>
      </p:sp>
      <p:graphicFrame>
        <p:nvGraphicFramePr>
          <p:cNvPr id="95275" name="Group 43"/>
          <p:cNvGraphicFramePr>
            <a:graphicFrameLocks noGrp="1"/>
          </p:cNvGraphicFramePr>
          <p:nvPr>
            <p:ph sz="half" idx="2"/>
          </p:nvPr>
        </p:nvGraphicFramePr>
        <p:xfrm>
          <a:off x="4572000" y="1557338"/>
          <a:ext cx="4110038" cy="4538663"/>
        </p:xfrm>
        <a:graphic>
          <a:graphicData uri="http://schemas.openxmlformats.org/drawingml/2006/table">
            <a:tbl>
              <a:tblPr/>
              <a:tblGrid>
                <a:gridCol w="1082675"/>
                <a:gridCol w="1004888"/>
                <a:gridCol w="1012825"/>
                <a:gridCol w="1009650"/>
              </a:tblGrid>
              <a:tr h="153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00FF"/>
                          </a:solidFill>
                          <a:effectLst/>
                          <a:latin typeface="Arial" charset="0"/>
                          <a:ea typeface="宋体" pitchFamily="2" charset="-122"/>
                        </a:rPr>
                        <a:t>0</a:t>
                      </a:r>
                      <a:r>
                        <a:rPr kumimoji="0" lang="zh-CN" altLang="en-US" sz="2400" b="0" i="0" u="none" strike="noStrike" cap="none" normalizeH="0" baseline="0" smtClean="0">
                          <a:ln>
                            <a:noFill/>
                          </a:ln>
                          <a:solidFill>
                            <a:srgbClr val="0000FF"/>
                          </a:solidFill>
                          <a:effectLst/>
                          <a:latin typeface="Arial" charset="0"/>
                          <a:ea typeface="华文细黑" pitchFamily="2" charset="-122"/>
                        </a:rPr>
                        <a:t>行</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chemeClr val="tx1"/>
                          </a:solidFill>
                          <a:effectLst/>
                          <a:latin typeface="Arial" charset="0"/>
                          <a:ea typeface="宋体" pitchFamily="2" charset="-122"/>
                        </a:rPr>
                        <a:t>-64</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1</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-64</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-62</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 3</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-60</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0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00FF"/>
                          </a:solidFill>
                          <a:effectLst/>
                          <a:latin typeface="Arial" charset="0"/>
                          <a:ea typeface="宋体" pitchFamily="2" charset="-122"/>
                        </a:rPr>
                        <a:t>1</a:t>
                      </a:r>
                      <a:r>
                        <a:rPr kumimoji="0" lang="zh-CN" altLang="en-US" sz="2400" b="0" i="0" u="none" strike="noStrike" cap="none" normalizeH="0" baseline="0" smtClean="0">
                          <a:ln>
                            <a:noFill/>
                          </a:ln>
                          <a:solidFill>
                            <a:srgbClr val="0000FF"/>
                          </a:solidFill>
                          <a:effectLst/>
                          <a:latin typeface="Arial" charset="0"/>
                          <a:ea typeface="华文细黑" pitchFamily="2" charset="-122"/>
                        </a:rPr>
                        <a:t>行</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chemeClr val="tx1"/>
                          </a:solidFill>
                          <a:effectLst/>
                          <a:latin typeface="Arial" charset="0"/>
                          <a:ea typeface="宋体" pitchFamily="2" charset="-122"/>
                        </a:rPr>
                        <a:t>-58</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99FF66"/>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4</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-58</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5</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-56</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99FF66"/>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6</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-54</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00FF"/>
                          </a:solidFill>
                          <a:effectLst/>
                          <a:latin typeface="Arial" charset="0"/>
                          <a:ea typeface="宋体" pitchFamily="2" charset="-122"/>
                        </a:rPr>
                        <a:t>2</a:t>
                      </a:r>
                      <a:r>
                        <a:rPr kumimoji="0" lang="zh-CN" altLang="en-US" sz="2400" b="0" i="0" u="none" strike="noStrike" cap="none" normalizeH="0" baseline="0" smtClean="0">
                          <a:ln>
                            <a:noFill/>
                          </a:ln>
                          <a:solidFill>
                            <a:srgbClr val="0000FF"/>
                          </a:solidFill>
                          <a:effectLst/>
                          <a:latin typeface="Arial" charset="0"/>
                          <a:ea typeface="华文细黑" pitchFamily="2" charset="-122"/>
                        </a:rPr>
                        <a:t>行</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chemeClr val="tx1"/>
                          </a:solidFill>
                          <a:effectLst/>
                          <a:latin typeface="Arial" charset="0"/>
                          <a:ea typeface="宋体" pitchFamily="2" charset="-122"/>
                        </a:rPr>
                        <a:t>-52</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99FF66"/>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7</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-52</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8</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-50</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en-US" altLang="zh-CN" sz="2400" b="0" i="0" u="none" strike="noStrike" cap="none" normalizeH="0" baseline="0" smtClean="0">
                          <a:ln>
                            <a:noFill/>
                          </a:ln>
                          <a:solidFill>
                            <a:srgbClr val="006600"/>
                          </a:solidFill>
                          <a:effectLst/>
                          <a:latin typeface="Arial" charset="0"/>
                          <a:ea typeface="宋体" pitchFamily="2" charset="-122"/>
                        </a:rPr>
                        <a:t>9</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-48</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FFD0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270" name="Text Box 38"/>
          <p:cNvSpPr txBox="1">
            <a:spLocks noChangeArrowheads="1"/>
          </p:cNvSpPr>
          <p:nvPr/>
        </p:nvSpPr>
        <p:spPr bwMode="auto">
          <a:xfrm>
            <a:off x="1187450" y="5445125"/>
            <a:ext cx="3505200" cy="831850"/>
          </a:xfrm>
          <a:prstGeom prst="rect">
            <a:avLst/>
          </a:prstGeom>
          <a:solidFill>
            <a:srgbClr val="FFFF00"/>
          </a:solidFill>
          <a:ln w="9525">
            <a:solidFill>
              <a:srgbClr val="FF6600"/>
            </a:solidFill>
            <a:miter lim="800000"/>
            <a:headEnd/>
            <a:tailEnd/>
          </a:ln>
        </p:spPr>
        <p:txBody>
          <a:bodyPr wrap="none">
            <a:spAutoFit/>
          </a:bodyPr>
          <a:lstStyle/>
          <a:p>
            <a:r>
              <a:rPr lang="zh-CN" altLang="en-US">
                <a:solidFill>
                  <a:srgbClr val="A50021"/>
                </a:solidFill>
                <a:latin typeface="Arial" pitchFamily="34" charset="0"/>
              </a:rPr>
              <a:t>改成</a:t>
            </a:r>
            <a:r>
              <a:rPr lang="zh-CN" altLang="en-US">
                <a:solidFill>
                  <a:srgbClr val="A50021"/>
                </a:solidFill>
                <a:latin typeface="宋体" pitchFamily="2" charset="-122"/>
                <a:ea typeface="宋体" pitchFamily="2" charset="-122"/>
              </a:rPr>
              <a:t>*</a:t>
            </a:r>
            <a:r>
              <a:rPr lang="en-US" altLang="zh-CN">
                <a:solidFill>
                  <a:srgbClr val="A50021"/>
                </a:solidFill>
                <a:latin typeface="Arial" pitchFamily="34" charset="0"/>
              </a:rPr>
              <a:t>(a+i)</a:t>
            </a:r>
            <a:r>
              <a:rPr lang="zh-CN" altLang="en-US">
                <a:solidFill>
                  <a:srgbClr val="A50021"/>
                </a:solidFill>
                <a:latin typeface="Arial" pitchFamily="34" charset="0"/>
              </a:rPr>
              <a:t>、</a:t>
            </a:r>
            <a:r>
              <a:rPr lang="en-US" altLang="zh-CN">
                <a:solidFill>
                  <a:srgbClr val="A50021"/>
                </a:solidFill>
                <a:latin typeface="Arial" pitchFamily="34" charset="0"/>
              </a:rPr>
              <a:t>a[i]</a:t>
            </a:r>
            <a:r>
              <a:rPr lang="zh-CN" altLang="en-US">
                <a:solidFill>
                  <a:srgbClr val="A50021"/>
                </a:solidFill>
                <a:latin typeface="Arial" pitchFamily="34" charset="0"/>
              </a:rPr>
              <a:t>分别试试</a:t>
            </a:r>
          </a:p>
          <a:p>
            <a:r>
              <a:rPr lang="zh-CN" altLang="en-US">
                <a:solidFill>
                  <a:srgbClr val="A50021"/>
                </a:solidFill>
                <a:latin typeface="Arial" pitchFamily="34" charset="0"/>
              </a:rPr>
              <a:t>再把</a:t>
            </a:r>
            <a:r>
              <a:rPr lang="en-US" altLang="zh-CN">
                <a:solidFill>
                  <a:srgbClr val="A50021"/>
                </a:solidFill>
                <a:latin typeface="Arial" pitchFamily="34" charset="0"/>
              </a:rPr>
              <a:t>%d</a:t>
            </a:r>
            <a:r>
              <a:rPr lang="zh-CN" altLang="en-US">
                <a:solidFill>
                  <a:srgbClr val="A50021"/>
                </a:solidFill>
                <a:latin typeface="Arial" pitchFamily="34" charset="0"/>
              </a:rPr>
              <a:t>改为</a:t>
            </a:r>
            <a:r>
              <a:rPr lang="en-US" altLang="zh-CN">
                <a:solidFill>
                  <a:srgbClr val="A50021"/>
                </a:solidFill>
                <a:latin typeface="Arial" pitchFamily="34" charset="0"/>
              </a:rPr>
              <a:t>%p</a:t>
            </a:r>
            <a:r>
              <a:rPr lang="zh-CN" altLang="en-US">
                <a:solidFill>
                  <a:srgbClr val="A50021"/>
                </a:solidFill>
                <a:latin typeface="Arial" pitchFamily="34" charset="0"/>
              </a:rPr>
              <a:t>试试</a:t>
            </a:r>
          </a:p>
        </p:txBody>
      </p:sp>
      <p:sp>
        <p:nvSpPr>
          <p:cNvPr id="95271" name="Line 39"/>
          <p:cNvSpPr>
            <a:spLocks noChangeShapeType="1"/>
          </p:cNvSpPr>
          <p:nvPr/>
        </p:nvSpPr>
        <p:spPr bwMode="auto">
          <a:xfrm>
            <a:off x="2482850" y="4437063"/>
            <a:ext cx="576263" cy="0"/>
          </a:xfrm>
          <a:prstGeom prst="line">
            <a:avLst/>
          </a:prstGeom>
          <a:noFill/>
          <a:ln w="19050">
            <a:solidFill>
              <a:schemeClr val="accent1">
                <a:lumMod val="75000"/>
              </a:schemeClr>
            </a:solidFill>
            <a:round/>
            <a:headEnd/>
            <a:tailEnd/>
          </a:ln>
        </p:spPr>
        <p:txBody>
          <a:bodyPr/>
          <a:lstStyle/>
          <a:p>
            <a:pPr>
              <a:defRPr/>
            </a:pPr>
            <a:endParaRPr lang="zh-CN" altLang="en-US"/>
          </a:p>
        </p:txBody>
      </p:sp>
      <p:sp>
        <p:nvSpPr>
          <p:cNvPr id="95272" name="Text Box 40"/>
          <p:cNvSpPr txBox="1">
            <a:spLocks noChangeArrowheads="1"/>
          </p:cNvSpPr>
          <p:nvPr/>
        </p:nvSpPr>
        <p:spPr bwMode="auto">
          <a:xfrm>
            <a:off x="323850" y="280988"/>
            <a:ext cx="8480425" cy="831850"/>
          </a:xfrm>
          <a:prstGeom prst="rect">
            <a:avLst/>
          </a:prstGeom>
          <a:solidFill>
            <a:srgbClr val="CCFFFF"/>
          </a:solidFill>
          <a:ln w="9525">
            <a:solidFill>
              <a:srgbClr val="800080"/>
            </a:solidFill>
            <a:miter lim="800000"/>
            <a:headEnd/>
            <a:tailEnd/>
          </a:ln>
        </p:spPr>
        <p:txBody>
          <a:bodyPr>
            <a:spAutoFit/>
          </a:bodyPr>
          <a:lstStyle/>
          <a:p>
            <a:r>
              <a:rPr lang="en-US" altLang="zh-CN">
                <a:solidFill>
                  <a:srgbClr val="0000FF"/>
                </a:solidFill>
                <a:latin typeface="Arial" pitchFamily="34" charset="0"/>
              </a:rPr>
              <a:t>【</a:t>
            </a:r>
            <a:r>
              <a:rPr lang="zh-CN" altLang="en-US">
                <a:solidFill>
                  <a:srgbClr val="0000FF"/>
                </a:solidFill>
                <a:latin typeface="Arial" pitchFamily="34" charset="0"/>
              </a:rPr>
              <a:t>注意</a:t>
            </a:r>
            <a:r>
              <a:rPr lang="en-US" altLang="zh-CN">
                <a:solidFill>
                  <a:srgbClr val="0000FF"/>
                </a:solidFill>
                <a:latin typeface="Arial" pitchFamily="34" charset="0"/>
              </a:rPr>
              <a:t>】</a:t>
            </a:r>
            <a:r>
              <a:rPr lang="zh-CN" altLang="en-US">
                <a:solidFill>
                  <a:srgbClr val="0000FF"/>
                </a:solidFill>
                <a:latin typeface="Arial" pitchFamily="34" charset="0"/>
              </a:rPr>
              <a:t>二维数组中，</a:t>
            </a:r>
            <a:r>
              <a:rPr lang="en-US" altLang="zh-CN">
                <a:solidFill>
                  <a:srgbClr val="0000FF"/>
                </a:solidFill>
                <a:latin typeface="Arial" pitchFamily="34" charset="0"/>
              </a:rPr>
              <a:t>a[i]</a:t>
            </a:r>
            <a:r>
              <a:rPr lang="zh-CN" altLang="en-US">
                <a:solidFill>
                  <a:srgbClr val="0000FF"/>
                </a:solidFill>
                <a:latin typeface="Arial" pitchFamily="34" charset="0"/>
              </a:rPr>
              <a:t>、</a:t>
            </a:r>
            <a:r>
              <a:rPr lang="en-US" altLang="zh-CN">
                <a:solidFill>
                  <a:srgbClr val="0000FF"/>
                </a:solidFill>
                <a:latin typeface="Arial" pitchFamily="34" charset="0"/>
              </a:rPr>
              <a:t>a+i</a:t>
            </a:r>
            <a:r>
              <a:rPr lang="zh-CN" altLang="en-US">
                <a:solidFill>
                  <a:srgbClr val="0000FF"/>
                </a:solidFill>
                <a:latin typeface="Arial" pitchFamily="34" charset="0"/>
              </a:rPr>
              <a:t>与*</a:t>
            </a:r>
            <a:r>
              <a:rPr lang="en-US" altLang="zh-CN">
                <a:solidFill>
                  <a:srgbClr val="0000FF"/>
                </a:solidFill>
                <a:latin typeface="Arial" pitchFamily="34" charset="0"/>
              </a:rPr>
              <a:t>(a+i)  </a:t>
            </a:r>
            <a:r>
              <a:rPr lang="zh-CN" altLang="en-US">
                <a:solidFill>
                  <a:srgbClr val="0000FF"/>
                </a:solidFill>
                <a:latin typeface="Arial" pitchFamily="34" charset="0"/>
              </a:rPr>
              <a:t>等价</a:t>
            </a:r>
            <a:r>
              <a:rPr lang="en-US" altLang="zh-CN">
                <a:solidFill>
                  <a:srgbClr val="0000FF"/>
                </a:solidFill>
                <a:latin typeface="Arial" pitchFamily="34" charset="0"/>
              </a:rPr>
              <a:t>(P225)</a:t>
            </a:r>
            <a:r>
              <a:rPr lang="zh-CN" altLang="en-US">
                <a:solidFill>
                  <a:srgbClr val="0000FF"/>
                </a:solidFill>
                <a:latin typeface="Arial" pitchFamily="34" charset="0"/>
              </a:rPr>
              <a:t>。 </a:t>
            </a:r>
          </a:p>
          <a:p>
            <a:r>
              <a:rPr lang="zh-CN" altLang="en-US">
                <a:solidFill>
                  <a:srgbClr val="0000FF"/>
                </a:solidFill>
                <a:latin typeface="Arial" pitchFamily="34" charset="0"/>
              </a:rPr>
              <a:t>  原因：</a:t>
            </a:r>
            <a:r>
              <a:rPr lang="en-US" altLang="zh-CN">
                <a:solidFill>
                  <a:srgbClr val="0000FF"/>
                </a:solidFill>
                <a:latin typeface="Arial" pitchFamily="34" charset="0"/>
              </a:rPr>
              <a:t>a+i </a:t>
            </a:r>
            <a:r>
              <a:rPr lang="zh-CN" altLang="en-US">
                <a:solidFill>
                  <a:srgbClr val="0000FF"/>
                </a:solidFill>
                <a:latin typeface="Arial" pitchFamily="34" charset="0"/>
              </a:rPr>
              <a:t>不是变量，</a:t>
            </a:r>
            <a:r>
              <a:rPr lang="en-US" altLang="zh-CN">
                <a:solidFill>
                  <a:srgbClr val="0000FF"/>
                </a:solidFill>
                <a:latin typeface="Arial" pitchFamily="34" charset="0"/>
              </a:rPr>
              <a:t>C</a:t>
            </a:r>
            <a:r>
              <a:rPr lang="zh-CN" altLang="en-US">
                <a:solidFill>
                  <a:srgbClr val="0000FF"/>
                </a:solidFill>
                <a:latin typeface="Arial" pitchFamily="34" charset="0"/>
              </a:rPr>
              <a:t>规定</a:t>
            </a:r>
            <a:r>
              <a:rPr lang="en-US" altLang="zh-CN">
                <a:solidFill>
                  <a:srgbClr val="0000FF"/>
                </a:solidFill>
                <a:latin typeface="Arial" pitchFamily="34" charset="0"/>
              </a:rPr>
              <a:t>a[i] </a:t>
            </a:r>
            <a:r>
              <a:rPr lang="zh-CN" altLang="en-US">
                <a:solidFill>
                  <a:srgbClr val="0000FF"/>
                </a:solidFill>
                <a:latin typeface="Arial" pitchFamily="34" charset="0"/>
              </a:rPr>
              <a:t>、</a:t>
            </a:r>
            <a:r>
              <a:rPr lang="en-US" altLang="zh-CN">
                <a:solidFill>
                  <a:srgbClr val="0000FF"/>
                </a:solidFill>
                <a:latin typeface="Arial" pitchFamily="34" charset="0"/>
              </a:rPr>
              <a:t>a+i</a:t>
            </a:r>
            <a:r>
              <a:rPr lang="zh-CN" altLang="en-US">
                <a:solidFill>
                  <a:srgbClr val="0000FF"/>
                </a:solidFill>
                <a:latin typeface="Arial" pitchFamily="34" charset="0"/>
              </a:rPr>
              <a:t>与*</a:t>
            </a:r>
            <a:r>
              <a:rPr lang="en-US" altLang="zh-CN">
                <a:solidFill>
                  <a:srgbClr val="0000FF"/>
                </a:solidFill>
                <a:latin typeface="Arial" pitchFamily="34" charset="0"/>
              </a:rPr>
              <a:t>(a+i) </a:t>
            </a:r>
            <a:r>
              <a:rPr lang="zh-CN" altLang="en-US">
                <a:solidFill>
                  <a:srgbClr val="0000FF"/>
                </a:solidFill>
                <a:latin typeface="Arial" pitchFamily="34" charset="0"/>
              </a:rPr>
              <a:t>等价</a:t>
            </a:r>
            <a:r>
              <a:rPr lang="en-US" altLang="zh-CN">
                <a:solidFill>
                  <a:srgbClr val="0000FF"/>
                </a:solidFill>
                <a:latin typeface="Arial" pitchFamily="34" charset="0"/>
              </a:rPr>
              <a:t>(P226)</a:t>
            </a:r>
            <a:r>
              <a:rPr lang="zh-CN" altLang="en-US">
                <a:solidFill>
                  <a:srgbClr val="0000FF"/>
                </a:solidFill>
                <a:latin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5271"/>
                                        </p:tgtEl>
                                        <p:attrNameLst>
                                          <p:attrName>style.visibility</p:attrName>
                                        </p:attrNameLst>
                                      </p:cBhvr>
                                      <p:to>
                                        <p:strVal val="visible"/>
                                      </p:to>
                                    </p:set>
                                    <p:anim calcmode="lin" valueType="num">
                                      <p:cBhvr additive="base">
                                        <p:cTn id="7" dur="500" fill="hold"/>
                                        <p:tgtEl>
                                          <p:spTgt spid="95271"/>
                                        </p:tgtEl>
                                        <p:attrNameLst>
                                          <p:attrName>ppt_x</p:attrName>
                                        </p:attrNameLst>
                                      </p:cBhvr>
                                      <p:tavLst>
                                        <p:tav tm="0">
                                          <p:val>
                                            <p:strVal val="1+#ppt_w/2"/>
                                          </p:val>
                                        </p:tav>
                                        <p:tav tm="100000">
                                          <p:val>
                                            <p:strVal val="#ppt_x"/>
                                          </p:val>
                                        </p:tav>
                                      </p:tavLst>
                                    </p:anim>
                                    <p:anim calcmode="lin" valueType="num">
                                      <p:cBhvr additive="base">
                                        <p:cTn id="8" dur="500" fill="hold"/>
                                        <p:tgtEl>
                                          <p:spTgt spid="952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70"/>
                                        </p:tgtEl>
                                        <p:attrNameLst>
                                          <p:attrName>style.visibility</p:attrName>
                                        </p:attrNameLst>
                                      </p:cBhvr>
                                      <p:to>
                                        <p:strVal val="visible"/>
                                      </p:to>
                                    </p:set>
                                    <p:anim calcmode="lin" valueType="num">
                                      <p:cBhvr additive="base">
                                        <p:cTn id="13" dur="500" fill="hold"/>
                                        <p:tgtEl>
                                          <p:spTgt spid="95270"/>
                                        </p:tgtEl>
                                        <p:attrNameLst>
                                          <p:attrName>ppt_x</p:attrName>
                                        </p:attrNameLst>
                                      </p:cBhvr>
                                      <p:tavLst>
                                        <p:tav tm="0">
                                          <p:val>
                                            <p:strVal val="0-#ppt_w/2"/>
                                          </p:val>
                                        </p:tav>
                                        <p:tav tm="100000">
                                          <p:val>
                                            <p:strVal val="#ppt_x"/>
                                          </p:val>
                                        </p:tav>
                                      </p:tavLst>
                                    </p:anim>
                                    <p:anim calcmode="lin" valueType="num">
                                      <p:cBhvr additive="base">
                                        <p:cTn id="14" dur="500" fill="hold"/>
                                        <p:tgtEl>
                                          <p:spTgt spid="952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275"/>
                                        </p:tgtEl>
                                        <p:attrNameLst>
                                          <p:attrName>style.visibility</p:attrName>
                                        </p:attrNameLst>
                                      </p:cBhvr>
                                      <p:to>
                                        <p:strVal val="visible"/>
                                      </p:to>
                                    </p:set>
                                    <p:anim calcmode="lin" valueType="num">
                                      <p:cBhvr additive="base">
                                        <p:cTn id="19" dur="500" fill="hold"/>
                                        <p:tgtEl>
                                          <p:spTgt spid="95275"/>
                                        </p:tgtEl>
                                        <p:attrNameLst>
                                          <p:attrName>ppt_x</p:attrName>
                                        </p:attrNameLst>
                                      </p:cBhvr>
                                      <p:tavLst>
                                        <p:tav tm="0">
                                          <p:val>
                                            <p:strVal val="#ppt_x"/>
                                          </p:val>
                                        </p:tav>
                                        <p:tav tm="100000">
                                          <p:val>
                                            <p:strVal val="#ppt_x"/>
                                          </p:val>
                                        </p:tav>
                                      </p:tavLst>
                                    </p:anim>
                                    <p:anim calcmode="lin" valueType="num">
                                      <p:cBhvr additive="base">
                                        <p:cTn id="20" dur="500" fill="hold"/>
                                        <p:tgtEl>
                                          <p:spTgt spid="952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5272"/>
                                        </p:tgtEl>
                                        <p:attrNameLst>
                                          <p:attrName>style.visibility</p:attrName>
                                        </p:attrNameLst>
                                      </p:cBhvr>
                                      <p:to>
                                        <p:strVal val="visible"/>
                                      </p:to>
                                    </p:set>
                                    <p:anim calcmode="lin" valueType="num">
                                      <p:cBhvr additive="base">
                                        <p:cTn id="25" dur="500" fill="hold"/>
                                        <p:tgtEl>
                                          <p:spTgt spid="95272"/>
                                        </p:tgtEl>
                                        <p:attrNameLst>
                                          <p:attrName>ppt_x</p:attrName>
                                        </p:attrNameLst>
                                      </p:cBhvr>
                                      <p:tavLst>
                                        <p:tav tm="0">
                                          <p:val>
                                            <p:strVal val="1+#ppt_w/2"/>
                                          </p:val>
                                        </p:tav>
                                        <p:tav tm="100000">
                                          <p:val>
                                            <p:strVal val="#ppt_x"/>
                                          </p:val>
                                        </p:tav>
                                      </p:tavLst>
                                    </p:anim>
                                    <p:anim calcmode="lin" valueType="num">
                                      <p:cBhvr additive="base">
                                        <p:cTn id="26" dur="500" fill="hold"/>
                                        <p:tgtEl>
                                          <p:spTgt spid="952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70" grpId="0" animBg="1" autoUpdateAnimBg="0"/>
      <p:bldP spid="95272" grpId="0" animBg="1" autoUpdateAnimBg="0"/>
    </p:bld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457200" y="-242888"/>
            <a:ext cx="8229600" cy="1139826"/>
          </a:xfrm>
        </p:spPr>
        <p:txBody>
          <a:bodyPr/>
          <a:lstStyle/>
          <a:p>
            <a:pPr eaLnBrk="1" hangingPunct="1"/>
            <a:r>
              <a:rPr lang="zh-CN" altLang="en-US" smtClean="0"/>
              <a:t>看一个例子</a:t>
            </a:r>
          </a:p>
        </p:txBody>
      </p:sp>
      <p:sp>
        <p:nvSpPr>
          <p:cNvPr id="47107" name="Rectangle 3"/>
          <p:cNvSpPr>
            <a:spLocks noGrp="1" noRot="1" noChangeArrowheads="1"/>
          </p:cNvSpPr>
          <p:nvPr>
            <p:ph type="body" idx="1"/>
          </p:nvPr>
        </p:nvSpPr>
        <p:spPr>
          <a:xfrm>
            <a:off x="468313" y="1125538"/>
            <a:ext cx="4824412" cy="5516562"/>
          </a:xfrm>
          <a:solidFill>
            <a:srgbClr val="993366"/>
          </a:solidFill>
          <a:ln>
            <a:solidFill>
              <a:srgbClr val="FFFF00"/>
            </a:solidFill>
          </a:ln>
        </p:spPr>
        <p:txBody>
          <a:bodyPr/>
          <a:lstStyle/>
          <a:p>
            <a:pPr eaLnBrk="1" hangingPunct="1">
              <a:lnSpc>
                <a:spcPct val="90000"/>
              </a:lnSpc>
              <a:buFont typeface="Wingdings 2" pitchFamily="18" charset="2"/>
              <a:buNone/>
            </a:pPr>
            <a:r>
              <a:rPr lang="en-US" altLang="zh-CN" sz="2400" smtClean="0"/>
              <a:t> </a:t>
            </a:r>
            <a:r>
              <a:rPr lang="en-US" altLang="zh-CN" sz="2400" b="1" smtClean="0">
                <a:solidFill>
                  <a:schemeClr val="bg1"/>
                </a:solidFill>
              </a:rPr>
              <a:t>#include &lt;process.h&gt;</a:t>
            </a:r>
          </a:p>
          <a:p>
            <a:pPr eaLnBrk="1" hangingPunct="1">
              <a:lnSpc>
                <a:spcPct val="90000"/>
              </a:lnSpc>
              <a:buFont typeface="Wingdings 2" pitchFamily="18" charset="2"/>
              <a:buNone/>
            </a:pPr>
            <a:r>
              <a:rPr lang="en-US" altLang="zh-CN" sz="2400" b="1" smtClean="0">
                <a:solidFill>
                  <a:schemeClr val="bg1"/>
                </a:solidFill>
              </a:rPr>
              <a:t> main()</a:t>
            </a:r>
          </a:p>
          <a:p>
            <a:pPr eaLnBrk="1" hangingPunct="1">
              <a:lnSpc>
                <a:spcPct val="90000"/>
              </a:lnSpc>
              <a:buFont typeface="Wingdings 2" pitchFamily="18" charset="2"/>
              <a:buNone/>
            </a:pPr>
            <a:r>
              <a:rPr lang="en-US" altLang="zh-CN" sz="2400" b="1" smtClean="0">
                <a:solidFill>
                  <a:schemeClr val="bg1"/>
                </a:solidFill>
              </a:rPr>
              <a:t> {</a:t>
            </a:r>
          </a:p>
          <a:p>
            <a:pPr eaLnBrk="1" hangingPunct="1">
              <a:lnSpc>
                <a:spcPct val="90000"/>
              </a:lnSpc>
              <a:buFont typeface="Wingdings 2" pitchFamily="18" charset="2"/>
              <a:buNone/>
            </a:pPr>
            <a:r>
              <a:rPr lang="en-US" altLang="zh-CN" sz="2400" b="1" smtClean="0">
                <a:solidFill>
                  <a:schemeClr val="bg1"/>
                </a:solidFill>
              </a:rPr>
              <a:t>      int a[3][3]={1,2,3,4,5,6,7,8,9};</a:t>
            </a:r>
          </a:p>
          <a:p>
            <a:pPr eaLnBrk="1" hangingPunct="1">
              <a:lnSpc>
                <a:spcPct val="90000"/>
              </a:lnSpc>
              <a:buFont typeface="Wingdings 2" pitchFamily="18" charset="2"/>
              <a:buNone/>
            </a:pPr>
            <a:r>
              <a:rPr lang="en-US" altLang="zh-CN" sz="2400" b="1" smtClean="0">
                <a:solidFill>
                  <a:schemeClr val="bg1"/>
                </a:solidFill>
              </a:rPr>
              <a:t>      int *p,i,j;</a:t>
            </a:r>
          </a:p>
          <a:p>
            <a:pPr eaLnBrk="1" hangingPunct="1">
              <a:lnSpc>
                <a:spcPct val="90000"/>
              </a:lnSpc>
              <a:buFont typeface="Wingdings 2" pitchFamily="18" charset="2"/>
              <a:buNone/>
            </a:pPr>
            <a:r>
              <a:rPr lang="en-US" altLang="zh-CN" sz="2400" b="1" smtClean="0">
                <a:solidFill>
                  <a:schemeClr val="bg1"/>
                </a:solidFill>
              </a:rPr>
              <a:t>      system("cls");</a:t>
            </a:r>
          </a:p>
          <a:p>
            <a:pPr eaLnBrk="1" hangingPunct="1">
              <a:lnSpc>
                <a:spcPct val="90000"/>
              </a:lnSpc>
              <a:buFont typeface="Wingdings 2" pitchFamily="18" charset="2"/>
              <a:buNone/>
            </a:pPr>
            <a:r>
              <a:rPr lang="en-US" altLang="zh-CN" sz="2400" b="1" smtClean="0">
                <a:solidFill>
                  <a:schemeClr val="bg1"/>
                </a:solidFill>
              </a:rPr>
              <a:t>      p=a;</a:t>
            </a:r>
          </a:p>
          <a:p>
            <a:pPr eaLnBrk="1" hangingPunct="1">
              <a:lnSpc>
                <a:spcPct val="90000"/>
              </a:lnSpc>
              <a:buFont typeface="Wingdings 2" pitchFamily="18" charset="2"/>
              <a:buNone/>
            </a:pPr>
            <a:r>
              <a:rPr lang="en-US" altLang="zh-CN" sz="2400" b="1" smtClean="0">
                <a:solidFill>
                  <a:schemeClr val="bg1"/>
                </a:solidFill>
              </a:rPr>
              <a:t>      for (i=0;i&lt;3;i++)</a:t>
            </a:r>
          </a:p>
          <a:p>
            <a:pPr eaLnBrk="1" hangingPunct="1">
              <a:lnSpc>
                <a:spcPct val="90000"/>
              </a:lnSpc>
              <a:buFont typeface="Wingdings 2" pitchFamily="18" charset="2"/>
              <a:buNone/>
            </a:pPr>
            <a:r>
              <a:rPr lang="en-US" altLang="zh-CN" sz="2400" b="1" smtClean="0">
                <a:solidFill>
                  <a:schemeClr val="bg1"/>
                </a:solidFill>
              </a:rPr>
              <a:t>         for(j=0;j&lt;3;j++)</a:t>
            </a:r>
          </a:p>
          <a:p>
            <a:pPr eaLnBrk="1" hangingPunct="1">
              <a:lnSpc>
                <a:spcPct val="90000"/>
              </a:lnSpc>
              <a:buFont typeface="Wingdings 2" pitchFamily="18" charset="2"/>
              <a:buNone/>
            </a:pPr>
            <a:r>
              <a:rPr lang="en-US" altLang="zh-CN" sz="2400" b="1" smtClean="0">
                <a:solidFill>
                  <a:schemeClr val="bg1"/>
                </a:solidFill>
              </a:rPr>
              <a:t>      	printf("%d ",*(*(a+i)+j));</a:t>
            </a:r>
          </a:p>
          <a:p>
            <a:pPr eaLnBrk="1" hangingPunct="1">
              <a:lnSpc>
                <a:spcPct val="90000"/>
              </a:lnSpc>
              <a:buFont typeface="Wingdings 2" pitchFamily="18" charset="2"/>
              <a:buNone/>
            </a:pPr>
            <a:r>
              <a:rPr lang="en-US" altLang="zh-CN" sz="2400" b="1" smtClean="0">
                <a:solidFill>
                  <a:schemeClr val="bg1"/>
                </a:solidFill>
              </a:rPr>
              <a:t> }</a:t>
            </a:r>
          </a:p>
        </p:txBody>
      </p:sp>
      <p:sp>
        <p:nvSpPr>
          <p:cNvPr id="98308" name="Text Box 4"/>
          <p:cNvSpPr txBox="1">
            <a:spLocks noChangeArrowheads="1"/>
          </p:cNvSpPr>
          <p:nvPr/>
        </p:nvSpPr>
        <p:spPr bwMode="auto">
          <a:xfrm>
            <a:off x="3419475" y="4508500"/>
            <a:ext cx="2055813" cy="466725"/>
          </a:xfrm>
          <a:prstGeom prst="rect">
            <a:avLst/>
          </a:prstGeom>
          <a:solidFill>
            <a:srgbClr val="FFFF99"/>
          </a:solidFill>
          <a:ln w="9525">
            <a:solidFill>
              <a:srgbClr val="FF00FF"/>
            </a:solidFill>
            <a:miter lim="800000"/>
            <a:headEnd/>
            <a:tailEnd/>
          </a:ln>
        </p:spPr>
        <p:txBody>
          <a:bodyPr wrap="none">
            <a:spAutoFit/>
          </a:bodyPr>
          <a:lstStyle/>
          <a:p>
            <a:r>
              <a:rPr lang="zh-CN" altLang="en-US">
                <a:solidFill>
                  <a:srgbClr val="A50021"/>
                </a:solidFill>
                <a:latin typeface="Arial" pitchFamily="34" charset="0"/>
              </a:rPr>
              <a:t>改成</a:t>
            </a:r>
            <a:r>
              <a:rPr lang="en-US" altLang="zh-CN">
                <a:solidFill>
                  <a:srgbClr val="A50021"/>
                </a:solidFill>
                <a:latin typeface="Arial" pitchFamily="34" charset="0"/>
              </a:rPr>
              <a:t>a[i][j]</a:t>
            </a:r>
            <a:r>
              <a:rPr lang="zh-CN" altLang="en-US">
                <a:solidFill>
                  <a:srgbClr val="A50021"/>
                </a:solidFill>
                <a:latin typeface="Arial" pitchFamily="34" charset="0"/>
              </a:rPr>
              <a:t>试试</a:t>
            </a:r>
          </a:p>
        </p:txBody>
      </p:sp>
      <p:sp>
        <p:nvSpPr>
          <p:cNvPr id="98309" name="Line 5"/>
          <p:cNvSpPr>
            <a:spLocks noChangeShapeType="1"/>
          </p:cNvSpPr>
          <p:nvPr/>
        </p:nvSpPr>
        <p:spPr bwMode="auto">
          <a:xfrm>
            <a:off x="3203575" y="5229225"/>
            <a:ext cx="1439863" cy="0"/>
          </a:xfrm>
          <a:prstGeom prst="line">
            <a:avLst/>
          </a:prstGeom>
          <a:noFill/>
          <a:ln w="28575">
            <a:solidFill>
              <a:schemeClr val="tx1"/>
            </a:solidFill>
            <a:round/>
            <a:headEnd/>
            <a:tailEnd/>
          </a:ln>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1+#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8309"/>
                                        </p:tgtEl>
                                        <p:attrNameLst>
                                          <p:attrName>style.visibility</p:attrName>
                                        </p:attrNameLst>
                                      </p:cBhvr>
                                      <p:to>
                                        <p:strVal val="visible"/>
                                      </p:to>
                                    </p:set>
                                    <p:anim calcmode="lin" valueType="num">
                                      <p:cBhvr additive="base">
                                        <p:cTn id="11" dur="500" fill="hold"/>
                                        <p:tgtEl>
                                          <p:spTgt spid="98309"/>
                                        </p:tgtEl>
                                        <p:attrNameLst>
                                          <p:attrName>ppt_x</p:attrName>
                                        </p:attrNameLst>
                                      </p:cBhvr>
                                      <p:tavLst>
                                        <p:tav tm="0">
                                          <p:val>
                                            <p:strVal val="0-#ppt_w/2"/>
                                          </p:val>
                                        </p:tav>
                                        <p:tav tm="100000">
                                          <p:val>
                                            <p:strVal val="#ppt_x"/>
                                          </p:val>
                                        </p:tav>
                                      </p:tavLst>
                                    </p:anim>
                                    <p:anim calcmode="lin" valueType="num">
                                      <p:cBhvr additive="base">
                                        <p:cTn id="12"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p:bldP spid="98309" grpId="0" animBg="1"/>
    </p:bld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zh-CN" altLang="en-US" smtClean="0"/>
              <a:t>用简单指针变量指向二维数组时</a:t>
            </a:r>
          </a:p>
        </p:txBody>
      </p:sp>
      <p:sp>
        <p:nvSpPr>
          <p:cNvPr id="48131" name="Rectangle 3"/>
          <p:cNvSpPr>
            <a:spLocks noGrp="1" noRot="1" noChangeArrowheads="1"/>
          </p:cNvSpPr>
          <p:nvPr>
            <p:ph type="body" idx="1"/>
          </p:nvPr>
        </p:nvSpPr>
        <p:spPr/>
        <p:txBody>
          <a:bodyPr/>
          <a:lstStyle/>
          <a:p>
            <a:pPr eaLnBrk="1" hangingPunct="1"/>
            <a:r>
              <a:rPr lang="zh-CN" altLang="en-US" smtClean="0">
                <a:ea typeface="华文细黑" pitchFamily="2" charset="-122"/>
              </a:rPr>
              <a:t>用简单指针变量指向二维数组时：</a:t>
            </a:r>
          </a:p>
          <a:p>
            <a:pPr eaLnBrk="1" hangingPunct="1">
              <a:buFont typeface="Wingdings 2" pitchFamily="18" charset="2"/>
              <a:buNone/>
            </a:pPr>
            <a:r>
              <a:rPr lang="zh-CN" altLang="en-US" smtClean="0">
                <a:ea typeface="华文细黑" pitchFamily="2" charset="-122"/>
              </a:rPr>
              <a:t>       </a:t>
            </a:r>
            <a:r>
              <a:rPr lang="en-US" altLang="zh-CN" smtClean="0">
                <a:solidFill>
                  <a:srgbClr val="006600"/>
                </a:solidFill>
                <a:ea typeface="华文细黑" pitchFamily="2" charset="-122"/>
              </a:rPr>
              <a:t>int a[10][10],*p;</a:t>
            </a:r>
          </a:p>
          <a:p>
            <a:pPr eaLnBrk="1" hangingPunct="1">
              <a:buFont typeface="Wingdings 2" pitchFamily="18" charset="2"/>
              <a:buNone/>
            </a:pPr>
            <a:r>
              <a:rPr lang="en-US" altLang="zh-CN" smtClean="0">
                <a:solidFill>
                  <a:srgbClr val="006600"/>
                </a:solidFill>
                <a:ea typeface="华文细黑" pitchFamily="2" charset="-122"/>
              </a:rPr>
              <a:t>       /*p=a;*/</a:t>
            </a:r>
            <a:r>
              <a:rPr lang="en-US" altLang="zh-CN" smtClean="0">
                <a:solidFill>
                  <a:srgbClr val="FF0000"/>
                </a:solidFill>
                <a:ea typeface="华文细黑" pitchFamily="2" charset="-122"/>
              </a:rPr>
              <a:t>p=a[0];</a:t>
            </a:r>
          </a:p>
          <a:p>
            <a:pPr eaLnBrk="1" hangingPunct="1">
              <a:buFont typeface="Wingdings 2" pitchFamily="18" charset="2"/>
              <a:buNone/>
            </a:pPr>
            <a:r>
              <a:rPr lang="en-US" altLang="zh-CN" smtClean="0">
                <a:ea typeface="华文细黑" pitchFamily="2" charset="-122"/>
              </a:rPr>
              <a:t>   p</a:t>
            </a:r>
            <a:r>
              <a:rPr lang="zh-CN" altLang="en-US" smtClean="0">
                <a:ea typeface="华文细黑" pitchFamily="2" charset="-122"/>
              </a:rPr>
              <a:t>都是列地址性质的指针（姑且称“列指针”）。此时，</a:t>
            </a:r>
            <a:r>
              <a:rPr lang="en-US" altLang="zh-CN" smtClean="0">
                <a:ea typeface="华文细黑" pitchFamily="2" charset="-122"/>
              </a:rPr>
              <a:t>p</a:t>
            </a:r>
            <a:r>
              <a:rPr lang="zh-CN" altLang="en-US" smtClean="0">
                <a:ea typeface="华文细黑" pitchFamily="2" charset="-122"/>
              </a:rPr>
              <a:t>可与“排队法”中的</a:t>
            </a:r>
            <a:r>
              <a:rPr lang="en-US" altLang="zh-CN" smtClean="0">
                <a:ea typeface="华文细黑" pitchFamily="2" charset="-122"/>
              </a:rPr>
              <a:t>a[0]</a:t>
            </a:r>
            <a:r>
              <a:rPr lang="zh-CN" altLang="en-US" smtClean="0">
                <a:ea typeface="华文细黑" pitchFamily="2" charset="-122"/>
              </a:rPr>
              <a:t>互换使用，但不能与“行列法”中的</a:t>
            </a:r>
            <a:r>
              <a:rPr lang="en-US" altLang="zh-CN" smtClean="0">
                <a:ea typeface="华文细黑" pitchFamily="2" charset="-122"/>
              </a:rPr>
              <a:t>a</a:t>
            </a:r>
            <a:r>
              <a:rPr lang="zh-CN" altLang="en-US" smtClean="0">
                <a:ea typeface="华文细黑" pitchFamily="2" charset="-122"/>
              </a:rPr>
              <a:t>互换使用。</a:t>
            </a:r>
          </a:p>
          <a:p>
            <a:pPr eaLnBrk="1" hangingPunct="1"/>
            <a:endParaRPr lang="zh-CN" altLang="en-US" smtClean="0">
              <a:ea typeface="华文细黑" pitchFamily="2" charset="-122"/>
            </a:endParaRPr>
          </a:p>
          <a:p>
            <a:pPr eaLnBrk="1" hangingPunct="1"/>
            <a:endParaRPr lang="en-US" altLang="zh-CN" smtClean="0">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zh-CN" altLang="en-US" smtClean="0"/>
              <a:t>比较一下</a:t>
            </a:r>
          </a:p>
        </p:txBody>
      </p:sp>
      <p:sp>
        <p:nvSpPr>
          <p:cNvPr id="49155" name="Rectangle 3"/>
          <p:cNvSpPr>
            <a:spLocks noGrp="1" noRot="1" noChangeArrowheads="1"/>
          </p:cNvSpPr>
          <p:nvPr>
            <p:ph type="body" idx="1"/>
          </p:nvPr>
        </p:nvSpPr>
        <p:spPr>
          <a:xfrm>
            <a:off x="457200" y="1600200"/>
            <a:ext cx="5554663" cy="4924425"/>
          </a:xfrm>
          <a:solidFill>
            <a:srgbClr val="993366"/>
          </a:solidFill>
          <a:ln>
            <a:solidFill>
              <a:srgbClr val="FFFF00"/>
            </a:solidFill>
          </a:ln>
        </p:spPr>
        <p:txBody>
          <a:bodyPr/>
          <a:lstStyle/>
          <a:p>
            <a:pPr eaLnBrk="1" hangingPunct="1">
              <a:lnSpc>
                <a:spcPct val="80000"/>
              </a:lnSpc>
              <a:buFont typeface="Wingdings 2" pitchFamily="18" charset="2"/>
              <a:buNone/>
            </a:pPr>
            <a:r>
              <a:rPr lang="en-US" altLang="zh-CN" sz="2800" smtClean="0"/>
              <a:t> </a:t>
            </a:r>
            <a:r>
              <a:rPr lang="en-US" altLang="zh-CN" sz="2800" b="1" smtClean="0">
                <a:solidFill>
                  <a:schemeClr val="bg1"/>
                </a:solidFill>
                <a:ea typeface="华文细黑" pitchFamily="2" charset="-122"/>
              </a:rPr>
              <a:t>#include &lt;process.h&gt;</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main()</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int a[3][3]={1,2,3,4,5,6,7,8,9};</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int *p,i;</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system("cls");</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p=*a;</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for (i=0;i&lt;9;i++)</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printf("%d\n",*(p+i));</a:t>
            </a:r>
          </a:p>
          <a:p>
            <a:pPr eaLnBrk="1" hangingPunct="1">
              <a:lnSpc>
                <a:spcPct val="80000"/>
              </a:lnSpc>
              <a:buFont typeface="Wingdings 2" pitchFamily="18" charset="2"/>
              <a:buNone/>
            </a:pPr>
            <a:r>
              <a:rPr lang="en-US" altLang="zh-CN" sz="2800" b="1" smtClean="0">
                <a:solidFill>
                  <a:schemeClr val="bg1"/>
                </a:solidFill>
                <a:ea typeface="华文细黑" pitchFamily="2" charset="-122"/>
              </a:rPr>
              <a:t> }</a:t>
            </a:r>
          </a:p>
        </p:txBody>
      </p:sp>
      <p:sp>
        <p:nvSpPr>
          <p:cNvPr id="92164" name="Text Box 4"/>
          <p:cNvSpPr txBox="1">
            <a:spLocks noChangeArrowheads="1"/>
          </p:cNvSpPr>
          <p:nvPr/>
        </p:nvSpPr>
        <p:spPr bwMode="auto">
          <a:xfrm>
            <a:off x="7000875" y="1597025"/>
            <a:ext cx="382588" cy="3935413"/>
          </a:xfrm>
          <a:prstGeom prst="rect">
            <a:avLst/>
          </a:prstGeom>
          <a:noFill/>
          <a:ln w="9525">
            <a:noFill/>
            <a:miter lim="800000"/>
            <a:headEnd/>
            <a:tailEnd/>
          </a:ln>
        </p:spPr>
        <p:txBody>
          <a:bodyPr wrap="none">
            <a:spAutoFit/>
          </a:bodyPr>
          <a:lstStyle/>
          <a:p>
            <a:r>
              <a:rPr lang="en-US" altLang="zh-CN" sz="2800">
                <a:latin typeface="Arial" pitchFamily="34" charset="0"/>
                <a:ea typeface="宋体" pitchFamily="2" charset="-122"/>
              </a:rPr>
              <a:t>1</a:t>
            </a:r>
          </a:p>
          <a:p>
            <a:r>
              <a:rPr lang="en-US" altLang="zh-CN" sz="2800">
                <a:latin typeface="Arial" pitchFamily="34" charset="0"/>
                <a:ea typeface="宋体" pitchFamily="2" charset="-122"/>
              </a:rPr>
              <a:t>2</a:t>
            </a:r>
          </a:p>
          <a:p>
            <a:r>
              <a:rPr lang="en-US" altLang="zh-CN" sz="2800">
                <a:latin typeface="Arial" pitchFamily="34" charset="0"/>
                <a:ea typeface="宋体" pitchFamily="2" charset="-122"/>
              </a:rPr>
              <a:t>3</a:t>
            </a:r>
          </a:p>
          <a:p>
            <a:r>
              <a:rPr lang="en-US" altLang="zh-CN" sz="2800">
                <a:latin typeface="Arial" pitchFamily="34" charset="0"/>
                <a:ea typeface="宋体" pitchFamily="2" charset="-122"/>
              </a:rPr>
              <a:t>4</a:t>
            </a:r>
          </a:p>
          <a:p>
            <a:r>
              <a:rPr lang="en-US" altLang="zh-CN" sz="2800">
                <a:latin typeface="Arial" pitchFamily="34" charset="0"/>
                <a:ea typeface="宋体" pitchFamily="2" charset="-122"/>
              </a:rPr>
              <a:t>5</a:t>
            </a:r>
          </a:p>
          <a:p>
            <a:r>
              <a:rPr lang="en-US" altLang="zh-CN" sz="2800">
                <a:latin typeface="Arial" pitchFamily="34" charset="0"/>
                <a:ea typeface="宋体" pitchFamily="2" charset="-122"/>
              </a:rPr>
              <a:t>6</a:t>
            </a:r>
          </a:p>
          <a:p>
            <a:r>
              <a:rPr lang="en-US" altLang="zh-CN" sz="2800">
                <a:latin typeface="Arial" pitchFamily="34" charset="0"/>
                <a:ea typeface="宋体" pitchFamily="2" charset="-122"/>
              </a:rPr>
              <a:t>7</a:t>
            </a:r>
          </a:p>
          <a:p>
            <a:r>
              <a:rPr lang="en-US" altLang="zh-CN" sz="2800">
                <a:latin typeface="Arial" pitchFamily="34" charset="0"/>
                <a:ea typeface="宋体" pitchFamily="2" charset="-122"/>
              </a:rPr>
              <a:t>8</a:t>
            </a:r>
          </a:p>
          <a:p>
            <a:r>
              <a:rPr lang="en-US" altLang="zh-CN" sz="2800">
                <a:latin typeface="Arial" pitchFamily="34" charset="0"/>
                <a:ea typeface="宋体" pitchFamily="2" charset="-122"/>
              </a:rPr>
              <a:t>9</a:t>
            </a:r>
          </a:p>
        </p:txBody>
      </p:sp>
      <p:sp>
        <p:nvSpPr>
          <p:cNvPr id="92165" name="Text Box 5"/>
          <p:cNvSpPr txBox="1">
            <a:spLocks noChangeArrowheads="1"/>
          </p:cNvSpPr>
          <p:nvPr/>
        </p:nvSpPr>
        <p:spPr bwMode="auto">
          <a:xfrm>
            <a:off x="2484438" y="5661025"/>
            <a:ext cx="2522537" cy="466725"/>
          </a:xfrm>
          <a:prstGeom prst="rect">
            <a:avLst/>
          </a:prstGeom>
          <a:solidFill>
            <a:srgbClr val="FFFF00"/>
          </a:solidFill>
          <a:ln w="9525">
            <a:solidFill>
              <a:srgbClr val="00FF00"/>
            </a:solidFill>
            <a:miter lim="800000"/>
            <a:headEnd/>
            <a:tailEnd/>
          </a:ln>
        </p:spPr>
        <p:txBody>
          <a:bodyPr wrap="none">
            <a:spAutoFit/>
          </a:bodyPr>
          <a:lstStyle/>
          <a:p>
            <a:r>
              <a:rPr lang="zh-CN" altLang="en-US">
                <a:solidFill>
                  <a:srgbClr val="A50021"/>
                </a:solidFill>
                <a:latin typeface="华文细黑" pitchFamily="2" charset="-122"/>
              </a:rPr>
              <a:t>换成*</a:t>
            </a:r>
            <a:r>
              <a:rPr lang="en-US" altLang="zh-CN">
                <a:solidFill>
                  <a:srgbClr val="A50021"/>
                </a:solidFill>
                <a:latin typeface="华文细黑" pitchFamily="2" charset="-122"/>
              </a:rPr>
              <a:t>(</a:t>
            </a:r>
            <a:r>
              <a:rPr lang="en-US" altLang="zh-CN">
                <a:solidFill>
                  <a:srgbClr val="A50021"/>
                </a:solidFill>
                <a:latin typeface="Arial" pitchFamily="34" charset="0"/>
              </a:rPr>
              <a:t>a[0]+i</a:t>
            </a:r>
            <a:r>
              <a:rPr lang="en-US" altLang="zh-CN">
                <a:solidFill>
                  <a:srgbClr val="A50021"/>
                </a:solidFill>
                <a:latin typeface="华文细黑" pitchFamily="2" charset="-122"/>
              </a:rPr>
              <a:t>)</a:t>
            </a:r>
            <a:r>
              <a:rPr lang="zh-CN" altLang="en-US">
                <a:solidFill>
                  <a:srgbClr val="A50021"/>
                </a:solidFill>
                <a:latin typeface="华文细黑" pitchFamily="2" charset="-122"/>
              </a:rPr>
              <a:t>试试</a:t>
            </a:r>
          </a:p>
        </p:txBody>
      </p:sp>
      <p:sp>
        <p:nvSpPr>
          <p:cNvPr id="92166" name="Line 6"/>
          <p:cNvSpPr>
            <a:spLocks noChangeShapeType="1"/>
          </p:cNvSpPr>
          <p:nvPr/>
        </p:nvSpPr>
        <p:spPr bwMode="auto">
          <a:xfrm>
            <a:off x="3203575" y="5445125"/>
            <a:ext cx="792163" cy="0"/>
          </a:xfrm>
          <a:prstGeom prst="line">
            <a:avLst/>
          </a:prstGeom>
          <a:noFill/>
          <a:ln w="38100">
            <a:solidFill>
              <a:srgbClr val="99FF66"/>
            </a:solidFill>
            <a:round/>
            <a:headEnd/>
            <a:tailEnd/>
          </a:ln>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2166"/>
                                        </p:tgtEl>
                                        <p:attrNameLst>
                                          <p:attrName>style.visibility</p:attrName>
                                        </p:attrNameLst>
                                      </p:cBhvr>
                                      <p:to>
                                        <p:strVal val="visible"/>
                                      </p:to>
                                    </p:set>
                                    <p:anim calcmode="lin" valueType="num">
                                      <p:cBhvr additive="base">
                                        <p:cTn id="12" dur="500" fill="hold"/>
                                        <p:tgtEl>
                                          <p:spTgt spid="92166"/>
                                        </p:tgtEl>
                                        <p:attrNameLst>
                                          <p:attrName>ppt_x</p:attrName>
                                        </p:attrNameLst>
                                      </p:cBhvr>
                                      <p:tavLst>
                                        <p:tav tm="0">
                                          <p:val>
                                            <p:strVal val="0-#ppt_w/2"/>
                                          </p:val>
                                        </p:tav>
                                        <p:tav tm="100000">
                                          <p:val>
                                            <p:strVal val="#ppt_x"/>
                                          </p:val>
                                        </p:tav>
                                      </p:tavLst>
                                    </p:anim>
                                    <p:anim calcmode="lin" valueType="num">
                                      <p:cBhvr additive="base">
                                        <p:cTn id="13" dur="500" fill="hold"/>
                                        <p:tgtEl>
                                          <p:spTgt spid="9216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92165"/>
                                        </p:tgtEl>
                                        <p:attrNameLst>
                                          <p:attrName>style.visibility</p:attrName>
                                        </p:attrNameLst>
                                      </p:cBhvr>
                                      <p:to>
                                        <p:strVal val="visible"/>
                                      </p:to>
                                    </p:set>
                                    <p:anim calcmode="lin" valueType="num">
                                      <p:cBhvr additive="base">
                                        <p:cTn id="17" dur="500" fill="hold"/>
                                        <p:tgtEl>
                                          <p:spTgt spid="92165"/>
                                        </p:tgtEl>
                                        <p:attrNameLst>
                                          <p:attrName>ppt_x</p:attrName>
                                        </p:attrNameLst>
                                      </p:cBhvr>
                                      <p:tavLst>
                                        <p:tav tm="0">
                                          <p:val>
                                            <p:strVal val="1+#ppt_w/2"/>
                                          </p:val>
                                        </p:tav>
                                        <p:tav tm="100000">
                                          <p:val>
                                            <p:strVal val="#ppt_x"/>
                                          </p:val>
                                        </p:tav>
                                      </p:tavLst>
                                    </p:anim>
                                    <p:anim calcmode="lin" valueType="num">
                                      <p:cBhvr additive="base">
                                        <p:cTn id="18" dur="500" fill="hold"/>
                                        <p:tgtEl>
                                          <p:spTgt spid="92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5" grpId="0" animBg="1"/>
      <p:bldP spid="92166" grpId="0" animBg="1"/>
    </p:bld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457200" y="0"/>
            <a:ext cx="8218488" cy="836613"/>
          </a:xfrm>
        </p:spPr>
        <p:txBody>
          <a:bodyPr/>
          <a:lstStyle/>
          <a:p>
            <a:pPr eaLnBrk="1" hangingPunct="1"/>
            <a:r>
              <a:rPr lang="zh-CN" altLang="en-US" smtClean="0"/>
              <a:t>再看下一个例子</a:t>
            </a:r>
          </a:p>
        </p:txBody>
      </p:sp>
      <p:sp>
        <p:nvSpPr>
          <p:cNvPr id="50179" name="Rectangle 3"/>
          <p:cNvSpPr>
            <a:spLocks noGrp="1" noRot="1" noChangeArrowheads="1"/>
          </p:cNvSpPr>
          <p:nvPr>
            <p:ph type="body" idx="1"/>
          </p:nvPr>
        </p:nvSpPr>
        <p:spPr>
          <a:xfrm>
            <a:off x="468313" y="1125538"/>
            <a:ext cx="4895850" cy="5516562"/>
          </a:xfrm>
          <a:solidFill>
            <a:srgbClr val="993366"/>
          </a:solidFill>
          <a:ln>
            <a:solidFill>
              <a:srgbClr val="FFFF00"/>
            </a:solidFill>
          </a:ln>
        </p:spPr>
        <p:txBody>
          <a:bodyPr/>
          <a:lstStyle/>
          <a:p>
            <a:pPr eaLnBrk="1" hangingPunct="1">
              <a:lnSpc>
                <a:spcPct val="90000"/>
              </a:lnSpc>
              <a:buFont typeface="Wingdings 2" pitchFamily="18" charset="2"/>
              <a:buNone/>
            </a:pPr>
            <a:r>
              <a:rPr lang="en-US" altLang="zh-CN" sz="2400" smtClean="0"/>
              <a:t> </a:t>
            </a:r>
            <a:r>
              <a:rPr lang="en-US" altLang="zh-CN" sz="2400" b="1" smtClean="0">
                <a:solidFill>
                  <a:schemeClr val="bg1"/>
                </a:solidFill>
              </a:rPr>
              <a:t>#include &lt;process.h&gt;</a:t>
            </a:r>
          </a:p>
          <a:p>
            <a:pPr eaLnBrk="1" hangingPunct="1">
              <a:lnSpc>
                <a:spcPct val="90000"/>
              </a:lnSpc>
              <a:buFont typeface="Wingdings 2" pitchFamily="18" charset="2"/>
              <a:buNone/>
            </a:pPr>
            <a:r>
              <a:rPr lang="en-US" altLang="zh-CN" sz="2400" b="1" smtClean="0">
                <a:solidFill>
                  <a:schemeClr val="bg1"/>
                </a:solidFill>
              </a:rPr>
              <a:t> main()</a:t>
            </a:r>
          </a:p>
          <a:p>
            <a:pPr eaLnBrk="1" hangingPunct="1">
              <a:lnSpc>
                <a:spcPct val="90000"/>
              </a:lnSpc>
              <a:buFont typeface="Wingdings 2" pitchFamily="18" charset="2"/>
              <a:buNone/>
            </a:pPr>
            <a:r>
              <a:rPr lang="en-US" altLang="zh-CN" sz="2400" b="1" smtClean="0">
                <a:solidFill>
                  <a:schemeClr val="bg1"/>
                </a:solidFill>
              </a:rPr>
              <a:t> {</a:t>
            </a:r>
          </a:p>
          <a:p>
            <a:pPr eaLnBrk="1" hangingPunct="1">
              <a:lnSpc>
                <a:spcPct val="90000"/>
              </a:lnSpc>
              <a:buFont typeface="Wingdings 2" pitchFamily="18" charset="2"/>
              <a:buNone/>
            </a:pPr>
            <a:r>
              <a:rPr lang="en-US" altLang="zh-CN" sz="2400" b="1" smtClean="0">
                <a:solidFill>
                  <a:schemeClr val="bg1"/>
                </a:solidFill>
              </a:rPr>
              <a:t>      int a[3][3]={1,2,3,4,5,6,7,8,9};</a:t>
            </a:r>
          </a:p>
          <a:p>
            <a:pPr eaLnBrk="1" hangingPunct="1">
              <a:lnSpc>
                <a:spcPct val="90000"/>
              </a:lnSpc>
              <a:buFont typeface="Wingdings 2" pitchFamily="18" charset="2"/>
              <a:buNone/>
            </a:pPr>
            <a:r>
              <a:rPr lang="en-US" altLang="zh-CN" sz="2400" b="1" smtClean="0">
                <a:solidFill>
                  <a:schemeClr val="bg1"/>
                </a:solidFill>
              </a:rPr>
              <a:t>      int *p,i,j;</a:t>
            </a:r>
          </a:p>
          <a:p>
            <a:pPr eaLnBrk="1" hangingPunct="1">
              <a:lnSpc>
                <a:spcPct val="90000"/>
              </a:lnSpc>
              <a:buFont typeface="Wingdings 2" pitchFamily="18" charset="2"/>
              <a:buNone/>
            </a:pPr>
            <a:r>
              <a:rPr lang="en-US" altLang="zh-CN" sz="2400" b="1" smtClean="0">
                <a:solidFill>
                  <a:schemeClr val="bg1"/>
                </a:solidFill>
              </a:rPr>
              <a:t>      system("cls");</a:t>
            </a:r>
          </a:p>
          <a:p>
            <a:pPr eaLnBrk="1" hangingPunct="1">
              <a:lnSpc>
                <a:spcPct val="90000"/>
              </a:lnSpc>
              <a:buFont typeface="Wingdings 2" pitchFamily="18" charset="2"/>
              <a:buNone/>
            </a:pPr>
            <a:r>
              <a:rPr lang="en-US" altLang="zh-CN" sz="2400" b="1" smtClean="0">
                <a:solidFill>
                  <a:schemeClr val="bg1"/>
                </a:solidFill>
              </a:rPr>
              <a:t>      p=a;</a:t>
            </a:r>
          </a:p>
          <a:p>
            <a:pPr eaLnBrk="1" hangingPunct="1">
              <a:lnSpc>
                <a:spcPct val="90000"/>
              </a:lnSpc>
              <a:buFont typeface="Wingdings 2" pitchFamily="18" charset="2"/>
              <a:buNone/>
            </a:pPr>
            <a:r>
              <a:rPr lang="en-US" altLang="zh-CN" sz="2400" b="1" smtClean="0">
                <a:solidFill>
                  <a:schemeClr val="bg1"/>
                </a:solidFill>
              </a:rPr>
              <a:t>      for (i=0;i&lt;3;i++)</a:t>
            </a:r>
          </a:p>
          <a:p>
            <a:pPr eaLnBrk="1" hangingPunct="1">
              <a:lnSpc>
                <a:spcPct val="90000"/>
              </a:lnSpc>
              <a:buFont typeface="Wingdings 2" pitchFamily="18" charset="2"/>
              <a:buNone/>
            </a:pPr>
            <a:r>
              <a:rPr lang="en-US" altLang="zh-CN" sz="2400" b="1" smtClean="0">
                <a:solidFill>
                  <a:schemeClr val="bg1"/>
                </a:solidFill>
              </a:rPr>
              <a:t>         for(j=0;j&lt;3;j++)</a:t>
            </a:r>
          </a:p>
          <a:p>
            <a:pPr eaLnBrk="1" hangingPunct="1">
              <a:lnSpc>
                <a:spcPct val="90000"/>
              </a:lnSpc>
              <a:buFont typeface="Wingdings 2" pitchFamily="18" charset="2"/>
              <a:buNone/>
            </a:pPr>
            <a:r>
              <a:rPr lang="en-US" altLang="zh-CN" sz="2400" b="1" smtClean="0">
                <a:solidFill>
                  <a:schemeClr val="bg1"/>
                </a:solidFill>
              </a:rPr>
              <a:t>      	printf("%d ",*(*(a+i)+j));</a:t>
            </a:r>
          </a:p>
          <a:p>
            <a:pPr eaLnBrk="1" hangingPunct="1">
              <a:lnSpc>
                <a:spcPct val="90000"/>
              </a:lnSpc>
              <a:buFont typeface="Wingdings 2" pitchFamily="18" charset="2"/>
              <a:buNone/>
            </a:pPr>
            <a:r>
              <a:rPr lang="en-US" altLang="zh-CN" sz="2400" b="1" smtClean="0">
                <a:solidFill>
                  <a:schemeClr val="bg1"/>
                </a:solidFill>
              </a:rPr>
              <a:t> }</a:t>
            </a:r>
          </a:p>
        </p:txBody>
      </p:sp>
      <p:sp>
        <p:nvSpPr>
          <p:cNvPr id="99332" name="Text Box 4"/>
          <p:cNvSpPr txBox="1">
            <a:spLocks noChangeArrowheads="1"/>
          </p:cNvSpPr>
          <p:nvPr/>
        </p:nvSpPr>
        <p:spPr bwMode="auto">
          <a:xfrm>
            <a:off x="3419475" y="4508500"/>
            <a:ext cx="1752600" cy="466725"/>
          </a:xfrm>
          <a:prstGeom prst="rect">
            <a:avLst/>
          </a:prstGeom>
          <a:solidFill>
            <a:srgbClr val="FFFF99"/>
          </a:solidFill>
          <a:ln w="9525">
            <a:solidFill>
              <a:srgbClr val="FF00FF"/>
            </a:solidFill>
            <a:miter lim="800000"/>
            <a:headEnd/>
            <a:tailEnd/>
          </a:ln>
        </p:spPr>
        <p:txBody>
          <a:bodyPr wrap="none">
            <a:spAutoFit/>
          </a:bodyPr>
          <a:lstStyle/>
          <a:p>
            <a:r>
              <a:rPr lang="en-US" altLang="zh-CN">
                <a:solidFill>
                  <a:srgbClr val="A50021"/>
                </a:solidFill>
                <a:latin typeface="Arial" pitchFamily="34" charset="0"/>
              </a:rPr>
              <a:t>a</a:t>
            </a:r>
            <a:r>
              <a:rPr lang="zh-CN" altLang="en-US">
                <a:solidFill>
                  <a:srgbClr val="A50021"/>
                </a:solidFill>
                <a:latin typeface="Arial" pitchFamily="34" charset="0"/>
              </a:rPr>
              <a:t>改成</a:t>
            </a:r>
            <a:r>
              <a:rPr lang="en-US" altLang="zh-CN">
                <a:solidFill>
                  <a:srgbClr val="A50021"/>
                </a:solidFill>
                <a:latin typeface="Arial" pitchFamily="34" charset="0"/>
              </a:rPr>
              <a:t>p</a:t>
            </a:r>
            <a:r>
              <a:rPr lang="zh-CN" altLang="en-US">
                <a:solidFill>
                  <a:srgbClr val="A50021"/>
                </a:solidFill>
                <a:latin typeface="Arial" pitchFamily="34" charset="0"/>
              </a:rPr>
              <a:t>试试</a:t>
            </a:r>
          </a:p>
        </p:txBody>
      </p:sp>
      <p:sp>
        <p:nvSpPr>
          <p:cNvPr id="99333" name="Line 5"/>
          <p:cNvSpPr>
            <a:spLocks noChangeShapeType="1"/>
          </p:cNvSpPr>
          <p:nvPr/>
        </p:nvSpPr>
        <p:spPr bwMode="auto">
          <a:xfrm>
            <a:off x="3060700" y="5373688"/>
            <a:ext cx="1439863" cy="0"/>
          </a:xfrm>
          <a:prstGeom prst="line">
            <a:avLst/>
          </a:prstGeom>
          <a:noFill/>
          <a:ln w="28575">
            <a:solidFill>
              <a:schemeClr val="tx1"/>
            </a:solidFill>
            <a:round/>
            <a:headEnd/>
            <a:tailEnd/>
          </a:ln>
        </p:spPr>
        <p:txBody>
          <a:bodyPr/>
          <a:lstStyle/>
          <a:p>
            <a:endParaRPr lang="zh-CN" altLang="en-US"/>
          </a:p>
        </p:txBody>
      </p:sp>
      <p:sp>
        <p:nvSpPr>
          <p:cNvPr id="99334" name="Text Box 6"/>
          <p:cNvSpPr txBox="1">
            <a:spLocks noChangeArrowheads="1"/>
          </p:cNvSpPr>
          <p:nvPr/>
        </p:nvSpPr>
        <p:spPr bwMode="auto">
          <a:xfrm>
            <a:off x="5632450" y="1484313"/>
            <a:ext cx="2611438" cy="1917700"/>
          </a:xfrm>
          <a:prstGeom prst="rect">
            <a:avLst/>
          </a:prstGeom>
          <a:noFill/>
          <a:ln w="9525">
            <a:noFill/>
            <a:miter lim="800000"/>
            <a:headEnd/>
            <a:tailEnd/>
          </a:ln>
        </p:spPr>
        <p:txBody>
          <a:bodyPr>
            <a:spAutoFit/>
          </a:bodyPr>
          <a:lstStyle/>
          <a:p>
            <a:r>
              <a:rPr lang="en-US" altLang="zh-CN">
                <a:latin typeface="Arial" pitchFamily="34" charset="0"/>
              </a:rPr>
              <a:t>【</a:t>
            </a:r>
            <a:r>
              <a:rPr lang="zh-CN" altLang="en-US">
                <a:latin typeface="Arial" pitchFamily="34" charset="0"/>
              </a:rPr>
              <a:t>讨论</a:t>
            </a:r>
            <a:r>
              <a:rPr lang="en-US" altLang="zh-CN">
                <a:latin typeface="Arial" pitchFamily="34" charset="0"/>
              </a:rPr>
              <a:t>】</a:t>
            </a:r>
          </a:p>
          <a:p>
            <a:r>
              <a:rPr lang="zh-CN" altLang="en-US">
                <a:latin typeface="Arial" pitchFamily="34" charset="0"/>
              </a:rPr>
              <a:t>如果将输出语句中的*</a:t>
            </a:r>
            <a:r>
              <a:rPr lang="en-US" altLang="zh-CN">
                <a:latin typeface="Arial" pitchFamily="34" charset="0"/>
              </a:rPr>
              <a:t>(*(a+i)+j)</a:t>
            </a:r>
            <a:r>
              <a:rPr lang="zh-CN" altLang="en-US">
                <a:latin typeface="Arial" pitchFamily="34" charset="0"/>
              </a:rPr>
              <a:t>改为*</a:t>
            </a:r>
            <a:r>
              <a:rPr lang="en-US" altLang="zh-CN">
                <a:latin typeface="Arial" pitchFamily="34" charset="0"/>
              </a:rPr>
              <a:t>(*(p+i)+j)</a:t>
            </a:r>
            <a:r>
              <a:rPr lang="zh-CN" altLang="en-US">
                <a:latin typeface="Arial" pitchFamily="34" charset="0"/>
              </a:rPr>
              <a:t>可不可以？ </a:t>
            </a:r>
          </a:p>
        </p:txBody>
      </p:sp>
      <p:sp>
        <p:nvSpPr>
          <p:cNvPr id="99335" name="Text Box 7"/>
          <p:cNvSpPr txBox="1">
            <a:spLocks noChangeArrowheads="1"/>
          </p:cNvSpPr>
          <p:nvPr/>
        </p:nvSpPr>
        <p:spPr bwMode="auto">
          <a:xfrm>
            <a:off x="6732588" y="2924175"/>
            <a:ext cx="1098550" cy="457200"/>
          </a:xfrm>
          <a:prstGeom prst="rect">
            <a:avLst/>
          </a:prstGeom>
          <a:noFill/>
          <a:ln w="9525">
            <a:noFill/>
            <a:miter lim="800000"/>
            <a:headEnd/>
            <a:tailEnd/>
          </a:ln>
        </p:spPr>
        <p:txBody>
          <a:bodyPr wrap="none">
            <a:spAutoFit/>
          </a:bodyPr>
          <a:lstStyle/>
          <a:p>
            <a:r>
              <a:rPr lang="zh-CN" altLang="en-US">
                <a:solidFill>
                  <a:srgbClr val="006600"/>
                </a:solidFill>
                <a:latin typeface="Arial" pitchFamily="34" charset="0"/>
              </a:rPr>
              <a:t>不行！</a:t>
            </a:r>
          </a:p>
        </p:txBody>
      </p:sp>
      <p:pic>
        <p:nvPicPr>
          <p:cNvPr id="99336" name="Picture 8" descr="002"/>
          <p:cNvPicPr>
            <a:picLocks noChangeAspect="1" noChangeArrowheads="1" noCrop="1"/>
          </p:cNvPicPr>
          <p:nvPr/>
        </p:nvPicPr>
        <p:blipFill>
          <a:blip r:embed="rId2"/>
          <a:srcRect/>
          <a:stretch>
            <a:fillRect/>
          </a:stretch>
        </p:blipFill>
        <p:spPr bwMode="auto">
          <a:xfrm>
            <a:off x="6011863" y="5084763"/>
            <a:ext cx="593725" cy="1185862"/>
          </a:xfrm>
          <a:prstGeom prst="rect">
            <a:avLst/>
          </a:prstGeom>
          <a:noFill/>
          <a:ln w="9525">
            <a:noFill/>
            <a:miter lim="800000"/>
            <a:headEnd/>
            <a:tailEnd/>
          </a:ln>
        </p:spPr>
      </p:pic>
      <p:pic>
        <p:nvPicPr>
          <p:cNvPr id="99337" name="Picture 9" descr="RX_008"/>
          <p:cNvPicPr>
            <a:picLocks noChangeAspect="1" noChangeArrowheads="1" noCrop="1"/>
          </p:cNvPicPr>
          <p:nvPr/>
        </p:nvPicPr>
        <p:blipFill>
          <a:blip r:embed="rId3"/>
          <a:srcRect/>
          <a:stretch>
            <a:fillRect/>
          </a:stretch>
        </p:blipFill>
        <p:spPr bwMode="auto">
          <a:xfrm>
            <a:off x="8101013" y="5157788"/>
            <a:ext cx="473075" cy="1081087"/>
          </a:xfrm>
          <a:prstGeom prst="rect">
            <a:avLst/>
          </a:prstGeom>
          <a:noFill/>
          <a:ln w="9525">
            <a:noFill/>
            <a:miter lim="800000"/>
            <a:headEnd/>
            <a:tailEnd/>
          </a:ln>
        </p:spPr>
      </p:pic>
      <p:sp>
        <p:nvSpPr>
          <p:cNvPr id="99338" name="AutoShape 10"/>
          <p:cNvSpPr>
            <a:spLocks noChangeArrowheads="1"/>
          </p:cNvSpPr>
          <p:nvPr/>
        </p:nvSpPr>
        <p:spPr bwMode="auto">
          <a:xfrm>
            <a:off x="5429250" y="4143375"/>
            <a:ext cx="1274763" cy="609600"/>
          </a:xfrm>
          <a:prstGeom prst="cloudCallout">
            <a:avLst>
              <a:gd name="adj1" fmla="val 8870"/>
              <a:gd name="adj2" fmla="val 115144"/>
            </a:avLst>
          </a:prstGeom>
          <a:solidFill>
            <a:schemeClr val="accent1"/>
          </a:solidFill>
          <a:ln w="9525">
            <a:solidFill>
              <a:schemeClr val="tx1"/>
            </a:solidFill>
            <a:round/>
            <a:headEnd/>
            <a:tailEnd/>
          </a:ln>
        </p:spPr>
        <p:txBody>
          <a:bodyPr/>
          <a:lstStyle/>
          <a:p>
            <a:pPr algn="ctr"/>
            <a:r>
              <a:rPr lang="en-US" altLang="zh-CN" sz="2000">
                <a:solidFill>
                  <a:srgbClr val="A50021"/>
                </a:solidFill>
                <a:latin typeface="Arial" pitchFamily="34" charset="0"/>
                <a:ea typeface="宋体" pitchFamily="2" charset="-122"/>
              </a:rPr>
              <a:t>Why?!</a:t>
            </a:r>
          </a:p>
        </p:txBody>
      </p:sp>
      <p:sp>
        <p:nvSpPr>
          <p:cNvPr id="99339" name="AutoShape 11"/>
          <p:cNvSpPr>
            <a:spLocks noChangeArrowheads="1"/>
          </p:cNvSpPr>
          <p:nvPr/>
        </p:nvSpPr>
        <p:spPr bwMode="auto">
          <a:xfrm>
            <a:off x="6786563" y="3644900"/>
            <a:ext cx="2357437" cy="1069975"/>
          </a:xfrm>
          <a:prstGeom prst="cloudCallout">
            <a:avLst>
              <a:gd name="adj1" fmla="val 14171"/>
              <a:gd name="adj2" fmla="val 89116"/>
            </a:avLst>
          </a:prstGeom>
          <a:solidFill>
            <a:srgbClr val="CCFFCC"/>
          </a:solidFill>
          <a:ln w="9525">
            <a:solidFill>
              <a:schemeClr val="tx1"/>
            </a:solidFill>
            <a:round/>
            <a:headEnd/>
            <a:tailEnd/>
          </a:ln>
        </p:spPr>
        <p:txBody>
          <a:bodyPr/>
          <a:lstStyle/>
          <a:p>
            <a:pPr algn="ctr"/>
            <a:r>
              <a:rPr lang="zh-CN" altLang="en-US" sz="2000">
                <a:solidFill>
                  <a:srgbClr val="A50021"/>
                </a:solidFill>
                <a:latin typeface="Arial" pitchFamily="34" charset="0"/>
              </a:rPr>
              <a:t>因为</a:t>
            </a:r>
            <a:r>
              <a:rPr lang="en-US" altLang="zh-CN" sz="2000">
                <a:solidFill>
                  <a:srgbClr val="A50021"/>
                </a:solidFill>
                <a:latin typeface="Arial" pitchFamily="34" charset="0"/>
              </a:rPr>
              <a:t>p</a:t>
            </a:r>
            <a:r>
              <a:rPr lang="zh-CN" altLang="en-US" sz="2000">
                <a:solidFill>
                  <a:srgbClr val="A50021"/>
                </a:solidFill>
                <a:latin typeface="Arial" pitchFamily="34" charset="0"/>
              </a:rPr>
              <a:t>不是“行指针”！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1+#ppt_w/2"/>
                                          </p:val>
                                        </p:tav>
                                        <p:tav tm="100000">
                                          <p:val>
                                            <p:strVal val="#ppt_x"/>
                                          </p:val>
                                        </p:tav>
                                      </p:tavLst>
                                    </p:anim>
                                    <p:anim calcmode="lin" valueType="num">
                                      <p:cBhvr additive="base">
                                        <p:cTn id="8" dur="500" fill="hold"/>
                                        <p:tgtEl>
                                          <p:spTgt spid="993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9333"/>
                                        </p:tgtEl>
                                        <p:attrNameLst>
                                          <p:attrName>style.visibility</p:attrName>
                                        </p:attrNameLst>
                                      </p:cBhvr>
                                      <p:to>
                                        <p:strVal val="visible"/>
                                      </p:to>
                                    </p:set>
                                    <p:anim calcmode="lin" valueType="num">
                                      <p:cBhvr additive="base">
                                        <p:cTn id="11" dur="500" fill="hold"/>
                                        <p:tgtEl>
                                          <p:spTgt spid="99333"/>
                                        </p:tgtEl>
                                        <p:attrNameLst>
                                          <p:attrName>ppt_x</p:attrName>
                                        </p:attrNameLst>
                                      </p:cBhvr>
                                      <p:tavLst>
                                        <p:tav tm="0">
                                          <p:val>
                                            <p:strVal val="0-#ppt_w/2"/>
                                          </p:val>
                                        </p:tav>
                                        <p:tav tm="100000">
                                          <p:val>
                                            <p:strVal val="#ppt_x"/>
                                          </p:val>
                                        </p:tav>
                                      </p:tavLst>
                                    </p:anim>
                                    <p:anim calcmode="lin" valueType="num">
                                      <p:cBhvr additive="base">
                                        <p:cTn id="12" dur="500" fill="hold"/>
                                        <p:tgtEl>
                                          <p:spTgt spid="993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9334"/>
                                        </p:tgtEl>
                                        <p:attrNameLst>
                                          <p:attrName>style.visibility</p:attrName>
                                        </p:attrNameLst>
                                      </p:cBhvr>
                                      <p:to>
                                        <p:strVal val="visible"/>
                                      </p:to>
                                    </p:set>
                                    <p:animEffect transition="in" filter="blinds(horizontal)">
                                      <p:cBhvr>
                                        <p:cTn id="16" dur="500"/>
                                        <p:tgtEl>
                                          <p:spTgt spid="99334"/>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99335"/>
                                        </p:tgtEl>
                                        <p:attrNameLst>
                                          <p:attrName>style.visibility</p:attrName>
                                        </p:attrNameLst>
                                      </p:cBhvr>
                                      <p:to>
                                        <p:strVal val="visible"/>
                                      </p:to>
                                    </p:set>
                                    <p:anim calcmode="lin" valueType="num">
                                      <p:cBhvr>
                                        <p:cTn id="21" dur="500" fill="hold"/>
                                        <p:tgtEl>
                                          <p:spTgt spid="99335"/>
                                        </p:tgtEl>
                                        <p:attrNameLst>
                                          <p:attrName>ppt_w</p:attrName>
                                        </p:attrNameLst>
                                      </p:cBhvr>
                                      <p:tavLst>
                                        <p:tav tm="0">
                                          <p:val>
                                            <p:fltVal val="0"/>
                                          </p:val>
                                        </p:tav>
                                        <p:tav tm="100000">
                                          <p:val>
                                            <p:strVal val="#ppt_w"/>
                                          </p:val>
                                        </p:tav>
                                      </p:tavLst>
                                    </p:anim>
                                    <p:anim calcmode="lin" valueType="num">
                                      <p:cBhvr>
                                        <p:cTn id="22" dur="500" fill="hold"/>
                                        <p:tgtEl>
                                          <p:spTgt spid="9933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9336"/>
                                        </p:tgtEl>
                                        <p:attrNameLst>
                                          <p:attrName>style.visibility</p:attrName>
                                        </p:attrNameLst>
                                      </p:cBhvr>
                                      <p:to>
                                        <p:strVal val="visible"/>
                                      </p:to>
                                    </p:set>
                                    <p:animEffect transition="in" filter="blinds(horizontal)">
                                      <p:cBhvr>
                                        <p:cTn id="27" dur="500"/>
                                        <p:tgtEl>
                                          <p:spTgt spid="99336"/>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99337"/>
                                        </p:tgtEl>
                                        <p:attrNameLst>
                                          <p:attrName>style.visibility</p:attrName>
                                        </p:attrNameLst>
                                      </p:cBhvr>
                                      <p:to>
                                        <p:strVal val="visible"/>
                                      </p:to>
                                    </p:set>
                                    <p:animEffect transition="in" filter="blinds(horizontal)">
                                      <p:cBhvr>
                                        <p:cTn id="31" dur="500"/>
                                        <p:tgtEl>
                                          <p:spTgt spid="9933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9338">
                                            <p:bg/>
                                          </p:spTgt>
                                        </p:tgtEl>
                                        <p:attrNameLst>
                                          <p:attrName>style.visibility</p:attrName>
                                        </p:attrNameLst>
                                      </p:cBhvr>
                                      <p:to>
                                        <p:strVal val="visible"/>
                                      </p:to>
                                    </p:set>
                                    <p:animEffect transition="in" filter="blinds(horizontal)">
                                      <p:cBhvr>
                                        <p:cTn id="36" dur="500"/>
                                        <p:tgtEl>
                                          <p:spTgt spid="99338">
                                            <p:bg/>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9338">
                                            <p:txEl>
                                              <p:pRg st="0" end="0"/>
                                            </p:txEl>
                                          </p:spTgt>
                                        </p:tgtEl>
                                        <p:attrNameLst>
                                          <p:attrName>style.visibility</p:attrName>
                                        </p:attrNameLst>
                                      </p:cBhvr>
                                      <p:to>
                                        <p:strVal val="visible"/>
                                      </p:to>
                                    </p:set>
                                    <p:animEffect transition="in" filter="blinds(horizontal)">
                                      <p:cBhvr>
                                        <p:cTn id="39" dur="500"/>
                                        <p:tgtEl>
                                          <p:spTgt spid="9933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99339"/>
                                        </p:tgtEl>
                                        <p:attrNameLst>
                                          <p:attrName>style.visibility</p:attrName>
                                        </p:attrNameLst>
                                      </p:cBhvr>
                                      <p:to>
                                        <p:strVal val="visible"/>
                                      </p:to>
                                    </p:set>
                                    <p:animEffect transition="in" filter="blinds(horizontal)">
                                      <p:cBhvr>
                                        <p:cTn id="44" dur="500"/>
                                        <p:tgtEl>
                                          <p:spTgt spid="99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animBg="1"/>
      <p:bldP spid="99334" grpId="0"/>
      <p:bldP spid="99335" grpId="0"/>
      <p:bldP spid="99338" grpId="0" build="allAtOnce" animBg="1"/>
      <p:bldP spid="99339" grpId="0" animBg="1"/>
    </p:bld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r>
              <a:rPr lang="en-US" altLang="zh-CN" smtClean="0"/>
              <a:t>   </a:t>
            </a:r>
            <a:r>
              <a:rPr lang="zh-CN" altLang="en-US" smtClean="0"/>
              <a:t>行指针   </a:t>
            </a:r>
            <a:r>
              <a:rPr lang="en-US" altLang="zh-CN" sz="2800" i="1" smtClean="0">
                <a:solidFill>
                  <a:srgbClr val="006600"/>
                </a:solidFill>
              </a:rPr>
              <a:t>P229</a:t>
            </a:r>
            <a:r>
              <a:rPr lang="en-US" altLang="zh-CN" smtClean="0"/>
              <a:t> </a:t>
            </a:r>
          </a:p>
        </p:txBody>
      </p:sp>
      <p:sp>
        <p:nvSpPr>
          <p:cNvPr id="51203" name="Rectangle 3"/>
          <p:cNvSpPr>
            <a:spLocks noGrp="1" noRot="1" noChangeArrowheads="1"/>
          </p:cNvSpPr>
          <p:nvPr>
            <p:ph type="body" idx="1"/>
          </p:nvPr>
        </p:nvSpPr>
        <p:spPr/>
        <p:txBody>
          <a:bodyPr/>
          <a:lstStyle/>
          <a:p>
            <a:pPr eaLnBrk="1" hangingPunct="1"/>
            <a:r>
              <a:rPr lang="zh-CN" altLang="en-US" smtClean="0">
                <a:ea typeface="华文细黑" pitchFamily="2" charset="-122"/>
              </a:rPr>
              <a:t>形式：  </a:t>
            </a:r>
            <a:r>
              <a:rPr lang="en-US" altLang="zh-CN" smtClean="0">
                <a:solidFill>
                  <a:srgbClr val="006600"/>
                </a:solidFill>
                <a:ea typeface="华文细黑" pitchFamily="2" charset="-122"/>
              </a:rPr>
              <a:t>int (*p)[n]</a:t>
            </a:r>
          </a:p>
          <a:p>
            <a:pPr eaLnBrk="1" hangingPunct="1"/>
            <a:r>
              <a:rPr lang="zh-CN" altLang="en-US" smtClean="0">
                <a:ea typeface="华文细黑" pitchFamily="2" charset="-122"/>
              </a:rPr>
              <a:t>含义：</a:t>
            </a:r>
            <a:r>
              <a:rPr lang="en-US" altLang="zh-CN" smtClean="0">
                <a:ea typeface="华文细黑" pitchFamily="2" charset="-122"/>
              </a:rPr>
              <a:t>p</a:t>
            </a:r>
            <a:r>
              <a:rPr lang="zh-CN" altLang="en-US" smtClean="0">
                <a:ea typeface="华文细黑" pitchFamily="2" charset="-122"/>
              </a:rPr>
              <a:t>为指向含有</a:t>
            </a:r>
            <a:r>
              <a:rPr lang="en-US" altLang="zh-CN" smtClean="0">
                <a:ea typeface="华文细黑" pitchFamily="2" charset="-122"/>
              </a:rPr>
              <a:t>n</a:t>
            </a:r>
            <a:r>
              <a:rPr lang="zh-CN" altLang="en-US" smtClean="0">
                <a:ea typeface="华文细黑" pitchFamily="2" charset="-122"/>
              </a:rPr>
              <a:t>个元素的一维数组的指针变量。  </a:t>
            </a:r>
            <a:r>
              <a:rPr lang="en-US" altLang="zh-CN" sz="2800" i="1" smtClean="0">
                <a:solidFill>
                  <a:srgbClr val="006600"/>
                </a:solidFill>
                <a:ea typeface="华文细黑" pitchFamily="2" charset="-122"/>
              </a:rPr>
              <a:t>P255</a:t>
            </a:r>
            <a:r>
              <a:rPr lang="zh-CN" altLang="en-US" sz="2800" i="1" smtClean="0">
                <a:solidFill>
                  <a:srgbClr val="006600"/>
                </a:solidFill>
                <a:ea typeface="华文细黑" pitchFamily="2" charset="-122"/>
              </a:rPr>
              <a:t>表</a:t>
            </a:r>
            <a:r>
              <a:rPr lang="en-US" altLang="zh-CN" sz="2800" i="1" smtClean="0">
                <a:solidFill>
                  <a:srgbClr val="006600"/>
                </a:solidFill>
                <a:ea typeface="华文细黑" pitchFamily="2" charset="-122"/>
              </a:rPr>
              <a:t>10.2</a:t>
            </a:r>
          </a:p>
          <a:p>
            <a:pPr eaLnBrk="1" hangingPunct="1"/>
            <a:r>
              <a:rPr lang="zh-CN" altLang="en-US" smtClean="0">
                <a:ea typeface="华文细黑" pitchFamily="2" charset="-122"/>
              </a:rPr>
              <a:t>使用：二维数组可以视为由若干一维数组组成</a:t>
            </a:r>
            <a:r>
              <a:rPr lang="zh-CN" altLang="en-US" smtClean="0"/>
              <a:t>。</a:t>
            </a:r>
          </a:p>
          <a:p>
            <a:pPr eaLnBrk="1" hangingPunct="1"/>
            <a:r>
              <a:rPr lang="zh-CN" altLang="en-US" smtClean="0">
                <a:ea typeface="华文细黑" pitchFamily="2" charset="-122"/>
              </a:rPr>
              <a:t>行指针</a:t>
            </a:r>
            <a:r>
              <a:rPr lang="en-US" altLang="zh-CN" smtClean="0">
                <a:ea typeface="华文细黑" pitchFamily="2" charset="-122"/>
              </a:rPr>
              <a:t>p</a:t>
            </a:r>
            <a:r>
              <a:rPr lang="zh-CN" altLang="en-US" smtClean="0">
                <a:ea typeface="华文细黑" pitchFamily="2" charset="-122"/>
              </a:rPr>
              <a:t>是行地址性质的指针。此时，</a:t>
            </a:r>
            <a:r>
              <a:rPr lang="en-US" altLang="zh-CN" smtClean="0">
                <a:ea typeface="华文细黑" pitchFamily="2" charset="-122"/>
              </a:rPr>
              <a:t>p</a:t>
            </a:r>
            <a:r>
              <a:rPr lang="zh-CN" altLang="en-US" smtClean="0">
                <a:ea typeface="华文细黑" pitchFamily="2" charset="-122"/>
              </a:rPr>
              <a:t>可与“行列法”中的</a:t>
            </a:r>
            <a:r>
              <a:rPr lang="en-US" altLang="zh-CN" smtClean="0">
                <a:ea typeface="华文细黑" pitchFamily="2" charset="-122"/>
              </a:rPr>
              <a:t>a</a:t>
            </a:r>
            <a:r>
              <a:rPr lang="zh-CN" altLang="en-US" smtClean="0">
                <a:ea typeface="华文细黑" pitchFamily="2" charset="-122"/>
              </a:rPr>
              <a:t>互换使用，但不能与“排队法”中的</a:t>
            </a:r>
            <a:r>
              <a:rPr lang="en-US" altLang="zh-CN" smtClean="0">
                <a:ea typeface="华文细黑" pitchFamily="2" charset="-122"/>
              </a:rPr>
              <a:t>a[0]</a:t>
            </a:r>
            <a:r>
              <a:rPr lang="zh-CN" altLang="en-US" smtClean="0">
                <a:ea typeface="华文细黑" pitchFamily="2" charset="-122"/>
              </a:rPr>
              <a:t>互换使用。</a:t>
            </a:r>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ChangeArrowheads="1"/>
          </p:cNvSpPr>
          <p:nvPr/>
        </p:nvSpPr>
        <p:spPr bwMode="auto">
          <a:xfrm>
            <a:off x="468313" y="0"/>
            <a:ext cx="8294687" cy="1143000"/>
          </a:xfrm>
          <a:prstGeom prst="rect">
            <a:avLst/>
          </a:prstGeom>
          <a:noFill/>
          <a:ln w="9525">
            <a:noFill/>
            <a:miter lim="800000"/>
            <a:headEnd/>
            <a:tailEnd/>
          </a:ln>
        </p:spPr>
        <p:txBody>
          <a:bodyPr lIns="92075" tIns="46038" rIns="92075" bIns="46038" anchor="ctr"/>
          <a:lstStyle/>
          <a:p>
            <a:r>
              <a:rPr lang="zh-CN" altLang="en-US" sz="3600">
                <a:solidFill>
                  <a:srgbClr val="FFFF00"/>
                </a:solidFill>
                <a:ea typeface="楷体_GB2312" pitchFamily="49" charset="-122"/>
              </a:rPr>
              <a:t>关于格式字符串</a:t>
            </a:r>
          </a:p>
        </p:txBody>
      </p:sp>
      <p:sp>
        <p:nvSpPr>
          <p:cNvPr id="41987" name="Rectangle 6"/>
          <p:cNvSpPr>
            <a:spLocks noChangeArrowheads="1"/>
          </p:cNvSpPr>
          <p:nvPr/>
        </p:nvSpPr>
        <p:spPr bwMode="auto">
          <a:xfrm>
            <a:off x="323850" y="836613"/>
            <a:ext cx="7772400" cy="5562600"/>
          </a:xfrm>
          <a:prstGeom prst="rect">
            <a:avLst/>
          </a:prstGeom>
          <a:noFill/>
          <a:ln w="9525">
            <a:noFill/>
            <a:miter lim="800000"/>
            <a:headEnd/>
            <a:tailEnd/>
          </a:ln>
        </p:spPr>
        <p:txBody>
          <a:bodyPr/>
          <a:lstStyle/>
          <a:p>
            <a:pPr marL="342900" indent="-342900">
              <a:spcBef>
                <a:spcPct val="20000"/>
              </a:spcBef>
              <a:buClr>
                <a:schemeClr val="hlink"/>
              </a:buClr>
              <a:buFontTx/>
              <a:buChar char="•"/>
            </a:pPr>
            <a:r>
              <a:rPr lang="zh-CN" altLang="en-US" sz="2800">
                <a:latin typeface="Arial" charset="0"/>
                <a:ea typeface="华文细黑" pitchFamily="2" charset="-122"/>
              </a:rPr>
              <a:t>表示该处将用</a:t>
            </a:r>
            <a:r>
              <a:rPr lang="en-US" altLang="zh-CN" sz="2800">
                <a:latin typeface="Arial" charset="0"/>
                <a:ea typeface="华文细黑" pitchFamily="2" charset="-122"/>
              </a:rPr>
              <a:t>printf</a:t>
            </a:r>
            <a:r>
              <a:rPr lang="zh-CN" altLang="en-US" sz="2800">
                <a:latin typeface="Arial" charset="0"/>
                <a:ea typeface="华文细黑" pitchFamily="2" charset="-122"/>
              </a:rPr>
              <a:t>语句引号外对应表达式的值替换后输出</a:t>
            </a:r>
          </a:p>
          <a:p>
            <a:pPr marL="342900" indent="-342900">
              <a:spcBef>
                <a:spcPct val="20000"/>
              </a:spcBef>
              <a:buClr>
                <a:schemeClr val="hlink"/>
              </a:buClr>
            </a:pPr>
            <a:r>
              <a:rPr lang="zh-CN" altLang="en-US" sz="2800">
                <a:latin typeface="Arial" charset="0"/>
                <a:ea typeface="华文细黑" pitchFamily="2" charset="-122"/>
              </a:rPr>
              <a:t>    </a:t>
            </a:r>
            <a:r>
              <a:rPr lang="zh-CN" altLang="en-US" sz="2800">
                <a:solidFill>
                  <a:srgbClr val="66FF66"/>
                </a:solidFill>
                <a:latin typeface="Arial" charset="0"/>
                <a:ea typeface="华文细黑" pitchFamily="2" charset="-122"/>
              </a:rPr>
              <a:t>例：若 </a:t>
            </a:r>
            <a:r>
              <a:rPr lang="en-US" altLang="zh-CN" sz="2800">
                <a:solidFill>
                  <a:srgbClr val="66FF66"/>
                </a:solidFill>
                <a:latin typeface="Arial" charset="0"/>
                <a:ea typeface="华文细黑" pitchFamily="2" charset="-122"/>
              </a:rPr>
              <a:t>r =1,s=3.14</a:t>
            </a:r>
          </a:p>
          <a:p>
            <a:pPr marL="342900" indent="-342900">
              <a:spcBef>
                <a:spcPct val="20000"/>
              </a:spcBef>
              <a:buClr>
                <a:schemeClr val="hlink"/>
              </a:buClr>
            </a:pPr>
            <a:r>
              <a:rPr lang="en-US" altLang="zh-CN" sz="2800">
                <a:latin typeface="Arial" charset="0"/>
                <a:ea typeface="华文细黑" pitchFamily="2" charset="-122"/>
              </a:rPr>
              <a:t>     </a:t>
            </a:r>
            <a:r>
              <a:rPr lang="en-US" altLang="zh-CN" sz="2400" b="1">
                <a:solidFill>
                  <a:srgbClr val="FFFF66"/>
                </a:solidFill>
                <a:latin typeface="Arial" charset="0"/>
                <a:ea typeface="华文细黑" pitchFamily="2" charset="-122"/>
              </a:rPr>
              <a:t>printf (“</a:t>
            </a:r>
            <a:r>
              <a:rPr lang="zh-CN" altLang="en-US" sz="2400" b="1">
                <a:solidFill>
                  <a:srgbClr val="FFFF66"/>
                </a:solidFill>
                <a:latin typeface="Arial" charset="0"/>
                <a:ea typeface="华文细黑" pitchFamily="2" charset="-122"/>
              </a:rPr>
              <a:t>半径</a:t>
            </a:r>
            <a:r>
              <a:rPr lang="en-US" altLang="zh-CN" sz="2400" b="1">
                <a:solidFill>
                  <a:srgbClr val="FFFF66"/>
                </a:solidFill>
                <a:latin typeface="Arial" charset="0"/>
                <a:ea typeface="华文细黑" pitchFamily="2" charset="-122"/>
              </a:rPr>
              <a:t>R=%f </a:t>
            </a:r>
            <a:r>
              <a:rPr lang="zh-CN" altLang="en-US" sz="2400" b="1">
                <a:solidFill>
                  <a:srgbClr val="FFFF66"/>
                </a:solidFill>
                <a:latin typeface="Arial" charset="0"/>
                <a:ea typeface="华文细黑" pitchFamily="2" charset="-122"/>
              </a:rPr>
              <a:t>时，面积</a:t>
            </a:r>
            <a:r>
              <a:rPr lang="en-US" altLang="zh-CN" sz="2400" b="1">
                <a:solidFill>
                  <a:srgbClr val="FFFF66"/>
                </a:solidFill>
                <a:latin typeface="Arial" charset="0"/>
                <a:ea typeface="华文细黑" pitchFamily="2" charset="-122"/>
              </a:rPr>
              <a:t>S=%f\n”,r,s);</a:t>
            </a:r>
            <a:endParaRPr lang="en-US" altLang="zh-CN" sz="2400">
              <a:latin typeface="Arial" charset="0"/>
              <a:ea typeface="华文细黑" pitchFamily="2" charset="-122"/>
            </a:endParaRPr>
          </a:p>
          <a:p>
            <a:pPr marL="342900" indent="-342900">
              <a:spcBef>
                <a:spcPct val="20000"/>
              </a:spcBef>
              <a:buClr>
                <a:schemeClr val="hlink"/>
              </a:buClr>
            </a:pPr>
            <a:r>
              <a:rPr lang="en-US" altLang="zh-CN" sz="2800">
                <a:latin typeface="Arial" charset="0"/>
                <a:ea typeface="华文细黑" pitchFamily="2" charset="-122"/>
              </a:rPr>
              <a:t>     </a:t>
            </a:r>
            <a:r>
              <a:rPr lang="zh-CN" altLang="en-US" sz="2800">
                <a:latin typeface="Arial" charset="0"/>
                <a:ea typeface="华文细黑" pitchFamily="2" charset="-122"/>
              </a:rPr>
              <a:t>输出结果：</a:t>
            </a:r>
          </a:p>
          <a:p>
            <a:pPr marL="342900" indent="-342900">
              <a:spcBef>
                <a:spcPct val="20000"/>
              </a:spcBef>
              <a:buClr>
                <a:schemeClr val="hlink"/>
              </a:buClr>
            </a:pPr>
            <a:r>
              <a:rPr lang="zh-CN" altLang="en-US" sz="2800">
                <a:latin typeface="Arial" charset="0"/>
                <a:ea typeface="华文细黑" pitchFamily="2" charset="-122"/>
              </a:rPr>
              <a:t>              </a:t>
            </a:r>
            <a:r>
              <a:rPr lang="zh-CN" altLang="en-US" sz="2400">
                <a:solidFill>
                  <a:schemeClr val="tx2"/>
                </a:solidFill>
                <a:latin typeface="Arial" charset="0"/>
                <a:ea typeface="华文细黑" pitchFamily="2" charset="-122"/>
              </a:rPr>
              <a:t>半径</a:t>
            </a:r>
            <a:r>
              <a:rPr lang="en-US" altLang="zh-CN" sz="2400">
                <a:solidFill>
                  <a:schemeClr val="tx2"/>
                </a:solidFill>
                <a:latin typeface="Arial" charset="0"/>
                <a:ea typeface="华文细黑" pitchFamily="2" charset="-122"/>
              </a:rPr>
              <a:t>R=1 </a:t>
            </a:r>
            <a:r>
              <a:rPr lang="zh-CN" altLang="en-US" sz="2400">
                <a:solidFill>
                  <a:schemeClr val="tx2"/>
                </a:solidFill>
                <a:latin typeface="Arial" charset="0"/>
                <a:ea typeface="华文细黑" pitchFamily="2" charset="-122"/>
              </a:rPr>
              <a:t>时，面积</a:t>
            </a:r>
            <a:r>
              <a:rPr lang="en-US" altLang="zh-CN" sz="2400">
                <a:solidFill>
                  <a:schemeClr val="tx2"/>
                </a:solidFill>
                <a:latin typeface="Arial" charset="0"/>
                <a:ea typeface="华文细黑" pitchFamily="2" charset="-122"/>
              </a:rPr>
              <a:t>S=3.140000</a:t>
            </a:r>
          </a:p>
          <a:p>
            <a:pPr marL="342900" indent="-342900">
              <a:spcBef>
                <a:spcPct val="20000"/>
              </a:spcBef>
              <a:buClr>
                <a:schemeClr val="hlink"/>
              </a:buClr>
            </a:pPr>
            <a:r>
              <a:rPr lang="zh-CN" altLang="en-US" sz="2400">
                <a:solidFill>
                  <a:schemeClr val="tx2"/>
                </a:solidFill>
                <a:latin typeface="Arial" charset="0"/>
                <a:ea typeface="华文细黑" pitchFamily="2" charset="-122"/>
              </a:rPr>
              <a:t>常用格式字符串：</a:t>
            </a:r>
          </a:p>
          <a:p>
            <a:pPr marL="342900" indent="-342900">
              <a:spcBef>
                <a:spcPct val="20000"/>
              </a:spcBef>
              <a:buClr>
                <a:schemeClr val="hlink"/>
              </a:buClr>
            </a:pPr>
            <a:r>
              <a:rPr lang="zh-CN" altLang="en-US" sz="2400">
                <a:solidFill>
                  <a:schemeClr val="tx2"/>
                </a:solidFill>
                <a:latin typeface="Arial" charset="0"/>
                <a:ea typeface="华文细黑" pitchFamily="2" charset="-122"/>
              </a:rPr>
              <a:t>  字符型：</a:t>
            </a:r>
            <a:r>
              <a:rPr lang="en-US" altLang="zh-CN" sz="2400">
                <a:solidFill>
                  <a:srgbClr val="FFFF00"/>
                </a:solidFill>
                <a:latin typeface="Arial" charset="0"/>
                <a:ea typeface="华文细黑" pitchFamily="2" charset="-122"/>
              </a:rPr>
              <a:t>%c</a:t>
            </a:r>
            <a:r>
              <a:rPr lang="en-US" altLang="zh-CN" sz="2400">
                <a:solidFill>
                  <a:schemeClr val="tx2"/>
                </a:solidFill>
                <a:latin typeface="Arial" charset="0"/>
                <a:ea typeface="华文细黑" pitchFamily="2" charset="-122"/>
              </a:rPr>
              <a:t>     </a:t>
            </a:r>
            <a:r>
              <a:rPr lang="zh-CN" altLang="en-US" sz="2400">
                <a:solidFill>
                  <a:schemeClr val="tx2"/>
                </a:solidFill>
                <a:latin typeface="Arial" charset="0"/>
                <a:ea typeface="华文细黑" pitchFamily="2" charset="-122"/>
              </a:rPr>
              <a:t>单字符</a:t>
            </a:r>
          </a:p>
          <a:p>
            <a:pPr marL="342900" indent="-342900">
              <a:spcBef>
                <a:spcPct val="20000"/>
              </a:spcBef>
              <a:buClr>
                <a:schemeClr val="hlink"/>
              </a:buClr>
            </a:pPr>
            <a:r>
              <a:rPr lang="zh-CN" altLang="en-US" sz="2400">
                <a:solidFill>
                  <a:schemeClr val="tx2"/>
                </a:solidFill>
                <a:latin typeface="Arial" charset="0"/>
                <a:ea typeface="华文细黑" pitchFamily="2" charset="-122"/>
              </a:rPr>
              <a:t>                </a:t>
            </a:r>
            <a:r>
              <a:rPr lang="en-US" altLang="zh-CN" sz="2400">
                <a:solidFill>
                  <a:srgbClr val="FFFF00"/>
                </a:solidFill>
                <a:latin typeface="Arial" charset="0"/>
                <a:ea typeface="华文细黑" pitchFamily="2" charset="-122"/>
              </a:rPr>
              <a:t>%s</a:t>
            </a:r>
            <a:r>
              <a:rPr lang="en-US" altLang="zh-CN" sz="2400">
                <a:solidFill>
                  <a:schemeClr val="tx2"/>
                </a:solidFill>
                <a:latin typeface="Arial" charset="0"/>
                <a:ea typeface="华文细黑" pitchFamily="2" charset="-122"/>
              </a:rPr>
              <a:t>     </a:t>
            </a:r>
            <a:r>
              <a:rPr lang="zh-CN" altLang="en-US" sz="2400">
                <a:solidFill>
                  <a:schemeClr val="tx2"/>
                </a:solidFill>
                <a:latin typeface="Arial" charset="0"/>
                <a:ea typeface="华文细黑" pitchFamily="2" charset="-122"/>
              </a:rPr>
              <a:t>字符串</a:t>
            </a:r>
          </a:p>
          <a:p>
            <a:pPr marL="342900" indent="-342900">
              <a:spcBef>
                <a:spcPct val="20000"/>
              </a:spcBef>
              <a:buClr>
                <a:schemeClr val="hlink"/>
              </a:buClr>
            </a:pPr>
            <a:r>
              <a:rPr lang="zh-CN" altLang="en-US" sz="2400">
                <a:solidFill>
                  <a:schemeClr val="tx2"/>
                </a:solidFill>
                <a:latin typeface="Arial" charset="0"/>
                <a:ea typeface="华文细黑" pitchFamily="2" charset="-122"/>
              </a:rPr>
              <a:t>  数值型：</a:t>
            </a:r>
            <a:r>
              <a:rPr lang="en-US" altLang="zh-CN" sz="2400">
                <a:solidFill>
                  <a:srgbClr val="FFFF00"/>
                </a:solidFill>
                <a:latin typeface="Arial" charset="0"/>
                <a:ea typeface="华文细黑" pitchFamily="2" charset="-122"/>
              </a:rPr>
              <a:t>%d</a:t>
            </a:r>
            <a:r>
              <a:rPr lang="en-US" altLang="zh-CN" sz="2400">
                <a:solidFill>
                  <a:schemeClr val="tx2"/>
                </a:solidFill>
                <a:latin typeface="Arial" charset="0"/>
                <a:ea typeface="华文细黑" pitchFamily="2" charset="-122"/>
              </a:rPr>
              <a:t>     </a:t>
            </a:r>
            <a:r>
              <a:rPr lang="zh-CN" altLang="en-US" sz="2400">
                <a:solidFill>
                  <a:schemeClr val="tx2"/>
                </a:solidFill>
                <a:latin typeface="Arial" charset="0"/>
                <a:ea typeface="华文细黑" pitchFamily="2" charset="-122"/>
              </a:rPr>
              <a:t>整数（十进制）</a:t>
            </a:r>
          </a:p>
          <a:p>
            <a:pPr marL="342900" indent="-342900">
              <a:spcBef>
                <a:spcPct val="20000"/>
              </a:spcBef>
              <a:buClr>
                <a:schemeClr val="hlink"/>
              </a:buClr>
            </a:pPr>
            <a:r>
              <a:rPr lang="zh-CN" altLang="en-US" sz="2400">
                <a:solidFill>
                  <a:schemeClr val="tx2"/>
                </a:solidFill>
                <a:latin typeface="Arial" charset="0"/>
                <a:ea typeface="华文细黑" pitchFamily="2" charset="-122"/>
              </a:rPr>
              <a:t>                </a:t>
            </a:r>
            <a:r>
              <a:rPr lang="en-US" altLang="zh-CN" sz="2400">
                <a:solidFill>
                  <a:srgbClr val="FFFF00"/>
                </a:solidFill>
                <a:latin typeface="Arial" charset="0"/>
                <a:ea typeface="华文细黑" pitchFamily="2" charset="-122"/>
              </a:rPr>
              <a:t>%f</a:t>
            </a:r>
            <a:r>
              <a:rPr lang="en-US" altLang="zh-CN" sz="2400">
                <a:solidFill>
                  <a:schemeClr val="tx2"/>
                </a:solidFill>
                <a:latin typeface="Arial" charset="0"/>
                <a:ea typeface="华文细黑" pitchFamily="2" charset="-122"/>
              </a:rPr>
              <a:t>      </a:t>
            </a:r>
            <a:r>
              <a:rPr lang="zh-CN" altLang="en-US" sz="2400">
                <a:solidFill>
                  <a:schemeClr val="tx2"/>
                </a:solidFill>
                <a:latin typeface="Arial" charset="0"/>
                <a:ea typeface="华文细黑" pitchFamily="2" charset="-122"/>
              </a:rPr>
              <a:t>实数（小数形式，默认为</a:t>
            </a:r>
            <a:r>
              <a:rPr lang="en-US" altLang="zh-CN" sz="2400">
                <a:solidFill>
                  <a:schemeClr val="tx2"/>
                </a:solidFill>
                <a:latin typeface="Arial" charset="0"/>
                <a:ea typeface="华文细黑" pitchFamily="2" charset="-122"/>
              </a:rPr>
              <a:t>6</a:t>
            </a:r>
            <a:r>
              <a:rPr lang="zh-CN" altLang="en-US" sz="2400">
                <a:solidFill>
                  <a:schemeClr val="tx2"/>
                </a:solidFill>
                <a:latin typeface="Arial" charset="0"/>
                <a:ea typeface="华文细黑" pitchFamily="2" charset="-122"/>
              </a:rPr>
              <a:t>位小数）</a:t>
            </a:r>
          </a:p>
        </p:txBody>
      </p:sp>
      <p:sp>
        <p:nvSpPr>
          <p:cNvPr id="321543" name="Rectangle 7"/>
          <p:cNvSpPr>
            <a:spLocks noChangeArrowheads="1"/>
          </p:cNvSpPr>
          <p:nvPr/>
        </p:nvSpPr>
        <p:spPr bwMode="auto">
          <a:xfrm>
            <a:off x="323850" y="476250"/>
            <a:ext cx="8458200" cy="2209800"/>
          </a:xfrm>
          <a:prstGeom prst="rect">
            <a:avLst/>
          </a:prstGeom>
          <a:solidFill>
            <a:srgbClr val="FFCC99"/>
          </a:solidFill>
          <a:ln w="9525">
            <a:noFill/>
            <a:miter lim="800000"/>
            <a:headEnd/>
            <a:tailEnd/>
          </a:ln>
        </p:spPr>
        <p:txBody>
          <a:bodyPr wrap="none"/>
          <a:lstStyle/>
          <a:p>
            <a:pPr>
              <a:spcBef>
                <a:spcPct val="20000"/>
              </a:spcBef>
              <a:buClr>
                <a:schemeClr val="tx2"/>
              </a:buClr>
              <a:buSzPct val="75000"/>
              <a:buFont typeface="Wingdings" pitchFamily="2" charset="2"/>
              <a:buNone/>
            </a:pPr>
            <a:r>
              <a:rPr kumimoji="1" lang="en-US" altLang="zh-CN" sz="2400">
                <a:solidFill>
                  <a:srgbClr val="FF3300"/>
                </a:solidFill>
                <a:latin typeface="Arial" charset="0"/>
              </a:rPr>
              <a:t>  </a:t>
            </a:r>
            <a:r>
              <a:rPr kumimoji="1" lang="zh-CN" altLang="en-US" sz="2400">
                <a:solidFill>
                  <a:srgbClr val="FF3300"/>
                </a:solidFill>
                <a:latin typeface="Arial" charset="0"/>
              </a:rPr>
              <a:t>例一</a:t>
            </a:r>
          </a:p>
          <a:p>
            <a:pPr>
              <a:spcBef>
                <a:spcPct val="20000"/>
              </a:spcBef>
              <a:buClr>
                <a:schemeClr val="tx2"/>
              </a:buClr>
              <a:buSzPct val="75000"/>
              <a:buFont typeface="Wingdings" pitchFamily="2" charset="2"/>
              <a:buNone/>
            </a:pPr>
            <a:r>
              <a:rPr kumimoji="1" lang="zh-CN" altLang="en-US" sz="2400">
                <a:solidFill>
                  <a:srgbClr val="FF3300"/>
                </a:solidFill>
                <a:latin typeface="Arial" charset="0"/>
              </a:rPr>
              <a:t>   </a:t>
            </a:r>
            <a:r>
              <a:rPr kumimoji="1" lang="en-US" altLang="zh-CN" sz="2800">
                <a:solidFill>
                  <a:srgbClr val="006600"/>
                </a:solidFill>
                <a:latin typeface="Arial" charset="0"/>
              </a:rPr>
              <a:t>int x = 5;</a:t>
            </a:r>
          </a:p>
          <a:p>
            <a:pPr>
              <a:spcBef>
                <a:spcPct val="20000"/>
              </a:spcBef>
              <a:buClr>
                <a:schemeClr val="tx2"/>
              </a:buClr>
              <a:buSzPct val="75000"/>
              <a:buFont typeface="Wingdings" pitchFamily="2" charset="2"/>
              <a:buNone/>
            </a:pPr>
            <a:r>
              <a:rPr kumimoji="1" lang="en-US" altLang="zh-CN" sz="2800">
                <a:solidFill>
                  <a:srgbClr val="006600"/>
                </a:solidFill>
                <a:latin typeface="Arial" charset="0"/>
              </a:rPr>
              <a:t>   f loat y =3;</a:t>
            </a:r>
          </a:p>
          <a:p>
            <a:pPr>
              <a:spcBef>
                <a:spcPct val="20000"/>
              </a:spcBef>
              <a:buClr>
                <a:schemeClr val="tx2"/>
              </a:buClr>
              <a:buSzPct val="75000"/>
              <a:buFont typeface="Wingdings" pitchFamily="2" charset="2"/>
              <a:buNone/>
            </a:pPr>
            <a:r>
              <a:rPr kumimoji="1" lang="en-US" altLang="zh-CN" sz="2800">
                <a:solidFill>
                  <a:srgbClr val="006600"/>
                </a:solidFill>
                <a:latin typeface="Arial" charset="0"/>
              </a:rPr>
              <a:t>   printf (“a=%d,b=%f,c=%s”,x,y,”abcdefg”);</a:t>
            </a:r>
            <a:endParaRPr kumimoji="1" lang="en-US" altLang="zh-CN" sz="2400">
              <a:solidFill>
                <a:srgbClr val="FF3300"/>
              </a:solidFill>
              <a:latin typeface="Arial" charset="0"/>
            </a:endParaRPr>
          </a:p>
        </p:txBody>
      </p:sp>
      <p:sp>
        <p:nvSpPr>
          <p:cNvPr id="321544" name="Rectangle 8"/>
          <p:cNvSpPr>
            <a:spLocks noChangeArrowheads="1"/>
          </p:cNvSpPr>
          <p:nvPr/>
        </p:nvSpPr>
        <p:spPr bwMode="auto">
          <a:xfrm>
            <a:off x="381000" y="2819400"/>
            <a:ext cx="8458200" cy="1066800"/>
          </a:xfrm>
          <a:prstGeom prst="rect">
            <a:avLst/>
          </a:prstGeom>
          <a:solidFill>
            <a:srgbClr val="00FF00"/>
          </a:solidFill>
          <a:ln w="9525">
            <a:noFill/>
            <a:miter lim="800000"/>
            <a:headEnd/>
            <a:tailEnd/>
          </a:ln>
        </p:spPr>
        <p:txBody>
          <a:bodyPr wrap="none" anchor="ctr"/>
          <a:lstStyle/>
          <a:p>
            <a:pPr>
              <a:spcBef>
                <a:spcPct val="20000"/>
              </a:spcBef>
              <a:buClr>
                <a:schemeClr val="tx2"/>
              </a:buClr>
              <a:buSzPct val="75000"/>
              <a:buFont typeface="Wingdings" pitchFamily="2" charset="2"/>
              <a:buNone/>
            </a:pPr>
            <a:r>
              <a:rPr kumimoji="1" lang="zh-CN" altLang="en-US" sz="2800">
                <a:solidFill>
                  <a:srgbClr val="FF3300"/>
                </a:solidFill>
                <a:latin typeface="Times New Roman" pitchFamily="18" charset="0"/>
              </a:rPr>
              <a:t>输出结果：</a:t>
            </a:r>
          </a:p>
          <a:p>
            <a:pPr>
              <a:spcBef>
                <a:spcPct val="20000"/>
              </a:spcBef>
              <a:buClr>
                <a:schemeClr val="tx2"/>
              </a:buClr>
              <a:buSzPct val="75000"/>
              <a:buFont typeface="Wingdings" pitchFamily="2" charset="2"/>
              <a:buNone/>
            </a:pPr>
            <a:r>
              <a:rPr kumimoji="1" lang="zh-CN" altLang="en-US" sz="2800">
                <a:solidFill>
                  <a:srgbClr val="990033"/>
                </a:solidFill>
                <a:latin typeface="Times New Roman" pitchFamily="18" charset="0"/>
              </a:rPr>
              <a:t>              </a:t>
            </a:r>
            <a:r>
              <a:rPr kumimoji="1" lang="en-US" altLang="zh-CN" sz="2800">
                <a:solidFill>
                  <a:srgbClr val="990033"/>
                </a:solidFill>
                <a:latin typeface="Times New Roman" pitchFamily="18" charset="0"/>
              </a:rPr>
              <a:t>a=5,b=3.000000,c=abcdefg</a:t>
            </a:r>
          </a:p>
        </p:txBody>
      </p:sp>
      <p:sp>
        <p:nvSpPr>
          <p:cNvPr id="321545" name="Rectangle 9"/>
          <p:cNvSpPr>
            <a:spLocks noChangeArrowheads="1"/>
          </p:cNvSpPr>
          <p:nvPr/>
        </p:nvSpPr>
        <p:spPr bwMode="auto">
          <a:xfrm>
            <a:off x="304800" y="4191000"/>
            <a:ext cx="8458200" cy="2209800"/>
          </a:xfrm>
          <a:prstGeom prst="rect">
            <a:avLst/>
          </a:prstGeom>
          <a:solidFill>
            <a:srgbClr val="FFCC99"/>
          </a:solidFill>
          <a:ln w="9525">
            <a:noFill/>
            <a:miter lim="800000"/>
            <a:headEnd/>
            <a:tailEnd/>
          </a:ln>
        </p:spPr>
        <p:txBody>
          <a:bodyPr wrap="none"/>
          <a:lstStyle/>
          <a:p>
            <a:pPr>
              <a:spcBef>
                <a:spcPct val="20000"/>
              </a:spcBef>
              <a:buClr>
                <a:schemeClr val="tx2"/>
              </a:buClr>
              <a:buSzPct val="75000"/>
              <a:buFont typeface="Wingdings" pitchFamily="2" charset="2"/>
              <a:buNone/>
            </a:pPr>
            <a:r>
              <a:rPr kumimoji="1" lang="en-US" altLang="zh-CN" sz="2400">
                <a:solidFill>
                  <a:srgbClr val="FF3300"/>
                </a:solidFill>
                <a:latin typeface="Arial" charset="0"/>
              </a:rPr>
              <a:t>  </a:t>
            </a:r>
            <a:r>
              <a:rPr kumimoji="1" lang="zh-CN" altLang="en-US" sz="2400">
                <a:solidFill>
                  <a:srgbClr val="FF3300"/>
                </a:solidFill>
                <a:latin typeface="Arial" charset="0"/>
              </a:rPr>
              <a:t>例二</a:t>
            </a:r>
          </a:p>
          <a:p>
            <a:pPr>
              <a:spcBef>
                <a:spcPct val="20000"/>
              </a:spcBef>
              <a:buClr>
                <a:schemeClr val="tx2"/>
              </a:buClr>
              <a:buSzPct val="75000"/>
              <a:buFont typeface="Wingdings" pitchFamily="2" charset="2"/>
              <a:buNone/>
            </a:pPr>
            <a:r>
              <a:rPr kumimoji="1" lang="zh-CN" altLang="en-US" sz="2400">
                <a:solidFill>
                  <a:srgbClr val="FF3300"/>
                </a:solidFill>
                <a:latin typeface="Arial" charset="0"/>
              </a:rPr>
              <a:t>   </a:t>
            </a:r>
            <a:r>
              <a:rPr kumimoji="1" lang="en-US" altLang="zh-CN" sz="2800">
                <a:solidFill>
                  <a:srgbClr val="006600"/>
                </a:solidFill>
                <a:latin typeface="Arial" charset="0"/>
              </a:rPr>
              <a:t>int x = 5;</a:t>
            </a:r>
          </a:p>
          <a:p>
            <a:pPr>
              <a:spcBef>
                <a:spcPct val="20000"/>
              </a:spcBef>
              <a:buClr>
                <a:schemeClr val="tx2"/>
              </a:buClr>
              <a:buSzPct val="75000"/>
              <a:buFont typeface="Wingdings" pitchFamily="2" charset="2"/>
              <a:buNone/>
            </a:pPr>
            <a:r>
              <a:rPr kumimoji="1" lang="en-US" altLang="zh-CN" sz="2800">
                <a:solidFill>
                  <a:srgbClr val="006600"/>
                </a:solidFill>
                <a:latin typeface="Arial" charset="0"/>
              </a:rPr>
              <a:t>   f loat y =3;</a:t>
            </a:r>
          </a:p>
          <a:p>
            <a:pPr>
              <a:spcBef>
                <a:spcPct val="20000"/>
              </a:spcBef>
              <a:buClr>
                <a:schemeClr val="tx2"/>
              </a:buClr>
              <a:buSzPct val="75000"/>
              <a:buFont typeface="Wingdings" pitchFamily="2" charset="2"/>
              <a:buNone/>
            </a:pPr>
            <a:r>
              <a:rPr kumimoji="1" lang="en-US" altLang="zh-CN" sz="2800">
                <a:solidFill>
                  <a:srgbClr val="006600"/>
                </a:solidFill>
                <a:latin typeface="Arial" charset="0"/>
              </a:rPr>
              <a:t>   printf (“a=%d,b=%f,c=%s”,x+2,y*3,”123defg”);</a:t>
            </a:r>
            <a:endParaRPr kumimoji="1" lang="en-US" altLang="zh-CN" sz="2400">
              <a:solidFill>
                <a:srgbClr val="FF3300"/>
              </a:solidFill>
              <a:latin typeface="Arial" charset="0"/>
            </a:endParaRPr>
          </a:p>
        </p:txBody>
      </p:sp>
      <p:sp>
        <p:nvSpPr>
          <p:cNvPr id="321546" name="Rectangle 10"/>
          <p:cNvSpPr>
            <a:spLocks noChangeArrowheads="1"/>
          </p:cNvSpPr>
          <p:nvPr/>
        </p:nvSpPr>
        <p:spPr bwMode="auto">
          <a:xfrm>
            <a:off x="381000" y="2819400"/>
            <a:ext cx="8458200" cy="1066800"/>
          </a:xfrm>
          <a:prstGeom prst="rect">
            <a:avLst/>
          </a:prstGeom>
          <a:solidFill>
            <a:srgbClr val="00FF00"/>
          </a:solidFill>
          <a:ln w="9525">
            <a:noFill/>
            <a:miter lim="800000"/>
            <a:headEnd/>
            <a:tailEnd/>
          </a:ln>
        </p:spPr>
        <p:txBody>
          <a:bodyPr wrap="none" anchor="ctr"/>
          <a:lstStyle/>
          <a:p>
            <a:pPr>
              <a:spcBef>
                <a:spcPct val="20000"/>
              </a:spcBef>
              <a:buClr>
                <a:schemeClr val="tx2"/>
              </a:buClr>
              <a:buSzPct val="75000"/>
              <a:buFont typeface="Wingdings" pitchFamily="2" charset="2"/>
              <a:buNone/>
            </a:pPr>
            <a:r>
              <a:rPr kumimoji="1" lang="zh-CN" altLang="en-US" sz="2800">
                <a:solidFill>
                  <a:srgbClr val="FF3300"/>
                </a:solidFill>
                <a:latin typeface="Times New Roman" pitchFamily="18" charset="0"/>
              </a:rPr>
              <a:t>输出结果：</a:t>
            </a:r>
          </a:p>
          <a:p>
            <a:pPr>
              <a:spcBef>
                <a:spcPct val="20000"/>
              </a:spcBef>
              <a:buClr>
                <a:schemeClr val="tx2"/>
              </a:buClr>
              <a:buSzPct val="75000"/>
              <a:buFont typeface="Wingdings" pitchFamily="2" charset="2"/>
              <a:buNone/>
            </a:pPr>
            <a:r>
              <a:rPr kumimoji="1" lang="zh-CN" altLang="en-US" sz="2800">
                <a:solidFill>
                  <a:srgbClr val="990033"/>
                </a:solidFill>
                <a:latin typeface="Times New Roman" pitchFamily="18" charset="0"/>
              </a:rPr>
              <a:t>              </a:t>
            </a:r>
            <a:r>
              <a:rPr kumimoji="1" lang="en-US" altLang="zh-CN" sz="2800">
                <a:solidFill>
                  <a:srgbClr val="990033"/>
                </a:solidFill>
                <a:latin typeface="Times New Roman" pitchFamily="18" charset="0"/>
              </a:rPr>
              <a:t>a=7,b=9.000000,c=123defg</a:t>
            </a:r>
          </a:p>
        </p:txBody>
      </p:sp>
      <p:sp>
        <p:nvSpPr>
          <p:cNvPr id="10" name="日期占位符 9"/>
          <p:cNvSpPr>
            <a:spLocks noGrp="1"/>
          </p:cNvSpPr>
          <p:nvPr>
            <p:ph type="dt" sz="half" idx="10"/>
          </p:nvPr>
        </p:nvSpPr>
        <p:spPr/>
        <p:txBody>
          <a:bodyPr/>
          <a:lstStyle/>
          <a:p>
            <a:pPr>
              <a:defRPr/>
            </a:pPr>
            <a:fld id="{3FA2C11B-8743-472E-AE64-B94BAE0E4257}" type="datetime1">
              <a:rPr lang="zh-CN" altLang="en-US" smtClean="0"/>
              <a:pPr>
                <a:defRPr/>
              </a:pPr>
              <a:t>2012-9-17</a:t>
            </a:fld>
            <a:endParaRPr lang="en-US" altLang="zh-CN" dirty="0"/>
          </a:p>
        </p:txBody>
      </p:sp>
      <p:sp>
        <p:nvSpPr>
          <p:cNvPr id="11" name="灯片编号占位符 10"/>
          <p:cNvSpPr>
            <a:spLocks noGrp="1"/>
          </p:cNvSpPr>
          <p:nvPr>
            <p:ph type="sldNum" sz="quarter" idx="12"/>
          </p:nvPr>
        </p:nvSpPr>
        <p:spPr/>
        <p:txBody>
          <a:bodyPr/>
          <a:lstStyle/>
          <a:p>
            <a:pPr>
              <a:defRPr/>
            </a:pPr>
            <a:fld id="{76C28267-322E-4F55-83A7-61969821FE8C}" type="slidenum">
              <a:rPr lang="en-US" altLang="zh-CN" smtClean="0"/>
              <a:pPr>
                <a:defRPr/>
              </a:pPr>
              <a:t>37</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1543"/>
                                        </p:tgtEl>
                                        <p:attrNameLst>
                                          <p:attrName>style.visibility</p:attrName>
                                        </p:attrNameLst>
                                      </p:cBhvr>
                                      <p:to>
                                        <p:strVal val="visible"/>
                                      </p:to>
                                    </p:set>
                                    <p:anim calcmode="lin" valueType="num">
                                      <p:cBhvr additive="base">
                                        <p:cTn id="7" dur="500" fill="hold"/>
                                        <p:tgtEl>
                                          <p:spTgt spid="321543"/>
                                        </p:tgtEl>
                                        <p:attrNameLst>
                                          <p:attrName>ppt_x</p:attrName>
                                        </p:attrNameLst>
                                      </p:cBhvr>
                                      <p:tavLst>
                                        <p:tav tm="0">
                                          <p:val>
                                            <p:strVal val="#ppt_x"/>
                                          </p:val>
                                        </p:tav>
                                        <p:tav tm="100000">
                                          <p:val>
                                            <p:strVal val="#ppt_x"/>
                                          </p:val>
                                        </p:tav>
                                      </p:tavLst>
                                    </p:anim>
                                    <p:anim calcmode="lin" valueType="num">
                                      <p:cBhvr additive="base">
                                        <p:cTn id="8" dur="500" fill="hold"/>
                                        <p:tgtEl>
                                          <p:spTgt spid="3215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1544"/>
                                        </p:tgtEl>
                                        <p:attrNameLst>
                                          <p:attrName>style.visibility</p:attrName>
                                        </p:attrNameLst>
                                      </p:cBhvr>
                                      <p:to>
                                        <p:strVal val="visible"/>
                                      </p:to>
                                    </p:set>
                                    <p:anim calcmode="lin" valueType="num">
                                      <p:cBhvr additive="base">
                                        <p:cTn id="13" dur="500" fill="hold"/>
                                        <p:tgtEl>
                                          <p:spTgt spid="321544"/>
                                        </p:tgtEl>
                                        <p:attrNameLst>
                                          <p:attrName>ppt_x</p:attrName>
                                        </p:attrNameLst>
                                      </p:cBhvr>
                                      <p:tavLst>
                                        <p:tav tm="0">
                                          <p:val>
                                            <p:strVal val="0-#ppt_w/2"/>
                                          </p:val>
                                        </p:tav>
                                        <p:tav tm="100000">
                                          <p:val>
                                            <p:strVal val="#ppt_x"/>
                                          </p:val>
                                        </p:tav>
                                      </p:tavLst>
                                    </p:anim>
                                    <p:anim calcmode="lin" valueType="num">
                                      <p:cBhvr additive="base">
                                        <p:cTn id="14" dur="500" fill="hold"/>
                                        <p:tgtEl>
                                          <p:spTgt spid="3215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1545"/>
                                        </p:tgtEl>
                                        <p:attrNameLst>
                                          <p:attrName>style.visibility</p:attrName>
                                        </p:attrNameLst>
                                      </p:cBhvr>
                                      <p:to>
                                        <p:strVal val="visible"/>
                                      </p:to>
                                    </p:set>
                                    <p:anim calcmode="lin" valueType="num">
                                      <p:cBhvr additive="base">
                                        <p:cTn id="19" dur="500" fill="hold"/>
                                        <p:tgtEl>
                                          <p:spTgt spid="321545"/>
                                        </p:tgtEl>
                                        <p:attrNameLst>
                                          <p:attrName>ppt_x</p:attrName>
                                        </p:attrNameLst>
                                      </p:cBhvr>
                                      <p:tavLst>
                                        <p:tav tm="0">
                                          <p:val>
                                            <p:strVal val="1+#ppt_w/2"/>
                                          </p:val>
                                        </p:tav>
                                        <p:tav tm="100000">
                                          <p:val>
                                            <p:strVal val="#ppt_x"/>
                                          </p:val>
                                        </p:tav>
                                      </p:tavLst>
                                    </p:anim>
                                    <p:anim calcmode="lin" valueType="num">
                                      <p:cBhvr additive="base">
                                        <p:cTn id="20" dur="500" fill="hold"/>
                                        <p:tgtEl>
                                          <p:spTgt spid="3215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21546"/>
                                        </p:tgtEl>
                                        <p:attrNameLst>
                                          <p:attrName>style.visibility</p:attrName>
                                        </p:attrNameLst>
                                      </p:cBhvr>
                                      <p:to>
                                        <p:strVal val="visible"/>
                                      </p:to>
                                    </p:set>
                                    <p:animEffect transition="in" filter="dissolve">
                                      <p:cBhvr>
                                        <p:cTn id="25" dur="500"/>
                                        <p:tgtEl>
                                          <p:spTgt spid="321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3" grpId="0" animBg="1" autoUpdateAnimBg="0"/>
      <p:bldP spid="321544" grpId="0" animBg="1" autoUpdateAnimBg="0"/>
      <p:bldP spid="321545" grpId="0" animBg="1" autoUpdateAnimBg="0"/>
      <p:bldP spid="321546" grpId="0" animBg="1" autoUpdateAnimBg="0"/>
    </p:bld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zh-CN" altLang="en-US" smtClean="0"/>
              <a:t>行指针是如何使用的</a:t>
            </a:r>
            <a:r>
              <a:rPr lang="en-US" altLang="zh-CN" smtClean="0"/>
              <a:t>?</a:t>
            </a:r>
          </a:p>
        </p:txBody>
      </p:sp>
      <p:sp>
        <p:nvSpPr>
          <p:cNvPr id="52227" name="Rectangle 3"/>
          <p:cNvSpPr>
            <a:spLocks noGrp="1" noRot="1" noChangeArrowheads="1"/>
          </p:cNvSpPr>
          <p:nvPr>
            <p:ph type="body" idx="1"/>
          </p:nvPr>
        </p:nvSpPr>
        <p:spPr>
          <a:xfrm>
            <a:off x="214313" y="1600200"/>
            <a:ext cx="8628062" cy="4972050"/>
          </a:xfrm>
        </p:spPr>
        <p:txBody>
          <a:bodyPr/>
          <a:lstStyle/>
          <a:p>
            <a:pPr eaLnBrk="1" hangingPunct="1">
              <a:lnSpc>
                <a:spcPct val="80000"/>
              </a:lnSpc>
              <a:buFont typeface="Wingdings 2" pitchFamily="18" charset="2"/>
              <a:buNone/>
            </a:pPr>
            <a:r>
              <a:rPr lang="en-US" altLang="zh-CN" sz="2800" smtClean="0">
                <a:ea typeface="华文细黑" pitchFamily="2" charset="-122"/>
              </a:rPr>
              <a:t>    </a:t>
            </a:r>
            <a:r>
              <a:rPr lang="zh-CN" altLang="en-US" sz="2800" smtClean="0">
                <a:ea typeface="华文细黑" pitchFamily="2" charset="-122"/>
              </a:rPr>
              <a:t>若     </a:t>
            </a:r>
            <a:r>
              <a:rPr lang="en-US" altLang="zh-CN" sz="2800" smtClean="0">
                <a:ea typeface="华文细黑" pitchFamily="2" charset="-122"/>
              </a:rPr>
              <a:t>int a[4][5];</a:t>
            </a:r>
          </a:p>
          <a:p>
            <a:pPr eaLnBrk="1" hangingPunct="1">
              <a:lnSpc>
                <a:spcPct val="80000"/>
              </a:lnSpc>
              <a:buFont typeface="Wingdings 2" pitchFamily="18" charset="2"/>
              <a:buNone/>
            </a:pPr>
            <a:r>
              <a:rPr lang="en-US" altLang="zh-CN" sz="2800" smtClean="0">
                <a:ea typeface="华文细黑" pitchFamily="2" charset="-122"/>
              </a:rPr>
              <a:t>            int (*p)[5];</a:t>
            </a:r>
          </a:p>
          <a:p>
            <a:pPr eaLnBrk="1" hangingPunct="1">
              <a:lnSpc>
                <a:spcPct val="80000"/>
              </a:lnSpc>
              <a:buFont typeface="Wingdings 2" pitchFamily="18" charset="2"/>
              <a:buNone/>
            </a:pPr>
            <a:r>
              <a:rPr lang="en-US" altLang="zh-CN" sz="2800" smtClean="0">
                <a:ea typeface="华文细黑" pitchFamily="2" charset="-122"/>
              </a:rPr>
              <a:t>            p=a</a:t>
            </a:r>
            <a:r>
              <a:rPr lang="zh-CN" altLang="en-US" sz="2800" smtClean="0">
                <a:ea typeface="华文细黑" pitchFamily="2" charset="-122"/>
              </a:rPr>
              <a:t>；</a:t>
            </a:r>
            <a:endParaRPr lang="en-US" altLang="zh-CN" sz="2800" smtClean="0">
              <a:solidFill>
                <a:srgbClr val="FF0000"/>
              </a:solidFill>
              <a:ea typeface="华文细黑" pitchFamily="2" charset="-122"/>
            </a:endParaRPr>
          </a:p>
          <a:p>
            <a:pPr eaLnBrk="1" hangingPunct="1">
              <a:lnSpc>
                <a:spcPct val="80000"/>
              </a:lnSpc>
              <a:buFont typeface="Wingdings 2" pitchFamily="18" charset="2"/>
              <a:buNone/>
            </a:pPr>
            <a:r>
              <a:rPr lang="en-US" altLang="zh-CN" sz="2800" smtClean="0">
                <a:ea typeface="华文细黑" pitchFamily="2" charset="-122"/>
              </a:rPr>
              <a:t>      </a:t>
            </a:r>
            <a:r>
              <a:rPr lang="zh-CN" altLang="en-US" sz="2800" smtClean="0">
                <a:ea typeface="华文细黑" pitchFamily="2" charset="-122"/>
              </a:rPr>
              <a:t>则  </a:t>
            </a:r>
            <a:r>
              <a:rPr lang="en-US" altLang="zh-CN" sz="2800" smtClean="0">
                <a:ea typeface="华文细黑" pitchFamily="2" charset="-122"/>
              </a:rPr>
              <a:t>(*p)[0]=a[0][0];</a:t>
            </a:r>
          </a:p>
          <a:p>
            <a:pPr eaLnBrk="1" hangingPunct="1">
              <a:lnSpc>
                <a:spcPct val="80000"/>
              </a:lnSpc>
              <a:buFont typeface="Wingdings 2" pitchFamily="18" charset="2"/>
              <a:buNone/>
            </a:pPr>
            <a:r>
              <a:rPr lang="en-US" altLang="zh-CN" sz="2800" smtClean="0">
                <a:ea typeface="华文细黑" pitchFamily="2" charset="-122"/>
              </a:rPr>
              <a:t>            (*p)[1]=a[0][1];</a:t>
            </a:r>
          </a:p>
          <a:p>
            <a:pPr eaLnBrk="1" hangingPunct="1">
              <a:lnSpc>
                <a:spcPct val="80000"/>
              </a:lnSpc>
              <a:buFont typeface="Wingdings 2" pitchFamily="18" charset="2"/>
              <a:buNone/>
            </a:pPr>
            <a:r>
              <a:rPr lang="en-US" altLang="zh-CN" sz="2800" smtClean="0">
                <a:ea typeface="华文细黑" pitchFamily="2" charset="-122"/>
              </a:rPr>
              <a:t>            (*p)[2]=a[0][2];</a:t>
            </a:r>
          </a:p>
          <a:p>
            <a:pPr eaLnBrk="1" hangingPunct="1">
              <a:lnSpc>
                <a:spcPct val="80000"/>
              </a:lnSpc>
              <a:buFont typeface="Wingdings 2" pitchFamily="18" charset="2"/>
              <a:buNone/>
            </a:pPr>
            <a:r>
              <a:rPr lang="en-US" altLang="zh-CN" sz="2800" smtClean="0">
                <a:ea typeface="华文细黑" pitchFamily="2" charset="-122"/>
              </a:rPr>
              <a:t>            </a:t>
            </a:r>
            <a:r>
              <a:rPr lang="en-US" altLang="zh-CN" sz="2800" smtClean="0">
                <a:latin typeface="宋体" pitchFamily="2" charset="-122"/>
              </a:rPr>
              <a:t>……</a:t>
            </a:r>
            <a:endParaRPr lang="en-US" altLang="zh-CN" sz="2800" smtClean="0"/>
          </a:p>
          <a:p>
            <a:pPr eaLnBrk="1" hangingPunct="1">
              <a:lnSpc>
                <a:spcPct val="80000"/>
              </a:lnSpc>
              <a:buFont typeface="Wingdings 2" pitchFamily="18" charset="2"/>
              <a:buNone/>
            </a:pPr>
            <a:r>
              <a:rPr lang="en-US" altLang="zh-CN" sz="2800" smtClean="0">
                <a:ea typeface="华文细黑" pitchFamily="2" charset="-122"/>
              </a:rPr>
              <a:t>            (*(p+1))[0]=a[1][0];</a:t>
            </a:r>
          </a:p>
          <a:p>
            <a:pPr eaLnBrk="1" hangingPunct="1">
              <a:lnSpc>
                <a:spcPct val="80000"/>
              </a:lnSpc>
              <a:buFont typeface="Wingdings 2" pitchFamily="18" charset="2"/>
              <a:buNone/>
            </a:pPr>
            <a:r>
              <a:rPr lang="en-US" altLang="zh-CN" sz="2800" smtClean="0">
                <a:ea typeface="华文细黑" pitchFamily="2" charset="-122"/>
              </a:rPr>
              <a:t>            (*(p+1))[1]=a[1][1];</a:t>
            </a:r>
          </a:p>
          <a:p>
            <a:pPr eaLnBrk="1" hangingPunct="1">
              <a:lnSpc>
                <a:spcPct val="80000"/>
              </a:lnSpc>
              <a:buFont typeface="Wingdings 2" pitchFamily="18" charset="2"/>
              <a:buNone/>
            </a:pPr>
            <a:r>
              <a:rPr lang="en-US" altLang="zh-CN" sz="2800" smtClean="0">
                <a:ea typeface="华文细黑" pitchFamily="2" charset="-122"/>
              </a:rPr>
              <a:t>            </a:t>
            </a:r>
            <a:r>
              <a:rPr lang="en-US" altLang="zh-CN" sz="2800" smtClean="0">
                <a:latin typeface="宋体" pitchFamily="2" charset="-122"/>
              </a:rPr>
              <a:t>……</a:t>
            </a:r>
            <a:endParaRPr lang="en-US" altLang="zh-CN" sz="2800" smtClean="0"/>
          </a:p>
        </p:txBody>
      </p:sp>
      <p:sp>
        <p:nvSpPr>
          <p:cNvPr id="116740" name="Text Box 4"/>
          <p:cNvSpPr txBox="1">
            <a:spLocks noChangeArrowheads="1"/>
          </p:cNvSpPr>
          <p:nvPr/>
        </p:nvSpPr>
        <p:spPr bwMode="auto">
          <a:xfrm>
            <a:off x="1500188" y="4714875"/>
            <a:ext cx="6737350" cy="1570038"/>
          </a:xfrm>
          <a:prstGeom prst="rect">
            <a:avLst/>
          </a:prstGeom>
          <a:solidFill>
            <a:srgbClr val="993366"/>
          </a:solidFill>
          <a:ln w="9525">
            <a:solidFill>
              <a:srgbClr val="FFFF00"/>
            </a:solidFill>
            <a:miter lim="800000"/>
            <a:headEnd/>
            <a:tailEnd/>
          </a:ln>
        </p:spPr>
        <p:txBody>
          <a:bodyPr>
            <a:spAutoFit/>
          </a:bodyPr>
          <a:lstStyle/>
          <a:p>
            <a:r>
              <a:rPr lang="zh-CN" altLang="en-US" b="1">
                <a:solidFill>
                  <a:schemeClr val="bg1"/>
                </a:solidFill>
                <a:latin typeface="Arial" pitchFamily="34" charset="0"/>
              </a:rPr>
              <a:t>行指针是一种行地址</a:t>
            </a:r>
            <a:r>
              <a:rPr lang="en-US" altLang="zh-CN" b="1">
                <a:solidFill>
                  <a:schemeClr val="bg1"/>
                </a:solidFill>
                <a:latin typeface="Arial" pitchFamily="34" charset="0"/>
              </a:rPr>
              <a:t>,</a:t>
            </a:r>
            <a:r>
              <a:rPr lang="zh-CN" altLang="en-US" b="1">
                <a:solidFill>
                  <a:schemeClr val="bg1"/>
                </a:solidFill>
                <a:latin typeface="Arial" pitchFamily="34" charset="0"/>
              </a:rPr>
              <a:t>可以与二维数组用数组名表示的行地址互换使用。</a:t>
            </a:r>
          </a:p>
          <a:p>
            <a:r>
              <a:rPr lang="zh-CN" altLang="en-US" b="1">
                <a:solidFill>
                  <a:schemeClr val="bg1"/>
                </a:solidFill>
                <a:latin typeface="Arial" pitchFamily="34" charset="0"/>
              </a:rPr>
              <a:t>事实上，有</a:t>
            </a:r>
          </a:p>
          <a:p>
            <a:r>
              <a:rPr lang="zh-CN" altLang="en-US" b="1">
                <a:solidFill>
                  <a:schemeClr val="bg1"/>
                </a:solidFill>
                <a:latin typeface="Arial" pitchFamily="34" charset="0"/>
              </a:rPr>
              <a:t> </a:t>
            </a:r>
            <a:r>
              <a:rPr lang="en-US" altLang="zh-CN" b="1">
                <a:solidFill>
                  <a:schemeClr val="bg1"/>
                </a:solidFill>
                <a:latin typeface="Arial" pitchFamily="34" charset="0"/>
              </a:rPr>
              <a:t>(*(p+ i))[j]=p[i][j]= * (*(p+ i)+j)=a[i][j];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calcmode="lin" valueType="num">
                                      <p:cBhvr additive="base">
                                        <p:cTn id="7" dur="500" fill="hold"/>
                                        <p:tgtEl>
                                          <p:spTgt spid="116740"/>
                                        </p:tgtEl>
                                        <p:attrNameLst>
                                          <p:attrName>ppt_x</p:attrName>
                                        </p:attrNameLst>
                                      </p:cBhvr>
                                      <p:tavLst>
                                        <p:tav tm="0">
                                          <p:val>
                                            <p:strVal val="0-#ppt_w/2"/>
                                          </p:val>
                                        </p:tav>
                                        <p:tav tm="100000">
                                          <p:val>
                                            <p:strVal val="#ppt_x"/>
                                          </p:val>
                                        </p:tav>
                                      </p:tavLst>
                                    </p:anim>
                                    <p:anim calcmode="lin" valueType="num">
                                      <p:cBhvr additive="base">
                                        <p:cTn id="8" dur="500" fill="hold"/>
                                        <p:tgtEl>
                                          <p:spTgt spid="116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p:bld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Rot="1" noChangeArrowheads="1"/>
          </p:cNvSpPr>
          <p:nvPr>
            <p:ph type="title"/>
          </p:nvPr>
        </p:nvSpPr>
        <p:spPr/>
        <p:txBody>
          <a:bodyPr/>
          <a:lstStyle/>
          <a:p>
            <a:pPr eaLnBrk="1" hangingPunct="1"/>
            <a:r>
              <a:rPr lang="zh-CN" altLang="en-US" smtClean="0"/>
              <a:t>示例一</a:t>
            </a:r>
          </a:p>
        </p:txBody>
      </p:sp>
      <p:sp>
        <p:nvSpPr>
          <p:cNvPr id="53251" name="Rectangle 5"/>
          <p:cNvSpPr>
            <a:spLocks noGrp="1" noRot="1" noChangeArrowheads="1"/>
          </p:cNvSpPr>
          <p:nvPr>
            <p:ph type="body" sz="half" idx="1"/>
          </p:nvPr>
        </p:nvSpPr>
        <p:spPr>
          <a:xfrm>
            <a:off x="301625" y="1600200"/>
            <a:ext cx="7864475" cy="4498975"/>
          </a:xfrm>
          <a:solidFill>
            <a:srgbClr val="993366"/>
          </a:solidFill>
          <a:ln>
            <a:solidFill>
              <a:srgbClr val="FFFF00"/>
            </a:solidFill>
          </a:ln>
        </p:spPr>
        <p:txBody>
          <a:bodyPr/>
          <a:lstStyle/>
          <a:p>
            <a:pPr eaLnBrk="1" hangingPunct="1">
              <a:lnSpc>
                <a:spcPct val="90000"/>
              </a:lnSpc>
              <a:buFont typeface="Wingdings 2" pitchFamily="18" charset="2"/>
              <a:buNone/>
            </a:pPr>
            <a:r>
              <a:rPr lang="en-US" altLang="zh-CN" b="1" smtClean="0">
                <a:solidFill>
                  <a:schemeClr val="bg1"/>
                </a:solidFill>
              </a:rPr>
              <a:t>main()</a:t>
            </a:r>
          </a:p>
          <a:p>
            <a:pPr eaLnBrk="1" hangingPunct="1">
              <a:lnSpc>
                <a:spcPct val="90000"/>
              </a:lnSpc>
              <a:buFont typeface="Wingdings 2" pitchFamily="18" charset="2"/>
              <a:buNone/>
            </a:pPr>
            <a:r>
              <a:rPr lang="en-US" altLang="zh-CN" b="1" smtClean="0">
                <a:solidFill>
                  <a:schemeClr val="bg1"/>
                </a:solidFill>
              </a:rPr>
              <a:t>{ </a:t>
            </a:r>
          </a:p>
          <a:p>
            <a:pPr eaLnBrk="1" hangingPunct="1">
              <a:lnSpc>
                <a:spcPct val="90000"/>
              </a:lnSpc>
              <a:buFont typeface="Wingdings 2" pitchFamily="18" charset="2"/>
              <a:buNone/>
            </a:pPr>
            <a:r>
              <a:rPr lang="en-US" altLang="zh-CN" b="1" smtClean="0">
                <a:solidFill>
                  <a:schemeClr val="bg1"/>
                </a:solidFill>
              </a:rPr>
              <a:t>    int a[3][3]={1,2,3,4,5,6,7,8,9};</a:t>
            </a:r>
          </a:p>
          <a:p>
            <a:pPr eaLnBrk="1" hangingPunct="1">
              <a:lnSpc>
                <a:spcPct val="90000"/>
              </a:lnSpc>
              <a:buFont typeface="Wingdings 2" pitchFamily="18" charset="2"/>
              <a:buNone/>
            </a:pPr>
            <a:r>
              <a:rPr lang="en-US" altLang="zh-CN" b="1" smtClean="0">
                <a:solidFill>
                  <a:schemeClr val="bg1"/>
                </a:solidFill>
              </a:rPr>
              <a:t>    int (*p)[3],i,j;</a:t>
            </a:r>
          </a:p>
          <a:p>
            <a:pPr eaLnBrk="1" hangingPunct="1">
              <a:lnSpc>
                <a:spcPct val="90000"/>
              </a:lnSpc>
              <a:buFont typeface="Wingdings 2" pitchFamily="18" charset="2"/>
              <a:buNone/>
            </a:pPr>
            <a:r>
              <a:rPr lang="en-US" altLang="zh-CN" b="1" smtClean="0">
                <a:solidFill>
                  <a:schemeClr val="bg1"/>
                </a:solidFill>
              </a:rPr>
              <a:t>    p=a;</a:t>
            </a:r>
          </a:p>
          <a:p>
            <a:pPr eaLnBrk="1" hangingPunct="1">
              <a:lnSpc>
                <a:spcPct val="90000"/>
              </a:lnSpc>
              <a:buFont typeface="Wingdings 2" pitchFamily="18" charset="2"/>
              <a:buNone/>
            </a:pPr>
            <a:r>
              <a:rPr lang="en-US" altLang="zh-CN" b="1" smtClean="0">
                <a:solidFill>
                  <a:schemeClr val="bg1"/>
                </a:solidFill>
              </a:rPr>
              <a:t>    for(i=0;i&lt;3;i++)</a:t>
            </a:r>
          </a:p>
          <a:p>
            <a:pPr eaLnBrk="1" hangingPunct="1">
              <a:lnSpc>
                <a:spcPct val="90000"/>
              </a:lnSpc>
              <a:buFont typeface="Wingdings 2" pitchFamily="18" charset="2"/>
              <a:buNone/>
            </a:pPr>
            <a:r>
              <a:rPr lang="en-US" altLang="zh-CN" b="1" smtClean="0">
                <a:solidFill>
                  <a:schemeClr val="bg1"/>
                </a:solidFill>
              </a:rPr>
              <a:t>       for(j=0;j&lt;3;j++)</a:t>
            </a:r>
          </a:p>
          <a:p>
            <a:pPr eaLnBrk="1" hangingPunct="1">
              <a:lnSpc>
                <a:spcPct val="90000"/>
              </a:lnSpc>
              <a:buFont typeface="Wingdings 2" pitchFamily="18" charset="2"/>
              <a:buNone/>
            </a:pPr>
            <a:r>
              <a:rPr lang="en-US" altLang="zh-CN" b="1" smtClean="0">
                <a:solidFill>
                  <a:schemeClr val="bg1"/>
                </a:solidFill>
              </a:rPr>
              <a:t>          printf("%d ",*(*(p+i)+j));</a:t>
            </a:r>
          </a:p>
          <a:p>
            <a:pPr eaLnBrk="1" hangingPunct="1">
              <a:lnSpc>
                <a:spcPct val="90000"/>
              </a:lnSpc>
              <a:buFont typeface="Wingdings 2" pitchFamily="18" charset="2"/>
              <a:buNone/>
            </a:pPr>
            <a:r>
              <a:rPr lang="en-US" altLang="zh-CN" b="1" smtClean="0">
                <a:solidFill>
                  <a:schemeClr val="bg1"/>
                </a:solidFill>
              </a:rPr>
              <a:t>}</a:t>
            </a:r>
          </a:p>
        </p:txBody>
      </p:sp>
      <p:sp>
        <p:nvSpPr>
          <p:cNvPr id="117767" name="Text Box 7"/>
          <p:cNvSpPr txBox="1">
            <a:spLocks noChangeArrowheads="1"/>
          </p:cNvSpPr>
          <p:nvPr/>
        </p:nvSpPr>
        <p:spPr bwMode="auto">
          <a:xfrm>
            <a:off x="1476375" y="5445125"/>
            <a:ext cx="3309938" cy="466725"/>
          </a:xfrm>
          <a:prstGeom prst="rect">
            <a:avLst/>
          </a:prstGeom>
          <a:solidFill>
            <a:srgbClr val="FFFF99"/>
          </a:solidFill>
          <a:ln w="9525">
            <a:solidFill>
              <a:srgbClr val="00FF00"/>
            </a:solidFill>
            <a:miter lim="800000"/>
            <a:headEnd/>
            <a:tailEnd/>
          </a:ln>
        </p:spPr>
        <p:txBody>
          <a:bodyPr wrap="none">
            <a:spAutoFit/>
          </a:bodyPr>
          <a:lstStyle/>
          <a:p>
            <a:r>
              <a:rPr lang="zh-CN" altLang="en-US">
                <a:solidFill>
                  <a:srgbClr val="A50021"/>
                </a:solidFill>
                <a:latin typeface="Arial" pitchFamily="34" charset="0"/>
              </a:rPr>
              <a:t>结果：</a:t>
            </a:r>
            <a:r>
              <a:rPr lang="en-US" altLang="zh-CN">
                <a:solidFill>
                  <a:srgbClr val="A50021"/>
                </a:solidFill>
                <a:latin typeface="Arial" pitchFamily="34" charset="0"/>
              </a:rPr>
              <a:t>1 2 3 4 5 6 7 8 9</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7"/>
                                        </p:tgtEl>
                                        <p:attrNameLst>
                                          <p:attrName>style.visibility</p:attrName>
                                        </p:attrNameLst>
                                      </p:cBhvr>
                                      <p:to>
                                        <p:strVal val="visible"/>
                                      </p:to>
                                    </p:set>
                                    <p:anim calcmode="lin" valueType="num">
                                      <p:cBhvr additive="base">
                                        <p:cTn id="7" dur="500" fill="hold"/>
                                        <p:tgtEl>
                                          <p:spTgt spid="117767"/>
                                        </p:tgtEl>
                                        <p:attrNameLst>
                                          <p:attrName>ppt_x</p:attrName>
                                        </p:attrNameLst>
                                      </p:cBhvr>
                                      <p:tavLst>
                                        <p:tav tm="0">
                                          <p:val>
                                            <p:strVal val="0-#ppt_w/2"/>
                                          </p:val>
                                        </p:tav>
                                        <p:tav tm="100000">
                                          <p:val>
                                            <p:strVal val="#ppt_x"/>
                                          </p:val>
                                        </p:tav>
                                      </p:tavLst>
                                    </p:anim>
                                    <p:anim calcmode="lin" valueType="num">
                                      <p:cBhvr additive="base">
                                        <p:cTn id="8" dur="500" fill="hold"/>
                                        <p:tgtEl>
                                          <p:spTgt spid="1177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animBg="1"/>
    </p:bld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r>
              <a:rPr lang="zh-CN" altLang="en-US" smtClean="0"/>
              <a:t>示例二</a:t>
            </a:r>
          </a:p>
        </p:txBody>
      </p:sp>
      <p:sp>
        <p:nvSpPr>
          <p:cNvPr id="54275" name="Rectangle 3"/>
          <p:cNvSpPr>
            <a:spLocks noGrp="1" noRot="1" noChangeArrowheads="1"/>
          </p:cNvSpPr>
          <p:nvPr>
            <p:ph type="body" idx="1"/>
          </p:nvPr>
        </p:nvSpPr>
        <p:spPr>
          <a:xfrm>
            <a:off x="455613" y="1308100"/>
            <a:ext cx="8226425" cy="4497388"/>
          </a:xfrm>
        </p:spPr>
        <p:txBody>
          <a:bodyPr/>
          <a:lstStyle/>
          <a:p>
            <a:pPr marL="0" indent="0" eaLnBrk="1" hangingPunct="1">
              <a:buFont typeface="Wingdings 2" pitchFamily="18" charset="2"/>
              <a:buNone/>
            </a:pPr>
            <a:r>
              <a:rPr lang="zh-CN" altLang="en-US" smtClean="0">
                <a:ea typeface="华文细黑" pitchFamily="2" charset="-122"/>
              </a:rPr>
              <a:t>若有以下定义和语句，且</a:t>
            </a:r>
            <a:r>
              <a:rPr lang="en-US" altLang="zh-CN" smtClean="0">
                <a:ea typeface="华文细黑" pitchFamily="2" charset="-122"/>
              </a:rPr>
              <a:t>0≤i</a:t>
            </a:r>
            <a:r>
              <a:rPr lang="zh-CN" altLang="en-US" smtClean="0">
                <a:ea typeface="华文细黑" pitchFamily="2" charset="-122"/>
              </a:rPr>
              <a:t>＜</a:t>
            </a:r>
            <a:r>
              <a:rPr lang="en-US" altLang="zh-CN" smtClean="0">
                <a:ea typeface="华文细黑" pitchFamily="2" charset="-122"/>
              </a:rPr>
              <a:t>4,0≤j</a:t>
            </a:r>
            <a:r>
              <a:rPr lang="zh-CN" altLang="en-US" smtClean="0">
                <a:ea typeface="华文细黑" pitchFamily="2" charset="-122"/>
              </a:rPr>
              <a:t>＜</a:t>
            </a:r>
            <a:r>
              <a:rPr lang="en-US" altLang="zh-CN" smtClean="0">
                <a:ea typeface="华文细黑" pitchFamily="2" charset="-122"/>
              </a:rPr>
              <a:t>3</a:t>
            </a:r>
            <a:r>
              <a:rPr lang="zh-CN" altLang="en-US" smtClean="0">
                <a:ea typeface="华文细黑" pitchFamily="2" charset="-122"/>
              </a:rPr>
              <a:t>，则不能访问</a:t>
            </a:r>
            <a:r>
              <a:rPr lang="en-US" altLang="zh-CN" smtClean="0">
                <a:ea typeface="华文细黑" pitchFamily="2" charset="-122"/>
              </a:rPr>
              <a:t>a</a:t>
            </a:r>
            <a:r>
              <a:rPr lang="zh-CN" altLang="en-US" smtClean="0">
                <a:ea typeface="华文细黑" pitchFamily="2" charset="-122"/>
              </a:rPr>
              <a:t>数组元素的是</a:t>
            </a:r>
            <a:r>
              <a:rPr lang="zh-CN" altLang="en-US" u="sng" smtClean="0">
                <a:ea typeface="华文细黑" pitchFamily="2" charset="-122"/>
              </a:rPr>
              <a:t>       </a:t>
            </a:r>
            <a:r>
              <a:rPr lang="zh-CN" altLang="en-US" smtClean="0">
                <a:ea typeface="华文细黑" pitchFamily="2" charset="-122"/>
              </a:rPr>
              <a:t>。</a:t>
            </a:r>
          </a:p>
          <a:p>
            <a:pPr marL="0" indent="0" eaLnBrk="1" hangingPunct="1">
              <a:buFont typeface="Wingdings 2" pitchFamily="18" charset="2"/>
              <a:buNone/>
            </a:pPr>
            <a:r>
              <a:rPr lang="zh-CN" altLang="en-US" smtClean="0">
                <a:ea typeface="华文细黑" pitchFamily="2" charset="-122"/>
              </a:rPr>
              <a:t> </a:t>
            </a:r>
            <a:r>
              <a:rPr lang="en-US" altLang="zh-CN" smtClean="0">
                <a:ea typeface="华文细黑" pitchFamily="2" charset="-122"/>
              </a:rPr>
              <a:t>int  i, (*p)[3]</a:t>
            </a:r>
            <a:r>
              <a:rPr lang="zh-CN" altLang="en-US" smtClean="0">
                <a:ea typeface="华文细黑" pitchFamily="2" charset="-122"/>
              </a:rPr>
              <a:t>；</a:t>
            </a:r>
          </a:p>
          <a:p>
            <a:pPr marL="0" indent="0" eaLnBrk="1" hangingPunct="1">
              <a:buFont typeface="Wingdings 2" pitchFamily="18" charset="2"/>
              <a:buNone/>
            </a:pPr>
            <a:r>
              <a:rPr lang="zh-CN" altLang="en-US" smtClean="0">
                <a:ea typeface="华文细黑" pitchFamily="2" charset="-122"/>
              </a:rPr>
              <a:t> </a:t>
            </a:r>
            <a:r>
              <a:rPr lang="en-US" altLang="zh-CN" smtClean="0">
                <a:ea typeface="华文细黑" pitchFamily="2" charset="-122"/>
              </a:rPr>
              <a:t>int  a[ ][3]={1,2,3,4,5,6,7,8,9,10,11,12};</a:t>
            </a:r>
          </a:p>
          <a:p>
            <a:pPr marL="0" indent="0" eaLnBrk="1" hangingPunct="1">
              <a:buFont typeface="Wingdings 2" pitchFamily="18" charset="2"/>
              <a:buNone/>
            </a:pPr>
            <a:r>
              <a:rPr lang="en-US" altLang="zh-CN" smtClean="0">
                <a:ea typeface="华文细黑" pitchFamily="2" charset="-122"/>
              </a:rPr>
              <a:t> p=a;</a:t>
            </a:r>
          </a:p>
          <a:p>
            <a:pPr marL="0" indent="0" eaLnBrk="1" hangingPunct="1">
              <a:buFont typeface="Wingdings 2" pitchFamily="18" charset="2"/>
              <a:buNone/>
            </a:pPr>
            <a:r>
              <a:rPr lang="en-US" altLang="zh-CN" smtClean="0">
                <a:ea typeface="华文细黑" pitchFamily="2" charset="-122"/>
              </a:rPr>
              <a:t> A</a:t>
            </a:r>
            <a:r>
              <a:rPr lang="zh-CN" altLang="en-US" smtClean="0">
                <a:ea typeface="华文细黑" pitchFamily="2" charset="-122"/>
              </a:rPr>
              <a:t>）*</a:t>
            </a:r>
            <a:r>
              <a:rPr lang="en-US" altLang="zh-CN" smtClean="0">
                <a:ea typeface="华文细黑" pitchFamily="2" charset="-122"/>
              </a:rPr>
              <a:t>(*(a+i)+j)          B</a:t>
            </a:r>
            <a:r>
              <a:rPr lang="zh-CN" altLang="en-US" smtClean="0">
                <a:ea typeface="华文细黑" pitchFamily="2" charset="-122"/>
              </a:rPr>
              <a:t>）</a:t>
            </a:r>
            <a:r>
              <a:rPr lang="en-US" altLang="zh-CN" smtClean="0">
                <a:ea typeface="华文细黑" pitchFamily="2" charset="-122"/>
              </a:rPr>
              <a:t>p[i][j]</a:t>
            </a:r>
          </a:p>
          <a:p>
            <a:pPr marL="0" indent="0" eaLnBrk="1" hangingPunct="1">
              <a:buFont typeface="Wingdings 2" pitchFamily="18" charset="2"/>
              <a:buNone/>
            </a:pPr>
            <a:r>
              <a:rPr lang="en-US" altLang="zh-CN" smtClean="0">
                <a:ea typeface="华文细黑" pitchFamily="2" charset="-122"/>
              </a:rPr>
              <a:t> C</a:t>
            </a:r>
            <a:r>
              <a:rPr lang="zh-CN" altLang="en-US" smtClean="0">
                <a:ea typeface="华文细黑" pitchFamily="2" charset="-122"/>
              </a:rPr>
              <a:t>）</a:t>
            </a:r>
            <a:r>
              <a:rPr lang="en-US" altLang="zh-CN" smtClean="0">
                <a:ea typeface="华文细黑" pitchFamily="2" charset="-122"/>
              </a:rPr>
              <a:t>(*(p+i))[j]           D</a:t>
            </a:r>
            <a:r>
              <a:rPr lang="zh-CN" altLang="en-US" smtClean="0">
                <a:ea typeface="华文细黑" pitchFamily="2" charset="-122"/>
              </a:rPr>
              <a:t>）</a:t>
            </a:r>
            <a:r>
              <a:rPr lang="en-US" altLang="zh-CN" smtClean="0">
                <a:ea typeface="华文细黑" pitchFamily="2" charset="-122"/>
              </a:rPr>
              <a:t>p[i]+j</a:t>
            </a:r>
          </a:p>
        </p:txBody>
      </p:sp>
      <p:sp>
        <p:nvSpPr>
          <p:cNvPr id="119812" name="Text Box 4"/>
          <p:cNvSpPr txBox="1">
            <a:spLocks noChangeArrowheads="1"/>
          </p:cNvSpPr>
          <p:nvPr/>
        </p:nvSpPr>
        <p:spPr bwMode="auto">
          <a:xfrm>
            <a:off x="2771775" y="5516563"/>
            <a:ext cx="3635375" cy="466725"/>
          </a:xfrm>
          <a:prstGeom prst="rect">
            <a:avLst/>
          </a:prstGeom>
          <a:solidFill>
            <a:srgbClr val="FFFF00"/>
          </a:solidFill>
          <a:ln w="9525">
            <a:solidFill>
              <a:srgbClr val="00FF00"/>
            </a:solidFill>
            <a:miter lim="800000"/>
            <a:headEnd/>
            <a:tailEnd/>
          </a:ln>
        </p:spPr>
        <p:txBody>
          <a:bodyPr wrap="none">
            <a:spAutoFit/>
          </a:bodyPr>
          <a:lstStyle/>
          <a:p>
            <a:r>
              <a:rPr lang="zh-CN" altLang="en-US">
                <a:solidFill>
                  <a:srgbClr val="A50021"/>
                </a:solidFill>
                <a:latin typeface="Arial" pitchFamily="34" charset="0"/>
              </a:rPr>
              <a:t>答案：</a:t>
            </a:r>
            <a:r>
              <a:rPr lang="en-US" altLang="zh-CN">
                <a:solidFill>
                  <a:srgbClr val="A50021"/>
                </a:solidFill>
                <a:latin typeface="Arial" pitchFamily="34" charset="0"/>
              </a:rPr>
              <a:t>D  </a:t>
            </a:r>
            <a:r>
              <a:rPr lang="en-US" altLang="zh-CN">
                <a:solidFill>
                  <a:schemeClr val="folHlink"/>
                </a:solidFill>
                <a:latin typeface="Arial" pitchFamily="34" charset="0"/>
              </a:rPr>
              <a:t>(p[i]+j</a:t>
            </a:r>
            <a:r>
              <a:rPr lang="zh-CN" altLang="en-US">
                <a:solidFill>
                  <a:schemeClr val="folHlink"/>
                </a:solidFill>
                <a:latin typeface="Arial" pitchFamily="34" charset="0"/>
              </a:rPr>
              <a:t>是个地址</a:t>
            </a:r>
            <a:r>
              <a:rPr lang="en-US" altLang="zh-CN">
                <a:solidFill>
                  <a:schemeClr val="folHlink"/>
                </a:solidFill>
                <a:latin typeface="Arial" pitchFamily="34" charset="0"/>
              </a:rPr>
              <a:t>)</a:t>
            </a:r>
            <a:r>
              <a:rPr lang="en-US" altLang="zh-CN" sz="1800">
                <a:solidFill>
                  <a:schemeClr val="folHlink"/>
                </a:solidFill>
                <a:latin typeface="Arial" pitchFamily="34" charset="0"/>
                <a:ea typeface="宋体"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linds(horizontal)">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r>
              <a:rPr lang="zh-CN" altLang="en-US" smtClean="0"/>
              <a:t>示例三</a:t>
            </a:r>
          </a:p>
        </p:txBody>
      </p:sp>
      <p:sp>
        <p:nvSpPr>
          <p:cNvPr id="55299" name="Rectangle 3"/>
          <p:cNvSpPr>
            <a:spLocks noGrp="1" noRot="1" noChangeArrowheads="1"/>
          </p:cNvSpPr>
          <p:nvPr>
            <p:ph type="body" idx="1"/>
          </p:nvPr>
        </p:nvSpPr>
        <p:spPr>
          <a:xfrm>
            <a:off x="301625" y="1600200"/>
            <a:ext cx="8529638" cy="3889375"/>
          </a:xfrm>
          <a:solidFill>
            <a:srgbClr val="993366"/>
          </a:solidFill>
          <a:ln>
            <a:solidFill>
              <a:srgbClr val="FFCC00"/>
            </a:solidFill>
          </a:ln>
        </p:spPr>
        <p:txBody>
          <a:bodyPr/>
          <a:lstStyle/>
          <a:p>
            <a:pPr eaLnBrk="1" hangingPunct="1">
              <a:lnSpc>
                <a:spcPct val="80000"/>
              </a:lnSpc>
              <a:buFont typeface="Wingdings 2" pitchFamily="18" charset="2"/>
              <a:buNone/>
            </a:pPr>
            <a:r>
              <a:rPr lang="en-US" altLang="zh-CN" sz="2600" b="1" smtClean="0">
                <a:solidFill>
                  <a:schemeClr val="bg1"/>
                </a:solidFill>
              </a:rPr>
              <a:t>main()</a:t>
            </a:r>
          </a:p>
          <a:p>
            <a:pPr eaLnBrk="1" hangingPunct="1">
              <a:lnSpc>
                <a:spcPct val="80000"/>
              </a:lnSpc>
              <a:buFont typeface="Wingdings 2" pitchFamily="18" charset="2"/>
              <a:buNone/>
            </a:pPr>
            <a:r>
              <a:rPr lang="en-US" altLang="zh-CN" sz="2600" b="1" smtClean="0">
                <a:solidFill>
                  <a:schemeClr val="bg1"/>
                </a:solidFill>
              </a:rPr>
              <a:t>{</a:t>
            </a:r>
          </a:p>
          <a:p>
            <a:pPr eaLnBrk="1" hangingPunct="1">
              <a:lnSpc>
                <a:spcPct val="80000"/>
              </a:lnSpc>
              <a:buFont typeface="Wingdings 2" pitchFamily="18" charset="2"/>
              <a:buNone/>
            </a:pPr>
            <a:r>
              <a:rPr lang="en-US" altLang="zh-CN" sz="2600" b="1" smtClean="0">
                <a:solidFill>
                  <a:schemeClr val="bg1"/>
                </a:solidFill>
              </a:rPr>
              <a:t>  char a[3][10]={"abc","123456","ABCDE"};</a:t>
            </a:r>
          </a:p>
          <a:p>
            <a:pPr eaLnBrk="1" hangingPunct="1">
              <a:lnSpc>
                <a:spcPct val="80000"/>
              </a:lnSpc>
              <a:buFont typeface="Wingdings 2" pitchFamily="18" charset="2"/>
              <a:buNone/>
            </a:pPr>
            <a:r>
              <a:rPr lang="en-US" altLang="zh-CN" sz="2600" b="1" smtClean="0">
                <a:solidFill>
                  <a:schemeClr val="bg1"/>
                </a:solidFill>
              </a:rPr>
              <a:t>  char (*p)[10];</a:t>
            </a:r>
          </a:p>
          <a:p>
            <a:pPr eaLnBrk="1" hangingPunct="1">
              <a:lnSpc>
                <a:spcPct val="80000"/>
              </a:lnSpc>
              <a:buFont typeface="Wingdings 2" pitchFamily="18" charset="2"/>
              <a:buNone/>
            </a:pPr>
            <a:r>
              <a:rPr lang="en-US" altLang="zh-CN" sz="2600" b="1" smtClean="0">
                <a:solidFill>
                  <a:schemeClr val="bg1"/>
                </a:solidFill>
              </a:rPr>
              <a:t>  p=a;</a:t>
            </a:r>
          </a:p>
          <a:p>
            <a:pPr eaLnBrk="1" hangingPunct="1">
              <a:lnSpc>
                <a:spcPct val="80000"/>
              </a:lnSpc>
              <a:buFont typeface="Wingdings 2" pitchFamily="18" charset="2"/>
              <a:buNone/>
            </a:pPr>
            <a:r>
              <a:rPr lang="en-US" altLang="zh-CN" sz="2600" b="1" smtClean="0">
                <a:solidFill>
                  <a:schemeClr val="bg1"/>
                </a:solidFill>
              </a:rPr>
              <a:t>  printf("%s,%s\n",p+1,*(p+1));</a:t>
            </a:r>
          </a:p>
          <a:p>
            <a:pPr eaLnBrk="1" hangingPunct="1">
              <a:lnSpc>
                <a:spcPct val="80000"/>
              </a:lnSpc>
              <a:buFont typeface="Wingdings 2" pitchFamily="18" charset="2"/>
              <a:buNone/>
            </a:pPr>
            <a:r>
              <a:rPr lang="en-US" altLang="zh-CN" sz="2600" b="1" smtClean="0">
                <a:solidFill>
                  <a:schemeClr val="bg1"/>
                </a:solidFill>
              </a:rPr>
              <a:t>  printf("%c,%c,%c\n",*(*(p+1)),*(*(p+2)+1),(*(p+2))[1]);</a:t>
            </a:r>
          </a:p>
          <a:p>
            <a:pPr eaLnBrk="1" hangingPunct="1">
              <a:lnSpc>
                <a:spcPct val="80000"/>
              </a:lnSpc>
              <a:buFont typeface="Wingdings 2" pitchFamily="18" charset="2"/>
              <a:buNone/>
            </a:pPr>
            <a:r>
              <a:rPr lang="en-US" altLang="zh-CN" sz="2600" b="1" smtClean="0">
                <a:solidFill>
                  <a:schemeClr val="bg1"/>
                </a:solidFill>
              </a:rPr>
              <a:t>}</a:t>
            </a:r>
          </a:p>
        </p:txBody>
      </p:sp>
      <p:sp>
        <p:nvSpPr>
          <p:cNvPr id="120836" name="Text Box 4"/>
          <p:cNvSpPr txBox="1">
            <a:spLocks noChangeArrowheads="1"/>
          </p:cNvSpPr>
          <p:nvPr/>
        </p:nvSpPr>
        <p:spPr bwMode="auto">
          <a:xfrm>
            <a:off x="1258888" y="5661025"/>
            <a:ext cx="3441700" cy="822325"/>
          </a:xfrm>
          <a:prstGeom prst="rect">
            <a:avLst/>
          </a:prstGeom>
          <a:noFill/>
          <a:ln w="9525">
            <a:noFill/>
            <a:miter lim="800000"/>
            <a:headEnd/>
            <a:tailEnd/>
          </a:ln>
        </p:spPr>
        <p:txBody>
          <a:bodyPr wrap="none">
            <a:spAutoFit/>
          </a:bodyPr>
          <a:lstStyle/>
          <a:p>
            <a:r>
              <a:rPr lang="zh-CN" altLang="en-US">
                <a:latin typeface="Arial" pitchFamily="34" charset="0"/>
              </a:rPr>
              <a:t>结果：</a:t>
            </a:r>
            <a:r>
              <a:rPr lang="en-US" altLang="zh-CN">
                <a:latin typeface="Arial" pitchFamily="34" charset="0"/>
              </a:rPr>
              <a:t>123456</a:t>
            </a:r>
            <a:r>
              <a:rPr lang="zh-CN" altLang="en-US">
                <a:latin typeface="Arial" pitchFamily="34" charset="0"/>
              </a:rPr>
              <a:t>，</a:t>
            </a:r>
            <a:r>
              <a:rPr lang="en-US" altLang="zh-CN">
                <a:latin typeface="Arial" pitchFamily="34" charset="0"/>
              </a:rPr>
              <a:t>123456</a:t>
            </a:r>
          </a:p>
          <a:p>
            <a:r>
              <a:rPr lang="en-US" altLang="zh-CN">
                <a:latin typeface="Arial" pitchFamily="34" charset="0"/>
              </a:rPr>
              <a:t>           1</a:t>
            </a:r>
            <a:r>
              <a:rPr lang="zh-CN" altLang="en-US">
                <a:latin typeface="Arial" pitchFamily="34" charset="0"/>
              </a:rPr>
              <a:t>，</a:t>
            </a:r>
            <a:r>
              <a:rPr lang="en-US" altLang="zh-CN">
                <a:latin typeface="Arial" pitchFamily="34" charset="0"/>
              </a:rPr>
              <a:t>B</a:t>
            </a:r>
            <a:r>
              <a:rPr lang="zh-CN" altLang="en-US">
                <a:latin typeface="Arial" pitchFamily="34" charset="0"/>
              </a:rPr>
              <a:t>，</a:t>
            </a:r>
            <a:r>
              <a:rPr lang="en-US" altLang="zh-CN">
                <a:latin typeface="Arial" pitchFamily="34" charset="0"/>
              </a:rPr>
              <a:t>B</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r>
              <a:rPr lang="zh-CN" altLang="en-US" smtClean="0"/>
              <a:t>示例四</a:t>
            </a:r>
          </a:p>
        </p:txBody>
      </p:sp>
      <p:sp>
        <p:nvSpPr>
          <p:cNvPr id="56323" name="Rectangle 3"/>
          <p:cNvSpPr>
            <a:spLocks noGrp="1" noRot="1" noChangeArrowheads="1"/>
          </p:cNvSpPr>
          <p:nvPr>
            <p:ph type="body" idx="1"/>
          </p:nvPr>
        </p:nvSpPr>
        <p:spPr>
          <a:solidFill>
            <a:srgbClr val="993366"/>
          </a:solidFill>
          <a:ln>
            <a:solidFill>
              <a:srgbClr val="FFFF00"/>
            </a:solidFill>
          </a:ln>
        </p:spPr>
        <p:txBody>
          <a:bodyPr/>
          <a:lstStyle/>
          <a:p>
            <a:pPr eaLnBrk="1" hangingPunct="1">
              <a:lnSpc>
                <a:spcPct val="90000"/>
              </a:lnSpc>
              <a:buFont typeface="Wingdings 2" pitchFamily="18" charset="2"/>
              <a:buNone/>
            </a:pPr>
            <a:r>
              <a:rPr lang="zh-CN" altLang="en-US" sz="2400" b="1" smtClean="0">
                <a:solidFill>
                  <a:schemeClr val="bg1"/>
                </a:solidFill>
                <a:ea typeface="华文细黑" pitchFamily="2" charset="-122"/>
              </a:rPr>
              <a:t>以下程序运行结果是</a:t>
            </a:r>
            <a:r>
              <a:rPr lang="zh-CN" altLang="en-US" sz="2400" b="1" u="sng" smtClean="0">
                <a:solidFill>
                  <a:schemeClr val="bg1"/>
                </a:solidFill>
              </a:rPr>
              <a:t>        </a:t>
            </a:r>
            <a:r>
              <a:rPr lang="zh-CN" altLang="en-US" sz="2400" b="1" smtClean="0">
                <a:solidFill>
                  <a:schemeClr val="bg1"/>
                </a:solidFill>
              </a:rPr>
              <a:t>。  </a:t>
            </a:r>
          </a:p>
          <a:p>
            <a:pPr eaLnBrk="1" hangingPunct="1">
              <a:lnSpc>
                <a:spcPct val="90000"/>
              </a:lnSpc>
              <a:buFont typeface="Wingdings 2" pitchFamily="18" charset="2"/>
              <a:buNone/>
            </a:pPr>
            <a:r>
              <a:rPr lang="en-US" altLang="zh-CN" sz="2400" b="1" smtClean="0">
                <a:solidFill>
                  <a:schemeClr val="bg1"/>
                </a:solidFill>
              </a:rPr>
              <a:t>main()</a:t>
            </a:r>
          </a:p>
          <a:p>
            <a:pPr eaLnBrk="1" hangingPunct="1">
              <a:lnSpc>
                <a:spcPct val="90000"/>
              </a:lnSpc>
              <a:buFont typeface="Wingdings 2" pitchFamily="18" charset="2"/>
              <a:buNone/>
            </a:pPr>
            <a:r>
              <a:rPr lang="en-US" altLang="zh-CN" sz="2400" b="1" smtClean="0">
                <a:solidFill>
                  <a:schemeClr val="bg1"/>
                </a:solidFill>
              </a:rPr>
              <a:t>{</a:t>
            </a:r>
          </a:p>
          <a:p>
            <a:pPr eaLnBrk="1" hangingPunct="1">
              <a:lnSpc>
                <a:spcPct val="90000"/>
              </a:lnSpc>
              <a:buFont typeface="Wingdings 2" pitchFamily="18" charset="2"/>
              <a:buNone/>
            </a:pPr>
            <a:r>
              <a:rPr lang="en-US" altLang="zh-CN" sz="2400" b="1" smtClean="0">
                <a:solidFill>
                  <a:schemeClr val="bg1"/>
                </a:solidFill>
              </a:rPr>
              <a:t>    char aa[ ][3]={'a','b','c','d','e','f'};</a:t>
            </a:r>
          </a:p>
          <a:p>
            <a:pPr eaLnBrk="1" hangingPunct="1">
              <a:lnSpc>
                <a:spcPct val="90000"/>
              </a:lnSpc>
              <a:buFont typeface="Wingdings 2" pitchFamily="18" charset="2"/>
              <a:buNone/>
            </a:pPr>
            <a:r>
              <a:rPr lang="en-US" altLang="zh-CN" sz="2400" b="1" smtClean="0">
                <a:solidFill>
                  <a:schemeClr val="bg1"/>
                </a:solidFill>
              </a:rPr>
              <a:t>    char (*p)[3]=aa;  </a:t>
            </a:r>
          </a:p>
          <a:p>
            <a:pPr eaLnBrk="1" hangingPunct="1">
              <a:lnSpc>
                <a:spcPct val="90000"/>
              </a:lnSpc>
              <a:buFont typeface="Wingdings 2" pitchFamily="18" charset="2"/>
              <a:buNone/>
            </a:pPr>
            <a:r>
              <a:rPr lang="en-US" altLang="zh-CN" sz="2400" b="1" smtClean="0">
                <a:solidFill>
                  <a:schemeClr val="bg1"/>
                </a:solidFill>
              </a:rPr>
              <a:t>    int i;</a:t>
            </a:r>
          </a:p>
          <a:p>
            <a:pPr eaLnBrk="1" hangingPunct="1">
              <a:lnSpc>
                <a:spcPct val="90000"/>
              </a:lnSpc>
              <a:buFont typeface="Wingdings 2" pitchFamily="18" charset="2"/>
              <a:buNone/>
            </a:pPr>
            <a:r>
              <a:rPr lang="en-US" altLang="zh-CN" sz="2400" b="1" smtClean="0">
                <a:solidFill>
                  <a:schemeClr val="bg1"/>
                </a:solidFill>
              </a:rPr>
              <a:t>    for(i=0;i&lt;2;i++)</a:t>
            </a:r>
          </a:p>
          <a:p>
            <a:pPr eaLnBrk="1" hangingPunct="1">
              <a:lnSpc>
                <a:spcPct val="90000"/>
              </a:lnSpc>
              <a:buFont typeface="Wingdings 2" pitchFamily="18" charset="2"/>
              <a:buNone/>
            </a:pPr>
            <a:r>
              <a:rPr lang="en-US" altLang="zh-CN" sz="2400" b="1" smtClean="0">
                <a:solidFill>
                  <a:schemeClr val="bg1"/>
                </a:solidFill>
              </a:rPr>
              <a:t>       if(i==0) </a:t>
            </a:r>
          </a:p>
          <a:p>
            <a:pPr eaLnBrk="1" hangingPunct="1">
              <a:lnSpc>
                <a:spcPct val="90000"/>
              </a:lnSpc>
              <a:buFont typeface="Wingdings 2" pitchFamily="18" charset="2"/>
              <a:buNone/>
            </a:pPr>
            <a:r>
              <a:rPr lang="en-US" altLang="zh-CN" sz="2400" b="1" smtClean="0">
                <a:solidFill>
                  <a:schemeClr val="bg1"/>
                </a:solidFill>
              </a:rPr>
              <a:t>           aa[i][i+1]=**(p++);</a:t>
            </a:r>
          </a:p>
          <a:p>
            <a:pPr eaLnBrk="1" hangingPunct="1">
              <a:lnSpc>
                <a:spcPct val="90000"/>
              </a:lnSpc>
              <a:buFont typeface="Wingdings 2" pitchFamily="18" charset="2"/>
              <a:buNone/>
            </a:pPr>
            <a:r>
              <a:rPr lang="en-US" altLang="zh-CN" sz="2400" b="1" smtClean="0">
                <a:solidFill>
                  <a:schemeClr val="bg1"/>
                </a:solidFill>
              </a:rPr>
              <a:t>    printf("% c\n",**p);</a:t>
            </a:r>
          </a:p>
          <a:p>
            <a:pPr eaLnBrk="1" hangingPunct="1">
              <a:lnSpc>
                <a:spcPct val="90000"/>
              </a:lnSpc>
              <a:buFont typeface="Wingdings 2" pitchFamily="18" charset="2"/>
              <a:buNone/>
            </a:pPr>
            <a:r>
              <a:rPr lang="en-US" altLang="zh-CN" sz="2400" b="1" smtClean="0">
                <a:solidFill>
                  <a:schemeClr val="bg1"/>
                </a:solidFill>
              </a:rPr>
              <a:t>}</a:t>
            </a:r>
            <a:r>
              <a:rPr lang="en-US" altLang="zh-CN" sz="2400" smtClean="0"/>
              <a:t>                                          </a:t>
            </a:r>
          </a:p>
        </p:txBody>
      </p:sp>
      <p:sp>
        <p:nvSpPr>
          <p:cNvPr id="121860" name="Text Box 4"/>
          <p:cNvSpPr txBox="1">
            <a:spLocks noChangeArrowheads="1"/>
          </p:cNvSpPr>
          <p:nvPr/>
        </p:nvSpPr>
        <p:spPr bwMode="auto">
          <a:xfrm>
            <a:off x="4787900" y="5445125"/>
            <a:ext cx="1277938" cy="466725"/>
          </a:xfrm>
          <a:prstGeom prst="rect">
            <a:avLst/>
          </a:prstGeom>
          <a:solidFill>
            <a:srgbClr val="FFFF99"/>
          </a:solidFill>
          <a:ln w="9525">
            <a:solidFill>
              <a:srgbClr val="00FF00"/>
            </a:solidFill>
            <a:miter lim="800000"/>
            <a:headEnd/>
            <a:tailEnd/>
          </a:ln>
        </p:spPr>
        <p:txBody>
          <a:bodyPr wrap="none">
            <a:spAutoFit/>
          </a:bodyPr>
          <a:lstStyle/>
          <a:p>
            <a:r>
              <a:rPr lang="zh-CN" altLang="en-US">
                <a:solidFill>
                  <a:srgbClr val="A50021"/>
                </a:solidFill>
                <a:latin typeface="Arial" pitchFamily="34" charset="0"/>
              </a:rPr>
              <a:t>答案：</a:t>
            </a:r>
            <a:r>
              <a:rPr lang="en-US" altLang="zh-CN">
                <a:solidFill>
                  <a:srgbClr val="A50021"/>
                </a:solidFill>
                <a:latin typeface="Arial" pitchFamily="34" charset="0"/>
              </a:rPr>
              <a:t>d</a:t>
            </a:r>
          </a:p>
        </p:txBody>
      </p:sp>
      <p:sp>
        <p:nvSpPr>
          <p:cNvPr id="121861" name="Text Box 5"/>
          <p:cNvSpPr txBox="1">
            <a:spLocks noChangeArrowheads="1"/>
          </p:cNvSpPr>
          <p:nvPr/>
        </p:nvSpPr>
        <p:spPr bwMode="auto">
          <a:xfrm>
            <a:off x="3708400" y="1268413"/>
            <a:ext cx="4967288" cy="3752850"/>
          </a:xfrm>
          <a:prstGeom prst="rect">
            <a:avLst/>
          </a:prstGeom>
          <a:solidFill>
            <a:srgbClr val="00FFFF"/>
          </a:solidFill>
          <a:ln w="9525">
            <a:solidFill>
              <a:srgbClr val="00FF00"/>
            </a:solidFill>
            <a:miter lim="800000"/>
            <a:headEnd/>
            <a:tailEnd/>
          </a:ln>
        </p:spPr>
        <p:txBody>
          <a:bodyPr>
            <a:spAutoFit/>
          </a:bodyPr>
          <a:lstStyle/>
          <a:p>
            <a:pPr algn="ctr"/>
            <a:r>
              <a:rPr lang="zh-CN" altLang="en-US" b="1">
                <a:solidFill>
                  <a:srgbClr val="990099"/>
                </a:solidFill>
                <a:latin typeface="Arial" pitchFamily="34" charset="0"/>
              </a:rPr>
              <a:t>说明</a:t>
            </a:r>
          </a:p>
          <a:p>
            <a:r>
              <a:rPr lang="zh-CN" altLang="en-US" b="1">
                <a:latin typeface="Arial" pitchFamily="34" charset="0"/>
              </a:rPr>
              <a:t>    行指针</a:t>
            </a:r>
            <a:r>
              <a:rPr lang="en-US" altLang="zh-CN" b="1">
                <a:latin typeface="Arial" pitchFamily="34" charset="0"/>
              </a:rPr>
              <a:t>p</a:t>
            </a:r>
            <a:r>
              <a:rPr lang="zh-CN" altLang="en-US" b="1">
                <a:latin typeface="Arial" pitchFamily="34" charset="0"/>
              </a:rPr>
              <a:t>实际上是一个二级指针，*</a:t>
            </a:r>
            <a:r>
              <a:rPr lang="en-US" altLang="zh-CN" b="1">
                <a:latin typeface="Arial" pitchFamily="34" charset="0"/>
              </a:rPr>
              <a:t>p</a:t>
            </a:r>
            <a:r>
              <a:rPr lang="zh-CN" altLang="en-US" b="1">
                <a:latin typeface="Arial" pitchFamily="34" charset="0"/>
              </a:rPr>
              <a:t>相当于取行首地址，**</a:t>
            </a:r>
            <a:r>
              <a:rPr lang="en-US" altLang="zh-CN" b="1">
                <a:latin typeface="Arial" pitchFamily="34" charset="0"/>
              </a:rPr>
              <a:t>p</a:t>
            </a:r>
            <a:r>
              <a:rPr lang="zh-CN" altLang="en-US" b="1">
                <a:latin typeface="Arial" pitchFamily="34" charset="0"/>
              </a:rPr>
              <a:t>相当于取行首元素的值。因为*和</a:t>
            </a:r>
            <a:r>
              <a:rPr lang="en-US" altLang="zh-CN" b="1">
                <a:latin typeface="Arial" pitchFamily="34" charset="0"/>
              </a:rPr>
              <a:t>++</a:t>
            </a:r>
            <a:r>
              <a:rPr lang="zh-CN" altLang="en-US" b="1">
                <a:latin typeface="Arial" pitchFamily="34" charset="0"/>
              </a:rPr>
              <a:t>优先级相同，且均为自右向左结合，所以**</a:t>
            </a:r>
            <a:r>
              <a:rPr lang="en-US" altLang="zh-CN" b="1">
                <a:latin typeface="Arial" pitchFamily="34" charset="0"/>
              </a:rPr>
              <a:t>(p++)</a:t>
            </a:r>
            <a:r>
              <a:rPr lang="zh-CN" altLang="en-US" b="1">
                <a:latin typeface="Arial" pitchFamily="34" charset="0"/>
              </a:rPr>
              <a:t>和**</a:t>
            </a:r>
            <a:r>
              <a:rPr lang="en-US" altLang="zh-CN" b="1">
                <a:latin typeface="Arial" pitchFamily="34" charset="0"/>
              </a:rPr>
              <a:t>p++</a:t>
            </a:r>
            <a:r>
              <a:rPr lang="zh-CN" altLang="en-US" b="1">
                <a:latin typeface="Arial" pitchFamily="34" charset="0"/>
              </a:rPr>
              <a:t>一样，均表示选取**</a:t>
            </a:r>
            <a:r>
              <a:rPr lang="en-US" altLang="zh-CN" b="1">
                <a:latin typeface="Arial" pitchFamily="34" charset="0"/>
              </a:rPr>
              <a:t>p</a:t>
            </a:r>
            <a:r>
              <a:rPr lang="zh-CN" altLang="en-US" b="1">
                <a:latin typeface="Arial" pitchFamily="34" charset="0"/>
              </a:rPr>
              <a:t>值，然后</a:t>
            </a:r>
            <a:r>
              <a:rPr lang="en-US" altLang="zh-CN" b="1">
                <a:latin typeface="Arial" pitchFamily="34" charset="0"/>
              </a:rPr>
              <a:t>p++</a:t>
            </a:r>
            <a:r>
              <a:rPr lang="zh-CN" altLang="en-US" b="1">
                <a:latin typeface="Arial" pitchFamily="34" charset="0"/>
              </a:rPr>
              <a:t>（移到下一行）。</a:t>
            </a:r>
          </a:p>
          <a:p>
            <a:r>
              <a:rPr lang="zh-CN" altLang="en-US" b="1">
                <a:latin typeface="Arial" pitchFamily="34" charset="0"/>
              </a:rPr>
              <a:t>    本程序运行后，数组</a:t>
            </a:r>
            <a:r>
              <a:rPr lang="en-US" altLang="zh-CN" b="1">
                <a:latin typeface="Arial" pitchFamily="34" charset="0"/>
              </a:rPr>
              <a:t>aa</a:t>
            </a:r>
            <a:r>
              <a:rPr lang="zh-CN" altLang="en-US" b="1">
                <a:latin typeface="Arial" pitchFamily="34" charset="0"/>
              </a:rPr>
              <a:t>的值为</a:t>
            </a:r>
            <a:r>
              <a:rPr lang="en-US" altLang="zh-CN" b="1">
                <a:latin typeface="Arial" pitchFamily="34" charset="0"/>
              </a:rPr>
              <a:t>{'a','a','c','d','e','f'}</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1+#ppt_w/2"/>
                                          </p:val>
                                        </p:tav>
                                        <p:tav tm="100000">
                                          <p:val>
                                            <p:strVal val="#ppt_x"/>
                                          </p:val>
                                        </p:tav>
                                      </p:tavLst>
                                    </p:anim>
                                    <p:anim calcmode="lin" valueType="num">
                                      <p:cBhvr additive="base">
                                        <p:cTn id="8"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1861"/>
                                        </p:tgtEl>
                                        <p:attrNameLst>
                                          <p:attrName>style.visibility</p:attrName>
                                        </p:attrNameLst>
                                      </p:cBhvr>
                                      <p:to>
                                        <p:strVal val="visible"/>
                                      </p:to>
                                    </p:set>
                                    <p:animEffect transition="in" filter="blinds(horizontal)">
                                      <p:cBhvr>
                                        <p:cTn id="13"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P spid="121861" grpId="0" animBg="1"/>
    </p:bld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455613" y="44450"/>
            <a:ext cx="8226425" cy="1143000"/>
          </a:xfrm>
        </p:spPr>
        <p:txBody>
          <a:bodyPr/>
          <a:lstStyle/>
          <a:p>
            <a:pPr eaLnBrk="1" hangingPunct="1"/>
            <a:r>
              <a:rPr lang="zh-CN" altLang="en-US" smtClean="0"/>
              <a:t>指针与字符串      </a:t>
            </a:r>
            <a:r>
              <a:rPr lang="en-US" altLang="zh-CN" sz="3600" smtClean="0">
                <a:solidFill>
                  <a:srgbClr val="990099"/>
                </a:solidFill>
              </a:rPr>
              <a:t>P232 </a:t>
            </a:r>
          </a:p>
        </p:txBody>
      </p:sp>
      <p:sp>
        <p:nvSpPr>
          <p:cNvPr id="57347" name="Text Box 4"/>
          <p:cNvSpPr txBox="1">
            <a:spLocks noChangeArrowheads="1"/>
          </p:cNvSpPr>
          <p:nvPr/>
        </p:nvSpPr>
        <p:spPr bwMode="auto">
          <a:xfrm>
            <a:off x="900113" y="981075"/>
            <a:ext cx="6840537" cy="4456113"/>
          </a:xfrm>
          <a:prstGeom prst="rect">
            <a:avLst/>
          </a:prstGeom>
          <a:solidFill>
            <a:srgbClr val="993366"/>
          </a:solidFill>
          <a:ln w="9525">
            <a:solidFill>
              <a:srgbClr val="FFFF00"/>
            </a:solidFill>
            <a:miter lim="800000"/>
            <a:headEnd/>
            <a:tailEnd/>
          </a:ln>
        </p:spPr>
        <p:txBody>
          <a:bodyPr>
            <a:spAutoFit/>
          </a:bodyPr>
          <a:lstStyle/>
          <a:p>
            <a:r>
              <a:rPr lang="en-US" altLang="zh-CN" sz="2200" b="1">
                <a:solidFill>
                  <a:schemeClr val="bg1"/>
                </a:solidFill>
                <a:latin typeface="Arial" pitchFamily="34" charset="0"/>
              </a:rPr>
              <a:t>【</a:t>
            </a:r>
            <a:r>
              <a:rPr lang="zh-CN" altLang="en-US" sz="2200" b="1">
                <a:solidFill>
                  <a:schemeClr val="bg1"/>
                </a:solidFill>
                <a:latin typeface="Arial" pitchFamily="34" charset="0"/>
              </a:rPr>
              <a:t>例一</a:t>
            </a:r>
            <a:r>
              <a:rPr lang="en-US" altLang="zh-CN" sz="2200" b="1">
                <a:solidFill>
                  <a:schemeClr val="bg1"/>
                </a:solidFill>
                <a:latin typeface="Arial" pitchFamily="34" charset="0"/>
              </a:rPr>
              <a:t>】</a:t>
            </a:r>
            <a:r>
              <a:rPr lang="zh-CN" altLang="en-US" sz="2200" b="1">
                <a:solidFill>
                  <a:schemeClr val="bg1"/>
                </a:solidFill>
                <a:latin typeface="Arial" pitchFamily="34" charset="0"/>
              </a:rPr>
              <a:t>求以下程序的运行结果。</a:t>
            </a:r>
          </a:p>
          <a:p>
            <a:r>
              <a:rPr lang="en-US" altLang="zh-CN" sz="2200" b="1">
                <a:solidFill>
                  <a:schemeClr val="bg1"/>
                </a:solidFill>
                <a:latin typeface="Arial" pitchFamily="34" charset="0"/>
                <a:ea typeface="宋体" pitchFamily="2" charset="-122"/>
              </a:rPr>
              <a:t>main()</a:t>
            </a:r>
          </a:p>
          <a:p>
            <a:r>
              <a:rPr lang="en-US" altLang="zh-CN" sz="2200" b="1">
                <a:solidFill>
                  <a:schemeClr val="bg1"/>
                </a:solidFill>
                <a:latin typeface="Arial" pitchFamily="34" charset="0"/>
                <a:ea typeface="宋体" pitchFamily="2" charset="-122"/>
              </a:rPr>
              <a:t>{</a:t>
            </a:r>
          </a:p>
          <a:p>
            <a:r>
              <a:rPr lang="en-US" altLang="zh-CN" sz="2200" b="1">
                <a:solidFill>
                  <a:schemeClr val="bg1"/>
                </a:solidFill>
                <a:latin typeface="Arial" pitchFamily="34" charset="0"/>
                <a:ea typeface="宋体" pitchFamily="2" charset="-122"/>
              </a:rPr>
              <a:t>     char *pc="#Fujian##Province#";</a:t>
            </a:r>
          </a:p>
          <a:p>
            <a:r>
              <a:rPr lang="en-US" altLang="zh-CN" sz="2200" b="1">
                <a:solidFill>
                  <a:schemeClr val="bg1"/>
                </a:solidFill>
                <a:latin typeface="Arial" pitchFamily="34" charset="0"/>
                <a:ea typeface="宋体" pitchFamily="2" charset="-122"/>
              </a:rPr>
              <a:t>     while (*pc)</a:t>
            </a:r>
          </a:p>
          <a:p>
            <a:r>
              <a:rPr lang="en-US" altLang="zh-CN" sz="2200" b="1">
                <a:solidFill>
                  <a:schemeClr val="bg1"/>
                </a:solidFill>
                <a:latin typeface="Arial" pitchFamily="34" charset="0"/>
                <a:ea typeface="宋体" pitchFamily="2" charset="-122"/>
              </a:rPr>
              <a:t>     { </a:t>
            </a:r>
          </a:p>
          <a:p>
            <a:r>
              <a:rPr lang="en-US" altLang="zh-CN" sz="2200" b="1">
                <a:solidFill>
                  <a:schemeClr val="bg1"/>
                </a:solidFill>
                <a:latin typeface="Arial" pitchFamily="34" charset="0"/>
                <a:ea typeface="宋体" pitchFamily="2" charset="-122"/>
              </a:rPr>
              <a:t>         while(*pc=='#') pc++;</a:t>
            </a:r>
          </a:p>
          <a:p>
            <a:r>
              <a:rPr lang="en-US" altLang="zh-CN" sz="2200" b="1">
                <a:solidFill>
                  <a:schemeClr val="bg1"/>
                </a:solidFill>
                <a:latin typeface="Arial" pitchFamily="34" charset="0"/>
                <a:ea typeface="宋体" pitchFamily="2" charset="-122"/>
              </a:rPr>
              <a:t>         if (*pc=='\0') break;</a:t>
            </a:r>
          </a:p>
          <a:p>
            <a:r>
              <a:rPr lang="en-US" altLang="zh-CN" sz="2200" b="1">
                <a:solidFill>
                  <a:schemeClr val="bg1"/>
                </a:solidFill>
                <a:latin typeface="Arial" pitchFamily="34" charset="0"/>
                <a:ea typeface="宋体" pitchFamily="2" charset="-122"/>
              </a:rPr>
              <a:t>         printf("%c",*pc);</a:t>
            </a:r>
          </a:p>
          <a:p>
            <a:r>
              <a:rPr lang="en-US" altLang="zh-CN" sz="2200" b="1">
                <a:solidFill>
                  <a:schemeClr val="bg1"/>
                </a:solidFill>
                <a:latin typeface="Arial" pitchFamily="34" charset="0"/>
                <a:ea typeface="宋体" pitchFamily="2" charset="-122"/>
              </a:rPr>
              <a:t>         pc++;</a:t>
            </a:r>
          </a:p>
          <a:p>
            <a:r>
              <a:rPr lang="en-US" altLang="zh-CN" sz="2200" b="1">
                <a:solidFill>
                  <a:schemeClr val="bg1"/>
                </a:solidFill>
                <a:latin typeface="Arial" pitchFamily="34" charset="0"/>
                <a:ea typeface="宋体" pitchFamily="2" charset="-122"/>
              </a:rPr>
              <a:t>     }</a:t>
            </a:r>
          </a:p>
          <a:p>
            <a:r>
              <a:rPr lang="en-US" altLang="zh-CN" sz="2200" b="1">
                <a:solidFill>
                  <a:schemeClr val="bg1"/>
                </a:solidFill>
                <a:latin typeface="Arial" pitchFamily="34" charset="0"/>
                <a:ea typeface="宋体" pitchFamily="2" charset="-122"/>
              </a:rPr>
              <a:t>     printf("\n");</a:t>
            </a:r>
          </a:p>
          <a:p>
            <a:r>
              <a:rPr lang="en-US" altLang="zh-CN" sz="2200" b="1">
                <a:solidFill>
                  <a:schemeClr val="bg1"/>
                </a:solidFill>
                <a:latin typeface="Arial" pitchFamily="34" charset="0"/>
                <a:ea typeface="宋体" pitchFamily="2" charset="-122"/>
              </a:rPr>
              <a:t>}</a:t>
            </a:r>
          </a:p>
        </p:txBody>
      </p:sp>
      <p:sp>
        <p:nvSpPr>
          <p:cNvPr id="122885" name="Text Box 5"/>
          <p:cNvSpPr txBox="1">
            <a:spLocks noChangeArrowheads="1"/>
          </p:cNvSpPr>
          <p:nvPr/>
        </p:nvSpPr>
        <p:spPr bwMode="auto">
          <a:xfrm>
            <a:off x="3563938" y="4724400"/>
            <a:ext cx="3127375" cy="466725"/>
          </a:xfrm>
          <a:prstGeom prst="rect">
            <a:avLst/>
          </a:prstGeom>
          <a:solidFill>
            <a:srgbClr val="CCFFFF"/>
          </a:solidFill>
          <a:ln w="9525">
            <a:solidFill>
              <a:srgbClr val="00FF00"/>
            </a:solidFill>
            <a:miter lim="800000"/>
            <a:headEnd/>
            <a:tailEnd/>
          </a:ln>
        </p:spPr>
        <p:txBody>
          <a:bodyPr wrap="none">
            <a:spAutoFit/>
          </a:bodyPr>
          <a:lstStyle/>
          <a:p>
            <a:r>
              <a:rPr lang="zh-CN" altLang="en-US">
                <a:solidFill>
                  <a:srgbClr val="A50021"/>
                </a:solidFill>
                <a:latin typeface="Arial" pitchFamily="34" charset="0"/>
              </a:rPr>
              <a:t>结果：</a:t>
            </a:r>
            <a:r>
              <a:rPr lang="en-US" altLang="zh-CN">
                <a:solidFill>
                  <a:srgbClr val="A50021"/>
                </a:solidFill>
                <a:latin typeface="Arial" pitchFamily="34" charset="0"/>
              </a:rPr>
              <a:t>FujianProvince</a:t>
            </a:r>
          </a:p>
        </p:txBody>
      </p:sp>
      <p:sp>
        <p:nvSpPr>
          <p:cNvPr id="122886" name="Text Box 6"/>
          <p:cNvSpPr txBox="1">
            <a:spLocks noChangeArrowheads="1"/>
          </p:cNvSpPr>
          <p:nvPr/>
        </p:nvSpPr>
        <p:spPr bwMode="auto">
          <a:xfrm>
            <a:off x="447675" y="5641975"/>
            <a:ext cx="8340725" cy="730250"/>
          </a:xfrm>
          <a:prstGeom prst="rect">
            <a:avLst/>
          </a:prstGeom>
          <a:solidFill>
            <a:srgbClr val="00CCFF"/>
          </a:solidFill>
          <a:ln w="28575">
            <a:solidFill>
              <a:srgbClr val="990099"/>
            </a:solidFill>
            <a:miter lim="800000"/>
            <a:headEnd/>
            <a:tailEnd/>
          </a:ln>
        </p:spPr>
        <p:txBody>
          <a:bodyPr wrap="none">
            <a:spAutoFit/>
          </a:bodyPr>
          <a:lstStyle/>
          <a:p>
            <a:r>
              <a:rPr lang="zh-CN" altLang="en-US" sz="2000" b="1">
                <a:latin typeface="Arial" pitchFamily="34" charset="0"/>
                <a:ea typeface="宋体" pitchFamily="2" charset="-122"/>
              </a:rPr>
              <a:t>许多字符串操作通常使用指针和指针运算来实现，因为字符串趋向于严格</a:t>
            </a:r>
          </a:p>
          <a:p>
            <a:r>
              <a:rPr lang="zh-CN" altLang="en-US" sz="2000" b="1">
                <a:latin typeface="Arial" pitchFamily="34" charset="0"/>
                <a:ea typeface="宋体" pitchFamily="2" charset="-122"/>
              </a:rPr>
              <a:t>地逐一访问的形式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blinds(horizontal)">
                                      <p:cBhvr>
                                        <p:cTn id="7" dur="500"/>
                                        <p:tgtEl>
                                          <p:spTgt spid="122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6"/>
                                        </p:tgtEl>
                                        <p:attrNameLst>
                                          <p:attrName>style.visibility</p:attrName>
                                        </p:attrNameLst>
                                      </p:cBhvr>
                                      <p:to>
                                        <p:strVal val="visible"/>
                                      </p:to>
                                    </p:set>
                                    <p:animEffect transition="in" filter="blinds(horizontal)">
                                      <p:cBhvr>
                                        <p:cTn id="12"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P spid="122886" grpId="0" animBg="1"/>
    </p:bld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455613" y="198438"/>
            <a:ext cx="8226425" cy="1143000"/>
          </a:xfrm>
        </p:spPr>
        <p:txBody>
          <a:bodyPr/>
          <a:lstStyle/>
          <a:p>
            <a:pPr eaLnBrk="1" hangingPunct="1"/>
            <a:r>
              <a:rPr lang="zh-CN" altLang="en-US" smtClean="0"/>
              <a:t>指针与字符串</a:t>
            </a:r>
          </a:p>
        </p:txBody>
      </p:sp>
      <p:sp>
        <p:nvSpPr>
          <p:cNvPr id="58371" name="Text Box 3"/>
          <p:cNvSpPr txBox="1">
            <a:spLocks noChangeArrowheads="1"/>
          </p:cNvSpPr>
          <p:nvPr/>
        </p:nvSpPr>
        <p:spPr bwMode="auto">
          <a:xfrm>
            <a:off x="808038" y="1341438"/>
            <a:ext cx="7077075" cy="4483100"/>
          </a:xfrm>
          <a:prstGeom prst="rect">
            <a:avLst/>
          </a:prstGeom>
          <a:solidFill>
            <a:srgbClr val="993366"/>
          </a:solidFill>
          <a:ln w="9525">
            <a:solidFill>
              <a:srgbClr val="FFFF00"/>
            </a:solidFill>
            <a:miter lim="800000"/>
            <a:headEnd/>
            <a:tailEnd/>
          </a:ln>
        </p:spPr>
        <p:txBody>
          <a:bodyPr>
            <a:spAutoFit/>
          </a:bodyPr>
          <a:lstStyle/>
          <a:p>
            <a:r>
              <a:rPr lang="en-US" altLang="zh-CN" b="1">
                <a:solidFill>
                  <a:schemeClr val="bg1"/>
                </a:solidFill>
                <a:latin typeface="Arial" pitchFamily="34" charset="0"/>
              </a:rPr>
              <a:t>【</a:t>
            </a:r>
            <a:r>
              <a:rPr lang="zh-CN" altLang="en-US" b="1">
                <a:solidFill>
                  <a:schemeClr val="bg1"/>
                </a:solidFill>
                <a:latin typeface="Arial" pitchFamily="34" charset="0"/>
              </a:rPr>
              <a:t>例二</a:t>
            </a:r>
            <a:r>
              <a:rPr lang="en-US" altLang="zh-CN" b="1">
                <a:solidFill>
                  <a:schemeClr val="bg1"/>
                </a:solidFill>
                <a:latin typeface="Arial" pitchFamily="34" charset="0"/>
              </a:rPr>
              <a:t>】</a:t>
            </a:r>
            <a:r>
              <a:rPr lang="zh-CN" altLang="en-US" b="1">
                <a:solidFill>
                  <a:schemeClr val="bg1"/>
                </a:solidFill>
                <a:latin typeface="Arial" pitchFamily="34" charset="0"/>
              </a:rPr>
              <a:t>以下函数的功能对应于</a:t>
            </a:r>
            <a:r>
              <a:rPr lang="zh-CN" altLang="en-US" b="1" u="sng">
                <a:solidFill>
                  <a:schemeClr val="bg1"/>
                </a:solidFill>
                <a:latin typeface="Arial" pitchFamily="34" charset="0"/>
                <a:ea typeface="宋体" pitchFamily="2" charset="-122"/>
              </a:rPr>
              <a:t>         </a:t>
            </a:r>
            <a:r>
              <a:rPr lang="zh-CN" altLang="en-US"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int fun(char *s,char *t)</a:t>
            </a:r>
          </a:p>
          <a:p>
            <a:r>
              <a:rPr lang="en-US" altLang="zh-CN" b="1">
                <a:solidFill>
                  <a:schemeClr val="bg1"/>
                </a:solidFill>
                <a:latin typeface="Arial" pitchFamily="34" charset="0"/>
                <a:ea typeface="宋体" pitchFamily="2" charset="-122"/>
              </a:rPr>
              <a:t>{</a:t>
            </a:r>
          </a:p>
          <a:p>
            <a:r>
              <a:rPr lang="en-US" altLang="zh-CN" b="1">
                <a:solidFill>
                  <a:schemeClr val="bg1"/>
                </a:solidFill>
                <a:latin typeface="Arial" pitchFamily="34" charset="0"/>
                <a:ea typeface="宋体" pitchFamily="2" charset="-122"/>
              </a:rPr>
              <a:t>     while ( (*s)&amp;&amp;(*t)&amp;&amp;(*t==*s) )</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t++;       </a:t>
            </a:r>
          </a:p>
          <a:p>
            <a:r>
              <a:rPr lang="en-US" altLang="zh-CN" b="1">
                <a:solidFill>
                  <a:schemeClr val="bg1"/>
                </a:solidFill>
                <a:latin typeface="Arial" pitchFamily="34" charset="0"/>
                <a:ea typeface="宋体" pitchFamily="2" charset="-122"/>
              </a:rPr>
              <a:t>          s++; </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return(*s-*t);         </a:t>
            </a:r>
          </a:p>
          <a:p>
            <a:r>
              <a:rPr lang="en-US" altLang="zh-CN" b="1">
                <a:solidFill>
                  <a:schemeClr val="bg1"/>
                </a:solidFill>
                <a:latin typeface="Arial" pitchFamily="34" charset="0"/>
                <a:ea typeface="宋体" pitchFamily="2" charset="-122"/>
              </a:rPr>
              <a:t>}</a:t>
            </a:r>
          </a:p>
          <a:p>
            <a:r>
              <a:rPr lang="en-US" altLang="zh-CN">
                <a:solidFill>
                  <a:srgbClr val="FFFF00"/>
                </a:solidFill>
                <a:latin typeface="Arial" pitchFamily="34" charset="0"/>
                <a:ea typeface="宋体" pitchFamily="2" charset="-122"/>
              </a:rPr>
              <a:t>A</a:t>
            </a:r>
            <a:r>
              <a:rPr lang="zh-CN" altLang="en-US">
                <a:solidFill>
                  <a:srgbClr val="FFFF00"/>
                </a:solidFill>
                <a:latin typeface="Arial" pitchFamily="34" charset="0"/>
                <a:ea typeface="宋体" pitchFamily="2" charset="-122"/>
              </a:rPr>
              <a:t>）</a:t>
            </a:r>
            <a:r>
              <a:rPr lang="en-US" altLang="zh-CN">
                <a:solidFill>
                  <a:srgbClr val="FFFF00"/>
                </a:solidFill>
                <a:latin typeface="Arial" pitchFamily="34" charset="0"/>
                <a:ea typeface="宋体" pitchFamily="2" charset="-122"/>
              </a:rPr>
              <a:t>strlen(s)+strlen(t)       B</a:t>
            </a:r>
            <a:r>
              <a:rPr lang="zh-CN" altLang="en-US">
                <a:solidFill>
                  <a:srgbClr val="FFFF00"/>
                </a:solidFill>
                <a:latin typeface="Arial" pitchFamily="34" charset="0"/>
                <a:ea typeface="宋体" pitchFamily="2" charset="-122"/>
              </a:rPr>
              <a:t>）</a:t>
            </a:r>
            <a:r>
              <a:rPr lang="en-US" altLang="zh-CN">
                <a:solidFill>
                  <a:srgbClr val="FFFF00"/>
                </a:solidFill>
                <a:latin typeface="Arial" pitchFamily="34" charset="0"/>
                <a:ea typeface="宋体" pitchFamily="2" charset="-122"/>
              </a:rPr>
              <a:t>strcmp(s,t)</a:t>
            </a:r>
          </a:p>
          <a:p>
            <a:r>
              <a:rPr lang="en-US" altLang="zh-CN">
                <a:solidFill>
                  <a:srgbClr val="FFFF00"/>
                </a:solidFill>
                <a:latin typeface="Arial" pitchFamily="34" charset="0"/>
                <a:ea typeface="宋体" pitchFamily="2" charset="-122"/>
              </a:rPr>
              <a:t>C</a:t>
            </a:r>
            <a:r>
              <a:rPr lang="zh-CN" altLang="en-US">
                <a:solidFill>
                  <a:srgbClr val="FFFF00"/>
                </a:solidFill>
                <a:latin typeface="Arial" pitchFamily="34" charset="0"/>
                <a:ea typeface="宋体" pitchFamily="2" charset="-122"/>
              </a:rPr>
              <a:t>）</a:t>
            </a:r>
            <a:r>
              <a:rPr lang="en-US" altLang="zh-CN">
                <a:solidFill>
                  <a:srgbClr val="FFFF00"/>
                </a:solidFill>
                <a:latin typeface="Arial" pitchFamily="34" charset="0"/>
                <a:ea typeface="宋体" pitchFamily="2" charset="-122"/>
              </a:rPr>
              <a:t>strcpy(s,t)                  D</a:t>
            </a:r>
            <a:r>
              <a:rPr lang="zh-CN" altLang="en-US">
                <a:solidFill>
                  <a:srgbClr val="FFFF00"/>
                </a:solidFill>
                <a:latin typeface="Arial" pitchFamily="34" charset="0"/>
                <a:ea typeface="宋体" pitchFamily="2" charset="-122"/>
              </a:rPr>
              <a:t>）</a:t>
            </a:r>
            <a:r>
              <a:rPr lang="en-US" altLang="zh-CN">
                <a:solidFill>
                  <a:srgbClr val="FFFF00"/>
                </a:solidFill>
                <a:latin typeface="Arial" pitchFamily="34" charset="0"/>
                <a:ea typeface="宋体" pitchFamily="2" charset="-122"/>
              </a:rPr>
              <a:t>strcat(s,t)</a:t>
            </a:r>
          </a:p>
        </p:txBody>
      </p:sp>
      <p:sp>
        <p:nvSpPr>
          <p:cNvPr id="124932" name="Text Box 4"/>
          <p:cNvSpPr txBox="1">
            <a:spLocks noChangeArrowheads="1"/>
          </p:cNvSpPr>
          <p:nvPr/>
        </p:nvSpPr>
        <p:spPr bwMode="auto">
          <a:xfrm>
            <a:off x="5867400" y="3644900"/>
            <a:ext cx="1311275" cy="466725"/>
          </a:xfrm>
          <a:prstGeom prst="rect">
            <a:avLst/>
          </a:prstGeom>
          <a:solidFill>
            <a:srgbClr val="CCFFFF"/>
          </a:solidFill>
          <a:ln w="9525">
            <a:solidFill>
              <a:srgbClr val="00FF00"/>
            </a:solidFill>
            <a:miter lim="800000"/>
            <a:headEnd/>
            <a:tailEnd/>
          </a:ln>
        </p:spPr>
        <p:txBody>
          <a:bodyPr wrap="none">
            <a:spAutoFit/>
          </a:bodyPr>
          <a:lstStyle/>
          <a:p>
            <a:r>
              <a:rPr lang="zh-CN" altLang="en-US">
                <a:solidFill>
                  <a:srgbClr val="A50021"/>
                </a:solidFill>
                <a:latin typeface="Arial" pitchFamily="34" charset="0"/>
              </a:rPr>
              <a:t>结果：</a:t>
            </a:r>
            <a:r>
              <a:rPr lang="en-US" altLang="zh-CN">
                <a:solidFill>
                  <a:srgbClr val="A50021"/>
                </a:solidFill>
                <a:latin typeface="Arial" pitchFamily="34" charset="0"/>
              </a:rPr>
              <a:t>B</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linds(horizontal)">
                                      <p:cBhvr>
                                        <p:cTn id="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p:bld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5"/>
          <p:cNvSpPr txBox="1">
            <a:spLocks noChangeArrowheads="1"/>
          </p:cNvSpPr>
          <p:nvPr/>
        </p:nvSpPr>
        <p:spPr bwMode="auto">
          <a:xfrm>
            <a:off x="120650" y="1125538"/>
            <a:ext cx="9110663" cy="830262"/>
          </a:xfrm>
          <a:prstGeom prst="rect">
            <a:avLst/>
          </a:prstGeom>
          <a:noFill/>
          <a:ln w="9525">
            <a:noFill/>
            <a:miter lim="800000"/>
            <a:headEnd/>
            <a:tailEnd/>
          </a:ln>
        </p:spPr>
        <p:txBody>
          <a:bodyPr wrap="none">
            <a:spAutoFit/>
          </a:bodyPr>
          <a:lstStyle/>
          <a:p>
            <a:r>
              <a:rPr lang="zh-CN" altLang="en-US" b="1">
                <a:cs typeface="Times New Roman" pitchFamily="18" charset="0"/>
              </a:rPr>
              <a:t>多数字符串函数在涉及到循环控制时，均采用与</a:t>
            </a:r>
            <a:r>
              <a:rPr lang="en-US" altLang="zh-CN" b="1">
                <a:cs typeface="Times New Roman" pitchFamily="18" charset="0"/>
              </a:rPr>
              <a:t>strcmp()</a:t>
            </a:r>
            <a:r>
              <a:rPr lang="zh-CN" altLang="en-US" b="1">
                <a:cs typeface="Times New Roman" pitchFamily="18" charset="0"/>
              </a:rPr>
              <a:t>函数</a:t>
            </a:r>
          </a:p>
          <a:p>
            <a:r>
              <a:rPr lang="zh-CN" altLang="en-US" b="1">
                <a:cs typeface="Times New Roman" pitchFamily="18" charset="0"/>
              </a:rPr>
              <a:t>相似的指针方式。这种方式比使用下标更快，有效且更容易理解。</a:t>
            </a:r>
          </a:p>
        </p:txBody>
      </p:sp>
      <p:sp>
        <p:nvSpPr>
          <p:cNvPr id="59395" name="Text Box 6"/>
          <p:cNvSpPr txBox="1">
            <a:spLocks noChangeArrowheads="1"/>
          </p:cNvSpPr>
          <p:nvPr/>
        </p:nvSpPr>
        <p:spPr bwMode="auto">
          <a:xfrm>
            <a:off x="468313" y="2636838"/>
            <a:ext cx="5665787" cy="3781425"/>
          </a:xfrm>
          <a:prstGeom prst="rect">
            <a:avLst/>
          </a:prstGeom>
          <a:solidFill>
            <a:srgbClr val="993366"/>
          </a:solidFill>
          <a:ln w="38100">
            <a:solidFill>
              <a:srgbClr val="006600"/>
            </a:solidFill>
            <a:miter lim="800000"/>
            <a:headEnd/>
            <a:tailEnd/>
          </a:ln>
        </p:spPr>
        <p:txBody>
          <a:bodyPr wrap="none">
            <a:spAutoFit/>
          </a:bodyPr>
          <a:lstStyle/>
          <a:p>
            <a:r>
              <a:rPr lang="zh-CN" altLang="en-US" b="1">
                <a:solidFill>
                  <a:schemeClr val="bg1"/>
                </a:solidFill>
                <a:latin typeface="Arial" pitchFamily="34" charset="0"/>
                <a:ea typeface="宋体" pitchFamily="2" charset="-122"/>
              </a:rPr>
              <a:t>例三                  </a:t>
            </a:r>
          </a:p>
          <a:p>
            <a:r>
              <a:rPr lang="en-US" altLang="zh-CN" b="1">
                <a:solidFill>
                  <a:schemeClr val="bg1"/>
                </a:solidFill>
                <a:latin typeface="Arial" pitchFamily="34" charset="0"/>
                <a:ea typeface="宋体" pitchFamily="2" charset="-122"/>
              </a:rPr>
              <a:t>main()</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char *p1,s[80];</a:t>
            </a:r>
          </a:p>
          <a:p>
            <a:r>
              <a:rPr lang="en-US" altLang="zh-CN" b="1">
                <a:solidFill>
                  <a:schemeClr val="bg1"/>
                </a:solidFill>
                <a:latin typeface="Arial" pitchFamily="34" charset="0"/>
                <a:ea typeface="宋体" pitchFamily="2" charset="-122"/>
              </a:rPr>
              <a:t>     p1=s;</a:t>
            </a:r>
          </a:p>
          <a:p>
            <a:r>
              <a:rPr lang="en-US" altLang="zh-CN" b="1">
                <a:solidFill>
                  <a:schemeClr val="bg1"/>
                </a:solidFill>
                <a:latin typeface="Arial" pitchFamily="34" charset="0"/>
                <a:ea typeface="宋体" pitchFamily="2" charset="-122"/>
              </a:rPr>
              <a:t>     do</a:t>
            </a:r>
          </a:p>
          <a:p>
            <a:r>
              <a:rPr lang="en-US" altLang="zh-CN" b="1">
                <a:solidFill>
                  <a:schemeClr val="bg1"/>
                </a:solidFill>
                <a:latin typeface="Arial" pitchFamily="34" charset="0"/>
                <a:ea typeface="宋体" pitchFamily="2" charset="-122"/>
              </a:rPr>
              <a:t>       {   gets(s);</a:t>
            </a:r>
          </a:p>
          <a:p>
            <a:r>
              <a:rPr lang="en-US" altLang="zh-CN" b="1">
                <a:solidFill>
                  <a:schemeClr val="bg1"/>
                </a:solidFill>
                <a:latin typeface="Arial" pitchFamily="34" charset="0"/>
                <a:ea typeface="宋体" pitchFamily="2" charset="-122"/>
              </a:rPr>
              <a:t>           while (*p1)   printf(“%c”,*p1++);</a:t>
            </a:r>
          </a:p>
          <a:p>
            <a:r>
              <a:rPr lang="en-US" altLang="zh-CN" b="1">
                <a:solidFill>
                  <a:schemeClr val="bg1"/>
                </a:solidFill>
                <a:latin typeface="Arial" pitchFamily="34" charset="0"/>
                <a:ea typeface="宋体" pitchFamily="2" charset="-122"/>
              </a:rPr>
              <a:t>         }while(strcmp(s,”done”));  </a:t>
            </a:r>
          </a:p>
          <a:p>
            <a:r>
              <a:rPr lang="en-US" altLang="zh-CN" b="1">
                <a:solidFill>
                  <a:schemeClr val="bg1"/>
                </a:solidFill>
                <a:latin typeface="Arial" pitchFamily="34" charset="0"/>
                <a:ea typeface="宋体" pitchFamily="2" charset="-122"/>
              </a:rPr>
              <a:t>} </a:t>
            </a:r>
          </a:p>
        </p:txBody>
      </p:sp>
      <p:sp>
        <p:nvSpPr>
          <p:cNvPr id="235528" name="AutoShape 8"/>
          <p:cNvSpPr>
            <a:spLocks noChangeArrowheads="1"/>
          </p:cNvSpPr>
          <p:nvPr/>
        </p:nvSpPr>
        <p:spPr bwMode="auto">
          <a:xfrm>
            <a:off x="6300788" y="2492375"/>
            <a:ext cx="2411412" cy="1439863"/>
          </a:xfrm>
          <a:prstGeom prst="cloudCallout">
            <a:avLst>
              <a:gd name="adj1" fmla="val -70935"/>
              <a:gd name="adj2" fmla="val 123981"/>
            </a:avLst>
          </a:prstGeom>
          <a:solidFill>
            <a:schemeClr val="accent1"/>
          </a:solidFill>
          <a:ln w="9525">
            <a:solidFill>
              <a:schemeClr val="tx1"/>
            </a:solidFill>
            <a:round/>
            <a:headEnd/>
            <a:tailEnd/>
          </a:ln>
        </p:spPr>
        <p:txBody>
          <a:bodyPr/>
          <a:lstStyle/>
          <a:p>
            <a:pPr algn="ctr"/>
            <a:r>
              <a:rPr lang="en-US" altLang="zh-CN" b="1">
                <a:solidFill>
                  <a:srgbClr val="FF0000"/>
                </a:solidFill>
                <a:latin typeface="Arial" pitchFamily="34" charset="0"/>
                <a:ea typeface="宋体" pitchFamily="2" charset="-122"/>
              </a:rPr>
              <a:t>Let’s try</a:t>
            </a:r>
          </a:p>
        </p:txBody>
      </p:sp>
      <p:sp>
        <p:nvSpPr>
          <p:cNvPr id="59397" name="Rectangle 9"/>
          <p:cNvSpPr>
            <a:spLocks noRot="1" noChangeArrowheads="1"/>
          </p:cNvSpPr>
          <p:nvPr/>
        </p:nvSpPr>
        <p:spPr bwMode="auto">
          <a:xfrm>
            <a:off x="455613" y="198438"/>
            <a:ext cx="7788275" cy="709612"/>
          </a:xfrm>
          <a:prstGeom prst="rect">
            <a:avLst/>
          </a:prstGeom>
          <a:noFill/>
          <a:ln w="9525">
            <a:noFill/>
            <a:miter lim="800000"/>
            <a:headEnd/>
            <a:tailEnd/>
          </a:ln>
        </p:spPr>
        <p:txBody>
          <a:bodyPr anchor="ctr"/>
          <a:lstStyle/>
          <a:p>
            <a:pPr algn="ctr"/>
            <a:r>
              <a:rPr lang="zh-CN" altLang="en-US" sz="4400">
                <a:solidFill>
                  <a:schemeClr val="tx2"/>
                </a:solidFill>
                <a:latin typeface="Arial" pitchFamily="34" charset="0"/>
                <a:ea typeface="宋体" pitchFamily="2" charset="-122"/>
              </a:rPr>
              <a:t>指针与字符串</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5528"/>
                                        </p:tgtEl>
                                        <p:attrNameLst>
                                          <p:attrName>style.visibility</p:attrName>
                                        </p:attrNameLst>
                                      </p:cBhvr>
                                      <p:to>
                                        <p:strVal val="visible"/>
                                      </p:to>
                                    </p:set>
                                    <p:animEffect transition="in" filter="randombar(horizontal)">
                                      <p:cBhvr>
                                        <p:cTn id="7" dur="500"/>
                                        <p:tgtEl>
                                          <p:spTgt spid="235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8" grpId="0" animBg="1"/>
    </p:bld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r>
              <a:rPr lang="zh-CN" altLang="en-US" smtClean="0"/>
              <a:t>指针数组 </a:t>
            </a:r>
          </a:p>
        </p:txBody>
      </p:sp>
      <p:sp>
        <p:nvSpPr>
          <p:cNvPr id="60419" name="Rectangle 3"/>
          <p:cNvSpPr>
            <a:spLocks noGrp="1" noRot="1" noChangeArrowheads="1"/>
          </p:cNvSpPr>
          <p:nvPr>
            <p:ph type="body" idx="1"/>
          </p:nvPr>
        </p:nvSpPr>
        <p:spPr/>
        <p:txBody>
          <a:bodyPr/>
          <a:lstStyle/>
          <a:p>
            <a:pPr eaLnBrk="1" hangingPunct="1"/>
            <a:r>
              <a:rPr lang="zh-CN" altLang="en-US" smtClean="0">
                <a:ea typeface="华文细黑" pitchFamily="2" charset="-122"/>
              </a:rPr>
              <a:t>定义：   </a:t>
            </a:r>
            <a:r>
              <a:rPr lang="en-US" altLang="zh-CN" smtClean="0">
                <a:solidFill>
                  <a:srgbClr val="006600"/>
                </a:solidFill>
                <a:ea typeface="华文细黑" pitchFamily="2" charset="-122"/>
              </a:rPr>
              <a:t>char *p[5];</a:t>
            </a:r>
          </a:p>
          <a:p>
            <a:pPr eaLnBrk="1" hangingPunct="1"/>
            <a:r>
              <a:rPr lang="zh-CN" altLang="en-US" smtClean="0">
                <a:ea typeface="华文细黑" pitchFamily="2" charset="-122"/>
              </a:rPr>
              <a:t>功能：定义数组</a:t>
            </a:r>
            <a:r>
              <a:rPr lang="en-US" altLang="zh-CN" smtClean="0">
                <a:ea typeface="华文细黑" pitchFamily="2" charset="-122"/>
              </a:rPr>
              <a:t>p[5]</a:t>
            </a:r>
            <a:r>
              <a:rPr lang="zh-CN" altLang="en-US" smtClean="0">
                <a:ea typeface="华文细黑" pitchFamily="2" charset="-122"/>
              </a:rPr>
              <a:t>，其每个元素 </a:t>
            </a:r>
            <a:r>
              <a:rPr lang="en-US" altLang="zh-CN" smtClean="0">
                <a:ea typeface="华文细黑" pitchFamily="2" charset="-122"/>
              </a:rPr>
              <a:t>p[0]</a:t>
            </a:r>
            <a:r>
              <a:rPr lang="zh-CN" altLang="en-US" smtClean="0">
                <a:ea typeface="华文细黑" pitchFamily="2" charset="-122"/>
              </a:rPr>
              <a:t>、</a:t>
            </a:r>
            <a:r>
              <a:rPr lang="en-US" altLang="zh-CN" smtClean="0">
                <a:ea typeface="华文细黑" pitchFamily="2" charset="-122"/>
              </a:rPr>
              <a:t>p[1]</a:t>
            </a:r>
            <a:r>
              <a:rPr lang="zh-CN" altLang="en-US" smtClean="0">
                <a:ea typeface="华文细黑" pitchFamily="2" charset="-122"/>
              </a:rPr>
              <a:t>、</a:t>
            </a:r>
            <a:r>
              <a:rPr lang="en-US" altLang="zh-CN" smtClean="0">
                <a:ea typeface="华文细黑" pitchFamily="2" charset="-122"/>
              </a:rPr>
              <a:t>…p[4]</a:t>
            </a:r>
            <a:r>
              <a:rPr lang="zh-CN" altLang="en-US" smtClean="0">
                <a:ea typeface="华文细黑" pitchFamily="2" charset="-122"/>
              </a:rPr>
              <a:t>都是指针变量。通常用于指向一组字符串。</a:t>
            </a:r>
          </a:p>
          <a:p>
            <a:pPr eaLnBrk="1" hangingPunct="1"/>
            <a:r>
              <a:rPr lang="zh-CN" altLang="en-US" smtClean="0">
                <a:ea typeface="华文细黑" pitchFamily="2" charset="-122"/>
              </a:rPr>
              <a:t>此时，对于</a:t>
            </a:r>
            <a:r>
              <a:rPr lang="en-US" altLang="zh-CN" smtClean="0">
                <a:ea typeface="华文细黑" pitchFamily="2" charset="-122"/>
              </a:rPr>
              <a:t>p[i]</a:t>
            </a:r>
            <a:r>
              <a:rPr lang="zh-CN" altLang="en-US" smtClean="0">
                <a:ea typeface="华文细黑" pitchFamily="2" charset="-122"/>
              </a:rPr>
              <a:t>，其下标表示第</a:t>
            </a:r>
            <a:r>
              <a:rPr lang="en-US" altLang="zh-CN" smtClean="0">
                <a:ea typeface="华文细黑" pitchFamily="2" charset="-122"/>
              </a:rPr>
              <a:t>i</a:t>
            </a:r>
            <a:r>
              <a:rPr lang="zh-CN" altLang="en-US" smtClean="0">
                <a:ea typeface="华文细黑" pitchFamily="2" charset="-122"/>
              </a:rPr>
              <a:t>个字符串，</a:t>
            </a:r>
            <a:r>
              <a:rPr lang="en-US" altLang="zh-CN" smtClean="0">
                <a:ea typeface="华文细黑" pitchFamily="2" charset="-122"/>
              </a:rPr>
              <a:t>p[i]</a:t>
            </a:r>
            <a:r>
              <a:rPr lang="zh-CN" altLang="en-US" smtClean="0">
                <a:ea typeface="华文细黑" pitchFamily="2" charset="-122"/>
              </a:rPr>
              <a:t>本身是第</a:t>
            </a:r>
            <a:r>
              <a:rPr lang="en-US" altLang="zh-CN" smtClean="0">
                <a:ea typeface="华文细黑" pitchFamily="2" charset="-122"/>
              </a:rPr>
              <a:t>i</a:t>
            </a:r>
            <a:r>
              <a:rPr lang="zh-CN" altLang="en-US" smtClean="0">
                <a:ea typeface="华文细黑" pitchFamily="2" charset="-122"/>
              </a:rPr>
              <a:t>个字符串的首地址。</a:t>
            </a:r>
          </a:p>
        </p:txBody>
      </p:sp>
    </p:spTree>
  </p:cSld>
  <p:clrMapOvr>
    <a:masterClrMapping/>
  </p:clrMapOvr>
  <p:transition>
    <p:blinds dir="vert"/>
  </p:transition>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r>
              <a:rPr lang="zh-CN" altLang="en-US" smtClean="0"/>
              <a:t>示例</a:t>
            </a:r>
          </a:p>
        </p:txBody>
      </p:sp>
      <p:sp>
        <p:nvSpPr>
          <p:cNvPr id="61443" name="Rectangle 3"/>
          <p:cNvSpPr>
            <a:spLocks noGrp="1" noRot="1" noChangeArrowheads="1"/>
          </p:cNvSpPr>
          <p:nvPr>
            <p:ph type="body" idx="1"/>
          </p:nvPr>
        </p:nvSpPr>
        <p:spPr>
          <a:xfrm>
            <a:off x="617538" y="1628775"/>
            <a:ext cx="7915275" cy="4537075"/>
          </a:xfrm>
          <a:solidFill>
            <a:srgbClr val="993366"/>
          </a:solidFill>
          <a:ln>
            <a:solidFill>
              <a:srgbClr val="FFFF00"/>
            </a:solidFill>
          </a:ln>
        </p:spPr>
        <p:txBody>
          <a:bodyPr/>
          <a:lstStyle/>
          <a:p>
            <a:pPr eaLnBrk="1" hangingPunct="1">
              <a:buFont typeface="Wingdings 2" pitchFamily="18" charset="2"/>
              <a:buNone/>
            </a:pPr>
            <a:r>
              <a:rPr lang="en-US" altLang="zh-CN" b="1" smtClean="0">
                <a:solidFill>
                  <a:schemeClr val="bg1"/>
                </a:solidFill>
              </a:rPr>
              <a:t>main()</a:t>
            </a:r>
          </a:p>
          <a:p>
            <a:pPr eaLnBrk="1" hangingPunct="1">
              <a:buFont typeface="Wingdings 2" pitchFamily="18" charset="2"/>
              <a:buNone/>
            </a:pPr>
            <a:r>
              <a:rPr lang="en-US" altLang="zh-CN" b="1" smtClean="0">
                <a:solidFill>
                  <a:schemeClr val="bg1"/>
                </a:solidFill>
              </a:rPr>
              <a:t>{</a:t>
            </a:r>
          </a:p>
          <a:p>
            <a:pPr eaLnBrk="1" hangingPunct="1">
              <a:buFont typeface="Wingdings 2" pitchFamily="18" charset="2"/>
              <a:buNone/>
            </a:pPr>
            <a:r>
              <a:rPr lang="en-US" altLang="zh-CN" b="1" smtClean="0">
                <a:solidFill>
                  <a:schemeClr val="bg1"/>
                </a:solidFill>
              </a:rPr>
              <a:t>    char *str[]={"AA","BB","CC"};</a:t>
            </a:r>
          </a:p>
          <a:p>
            <a:pPr eaLnBrk="1" hangingPunct="1">
              <a:buFont typeface="Wingdings 2" pitchFamily="18" charset="2"/>
              <a:buNone/>
            </a:pPr>
            <a:r>
              <a:rPr lang="en-US" altLang="zh-CN" b="1" smtClean="0">
                <a:solidFill>
                  <a:schemeClr val="bg1"/>
                </a:solidFill>
              </a:rPr>
              <a:t>    str[1]=str[2];</a:t>
            </a:r>
          </a:p>
          <a:p>
            <a:pPr eaLnBrk="1" hangingPunct="1">
              <a:buFont typeface="Wingdings 2" pitchFamily="18" charset="2"/>
              <a:buNone/>
            </a:pPr>
            <a:r>
              <a:rPr lang="en-US" altLang="zh-CN" b="1" smtClean="0">
                <a:solidFill>
                  <a:schemeClr val="bg1"/>
                </a:solidFill>
              </a:rPr>
              <a:t>    printf("%s,%s,%s\n",*str,str[1],*(str+2));</a:t>
            </a:r>
          </a:p>
          <a:p>
            <a:pPr eaLnBrk="1" hangingPunct="1">
              <a:buFont typeface="Wingdings 2" pitchFamily="18" charset="2"/>
              <a:buNone/>
            </a:pPr>
            <a:r>
              <a:rPr lang="en-US" altLang="zh-CN" b="1" smtClean="0">
                <a:solidFill>
                  <a:schemeClr val="bg1"/>
                </a:solidFill>
              </a:rPr>
              <a:t>}</a:t>
            </a:r>
          </a:p>
        </p:txBody>
      </p:sp>
      <p:sp>
        <p:nvSpPr>
          <p:cNvPr id="126980" name="Text Box 4"/>
          <p:cNvSpPr txBox="1">
            <a:spLocks noChangeArrowheads="1"/>
          </p:cNvSpPr>
          <p:nvPr/>
        </p:nvSpPr>
        <p:spPr bwMode="auto">
          <a:xfrm>
            <a:off x="3184525" y="5535613"/>
            <a:ext cx="3070225" cy="466725"/>
          </a:xfrm>
          <a:prstGeom prst="rect">
            <a:avLst/>
          </a:prstGeom>
          <a:solidFill>
            <a:srgbClr val="CCFFCC"/>
          </a:solidFill>
          <a:ln w="9525">
            <a:solidFill>
              <a:srgbClr val="00FF00"/>
            </a:solidFill>
            <a:miter lim="800000"/>
            <a:headEnd/>
            <a:tailEnd/>
          </a:ln>
        </p:spPr>
        <p:txBody>
          <a:bodyPr wrap="none">
            <a:spAutoFit/>
          </a:bodyPr>
          <a:lstStyle/>
          <a:p>
            <a:r>
              <a:rPr lang="zh-CN" altLang="en-US">
                <a:solidFill>
                  <a:srgbClr val="0000FF"/>
                </a:solidFill>
                <a:latin typeface="Arial" pitchFamily="34" charset="0"/>
              </a:rPr>
              <a:t>结果：</a:t>
            </a:r>
            <a:r>
              <a:rPr lang="en-US" altLang="zh-CN">
                <a:solidFill>
                  <a:srgbClr val="0000FF"/>
                </a:solidFill>
                <a:latin typeface="Arial" pitchFamily="34" charset="0"/>
              </a:rPr>
              <a:t>AA</a:t>
            </a:r>
            <a:r>
              <a:rPr lang="zh-CN" altLang="en-US">
                <a:solidFill>
                  <a:srgbClr val="0000FF"/>
                </a:solidFill>
                <a:latin typeface="Arial" pitchFamily="34" charset="0"/>
              </a:rPr>
              <a:t>，</a:t>
            </a:r>
            <a:r>
              <a:rPr lang="en-US" altLang="zh-CN">
                <a:solidFill>
                  <a:srgbClr val="0000FF"/>
                </a:solidFill>
                <a:latin typeface="Arial" pitchFamily="34" charset="0"/>
              </a:rPr>
              <a:t>CC</a:t>
            </a:r>
            <a:r>
              <a:rPr lang="zh-CN" altLang="en-US">
                <a:solidFill>
                  <a:srgbClr val="0000FF"/>
                </a:solidFill>
                <a:latin typeface="Arial" pitchFamily="34" charset="0"/>
              </a:rPr>
              <a:t>，</a:t>
            </a:r>
            <a:r>
              <a:rPr lang="en-US" altLang="zh-CN">
                <a:solidFill>
                  <a:srgbClr val="0000FF"/>
                </a:solidFill>
                <a:latin typeface="Arial" pitchFamily="34" charset="0"/>
              </a:rPr>
              <a:t>CC</a:t>
            </a:r>
            <a:r>
              <a:rPr lang="en-US" altLang="zh-CN" sz="1800">
                <a:latin typeface="Arial" pitchFamily="34" charset="0"/>
                <a:ea typeface="宋体"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blinds(horizontal)">
                                      <p:cBhvr>
                                        <p:cTn id="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539750" y="260350"/>
            <a:ext cx="7772400" cy="1143000"/>
          </a:xfrm>
          <a:prstGeom prst="rect">
            <a:avLst/>
          </a:prstGeom>
          <a:noFill/>
          <a:ln w="9525">
            <a:noFill/>
            <a:miter lim="800000"/>
            <a:headEnd/>
            <a:tailEnd/>
          </a:ln>
        </p:spPr>
        <p:txBody>
          <a:bodyPr lIns="92075" tIns="46038" rIns="92075" bIns="46038" anchor="ctr"/>
          <a:lstStyle/>
          <a:p>
            <a:r>
              <a:rPr lang="en-US" altLang="zh-CN" sz="3600">
                <a:solidFill>
                  <a:srgbClr val="FFFF00"/>
                </a:solidFill>
                <a:ea typeface="黑体" pitchFamily="2" charset="-122"/>
              </a:rPr>
              <a:t>                   </a:t>
            </a:r>
            <a:r>
              <a:rPr lang="zh-CN" altLang="en-US" sz="3600">
                <a:solidFill>
                  <a:srgbClr val="FFFF00"/>
                </a:solidFill>
                <a:ea typeface="黑体" pitchFamily="2" charset="-122"/>
              </a:rPr>
              <a:t>小 结</a:t>
            </a:r>
            <a:br>
              <a:rPr lang="zh-CN" altLang="en-US" sz="3600">
                <a:solidFill>
                  <a:srgbClr val="FFFF00"/>
                </a:solidFill>
                <a:ea typeface="黑体" pitchFamily="2" charset="-122"/>
              </a:rPr>
            </a:br>
            <a:r>
              <a:rPr lang="en-US" altLang="zh-CN" sz="3600">
                <a:solidFill>
                  <a:schemeClr val="tx2"/>
                </a:solidFill>
                <a:latin typeface="楷体_GB2312" pitchFamily="49" charset="-122"/>
                <a:ea typeface="楷体_GB2312" pitchFamily="49" charset="-122"/>
              </a:rPr>
              <a:t>1</a:t>
            </a:r>
            <a:r>
              <a:rPr lang="zh-CN" altLang="en-US" sz="3600">
                <a:solidFill>
                  <a:schemeClr val="tx2"/>
                </a:solidFill>
                <a:latin typeface="楷体_GB2312" pitchFamily="49" charset="-122"/>
                <a:ea typeface="楷体_GB2312" pitchFamily="49" charset="-122"/>
              </a:rPr>
              <a:t>、</a:t>
            </a:r>
            <a:r>
              <a:rPr lang="en-US" altLang="zh-CN" sz="3600">
                <a:solidFill>
                  <a:schemeClr val="tx2"/>
                </a:solidFill>
                <a:latin typeface="楷体_GB2312" pitchFamily="49" charset="-122"/>
                <a:ea typeface="楷体_GB2312" pitchFamily="49" charset="-122"/>
              </a:rPr>
              <a:t>C</a:t>
            </a:r>
            <a:r>
              <a:rPr lang="zh-CN" altLang="en-US" sz="3600">
                <a:solidFill>
                  <a:schemeClr val="tx2"/>
                </a:solidFill>
                <a:latin typeface="楷体_GB2312" pitchFamily="49" charset="-122"/>
                <a:ea typeface="楷体_GB2312" pitchFamily="49" charset="-122"/>
              </a:rPr>
              <a:t>语言程序的基本结构</a:t>
            </a:r>
          </a:p>
        </p:txBody>
      </p:sp>
      <p:sp>
        <p:nvSpPr>
          <p:cNvPr id="43011" name="Rectangle 5"/>
          <p:cNvSpPr>
            <a:spLocks noChangeArrowheads="1"/>
          </p:cNvSpPr>
          <p:nvPr/>
        </p:nvSpPr>
        <p:spPr bwMode="auto">
          <a:xfrm>
            <a:off x="468313" y="1700213"/>
            <a:ext cx="4032250" cy="4114800"/>
          </a:xfrm>
          <a:prstGeom prst="rect">
            <a:avLst/>
          </a:prstGeom>
          <a:noFill/>
          <a:ln w="9525">
            <a:noFill/>
            <a:miter lim="800000"/>
            <a:headEnd/>
            <a:tailEnd/>
          </a:ln>
        </p:spPr>
        <p:txBody>
          <a:bodyPr/>
          <a:lstStyle/>
          <a:p>
            <a:pPr marL="342900" indent="-342900">
              <a:spcBef>
                <a:spcPct val="20000"/>
              </a:spcBef>
              <a:buClr>
                <a:schemeClr val="hlink"/>
              </a:buClr>
              <a:buFontTx/>
              <a:buChar char="•"/>
            </a:pPr>
            <a:r>
              <a:rPr lang="zh-CN" altLang="en-US" sz="2400">
                <a:latin typeface="Arial" charset="0"/>
                <a:ea typeface="华文细黑" pitchFamily="2" charset="-122"/>
              </a:rPr>
              <a:t>一个</a:t>
            </a:r>
            <a:r>
              <a:rPr lang="en-US" altLang="zh-CN" sz="2400">
                <a:latin typeface="Arial" charset="0"/>
                <a:ea typeface="华文细黑" pitchFamily="2" charset="-122"/>
              </a:rPr>
              <a:t>C</a:t>
            </a:r>
            <a:r>
              <a:rPr lang="zh-CN" altLang="en-US" sz="2400">
                <a:latin typeface="Arial" charset="0"/>
                <a:ea typeface="华文细黑" pitchFamily="2" charset="-122"/>
              </a:rPr>
              <a:t>程序是由一个固定名称为</a:t>
            </a:r>
            <a:r>
              <a:rPr lang="en-US" altLang="zh-CN" sz="2400">
                <a:latin typeface="Arial" charset="0"/>
                <a:ea typeface="华文细黑" pitchFamily="2" charset="-122"/>
              </a:rPr>
              <a:t>main</a:t>
            </a:r>
            <a:r>
              <a:rPr lang="zh-CN" altLang="en-US" sz="2400">
                <a:latin typeface="Arial" charset="0"/>
                <a:ea typeface="华文细黑" pitchFamily="2" charset="-122"/>
              </a:rPr>
              <a:t>的主函数和若干个其他函数（可缺省）组成。</a:t>
            </a:r>
          </a:p>
          <a:p>
            <a:pPr marL="342900" indent="-342900">
              <a:spcBef>
                <a:spcPct val="20000"/>
              </a:spcBef>
              <a:buClr>
                <a:schemeClr val="hlink"/>
              </a:buClr>
            </a:pPr>
            <a:endParaRPr lang="zh-CN" altLang="en-US" sz="2400">
              <a:latin typeface="Arial" charset="0"/>
              <a:ea typeface="华文细黑" pitchFamily="2" charset="-122"/>
            </a:endParaRPr>
          </a:p>
          <a:p>
            <a:pPr marL="342900" indent="-342900">
              <a:spcBef>
                <a:spcPct val="20000"/>
              </a:spcBef>
              <a:buClr>
                <a:schemeClr val="hlink"/>
              </a:buClr>
              <a:buFontTx/>
              <a:buChar char="•"/>
            </a:pPr>
            <a:r>
              <a:rPr lang="zh-CN" altLang="en-US" sz="2400">
                <a:latin typeface="Arial" charset="0"/>
                <a:ea typeface="华文细黑" pitchFamily="2" charset="-122"/>
              </a:rPr>
              <a:t>其基本结构一般形式如右图所示。</a:t>
            </a:r>
          </a:p>
          <a:p>
            <a:pPr marL="342900" indent="-342900">
              <a:spcBef>
                <a:spcPct val="20000"/>
              </a:spcBef>
              <a:buClr>
                <a:schemeClr val="hlink"/>
              </a:buClr>
              <a:buFontTx/>
              <a:buChar char="•"/>
            </a:pPr>
            <a:endParaRPr lang="zh-CN" altLang="en-US" sz="2400">
              <a:latin typeface="Arial" charset="0"/>
              <a:ea typeface="华文细黑" pitchFamily="2" charset="-122"/>
            </a:endParaRPr>
          </a:p>
          <a:p>
            <a:pPr marL="342900" indent="-342900">
              <a:spcBef>
                <a:spcPct val="20000"/>
              </a:spcBef>
              <a:buClr>
                <a:schemeClr val="hlink"/>
              </a:buClr>
            </a:pPr>
            <a:r>
              <a:rPr lang="zh-CN" altLang="en-US" sz="2400">
                <a:solidFill>
                  <a:srgbClr val="00FF99"/>
                </a:solidFill>
                <a:latin typeface="Arial" charset="0"/>
                <a:ea typeface="华文细黑" pitchFamily="2" charset="-122"/>
              </a:rPr>
              <a:t>注：</a:t>
            </a:r>
            <a:r>
              <a:rPr lang="en-US" altLang="zh-CN" sz="2400">
                <a:solidFill>
                  <a:srgbClr val="00FF99"/>
                </a:solidFill>
                <a:latin typeface="Arial" charset="0"/>
                <a:ea typeface="华文细黑" pitchFamily="2" charset="-122"/>
              </a:rPr>
              <a:t>TC</a:t>
            </a:r>
            <a:r>
              <a:rPr lang="zh-CN" altLang="en-US" sz="2400">
                <a:solidFill>
                  <a:srgbClr val="00FF99"/>
                </a:solidFill>
                <a:latin typeface="Arial" charset="0"/>
                <a:ea typeface="华文细黑" pitchFamily="2" charset="-122"/>
              </a:rPr>
              <a:t>环境下</a:t>
            </a:r>
            <a:r>
              <a:rPr lang="en-US" altLang="zh-CN" sz="2400">
                <a:solidFill>
                  <a:srgbClr val="00FF99"/>
                </a:solidFill>
                <a:latin typeface="Arial" charset="0"/>
                <a:ea typeface="华文细黑" pitchFamily="2" charset="-122"/>
              </a:rPr>
              <a:t>C</a:t>
            </a:r>
            <a:r>
              <a:rPr lang="zh-CN" altLang="en-US" sz="2400">
                <a:solidFill>
                  <a:srgbClr val="00FF99"/>
                </a:solidFill>
                <a:latin typeface="Arial" charset="0"/>
                <a:ea typeface="华文细黑" pitchFamily="2" charset="-122"/>
              </a:rPr>
              <a:t>源程序的扩展名一般为</a:t>
            </a:r>
            <a:r>
              <a:rPr lang="en-US" altLang="zh-CN" sz="2400">
                <a:solidFill>
                  <a:srgbClr val="00FF99"/>
                </a:solidFill>
                <a:latin typeface="Arial" charset="0"/>
                <a:ea typeface="华文细黑" pitchFamily="2" charset="-122"/>
              </a:rPr>
              <a:t>.c</a:t>
            </a:r>
            <a:r>
              <a:rPr lang="zh-CN" altLang="en-US" sz="2400">
                <a:solidFill>
                  <a:srgbClr val="00FF99"/>
                </a:solidFill>
                <a:latin typeface="Arial" charset="0"/>
                <a:ea typeface="华文细黑" pitchFamily="2" charset="-122"/>
              </a:rPr>
              <a:t>（如</a:t>
            </a:r>
            <a:r>
              <a:rPr lang="en-US" altLang="zh-CN" sz="2400">
                <a:solidFill>
                  <a:srgbClr val="00FF99"/>
                </a:solidFill>
                <a:latin typeface="Arial" charset="0"/>
                <a:ea typeface="华文细黑" pitchFamily="2" charset="-122"/>
              </a:rPr>
              <a:t>area.c)</a:t>
            </a:r>
          </a:p>
          <a:p>
            <a:pPr marL="342900" indent="-342900">
              <a:spcBef>
                <a:spcPct val="20000"/>
              </a:spcBef>
              <a:buClr>
                <a:schemeClr val="hlink"/>
              </a:buClr>
            </a:pPr>
            <a:endParaRPr lang="en-US" altLang="zh-CN" sz="2400">
              <a:solidFill>
                <a:srgbClr val="00FF99"/>
              </a:solidFill>
            </a:endParaRPr>
          </a:p>
        </p:txBody>
      </p:sp>
      <p:grpSp>
        <p:nvGrpSpPr>
          <p:cNvPr id="43012" name="Group 6"/>
          <p:cNvGrpSpPr>
            <a:grpSpLocks/>
          </p:cNvGrpSpPr>
          <p:nvPr/>
        </p:nvGrpSpPr>
        <p:grpSpPr bwMode="auto">
          <a:xfrm>
            <a:off x="4876800" y="1981200"/>
            <a:ext cx="4038600" cy="3352800"/>
            <a:chOff x="3216" y="1296"/>
            <a:chExt cx="2544" cy="2112"/>
          </a:xfrm>
        </p:grpSpPr>
        <p:sp>
          <p:nvSpPr>
            <p:cNvPr id="43013" name="Rectangle 7"/>
            <p:cNvSpPr>
              <a:spLocks noChangeArrowheads="1"/>
            </p:cNvSpPr>
            <p:nvPr/>
          </p:nvSpPr>
          <p:spPr bwMode="auto">
            <a:xfrm>
              <a:off x="3264" y="1296"/>
              <a:ext cx="2496" cy="2112"/>
            </a:xfrm>
            <a:prstGeom prst="rect">
              <a:avLst/>
            </a:prstGeom>
            <a:solidFill>
              <a:srgbClr val="FFCC99"/>
            </a:solidFill>
            <a:ln w="28575">
              <a:solidFill>
                <a:srgbClr val="008000"/>
              </a:solidFill>
              <a:miter lim="800000"/>
              <a:headEnd/>
              <a:tailEnd/>
            </a:ln>
          </p:spPr>
          <p:txBody>
            <a:bodyPr wrap="none"/>
            <a:lstStyle/>
            <a:p>
              <a:pPr>
                <a:spcBef>
                  <a:spcPct val="20000"/>
                </a:spcBef>
                <a:buClr>
                  <a:schemeClr val="tx2"/>
                </a:buClr>
                <a:buSzPct val="75000"/>
                <a:buFont typeface="Wingdings" pitchFamily="2" charset="2"/>
                <a:buNone/>
              </a:pPr>
              <a:r>
                <a:rPr kumimoji="1" lang="zh-CN" altLang="en-US" sz="2400">
                  <a:solidFill>
                    <a:srgbClr val="FF3300"/>
                  </a:solidFill>
                  <a:latin typeface="Arial" charset="0"/>
                  <a:ea typeface="华文细黑" pitchFamily="2" charset="-122"/>
                </a:rPr>
                <a:t>编译预处理部分</a:t>
              </a:r>
              <a:r>
                <a:rPr kumimoji="1" lang="zh-CN" altLang="en-US" sz="2400">
                  <a:solidFill>
                    <a:schemeClr val="bg1"/>
                  </a:solidFill>
                  <a:latin typeface="Arial" charset="0"/>
                  <a:ea typeface="华文细黑" pitchFamily="2" charset="-122"/>
                </a:rPr>
                <a:t>（</a:t>
              </a:r>
              <a:r>
                <a:rPr kumimoji="1" lang="zh-CN" altLang="en-US" sz="2400">
                  <a:solidFill>
                    <a:schemeClr val="bg1"/>
                  </a:solidFill>
                  <a:latin typeface="Arial" charset="0"/>
                  <a:ea typeface="楷体_GB2312" pitchFamily="49" charset="-122"/>
                </a:rPr>
                <a:t>可选</a:t>
              </a:r>
              <a:r>
                <a:rPr kumimoji="1" lang="zh-CN" altLang="en-US" sz="2400">
                  <a:solidFill>
                    <a:schemeClr val="bg1"/>
                  </a:solidFill>
                  <a:latin typeface="Arial" charset="0"/>
                  <a:ea typeface="华文细黑" pitchFamily="2" charset="-122"/>
                </a:rPr>
                <a:t>）</a:t>
              </a:r>
            </a:p>
            <a:p>
              <a:pPr>
                <a:spcBef>
                  <a:spcPct val="20000"/>
                </a:spcBef>
                <a:buClr>
                  <a:schemeClr val="tx2"/>
                </a:buClr>
                <a:buSzPct val="75000"/>
                <a:buFont typeface="Wingdings" pitchFamily="2" charset="2"/>
                <a:buNone/>
              </a:pPr>
              <a:r>
                <a:rPr kumimoji="1" lang="en-US" altLang="zh-CN" sz="2400">
                  <a:solidFill>
                    <a:srgbClr val="FF3300"/>
                  </a:solidFill>
                  <a:latin typeface="Arial" charset="0"/>
                </a:rPr>
                <a:t>main( ) {</a:t>
              </a:r>
            </a:p>
            <a:p>
              <a:pPr>
                <a:spcBef>
                  <a:spcPct val="20000"/>
                </a:spcBef>
                <a:buClr>
                  <a:schemeClr val="tx2"/>
                </a:buClr>
                <a:buSzPct val="75000"/>
                <a:buFont typeface="Wingdings" pitchFamily="2" charset="2"/>
                <a:buNone/>
              </a:pPr>
              <a:r>
                <a:rPr kumimoji="1" lang="zh-CN" altLang="en-US" sz="2000">
                  <a:solidFill>
                    <a:srgbClr val="FF3300"/>
                  </a:solidFill>
                  <a:latin typeface="华文细黑" pitchFamily="2" charset="-122"/>
                  <a:ea typeface="华文细黑" pitchFamily="2" charset="-122"/>
                </a:rPr>
                <a:t>说明部分        </a:t>
              </a:r>
              <a:r>
                <a:rPr kumimoji="1" lang="en-US" altLang="zh-CN" sz="2000">
                  <a:solidFill>
                    <a:srgbClr val="006600"/>
                  </a:solidFill>
                  <a:latin typeface="华文细黑" pitchFamily="2" charset="-122"/>
                  <a:ea typeface="华文细黑" pitchFamily="2" charset="-122"/>
                </a:rPr>
                <a:t>/*</a:t>
              </a:r>
              <a:r>
                <a:rPr kumimoji="1" lang="zh-CN" altLang="en-US" sz="2000">
                  <a:solidFill>
                    <a:srgbClr val="006600"/>
                  </a:solidFill>
                  <a:latin typeface="华文细黑" pitchFamily="2" charset="-122"/>
                  <a:ea typeface="华文细黑" pitchFamily="2" charset="-122"/>
                </a:rPr>
                <a:t>变量定义等*</a:t>
              </a:r>
              <a:r>
                <a:rPr kumimoji="1" lang="en-US" altLang="zh-CN" sz="2000">
                  <a:solidFill>
                    <a:srgbClr val="006600"/>
                  </a:solidFill>
                  <a:latin typeface="华文细黑" pitchFamily="2" charset="-122"/>
                  <a:ea typeface="华文细黑" pitchFamily="2" charset="-122"/>
                </a:rPr>
                <a:t>/</a:t>
              </a:r>
            </a:p>
            <a:p>
              <a:pPr>
                <a:spcBef>
                  <a:spcPct val="20000"/>
                </a:spcBef>
                <a:buClr>
                  <a:schemeClr val="tx2"/>
                </a:buClr>
                <a:buSzPct val="75000"/>
                <a:buFont typeface="Wingdings" pitchFamily="2" charset="2"/>
                <a:buNone/>
              </a:pPr>
              <a:r>
                <a:rPr kumimoji="1" lang="zh-CN" altLang="en-US" sz="2000">
                  <a:solidFill>
                    <a:srgbClr val="FF3300"/>
                  </a:solidFill>
                  <a:latin typeface="华文细黑" pitchFamily="2" charset="-122"/>
                  <a:ea typeface="华文细黑" pitchFamily="2" charset="-122"/>
                </a:rPr>
                <a:t>执行部分   </a:t>
              </a:r>
              <a:r>
                <a:rPr kumimoji="1" lang="en-US" altLang="zh-CN" sz="2000">
                  <a:solidFill>
                    <a:srgbClr val="006600"/>
                  </a:solidFill>
                  <a:latin typeface="华文细黑" pitchFamily="2" charset="-122"/>
                  <a:ea typeface="华文细黑" pitchFamily="2" charset="-122"/>
                </a:rPr>
                <a:t>/*</a:t>
              </a:r>
              <a:r>
                <a:rPr kumimoji="1" lang="zh-CN" altLang="en-US" sz="2000">
                  <a:solidFill>
                    <a:srgbClr val="006600"/>
                  </a:solidFill>
                  <a:latin typeface="华文细黑" pitchFamily="2" charset="-122"/>
                  <a:ea typeface="华文细黑" pitchFamily="2" charset="-122"/>
                </a:rPr>
                <a:t>输入</a:t>
              </a:r>
              <a:r>
                <a:rPr kumimoji="1" lang="en-US" altLang="zh-CN" sz="2000">
                  <a:solidFill>
                    <a:srgbClr val="006600"/>
                  </a:solidFill>
                  <a:latin typeface="华文细黑" pitchFamily="2" charset="-122"/>
                  <a:ea typeface="华文细黑" pitchFamily="2" charset="-122"/>
                </a:rPr>
                <a:t>/</a:t>
              </a:r>
              <a:r>
                <a:rPr kumimoji="1" lang="zh-CN" altLang="en-US" sz="2000">
                  <a:solidFill>
                    <a:srgbClr val="006600"/>
                  </a:solidFill>
                  <a:latin typeface="华文细黑" pitchFamily="2" charset="-122"/>
                  <a:ea typeface="华文细黑" pitchFamily="2" charset="-122"/>
                </a:rPr>
                <a:t>输出</a:t>
              </a:r>
              <a:r>
                <a:rPr kumimoji="1" lang="en-US" altLang="zh-CN" sz="2000">
                  <a:solidFill>
                    <a:srgbClr val="006600"/>
                  </a:solidFill>
                  <a:latin typeface="华文细黑" pitchFamily="2" charset="-122"/>
                  <a:ea typeface="华文细黑" pitchFamily="2" charset="-122"/>
                </a:rPr>
                <a:t>/</a:t>
              </a:r>
              <a:r>
                <a:rPr kumimoji="1" lang="zh-CN" altLang="en-US" sz="2000">
                  <a:solidFill>
                    <a:srgbClr val="006600"/>
                  </a:solidFill>
                  <a:latin typeface="华文细黑" pitchFamily="2" charset="-122"/>
                  <a:ea typeface="华文细黑" pitchFamily="2" charset="-122"/>
                </a:rPr>
                <a:t>计算*</a:t>
              </a:r>
              <a:r>
                <a:rPr kumimoji="1" lang="en-US" altLang="zh-CN" sz="2000">
                  <a:solidFill>
                    <a:srgbClr val="006600"/>
                  </a:solidFill>
                  <a:latin typeface="华文细黑" pitchFamily="2" charset="-122"/>
                  <a:ea typeface="华文细黑" pitchFamily="2" charset="-122"/>
                </a:rPr>
                <a:t>/</a:t>
              </a:r>
              <a:r>
                <a:rPr kumimoji="1" lang="en-US" altLang="zh-CN" sz="2400">
                  <a:solidFill>
                    <a:srgbClr val="FF3300"/>
                  </a:solidFill>
                  <a:latin typeface="Arial" charset="0"/>
                </a:rPr>
                <a:t> </a:t>
              </a:r>
            </a:p>
            <a:p>
              <a:pPr>
                <a:spcBef>
                  <a:spcPct val="20000"/>
                </a:spcBef>
                <a:buClr>
                  <a:schemeClr val="tx2"/>
                </a:buClr>
                <a:buSzPct val="75000"/>
                <a:buFont typeface="Wingdings" pitchFamily="2" charset="2"/>
                <a:buNone/>
              </a:pPr>
              <a:r>
                <a:rPr kumimoji="1" lang="en-US" altLang="zh-CN" sz="2400">
                  <a:solidFill>
                    <a:srgbClr val="FF3300"/>
                  </a:solidFill>
                  <a:latin typeface="Arial" charset="0"/>
                </a:rPr>
                <a:t>}</a:t>
              </a:r>
            </a:p>
            <a:p>
              <a:pPr>
                <a:spcBef>
                  <a:spcPct val="20000"/>
                </a:spcBef>
                <a:buClr>
                  <a:schemeClr val="tx2"/>
                </a:buClr>
                <a:buSzPct val="75000"/>
                <a:buFont typeface="Wingdings" pitchFamily="2" charset="2"/>
                <a:buNone/>
              </a:pPr>
              <a:endParaRPr kumimoji="1" lang="en-US" altLang="zh-CN" sz="2400">
                <a:solidFill>
                  <a:srgbClr val="FF3300"/>
                </a:solidFill>
                <a:latin typeface="Arial" charset="0"/>
              </a:endParaRPr>
            </a:p>
            <a:p>
              <a:pPr>
                <a:spcBef>
                  <a:spcPct val="20000"/>
                </a:spcBef>
                <a:buClr>
                  <a:schemeClr val="tx2"/>
                </a:buClr>
                <a:buSzPct val="75000"/>
                <a:buFont typeface="Wingdings" pitchFamily="2" charset="2"/>
                <a:buNone/>
              </a:pPr>
              <a:r>
                <a:rPr kumimoji="1" lang="zh-CN" altLang="en-US" sz="2400">
                  <a:solidFill>
                    <a:srgbClr val="FF3300"/>
                  </a:solidFill>
                  <a:latin typeface="Arial" charset="0"/>
                  <a:ea typeface="华文细黑" pitchFamily="2" charset="-122"/>
                </a:rPr>
                <a:t>其他函数</a:t>
              </a:r>
              <a:r>
                <a:rPr kumimoji="1" lang="zh-CN" altLang="en-US" sz="2400">
                  <a:solidFill>
                    <a:schemeClr val="bg1"/>
                  </a:solidFill>
                  <a:latin typeface="Arial" charset="0"/>
                  <a:ea typeface="华文细黑" pitchFamily="2" charset="-122"/>
                </a:rPr>
                <a:t>（</a:t>
              </a:r>
              <a:r>
                <a:rPr kumimoji="1" lang="zh-CN" altLang="en-US" sz="2400">
                  <a:solidFill>
                    <a:schemeClr val="bg1"/>
                  </a:solidFill>
                  <a:latin typeface="Arial" charset="0"/>
                  <a:ea typeface="楷体_GB2312" pitchFamily="49" charset="-122"/>
                </a:rPr>
                <a:t>可选，位置任意</a:t>
              </a:r>
              <a:r>
                <a:rPr kumimoji="1" lang="zh-CN" altLang="en-US" sz="2400">
                  <a:solidFill>
                    <a:schemeClr val="bg1"/>
                  </a:solidFill>
                  <a:latin typeface="Arial" charset="0"/>
                  <a:ea typeface="华文细黑" pitchFamily="2" charset="-122"/>
                </a:rPr>
                <a:t>）</a:t>
              </a:r>
            </a:p>
          </p:txBody>
        </p:sp>
        <p:sp>
          <p:nvSpPr>
            <p:cNvPr id="43014" name="Line 8"/>
            <p:cNvSpPr>
              <a:spLocks noChangeShapeType="1"/>
            </p:cNvSpPr>
            <p:nvPr/>
          </p:nvSpPr>
          <p:spPr bwMode="auto">
            <a:xfrm>
              <a:off x="3312" y="1632"/>
              <a:ext cx="2448" cy="0"/>
            </a:xfrm>
            <a:prstGeom prst="line">
              <a:avLst/>
            </a:prstGeom>
            <a:noFill/>
            <a:ln w="9525">
              <a:solidFill>
                <a:srgbClr val="006600"/>
              </a:solidFill>
              <a:round/>
              <a:headEnd/>
              <a:tailEnd/>
            </a:ln>
          </p:spPr>
          <p:txBody>
            <a:bodyPr/>
            <a:lstStyle/>
            <a:p>
              <a:endParaRPr lang="zh-CN" altLang="en-US"/>
            </a:p>
          </p:txBody>
        </p:sp>
        <p:sp>
          <p:nvSpPr>
            <p:cNvPr id="43015" name="Line 9"/>
            <p:cNvSpPr>
              <a:spLocks noChangeShapeType="1"/>
            </p:cNvSpPr>
            <p:nvPr/>
          </p:nvSpPr>
          <p:spPr bwMode="auto">
            <a:xfrm>
              <a:off x="3216" y="2832"/>
              <a:ext cx="2544" cy="0"/>
            </a:xfrm>
            <a:prstGeom prst="line">
              <a:avLst/>
            </a:prstGeom>
            <a:noFill/>
            <a:ln w="9525">
              <a:solidFill>
                <a:srgbClr val="006600"/>
              </a:solidFill>
              <a:round/>
              <a:headEnd/>
              <a:tailEnd/>
            </a:ln>
          </p:spPr>
          <p:txBody>
            <a:bodyPr/>
            <a:lstStyle/>
            <a:p>
              <a:endParaRPr lang="zh-CN" altLang="en-US"/>
            </a:p>
          </p:txBody>
        </p:sp>
      </p:grpSp>
      <p:sp>
        <p:nvSpPr>
          <p:cNvPr id="10" name="日期占位符 9"/>
          <p:cNvSpPr>
            <a:spLocks noGrp="1"/>
          </p:cNvSpPr>
          <p:nvPr>
            <p:ph type="dt" sz="half" idx="10"/>
          </p:nvPr>
        </p:nvSpPr>
        <p:spPr/>
        <p:txBody>
          <a:bodyPr/>
          <a:lstStyle/>
          <a:p>
            <a:pPr>
              <a:defRPr/>
            </a:pPr>
            <a:fld id="{461726CD-6478-4EB9-8849-E248DC09CD31}" type="datetime1">
              <a:rPr lang="zh-CN" altLang="en-US" smtClean="0"/>
              <a:pPr>
                <a:defRPr/>
              </a:pPr>
              <a:t>2012-9-17</a:t>
            </a:fld>
            <a:endParaRPr lang="en-US" altLang="zh-CN" dirty="0"/>
          </a:p>
        </p:txBody>
      </p:sp>
      <p:sp>
        <p:nvSpPr>
          <p:cNvPr id="11" name="灯片编号占位符 10"/>
          <p:cNvSpPr>
            <a:spLocks noGrp="1"/>
          </p:cNvSpPr>
          <p:nvPr>
            <p:ph type="sldNum" sz="quarter" idx="12"/>
          </p:nvPr>
        </p:nvSpPr>
        <p:spPr/>
        <p:txBody>
          <a:bodyPr/>
          <a:lstStyle/>
          <a:p>
            <a:pPr>
              <a:defRPr/>
            </a:pPr>
            <a:fld id="{76C28267-322E-4F55-83A7-61969821FE8C}" type="slidenum">
              <a:rPr lang="en-US" altLang="zh-CN" smtClean="0"/>
              <a:pPr>
                <a:defRPr/>
              </a:pPr>
              <a:t>38</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Rot="1" noChangeArrowheads="1"/>
          </p:cNvSpPr>
          <p:nvPr/>
        </p:nvSpPr>
        <p:spPr bwMode="auto">
          <a:xfrm>
            <a:off x="323850" y="0"/>
            <a:ext cx="8280400" cy="836613"/>
          </a:xfrm>
          <a:prstGeom prst="rect">
            <a:avLst/>
          </a:prstGeom>
          <a:noFill/>
          <a:ln w="9525">
            <a:noFill/>
            <a:miter lim="800000"/>
            <a:headEnd/>
            <a:tailEnd/>
          </a:ln>
        </p:spPr>
        <p:txBody>
          <a:bodyPr anchor="ctr"/>
          <a:lstStyle/>
          <a:p>
            <a:pPr algn="ctr"/>
            <a:r>
              <a:rPr lang="zh-CN" altLang="en-US" sz="4400">
                <a:solidFill>
                  <a:schemeClr val="tx2"/>
                </a:solidFill>
                <a:latin typeface="Arial" pitchFamily="34" charset="0"/>
                <a:ea typeface="宋体" pitchFamily="2" charset="-122"/>
              </a:rPr>
              <a:t>示例</a:t>
            </a:r>
          </a:p>
        </p:txBody>
      </p:sp>
      <p:sp>
        <p:nvSpPr>
          <p:cNvPr id="62467" name="Rectangle 5"/>
          <p:cNvSpPr>
            <a:spLocks noRot="1" noChangeArrowheads="1"/>
          </p:cNvSpPr>
          <p:nvPr/>
        </p:nvSpPr>
        <p:spPr bwMode="auto">
          <a:xfrm>
            <a:off x="684213" y="1196975"/>
            <a:ext cx="7915275" cy="4537075"/>
          </a:xfrm>
          <a:prstGeom prst="rect">
            <a:avLst/>
          </a:prstGeom>
          <a:solidFill>
            <a:srgbClr val="993366"/>
          </a:solidFill>
          <a:ln w="9525">
            <a:solidFill>
              <a:srgbClr val="FFFF00"/>
            </a:solidFill>
            <a:miter lim="800000"/>
            <a:headEnd/>
            <a:tailEnd/>
          </a:ln>
        </p:spPr>
        <p:txBody>
          <a:bodyPr/>
          <a:lstStyle/>
          <a:p>
            <a:pPr marL="342900" indent="-342900">
              <a:spcBef>
                <a:spcPct val="20000"/>
              </a:spcBef>
              <a:buClr>
                <a:schemeClr val="folHlink"/>
              </a:buClr>
              <a:buSzPct val="85000"/>
              <a:buFont typeface="Wingdings 2" pitchFamily="18" charset="2"/>
              <a:buNone/>
            </a:pPr>
            <a:r>
              <a:rPr lang="en-US" altLang="zh-CN" sz="2800" b="1">
                <a:solidFill>
                  <a:schemeClr val="bg1"/>
                </a:solidFill>
                <a:latin typeface="Arial" pitchFamily="34" charset="0"/>
                <a:ea typeface="宋体" pitchFamily="2" charset="-122"/>
              </a:rPr>
              <a:t>serror(int num)</a:t>
            </a:r>
          </a:p>
          <a:p>
            <a:pPr marL="342900" indent="-342900">
              <a:spcBef>
                <a:spcPct val="20000"/>
              </a:spcBef>
              <a:buClr>
                <a:schemeClr val="folHlink"/>
              </a:buClr>
              <a:buSzPct val="85000"/>
              <a:buFont typeface="Wingdings 2" pitchFamily="18" charset="2"/>
              <a:buNone/>
            </a:pPr>
            <a:r>
              <a:rPr lang="en-US" altLang="zh-CN" sz="2800" b="1">
                <a:solidFill>
                  <a:schemeClr val="bg1"/>
                </a:solidFill>
                <a:latin typeface="Arial" pitchFamily="34" charset="0"/>
                <a:ea typeface="宋体" pitchFamily="2" charset="-122"/>
              </a:rPr>
              <a:t>{  static char *err[ ]={</a:t>
            </a:r>
          </a:p>
          <a:p>
            <a:pPr marL="342900" indent="-342900">
              <a:spcBef>
                <a:spcPct val="20000"/>
              </a:spcBef>
              <a:buClr>
                <a:schemeClr val="folHlink"/>
              </a:buClr>
              <a:buSzPct val="85000"/>
              <a:buFont typeface="Wingdings 2" pitchFamily="18" charset="2"/>
              <a:buNone/>
            </a:pPr>
            <a:r>
              <a:rPr lang="en-US" altLang="zh-CN" sz="2800" b="1">
                <a:solidFill>
                  <a:schemeClr val="bg1"/>
                </a:solidFill>
                <a:latin typeface="Arial" pitchFamily="34" charset="0"/>
                <a:ea typeface="宋体" pitchFamily="2" charset="-122"/>
              </a:rPr>
              <a:t>   “can not open file\n”;</a:t>
            </a:r>
          </a:p>
          <a:p>
            <a:pPr marL="342900" indent="-342900">
              <a:spcBef>
                <a:spcPct val="20000"/>
              </a:spcBef>
              <a:buClr>
                <a:schemeClr val="folHlink"/>
              </a:buClr>
              <a:buSzPct val="85000"/>
              <a:buFont typeface="Wingdings 2" pitchFamily="18" charset="2"/>
              <a:buNone/>
            </a:pPr>
            <a:r>
              <a:rPr lang="en-US" altLang="zh-CN" sz="2800" b="1">
                <a:solidFill>
                  <a:schemeClr val="bg1"/>
                </a:solidFill>
                <a:latin typeface="Arial" pitchFamily="34" charset="0"/>
                <a:ea typeface="宋体" pitchFamily="2" charset="-122"/>
              </a:rPr>
              <a:t>   “read error\n”;</a:t>
            </a:r>
          </a:p>
          <a:p>
            <a:pPr marL="342900" indent="-342900">
              <a:spcBef>
                <a:spcPct val="20000"/>
              </a:spcBef>
              <a:buClr>
                <a:schemeClr val="folHlink"/>
              </a:buClr>
              <a:buSzPct val="85000"/>
              <a:buFont typeface="Wingdings 2" pitchFamily="18" charset="2"/>
              <a:buNone/>
            </a:pPr>
            <a:r>
              <a:rPr lang="en-US" altLang="zh-CN" sz="2800" b="1">
                <a:solidFill>
                  <a:schemeClr val="bg1"/>
                </a:solidFill>
                <a:latin typeface="Arial" pitchFamily="34" charset="0"/>
                <a:ea typeface="宋体" pitchFamily="2" charset="-122"/>
              </a:rPr>
              <a:t>  “write error\n”;</a:t>
            </a:r>
          </a:p>
          <a:p>
            <a:pPr marL="342900" indent="-342900">
              <a:spcBef>
                <a:spcPct val="20000"/>
              </a:spcBef>
              <a:buClr>
                <a:schemeClr val="folHlink"/>
              </a:buClr>
              <a:buSzPct val="85000"/>
              <a:buFont typeface="Wingdings 2" pitchFamily="18" charset="2"/>
              <a:buNone/>
            </a:pPr>
            <a:r>
              <a:rPr lang="en-US" altLang="zh-CN" sz="2800" b="1">
                <a:solidFill>
                  <a:schemeClr val="bg1"/>
                </a:solidFill>
                <a:latin typeface="Arial" pitchFamily="34" charset="0"/>
                <a:ea typeface="宋体" pitchFamily="2" charset="-122"/>
              </a:rPr>
              <a:t>   “media failure\n” };</a:t>
            </a:r>
          </a:p>
          <a:p>
            <a:pPr marL="342900" indent="-342900">
              <a:spcBef>
                <a:spcPct val="20000"/>
              </a:spcBef>
              <a:buClr>
                <a:schemeClr val="folHlink"/>
              </a:buClr>
              <a:buSzPct val="85000"/>
              <a:buFont typeface="Wingdings 2" pitchFamily="18" charset="2"/>
              <a:buNone/>
            </a:pPr>
            <a:r>
              <a:rPr lang="en-US" altLang="zh-CN" sz="2800" b="1">
                <a:solidFill>
                  <a:schemeClr val="bg1"/>
                </a:solidFill>
                <a:latin typeface="Arial" pitchFamily="34" charset="0"/>
                <a:ea typeface="宋体" pitchFamily="2" charset="-122"/>
              </a:rPr>
              <a:t>   printf(“%s”,err[num]);</a:t>
            </a:r>
          </a:p>
          <a:p>
            <a:pPr marL="342900" indent="-342900">
              <a:spcBef>
                <a:spcPct val="20000"/>
              </a:spcBef>
              <a:buClr>
                <a:schemeClr val="folHlink"/>
              </a:buClr>
              <a:buSzPct val="85000"/>
              <a:buFont typeface="Wingdings 2" pitchFamily="18" charset="2"/>
              <a:buNone/>
            </a:pPr>
            <a:r>
              <a:rPr lang="en-US" altLang="zh-CN" sz="2800" b="1">
                <a:solidFill>
                  <a:schemeClr val="bg1"/>
                </a:solidFill>
                <a:latin typeface="Arial" pitchFamily="34" charset="0"/>
                <a:ea typeface="宋体" pitchFamily="2" charset="-122"/>
              </a:rPr>
              <a:t>}</a:t>
            </a:r>
          </a:p>
          <a:p>
            <a:pPr marL="342900" indent="-342900">
              <a:spcBef>
                <a:spcPct val="20000"/>
              </a:spcBef>
              <a:buClr>
                <a:schemeClr val="folHlink"/>
              </a:buClr>
              <a:buSzPct val="85000"/>
              <a:buFont typeface="Wingdings 2" pitchFamily="18" charset="2"/>
              <a:buNone/>
            </a:pPr>
            <a:endParaRPr lang="en-US" altLang="zh-CN" sz="2800" b="1">
              <a:solidFill>
                <a:schemeClr val="bg1"/>
              </a:solidFill>
              <a:latin typeface="Arial" pitchFamily="34" charset="0"/>
              <a:ea typeface="宋体" pitchFamily="2" charset="-122"/>
            </a:endParaRPr>
          </a:p>
        </p:txBody>
      </p:sp>
      <p:sp>
        <p:nvSpPr>
          <p:cNvPr id="238598" name="Text Box 6"/>
          <p:cNvSpPr txBox="1">
            <a:spLocks noChangeArrowheads="1"/>
          </p:cNvSpPr>
          <p:nvPr/>
        </p:nvSpPr>
        <p:spPr bwMode="auto">
          <a:xfrm>
            <a:off x="1908175" y="5949950"/>
            <a:ext cx="6408738" cy="550863"/>
          </a:xfrm>
          <a:prstGeom prst="rect">
            <a:avLst/>
          </a:prstGeom>
          <a:solidFill>
            <a:srgbClr val="33CCCC"/>
          </a:solidFill>
          <a:ln w="31750">
            <a:solidFill>
              <a:schemeClr val="folHlink"/>
            </a:solidFill>
            <a:miter lim="800000"/>
            <a:headEnd/>
            <a:tailEnd/>
          </a:ln>
        </p:spPr>
        <p:txBody>
          <a:bodyPr>
            <a:spAutoFit/>
          </a:bodyPr>
          <a:lstStyle/>
          <a:p>
            <a:r>
              <a:rPr lang="zh-CN" altLang="en-US" sz="2800" b="1">
                <a:latin typeface="Arial" pitchFamily="34" charset="0"/>
                <a:ea typeface="宋体" pitchFamily="2" charset="-122"/>
              </a:rPr>
              <a:t>指针数组常用于指向出错信息的指针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8598"/>
                                        </p:tgtEl>
                                        <p:attrNameLst>
                                          <p:attrName>style.visibility</p:attrName>
                                        </p:attrNameLst>
                                      </p:cBhvr>
                                      <p:to>
                                        <p:strVal val="visible"/>
                                      </p:to>
                                    </p:set>
                                    <p:animEffect transition="in" filter="strips(downLeft)">
                                      <p:cBhvr>
                                        <p:cTn id="7" dur="500"/>
                                        <p:tgtEl>
                                          <p:spTgt spid="238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8" grpId="0" animBg="1"/>
    </p:bld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r>
              <a:rPr lang="zh-CN" altLang="en-US" smtClean="0"/>
              <a:t>三、指针与函数</a:t>
            </a:r>
          </a:p>
        </p:txBody>
      </p:sp>
      <p:sp>
        <p:nvSpPr>
          <p:cNvPr id="63491" name="Rectangle 3"/>
          <p:cNvSpPr>
            <a:spLocks noGrp="1" noRot="1" noChangeArrowheads="1"/>
          </p:cNvSpPr>
          <p:nvPr>
            <p:ph type="body" idx="1"/>
          </p:nvPr>
        </p:nvSpPr>
        <p:spPr/>
        <p:txBody>
          <a:bodyPr/>
          <a:lstStyle/>
          <a:p>
            <a:pPr marL="0" indent="0" eaLnBrk="1" hangingPunct="1">
              <a:lnSpc>
                <a:spcPct val="80000"/>
              </a:lnSpc>
              <a:buFont typeface="Wingdings 2" pitchFamily="18" charset="2"/>
              <a:buNone/>
            </a:pPr>
            <a:r>
              <a:rPr lang="en-US" altLang="zh-CN" sz="2800" smtClean="0">
                <a:solidFill>
                  <a:srgbClr val="0000FF"/>
                </a:solidFill>
                <a:ea typeface="华文细黑" pitchFamily="2" charset="-122"/>
              </a:rPr>
              <a:t>1</a:t>
            </a:r>
            <a:r>
              <a:rPr lang="zh-CN" altLang="en-US" sz="2800" smtClean="0">
                <a:solidFill>
                  <a:srgbClr val="0000FF"/>
                </a:solidFill>
                <a:ea typeface="华文细黑" pitchFamily="2" charset="-122"/>
              </a:rPr>
              <a:t>、指向函数的指针变量</a:t>
            </a:r>
            <a:r>
              <a:rPr lang="zh-CN" altLang="en-US" sz="2800" smtClean="0">
                <a:ea typeface="华文细黑" pitchFamily="2" charset="-122"/>
              </a:rPr>
              <a:t>    </a:t>
            </a:r>
            <a:r>
              <a:rPr lang="en-US" altLang="zh-CN" sz="2400" i="1" smtClean="0">
                <a:solidFill>
                  <a:srgbClr val="990099"/>
                </a:solidFill>
                <a:ea typeface="华文细黑" pitchFamily="2" charset="-122"/>
              </a:rPr>
              <a:t>P241</a:t>
            </a:r>
          </a:p>
          <a:p>
            <a:pPr marL="0" indent="0" eaLnBrk="1" hangingPunct="1">
              <a:lnSpc>
                <a:spcPct val="80000"/>
              </a:lnSpc>
              <a:buFont typeface="Wingdings 2" pitchFamily="18" charset="2"/>
              <a:buNone/>
            </a:pPr>
            <a:r>
              <a:rPr lang="en-US" altLang="zh-CN" sz="2800" smtClean="0">
                <a:ea typeface="华文细黑" pitchFamily="2" charset="-122"/>
              </a:rPr>
              <a:t>     </a:t>
            </a:r>
            <a:r>
              <a:rPr lang="zh-CN" altLang="en-US" sz="2800" smtClean="0">
                <a:ea typeface="华文细黑" pitchFamily="2" charset="-122"/>
              </a:rPr>
              <a:t>可以用指针变量指向一个函数。一个函数在编译时被分配给一个“入口地址”。</a:t>
            </a:r>
          </a:p>
          <a:p>
            <a:pPr marL="0" indent="0" eaLnBrk="1" hangingPunct="1">
              <a:lnSpc>
                <a:spcPct val="80000"/>
              </a:lnSpc>
              <a:buFont typeface="Wingdings 2" pitchFamily="18" charset="2"/>
              <a:buNone/>
            </a:pPr>
            <a:r>
              <a:rPr lang="zh-CN" altLang="en-US" sz="2800" smtClean="0">
                <a:ea typeface="华文细黑" pitchFamily="2" charset="-122"/>
              </a:rPr>
              <a:t>定义方法：</a:t>
            </a:r>
          </a:p>
          <a:p>
            <a:pPr marL="0" indent="0" eaLnBrk="1" hangingPunct="1">
              <a:lnSpc>
                <a:spcPct val="80000"/>
              </a:lnSpc>
              <a:buFont typeface="Wingdings 2" pitchFamily="18" charset="2"/>
              <a:buNone/>
            </a:pPr>
            <a:r>
              <a:rPr lang="zh-CN" altLang="en-US" sz="2800" smtClean="0">
                <a:ea typeface="华文细黑" pitchFamily="2" charset="-122"/>
              </a:rPr>
              <a:t>类型标识符 （</a:t>
            </a:r>
            <a:r>
              <a:rPr lang="zh-CN" altLang="en-US" sz="2800" smtClean="0">
                <a:latin typeface="宋体" pitchFamily="2" charset="-122"/>
              </a:rPr>
              <a:t>*</a:t>
            </a:r>
            <a:r>
              <a:rPr lang="zh-CN" altLang="en-US" sz="2800" smtClean="0">
                <a:ea typeface="华文细黑" pitchFamily="2" charset="-122"/>
              </a:rPr>
              <a:t>指针变量名）（）；</a:t>
            </a:r>
          </a:p>
          <a:p>
            <a:pPr marL="0" indent="0" eaLnBrk="1" hangingPunct="1">
              <a:lnSpc>
                <a:spcPct val="80000"/>
              </a:lnSpc>
              <a:buFont typeface="Wingdings 2" pitchFamily="18" charset="2"/>
              <a:buNone/>
            </a:pPr>
            <a:r>
              <a:rPr lang="zh-CN" altLang="en-US" sz="2800" smtClean="0">
                <a:ea typeface="华文细黑" pitchFamily="2" charset="-122"/>
              </a:rPr>
              <a:t>如  </a:t>
            </a:r>
            <a:r>
              <a:rPr lang="en-US" altLang="zh-CN" sz="2800" smtClean="0">
                <a:solidFill>
                  <a:srgbClr val="0000FF"/>
                </a:solidFill>
                <a:ea typeface="华文细黑" pitchFamily="2" charset="-122"/>
              </a:rPr>
              <a:t>int (*p)( );</a:t>
            </a:r>
            <a:r>
              <a:rPr lang="en-US" altLang="zh-CN" sz="2800" smtClean="0">
                <a:ea typeface="华文细黑" pitchFamily="2" charset="-122"/>
              </a:rPr>
              <a:t>   </a:t>
            </a:r>
            <a:r>
              <a:rPr lang="zh-CN" altLang="en-US" sz="2800" smtClean="0">
                <a:ea typeface="华文细黑" pitchFamily="2" charset="-122"/>
              </a:rPr>
              <a:t>指向一个返回整型值的函数</a:t>
            </a:r>
          </a:p>
          <a:p>
            <a:pPr marL="0" indent="0" eaLnBrk="1" hangingPunct="1">
              <a:lnSpc>
                <a:spcPct val="80000"/>
              </a:lnSpc>
              <a:buFont typeface="Wingdings 2" pitchFamily="18" charset="2"/>
              <a:buNone/>
            </a:pPr>
            <a:r>
              <a:rPr lang="zh-CN" altLang="en-US" sz="2800" smtClean="0">
                <a:ea typeface="华文细黑" pitchFamily="2" charset="-122"/>
              </a:rPr>
              <a:t>用法：</a:t>
            </a:r>
          </a:p>
          <a:p>
            <a:pPr marL="0" indent="0" eaLnBrk="1" hangingPunct="1">
              <a:lnSpc>
                <a:spcPct val="80000"/>
              </a:lnSpc>
              <a:buFont typeface="Wingdings 2" pitchFamily="18" charset="2"/>
              <a:buNone/>
            </a:pPr>
            <a:r>
              <a:rPr lang="zh-CN" altLang="en-US" sz="2800" smtClean="0">
                <a:ea typeface="华文细黑" pitchFamily="2" charset="-122"/>
              </a:rPr>
              <a:t>   设有函数</a:t>
            </a:r>
            <a:r>
              <a:rPr lang="en-US" altLang="zh-CN" sz="2800" smtClean="0">
                <a:ea typeface="华文细黑" pitchFamily="2" charset="-122"/>
              </a:rPr>
              <a:t>fun(a,b)</a:t>
            </a:r>
          </a:p>
          <a:p>
            <a:pPr marL="0" indent="0" eaLnBrk="1" hangingPunct="1">
              <a:lnSpc>
                <a:spcPct val="80000"/>
              </a:lnSpc>
              <a:buFont typeface="Wingdings 2" pitchFamily="18" charset="2"/>
              <a:buNone/>
            </a:pPr>
            <a:r>
              <a:rPr lang="en-US" altLang="zh-CN" sz="2800" smtClean="0">
                <a:ea typeface="华文细黑" pitchFamily="2" charset="-122"/>
              </a:rPr>
              <a:t>   </a:t>
            </a:r>
            <a:r>
              <a:rPr lang="zh-CN" altLang="en-US" sz="2800" smtClean="0">
                <a:ea typeface="华文细黑" pitchFamily="2" charset="-122"/>
              </a:rPr>
              <a:t>令</a:t>
            </a:r>
            <a:r>
              <a:rPr lang="en-US" altLang="zh-CN" sz="2800" smtClean="0">
                <a:ea typeface="华文细黑" pitchFamily="2" charset="-122"/>
              </a:rPr>
              <a:t>p=fun</a:t>
            </a:r>
            <a:r>
              <a:rPr lang="zh-CN" altLang="en-US" sz="2800" smtClean="0">
                <a:ea typeface="华文细黑" pitchFamily="2" charset="-122"/>
              </a:rPr>
              <a:t>； 则有  （*</a:t>
            </a:r>
            <a:r>
              <a:rPr lang="en-US" altLang="zh-CN" sz="2800" smtClean="0">
                <a:ea typeface="华文细黑" pitchFamily="2" charset="-122"/>
              </a:rPr>
              <a:t>p</a:t>
            </a:r>
            <a:r>
              <a:rPr lang="zh-CN" altLang="en-US" sz="2800" smtClean="0">
                <a:ea typeface="华文细黑" pitchFamily="2" charset="-122"/>
              </a:rPr>
              <a:t>）</a:t>
            </a:r>
            <a:r>
              <a:rPr lang="en-US" altLang="zh-CN" sz="2800" smtClean="0">
                <a:ea typeface="华文细黑" pitchFamily="2" charset="-122"/>
              </a:rPr>
              <a:t>(a,b)  </a:t>
            </a:r>
            <a:r>
              <a:rPr lang="zh-CN" altLang="en-US" sz="2800" smtClean="0">
                <a:ea typeface="华文细黑" pitchFamily="2" charset="-122"/>
              </a:rPr>
              <a:t>相当于   </a:t>
            </a:r>
            <a:r>
              <a:rPr lang="en-US" altLang="zh-CN" sz="2800" smtClean="0">
                <a:ea typeface="华文细黑" pitchFamily="2" charset="-122"/>
              </a:rPr>
              <a:t>fun(a,b);</a:t>
            </a:r>
          </a:p>
          <a:p>
            <a:pPr marL="0" indent="0" eaLnBrk="1" hangingPunct="1">
              <a:lnSpc>
                <a:spcPct val="80000"/>
              </a:lnSpc>
              <a:buFont typeface="Wingdings 2" pitchFamily="18" charset="2"/>
              <a:buNone/>
            </a:pPr>
            <a:r>
              <a:rPr lang="en-US" altLang="zh-CN" sz="2800" smtClean="0">
                <a:ea typeface="华文细黑" pitchFamily="2" charset="-122"/>
              </a:rPr>
              <a:t>   </a:t>
            </a:r>
            <a:r>
              <a:rPr lang="zh-CN" altLang="en-US" sz="2800" smtClean="0">
                <a:ea typeface="华文细黑" pitchFamily="2" charset="-122"/>
              </a:rPr>
              <a:t>此时</a:t>
            </a:r>
            <a:r>
              <a:rPr lang="en-US" altLang="zh-CN" sz="2800" smtClean="0">
                <a:ea typeface="华文细黑" pitchFamily="2" charset="-122"/>
              </a:rPr>
              <a:t>c=(*p)(a,b ) </a:t>
            </a:r>
            <a:r>
              <a:rPr lang="zh-CN" altLang="en-US" sz="2800" smtClean="0">
                <a:ea typeface="华文细黑" pitchFamily="2" charset="-122"/>
              </a:rPr>
              <a:t>与</a:t>
            </a:r>
            <a:r>
              <a:rPr lang="en-US" altLang="zh-CN" sz="2800" smtClean="0">
                <a:ea typeface="华文细黑" pitchFamily="2" charset="-122"/>
              </a:rPr>
              <a:t>c=fun(a,b)</a:t>
            </a:r>
            <a:r>
              <a:rPr lang="zh-CN" altLang="en-US" sz="2800" smtClean="0">
                <a:ea typeface="华文细黑" pitchFamily="2" charset="-122"/>
              </a:rPr>
              <a:t>等效。</a:t>
            </a:r>
          </a:p>
        </p:txBody>
      </p:sp>
    </p:spTree>
  </p:cSld>
  <p:clrMapOvr>
    <a:masterClrMapping/>
  </p:clrMapOvr>
  <p:transition>
    <p:blinds dir="vert"/>
  </p:transition>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179388" y="260350"/>
            <a:ext cx="5472112" cy="6308725"/>
          </a:xfrm>
          <a:prstGeom prst="rect">
            <a:avLst/>
          </a:prstGeom>
          <a:solidFill>
            <a:srgbClr val="993366"/>
          </a:solidFill>
          <a:ln w="9525">
            <a:solidFill>
              <a:srgbClr val="FFFF00"/>
            </a:solidFill>
            <a:miter lim="800000"/>
            <a:headEnd/>
            <a:tailEnd/>
          </a:ln>
        </p:spPr>
        <p:txBody>
          <a:bodyPr>
            <a:spAutoFit/>
          </a:bodyPr>
          <a:lstStyle/>
          <a:p>
            <a:r>
              <a:rPr lang="en-US" altLang="zh-CN" b="1">
                <a:solidFill>
                  <a:schemeClr val="bg1"/>
                </a:solidFill>
                <a:latin typeface="Arial" pitchFamily="34" charset="0"/>
              </a:rPr>
              <a:t>【</a:t>
            </a:r>
            <a:r>
              <a:rPr lang="zh-CN" altLang="en-US" b="1">
                <a:solidFill>
                  <a:schemeClr val="bg1"/>
                </a:solidFill>
                <a:latin typeface="Arial" pitchFamily="34" charset="0"/>
              </a:rPr>
              <a:t>例</a:t>
            </a:r>
            <a:r>
              <a:rPr lang="en-US" altLang="zh-CN" b="1">
                <a:solidFill>
                  <a:schemeClr val="bg1"/>
                </a:solidFill>
                <a:latin typeface="Arial" pitchFamily="34" charset="0"/>
              </a:rPr>
              <a:t>1】</a:t>
            </a:r>
            <a:r>
              <a:rPr lang="zh-CN" altLang="en-US" b="1">
                <a:solidFill>
                  <a:schemeClr val="bg1"/>
                </a:solidFill>
                <a:latin typeface="Arial" pitchFamily="34" charset="0"/>
              </a:rPr>
              <a:t>求</a:t>
            </a:r>
            <a:r>
              <a:rPr lang="en-US" altLang="zh-CN" b="1">
                <a:solidFill>
                  <a:schemeClr val="bg1"/>
                </a:solidFill>
                <a:latin typeface="Arial" pitchFamily="34" charset="0"/>
              </a:rPr>
              <a:t>a</a:t>
            </a:r>
            <a:r>
              <a:rPr lang="zh-CN" altLang="en-US" b="1">
                <a:solidFill>
                  <a:schemeClr val="bg1"/>
                </a:solidFill>
                <a:latin typeface="Arial" pitchFamily="34" charset="0"/>
              </a:rPr>
              <a:t>和</a:t>
            </a:r>
            <a:r>
              <a:rPr lang="en-US" altLang="zh-CN" b="1">
                <a:solidFill>
                  <a:schemeClr val="bg1"/>
                </a:solidFill>
                <a:latin typeface="Arial" pitchFamily="34" charset="0"/>
              </a:rPr>
              <a:t>b</a:t>
            </a:r>
            <a:r>
              <a:rPr lang="zh-CN" altLang="en-US" b="1">
                <a:solidFill>
                  <a:schemeClr val="bg1"/>
                </a:solidFill>
                <a:latin typeface="Arial" pitchFamily="34" charset="0"/>
              </a:rPr>
              <a:t>中的大者</a:t>
            </a:r>
          </a:p>
          <a:p>
            <a:r>
              <a:rPr lang="en-US" altLang="zh-CN" b="1">
                <a:solidFill>
                  <a:schemeClr val="bg1"/>
                </a:solidFill>
                <a:latin typeface="Arial" pitchFamily="34" charset="0"/>
                <a:ea typeface="宋体" pitchFamily="2" charset="-122"/>
              </a:rPr>
              <a:t>main()</a:t>
            </a:r>
          </a:p>
          <a:p>
            <a:r>
              <a:rPr lang="en-US" altLang="zh-CN" b="1">
                <a:solidFill>
                  <a:schemeClr val="bg1"/>
                </a:solidFill>
                <a:latin typeface="Arial" pitchFamily="34" charset="0"/>
                <a:ea typeface="宋体" pitchFamily="2" charset="-122"/>
              </a:rPr>
              <a:t>{</a:t>
            </a:r>
          </a:p>
          <a:p>
            <a:r>
              <a:rPr lang="en-US" altLang="zh-CN" b="1">
                <a:solidFill>
                  <a:schemeClr val="bg1"/>
                </a:solidFill>
                <a:latin typeface="Arial" pitchFamily="34" charset="0"/>
                <a:ea typeface="宋体" pitchFamily="2" charset="-122"/>
              </a:rPr>
              <a:t>     int max();</a:t>
            </a:r>
          </a:p>
          <a:p>
            <a:r>
              <a:rPr lang="en-US" altLang="zh-CN" b="1">
                <a:solidFill>
                  <a:schemeClr val="bg1"/>
                </a:solidFill>
                <a:latin typeface="Arial" pitchFamily="34" charset="0"/>
                <a:ea typeface="宋体" pitchFamily="2" charset="-122"/>
              </a:rPr>
              <a:t>     int a,b,c;</a:t>
            </a:r>
          </a:p>
          <a:p>
            <a:r>
              <a:rPr lang="en-US" altLang="zh-CN" b="1">
                <a:solidFill>
                  <a:schemeClr val="bg1"/>
                </a:solidFill>
                <a:latin typeface="Arial" pitchFamily="34" charset="0"/>
                <a:ea typeface="宋体" pitchFamily="2" charset="-122"/>
              </a:rPr>
              <a:t>     scanf(“%d,%d”,&amp;a,&amp;b);</a:t>
            </a:r>
          </a:p>
          <a:p>
            <a:r>
              <a:rPr lang="en-US" altLang="zh-CN" b="1">
                <a:solidFill>
                  <a:schemeClr val="bg1"/>
                </a:solidFill>
                <a:latin typeface="Arial" pitchFamily="34" charset="0"/>
                <a:ea typeface="宋体" pitchFamily="2" charset="-122"/>
              </a:rPr>
              <a:t>     c=max(a,b);</a:t>
            </a:r>
          </a:p>
          <a:p>
            <a:r>
              <a:rPr lang="en-US" altLang="zh-CN" b="1">
                <a:solidFill>
                  <a:schemeClr val="bg1"/>
                </a:solidFill>
                <a:latin typeface="Arial" pitchFamily="34" charset="0"/>
                <a:ea typeface="宋体" pitchFamily="2" charset="-122"/>
              </a:rPr>
              <a:t>     printf(“a=%d,b=%d,max=%d”,a,b,c);</a:t>
            </a:r>
          </a:p>
          <a:p>
            <a:r>
              <a:rPr lang="en-US" altLang="zh-CN" b="1">
                <a:solidFill>
                  <a:schemeClr val="bg1"/>
                </a:solidFill>
                <a:latin typeface="Arial" pitchFamily="34" charset="0"/>
                <a:ea typeface="宋体" pitchFamily="2" charset="-122"/>
              </a:rPr>
              <a:t>}</a:t>
            </a:r>
          </a:p>
          <a:p>
            <a:r>
              <a:rPr lang="en-US" altLang="zh-CN" b="1">
                <a:solidFill>
                  <a:schemeClr val="bg1"/>
                </a:solidFill>
                <a:latin typeface="Arial" pitchFamily="34" charset="0"/>
                <a:ea typeface="宋体" pitchFamily="2" charset="-122"/>
              </a:rPr>
              <a:t> max(int x,int y)</a:t>
            </a:r>
          </a:p>
          <a:p>
            <a:r>
              <a:rPr lang="en-US" altLang="zh-CN" b="1">
                <a:solidFill>
                  <a:schemeClr val="bg1"/>
                </a:solidFill>
                <a:latin typeface="Arial" pitchFamily="34" charset="0"/>
                <a:ea typeface="宋体" pitchFamily="2" charset="-122"/>
              </a:rPr>
              <a:t>{    int z;</a:t>
            </a:r>
          </a:p>
          <a:p>
            <a:r>
              <a:rPr lang="en-US" altLang="zh-CN" b="1">
                <a:solidFill>
                  <a:schemeClr val="bg1"/>
                </a:solidFill>
                <a:latin typeface="Arial" pitchFamily="34" charset="0"/>
                <a:ea typeface="宋体" pitchFamily="2" charset="-122"/>
              </a:rPr>
              <a:t>     if(x&gt;y) z=x;</a:t>
            </a:r>
          </a:p>
          <a:p>
            <a:r>
              <a:rPr lang="en-US" altLang="zh-CN" b="1">
                <a:solidFill>
                  <a:schemeClr val="bg1"/>
                </a:solidFill>
                <a:latin typeface="Arial" pitchFamily="34" charset="0"/>
                <a:ea typeface="宋体" pitchFamily="2" charset="-122"/>
              </a:rPr>
              <a:t>     else z=y;</a:t>
            </a:r>
          </a:p>
          <a:p>
            <a:r>
              <a:rPr lang="en-US" altLang="zh-CN" b="1">
                <a:solidFill>
                  <a:schemeClr val="bg1"/>
                </a:solidFill>
                <a:latin typeface="Arial" pitchFamily="34" charset="0"/>
                <a:ea typeface="宋体" pitchFamily="2" charset="-122"/>
              </a:rPr>
              <a:t>     return z;</a:t>
            </a:r>
          </a:p>
          <a:p>
            <a:r>
              <a:rPr lang="en-US" altLang="zh-CN" b="1">
                <a:solidFill>
                  <a:schemeClr val="bg1"/>
                </a:solidFill>
                <a:latin typeface="Arial" pitchFamily="34" charset="0"/>
                <a:ea typeface="宋体" pitchFamily="2" charset="-122"/>
              </a:rPr>
              <a:t>}</a:t>
            </a:r>
          </a:p>
          <a:p>
            <a:endParaRPr lang="en-US" altLang="zh-CN" b="1">
              <a:solidFill>
                <a:schemeClr val="bg1"/>
              </a:solidFill>
              <a:latin typeface="Arial" pitchFamily="34" charset="0"/>
              <a:ea typeface="宋体" pitchFamily="2" charset="-122"/>
            </a:endParaRPr>
          </a:p>
        </p:txBody>
      </p:sp>
      <p:sp>
        <p:nvSpPr>
          <p:cNvPr id="64515" name="Text Box 7"/>
          <p:cNvSpPr txBox="1">
            <a:spLocks noChangeArrowheads="1"/>
          </p:cNvSpPr>
          <p:nvPr/>
        </p:nvSpPr>
        <p:spPr bwMode="auto">
          <a:xfrm>
            <a:off x="5651500" y="260350"/>
            <a:ext cx="3492500" cy="4857750"/>
          </a:xfrm>
          <a:prstGeom prst="rect">
            <a:avLst/>
          </a:prstGeom>
          <a:solidFill>
            <a:srgbClr val="00CCFF"/>
          </a:solidFill>
          <a:ln w="19050">
            <a:solidFill>
              <a:schemeClr val="folHlink"/>
            </a:solidFill>
            <a:miter lim="800000"/>
            <a:headEnd/>
            <a:tailEnd/>
          </a:ln>
        </p:spPr>
        <p:txBody>
          <a:bodyPr>
            <a:spAutoFit/>
          </a:bodyPr>
          <a:lstStyle/>
          <a:p>
            <a:r>
              <a:rPr lang="zh-CN" altLang="en-US" b="1">
                <a:solidFill>
                  <a:srgbClr val="FF0000"/>
                </a:solidFill>
                <a:latin typeface="Arial" pitchFamily="34" charset="0"/>
                <a:ea typeface="宋体" pitchFamily="2" charset="-122"/>
              </a:rPr>
              <a:t>改为：</a:t>
            </a:r>
          </a:p>
          <a:p>
            <a:r>
              <a:rPr lang="zh-CN" altLang="en-US">
                <a:latin typeface="Arial" pitchFamily="34" charset="0"/>
                <a:ea typeface="宋体" pitchFamily="2" charset="-122"/>
              </a:rPr>
              <a:t> </a:t>
            </a:r>
            <a:r>
              <a:rPr lang="en-US" altLang="zh-CN" b="1">
                <a:latin typeface="Arial" pitchFamily="34" charset="0"/>
                <a:ea typeface="宋体" pitchFamily="2" charset="-122"/>
              </a:rPr>
              <a:t>main()</a:t>
            </a:r>
          </a:p>
          <a:p>
            <a:r>
              <a:rPr lang="en-US" altLang="zh-CN" b="1">
                <a:latin typeface="Arial" pitchFamily="34" charset="0"/>
                <a:ea typeface="宋体" pitchFamily="2" charset="-122"/>
              </a:rPr>
              <a:t>{</a:t>
            </a:r>
          </a:p>
          <a:p>
            <a:r>
              <a:rPr lang="en-US" altLang="zh-CN" b="1">
                <a:latin typeface="Arial" pitchFamily="34" charset="0"/>
                <a:ea typeface="宋体" pitchFamily="2" charset="-122"/>
              </a:rPr>
              <a:t>   int max();</a:t>
            </a:r>
          </a:p>
          <a:p>
            <a:r>
              <a:rPr lang="en-US" altLang="zh-CN" b="1">
                <a:latin typeface="Arial" pitchFamily="34" charset="0"/>
                <a:ea typeface="宋体" pitchFamily="2" charset="-122"/>
              </a:rPr>
              <a:t>   int (*p)();</a:t>
            </a:r>
          </a:p>
          <a:p>
            <a:r>
              <a:rPr lang="en-US" altLang="zh-CN" b="1">
                <a:latin typeface="Arial" pitchFamily="34" charset="0"/>
                <a:ea typeface="宋体" pitchFamily="2" charset="-122"/>
              </a:rPr>
              <a:t>   int a,b,c;</a:t>
            </a:r>
          </a:p>
          <a:p>
            <a:r>
              <a:rPr lang="en-US" altLang="zh-CN" b="1">
                <a:latin typeface="Arial" pitchFamily="34" charset="0"/>
                <a:ea typeface="宋体" pitchFamily="2" charset="-122"/>
              </a:rPr>
              <a:t>   p=max;</a:t>
            </a:r>
          </a:p>
          <a:p>
            <a:r>
              <a:rPr lang="en-US" altLang="zh-CN" b="1">
                <a:latin typeface="Arial" pitchFamily="34" charset="0"/>
                <a:ea typeface="宋体" pitchFamily="2" charset="-122"/>
              </a:rPr>
              <a:t>   scanf(“%d,%d”,&amp;a,&amp;b);</a:t>
            </a:r>
          </a:p>
          <a:p>
            <a:r>
              <a:rPr lang="en-US" altLang="zh-CN" b="1">
                <a:latin typeface="Arial" pitchFamily="34" charset="0"/>
                <a:ea typeface="宋体" pitchFamily="2" charset="-122"/>
              </a:rPr>
              <a:t>c=(*p)(a,b);</a:t>
            </a:r>
          </a:p>
          <a:p>
            <a:r>
              <a:rPr lang="en-US" altLang="zh-CN" b="1">
                <a:latin typeface="Arial" pitchFamily="34" charset="0"/>
                <a:ea typeface="宋体" pitchFamily="2" charset="-122"/>
              </a:rPr>
              <a:t>printf(“a=%d,b=%d,</a:t>
            </a:r>
          </a:p>
          <a:p>
            <a:r>
              <a:rPr lang="en-US" altLang="zh-CN" b="1">
                <a:latin typeface="Arial" pitchFamily="34" charset="0"/>
                <a:ea typeface="宋体" pitchFamily="2" charset="-122"/>
              </a:rPr>
              <a:t> max=%d”,a,b,c);</a:t>
            </a:r>
          </a:p>
          <a:p>
            <a:r>
              <a:rPr lang="en-US" altLang="zh-CN" b="1">
                <a:latin typeface="Arial" pitchFamily="34" charset="0"/>
                <a:ea typeface="宋体" pitchFamily="2" charset="-122"/>
              </a:rPr>
              <a:t>}</a:t>
            </a:r>
          </a:p>
        </p:txBody>
      </p:sp>
    </p:spTree>
  </p:cSld>
  <p:clrMapOvr>
    <a:masterClrMapping/>
  </p:clrMapOvr>
  <p:transition>
    <p:blinds dir="vert"/>
  </p:transition>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0" y="692150"/>
            <a:ext cx="3746500" cy="5956300"/>
          </a:xfrm>
          <a:prstGeom prst="rect">
            <a:avLst/>
          </a:prstGeom>
          <a:solidFill>
            <a:schemeClr val="tx1"/>
          </a:solidFill>
          <a:ln w="22225">
            <a:solidFill>
              <a:srgbClr val="006600"/>
            </a:solidFill>
            <a:miter lim="800000"/>
            <a:headEnd/>
            <a:tailEnd/>
          </a:ln>
        </p:spPr>
        <p:txBody>
          <a:bodyPr wrap="none">
            <a:spAutoFit/>
          </a:bodyPr>
          <a:lstStyle/>
          <a:p>
            <a:r>
              <a:rPr lang="en-US" altLang="zh-CN" b="1">
                <a:solidFill>
                  <a:schemeClr val="bg1"/>
                </a:solidFill>
                <a:latin typeface="Arial" pitchFamily="34" charset="0"/>
                <a:ea typeface="宋体" pitchFamily="2" charset="-122"/>
              </a:rPr>
              <a:t>#include&lt;stdio.h&gt;</a:t>
            </a:r>
          </a:p>
          <a:p>
            <a:r>
              <a:rPr lang="en-US" altLang="zh-CN" b="1">
                <a:solidFill>
                  <a:schemeClr val="bg1"/>
                </a:solidFill>
                <a:latin typeface="Arial" pitchFamily="34" charset="0"/>
                <a:ea typeface="宋体" pitchFamily="2" charset="-122"/>
              </a:rPr>
              <a:t>#include&lt;ctype.h&gt;</a:t>
            </a:r>
          </a:p>
          <a:p>
            <a:r>
              <a:rPr lang="en-US" altLang="zh-CN" b="1">
                <a:solidFill>
                  <a:schemeClr val="bg1"/>
                </a:solidFill>
                <a:latin typeface="Arial" pitchFamily="34" charset="0"/>
                <a:ea typeface="宋体" pitchFamily="2" charset="-122"/>
              </a:rPr>
              <a:t>#include&lt;string.h&gt;</a:t>
            </a:r>
          </a:p>
          <a:p>
            <a:r>
              <a:rPr lang="en-US" altLang="zh-CN" b="1">
                <a:solidFill>
                  <a:schemeClr val="bg1"/>
                </a:solidFill>
                <a:latin typeface="Arial" pitchFamily="34" charset="0"/>
                <a:ea typeface="宋体" pitchFamily="2" charset="-122"/>
              </a:rPr>
              <a:t>#include&lt;stdlib.h&gt;</a:t>
            </a:r>
          </a:p>
          <a:p>
            <a:r>
              <a:rPr lang="en-US" altLang="zh-CN" b="1">
                <a:solidFill>
                  <a:schemeClr val="bg1"/>
                </a:solidFill>
                <a:latin typeface="Arial" pitchFamily="34" charset="0"/>
                <a:ea typeface="宋体" pitchFamily="2" charset="-122"/>
              </a:rPr>
              <a:t>main()</a:t>
            </a:r>
          </a:p>
          <a:p>
            <a:r>
              <a:rPr lang="en-US" altLang="zh-CN" b="1">
                <a:solidFill>
                  <a:schemeClr val="bg1"/>
                </a:solidFill>
                <a:latin typeface="Arial" pitchFamily="34" charset="0"/>
                <a:ea typeface="宋体" pitchFamily="2" charset="-122"/>
              </a:rPr>
              <a:t>{  </a:t>
            </a:r>
          </a:p>
          <a:p>
            <a:r>
              <a:rPr lang="en-US" altLang="zh-CN" b="1">
                <a:solidFill>
                  <a:schemeClr val="bg1"/>
                </a:solidFill>
                <a:latin typeface="Arial" pitchFamily="34" charset="0"/>
                <a:ea typeface="宋体" pitchFamily="2" charset="-122"/>
              </a:rPr>
              <a:t>   int strcmp();</a:t>
            </a:r>
          </a:p>
          <a:p>
            <a:r>
              <a:rPr lang="en-US" altLang="zh-CN" b="1">
                <a:solidFill>
                  <a:schemeClr val="bg1"/>
                </a:solidFill>
                <a:latin typeface="Arial" pitchFamily="34" charset="0"/>
                <a:ea typeface="宋体" pitchFamily="2" charset="-122"/>
              </a:rPr>
              <a:t>   int numcmp();</a:t>
            </a:r>
          </a:p>
          <a:p>
            <a:r>
              <a:rPr lang="en-US" altLang="zh-CN" b="1">
                <a:solidFill>
                  <a:schemeClr val="bg1"/>
                </a:solidFill>
                <a:latin typeface="Arial" pitchFamily="34" charset="0"/>
                <a:ea typeface="宋体" pitchFamily="2" charset="-122"/>
              </a:rPr>
              <a:t>  char s1[80],s2[80];</a:t>
            </a:r>
          </a:p>
          <a:p>
            <a:r>
              <a:rPr lang="en-US" altLang="zh-CN" b="1">
                <a:solidFill>
                  <a:schemeClr val="bg1"/>
                </a:solidFill>
                <a:latin typeface="Arial" pitchFamily="34" charset="0"/>
                <a:ea typeface="宋体" pitchFamily="2" charset="-122"/>
              </a:rPr>
              <a:t>  gets(s1);</a:t>
            </a:r>
          </a:p>
          <a:p>
            <a:r>
              <a:rPr lang="en-US" altLang="zh-CN" b="1">
                <a:solidFill>
                  <a:schemeClr val="bg1"/>
                </a:solidFill>
                <a:latin typeface="Arial" pitchFamily="34" charset="0"/>
                <a:ea typeface="宋体" pitchFamily="2" charset="-122"/>
              </a:rPr>
              <a:t>  gets(s2);</a:t>
            </a:r>
          </a:p>
          <a:p>
            <a:r>
              <a:rPr lang="en-US" altLang="zh-CN" b="1">
                <a:solidFill>
                  <a:schemeClr val="bg1"/>
                </a:solidFill>
                <a:latin typeface="Arial" pitchFamily="34" charset="0"/>
                <a:ea typeface="宋体" pitchFamily="2" charset="-122"/>
              </a:rPr>
              <a:t> if(isalpha (*s1))</a:t>
            </a:r>
          </a:p>
          <a:p>
            <a:r>
              <a:rPr lang="en-US" altLang="zh-CN" b="1">
                <a:solidFill>
                  <a:schemeClr val="bg1"/>
                </a:solidFill>
                <a:latin typeface="Arial" pitchFamily="34" charset="0"/>
                <a:ea typeface="宋体" pitchFamily="2" charset="-122"/>
              </a:rPr>
              <a:t>   check(s1,s2,strcmp);</a:t>
            </a:r>
          </a:p>
          <a:p>
            <a:r>
              <a:rPr lang="en-US" altLang="zh-CN" b="1">
                <a:solidFill>
                  <a:schemeClr val="bg1"/>
                </a:solidFill>
                <a:latin typeface="Arial" pitchFamily="34" charset="0"/>
                <a:ea typeface="宋体" pitchFamily="2" charset="-122"/>
              </a:rPr>
              <a:t>else</a:t>
            </a:r>
          </a:p>
          <a:p>
            <a:r>
              <a:rPr lang="en-US" altLang="zh-CN" b="1">
                <a:solidFill>
                  <a:schemeClr val="bg1"/>
                </a:solidFill>
                <a:latin typeface="Arial" pitchFamily="34" charset="0"/>
                <a:ea typeface="宋体" pitchFamily="2" charset="-122"/>
              </a:rPr>
              <a:t>   check(s1,s2,numcmp);</a:t>
            </a:r>
          </a:p>
          <a:p>
            <a:r>
              <a:rPr lang="en-US" altLang="zh-CN" b="1">
                <a:solidFill>
                  <a:schemeClr val="bg1"/>
                </a:solidFill>
                <a:latin typeface="Arial" pitchFamily="34" charset="0"/>
                <a:ea typeface="宋体" pitchFamily="2" charset="-122"/>
              </a:rPr>
              <a:t>}</a:t>
            </a:r>
          </a:p>
        </p:txBody>
      </p:sp>
      <p:sp>
        <p:nvSpPr>
          <p:cNvPr id="65539" name="Text Box 5"/>
          <p:cNvSpPr txBox="1">
            <a:spLocks noChangeArrowheads="1"/>
          </p:cNvSpPr>
          <p:nvPr/>
        </p:nvSpPr>
        <p:spPr bwMode="auto">
          <a:xfrm>
            <a:off x="3851275" y="668338"/>
            <a:ext cx="5270500" cy="5591175"/>
          </a:xfrm>
          <a:prstGeom prst="rect">
            <a:avLst/>
          </a:prstGeom>
          <a:solidFill>
            <a:srgbClr val="993366"/>
          </a:solidFill>
          <a:ln w="22225">
            <a:solidFill>
              <a:srgbClr val="006600"/>
            </a:solidFill>
            <a:miter lim="800000"/>
            <a:headEnd/>
            <a:tailEnd/>
          </a:ln>
        </p:spPr>
        <p:txBody>
          <a:bodyPr>
            <a:spAutoFit/>
          </a:bodyPr>
          <a:lstStyle/>
          <a:p>
            <a:r>
              <a:rPr lang="en-US" altLang="zh-CN" b="1">
                <a:solidFill>
                  <a:schemeClr val="bg1"/>
                </a:solidFill>
                <a:latin typeface="Arial" pitchFamily="34" charset="0"/>
                <a:ea typeface="宋体" pitchFamily="2" charset="-122"/>
              </a:rPr>
              <a:t>check(char *a,char *b, int (*cmp)() )</a:t>
            </a:r>
          </a:p>
          <a:p>
            <a:r>
              <a:rPr lang="en-US" altLang="zh-CN" b="1">
                <a:solidFill>
                  <a:schemeClr val="bg1"/>
                </a:solidFill>
                <a:latin typeface="Arial" pitchFamily="34" charset="0"/>
                <a:ea typeface="宋体" pitchFamily="2" charset="-122"/>
              </a:rPr>
              <a:t>{</a:t>
            </a:r>
          </a:p>
          <a:p>
            <a:r>
              <a:rPr lang="en-US" altLang="zh-CN" b="1">
                <a:solidFill>
                  <a:schemeClr val="bg1"/>
                </a:solidFill>
                <a:latin typeface="Arial" pitchFamily="34" charset="0"/>
                <a:ea typeface="宋体" pitchFamily="2" charset="-122"/>
              </a:rPr>
              <a:t>  printf(“testing for equality\n”);</a:t>
            </a:r>
          </a:p>
          <a:p>
            <a:r>
              <a:rPr lang="en-US" altLang="zh-CN" b="1">
                <a:solidFill>
                  <a:schemeClr val="bg1"/>
                </a:solidFill>
                <a:latin typeface="Arial" pitchFamily="34" charset="0"/>
                <a:ea typeface="宋体" pitchFamily="2" charset="-122"/>
              </a:rPr>
              <a:t>  if(!(*cmp)(a,b)) </a:t>
            </a:r>
          </a:p>
          <a:p>
            <a:r>
              <a:rPr lang="en-US" altLang="zh-CN" b="1">
                <a:solidFill>
                  <a:schemeClr val="bg1"/>
                </a:solidFill>
                <a:latin typeface="Arial" pitchFamily="34" charset="0"/>
                <a:ea typeface="宋体" pitchFamily="2" charset="-122"/>
              </a:rPr>
              <a:t>      printf(“equal”);</a:t>
            </a:r>
          </a:p>
          <a:p>
            <a:r>
              <a:rPr lang="en-US" altLang="zh-CN" b="1">
                <a:solidFill>
                  <a:schemeClr val="bg1"/>
                </a:solidFill>
                <a:latin typeface="Arial" pitchFamily="34" charset="0"/>
                <a:ea typeface="宋体" pitchFamily="2" charset="-122"/>
              </a:rPr>
              <a:t>  else</a:t>
            </a:r>
          </a:p>
          <a:p>
            <a:r>
              <a:rPr lang="en-US" altLang="zh-CN" b="1">
                <a:solidFill>
                  <a:schemeClr val="bg1"/>
                </a:solidFill>
                <a:latin typeface="Arial" pitchFamily="34" charset="0"/>
                <a:ea typeface="宋体" pitchFamily="2" charset="-122"/>
              </a:rPr>
              <a:t>      printf(“not equal”);</a:t>
            </a:r>
          </a:p>
          <a:p>
            <a:r>
              <a:rPr lang="en-US" altLang="zh-CN" b="1">
                <a:solidFill>
                  <a:schemeClr val="bg1"/>
                </a:solidFill>
                <a:latin typeface="Arial" pitchFamily="34" charset="0"/>
                <a:ea typeface="宋体" pitchFamily="2" charset="-122"/>
              </a:rPr>
              <a:t>}</a:t>
            </a:r>
          </a:p>
          <a:p>
            <a:r>
              <a:rPr lang="en-US" altLang="zh-CN" b="1">
                <a:solidFill>
                  <a:schemeClr val="bg1"/>
                </a:solidFill>
                <a:latin typeface="Arial" pitchFamily="34" charset="0"/>
                <a:ea typeface="宋体" pitchFamily="2" charset="-122"/>
              </a:rPr>
              <a:t>numcmp(char *a,char *b)</a:t>
            </a:r>
          </a:p>
          <a:p>
            <a:r>
              <a:rPr lang="en-US" altLang="zh-CN" b="1">
                <a:solidFill>
                  <a:schemeClr val="bg1"/>
                </a:solidFill>
                <a:latin typeface="Arial" pitchFamily="34" charset="0"/>
                <a:ea typeface="宋体" pitchFamily="2" charset="-122"/>
              </a:rPr>
              <a:t>{  if(atoi(a)==atoi(b)) </a:t>
            </a:r>
          </a:p>
          <a:p>
            <a:r>
              <a:rPr lang="en-US" altLang="zh-CN" b="1">
                <a:solidFill>
                  <a:schemeClr val="bg1"/>
                </a:solidFill>
                <a:latin typeface="Arial" pitchFamily="34" charset="0"/>
                <a:ea typeface="宋体" pitchFamily="2" charset="-122"/>
              </a:rPr>
              <a:t>    return 0;</a:t>
            </a:r>
          </a:p>
          <a:p>
            <a:r>
              <a:rPr lang="en-US" altLang="zh-CN" b="1">
                <a:solidFill>
                  <a:schemeClr val="bg1"/>
                </a:solidFill>
                <a:latin typeface="Arial" pitchFamily="34" charset="0"/>
                <a:ea typeface="宋体" pitchFamily="2" charset="-122"/>
              </a:rPr>
              <a:t>  else</a:t>
            </a:r>
          </a:p>
          <a:p>
            <a:r>
              <a:rPr lang="en-US" altLang="zh-CN" b="1">
                <a:solidFill>
                  <a:schemeClr val="bg1"/>
                </a:solidFill>
                <a:latin typeface="Arial" pitchFamily="34" charset="0"/>
                <a:ea typeface="宋体" pitchFamily="2" charset="-122"/>
              </a:rPr>
              <a:t>    return 1;</a:t>
            </a:r>
          </a:p>
          <a:p>
            <a:r>
              <a:rPr lang="en-US" altLang="zh-CN" b="1">
                <a:solidFill>
                  <a:schemeClr val="bg1"/>
                </a:solidFill>
                <a:latin typeface="Arial" pitchFamily="34" charset="0"/>
                <a:ea typeface="宋体" pitchFamily="2" charset="-122"/>
              </a:rPr>
              <a:t>}</a:t>
            </a:r>
          </a:p>
          <a:p>
            <a:endParaRPr lang="en-US" altLang="zh-CN" b="1">
              <a:solidFill>
                <a:schemeClr val="bg1"/>
              </a:solidFill>
              <a:latin typeface="Arial" pitchFamily="34" charset="0"/>
              <a:ea typeface="宋体" pitchFamily="2" charset="-122"/>
            </a:endParaRPr>
          </a:p>
        </p:txBody>
      </p:sp>
      <p:sp>
        <p:nvSpPr>
          <p:cNvPr id="65540" name="Rectangle 6"/>
          <p:cNvSpPr>
            <a:spLocks noChangeArrowheads="1"/>
          </p:cNvSpPr>
          <p:nvPr/>
        </p:nvSpPr>
        <p:spPr bwMode="auto">
          <a:xfrm>
            <a:off x="539750" y="136525"/>
            <a:ext cx="738188" cy="519113"/>
          </a:xfrm>
          <a:prstGeom prst="rect">
            <a:avLst/>
          </a:prstGeom>
          <a:noFill/>
          <a:ln w="9525">
            <a:noFill/>
            <a:miter lim="800000"/>
            <a:headEnd/>
            <a:tailEnd/>
          </a:ln>
        </p:spPr>
        <p:txBody>
          <a:bodyPr wrap="none">
            <a:spAutoFit/>
          </a:bodyPr>
          <a:lstStyle/>
          <a:p>
            <a:r>
              <a:rPr lang="zh-CN" altLang="en-US" sz="2800" b="1">
                <a:solidFill>
                  <a:srgbClr val="FF0000"/>
                </a:solidFill>
                <a:latin typeface="Arial" pitchFamily="34" charset="0"/>
                <a:ea typeface="宋体" pitchFamily="2" charset="-122"/>
              </a:rPr>
              <a:t>例</a:t>
            </a:r>
            <a:r>
              <a:rPr lang="en-US" altLang="zh-CN" sz="2800" b="1">
                <a:solidFill>
                  <a:srgbClr val="FF0000"/>
                </a:solidFill>
                <a:latin typeface="Arial" pitchFamily="34" charset="0"/>
                <a:ea typeface="宋体" pitchFamily="2" charset="-122"/>
              </a:rPr>
              <a:t>2</a:t>
            </a:r>
          </a:p>
        </p:txBody>
      </p:sp>
    </p:spTree>
  </p:cSld>
  <p:clrMapOvr>
    <a:masterClrMapping/>
  </p:clrMapOvr>
  <p:transition>
    <p:blinds dir="vert"/>
  </p:transition>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eaLnBrk="1" hangingPunct="1"/>
            <a:r>
              <a:rPr lang="zh-CN" altLang="en-US" smtClean="0"/>
              <a:t>三、指针与函数</a:t>
            </a:r>
          </a:p>
        </p:txBody>
      </p:sp>
      <p:sp>
        <p:nvSpPr>
          <p:cNvPr id="66563" name="Rectangle 3"/>
          <p:cNvSpPr>
            <a:spLocks noGrp="1" noRot="1" noChangeArrowheads="1"/>
          </p:cNvSpPr>
          <p:nvPr>
            <p:ph type="body" idx="1"/>
          </p:nvPr>
        </p:nvSpPr>
        <p:spPr/>
        <p:txBody>
          <a:bodyPr/>
          <a:lstStyle/>
          <a:p>
            <a:pPr marL="0" indent="0" eaLnBrk="1" hangingPunct="1">
              <a:buFont typeface="Wingdings 2" pitchFamily="18" charset="2"/>
              <a:buNone/>
            </a:pPr>
            <a:r>
              <a:rPr lang="en-US" altLang="zh-CN" smtClean="0">
                <a:solidFill>
                  <a:srgbClr val="006600"/>
                </a:solidFill>
                <a:ea typeface="华文细黑" pitchFamily="2" charset="-122"/>
              </a:rPr>
              <a:t>2</a:t>
            </a:r>
            <a:r>
              <a:rPr lang="zh-CN" altLang="en-US" smtClean="0">
                <a:solidFill>
                  <a:srgbClr val="006600"/>
                </a:solidFill>
                <a:ea typeface="华文细黑" pitchFamily="2" charset="-122"/>
              </a:rPr>
              <a:t>、返回指针值的函数</a:t>
            </a:r>
            <a:r>
              <a:rPr lang="zh-CN" altLang="en-US" smtClean="0">
                <a:solidFill>
                  <a:srgbClr val="99FF66"/>
                </a:solidFill>
                <a:ea typeface="华文细黑" pitchFamily="2" charset="-122"/>
              </a:rPr>
              <a:t>  </a:t>
            </a:r>
            <a:r>
              <a:rPr lang="zh-CN" altLang="en-US" sz="2800" i="1" smtClean="0">
                <a:solidFill>
                  <a:srgbClr val="00FFFF"/>
                </a:solidFill>
                <a:ea typeface="华文细黑" pitchFamily="2" charset="-122"/>
              </a:rPr>
              <a:t> </a:t>
            </a:r>
            <a:r>
              <a:rPr lang="en-US" altLang="zh-CN" sz="2800" i="1" smtClean="0">
                <a:solidFill>
                  <a:srgbClr val="0000FF"/>
                </a:solidFill>
                <a:ea typeface="华文细黑" pitchFamily="2" charset="-122"/>
              </a:rPr>
              <a:t>P246</a:t>
            </a:r>
          </a:p>
          <a:p>
            <a:pPr marL="0" indent="0" eaLnBrk="1" hangingPunct="1">
              <a:buFont typeface="Wingdings 2" pitchFamily="18" charset="2"/>
              <a:buNone/>
            </a:pPr>
            <a:r>
              <a:rPr lang="en-US" altLang="zh-CN" smtClean="0"/>
              <a:t>    </a:t>
            </a:r>
            <a:r>
              <a:rPr lang="zh-CN" altLang="en-US" smtClean="0"/>
              <a:t>一般形式    </a:t>
            </a:r>
          </a:p>
          <a:p>
            <a:pPr marL="0" indent="0" eaLnBrk="1" hangingPunct="1">
              <a:buFont typeface="Wingdings 2" pitchFamily="18" charset="2"/>
              <a:buNone/>
            </a:pPr>
            <a:r>
              <a:rPr lang="zh-CN" altLang="en-US" smtClean="0"/>
              <a:t>                   </a:t>
            </a:r>
            <a:r>
              <a:rPr lang="en-US" altLang="zh-CN" smtClean="0">
                <a:solidFill>
                  <a:srgbClr val="006600"/>
                </a:solidFill>
              </a:rPr>
              <a:t>int *a(x,y)</a:t>
            </a:r>
            <a:r>
              <a:rPr lang="zh-CN" altLang="en-US" smtClean="0">
                <a:solidFill>
                  <a:srgbClr val="006600"/>
                </a:solidFill>
              </a:rPr>
              <a:t>；</a:t>
            </a:r>
          </a:p>
          <a:p>
            <a:pPr marL="0" indent="0" eaLnBrk="1" hangingPunct="1">
              <a:buFont typeface="Wingdings 2" pitchFamily="18" charset="2"/>
              <a:buNone/>
            </a:pPr>
            <a:r>
              <a:rPr lang="zh-CN" altLang="en-US" smtClean="0"/>
              <a:t>    表示该函数的返回值是一个指针。</a:t>
            </a:r>
          </a:p>
        </p:txBody>
      </p:sp>
    </p:spTree>
  </p:cSld>
  <p:clrMapOvr>
    <a:masterClrMapping/>
  </p:clrMapOvr>
  <p:transition>
    <p:blinds dir="vert"/>
  </p:transition>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395288" y="260350"/>
            <a:ext cx="2776537" cy="457200"/>
          </a:xfrm>
          <a:prstGeom prst="rect">
            <a:avLst/>
          </a:prstGeom>
          <a:noFill/>
          <a:ln w="9525">
            <a:noFill/>
            <a:miter lim="800000"/>
            <a:headEnd/>
            <a:tailEnd/>
          </a:ln>
        </p:spPr>
        <p:txBody>
          <a:bodyPr wrap="none">
            <a:spAutoFit/>
          </a:bodyPr>
          <a:lstStyle/>
          <a:p>
            <a:r>
              <a:rPr lang="zh-CN" altLang="en-US" b="1">
                <a:solidFill>
                  <a:srgbClr val="FF33CC"/>
                </a:solidFill>
                <a:latin typeface="Arial" pitchFamily="34" charset="0"/>
                <a:ea typeface="宋体" pitchFamily="2" charset="-122"/>
              </a:rPr>
              <a:t>例 </a:t>
            </a:r>
            <a:r>
              <a:rPr lang="en-US" altLang="zh-CN" b="1">
                <a:solidFill>
                  <a:srgbClr val="FF33CC"/>
                </a:solidFill>
                <a:latin typeface="Arial" pitchFamily="34" charset="0"/>
                <a:ea typeface="宋体" pitchFamily="2" charset="-122"/>
              </a:rPr>
              <a:t>3  P246 </a:t>
            </a:r>
            <a:r>
              <a:rPr lang="zh-CN" altLang="en-US" b="1">
                <a:solidFill>
                  <a:srgbClr val="FF33CC"/>
                </a:solidFill>
                <a:latin typeface="Arial" pitchFamily="34" charset="0"/>
                <a:ea typeface="宋体" pitchFamily="2" charset="-122"/>
              </a:rPr>
              <a:t>例</a:t>
            </a:r>
            <a:r>
              <a:rPr lang="en-US" altLang="zh-CN" b="1">
                <a:solidFill>
                  <a:srgbClr val="FF33CC"/>
                </a:solidFill>
                <a:latin typeface="Arial" pitchFamily="34" charset="0"/>
                <a:ea typeface="宋体" pitchFamily="2" charset="-122"/>
              </a:rPr>
              <a:t>10.25</a:t>
            </a:r>
          </a:p>
        </p:txBody>
      </p:sp>
      <p:sp>
        <p:nvSpPr>
          <p:cNvPr id="67587" name="Text Box 5"/>
          <p:cNvSpPr txBox="1">
            <a:spLocks noChangeArrowheads="1"/>
          </p:cNvSpPr>
          <p:nvPr/>
        </p:nvSpPr>
        <p:spPr bwMode="auto">
          <a:xfrm>
            <a:off x="1042988" y="836613"/>
            <a:ext cx="7519987" cy="5902325"/>
          </a:xfrm>
          <a:prstGeom prst="rect">
            <a:avLst/>
          </a:prstGeom>
          <a:solidFill>
            <a:srgbClr val="000000"/>
          </a:solidFill>
          <a:ln w="19050">
            <a:solidFill>
              <a:srgbClr val="990099"/>
            </a:solidFill>
            <a:miter lim="800000"/>
            <a:headEnd/>
            <a:tailEnd/>
          </a:ln>
        </p:spPr>
        <p:txBody>
          <a:bodyPr wrap="none">
            <a:spAutoFit/>
          </a:bodyPr>
          <a:lstStyle/>
          <a:p>
            <a:r>
              <a:rPr lang="en-US" altLang="zh-CN" sz="1800">
                <a:latin typeface="Arial" pitchFamily="34" charset="0"/>
                <a:ea typeface="宋体" pitchFamily="2" charset="-122"/>
              </a:rPr>
              <a:t> </a:t>
            </a:r>
            <a:r>
              <a:rPr lang="en-US" altLang="zh-CN" sz="2000" b="1">
                <a:solidFill>
                  <a:schemeClr val="bg1"/>
                </a:solidFill>
                <a:latin typeface="Arial" pitchFamily="34" charset="0"/>
                <a:ea typeface="宋体" pitchFamily="2" charset="-122"/>
              </a:rPr>
              <a:t>main()</a:t>
            </a:r>
          </a:p>
          <a:p>
            <a:r>
              <a:rPr lang="en-US" altLang="zh-CN" sz="2000" b="1">
                <a:solidFill>
                  <a:schemeClr val="bg1"/>
                </a:solidFill>
                <a:latin typeface="Arial" pitchFamily="34" charset="0"/>
                <a:ea typeface="宋体" pitchFamily="2" charset="-122"/>
              </a:rPr>
              <a:t> { float score[ ][4]={ {60,70,80,90},{56,89,67,88},{34,78,90,66}};</a:t>
            </a:r>
          </a:p>
          <a:p>
            <a:r>
              <a:rPr lang="en-US" altLang="zh-CN" sz="2000" b="1">
                <a:solidFill>
                  <a:schemeClr val="bg1"/>
                </a:solidFill>
                <a:latin typeface="Arial" pitchFamily="34" charset="0"/>
                <a:ea typeface="宋体" pitchFamily="2" charset="-122"/>
              </a:rPr>
              <a:t>   float *search(float (*pointer)[4],int n);</a:t>
            </a:r>
          </a:p>
          <a:p>
            <a:r>
              <a:rPr lang="en-US" altLang="zh-CN" sz="2000" b="1">
                <a:solidFill>
                  <a:schemeClr val="bg1"/>
                </a:solidFill>
                <a:latin typeface="Arial" pitchFamily="34" charset="0"/>
                <a:ea typeface="宋体" pitchFamily="2" charset="-122"/>
              </a:rPr>
              <a:t>   float *p;</a:t>
            </a:r>
          </a:p>
          <a:p>
            <a:r>
              <a:rPr lang="en-US" altLang="zh-CN" sz="2000" b="1">
                <a:solidFill>
                  <a:schemeClr val="bg1"/>
                </a:solidFill>
                <a:latin typeface="Arial" pitchFamily="34" charset="0"/>
                <a:ea typeface="宋体" pitchFamily="2" charset="-122"/>
              </a:rPr>
              <a:t>   int i,m;</a:t>
            </a:r>
          </a:p>
          <a:p>
            <a:r>
              <a:rPr lang="en-US" altLang="zh-CN" sz="2000" b="1">
                <a:solidFill>
                  <a:schemeClr val="bg1"/>
                </a:solidFill>
                <a:latin typeface="Arial" pitchFamily="34" charset="0"/>
                <a:ea typeface="宋体" pitchFamily="2" charset="-122"/>
              </a:rPr>
              <a:t>   printf(“enter the number of student:”);</a:t>
            </a:r>
          </a:p>
          <a:p>
            <a:r>
              <a:rPr lang="en-US" altLang="zh-CN" sz="2000" b="1">
                <a:solidFill>
                  <a:schemeClr val="bg1"/>
                </a:solidFill>
                <a:latin typeface="Arial" pitchFamily="34" charset="0"/>
                <a:ea typeface="宋体" pitchFamily="2" charset="-122"/>
              </a:rPr>
              <a:t>   scanf(“%d”,&amp;m);</a:t>
            </a:r>
          </a:p>
          <a:p>
            <a:r>
              <a:rPr lang="en-US" altLang="zh-CN" sz="2000" b="1">
                <a:solidFill>
                  <a:schemeClr val="bg1"/>
                </a:solidFill>
                <a:latin typeface="Arial" pitchFamily="34" charset="0"/>
                <a:ea typeface="宋体" pitchFamily="2" charset="-122"/>
              </a:rPr>
              <a:t>   printf(“The scores of No.%d are: \n”,m);</a:t>
            </a:r>
          </a:p>
          <a:p>
            <a:r>
              <a:rPr lang="en-US" altLang="zh-CN" sz="2000" b="1">
                <a:solidFill>
                  <a:schemeClr val="bg1"/>
                </a:solidFill>
                <a:latin typeface="Arial" pitchFamily="34" charset="0"/>
                <a:ea typeface="宋体" pitchFamily="2" charset="-122"/>
              </a:rPr>
              <a:t>   p=search(score,m); </a:t>
            </a:r>
          </a:p>
          <a:p>
            <a:r>
              <a:rPr lang="en-US" altLang="zh-CN" sz="2000" b="1">
                <a:solidFill>
                  <a:schemeClr val="bg1"/>
                </a:solidFill>
                <a:latin typeface="Arial" pitchFamily="34" charset="0"/>
                <a:ea typeface="宋体" pitchFamily="2" charset="-122"/>
              </a:rPr>
              <a:t>   for (i=0;i&lt;4;i++)</a:t>
            </a:r>
          </a:p>
          <a:p>
            <a:r>
              <a:rPr lang="en-US" altLang="zh-CN" sz="2000" b="1">
                <a:solidFill>
                  <a:schemeClr val="bg1"/>
                </a:solidFill>
                <a:latin typeface="Arial" pitchFamily="34" charset="0"/>
                <a:ea typeface="宋体" pitchFamily="2" charset="-122"/>
              </a:rPr>
              <a:t>      printf(“%5.2f\t”,*(p+i));</a:t>
            </a:r>
          </a:p>
          <a:p>
            <a:r>
              <a:rPr lang="en-US" altLang="zh-CN" sz="2000" b="1">
                <a:solidFill>
                  <a:schemeClr val="bg1"/>
                </a:solidFill>
                <a:latin typeface="Arial" pitchFamily="34" charset="0"/>
                <a:ea typeface="宋体" pitchFamily="2" charset="-122"/>
              </a:rPr>
              <a:t>   getch();</a:t>
            </a:r>
          </a:p>
          <a:p>
            <a:r>
              <a:rPr lang="en-US" altLang="zh-CN" sz="2000" b="1">
                <a:solidFill>
                  <a:schemeClr val="bg1"/>
                </a:solidFill>
                <a:latin typeface="Arial" pitchFamily="34" charset="0"/>
                <a:ea typeface="宋体" pitchFamily="2" charset="-122"/>
              </a:rPr>
              <a:t>  }</a:t>
            </a:r>
          </a:p>
          <a:p>
            <a:r>
              <a:rPr lang="en-US" altLang="zh-CN" sz="2000" b="1">
                <a:solidFill>
                  <a:schemeClr val="bg1"/>
                </a:solidFill>
                <a:latin typeface="Arial" pitchFamily="34" charset="0"/>
                <a:ea typeface="宋体" pitchFamily="2" charset="-122"/>
              </a:rPr>
              <a:t>  float *search(float (*pointer)[4],int n)</a:t>
            </a:r>
          </a:p>
          <a:p>
            <a:r>
              <a:rPr lang="en-US" altLang="zh-CN" sz="2000" b="1">
                <a:solidFill>
                  <a:schemeClr val="bg1"/>
                </a:solidFill>
                <a:latin typeface="Arial" pitchFamily="34" charset="0"/>
                <a:ea typeface="宋体" pitchFamily="2" charset="-122"/>
              </a:rPr>
              <a:t>  { float *pt;</a:t>
            </a:r>
          </a:p>
          <a:p>
            <a:r>
              <a:rPr lang="en-US" altLang="zh-CN" sz="2000" b="1">
                <a:solidFill>
                  <a:schemeClr val="bg1"/>
                </a:solidFill>
                <a:latin typeface="Arial" pitchFamily="34" charset="0"/>
                <a:ea typeface="宋体" pitchFamily="2" charset="-122"/>
              </a:rPr>
              <a:t>    pt=*(pointer+n);</a:t>
            </a:r>
          </a:p>
          <a:p>
            <a:r>
              <a:rPr lang="en-US" altLang="zh-CN" sz="2000" b="1">
                <a:solidFill>
                  <a:schemeClr val="bg1"/>
                </a:solidFill>
                <a:latin typeface="Arial" pitchFamily="34" charset="0"/>
                <a:ea typeface="宋体" pitchFamily="2" charset="-122"/>
              </a:rPr>
              <a:t>    return(pt);</a:t>
            </a:r>
          </a:p>
          <a:p>
            <a:r>
              <a:rPr lang="en-US" altLang="zh-CN" sz="2000" b="1">
                <a:solidFill>
                  <a:schemeClr val="bg1"/>
                </a:solidFill>
                <a:latin typeface="Arial" pitchFamily="34" charset="0"/>
                <a:ea typeface="宋体" pitchFamily="2" charset="-122"/>
              </a:rPr>
              <a:t>  }</a:t>
            </a:r>
          </a:p>
          <a:p>
            <a:r>
              <a:rPr lang="en-US" altLang="zh-CN" sz="2000" b="1">
                <a:solidFill>
                  <a:schemeClr val="bg1"/>
                </a:solidFill>
                <a:latin typeface="Arial" pitchFamily="34" charset="0"/>
                <a:ea typeface="宋体" pitchFamily="2" charset="-122"/>
              </a:rPr>
              <a:t> </a:t>
            </a:r>
          </a:p>
        </p:txBody>
      </p:sp>
    </p:spTree>
  </p:cSld>
  <p:clrMapOvr>
    <a:masterClrMapping/>
  </p:clrMapOvr>
  <p:transition>
    <p:blinds dir="vert"/>
  </p:transition>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301625" y="228600"/>
            <a:ext cx="8540750" cy="635000"/>
          </a:xfrm>
        </p:spPr>
        <p:txBody>
          <a:bodyPr/>
          <a:lstStyle/>
          <a:p>
            <a:pPr eaLnBrk="1" hangingPunct="1"/>
            <a:r>
              <a:rPr lang="zh-CN" altLang="en-US" sz="4000" smtClean="0">
                <a:ea typeface="华文细黑" pitchFamily="2" charset="-122"/>
              </a:rPr>
              <a:t>本章作业</a:t>
            </a:r>
          </a:p>
        </p:txBody>
      </p:sp>
      <p:sp>
        <p:nvSpPr>
          <p:cNvPr id="68611" name="Rectangle 3"/>
          <p:cNvSpPr>
            <a:spLocks noGrp="1" noRot="1" noChangeArrowheads="1"/>
          </p:cNvSpPr>
          <p:nvPr>
            <p:ph type="body" idx="1"/>
          </p:nvPr>
        </p:nvSpPr>
        <p:spPr>
          <a:xfrm>
            <a:off x="301625" y="2178050"/>
            <a:ext cx="3525838" cy="2476500"/>
          </a:xfrm>
        </p:spPr>
        <p:txBody>
          <a:bodyPr/>
          <a:lstStyle/>
          <a:p>
            <a:pPr eaLnBrk="1" hangingPunct="1">
              <a:buFont typeface="Wingdings 2" pitchFamily="18" charset="2"/>
              <a:buNone/>
            </a:pPr>
            <a:r>
              <a:rPr lang="en-US" altLang="zh-CN" sz="2400" smtClean="0">
                <a:ea typeface="华文细黑" pitchFamily="2" charset="-122"/>
              </a:rPr>
              <a:t>1</a:t>
            </a:r>
            <a:r>
              <a:rPr lang="zh-CN" altLang="en-US" sz="2400" smtClean="0">
                <a:ea typeface="华文细黑" pitchFamily="2" charset="-122"/>
              </a:rPr>
              <a:t>、所给程序段是把从键盘输入的一行字符作为字符串放在字符数组中，然后输出。请填空。</a:t>
            </a:r>
          </a:p>
          <a:p>
            <a:pPr eaLnBrk="1" hangingPunct="1">
              <a:buFont typeface="Wingdings 2" pitchFamily="18" charset="2"/>
              <a:buNone/>
            </a:pPr>
            <a:r>
              <a:rPr lang="zh-CN" altLang="en-US" sz="2400" smtClean="0"/>
              <a:t>   </a:t>
            </a:r>
          </a:p>
        </p:txBody>
      </p:sp>
      <p:sp>
        <p:nvSpPr>
          <p:cNvPr id="68612" name="Text Box 5"/>
          <p:cNvSpPr txBox="1">
            <a:spLocks noChangeArrowheads="1"/>
          </p:cNvSpPr>
          <p:nvPr/>
        </p:nvSpPr>
        <p:spPr bwMode="auto">
          <a:xfrm>
            <a:off x="4430713" y="1597025"/>
            <a:ext cx="4210050" cy="4371975"/>
          </a:xfrm>
          <a:prstGeom prst="rect">
            <a:avLst/>
          </a:prstGeom>
          <a:solidFill>
            <a:srgbClr val="993366"/>
          </a:solidFill>
          <a:ln w="9525">
            <a:solidFill>
              <a:srgbClr val="FFCC00"/>
            </a:solidFill>
            <a:miter lim="800000"/>
            <a:headEnd/>
            <a:tailEnd/>
          </a:ln>
        </p:spPr>
        <p:txBody>
          <a:bodyPr wrap="none">
            <a:spAutoFit/>
          </a:bodyPr>
          <a:lstStyle/>
          <a:p>
            <a:r>
              <a:rPr lang="en-US" altLang="zh-CN" sz="2800" b="1">
                <a:solidFill>
                  <a:schemeClr val="bg1"/>
                </a:solidFill>
                <a:latin typeface="Arial" pitchFamily="34" charset="0"/>
                <a:ea typeface="宋体" pitchFamily="2" charset="-122"/>
              </a:rPr>
              <a:t>int i;</a:t>
            </a:r>
          </a:p>
          <a:p>
            <a:r>
              <a:rPr lang="en-US" altLang="zh-CN" sz="2800" b="1">
                <a:solidFill>
                  <a:schemeClr val="bg1"/>
                </a:solidFill>
                <a:latin typeface="Arial" pitchFamily="34" charset="0"/>
                <a:ea typeface="宋体" pitchFamily="2" charset="-122"/>
              </a:rPr>
              <a:t>char s[80],*p;</a:t>
            </a:r>
          </a:p>
          <a:p>
            <a:r>
              <a:rPr lang="en-US" altLang="zh-CN" sz="2800" b="1">
                <a:solidFill>
                  <a:schemeClr val="bg1"/>
                </a:solidFill>
                <a:latin typeface="Arial" pitchFamily="34" charset="0"/>
                <a:ea typeface="宋体" pitchFamily="2" charset="-122"/>
              </a:rPr>
              <a:t>for(i=0;i&lt;79;i++)</a:t>
            </a:r>
          </a:p>
          <a:p>
            <a:r>
              <a:rPr lang="en-US" altLang="zh-CN" sz="2800" b="1">
                <a:solidFill>
                  <a:schemeClr val="bg1"/>
                </a:solidFill>
                <a:latin typeface="Arial" pitchFamily="34" charset="0"/>
                <a:ea typeface="宋体" pitchFamily="2" charset="-122"/>
              </a:rPr>
              <a:t>{</a:t>
            </a:r>
          </a:p>
          <a:p>
            <a:r>
              <a:rPr lang="en-US" altLang="zh-CN" sz="2800" b="1">
                <a:solidFill>
                  <a:schemeClr val="bg1"/>
                </a:solidFill>
                <a:latin typeface="Arial" pitchFamily="34" charset="0"/>
                <a:ea typeface="宋体" pitchFamily="2" charset="-122"/>
              </a:rPr>
              <a:t>  s[i]=getchar();</a:t>
            </a:r>
          </a:p>
          <a:p>
            <a:r>
              <a:rPr lang="en-US" altLang="zh-CN" sz="2800" b="1">
                <a:solidFill>
                  <a:schemeClr val="bg1"/>
                </a:solidFill>
                <a:latin typeface="Arial" pitchFamily="34" charset="0"/>
                <a:ea typeface="宋体" pitchFamily="2" charset="-122"/>
              </a:rPr>
              <a:t>  if (s[i]=='\n) break;</a:t>
            </a:r>
          </a:p>
          <a:p>
            <a:r>
              <a:rPr lang="en-US" altLang="zh-CN" sz="2800" b="1">
                <a:solidFill>
                  <a:schemeClr val="bg1"/>
                </a:solidFill>
                <a:latin typeface="Arial" pitchFamily="34" charset="0"/>
                <a:ea typeface="宋体" pitchFamily="2" charset="-122"/>
              </a:rPr>
              <a:t>}</a:t>
            </a:r>
          </a:p>
          <a:p>
            <a:r>
              <a:rPr lang="en-US" altLang="zh-CN" sz="2800" b="1">
                <a:solidFill>
                  <a:schemeClr val="bg1"/>
                </a:solidFill>
                <a:latin typeface="Arial" pitchFamily="34" charset="0"/>
                <a:ea typeface="宋体" pitchFamily="2" charset="-122"/>
              </a:rPr>
              <a:t>s[i]=</a:t>
            </a:r>
            <a:r>
              <a:rPr lang="en-US" altLang="zh-CN" sz="2800" b="1" u="sng">
                <a:solidFill>
                  <a:schemeClr val="bg1"/>
                </a:solidFill>
                <a:latin typeface="Arial" pitchFamily="34" charset="0"/>
                <a:ea typeface="宋体" pitchFamily="2" charset="-122"/>
              </a:rPr>
              <a:t>      </a:t>
            </a:r>
            <a:r>
              <a:rPr lang="en-US" altLang="zh-CN" sz="2800" b="1">
                <a:solidFill>
                  <a:schemeClr val="bg1"/>
                </a:solidFill>
                <a:latin typeface="Arial" pitchFamily="34" charset="0"/>
                <a:ea typeface="宋体" pitchFamily="2" charset="-122"/>
              </a:rPr>
              <a:t>;</a:t>
            </a:r>
          </a:p>
          <a:p>
            <a:r>
              <a:rPr lang="en-US" altLang="zh-CN" sz="2800" b="1">
                <a:solidFill>
                  <a:schemeClr val="bg1"/>
                </a:solidFill>
                <a:latin typeface="Arial" pitchFamily="34" charset="0"/>
                <a:ea typeface="宋体" pitchFamily="2" charset="-122"/>
              </a:rPr>
              <a:t>p=</a:t>
            </a:r>
            <a:r>
              <a:rPr lang="en-US" altLang="zh-CN" sz="2800" b="1" u="sng">
                <a:solidFill>
                  <a:schemeClr val="bg1"/>
                </a:solidFill>
                <a:latin typeface="Arial" pitchFamily="34" charset="0"/>
                <a:ea typeface="宋体" pitchFamily="2" charset="-122"/>
              </a:rPr>
              <a:t>      </a:t>
            </a:r>
            <a:r>
              <a:rPr lang="en-US" altLang="zh-CN" sz="2800" b="1">
                <a:solidFill>
                  <a:schemeClr val="bg1"/>
                </a:solidFill>
                <a:latin typeface="Arial" pitchFamily="34" charset="0"/>
                <a:ea typeface="宋体" pitchFamily="2" charset="-122"/>
              </a:rPr>
              <a:t>;</a:t>
            </a:r>
          </a:p>
          <a:p>
            <a:r>
              <a:rPr lang="en-US" altLang="zh-CN" sz="2800" b="1">
                <a:solidFill>
                  <a:schemeClr val="bg1"/>
                </a:solidFill>
                <a:latin typeface="Arial" pitchFamily="34" charset="0"/>
                <a:ea typeface="宋体" pitchFamily="2" charset="-122"/>
              </a:rPr>
              <a:t>while(*p) putchar(*p++);</a:t>
            </a:r>
          </a:p>
        </p:txBody>
      </p:sp>
      <p:sp>
        <p:nvSpPr>
          <p:cNvPr id="132102" name="Text Box 6"/>
          <p:cNvSpPr txBox="1">
            <a:spLocks noChangeArrowheads="1"/>
          </p:cNvSpPr>
          <p:nvPr/>
        </p:nvSpPr>
        <p:spPr bwMode="auto">
          <a:xfrm>
            <a:off x="376238" y="1000125"/>
            <a:ext cx="1708150" cy="457200"/>
          </a:xfrm>
          <a:prstGeom prst="rect">
            <a:avLst/>
          </a:prstGeom>
          <a:noFill/>
          <a:ln w="9525">
            <a:noFill/>
            <a:miter lim="800000"/>
            <a:headEnd/>
            <a:tailEnd/>
          </a:ln>
          <a:effectLst/>
        </p:spPr>
        <p:txBody>
          <a:bodyPr wrap="none">
            <a:spAutoFit/>
          </a:bodyPr>
          <a:lstStyle/>
          <a:p>
            <a:pPr>
              <a:defRPr/>
            </a:pPr>
            <a:r>
              <a:rPr lang="zh-CN" altLang="en-US">
                <a:solidFill>
                  <a:srgbClr val="990099"/>
                </a:solidFill>
                <a:effectLst>
                  <a:outerShdw blurRad="38100" dist="38100" dir="2700000" algn="tl">
                    <a:srgbClr val="C0C0C0"/>
                  </a:outerShdw>
                </a:effectLst>
                <a:latin typeface="Arial" charset="0"/>
              </a:rPr>
              <a:t>一、填空题</a:t>
            </a:r>
          </a:p>
        </p:txBody>
      </p:sp>
    </p:spTree>
  </p:cSld>
  <p:clrMapOvr>
    <a:masterClrMapping/>
  </p:clrMapOvr>
  <p:transition>
    <p:blinds dir="vert"/>
  </p:transition>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0" y="476250"/>
            <a:ext cx="9242425" cy="4473575"/>
          </a:xfrm>
          <a:prstGeom prst="rect">
            <a:avLst/>
          </a:prstGeom>
          <a:noFill/>
          <a:ln w="9525">
            <a:noFill/>
            <a:miter lim="800000"/>
            <a:headEnd/>
            <a:tailEnd/>
          </a:ln>
        </p:spPr>
        <p:txBody>
          <a:bodyPr wrap="none" anchor="ctr">
            <a:spAutoFit/>
          </a:bodyPr>
          <a:lstStyle/>
          <a:p>
            <a:r>
              <a:rPr lang="en-US" altLang="zh-CN">
                <a:latin typeface="Arial" pitchFamily="34" charset="0"/>
              </a:rPr>
              <a:t>2</a:t>
            </a:r>
            <a:r>
              <a:rPr lang="zh-CN" altLang="en-US">
                <a:latin typeface="Arial" pitchFamily="34" charset="0"/>
              </a:rPr>
              <a:t>、下面的函数是求两个整数之和，并通过形参传回结果。</a:t>
            </a:r>
            <a:br>
              <a:rPr lang="zh-CN" altLang="en-US">
                <a:latin typeface="Arial" pitchFamily="34" charset="0"/>
              </a:rPr>
            </a:br>
            <a:r>
              <a:rPr lang="fr-FR" altLang="zh-CN">
                <a:latin typeface="Arial" pitchFamily="34" charset="0"/>
              </a:rPr>
              <a:t>int add ( int x, int y, ① z)</a:t>
            </a:r>
            <a:br>
              <a:rPr lang="fr-FR" altLang="zh-CN">
                <a:latin typeface="Arial" pitchFamily="34" charset="0"/>
              </a:rPr>
            </a:br>
            <a:r>
              <a:rPr lang="fr-FR" altLang="zh-CN">
                <a:latin typeface="Arial" pitchFamily="34" charset="0"/>
              </a:rPr>
              <a:t>{ ② = x+y; }</a:t>
            </a:r>
          </a:p>
          <a:p>
            <a:endParaRPr lang="en-US" altLang="zh-CN">
              <a:latin typeface="Arial" pitchFamily="34" charset="0"/>
            </a:endParaRPr>
          </a:p>
          <a:p>
            <a:r>
              <a:rPr lang="en-US" altLang="zh-CN">
                <a:latin typeface="Arial" pitchFamily="34" charset="0"/>
              </a:rPr>
              <a:t>3</a:t>
            </a:r>
            <a:r>
              <a:rPr lang="zh-CN" altLang="en-US">
                <a:latin typeface="Arial" pitchFamily="34" charset="0"/>
              </a:rPr>
              <a:t>、</a:t>
            </a:r>
            <a:r>
              <a:rPr lang="en-US" altLang="zh-CN">
                <a:latin typeface="Arial" pitchFamily="34" charset="0"/>
              </a:rPr>
              <a:t>main()</a:t>
            </a:r>
          </a:p>
          <a:p>
            <a:r>
              <a:rPr lang="en-US" altLang="zh-CN">
                <a:latin typeface="Arial" pitchFamily="34" charset="0"/>
              </a:rPr>
              <a:t>{ int a[3][3]={1,2,3,4,5,6,7,8,9},*p;</a:t>
            </a:r>
          </a:p>
          <a:p>
            <a:r>
              <a:rPr lang="en-US" altLang="zh-CN">
                <a:latin typeface="Arial" pitchFamily="34" charset="0"/>
              </a:rPr>
              <a:t>  p= a[0]+2;                            /*</a:t>
            </a:r>
            <a:r>
              <a:rPr lang="zh-CN" altLang="en-US">
                <a:latin typeface="Arial" pitchFamily="34" charset="0"/>
              </a:rPr>
              <a:t>或</a:t>
            </a:r>
            <a:r>
              <a:rPr lang="en-US" altLang="zh-CN">
                <a:latin typeface="Arial" pitchFamily="34" charset="0"/>
              </a:rPr>
              <a:t>p=&amp;a[0][0]+2*/</a:t>
            </a:r>
          </a:p>
          <a:p>
            <a:r>
              <a:rPr lang="en-US" altLang="zh-CN">
                <a:latin typeface="Arial" pitchFamily="34" charset="0"/>
              </a:rPr>
              <a:t>  printf("%d\n",*p);</a:t>
            </a:r>
          </a:p>
          <a:p>
            <a:r>
              <a:rPr lang="en-US" altLang="zh-CN">
                <a:latin typeface="Arial" pitchFamily="34" charset="0"/>
              </a:rPr>
              <a:t>}</a:t>
            </a:r>
          </a:p>
          <a:p>
            <a:r>
              <a:rPr lang="zh-CN" altLang="en-US">
                <a:latin typeface="Arial" pitchFamily="34" charset="0"/>
              </a:rPr>
              <a:t>结果：</a:t>
            </a:r>
            <a:r>
              <a:rPr lang="en-US" altLang="zh-CN" u="sng">
                <a:latin typeface="Arial" pitchFamily="34" charset="0"/>
              </a:rPr>
              <a:t>(1)             </a:t>
            </a:r>
            <a:r>
              <a:rPr lang="zh-CN" altLang="en-US">
                <a:latin typeface="Arial" pitchFamily="34" charset="0"/>
              </a:rPr>
              <a:t>（若将</a:t>
            </a:r>
            <a:r>
              <a:rPr lang="en-US" altLang="zh-CN">
                <a:latin typeface="Arial" pitchFamily="34" charset="0"/>
              </a:rPr>
              <a:t>p= a[0]+2</a:t>
            </a:r>
            <a:r>
              <a:rPr lang="zh-CN" altLang="en-US">
                <a:latin typeface="Arial" pitchFamily="34" charset="0"/>
              </a:rPr>
              <a:t>改为</a:t>
            </a:r>
            <a:r>
              <a:rPr lang="en-US" altLang="zh-CN">
                <a:latin typeface="Arial" pitchFamily="34" charset="0"/>
              </a:rPr>
              <a:t>p= a+2</a:t>
            </a:r>
            <a:r>
              <a:rPr lang="zh-CN" altLang="en-US">
                <a:latin typeface="Arial" pitchFamily="34" charset="0"/>
              </a:rPr>
              <a:t>，结果为</a:t>
            </a:r>
            <a:r>
              <a:rPr lang="en-US" altLang="zh-CN">
                <a:latin typeface="Arial" pitchFamily="34" charset="0"/>
                <a:sym typeface="Wingdings" pitchFamily="2" charset="2"/>
              </a:rPr>
              <a:t>(2)</a:t>
            </a:r>
            <a:r>
              <a:rPr lang="en-US" altLang="zh-CN">
                <a:latin typeface="Arial" pitchFamily="34" charset="0"/>
              </a:rPr>
              <a:t>______</a:t>
            </a:r>
            <a:r>
              <a:rPr lang="zh-CN" altLang="en-US">
                <a:latin typeface="Arial" pitchFamily="34" charset="0"/>
              </a:rPr>
              <a:t>）</a:t>
            </a:r>
          </a:p>
          <a:p>
            <a:r>
              <a:rPr lang="zh-CN" altLang="en-US">
                <a:latin typeface="Arial" pitchFamily="34" charset="0"/>
              </a:rPr>
              <a:t>如果：</a:t>
            </a:r>
            <a:r>
              <a:rPr lang="en-US" altLang="zh-CN">
                <a:latin typeface="Arial" pitchFamily="34" charset="0"/>
              </a:rPr>
              <a:t>p=a</a:t>
            </a:r>
            <a:r>
              <a:rPr lang="zh-CN" altLang="en-US">
                <a:latin typeface="Arial" pitchFamily="34" charset="0"/>
              </a:rPr>
              <a:t>，输出语句中为*</a:t>
            </a:r>
            <a:r>
              <a:rPr lang="en-US" altLang="zh-CN">
                <a:latin typeface="Arial" pitchFamily="34" charset="0"/>
              </a:rPr>
              <a:t>(p+2)</a:t>
            </a:r>
            <a:r>
              <a:rPr lang="zh-CN" altLang="en-US">
                <a:latin typeface="Arial" pitchFamily="34" charset="0"/>
              </a:rPr>
              <a:t>呢？（结果： </a:t>
            </a:r>
            <a:r>
              <a:rPr lang="en-US" altLang="zh-CN">
                <a:sym typeface="Wingdings" pitchFamily="2" charset="2"/>
              </a:rPr>
              <a:t>(3)</a:t>
            </a:r>
            <a:r>
              <a:rPr lang="en-US" altLang="zh-CN"/>
              <a:t>______</a:t>
            </a:r>
            <a:r>
              <a:rPr lang="zh-CN" altLang="en-US"/>
              <a:t>）</a:t>
            </a:r>
            <a:endParaRPr lang="zh-CN" altLang="en-US">
              <a:latin typeface="Arial" pitchFamily="34" charset="0"/>
            </a:endParaRPr>
          </a:p>
          <a:p>
            <a:r>
              <a:rPr lang="zh-CN" altLang="en-US">
                <a:latin typeface="Arial" pitchFamily="34" charset="0"/>
              </a:rPr>
              <a:t>如果 输出语句中*</a:t>
            </a:r>
            <a:r>
              <a:rPr lang="en-US" altLang="zh-CN">
                <a:latin typeface="Arial" pitchFamily="34" charset="0"/>
              </a:rPr>
              <a:t>(a+2)</a:t>
            </a:r>
            <a:r>
              <a:rPr lang="zh-CN" altLang="en-US">
                <a:latin typeface="Arial" pitchFamily="34" charset="0"/>
              </a:rPr>
              <a:t>呢？（结果： </a:t>
            </a:r>
            <a:r>
              <a:rPr lang="en-US" altLang="zh-CN">
                <a:sym typeface="Wingdings" pitchFamily="2" charset="2"/>
              </a:rPr>
              <a:t>(4)</a:t>
            </a:r>
            <a:r>
              <a:rPr lang="en-US" altLang="zh-CN"/>
              <a:t>______</a:t>
            </a:r>
            <a:r>
              <a:rPr lang="zh-CN" altLang="en-US"/>
              <a:t>） </a:t>
            </a:r>
            <a:r>
              <a:rPr lang="zh-CN" altLang="en-US">
                <a:latin typeface="Arial" pitchFamily="34" charset="0"/>
              </a:rPr>
              <a:t>。</a:t>
            </a:r>
          </a:p>
        </p:txBody>
      </p:sp>
    </p:spTree>
  </p:cSld>
  <p:clrMapOvr>
    <a:masterClrMapping/>
  </p:clrMapOvr>
  <p:transition>
    <p:blinds dir="vert"/>
  </p:transition>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1127125" y="96838"/>
            <a:ext cx="7381875" cy="6664325"/>
          </a:xfrm>
          <a:prstGeom prst="rect">
            <a:avLst/>
          </a:prstGeom>
          <a:noFill/>
          <a:ln w="9525" algn="ctr">
            <a:noFill/>
            <a:miter lim="800000"/>
            <a:headEnd/>
            <a:tailEnd/>
          </a:ln>
        </p:spPr>
        <p:txBody>
          <a:bodyPr wrap="none" anchor="ctr">
            <a:spAutoFit/>
          </a:bodyPr>
          <a:lstStyle/>
          <a:p>
            <a:r>
              <a:rPr lang="en-US" altLang="zh-CN"/>
              <a:t>4</a:t>
            </a:r>
            <a:r>
              <a:rPr lang="zh-CN" altLang="en-US"/>
              <a:t>、</a:t>
            </a:r>
            <a:r>
              <a:rPr lang="zh-CN" altLang="en-US">
                <a:latin typeface="Arial" pitchFamily="34" charset="0"/>
              </a:rPr>
              <a:t>下面的程序实现从</a:t>
            </a:r>
            <a:r>
              <a:rPr lang="en-US" altLang="zh-CN">
                <a:latin typeface="Arial" pitchFamily="34" charset="0"/>
              </a:rPr>
              <a:t>10</a:t>
            </a:r>
            <a:r>
              <a:rPr lang="zh-CN" altLang="en-US">
                <a:latin typeface="Arial" pitchFamily="34" charset="0"/>
              </a:rPr>
              <a:t>个数中找出最大值和最小值。</a:t>
            </a:r>
            <a:br>
              <a:rPr lang="zh-CN" altLang="en-US">
                <a:latin typeface="Arial" pitchFamily="34" charset="0"/>
              </a:rPr>
            </a:br>
            <a:r>
              <a:rPr lang="en-US" altLang="zh-CN">
                <a:latin typeface="Arial" pitchFamily="34" charset="0"/>
              </a:rPr>
              <a:t>#include &lt;stdio.h&gt;</a:t>
            </a:r>
            <a:br>
              <a:rPr lang="en-US" altLang="zh-CN">
                <a:latin typeface="Arial" pitchFamily="34" charset="0"/>
              </a:rPr>
            </a:br>
            <a:r>
              <a:rPr lang="en-US" altLang="zh-CN">
                <a:latin typeface="Arial" pitchFamily="34" charset="0"/>
              </a:rPr>
              <a:t>int max, min;</a:t>
            </a:r>
            <a:br>
              <a:rPr lang="en-US" altLang="zh-CN">
                <a:latin typeface="Arial" pitchFamily="34" charset="0"/>
              </a:rPr>
            </a:br>
            <a:r>
              <a:rPr lang="en-US" altLang="zh-CN">
                <a:latin typeface="Arial" pitchFamily="34" charset="0"/>
              </a:rPr>
              <a:t>find_max_min (int *p, int n)</a:t>
            </a:r>
            <a:br>
              <a:rPr lang="en-US" altLang="zh-CN">
                <a:latin typeface="Arial" pitchFamily="34" charset="0"/>
              </a:rPr>
            </a:br>
            <a:r>
              <a:rPr lang="en-US" altLang="zh-CN">
                <a:latin typeface="Arial" pitchFamily="34" charset="0"/>
              </a:rPr>
              <a:t>{ int *q;</a:t>
            </a:r>
            <a:br>
              <a:rPr lang="en-US" altLang="zh-CN">
                <a:latin typeface="Arial" pitchFamily="34" charset="0"/>
              </a:rPr>
            </a:br>
            <a:r>
              <a:rPr lang="en-US" altLang="zh-CN">
                <a:latin typeface="Arial" pitchFamily="34" charset="0"/>
              </a:rPr>
              <a:t>max=min=*p;</a:t>
            </a:r>
            <a:br>
              <a:rPr lang="en-US" altLang="zh-CN">
                <a:latin typeface="Arial" pitchFamily="34" charset="0"/>
              </a:rPr>
            </a:br>
            <a:r>
              <a:rPr lang="en-US" altLang="zh-CN">
                <a:latin typeface="Arial" pitchFamily="34" charset="0"/>
              </a:rPr>
              <a:t>for (q= ① ; ② ; q++)</a:t>
            </a:r>
            <a:br>
              <a:rPr lang="en-US" altLang="zh-CN">
                <a:latin typeface="Arial" pitchFamily="34" charset="0"/>
              </a:rPr>
            </a:br>
            <a:r>
              <a:rPr lang="en-US" altLang="zh-CN">
                <a:latin typeface="Arial" pitchFamily="34" charset="0"/>
              </a:rPr>
              <a:t>if ( ③ ) max=*q;</a:t>
            </a:r>
            <a:br>
              <a:rPr lang="en-US" altLang="zh-CN">
                <a:latin typeface="Arial" pitchFamily="34" charset="0"/>
              </a:rPr>
            </a:br>
            <a:r>
              <a:rPr lang="en-US" altLang="zh-CN">
                <a:latin typeface="Arial" pitchFamily="34" charset="0"/>
              </a:rPr>
              <a:t>else if ( ④ ) min=*q;</a:t>
            </a:r>
            <a:br>
              <a:rPr lang="en-US" altLang="zh-CN">
                <a:latin typeface="Arial" pitchFamily="34" charset="0"/>
              </a:rPr>
            </a:br>
            <a:r>
              <a:rPr lang="en-US" altLang="zh-CN">
                <a:latin typeface="Arial" pitchFamily="34" charset="0"/>
              </a:rPr>
              <a:t>}</a:t>
            </a:r>
            <a:br>
              <a:rPr lang="en-US" altLang="zh-CN">
                <a:latin typeface="Arial" pitchFamily="34" charset="0"/>
              </a:rPr>
            </a:br>
            <a:r>
              <a:rPr lang="zh-CN" altLang="en-US">
                <a:latin typeface="Arial" pitchFamily="34" charset="0"/>
              </a:rPr>
              <a:t>　</a:t>
            </a:r>
            <a:r>
              <a:rPr lang="en-US" altLang="zh-CN">
                <a:latin typeface="Arial" pitchFamily="34" charset="0"/>
              </a:rPr>
              <a:t>main ( )</a:t>
            </a:r>
            <a:br>
              <a:rPr lang="en-US" altLang="zh-CN">
                <a:latin typeface="Arial" pitchFamily="34" charset="0"/>
              </a:rPr>
            </a:br>
            <a:r>
              <a:rPr lang="en-US" altLang="zh-CN">
                <a:latin typeface="Arial" pitchFamily="34" charset="0"/>
              </a:rPr>
              <a:t>{ int i, num[10];</a:t>
            </a:r>
            <a:br>
              <a:rPr lang="en-US" altLang="zh-CN">
                <a:latin typeface="Arial" pitchFamily="34" charset="0"/>
              </a:rPr>
            </a:br>
            <a:r>
              <a:rPr lang="en-US" altLang="zh-CN">
                <a:latin typeface="Arial" pitchFamily="34" charset="0"/>
              </a:rPr>
              <a:t>printf ("input 10 numbers:\n");</a:t>
            </a:r>
            <a:br>
              <a:rPr lang="en-US" altLang="zh-CN">
                <a:latin typeface="Arial" pitchFamily="34" charset="0"/>
              </a:rPr>
            </a:br>
            <a:r>
              <a:rPr lang="en-US" altLang="zh-CN">
                <a:latin typeface="Arial" pitchFamily="34" charset="0"/>
              </a:rPr>
              <a:t>for ( i=0; i&lt;10; i++ )</a:t>
            </a:r>
            <a:br>
              <a:rPr lang="en-US" altLang="zh-CN">
                <a:latin typeface="Arial" pitchFamily="34" charset="0"/>
              </a:rPr>
            </a:br>
            <a:r>
              <a:rPr lang="en-US" altLang="zh-CN">
                <a:latin typeface="Arial" pitchFamily="34" charset="0"/>
              </a:rPr>
              <a:t>scanf("%d", &amp;num[i]);</a:t>
            </a:r>
            <a:br>
              <a:rPr lang="en-US" altLang="zh-CN">
                <a:latin typeface="Arial" pitchFamily="34" charset="0"/>
              </a:rPr>
            </a:br>
            <a:r>
              <a:rPr lang="en-US" altLang="zh-CN">
                <a:latin typeface="Arial" pitchFamily="34" charset="0"/>
              </a:rPr>
              <a:t>find_max_min ( num, 10 );</a:t>
            </a:r>
            <a:br>
              <a:rPr lang="en-US" altLang="zh-CN">
                <a:latin typeface="Arial" pitchFamily="34" charset="0"/>
              </a:rPr>
            </a:br>
            <a:r>
              <a:rPr lang="en-US" altLang="zh-CN">
                <a:latin typeface="Arial" pitchFamily="34" charset="0"/>
              </a:rPr>
              <a:t>printf ("max=%d; min=%d\n", max, min);</a:t>
            </a:r>
            <a:br>
              <a:rPr lang="en-US" altLang="zh-CN">
                <a:latin typeface="Arial" pitchFamily="34" charset="0"/>
              </a:rPr>
            </a:br>
            <a:r>
              <a:rPr lang="en-US" altLang="zh-CN">
                <a:latin typeface="Arial" pitchFamily="34" charset="0"/>
              </a:rPr>
              <a:t>}</a:t>
            </a:r>
          </a:p>
        </p:txBody>
      </p:sp>
    </p:spTree>
  </p:cSld>
  <p:clrMapOvr>
    <a:masterClrMapping/>
  </p:clrMapOvr>
  <p:transition>
    <p:blinds dir="vert"/>
  </p:transition>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7"/>
          <p:cNvSpPr>
            <a:spLocks noGrp="1"/>
          </p:cNvSpPr>
          <p:nvPr>
            <p:ph idx="1"/>
          </p:nvPr>
        </p:nvSpPr>
        <p:spPr>
          <a:xfrm>
            <a:off x="0" y="0"/>
            <a:ext cx="9144000" cy="6858000"/>
          </a:xfrm>
        </p:spPr>
        <p:txBody>
          <a:bodyPr/>
          <a:lstStyle/>
          <a:p>
            <a:pPr>
              <a:buFont typeface="Wingdings 2" pitchFamily="18" charset="2"/>
              <a:buNone/>
            </a:pPr>
            <a:r>
              <a:rPr lang="en-US" altLang="zh-CN" sz="2400" smtClean="0"/>
              <a:t>5</a:t>
            </a:r>
            <a:r>
              <a:rPr lang="zh-CN" altLang="en-US" sz="2400" smtClean="0"/>
              <a:t>、</a:t>
            </a:r>
            <a:r>
              <a:rPr lang="zh-CN" sz="2400" smtClean="0"/>
              <a:t>已知</a:t>
            </a:r>
            <a:r>
              <a:rPr lang="en-US" sz="2400" smtClean="0"/>
              <a:t> </a:t>
            </a:r>
            <a:r>
              <a:rPr lang="en-US" altLang="zh-CN" sz="2400" smtClean="0"/>
              <a:t>int a[3][4]</a:t>
            </a:r>
            <a:r>
              <a:rPr lang="zh-CN" sz="2400" smtClean="0"/>
              <a:t>，</a:t>
            </a:r>
            <a:r>
              <a:rPr lang="en-US" sz="2400" smtClean="0"/>
              <a:t>*</a:t>
            </a:r>
            <a:r>
              <a:rPr lang="en-US" altLang="zh-CN" sz="2400" smtClean="0"/>
              <a:t>p=a</a:t>
            </a:r>
            <a:r>
              <a:rPr lang="zh-CN" sz="2400" smtClean="0"/>
              <a:t>；</a:t>
            </a:r>
            <a:r>
              <a:rPr lang="en-US" altLang="zh-CN" sz="2400" smtClean="0"/>
              <a:t>p+=6</a:t>
            </a:r>
            <a:r>
              <a:rPr lang="zh-CN" sz="2400" smtClean="0"/>
              <a:t>；那么与</a:t>
            </a:r>
            <a:r>
              <a:rPr lang="en-US" sz="2400" smtClean="0"/>
              <a:t> *</a:t>
            </a:r>
            <a:r>
              <a:rPr lang="en-US" altLang="zh-CN" sz="2400" smtClean="0"/>
              <a:t>p</a:t>
            </a:r>
            <a:r>
              <a:rPr lang="zh-CN" sz="2400" smtClean="0"/>
              <a:t>的值相同的是</a:t>
            </a:r>
            <a:r>
              <a:rPr lang="en-US" altLang="zh-CN" sz="2400" smtClean="0"/>
              <a:t>_____</a:t>
            </a:r>
            <a:r>
              <a:rPr lang="zh-CN" sz="2400" smtClean="0"/>
              <a:t>。</a:t>
            </a:r>
            <a:r>
              <a:rPr lang="en-US" sz="2400" smtClean="0"/>
              <a:t/>
            </a:r>
            <a:br>
              <a:rPr lang="en-US" sz="2400" smtClean="0"/>
            </a:br>
            <a:r>
              <a:rPr lang="en-US" altLang="zh-CN" sz="2400" smtClean="0"/>
              <a:t>A) *(a+6)     B) *(&amp;a[0]+6)    C) *(a[1]+=2)     D)*(&amp;a[0][0]+6)</a:t>
            </a:r>
          </a:p>
          <a:p>
            <a:pPr>
              <a:buFont typeface="Wingdings 2" pitchFamily="18" charset="2"/>
              <a:buNone/>
            </a:pPr>
            <a:r>
              <a:rPr lang="en-US" altLang="zh-CN" sz="2400" smtClean="0"/>
              <a:t>6</a:t>
            </a:r>
            <a:r>
              <a:rPr lang="zh-CN" altLang="en-US" sz="2400" smtClean="0"/>
              <a:t>、若有定义</a:t>
            </a:r>
            <a:r>
              <a:rPr lang="en-US" altLang="zh-CN" sz="2400" smtClean="0"/>
              <a:t>char s[10]</a:t>
            </a:r>
            <a:r>
              <a:rPr lang="zh-CN" altLang="en-US" sz="2400" smtClean="0"/>
              <a:t>，则下面表达式中不表示</a:t>
            </a:r>
            <a:r>
              <a:rPr lang="en-US" altLang="zh-CN" sz="2400" smtClean="0"/>
              <a:t>s[1]</a:t>
            </a:r>
            <a:r>
              <a:rPr lang="zh-CN" altLang="en-US" sz="2400" smtClean="0"/>
              <a:t>的地址是</a:t>
            </a:r>
            <a:r>
              <a:rPr lang="en-US" altLang="zh-CN" sz="2400" smtClean="0"/>
              <a:t>___</a:t>
            </a:r>
            <a:r>
              <a:rPr lang="zh-CN" altLang="en-US" sz="2400" smtClean="0"/>
              <a:t>。</a:t>
            </a:r>
            <a:endParaRPr lang="en-US" altLang="zh-CN" sz="2400" smtClean="0"/>
          </a:p>
          <a:p>
            <a:pPr>
              <a:buFont typeface="Wingdings 2" pitchFamily="18" charset="2"/>
              <a:buNone/>
            </a:pPr>
            <a:r>
              <a:rPr lang="en-US" altLang="zh-CN" sz="2400" smtClean="0"/>
              <a:t>    A)s+1   B) s++   C) &amp;s[0]+1   D) &amp;s[1]</a:t>
            </a:r>
          </a:p>
          <a:p>
            <a:pPr>
              <a:buFont typeface="Wingdings 2" pitchFamily="18" charset="2"/>
              <a:buNone/>
            </a:pPr>
            <a:r>
              <a:rPr lang="en-US" altLang="zh-CN" sz="2400" smtClean="0"/>
              <a:t>7</a:t>
            </a:r>
            <a:r>
              <a:rPr lang="zh-CN" altLang="en-US" sz="2400" smtClean="0"/>
              <a:t>、以下程序的运行结果是</a:t>
            </a:r>
            <a:r>
              <a:rPr lang="en-US" altLang="zh-CN" sz="2400" smtClean="0"/>
              <a:t>_____</a:t>
            </a:r>
            <a:r>
              <a:rPr lang="zh-CN" altLang="en-US" sz="2400" smtClean="0"/>
              <a:t>。</a:t>
            </a:r>
            <a:endParaRPr lang="en-US" altLang="zh-CN" sz="2400" smtClean="0"/>
          </a:p>
          <a:p>
            <a:pPr>
              <a:buFont typeface="Wingdings 2" pitchFamily="18" charset="2"/>
              <a:buNone/>
            </a:pPr>
            <a:r>
              <a:rPr lang="en-US" altLang="zh-CN" sz="2400" smtClean="0"/>
              <a:t>    #include&lt;stdio.h&gt;</a:t>
            </a:r>
          </a:p>
          <a:p>
            <a:pPr>
              <a:buFont typeface="Wingdings 2" pitchFamily="18" charset="2"/>
              <a:buNone/>
            </a:pPr>
            <a:r>
              <a:rPr lang="en-US" altLang="zh-CN" sz="2400" smtClean="0"/>
              <a:t>    main()</a:t>
            </a:r>
          </a:p>
          <a:p>
            <a:pPr>
              <a:buFont typeface="Wingdings 2" pitchFamily="18" charset="2"/>
              <a:buNone/>
            </a:pPr>
            <a:r>
              <a:rPr lang="en-US" altLang="zh-CN" sz="2400" smtClean="0"/>
              <a:t>   {  char   *s=“\t\1234\09abc”;</a:t>
            </a:r>
          </a:p>
          <a:p>
            <a:pPr>
              <a:buFont typeface="Wingdings 2" pitchFamily="18" charset="2"/>
              <a:buNone/>
            </a:pPr>
            <a:r>
              <a:rPr lang="en-US" altLang="zh-CN" sz="2400" smtClean="0"/>
              <a:t>      for(   ;*s!=‘\0’;s++)</a:t>
            </a:r>
          </a:p>
          <a:p>
            <a:pPr>
              <a:buFont typeface="Wingdings 2" pitchFamily="18" charset="2"/>
              <a:buNone/>
            </a:pPr>
            <a:r>
              <a:rPr lang="en-US" altLang="zh-CN" sz="2400" smtClean="0"/>
              <a:t>          putchar(‘#’);</a:t>
            </a:r>
          </a:p>
          <a:p>
            <a:pPr>
              <a:buFont typeface="Wingdings 2" pitchFamily="18" charset="2"/>
              <a:buNone/>
            </a:pPr>
            <a:r>
              <a:rPr lang="en-US" altLang="zh-CN" sz="2400" smtClean="0"/>
              <a:t>   }</a:t>
            </a:r>
          </a:p>
          <a:p>
            <a:pPr>
              <a:buFont typeface="Wingdings 2" pitchFamily="18" charset="2"/>
              <a:buNone/>
            </a:pPr>
            <a:r>
              <a:rPr lang="en-US" altLang="zh-CN" sz="2400" smtClean="0"/>
              <a:t>   A) #             B)####            C)#####                 D)###</a:t>
            </a:r>
          </a:p>
          <a:p>
            <a:pPr>
              <a:buFont typeface="Wingdings 2" pitchFamily="18" charset="2"/>
              <a:buNone/>
            </a:pPr>
            <a:r>
              <a:rPr lang="en-US" altLang="zh-CN" sz="2400" smtClean="0"/>
              <a:t>8</a:t>
            </a:r>
            <a:r>
              <a:rPr lang="zh-CN" altLang="en-US" sz="2400" smtClean="0"/>
              <a:t>、若有定义，</a:t>
            </a:r>
            <a:r>
              <a:rPr lang="en-US" altLang="zh-CN" sz="2400" smtClean="0"/>
              <a:t>int a[2][3]</a:t>
            </a:r>
            <a:r>
              <a:rPr lang="zh-CN" altLang="en-US" sz="2400" smtClean="0"/>
              <a:t>，则对</a:t>
            </a:r>
            <a:r>
              <a:rPr lang="en-US" altLang="zh-CN" sz="2400" smtClean="0"/>
              <a:t>a</a:t>
            </a:r>
            <a:r>
              <a:rPr lang="zh-CN" altLang="en-US" sz="2400" smtClean="0"/>
              <a:t>数组的第</a:t>
            </a:r>
            <a:r>
              <a:rPr lang="en-US" altLang="zh-CN" sz="2400" smtClean="0"/>
              <a:t>i</a:t>
            </a:r>
            <a:r>
              <a:rPr lang="zh-CN" altLang="en-US" sz="2400" smtClean="0"/>
              <a:t>行第</a:t>
            </a:r>
            <a:r>
              <a:rPr lang="en-US" altLang="zh-CN" sz="2400" smtClean="0"/>
              <a:t>j</a:t>
            </a:r>
            <a:r>
              <a:rPr lang="zh-CN" altLang="en-US" sz="2400" smtClean="0"/>
              <a:t>列（假设</a:t>
            </a:r>
            <a:r>
              <a:rPr lang="en-US" altLang="zh-CN" sz="2400" smtClean="0"/>
              <a:t>I,j</a:t>
            </a:r>
            <a:r>
              <a:rPr lang="zh-CN" altLang="en-US" sz="2400" smtClean="0"/>
              <a:t>已正确说明并赋值）元素地址正确的引用为</a:t>
            </a:r>
            <a:r>
              <a:rPr lang="en-US" altLang="zh-CN" sz="2400" smtClean="0"/>
              <a:t>_________</a:t>
            </a:r>
            <a:r>
              <a:rPr lang="zh-CN" altLang="en-US" sz="2400" smtClean="0"/>
              <a:t>。</a:t>
            </a:r>
            <a:endParaRPr lang="en-US" altLang="zh-CN" sz="2400" smtClean="0"/>
          </a:p>
          <a:p>
            <a:pPr>
              <a:buFont typeface="Wingdings 2" pitchFamily="18" charset="2"/>
              <a:buNone/>
            </a:pPr>
            <a:r>
              <a:rPr lang="en-US" altLang="zh-CN" sz="2400" smtClean="0"/>
              <a:t>    A)  *(a[i]+j)         B) (a+i)        C)*(a+i)       D) a[i]+j</a:t>
            </a:r>
          </a:p>
          <a:p>
            <a:pPr>
              <a:buFont typeface="Wingdings 2" pitchFamily="18" charset="2"/>
              <a:buNone/>
            </a:pPr>
            <a:endParaRPr lang="zh-CN" altLang="zh-CN" sz="2400" smtClean="0"/>
          </a:p>
          <a:p>
            <a:endParaRPr lang="zh-CN" altLang="en-US" smtClean="0"/>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539750" y="260350"/>
            <a:ext cx="8147050" cy="882650"/>
          </a:xfrm>
          <a:prstGeom prst="rect">
            <a:avLst/>
          </a:prstGeom>
          <a:noFill/>
          <a:ln w="9525">
            <a:noFill/>
            <a:miter lim="800000"/>
            <a:headEnd/>
            <a:tailEnd/>
          </a:ln>
        </p:spPr>
        <p:txBody>
          <a:bodyPr lIns="92075" tIns="46038" rIns="92075" bIns="46038" anchor="ctr"/>
          <a:lstStyle/>
          <a:p>
            <a:r>
              <a:rPr lang="en-US" altLang="zh-CN" sz="3600">
                <a:solidFill>
                  <a:srgbClr val="FFFF00"/>
                </a:solidFill>
                <a:ea typeface="黑体" pitchFamily="2" charset="-122"/>
              </a:rPr>
              <a:t>                      </a:t>
            </a:r>
            <a:r>
              <a:rPr lang="zh-CN" altLang="en-US" sz="3600">
                <a:solidFill>
                  <a:srgbClr val="FFFF00"/>
                </a:solidFill>
                <a:ea typeface="黑体" pitchFamily="2" charset="-122"/>
              </a:rPr>
              <a:t>小   结</a:t>
            </a:r>
            <a:br>
              <a:rPr lang="zh-CN" altLang="en-US" sz="3600">
                <a:solidFill>
                  <a:srgbClr val="FFFF00"/>
                </a:solidFill>
                <a:ea typeface="黑体" pitchFamily="2" charset="-122"/>
              </a:rPr>
            </a:br>
            <a:r>
              <a:rPr lang="en-US" altLang="zh-CN" sz="3200">
                <a:solidFill>
                  <a:schemeClr val="tx2"/>
                </a:solidFill>
                <a:latin typeface="楷体_GB2312" pitchFamily="49" charset="-122"/>
                <a:ea typeface="楷体_GB2312" pitchFamily="49" charset="-122"/>
              </a:rPr>
              <a:t>2</a:t>
            </a:r>
            <a:r>
              <a:rPr lang="zh-CN" altLang="en-US" sz="3200">
                <a:solidFill>
                  <a:schemeClr val="tx2"/>
                </a:solidFill>
                <a:latin typeface="楷体_GB2312" pitchFamily="49" charset="-122"/>
                <a:ea typeface="楷体_GB2312" pitchFamily="49" charset="-122"/>
              </a:rPr>
              <a:t>、</a:t>
            </a:r>
            <a:r>
              <a:rPr lang="en-US" altLang="zh-CN" sz="3200">
                <a:solidFill>
                  <a:schemeClr val="tx2"/>
                </a:solidFill>
                <a:latin typeface="楷体_GB2312" pitchFamily="49" charset="-122"/>
                <a:ea typeface="楷体_GB2312" pitchFamily="49" charset="-122"/>
              </a:rPr>
              <a:t>C</a:t>
            </a:r>
            <a:r>
              <a:rPr lang="zh-CN" altLang="en-US" sz="3200">
                <a:solidFill>
                  <a:schemeClr val="tx2"/>
                </a:solidFill>
                <a:latin typeface="楷体_GB2312" pitchFamily="49" charset="-122"/>
                <a:ea typeface="楷体_GB2312" pitchFamily="49" charset="-122"/>
              </a:rPr>
              <a:t>语言程序的基本特点</a:t>
            </a:r>
          </a:p>
        </p:txBody>
      </p:sp>
      <p:sp>
        <p:nvSpPr>
          <p:cNvPr id="326661" name="Rectangle 5"/>
          <p:cNvSpPr>
            <a:spLocks noChangeArrowheads="1"/>
          </p:cNvSpPr>
          <p:nvPr/>
        </p:nvSpPr>
        <p:spPr bwMode="auto">
          <a:xfrm>
            <a:off x="381000" y="1295400"/>
            <a:ext cx="8229600" cy="5257800"/>
          </a:xfrm>
          <a:prstGeom prst="rect">
            <a:avLst/>
          </a:prstGeom>
          <a:noFill/>
          <a:ln w="9525">
            <a:noFill/>
            <a:miter lim="800000"/>
            <a:headEnd/>
            <a:tailEnd/>
          </a:ln>
        </p:spPr>
        <p:txBody>
          <a:bodyPr/>
          <a:lstStyle/>
          <a:p>
            <a:pPr marL="342900" indent="-342900">
              <a:spcBef>
                <a:spcPct val="20000"/>
              </a:spcBef>
              <a:buClr>
                <a:srgbClr val="FF0066"/>
              </a:buClr>
              <a:buFont typeface="Wingdings" pitchFamily="2" charset="2"/>
              <a:buChar char="Ø"/>
            </a:pPr>
            <a:r>
              <a:rPr lang="en-US" altLang="zh-CN" sz="2400">
                <a:ea typeface="华文细黑" pitchFamily="2" charset="-122"/>
              </a:rPr>
              <a:t>C</a:t>
            </a:r>
            <a:r>
              <a:rPr lang="zh-CN" altLang="en-US" sz="2400">
                <a:ea typeface="华文细黑" pitchFamily="2" charset="-122"/>
              </a:rPr>
              <a:t>语言是一种函数式语言，其程序基本组成是函数</a:t>
            </a:r>
          </a:p>
          <a:p>
            <a:pPr marL="342900" indent="-342900">
              <a:spcBef>
                <a:spcPct val="20000"/>
              </a:spcBef>
              <a:buClr>
                <a:srgbClr val="FF0066"/>
              </a:buClr>
              <a:buFont typeface="Wingdings" pitchFamily="2" charset="2"/>
              <a:buChar char="Ø"/>
            </a:pPr>
            <a:r>
              <a:rPr lang="zh-CN" altLang="en-US" sz="2400">
                <a:ea typeface="华文细黑" pitchFamily="2" charset="-122"/>
              </a:rPr>
              <a:t>每个</a:t>
            </a:r>
            <a:r>
              <a:rPr lang="en-US" altLang="zh-CN" sz="2400">
                <a:ea typeface="华文细黑" pitchFamily="2" charset="-122"/>
              </a:rPr>
              <a:t>C</a:t>
            </a:r>
            <a:r>
              <a:rPr lang="zh-CN" altLang="en-US" sz="2400">
                <a:ea typeface="华文细黑" pitchFamily="2" charset="-122"/>
              </a:rPr>
              <a:t>程序必须有一个、也只能有一个主函数</a:t>
            </a:r>
            <a:r>
              <a:rPr lang="en-US" altLang="zh-CN" sz="2400">
                <a:solidFill>
                  <a:srgbClr val="66FF66"/>
                </a:solidFill>
                <a:latin typeface="Arial" charset="0"/>
                <a:ea typeface="华文细黑" pitchFamily="2" charset="-122"/>
              </a:rPr>
              <a:t>main</a:t>
            </a:r>
          </a:p>
          <a:p>
            <a:pPr marL="342900" indent="-342900">
              <a:spcBef>
                <a:spcPct val="20000"/>
              </a:spcBef>
              <a:buClr>
                <a:srgbClr val="FF0066"/>
              </a:buClr>
              <a:buFont typeface="Wingdings" pitchFamily="2" charset="2"/>
              <a:buChar char="Ø"/>
            </a:pPr>
            <a:r>
              <a:rPr lang="zh-CN" altLang="en-US" sz="2400">
                <a:ea typeface="华文细黑" pitchFamily="2" charset="-122"/>
              </a:rPr>
              <a:t>不管主函数在程序中的位置如何，程序执行总是从主函数开始</a:t>
            </a:r>
          </a:p>
          <a:p>
            <a:pPr marL="342900" indent="-342900">
              <a:spcBef>
                <a:spcPct val="20000"/>
              </a:spcBef>
              <a:buClr>
                <a:srgbClr val="FF0066"/>
              </a:buClr>
              <a:buFont typeface="Wingdings" pitchFamily="2" charset="2"/>
              <a:buChar char="Ø"/>
            </a:pPr>
            <a:r>
              <a:rPr lang="zh-CN" altLang="en-US" sz="2400">
                <a:ea typeface="华文细黑" pitchFamily="2" charset="-122"/>
              </a:rPr>
              <a:t>所有变量必须先定义（规定数据类型）后使用</a:t>
            </a:r>
          </a:p>
          <a:p>
            <a:pPr marL="342900" indent="-342900">
              <a:spcBef>
                <a:spcPct val="20000"/>
              </a:spcBef>
              <a:buClr>
                <a:srgbClr val="FF0066"/>
              </a:buClr>
              <a:buFont typeface="Wingdings" pitchFamily="2" charset="2"/>
              <a:buChar char="Ø"/>
            </a:pPr>
            <a:r>
              <a:rPr lang="zh-CN" altLang="en-US" sz="2400">
                <a:ea typeface="华文细黑" pitchFamily="2" charset="-122"/>
              </a:rPr>
              <a:t>每个语句必须用分号</a:t>
            </a:r>
            <a:r>
              <a:rPr lang="zh-CN" altLang="en-US" sz="2400">
                <a:latin typeface="Arial" charset="0"/>
                <a:ea typeface="华文细黑" pitchFamily="2" charset="-122"/>
              </a:rPr>
              <a:t>“</a:t>
            </a:r>
            <a:r>
              <a:rPr lang="en-US" altLang="zh-CN" sz="2400" b="1">
                <a:solidFill>
                  <a:srgbClr val="66FF66"/>
                </a:solidFill>
                <a:ea typeface="华文细黑" pitchFamily="2" charset="-122"/>
              </a:rPr>
              <a:t>;</a:t>
            </a:r>
            <a:r>
              <a:rPr lang="en-US" altLang="zh-CN" sz="2400">
                <a:latin typeface="Arial" charset="0"/>
                <a:ea typeface="华文细黑" pitchFamily="2" charset="-122"/>
              </a:rPr>
              <a:t>”</a:t>
            </a:r>
            <a:r>
              <a:rPr lang="zh-CN" altLang="en-US" sz="2400">
                <a:ea typeface="华文细黑" pitchFamily="2" charset="-122"/>
              </a:rPr>
              <a:t>结束（注意是</a:t>
            </a:r>
            <a:r>
              <a:rPr lang="zh-CN" altLang="en-US" sz="2400">
                <a:latin typeface="Arial" charset="0"/>
                <a:ea typeface="华文细黑" pitchFamily="2" charset="-122"/>
              </a:rPr>
              <a:t>“</a:t>
            </a:r>
            <a:r>
              <a:rPr lang="zh-CN" altLang="en-US" sz="2400">
                <a:ea typeface="华文细黑" pitchFamily="2" charset="-122"/>
              </a:rPr>
              <a:t>每个语句</a:t>
            </a:r>
            <a:r>
              <a:rPr lang="zh-CN" altLang="en-US" sz="2400">
                <a:latin typeface="Arial" charset="0"/>
                <a:ea typeface="华文细黑" pitchFamily="2" charset="-122"/>
              </a:rPr>
              <a:t>”</a:t>
            </a:r>
            <a:r>
              <a:rPr lang="zh-CN" altLang="en-US" sz="2400">
                <a:ea typeface="华文细黑" pitchFamily="2" charset="-122"/>
              </a:rPr>
              <a:t>而不</a:t>
            </a:r>
            <a:r>
              <a:rPr lang="zh-CN" altLang="en-US" sz="2400">
                <a:latin typeface="Arial" charset="0"/>
                <a:ea typeface="华文细黑" pitchFamily="2" charset="-122"/>
              </a:rPr>
              <a:t>“</a:t>
            </a:r>
            <a:r>
              <a:rPr lang="zh-CN" altLang="en-US" sz="2400">
                <a:ea typeface="华文细黑" pitchFamily="2" charset="-122"/>
              </a:rPr>
              <a:t>每行语句</a:t>
            </a:r>
            <a:r>
              <a:rPr lang="zh-CN" altLang="en-US" sz="2400">
                <a:latin typeface="Arial" charset="0"/>
                <a:ea typeface="华文细黑" pitchFamily="2" charset="-122"/>
              </a:rPr>
              <a:t>”</a:t>
            </a:r>
            <a:r>
              <a:rPr lang="zh-CN" altLang="en-US" sz="2400">
                <a:ea typeface="华文细黑" pitchFamily="2" charset="-122"/>
              </a:rPr>
              <a:t>）</a:t>
            </a:r>
          </a:p>
          <a:p>
            <a:pPr marL="342900" indent="-342900">
              <a:spcBef>
                <a:spcPct val="20000"/>
              </a:spcBef>
              <a:buClr>
                <a:srgbClr val="FF0066"/>
              </a:buClr>
              <a:buFont typeface="Wingdings" pitchFamily="2" charset="2"/>
              <a:buChar char="Ø"/>
            </a:pPr>
            <a:r>
              <a:rPr lang="zh-CN" altLang="en-US" sz="2400">
                <a:ea typeface="华文细黑" pitchFamily="2" charset="-122"/>
              </a:rPr>
              <a:t>编译预处理命令不是语句（行末不能用分号结束）</a:t>
            </a:r>
          </a:p>
          <a:p>
            <a:pPr marL="342900" indent="-342900">
              <a:spcBef>
                <a:spcPct val="20000"/>
              </a:spcBef>
              <a:buClr>
                <a:srgbClr val="FF0066"/>
              </a:buClr>
              <a:buFont typeface="Wingdings" pitchFamily="2" charset="2"/>
              <a:buChar char="Ø"/>
            </a:pPr>
            <a:r>
              <a:rPr lang="en-US" altLang="zh-CN" sz="2400">
                <a:ea typeface="华文细黑" pitchFamily="2" charset="-122"/>
              </a:rPr>
              <a:t>C</a:t>
            </a:r>
            <a:r>
              <a:rPr lang="zh-CN" altLang="en-US" sz="2400">
                <a:ea typeface="华文细黑" pitchFamily="2" charset="-122"/>
              </a:rPr>
              <a:t>语言本身没有输入</a:t>
            </a:r>
            <a:r>
              <a:rPr lang="en-US" altLang="zh-CN" sz="2400">
                <a:ea typeface="华文细黑" pitchFamily="2" charset="-122"/>
              </a:rPr>
              <a:t>/</a:t>
            </a:r>
            <a:r>
              <a:rPr lang="zh-CN" altLang="en-US" sz="2400">
                <a:ea typeface="华文细黑" pitchFamily="2" charset="-122"/>
              </a:rPr>
              <a:t>输出语句，其输入</a:t>
            </a:r>
            <a:r>
              <a:rPr lang="en-US" altLang="zh-CN" sz="2400">
                <a:ea typeface="华文细黑" pitchFamily="2" charset="-122"/>
              </a:rPr>
              <a:t>/</a:t>
            </a:r>
            <a:r>
              <a:rPr lang="zh-CN" altLang="en-US" sz="2400">
                <a:ea typeface="华文细黑" pitchFamily="2" charset="-122"/>
              </a:rPr>
              <a:t>输出功能须通过调用标准函数来实现</a:t>
            </a:r>
          </a:p>
          <a:p>
            <a:pPr marL="342900" indent="-342900">
              <a:spcBef>
                <a:spcPct val="20000"/>
              </a:spcBef>
              <a:buClr>
                <a:srgbClr val="FF0066"/>
              </a:buClr>
              <a:buFont typeface="Wingdings" pitchFamily="2" charset="2"/>
              <a:buChar char="Ø"/>
            </a:pPr>
            <a:r>
              <a:rPr lang="zh-CN" altLang="en-US" sz="2400">
                <a:ea typeface="华文细黑" pitchFamily="2" charset="-122"/>
              </a:rPr>
              <a:t>使用系统提供的标准库函数或其他文件提供的现成函数时，必须使用</a:t>
            </a:r>
            <a:r>
              <a:rPr lang="zh-CN" altLang="en-US" sz="2400">
                <a:latin typeface="Arial" charset="0"/>
                <a:ea typeface="华文细黑" pitchFamily="2" charset="-122"/>
              </a:rPr>
              <a:t>“</a:t>
            </a:r>
            <a:r>
              <a:rPr lang="zh-CN" altLang="en-US" sz="2400">
                <a:ea typeface="华文细黑" pitchFamily="2" charset="-122"/>
              </a:rPr>
              <a:t>文件包含</a:t>
            </a:r>
            <a:r>
              <a:rPr lang="zh-CN" altLang="en-US" sz="2400">
                <a:latin typeface="Arial" charset="0"/>
                <a:ea typeface="华文细黑" pitchFamily="2" charset="-122"/>
              </a:rPr>
              <a:t>”</a:t>
            </a:r>
            <a:r>
              <a:rPr lang="zh-CN" altLang="en-US" sz="2400">
                <a:ea typeface="华文细黑" pitchFamily="2" charset="-122"/>
              </a:rPr>
              <a:t>（除了</a:t>
            </a:r>
            <a:r>
              <a:rPr lang="en-US" altLang="zh-CN" sz="2400">
                <a:latin typeface="Arial" charset="0"/>
                <a:ea typeface="华文细黑" pitchFamily="2" charset="-122"/>
              </a:rPr>
              <a:t>printf</a:t>
            </a:r>
            <a:r>
              <a:rPr lang="zh-CN" altLang="en-US" sz="2400">
                <a:latin typeface="Arial" charset="0"/>
                <a:ea typeface="华文细黑" pitchFamily="2" charset="-122"/>
              </a:rPr>
              <a:t>和</a:t>
            </a:r>
            <a:r>
              <a:rPr lang="en-US" altLang="zh-CN" sz="2400">
                <a:latin typeface="Arial" charset="0"/>
                <a:ea typeface="华文细黑" pitchFamily="2" charset="-122"/>
              </a:rPr>
              <a:t>scanf</a:t>
            </a:r>
            <a:r>
              <a:rPr lang="zh-CN" altLang="en-US" sz="2400">
                <a:ea typeface="华文细黑" pitchFamily="2" charset="-122"/>
              </a:rPr>
              <a:t>语句）。</a:t>
            </a:r>
          </a:p>
          <a:p>
            <a:pPr marL="342900" indent="-342900">
              <a:spcBef>
                <a:spcPct val="20000"/>
              </a:spcBef>
              <a:buClr>
                <a:schemeClr val="hlink"/>
              </a:buClr>
            </a:pPr>
            <a:endParaRPr lang="en-US" altLang="zh-CN" sz="2800"/>
          </a:p>
        </p:txBody>
      </p:sp>
      <p:sp>
        <p:nvSpPr>
          <p:cNvPr id="6" name="日期占位符 5"/>
          <p:cNvSpPr>
            <a:spLocks noGrp="1"/>
          </p:cNvSpPr>
          <p:nvPr>
            <p:ph type="dt" sz="half" idx="10"/>
          </p:nvPr>
        </p:nvSpPr>
        <p:spPr/>
        <p:txBody>
          <a:bodyPr/>
          <a:lstStyle/>
          <a:p>
            <a:pPr>
              <a:defRPr/>
            </a:pPr>
            <a:fld id="{8C86EBA3-2E74-4B2E-938C-06F063576730}"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39</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26661">
                                            <p:txEl>
                                              <p:pRg st="0" end="0"/>
                                            </p:txEl>
                                          </p:spTgt>
                                        </p:tgtEl>
                                        <p:attrNameLst>
                                          <p:attrName>style.visibility</p:attrName>
                                        </p:attrNameLst>
                                      </p:cBhvr>
                                      <p:to>
                                        <p:strVal val="visible"/>
                                      </p:to>
                                    </p:set>
                                    <p:anim calcmode="lin" valueType="num">
                                      <p:cBhvr>
                                        <p:cTn id="7" dur="500" fill="hold"/>
                                        <p:tgtEl>
                                          <p:spTgt spid="32666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666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26661">
                                            <p:txEl>
                                              <p:pRg st="1" end="1"/>
                                            </p:txEl>
                                          </p:spTgt>
                                        </p:tgtEl>
                                        <p:attrNameLst>
                                          <p:attrName>style.visibility</p:attrName>
                                        </p:attrNameLst>
                                      </p:cBhvr>
                                      <p:to>
                                        <p:strVal val="visible"/>
                                      </p:to>
                                    </p:set>
                                    <p:anim calcmode="lin" valueType="num">
                                      <p:cBhvr>
                                        <p:cTn id="13" dur="500" fill="hold"/>
                                        <p:tgtEl>
                                          <p:spTgt spid="32666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2666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26661">
                                            <p:txEl>
                                              <p:pRg st="2" end="2"/>
                                            </p:txEl>
                                          </p:spTgt>
                                        </p:tgtEl>
                                        <p:attrNameLst>
                                          <p:attrName>style.visibility</p:attrName>
                                        </p:attrNameLst>
                                      </p:cBhvr>
                                      <p:to>
                                        <p:strVal val="visible"/>
                                      </p:to>
                                    </p:set>
                                    <p:anim calcmode="lin" valueType="num">
                                      <p:cBhvr>
                                        <p:cTn id="19" dur="500" fill="hold"/>
                                        <p:tgtEl>
                                          <p:spTgt spid="32666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2666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26661">
                                            <p:txEl>
                                              <p:pRg st="3" end="3"/>
                                            </p:txEl>
                                          </p:spTgt>
                                        </p:tgtEl>
                                        <p:attrNameLst>
                                          <p:attrName>style.visibility</p:attrName>
                                        </p:attrNameLst>
                                      </p:cBhvr>
                                      <p:to>
                                        <p:strVal val="visible"/>
                                      </p:to>
                                    </p:set>
                                    <p:anim calcmode="lin" valueType="num">
                                      <p:cBhvr>
                                        <p:cTn id="25" dur="500" fill="hold"/>
                                        <p:tgtEl>
                                          <p:spTgt spid="326661">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2666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26661">
                                            <p:txEl>
                                              <p:pRg st="4" end="4"/>
                                            </p:txEl>
                                          </p:spTgt>
                                        </p:tgtEl>
                                        <p:attrNameLst>
                                          <p:attrName>style.visibility</p:attrName>
                                        </p:attrNameLst>
                                      </p:cBhvr>
                                      <p:to>
                                        <p:strVal val="visible"/>
                                      </p:to>
                                    </p:set>
                                    <p:anim calcmode="lin" valueType="num">
                                      <p:cBhvr>
                                        <p:cTn id="31" dur="500" fill="hold"/>
                                        <p:tgtEl>
                                          <p:spTgt spid="32666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2666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326661">
                                            <p:txEl>
                                              <p:pRg st="5" end="5"/>
                                            </p:txEl>
                                          </p:spTgt>
                                        </p:tgtEl>
                                        <p:attrNameLst>
                                          <p:attrName>style.visibility</p:attrName>
                                        </p:attrNameLst>
                                      </p:cBhvr>
                                      <p:to>
                                        <p:strVal val="visible"/>
                                      </p:to>
                                    </p:set>
                                    <p:anim calcmode="lin" valueType="num">
                                      <p:cBhvr>
                                        <p:cTn id="37" dur="500" fill="hold"/>
                                        <p:tgtEl>
                                          <p:spTgt spid="326661">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2666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326661">
                                            <p:txEl>
                                              <p:pRg st="6" end="6"/>
                                            </p:txEl>
                                          </p:spTgt>
                                        </p:tgtEl>
                                        <p:attrNameLst>
                                          <p:attrName>style.visibility</p:attrName>
                                        </p:attrNameLst>
                                      </p:cBhvr>
                                      <p:to>
                                        <p:strVal val="visible"/>
                                      </p:to>
                                    </p:set>
                                    <p:anim calcmode="lin" valueType="num">
                                      <p:cBhvr>
                                        <p:cTn id="43" dur="500" fill="hold"/>
                                        <p:tgtEl>
                                          <p:spTgt spid="326661">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2666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326661">
                                            <p:txEl>
                                              <p:pRg st="7" end="7"/>
                                            </p:txEl>
                                          </p:spTgt>
                                        </p:tgtEl>
                                        <p:attrNameLst>
                                          <p:attrName>style.visibility</p:attrName>
                                        </p:attrNameLst>
                                      </p:cBhvr>
                                      <p:to>
                                        <p:strVal val="visible"/>
                                      </p:to>
                                    </p:set>
                                    <p:anim calcmode="lin" valueType="num">
                                      <p:cBhvr>
                                        <p:cTn id="49" dur="500" fill="hold"/>
                                        <p:tgtEl>
                                          <p:spTgt spid="326661">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26661">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build="p" autoUpdateAnimBg="0"/>
    </p:bld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p:cNvSpPr txBox="1">
            <a:spLocks noChangeArrowheads="1"/>
          </p:cNvSpPr>
          <p:nvPr/>
        </p:nvSpPr>
        <p:spPr bwMode="auto">
          <a:xfrm>
            <a:off x="231775" y="188913"/>
            <a:ext cx="2870200" cy="519112"/>
          </a:xfrm>
          <a:prstGeom prst="rect">
            <a:avLst/>
          </a:prstGeom>
          <a:noFill/>
          <a:ln w="9525">
            <a:noFill/>
            <a:miter lim="800000"/>
            <a:headEnd/>
            <a:tailEnd/>
          </a:ln>
          <a:effectLst/>
        </p:spPr>
        <p:txBody>
          <a:bodyPr wrap="none">
            <a:spAutoFit/>
          </a:bodyPr>
          <a:lstStyle/>
          <a:p>
            <a:pPr>
              <a:defRPr/>
            </a:pPr>
            <a:r>
              <a:rPr lang="en-US" altLang="zh-CN" sz="2800">
                <a:solidFill>
                  <a:srgbClr val="00FFFF"/>
                </a:solidFill>
                <a:effectLst>
                  <a:outerShdw blurRad="38100" dist="38100" dir="2700000" algn="tl">
                    <a:srgbClr val="C0C0C0"/>
                  </a:outerShdw>
                </a:effectLst>
                <a:latin typeface="Arial" charset="0"/>
              </a:rPr>
              <a:t>  </a:t>
            </a:r>
            <a:r>
              <a:rPr lang="zh-CN" altLang="en-US" sz="2800">
                <a:solidFill>
                  <a:srgbClr val="FF0000"/>
                </a:solidFill>
                <a:effectLst>
                  <a:outerShdw blurRad="38100" dist="38100" dir="2700000" algn="tl">
                    <a:srgbClr val="C0C0C0"/>
                  </a:outerShdw>
                </a:effectLst>
                <a:latin typeface="Arial" charset="0"/>
              </a:rPr>
              <a:t>二、上机编程题</a:t>
            </a:r>
          </a:p>
        </p:txBody>
      </p:sp>
      <p:sp>
        <p:nvSpPr>
          <p:cNvPr id="72707" name="Text Box 6"/>
          <p:cNvSpPr txBox="1">
            <a:spLocks noChangeArrowheads="1"/>
          </p:cNvSpPr>
          <p:nvPr/>
        </p:nvSpPr>
        <p:spPr bwMode="auto">
          <a:xfrm>
            <a:off x="303213" y="692150"/>
            <a:ext cx="8445500" cy="5568950"/>
          </a:xfrm>
          <a:prstGeom prst="rect">
            <a:avLst/>
          </a:prstGeom>
          <a:noFill/>
          <a:ln w="9525">
            <a:noFill/>
            <a:miter lim="800000"/>
            <a:headEnd/>
            <a:tailEnd/>
          </a:ln>
        </p:spPr>
        <p:txBody>
          <a:bodyPr>
            <a:spAutoFit/>
          </a:bodyPr>
          <a:lstStyle/>
          <a:p>
            <a:r>
              <a:rPr lang="en-US" altLang="zh-CN">
                <a:latin typeface="Arial" pitchFamily="34" charset="0"/>
              </a:rPr>
              <a:t>1</a:t>
            </a:r>
            <a:r>
              <a:rPr lang="zh-CN" altLang="en-US">
                <a:latin typeface="Arial" pitchFamily="34" charset="0"/>
              </a:rPr>
              <a:t>、编程要求：把全班若干同学的口令存入在一个指针数组中，要求用户输入用户号和口令后，程序能判断其口令输入是否正确。如果口令正确，程序运行情况示例：</a:t>
            </a:r>
          </a:p>
          <a:p>
            <a:r>
              <a:rPr lang="zh-CN" altLang="en-US">
                <a:latin typeface="Arial" pitchFamily="34" charset="0"/>
              </a:rPr>
              <a:t>              </a:t>
            </a:r>
            <a:r>
              <a:rPr lang="zh-CN" altLang="en-US">
                <a:solidFill>
                  <a:srgbClr val="006600"/>
                </a:solidFill>
                <a:latin typeface="Arial" pitchFamily="34" charset="0"/>
              </a:rPr>
              <a:t>请输入学生座号：</a:t>
            </a:r>
            <a:r>
              <a:rPr lang="en-US" altLang="zh-CN">
                <a:solidFill>
                  <a:srgbClr val="006600"/>
                </a:solidFill>
                <a:latin typeface="Arial" pitchFamily="34" charset="0"/>
              </a:rPr>
              <a:t>5</a:t>
            </a:r>
          </a:p>
          <a:p>
            <a:r>
              <a:rPr lang="en-US" altLang="zh-CN">
                <a:solidFill>
                  <a:srgbClr val="006600"/>
                </a:solidFill>
                <a:latin typeface="Arial" pitchFamily="34" charset="0"/>
              </a:rPr>
              <a:t>              </a:t>
            </a:r>
            <a:r>
              <a:rPr lang="zh-CN" altLang="en-US">
                <a:solidFill>
                  <a:srgbClr val="006600"/>
                </a:solidFill>
                <a:latin typeface="Arial" pitchFamily="34" charset="0"/>
              </a:rPr>
              <a:t>请输入用户口令：</a:t>
            </a:r>
            <a:r>
              <a:rPr lang="en-US" altLang="zh-CN">
                <a:solidFill>
                  <a:srgbClr val="006600"/>
                </a:solidFill>
                <a:latin typeface="Arial" pitchFamily="34" charset="0"/>
              </a:rPr>
              <a:t>Water   </a:t>
            </a:r>
            <a:r>
              <a:rPr lang="zh-CN" altLang="en-US">
                <a:solidFill>
                  <a:srgbClr val="006600"/>
                </a:solidFill>
                <a:latin typeface="Arial" pitchFamily="34" charset="0"/>
              </a:rPr>
              <a:t>（屏幕显示应为*****）</a:t>
            </a:r>
          </a:p>
          <a:p>
            <a:r>
              <a:rPr lang="zh-CN" altLang="en-US">
                <a:solidFill>
                  <a:srgbClr val="006600"/>
                </a:solidFill>
                <a:latin typeface="Arial" pitchFamily="34" charset="0"/>
              </a:rPr>
              <a:t>              口令正确。欢迎使用本软件！</a:t>
            </a:r>
          </a:p>
          <a:p>
            <a:r>
              <a:rPr lang="zh-CN" altLang="en-US">
                <a:latin typeface="Arial" pitchFamily="34" charset="0"/>
              </a:rPr>
              <a:t>如果口令不对，应允许再重新输入，如果连续三次口令输入均为错误，显示“非法用户！”后退出。</a:t>
            </a:r>
          </a:p>
          <a:p>
            <a:r>
              <a:rPr lang="zh-CN" altLang="en-US">
                <a:latin typeface="Arial" pitchFamily="34" charset="0"/>
              </a:rPr>
              <a:t>请完成以下程序，实现所要求的功能。</a:t>
            </a:r>
          </a:p>
          <a:p>
            <a:r>
              <a:rPr lang="zh-CN" altLang="en-US">
                <a:latin typeface="Arial" pitchFamily="34" charset="0"/>
                <a:ea typeface="宋体" pitchFamily="2" charset="-122"/>
              </a:rPr>
              <a:t>  </a:t>
            </a:r>
            <a:r>
              <a:rPr lang="en-US" altLang="zh-CN">
                <a:solidFill>
                  <a:srgbClr val="006600"/>
                </a:solidFill>
                <a:latin typeface="Arial" pitchFamily="34" charset="0"/>
                <a:ea typeface="宋体" pitchFamily="2" charset="-122"/>
              </a:rPr>
              <a:t>void main()</a:t>
            </a:r>
          </a:p>
          <a:p>
            <a:r>
              <a:rPr lang="en-US" altLang="zh-CN">
                <a:solidFill>
                  <a:srgbClr val="006600"/>
                </a:solidFill>
                <a:latin typeface="Arial" pitchFamily="34" charset="0"/>
                <a:ea typeface="宋体" pitchFamily="2" charset="-122"/>
              </a:rPr>
              <a:t>  { </a:t>
            </a:r>
          </a:p>
          <a:p>
            <a:r>
              <a:rPr lang="en-US" altLang="zh-CN">
                <a:solidFill>
                  <a:srgbClr val="006600"/>
                </a:solidFill>
                <a:latin typeface="Arial" pitchFamily="34" charset="0"/>
                <a:ea typeface="宋体" pitchFamily="2" charset="-122"/>
              </a:rPr>
              <a:t>       char *password[]={“Cat”,”Mouse”,”Dog”,”Sugar”,”Water”,</a:t>
            </a:r>
          </a:p>
          <a:p>
            <a:r>
              <a:rPr lang="en-US" altLang="zh-CN">
                <a:solidFill>
                  <a:srgbClr val="006600"/>
                </a:solidFill>
                <a:latin typeface="Arial" pitchFamily="34" charset="0"/>
                <a:ea typeface="宋体" pitchFamily="2" charset="-122"/>
              </a:rPr>
              <a:t>       ”Meat”,”Steel”};</a:t>
            </a:r>
          </a:p>
          <a:p>
            <a:r>
              <a:rPr lang="en-US" altLang="zh-CN">
                <a:solidFill>
                  <a:srgbClr val="006600"/>
                </a:solidFill>
                <a:latin typeface="Arial" pitchFamily="34" charset="0"/>
                <a:ea typeface="宋体" pitchFamily="2" charset="-122"/>
              </a:rPr>
              <a:t> </a:t>
            </a:r>
          </a:p>
          <a:p>
            <a:r>
              <a:rPr lang="en-US" altLang="zh-CN">
                <a:solidFill>
                  <a:srgbClr val="006600"/>
                </a:solidFill>
                <a:latin typeface="Arial" pitchFamily="34" charset="0"/>
                <a:ea typeface="宋体" pitchFamily="2" charset="-122"/>
              </a:rPr>
              <a:t>  }</a:t>
            </a:r>
          </a:p>
        </p:txBody>
      </p:sp>
    </p:spTree>
  </p:cSld>
  <p:clrMapOvr>
    <a:masterClrMapping/>
  </p:clrMapOvr>
  <p:transition>
    <p:blinds dir="vert"/>
  </p:transition>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303213" y="352425"/>
            <a:ext cx="8372475" cy="5648325"/>
          </a:xfrm>
          <a:prstGeom prst="rect">
            <a:avLst/>
          </a:prstGeom>
          <a:noFill/>
          <a:ln w="9525">
            <a:noFill/>
            <a:miter lim="800000"/>
            <a:headEnd/>
            <a:tailEnd/>
          </a:ln>
        </p:spPr>
        <p:txBody>
          <a:bodyPr>
            <a:spAutoFit/>
          </a:bodyPr>
          <a:lstStyle/>
          <a:p>
            <a:r>
              <a:rPr lang="en-US" altLang="zh-CN" sz="2600">
                <a:latin typeface="Arial" pitchFamily="34" charset="0"/>
              </a:rPr>
              <a:t>2</a:t>
            </a:r>
            <a:r>
              <a:rPr lang="zh-CN" altLang="en-US" sz="2600">
                <a:latin typeface="Arial" pitchFamily="34" charset="0"/>
              </a:rPr>
              <a:t>、编程要求：设计一个英汉词典，若用户输入一个英语单词，要求能显示其中文意思。如果所输入的单词不在词典中，显示“无此英文单词！”。如</a:t>
            </a:r>
          </a:p>
          <a:p>
            <a:r>
              <a:rPr lang="zh-CN" altLang="en-US" sz="2600">
                <a:latin typeface="Arial" pitchFamily="34" charset="0"/>
              </a:rPr>
              <a:t>            </a:t>
            </a:r>
            <a:r>
              <a:rPr lang="zh-CN" altLang="en-US" sz="2600">
                <a:solidFill>
                  <a:srgbClr val="006600"/>
                </a:solidFill>
                <a:latin typeface="Arial" pitchFamily="34" charset="0"/>
              </a:rPr>
              <a:t>请输入英文单词：</a:t>
            </a:r>
            <a:r>
              <a:rPr lang="en-US" altLang="zh-CN" sz="2600">
                <a:solidFill>
                  <a:srgbClr val="006600"/>
                </a:solidFill>
                <a:latin typeface="Arial" pitchFamily="34" charset="0"/>
              </a:rPr>
              <a:t>Computer</a:t>
            </a:r>
          </a:p>
          <a:p>
            <a:r>
              <a:rPr lang="en-US" altLang="zh-CN" sz="2600">
                <a:solidFill>
                  <a:srgbClr val="006600"/>
                </a:solidFill>
                <a:latin typeface="Arial" pitchFamily="34" charset="0"/>
              </a:rPr>
              <a:t>            </a:t>
            </a:r>
            <a:r>
              <a:rPr lang="zh-CN" altLang="en-US" sz="2600">
                <a:solidFill>
                  <a:srgbClr val="006600"/>
                </a:solidFill>
                <a:latin typeface="Arial" pitchFamily="34" charset="0"/>
              </a:rPr>
              <a:t>中文为：计算机</a:t>
            </a:r>
          </a:p>
          <a:p>
            <a:r>
              <a:rPr lang="zh-CN" altLang="en-US" sz="2600">
                <a:latin typeface="Arial" pitchFamily="34" charset="0"/>
              </a:rPr>
              <a:t>请完成以下程序，实现所要求的功能。</a:t>
            </a:r>
          </a:p>
          <a:p>
            <a:r>
              <a:rPr lang="en-US" altLang="zh-CN" sz="2600">
                <a:solidFill>
                  <a:srgbClr val="006600"/>
                </a:solidFill>
                <a:latin typeface="Arial" pitchFamily="34" charset="0"/>
              </a:rPr>
              <a:t>void  main()</a:t>
            </a:r>
          </a:p>
          <a:p>
            <a:r>
              <a:rPr lang="en-US" altLang="zh-CN" sz="2600">
                <a:solidFill>
                  <a:srgbClr val="006600"/>
                </a:solidFill>
                <a:latin typeface="Arial" pitchFamily="34" charset="0"/>
              </a:rPr>
              <a:t>{</a:t>
            </a:r>
          </a:p>
          <a:p>
            <a:r>
              <a:rPr lang="en-US" altLang="zh-CN" sz="2600">
                <a:solidFill>
                  <a:srgbClr val="006600"/>
                </a:solidFill>
                <a:latin typeface="Arial" pitchFamily="34" charset="0"/>
              </a:rPr>
              <a:t>     char *English[]={“Disk”,”Computer”,”Keyboard”,  </a:t>
            </a:r>
          </a:p>
          <a:p>
            <a:r>
              <a:rPr lang="en-US" altLang="zh-CN" sz="2600">
                <a:solidFill>
                  <a:srgbClr val="006600"/>
                </a:solidFill>
                <a:latin typeface="Arial" pitchFamily="34" charset="0"/>
              </a:rPr>
              <a:t>     ”Display”,”CPU”,”Mouse”};</a:t>
            </a:r>
          </a:p>
          <a:p>
            <a:r>
              <a:rPr lang="en-US" altLang="zh-CN" sz="2600">
                <a:solidFill>
                  <a:srgbClr val="006600"/>
                </a:solidFill>
                <a:latin typeface="Arial" pitchFamily="34" charset="0"/>
              </a:rPr>
              <a:t>     char *Chinese[]={“</a:t>
            </a:r>
            <a:r>
              <a:rPr lang="zh-CN" altLang="en-US" sz="2600">
                <a:solidFill>
                  <a:srgbClr val="006600"/>
                </a:solidFill>
                <a:latin typeface="Arial" pitchFamily="34" charset="0"/>
              </a:rPr>
              <a:t>磁盘”</a:t>
            </a:r>
            <a:r>
              <a:rPr lang="en-US" altLang="zh-CN" sz="2600">
                <a:solidFill>
                  <a:srgbClr val="006600"/>
                </a:solidFill>
                <a:latin typeface="Arial" pitchFamily="34" charset="0"/>
              </a:rPr>
              <a:t>,”</a:t>
            </a:r>
            <a:r>
              <a:rPr lang="zh-CN" altLang="en-US" sz="2600">
                <a:solidFill>
                  <a:srgbClr val="006600"/>
                </a:solidFill>
                <a:latin typeface="Arial" pitchFamily="34" charset="0"/>
              </a:rPr>
              <a:t>计算机”</a:t>
            </a:r>
            <a:r>
              <a:rPr lang="en-US" altLang="zh-CN" sz="2600">
                <a:solidFill>
                  <a:srgbClr val="006600"/>
                </a:solidFill>
                <a:latin typeface="Arial" pitchFamily="34" charset="0"/>
              </a:rPr>
              <a:t>, ”</a:t>
            </a:r>
            <a:r>
              <a:rPr lang="zh-CN" altLang="en-US" sz="2600">
                <a:solidFill>
                  <a:srgbClr val="006600"/>
                </a:solidFill>
                <a:latin typeface="Arial" pitchFamily="34" charset="0"/>
              </a:rPr>
              <a:t>键盘”</a:t>
            </a:r>
            <a:r>
              <a:rPr lang="en-US" altLang="zh-CN" sz="2600">
                <a:solidFill>
                  <a:srgbClr val="006600"/>
                </a:solidFill>
                <a:latin typeface="Arial" pitchFamily="34" charset="0"/>
              </a:rPr>
              <a:t>, ”</a:t>
            </a:r>
            <a:r>
              <a:rPr lang="zh-CN" altLang="en-US" sz="2600">
                <a:solidFill>
                  <a:srgbClr val="006600"/>
                </a:solidFill>
                <a:latin typeface="Arial" pitchFamily="34" charset="0"/>
              </a:rPr>
              <a:t>显示器”</a:t>
            </a:r>
            <a:r>
              <a:rPr lang="en-US" altLang="zh-CN" sz="2600">
                <a:solidFill>
                  <a:srgbClr val="006600"/>
                </a:solidFill>
                <a:latin typeface="Arial" pitchFamily="34" charset="0"/>
              </a:rPr>
              <a:t>,</a:t>
            </a:r>
          </a:p>
          <a:p>
            <a:r>
              <a:rPr lang="en-US" altLang="zh-CN" sz="2600">
                <a:solidFill>
                  <a:srgbClr val="006600"/>
                </a:solidFill>
                <a:latin typeface="Arial" pitchFamily="34" charset="0"/>
              </a:rPr>
              <a:t>     ”</a:t>
            </a:r>
            <a:r>
              <a:rPr lang="zh-CN" altLang="en-US" sz="2600">
                <a:solidFill>
                  <a:srgbClr val="006600"/>
                </a:solidFill>
                <a:latin typeface="Arial" pitchFamily="34" charset="0"/>
              </a:rPr>
              <a:t>中央处理器”</a:t>
            </a:r>
            <a:r>
              <a:rPr lang="en-US" altLang="zh-CN" sz="2600">
                <a:solidFill>
                  <a:srgbClr val="006600"/>
                </a:solidFill>
                <a:latin typeface="Arial" pitchFamily="34" charset="0"/>
              </a:rPr>
              <a:t>, ”</a:t>
            </a:r>
            <a:r>
              <a:rPr lang="zh-CN" altLang="en-US" sz="2600">
                <a:solidFill>
                  <a:srgbClr val="006600"/>
                </a:solidFill>
                <a:latin typeface="Arial" pitchFamily="34" charset="0"/>
              </a:rPr>
              <a:t>鼠标器”</a:t>
            </a:r>
            <a:r>
              <a:rPr lang="en-US" altLang="zh-CN" sz="2600">
                <a:solidFill>
                  <a:srgbClr val="006600"/>
                </a:solidFill>
                <a:latin typeface="Arial" pitchFamily="34" charset="0"/>
              </a:rPr>
              <a:t>}</a:t>
            </a:r>
            <a:r>
              <a:rPr lang="zh-CN" altLang="en-US" sz="2600">
                <a:solidFill>
                  <a:srgbClr val="006600"/>
                </a:solidFill>
                <a:latin typeface="Arial" pitchFamily="34" charset="0"/>
              </a:rPr>
              <a:t>；</a:t>
            </a:r>
          </a:p>
          <a:p>
            <a:endParaRPr lang="zh-CN" altLang="en-US" sz="2600">
              <a:solidFill>
                <a:srgbClr val="006600"/>
              </a:solidFill>
              <a:latin typeface="Arial" pitchFamily="34" charset="0"/>
            </a:endParaRPr>
          </a:p>
          <a:p>
            <a:r>
              <a:rPr lang="en-US" altLang="zh-CN" sz="2600">
                <a:solidFill>
                  <a:srgbClr val="006600"/>
                </a:solidFill>
                <a:latin typeface="Arial" pitchFamily="34" charset="0"/>
              </a:rPr>
              <a:t>}</a:t>
            </a:r>
          </a:p>
        </p:txBody>
      </p:sp>
    </p:spTree>
  </p:cSld>
  <p:clrMapOvr>
    <a:masterClrMapping/>
  </p:clrMapOvr>
  <p:transition>
    <p:blinds dir="vert"/>
  </p:transition>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zh-CN" altLang="en-US" smtClean="0">
                <a:latin typeface="黑体" pitchFamily="2" charset="-122"/>
                <a:ea typeface="黑体" pitchFamily="2" charset="-122"/>
              </a:rPr>
              <a:t>第七章 结构体与共用体</a:t>
            </a:r>
          </a:p>
        </p:txBody>
      </p:sp>
      <p:sp>
        <p:nvSpPr>
          <p:cNvPr id="2052" name="Rectangle 4"/>
          <p:cNvSpPr>
            <a:spLocks noChangeArrowheads="1"/>
          </p:cNvSpPr>
          <p:nvPr/>
        </p:nvSpPr>
        <p:spPr bwMode="auto">
          <a:xfrm>
            <a:off x="539750" y="692150"/>
            <a:ext cx="7772400" cy="1143000"/>
          </a:xfrm>
          <a:prstGeom prst="rect">
            <a:avLst/>
          </a:prstGeom>
          <a:noFill/>
          <a:ln w="9525">
            <a:noFill/>
            <a:miter lim="800000"/>
            <a:headEnd/>
            <a:tailEnd/>
          </a:ln>
          <a:effectLst/>
        </p:spPr>
        <p:txBody>
          <a:bodyPr anchor="ctr"/>
          <a:lstStyle/>
          <a:p>
            <a:pPr>
              <a:defRPr/>
            </a:pPr>
            <a:r>
              <a:rPr lang="en-US" altLang="zh-CN" sz="4400" b="1" i="1">
                <a:solidFill>
                  <a:srgbClr val="FF9933"/>
                </a:solidFill>
                <a:effectLst>
                  <a:outerShdw blurRad="38100" dist="38100" dir="2700000" algn="tl">
                    <a:srgbClr val="000000"/>
                  </a:outerShdw>
                </a:effectLst>
                <a:latin typeface="华文彩云" pitchFamily="2" charset="-122"/>
                <a:ea typeface="华文彩云" pitchFamily="2" charset="-122"/>
              </a:rPr>
              <a:t>C</a:t>
            </a:r>
            <a:r>
              <a:rPr lang="zh-CN" altLang="en-US" sz="4400" b="1" i="1">
                <a:solidFill>
                  <a:srgbClr val="FF9933"/>
                </a:solidFill>
                <a:effectLst>
                  <a:outerShdw blurRad="38100" dist="38100" dir="2700000" algn="tl">
                    <a:srgbClr val="000000"/>
                  </a:outerShdw>
                </a:effectLst>
                <a:latin typeface="华文彩云" pitchFamily="2" charset="-122"/>
                <a:ea typeface="华文彩云" pitchFamily="2" charset="-122"/>
              </a:rPr>
              <a:t>语言程序设计</a:t>
            </a:r>
          </a:p>
        </p:txBody>
      </p:sp>
      <p:sp>
        <p:nvSpPr>
          <p:cNvPr id="2053" name="Rectangle 5"/>
          <p:cNvSpPr>
            <a:spLocks noGrp="1" noRot="1" noChangeArrowheads="1"/>
          </p:cNvSpPr>
          <p:nvPr>
            <p:ph type="subTitle" idx="1"/>
          </p:nvPr>
        </p:nvSpPr>
        <p:spPr>
          <a:xfrm>
            <a:off x="1371600" y="4340225"/>
            <a:ext cx="7377113" cy="1968500"/>
          </a:xfrm>
        </p:spPr>
        <p:txBody>
          <a:bodyPr/>
          <a:lstStyle/>
          <a:p>
            <a:pPr eaLnBrk="1" hangingPunct="1">
              <a:defRPr/>
            </a:pPr>
            <a:r>
              <a:rPr lang="en-US" altLang="zh-CN" dirty="0" smtClean="0"/>
              <a:t>                  </a:t>
            </a:r>
            <a:endParaRPr lang="zh-CN" altLang="en-US" dirty="0" smtClean="0">
              <a:solidFill>
                <a:srgbClr val="FFFF66"/>
              </a:solidFill>
              <a:ea typeface="华文行楷" pitchFamily="2" charset="-122"/>
            </a:endParaRPr>
          </a:p>
          <a:p>
            <a:pPr eaLnBrk="1" hangingPunct="1">
              <a:defRPr/>
            </a:pPr>
            <a:r>
              <a:rPr lang="zh-CN" altLang="en-US" b="1" dirty="0" smtClean="0">
                <a:solidFill>
                  <a:srgbClr val="FFFF66"/>
                </a:solidFill>
                <a:ea typeface="华文细黑" pitchFamily="2" charset="-122"/>
              </a:rPr>
              <a:t>                             </a:t>
            </a:r>
            <a:endParaRPr lang="zh-CN" altLang="en-US" b="1" dirty="0" smtClean="0">
              <a:solidFill>
                <a:srgbClr val="99FF33"/>
              </a:solidFill>
              <a:ea typeface="华文细黑" pitchFamily="2" charset="-122"/>
            </a:endParaRPr>
          </a:p>
          <a:p>
            <a:pPr eaLnBrk="1" hangingPunct="1">
              <a:defRPr/>
            </a:pPr>
            <a:endParaRPr lang="en-US" altLang="zh-CN" dirty="0" smtClean="0"/>
          </a:p>
        </p:txBody>
      </p:sp>
    </p:spTree>
  </p:cSld>
  <p:clrMapOvr>
    <a:masterClrMapping/>
  </p:clrMapOvr>
  <p:transition>
    <p:blinds dir="vert"/>
  </p:transition>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smtClean="0">
                <a:solidFill>
                  <a:srgbClr val="FFFF66"/>
                </a:solidFill>
                <a:ea typeface="黑体" pitchFamily="2" charset="-122"/>
              </a:rPr>
              <a:t>本章主要内容</a:t>
            </a:r>
          </a:p>
        </p:txBody>
      </p:sp>
      <p:sp>
        <p:nvSpPr>
          <p:cNvPr id="7171"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  </a:t>
            </a:r>
            <a:r>
              <a:rPr lang="zh-CN" altLang="en-US" sz="2800" smtClean="0">
                <a:solidFill>
                  <a:srgbClr val="99FF33"/>
                </a:solidFill>
                <a:latin typeface="楷体_GB2312" pitchFamily="49" charset="-122"/>
                <a:ea typeface="楷体_GB2312" pitchFamily="49" charset="-122"/>
              </a:rPr>
              <a:t>本章介绍：如何自己构造数据类型</a:t>
            </a:r>
            <a:r>
              <a:rPr lang="en-US" altLang="zh-CN" sz="2800" smtClean="0">
                <a:solidFill>
                  <a:srgbClr val="99FF33"/>
                </a:solidFill>
                <a:latin typeface="楷体_GB2312" pitchFamily="49" charset="-122"/>
                <a:ea typeface="楷体_GB2312" pitchFamily="49" charset="-122"/>
              </a:rPr>
              <a:t>(</a:t>
            </a:r>
            <a:r>
              <a:rPr lang="zh-CN" altLang="en-US" sz="2800" smtClean="0">
                <a:solidFill>
                  <a:srgbClr val="99FF33"/>
                </a:solidFill>
                <a:latin typeface="楷体_GB2312" pitchFamily="49" charset="-122"/>
                <a:ea typeface="楷体_GB2312" pitchFamily="49" charset="-122"/>
              </a:rPr>
              <a:t>构造型数据</a:t>
            </a:r>
            <a:r>
              <a:rPr lang="en-US" altLang="zh-CN" sz="2800" smtClean="0">
                <a:solidFill>
                  <a:srgbClr val="99FF33"/>
                </a:solidFill>
                <a:latin typeface="楷体_GB2312" pitchFamily="49" charset="-122"/>
                <a:ea typeface="楷体_GB2312" pitchFamily="49" charset="-122"/>
              </a:rPr>
              <a:t>)</a:t>
            </a:r>
          </a:p>
          <a:p>
            <a:pPr eaLnBrk="1" hangingPunct="1">
              <a:defRPr/>
            </a:pPr>
            <a:r>
              <a:rPr lang="zh-CN" altLang="en-US" smtClean="0">
                <a:ea typeface="华文细黑" pitchFamily="2" charset="-122"/>
              </a:rPr>
              <a:t>结构体</a:t>
            </a:r>
          </a:p>
          <a:p>
            <a:pPr eaLnBrk="1" hangingPunct="1">
              <a:defRPr/>
            </a:pPr>
            <a:r>
              <a:rPr lang="zh-CN" altLang="en-US" smtClean="0">
                <a:ea typeface="华文细黑" pitchFamily="2" charset="-122"/>
              </a:rPr>
              <a:t>内存分配函数</a:t>
            </a:r>
          </a:p>
          <a:p>
            <a:pPr eaLnBrk="1" hangingPunct="1">
              <a:defRPr/>
            </a:pPr>
            <a:r>
              <a:rPr lang="zh-CN" altLang="en-US" smtClean="0">
                <a:ea typeface="华文细黑" pitchFamily="2" charset="-122"/>
              </a:rPr>
              <a:t>共用体</a:t>
            </a:r>
          </a:p>
          <a:p>
            <a:pPr eaLnBrk="1" hangingPunct="1">
              <a:defRPr/>
            </a:pPr>
            <a:r>
              <a:rPr lang="zh-CN" altLang="en-US" smtClean="0">
                <a:ea typeface="华文细黑" pitchFamily="2" charset="-122"/>
              </a:rPr>
              <a:t>枚举类型</a:t>
            </a:r>
          </a:p>
          <a:p>
            <a:pPr eaLnBrk="1" hangingPunct="1">
              <a:defRPr/>
            </a:pPr>
            <a:r>
              <a:rPr lang="zh-CN" altLang="en-US" smtClean="0">
                <a:ea typeface="华文细黑" pitchFamily="2" charset="-122"/>
              </a:rPr>
              <a:t>类型定义</a:t>
            </a:r>
          </a:p>
        </p:txBody>
      </p:sp>
    </p:spTree>
  </p:cSld>
  <p:clrMapOvr>
    <a:masterClrMapping/>
  </p:clrMapOvr>
  <p:transition>
    <p:blinds dir="vert"/>
  </p:transition>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C数据类型"/>
          <p:cNvPicPr>
            <a:picLocks noChangeAspect="1" noChangeArrowheads="1"/>
          </p:cNvPicPr>
          <p:nvPr/>
        </p:nvPicPr>
        <p:blipFill>
          <a:blip r:embed="rId2"/>
          <a:srcRect/>
          <a:stretch>
            <a:fillRect/>
          </a:stretch>
        </p:blipFill>
        <p:spPr bwMode="auto">
          <a:xfrm>
            <a:off x="228600" y="825500"/>
            <a:ext cx="8686800" cy="5194300"/>
          </a:xfrm>
          <a:prstGeom prst="rect">
            <a:avLst/>
          </a:prstGeom>
          <a:noFill/>
          <a:ln w="9525">
            <a:noFill/>
            <a:miter lim="800000"/>
            <a:headEnd/>
            <a:tailEnd/>
          </a:ln>
        </p:spPr>
      </p:pic>
      <p:sp>
        <p:nvSpPr>
          <p:cNvPr id="34823" name="Rectangle 7"/>
          <p:cNvSpPr>
            <a:spLocks noGrp="1" noChangeArrowheads="1"/>
          </p:cNvSpPr>
          <p:nvPr>
            <p:ph type="title"/>
          </p:nvPr>
        </p:nvSpPr>
        <p:spPr>
          <a:xfrm>
            <a:off x="457200" y="277813"/>
            <a:ext cx="8229600" cy="563562"/>
          </a:xfrm>
        </p:spPr>
        <p:txBody>
          <a:bodyPr/>
          <a:lstStyle/>
          <a:p>
            <a:pPr eaLnBrk="1" hangingPunct="1">
              <a:defRPr/>
            </a:pPr>
            <a:r>
              <a:rPr lang="en-US" altLang="zh-CN" sz="2400" smtClean="0">
                <a:solidFill>
                  <a:srgbClr val="99FF33"/>
                </a:solidFill>
                <a:effectLst/>
                <a:latin typeface="华文细黑" pitchFamily="2" charset="-122"/>
                <a:ea typeface="华文细黑" pitchFamily="2" charset="-122"/>
              </a:rPr>
              <a:t>C(C++)</a:t>
            </a:r>
            <a:r>
              <a:rPr lang="zh-CN" altLang="en-US" sz="2400" smtClean="0">
                <a:solidFill>
                  <a:srgbClr val="99FF33"/>
                </a:solidFill>
                <a:effectLst/>
                <a:latin typeface="华文细黑" pitchFamily="2" charset="-122"/>
                <a:ea typeface="华文细黑" pitchFamily="2" charset="-122"/>
              </a:rPr>
              <a:t>数据类型</a:t>
            </a:r>
            <a:endParaRPr lang="zh-CN" altLang="en-US" smtClean="0"/>
          </a:p>
        </p:txBody>
      </p:sp>
    </p:spTree>
  </p:cSld>
  <p:clrMapOvr>
    <a:masterClrMapping/>
  </p:clrMapOvr>
  <p:transition>
    <p:blinds dir="vert"/>
  </p:transition>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zh-CN" altLang="en-US" smtClean="0">
                <a:solidFill>
                  <a:srgbClr val="99FF33"/>
                </a:solidFill>
                <a:ea typeface="黑体" pitchFamily="2" charset="-122"/>
              </a:rPr>
              <a:t>一、结构体</a:t>
            </a:r>
          </a:p>
        </p:txBody>
      </p:sp>
      <p:sp>
        <p:nvSpPr>
          <p:cNvPr id="9219" name="Rectangle 3"/>
          <p:cNvSpPr>
            <a:spLocks noGrp="1" noChangeArrowheads="1"/>
          </p:cNvSpPr>
          <p:nvPr>
            <p:ph type="body" idx="1"/>
          </p:nvPr>
        </p:nvSpPr>
        <p:spPr>
          <a:xfrm>
            <a:off x="457200" y="1341438"/>
            <a:ext cx="8686800" cy="2232025"/>
          </a:xfrm>
        </p:spPr>
        <p:txBody>
          <a:bodyPr/>
          <a:lstStyle/>
          <a:p>
            <a:pPr eaLnBrk="1" hangingPunct="1">
              <a:lnSpc>
                <a:spcPct val="80000"/>
              </a:lnSpc>
              <a:spcBef>
                <a:spcPct val="60000"/>
              </a:spcBef>
              <a:buFont typeface="Wingdings" pitchFamily="2" charset="2"/>
              <a:buNone/>
              <a:defRPr/>
            </a:pPr>
            <a:r>
              <a:rPr lang="en-US" altLang="zh-CN" sz="2400" smtClean="0">
                <a:solidFill>
                  <a:srgbClr val="FFCC00"/>
                </a:solidFill>
                <a:ea typeface="华文细黑" pitchFamily="2" charset="-122"/>
              </a:rPr>
              <a:t>1</a:t>
            </a:r>
            <a:r>
              <a:rPr lang="zh-CN" altLang="en-US" sz="2400" smtClean="0">
                <a:solidFill>
                  <a:srgbClr val="FFCC00"/>
                </a:solidFill>
                <a:ea typeface="华文细黑" pitchFamily="2" charset="-122"/>
              </a:rPr>
              <a:t>．概述</a:t>
            </a:r>
          </a:p>
          <a:p>
            <a:pPr eaLnBrk="1" hangingPunct="1">
              <a:lnSpc>
                <a:spcPct val="80000"/>
              </a:lnSpc>
              <a:spcBef>
                <a:spcPct val="50000"/>
              </a:spcBef>
              <a:defRPr/>
            </a:pPr>
            <a:r>
              <a:rPr lang="zh-CN" altLang="en-US" sz="2400" smtClean="0">
                <a:solidFill>
                  <a:srgbClr val="00FFFF"/>
                </a:solidFill>
                <a:ea typeface="华文细黑" pitchFamily="2" charset="-122"/>
              </a:rPr>
              <a:t>数    组</a:t>
            </a:r>
            <a:r>
              <a:rPr lang="zh-CN" altLang="en-US" sz="2400" smtClean="0">
                <a:ea typeface="华文细黑" pitchFamily="2" charset="-122"/>
              </a:rPr>
              <a:t> 是构造类数据，其</a:t>
            </a:r>
            <a:r>
              <a:rPr lang="zh-CN" altLang="en-US" sz="2400" smtClean="0">
                <a:solidFill>
                  <a:srgbClr val="FFFF66"/>
                </a:solidFill>
                <a:ea typeface="华文细黑" pitchFamily="2" charset="-122"/>
              </a:rPr>
              <a:t>数组元素</a:t>
            </a:r>
            <a:r>
              <a:rPr lang="zh-CN" altLang="en-US" sz="2400" smtClean="0">
                <a:ea typeface="华文细黑" pitchFamily="2" charset="-122"/>
              </a:rPr>
              <a:t>必须是同一数据类型的。</a:t>
            </a:r>
          </a:p>
          <a:p>
            <a:pPr eaLnBrk="1" hangingPunct="1">
              <a:lnSpc>
                <a:spcPct val="80000"/>
              </a:lnSpc>
              <a:spcAft>
                <a:spcPct val="45000"/>
              </a:spcAft>
              <a:defRPr/>
            </a:pPr>
            <a:r>
              <a:rPr lang="zh-CN" altLang="en-US" sz="2400" smtClean="0">
                <a:solidFill>
                  <a:srgbClr val="00FFFF"/>
                </a:solidFill>
                <a:ea typeface="华文细黑" pitchFamily="2" charset="-122"/>
              </a:rPr>
              <a:t>结构体  </a:t>
            </a:r>
            <a:r>
              <a:rPr lang="zh-CN" altLang="en-US" sz="2400" smtClean="0">
                <a:ea typeface="华文细黑" pitchFamily="2" charset="-122"/>
              </a:rPr>
              <a:t>也是构造类数据，但其</a:t>
            </a:r>
            <a:r>
              <a:rPr lang="zh-CN" altLang="en-US" sz="2400" smtClean="0">
                <a:solidFill>
                  <a:srgbClr val="FFFF66"/>
                </a:solidFill>
                <a:ea typeface="华文细黑" pitchFamily="2" charset="-122"/>
              </a:rPr>
              <a:t>成员</a:t>
            </a:r>
            <a:r>
              <a:rPr lang="zh-CN" altLang="en-US" sz="2400" smtClean="0">
                <a:ea typeface="华文细黑" pitchFamily="2" charset="-122"/>
              </a:rPr>
              <a:t>可以是任何类型的。</a:t>
            </a:r>
          </a:p>
          <a:p>
            <a:pPr eaLnBrk="1" hangingPunct="1">
              <a:lnSpc>
                <a:spcPct val="80000"/>
              </a:lnSpc>
              <a:buFont typeface="Wingdings" pitchFamily="2" charset="2"/>
              <a:buNone/>
              <a:defRPr/>
            </a:pPr>
            <a:r>
              <a:rPr lang="zh-CN" altLang="en-US" sz="2800" smtClean="0">
                <a:ea typeface="华文细黑" pitchFamily="2" charset="-122"/>
              </a:rPr>
              <a:t>    </a:t>
            </a:r>
            <a:r>
              <a:rPr lang="zh-CN" altLang="en-US" sz="2800" smtClean="0">
                <a:ea typeface="楷体_GB2312" pitchFamily="49" charset="-122"/>
              </a:rPr>
              <a:t>构造类型使用户可以象处理单个变量一样来处理复杂的数据结构。</a:t>
            </a:r>
          </a:p>
        </p:txBody>
      </p:sp>
      <p:sp>
        <p:nvSpPr>
          <p:cNvPr id="7172" name="Text Box 7"/>
          <p:cNvSpPr txBox="1">
            <a:spLocks noChangeArrowheads="1"/>
          </p:cNvSpPr>
          <p:nvPr/>
        </p:nvSpPr>
        <p:spPr bwMode="auto">
          <a:xfrm>
            <a:off x="735013" y="3887788"/>
            <a:ext cx="7940675" cy="1917700"/>
          </a:xfrm>
          <a:prstGeom prst="rect">
            <a:avLst/>
          </a:prstGeom>
          <a:noFill/>
          <a:ln w="9525">
            <a:noFill/>
            <a:miter lim="800000"/>
            <a:headEnd/>
            <a:tailEnd/>
          </a:ln>
        </p:spPr>
        <p:txBody>
          <a:bodyPr>
            <a:spAutoFit/>
          </a:bodyPr>
          <a:lstStyle/>
          <a:p>
            <a:pPr marL="347663" indent="-347663"/>
            <a:r>
              <a:rPr lang="en-US" altLang="zh-CN" sz="2400">
                <a:ea typeface="华文细黑" pitchFamily="2" charset="-122"/>
              </a:rPr>
              <a:t>    </a:t>
            </a:r>
            <a:r>
              <a:rPr lang="zh-CN" altLang="en-US" sz="2400">
                <a:ea typeface="华文细黑" pitchFamily="2" charset="-122"/>
              </a:rPr>
              <a:t>诸如学生花名册、通讯录之类的数据，最适合用结构体来处理。因为这类数据具有如下特点：</a:t>
            </a:r>
          </a:p>
          <a:p>
            <a:pPr marL="347663" indent="-347663">
              <a:buClr>
                <a:srgbClr val="FFFF66"/>
              </a:buClr>
              <a:buFont typeface="Arial" pitchFamily="34" charset="0"/>
              <a:buChar char="♫"/>
            </a:pPr>
            <a:r>
              <a:rPr lang="zh-CN" altLang="en-US" sz="2400">
                <a:ea typeface="华文细黑" pitchFamily="2" charset="-122"/>
              </a:rPr>
              <a:t>每个人信息都是一个复合的构造数据，如由姓名、学号、性别、年龄、家庭住址、联系电话等“成员”组成。</a:t>
            </a:r>
          </a:p>
          <a:p>
            <a:pPr marL="347663" indent="-347663">
              <a:buClr>
                <a:srgbClr val="FFFF66"/>
              </a:buClr>
              <a:buFont typeface="Arial" pitchFamily="34" charset="0"/>
              <a:buChar char="♫"/>
            </a:pPr>
            <a:r>
              <a:rPr lang="zh-CN" altLang="en-US" sz="2400">
                <a:ea typeface="华文细黑" pitchFamily="2" charset="-122"/>
              </a:rPr>
              <a:t>不同的人，数据的值不同，但都有共同的成员组成。</a:t>
            </a:r>
          </a:p>
        </p:txBody>
      </p:sp>
    </p:spTree>
  </p:cSld>
  <p:clrMapOvr>
    <a:masterClrMapping/>
  </p:clrMapOvr>
  <p:transition>
    <p:blinds dir="vert"/>
  </p:transition>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zh-CN" altLang="en-US" sz="3600" smtClean="0">
                <a:ea typeface="华文细黑" pitchFamily="2" charset="-122"/>
              </a:rPr>
              <a:t>使用结构体的一般步骤</a:t>
            </a:r>
          </a:p>
        </p:txBody>
      </p:sp>
      <p:sp>
        <p:nvSpPr>
          <p:cNvPr id="11267" name="Rectangle 3"/>
          <p:cNvSpPr>
            <a:spLocks noGrp="1" noChangeArrowheads="1"/>
          </p:cNvSpPr>
          <p:nvPr>
            <p:ph type="body" idx="1"/>
          </p:nvPr>
        </p:nvSpPr>
        <p:spPr/>
        <p:txBody>
          <a:bodyPr/>
          <a:lstStyle/>
          <a:p>
            <a:pPr eaLnBrk="1" hangingPunct="1">
              <a:defRPr/>
            </a:pPr>
            <a:r>
              <a:rPr lang="zh-CN" altLang="en-US" smtClean="0">
                <a:ea typeface="华文细黑" pitchFamily="2" charset="-122"/>
              </a:rPr>
              <a:t>根据问题的要求定义一个</a:t>
            </a:r>
            <a:r>
              <a:rPr lang="zh-CN" altLang="en-US" smtClean="0">
                <a:solidFill>
                  <a:srgbClr val="00FFFF"/>
                </a:solidFill>
                <a:ea typeface="华文细黑" pitchFamily="2" charset="-122"/>
              </a:rPr>
              <a:t>结构体类型</a:t>
            </a:r>
          </a:p>
          <a:p>
            <a:pPr eaLnBrk="1" hangingPunct="1">
              <a:defRPr/>
            </a:pPr>
            <a:r>
              <a:rPr lang="zh-CN" altLang="en-US" smtClean="0">
                <a:ea typeface="华文细黑" pitchFamily="2" charset="-122"/>
              </a:rPr>
              <a:t>用自己定义的结构体类型定义</a:t>
            </a:r>
            <a:r>
              <a:rPr lang="zh-CN" altLang="en-US" smtClean="0">
                <a:solidFill>
                  <a:srgbClr val="00FFFF"/>
                </a:solidFill>
                <a:ea typeface="华文细黑" pitchFamily="2" charset="-122"/>
              </a:rPr>
              <a:t>结构体变量</a:t>
            </a:r>
          </a:p>
          <a:p>
            <a:pPr eaLnBrk="1" hangingPunct="1">
              <a:defRPr/>
            </a:pPr>
            <a:r>
              <a:rPr lang="zh-CN" altLang="en-US" smtClean="0">
                <a:ea typeface="华文细黑" pitchFamily="2" charset="-122"/>
              </a:rPr>
              <a:t>在程序中使用结构体变量处理问题</a:t>
            </a:r>
          </a:p>
          <a:p>
            <a:pPr eaLnBrk="1" hangingPunct="1">
              <a:buFont typeface="Wingdings" pitchFamily="2" charset="2"/>
              <a:buNone/>
              <a:defRPr/>
            </a:pPr>
            <a:endParaRPr lang="zh-CN" altLang="en-US" smtClean="0">
              <a:ea typeface="华文细黑" pitchFamily="2" charset="-122"/>
            </a:endParaRPr>
          </a:p>
          <a:p>
            <a:pPr eaLnBrk="1" hangingPunct="1">
              <a:buFont typeface="Wingdings" pitchFamily="2" charset="2"/>
              <a:buNone/>
              <a:defRPr/>
            </a:pPr>
            <a:r>
              <a:rPr lang="zh-CN" altLang="en-US" smtClean="0">
                <a:ea typeface="华文细黑" pitchFamily="2" charset="-122"/>
              </a:rPr>
              <a:t>   </a:t>
            </a:r>
            <a:r>
              <a:rPr lang="zh-CN" altLang="en-US" smtClean="0">
                <a:solidFill>
                  <a:srgbClr val="FFFF66"/>
                </a:solidFill>
                <a:ea typeface="华文细黑" pitchFamily="2" charset="-122"/>
              </a:rPr>
              <a:t>比较普通变量的情况：</a:t>
            </a:r>
          </a:p>
          <a:p>
            <a:pPr eaLnBrk="1" hangingPunct="1">
              <a:defRPr/>
            </a:pPr>
            <a:r>
              <a:rPr lang="zh-CN" altLang="en-US" smtClean="0">
                <a:ea typeface="华文细黑" pitchFamily="2" charset="-122"/>
              </a:rPr>
              <a:t>用系统给定的数据类型定义变量</a:t>
            </a:r>
          </a:p>
          <a:p>
            <a:pPr eaLnBrk="1" hangingPunct="1">
              <a:defRPr/>
            </a:pPr>
            <a:r>
              <a:rPr lang="zh-CN" altLang="en-US" smtClean="0">
                <a:ea typeface="华文细黑" pitchFamily="2" charset="-122"/>
              </a:rPr>
              <a:t>在程序中使用变量处理问题</a:t>
            </a:r>
          </a:p>
        </p:txBody>
      </p:sp>
    </p:spTree>
  </p:cSld>
  <p:clrMapOvr>
    <a:masterClrMapping/>
  </p:clrMapOvr>
  <p:transition>
    <p:blinds dir="vert"/>
  </p:transition>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zh-CN" altLang="en-US" smtClean="0">
                <a:ea typeface="华文细黑" pitchFamily="2" charset="-122"/>
              </a:rPr>
              <a:t>如何定义结构体类型？</a:t>
            </a:r>
          </a:p>
        </p:txBody>
      </p:sp>
      <p:sp>
        <p:nvSpPr>
          <p:cNvPr id="9219" name="Text Box 3"/>
          <p:cNvSpPr txBox="1">
            <a:spLocks noChangeArrowheads="1"/>
          </p:cNvSpPr>
          <p:nvPr/>
        </p:nvSpPr>
        <p:spPr bwMode="auto">
          <a:xfrm>
            <a:off x="395288" y="1773238"/>
            <a:ext cx="3752850" cy="2557462"/>
          </a:xfrm>
          <a:prstGeom prst="rect">
            <a:avLst/>
          </a:prstGeom>
          <a:noFill/>
          <a:ln w="9525">
            <a:noFill/>
            <a:miter lim="800000"/>
            <a:headEnd/>
            <a:tailEnd/>
          </a:ln>
        </p:spPr>
        <p:txBody>
          <a:bodyPr wrap="none">
            <a:spAutoFit/>
          </a:bodyPr>
          <a:lstStyle/>
          <a:p>
            <a:r>
              <a:rPr lang="en-US" altLang="zh-CN"/>
              <a:t> </a:t>
            </a:r>
            <a:endParaRPr lang="en-US" altLang="zh-CN" sz="2400">
              <a:solidFill>
                <a:srgbClr val="99FF33"/>
              </a:solidFill>
            </a:endParaRPr>
          </a:p>
          <a:p>
            <a:r>
              <a:rPr lang="en-US" altLang="zh-CN" sz="2400"/>
              <a:t> struct   </a:t>
            </a:r>
            <a:r>
              <a:rPr lang="zh-CN" altLang="en-US" sz="2400">
                <a:ea typeface="华文细黑" pitchFamily="2" charset="-122"/>
              </a:rPr>
              <a:t>结构体名</a:t>
            </a:r>
          </a:p>
          <a:p>
            <a:r>
              <a:rPr lang="zh-CN" altLang="en-US" sz="2400"/>
              <a:t> </a:t>
            </a:r>
            <a:r>
              <a:rPr lang="en-US" altLang="zh-CN" sz="2400"/>
              <a:t>{ </a:t>
            </a:r>
          </a:p>
          <a:p>
            <a:r>
              <a:rPr lang="en-US" altLang="zh-CN" sz="2400"/>
              <a:t>       </a:t>
            </a:r>
            <a:r>
              <a:rPr lang="en-US" altLang="zh-CN" sz="2400">
                <a:latin typeface="宋体" pitchFamily="2" charset="-122"/>
              </a:rPr>
              <a:t>……</a:t>
            </a:r>
            <a:endParaRPr lang="en-US" altLang="zh-CN" sz="2400"/>
          </a:p>
          <a:p>
            <a:r>
              <a:rPr lang="en-US" altLang="zh-CN" sz="2400"/>
              <a:t>       </a:t>
            </a:r>
            <a:r>
              <a:rPr lang="zh-CN" altLang="en-US" sz="2400">
                <a:latin typeface="华文细黑" pitchFamily="2" charset="-122"/>
                <a:ea typeface="华文细黑" pitchFamily="2" charset="-122"/>
              </a:rPr>
              <a:t>类型标识符  成员名</a:t>
            </a:r>
            <a:r>
              <a:rPr lang="zh-CN" altLang="en-US" sz="2400"/>
              <a:t>； </a:t>
            </a:r>
          </a:p>
          <a:p>
            <a:r>
              <a:rPr lang="zh-CN" altLang="en-US" sz="2400"/>
              <a:t>       </a:t>
            </a:r>
            <a:r>
              <a:rPr lang="en-US" altLang="zh-CN" sz="2400">
                <a:latin typeface="宋体" pitchFamily="2" charset="-122"/>
              </a:rPr>
              <a:t>……</a:t>
            </a:r>
            <a:endParaRPr lang="en-US" altLang="zh-CN" sz="2400"/>
          </a:p>
          <a:p>
            <a:r>
              <a:rPr lang="en-US" altLang="zh-CN" sz="2400"/>
              <a:t>  } </a:t>
            </a:r>
            <a:r>
              <a:rPr lang="en-US" altLang="zh-CN" sz="2400" b="1"/>
              <a:t>;                       </a:t>
            </a:r>
            <a:endParaRPr lang="en-US" altLang="zh-CN" sz="2400"/>
          </a:p>
        </p:txBody>
      </p:sp>
      <p:sp>
        <p:nvSpPr>
          <p:cNvPr id="16388" name="Text Box 4"/>
          <p:cNvSpPr txBox="1">
            <a:spLocks noChangeArrowheads="1"/>
          </p:cNvSpPr>
          <p:nvPr/>
        </p:nvSpPr>
        <p:spPr bwMode="auto">
          <a:xfrm>
            <a:off x="395288" y="1458913"/>
            <a:ext cx="2546350" cy="457200"/>
          </a:xfrm>
          <a:prstGeom prst="rect">
            <a:avLst/>
          </a:prstGeom>
          <a:noFill/>
          <a:ln w="9525">
            <a:noFill/>
            <a:miter lim="800000"/>
            <a:headEnd/>
            <a:tailEnd/>
          </a:ln>
        </p:spPr>
        <p:txBody>
          <a:bodyPr wrap="none">
            <a:spAutoFit/>
          </a:bodyPr>
          <a:lstStyle/>
          <a:p>
            <a:r>
              <a:rPr lang="zh-CN" altLang="en-US" sz="2400">
                <a:solidFill>
                  <a:srgbClr val="99FF33"/>
                </a:solidFill>
                <a:latin typeface="华文细黑" pitchFamily="2" charset="-122"/>
                <a:ea typeface="华文细黑" pitchFamily="2" charset="-122"/>
              </a:rPr>
              <a:t>关键字   用户指定</a:t>
            </a:r>
          </a:p>
        </p:txBody>
      </p:sp>
      <p:sp>
        <p:nvSpPr>
          <p:cNvPr id="16389" name="Text Box 5"/>
          <p:cNvSpPr txBox="1">
            <a:spLocks noChangeArrowheads="1"/>
          </p:cNvSpPr>
          <p:nvPr/>
        </p:nvSpPr>
        <p:spPr bwMode="auto">
          <a:xfrm>
            <a:off x="3203575" y="2060575"/>
            <a:ext cx="5584825" cy="457200"/>
          </a:xfrm>
          <a:prstGeom prst="rect">
            <a:avLst/>
          </a:prstGeom>
          <a:noFill/>
          <a:ln w="9525">
            <a:noFill/>
            <a:miter lim="800000"/>
            <a:headEnd/>
            <a:tailEnd/>
          </a:ln>
        </p:spPr>
        <p:txBody>
          <a:bodyPr wrap="none">
            <a:spAutoFit/>
          </a:bodyPr>
          <a:lstStyle/>
          <a:p>
            <a:r>
              <a:rPr lang="en-US" altLang="zh-CN" sz="2400">
                <a:solidFill>
                  <a:srgbClr val="FFFF66"/>
                </a:solidFill>
                <a:ea typeface="华文细黑" pitchFamily="2" charset="-122"/>
              </a:rPr>
              <a:t>/*</a:t>
            </a:r>
            <a:r>
              <a:rPr lang="en-US" altLang="zh-CN" sz="2400">
                <a:solidFill>
                  <a:srgbClr val="00FFFF"/>
                </a:solidFill>
                <a:ea typeface="华文细黑" pitchFamily="2" charset="-122"/>
              </a:rPr>
              <a:t>struct </a:t>
            </a:r>
            <a:r>
              <a:rPr lang="zh-CN" altLang="en-US" sz="2400">
                <a:solidFill>
                  <a:srgbClr val="00FFFF"/>
                </a:solidFill>
                <a:ea typeface="华文细黑" pitchFamily="2" charset="-122"/>
              </a:rPr>
              <a:t>结构体名</a:t>
            </a:r>
            <a:r>
              <a:rPr lang="zh-CN" altLang="en-US" sz="2400">
                <a:solidFill>
                  <a:srgbClr val="FFFF66"/>
                </a:solidFill>
                <a:ea typeface="华文细黑" pitchFamily="2" charset="-122"/>
              </a:rPr>
              <a:t>合称“结构类型标识符”*</a:t>
            </a:r>
            <a:r>
              <a:rPr lang="en-US" altLang="zh-CN" sz="2400">
                <a:solidFill>
                  <a:srgbClr val="FFFF66"/>
                </a:solidFill>
                <a:ea typeface="华文细黑" pitchFamily="2" charset="-122"/>
              </a:rPr>
              <a:t>/</a:t>
            </a:r>
          </a:p>
        </p:txBody>
      </p:sp>
      <p:sp>
        <p:nvSpPr>
          <p:cNvPr id="16390" name="Text Box 6"/>
          <p:cNvSpPr txBox="1">
            <a:spLocks noChangeArrowheads="1"/>
          </p:cNvSpPr>
          <p:nvPr/>
        </p:nvSpPr>
        <p:spPr bwMode="auto">
          <a:xfrm>
            <a:off x="4356100" y="3141663"/>
            <a:ext cx="1809750" cy="457200"/>
          </a:xfrm>
          <a:prstGeom prst="rect">
            <a:avLst/>
          </a:prstGeom>
          <a:noFill/>
          <a:ln w="9525">
            <a:noFill/>
            <a:miter lim="800000"/>
            <a:headEnd/>
            <a:tailEnd/>
          </a:ln>
        </p:spPr>
        <p:txBody>
          <a:bodyPr wrap="none">
            <a:spAutoFit/>
          </a:bodyPr>
          <a:lstStyle/>
          <a:p>
            <a:r>
              <a:rPr lang="en-US" altLang="zh-CN" sz="2400">
                <a:solidFill>
                  <a:srgbClr val="FFFF66"/>
                </a:solidFill>
                <a:ea typeface="华文细黑" pitchFamily="2" charset="-122"/>
              </a:rPr>
              <a:t>/*</a:t>
            </a:r>
            <a:r>
              <a:rPr lang="zh-CN" altLang="en-US" sz="2400">
                <a:solidFill>
                  <a:srgbClr val="FFFF66"/>
                </a:solidFill>
                <a:ea typeface="华文细黑" pitchFamily="2" charset="-122"/>
              </a:rPr>
              <a:t>成员表列*</a:t>
            </a:r>
            <a:r>
              <a:rPr lang="en-US" altLang="zh-CN" sz="2400">
                <a:solidFill>
                  <a:srgbClr val="FFFF66"/>
                </a:solidFill>
                <a:ea typeface="华文细黑" pitchFamily="2" charset="-122"/>
              </a:rPr>
              <a:t>/</a:t>
            </a:r>
          </a:p>
        </p:txBody>
      </p:sp>
      <p:sp>
        <p:nvSpPr>
          <p:cNvPr id="16391" name="Text Box 7"/>
          <p:cNvSpPr txBox="1">
            <a:spLocks noChangeArrowheads="1"/>
          </p:cNvSpPr>
          <p:nvPr/>
        </p:nvSpPr>
        <p:spPr bwMode="auto">
          <a:xfrm>
            <a:off x="1331913" y="3933825"/>
            <a:ext cx="3149600" cy="457200"/>
          </a:xfrm>
          <a:prstGeom prst="rect">
            <a:avLst/>
          </a:prstGeom>
          <a:noFill/>
          <a:ln w="9525">
            <a:noFill/>
            <a:miter lim="800000"/>
            <a:headEnd/>
            <a:tailEnd/>
          </a:ln>
        </p:spPr>
        <p:txBody>
          <a:bodyPr wrap="none">
            <a:spAutoFit/>
          </a:bodyPr>
          <a:lstStyle/>
          <a:p>
            <a:r>
              <a:rPr lang="en-US" altLang="zh-CN" sz="2400">
                <a:solidFill>
                  <a:srgbClr val="FFFF66"/>
                </a:solidFill>
                <a:latin typeface="华文细黑" pitchFamily="2" charset="-122"/>
                <a:ea typeface="华文细黑" pitchFamily="2" charset="-122"/>
              </a:rPr>
              <a:t>/*</a:t>
            </a:r>
            <a:r>
              <a:rPr lang="zh-CN" altLang="en-US" sz="2400">
                <a:solidFill>
                  <a:srgbClr val="FFFF66"/>
                </a:solidFill>
                <a:latin typeface="华文细黑" pitchFamily="2" charset="-122"/>
                <a:ea typeface="华文细黑" pitchFamily="2" charset="-122"/>
              </a:rPr>
              <a:t>此处分号不能省略*</a:t>
            </a:r>
            <a:r>
              <a:rPr lang="en-US" altLang="zh-CN" sz="2400">
                <a:solidFill>
                  <a:srgbClr val="FFFF66"/>
                </a:solidFill>
                <a:latin typeface="华文细黑" pitchFamily="2" charset="-122"/>
                <a:ea typeface="华文细黑"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0-#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1+#ppt_w/2"/>
                                          </p:val>
                                        </p:tav>
                                        <p:tav tm="100000">
                                          <p:val>
                                            <p:strVal val="#ppt_x"/>
                                          </p:val>
                                        </p:tav>
                                      </p:tavLst>
                                    </p:anim>
                                    <p:anim calcmode="lin" valueType="num">
                                      <p:cBhvr additive="base">
                                        <p:cTn id="14"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additive="base">
                                        <p:cTn id="19" dur="500" fill="hold"/>
                                        <p:tgtEl>
                                          <p:spTgt spid="16390"/>
                                        </p:tgtEl>
                                        <p:attrNameLst>
                                          <p:attrName>ppt_x</p:attrName>
                                        </p:attrNameLst>
                                      </p:cBhvr>
                                      <p:tavLst>
                                        <p:tav tm="0">
                                          <p:val>
                                            <p:strVal val="1+#ppt_w/2"/>
                                          </p:val>
                                        </p:tav>
                                        <p:tav tm="100000">
                                          <p:val>
                                            <p:strVal val="#ppt_x"/>
                                          </p:val>
                                        </p:tav>
                                      </p:tavLst>
                                    </p:anim>
                                    <p:anim calcmode="lin" valueType="num">
                                      <p:cBhvr additive="base">
                                        <p:cTn id="20"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391"/>
                                        </p:tgtEl>
                                        <p:attrNameLst>
                                          <p:attrName>style.visibility</p:attrName>
                                        </p:attrNameLst>
                                      </p:cBhvr>
                                      <p:to>
                                        <p:strVal val="visible"/>
                                      </p:to>
                                    </p:set>
                                    <p:anim calcmode="lin" valueType="num">
                                      <p:cBhvr additive="base">
                                        <p:cTn id="25" dur="500" fill="hold"/>
                                        <p:tgtEl>
                                          <p:spTgt spid="16391"/>
                                        </p:tgtEl>
                                        <p:attrNameLst>
                                          <p:attrName>ppt_x</p:attrName>
                                        </p:attrNameLst>
                                      </p:cBhvr>
                                      <p:tavLst>
                                        <p:tav tm="0">
                                          <p:val>
                                            <p:strVal val="1+#ppt_w/2"/>
                                          </p:val>
                                        </p:tav>
                                        <p:tav tm="100000">
                                          <p:val>
                                            <p:strVal val="#ppt_x"/>
                                          </p:val>
                                        </p:tav>
                                      </p:tavLst>
                                    </p:anim>
                                    <p:anim calcmode="lin" valueType="num">
                                      <p:cBhvr additive="base">
                                        <p:cTn id="26"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P spid="16390" grpId="0"/>
      <p:bldP spid="16391" grpId="0"/>
    </p:bldLst>
  </p:timing>
</p:sld>
</file>

<file path=ppt/slides/slide3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0"/>
            <a:ext cx="8229600" cy="1143000"/>
          </a:xfrm>
        </p:spPr>
        <p:txBody>
          <a:bodyPr/>
          <a:lstStyle/>
          <a:p>
            <a:pPr algn="l" eaLnBrk="1" hangingPunct="1">
              <a:defRPr/>
            </a:pPr>
            <a:r>
              <a:rPr lang="zh-CN" altLang="en-US" smtClean="0">
                <a:ea typeface="华文细黑" pitchFamily="2" charset="-122"/>
              </a:rPr>
              <a:t>一个示例</a:t>
            </a:r>
          </a:p>
        </p:txBody>
      </p:sp>
      <p:sp>
        <p:nvSpPr>
          <p:cNvPr id="12297" name="Text Box 9"/>
          <p:cNvSpPr txBox="1">
            <a:spLocks noChangeArrowheads="1"/>
          </p:cNvSpPr>
          <p:nvPr/>
        </p:nvSpPr>
        <p:spPr bwMode="auto">
          <a:xfrm>
            <a:off x="4500563" y="333375"/>
            <a:ext cx="4175125" cy="4864100"/>
          </a:xfrm>
          <a:prstGeom prst="rect">
            <a:avLst/>
          </a:prstGeom>
          <a:solidFill>
            <a:srgbClr val="993366"/>
          </a:solidFill>
          <a:ln w="25400">
            <a:solidFill>
              <a:srgbClr val="FFFF00"/>
            </a:solidFill>
            <a:miter lim="800000"/>
            <a:headEnd/>
            <a:tailEnd/>
          </a:ln>
        </p:spPr>
        <p:txBody>
          <a:bodyPr>
            <a:spAutoFit/>
          </a:bodyPr>
          <a:lstStyle/>
          <a:p>
            <a:r>
              <a:rPr lang="en-US" altLang="zh-CN" sz="2400">
                <a:ea typeface="华文细黑" pitchFamily="2" charset="-122"/>
              </a:rPr>
              <a:t>【</a:t>
            </a:r>
            <a:r>
              <a:rPr lang="zh-CN" altLang="en-US" sz="2400">
                <a:ea typeface="华文细黑" pitchFamily="2" charset="-122"/>
              </a:rPr>
              <a:t>例一</a:t>
            </a:r>
            <a:r>
              <a:rPr lang="en-US" altLang="zh-CN" sz="2400">
                <a:ea typeface="华文细黑" pitchFamily="2" charset="-122"/>
              </a:rPr>
              <a:t>】</a:t>
            </a:r>
          </a:p>
          <a:p>
            <a:r>
              <a:rPr lang="en-US" altLang="zh-CN" sz="2400"/>
              <a:t>main()</a:t>
            </a:r>
          </a:p>
          <a:p>
            <a:r>
              <a:rPr lang="en-US" altLang="zh-CN" sz="2400"/>
              <a:t>{ </a:t>
            </a:r>
          </a:p>
          <a:p>
            <a:r>
              <a:rPr lang="en-US" altLang="zh-CN" sz="2400"/>
              <a:t>      struct  student</a:t>
            </a:r>
          </a:p>
          <a:p>
            <a:r>
              <a:rPr lang="en-US" altLang="zh-CN" sz="2400"/>
              <a:t>      { </a:t>
            </a:r>
          </a:p>
          <a:p>
            <a:r>
              <a:rPr lang="en-US" altLang="zh-CN" sz="2400"/>
              <a:t>           int number;</a:t>
            </a:r>
          </a:p>
          <a:p>
            <a:r>
              <a:rPr lang="en-US" altLang="zh-CN" sz="2400"/>
              <a:t>           char name[6]; </a:t>
            </a:r>
          </a:p>
          <a:p>
            <a:r>
              <a:rPr lang="en-US" altLang="zh-CN" sz="2400"/>
              <a:t>           char sex;</a:t>
            </a:r>
          </a:p>
          <a:p>
            <a:r>
              <a:rPr lang="en-US" altLang="zh-CN" sz="2400"/>
              <a:t>           int age;</a:t>
            </a:r>
          </a:p>
          <a:p>
            <a:r>
              <a:rPr lang="en-US" altLang="zh-CN" sz="2400"/>
              <a:t>           char address[20];</a:t>
            </a:r>
          </a:p>
          <a:p>
            <a:r>
              <a:rPr lang="en-US" altLang="zh-CN" sz="2400"/>
              <a:t>       } ;</a:t>
            </a:r>
          </a:p>
          <a:p>
            <a:r>
              <a:rPr lang="en-US" altLang="zh-CN" sz="2400"/>
              <a:t>       </a:t>
            </a:r>
            <a:r>
              <a:rPr lang="en-US" altLang="zh-CN" sz="2400">
                <a:latin typeface="宋体" pitchFamily="2" charset="-122"/>
              </a:rPr>
              <a:t>……</a:t>
            </a:r>
            <a:endParaRPr lang="en-US" altLang="zh-CN" sz="2400"/>
          </a:p>
          <a:p>
            <a:r>
              <a:rPr lang="en-US" altLang="zh-CN" sz="2400"/>
              <a:t>}</a:t>
            </a:r>
          </a:p>
        </p:txBody>
      </p:sp>
      <p:sp>
        <p:nvSpPr>
          <p:cNvPr id="12298" name="Text Box 10"/>
          <p:cNvSpPr txBox="1">
            <a:spLocks noChangeArrowheads="1"/>
          </p:cNvSpPr>
          <p:nvPr/>
        </p:nvSpPr>
        <p:spPr bwMode="auto">
          <a:xfrm>
            <a:off x="468313" y="1989138"/>
            <a:ext cx="3619500" cy="1187450"/>
          </a:xfrm>
          <a:prstGeom prst="rect">
            <a:avLst/>
          </a:prstGeom>
          <a:noFill/>
          <a:ln w="9525">
            <a:noFill/>
            <a:miter lim="800000"/>
            <a:headEnd/>
            <a:tailEnd/>
          </a:ln>
        </p:spPr>
        <p:txBody>
          <a:bodyPr>
            <a:spAutoFit/>
          </a:bodyPr>
          <a:lstStyle/>
          <a:p>
            <a:r>
              <a:rPr lang="zh-CN" altLang="en-US" sz="2400">
                <a:ea typeface="华文细黑" pitchFamily="2" charset="-122"/>
              </a:rPr>
              <a:t>本质上，它定义了一个名为”</a:t>
            </a:r>
            <a:r>
              <a:rPr lang="en-US" altLang="zh-CN" sz="2400">
                <a:ea typeface="华文细黑" pitchFamily="2" charset="-122"/>
              </a:rPr>
              <a:t>student”</a:t>
            </a:r>
            <a:r>
              <a:rPr lang="zh-CN" altLang="en-US" sz="2400">
                <a:ea typeface="华文细黑" pitchFamily="2" charset="-122"/>
              </a:rPr>
              <a:t>的“结构体类型”（表头）。</a:t>
            </a:r>
          </a:p>
        </p:txBody>
      </p:sp>
      <p:graphicFrame>
        <p:nvGraphicFramePr>
          <p:cNvPr id="12329" name="Group 41"/>
          <p:cNvGraphicFramePr>
            <a:graphicFrameLocks noGrp="1"/>
          </p:cNvGraphicFramePr>
          <p:nvPr>
            <p:ph idx="1"/>
          </p:nvPr>
        </p:nvGraphicFramePr>
        <p:xfrm>
          <a:off x="323850" y="5300663"/>
          <a:ext cx="8229600" cy="989013"/>
        </p:xfrm>
        <a:graphic>
          <a:graphicData uri="http://schemas.openxmlformats.org/drawingml/2006/table">
            <a:tbl>
              <a:tblPr/>
              <a:tblGrid>
                <a:gridCol w="1330325"/>
                <a:gridCol w="1847850"/>
                <a:gridCol w="792163"/>
                <a:gridCol w="874712"/>
                <a:gridCol w="3384550"/>
              </a:tblGrid>
              <a:tr h="404813">
                <a:tc>
                  <a:txBody>
                    <a:bodyPr/>
                    <a:lstStyle/>
                    <a:p>
                      <a:pPr marL="0" marR="0" lvl="0" indent="0" algn="l" defTabSz="914400" rtl="0" eaLnBrk="1" fontAlgn="base" latinLnBrk="0" hangingPunct="1">
                        <a:lnSpc>
                          <a:spcPct val="100000"/>
                        </a:lnSpc>
                        <a:spcBef>
                          <a:spcPct val="0"/>
                        </a:spcBef>
                        <a:spcAft>
                          <a:spcPct val="0"/>
                        </a:spcAft>
                        <a:buClrTx/>
                        <a:buSzPct val="90000"/>
                        <a:buFontTx/>
                        <a:buNone/>
                        <a:tabLst/>
                      </a:pPr>
                      <a:r>
                        <a:rPr kumimoji="0" lang="en-US" altLang="zh-CN" sz="2400" b="0" i="0" u="none" strike="noStrike" cap="none" normalizeH="0" baseline="0" smtClean="0">
                          <a:ln>
                            <a:noFill/>
                          </a:ln>
                          <a:solidFill>
                            <a:srgbClr val="990000"/>
                          </a:solidFill>
                          <a:effectLst/>
                          <a:latin typeface="Arial" charset="0"/>
                          <a:ea typeface="宋体" pitchFamily="2" charset="-122"/>
                          <a:cs typeface="Arial" charset="0"/>
                        </a:rPr>
                        <a:t>number</a:t>
                      </a:r>
                      <a:endParaRPr kumimoji="0" lang="en-US" altLang="zh-CN" sz="2400" b="0" i="0" u="none" strike="noStrike" cap="none" normalizeH="0" baseline="0" smtClean="0">
                        <a:ln>
                          <a:noFill/>
                        </a:ln>
                        <a:solidFill>
                          <a:srgbClr val="990000"/>
                        </a:solidFill>
                        <a:effectLst/>
                        <a:latin typeface="Arial" charset="0"/>
                        <a:ea typeface="宋体" pitchFamily="2" charset="-122"/>
                      </a:endParaRPr>
                    </a:p>
                  </a:txBody>
                  <a:tcPr horzOverflow="overflow">
                    <a:lnL w="38100" cap="flat" cmpd="sng" algn="ctr">
                      <a:solidFill>
                        <a:srgbClr val="FFCC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CC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altLang="zh-CN" sz="2400" b="0" i="0" u="none" strike="noStrike" cap="none" normalizeH="0" baseline="0" smtClean="0">
                          <a:ln>
                            <a:noFill/>
                          </a:ln>
                          <a:solidFill>
                            <a:srgbClr val="990000"/>
                          </a:solidFill>
                          <a:effectLst/>
                          <a:latin typeface="Arial" charset="0"/>
                          <a:ea typeface="宋体" pitchFamily="2" charset="-122"/>
                          <a:cs typeface="Arial" charset="0"/>
                        </a:rPr>
                        <a:t>Name[6]</a:t>
                      </a:r>
                      <a:endParaRPr kumimoji="0" lang="en-US" altLang="zh-CN" sz="2400" b="0" i="0" u="none" strike="noStrike" cap="none" normalizeH="0" baseline="0" smtClean="0">
                        <a:ln>
                          <a:noFill/>
                        </a:ln>
                        <a:solidFill>
                          <a:srgbClr val="99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CC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Pct val="90000"/>
                        <a:buFontTx/>
                        <a:buNone/>
                        <a:tabLst/>
                      </a:pPr>
                      <a:r>
                        <a:rPr kumimoji="0" lang="en-US" altLang="zh-CN" sz="2400" b="0" i="0" u="none" strike="noStrike" cap="none" normalizeH="0" baseline="0" smtClean="0">
                          <a:ln>
                            <a:noFill/>
                          </a:ln>
                          <a:solidFill>
                            <a:srgbClr val="990000"/>
                          </a:solidFill>
                          <a:effectLst/>
                          <a:latin typeface="Arial" charset="0"/>
                          <a:ea typeface="宋体" pitchFamily="2" charset="-122"/>
                          <a:cs typeface="Arial" charset="0"/>
                        </a:rPr>
                        <a:t>sex</a:t>
                      </a:r>
                      <a:endParaRPr kumimoji="0" lang="en-US" altLang="zh-CN" sz="2400" b="0" i="0" u="none" strike="noStrike" cap="none" normalizeH="0" baseline="0" smtClean="0">
                        <a:ln>
                          <a:noFill/>
                        </a:ln>
                        <a:solidFill>
                          <a:srgbClr val="99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CC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altLang="zh-CN" sz="2400" b="0" i="0" u="none" strike="noStrike" cap="none" normalizeH="0" baseline="0" smtClean="0">
                          <a:ln>
                            <a:noFill/>
                          </a:ln>
                          <a:solidFill>
                            <a:srgbClr val="990000"/>
                          </a:solidFill>
                          <a:effectLst/>
                          <a:latin typeface="Arial" charset="0"/>
                          <a:ea typeface="宋体" pitchFamily="2" charset="-122"/>
                          <a:cs typeface="Arial" charset="0"/>
                        </a:rPr>
                        <a:t>age</a:t>
                      </a:r>
                      <a:endParaRPr kumimoji="0" lang="en-US" altLang="zh-CN" sz="2400" b="0" i="0" u="none" strike="noStrike" cap="none" normalizeH="0" baseline="0" smtClean="0">
                        <a:ln>
                          <a:noFill/>
                        </a:ln>
                        <a:solidFill>
                          <a:srgbClr val="99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CC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altLang="zh-CN" sz="2400" b="0" i="0" u="none" strike="noStrike" cap="none" normalizeH="0" baseline="0" smtClean="0">
                          <a:ln>
                            <a:noFill/>
                          </a:ln>
                          <a:solidFill>
                            <a:srgbClr val="990000"/>
                          </a:solidFill>
                          <a:effectLst/>
                          <a:latin typeface="Arial" charset="0"/>
                          <a:ea typeface="宋体" pitchFamily="2" charset="-122"/>
                          <a:cs typeface="Arial" charset="0"/>
                        </a:rPr>
                        <a:t>Address[20]</a:t>
                      </a:r>
                      <a:endParaRPr kumimoji="0" lang="en-US" altLang="zh-CN" sz="2400" b="0" i="0" u="none" strike="noStrike" cap="none" normalizeH="0" baseline="0" smtClean="0">
                        <a:ln>
                          <a:noFill/>
                        </a:ln>
                        <a:solidFill>
                          <a:srgbClr val="99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38100" cap="flat" cmpd="sng" algn="ctr">
                      <a:solidFill>
                        <a:srgbClr val="FFCC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Pct val="90000"/>
                        <a:buFontTx/>
                        <a:buNone/>
                        <a:tabLst/>
                      </a:pPr>
                      <a:r>
                        <a:rPr kumimoji="0" lang="en-US" altLang="zh-CN" sz="1000" b="0" i="0" u="none" strike="noStrike" cap="none" normalizeH="0" baseline="0" smtClean="0">
                          <a:ln>
                            <a:noFill/>
                          </a:ln>
                          <a:solidFill>
                            <a:schemeClr val="tx1"/>
                          </a:solidFill>
                          <a:effectLst/>
                          <a:latin typeface="Arial" charset="0"/>
                          <a:ea typeface="宋体" pitchFamily="2" charset="-122"/>
                          <a:cs typeface="Arial" charset="0"/>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38100" cap="flat" cmpd="sng" algn="ctr">
                      <a:solidFill>
                        <a:srgbClr val="FFCC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solidFill>
                      <a:srgbClr val="FFFF66"/>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7"/>
                                        </p:tgtEl>
                                        <p:attrNameLst>
                                          <p:attrName>style.visibility</p:attrName>
                                        </p:attrNameLst>
                                      </p:cBhvr>
                                      <p:to>
                                        <p:strVal val="visible"/>
                                      </p:to>
                                    </p:set>
                                    <p:animEffect transition="in" filter="box(in)">
                                      <p:cBhvr>
                                        <p:cTn id="7" dur="500"/>
                                        <p:tgtEl>
                                          <p:spTgt spid="122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98"/>
                                        </p:tgtEl>
                                        <p:attrNameLst>
                                          <p:attrName>style.visibility</p:attrName>
                                        </p:attrNameLst>
                                      </p:cBhvr>
                                      <p:to>
                                        <p:strVal val="visible"/>
                                      </p:to>
                                    </p:set>
                                    <p:anim calcmode="lin" valueType="num">
                                      <p:cBhvr additive="base">
                                        <p:cTn id="12" dur="500" fill="hold"/>
                                        <p:tgtEl>
                                          <p:spTgt spid="12298"/>
                                        </p:tgtEl>
                                        <p:attrNameLst>
                                          <p:attrName>ppt_x</p:attrName>
                                        </p:attrNameLst>
                                      </p:cBhvr>
                                      <p:tavLst>
                                        <p:tav tm="0">
                                          <p:val>
                                            <p:strVal val="0-#ppt_w/2"/>
                                          </p:val>
                                        </p:tav>
                                        <p:tav tm="100000">
                                          <p:val>
                                            <p:strVal val="#ppt_x"/>
                                          </p:val>
                                        </p:tav>
                                      </p:tavLst>
                                    </p:anim>
                                    <p:anim calcmode="lin" valueType="num">
                                      <p:cBhvr additive="base">
                                        <p:cTn id="13" dur="500" fill="hold"/>
                                        <p:tgtEl>
                                          <p:spTgt spid="122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329"/>
                                        </p:tgtEl>
                                        <p:attrNameLst>
                                          <p:attrName>style.visibility</p:attrName>
                                        </p:attrNameLst>
                                      </p:cBhvr>
                                      <p:to>
                                        <p:strVal val="visible"/>
                                      </p:to>
                                    </p:set>
                                    <p:animEffect transition="in" filter="blinds(horizontal)">
                                      <p:cBhvr>
                                        <p:cTn id="18" dur="500"/>
                                        <p:tgtEl>
                                          <p:spTgt spid="12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autoUpdateAnimBg="0"/>
      <p:bldP spid="12298" grpId="0" autoUpdateAnimBg="0"/>
    </p:bld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 name="Rectangle 235"/>
          <p:cNvSpPr>
            <a:spLocks noGrp="1" noChangeArrowheads="1"/>
          </p:cNvSpPr>
          <p:nvPr>
            <p:ph type="title"/>
          </p:nvPr>
        </p:nvSpPr>
        <p:spPr/>
        <p:txBody>
          <a:bodyPr>
            <a:normAutofit fontScale="90000"/>
          </a:bodyPr>
          <a:lstStyle/>
          <a:p>
            <a:pPr eaLnBrk="1" hangingPunct="1">
              <a:defRPr/>
            </a:pPr>
            <a:r>
              <a:rPr lang="zh-CN" altLang="en-US" smtClean="0">
                <a:ea typeface="华文细黑" pitchFamily="2" charset="-122"/>
              </a:rPr>
              <a:t>小结：什么是“结构体类型”？</a:t>
            </a:r>
          </a:p>
        </p:txBody>
      </p:sp>
      <p:sp>
        <p:nvSpPr>
          <p:cNvPr id="13548" name="Rectangle 236"/>
          <p:cNvSpPr>
            <a:spLocks noGrp="1" noChangeArrowheads="1"/>
          </p:cNvSpPr>
          <p:nvPr>
            <p:ph type="body" idx="1"/>
          </p:nvPr>
        </p:nvSpPr>
        <p:spPr>
          <a:xfrm>
            <a:off x="395288" y="1773238"/>
            <a:ext cx="8229600" cy="4533900"/>
          </a:xfrm>
        </p:spPr>
        <p:txBody>
          <a:bodyPr/>
          <a:lstStyle/>
          <a:p>
            <a:pPr eaLnBrk="1" hangingPunct="1">
              <a:lnSpc>
                <a:spcPct val="90000"/>
              </a:lnSpc>
              <a:defRPr/>
            </a:pPr>
            <a:r>
              <a:rPr lang="zh-CN" altLang="en-US" smtClean="0">
                <a:ea typeface="华文细黑" pitchFamily="2" charset="-122"/>
              </a:rPr>
              <a:t>用户自己定义的构造型数据类型</a:t>
            </a:r>
          </a:p>
          <a:p>
            <a:pPr eaLnBrk="1" hangingPunct="1">
              <a:lnSpc>
                <a:spcPct val="90000"/>
              </a:lnSpc>
              <a:defRPr/>
            </a:pPr>
            <a:r>
              <a:rPr lang="zh-CN" altLang="en-US" smtClean="0">
                <a:ea typeface="华文细黑" pitchFamily="2" charset="-122"/>
              </a:rPr>
              <a:t>由若干数据项（成员）组成</a:t>
            </a:r>
          </a:p>
          <a:p>
            <a:pPr eaLnBrk="1" hangingPunct="1">
              <a:lnSpc>
                <a:spcPct val="90000"/>
              </a:lnSpc>
              <a:defRPr/>
            </a:pPr>
            <a:r>
              <a:rPr lang="zh-CN" altLang="en-US" smtClean="0">
                <a:ea typeface="华文细黑" pitchFamily="2" charset="-122"/>
              </a:rPr>
              <a:t>同一结构体中的成员可以具有不同的数据类型</a:t>
            </a:r>
          </a:p>
          <a:p>
            <a:pPr eaLnBrk="1" hangingPunct="1">
              <a:lnSpc>
                <a:spcPct val="90000"/>
              </a:lnSpc>
              <a:defRPr/>
            </a:pPr>
            <a:endParaRPr lang="zh-CN" altLang="en-US" smtClean="0">
              <a:ea typeface="华文细黑" pitchFamily="2" charset="-122"/>
            </a:endParaRPr>
          </a:p>
          <a:p>
            <a:pPr eaLnBrk="1" hangingPunct="1">
              <a:lnSpc>
                <a:spcPct val="90000"/>
              </a:lnSpc>
              <a:defRPr/>
            </a:pPr>
            <a:r>
              <a:rPr lang="zh-CN" altLang="en-US" smtClean="0">
                <a:solidFill>
                  <a:srgbClr val="FFFF66"/>
                </a:solidFill>
                <a:latin typeface="华文细黑" pitchFamily="2" charset="-122"/>
                <a:ea typeface="华文细黑" pitchFamily="2" charset="-122"/>
              </a:rPr>
              <a:t>注意成员定义与普通变量定义的区别：</a:t>
            </a:r>
          </a:p>
          <a:p>
            <a:pPr eaLnBrk="1" hangingPunct="1">
              <a:lnSpc>
                <a:spcPct val="90000"/>
              </a:lnSpc>
              <a:buFont typeface="Wingdings" pitchFamily="2" charset="2"/>
              <a:buNone/>
              <a:defRPr/>
            </a:pPr>
            <a:r>
              <a:rPr lang="zh-CN" altLang="en-US" smtClean="0">
                <a:solidFill>
                  <a:srgbClr val="FFFF66"/>
                </a:solidFill>
                <a:latin typeface="华文细黑" pitchFamily="2" charset="-122"/>
                <a:ea typeface="华文细黑" pitchFamily="2" charset="-122"/>
              </a:rPr>
              <a:t>       成员定义时</a:t>
            </a:r>
            <a:r>
              <a:rPr lang="en-US" altLang="zh-CN" smtClean="0">
                <a:solidFill>
                  <a:srgbClr val="FFFF66"/>
                </a:solidFill>
                <a:latin typeface="华文细黑" pitchFamily="2" charset="-122"/>
                <a:ea typeface="华文细黑" pitchFamily="2" charset="-122"/>
              </a:rPr>
              <a:t>——</a:t>
            </a:r>
            <a:r>
              <a:rPr lang="zh-CN" altLang="en-US" smtClean="0">
                <a:solidFill>
                  <a:srgbClr val="FFFF66"/>
                </a:solidFill>
                <a:latin typeface="华文细黑" pitchFamily="2" charset="-122"/>
                <a:ea typeface="华文细黑" pitchFamily="2" charset="-122"/>
              </a:rPr>
              <a:t>不为其分配内存</a:t>
            </a:r>
          </a:p>
          <a:p>
            <a:pPr eaLnBrk="1" hangingPunct="1">
              <a:lnSpc>
                <a:spcPct val="90000"/>
              </a:lnSpc>
              <a:buFont typeface="Wingdings" pitchFamily="2" charset="2"/>
              <a:buNone/>
              <a:defRPr/>
            </a:pPr>
            <a:r>
              <a:rPr lang="zh-CN" altLang="en-US" smtClean="0">
                <a:solidFill>
                  <a:srgbClr val="FFFF66"/>
                </a:solidFill>
                <a:latin typeface="华文细黑" pitchFamily="2" charset="-122"/>
                <a:ea typeface="华文细黑" pitchFamily="2" charset="-122"/>
              </a:rPr>
              <a:t>       变量定义时</a:t>
            </a:r>
            <a:r>
              <a:rPr lang="en-US" altLang="zh-CN" smtClean="0">
                <a:solidFill>
                  <a:srgbClr val="FFFF66"/>
                </a:solidFill>
                <a:latin typeface="华文细黑" pitchFamily="2" charset="-122"/>
                <a:ea typeface="华文细黑" pitchFamily="2" charset="-122"/>
              </a:rPr>
              <a:t>——</a:t>
            </a:r>
            <a:r>
              <a:rPr lang="zh-CN" altLang="en-US" smtClean="0">
                <a:solidFill>
                  <a:srgbClr val="FFFF66"/>
                </a:solidFill>
                <a:latin typeface="华文细黑" pitchFamily="2" charset="-122"/>
                <a:ea typeface="华文细黑" pitchFamily="2" charset="-122"/>
              </a:rPr>
              <a:t>为其分配内存</a:t>
            </a: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Rectangle 4"/>
          <p:cNvSpPr>
            <a:spLocks noChangeArrowheads="1"/>
          </p:cNvSpPr>
          <p:nvPr/>
        </p:nvSpPr>
        <p:spPr bwMode="auto">
          <a:xfrm>
            <a:off x="385763" y="0"/>
            <a:ext cx="3330575" cy="908050"/>
          </a:xfrm>
          <a:prstGeom prst="rect">
            <a:avLst/>
          </a:prstGeom>
          <a:noFill/>
          <a:ln w="9525">
            <a:noFill/>
            <a:miter lim="800000"/>
            <a:headEnd/>
            <a:tailEnd/>
          </a:ln>
          <a:effectLst/>
        </p:spPr>
        <p:txBody>
          <a:bodyPr lIns="92075" tIns="46038" rIns="92075" bIns="46038" anchor="ctr"/>
          <a:lstStyle/>
          <a:p>
            <a:pPr>
              <a:defRPr/>
            </a:pPr>
            <a:r>
              <a:rPr lang="zh-CN" altLang="en-US" sz="4400" b="1">
                <a:solidFill>
                  <a:srgbClr val="FF0066"/>
                </a:solidFill>
                <a:effectLst>
                  <a:outerShdw blurRad="38100" dist="38100" dir="2700000" algn="tl">
                    <a:srgbClr val="FFFFFF"/>
                  </a:outerShdw>
                </a:effectLst>
                <a:latin typeface="楷体_GB2312" pitchFamily="49" charset="-122"/>
                <a:ea typeface="楷体_GB2312" pitchFamily="49" charset="-122"/>
              </a:rPr>
              <a:t>课程安排</a:t>
            </a:r>
          </a:p>
        </p:txBody>
      </p:sp>
      <p:sp>
        <p:nvSpPr>
          <p:cNvPr id="8195" name="Rectangle 5"/>
          <p:cNvSpPr>
            <a:spLocks noChangeArrowheads="1"/>
          </p:cNvSpPr>
          <p:nvPr/>
        </p:nvSpPr>
        <p:spPr bwMode="auto">
          <a:xfrm>
            <a:off x="395288" y="1314450"/>
            <a:ext cx="8748712" cy="5257800"/>
          </a:xfrm>
          <a:prstGeom prst="rect">
            <a:avLst/>
          </a:prstGeom>
          <a:noFill/>
          <a:ln w="9525">
            <a:noFill/>
            <a:miter lim="800000"/>
            <a:headEnd/>
            <a:tailEnd/>
          </a:ln>
        </p:spPr>
        <p:txBody>
          <a:bodyPr/>
          <a:lstStyle/>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第一章  </a:t>
            </a:r>
            <a:r>
              <a:rPr lang="en-US" altLang="zh-CN" sz="2600">
                <a:latin typeface="华文细黑" pitchFamily="2" charset="-122"/>
                <a:ea typeface="华文细黑" pitchFamily="2" charset="-122"/>
              </a:rPr>
              <a:t>C</a:t>
            </a:r>
            <a:r>
              <a:rPr lang="zh-CN" altLang="en-US" sz="2600">
                <a:latin typeface="华文细黑" pitchFamily="2" charset="-122"/>
                <a:ea typeface="华文细黑" pitchFamily="2" charset="-122"/>
              </a:rPr>
              <a:t>语言概述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1</a:t>
            </a:r>
            <a:r>
              <a:rPr lang="zh-CN" altLang="en-US" sz="2600">
                <a:solidFill>
                  <a:srgbClr val="66FFFF"/>
                </a:solidFill>
                <a:latin typeface="华文细黑" pitchFamily="2" charset="-122"/>
                <a:ea typeface="华文细黑" pitchFamily="2" charset="-122"/>
              </a:rPr>
              <a:t>章</a:t>
            </a:r>
            <a:r>
              <a:rPr lang="en-US" altLang="zh-CN" sz="2600">
                <a:solidFill>
                  <a:srgbClr val="66FFFF"/>
                </a:solidFill>
                <a:latin typeface="华文细黑" pitchFamily="2" charset="-122"/>
                <a:ea typeface="华文细黑" pitchFamily="2" charset="-122"/>
              </a:rPr>
              <a:t>)</a:t>
            </a:r>
          </a:p>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第二章  数据类型、运算符与表达式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3 </a:t>
            </a:r>
            <a:r>
              <a:rPr lang="zh-CN" altLang="en-US" sz="2600">
                <a:solidFill>
                  <a:srgbClr val="66FFFF"/>
                </a:solidFill>
                <a:latin typeface="华文细黑" pitchFamily="2" charset="-122"/>
                <a:ea typeface="华文细黑" pitchFamily="2" charset="-122"/>
              </a:rPr>
              <a:t>、</a:t>
            </a:r>
            <a:r>
              <a:rPr lang="en-US" altLang="zh-CN" sz="2600">
                <a:solidFill>
                  <a:srgbClr val="66FFFF"/>
                </a:solidFill>
                <a:latin typeface="华文细黑" pitchFamily="2" charset="-122"/>
                <a:ea typeface="华文细黑" pitchFamily="2" charset="-122"/>
              </a:rPr>
              <a:t>4</a:t>
            </a:r>
            <a:r>
              <a:rPr lang="zh-CN" altLang="en-US" sz="2600">
                <a:solidFill>
                  <a:srgbClr val="66FFFF"/>
                </a:solidFill>
                <a:latin typeface="华文细黑" pitchFamily="2" charset="-122"/>
                <a:ea typeface="华文细黑" pitchFamily="2" charset="-122"/>
              </a:rPr>
              <a:t>章</a:t>
            </a:r>
            <a:r>
              <a:rPr lang="en-US" altLang="zh-CN" sz="2600">
                <a:solidFill>
                  <a:srgbClr val="66FFFF"/>
                </a:solidFill>
                <a:latin typeface="华文细黑" pitchFamily="2" charset="-122"/>
                <a:ea typeface="华文细黑" pitchFamily="2" charset="-122"/>
              </a:rPr>
              <a:t>)</a:t>
            </a:r>
          </a:p>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第三章  算法基础与程序控制结构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2</a:t>
            </a:r>
            <a:r>
              <a:rPr lang="zh-CN" altLang="en-US" sz="2600">
                <a:solidFill>
                  <a:srgbClr val="66FFFF"/>
                </a:solidFill>
                <a:latin typeface="华文细黑" pitchFamily="2" charset="-122"/>
                <a:ea typeface="华文细黑" pitchFamily="2" charset="-122"/>
              </a:rPr>
              <a:t>、</a:t>
            </a:r>
            <a:r>
              <a:rPr lang="en-US" altLang="zh-CN" sz="2600">
                <a:solidFill>
                  <a:srgbClr val="66FFFF"/>
                </a:solidFill>
                <a:latin typeface="华文细黑" pitchFamily="2" charset="-122"/>
                <a:ea typeface="华文细黑" pitchFamily="2" charset="-122"/>
              </a:rPr>
              <a:t>5</a:t>
            </a:r>
            <a:r>
              <a:rPr lang="zh-CN" altLang="en-US" sz="2600">
                <a:solidFill>
                  <a:srgbClr val="66FFFF"/>
                </a:solidFill>
                <a:latin typeface="华文细黑" pitchFamily="2" charset="-122"/>
                <a:ea typeface="华文细黑" pitchFamily="2" charset="-122"/>
              </a:rPr>
              <a:t>、</a:t>
            </a:r>
            <a:r>
              <a:rPr lang="en-US" altLang="zh-CN" sz="2600">
                <a:solidFill>
                  <a:srgbClr val="66FFFF"/>
                </a:solidFill>
                <a:latin typeface="华文细黑" pitchFamily="2" charset="-122"/>
                <a:ea typeface="华文细黑" pitchFamily="2" charset="-122"/>
              </a:rPr>
              <a:t>6</a:t>
            </a:r>
            <a:r>
              <a:rPr lang="zh-CN" altLang="en-US" sz="2600">
                <a:solidFill>
                  <a:srgbClr val="66FFFF"/>
                </a:solidFill>
                <a:latin typeface="华文细黑" pitchFamily="2" charset="-122"/>
                <a:ea typeface="华文细黑" pitchFamily="2" charset="-122"/>
              </a:rPr>
              <a:t>章）</a:t>
            </a:r>
          </a:p>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第四章  模块化程序设计（函数）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8</a:t>
            </a:r>
            <a:r>
              <a:rPr lang="zh-CN" altLang="en-US" sz="2600">
                <a:solidFill>
                  <a:srgbClr val="66FFFF"/>
                </a:solidFill>
                <a:latin typeface="华文细黑" pitchFamily="2" charset="-122"/>
                <a:ea typeface="华文细黑" pitchFamily="2" charset="-122"/>
              </a:rPr>
              <a:t>、</a:t>
            </a:r>
            <a:r>
              <a:rPr lang="en-US" altLang="zh-CN" sz="2600">
                <a:solidFill>
                  <a:srgbClr val="66FFFF"/>
                </a:solidFill>
                <a:latin typeface="华文细黑" pitchFamily="2" charset="-122"/>
                <a:ea typeface="华文细黑" pitchFamily="2" charset="-122"/>
              </a:rPr>
              <a:t>9</a:t>
            </a:r>
            <a:r>
              <a:rPr lang="zh-CN" altLang="en-US" sz="2600">
                <a:solidFill>
                  <a:srgbClr val="66FFFF"/>
                </a:solidFill>
                <a:latin typeface="华文细黑" pitchFamily="2" charset="-122"/>
                <a:ea typeface="华文细黑" pitchFamily="2" charset="-122"/>
              </a:rPr>
              <a:t>章</a:t>
            </a:r>
            <a:r>
              <a:rPr lang="en-US" altLang="zh-CN" sz="2600">
                <a:solidFill>
                  <a:srgbClr val="66FFFF"/>
                </a:solidFill>
                <a:latin typeface="华文细黑" pitchFamily="2" charset="-122"/>
                <a:ea typeface="华文细黑" pitchFamily="2" charset="-122"/>
              </a:rPr>
              <a:t>)</a:t>
            </a:r>
          </a:p>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第五章  数组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7</a:t>
            </a:r>
            <a:r>
              <a:rPr lang="zh-CN" altLang="en-US" sz="2600">
                <a:solidFill>
                  <a:srgbClr val="66FFFF"/>
                </a:solidFill>
                <a:latin typeface="华文细黑" pitchFamily="2" charset="-122"/>
                <a:ea typeface="华文细黑" pitchFamily="2" charset="-122"/>
              </a:rPr>
              <a:t>章</a:t>
            </a:r>
            <a:r>
              <a:rPr lang="en-US" altLang="zh-CN" sz="2600">
                <a:solidFill>
                  <a:srgbClr val="66FFFF"/>
                </a:solidFill>
                <a:latin typeface="华文细黑" pitchFamily="2" charset="-122"/>
                <a:ea typeface="华文细黑" pitchFamily="2" charset="-122"/>
              </a:rPr>
              <a:t>)</a:t>
            </a:r>
          </a:p>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第六章  指针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10</a:t>
            </a:r>
            <a:r>
              <a:rPr lang="zh-CN" altLang="en-US" sz="2600">
                <a:solidFill>
                  <a:srgbClr val="66FFFF"/>
                </a:solidFill>
                <a:latin typeface="华文细黑" pitchFamily="2" charset="-122"/>
                <a:ea typeface="华文细黑" pitchFamily="2" charset="-122"/>
              </a:rPr>
              <a:t>章</a:t>
            </a:r>
            <a:r>
              <a:rPr lang="en-US" altLang="zh-CN" sz="2600">
                <a:solidFill>
                  <a:srgbClr val="66FFFF"/>
                </a:solidFill>
                <a:latin typeface="华文细黑" pitchFamily="2" charset="-122"/>
                <a:ea typeface="华文细黑" pitchFamily="2" charset="-122"/>
              </a:rPr>
              <a:t>)</a:t>
            </a:r>
          </a:p>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第七章  结构体与共用体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11</a:t>
            </a:r>
            <a:r>
              <a:rPr lang="zh-CN" altLang="en-US" sz="2600">
                <a:solidFill>
                  <a:srgbClr val="66FFFF"/>
                </a:solidFill>
                <a:latin typeface="华文细黑" pitchFamily="2" charset="-122"/>
                <a:ea typeface="华文细黑" pitchFamily="2" charset="-122"/>
              </a:rPr>
              <a:t>章</a:t>
            </a:r>
            <a:r>
              <a:rPr lang="en-US" altLang="zh-CN" sz="2600">
                <a:solidFill>
                  <a:srgbClr val="66FFFF"/>
                </a:solidFill>
                <a:latin typeface="华文细黑" pitchFamily="2" charset="-122"/>
                <a:ea typeface="华文细黑" pitchFamily="2" charset="-122"/>
              </a:rPr>
              <a:t>)</a:t>
            </a:r>
          </a:p>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第八章  位运算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12</a:t>
            </a:r>
            <a:r>
              <a:rPr lang="zh-CN" altLang="en-US" sz="2600">
                <a:solidFill>
                  <a:srgbClr val="66FFFF"/>
                </a:solidFill>
                <a:latin typeface="华文细黑" pitchFamily="2" charset="-122"/>
                <a:ea typeface="华文细黑" pitchFamily="2" charset="-122"/>
              </a:rPr>
              <a:t>章</a:t>
            </a:r>
            <a:r>
              <a:rPr lang="en-US" altLang="zh-CN" sz="2600">
                <a:solidFill>
                  <a:srgbClr val="66FFFF"/>
                </a:solidFill>
                <a:latin typeface="华文细黑" pitchFamily="2" charset="-122"/>
                <a:ea typeface="华文细黑" pitchFamily="2" charset="-122"/>
              </a:rPr>
              <a:t>)</a:t>
            </a:r>
          </a:p>
          <a:p>
            <a:pPr marL="342900" indent="-342900">
              <a:lnSpc>
                <a:spcPct val="90000"/>
              </a:lnSpc>
              <a:spcBef>
                <a:spcPct val="20000"/>
              </a:spcBef>
              <a:buClr>
                <a:schemeClr val="hlink"/>
              </a:buClr>
            </a:pPr>
            <a:r>
              <a:rPr lang="zh-CN" altLang="en-US" sz="2600">
                <a:latin typeface="华文细黑" pitchFamily="2" charset="-122"/>
                <a:ea typeface="华文细黑" pitchFamily="2" charset="-122"/>
              </a:rPr>
              <a:t>第九章  文件                                            </a:t>
            </a:r>
            <a:r>
              <a:rPr lang="en-US" altLang="zh-CN" sz="2600">
                <a:solidFill>
                  <a:srgbClr val="66FFFF"/>
                </a:solidFill>
                <a:latin typeface="华文细黑" pitchFamily="2" charset="-122"/>
                <a:ea typeface="华文细黑" pitchFamily="2" charset="-122"/>
              </a:rPr>
              <a:t>(</a:t>
            </a:r>
            <a:r>
              <a:rPr lang="zh-CN" altLang="en-US" sz="2600">
                <a:solidFill>
                  <a:srgbClr val="66FFFF"/>
                </a:solidFill>
                <a:latin typeface="华文细黑" pitchFamily="2" charset="-122"/>
                <a:ea typeface="华文细黑" pitchFamily="2" charset="-122"/>
              </a:rPr>
              <a:t>教材第</a:t>
            </a:r>
            <a:r>
              <a:rPr lang="en-US" altLang="zh-CN" sz="2600">
                <a:solidFill>
                  <a:srgbClr val="66FFFF"/>
                </a:solidFill>
                <a:latin typeface="华文细黑" pitchFamily="2" charset="-122"/>
                <a:ea typeface="华文细黑" pitchFamily="2" charset="-122"/>
              </a:rPr>
              <a:t>13</a:t>
            </a:r>
            <a:r>
              <a:rPr lang="zh-CN" altLang="en-US" sz="2600">
                <a:solidFill>
                  <a:srgbClr val="66FFFF"/>
                </a:solidFill>
                <a:latin typeface="华文细黑" pitchFamily="2" charset="-122"/>
                <a:ea typeface="华文细黑" pitchFamily="2" charset="-122"/>
              </a:rPr>
              <a:t>章</a:t>
            </a:r>
            <a:r>
              <a:rPr lang="en-US" altLang="zh-CN" sz="2600">
                <a:solidFill>
                  <a:srgbClr val="66FFFF"/>
                </a:solidFill>
                <a:latin typeface="华文细黑" pitchFamily="2" charset="-122"/>
                <a:ea typeface="华文细黑" pitchFamily="2" charset="-122"/>
              </a:rPr>
              <a:t>)</a:t>
            </a:r>
          </a:p>
          <a:p>
            <a:pPr marL="342900" indent="-342900">
              <a:lnSpc>
                <a:spcPct val="90000"/>
              </a:lnSpc>
              <a:spcBef>
                <a:spcPct val="20000"/>
              </a:spcBef>
              <a:buClr>
                <a:schemeClr val="hlink"/>
              </a:buClr>
            </a:pPr>
            <a:r>
              <a:rPr lang="en-US" altLang="zh-CN" sz="2600">
                <a:solidFill>
                  <a:srgbClr val="FF0000"/>
                </a:solidFill>
                <a:latin typeface="华文细黑" pitchFamily="2" charset="-122"/>
                <a:ea typeface="华文细黑" pitchFamily="2" charset="-122"/>
              </a:rPr>
              <a:t>★</a:t>
            </a:r>
            <a:r>
              <a:rPr lang="zh-CN" altLang="en-US" sz="2600">
                <a:solidFill>
                  <a:srgbClr val="66FF66"/>
                </a:solidFill>
                <a:latin typeface="华文细黑" pitchFamily="2" charset="-122"/>
                <a:ea typeface="华文细黑" pitchFamily="2" charset="-122"/>
              </a:rPr>
              <a:t>期末考试</a:t>
            </a:r>
          </a:p>
        </p:txBody>
      </p:sp>
      <p:sp>
        <p:nvSpPr>
          <p:cNvPr id="6" name="日期占位符 5"/>
          <p:cNvSpPr>
            <a:spLocks noGrp="1"/>
          </p:cNvSpPr>
          <p:nvPr>
            <p:ph type="dt" sz="half" idx="10"/>
          </p:nvPr>
        </p:nvSpPr>
        <p:spPr/>
        <p:txBody>
          <a:bodyPr/>
          <a:lstStyle/>
          <a:p>
            <a:pPr>
              <a:defRPr/>
            </a:pPr>
            <a:fld id="{1EC89F73-F222-4204-8267-0AF3F1EED374}"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4</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990600" y="0"/>
            <a:ext cx="3429000" cy="609600"/>
          </a:xfrm>
          <a:prstGeom prst="rect">
            <a:avLst/>
          </a:prstGeom>
          <a:noFill/>
          <a:ln w="9525">
            <a:noFill/>
            <a:miter lim="800000"/>
            <a:headEnd/>
            <a:tailEnd/>
          </a:ln>
        </p:spPr>
        <p:txBody>
          <a:bodyPr lIns="92075" tIns="46038" rIns="92075" bIns="46038" anchor="ctr"/>
          <a:lstStyle/>
          <a:p>
            <a:r>
              <a:rPr lang="zh-CN" altLang="en-US" sz="2800">
                <a:solidFill>
                  <a:schemeClr val="tx2"/>
                </a:solidFill>
                <a:latin typeface="黑体" pitchFamily="2" charset="-122"/>
                <a:ea typeface="黑体" pitchFamily="2" charset="-122"/>
              </a:rPr>
              <a:t>三、示例程序的完善</a:t>
            </a:r>
          </a:p>
        </p:txBody>
      </p:sp>
      <p:sp>
        <p:nvSpPr>
          <p:cNvPr id="327685" name="Rectangle 5"/>
          <p:cNvSpPr>
            <a:spLocks noChangeArrowheads="1"/>
          </p:cNvSpPr>
          <p:nvPr/>
        </p:nvSpPr>
        <p:spPr bwMode="auto">
          <a:xfrm>
            <a:off x="4800600" y="765175"/>
            <a:ext cx="4141788" cy="5635625"/>
          </a:xfrm>
          <a:prstGeom prst="rect">
            <a:avLst/>
          </a:prstGeom>
          <a:noFill/>
          <a:ln w="9525">
            <a:noFill/>
            <a:miter lim="800000"/>
            <a:headEnd/>
            <a:tailEnd/>
          </a:ln>
        </p:spPr>
        <p:txBody>
          <a:bodyPr/>
          <a:lstStyle/>
          <a:p>
            <a:pPr marL="177800" indent="-177800">
              <a:lnSpc>
                <a:spcPct val="90000"/>
              </a:lnSpc>
              <a:spcBef>
                <a:spcPct val="20000"/>
              </a:spcBef>
              <a:buClr>
                <a:srgbClr val="FF3300"/>
              </a:buClr>
              <a:buFont typeface="Wingdings" pitchFamily="2" charset="2"/>
              <a:buNone/>
            </a:pPr>
            <a:r>
              <a:rPr lang="en-US" altLang="zh-CN" sz="2400" b="1">
                <a:solidFill>
                  <a:srgbClr val="66FF66"/>
                </a:solidFill>
                <a:latin typeface="Arial" charset="0"/>
              </a:rPr>
              <a:t>  </a:t>
            </a:r>
            <a:r>
              <a:rPr lang="zh-CN" altLang="en-US" sz="2400" b="1">
                <a:solidFill>
                  <a:srgbClr val="66FF66"/>
                </a:solidFill>
                <a:latin typeface="Arial" charset="0"/>
              </a:rPr>
              <a:t>左铡的示例程序（求圆面积）有四个不足：</a:t>
            </a:r>
          </a:p>
          <a:p>
            <a:pPr marL="177800" indent="-177800">
              <a:lnSpc>
                <a:spcPct val="90000"/>
              </a:lnSpc>
              <a:spcBef>
                <a:spcPct val="20000"/>
              </a:spcBef>
              <a:buClr>
                <a:srgbClr val="FF3300"/>
              </a:buClr>
              <a:buFont typeface="Wingdings" pitchFamily="2" charset="2"/>
              <a:buChar char="§"/>
            </a:pPr>
            <a:r>
              <a:rPr lang="zh-CN" altLang="en-US" sz="2400" b="1">
                <a:solidFill>
                  <a:srgbClr val="FFFF66"/>
                </a:solidFill>
                <a:latin typeface="Arial" charset="0"/>
              </a:rPr>
              <a:t>每次运行后屏幕残留的显示内容和运行结果混在一起。</a:t>
            </a:r>
          </a:p>
          <a:p>
            <a:pPr marL="177800" indent="-177800">
              <a:lnSpc>
                <a:spcPct val="90000"/>
              </a:lnSpc>
              <a:spcBef>
                <a:spcPct val="20000"/>
              </a:spcBef>
              <a:buClr>
                <a:srgbClr val="FF3300"/>
              </a:buClr>
              <a:buFont typeface="Wingdings" pitchFamily="2" charset="2"/>
              <a:buChar char="§"/>
            </a:pPr>
            <a:r>
              <a:rPr lang="zh-CN" altLang="en-US" sz="2400" b="1">
                <a:solidFill>
                  <a:srgbClr val="FFFF66"/>
                </a:solidFill>
                <a:latin typeface="Arial" charset="0"/>
              </a:rPr>
              <a:t>如果要求多个半径</a:t>
            </a:r>
            <a:r>
              <a:rPr lang="en-US" altLang="zh-CN" sz="2400" b="1">
                <a:solidFill>
                  <a:srgbClr val="FFFF66"/>
                </a:solidFill>
                <a:latin typeface="Arial" charset="0"/>
              </a:rPr>
              <a:t>r</a:t>
            </a:r>
            <a:r>
              <a:rPr lang="zh-CN" altLang="en-US" sz="2400" b="1">
                <a:solidFill>
                  <a:srgbClr val="FFFF66"/>
                </a:solidFill>
                <a:latin typeface="Arial" charset="0"/>
              </a:rPr>
              <a:t>值时的面积</a:t>
            </a:r>
            <a:r>
              <a:rPr lang="en-US" altLang="zh-CN" sz="2400" b="1">
                <a:solidFill>
                  <a:srgbClr val="FFFF66"/>
                </a:solidFill>
                <a:latin typeface="Arial" charset="0"/>
              </a:rPr>
              <a:t>s</a:t>
            </a:r>
            <a:r>
              <a:rPr lang="zh-CN" altLang="en-US" sz="2400" b="1">
                <a:solidFill>
                  <a:srgbClr val="FFFF66"/>
                </a:solidFill>
                <a:latin typeface="Arial" charset="0"/>
              </a:rPr>
              <a:t>，每次都必须修改源程序并重新编译处理；</a:t>
            </a:r>
          </a:p>
          <a:p>
            <a:pPr marL="177800" indent="-177800">
              <a:lnSpc>
                <a:spcPct val="90000"/>
              </a:lnSpc>
              <a:spcBef>
                <a:spcPct val="20000"/>
              </a:spcBef>
              <a:buClr>
                <a:srgbClr val="FF3300"/>
              </a:buClr>
              <a:buFont typeface="Wingdings" pitchFamily="2" charset="2"/>
              <a:buChar char="§"/>
            </a:pPr>
            <a:r>
              <a:rPr lang="zh-CN" altLang="en-US" sz="2400" b="1">
                <a:solidFill>
                  <a:srgbClr val="FFFF66"/>
                </a:solidFill>
                <a:latin typeface="Arial" charset="0"/>
              </a:rPr>
              <a:t>如果半径</a:t>
            </a:r>
            <a:r>
              <a:rPr lang="en-US" altLang="zh-CN" sz="2400" b="1">
                <a:solidFill>
                  <a:srgbClr val="FFFF66"/>
                </a:solidFill>
                <a:latin typeface="Arial" charset="0"/>
              </a:rPr>
              <a:t>r</a:t>
            </a:r>
            <a:r>
              <a:rPr lang="zh-CN" altLang="en-US" sz="2400" b="1">
                <a:solidFill>
                  <a:srgbClr val="FFFF66"/>
                </a:solidFill>
                <a:latin typeface="Arial" charset="0"/>
              </a:rPr>
              <a:t>为负值，也会有正常的</a:t>
            </a:r>
            <a:r>
              <a:rPr lang="en-US" altLang="zh-CN" sz="2400" b="1">
                <a:solidFill>
                  <a:srgbClr val="FFFF66"/>
                </a:solidFill>
                <a:latin typeface="Arial" charset="0"/>
              </a:rPr>
              <a:t>s</a:t>
            </a:r>
            <a:r>
              <a:rPr lang="zh-CN" altLang="en-US" sz="2400" b="1">
                <a:solidFill>
                  <a:srgbClr val="FFFF66"/>
                </a:solidFill>
                <a:latin typeface="Arial" charset="0"/>
              </a:rPr>
              <a:t>值输出。</a:t>
            </a:r>
          </a:p>
          <a:p>
            <a:pPr marL="177800" indent="-177800">
              <a:lnSpc>
                <a:spcPct val="90000"/>
              </a:lnSpc>
              <a:spcBef>
                <a:spcPct val="20000"/>
              </a:spcBef>
              <a:buClr>
                <a:srgbClr val="FF3300"/>
              </a:buClr>
              <a:buFont typeface="Wingdings" pitchFamily="2" charset="2"/>
              <a:buChar char="§"/>
            </a:pPr>
            <a:r>
              <a:rPr lang="zh-CN" altLang="en-US" sz="2400" b="1">
                <a:solidFill>
                  <a:srgbClr val="FFFF66"/>
                </a:solidFill>
                <a:latin typeface="Arial" charset="0"/>
              </a:rPr>
              <a:t>输出结果的小数位数为</a:t>
            </a:r>
            <a:r>
              <a:rPr lang="en-US" altLang="zh-CN" sz="2400" b="1">
                <a:solidFill>
                  <a:srgbClr val="FFFF66"/>
                </a:solidFill>
                <a:latin typeface="Arial" charset="0"/>
              </a:rPr>
              <a:t>6</a:t>
            </a:r>
            <a:r>
              <a:rPr lang="zh-CN" altLang="en-US" sz="2400" b="1">
                <a:solidFill>
                  <a:srgbClr val="FFFF66"/>
                </a:solidFill>
                <a:latin typeface="Arial" charset="0"/>
              </a:rPr>
              <a:t>位，与习惯不符。</a:t>
            </a:r>
          </a:p>
          <a:p>
            <a:pPr marL="177800" indent="-177800">
              <a:lnSpc>
                <a:spcPct val="90000"/>
              </a:lnSpc>
              <a:spcBef>
                <a:spcPct val="20000"/>
              </a:spcBef>
              <a:buClr>
                <a:srgbClr val="FF3300"/>
              </a:buClr>
              <a:buFont typeface="Wingdings" pitchFamily="2" charset="2"/>
              <a:buNone/>
            </a:pPr>
            <a:endParaRPr lang="zh-CN" altLang="en-US" sz="2400" b="1">
              <a:solidFill>
                <a:srgbClr val="FFFF66"/>
              </a:solidFill>
              <a:latin typeface="Arial" charset="0"/>
            </a:endParaRPr>
          </a:p>
          <a:p>
            <a:pPr marL="177800" indent="-177800">
              <a:lnSpc>
                <a:spcPct val="90000"/>
              </a:lnSpc>
              <a:spcBef>
                <a:spcPct val="20000"/>
              </a:spcBef>
              <a:buClr>
                <a:srgbClr val="FF3300"/>
              </a:buClr>
              <a:buFont typeface="Wingdings" pitchFamily="2" charset="2"/>
              <a:buNone/>
            </a:pPr>
            <a:r>
              <a:rPr lang="zh-CN" altLang="en-US" sz="2400" b="1">
                <a:solidFill>
                  <a:srgbClr val="66FF66"/>
                </a:solidFill>
                <a:latin typeface="Arial" charset="0"/>
              </a:rPr>
              <a:t>  为此，可将程序进行如下修改：</a:t>
            </a:r>
          </a:p>
        </p:txBody>
      </p:sp>
      <p:sp>
        <p:nvSpPr>
          <p:cNvPr id="327686" name="Text Box 6"/>
          <p:cNvSpPr txBox="1">
            <a:spLocks noChangeArrowheads="1"/>
          </p:cNvSpPr>
          <p:nvPr/>
        </p:nvSpPr>
        <p:spPr bwMode="auto">
          <a:xfrm>
            <a:off x="4500563" y="473075"/>
            <a:ext cx="4319587" cy="6489700"/>
          </a:xfrm>
          <a:prstGeom prst="rect">
            <a:avLst/>
          </a:prstGeom>
          <a:solidFill>
            <a:srgbClr val="FFCC99"/>
          </a:solidFill>
          <a:ln w="38100">
            <a:solidFill>
              <a:srgbClr val="FF0000"/>
            </a:solidFill>
            <a:miter lim="800000"/>
            <a:headEnd/>
            <a:tailEnd/>
          </a:ln>
        </p:spPr>
        <p:txBody>
          <a:bodyPr>
            <a:spAutoFit/>
          </a:bodyPr>
          <a:lstStyle/>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#define   PI    3.14159               </a:t>
            </a:r>
            <a:endParaRPr kumimoji="1" lang="en-US" altLang="zh-CN" sz="2200">
              <a:solidFill>
                <a:srgbClr val="990033"/>
              </a:solidFill>
              <a:latin typeface="Arial" charset="0"/>
            </a:endParaRP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#include  &lt;stdio.h&gt;                    </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#include &lt;math.h&gt;</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#include &lt;stdlib.h&gt;</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main( ) {</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float  r,s;</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clrscr( );           </a:t>
            </a:r>
            <a:r>
              <a:rPr kumimoji="1" lang="en-US" altLang="zh-CN" sz="2200">
                <a:solidFill>
                  <a:schemeClr val="bg1"/>
                </a:solidFill>
                <a:latin typeface="Arial" charset="0"/>
              </a:rPr>
              <a:t>/*</a:t>
            </a:r>
            <a:r>
              <a:rPr kumimoji="1" lang="zh-CN" altLang="en-US" sz="2200">
                <a:solidFill>
                  <a:schemeClr val="bg1"/>
                </a:solidFill>
                <a:latin typeface="Arial" charset="0"/>
              </a:rPr>
              <a:t>清屏*</a:t>
            </a:r>
            <a:r>
              <a:rPr kumimoji="1" lang="en-US" altLang="zh-CN" sz="2200">
                <a:solidFill>
                  <a:schemeClr val="bg1"/>
                </a:solidFill>
                <a:latin typeface="Arial" charset="0"/>
              </a:rPr>
              <a:t>/</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printf(“</a:t>
            </a:r>
            <a:r>
              <a:rPr kumimoji="1" lang="zh-CN" altLang="en-US" sz="2200" b="1">
                <a:solidFill>
                  <a:srgbClr val="990033"/>
                </a:solidFill>
                <a:latin typeface="Arial" charset="0"/>
              </a:rPr>
              <a:t>请输入半径 </a:t>
            </a:r>
            <a:r>
              <a:rPr kumimoji="1" lang="en-US" altLang="zh-CN" sz="2200" b="1">
                <a:solidFill>
                  <a:srgbClr val="990033"/>
                </a:solidFill>
                <a:latin typeface="Arial" charset="0"/>
              </a:rPr>
              <a:t>R=”</a:t>
            </a:r>
            <a:r>
              <a:rPr kumimoji="1" lang="zh-CN" altLang="en-US" sz="2200" b="1">
                <a:solidFill>
                  <a:srgbClr val="990033"/>
                </a:solidFill>
                <a:latin typeface="Arial" charset="0"/>
              </a:rPr>
              <a:t>）</a:t>
            </a:r>
            <a:r>
              <a:rPr kumimoji="1" lang="en-US" altLang="zh-CN" sz="2200" b="1">
                <a:solidFill>
                  <a:srgbClr val="990033"/>
                </a:solidFill>
                <a:latin typeface="Arial" charset="0"/>
              </a:rPr>
              <a:t>; </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scanf(“%f ”,&amp;r);</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if (r&lt;0) {</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printf(“</a:t>
            </a:r>
            <a:r>
              <a:rPr kumimoji="1" lang="zh-CN" altLang="en-US" sz="2200" b="1">
                <a:solidFill>
                  <a:srgbClr val="990033"/>
                </a:solidFill>
                <a:latin typeface="Arial" charset="0"/>
              </a:rPr>
              <a:t>半径不能为负值</a:t>
            </a:r>
            <a:r>
              <a:rPr kumimoji="1" lang="en-US" altLang="zh-CN" sz="2200" b="1">
                <a:solidFill>
                  <a:srgbClr val="990033"/>
                </a:solidFill>
                <a:latin typeface="Arial" charset="0"/>
              </a:rPr>
              <a:t>!”) ;</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exit(0);   </a:t>
            </a:r>
            <a:r>
              <a:rPr kumimoji="1" lang="en-US" altLang="zh-CN" sz="2200">
                <a:solidFill>
                  <a:schemeClr val="bg1"/>
                </a:solidFill>
                <a:latin typeface="Arial" charset="0"/>
              </a:rPr>
              <a:t>/*</a:t>
            </a:r>
            <a:r>
              <a:rPr kumimoji="1" lang="zh-CN" altLang="en-US" sz="2200">
                <a:solidFill>
                  <a:schemeClr val="bg1"/>
                </a:solidFill>
                <a:latin typeface="Arial" charset="0"/>
              </a:rPr>
              <a:t>中止程序运行*</a:t>
            </a:r>
            <a:r>
              <a:rPr kumimoji="1" lang="en-US" altLang="zh-CN" sz="2200">
                <a:solidFill>
                  <a:schemeClr val="bg1"/>
                </a:solidFill>
                <a:latin typeface="Arial" charset="0"/>
              </a:rPr>
              <a:t>/</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s=PI*pow(r,2);</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printf(“R=%.3f,S=%.3f \n”,r,s);</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a:t>
            </a:r>
          </a:p>
        </p:txBody>
      </p:sp>
      <p:sp>
        <p:nvSpPr>
          <p:cNvPr id="327687" name="Text Box 7"/>
          <p:cNvSpPr txBox="1">
            <a:spLocks noChangeArrowheads="1"/>
          </p:cNvSpPr>
          <p:nvPr/>
        </p:nvSpPr>
        <p:spPr bwMode="auto">
          <a:xfrm>
            <a:off x="341313" y="1358900"/>
            <a:ext cx="4176712" cy="4854575"/>
          </a:xfrm>
          <a:prstGeom prst="rect">
            <a:avLst/>
          </a:prstGeom>
          <a:solidFill>
            <a:srgbClr val="333300"/>
          </a:solidFill>
          <a:ln w="41275" algn="ctr">
            <a:solidFill>
              <a:srgbClr val="66FF66"/>
            </a:solidFill>
            <a:miter lim="800000"/>
            <a:headEnd/>
            <a:tailEnd/>
          </a:ln>
        </p:spPr>
        <p:txBody>
          <a:bodyPr>
            <a:spAutoFit/>
          </a:bodyPr>
          <a:lstStyle/>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66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#define   PI    3.14159 </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#include  &lt;stdio.h&gt;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#include &lt;math.h&gt;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main( )</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float  r,s;</a:t>
            </a:r>
            <a:endParaRPr kumimoji="1" lang="en-US" altLang="zh-CN" sz="2200">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r =1.0;</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s=PI*pow(r,2);                                            </a:t>
            </a:r>
            <a:endParaRPr kumimoji="1" lang="en-US" altLang="zh-CN" sz="2200">
              <a:solidFill>
                <a:srgbClr val="FFFF66"/>
              </a:solidFill>
              <a:latin typeface="Arial" charset="0"/>
            </a:endParaRP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    printf(“R=%f</a:t>
            </a:r>
            <a:r>
              <a:rPr kumimoji="1" lang="zh-CN" altLang="en-US" sz="2200" b="1">
                <a:solidFill>
                  <a:srgbClr val="FFFF66"/>
                </a:solidFill>
                <a:latin typeface="Arial" charset="0"/>
              </a:rPr>
              <a:t>，</a:t>
            </a:r>
            <a:r>
              <a:rPr kumimoji="1" lang="en-US" altLang="zh-CN" sz="2200" b="1">
                <a:solidFill>
                  <a:srgbClr val="FFFF66"/>
                </a:solidFill>
                <a:latin typeface="Arial" charset="0"/>
              </a:rPr>
              <a:t>S=%f \n”,r,s);</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FF66"/>
                </a:solidFill>
                <a:latin typeface="Arial" charset="0"/>
              </a:rPr>
              <a:t>}</a:t>
            </a: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FF66"/>
              </a:solidFill>
              <a:latin typeface="Arial" charset="0"/>
            </a:endParaRPr>
          </a:p>
        </p:txBody>
      </p:sp>
      <p:sp>
        <p:nvSpPr>
          <p:cNvPr id="45062" name="Text Box 8"/>
          <p:cNvSpPr txBox="1">
            <a:spLocks noChangeArrowheads="1"/>
          </p:cNvSpPr>
          <p:nvPr/>
        </p:nvSpPr>
        <p:spPr bwMode="auto">
          <a:xfrm>
            <a:off x="303213" y="762000"/>
            <a:ext cx="2474912" cy="393700"/>
          </a:xfrm>
          <a:prstGeom prst="rect">
            <a:avLst/>
          </a:prstGeom>
          <a:noFill/>
          <a:ln w="9525" algn="ctr">
            <a:noFill/>
            <a:miter lim="800000"/>
            <a:headEnd/>
            <a:tailEnd/>
          </a:ln>
        </p:spPr>
        <p:txBody>
          <a:bodyPr wrap="none">
            <a:spAutoFit/>
          </a:bodyPr>
          <a:lstStyle/>
          <a:p>
            <a:pPr marL="342900" indent="-342900">
              <a:lnSpc>
                <a:spcPct val="90000"/>
              </a:lnSpc>
              <a:spcBef>
                <a:spcPct val="20000"/>
              </a:spcBef>
              <a:buClr>
                <a:schemeClr val="tx2"/>
              </a:buClr>
              <a:buSzPct val="75000"/>
              <a:buFont typeface="Wingdings" pitchFamily="2" charset="2"/>
              <a:buNone/>
            </a:pPr>
            <a:r>
              <a:rPr kumimoji="1" lang="zh-CN" altLang="en-US" sz="2200" b="1">
                <a:solidFill>
                  <a:srgbClr val="66FF66"/>
                </a:solidFill>
                <a:latin typeface="Arial" charset="0"/>
              </a:rPr>
              <a:t>示例程序</a:t>
            </a:r>
            <a:r>
              <a:rPr kumimoji="1" lang="en-US" altLang="zh-CN" sz="2200" b="1">
                <a:solidFill>
                  <a:srgbClr val="66FF66"/>
                </a:solidFill>
                <a:latin typeface="Arial" charset="0"/>
              </a:rPr>
              <a:t>area.c </a:t>
            </a:r>
            <a:r>
              <a:rPr kumimoji="1" lang="zh-CN" altLang="en-US" sz="2200" b="1">
                <a:solidFill>
                  <a:srgbClr val="66FF66"/>
                </a:solidFill>
                <a:latin typeface="Arial" charset="0"/>
              </a:rPr>
              <a:t>：</a:t>
            </a:r>
          </a:p>
        </p:txBody>
      </p:sp>
      <p:sp>
        <p:nvSpPr>
          <p:cNvPr id="327689" name="Text Box 9"/>
          <p:cNvSpPr txBox="1">
            <a:spLocks noChangeArrowheads="1"/>
          </p:cNvSpPr>
          <p:nvPr/>
        </p:nvSpPr>
        <p:spPr bwMode="auto">
          <a:xfrm>
            <a:off x="3924300" y="2924175"/>
            <a:ext cx="5219700" cy="2765425"/>
          </a:xfrm>
          <a:prstGeom prst="rect">
            <a:avLst/>
          </a:prstGeom>
          <a:solidFill>
            <a:schemeClr val="accent1">
              <a:alpha val="32941"/>
            </a:schemeClr>
          </a:solidFill>
          <a:ln w="22225" algn="ctr">
            <a:solidFill>
              <a:srgbClr val="FF00FF"/>
            </a:solidFill>
            <a:miter lim="800000"/>
            <a:headEnd/>
            <a:tailEnd/>
          </a:ln>
        </p:spPr>
        <p:txBody>
          <a:bodyPr>
            <a:spAutoFit/>
          </a:bodyPr>
          <a:lstStyle/>
          <a:p>
            <a:pPr marL="342900" indent="-342900">
              <a:lnSpc>
                <a:spcPct val="90000"/>
              </a:lnSpc>
              <a:spcBef>
                <a:spcPct val="5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5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5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5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50000"/>
              </a:spcBef>
              <a:buClr>
                <a:schemeClr val="tx2"/>
              </a:buClr>
              <a:buSzPct val="75000"/>
              <a:buFont typeface="Wingdings" pitchFamily="2" charset="2"/>
              <a:buNone/>
            </a:pPr>
            <a:endParaRPr kumimoji="1" lang="en-US" altLang="zh-CN" sz="2200" b="1">
              <a:solidFill>
                <a:srgbClr val="FFFF66"/>
              </a:solidFill>
              <a:latin typeface="Arial" charset="0"/>
            </a:endParaRPr>
          </a:p>
          <a:p>
            <a:pPr marL="342900" indent="-342900">
              <a:lnSpc>
                <a:spcPct val="90000"/>
              </a:lnSpc>
              <a:spcBef>
                <a:spcPct val="50000"/>
              </a:spcBef>
              <a:buClr>
                <a:schemeClr val="tx2"/>
              </a:buClr>
              <a:buSzPct val="75000"/>
              <a:buFont typeface="Wingdings" pitchFamily="2" charset="2"/>
              <a:buNone/>
            </a:pPr>
            <a:endParaRPr kumimoji="1" lang="en-US" altLang="zh-CN" sz="2200" b="1">
              <a:solidFill>
                <a:srgbClr val="FFFF66"/>
              </a:solidFill>
              <a:latin typeface="Arial" charset="0"/>
            </a:endParaRPr>
          </a:p>
        </p:txBody>
      </p:sp>
      <p:sp>
        <p:nvSpPr>
          <p:cNvPr id="327690" name="Text Box 10"/>
          <p:cNvSpPr txBox="1">
            <a:spLocks noChangeArrowheads="1"/>
          </p:cNvSpPr>
          <p:nvPr/>
        </p:nvSpPr>
        <p:spPr bwMode="auto">
          <a:xfrm>
            <a:off x="3924300" y="1700213"/>
            <a:ext cx="5219700" cy="415925"/>
          </a:xfrm>
          <a:prstGeom prst="rect">
            <a:avLst/>
          </a:prstGeom>
          <a:solidFill>
            <a:schemeClr val="accent1">
              <a:alpha val="32941"/>
            </a:schemeClr>
          </a:solidFill>
          <a:ln w="22225" algn="ctr">
            <a:solidFill>
              <a:srgbClr val="FF00FF"/>
            </a:solidFill>
            <a:miter lim="800000"/>
            <a:headEnd/>
            <a:tailEnd/>
          </a:ln>
        </p:spPr>
        <p:txBody>
          <a:bodyPr>
            <a:spAutoFit/>
          </a:bodyPr>
          <a:lstStyle/>
          <a:p>
            <a:pPr marL="342900" indent="-342900">
              <a:lnSpc>
                <a:spcPct val="90000"/>
              </a:lnSpc>
              <a:spcBef>
                <a:spcPct val="50000"/>
              </a:spcBef>
              <a:buClr>
                <a:schemeClr val="tx2"/>
              </a:buClr>
              <a:buSzPct val="75000"/>
              <a:buFont typeface="Wingdings" pitchFamily="2" charset="2"/>
              <a:buNone/>
            </a:pPr>
            <a:endParaRPr kumimoji="1" lang="zh-CN" altLang="zh-CN" sz="2200" b="1">
              <a:solidFill>
                <a:srgbClr val="FFFF66"/>
              </a:solidFill>
              <a:latin typeface="Arial" charset="0"/>
            </a:endParaRPr>
          </a:p>
        </p:txBody>
      </p:sp>
      <p:sp>
        <p:nvSpPr>
          <p:cNvPr id="327691" name="Text Box 11"/>
          <p:cNvSpPr txBox="1">
            <a:spLocks noChangeArrowheads="1"/>
          </p:cNvSpPr>
          <p:nvPr/>
        </p:nvSpPr>
        <p:spPr bwMode="auto">
          <a:xfrm>
            <a:off x="3924300" y="6165850"/>
            <a:ext cx="5219700" cy="415925"/>
          </a:xfrm>
          <a:prstGeom prst="rect">
            <a:avLst/>
          </a:prstGeom>
          <a:solidFill>
            <a:schemeClr val="accent1">
              <a:alpha val="32941"/>
            </a:schemeClr>
          </a:solidFill>
          <a:ln w="22225" algn="ctr">
            <a:solidFill>
              <a:srgbClr val="FF00FF"/>
            </a:solidFill>
            <a:miter lim="800000"/>
            <a:headEnd/>
            <a:tailEnd/>
          </a:ln>
        </p:spPr>
        <p:txBody>
          <a:bodyPr>
            <a:spAutoFit/>
          </a:bodyPr>
          <a:lstStyle/>
          <a:p>
            <a:pPr marL="342900" indent="-342900">
              <a:lnSpc>
                <a:spcPct val="90000"/>
              </a:lnSpc>
              <a:spcBef>
                <a:spcPct val="50000"/>
              </a:spcBef>
              <a:buClr>
                <a:schemeClr val="tx2"/>
              </a:buClr>
              <a:buSzPct val="75000"/>
              <a:buFont typeface="Wingdings" pitchFamily="2" charset="2"/>
              <a:buNone/>
            </a:pPr>
            <a:endParaRPr kumimoji="1" lang="zh-CN" altLang="zh-CN" sz="2200" b="1">
              <a:solidFill>
                <a:srgbClr val="FFFF66"/>
              </a:solidFill>
              <a:latin typeface="Arial" charset="0"/>
            </a:endParaRPr>
          </a:p>
        </p:txBody>
      </p:sp>
      <p:sp>
        <p:nvSpPr>
          <p:cNvPr id="12" name="日期占位符 11"/>
          <p:cNvSpPr>
            <a:spLocks noGrp="1"/>
          </p:cNvSpPr>
          <p:nvPr>
            <p:ph type="dt" sz="half" idx="10"/>
          </p:nvPr>
        </p:nvSpPr>
        <p:spPr/>
        <p:txBody>
          <a:bodyPr/>
          <a:lstStyle/>
          <a:p>
            <a:pPr>
              <a:defRPr/>
            </a:pPr>
            <a:fld id="{8A956839-E823-4398-BA18-82F325617DB5}" type="datetime1">
              <a:rPr lang="zh-CN" altLang="en-US" smtClean="0"/>
              <a:pPr>
                <a:defRPr/>
              </a:pPr>
              <a:t>2012-9-17</a:t>
            </a:fld>
            <a:endParaRPr lang="en-US" altLang="zh-CN" dirty="0"/>
          </a:p>
        </p:txBody>
      </p:sp>
      <p:sp>
        <p:nvSpPr>
          <p:cNvPr id="13" name="灯片编号占位符 12"/>
          <p:cNvSpPr>
            <a:spLocks noGrp="1"/>
          </p:cNvSpPr>
          <p:nvPr>
            <p:ph type="sldNum" sz="quarter" idx="12"/>
          </p:nvPr>
        </p:nvSpPr>
        <p:spPr/>
        <p:txBody>
          <a:bodyPr/>
          <a:lstStyle/>
          <a:p>
            <a:pPr>
              <a:defRPr/>
            </a:pPr>
            <a:fld id="{76C28267-322E-4F55-83A7-61969821FE8C}" type="slidenum">
              <a:rPr lang="en-US" altLang="zh-CN" smtClean="0"/>
              <a:pPr>
                <a:defRPr/>
              </a:pPr>
              <a:t>40</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327687"/>
                                        </p:tgtEl>
                                        <p:attrNameLst>
                                          <p:attrName>style.visibility</p:attrName>
                                        </p:attrNameLst>
                                      </p:cBhvr>
                                      <p:to>
                                        <p:strVal val="visible"/>
                                      </p:to>
                                    </p:set>
                                    <p:animEffect transition="in" filter="fade">
                                      <p:cBhvr>
                                        <p:cTn id="7" dur="800" decel="100000"/>
                                        <p:tgtEl>
                                          <p:spTgt spid="327687"/>
                                        </p:tgtEl>
                                      </p:cBhvr>
                                    </p:animEffect>
                                    <p:anim calcmode="lin" valueType="num">
                                      <p:cBhvr>
                                        <p:cTn id="8" dur="800" decel="100000" fill="hold"/>
                                        <p:tgtEl>
                                          <p:spTgt spid="327687"/>
                                        </p:tgtEl>
                                        <p:attrNameLst>
                                          <p:attrName>style.rotation</p:attrName>
                                        </p:attrNameLst>
                                      </p:cBhvr>
                                      <p:tavLst>
                                        <p:tav tm="0">
                                          <p:val>
                                            <p:fltVal val="-90"/>
                                          </p:val>
                                        </p:tav>
                                        <p:tav tm="100000">
                                          <p:val>
                                            <p:fltVal val="0"/>
                                          </p:val>
                                        </p:tav>
                                      </p:tavLst>
                                    </p:anim>
                                    <p:anim calcmode="lin" valueType="num">
                                      <p:cBhvr>
                                        <p:cTn id="9" dur="800" decel="100000" fill="hold"/>
                                        <p:tgtEl>
                                          <p:spTgt spid="327687"/>
                                        </p:tgtEl>
                                        <p:attrNameLst>
                                          <p:attrName>ppt_x</p:attrName>
                                        </p:attrNameLst>
                                      </p:cBhvr>
                                      <p:tavLst>
                                        <p:tav tm="0">
                                          <p:val>
                                            <p:strVal val="#ppt_x+0.4"/>
                                          </p:val>
                                        </p:tav>
                                        <p:tav tm="100000">
                                          <p:val>
                                            <p:strVal val="#ppt_x-0.05"/>
                                          </p:val>
                                        </p:tav>
                                      </p:tavLst>
                                    </p:anim>
                                    <p:anim calcmode="lin" valueType="num">
                                      <p:cBhvr>
                                        <p:cTn id="10" dur="800" decel="100000" fill="hold"/>
                                        <p:tgtEl>
                                          <p:spTgt spid="32768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2768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27687"/>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685">
                                            <p:txEl>
                                              <p:pRg st="0" end="0"/>
                                            </p:txEl>
                                          </p:spTgt>
                                        </p:tgtEl>
                                        <p:attrNameLst>
                                          <p:attrName>style.visibility</p:attrName>
                                        </p:attrNameLst>
                                      </p:cBhvr>
                                      <p:to>
                                        <p:strVal val="visible"/>
                                      </p:to>
                                    </p:set>
                                    <p:animEffect transition="in" filter="dissolve">
                                      <p:cBhvr>
                                        <p:cTn id="17" dur="500"/>
                                        <p:tgtEl>
                                          <p:spTgt spid="32768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685">
                                            <p:txEl>
                                              <p:pRg st="1" end="1"/>
                                            </p:txEl>
                                          </p:spTgt>
                                        </p:tgtEl>
                                        <p:attrNameLst>
                                          <p:attrName>style.visibility</p:attrName>
                                        </p:attrNameLst>
                                      </p:cBhvr>
                                      <p:to>
                                        <p:strVal val="visible"/>
                                      </p:to>
                                    </p:set>
                                    <p:animEffect transition="in" filter="dissolve">
                                      <p:cBhvr>
                                        <p:cTn id="22" dur="500"/>
                                        <p:tgtEl>
                                          <p:spTgt spid="32768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7685">
                                            <p:txEl>
                                              <p:pRg st="2" end="2"/>
                                            </p:txEl>
                                          </p:spTgt>
                                        </p:tgtEl>
                                        <p:attrNameLst>
                                          <p:attrName>style.visibility</p:attrName>
                                        </p:attrNameLst>
                                      </p:cBhvr>
                                      <p:to>
                                        <p:strVal val="visible"/>
                                      </p:to>
                                    </p:set>
                                    <p:animEffect transition="in" filter="dissolve">
                                      <p:cBhvr>
                                        <p:cTn id="27" dur="500"/>
                                        <p:tgtEl>
                                          <p:spTgt spid="32768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685">
                                            <p:txEl>
                                              <p:pRg st="3" end="3"/>
                                            </p:txEl>
                                          </p:spTgt>
                                        </p:tgtEl>
                                        <p:attrNameLst>
                                          <p:attrName>style.visibility</p:attrName>
                                        </p:attrNameLst>
                                      </p:cBhvr>
                                      <p:to>
                                        <p:strVal val="visible"/>
                                      </p:to>
                                    </p:set>
                                    <p:animEffect transition="in" filter="dissolve">
                                      <p:cBhvr>
                                        <p:cTn id="32" dur="500"/>
                                        <p:tgtEl>
                                          <p:spTgt spid="32768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7685">
                                            <p:txEl>
                                              <p:pRg st="4" end="4"/>
                                            </p:txEl>
                                          </p:spTgt>
                                        </p:tgtEl>
                                        <p:attrNameLst>
                                          <p:attrName>style.visibility</p:attrName>
                                        </p:attrNameLst>
                                      </p:cBhvr>
                                      <p:to>
                                        <p:strVal val="visible"/>
                                      </p:to>
                                    </p:set>
                                    <p:animEffect transition="in" filter="dissolve">
                                      <p:cBhvr>
                                        <p:cTn id="37" dur="500"/>
                                        <p:tgtEl>
                                          <p:spTgt spid="32768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7685">
                                            <p:txEl>
                                              <p:pRg st="6" end="6"/>
                                            </p:txEl>
                                          </p:spTgt>
                                        </p:tgtEl>
                                        <p:attrNameLst>
                                          <p:attrName>style.visibility</p:attrName>
                                        </p:attrNameLst>
                                      </p:cBhvr>
                                      <p:to>
                                        <p:strVal val="visible"/>
                                      </p:to>
                                    </p:set>
                                    <p:animEffect transition="in" filter="dissolve">
                                      <p:cBhvr>
                                        <p:cTn id="42" dur="500"/>
                                        <p:tgtEl>
                                          <p:spTgt spid="32768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327686"/>
                                        </p:tgtEl>
                                        <p:attrNameLst>
                                          <p:attrName>style.visibility</p:attrName>
                                        </p:attrNameLst>
                                      </p:cBhvr>
                                      <p:to>
                                        <p:strVal val="visible"/>
                                      </p:to>
                                    </p:set>
                                    <p:animEffect transition="in" filter="slide(fromRight)">
                                      <p:cBhvr>
                                        <p:cTn id="47" dur="500"/>
                                        <p:tgtEl>
                                          <p:spTgt spid="327686"/>
                                        </p:tgtEl>
                                      </p:cBhvr>
                                    </p:animEffect>
                                  </p:childTnLst>
                                </p:cTn>
                              </p:par>
                              <p:par>
                                <p:cTn id="48" presetID="35" presetClass="entr" presetSubtype="0" fill="hold" grpId="0" nodeType="withEffect">
                                  <p:stCondLst>
                                    <p:cond delay="0"/>
                                  </p:stCondLst>
                                  <p:childTnLst>
                                    <p:set>
                                      <p:cBhvr>
                                        <p:cTn id="49" dur="1" fill="hold">
                                          <p:stCondLst>
                                            <p:cond delay="0"/>
                                          </p:stCondLst>
                                        </p:cTn>
                                        <p:tgtEl>
                                          <p:spTgt spid="327689"/>
                                        </p:tgtEl>
                                        <p:attrNameLst>
                                          <p:attrName>style.visibility</p:attrName>
                                        </p:attrNameLst>
                                      </p:cBhvr>
                                      <p:to>
                                        <p:strVal val="visible"/>
                                      </p:to>
                                    </p:set>
                                    <p:animEffect transition="in" filter="fade">
                                      <p:cBhvr>
                                        <p:cTn id="50" dur="2000"/>
                                        <p:tgtEl>
                                          <p:spTgt spid="327689"/>
                                        </p:tgtEl>
                                      </p:cBhvr>
                                    </p:animEffect>
                                    <p:anim calcmode="lin" valueType="num">
                                      <p:cBhvr>
                                        <p:cTn id="51" dur="2000" fill="hold"/>
                                        <p:tgtEl>
                                          <p:spTgt spid="327689"/>
                                        </p:tgtEl>
                                        <p:attrNameLst>
                                          <p:attrName>style.rotation</p:attrName>
                                        </p:attrNameLst>
                                      </p:cBhvr>
                                      <p:tavLst>
                                        <p:tav tm="0">
                                          <p:val>
                                            <p:fltVal val="720"/>
                                          </p:val>
                                        </p:tav>
                                        <p:tav tm="100000">
                                          <p:val>
                                            <p:fltVal val="0"/>
                                          </p:val>
                                        </p:tav>
                                      </p:tavLst>
                                    </p:anim>
                                    <p:anim calcmode="lin" valueType="num">
                                      <p:cBhvr>
                                        <p:cTn id="52" dur="2000" fill="hold"/>
                                        <p:tgtEl>
                                          <p:spTgt spid="327689"/>
                                        </p:tgtEl>
                                        <p:attrNameLst>
                                          <p:attrName>ppt_h</p:attrName>
                                        </p:attrNameLst>
                                      </p:cBhvr>
                                      <p:tavLst>
                                        <p:tav tm="0">
                                          <p:val>
                                            <p:fltVal val="0"/>
                                          </p:val>
                                        </p:tav>
                                        <p:tav tm="100000">
                                          <p:val>
                                            <p:strVal val="#ppt_h"/>
                                          </p:val>
                                        </p:tav>
                                      </p:tavLst>
                                    </p:anim>
                                    <p:anim calcmode="lin" valueType="num">
                                      <p:cBhvr>
                                        <p:cTn id="53" dur="2000" fill="hold"/>
                                        <p:tgtEl>
                                          <p:spTgt spid="327689"/>
                                        </p:tgtEl>
                                        <p:attrNameLst>
                                          <p:attrName>ppt_w</p:attrName>
                                        </p:attrNameLst>
                                      </p:cBhvr>
                                      <p:tavLst>
                                        <p:tav tm="0">
                                          <p:val>
                                            <p:fltVal val="0"/>
                                          </p:val>
                                        </p:tav>
                                        <p:tav tm="100000">
                                          <p:val>
                                            <p:strVal val="#ppt_w"/>
                                          </p:val>
                                        </p:tav>
                                      </p:tavLst>
                                    </p:anim>
                                  </p:childTnLst>
                                </p:cTn>
                              </p:par>
                              <p:par>
                                <p:cTn id="54" presetID="35" presetClass="entr" presetSubtype="0" fill="hold" grpId="0" nodeType="withEffect">
                                  <p:stCondLst>
                                    <p:cond delay="0"/>
                                  </p:stCondLst>
                                  <p:childTnLst>
                                    <p:set>
                                      <p:cBhvr>
                                        <p:cTn id="55" dur="1" fill="hold">
                                          <p:stCondLst>
                                            <p:cond delay="0"/>
                                          </p:stCondLst>
                                        </p:cTn>
                                        <p:tgtEl>
                                          <p:spTgt spid="327690"/>
                                        </p:tgtEl>
                                        <p:attrNameLst>
                                          <p:attrName>style.visibility</p:attrName>
                                        </p:attrNameLst>
                                      </p:cBhvr>
                                      <p:to>
                                        <p:strVal val="visible"/>
                                      </p:to>
                                    </p:set>
                                    <p:animEffect transition="in" filter="fade">
                                      <p:cBhvr>
                                        <p:cTn id="56" dur="2000"/>
                                        <p:tgtEl>
                                          <p:spTgt spid="327690"/>
                                        </p:tgtEl>
                                      </p:cBhvr>
                                    </p:animEffect>
                                    <p:anim calcmode="lin" valueType="num">
                                      <p:cBhvr>
                                        <p:cTn id="57" dur="2000" fill="hold"/>
                                        <p:tgtEl>
                                          <p:spTgt spid="327690"/>
                                        </p:tgtEl>
                                        <p:attrNameLst>
                                          <p:attrName>style.rotation</p:attrName>
                                        </p:attrNameLst>
                                      </p:cBhvr>
                                      <p:tavLst>
                                        <p:tav tm="0">
                                          <p:val>
                                            <p:fltVal val="720"/>
                                          </p:val>
                                        </p:tav>
                                        <p:tav tm="100000">
                                          <p:val>
                                            <p:fltVal val="0"/>
                                          </p:val>
                                        </p:tav>
                                      </p:tavLst>
                                    </p:anim>
                                    <p:anim calcmode="lin" valueType="num">
                                      <p:cBhvr>
                                        <p:cTn id="58" dur="2000" fill="hold"/>
                                        <p:tgtEl>
                                          <p:spTgt spid="327690"/>
                                        </p:tgtEl>
                                        <p:attrNameLst>
                                          <p:attrName>ppt_h</p:attrName>
                                        </p:attrNameLst>
                                      </p:cBhvr>
                                      <p:tavLst>
                                        <p:tav tm="0">
                                          <p:val>
                                            <p:fltVal val="0"/>
                                          </p:val>
                                        </p:tav>
                                        <p:tav tm="100000">
                                          <p:val>
                                            <p:strVal val="#ppt_h"/>
                                          </p:val>
                                        </p:tav>
                                      </p:tavLst>
                                    </p:anim>
                                    <p:anim calcmode="lin" valueType="num">
                                      <p:cBhvr>
                                        <p:cTn id="59" dur="2000" fill="hold"/>
                                        <p:tgtEl>
                                          <p:spTgt spid="327690"/>
                                        </p:tgtEl>
                                        <p:attrNameLst>
                                          <p:attrName>ppt_w</p:attrName>
                                        </p:attrNameLst>
                                      </p:cBhvr>
                                      <p:tavLst>
                                        <p:tav tm="0">
                                          <p:val>
                                            <p:fltVal val="0"/>
                                          </p:val>
                                        </p:tav>
                                        <p:tav tm="100000">
                                          <p:val>
                                            <p:strVal val="#ppt_w"/>
                                          </p:val>
                                        </p:tav>
                                      </p:tavLst>
                                    </p:anim>
                                  </p:childTnLst>
                                </p:cTn>
                              </p:par>
                              <p:par>
                                <p:cTn id="60" presetID="35" presetClass="entr" presetSubtype="0" fill="hold" grpId="0" nodeType="withEffect">
                                  <p:stCondLst>
                                    <p:cond delay="0"/>
                                  </p:stCondLst>
                                  <p:childTnLst>
                                    <p:set>
                                      <p:cBhvr>
                                        <p:cTn id="61" dur="1" fill="hold">
                                          <p:stCondLst>
                                            <p:cond delay="0"/>
                                          </p:stCondLst>
                                        </p:cTn>
                                        <p:tgtEl>
                                          <p:spTgt spid="327691"/>
                                        </p:tgtEl>
                                        <p:attrNameLst>
                                          <p:attrName>style.visibility</p:attrName>
                                        </p:attrNameLst>
                                      </p:cBhvr>
                                      <p:to>
                                        <p:strVal val="visible"/>
                                      </p:to>
                                    </p:set>
                                    <p:animEffect transition="in" filter="fade">
                                      <p:cBhvr>
                                        <p:cTn id="62" dur="2000"/>
                                        <p:tgtEl>
                                          <p:spTgt spid="327691"/>
                                        </p:tgtEl>
                                      </p:cBhvr>
                                    </p:animEffect>
                                    <p:anim calcmode="lin" valueType="num">
                                      <p:cBhvr>
                                        <p:cTn id="63" dur="2000" fill="hold"/>
                                        <p:tgtEl>
                                          <p:spTgt spid="327691"/>
                                        </p:tgtEl>
                                        <p:attrNameLst>
                                          <p:attrName>style.rotation</p:attrName>
                                        </p:attrNameLst>
                                      </p:cBhvr>
                                      <p:tavLst>
                                        <p:tav tm="0">
                                          <p:val>
                                            <p:fltVal val="720"/>
                                          </p:val>
                                        </p:tav>
                                        <p:tav tm="100000">
                                          <p:val>
                                            <p:fltVal val="0"/>
                                          </p:val>
                                        </p:tav>
                                      </p:tavLst>
                                    </p:anim>
                                    <p:anim calcmode="lin" valueType="num">
                                      <p:cBhvr>
                                        <p:cTn id="64" dur="2000" fill="hold"/>
                                        <p:tgtEl>
                                          <p:spTgt spid="327691"/>
                                        </p:tgtEl>
                                        <p:attrNameLst>
                                          <p:attrName>ppt_h</p:attrName>
                                        </p:attrNameLst>
                                      </p:cBhvr>
                                      <p:tavLst>
                                        <p:tav tm="0">
                                          <p:val>
                                            <p:fltVal val="0"/>
                                          </p:val>
                                        </p:tav>
                                        <p:tav tm="100000">
                                          <p:val>
                                            <p:strVal val="#ppt_h"/>
                                          </p:val>
                                        </p:tav>
                                      </p:tavLst>
                                    </p:anim>
                                    <p:anim calcmode="lin" valueType="num">
                                      <p:cBhvr>
                                        <p:cTn id="65" dur="2000" fill="hold"/>
                                        <p:tgtEl>
                                          <p:spTgt spid="32769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5" grpId="0" build="p" autoUpdateAnimBg="0"/>
      <p:bldP spid="327686" grpId="0" animBg="1" autoUpdateAnimBg="0"/>
      <p:bldP spid="327687" grpId="0" animBg="1"/>
      <p:bldP spid="327689" grpId="0" animBg="1"/>
      <p:bldP spid="327690" grpId="0" animBg="1"/>
      <p:bldP spid="327691" grpId="0" animBg="1"/>
    </p:bld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0"/>
            <a:ext cx="8229600" cy="1143000"/>
          </a:xfrm>
        </p:spPr>
        <p:txBody>
          <a:bodyPr/>
          <a:lstStyle/>
          <a:p>
            <a:pPr eaLnBrk="1" hangingPunct="1">
              <a:defRPr/>
            </a:pPr>
            <a:r>
              <a:rPr lang="zh-CN" altLang="en-US" smtClean="0">
                <a:solidFill>
                  <a:srgbClr val="FF9900"/>
                </a:solidFill>
                <a:ea typeface="华文细黑" pitchFamily="2" charset="-122"/>
              </a:rPr>
              <a:t>结构体类型的特点：</a:t>
            </a:r>
            <a:r>
              <a:rPr lang="zh-CN" altLang="en-US" smtClean="0"/>
              <a:t> </a:t>
            </a:r>
          </a:p>
        </p:txBody>
      </p:sp>
      <p:sp>
        <p:nvSpPr>
          <p:cNvPr id="18435" name="Rectangle 3"/>
          <p:cNvSpPr>
            <a:spLocks noGrp="1" noChangeArrowheads="1"/>
          </p:cNvSpPr>
          <p:nvPr>
            <p:ph type="body" idx="1"/>
          </p:nvPr>
        </p:nvSpPr>
        <p:spPr>
          <a:xfrm>
            <a:off x="179388" y="1268413"/>
            <a:ext cx="8675687" cy="5400675"/>
          </a:xfrm>
        </p:spPr>
        <p:txBody>
          <a:bodyPr/>
          <a:lstStyle/>
          <a:p>
            <a:pPr marL="261938" indent="-261938" eaLnBrk="1" hangingPunct="1">
              <a:lnSpc>
                <a:spcPct val="90000"/>
              </a:lnSpc>
              <a:tabLst>
                <a:tab pos="804863" algn="l"/>
              </a:tabLst>
              <a:defRPr/>
            </a:pPr>
            <a:r>
              <a:rPr lang="zh-CN" altLang="en-US" sz="2500" smtClean="0">
                <a:ea typeface="华文细黑" pitchFamily="2" charset="-122"/>
              </a:rPr>
              <a:t>组成结构体的成员本身必须是一种已有定义的数据：</a:t>
            </a:r>
          </a:p>
          <a:p>
            <a:pPr marL="1066800" lvl="1" indent="-255588" eaLnBrk="1" hangingPunct="1">
              <a:lnSpc>
                <a:spcPct val="90000"/>
              </a:lnSpc>
              <a:buClr>
                <a:srgbClr val="99FF33"/>
              </a:buClr>
              <a:tabLst>
                <a:tab pos="804863" algn="l"/>
              </a:tabLst>
              <a:defRPr/>
            </a:pPr>
            <a:r>
              <a:rPr lang="zh-CN" altLang="en-US" sz="2500" smtClean="0">
                <a:ea typeface="华文细黑" pitchFamily="2" charset="-122"/>
              </a:rPr>
              <a:t>基本类型成员（整型</a:t>
            </a:r>
            <a:r>
              <a:rPr lang="en-US" altLang="zh-CN" sz="2500" smtClean="0">
                <a:ea typeface="华文细黑" pitchFamily="2" charset="-122"/>
              </a:rPr>
              <a:t>/</a:t>
            </a:r>
            <a:r>
              <a:rPr lang="zh-CN" altLang="en-US" sz="2500" smtClean="0">
                <a:ea typeface="华文细黑" pitchFamily="2" charset="-122"/>
              </a:rPr>
              <a:t>字符型</a:t>
            </a:r>
            <a:r>
              <a:rPr lang="en-US" altLang="zh-CN" sz="2500" smtClean="0">
                <a:ea typeface="华文细黑" pitchFamily="2" charset="-122"/>
              </a:rPr>
              <a:t>/</a:t>
            </a:r>
            <a:r>
              <a:rPr lang="zh-CN" altLang="en-US" sz="2500" smtClean="0">
                <a:ea typeface="华文细黑" pitchFamily="2" charset="-122"/>
              </a:rPr>
              <a:t>实型）</a:t>
            </a:r>
          </a:p>
          <a:p>
            <a:pPr marL="1066800" lvl="1" indent="-255588" eaLnBrk="1" hangingPunct="1">
              <a:lnSpc>
                <a:spcPct val="90000"/>
              </a:lnSpc>
              <a:buClr>
                <a:srgbClr val="99FF33"/>
              </a:buClr>
              <a:tabLst>
                <a:tab pos="804863" algn="l"/>
              </a:tabLst>
              <a:defRPr/>
            </a:pPr>
            <a:r>
              <a:rPr lang="zh-CN" altLang="en-US" sz="2500" smtClean="0">
                <a:ea typeface="华文细黑" pitchFamily="2" charset="-122"/>
              </a:rPr>
              <a:t>指针类型成员</a:t>
            </a:r>
          </a:p>
          <a:p>
            <a:pPr marL="1066800" lvl="1" indent="-255588" eaLnBrk="1" hangingPunct="1">
              <a:lnSpc>
                <a:spcPct val="90000"/>
              </a:lnSpc>
              <a:buClr>
                <a:srgbClr val="99FF33"/>
              </a:buClr>
              <a:tabLst>
                <a:tab pos="804863" algn="l"/>
              </a:tabLst>
              <a:defRPr/>
            </a:pPr>
            <a:r>
              <a:rPr lang="zh-CN" altLang="en-US" sz="2500" smtClean="0">
                <a:ea typeface="华文细黑" pitchFamily="2" charset="-122"/>
              </a:rPr>
              <a:t>数组类成员</a:t>
            </a:r>
          </a:p>
          <a:p>
            <a:pPr marL="1066800" lvl="1" indent="-255588" eaLnBrk="1" hangingPunct="1">
              <a:lnSpc>
                <a:spcPct val="90000"/>
              </a:lnSpc>
              <a:buClr>
                <a:srgbClr val="99FF33"/>
              </a:buClr>
              <a:tabLst>
                <a:tab pos="804863" algn="l"/>
              </a:tabLst>
              <a:defRPr/>
            </a:pPr>
            <a:r>
              <a:rPr lang="zh-CN" altLang="en-US" sz="2500" smtClean="0">
                <a:ea typeface="华文细黑" pitchFamily="2" charset="-122"/>
              </a:rPr>
              <a:t>其他构造类成员</a:t>
            </a:r>
            <a:r>
              <a:rPr lang="en-US" altLang="zh-CN" sz="2500" smtClean="0">
                <a:ea typeface="华文细黑" pitchFamily="2" charset="-122"/>
              </a:rPr>
              <a:t>(</a:t>
            </a:r>
            <a:r>
              <a:rPr lang="zh-CN" altLang="en-US" sz="2500" smtClean="0">
                <a:ea typeface="华文细黑" pitchFamily="2" charset="-122"/>
              </a:rPr>
              <a:t>包括已定义的另一种结构体）</a:t>
            </a:r>
            <a:r>
              <a:rPr lang="en-US" altLang="zh-CN" sz="2500" i="1" smtClean="0">
                <a:solidFill>
                  <a:srgbClr val="FFFF66"/>
                </a:solidFill>
                <a:ea typeface="华文细黑" pitchFamily="2" charset="-122"/>
              </a:rPr>
              <a:t>P262</a:t>
            </a:r>
          </a:p>
          <a:p>
            <a:pPr marL="261938" indent="-261938" eaLnBrk="1" hangingPunct="1">
              <a:lnSpc>
                <a:spcPct val="90000"/>
              </a:lnSpc>
              <a:spcAft>
                <a:spcPct val="60000"/>
              </a:spcAft>
              <a:buFont typeface="Wingdings" pitchFamily="2" charset="2"/>
              <a:buNone/>
              <a:tabLst>
                <a:tab pos="804863" algn="l"/>
              </a:tabLst>
              <a:defRPr/>
            </a:pPr>
            <a:r>
              <a:rPr lang="en-US" altLang="zh-CN" sz="2500" smtClean="0">
                <a:ea typeface="华文细黑" pitchFamily="2" charset="-122"/>
              </a:rPr>
              <a:t>       </a:t>
            </a:r>
            <a:r>
              <a:rPr lang="zh-CN" altLang="en-US" sz="2500" smtClean="0">
                <a:ea typeface="华文细黑" pitchFamily="2" charset="-122"/>
              </a:rPr>
              <a:t>注意：成员≠变量，故成员名可与变量名同名    </a:t>
            </a:r>
            <a:r>
              <a:rPr lang="en-US" altLang="zh-CN" sz="2500" i="1" smtClean="0">
                <a:solidFill>
                  <a:srgbClr val="FFFF66"/>
                </a:solidFill>
                <a:ea typeface="华文细黑" pitchFamily="2" charset="-122"/>
              </a:rPr>
              <a:t>P263</a:t>
            </a:r>
          </a:p>
          <a:p>
            <a:pPr marL="261938" indent="-261938" eaLnBrk="1" hangingPunct="1">
              <a:lnSpc>
                <a:spcPct val="90000"/>
              </a:lnSpc>
              <a:spcAft>
                <a:spcPct val="45000"/>
              </a:spcAft>
              <a:tabLst>
                <a:tab pos="804863" algn="l"/>
              </a:tabLst>
              <a:defRPr/>
            </a:pPr>
            <a:r>
              <a:rPr lang="zh-CN" altLang="en-US" sz="2500" smtClean="0">
                <a:ea typeface="华文细黑" pitchFamily="2" charset="-122"/>
              </a:rPr>
              <a:t>结构体类型可以有千千万万种，表示由若干不同数据项组 成的复合类型。</a:t>
            </a:r>
          </a:p>
          <a:p>
            <a:pPr marL="261938" indent="-261938" eaLnBrk="1" hangingPunct="1">
              <a:lnSpc>
                <a:spcPct val="90000"/>
              </a:lnSpc>
              <a:tabLst>
                <a:tab pos="804863" algn="l"/>
              </a:tabLst>
              <a:defRPr/>
            </a:pPr>
            <a:r>
              <a:rPr lang="zh-CN" altLang="en-US" sz="2500" smtClean="0">
                <a:ea typeface="华文细黑" pitchFamily="2" charset="-122"/>
              </a:rPr>
              <a:t>定义结构体类型时，系统不会为该结构体分配内存（只是定义类型，而非变量声明）</a:t>
            </a:r>
          </a:p>
        </p:txBody>
      </p:sp>
    </p:spTree>
  </p:cSld>
  <p:clrMapOvr>
    <a:masterClrMapping/>
  </p:clrMapOvr>
  <p:transition>
    <p:blinds dir="vert"/>
  </p:transition>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zh-CN" sz="3600" smtClean="0">
                <a:solidFill>
                  <a:srgbClr val="99FF33"/>
                </a:solidFill>
                <a:ea typeface="华文细黑" pitchFamily="2" charset="-122"/>
              </a:rPr>
              <a:t>2</a:t>
            </a:r>
            <a:r>
              <a:rPr lang="zh-CN" altLang="en-US" sz="3600" smtClean="0">
                <a:solidFill>
                  <a:srgbClr val="99FF33"/>
                </a:solidFill>
                <a:ea typeface="华文细黑" pitchFamily="2" charset="-122"/>
              </a:rPr>
              <a:t>、结构体类型变量的定义</a:t>
            </a:r>
          </a:p>
        </p:txBody>
      </p:sp>
      <p:sp>
        <p:nvSpPr>
          <p:cNvPr id="19459" name="Rectangle 3"/>
          <p:cNvSpPr>
            <a:spLocks noGrp="1" noChangeArrowheads="1"/>
          </p:cNvSpPr>
          <p:nvPr>
            <p:ph type="body" idx="1"/>
          </p:nvPr>
        </p:nvSpPr>
        <p:spPr>
          <a:xfrm>
            <a:off x="457200" y="1600200"/>
            <a:ext cx="8435975" cy="4533900"/>
          </a:xfrm>
        </p:spPr>
        <p:txBody>
          <a:bodyPr/>
          <a:lstStyle/>
          <a:p>
            <a:pPr marL="0" indent="0"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定义了以上结构体类型后</a:t>
            </a:r>
            <a:r>
              <a:rPr lang="en-US" altLang="zh-CN" sz="2400" smtClean="0">
                <a:ea typeface="华文细黑" pitchFamily="2" charset="-122"/>
              </a:rPr>
              <a:t>,</a:t>
            </a:r>
            <a:r>
              <a:rPr lang="en-US" altLang="zh-CN" sz="2400" i="1" smtClean="0">
                <a:solidFill>
                  <a:srgbClr val="99FF33"/>
                </a:solidFill>
                <a:ea typeface="华文细黑" pitchFamily="2" charset="-122"/>
              </a:rPr>
              <a:t>struct student</a:t>
            </a:r>
            <a:r>
              <a:rPr lang="en-US" altLang="zh-CN" sz="2400" smtClean="0">
                <a:ea typeface="华文细黑" pitchFamily="2" charset="-122"/>
              </a:rPr>
              <a:t> </a:t>
            </a:r>
            <a:r>
              <a:rPr lang="zh-CN" altLang="en-US" sz="2400" smtClean="0">
                <a:ea typeface="华文细黑" pitchFamily="2" charset="-122"/>
              </a:rPr>
              <a:t>相当于标准数据类型关键字</a:t>
            </a:r>
            <a:r>
              <a:rPr lang="en-US" altLang="zh-CN" sz="2400" i="1" smtClean="0">
                <a:solidFill>
                  <a:srgbClr val="99FF33"/>
                </a:solidFill>
                <a:ea typeface="华文细黑" pitchFamily="2" charset="-122"/>
              </a:rPr>
              <a:t>char, int ,float</a:t>
            </a:r>
            <a:r>
              <a:rPr lang="en-US" altLang="zh-CN" sz="2400" smtClean="0">
                <a:latin typeface="宋体"/>
              </a:rPr>
              <a:t>…</a:t>
            </a:r>
            <a:r>
              <a:rPr lang="zh-CN" altLang="en-US" sz="2400" smtClean="0">
                <a:ea typeface="华文细黑" pitchFamily="2" charset="-122"/>
              </a:rPr>
              <a:t>我们可以用它来定义“结构体变量”。</a:t>
            </a:r>
            <a:endParaRPr lang="zh-CN" altLang="en-US" sz="2400" smtClean="0">
              <a:solidFill>
                <a:srgbClr val="00FFFF"/>
              </a:solidFill>
              <a:ea typeface="华文细黑" pitchFamily="2" charset="-122"/>
            </a:endParaRPr>
          </a:p>
          <a:p>
            <a:pPr marL="0" indent="0" eaLnBrk="1" hangingPunct="1">
              <a:lnSpc>
                <a:spcPct val="90000"/>
              </a:lnSpc>
              <a:buFont typeface="Wingdings" pitchFamily="2" charset="2"/>
              <a:buNone/>
              <a:defRPr/>
            </a:pPr>
            <a:r>
              <a:rPr lang="zh-CN" altLang="en-US" sz="2400" smtClean="0">
                <a:solidFill>
                  <a:srgbClr val="00FFFF"/>
                </a:solidFill>
                <a:ea typeface="华文细黑" pitchFamily="2" charset="-122"/>
              </a:rPr>
              <a:t>① 在结构体类型定义后，用 </a:t>
            </a:r>
            <a:r>
              <a:rPr lang="en-US" altLang="zh-CN" sz="2400" smtClean="0">
                <a:solidFill>
                  <a:srgbClr val="99FF33"/>
                </a:solidFill>
                <a:ea typeface="华文细黑" pitchFamily="2" charset="-122"/>
              </a:rPr>
              <a:t>struct </a:t>
            </a:r>
            <a:r>
              <a:rPr lang="zh-CN" altLang="en-US" sz="2400" smtClean="0">
                <a:solidFill>
                  <a:srgbClr val="99FF33"/>
                </a:solidFill>
                <a:ea typeface="华文细黑" pitchFamily="2" charset="-122"/>
              </a:rPr>
              <a:t>结构体名</a:t>
            </a:r>
            <a:r>
              <a:rPr lang="zh-CN" altLang="en-US" sz="2400" smtClean="0">
                <a:solidFill>
                  <a:srgbClr val="00FFFF"/>
                </a:solidFill>
                <a:ea typeface="华文细黑" pitchFamily="2" charset="-122"/>
              </a:rPr>
              <a:t> 复合词定义</a:t>
            </a:r>
          </a:p>
          <a:p>
            <a:pPr marL="0" indent="0"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solidFill>
                  <a:srgbClr val="FFFF66"/>
                </a:solidFill>
                <a:ea typeface="华文细黑" pitchFamily="2" charset="-122"/>
              </a:rPr>
              <a:t>struct </a:t>
            </a:r>
            <a:r>
              <a:rPr lang="zh-CN" altLang="en-US" sz="2400" smtClean="0">
                <a:solidFill>
                  <a:srgbClr val="FFFF66"/>
                </a:solidFill>
                <a:ea typeface="华文细黑" pitchFamily="2" charset="-122"/>
              </a:rPr>
              <a:t>结构体名</a:t>
            </a:r>
          </a:p>
          <a:p>
            <a:pPr marL="0" indent="0" eaLnBrk="1" hangingPunct="1">
              <a:lnSpc>
                <a:spcPct val="90000"/>
              </a:lnSpc>
              <a:buFont typeface="Wingdings" pitchFamily="2" charset="2"/>
              <a:buNone/>
              <a:defRPr/>
            </a:pPr>
            <a:r>
              <a:rPr lang="zh-CN" altLang="en-US" sz="2400" smtClean="0">
                <a:solidFill>
                  <a:srgbClr val="FFFF66"/>
                </a:solidFill>
                <a:ea typeface="华文细黑" pitchFamily="2" charset="-122"/>
              </a:rPr>
              <a:t>    </a:t>
            </a:r>
            <a:r>
              <a:rPr lang="en-US" altLang="zh-CN" sz="2400" smtClean="0">
                <a:solidFill>
                  <a:srgbClr val="FFFF66"/>
                </a:solidFill>
                <a:ea typeface="华文细黑" pitchFamily="2" charset="-122"/>
              </a:rPr>
              <a:t>{  </a:t>
            </a:r>
            <a:r>
              <a:rPr lang="en-US" altLang="zh-CN" sz="2400" smtClean="0">
                <a:solidFill>
                  <a:srgbClr val="FFFF66"/>
                </a:solidFill>
                <a:latin typeface="宋体"/>
              </a:rPr>
              <a:t>…</a:t>
            </a:r>
            <a:r>
              <a:rPr lang="en-US" altLang="zh-CN" sz="2400" smtClean="0">
                <a:solidFill>
                  <a:srgbClr val="FFFF66"/>
                </a:solidFill>
                <a:ea typeface="华文细黑" pitchFamily="2" charset="-122"/>
              </a:rPr>
              <a:t>  }</a:t>
            </a:r>
            <a:r>
              <a:rPr lang="zh-CN" altLang="en-US" sz="2400" smtClean="0">
                <a:solidFill>
                  <a:srgbClr val="FFFF66"/>
                </a:solidFill>
                <a:ea typeface="华文细黑" pitchFamily="2" charset="-122"/>
              </a:rPr>
              <a:t>；</a:t>
            </a:r>
          </a:p>
          <a:p>
            <a:pPr marL="0" indent="0" eaLnBrk="1" hangingPunct="1">
              <a:lnSpc>
                <a:spcPct val="90000"/>
              </a:lnSpc>
              <a:buFont typeface="Wingdings" pitchFamily="2" charset="2"/>
              <a:buNone/>
              <a:defRPr/>
            </a:pPr>
            <a:r>
              <a:rPr lang="zh-CN" altLang="en-US" sz="2400" smtClean="0">
                <a:solidFill>
                  <a:srgbClr val="FFFF66"/>
                </a:solidFill>
                <a:ea typeface="华文细黑" pitchFamily="2" charset="-122"/>
              </a:rPr>
              <a:t>    </a:t>
            </a:r>
            <a:r>
              <a:rPr lang="en-US" altLang="zh-CN" sz="2400" smtClean="0">
                <a:solidFill>
                  <a:srgbClr val="FFFF66"/>
                </a:solidFill>
                <a:ea typeface="华文细黑" pitchFamily="2" charset="-122"/>
              </a:rPr>
              <a:t>struct </a:t>
            </a:r>
            <a:r>
              <a:rPr lang="zh-CN" altLang="en-US" sz="2400" smtClean="0">
                <a:solidFill>
                  <a:srgbClr val="FFFF66"/>
                </a:solidFill>
                <a:ea typeface="华文细黑" pitchFamily="2" charset="-122"/>
              </a:rPr>
              <a:t>结构体名  变量名</a:t>
            </a:r>
            <a:r>
              <a:rPr lang="en-US" altLang="zh-CN" sz="2400" smtClean="0">
                <a:solidFill>
                  <a:srgbClr val="FFFF66"/>
                </a:solidFill>
                <a:ea typeface="华文细黑" pitchFamily="2" charset="-122"/>
              </a:rPr>
              <a:t>1</a:t>
            </a:r>
            <a:r>
              <a:rPr lang="zh-CN" altLang="en-US" sz="2400" smtClean="0">
                <a:solidFill>
                  <a:srgbClr val="FFFF66"/>
                </a:solidFill>
                <a:ea typeface="华文细黑" pitchFamily="2" charset="-122"/>
              </a:rPr>
              <a:t>，变量名</a:t>
            </a:r>
            <a:r>
              <a:rPr lang="en-US" altLang="zh-CN" sz="2400" smtClean="0">
                <a:solidFill>
                  <a:srgbClr val="FFFF66"/>
                </a:solidFill>
                <a:ea typeface="华文细黑" pitchFamily="2" charset="-122"/>
              </a:rPr>
              <a:t>2</a:t>
            </a:r>
            <a:r>
              <a:rPr lang="zh-CN" altLang="en-US" sz="2400" smtClean="0">
                <a:solidFill>
                  <a:srgbClr val="FFFF66"/>
                </a:solidFill>
                <a:ea typeface="华文细黑" pitchFamily="2" charset="-122"/>
              </a:rPr>
              <a:t>，</a:t>
            </a:r>
            <a:r>
              <a:rPr lang="en-US" altLang="zh-CN" sz="2400" smtClean="0">
                <a:solidFill>
                  <a:srgbClr val="FFFF66"/>
                </a:solidFill>
                <a:ea typeface="华文细黑" pitchFamily="2" charset="-122"/>
              </a:rPr>
              <a:t>… </a:t>
            </a:r>
            <a:r>
              <a:rPr lang="zh-CN" altLang="en-US" sz="2400" smtClean="0">
                <a:solidFill>
                  <a:srgbClr val="FFFF66"/>
                </a:solidFill>
                <a:ea typeface="华文细黑" pitchFamily="2" charset="-122"/>
              </a:rPr>
              <a:t>变量名</a:t>
            </a:r>
            <a:r>
              <a:rPr lang="en-US" altLang="zh-CN" sz="2400" smtClean="0">
                <a:solidFill>
                  <a:srgbClr val="FFFF66"/>
                </a:solidFill>
                <a:ea typeface="华文细黑" pitchFamily="2" charset="-122"/>
              </a:rPr>
              <a:t>n;</a:t>
            </a:r>
          </a:p>
          <a:p>
            <a:pPr marL="0" indent="0" eaLnBrk="1" hangingPunct="1">
              <a:lnSpc>
                <a:spcPct val="90000"/>
              </a:lnSpc>
              <a:spcBef>
                <a:spcPct val="55000"/>
              </a:spcBef>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如：</a:t>
            </a:r>
            <a:r>
              <a:rPr lang="en-US" altLang="zh-CN" sz="2400" smtClean="0">
                <a:ea typeface="华文细黑" pitchFamily="2" charset="-122"/>
              </a:rPr>
              <a:t>struct student a,b[30],*p;</a:t>
            </a:r>
          </a:p>
          <a:p>
            <a:pPr marL="0" indent="0" eaLnBrk="1" hangingPunct="1">
              <a:lnSpc>
                <a:spcPct val="90000"/>
              </a:lnSpc>
              <a:buFont typeface="Wingdings" pitchFamily="2" charset="2"/>
              <a:buNone/>
              <a:defRPr/>
            </a:pPr>
            <a:r>
              <a:rPr lang="en-US" altLang="zh-CN" sz="2400" smtClean="0">
                <a:solidFill>
                  <a:srgbClr val="00FFFF"/>
                </a:solidFill>
                <a:ea typeface="华文细黑" pitchFamily="2" charset="-122"/>
              </a:rPr>
              <a:t>        a</a:t>
            </a:r>
            <a:r>
              <a:rPr lang="en-US" altLang="zh-CN" sz="2400" smtClean="0">
                <a:ea typeface="华文细黑" pitchFamily="2" charset="-122"/>
              </a:rPr>
              <a:t> </a:t>
            </a:r>
            <a:r>
              <a:rPr lang="zh-CN" altLang="en-US" sz="2400" smtClean="0">
                <a:ea typeface="华文细黑" pitchFamily="2" charset="-122"/>
              </a:rPr>
              <a:t>为</a:t>
            </a:r>
            <a:r>
              <a:rPr lang="en-US" altLang="zh-CN" sz="2400" smtClean="0">
                <a:ea typeface="华文细黑" pitchFamily="2" charset="-122"/>
              </a:rPr>
              <a:t>struct student</a:t>
            </a:r>
            <a:r>
              <a:rPr lang="zh-CN" altLang="en-US" sz="2400" smtClean="0">
                <a:ea typeface="华文细黑" pitchFamily="2" charset="-122"/>
              </a:rPr>
              <a:t>类型的变量</a:t>
            </a:r>
          </a:p>
          <a:p>
            <a:pPr marL="0" indent="0" eaLnBrk="1" hangingPunct="1">
              <a:lnSpc>
                <a:spcPct val="90000"/>
              </a:lnSpc>
              <a:buFont typeface="Wingdings" pitchFamily="2" charset="2"/>
              <a:buNone/>
              <a:defRPr/>
            </a:pPr>
            <a:r>
              <a:rPr lang="zh-CN" altLang="en-US" sz="2400" smtClean="0">
                <a:solidFill>
                  <a:srgbClr val="00FFFF"/>
                </a:solidFill>
                <a:ea typeface="华文细黑" pitchFamily="2" charset="-122"/>
              </a:rPr>
              <a:t>        </a:t>
            </a:r>
            <a:r>
              <a:rPr lang="en-US" altLang="zh-CN" sz="2400" smtClean="0">
                <a:solidFill>
                  <a:srgbClr val="00FFFF"/>
                </a:solidFill>
                <a:ea typeface="华文细黑" pitchFamily="2" charset="-122"/>
              </a:rPr>
              <a:t>b</a:t>
            </a:r>
            <a:r>
              <a:rPr lang="en-US" altLang="zh-CN" sz="2400" smtClean="0">
                <a:ea typeface="华文细黑" pitchFamily="2" charset="-122"/>
              </a:rPr>
              <a:t> </a:t>
            </a:r>
            <a:r>
              <a:rPr lang="zh-CN" altLang="en-US" sz="2400" smtClean="0">
                <a:ea typeface="华文细黑" pitchFamily="2" charset="-122"/>
              </a:rPr>
              <a:t>为</a:t>
            </a:r>
            <a:r>
              <a:rPr lang="en-US" altLang="zh-CN" sz="2400" smtClean="0">
                <a:ea typeface="华文细黑" pitchFamily="2" charset="-122"/>
              </a:rPr>
              <a:t>struct student</a:t>
            </a:r>
            <a:r>
              <a:rPr lang="zh-CN" altLang="en-US" sz="2400" smtClean="0">
                <a:ea typeface="华文细黑" pitchFamily="2" charset="-122"/>
              </a:rPr>
              <a:t>类型的数组（每个元素都是一个结构 </a:t>
            </a:r>
          </a:p>
          <a:p>
            <a:pPr marL="0" indent="0" eaLnBrk="1" hangingPunct="1">
              <a:lnSpc>
                <a:spcPct val="90000"/>
              </a:lnSpc>
              <a:buFont typeface="Wingdings" pitchFamily="2" charset="2"/>
              <a:buNone/>
              <a:defRPr/>
            </a:pPr>
            <a:r>
              <a:rPr lang="zh-CN" altLang="en-US" sz="2400" smtClean="0">
                <a:ea typeface="华文细黑" pitchFamily="2" charset="-122"/>
              </a:rPr>
              <a:t>            体变量，都有众成员）</a:t>
            </a:r>
          </a:p>
          <a:p>
            <a:pPr marL="0" indent="0"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solidFill>
                  <a:srgbClr val="00FFFF"/>
                </a:solidFill>
                <a:ea typeface="华文细黑" pitchFamily="2" charset="-122"/>
              </a:rPr>
              <a:t>p </a:t>
            </a:r>
            <a:r>
              <a:rPr lang="zh-CN" altLang="en-US" sz="2400" smtClean="0">
                <a:ea typeface="华文细黑" pitchFamily="2" charset="-122"/>
              </a:rPr>
              <a:t>为指向</a:t>
            </a:r>
            <a:r>
              <a:rPr lang="en-US" altLang="zh-CN" sz="2400" smtClean="0">
                <a:ea typeface="华文细黑" pitchFamily="2" charset="-122"/>
              </a:rPr>
              <a:t>struct student</a:t>
            </a:r>
            <a:r>
              <a:rPr lang="zh-CN" altLang="en-US" sz="2400" smtClean="0">
                <a:ea typeface="华文细黑" pitchFamily="2" charset="-122"/>
              </a:rPr>
              <a:t>类型的指针变量</a:t>
            </a:r>
          </a:p>
        </p:txBody>
      </p:sp>
    </p:spTree>
  </p:cSld>
  <p:clrMapOvr>
    <a:masterClrMapping/>
  </p:clrMapOvr>
  <p:transition>
    <p:blinds dir="vert"/>
  </p:transition>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zh-CN" altLang="en-US" smtClean="0">
                <a:ea typeface="华文细黑" pitchFamily="2" charset="-122"/>
              </a:rPr>
              <a:t>还有两种合二为一方法</a:t>
            </a:r>
            <a:r>
              <a:rPr lang="en-US" altLang="zh-CN" smtClean="0">
                <a:latin typeface="宋体"/>
              </a:rPr>
              <a:t>……</a:t>
            </a:r>
            <a:endParaRPr lang="en-US" altLang="zh-CN" smtClean="0"/>
          </a:p>
        </p:txBody>
      </p:sp>
      <p:sp>
        <p:nvSpPr>
          <p:cNvPr id="14339" name="Text Box 4"/>
          <p:cNvSpPr txBox="1">
            <a:spLocks noChangeArrowheads="1"/>
          </p:cNvSpPr>
          <p:nvPr/>
        </p:nvSpPr>
        <p:spPr bwMode="auto">
          <a:xfrm>
            <a:off x="952500" y="1484313"/>
            <a:ext cx="6932613" cy="4291012"/>
          </a:xfrm>
          <a:prstGeom prst="rect">
            <a:avLst/>
          </a:prstGeom>
          <a:noFill/>
          <a:ln w="9525">
            <a:noFill/>
            <a:miter lim="800000"/>
            <a:headEnd/>
            <a:tailEnd/>
          </a:ln>
        </p:spPr>
        <p:txBody>
          <a:bodyPr>
            <a:spAutoFit/>
          </a:bodyPr>
          <a:lstStyle/>
          <a:p>
            <a:r>
              <a:rPr lang="en-US" altLang="zh-CN" sz="2400">
                <a:solidFill>
                  <a:srgbClr val="00FFFF"/>
                </a:solidFill>
                <a:ea typeface="华文细黑" pitchFamily="2" charset="-122"/>
              </a:rPr>
              <a:t>② </a:t>
            </a:r>
            <a:r>
              <a:rPr lang="zh-CN" altLang="en-US" sz="2400">
                <a:solidFill>
                  <a:srgbClr val="00FFFF"/>
                </a:solidFill>
                <a:ea typeface="华文细黑" pitchFamily="2" charset="-122"/>
              </a:rPr>
              <a:t>在定义结构体类型的同时定义结构体类型变量</a:t>
            </a:r>
          </a:p>
          <a:p>
            <a:r>
              <a:rPr lang="zh-CN" altLang="en-US" sz="2400">
                <a:ea typeface="华文细黑" pitchFamily="2" charset="-122"/>
              </a:rPr>
              <a:t>           </a:t>
            </a:r>
            <a:r>
              <a:rPr lang="en-US" altLang="zh-CN" sz="2400">
                <a:ea typeface="华文细黑" pitchFamily="2" charset="-122"/>
              </a:rPr>
              <a:t>struct </a:t>
            </a:r>
            <a:r>
              <a:rPr lang="zh-CN" altLang="en-US" sz="2400">
                <a:ea typeface="华文细黑" pitchFamily="2" charset="-122"/>
              </a:rPr>
              <a:t>结构体名</a:t>
            </a:r>
          </a:p>
          <a:p>
            <a:r>
              <a:rPr lang="zh-CN" altLang="en-US" sz="2400">
                <a:ea typeface="华文细黑" pitchFamily="2" charset="-122"/>
              </a:rPr>
              <a:t>           </a:t>
            </a:r>
            <a:r>
              <a:rPr lang="en-US" altLang="zh-CN" sz="2400">
                <a:ea typeface="华文细黑" pitchFamily="2" charset="-122"/>
              </a:rPr>
              <a:t>{</a:t>
            </a:r>
          </a:p>
          <a:p>
            <a:r>
              <a:rPr lang="en-US" altLang="zh-CN" sz="2400">
                <a:ea typeface="华文细黑" pitchFamily="2" charset="-122"/>
              </a:rPr>
              <a:t>                  </a:t>
            </a:r>
            <a:r>
              <a:rPr lang="en-US" altLang="zh-CN" sz="2400">
                <a:latin typeface="宋体" pitchFamily="2" charset="-122"/>
              </a:rPr>
              <a:t>…</a:t>
            </a:r>
            <a:endParaRPr lang="en-US" altLang="zh-CN" sz="2400"/>
          </a:p>
          <a:p>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1</a:t>
            </a:r>
            <a:r>
              <a:rPr lang="zh-CN" altLang="en-US" sz="2400">
                <a:ea typeface="华文细黑" pitchFamily="2" charset="-122"/>
              </a:rPr>
              <a:t>，变量名</a:t>
            </a:r>
            <a:r>
              <a:rPr lang="en-US" altLang="zh-CN" sz="2400">
                <a:ea typeface="华文细黑" pitchFamily="2" charset="-122"/>
              </a:rPr>
              <a:t>2</a:t>
            </a:r>
            <a:r>
              <a:rPr lang="zh-CN" altLang="en-US" sz="2400">
                <a:ea typeface="华文细黑" pitchFamily="2" charset="-122"/>
              </a:rPr>
              <a:t>，</a:t>
            </a:r>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n;</a:t>
            </a:r>
          </a:p>
          <a:p>
            <a:endParaRPr lang="en-US" altLang="zh-CN" sz="2400">
              <a:ea typeface="华文细黑" pitchFamily="2" charset="-122"/>
            </a:endParaRPr>
          </a:p>
          <a:p>
            <a:pPr>
              <a:spcBef>
                <a:spcPct val="50000"/>
              </a:spcBef>
            </a:pPr>
            <a:r>
              <a:rPr lang="en-US" altLang="zh-CN" sz="2400">
                <a:solidFill>
                  <a:srgbClr val="00FFFF"/>
                </a:solidFill>
                <a:ea typeface="华文细黑" pitchFamily="2" charset="-122"/>
              </a:rPr>
              <a:t>③ </a:t>
            </a:r>
            <a:r>
              <a:rPr lang="zh-CN" altLang="en-US" sz="2400">
                <a:solidFill>
                  <a:srgbClr val="00FFFF"/>
                </a:solidFill>
                <a:ea typeface="华文细黑" pitchFamily="2" charset="-122"/>
              </a:rPr>
              <a:t>直接定义结构体类型变量</a:t>
            </a:r>
          </a:p>
          <a:p>
            <a:r>
              <a:rPr lang="zh-CN" altLang="en-US" sz="2400">
                <a:ea typeface="华文细黑" pitchFamily="2" charset="-122"/>
              </a:rPr>
              <a:t>           </a:t>
            </a:r>
            <a:r>
              <a:rPr lang="en-US" altLang="zh-CN" sz="2400">
                <a:ea typeface="华文细黑" pitchFamily="2" charset="-122"/>
              </a:rPr>
              <a:t>struct </a:t>
            </a:r>
          </a:p>
          <a:p>
            <a:r>
              <a:rPr lang="en-US" altLang="zh-CN" sz="2400">
                <a:ea typeface="华文细黑" pitchFamily="2" charset="-122"/>
              </a:rPr>
              <a:t>           {</a:t>
            </a:r>
          </a:p>
          <a:p>
            <a:r>
              <a:rPr lang="en-US" altLang="zh-CN" sz="2400">
                <a:ea typeface="华文细黑" pitchFamily="2" charset="-122"/>
              </a:rPr>
              <a:t>                  </a:t>
            </a:r>
            <a:r>
              <a:rPr lang="en-US" altLang="zh-CN" sz="2400">
                <a:latin typeface="宋体" pitchFamily="2" charset="-122"/>
              </a:rPr>
              <a:t>…</a:t>
            </a:r>
            <a:endParaRPr lang="en-US" altLang="zh-CN" sz="2400"/>
          </a:p>
          <a:p>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1</a:t>
            </a:r>
            <a:r>
              <a:rPr lang="zh-CN" altLang="en-US" sz="2400">
                <a:ea typeface="华文细黑" pitchFamily="2" charset="-122"/>
              </a:rPr>
              <a:t>，变量名</a:t>
            </a:r>
            <a:r>
              <a:rPr lang="en-US" altLang="zh-CN" sz="2400">
                <a:ea typeface="华文细黑" pitchFamily="2" charset="-122"/>
              </a:rPr>
              <a:t>2</a:t>
            </a:r>
            <a:r>
              <a:rPr lang="zh-CN" altLang="en-US" sz="2400">
                <a:ea typeface="华文细黑" pitchFamily="2" charset="-122"/>
              </a:rPr>
              <a:t>，</a:t>
            </a:r>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n;</a:t>
            </a:r>
          </a:p>
        </p:txBody>
      </p:sp>
    </p:spTree>
  </p:cSld>
  <p:clrMapOvr>
    <a:masterClrMapping/>
  </p:clrMapOvr>
  <p:transition>
    <p:blinds dir="vert"/>
  </p:transition>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a:spLocks noChangeArrowheads="1"/>
          </p:cNvSpPr>
          <p:nvPr>
            <p:ph type="body" idx="1"/>
          </p:nvPr>
        </p:nvSpPr>
        <p:spPr>
          <a:xfrm>
            <a:off x="457200" y="549275"/>
            <a:ext cx="3754438" cy="5759450"/>
          </a:xfrm>
          <a:solidFill>
            <a:srgbClr val="993366"/>
          </a:solidFill>
          <a:ln w="25400">
            <a:solidFill>
              <a:srgbClr val="FFFF00"/>
            </a:solidFill>
          </a:ln>
        </p:spPr>
        <p:txBody>
          <a:bodyPr/>
          <a:lstStyle/>
          <a:p>
            <a:pPr marL="0" indent="0" eaLnBrk="1" hangingPunct="1">
              <a:lnSpc>
                <a:spcPct val="80000"/>
              </a:lnSpc>
              <a:buFont typeface="Wingdings" pitchFamily="2" charset="2"/>
              <a:buNone/>
            </a:pPr>
            <a:r>
              <a:rPr lang="en-US" altLang="zh-CN" sz="2400" smtClean="0">
                <a:effectLst/>
                <a:ea typeface="华文细黑" pitchFamily="2" charset="-122"/>
              </a:rPr>
              <a:t>【</a:t>
            </a:r>
            <a:r>
              <a:rPr lang="zh-CN" altLang="en-US" sz="2400" smtClean="0">
                <a:effectLst/>
                <a:ea typeface="华文细黑" pitchFamily="2" charset="-122"/>
              </a:rPr>
              <a:t>例二</a:t>
            </a:r>
            <a:r>
              <a:rPr lang="en-US" altLang="zh-CN" sz="2400" smtClean="0">
                <a:effectLst/>
                <a:ea typeface="华文细黑" pitchFamily="2" charset="-122"/>
              </a:rPr>
              <a:t>】</a:t>
            </a:r>
            <a:r>
              <a:rPr lang="zh-CN" altLang="en-US" sz="2400" smtClean="0">
                <a:effectLst/>
                <a:ea typeface="华文细黑" pitchFamily="2" charset="-122"/>
              </a:rPr>
              <a:t>定义结构体类型的同时定义结构体类型变量。</a:t>
            </a:r>
          </a:p>
          <a:p>
            <a:pPr marL="0" indent="0" eaLnBrk="1" hangingPunct="1">
              <a:lnSpc>
                <a:spcPct val="80000"/>
              </a:lnSpc>
              <a:buFont typeface="Wingdings" pitchFamily="2" charset="2"/>
              <a:buNone/>
            </a:pPr>
            <a:endParaRPr lang="zh-CN" altLang="en-US" sz="2400" smtClean="0">
              <a:effectLst/>
              <a:ea typeface="华文细黑" pitchFamily="2" charset="-122"/>
            </a:endParaRPr>
          </a:p>
          <a:p>
            <a:pPr marL="0" indent="0" eaLnBrk="1" hangingPunct="1">
              <a:lnSpc>
                <a:spcPct val="80000"/>
              </a:lnSpc>
              <a:buFont typeface="Wingdings" pitchFamily="2" charset="2"/>
              <a:buNone/>
            </a:pPr>
            <a:r>
              <a:rPr lang="en-US" altLang="zh-CN" sz="2400" smtClean="0">
                <a:effectLst/>
              </a:rPr>
              <a:t>main()</a:t>
            </a:r>
          </a:p>
          <a:p>
            <a:pPr marL="0" indent="0" eaLnBrk="1" hangingPunct="1">
              <a:lnSpc>
                <a:spcPct val="80000"/>
              </a:lnSpc>
              <a:buFont typeface="Wingdings" pitchFamily="2" charset="2"/>
              <a:buNone/>
            </a:pPr>
            <a:r>
              <a:rPr lang="en-US" altLang="zh-CN" sz="2400" smtClean="0">
                <a:effectLst/>
              </a:rPr>
              <a:t>{ </a:t>
            </a:r>
          </a:p>
          <a:p>
            <a:pPr marL="0" indent="0" eaLnBrk="1" hangingPunct="1">
              <a:lnSpc>
                <a:spcPct val="80000"/>
              </a:lnSpc>
              <a:buFont typeface="Wingdings" pitchFamily="2" charset="2"/>
              <a:buNone/>
            </a:pPr>
            <a:r>
              <a:rPr lang="en-US" altLang="zh-CN" sz="2400" smtClean="0">
                <a:effectLst/>
              </a:rPr>
              <a:t>      struct  student</a:t>
            </a:r>
          </a:p>
          <a:p>
            <a:pPr marL="0" indent="0" eaLnBrk="1" hangingPunct="1">
              <a:lnSpc>
                <a:spcPct val="80000"/>
              </a:lnSpc>
              <a:buFont typeface="Wingdings" pitchFamily="2" charset="2"/>
              <a:buNone/>
            </a:pPr>
            <a:r>
              <a:rPr lang="en-US" altLang="zh-CN" sz="2400" smtClean="0">
                <a:effectLst/>
              </a:rPr>
              <a:t>      { </a:t>
            </a:r>
          </a:p>
          <a:p>
            <a:pPr marL="0" indent="0" eaLnBrk="1" hangingPunct="1">
              <a:lnSpc>
                <a:spcPct val="80000"/>
              </a:lnSpc>
              <a:buFont typeface="Wingdings" pitchFamily="2" charset="2"/>
              <a:buNone/>
            </a:pPr>
            <a:r>
              <a:rPr lang="en-US" altLang="zh-CN" sz="2400" smtClean="0">
                <a:effectLst/>
              </a:rPr>
              <a:t>           int number;</a:t>
            </a:r>
          </a:p>
          <a:p>
            <a:pPr marL="0" indent="0" eaLnBrk="1" hangingPunct="1">
              <a:lnSpc>
                <a:spcPct val="80000"/>
              </a:lnSpc>
              <a:buFont typeface="Wingdings" pitchFamily="2" charset="2"/>
              <a:buNone/>
            </a:pPr>
            <a:r>
              <a:rPr lang="en-US" altLang="zh-CN" sz="2400" smtClean="0">
                <a:effectLst/>
              </a:rPr>
              <a:t>           char name[6]; </a:t>
            </a:r>
          </a:p>
          <a:p>
            <a:pPr marL="0" indent="0" eaLnBrk="1" hangingPunct="1">
              <a:lnSpc>
                <a:spcPct val="80000"/>
              </a:lnSpc>
              <a:buFont typeface="Wingdings" pitchFamily="2" charset="2"/>
              <a:buNone/>
            </a:pPr>
            <a:r>
              <a:rPr lang="en-US" altLang="zh-CN" sz="2400" smtClean="0">
                <a:effectLst/>
              </a:rPr>
              <a:t>           char sex;</a:t>
            </a:r>
          </a:p>
          <a:p>
            <a:pPr marL="0" indent="0" eaLnBrk="1" hangingPunct="1">
              <a:lnSpc>
                <a:spcPct val="80000"/>
              </a:lnSpc>
              <a:buFont typeface="Wingdings" pitchFamily="2" charset="2"/>
              <a:buNone/>
            </a:pPr>
            <a:r>
              <a:rPr lang="en-US" altLang="zh-CN" sz="2400" smtClean="0">
                <a:effectLst/>
              </a:rPr>
              <a:t>           int age;</a:t>
            </a:r>
          </a:p>
          <a:p>
            <a:pPr marL="0" indent="0" eaLnBrk="1" hangingPunct="1">
              <a:lnSpc>
                <a:spcPct val="80000"/>
              </a:lnSpc>
              <a:buFont typeface="Wingdings" pitchFamily="2" charset="2"/>
              <a:buNone/>
            </a:pPr>
            <a:r>
              <a:rPr lang="en-US" altLang="zh-CN" sz="2400" smtClean="0">
                <a:effectLst/>
              </a:rPr>
              <a:t>           char address[20];</a:t>
            </a:r>
          </a:p>
          <a:p>
            <a:pPr marL="0" indent="0" eaLnBrk="1" hangingPunct="1">
              <a:lnSpc>
                <a:spcPct val="80000"/>
              </a:lnSpc>
              <a:buFont typeface="Wingdings" pitchFamily="2" charset="2"/>
              <a:buNone/>
            </a:pPr>
            <a:r>
              <a:rPr lang="en-US" altLang="zh-CN" sz="2400" smtClean="0">
                <a:effectLst/>
              </a:rPr>
              <a:t>       } a,b[30],*p;</a:t>
            </a:r>
          </a:p>
          <a:p>
            <a:pPr marL="0" indent="0" eaLnBrk="1" hangingPunct="1">
              <a:lnSpc>
                <a:spcPct val="80000"/>
              </a:lnSpc>
              <a:buFont typeface="Wingdings" pitchFamily="2" charset="2"/>
              <a:buNone/>
            </a:pPr>
            <a:r>
              <a:rPr lang="en-US" altLang="zh-CN" sz="2400" smtClean="0">
                <a:effectLst/>
              </a:rPr>
              <a:t>       </a:t>
            </a:r>
            <a:r>
              <a:rPr lang="en-US" altLang="zh-CN" sz="2400" smtClean="0">
                <a:effectLst/>
                <a:latin typeface="宋体" pitchFamily="2" charset="-122"/>
              </a:rPr>
              <a:t>……</a:t>
            </a:r>
            <a:endParaRPr lang="en-US" altLang="zh-CN" sz="2400" smtClean="0">
              <a:effectLst/>
            </a:endParaRPr>
          </a:p>
          <a:p>
            <a:pPr marL="0" indent="0" eaLnBrk="1" hangingPunct="1">
              <a:lnSpc>
                <a:spcPct val="80000"/>
              </a:lnSpc>
              <a:buFont typeface="Wingdings" pitchFamily="2" charset="2"/>
              <a:buNone/>
            </a:pPr>
            <a:r>
              <a:rPr lang="en-US" altLang="zh-CN" sz="2400" smtClean="0">
                <a:effectLst/>
              </a:rPr>
              <a:t>}</a:t>
            </a:r>
          </a:p>
        </p:txBody>
      </p:sp>
      <p:sp>
        <p:nvSpPr>
          <p:cNvPr id="21509" name="Text Box 5"/>
          <p:cNvSpPr txBox="1">
            <a:spLocks noChangeArrowheads="1"/>
          </p:cNvSpPr>
          <p:nvPr/>
        </p:nvSpPr>
        <p:spPr bwMode="auto">
          <a:xfrm>
            <a:off x="4859338" y="549275"/>
            <a:ext cx="3754437" cy="5688013"/>
          </a:xfrm>
          <a:prstGeom prst="rect">
            <a:avLst/>
          </a:prstGeom>
          <a:solidFill>
            <a:srgbClr val="993366"/>
          </a:solidFill>
          <a:ln w="25400">
            <a:solidFill>
              <a:srgbClr val="FFFF00"/>
            </a:solidFill>
            <a:miter lim="800000"/>
            <a:headEnd/>
            <a:tailEnd/>
          </a:ln>
        </p:spPr>
        <p:txBody>
          <a:bodyPr/>
          <a:lstStyle/>
          <a:p>
            <a:pPr>
              <a:lnSpc>
                <a:spcPct val="80000"/>
              </a:lnSpc>
              <a:spcBef>
                <a:spcPct val="20000"/>
              </a:spcBef>
              <a:buClr>
                <a:schemeClr val="hlink"/>
              </a:buClr>
              <a:buSzPct val="90000"/>
              <a:buFont typeface="Wingdings" pitchFamily="2" charset="2"/>
              <a:buNone/>
            </a:pPr>
            <a:r>
              <a:rPr lang="en-US" altLang="zh-CN" sz="2400">
                <a:ea typeface="华文细黑" pitchFamily="2" charset="-122"/>
              </a:rPr>
              <a:t>【</a:t>
            </a:r>
            <a:r>
              <a:rPr lang="zh-CN" altLang="en-US" sz="2400">
                <a:ea typeface="华文细黑" pitchFamily="2" charset="-122"/>
              </a:rPr>
              <a:t>例三</a:t>
            </a:r>
            <a:r>
              <a:rPr lang="en-US" altLang="zh-CN" sz="2400">
                <a:ea typeface="华文细黑" pitchFamily="2" charset="-122"/>
              </a:rPr>
              <a:t>】</a:t>
            </a:r>
            <a:r>
              <a:rPr lang="zh-CN" altLang="en-US" sz="2400">
                <a:ea typeface="华文细黑" pitchFamily="2" charset="-122"/>
              </a:rPr>
              <a:t>不定义结构体类型，直接定义结构体类型变量。</a:t>
            </a:r>
          </a:p>
          <a:p>
            <a:pPr>
              <a:lnSpc>
                <a:spcPct val="80000"/>
              </a:lnSpc>
              <a:spcBef>
                <a:spcPct val="20000"/>
              </a:spcBef>
              <a:buClr>
                <a:schemeClr val="hlink"/>
              </a:buClr>
              <a:buSzPct val="90000"/>
              <a:buFont typeface="Wingdings" pitchFamily="2" charset="2"/>
              <a:buNone/>
            </a:pPr>
            <a:endParaRPr lang="zh-CN" altLang="en-US" sz="2400">
              <a:ea typeface="华文细黑" pitchFamily="2" charset="-122"/>
            </a:endParaRPr>
          </a:p>
          <a:p>
            <a:pPr>
              <a:lnSpc>
                <a:spcPct val="80000"/>
              </a:lnSpc>
              <a:spcBef>
                <a:spcPct val="20000"/>
              </a:spcBef>
              <a:buClr>
                <a:schemeClr val="hlink"/>
              </a:buClr>
              <a:buSzPct val="90000"/>
              <a:buFont typeface="Wingdings" pitchFamily="2" charset="2"/>
              <a:buNone/>
            </a:pPr>
            <a:r>
              <a:rPr lang="en-US" altLang="zh-CN" sz="2400"/>
              <a:t>main()</a:t>
            </a:r>
          </a:p>
          <a:p>
            <a:pPr>
              <a:lnSpc>
                <a:spcPct val="80000"/>
              </a:lnSpc>
              <a:spcBef>
                <a:spcPct val="20000"/>
              </a:spcBef>
              <a:buClr>
                <a:schemeClr val="hlink"/>
              </a:buClr>
              <a:buSzPct val="90000"/>
              <a:buFont typeface="Wingdings" pitchFamily="2" charset="2"/>
              <a:buNone/>
            </a:pPr>
            <a:r>
              <a:rPr lang="en-US" altLang="zh-CN" sz="2400"/>
              <a:t>{ </a:t>
            </a:r>
          </a:p>
          <a:p>
            <a:pPr>
              <a:lnSpc>
                <a:spcPct val="80000"/>
              </a:lnSpc>
              <a:spcBef>
                <a:spcPct val="20000"/>
              </a:spcBef>
              <a:buClr>
                <a:schemeClr val="hlink"/>
              </a:buClr>
              <a:buSzPct val="90000"/>
              <a:buFont typeface="Wingdings" pitchFamily="2" charset="2"/>
              <a:buNone/>
            </a:pPr>
            <a:r>
              <a:rPr lang="en-US" altLang="zh-CN" sz="2400"/>
              <a:t>      struct  </a:t>
            </a:r>
          </a:p>
          <a:p>
            <a:pPr>
              <a:lnSpc>
                <a:spcPct val="80000"/>
              </a:lnSpc>
              <a:spcBef>
                <a:spcPct val="20000"/>
              </a:spcBef>
              <a:buClr>
                <a:schemeClr val="hlink"/>
              </a:buClr>
              <a:buSzPct val="90000"/>
              <a:buFont typeface="Wingdings" pitchFamily="2" charset="2"/>
              <a:buNone/>
            </a:pPr>
            <a:r>
              <a:rPr lang="en-US" altLang="zh-CN" sz="2400"/>
              <a:t>      { </a:t>
            </a:r>
          </a:p>
          <a:p>
            <a:pPr>
              <a:lnSpc>
                <a:spcPct val="80000"/>
              </a:lnSpc>
              <a:spcBef>
                <a:spcPct val="20000"/>
              </a:spcBef>
              <a:buClr>
                <a:schemeClr val="hlink"/>
              </a:buClr>
              <a:buSzPct val="90000"/>
              <a:buFont typeface="Wingdings" pitchFamily="2" charset="2"/>
              <a:buNone/>
            </a:pPr>
            <a:r>
              <a:rPr lang="en-US" altLang="zh-CN" sz="2400"/>
              <a:t>           int number;</a:t>
            </a:r>
          </a:p>
          <a:p>
            <a:pPr>
              <a:lnSpc>
                <a:spcPct val="80000"/>
              </a:lnSpc>
              <a:spcBef>
                <a:spcPct val="20000"/>
              </a:spcBef>
              <a:buClr>
                <a:schemeClr val="hlink"/>
              </a:buClr>
              <a:buSzPct val="90000"/>
              <a:buFont typeface="Wingdings" pitchFamily="2" charset="2"/>
              <a:buNone/>
            </a:pPr>
            <a:r>
              <a:rPr lang="en-US" altLang="zh-CN" sz="2400"/>
              <a:t>           char name[6]; </a:t>
            </a:r>
          </a:p>
          <a:p>
            <a:pPr>
              <a:lnSpc>
                <a:spcPct val="80000"/>
              </a:lnSpc>
              <a:spcBef>
                <a:spcPct val="20000"/>
              </a:spcBef>
              <a:buClr>
                <a:schemeClr val="hlink"/>
              </a:buClr>
              <a:buSzPct val="90000"/>
              <a:buFont typeface="Wingdings" pitchFamily="2" charset="2"/>
              <a:buNone/>
            </a:pPr>
            <a:r>
              <a:rPr lang="en-US" altLang="zh-CN" sz="2400"/>
              <a:t>           char sex;</a:t>
            </a:r>
          </a:p>
          <a:p>
            <a:pPr>
              <a:lnSpc>
                <a:spcPct val="80000"/>
              </a:lnSpc>
              <a:spcBef>
                <a:spcPct val="20000"/>
              </a:spcBef>
              <a:buClr>
                <a:schemeClr val="hlink"/>
              </a:buClr>
              <a:buSzPct val="90000"/>
              <a:buFont typeface="Wingdings" pitchFamily="2" charset="2"/>
              <a:buNone/>
            </a:pPr>
            <a:r>
              <a:rPr lang="en-US" altLang="zh-CN" sz="2400"/>
              <a:t>           int age;</a:t>
            </a:r>
          </a:p>
          <a:p>
            <a:pPr>
              <a:lnSpc>
                <a:spcPct val="80000"/>
              </a:lnSpc>
              <a:spcBef>
                <a:spcPct val="20000"/>
              </a:spcBef>
              <a:buClr>
                <a:schemeClr val="hlink"/>
              </a:buClr>
              <a:buSzPct val="90000"/>
              <a:buFont typeface="Wingdings" pitchFamily="2" charset="2"/>
              <a:buNone/>
            </a:pPr>
            <a:r>
              <a:rPr lang="en-US" altLang="zh-CN" sz="2400"/>
              <a:t>           char address[20];</a:t>
            </a:r>
          </a:p>
          <a:p>
            <a:pPr>
              <a:lnSpc>
                <a:spcPct val="80000"/>
              </a:lnSpc>
              <a:spcBef>
                <a:spcPct val="20000"/>
              </a:spcBef>
              <a:buClr>
                <a:schemeClr val="hlink"/>
              </a:buClr>
              <a:buSzPct val="90000"/>
              <a:buFont typeface="Wingdings" pitchFamily="2" charset="2"/>
              <a:buNone/>
            </a:pPr>
            <a:r>
              <a:rPr lang="en-US" altLang="zh-CN" sz="2400"/>
              <a:t>       } a,b[30],*p;</a:t>
            </a:r>
          </a:p>
          <a:p>
            <a:pPr>
              <a:lnSpc>
                <a:spcPct val="80000"/>
              </a:lnSpc>
              <a:spcBef>
                <a:spcPct val="20000"/>
              </a:spcBef>
              <a:buClr>
                <a:schemeClr val="hlink"/>
              </a:buClr>
              <a:buSzPct val="90000"/>
              <a:buFont typeface="Wingdings" pitchFamily="2" charset="2"/>
              <a:buNone/>
            </a:pPr>
            <a:r>
              <a:rPr lang="en-US" altLang="zh-CN" sz="2400"/>
              <a:t>       </a:t>
            </a:r>
            <a:r>
              <a:rPr lang="en-US" altLang="zh-CN" sz="2400">
                <a:latin typeface="宋体" pitchFamily="2" charset="-122"/>
              </a:rPr>
              <a:t>……</a:t>
            </a:r>
            <a:endParaRPr lang="en-US" altLang="zh-CN" sz="2400"/>
          </a:p>
          <a:p>
            <a:pPr>
              <a:lnSpc>
                <a:spcPct val="80000"/>
              </a:lnSpc>
              <a:spcBef>
                <a:spcPct val="20000"/>
              </a:spcBef>
              <a:buClr>
                <a:schemeClr val="hlink"/>
              </a:buClr>
              <a:buSzPct val="90000"/>
              <a:buFont typeface="Wingdings" pitchFamily="2" charset="2"/>
              <a:buNone/>
            </a:pPr>
            <a:r>
              <a:rPr lang="en-US" altLang="zh-CN" sz="2400"/>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ox(in)">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box(in)">
                                      <p:cBhvr>
                                        <p:cTn id="12"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zh-CN" altLang="en-US" smtClean="0">
                <a:ea typeface="华文细黑" pitchFamily="2" charset="-122"/>
              </a:rPr>
              <a:t>其他有关知识</a:t>
            </a:r>
            <a:r>
              <a:rPr lang="en-US" altLang="zh-CN" smtClean="0">
                <a:latin typeface="华文细黑"/>
                <a:ea typeface="华文细黑" pitchFamily="2" charset="-122"/>
              </a:rPr>
              <a:t>…</a:t>
            </a:r>
            <a:endParaRPr lang="en-US" altLang="zh-CN" smtClean="0">
              <a:ea typeface="华文细黑" pitchFamily="2" charset="-122"/>
            </a:endParaRPr>
          </a:p>
        </p:txBody>
      </p:sp>
      <p:sp>
        <p:nvSpPr>
          <p:cNvPr id="22531" name="Rectangle 3"/>
          <p:cNvSpPr>
            <a:spLocks noGrp="1" noChangeArrowheads="1"/>
          </p:cNvSpPr>
          <p:nvPr>
            <p:ph type="body" idx="1"/>
          </p:nvPr>
        </p:nvSpPr>
        <p:spPr>
          <a:xfrm>
            <a:off x="457200" y="1341438"/>
            <a:ext cx="8229600" cy="4792662"/>
          </a:xfrm>
        </p:spPr>
        <p:txBody>
          <a:bodyPr>
            <a:normAutofit lnSpcReduction="10000"/>
          </a:bodyPr>
          <a:lstStyle/>
          <a:p>
            <a:pPr eaLnBrk="1" hangingPunct="1">
              <a:lnSpc>
                <a:spcPct val="90000"/>
              </a:lnSpc>
              <a:defRPr/>
            </a:pPr>
            <a:r>
              <a:rPr lang="zh-CN" altLang="en-US" sz="2800" smtClean="0">
                <a:ea typeface="华文细黑" pitchFamily="2" charset="-122"/>
              </a:rPr>
              <a:t>实际使用中，还可以使用以下形式：</a:t>
            </a:r>
          </a:p>
          <a:p>
            <a:pPr eaLnBrk="1" hangingPunct="1">
              <a:lnSpc>
                <a:spcPct val="90000"/>
              </a:lnSpc>
              <a:buFont typeface="Wingdings" pitchFamily="2" charset="2"/>
              <a:buNone/>
              <a:defRPr/>
            </a:pPr>
            <a:r>
              <a:rPr lang="zh-CN" altLang="en-US" sz="2800" smtClean="0">
                <a:ea typeface="华文细黑" pitchFamily="2" charset="-122"/>
              </a:rPr>
              <a:t>      </a:t>
            </a:r>
            <a:r>
              <a:rPr lang="en-US" altLang="zh-CN" sz="2800" smtClean="0">
                <a:ea typeface="华文细黑" pitchFamily="2" charset="-122"/>
              </a:rPr>
              <a:t>#define STU  struct student</a:t>
            </a:r>
          </a:p>
          <a:p>
            <a:pPr eaLnBrk="1" hangingPunct="1">
              <a:lnSpc>
                <a:spcPct val="90000"/>
              </a:lnSpc>
              <a:spcAft>
                <a:spcPct val="60000"/>
              </a:spcAft>
              <a:buFont typeface="Wingdings" pitchFamily="2" charset="2"/>
              <a:buNone/>
              <a:defRPr/>
            </a:pPr>
            <a:r>
              <a:rPr lang="en-US" altLang="zh-CN" sz="2800" smtClean="0">
                <a:ea typeface="华文细黑" pitchFamily="2" charset="-122"/>
              </a:rPr>
              <a:t>     STU stu1,stu2;</a:t>
            </a:r>
          </a:p>
          <a:p>
            <a:pPr eaLnBrk="1" hangingPunct="1">
              <a:lnSpc>
                <a:spcPct val="90000"/>
              </a:lnSpc>
              <a:defRPr/>
            </a:pPr>
            <a:r>
              <a:rPr lang="en-US" altLang="zh-CN" sz="2800" smtClean="0">
                <a:ea typeface="华文细黑" pitchFamily="2" charset="-122"/>
              </a:rPr>
              <a:t> </a:t>
            </a:r>
            <a:r>
              <a:rPr lang="zh-CN" altLang="en-US" sz="2800" smtClean="0">
                <a:ea typeface="华文细黑" pitchFamily="2" charset="-122"/>
              </a:rPr>
              <a:t>比较一下两种变量定义方式的异同：</a:t>
            </a:r>
          </a:p>
          <a:p>
            <a:pPr eaLnBrk="1" hangingPunct="1">
              <a:lnSpc>
                <a:spcPct val="90000"/>
              </a:lnSpc>
              <a:buFont typeface="Wingdings" pitchFamily="2" charset="2"/>
              <a:buBlip>
                <a:blip r:embed="rId2"/>
              </a:buBlip>
              <a:defRPr/>
            </a:pPr>
            <a:r>
              <a:rPr lang="zh-CN" altLang="en-US" sz="2800" smtClean="0">
                <a:ea typeface="华文细黑" pitchFamily="2" charset="-122"/>
              </a:rPr>
              <a:t> </a:t>
            </a:r>
            <a:r>
              <a:rPr lang="en-US" altLang="zh-CN" sz="2800" smtClean="0">
                <a:solidFill>
                  <a:srgbClr val="99FF33"/>
                </a:solidFill>
                <a:ea typeface="华文细黑" pitchFamily="2" charset="-122"/>
              </a:rPr>
              <a:t>int </a:t>
            </a:r>
            <a:r>
              <a:rPr lang="en-US" altLang="zh-CN" sz="2800" i="1" smtClean="0">
                <a:solidFill>
                  <a:srgbClr val="FFFF66"/>
                </a:solidFill>
                <a:ea typeface="华文细黑" pitchFamily="2" charset="-122"/>
              </a:rPr>
              <a:t>a,b,c</a:t>
            </a:r>
            <a:r>
              <a:rPr lang="en-US" altLang="zh-CN" sz="2800" smtClean="0">
                <a:solidFill>
                  <a:srgbClr val="FFFF66"/>
                </a:solidFill>
                <a:ea typeface="华文细黑" pitchFamily="2" charset="-122"/>
              </a:rPr>
              <a:t>;</a:t>
            </a:r>
            <a:r>
              <a:rPr lang="en-US" altLang="zh-CN" sz="2800" smtClean="0">
                <a:ea typeface="华文细黑" pitchFamily="2" charset="-122"/>
              </a:rPr>
              <a:t>    </a:t>
            </a:r>
          </a:p>
          <a:p>
            <a:pPr eaLnBrk="1" hangingPunct="1">
              <a:lnSpc>
                <a:spcPct val="90000"/>
              </a:lnSpc>
              <a:buFont typeface="Wingdings" pitchFamily="2" charset="2"/>
              <a:buNone/>
              <a:defRPr/>
            </a:pPr>
            <a:r>
              <a:rPr lang="en-US" altLang="zh-CN" sz="2800" smtClean="0">
                <a:ea typeface="华文细黑" pitchFamily="2" charset="-122"/>
              </a:rPr>
              <a:t>    </a:t>
            </a:r>
            <a:r>
              <a:rPr lang="zh-CN" altLang="en-US" sz="2800" smtClean="0">
                <a:ea typeface="华文细黑" pitchFamily="2" charset="-122"/>
              </a:rPr>
              <a:t>定义三个整型变量，每个变量占二个字节，可单独赋值。</a:t>
            </a:r>
          </a:p>
          <a:p>
            <a:pPr eaLnBrk="1" hangingPunct="1">
              <a:lnSpc>
                <a:spcPct val="90000"/>
              </a:lnSpc>
              <a:buFont typeface="Wingdings" pitchFamily="2" charset="2"/>
              <a:buBlip>
                <a:blip r:embed="rId2"/>
              </a:buBlip>
              <a:defRPr/>
            </a:pPr>
            <a:r>
              <a:rPr lang="en-US" altLang="zh-CN" sz="2800" smtClean="0">
                <a:solidFill>
                  <a:srgbClr val="99FF33"/>
                </a:solidFill>
                <a:ea typeface="华文细黑" pitchFamily="2" charset="-122"/>
              </a:rPr>
              <a:t>struct student</a:t>
            </a:r>
            <a:r>
              <a:rPr lang="en-US" altLang="zh-CN" sz="2800" smtClean="0">
                <a:ea typeface="华文细黑" pitchFamily="2" charset="-122"/>
              </a:rPr>
              <a:t>  </a:t>
            </a:r>
            <a:r>
              <a:rPr lang="en-US" altLang="zh-CN" sz="2800" i="1" smtClean="0">
                <a:solidFill>
                  <a:srgbClr val="FFFF66"/>
                </a:solidFill>
                <a:ea typeface="华文细黑" pitchFamily="2" charset="-122"/>
              </a:rPr>
              <a:t>a,b,c</a:t>
            </a:r>
            <a:r>
              <a:rPr lang="en-US" altLang="zh-CN" sz="2800" smtClean="0">
                <a:solidFill>
                  <a:srgbClr val="FFFF66"/>
                </a:solidFill>
                <a:ea typeface="华文细黑" pitchFamily="2" charset="-122"/>
              </a:rPr>
              <a:t>;  </a:t>
            </a:r>
          </a:p>
          <a:p>
            <a:pPr eaLnBrk="1" hangingPunct="1">
              <a:lnSpc>
                <a:spcPct val="90000"/>
              </a:lnSpc>
              <a:buFont typeface="Wingdings" pitchFamily="2" charset="2"/>
              <a:buNone/>
              <a:defRPr/>
            </a:pPr>
            <a:r>
              <a:rPr lang="en-US" altLang="zh-CN" sz="2800" smtClean="0">
                <a:ea typeface="华文细黑" pitchFamily="2" charset="-122"/>
              </a:rPr>
              <a:t>    </a:t>
            </a:r>
            <a:r>
              <a:rPr lang="zh-CN" altLang="en-US" sz="2800" smtClean="0">
                <a:ea typeface="华文细黑" pitchFamily="2" charset="-122"/>
              </a:rPr>
              <a:t>定义三个结构体类型变量，每个变量下有若干“成员”。其占用的内存长度等于各成员项长度之和。</a:t>
            </a:r>
          </a:p>
        </p:txBody>
      </p:sp>
    </p:spTree>
  </p:cSld>
  <p:clrMapOvr>
    <a:masterClrMapping/>
  </p:clrMapOvr>
  <p:transition>
    <p:blinds dir="vert"/>
  </p:transition>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zh-CN" altLang="en-US" smtClean="0">
                <a:ea typeface="华文细黑" pitchFamily="2" charset="-122"/>
              </a:rPr>
              <a:t>示例</a:t>
            </a:r>
          </a:p>
        </p:txBody>
      </p:sp>
      <p:sp>
        <p:nvSpPr>
          <p:cNvPr id="23556" name="Text Box 4"/>
          <p:cNvSpPr txBox="1">
            <a:spLocks noChangeArrowheads="1"/>
          </p:cNvSpPr>
          <p:nvPr/>
        </p:nvSpPr>
        <p:spPr bwMode="auto">
          <a:xfrm>
            <a:off x="323850" y="1341438"/>
            <a:ext cx="6480175" cy="4864100"/>
          </a:xfrm>
          <a:prstGeom prst="rect">
            <a:avLst/>
          </a:prstGeom>
          <a:solidFill>
            <a:srgbClr val="993366"/>
          </a:solidFill>
          <a:ln w="25400">
            <a:solidFill>
              <a:srgbClr val="FFFF00"/>
            </a:solidFill>
            <a:miter lim="800000"/>
            <a:headEnd/>
            <a:tailEnd/>
          </a:ln>
        </p:spPr>
        <p:txBody>
          <a:bodyPr>
            <a:spAutoFit/>
          </a:bodyPr>
          <a:lstStyle/>
          <a:p>
            <a:r>
              <a:rPr lang="en-US" altLang="zh-CN" sz="2400">
                <a:ea typeface="华文细黑" pitchFamily="2" charset="-122"/>
              </a:rPr>
              <a:t>【</a:t>
            </a:r>
            <a:r>
              <a:rPr lang="zh-CN" altLang="en-US" sz="2400">
                <a:ea typeface="华文细黑" pitchFamily="2" charset="-122"/>
              </a:rPr>
              <a:t>例四</a:t>
            </a:r>
            <a:r>
              <a:rPr lang="en-US" altLang="zh-CN" sz="2400">
                <a:ea typeface="华文细黑" pitchFamily="2" charset="-122"/>
              </a:rPr>
              <a:t>】</a:t>
            </a:r>
          </a:p>
          <a:p>
            <a:r>
              <a:rPr lang="en-US" altLang="zh-CN" sz="2400"/>
              <a:t>main()</a:t>
            </a:r>
          </a:p>
          <a:p>
            <a:r>
              <a:rPr lang="en-US" altLang="zh-CN" sz="2400"/>
              <a:t>{ </a:t>
            </a:r>
          </a:p>
          <a:p>
            <a:r>
              <a:rPr lang="en-US" altLang="zh-CN" sz="2400"/>
              <a:t>      struct  student</a:t>
            </a:r>
          </a:p>
          <a:p>
            <a:r>
              <a:rPr lang="en-US" altLang="zh-CN" sz="2400"/>
              <a:t>      { </a:t>
            </a:r>
          </a:p>
          <a:p>
            <a:r>
              <a:rPr lang="en-US" altLang="zh-CN" sz="2400"/>
              <a:t>           int number;</a:t>
            </a:r>
          </a:p>
          <a:p>
            <a:r>
              <a:rPr lang="en-US" altLang="zh-CN" sz="2400"/>
              <a:t>           char name[6]; </a:t>
            </a:r>
          </a:p>
          <a:p>
            <a:r>
              <a:rPr lang="en-US" altLang="zh-CN" sz="2400"/>
              <a:t>           char sex;</a:t>
            </a:r>
          </a:p>
          <a:p>
            <a:r>
              <a:rPr lang="en-US" altLang="zh-CN" sz="2400"/>
              <a:t>           int age;</a:t>
            </a:r>
          </a:p>
          <a:p>
            <a:r>
              <a:rPr lang="en-US" altLang="zh-CN" sz="2400"/>
              <a:t>           char address[20];</a:t>
            </a:r>
          </a:p>
          <a:p>
            <a:r>
              <a:rPr lang="en-US" altLang="zh-CN" sz="2400"/>
              <a:t>       } ;</a:t>
            </a:r>
          </a:p>
          <a:p>
            <a:r>
              <a:rPr lang="en-US" altLang="zh-CN" sz="2400"/>
              <a:t>     </a:t>
            </a:r>
            <a:r>
              <a:rPr lang="en-US" altLang="zh-CN"/>
              <a:t> </a:t>
            </a:r>
            <a:r>
              <a:rPr lang="en-US" altLang="zh-CN" sz="2400"/>
              <a:t>printf(</a:t>
            </a:r>
            <a:r>
              <a:rPr lang="en-US" altLang="zh-CN"/>
              <a:t>"</a:t>
            </a:r>
            <a:r>
              <a:rPr lang="en-US" altLang="zh-CN" sz="2400"/>
              <a:t>%d\n </a:t>
            </a:r>
            <a:r>
              <a:rPr lang="en-US" altLang="zh-CN"/>
              <a:t>"</a:t>
            </a:r>
            <a:r>
              <a:rPr lang="en-US" altLang="zh-CN" sz="2400"/>
              <a:t>,sizeof(struct student)); </a:t>
            </a:r>
          </a:p>
          <a:p>
            <a:r>
              <a:rPr lang="en-US" altLang="zh-CN" sz="2400"/>
              <a:t>}</a:t>
            </a:r>
          </a:p>
        </p:txBody>
      </p:sp>
      <p:sp>
        <p:nvSpPr>
          <p:cNvPr id="23557" name="Text Box 5"/>
          <p:cNvSpPr txBox="1">
            <a:spLocks noChangeArrowheads="1"/>
          </p:cNvSpPr>
          <p:nvPr/>
        </p:nvSpPr>
        <p:spPr bwMode="auto">
          <a:xfrm>
            <a:off x="7432675" y="2341563"/>
            <a:ext cx="1403350" cy="1066800"/>
          </a:xfrm>
          <a:prstGeom prst="rect">
            <a:avLst/>
          </a:prstGeom>
          <a:noFill/>
          <a:ln w="9525">
            <a:noFill/>
            <a:miter lim="800000"/>
            <a:headEnd/>
            <a:tailEnd/>
          </a:ln>
        </p:spPr>
        <p:txBody>
          <a:bodyPr wrap="none">
            <a:spAutoFit/>
          </a:bodyPr>
          <a:lstStyle/>
          <a:p>
            <a:r>
              <a:rPr lang="zh-CN" altLang="en-US" sz="3200">
                <a:solidFill>
                  <a:srgbClr val="FFFF66"/>
                </a:solidFill>
                <a:ea typeface="华文细黑" pitchFamily="2" charset="-122"/>
              </a:rPr>
              <a:t>结果：</a:t>
            </a:r>
          </a:p>
          <a:p>
            <a:r>
              <a:rPr lang="zh-CN" altLang="en-US" sz="3200"/>
              <a:t>  </a:t>
            </a:r>
            <a:r>
              <a:rPr lang="en-US" altLang="zh-CN" sz="3200">
                <a:solidFill>
                  <a:srgbClr val="99FF33"/>
                </a:solidFill>
              </a:rPr>
              <a:t>31</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ox(in)">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blinds(horizontal)">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p:bld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zh-CN" altLang="en-US" smtClean="0">
                <a:ea typeface="华文细黑" pitchFamily="2" charset="-122"/>
              </a:rPr>
              <a:t>示例</a:t>
            </a:r>
          </a:p>
        </p:txBody>
      </p:sp>
      <p:sp>
        <p:nvSpPr>
          <p:cNvPr id="24579" name="Rectangle 3"/>
          <p:cNvSpPr>
            <a:spLocks noGrp="1" noChangeArrowheads="1"/>
          </p:cNvSpPr>
          <p:nvPr>
            <p:ph type="body" idx="1"/>
          </p:nvPr>
        </p:nvSpPr>
        <p:spPr>
          <a:solidFill>
            <a:srgbClr val="993366"/>
          </a:solidFill>
          <a:ln w="25400">
            <a:solidFill>
              <a:srgbClr val="FFCC00"/>
            </a:solidFill>
          </a:ln>
        </p:spPr>
        <p:txBody>
          <a:bodyPr/>
          <a:lstStyle/>
          <a:p>
            <a:pPr eaLnBrk="1" hangingPunct="1">
              <a:lnSpc>
                <a:spcPct val="90000"/>
              </a:lnSpc>
              <a:buFont typeface="Wingdings" pitchFamily="2" charset="2"/>
              <a:buNone/>
              <a:defRPr/>
            </a:pPr>
            <a:r>
              <a:rPr lang="en-US" altLang="zh-CN" sz="2400" smtClean="0">
                <a:ea typeface="华文细黑" pitchFamily="2" charset="-122"/>
              </a:rPr>
              <a:t>【</a:t>
            </a:r>
            <a:r>
              <a:rPr lang="zh-CN" altLang="en-US" sz="2400" smtClean="0">
                <a:ea typeface="华文细黑" pitchFamily="2" charset="-122"/>
              </a:rPr>
              <a:t>例五</a:t>
            </a:r>
            <a:r>
              <a:rPr lang="en-US" altLang="zh-CN" sz="2400" smtClean="0">
                <a:ea typeface="华文细黑" pitchFamily="2" charset="-122"/>
              </a:rPr>
              <a:t>】</a:t>
            </a:r>
            <a:r>
              <a:rPr lang="zh-CN" altLang="en-US" sz="2400" smtClean="0">
                <a:ea typeface="华文细黑" pitchFamily="2" charset="-122"/>
              </a:rPr>
              <a:t>若有以下定义，则正确的赋值语句为</a:t>
            </a:r>
            <a:r>
              <a:rPr lang="zh-CN" altLang="en-US" sz="2400" u="sng" smtClean="0">
                <a:ea typeface="华文细黑" pitchFamily="2" charset="-122"/>
              </a:rPr>
              <a:t>        </a:t>
            </a:r>
            <a:r>
              <a:rPr lang="zh-CN" altLang="en-US" sz="2400" smtClean="0">
                <a:ea typeface="华文细黑" pitchFamily="2" charset="-122"/>
              </a:rPr>
              <a:t>。</a:t>
            </a:r>
          </a:p>
          <a:p>
            <a:pPr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ea typeface="华文细黑" pitchFamily="2" charset="-122"/>
              </a:rPr>
              <a:t>struct complex {</a:t>
            </a:r>
          </a:p>
          <a:p>
            <a:pPr eaLnBrk="1" hangingPunct="1">
              <a:lnSpc>
                <a:spcPct val="90000"/>
              </a:lnSpc>
              <a:buFont typeface="Wingdings" pitchFamily="2" charset="2"/>
              <a:buNone/>
              <a:defRPr/>
            </a:pPr>
            <a:r>
              <a:rPr lang="en-US" altLang="zh-CN" sz="2400" smtClean="0">
                <a:ea typeface="华文细黑" pitchFamily="2" charset="-122"/>
              </a:rPr>
              <a:t>        float real;</a:t>
            </a:r>
          </a:p>
          <a:p>
            <a:pPr eaLnBrk="1" hangingPunct="1">
              <a:lnSpc>
                <a:spcPct val="90000"/>
              </a:lnSpc>
              <a:buFont typeface="Wingdings" pitchFamily="2" charset="2"/>
              <a:buNone/>
              <a:defRPr/>
            </a:pPr>
            <a:r>
              <a:rPr lang="en-US" altLang="zh-CN" sz="2400" smtClean="0">
                <a:ea typeface="华文细黑" pitchFamily="2" charset="-122"/>
              </a:rPr>
              <a:t>        float image;</a:t>
            </a:r>
          </a:p>
          <a:p>
            <a:pPr eaLnBrk="1" hangingPunct="1">
              <a:lnSpc>
                <a:spcPct val="90000"/>
              </a:lnSpc>
              <a:buFont typeface="Wingdings" pitchFamily="2" charset="2"/>
              <a:buNone/>
              <a:defRPr/>
            </a:pPr>
            <a:r>
              <a:rPr lang="en-US" altLang="zh-CN" sz="2400" smtClean="0">
                <a:ea typeface="华文细黑" pitchFamily="2" charset="-122"/>
              </a:rPr>
              <a:t>    };</a:t>
            </a:r>
          </a:p>
          <a:p>
            <a:pPr eaLnBrk="1" hangingPunct="1">
              <a:lnSpc>
                <a:spcPct val="90000"/>
              </a:lnSpc>
              <a:buFont typeface="Wingdings" pitchFamily="2" charset="2"/>
              <a:buNone/>
              <a:defRPr/>
            </a:pPr>
            <a:r>
              <a:rPr lang="en-US" altLang="zh-CN" sz="2400" smtClean="0">
                <a:ea typeface="华文细黑" pitchFamily="2" charset="-122"/>
              </a:rPr>
              <a:t>   struct value { </a:t>
            </a:r>
          </a:p>
          <a:p>
            <a:pPr eaLnBrk="1" hangingPunct="1">
              <a:lnSpc>
                <a:spcPct val="90000"/>
              </a:lnSpc>
              <a:buFont typeface="Wingdings" pitchFamily="2" charset="2"/>
              <a:buNone/>
              <a:defRPr/>
            </a:pPr>
            <a:r>
              <a:rPr lang="en-US" altLang="zh-CN" sz="2400" smtClean="0">
                <a:ea typeface="华文细黑" pitchFamily="2" charset="-122"/>
              </a:rPr>
              <a:t>        int no;</a:t>
            </a:r>
          </a:p>
          <a:p>
            <a:pPr eaLnBrk="1" hangingPunct="1">
              <a:lnSpc>
                <a:spcPct val="90000"/>
              </a:lnSpc>
              <a:buFont typeface="Wingdings" pitchFamily="2" charset="2"/>
              <a:buNone/>
              <a:defRPr/>
            </a:pPr>
            <a:r>
              <a:rPr lang="en-US" altLang="zh-CN" sz="2400" smtClean="0">
                <a:ea typeface="华文细黑" pitchFamily="2" charset="-122"/>
              </a:rPr>
              <a:t>        struct complex com;</a:t>
            </a:r>
          </a:p>
          <a:p>
            <a:pPr eaLnBrk="1" hangingPunct="1">
              <a:lnSpc>
                <a:spcPct val="90000"/>
              </a:lnSpc>
              <a:buFont typeface="Wingdings" pitchFamily="2" charset="2"/>
              <a:buNone/>
              <a:defRPr/>
            </a:pPr>
            <a:r>
              <a:rPr lang="en-US" altLang="zh-CN" sz="2400" smtClean="0">
                <a:ea typeface="华文细黑" pitchFamily="2" charset="-122"/>
              </a:rPr>
              <a:t>    }val1;</a:t>
            </a:r>
          </a:p>
          <a:p>
            <a:pPr eaLnBrk="1" hangingPunct="1">
              <a:lnSpc>
                <a:spcPct val="90000"/>
              </a:lnSpc>
              <a:buFont typeface="Wingdings" pitchFamily="2" charset="2"/>
              <a:buNone/>
              <a:defRPr/>
            </a:pPr>
            <a:r>
              <a:rPr lang="en-US" altLang="zh-CN" sz="2400" smtClean="0">
                <a:solidFill>
                  <a:srgbClr val="99FF33"/>
                </a:solidFill>
                <a:ea typeface="华文细黑" pitchFamily="2" charset="-122"/>
              </a:rPr>
              <a:t>A) com</a:t>
            </a:r>
            <a:r>
              <a:rPr lang="en-US" altLang="zh-CN" sz="2400" b="1" smtClean="0">
                <a:solidFill>
                  <a:srgbClr val="99FF33"/>
                </a:solidFill>
                <a:ea typeface="华文细黑" pitchFamily="2" charset="-122"/>
              </a:rPr>
              <a:t>.</a:t>
            </a:r>
            <a:r>
              <a:rPr lang="en-US" altLang="zh-CN" sz="2400" smtClean="0">
                <a:solidFill>
                  <a:srgbClr val="99FF33"/>
                </a:solidFill>
                <a:ea typeface="华文细黑" pitchFamily="2" charset="-122"/>
              </a:rPr>
              <a:t>real=1;                  B) val1</a:t>
            </a:r>
            <a:r>
              <a:rPr lang="en-US" altLang="zh-CN" sz="2400" b="1" smtClean="0">
                <a:solidFill>
                  <a:srgbClr val="99FF33"/>
                </a:solidFill>
                <a:ea typeface="华文细黑" pitchFamily="2" charset="-122"/>
              </a:rPr>
              <a:t>.</a:t>
            </a:r>
            <a:r>
              <a:rPr lang="en-US" altLang="zh-CN" sz="2400" smtClean="0">
                <a:solidFill>
                  <a:srgbClr val="99FF33"/>
                </a:solidFill>
                <a:ea typeface="华文细黑" pitchFamily="2" charset="-122"/>
              </a:rPr>
              <a:t>complex</a:t>
            </a:r>
            <a:r>
              <a:rPr lang="en-US" altLang="zh-CN" sz="2400" b="1" smtClean="0">
                <a:solidFill>
                  <a:srgbClr val="99FF33"/>
                </a:solidFill>
                <a:ea typeface="华文细黑" pitchFamily="2" charset="-122"/>
              </a:rPr>
              <a:t>.</a:t>
            </a:r>
            <a:r>
              <a:rPr lang="en-US" altLang="zh-CN" sz="2400" smtClean="0">
                <a:solidFill>
                  <a:srgbClr val="99FF33"/>
                </a:solidFill>
                <a:ea typeface="华文细黑" pitchFamily="2" charset="-122"/>
              </a:rPr>
              <a:t>real=1;</a:t>
            </a:r>
          </a:p>
          <a:p>
            <a:pPr eaLnBrk="1" hangingPunct="1">
              <a:lnSpc>
                <a:spcPct val="90000"/>
              </a:lnSpc>
              <a:buFont typeface="Wingdings" pitchFamily="2" charset="2"/>
              <a:buNone/>
              <a:defRPr/>
            </a:pPr>
            <a:r>
              <a:rPr lang="en-US" altLang="zh-CN" sz="2400" smtClean="0">
                <a:solidFill>
                  <a:srgbClr val="99FF33"/>
                </a:solidFill>
                <a:ea typeface="华文细黑" pitchFamily="2" charset="-122"/>
              </a:rPr>
              <a:t>C) val1</a:t>
            </a:r>
            <a:r>
              <a:rPr lang="en-US" altLang="zh-CN" sz="2400" b="1" smtClean="0">
                <a:solidFill>
                  <a:srgbClr val="99FF33"/>
                </a:solidFill>
                <a:ea typeface="华文细黑" pitchFamily="2" charset="-122"/>
              </a:rPr>
              <a:t>.</a:t>
            </a:r>
            <a:r>
              <a:rPr lang="en-US" altLang="zh-CN" sz="2400" smtClean="0">
                <a:solidFill>
                  <a:srgbClr val="99FF33"/>
                </a:solidFill>
                <a:ea typeface="华文细黑" pitchFamily="2" charset="-122"/>
              </a:rPr>
              <a:t>com</a:t>
            </a:r>
            <a:r>
              <a:rPr lang="en-US" altLang="zh-CN" sz="2400" b="1" smtClean="0">
                <a:solidFill>
                  <a:srgbClr val="99FF33"/>
                </a:solidFill>
                <a:ea typeface="华文细黑" pitchFamily="2" charset="-122"/>
              </a:rPr>
              <a:t>.</a:t>
            </a:r>
            <a:r>
              <a:rPr lang="en-US" altLang="zh-CN" sz="2400" smtClean="0">
                <a:solidFill>
                  <a:srgbClr val="99FF33"/>
                </a:solidFill>
                <a:ea typeface="华文细黑" pitchFamily="2" charset="-122"/>
              </a:rPr>
              <a:t>real=1;          D) val1</a:t>
            </a:r>
            <a:r>
              <a:rPr lang="en-US" altLang="zh-CN" sz="2400" b="1" smtClean="0">
                <a:solidFill>
                  <a:srgbClr val="99FF33"/>
                </a:solidFill>
                <a:ea typeface="华文细黑" pitchFamily="2" charset="-122"/>
              </a:rPr>
              <a:t>.</a:t>
            </a:r>
            <a:r>
              <a:rPr lang="en-US" altLang="zh-CN" sz="2400" smtClean="0">
                <a:solidFill>
                  <a:srgbClr val="99FF33"/>
                </a:solidFill>
                <a:ea typeface="华文细黑" pitchFamily="2" charset="-122"/>
              </a:rPr>
              <a:t>real=1;</a:t>
            </a:r>
          </a:p>
        </p:txBody>
      </p:sp>
      <p:sp>
        <p:nvSpPr>
          <p:cNvPr id="24580" name="Text Box 4"/>
          <p:cNvSpPr txBox="1">
            <a:spLocks noChangeArrowheads="1"/>
          </p:cNvSpPr>
          <p:nvPr/>
        </p:nvSpPr>
        <p:spPr bwMode="auto">
          <a:xfrm>
            <a:off x="4211638" y="3068638"/>
            <a:ext cx="3859212" cy="466725"/>
          </a:xfrm>
          <a:prstGeom prst="rect">
            <a:avLst/>
          </a:prstGeom>
          <a:solidFill>
            <a:srgbClr val="FFFF99"/>
          </a:solidFill>
          <a:ln w="9525">
            <a:solidFill>
              <a:srgbClr val="FF00FF"/>
            </a:solidFill>
            <a:miter lim="800000"/>
            <a:headEnd/>
            <a:tailEnd/>
          </a:ln>
        </p:spPr>
        <p:txBody>
          <a:bodyPr wrap="none">
            <a:spAutoFit/>
          </a:bodyPr>
          <a:lstStyle/>
          <a:p>
            <a:r>
              <a:rPr lang="zh-CN" altLang="en-US" sz="2400">
                <a:solidFill>
                  <a:srgbClr val="990000"/>
                </a:solidFill>
                <a:ea typeface="华文细黑" pitchFamily="2" charset="-122"/>
              </a:rPr>
              <a:t>答案：</a:t>
            </a:r>
            <a:r>
              <a:rPr lang="en-US" altLang="zh-CN" sz="2400">
                <a:solidFill>
                  <a:srgbClr val="990000"/>
                </a:solidFill>
                <a:ea typeface="华文细黑" pitchFamily="2" charset="-122"/>
              </a:rPr>
              <a:t>C</a:t>
            </a:r>
            <a:r>
              <a:rPr lang="zh-CN" altLang="en-US" sz="2400">
                <a:solidFill>
                  <a:srgbClr val="990000"/>
                </a:solidFill>
                <a:ea typeface="华文细黑" pitchFamily="2" charset="-122"/>
              </a:rPr>
              <a:t>）</a:t>
            </a:r>
            <a:r>
              <a:rPr lang="en-US" altLang="zh-CN" sz="2400">
                <a:solidFill>
                  <a:srgbClr val="990000"/>
                </a:solidFill>
                <a:ea typeface="华文细黑" pitchFamily="2" charset="-122"/>
              </a:rPr>
              <a:t>val1</a:t>
            </a:r>
            <a:r>
              <a:rPr lang="en-US" altLang="zh-CN" sz="2400" b="1">
                <a:solidFill>
                  <a:srgbClr val="990000"/>
                </a:solidFill>
                <a:ea typeface="华文细黑" pitchFamily="2" charset="-122"/>
              </a:rPr>
              <a:t>.</a:t>
            </a:r>
            <a:r>
              <a:rPr lang="en-US" altLang="zh-CN" sz="2400">
                <a:solidFill>
                  <a:srgbClr val="990000"/>
                </a:solidFill>
                <a:ea typeface="华文细黑" pitchFamily="2" charset="-122"/>
              </a:rPr>
              <a:t>com</a:t>
            </a:r>
            <a:r>
              <a:rPr lang="en-US" altLang="zh-CN" sz="2400" b="1">
                <a:solidFill>
                  <a:srgbClr val="990000"/>
                </a:solidFill>
                <a:ea typeface="华文细黑" pitchFamily="2" charset="-122"/>
              </a:rPr>
              <a:t>.</a:t>
            </a:r>
            <a:r>
              <a:rPr lang="en-US" altLang="zh-CN" sz="2400">
                <a:solidFill>
                  <a:srgbClr val="990000"/>
                </a:solidFill>
                <a:ea typeface="华文细黑" pitchFamily="2" charset="-122"/>
              </a:rPr>
              <a:t>real=1</a:t>
            </a:r>
            <a:r>
              <a:rPr lang="en-US" altLang="zh-CN"/>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ltLang="zh-CN" sz="3600" smtClean="0">
                <a:solidFill>
                  <a:srgbClr val="99FF33"/>
                </a:solidFill>
                <a:ea typeface="华文细黑" pitchFamily="2" charset="-122"/>
              </a:rPr>
              <a:t>3</a:t>
            </a:r>
            <a:r>
              <a:rPr lang="zh-CN" altLang="en-US" sz="3600" smtClean="0">
                <a:solidFill>
                  <a:srgbClr val="99FF33"/>
                </a:solidFill>
                <a:ea typeface="华文细黑" pitchFamily="2" charset="-122"/>
              </a:rPr>
              <a:t>、结构体变量的初始化和赋值</a:t>
            </a:r>
          </a:p>
        </p:txBody>
      </p:sp>
      <p:sp>
        <p:nvSpPr>
          <p:cNvPr id="29699" name="Rectangle 3"/>
          <p:cNvSpPr>
            <a:spLocks noGrp="1" noChangeArrowheads="1"/>
          </p:cNvSpPr>
          <p:nvPr>
            <p:ph type="body" idx="1"/>
          </p:nvPr>
        </p:nvSpPr>
        <p:spPr>
          <a:solidFill>
            <a:srgbClr val="3366FF"/>
          </a:solidFill>
          <a:ln w="25400">
            <a:solidFill>
              <a:srgbClr val="FFCC00"/>
            </a:solidFill>
          </a:ln>
        </p:spPr>
        <p:txBody>
          <a:bodyPr/>
          <a:lstStyle/>
          <a:p>
            <a:pPr eaLnBrk="1" hangingPunct="1">
              <a:defRPr/>
            </a:pPr>
            <a:r>
              <a:rPr lang="zh-CN" altLang="en-US" b="1" smtClean="0">
                <a:effectLst/>
                <a:latin typeface="宋体" pitchFamily="2" charset="-122"/>
              </a:rPr>
              <a:t>使一个结构体变量获得数据“值”</a:t>
            </a:r>
            <a:r>
              <a:rPr lang="en-US" altLang="zh-CN" b="1" smtClean="0">
                <a:effectLst/>
                <a:latin typeface="宋体" pitchFamily="2" charset="-122"/>
              </a:rPr>
              <a:t>(</a:t>
            </a:r>
            <a:r>
              <a:rPr lang="zh-CN" altLang="en-US" b="1" smtClean="0">
                <a:effectLst/>
                <a:latin typeface="宋体" pitchFamily="2" charset="-122"/>
              </a:rPr>
              <a:t>实际上是给其各个成员赋值</a:t>
            </a:r>
            <a:r>
              <a:rPr lang="en-US" altLang="zh-CN" b="1" smtClean="0">
                <a:effectLst/>
                <a:latin typeface="宋体" pitchFamily="2" charset="-122"/>
              </a:rPr>
              <a:t>)</a:t>
            </a:r>
            <a:r>
              <a:rPr lang="zh-CN" altLang="en-US" b="1" smtClean="0">
                <a:effectLst/>
                <a:latin typeface="宋体" pitchFamily="2" charset="-122"/>
              </a:rPr>
              <a:t>有三种方法：</a:t>
            </a:r>
          </a:p>
          <a:p>
            <a:pPr lvl="1" eaLnBrk="1" hangingPunct="1">
              <a:spcBef>
                <a:spcPct val="60000"/>
              </a:spcBef>
              <a:spcAft>
                <a:spcPct val="60000"/>
              </a:spcAft>
              <a:buFontTx/>
              <a:buBlip>
                <a:blip r:embed="rId2"/>
              </a:buBlip>
              <a:defRPr/>
            </a:pPr>
            <a:r>
              <a:rPr lang="zh-CN" altLang="en-US" b="1" smtClean="0">
                <a:solidFill>
                  <a:srgbClr val="FF9900"/>
                </a:solidFill>
                <a:effectLst/>
                <a:latin typeface="宋体" pitchFamily="2" charset="-122"/>
              </a:rPr>
              <a:t>① 定义时初始化之</a:t>
            </a:r>
          </a:p>
          <a:p>
            <a:pPr lvl="1" eaLnBrk="1" hangingPunct="1">
              <a:spcBef>
                <a:spcPct val="60000"/>
              </a:spcBef>
              <a:spcAft>
                <a:spcPct val="60000"/>
              </a:spcAft>
              <a:buFontTx/>
              <a:buBlip>
                <a:blip r:embed="rId2"/>
              </a:buBlip>
              <a:defRPr/>
            </a:pPr>
            <a:r>
              <a:rPr lang="zh-CN" altLang="en-US" b="1" smtClean="0">
                <a:solidFill>
                  <a:srgbClr val="FF9900"/>
                </a:solidFill>
                <a:effectLst/>
                <a:latin typeface="宋体" pitchFamily="2" charset="-122"/>
              </a:rPr>
              <a:t>② 用赋值语句对各成员分别赋值</a:t>
            </a:r>
          </a:p>
          <a:p>
            <a:pPr lvl="1" eaLnBrk="1" hangingPunct="1">
              <a:spcBef>
                <a:spcPct val="60000"/>
              </a:spcBef>
              <a:spcAft>
                <a:spcPct val="15000"/>
              </a:spcAft>
              <a:buFontTx/>
              <a:buBlip>
                <a:blip r:embed="rId2"/>
              </a:buBlip>
              <a:defRPr/>
            </a:pPr>
            <a:r>
              <a:rPr lang="zh-CN" altLang="en-US" b="1" smtClean="0">
                <a:solidFill>
                  <a:srgbClr val="FF9900"/>
                </a:solidFill>
                <a:effectLst/>
                <a:latin typeface="宋体" pitchFamily="2" charset="-122"/>
              </a:rPr>
              <a:t>③ 同类型的结构体变量间相互赋值</a:t>
            </a:r>
          </a:p>
          <a:p>
            <a:pPr lvl="1" eaLnBrk="1" hangingPunct="1">
              <a:spcBef>
                <a:spcPct val="5000"/>
              </a:spcBef>
              <a:spcAft>
                <a:spcPct val="60000"/>
              </a:spcAft>
              <a:buFontTx/>
              <a:buNone/>
              <a:defRPr/>
            </a:pPr>
            <a:r>
              <a:rPr lang="zh-CN" altLang="en-US" smtClean="0"/>
              <a:t>      </a:t>
            </a:r>
            <a:r>
              <a:rPr lang="zh-CN" altLang="en-US" b="1" smtClean="0"/>
              <a:t>如  </a:t>
            </a:r>
            <a:r>
              <a:rPr lang="en-US" altLang="zh-CN" b="1" smtClean="0"/>
              <a:t>student1=student2</a:t>
            </a:r>
            <a:r>
              <a:rPr lang="en-US" altLang="zh-CN" b="1" smtClean="0">
                <a:solidFill>
                  <a:srgbClr val="33CC33"/>
                </a:solidFill>
              </a:rPr>
              <a:t> </a:t>
            </a:r>
          </a:p>
        </p:txBody>
      </p:sp>
    </p:spTree>
  </p:cSld>
  <p:clrMapOvr>
    <a:masterClrMapping/>
  </p:clrMapOvr>
  <p:transition>
    <p:blinds dir="vert"/>
  </p:transition>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zh-CN" altLang="en-US" sz="3600" smtClean="0">
                <a:ea typeface="华文细黑" pitchFamily="2" charset="-122"/>
              </a:rPr>
              <a:t>示例： ① 定义时初始化之</a:t>
            </a:r>
          </a:p>
        </p:txBody>
      </p:sp>
      <p:sp>
        <p:nvSpPr>
          <p:cNvPr id="28675" name="Rectangle 3"/>
          <p:cNvSpPr>
            <a:spLocks noGrp="1" noChangeArrowheads="1"/>
          </p:cNvSpPr>
          <p:nvPr>
            <p:ph type="body" idx="1"/>
          </p:nvPr>
        </p:nvSpPr>
        <p:spPr>
          <a:solidFill>
            <a:srgbClr val="993366"/>
          </a:solidFill>
          <a:ln w="25400">
            <a:solidFill>
              <a:srgbClr val="FFCC00"/>
            </a:solidFill>
          </a:ln>
        </p:spPr>
        <p:txBody>
          <a:bodyPr>
            <a:normAutofit fontScale="92500"/>
          </a:bodyPr>
          <a:lstStyle/>
          <a:p>
            <a:pPr eaLnBrk="1" hangingPunct="1">
              <a:lnSpc>
                <a:spcPct val="90000"/>
              </a:lnSpc>
              <a:buFont typeface="Wingdings" pitchFamily="2" charset="2"/>
              <a:buNone/>
              <a:defRPr/>
            </a:pPr>
            <a:r>
              <a:rPr lang="en-US" altLang="zh-CN" sz="2400" smtClean="0">
                <a:ea typeface="华文细黑" pitchFamily="2" charset="-122"/>
              </a:rPr>
              <a:t>【</a:t>
            </a:r>
            <a:r>
              <a:rPr lang="zh-CN" altLang="en-US" sz="2400" smtClean="0">
                <a:ea typeface="华文细黑" pitchFamily="2" charset="-122"/>
              </a:rPr>
              <a:t>例六</a:t>
            </a:r>
            <a:r>
              <a:rPr lang="en-US" altLang="zh-CN" sz="2400" smtClean="0">
                <a:ea typeface="华文细黑" pitchFamily="2" charset="-122"/>
              </a:rPr>
              <a:t>】</a:t>
            </a:r>
          </a:p>
          <a:p>
            <a:pPr eaLnBrk="1" hangingPunct="1">
              <a:lnSpc>
                <a:spcPct val="90000"/>
              </a:lnSpc>
              <a:buFont typeface="Wingdings" pitchFamily="2" charset="2"/>
              <a:buNone/>
              <a:defRPr/>
            </a:pPr>
            <a:r>
              <a:rPr lang="en-US" altLang="zh-CN" sz="2400" smtClean="0">
                <a:ea typeface="华文细黑" pitchFamily="2" charset="-122"/>
              </a:rPr>
              <a:t>main()  </a:t>
            </a:r>
          </a:p>
          <a:p>
            <a:pPr eaLnBrk="1" hangingPunct="1">
              <a:lnSpc>
                <a:spcPct val="90000"/>
              </a:lnSpc>
              <a:buFont typeface="Wingdings" pitchFamily="2" charset="2"/>
              <a:buNone/>
              <a:defRPr/>
            </a:pPr>
            <a:r>
              <a:rPr lang="en-US" altLang="zh-CN" sz="2400" smtClean="0">
                <a:ea typeface="华文细黑" pitchFamily="2" charset="-122"/>
              </a:rPr>
              <a:t>{   </a:t>
            </a:r>
          </a:p>
          <a:p>
            <a:pPr eaLnBrk="1" hangingPunct="1">
              <a:lnSpc>
                <a:spcPct val="90000"/>
              </a:lnSpc>
              <a:buFont typeface="Wingdings" pitchFamily="2" charset="2"/>
              <a:buNone/>
              <a:defRPr/>
            </a:pPr>
            <a:r>
              <a:rPr lang="en-US" altLang="zh-CN" sz="2400" smtClean="0">
                <a:ea typeface="华文细黑" pitchFamily="2" charset="-122"/>
              </a:rPr>
              <a:t>      struct </a:t>
            </a:r>
          </a:p>
          <a:p>
            <a:pPr eaLnBrk="1" hangingPunct="1">
              <a:lnSpc>
                <a:spcPct val="90000"/>
              </a:lnSpc>
              <a:buFont typeface="Wingdings" pitchFamily="2" charset="2"/>
              <a:buNone/>
              <a:defRPr/>
            </a:pPr>
            <a:r>
              <a:rPr lang="en-US" altLang="zh-CN" sz="2400" smtClean="0">
                <a:ea typeface="华文细黑" pitchFamily="2" charset="-122"/>
              </a:rPr>
              <a:t>     { </a:t>
            </a:r>
          </a:p>
          <a:p>
            <a:pPr eaLnBrk="1" hangingPunct="1">
              <a:lnSpc>
                <a:spcPct val="90000"/>
              </a:lnSpc>
              <a:buFont typeface="Wingdings" pitchFamily="2" charset="2"/>
              <a:buNone/>
              <a:defRPr/>
            </a:pPr>
            <a:r>
              <a:rPr lang="en-US" altLang="zh-CN" sz="2400" smtClean="0">
                <a:ea typeface="华文细黑" pitchFamily="2" charset="-122"/>
              </a:rPr>
              <a:t>          char name[15];</a:t>
            </a:r>
          </a:p>
          <a:p>
            <a:pPr eaLnBrk="1" hangingPunct="1">
              <a:lnSpc>
                <a:spcPct val="90000"/>
              </a:lnSpc>
              <a:buFont typeface="Wingdings" pitchFamily="2" charset="2"/>
              <a:buNone/>
              <a:defRPr/>
            </a:pPr>
            <a:r>
              <a:rPr lang="en-US" altLang="zh-CN" sz="2400" smtClean="0">
                <a:ea typeface="华文细黑" pitchFamily="2" charset="-122"/>
              </a:rPr>
              <a:t>          char class[12];</a:t>
            </a:r>
          </a:p>
          <a:p>
            <a:pPr eaLnBrk="1" hangingPunct="1">
              <a:lnSpc>
                <a:spcPct val="90000"/>
              </a:lnSpc>
              <a:buFont typeface="Wingdings" pitchFamily="2" charset="2"/>
              <a:buNone/>
              <a:defRPr/>
            </a:pPr>
            <a:r>
              <a:rPr lang="en-US" altLang="zh-CN" sz="2400" smtClean="0">
                <a:ea typeface="华文细黑" pitchFamily="2" charset="-122"/>
              </a:rPr>
              <a:t>          long num;</a:t>
            </a:r>
          </a:p>
          <a:p>
            <a:pPr eaLnBrk="1" hangingPunct="1">
              <a:lnSpc>
                <a:spcPct val="90000"/>
              </a:lnSpc>
              <a:buFont typeface="Wingdings" pitchFamily="2" charset="2"/>
              <a:buNone/>
              <a:defRPr/>
            </a:pPr>
            <a:r>
              <a:rPr lang="en-US" altLang="zh-CN" sz="2400" smtClean="0">
                <a:ea typeface="华文细黑" pitchFamily="2" charset="-122"/>
              </a:rPr>
              <a:t>      } stu={"Wenli","Computer",200113};</a:t>
            </a:r>
          </a:p>
          <a:p>
            <a:pPr eaLnBrk="1" hangingPunct="1">
              <a:lnSpc>
                <a:spcPct val="90000"/>
              </a:lnSpc>
              <a:buFont typeface="Wingdings" pitchFamily="2" charset="2"/>
              <a:buNone/>
              <a:defRPr/>
            </a:pPr>
            <a:r>
              <a:rPr lang="en-US" altLang="zh-CN" sz="2400" smtClean="0">
                <a:ea typeface="华文细黑" pitchFamily="2" charset="-122"/>
              </a:rPr>
              <a:t>      printf("%s\n%s\n%ld\n",stu.name,stu.class,stu.num);</a:t>
            </a:r>
          </a:p>
          <a:p>
            <a:pPr eaLnBrk="1" hangingPunct="1">
              <a:lnSpc>
                <a:spcPct val="90000"/>
              </a:lnSpc>
              <a:buFont typeface="Wingdings" pitchFamily="2" charset="2"/>
              <a:buNone/>
              <a:defRPr/>
            </a:pPr>
            <a:r>
              <a:rPr lang="en-US" altLang="zh-CN" sz="2400" smtClean="0">
                <a:ea typeface="华文细黑" pitchFamily="2" charset="-122"/>
              </a:rPr>
              <a:t>}</a:t>
            </a:r>
          </a:p>
        </p:txBody>
      </p:sp>
      <p:sp>
        <p:nvSpPr>
          <p:cNvPr id="28676" name="Text Box 4"/>
          <p:cNvSpPr txBox="1">
            <a:spLocks noChangeArrowheads="1"/>
          </p:cNvSpPr>
          <p:nvPr/>
        </p:nvSpPr>
        <p:spPr bwMode="auto">
          <a:xfrm>
            <a:off x="4932363" y="2492375"/>
            <a:ext cx="3116262" cy="1196975"/>
          </a:xfrm>
          <a:prstGeom prst="rect">
            <a:avLst/>
          </a:prstGeom>
          <a:solidFill>
            <a:srgbClr val="CCFFFF"/>
          </a:solidFill>
          <a:ln w="9525">
            <a:solidFill>
              <a:srgbClr val="FFFF00"/>
            </a:solidFill>
            <a:miter lim="800000"/>
            <a:headEnd/>
            <a:tailEnd/>
          </a:ln>
          <a:effectLst/>
        </p:spPr>
        <p:txBody>
          <a:bodyPr>
            <a:spAutoFit/>
          </a:bodyPr>
          <a:lstStyle/>
          <a:p>
            <a:pPr>
              <a:defRPr/>
            </a:pPr>
            <a:r>
              <a:rPr lang="zh-CN" altLang="en-US" sz="2400">
                <a:solidFill>
                  <a:srgbClr val="990000"/>
                </a:solidFill>
                <a:effectLst>
                  <a:outerShdw blurRad="38100" dist="38100" dir="2700000" algn="tl">
                    <a:srgbClr val="000000"/>
                  </a:outerShdw>
                </a:effectLst>
                <a:latin typeface="Arial" charset="0"/>
                <a:ea typeface="华文细黑" pitchFamily="2" charset="-122"/>
              </a:rPr>
              <a:t>结果：</a:t>
            </a:r>
            <a:r>
              <a:rPr lang="en-US" altLang="zh-CN" sz="2400">
                <a:solidFill>
                  <a:srgbClr val="990000"/>
                </a:solidFill>
                <a:effectLst>
                  <a:outerShdw blurRad="38100" dist="38100" dir="2700000" algn="tl">
                    <a:srgbClr val="000000"/>
                  </a:outerShdw>
                </a:effectLst>
                <a:latin typeface="Arial" charset="0"/>
                <a:ea typeface="华文细黑" pitchFamily="2" charset="-122"/>
              </a:rPr>
              <a:t>Wenli</a:t>
            </a:r>
          </a:p>
          <a:p>
            <a:pPr>
              <a:defRPr/>
            </a:pPr>
            <a:r>
              <a:rPr lang="en-US" altLang="zh-CN" sz="2400">
                <a:solidFill>
                  <a:srgbClr val="990000"/>
                </a:solidFill>
                <a:effectLst>
                  <a:outerShdw blurRad="38100" dist="38100" dir="2700000" algn="tl">
                    <a:srgbClr val="000000"/>
                  </a:outerShdw>
                </a:effectLst>
                <a:latin typeface="Arial" charset="0"/>
                <a:ea typeface="华文细黑" pitchFamily="2" charset="-122"/>
              </a:rPr>
              <a:t>           Computer 1</a:t>
            </a:r>
          </a:p>
          <a:p>
            <a:pPr>
              <a:defRPr/>
            </a:pPr>
            <a:r>
              <a:rPr lang="en-US" altLang="zh-CN" sz="2400">
                <a:solidFill>
                  <a:srgbClr val="990000"/>
                </a:solidFill>
                <a:effectLst>
                  <a:outerShdw blurRad="38100" dist="38100" dir="2700000" algn="tl">
                    <a:srgbClr val="000000"/>
                  </a:outerShdw>
                </a:effectLst>
                <a:latin typeface="Arial" charset="0"/>
                <a:ea typeface="华文细黑" pitchFamily="2" charset="-122"/>
              </a:rPr>
              <a:t>           200113</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linds(horizontal)">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defRPr/>
            </a:pPr>
            <a:r>
              <a:rPr lang="zh-CN" altLang="en-US" sz="3600" smtClean="0">
                <a:latin typeface="华文细黑" pitchFamily="2" charset="-122"/>
                <a:ea typeface="华文细黑" pitchFamily="2" charset="-122"/>
              </a:rPr>
              <a:t>示例： ② 用赋值语句对各成员分别赋值</a:t>
            </a:r>
            <a:r>
              <a:rPr lang="zh-CN" altLang="en-US" sz="4000" smtClean="0"/>
              <a:t> </a:t>
            </a:r>
          </a:p>
        </p:txBody>
      </p:sp>
      <p:sp>
        <p:nvSpPr>
          <p:cNvPr id="30723" name="Rectangle 3"/>
          <p:cNvSpPr>
            <a:spLocks noGrp="1" noChangeArrowheads="1"/>
          </p:cNvSpPr>
          <p:nvPr>
            <p:ph type="body" idx="1"/>
          </p:nvPr>
        </p:nvSpPr>
        <p:spPr>
          <a:solidFill>
            <a:srgbClr val="993366"/>
          </a:solidFill>
          <a:ln w="25400">
            <a:solidFill>
              <a:srgbClr val="FFCC00"/>
            </a:solidFill>
          </a:ln>
        </p:spPr>
        <p:txBody>
          <a:bodyPr/>
          <a:lstStyle/>
          <a:p>
            <a:pPr eaLnBrk="1" hangingPunct="1">
              <a:lnSpc>
                <a:spcPct val="80000"/>
              </a:lnSpc>
              <a:buFont typeface="Wingdings" pitchFamily="2" charset="2"/>
              <a:buNone/>
              <a:defRPr/>
            </a:pPr>
            <a:r>
              <a:rPr lang="en-US" altLang="zh-CN" sz="2400" smtClean="0">
                <a:ea typeface="华文细黑" pitchFamily="2" charset="-122"/>
              </a:rPr>
              <a:t>【</a:t>
            </a:r>
            <a:r>
              <a:rPr lang="zh-CN" altLang="en-US" sz="2400" smtClean="0">
                <a:ea typeface="华文细黑" pitchFamily="2" charset="-122"/>
              </a:rPr>
              <a:t>例七</a:t>
            </a:r>
            <a:r>
              <a:rPr lang="en-US" altLang="zh-CN" sz="2400" smtClean="0">
                <a:ea typeface="华文细黑" pitchFamily="2" charset="-122"/>
              </a:rPr>
              <a:t>】</a:t>
            </a:r>
          </a:p>
          <a:p>
            <a:pPr eaLnBrk="1" hangingPunct="1">
              <a:lnSpc>
                <a:spcPct val="80000"/>
              </a:lnSpc>
              <a:buFont typeface="Wingdings" pitchFamily="2" charset="2"/>
              <a:buNone/>
              <a:defRPr/>
            </a:pPr>
            <a:r>
              <a:rPr lang="en-US" altLang="zh-CN" sz="2400" smtClean="0"/>
              <a:t>main(){   </a:t>
            </a:r>
          </a:p>
          <a:p>
            <a:pPr eaLnBrk="1" hangingPunct="1">
              <a:lnSpc>
                <a:spcPct val="80000"/>
              </a:lnSpc>
              <a:buFont typeface="Wingdings" pitchFamily="2" charset="2"/>
              <a:buNone/>
              <a:defRPr/>
            </a:pPr>
            <a:r>
              <a:rPr lang="en-US" altLang="zh-CN" sz="2400" smtClean="0"/>
              <a:t>    struct</a:t>
            </a:r>
          </a:p>
          <a:p>
            <a:pPr eaLnBrk="1" hangingPunct="1">
              <a:lnSpc>
                <a:spcPct val="80000"/>
              </a:lnSpc>
              <a:buFont typeface="Wingdings" pitchFamily="2" charset="2"/>
              <a:buNone/>
              <a:defRPr/>
            </a:pPr>
            <a:r>
              <a:rPr lang="en-US" altLang="zh-CN" sz="2400" smtClean="0"/>
              <a:t>    {    char name[15];</a:t>
            </a:r>
          </a:p>
          <a:p>
            <a:pPr eaLnBrk="1" hangingPunct="1">
              <a:lnSpc>
                <a:spcPct val="80000"/>
              </a:lnSpc>
              <a:buFont typeface="Wingdings" pitchFamily="2" charset="2"/>
              <a:buNone/>
              <a:defRPr/>
            </a:pPr>
            <a:r>
              <a:rPr lang="en-US" altLang="zh-CN" sz="2400" smtClean="0"/>
              <a:t>         char class[12];</a:t>
            </a:r>
          </a:p>
          <a:p>
            <a:pPr eaLnBrk="1" hangingPunct="1">
              <a:lnSpc>
                <a:spcPct val="80000"/>
              </a:lnSpc>
              <a:buFont typeface="Wingdings" pitchFamily="2" charset="2"/>
              <a:buNone/>
              <a:defRPr/>
            </a:pPr>
            <a:r>
              <a:rPr lang="en-US" altLang="zh-CN" sz="2400" smtClean="0"/>
              <a:t>         long num;</a:t>
            </a:r>
          </a:p>
          <a:p>
            <a:pPr eaLnBrk="1" hangingPunct="1">
              <a:lnSpc>
                <a:spcPct val="80000"/>
              </a:lnSpc>
              <a:buFont typeface="Wingdings" pitchFamily="2" charset="2"/>
              <a:buNone/>
              <a:defRPr/>
            </a:pPr>
            <a:r>
              <a:rPr lang="en-US" altLang="zh-CN" sz="2400" smtClean="0"/>
              <a:t>     } stu={"Wenli","Computer",200113};</a:t>
            </a:r>
          </a:p>
          <a:p>
            <a:pPr eaLnBrk="1" hangingPunct="1">
              <a:lnSpc>
                <a:spcPct val="80000"/>
              </a:lnSpc>
              <a:buFont typeface="Wingdings" pitchFamily="2" charset="2"/>
              <a:buNone/>
              <a:defRPr/>
            </a:pPr>
            <a:r>
              <a:rPr lang="en-US" altLang="zh-CN" sz="2400" smtClean="0"/>
              <a:t>     stu.name[0]='1';</a:t>
            </a:r>
          </a:p>
          <a:p>
            <a:pPr eaLnBrk="1" hangingPunct="1">
              <a:lnSpc>
                <a:spcPct val="80000"/>
              </a:lnSpc>
              <a:buFont typeface="Wingdings" pitchFamily="2" charset="2"/>
              <a:buNone/>
              <a:defRPr/>
            </a:pPr>
            <a:r>
              <a:rPr lang="en-US" altLang="zh-CN" sz="2400" smtClean="0"/>
              <a:t>     stu.class[2]='A';</a:t>
            </a:r>
          </a:p>
          <a:p>
            <a:pPr eaLnBrk="1" hangingPunct="1">
              <a:lnSpc>
                <a:spcPct val="80000"/>
              </a:lnSpc>
              <a:buFont typeface="Wingdings" pitchFamily="2" charset="2"/>
              <a:buNone/>
              <a:defRPr/>
            </a:pPr>
            <a:r>
              <a:rPr lang="en-US" altLang="zh-CN" sz="2400" smtClean="0"/>
              <a:t>     stu.num=1111;</a:t>
            </a:r>
          </a:p>
          <a:p>
            <a:pPr eaLnBrk="1" hangingPunct="1">
              <a:lnSpc>
                <a:spcPct val="80000"/>
              </a:lnSpc>
              <a:buFont typeface="Wingdings" pitchFamily="2" charset="2"/>
              <a:buNone/>
              <a:defRPr/>
            </a:pPr>
            <a:r>
              <a:rPr lang="en-US" altLang="zh-CN" sz="2400" smtClean="0"/>
              <a:t>     printf("%s,%s,%d\n",stu.name,stu.class,stu.num);</a:t>
            </a:r>
          </a:p>
          <a:p>
            <a:pPr eaLnBrk="1" hangingPunct="1">
              <a:lnSpc>
                <a:spcPct val="80000"/>
              </a:lnSpc>
              <a:buFont typeface="Wingdings" pitchFamily="2" charset="2"/>
              <a:buNone/>
              <a:defRPr/>
            </a:pPr>
            <a:r>
              <a:rPr lang="en-US" altLang="zh-CN" sz="2400" smtClean="0"/>
              <a:t>}</a:t>
            </a:r>
          </a:p>
        </p:txBody>
      </p:sp>
      <p:sp>
        <p:nvSpPr>
          <p:cNvPr id="30724" name="Text Box 4"/>
          <p:cNvSpPr txBox="1">
            <a:spLocks noChangeArrowheads="1"/>
          </p:cNvSpPr>
          <p:nvPr/>
        </p:nvSpPr>
        <p:spPr bwMode="auto">
          <a:xfrm>
            <a:off x="4932363" y="2492375"/>
            <a:ext cx="3116262" cy="831850"/>
          </a:xfrm>
          <a:prstGeom prst="rect">
            <a:avLst/>
          </a:prstGeom>
          <a:solidFill>
            <a:srgbClr val="CCFFFF"/>
          </a:solidFill>
          <a:ln w="9525">
            <a:solidFill>
              <a:srgbClr val="FFFF00"/>
            </a:solidFill>
            <a:miter lim="800000"/>
            <a:headEnd/>
            <a:tailEnd/>
          </a:ln>
          <a:effectLst/>
        </p:spPr>
        <p:txBody>
          <a:bodyPr>
            <a:spAutoFit/>
          </a:bodyPr>
          <a:lstStyle/>
          <a:p>
            <a:pPr>
              <a:defRPr/>
            </a:pPr>
            <a:r>
              <a:rPr lang="zh-CN" altLang="en-US" sz="2400">
                <a:solidFill>
                  <a:srgbClr val="990000"/>
                </a:solidFill>
                <a:effectLst>
                  <a:outerShdw blurRad="38100" dist="38100" dir="2700000" algn="tl">
                    <a:srgbClr val="000000"/>
                  </a:outerShdw>
                </a:effectLst>
                <a:latin typeface="Arial" charset="0"/>
                <a:ea typeface="华文细黑" pitchFamily="2" charset="-122"/>
              </a:rPr>
              <a:t>结果：</a:t>
            </a:r>
          </a:p>
          <a:p>
            <a:pPr>
              <a:defRPr/>
            </a:pPr>
            <a:r>
              <a:rPr lang="en-US" altLang="zh-CN" sz="2400">
                <a:solidFill>
                  <a:srgbClr val="FF0000"/>
                </a:solidFill>
                <a:effectLst>
                  <a:outerShdw blurRad="38100" dist="38100" dir="2700000" algn="tl">
                    <a:srgbClr val="000000"/>
                  </a:outerShdw>
                </a:effectLst>
                <a:latin typeface="Arial" charset="0"/>
              </a:rPr>
              <a:t>1enli,CoAputer,1111</a:t>
            </a:r>
            <a:r>
              <a:rPr lang="en-US" altLang="zh-CN" sz="2400">
                <a:solidFill>
                  <a:srgbClr val="FF0000"/>
                </a:solidFill>
                <a:latin typeface="Arial"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6350" y="95250"/>
            <a:ext cx="9144000" cy="6897688"/>
          </a:xfrm>
          <a:prstGeom prst="rect">
            <a:avLst/>
          </a:prstGeom>
          <a:noFill/>
          <a:ln w="9525" algn="ctr">
            <a:noFill/>
            <a:miter lim="800000"/>
            <a:headEnd/>
            <a:tailEnd/>
          </a:ln>
        </p:spPr>
        <p:txBody>
          <a:bodyPr>
            <a:spAutoFit/>
          </a:bodyPr>
          <a:lstStyle/>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a:t>
            </a:r>
            <a:r>
              <a:rPr kumimoji="1" lang="zh-CN" altLang="en-US" sz="2200" b="1">
                <a:solidFill>
                  <a:srgbClr val="FFC000"/>
                </a:solidFill>
                <a:latin typeface="Times New Roman" pitchFamily="18" charset="0"/>
                <a:ea typeface="华文细黑" pitchFamily="2" charset="-122"/>
              </a:rPr>
              <a:t>改进后的求圆面积程序</a:t>
            </a:r>
            <a:r>
              <a:rPr kumimoji="1" lang="en-US" altLang="zh-CN" sz="2200" b="1">
                <a:solidFill>
                  <a:srgbClr val="FFC000"/>
                </a:solidFill>
                <a:latin typeface="Times New Roman" pitchFamily="18" charset="0"/>
                <a:ea typeface="华文细黑" pitchFamily="2" charset="-122"/>
              </a:rPr>
              <a:t>AREA.C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#define PI 3.14159</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#include &lt;stdio.h&gt;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#include &lt;math.h&gt;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#include &lt;stdlib.h&gt;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#include &lt;conio.h&gt;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main()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float r,s;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clrscr( );                                       </a:t>
            </a:r>
            <a:r>
              <a:rPr kumimoji="1" lang="en-US" altLang="zh-CN" sz="2200">
                <a:solidFill>
                  <a:srgbClr val="FFC000"/>
                </a:solidFill>
                <a:latin typeface="Times New Roman" pitchFamily="18" charset="0"/>
                <a:ea typeface="华文细黑" pitchFamily="2" charset="-122"/>
              </a:rPr>
              <a:t>/*</a:t>
            </a:r>
            <a:r>
              <a:rPr kumimoji="1" lang="zh-CN" altLang="en-US" sz="2200">
                <a:solidFill>
                  <a:srgbClr val="FFC000"/>
                </a:solidFill>
                <a:latin typeface="Times New Roman" pitchFamily="18" charset="0"/>
                <a:ea typeface="华文细黑" pitchFamily="2" charset="-122"/>
              </a:rPr>
              <a:t>清屏</a:t>
            </a:r>
            <a:r>
              <a:rPr kumimoji="1" lang="en-US" altLang="zh-CN" sz="2200">
                <a:solidFill>
                  <a:srgbClr val="FFC000"/>
                </a:solidFill>
                <a:latin typeface="Times New Roman" pitchFamily="18" charset="0"/>
                <a:ea typeface="华文细黑" pitchFamily="2" charset="-122"/>
              </a:rPr>
              <a:t>,</a:t>
            </a:r>
            <a:r>
              <a:rPr kumimoji="1" lang="zh-CN" altLang="en-US" sz="2200">
                <a:solidFill>
                  <a:srgbClr val="FFC000"/>
                </a:solidFill>
                <a:latin typeface="Times New Roman" pitchFamily="18" charset="0"/>
                <a:ea typeface="华文细黑" pitchFamily="2" charset="-122"/>
              </a:rPr>
              <a:t>在</a:t>
            </a:r>
            <a:r>
              <a:rPr kumimoji="1" lang="en-US" altLang="zh-CN" sz="2200">
                <a:solidFill>
                  <a:srgbClr val="FFC000"/>
                </a:solidFill>
                <a:latin typeface="Times New Roman" pitchFamily="18" charset="0"/>
                <a:ea typeface="华文细黑" pitchFamily="2" charset="-122"/>
              </a:rPr>
              <a:t>conio.h</a:t>
            </a:r>
            <a:r>
              <a:rPr kumimoji="1" lang="zh-CN" altLang="en-US" sz="2200">
                <a:solidFill>
                  <a:srgbClr val="FFC000"/>
                </a:solidFill>
                <a:latin typeface="Times New Roman" pitchFamily="18" charset="0"/>
                <a:ea typeface="华文细黑" pitchFamily="2" charset="-122"/>
              </a:rPr>
              <a:t>中定义*</a:t>
            </a:r>
            <a:r>
              <a:rPr kumimoji="1" lang="en-US" altLang="zh-CN" sz="2200">
                <a:solidFill>
                  <a:srgbClr val="FFC000"/>
                </a:solidFill>
                <a:latin typeface="Times New Roman" pitchFamily="18" charset="0"/>
                <a:ea typeface="华文细黑" pitchFamily="2" charset="-122"/>
              </a:rPr>
              <a:t>/</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printf("</a:t>
            </a:r>
            <a:r>
              <a:rPr kumimoji="1" lang="zh-CN" altLang="en-US" sz="2200" b="1">
                <a:solidFill>
                  <a:srgbClr val="FFC000"/>
                </a:solidFill>
                <a:latin typeface="Times New Roman" pitchFamily="18" charset="0"/>
                <a:ea typeface="华文细黑" pitchFamily="2" charset="-122"/>
              </a:rPr>
              <a:t>请输入半径</a:t>
            </a:r>
            <a:r>
              <a:rPr kumimoji="1" lang="en-US" altLang="zh-CN" sz="2200" b="1">
                <a:solidFill>
                  <a:srgbClr val="FFC000"/>
                </a:solidFill>
                <a:latin typeface="Times New Roman" pitchFamily="18" charset="0"/>
                <a:ea typeface="华文细黑" pitchFamily="2" charset="-122"/>
              </a:rPr>
              <a:t>R=");         </a:t>
            </a:r>
            <a:r>
              <a:rPr kumimoji="1" lang="en-US" altLang="zh-CN" sz="2200">
                <a:solidFill>
                  <a:srgbClr val="FFC000"/>
                </a:solidFill>
                <a:latin typeface="Times New Roman" pitchFamily="18" charset="0"/>
                <a:ea typeface="华文细黑" pitchFamily="2" charset="-122"/>
              </a:rPr>
              <a:t>/*</a:t>
            </a:r>
            <a:r>
              <a:rPr kumimoji="1" lang="zh-CN" altLang="en-US" sz="2200">
                <a:solidFill>
                  <a:srgbClr val="FFC000"/>
                </a:solidFill>
                <a:latin typeface="Times New Roman" pitchFamily="18" charset="0"/>
                <a:ea typeface="华文细黑" pitchFamily="2" charset="-122"/>
              </a:rPr>
              <a:t>人机对话提示语*</a:t>
            </a:r>
            <a:r>
              <a:rPr kumimoji="1" lang="en-US" altLang="zh-CN" sz="2200">
                <a:solidFill>
                  <a:srgbClr val="FFC000"/>
                </a:solidFill>
                <a:latin typeface="Times New Roman" pitchFamily="18" charset="0"/>
                <a:ea typeface="华文细黑" pitchFamily="2" charset="-122"/>
              </a:rPr>
              <a:t>/</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scanf ("%f",&amp; r);    </a:t>
            </a:r>
            <a:r>
              <a:rPr kumimoji="1" lang="en-US" altLang="zh-CN" sz="2200">
                <a:solidFill>
                  <a:srgbClr val="FFC000"/>
                </a:solidFill>
                <a:latin typeface="Times New Roman" pitchFamily="18" charset="0"/>
                <a:ea typeface="华文细黑" pitchFamily="2" charset="-122"/>
              </a:rPr>
              <a:t>/*</a:t>
            </a:r>
            <a:r>
              <a:rPr kumimoji="1" lang="zh-CN" altLang="en-US" sz="2200">
                <a:solidFill>
                  <a:srgbClr val="FFC000"/>
                </a:solidFill>
                <a:latin typeface="Times New Roman" pitchFamily="18" charset="0"/>
                <a:ea typeface="华文细黑" pitchFamily="2" charset="-122"/>
              </a:rPr>
              <a:t>将键盘输入值存放在变量</a:t>
            </a:r>
            <a:r>
              <a:rPr kumimoji="1" lang="en-US" altLang="zh-CN" sz="2200">
                <a:solidFill>
                  <a:srgbClr val="FFC000"/>
                </a:solidFill>
                <a:latin typeface="Times New Roman" pitchFamily="18" charset="0"/>
                <a:ea typeface="华文细黑" pitchFamily="2" charset="-122"/>
              </a:rPr>
              <a:t>r</a:t>
            </a:r>
            <a:r>
              <a:rPr kumimoji="1" lang="zh-CN" altLang="en-US" sz="2200">
                <a:solidFill>
                  <a:srgbClr val="FFC000"/>
                </a:solidFill>
                <a:latin typeface="Times New Roman" pitchFamily="18" charset="0"/>
                <a:ea typeface="华文细黑" pitchFamily="2" charset="-122"/>
              </a:rPr>
              <a:t>对应的存储单元中*</a:t>
            </a:r>
            <a:r>
              <a:rPr kumimoji="1" lang="en-US" altLang="zh-CN" sz="2200">
                <a:solidFill>
                  <a:srgbClr val="FFC000"/>
                </a:solidFill>
                <a:latin typeface="Times New Roman" pitchFamily="18" charset="0"/>
                <a:ea typeface="华文细黑" pitchFamily="2" charset="-122"/>
              </a:rPr>
              <a:t>/</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if (r&lt;0)                                        </a:t>
            </a:r>
            <a:r>
              <a:rPr kumimoji="1" lang="en-US" altLang="zh-CN" sz="2200">
                <a:solidFill>
                  <a:srgbClr val="FFC000"/>
                </a:solidFill>
                <a:latin typeface="Times New Roman" pitchFamily="18" charset="0"/>
                <a:ea typeface="华文细黑" pitchFamily="2" charset="-122"/>
              </a:rPr>
              <a:t>/*</a:t>
            </a:r>
            <a:r>
              <a:rPr kumimoji="1" lang="zh-CN" altLang="en-US" sz="2200">
                <a:solidFill>
                  <a:srgbClr val="FFC000"/>
                </a:solidFill>
                <a:latin typeface="Times New Roman" pitchFamily="18" charset="0"/>
                <a:ea typeface="华文细黑" pitchFamily="2" charset="-122"/>
              </a:rPr>
              <a:t>如果输入的半径值为负值*</a:t>
            </a:r>
            <a:r>
              <a:rPr kumimoji="1" lang="en-US" altLang="zh-CN" sz="2200">
                <a:solidFill>
                  <a:srgbClr val="FFC000"/>
                </a:solidFill>
                <a:latin typeface="Times New Roman" pitchFamily="18" charset="0"/>
                <a:ea typeface="华文细黑" pitchFamily="2" charset="-122"/>
              </a:rPr>
              <a:t>/</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printf (“</a:t>
            </a:r>
            <a:r>
              <a:rPr kumimoji="1" lang="zh-CN" altLang="en-US" sz="2200" b="1">
                <a:solidFill>
                  <a:srgbClr val="FFC000"/>
                </a:solidFill>
                <a:latin typeface="Times New Roman" pitchFamily="18" charset="0"/>
                <a:ea typeface="华文细黑" pitchFamily="2" charset="-122"/>
              </a:rPr>
              <a:t>输入出错，半径不能为负值！</a:t>
            </a:r>
            <a:r>
              <a:rPr kumimoji="1" lang="en-US" altLang="zh-CN" sz="2200" b="1">
                <a:solidFill>
                  <a:srgbClr val="FFC000"/>
                </a:solidFill>
                <a:latin typeface="Times New Roman" pitchFamily="18" charset="0"/>
                <a:ea typeface="华文细黑" pitchFamily="2" charset="-122"/>
              </a:rPr>
              <a:t>");       </a:t>
            </a:r>
            <a:r>
              <a:rPr kumimoji="1" lang="en-US" altLang="zh-CN" sz="2200">
                <a:solidFill>
                  <a:srgbClr val="FFC000"/>
                </a:solidFill>
                <a:latin typeface="Times New Roman" pitchFamily="18" charset="0"/>
                <a:ea typeface="华文细黑" pitchFamily="2" charset="-122"/>
              </a:rPr>
              <a:t>/*</a:t>
            </a:r>
            <a:r>
              <a:rPr kumimoji="1" lang="zh-CN" altLang="en-US" sz="2200">
                <a:solidFill>
                  <a:srgbClr val="FFC000"/>
                </a:solidFill>
                <a:latin typeface="Times New Roman" pitchFamily="18" charset="0"/>
                <a:ea typeface="华文细黑" pitchFamily="2" charset="-122"/>
              </a:rPr>
              <a:t>显示出错提示*</a:t>
            </a:r>
            <a:r>
              <a:rPr kumimoji="1" lang="en-US" altLang="zh-CN" sz="2200">
                <a:solidFill>
                  <a:srgbClr val="FFC000"/>
                </a:solidFill>
                <a:latin typeface="Times New Roman" pitchFamily="18" charset="0"/>
                <a:ea typeface="华文细黑" pitchFamily="2" charset="-122"/>
              </a:rPr>
              <a:t>/</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exit(0);                                       </a:t>
            </a:r>
            <a:r>
              <a:rPr kumimoji="1" lang="en-US" altLang="zh-CN" sz="2200">
                <a:solidFill>
                  <a:srgbClr val="FFC000"/>
                </a:solidFill>
                <a:latin typeface="Times New Roman" pitchFamily="18" charset="0"/>
                <a:ea typeface="华文细黑" pitchFamily="2" charset="-122"/>
              </a:rPr>
              <a:t>/*</a:t>
            </a:r>
            <a:r>
              <a:rPr kumimoji="1" lang="zh-CN" altLang="en-US" sz="2200">
                <a:solidFill>
                  <a:srgbClr val="FFC000"/>
                </a:solidFill>
                <a:latin typeface="Times New Roman" pitchFamily="18" charset="0"/>
                <a:ea typeface="华文细黑" pitchFamily="2" charset="-122"/>
              </a:rPr>
              <a:t>停止程序执行，返回操作系统*</a:t>
            </a:r>
            <a:r>
              <a:rPr kumimoji="1" lang="en-US" altLang="zh-CN" sz="2200">
                <a:solidFill>
                  <a:srgbClr val="FFC000"/>
                </a:solidFill>
                <a:latin typeface="Times New Roman" pitchFamily="18" charset="0"/>
                <a:ea typeface="华文细黑" pitchFamily="2" charset="-122"/>
              </a:rPr>
              <a:t>/</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s=PI</a:t>
            </a:r>
            <a:r>
              <a:rPr kumimoji="1" lang="en-US" altLang="zh-CN" sz="2200" b="1">
                <a:solidFill>
                  <a:srgbClr val="FFC000"/>
                </a:solidFill>
                <a:latin typeface="宋体" pitchFamily="2" charset="-122"/>
              </a:rPr>
              <a:t>*</a:t>
            </a:r>
            <a:r>
              <a:rPr kumimoji="1" lang="en-US" altLang="zh-CN" sz="2200" b="1">
                <a:solidFill>
                  <a:srgbClr val="FFC000"/>
                </a:solidFill>
                <a:latin typeface="Times New Roman" pitchFamily="18" charset="0"/>
                <a:ea typeface="华文细黑" pitchFamily="2" charset="-122"/>
              </a:rPr>
              <a:t>pow(r,2);   </a:t>
            </a:r>
          </a:p>
          <a:p>
            <a:pPr marL="342900" indent="-342900">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printf(“</a:t>
            </a:r>
            <a:r>
              <a:rPr kumimoji="1" lang="zh-CN" altLang="en-US" sz="2200" b="1">
                <a:solidFill>
                  <a:srgbClr val="FFC000"/>
                </a:solidFill>
                <a:latin typeface="Times New Roman" pitchFamily="18" charset="0"/>
                <a:ea typeface="华文细黑" pitchFamily="2" charset="-122"/>
              </a:rPr>
              <a:t>半径</a:t>
            </a:r>
            <a:r>
              <a:rPr kumimoji="1" lang="en-US" altLang="zh-CN" sz="2200" b="1">
                <a:solidFill>
                  <a:srgbClr val="FFC000"/>
                </a:solidFill>
                <a:latin typeface="Times New Roman" pitchFamily="18" charset="0"/>
                <a:ea typeface="华文细黑" pitchFamily="2" charset="-122"/>
              </a:rPr>
              <a:t>R=%.3f</a:t>
            </a:r>
            <a:r>
              <a:rPr kumimoji="1" lang="zh-CN" altLang="en-US" sz="2200" b="1">
                <a:solidFill>
                  <a:srgbClr val="FFC000"/>
                </a:solidFill>
                <a:latin typeface="Times New Roman" pitchFamily="18" charset="0"/>
                <a:ea typeface="华文细黑" pitchFamily="2" charset="-122"/>
              </a:rPr>
              <a:t>时，面积</a:t>
            </a:r>
            <a:r>
              <a:rPr kumimoji="1" lang="en-US" altLang="zh-CN" sz="2200" b="1">
                <a:solidFill>
                  <a:srgbClr val="FFC000"/>
                </a:solidFill>
                <a:latin typeface="Times New Roman" pitchFamily="18" charset="0"/>
                <a:ea typeface="华文细黑" pitchFamily="2" charset="-122"/>
              </a:rPr>
              <a:t>S=%.3f\n”, r , s);  </a:t>
            </a:r>
            <a:r>
              <a:rPr kumimoji="1" lang="en-US" altLang="zh-CN" sz="2200">
                <a:solidFill>
                  <a:srgbClr val="FFC000"/>
                </a:solidFill>
                <a:latin typeface="Times New Roman" pitchFamily="18" charset="0"/>
                <a:ea typeface="华文细黑" pitchFamily="2" charset="-122"/>
              </a:rPr>
              <a:t>/*</a:t>
            </a:r>
            <a:r>
              <a:rPr kumimoji="1" lang="zh-CN" altLang="en-US" sz="2200">
                <a:solidFill>
                  <a:schemeClr val="bg1"/>
                </a:solidFill>
                <a:latin typeface="Times New Roman" pitchFamily="18" charset="0"/>
                <a:ea typeface="华文细黑" pitchFamily="2" charset="-122"/>
              </a:rPr>
              <a:t>限制</a:t>
            </a:r>
            <a:r>
              <a:rPr kumimoji="1" lang="en-US" altLang="zh-CN" sz="2200">
                <a:solidFill>
                  <a:schemeClr val="bg1"/>
                </a:solidFill>
                <a:latin typeface="Times New Roman" pitchFamily="18" charset="0"/>
                <a:ea typeface="华文细黑" pitchFamily="2" charset="-122"/>
              </a:rPr>
              <a:t>R,S</a:t>
            </a:r>
            <a:r>
              <a:rPr kumimoji="1" lang="zh-CN" altLang="en-US" sz="2200">
                <a:solidFill>
                  <a:schemeClr val="bg1"/>
                </a:solidFill>
                <a:latin typeface="Times New Roman" pitchFamily="18" charset="0"/>
                <a:ea typeface="华文细黑" pitchFamily="2" charset="-122"/>
              </a:rPr>
              <a:t>小数位数*</a:t>
            </a:r>
            <a:r>
              <a:rPr kumimoji="1" lang="en-US" altLang="zh-CN" sz="2200">
                <a:solidFill>
                  <a:schemeClr val="bg1"/>
                </a:solidFill>
                <a:latin typeface="Times New Roman" pitchFamily="18" charset="0"/>
                <a:ea typeface="华文细黑" pitchFamily="2" charset="-122"/>
              </a:rPr>
              <a:t>/</a:t>
            </a:r>
            <a:r>
              <a:rPr kumimoji="1" lang="en-US" altLang="zh-CN" sz="2200" b="1">
                <a:solidFill>
                  <a:srgbClr val="FF0000"/>
                </a:solidFill>
                <a:latin typeface="Times New Roman" pitchFamily="18" charset="0"/>
                <a:ea typeface="华文细黑" pitchFamily="2" charset="-122"/>
              </a:rPr>
              <a:t> </a:t>
            </a:r>
          </a:p>
          <a:p>
            <a:pPr marL="342900" indent="-342900">
              <a:lnSpc>
                <a:spcPct val="90000"/>
              </a:lnSpc>
              <a:spcBef>
                <a:spcPct val="20000"/>
              </a:spcBef>
              <a:buClr>
                <a:schemeClr val="tx2"/>
              </a:buClr>
              <a:buSzPct val="75000"/>
              <a:buFont typeface="Wingdings" pitchFamily="2" charset="2"/>
              <a:buNone/>
            </a:pPr>
            <a:r>
              <a:rPr kumimoji="1" lang="en-US" altLang="zh-CN" sz="2200" b="1">
                <a:solidFill>
                  <a:srgbClr val="FFC000"/>
                </a:solidFill>
                <a:latin typeface="Times New Roman" pitchFamily="18" charset="0"/>
                <a:ea typeface="华文细黑" pitchFamily="2" charset="-122"/>
              </a:rPr>
              <a:t> }</a:t>
            </a:r>
          </a:p>
          <a:p>
            <a:pPr marL="342900" indent="-342900">
              <a:lnSpc>
                <a:spcPct val="90000"/>
              </a:lnSpc>
              <a:spcBef>
                <a:spcPct val="20000"/>
              </a:spcBef>
              <a:buClr>
                <a:schemeClr val="tx2"/>
              </a:buClr>
              <a:buSzPct val="75000"/>
              <a:buFont typeface="Wingdings" pitchFamily="2" charset="2"/>
              <a:buNone/>
            </a:pPr>
            <a:endParaRPr kumimoji="1" lang="en-US" altLang="zh-CN" sz="2200" b="1">
              <a:solidFill>
                <a:srgbClr val="FF0000"/>
              </a:solidFill>
              <a:latin typeface="Times New Roman" pitchFamily="18" charset="0"/>
              <a:ea typeface="华文细黑" pitchFamily="2" charset="-122"/>
            </a:endParaRPr>
          </a:p>
        </p:txBody>
      </p:sp>
      <p:sp>
        <p:nvSpPr>
          <p:cNvPr id="328709" name="Text Box 5"/>
          <p:cNvSpPr txBox="1">
            <a:spLocks noChangeArrowheads="1"/>
          </p:cNvSpPr>
          <p:nvPr/>
        </p:nvSpPr>
        <p:spPr bwMode="auto">
          <a:xfrm>
            <a:off x="6011863" y="2168525"/>
            <a:ext cx="1831975" cy="393700"/>
          </a:xfrm>
          <a:prstGeom prst="rect">
            <a:avLst/>
          </a:prstGeom>
          <a:noFill/>
          <a:ln w="9525" algn="ctr">
            <a:noFill/>
            <a:miter lim="800000"/>
            <a:headEnd/>
            <a:tailEnd/>
          </a:ln>
        </p:spPr>
        <p:txBody>
          <a:bodyPr wrap="none">
            <a:spAutoFit/>
          </a:bodyPr>
          <a:lstStyle/>
          <a:p>
            <a:pPr marL="342900" indent="-342900">
              <a:lnSpc>
                <a:spcPct val="90000"/>
              </a:lnSpc>
              <a:spcBef>
                <a:spcPct val="20000"/>
              </a:spcBef>
              <a:buClr>
                <a:schemeClr val="tx2"/>
              </a:buClr>
              <a:buSzPct val="75000"/>
              <a:buFont typeface="Wingdings" pitchFamily="2" charset="2"/>
              <a:buNone/>
            </a:pPr>
            <a:r>
              <a:rPr kumimoji="1" lang="en-US" altLang="zh-CN" sz="2200" b="1" i="1">
                <a:solidFill>
                  <a:srgbClr val="FFFF66"/>
                </a:solidFill>
                <a:latin typeface="Arial" charset="0"/>
                <a:hlinkClick r:id="rId2" action="ppaction://hlinkfile"/>
              </a:rPr>
              <a:t>Let’s try……</a:t>
            </a:r>
            <a:endParaRPr kumimoji="1" lang="en-US" altLang="zh-CN" sz="2200" b="1" i="1">
              <a:solidFill>
                <a:srgbClr val="FFFF66"/>
              </a:solidFill>
              <a:latin typeface="Arial" charset="0"/>
            </a:endParaRPr>
          </a:p>
        </p:txBody>
      </p:sp>
      <p:sp>
        <p:nvSpPr>
          <p:cNvPr id="6" name="日期占位符 5"/>
          <p:cNvSpPr>
            <a:spLocks noGrp="1"/>
          </p:cNvSpPr>
          <p:nvPr>
            <p:ph type="dt" sz="half" idx="10"/>
          </p:nvPr>
        </p:nvSpPr>
        <p:spPr/>
        <p:txBody>
          <a:bodyPr/>
          <a:lstStyle/>
          <a:p>
            <a:pPr>
              <a:defRPr/>
            </a:pPr>
            <a:fld id="{03324A4A-B593-49FF-A7F1-E36D717E3C0D}"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41</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8709"/>
                                        </p:tgtEl>
                                        <p:attrNameLst>
                                          <p:attrName>style.visibility</p:attrName>
                                        </p:attrNameLst>
                                      </p:cBhvr>
                                      <p:to>
                                        <p:strVal val="visible"/>
                                      </p:to>
                                    </p:set>
                                    <p:animEffect transition="in" filter="checkerboard(across)">
                                      <p:cBhvr>
                                        <p:cTn id="7" dur="500"/>
                                        <p:tgtEl>
                                          <p:spTgt spid="328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9" grpId="0"/>
    </p:bld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defRPr/>
            </a:pPr>
            <a:r>
              <a:rPr lang="zh-CN" altLang="en-US" sz="3600" smtClean="0">
                <a:latin typeface="华文细黑" pitchFamily="2" charset="-122"/>
                <a:ea typeface="华文细黑" pitchFamily="2" charset="-122"/>
              </a:rPr>
              <a:t>示例： ② 用赋值语句对各成员分别赋值</a:t>
            </a:r>
            <a:r>
              <a:rPr lang="zh-CN" altLang="en-US" sz="4000" smtClean="0"/>
              <a:t> </a:t>
            </a:r>
          </a:p>
        </p:txBody>
      </p:sp>
      <p:sp>
        <p:nvSpPr>
          <p:cNvPr id="31747" name="Rectangle 3"/>
          <p:cNvSpPr>
            <a:spLocks noGrp="1" noChangeArrowheads="1"/>
          </p:cNvSpPr>
          <p:nvPr>
            <p:ph type="body" idx="1"/>
          </p:nvPr>
        </p:nvSpPr>
        <p:spPr>
          <a:solidFill>
            <a:srgbClr val="993366"/>
          </a:solidFill>
          <a:ln w="25400">
            <a:solidFill>
              <a:srgbClr val="FFCC00"/>
            </a:solidFill>
          </a:ln>
        </p:spPr>
        <p:txBody>
          <a:bodyPr/>
          <a:lstStyle/>
          <a:p>
            <a:pPr eaLnBrk="1" hangingPunct="1">
              <a:lnSpc>
                <a:spcPct val="80000"/>
              </a:lnSpc>
              <a:buFont typeface="Wingdings" pitchFamily="2" charset="2"/>
              <a:buNone/>
              <a:defRPr/>
            </a:pPr>
            <a:r>
              <a:rPr lang="en-US" altLang="zh-CN" sz="2400" smtClean="0">
                <a:ea typeface="华文细黑" pitchFamily="2" charset="-122"/>
              </a:rPr>
              <a:t>【</a:t>
            </a:r>
            <a:r>
              <a:rPr lang="zh-CN" altLang="en-US" sz="2400" smtClean="0">
                <a:ea typeface="华文细黑" pitchFamily="2" charset="-122"/>
              </a:rPr>
              <a:t>例七</a:t>
            </a:r>
            <a:r>
              <a:rPr lang="en-US" altLang="zh-CN" sz="2400" smtClean="0">
                <a:ea typeface="华文细黑" pitchFamily="2" charset="-122"/>
              </a:rPr>
              <a:t>】</a:t>
            </a:r>
          </a:p>
          <a:p>
            <a:pPr eaLnBrk="1" hangingPunct="1">
              <a:lnSpc>
                <a:spcPct val="80000"/>
              </a:lnSpc>
              <a:buFont typeface="Wingdings" pitchFamily="2" charset="2"/>
              <a:buNone/>
              <a:defRPr/>
            </a:pPr>
            <a:r>
              <a:rPr lang="en-US" altLang="zh-CN" sz="2400" smtClean="0"/>
              <a:t>main(){   </a:t>
            </a:r>
          </a:p>
          <a:p>
            <a:pPr eaLnBrk="1" hangingPunct="1">
              <a:lnSpc>
                <a:spcPct val="80000"/>
              </a:lnSpc>
              <a:buFont typeface="Wingdings" pitchFamily="2" charset="2"/>
              <a:buNone/>
              <a:defRPr/>
            </a:pPr>
            <a:r>
              <a:rPr lang="en-US" altLang="zh-CN" sz="2400" smtClean="0"/>
              <a:t>    struct</a:t>
            </a:r>
          </a:p>
          <a:p>
            <a:pPr eaLnBrk="1" hangingPunct="1">
              <a:lnSpc>
                <a:spcPct val="80000"/>
              </a:lnSpc>
              <a:buFont typeface="Wingdings" pitchFamily="2" charset="2"/>
              <a:buNone/>
              <a:defRPr/>
            </a:pPr>
            <a:r>
              <a:rPr lang="en-US" altLang="zh-CN" sz="2400" smtClean="0"/>
              <a:t>    {    char name[15];</a:t>
            </a:r>
          </a:p>
          <a:p>
            <a:pPr eaLnBrk="1" hangingPunct="1">
              <a:lnSpc>
                <a:spcPct val="80000"/>
              </a:lnSpc>
              <a:buFont typeface="Wingdings" pitchFamily="2" charset="2"/>
              <a:buNone/>
              <a:defRPr/>
            </a:pPr>
            <a:r>
              <a:rPr lang="en-US" altLang="zh-CN" sz="2400" smtClean="0"/>
              <a:t>         char class[12];</a:t>
            </a:r>
          </a:p>
          <a:p>
            <a:pPr eaLnBrk="1" hangingPunct="1">
              <a:lnSpc>
                <a:spcPct val="80000"/>
              </a:lnSpc>
              <a:buFont typeface="Wingdings" pitchFamily="2" charset="2"/>
              <a:buNone/>
              <a:defRPr/>
            </a:pPr>
            <a:r>
              <a:rPr lang="en-US" altLang="zh-CN" sz="2400" smtClean="0"/>
              <a:t>         long num;</a:t>
            </a:r>
          </a:p>
          <a:p>
            <a:pPr eaLnBrk="1" hangingPunct="1">
              <a:lnSpc>
                <a:spcPct val="80000"/>
              </a:lnSpc>
              <a:buFont typeface="Wingdings" pitchFamily="2" charset="2"/>
              <a:buNone/>
              <a:defRPr/>
            </a:pPr>
            <a:r>
              <a:rPr lang="en-US" altLang="zh-CN" sz="2400" smtClean="0"/>
              <a:t>     } stu={"Wenli","Computer 1",200113};</a:t>
            </a:r>
          </a:p>
          <a:p>
            <a:pPr eaLnBrk="1" hangingPunct="1">
              <a:lnSpc>
                <a:spcPct val="80000"/>
              </a:lnSpc>
              <a:buFont typeface="Wingdings" pitchFamily="2" charset="2"/>
              <a:buNone/>
              <a:defRPr/>
            </a:pPr>
            <a:r>
              <a:rPr lang="en-US" altLang="zh-CN" sz="2400" smtClean="0"/>
              <a:t>     stu.name[0]='1';</a:t>
            </a:r>
          </a:p>
          <a:p>
            <a:pPr eaLnBrk="1" hangingPunct="1">
              <a:lnSpc>
                <a:spcPct val="80000"/>
              </a:lnSpc>
              <a:buFont typeface="Wingdings" pitchFamily="2" charset="2"/>
              <a:buNone/>
              <a:defRPr/>
            </a:pPr>
            <a:r>
              <a:rPr lang="en-US" altLang="zh-CN" sz="2400" smtClean="0"/>
              <a:t>     stu.class[2]='A';</a:t>
            </a:r>
          </a:p>
          <a:p>
            <a:pPr eaLnBrk="1" hangingPunct="1">
              <a:lnSpc>
                <a:spcPct val="80000"/>
              </a:lnSpc>
              <a:buFont typeface="Wingdings" pitchFamily="2" charset="2"/>
              <a:buNone/>
              <a:defRPr/>
            </a:pPr>
            <a:r>
              <a:rPr lang="en-US" altLang="zh-CN" sz="2400" smtClean="0"/>
              <a:t>     stu.num=1111;</a:t>
            </a:r>
          </a:p>
          <a:p>
            <a:pPr eaLnBrk="1" hangingPunct="1">
              <a:lnSpc>
                <a:spcPct val="80000"/>
              </a:lnSpc>
              <a:buFont typeface="Wingdings" pitchFamily="2" charset="2"/>
              <a:buNone/>
              <a:defRPr/>
            </a:pPr>
            <a:r>
              <a:rPr lang="en-US" altLang="zh-CN" sz="2400" smtClean="0"/>
              <a:t>     printf("%s,%s,%d\n",stu.name,stu.class,stu.num);</a:t>
            </a:r>
          </a:p>
          <a:p>
            <a:pPr eaLnBrk="1" hangingPunct="1">
              <a:lnSpc>
                <a:spcPct val="80000"/>
              </a:lnSpc>
              <a:buFont typeface="Wingdings" pitchFamily="2" charset="2"/>
              <a:buNone/>
              <a:defRPr/>
            </a:pPr>
            <a:r>
              <a:rPr lang="en-US" altLang="zh-CN" sz="2400" smtClean="0"/>
              <a:t>}</a:t>
            </a:r>
          </a:p>
        </p:txBody>
      </p:sp>
      <p:sp>
        <p:nvSpPr>
          <p:cNvPr id="31748" name="Text Box 4"/>
          <p:cNvSpPr txBox="1">
            <a:spLocks noChangeArrowheads="1"/>
          </p:cNvSpPr>
          <p:nvPr/>
        </p:nvSpPr>
        <p:spPr bwMode="auto">
          <a:xfrm>
            <a:off x="4932363" y="2492375"/>
            <a:ext cx="3600450" cy="831850"/>
          </a:xfrm>
          <a:prstGeom prst="rect">
            <a:avLst/>
          </a:prstGeom>
          <a:solidFill>
            <a:srgbClr val="CCFFFF"/>
          </a:solidFill>
          <a:ln w="9525">
            <a:solidFill>
              <a:srgbClr val="FFFF00"/>
            </a:solidFill>
            <a:miter lim="800000"/>
            <a:headEnd/>
            <a:tailEnd/>
          </a:ln>
          <a:effectLst/>
        </p:spPr>
        <p:txBody>
          <a:bodyPr>
            <a:spAutoFit/>
          </a:bodyPr>
          <a:lstStyle/>
          <a:p>
            <a:pPr>
              <a:defRPr/>
            </a:pPr>
            <a:r>
              <a:rPr lang="zh-CN" altLang="en-US" sz="2400">
                <a:solidFill>
                  <a:srgbClr val="990000"/>
                </a:solidFill>
                <a:effectLst>
                  <a:outerShdw blurRad="38100" dist="38100" dir="2700000" algn="tl">
                    <a:srgbClr val="000000"/>
                  </a:outerShdw>
                </a:effectLst>
                <a:latin typeface="Arial" charset="0"/>
                <a:ea typeface="华文细黑" pitchFamily="2" charset="-122"/>
              </a:rPr>
              <a:t>结果：</a:t>
            </a:r>
          </a:p>
          <a:p>
            <a:pPr>
              <a:defRPr/>
            </a:pPr>
            <a:r>
              <a:rPr lang="en-US" altLang="zh-CN" sz="2400">
                <a:solidFill>
                  <a:srgbClr val="FF0000"/>
                </a:solidFill>
                <a:effectLst>
                  <a:outerShdw blurRad="38100" dist="38100" dir="2700000" algn="tl">
                    <a:srgbClr val="000000"/>
                  </a:outerShdw>
                </a:effectLst>
                <a:latin typeface="Arial" charset="0"/>
              </a:rPr>
              <a:t>1enli,CoAputer 1,1111</a:t>
            </a:r>
            <a:r>
              <a:rPr lang="en-US" altLang="zh-CN" sz="2400">
                <a:solidFill>
                  <a:srgbClr val="FF0000"/>
                </a:solidFill>
                <a:latin typeface="Arial"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linds(horizontal)">
                                      <p:cBhvr>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pPr marL="0" indent="0" eaLnBrk="1" hangingPunct="1">
              <a:buFont typeface="Wingdings" pitchFamily="2" charset="2"/>
              <a:buNone/>
              <a:defRPr/>
            </a:pPr>
            <a:r>
              <a:rPr lang="en-US" altLang="zh-CN" smtClean="0">
                <a:ea typeface="华文细黑" pitchFamily="2" charset="-122"/>
              </a:rPr>
              <a:t>        </a:t>
            </a:r>
            <a:r>
              <a:rPr lang="zh-CN" altLang="en-US" smtClean="0">
                <a:ea typeface="华文细黑" pitchFamily="2" charset="-122"/>
              </a:rPr>
              <a:t>进行所谓“结构体变量赋值”只能逐个成员进行，不能将结构体变量作为一个整体进行输入和输出。如对结构体变量</a:t>
            </a:r>
            <a:r>
              <a:rPr lang="en-US" altLang="zh-CN" smtClean="0">
                <a:ea typeface="华文细黑" pitchFamily="2" charset="-122"/>
              </a:rPr>
              <a:t>stu</a:t>
            </a:r>
            <a:r>
              <a:rPr lang="zh-CN" altLang="en-US" smtClean="0">
                <a:ea typeface="华文细黑" pitchFamily="2" charset="-122"/>
              </a:rPr>
              <a:t>，以下语句是错误的：</a:t>
            </a:r>
          </a:p>
          <a:p>
            <a:pPr marL="0" indent="0" eaLnBrk="1" hangingPunct="1">
              <a:buFont typeface="Wingdings" pitchFamily="2" charset="2"/>
              <a:buNone/>
              <a:defRPr/>
            </a:pPr>
            <a:r>
              <a:rPr lang="zh-CN" altLang="en-US" smtClean="0"/>
              <a:t>          </a:t>
            </a:r>
            <a:r>
              <a:rPr lang="en-US" altLang="zh-CN" smtClean="0"/>
              <a:t>scanf(“%s,%s,%ld”,stu);</a:t>
            </a:r>
          </a:p>
          <a:p>
            <a:pPr marL="0" indent="0" eaLnBrk="1" hangingPunct="1">
              <a:buFont typeface="Wingdings" pitchFamily="2" charset="2"/>
              <a:buNone/>
              <a:defRPr/>
            </a:pPr>
            <a:r>
              <a:rPr lang="en-US" altLang="zh-CN" smtClean="0"/>
              <a:t>          printf(“%s,%s,%ld”,stu);</a:t>
            </a:r>
          </a:p>
        </p:txBody>
      </p:sp>
      <p:sp>
        <p:nvSpPr>
          <p:cNvPr id="23555" name="Text Box 4"/>
          <p:cNvSpPr txBox="1">
            <a:spLocks noChangeArrowheads="1"/>
          </p:cNvSpPr>
          <p:nvPr/>
        </p:nvSpPr>
        <p:spPr bwMode="auto">
          <a:xfrm>
            <a:off x="179388" y="549275"/>
            <a:ext cx="8751887" cy="5591175"/>
          </a:xfrm>
          <a:prstGeom prst="rect">
            <a:avLst/>
          </a:prstGeom>
          <a:solidFill>
            <a:srgbClr val="FFFF99"/>
          </a:solidFill>
          <a:ln w="9525">
            <a:solidFill>
              <a:srgbClr val="FF6600"/>
            </a:solidFill>
            <a:miter lim="800000"/>
            <a:headEnd/>
            <a:tailEnd/>
          </a:ln>
        </p:spPr>
        <p:txBody>
          <a:bodyPr wrap="none">
            <a:spAutoFit/>
          </a:bodyPr>
          <a:lstStyle/>
          <a:p>
            <a:r>
              <a:rPr lang="zh-CN" altLang="en-US" sz="2400">
                <a:solidFill>
                  <a:srgbClr val="FF0000"/>
                </a:solidFill>
                <a:ea typeface="华文细黑" pitchFamily="2" charset="-122"/>
              </a:rPr>
              <a:t>正确编程：</a:t>
            </a:r>
          </a:p>
          <a:p>
            <a:r>
              <a:rPr lang="en-US" altLang="zh-CN" sz="2800">
                <a:solidFill>
                  <a:srgbClr val="990000"/>
                </a:solidFill>
                <a:ea typeface="华文细黑" pitchFamily="2" charset="-122"/>
              </a:rPr>
              <a:t>main()</a:t>
            </a:r>
          </a:p>
          <a:p>
            <a:r>
              <a:rPr lang="en-US" altLang="zh-CN" sz="2800">
                <a:solidFill>
                  <a:srgbClr val="990000"/>
                </a:solidFill>
                <a:ea typeface="华文细黑" pitchFamily="2" charset="-122"/>
              </a:rPr>
              <a:t>{   </a:t>
            </a:r>
          </a:p>
          <a:p>
            <a:r>
              <a:rPr lang="en-US" altLang="zh-CN" sz="2800">
                <a:solidFill>
                  <a:srgbClr val="990000"/>
                </a:solidFill>
                <a:ea typeface="华文细黑" pitchFamily="2" charset="-122"/>
              </a:rPr>
              <a:t>      struct</a:t>
            </a:r>
          </a:p>
          <a:p>
            <a:r>
              <a:rPr lang="en-US" altLang="zh-CN" sz="2800">
                <a:solidFill>
                  <a:srgbClr val="990000"/>
                </a:solidFill>
                <a:ea typeface="华文细黑" pitchFamily="2" charset="-122"/>
              </a:rPr>
              <a:t>      {    char name[15];</a:t>
            </a:r>
          </a:p>
          <a:p>
            <a:r>
              <a:rPr lang="en-US" altLang="zh-CN" sz="2800">
                <a:solidFill>
                  <a:srgbClr val="990000"/>
                </a:solidFill>
                <a:ea typeface="华文细黑" pitchFamily="2" charset="-122"/>
              </a:rPr>
              <a:t>           char class[12];</a:t>
            </a:r>
          </a:p>
          <a:p>
            <a:r>
              <a:rPr lang="en-US" altLang="zh-CN" sz="2800">
                <a:solidFill>
                  <a:srgbClr val="990000"/>
                </a:solidFill>
                <a:ea typeface="华文细黑" pitchFamily="2" charset="-122"/>
              </a:rPr>
              <a:t>           long num;</a:t>
            </a:r>
          </a:p>
          <a:p>
            <a:r>
              <a:rPr lang="en-US" altLang="zh-CN" sz="2800">
                <a:solidFill>
                  <a:srgbClr val="990000"/>
                </a:solidFill>
                <a:ea typeface="华文细黑" pitchFamily="2" charset="-122"/>
              </a:rPr>
              <a:t>       } stu;</a:t>
            </a:r>
          </a:p>
          <a:p>
            <a:r>
              <a:rPr lang="en-US" altLang="zh-CN" sz="2800">
                <a:solidFill>
                  <a:srgbClr val="990000"/>
                </a:solidFill>
                <a:ea typeface="华文细黑" pitchFamily="2" charset="-122"/>
              </a:rPr>
              <a:t>       scanf("%s",stu.name);</a:t>
            </a:r>
          </a:p>
          <a:p>
            <a:r>
              <a:rPr lang="en-US" altLang="zh-CN" sz="2800">
                <a:solidFill>
                  <a:srgbClr val="990000"/>
                </a:solidFill>
                <a:ea typeface="华文细黑" pitchFamily="2" charset="-122"/>
              </a:rPr>
              <a:t>       scanf("%s",stu.class);</a:t>
            </a:r>
          </a:p>
          <a:p>
            <a:r>
              <a:rPr lang="en-US" altLang="zh-CN" sz="2800">
                <a:solidFill>
                  <a:srgbClr val="990000"/>
                </a:solidFill>
                <a:ea typeface="华文细黑" pitchFamily="2" charset="-122"/>
              </a:rPr>
              <a:t>       scanf("%ld",&amp;stu.num);</a:t>
            </a:r>
          </a:p>
          <a:p>
            <a:r>
              <a:rPr lang="en-US" altLang="zh-CN" sz="2800">
                <a:solidFill>
                  <a:srgbClr val="990000"/>
                </a:solidFill>
                <a:ea typeface="华文细黑" pitchFamily="2" charset="-122"/>
              </a:rPr>
              <a:t>       printf("%s,%s,%ld\n",stu.name,stu.class,stu.num);</a:t>
            </a:r>
          </a:p>
          <a:p>
            <a:r>
              <a:rPr lang="en-US" altLang="zh-CN" sz="2800">
                <a:solidFill>
                  <a:srgbClr val="990000"/>
                </a:solidFill>
                <a:ea typeface="华文细黑" pitchFamily="2" charset="-122"/>
              </a:rPr>
              <a:t>}</a:t>
            </a:r>
          </a:p>
        </p:txBody>
      </p:sp>
      <p:sp>
        <p:nvSpPr>
          <p:cNvPr id="32773" name="Text Box 5"/>
          <p:cNvSpPr txBox="1">
            <a:spLocks noChangeArrowheads="1"/>
          </p:cNvSpPr>
          <p:nvPr/>
        </p:nvSpPr>
        <p:spPr bwMode="auto">
          <a:xfrm>
            <a:off x="4716463" y="3644900"/>
            <a:ext cx="4191000" cy="1562100"/>
          </a:xfrm>
          <a:prstGeom prst="rect">
            <a:avLst/>
          </a:prstGeom>
          <a:solidFill>
            <a:srgbClr val="CCFFCC"/>
          </a:solidFill>
          <a:ln w="9525">
            <a:solidFill>
              <a:srgbClr val="FF6600"/>
            </a:solidFill>
            <a:miter lim="800000"/>
            <a:headEnd/>
            <a:tailEnd/>
          </a:ln>
        </p:spPr>
        <p:txBody>
          <a:bodyPr wrap="none">
            <a:spAutoFit/>
          </a:bodyPr>
          <a:lstStyle/>
          <a:p>
            <a:r>
              <a:rPr lang="zh-CN" altLang="en-US" sz="2400">
                <a:solidFill>
                  <a:schemeClr val="bg2"/>
                </a:solidFill>
                <a:ea typeface="华文细黑" pitchFamily="2" charset="-122"/>
              </a:rPr>
              <a:t>亦可用以下赋值语句：</a:t>
            </a:r>
          </a:p>
          <a:p>
            <a:r>
              <a:rPr lang="en-US" altLang="zh-CN" sz="2400">
                <a:solidFill>
                  <a:schemeClr val="bg2"/>
                </a:solidFill>
                <a:ea typeface="华文细黑" pitchFamily="2" charset="-122"/>
              </a:rPr>
              <a:t>strcpy(stu.name,”wenli”);   </a:t>
            </a:r>
          </a:p>
          <a:p>
            <a:r>
              <a:rPr lang="en-US" altLang="zh-CN" sz="2400">
                <a:solidFill>
                  <a:schemeClr val="bg2"/>
                </a:solidFill>
                <a:ea typeface="华文细黑" pitchFamily="2" charset="-122"/>
              </a:rPr>
              <a:t>strcpy(stu.class, “Computer”);</a:t>
            </a:r>
          </a:p>
          <a:p>
            <a:r>
              <a:rPr lang="en-US" altLang="zh-CN" sz="2400">
                <a:solidFill>
                  <a:schemeClr val="bg2"/>
                </a:solidFill>
                <a:ea typeface="华文细黑" pitchFamily="2" charset="-122"/>
              </a:rPr>
              <a:t>stu.num=200113;</a:t>
            </a:r>
          </a:p>
        </p:txBody>
      </p:sp>
      <p:pic>
        <p:nvPicPr>
          <p:cNvPr id="32776" name="Picture 8" descr="002"/>
          <p:cNvPicPr>
            <a:picLocks noChangeAspect="1" noChangeArrowheads="1" noCrop="1"/>
          </p:cNvPicPr>
          <p:nvPr/>
        </p:nvPicPr>
        <p:blipFill>
          <a:blip r:embed="rId2"/>
          <a:srcRect/>
          <a:stretch>
            <a:fillRect/>
          </a:stretch>
        </p:blipFill>
        <p:spPr bwMode="auto">
          <a:xfrm>
            <a:off x="5003800" y="2205038"/>
            <a:ext cx="593725" cy="1185862"/>
          </a:xfrm>
          <a:prstGeom prst="rect">
            <a:avLst/>
          </a:prstGeom>
          <a:noFill/>
          <a:ln w="9525">
            <a:noFill/>
            <a:miter lim="800000"/>
            <a:headEnd/>
            <a:tailEnd/>
          </a:ln>
        </p:spPr>
      </p:pic>
      <p:pic>
        <p:nvPicPr>
          <p:cNvPr id="32777" name="Picture 9" descr="RX_008"/>
          <p:cNvPicPr>
            <a:picLocks noChangeAspect="1" noChangeArrowheads="1" noCrop="1"/>
          </p:cNvPicPr>
          <p:nvPr/>
        </p:nvPicPr>
        <p:blipFill>
          <a:blip r:embed="rId3"/>
          <a:srcRect/>
          <a:stretch>
            <a:fillRect/>
          </a:stretch>
        </p:blipFill>
        <p:spPr bwMode="auto">
          <a:xfrm>
            <a:off x="7740650" y="2349500"/>
            <a:ext cx="473075" cy="1081088"/>
          </a:xfrm>
          <a:prstGeom prst="rect">
            <a:avLst/>
          </a:prstGeom>
          <a:noFill/>
          <a:ln w="9525">
            <a:noFill/>
            <a:miter lim="800000"/>
            <a:headEnd/>
            <a:tailEnd/>
          </a:ln>
        </p:spPr>
      </p:pic>
      <p:sp>
        <p:nvSpPr>
          <p:cNvPr id="32778" name="AutoShape 10"/>
          <p:cNvSpPr>
            <a:spLocks noChangeArrowheads="1"/>
          </p:cNvSpPr>
          <p:nvPr/>
        </p:nvSpPr>
        <p:spPr bwMode="auto">
          <a:xfrm>
            <a:off x="3203575" y="908050"/>
            <a:ext cx="1873250" cy="1081088"/>
          </a:xfrm>
          <a:prstGeom prst="cloudCallout">
            <a:avLst>
              <a:gd name="adj1" fmla="val 54407"/>
              <a:gd name="adj2" fmla="val 80250"/>
            </a:avLst>
          </a:prstGeom>
          <a:solidFill>
            <a:srgbClr val="FF99CC"/>
          </a:solidFill>
          <a:ln w="9525">
            <a:solidFill>
              <a:schemeClr val="tx1"/>
            </a:solidFill>
            <a:round/>
            <a:headEnd/>
            <a:tailEnd/>
          </a:ln>
        </p:spPr>
        <p:txBody>
          <a:bodyPr/>
          <a:lstStyle/>
          <a:p>
            <a:pPr algn="ctr"/>
            <a:r>
              <a:rPr lang="zh-CN" altLang="en-US" sz="2400">
                <a:solidFill>
                  <a:schemeClr val="bg2"/>
                </a:solidFill>
                <a:ea typeface="华文细黑" pitchFamily="2" charset="-122"/>
              </a:rPr>
              <a:t>为什么啊？</a:t>
            </a:r>
          </a:p>
        </p:txBody>
      </p:sp>
      <p:sp>
        <p:nvSpPr>
          <p:cNvPr id="32779" name="AutoShape 11"/>
          <p:cNvSpPr>
            <a:spLocks noChangeArrowheads="1"/>
          </p:cNvSpPr>
          <p:nvPr/>
        </p:nvSpPr>
        <p:spPr bwMode="auto">
          <a:xfrm>
            <a:off x="5508625" y="620713"/>
            <a:ext cx="3095625" cy="1439862"/>
          </a:xfrm>
          <a:prstGeom prst="cloudCallout">
            <a:avLst>
              <a:gd name="adj1" fmla="val 25231"/>
              <a:gd name="adj2" fmla="val 66319"/>
            </a:avLst>
          </a:prstGeom>
          <a:solidFill>
            <a:srgbClr val="FFCC99"/>
          </a:solidFill>
          <a:ln w="9525">
            <a:solidFill>
              <a:schemeClr val="tx1"/>
            </a:solidFill>
            <a:round/>
            <a:headEnd/>
            <a:tailEnd/>
          </a:ln>
        </p:spPr>
        <p:txBody>
          <a:bodyPr rIns="0"/>
          <a:lstStyle/>
          <a:p>
            <a:r>
              <a:rPr lang="zh-CN" altLang="en-US" sz="2000">
                <a:solidFill>
                  <a:schemeClr val="bg2"/>
                </a:solidFill>
                <a:ea typeface="华文细黑" pitchFamily="2" charset="-122"/>
              </a:rPr>
              <a:t>但是如果改为</a:t>
            </a:r>
            <a:r>
              <a:rPr lang="en-US" altLang="zh-CN" sz="2000">
                <a:solidFill>
                  <a:schemeClr val="bg2"/>
                </a:solidFill>
                <a:ea typeface="华文细黑" pitchFamily="2" charset="-122"/>
              </a:rPr>
              <a:t>stu.name=”wenli”</a:t>
            </a:r>
            <a:r>
              <a:rPr lang="zh-CN" altLang="en-US" sz="2000">
                <a:solidFill>
                  <a:schemeClr val="bg2"/>
                </a:solidFill>
                <a:ea typeface="华文细黑" pitchFamily="2" charset="-122"/>
              </a:rPr>
              <a:t>是错误的。</a:t>
            </a:r>
            <a:r>
              <a:rPr lang="zh-CN" altLang="en-US">
                <a:solidFill>
                  <a:schemeClr val="bg2"/>
                </a:solidFill>
                <a:ea typeface="华文细黑"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linds(horizontal)">
                                      <p:cBhvr>
                                        <p:cTn id="7" dur="500"/>
                                        <p:tgtEl>
                                          <p:spTgt spid="327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6"/>
                                        </p:tgtEl>
                                        <p:attrNameLst>
                                          <p:attrName>style.visibility</p:attrName>
                                        </p:attrNameLst>
                                      </p:cBhvr>
                                      <p:to>
                                        <p:strVal val="visible"/>
                                      </p:to>
                                    </p:set>
                                    <p:animEffect transition="in" filter="blinds(horizontal)">
                                      <p:cBhvr>
                                        <p:cTn id="12" dur="500"/>
                                        <p:tgtEl>
                                          <p:spTgt spid="32776"/>
                                        </p:tgtEl>
                                      </p:cBhvr>
                                    </p:animEffect>
                                  </p:childTnLst>
                                </p:cTn>
                              </p:par>
                              <p:par>
                                <p:cTn id="13" presetID="3" presetClass="entr" presetSubtype="10" fill="hold" nodeType="withEffect">
                                  <p:stCondLst>
                                    <p:cond delay="0"/>
                                  </p:stCondLst>
                                  <p:childTnLst>
                                    <p:set>
                                      <p:cBhvr>
                                        <p:cTn id="14" dur="1" fill="hold">
                                          <p:stCondLst>
                                            <p:cond delay="0"/>
                                          </p:stCondLst>
                                        </p:cTn>
                                        <p:tgtEl>
                                          <p:spTgt spid="32777"/>
                                        </p:tgtEl>
                                        <p:attrNameLst>
                                          <p:attrName>style.visibility</p:attrName>
                                        </p:attrNameLst>
                                      </p:cBhvr>
                                      <p:to>
                                        <p:strVal val="visible"/>
                                      </p:to>
                                    </p:set>
                                    <p:animEffect transition="in" filter="blinds(horizontal)">
                                      <p:cBhvr>
                                        <p:cTn id="15" dur="500"/>
                                        <p:tgtEl>
                                          <p:spTgt spid="32777"/>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32779"/>
                                        </p:tgtEl>
                                        <p:attrNameLst>
                                          <p:attrName>style.visibility</p:attrName>
                                        </p:attrNameLst>
                                      </p:cBhvr>
                                      <p:to>
                                        <p:strVal val="visible"/>
                                      </p:to>
                                    </p:set>
                                    <p:animEffect transition="in" filter="blinds(horizontal)">
                                      <p:cBhvr>
                                        <p:cTn id="19" dur="500"/>
                                        <p:tgtEl>
                                          <p:spTgt spid="3277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2778"/>
                                        </p:tgtEl>
                                        <p:attrNameLst>
                                          <p:attrName>style.visibility</p:attrName>
                                        </p:attrNameLst>
                                      </p:cBhvr>
                                      <p:to>
                                        <p:strVal val="visible"/>
                                      </p:to>
                                    </p:set>
                                    <p:animEffect transition="in" filter="blinds(horizontal)">
                                      <p:cBhvr>
                                        <p:cTn id="24"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78" grpId="0" animBg="1"/>
      <p:bldP spid="32779" grpId="0" animBg="1"/>
    </p:bld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ltLang="zh-CN" sz="3600" smtClean="0">
                <a:solidFill>
                  <a:srgbClr val="99FF33"/>
                </a:solidFill>
                <a:ea typeface="华文细黑" pitchFamily="2" charset="-122"/>
              </a:rPr>
              <a:t>4</a:t>
            </a:r>
            <a:r>
              <a:rPr lang="zh-CN" altLang="en-US" sz="3600" smtClean="0">
                <a:solidFill>
                  <a:srgbClr val="99FF33"/>
                </a:solidFill>
                <a:ea typeface="华文细黑" pitchFamily="2" charset="-122"/>
              </a:rPr>
              <a:t>、结构体变量的引用</a:t>
            </a:r>
            <a:r>
              <a:rPr lang="zh-CN" altLang="en-US" smtClean="0"/>
              <a:t> </a:t>
            </a:r>
          </a:p>
        </p:txBody>
      </p:sp>
      <p:sp>
        <p:nvSpPr>
          <p:cNvPr id="33795" name="Rectangle 3"/>
          <p:cNvSpPr>
            <a:spLocks noGrp="1" noChangeArrowheads="1"/>
          </p:cNvSpPr>
          <p:nvPr>
            <p:ph type="body" idx="1"/>
          </p:nvPr>
        </p:nvSpPr>
        <p:spPr>
          <a:xfrm>
            <a:off x="457200" y="1447800"/>
            <a:ext cx="8229600" cy="4533900"/>
          </a:xfrm>
        </p:spPr>
        <p:txBody>
          <a:bodyPr/>
          <a:lstStyle/>
          <a:p>
            <a:pPr eaLnBrk="1" hangingPunct="1">
              <a:defRPr/>
            </a:pPr>
            <a:r>
              <a:rPr lang="en-US" altLang="zh-CN" smtClean="0"/>
              <a:t> </a:t>
            </a:r>
            <a:r>
              <a:rPr lang="zh-CN" altLang="en-US" sz="2800" smtClean="0">
                <a:ea typeface="华文细黑" pitchFamily="2" charset="-122"/>
              </a:rPr>
              <a:t>只能引用其成员变量</a:t>
            </a:r>
          </a:p>
          <a:p>
            <a:pPr eaLnBrk="1" hangingPunct="1">
              <a:buFont typeface="Wingdings" pitchFamily="2" charset="2"/>
              <a:buNone/>
              <a:defRPr/>
            </a:pPr>
            <a:r>
              <a:rPr lang="zh-CN" altLang="en-US" sz="2800" smtClean="0">
                <a:ea typeface="华文细黑" pitchFamily="2" charset="-122"/>
              </a:rPr>
              <a:t>     用圆点（成员运算符）</a:t>
            </a:r>
            <a:r>
              <a:rPr lang="en-US" altLang="zh-CN" sz="2800" smtClean="0">
                <a:ea typeface="华文细黑" pitchFamily="2" charset="-122"/>
              </a:rPr>
              <a:t>——</a:t>
            </a:r>
            <a:r>
              <a:rPr lang="zh-CN" altLang="en-US" sz="2800" smtClean="0">
                <a:ea typeface="华文细黑" pitchFamily="2" charset="-122"/>
              </a:rPr>
              <a:t>优先级最高</a:t>
            </a:r>
          </a:p>
          <a:p>
            <a:pPr eaLnBrk="1" hangingPunct="1">
              <a:buFont typeface="Wingdings" pitchFamily="2" charset="2"/>
              <a:buNone/>
              <a:defRPr/>
            </a:pPr>
            <a:r>
              <a:rPr lang="zh-CN" altLang="en-US" sz="2800" smtClean="0">
                <a:ea typeface="华文细黑" pitchFamily="2" charset="-122"/>
              </a:rPr>
              <a:t>         如  </a:t>
            </a:r>
            <a:r>
              <a:rPr lang="en-US" altLang="zh-CN" sz="2800" smtClean="0">
                <a:ea typeface="华文细黑" pitchFamily="2" charset="-122"/>
              </a:rPr>
              <a:t>val1.no++      </a:t>
            </a:r>
          </a:p>
          <a:p>
            <a:pPr eaLnBrk="1" hangingPunct="1">
              <a:buFont typeface="Wingdings" pitchFamily="2" charset="2"/>
              <a:buNone/>
              <a:defRPr/>
            </a:pPr>
            <a:r>
              <a:rPr lang="en-US" altLang="zh-CN" sz="2800" smtClean="0">
                <a:ea typeface="华文细黑" pitchFamily="2" charset="-122"/>
              </a:rPr>
              <a:t>               sum=val1.com.real+val1.com.image</a:t>
            </a:r>
          </a:p>
          <a:p>
            <a:pPr eaLnBrk="1" hangingPunct="1">
              <a:defRPr/>
            </a:pPr>
            <a:r>
              <a:rPr lang="zh-CN" altLang="en-US" sz="2800" smtClean="0">
                <a:ea typeface="华文细黑" pitchFamily="2" charset="-122"/>
              </a:rPr>
              <a:t>可以将成员变量按普通变量运算方式处理，包括取地址：</a:t>
            </a:r>
          </a:p>
          <a:p>
            <a:pPr eaLnBrk="1" hangingPunct="1">
              <a:buFont typeface="Wingdings" pitchFamily="2" charset="2"/>
              <a:buNone/>
              <a:defRPr/>
            </a:pPr>
            <a:r>
              <a:rPr lang="zh-CN" altLang="en-US" sz="2800" smtClean="0">
                <a:ea typeface="华文细黑" pitchFamily="2" charset="-122"/>
              </a:rPr>
              <a:t>      </a:t>
            </a:r>
            <a:r>
              <a:rPr lang="en-US" altLang="zh-CN" sz="2800" smtClean="0">
                <a:ea typeface="华文细黑" pitchFamily="2" charset="-122"/>
              </a:rPr>
              <a:t>&amp;val1 </a:t>
            </a:r>
            <a:r>
              <a:rPr lang="zh-CN" altLang="en-US" sz="2800" smtClean="0">
                <a:ea typeface="华文细黑" pitchFamily="2" charset="-122"/>
              </a:rPr>
              <a:t>（函数间传递用）   </a:t>
            </a:r>
            <a:r>
              <a:rPr lang="en-US" altLang="zh-CN" sz="2800" smtClean="0">
                <a:ea typeface="华文细黑" pitchFamily="2" charset="-122"/>
              </a:rPr>
              <a:t>&amp;val1.no</a:t>
            </a:r>
          </a:p>
          <a:p>
            <a:pPr eaLnBrk="1" hangingPunct="1">
              <a:defRPr/>
            </a:pPr>
            <a:r>
              <a:rPr lang="zh-CN" altLang="en-US" sz="2800" smtClean="0">
                <a:ea typeface="华文细黑" pitchFamily="2" charset="-122"/>
              </a:rPr>
              <a:t>对多级结构体，只能对最低级的成员进行赋值、存取及运算处理。</a:t>
            </a:r>
          </a:p>
        </p:txBody>
      </p:sp>
    </p:spTree>
  </p:cSld>
  <p:clrMapOvr>
    <a:masterClrMapping/>
  </p:clrMapOvr>
  <p:transition>
    <p:blinds dir="vert"/>
  </p:transition>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zh-CN" altLang="en-US" smtClean="0"/>
              <a:t>示例</a:t>
            </a:r>
          </a:p>
        </p:txBody>
      </p:sp>
      <p:sp>
        <p:nvSpPr>
          <p:cNvPr id="35843" name="Rectangle 3"/>
          <p:cNvSpPr>
            <a:spLocks noGrp="1" noChangeArrowheads="1"/>
          </p:cNvSpPr>
          <p:nvPr>
            <p:ph type="body" idx="1"/>
          </p:nvPr>
        </p:nvSpPr>
        <p:spPr>
          <a:solidFill>
            <a:srgbClr val="993366"/>
          </a:solidFill>
          <a:ln w="25400">
            <a:solidFill>
              <a:srgbClr val="FFCC00"/>
            </a:solidFill>
          </a:ln>
        </p:spPr>
        <p:txBody>
          <a:bodyPr/>
          <a:lstStyle/>
          <a:p>
            <a:pPr algn="just" eaLnBrk="1" hangingPunct="1">
              <a:defRPr/>
            </a:pPr>
            <a:r>
              <a:rPr lang="zh-CN" altLang="en-US" smtClean="0">
                <a:ea typeface="华文细黑" pitchFamily="2" charset="-122"/>
              </a:rPr>
              <a:t>以下函数</a:t>
            </a:r>
            <a:r>
              <a:rPr lang="en-US" altLang="zh-CN" smtClean="0">
                <a:ea typeface="华文细黑" pitchFamily="2" charset="-122"/>
              </a:rPr>
              <a:t>getdays( )</a:t>
            </a:r>
            <a:r>
              <a:rPr lang="zh-CN" altLang="en-US" smtClean="0">
                <a:ea typeface="华文细黑" pitchFamily="2" charset="-122"/>
              </a:rPr>
              <a:t>计算某年某月某日是该年的第几天。如</a:t>
            </a:r>
            <a:r>
              <a:rPr lang="en-US" altLang="zh-CN" smtClean="0">
                <a:ea typeface="华文细黑" pitchFamily="2" charset="-122"/>
              </a:rPr>
              <a:t>2001</a:t>
            </a:r>
            <a:r>
              <a:rPr lang="zh-CN" altLang="en-US" smtClean="0">
                <a:ea typeface="华文细黑" pitchFamily="2" charset="-122"/>
              </a:rPr>
              <a:t>年</a:t>
            </a:r>
            <a:r>
              <a:rPr lang="en-US" altLang="zh-CN" smtClean="0">
                <a:ea typeface="华文细黑" pitchFamily="2" charset="-122"/>
              </a:rPr>
              <a:t>2</a:t>
            </a:r>
            <a:r>
              <a:rPr lang="zh-CN" altLang="en-US" smtClean="0">
                <a:ea typeface="华文细黑" pitchFamily="2" charset="-122"/>
              </a:rPr>
              <a:t>月</a:t>
            </a:r>
            <a:r>
              <a:rPr lang="en-US" altLang="zh-CN" smtClean="0">
                <a:ea typeface="华文细黑" pitchFamily="2" charset="-122"/>
              </a:rPr>
              <a:t>5</a:t>
            </a:r>
            <a:r>
              <a:rPr lang="zh-CN" altLang="en-US" smtClean="0">
                <a:ea typeface="华文细黑" pitchFamily="2" charset="-122"/>
              </a:rPr>
              <a:t>日是该年的第</a:t>
            </a:r>
            <a:r>
              <a:rPr lang="en-US" altLang="zh-CN" smtClean="0">
                <a:ea typeface="华文细黑" pitchFamily="2" charset="-122"/>
              </a:rPr>
              <a:t>36</a:t>
            </a:r>
            <a:r>
              <a:rPr lang="zh-CN" altLang="en-US" smtClean="0">
                <a:ea typeface="华文细黑" pitchFamily="2" charset="-122"/>
              </a:rPr>
              <a:t>天。闰年的二月有</a:t>
            </a:r>
            <a:r>
              <a:rPr lang="en-US" altLang="zh-CN" smtClean="0">
                <a:ea typeface="华文细黑" pitchFamily="2" charset="-122"/>
              </a:rPr>
              <a:t>29</a:t>
            </a:r>
            <a:r>
              <a:rPr lang="zh-CN" altLang="en-US" smtClean="0">
                <a:ea typeface="华文细黑" pitchFamily="2" charset="-122"/>
              </a:rPr>
              <a:t>天，表达式“</a:t>
            </a:r>
            <a:r>
              <a:rPr lang="en-US" altLang="zh-CN" smtClean="0">
                <a:ea typeface="华文细黑" pitchFamily="2" charset="-122"/>
              </a:rPr>
              <a:t>(year%4==0&amp;&amp;year%100!=0)||(year%400)==0”</a:t>
            </a:r>
            <a:r>
              <a:rPr lang="zh-CN" altLang="en-US" smtClean="0">
                <a:ea typeface="华文细黑" pitchFamily="2" charset="-122"/>
              </a:rPr>
              <a:t>值为真，即为闰年，其中</a:t>
            </a:r>
            <a:r>
              <a:rPr lang="en-US" altLang="zh-CN" smtClean="0">
                <a:ea typeface="华文细黑" pitchFamily="2" charset="-122"/>
              </a:rPr>
              <a:t>year</a:t>
            </a:r>
            <a:r>
              <a:rPr lang="zh-CN" altLang="en-US" smtClean="0">
                <a:ea typeface="华文细黑" pitchFamily="2" charset="-122"/>
              </a:rPr>
              <a:t>表示年号。</a:t>
            </a:r>
          </a:p>
          <a:p>
            <a:pPr eaLnBrk="1" hangingPunct="1">
              <a:buFont typeface="Wingdings" pitchFamily="2" charset="2"/>
              <a:buNone/>
              <a:defRPr/>
            </a:pPr>
            <a:endParaRPr lang="en-US" altLang="zh-CN" smtClean="0">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7813"/>
            <a:ext cx="8229600" cy="412750"/>
          </a:xfrm>
        </p:spPr>
        <p:txBody>
          <a:bodyPr>
            <a:normAutofit fontScale="90000"/>
          </a:bodyPr>
          <a:lstStyle/>
          <a:p>
            <a:pPr eaLnBrk="1" hangingPunct="1">
              <a:defRPr/>
            </a:pPr>
            <a:r>
              <a:rPr lang="zh-CN" altLang="en-US" smtClean="0"/>
              <a:t>示例</a:t>
            </a:r>
          </a:p>
        </p:txBody>
      </p:sp>
      <p:sp>
        <p:nvSpPr>
          <p:cNvPr id="26627" name="Text Box 4"/>
          <p:cNvSpPr txBox="1">
            <a:spLocks noChangeArrowheads="1"/>
          </p:cNvSpPr>
          <p:nvPr/>
        </p:nvSpPr>
        <p:spPr bwMode="auto">
          <a:xfrm>
            <a:off x="152400" y="114300"/>
            <a:ext cx="8855075" cy="6515100"/>
          </a:xfrm>
          <a:prstGeom prst="rect">
            <a:avLst/>
          </a:prstGeom>
          <a:solidFill>
            <a:srgbClr val="993366"/>
          </a:solidFill>
          <a:ln w="9525">
            <a:solidFill>
              <a:srgbClr val="FFFF00"/>
            </a:solidFill>
            <a:miter lim="800000"/>
            <a:headEnd/>
            <a:tailEnd/>
          </a:ln>
        </p:spPr>
        <p:txBody>
          <a:bodyPr>
            <a:spAutoFit/>
          </a:bodyPr>
          <a:lstStyle/>
          <a:p>
            <a:pPr marL="388938" indent="-388938"/>
            <a:r>
              <a:rPr lang="en-US" altLang="zh-CN" sz="2100">
                <a:ea typeface="华文细黑" pitchFamily="2" charset="-122"/>
              </a:rPr>
              <a:t>#include "stdio.h"</a:t>
            </a:r>
          </a:p>
          <a:p>
            <a:pPr marL="388938" indent="-388938"/>
            <a:r>
              <a:rPr lang="en-US" altLang="zh-CN" sz="2100">
                <a:ea typeface="华文细黑" pitchFamily="2" charset="-122"/>
              </a:rPr>
              <a:t>struct datetp</a:t>
            </a:r>
          </a:p>
          <a:p>
            <a:pPr marL="388938" indent="-388938"/>
            <a:r>
              <a:rPr lang="en-US" altLang="zh-CN" sz="2100">
                <a:ea typeface="华文细黑" pitchFamily="2" charset="-122"/>
              </a:rPr>
              <a:t>{   unsigned year,month,day;</a:t>
            </a:r>
          </a:p>
          <a:p>
            <a:pPr marL="388938" indent="-388938"/>
            <a:r>
              <a:rPr lang="en-US" altLang="zh-CN" sz="2100">
                <a:ea typeface="华文细黑" pitchFamily="2" charset="-122"/>
              </a:rPr>
              <a:t>};</a:t>
            </a:r>
          </a:p>
          <a:p>
            <a:pPr marL="388938" indent="-388938"/>
            <a:r>
              <a:rPr lang="en-US" altLang="zh-CN" sz="2100">
                <a:ea typeface="华文细黑" pitchFamily="2" charset="-122"/>
              </a:rPr>
              <a:t>unsigned months[ ]={0,31,28,31,30,31,30,31,31,30,31,30,31};</a:t>
            </a:r>
          </a:p>
          <a:p>
            <a:pPr marL="388938" indent="-388938"/>
            <a:r>
              <a:rPr lang="en-US" altLang="zh-CN" sz="2100">
                <a:ea typeface="华文细黑" pitchFamily="2" charset="-122"/>
              </a:rPr>
              <a:t>main()</a:t>
            </a:r>
          </a:p>
          <a:p>
            <a:pPr marL="388938" indent="-388938"/>
            <a:r>
              <a:rPr lang="en-US" altLang="zh-CN" sz="2100">
                <a:ea typeface="华文细黑" pitchFamily="2" charset="-122"/>
              </a:rPr>
              <a:t>{    struct datetp d;</a:t>
            </a:r>
          </a:p>
          <a:p>
            <a:pPr marL="388938" indent="-388938"/>
            <a:r>
              <a:rPr lang="en-US" altLang="zh-CN" sz="2100">
                <a:ea typeface="华文细黑" pitchFamily="2" charset="-122"/>
              </a:rPr>
              <a:t>     printf("</a:t>
            </a:r>
            <a:r>
              <a:rPr lang="zh-CN" altLang="en-US" sz="2100">
                <a:ea typeface="华文细黑" pitchFamily="2" charset="-122"/>
              </a:rPr>
              <a:t>请输入年 月 日</a:t>
            </a:r>
            <a:r>
              <a:rPr lang="en-US" altLang="zh-CN" sz="2100">
                <a:ea typeface="华文细黑" pitchFamily="2" charset="-122"/>
              </a:rPr>
              <a:t>:");</a:t>
            </a:r>
          </a:p>
          <a:p>
            <a:pPr marL="388938" indent="-388938"/>
            <a:r>
              <a:rPr lang="en-US" altLang="zh-CN" sz="2100">
                <a:ea typeface="华文细黑" pitchFamily="2" charset="-122"/>
              </a:rPr>
              <a:t>     scanf("%u%u%u",&amp;d.year,&amp;d.month,【1】);</a:t>
            </a:r>
          </a:p>
          <a:p>
            <a:pPr marL="388938" indent="-388938"/>
            <a:r>
              <a:rPr lang="en-US" altLang="zh-CN" sz="2100">
                <a:ea typeface="华文细黑" pitchFamily="2" charset="-122"/>
              </a:rPr>
              <a:t>     if ((d.year%4==0&amp;&amp;d.year%100!=0)||(d.year%400)==0) months[2]=29;</a:t>
            </a:r>
          </a:p>
          <a:p>
            <a:pPr marL="388938" indent="-388938"/>
            <a:r>
              <a:rPr lang="en-US" altLang="zh-CN" sz="2100">
                <a:ea typeface="华文细黑" pitchFamily="2" charset="-122"/>
              </a:rPr>
              <a:t>     printf("%d</a:t>
            </a:r>
            <a:r>
              <a:rPr lang="zh-CN" altLang="en-US" sz="2100">
                <a:ea typeface="华文细黑" pitchFamily="2" charset="-122"/>
              </a:rPr>
              <a:t>年</a:t>
            </a:r>
            <a:r>
              <a:rPr lang="en-US" altLang="zh-CN" sz="2100">
                <a:ea typeface="华文细黑" pitchFamily="2" charset="-122"/>
              </a:rPr>
              <a:t>%d</a:t>
            </a:r>
            <a:r>
              <a:rPr lang="zh-CN" altLang="en-US" sz="2100">
                <a:ea typeface="华文细黑" pitchFamily="2" charset="-122"/>
              </a:rPr>
              <a:t>月</a:t>
            </a:r>
            <a:r>
              <a:rPr lang="en-US" altLang="zh-CN" sz="2100">
                <a:ea typeface="华文细黑" pitchFamily="2" charset="-122"/>
              </a:rPr>
              <a:t>%d</a:t>
            </a:r>
            <a:r>
              <a:rPr lang="zh-CN" altLang="en-US" sz="2100">
                <a:ea typeface="华文细黑" pitchFamily="2" charset="-122"/>
              </a:rPr>
              <a:t>日是该年的第</a:t>
            </a:r>
            <a:r>
              <a:rPr lang="en-US" altLang="zh-CN" sz="2100">
                <a:ea typeface="华文细黑" pitchFamily="2" charset="-122"/>
              </a:rPr>
              <a:t>%d</a:t>
            </a:r>
            <a:r>
              <a:rPr lang="zh-CN" altLang="en-US" sz="2100">
                <a:ea typeface="华文细黑" pitchFamily="2" charset="-122"/>
              </a:rPr>
              <a:t>天。</a:t>
            </a:r>
            <a:r>
              <a:rPr lang="en-US" altLang="zh-CN" sz="2100">
                <a:ea typeface="华文细黑" pitchFamily="2" charset="-122"/>
              </a:rPr>
              <a:t>\n",  d.year,d.month, d.day, getdays(d));</a:t>
            </a:r>
          </a:p>
          <a:p>
            <a:pPr marL="388938" indent="-388938"/>
            <a:r>
              <a:rPr lang="en-US" altLang="zh-CN" sz="2100">
                <a:ea typeface="华文细黑" pitchFamily="2" charset="-122"/>
              </a:rPr>
              <a:t>}</a:t>
            </a:r>
          </a:p>
          <a:p>
            <a:pPr marL="388938" indent="-388938"/>
            <a:r>
              <a:rPr lang="en-US" altLang="zh-CN" sz="2100">
                <a:ea typeface="华文细黑" pitchFamily="2" charset="-122"/>
              </a:rPr>
              <a:t> getdays(【2】date)</a:t>
            </a:r>
          </a:p>
          <a:p>
            <a:pPr marL="388938" indent="-388938"/>
            <a:r>
              <a:rPr lang="en-US" altLang="zh-CN" sz="2100">
                <a:ea typeface="华文细黑" pitchFamily="2" charset="-122"/>
              </a:rPr>
              <a:t>{    unsigned days=0,i;</a:t>
            </a:r>
          </a:p>
          <a:p>
            <a:pPr marL="388938" indent="-388938"/>
            <a:r>
              <a:rPr lang="en-US" altLang="zh-CN" sz="2100">
                <a:ea typeface="华文细黑" pitchFamily="2" charset="-122"/>
              </a:rPr>
              <a:t>     for(i=1;i&lt;date.month;i++)</a:t>
            </a:r>
          </a:p>
          <a:p>
            <a:pPr marL="388938" indent="-388938"/>
            <a:r>
              <a:rPr lang="en-US" altLang="zh-CN" sz="2100">
                <a:ea typeface="华文细黑" pitchFamily="2" charset="-122"/>
              </a:rPr>
              <a:t>         days+=【3】;</a:t>
            </a:r>
          </a:p>
          <a:p>
            <a:pPr marL="388938" indent="-388938"/>
            <a:r>
              <a:rPr lang="en-US" altLang="zh-CN" sz="2100">
                <a:ea typeface="华文细黑" pitchFamily="2" charset="-122"/>
              </a:rPr>
              <a:t>     days+=date.day;</a:t>
            </a:r>
          </a:p>
          <a:p>
            <a:pPr marL="388938" indent="-388938"/>
            <a:r>
              <a:rPr lang="en-US" altLang="zh-CN" sz="2100">
                <a:ea typeface="华文细黑" pitchFamily="2" charset="-122"/>
              </a:rPr>
              <a:t>     return days;</a:t>
            </a:r>
          </a:p>
          <a:p>
            <a:pPr marL="388938" indent="-388938"/>
            <a:r>
              <a:rPr lang="en-US" altLang="zh-CN" sz="2100">
                <a:ea typeface="华文细黑" pitchFamily="2" charset="-122"/>
              </a:rPr>
              <a:t>}</a:t>
            </a:r>
          </a:p>
        </p:txBody>
      </p:sp>
      <p:sp>
        <p:nvSpPr>
          <p:cNvPr id="26629" name="Text Box 5"/>
          <p:cNvSpPr txBox="1">
            <a:spLocks noChangeArrowheads="1"/>
          </p:cNvSpPr>
          <p:nvPr/>
        </p:nvSpPr>
        <p:spPr bwMode="auto">
          <a:xfrm>
            <a:off x="4419600" y="4648200"/>
            <a:ext cx="3527425" cy="1096963"/>
          </a:xfrm>
          <a:prstGeom prst="rect">
            <a:avLst/>
          </a:prstGeom>
          <a:noFill/>
          <a:ln w="9525">
            <a:noFill/>
            <a:miter lim="800000"/>
            <a:headEnd/>
            <a:tailEnd/>
          </a:ln>
        </p:spPr>
        <p:txBody>
          <a:bodyPr wrap="none">
            <a:spAutoFit/>
          </a:bodyPr>
          <a:lstStyle/>
          <a:p>
            <a:r>
              <a:rPr lang="zh-CN" altLang="en-US" sz="2200">
                <a:solidFill>
                  <a:srgbClr val="FFFF66"/>
                </a:solidFill>
                <a:ea typeface="楷体_GB2312" pitchFamily="49" charset="-122"/>
              </a:rPr>
              <a:t>答案：</a:t>
            </a:r>
            <a:r>
              <a:rPr lang="en-US" altLang="zh-CN" sz="2200">
                <a:solidFill>
                  <a:srgbClr val="FFFF66"/>
                </a:solidFill>
                <a:ea typeface="楷体_GB2312" pitchFamily="49" charset="-122"/>
              </a:rPr>
              <a:t>【1】</a:t>
            </a:r>
            <a:r>
              <a:rPr lang="en-US" altLang="zh-CN" sz="2200">
                <a:solidFill>
                  <a:srgbClr val="FFFF66"/>
                </a:solidFill>
              </a:rPr>
              <a:t>&amp;d.day    </a:t>
            </a:r>
          </a:p>
          <a:p>
            <a:r>
              <a:rPr lang="en-US" altLang="zh-CN" sz="2200">
                <a:solidFill>
                  <a:srgbClr val="FFFF66"/>
                </a:solidFill>
              </a:rPr>
              <a:t>          </a:t>
            </a:r>
            <a:r>
              <a:rPr lang="en-US" altLang="zh-CN" sz="2200">
                <a:solidFill>
                  <a:srgbClr val="FFFF66"/>
                </a:solidFill>
                <a:latin typeface="宋体" pitchFamily="2" charset="-122"/>
              </a:rPr>
              <a:t>【</a:t>
            </a:r>
            <a:r>
              <a:rPr lang="en-US" altLang="zh-CN" sz="2200">
                <a:solidFill>
                  <a:srgbClr val="FFFF66"/>
                </a:solidFill>
              </a:rPr>
              <a:t>2</a:t>
            </a:r>
            <a:r>
              <a:rPr lang="en-US" altLang="zh-CN" sz="2200">
                <a:solidFill>
                  <a:srgbClr val="FFFF66"/>
                </a:solidFill>
                <a:latin typeface="宋体" pitchFamily="2" charset="-122"/>
              </a:rPr>
              <a:t>】</a:t>
            </a:r>
            <a:r>
              <a:rPr lang="en-US" altLang="zh-CN" sz="2200">
                <a:solidFill>
                  <a:srgbClr val="FFFF66"/>
                </a:solidFill>
              </a:rPr>
              <a:t>struct datetp    </a:t>
            </a:r>
          </a:p>
          <a:p>
            <a:r>
              <a:rPr lang="en-US" altLang="zh-CN" sz="2200">
                <a:solidFill>
                  <a:srgbClr val="FFFF66"/>
                </a:solidFill>
              </a:rPr>
              <a:t>          </a:t>
            </a:r>
            <a:r>
              <a:rPr lang="en-US" altLang="zh-CN" sz="2200">
                <a:solidFill>
                  <a:srgbClr val="FFFF66"/>
                </a:solidFill>
                <a:latin typeface="宋体" pitchFamily="2" charset="-122"/>
              </a:rPr>
              <a:t>【</a:t>
            </a:r>
            <a:r>
              <a:rPr lang="en-US" altLang="zh-CN" sz="2200">
                <a:solidFill>
                  <a:srgbClr val="FFFF66"/>
                </a:solidFill>
              </a:rPr>
              <a:t>3</a:t>
            </a:r>
            <a:r>
              <a:rPr lang="en-US" altLang="zh-CN" sz="2200">
                <a:solidFill>
                  <a:srgbClr val="FFFF66"/>
                </a:solidFill>
                <a:latin typeface="宋体" pitchFamily="2" charset="-122"/>
              </a:rPr>
              <a:t>】</a:t>
            </a:r>
            <a:r>
              <a:rPr lang="en-US" altLang="zh-CN" sz="2200">
                <a:solidFill>
                  <a:srgbClr val="FFFF66"/>
                </a:solidFill>
              </a:rPr>
              <a:t>months[i]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 calcmode="lin" valueType="num">
                                      <p:cBhvr additive="base">
                                        <p:cTn id="7" dur="500" fill="hold"/>
                                        <p:tgtEl>
                                          <p:spTgt spid="26629"/>
                                        </p:tgtEl>
                                        <p:attrNameLst>
                                          <p:attrName>ppt_x</p:attrName>
                                        </p:attrNameLst>
                                      </p:cBhvr>
                                      <p:tavLst>
                                        <p:tav tm="0">
                                          <p:val>
                                            <p:strVal val="1+#ppt_w/2"/>
                                          </p:val>
                                        </p:tav>
                                        <p:tav tm="100000">
                                          <p:val>
                                            <p:strVal val="#ppt_x"/>
                                          </p:val>
                                        </p:tav>
                                      </p:tavLst>
                                    </p:anim>
                                    <p:anim calcmode="lin" valueType="num">
                                      <p:cBhvr additive="base">
                                        <p:cTn id="8"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utoUpdateAnimBg="0"/>
    </p:bld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zh-CN" smtClean="0">
                <a:solidFill>
                  <a:srgbClr val="99FF33"/>
                </a:solidFill>
                <a:latin typeface="华文细黑" pitchFamily="2" charset="-122"/>
                <a:ea typeface="华文细黑" pitchFamily="2" charset="-122"/>
              </a:rPr>
              <a:t>5</a:t>
            </a:r>
            <a:r>
              <a:rPr lang="zh-CN" altLang="en-US" smtClean="0">
                <a:solidFill>
                  <a:srgbClr val="99FF33"/>
                </a:solidFill>
                <a:latin typeface="华文细黑" pitchFamily="2" charset="-122"/>
                <a:ea typeface="华文细黑" pitchFamily="2" charset="-122"/>
              </a:rPr>
              <a:t>、结构体数组</a:t>
            </a:r>
            <a:r>
              <a:rPr lang="zh-CN" altLang="en-US" smtClean="0"/>
              <a:t> </a:t>
            </a:r>
          </a:p>
        </p:txBody>
      </p:sp>
      <p:sp>
        <p:nvSpPr>
          <p:cNvPr id="36867" name="Rectangle 3"/>
          <p:cNvSpPr>
            <a:spLocks noGrp="1" noChangeArrowheads="1"/>
          </p:cNvSpPr>
          <p:nvPr>
            <p:ph type="body" idx="1"/>
          </p:nvPr>
        </p:nvSpPr>
        <p:spPr>
          <a:xfrm>
            <a:off x="323850" y="1600200"/>
            <a:ext cx="3671888" cy="4533900"/>
          </a:xfrm>
        </p:spPr>
        <p:txBody>
          <a:bodyPr/>
          <a:lstStyle/>
          <a:p>
            <a:pPr marL="609600" indent="-609600" eaLnBrk="1" hangingPunct="1">
              <a:defRPr/>
            </a:pPr>
            <a:r>
              <a:rPr lang="zh-CN" altLang="en-US" smtClean="0">
                <a:latin typeface="华文细黑" pitchFamily="2" charset="-122"/>
                <a:ea typeface="华文细黑" pitchFamily="2" charset="-122"/>
              </a:rPr>
              <a:t>定义   </a:t>
            </a:r>
            <a:r>
              <a:rPr lang="en-US" altLang="zh-CN" sz="2400" i="1" smtClean="0">
                <a:solidFill>
                  <a:srgbClr val="00FFFF"/>
                </a:solidFill>
                <a:latin typeface="华文细黑" pitchFamily="2" charset="-122"/>
                <a:ea typeface="华文细黑" pitchFamily="2" charset="-122"/>
              </a:rPr>
              <a:t>P265</a:t>
            </a:r>
          </a:p>
          <a:p>
            <a:pPr marL="788988" lvl="1" indent="-331788" eaLnBrk="1" hangingPunct="1">
              <a:buSzPct val="85000"/>
              <a:buFontTx/>
              <a:buBlip>
                <a:blip r:embed="rId2"/>
              </a:buBlip>
              <a:defRPr/>
            </a:pPr>
            <a:r>
              <a:rPr lang="zh-CN" altLang="en-US" smtClean="0">
                <a:latin typeface="华文细黑" pitchFamily="2" charset="-122"/>
                <a:ea typeface="华文细黑" pitchFamily="2" charset="-122"/>
              </a:rPr>
              <a:t>定义结构体后定义      </a:t>
            </a:r>
          </a:p>
          <a:p>
            <a:pPr marL="788988" lvl="1" indent="-331788" eaLnBrk="1" hangingPunct="1">
              <a:buSzPct val="85000"/>
              <a:buFontTx/>
              <a:buBlip>
                <a:blip r:embed="rId2"/>
              </a:buBlip>
              <a:defRPr/>
            </a:pPr>
            <a:r>
              <a:rPr lang="zh-CN" altLang="en-US" smtClean="0">
                <a:latin typeface="华文细黑" pitchFamily="2" charset="-122"/>
                <a:ea typeface="华文细黑" pitchFamily="2" charset="-122"/>
              </a:rPr>
              <a:t>定义结构体时同时定义</a:t>
            </a:r>
          </a:p>
        </p:txBody>
      </p:sp>
      <p:sp>
        <p:nvSpPr>
          <p:cNvPr id="36868" name="Text Box 4"/>
          <p:cNvSpPr txBox="1">
            <a:spLocks noChangeArrowheads="1"/>
          </p:cNvSpPr>
          <p:nvPr/>
        </p:nvSpPr>
        <p:spPr bwMode="auto">
          <a:xfrm>
            <a:off x="3779838" y="1484313"/>
            <a:ext cx="2935287" cy="4117975"/>
          </a:xfrm>
          <a:prstGeom prst="rect">
            <a:avLst/>
          </a:prstGeom>
          <a:solidFill>
            <a:srgbClr val="990000"/>
          </a:solidFill>
          <a:ln w="9525">
            <a:solidFill>
              <a:srgbClr val="FFFF00"/>
            </a:solidFill>
            <a:miter lim="800000"/>
            <a:headEnd/>
            <a:tailEnd/>
          </a:ln>
          <a:effectLst/>
        </p:spPr>
        <p:txBody>
          <a:bodyPr wrap="none">
            <a:spAutoFit/>
          </a:bodyPr>
          <a:lstStyle/>
          <a:p>
            <a:pPr>
              <a:defRPr/>
            </a:pPr>
            <a:r>
              <a:rPr lang="zh-CN" altLang="en-US" sz="2400">
                <a:solidFill>
                  <a:srgbClr val="FFFF66"/>
                </a:solidFill>
                <a:effectLst>
                  <a:outerShdw blurRad="38100" dist="38100" dir="2700000" algn="tl">
                    <a:srgbClr val="000000"/>
                  </a:outerShdw>
                </a:effectLst>
                <a:latin typeface="Arial" charset="0"/>
                <a:ea typeface="华文细黑" pitchFamily="2" charset="-122"/>
              </a:rPr>
              <a:t>定义结构体后定义</a:t>
            </a:r>
            <a:endParaRPr lang="zh-CN" altLang="en-US" sz="2400">
              <a:solidFill>
                <a:srgbClr val="FFFF66"/>
              </a:solidFill>
              <a:latin typeface="Arial" charset="0"/>
              <a:ea typeface="华文细黑" pitchFamily="2" charset="-122"/>
            </a:endParaRPr>
          </a:p>
          <a:p>
            <a:pPr>
              <a:defRPr/>
            </a:pPr>
            <a:r>
              <a:rPr lang="en-US" altLang="zh-CN" sz="2400">
                <a:latin typeface="Arial" charset="0"/>
              </a:rPr>
              <a:t>struct student</a:t>
            </a:r>
          </a:p>
          <a:p>
            <a:pPr>
              <a:defRPr/>
            </a:pPr>
            <a:r>
              <a:rPr lang="en-US" altLang="zh-CN" sz="2400">
                <a:latin typeface="Arial" charset="0"/>
              </a:rPr>
              <a:t>{</a:t>
            </a:r>
          </a:p>
          <a:p>
            <a:pPr>
              <a:defRPr/>
            </a:pPr>
            <a:r>
              <a:rPr lang="en-US" altLang="zh-CN" sz="2400">
                <a:latin typeface="Arial" charset="0"/>
              </a:rPr>
              <a:t>    int num;</a:t>
            </a:r>
          </a:p>
          <a:p>
            <a:pPr>
              <a:defRPr/>
            </a:pPr>
            <a:r>
              <a:rPr lang="en-US" altLang="zh-CN" sz="2400">
                <a:latin typeface="Arial" charset="0"/>
              </a:rPr>
              <a:t>    char name[20];</a:t>
            </a:r>
          </a:p>
          <a:p>
            <a:pPr>
              <a:defRPr/>
            </a:pPr>
            <a:r>
              <a:rPr lang="en-US" altLang="zh-CN" sz="2400">
                <a:latin typeface="Arial" charset="0"/>
              </a:rPr>
              <a:t>    char sex;</a:t>
            </a:r>
          </a:p>
          <a:p>
            <a:pPr>
              <a:defRPr/>
            </a:pPr>
            <a:r>
              <a:rPr lang="en-US" altLang="zh-CN" sz="2400">
                <a:latin typeface="Arial" charset="0"/>
              </a:rPr>
              <a:t>    int age;</a:t>
            </a:r>
          </a:p>
          <a:p>
            <a:pPr>
              <a:defRPr/>
            </a:pPr>
            <a:r>
              <a:rPr lang="en-US" altLang="zh-CN" sz="2400">
                <a:latin typeface="Arial" charset="0"/>
              </a:rPr>
              <a:t>    float score;</a:t>
            </a:r>
          </a:p>
          <a:p>
            <a:pPr>
              <a:defRPr/>
            </a:pPr>
            <a:r>
              <a:rPr lang="en-US" altLang="zh-CN" sz="2400">
                <a:latin typeface="Arial" charset="0"/>
              </a:rPr>
              <a:t>    char addr[30];</a:t>
            </a:r>
          </a:p>
          <a:p>
            <a:pPr>
              <a:defRPr/>
            </a:pPr>
            <a:r>
              <a:rPr lang="en-US" altLang="zh-CN" sz="2400">
                <a:latin typeface="Arial" charset="0"/>
              </a:rPr>
              <a:t>};</a:t>
            </a:r>
          </a:p>
          <a:p>
            <a:pPr>
              <a:defRPr/>
            </a:pPr>
            <a:r>
              <a:rPr lang="en-US" altLang="zh-CN" sz="2400">
                <a:latin typeface="Arial" charset="0"/>
              </a:rPr>
              <a:t>struct student stu[3];</a:t>
            </a:r>
          </a:p>
        </p:txBody>
      </p:sp>
      <p:sp>
        <p:nvSpPr>
          <p:cNvPr id="36869" name="Text Box 5"/>
          <p:cNvSpPr txBox="1">
            <a:spLocks noChangeArrowheads="1"/>
          </p:cNvSpPr>
          <p:nvPr/>
        </p:nvSpPr>
        <p:spPr bwMode="auto">
          <a:xfrm>
            <a:off x="5940425" y="1628775"/>
            <a:ext cx="2881313" cy="4117975"/>
          </a:xfrm>
          <a:prstGeom prst="rect">
            <a:avLst/>
          </a:prstGeom>
          <a:solidFill>
            <a:srgbClr val="008080"/>
          </a:solidFill>
          <a:ln w="9525">
            <a:solidFill>
              <a:srgbClr val="FFFF00"/>
            </a:solidFill>
            <a:miter lim="800000"/>
            <a:headEnd/>
            <a:tailEnd/>
          </a:ln>
          <a:effectLst/>
        </p:spPr>
        <p:txBody>
          <a:bodyPr>
            <a:spAutoFit/>
          </a:bodyPr>
          <a:lstStyle/>
          <a:p>
            <a:pPr>
              <a:defRPr/>
            </a:pPr>
            <a:r>
              <a:rPr lang="zh-CN" altLang="en-US" sz="2400">
                <a:solidFill>
                  <a:srgbClr val="FFFF66"/>
                </a:solidFill>
                <a:effectLst>
                  <a:outerShdw blurRad="38100" dist="38100" dir="2700000" algn="tl">
                    <a:srgbClr val="000000"/>
                  </a:outerShdw>
                </a:effectLst>
                <a:latin typeface="Arial" charset="0"/>
                <a:ea typeface="华文细黑" pitchFamily="2" charset="-122"/>
              </a:rPr>
              <a:t>定义结构体时同时定义</a:t>
            </a:r>
            <a:endParaRPr lang="zh-CN" altLang="en-US" sz="2400">
              <a:solidFill>
                <a:srgbClr val="FFFF66"/>
              </a:solidFill>
              <a:latin typeface="Arial" charset="0"/>
              <a:ea typeface="华文细黑" pitchFamily="2" charset="-122"/>
            </a:endParaRPr>
          </a:p>
          <a:p>
            <a:pPr>
              <a:defRPr/>
            </a:pPr>
            <a:r>
              <a:rPr lang="en-US" altLang="zh-CN" sz="2400">
                <a:latin typeface="Arial" charset="0"/>
              </a:rPr>
              <a:t>struct student</a:t>
            </a:r>
          </a:p>
          <a:p>
            <a:pPr>
              <a:defRPr/>
            </a:pPr>
            <a:r>
              <a:rPr lang="en-US" altLang="zh-CN" sz="2400">
                <a:latin typeface="Arial" charset="0"/>
              </a:rPr>
              <a:t>{</a:t>
            </a:r>
          </a:p>
          <a:p>
            <a:pPr>
              <a:defRPr/>
            </a:pPr>
            <a:r>
              <a:rPr lang="en-US" altLang="zh-CN" sz="2400">
                <a:latin typeface="Arial" charset="0"/>
              </a:rPr>
              <a:t>    int num;</a:t>
            </a:r>
          </a:p>
          <a:p>
            <a:pPr>
              <a:defRPr/>
            </a:pPr>
            <a:r>
              <a:rPr lang="en-US" altLang="zh-CN" sz="2400">
                <a:latin typeface="Arial" charset="0"/>
              </a:rPr>
              <a:t>    char name[20];</a:t>
            </a:r>
          </a:p>
          <a:p>
            <a:pPr>
              <a:defRPr/>
            </a:pPr>
            <a:r>
              <a:rPr lang="en-US" altLang="zh-CN" sz="2400">
                <a:latin typeface="Arial" charset="0"/>
              </a:rPr>
              <a:t>    char sex;</a:t>
            </a:r>
          </a:p>
          <a:p>
            <a:pPr>
              <a:defRPr/>
            </a:pPr>
            <a:r>
              <a:rPr lang="en-US" altLang="zh-CN" sz="2400">
                <a:latin typeface="Arial" charset="0"/>
              </a:rPr>
              <a:t>    int age;</a:t>
            </a:r>
          </a:p>
          <a:p>
            <a:pPr>
              <a:defRPr/>
            </a:pPr>
            <a:r>
              <a:rPr lang="en-US" altLang="zh-CN" sz="2400">
                <a:latin typeface="Arial" charset="0"/>
              </a:rPr>
              <a:t>    float score;</a:t>
            </a:r>
          </a:p>
          <a:p>
            <a:pPr>
              <a:defRPr/>
            </a:pPr>
            <a:r>
              <a:rPr lang="en-US" altLang="zh-CN" sz="2400">
                <a:latin typeface="Arial" charset="0"/>
              </a:rPr>
              <a:t>    char addr[30];</a:t>
            </a:r>
          </a:p>
          <a:p>
            <a:pPr>
              <a:defRPr/>
            </a:pPr>
            <a:r>
              <a:rPr lang="en-US" altLang="zh-CN" sz="2400">
                <a:latin typeface="Arial" charset="0"/>
              </a:rPr>
              <a:t>}stu[3];</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1+#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1+#ppt_w/2"/>
                                          </p:val>
                                        </p:tav>
                                        <p:tav tm="100000">
                                          <p:val>
                                            <p:strVal val="#ppt_x"/>
                                          </p:val>
                                        </p:tav>
                                      </p:tavLst>
                                    </p:anim>
                                    <p:anim calcmode="lin" valueType="num">
                                      <p:cBhvr additive="base">
                                        <p:cTn id="14" dur="500" fill="hold"/>
                                        <p:tgtEl>
                                          <p:spTgt spid="368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nimBg="1"/>
    </p:bld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ltLang="zh-CN" smtClean="0">
                <a:solidFill>
                  <a:srgbClr val="99FF33"/>
                </a:solidFill>
                <a:latin typeface="华文细黑" pitchFamily="2" charset="-122"/>
                <a:ea typeface="华文细黑" pitchFamily="2" charset="-122"/>
              </a:rPr>
              <a:t>5</a:t>
            </a:r>
            <a:r>
              <a:rPr lang="zh-CN" altLang="en-US" smtClean="0">
                <a:solidFill>
                  <a:srgbClr val="99FF33"/>
                </a:solidFill>
                <a:latin typeface="华文细黑" pitchFamily="2" charset="-122"/>
                <a:ea typeface="华文细黑" pitchFamily="2" charset="-122"/>
              </a:rPr>
              <a:t>、结构体数组</a:t>
            </a:r>
            <a:r>
              <a:rPr lang="zh-CN" altLang="en-US" smtClean="0"/>
              <a:t> </a:t>
            </a:r>
          </a:p>
        </p:txBody>
      </p:sp>
      <p:sp>
        <p:nvSpPr>
          <p:cNvPr id="38915" name="Rectangle 3"/>
          <p:cNvSpPr>
            <a:spLocks noGrp="1" noChangeArrowheads="1"/>
          </p:cNvSpPr>
          <p:nvPr>
            <p:ph type="body" idx="1"/>
          </p:nvPr>
        </p:nvSpPr>
        <p:spPr>
          <a:xfrm>
            <a:off x="477838" y="1600200"/>
            <a:ext cx="3538537" cy="2276475"/>
          </a:xfrm>
        </p:spPr>
        <p:txBody>
          <a:bodyPr/>
          <a:lstStyle/>
          <a:p>
            <a:pPr marL="609600" indent="-609600" eaLnBrk="1" hangingPunct="1">
              <a:defRPr/>
            </a:pPr>
            <a:r>
              <a:rPr lang="zh-CN" altLang="en-US" smtClean="0">
                <a:latin typeface="华文细黑" pitchFamily="2" charset="-122"/>
                <a:ea typeface="华文细黑" pitchFamily="2" charset="-122"/>
              </a:rPr>
              <a:t>初始化   </a:t>
            </a:r>
            <a:r>
              <a:rPr lang="en-US" altLang="zh-CN" sz="2400" i="1" smtClean="0">
                <a:solidFill>
                  <a:srgbClr val="00FFFF"/>
                </a:solidFill>
                <a:latin typeface="华文细黑" pitchFamily="2" charset="-122"/>
                <a:ea typeface="华文细黑" pitchFamily="2" charset="-122"/>
              </a:rPr>
              <a:t>P266</a:t>
            </a:r>
          </a:p>
          <a:p>
            <a:pPr marL="788988" lvl="1" indent="-331788" eaLnBrk="1" hangingPunct="1">
              <a:defRPr/>
            </a:pPr>
            <a:r>
              <a:rPr lang="zh-CN" altLang="en-US" smtClean="0">
                <a:latin typeface="华文细黑" pitchFamily="2" charset="-122"/>
                <a:ea typeface="华文细黑" pitchFamily="2" charset="-122"/>
              </a:rPr>
              <a:t>一般初始化</a:t>
            </a:r>
          </a:p>
          <a:p>
            <a:pPr marL="788988" lvl="1" indent="-331788" eaLnBrk="1" hangingPunct="1">
              <a:defRPr/>
            </a:pPr>
            <a:r>
              <a:rPr lang="zh-CN" altLang="en-US" smtClean="0">
                <a:latin typeface="华文细黑" pitchFamily="2" charset="-122"/>
                <a:ea typeface="华文细黑" pitchFamily="2" charset="-122"/>
              </a:rPr>
              <a:t>省略维数  </a:t>
            </a:r>
            <a:r>
              <a:rPr lang="en-US" altLang="zh-CN" smtClean="0">
                <a:latin typeface="华文细黑" pitchFamily="2" charset="-122"/>
                <a:ea typeface="华文细黑" pitchFamily="2" charset="-122"/>
              </a:rPr>
              <a:t>[ ]</a:t>
            </a:r>
          </a:p>
          <a:p>
            <a:pPr marL="788988" lvl="1" indent="-331788" eaLnBrk="1" hangingPunct="1">
              <a:defRPr/>
            </a:pPr>
            <a:r>
              <a:rPr lang="zh-CN" altLang="en-US" smtClean="0">
                <a:latin typeface="华文细黑" pitchFamily="2" charset="-122"/>
                <a:ea typeface="华文细黑" pitchFamily="2" charset="-122"/>
              </a:rPr>
              <a:t>定义后初始化</a:t>
            </a:r>
          </a:p>
        </p:txBody>
      </p:sp>
      <p:sp>
        <p:nvSpPr>
          <p:cNvPr id="38916" name="Text Box 4"/>
          <p:cNvSpPr txBox="1">
            <a:spLocks noChangeArrowheads="1"/>
          </p:cNvSpPr>
          <p:nvPr/>
        </p:nvSpPr>
        <p:spPr bwMode="auto">
          <a:xfrm>
            <a:off x="3563938" y="1412875"/>
            <a:ext cx="5040312" cy="4483100"/>
          </a:xfrm>
          <a:prstGeom prst="rect">
            <a:avLst/>
          </a:prstGeom>
          <a:solidFill>
            <a:srgbClr val="990000"/>
          </a:solidFill>
          <a:ln w="9525">
            <a:solidFill>
              <a:srgbClr val="FFFF00"/>
            </a:solidFill>
            <a:miter lim="800000"/>
            <a:headEnd/>
            <a:tailEnd/>
          </a:ln>
          <a:effectLst/>
        </p:spPr>
        <p:txBody>
          <a:bodyPr>
            <a:spAutoFit/>
          </a:bodyPr>
          <a:lstStyle/>
          <a:p>
            <a:pPr algn="ctr">
              <a:defRPr/>
            </a:pPr>
            <a:r>
              <a:rPr lang="zh-CN" altLang="en-US" sz="2400">
                <a:solidFill>
                  <a:srgbClr val="FFCC00"/>
                </a:solidFill>
                <a:effectLst>
                  <a:outerShdw blurRad="38100" dist="38100" dir="2700000" algn="tl">
                    <a:srgbClr val="000000"/>
                  </a:outerShdw>
                </a:effectLst>
                <a:latin typeface="Arial" charset="0"/>
                <a:ea typeface="华文细黑" pitchFamily="2" charset="-122"/>
              </a:rPr>
              <a:t>一般初始化</a:t>
            </a:r>
            <a:endParaRPr lang="zh-CN" altLang="en-US" sz="2400">
              <a:solidFill>
                <a:srgbClr val="FFCC00"/>
              </a:solidFill>
              <a:latin typeface="Arial" charset="0"/>
              <a:ea typeface="华文细黑" pitchFamily="2" charset="-122"/>
            </a:endParaRPr>
          </a:p>
          <a:p>
            <a:pPr>
              <a:defRPr/>
            </a:pPr>
            <a:r>
              <a:rPr lang="en-US" altLang="zh-CN" sz="2400">
                <a:latin typeface="Arial" charset="0"/>
                <a:ea typeface="华文细黑" pitchFamily="2" charset="-122"/>
              </a:rPr>
              <a:t>struct student</a:t>
            </a:r>
          </a:p>
          <a:p>
            <a:pPr>
              <a:defRPr/>
            </a:pPr>
            <a:r>
              <a:rPr lang="en-US" altLang="zh-CN" sz="2400">
                <a:latin typeface="Arial" charset="0"/>
                <a:ea typeface="华文细黑" pitchFamily="2" charset="-122"/>
              </a:rPr>
              <a:t>{</a:t>
            </a:r>
          </a:p>
          <a:p>
            <a:pPr>
              <a:defRPr/>
            </a:pPr>
            <a:r>
              <a:rPr lang="en-US" altLang="zh-CN" sz="2400">
                <a:latin typeface="Arial" charset="0"/>
                <a:ea typeface="华文细黑" pitchFamily="2" charset="-122"/>
              </a:rPr>
              <a:t>    int num;</a:t>
            </a:r>
          </a:p>
          <a:p>
            <a:pPr>
              <a:defRPr/>
            </a:pPr>
            <a:r>
              <a:rPr lang="en-US" altLang="zh-CN" sz="2400">
                <a:latin typeface="Arial" charset="0"/>
                <a:ea typeface="华文细黑" pitchFamily="2" charset="-122"/>
              </a:rPr>
              <a:t>    char name[20];</a:t>
            </a:r>
          </a:p>
          <a:p>
            <a:pPr>
              <a:defRPr/>
            </a:pPr>
            <a:r>
              <a:rPr lang="en-US" altLang="zh-CN" sz="2400">
                <a:latin typeface="Arial" charset="0"/>
                <a:ea typeface="华文细黑" pitchFamily="2" charset="-122"/>
              </a:rPr>
              <a:t>    char sex;</a:t>
            </a:r>
          </a:p>
          <a:p>
            <a:pPr>
              <a:defRPr/>
            </a:pPr>
            <a:r>
              <a:rPr lang="en-US" altLang="zh-CN" sz="2400">
                <a:latin typeface="Arial" charset="0"/>
                <a:ea typeface="华文细黑" pitchFamily="2" charset="-122"/>
              </a:rPr>
              <a:t>    int age;</a:t>
            </a:r>
          </a:p>
          <a:p>
            <a:pPr>
              <a:defRPr/>
            </a:pPr>
            <a:r>
              <a:rPr lang="en-US" altLang="zh-CN" sz="2400">
                <a:latin typeface="Arial" charset="0"/>
                <a:ea typeface="华文细黑" pitchFamily="2" charset="-122"/>
              </a:rPr>
              <a:t>    float score;</a:t>
            </a:r>
          </a:p>
          <a:p>
            <a:pPr>
              <a:defRPr/>
            </a:pPr>
            <a:r>
              <a:rPr lang="en-US" altLang="zh-CN" sz="2400">
                <a:latin typeface="Arial" charset="0"/>
                <a:ea typeface="华文细黑" pitchFamily="2" charset="-122"/>
              </a:rPr>
              <a:t>}stu[3]=</a:t>
            </a:r>
            <a:r>
              <a:rPr lang="en-US" altLang="zh-CN" sz="2400">
                <a:solidFill>
                  <a:srgbClr val="FFFF66"/>
                </a:solidFill>
                <a:latin typeface="Arial" charset="0"/>
                <a:ea typeface="华文细黑" pitchFamily="2" charset="-122"/>
              </a:rPr>
              <a:t>{ {10101,"</a:t>
            </a:r>
            <a:r>
              <a:rPr lang="zh-CN" altLang="en-US" sz="2400">
                <a:solidFill>
                  <a:srgbClr val="FFFF66"/>
                </a:solidFill>
                <a:latin typeface="Arial" charset="0"/>
                <a:ea typeface="华文细黑" pitchFamily="2" charset="-122"/>
              </a:rPr>
              <a:t>李宁</a:t>
            </a:r>
            <a:r>
              <a:rPr lang="en-US" altLang="zh-CN" sz="2400">
                <a:solidFill>
                  <a:srgbClr val="FFFF66"/>
                </a:solidFill>
                <a:latin typeface="Arial" charset="0"/>
                <a:ea typeface="华文细黑" pitchFamily="2" charset="-122"/>
              </a:rPr>
              <a:t>",'M',18,87.5},</a:t>
            </a:r>
          </a:p>
          <a:p>
            <a:pPr>
              <a:defRPr/>
            </a:pPr>
            <a:r>
              <a:rPr lang="en-US" altLang="zh-CN" sz="2400">
                <a:solidFill>
                  <a:srgbClr val="FFFF66"/>
                </a:solidFill>
                <a:latin typeface="Arial" charset="0"/>
                <a:ea typeface="华文细黑" pitchFamily="2" charset="-122"/>
              </a:rPr>
              <a:t>               {10102,"</a:t>
            </a:r>
            <a:r>
              <a:rPr lang="zh-CN" altLang="en-US" sz="2400">
                <a:solidFill>
                  <a:srgbClr val="FFFF66"/>
                </a:solidFill>
                <a:latin typeface="Arial" charset="0"/>
                <a:ea typeface="华文细黑" pitchFamily="2" charset="-122"/>
              </a:rPr>
              <a:t>张凡</a:t>
            </a:r>
            <a:r>
              <a:rPr lang="en-US" altLang="zh-CN" sz="2400">
                <a:solidFill>
                  <a:srgbClr val="FFFF66"/>
                </a:solidFill>
                <a:latin typeface="Arial" charset="0"/>
                <a:ea typeface="华文细黑" pitchFamily="2" charset="-122"/>
              </a:rPr>
              <a:t>",'M',19,99},</a:t>
            </a:r>
          </a:p>
          <a:p>
            <a:pPr>
              <a:defRPr/>
            </a:pPr>
            <a:r>
              <a:rPr lang="en-US" altLang="zh-CN" sz="2400">
                <a:solidFill>
                  <a:srgbClr val="FFFF66"/>
                </a:solidFill>
                <a:latin typeface="Arial" charset="0"/>
                <a:ea typeface="华文细黑" pitchFamily="2" charset="-122"/>
              </a:rPr>
              <a:t>               {10103,"</a:t>
            </a:r>
            <a:r>
              <a:rPr lang="zh-CN" altLang="en-US" sz="2400">
                <a:solidFill>
                  <a:srgbClr val="FFFF66"/>
                </a:solidFill>
                <a:latin typeface="Arial" charset="0"/>
                <a:ea typeface="华文细黑" pitchFamily="2" charset="-122"/>
              </a:rPr>
              <a:t>王敏</a:t>
            </a:r>
            <a:r>
              <a:rPr lang="en-US" altLang="zh-CN" sz="2400">
                <a:solidFill>
                  <a:srgbClr val="FFFF66"/>
                </a:solidFill>
                <a:latin typeface="Arial" charset="0"/>
                <a:ea typeface="华文细黑" pitchFamily="2" charset="-122"/>
              </a:rPr>
              <a:t>",'F',20,78.5}</a:t>
            </a:r>
          </a:p>
          <a:p>
            <a:pPr>
              <a:defRPr/>
            </a:pPr>
            <a:r>
              <a:rPr lang="en-US" altLang="zh-CN" sz="2400">
                <a:solidFill>
                  <a:srgbClr val="FFFF66"/>
                </a:solidFill>
                <a:latin typeface="Arial" charset="0"/>
                <a:ea typeface="华文细黑" pitchFamily="2" charset="-122"/>
              </a:rPr>
              <a:t>             } </a:t>
            </a:r>
            <a:r>
              <a:rPr lang="zh-CN" altLang="zh-CN">
                <a:latin typeface="Arial" charset="0"/>
              </a:rPr>
              <a:t>;</a:t>
            </a:r>
            <a:endParaRPr lang="en-US" altLang="zh-CN">
              <a:latin typeface="Arial" charset="0"/>
            </a:endParaRPr>
          </a:p>
        </p:txBody>
      </p:sp>
      <p:sp>
        <p:nvSpPr>
          <p:cNvPr id="38918" name="Text Box 6"/>
          <p:cNvSpPr txBox="1">
            <a:spLocks noChangeArrowheads="1"/>
          </p:cNvSpPr>
          <p:nvPr/>
        </p:nvSpPr>
        <p:spPr bwMode="auto">
          <a:xfrm>
            <a:off x="684213" y="1412875"/>
            <a:ext cx="8135937" cy="4848225"/>
          </a:xfrm>
          <a:prstGeom prst="rect">
            <a:avLst/>
          </a:prstGeom>
          <a:solidFill>
            <a:srgbClr val="008080"/>
          </a:solidFill>
          <a:ln w="9525">
            <a:solidFill>
              <a:srgbClr val="FFFF00"/>
            </a:solidFill>
            <a:miter lim="800000"/>
            <a:headEnd/>
            <a:tailEnd/>
          </a:ln>
          <a:effectLst/>
        </p:spPr>
        <p:txBody>
          <a:bodyPr>
            <a:spAutoFit/>
          </a:bodyPr>
          <a:lstStyle/>
          <a:p>
            <a:pPr algn="ctr">
              <a:defRPr/>
            </a:pPr>
            <a:r>
              <a:rPr lang="zh-CN" altLang="en-US" sz="2400">
                <a:solidFill>
                  <a:srgbClr val="FFCC00"/>
                </a:solidFill>
                <a:effectLst>
                  <a:outerShdw blurRad="38100" dist="38100" dir="2700000" algn="tl">
                    <a:srgbClr val="000000"/>
                  </a:outerShdw>
                </a:effectLst>
                <a:latin typeface="Arial" charset="0"/>
                <a:ea typeface="华文细黑" pitchFamily="2" charset="-122"/>
              </a:rPr>
              <a:t>定义后初始化</a:t>
            </a:r>
            <a:endParaRPr lang="zh-CN" altLang="en-US" sz="2400">
              <a:solidFill>
                <a:srgbClr val="FFCC00"/>
              </a:solidFill>
              <a:latin typeface="Arial" charset="0"/>
              <a:ea typeface="华文细黑" pitchFamily="2" charset="-122"/>
            </a:endParaRPr>
          </a:p>
          <a:p>
            <a:pPr>
              <a:defRPr/>
            </a:pPr>
            <a:r>
              <a:rPr lang="en-US" altLang="zh-CN" sz="2400">
                <a:latin typeface="Arial" charset="0"/>
                <a:ea typeface="华文细黑" pitchFamily="2" charset="-122"/>
              </a:rPr>
              <a:t>struct student</a:t>
            </a:r>
          </a:p>
          <a:p>
            <a:pPr>
              <a:defRPr/>
            </a:pPr>
            <a:r>
              <a:rPr lang="en-US" altLang="zh-CN" sz="2400">
                <a:latin typeface="Arial" charset="0"/>
                <a:ea typeface="华文细黑" pitchFamily="2" charset="-122"/>
              </a:rPr>
              <a:t>{</a:t>
            </a:r>
          </a:p>
          <a:p>
            <a:pPr>
              <a:defRPr/>
            </a:pPr>
            <a:r>
              <a:rPr lang="en-US" altLang="zh-CN" sz="2400">
                <a:latin typeface="Arial" charset="0"/>
                <a:ea typeface="华文细黑" pitchFamily="2" charset="-122"/>
              </a:rPr>
              <a:t>    int num;</a:t>
            </a:r>
          </a:p>
          <a:p>
            <a:pPr>
              <a:defRPr/>
            </a:pPr>
            <a:r>
              <a:rPr lang="en-US" altLang="zh-CN" sz="2400">
                <a:latin typeface="Arial" charset="0"/>
                <a:ea typeface="华文细黑" pitchFamily="2" charset="-122"/>
              </a:rPr>
              <a:t>    char name[20];</a:t>
            </a:r>
          </a:p>
          <a:p>
            <a:pPr>
              <a:defRPr/>
            </a:pPr>
            <a:r>
              <a:rPr lang="en-US" altLang="zh-CN" sz="2400">
                <a:latin typeface="Arial" charset="0"/>
                <a:ea typeface="华文细黑" pitchFamily="2" charset="-122"/>
              </a:rPr>
              <a:t>    char sex;</a:t>
            </a:r>
          </a:p>
          <a:p>
            <a:pPr>
              <a:defRPr/>
            </a:pPr>
            <a:r>
              <a:rPr lang="en-US" altLang="zh-CN" sz="2400">
                <a:latin typeface="Arial" charset="0"/>
                <a:ea typeface="华文细黑" pitchFamily="2" charset="-122"/>
              </a:rPr>
              <a:t>    int age;</a:t>
            </a:r>
          </a:p>
          <a:p>
            <a:pPr>
              <a:defRPr/>
            </a:pPr>
            <a:r>
              <a:rPr lang="en-US" altLang="zh-CN" sz="2400">
                <a:latin typeface="Arial" charset="0"/>
                <a:ea typeface="华文细黑" pitchFamily="2" charset="-122"/>
              </a:rPr>
              <a:t>    float score;</a:t>
            </a:r>
          </a:p>
          <a:p>
            <a:pPr>
              <a:defRPr/>
            </a:pPr>
            <a:r>
              <a:rPr lang="en-US" altLang="zh-CN" sz="2400">
                <a:latin typeface="Arial" charset="0"/>
                <a:ea typeface="华文细黑" pitchFamily="2" charset="-122"/>
              </a:rPr>
              <a:t>}</a:t>
            </a:r>
            <a:r>
              <a:rPr lang="zh-CN" altLang="en-US" sz="2400">
                <a:latin typeface="Arial" charset="0"/>
                <a:ea typeface="华文细黑" pitchFamily="2" charset="-122"/>
              </a:rPr>
              <a:t>；</a:t>
            </a:r>
          </a:p>
          <a:p>
            <a:pPr>
              <a:defRPr/>
            </a:pPr>
            <a:r>
              <a:rPr lang="en-US" altLang="zh-CN" sz="2400">
                <a:latin typeface="Arial" charset="0"/>
                <a:ea typeface="华文细黑" pitchFamily="2" charset="-122"/>
              </a:rPr>
              <a:t>Struct student stu[3]=</a:t>
            </a:r>
            <a:r>
              <a:rPr lang="en-US" altLang="zh-CN" sz="2400">
                <a:solidFill>
                  <a:srgbClr val="FFFF66"/>
                </a:solidFill>
                <a:latin typeface="Arial" charset="0"/>
                <a:ea typeface="华文细黑" pitchFamily="2" charset="-122"/>
              </a:rPr>
              <a:t>{ {10101,"</a:t>
            </a:r>
            <a:r>
              <a:rPr lang="zh-CN" altLang="en-US" sz="2400">
                <a:solidFill>
                  <a:srgbClr val="FFFF66"/>
                </a:solidFill>
                <a:latin typeface="Arial" charset="0"/>
                <a:ea typeface="华文细黑" pitchFamily="2" charset="-122"/>
              </a:rPr>
              <a:t>李宁</a:t>
            </a:r>
            <a:r>
              <a:rPr lang="en-US" altLang="zh-CN" sz="2400">
                <a:solidFill>
                  <a:srgbClr val="FFFF66"/>
                </a:solidFill>
                <a:latin typeface="Arial" charset="0"/>
                <a:ea typeface="华文细黑" pitchFamily="2" charset="-122"/>
              </a:rPr>
              <a:t>",'M',18,87.5}, </a:t>
            </a:r>
          </a:p>
          <a:p>
            <a:pPr>
              <a:defRPr/>
            </a:pPr>
            <a:r>
              <a:rPr lang="en-US" altLang="zh-CN" sz="2400">
                <a:solidFill>
                  <a:srgbClr val="FFFF66"/>
                </a:solidFill>
                <a:latin typeface="Arial" charset="0"/>
                <a:ea typeface="华文细黑" pitchFamily="2" charset="-122"/>
              </a:rPr>
              <a:t>                                    {10102,"</a:t>
            </a:r>
            <a:r>
              <a:rPr lang="zh-CN" altLang="en-US" sz="2400">
                <a:solidFill>
                  <a:srgbClr val="FFFF66"/>
                </a:solidFill>
                <a:latin typeface="Arial" charset="0"/>
                <a:ea typeface="华文细黑" pitchFamily="2" charset="-122"/>
              </a:rPr>
              <a:t>张凡</a:t>
            </a:r>
            <a:r>
              <a:rPr lang="en-US" altLang="zh-CN" sz="2400">
                <a:solidFill>
                  <a:srgbClr val="FFFF66"/>
                </a:solidFill>
                <a:latin typeface="Arial" charset="0"/>
                <a:ea typeface="华文细黑" pitchFamily="2" charset="-122"/>
              </a:rPr>
              <a:t>",'M',19,99},</a:t>
            </a:r>
          </a:p>
          <a:p>
            <a:pPr>
              <a:defRPr/>
            </a:pPr>
            <a:r>
              <a:rPr lang="en-US" altLang="zh-CN" sz="2400">
                <a:solidFill>
                  <a:srgbClr val="FFFF66"/>
                </a:solidFill>
                <a:latin typeface="Arial" charset="0"/>
                <a:ea typeface="华文细黑" pitchFamily="2" charset="-122"/>
              </a:rPr>
              <a:t>                                    {10103,"</a:t>
            </a:r>
            <a:r>
              <a:rPr lang="zh-CN" altLang="en-US" sz="2400">
                <a:solidFill>
                  <a:srgbClr val="FFFF66"/>
                </a:solidFill>
                <a:latin typeface="Arial" charset="0"/>
                <a:ea typeface="华文细黑" pitchFamily="2" charset="-122"/>
              </a:rPr>
              <a:t>王敏</a:t>
            </a:r>
            <a:r>
              <a:rPr lang="en-US" altLang="zh-CN" sz="2400">
                <a:solidFill>
                  <a:srgbClr val="FFFF66"/>
                </a:solidFill>
                <a:latin typeface="Arial" charset="0"/>
                <a:ea typeface="华文细黑" pitchFamily="2" charset="-122"/>
              </a:rPr>
              <a:t>",'F',20,78.5}</a:t>
            </a:r>
          </a:p>
          <a:p>
            <a:pPr>
              <a:defRPr/>
            </a:pPr>
            <a:r>
              <a:rPr lang="en-US" altLang="zh-CN" sz="2400">
                <a:solidFill>
                  <a:srgbClr val="FFFF66"/>
                </a:solidFill>
                <a:latin typeface="Arial" charset="0"/>
                <a:ea typeface="华文细黑" pitchFamily="2" charset="-122"/>
              </a:rPr>
              <a:t>                                  } </a:t>
            </a:r>
            <a:r>
              <a:rPr lang="zh-CN" altLang="zh-CN">
                <a:latin typeface="Arial" charset="0"/>
              </a:rPr>
              <a:t>;</a:t>
            </a:r>
            <a:endParaRPr lang="en-US" altLang="zh-CN">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1+#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918"/>
                                        </p:tgtEl>
                                        <p:attrNameLst>
                                          <p:attrName>style.visibility</p:attrName>
                                        </p:attrNameLst>
                                      </p:cBhvr>
                                      <p:to>
                                        <p:strVal val="visible"/>
                                      </p:to>
                                    </p:set>
                                    <p:anim calcmode="lin" valueType="num">
                                      <p:cBhvr additive="base">
                                        <p:cTn id="13" dur="500" fill="hold"/>
                                        <p:tgtEl>
                                          <p:spTgt spid="38918"/>
                                        </p:tgtEl>
                                        <p:attrNameLst>
                                          <p:attrName>ppt_x</p:attrName>
                                        </p:attrNameLst>
                                      </p:cBhvr>
                                      <p:tavLst>
                                        <p:tav tm="0">
                                          <p:val>
                                            <p:strVal val="1+#ppt_w/2"/>
                                          </p:val>
                                        </p:tav>
                                        <p:tav tm="100000">
                                          <p:val>
                                            <p:strVal val="#ppt_x"/>
                                          </p:val>
                                        </p:tav>
                                      </p:tavLst>
                                    </p:anim>
                                    <p:anim calcmode="lin" valueType="num">
                                      <p:cBhvr additive="base">
                                        <p:cTn id="14" dur="500" fill="hold"/>
                                        <p:tgtEl>
                                          <p:spTgt spid="38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8" grpId="0" animBg="1"/>
    </p:bld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zh-CN" altLang="en-US" smtClean="0">
                <a:ea typeface="华文细黑" pitchFamily="2" charset="-122"/>
              </a:rPr>
              <a:t>一般初始化示例</a:t>
            </a:r>
          </a:p>
        </p:txBody>
      </p:sp>
      <p:sp>
        <p:nvSpPr>
          <p:cNvPr id="29699" name="Text Box 4"/>
          <p:cNvSpPr txBox="1">
            <a:spLocks noChangeArrowheads="1"/>
          </p:cNvSpPr>
          <p:nvPr/>
        </p:nvSpPr>
        <p:spPr bwMode="auto">
          <a:xfrm>
            <a:off x="611188" y="400050"/>
            <a:ext cx="8031162" cy="6197600"/>
          </a:xfrm>
          <a:prstGeom prst="rect">
            <a:avLst/>
          </a:prstGeom>
          <a:solidFill>
            <a:srgbClr val="990000"/>
          </a:solidFill>
          <a:ln w="9525">
            <a:solidFill>
              <a:srgbClr val="FFFF99"/>
            </a:solidFill>
            <a:miter lim="800000"/>
            <a:headEnd/>
            <a:tailEnd/>
          </a:ln>
        </p:spPr>
        <p:txBody>
          <a:bodyPr wrap="none">
            <a:spAutoFit/>
          </a:bodyPr>
          <a:lstStyle/>
          <a:p>
            <a:r>
              <a:rPr lang="en-US" altLang="zh-CN"/>
              <a:t> </a:t>
            </a:r>
            <a:r>
              <a:rPr lang="en-US" altLang="zh-CN" sz="2000">
                <a:ea typeface="华文细黑" pitchFamily="2" charset="-122"/>
              </a:rPr>
              <a:t>main()</a:t>
            </a:r>
          </a:p>
          <a:p>
            <a:r>
              <a:rPr lang="en-US" altLang="zh-CN" sz="2000">
                <a:ea typeface="华文细黑" pitchFamily="2" charset="-122"/>
              </a:rPr>
              <a:t> {</a:t>
            </a:r>
          </a:p>
          <a:p>
            <a:r>
              <a:rPr lang="en-US" altLang="zh-CN" sz="2000">
                <a:ea typeface="华文细黑" pitchFamily="2" charset="-122"/>
              </a:rPr>
              <a:t>      struct student</a:t>
            </a:r>
          </a:p>
          <a:p>
            <a:r>
              <a:rPr lang="en-US" altLang="zh-CN" sz="2000">
                <a:ea typeface="华文细黑" pitchFamily="2" charset="-122"/>
              </a:rPr>
              <a:t>      {</a:t>
            </a:r>
          </a:p>
          <a:p>
            <a:r>
              <a:rPr lang="en-US" altLang="zh-CN" sz="2000">
                <a:ea typeface="华文细黑" pitchFamily="2" charset="-122"/>
              </a:rPr>
              <a:t>          int num;</a:t>
            </a:r>
          </a:p>
          <a:p>
            <a:r>
              <a:rPr lang="en-US" altLang="zh-CN" sz="2000">
                <a:ea typeface="华文细黑" pitchFamily="2" charset="-122"/>
              </a:rPr>
              <a:t>          char name[20];</a:t>
            </a:r>
          </a:p>
          <a:p>
            <a:r>
              <a:rPr lang="en-US" altLang="zh-CN" sz="2000">
                <a:ea typeface="华文细黑" pitchFamily="2" charset="-122"/>
              </a:rPr>
              <a:t>          char sex;</a:t>
            </a:r>
          </a:p>
          <a:p>
            <a:r>
              <a:rPr lang="en-US" altLang="zh-CN" sz="2000">
                <a:ea typeface="华文细黑" pitchFamily="2" charset="-122"/>
              </a:rPr>
              <a:t>          int age;</a:t>
            </a:r>
          </a:p>
          <a:p>
            <a:r>
              <a:rPr lang="en-US" altLang="zh-CN" sz="2000">
                <a:ea typeface="华文细黑" pitchFamily="2" charset="-122"/>
              </a:rPr>
              <a:t>          float score;</a:t>
            </a:r>
          </a:p>
          <a:p>
            <a:r>
              <a:rPr lang="en-US" altLang="zh-CN" sz="2000">
                <a:ea typeface="华文细黑" pitchFamily="2" charset="-122"/>
              </a:rPr>
              <a:t>       }stu[3]={ {10101,"</a:t>
            </a:r>
            <a:r>
              <a:rPr lang="zh-CN" altLang="en-US" sz="2000">
                <a:ea typeface="华文细黑" pitchFamily="2" charset="-122"/>
              </a:rPr>
              <a:t>李宁</a:t>
            </a:r>
            <a:r>
              <a:rPr lang="en-US" altLang="zh-CN" sz="2000">
                <a:ea typeface="华文细黑" pitchFamily="2" charset="-122"/>
              </a:rPr>
              <a:t>",'M',18,87.5},</a:t>
            </a:r>
          </a:p>
          <a:p>
            <a:r>
              <a:rPr lang="en-US" altLang="zh-CN" sz="2000">
                <a:ea typeface="华文细黑" pitchFamily="2" charset="-122"/>
              </a:rPr>
              <a:t>	         {10102,"</a:t>
            </a:r>
            <a:r>
              <a:rPr lang="zh-CN" altLang="en-US" sz="2000">
                <a:ea typeface="华文细黑" pitchFamily="2" charset="-122"/>
              </a:rPr>
              <a:t>赵凡</a:t>
            </a:r>
            <a:r>
              <a:rPr lang="en-US" altLang="zh-CN" sz="2000">
                <a:ea typeface="华文细黑" pitchFamily="2" charset="-122"/>
              </a:rPr>
              <a:t>",'M',19,99},</a:t>
            </a:r>
          </a:p>
          <a:p>
            <a:r>
              <a:rPr lang="en-US" altLang="zh-CN" sz="2000">
                <a:ea typeface="华文细黑" pitchFamily="2" charset="-122"/>
              </a:rPr>
              <a:t>	         {10103,"</a:t>
            </a:r>
            <a:r>
              <a:rPr lang="zh-CN" altLang="en-US" sz="2000">
                <a:ea typeface="华文细黑" pitchFamily="2" charset="-122"/>
              </a:rPr>
              <a:t>王敏</a:t>
            </a:r>
            <a:r>
              <a:rPr lang="en-US" altLang="zh-CN" sz="2000">
                <a:ea typeface="华文细黑" pitchFamily="2" charset="-122"/>
              </a:rPr>
              <a:t>",'F',20,78.5}</a:t>
            </a:r>
          </a:p>
          <a:p>
            <a:r>
              <a:rPr lang="en-US" altLang="zh-CN" sz="2000">
                <a:ea typeface="华文细黑" pitchFamily="2" charset="-122"/>
              </a:rPr>
              <a:t>	       };</a:t>
            </a:r>
          </a:p>
          <a:p>
            <a:r>
              <a:rPr lang="en-US" altLang="zh-CN" sz="2000">
                <a:ea typeface="华文细黑" pitchFamily="2" charset="-122"/>
              </a:rPr>
              <a:t>       int i;</a:t>
            </a:r>
          </a:p>
          <a:p>
            <a:endParaRPr lang="en-US" altLang="zh-CN" sz="2000">
              <a:ea typeface="华文细黑" pitchFamily="2" charset="-122"/>
            </a:endParaRPr>
          </a:p>
          <a:p>
            <a:r>
              <a:rPr lang="en-US" altLang="zh-CN" sz="2000">
                <a:ea typeface="华文细黑" pitchFamily="2" charset="-122"/>
              </a:rPr>
              <a:t>       clrscr();</a:t>
            </a:r>
          </a:p>
          <a:p>
            <a:endParaRPr lang="en-US" altLang="zh-CN" sz="2000">
              <a:ea typeface="华文细黑" pitchFamily="2" charset="-122"/>
            </a:endParaRPr>
          </a:p>
          <a:p>
            <a:r>
              <a:rPr lang="en-US" altLang="zh-CN" sz="2000">
                <a:ea typeface="华文细黑" pitchFamily="2" charset="-122"/>
              </a:rPr>
              <a:t>      for (i=0;i&lt;3;i++)</a:t>
            </a:r>
          </a:p>
          <a:p>
            <a:r>
              <a:rPr lang="en-US" altLang="zh-CN" sz="2000">
                <a:ea typeface="华文细黑" pitchFamily="2" charset="-122"/>
              </a:rPr>
              <a:t>      printf("%s,</a:t>
            </a:r>
            <a:r>
              <a:rPr lang="zh-CN" altLang="en-US" sz="2000">
                <a:ea typeface="华文细黑" pitchFamily="2" charset="-122"/>
              </a:rPr>
              <a:t>学号</a:t>
            </a:r>
            <a:r>
              <a:rPr lang="en-US" altLang="zh-CN" sz="2000">
                <a:ea typeface="华文细黑" pitchFamily="2" charset="-122"/>
              </a:rPr>
              <a:t>%d,</a:t>
            </a:r>
            <a:r>
              <a:rPr lang="zh-CN" altLang="en-US" sz="2000">
                <a:ea typeface="华文细黑" pitchFamily="2" charset="-122"/>
              </a:rPr>
              <a:t>成绩</a:t>
            </a:r>
            <a:r>
              <a:rPr lang="en-US" altLang="zh-CN" sz="2000">
                <a:ea typeface="华文细黑" pitchFamily="2" charset="-122"/>
              </a:rPr>
              <a:t>:%.2f\n",stu[i].name,stu[i].num,stu[i].score);</a:t>
            </a:r>
          </a:p>
          <a:p>
            <a:r>
              <a:rPr lang="en-US" altLang="zh-CN" sz="2000">
                <a:ea typeface="华文细黑" pitchFamily="2" charset="-122"/>
              </a:rPr>
              <a:t> }</a:t>
            </a:r>
          </a:p>
        </p:txBody>
      </p:sp>
      <p:sp>
        <p:nvSpPr>
          <p:cNvPr id="40965" name="Text Box 5"/>
          <p:cNvSpPr txBox="1">
            <a:spLocks noChangeArrowheads="1"/>
          </p:cNvSpPr>
          <p:nvPr/>
        </p:nvSpPr>
        <p:spPr bwMode="auto">
          <a:xfrm>
            <a:off x="5219700" y="908050"/>
            <a:ext cx="2936875" cy="466725"/>
          </a:xfrm>
          <a:prstGeom prst="rect">
            <a:avLst/>
          </a:prstGeom>
          <a:solidFill>
            <a:srgbClr val="CCFFCC"/>
          </a:solidFill>
          <a:ln w="9525">
            <a:solidFill>
              <a:srgbClr val="FF00FF"/>
            </a:solidFill>
            <a:miter lim="800000"/>
            <a:headEnd/>
            <a:tailEnd/>
          </a:ln>
        </p:spPr>
        <p:txBody>
          <a:bodyPr wrap="none">
            <a:spAutoFit/>
          </a:bodyPr>
          <a:lstStyle/>
          <a:p>
            <a:r>
              <a:rPr lang="zh-CN" altLang="en-US" sz="2400">
                <a:solidFill>
                  <a:srgbClr val="FF0000"/>
                </a:solidFill>
                <a:ea typeface="华文细黑" pitchFamily="2" charset="-122"/>
              </a:rPr>
              <a:t>试一试运行结果</a:t>
            </a:r>
            <a:r>
              <a:rPr lang="en-US" altLang="zh-CN" sz="2400">
                <a:solidFill>
                  <a:srgbClr val="FF0000"/>
                </a:solidFill>
                <a:latin typeface="华文细黑" pitchFamily="2" charset="-122"/>
                <a:ea typeface="华文细黑" pitchFamily="2" charset="-122"/>
              </a:rPr>
              <a:t>……</a:t>
            </a:r>
            <a:endParaRPr lang="en-US" altLang="zh-CN" sz="2400">
              <a:solidFill>
                <a:srgbClr val="FF0000"/>
              </a:solidFill>
              <a:ea typeface="华文细黑" pitchFamily="2" charset="-122"/>
            </a:endParaRPr>
          </a:p>
        </p:txBody>
      </p:sp>
      <p:pic>
        <p:nvPicPr>
          <p:cNvPr id="40966" name="Picture 6" descr="002"/>
          <p:cNvPicPr>
            <a:picLocks noChangeAspect="1" noChangeArrowheads="1" noCrop="1"/>
          </p:cNvPicPr>
          <p:nvPr/>
        </p:nvPicPr>
        <p:blipFill>
          <a:blip r:embed="rId2"/>
          <a:srcRect/>
          <a:stretch>
            <a:fillRect/>
          </a:stretch>
        </p:blipFill>
        <p:spPr bwMode="auto">
          <a:xfrm>
            <a:off x="7164388" y="3933825"/>
            <a:ext cx="593725" cy="1185863"/>
          </a:xfrm>
          <a:prstGeom prst="rect">
            <a:avLst/>
          </a:prstGeom>
          <a:noFill/>
          <a:ln w="9525">
            <a:noFill/>
            <a:miter lim="800000"/>
            <a:headEnd/>
            <a:tailEnd/>
          </a:ln>
        </p:spPr>
      </p:pic>
      <p:sp>
        <p:nvSpPr>
          <p:cNvPr id="40967" name="AutoShape 7"/>
          <p:cNvSpPr>
            <a:spLocks noChangeArrowheads="1"/>
          </p:cNvSpPr>
          <p:nvPr/>
        </p:nvSpPr>
        <p:spPr bwMode="auto">
          <a:xfrm>
            <a:off x="5364163" y="1628775"/>
            <a:ext cx="2736850" cy="1728788"/>
          </a:xfrm>
          <a:prstGeom prst="cloudCallout">
            <a:avLst>
              <a:gd name="adj1" fmla="val 22273"/>
              <a:gd name="adj2" fmla="val 86546"/>
            </a:avLst>
          </a:prstGeom>
          <a:solidFill>
            <a:srgbClr val="FF99CC"/>
          </a:solidFill>
          <a:ln w="9525">
            <a:solidFill>
              <a:schemeClr val="tx1"/>
            </a:solidFill>
            <a:round/>
            <a:headEnd/>
            <a:tailEnd/>
          </a:ln>
        </p:spPr>
        <p:txBody>
          <a:bodyPr/>
          <a:lstStyle/>
          <a:p>
            <a:pPr algn="ctr"/>
            <a:r>
              <a:rPr lang="zh-CN" altLang="en-US" sz="2400">
                <a:solidFill>
                  <a:schemeClr val="bg2"/>
                </a:solidFill>
                <a:ea typeface="华文细黑" pitchFamily="2" charset="-122"/>
              </a:rPr>
              <a:t>这里面的花括号能不能去掉？</a:t>
            </a:r>
          </a:p>
        </p:txBody>
      </p:sp>
      <p:sp>
        <p:nvSpPr>
          <p:cNvPr id="40968" name="Text Box 8"/>
          <p:cNvSpPr txBox="1">
            <a:spLocks noChangeArrowheads="1"/>
          </p:cNvSpPr>
          <p:nvPr/>
        </p:nvSpPr>
        <p:spPr bwMode="auto">
          <a:xfrm>
            <a:off x="2124075" y="3141663"/>
            <a:ext cx="3240088" cy="1077912"/>
          </a:xfrm>
          <a:prstGeom prst="rect">
            <a:avLst/>
          </a:prstGeom>
          <a:solidFill>
            <a:srgbClr val="CCFFFF">
              <a:alpha val="29019"/>
            </a:srgbClr>
          </a:solidFill>
          <a:ln w="9525">
            <a:solidFill>
              <a:srgbClr val="FFFF00"/>
            </a:solidFill>
            <a:miter lim="800000"/>
            <a:headEnd/>
            <a:tailEnd/>
          </a:ln>
        </p:spPr>
        <p:txBody>
          <a:bodyPr tIns="190800" bIns="190800">
            <a:spAutoFit/>
          </a:bodyPr>
          <a:lstStyle/>
          <a:p>
            <a:pPr>
              <a:spcBef>
                <a:spcPct val="50000"/>
              </a:spcBef>
            </a:pPr>
            <a:endParaRPr lang="en-US" altLang="zh-CN"/>
          </a:p>
          <a:p>
            <a:pPr>
              <a:spcBef>
                <a:spcPct val="50000"/>
              </a:spcBef>
            </a:pPr>
            <a:endParaRPr lang="en-US" altLang="zh-CN"/>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 calcmode="lin" valueType="num">
                                      <p:cBhvr additive="base">
                                        <p:cTn id="7" dur="500" fill="hold"/>
                                        <p:tgtEl>
                                          <p:spTgt spid="40968"/>
                                        </p:tgtEl>
                                        <p:attrNameLst>
                                          <p:attrName>ppt_x</p:attrName>
                                        </p:attrNameLst>
                                      </p:cBhvr>
                                      <p:tavLst>
                                        <p:tav tm="0">
                                          <p:val>
                                            <p:strVal val="0-#ppt_w/2"/>
                                          </p:val>
                                        </p:tav>
                                        <p:tav tm="100000">
                                          <p:val>
                                            <p:strVal val="#ppt_x"/>
                                          </p:val>
                                        </p:tav>
                                      </p:tavLst>
                                    </p:anim>
                                    <p:anim calcmode="lin" valueType="num">
                                      <p:cBhvr additive="base">
                                        <p:cTn id="8" dur="500" fill="hold"/>
                                        <p:tgtEl>
                                          <p:spTgt spid="409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blinds(horizontal)">
                                      <p:cBhvr>
                                        <p:cTn id="12" dur="500"/>
                                        <p:tgtEl>
                                          <p:spTgt spid="40966"/>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40967"/>
                                        </p:tgtEl>
                                        <p:attrNameLst>
                                          <p:attrName>style.visibility</p:attrName>
                                        </p:attrNameLst>
                                      </p:cBhvr>
                                      <p:to>
                                        <p:strVal val="visible"/>
                                      </p:to>
                                    </p:set>
                                    <p:animEffect transition="in" filter="blinds(horizontal)">
                                      <p:cBhvr>
                                        <p:cTn id="16" dur="500"/>
                                        <p:tgtEl>
                                          <p:spTgt spid="4096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965"/>
                                        </p:tgtEl>
                                        <p:attrNameLst>
                                          <p:attrName>style.visibility</p:attrName>
                                        </p:attrNameLst>
                                      </p:cBhvr>
                                      <p:to>
                                        <p:strVal val="visible"/>
                                      </p:to>
                                    </p:set>
                                    <p:animEffect transition="in" filter="blinds(horizontal)">
                                      <p:cBhvr>
                                        <p:cTn id="21"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7" grpId="0" animBg="1"/>
      <p:bldP spid="40968" grpId="0" animBg="1"/>
    </p:bld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CN" smtClean="0">
                <a:solidFill>
                  <a:srgbClr val="99FF33"/>
                </a:solidFill>
                <a:latin typeface="华文细黑" pitchFamily="2" charset="-122"/>
                <a:ea typeface="华文细黑" pitchFamily="2" charset="-122"/>
              </a:rPr>
              <a:t>6</a:t>
            </a:r>
            <a:r>
              <a:rPr lang="zh-CN" altLang="en-US" smtClean="0">
                <a:solidFill>
                  <a:srgbClr val="99FF33"/>
                </a:solidFill>
                <a:latin typeface="华文细黑" pitchFamily="2" charset="-122"/>
                <a:ea typeface="华文细黑" pitchFamily="2" charset="-122"/>
              </a:rPr>
              <a:t>、指向结构体类型的指针</a:t>
            </a:r>
            <a:r>
              <a:rPr lang="zh-CN" altLang="en-US" smtClean="0"/>
              <a:t> </a:t>
            </a:r>
          </a:p>
        </p:txBody>
      </p:sp>
      <p:sp>
        <p:nvSpPr>
          <p:cNvPr id="37891" name="Rectangle 3"/>
          <p:cNvSpPr>
            <a:spLocks noGrp="1" noChangeArrowheads="1"/>
          </p:cNvSpPr>
          <p:nvPr>
            <p:ph type="body" idx="1"/>
          </p:nvPr>
        </p:nvSpPr>
        <p:spPr/>
        <p:txBody>
          <a:bodyPr/>
          <a:lstStyle/>
          <a:p>
            <a:pPr eaLnBrk="1" hangingPunct="1">
              <a:defRPr/>
            </a:pPr>
            <a:r>
              <a:rPr lang="zh-CN" altLang="en-US" smtClean="0">
                <a:ea typeface="华文细黑" pitchFamily="2" charset="-122"/>
              </a:rPr>
              <a:t>一个结构体变量的指针就是该变量所占据的内存段的起始地址。</a:t>
            </a:r>
          </a:p>
          <a:p>
            <a:pPr eaLnBrk="1" hangingPunct="1">
              <a:buFont typeface="Wingdings" pitchFamily="2" charset="2"/>
              <a:buNone/>
              <a:defRPr/>
            </a:pPr>
            <a:r>
              <a:rPr lang="zh-CN" altLang="en-US" smtClean="0">
                <a:ea typeface="华文细黑" pitchFamily="2" charset="-122"/>
              </a:rPr>
              <a:t>   如</a:t>
            </a:r>
          </a:p>
          <a:p>
            <a:pPr eaLnBrk="1" hangingPunct="1">
              <a:buFont typeface="Wingdings" pitchFamily="2" charset="2"/>
              <a:buNone/>
              <a:defRPr/>
            </a:pPr>
            <a:r>
              <a:rPr lang="zh-CN" altLang="en-US" smtClean="0">
                <a:ea typeface="华文细黑" pitchFamily="2" charset="-122"/>
              </a:rPr>
              <a:t>             </a:t>
            </a:r>
            <a:r>
              <a:rPr lang="en-US" altLang="zh-CN" smtClean="0">
                <a:ea typeface="华文细黑" pitchFamily="2" charset="-122"/>
              </a:rPr>
              <a:t>struct student stu;</a:t>
            </a:r>
          </a:p>
          <a:p>
            <a:pPr eaLnBrk="1" hangingPunct="1">
              <a:buFont typeface="Wingdings" pitchFamily="2" charset="2"/>
              <a:buNone/>
              <a:defRPr/>
            </a:pPr>
            <a:r>
              <a:rPr lang="en-US" altLang="zh-CN" smtClean="0">
                <a:ea typeface="华文细黑" pitchFamily="2" charset="-122"/>
              </a:rPr>
              <a:t>             struct student *p;</a:t>
            </a:r>
          </a:p>
          <a:p>
            <a:pPr eaLnBrk="1" hangingPunct="1">
              <a:buFont typeface="Wingdings" pitchFamily="2" charset="2"/>
              <a:buNone/>
              <a:defRPr/>
            </a:pPr>
            <a:r>
              <a:rPr lang="en-US" altLang="zh-CN" smtClean="0">
                <a:ea typeface="华文细黑" pitchFamily="2" charset="-122"/>
              </a:rPr>
              <a:t>             p=&amp;stu;</a:t>
            </a:r>
          </a:p>
        </p:txBody>
      </p:sp>
    </p:spTree>
  </p:cSld>
  <p:clrMapOvr>
    <a:masterClrMapping/>
  </p:clrMapOvr>
  <p:transition>
    <p:blinds dir="vert"/>
  </p:transition>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549275"/>
            <a:ext cx="8229600" cy="5584825"/>
          </a:xfrm>
        </p:spPr>
        <p:txBody>
          <a:bodyPr/>
          <a:lstStyle/>
          <a:p>
            <a:pPr eaLnBrk="1" hangingPunct="1">
              <a:lnSpc>
                <a:spcPct val="90000"/>
              </a:lnSpc>
              <a:buFont typeface="Wingdings" pitchFamily="2" charset="2"/>
              <a:buNone/>
              <a:defRPr/>
            </a:pPr>
            <a:r>
              <a:rPr lang="en-US" altLang="zh-CN" sz="2800" dirty="0" smtClean="0">
                <a:ea typeface="华文细黑" pitchFamily="2" charset="-122"/>
              </a:rPr>
              <a:t>    </a:t>
            </a:r>
            <a:r>
              <a:rPr lang="zh-CN" altLang="en-US" sz="2800" dirty="0" smtClean="0">
                <a:ea typeface="华文细黑" pitchFamily="2" charset="-122"/>
              </a:rPr>
              <a:t>如果 </a:t>
            </a:r>
            <a:r>
              <a:rPr lang="en-US" altLang="zh-CN" sz="2800" dirty="0" err="1" smtClean="0">
                <a:ea typeface="华文细黑" pitchFamily="2" charset="-122"/>
              </a:rPr>
              <a:t>struct</a:t>
            </a:r>
            <a:r>
              <a:rPr lang="en-US" altLang="zh-CN" sz="2800" dirty="0" smtClean="0">
                <a:ea typeface="华文细黑" pitchFamily="2" charset="-122"/>
              </a:rPr>
              <a:t> student </a:t>
            </a:r>
            <a:r>
              <a:rPr lang="en-US" altLang="zh-CN" sz="2800" dirty="0" err="1" smtClean="0">
                <a:ea typeface="华文细黑" pitchFamily="2" charset="-122"/>
              </a:rPr>
              <a:t>stu</a:t>
            </a:r>
            <a:r>
              <a:rPr lang="en-US" altLang="zh-CN" sz="2800" dirty="0" smtClean="0">
                <a:ea typeface="华文细黑" pitchFamily="2" charset="-122"/>
              </a:rPr>
              <a:t>;</a:t>
            </a:r>
          </a:p>
          <a:p>
            <a:pPr eaLnBrk="1" hangingPunct="1">
              <a:lnSpc>
                <a:spcPct val="90000"/>
              </a:lnSpc>
              <a:buFont typeface="Wingdings" pitchFamily="2" charset="2"/>
              <a:buNone/>
              <a:defRPr/>
            </a:pPr>
            <a:r>
              <a:rPr lang="en-US" altLang="zh-CN" sz="2800" dirty="0" smtClean="0">
                <a:ea typeface="华文细黑" pitchFamily="2" charset="-122"/>
              </a:rPr>
              <a:t>            </a:t>
            </a:r>
            <a:r>
              <a:rPr lang="en-US" altLang="zh-CN" sz="2800" dirty="0" err="1" smtClean="0">
                <a:ea typeface="华文细黑" pitchFamily="2" charset="-122"/>
              </a:rPr>
              <a:t>struct</a:t>
            </a:r>
            <a:r>
              <a:rPr lang="en-US" altLang="zh-CN" sz="2800" dirty="0" smtClean="0">
                <a:ea typeface="华文细黑" pitchFamily="2" charset="-122"/>
              </a:rPr>
              <a:t> student *p;</a:t>
            </a:r>
          </a:p>
          <a:p>
            <a:pPr eaLnBrk="1" hangingPunct="1">
              <a:lnSpc>
                <a:spcPct val="90000"/>
              </a:lnSpc>
              <a:buFont typeface="Wingdings" pitchFamily="2" charset="2"/>
              <a:buNone/>
              <a:defRPr/>
            </a:pPr>
            <a:r>
              <a:rPr lang="en-US" altLang="zh-CN" sz="2800" dirty="0" smtClean="0">
                <a:ea typeface="华文细黑" pitchFamily="2" charset="-122"/>
              </a:rPr>
              <a:t>            p=&amp;</a:t>
            </a:r>
            <a:r>
              <a:rPr lang="en-US" altLang="zh-CN" sz="2800" dirty="0" err="1" smtClean="0">
                <a:ea typeface="华文细黑" pitchFamily="2" charset="-122"/>
              </a:rPr>
              <a:t>stu</a:t>
            </a:r>
            <a:r>
              <a:rPr lang="en-US" altLang="zh-CN" sz="2800" dirty="0" smtClean="0">
                <a:ea typeface="华文细黑" pitchFamily="2" charset="-122"/>
              </a:rPr>
              <a:t>;</a:t>
            </a:r>
          </a:p>
          <a:p>
            <a:pPr eaLnBrk="1" hangingPunct="1">
              <a:lnSpc>
                <a:spcPct val="90000"/>
              </a:lnSpc>
              <a:buFont typeface="Wingdings" pitchFamily="2" charset="2"/>
              <a:buNone/>
              <a:defRPr/>
            </a:pPr>
            <a:r>
              <a:rPr lang="en-US" altLang="zh-CN" sz="2800" dirty="0" smtClean="0">
                <a:ea typeface="华文细黑" pitchFamily="2" charset="-122"/>
              </a:rPr>
              <a:t>   </a:t>
            </a:r>
            <a:r>
              <a:rPr lang="zh-CN" altLang="en-US" sz="2800" dirty="0" smtClean="0">
                <a:ea typeface="华文细黑" pitchFamily="2" charset="-122"/>
              </a:rPr>
              <a:t>则以下三种形式等价：</a:t>
            </a:r>
          </a:p>
          <a:p>
            <a:pPr eaLnBrk="1" hangingPunct="1">
              <a:lnSpc>
                <a:spcPct val="90000"/>
              </a:lnSpc>
              <a:buFont typeface="Wingdings" pitchFamily="2" charset="2"/>
              <a:buNone/>
              <a:defRPr/>
            </a:pPr>
            <a:r>
              <a:rPr lang="zh-CN" altLang="en-US" sz="2800" dirty="0" smtClean="0">
                <a:ea typeface="华文细黑" pitchFamily="2" charset="-122"/>
              </a:rPr>
              <a:t>           </a:t>
            </a:r>
            <a:r>
              <a:rPr lang="en-US" altLang="zh-CN" sz="2800" dirty="0" err="1" smtClean="0">
                <a:ea typeface="华文细黑" pitchFamily="2" charset="-122"/>
              </a:rPr>
              <a:t>stu.age</a:t>
            </a:r>
            <a:r>
              <a:rPr lang="en-US" altLang="zh-CN" sz="2800" dirty="0" smtClean="0">
                <a:ea typeface="华文细黑" pitchFamily="2" charset="-122"/>
              </a:rPr>
              <a:t>   </a:t>
            </a:r>
            <a:r>
              <a:rPr lang="zh-CN" altLang="en-US" sz="2800" dirty="0" smtClean="0">
                <a:ea typeface="华文细黑" pitchFamily="2" charset="-122"/>
              </a:rPr>
              <a:t>（结构体变量名</a:t>
            </a:r>
            <a:r>
              <a:rPr lang="en-US" altLang="zh-CN" sz="2800" dirty="0" smtClean="0">
                <a:ea typeface="华文细黑" pitchFamily="2" charset="-122"/>
              </a:rPr>
              <a:t>.</a:t>
            </a:r>
            <a:r>
              <a:rPr lang="zh-CN" altLang="en-US" sz="2800" dirty="0" smtClean="0">
                <a:ea typeface="华文细黑" pitchFamily="2" charset="-122"/>
              </a:rPr>
              <a:t>成员名）   </a:t>
            </a:r>
          </a:p>
          <a:p>
            <a:pPr eaLnBrk="1" hangingPunct="1">
              <a:lnSpc>
                <a:spcPct val="90000"/>
              </a:lnSpc>
              <a:buFont typeface="Wingdings" pitchFamily="2" charset="2"/>
              <a:buNone/>
              <a:defRPr/>
            </a:pPr>
            <a:r>
              <a:rPr lang="zh-CN" altLang="en-US" sz="2800" dirty="0" smtClean="0">
                <a:ea typeface="华文细黑" pitchFamily="2" charset="-122"/>
              </a:rPr>
              <a:t>           </a:t>
            </a:r>
            <a:r>
              <a:rPr lang="en-US" altLang="zh-CN" sz="2800" dirty="0" smtClean="0">
                <a:ea typeface="华文细黑" pitchFamily="2" charset="-122"/>
              </a:rPr>
              <a:t>(*p).age  </a:t>
            </a:r>
            <a:r>
              <a:rPr lang="zh-CN" altLang="en-US" sz="2800" dirty="0" smtClean="0">
                <a:ea typeface="华文细黑" pitchFamily="2" charset="-122"/>
              </a:rPr>
              <a:t>（*指针变量名</a:t>
            </a:r>
            <a:r>
              <a:rPr lang="en-US" altLang="zh-CN" sz="2800" dirty="0" smtClean="0">
                <a:ea typeface="华文细黑" pitchFamily="2" charset="-122"/>
              </a:rPr>
              <a:t>.</a:t>
            </a:r>
            <a:r>
              <a:rPr lang="zh-CN" altLang="en-US" sz="2800" dirty="0" smtClean="0">
                <a:ea typeface="华文细黑" pitchFamily="2" charset="-122"/>
              </a:rPr>
              <a:t>成员名）</a:t>
            </a:r>
          </a:p>
          <a:p>
            <a:pPr eaLnBrk="1" hangingPunct="1">
              <a:lnSpc>
                <a:spcPct val="90000"/>
              </a:lnSpc>
              <a:buFont typeface="Wingdings" pitchFamily="2" charset="2"/>
              <a:buNone/>
              <a:defRPr/>
            </a:pPr>
            <a:r>
              <a:rPr lang="zh-CN" altLang="en-US" sz="2800" dirty="0" smtClean="0">
                <a:ea typeface="华文细黑" pitchFamily="2" charset="-122"/>
              </a:rPr>
              <a:t>           </a:t>
            </a:r>
            <a:r>
              <a:rPr lang="en-US" altLang="zh-CN" sz="2800" dirty="0" smtClean="0">
                <a:ea typeface="华文细黑" pitchFamily="2" charset="-122"/>
              </a:rPr>
              <a:t>p-&gt;age   </a:t>
            </a:r>
            <a:r>
              <a:rPr lang="zh-CN" altLang="en-US" sz="2800" dirty="0" smtClean="0">
                <a:ea typeface="华文细黑" pitchFamily="2" charset="-122"/>
              </a:rPr>
              <a:t>（指针变量名</a:t>
            </a:r>
            <a:r>
              <a:rPr lang="en-US" altLang="zh-CN" sz="2800" dirty="0" smtClean="0">
                <a:ea typeface="华文细黑" pitchFamily="2" charset="-122"/>
              </a:rPr>
              <a:t>.</a:t>
            </a:r>
            <a:r>
              <a:rPr lang="zh-CN" altLang="en-US" sz="2800" dirty="0" smtClean="0">
                <a:ea typeface="华文细黑" pitchFamily="2" charset="-122"/>
              </a:rPr>
              <a:t>成员名）</a:t>
            </a:r>
          </a:p>
          <a:p>
            <a:pPr eaLnBrk="1" hangingPunct="1">
              <a:lnSpc>
                <a:spcPct val="90000"/>
              </a:lnSpc>
              <a:spcBef>
                <a:spcPct val="60000"/>
              </a:spcBef>
              <a:buFont typeface="Wingdings" pitchFamily="2" charset="2"/>
              <a:buNone/>
              <a:defRPr/>
            </a:pPr>
            <a:r>
              <a:rPr lang="zh-CN" altLang="en-US" sz="2800" dirty="0" smtClean="0">
                <a:ea typeface="华文细黑" pitchFamily="2" charset="-122"/>
              </a:rPr>
              <a:t>    此时： </a:t>
            </a:r>
            <a:r>
              <a:rPr lang="en-US" altLang="zh-CN" sz="2800" dirty="0" smtClean="0">
                <a:solidFill>
                  <a:srgbClr val="99FF33"/>
                </a:solidFill>
                <a:ea typeface="华文细黑" pitchFamily="2" charset="-122"/>
              </a:rPr>
              <a:t>p-&gt;age++</a:t>
            </a:r>
            <a:r>
              <a:rPr lang="en-US" altLang="zh-CN" sz="2800" dirty="0" smtClean="0">
                <a:ea typeface="华文细黑" pitchFamily="2" charset="-122"/>
              </a:rPr>
              <a:t>  </a:t>
            </a:r>
            <a:r>
              <a:rPr lang="zh-CN" altLang="en-US" sz="2800" dirty="0" smtClean="0">
                <a:ea typeface="华文细黑" pitchFamily="2" charset="-122"/>
              </a:rPr>
              <a:t>等效于（</a:t>
            </a:r>
            <a:r>
              <a:rPr lang="en-US" altLang="zh-CN" sz="2800" dirty="0" smtClean="0">
                <a:ea typeface="华文细黑" pitchFamily="2" charset="-122"/>
              </a:rPr>
              <a:t>p-&gt;age</a:t>
            </a:r>
            <a:r>
              <a:rPr lang="zh-CN" altLang="en-US" sz="2800" dirty="0" smtClean="0">
                <a:ea typeface="华文细黑" pitchFamily="2" charset="-122"/>
              </a:rPr>
              <a:t>）</a:t>
            </a:r>
            <a:r>
              <a:rPr lang="en-US" altLang="zh-CN" sz="2800" dirty="0" smtClean="0">
                <a:ea typeface="华文细黑" pitchFamily="2" charset="-122"/>
              </a:rPr>
              <a:t>++    </a:t>
            </a:r>
            <a:r>
              <a:rPr lang="zh-CN" altLang="en-US" sz="2800" dirty="0" smtClean="0">
                <a:ea typeface="华文细黑" pitchFamily="2" charset="-122"/>
              </a:rPr>
              <a:t>先得 </a:t>
            </a:r>
          </a:p>
          <a:p>
            <a:pPr eaLnBrk="1" hangingPunct="1">
              <a:lnSpc>
                <a:spcPct val="90000"/>
              </a:lnSpc>
              <a:buFont typeface="Wingdings" pitchFamily="2" charset="2"/>
              <a:buNone/>
              <a:defRPr/>
            </a:pPr>
            <a:r>
              <a:rPr lang="zh-CN" altLang="en-US" sz="2800" dirty="0" smtClean="0">
                <a:ea typeface="华文细黑" pitchFamily="2" charset="-122"/>
              </a:rPr>
              <a:t>                                 到成员值，再使它加</a:t>
            </a:r>
            <a:r>
              <a:rPr lang="en-US" altLang="zh-CN" sz="2800" dirty="0" smtClean="0">
                <a:ea typeface="华文细黑" pitchFamily="2" charset="-122"/>
              </a:rPr>
              <a:t>1</a:t>
            </a:r>
            <a:r>
              <a:rPr lang="zh-CN" altLang="en-US" sz="2800" dirty="0" smtClean="0">
                <a:ea typeface="华文细黑" pitchFamily="2" charset="-122"/>
              </a:rPr>
              <a:t>；</a:t>
            </a:r>
          </a:p>
          <a:p>
            <a:pPr eaLnBrk="1" hangingPunct="1">
              <a:lnSpc>
                <a:spcPct val="90000"/>
              </a:lnSpc>
              <a:buFont typeface="Wingdings" pitchFamily="2" charset="2"/>
              <a:buNone/>
              <a:defRPr/>
            </a:pPr>
            <a:r>
              <a:rPr lang="zh-CN" altLang="en-US" sz="2800" dirty="0" smtClean="0">
                <a:ea typeface="华文细黑" pitchFamily="2" charset="-122"/>
              </a:rPr>
              <a:t>              </a:t>
            </a:r>
            <a:r>
              <a:rPr lang="en-US" altLang="zh-CN" sz="2800" dirty="0" smtClean="0">
                <a:solidFill>
                  <a:srgbClr val="99FF33"/>
                </a:solidFill>
                <a:ea typeface="华文细黑" pitchFamily="2" charset="-122"/>
              </a:rPr>
              <a:t>++p-&gt;age</a:t>
            </a:r>
            <a:r>
              <a:rPr lang="en-US" altLang="zh-CN" sz="2800" dirty="0" smtClean="0">
                <a:ea typeface="华文细黑" pitchFamily="2" charset="-122"/>
              </a:rPr>
              <a:t>  </a:t>
            </a:r>
            <a:r>
              <a:rPr lang="zh-CN" altLang="en-US" sz="2800" dirty="0" smtClean="0">
                <a:ea typeface="华文细黑" pitchFamily="2" charset="-122"/>
              </a:rPr>
              <a:t>等效于 </a:t>
            </a:r>
            <a:r>
              <a:rPr lang="en-US" altLang="zh-CN" sz="2800" dirty="0" smtClean="0">
                <a:ea typeface="华文细黑" pitchFamily="2" charset="-122"/>
              </a:rPr>
              <a:t>++(p-&gt;age)     </a:t>
            </a:r>
            <a:r>
              <a:rPr lang="zh-CN" altLang="en-US" sz="2800" dirty="0" smtClean="0">
                <a:ea typeface="华文细黑" pitchFamily="2" charset="-122"/>
              </a:rPr>
              <a:t>先使成员</a:t>
            </a:r>
          </a:p>
          <a:p>
            <a:pPr eaLnBrk="1" hangingPunct="1">
              <a:lnSpc>
                <a:spcPct val="90000"/>
              </a:lnSpc>
              <a:buFont typeface="Wingdings" pitchFamily="2" charset="2"/>
              <a:buNone/>
              <a:defRPr/>
            </a:pPr>
            <a:r>
              <a:rPr lang="zh-CN" altLang="en-US" sz="2800" dirty="0" smtClean="0">
                <a:ea typeface="华文细黑" pitchFamily="2" charset="-122"/>
              </a:rPr>
              <a:t>                                值加</a:t>
            </a:r>
            <a:r>
              <a:rPr lang="en-US" altLang="zh-CN" sz="2800" dirty="0" smtClean="0">
                <a:ea typeface="华文细黑" pitchFamily="2" charset="-122"/>
              </a:rPr>
              <a:t>1</a:t>
            </a:r>
            <a:r>
              <a:rPr lang="zh-CN" altLang="en-US" sz="2800" dirty="0" smtClean="0">
                <a:ea typeface="华文细黑" pitchFamily="2" charset="-122"/>
              </a:rPr>
              <a:t>，再使用之。</a:t>
            </a:r>
          </a:p>
        </p:txBody>
      </p:sp>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914400" y="304800"/>
            <a:ext cx="4594225" cy="609600"/>
          </a:xfrm>
          <a:prstGeom prst="rect">
            <a:avLst/>
          </a:prstGeom>
          <a:noFill/>
          <a:ln w="9525">
            <a:noFill/>
            <a:miter lim="800000"/>
            <a:headEnd/>
            <a:tailEnd/>
          </a:ln>
        </p:spPr>
        <p:txBody>
          <a:bodyPr lIns="92075" tIns="46038" rIns="92075" bIns="46038" anchor="ctr"/>
          <a:lstStyle/>
          <a:p>
            <a:r>
              <a:rPr lang="zh-CN" altLang="en-US" sz="3200">
                <a:solidFill>
                  <a:srgbClr val="FFFF00"/>
                </a:solidFill>
                <a:ea typeface="黑体" pitchFamily="2" charset="-122"/>
              </a:rPr>
              <a:t>改进程序有关语句分析</a:t>
            </a:r>
          </a:p>
        </p:txBody>
      </p:sp>
      <p:sp>
        <p:nvSpPr>
          <p:cNvPr id="336901" name="Rectangle 5"/>
          <p:cNvSpPr>
            <a:spLocks noChangeArrowheads="1"/>
          </p:cNvSpPr>
          <p:nvPr/>
        </p:nvSpPr>
        <p:spPr bwMode="auto">
          <a:xfrm>
            <a:off x="609600" y="990600"/>
            <a:ext cx="8332788" cy="5070475"/>
          </a:xfrm>
          <a:prstGeom prst="rect">
            <a:avLst/>
          </a:prstGeom>
          <a:noFill/>
          <a:ln w="9525">
            <a:noFill/>
            <a:miter lim="800000"/>
            <a:headEnd/>
            <a:tailEnd/>
          </a:ln>
        </p:spPr>
        <p:txBody>
          <a:bodyPr/>
          <a:lstStyle/>
          <a:p>
            <a:pPr marL="342900" indent="-342900">
              <a:spcBef>
                <a:spcPct val="20000"/>
              </a:spcBef>
              <a:buClr>
                <a:schemeClr val="hlink"/>
              </a:buClr>
              <a:buFont typeface="Wingdings" pitchFamily="2" charset="2"/>
              <a:buChar char="Ø"/>
            </a:pPr>
            <a:r>
              <a:rPr lang="zh-CN" altLang="en-US" sz="2800">
                <a:latin typeface="华文细黑" pitchFamily="2" charset="-122"/>
                <a:ea typeface="华文细黑" pitchFamily="2" charset="-122"/>
              </a:rPr>
              <a:t>键盘输入函数</a:t>
            </a:r>
          </a:p>
          <a:p>
            <a:pPr marL="342900" indent="-342900">
              <a:spcBef>
                <a:spcPct val="20000"/>
              </a:spcBef>
              <a:buClr>
                <a:schemeClr val="hlink"/>
              </a:buClr>
            </a:pPr>
            <a:r>
              <a:rPr lang="zh-CN" altLang="en-US" sz="2800">
                <a:latin typeface="华文细黑" pitchFamily="2" charset="-122"/>
                <a:ea typeface="华文细黑" pitchFamily="2" charset="-122"/>
              </a:rPr>
              <a:t>    </a:t>
            </a:r>
            <a:r>
              <a:rPr lang="en-US" altLang="zh-CN" sz="2800">
                <a:solidFill>
                  <a:srgbClr val="66FF66"/>
                </a:solidFill>
                <a:latin typeface="华文细黑" pitchFamily="2" charset="-122"/>
                <a:ea typeface="华文细黑" pitchFamily="2" charset="-122"/>
              </a:rPr>
              <a:t>scanf(“%f”,&amp;r);</a:t>
            </a:r>
          </a:p>
          <a:p>
            <a:pPr marL="342900" indent="-342900">
              <a:spcBef>
                <a:spcPct val="20000"/>
              </a:spcBef>
              <a:buClr>
                <a:schemeClr val="hlink"/>
              </a:buClr>
            </a:pPr>
            <a:r>
              <a:rPr lang="en-US" altLang="zh-CN" sz="2800">
                <a:solidFill>
                  <a:srgbClr val="66FF66"/>
                </a:solidFill>
                <a:latin typeface="华文细黑" pitchFamily="2" charset="-122"/>
                <a:ea typeface="华文细黑" pitchFamily="2" charset="-122"/>
              </a:rPr>
              <a:t>   </a:t>
            </a:r>
            <a:r>
              <a:rPr lang="zh-CN" altLang="en-US" sz="2800">
                <a:solidFill>
                  <a:srgbClr val="FFFF00"/>
                </a:solidFill>
                <a:latin typeface="华文细黑" pitchFamily="2" charset="-122"/>
                <a:ea typeface="华文细黑" pitchFamily="2" charset="-122"/>
              </a:rPr>
              <a:t>功能：将键盘输入的值存放到变量</a:t>
            </a:r>
            <a:r>
              <a:rPr lang="en-US" altLang="zh-CN" sz="2800">
                <a:solidFill>
                  <a:srgbClr val="FFFF00"/>
                </a:solidFill>
                <a:latin typeface="华文细黑" pitchFamily="2" charset="-122"/>
                <a:ea typeface="华文细黑" pitchFamily="2" charset="-122"/>
              </a:rPr>
              <a:t>r</a:t>
            </a:r>
            <a:r>
              <a:rPr lang="zh-CN" altLang="en-US" sz="2800">
                <a:solidFill>
                  <a:srgbClr val="FFFF00"/>
                </a:solidFill>
                <a:latin typeface="华文细黑" pitchFamily="2" charset="-122"/>
                <a:ea typeface="华文细黑" pitchFamily="2" charset="-122"/>
              </a:rPr>
              <a:t>所对应的存储单元中。</a:t>
            </a:r>
          </a:p>
          <a:p>
            <a:pPr marL="342900" indent="-342900">
              <a:spcBef>
                <a:spcPct val="20000"/>
              </a:spcBef>
              <a:buClr>
                <a:schemeClr val="hlink"/>
              </a:buClr>
            </a:pPr>
            <a:r>
              <a:rPr lang="zh-CN" altLang="en-US" sz="2800">
                <a:solidFill>
                  <a:srgbClr val="66FF66"/>
                </a:solidFill>
                <a:latin typeface="华文细黑" pitchFamily="2" charset="-122"/>
                <a:ea typeface="华文细黑" pitchFamily="2" charset="-122"/>
              </a:rPr>
              <a:t>   </a:t>
            </a:r>
            <a:r>
              <a:rPr lang="en-US" altLang="zh-CN" sz="2800">
                <a:solidFill>
                  <a:srgbClr val="66FF66"/>
                </a:solidFill>
                <a:latin typeface="华文细黑" pitchFamily="2" charset="-122"/>
                <a:ea typeface="华文细黑" pitchFamily="2" charset="-122"/>
              </a:rPr>
              <a:t>&amp;r     </a:t>
            </a:r>
            <a:r>
              <a:rPr lang="zh-CN" altLang="en-US" sz="2800">
                <a:latin typeface="华文细黑" pitchFamily="2" charset="-122"/>
                <a:ea typeface="华文细黑" pitchFamily="2" charset="-122"/>
              </a:rPr>
              <a:t>变量</a:t>
            </a:r>
            <a:r>
              <a:rPr lang="en-US" altLang="zh-CN" sz="2800">
                <a:latin typeface="华文细黑" pitchFamily="2" charset="-122"/>
                <a:ea typeface="华文细黑" pitchFamily="2" charset="-122"/>
              </a:rPr>
              <a:t>r</a:t>
            </a:r>
            <a:r>
              <a:rPr lang="zh-CN" altLang="en-US" sz="2800">
                <a:latin typeface="华文细黑" pitchFamily="2" charset="-122"/>
                <a:ea typeface="华文细黑" pitchFamily="2" charset="-122"/>
              </a:rPr>
              <a:t>的存储单元地址</a:t>
            </a:r>
          </a:p>
          <a:p>
            <a:pPr marL="342900" indent="-342900">
              <a:spcBef>
                <a:spcPct val="20000"/>
              </a:spcBef>
              <a:buClr>
                <a:schemeClr val="hlink"/>
              </a:buClr>
            </a:pPr>
            <a:r>
              <a:rPr lang="zh-CN" altLang="en-US" sz="2800">
                <a:latin typeface="华文细黑" pitchFamily="2" charset="-122"/>
                <a:ea typeface="华文细黑" pitchFamily="2" charset="-122"/>
              </a:rPr>
              <a:t>   </a:t>
            </a:r>
            <a:r>
              <a:rPr lang="zh-CN" altLang="en-US" sz="2800">
                <a:solidFill>
                  <a:srgbClr val="FFFF00"/>
                </a:solidFill>
                <a:latin typeface="华文细黑" pitchFamily="2" charset="-122"/>
                <a:ea typeface="华文细黑" pitchFamily="2" charset="-122"/>
              </a:rPr>
              <a:t>注意：</a:t>
            </a:r>
            <a:r>
              <a:rPr lang="en-US" altLang="zh-CN" sz="2800">
                <a:solidFill>
                  <a:srgbClr val="FFFF00"/>
                </a:solidFill>
                <a:latin typeface="华文细黑" pitchFamily="2" charset="-122"/>
                <a:ea typeface="华文细黑" pitchFamily="2" charset="-122"/>
              </a:rPr>
              <a:t>scanf()</a:t>
            </a:r>
            <a:r>
              <a:rPr lang="zh-CN" altLang="en-US" sz="2800">
                <a:solidFill>
                  <a:srgbClr val="FFFF00"/>
                </a:solidFill>
                <a:latin typeface="华文细黑" pitchFamily="2" charset="-122"/>
                <a:ea typeface="华文细黑" pitchFamily="2" charset="-122"/>
              </a:rPr>
              <a:t>函数本身不能带作为提示语的字符串，如</a:t>
            </a:r>
          </a:p>
          <a:p>
            <a:pPr marL="342900" indent="-342900">
              <a:spcBef>
                <a:spcPct val="20000"/>
              </a:spcBef>
              <a:buClr>
                <a:schemeClr val="hlink"/>
              </a:buClr>
            </a:pPr>
            <a:r>
              <a:rPr lang="zh-CN" altLang="en-US" sz="2800">
                <a:latin typeface="华文细黑" pitchFamily="2" charset="-122"/>
                <a:ea typeface="华文细黑" pitchFamily="2" charset="-122"/>
              </a:rPr>
              <a:t>    </a:t>
            </a:r>
            <a:r>
              <a:rPr lang="en-US" altLang="zh-CN" sz="2800">
                <a:solidFill>
                  <a:srgbClr val="66FF66"/>
                </a:solidFill>
                <a:latin typeface="华文细黑" pitchFamily="2" charset="-122"/>
                <a:ea typeface="华文细黑" pitchFamily="2" charset="-122"/>
              </a:rPr>
              <a:t>scanf(“</a:t>
            </a:r>
            <a:r>
              <a:rPr lang="zh-CN" altLang="en-US" sz="2800">
                <a:solidFill>
                  <a:srgbClr val="66FF66"/>
                </a:solidFill>
                <a:latin typeface="华文细黑" pitchFamily="2" charset="-122"/>
                <a:ea typeface="华文细黑" pitchFamily="2" charset="-122"/>
              </a:rPr>
              <a:t>请输入半径</a:t>
            </a:r>
            <a:r>
              <a:rPr lang="en-US" altLang="zh-CN" sz="2800">
                <a:solidFill>
                  <a:srgbClr val="66FF66"/>
                </a:solidFill>
                <a:latin typeface="华文细黑" pitchFamily="2" charset="-122"/>
                <a:ea typeface="华文细黑" pitchFamily="2" charset="-122"/>
              </a:rPr>
              <a:t>r=%f”,&amp;r );</a:t>
            </a:r>
            <a:r>
              <a:rPr lang="en-US" altLang="zh-CN" sz="2800">
                <a:latin typeface="华文细黑" pitchFamily="2" charset="-122"/>
                <a:ea typeface="华文细黑" pitchFamily="2" charset="-122"/>
              </a:rPr>
              <a:t>  </a:t>
            </a:r>
          </a:p>
          <a:p>
            <a:pPr marL="342900" indent="-342900">
              <a:spcBef>
                <a:spcPct val="20000"/>
              </a:spcBef>
              <a:buClr>
                <a:schemeClr val="hlink"/>
              </a:buClr>
            </a:pPr>
            <a:r>
              <a:rPr lang="en-US" altLang="zh-CN" sz="2800">
                <a:latin typeface="华文细黑" pitchFamily="2" charset="-122"/>
                <a:ea typeface="华文细黑" pitchFamily="2" charset="-122"/>
              </a:rPr>
              <a:t>               (</a:t>
            </a:r>
            <a:r>
              <a:rPr lang="zh-CN" altLang="en-US" sz="2800">
                <a:latin typeface="华文细黑" pitchFamily="2" charset="-122"/>
                <a:ea typeface="华文细黑" pitchFamily="2" charset="-122"/>
              </a:rPr>
              <a:t>结果将使 </a:t>
            </a:r>
            <a:r>
              <a:rPr lang="en-US" altLang="zh-CN" sz="2800">
                <a:latin typeface="华文细黑" pitchFamily="2" charset="-122"/>
                <a:ea typeface="华文细黑" pitchFamily="2" charset="-122"/>
              </a:rPr>
              <a:t>r </a:t>
            </a:r>
            <a:r>
              <a:rPr lang="zh-CN" altLang="en-US" sz="2800">
                <a:latin typeface="华文细黑" pitchFamily="2" charset="-122"/>
                <a:ea typeface="华文细黑" pitchFamily="2" charset="-122"/>
              </a:rPr>
              <a:t>等于某个随机值）</a:t>
            </a:r>
          </a:p>
          <a:p>
            <a:pPr marL="342900" indent="-342900">
              <a:spcBef>
                <a:spcPct val="20000"/>
              </a:spcBef>
              <a:buClr>
                <a:schemeClr val="hlink"/>
              </a:buClr>
            </a:pPr>
            <a:r>
              <a:rPr lang="zh-CN" altLang="en-US" sz="2800">
                <a:latin typeface="华文细黑" pitchFamily="2" charset="-122"/>
                <a:ea typeface="华文细黑" pitchFamily="2" charset="-122"/>
              </a:rPr>
              <a:t>    通常与</a:t>
            </a:r>
            <a:r>
              <a:rPr lang="en-US" altLang="zh-CN" sz="2800">
                <a:latin typeface="华文细黑" pitchFamily="2" charset="-122"/>
                <a:ea typeface="华文细黑" pitchFamily="2" charset="-122"/>
              </a:rPr>
              <a:t>printf()</a:t>
            </a:r>
            <a:r>
              <a:rPr lang="zh-CN" altLang="en-US" sz="2800">
                <a:latin typeface="华文细黑" pitchFamily="2" charset="-122"/>
                <a:ea typeface="华文细黑" pitchFamily="2" charset="-122"/>
              </a:rPr>
              <a:t>函数组合使用，实现“人机对话”功能。</a:t>
            </a:r>
          </a:p>
        </p:txBody>
      </p:sp>
      <p:sp>
        <p:nvSpPr>
          <p:cNvPr id="336902" name="Text Box 6"/>
          <p:cNvSpPr txBox="1">
            <a:spLocks noChangeArrowheads="1"/>
          </p:cNvSpPr>
          <p:nvPr/>
        </p:nvSpPr>
        <p:spPr bwMode="auto">
          <a:xfrm>
            <a:off x="4876800" y="2971800"/>
            <a:ext cx="3962400" cy="2033588"/>
          </a:xfrm>
          <a:prstGeom prst="rect">
            <a:avLst/>
          </a:prstGeom>
          <a:solidFill>
            <a:srgbClr val="FFFF00"/>
          </a:solidFill>
          <a:ln w="9525">
            <a:noFill/>
            <a:miter lim="800000"/>
            <a:headEnd/>
            <a:tailEnd/>
          </a:ln>
        </p:spPr>
        <p:txBody>
          <a:bodyPr>
            <a:spAutoFit/>
          </a:bodyPr>
          <a:lstStyle/>
          <a:p>
            <a:pPr>
              <a:spcBef>
                <a:spcPct val="20000"/>
              </a:spcBef>
              <a:buClr>
                <a:schemeClr val="tx2"/>
              </a:buClr>
              <a:buSzPct val="75000"/>
              <a:buFont typeface="Wingdings" pitchFamily="2" charset="2"/>
              <a:buNone/>
            </a:pPr>
            <a:r>
              <a:rPr kumimoji="1" lang="en-US" altLang="zh-CN" sz="2200" b="1">
                <a:solidFill>
                  <a:srgbClr val="FF3300"/>
                </a:solidFill>
                <a:latin typeface="Arial" charset="0"/>
              </a:rPr>
              <a:t>Example:</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  </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printf(“Input R=”</a:t>
            </a:r>
            <a:r>
              <a:rPr kumimoji="1" lang="zh-CN" altLang="en-US" sz="2200" b="1">
                <a:solidFill>
                  <a:srgbClr val="990033"/>
                </a:solidFill>
                <a:latin typeface="Arial" charset="0"/>
              </a:rPr>
              <a:t>）</a:t>
            </a:r>
            <a:r>
              <a:rPr kumimoji="1" lang="en-US" altLang="zh-CN" sz="2200" b="1">
                <a:solidFill>
                  <a:srgbClr val="990033"/>
                </a:solidFill>
                <a:latin typeface="Arial" charset="0"/>
              </a:rPr>
              <a:t>; </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scanf(“%f ”,&amp;r);</a:t>
            </a:r>
          </a:p>
          <a:p>
            <a:pPr>
              <a:spcBef>
                <a:spcPct val="20000"/>
              </a:spcBef>
              <a:buClr>
                <a:schemeClr val="tx2"/>
              </a:buClr>
              <a:buSzPct val="75000"/>
              <a:buFont typeface="Wingdings" pitchFamily="2" charset="2"/>
              <a:buNone/>
            </a:pPr>
            <a:r>
              <a:rPr kumimoji="1" lang="en-US" altLang="zh-CN" sz="2200" b="1">
                <a:solidFill>
                  <a:srgbClr val="990033"/>
                </a:solidFill>
                <a:latin typeface="Arial" charset="0"/>
              </a:rPr>
              <a:t>   ……</a:t>
            </a:r>
            <a:endParaRPr kumimoji="1" lang="en-US" altLang="zh-CN" sz="2200" b="1">
              <a:solidFill>
                <a:srgbClr val="FFFF66"/>
              </a:solidFill>
              <a:latin typeface="Arial" charset="0"/>
            </a:endParaRPr>
          </a:p>
        </p:txBody>
      </p:sp>
      <p:sp>
        <p:nvSpPr>
          <p:cNvPr id="7" name="日期占位符 6"/>
          <p:cNvSpPr>
            <a:spLocks noGrp="1"/>
          </p:cNvSpPr>
          <p:nvPr>
            <p:ph type="dt" sz="half" idx="10"/>
          </p:nvPr>
        </p:nvSpPr>
        <p:spPr/>
        <p:txBody>
          <a:bodyPr/>
          <a:lstStyle/>
          <a:p>
            <a:pPr>
              <a:defRPr/>
            </a:pPr>
            <a:fld id="{D276F251-FD12-40EB-ADE0-1B890C463153}" type="datetime1">
              <a:rPr lang="zh-CN" altLang="en-US" smtClean="0"/>
              <a:pPr>
                <a:defRPr/>
              </a:pPr>
              <a:t>2012-9-17</a:t>
            </a:fld>
            <a:endParaRPr lang="en-US" altLang="zh-CN" dirty="0"/>
          </a:p>
        </p:txBody>
      </p:sp>
      <p:sp>
        <p:nvSpPr>
          <p:cNvPr id="8" name="灯片编号占位符 7"/>
          <p:cNvSpPr>
            <a:spLocks noGrp="1"/>
          </p:cNvSpPr>
          <p:nvPr>
            <p:ph type="sldNum" sz="quarter" idx="12"/>
          </p:nvPr>
        </p:nvSpPr>
        <p:spPr/>
        <p:txBody>
          <a:bodyPr/>
          <a:lstStyle/>
          <a:p>
            <a:pPr>
              <a:defRPr/>
            </a:pPr>
            <a:fld id="{76C28267-322E-4F55-83A7-61969821FE8C}" type="slidenum">
              <a:rPr lang="en-US" altLang="zh-CN" smtClean="0"/>
              <a:pPr>
                <a:defRPr/>
              </a:pPr>
              <a:t>42</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36901">
                                            <p:txEl>
                                              <p:pRg st="0" end="0"/>
                                            </p:txEl>
                                          </p:spTgt>
                                        </p:tgtEl>
                                        <p:attrNameLst>
                                          <p:attrName>style.visibility</p:attrName>
                                        </p:attrNameLst>
                                      </p:cBhvr>
                                      <p:to>
                                        <p:strVal val="visible"/>
                                      </p:to>
                                    </p:set>
                                    <p:animEffect transition="in" filter="barn(outHorizontal)">
                                      <p:cBhvr>
                                        <p:cTn id="7" dur="500"/>
                                        <p:tgtEl>
                                          <p:spTgt spid="3369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36901">
                                            <p:txEl>
                                              <p:pRg st="1" end="1"/>
                                            </p:txEl>
                                          </p:spTgt>
                                        </p:tgtEl>
                                        <p:attrNameLst>
                                          <p:attrName>style.visibility</p:attrName>
                                        </p:attrNameLst>
                                      </p:cBhvr>
                                      <p:to>
                                        <p:strVal val="visible"/>
                                      </p:to>
                                    </p:set>
                                    <p:animEffect transition="in" filter="barn(outHorizontal)">
                                      <p:cBhvr>
                                        <p:cTn id="12" dur="500"/>
                                        <p:tgtEl>
                                          <p:spTgt spid="3369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36901">
                                            <p:txEl>
                                              <p:pRg st="2" end="2"/>
                                            </p:txEl>
                                          </p:spTgt>
                                        </p:tgtEl>
                                        <p:attrNameLst>
                                          <p:attrName>style.visibility</p:attrName>
                                        </p:attrNameLst>
                                      </p:cBhvr>
                                      <p:to>
                                        <p:strVal val="visible"/>
                                      </p:to>
                                    </p:set>
                                    <p:animEffect transition="in" filter="barn(outHorizontal)">
                                      <p:cBhvr>
                                        <p:cTn id="17" dur="500"/>
                                        <p:tgtEl>
                                          <p:spTgt spid="3369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36901">
                                            <p:txEl>
                                              <p:pRg st="3" end="3"/>
                                            </p:txEl>
                                          </p:spTgt>
                                        </p:tgtEl>
                                        <p:attrNameLst>
                                          <p:attrName>style.visibility</p:attrName>
                                        </p:attrNameLst>
                                      </p:cBhvr>
                                      <p:to>
                                        <p:strVal val="visible"/>
                                      </p:to>
                                    </p:set>
                                    <p:animEffect transition="in" filter="barn(outHorizontal)">
                                      <p:cBhvr>
                                        <p:cTn id="22" dur="500"/>
                                        <p:tgtEl>
                                          <p:spTgt spid="3369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36901">
                                            <p:txEl>
                                              <p:pRg st="4" end="4"/>
                                            </p:txEl>
                                          </p:spTgt>
                                        </p:tgtEl>
                                        <p:attrNameLst>
                                          <p:attrName>style.visibility</p:attrName>
                                        </p:attrNameLst>
                                      </p:cBhvr>
                                      <p:to>
                                        <p:strVal val="visible"/>
                                      </p:to>
                                    </p:set>
                                    <p:animEffect transition="in" filter="barn(outHorizontal)">
                                      <p:cBhvr>
                                        <p:cTn id="27" dur="500"/>
                                        <p:tgtEl>
                                          <p:spTgt spid="3369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36901">
                                            <p:txEl>
                                              <p:pRg st="5" end="5"/>
                                            </p:txEl>
                                          </p:spTgt>
                                        </p:tgtEl>
                                        <p:attrNameLst>
                                          <p:attrName>style.visibility</p:attrName>
                                        </p:attrNameLst>
                                      </p:cBhvr>
                                      <p:to>
                                        <p:strVal val="visible"/>
                                      </p:to>
                                    </p:set>
                                    <p:animEffect transition="in" filter="barn(outHorizontal)">
                                      <p:cBhvr>
                                        <p:cTn id="32" dur="500"/>
                                        <p:tgtEl>
                                          <p:spTgt spid="3369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336901">
                                            <p:txEl>
                                              <p:pRg st="6" end="6"/>
                                            </p:txEl>
                                          </p:spTgt>
                                        </p:tgtEl>
                                        <p:attrNameLst>
                                          <p:attrName>style.visibility</p:attrName>
                                        </p:attrNameLst>
                                      </p:cBhvr>
                                      <p:to>
                                        <p:strVal val="visible"/>
                                      </p:to>
                                    </p:set>
                                    <p:animEffect transition="in" filter="barn(outHorizontal)">
                                      <p:cBhvr>
                                        <p:cTn id="37" dur="500"/>
                                        <p:tgtEl>
                                          <p:spTgt spid="33690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336901">
                                            <p:txEl>
                                              <p:pRg st="7" end="7"/>
                                            </p:txEl>
                                          </p:spTgt>
                                        </p:tgtEl>
                                        <p:attrNameLst>
                                          <p:attrName>style.visibility</p:attrName>
                                        </p:attrNameLst>
                                      </p:cBhvr>
                                      <p:to>
                                        <p:strVal val="visible"/>
                                      </p:to>
                                    </p:set>
                                    <p:animEffect transition="in" filter="barn(outHorizontal)">
                                      <p:cBhvr>
                                        <p:cTn id="42" dur="500"/>
                                        <p:tgtEl>
                                          <p:spTgt spid="33690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336902"/>
                                        </p:tgtEl>
                                        <p:attrNameLst>
                                          <p:attrName>style.visibility</p:attrName>
                                        </p:attrNameLst>
                                      </p:cBhvr>
                                      <p:to>
                                        <p:strVal val="visible"/>
                                      </p:to>
                                    </p:set>
                                    <p:anim calcmode="lin" valueType="num">
                                      <p:cBhvr additive="base">
                                        <p:cTn id="47" dur="500" fill="hold"/>
                                        <p:tgtEl>
                                          <p:spTgt spid="336902"/>
                                        </p:tgtEl>
                                        <p:attrNameLst>
                                          <p:attrName>ppt_x</p:attrName>
                                        </p:attrNameLst>
                                      </p:cBhvr>
                                      <p:tavLst>
                                        <p:tav tm="0">
                                          <p:val>
                                            <p:strVal val="#ppt_x"/>
                                          </p:val>
                                        </p:tav>
                                        <p:tav tm="100000">
                                          <p:val>
                                            <p:strVal val="#ppt_x"/>
                                          </p:val>
                                        </p:tav>
                                      </p:tavLst>
                                    </p:anim>
                                    <p:anim calcmode="lin" valueType="num">
                                      <p:cBhvr additive="base">
                                        <p:cTn id="48" dur="500" fill="hold"/>
                                        <p:tgtEl>
                                          <p:spTgt spid="3369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1" grpId="0" build="p" autoUpdateAnimBg="0"/>
      <p:bldP spid="336902" grpId="0" animBg="1" autoUpdateAnimBg="0"/>
    </p:bld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231775" y="115888"/>
            <a:ext cx="5410200" cy="6692900"/>
          </a:xfrm>
          <a:prstGeom prst="rect">
            <a:avLst/>
          </a:prstGeom>
          <a:solidFill>
            <a:srgbClr val="CCFFCC"/>
          </a:solidFill>
          <a:ln w="9525">
            <a:solidFill>
              <a:srgbClr val="FFCC00"/>
            </a:solidFill>
            <a:miter lim="800000"/>
            <a:headEnd/>
            <a:tailEnd/>
          </a:ln>
        </p:spPr>
        <p:txBody>
          <a:bodyPr wrap="none">
            <a:spAutoFit/>
          </a:bodyPr>
          <a:lstStyle/>
          <a:p>
            <a:r>
              <a:rPr lang="en-US" altLang="zh-CN">
                <a:solidFill>
                  <a:srgbClr val="990000"/>
                </a:solidFill>
              </a:rPr>
              <a:t>struct tm { int hours,minutes,seconds;};</a:t>
            </a:r>
          </a:p>
          <a:p>
            <a:r>
              <a:rPr lang="en-US" altLang="zh-CN">
                <a:solidFill>
                  <a:srgbClr val="990000"/>
                </a:solidFill>
              </a:rPr>
              <a:t>main(){</a:t>
            </a:r>
          </a:p>
          <a:p>
            <a:r>
              <a:rPr lang="en-US" altLang="zh-CN">
                <a:solidFill>
                  <a:srgbClr val="990000"/>
                </a:solidFill>
              </a:rPr>
              <a:t>    struct tm time;</a:t>
            </a:r>
          </a:p>
          <a:p>
            <a:r>
              <a:rPr lang="en-US" altLang="zh-CN">
                <a:solidFill>
                  <a:srgbClr val="990000"/>
                </a:solidFill>
              </a:rPr>
              <a:t>     time.hours=time.minutes=time.seconds=0;</a:t>
            </a:r>
          </a:p>
          <a:p>
            <a:r>
              <a:rPr lang="en-US" altLang="zh-CN">
                <a:solidFill>
                  <a:srgbClr val="990000"/>
                </a:solidFill>
              </a:rPr>
              <a:t>     clrscr();</a:t>
            </a:r>
          </a:p>
          <a:p>
            <a:r>
              <a:rPr lang="en-US" altLang="zh-CN">
                <a:solidFill>
                  <a:srgbClr val="990000"/>
                </a:solidFill>
              </a:rPr>
              <a:t>     printf("Now, press any key to begin my clock...");</a:t>
            </a:r>
          </a:p>
          <a:p>
            <a:r>
              <a:rPr lang="en-US" altLang="zh-CN">
                <a:solidFill>
                  <a:srgbClr val="990000"/>
                </a:solidFill>
              </a:rPr>
              <a:t>     getch();</a:t>
            </a:r>
          </a:p>
          <a:p>
            <a:r>
              <a:rPr lang="en-US" altLang="zh-CN">
                <a:solidFill>
                  <a:srgbClr val="990000"/>
                </a:solidFill>
              </a:rPr>
              <a:t>     for(;;) {</a:t>
            </a:r>
          </a:p>
          <a:p>
            <a:r>
              <a:rPr lang="en-US" altLang="zh-CN">
                <a:solidFill>
                  <a:srgbClr val="990000"/>
                </a:solidFill>
              </a:rPr>
              <a:t>       update(&amp;time);</a:t>
            </a:r>
          </a:p>
          <a:p>
            <a:r>
              <a:rPr lang="en-US" altLang="zh-CN">
                <a:solidFill>
                  <a:srgbClr val="990000"/>
                </a:solidFill>
              </a:rPr>
              <a:t>       display(&amp;time);  }</a:t>
            </a:r>
          </a:p>
          <a:p>
            <a:r>
              <a:rPr lang="en-US" altLang="zh-CN">
                <a:solidFill>
                  <a:srgbClr val="990000"/>
                </a:solidFill>
              </a:rPr>
              <a:t>}</a:t>
            </a:r>
          </a:p>
          <a:p>
            <a:r>
              <a:rPr lang="en-US" altLang="zh-CN">
                <a:solidFill>
                  <a:srgbClr val="990000"/>
                </a:solidFill>
              </a:rPr>
              <a:t>update(struct tm *t)</a:t>
            </a:r>
          </a:p>
          <a:p>
            <a:r>
              <a:rPr lang="en-US" altLang="zh-CN">
                <a:solidFill>
                  <a:srgbClr val="990000"/>
                </a:solidFill>
              </a:rPr>
              <a:t>{   (*t).seconds++;</a:t>
            </a:r>
          </a:p>
          <a:p>
            <a:r>
              <a:rPr lang="en-US" altLang="zh-CN">
                <a:solidFill>
                  <a:srgbClr val="990000"/>
                </a:solidFill>
              </a:rPr>
              <a:t>    if ((*t).seconds==60) {</a:t>
            </a:r>
          </a:p>
          <a:p>
            <a:r>
              <a:rPr lang="en-US" altLang="zh-CN">
                <a:solidFill>
                  <a:srgbClr val="990000"/>
                </a:solidFill>
              </a:rPr>
              <a:t>        (*t).seconds=0;</a:t>
            </a:r>
          </a:p>
          <a:p>
            <a:r>
              <a:rPr lang="en-US" altLang="zh-CN">
                <a:solidFill>
                  <a:srgbClr val="990000"/>
                </a:solidFill>
              </a:rPr>
              <a:t>        (*t).minutes++;</a:t>
            </a:r>
          </a:p>
          <a:p>
            <a:r>
              <a:rPr lang="en-US" altLang="zh-CN">
                <a:solidFill>
                  <a:srgbClr val="990000"/>
                </a:solidFill>
              </a:rPr>
              <a:t>    }</a:t>
            </a:r>
          </a:p>
          <a:p>
            <a:r>
              <a:rPr lang="en-US" altLang="zh-CN">
                <a:solidFill>
                  <a:srgbClr val="990000"/>
                </a:solidFill>
              </a:rPr>
              <a:t>    if ((*t).minutes==60) {</a:t>
            </a:r>
          </a:p>
          <a:p>
            <a:r>
              <a:rPr lang="en-US" altLang="zh-CN">
                <a:solidFill>
                  <a:srgbClr val="990000"/>
                </a:solidFill>
              </a:rPr>
              <a:t>        (*t).minutes=0;</a:t>
            </a:r>
          </a:p>
          <a:p>
            <a:r>
              <a:rPr lang="en-US" altLang="zh-CN">
                <a:solidFill>
                  <a:srgbClr val="990000"/>
                </a:solidFill>
              </a:rPr>
              <a:t>        (*t).hours++;</a:t>
            </a:r>
          </a:p>
          <a:p>
            <a:r>
              <a:rPr lang="en-US" altLang="zh-CN">
                <a:solidFill>
                  <a:srgbClr val="990000"/>
                </a:solidFill>
              </a:rPr>
              <a:t>    }</a:t>
            </a:r>
          </a:p>
          <a:p>
            <a:r>
              <a:rPr lang="en-US" altLang="zh-CN">
                <a:solidFill>
                  <a:srgbClr val="990000"/>
                </a:solidFill>
              </a:rPr>
              <a:t>    if((*t).hours==24) (*t).hours=0;</a:t>
            </a:r>
          </a:p>
          <a:p>
            <a:r>
              <a:rPr lang="en-US" altLang="zh-CN">
                <a:solidFill>
                  <a:srgbClr val="990000"/>
                </a:solidFill>
              </a:rPr>
              <a:t>    delay();</a:t>
            </a:r>
          </a:p>
          <a:p>
            <a:r>
              <a:rPr lang="en-US" altLang="zh-CN">
                <a:solidFill>
                  <a:srgbClr val="990000"/>
                </a:solidFill>
              </a:rPr>
              <a:t>}</a:t>
            </a:r>
          </a:p>
        </p:txBody>
      </p:sp>
      <p:sp>
        <p:nvSpPr>
          <p:cNvPr id="32771" name="Text Box 5"/>
          <p:cNvSpPr txBox="1">
            <a:spLocks noChangeArrowheads="1"/>
          </p:cNvSpPr>
          <p:nvPr/>
        </p:nvSpPr>
        <p:spPr bwMode="auto">
          <a:xfrm>
            <a:off x="5715000" y="0"/>
            <a:ext cx="3136900" cy="3122613"/>
          </a:xfrm>
          <a:prstGeom prst="rect">
            <a:avLst/>
          </a:prstGeom>
          <a:solidFill>
            <a:srgbClr val="CCFFFF"/>
          </a:solidFill>
          <a:ln w="9525">
            <a:solidFill>
              <a:srgbClr val="FF0000"/>
            </a:solidFill>
            <a:miter lim="800000"/>
            <a:headEnd/>
            <a:tailEnd/>
          </a:ln>
        </p:spPr>
        <p:txBody>
          <a:bodyPr wrap="none">
            <a:spAutoFit/>
          </a:bodyPr>
          <a:lstStyle/>
          <a:p>
            <a:r>
              <a:rPr lang="en-US" altLang="zh-CN">
                <a:solidFill>
                  <a:srgbClr val="990000"/>
                </a:solidFill>
              </a:rPr>
              <a:t>display(struct tm *t)</a:t>
            </a:r>
          </a:p>
          <a:p>
            <a:r>
              <a:rPr lang="en-US" altLang="zh-CN">
                <a:solidFill>
                  <a:srgbClr val="990000"/>
                </a:solidFill>
              </a:rPr>
              <a:t>{   clrscr();</a:t>
            </a:r>
          </a:p>
          <a:p>
            <a:r>
              <a:rPr lang="en-US" altLang="zh-CN">
                <a:solidFill>
                  <a:srgbClr val="990000"/>
                </a:solidFill>
              </a:rPr>
              <a:t>    printf("%d:",(*t).hours);</a:t>
            </a:r>
          </a:p>
          <a:p>
            <a:r>
              <a:rPr lang="en-US" altLang="zh-CN">
                <a:solidFill>
                  <a:srgbClr val="990000"/>
                </a:solidFill>
              </a:rPr>
              <a:t>    printf("%d:",(*t).minutes);</a:t>
            </a:r>
          </a:p>
          <a:p>
            <a:r>
              <a:rPr lang="en-US" altLang="zh-CN">
                <a:solidFill>
                  <a:srgbClr val="990000"/>
                </a:solidFill>
              </a:rPr>
              <a:t>    printf("%d\n",(*t).seconds);</a:t>
            </a:r>
          </a:p>
          <a:p>
            <a:r>
              <a:rPr lang="en-US" altLang="zh-CN">
                <a:solidFill>
                  <a:srgbClr val="990000"/>
                </a:solidFill>
              </a:rPr>
              <a:t>}</a:t>
            </a:r>
          </a:p>
          <a:p>
            <a:r>
              <a:rPr lang="en-US" altLang="zh-CN">
                <a:solidFill>
                  <a:srgbClr val="990000"/>
                </a:solidFill>
              </a:rPr>
              <a:t>delay()</a:t>
            </a:r>
          </a:p>
          <a:p>
            <a:r>
              <a:rPr lang="en-US" altLang="zh-CN">
                <a:solidFill>
                  <a:srgbClr val="990000"/>
                </a:solidFill>
              </a:rPr>
              <a:t>{   long int t;</a:t>
            </a:r>
          </a:p>
          <a:p>
            <a:r>
              <a:rPr lang="en-US" altLang="zh-CN">
                <a:solidFill>
                  <a:srgbClr val="990000"/>
                </a:solidFill>
              </a:rPr>
              <a:t>    for(t=1;t&lt;=11128000;++t);</a:t>
            </a:r>
          </a:p>
          <a:p>
            <a:r>
              <a:rPr lang="en-US" altLang="zh-CN">
                <a:solidFill>
                  <a:srgbClr val="990000"/>
                </a:solidFill>
              </a:rPr>
              <a:t>}</a:t>
            </a:r>
          </a:p>
          <a:p>
            <a:endParaRPr lang="en-US" altLang="zh-CN">
              <a:solidFill>
                <a:srgbClr val="990000"/>
              </a:solidFill>
            </a:endParaRPr>
          </a:p>
        </p:txBody>
      </p:sp>
      <p:sp>
        <p:nvSpPr>
          <p:cNvPr id="43014" name="Text Box 6"/>
          <p:cNvSpPr txBox="1">
            <a:spLocks noChangeArrowheads="1"/>
          </p:cNvSpPr>
          <p:nvPr/>
        </p:nvSpPr>
        <p:spPr bwMode="auto">
          <a:xfrm>
            <a:off x="5940425" y="3933825"/>
            <a:ext cx="2987675" cy="2282825"/>
          </a:xfrm>
          <a:prstGeom prst="rect">
            <a:avLst/>
          </a:prstGeom>
          <a:noFill/>
          <a:ln w="9525">
            <a:noFill/>
            <a:miter lim="800000"/>
            <a:headEnd/>
            <a:tailEnd/>
          </a:ln>
        </p:spPr>
        <p:txBody>
          <a:bodyPr>
            <a:spAutoFit/>
          </a:bodyPr>
          <a:lstStyle/>
          <a:p>
            <a:pPr marL="174625" indent="87313">
              <a:buFontTx/>
              <a:buBlip>
                <a:blip r:embed="rId2"/>
              </a:buBlip>
            </a:pPr>
            <a:r>
              <a:rPr lang="zh-CN" altLang="en-US" sz="2400">
                <a:ea typeface="华文细黑" pitchFamily="2" charset="-122"/>
              </a:rPr>
              <a:t>运行一下试试</a:t>
            </a:r>
            <a:r>
              <a:rPr lang="en-US" altLang="zh-CN" sz="2400">
                <a:latin typeface="华文细黑" pitchFamily="2" charset="-122"/>
                <a:ea typeface="华文细黑" pitchFamily="2" charset="-122"/>
              </a:rPr>
              <a:t>…</a:t>
            </a:r>
            <a:endParaRPr lang="en-US" altLang="zh-CN" sz="2400">
              <a:ea typeface="华文细黑" pitchFamily="2" charset="-122"/>
            </a:endParaRPr>
          </a:p>
          <a:p>
            <a:pPr marL="174625" indent="87313">
              <a:buFontTx/>
              <a:buBlip>
                <a:blip r:embed="rId2"/>
              </a:buBlip>
            </a:pPr>
            <a:r>
              <a:rPr lang="zh-CN" altLang="en-US" sz="2400">
                <a:ea typeface="华文细黑" pitchFamily="2" charset="-122"/>
              </a:rPr>
              <a:t>再把例中的</a:t>
            </a:r>
          </a:p>
          <a:p>
            <a:pPr marL="174625" indent="87313" algn="ctr"/>
            <a:r>
              <a:rPr lang="en-US" altLang="zh-CN" sz="2400" b="1">
                <a:solidFill>
                  <a:srgbClr val="99FF33"/>
                </a:solidFill>
                <a:ea typeface="华文细黑" pitchFamily="2" charset="-122"/>
              </a:rPr>
              <a:t>(*t).</a:t>
            </a:r>
          </a:p>
          <a:p>
            <a:pPr marL="174625" indent="87313"/>
            <a:r>
              <a:rPr lang="zh-CN" altLang="en-US" sz="2400">
                <a:ea typeface="华文细黑" pitchFamily="2" charset="-122"/>
              </a:rPr>
              <a:t>部分或全部替换为</a:t>
            </a:r>
          </a:p>
          <a:p>
            <a:pPr marL="174625" indent="87313" algn="ctr"/>
            <a:r>
              <a:rPr lang="en-US" altLang="zh-CN" sz="2400" b="1">
                <a:solidFill>
                  <a:srgbClr val="99FF33"/>
                </a:solidFill>
                <a:ea typeface="华文细黑" pitchFamily="2" charset="-122"/>
              </a:rPr>
              <a:t>t-&gt;</a:t>
            </a:r>
          </a:p>
          <a:p>
            <a:pPr marL="174625" indent="87313"/>
            <a:r>
              <a:rPr lang="zh-CN" altLang="en-US" sz="2400">
                <a:ea typeface="华文细黑" pitchFamily="2" charset="-122"/>
              </a:rPr>
              <a:t>结果有什么变化？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 calcmode="lin" valueType="num">
                                      <p:cBhvr additive="base">
                                        <p:cTn id="7" dur="500" fill="hold"/>
                                        <p:tgtEl>
                                          <p:spTgt spid="43014"/>
                                        </p:tgtEl>
                                        <p:attrNameLst>
                                          <p:attrName>ppt_x</p:attrName>
                                        </p:attrNameLst>
                                      </p:cBhvr>
                                      <p:tavLst>
                                        <p:tav tm="0">
                                          <p:val>
                                            <p:strVal val="1+#ppt_w/2"/>
                                          </p:val>
                                        </p:tav>
                                        <p:tav tm="100000">
                                          <p:val>
                                            <p:strVal val="#ppt_x"/>
                                          </p:val>
                                        </p:tav>
                                      </p:tavLst>
                                    </p:anim>
                                    <p:anim calcmode="lin" valueType="num">
                                      <p:cBhvr additive="base">
                                        <p:cTn id="8"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p:bld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ChangeArrowheads="1"/>
          </p:cNvSpPr>
          <p:nvPr/>
        </p:nvSpPr>
        <p:spPr bwMode="auto">
          <a:xfrm>
            <a:off x="250825" y="754063"/>
            <a:ext cx="7129463" cy="4776787"/>
          </a:xfrm>
          <a:prstGeom prst="rect">
            <a:avLst/>
          </a:prstGeom>
          <a:solidFill>
            <a:srgbClr val="990000"/>
          </a:solidFill>
          <a:ln w="28575">
            <a:solidFill>
              <a:srgbClr val="FFCC99"/>
            </a:solidFill>
            <a:miter lim="800000"/>
            <a:headEnd/>
            <a:tailEnd/>
          </a:ln>
        </p:spPr>
        <p:txBody>
          <a:bodyPr anchor="ctr">
            <a:spAutoFit/>
          </a:bodyPr>
          <a:lstStyle/>
          <a:p>
            <a:pPr indent="133350"/>
            <a:endParaRPr lang="en-US" altLang="zh-CN">
              <a:cs typeface="Arial" pitchFamily="34" charset="0"/>
            </a:endParaRPr>
          </a:p>
          <a:p>
            <a:pPr indent="133350"/>
            <a:r>
              <a:rPr lang="zh-CN" altLang="en-US" sz="2400"/>
              <a:t>求程序运行结果。</a:t>
            </a:r>
          </a:p>
          <a:p>
            <a:pPr indent="133350"/>
            <a:endParaRPr lang="zh-CN" altLang="en-US" sz="2400"/>
          </a:p>
          <a:p>
            <a:pPr indent="133350"/>
            <a:r>
              <a:rPr lang="en-US" altLang="zh-CN" sz="2400"/>
              <a:t>main()</a:t>
            </a:r>
          </a:p>
          <a:p>
            <a:pPr indent="133350"/>
            <a:r>
              <a:rPr lang="en-US" altLang="zh-CN" sz="2400"/>
              <a:t>{  struct wc</a:t>
            </a:r>
          </a:p>
          <a:p>
            <a:pPr indent="133350"/>
            <a:r>
              <a:rPr lang="en-US" altLang="zh-CN" sz="2400">
                <a:cs typeface="Arial" pitchFamily="34" charset="0"/>
              </a:rPr>
              <a:t>    {  int a;</a:t>
            </a:r>
            <a:endParaRPr lang="en-US" altLang="zh-CN" sz="2400"/>
          </a:p>
          <a:p>
            <a:pPr indent="133350" eaLnBrk="0" hangingPunct="0"/>
            <a:r>
              <a:rPr lang="en-US" altLang="zh-CN" sz="2400">
                <a:cs typeface="Arial" pitchFamily="34" charset="0"/>
              </a:rPr>
              <a:t>    char *b;</a:t>
            </a:r>
            <a:endParaRPr lang="en-US" altLang="zh-CN" sz="2400"/>
          </a:p>
          <a:p>
            <a:pPr indent="133350" eaLnBrk="0" hangingPunct="0"/>
            <a:r>
              <a:rPr lang="en-US" altLang="zh-CN" sz="2400"/>
              <a:t>  </a:t>
            </a:r>
            <a:r>
              <a:rPr lang="en-US" altLang="zh-CN" sz="2400">
                <a:cs typeface="Arial" pitchFamily="34" charset="0"/>
              </a:rPr>
              <a:t>}*p;</a:t>
            </a:r>
            <a:endParaRPr lang="en-US" altLang="zh-CN" sz="2400"/>
          </a:p>
          <a:p>
            <a:pPr indent="133350" eaLnBrk="0" hangingPunct="0"/>
            <a:r>
              <a:rPr lang="en-US" altLang="zh-CN" sz="2400">
                <a:cs typeface="Arial" pitchFamily="34" charset="0"/>
              </a:rPr>
              <a:t> static struct wc x[2]={10,"abcd",30,"ABCD"};</a:t>
            </a:r>
            <a:endParaRPr lang="en-US" altLang="zh-CN" sz="2400"/>
          </a:p>
          <a:p>
            <a:pPr indent="133350" eaLnBrk="0" hangingPunct="0"/>
            <a:r>
              <a:rPr lang="en-US" altLang="zh-CN" sz="2400">
                <a:cs typeface="Arial" pitchFamily="34" charset="0"/>
              </a:rPr>
              <a:t> p=x;</a:t>
            </a:r>
            <a:endParaRPr lang="en-US" altLang="zh-CN" sz="2400"/>
          </a:p>
          <a:p>
            <a:pPr indent="133350" eaLnBrk="0" hangingPunct="0"/>
            <a:r>
              <a:rPr lang="en-US" altLang="zh-CN" sz="2400">
                <a:cs typeface="Arial" pitchFamily="34" charset="0"/>
              </a:rPr>
              <a:t> printf("%d,",p-&gt;a);</a:t>
            </a:r>
            <a:endParaRPr lang="en-US" altLang="zh-CN" sz="2400"/>
          </a:p>
          <a:p>
            <a:pPr indent="133350" eaLnBrk="0" hangingPunct="0"/>
            <a:r>
              <a:rPr lang="en-US" altLang="zh-CN" sz="2400">
                <a:cs typeface="Arial" pitchFamily="34" charset="0"/>
              </a:rPr>
              <a:t> printf("%c\n",*(++p)-&gt;b);</a:t>
            </a:r>
            <a:endParaRPr lang="en-US" altLang="zh-CN" sz="2400"/>
          </a:p>
          <a:p>
            <a:pPr indent="133350" eaLnBrk="0" hangingPunct="0"/>
            <a:r>
              <a:rPr lang="en-US" altLang="zh-CN" sz="2400">
                <a:cs typeface="Arial" pitchFamily="34" charset="0"/>
              </a:rPr>
              <a:t>}</a:t>
            </a:r>
          </a:p>
        </p:txBody>
      </p:sp>
      <p:sp>
        <p:nvSpPr>
          <p:cNvPr id="105479" name="Rectangle 7"/>
          <p:cNvSpPr>
            <a:spLocks noChangeArrowheads="1"/>
          </p:cNvSpPr>
          <p:nvPr/>
        </p:nvSpPr>
        <p:spPr bwMode="auto">
          <a:xfrm>
            <a:off x="827088" y="5805488"/>
            <a:ext cx="2466975" cy="457200"/>
          </a:xfrm>
          <a:prstGeom prst="rect">
            <a:avLst/>
          </a:prstGeom>
          <a:noFill/>
          <a:ln w="9525">
            <a:noFill/>
            <a:miter lim="800000"/>
            <a:headEnd/>
            <a:tailEnd/>
          </a:ln>
        </p:spPr>
        <p:txBody>
          <a:bodyPr wrap="none" anchor="ctr">
            <a:spAutoFit/>
          </a:bodyPr>
          <a:lstStyle/>
          <a:p>
            <a:r>
              <a:rPr lang="zh-CN" altLang="en-US" sz="2400"/>
              <a:t>答案：</a:t>
            </a:r>
            <a:r>
              <a:rPr lang="en-US" altLang="zh-CN" sz="2400"/>
              <a:t>10</a:t>
            </a:r>
            <a:r>
              <a:rPr lang="zh-CN" altLang="en-US" sz="2400"/>
              <a:t>，</a:t>
            </a:r>
            <a:r>
              <a:rPr lang="en-US" altLang="zh-CN" sz="2400"/>
              <a:t>A</a:t>
            </a:r>
          </a:p>
        </p:txBody>
      </p:sp>
      <p:pic>
        <p:nvPicPr>
          <p:cNvPr id="105476" name="Picture 4" descr="结构体数组"/>
          <p:cNvPicPr>
            <a:picLocks noChangeAspect="1" noChangeArrowheads="1"/>
          </p:cNvPicPr>
          <p:nvPr/>
        </p:nvPicPr>
        <p:blipFill>
          <a:blip r:embed="rId2"/>
          <a:srcRect/>
          <a:stretch>
            <a:fillRect/>
          </a:stretch>
        </p:blipFill>
        <p:spPr bwMode="auto">
          <a:xfrm>
            <a:off x="5435600" y="1196975"/>
            <a:ext cx="3168650" cy="1889125"/>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box(in)">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5479"/>
                                        </p:tgtEl>
                                        <p:attrNameLst>
                                          <p:attrName>style.visibility</p:attrName>
                                        </p:attrNameLst>
                                      </p:cBhvr>
                                      <p:to>
                                        <p:strVal val="visible"/>
                                      </p:to>
                                    </p:set>
                                    <p:animEffect transition="in" filter="checkerboard(across)">
                                      <p:cBhvr>
                                        <p:cTn id="12" dur="500"/>
                                        <p:tgtEl>
                                          <p:spTgt spid="105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p:bld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ltLang="zh-CN" smtClean="0">
                <a:solidFill>
                  <a:srgbClr val="99FF33"/>
                </a:solidFill>
                <a:latin typeface="华文细黑" pitchFamily="2" charset="-122"/>
                <a:ea typeface="华文细黑" pitchFamily="2" charset="-122"/>
              </a:rPr>
              <a:t>7</a:t>
            </a:r>
            <a:r>
              <a:rPr lang="zh-CN" altLang="en-US" smtClean="0">
                <a:solidFill>
                  <a:srgbClr val="99FF33"/>
                </a:solidFill>
                <a:latin typeface="华文细黑" pitchFamily="2" charset="-122"/>
                <a:ea typeface="华文细黑" pitchFamily="2" charset="-122"/>
              </a:rPr>
              <a:t>、链表</a:t>
            </a:r>
          </a:p>
        </p:txBody>
      </p:sp>
      <p:pic>
        <p:nvPicPr>
          <p:cNvPr id="34819" name="Picture 4" descr="链表"/>
          <p:cNvPicPr>
            <a:picLocks noChangeAspect="1" noChangeArrowheads="1"/>
          </p:cNvPicPr>
          <p:nvPr>
            <p:ph idx="1"/>
          </p:nvPr>
        </p:nvPicPr>
        <p:blipFill>
          <a:blip r:embed="rId2"/>
          <a:srcRect/>
          <a:stretch>
            <a:fillRect/>
          </a:stretch>
        </p:blipFill>
        <p:spPr>
          <a:xfrm>
            <a:off x="468313" y="1341438"/>
            <a:ext cx="8383587" cy="1855787"/>
          </a:xfrm>
          <a:noFill/>
        </p:spPr>
      </p:pic>
      <p:sp>
        <p:nvSpPr>
          <p:cNvPr id="34820" name="Text Box 6"/>
          <p:cNvSpPr txBox="1">
            <a:spLocks noChangeArrowheads="1"/>
          </p:cNvSpPr>
          <p:nvPr/>
        </p:nvSpPr>
        <p:spPr bwMode="auto">
          <a:xfrm>
            <a:off x="663575" y="3522663"/>
            <a:ext cx="7869238" cy="2647950"/>
          </a:xfrm>
          <a:prstGeom prst="rect">
            <a:avLst/>
          </a:prstGeom>
          <a:noFill/>
          <a:ln w="9525">
            <a:noFill/>
            <a:miter lim="800000"/>
            <a:headEnd/>
            <a:tailEnd/>
          </a:ln>
        </p:spPr>
        <p:txBody>
          <a:bodyPr>
            <a:spAutoFit/>
          </a:bodyPr>
          <a:lstStyle/>
          <a:p>
            <a:pPr marL="347663" indent="-347663"/>
            <a:r>
              <a:rPr lang="zh-CN" altLang="en-US" sz="2400">
                <a:ea typeface="华文细黑" pitchFamily="2" charset="-122"/>
              </a:rPr>
              <a:t>特点：</a:t>
            </a:r>
          </a:p>
          <a:p>
            <a:pPr marL="347663" indent="-347663">
              <a:buFontTx/>
              <a:buChar char="•"/>
            </a:pPr>
            <a:r>
              <a:rPr lang="zh-CN" altLang="en-US" sz="2400">
                <a:ea typeface="华文细黑" pitchFamily="2" charset="-122"/>
              </a:rPr>
              <a:t>按需分配内存</a:t>
            </a:r>
          </a:p>
          <a:p>
            <a:pPr marL="347663" indent="-347663">
              <a:buFontTx/>
              <a:buChar char="•"/>
            </a:pPr>
            <a:r>
              <a:rPr lang="zh-CN" altLang="en-US" sz="2400">
                <a:ea typeface="华文细黑" pitchFamily="2" charset="-122"/>
              </a:rPr>
              <a:t>不连续存放</a:t>
            </a:r>
          </a:p>
          <a:p>
            <a:pPr marL="347663" indent="-347663">
              <a:buFontTx/>
              <a:buChar char="•"/>
            </a:pPr>
            <a:r>
              <a:rPr lang="zh-CN" altLang="en-US" sz="2400">
                <a:ea typeface="华文细黑" pitchFamily="2" charset="-122"/>
              </a:rPr>
              <a:t>有一个“头指针”（</a:t>
            </a:r>
            <a:r>
              <a:rPr lang="en-US" altLang="zh-CN" sz="2400">
                <a:ea typeface="华文细黑" pitchFamily="2" charset="-122"/>
              </a:rPr>
              <a:t>head</a:t>
            </a:r>
            <a:r>
              <a:rPr lang="zh-CN" altLang="en-US" sz="2400">
                <a:ea typeface="华文细黑" pitchFamily="2" charset="-122"/>
              </a:rPr>
              <a:t>）变量</a:t>
            </a:r>
          </a:p>
          <a:p>
            <a:pPr marL="347663" indent="-347663">
              <a:buFontTx/>
              <a:buChar char="•"/>
            </a:pPr>
            <a:r>
              <a:rPr lang="zh-CN" altLang="en-US" sz="2400">
                <a:ea typeface="华文细黑" pitchFamily="2" charset="-122"/>
              </a:rPr>
              <a:t>每个结点中应包括一个指针变量，用它存放下一结点的地址。</a:t>
            </a:r>
          </a:p>
          <a:p>
            <a:pPr marL="347663" indent="-347663">
              <a:buFontTx/>
              <a:buChar char="•"/>
            </a:pPr>
            <a:r>
              <a:rPr lang="zh-CN" altLang="en-US" sz="2400">
                <a:ea typeface="华文细黑" pitchFamily="2" charset="-122"/>
              </a:rPr>
              <a:t>最后一个结点的地址部分存放一个“</a:t>
            </a:r>
            <a:r>
              <a:rPr lang="en-US" altLang="zh-CN" sz="2400">
                <a:ea typeface="华文细黑" pitchFamily="2" charset="-122"/>
              </a:rPr>
              <a:t>NULL” (</a:t>
            </a:r>
            <a:r>
              <a:rPr lang="zh-CN" altLang="en-US" sz="2400">
                <a:ea typeface="华文细黑" pitchFamily="2" charset="-122"/>
              </a:rPr>
              <a:t>空地址）。</a:t>
            </a:r>
          </a:p>
        </p:txBody>
      </p:sp>
    </p:spTree>
  </p:cSld>
  <p:clrMapOvr>
    <a:masterClrMapping/>
  </p:clrMapOvr>
  <p:transition>
    <p:blinds dir="vert"/>
  </p:transition>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44450"/>
            <a:ext cx="8229600" cy="1143000"/>
          </a:xfrm>
        </p:spPr>
        <p:txBody>
          <a:bodyPr/>
          <a:lstStyle/>
          <a:p>
            <a:pPr eaLnBrk="1" hangingPunct="1">
              <a:defRPr/>
            </a:pPr>
            <a:r>
              <a:rPr lang="zh-CN" altLang="en-US" smtClean="0">
                <a:ea typeface="华文细黑" pitchFamily="2" charset="-122"/>
              </a:rPr>
              <a:t>链表结点定义形式</a:t>
            </a:r>
          </a:p>
        </p:txBody>
      </p:sp>
      <p:sp>
        <p:nvSpPr>
          <p:cNvPr id="46083" name="Rectangle 3"/>
          <p:cNvSpPr>
            <a:spLocks noGrp="1" noChangeArrowheads="1"/>
          </p:cNvSpPr>
          <p:nvPr>
            <p:ph type="body" sz="half" idx="1"/>
          </p:nvPr>
        </p:nvSpPr>
        <p:spPr>
          <a:xfrm>
            <a:off x="457200" y="3281363"/>
            <a:ext cx="8002588" cy="2489200"/>
          </a:xfrm>
        </p:spPr>
        <p:txBody>
          <a:bodyPr>
            <a:normAutofit fontScale="92500" lnSpcReduction="10000"/>
          </a:bodyPr>
          <a:lstStyle/>
          <a:p>
            <a:pPr eaLnBrk="1" hangingPunct="1">
              <a:lnSpc>
                <a:spcPct val="90000"/>
              </a:lnSpc>
              <a:defRPr/>
            </a:pPr>
            <a:r>
              <a:rPr lang="zh-CN" altLang="en-US" sz="2400" smtClean="0">
                <a:ea typeface="华文细黑" pitchFamily="2" charset="-122"/>
              </a:rPr>
              <a:t>定义形式：</a:t>
            </a:r>
          </a:p>
          <a:p>
            <a:pPr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ea typeface="华文细黑" pitchFamily="2" charset="-122"/>
              </a:rPr>
              <a:t>struct student</a:t>
            </a:r>
          </a:p>
          <a:p>
            <a:pPr eaLnBrk="1" hangingPunct="1">
              <a:lnSpc>
                <a:spcPct val="90000"/>
              </a:lnSpc>
              <a:buFont typeface="Wingdings" pitchFamily="2" charset="2"/>
              <a:buNone/>
              <a:defRPr/>
            </a:pPr>
            <a:r>
              <a:rPr lang="en-US" altLang="zh-CN" sz="2400" smtClean="0">
                <a:ea typeface="华文细黑" pitchFamily="2" charset="-122"/>
              </a:rPr>
              <a:t>         {  </a:t>
            </a:r>
          </a:p>
          <a:p>
            <a:pPr eaLnBrk="1" hangingPunct="1">
              <a:lnSpc>
                <a:spcPct val="90000"/>
              </a:lnSpc>
              <a:buFont typeface="Wingdings" pitchFamily="2" charset="2"/>
              <a:buNone/>
              <a:defRPr/>
            </a:pPr>
            <a:r>
              <a:rPr lang="en-US" altLang="zh-CN" sz="2400" smtClean="0">
                <a:ea typeface="华文细黑" pitchFamily="2" charset="-122"/>
              </a:rPr>
              <a:t>               int number;</a:t>
            </a:r>
          </a:p>
          <a:p>
            <a:pPr eaLnBrk="1" hangingPunct="1">
              <a:lnSpc>
                <a:spcPct val="90000"/>
              </a:lnSpc>
              <a:buFont typeface="Wingdings" pitchFamily="2" charset="2"/>
              <a:buNone/>
              <a:defRPr/>
            </a:pPr>
            <a:r>
              <a:rPr lang="en-US" altLang="zh-CN" sz="2400" smtClean="0">
                <a:ea typeface="华文细黑" pitchFamily="2" charset="-122"/>
              </a:rPr>
              <a:t>              char name[6];</a:t>
            </a:r>
          </a:p>
          <a:p>
            <a:pPr eaLnBrk="1" hangingPunct="1">
              <a:lnSpc>
                <a:spcPct val="90000"/>
              </a:lnSpc>
              <a:buFont typeface="Wingdings" pitchFamily="2" charset="2"/>
              <a:buNone/>
              <a:defRPr/>
            </a:pPr>
            <a:r>
              <a:rPr lang="en-US" altLang="zh-CN" sz="2400" smtClean="0">
                <a:ea typeface="华文细黑" pitchFamily="2" charset="-122"/>
              </a:rPr>
              <a:t>              struct student *next;</a:t>
            </a:r>
          </a:p>
          <a:p>
            <a:pPr eaLnBrk="1" hangingPunct="1">
              <a:lnSpc>
                <a:spcPct val="90000"/>
              </a:lnSpc>
              <a:buFont typeface="Wingdings" pitchFamily="2" charset="2"/>
              <a:buNone/>
              <a:defRPr/>
            </a:pPr>
            <a:r>
              <a:rPr lang="en-US" altLang="zh-CN" sz="2400" smtClean="0">
                <a:ea typeface="华文细黑" pitchFamily="2" charset="-122"/>
              </a:rPr>
              <a:t>         };</a:t>
            </a:r>
          </a:p>
        </p:txBody>
      </p:sp>
      <p:pic>
        <p:nvPicPr>
          <p:cNvPr id="35844" name="Picture 4" descr="链表"/>
          <p:cNvPicPr>
            <a:picLocks noChangeAspect="1" noChangeArrowheads="1"/>
          </p:cNvPicPr>
          <p:nvPr>
            <p:ph sz="half" idx="2"/>
          </p:nvPr>
        </p:nvPicPr>
        <p:blipFill>
          <a:blip r:embed="rId2"/>
          <a:srcRect/>
          <a:stretch>
            <a:fillRect/>
          </a:stretch>
        </p:blipFill>
        <p:spPr>
          <a:xfrm>
            <a:off x="539750" y="1125538"/>
            <a:ext cx="8064500" cy="1785937"/>
          </a:xfrm>
          <a:noFill/>
        </p:spPr>
      </p:pic>
    </p:spTree>
  </p:cSld>
  <p:clrMapOvr>
    <a:masterClrMapping/>
  </p:clrMapOvr>
  <p:transition/>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mtClean="0">
                <a:solidFill>
                  <a:srgbClr val="00FFFF"/>
                </a:solidFill>
                <a:ea typeface="华文细黑" pitchFamily="2" charset="-122"/>
              </a:rPr>
              <a:t>链表操作常用技术语句</a:t>
            </a:r>
          </a:p>
        </p:txBody>
      </p:sp>
      <p:sp>
        <p:nvSpPr>
          <p:cNvPr id="48131" name="Rectangle 3"/>
          <p:cNvSpPr>
            <a:spLocks noGrp="1" noChangeArrowheads="1"/>
          </p:cNvSpPr>
          <p:nvPr>
            <p:ph type="body" sz="half" idx="1"/>
          </p:nvPr>
        </p:nvSpPr>
        <p:spPr>
          <a:xfrm>
            <a:off x="457200" y="1268413"/>
            <a:ext cx="8218488" cy="3097212"/>
          </a:xfrm>
        </p:spPr>
        <p:txBody>
          <a:bodyPr/>
          <a:lstStyle/>
          <a:p>
            <a:pPr eaLnBrk="1" hangingPunct="1">
              <a:lnSpc>
                <a:spcPct val="90000"/>
              </a:lnSpc>
              <a:defRPr/>
            </a:pPr>
            <a:r>
              <a:rPr lang="en-US" altLang="zh-CN" sz="2400" smtClean="0">
                <a:solidFill>
                  <a:srgbClr val="99FF33"/>
                </a:solidFill>
              </a:rPr>
              <a:t>p=p-&gt;next</a:t>
            </a:r>
            <a:r>
              <a:rPr lang="en-US" altLang="zh-CN" sz="2400" smtClean="0"/>
              <a:t>   </a:t>
            </a:r>
            <a:r>
              <a:rPr lang="zh-CN" altLang="en-US" sz="2400" smtClean="0">
                <a:solidFill>
                  <a:srgbClr val="FFFF66"/>
                </a:solidFill>
                <a:ea typeface="华文细黑" pitchFamily="2" charset="-122"/>
              </a:rPr>
              <a:t>在链表结点间顺序移动指针</a:t>
            </a:r>
          </a:p>
          <a:p>
            <a:pPr eaLnBrk="1" hangingPunct="1">
              <a:lnSpc>
                <a:spcPct val="90000"/>
              </a:lnSpc>
              <a:buFont typeface="Wingdings" pitchFamily="2" charset="2"/>
              <a:buNone/>
              <a:defRPr/>
            </a:pPr>
            <a:r>
              <a:rPr lang="zh-CN" altLang="en-US" sz="2400" smtClean="0">
                <a:ea typeface="华文细黑" pitchFamily="2" charset="-122"/>
              </a:rPr>
              <a:t>    将</a:t>
            </a:r>
            <a:r>
              <a:rPr lang="en-US" altLang="zh-CN" sz="2400" smtClean="0">
                <a:ea typeface="华文细黑" pitchFamily="2" charset="-122"/>
              </a:rPr>
              <a:t>p</a:t>
            </a:r>
            <a:r>
              <a:rPr lang="zh-CN" altLang="en-US" sz="2400" smtClean="0">
                <a:ea typeface="华文细黑" pitchFamily="2" charset="-122"/>
              </a:rPr>
              <a:t>原来所指结点中</a:t>
            </a:r>
            <a:r>
              <a:rPr lang="en-US" altLang="zh-CN" sz="2400" smtClean="0">
                <a:ea typeface="华文细黑" pitchFamily="2" charset="-122"/>
              </a:rPr>
              <a:t>next</a:t>
            </a:r>
            <a:r>
              <a:rPr lang="zh-CN" altLang="en-US" sz="2400" smtClean="0">
                <a:ea typeface="华文细黑" pitchFamily="2" charset="-122"/>
              </a:rPr>
              <a:t>的值赋给</a:t>
            </a:r>
            <a:r>
              <a:rPr lang="en-US" altLang="zh-CN" sz="2400" smtClean="0">
                <a:ea typeface="华文细黑" pitchFamily="2" charset="-122"/>
              </a:rPr>
              <a:t>p</a:t>
            </a:r>
            <a:r>
              <a:rPr lang="zh-CN" altLang="en-US" sz="2400" smtClean="0">
                <a:ea typeface="华文细黑" pitchFamily="2" charset="-122"/>
              </a:rPr>
              <a:t>，而</a:t>
            </a:r>
            <a:r>
              <a:rPr lang="en-US" altLang="zh-CN" sz="2400" smtClean="0">
                <a:ea typeface="华文细黑" pitchFamily="2" charset="-122"/>
              </a:rPr>
              <a:t>p-&gt;next</a:t>
            </a:r>
            <a:r>
              <a:rPr lang="zh-CN" altLang="en-US" sz="2400" smtClean="0">
                <a:ea typeface="华文细黑" pitchFamily="2" charset="-122"/>
              </a:rPr>
              <a:t>值即下一结点起始地址，故</a:t>
            </a:r>
            <a:r>
              <a:rPr lang="en-US" altLang="zh-CN" sz="2400" smtClean="0">
                <a:ea typeface="华文细黑" pitchFamily="2" charset="-122"/>
              </a:rPr>
              <a:t>p=p-&gt;next </a:t>
            </a:r>
            <a:r>
              <a:rPr lang="zh-CN" altLang="en-US" sz="2400" smtClean="0">
                <a:ea typeface="华文细黑" pitchFamily="2" charset="-122"/>
              </a:rPr>
              <a:t>的作用是使</a:t>
            </a:r>
            <a:r>
              <a:rPr lang="en-US" altLang="zh-CN" sz="2400" smtClean="0">
                <a:ea typeface="华文细黑" pitchFamily="2" charset="-122"/>
              </a:rPr>
              <a:t>p</a:t>
            </a:r>
            <a:r>
              <a:rPr lang="zh-CN" altLang="en-US" sz="2400" smtClean="0">
                <a:ea typeface="华文细黑" pitchFamily="2" charset="-122"/>
              </a:rPr>
              <a:t>指向下一结点起始地址。 </a:t>
            </a:r>
          </a:p>
          <a:p>
            <a:pPr eaLnBrk="1" hangingPunct="1">
              <a:lnSpc>
                <a:spcPct val="90000"/>
              </a:lnSpc>
              <a:defRPr/>
            </a:pPr>
            <a:r>
              <a:rPr lang="en-US" altLang="zh-CN" sz="2400" smtClean="0">
                <a:solidFill>
                  <a:srgbClr val="99FF33"/>
                </a:solidFill>
                <a:ea typeface="华文细黑" pitchFamily="2" charset="-122"/>
              </a:rPr>
              <a:t>p2-&gt;next=p1 </a:t>
            </a:r>
            <a:r>
              <a:rPr lang="zh-CN" altLang="en-US" sz="2400" smtClean="0">
                <a:solidFill>
                  <a:srgbClr val="FFFF66"/>
                </a:solidFill>
                <a:ea typeface="华文细黑" pitchFamily="2" charset="-122"/>
              </a:rPr>
              <a:t>将新结点添加到现在链表中</a:t>
            </a:r>
          </a:p>
          <a:p>
            <a:pPr eaLnBrk="1" hangingPunct="1">
              <a:lnSpc>
                <a:spcPct val="90000"/>
              </a:lnSpc>
              <a:buFont typeface="Wingdings" pitchFamily="2" charset="2"/>
              <a:buNone/>
              <a:defRPr/>
            </a:pPr>
            <a:r>
              <a:rPr lang="zh-CN" altLang="en-US" sz="2400" smtClean="0">
                <a:ea typeface="华文细黑" pitchFamily="2" charset="-122"/>
              </a:rPr>
              <a:t>    如果</a:t>
            </a:r>
            <a:r>
              <a:rPr lang="en-US" altLang="zh-CN" sz="2400" smtClean="0">
                <a:ea typeface="华文细黑" pitchFamily="2" charset="-122"/>
              </a:rPr>
              <a:t>p2</a:t>
            </a:r>
            <a:r>
              <a:rPr lang="zh-CN" altLang="en-US" sz="2400" smtClean="0">
                <a:ea typeface="华文细黑" pitchFamily="2" charset="-122"/>
              </a:rPr>
              <a:t>是链表中的末结点，</a:t>
            </a:r>
            <a:r>
              <a:rPr lang="en-US" altLang="zh-CN" sz="2400" smtClean="0">
                <a:ea typeface="华文细黑" pitchFamily="2" charset="-122"/>
              </a:rPr>
              <a:t>p1</a:t>
            </a:r>
            <a:r>
              <a:rPr lang="zh-CN" altLang="en-US" sz="2400" smtClean="0">
                <a:ea typeface="华文细黑" pitchFamily="2" charset="-122"/>
              </a:rPr>
              <a:t>指新建结点，此句的功能是使</a:t>
            </a:r>
            <a:r>
              <a:rPr lang="en-US" altLang="zh-CN" sz="2400" smtClean="0">
                <a:ea typeface="华文细黑" pitchFamily="2" charset="-122"/>
              </a:rPr>
              <a:t>p1</a:t>
            </a:r>
            <a:r>
              <a:rPr lang="zh-CN" altLang="en-US" sz="2400" smtClean="0">
                <a:ea typeface="华文细黑" pitchFamily="2" charset="-122"/>
              </a:rPr>
              <a:t>所指新结点变成链表中的新的末结点。    </a:t>
            </a:r>
            <a:endParaRPr lang="zh-CN" altLang="en-US" sz="2400" smtClean="0">
              <a:solidFill>
                <a:srgbClr val="FFFF66"/>
              </a:solidFill>
              <a:ea typeface="华文细黑" pitchFamily="2" charset="-122"/>
            </a:endParaRPr>
          </a:p>
          <a:p>
            <a:pPr eaLnBrk="1" hangingPunct="1">
              <a:lnSpc>
                <a:spcPct val="90000"/>
              </a:lnSpc>
              <a:defRPr/>
            </a:pPr>
            <a:r>
              <a:rPr lang="en-US" altLang="zh-CN" sz="2400" smtClean="0">
                <a:solidFill>
                  <a:srgbClr val="99FF33"/>
                </a:solidFill>
                <a:ea typeface="华文细黑" pitchFamily="2" charset="-122"/>
              </a:rPr>
              <a:t>p2-&gt;next=NULL  </a:t>
            </a:r>
            <a:r>
              <a:rPr lang="zh-CN" altLang="en-US" sz="2400" smtClean="0">
                <a:solidFill>
                  <a:srgbClr val="FFFF66"/>
                </a:solidFill>
                <a:ea typeface="华文细黑" pitchFamily="2" charset="-122"/>
              </a:rPr>
              <a:t>让</a:t>
            </a:r>
            <a:r>
              <a:rPr lang="en-US" altLang="zh-CN" sz="2400" smtClean="0">
                <a:solidFill>
                  <a:srgbClr val="FFFF66"/>
                </a:solidFill>
                <a:ea typeface="华文细黑" pitchFamily="2" charset="-122"/>
              </a:rPr>
              <a:t>p2</a:t>
            </a:r>
            <a:r>
              <a:rPr lang="zh-CN" altLang="en-US" sz="2400" smtClean="0">
                <a:solidFill>
                  <a:srgbClr val="FFFF66"/>
                </a:solidFill>
                <a:ea typeface="华文细黑" pitchFamily="2" charset="-122"/>
              </a:rPr>
              <a:t>所在结点成为链表中最后结点</a:t>
            </a:r>
          </a:p>
          <a:p>
            <a:pPr eaLnBrk="1" hangingPunct="1">
              <a:lnSpc>
                <a:spcPct val="90000"/>
              </a:lnSpc>
              <a:buFont typeface="Wingdings" pitchFamily="2" charset="2"/>
              <a:buNone/>
              <a:defRPr/>
            </a:pPr>
            <a:endParaRPr lang="en-US" altLang="zh-CN" sz="2400" smtClean="0">
              <a:solidFill>
                <a:srgbClr val="FFFF66"/>
              </a:solidFill>
              <a:ea typeface="华文细黑" pitchFamily="2" charset="-122"/>
            </a:endParaRPr>
          </a:p>
        </p:txBody>
      </p:sp>
      <p:pic>
        <p:nvPicPr>
          <p:cNvPr id="36868" name="Picture 4" descr="链表"/>
          <p:cNvPicPr>
            <a:picLocks noChangeAspect="1" noChangeArrowheads="1"/>
          </p:cNvPicPr>
          <p:nvPr>
            <p:ph sz="half" idx="2"/>
          </p:nvPr>
        </p:nvPicPr>
        <p:blipFill>
          <a:blip r:embed="rId2"/>
          <a:srcRect/>
          <a:stretch>
            <a:fillRect/>
          </a:stretch>
        </p:blipFill>
        <p:spPr>
          <a:xfrm>
            <a:off x="179388" y="4292600"/>
            <a:ext cx="8748712" cy="1938338"/>
          </a:xfrm>
          <a:noFill/>
        </p:spPr>
      </p:pic>
    </p:spTree>
  </p:cSld>
  <p:clrMapOvr>
    <a:masterClrMapping/>
  </p:clrMapOvr>
  <p:transition/>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7813"/>
            <a:ext cx="2386013" cy="776287"/>
          </a:xfrm>
        </p:spPr>
        <p:txBody>
          <a:bodyPr>
            <a:normAutofit fontScale="90000"/>
          </a:bodyPr>
          <a:lstStyle/>
          <a:p>
            <a:pPr algn="l" eaLnBrk="1" hangingPunct="1">
              <a:defRPr/>
            </a:pPr>
            <a:r>
              <a:rPr lang="zh-CN" altLang="en-US" smtClean="0">
                <a:solidFill>
                  <a:srgbClr val="00FFFF"/>
                </a:solidFill>
                <a:ea typeface="华文细黑" pitchFamily="2" charset="-122"/>
              </a:rPr>
              <a:t>示例</a:t>
            </a:r>
          </a:p>
        </p:txBody>
      </p:sp>
      <p:sp>
        <p:nvSpPr>
          <p:cNvPr id="49155" name="Rectangle 3"/>
          <p:cNvSpPr>
            <a:spLocks noGrp="1" noChangeArrowheads="1"/>
          </p:cNvSpPr>
          <p:nvPr>
            <p:ph type="body" sz="half" idx="1"/>
          </p:nvPr>
        </p:nvSpPr>
        <p:spPr>
          <a:xfrm>
            <a:off x="457200" y="1341438"/>
            <a:ext cx="4038600" cy="4533900"/>
          </a:xfrm>
        </p:spPr>
        <p:txBody>
          <a:bodyPr/>
          <a:lstStyle/>
          <a:p>
            <a:pPr marL="0" indent="0" eaLnBrk="1" hangingPunct="1">
              <a:buFont typeface="Wingdings" pitchFamily="2" charset="2"/>
              <a:buNone/>
              <a:defRPr/>
            </a:pPr>
            <a:r>
              <a:rPr lang="zh-CN" altLang="en-US" sz="2000" smtClean="0">
                <a:ea typeface="华文细黑" pitchFamily="2" charset="-122"/>
              </a:rPr>
              <a:t>若已建立下面的链表结构，指针</a:t>
            </a:r>
            <a:r>
              <a:rPr lang="en-US" altLang="zh-CN" sz="2000" smtClean="0">
                <a:ea typeface="华文细黑" pitchFamily="2" charset="-122"/>
              </a:rPr>
              <a:t>p</a:t>
            </a:r>
            <a:r>
              <a:rPr lang="zh-CN" altLang="en-US" sz="2000" smtClean="0">
                <a:ea typeface="华文细黑" pitchFamily="2" charset="-122"/>
              </a:rPr>
              <a:t>指向某单向链表的首结点，如下图所示。</a:t>
            </a:r>
          </a:p>
          <a:p>
            <a:pPr marL="0" indent="0" eaLnBrk="1" hangingPunct="1">
              <a:buFont typeface="Wingdings" pitchFamily="2" charset="2"/>
              <a:buNone/>
              <a:defRPr/>
            </a:pPr>
            <a:r>
              <a:rPr lang="en-US" altLang="zh-CN" sz="2000" smtClean="0">
                <a:ea typeface="华文细黑" pitchFamily="2" charset="-122"/>
              </a:rPr>
              <a:t>struct node </a:t>
            </a:r>
          </a:p>
          <a:p>
            <a:pPr marL="0" indent="0" eaLnBrk="1" hangingPunct="1">
              <a:buFont typeface="Wingdings" pitchFamily="2" charset="2"/>
              <a:buNone/>
              <a:defRPr/>
            </a:pPr>
            <a:r>
              <a:rPr lang="en-US" altLang="zh-CN" sz="2000" smtClean="0">
                <a:ea typeface="华文细黑" pitchFamily="2" charset="-122"/>
              </a:rPr>
              <a:t>{   </a:t>
            </a:r>
          </a:p>
          <a:p>
            <a:pPr marL="0" indent="0" eaLnBrk="1" hangingPunct="1">
              <a:buFont typeface="Wingdings" pitchFamily="2" charset="2"/>
              <a:buNone/>
              <a:defRPr/>
            </a:pPr>
            <a:r>
              <a:rPr lang="en-US" altLang="zh-CN" sz="2000" smtClean="0">
                <a:ea typeface="华文细黑" pitchFamily="2" charset="-122"/>
              </a:rPr>
              <a:t>    int data;</a:t>
            </a:r>
          </a:p>
          <a:p>
            <a:pPr marL="0" indent="0" eaLnBrk="1" hangingPunct="1">
              <a:buFont typeface="Wingdings" pitchFamily="2" charset="2"/>
              <a:buNone/>
              <a:defRPr/>
            </a:pPr>
            <a:r>
              <a:rPr lang="en-US" altLang="zh-CN" sz="2000" smtClean="0">
                <a:ea typeface="华文细黑" pitchFamily="2" charset="-122"/>
              </a:rPr>
              <a:t>    struct node *next;</a:t>
            </a:r>
          </a:p>
          <a:p>
            <a:pPr marL="0" indent="0" eaLnBrk="1" hangingPunct="1">
              <a:buFont typeface="Wingdings" pitchFamily="2" charset="2"/>
              <a:buNone/>
              <a:defRPr/>
            </a:pPr>
            <a:r>
              <a:rPr lang="en-US" altLang="zh-CN" sz="2000" smtClean="0">
                <a:ea typeface="华文细黑" pitchFamily="2" charset="-122"/>
              </a:rPr>
              <a:t>} *p;</a:t>
            </a:r>
          </a:p>
          <a:p>
            <a:pPr marL="0" indent="0" eaLnBrk="1" hangingPunct="1">
              <a:buFont typeface="Wingdings" pitchFamily="2" charset="2"/>
              <a:buNone/>
              <a:defRPr/>
            </a:pPr>
            <a:r>
              <a:rPr lang="zh-CN" altLang="en-US" sz="2000" smtClean="0">
                <a:ea typeface="华文细黑" pitchFamily="2" charset="-122"/>
              </a:rPr>
              <a:t>以下语句能正确输出该链表所有结点的数据成员</a:t>
            </a:r>
            <a:r>
              <a:rPr lang="en-US" altLang="zh-CN" sz="2000" smtClean="0">
                <a:ea typeface="华文细黑" pitchFamily="2" charset="-122"/>
              </a:rPr>
              <a:t>data</a:t>
            </a:r>
            <a:r>
              <a:rPr lang="zh-CN" altLang="en-US" sz="2000" smtClean="0">
                <a:ea typeface="华文细黑" pitchFamily="2" charset="-122"/>
              </a:rPr>
              <a:t>的是</a:t>
            </a:r>
            <a:r>
              <a:rPr lang="zh-CN" altLang="en-US" sz="2000" u="sng" smtClean="0">
                <a:ea typeface="华文细黑" pitchFamily="2" charset="-122"/>
              </a:rPr>
              <a:t>        </a:t>
            </a:r>
            <a:r>
              <a:rPr lang="zh-CN" altLang="en-US" sz="2000" smtClean="0">
                <a:ea typeface="华文细黑" pitchFamily="2" charset="-122"/>
              </a:rPr>
              <a:t>。</a:t>
            </a:r>
          </a:p>
        </p:txBody>
      </p:sp>
      <p:pic>
        <p:nvPicPr>
          <p:cNvPr id="37892" name="Picture 4" descr="lb"/>
          <p:cNvPicPr>
            <a:picLocks noChangeAspect="1" noChangeArrowheads="1"/>
          </p:cNvPicPr>
          <p:nvPr>
            <p:ph sz="half" idx="2"/>
          </p:nvPr>
        </p:nvPicPr>
        <p:blipFill>
          <a:blip r:embed="rId2"/>
          <a:srcRect/>
          <a:stretch>
            <a:fillRect/>
          </a:stretch>
        </p:blipFill>
        <p:spPr>
          <a:xfrm>
            <a:off x="4932363" y="333375"/>
            <a:ext cx="3816350" cy="1725613"/>
          </a:xfrm>
          <a:noFill/>
        </p:spPr>
      </p:pic>
      <p:sp>
        <p:nvSpPr>
          <p:cNvPr id="37893" name="Text Box 6"/>
          <p:cNvSpPr txBox="1">
            <a:spLocks noChangeArrowheads="1"/>
          </p:cNvSpPr>
          <p:nvPr/>
        </p:nvSpPr>
        <p:spPr bwMode="auto">
          <a:xfrm>
            <a:off x="468313" y="5373688"/>
            <a:ext cx="8351837" cy="831850"/>
          </a:xfrm>
          <a:prstGeom prst="rect">
            <a:avLst/>
          </a:prstGeom>
          <a:solidFill>
            <a:srgbClr val="CCFFFF"/>
          </a:solidFill>
          <a:ln w="9525">
            <a:solidFill>
              <a:srgbClr val="FF0000"/>
            </a:solidFill>
            <a:miter lim="800000"/>
            <a:headEnd/>
            <a:tailEnd/>
          </a:ln>
        </p:spPr>
        <p:txBody>
          <a:bodyPr>
            <a:spAutoFit/>
          </a:bodyPr>
          <a:lstStyle/>
          <a:p>
            <a:r>
              <a:rPr lang="en-US" altLang="zh-CN"/>
              <a:t> </a:t>
            </a:r>
            <a:r>
              <a:rPr lang="en-US" altLang="zh-CN" sz="2400">
                <a:solidFill>
                  <a:srgbClr val="990000"/>
                </a:solidFill>
              </a:rPr>
              <a:t>A) for ( ;p!=NULL;p++)   printf(“%7d,”,p-&gt;data);</a:t>
            </a:r>
          </a:p>
          <a:p>
            <a:r>
              <a:rPr lang="en-US" altLang="zh-CN" sz="2400">
                <a:solidFill>
                  <a:srgbClr val="990000"/>
                </a:solidFill>
              </a:rPr>
              <a:t> B) for ( ;!p;p=p-&gt;next)    printf(“%7d,”,(*p).data);</a:t>
            </a:r>
          </a:p>
        </p:txBody>
      </p:sp>
      <p:sp>
        <p:nvSpPr>
          <p:cNvPr id="37894" name="Text Box 7"/>
          <p:cNvSpPr txBox="1">
            <a:spLocks noChangeArrowheads="1"/>
          </p:cNvSpPr>
          <p:nvPr/>
        </p:nvSpPr>
        <p:spPr bwMode="auto">
          <a:xfrm>
            <a:off x="4716463" y="2420938"/>
            <a:ext cx="4170362" cy="2657475"/>
          </a:xfrm>
          <a:prstGeom prst="rect">
            <a:avLst/>
          </a:prstGeom>
          <a:solidFill>
            <a:srgbClr val="CCFFCC"/>
          </a:solidFill>
          <a:ln w="9525">
            <a:solidFill>
              <a:srgbClr val="FF9900"/>
            </a:solidFill>
            <a:miter lim="800000"/>
            <a:headEnd/>
            <a:tailEnd/>
          </a:ln>
        </p:spPr>
        <p:txBody>
          <a:bodyPr wrap="none">
            <a:spAutoFit/>
          </a:bodyPr>
          <a:lstStyle/>
          <a:p>
            <a:r>
              <a:rPr lang="en-US" altLang="zh-CN"/>
              <a:t> </a:t>
            </a:r>
            <a:r>
              <a:rPr lang="en-US" altLang="zh-CN" sz="2400">
                <a:solidFill>
                  <a:srgbClr val="990000"/>
                </a:solidFill>
              </a:rPr>
              <a:t>C) while (p)</a:t>
            </a:r>
          </a:p>
          <a:p>
            <a:r>
              <a:rPr lang="en-US" altLang="zh-CN" sz="2400">
                <a:solidFill>
                  <a:srgbClr val="990000"/>
                </a:solidFill>
              </a:rPr>
              <a:t>        { printf(“%7d,”,(*p).data);</a:t>
            </a:r>
          </a:p>
          <a:p>
            <a:r>
              <a:rPr lang="en-US" altLang="zh-CN" sz="2400">
                <a:solidFill>
                  <a:srgbClr val="990000"/>
                </a:solidFill>
              </a:rPr>
              <a:t>         p=p-&gt;next;</a:t>
            </a:r>
          </a:p>
          <a:p>
            <a:r>
              <a:rPr lang="en-US" altLang="zh-CN" sz="2400">
                <a:solidFill>
                  <a:srgbClr val="990000"/>
                </a:solidFill>
              </a:rPr>
              <a:t>        }</a:t>
            </a:r>
          </a:p>
          <a:p>
            <a:r>
              <a:rPr lang="en-US" altLang="zh-CN" sz="2400">
                <a:solidFill>
                  <a:srgbClr val="990000"/>
                </a:solidFill>
              </a:rPr>
              <a:t> D) while (p!=NULL)</a:t>
            </a:r>
          </a:p>
          <a:p>
            <a:r>
              <a:rPr lang="en-US" altLang="zh-CN" sz="2400">
                <a:solidFill>
                  <a:srgbClr val="990000"/>
                </a:solidFill>
              </a:rPr>
              <a:t>      { printf(“%7d,”, p-&gt;data);</a:t>
            </a:r>
          </a:p>
          <a:p>
            <a:r>
              <a:rPr lang="en-US" altLang="zh-CN" sz="2400">
                <a:solidFill>
                  <a:srgbClr val="990000"/>
                </a:solidFill>
              </a:rPr>
              <a:t>       p++; }</a:t>
            </a:r>
          </a:p>
        </p:txBody>
      </p:sp>
      <p:sp>
        <p:nvSpPr>
          <p:cNvPr id="49160" name="Text Box 8"/>
          <p:cNvSpPr txBox="1">
            <a:spLocks noChangeArrowheads="1"/>
          </p:cNvSpPr>
          <p:nvPr/>
        </p:nvSpPr>
        <p:spPr bwMode="auto">
          <a:xfrm>
            <a:off x="2392363" y="495300"/>
            <a:ext cx="1346200" cy="457200"/>
          </a:xfrm>
          <a:prstGeom prst="rect">
            <a:avLst/>
          </a:prstGeom>
          <a:noFill/>
          <a:ln w="9525">
            <a:noFill/>
            <a:miter lim="800000"/>
            <a:headEnd/>
            <a:tailEnd/>
          </a:ln>
        </p:spPr>
        <p:txBody>
          <a:bodyPr wrap="none">
            <a:spAutoFit/>
          </a:bodyPr>
          <a:lstStyle/>
          <a:p>
            <a:r>
              <a:rPr lang="zh-CN" altLang="en-US" sz="2400">
                <a:solidFill>
                  <a:srgbClr val="99FF33"/>
                </a:solidFill>
                <a:latin typeface="华文细黑" pitchFamily="2" charset="-122"/>
                <a:ea typeface="华文细黑" pitchFamily="2" charset="-122"/>
              </a:rPr>
              <a:t>答案：</a:t>
            </a:r>
            <a:r>
              <a:rPr lang="en-US" altLang="zh-CN" sz="2400">
                <a:solidFill>
                  <a:srgbClr val="99FF33"/>
                </a:solidFill>
                <a:latin typeface="华文细黑" pitchFamily="2" charset="-122"/>
                <a:ea typeface="华文细黑" pitchFamily="2"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Effect transition="in" filter="blinds(horizontal)">
                                      <p:cBhvr>
                                        <p:cTn id="7"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p:bld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7813"/>
            <a:ext cx="8229600" cy="849312"/>
          </a:xfrm>
        </p:spPr>
        <p:txBody>
          <a:bodyPr/>
          <a:lstStyle/>
          <a:p>
            <a:pPr eaLnBrk="1" hangingPunct="1">
              <a:defRPr/>
            </a:pPr>
            <a:r>
              <a:rPr lang="zh-CN" altLang="en-US" smtClean="0">
                <a:ea typeface="华文细黑" pitchFamily="2" charset="-122"/>
              </a:rPr>
              <a:t>链表指针</a:t>
            </a:r>
            <a:r>
              <a:rPr lang="en-US" altLang="zh-CN" smtClean="0">
                <a:ea typeface="华文细黑" pitchFamily="2" charset="-122"/>
              </a:rPr>
              <a:t>p++</a:t>
            </a:r>
            <a:r>
              <a:rPr lang="zh-CN" altLang="en-US" smtClean="0">
                <a:ea typeface="华文细黑" pitchFamily="2" charset="-122"/>
              </a:rPr>
              <a:t>表示什么？</a:t>
            </a:r>
          </a:p>
        </p:txBody>
      </p:sp>
      <p:sp>
        <p:nvSpPr>
          <p:cNvPr id="38915" name="Text Box 4"/>
          <p:cNvSpPr txBox="1">
            <a:spLocks noChangeArrowheads="1"/>
          </p:cNvSpPr>
          <p:nvPr/>
        </p:nvSpPr>
        <p:spPr bwMode="auto">
          <a:xfrm>
            <a:off x="447675" y="1239838"/>
            <a:ext cx="4340225" cy="5126037"/>
          </a:xfrm>
          <a:prstGeom prst="rect">
            <a:avLst/>
          </a:prstGeom>
          <a:solidFill>
            <a:srgbClr val="990000"/>
          </a:solidFill>
          <a:ln w="9525">
            <a:solidFill>
              <a:srgbClr val="FF9900"/>
            </a:solidFill>
            <a:miter lim="800000"/>
            <a:headEnd/>
            <a:tailEnd/>
          </a:ln>
        </p:spPr>
        <p:txBody>
          <a:bodyPr>
            <a:spAutoFit/>
          </a:bodyPr>
          <a:lstStyle/>
          <a:p>
            <a:r>
              <a:rPr lang="en-US" altLang="zh-CN" sz="2200"/>
              <a:t>main()</a:t>
            </a:r>
          </a:p>
          <a:p>
            <a:r>
              <a:rPr lang="en-US" altLang="zh-CN" sz="2200"/>
              <a:t> {</a:t>
            </a:r>
          </a:p>
          <a:p>
            <a:r>
              <a:rPr lang="en-US" altLang="zh-CN" sz="2200"/>
              <a:t>     struct stu</a:t>
            </a:r>
          </a:p>
          <a:p>
            <a:r>
              <a:rPr lang="en-US" altLang="zh-CN" sz="2200"/>
              <a:t>     {</a:t>
            </a:r>
          </a:p>
          <a:p>
            <a:r>
              <a:rPr lang="en-US" altLang="zh-CN" sz="2200"/>
              <a:t>          int num;</a:t>
            </a:r>
          </a:p>
          <a:p>
            <a:r>
              <a:rPr lang="en-US" altLang="zh-CN" sz="2200"/>
              <a:t>          char *name;</a:t>
            </a:r>
          </a:p>
          <a:p>
            <a:r>
              <a:rPr lang="en-US" altLang="zh-CN" sz="2200"/>
              <a:t>          int age;</a:t>
            </a:r>
          </a:p>
          <a:p>
            <a:r>
              <a:rPr lang="en-US" altLang="zh-CN" sz="2200"/>
              <a:t>      }st={12,"ABC",100},*p=&amp;st;</a:t>
            </a:r>
          </a:p>
          <a:p>
            <a:r>
              <a:rPr lang="en-US" altLang="zh-CN" sz="2200"/>
              <a:t>      clrscr();</a:t>
            </a:r>
          </a:p>
          <a:p>
            <a:r>
              <a:rPr lang="en-US" altLang="zh-CN" sz="2200"/>
              <a:t>      printf("%p\n",p++);</a:t>
            </a:r>
          </a:p>
          <a:p>
            <a:r>
              <a:rPr lang="en-US" altLang="zh-CN" sz="2200"/>
              <a:t>      printf("%p\n",p++);</a:t>
            </a:r>
          </a:p>
          <a:p>
            <a:r>
              <a:rPr lang="en-US" altLang="zh-CN" sz="2200"/>
              <a:t>      printf("%p\n",p++);</a:t>
            </a:r>
          </a:p>
          <a:p>
            <a:r>
              <a:rPr lang="en-US" altLang="zh-CN" sz="2200"/>
              <a:t>      printf("%p\n",p++);</a:t>
            </a:r>
          </a:p>
          <a:p>
            <a:r>
              <a:rPr lang="en-US" altLang="zh-CN" sz="2200"/>
              <a:t>      printf("%d\n",sizeof(st));</a:t>
            </a:r>
          </a:p>
          <a:p>
            <a:r>
              <a:rPr lang="en-US" altLang="zh-CN" sz="2200"/>
              <a:t> } </a:t>
            </a:r>
          </a:p>
        </p:txBody>
      </p:sp>
      <p:sp>
        <p:nvSpPr>
          <p:cNvPr id="52229" name="Text Box 5"/>
          <p:cNvSpPr txBox="1">
            <a:spLocks noChangeArrowheads="1"/>
          </p:cNvSpPr>
          <p:nvPr/>
        </p:nvSpPr>
        <p:spPr bwMode="auto">
          <a:xfrm>
            <a:off x="5292725" y="1196975"/>
            <a:ext cx="1747838" cy="2282825"/>
          </a:xfrm>
          <a:prstGeom prst="rect">
            <a:avLst/>
          </a:prstGeom>
          <a:noFill/>
          <a:ln w="9525">
            <a:noFill/>
            <a:miter lim="800000"/>
            <a:headEnd/>
            <a:tailEnd/>
          </a:ln>
        </p:spPr>
        <p:txBody>
          <a:bodyPr>
            <a:spAutoFit/>
          </a:bodyPr>
          <a:lstStyle/>
          <a:p>
            <a:r>
              <a:rPr lang="zh-CN" altLang="en-US" sz="2400">
                <a:solidFill>
                  <a:srgbClr val="99FF33"/>
                </a:solidFill>
                <a:ea typeface="华文细黑" pitchFamily="2" charset="-122"/>
              </a:rPr>
              <a:t>结果：</a:t>
            </a:r>
          </a:p>
          <a:p>
            <a:r>
              <a:rPr lang="zh-CN" altLang="en-US" sz="2400">
                <a:ea typeface="华文细黑" pitchFamily="2" charset="-122"/>
              </a:rPr>
              <a:t>    </a:t>
            </a:r>
            <a:r>
              <a:rPr lang="en-US" altLang="zh-CN" sz="2400">
                <a:ea typeface="华文细黑" pitchFamily="2" charset="-122"/>
              </a:rPr>
              <a:t>FFCE</a:t>
            </a:r>
          </a:p>
          <a:p>
            <a:r>
              <a:rPr lang="en-US" altLang="zh-CN" sz="2400">
                <a:ea typeface="华文细黑" pitchFamily="2" charset="-122"/>
              </a:rPr>
              <a:t>    FFD4</a:t>
            </a:r>
          </a:p>
          <a:p>
            <a:r>
              <a:rPr lang="en-US" altLang="zh-CN" sz="2400">
                <a:ea typeface="华文细黑" pitchFamily="2" charset="-122"/>
              </a:rPr>
              <a:t>    FFDA</a:t>
            </a:r>
          </a:p>
          <a:p>
            <a:r>
              <a:rPr lang="en-US" altLang="zh-CN" sz="2400">
                <a:ea typeface="华文细黑" pitchFamily="2" charset="-122"/>
              </a:rPr>
              <a:t>    FFE0</a:t>
            </a:r>
          </a:p>
          <a:p>
            <a:r>
              <a:rPr lang="en-US" altLang="zh-CN" sz="2400">
                <a:ea typeface="华文细黑" pitchFamily="2" charset="-122"/>
              </a:rPr>
              <a:t>    6</a:t>
            </a:r>
          </a:p>
        </p:txBody>
      </p:sp>
      <p:sp>
        <p:nvSpPr>
          <p:cNvPr id="52230" name="Text Box 6"/>
          <p:cNvSpPr txBox="1">
            <a:spLocks noChangeArrowheads="1"/>
          </p:cNvSpPr>
          <p:nvPr/>
        </p:nvSpPr>
        <p:spPr bwMode="auto">
          <a:xfrm>
            <a:off x="5416550" y="3500438"/>
            <a:ext cx="3727450" cy="3013075"/>
          </a:xfrm>
          <a:prstGeom prst="rect">
            <a:avLst/>
          </a:prstGeom>
          <a:noFill/>
          <a:ln w="9525">
            <a:noFill/>
            <a:miter lim="800000"/>
            <a:headEnd/>
            <a:tailEnd/>
          </a:ln>
        </p:spPr>
        <p:txBody>
          <a:bodyPr>
            <a:spAutoFit/>
          </a:bodyPr>
          <a:lstStyle/>
          <a:p>
            <a:r>
              <a:rPr lang="zh-CN" altLang="en-US" sz="2400">
                <a:solidFill>
                  <a:srgbClr val="FFFF66"/>
                </a:solidFill>
                <a:ea typeface="华文细黑" pitchFamily="2" charset="-122"/>
              </a:rPr>
              <a:t>结论：</a:t>
            </a:r>
            <a:r>
              <a:rPr lang="zh-CN" altLang="en-US" sz="2400">
                <a:ea typeface="华文细黑" pitchFamily="2" charset="-122"/>
              </a:rPr>
              <a:t> </a:t>
            </a:r>
          </a:p>
          <a:p>
            <a:r>
              <a:rPr lang="zh-CN" altLang="en-US" sz="2400">
                <a:ea typeface="华文细黑" pitchFamily="2" charset="-122"/>
              </a:rPr>
              <a:t>若</a:t>
            </a:r>
            <a:r>
              <a:rPr lang="en-US" altLang="zh-CN" sz="2400">
                <a:ea typeface="华文细黑" pitchFamily="2" charset="-122"/>
              </a:rPr>
              <a:t>p</a:t>
            </a:r>
            <a:r>
              <a:rPr lang="zh-CN" altLang="en-US" sz="2400">
                <a:ea typeface="华文细黑" pitchFamily="2" charset="-122"/>
              </a:rPr>
              <a:t>指向某个结构体变量，则   </a:t>
            </a:r>
            <a:r>
              <a:rPr lang="en-US" altLang="zh-CN" sz="2400">
                <a:solidFill>
                  <a:srgbClr val="99FF33"/>
                </a:solidFill>
                <a:ea typeface="华文细黑" pitchFamily="2" charset="-122"/>
              </a:rPr>
              <a:t>p++  </a:t>
            </a:r>
            <a:r>
              <a:rPr lang="zh-CN" altLang="en-US" sz="2400">
                <a:ea typeface="华文细黑" pitchFamily="2" charset="-122"/>
              </a:rPr>
              <a:t>的功能是将指针</a:t>
            </a:r>
            <a:r>
              <a:rPr lang="en-US" altLang="zh-CN" sz="2400">
                <a:ea typeface="华文细黑" pitchFamily="2" charset="-122"/>
              </a:rPr>
              <a:t>p </a:t>
            </a:r>
            <a:r>
              <a:rPr lang="zh-CN" altLang="en-US" sz="2400">
                <a:ea typeface="华文细黑" pitchFamily="2" charset="-122"/>
              </a:rPr>
              <a:t>移到本结点后的存储单元，而不是本结点的下一个成员处。</a:t>
            </a:r>
          </a:p>
          <a:p>
            <a:r>
              <a:rPr lang="zh-CN" altLang="en-US" sz="2400">
                <a:solidFill>
                  <a:srgbClr val="99FF33"/>
                </a:solidFill>
                <a:ea typeface="华文细黑" pitchFamily="2" charset="-122"/>
              </a:rPr>
              <a:t>所以链表中不能用</a:t>
            </a:r>
            <a:r>
              <a:rPr lang="en-US" altLang="zh-CN" sz="2400">
                <a:solidFill>
                  <a:srgbClr val="99FF33"/>
                </a:solidFill>
                <a:ea typeface="华文细黑" pitchFamily="2" charset="-122"/>
              </a:rPr>
              <a:t>p++</a:t>
            </a:r>
            <a:r>
              <a:rPr lang="zh-CN" altLang="en-US" sz="2400">
                <a:solidFill>
                  <a:srgbClr val="99FF33"/>
                </a:solidFill>
                <a:ea typeface="华文细黑" pitchFamily="2" charset="-122"/>
              </a:rPr>
              <a:t>进行结点间的跳转。</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blinds(horizontal)">
                                      <p:cBhvr>
                                        <p:cTn id="7" dur="500"/>
                                        <p:tgtEl>
                                          <p:spTgt spid="522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2230"/>
                                        </p:tgtEl>
                                        <p:attrNameLst>
                                          <p:attrName>style.visibility</p:attrName>
                                        </p:attrNameLst>
                                      </p:cBhvr>
                                      <p:to>
                                        <p:strVal val="visible"/>
                                      </p:to>
                                    </p:set>
                                    <p:anim calcmode="lin" valueType="num">
                                      <p:cBhvr additive="base">
                                        <p:cTn id="12" dur="500" fill="hold"/>
                                        <p:tgtEl>
                                          <p:spTgt spid="52230"/>
                                        </p:tgtEl>
                                        <p:attrNameLst>
                                          <p:attrName>ppt_x</p:attrName>
                                        </p:attrNameLst>
                                      </p:cBhvr>
                                      <p:tavLst>
                                        <p:tav tm="0">
                                          <p:val>
                                            <p:strVal val="1+#ppt_w/2"/>
                                          </p:val>
                                        </p:tav>
                                        <p:tav tm="100000">
                                          <p:val>
                                            <p:strVal val="#ppt_x"/>
                                          </p:val>
                                        </p:tav>
                                      </p:tavLst>
                                    </p:anim>
                                    <p:anim calcmode="lin" valueType="num">
                                      <p:cBhvr additive="base">
                                        <p:cTn id="13" dur="500" fill="hold"/>
                                        <p:tgtEl>
                                          <p:spTgt spid="522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52230" grpId="0"/>
    </p:bld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6425" y="298450"/>
            <a:ext cx="2741613" cy="1401763"/>
          </a:xfrm>
        </p:spPr>
        <p:txBody>
          <a:bodyPr>
            <a:normAutofit fontScale="90000"/>
          </a:bodyPr>
          <a:lstStyle/>
          <a:p>
            <a:pPr eaLnBrk="1" hangingPunct="1">
              <a:defRPr/>
            </a:pPr>
            <a:r>
              <a:rPr lang="en-US" altLang="zh-CN" sz="4000" smtClean="0">
                <a:latin typeface="华文细黑" pitchFamily="2" charset="-122"/>
                <a:ea typeface="华文细黑" pitchFamily="2" charset="-122"/>
              </a:rPr>
              <a:t>   </a:t>
            </a:r>
            <a:r>
              <a:rPr lang="zh-CN" altLang="en-US" sz="4000" smtClean="0">
                <a:latin typeface="华文细黑" pitchFamily="2" charset="-122"/>
                <a:ea typeface="华文细黑" pitchFamily="2" charset="-122"/>
              </a:rPr>
              <a:t>静态链表的建立</a:t>
            </a:r>
            <a:br>
              <a:rPr lang="zh-CN" altLang="en-US" sz="4000" smtClean="0">
                <a:latin typeface="华文细黑" pitchFamily="2" charset="-122"/>
                <a:ea typeface="华文细黑" pitchFamily="2" charset="-122"/>
              </a:rPr>
            </a:br>
            <a:r>
              <a:rPr lang="zh-CN" altLang="en-US" sz="4000" smtClean="0">
                <a:latin typeface="华文细黑" pitchFamily="2" charset="-122"/>
                <a:ea typeface="华文细黑" pitchFamily="2" charset="-122"/>
              </a:rPr>
              <a:t>   </a:t>
            </a:r>
            <a:r>
              <a:rPr lang="en-US" altLang="zh-CN" sz="2400" smtClean="0">
                <a:solidFill>
                  <a:srgbClr val="00FFFF"/>
                </a:solidFill>
                <a:latin typeface="华文细黑" pitchFamily="2" charset="-122"/>
                <a:ea typeface="华文细黑" pitchFamily="2" charset="-122"/>
              </a:rPr>
              <a:t>P274 </a:t>
            </a:r>
            <a:r>
              <a:rPr lang="zh-CN" altLang="en-US" sz="2400" smtClean="0">
                <a:solidFill>
                  <a:srgbClr val="00FFFF"/>
                </a:solidFill>
                <a:latin typeface="华文细黑" pitchFamily="2" charset="-122"/>
                <a:ea typeface="华文细黑" pitchFamily="2" charset="-122"/>
              </a:rPr>
              <a:t>例</a:t>
            </a:r>
            <a:r>
              <a:rPr lang="en-US" altLang="zh-CN" sz="2400" smtClean="0">
                <a:solidFill>
                  <a:srgbClr val="00FFFF"/>
                </a:solidFill>
                <a:latin typeface="华文细黑" pitchFamily="2" charset="-122"/>
                <a:ea typeface="华文细黑" pitchFamily="2" charset="-122"/>
              </a:rPr>
              <a:t>11.7</a:t>
            </a:r>
          </a:p>
        </p:txBody>
      </p:sp>
      <p:sp>
        <p:nvSpPr>
          <p:cNvPr id="39939" name="Text Box 4"/>
          <p:cNvSpPr txBox="1">
            <a:spLocks noChangeArrowheads="1"/>
          </p:cNvSpPr>
          <p:nvPr/>
        </p:nvSpPr>
        <p:spPr bwMode="auto">
          <a:xfrm>
            <a:off x="4356100" y="233363"/>
            <a:ext cx="4356100" cy="5868987"/>
          </a:xfrm>
          <a:prstGeom prst="rect">
            <a:avLst/>
          </a:prstGeom>
          <a:solidFill>
            <a:srgbClr val="990000"/>
          </a:solidFill>
          <a:ln w="9525">
            <a:solidFill>
              <a:srgbClr val="FFCC00"/>
            </a:solidFill>
            <a:miter lim="800000"/>
            <a:headEnd/>
            <a:tailEnd/>
          </a:ln>
        </p:spPr>
        <p:txBody>
          <a:bodyPr wrap="none">
            <a:spAutoFit/>
          </a:bodyPr>
          <a:lstStyle/>
          <a:p>
            <a:r>
              <a:rPr lang="en-US" altLang="zh-CN"/>
              <a:t>#define NULL 0</a:t>
            </a:r>
          </a:p>
          <a:p>
            <a:r>
              <a:rPr lang="en-US" altLang="zh-CN"/>
              <a:t>struct student{</a:t>
            </a:r>
          </a:p>
          <a:p>
            <a:r>
              <a:rPr lang="en-US" altLang="zh-CN"/>
              <a:t>   long num;</a:t>
            </a:r>
          </a:p>
          <a:p>
            <a:r>
              <a:rPr lang="en-US" altLang="zh-CN"/>
              <a:t>   float score;</a:t>
            </a:r>
          </a:p>
          <a:p>
            <a:r>
              <a:rPr lang="en-US" altLang="zh-CN"/>
              <a:t>   struct student *next;</a:t>
            </a:r>
          </a:p>
          <a:p>
            <a:r>
              <a:rPr lang="en-US" altLang="zh-CN"/>
              <a:t>};</a:t>
            </a:r>
          </a:p>
          <a:p>
            <a:r>
              <a:rPr lang="en-US" altLang="zh-CN"/>
              <a:t>main() {</a:t>
            </a:r>
          </a:p>
          <a:p>
            <a:r>
              <a:rPr lang="en-US" altLang="zh-CN"/>
              <a:t>   struct student a,b,c,*head,*p;</a:t>
            </a:r>
          </a:p>
          <a:p>
            <a:r>
              <a:rPr lang="en-US" altLang="zh-CN"/>
              <a:t>   a.num=99101;a.score=89.5;</a:t>
            </a:r>
          </a:p>
          <a:p>
            <a:r>
              <a:rPr lang="en-US" altLang="zh-CN"/>
              <a:t>   b.num=99103;b.score=90;</a:t>
            </a:r>
          </a:p>
          <a:p>
            <a:r>
              <a:rPr lang="en-US" altLang="zh-CN"/>
              <a:t>   c.num=99107;c.score=85;</a:t>
            </a:r>
          </a:p>
          <a:p>
            <a:r>
              <a:rPr lang="en-US" altLang="zh-CN"/>
              <a:t>   head=&amp;a;</a:t>
            </a:r>
          </a:p>
          <a:p>
            <a:r>
              <a:rPr lang="en-US" altLang="zh-CN"/>
              <a:t>   a.next=&amp;b;</a:t>
            </a:r>
          </a:p>
          <a:p>
            <a:r>
              <a:rPr lang="en-US" altLang="zh-CN"/>
              <a:t>   b.next=&amp;c;</a:t>
            </a:r>
          </a:p>
          <a:p>
            <a:r>
              <a:rPr lang="en-US" altLang="zh-CN"/>
              <a:t>   c.next=NULL;</a:t>
            </a:r>
          </a:p>
          <a:p>
            <a:r>
              <a:rPr lang="en-US" altLang="zh-CN"/>
              <a:t>   p=head;</a:t>
            </a:r>
          </a:p>
          <a:p>
            <a:r>
              <a:rPr lang="en-US" altLang="zh-CN"/>
              <a:t>   do {</a:t>
            </a:r>
          </a:p>
          <a:p>
            <a:r>
              <a:rPr lang="en-US" altLang="zh-CN"/>
              <a:t>      printf("%ld,%.1f\n",p-&gt;num,p-&gt;score);</a:t>
            </a:r>
          </a:p>
          <a:p>
            <a:r>
              <a:rPr lang="en-US" altLang="zh-CN"/>
              <a:t>      p=p-&gt;next;</a:t>
            </a:r>
          </a:p>
          <a:p>
            <a:r>
              <a:rPr lang="en-US" altLang="zh-CN"/>
              <a:t>   }while(p!=NULL);</a:t>
            </a:r>
          </a:p>
          <a:p>
            <a:r>
              <a:rPr lang="en-US" altLang="zh-CN"/>
              <a:t>}</a:t>
            </a:r>
          </a:p>
        </p:txBody>
      </p:sp>
      <p:sp>
        <p:nvSpPr>
          <p:cNvPr id="51205" name="Text Box 5"/>
          <p:cNvSpPr txBox="1">
            <a:spLocks noChangeArrowheads="1"/>
          </p:cNvSpPr>
          <p:nvPr/>
        </p:nvSpPr>
        <p:spPr bwMode="auto">
          <a:xfrm>
            <a:off x="447675" y="2349500"/>
            <a:ext cx="3403600" cy="3743325"/>
          </a:xfrm>
          <a:prstGeom prst="rect">
            <a:avLst/>
          </a:prstGeom>
          <a:noFill/>
          <a:ln w="9525">
            <a:noFill/>
            <a:miter lim="800000"/>
            <a:headEnd/>
            <a:tailEnd/>
          </a:ln>
        </p:spPr>
        <p:txBody>
          <a:bodyPr>
            <a:spAutoFit/>
          </a:bodyPr>
          <a:lstStyle/>
          <a:p>
            <a:pPr marL="347663" indent="-347663"/>
            <a:r>
              <a:rPr lang="zh-CN" altLang="en-US" sz="2400">
                <a:solidFill>
                  <a:srgbClr val="FFFF66"/>
                </a:solidFill>
                <a:ea typeface="华文细黑" pitchFamily="2" charset="-122"/>
              </a:rPr>
              <a:t>注意有关技巧：</a:t>
            </a:r>
          </a:p>
          <a:p>
            <a:pPr marL="347663" indent="-347663">
              <a:buFontTx/>
              <a:buBlip>
                <a:blip r:embed="rId2"/>
              </a:buBlip>
            </a:pPr>
            <a:r>
              <a:rPr lang="zh-CN" altLang="en-US" sz="2400">
                <a:ea typeface="华文细黑" pitchFamily="2" charset="-122"/>
              </a:rPr>
              <a:t>结点是如何定义的？</a:t>
            </a:r>
          </a:p>
          <a:p>
            <a:pPr marL="347663" indent="-347663">
              <a:buFontTx/>
              <a:buBlip>
                <a:blip r:embed="rId2"/>
              </a:buBlip>
            </a:pPr>
            <a:r>
              <a:rPr lang="zh-CN" altLang="en-US" sz="2400">
                <a:ea typeface="华文细黑" pitchFamily="2" charset="-122"/>
              </a:rPr>
              <a:t>结点是如何建立的？</a:t>
            </a:r>
          </a:p>
          <a:p>
            <a:pPr marL="347663" indent="-347663">
              <a:buFontTx/>
              <a:buBlip>
                <a:blip r:embed="rId2"/>
              </a:buBlip>
            </a:pPr>
            <a:r>
              <a:rPr lang="zh-CN" altLang="en-US" sz="2400">
                <a:ea typeface="华文细黑" pitchFamily="2" charset="-122"/>
              </a:rPr>
              <a:t>如何使诸结点形成链表？</a:t>
            </a:r>
          </a:p>
          <a:p>
            <a:pPr marL="347663" indent="-347663">
              <a:buFontTx/>
              <a:buBlip>
                <a:blip r:embed="rId2"/>
              </a:buBlip>
            </a:pPr>
            <a:r>
              <a:rPr lang="zh-CN" altLang="en-US" sz="2400">
                <a:ea typeface="华文细黑" pitchFamily="2" charset="-122"/>
              </a:rPr>
              <a:t>最后一个结点如何建立？</a:t>
            </a:r>
          </a:p>
          <a:p>
            <a:pPr marL="347663" indent="-347663">
              <a:buFontTx/>
              <a:buBlip>
                <a:blip r:embed="rId2"/>
              </a:buBlip>
            </a:pPr>
            <a:r>
              <a:rPr lang="zh-CN" altLang="en-US" sz="2400">
                <a:ea typeface="华文细黑" pitchFamily="2" charset="-122"/>
              </a:rPr>
              <a:t>如何从一个结点转到下一结点？</a:t>
            </a:r>
          </a:p>
          <a:p>
            <a:pPr marL="347663" indent="-347663">
              <a:buFontTx/>
              <a:buBlip>
                <a:blip r:embed="rId2"/>
              </a:buBlip>
            </a:pPr>
            <a:r>
              <a:rPr lang="zh-CN" altLang="en-US" sz="2400">
                <a:ea typeface="华文细黑" pitchFamily="2" charset="-122"/>
              </a:rPr>
              <a:t>如何遍历所有结点？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additive="base">
                                        <p:cTn id="7" dur="500" fill="hold"/>
                                        <p:tgtEl>
                                          <p:spTgt spid="51205"/>
                                        </p:tgtEl>
                                        <p:attrNameLst>
                                          <p:attrName>ppt_x</p:attrName>
                                        </p:attrNameLst>
                                      </p:cBhvr>
                                      <p:tavLst>
                                        <p:tav tm="0">
                                          <p:val>
                                            <p:strVal val="0-#ppt_w/2"/>
                                          </p:val>
                                        </p:tav>
                                        <p:tav tm="100000">
                                          <p:val>
                                            <p:strVal val="#ppt_x"/>
                                          </p:val>
                                        </p:tav>
                                      </p:tavLst>
                                    </p:anim>
                                    <p:anim calcmode="lin" valueType="num">
                                      <p:cBhvr additive="base">
                                        <p:cTn id="8"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0" y="260350"/>
            <a:ext cx="9144000" cy="5940425"/>
          </a:xfrm>
          <a:prstGeom prst="rect">
            <a:avLst/>
          </a:prstGeom>
          <a:solidFill>
            <a:srgbClr val="990000"/>
          </a:solidFill>
          <a:ln w="28575">
            <a:solidFill>
              <a:srgbClr val="FF99CC"/>
            </a:solidFill>
            <a:miter lim="800000"/>
            <a:headEnd/>
            <a:tailEnd/>
          </a:ln>
        </p:spPr>
        <p:txBody>
          <a:bodyPr anchor="ctr">
            <a:spAutoFit/>
          </a:bodyPr>
          <a:lstStyle/>
          <a:p>
            <a:pPr indent="457200">
              <a:tabLst>
                <a:tab pos="-1379538" algn="l"/>
                <a:tab pos="460375" algn="l"/>
                <a:tab pos="1609725" algn="l"/>
                <a:tab pos="2759075" algn="l"/>
                <a:tab pos="4022725" algn="l"/>
              </a:tabLst>
            </a:pPr>
            <a:r>
              <a:rPr lang="zh-CN" altLang="en-US" sz="2000"/>
              <a:t>以下程序的功能是统计一个单向链表中结点的个数，其中</a:t>
            </a:r>
            <a:r>
              <a:rPr lang="en-US" altLang="zh-CN" sz="2000"/>
              <a:t>head</a:t>
            </a:r>
            <a:r>
              <a:rPr lang="zh-CN" altLang="en-US" sz="2000"/>
              <a:t>指向链表的</a:t>
            </a:r>
          </a:p>
          <a:p>
            <a:pPr indent="457200">
              <a:tabLst>
                <a:tab pos="-1379538" algn="l"/>
                <a:tab pos="460375" algn="l"/>
                <a:tab pos="1609725" algn="l"/>
                <a:tab pos="2759075" algn="l"/>
                <a:tab pos="4022725" algn="l"/>
              </a:tabLst>
            </a:pPr>
            <a:r>
              <a:rPr lang="zh-CN" altLang="en-US" sz="2000"/>
              <a:t>首结点。</a:t>
            </a:r>
          </a:p>
          <a:p>
            <a:pPr indent="457200">
              <a:tabLst>
                <a:tab pos="-1379538" algn="l"/>
                <a:tab pos="460375" algn="l"/>
                <a:tab pos="1609725" algn="l"/>
                <a:tab pos="2759075" algn="l"/>
                <a:tab pos="4022725" algn="l"/>
              </a:tabLst>
            </a:pPr>
            <a:r>
              <a:rPr lang="en-US" altLang="zh-CN" sz="2000"/>
              <a:t>#include &lt;stdi o.h&gt;</a:t>
            </a:r>
          </a:p>
          <a:p>
            <a:pPr indent="457200">
              <a:tabLst>
                <a:tab pos="-1379538" algn="l"/>
                <a:tab pos="460375" algn="l"/>
                <a:tab pos="1609725" algn="l"/>
                <a:tab pos="2759075" algn="l"/>
                <a:tab pos="4022725" algn="l"/>
              </a:tabLst>
            </a:pPr>
            <a:r>
              <a:rPr lang="en-US" altLang="zh-CN" sz="2000"/>
              <a:t>#include &lt;malloc.h&gt;</a:t>
            </a:r>
          </a:p>
          <a:p>
            <a:pPr indent="457200">
              <a:tabLst>
                <a:tab pos="-1379538" algn="l"/>
                <a:tab pos="460375" algn="l"/>
                <a:tab pos="1609725" algn="l"/>
                <a:tab pos="2759075" algn="l"/>
                <a:tab pos="4022725" algn="l"/>
              </a:tabLst>
            </a:pPr>
            <a:r>
              <a:rPr lang="en-US" altLang="zh-CN" sz="2000"/>
              <a:t>main()</a:t>
            </a:r>
          </a:p>
          <a:p>
            <a:pPr indent="457200">
              <a:tabLst>
                <a:tab pos="-1379538" algn="l"/>
                <a:tab pos="460375" algn="l"/>
                <a:tab pos="1609725" algn="l"/>
                <a:tab pos="2759075" algn="l"/>
                <a:tab pos="4022725" algn="l"/>
              </a:tabLst>
            </a:pPr>
            <a:r>
              <a:rPr lang="en-US" altLang="zh-CN" sz="2000"/>
              <a:t>{  struct node</a:t>
            </a:r>
          </a:p>
          <a:p>
            <a:pPr indent="457200">
              <a:tabLst>
                <a:tab pos="-1379538" algn="l"/>
                <a:tab pos="460375" algn="l"/>
                <a:tab pos="1609725" algn="l"/>
                <a:tab pos="2759075" algn="l"/>
                <a:tab pos="4022725" algn="l"/>
              </a:tabLst>
            </a:pPr>
            <a:r>
              <a:rPr lang="en-US" altLang="zh-CN" sz="2000"/>
              <a:t>  {  char data;</a:t>
            </a:r>
          </a:p>
          <a:p>
            <a:pPr indent="457200">
              <a:tabLst>
                <a:tab pos="-1379538" algn="l"/>
                <a:tab pos="460375" algn="l"/>
                <a:tab pos="1609725" algn="l"/>
                <a:tab pos="2759075" algn="l"/>
                <a:tab pos="4022725" algn="l"/>
              </a:tabLst>
            </a:pPr>
            <a:r>
              <a:rPr lang="en-US" altLang="zh-CN" sz="2000"/>
              <a:t>    struct node *next;           </a:t>
            </a:r>
          </a:p>
          <a:p>
            <a:pPr indent="457200">
              <a:tabLst>
                <a:tab pos="-1379538" algn="l"/>
                <a:tab pos="460375" algn="l"/>
                <a:tab pos="1609725" algn="l"/>
                <a:tab pos="2759075" algn="l"/>
                <a:tab pos="4022725" algn="l"/>
              </a:tabLst>
            </a:pPr>
            <a:r>
              <a:rPr lang="en-US" altLang="zh-CN" sz="2000"/>
              <a:t>  } *p1, *head;</a:t>
            </a:r>
          </a:p>
          <a:p>
            <a:pPr indent="457200">
              <a:tabLst>
                <a:tab pos="-1379538" algn="l"/>
                <a:tab pos="460375" algn="l"/>
                <a:tab pos="1609725" algn="l"/>
                <a:tab pos="2759075" algn="l"/>
                <a:tab pos="4022725" algn="l"/>
              </a:tabLst>
            </a:pPr>
            <a:r>
              <a:rPr lang="en-US" altLang="zh-CN" sz="2000"/>
              <a:t>  int count=0;</a:t>
            </a:r>
          </a:p>
          <a:p>
            <a:pPr indent="457200">
              <a:tabLst>
                <a:tab pos="-1379538" algn="l"/>
                <a:tab pos="460375" algn="l"/>
                <a:tab pos="1609725" algn="l"/>
                <a:tab pos="2759075" algn="l"/>
                <a:tab pos="4022725" algn="l"/>
              </a:tabLst>
            </a:pPr>
            <a:r>
              <a:rPr lang="en-US" altLang="zh-CN" sz="2000"/>
              <a:t>  … /* </a:t>
            </a:r>
            <a:r>
              <a:rPr lang="zh-CN" altLang="en-US" sz="2000"/>
              <a:t>建立单向链表的程序段省略 *</a:t>
            </a:r>
            <a:r>
              <a:rPr lang="en-US" altLang="zh-CN" sz="2000"/>
              <a:t>/</a:t>
            </a:r>
          </a:p>
          <a:p>
            <a:pPr indent="457200">
              <a:tabLst>
                <a:tab pos="-1379538" algn="l"/>
                <a:tab pos="460375" algn="l"/>
                <a:tab pos="1609725" algn="l"/>
                <a:tab pos="2759075" algn="l"/>
                <a:tab pos="4022725" algn="l"/>
              </a:tabLst>
            </a:pPr>
            <a:r>
              <a:rPr lang="en-US" altLang="zh-CN" sz="2000"/>
              <a:t>  p1=head;	</a:t>
            </a:r>
          </a:p>
          <a:p>
            <a:pPr indent="457200">
              <a:tabLst>
                <a:tab pos="-1379538" algn="l"/>
                <a:tab pos="460375" algn="l"/>
                <a:tab pos="1609725" algn="l"/>
                <a:tab pos="2759075" algn="l"/>
                <a:tab pos="4022725" algn="l"/>
              </a:tabLst>
            </a:pPr>
            <a:r>
              <a:rPr lang="en-US" altLang="zh-CN" sz="2000"/>
              <a:t>  while(</a:t>
            </a:r>
            <a:r>
              <a:rPr lang="en-US" altLang="zh-CN" sz="2000" u="sng"/>
              <a:t> 【1】 </a:t>
            </a:r>
            <a:r>
              <a:rPr lang="en-US" altLang="zh-CN" sz="2000"/>
              <a:t>!=NULL)</a:t>
            </a:r>
          </a:p>
          <a:p>
            <a:pPr indent="457200">
              <a:tabLst>
                <a:tab pos="-1379538" algn="l"/>
                <a:tab pos="460375" algn="l"/>
                <a:tab pos="1609725" algn="l"/>
                <a:tab pos="2759075" algn="l"/>
                <a:tab pos="4022725" algn="l"/>
              </a:tabLst>
            </a:pPr>
            <a:r>
              <a:rPr lang="en-US" altLang="zh-CN" sz="2000"/>
              <a:t>  {  count++;</a:t>
            </a:r>
          </a:p>
          <a:p>
            <a:pPr indent="457200">
              <a:tabLst>
                <a:tab pos="-1379538" algn="l"/>
                <a:tab pos="460375" algn="l"/>
                <a:tab pos="1609725" algn="l"/>
                <a:tab pos="2759075" algn="l"/>
                <a:tab pos="4022725" algn="l"/>
              </a:tabLst>
            </a:pPr>
            <a:r>
              <a:rPr lang="en-US" altLang="zh-CN" sz="2000"/>
              <a:t>    p1=</a:t>
            </a:r>
            <a:r>
              <a:rPr lang="en-US" altLang="zh-CN" sz="2000" u="sng"/>
              <a:t> 【2】 </a:t>
            </a:r>
            <a:r>
              <a:rPr lang="en-US" altLang="zh-CN" sz="2000"/>
              <a:t>;</a:t>
            </a:r>
          </a:p>
          <a:p>
            <a:pPr indent="457200">
              <a:tabLst>
                <a:tab pos="-1379538" algn="l"/>
                <a:tab pos="460375" algn="l"/>
                <a:tab pos="1609725" algn="l"/>
                <a:tab pos="2759075" algn="l"/>
                <a:tab pos="4022725" algn="l"/>
              </a:tabLst>
            </a:pPr>
            <a:r>
              <a:rPr lang="en-US" altLang="zh-CN" sz="2000"/>
              <a:t>  }</a:t>
            </a:r>
          </a:p>
          <a:p>
            <a:pPr indent="457200">
              <a:tabLst>
                <a:tab pos="-1379538" algn="l"/>
                <a:tab pos="460375" algn="l"/>
                <a:tab pos="1609725" algn="l"/>
                <a:tab pos="2759075" algn="l"/>
                <a:tab pos="4022725" algn="l"/>
              </a:tabLst>
            </a:pPr>
            <a:r>
              <a:rPr lang="en-US" altLang="zh-CN" sz="2000"/>
              <a:t> printf("%d", count);</a:t>
            </a:r>
          </a:p>
          <a:p>
            <a:pPr indent="457200">
              <a:tabLst>
                <a:tab pos="-1379538" algn="l"/>
                <a:tab pos="460375" algn="l"/>
                <a:tab pos="1609725" algn="l"/>
                <a:tab pos="2759075" algn="l"/>
                <a:tab pos="4022725" algn="l"/>
              </a:tabLst>
            </a:pPr>
            <a:r>
              <a:rPr lang="en-US" altLang="zh-CN" sz="2000"/>
              <a:t> …</a:t>
            </a:r>
          </a:p>
          <a:p>
            <a:pPr indent="457200">
              <a:tabLst>
                <a:tab pos="-1379538" algn="l"/>
                <a:tab pos="460375" algn="l"/>
                <a:tab pos="1609725" algn="l"/>
                <a:tab pos="2759075" algn="l"/>
                <a:tab pos="4022725" algn="l"/>
              </a:tabLst>
            </a:pPr>
            <a:r>
              <a:rPr lang="en-US" altLang="zh-CN" sz="2000"/>
              <a:t>}</a:t>
            </a:r>
          </a:p>
        </p:txBody>
      </p:sp>
      <p:sp>
        <p:nvSpPr>
          <p:cNvPr id="106501" name="Rectangle 5"/>
          <p:cNvSpPr>
            <a:spLocks noChangeArrowheads="1"/>
          </p:cNvSpPr>
          <p:nvPr/>
        </p:nvSpPr>
        <p:spPr bwMode="auto">
          <a:xfrm>
            <a:off x="1331913" y="6294438"/>
            <a:ext cx="3730625" cy="396875"/>
          </a:xfrm>
          <a:prstGeom prst="rect">
            <a:avLst/>
          </a:prstGeom>
          <a:noFill/>
          <a:ln w="9525">
            <a:noFill/>
            <a:miter lim="800000"/>
            <a:headEnd/>
            <a:tailEnd/>
          </a:ln>
        </p:spPr>
        <p:txBody>
          <a:bodyPr wrap="none" anchor="ctr">
            <a:spAutoFit/>
          </a:bodyPr>
          <a:lstStyle/>
          <a:p>
            <a:r>
              <a:rPr lang="zh-CN" altLang="en-US" sz="2000"/>
              <a:t>答案：</a:t>
            </a:r>
            <a:r>
              <a:rPr lang="en-US" altLang="zh-CN" sz="2000"/>
              <a:t>【1】p1   【2】p1-&gt;next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anim calcmode="lin" valueType="num">
                                      <p:cBhvr>
                                        <p:cTn id="7" dur="500" decel="50000" fill="hold">
                                          <p:stCondLst>
                                            <p:cond delay="0"/>
                                          </p:stCondLst>
                                        </p:cTn>
                                        <p:tgtEl>
                                          <p:spTgt spid="10650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650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6501"/>
                                        </p:tgtEl>
                                        <p:attrNameLst>
                                          <p:attrName>ppt_w</p:attrName>
                                        </p:attrNameLst>
                                      </p:cBhvr>
                                      <p:tavLst>
                                        <p:tav tm="0">
                                          <p:val>
                                            <p:strVal val="#ppt_w*.05"/>
                                          </p:val>
                                        </p:tav>
                                        <p:tav tm="100000">
                                          <p:val>
                                            <p:strVal val="#ppt_w"/>
                                          </p:val>
                                        </p:tav>
                                      </p:tavLst>
                                    </p:anim>
                                    <p:anim calcmode="lin" valueType="num">
                                      <p:cBhvr>
                                        <p:cTn id="10" dur="1000" fill="hold"/>
                                        <p:tgtEl>
                                          <p:spTgt spid="10650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650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650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650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p:bld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6988"/>
            <a:ext cx="8229600" cy="1143001"/>
          </a:xfrm>
        </p:spPr>
        <p:txBody>
          <a:bodyPr/>
          <a:lstStyle/>
          <a:p>
            <a:pPr eaLnBrk="1" hangingPunct="1">
              <a:defRPr/>
            </a:pPr>
            <a:r>
              <a:rPr lang="zh-CN" altLang="en-US" smtClean="0">
                <a:solidFill>
                  <a:srgbClr val="99FF33"/>
                </a:solidFill>
                <a:ea typeface="黑体" pitchFamily="2" charset="-122"/>
              </a:rPr>
              <a:t>二、内存分配函数</a:t>
            </a:r>
          </a:p>
        </p:txBody>
      </p:sp>
      <p:sp>
        <p:nvSpPr>
          <p:cNvPr id="41987" name="Text Box 4"/>
          <p:cNvSpPr txBox="1">
            <a:spLocks noChangeArrowheads="1"/>
          </p:cNvSpPr>
          <p:nvPr/>
        </p:nvSpPr>
        <p:spPr bwMode="auto">
          <a:xfrm>
            <a:off x="376238" y="1268413"/>
            <a:ext cx="8516937" cy="4854575"/>
          </a:xfrm>
          <a:prstGeom prst="rect">
            <a:avLst/>
          </a:prstGeom>
          <a:noFill/>
          <a:ln w="9525">
            <a:noFill/>
            <a:miter lim="800000"/>
            <a:headEnd/>
            <a:tailEnd/>
          </a:ln>
        </p:spPr>
        <p:txBody>
          <a:bodyPr>
            <a:spAutoFit/>
          </a:bodyPr>
          <a:lstStyle/>
          <a:p>
            <a:r>
              <a:rPr lang="en-US" altLang="zh-CN" sz="2600">
                <a:solidFill>
                  <a:srgbClr val="FFCC00"/>
                </a:solidFill>
                <a:ea typeface="华文细黑" pitchFamily="2" charset="-122"/>
              </a:rPr>
              <a:t>1</a:t>
            </a:r>
            <a:r>
              <a:rPr lang="zh-CN" altLang="en-US" sz="2600">
                <a:solidFill>
                  <a:srgbClr val="FFCC00"/>
                </a:solidFill>
                <a:ea typeface="华文细黑" pitchFamily="2" charset="-122"/>
              </a:rPr>
              <a:t>、“动态内存分配”的概念</a:t>
            </a:r>
          </a:p>
          <a:p>
            <a:r>
              <a:rPr lang="zh-CN" altLang="en-US" sz="2600">
                <a:ea typeface="华文细黑" pitchFamily="2" charset="-122"/>
              </a:rPr>
              <a:t>        使用户程序能在运行期间动态地申请和释放内存空间，从而更有效地利用内存并提高程序设计的灵活性。</a:t>
            </a:r>
          </a:p>
          <a:p>
            <a:r>
              <a:rPr lang="zh-CN" altLang="en-US" sz="2600">
                <a:ea typeface="华文细黑" pitchFamily="2" charset="-122"/>
              </a:rPr>
              <a:t>        如，为了保证程序的通用性，最大需要建立一个</a:t>
            </a:r>
            <a:r>
              <a:rPr lang="en-US" altLang="zh-CN" sz="2600">
                <a:ea typeface="华文细黑" pitchFamily="2" charset="-122"/>
              </a:rPr>
              <a:t>1000</a:t>
            </a:r>
            <a:r>
              <a:rPr lang="zh-CN" altLang="en-US" sz="2600">
                <a:ea typeface="华文细黑" pitchFamily="2" charset="-122"/>
              </a:rPr>
              <a:t>个元素的字符数组，每个数组元素占</a:t>
            </a:r>
            <a:r>
              <a:rPr lang="en-US" altLang="zh-CN" sz="2600">
                <a:ea typeface="华文细黑" pitchFamily="2" charset="-122"/>
              </a:rPr>
              <a:t>30</a:t>
            </a:r>
            <a:r>
              <a:rPr lang="zh-CN" altLang="en-US" sz="2600">
                <a:ea typeface="华文细黑" pitchFamily="2" charset="-122"/>
              </a:rPr>
              <a:t>个字符，共需</a:t>
            </a:r>
            <a:r>
              <a:rPr lang="en-US" altLang="zh-CN" sz="2600">
                <a:ea typeface="华文细黑" pitchFamily="2" charset="-122"/>
              </a:rPr>
              <a:t>30000</a:t>
            </a:r>
            <a:r>
              <a:rPr lang="zh-CN" altLang="en-US" sz="2600">
                <a:ea typeface="华文细黑" pitchFamily="2" charset="-122"/>
              </a:rPr>
              <a:t>个字节存储空间。但程序某次运行时，可能只使用</a:t>
            </a:r>
            <a:r>
              <a:rPr lang="en-US" altLang="zh-CN" sz="2600">
                <a:ea typeface="华文细黑" pitchFamily="2" charset="-122"/>
              </a:rPr>
              <a:t>30</a:t>
            </a:r>
            <a:r>
              <a:rPr lang="zh-CN" altLang="en-US" sz="2600">
                <a:ea typeface="华文细黑" pitchFamily="2" charset="-122"/>
              </a:rPr>
              <a:t>个数组元素，于是就有</a:t>
            </a:r>
            <a:r>
              <a:rPr lang="en-US" altLang="zh-CN" sz="2600">
                <a:ea typeface="华文细黑" pitchFamily="2" charset="-122"/>
              </a:rPr>
              <a:t>29100</a:t>
            </a:r>
            <a:r>
              <a:rPr lang="zh-CN" altLang="en-US" sz="2600">
                <a:ea typeface="华文细黑" pitchFamily="2" charset="-122"/>
              </a:rPr>
              <a:t>个字节的已分配存储空间被浪费。</a:t>
            </a:r>
          </a:p>
          <a:p>
            <a:r>
              <a:rPr lang="zh-CN" altLang="en-US" sz="2600">
                <a:ea typeface="华文细黑" pitchFamily="2" charset="-122"/>
              </a:rPr>
              <a:t>       此时，可通过动态内存分配技术，将程序设计成运行时才向计算机申请内存，并在用完时立即释放占用的内存空间。</a:t>
            </a:r>
          </a:p>
          <a:p>
            <a:r>
              <a:rPr lang="zh-CN" altLang="en-US" sz="2600">
                <a:ea typeface="华文细黑" pitchFamily="2" charset="-122"/>
              </a:rPr>
              <a:t>       使用动态内存分配技术建立的链表称为“</a:t>
            </a:r>
            <a:r>
              <a:rPr lang="zh-CN" altLang="en-US" sz="2600">
                <a:solidFill>
                  <a:srgbClr val="99FF33"/>
                </a:solidFill>
                <a:ea typeface="华文细黑" pitchFamily="2" charset="-122"/>
              </a:rPr>
              <a:t>动态链表</a:t>
            </a:r>
            <a:r>
              <a:rPr lang="zh-CN" altLang="en-US" sz="2600">
                <a:ea typeface="华文细黑" pitchFamily="2" charset="-122"/>
              </a:rPr>
              <a:t>”。</a:t>
            </a:r>
            <a:endParaRPr lang="zh-CN" altLang="en-US">
              <a:solidFill>
                <a:srgbClr val="00FFFF"/>
              </a:solidFill>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914400" y="304800"/>
            <a:ext cx="5962650" cy="609600"/>
          </a:xfrm>
          <a:prstGeom prst="rect">
            <a:avLst/>
          </a:prstGeom>
          <a:noFill/>
          <a:ln w="9525">
            <a:noFill/>
            <a:miter lim="800000"/>
            <a:headEnd/>
            <a:tailEnd/>
          </a:ln>
        </p:spPr>
        <p:txBody>
          <a:bodyPr lIns="92075" tIns="46038" rIns="92075" bIns="46038" anchor="ctr"/>
          <a:lstStyle/>
          <a:p>
            <a:r>
              <a:rPr lang="zh-CN" altLang="en-US" sz="3200">
                <a:solidFill>
                  <a:srgbClr val="FFFF00"/>
                </a:solidFill>
                <a:ea typeface="黑体" pitchFamily="2" charset="-122"/>
              </a:rPr>
              <a:t>改进程序有关语句分析（续）</a:t>
            </a:r>
          </a:p>
        </p:txBody>
      </p:sp>
      <p:sp>
        <p:nvSpPr>
          <p:cNvPr id="337925" name="Rectangle 5"/>
          <p:cNvSpPr>
            <a:spLocks noChangeArrowheads="1"/>
          </p:cNvSpPr>
          <p:nvPr/>
        </p:nvSpPr>
        <p:spPr bwMode="auto">
          <a:xfrm>
            <a:off x="609600" y="990600"/>
            <a:ext cx="8229600" cy="4724400"/>
          </a:xfrm>
          <a:prstGeom prst="rect">
            <a:avLst/>
          </a:prstGeom>
          <a:noFill/>
          <a:ln w="9525">
            <a:noFill/>
            <a:miter lim="800000"/>
            <a:headEnd/>
            <a:tailEnd/>
          </a:ln>
        </p:spPr>
        <p:txBody>
          <a:bodyPr/>
          <a:lstStyle/>
          <a:p>
            <a:pPr marL="342900" indent="-342900">
              <a:spcBef>
                <a:spcPct val="20000"/>
              </a:spcBef>
              <a:buClr>
                <a:schemeClr val="hlink"/>
              </a:buClr>
              <a:buFont typeface="Wingdings" pitchFamily="2" charset="2"/>
              <a:buChar char="Ø"/>
            </a:pPr>
            <a:r>
              <a:rPr lang="zh-CN" altLang="en-US" sz="2800">
                <a:latin typeface="华文细黑" pitchFamily="2" charset="-122"/>
                <a:ea typeface="华文细黑" pitchFamily="2" charset="-122"/>
              </a:rPr>
              <a:t>选择语句</a:t>
            </a:r>
          </a:p>
          <a:p>
            <a:pPr marL="342900" indent="-342900">
              <a:spcBef>
                <a:spcPct val="20000"/>
              </a:spcBef>
              <a:buClr>
                <a:schemeClr val="hlink"/>
              </a:buClr>
            </a:pPr>
            <a:r>
              <a:rPr lang="zh-CN" altLang="en-US" sz="2800">
                <a:latin typeface="华文细黑" pitchFamily="2" charset="-122"/>
                <a:ea typeface="华文细黑" pitchFamily="2" charset="-122"/>
              </a:rPr>
              <a:t>   </a:t>
            </a:r>
            <a:r>
              <a:rPr lang="zh-CN" altLang="en-US" sz="2800" b="1">
                <a:latin typeface="华文细黑" pitchFamily="2" charset="-122"/>
                <a:ea typeface="华文细黑" pitchFamily="2" charset="-122"/>
              </a:rPr>
              <a:t> </a:t>
            </a:r>
            <a:r>
              <a:rPr lang="en-US" altLang="zh-CN" sz="2800" b="1">
                <a:solidFill>
                  <a:srgbClr val="66FF66"/>
                </a:solidFill>
                <a:latin typeface="华文细黑" pitchFamily="2" charset="-122"/>
                <a:ea typeface="华文细黑" pitchFamily="2" charset="-122"/>
              </a:rPr>
              <a:t>if </a:t>
            </a:r>
            <a:r>
              <a:rPr lang="en-US" altLang="zh-CN" sz="2800">
                <a:solidFill>
                  <a:srgbClr val="66FF66"/>
                </a:solidFill>
                <a:latin typeface="华文细黑" pitchFamily="2" charset="-122"/>
                <a:ea typeface="华文细黑" pitchFamily="2" charset="-122"/>
              </a:rPr>
              <a:t>(</a:t>
            </a:r>
            <a:r>
              <a:rPr lang="zh-CN" altLang="en-US" sz="2800">
                <a:solidFill>
                  <a:srgbClr val="66FF66"/>
                </a:solidFill>
                <a:latin typeface="华文细黑" pitchFamily="2" charset="-122"/>
                <a:ea typeface="华文细黑" pitchFamily="2" charset="-122"/>
              </a:rPr>
              <a:t>条件表达式）语句或复合语句</a:t>
            </a:r>
            <a:r>
              <a:rPr lang="en-US" altLang="zh-CN" sz="2800">
                <a:solidFill>
                  <a:srgbClr val="66FF66"/>
                </a:solidFill>
                <a:latin typeface="华文细黑" pitchFamily="2" charset="-122"/>
                <a:ea typeface="华文细黑" pitchFamily="2" charset="-122"/>
              </a:rPr>
              <a:t>(</a:t>
            </a:r>
            <a:r>
              <a:rPr lang="zh-CN" altLang="en-US" sz="2800">
                <a:solidFill>
                  <a:srgbClr val="66FF66"/>
                </a:solidFill>
                <a:latin typeface="华文细黑" pitchFamily="2" charset="-122"/>
                <a:ea typeface="华文细黑" pitchFamily="2" charset="-122"/>
              </a:rPr>
              <a:t>用花括号括起</a:t>
            </a:r>
            <a:r>
              <a:rPr lang="en-US" altLang="zh-CN" sz="2800">
                <a:solidFill>
                  <a:srgbClr val="66FF66"/>
                </a:solidFill>
                <a:latin typeface="华文细黑" pitchFamily="2" charset="-122"/>
                <a:ea typeface="华文细黑" pitchFamily="2" charset="-122"/>
              </a:rPr>
              <a:t>);</a:t>
            </a:r>
          </a:p>
          <a:p>
            <a:pPr marL="342900" indent="-342900">
              <a:spcBef>
                <a:spcPct val="20000"/>
              </a:spcBef>
              <a:buClr>
                <a:schemeClr val="hlink"/>
              </a:buClr>
            </a:pPr>
            <a:r>
              <a:rPr lang="en-US" altLang="zh-CN" sz="2800">
                <a:solidFill>
                  <a:srgbClr val="66FF66"/>
                </a:solidFill>
                <a:latin typeface="华文细黑" pitchFamily="2" charset="-122"/>
                <a:ea typeface="华文细黑" pitchFamily="2" charset="-122"/>
              </a:rPr>
              <a:t>   </a:t>
            </a:r>
            <a:r>
              <a:rPr lang="zh-CN" altLang="en-US" sz="2800">
                <a:solidFill>
                  <a:srgbClr val="FFFF00"/>
                </a:solidFill>
                <a:latin typeface="华文细黑" pitchFamily="2" charset="-122"/>
                <a:ea typeface="华文细黑" pitchFamily="2" charset="-122"/>
              </a:rPr>
              <a:t>功能：如果条件表达式的值为真，就执行指定语句或复合语句。</a:t>
            </a:r>
          </a:p>
          <a:p>
            <a:pPr marL="342900" indent="-342900">
              <a:spcBef>
                <a:spcPct val="20000"/>
              </a:spcBef>
              <a:buClr>
                <a:schemeClr val="hlink"/>
              </a:buClr>
            </a:pPr>
            <a:r>
              <a:rPr lang="zh-CN" altLang="en-US" sz="2800">
                <a:solidFill>
                  <a:srgbClr val="FFFF00"/>
                </a:solidFill>
                <a:latin typeface="华文细黑" pitchFamily="2" charset="-122"/>
                <a:ea typeface="华文细黑" pitchFamily="2" charset="-122"/>
              </a:rPr>
              <a:t> </a:t>
            </a:r>
          </a:p>
          <a:p>
            <a:pPr marL="342900" indent="-342900">
              <a:spcBef>
                <a:spcPct val="20000"/>
              </a:spcBef>
              <a:buClr>
                <a:schemeClr val="hlink"/>
              </a:buClr>
            </a:pPr>
            <a:r>
              <a:rPr lang="zh-CN" altLang="en-US" sz="2800">
                <a:solidFill>
                  <a:srgbClr val="FFFF00"/>
                </a:solidFill>
                <a:latin typeface="华文细黑" pitchFamily="2" charset="-122"/>
                <a:ea typeface="华文细黑" pitchFamily="2" charset="-122"/>
              </a:rPr>
              <a:t>  </a:t>
            </a:r>
            <a:r>
              <a:rPr lang="zh-CN" altLang="en-US" sz="2800">
                <a:solidFill>
                  <a:schemeClr val="tx2"/>
                </a:solidFill>
                <a:latin typeface="华文细黑" pitchFamily="2" charset="-122"/>
                <a:ea typeface="华文细黑" pitchFamily="2" charset="-122"/>
              </a:rPr>
              <a:t>扩展形式：</a:t>
            </a:r>
            <a:r>
              <a:rPr lang="zh-CN" altLang="en-US" sz="2800">
                <a:solidFill>
                  <a:srgbClr val="FFFF00"/>
                </a:solidFill>
                <a:latin typeface="华文细黑" pitchFamily="2" charset="-122"/>
                <a:ea typeface="华文细黑" pitchFamily="2" charset="-122"/>
              </a:rPr>
              <a:t> </a:t>
            </a:r>
            <a:r>
              <a:rPr lang="en-US" altLang="zh-CN" sz="2800" b="1">
                <a:solidFill>
                  <a:srgbClr val="66FF66"/>
                </a:solidFill>
                <a:latin typeface="华文细黑" pitchFamily="2" charset="-122"/>
                <a:ea typeface="华文细黑" pitchFamily="2" charset="-122"/>
              </a:rPr>
              <a:t>if … else</a:t>
            </a:r>
            <a:r>
              <a:rPr lang="en-US" altLang="zh-CN" sz="2800">
                <a:solidFill>
                  <a:schemeClr val="tx2"/>
                </a:solidFill>
                <a:latin typeface="华文细黑" pitchFamily="2" charset="-122"/>
                <a:ea typeface="华文细黑" pitchFamily="2" charset="-122"/>
              </a:rPr>
              <a:t> </a:t>
            </a:r>
            <a:r>
              <a:rPr lang="zh-CN" altLang="en-US" sz="2800">
                <a:solidFill>
                  <a:schemeClr val="tx2"/>
                </a:solidFill>
                <a:latin typeface="华文细黑" pitchFamily="2" charset="-122"/>
                <a:ea typeface="华文细黑" pitchFamily="2" charset="-122"/>
              </a:rPr>
              <a:t>语句  </a:t>
            </a:r>
            <a:r>
              <a:rPr lang="zh-CN" altLang="en-US" sz="2800">
                <a:latin typeface="华文细黑" pitchFamily="2" charset="-122"/>
                <a:ea typeface="华文细黑" pitchFamily="2" charset="-122"/>
              </a:rPr>
              <a:t>（详见</a:t>
            </a:r>
            <a:r>
              <a:rPr lang="en-US" altLang="zh-CN" sz="2800">
                <a:latin typeface="华文细黑" pitchFamily="2" charset="-122"/>
                <a:ea typeface="华文细黑" pitchFamily="2" charset="-122"/>
              </a:rPr>
              <a:t>P91</a:t>
            </a:r>
            <a:r>
              <a:rPr lang="zh-CN" altLang="en-US" sz="2800">
                <a:latin typeface="华文细黑" pitchFamily="2" charset="-122"/>
                <a:ea typeface="华文细黑" pitchFamily="2" charset="-122"/>
              </a:rPr>
              <a:t>）</a:t>
            </a:r>
          </a:p>
          <a:p>
            <a:pPr marL="342900" indent="-342900">
              <a:spcBef>
                <a:spcPct val="20000"/>
              </a:spcBef>
              <a:buClr>
                <a:schemeClr val="hlink"/>
              </a:buClr>
            </a:pPr>
            <a:r>
              <a:rPr lang="zh-CN" altLang="en-US" sz="2800" b="1">
                <a:solidFill>
                  <a:srgbClr val="66FF66"/>
                </a:solidFill>
                <a:latin typeface="华文细黑" pitchFamily="2" charset="-122"/>
                <a:ea typeface="华文细黑" pitchFamily="2" charset="-122"/>
              </a:rPr>
              <a:t>     </a:t>
            </a:r>
            <a:r>
              <a:rPr lang="en-US" altLang="zh-CN" sz="2800" b="1">
                <a:solidFill>
                  <a:srgbClr val="66FF66"/>
                </a:solidFill>
                <a:latin typeface="华文细黑" pitchFamily="2" charset="-122"/>
                <a:ea typeface="华文细黑" pitchFamily="2" charset="-122"/>
              </a:rPr>
              <a:t>if  </a:t>
            </a:r>
            <a:r>
              <a:rPr lang="en-US" altLang="zh-CN" sz="2800">
                <a:solidFill>
                  <a:srgbClr val="66FF66"/>
                </a:solidFill>
                <a:latin typeface="华文细黑" pitchFamily="2" charset="-122"/>
                <a:ea typeface="华文细黑" pitchFamily="2" charset="-122"/>
              </a:rPr>
              <a:t>(</a:t>
            </a:r>
            <a:r>
              <a:rPr lang="zh-CN" altLang="en-US" sz="2800">
                <a:solidFill>
                  <a:srgbClr val="66FF66"/>
                </a:solidFill>
                <a:latin typeface="华文细黑" pitchFamily="2" charset="-122"/>
                <a:ea typeface="华文细黑" pitchFamily="2" charset="-122"/>
              </a:rPr>
              <a:t>条件表达式</a:t>
            </a:r>
            <a:r>
              <a:rPr lang="en-US" altLang="zh-CN" sz="2800">
                <a:solidFill>
                  <a:srgbClr val="66FF66"/>
                </a:solidFill>
                <a:latin typeface="华文细黑" pitchFamily="2" charset="-122"/>
                <a:ea typeface="华文细黑" pitchFamily="2" charset="-122"/>
              </a:rPr>
              <a:t>)  </a:t>
            </a:r>
            <a:r>
              <a:rPr lang="zh-CN" altLang="en-US" sz="2800">
                <a:solidFill>
                  <a:srgbClr val="66FF66"/>
                </a:solidFill>
                <a:latin typeface="华文细黑" pitchFamily="2" charset="-122"/>
                <a:ea typeface="华文细黑" pitchFamily="2" charset="-122"/>
              </a:rPr>
              <a:t>语句或复合语句；</a:t>
            </a:r>
          </a:p>
          <a:p>
            <a:pPr marL="342900" indent="-342900">
              <a:spcBef>
                <a:spcPct val="20000"/>
              </a:spcBef>
              <a:buClr>
                <a:schemeClr val="hlink"/>
              </a:buClr>
            </a:pPr>
            <a:r>
              <a:rPr lang="zh-CN" altLang="en-US" sz="2800">
                <a:solidFill>
                  <a:srgbClr val="66FF66"/>
                </a:solidFill>
                <a:latin typeface="华文细黑" pitchFamily="2" charset="-122"/>
                <a:ea typeface="华文细黑" pitchFamily="2" charset="-122"/>
              </a:rPr>
              <a:t>    </a:t>
            </a:r>
            <a:r>
              <a:rPr lang="en-US" altLang="zh-CN" sz="2800" b="1">
                <a:solidFill>
                  <a:srgbClr val="66FF66"/>
                </a:solidFill>
                <a:latin typeface="华文细黑" pitchFamily="2" charset="-122"/>
                <a:ea typeface="华文细黑" pitchFamily="2" charset="-122"/>
              </a:rPr>
              <a:t>else  </a:t>
            </a:r>
            <a:r>
              <a:rPr lang="zh-CN" altLang="en-US" sz="2800">
                <a:solidFill>
                  <a:srgbClr val="66FF66"/>
                </a:solidFill>
                <a:latin typeface="华文细黑" pitchFamily="2" charset="-122"/>
                <a:ea typeface="华文细黑" pitchFamily="2" charset="-122"/>
              </a:rPr>
              <a:t>语句或复合语句</a:t>
            </a:r>
            <a:r>
              <a:rPr lang="en-US" altLang="zh-CN" sz="2800">
                <a:solidFill>
                  <a:srgbClr val="66FF66"/>
                </a:solidFill>
                <a:latin typeface="华文细黑" pitchFamily="2" charset="-122"/>
                <a:ea typeface="华文细黑" pitchFamily="2" charset="-122"/>
              </a:rPr>
              <a:t>;</a:t>
            </a:r>
          </a:p>
          <a:p>
            <a:pPr marL="342900" indent="-342900">
              <a:spcBef>
                <a:spcPct val="20000"/>
              </a:spcBef>
              <a:buClr>
                <a:schemeClr val="hlink"/>
              </a:buClr>
            </a:pPr>
            <a:r>
              <a:rPr lang="en-US" altLang="zh-CN" sz="3200">
                <a:solidFill>
                  <a:srgbClr val="66FF66"/>
                </a:solidFill>
                <a:latin typeface="华文细黑" pitchFamily="2" charset="-122"/>
                <a:ea typeface="华文细黑" pitchFamily="2" charset="-122"/>
              </a:rPr>
              <a:t>   </a:t>
            </a:r>
            <a:r>
              <a:rPr lang="zh-CN" altLang="en-US" sz="2800">
                <a:solidFill>
                  <a:srgbClr val="FFFF00"/>
                </a:solidFill>
                <a:latin typeface="华文细黑" pitchFamily="2" charset="-122"/>
                <a:ea typeface="华文细黑" pitchFamily="2" charset="-122"/>
              </a:rPr>
              <a:t>注意</a:t>
            </a:r>
            <a:r>
              <a:rPr lang="en-US" altLang="zh-CN" sz="2800" b="1">
                <a:solidFill>
                  <a:srgbClr val="FFFF00"/>
                </a:solidFill>
                <a:latin typeface="华文细黑" pitchFamily="2" charset="-122"/>
                <a:ea typeface="华文细黑" pitchFamily="2" charset="-122"/>
              </a:rPr>
              <a:t>:</a:t>
            </a:r>
            <a:r>
              <a:rPr lang="zh-CN" altLang="en-US" sz="2800">
                <a:solidFill>
                  <a:srgbClr val="FFFF00"/>
                </a:solidFill>
                <a:latin typeface="华文细黑" pitchFamily="2" charset="-122"/>
                <a:ea typeface="华文细黑" pitchFamily="2" charset="-122"/>
              </a:rPr>
              <a:t>条件表达式必须用（）括起，且不能跟分号。</a:t>
            </a:r>
          </a:p>
        </p:txBody>
      </p:sp>
      <p:sp>
        <p:nvSpPr>
          <p:cNvPr id="337926" name="Text Box 6"/>
          <p:cNvSpPr txBox="1">
            <a:spLocks noChangeArrowheads="1"/>
          </p:cNvSpPr>
          <p:nvPr/>
        </p:nvSpPr>
        <p:spPr bwMode="auto">
          <a:xfrm>
            <a:off x="1905000" y="608013"/>
            <a:ext cx="6856413" cy="5411787"/>
          </a:xfrm>
          <a:prstGeom prst="rect">
            <a:avLst/>
          </a:prstGeom>
          <a:solidFill>
            <a:srgbClr val="FFFF99"/>
          </a:solidFill>
          <a:ln w="9525">
            <a:noFill/>
            <a:miter lim="800000"/>
            <a:headEnd/>
            <a:tailEnd/>
          </a:ln>
        </p:spPr>
        <p:txBody>
          <a:bodyPr lIns="90000" tIns="0" rIns="90000" bIns="0"/>
          <a:lstStyle/>
          <a:p>
            <a:pPr>
              <a:spcBef>
                <a:spcPct val="50000"/>
              </a:spcBef>
              <a:buClr>
                <a:schemeClr val="tx2"/>
              </a:buClr>
              <a:buSzPct val="75000"/>
              <a:buFont typeface="Wingdings" pitchFamily="2" charset="2"/>
              <a:buNone/>
            </a:pPr>
            <a:r>
              <a:rPr kumimoji="1" lang="en-US" altLang="zh-CN" sz="2200" b="1">
                <a:solidFill>
                  <a:schemeClr val="bg1"/>
                </a:solidFill>
                <a:latin typeface="Arial" charset="0"/>
              </a:rPr>
              <a:t>Example:</a:t>
            </a:r>
            <a:r>
              <a:rPr kumimoji="1" lang="en-US" altLang="zh-CN" sz="2200" b="1">
                <a:solidFill>
                  <a:srgbClr val="FF3300"/>
                </a:solidFill>
                <a:latin typeface="Arial" charset="0"/>
              </a:rPr>
              <a:t>   </a:t>
            </a:r>
            <a:r>
              <a:rPr kumimoji="1" lang="en-US" altLang="zh-CN" sz="2200" b="1">
                <a:solidFill>
                  <a:srgbClr val="990033"/>
                </a:solidFill>
                <a:latin typeface="Arial" charset="0"/>
              </a:rPr>
              <a:t> </a:t>
            </a:r>
            <a:r>
              <a:rPr kumimoji="1" lang="zh-CN" altLang="en-US" sz="2200" b="1">
                <a:solidFill>
                  <a:srgbClr val="990033"/>
                </a:solidFill>
                <a:latin typeface="Arial" charset="0"/>
              </a:rPr>
              <a:t>参见</a:t>
            </a:r>
            <a:r>
              <a:rPr kumimoji="1" lang="en-US" altLang="zh-CN" sz="2200" b="1">
                <a:solidFill>
                  <a:srgbClr val="990033"/>
                </a:solidFill>
                <a:latin typeface="Arial" charset="0"/>
              </a:rPr>
              <a:t>P5 </a:t>
            </a:r>
            <a:r>
              <a:rPr kumimoji="1" lang="zh-CN" altLang="en-US" sz="2200" b="1">
                <a:solidFill>
                  <a:srgbClr val="990033"/>
                </a:solidFill>
                <a:latin typeface="Arial" charset="0"/>
              </a:rPr>
              <a:t>例</a:t>
            </a:r>
            <a:r>
              <a:rPr kumimoji="1" lang="en-US" altLang="zh-CN" sz="2200" b="1">
                <a:solidFill>
                  <a:srgbClr val="990033"/>
                </a:solidFill>
                <a:latin typeface="Arial" charset="0"/>
              </a:rPr>
              <a:t>1.3</a:t>
            </a:r>
            <a:r>
              <a:rPr kumimoji="1" lang="en-US" altLang="zh-CN" sz="2200" b="1">
                <a:solidFill>
                  <a:srgbClr val="FF3300"/>
                </a:solidFill>
                <a:latin typeface="Arial" charset="0"/>
              </a:rPr>
              <a:t> </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#include  &lt;stdio.h&gt;</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#include &lt;conio.h&gt;</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main( ){</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     int a,b,c;</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     clrscr( );    /*</a:t>
            </a:r>
            <a:r>
              <a:rPr kumimoji="1" lang="zh-CN" altLang="en-US" sz="2200" b="1">
                <a:solidFill>
                  <a:srgbClr val="FF3300"/>
                </a:solidFill>
                <a:latin typeface="Arial" charset="0"/>
              </a:rPr>
              <a:t>清屏*</a:t>
            </a:r>
            <a:r>
              <a:rPr kumimoji="1" lang="en-US" altLang="zh-CN" sz="2200" b="1">
                <a:solidFill>
                  <a:srgbClr val="FF3300"/>
                </a:solidFill>
                <a:latin typeface="Arial" charset="0"/>
              </a:rPr>
              <a:t>/</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     printf(“Input a</a:t>
            </a:r>
            <a:r>
              <a:rPr kumimoji="1" lang="zh-CN" altLang="en-US" sz="2200" b="1">
                <a:solidFill>
                  <a:srgbClr val="FF3300"/>
                </a:solidFill>
                <a:latin typeface="Arial" charset="0"/>
              </a:rPr>
              <a:t>、</a:t>
            </a:r>
            <a:r>
              <a:rPr kumimoji="1" lang="en-US" altLang="zh-CN" sz="2200" b="1">
                <a:solidFill>
                  <a:srgbClr val="FF3300"/>
                </a:solidFill>
                <a:latin typeface="Arial" charset="0"/>
              </a:rPr>
              <a:t>b=“);</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     scanf(“%d,%d”,&amp;a,&amp;b);</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     c=max(a,b);</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     printf(“max=%d”,c);</a:t>
            </a:r>
          </a:p>
          <a:p>
            <a:pPr>
              <a:spcBef>
                <a:spcPct val="50000"/>
              </a:spcBef>
              <a:buClr>
                <a:schemeClr val="tx2"/>
              </a:buClr>
              <a:buSzPct val="75000"/>
              <a:buFont typeface="Wingdings" pitchFamily="2" charset="2"/>
              <a:buNone/>
            </a:pPr>
            <a:r>
              <a:rPr kumimoji="1" lang="en-US" altLang="zh-CN" sz="2200" b="1">
                <a:solidFill>
                  <a:srgbClr val="FF3300"/>
                </a:solidFill>
                <a:latin typeface="Arial" charset="0"/>
              </a:rPr>
              <a:t>}</a:t>
            </a:r>
          </a:p>
        </p:txBody>
      </p:sp>
      <p:sp>
        <p:nvSpPr>
          <p:cNvPr id="337927" name="Rectangle 7"/>
          <p:cNvSpPr>
            <a:spLocks noChangeArrowheads="1"/>
          </p:cNvSpPr>
          <p:nvPr/>
        </p:nvSpPr>
        <p:spPr bwMode="auto">
          <a:xfrm>
            <a:off x="5715000" y="620713"/>
            <a:ext cx="3033713" cy="5454650"/>
          </a:xfrm>
          <a:prstGeom prst="rect">
            <a:avLst/>
          </a:prstGeom>
          <a:solidFill>
            <a:srgbClr val="FFCC99"/>
          </a:solidFill>
          <a:ln w="9525">
            <a:noFill/>
            <a:miter lim="800000"/>
            <a:headEnd/>
            <a:tailEnd/>
          </a:ln>
        </p:spPr>
        <p:txBody>
          <a:bodyPr lIns="90000" tIns="46800" rIns="90000" bIns="46800">
            <a:spAutoFit/>
          </a:bodyPr>
          <a:lstStyle/>
          <a:p>
            <a:pPr>
              <a:spcBef>
                <a:spcPct val="50000"/>
              </a:spcBef>
              <a:buClr>
                <a:schemeClr val="tx2"/>
              </a:buClr>
              <a:buSzPct val="75000"/>
              <a:buFont typeface="Wingdings" pitchFamily="2" charset="2"/>
              <a:buNone/>
            </a:pPr>
            <a:r>
              <a:rPr kumimoji="1" lang="en-US" altLang="zh-CN" sz="2200" b="1">
                <a:solidFill>
                  <a:srgbClr val="006600"/>
                </a:solidFill>
                <a:latin typeface="Arial" charset="0"/>
              </a:rPr>
              <a:t>int max(int x, int y)</a:t>
            </a:r>
          </a:p>
          <a:p>
            <a:pPr>
              <a:spcBef>
                <a:spcPct val="50000"/>
              </a:spcBef>
              <a:buClr>
                <a:schemeClr val="tx2"/>
              </a:buClr>
              <a:buSzPct val="75000"/>
              <a:buFont typeface="Wingdings" pitchFamily="2" charset="2"/>
              <a:buNone/>
            </a:pPr>
            <a:r>
              <a:rPr kumimoji="1" lang="en-US" altLang="zh-CN" sz="2200" b="1">
                <a:solidFill>
                  <a:srgbClr val="006600"/>
                </a:solidFill>
                <a:latin typeface="Arial" charset="0"/>
              </a:rPr>
              <a:t>{   </a:t>
            </a:r>
          </a:p>
          <a:p>
            <a:pPr>
              <a:spcBef>
                <a:spcPct val="50000"/>
              </a:spcBef>
              <a:buClr>
                <a:schemeClr val="tx2"/>
              </a:buClr>
              <a:buSzPct val="75000"/>
              <a:buFont typeface="Wingdings" pitchFamily="2" charset="2"/>
              <a:buNone/>
            </a:pPr>
            <a:r>
              <a:rPr kumimoji="1" lang="en-US" altLang="zh-CN" sz="2200" b="1">
                <a:solidFill>
                  <a:srgbClr val="006600"/>
                </a:solidFill>
                <a:latin typeface="Arial" charset="0"/>
              </a:rPr>
              <a:t>     int z;</a:t>
            </a:r>
          </a:p>
          <a:p>
            <a:pPr>
              <a:spcBef>
                <a:spcPct val="50000"/>
              </a:spcBef>
              <a:buClr>
                <a:schemeClr val="tx2"/>
              </a:buClr>
              <a:buSzPct val="75000"/>
              <a:buFont typeface="Wingdings" pitchFamily="2" charset="2"/>
              <a:buNone/>
            </a:pPr>
            <a:r>
              <a:rPr kumimoji="1" lang="en-US" altLang="zh-CN" sz="2200" b="1">
                <a:solidFill>
                  <a:srgbClr val="006600"/>
                </a:solidFill>
                <a:latin typeface="Arial" charset="0"/>
              </a:rPr>
              <a:t>     if  (x&gt;y)  z=x;</a:t>
            </a:r>
          </a:p>
          <a:p>
            <a:pPr>
              <a:spcBef>
                <a:spcPct val="50000"/>
              </a:spcBef>
              <a:buClr>
                <a:schemeClr val="tx2"/>
              </a:buClr>
              <a:buSzPct val="75000"/>
              <a:buFont typeface="Wingdings" pitchFamily="2" charset="2"/>
              <a:buNone/>
            </a:pPr>
            <a:r>
              <a:rPr kumimoji="1" lang="en-US" altLang="zh-CN" sz="2200" b="1">
                <a:solidFill>
                  <a:srgbClr val="006600"/>
                </a:solidFill>
                <a:latin typeface="Arial" charset="0"/>
              </a:rPr>
              <a:t>     else z=y;</a:t>
            </a:r>
          </a:p>
          <a:p>
            <a:pPr>
              <a:spcBef>
                <a:spcPct val="50000"/>
              </a:spcBef>
              <a:buClr>
                <a:schemeClr val="tx2"/>
              </a:buClr>
              <a:buSzPct val="75000"/>
              <a:buFont typeface="Wingdings" pitchFamily="2" charset="2"/>
              <a:buNone/>
            </a:pPr>
            <a:r>
              <a:rPr kumimoji="1" lang="en-US" altLang="zh-CN" sz="2200" b="1">
                <a:solidFill>
                  <a:srgbClr val="006600"/>
                </a:solidFill>
                <a:latin typeface="Arial" charset="0"/>
              </a:rPr>
              <a:t>     return z;</a:t>
            </a:r>
          </a:p>
          <a:p>
            <a:pPr>
              <a:spcBef>
                <a:spcPct val="50000"/>
              </a:spcBef>
              <a:buClr>
                <a:schemeClr val="tx2"/>
              </a:buClr>
              <a:buSzPct val="75000"/>
              <a:buFont typeface="Wingdings" pitchFamily="2" charset="2"/>
              <a:buNone/>
            </a:pPr>
            <a:r>
              <a:rPr kumimoji="1" lang="en-US" altLang="zh-CN" sz="2200" b="1">
                <a:solidFill>
                  <a:srgbClr val="006600"/>
                </a:solidFill>
                <a:latin typeface="Arial" charset="0"/>
              </a:rPr>
              <a:t>}</a:t>
            </a:r>
          </a:p>
          <a:p>
            <a:pPr>
              <a:spcBef>
                <a:spcPct val="20000"/>
              </a:spcBef>
              <a:buClr>
                <a:schemeClr val="tx2"/>
              </a:buClr>
              <a:buSzPct val="75000"/>
              <a:buFont typeface="Wingdings" pitchFamily="2" charset="2"/>
              <a:buNone/>
            </a:pPr>
            <a:endParaRPr kumimoji="1" lang="en-US" altLang="zh-CN" sz="2200" b="1">
              <a:solidFill>
                <a:srgbClr val="006600"/>
              </a:solidFill>
              <a:latin typeface="Arial" charset="0"/>
            </a:endParaRPr>
          </a:p>
          <a:p>
            <a:pPr>
              <a:spcBef>
                <a:spcPct val="20000"/>
              </a:spcBef>
              <a:buClr>
                <a:schemeClr val="tx2"/>
              </a:buClr>
              <a:buSzPct val="75000"/>
              <a:buFont typeface="Wingdings" pitchFamily="2" charset="2"/>
              <a:buNone/>
            </a:pPr>
            <a:endParaRPr kumimoji="1" lang="en-US" altLang="zh-CN" sz="2200" b="1">
              <a:solidFill>
                <a:srgbClr val="006600"/>
              </a:solidFill>
              <a:latin typeface="Arial" charset="0"/>
            </a:endParaRPr>
          </a:p>
          <a:p>
            <a:pPr>
              <a:spcBef>
                <a:spcPct val="20000"/>
              </a:spcBef>
              <a:buClr>
                <a:schemeClr val="tx2"/>
              </a:buClr>
              <a:buSzPct val="75000"/>
              <a:buFont typeface="Wingdings" pitchFamily="2" charset="2"/>
              <a:buNone/>
            </a:pPr>
            <a:endParaRPr kumimoji="1" lang="en-US" altLang="zh-CN" sz="2200" b="1">
              <a:solidFill>
                <a:srgbClr val="006600"/>
              </a:solidFill>
              <a:latin typeface="Arial" charset="0"/>
            </a:endParaRPr>
          </a:p>
          <a:p>
            <a:pPr>
              <a:spcBef>
                <a:spcPct val="20000"/>
              </a:spcBef>
              <a:buClr>
                <a:schemeClr val="tx2"/>
              </a:buClr>
              <a:buSzPct val="75000"/>
              <a:buFont typeface="Wingdings" pitchFamily="2" charset="2"/>
              <a:buNone/>
            </a:pPr>
            <a:endParaRPr kumimoji="1" lang="en-US" altLang="zh-CN" sz="2200" b="1">
              <a:solidFill>
                <a:srgbClr val="006600"/>
              </a:solidFill>
              <a:latin typeface="Arial" charset="0"/>
            </a:endParaRPr>
          </a:p>
          <a:p>
            <a:pPr>
              <a:spcBef>
                <a:spcPct val="20000"/>
              </a:spcBef>
              <a:buClr>
                <a:schemeClr val="tx2"/>
              </a:buClr>
              <a:buSzPct val="75000"/>
              <a:buFont typeface="Wingdings" pitchFamily="2" charset="2"/>
              <a:buNone/>
            </a:pPr>
            <a:endParaRPr kumimoji="1" lang="en-US" altLang="zh-CN" sz="2200" b="1">
              <a:solidFill>
                <a:srgbClr val="006600"/>
              </a:solidFill>
              <a:latin typeface="Arial" charset="0"/>
            </a:endParaRPr>
          </a:p>
        </p:txBody>
      </p:sp>
      <p:sp>
        <p:nvSpPr>
          <p:cNvPr id="8" name="日期占位符 7"/>
          <p:cNvSpPr>
            <a:spLocks noGrp="1"/>
          </p:cNvSpPr>
          <p:nvPr>
            <p:ph type="dt" sz="half" idx="10"/>
          </p:nvPr>
        </p:nvSpPr>
        <p:spPr/>
        <p:txBody>
          <a:bodyPr/>
          <a:lstStyle/>
          <a:p>
            <a:pPr>
              <a:defRPr/>
            </a:pPr>
            <a:fld id="{467AFA07-5790-4F1E-93EC-536AA2F2993F}" type="datetime1">
              <a:rPr lang="zh-CN" altLang="en-US" smtClean="0"/>
              <a:pPr>
                <a:defRPr/>
              </a:pPr>
              <a:t>2012-9-17</a:t>
            </a:fld>
            <a:endParaRPr lang="en-US" altLang="zh-CN" dirty="0"/>
          </a:p>
        </p:txBody>
      </p:sp>
      <p:sp>
        <p:nvSpPr>
          <p:cNvPr id="9" name="灯片编号占位符 8"/>
          <p:cNvSpPr>
            <a:spLocks noGrp="1"/>
          </p:cNvSpPr>
          <p:nvPr>
            <p:ph type="sldNum" sz="quarter" idx="12"/>
          </p:nvPr>
        </p:nvSpPr>
        <p:spPr/>
        <p:txBody>
          <a:bodyPr/>
          <a:lstStyle/>
          <a:p>
            <a:pPr>
              <a:defRPr/>
            </a:pPr>
            <a:fld id="{76C28267-322E-4F55-83A7-61969821FE8C}" type="slidenum">
              <a:rPr lang="en-US" altLang="zh-CN" smtClean="0"/>
              <a:pPr>
                <a:defRPr/>
              </a:pPr>
              <a:t>43</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37925">
                                            <p:txEl>
                                              <p:pRg st="0" end="0"/>
                                            </p:txEl>
                                          </p:spTgt>
                                        </p:tgtEl>
                                        <p:attrNameLst>
                                          <p:attrName>style.visibility</p:attrName>
                                        </p:attrNameLst>
                                      </p:cBhvr>
                                      <p:to>
                                        <p:strVal val="visible"/>
                                      </p:to>
                                    </p:set>
                                    <p:animEffect transition="in" filter="barn(outHorizontal)">
                                      <p:cBhvr>
                                        <p:cTn id="7" dur="500"/>
                                        <p:tgtEl>
                                          <p:spTgt spid="3379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37925">
                                            <p:txEl>
                                              <p:pRg st="1" end="1"/>
                                            </p:txEl>
                                          </p:spTgt>
                                        </p:tgtEl>
                                        <p:attrNameLst>
                                          <p:attrName>style.visibility</p:attrName>
                                        </p:attrNameLst>
                                      </p:cBhvr>
                                      <p:to>
                                        <p:strVal val="visible"/>
                                      </p:to>
                                    </p:set>
                                    <p:animEffect transition="in" filter="barn(outHorizontal)">
                                      <p:cBhvr>
                                        <p:cTn id="12" dur="500"/>
                                        <p:tgtEl>
                                          <p:spTgt spid="3379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37925">
                                            <p:txEl>
                                              <p:pRg st="2" end="2"/>
                                            </p:txEl>
                                          </p:spTgt>
                                        </p:tgtEl>
                                        <p:attrNameLst>
                                          <p:attrName>style.visibility</p:attrName>
                                        </p:attrNameLst>
                                      </p:cBhvr>
                                      <p:to>
                                        <p:strVal val="visible"/>
                                      </p:to>
                                    </p:set>
                                    <p:animEffect transition="in" filter="barn(outHorizontal)">
                                      <p:cBhvr>
                                        <p:cTn id="17" dur="500"/>
                                        <p:tgtEl>
                                          <p:spTgt spid="3379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37925">
                                            <p:txEl>
                                              <p:pRg st="3" end="3"/>
                                            </p:txEl>
                                          </p:spTgt>
                                        </p:tgtEl>
                                        <p:attrNameLst>
                                          <p:attrName>style.visibility</p:attrName>
                                        </p:attrNameLst>
                                      </p:cBhvr>
                                      <p:to>
                                        <p:strVal val="visible"/>
                                      </p:to>
                                    </p:set>
                                    <p:animEffect transition="in" filter="barn(outHorizontal)">
                                      <p:cBhvr>
                                        <p:cTn id="22" dur="500"/>
                                        <p:tgtEl>
                                          <p:spTgt spid="3379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37925">
                                            <p:txEl>
                                              <p:pRg st="4" end="4"/>
                                            </p:txEl>
                                          </p:spTgt>
                                        </p:tgtEl>
                                        <p:attrNameLst>
                                          <p:attrName>style.visibility</p:attrName>
                                        </p:attrNameLst>
                                      </p:cBhvr>
                                      <p:to>
                                        <p:strVal val="visible"/>
                                      </p:to>
                                    </p:set>
                                    <p:animEffect transition="in" filter="barn(outHorizontal)">
                                      <p:cBhvr>
                                        <p:cTn id="27" dur="500"/>
                                        <p:tgtEl>
                                          <p:spTgt spid="3379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37925">
                                            <p:txEl>
                                              <p:pRg st="5" end="5"/>
                                            </p:txEl>
                                          </p:spTgt>
                                        </p:tgtEl>
                                        <p:attrNameLst>
                                          <p:attrName>style.visibility</p:attrName>
                                        </p:attrNameLst>
                                      </p:cBhvr>
                                      <p:to>
                                        <p:strVal val="visible"/>
                                      </p:to>
                                    </p:set>
                                    <p:animEffect transition="in" filter="barn(outHorizontal)">
                                      <p:cBhvr>
                                        <p:cTn id="32" dur="500"/>
                                        <p:tgtEl>
                                          <p:spTgt spid="3379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337925">
                                            <p:txEl>
                                              <p:pRg st="6" end="6"/>
                                            </p:txEl>
                                          </p:spTgt>
                                        </p:tgtEl>
                                        <p:attrNameLst>
                                          <p:attrName>style.visibility</p:attrName>
                                        </p:attrNameLst>
                                      </p:cBhvr>
                                      <p:to>
                                        <p:strVal val="visible"/>
                                      </p:to>
                                    </p:set>
                                    <p:animEffect transition="in" filter="barn(outHorizontal)">
                                      <p:cBhvr>
                                        <p:cTn id="37" dur="500"/>
                                        <p:tgtEl>
                                          <p:spTgt spid="3379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337925">
                                            <p:txEl>
                                              <p:pRg st="7" end="7"/>
                                            </p:txEl>
                                          </p:spTgt>
                                        </p:tgtEl>
                                        <p:attrNameLst>
                                          <p:attrName>style.visibility</p:attrName>
                                        </p:attrNameLst>
                                      </p:cBhvr>
                                      <p:to>
                                        <p:strVal val="visible"/>
                                      </p:to>
                                    </p:set>
                                    <p:animEffect transition="in" filter="barn(outHorizontal)">
                                      <p:cBhvr>
                                        <p:cTn id="42" dur="500"/>
                                        <p:tgtEl>
                                          <p:spTgt spid="33792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37926"/>
                                        </p:tgtEl>
                                        <p:attrNameLst>
                                          <p:attrName>style.visibility</p:attrName>
                                        </p:attrNameLst>
                                      </p:cBhvr>
                                      <p:to>
                                        <p:strVal val="visible"/>
                                      </p:to>
                                    </p:set>
                                    <p:anim calcmode="lin" valueType="num">
                                      <p:cBhvr additive="base">
                                        <p:cTn id="47" dur="500" fill="hold"/>
                                        <p:tgtEl>
                                          <p:spTgt spid="337926"/>
                                        </p:tgtEl>
                                        <p:attrNameLst>
                                          <p:attrName>ppt_x</p:attrName>
                                        </p:attrNameLst>
                                      </p:cBhvr>
                                      <p:tavLst>
                                        <p:tav tm="0">
                                          <p:val>
                                            <p:strVal val="0-#ppt_w/2"/>
                                          </p:val>
                                        </p:tav>
                                        <p:tav tm="100000">
                                          <p:val>
                                            <p:strVal val="#ppt_x"/>
                                          </p:val>
                                        </p:tav>
                                      </p:tavLst>
                                    </p:anim>
                                    <p:anim calcmode="lin" valueType="num">
                                      <p:cBhvr additive="base">
                                        <p:cTn id="48" dur="500" fill="hold"/>
                                        <p:tgtEl>
                                          <p:spTgt spid="337926"/>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37927"/>
                                        </p:tgtEl>
                                        <p:attrNameLst>
                                          <p:attrName>style.visibility</p:attrName>
                                        </p:attrNameLst>
                                      </p:cBhvr>
                                      <p:to>
                                        <p:strVal val="visible"/>
                                      </p:to>
                                    </p:set>
                                    <p:anim calcmode="lin" valueType="num">
                                      <p:cBhvr additive="base">
                                        <p:cTn id="53" dur="500" fill="hold"/>
                                        <p:tgtEl>
                                          <p:spTgt spid="337927"/>
                                        </p:tgtEl>
                                        <p:attrNameLst>
                                          <p:attrName>ppt_x</p:attrName>
                                        </p:attrNameLst>
                                      </p:cBhvr>
                                      <p:tavLst>
                                        <p:tav tm="0">
                                          <p:val>
                                            <p:strVal val="0-#ppt_w/2"/>
                                          </p:val>
                                        </p:tav>
                                        <p:tav tm="100000">
                                          <p:val>
                                            <p:strVal val="#ppt_x"/>
                                          </p:val>
                                        </p:tav>
                                      </p:tavLst>
                                    </p:anim>
                                    <p:anim calcmode="lin" valueType="num">
                                      <p:cBhvr additive="base">
                                        <p:cTn id="54" dur="500" fill="hold"/>
                                        <p:tgtEl>
                                          <p:spTgt spid="3379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5" grpId="0" build="p" autoUpdateAnimBg="0"/>
      <p:bldP spid="337926" grpId="0" animBg="1" autoUpdateAnimBg="0"/>
      <p:bldP spid="337927" grpId="0" animBg="1" autoUpdateAnimBg="0"/>
    </p:bld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defRPr/>
            </a:pPr>
            <a:r>
              <a:rPr lang="en-US" altLang="zh-CN" smtClean="0">
                <a:ea typeface="华文细黑" pitchFamily="2" charset="-122"/>
              </a:rPr>
              <a:t>2</a:t>
            </a:r>
            <a:r>
              <a:rPr lang="zh-CN" altLang="en-US" smtClean="0">
                <a:ea typeface="华文细黑" pitchFamily="2" charset="-122"/>
              </a:rPr>
              <a:t>、动态内存分配函数   </a:t>
            </a:r>
            <a:r>
              <a:rPr lang="en-US" altLang="zh-CN" sz="2800" smtClean="0">
                <a:solidFill>
                  <a:srgbClr val="FFFF66"/>
                </a:solidFill>
                <a:ea typeface="华文细黑" pitchFamily="2" charset="-122"/>
              </a:rPr>
              <a:t>P275/P387</a:t>
            </a:r>
          </a:p>
        </p:txBody>
      </p:sp>
      <p:sp>
        <p:nvSpPr>
          <p:cNvPr id="55299" name="Rectangle 3"/>
          <p:cNvSpPr>
            <a:spLocks noGrp="1" noChangeArrowheads="1"/>
          </p:cNvSpPr>
          <p:nvPr>
            <p:ph type="body" idx="1"/>
          </p:nvPr>
        </p:nvSpPr>
        <p:spPr/>
        <p:txBody>
          <a:bodyPr>
            <a:normAutofit lnSpcReduction="10000"/>
          </a:bodyPr>
          <a:lstStyle/>
          <a:p>
            <a:pPr eaLnBrk="1" hangingPunct="1">
              <a:lnSpc>
                <a:spcPct val="90000"/>
              </a:lnSpc>
              <a:buFont typeface="Wingdings" pitchFamily="2" charset="2"/>
              <a:buNone/>
              <a:defRPr/>
            </a:pPr>
            <a:r>
              <a:rPr lang="en-US" altLang="zh-CN" sz="2400" smtClean="0"/>
              <a:t>    </a:t>
            </a:r>
            <a:r>
              <a:rPr lang="zh-CN" altLang="en-US" sz="2400" smtClean="0">
                <a:ea typeface="华文细黑" pitchFamily="2" charset="-122"/>
              </a:rPr>
              <a:t>以下函数在</a:t>
            </a:r>
            <a:r>
              <a:rPr lang="en-US" altLang="zh-CN" sz="2400" smtClean="0">
                <a:ea typeface="华文细黑" pitchFamily="2" charset="-122"/>
              </a:rPr>
              <a:t>malloc.h</a:t>
            </a:r>
            <a:r>
              <a:rPr lang="zh-CN" altLang="en-US" sz="2400" smtClean="0">
                <a:ea typeface="华文细黑" pitchFamily="2" charset="-122"/>
              </a:rPr>
              <a:t>或</a:t>
            </a:r>
            <a:r>
              <a:rPr lang="en-US" altLang="zh-CN" sz="2400" smtClean="0">
                <a:ea typeface="华文细黑" pitchFamily="2" charset="-122"/>
              </a:rPr>
              <a:t>stdlib.h</a:t>
            </a:r>
            <a:r>
              <a:rPr lang="zh-CN" altLang="en-US" sz="2400" smtClean="0">
                <a:ea typeface="华文细黑" pitchFamily="2" charset="-122"/>
              </a:rPr>
              <a:t>中定义（</a:t>
            </a:r>
            <a:r>
              <a:rPr lang="en-US" altLang="zh-CN" sz="2400" smtClean="0">
                <a:ea typeface="华文细黑" pitchFamily="2" charset="-122"/>
              </a:rPr>
              <a:t>n,x</a:t>
            </a:r>
            <a:r>
              <a:rPr lang="zh-CN" altLang="en-US" sz="2400" smtClean="0">
                <a:ea typeface="华文细黑" pitchFamily="2" charset="-122"/>
              </a:rPr>
              <a:t>为无符号整数，</a:t>
            </a:r>
            <a:r>
              <a:rPr lang="en-US" altLang="zh-CN" sz="2400" smtClean="0">
                <a:ea typeface="华文细黑" pitchFamily="2" charset="-122"/>
              </a:rPr>
              <a:t>p</a:t>
            </a:r>
            <a:r>
              <a:rPr lang="zh-CN" altLang="en-US" sz="2400" smtClean="0">
                <a:ea typeface="华文细黑" pitchFamily="2" charset="-122"/>
              </a:rPr>
              <a:t>为指针变量）：</a:t>
            </a:r>
          </a:p>
          <a:p>
            <a:pPr eaLnBrk="1" hangingPunct="1">
              <a:lnSpc>
                <a:spcPct val="90000"/>
              </a:lnSpc>
              <a:defRPr/>
            </a:pPr>
            <a:r>
              <a:rPr lang="en-US" altLang="zh-CN" sz="2400" smtClean="0">
                <a:solidFill>
                  <a:srgbClr val="99FF33"/>
                </a:solidFill>
                <a:ea typeface="华文细黑" pitchFamily="2" charset="-122"/>
              </a:rPr>
              <a:t>void *malloc(x)</a:t>
            </a:r>
            <a:r>
              <a:rPr lang="en-US" altLang="zh-CN" sz="2400" smtClean="0">
                <a:ea typeface="华文细黑" pitchFamily="2" charset="-122"/>
              </a:rPr>
              <a:t>   </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分配一个长度为</a:t>
            </a:r>
            <a:r>
              <a:rPr lang="en-US" altLang="zh-CN" sz="2400" smtClean="0">
                <a:ea typeface="华文细黑" pitchFamily="2" charset="-122"/>
              </a:rPr>
              <a:t>x</a:t>
            </a:r>
            <a:r>
              <a:rPr lang="zh-CN" altLang="en-US" sz="2400" smtClean="0">
                <a:ea typeface="华文细黑" pitchFamily="2" charset="-122"/>
              </a:rPr>
              <a:t>字节的连续空间，分配成功返回起始地址指针，分配失败（内存不足）返回</a:t>
            </a:r>
            <a:r>
              <a:rPr lang="en-US" altLang="zh-CN" sz="2400" smtClean="0">
                <a:ea typeface="华文细黑" pitchFamily="2" charset="-122"/>
              </a:rPr>
              <a:t>NULL</a:t>
            </a:r>
          </a:p>
          <a:p>
            <a:pPr eaLnBrk="1" hangingPunct="1">
              <a:lnSpc>
                <a:spcPct val="90000"/>
              </a:lnSpc>
              <a:defRPr/>
            </a:pPr>
            <a:r>
              <a:rPr lang="en-US" altLang="zh-CN" sz="2400" smtClean="0">
                <a:solidFill>
                  <a:srgbClr val="99FF33"/>
                </a:solidFill>
                <a:ea typeface="华文细黑" pitchFamily="2" charset="-122"/>
              </a:rPr>
              <a:t>void *calloc(n,x)</a:t>
            </a:r>
            <a:r>
              <a:rPr lang="en-US" altLang="zh-CN" sz="2400" smtClean="0">
                <a:ea typeface="华文细黑" pitchFamily="2" charset="-122"/>
              </a:rPr>
              <a:t>    </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分配</a:t>
            </a:r>
            <a:r>
              <a:rPr lang="en-US" altLang="zh-CN" sz="2400" smtClean="0">
                <a:ea typeface="华文细黑" pitchFamily="2" charset="-122"/>
              </a:rPr>
              <a:t>n</a:t>
            </a:r>
            <a:r>
              <a:rPr lang="zh-CN" altLang="en-US" sz="2400" smtClean="0">
                <a:ea typeface="华文细黑" pitchFamily="2" charset="-122"/>
              </a:rPr>
              <a:t>个长度为</a:t>
            </a:r>
            <a:r>
              <a:rPr lang="en-US" altLang="zh-CN" sz="2400" smtClean="0">
                <a:ea typeface="华文细黑" pitchFamily="2" charset="-122"/>
              </a:rPr>
              <a:t>x</a:t>
            </a:r>
            <a:r>
              <a:rPr lang="zh-CN" altLang="en-US" sz="2400" smtClean="0">
                <a:ea typeface="华文细黑" pitchFamily="2" charset="-122"/>
              </a:rPr>
              <a:t>字节的连续空间（成败结果同上）</a:t>
            </a:r>
          </a:p>
          <a:p>
            <a:pPr eaLnBrk="1" hangingPunct="1">
              <a:lnSpc>
                <a:spcPct val="90000"/>
              </a:lnSpc>
              <a:defRPr/>
            </a:pPr>
            <a:r>
              <a:rPr lang="en-US" altLang="zh-CN" sz="2400" smtClean="0">
                <a:solidFill>
                  <a:srgbClr val="99FF33"/>
                </a:solidFill>
                <a:ea typeface="华文细黑" pitchFamily="2" charset="-122"/>
              </a:rPr>
              <a:t>void *realloc(p,x)</a:t>
            </a:r>
            <a:r>
              <a:rPr lang="en-US" altLang="zh-CN" sz="2400" smtClean="0">
                <a:ea typeface="华文细黑" pitchFamily="2" charset="-122"/>
              </a:rPr>
              <a:t>  </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将</a:t>
            </a:r>
            <a:r>
              <a:rPr lang="en-US" altLang="zh-CN" sz="2400" smtClean="0">
                <a:ea typeface="华文细黑" pitchFamily="2" charset="-122"/>
              </a:rPr>
              <a:t>p</a:t>
            </a:r>
            <a:r>
              <a:rPr lang="zh-CN" altLang="en-US" sz="2400" smtClean="0">
                <a:ea typeface="华文细黑" pitchFamily="2" charset="-122"/>
              </a:rPr>
              <a:t>所指的已分配空间大小调整为</a:t>
            </a:r>
            <a:r>
              <a:rPr lang="en-US" altLang="zh-CN" sz="2400" smtClean="0">
                <a:ea typeface="华文细黑" pitchFamily="2" charset="-122"/>
              </a:rPr>
              <a:t>x</a:t>
            </a:r>
            <a:r>
              <a:rPr lang="zh-CN" altLang="en-US" sz="2400" smtClean="0">
                <a:ea typeface="华文细黑" pitchFamily="2" charset="-122"/>
              </a:rPr>
              <a:t>个字节</a:t>
            </a:r>
          </a:p>
          <a:p>
            <a:pPr eaLnBrk="1" hangingPunct="1">
              <a:lnSpc>
                <a:spcPct val="90000"/>
              </a:lnSpc>
              <a:defRPr/>
            </a:pPr>
            <a:r>
              <a:rPr lang="en-US" altLang="zh-CN" sz="2400" smtClean="0">
                <a:solidFill>
                  <a:srgbClr val="99FF33"/>
                </a:solidFill>
                <a:ea typeface="华文细黑" pitchFamily="2" charset="-122"/>
              </a:rPr>
              <a:t>void free(p)</a:t>
            </a:r>
            <a:r>
              <a:rPr lang="en-US" altLang="zh-CN" sz="2400" smtClean="0">
                <a:ea typeface="华文细黑" pitchFamily="2" charset="-122"/>
              </a:rPr>
              <a:t>       </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将由以上各函数申请的以</a:t>
            </a:r>
            <a:r>
              <a:rPr lang="en-US" altLang="zh-CN" sz="2400" smtClean="0">
                <a:ea typeface="华文细黑" pitchFamily="2" charset="-122"/>
              </a:rPr>
              <a:t>p</a:t>
            </a:r>
            <a:r>
              <a:rPr lang="zh-CN" altLang="en-US" sz="2400" smtClean="0">
                <a:ea typeface="华文细黑" pitchFamily="2" charset="-122"/>
              </a:rPr>
              <a:t>为首地址的内存空间全部释放</a:t>
            </a:r>
          </a:p>
        </p:txBody>
      </p:sp>
    </p:spTree>
  </p:cSld>
  <p:clrMapOvr>
    <a:masterClrMapping/>
  </p:clrMapOvr>
  <p:transition>
    <p:blinds dir="vert"/>
  </p:transition>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324600" y="476250"/>
            <a:ext cx="2819400" cy="1143000"/>
          </a:xfrm>
        </p:spPr>
        <p:txBody>
          <a:bodyPr/>
          <a:lstStyle/>
          <a:p>
            <a:pPr eaLnBrk="1" hangingPunct="1">
              <a:defRPr/>
            </a:pPr>
            <a:r>
              <a:rPr lang="zh-CN" altLang="en-US" sz="3200" smtClean="0">
                <a:solidFill>
                  <a:srgbClr val="99FF33"/>
                </a:solidFill>
                <a:ea typeface="华文细黑" pitchFamily="2" charset="-122"/>
              </a:rPr>
              <a:t>动态内存分配函数使用示例</a:t>
            </a:r>
          </a:p>
        </p:txBody>
      </p:sp>
      <p:sp>
        <p:nvSpPr>
          <p:cNvPr id="56323" name="Rectangle 3"/>
          <p:cNvSpPr>
            <a:spLocks noGrp="1" noChangeArrowheads="1"/>
          </p:cNvSpPr>
          <p:nvPr>
            <p:ph type="body" idx="1"/>
          </p:nvPr>
        </p:nvSpPr>
        <p:spPr>
          <a:xfrm>
            <a:off x="323850" y="71438"/>
            <a:ext cx="5903913" cy="6597650"/>
          </a:xfrm>
          <a:solidFill>
            <a:srgbClr val="990000"/>
          </a:solidFill>
          <a:ln>
            <a:solidFill>
              <a:srgbClr val="FFCC00"/>
            </a:solidFill>
          </a:ln>
        </p:spPr>
        <p:txBody>
          <a:bodyPr/>
          <a:lstStyle/>
          <a:p>
            <a:pPr eaLnBrk="1" hangingPunct="1">
              <a:lnSpc>
                <a:spcPct val="80000"/>
              </a:lnSpc>
              <a:buFont typeface="Wingdings" pitchFamily="2" charset="2"/>
              <a:buNone/>
              <a:defRPr/>
            </a:pPr>
            <a:r>
              <a:rPr lang="en-US" altLang="zh-CN" sz="2000" dirty="0" smtClean="0"/>
              <a:t>#include "</a:t>
            </a:r>
            <a:r>
              <a:rPr lang="en-US" altLang="zh-CN" sz="2000" dirty="0" err="1" smtClean="0"/>
              <a:t>stdlib.h</a:t>
            </a:r>
            <a:r>
              <a:rPr lang="en-US" altLang="zh-CN" sz="2000" dirty="0" smtClean="0"/>
              <a:t>"</a:t>
            </a:r>
          </a:p>
          <a:p>
            <a:pPr eaLnBrk="1" hangingPunct="1">
              <a:lnSpc>
                <a:spcPct val="80000"/>
              </a:lnSpc>
              <a:buFont typeface="Wingdings" pitchFamily="2" charset="2"/>
              <a:buNone/>
              <a:defRPr/>
            </a:pPr>
            <a:r>
              <a:rPr lang="en-US" altLang="zh-CN" sz="2000" dirty="0" smtClean="0"/>
              <a:t>main( )</a:t>
            </a:r>
          </a:p>
          <a:p>
            <a:pPr eaLnBrk="1" hangingPunct="1">
              <a:lnSpc>
                <a:spcPct val="80000"/>
              </a:lnSpc>
              <a:buFont typeface="Wingdings" pitchFamily="2" charset="2"/>
              <a:buNone/>
              <a:defRPr/>
            </a:pPr>
            <a:r>
              <a:rPr lang="en-US" altLang="zh-CN" sz="2000" dirty="0" smtClean="0"/>
              <a:t>{  char *p;</a:t>
            </a:r>
          </a:p>
          <a:p>
            <a:pPr eaLnBrk="1" hangingPunct="1">
              <a:lnSpc>
                <a:spcPct val="80000"/>
              </a:lnSpc>
              <a:buFont typeface="Wingdings" pitchFamily="2" charset="2"/>
              <a:buNone/>
              <a:defRPr/>
            </a:pPr>
            <a:r>
              <a:rPr lang="en-US" altLang="zh-CN" sz="2000" dirty="0" smtClean="0"/>
              <a:t>   p=(char *)</a:t>
            </a:r>
            <a:r>
              <a:rPr lang="en-US" altLang="zh-CN" sz="2000" dirty="0" err="1" smtClean="0"/>
              <a:t>malloc</a:t>
            </a:r>
            <a:r>
              <a:rPr lang="en-US" altLang="zh-CN" sz="2000" dirty="0" smtClean="0"/>
              <a:t>(17);</a:t>
            </a:r>
          </a:p>
          <a:p>
            <a:pPr eaLnBrk="1" hangingPunct="1">
              <a:lnSpc>
                <a:spcPct val="80000"/>
              </a:lnSpc>
              <a:buFont typeface="Wingdings" pitchFamily="2" charset="2"/>
              <a:buNone/>
              <a:defRPr/>
            </a:pPr>
            <a:r>
              <a:rPr lang="en-US" altLang="zh-CN" sz="2000" dirty="0" smtClean="0"/>
              <a:t>   if (!p)</a:t>
            </a:r>
          </a:p>
          <a:p>
            <a:pPr eaLnBrk="1" hangingPunct="1">
              <a:lnSpc>
                <a:spcPct val="80000"/>
              </a:lnSpc>
              <a:buFont typeface="Wingdings" pitchFamily="2" charset="2"/>
              <a:buNone/>
              <a:defRPr/>
            </a:pPr>
            <a:r>
              <a:rPr lang="en-US" altLang="zh-CN" sz="2000" dirty="0" smtClean="0"/>
              <a:t>   {  </a:t>
            </a:r>
          </a:p>
          <a:p>
            <a:pPr eaLnBrk="1" hangingPunct="1">
              <a:lnSpc>
                <a:spcPct val="80000"/>
              </a:lnSpc>
              <a:buFont typeface="Wingdings" pitchFamily="2" charset="2"/>
              <a:buNone/>
              <a:defRPr/>
            </a:pPr>
            <a:r>
              <a:rPr lang="en-US" altLang="zh-CN" sz="2000" dirty="0" smtClean="0"/>
              <a:t>      </a:t>
            </a:r>
            <a:r>
              <a:rPr lang="en-US" altLang="zh-CN" sz="2000" dirty="0" err="1" smtClean="0"/>
              <a:t>printf</a:t>
            </a:r>
            <a:r>
              <a:rPr lang="en-US" altLang="zh-CN" sz="2000" dirty="0" smtClean="0"/>
              <a:t>("</a:t>
            </a:r>
            <a:r>
              <a:rPr lang="zh-CN" altLang="en-US" sz="2000" dirty="0" smtClean="0"/>
              <a:t>内存分配出错</a:t>
            </a:r>
            <a:r>
              <a:rPr lang="en-US" altLang="zh-CN" sz="2000" dirty="0" smtClean="0"/>
              <a:t>");</a:t>
            </a:r>
          </a:p>
          <a:p>
            <a:pPr eaLnBrk="1" hangingPunct="1">
              <a:lnSpc>
                <a:spcPct val="80000"/>
              </a:lnSpc>
              <a:buFont typeface="Wingdings" pitchFamily="2" charset="2"/>
              <a:buNone/>
              <a:defRPr/>
            </a:pPr>
            <a:r>
              <a:rPr lang="en-US" altLang="zh-CN" sz="2000" dirty="0" smtClean="0"/>
              <a:t>      exit(1);</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strcpy</a:t>
            </a:r>
            <a:r>
              <a:rPr lang="en-US" altLang="zh-CN" sz="2000" dirty="0" smtClean="0"/>
              <a:t>(</a:t>
            </a:r>
            <a:r>
              <a:rPr lang="en-US" altLang="zh-CN" sz="2000" dirty="0" err="1" smtClean="0"/>
              <a:t>p,"This</a:t>
            </a:r>
            <a:r>
              <a:rPr lang="en-US" altLang="zh-CN" sz="2000" dirty="0" smtClean="0"/>
              <a:t> is 16 chars"); </a:t>
            </a:r>
          </a:p>
          <a:p>
            <a:pPr eaLnBrk="1" hangingPunct="1">
              <a:lnSpc>
                <a:spcPct val="80000"/>
              </a:lnSpc>
              <a:buFont typeface="Wingdings" pitchFamily="2" charset="2"/>
              <a:buNone/>
              <a:defRPr/>
            </a:pPr>
            <a:r>
              <a:rPr lang="en-US" altLang="zh-CN" sz="2000" dirty="0" smtClean="0"/>
              <a:t>   /*</a:t>
            </a:r>
            <a:r>
              <a:rPr lang="zh-CN" altLang="en-US" sz="2000" dirty="0" smtClean="0"/>
              <a:t>如果超过</a:t>
            </a:r>
            <a:r>
              <a:rPr lang="en-US" altLang="zh-CN" sz="2000" dirty="0" smtClean="0"/>
              <a:t>16</a:t>
            </a:r>
            <a:r>
              <a:rPr lang="zh-CN" altLang="en-US" sz="2000" dirty="0" smtClean="0"/>
              <a:t>个字符，可能破坏程序其他部分*</a:t>
            </a:r>
            <a:r>
              <a:rPr lang="en-US" altLang="zh-CN" sz="2000" dirty="0" smtClean="0"/>
              <a:t>/</a:t>
            </a:r>
          </a:p>
          <a:p>
            <a:pPr eaLnBrk="1" hangingPunct="1">
              <a:lnSpc>
                <a:spcPct val="80000"/>
              </a:lnSpc>
              <a:buFont typeface="Wingdings" pitchFamily="2" charset="2"/>
              <a:buNone/>
              <a:defRPr/>
            </a:pPr>
            <a:r>
              <a:rPr lang="en-US" altLang="zh-CN" sz="2000" dirty="0" smtClean="0"/>
              <a:t>   p=(char *)</a:t>
            </a:r>
            <a:r>
              <a:rPr lang="en-US" altLang="zh-CN" sz="2000" dirty="0" err="1" smtClean="0"/>
              <a:t>realloc</a:t>
            </a:r>
            <a:r>
              <a:rPr lang="en-US" altLang="zh-CN" sz="2000" dirty="0" smtClean="0"/>
              <a:t>(p,18);</a:t>
            </a:r>
          </a:p>
          <a:p>
            <a:pPr eaLnBrk="1" hangingPunct="1">
              <a:lnSpc>
                <a:spcPct val="80000"/>
              </a:lnSpc>
              <a:buFont typeface="Wingdings" pitchFamily="2" charset="2"/>
              <a:buNone/>
              <a:defRPr/>
            </a:pPr>
            <a:r>
              <a:rPr lang="en-US" altLang="zh-CN" sz="2000" dirty="0" smtClean="0"/>
              <a:t>   if (p==NULL)</a:t>
            </a:r>
          </a:p>
          <a:p>
            <a:pPr eaLnBrk="1" hangingPunct="1">
              <a:lnSpc>
                <a:spcPct val="80000"/>
              </a:lnSpc>
              <a:buFont typeface="Wingdings" pitchFamily="2" charset="2"/>
              <a:buNone/>
              <a:defRPr/>
            </a:pPr>
            <a:r>
              <a:rPr lang="en-US" altLang="zh-CN" sz="2000" dirty="0" smtClean="0"/>
              <a:t>   {  </a:t>
            </a:r>
          </a:p>
          <a:p>
            <a:pPr eaLnBrk="1" hangingPunct="1">
              <a:lnSpc>
                <a:spcPct val="80000"/>
              </a:lnSpc>
              <a:buFont typeface="Wingdings" pitchFamily="2" charset="2"/>
              <a:buNone/>
              <a:defRPr/>
            </a:pPr>
            <a:r>
              <a:rPr lang="en-US" altLang="zh-CN" sz="2000" dirty="0" smtClean="0"/>
              <a:t>     </a:t>
            </a:r>
            <a:r>
              <a:rPr lang="en-US" altLang="zh-CN" sz="2000" dirty="0" err="1" smtClean="0"/>
              <a:t>printf</a:t>
            </a:r>
            <a:r>
              <a:rPr lang="en-US" altLang="zh-CN" sz="2000" dirty="0" smtClean="0"/>
              <a:t>("</a:t>
            </a:r>
            <a:r>
              <a:rPr lang="zh-CN" altLang="en-US" sz="2000" dirty="0" smtClean="0"/>
              <a:t>内存分配出错</a:t>
            </a:r>
            <a:r>
              <a:rPr lang="en-US" altLang="zh-CN" sz="2000" dirty="0" smtClean="0"/>
              <a:t>");</a:t>
            </a:r>
          </a:p>
          <a:p>
            <a:pPr eaLnBrk="1" hangingPunct="1">
              <a:lnSpc>
                <a:spcPct val="80000"/>
              </a:lnSpc>
              <a:buFont typeface="Wingdings" pitchFamily="2" charset="2"/>
              <a:buNone/>
              <a:defRPr/>
            </a:pPr>
            <a:r>
              <a:rPr lang="en-US" altLang="zh-CN" sz="2000" dirty="0" smtClean="0"/>
              <a:t>      exit(1);</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strcat</a:t>
            </a:r>
            <a:r>
              <a:rPr lang="en-US" altLang="zh-CN" sz="2000" dirty="0" smtClean="0"/>
              <a:t>(p,".");</a:t>
            </a:r>
          </a:p>
          <a:p>
            <a:pPr eaLnBrk="1" hangingPunct="1">
              <a:lnSpc>
                <a:spcPct val="80000"/>
              </a:lnSpc>
              <a:buFont typeface="Wingdings" pitchFamily="2" charset="2"/>
              <a:buNone/>
              <a:defRPr/>
            </a:pPr>
            <a:r>
              <a:rPr lang="en-US" altLang="zh-CN" sz="2000" dirty="0" smtClean="0"/>
              <a:t>   </a:t>
            </a:r>
            <a:r>
              <a:rPr lang="en-US" altLang="zh-CN" sz="2000" dirty="0" err="1" smtClean="0"/>
              <a:t>printf</a:t>
            </a:r>
            <a:r>
              <a:rPr lang="en-US" altLang="zh-CN" sz="2000" dirty="0" smtClean="0"/>
              <a:t>(p);</a:t>
            </a:r>
          </a:p>
          <a:p>
            <a:pPr eaLnBrk="1" hangingPunct="1">
              <a:lnSpc>
                <a:spcPct val="80000"/>
              </a:lnSpc>
              <a:buFont typeface="Wingdings" pitchFamily="2" charset="2"/>
              <a:buNone/>
              <a:defRPr/>
            </a:pPr>
            <a:r>
              <a:rPr lang="en-US" altLang="zh-CN" sz="2000" dirty="0" smtClean="0"/>
              <a:t>   free(p);</a:t>
            </a:r>
          </a:p>
          <a:p>
            <a:pPr eaLnBrk="1" hangingPunct="1">
              <a:lnSpc>
                <a:spcPct val="80000"/>
              </a:lnSpc>
              <a:buFont typeface="Wingdings" pitchFamily="2" charset="2"/>
              <a:buNone/>
              <a:defRPr/>
            </a:pPr>
            <a:r>
              <a:rPr lang="en-US" altLang="zh-CN" sz="2000" dirty="0" smtClean="0"/>
              <a:t>}</a:t>
            </a:r>
          </a:p>
        </p:txBody>
      </p:sp>
      <p:sp>
        <p:nvSpPr>
          <p:cNvPr id="56324" name="Text Box 4"/>
          <p:cNvSpPr txBox="1">
            <a:spLocks noChangeArrowheads="1"/>
          </p:cNvSpPr>
          <p:nvPr/>
        </p:nvSpPr>
        <p:spPr bwMode="auto">
          <a:xfrm>
            <a:off x="2700338" y="5445125"/>
            <a:ext cx="3548062" cy="466725"/>
          </a:xfrm>
          <a:prstGeom prst="rect">
            <a:avLst/>
          </a:prstGeom>
          <a:solidFill>
            <a:srgbClr val="CCFFCC"/>
          </a:solidFill>
          <a:ln w="9525">
            <a:solidFill>
              <a:srgbClr val="3366FF"/>
            </a:solidFill>
            <a:miter lim="800000"/>
            <a:headEnd/>
            <a:tailEnd/>
          </a:ln>
          <a:effectLst/>
        </p:spPr>
        <p:txBody>
          <a:bodyPr wrap="none">
            <a:spAutoFit/>
          </a:bodyPr>
          <a:lstStyle/>
          <a:p>
            <a:pPr>
              <a:defRPr/>
            </a:pPr>
            <a:r>
              <a:rPr lang="zh-CN" altLang="en-US" sz="2400">
                <a:solidFill>
                  <a:srgbClr val="990000"/>
                </a:solidFill>
                <a:effectLst>
                  <a:outerShdw blurRad="38100" dist="38100" dir="2700000" algn="tl">
                    <a:srgbClr val="000000"/>
                  </a:outerShdw>
                </a:effectLst>
                <a:latin typeface="Arial" charset="0"/>
              </a:rPr>
              <a:t>结果：</a:t>
            </a:r>
            <a:r>
              <a:rPr lang="en-US" altLang="zh-CN" sz="2400">
                <a:solidFill>
                  <a:srgbClr val="990000"/>
                </a:solidFill>
                <a:effectLst>
                  <a:outerShdw blurRad="38100" dist="38100" dir="2700000" algn="tl">
                    <a:srgbClr val="000000"/>
                  </a:outerShdw>
                </a:effectLst>
                <a:latin typeface="Arial" charset="0"/>
              </a:rPr>
              <a:t>This is 16 chars</a:t>
            </a:r>
            <a:r>
              <a:rPr lang="zh-CN" altLang="en-US" sz="2400">
                <a:solidFill>
                  <a:srgbClr val="990000"/>
                </a:solidFill>
                <a:effectLst>
                  <a:outerShdw blurRad="38100" dist="38100" dir="2700000" algn="tl">
                    <a:srgbClr val="000000"/>
                  </a:outerShdw>
                </a:effectLst>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linds(horizontal)">
                                      <p:cBhvr>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zh-CN" altLang="en-US" sz="3200" smtClean="0">
                <a:solidFill>
                  <a:srgbClr val="99FF33"/>
                </a:solidFill>
                <a:ea typeface="华文细黑" pitchFamily="2" charset="-122"/>
              </a:rPr>
              <a:t>动态链表的建立和遍历示例</a:t>
            </a:r>
            <a:br>
              <a:rPr lang="zh-CN" altLang="en-US" sz="3200" smtClean="0">
                <a:solidFill>
                  <a:srgbClr val="99FF33"/>
                </a:solidFill>
                <a:ea typeface="华文细黑" pitchFamily="2" charset="-122"/>
              </a:rPr>
            </a:br>
            <a:r>
              <a:rPr lang="zh-CN" altLang="en-US" sz="3200" smtClean="0">
                <a:solidFill>
                  <a:srgbClr val="FFFF66"/>
                </a:solidFill>
                <a:ea typeface="华文细黑" pitchFamily="2" charset="-122"/>
              </a:rPr>
              <a:t>（后进先出的数据结构，即所谓“栈”）</a:t>
            </a:r>
          </a:p>
        </p:txBody>
      </p:sp>
      <p:sp>
        <p:nvSpPr>
          <p:cNvPr id="57347" name="Rectangle 3"/>
          <p:cNvSpPr>
            <a:spLocks noGrp="1" noChangeArrowheads="1"/>
          </p:cNvSpPr>
          <p:nvPr>
            <p:ph type="body" idx="1"/>
          </p:nvPr>
        </p:nvSpPr>
        <p:spPr>
          <a:xfrm>
            <a:off x="250825" y="1600200"/>
            <a:ext cx="8686800" cy="4533900"/>
          </a:xfrm>
          <a:solidFill>
            <a:srgbClr val="993366"/>
          </a:solidFill>
          <a:ln w="25400">
            <a:solidFill>
              <a:srgbClr val="FFCC00"/>
            </a:solidFill>
          </a:ln>
        </p:spPr>
        <p:txBody>
          <a:bodyPr/>
          <a:lstStyle/>
          <a:p>
            <a:pPr eaLnBrk="1" hangingPunct="1">
              <a:lnSpc>
                <a:spcPct val="80000"/>
              </a:lnSpc>
              <a:buFont typeface="Wingdings" pitchFamily="2" charset="2"/>
              <a:buNone/>
              <a:defRPr/>
            </a:pPr>
            <a:r>
              <a:rPr lang="en-US" altLang="zh-CN" sz="2200" smtClean="0"/>
              <a:t>#define NULL  0  </a:t>
            </a:r>
          </a:p>
          <a:p>
            <a:pPr eaLnBrk="1" hangingPunct="1">
              <a:lnSpc>
                <a:spcPct val="80000"/>
              </a:lnSpc>
              <a:buFont typeface="Wingdings" pitchFamily="2" charset="2"/>
              <a:buNone/>
              <a:defRPr/>
            </a:pPr>
            <a:r>
              <a:rPr lang="en-US" altLang="zh-CN" sz="2200" smtClean="0"/>
              <a:t>struct info</a:t>
            </a:r>
          </a:p>
          <a:p>
            <a:pPr eaLnBrk="1" hangingPunct="1">
              <a:lnSpc>
                <a:spcPct val="80000"/>
              </a:lnSpc>
              <a:buFont typeface="Wingdings" pitchFamily="2" charset="2"/>
              <a:buNone/>
              <a:defRPr/>
            </a:pPr>
            <a:r>
              <a:rPr lang="en-US" altLang="zh-CN" sz="2200" smtClean="0"/>
              <a:t>{</a:t>
            </a:r>
          </a:p>
          <a:p>
            <a:pPr eaLnBrk="1" hangingPunct="1">
              <a:lnSpc>
                <a:spcPct val="80000"/>
              </a:lnSpc>
              <a:buFont typeface="Wingdings" pitchFamily="2" charset="2"/>
              <a:buNone/>
              <a:defRPr/>
            </a:pPr>
            <a:r>
              <a:rPr lang="en-US" altLang="zh-CN" sz="2200" smtClean="0"/>
              <a:t>   int data;</a:t>
            </a:r>
          </a:p>
          <a:p>
            <a:pPr eaLnBrk="1" hangingPunct="1">
              <a:lnSpc>
                <a:spcPct val="80000"/>
              </a:lnSpc>
              <a:buFont typeface="Wingdings" pitchFamily="2" charset="2"/>
              <a:buNone/>
              <a:defRPr/>
            </a:pPr>
            <a:r>
              <a:rPr lang="en-US" altLang="zh-CN" sz="2200" smtClean="0"/>
              <a:t>   struct info *next; </a:t>
            </a:r>
          </a:p>
          <a:p>
            <a:pPr eaLnBrk="1" hangingPunct="1">
              <a:lnSpc>
                <a:spcPct val="80000"/>
              </a:lnSpc>
              <a:buFont typeface="Wingdings" pitchFamily="2" charset="2"/>
              <a:buNone/>
              <a:defRPr/>
            </a:pPr>
            <a:r>
              <a:rPr lang="en-US" altLang="zh-CN" sz="2200" smtClean="0"/>
              <a:t>};</a:t>
            </a:r>
          </a:p>
          <a:p>
            <a:pPr eaLnBrk="1" hangingPunct="1">
              <a:lnSpc>
                <a:spcPct val="80000"/>
              </a:lnSpc>
              <a:buFont typeface="Wingdings" pitchFamily="2" charset="2"/>
              <a:buNone/>
              <a:defRPr/>
            </a:pPr>
            <a:r>
              <a:rPr lang="en-US" altLang="zh-CN" sz="2200" smtClean="0"/>
              <a:t>main()</a:t>
            </a:r>
          </a:p>
          <a:p>
            <a:pPr eaLnBrk="1" hangingPunct="1">
              <a:lnSpc>
                <a:spcPct val="80000"/>
              </a:lnSpc>
              <a:buFont typeface="Wingdings" pitchFamily="2" charset="2"/>
              <a:buNone/>
              <a:defRPr/>
            </a:pPr>
            <a:r>
              <a:rPr lang="en-US" altLang="zh-CN" sz="2200" smtClean="0"/>
              <a:t>{</a:t>
            </a:r>
          </a:p>
          <a:p>
            <a:pPr eaLnBrk="1" hangingPunct="1">
              <a:lnSpc>
                <a:spcPct val="80000"/>
              </a:lnSpc>
              <a:buFont typeface="Wingdings" pitchFamily="2" charset="2"/>
              <a:buNone/>
              <a:defRPr/>
            </a:pPr>
            <a:r>
              <a:rPr lang="en-US" altLang="zh-CN" sz="2200" smtClean="0"/>
              <a:t>   struct info *base,*p;</a:t>
            </a:r>
          </a:p>
          <a:p>
            <a:pPr eaLnBrk="1" hangingPunct="1">
              <a:lnSpc>
                <a:spcPct val="80000"/>
              </a:lnSpc>
              <a:buFont typeface="Wingdings" pitchFamily="2" charset="2"/>
              <a:buNone/>
              <a:defRPr/>
            </a:pPr>
            <a:r>
              <a:rPr lang="en-US" altLang="zh-CN" sz="2200" smtClean="0"/>
              <a:t>   int n;</a:t>
            </a:r>
          </a:p>
          <a:p>
            <a:pPr eaLnBrk="1" hangingPunct="1">
              <a:lnSpc>
                <a:spcPct val="80000"/>
              </a:lnSpc>
              <a:buFont typeface="Wingdings" pitchFamily="2" charset="2"/>
              <a:buNone/>
              <a:defRPr/>
            </a:pPr>
            <a:r>
              <a:rPr lang="en-US" altLang="zh-CN" sz="2200" smtClean="0"/>
              <a:t>   base=NULL;</a:t>
            </a:r>
          </a:p>
          <a:p>
            <a:pPr eaLnBrk="1" hangingPunct="1">
              <a:lnSpc>
                <a:spcPct val="80000"/>
              </a:lnSpc>
              <a:defRPr/>
            </a:pPr>
            <a:endParaRPr lang="en-US" altLang="zh-CN" sz="2200" smtClean="0"/>
          </a:p>
          <a:p>
            <a:pPr eaLnBrk="1" hangingPunct="1">
              <a:lnSpc>
                <a:spcPct val="80000"/>
              </a:lnSpc>
              <a:defRPr/>
            </a:pPr>
            <a:endParaRPr lang="en-US" altLang="zh-CN" sz="2000" smtClean="0"/>
          </a:p>
        </p:txBody>
      </p:sp>
      <p:sp>
        <p:nvSpPr>
          <p:cNvPr id="57348" name="Text Box 4"/>
          <p:cNvSpPr txBox="1">
            <a:spLocks noChangeArrowheads="1"/>
          </p:cNvSpPr>
          <p:nvPr/>
        </p:nvSpPr>
        <p:spPr bwMode="auto">
          <a:xfrm>
            <a:off x="3203575" y="1651000"/>
            <a:ext cx="5759450" cy="4781550"/>
          </a:xfrm>
          <a:prstGeom prst="rect">
            <a:avLst/>
          </a:prstGeom>
          <a:noFill/>
          <a:ln w="9525">
            <a:noFill/>
            <a:miter lim="800000"/>
            <a:headEnd/>
            <a:tailEnd/>
          </a:ln>
          <a:effectLst/>
        </p:spPr>
        <p:txBody>
          <a:bodyPr wrap="none">
            <a:spAutoFit/>
          </a:bodyPr>
          <a:lstStyle/>
          <a:p>
            <a:pPr>
              <a:defRPr/>
            </a:pPr>
            <a:r>
              <a:rPr lang="en-US" altLang="zh-CN" sz="2000" dirty="0">
                <a:effectLst>
                  <a:outerShdw blurRad="38100" dist="38100" dir="2700000" algn="tl">
                    <a:srgbClr val="000000"/>
                  </a:outerShdw>
                </a:effectLst>
                <a:latin typeface="Arial" charset="0"/>
              </a:rPr>
              <a:t>   </a:t>
            </a:r>
            <a:r>
              <a:rPr lang="en-US" altLang="zh-CN" sz="2200" dirty="0">
                <a:effectLst>
                  <a:outerShdw blurRad="38100" dist="38100" dir="2700000" algn="tl">
                    <a:srgbClr val="000000"/>
                  </a:outerShdw>
                </a:effectLst>
                <a:latin typeface="Arial" charset="0"/>
              </a:rPr>
              <a:t>for(n=0;n&lt;10;n++)  </a:t>
            </a:r>
          </a:p>
          <a:p>
            <a:pPr>
              <a:defRPr/>
            </a:pPr>
            <a:r>
              <a:rPr lang="en-US" altLang="zh-CN" sz="2200" dirty="0">
                <a:effectLst>
                  <a:outerShdw blurRad="38100" dist="38100" dir="2700000" algn="tl">
                    <a:srgbClr val="000000"/>
                  </a:outerShdw>
                </a:effectLst>
                <a:latin typeface="Arial" charset="0"/>
              </a:rPr>
              <a:t>   {</a:t>
            </a:r>
          </a:p>
          <a:p>
            <a:pPr>
              <a:defRPr/>
            </a:pPr>
            <a:r>
              <a:rPr lang="en-US" altLang="zh-CN" sz="2200" dirty="0">
                <a:effectLst>
                  <a:outerShdw blurRad="38100" dist="38100" dir="2700000" algn="tl">
                    <a:srgbClr val="000000"/>
                  </a:outerShdw>
                </a:effectLst>
                <a:latin typeface="Arial" charset="0"/>
              </a:rPr>
              <a:t>      p=(</a:t>
            </a:r>
            <a:r>
              <a:rPr lang="en-US" altLang="zh-CN" sz="2200" dirty="0" err="1">
                <a:effectLst>
                  <a:outerShdw blurRad="38100" dist="38100" dir="2700000" algn="tl">
                    <a:srgbClr val="000000"/>
                  </a:outerShdw>
                </a:effectLst>
                <a:latin typeface="Arial" charset="0"/>
              </a:rPr>
              <a:t>struct</a:t>
            </a:r>
            <a:r>
              <a:rPr lang="en-US" altLang="zh-CN" sz="2200" dirty="0">
                <a:effectLst>
                  <a:outerShdw blurRad="38100" dist="38100" dir="2700000" algn="tl">
                    <a:srgbClr val="000000"/>
                  </a:outerShdw>
                </a:effectLst>
                <a:latin typeface="Arial" charset="0"/>
              </a:rPr>
              <a:t> info *)</a:t>
            </a:r>
            <a:r>
              <a:rPr lang="en-US" altLang="zh-CN" sz="2200" dirty="0" err="1">
                <a:effectLst>
                  <a:outerShdw blurRad="38100" dist="38100" dir="2700000" algn="tl">
                    <a:srgbClr val="000000"/>
                  </a:outerShdw>
                </a:effectLst>
                <a:latin typeface="Arial" charset="0"/>
              </a:rPr>
              <a:t>malloc</a:t>
            </a:r>
            <a:r>
              <a:rPr lang="en-US" altLang="zh-CN" sz="2200" dirty="0">
                <a:effectLst>
                  <a:outerShdw blurRad="38100" dist="38100" dir="2700000" algn="tl">
                    <a:srgbClr val="000000"/>
                  </a:outerShdw>
                </a:effectLst>
                <a:latin typeface="Arial" charset="0"/>
              </a:rPr>
              <a:t>(</a:t>
            </a:r>
            <a:r>
              <a:rPr lang="en-US" altLang="zh-CN" sz="2200" dirty="0" err="1">
                <a:effectLst>
                  <a:outerShdw blurRad="38100" dist="38100" dir="2700000" algn="tl">
                    <a:srgbClr val="000000"/>
                  </a:outerShdw>
                </a:effectLst>
                <a:latin typeface="Arial" charset="0"/>
              </a:rPr>
              <a:t>sizeof</a:t>
            </a:r>
            <a:r>
              <a:rPr lang="en-US" altLang="zh-CN" sz="2200" dirty="0">
                <a:effectLst>
                  <a:outerShdw blurRad="38100" dist="38100" dir="2700000" algn="tl">
                    <a:srgbClr val="000000"/>
                  </a:outerShdw>
                </a:effectLst>
                <a:latin typeface="Arial" charset="0"/>
              </a:rPr>
              <a:t>(</a:t>
            </a:r>
            <a:r>
              <a:rPr lang="en-US" altLang="zh-CN" sz="2200" dirty="0" err="1">
                <a:effectLst>
                  <a:outerShdw blurRad="38100" dist="38100" dir="2700000" algn="tl">
                    <a:srgbClr val="000000"/>
                  </a:outerShdw>
                </a:effectLst>
                <a:latin typeface="Arial" charset="0"/>
              </a:rPr>
              <a:t>struct</a:t>
            </a:r>
            <a:r>
              <a:rPr lang="en-US" altLang="zh-CN" sz="2200" dirty="0">
                <a:effectLst>
                  <a:outerShdw blurRad="38100" dist="38100" dir="2700000" algn="tl">
                    <a:srgbClr val="000000"/>
                  </a:outerShdw>
                </a:effectLst>
                <a:latin typeface="Arial" charset="0"/>
              </a:rPr>
              <a:t> info));</a:t>
            </a:r>
          </a:p>
          <a:p>
            <a:pPr>
              <a:defRPr/>
            </a:pPr>
            <a:r>
              <a:rPr lang="en-US" altLang="zh-CN" sz="2200" dirty="0">
                <a:effectLst>
                  <a:outerShdw blurRad="38100" dist="38100" dir="2700000" algn="tl">
                    <a:srgbClr val="000000"/>
                  </a:outerShdw>
                </a:effectLst>
                <a:latin typeface="Arial" charset="0"/>
              </a:rPr>
              <a:t>      p-&gt;data=n+1;</a:t>
            </a:r>
          </a:p>
          <a:p>
            <a:pPr>
              <a:defRPr/>
            </a:pPr>
            <a:r>
              <a:rPr lang="en-US" altLang="zh-CN" sz="2200" dirty="0">
                <a:effectLst>
                  <a:outerShdw blurRad="38100" dist="38100" dir="2700000" algn="tl">
                    <a:srgbClr val="000000"/>
                  </a:outerShdw>
                </a:effectLst>
                <a:latin typeface="Arial" charset="0"/>
              </a:rPr>
              <a:t>      p-&gt;next=base;</a:t>
            </a:r>
          </a:p>
          <a:p>
            <a:pPr>
              <a:defRPr/>
            </a:pPr>
            <a:r>
              <a:rPr lang="en-US" altLang="zh-CN" sz="2200" dirty="0">
                <a:effectLst>
                  <a:outerShdw blurRad="38100" dist="38100" dir="2700000" algn="tl">
                    <a:srgbClr val="000000"/>
                  </a:outerShdw>
                </a:effectLst>
                <a:latin typeface="Arial" charset="0"/>
              </a:rPr>
              <a:t>      base=p;</a:t>
            </a:r>
          </a:p>
          <a:p>
            <a:pPr>
              <a:defRPr/>
            </a:pPr>
            <a:r>
              <a:rPr lang="en-US" altLang="zh-CN" sz="2200" dirty="0">
                <a:effectLst>
                  <a:outerShdw blurRad="38100" dist="38100" dir="2700000" algn="tl">
                    <a:srgbClr val="000000"/>
                  </a:outerShdw>
                </a:effectLst>
                <a:latin typeface="Arial" charset="0"/>
              </a:rPr>
              <a:t>   }</a:t>
            </a:r>
          </a:p>
          <a:p>
            <a:pPr>
              <a:defRPr/>
            </a:pPr>
            <a:r>
              <a:rPr lang="en-US" altLang="zh-CN" sz="2200" dirty="0">
                <a:effectLst>
                  <a:outerShdw blurRad="38100" dist="38100" dir="2700000" algn="tl">
                    <a:srgbClr val="000000"/>
                  </a:outerShdw>
                </a:effectLst>
                <a:latin typeface="Arial" charset="0"/>
              </a:rPr>
              <a:t>   while (p!=NULL)</a:t>
            </a:r>
          </a:p>
          <a:p>
            <a:pPr>
              <a:defRPr/>
            </a:pPr>
            <a:r>
              <a:rPr lang="en-US" altLang="zh-CN" sz="2200" dirty="0">
                <a:effectLst>
                  <a:outerShdw blurRad="38100" dist="38100" dir="2700000" algn="tl">
                    <a:srgbClr val="000000"/>
                  </a:outerShdw>
                </a:effectLst>
                <a:latin typeface="Arial" charset="0"/>
              </a:rPr>
              <a:t>   {</a:t>
            </a:r>
          </a:p>
          <a:p>
            <a:pPr>
              <a:defRPr/>
            </a:pPr>
            <a:r>
              <a:rPr lang="en-US" altLang="zh-CN" sz="2200" dirty="0">
                <a:effectLst>
                  <a:outerShdw blurRad="38100" dist="38100" dir="2700000" algn="tl">
                    <a:srgbClr val="000000"/>
                  </a:outerShdw>
                </a:effectLst>
                <a:latin typeface="Arial" charset="0"/>
              </a:rPr>
              <a:t>      </a:t>
            </a:r>
            <a:r>
              <a:rPr lang="en-US" altLang="zh-CN" sz="2200" dirty="0" err="1">
                <a:effectLst>
                  <a:outerShdw blurRad="38100" dist="38100" dir="2700000" algn="tl">
                    <a:srgbClr val="000000"/>
                  </a:outerShdw>
                </a:effectLst>
                <a:latin typeface="Arial" charset="0"/>
              </a:rPr>
              <a:t>printf</a:t>
            </a:r>
            <a:r>
              <a:rPr lang="en-US" altLang="zh-CN" sz="2200" dirty="0">
                <a:effectLst>
                  <a:outerShdw blurRad="38100" dist="38100" dir="2700000" algn="tl">
                    <a:srgbClr val="000000"/>
                  </a:outerShdw>
                </a:effectLst>
                <a:latin typeface="Arial" charset="0"/>
              </a:rPr>
              <a:t>("%4d",p-&gt;data);</a:t>
            </a:r>
          </a:p>
          <a:p>
            <a:pPr>
              <a:defRPr/>
            </a:pPr>
            <a:r>
              <a:rPr lang="en-US" altLang="zh-CN" sz="2200" dirty="0">
                <a:effectLst>
                  <a:outerShdw blurRad="38100" dist="38100" dir="2700000" algn="tl">
                    <a:srgbClr val="000000"/>
                  </a:outerShdw>
                </a:effectLst>
                <a:latin typeface="Arial" charset="0"/>
              </a:rPr>
              <a:t>      p=p-&gt;next;</a:t>
            </a:r>
          </a:p>
          <a:p>
            <a:pPr>
              <a:defRPr/>
            </a:pPr>
            <a:r>
              <a:rPr lang="en-US" altLang="zh-CN" sz="2200" dirty="0">
                <a:effectLst>
                  <a:outerShdw blurRad="38100" dist="38100" dir="2700000" algn="tl">
                    <a:srgbClr val="000000"/>
                  </a:outerShdw>
                </a:effectLst>
                <a:latin typeface="Arial" charset="0"/>
              </a:rPr>
              <a:t>   }</a:t>
            </a:r>
          </a:p>
          <a:p>
            <a:pPr>
              <a:defRPr/>
            </a:pPr>
            <a:r>
              <a:rPr lang="en-US" altLang="zh-CN" sz="2200" dirty="0">
                <a:effectLst>
                  <a:outerShdw blurRad="38100" dist="38100" dir="2700000" algn="tl">
                    <a:srgbClr val="000000"/>
                  </a:outerShdw>
                </a:effectLst>
                <a:latin typeface="Arial" charset="0"/>
              </a:rPr>
              <a:t>}</a:t>
            </a:r>
          </a:p>
          <a:p>
            <a:pPr>
              <a:defRPr/>
            </a:pPr>
            <a:endParaRPr lang="en-US" altLang="zh-CN" sz="2200" dirty="0">
              <a:latin typeface="Arial" charset="0"/>
            </a:endParaRPr>
          </a:p>
        </p:txBody>
      </p:sp>
      <p:sp>
        <p:nvSpPr>
          <p:cNvPr id="57349" name="Text Box 5"/>
          <p:cNvSpPr txBox="1">
            <a:spLocks noChangeArrowheads="1"/>
          </p:cNvSpPr>
          <p:nvPr/>
        </p:nvSpPr>
        <p:spPr bwMode="auto">
          <a:xfrm>
            <a:off x="5292725" y="5445125"/>
            <a:ext cx="3473450" cy="366713"/>
          </a:xfrm>
          <a:prstGeom prst="rect">
            <a:avLst/>
          </a:prstGeom>
          <a:solidFill>
            <a:srgbClr val="FFFF99"/>
          </a:solidFill>
          <a:ln w="9525">
            <a:noFill/>
            <a:miter lim="800000"/>
            <a:headEnd/>
            <a:tailEnd/>
          </a:ln>
        </p:spPr>
        <p:txBody>
          <a:bodyPr wrap="none">
            <a:spAutoFit/>
          </a:bodyPr>
          <a:lstStyle/>
          <a:p>
            <a:r>
              <a:rPr lang="zh-CN" altLang="en-US">
                <a:solidFill>
                  <a:srgbClr val="990000"/>
                </a:solidFill>
                <a:ea typeface="华文细黑" pitchFamily="2" charset="-122"/>
              </a:rPr>
              <a:t>结果：</a:t>
            </a:r>
            <a:r>
              <a:rPr lang="en-US" altLang="zh-CN">
                <a:solidFill>
                  <a:srgbClr val="990000"/>
                </a:solidFill>
              </a:rPr>
              <a:t>10  9  8  7  6  5  4  3  2  1</a:t>
            </a:r>
            <a:r>
              <a:rPr lang="en-US" altLang="zh-CN"/>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blinds(horizontal)">
                                      <p:cBhvr>
                                        <p:cTn id="7"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7950" y="476250"/>
            <a:ext cx="2890838" cy="1143000"/>
          </a:xfrm>
        </p:spPr>
        <p:txBody>
          <a:bodyPr>
            <a:normAutofit fontScale="90000"/>
          </a:bodyPr>
          <a:lstStyle/>
          <a:p>
            <a:pPr eaLnBrk="1" hangingPunct="1">
              <a:defRPr/>
            </a:pPr>
            <a:r>
              <a:rPr lang="zh-CN" altLang="en-US" sz="3200" smtClean="0">
                <a:solidFill>
                  <a:srgbClr val="99FF33"/>
                </a:solidFill>
                <a:ea typeface="华文细黑" pitchFamily="2" charset="-122"/>
              </a:rPr>
              <a:t>动态链表的建立和遍历示例</a:t>
            </a:r>
            <a:br>
              <a:rPr lang="zh-CN" altLang="en-US" sz="3200" smtClean="0">
                <a:solidFill>
                  <a:srgbClr val="99FF33"/>
                </a:solidFill>
                <a:ea typeface="华文细黑" pitchFamily="2" charset="-122"/>
              </a:rPr>
            </a:br>
            <a:r>
              <a:rPr lang="en-US" altLang="zh-CN" sz="2000" smtClean="0">
                <a:solidFill>
                  <a:srgbClr val="FFFF66"/>
                </a:solidFill>
                <a:ea typeface="华文细黑" pitchFamily="2" charset="-122"/>
              </a:rPr>
              <a:t>(</a:t>
            </a:r>
            <a:r>
              <a:rPr lang="zh-CN" altLang="en-US" sz="2000" smtClean="0">
                <a:solidFill>
                  <a:srgbClr val="FFFF66"/>
                </a:solidFill>
                <a:ea typeface="华文细黑" pitchFamily="2" charset="-122"/>
              </a:rPr>
              <a:t>以建立</a:t>
            </a:r>
            <a:r>
              <a:rPr lang="en-US" altLang="zh-CN" sz="2000" smtClean="0">
                <a:solidFill>
                  <a:srgbClr val="FFFF66"/>
                </a:solidFill>
                <a:ea typeface="华文细黑" pitchFamily="2" charset="-122"/>
              </a:rPr>
              <a:t>P274</a:t>
            </a:r>
            <a:r>
              <a:rPr lang="zh-CN" altLang="en-US" sz="2000" smtClean="0">
                <a:solidFill>
                  <a:srgbClr val="FFFF66"/>
                </a:solidFill>
                <a:ea typeface="华文细黑" pitchFamily="2" charset="-122"/>
              </a:rPr>
              <a:t>链表为例</a:t>
            </a:r>
            <a:r>
              <a:rPr lang="en-US" altLang="zh-CN" sz="2000" smtClean="0">
                <a:solidFill>
                  <a:srgbClr val="FFFF66"/>
                </a:solidFill>
                <a:ea typeface="华文细黑" pitchFamily="2" charset="-122"/>
              </a:rPr>
              <a:t>)</a:t>
            </a:r>
          </a:p>
        </p:txBody>
      </p:sp>
      <p:sp>
        <p:nvSpPr>
          <p:cNvPr id="68611" name="Rectangle 3"/>
          <p:cNvSpPr>
            <a:spLocks noGrp="1" noChangeArrowheads="1"/>
          </p:cNvSpPr>
          <p:nvPr>
            <p:ph type="body" idx="1"/>
          </p:nvPr>
        </p:nvSpPr>
        <p:spPr>
          <a:xfrm>
            <a:off x="73025" y="2205038"/>
            <a:ext cx="3059113" cy="4248150"/>
          </a:xfrm>
          <a:solidFill>
            <a:srgbClr val="993366"/>
          </a:solidFill>
          <a:ln w="25400">
            <a:solidFill>
              <a:srgbClr val="FFCC00"/>
            </a:solidFill>
          </a:ln>
        </p:spPr>
        <p:txBody>
          <a:bodyPr/>
          <a:lstStyle/>
          <a:p>
            <a:pPr eaLnBrk="1" hangingPunct="1">
              <a:lnSpc>
                <a:spcPct val="80000"/>
              </a:lnSpc>
              <a:buFont typeface="Wingdings" pitchFamily="2" charset="2"/>
              <a:buNone/>
              <a:defRPr/>
            </a:pPr>
            <a:r>
              <a:rPr lang="en-US" altLang="zh-CN" sz="2000" smtClean="0"/>
              <a:t>#define NULL  0  </a:t>
            </a:r>
          </a:p>
          <a:p>
            <a:pPr eaLnBrk="1" hangingPunct="1">
              <a:lnSpc>
                <a:spcPct val="80000"/>
              </a:lnSpc>
              <a:buFont typeface="Wingdings" pitchFamily="2" charset="2"/>
              <a:buNone/>
              <a:defRPr/>
            </a:pPr>
            <a:r>
              <a:rPr lang="en-US" altLang="zh-CN" sz="2000" smtClean="0"/>
              <a:t>struct info</a:t>
            </a:r>
          </a:p>
          <a:p>
            <a:pPr eaLnBrk="1" hangingPunct="1">
              <a:lnSpc>
                <a:spcPct val="80000"/>
              </a:lnSpc>
              <a:buFont typeface="Wingdings" pitchFamily="2" charset="2"/>
              <a:buNone/>
              <a:defRPr/>
            </a:pPr>
            <a:r>
              <a:rPr lang="en-US" altLang="zh-CN" sz="2000" smtClean="0"/>
              <a:t>{</a:t>
            </a:r>
          </a:p>
          <a:p>
            <a:pPr eaLnBrk="1" hangingPunct="1">
              <a:buFont typeface="Wingdings" pitchFamily="2" charset="2"/>
              <a:buNone/>
              <a:defRPr/>
            </a:pPr>
            <a:r>
              <a:rPr lang="en-US" altLang="zh-CN" sz="2000" smtClean="0"/>
              <a:t>   long num;</a:t>
            </a:r>
          </a:p>
          <a:p>
            <a:pPr eaLnBrk="1" hangingPunct="1">
              <a:buFont typeface="Wingdings" pitchFamily="2" charset="2"/>
              <a:buNone/>
              <a:defRPr/>
            </a:pPr>
            <a:r>
              <a:rPr lang="en-US" altLang="zh-CN" sz="2000" smtClean="0"/>
              <a:t>   int score;   </a:t>
            </a:r>
          </a:p>
          <a:p>
            <a:pPr eaLnBrk="1" hangingPunct="1">
              <a:buFont typeface="Wingdings" pitchFamily="2" charset="2"/>
              <a:buNone/>
              <a:defRPr/>
            </a:pPr>
            <a:r>
              <a:rPr lang="en-US" altLang="zh-CN" sz="2000" smtClean="0"/>
              <a:t>   struct info *next;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main()</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   </a:t>
            </a:r>
            <a:r>
              <a:rPr lang="en-US" altLang="zh-CN" sz="1800" smtClean="0"/>
              <a:t>struct info *head,*p1,*p2;</a:t>
            </a:r>
          </a:p>
          <a:p>
            <a:pPr eaLnBrk="1" hangingPunct="1">
              <a:lnSpc>
                <a:spcPct val="80000"/>
              </a:lnSpc>
              <a:buFont typeface="Wingdings" pitchFamily="2" charset="2"/>
              <a:buNone/>
              <a:defRPr/>
            </a:pPr>
            <a:r>
              <a:rPr lang="en-US" altLang="zh-CN" sz="2000" smtClean="0"/>
              <a:t>   int n=1;</a:t>
            </a:r>
          </a:p>
          <a:p>
            <a:pPr eaLnBrk="1" hangingPunct="1">
              <a:lnSpc>
                <a:spcPct val="80000"/>
              </a:lnSpc>
              <a:buFont typeface="Wingdings" pitchFamily="2" charset="2"/>
              <a:buNone/>
              <a:defRPr/>
            </a:pPr>
            <a:r>
              <a:rPr lang="en-US" altLang="zh-CN" sz="2000" smtClean="0"/>
              <a:t>   clrscr();</a:t>
            </a:r>
          </a:p>
          <a:p>
            <a:pPr eaLnBrk="1" hangingPunct="1">
              <a:lnSpc>
                <a:spcPct val="80000"/>
              </a:lnSpc>
              <a:defRPr/>
            </a:pPr>
            <a:endParaRPr lang="en-US" altLang="zh-CN" sz="2000" smtClean="0"/>
          </a:p>
          <a:p>
            <a:pPr eaLnBrk="1" hangingPunct="1">
              <a:lnSpc>
                <a:spcPct val="80000"/>
              </a:lnSpc>
              <a:defRPr/>
            </a:pPr>
            <a:endParaRPr lang="en-US" altLang="zh-CN" sz="1800" smtClean="0"/>
          </a:p>
        </p:txBody>
      </p:sp>
      <p:sp>
        <p:nvSpPr>
          <p:cNvPr id="68612" name="Text Box 4"/>
          <p:cNvSpPr txBox="1">
            <a:spLocks noChangeArrowheads="1"/>
          </p:cNvSpPr>
          <p:nvPr/>
        </p:nvSpPr>
        <p:spPr bwMode="auto">
          <a:xfrm>
            <a:off x="3203575" y="357188"/>
            <a:ext cx="5724525" cy="6146800"/>
          </a:xfrm>
          <a:prstGeom prst="rect">
            <a:avLst/>
          </a:prstGeom>
          <a:solidFill>
            <a:srgbClr val="993366"/>
          </a:solidFill>
          <a:ln w="9525">
            <a:solidFill>
              <a:srgbClr val="FFFF00"/>
            </a:solidFill>
            <a:miter lim="800000"/>
            <a:headEnd/>
            <a:tailEnd/>
          </a:ln>
          <a:effectLst/>
        </p:spPr>
        <p:txBody>
          <a:bodyPr>
            <a:spAutoFit/>
          </a:bodyPr>
          <a:lstStyle/>
          <a:p>
            <a:pPr>
              <a:defRPr/>
            </a:pPr>
            <a:r>
              <a:rPr lang="en-US" altLang="zh-CN" sz="2000">
                <a:effectLst>
                  <a:outerShdw blurRad="38100" dist="38100" dir="2700000" algn="tl">
                    <a:srgbClr val="000000"/>
                  </a:outerShdw>
                </a:effectLst>
                <a:latin typeface="Arial" charset="0"/>
              </a:rPr>
              <a:t>  </a:t>
            </a:r>
            <a:r>
              <a:rPr lang="en-US" altLang="zh-CN">
                <a:latin typeface="Arial" charset="0"/>
              </a:rPr>
              <a:t> </a:t>
            </a:r>
            <a:r>
              <a:rPr lang="en-US" altLang="zh-CN">
                <a:effectLst>
                  <a:outerShdw blurRad="38100" dist="38100" dir="2700000" algn="tl">
                    <a:srgbClr val="000000"/>
                  </a:outerShdw>
                </a:effectLst>
                <a:latin typeface="Arial" charset="0"/>
              </a:rPr>
              <a:t>head=p1=p2=(struct info *)malloc(sizeof(struct info));   </a:t>
            </a:r>
          </a:p>
          <a:p>
            <a:pPr>
              <a:defRPr/>
            </a:pPr>
            <a:r>
              <a:rPr lang="en-US" altLang="zh-CN">
                <a:effectLst>
                  <a:outerShdw blurRad="38100" dist="38100" dir="2700000" algn="tl">
                    <a:srgbClr val="000000"/>
                  </a:outerShdw>
                </a:effectLst>
                <a:latin typeface="Arial" charset="0"/>
              </a:rPr>
              <a:t>   printf("</a:t>
            </a:r>
            <a:r>
              <a:rPr lang="zh-CN" altLang="en-US">
                <a:effectLst>
                  <a:outerShdw blurRad="38100" dist="38100" dir="2700000" algn="tl">
                    <a:srgbClr val="000000"/>
                  </a:outerShdw>
                </a:effectLst>
                <a:latin typeface="Arial" charset="0"/>
              </a:rPr>
              <a:t>请输入第</a:t>
            </a:r>
            <a:r>
              <a:rPr lang="en-US" altLang="zh-CN">
                <a:effectLst>
                  <a:outerShdw blurRad="38100" dist="38100" dir="2700000" algn="tl">
                    <a:srgbClr val="000000"/>
                  </a:outerShdw>
                </a:effectLst>
                <a:latin typeface="Arial" charset="0"/>
              </a:rPr>
              <a:t>%d</a:t>
            </a:r>
            <a:r>
              <a:rPr lang="zh-CN" altLang="en-US">
                <a:effectLst>
                  <a:outerShdw blurRad="38100" dist="38100" dir="2700000" algn="tl">
                    <a:srgbClr val="000000"/>
                  </a:outerShdw>
                </a:effectLst>
                <a:latin typeface="Arial" charset="0"/>
              </a:rPr>
              <a:t>个同学的学号和成绩</a:t>
            </a:r>
            <a:r>
              <a:rPr lang="en-US" altLang="zh-CN">
                <a:effectLst>
                  <a:outerShdw blurRad="38100" dist="38100" dir="2700000" algn="tl">
                    <a:srgbClr val="000000"/>
                  </a:outerShdw>
                </a:effectLst>
                <a:latin typeface="Arial" charset="0"/>
              </a:rPr>
              <a:t>:",n++);</a:t>
            </a:r>
          </a:p>
          <a:p>
            <a:pPr>
              <a:defRPr/>
            </a:pPr>
            <a:r>
              <a:rPr lang="en-US" altLang="zh-CN">
                <a:effectLst>
                  <a:outerShdw blurRad="38100" dist="38100" dir="2700000" algn="tl">
                    <a:srgbClr val="000000"/>
                  </a:outerShdw>
                </a:effectLst>
                <a:latin typeface="Arial" charset="0"/>
              </a:rPr>
              <a:t>   scanf("%ld,%d",&amp;p1-&gt;num,&amp;p1-&gt;score);</a:t>
            </a:r>
          </a:p>
          <a:p>
            <a:pPr>
              <a:spcBef>
                <a:spcPct val="50000"/>
              </a:spcBef>
              <a:defRPr/>
            </a:pPr>
            <a:r>
              <a:rPr lang="en-US" altLang="zh-CN">
                <a:effectLst>
                  <a:outerShdw blurRad="38100" dist="38100" dir="2700000" algn="tl">
                    <a:srgbClr val="000000"/>
                  </a:outerShdw>
                </a:effectLst>
                <a:latin typeface="Arial" charset="0"/>
              </a:rPr>
              <a:t>   while(p1-&gt;num!=0)</a:t>
            </a:r>
          </a:p>
          <a:p>
            <a:pPr>
              <a:defRPr/>
            </a:pPr>
            <a:r>
              <a:rPr lang="en-US" altLang="zh-CN">
                <a:effectLst>
                  <a:outerShdw blurRad="38100" dist="38100" dir="2700000" algn="tl">
                    <a:srgbClr val="000000"/>
                  </a:outerShdw>
                </a:effectLst>
                <a:latin typeface="Arial" charset="0"/>
              </a:rPr>
              <a:t>   {</a:t>
            </a:r>
          </a:p>
          <a:p>
            <a:pPr>
              <a:defRPr/>
            </a:pPr>
            <a:r>
              <a:rPr lang="en-US" altLang="zh-CN">
                <a:effectLst>
                  <a:outerShdw blurRad="38100" dist="38100" dir="2700000" algn="tl">
                    <a:srgbClr val="000000"/>
                  </a:outerShdw>
                </a:effectLst>
                <a:latin typeface="Arial" charset="0"/>
              </a:rPr>
              <a:t>      p1=(struct info *)malloc(sizeof(struct info));</a:t>
            </a:r>
          </a:p>
          <a:p>
            <a:pPr>
              <a:defRPr/>
            </a:pPr>
            <a:r>
              <a:rPr lang="en-US" altLang="zh-CN">
                <a:effectLst>
                  <a:outerShdw blurRad="38100" dist="38100" dir="2700000" algn="tl">
                    <a:srgbClr val="000000"/>
                  </a:outerShdw>
                </a:effectLst>
                <a:latin typeface="Arial" charset="0"/>
              </a:rPr>
              <a:t>      if(!p1){</a:t>
            </a:r>
          </a:p>
          <a:p>
            <a:pPr>
              <a:defRPr/>
            </a:pPr>
            <a:r>
              <a:rPr lang="en-US" altLang="zh-CN">
                <a:effectLst>
                  <a:outerShdw blurRad="38100" dist="38100" dir="2700000" algn="tl">
                    <a:srgbClr val="000000"/>
                  </a:outerShdw>
                </a:effectLst>
                <a:latin typeface="Arial" charset="0"/>
              </a:rPr>
              <a:t>        printf("</a:t>
            </a:r>
            <a:r>
              <a:rPr lang="zh-CN" altLang="en-US">
                <a:effectLst>
                  <a:outerShdw blurRad="38100" dist="38100" dir="2700000" algn="tl">
                    <a:srgbClr val="000000"/>
                  </a:outerShdw>
                </a:effectLst>
                <a:latin typeface="Arial" charset="0"/>
              </a:rPr>
              <a:t>内存分配出错</a:t>
            </a:r>
            <a:r>
              <a:rPr lang="en-US" altLang="zh-CN">
                <a:effectLst>
                  <a:outerShdw blurRad="38100" dist="38100" dir="2700000" algn="tl">
                    <a:srgbClr val="000000"/>
                  </a:outerShdw>
                </a:effectLst>
                <a:latin typeface="Arial" charset="0"/>
              </a:rPr>
              <a:t>! "); exit();</a:t>
            </a:r>
          </a:p>
          <a:p>
            <a:pPr>
              <a:defRPr/>
            </a:pPr>
            <a:r>
              <a:rPr lang="en-US" altLang="zh-CN">
                <a:effectLst>
                  <a:outerShdw blurRad="38100" dist="38100" dir="2700000" algn="tl">
                    <a:srgbClr val="000000"/>
                  </a:outerShdw>
                </a:effectLst>
                <a:latin typeface="Arial" charset="0"/>
              </a:rPr>
              <a:t>      }</a:t>
            </a:r>
          </a:p>
          <a:p>
            <a:pPr>
              <a:defRPr/>
            </a:pPr>
            <a:r>
              <a:rPr lang="en-US" altLang="zh-CN">
                <a:effectLst>
                  <a:outerShdw blurRad="38100" dist="38100" dir="2700000" algn="tl">
                    <a:srgbClr val="000000"/>
                  </a:outerShdw>
                </a:effectLst>
                <a:latin typeface="Arial" charset="0"/>
              </a:rPr>
              <a:t>       printf("</a:t>
            </a:r>
            <a:r>
              <a:rPr lang="zh-CN" altLang="en-US">
                <a:effectLst>
                  <a:outerShdw blurRad="38100" dist="38100" dir="2700000" algn="tl">
                    <a:srgbClr val="000000"/>
                  </a:outerShdw>
                </a:effectLst>
                <a:latin typeface="Arial" charset="0"/>
              </a:rPr>
              <a:t>请输入第</a:t>
            </a:r>
            <a:r>
              <a:rPr lang="en-US" altLang="zh-CN">
                <a:effectLst>
                  <a:outerShdw blurRad="38100" dist="38100" dir="2700000" algn="tl">
                    <a:srgbClr val="000000"/>
                  </a:outerShdw>
                </a:effectLst>
                <a:latin typeface="Arial" charset="0"/>
              </a:rPr>
              <a:t>%d</a:t>
            </a:r>
            <a:r>
              <a:rPr lang="zh-CN" altLang="en-US">
                <a:effectLst>
                  <a:outerShdw blurRad="38100" dist="38100" dir="2700000" algn="tl">
                    <a:srgbClr val="000000"/>
                  </a:outerShdw>
                </a:effectLst>
                <a:latin typeface="Arial" charset="0"/>
              </a:rPr>
              <a:t>个同学的学号和成绩</a:t>
            </a:r>
            <a:r>
              <a:rPr lang="en-US" altLang="zh-CN">
                <a:effectLst>
                  <a:outerShdw blurRad="38100" dist="38100" dir="2700000" algn="tl">
                    <a:srgbClr val="000000"/>
                  </a:outerShdw>
                </a:effectLst>
                <a:latin typeface="Arial" charset="0"/>
              </a:rPr>
              <a:t>:",n++);</a:t>
            </a:r>
          </a:p>
          <a:p>
            <a:pPr>
              <a:defRPr/>
            </a:pPr>
            <a:r>
              <a:rPr lang="en-US" altLang="zh-CN">
                <a:effectLst>
                  <a:outerShdw blurRad="38100" dist="38100" dir="2700000" algn="tl">
                    <a:srgbClr val="000000"/>
                  </a:outerShdw>
                </a:effectLst>
                <a:latin typeface="Arial" charset="0"/>
              </a:rPr>
              <a:t>       scanf("%ld,%d",&amp;p1-&gt;num,&amp;p1-&gt;score);</a:t>
            </a:r>
          </a:p>
          <a:p>
            <a:pPr>
              <a:defRPr/>
            </a:pPr>
            <a:r>
              <a:rPr lang="en-US" altLang="zh-CN">
                <a:effectLst>
                  <a:outerShdw blurRad="38100" dist="38100" dir="2700000" algn="tl">
                    <a:srgbClr val="000000"/>
                  </a:outerShdw>
                </a:effectLst>
                <a:latin typeface="Arial" charset="0"/>
              </a:rPr>
              <a:t>       p2-&gt;next=p1;</a:t>
            </a:r>
          </a:p>
          <a:p>
            <a:pPr>
              <a:defRPr/>
            </a:pPr>
            <a:r>
              <a:rPr lang="en-US" altLang="zh-CN">
                <a:effectLst>
                  <a:outerShdw blurRad="38100" dist="38100" dir="2700000" algn="tl">
                    <a:srgbClr val="000000"/>
                  </a:outerShdw>
                </a:effectLst>
                <a:latin typeface="Arial" charset="0"/>
              </a:rPr>
              <a:t>       p2=p1;</a:t>
            </a:r>
          </a:p>
          <a:p>
            <a:pPr>
              <a:defRPr/>
            </a:pPr>
            <a:r>
              <a:rPr lang="en-US" altLang="zh-CN">
                <a:effectLst>
                  <a:outerShdw blurRad="38100" dist="38100" dir="2700000" algn="tl">
                    <a:srgbClr val="000000"/>
                  </a:outerShdw>
                </a:effectLst>
                <a:latin typeface="Arial" charset="0"/>
              </a:rPr>
              <a:t>   }</a:t>
            </a:r>
          </a:p>
          <a:p>
            <a:pPr>
              <a:spcBef>
                <a:spcPct val="40000"/>
              </a:spcBef>
              <a:defRPr/>
            </a:pPr>
            <a:r>
              <a:rPr lang="en-US" altLang="zh-CN">
                <a:effectLst>
                  <a:outerShdw blurRad="38100" dist="38100" dir="2700000" algn="tl">
                    <a:srgbClr val="000000"/>
                  </a:outerShdw>
                </a:effectLst>
                <a:latin typeface="Arial" charset="0"/>
              </a:rPr>
              <a:t>   p2-&gt;next=NULL;</a:t>
            </a:r>
          </a:p>
          <a:p>
            <a:pPr>
              <a:defRPr/>
            </a:pPr>
            <a:r>
              <a:rPr lang="en-US" altLang="zh-CN">
                <a:effectLst>
                  <a:outerShdw blurRad="38100" dist="38100" dir="2700000" algn="tl">
                    <a:srgbClr val="000000"/>
                  </a:outerShdw>
                </a:effectLst>
                <a:latin typeface="Arial" charset="0"/>
              </a:rPr>
              <a:t>   p1=head;</a:t>
            </a:r>
          </a:p>
          <a:p>
            <a:pPr>
              <a:defRPr/>
            </a:pPr>
            <a:r>
              <a:rPr lang="en-US" altLang="zh-CN">
                <a:effectLst>
                  <a:outerShdw blurRad="38100" dist="38100" dir="2700000" algn="tl">
                    <a:srgbClr val="000000"/>
                  </a:outerShdw>
                </a:effectLst>
                <a:latin typeface="Arial" charset="0"/>
              </a:rPr>
              <a:t>   while(p1-&gt;next!=NULL) {</a:t>
            </a:r>
          </a:p>
          <a:p>
            <a:pPr>
              <a:defRPr/>
            </a:pPr>
            <a:r>
              <a:rPr lang="en-US" altLang="zh-CN">
                <a:effectLst>
                  <a:outerShdw blurRad="38100" dist="38100" dir="2700000" algn="tl">
                    <a:srgbClr val="000000"/>
                  </a:outerShdw>
                </a:effectLst>
                <a:latin typeface="Arial" charset="0"/>
              </a:rPr>
              <a:t>      printf("%ld,%d\n",p1-&gt;num,p1-&gt;score);</a:t>
            </a:r>
          </a:p>
          <a:p>
            <a:pPr>
              <a:defRPr/>
            </a:pPr>
            <a:r>
              <a:rPr lang="en-US" altLang="zh-CN">
                <a:effectLst>
                  <a:outerShdw blurRad="38100" dist="38100" dir="2700000" algn="tl">
                    <a:srgbClr val="000000"/>
                  </a:outerShdw>
                </a:effectLst>
                <a:latin typeface="Arial" charset="0"/>
              </a:rPr>
              <a:t>      p1=p1-&gt;next;</a:t>
            </a:r>
          </a:p>
          <a:p>
            <a:pPr>
              <a:defRPr/>
            </a:pPr>
            <a:r>
              <a:rPr lang="en-US" altLang="zh-CN">
                <a:effectLst>
                  <a:outerShdw blurRad="38100" dist="38100" dir="2700000" algn="tl">
                    <a:srgbClr val="000000"/>
                  </a:outerShdw>
                </a:effectLst>
                <a:latin typeface="Arial" charset="0"/>
              </a:rPr>
              <a:t>   }</a:t>
            </a:r>
          </a:p>
          <a:p>
            <a:pPr>
              <a:defRPr/>
            </a:pPr>
            <a:r>
              <a:rPr lang="en-US" altLang="zh-CN">
                <a:effectLst>
                  <a:outerShdw blurRad="38100" dist="38100" dir="2700000" algn="tl">
                    <a:srgbClr val="000000"/>
                  </a:outerShdw>
                </a:effectLst>
                <a:latin typeface="Arial" charset="0"/>
              </a:rPr>
              <a:t>}</a:t>
            </a:r>
          </a:p>
        </p:txBody>
      </p:sp>
    </p:spTree>
  </p:cSld>
  <p:clrMapOvr>
    <a:masterClrMapping/>
  </p:clrMapOvr>
  <p:transition>
    <p:blinds dir="vert"/>
  </p:transition>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solidFill>
                  <a:srgbClr val="99FF33"/>
                </a:solidFill>
                <a:ea typeface="黑体" pitchFamily="2" charset="-122"/>
              </a:rPr>
              <a:t>三、共用体（联合体）</a:t>
            </a:r>
          </a:p>
        </p:txBody>
      </p:sp>
      <p:sp>
        <p:nvSpPr>
          <p:cNvPr id="54275" name="Rectangle 3"/>
          <p:cNvSpPr>
            <a:spLocks noGrp="1" noChangeArrowheads="1"/>
          </p:cNvSpPr>
          <p:nvPr>
            <p:ph type="body" idx="1"/>
          </p:nvPr>
        </p:nvSpPr>
        <p:spPr>
          <a:solidFill>
            <a:srgbClr val="993366"/>
          </a:solidFill>
          <a:ln w="25400">
            <a:solidFill>
              <a:srgbClr val="FFCC00"/>
            </a:solidFill>
          </a:ln>
        </p:spPr>
        <p:txBody>
          <a:bodyPr/>
          <a:lstStyle/>
          <a:p>
            <a:pPr eaLnBrk="1" hangingPunct="1">
              <a:lnSpc>
                <a:spcPct val="90000"/>
              </a:lnSpc>
              <a:defRPr/>
            </a:pPr>
            <a:r>
              <a:rPr lang="en-US" altLang="zh-CN" smtClean="0">
                <a:solidFill>
                  <a:srgbClr val="FFCC00"/>
                </a:solidFill>
                <a:latin typeface="华文细黑" pitchFamily="2" charset="-122"/>
                <a:ea typeface="华文细黑" pitchFamily="2" charset="-122"/>
              </a:rPr>
              <a:t>1</a:t>
            </a:r>
            <a:r>
              <a:rPr lang="zh-CN" altLang="en-US" smtClean="0">
                <a:solidFill>
                  <a:srgbClr val="FFCC00"/>
                </a:solidFill>
                <a:latin typeface="华文细黑" pitchFamily="2" charset="-122"/>
                <a:ea typeface="华文细黑" pitchFamily="2" charset="-122"/>
              </a:rPr>
              <a:t>、概述</a:t>
            </a:r>
            <a:r>
              <a:rPr lang="zh-CN" altLang="en-US" smtClean="0">
                <a:latin typeface="华文细黑" pitchFamily="2" charset="-122"/>
                <a:ea typeface="华文细黑" pitchFamily="2" charset="-122"/>
              </a:rPr>
              <a:t>  </a:t>
            </a:r>
            <a:r>
              <a:rPr lang="en-US" altLang="zh-CN" sz="2400" i="1" smtClean="0">
                <a:solidFill>
                  <a:srgbClr val="FFFF66"/>
                </a:solidFill>
                <a:latin typeface="华文细黑" pitchFamily="2" charset="-122"/>
                <a:ea typeface="华文细黑" pitchFamily="2" charset="-122"/>
              </a:rPr>
              <a:t>P287</a:t>
            </a:r>
          </a:p>
          <a:p>
            <a:pPr eaLnBrk="1" hangingPunct="1">
              <a:lnSpc>
                <a:spcPct val="90000"/>
              </a:lnSpc>
              <a:buFont typeface="Wingdings" pitchFamily="2" charset="2"/>
              <a:buNone/>
              <a:defRPr/>
            </a:pPr>
            <a:r>
              <a:rPr lang="en-US" altLang="zh-CN" smtClean="0">
                <a:latin typeface="华文细黑" pitchFamily="2" charset="-122"/>
                <a:ea typeface="华文细黑" pitchFamily="2" charset="-122"/>
              </a:rPr>
              <a:t>           </a:t>
            </a:r>
            <a:r>
              <a:rPr lang="zh-CN" altLang="en-US" smtClean="0">
                <a:latin typeface="华文细黑" pitchFamily="2" charset="-122"/>
                <a:ea typeface="华文细黑" pitchFamily="2" charset="-122"/>
              </a:rPr>
              <a:t>与结构体相似，共用体也是一种用户自己定义的构造型数据，其成员也可以具有不同的数据类型，但共用体将几种不同的数据项存放在同一段内存单元中。所以，每一时刻只能有一个成员存在</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占用分配给该共用体的内存空间（新进旧出）。该共用体的数据长度等于最长的成员长度。</a:t>
            </a:r>
          </a:p>
        </p:txBody>
      </p:sp>
    </p:spTree>
  </p:cSld>
  <p:clrMapOvr>
    <a:masterClrMapping/>
  </p:clrMapOvr>
  <p:transition>
    <p:blinds dir="vert"/>
  </p:transition>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ea typeface="华文细黑" pitchFamily="2" charset="-122"/>
              </a:rPr>
              <a:t>如何定义共用体类型？</a:t>
            </a:r>
          </a:p>
        </p:txBody>
      </p:sp>
      <p:sp>
        <p:nvSpPr>
          <p:cNvPr id="48131" name="Text Box 3"/>
          <p:cNvSpPr txBox="1">
            <a:spLocks noChangeArrowheads="1"/>
          </p:cNvSpPr>
          <p:nvPr/>
        </p:nvSpPr>
        <p:spPr bwMode="auto">
          <a:xfrm>
            <a:off x="395288" y="1773238"/>
            <a:ext cx="3752850" cy="2557462"/>
          </a:xfrm>
          <a:prstGeom prst="rect">
            <a:avLst/>
          </a:prstGeom>
          <a:noFill/>
          <a:ln w="9525">
            <a:noFill/>
            <a:miter lim="800000"/>
            <a:headEnd/>
            <a:tailEnd/>
          </a:ln>
        </p:spPr>
        <p:txBody>
          <a:bodyPr wrap="none">
            <a:spAutoFit/>
          </a:bodyPr>
          <a:lstStyle/>
          <a:p>
            <a:r>
              <a:rPr lang="en-US" altLang="zh-CN"/>
              <a:t> </a:t>
            </a:r>
            <a:endParaRPr lang="en-US" altLang="zh-CN" sz="2400">
              <a:solidFill>
                <a:srgbClr val="99FF33"/>
              </a:solidFill>
            </a:endParaRPr>
          </a:p>
          <a:p>
            <a:r>
              <a:rPr lang="en-US" altLang="zh-CN" sz="2400"/>
              <a:t> union  </a:t>
            </a:r>
            <a:r>
              <a:rPr lang="zh-CN" altLang="en-US" sz="2400">
                <a:ea typeface="华文细黑" pitchFamily="2" charset="-122"/>
              </a:rPr>
              <a:t>共用体名</a:t>
            </a:r>
          </a:p>
          <a:p>
            <a:r>
              <a:rPr lang="zh-CN" altLang="en-US" sz="2400"/>
              <a:t> </a:t>
            </a:r>
            <a:r>
              <a:rPr lang="en-US" altLang="zh-CN" sz="2400"/>
              <a:t>{ </a:t>
            </a:r>
          </a:p>
          <a:p>
            <a:r>
              <a:rPr lang="en-US" altLang="zh-CN" sz="2400"/>
              <a:t>       </a:t>
            </a:r>
            <a:r>
              <a:rPr lang="en-US" altLang="zh-CN" sz="2400">
                <a:latin typeface="宋体" pitchFamily="2" charset="-122"/>
              </a:rPr>
              <a:t>……</a:t>
            </a:r>
            <a:endParaRPr lang="en-US" altLang="zh-CN" sz="2400"/>
          </a:p>
          <a:p>
            <a:r>
              <a:rPr lang="en-US" altLang="zh-CN" sz="2400"/>
              <a:t>       </a:t>
            </a:r>
            <a:r>
              <a:rPr lang="zh-CN" altLang="en-US" sz="2400">
                <a:latin typeface="华文细黑" pitchFamily="2" charset="-122"/>
                <a:ea typeface="华文细黑" pitchFamily="2" charset="-122"/>
              </a:rPr>
              <a:t>类型标识符  成员名</a:t>
            </a:r>
            <a:r>
              <a:rPr lang="zh-CN" altLang="en-US" sz="2400"/>
              <a:t>； </a:t>
            </a:r>
          </a:p>
          <a:p>
            <a:r>
              <a:rPr lang="zh-CN" altLang="en-US" sz="2400"/>
              <a:t>       </a:t>
            </a:r>
            <a:r>
              <a:rPr lang="en-US" altLang="zh-CN" sz="2400">
                <a:latin typeface="宋体" pitchFamily="2" charset="-122"/>
              </a:rPr>
              <a:t>……</a:t>
            </a:r>
            <a:endParaRPr lang="en-US" altLang="zh-CN" sz="2400"/>
          </a:p>
          <a:p>
            <a:r>
              <a:rPr lang="en-US" altLang="zh-CN" sz="2400"/>
              <a:t>  } </a:t>
            </a:r>
            <a:r>
              <a:rPr lang="en-US" altLang="zh-CN" sz="2400" b="1"/>
              <a:t>;                       </a:t>
            </a:r>
            <a:endParaRPr lang="en-US" altLang="zh-CN" sz="2400"/>
          </a:p>
        </p:txBody>
      </p:sp>
      <p:sp>
        <p:nvSpPr>
          <p:cNvPr id="59396" name="Text Box 4"/>
          <p:cNvSpPr txBox="1">
            <a:spLocks noChangeArrowheads="1"/>
          </p:cNvSpPr>
          <p:nvPr/>
        </p:nvSpPr>
        <p:spPr bwMode="auto">
          <a:xfrm>
            <a:off x="395288" y="1458913"/>
            <a:ext cx="2546350" cy="457200"/>
          </a:xfrm>
          <a:prstGeom prst="rect">
            <a:avLst/>
          </a:prstGeom>
          <a:noFill/>
          <a:ln w="9525">
            <a:noFill/>
            <a:miter lim="800000"/>
            <a:headEnd/>
            <a:tailEnd/>
          </a:ln>
        </p:spPr>
        <p:txBody>
          <a:bodyPr wrap="none">
            <a:spAutoFit/>
          </a:bodyPr>
          <a:lstStyle/>
          <a:p>
            <a:r>
              <a:rPr lang="zh-CN" altLang="en-US" sz="2400">
                <a:solidFill>
                  <a:srgbClr val="99FF33"/>
                </a:solidFill>
                <a:latin typeface="华文细黑" pitchFamily="2" charset="-122"/>
                <a:ea typeface="华文细黑" pitchFamily="2" charset="-122"/>
              </a:rPr>
              <a:t>关键字   用户指定</a:t>
            </a:r>
          </a:p>
        </p:txBody>
      </p:sp>
      <p:sp>
        <p:nvSpPr>
          <p:cNvPr id="59397" name="Text Box 5"/>
          <p:cNvSpPr txBox="1">
            <a:spLocks noChangeArrowheads="1"/>
          </p:cNvSpPr>
          <p:nvPr/>
        </p:nvSpPr>
        <p:spPr bwMode="auto">
          <a:xfrm>
            <a:off x="3203575" y="2060575"/>
            <a:ext cx="5588000" cy="457200"/>
          </a:xfrm>
          <a:prstGeom prst="rect">
            <a:avLst/>
          </a:prstGeom>
          <a:noFill/>
          <a:ln w="9525">
            <a:noFill/>
            <a:miter lim="800000"/>
            <a:headEnd/>
            <a:tailEnd/>
          </a:ln>
        </p:spPr>
        <p:txBody>
          <a:bodyPr wrap="none">
            <a:spAutoFit/>
          </a:bodyPr>
          <a:lstStyle/>
          <a:p>
            <a:r>
              <a:rPr lang="en-US" altLang="zh-CN" sz="2400">
                <a:solidFill>
                  <a:srgbClr val="FFFF66"/>
                </a:solidFill>
                <a:ea typeface="华文细黑" pitchFamily="2" charset="-122"/>
              </a:rPr>
              <a:t>/*</a:t>
            </a:r>
            <a:r>
              <a:rPr lang="en-US" altLang="zh-CN" sz="2400">
                <a:solidFill>
                  <a:srgbClr val="00FFFF"/>
                </a:solidFill>
                <a:ea typeface="华文细黑" pitchFamily="2" charset="-122"/>
              </a:rPr>
              <a:t>union </a:t>
            </a:r>
            <a:r>
              <a:rPr lang="zh-CN" altLang="en-US" sz="2400">
                <a:solidFill>
                  <a:srgbClr val="00FFFF"/>
                </a:solidFill>
                <a:ea typeface="华文细黑" pitchFamily="2" charset="-122"/>
              </a:rPr>
              <a:t>共用体名</a:t>
            </a:r>
            <a:r>
              <a:rPr lang="zh-CN" altLang="en-US" sz="2400">
                <a:solidFill>
                  <a:srgbClr val="FFFF66"/>
                </a:solidFill>
                <a:ea typeface="华文细黑" pitchFamily="2" charset="-122"/>
              </a:rPr>
              <a:t>合称“共用类型标识符”*</a:t>
            </a:r>
            <a:r>
              <a:rPr lang="en-US" altLang="zh-CN" sz="2400">
                <a:solidFill>
                  <a:srgbClr val="FFFF66"/>
                </a:solidFill>
                <a:ea typeface="华文细黑" pitchFamily="2" charset="-122"/>
              </a:rPr>
              <a:t>/</a:t>
            </a:r>
          </a:p>
        </p:txBody>
      </p:sp>
      <p:sp>
        <p:nvSpPr>
          <p:cNvPr id="59398" name="Text Box 6"/>
          <p:cNvSpPr txBox="1">
            <a:spLocks noChangeArrowheads="1"/>
          </p:cNvSpPr>
          <p:nvPr/>
        </p:nvSpPr>
        <p:spPr bwMode="auto">
          <a:xfrm>
            <a:off x="4356100" y="3141663"/>
            <a:ext cx="1809750" cy="457200"/>
          </a:xfrm>
          <a:prstGeom prst="rect">
            <a:avLst/>
          </a:prstGeom>
          <a:noFill/>
          <a:ln w="9525">
            <a:noFill/>
            <a:miter lim="800000"/>
            <a:headEnd/>
            <a:tailEnd/>
          </a:ln>
        </p:spPr>
        <p:txBody>
          <a:bodyPr wrap="none">
            <a:spAutoFit/>
          </a:bodyPr>
          <a:lstStyle/>
          <a:p>
            <a:r>
              <a:rPr lang="en-US" altLang="zh-CN" sz="2400">
                <a:solidFill>
                  <a:srgbClr val="FFFF66"/>
                </a:solidFill>
                <a:ea typeface="华文细黑" pitchFamily="2" charset="-122"/>
              </a:rPr>
              <a:t>/*</a:t>
            </a:r>
            <a:r>
              <a:rPr lang="zh-CN" altLang="en-US" sz="2400">
                <a:solidFill>
                  <a:srgbClr val="FFFF66"/>
                </a:solidFill>
                <a:ea typeface="华文细黑" pitchFamily="2" charset="-122"/>
              </a:rPr>
              <a:t>成员表列*</a:t>
            </a:r>
            <a:r>
              <a:rPr lang="en-US" altLang="zh-CN" sz="2400">
                <a:solidFill>
                  <a:srgbClr val="FFFF66"/>
                </a:solidFill>
                <a:ea typeface="华文细黑" pitchFamily="2" charset="-122"/>
              </a:rPr>
              <a:t>/</a:t>
            </a:r>
          </a:p>
        </p:txBody>
      </p:sp>
      <p:sp>
        <p:nvSpPr>
          <p:cNvPr id="59399" name="Text Box 7"/>
          <p:cNvSpPr txBox="1">
            <a:spLocks noChangeArrowheads="1"/>
          </p:cNvSpPr>
          <p:nvPr/>
        </p:nvSpPr>
        <p:spPr bwMode="auto">
          <a:xfrm>
            <a:off x="1331913" y="3933825"/>
            <a:ext cx="3149600" cy="457200"/>
          </a:xfrm>
          <a:prstGeom prst="rect">
            <a:avLst/>
          </a:prstGeom>
          <a:noFill/>
          <a:ln w="9525">
            <a:noFill/>
            <a:miter lim="800000"/>
            <a:headEnd/>
            <a:tailEnd/>
          </a:ln>
        </p:spPr>
        <p:txBody>
          <a:bodyPr wrap="none">
            <a:spAutoFit/>
          </a:bodyPr>
          <a:lstStyle/>
          <a:p>
            <a:r>
              <a:rPr lang="en-US" altLang="zh-CN" sz="2400">
                <a:solidFill>
                  <a:srgbClr val="FFFF66"/>
                </a:solidFill>
                <a:latin typeface="华文细黑" pitchFamily="2" charset="-122"/>
                <a:ea typeface="华文细黑" pitchFamily="2" charset="-122"/>
              </a:rPr>
              <a:t>/*</a:t>
            </a:r>
            <a:r>
              <a:rPr lang="zh-CN" altLang="en-US" sz="2400">
                <a:solidFill>
                  <a:srgbClr val="FFFF66"/>
                </a:solidFill>
                <a:latin typeface="华文细黑" pitchFamily="2" charset="-122"/>
                <a:ea typeface="华文细黑" pitchFamily="2" charset="-122"/>
              </a:rPr>
              <a:t>此处分号不能省略*</a:t>
            </a:r>
            <a:r>
              <a:rPr lang="en-US" altLang="zh-CN" sz="2400">
                <a:solidFill>
                  <a:srgbClr val="FFFF66"/>
                </a:solidFill>
                <a:latin typeface="华文细黑" pitchFamily="2" charset="-122"/>
                <a:ea typeface="华文细黑" pitchFamily="2" charset="-122"/>
              </a:rPr>
              <a:t>/</a:t>
            </a:r>
          </a:p>
        </p:txBody>
      </p:sp>
      <p:sp>
        <p:nvSpPr>
          <p:cNvPr id="59400" name="Text Box 8"/>
          <p:cNvSpPr txBox="1">
            <a:spLocks noChangeArrowheads="1"/>
          </p:cNvSpPr>
          <p:nvPr/>
        </p:nvSpPr>
        <p:spPr bwMode="auto">
          <a:xfrm>
            <a:off x="5487988" y="3789363"/>
            <a:ext cx="2900362" cy="2235200"/>
          </a:xfrm>
          <a:prstGeom prst="rect">
            <a:avLst/>
          </a:prstGeom>
          <a:solidFill>
            <a:srgbClr val="993366"/>
          </a:solidFill>
          <a:ln w="9525">
            <a:solidFill>
              <a:srgbClr val="FFCC00"/>
            </a:solidFill>
            <a:miter lim="800000"/>
            <a:headEnd/>
            <a:tailEnd/>
          </a:ln>
        </p:spPr>
        <p:txBody>
          <a:bodyPr>
            <a:spAutoFit/>
          </a:bodyPr>
          <a:lstStyle/>
          <a:p>
            <a:r>
              <a:rPr lang="zh-CN" altLang="en-US" sz="2000">
                <a:latin typeface="华文细黑" pitchFamily="2" charset="-122"/>
                <a:ea typeface="华文细黑" pitchFamily="2" charset="-122"/>
              </a:rPr>
              <a:t>示例</a:t>
            </a:r>
          </a:p>
          <a:p>
            <a:r>
              <a:rPr lang="en-US" altLang="zh-CN" sz="2000">
                <a:latin typeface="华文细黑" pitchFamily="2" charset="-122"/>
                <a:ea typeface="华文细黑" pitchFamily="2" charset="-122"/>
              </a:rPr>
              <a:t>union data           </a:t>
            </a:r>
          </a:p>
          <a:p>
            <a:r>
              <a:rPr lang="en-US" altLang="zh-CN" sz="2000">
                <a:latin typeface="华文细黑" pitchFamily="2" charset="-122"/>
                <a:ea typeface="华文细黑" pitchFamily="2" charset="-122"/>
              </a:rPr>
              <a:t> { </a:t>
            </a:r>
          </a:p>
          <a:p>
            <a:r>
              <a:rPr lang="en-US" altLang="zh-CN" sz="2000">
                <a:latin typeface="华文细黑" pitchFamily="2" charset="-122"/>
                <a:ea typeface="华文细黑" pitchFamily="2" charset="-122"/>
              </a:rPr>
              <a:t>       int i;</a:t>
            </a:r>
          </a:p>
          <a:p>
            <a:r>
              <a:rPr lang="en-US" altLang="zh-CN" sz="2000">
                <a:latin typeface="华文细黑" pitchFamily="2" charset="-122"/>
                <a:ea typeface="华文细黑" pitchFamily="2" charset="-122"/>
              </a:rPr>
              <a:t>       char ch;</a:t>
            </a:r>
          </a:p>
          <a:p>
            <a:r>
              <a:rPr lang="en-US" altLang="zh-CN" sz="2000">
                <a:latin typeface="华文细黑" pitchFamily="2" charset="-122"/>
                <a:ea typeface="华文细黑" pitchFamily="2" charset="-122"/>
              </a:rPr>
              <a:t>       float p;</a:t>
            </a:r>
          </a:p>
          <a:p>
            <a:r>
              <a:rPr lang="en-US" altLang="zh-CN" sz="2000">
                <a:latin typeface="华文细黑" pitchFamily="2" charset="-122"/>
                <a:ea typeface="华文细黑"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0-#ppt_w/2"/>
                                          </p:val>
                                        </p:tav>
                                        <p:tav tm="100000">
                                          <p:val>
                                            <p:strVal val="#ppt_x"/>
                                          </p:val>
                                        </p:tav>
                                      </p:tavLst>
                                    </p:anim>
                                    <p:anim calcmode="lin" valueType="num">
                                      <p:cBhvr additive="base">
                                        <p:cTn id="8"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 fill="hold"/>
                                        <p:tgtEl>
                                          <p:spTgt spid="59397"/>
                                        </p:tgtEl>
                                        <p:attrNameLst>
                                          <p:attrName>ppt_x</p:attrName>
                                        </p:attrNameLst>
                                      </p:cBhvr>
                                      <p:tavLst>
                                        <p:tav tm="0">
                                          <p:val>
                                            <p:strVal val="1+#ppt_w/2"/>
                                          </p:val>
                                        </p:tav>
                                        <p:tav tm="100000">
                                          <p:val>
                                            <p:strVal val="#ppt_x"/>
                                          </p:val>
                                        </p:tav>
                                      </p:tavLst>
                                    </p:anim>
                                    <p:anim calcmode="lin" valueType="num">
                                      <p:cBhvr additive="base">
                                        <p:cTn id="14"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additive="base">
                                        <p:cTn id="19" dur="500" fill="hold"/>
                                        <p:tgtEl>
                                          <p:spTgt spid="59398"/>
                                        </p:tgtEl>
                                        <p:attrNameLst>
                                          <p:attrName>ppt_x</p:attrName>
                                        </p:attrNameLst>
                                      </p:cBhvr>
                                      <p:tavLst>
                                        <p:tav tm="0">
                                          <p:val>
                                            <p:strVal val="1+#ppt_w/2"/>
                                          </p:val>
                                        </p:tav>
                                        <p:tav tm="100000">
                                          <p:val>
                                            <p:strVal val="#ppt_x"/>
                                          </p:val>
                                        </p:tav>
                                      </p:tavLst>
                                    </p:anim>
                                    <p:anim calcmode="lin" valueType="num">
                                      <p:cBhvr additive="base">
                                        <p:cTn id="20" dur="500" fill="hold"/>
                                        <p:tgtEl>
                                          <p:spTgt spid="5939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399"/>
                                        </p:tgtEl>
                                        <p:attrNameLst>
                                          <p:attrName>style.visibility</p:attrName>
                                        </p:attrNameLst>
                                      </p:cBhvr>
                                      <p:to>
                                        <p:strVal val="visible"/>
                                      </p:to>
                                    </p:set>
                                    <p:anim calcmode="lin" valueType="num">
                                      <p:cBhvr additive="base">
                                        <p:cTn id="25" dur="500" fill="hold"/>
                                        <p:tgtEl>
                                          <p:spTgt spid="59399"/>
                                        </p:tgtEl>
                                        <p:attrNameLst>
                                          <p:attrName>ppt_x</p:attrName>
                                        </p:attrNameLst>
                                      </p:cBhvr>
                                      <p:tavLst>
                                        <p:tav tm="0">
                                          <p:val>
                                            <p:strVal val="1+#ppt_w/2"/>
                                          </p:val>
                                        </p:tav>
                                        <p:tav tm="100000">
                                          <p:val>
                                            <p:strVal val="#ppt_x"/>
                                          </p:val>
                                        </p:tav>
                                      </p:tavLst>
                                    </p:anim>
                                    <p:anim calcmode="lin" valueType="num">
                                      <p:cBhvr additive="base">
                                        <p:cTn id="26" dur="500" fill="hold"/>
                                        <p:tgtEl>
                                          <p:spTgt spid="5939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9400"/>
                                        </p:tgtEl>
                                        <p:attrNameLst>
                                          <p:attrName>style.visibility</p:attrName>
                                        </p:attrNameLst>
                                      </p:cBhvr>
                                      <p:to>
                                        <p:strVal val="visible"/>
                                      </p:to>
                                    </p:set>
                                    <p:anim calcmode="lin" valueType="num">
                                      <p:cBhvr additive="base">
                                        <p:cTn id="31" dur="500" fill="hold"/>
                                        <p:tgtEl>
                                          <p:spTgt spid="59400"/>
                                        </p:tgtEl>
                                        <p:attrNameLst>
                                          <p:attrName>ppt_x</p:attrName>
                                        </p:attrNameLst>
                                      </p:cBhvr>
                                      <p:tavLst>
                                        <p:tav tm="0">
                                          <p:val>
                                            <p:strVal val="1+#ppt_w/2"/>
                                          </p:val>
                                        </p:tav>
                                        <p:tav tm="100000">
                                          <p:val>
                                            <p:strVal val="#ppt_x"/>
                                          </p:val>
                                        </p:tav>
                                      </p:tavLst>
                                    </p:anim>
                                    <p:anim calcmode="lin" valueType="num">
                                      <p:cBhvr additive="base">
                                        <p:cTn id="32" dur="500" fill="hold"/>
                                        <p:tgtEl>
                                          <p:spTgt spid="594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7" grpId="0"/>
      <p:bldP spid="59398" grpId="0"/>
      <p:bldP spid="59399" grpId="0"/>
      <p:bldP spid="59400" grpId="0" animBg="1"/>
    </p:bld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ltLang="zh-CN" sz="3600" smtClean="0">
                <a:solidFill>
                  <a:srgbClr val="FFCC00"/>
                </a:solidFill>
                <a:latin typeface="华文细黑" pitchFamily="2" charset="-122"/>
                <a:ea typeface="华文细黑" pitchFamily="2" charset="-122"/>
              </a:rPr>
              <a:t>3</a:t>
            </a:r>
            <a:r>
              <a:rPr lang="zh-CN" altLang="en-US" sz="3600" smtClean="0">
                <a:solidFill>
                  <a:srgbClr val="FFCC00"/>
                </a:solidFill>
                <a:latin typeface="华文细黑" pitchFamily="2" charset="-122"/>
                <a:ea typeface="华文细黑" pitchFamily="2" charset="-122"/>
              </a:rPr>
              <a:t>、共用体变量的声明</a:t>
            </a:r>
          </a:p>
        </p:txBody>
      </p:sp>
      <p:sp>
        <p:nvSpPr>
          <p:cNvPr id="49155" name="Text Box 4"/>
          <p:cNvSpPr txBox="1">
            <a:spLocks noChangeArrowheads="1"/>
          </p:cNvSpPr>
          <p:nvPr/>
        </p:nvSpPr>
        <p:spPr bwMode="auto">
          <a:xfrm>
            <a:off x="881063" y="1216025"/>
            <a:ext cx="7075487" cy="4838700"/>
          </a:xfrm>
          <a:prstGeom prst="rect">
            <a:avLst/>
          </a:prstGeom>
          <a:noFill/>
          <a:ln w="9525">
            <a:noFill/>
            <a:miter lim="800000"/>
            <a:headEnd/>
            <a:tailEnd/>
          </a:ln>
        </p:spPr>
        <p:txBody>
          <a:bodyPr wrap="none">
            <a:spAutoFit/>
          </a:bodyPr>
          <a:lstStyle/>
          <a:p>
            <a:r>
              <a:rPr lang="en-US" altLang="zh-CN" sz="2400">
                <a:ea typeface="华文细黑" pitchFamily="2" charset="-122"/>
              </a:rPr>
              <a:t>① </a:t>
            </a:r>
            <a:r>
              <a:rPr lang="zh-CN" altLang="en-US" sz="2400">
                <a:ea typeface="华文细黑" pitchFamily="2" charset="-122"/>
              </a:rPr>
              <a:t>用</a:t>
            </a:r>
            <a:r>
              <a:rPr lang="en-US" altLang="zh-CN" sz="2400">
                <a:ea typeface="华文细黑" pitchFamily="2" charset="-122"/>
              </a:rPr>
              <a:t>union </a:t>
            </a:r>
            <a:r>
              <a:rPr lang="zh-CN" altLang="en-US" sz="2400">
                <a:ea typeface="华文细黑" pitchFamily="2" charset="-122"/>
              </a:rPr>
              <a:t>共用体名 复合词声明</a:t>
            </a:r>
          </a:p>
          <a:p>
            <a:r>
              <a:rPr lang="zh-CN" altLang="en-US" sz="2400">
                <a:ea typeface="华文细黑" pitchFamily="2" charset="-122"/>
              </a:rPr>
              <a:t>   </a:t>
            </a:r>
            <a:r>
              <a:rPr lang="en-US" altLang="zh-CN" sz="2400">
                <a:ea typeface="华文细黑" pitchFamily="2" charset="-122"/>
              </a:rPr>
              <a:t>union </a:t>
            </a:r>
            <a:r>
              <a:rPr lang="zh-CN" altLang="en-US" sz="2400">
                <a:ea typeface="华文细黑" pitchFamily="2" charset="-122"/>
              </a:rPr>
              <a:t>共用体名</a:t>
            </a:r>
          </a:p>
          <a:p>
            <a:r>
              <a:rPr lang="zh-CN" altLang="en-US" sz="2400">
                <a:ea typeface="华文细黑" pitchFamily="2" charset="-122"/>
              </a:rPr>
              <a:t>   </a:t>
            </a:r>
            <a:r>
              <a:rPr lang="en-US" altLang="zh-CN" sz="2400">
                <a:ea typeface="华文细黑" pitchFamily="2" charset="-122"/>
              </a:rPr>
              <a:t>{  …</a:t>
            </a:r>
          </a:p>
          <a:p>
            <a:r>
              <a:rPr lang="en-US" altLang="zh-CN" sz="2400">
                <a:ea typeface="华文细黑" pitchFamily="2" charset="-122"/>
              </a:rPr>
              <a:t>   }</a:t>
            </a:r>
            <a:r>
              <a:rPr lang="zh-CN" altLang="en-US" sz="2400">
                <a:ea typeface="华文细黑" pitchFamily="2" charset="-122"/>
              </a:rPr>
              <a:t>；</a:t>
            </a:r>
          </a:p>
          <a:p>
            <a:r>
              <a:rPr lang="zh-CN" altLang="en-US" sz="2400">
                <a:ea typeface="华文细黑" pitchFamily="2" charset="-122"/>
              </a:rPr>
              <a:t>    </a:t>
            </a:r>
            <a:r>
              <a:rPr lang="en-US" altLang="zh-CN" sz="2400">
                <a:ea typeface="华文细黑" pitchFamily="2" charset="-122"/>
              </a:rPr>
              <a:t>union </a:t>
            </a:r>
            <a:r>
              <a:rPr lang="zh-CN" altLang="en-US" sz="2400">
                <a:ea typeface="华文细黑" pitchFamily="2" charset="-122"/>
              </a:rPr>
              <a:t>共用体名  变量名</a:t>
            </a:r>
            <a:r>
              <a:rPr lang="en-US" altLang="zh-CN" sz="2400">
                <a:ea typeface="华文细黑" pitchFamily="2" charset="-122"/>
              </a:rPr>
              <a:t>1</a:t>
            </a:r>
            <a:r>
              <a:rPr lang="zh-CN" altLang="en-US" sz="2400">
                <a:ea typeface="华文细黑" pitchFamily="2" charset="-122"/>
              </a:rPr>
              <a:t>，变量名</a:t>
            </a:r>
            <a:r>
              <a:rPr lang="en-US" altLang="zh-CN" sz="2400">
                <a:ea typeface="华文细黑" pitchFamily="2" charset="-122"/>
              </a:rPr>
              <a:t>2</a:t>
            </a:r>
            <a:r>
              <a:rPr lang="zh-CN" altLang="en-US" sz="2400">
                <a:ea typeface="华文细黑" pitchFamily="2" charset="-122"/>
              </a:rPr>
              <a:t>，</a:t>
            </a:r>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n;</a:t>
            </a:r>
          </a:p>
          <a:p>
            <a:r>
              <a:rPr lang="en-US" altLang="zh-CN" sz="2400">
                <a:ea typeface="华文细黑" pitchFamily="2" charset="-122"/>
              </a:rPr>
              <a:t>② </a:t>
            </a:r>
            <a:r>
              <a:rPr lang="zh-CN" altLang="en-US" sz="2400">
                <a:ea typeface="华文细黑" pitchFamily="2" charset="-122"/>
              </a:rPr>
              <a:t>在定义共用体类型的同时声明</a:t>
            </a:r>
          </a:p>
          <a:p>
            <a:r>
              <a:rPr lang="zh-CN" altLang="en-US" sz="2400">
                <a:ea typeface="华文细黑" pitchFamily="2" charset="-122"/>
              </a:rPr>
              <a:t>   </a:t>
            </a:r>
            <a:r>
              <a:rPr lang="en-US" altLang="zh-CN" sz="2400">
                <a:ea typeface="华文细黑" pitchFamily="2" charset="-122"/>
              </a:rPr>
              <a:t>union </a:t>
            </a:r>
            <a:r>
              <a:rPr lang="zh-CN" altLang="en-US" sz="2400">
                <a:ea typeface="华文细黑" pitchFamily="2" charset="-122"/>
              </a:rPr>
              <a:t>共用体名</a:t>
            </a:r>
          </a:p>
          <a:p>
            <a:r>
              <a:rPr lang="zh-CN" altLang="en-US" sz="2400">
                <a:ea typeface="华文细黑" pitchFamily="2" charset="-122"/>
              </a:rPr>
              <a:t>   </a:t>
            </a:r>
            <a:r>
              <a:rPr lang="en-US" altLang="zh-CN" sz="2400">
                <a:ea typeface="华文细黑" pitchFamily="2" charset="-122"/>
              </a:rPr>
              <a:t>{…</a:t>
            </a:r>
          </a:p>
          <a:p>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1</a:t>
            </a:r>
            <a:r>
              <a:rPr lang="zh-CN" altLang="en-US" sz="2400">
                <a:ea typeface="华文细黑" pitchFamily="2" charset="-122"/>
              </a:rPr>
              <a:t>，变量名</a:t>
            </a:r>
            <a:r>
              <a:rPr lang="en-US" altLang="zh-CN" sz="2400">
                <a:ea typeface="华文细黑" pitchFamily="2" charset="-122"/>
              </a:rPr>
              <a:t>2</a:t>
            </a:r>
            <a:r>
              <a:rPr lang="zh-CN" altLang="en-US" sz="2400">
                <a:ea typeface="华文细黑" pitchFamily="2" charset="-122"/>
              </a:rPr>
              <a:t>，</a:t>
            </a:r>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n;</a:t>
            </a:r>
          </a:p>
          <a:p>
            <a:r>
              <a:rPr lang="en-US" altLang="zh-CN" sz="2400">
                <a:ea typeface="华文细黑" pitchFamily="2" charset="-122"/>
              </a:rPr>
              <a:t>③ </a:t>
            </a:r>
            <a:r>
              <a:rPr lang="zh-CN" altLang="en-US" sz="2400">
                <a:ea typeface="华文细黑" pitchFamily="2" charset="-122"/>
              </a:rPr>
              <a:t>直接声明共用体类型变量  </a:t>
            </a:r>
          </a:p>
          <a:p>
            <a:r>
              <a:rPr lang="zh-CN" altLang="en-US" sz="2400">
                <a:ea typeface="华文细黑" pitchFamily="2" charset="-122"/>
              </a:rPr>
              <a:t>   </a:t>
            </a:r>
            <a:r>
              <a:rPr lang="en-US" altLang="zh-CN" sz="2400">
                <a:ea typeface="华文细黑" pitchFamily="2" charset="-122"/>
              </a:rPr>
              <a:t>union </a:t>
            </a:r>
          </a:p>
          <a:p>
            <a:r>
              <a:rPr lang="en-US" altLang="zh-CN" sz="2400">
                <a:ea typeface="华文细黑" pitchFamily="2" charset="-122"/>
              </a:rPr>
              <a:t>   {…</a:t>
            </a:r>
          </a:p>
          <a:p>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1</a:t>
            </a:r>
            <a:r>
              <a:rPr lang="zh-CN" altLang="en-US" sz="2400">
                <a:ea typeface="华文细黑" pitchFamily="2" charset="-122"/>
              </a:rPr>
              <a:t>，变量名</a:t>
            </a:r>
            <a:r>
              <a:rPr lang="en-US" altLang="zh-CN" sz="2400">
                <a:ea typeface="华文细黑" pitchFamily="2" charset="-122"/>
              </a:rPr>
              <a:t>2</a:t>
            </a:r>
            <a:r>
              <a:rPr lang="zh-CN" altLang="en-US" sz="2400">
                <a:ea typeface="华文细黑" pitchFamily="2" charset="-122"/>
              </a:rPr>
              <a:t>，</a:t>
            </a:r>
            <a:r>
              <a:rPr lang="en-US" altLang="zh-CN" sz="2400">
                <a:ea typeface="华文细黑" pitchFamily="2" charset="-122"/>
              </a:rPr>
              <a:t>… </a:t>
            </a:r>
            <a:r>
              <a:rPr lang="zh-CN" altLang="en-US" sz="2400">
                <a:ea typeface="华文细黑" pitchFamily="2" charset="-122"/>
              </a:rPr>
              <a:t>变量名</a:t>
            </a:r>
            <a:r>
              <a:rPr lang="en-US" altLang="zh-CN" sz="2400">
                <a:ea typeface="华文细黑" pitchFamily="2" charset="-122"/>
              </a:rPr>
              <a:t>n;</a:t>
            </a:r>
          </a:p>
        </p:txBody>
      </p:sp>
    </p:spTree>
  </p:cSld>
  <p:clrMapOvr>
    <a:masterClrMapping/>
  </p:clrMapOvr>
  <p:transition>
    <p:blinds dir="vert"/>
  </p:transition>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sz="3600" smtClean="0">
                <a:solidFill>
                  <a:srgbClr val="99FF33"/>
                </a:solidFill>
                <a:ea typeface="华文细黑" pitchFamily="2" charset="-122"/>
              </a:rPr>
              <a:t>共用体变量的引用</a:t>
            </a:r>
          </a:p>
        </p:txBody>
      </p:sp>
      <p:sp>
        <p:nvSpPr>
          <p:cNvPr id="60419" name="Rectangle 3"/>
          <p:cNvSpPr>
            <a:spLocks noGrp="1" noChangeArrowheads="1"/>
          </p:cNvSpPr>
          <p:nvPr>
            <p:ph type="body" idx="1"/>
          </p:nvPr>
        </p:nvSpPr>
        <p:spPr>
          <a:xfrm>
            <a:off x="242888" y="1500188"/>
            <a:ext cx="8686800" cy="4686300"/>
          </a:xfrm>
        </p:spPr>
        <p:txBody>
          <a:bodyPr/>
          <a:lstStyle/>
          <a:p>
            <a:pPr marL="457200" indent="-457200" eaLnBrk="1" hangingPunct="1">
              <a:defRPr/>
            </a:pPr>
            <a:r>
              <a:rPr lang="zh-CN" altLang="en-US" sz="2800" dirty="0" smtClean="0">
                <a:ea typeface="华文细黑" pitchFamily="2" charset="-122"/>
              </a:rPr>
              <a:t>共用体变量的引用与结构体相似</a:t>
            </a:r>
          </a:p>
          <a:p>
            <a:pPr marL="457200" indent="-457200" eaLnBrk="1" hangingPunct="1">
              <a:buClr>
                <a:srgbClr val="FFCC00"/>
              </a:buClr>
              <a:buSzPct val="110000"/>
              <a:buFont typeface="Arial" charset="0"/>
              <a:buChar char="♫"/>
              <a:defRPr/>
            </a:pPr>
            <a:r>
              <a:rPr lang="zh-CN" altLang="en-US" sz="2800" dirty="0" smtClean="0">
                <a:ea typeface="华文细黑" pitchFamily="2" charset="-122"/>
              </a:rPr>
              <a:t>只能引用其成员变量，不能引用共用体变量本身</a:t>
            </a:r>
          </a:p>
          <a:p>
            <a:pPr marL="457200" indent="-457200" eaLnBrk="1" hangingPunct="1">
              <a:buClr>
                <a:srgbClr val="FFCC00"/>
              </a:buClr>
              <a:buSzPct val="110000"/>
              <a:buFont typeface="Arial" charset="0"/>
              <a:buNone/>
              <a:defRPr/>
            </a:pPr>
            <a:r>
              <a:rPr lang="zh-CN" altLang="en-US" sz="2800" dirty="0" smtClean="0">
                <a:ea typeface="华文细黑" pitchFamily="2" charset="-122"/>
              </a:rPr>
              <a:t>          正确：</a:t>
            </a:r>
            <a:r>
              <a:rPr lang="en-US" altLang="zh-CN" sz="2800" dirty="0" err="1" smtClean="0">
                <a:ea typeface="华文细黑" pitchFamily="2" charset="-122"/>
              </a:rPr>
              <a:t>printf</a:t>
            </a:r>
            <a:r>
              <a:rPr lang="en-US" altLang="zh-CN" sz="2800" dirty="0" smtClean="0">
                <a:ea typeface="华文细黑" pitchFamily="2" charset="-122"/>
              </a:rPr>
              <a:t>(“%</a:t>
            </a:r>
            <a:r>
              <a:rPr lang="en-US" altLang="zh-CN" sz="2800" dirty="0" err="1" smtClean="0">
                <a:ea typeface="华文细黑" pitchFamily="2" charset="-122"/>
              </a:rPr>
              <a:t>d”,data.i</a:t>
            </a:r>
            <a:r>
              <a:rPr lang="en-US" altLang="zh-CN" sz="2800" dirty="0" smtClean="0">
                <a:ea typeface="华文细黑" pitchFamily="2" charset="-122"/>
              </a:rPr>
              <a:t>);</a:t>
            </a:r>
          </a:p>
          <a:p>
            <a:pPr marL="457200" indent="-457200" eaLnBrk="1" hangingPunct="1">
              <a:buClr>
                <a:srgbClr val="FFCC00"/>
              </a:buClr>
              <a:buSzPct val="110000"/>
              <a:buFont typeface="Arial" charset="0"/>
              <a:buNone/>
              <a:defRPr/>
            </a:pPr>
            <a:r>
              <a:rPr lang="en-US" altLang="zh-CN" sz="2800" dirty="0" smtClean="0">
                <a:ea typeface="华文细黑" pitchFamily="2" charset="-122"/>
              </a:rPr>
              <a:t>          </a:t>
            </a:r>
            <a:r>
              <a:rPr lang="zh-CN" altLang="en-US" sz="2800" dirty="0" smtClean="0">
                <a:ea typeface="华文细黑" pitchFamily="2" charset="-122"/>
              </a:rPr>
              <a:t>错误：</a:t>
            </a:r>
            <a:r>
              <a:rPr lang="en-US" altLang="zh-CN" sz="2800" dirty="0" err="1" smtClean="0">
                <a:ea typeface="华文细黑" pitchFamily="2" charset="-122"/>
              </a:rPr>
              <a:t>printf</a:t>
            </a:r>
            <a:r>
              <a:rPr lang="en-US" altLang="zh-CN" sz="2800" dirty="0" smtClean="0">
                <a:ea typeface="华文细黑" pitchFamily="2" charset="-122"/>
              </a:rPr>
              <a:t>(“%</a:t>
            </a:r>
            <a:r>
              <a:rPr lang="en-US" altLang="zh-CN" sz="2800" dirty="0" err="1" smtClean="0">
                <a:ea typeface="华文细黑" pitchFamily="2" charset="-122"/>
              </a:rPr>
              <a:t>d”,data</a:t>
            </a:r>
            <a:r>
              <a:rPr lang="en-US" altLang="zh-CN" sz="2800" dirty="0" smtClean="0">
                <a:ea typeface="华文细黑" pitchFamily="2" charset="-122"/>
              </a:rPr>
              <a:t>);</a:t>
            </a:r>
          </a:p>
          <a:p>
            <a:pPr marL="457200" indent="-457200" eaLnBrk="1" hangingPunct="1">
              <a:buClr>
                <a:srgbClr val="FFCC00"/>
              </a:buClr>
              <a:buSzPct val="110000"/>
              <a:buFont typeface="Arial" charset="0"/>
              <a:buChar char="♫"/>
              <a:defRPr/>
            </a:pPr>
            <a:r>
              <a:rPr lang="zh-CN" altLang="en-US" sz="2800" dirty="0" smtClean="0">
                <a:ea typeface="华文细黑" pitchFamily="2" charset="-122"/>
              </a:rPr>
              <a:t>不能对共用体变量名赋值，不能初始化，不能作为 函数参数！   </a:t>
            </a:r>
            <a:r>
              <a:rPr lang="zh-CN" altLang="en-US" sz="2800" dirty="0" smtClean="0">
                <a:solidFill>
                  <a:srgbClr val="99FF33"/>
                </a:solidFill>
                <a:ea typeface="华文细黑" pitchFamily="2" charset="-122"/>
              </a:rPr>
              <a:t>见</a:t>
            </a:r>
            <a:r>
              <a:rPr lang="en-US" altLang="zh-CN" sz="2800" dirty="0" smtClean="0">
                <a:solidFill>
                  <a:srgbClr val="99FF33"/>
                </a:solidFill>
                <a:ea typeface="华文细黑" pitchFamily="2" charset="-122"/>
              </a:rPr>
              <a:t>P289</a:t>
            </a:r>
            <a:r>
              <a:rPr lang="zh-CN" altLang="en-US" sz="2800" dirty="0" smtClean="0">
                <a:solidFill>
                  <a:srgbClr val="99FF33"/>
                </a:solidFill>
                <a:ea typeface="华文细黑" pitchFamily="2" charset="-122"/>
              </a:rPr>
              <a:t>示例</a:t>
            </a:r>
          </a:p>
          <a:p>
            <a:pPr marL="457200" indent="-457200" eaLnBrk="1" hangingPunct="1">
              <a:buClr>
                <a:srgbClr val="FFCC00"/>
              </a:buClr>
              <a:buSzPct val="110000"/>
              <a:buFont typeface="Arial" charset="0"/>
              <a:buChar char="♫"/>
              <a:defRPr/>
            </a:pPr>
            <a:r>
              <a:rPr lang="zh-CN" altLang="en-US" sz="2800" dirty="0" smtClean="0">
                <a:ea typeface="华文细黑" pitchFamily="2" charset="-122"/>
              </a:rPr>
              <a:t>允许两个同类型共用体之间相互赋值。</a:t>
            </a:r>
          </a:p>
          <a:p>
            <a:pPr marL="457200" indent="-457200" eaLnBrk="1" hangingPunct="1">
              <a:buClr>
                <a:srgbClr val="FFCC00"/>
              </a:buClr>
              <a:buSzPct val="110000"/>
              <a:buFont typeface="Arial" charset="0"/>
              <a:buChar char="♫"/>
              <a:defRPr/>
            </a:pPr>
            <a:r>
              <a:rPr lang="zh-CN" altLang="en-US" sz="2800" dirty="0" smtClean="0">
                <a:ea typeface="华文细黑" pitchFamily="2" charset="-122"/>
              </a:rPr>
              <a:t>可通过指针引用。</a:t>
            </a:r>
          </a:p>
        </p:txBody>
      </p:sp>
    </p:spTree>
  </p:cSld>
  <p:clrMapOvr>
    <a:masterClrMapping/>
  </p:clrMapOvr>
  <p:transition>
    <p:blinds dir="vert"/>
  </p:transition>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zh-CN" altLang="en-US" smtClean="0">
                <a:ea typeface="华文细黑" pitchFamily="2" charset="-122"/>
              </a:rPr>
              <a:t>示例</a:t>
            </a:r>
          </a:p>
        </p:txBody>
      </p:sp>
      <p:sp>
        <p:nvSpPr>
          <p:cNvPr id="61443" name="Rectangle 3"/>
          <p:cNvSpPr>
            <a:spLocks noGrp="1" noChangeArrowheads="1"/>
          </p:cNvSpPr>
          <p:nvPr>
            <p:ph type="body" idx="1"/>
          </p:nvPr>
        </p:nvSpPr>
        <p:spPr>
          <a:xfrm>
            <a:off x="457200" y="1412875"/>
            <a:ext cx="8229600" cy="4895850"/>
          </a:xfrm>
          <a:solidFill>
            <a:srgbClr val="990000"/>
          </a:solidFill>
          <a:ln>
            <a:solidFill>
              <a:srgbClr val="FFCC00"/>
            </a:solidFill>
          </a:ln>
        </p:spPr>
        <p:txBody>
          <a:bodyPr/>
          <a:lstStyle/>
          <a:p>
            <a:pPr eaLnBrk="1" hangingPunct="1">
              <a:lnSpc>
                <a:spcPct val="80000"/>
              </a:lnSpc>
              <a:buFont typeface="Wingdings" pitchFamily="2" charset="2"/>
              <a:buNone/>
              <a:defRPr/>
            </a:pPr>
            <a:r>
              <a:rPr lang="en-US" altLang="zh-CN" sz="2400" smtClean="0"/>
              <a:t>main()</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union u_type   { </a:t>
            </a:r>
          </a:p>
          <a:p>
            <a:pPr eaLnBrk="1" hangingPunct="1">
              <a:lnSpc>
                <a:spcPct val="80000"/>
              </a:lnSpc>
              <a:buFont typeface="Wingdings" pitchFamily="2" charset="2"/>
              <a:buNone/>
              <a:defRPr/>
            </a:pPr>
            <a:r>
              <a:rPr lang="en-US" altLang="zh-CN" sz="2400" smtClean="0"/>
              <a:t>          int i;</a:t>
            </a:r>
          </a:p>
          <a:p>
            <a:pPr eaLnBrk="1" hangingPunct="1">
              <a:lnSpc>
                <a:spcPct val="80000"/>
              </a:lnSpc>
              <a:buFont typeface="Wingdings" pitchFamily="2" charset="2"/>
              <a:buNone/>
              <a:defRPr/>
            </a:pPr>
            <a:r>
              <a:rPr lang="en-US" altLang="zh-CN" sz="2400" smtClean="0"/>
              <a:t>          char ch[6];</a:t>
            </a:r>
          </a:p>
          <a:p>
            <a:pPr eaLnBrk="1" hangingPunct="1">
              <a:lnSpc>
                <a:spcPct val="80000"/>
              </a:lnSpc>
              <a:buFont typeface="Wingdings" pitchFamily="2" charset="2"/>
              <a:buNone/>
              <a:defRPr/>
            </a:pPr>
            <a:r>
              <a:rPr lang="en-US" altLang="zh-CN" sz="2400" smtClean="0"/>
              <a:t>          long s;</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struct st_type {  </a:t>
            </a:r>
          </a:p>
          <a:p>
            <a:pPr eaLnBrk="1" hangingPunct="1">
              <a:lnSpc>
                <a:spcPct val="80000"/>
              </a:lnSpc>
              <a:buFont typeface="Wingdings" pitchFamily="2" charset="2"/>
              <a:buNone/>
              <a:defRPr/>
            </a:pPr>
            <a:r>
              <a:rPr lang="en-US" altLang="zh-CN" sz="2400" smtClean="0"/>
              <a:t>          union u_type u;</a:t>
            </a:r>
          </a:p>
          <a:p>
            <a:pPr eaLnBrk="1" hangingPunct="1">
              <a:lnSpc>
                <a:spcPct val="80000"/>
              </a:lnSpc>
              <a:buFont typeface="Wingdings" pitchFamily="2" charset="2"/>
              <a:buNone/>
              <a:defRPr/>
            </a:pPr>
            <a:r>
              <a:rPr lang="en-US" altLang="zh-CN" sz="2400" smtClean="0"/>
              <a:t>          float score[3];</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printf("%d\n",sizeof(struct st_type));</a:t>
            </a:r>
          </a:p>
          <a:p>
            <a:pPr eaLnBrk="1" hangingPunct="1">
              <a:lnSpc>
                <a:spcPct val="80000"/>
              </a:lnSpc>
              <a:buFont typeface="Wingdings" pitchFamily="2" charset="2"/>
              <a:buNone/>
              <a:defRPr/>
            </a:pPr>
            <a:r>
              <a:rPr lang="en-US" altLang="zh-CN" sz="2400" smtClean="0"/>
              <a:t>} </a:t>
            </a:r>
          </a:p>
        </p:txBody>
      </p:sp>
      <p:sp>
        <p:nvSpPr>
          <p:cNvPr id="61444" name="Text Box 4"/>
          <p:cNvSpPr txBox="1">
            <a:spLocks noChangeArrowheads="1"/>
          </p:cNvSpPr>
          <p:nvPr/>
        </p:nvSpPr>
        <p:spPr bwMode="auto">
          <a:xfrm>
            <a:off x="6208713" y="2655888"/>
            <a:ext cx="1444625" cy="466725"/>
          </a:xfrm>
          <a:prstGeom prst="rect">
            <a:avLst/>
          </a:prstGeom>
          <a:solidFill>
            <a:srgbClr val="CCFFCC"/>
          </a:solidFill>
          <a:ln w="9525">
            <a:solidFill>
              <a:srgbClr val="FFCC00"/>
            </a:solidFill>
            <a:miter lim="800000"/>
            <a:headEnd/>
            <a:tailEnd/>
          </a:ln>
        </p:spPr>
        <p:txBody>
          <a:bodyPr wrap="none">
            <a:spAutoFit/>
          </a:bodyPr>
          <a:lstStyle/>
          <a:p>
            <a:r>
              <a:rPr lang="zh-CN" altLang="en-US" sz="2400">
                <a:solidFill>
                  <a:srgbClr val="990000"/>
                </a:solidFill>
                <a:latin typeface="华文细黑" pitchFamily="2" charset="-122"/>
                <a:ea typeface="华文细黑" pitchFamily="2" charset="-122"/>
              </a:rPr>
              <a:t>结果：</a:t>
            </a:r>
            <a:r>
              <a:rPr lang="en-US" altLang="zh-CN" sz="2400">
                <a:solidFill>
                  <a:srgbClr val="990000"/>
                </a:solidFill>
                <a:latin typeface="华文细黑" pitchFamily="2" charset="-122"/>
                <a:ea typeface="华文细黑" pitchFamily="2" charset="-122"/>
              </a:rPr>
              <a:t>18</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zh-CN" altLang="en-US" smtClean="0">
                <a:ea typeface="华文细黑" pitchFamily="2" charset="-122"/>
              </a:rPr>
              <a:t>示例</a:t>
            </a:r>
          </a:p>
        </p:txBody>
      </p:sp>
      <p:sp>
        <p:nvSpPr>
          <p:cNvPr id="63491" name="Rectangle 3"/>
          <p:cNvSpPr>
            <a:spLocks noGrp="1" noChangeArrowheads="1"/>
          </p:cNvSpPr>
          <p:nvPr>
            <p:ph type="body" idx="1"/>
          </p:nvPr>
        </p:nvSpPr>
        <p:spPr>
          <a:xfrm>
            <a:off x="457200" y="1412875"/>
            <a:ext cx="8229600" cy="4895850"/>
          </a:xfrm>
          <a:solidFill>
            <a:srgbClr val="990000"/>
          </a:solidFill>
          <a:ln>
            <a:solidFill>
              <a:srgbClr val="FFCC00"/>
            </a:solidFill>
          </a:ln>
        </p:spPr>
        <p:txBody>
          <a:bodyPr/>
          <a:lstStyle/>
          <a:p>
            <a:pPr eaLnBrk="1" hangingPunct="1">
              <a:lnSpc>
                <a:spcPct val="80000"/>
              </a:lnSpc>
              <a:buFont typeface="Wingdings" pitchFamily="2" charset="2"/>
              <a:buNone/>
              <a:defRPr/>
            </a:pPr>
            <a:r>
              <a:rPr lang="en-US" altLang="zh-CN" sz="2800" smtClean="0"/>
              <a:t>main()</a:t>
            </a:r>
          </a:p>
          <a:p>
            <a:pPr eaLnBrk="1" hangingPunct="1">
              <a:lnSpc>
                <a:spcPct val="80000"/>
              </a:lnSpc>
              <a:buFont typeface="Wingdings" pitchFamily="2" charset="2"/>
              <a:buNone/>
              <a:defRPr/>
            </a:pPr>
            <a:r>
              <a:rPr lang="en-US" altLang="zh-CN" sz="2800" smtClean="0"/>
              <a:t>{    union example { </a:t>
            </a:r>
          </a:p>
          <a:p>
            <a:pPr eaLnBrk="1" hangingPunct="1">
              <a:lnSpc>
                <a:spcPct val="80000"/>
              </a:lnSpc>
              <a:buFont typeface="Wingdings" pitchFamily="2" charset="2"/>
              <a:buNone/>
              <a:defRPr/>
            </a:pPr>
            <a:r>
              <a:rPr lang="en-US" altLang="zh-CN" sz="2800" smtClean="0"/>
              <a:t>         struct  { </a:t>
            </a:r>
          </a:p>
          <a:p>
            <a:pPr eaLnBrk="1" hangingPunct="1">
              <a:lnSpc>
                <a:spcPct val="80000"/>
              </a:lnSpc>
              <a:buFont typeface="Wingdings" pitchFamily="2" charset="2"/>
              <a:buNone/>
              <a:defRPr/>
            </a:pPr>
            <a:r>
              <a:rPr lang="en-US" altLang="zh-CN" sz="2800" smtClean="0"/>
              <a:t>              int x;</a:t>
            </a:r>
          </a:p>
          <a:p>
            <a:pPr eaLnBrk="1" hangingPunct="1">
              <a:lnSpc>
                <a:spcPct val="80000"/>
              </a:lnSpc>
              <a:buFont typeface="Wingdings" pitchFamily="2" charset="2"/>
              <a:buNone/>
              <a:defRPr/>
            </a:pPr>
            <a:r>
              <a:rPr lang="en-US" altLang="zh-CN" sz="2800" smtClean="0"/>
              <a:t>              int y;</a:t>
            </a:r>
          </a:p>
          <a:p>
            <a:pPr eaLnBrk="1" hangingPunct="1">
              <a:lnSpc>
                <a:spcPct val="80000"/>
              </a:lnSpc>
              <a:buFont typeface="Wingdings" pitchFamily="2" charset="2"/>
              <a:buNone/>
              <a:defRPr/>
            </a:pPr>
            <a:r>
              <a:rPr lang="en-US" altLang="zh-CN" sz="2800" smtClean="0"/>
              <a:t>          } in;</a:t>
            </a:r>
          </a:p>
          <a:p>
            <a:pPr eaLnBrk="1" hangingPunct="1">
              <a:lnSpc>
                <a:spcPct val="80000"/>
              </a:lnSpc>
              <a:buFont typeface="Wingdings" pitchFamily="2" charset="2"/>
              <a:buNone/>
              <a:defRPr/>
            </a:pPr>
            <a:r>
              <a:rPr lang="en-US" altLang="zh-CN" sz="2800" smtClean="0"/>
              <a:t>          int a[2];</a:t>
            </a:r>
          </a:p>
          <a:p>
            <a:pPr eaLnBrk="1" hangingPunct="1">
              <a:lnSpc>
                <a:spcPct val="80000"/>
              </a:lnSpc>
              <a:buFont typeface="Wingdings" pitchFamily="2" charset="2"/>
              <a:buNone/>
              <a:defRPr/>
            </a:pPr>
            <a:r>
              <a:rPr lang="en-US" altLang="zh-CN" sz="2800" smtClean="0"/>
              <a:t>     } e;</a:t>
            </a:r>
          </a:p>
          <a:p>
            <a:pPr eaLnBrk="1" hangingPunct="1">
              <a:lnSpc>
                <a:spcPct val="80000"/>
              </a:lnSpc>
              <a:buFont typeface="Wingdings" pitchFamily="2" charset="2"/>
              <a:buNone/>
              <a:defRPr/>
            </a:pPr>
            <a:r>
              <a:rPr lang="en-US" altLang="zh-CN" sz="2800" smtClean="0"/>
              <a:t>     e.a[0]=1;  e.a[1]=2;</a:t>
            </a:r>
          </a:p>
          <a:p>
            <a:pPr eaLnBrk="1" hangingPunct="1">
              <a:lnSpc>
                <a:spcPct val="80000"/>
              </a:lnSpc>
              <a:buFont typeface="Wingdings" pitchFamily="2" charset="2"/>
              <a:buNone/>
              <a:defRPr/>
            </a:pPr>
            <a:r>
              <a:rPr lang="en-US" altLang="zh-CN" sz="2800" smtClean="0"/>
              <a:t>     printf("%d,%d\n",e.in.x,e.in.y);</a:t>
            </a:r>
          </a:p>
          <a:p>
            <a:pPr eaLnBrk="1" hangingPunct="1">
              <a:lnSpc>
                <a:spcPct val="80000"/>
              </a:lnSpc>
              <a:buFont typeface="Wingdings" pitchFamily="2" charset="2"/>
              <a:buNone/>
              <a:defRPr/>
            </a:pPr>
            <a:r>
              <a:rPr lang="en-US" altLang="zh-CN" sz="2800" smtClean="0"/>
              <a:t>}</a:t>
            </a:r>
          </a:p>
        </p:txBody>
      </p:sp>
      <p:sp>
        <p:nvSpPr>
          <p:cNvPr id="63492" name="Text Box 4"/>
          <p:cNvSpPr txBox="1">
            <a:spLocks noChangeArrowheads="1"/>
          </p:cNvSpPr>
          <p:nvPr/>
        </p:nvSpPr>
        <p:spPr bwMode="auto">
          <a:xfrm>
            <a:off x="6208713" y="2655888"/>
            <a:ext cx="1528762" cy="466725"/>
          </a:xfrm>
          <a:prstGeom prst="rect">
            <a:avLst/>
          </a:prstGeom>
          <a:solidFill>
            <a:srgbClr val="CCFFCC"/>
          </a:solidFill>
          <a:ln w="9525">
            <a:solidFill>
              <a:srgbClr val="FFCC00"/>
            </a:solidFill>
            <a:miter lim="800000"/>
            <a:headEnd/>
            <a:tailEnd/>
          </a:ln>
        </p:spPr>
        <p:txBody>
          <a:bodyPr wrap="none">
            <a:spAutoFit/>
          </a:bodyPr>
          <a:lstStyle/>
          <a:p>
            <a:r>
              <a:rPr lang="zh-CN" altLang="en-US" sz="2400">
                <a:solidFill>
                  <a:srgbClr val="990000"/>
                </a:solidFill>
                <a:latin typeface="华文细黑" pitchFamily="2" charset="-122"/>
                <a:ea typeface="华文细黑" pitchFamily="2" charset="-122"/>
              </a:rPr>
              <a:t>结果：</a:t>
            </a:r>
            <a:r>
              <a:rPr lang="en-US" altLang="zh-CN" sz="2400">
                <a:solidFill>
                  <a:srgbClr val="990000"/>
                </a:solidFill>
                <a:latin typeface="华文细黑" pitchFamily="2" charset="-122"/>
                <a:ea typeface="华文细黑" pitchFamily="2" charset="-122"/>
              </a:rPr>
              <a:t>1,2</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blinds(horizontal)">
                                      <p:cBhvr>
                                        <p:cTn id="7"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914400" y="304800"/>
            <a:ext cx="6178550" cy="609600"/>
          </a:xfrm>
          <a:prstGeom prst="rect">
            <a:avLst/>
          </a:prstGeom>
          <a:noFill/>
          <a:ln w="9525">
            <a:noFill/>
            <a:miter lim="800000"/>
            <a:headEnd/>
            <a:tailEnd/>
          </a:ln>
        </p:spPr>
        <p:txBody>
          <a:bodyPr lIns="92075" tIns="46038" rIns="92075" bIns="46038" anchor="ctr"/>
          <a:lstStyle/>
          <a:p>
            <a:r>
              <a:rPr lang="zh-CN" altLang="en-US" sz="3600">
                <a:solidFill>
                  <a:srgbClr val="FFFF00"/>
                </a:solidFill>
                <a:ea typeface="黑体" pitchFamily="2" charset="-122"/>
              </a:rPr>
              <a:t>改进程序有关语句分析（续）</a:t>
            </a:r>
          </a:p>
        </p:txBody>
      </p:sp>
      <p:sp>
        <p:nvSpPr>
          <p:cNvPr id="49155" name="Rectangle 5"/>
          <p:cNvSpPr>
            <a:spLocks noChangeArrowheads="1"/>
          </p:cNvSpPr>
          <p:nvPr/>
        </p:nvSpPr>
        <p:spPr bwMode="auto">
          <a:xfrm>
            <a:off x="0" y="990600"/>
            <a:ext cx="8847138" cy="5273675"/>
          </a:xfrm>
          <a:prstGeom prst="rect">
            <a:avLst/>
          </a:prstGeom>
          <a:noFill/>
          <a:ln w="9525">
            <a:noFill/>
            <a:miter lim="800000"/>
            <a:headEnd/>
            <a:tailEnd/>
          </a:ln>
        </p:spPr>
        <p:txBody>
          <a:bodyPr/>
          <a:lstStyle/>
          <a:p>
            <a:pPr marL="342900" indent="-254000">
              <a:spcBef>
                <a:spcPct val="20000"/>
              </a:spcBef>
              <a:buClr>
                <a:schemeClr val="hlink"/>
              </a:buClr>
              <a:buFont typeface="Wingdings" pitchFamily="2" charset="2"/>
              <a:buChar char="Ø"/>
            </a:pPr>
            <a:r>
              <a:rPr lang="zh-CN" altLang="en-US" sz="2800">
                <a:solidFill>
                  <a:srgbClr val="FFFF00"/>
                </a:solidFill>
                <a:latin typeface="华文细黑" pitchFamily="2" charset="-122"/>
                <a:ea typeface="华文细黑" pitchFamily="2" charset="-122"/>
              </a:rPr>
              <a:t>停止函数  </a:t>
            </a:r>
            <a:r>
              <a:rPr lang="en-US" altLang="zh-CN" sz="2800" i="1">
                <a:solidFill>
                  <a:srgbClr val="FFFF00"/>
                </a:solidFill>
                <a:latin typeface="Times New Roman" pitchFamily="18" charset="0"/>
                <a:ea typeface="华文细黑" pitchFamily="2" charset="-122"/>
              </a:rPr>
              <a:t>exit(0)</a:t>
            </a:r>
          </a:p>
          <a:p>
            <a:pPr marL="342900" indent="-254000">
              <a:spcBef>
                <a:spcPct val="20000"/>
              </a:spcBef>
              <a:buClr>
                <a:schemeClr val="hlink"/>
              </a:buClr>
            </a:pPr>
            <a:r>
              <a:rPr lang="en-US" altLang="zh-CN" sz="2400">
                <a:latin typeface="华文细黑" pitchFamily="2" charset="-122"/>
                <a:ea typeface="华文细黑" pitchFamily="2" charset="-122"/>
              </a:rPr>
              <a:t>  </a:t>
            </a:r>
            <a:r>
              <a:rPr lang="zh-CN" altLang="en-US" sz="2400">
                <a:latin typeface="华文细黑" pitchFamily="2" charset="-122"/>
                <a:ea typeface="华文细黑" pitchFamily="2" charset="-122"/>
              </a:rPr>
              <a:t>使程序正常停止，返回操作系统状态。</a:t>
            </a:r>
          </a:p>
          <a:p>
            <a:pPr marL="342900" indent="-254000">
              <a:spcBef>
                <a:spcPct val="20000"/>
              </a:spcBef>
              <a:buClr>
                <a:schemeClr val="hlink"/>
              </a:buClr>
            </a:pPr>
            <a:r>
              <a:rPr lang="zh-CN" altLang="en-US" sz="2400">
                <a:latin typeface="华文细黑" pitchFamily="2" charset="-122"/>
                <a:ea typeface="华文细黑" pitchFamily="2" charset="-122"/>
              </a:rPr>
              <a:t>  括号中为整型数值，</a:t>
            </a:r>
            <a:r>
              <a:rPr lang="en-US" altLang="zh-CN" sz="2400">
                <a:latin typeface="华文细黑" pitchFamily="2" charset="-122"/>
                <a:ea typeface="华文细黑" pitchFamily="2" charset="-122"/>
              </a:rPr>
              <a:t>0—</a:t>
            </a:r>
            <a:r>
              <a:rPr lang="zh-CN" altLang="en-US" sz="2400">
                <a:latin typeface="华文细黑" pitchFamily="2" charset="-122"/>
                <a:ea typeface="华文细黑" pitchFamily="2" charset="-122"/>
              </a:rPr>
              <a:t>正常结束  其他数值</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出错类型（某些系统上在原程序结束后可将此值传给另一程序）</a:t>
            </a:r>
            <a:endParaRPr lang="zh-CN" altLang="en-US" sz="2400">
              <a:solidFill>
                <a:srgbClr val="FFFF00"/>
              </a:solidFill>
              <a:latin typeface="华文细黑" pitchFamily="2" charset="-122"/>
              <a:ea typeface="华文细黑" pitchFamily="2" charset="-122"/>
            </a:endParaRPr>
          </a:p>
          <a:p>
            <a:pPr marL="342900" indent="-254000">
              <a:spcBef>
                <a:spcPct val="20000"/>
              </a:spcBef>
              <a:buClr>
                <a:schemeClr val="hlink"/>
              </a:buClr>
              <a:buFont typeface="Wingdings" pitchFamily="2" charset="2"/>
              <a:buChar char="Ø"/>
            </a:pPr>
            <a:r>
              <a:rPr lang="zh-CN" altLang="en-US" sz="2800">
                <a:solidFill>
                  <a:srgbClr val="FFFF00"/>
                </a:solidFill>
                <a:latin typeface="华文细黑" pitchFamily="2" charset="-122"/>
                <a:ea typeface="华文细黑" pitchFamily="2" charset="-122"/>
              </a:rPr>
              <a:t>输出格式   </a:t>
            </a:r>
            <a:r>
              <a:rPr lang="en-US" altLang="zh-CN" sz="2000">
                <a:solidFill>
                  <a:srgbClr val="FFFF00"/>
                </a:solidFill>
                <a:latin typeface="华文细黑" pitchFamily="2" charset="-122"/>
                <a:ea typeface="华文细黑" pitchFamily="2" charset="-122"/>
              </a:rPr>
              <a:t>P72</a:t>
            </a:r>
          </a:p>
          <a:p>
            <a:pPr marL="342900" indent="-254000">
              <a:spcBef>
                <a:spcPct val="20000"/>
              </a:spcBef>
              <a:buClr>
                <a:schemeClr val="hlink"/>
              </a:buClr>
            </a:pPr>
            <a:r>
              <a:rPr lang="en-US" altLang="zh-CN" sz="2400">
                <a:ea typeface="华文细黑" pitchFamily="2" charset="-122"/>
              </a:rPr>
              <a:t>   </a:t>
            </a:r>
            <a:r>
              <a:rPr lang="en-US" altLang="zh-CN" sz="2400">
                <a:latin typeface="Times New Roman" pitchFamily="18" charset="0"/>
                <a:ea typeface="华文细黑" pitchFamily="2" charset="-122"/>
              </a:rPr>
              <a:t>r = %-m</a:t>
            </a:r>
            <a:r>
              <a:rPr lang="en-US" altLang="zh-CN" sz="2400" b="1">
                <a:latin typeface="Times New Roman" pitchFamily="18" charset="0"/>
                <a:ea typeface="华文细黑" pitchFamily="2" charset="-122"/>
              </a:rPr>
              <a:t>.</a:t>
            </a:r>
            <a:r>
              <a:rPr lang="en-US" altLang="zh-CN" sz="2400">
                <a:latin typeface="Times New Roman" pitchFamily="18" charset="0"/>
                <a:ea typeface="华文细黑" pitchFamily="2" charset="-122"/>
              </a:rPr>
              <a:t>nf      m</a:t>
            </a:r>
            <a:r>
              <a:rPr lang="en-US" altLang="zh-CN" sz="2400">
                <a:ea typeface="华文细黑" pitchFamily="2" charset="-122"/>
              </a:rPr>
              <a:t>  </a:t>
            </a:r>
            <a:r>
              <a:rPr lang="zh-CN" altLang="en-US" sz="2400">
                <a:ea typeface="华文细黑" pitchFamily="2" charset="-122"/>
              </a:rPr>
              <a:t>总位数（数值总长度小于</a:t>
            </a:r>
            <a:r>
              <a:rPr lang="en-US" altLang="zh-CN" sz="2400">
                <a:latin typeface="Times New Roman" pitchFamily="18" charset="0"/>
                <a:ea typeface="华文细黑" pitchFamily="2" charset="-122"/>
              </a:rPr>
              <a:t>m</a:t>
            </a:r>
            <a:r>
              <a:rPr lang="zh-CN" altLang="en-US" sz="2400">
                <a:ea typeface="华文细黑" pitchFamily="2" charset="-122"/>
              </a:rPr>
              <a:t>时左端补空格，</a:t>
            </a:r>
          </a:p>
          <a:p>
            <a:pPr marL="342900" indent="-254000">
              <a:spcBef>
                <a:spcPct val="20000"/>
              </a:spcBef>
              <a:buClr>
                <a:schemeClr val="hlink"/>
              </a:buClr>
            </a:pPr>
            <a:r>
              <a:rPr lang="zh-CN" altLang="en-US" sz="2400">
                <a:ea typeface="华文细黑" pitchFamily="2" charset="-122"/>
              </a:rPr>
              <a:t>                         </a:t>
            </a:r>
            <a:r>
              <a:rPr lang="en-US" altLang="zh-CN" sz="2400">
                <a:latin typeface="Times New Roman" pitchFamily="18" charset="0"/>
                <a:ea typeface="华文细黑" pitchFamily="2" charset="-122"/>
              </a:rPr>
              <a:t>-m</a:t>
            </a:r>
            <a:r>
              <a:rPr lang="zh-CN" altLang="en-US" sz="2400">
                <a:ea typeface="华文细黑" pitchFamily="2" charset="-122"/>
              </a:rPr>
              <a:t>则为右端补空格）， </a:t>
            </a:r>
            <a:r>
              <a:rPr lang="en-US" altLang="zh-CN" sz="2400">
                <a:ea typeface="华文细黑" pitchFamily="2" charset="-122"/>
              </a:rPr>
              <a:t>n  </a:t>
            </a:r>
            <a:r>
              <a:rPr lang="zh-CN" altLang="en-US" sz="2400">
                <a:ea typeface="华文细黑" pitchFamily="2" charset="-122"/>
              </a:rPr>
              <a:t>小数位数</a:t>
            </a:r>
          </a:p>
          <a:p>
            <a:pPr marL="342900" indent="-254000">
              <a:spcBef>
                <a:spcPct val="20000"/>
              </a:spcBef>
              <a:buClr>
                <a:schemeClr val="hlink"/>
              </a:buClr>
            </a:pPr>
            <a:r>
              <a:rPr lang="zh-CN" altLang="en-US" sz="2400">
                <a:solidFill>
                  <a:srgbClr val="66FFFF"/>
                </a:solidFill>
                <a:ea typeface="华文细黑" pitchFamily="2" charset="-122"/>
              </a:rPr>
              <a:t>   上例中</a:t>
            </a:r>
            <a:r>
              <a:rPr lang="en-US" altLang="zh-CN" sz="2400">
                <a:solidFill>
                  <a:srgbClr val="66FFFF"/>
                </a:solidFill>
                <a:latin typeface="Arial" charset="0"/>
                <a:ea typeface="华文细黑" pitchFamily="2" charset="-122"/>
              </a:rPr>
              <a:t>——</a:t>
            </a:r>
            <a:endParaRPr lang="en-US" altLang="zh-CN" sz="2400">
              <a:solidFill>
                <a:srgbClr val="66FFFF"/>
              </a:solidFill>
              <a:ea typeface="华文细黑" pitchFamily="2" charset="-122"/>
            </a:endParaRPr>
          </a:p>
          <a:p>
            <a:pPr marL="342900" indent="-254000">
              <a:spcBef>
                <a:spcPct val="20000"/>
              </a:spcBef>
              <a:buClr>
                <a:schemeClr val="hlink"/>
              </a:buClr>
            </a:pPr>
            <a:r>
              <a:rPr lang="en-US" altLang="zh-CN" sz="2400">
                <a:ea typeface="华文细黑" pitchFamily="2" charset="-122"/>
              </a:rPr>
              <a:t>     </a:t>
            </a:r>
            <a:r>
              <a:rPr lang="en-US" altLang="zh-CN" sz="2400">
                <a:latin typeface="Times New Roman" pitchFamily="18" charset="0"/>
                <a:ea typeface="华文细黑" pitchFamily="2" charset="-122"/>
              </a:rPr>
              <a:t>r=%10.3f,s=%10.3f      </a:t>
            </a:r>
            <a:r>
              <a:rPr lang="zh-CN" altLang="en-US" sz="2400">
                <a:latin typeface="Times New Roman" pitchFamily="18" charset="0"/>
                <a:ea typeface="华文细黑" pitchFamily="2" charset="-122"/>
              </a:rPr>
              <a:t>输出 </a:t>
            </a:r>
            <a:r>
              <a:rPr lang="en-US" altLang="zh-CN" sz="2400">
                <a:solidFill>
                  <a:srgbClr val="66FF66"/>
                </a:solidFill>
                <a:latin typeface="Times New Roman" pitchFamily="18" charset="0"/>
                <a:ea typeface="华文细黑" pitchFamily="2" charset="-122"/>
              </a:rPr>
              <a:t>r=     1.500,s=     7.069</a:t>
            </a:r>
          </a:p>
          <a:p>
            <a:pPr marL="342900" indent="-254000">
              <a:spcBef>
                <a:spcPct val="20000"/>
              </a:spcBef>
              <a:buClr>
                <a:schemeClr val="hlink"/>
              </a:buClr>
            </a:pPr>
            <a:r>
              <a:rPr lang="en-US" altLang="zh-CN" sz="2400">
                <a:latin typeface="Times New Roman" pitchFamily="18" charset="0"/>
                <a:ea typeface="华文细黑" pitchFamily="2" charset="-122"/>
              </a:rPr>
              <a:t>     r=%-10.3f,s=%-10.3f    </a:t>
            </a:r>
            <a:r>
              <a:rPr lang="zh-CN" altLang="en-US" sz="2400">
                <a:latin typeface="Times New Roman" pitchFamily="18" charset="0"/>
                <a:ea typeface="华文细黑" pitchFamily="2" charset="-122"/>
              </a:rPr>
              <a:t>输出 </a:t>
            </a:r>
            <a:r>
              <a:rPr lang="en-US" altLang="zh-CN" sz="2400">
                <a:solidFill>
                  <a:srgbClr val="66FF66"/>
                </a:solidFill>
                <a:latin typeface="Times New Roman" pitchFamily="18" charset="0"/>
                <a:ea typeface="华文细黑" pitchFamily="2" charset="-122"/>
              </a:rPr>
              <a:t>r=1.500     ,s=7.069</a:t>
            </a:r>
          </a:p>
          <a:p>
            <a:pPr marL="342900" indent="-254000">
              <a:spcBef>
                <a:spcPct val="20000"/>
              </a:spcBef>
              <a:buClr>
                <a:schemeClr val="hlink"/>
              </a:buClr>
            </a:pPr>
            <a:r>
              <a:rPr lang="en-US" altLang="zh-CN" sz="2400">
                <a:latin typeface="Times New Roman" pitchFamily="18" charset="0"/>
                <a:ea typeface="华文细黑" pitchFamily="2" charset="-122"/>
              </a:rPr>
              <a:t>     r=%.1f,s=%.2f</a:t>
            </a:r>
            <a:r>
              <a:rPr lang="en-US" altLang="zh-CN" sz="2400">
                <a:ea typeface="华文细黑" pitchFamily="2" charset="-122"/>
              </a:rPr>
              <a:t>     </a:t>
            </a:r>
            <a:r>
              <a:rPr lang="zh-CN" altLang="en-US" sz="2400">
                <a:ea typeface="华文细黑" pitchFamily="2" charset="-122"/>
              </a:rPr>
              <a:t>输出</a:t>
            </a:r>
            <a:r>
              <a:rPr lang="en-US" altLang="zh-CN" sz="2400">
                <a:solidFill>
                  <a:srgbClr val="66FF66"/>
                </a:solidFill>
                <a:latin typeface="Times New Roman" pitchFamily="18" charset="0"/>
                <a:ea typeface="华文细黑" pitchFamily="2" charset="-122"/>
              </a:rPr>
              <a:t>r=1.5,s=7.07 </a:t>
            </a:r>
            <a:r>
              <a:rPr lang="zh-CN" altLang="en-US" sz="2400">
                <a:solidFill>
                  <a:srgbClr val="FF66FF"/>
                </a:solidFill>
                <a:ea typeface="华文细黑" pitchFamily="2" charset="-122"/>
              </a:rPr>
              <a:t>（下一位小数四舍五入）</a:t>
            </a:r>
            <a:r>
              <a:rPr lang="zh-CN" altLang="en-US" sz="2400">
                <a:ea typeface="华文细黑" pitchFamily="2" charset="-122"/>
              </a:rPr>
              <a:t> </a:t>
            </a:r>
          </a:p>
        </p:txBody>
      </p:sp>
      <p:sp>
        <p:nvSpPr>
          <p:cNvPr id="6" name="日期占位符 5"/>
          <p:cNvSpPr>
            <a:spLocks noGrp="1"/>
          </p:cNvSpPr>
          <p:nvPr>
            <p:ph type="dt" sz="half" idx="10"/>
          </p:nvPr>
        </p:nvSpPr>
        <p:spPr/>
        <p:txBody>
          <a:bodyPr/>
          <a:lstStyle/>
          <a:p>
            <a:pPr>
              <a:defRPr/>
            </a:pPr>
            <a:fld id="{3338B3AE-DFF2-4CBE-8366-D6A85E2D81C7}"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44</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zh-CN" altLang="en-US" smtClean="0">
                <a:solidFill>
                  <a:srgbClr val="99FF33"/>
                </a:solidFill>
                <a:ea typeface="华文细黑" pitchFamily="2" charset="-122"/>
              </a:rPr>
              <a:t>四、枚举类型</a:t>
            </a:r>
          </a:p>
        </p:txBody>
      </p:sp>
      <p:sp>
        <p:nvSpPr>
          <p:cNvPr id="62467" name="Rectangle 3"/>
          <p:cNvSpPr>
            <a:spLocks noGrp="1" noChangeArrowheads="1"/>
          </p:cNvSpPr>
          <p:nvPr>
            <p:ph type="body" idx="1"/>
          </p:nvPr>
        </p:nvSpPr>
        <p:spPr>
          <a:xfrm>
            <a:off x="34925" y="1484313"/>
            <a:ext cx="8893175" cy="2881312"/>
          </a:xfrm>
        </p:spPr>
        <p:txBody>
          <a:bodyPr/>
          <a:lstStyle/>
          <a:p>
            <a:pPr eaLnBrk="1" hangingPunct="1">
              <a:defRPr/>
            </a:pPr>
            <a:r>
              <a:rPr lang="en-US" altLang="zh-CN" smtClean="0">
                <a:solidFill>
                  <a:srgbClr val="FFCC00"/>
                </a:solidFill>
                <a:ea typeface="华文细黑" pitchFamily="2" charset="-122"/>
              </a:rPr>
              <a:t>1</a:t>
            </a:r>
            <a:r>
              <a:rPr lang="zh-CN" altLang="en-US" smtClean="0">
                <a:solidFill>
                  <a:srgbClr val="FFCC00"/>
                </a:solidFill>
                <a:ea typeface="华文细黑" pitchFamily="2" charset="-122"/>
              </a:rPr>
              <a:t>、概述</a:t>
            </a:r>
            <a:r>
              <a:rPr lang="zh-CN" altLang="en-US" smtClean="0">
                <a:ea typeface="华文细黑" pitchFamily="2" charset="-122"/>
              </a:rPr>
              <a:t>   </a:t>
            </a:r>
            <a:r>
              <a:rPr lang="en-US" altLang="zh-CN" sz="2400" i="1" smtClean="0">
                <a:solidFill>
                  <a:srgbClr val="00FFFF"/>
                </a:solidFill>
                <a:ea typeface="华文细黑" pitchFamily="2" charset="-122"/>
              </a:rPr>
              <a:t>P291</a:t>
            </a:r>
          </a:p>
          <a:p>
            <a:pPr eaLnBrk="1" hangingPunct="1">
              <a:buFont typeface="Wingdings" pitchFamily="2" charset="2"/>
              <a:buNone/>
              <a:defRPr/>
            </a:pPr>
            <a:r>
              <a:rPr lang="en-US" altLang="zh-CN" smtClean="0">
                <a:ea typeface="华文细黑" pitchFamily="2" charset="-122"/>
              </a:rPr>
              <a:t>   </a:t>
            </a:r>
            <a:r>
              <a:rPr lang="zh-CN" altLang="en-US" smtClean="0">
                <a:ea typeface="华文细黑" pitchFamily="2" charset="-122"/>
              </a:rPr>
              <a:t>所谓“枚举”，是指将变量的值一一列举出来，变量的值只限于列举出来的值的范围内。</a:t>
            </a:r>
          </a:p>
          <a:p>
            <a:pPr eaLnBrk="1" hangingPunct="1">
              <a:buFont typeface="Wingdings" pitchFamily="2" charset="2"/>
              <a:buNone/>
              <a:defRPr/>
            </a:pPr>
            <a:r>
              <a:rPr lang="zh-CN" altLang="en-US" smtClean="0">
                <a:ea typeface="华文细黑" pitchFamily="2" charset="-122"/>
              </a:rPr>
              <a:t>   枚举类型也是用户自定义的数据类型，用此种类型声明的变量只能取指定的若干值之一。</a:t>
            </a:r>
          </a:p>
        </p:txBody>
      </p:sp>
    </p:spTree>
  </p:cSld>
  <p:clrMapOvr>
    <a:masterClrMapping/>
  </p:clrMapOvr>
  <p:transition>
    <p:blinds dir="vert"/>
  </p:transition>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zh-CN" sz="3600" smtClean="0">
                <a:solidFill>
                  <a:srgbClr val="FFCC00"/>
                </a:solidFill>
                <a:ea typeface="华文细黑" pitchFamily="2" charset="-122"/>
              </a:rPr>
              <a:t>2</a:t>
            </a:r>
            <a:r>
              <a:rPr lang="zh-CN" altLang="en-US" sz="3600" smtClean="0">
                <a:solidFill>
                  <a:srgbClr val="FFCC00"/>
                </a:solidFill>
                <a:ea typeface="华文细黑" pitchFamily="2" charset="-122"/>
              </a:rPr>
              <a:t>、定义枚举类型</a:t>
            </a:r>
          </a:p>
        </p:txBody>
      </p:sp>
      <p:sp>
        <p:nvSpPr>
          <p:cNvPr id="64515" name="Rectangle 3"/>
          <p:cNvSpPr>
            <a:spLocks noGrp="1" noChangeArrowheads="1"/>
          </p:cNvSpPr>
          <p:nvPr>
            <p:ph type="body" idx="1"/>
          </p:nvPr>
        </p:nvSpPr>
        <p:spPr/>
        <p:txBody>
          <a:bodyPr/>
          <a:lstStyle/>
          <a:p>
            <a:pPr marL="0" indent="0" eaLnBrk="1" hangingPunct="1">
              <a:buFont typeface="Wingdings" pitchFamily="2" charset="2"/>
              <a:buNone/>
              <a:defRPr/>
            </a:pPr>
            <a:r>
              <a:rPr lang="zh-CN" altLang="en-US" smtClean="0">
                <a:ea typeface="华文细黑" pitchFamily="2" charset="-122"/>
              </a:rPr>
              <a:t>一般形式</a:t>
            </a:r>
          </a:p>
          <a:p>
            <a:pPr marL="0" indent="0" eaLnBrk="1" hangingPunct="1">
              <a:buFont typeface="Wingdings" pitchFamily="2" charset="2"/>
              <a:buNone/>
              <a:defRPr/>
            </a:pPr>
            <a:r>
              <a:rPr lang="en-US" altLang="zh-CN" smtClean="0">
                <a:ea typeface="华文细黑" pitchFamily="2" charset="-122"/>
              </a:rPr>
              <a:t>enum  cn{red,yellow,blue,while,black};</a:t>
            </a:r>
          </a:p>
          <a:p>
            <a:pPr marL="0" indent="0" eaLnBrk="1" hangingPunct="1">
              <a:buFont typeface="Wingdings" pitchFamily="2" charset="2"/>
              <a:buNone/>
              <a:defRPr/>
            </a:pPr>
            <a:r>
              <a:rPr lang="en-US" altLang="zh-CN" smtClean="0">
                <a:ea typeface="华文细黑" pitchFamily="2" charset="-122"/>
              </a:rPr>
              <a:t>enum day{sun,mon,tue,wed,thu,fri,sat};</a:t>
            </a:r>
          </a:p>
          <a:p>
            <a:pPr marL="0" indent="0" eaLnBrk="1" hangingPunct="1">
              <a:buFont typeface="Wingdings" pitchFamily="2" charset="2"/>
              <a:buNone/>
              <a:defRPr/>
            </a:pPr>
            <a:r>
              <a:rPr lang="en-US" altLang="zh-CN" smtClean="0">
                <a:ea typeface="华文细黑" pitchFamily="2" charset="-122"/>
              </a:rPr>
              <a:t>                   0  , 1  , 2 ,  3,  4,  5     </a:t>
            </a:r>
            <a:r>
              <a:rPr lang="zh-CN" altLang="en-US" smtClean="0">
                <a:solidFill>
                  <a:srgbClr val="99FF33"/>
                </a:solidFill>
                <a:ea typeface="华文细黑" pitchFamily="2" charset="-122"/>
              </a:rPr>
              <a:t>（</a:t>
            </a:r>
            <a:r>
              <a:rPr lang="zh-CN" altLang="en-US" sz="2400" smtClean="0">
                <a:solidFill>
                  <a:srgbClr val="99FF33"/>
                </a:solidFill>
                <a:ea typeface="华文细黑" pitchFamily="2" charset="-122"/>
              </a:rPr>
              <a:t>有值常量）</a:t>
            </a:r>
          </a:p>
          <a:p>
            <a:pPr marL="0" indent="0" eaLnBrk="1" hangingPunct="1">
              <a:buFont typeface="Wingdings" pitchFamily="2" charset="2"/>
              <a:buNone/>
              <a:defRPr/>
            </a:pPr>
            <a:r>
              <a:rPr lang="zh-CN" altLang="en-US" smtClean="0">
                <a:ea typeface="华文细黑" pitchFamily="2" charset="-122"/>
              </a:rPr>
              <a:t>花括号中间的数据项称“枚举元素”或“枚举常量”，是用户定义的标识符。</a:t>
            </a:r>
          </a:p>
        </p:txBody>
      </p:sp>
    </p:spTree>
  </p:cSld>
  <p:clrMapOvr>
    <a:masterClrMapping/>
  </p:clrMapOvr>
  <p:transition>
    <p:blinds dir="vert"/>
  </p:transition>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zh-CN" sz="3600" smtClean="0">
                <a:solidFill>
                  <a:srgbClr val="FFCC00"/>
                </a:solidFill>
                <a:ea typeface="华文细黑" pitchFamily="2" charset="-122"/>
              </a:rPr>
              <a:t>3</a:t>
            </a:r>
            <a:r>
              <a:rPr lang="zh-CN" altLang="en-US" sz="3600" smtClean="0">
                <a:solidFill>
                  <a:srgbClr val="FFCC00"/>
                </a:solidFill>
                <a:ea typeface="华文细黑" pitchFamily="2" charset="-122"/>
              </a:rPr>
              <a:t>、枚举型变量的声明</a:t>
            </a:r>
          </a:p>
        </p:txBody>
      </p:sp>
      <p:sp>
        <p:nvSpPr>
          <p:cNvPr id="6553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smtClean="0"/>
              <a:t>     </a:t>
            </a:r>
            <a:r>
              <a:rPr lang="en-US" altLang="zh-CN" sz="2400" smtClean="0">
                <a:solidFill>
                  <a:srgbClr val="99FF33"/>
                </a:solidFill>
                <a:ea typeface="华文细黑" pitchFamily="2" charset="-122"/>
              </a:rPr>
              <a:t>enum cn   a,b,c;</a:t>
            </a:r>
          </a:p>
          <a:p>
            <a:pPr eaLnBrk="1" hangingPunct="1">
              <a:lnSpc>
                <a:spcPct val="90000"/>
              </a:lnSpc>
              <a:buFont typeface="Wingdings" pitchFamily="2" charset="2"/>
              <a:buNone/>
              <a:defRPr/>
            </a:pPr>
            <a:r>
              <a:rPr lang="en-US" altLang="zh-CN" sz="2400" smtClean="0">
                <a:solidFill>
                  <a:srgbClr val="99FF33"/>
                </a:solidFill>
                <a:ea typeface="华文细黑" pitchFamily="2" charset="-122"/>
              </a:rPr>
              <a:t>     enum day  x,y,z;</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亦可在定义类型时同时声明枚举型变量：</a:t>
            </a:r>
          </a:p>
          <a:p>
            <a:pPr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solidFill>
                  <a:srgbClr val="99FF33"/>
                </a:solidFill>
                <a:ea typeface="华文细黑" pitchFamily="2" charset="-122"/>
              </a:rPr>
              <a:t>enum  cn{red,yellow,blue,white,black} a,b,c;</a:t>
            </a:r>
          </a:p>
          <a:p>
            <a:pPr eaLnBrk="1" hangingPunct="1">
              <a:lnSpc>
                <a:spcPct val="90000"/>
              </a:lnSpc>
              <a:buFont typeface="Wingdings" pitchFamily="2" charset="2"/>
              <a:buNone/>
              <a:defRPr/>
            </a:pPr>
            <a:r>
              <a:rPr lang="en-US" altLang="zh-CN" sz="2400" smtClean="0">
                <a:ea typeface="华文细黑" pitchFamily="2" charset="-122"/>
              </a:rPr>
              <a:t>【</a:t>
            </a:r>
            <a:r>
              <a:rPr lang="zh-CN" altLang="en-US" sz="2400" smtClean="0">
                <a:ea typeface="华文细黑" pitchFamily="2" charset="-122"/>
              </a:rPr>
              <a:t>注意</a:t>
            </a:r>
            <a:r>
              <a:rPr lang="en-US" altLang="zh-CN" sz="2400" smtClean="0">
                <a:ea typeface="华文细黑" pitchFamily="2" charset="-122"/>
              </a:rPr>
              <a:t>】</a:t>
            </a:r>
            <a:r>
              <a:rPr lang="zh-CN" altLang="en-US" sz="2400" smtClean="0">
                <a:ea typeface="华文细黑" pitchFamily="2" charset="-122"/>
              </a:rPr>
              <a:t>枚举元素为有值常量，默认为</a:t>
            </a:r>
            <a:r>
              <a:rPr lang="en-US" altLang="zh-CN" sz="2400" smtClean="0">
                <a:ea typeface="华文细黑" pitchFamily="2" charset="-122"/>
              </a:rPr>
              <a:t>0,1,2,3…</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但定义时不能将</a:t>
            </a:r>
          </a:p>
          <a:p>
            <a:pPr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solidFill>
                  <a:srgbClr val="99FF33"/>
                </a:solidFill>
                <a:ea typeface="华文细黑" pitchFamily="2" charset="-122"/>
              </a:rPr>
              <a:t>enum cn{red,yellow,blue,white,black};</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写成          </a:t>
            </a:r>
            <a:r>
              <a:rPr lang="en-US" altLang="zh-CN" sz="2400" smtClean="0">
                <a:solidFill>
                  <a:srgbClr val="00FFFF"/>
                </a:solidFill>
                <a:ea typeface="华文细黑" pitchFamily="2" charset="-122"/>
              </a:rPr>
              <a:t>enum cn{0,1,2,3,4};</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也不能对元素直接赋值，如</a:t>
            </a:r>
            <a:r>
              <a:rPr lang="en-US" altLang="zh-CN" sz="2400" smtClean="0">
                <a:ea typeface="华文细黑" pitchFamily="2" charset="-122"/>
              </a:rPr>
              <a:t>red=3;</a:t>
            </a:r>
          </a:p>
          <a:p>
            <a:pPr eaLnBrk="1" hangingPunct="1">
              <a:lnSpc>
                <a:spcPct val="90000"/>
              </a:lnSpc>
              <a:buFont typeface="Wingdings" pitchFamily="2" charset="2"/>
              <a:buNone/>
              <a:defRPr/>
            </a:pPr>
            <a:r>
              <a:rPr lang="en-US" altLang="zh-CN" sz="2400" smtClean="0">
                <a:ea typeface="华文细黑" pitchFamily="2" charset="-122"/>
              </a:rPr>
              <a:t>   </a:t>
            </a:r>
            <a:r>
              <a:rPr lang="zh-CN" altLang="en-US" sz="2400" smtClean="0">
                <a:ea typeface="华文细黑" pitchFamily="2" charset="-122"/>
              </a:rPr>
              <a:t>应先进行强制类型转换才能赋值。</a:t>
            </a:r>
            <a:r>
              <a:rPr lang="zh-CN" altLang="en-US" sz="2400" i="1" smtClean="0">
                <a:solidFill>
                  <a:srgbClr val="FFFF66"/>
                </a:solidFill>
              </a:rPr>
              <a:t>见</a:t>
            </a:r>
            <a:r>
              <a:rPr lang="en-US" altLang="zh-CN" sz="2400" i="1" smtClean="0">
                <a:solidFill>
                  <a:srgbClr val="FFFF66"/>
                </a:solidFill>
              </a:rPr>
              <a:t>P292</a:t>
            </a:r>
          </a:p>
          <a:p>
            <a:pPr eaLnBrk="1" hangingPunct="1">
              <a:lnSpc>
                <a:spcPct val="90000"/>
              </a:lnSpc>
              <a:buFont typeface="Wingdings" pitchFamily="2" charset="2"/>
              <a:buNone/>
              <a:defRPr/>
            </a:pPr>
            <a:r>
              <a:rPr lang="en-US" altLang="zh-CN" sz="2400" i="1" smtClean="0"/>
              <a:t>   </a:t>
            </a:r>
            <a:r>
              <a:rPr lang="zh-CN" altLang="en-US" sz="2400" smtClean="0">
                <a:ea typeface="华文细黑" pitchFamily="2" charset="-122"/>
              </a:rPr>
              <a:t>但可在定义时改变其值。</a:t>
            </a:r>
          </a:p>
        </p:txBody>
      </p:sp>
    </p:spTree>
  </p:cSld>
  <p:clrMapOvr>
    <a:masterClrMapping/>
  </p:clrMapOvr>
  <p:transition>
    <p:blinds dir="vert"/>
  </p:transition>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zh-CN" altLang="en-US" smtClean="0"/>
              <a:t>示例</a:t>
            </a:r>
          </a:p>
        </p:txBody>
      </p:sp>
      <p:sp>
        <p:nvSpPr>
          <p:cNvPr id="6656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zh-CN" altLang="en-US" sz="2400" smtClean="0">
                <a:ea typeface="华文细黑" pitchFamily="2" charset="-122"/>
              </a:rPr>
              <a:t>一、以下程序的运行结果是什么？</a:t>
            </a:r>
          </a:p>
          <a:p>
            <a:pPr eaLnBrk="1" hangingPunct="1">
              <a:lnSpc>
                <a:spcPct val="80000"/>
              </a:lnSpc>
              <a:buFont typeface="Wingdings" pitchFamily="2" charset="2"/>
              <a:buNone/>
              <a:defRPr/>
            </a:pPr>
            <a:r>
              <a:rPr lang="en-US" altLang="zh-CN" sz="2400" smtClean="0">
                <a:ea typeface="华文细黑" pitchFamily="2" charset="-122"/>
              </a:rPr>
              <a:t>main()</a:t>
            </a:r>
          </a:p>
          <a:p>
            <a:pPr eaLnBrk="1" hangingPunct="1">
              <a:lnSpc>
                <a:spcPct val="80000"/>
              </a:lnSpc>
              <a:buFont typeface="Wingdings" pitchFamily="2" charset="2"/>
              <a:buNone/>
              <a:defRPr/>
            </a:pPr>
            <a:r>
              <a:rPr lang="en-US" altLang="zh-CN" sz="2400" smtClean="0">
                <a:ea typeface="华文细黑" pitchFamily="2" charset="-122"/>
              </a:rPr>
              <a:t>{  </a:t>
            </a:r>
          </a:p>
          <a:p>
            <a:pPr eaLnBrk="1" hangingPunct="1">
              <a:lnSpc>
                <a:spcPct val="80000"/>
              </a:lnSpc>
              <a:buFont typeface="Wingdings" pitchFamily="2" charset="2"/>
              <a:buNone/>
              <a:defRPr/>
            </a:pPr>
            <a:r>
              <a:rPr lang="en-US" altLang="zh-CN" sz="2400" smtClean="0">
                <a:ea typeface="华文细黑" pitchFamily="2" charset="-122"/>
              </a:rPr>
              <a:t>     enum color{red,green=4,blue,white=blue+10};       </a:t>
            </a:r>
          </a:p>
          <a:p>
            <a:pPr eaLnBrk="1" hangingPunct="1">
              <a:lnSpc>
                <a:spcPct val="80000"/>
              </a:lnSpc>
              <a:buFont typeface="Wingdings" pitchFamily="2" charset="2"/>
              <a:buNone/>
              <a:defRPr/>
            </a:pPr>
            <a:r>
              <a:rPr lang="en-US" altLang="zh-CN" sz="2400" smtClean="0">
                <a:ea typeface="华文细黑" pitchFamily="2" charset="-122"/>
              </a:rPr>
              <a:t>     printf("%d,%d,%d\n",red,blue,white);</a:t>
            </a:r>
          </a:p>
          <a:p>
            <a:pPr eaLnBrk="1" hangingPunct="1">
              <a:lnSpc>
                <a:spcPct val="80000"/>
              </a:lnSpc>
              <a:buFont typeface="Wingdings" pitchFamily="2" charset="2"/>
              <a:buNone/>
              <a:defRPr/>
            </a:pPr>
            <a:r>
              <a:rPr lang="en-US" altLang="zh-CN" sz="2400" smtClean="0">
                <a:ea typeface="华文细黑" pitchFamily="2" charset="-122"/>
              </a:rPr>
              <a:t>}</a:t>
            </a:r>
          </a:p>
          <a:p>
            <a:pPr eaLnBrk="1" hangingPunct="1">
              <a:lnSpc>
                <a:spcPct val="80000"/>
              </a:lnSpc>
              <a:buFont typeface="Wingdings" pitchFamily="2" charset="2"/>
              <a:buNone/>
              <a:defRPr/>
            </a:pPr>
            <a:endParaRPr lang="en-US" altLang="zh-CN" sz="2400" smtClean="0">
              <a:ea typeface="华文细黑" pitchFamily="2" charset="-122"/>
            </a:endParaRPr>
          </a:p>
          <a:p>
            <a:pPr eaLnBrk="1" hangingPunct="1">
              <a:lnSpc>
                <a:spcPct val="80000"/>
              </a:lnSpc>
              <a:buFont typeface="Wingdings" pitchFamily="2" charset="2"/>
              <a:buNone/>
              <a:defRPr/>
            </a:pPr>
            <a:r>
              <a:rPr lang="zh-CN" altLang="en-US" sz="2400" smtClean="0">
                <a:ea typeface="华文细黑" pitchFamily="2" charset="-122"/>
              </a:rPr>
              <a:t>二、以下正确的枚举类型定义是</a:t>
            </a:r>
            <a:r>
              <a:rPr lang="zh-CN" altLang="en-US" sz="2400" u="sng" smtClean="0">
                <a:ea typeface="华文细黑" pitchFamily="2" charset="-122"/>
              </a:rPr>
              <a:t>           </a:t>
            </a:r>
            <a:r>
              <a:rPr lang="zh-CN" altLang="en-US" sz="2400" smtClean="0">
                <a:ea typeface="华文细黑" pitchFamily="2" charset="-122"/>
              </a:rPr>
              <a:t>。</a:t>
            </a:r>
          </a:p>
          <a:p>
            <a:pPr eaLnBrk="1" hangingPunct="1">
              <a:lnSpc>
                <a:spcPct val="80000"/>
              </a:lnSpc>
              <a:buFont typeface="Wingdings" pitchFamily="2" charset="2"/>
              <a:buNone/>
              <a:defRPr/>
            </a:pPr>
            <a:r>
              <a:rPr lang="en-US" altLang="zh-CN" sz="2400" smtClean="0">
                <a:ea typeface="华文细黑" pitchFamily="2" charset="-122"/>
              </a:rPr>
              <a:t>A) enum a={“sun”,”mon”,”tue”};            </a:t>
            </a:r>
          </a:p>
          <a:p>
            <a:pPr eaLnBrk="1" hangingPunct="1">
              <a:lnSpc>
                <a:spcPct val="80000"/>
              </a:lnSpc>
              <a:buFont typeface="Wingdings" pitchFamily="2" charset="2"/>
              <a:buNone/>
              <a:defRPr/>
            </a:pPr>
            <a:r>
              <a:rPr lang="en-US" altLang="zh-CN" sz="2400" smtClean="0">
                <a:ea typeface="华文细黑" pitchFamily="2" charset="-122"/>
              </a:rPr>
              <a:t>B) enum b{sun=7,mon=-1,tue};</a:t>
            </a:r>
          </a:p>
          <a:p>
            <a:pPr eaLnBrk="1" hangingPunct="1">
              <a:lnSpc>
                <a:spcPct val="80000"/>
              </a:lnSpc>
              <a:buFont typeface="Wingdings" pitchFamily="2" charset="2"/>
              <a:buNone/>
              <a:defRPr/>
            </a:pPr>
            <a:r>
              <a:rPr lang="en-US" altLang="zh-CN" sz="2400" smtClean="0">
                <a:ea typeface="华文细黑" pitchFamily="2" charset="-122"/>
              </a:rPr>
              <a:t>C) enum c {7,1,2};                      </a:t>
            </a:r>
          </a:p>
        </p:txBody>
      </p:sp>
      <p:sp>
        <p:nvSpPr>
          <p:cNvPr id="66564" name="Text Box 4"/>
          <p:cNvSpPr txBox="1">
            <a:spLocks noChangeArrowheads="1"/>
          </p:cNvSpPr>
          <p:nvPr/>
        </p:nvSpPr>
        <p:spPr bwMode="auto">
          <a:xfrm>
            <a:off x="5724525" y="1989138"/>
            <a:ext cx="2471738" cy="384175"/>
          </a:xfrm>
          <a:prstGeom prst="rect">
            <a:avLst/>
          </a:prstGeom>
          <a:noFill/>
          <a:ln w="9525">
            <a:noFill/>
            <a:miter lim="800000"/>
            <a:headEnd/>
            <a:tailEnd/>
          </a:ln>
          <a:effectLst/>
        </p:spPr>
        <p:txBody>
          <a:bodyPr wrap="none">
            <a:spAutoFit/>
          </a:bodyPr>
          <a:lstStyle/>
          <a:p>
            <a:pPr>
              <a:lnSpc>
                <a:spcPct val="80000"/>
              </a:lnSpc>
              <a:spcBef>
                <a:spcPct val="20000"/>
              </a:spcBef>
              <a:buClr>
                <a:schemeClr val="hlink"/>
              </a:buClr>
              <a:buFont typeface="Wingdings" pitchFamily="2" charset="2"/>
              <a:buNone/>
              <a:defRPr/>
            </a:pPr>
            <a:r>
              <a:rPr lang="zh-CN" altLang="en-US" sz="2400">
                <a:solidFill>
                  <a:srgbClr val="99FF33"/>
                </a:solidFill>
                <a:effectLst>
                  <a:outerShdw blurRad="38100" dist="38100" dir="2700000" algn="tl">
                    <a:srgbClr val="000000"/>
                  </a:outerShdw>
                </a:effectLst>
                <a:latin typeface="Arial" charset="0"/>
                <a:ea typeface="华文细黑" pitchFamily="2" charset="-122"/>
              </a:rPr>
              <a:t>结果： </a:t>
            </a:r>
            <a:r>
              <a:rPr lang="en-US" altLang="zh-CN" sz="2400">
                <a:solidFill>
                  <a:srgbClr val="99FF33"/>
                </a:solidFill>
                <a:effectLst>
                  <a:outerShdw blurRad="38100" dist="38100" dir="2700000" algn="tl">
                    <a:srgbClr val="000000"/>
                  </a:outerShdw>
                </a:effectLst>
                <a:latin typeface="Arial" charset="0"/>
                <a:ea typeface="华文细黑" pitchFamily="2" charset="-122"/>
              </a:rPr>
              <a:t>0</a:t>
            </a:r>
            <a:r>
              <a:rPr lang="zh-CN" altLang="en-US" sz="2400">
                <a:solidFill>
                  <a:srgbClr val="99FF33"/>
                </a:solidFill>
                <a:effectLst>
                  <a:outerShdw blurRad="38100" dist="38100" dir="2700000" algn="tl">
                    <a:srgbClr val="000000"/>
                  </a:outerShdw>
                </a:effectLst>
                <a:latin typeface="Arial" charset="0"/>
                <a:ea typeface="华文细黑" pitchFamily="2" charset="-122"/>
              </a:rPr>
              <a:t>，</a:t>
            </a:r>
            <a:r>
              <a:rPr lang="en-US" altLang="zh-CN" sz="2400">
                <a:solidFill>
                  <a:srgbClr val="99FF33"/>
                </a:solidFill>
                <a:effectLst>
                  <a:outerShdw blurRad="38100" dist="38100" dir="2700000" algn="tl">
                    <a:srgbClr val="000000"/>
                  </a:outerShdw>
                </a:effectLst>
                <a:latin typeface="Arial" charset="0"/>
                <a:ea typeface="华文细黑" pitchFamily="2" charset="-122"/>
              </a:rPr>
              <a:t>5</a:t>
            </a:r>
            <a:r>
              <a:rPr lang="zh-CN" altLang="en-US" sz="2400">
                <a:solidFill>
                  <a:srgbClr val="99FF33"/>
                </a:solidFill>
                <a:effectLst>
                  <a:outerShdw blurRad="38100" dist="38100" dir="2700000" algn="tl">
                    <a:srgbClr val="000000"/>
                  </a:outerShdw>
                </a:effectLst>
                <a:latin typeface="Arial" charset="0"/>
                <a:ea typeface="华文细黑" pitchFamily="2" charset="-122"/>
              </a:rPr>
              <a:t>，</a:t>
            </a:r>
            <a:r>
              <a:rPr lang="en-US" altLang="zh-CN" sz="2400">
                <a:solidFill>
                  <a:srgbClr val="99FF33"/>
                </a:solidFill>
                <a:effectLst>
                  <a:outerShdw blurRad="38100" dist="38100" dir="2700000" algn="tl">
                    <a:srgbClr val="000000"/>
                  </a:outerShdw>
                </a:effectLst>
                <a:latin typeface="Arial" charset="0"/>
                <a:ea typeface="华文细黑" pitchFamily="2" charset="-122"/>
              </a:rPr>
              <a:t>15</a:t>
            </a:r>
            <a:endParaRPr lang="en-US" altLang="zh-CN" sz="2400">
              <a:solidFill>
                <a:srgbClr val="99FF33"/>
              </a:solidFill>
              <a:latin typeface="Arial" charset="0"/>
              <a:ea typeface="华文细黑" pitchFamily="2" charset="-122"/>
            </a:endParaRPr>
          </a:p>
        </p:txBody>
      </p:sp>
      <p:sp>
        <p:nvSpPr>
          <p:cNvPr id="66565" name="Text Box 5"/>
          <p:cNvSpPr txBox="1">
            <a:spLocks noChangeArrowheads="1"/>
          </p:cNvSpPr>
          <p:nvPr/>
        </p:nvSpPr>
        <p:spPr bwMode="auto">
          <a:xfrm>
            <a:off x="6516688" y="5457825"/>
            <a:ext cx="2232025" cy="749300"/>
          </a:xfrm>
          <a:prstGeom prst="rect">
            <a:avLst/>
          </a:prstGeom>
          <a:noFill/>
          <a:ln w="9525">
            <a:noFill/>
            <a:miter lim="800000"/>
            <a:headEnd/>
            <a:tailEnd/>
          </a:ln>
          <a:effectLst/>
        </p:spPr>
        <p:txBody>
          <a:bodyPr>
            <a:spAutoFit/>
          </a:bodyPr>
          <a:lstStyle/>
          <a:p>
            <a:pPr>
              <a:lnSpc>
                <a:spcPct val="80000"/>
              </a:lnSpc>
              <a:spcBef>
                <a:spcPct val="20000"/>
              </a:spcBef>
              <a:buClr>
                <a:schemeClr val="hlink"/>
              </a:buClr>
              <a:buFont typeface="Wingdings" pitchFamily="2" charset="2"/>
              <a:buNone/>
              <a:defRPr/>
            </a:pPr>
            <a:r>
              <a:rPr lang="zh-CN" altLang="en-US" sz="2400">
                <a:solidFill>
                  <a:srgbClr val="99FF33"/>
                </a:solidFill>
                <a:effectLst>
                  <a:outerShdw blurRad="38100" dist="38100" dir="2700000" algn="tl">
                    <a:srgbClr val="000000"/>
                  </a:outerShdw>
                </a:effectLst>
                <a:latin typeface="Arial" charset="0"/>
                <a:ea typeface="华文细黑" pitchFamily="2" charset="-122"/>
              </a:rPr>
              <a:t>答案：</a:t>
            </a:r>
            <a:r>
              <a:rPr lang="en-US" altLang="zh-CN" sz="2400">
                <a:solidFill>
                  <a:srgbClr val="99FF33"/>
                </a:solidFill>
                <a:effectLst>
                  <a:outerShdw blurRad="38100" dist="38100" dir="2700000" algn="tl">
                    <a:srgbClr val="000000"/>
                  </a:outerShdw>
                </a:effectLst>
                <a:latin typeface="Arial" charset="0"/>
                <a:ea typeface="华文细黑" pitchFamily="2" charset="-122"/>
              </a:rPr>
              <a:t>B</a:t>
            </a:r>
          </a:p>
          <a:p>
            <a:pPr>
              <a:defRPr/>
            </a:pPr>
            <a:endParaRPr lang="en-US" altLang="zh-CN" sz="2400">
              <a:solidFill>
                <a:srgbClr val="99FF33"/>
              </a:solidFill>
              <a:latin typeface="Arial" charset="0"/>
              <a:ea typeface="华文细黑"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blinds(horizontal)">
                                      <p:cBhvr>
                                        <p:cTn id="12"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p:bld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7813"/>
            <a:ext cx="8229600" cy="776287"/>
          </a:xfrm>
        </p:spPr>
        <p:txBody>
          <a:bodyPr>
            <a:normAutofit fontScale="90000"/>
          </a:bodyPr>
          <a:lstStyle/>
          <a:p>
            <a:pPr eaLnBrk="1" hangingPunct="1">
              <a:defRPr/>
            </a:pPr>
            <a:r>
              <a:rPr lang="zh-CN" altLang="en-US" smtClean="0"/>
              <a:t>示例</a:t>
            </a:r>
          </a:p>
        </p:txBody>
      </p:sp>
      <p:sp>
        <p:nvSpPr>
          <p:cNvPr id="67587" name="Rectangle 3"/>
          <p:cNvSpPr>
            <a:spLocks noGrp="1" noChangeArrowheads="1"/>
          </p:cNvSpPr>
          <p:nvPr>
            <p:ph type="body" idx="1"/>
          </p:nvPr>
        </p:nvSpPr>
        <p:spPr>
          <a:xfrm>
            <a:off x="457200" y="1196975"/>
            <a:ext cx="8229600" cy="5327650"/>
          </a:xfrm>
          <a:solidFill>
            <a:srgbClr val="990000"/>
          </a:solidFill>
          <a:ln>
            <a:solidFill>
              <a:srgbClr val="FFFF99"/>
            </a:solidFill>
          </a:ln>
        </p:spPr>
        <p:txBody>
          <a:bodyPr/>
          <a:lstStyle/>
          <a:p>
            <a:pPr eaLnBrk="1" hangingPunct="1">
              <a:lnSpc>
                <a:spcPct val="80000"/>
              </a:lnSpc>
              <a:buFont typeface="Wingdings" pitchFamily="2" charset="2"/>
              <a:buNone/>
              <a:defRPr/>
            </a:pPr>
            <a:r>
              <a:rPr lang="en-US" altLang="zh-CN" sz="2000" smtClean="0"/>
              <a:t>main()</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enum color{red,green,blue,white};</a:t>
            </a:r>
          </a:p>
          <a:p>
            <a:pPr eaLnBrk="1" hangingPunct="1">
              <a:lnSpc>
                <a:spcPct val="80000"/>
              </a:lnSpc>
              <a:buFont typeface="Wingdings" pitchFamily="2" charset="2"/>
              <a:buNone/>
              <a:defRPr/>
            </a:pPr>
            <a:r>
              <a:rPr lang="en-US" altLang="zh-CN" sz="2000" smtClean="0"/>
              <a:t>     enum color fc;</a:t>
            </a:r>
          </a:p>
          <a:p>
            <a:pPr eaLnBrk="1" hangingPunct="1">
              <a:lnSpc>
                <a:spcPct val="80000"/>
              </a:lnSpc>
              <a:spcBef>
                <a:spcPct val="45000"/>
              </a:spcBef>
              <a:spcAft>
                <a:spcPct val="45000"/>
              </a:spcAft>
              <a:buFont typeface="Wingdings" pitchFamily="2" charset="2"/>
              <a:buNone/>
              <a:defRPr/>
            </a:pPr>
            <a:r>
              <a:rPr lang="en-US" altLang="zh-CN" sz="2000" smtClean="0"/>
              <a:t>     clrscr();</a:t>
            </a:r>
          </a:p>
          <a:p>
            <a:pPr eaLnBrk="1" hangingPunct="1">
              <a:lnSpc>
                <a:spcPct val="80000"/>
              </a:lnSpc>
              <a:buFont typeface="Wingdings" pitchFamily="2" charset="2"/>
              <a:buNone/>
              <a:defRPr/>
            </a:pPr>
            <a:r>
              <a:rPr lang="en-US" altLang="zh-CN" sz="2000" smtClean="0"/>
              <a:t>     printf("</a:t>
            </a:r>
            <a:r>
              <a:rPr lang="zh-CN" altLang="en-US" sz="2000" smtClean="0"/>
              <a:t>请输入色号</a:t>
            </a:r>
            <a:r>
              <a:rPr lang="en-US" altLang="zh-CN" sz="2000" smtClean="0"/>
              <a:t>:");</a:t>
            </a:r>
          </a:p>
          <a:p>
            <a:pPr eaLnBrk="1" hangingPunct="1">
              <a:lnSpc>
                <a:spcPct val="80000"/>
              </a:lnSpc>
              <a:buFont typeface="Wingdings" pitchFamily="2" charset="2"/>
              <a:buNone/>
              <a:defRPr/>
            </a:pPr>
            <a:r>
              <a:rPr lang="en-US" altLang="zh-CN" sz="2000" smtClean="0"/>
              <a:t>     scanf("%d",&amp;fc);</a:t>
            </a:r>
          </a:p>
          <a:p>
            <a:pPr eaLnBrk="1" hangingPunct="1">
              <a:lnSpc>
                <a:spcPct val="80000"/>
              </a:lnSpc>
              <a:spcBef>
                <a:spcPct val="45000"/>
              </a:spcBef>
              <a:buFont typeface="Wingdings" pitchFamily="2" charset="2"/>
              <a:buNone/>
              <a:defRPr/>
            </a:pPr>
            <a:r>
              <a:rPr lang="en-US" altLang="zh-CN" sz="2000" smtClean="0"/>
              <a:t>     switch (fc)</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case red:printf("</a:t>
            </a:r>
            <a:r>
              <a:rPr lang="zh-CN" altLang="en-US" sz="2000" smtClean="0"/>
              <a:t>红色</a:t>
            </a:r>
            <a:r>
              <a:rPr lang="en-US" altLang="zh-CN" sz="2000" smtClean="0"/>
              <a:t>!");break;</a:t>
            </a:r>
          </a:p>
          <a:p>
            <a:pPr eaLnBrk="1" hangingPunct="1">
              <a:lnSpc>
                <a:spcPct val="80000"/>
              </a:lnSpc>
              <a:buFont typeface="Wingdings" pitchFamily="2" charset="2"/>
              <a:buNone/>
              <a:defRPr/>
            </a:pPr>
            <a:r>
              <a:rPr lang="en-US" altLang="zh-CN" sz="2000" smtClean="0"/>
              <a:t>         case green:printf("</a:t>
            </a:r>
            <a:r>
              <a:rPr lang="zh-CN" altLang="en-US" sz="2000" smtClean="0"/>
              <a:t>绿色</a:t>
            </a:r>
            <a:r>
              <a:rPr lang="en-US" altLang="zh-CN" sz="2000" smtClean="0"/>
              <a:t>!");break;</a:t>
            </a:r>
          </a:p>
          <a:p>
            <a:pPr eaLnBrk="1" hangingPunct="1">
              <a:lnSpc>
                <a:spcPct val="80000"/>
              </a:lnSpc>
              <a:buFont typeface="Wingdings" pitchFamily="2" charset="2"/>
              <a:buNone/>
              <a:defRPr/>
            </a:pPr>
            <a:r>
              <a:rPr lang="en-US" altLang="zh-CN" sz="2000" smtClean="0"/>
              <a:t>         case blue:printf("</a:t>
            </a:r>
            <a:r>
              <a:rPr lang="zh-CN" altLang="en-US" sz="2000" smtClean="0"/>
              <a:t>蓝色</a:t>
            </a:r>
            <a:r>
              <a:rPr lang="en-US" altLang="zh-CN" sz="2000" smtClean="0"/>
              <a:t>!");break;</a:t>
            </a:r>
          </a:p>
          <a:p>
            <a:pPr eaLnBrk="1" hangingPunct="1">
              <a:lnSpc>
                <a:spcPct val="80000"/>
              </a:lnSpc>
              <a:buFont typeface="Wingdings" pitchFamily="2" charset="2"/>
              <a:buNone/>
              <a:defRPr/>
            </a:pPr>
            <a:r>
              <a:rPr lang="en-US" altLang="zh-CN" sz="2000" smtClean="0"/>
              <a:t>         case white:printf("</a:t>
            </a:r>
            <a:r>
              <a:rPr lang="zh-CN" altLang="en-US" sz="2000" smtClean="0"/>
              <a:t>白色</a:t>
            </a:r>
            <a:r>
              <a:rPr lang="en-US" altLang="zh-CN" sz="2000" smtClean="0"/>
              <a:t>!");break;</a:t>
            </a:r>
          </a:p>
          <a:p>
            <a:pPr eaLnBrk="1" hangingPunct="1">
              <a:lnSpc>
                <a:spcPct val="80000"/>
              </a:lnSpc>
              <a:buFont typeface="Wingdings" pitchFamily="2" charset="2"/>
              <a:buNone/>
              <a:defRPr/>
            </a:pPr>
            <a:r>
              <a:rPr lang="en-US" altLang="zh-CN" sz="2000" smtClean="0"/>
              <a:t>         default:printf("</a:t>
            </a:r>
            <a:r>
              <a:rPr lang="zh-CN" altLang="en-US" sz="2000" smtClean="0"/>
              <a:t>其他颜色</a:t>
            </a:r>
            <a:r>
              <a:rPr lang="en-US" altLang="zh-CN" sz="2000" smtClean="0"/>
              <a:t>!");</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p:txBody>
      </p:sp>
    </p:spTree>
  </p:cSld>
  <p:clrMapOvr>
    <a:masterClrMapping/>
  </p:clrMapOvr>
  <p:transition>
    <p:blinds dir="vert"/>
  </p:transition>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zh-CN" altLang="en-US" smtClean="0">
                <a:solidFill>
                  <a:srgbClr val="99FF33"/>
                </a:solidFill>
                <a:ea typeface="华文细黑" pitchFamily="2" charset="-122"/>
              </a:rPr>
              <a:t>五、类型定义（</a:t>
            </a:r>
            <a:r>
              <a:rPr lang="en-US" altLang="zh-CN" smtClean="0">
                <a:solidFill>
                  <a:srgbClr val="99FF33"/>
                </a:solidFill>
                <a:ea typeface="华文细黑" pitchFamily="2" charset="-122"/>
              </a:rPr>
              <a:t>typedef</a:t>
            </a:r>
            <a:r>
              <a:rPr lang="zh-CN" altLang="en-US" smtClean="0">
                <a:solidFill>
                  <a:srgbClr val="99FF33"/>
                </a:solidFill>
                <a:ea typeface="华文细黑" pitchFamily="2" charset="-122"/>
              </a:rPr>
              <a:t>）</a:t>
            </a:r>
          </a:p>
        </p:txBody>
      </p:sp>
      <p:sp>
        <p:nvSpPr>
          <p:cNvPr id="69635" name="Rectangle 3"/>
          <p:cNvSpPr>
            <a:spLocks noGrp="1" noChangeArrowheads="1"/>
          </p:cNvSpPr>
          <p:nvPr>
            <p:ph type="body" idx="1"/>
          </p:nvPr>
        </p:nvSpPr>
        <p:spPr>
          <a:xfrm>
            <a:off x="457200" y="1600200"/>
            <a:ext cx="8229600" cy="4852988"/>
          </a:xfrm>
        </p:spPr>
        <p:txBody>
          <a:bodyPr/>
          <a:lstStyle/>
          <a:p>
            <a:pPr eaLnBrk="1" hangingPunct="1">
              <a:defRPr/>
            </a:pPr>
            <a:r>
              <a:rPr lang="zh-CN" altLang="en-US" smtClean="0">
                <a:ea typeface="华文细黑" pitchFamily="2" charset="-122"/>
              </a:rPr>
              <a:t>给已有的数据类型加一个新的别名</a:t>
            </a:r>
            <a:r>
              <a:rPr lang="en-US" altLang="zh-CN" smtClean="0">
                <a:ea typeface="华文细黑" pitchFamily="2" charset="-122"/>
              </a:rPr>
              <a:t>——</a:t>
            </a:r>
            <a:r>
              <a:rPr lang="zh-CN" altLang="en-US" smtClean="0">
                <a:ea typeface="华文细黑" pitchFamily="2" charset="-122"/>
              </a:rPr>
              <a:t>提高程序可读性</a:t>
            </a:r>
            <a:r>
              <a:rPr lang="en-US" altLang="zh-CN" smtClean="0">
                <a:ea typeface="华文细黑" pitchFamily="2" charset="-122"/>
              </a:rPr>
              <a:t>(</a:t>
            </a:r>
            <a:r>
              <a:rPr lang="zh-CN" altLang="en-US" smtClean="0">
                <a:ea typeface="华文细黑" pitchFamily="2" charset="-122"/>
              </a:rPr>
              <a:t>但未建立新的数据类型）。</a:t>
            </a:r>
          </a:p>
          <a:p>
            <a:pPr eaLnBrk="1" hangingPunct="1">
              <a:buFont typeface="Wingdings" pitchFamily="2" charset="2"/>
              <a:buNone/>
              <a:defRPr/>
            </a:pPr>
            <a:r>
              <a:rPr lang="zh-CN" altLang="en-US" smtClean="0">
                <a:ea typeface="华文细黑" pitchFamily="2" charset="-122"/>
              </a:rPr>
              <a:t>   一般形式：</a:t>
            </a:r>
          </a:p>
          <a:p>
            <a:pPr eaLnBrk="1" hangingPunct="1">
              <a:spcBef>
                <a:spcPct val="45000"/>
              </a:spcBef>
              <a:buFont typeface="Wingdings" pitchFamily="2" charset="2"/>
              <a:buNone/>
              <a:defRPr/>
            </a:pPr>
            <a:r>
              <a:rPr lang="zh-CN" altLang="en-US" smtClean="0">
                <a:ea typeface="华文细黑" pitchFamily="2" charset="-122"/>
              </a:rPr>
              <a:t>     </a:t>
            </a:r>
            <a:r>
              <a:rPr lang="zh-CN" altLang="en-US" smtClean="0">
                <a:solidFill>
                  <a:srgbClr val="FFFF66"/>
                </a:solidFill>
                <a:ea typeface="华文细黑" pitchFamily="2" charset="-122"/>
              </a:rPr>
              <a:t> </a:t>
            </a:r>
            <a:r>
              <a:rPr lang="en-US" altLang="zh-CN" smtClean="0">
                <a:solidFill>
                  <a:srgbClr val="FFFF66"/>
                </a:solidFill>
                <a:ea typeface="华文细黑" pitchFamily="2" charset="-122"/>
              </a:rPr>
              <a:t>typedef</a:t>
            </a:r>
            <a:r>
              <a:rPr lang="en-US" altLang="zh-CN" smtClean="0">
                <a:ea typeface="华文细黑" pitchFamily="2" charset="-122"/>
              </a:rPr>
              <a:t>   </a:t>
            </a:r>
            <a:r>
              <a:rPr lang="zh-CN" altLang="en-US" smtClean="0">
                <a:solidFill>
                  <a:srgbClr val="FFCC00"/>
                </a:solidFill>
                <a:ea typeface="华文细黑" pitchFamily="2" charset="-122"/>
              </a:rPr>
              <a:t>数据类型名</a:t>
            </a:r>
            <a:r>
              <a:rPr lang="zh-CN" altLang="en-US" smtClean="0">
                <a:ea typeface="华文细黑" pitchFamily="2" charset="-122"/>
              </a:rPr>
              <a:t>      </a:t>
            </a:r>
            <a:r>
              <a:rPr lang="zh-CN" altLang="en-US" smtClean="0">
                <a:solidFill>
                  <a:srgbClr val="00FFFF"/>
                </a:solidFill>
                <a:ea typeface="华文细黑" pitchFamily="2" charset="-122"/>
              </a:rPr>
              <a:t>新别名</a:t>
            </a:r>
          </a:p>
          <a:p>
            <a:pPr eaLnBrk="1" hangingPunct="1">
              <a:buFont typeface="Wingdings" pitchFamily="2" charset="2"/>
              <a:buNone/>
              <a:defRPr/>
            </a:pPr>
            <a:r>
              <a:rPr lang="zh-CN" altLang="en-US" smtClean="0">
                <a:ea typeface="华文细黑" pitchFamily="2" charset="-122"/>
              </a:rPr>
              <a:t>                     </a:t>
            </a:r>
            <a:r>
              <a:rPr lang="en-US" altLang="zh-CN" smtClean="0">
                <a:ea typeface="华文细黑" pitchFamily="2" charset="-122"/>
              </a:rPr>
              <a:t>(</a:t>
            </a:r>
            <a:r>
              <a:rPr lang="zh-CN" altLang="en-US" smtClean="0">
                <a:ea typeface="华文细黑" pitchFamily="2" charset="-122"/>
              </a:rPr>
              <a:t>已有定义</a:t>
            </a:r>
            <a:r>
              <a:rPr lang="en-US" altLang="zh-CN" smtClean="0">
                <a:ea typeface="华文细黑" pitchFamily="2" charset="-122"/>
              </a:rPr>
              <a:t>)    (</a:t>
            </a:r>
            <a:r>
              <a:rPr lang="zh-CN" altLang="en-US" smtClean="0">
                <a:ea typeface="华文细黑" pitchFamily="2" charset="-122"/>
              </a:rPr>
              <a:t>习惯用大写</a:t>
            </a:r>
            <a:r>
              <a:rPr lang="en-US" altLang="zh-CN" smtClean="0">
                <a:ea typeface="华文细黑" pitchFamily="2" charset="-122"/>
              </a:rPr>
              <a:t>)</a:t>
            </a:r>
          </a:p>
          <a:p>
            <a:pPr eaLnBrk="1" hangingPunct="1">
              <a:buFont typeface="Wingdings" pitchFamily="2" charset="2"/>
              <a:buNone/>
              <a:defRPr/>
            </a:pPr>
            <a:r>
              <a:rPr lang="en-US" altLang="zh-CN" smtClean="0">
                <a:ea typeface="华文细黑" pitchFamily="2" charset="-122"/>
              </a:rPr>
              <a:t>     </a:t>
            </a:r>
            <a:r>
              <a:rPr lang="zh-CN" altLang="en-US" smtClean="0">
                <a:ea typeface="华文细黑" pitchFamily="2" charset="-122"/>
              </a:rPr>
              <a:t>例 </a:t>
            </a:r>
          </a:p>
          <a:p>
            <a:pPr eaLnBrk="1" hangingPunct="1">
              <a:buFont typeface="Wingdings" pitchFamily="2" charset="2"/>
              <a:buNone/>
              <a:defRPr/>
            </a:pPr>
            <a:r>
              <a:rPr lang="zh-CN" altLang="en-US" smtClean="0">
                <a:ea typeface="华文细黑" pitchFamily="2" charset="-122"/>
              </a:rPr>
              <a:t>          </a:t>
            </a:r>
            <a:r>
              <a:rPr lang="en-US" altLang="zh-CN" smtClean="0">
                <a:solidFill>
                  <a:srgbClr val="99FF33"/>
                </a:solidFill>
                <a:ea typeface="华文细黑" pitchFamily="2" charset="-122"/>
              </a:rPr>
              <a:t>typedef  float  REAL;</a:t>
            </a:r>
          </a:p>
          <a:p>
            <a:pPr eaLnBrk="1" hangingPunct="1">
              <a:buFont typeface="Wingdings" pitchFamily="2" charset="2"/>
              <a:buNone/>
              <a:defRPr/>
            </a:pPr>
            <a:r>
              <a:rPr lang="en-US" altLang="zh-CN" smtClean="0">
                <a:solidFill>
                  <a:srgbClr val="99FF33"/>
                </a:solidFill>
                <a:ea typeface="华文细黑" pitchFamily="2" charset="-122"/>
              </a:rPr>
              <a:t>          REAL  a,b,c;</a:t>
            </a:r>
          </a:p>
        </p:txBody>
      </p:sp>
    </p:spTree>
  </p:cSld>
  <p:clrMapOvr>
    <a:masterClrMapping/>
  </p:clrMapOvr>
  <p:transition>
    <p:blinds dir="vert"/>
  </p:transition>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7813"/>
            <a:ext cx="8229600" cy="706437"/>
          </a:xfrm>
        </p:spPr>
        <p:txBody>
          <a:bodyPr/>
          <a:lstStyle/>
          <a:p>
            <a:pPr eaLnBrk="1" hangingPunct="1">
              <a:defRPr/>
            </a:pPr>
            <a:r>
              <a:rPr lang="zh-CN" altLang="en-US" sz="4000" smtClean="0">
                <a:ea typeface="华文细黑" pitchFamily="2" charset="-122"/>
              </a:rPr>
              <a:t>用  法</a:t>
            </a:r>
          </a:p>
        </p:txBody>
      </p:sp>
      <p:sp>
        <p:nvSpPr>
          <p:cNvPr id="70659" name="Rectangle 3"/>
          <p:cNvSpPr>
            <a:spLocks noGrp="1" noChangeArrowheads="1"/>
          </p:cNvSpPr>
          <p:nvPr>
            <p:ph type="body" idx="1"/>
          </p:nvPr>
        </p:nvSpPr>
        <p:spPr>
          <a:xfrm>
            <a:off x="539750" y="1125538"/>
            <a:ext cx="8229600" cy="5111750"/>
          </a:xfrm>
        </p:spPr>
        <p:txBody>
          <a:bodyPr/>
          <a:lstStyle/>
          <a:p>
            <a:pPr eaLnBrk="1" hangingPunct="1">
              <a:lnSpc>
                <a:spcPct val="90000"/>
              </a:lnSpc>
              <a:buFont typeface="Wingdings" pitchFamily="2" charset="2"/>
              <a:buNone/>
              <a:defRPr/>
            </a:pPr>
            <a:r>
              <a:rPr lang="en-US" altLang="zh-CN" sz="2400" smtClean="0">
                <a:solidFill>
                  <a:srgbClr val="99FF33"/>
                </a:solidFill>
                <a:ea typeface="华文细黑" pitchFamily="2" charset="-122"/>
              </a:rPr>
              <a:t>1</a:t>
            </a:r>
            <a:r>
              <a:rPr lang="zh-CN" altLang="en-US" sz="2400" smtClean="0">
                <a:solidFill>
                  <a:srgbClr val="99FF33"/>
                </a:solidFill>
                <a:ea typeface="华文细黑" pitchFamily="2" charset="-122"/>
              </a:rPr>
              <a:t>、简单数据类型   </a:t>
            </a:r>
          </a:p>
          <a:p>
            <a:pPr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ea typeface="华文细黑" pitchFamily="2" charset="-122"/>
              </a:rPr>
              <a:t>typedef  float  REAL ;     </a:t>
            </a:r>
          </a:p>
          <a:p>
            <a:pPr eaLnBrk="1" hangingPunct="1">
              <a:lnSpc>
                <a:spcPct val="90000"/>
              </a:lnSpc>
              <a:buFont typeface="Wingdings" pitchFamily="2" charset="2"/>
              <a:buNone/>
              <a:defRPr/>
            </a:pPr>
            <a:r>
              <a:rPr lang="en-US" altLang="zh-CN" sz="2400" smtClean="0">
                <a:ea typeface="华文细黑" pitchFamily="2" charset="-122"/>
              </a:rPr>
              <a:t>     REAL  a,b;                      </a:t>
            </a:r>
            <a:r>
              <a:rPr lang="en-US" altLang="zh-CN" sz="2400" smtClean="0">
                <a:solidFill>
                  <a:srgbClr val="FFFF66"/>
                </a:solidFill>
                <a:ea typeface="华文细黑" pitchFamily="2" charset="-122"/>
              </a:rPr>
              <a:t>=float a,b;</a:t>
            </a:r>
          </a:p>
          <a:p>
            <a:pPr eaLnBrk="1" hangingPunct="1">
              <a:lnSpc>
                <a:spcPct val="90000"/>
              </a:lnSpc>
              <a:buFont typeface="Wingdings" pitchFamily="2" charset="2"/>
              <a:buNone/>
              <a:defRPr/>
            </a:pPr>
            <a:r>
              <a:rPr lang="en-US" altLang="zh-CN" sz="2400" smtClean="0">
                <a:solidFill>
                  <a:srgbClr val="99FF33"/>
                </a:solidFill>
                <a:ea typeface="华文细黑" pitchFamily="2" charset="-122"/>
              </a:rPr>
              <a:t>2</a:t>
            </a:r>
            <a:r>
              <a:rPr lang="zh-CN" altLang="en-US" sz="2400" smtClean="0">
                <a:solidFill>
                  <a:srgbClr val="99FF33"/>
                </a:solidFill>
                <a:ea typeface="华文细黑" pitchFamily="2" charset="-122"/>
              </a:rPr>
              <a:t>、数组</a:t>
            </a:r>
            <a:r>
              <a:rPr lang="zh-CN" altLang="en-US" sz="2400" smtClean="0">
                <a:ea typeface="华文细黑" pitchFamily="2" charset="-122"/>
              </a:rPr>
              <a:t>           </a:t>
            </a:r>
          </a:p>
          <a:p>
            <a:pPr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ea typeface="华文细黑" pitchFamily="2" charset="-122"/>
              </a:rPr>
              <a:t>typedef  char  STR[80];   </a:t>
            </a:r>
          </a:p>
          <a:p>
            <a:pPr eaLnBrk="1" hangingPunct="1">
              <a:lnSpc>
                <a:spcPct val="90000"/>
              </a:lnSpc>
              <a:buFont typeface="Wingdings" pitchFamily="2" charset="2"/>
              <a:buNone/>
              <a:defRPr/>
            </a:pPr>
            <a:r>
              <a:rPr lang="en-US" altLang="zh-CN" sz="2400" smtClean="0">
                <a:ea typeface="华文细黑" pitchFamily="2" charset="-122"/>
              </a:rPr>
              <a:t>     STR  s1;                         </a:t>
            </a:r>
            <a:r>
              <a:rPr lang="en-US" altLang="zh-CN" sz="2400" smtClean="0">
                <a:solidFill>
                  <a:srgbClr val="FFFF66"/>
                </a:solidFill>
                <a:ea typeface="华文细黑" pitchFamily="2" charset="-122"/>
              </a:rPr>
              <a:t>=char s1[80];</a:t>
            </a:r>
          </a:p>
          <a:p>
            <a:pPr eaLnBrk="1" hangingPunct="1">
              <a:lnSpc>
                <a:spcPct val="90000"/>
              </a:lnSpc>
              <a:buFont typeface="Wingdings" pitchFamily="2" charset="2"/>
              <a:buNone/>
              <a:defRPr/>
            </a:pPr>
            <a:r>
              <a:rPr lang="en-US" altLang="zh-CN" sz="2400" smtClean="0">
                <a:solidFill>
                  <a:srgbClr val="99FF33"/>
                </a:solidFill>
                <a:ea typeface="华文细黑" pitchFamily="2" charset="-122"/>
              </a:rPr>
              <a:t>3</a:t>
            </a:r>
            <a:r>
              <a:rPr lang="zh-CN" altLang="en-US" sz="2400" smtClean="0">
                <a:solidFill>
                  <a:srgbClr val="99FF33"/>
                </a:solidFill>
                <a:ea typeface="华文细黑" pitchFamily="2" charset="-122"/>
              </a:rPr>
              <a:t>、指针</a:t>
            </a:r>
            <a:r>
              <a:rPr lang="zh-CN" altLang="en-US" sz="2400" smtClean="0">
                <a:ea typeface="华文细黑" pitchFamily="2" charset="-122"/>
              </a:rPr>
              <a:t>           </a:t>
            </a:r>
          </a:p>
          <a:p>
            <a:pPr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ea typeface="华文细黑" pitchFamily="2" charset="-122"/>
              </a:rPr>
              <a:t>typedef  float *PF;        </a:t>
            </a:r>
          </a:p>
          <a:p>
            <a:pPr eaLnBrk="1" hangingPunct="1">
              <a:lnSpc>
                <a:spcPct val="90000"/>
              </a:lnSpc>
              <a:buFont typeface="Wingdings" pitchFamily="2" charset="2"/>
              <a:buNone/>
              <a:defRPr/>
            </a:pPr>
            <a:r>
              <a:rPr lang="en-US" altLang="zh-CN" sz="2400" smtClean="0">
                <a:ea typeface="华文细黑" pitchFamily="2" charset="-122"/>
              </a:rPr>
              <a:t>      PF  p;                            </a:t>
            </a:r>
            <a:r>
              <a:rPr lang="en-US" altLang="zh-CN" sz="2400" smtClean="0">
                <a:solidFill>
                  <a:srgbClr val="FFFF66"/>
                </a:solidFill>
                <a:ea typeface="华文细黑" pitchFamily="2" charset="-122"/>
              </a:rPr>
              <a:t>=float  *p;</a:t>
            </a:r>
          </a:p>
          <a:p>
            <a:pPr eaLnBrk="1" hangingPunct="1">
              <a:lnSpc>
                <a:spcPct val="90000"/>
              </a:lnSpc>
              <a:buFont typeface="Wingdings" pitchFamily="2" charset="2"/>
              <a:buNone/>
              <a:defRPr/>
            </a:pPr>
            <a:r>
              <a:rPr lang="en-US" altLang="zh-CN" sz="2400" smtClean="0">
                <a:solidFill>
                  <a:srgbClr val="99FF33"/>
                </a:solidFill>
                <a:ea typeface="华文细黑" pitchFamily="2" charset="-122"/>
              </a:rPr>
              <a:t>4</a:t>
            </a:r>
            <a:r>
              <a:rPr lang="zh-CN" altLang="en-US" sz="2400" smtClean="0">
                <a:solidFill>
                  <a:srgbClr val="99FF33"/>
                </a:solidFill>
                <a:ea typeface="华文细黑" pitchFamily="2" charset="-122"/>
              </a:rPr>
              <a:t>、函数</a:t>
            </a:r>
            <a:r>
              <a:rPr lang="zh-CN" altLang="en-US" sz="2400" smtClean="0">
                <a:ea typeface="华文细黑" pitchFamily="2" charset="-122"/>
              </a:rPr>
              <a:t>           </a:t>
            </a:r>
          </a:p>
          <a:p>
            <a:pPr eaLnBrk="1" hangingPunct="1">
              <a:lnSpc>
                <a:spcPct val="90000"/>
              </a:lnSpc>
              <a:buFont typeface="Wingdings" pitchFamily="2" charset="2"/>
              <a:buNone/>
              <a:defRPr/>
            </a:pPr>
            <a:r>
              <a:rPr lang="zh-CN" altLang="en-US" sz="2400" smtClean="0">
                <a:ea typeface="华文细黑" pitchFamily="2" charset="-122"/>
              </a:rPr>
              <a:t>      </a:t>
            </a:r>
            <a:r>
              <a:rPr lang="en-US" altLang="zh-CN" sz="2400" smtClean="0">
                <a:ea typeface="华文细黑" pitchFamily="2" charset="-122"/>
              </a:rPr>
              <a:t>typedef  char FCH( );      </a:t>
            </a:r>
          </a:p>
          <a:p>
            <a:pPr eaLnBrk="1" hangingPunct="1">
              <a:lnSpc>
                <a:spcPct val="90000"/>
              </a:lnSpc>
              <a:buFont typeface="Wingdings" pitchFamily="2" charset="2"/>
              <a:buNone/>
              <a:defRPr/>
            </a:pPr>
            <a:r>
              <a:rPr lang="en-US" altLang="zh-CN" sz="2400" smtClean="0">
                <a:ea typeface="华文细黑" pitchFamily="2" charset="-122"/>
              </a:rPr>
              <a:t>      FCH  a;                         </a:t>
            </a:r>
            <a:r>
              <a:rPr lang="en-US" altLang="zh-CN" sz="2400" smtClean="0">
                <a:solidFill>
                  <a:srgbClr val="FFFF66"/>
                </a:solidFill>
                <a:ea typeface="华文细黑" pitchFamily="2" charset="-122"/>
              </a:rPr>
              <a:t>=char a( );</a:t>
            </a:r>
          </a:p>
        </p:txBody>
      </p:sp>
    </p:spTree>
  </p:cSld>
  <p:clrMapOvr>
    <a:masterClrMapping/>
  </p:clrMapOvr>
  <p:transition>
    <p:blinds dir="vert"/>
  </p:transition>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zh-CN" altLang="en-US" sz="4000" smtClean="0">
                <a:ea typeface="华文细黑" pitchFamily="2" charset="-122"/>
              </a:rPr>
              <a:t>用  法</a:t>
            </a:r>
          </a:p>
        </p:txBody>
      </p:sp>
      <p:sp>
        <p:nvSpPr>
          <p:cNvPr id="71683"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solidFill>
                  <a:srgbClr val="99FF33"/>
                </a:solidFill>
                <a:ea typeface="华文细黑" pitchFamily="2" charset="-122"/>
              </a:rPr>
              <a:t>5</a:t>
            </a:r>
            <a:r>
              <a:rPr lang="zh-CN" altLang="en-US" smtClean="0">
                <a:solidFill>
                  <a:srgbClr val="99FF33"/>
                </a:solidFill>
                <a:ea typeface="华文细黑" pitchFamily="2" charset="-122"/>
              </a:rPr>
              <a:t>、结构体</a:t>
            </a:r>
            <a:r>
              <a:rPr lang="en-US" altLang="zh-CN" smtClean="0">
                <a:solidFill>
                  <a:srgbClr val="99FF33"/>
                </a:solidFill>
                <a:ea typeface="华文细黑" pitchFamily="2" charset="-122"/>
              </a:rPr>
              <a:t>/</a:t>
            </a:r>
            <a:r>
              <a:rPr lang="zh-CN" altLang="en-US" smtClean="0">
                <a:solidFill>
                  <a:srgbClr val="99FF33"/>
                </a:solidFill>
                <a:ea typeface="华文细黑" pitchFamily="2" charset="-122"/>
              </a:rPr>
              <a:t>联合体等</a:t>
            </a:r>
          </a:p>
          <a:p>
            <a:pPr eaLnBrk="1" hangingPunct="1">
              <a:buFont typeface="Wingdings" pitchFamily="2" charset="2"/>
              <a:buNone/>
              <a:defRPr/>
            </a:pPr>
            <a:r>
              <a:rPr lang="zh-CN" altLang="en-US" smtClean="0">
                <a:ea typeface="华文细黑" pitchFamily="2" charset="-122"/>
              </a:rPr>
              <a:t>      </a:t>
            </a:r>
            <a:r>
              <a:rPr lang="en-US" altLang="zh-CN" smtClean="0">
                <a:ea typeface="华文细黑" pitchFamily="2" charset="-122"/>
              </a:rPr>
              <a:t>typedef  union  { ……} DATE;</a:t>
            </a:r>
          </a:p>
          <a:p>
            <a:pPr eaLnBrk="1" hangingPunct="1">
              <a:buFont typeface="Wingdings" pitchFamily="2" charset="2"/>
              <a:buNone/>
              <a:defRPr/>
            </a:pPr>
            <a:r>
              <a:rPr lang="en-US" altLang="zh-CN" smtClean="0">
                <a:ea typeface="华文细黑" pitchFamily="2" charset="-122"/>
              </a:rPr>
              <a:t>      typedef  struct  { ……} DATE;</a:t>
            </a:r>
          </a:p>
          <a:p>
            <a:pPr eaLnBrk="1" hangingPunct="1">
              <a:buFont typeface="Wingdings" pitchFamily="2" charset="2"/>
              <a:buNone/>
              <a:defRPr/>
            </a:pPr>
            <a:r>
              <a:rPr lang="en-US" altLang="zh-CN" smtClean="0">
                <a:ea typeface="华文细黑" pitchFamily="2" charset="-122"/>
              </a:rPr>
              <a:t>     DATE  birthday, *p;</a:t>
            </a:r>
          </a:p>
          <a:p>
            <a:pPr eaLnBrk="1" hangingPunct="1">
              <a:spcBef>
                <a:spcPct val="55000"/>
              </a:spcBef>
              <a:buFont typeface="Wingdings" pitchFamily="2" charset="2"/>
              <a:buNone/>
              <a:defRPr/>
            </a:pPr>
            <a:r>
              <a:rPr lang="en-US" altLang="zh-CN" smtClean="0">
                <a:ea typeface="华文细黑" pitchFamily="2" charset="-122"/>
              </a:rPr>
              <a:t>     </a:t>
            </a:r>
            <a:r>
              <a:rPr lang="zh-CN" altLang="en-US" smtClean="0">
                <a:ea typeface="华文细黑" pitchFamily="2" charset="-122"/>
              </a:rPr>
              <a:t>相当于  </a:t>
            </a:r>
          </a:p>
          <a:p>
            <a:pPr eaLnBrk="1" hangingPunct="1">
              <a:buFont typeface="Wingdings" pitchFamily="2" charset="2"/>
              <a:buNone/>
              <a:defRPr/>
            </a:pPr>
            <a:r>
              <a:rPr lang="zh-CN" altLang="en-US" smtClean="0">
                <a:ea typeface="华文细黑" pitchFamily="2" charset="-122"/>
              </a:rPr>
              <a:t>      </a:t>
            </a:r>
            <a:r>
              <a:rPr lang="en-US" altLang="zh-CN" smtClean="0">
                <a:ea typeface="华文细黑" pitchFamily="2" charset="-122"/>
              </a:rPr>
              <a:t>union  { ……} birthday, *p;</a:t>
            </a:r>
          </a:p>
          <a:p>
            <a:pPr eaLnBrk="1" hangingPunct="1">
              <a:buFont typeface="Wingdings" pitchFamily="2" charset="2"/>
              <a:buNone/>
              <a:defRPr/>
            </a:pPr>
            <a:r>
              <a:rPr lang="en-US" altLang="zh-CN" smtClean="0">
                <a:ea typeface="华文细黑" pitchFamily="2" charset="-122"/>
              </a:rPr>
              <a:t>      struct  { ……} birthday, *p;</a:t>
            </a:r>
          </a:p>
        </p:txBody>
      </p:sp>
    </p:spTree>
  </p:cSld>
  <p:clrMapOvr>
    <a:masterClrMapping/>
  </p:clrMapOvr>
  <p:transition>
    <p:blinds dir="vert"/>
  </p:transition>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238125" y="260350"/>
            <a:ext cx="9382125" cy="3201988"/>
          </a:xfrm>
          <a:prstGeom prst="rect">
            <a:avLst/>
          </a:prstGeom>
          <a:noFill/>
          <a:ln w="9525">
            <a:noFill/>
            <a:miter lim="800000"/>
            <a:headEnd/>
            <a:tailEnd/>
          </a:ln>
        </p:spPr>
        <p:txBody>
          <a:bodyPr wrap="none" anchor="ctr">
            <a:spAutoFit/>
          </a:bodyPr>
          <a:lstStyle/>
          <a:p>
            <a:pPr indent="342900"/>
            <a:r>
              <a:rPr lang="en-US" altLang="zh-CN" sz="3200">
                <a:solidFill>
                  <a:srgbClr val="FF0000"/>
                </a:solidFill>
              </a:rPr>
              <a:t>【</a:t>
            </a:r>
            <a:r>
              <a:rPr lang="zh-CN" altLang="en-US" sz="3200">
                <a:solidFill>
                  <a:srgbClr val="FF0000"/>
                </a:solidFill>
              </a:rPr>
              <a:t>注意</a:t>
            </a:r>
            <a:r>
              <a:rPr lang="en-US" altLang="zh-CN" sz="3200">
                <a:solidFill>
                  <a:srgbClr val="FF0000"/>
                </a:solidFill>
              </a:rPr>
              <a:t>】</a:t>
            </a:r>
            <a:r>
              <a:rPr lang="zh-CN" altLang="en-US" sz="3200">
                <a:solidFill>
                  <a:srgbClr val="FF0000"/>
                </a:solidFill>
              </a:rPr>
              <a:t>与</a:t>
            </a:r>
            <a:r>
              <a:rPr lang="en-US" altLang="zh-CN" sz="3200">
                <a:solidFill>
                  <a:srgbClr val="FF0000"/>
                </a:solidFill>
              </a:rPr>
              <a:t>#define</a:t>
            </a:r>
            <a:r>
              <a:rPr lang="zh-CN" altLang="en-US" sz="3200">
                <a:solidFill>
                  <a:srgbClr val="FF0000"/>
                </a:solidFill>
              </a:rPr>
              <a:t>的区别</a:t>
            </a:r>
          </a:p>
          <a:p>
            <a:pPr indent="342900"/>
            <a:r>
              <a:rPr lang="zh-CN" altLang="en-US" sz="3200"/>
              <a:t>   </a:t>
            </a:r>
            <a:r>
              <a:rPr lang="en-US" altLang="zh-CN" sz="2800"/>
              <a:t>#define </a:t>
            </a:r>
            <a:r>
              <a:rPr lang="zh-CN" altLang="en-US" sz="2800"/>
              <a:t>只作简单替换 （预编译时）</a:t>
            </a:r>
          </a:p>
          <a:p>
            <a:pPr indent="342900"/>
            <a:r>
              <a:rPr lang="zh-CN" altLang="en-US" sz="2800"/>
              <a:t>   </a:t>
            </a:r>
            <a:r>
              <a:rPr lang="en-US" altLang="zh-CN" sz="2800"/>
              <a:t>typedef </a:t>
            </a:r>
            <a:r>
              <a:rPr lang="zh-CN" altLang="en-US" sz="2800"/>
              <a:t>不是简单替换（编译时处理）</a:t>
            </a:r>
          </a:p>
          <a:p>
            <a:pPr indent="342900"/>
            <a:r>
              <a:rPr lang="zh-CN" altLang="en-US" sz="2800"/>
              <a:t>   如  </a:t>
            </a:r>
            <a:r>
              <a:rPr lang="en-US" altLang="zh-CN" sz="2800"/>
              <a:t>typedef char STRING[80];</a:t>
            </a:r>
          </a:p>
          <a:p>
            <a:pPr indent="342900"/>
            <a:r>
              <a:rPr lang="en-US" altLang="zh-CN" sz="2800"/>
              <a:t>        STRING s;</a:t>
            </a:r>
          </a:p>
          <a:p>
            <a:pPr indent="342900"/>
            <a:r>
              <a:rPr lang="en-US" altLang="zh-CN" sz="2800"/>
              <a:t>   </a:t>
            </a:r>
            <a:r>
              <a:rPr lang="zh-CN" altLang="en-US" sz="2800"/>
              <a:t>不是将</a:t>
            </a:r>
            <a:r>
              <a:rPr lang="en-US" altLang="zh-CN" sz="2800"/>
              <a:t>STRING[80]</a:t>
            </a:r>
            <a:r>
              <a:rPr lang="zh-CN" altLang="en-US" sz="2800"/>
              <a:t>替换为</a:t>
            </a:r>
            <a:r>
              <a:rPr lang="en-US" altLang="zh-CN" sz="2800"/>
              <a:t>char</a:t>
            </a:r>
            <a:r>
              <a:rPr lang="zh-CN" altLang="en-US" sz="2800"/>
              <a:t>，而是相当于</a:t>
            </a:r>
            <a:r>
              <a:rPr lang="en-US" altLang="zh-CN" sz="2800"/>
              <a:t>char s[80];</a:t>
            </a:r>
          </a:p>
          <a:p>
            <a:pPr indent="342900"/>
            <a:endParaRPr lang="en-US" altLang="zh-CN" sz="2800"/>
          </a:p>
        </p:txBody>
      </p:sp>
      <p:sp>
        <p:nvSpPr>
          <p:cNvPr id="61443" name="Rectangle 5"/>
          <p:cNvSpPr>
            <a:spLocks noChangeArrowheads="1"/>
          </p:cNvSpPr>
          <p:nvPr/>
        </p:nvSpPr>
        <p:spPr bwMode="auto">
          <a:xfrm>
            <a:off x="179388" y="3500438"/>
            <a:ext cx="8964612" cy="1946275"/>
          </a:xfrm>
          <a:prstGeom prst="rect">
            <a:avLst/>
          </a:prstGeom>
          <a:solidFill>
            <a:srgbClr val="990000"/>
          </a:solidFill>
          <a:ln w="28575">
            <a:solidFill>
              <a:srgbClr val="00FFFF"/>
            </a:solidFill>
            <a:miter lim="800000"/>
            <a:headEnd/>
            <a:tailEnd/>
          </a:ln>
        </p:spPr>
        <p:txBody>
          <a:bodyPr anchor="ctr">
            <a:spAutoFit/>
          </a:bodyPr>
          <a:lstStyle/>
          <a:p>
            <a:pPr indent="342900"/>
            <a:r>
              <a:rPr lang="en-US" altLang="zh-CN" sz="2400"/>
              <a:t>【</a:t>
            </a:r>
            <a:r>
              <a:rPr lang="zh-CN" altLang="en-US" sz="2400"/>
              <a:t>例</a:t>
            </a:r>
            <a:r>
              <a:rPr lang="en-US" altLang="zh-CN" sz="2400"/>
              <a:t>】</a:t>
            </a:r>
            <a:r>
              <a:rPr lang="zh-CN" altLang="en-US" sz="2400"/>
              <a:t>若有语句组</a:t>
            </a:r>
            <a:r>
              <a:rPr lang="en-US" altLang="zh-CN" sz="2400"/>
              <a:t>typedef int AR[5]</a:t>
            </a:r>
            <a:r>
              <a:rPr lang="zh-CN" altLang="en-US" sz="2400"/>
              <a:t>；</a:t>
            </a:r>
            <a:r>
              <a:rPr lang="en-US" altLang="zh-CN" sz="2400"/>
              <a:t>AR a</a:t>
            </a:r>
            <a:r>
              <a:rPr lang="zh-CN" altLang="en-US" sz="2400"/>
              <a:t>；则以下叙述中正确</a:t>
            </a:r>
          </a:p>
          <a:p>
            <a:pPr indent="342900"/>
            <a:r>
              <a:rPr lang="zh-CN" altLang="en-US" sz="2400"/>
              <a:t>的是</a:t>
            </a:r>
            <a:r>
              <a:rPr lang="zh-CN" altLang="en-US" sz="2400" u="sng"/>
              <a:t>     </a:t>
            </a:r>
            <a:r>
              <a:rPr lang="zh-CN" altLang="en-US" sz="2400"/>
              <a:t>。</a:t>
            </a:r>
          </a:p>
          <a:p>
            <a:pPr indent="342900"/>
            <a:r>
              <a:rPr lang="en-US" altLang="zh-CN" sz="2400"/>
              <a:t>A</a:t>
            </a:r>
            <a:r>
              <a:rPr lang="zh-CN" altLang="en-US" sz="2400"/>
              <a:t>）</a:t>
            </a:r>
            <a:r>
              <a:rPr lang="en-US" altLang="zh-CN" sz="2400"/>
              <a:t>a</a:t>
            </a:r>
            <a:r>
              <a:rPr lang="zh-CN" altLang="en-US" sz="2400"/>
              <a:t>是一个新类型         </a:t>
            </a:r>
            <a:r>
              <a:rPr lang="en-US" altLang="zh-CN" sz="2400"/>
              <a:t>B</a:t>
            </a:r>
            <a:r>
              <a:rPr lang="zh-CN" altLang="en-US" sz="2400"/>
              <a:t>）</a:t>
            </a:r>
            <a:r>
              <a:rPr lang="en-US" altLang="zh-CN" sz="2400"/>
              <a:t>a</a:t>
            </a:r>
            <a:r>
              <a:rPr lang="zh-CN" altLang="en-US" sz="2400"/>
              <a:t>是一个整型变量</a:t>
            </a:r>
          </a:p>
          <a:p>
            <a:pPr indent="342900"/>
            <a:r>
              <a:rPr lang="en-US" altLang="zh-CN" sz="2400"/>
              <a:t>C</a:t>
            </a:r>
            <a:r>
              <a:rPr lang="zh-CN" altLang="en-US" sz="2400"/>
              <a:t>）</a:t>
            </a:r>
            <a:r>
              <a:rPr lang="en-US" altLang="zh-CN" sz="2400"/>
              <a:t>a</a:t>
            </a:r>
            <a:r>
              <a:rPr lang="zh-CN" altLang="en-US" sz="2400"/>
              <a:t>是一个整型数组     </a:t>
            </a:r>
            <a:r>
              <a:rPr lang="en-US" altLang="zh-CN" sz="2400"/>
              <a:t>C</a:t>
            </a:r>
            <a:r>
              <a:rPr lang="zh-CN" altLang="en-US" sz="2400"/>
              <a:t>）</a:t>
            </a:r>
            <a:r>
              <a:rPr lang="en-US" altLang="zh-CN" sz="2400"/>
              <a:t>a</a:t>
            </a:r>
            <a:r>
              <a:rPr lang="zh-CN" altLang="en-US" sz="2400"/>
              <a:t>是一个变量名</a:t>
            </a:r>
          </a:p>
        </p:txBody>
      </p:sp>
      <p:sp>
        <p:nvSpPr>
          <p:cNvPr id="109574" name="Rectangle 6"/>
          <p:cNvSpPr>
            <a:spLocks noChangeArrowheads="1"/>
          </p:cNvSpPr>
          <p:nvPr/>
        </p:nvSpPr>
        <p:spPr bwMode="auto">
          <a:xfrm>
            <a:off x="395288" y="5734050"/>
            <a:ext cx="3927475" cy="457200"/>
          </a:xfrm>
          <a:prstGeom prst="rect">
            <a:avLst/>
          </a:prstGeom>
          <a:noFill/>
          <a:ln w="9525">
            <a:noFill/>
            <a:miter lim="800000"/>
            <a:headEnd/>
            <a:tailEnd/>
          </a:ln>
        </p:spPr>
        <p:txBody>
          <a:bodyPr wrap="none">
            <a:spAutoFit/>
          </a:bodyPr>
          <a:lstStyle/>
          <a:p>
            <a:r>
              <a:rPr lang="zh-CN" altLang="en-US" sz="2400"/>
              <a:t>答案：</a:t>
            </a:r>
            <a:r>
              <a:rPr lang="en-US" altLang="zh-CN" sz="2400"/>
              <a:t>C</a:t>
            </a:r>
            <a:r>
              <a:rPr lang="zh-CN" altLang="en-US" sz="2400"/>
              <a:t>）</a:t>
            </a:r>
            <a:r>
              <a:rPr lang="en-US" altLang="zh-CN" sz="2400"/>
              <a:t>a</a:t>
            </a:r>
            <a:r>
              <a:rPr lang="zh-CN" altLang="en-US" sz="2400"/>
              <a:t>是一个整型数组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4"/>
                                        </p:tgtEl>
                                        <p:attrNameLst>
                                          <p:attrName>style.visibility</p:attrName>
                                        </p:attrNameLst>
                                      </p:cBhvr>
                                      <p:to>
                                        <p:strVal val="visible"/>
                                      </p:to>
                                    </p:set>
                                    <p:anim calcmode="lin" valueType="num">
                                      <p:cBhvr additive="base">
                                        <p:cTn id="7" dur="500" fill="hold"/>
                                        <p:tgtEl>
                                          <p:spTgt spid="109574"/>
                                        </p:tgtEl>
                                        <p:attrNameLst>
                                          <p:attrName>ppt_x</p:attrName>
                                        </p:attrNameLst>
                                      </p:cBhvr>
                                      <p:tavLst>
                                        <p:tav tm="0">
                                          <p:val>
                                            <p:strVal val="#ppt_x"/>
                                          </p:val>
                                        </p:tav>
                                        <p:tav tm="100000">
                                          <p:val>
                                            <p:strVal val="#ppt_x"/>
                                          </p:val>
                                        </p:tav>
                                      </p:tavLst>
                                    </p:anim>
                                    <p:anim calcmode="lin" valueType="num">
                                      <p:cBhvr additive="base">
                                        <p:cTn id="8" dur="500" fill="hold"/>
                                        <p:tgtEl>
                                          <p:spTgt spid="109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p:bld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zh-CN" altLang="en-US" b="1" dirty="0" smtClean="0"/>
              <a:t>本章编程练习</a:t>
            </a:r>
          </a:p>
        </p:txBody>
      </p:sp>
      <p:sp>
        <p:nvSpPr>
          <p:cNvPr id="72707" name="Rectangle 3"/>
          <p:cNvSpPr>
            <a:spLocks noGrp="1" noChangeArrowheads="1"/>
          </p:cNvSpPr>
          <p:nvPr>
            <p:ph type="body" idx="1"/>
          </p:nvPr>
        </p:nvSpPr>
        <p:spPr>
          <a:xfrm>
            <a:off x="285750" y="1571625"/>
            <a:ext cx="8472488" cy="3900488"/>
          </a:xfrm>
        </p:spPr>
        <p:txBody>
          <a:bodyPr/>
          <a:lstStyle/>
          <a:p>
            <a:pPr marL="631825" indent="-631825" eaLnBrk="1" hangingPunct="1">
              <a:buFont typeface="Wingdings" pitchFamily="2" charset="2"/>
              <a:buNone/>
              <a:defRPr/>
            </a:pPr>
            <a:r>
              <a:rPr lang="en-US" altLang="zh-CN" dirty="0" smtClean="0"/>
              <a:t>1</a:t>
            </a:r>
            <a:r>
              <a:rPr lang="zh-CN" altLang="en-US" dirty="0" smtClean="0">
                <a:latin typeface="Times New Roman" pitchFamily="18" charset="0"/>
                <a:ea typeface="华文细黑" pitchFamily="2" charset="-122"/>
                <a:cs typeface="Times New Roman" pitchFamily="18" charset="0"/>
              </a:rPr>
              <a:t>、编写一个竞赛用的秒表程序，按</a:t>
            </a:r>
            <a:r>
              <a:rPr lang="en-US" altLang="zh-CN" dirty="0" smtClean="0">
                <a:latin typeface="Times New Roman" pitchFamily="18" charset="0"/>
                <a:ea typeface="华文细黑" pitchFamily="2" charset="-122"/>
                <a:cs typeface="Times New Roman" pitchFamily="18" charset="0"/>
              </a:rPr>
              <a:t>S</a:t>
            </a:r>
            <a:r>
              <a:rPr lang="zh-CN" altLang="en-US" dirty="0" smtClean="0">
                <a:latin typeface="Times New Roman" pitchFamily="18" charset="0"/>
                <a:ea typeface="华文细黑" pitchFamily="2" charset="-122"/>
                <a:cs typeface="Times New Roman" pitchFamily="18" charset="0"/>
              </a:rPr>
              <a:t>键开始计时，按</a:t>
            </a:r>
            <a:r>
              <a:rPr lang="en-US" altLang="zh-CN" dirty="0" smtClean="0">
                <a:latin typeface="Times New Roman" pitchFamily="18" charset="0"/>
                <a:ea typeface="华文细黑" pitchFamily="2" charset="-122"/>
                <a:cs typeface="Times New Roman" pitchFamily="18" charset="0"/>
              </a:rPr>
              <a:t>E</a:t>
            </a:r>
            <a:r>
              <a:rPr lang="zh-CN" altLang="en-US" dirty="0" smtClean="0">
                <a:latin typeface="Times New Roman" pitchFamily="18" charset="0"/>
                <a:ea typeface="华文细黑" pitchFamily="2" charset="-122"/>
                <a:cs typeface="Times New Roman" pitchFamily="18" charset="0"/>
              </a:rPr>
              <a:t>停止计时</a:t>
            </a:r>
            <a:r>
              <a:rPr lang="en-US" altLang="zh-CN" dirty="0" smtClean="0">
                <a:latin typeface="Times New Roman" pitchFamily="18" charset="0"/>
                <a:ea typeface="华文细黑" pitchFamily="2" charset="-122"/>
                <a:cs typeface="Times New Roman" pitchFamily="18" charset="0"/>
              </a:rPr>
              <a:t>(</a:t>
            </a:r>
            <a:r>
              <a:rPr lang="zh-CN" altLang="en-US" dirty="0" smtClean="0">
                <a:latin typeface="Times New Roman" pitchFamily="18" charset="0"/>
                <a:ea typeface="华文细黑" pitchFamily="2" charset="-122"/>
                <a:cs typeface="Times New Roman" pitchFamily="18" charset="0"/>
              </a:rPr>
              <a:t>提示：使用函数</a:t>
            </a:r>
            <a:r>
              <a:rPr lang="en-US" altLang="zh-CN" dirty="0" err="1" smtClean="0">
                <a:latin typeface="Times New Roman" pitchFamily="18" charset="0"/>
                <a:ea typeface="华文细黑" pitchFamily="2" charset="-122"/>
                <a:cs typeface="Times New Roman" pitchFamily="18" charset="0"/>
              </a:rPr>
              <a:t>kbhit</a:t>
            </a:r>
            <a:r>
              <a:rPr lang="en-US" altLang="zh-CN" dirty="0" smtClean="0">
                <a:latin typeface="Times New Roman" pitchFamily="18" charset="0"/>
                <a:ea typeface="华文细黑" pitchFamily="2" charset="-122"/>
                <a:cs typeface="Times New Roman" pitchFamily="18" charset="0"/>
              </a:rPr>
              <a:t>() )</a:t>
            </a:r>
            <a:r>
              <a:rPr lang="zh-CN" altLang="en-US" dirty="0" smtClean="0">
                <a:latin typeface="Times New Roman" pitchFamily="18" charset="0"/>
                <a:ea typeface="华文细黑" pitchFamily="2" charset="-122"/>
                <a:cs typeface="Times New Roman" pitchFamily="18" charset="0"/>
              </a:rPr>
              <a:t>。</a:t>
            </a:r>
            <a:endParaRPr lang="en-US" altLang="zh-CN" dirty="0" smtClean="0">
              <a:latin typeface="Times New Roman" pitchFamily="18" charset="0"/>
              <a:ea typeface="华文细黑" pitchFamily="2" charset="-122"/>
              <a:cs typeface="Times New Roman" pitchFamily="18" charset="0"/>
            </a:endParaRPr>
          </a:p>
          <a:p>
            <a:pPr marL="631825" indent="-631825" eaLnBrk="1" hangingPunct="1">
              <a:buFont typeface="Wingdings" pitchFamily="2" charset="2"/>
              <a:buNone/>
              <a:defRPr/>
            </a:pPr>
            <a:r>
              <a:rPr lang="en-US" altLang="zh-CN" dirty="0" smtClean="0">
                <a:latin typeface="Times New Roman" pitchFamily="18" charset="0"/>
                <a:ea typeface="华文细黑" pitchFamily="2" charset="-122"/>
                <a:cs typeface="Times New Roman" pitchFamily="18" charset="0"/>
              </a:rPr>
              <a:t>2</a:t>
            </a:r>
            <a:r>
              <a:rPr lang="zh-CN" altLang="en-US" dirty="0" smtClean="0">
                <a:latin typeface="Times New Roman" pitchFamily="18" charset="0"/>
                <a:ea typeface="华文细黑" pitchFamily="2" charset="-122"/>
                <a:cs typeface="Times New Roman" pitchFamily="18" charset="0"/>
              </a:rPr>
              <a:t>、有</a:t>
            </a:r>
            <a:r>
              <a:rPr lang="en-US" altLang="zh-CN" dirty="0" smtClean="0">
                <a:latin typeface="Times New Roman" pitchFamily="18" charset="0"/>
                <a:ea typeface="华文细黑" pitchFamily="2" charset="-122"/>
                <a:cs typeface="Times New Roman" pitchFamily="18" charset="0"/>
              </a:rPr>
              <a:t>10</a:t>
            </a:r>
            <a:r>
              <a:rPr lang="zh-CN" altLang="en-US" dirty="0" smtClean="0">
                <a:latin typeface="Times New Roman" pitchFamily="18" charset="0"/>
                <a:ea typeface="华文细黑" pitchFamily="2" charset="-122"/>
                <a:cs typeface="Times New Roman" pitchFamily="18" charset="0"/>
              </a:rPr>
              <a:t>个学生，每个学生的数据包括学号、姓名、</a:t>
            </a:r>
            <a:r>
              <a:rPr lang="en-US" altLang="zh-CN" dirty="0" smtClean="0">
                <a:latin typeface="Times New Roman" pitchFamily="18" charset="0"/>
                <a:ea typeface="华文细黑" pitchFamily="2" charset="-122"/>
                <a:cs typeface="Times New Roman" pitchFamily="18" charset="0"/>
              </a:rPr>
              <a:t>3</a:t>
            </a:r>
            <a:r>
              <a:rPr lang="zh-CN" altLang="en-US" dirty="0" smtClean="0">
                <a:latin typeface="Times New Roman" pitchFamily="18" charset="0"/>
                <a:ea typeface="华文细黑" pitchFamily="2" charset="-122"/>
                <a:cs typeface="Times New Roman" pitchFamily="18" charset="0"/>
              </a:rPr>
              <a:t>门课的成绩，从键盘输入</a:t>
            </a:r>
            <a:r>
              <a:rPr lang="en-US" altLang="zh-CN" dirty="0" smtClean="0">
                <a:latin typeface="Times New Roman" pitchFamily="18" charset="0"/>
                <a:ea typeface="华文细黑" pitchFamily="2" charset="-122"/>
                <a:cs typeface="Times New Roman" pitchFamily="18" charset="0"/>
              </a:rPr>
              <a:t>10</a:t>
            </a:r>
            <a:r>
              <a:rPr lang="zh-CN" altLang="en-US" dirty="0" smtClean="0">
                <a:latin typeface="Times New Roman" pitchFamily="18" charset="0"/>
                <a:ea typeface="华文细黑" pitchFamily="2" charset="-122"/>
                <a:cs typeface="Times New Roman" pitchFamily="18" charset="0"/>
              </a:rPr>
              <a:t>个学生数据，要求打印出</a:t>
            </a:r>
            <a:r>
              <a:rPr lang="en-US" altLang="zh-CN" dirty="0" smtClean="0">
                <a:latin typeface="Times New Roman" pitchFamily="18" charset="0"/>
                <a:ea typeface="华文细黑" pitchFamily="2" charset="-122"/>
                <a:cs typeface="Times New Roman" pitchFamily="18" charset="0"/>
              </a:rPr>
              <a:t>3</a:t>
            </a:r>
            <a:r>
              <a:rPr lang="zh-CN" altLang="en-US" dirty="0" smtClean="0">
                <a:latin typeface="Times New Roman" pitchFamily="18" charset="0"/>
                <a:ea typeface="华文细黑" pitchFamily="2" charset="-122"/>
                <a:cs typeface="Times New Roman" pitchFamily="18" charset="0"/>
              </a:rPr>
              <a:t>门课总平均成绩，以及最高分的学生的数据（包括学号、姓名、</a:t>
            </a:r>
            <a:r>
              <a:rPr lang="en-US" altLang="zh-CN" dirty="0" smtClean="0">
                <a:latin typeface="Times New Roman" pitchFamily="18" charset="0"/>
                <a:ea typeface="华文细黑" pitchFamily="2" charset="-122"/>
                <a:cs typeface="Times New Roman" pitchFamily="18" charset="0"/>
              </a:rPr>
              <a:t>3</a:t>
            </a:r>
            <a:r>
              <a:rPr lang="zh-CN" altLang="en-US" dirty="0" smtClean="0">
                <a:latin typeface="Times New Roman" pitchFamily="18" charset="0"/>
                <a:ea typeface="华文细黑" pitchFamily="2" charset="-122"/>
                <a:cs typeface="Times New Roman" pitchFamily="18" charset="0"/>
              </a:rPr>
              <a:t>门课成绩、平均分数）。</a:t>
            </a:r>
          </a:p>
          <a:p>
            <a:pPr marL="631825" indent="-631825" eaLnBrk="1" hangingPunct="1">
              <a:buFont typeface="Wingdings" pitchFamily="2" charset="2"/>
              <a:buNone/>
              <a:defRPr/>
            </a:pPr>
            <a:endParaRPr lang="zh-CN" altLang="en-US" dirty="0" smtClean="0"/>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ChangeArrowheads="1"/>
          </p:cNvSpPr>
          <p:nvPr/>
        </p:nvSpPr>
        <p:spPr bwMode="auto">
          <a:xfrm>
            <a:off x="468313" y="0"/>
            <a:ext cx="7772400" cy="908050"/>
          </a:xfrm>
          <a:prstGeom prst="rect">
            <a:avLst/>
          </a:prstGeom>
          <a:noFill/>
          <a:ln w="9525">
            <a:noFill/>
            <a:miter lim="800000"/>
            <a:headEnd/>
            <a:tailEnd/>
          </a:ln>
        </p:spPr>
        <p:txBody>
          <a:bodyPr lIns="92075" tIns="46038" rIns="92075" bIns="46038" anchor="ctr"/>
          <a:lstStyle/>
          <a:p>
            <a:pPr algn="ctr"/>
            <a:r>
              <a:rPr lang="zh-CN" altLang="en-US" sz="3200">
                <a:solidFill>
                  <a:srgbClr val="FFFF00"/>
                </a:solidFill>
                <a:ea typeface="黑体" pitchFamily="2" charset="-122"/>
              </a:rPr>
              <a:t>第一章 作业 </a:t>
            </a:r>
          </a:p>
        </p:txBody>
      </p:sp>
      <p:sp>
        <p:nvSpPr>
          <p:cNvPr id="50179" name="Rectangle 8"/>
          <p:cNvSpPr>
            <a:spLocks noChangeArrowheads="1"/>
          </p:cNvSpPr>
          <p:nvPr/>
        </p:nvSpPr>
        <p:spPr bwMode="auto">
          <a:xfrm>
            <a:off x="393700" y="1206500"/>
            <a:ext cx="8118475" cy="4906963"/>
          </a:xfrm>
          <a:prstGeom prst="rect">
            <a:avLst/>
          </a:prstGeom>
          <a:noFill/>
          <a:ln w="9525">
            <a:noFill/>
            <a:miter lim="800000"/>
            <a:headEnd/>
            <a:tailEnd/>
          </a:ln>
        </p:spPr>
        <p:txBody>
          <a:bodyPr/>
          <a:lstStyle/>
          <a:p>
            <a:pPr marL="342900" indent="-342900">
              <a:lnSpc>
                <a:spcPct val="80000"/>
              </a:lnSpc>
              <a:spcBef>
                <a:spcPts val="600"/>
              </a:spcBef>
              <a:buClr>
                <a:schemeClr val="hlink"/>
              </a:buClr>
            </a:pPr>
            <a:r>
              <a:rPr lang="zh-CN" altLang="en-US" sz="2000"/>
              <a:t>一、</a:t>
            </a:r>
            <a:r>
              <a:rPr lang="zh-CN" altLang="en-US" sz="2000" b="1">
                <a:latin typeface="华文细黑" pitchFamily="2" charset="-122"/>
                <a:ea typeface="华文细黑" pitchFamily="2" charset="-122"/>
              </a:rPr>
              <a:t>上机编程：调试执行例二（改进后的求圆面积）程序</a:t>
            </a:r>
            <a:r>
              <a:rPr lang="en-US" altLang="zh-CN" sz="2000" b="1">
                <a:latin typeface="华文细黑" pitchFamily="2" charset="-122"/>
                <a:ea typeface="华文细黑" pitchFamily="2" charset="-122"/>
              </a:rPr>
              <a:t>AREA.C</a:t>
            </a:r>
            <a:r>
              <a:rPr lang="zh-CN" altLang="en-US" sz="2000" b="1">
                <a:latin typeface="华文细黑" pitchFamily="2" charset="-122"/>
                <a:ea typeface="华文细黑" pitchFamily="2" charset="-122"/>
              </a:rPr>
              <a:t>。</a:t>
            </a:r>
          </a:p>
          <a:p>
            <a:pPr marL="342900" indent="-342900">
              <a:lnSpc>
                <a:spcPct val="80000"/>
              </a:lnSpc>
              <a:spcBef>
                <a:spcPts val="600"/>
              </a:spcBef>
              <a:buClr>
                <a:schemeClr val="hlink"/>
              </a:buClr>
            </a:pPr>
            <a:endParaRPr lang="zh-CN" altLang="en-US" sz="2000" b="1"/>
          </a:p>
          <a:p>
            <a:pPr marL="342900" indent="-342900">
              <a:spcBef>
                <a:spcPts val="600"/>
              </a:spcBef>
              <a:buClr>
                <a:schemeClr val="hlink"/>
              </a:buClr>
            </a:pPr>
            <a:r>
              <a:rPr lang="zh-CN" altLang="en-US" sz="2000" b="1"/>
              <a:t>二、用八条</a:t>
            </a:r>
            <a:r>
              <a:rPr lang="en-US" altLang="zh-CN" sz="2000" b="1"/>
              <a:t>printf</a:t>
            </a:r>
            <a:r>
              <a:rPr lang="zh-CN" altLang="en-US" sz="2000" b="1"/>
              <a:t>语句打印如下的图案，再用尽可能少的</a:t>
            </a:r>
            <a:r>
              <a:rPr lang="en-US" altLang="zh-CN" sz="2000" b="1"/>
              <a:t>printf</a:t>
            </a:r>
            <a:r>
              <a:rPr lang="zh-CN" altLang="en-US" sz="2000" b="1"/>
              <a:t>语句打印出同样的图案。</a:t>
            </a:r>
          </a:p>
          <a:p>
            <a:pPr marL="342900" indent="-342900">
              <a:lnSpc>
                <a:spcPct val="80000"/>
              </a:lnSpc>
              <a:spcBef>
                <a:spcPts val="600"/>
              </a:spcBef>
              <a:buClr>
                <a:schemeClr val="hlink"/>
              </a:buClr>
            </a:pPr>
            <a:r>
              <a:rPr lang="zh-CN" altLang="en-US" sz="2000" b="1">
                <a:solidFill>
                  <a:srgbClr val="FF99FF"/>
                </a:solidFill>
              </a:rPr>
              <a:t>********</a:t>
            </a:r>
          </a:p>
          <a:p>
            <a:pPr marL="342900" indent="-342900">
              <a:lnSpc>
                <a:spcPct val="80000"/>
              </a:lnSpc>
              <a:spcBef>
                <a:spcPts val="600"/>
              </a:spcBef>
              <a:buClr>
                <a:schemeClr val="hlink"/>
              </a:buClr>
            </a:pPr>
            <a:r>
              <a:rPr lang="zh-CN" altLang="en-US" sz="2000" b="1">
                <a:solidFill>
                  <a:srgbClr val="FF99FF"/>
                </a:solidFill>
              </a:rPr>
              <a:t> ********</a:t>
            </a:r>
          </a:p>
          <a:p>
            <a:pPr marL="342900" indent="-342900">
              <a:lnSpc>
                <a:spcPct val="80000"/>
              </a:lnSpc>
              <a:spcBef>
                <a:spcPts val="600"/>
              </a:spcBef>
              <a:buClr>
                <a:schemeClr val="hlink"/>
              </a:buClr>
            </a:pPr>
            <a:r>
              <a:rPr lang="zh-CN" altLang="en-US" sz="2000" b="1">
                <a:solidFill>
                  <a:srgbClr val="FF99FF"/>
                </a:solidFill>
              </a:rPr>
              <a:t>********</a:t>
            </a:r>
          </a:p>
          <a:p>
            <a:pPr marL="342900" indent="-342900">
              <a:lnSpc>
                <a:spcPct val="80000"/>
              </a:lnSpc>
              <a:spcBef>
                <a:spcPts val="600"/>
              </a:spcBef>
              <a:buClr>
                <a:schemeClr val="hlink"/>
              </a:buClr>
            </a:pPr>
            <a:r>
              <a:rPr lang="zh-CN" altLang="en-US" sz="2000" b="1">
                <a:solidFill>
                  <a:srgbClr val="FF99FF"/>
                </a:solidFill>
              </a:rPr>
              <a:t> ********</a:t>
            </a:r>
          </a:p>
          <a:p>
            <a:pPr marL="342900" indent="-342900">
              <a:lnSpc>
                <a:spcPct val="80000"/>
              </a:lnSpc>
              <a:spcBef>
                <a:spcPts val="600"/>
              </a:spcBef>
              <a:buClr>
                <a:schemeClr val="hlink"/>
              </a:buClr>
            </a:pPr>
            <a:r>
              <a:rPr lang="zh-CN" altLang="en-US" sz="2000" b="1">
                <a:solidFill>
                  <a:srgbClr val="FF99FF"/>
                </a:solidFill>
              </a:rPr>
              <a:t>********</a:t>
            </a:r>
          </a:p>
          <a:p>
            <a:pPr marL="342900" indent="-342900">
              <a:lnSpc>
                <a:spcPct val="80000"/>
              </a:lnSpc>
              <a:spcBef>
                <a:spcPts val="600"/>
              </a:spcBef>
              <a:buClr>
                <a:schemeClr val="hlink"/>
              </a:buClr>
            </a:pPr>
            <a:r>
              <a:rPr lang="zh-CN" altLang="en-US" sz="2000" b="1">
                <a:solidFill>
                  <a:srgbClr val="FF99FF"/>
                </a:solidFill>
              </a:rPr>
              <a:t> ********</a:t>
            </a:r>
          </a:p>
          <a:p>
            <a:pPr marL="342900" indent="-342900">
              <a:lnSpc>
                <a:spcPct val="80000"/>
              </a:lnSpc>
              <a:spcBef>
                <a:spcPts val="600"/>
              </a:spcBef>
              <a:buClr>
                <a:schemeClr val="hlink"/>
              </a:buClr>
            </a:pPr>
            <a:r>
              <a:rPr lang="zh-CN" altLang="en-US" sz="2000" b="1">
                <a:solidFill>
                  <a:srgbClr val="FF99FF"/>
                </a:solidFill>
              </a:rPr>
              <a:t>********</a:t>
            </a:r>
          </a:p>
          <a:p>
            <a:pPr marL="342900" indent="-342900">
              <a:lnSpc>
                <a:spcPct val="80000"/>
              </a:lnSpc>
              <a:spcBef>
                <a:spcPts val="600"/>
              </a:spcBef>
              <a:buClr>
                <a:schemeClr val="hlink"/>
              </a:buClr>
            </a:pPr>
            <a:r>
              <a:rPr lang="zh-CN" altLang="en-US" sz="2000" b="1">
                <a:solidFill>
                  <a:srgbClr val="FF99FF"/>
                </a:solidFill>
              </a:rPr>
              <a:t> ********</a:t>
            </a:r>
          </a:p>
          <a:p>
            <a:pPr marL="342900" indent="-342900">
              <a:lnSpc>
                <a:spcPct val="80000"/>
              </a:lnSpc>
              <a:spcBef>
                <a:spcPts val="600"/>
              </a:spcBef>
              <a:buClr>
                <a:schemeClr val="hlink"/>
              </a:buClr>
            </a:pPr>
            <a:endParaRPr lang="zh-CN" altLang="en-US" sz="2000" b="1">
              <a:solidFill>
                <a:srgbClr val="0000FF"/>
              </a:solidFill>
            </a:endParaRPr>
          </a:p>
          <a:p>
            <a:pPr marL="342900" indent="-342900">
              <a:lnSpc>
                <a:spcPct val="80000"/>
              </a:lnSpc>
              <a:spcBef>
                <a:spcPts val="600"/>
              </a:spcBef>
              <a:buClr>
                <a:schemeClr val="hlink"/>
              </a:buClr>
            </a:pPr>
            <a:r>
              <a:rPr lang="zh-CN" altLang="en-US" sz="2000" b="1"/>
              <a:t>三、</a:t>
            </a:r>
            <a:r>
              <a:rPr lang="zh-CN" altLang="en-US" sz="2000" b="1">
                <a:latin typeface="Arial" charset="0"/>
                <a:ea typeface="华文细黑" pitchFamily="2" charset="-122"/>
              </a:rPr>
              <a:t>上机编程：求</a:t>
            </a:r>
            <a:r>
              <a:rPr lang="en-US" altLang="zh-CN" sz="2000" b="1">
                <a:latin typeface="Arial" charset="0"/>
                <a:ea typeface="华文细黑" pitchFamily="2" charset="-122"/>
              </a:rPr>
              <a:t>3x</a:t>
            </a:r>
            <a:r>
              <a:rPr lang="en-US" altLang="zh-CN" sz="2000" b="1" baseline="30000">
                <a:latin typeface="Arial" charset="0"/>
                <a:ea typeface="华文细黑" pitchFamily="2" charset="-122"/>
              </a:rPr>
              <a:t>2</a:t>
            </a:r>
            <a:r>
              <a:rPr lang="en-US" altLang="zh-CN" sz="2000" b="1">
                <a:latin typeface="Arial" charset="0"/>
                <a:ea typeface="华文细黑" pitchFamily="2" charset="-122"/>
              </a:rPr>
              <a:t>+5x-12=0</a:t>
            </a:r>
            <a:r>
              <a:rPr lang="zh-CN" altLang="en-US" sz="2000" b="1">
                <a:latin typeface="Arial" charset="0"/>
                <a:ea typeface="华文细黑" pitchFamily="2" charset="-122"/>
              </a:rPr>
              <a:t>方程的根。</a:t>
            </a:r>
          </a:p>
          <a:p>
            <a:pPr marL="342900" indent="-342900">
              <a:lnSpc>
                <a:spcPct val="80000"/>
              </a:lnSpc>
              <a:spcBef>
                <a:spcPct val="20000"/>
              </a:spcBef>
              <a:buClr>
                <a:schemeClr val="hlink"/>
              </a:buClr>
            </a:pPr>
            <a:endParaRPr lang="en-US" altLang="zh-CN" b="1">
              <a:solidFill>
                <a:srgbClr val="66FF66"/>
              </a:solidFill>
              <a:latin typeface="Arial" charset="0"/>
              <a:ea typeface="华文细黑" pitchFamily="2" charset="-122"/>
            </a:endParaRPr>
          </a:p>
        </p:txBody>
      </p:sp>
      <p:sp>
        <p:nvSpPr>
          <p:cNvPr id="6" name="日期占位符 5"/>
          <p:cNvSpPr>
            <a:spLocks noGrp="1"/>
          </p:cNvSpPr>
          <p:nvPr>
            <p:ph type="dt" sz="half" idx="10"/>
          </p:nvPr>
        </p:nvSpPr>
        <p:spPr/>
        <p:txBody>
          <a:bodyPr/>
          <a:lstStyle/>
          <a:p>
            <a:pPr>
              <a:defRPr/>
            </a:pPr>
            <a:fld id="{570F2CA9-9D26-4FAF-BE85-AA65CDEF5891}"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45</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4213" y="2636838"/>
            <a:ext cx="7772400" cy="1143000"/>
          </a:xfrm>
        </p:spPr>
        <p:txBody>
          <a:bodyPr/>
          <a:lstStyle/>
          <a:p>
            <a:pPr eaLnBrk="1" hangingPunct="1"/>
            <a:r>
              <a:rPr lang="zh-CN" altLang="en-US" sz="4800" smtClean="0">
                <a:solidFill>
                  <a:srgbClr val="FF3300"/>
                </a:solidFill>
              </a:rPr>
              <a:t>第八章 位运算</a:t>
            </a:r>
            <a:r>
              <a:rPr lang="zh-CN" altLang="en-US" sz="4800" smtClean="0"/>
              <a:t> </a:t>
            </a:r>
          </a:p>
        </p:txBody>
      </p:sp>
      <p:sp>
        <p:nvSpPr>
          <p:cNvPr id="5123" name="Rectangle 4"/>
          <p:cNvSpPr>
            <a:spLocks noChangeArrowheads="1"/>
          </p:cNvSpPr>
          <p:nvPr/>
        </p:nvSpPr>
        <p:spPr bwMode="auto">
          <a:xfrm>
            <a:off x="1042988" y="692150"/>
            <a:ext cx="7772400" cy="1143000"/>
          </a:xfrm>
          <a:prstGeom prst="rect">
            <a:avLst/>
          </a:prstGeom>
          <a:noFill/>
          <a:ln w="9525">
            <a:noFill/>
            <a:miter lim="800000"/>
            <a:headEnd/>
            <a:tailEnd/>
          </a:ln>
        </p:spPr>
        <p:txBody>
          <a:bodyPr anchor="ctr"/>
          <a:lstStyle/>
          <a:p>
            <a:pPr algn="l"/>
            <a:r>
              <a:rPr lang="zh-CN" altLang="en-US" sz="4000" b="1" i="1">
                <a:solidFill>
                  <a:schemeClr val="accent2"/>
                </a:solidFill>
                <a:latin typeface="华文彩云" pitchFamily="2" charset="-122"/>
                <a:ea typeface="华文彩云" pitchFamily="2" charset="-122"/>
              </a:rPr>
              <a:t>Ｃ语言程序设计</a:t>
            </a:r>
          </a:p>
        </p:txBody>
      </p:sp>
    </p:spTree>
  </p:cSld>
  <p:clrMapOvr>
    <a:masterClrMapping/>
  </p:clrMapOvr>
  <p:transition>
    <p:blinds dir="vert"/>
  </p:transition>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549275"/>
            <a:ext cx="8229600" cy="1139825"/>
          </a:xfrm>
        </p:spPr>
        <p:txBody>
          <a:bodyPr/>
          <a:lstStyle/>
          <a:p>
            <a:pPr eaLnBrk="1" hangingPunct="1"/>
            <a:r>
              <a:rPr lang="zh-CN" altLang="en-US" smtClean="0">
                <a:solidFill>
                  <a:srgbClr val="000099"/>
                </a:solidFill>
                <a:ea typeface="华文细黑" pitchFamily="2" charset="-122"/>
              </a:rPr>
              <a:t>本章主要内容</a:t>
            </a:r>
          </a:p>
        </p:txBody>
      </p:sp>
      <p:sp>
        <p:nvSpPr>
          <p:cNvPr id="6147" name="Rectangle 3"/>
          <p:cNvSpPr>
            <a:spLocks noGrp="1" noChangeArrowheads="1"/>
          </p:cNvSpPr>
          <p:nvPr>
            <p:ph type="body" idx="1"/>
          </p:nvPr>
        </p:nvSpPr>
        <p:spPr/>
        <p:txBody>
          <a:bodyPr/>
          <a:lstStyle/>
          <a:p>
            <a:pPr eaLnBrk="1" hangingPunct="1"/>
            <a:r>
              <a:rPr lang="en-US" altLang="zh-CN" smtClean="0">
                <a:latin typeface="华文细黑" pitchFamily="2" charset="-122"/>
                <a:ea typeface="华文细黑" pitchFamily="2" charset="-122"/>
              </a:rPr>
              <a:t>C</a:t>
            </a:r>
            <a:r>
              <a:rPr lang="zh-CN" altLang="en-US" smtClean="0">
                <a:latin typeface="华文细黑" pitchFamily="2" charset="-122"/>
                <a:ea typeface="华文细黑" pitchFamily="2" charset="-122"/>
              </a:rPr>
              <a:t>语言既是一种高级语言，广泛应用于应用软件的开发和程序设计，同时又是一种低级语言，可以用于系统软件的开发和程序设计，如自动控制系统中的过程控制、参数检测、数据通讯等控制程序，都可以综合利用</a:t>
            </a:r>
            <a:r>
              <a:rPr lang="en-US" altLang="zh-CN" smtClean="0">
                <a:latin typeface="华文细黑" pitchFamily="2" charset="-122"/>
                <a:ea typeface="华文细黑" pitchFamily="2" charset="-122"/>
              </a:rPr>
              <a:t>C</a:t>
            </a:r>
            <a:r>
              <a:rPr lang="zh-CN" altLang="en-US" smtClean="0">
                <a:latin typeface="华文细黑" pitchFamily="2" charset="-122"/>
                <a:ea typeface="华文细黑" pitchFamily="2" charset="-122"/>
              </a:rPr>
              <a:t>语言中的指针操作、位运算和位段技术来实现。</a:t>
            </a:r>
          </a:p>
          <a:p>
            <a:pPr eaLnBrk="1" hangingPunct="1"/>
            <a:r>
              <a:rPr lang="zh-CN" altLang="en-US" smtClean="0">
                <a:latin typeface="华文细黑" pitchFamily="2" charset="-122"/>
                <a:ea typeface="华文细黑" pitchFamily="2" charset="-122"/>
              </a:rPr>
              <a:t>本章介绍位运算的基本形式和常用运算符</a:t>
            </a:r>
            <a:r>
              <a:rPr lang="en-US" altLang="zh-CN" smtClean="0">
                <a:latin typeface="华文细黑" pitchFamily="2" charset="-122"/>
                <a:ea typeface="华文细黑" pitchFamily="2" charset="-122"/>
              </a:rPr>
              <a:t>,</a:t>
            </a:r>
            <a:r>
              <a:rPr lang="zh-CN" altLang="en-US" smtClean="0">
                <a:latin typeface="华文细黑" pitchFamily="2" charset="-122"/>
                <a:ea typeface="华文细黑" pitchFamily="2" charset="-122"/>
              </a:rPr>
              <a:t>并简要介绍位段的概念。</a:t>
            </a:r>
          </a:p>
        </p:txBody>
      </p:sp>
    </p:spTree>
  </p:cSld>
  <p:clrMapOvr>
    <a:masterClrMapping/>
  </p:clrMapOvr>
  <p:transition>
    <p:blinds dir="vert"/>
  </p:transition>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20713"/>
            <a:ext cx="8229600" cy="796925"/>
          </a:xfrm>
        </p:spPr>
        <p:txBody>
          <a:bodyPr/>
          <a:lstStyle/>
          <a:p>
            <a:pPr eaLnBrk="1" hangingPunct="1"/>
            <a:r>
              <a:rPr lang="zh-CN" altLang="en-US" smtClean="0">
                <a:solidFill>
                  <a:srgbClr val="FF3300"/>
                </a:solidFill>
                <a:ea typeface="华文细黑" pitchFamily="2" charset="-122"/>
              </a:rPr>
              <a:t>一、位运算符和位运算</a:t>
            </a:r>
          </a:p>
        </p:txBody>
      </p:sp>
      <p:sp>
        <p:nvSpPr>
          <p:cNvPr id="7171" name="Rectangle 3"/>
          <p:cNvSpPr>
            <a:spLocks noGrp="1" noChangeArrowheads="1"/>
          </p:cNvSpPr>
          <p:nvPr>
            <p:ph type="body" idx="1"/>
          </p:nvPr>
        </p:nvSpPr>
        <p:spPr/>
        <p:txBody>
          <a:bodyPr/>
          <a:lstStyle/>
          <a:p>
            <a:pPr marL="261938" indent="-261938" eaLnBrk="1" hangingPunct="1">
              <a:lnSpc>
                <a:spcPct val="90000"/>
              </a:lnSpc>
            </a:pPr>
            <a:r>
              <a:rPr lang="zh-CN" altLang="en-US" sz="3600" smtClean="0">
                <a:solidFill>
                  <a:srgbClr val="990000"/>
                </a:solidFill>
                <a:ea typeface="华文细黑" pitchFamily="2" charset="-122"/>
              </a:rPr>
              <a:t>位运算概述</a:t>
            </a:r>
          </a:p>
          <a:p>
            <a:pPr marL="261938" indent="-261938" eaLnBrk="1" hangingPunct="1">
              <a:lnSpc>
                <a:spcPct val="90000"/>
              </a:lnSpc>
              <a:buFont typeface="Wingdings" pitchFamily="2" charset="2"/>
              <a:buNone/>
            </a:pPr>
            <a:r>
              <a:rPr lang="zh-CN" altLang="en-US" smtClean="0">
                <a:ea typeface="华文细黑" pitchFamily="2" charset="-122"/>
              </a:rPr>
              <a:t>所谓“位运算”，是指按二进制位进行运算。</a:t>
            </a:r>
          </a:p>
          <a:p>
            <a:pPr marL="261938" indent="-261938" eaLnBrk="1" hangingPunct="1">
              <a:lnSpc>
                <a:spcPct val="90000"/>
              </a:lnSpc>
              <a:buSzPct val="85000"/>
              <a:buFont typeface="Wingdings" pitchFamily="2" charset="2"/>
              <a:buBlip>
                <a:blip r:embed="rId2"/>
              </a:buBlip>
            </a:pPr>
            <a:r>
              <a:rPr lang="zh-CN" altLang="en-US" smtClean="0">
                <a:solidFill>
                  <a:srgbClr val="0066FF"/>
                </a:solidFill>
                <a:ea typeface="华文细黑" pitchFamily="2" charset="-122"/>
              </a:rPr>
              <a:t>位运算的特点：</a:t>
            </a:r>
            <a:r>
              <a:rPr lang="zh-CN" altLang="en-US" smtClean="0">
                <a:ea typeface="华文细黑" pitchFamily="2" charset="-122"/>
              </a:rPr>
              <a:t>运算按二进制逐位进行</a:t>
            </a:r>
            <a:r>
              <a:rPr lang="en-US" altLang="zh-CN" smtClean="0">
                <a:ea typeface="华文细黑" pitchFamily="2" charset="-122"/>
              </a:rPr>
              <a:t>——</a:t>
            </a:r>
            <a:r>
              <a:rPr lang="zh-CN" altLang="en-US" smtClean="0">
                <a:ea typeface="华文细黑" pitchFamily="2" charset="-122"/>
              </a:rPr>
              <a:t>没有借位和进位。</a:t>
            </a:r>
          </a:p>
          <a:p>
            <a:pPr marL="261938" indent="-261938" eaLnBrk="1" hangingPunct="1">
              <a:lnSpc>
                <a:spcPct val="90000"/>
              </a:lnSpc>
              <a:buSzPct val="85000"/>
              <a:buFont typeface="Wingdings" pitchFamily="2" charset="2"/>
              <a:buBlip>
                <a:blip r:embed="rId2"/>
              </a:buBlip>
            </a:pPr>
            <a:r>
              <a:rPr lang="zh-CN" altLang="en-US" smtClean="0">
                <a:solidFill>
                  <a:srgbClr val="0066FF"/>
                </a:solidFill>
                <a:ea typeface="华文细黑" pitchFamily="2" charset="-122"/>
              </a:rPr>
              <a:t>位运算量</a:t>
            </a:r>
            <a:r>
              <a:rPr lang="zh-CN" altLang="en-US" smtClean="0">
                <a:ea typeface="华文细黑" pitchFamily="2" charset="-122"/>
              </a:rPr>
              <a:t>：整型（</a:t>
            </a:r>
            <a:r>
              <a:rPr lang="en-US" altLang="zh-CN" smtClean="0">
                <a:ea typeface="华文细黑" pitchFamily="2" charset="-122"/>
              </a:rPr>
              <a:t>int,short,unsiged,long</a:t>
            </a:r>
            <a:r>
              <a:rPr lang="zh-CN" altLang="en-US" smtClean="0">
                <a:ea typeface="华文细黑" pitchFamily="2" charset="-122"/>
              </a:rPr>
              <a:t>）</a:t>
            </a:r>
            <a:r>
              <a:rPr lang="en-US" altLang="zh-CN" smtClean="0">
                <a:ea typeface="华文细黑" pitchFamily="2" charset="-122"/>
              </a:rPr>
              <a:t>/</a:t>
            </a:r>
            <a:r>
              <a:rPr lang="zh-CN" altLang="en-US" smtClean="0">
                <a:ea typeface="华文细黑" pitchFamily="2" charset="-122"/>
              </a:rPr>
              <a:t>字符型（以补码</a:t>
            </a:r>
            <a:r>
              <a:rPr lang="en-US" altLang="zh-CN" smtClean="0">
                <a:ea typeface="华文细黑" pitchFamily="2" charset="-122"/>
              </a:rPr>
              <a:t>/ASCII</a:t>
            </a:r>
            <a:r>
              <a:rPr lang="zh-CN" altLang="en-US" smtClean="0">
                <a:ea typeface="华文细黑" pitchFamily="2" charset="-122"/>
              </a:rPr>
              <a:t>码形式存储），不可为实型。</a:t>
            </a:r>
          </a:p>
          <a:p>
            <a:pPr marL="261938" indent="-261938" eaLnBrk="1" hangingPunct="1">
              <a:lnSpc>
                <a:spcPct val="90000"/>
              </a:lnSpc>
              <a:buSzPct val="85000"/>
              <a:buFont typeface="Wingdings" pitchFamily="2" charset="2"/>
              <a:buBlip>
                <a:blip r:embed="rId2"/>
              </a:buBlip>
            </a:pPr>
            <a:r>
              <a:rPr lang="zh-CN" altLang="en-US" smtClean="0">
                <a:solidFill>
                  <a:srgbClr val="0066FF"/>
                </a:solidFill>
                <a:ea typeface="华文细黑" pitchFamily="2" charset="-122"/>
              </a:rPr>
              <a:t>位运算符</a:t>
            </a:r>
            <a:r>
              <a:rPr lang="zh-CN" altLang="en-US" smtClean="0">
                <a:ea typeface="华文细黑" pitchFamily="2" charset="-122"/>
              </a:rPr>
              <a:t>：</a:t>
            </a:r>
            <a:r>
              <a:rPr lang="en-US" altLang="zh-CN" sz="2400" smtClean="0">
                <a:ea typeface="华文细黑" pitchFamily="2" charset="-122"/>
              </a:rPr>
              <a:t>P298 </a:t>
            </a:r>
            <a:r>
              <a:rPr lang="zh-CN" altLang="en-US" sz="2400" smtClean="0">
                <a:ea typeface="华文细黑" pitchFamily="2" charset="-122"/>
              </a:rPr>
              <a:t>表</a:t>
            </a:r>
            <a:r>
              <a:rPr lang="en-US" altLang="zh-CN" sz="2400" smtClean="0">
                <a:ea typeface="华文细黑" pitchFamily="2" charset="-122"/>
              </a:rPr>
              <a:t>12</a:t>
            </a:r>
            <a:r>
              <a:rPr lang="en-US" altLang="zh-CN" sz="2400" b="1" smtClean="0">
                <a:ea typeface="华文细黑" pitchFamily="2" charset="-122"/>
              </a:rPr>
              <a:t>.</a:t>
            </a:r>
            <a:r>
              <a:rPr lang="en-US" altLang="zh-CN" sz="2400" smtClean="0">
                <a:ea typeface="华文细黑" pitchFamily="2" charset="-122"/>
              </a:rPr>
              <a:t>1</a:t>
            </a:r>
          </a:p>
          <a:p>
            <a:pPr marL="261938" indent="-261938" eaLnBrk="1" hangingPunct="1">
              <a:lnSpc>
                <a:spcPct val="90000"/>
              </a:lnSpc>
              <a:spcBef>
                <a:spcPct val="60000"/>
              </a:spcBef>
              <a:buFont typeface="Wingdings" pitchFamily="2" charset="2"/>
              <a:buNone/>
            </a:pPr>
            <a:r>
              <a:rPr lang="en-US" altLang="zh-CN" smtClean="0">
                <a:ea typeface="华文细黑" pitchFamily="2" charset="-122"/>
              </a:rPr>
              <a:t>       &amp;      |       ^       ~        &lt;&lt;       &gt;&gt;</a:t>
            </a:r>
          </a:p>
        </p:txBody>
      </p:sp>
    </p:spTree>
  </p:cSld>
  <p:clrMapOvr>
    <a:masterClrMapping/>
  </p:clrMapOvr>
  <p:transition>
    <p:blinds dir="vert"/>
  </p:transition>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88950"/>
            <a:ext cx="8229600" cy="1139825"/>
          </a:xfrm>
        </p:spPr>
        <p:txBody>
          <a:bodyPr/>
          <a:lstStyle/>
          <a:p>
            <a:pPr eaLnBrk="1" hangingPunct="1"/>
            <a:r>
              <a:rPr lang="zh-CN" altLang="en-US" smtClean="0">
                <a:solidFill>
                  <a:srgbClr val="FF3300"/>
                </a:solidFill>
                <a:ea typeface="华文细黑" pitchFamily="2" charset="-122"/>
              </a:rPr>
              <a:t>一、位运算符和位运算</a:t>
            </a:r>
            <a:endParaRPr lang="zh-CN" altLang="en-US" smtClean="0"/>
          </a:p>
        </p:txBody>
      </p:sp>
      <p:sp>
        <p:nvSpPr>
          <p:cNvPr id="8195" name="Rectangle 3"/>
          <p:cNvSpPr>
            <a:spLocks noGrp="1" noChangeArrowheads="1"/>
          </p:cNvSpPr>
          <p:nvPr>
            <p:ph type="body" idx="1"/>
          </p:nvPr>
        </p:nvSpPr>
        <p:spPr>
          <a:xfrm>
            <a:off x="457200" y="1706563"/>
            <a:ext cx="8229600" cy="4530725"/>
          </a:xfrm>
        </p:spPr>
        <p:txBody>
          <a:bodyPr/>
          <a:lstStyle/>
          <a:p>
            <a:pPr eaLnBrk="1" hangingPunct="1"/>
            <a:r>
              <a:rPr lang="zh-CN" altLang="en-US" smtClean="0">
                <a:ea typeface="华文细黑" pitchFamily="2" charset="-122"/>
              </a:rPr>
              <a:t>位运算符还可与赋值运算符相结合，进行位运算赋值操作。如：</a:t>
            </a:r>
          </a:p>
          <a:p>
            <a:pPr eaLnBrk="1" hangingPunct="1">
              <a:buFont typeface="Wingdings" pitchFamily="2" charset="2"/>
              <a:buNone/>
            </a:pPr>
            <a:r>
              <a:rPr lang="zh-CN" altLang="en-US" smtClean="0">
                <a:ea typeface="华文细黑" pitchFamily="2" charset="-122"/>
              </a:rPr>
              <a:t>            </a:t>
            </a:r>
            <a:r>
              <a:rPr lang="en-US" altLang="zh-CN" smtClean="0">
                <a:ea typeface="华文细黑" pitchFamily="2" charset="-122"/>
              </a:rPr>
              <a:t>a&amp;=b  </a:t>
            </a:r>
            <a:r>
              <a:rPr lang="zh-CN" altLang="en-US" smtClean="0">
                <a:ea typeface="华文细黑" pitchFamily="2" charset="-122"/>
              </a:rPr>
              <a:t>等价于  </a:t>
            </a:r>
            <a:r>
              <a:rPr lang="en-US" altLang="zh-CN" smtClean="0">
                <a:ea typeface="华文细黑" pitchFamily="2" charset="-122"/>
              </a:rPr>
              <a:t>a=a&amp;b       </a:t>
            </a:r>
          </a:p>
          <a:p>
            <a:pPr eaLnBrk="1" hangingPunct="1">
              <a:buFont typeface="Wingdings" pitchFamily="2" charset="2"/>
              <a:buNone/>
            </a:pPr>
            <a:r>
              <a:rPr lang="en-US" altLang="zh-CN" smtClean="0">
                <a:ea typeface="华文细黑" pitchFamily="2" charset="-122"/>
              </a:rPr>
              <a:t>            a&gt;&gt;=b  </a:t>
            </a:r>
            <a:r>
              <a:rPr lang="zh-CN" altLang="en-US" smtClean="0">
                <a:ea typeface="华文细黑" pitchFamily="2" charset="-122"/>
              </a:rPr>
              <a:t>等价于  </a:t>
            </a:r>
            <a:r>
              <a:rPr lang="en-US" altLang="zh-CN" smtClean="0">
                <a:ea typeface="华文细黑" pitchFamily="2" charset="-122"/>
              </a:rPr>
              <a:t>a=a&gt;&gt;b</a:t>
            </a:r>
          </a:p>
          <a:p>
            <a:pPr eaLnBrk="1" hangingPunct="1">
              <a:spcBef>
                <a:spcPct val="60000"/>
              </a:spcBef>
            </a:pPr>
            <a:r>
              <a:rPr lang="zh-CN" altLang="en-US" smtClean="0">
                <a:ea typeface="华文细黑" pitchFamily="2" charset="-122"/>
              </a:rPr>
              <a:t>注意：位运算时的数据类型为</a:t>
            </a:r>
            <a:r>
              <a:rPr lang="en-US" altLang="zh-CN" smtClean="0">
                <a:ea typeface="华文细黑" pitchFamily="2" charset="-122"/>
              </a:rPr>
              <a:t>char/int</a:t>
            </a:r>
            <a:r>
              <a:rPr lang="zh-CN" altLang="en-US" smtClean="0">
                <a:ea typeface="华文细黑" pitchFamily="2" charset="-122"/>
              </a:rPr>
              <a:t>，分析时要化为二进制形式，但在程序中书写及输出结果时仍为</a:t>
            </a:r>
            <a:r>
              <a:rPr lang="en-US" altLang="zh-CN" smtClean="0">
                <a:ea typeface="华文细黑" pitchFamily="2" charset="-122"/>
              </a:rPr>
              <a:t>char/int</a:t>
            </a:r>
            <a:r>
              <a:rPr lang="zh-CN" altLang="en-US" smtClean="0">
                <a:ea typeface="华文细黑" pitchFamily="2" charset="-122"/>
              </a:rPr>
              <a:t>。</a:t>
            </a:r>
          </a:p>
        </p:txBody>
      </p:sp>
    </p:spTree>
  </p:cSld>
  <p:clrMapOvr>
    <a:masterClrMapping/>
  </p:clrMapOvr>
  <p:transition>
    <p:blinds dir="vert"/>
  </p:transition>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93713"/>
            <a:ext cx="8229600" cy="703262"/>
          </a:xfrm>
        </p:spPr>
        <p:txBody>
          <a:bodyPr/>
          <a:lstStyle/>
          <a:p>
            <a:pPr eaLnBrk="1" hangingPunct="1"/>
            <a:r>
              <a:rPr lang="zh-CN" altLang="en-US" sz="3800" smtClean="0">
                <a:solidFill>
                  <a:srgbClr val="990000"/>
                </a:solidFill>
                <a:ea typeface="华文细黑" pitchFamily="2" charset="-122"/>
              </a:rPr>
              <a:t>位运算符的使用</a:t>
            </a:r>
          </a:p>
        </p:txBody>
      </p:sp>
      <p:sp>
        <p:nvSpPr>
          <p:cNvPr id="9219" name="Rectangle 3"/>
          <p:cNvSpPr>
            <a:spLocks noGrp="1" noChangeArrowheads="1"/>
          </p:cNvSpPr>
          <p:nvPr>
            <p:ph type="body" idx="1"/>
          </p:nvPr>
        </p:nvSpPr>
        <p:spPr>
          <a:xfrm>
            <a:off x="457200" y="1341438"/>
            <a:ext cx="8229600" cy="533400"/>
          </a:xfrm>
        </p:spPr>
        <p:txBody>
          <a:bodyPr/>
          <a:lstStyle/>
          <a:p>
            <a:pPr eaLnBrk="1" hangingPunct="1">
              <a:lnSpc>
                <a:spcPct val="90000"/>
              </a:lnSpc>
            </a:pPr>
            <a:r>
              <a:rPr lang="zh-CN" altLang="en-US" smtClean="0">
                <a:latin typeface="华文细黑" pitchFamily="2" charset="-122"/>
                <a:ea typeface="华文细黑" pitchFamily="2" charset="-122"/>
              </a:rPr>
              <a:t>按位与  </a:t>
            </a:r>
            <a:r>
              <a:rPr lang="en-US" altLang="zh-CN" smtClean="0">
                <a:solidFill>
                  <a:srgbClr val="0066FF"/>
                </a:solidFill>
                <a:latin typeface="华文细黑" pitchFamily="2" charset="-122"/>
                <a:ea typeface="华文细黑" pitchFamily="2" charset="-122"/>
              </a:rPr>
              <a:t>&amp;</a:t>
            </a:r>
            <a:r>
              <a:rPr lang="en-US" altLang="zh-CN" smtClean="0">
                <a:latin typeface="华文细黑" pitchFamily="2" charset="-122"/>
                <a:ea typeface="华文细黑" pitchFamily="2" charset="-122"/>
              </a:rPr>
              <a:t> </a:t>
            </a:r>
            <a:r>
              <a:rPr lang="zh-CN" altLang="en-US" smtClean="0">
                <a:latin typeface="华文细黑" pitchFamily="2" charset="-122"/>
                <a:ea typeface="华文细黑" pitchFamily="2" charset="-122"/>
              </a:rPr>
              <a:t>（均为</a:t>
            </a:r>
            <a:r>
              <a:rPr lang="en-US" altLang="zh-CN" smtClean="0">
                <a:latin typeface="华文细黑" pitchFamily="2" charset="-122"/>
                <a:ea typeface="华文细黑" pitchFamily="2" charset="-122"/>
              </a:rPr>
              <a:t>1</a:t>
            </a:r>
            <a:r>
              <a:rPr lang="zh-CN" altLang="en-US" smtClean="0">
                <a:latin typeface="华文细黑" pitchFamily="2" charset="-122"/>
                <a:ea typeface="华文细黑" pitchFamily="2" charset="-122"/>
              </a:rPr>
              <a:t>时方为</a:t>
            </a:r>
            <a:r>
              <a:rPr lang="en-US" altLang="zh-CN" smtClean="0">
                <a:latin typeface="华文细黑" pitchFamily="2" charset="-122"/>
                <a:ea typeface="华文细黑" pitchFamily="2" charset="-122"/>
              </a:rPr>
              <a:t>1</a:t>
            </a:r>
            <a:r>
              <a:rPr lang="zh-CN" altLang="en-US" smtClean="0">
                <a:latin typeface="华文细黑" pitchFamily="2" charset="-122"/>
                <a:ea typeface="华文细黑" pitchFamily="2" charset="-122"/>
              </a:rPr>
              <a:t>）</a:t>
            </a:r>
          </a:p>
          <a:p>
            <a:pPr eaLnBrk="1" hangingPunct="1">
              <a:lnSpc>
                <a:spcPct val="90000"/>
              </a:lnSpc>
            </a:pPr>
            <a:endParaRPr lang="zh-CN" altLang="en-US" smtClean="0">
              <a:latin typeface="华文细黑" pitchFamily="2" charset="-122"/>
              <a:ea typeface="华文细黑" pitchFamily="2" charset="-122"/>
            </a:endParaRPr>
          </a:p>
          <a:p>
            <a:pPr eaLnBrk="1" hangingPunct="1">
              <a:lnSpc>
                <a:spcPct val="90000"/>
              </a:lnSpc>
            </a:pPr>
            <a:endParaRPr lang="en-US" altLang="zh-CN" smtClean="0"/>
          </a:p>
        </p:txBody>
      </p:sp>
      <p:sp>
        <p:nvSpPr>
          <p:cNvPr id="30724" name="Text Box 4"/>
          <p:cNvSpPr txBox="1">
            <a:spLocks noChangeArrowheads="1"/>
          </p:cNvSpPr>
          <p:nvPr/>
        </p:nvSpPr>
        <p:spPr bwMode="auto">
          <a:xfrm>
            <a:off x="611188" y="2060575"/>
            <a:ext cx="8137525" cy="3530600"/>
          </a:xfrm>
          <a:prstGeom prst="rect">
            <a:avLst/>
          </a:prstGeom>
          <a:solidFill>
            <a:srgbClr val="993366"/>
          </a:solidFill>
          <a:ln w="22225">
            <a:solidFill>
              <a:srgbClr val="FF6600"/>
            </a:solidFill>
            <a:miter lim="800000"/>
            <a:headEnd/>
            <a:tailEnd/>
          </a:ln>
        </p:spPr>
        <p:txBody>
          <a:bodyPr>
            <a:spAutoFit/>
          </a:bodyPr>
          <a:lstStyle/>
          <a:p>
            <a:pPr algn="l"/>
            <a:r>
              <a:rPr lang="en-US" altLang="zh-CN" sz="2800">
                <a:solidFill>
                  <a:schemeClr val="bg1"/>
                </a:solidFill>
                <a:ea typeface="华文细黑" pitchFamily="2" charset="-122"/>
              </a:rPr>
              <a:t>【</a:t>
            </a:r>
            <a:r>
              <a:rPr lang="zh-CN" altLang="en-US" sz="2800">
                <a:solidFill>
                  <a:schemeClr val="bg1"/>
                </a:solidFill>
                <a:ea typeface="华文细黑" pitchFamily="2" charset="-122"/>
              </a:rPr>
              <a:t>例一</a:t>
            </a:r>
            <a:r>
              <a:rPr lang="en-US" altLang="zh-CN" sz="2800">
                <a:solidFill>
                  <a:schemeClr val="bg1"/>
                </a:solidFill>
                <a:ea typeface="华文细黑" pitchFamily="2" charset="-122"/>
              </a:rPr>
              <a:t>】</a:t>
            </a:r>
          </a:p>
          <a:p>
            <a:pPr algn="l"/>
            <a:r>
              <a:rPr lang="en-US" altLang="zh-CN" sz="2800">
                <a:solidFill>
                  <a:schemeClr val="bg1"/>
                </a:solidFill>
                <a:ea typeface="华文细黑" pitchFamily="2" charset="-122"/>
              </a:rPr>
              <a:t>main( )</a:t>
            </a:r>
          </a:p>
          <a:p>
            <a:pPr algn="l"/>
            <a:r>
              <a:rPr lang="en-US" altLang="zh-CN" sz="2800">
                <a:solidFill>
                  <a:schemeClr val="bg1"/>
                </a:solidFill>
                <a:ea typeface="华文细黑" pitchFamily="2" charset="-122"/>
              </a:rPr>
              <a:t>{  </a:t>
            </a:r>
          </a:p>
          <a:p>
            <a:pPr algn="l"/>
            <a:r>
              <a:rPr lang="en-US" altLang="zh-CN" sz="2800">
                <a:solidFill>
                  <a:schemeClr val="bg1"/>
                </a:solidFill>
                <a:ea typeface="华文细黑" pitchFamily="2" charset="-122"/>
              </a:rPr>
              <a:t>      unsigned char a,b;</a:t>
            </a:r>
          </a:p>
          <a:p>
            <a:pPr algn="l"/>
            <a:r>
              <a:rPr lang="en-US" altLang="zh-CN" sz="2800">
                <a:solidFill>
                  <a:schemeClr val="bg1"/>
                </a:solidFill>
                <a:ea typeface="华文细黑" pitchFamily="2" charset="-122"/>
              </a:rPr>
              <a:t>      printf(“Enter a and b:”);</a:t>
            </a:r>
          </a:p>
          <a:p>
            <a:pPr algn="l"/>
            <a:r>
              <a:rPr lang="en-US" altLang="zh-CN" sz="2800">
                <a:solidFill>
                  <a:schemeClr val="bg1"/>
                </a:solidFill>
                <a:ea typeface="华文细黑" pitchFamily="2" charset="-122"/>
              </a:rPr>
              <a:t>      scanf(“%o,%o”,&amp;a,&amp;b);</a:t>
            </a:r>
          </a:p>
          <a:p>
            <a:pPr algn="l"/>
            <a:r>
              <a:rPr lang="en-US" altLang="zh-CN" sz="2800">
                <a:solidFill>
                  <a:schemeClr val="bg1"/>
                </a:solidFill>
                <a:ea typeface="华文细黑" pitchFamily="2" charset="-122"/>
              </a:rPr>
              <a:t>      printf(“a&amp;b=%o\n”,a&amp;b);</a:t>
            </a:r>
          </a:p>
          <a:p>
            <a:pPr algn="l"/>
            <a:r>
              <a:rPr lang="en-US" altLang="zh-CN" sz="2800">
                <a:solidFill>
                  <a:schemeClr val="bg1"/>
                </a:solidFill>
                <a:ea typeface="华文细黑" pitchFamily="2" charset="-122"/>
              </a:rPr>
              <a:t>} </a:t>
            </a:r>
          </a:p>
        </p:txBody>
      </p:sp>
      <p:sp>
        <p:nvSpPr>
          <p:cNvPr id="30725" name="Text Box 5"/>
          <p:cNvSpPr txBox="1">
            <a:spLocks noChangeArrowheads="1"/>
          </p:cNvSpPr>
          <p:nvPr/>
        </p:nvSpPr>
        <p:spPr bwMode="auto">
          <a:xfrm>
            <a:off x="5940425" y="2132013"/>
            <a:ext cx="2212975" cy="2601912"/>
          </a:xfrm>
          <a:prstGeom prst="rect">
            <a:avLst/>
          </a:prstGeom>
          <a:solidFill>
            <a:srgbClr val="CCFFFF"/>
          </a:solidFill>
          <a:ln w="9525">
            <a:solidFill>
              <a:srgbClr val="FFFF00"/>
            </a:solidFill>
            <a:miter lim="800000"/>
            <a:headEnd/>
            <a:tailEnd/>
          </a:ln>
        </p:spPr>
        <p:txBody>
          <a:bodyPr wrap="none">
            <a:spAutoFit/>
          </a:bodyPr>
          <a:lstStyle/>
          <a:p>
            <a:r>
              <a:rPr lang="zh-CN" altLang="en-US" sz="2800">
                <a:solidFill>
                  <a:srgbClr val="FF3300"/>
                </a:solidFill>
                <a:ea typeface="楷体_GB2312" pitchFamily="49" charset="-122"/>
              </a:rPr>
              <a:t>计算</a:t>
            </a:r>
          </a:p>
          <a:p>
            <a:pPr>
              <a:spcBef>
                <a:spcPct val="55000"/>
              </a:spcBef>
            </a:pPr>
            <a:r>
              <a:rPr lang="zh-CN" altLang="en-US"/>
              <a:t>    </a:t>
            </a:r>
            <a:r>
              <a:rPr lang="en-US" altLang="zh-CN"/>
              <a:t>00010000 (a)</a:t>
            </a:r>
            <a:endParaRPr lang="en-US" altLang="zh-CN" u="sng"/>
          </a:p>
          <a:p>
            <a:r>
              <a:rPr lang="en-US" altLang="zh-CN" u="sng"/>
              <a:t>  &amp;   00011000 (b)   </a:t>
            </a:r>
            <a:endParaRPr lang="en-US" altLang="zh-CN"/>
          </a:p>
          <a:p>
            <a:r>
              <a:rPr lang="en-US" altLang="zh-CN"/>
              <a:t>00010000</a:t>
            </a:r>
          </a:p>
          <a:p>
            <a:r>
              <a:rPr lang="en-US" altLang="zh-CN"/>
              <a:t> </a:t>
            </a:r>
          </a:p>
          <a:p>
            <a:r>
              <a:rPr lang="en-US" altLang="zh-CN"/>
              <a:t>    00001010 (a)</a:t>
            </a:r>
            <a:endParaRPr lang="en-US" altLang="zh-CN" u="sng"/>
          </a:p>
          <a:p>
            <a:r>
              <a:rPr lang="en-US" altLang="zh-CN" u="sng"/>
              <a:t>  &amp;   00010000 (b)   </a:t>
            </a:r>
            <a:endParaRPr lang="en-US" altLang="zh-CN"/>
          </a:p>
          <a:p>
            <a:r>
              <a:rPr lang="en-US" altLang="zh-CN"/>
              <a:t>00000000 </a:t>
            </a:r>
          </a:p>
        </p:txBody>
      </p:sp>
      <p:sp>
        <p:nvSpPr>
          <p:cNvPr id="30726" name="Text Box 6"/>
          <p:cNvSpPr txBox="1">
            <a:spLocks noChangeArrowheads="1"/>
          </p:cNvSpPr>
          <p:nvPr/>
        </p:nvSpPr>
        <p:spPr bwMode="auto">
          <a:xfrm>
            <a:off x="1331913" y="5373688"/>
            <a:ext cx="3763962" cy="831850"/>
          </a:xfrm>
          <a:prstGeom prst="rect">
            <a:avLst/>
          </a:prstGeom>
          <a:solidFill>
            <a:srgbClr val="339966"/>
          </a:solidFill>
          <a:ln w="9525">
            <a:solidFill>
              <a:srgbClr val="FFFF00"/>
            </a:solidFill>
            <a:miter lim="800000"/>
            <a:headEnd/>
            <a:tailEnd/>
          </a:ln>
        </p:spPr>
        <p:txBody>
          <a:bodyPr>
            <a:spAutoFit/>
          </a:bodyPr>
          <a:lstStyle/>
          <a:p>
            <a:pPr algn="l"/>
            <a:r>
              <a:rPr lang="en-US" altLang="zh-CN" sz="2400">
                <a:solidFill>
                  <a:schemeClr val="bg1"/>
                </a:solidFill>
              </a:rPr>
              <a:t>Enter a and b: 20,30</a:t>
            </a:r>
          </a:p>
          <a:p>
            <a:pPr algn="l"/>
            <a:r>
              <a:rPr lang="en-US" altLang="zh-CN" sz="2400">
                <a:solidFill>
                  <a:schemeClr val="bg1"/>
                </a:solidFill>
              </a:rPr>
              <a:t>a&amp;b=20</a:t>
            </a:r>
          </a:p>
        </p:txBody>
      </p:sp>
      <p:sp>
        <p:nvSpPr>
          <p:cNvPr id="30727" name="Text Box 7"/>
          <p:cNvSpPr txBox="1">
            <a:spLocks noChangeArrowheads="1"/>
          </p:cNvSpPr>
          <p:nvPr/>
        </p:nvSpPr>
        <p:spPr bwMode="auto">
          <a:xfrm>
            <a:off x="4716463" y="5373688"/>
            <a:ext cx="3763962" cy="831850"/>
          </a:xfrm>
          <a:prstGeom prst="rect">
            <a:avLst/>
          </a:prstGeom>
          <a:solidFill>
            <a:srgbClr val="008080"/>
          </a:solidFill>
          <a:ln w="9525">
            <a:solidFill>
              <a:srgbClr val="FFFF00"/>
            </a:solidFill>
            <a:miter lim="800000"/>
            <a:headEnd/>
            <a:tailEnd/>
          </a:ln>
        </p:spPr>
        <p:txBody>
          <a:bodyPr>
            <a:spAutoFit/>
          </a:bodyPr>
          <a:lstStyle/>
          <a:p>
            <a:pPr algn="l"/>
            <a:r>
              <a:rPr lang="en-US" altLang="zh-CN" sz="2400">
                <a:solidFill>
                  <a:schemeClr val="bg1"/>
                </a:solidFill>
              </a:rPr>
              <a:t>Enter a and b: 12,20</a:t>
            </a:r>
          </a:p>
          <a:p>
            <a:pPr algn="l"/>
            <a:r>
              <a:rPr lang="en-US" altLang="zh-CN" sz="2400">
                <a:solidFill>
                  <a:schemeClr val="bg1"/>
                </a:solidFill>
              </a:rPr>
              <a:t>a&amp;b=0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0726"/>
                                        </p:tgtEl>
                                        <p:attrNameLst>
                                          <p:attrName>style.visibility</p:attrName>
                                        </p:attrNameLst>
                                      </p:cBhvr>
                                      <p:to>
                                        <p:strVal val="visible"/>
                                      </p:to>
                                    </p:set>
                                    <p:animEffect transition="in" filter="box(in)">
                                      <p:cBhvr>
                                        <p:cTn id="13" dur="500"/>
                                        <p:tgtEl>
                                          <p:spTgt spid="3072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0727"/>
                                        </p:tgtEl>
                                        <p:attrNameLst>
                                          <p:attrName>style.visibility</p:attrName>
                                        </p:attrNameLst>
                                      </p:cBhvr>
                                      <p:to>
                                        <p:strVal val="visible"/>
                                      </p:to>
                                    </p:set>
                                    <p:animEffect transition="in" filter="box(in)">
                                      <p:cBhvr>
                                        <p:cTn id="18" dur="500"/>
                                        <p:tgtEl>
                                          <p:spTgt spid="307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725"/>
                                        </p:tgtEl>
                                        <p:attrNameLst>
                                          <p:attrName>style.visibility</p:attrName>
                                        </p:attrNameLst>
                                      </p:cBhvr>
                                      <p:to>
                                        <p:strVal val="visible"/>
                                      </p:to>
                                    </p:set>
                                    <p:animEffect transition="in" filter="blinds(horizontal)">
                                      <p:cBhvr>
                                        <p:cTn id="23"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p:bldP spid="30726" grpId="0" animBg="1"/>
      <p:bldP spid="30727" grpId="0" animBg="1"/>
    </p:bld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93713"/>
            <a:ext cx="8229600" cy="703262"/>
          </a:xfrm>
        </p:spPr>
        <p:txBody>
          <a:bodyPr/>
          <a:lstStyle/>
          <a:p>
            <a:pPr eaLnBrk="1" hangingPunct="1"/>
            <a:r>
              <a:rPr lang="zh-CN" altLang="en-US" sz="3800" smtClean="0">
                <a:solidFill>
                  <a:srgbClr val="990000"/>
                </a:solidFill>
                <a:ea typeface="华文细黑" pitchFamily="2" charset="-122"/>
              </a:rPr>
              <a:t>位运算符的使用</a:t>
            </a:r>
          </a:p>
        </p:txBody>
      </p:sp>
      <p:sp>
        <p:nvSpPr>
          <p:cNvPr id="10243" name="Rectangle 3"/>
          <p:cNvSpPr>
            <a:spLocks noGrp="1" noChangeArrowheads="1"/>
          </p:cNvSpPr>
          <p:nvPr>
            <p:ph type="body" idx="1"/>
          </p:nvPr>
        </p:nvSpPr>
        <p:spPr>
          <a:xfrm>
            <a:off x="457200" y="1341438"/>
            <a:ext cx="8229600" cy="533400"/>
          </a:xfrm>
        </p:spPr>
        <p:txBody>
          <a:bodyPr/>
          <a:lstStyle/>
          <a:p>
            <a:pPr eaLnBrk="1" hangingPunct="1">
              <a:lnSpc>
                <a:spcPct val="90000"/>
              </a:lnSpc>
            </a:pPr>
            <a:r>
              <a:rPr lang="zh-CN" altLang="en-US" smtClean="0"/>
              <a:t>按位或 </a:t>
            </a:r>
            <a:r>
              <a:rPr lang="en-US" altLang="zh-CN" smtClean="0">
                <a:solidFill>
                  <a:srgbClr val="0066FF"/>
                </a:solidFill>
              </a:rPr>
              <a:t>|</a:t>
            </a:r>
            <a:r>
              <a:rPr lang="en-US" altLang="zh-CN" smtClean="0"/>
              <a:t> </a:t>
            </a:r>
            <a:r>
              <a:rPr lang="zh-CN" altLang="en-US" smtClean="0"/>
              <a:t>（均为</a:t>
            </a:r>
            <a:r>
              <a:rPr lang="en-US" altLang="zh-CN" smtClean="0"/>
              <a:t>0</a:t>
            </a:r>
            <a:r>
              <a:rPr lang="zh-CN" altLang="en-US" smtClean="0"/>
              <a:t>时方为</a:t>
            </a:r>
            <a:r>
              <a:rPr lang="en-US" altLang="zh-CN" smtClean="0"/>
              <a:t>0</a:t>
            </a:r>
            <a:r>
              <a:rPr lang="zh-CN" altLang="en-US" smtClean="0"/>
              <a:t>） </a:t>
            </a:r>
            <a:endParaRPr lang="zh-CN" altLang="en-US" smtClean="0">
              <a:latin typeface="华文细黑" pitchFamily="2" charset="-122"/>
              <a:ea typeface="华文细黑" pitchFamily="2" charset="-122"/>
            </a:endParaRPr>
          </a:p>
          <a:p>
            <a:pPr eaLnBrk="1" hangingPunct="1">
              <a:lnSpc>
                <a:spcPct val="90000"/>
              </a:lnSpc>
            </a:pPr>
            <a:endParaRPr lang="zh-CN" altLang="en-US" smtClean="0">
              <a:latin typeface="华文细黑" pitchFamily="2" charset="-122"/>
              <a:ea typeface="华文细黑" pitchFamily="2" charset="-122"/>
            </a:endParaRPr>
          </a:p>
          <a:p>
            <a:pPr eaLnBrk="1" hangingPunct="1">
              <a:lnSpc>
                <a:spcPct val="90000"/>
              </a:lnSpc>
            </a:pPr>
            <a:endParaRPr lang="en-US" altLang="zh-CN" smtClean="0"/>
          </a:p>
        </p:txBody>
      </p:sp>
      <p:sp>
        <p:nvSpPr>
          <p:cNvPr id="32772" name="Text Box 4"/>
          <p:cNvSpPr txBox="1">
            <a:spLocks noChangeArrowheads="1"/>
          </p:cNvSpPr>
          <p:nvPr/>
        </p:nvSpPr>
        <p:spPr bwMode="auto">
          <a:xfrm>
            <a:off x="611188" y="2060575"/>
            <a:ext cx="8137525" cy="3530600"/>
          </a:xfrm>
          <a:prstGeom prst="rect">
            <a:avLst/>
          </a:prstGeom>
          <a:solidFill>
            <a:srgbClr val="993366"/>
          </a:solidFill>
          <a:ln w="22225">
            <a:solidFill>
              <a:srgbClr val="FF6600"/>
            </a:solidFill>
            <a:miter lim="800000"/>
            <a:headEnd/>
            <a:tailEnd/>
          </a:ln>
        </p:spPr>
        <p:txBody>
          <a:bodyPr>
            <a:spAutoFit/>
          </a:bodyPr>
          <a:lstStyle/>
          <a:p>
            <a:pPr algn="l"/>
            <a:r>
              <a:rPr lang="en-US" altLang="zh-CN" sz="2800">
                <a:solidFill>
                  <a:schemeClr val="bg1"/>
                </a:solidFill>
                <a:ea typeface="华文细黑" pitchFamily="2" charset="-122"/>
              </a:rPr>
              <a:t>【</a:t>
            </a:r>
            <a:r>
              <a:rPr lang="zh-CN" altLang="en-US" sz="2800">
                <a:solidFill>
                  <a:schemeClr val="bg1"/>
                </a:solidFill>
                <a:ea typeface="华文细黑" pitchFamily="2" charset="-122"/>
              </a:rPr>
              <a:t>例二</a:t>
            </a:r>
            <a:r>
              <a:rPr lang="en-US" altLang="zh-CN" sz="2800">
                <a:solidFill>
                  <a:schemeClr val="bg1"/>
                </a:solidFill>
                <a:ea typeface="华文细黑" pitchFamily="2" charset="-122"/>
              </a:rPr>
              <a:t>】</a:t>
            </a:r>
          </a:p>
          <a:p>
            <a:pPr algn="l"/>
            <a:r>
              <a:rPr lang="en-US" altLang="zh-CN" sz="2800">
                <a:solidFill>
                  <a:schemeClr val="bg1"/>
                </a:solidFill>
                <a:ea typeface="华文细黑" pitchFamily="2" charset="-122"/>
              </a:rPr>
              <a:t>main( )</a:t>
            </a:r>
          </a:p>
          <a:p>
            <a:pPr algn="l"/>
            <a:r>
              <a:rPr lang="en-US" altLang="zh-CN" sz="2800">
                <a:solidFill>
                  <a:schemeClr val="bg1"/>
                </a:solidFill>
                <a:ea typeface="华文细黑" pitchFamily="2" charset="-122"/>
              </a:rPr>
              <a:t>{  </a:t>
            </a:r>
          </a:p>
          <a:p>
            <a:pPr algn="l"/>
            <a:r>
              <a:rPr lang="en-US" altLang="zh-CN" sz="2800">
                <a:solidFill>
                  <a:schemeClr val="bg1"/>
                </a:solidFill>
                <a:ea typeface="华文细黑" pitchFamily="2" charset="-122"/>
              </a:rPr>
              <a:t>      unsigned char a,b;</a:t>
            </a:r>
          </a:p>
          <a:p>
            <a:pPr algn="l"/>
            <a:r>
              <a:rPr lang="en-US" altLang="zh-CN" sz="2800">
                <a:solidFill>
                  <a:schemeClr val="bg1"/>
                </a:solidFill>
                <a:ea typeface="华文细黑" pitchFamily="2" charset="-122"/>
              </a:rPr>
              <a:t>      printf(“Enter a and b:”);</a:t>
            </a:r>
          </a:p>
          <a:p>
            <a:pPr algn="l"/>
            <a:r>
              <a:rPr lang="en-US" altLang="zh-CN" sz="2800">
                <a:solidFill>
                  <a:schemeClr val="bg1"/>
                </a:solidFill>
                <a:ea typeface="华文细黑" pitchFamily="2" charset="-122"/>
              </a:rPr>
              <a:t>      scanf(“%o,%o”,&amp;a,&amp;b);</a:t>
            </a:r>
          </a:p>
          <a:p>
            <a:pPr algn="l"/>
            <a:r>
              <a:rPr lang="en-US" altLang="zh-CN" sz="2800">
                <a:solidFill>
                  <a:schemeClr val="bg1"/>
                </a:solidFill>
                <a:ea typeface="华文细黑" pitchFamily="2" charset="-122"/>
              </a:rPr>
              <a:t>      printf(“a | b=%o\n”,a|b);</a:t>
            </a:r>
          </a:p>
          <a:p>
            <a:pPr algn="l"/>
            <a:r>
              <a:rPr lang="en-US" altLang="zh-CN" sz="2800">
                <a:solidFill>
                  <a:schemeClr val="bg1"/>
                </a:solidFill>
                <a:ea typeface="华文细黑" pitchFamily="2" charset="-122"/>
              </a:rPr>
              <a:t>} </a:t>
            </a:r>
          </a:p>
        </p:txBody>
      </p:sp>
      <p:sp>
        <p:nvSpPr>
          <p:cNvPr id="32774" name="Text Box 6"/>
          <p:cNvSpPr txBox="1">
            <a:spLocks noChangeArrowheads="1"/>
          </p:cNvSpPr>
          <p:nvPr/>
        </p:nvSpPr>
        <p:spPr bwMode="auto">
          <a:xfrm>
            <a:off x="1331913" y="5373688"/>
            <a:ext cx="3763962" cy="831850"/>
          </a:xfrm>
          <a:prstGeom prst="rect">
            <a:avLst/>
          </a:prstGeom>
          <a:solidFill>
            <a:srgbClr val="339966"/>
          </a:solidFill>
          <a:ln w="9525">
            <a:solidFill>
              <a:srgbClr val="FFFF00"/>
            </a:solidFill>
            <a:miter lim="800000"/>
            <a:headEnd/>
            <a:tailEnd/>
          </a:ln>
        </p:spPr>
        <p:txBody>
          <a:bodyPr>
            <a:spAutoFit/>
          </a:bodyPr>
          <a:lstStyle/>
          <a:p>
            <a:pPr algn="l"/>
            <a:r>
              <a:rPr lang="en-US" altLang="zh-CN" sz="2400">
                <a:solidFill>
                  <a:schemeClr val="bg1"/>
                </a:solidFill>
              </a:rPr>
              <a:t>Enter a and b: 20,30</a:t>
            </a:r>
          </a:p>
          <a:p>
            <a:pPr algn="l"/>
            <a:r>
              <a:rPr lang="en-US" altLang="zh-CN" sz="2400">
                <a:solidFill>
                  <a:schemeClr val="bg1"/>
                </a:solidFill>
              </a:rPr>
              <a:t>a | b=30</a:t>
            </a:r>
          </a:p>
        </p:txBody>
      </p:sp>
      <p:sp>
        <p:nvSpPr>
          <p:cNvPr id="32775" name="Text Box 7"/>
          <p:cNvSpPr txBox="1">
            <a:spLocks noChangeArrowheads="1"/>
          </p:cNvSpPr>
          <p:nvPr/>
        </p:nvSpPr>
        <p:spPr bwMode="auto">
          <a:xfrm>
            <a:off x="4716463" y="5373688"/>
            <a:ext cx="3763962" cy="831850"/>
          </a:xfrm>
          <a:prstGeom prst="rect">
            <a:avLst/>
          </a:prstGeom>
          <a:solidFill>
            <a:srgbClr val="008080"/>
          </a:solidFill>
          <a:ln w="9525">
            <a:solidFill>
              <a:srgbClr val="FFFF00"/>
            </a:solidFill>
            <a:miter lim="800000"/>
            <a:headEnd/>
            <a:tailEnd/>
          </a:ln>
        </p:spPr>
        <p:txBody>
          <a:bodyPr>
            <a:spAutoFit/>
          </a:bodyPr>
          <a:lstStyle/>
          <a:p>
            <a:pPr algn="l"/>
            <a:r>
              <a:rPr lang="en-US" altLang="zh-CN" sz="2400">
                <a:solidFill>
                  <a:schemeClr val="bg1"/>
                </a:solidFill>
              </a:rPr>
              <a:t>Enter a and b: 12,20</a:t>
            </a:r>
          </a:p>
          <a:p>
            <a:pPr algn="l"/>
            <a:r>
              <a:rPr lang="en-US" altLang="zh-CN" sz="2400">
                <a:solidFill>
                  <a:schemeClr val="bg1"/>
                </a:solidFill>
              </a:rPr>
              <a:t>a | b=32</a:t>
            </a:r>
          </a:p>
        </p:txBody>
      </p:sp>
      <p:sp>
        <p:nvSpPr>
          <p:cNvPr id="32776" name="Text Box 8"/>
          <p:cNvSpPr txBox="1">
            <a:spLocks noChangeArrowheads="1"/>
          </p:cNvSpPr>
          <p:nvPr/>
        </p:nvSpPr>
        <p:spPr bwMode="auto">
          <a:xfrm>
            <a:off x="5922963" y="2132013"/>
            <a:ext cx="2246312" cy="2601912"/>
          </a:xfrm>
          <a:prstGeom prst="rect">
            <a:avLst/>
          </a:prstGeom>
          <a:solidFill>
            <a:srgbClr val="CCFFFF"/>
          </a:solidFill>
          <a:ln w="9525">
            <a:solidFill>
              <a:srgbClr val="FFFF00"/>
            </a:solidFill>
            <a:miter lim="800000"/>
            <a:headEnd/>
            <a:tailEnd/>
          </a:ln>
        </p:spPr>
        <p:txBody>
          <a:bodyPr wrap="none">
            <a:spAutoFit/>
          </a:bodyPr>
          <a:lstStyle/>
          <a:p>
            <a:r>
              <a:rPr lang="zh-CN" altLang="en-US" sz="2800">
                <a:solidFill>
                  <a:srgbClr val="FF3300"/>
                </a:solidFill>
                <a:ea typeface="楷体_GB2312" pitchFamily="49" charset="-122"/>
              </a:rPr>
              <a:t>计算</a:t>
            </a:r>
          </a:p>
          <a:p>
            <a:pPr>
              <a:spcBef>
                <a:spcPct val="55000"/>
              </a:spcBef>
            </a:pPr>
            <a:r>
              <a:rPr lang="zh-CN" altLang="en-US"/>
              <a:t>    </a:t>
            </a:r>
            <a:r>
              <a:rPr lang="en-US" altLang="zh-CN"/>
              <a:t>00010000 (a)</a:t>
            </a:r>
            <a:endParaRPr lang="en-US" altLang="zh-CN" u="sng"/>
          </a:p>
          <a:p>
            <a:r>
              <a:rPr lang="en-US" altLang="zh-CN" u="sng"/>
              <a:t>  |    00011000 (b)   </a:t>
            </a:r>
            <a:endParaRPr lang="en-US" altLang="zh-CN"/>
          </a:p>
          <a:p>
            <a:r>
              <a:rPr lang="en-US" altLang="zh-CN"/>
              <a:t>00011000</a:t>
            </a:r>
          </a:p>
          <a:p>
            <a:r>
              <a:rPr lang="en-US" altLang="zh-CN"/>
              <a:t> </a:t>
            </a:r>
          </a:p>
          <a:p>
            <a:r>
              <a:rPr lang="en-US" altLang="zh-CN"/>
              <a:t>     00001010 (a)</a:t>
            </a:r>
            <a:endParaRPr lang="en-US" altLang="zh-CN" u="sng"/>
          </a:p>
          <a:p>
            <a:r>
              <a:rPr lang="en-US" altLang="zh-CN" u="sng"/>
              <a:t>  |     00010000 (b)   </a:t>
            </a:r>
            <a:endParaRPr lang="en-US" altLang="zh-CN"/>
          </a:p>
          <a:p>
            <a:r>
              <a:rPr lang="en-US" altLang="zh-CN"/>
              <a:t> 00011010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ox(in)">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box(out)">
                                      <p:cBhvr>
                                        <p:cTn id="17" dur="500"/>
                                        <p:tgtEl>
                                          <p:spTgt spid="3277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2776"/>
                                        </p:tgtEl>
                                        <p:attrNameLst>
                                          <p:attrName>style.visibility</p:attrName>
                                        </p:attrNameLst>
                                      </p:cBhvr>
                                      <p:to>
                                        <p:strVal val="visible"/>
                                      </p:to>
                                    </p:set>
                                    <p:anim calcmode="lin" valueType="num">
                                      <p:cBhvr additive="base">
                                        <p:cTn id="22" dur="500" fill="hold"/>
                                        <p:tgtEl>
                                          <p:spTgt spid="32776"/>
                                        </p:tgtEl>
                                        <p:attrNameLst>
                                          <p:attrName>ppt_x</p:attrName>
                                        </p:attrNameLst>
                                      </p:cBhvr>
                                      <p:tavLst>
                                        <p:tav tm="0">
                                          <p:val>
                                            <p:strVal val="1+#ppt_w/2"/>
                                          </p:val>
                                        </p:tav>
                                        <p:tav tm="100000">
                                          <p:val>
                                            <p:strVal val="#ppt_x"/>
                                          </p:val>
                                        </p:tav>
                                      </p:tavLst>
                                    </p:anim>
                                    <p:anim calcmode="lin" valueType="num">
                                      <p:cBhvr additive="base">
                                        <p:cTn id="23"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4" grpId="0" animBg="1"/>
      <p:bldP spid="32775" grpId="0" animBg="1"/>
      <p:bldP spid="32776" grpId="0" animBg="1"/>
    </p:bld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93713"/>
            <a:ext cx="8229600" cy="703262"/>
          </a:xfrm>
        </p:spPr>
        <p:txBody>
          <a:bodyPr/>
          <a:lstStyle/>
          <a:p>
            <a:pPr eaLnBrk="1" hangingPunct="1"/>
            <a:r>
              <a:rPr lang="zh-CN" altLang="en-US" sz="3800" smtClean="0">
                <a:solidFill>
                  <a:srgbClr val="990000"/>
                </a:solidFill>
                <a:ea typeface="华文细黑" pitchFamily="2" charset="-122"/>
              </a:rPr>
              <a:t>位运算符的使用</a:t>
            </a:r>
          </a:p>
        </p:txBody>
      </p:sp>
      <p:sp>
        <p:nvSpPr>
          <p:cNvPr id="11267" name="Rectangle 3"/>
          <p:cNvSpPr>
            <a:spLocks noGrp="1" noChangeArrowheads="1"/>
          </p:cNvSpPr>
          <p:nvPr>
            <p:ph type="body" idx="1"/>
          </p:nvPr>
        </p:nvSpPr>
        <p:spPr>
          <a:xfrm>
            <a:off x="457200" y="1341438"/>
            <a:ext cx="8229600" cy="533400"/>
          </a:xfrm>
        </p:spPr>
        <p:txBody>
          <a:bodyPr/>
          <a:lstStyle/>
          <a:p>
            <a:pPr eaLnBrk="1" hangingPunct="1">
              <a:lnSpc>
                <a:spcPct val="90000"/>
              </a:lnSpc>
            </a:pPr>
            <a:r>
              <a:rPr lang="zh-CN" altLang="en-US" smtClean="0"/>
              <a:t>按位异或 </a:t>
            </a:r>
            <a:r>
              <a:rPr lang="en-US" altLang="zh-CN" smtClean="0">
                <a:solidFill>
                  <a:srgbClr val="0066FF"/>
                </a:solidFill>
              </a:rPr>
              <a:t>^ </a:t>
            </a:r>
            <a:r>
              <a:rPr lang="zh-CN" altLang="en-US" smtClean="0"/>
              <a:t>（二者相异方为</a:t>
            </a:r>
            <a:r>
              <a:rPr lang="en-US" altLang="zh-CN" smtClean="0"/>
              <a:t>1</a:t>
            </a:r>
            <a:r>
              <a:rPr lang="zh-CN" altLang="en-US" smtClean="0"/>
              <a:t>）  </a:t>
            </a:r>
            <a:endParaRPr lang="zh-CN" altLang="en-US" smtClean="0">
              <a:latin typeface="华文细黑" pitchFamily="2" charset="-122"/>
              <a:ea typeface="华文细黑" pitchFamily="2" charset="-122"/>
            </a:endParaRPr>
          </a:p>
          <a:p>
            <a:pPr eaLnBrk="1" hangingPunct="1">
              <a:lnSpc>
                <a:spcPct val="90000"/>
              </a:lnSpc>
              <a:buFont typeface="Wingdings" pitchFamily="2" charset="2"/>
              <a:buNone/>
            </a:pPr>
            <a:endParaRPr lang="en-US" altLang="zh-CN" smtClean="0"/>
          </a:p>
        </p:txBody>
      </p:sp>
      <p:sp>
        <p:nvSpPr>
          <p:cNvPr id="36868" name="Text Box 4"/>
          <p:cNvSpPr txBox="1">
            <a:spLocks noChangeArrowheads="1"/>
          </p:cNvSpPr>
          <p:nvPr/>
        </p:nvSpPr>
        <p:spPr bwMode="auto">
          <a:xfrm>
            <a:off x="611188" y="2060575"/>
            <a:ext cx="8137525" cy="3530600"/>
          </a:xfrm>
          <a:prstGeom prst="rect">
            <a:avLst/>
          </a:prstGeom>
          <a:solidFill>
            <a:srgbClr val="993366"/>
          </a:solidFill>
          <a:ln w="22225">
            <a:solidFill>
              <a:srgbClr val="FF6600"/>
            </a:solidFill>
            <a:miter lim="800000"/>
            <a:headEnd/>
            <a:tailEnd/>
          </a:ln>
        </p:spPr>
        <p:txBody>
          <a:bodyPr>
            <a:spAutoFit/>
          </a:bodyPr>
          <a:lstStyle/>
          <a:p>
            <a:pPr algn="l"/>
            <a:r>
              <a:rPr lang="en-US" altLang="zh-CN" sz="2800">
                <a:solidFill>
                  <a:schemeClr val="bg1"/>
                </a:solidFill>
                <a:ea typeface="华文细黑" pitchFamily="2" charset="-122"/>
              </a:rPr>
              <a:t>【</a:t>
            </a:r>
            <a:r>
              <a:rPr lang="zh-CN" altLang="en-US" sz="2800">
                <a:solidFill>
                  <a:schemeClr val="bg1"/>
                </a:solidFill>
                <a:ea typeface="华文细黑" pitchFamily="2" charset="-122"/>
              </a:rPr>
              <a:t>例三</a:t>
            </a:r>
            <a:r>
              <a:rPr lang="en-US" altLang="zh-CN" sz="2800">
                <a:solidFill>
                  <a:schemeClr val="bg1"/>
                </a:solidFill>
                <a:ea typeface="华文细黑" pitchFamily="2" charset="-122"/>
              </a:rPr>
              <a:t>】</a:t>
            </a:r>
            <a:r>
              <a:rPr lang="zh-CN" altLang="en-US" sz="2800">
                <a:solidFill>
                  <a:schemeClr val="bg1"/>
                </a:solidFill>
                <a:latin typeface="华文细黑" pitchFamily="2" charset="-122"/>
                <a:ea typeface="华文细黑" pitchFamily="2" charset="-122"/>
              </a:rPr>
              <a:t>以下程序的功能是将</a:t>
            </a:r>
            <a:r>
              <a:rPr lang="en-US" altLang="zh-CN" sz="2800">
                <a:solidFill>
                  <a:schemeClr val="bg1"/>
                </a:solidFill>
                <a:latin typeface="华文细黑" pitchFamily="2" charset="-122"/>
                <a:ea typeface="华文细黑" pitchFamily="2" charset="-122"/>
              </a:rPr>
              <a:t>a</a:t>
            </a:r>
            <a:r>
              <a:rPr lang="zh-CN" altLang="en-US" sz="2800">
                <a:solidFill>
                  <a:schemeClr val="bg1"/>
                </a:solidFill>
                <a:latin typeface="华文细黑" pitchFamily="2" charset="-122"/>
                <a:ea typeface="华文细黑" pitchFamily="2" charset="-122"/>
              </a:rPr>
              <a:t>数据的低</a:t>
            </a:r>
            <a:r>
              <a:rPr lang="en-US" altLang="zh-CN" sz="2800">
                <a:solidFill>
                  <a:schemeClr val="bg1"/>
                </a:solidFill>
                <a:latin typeface="华文细黑" pitchFamily="2" charset="-122"/>
                <a:ea typeface="华文细黑" pitchFamily="2" charset="-122"/>
              </a:rPr>
              <a:t>4</a:t>
            </a:r>
            <a:r>
              <a:rPr lang="zh-CN" altLang="en-US" sz="2800">
                <a:solidFill>
                  <a:schemeClr val="bg1"/>
                </a:solidFill>
                <a:latin typeface="华文细黑" pitchFamily="2" charset="-122"/>
                <a:ea typeface="华文细黑" pitchFamily="2" charset="-122"/>
              </a:rPr>
              <a:t>位取反。</a:t>
            </a:r>
          </a:p>
          <a:p>
            <a:pPr algn="just"/>
            <a:r>
              <a:rPr lang="en-US" altLang="zh-CN" sz="2800">
                <a:solidFill>
                  <a:schemeClr val="bg1"/>
                </a:solidFill>
                <a:cs typeface="Arial" pitchFamily="34" charset="0"/>
              </a:rPr>
              <a:t>#include &lt;stdio.h&gt;</a:t>
            </a:r>
            <a:endParaRPr lang="en-US" altLang="zh-CN" sz="2800">
              <a:solidFill>
                <a:schemeClr val="bg1"/>
              </a:solidFill>
              <a:ea typeface="Gungsuh" pitchFamily="18" charset="-127"/>
            </a:endParaRPr>
          </a:p>
          <a:p>
            <a:pPr algn="just"/>
            <a:r>
              <a:rPr lang="en-US" altLang="zh-CN" sz="2800">
                <a:solidFill>
                  <a:schemeClr val="bg1"/>
                </a:solidFill>
                <a:cs typeface="Arial" pitchFamily="34" charset="0"/>
              </a:rPr>
              <a:t>main()</a:t>
            </a:r>
            <a:endParaRPr lang="en-US" altLang="zh-CN" sz="2800">
              <a:solidFill>
                <a:schemeClr val="bg1"/>
              </a:solidFill>
              <a:ea typeface="Gungsuh" pitchFamily="18" charset="-127"/>
            </a:endParaRPr>
          </a:p>
          <a:p>
            <a:pPr algn="just"/>
            <a:r>
              <a:rPr lang="en-US" altLang="zh-CN" sz="2800">
                <a:solidFill>
                  <a:schemeClr val="bg1"/>
                </a:solidFill>
                <a:cs typeface="Arial" pitchFamily="34" charset="0"/>
              </a:rPr>
              <a:t>{   </a:t>
            </a:r>
          </a:p>
          <a:p>
            <a:pPr algn="just"/>
            <a:r>
              <a:rPr lang="en-US" altLang="zh-CN" sz="2800">
                <a:solidFill>
                  <a:schemeClr val="bg1"/>
                </a:solidFill>
                <a:cs typeface="Arial" pitchFamily="34" charset="0"/>
              </a:rPr>
              <a:t>    unsigned char a=0x39, b</a:t>
            </a:r>
            <a:r>
              <a:rPr lang="en-US" altLang="zh-CN" sz="2800">
                <a:solidFill>
                  <a:schemeClr val="bg1"/>
                </a:solidFill>
                <a:latin typeface="宋体" pitchFamily="2" charset="-122"/>
              </a:rPr>
              <a:t>=</a:t>
            </a:r>
            <a:r>
              <a:rPr lang="en-US" altLang="zh-CN" sz="2800" u="sng">
                <a:solidFill>
                  <a:schemeClr val="bg1"/>
                </a:solidFill>
                <a:latin typeface="宋体" pitchFamily="2" charset="-122"/>
              </a:rPr>
              <a:t>   </a:t>
            </a:r>
            <a:r>
              <a:rPr lang="en-US" altLang="zh-CN" sz="2800">
                <a:solidFill>
                  <a:schemeClr val="bg1"/>
                </a:solidFill>
                <a:latin typeface="宋体" pitchFamily="2" charset="-122"/>
              </a:rPr>
              <a:t> </a:t>
            </a:r>
            <a:r>
              <a:rPr lang="en-US" altLang="zh-CN" sz="2800">
                <a:solidFill>
                  <a:schemeClr val="bg1"/>
                </a:solidFill>
                <a:cs typeface="Arial" pitchFamily="34" charset="0"/>
              </a:rPr>
              <a:t>;</a:t>
            </a:r>
          </a:p>
          <a:p>
            <a:pPr algn="just"/>
            <a:r>
              <a:rPr lang="en-US" altLang="zh-CN" sz="2800">
                <a:solidFill>
                  <a:schemeClr val="bg1"/>
                </a:solidFill>
                <a:cs typeface="Arial" pitchFamily="34" charset="0"/>
              </a:rPr>
              <a:t>     a=a^b;</a:t>
            </a:r>
          </a:p>
          <a:p>
            <a:pPr algn="just"/>
            <a:r>
              <a:rPr lang="en-US" altLang="zh-CN" sz="2800">
                <a:solidFill>
                  <a:schemeClr val="bg1"/>
                </a:solidFill>
                <a:cs typeface="Arial" pitchFamily="34" charset="0"/>
              </a:rPr>
              <a:t>     printf("%x\n", a);</a:t>
            </a:r>
            <a:endParaRPr lang="en-US" altLang="zh-CN" sz="2800">
              <a:solidFill>
                <a:schemeClr val="bg1"/>
              </a:solidFill>
              <a:ea typeface="Gungsuh" pitchFamily="18" charset="-127"/>
            </a:endParaRPr>
          </a:p>
          <a:p>
            <a:pPr algn="just"/>
            <a:r>
              <a:rPr lang="en-US" altLang="zh-CN" sz="2800">
                <a:solidFill>
                  <a:schemeClr val="bg1"/>
                </a:solidFill>
                <a:cs typeface="Arial" pitchFamily="34" charset="0"/>
              </a:rPr>
              <a:t>}</a:t>
            </a:r>
          </a:p>
        </p:txBody>
      </p:sp>
      <p:sp>
        <p:nvSpPr>
          <p:cNvPr id="36870" name="Text Box 6"/>
          <p:cNvSpPr txBox="1">
            <a:spLocks noChangeArrowheads="1"/>
          </p:cNvSpPr>
          <p:nvPr/>
        </p:nvSpPr>
        <p:spPr bwMode="auto">
          <a:xfrm>
            <a:off x="4716463" y="5373688"/>
            <a:ext cx="3763962" cy="466725"/>
          </a:xfrm>
          <a:prstGeom prst="rect">
            <a:avLst/>
          </a:prstGeom>
          <a:solidFill>
            <a:srgbClr val="008080"/>
          </a:solidFill>
          <a:ln w="9525">
            <a:solidFill>
              <a:srgbClr val="FFFF00"/>
            </a:solidFill>
            <a:miter lim="800000"/>
            <a:headEnd/>
            <a:tailEnd/>
          </a:ln>
        </p:spPr>
        <p:txBody>
          <a:bodyPr>
            <a:spAutoFit/>
          </a:bodyPr>
          <a:lstStyle/>
          <a:p>
            <a:r>
              <a:rPr lang="zh-CN" altLang="en-US" sz="2400">
                <a:solidFill>
                  <a:schemeClr val="bg1"/>
                </a:solidFill>
                <a:latin typeface="Times New Roman" pitchFamily="18" charset="0"/>
                <a:ea typeface="楷体_GB2312" pitchFamily="49" charset="-122"/>
              </a:rPr>
              <a:t>答案：</a:t>
            </a:r>
            <a:r>
              <a:rPr lang="en-US" altLang="zh-CN" sz="2400">
                <a:solidFill>
                  <a:schemeClr val="bg1"/>
                </a:solidFill>
                <a:ea typeface="Gungsuh" pitchFamily="18" charset="-127"/>
              </a:rPr>
              <a:t>0x0f</a:t>
            </a:r>
            <a:r>
              <a:rPr lang="en-US" altLang="zh-CN" sz="2400">
                <a:solidFill>
                  <a:schemeClr val="bg1"/>
                </a:solidFill>
                <a:latin typeface="Courier New" pitchFamily="49" charset="0"/>
                <a:cs typeface="Courier New" pitchFamily="49" charset="0"/>
              </a:rPr>
              <a:t> </a:t>
            </a:r>
          </a:p>
        </p:txBody>
      </p:sp>
      <p:sp>
        <p:nvSpPr>
          <p:cNvPr id="36871" name="Text Box 7"/>
          <p:cNvSpPr txBox="1">
            <a:spLocks noChangeArrowheads="1"/>
          </p:cNvSpPr>
          <p:nvPr/>
        </p:nvSpPr>
        <p:spPr bwMode="auto">
          <a:xfrm>
            <a:off x="6248400" y="2895600"/>
            <a:ext cx="2590800" cy="1835150"/>
          </a:xfrm>
          <a:prstGeom prst="rect">
            <a:avLst/>
          </a:prstGeom>
          <a:solidFill>
            <a:srgbClr val="CCFFFF"/>
          </a:solidFill>
          <a:ln w="19050">
            <a:solidFill>
              <a:srgbClr val="3366FF"/>
            </a:solidFill>
            <a:miter lim="800000"/>
            <a:headEnd/>
            <a:tailEnd/>
          </a:ln>
        </p:spPr>
        <p:txBody>
          <a:bodyPr>
            <a:spAutoFit/>
          </a:bodyPr>
          <a:lstStyle/>
          <a:p>
            <a:r>
              <a:rPr lang="zh-CN" altLang="en-US" sz="2800">
                <a:solidFill>
                  <a:srgbClr val="FF3300"/>
                </a:solidFill>
                <a:ea typeface="楷体_GB2312" pitchFamily="49" charset="-122"/>
              </a:rPr>
              <a:t>计算</a:t>
            </a:r>
          </a:p>
          <a:p>
            <a:pPr>
              <a:spcBef>
                <a:spcPct val="55000"/>
              </a:spcBef>
            </a:pPr>
            <a:r>
              <a:rPr lang="zh-CN" altLang="en-US"/>
              <a:t>      </a:t>
            </a:r>
            <a:r>
              <a:rPr lang="en-US" altLang="zh-CN" sz="2400"/>
              <a:t>00111001 (a)</a:t>
            </a:r>
            <a:endParaRPr lang="en-US" altLang="zh-CN" sz="2400" u="sng"/>
          </a:p>
          <a:p>
            <a:r>
              <a:rPr lang="en-US" altLang="zh-CN" sz="2400" u="sng"/>
              <a:t> ^  00001111 (b)  </a:t>
            </a:r>
            <a:r>
              <a:rPr lang="en-US" altLang="zh-CN" sz="2400"/>
              <a:t>00110110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box(in)">
                                      <p:cBhvr>
                                        <p:cTn id="12" dur="500"/>
                                        <p:tgtEl>
                                          <p:spTgt spid="3687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6871"/>
                                        </p:tgtEl>
                                        <p:attrNameLst>
                                          <p:attrName>style.visibility</p:attrName>
                                        </p:attrNameLst>
                                      </p:cBhvr>
                                      <p:to>
                                        <p:strVal val="visible"/>
                                      </p:to>
                                    </p:set>
                                    <p:anim calcmode="lin" valueType="num">
                                      <p:cBhvr additive="base">
                                        <p:cTn id="17" dur="500" fill="hold"/>
                                        <p:tgtEl>
                                          <p:spTgt spid="36871"/>
                                        </p:tgtEl>
                                        <p:attrNameLst>
                                          <p:attrName>ppt_x</p:attrName>
                                        </p:attrNameLst>
                                      </p:cBhvr>
                                      <p:tavLst>
                                        <p:tav tm="0">
                                          <p:val>
                                            <p:strVal val="1+#ppt_w/2"/>
                                          </p:val>
                                        </p:tav>
                                        <p:tav tm="100000">
                                          <p:val>
                                            <p:strVal val="#ppt_x"/>
                                          </p:val>
                                        </p:tav>
                                      </p:tavLst>
                                    </p:anim>
                                    <p:anim calcmode="lin" valueType="num">
                                      <p:cBhvr additive="base">
                                        <p:cTn id="18" dur="500" fill="hold"/>
                                        <p:tgtEl>
                                          <p:spTgt spid="368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70" grpId="0" animBg="1"/>
      <p:bldP spid="36871" grpId="0" animBg="1"/>
    </p:bld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93713"/>
            <a:ext cx="8229600" cy="703262"/>
          </a:xfrm>
        </p:spPr>
        <p:txBody>
          <a:bodyPr/>
          <a:lstStyle/>
          <a:p>
            <a:pPr eaLnBrk="1" hangingPunct="1"/>
            <a:r>
              <a:rPr lang="zh-CN" altLang="en-US" sz="3800" smtClean="0">
                <a:solidFill>
                  <a:srgbClr val="990000"/>
                </a:solidFill>
                <a:ea typeface="华文细黑" pitchFamily="2" charset="-122"/>
              </a:rPr>
              <a:t>位运算符的使用</a:t>
            </a:r>
          </a:p>
        </p:txBody>
      </p:sp>
      <p:sp>
        <p:nvSpPr>
          <p:cNvPr id="12291" name="Rectangle 3"/>
          <p:cNvSpPr>
            <a:spLocks noGrp="1" noChangeArrowheads="1"/>
          </p:cNvSpPr>
          <p:nvPr>
            <p:ph type="body" idx="1"/>
          </p:nvPr>
        </p:nvSpPr>
        <p:spPr>
          <a:xfrm>
            <a:off x="457200" y="1341438"/>
            <a:ext cx="8229600" cy="533400"/>
          </a:xfrm>
        </p:spPr>
        <p:txBody>
          <a:bodyPr/>
          <a:lstStyle/>
          <a:p>
            <a:pPr eaLnBrk="1" hangingPunct="1">
              <a:lnSpc>
                <a:spcPct val="90000"/>
              </a:lnSpc>
            </a:pPr>
            <a:r>
              <a:rPr lang="zh-CN" altLang="en-US" smtClean="0">
                <a:latin typeface="宋体" pitchFamily="2" charset="-122"/>
              </a:rPr>
              <a:t>按位取反 </a:t>
            </a:r>
            <a:r>
              <a:rPr lang="zh-CN" altLang="en-US" smtClean="0">
                <a:solidFill>
                  <a:srgbClr val="0066FF"/>
                </a:solidFill>
                <a:latin typeface="宋体" pitchFamily="2" charset="-122"/>
              </a:rPr>
              <a:t>～</a:t>
            </a:r>
            <a:r>
              <a:rPr lang="zh-CN" altLang="en-US" smtClean="0">
                <a:latin typeface="宋体" pitchFamily="2" charset="-122"/>
              </a:rPr>
              <a:t> （各位反转）</a:t>
            </a:r>
            <a:r>
              <a:rPr lang="zh-CN" altLang="en-US" smtClean="0"/>
              <a:t> </a:t>
            </a:r>
            <a:endParaRPr lang="zh-CN" altLang="en-US" smtClean="0">
              <a:latin typeface="华文细黑" pitchFamily="2" charset="-122"/>
              <a:ea typeface="华文细黑" pitchFamily="2" charset="-122"/>
            </a:endParaRPr>
          </a:p>
          <a:p>
            <a:pPr eaLnBrk="1" hangingPunct="1">
              <a:lnSpc>
                <a:spcPct val="90000"/>
              </a:lnSpc>
              <a:buFont typeface="Wingdings" pitchFamily="2" charset="2"/>
              <a:buNone/>
            </a:pPr>
            <a:endParaRPr lang="en-US" altLang="zh-CN" smtClean="0"/>
          </a:p>
        </p:txBody>
      </p:sp>
      <p:sp>
        <p:nvSpPr>
          <p:cNvPr id="37892" name="Text Box 4"/>
          <p:cNvSpPr txBox="1">
            <a:spLocks noChangeArrowheads="1"/>
          </p:cNvSpPr>
          <p:nvPr/>
        </p:nvSpPr>
        <p:spPr bwMode="auto">
          <a:xfrm>
            <a:off x="611188" y="2060575"/>
            <a:ext cx="8137525" cy="3103563"/>
          </a:xfrm>
          <a:prstGeom prst="rect">
            <a:avLst/>
          </a:prstGeom>
          <a:solidFill>
            <a:srgbClr val="993366"/>
          </a:solidFill>
          <a:ln w="22225">
            <a:solidFill>
              <a:srgbClr val="FF6600"/>
            </a:solidFill>
            <a:miter lim="800000"/>
            <a:headEnd/>
            <a:tailEnd/>
          </a:ln>
        </p:spPr>
        <p:txBody>
          <a:bodyPr>
            <a:spAutoFit/>
          </a:bodyPr>
          <a:lstStyle/>
          <a:p>
            <a:pPr algn="l"/>
            <a:r>
              <a:rPr lang="en-US" altLang="zh-CN" sz="2800">
                <a:solidFill>
                  <a:schemeClr val="bg1"/>
                </a:solidFill>
                <a:ea typeface="华文细黑" pitchFamily="2" charset="-122"/>
              </a:rPr>
              <a:t>【</a:t>
            </a:r>
            <a:r>
              <a:rPr lang="zh-CN" altLang="en-US" sz="2800">
                <a:solidFill>
                  <a:schemeClr val="bg1"/>
                </a:solidFill>
                <a:ea typeface="华文细黑" pitchFamily="2" charset="-122"/>
              </a:rPr>
              <a:t>例四</a:t>
            </a:r>
            <a:r>
              <a:rPr lang="en-US" altLang="zh-CN" sz="2800">
                <a:solidFill>
                  <a:schemeClr val="bg1"/>
                </a:solidFill>
                <a:ea typeface="华文细黑" pitchFamily="2" charset="-122"/>
              </a:rPr>
              <a:t>】</a:t>
            </a:r>
          </a:p>
          <a:p>
            <a:pPr algn="l"/>
            <a:r>
              <a:rPr lang="en-US" altLang="zh-CN" sz="2800">
                <a:solidFill>
                  <a:schemeClr val="bg1"/>
                </a:solidFill>
                <a:cs typeface="Arial" pitchFamily="34" charset="0"/>
              </a:rPr>
              <a:t>  main( )</a:t>
            </a:r>
            <a:endParaRPr lang="en-US" altLang="zh-CN" sz="2800">
              <a:solidFill>
                <a:schemeClr val="bg1"/>
              </a:solidFill>
              <a:latin typeface="宋体" pitchFamily="2" charset="-122"/>
            </a:endParaRPr>
          </a:p>
          <a:p>
            <a:pPr algn="l"/>
            <a:r>
              <a:rPr lang="en-US" altLang="zh-CN" sz="2800">
                <a:solidFill>
                  <a:schemeClr val="bg1"/>
                </a:solidFill>
                <a:cs typeface="Arial" pitchFamily="34" charset="0"/>
              </a:rPr>
              <a:t>  {  </a:t>
            </a:r>
          </a:p>
          <a:p>
            <a:pPr algn="l"/>
            <a:r>
              <a:rPr lang="en-US" altLang="zh-CN" sz="2800">
                <a:solidFill>
                  <a:schemeClr val="bg1"/>
                </a:solidFill>
                <a:cs typeface="Arial" pitchFamily="34" charset="0"/>
              </a:rPr>
              <a:t>       char a=3;</a:t>
            </a:r>
            <a:endParaRPr lang="en-US" altLang="zh-CN" sz="2800">
              <a:solidFill>
                <a:schemeClr val="bg1"/>
              </a:solidFill>
              <a:latin typeface="宋体" pitchFamily="2" charset="-122"/>
            </a:endParaRPr>
          </a:p>
          <a:p>
            <a:pPr algn="just"/>
            <a:r>
              <a:rPr lang="en-US" altLang="zh-CN" sz="2800">
                <a:solidFill>
                  <a:schemeClr val="bg1"/>
                </a:solidFill>
                <a:cs typeface="Arial" pitchFamily="34" charset="0"/>
              </a:rPr>
              <a:t>       int b=10;</a:t>
            </a:r>
            <a:endParaRPr lang="en-US" altLang="zh-CN" sz="2800">
              <a:solidFill>
                <a:schemeClr val="bg1"/>
              </a:solidFill>
              <a:latin typeface="宋体" pitchFamily="2" charset="-122"/>
            </a:endParaRPr>
          </a:p>
          <a:p>
            <a:pPr algn="just"/>
            <a:r>
              <a:rPr lang="en-US" altLang="zh-CN" sz="2800">
                <a:solidFill>
                  <a:schemeClr val="bg1"/>
                </a:solidFill>
                <a:cs typeface="Arial" pitchFamily="34" charset="0"/>
              </a:rPr>
              <a:t>       printf(</a:t>
            </a:r>
            <a:r>
              <a:rPr lang="en-US" altLang="zh-CN" sz="2800">
                <a:solidFill>
                  <a:schemeClr val="bg1"/>
                </a:solidFill>
                <a:latin typeface="Courier New" pitchFamily="49" charset="0"/>
                <a:cs typeface="Arial" pitchFamily="34" charset="0"/>
              </a:rPr>
              <a:t>“</a:t>
            </a:r>
            <a:r>
              <a:rPr lang="en-US" altLang="zh-CN" sz="2800">
                <a:solidFill>
                  <a:schemeClr val="bg1"/>
                </a:solidFill>
                <a:cs typeface="Arial" pitchFamily="34" charset="0"/>
              </a:rPr>
              <a:t>~a=%d,~b=%d\n",~a,~b);</a:t>
            </a:r>
          </a:p>
          <a:p>
            <a:pPr algn="just"/>
            <a:r>
              <a:rPr lang="en-US" altLang="zh-CN" sz="2800">
                <a:solidFill>
                  <a:schemeClr val="bg1"/>
                </a:solidFill>
                <a:cs typeface="Arial" pitchFamily="34" charset="0"/>
              </a:rPr>
              <a:t>  }</a:t>
            </a:r>
          </a:p>
        </p:txBody>
      </p:sp>
      <p:sp>
        <p:nvSpPr>
          <p:cNvPr id="37893" name="Text Box 5"/>
          <p:cNvSpPr txBox="1">
            <a:spLocks noChangeArrowheads="1"/>
          </p:cNvSpPr>
          <p:nvPr/>
        </p:nvSpPr>
        <p:spPr bwMode="auto">
          <a:xfrm>
            <a:off x="4716463" y="5373688"/>
            <a:ext cx="3763962" cy="466725"/>
          </a:xfrm>
          <a:prstGeom prst="rect">
            <a:avLst/>
          </a:prstGeom>
          <a:solidFill>
            <a:srgbClr val="008080"/>
          </a:solidFill>
          <a:ln w="9525">
            <a:solidFill>
              <a:srgbClr val="FFFF00"/>
            </a:solidFill>
            <a:miter lim="800000"/>
            <a:headEnd/>
            <a:tailEnd/>
          </a:ln>
        </p:spPr>
        <p:txBody>
          <a:bodyPr>
            <a:spAutoFit/>
          </a:bodyPr>
          <a:lstStyle/>
          <a:p>
            <a:r>
              <a:rPr lang="zh-CN" altLang="en-US" sz="2400">
                <a:solidFill>
                  <a:schemeClr val="bg1"/>
                </a:solidFill>
                <a:ea typeface="华文细黑" pitchFamily="2" charset="-122"/>
              </a:rPr>
              <a:t>结果：</a:t>
            </a:r>
            <a:r>
              <a:rPr lang="zh-CN" altLang="en-US" sz="2400">
                <a:solidFill>
                  <a:schemeClr val="bg1"/>
                </a:solidFill>
                <a:latin typeface="宋体" pitchFamily="2" charset="-122"/>
              </a:rPr>
              <a:t>～</a:t>
            </a:r>
            <a:r>
              <a:rPr lang="en-US" altLang="zh-CN" sz="2400">
                <a:solidFill>
                  <a:schemeClr val="bg1"/>
                </a:solidFill>
                <a:latin typeface="宋体" pitchFamily="2" charset="-122"/>
              </a:rPr>
              <a:t>a=-4</a:t>
            </a:r>
            <a:r>
              <a:rPr lang="zh-CN" altLang="en-US" sz="2400">
                <a:solidFill>
                  <a:schemeClr val="bg1"/>
                </a:solidFill>
                <a:latin typeface="宋体" pitchFamily="2" charset="-122"/>
              </a:rPr>
              <a:t>，～</a:t>
            </a:r>
            <a:r>
              <a:rPr lang="en-US" altLang="zh-CN" sz="2400">
                <a:solidFill>
                  <a:schemeClr val="bg1"/>
                </a:solidFill>
                <a:latin typeface="宋体" pitchFamily="2" charset="-122"/>
              </a:rPr>
              <a:t>b=-11</a:t>
            </a:r>
            <a:r>
              <a:rPr lang="en-US" altLang="zh-CN" sz="2400">
                <a:solidFill>
                  <a:schemeClr val="bg1"/>
                </a:solidFill>
                <a:latin typeface="Courier New" pitchFamily="49" charset="0"/>
                <a:cs typeface="Courier New" pitchFamily="49" charset="0"/>
              </a:rPr>
              <a:t> </a:t>
            </a:r>
          </a:p>
        </p:txBody>
      </p:sp>
      <p:sp>
        <p:nvSpPr>
          <p:cNvPr id="37894" name="Text Box 6"/>
          <p:cNvSpPr txBox="1">
            <a:spLocks noChangeArrowheads="1"/>
          </p:cNvSpPr>
          <p:nvPr/>
        </p:nvSpPr>
        <p:spPr bwMode="auto">
          <a:xfrm>
            <a:off x="6019800" y="2057400"/>
            <a:ext cx="2590800" cy="3006725"/>
          </a:xfrm>
          <a:prstGeom prst="rect">
            <a:avLst/>
          </a:prstGeom>
          <a:solidFill>
            <a:srgbClr val="CCFFFF"/>
          </a:solidFill>
          <a:ln w="19050">
            <a:solidFill>
              <a:srgbClr val="3366FF"/>
            </a:solidFill>
            <a:miter lim="800000"/>
            <a:headEnd/>
            <a:tailEnd/>
          </a:ln>
        </p:spPr>
        <p:txBody>
          <a:bodyPr>
            <a:spAutoFit/>
          </a:bodyPr>
          <a:lstStyle/>
          <a:p>
            <a:r>
              <a:rPr lang="zh-CN" altLang="en-US" sz="2800">
                <a:solidFill>
                  <a:srgbClr val="FF3300"/>
                </a:solidFill>
                <a:ea typeface="楷体_GB2312" pitchFamily="49" charset="-122"/>
              </a:rPr>
              <a:t>计算</a:t>
            </a:r>
          </a:p>
          <a:p>
            <a:pPr algn="l">
              <a:spcBef>
                <a:spcPct val="5000"/>
              </a:spcBef>
            </a:pPr>
            <a:r>
              <a:rPr lang="en-US" altLang="zh-CN" sz="2400">
                <a:solidFill>
                  <a:srgbClr val="990000"/>
                </a:solidFill>
              </a:rPr>
              <a:t>~ a:</a:t>
            </a:r>
          </a:p>
          <a:p>
            <a:pPr algn="l">
              <a:spcBef>
                <a:spcPct val="5000"/>
              </a:spcBef>
            </a:pPr>
            <a:r>
              <a:rPr lang="zh-CN" altLang="en-US" sz="2400"/>
              <a:t>补码</a:t>
            </a:r>
            <a:r>
              <a:rPr lang="en-US" altLang="zh-CN" sz="2400"/>
              <a:t>: 11111100</a:t>
            </a:r>
          </a:p>
          <a:p>
            <a:pPr algn="l">
              <a:spcBef>
                <a:spcPct val="5000"/>
              </a:spcBef>
            </a:pPr>
            <a:r>
              <a:rPr lang="zh-CN" altLang="en-US" sz="2400"/>
              <a:t>原码</a:t>
            </a:r>
            <a:r>
              <a:rPr lang="en-US" altLang="zh-CN" sz="2400"/>
              <a:t>: 10000100</a:t>
            </a:r>
          </a:p>
          <a:p>
            <a:pPr algn="l">
              <a:spcBef>
                <a:spcPct val="50000"/>
              </a:spcBef>
            </a:pPr>
            <a:r>
              <a:rPr lang="en-US" altLang="zh-CN" sz="2400">
                <a:solidFill>
                  <a:srgbClr val="990000"/>
                </a:solidFill>
              </a:rPr>
              <a:t>~ b:</a:t>
            </a:r>
          </a:p>
          <a:p>
            <a:pPr algn="l">
              <a:spcBef>
                <a:spcPct val="5000"/>
              </a:spcBef>
            </a:pPr>
            <a:r>
              <a:rPr lang="zh-CN" altLang="en-US" sz="2400"/>
              <a:t>补码</a:t>
            </a:r>
            <a:r>
              <a:rPr lang="en-US" altLang="zh-CN" sz="2400"/>
              <a:t>:11110101</a:t>
            </a:r>
          </a:p>
          <a:p>
            <a:pPr algn="l">
              <a:spcBef>
                <a:spcPct val="5000"/>
              </a:spcBef>
            </a:pPr>
            <a:r>
              <a:rPr lang="zh-CN" altLang="en-US" sz="2400"/>
              <a:t>原码</a:t>
            </a:r>
            <a:r>
              <a:rPr lang="en-US" altLang="zh-CN" sz="2400"/>
              <a:t>:10001011</a:t>
            </a:r>
          </a:p>
        </p:txBody>
      </p:sp>
      <p:sp>
        <p:nvSpPr>
          <p:cNvPr id="8" name="Text Box 9"/>
          <p:cNvSpPr txBox="1">
            <a:spLocks noChangeArrowheads="1"/>
          </p:cNvSpPr>
          <p:nvPr/>
        </p:nvSpPr>
        <p:spPr bwMode="auto">
          <a:xfrm>
            <a:off x="1476375" y="5084763"/>
            <a:ext cx="6140450" cy="1187450"/>
          </a:xfrm>
          <a:prstGeom prst="rect">
            <a:avLst/>
          </a:prstGeom>
          <a:solidFill>
            <a:schemeClr val="accent2"/>
          </a:solidFill>
          <a:ln w="12700">
            <a:noFill/>
            <a:miter lim="800000"/>
            <a:headEnd type="none" w="sm" len="sm"/>
            <a:tailEnd type="none" w="sm" len="sm"/>
          </a:ln>
        </p:spPr>
        <p:txBody>
          <a:bodyPr wrap="none" lIns="90000" tIns="46800" rIns="90000" bIns="46800">
            <a:spAutoFit/>
          </a:bodyPr>
          <a:lstStyle/>
          <a:p>
            <a:r>
              <a:rPr kumimoji="1" lang="zh-CN" altLang="en-US" sz="2400">
                <a:solidFill>
                  <a:srgbClr val="000000"/>
                </a:solidFill>
                <a:latin typeface="华文细黑" pitchFamily="2" charset="-122"/>
                <a:ea typeface="华文细黑" pitchFamily="2" charset="-122"/>
              </a:rPr>
              <a:t>正数的原码</a:t>
            </a:r>
            <a:r>
              <a:rPr kumimoji="1" lang="en-US" altLang="zh-CN" sz="2400">
                <a:solidFill>
                  <a:srgbClr val="000000"/>
                </a:solidFill>
                <a:latin typeface="华文细黑" pitchFamily="2" charset="-122"/>
                <a:ea typeface="华文细黑" pitchFamily="2" charset="-122"/>
              </a:rPr>
              <a:t>=</a:t>
            </a:r>
            <a:r>
              <a:rPr kumimoji="1" lang="zh-CN" altLang="en-US" sz="2400">
                <a:solidFill>
                  <a:srgbClr val="000000"/>
                </a:solidFill>
                <a:latin typeface="华文细黑" pitchFamily="2" charset="-122"/>
                <a:ea typeface="华文细黑" pitchFamily="2" charset="-122"/>
              </a:rPr>
              <a:t>正数的补码</a:t>
            </a:r>
          </a:p>
          <a:p>
            <a:r>
              <a:rPr kumimoji="1" lang="zh-CN" altLang="en-US" sz="2400">
                <a:solidFill>
                  <a:srgbClr val="000000"/>
                </a:solidFill>
                <a:latin typeface="华文细黑" pitchFamily="2" charset="-122"/>
                <a:ea typeface="华文细黑" pitchFamily="2" charset="-122"/>
              </a:rPr>
              <a:t> 负数的原码和补码按以下规则相互转换：</a:t>
            </a:r>
          </a:p>
          <a:p>
            <a:r>
              <a:rPr kumimoji="1" lang="zh-CN" altLang="en-US" sz="2400">
                <a:solidFill>
                  <a:srgbClr val="000000"/>
                </a:solidFill>
                <a:latin typeface="华文细黑" pitchFamily="2" charset="-122"/>
                <a:ea typeface="华文细黑" pitchFamily="2" charset="-122"/>
              </a:rPr>
              <a:t>    符号位不变，数值位各位取反，未位加</a:t>
            </a:r>
            <a:r>
              <a:rPr kumimoji="1" lang="en-US" altLang="zh-CN" sz="2400">
                <a:solidFill>
                  <a:srgbClr val="000000"/>
                </a:solidFill>
                <a:latin typeface="华文细黑" pitchFamily="2" charset="-122"/>
                <a:ea typeface="华文细黑" pitchFamily="2" charset="-122"/>
              </a:rPr>
              <a:t>1</a:t>
            </a:r>
            <a:r>
              <a:rPr kumimoji="1" lang="zh-CN" altLang="en-US" sz="2400">
                <a:solidFill>
                  <a:srgbClr val="000000"/>
                </a:solidFill>
                <a:latin typeface="华文细黑" pitchFamily="2" charset="-122"/>
                <a:ea typeface="华文细黑"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0-#ppt_w/2"/>
                                          </p:val>
                                        </p:tav>
                                        <p:tav tm="100000">
                                          <p:val>
                                            <p:strVal val="#ppt_x"/>
                                          </p:val>
                                        </p:tav>
                                      </p:tavLst>
                                    </p:anim>
                                    <p:anim calcmode="lin" valueType="num">
                                      <p:cBhvr additive="base">
                                        <p:cTn id="8"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Effect transition="in" filter="box(in)">
                                      <p:cBhvr>
                                        <p:cTn id="13" dur="500"/>
                                        <p:tgtEl>
                                          <p:spTgt spid="3789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7894"/>
                                        </p:tgtEl>
                                        <p:attrNameLst>
                                          <p:attrName>style.visibility</p:attrName>
                                        </p:attrNameLst>
                                      </p:cBhvr>
                                      <p:to>
                                        <p:strVal val="visible"/>
                                      </p:to>
                                    </p:set>
                                    <p:animEffect transition="in" filter="blinds(horizontal)">
                                      <p:cBhvr>
                                        <p:cTn id="18" dur="500"/>
                                        <p:tgtEl>
                                          <p:spTgt spid="3789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autoUpdateAnimBg="0"/>
      <p:bldP spid="37893" grpId="0" animBg="1" autoUpdateAnimBg="0"/>
      <p:bldP spid="37894" grpId="0" animBg="1" autoUpdateAnimBg="0"/>
      <p:bldP spid="8" grpId="0" animBg="1"/>
    </p:bld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93713"/>
            <a:ext cx="8229600" cy="703262"/>
          </a:xfrm>
        </p:spPr>
        <p:txBody>
          <a:bodyPr/>
          <a:lstStyle/>
          <a:p>
            <a:pPr eaLnBrk="1" hangingPunct="1"/>
            <a:r>
              <a:rPr lang="zh-CN" altLang="en-US" sz="3800" smtClean="0">
                <a:solidFill>
                  <a:srgbClr val="990000"/>
                </a:solidFill>
                <a:ea typeface="华文细黑" pitchFamily="2" charset="-122"/>
              </a:rPr>
              <a:t>位运算符的使用</a:t>
            </a:r>
          </a:p>
        </p:txBody>
      </p:sp>
      <p:sp>
        <p:nvSpPr>
          <p:cNvPr id="13315" name="Rectangle 3"/>
          <p:cNvSpPr>
            <a:spLocks noGrp="1" noChangeArrowheads="1"/>
          </p:cNvSpPr>
          <p:nvPr>
            <p:ph type="body" idx="1"/>
          </p:nvPr>
        </p:nvSpPr>
        <p:spPr>
          <a:xfrm>
            <a:off x="457200" y="1341438"/>
            <a:ext cx="8686800" cy="2087562"/>
          </a:xfrm>
        </p:spPr>
        <p:txBody>
          <a:bodyPr/>
          <a:lstStyle/>
          <a:p>
            <a:pPr eaLnBrk="1" hangingPunct="1">
              <a:lnSpc>
                <a:spcPct val="80000"/>
              </a:lnSpc>
            </a:pPr>
            <a:r>
              <a:rPr lang="zh-CN" altLang="en-US" sz="2400" smtClean="0"/>
              <a:t>左移运算</a:t>
            </a:r>
            <a:r>
              <a:rPr lang="zh-CN" altLang="en-US" sz="2400" smtClean="0">
                <a:solidFill>
                  <a:srgbClr val="0066FF"/>
                </a:solidFill>
                <a:latin typeface="宋体" pitchFamily="2" charset="-122"/>
              </a:rPr>
              <a:t> </a:t>
            </a:r>
            <a:r>
              <a:rPr lang="en-US" altLang="zh-CN" sz="2400" smtClean="0">
                <a:solidFill>
                  <a:srgbClr val="0066FF"/>
                </a:solidFill>
                <a:latin typeface="宋体" pitchFamily="2" charset="-122"/>
              </a:rPr>
              <a:t>&lt;&lt;</a:t>
            </a:r>
            <a:r>
              <a:rPr lang="en-US" altLang="zh-CN" sz="2400" smtClean="0"/>
              <a:t>  </a:t>
            </a:r>
          </a:p>
          <a:p>
            <a:pPr eaLnBrk="1" hangingPunct="1">
              <a:lnSpc>
                <a:spcPct val="80000"/>
              </a:lnSpc>
              <a:buFont typeface="Wingdings" pitchFamily="2" charset="2"/>
              <a:buNone/>
            </a:pPr>
            <a:r>
              <a:rPr lang="en-US" altLang="zh-CN" sz="2400" smtClean="0">
                <a:latin typeface="华文细黑" pitchFamily="2" charset="-122"/>
                <a:ea typeface="华文细黑" pitchFamily="2" charset="-122"/>
              </a:rPr>
              <a:t>  </a:t>
            </a:r>
            <a:r>
              <a:rPr lang="en-US" altLang="zh-CN" sz="2400" smtClean="0"/>
              <a:t>a&lt;&lt;n  </a:t>
            </a:r>
            <a:r>
              <a:rPr lang="zh-CN" altLang="en-US" sz="2400" smtClean="0"/>
              <a:t>将</a:t>
            </a:r>
            <a:r>
              <a:rPr lang="en-US" altLang="zh-CN" sz="2400" smtClean="0"/>
              <a:t>a</a:t>
            </a:r>
            <a:r>
              <a:rPr lang="zh-CN" altLang="en-US" sz="2400" smtClean="0"/>
              <a:t>中各位向左移</a:t>
            </a:r>
            <a:r>
              <a:rPr lang="en-US" altLang="zh-CN" sz="2400" smtClean="0"/>
              <a:t>n</a:t>
            </a:r>
            <a:r>
              <a:rPr lang="zh-CN" altLang="en-US" sz="2400" smtClean="0"/>
              <a:t>位，右端补</a:t>
            </a:r>
            <a:r>
              <a:rPr lang="en-US" altLang="zh-CN" sz="2400" smtClean="0"/>
              <a:t>0</a:t>
            </a:r>
            <a:r>
              <a:rPr lang="zh-CN" altLang="en-US" sz="2400" smtClean="0"/>
              <a:t>，高位溢出丢弃。</a:t>
            </a:r>
          </a:p>
          <a:p>
            <a:pPr eaLnBrk="1" hangingPunct="1">
              <a:lnSpc>
                <a:spcPct val="80000"/>
              </a:lnSpc>
              <a:buFont typeface="Wingdings" pitchFamily="2" charset="2"/>
              <a:buNone/>
            </a:pPr>
            <a:r>
              <a:rPr lang="zh-CN" altLang="en-US" sz="2400" smtClean="0"/>
              <a:t>  例：</a:t>
            </a:r>
          </a:p>
          <a:p>
            <a:pPr eaLnBrk="1" hangingPunct="1">
              <a:lnSpc>
                <a:spcPct val="80000"/>
              </a:lnSpc>
              <a:buFont typeface="Wingdings" pitchFamily="2" charset="2"/>
              <a:buNone/>
            </a:pPr>
            <a:r>
              <a:rPr lang="zh-CN" altLang="en-US" sz="2400" smtClean="0"/>
              <a:t>  </a:t>
            </a:r>
            <a:r>
              <a:rPr lang="en-US" altLang="zh-CN" sz="2400" smtClean="0"/>
              <a:t>a= a&lt;&lt;n </a:t>
            </a:r>
            <a:r>
              <a:rPr lang="zh-CN" altLang="en-US" sz="2400" smtClean="0"/>
              <a:t>（可写为</a:t>
            </a:r>
            <a:r>
              <a:rPr lang="en-US" altLang="zh-CN" sz="2400" smtClean="0"/>
              <a:t>a&lt;&lt;=n</a:t>
            </a:r>
            <a:r>
              <a:rPr lang="zh-CN" altLang="en-US" sz="2400" smtClean="0"/>
              <a:t>），相当于</a:t>
            </a:r>
            <a:r>
              <a:rPr lang="en-US" altLang="zh-CN" sz="2400" smtClean="0"/>
              <a:t>a×2</a:t>
            </a:r>
            <a:r>
              <a:rPr lang="en-US" altLang="zh-CN" sz="2800" baseline="30000" smtClean="0"/>
              <a:t>n</a:t>
            </a:r>
            <a:r>
              <a:rPr lang="zh-CN" altLang="en-US" sz="2400" smtClean="0"/>
              <a:t>（高位未溢出</a:t>
            </a:r>
            <a:r>
              <a:rPr lang="en-US" altLang="zh-CN" sz="2400" smtClean="0"/>
              <a:t>1</a:t>
            </a:r>
            <a:r>
              <a:rPr lang="zh-CN" altLang="en-US" sz="2400" smtClean="0"/>
              <a:t>时） </a:t>
            </a:r>
          </a:p>
          <a:p>
            <a:pPr eaLnBrk="1" hangingPunct="1">
              <a:lnSpc>
                <a:spcPct val="80000"/>
              </a:lnSpc>
              <a:buFont typeface="Wingdings" pitchFamily="2" charset="2"/>
              <a:buNone/>
            </a:pPr>
            <a:endParaRPr lang="en-US" altLang="zh-CN" sz="2400" smtClean="0"/>
          </a:p>
        </p:txBody>
      </p:sp>
      <p:sp>
        <p:nvSpPr>
          <p:cNvPr id="39940" name="Text Box 4"/>
          <p:cNvSpPr txBox="1">
            <a:spLocks noChangeArrowheads="1"/>
          </p:cNvSpPr>
          <p:nvPr/>
        </p:nvSpPr>
        <p:spPr bwMode="auto">
          <a:xfrm>
            <a:off x="642938" y="2571750"/>
            <a:ext cx="8137525" cy="3035300"/>
          </a:xfrm>
          <a:prstGeom prst="rect">
            <a:avLst/>
          </a:prstGeom>
          <a:solidFill>
            <a:srgbClr val="993366"/>
          </a:solidFill>
          <a:ln w="22225">
            <a:solidFill>
              <a:srgbClr val="FF6600"/>
            </a:solidFill>
            <a:miter lim="800000"/>
            <a:headEnd/>
            <a:tailEnd/>
          </a:ln>
        </p:spPr>
        <p:txBody>
          <a:bodyPr>
            <a:spAutoFit/>
          </a:bodyPr>
          <a:lstStyle/>
          <a:p>
            <a:pPr algn="l"/>
            <a:r>
              <a:rPr lang="en-US" altLang="zh-CN" sz="2400">
                <a:solidFill>
                  <a:schemeClr val="bg1"/>
                </a:solidFill>
                <a:latin typeface="华文细黑" pitchFamily="2" charset="-122"/>
                <a:ea typeface="华文细黑" pitchFamily="2" charset="-122"/>
              </a:rPr>
              <a:t>【</a:t>
            </a:r>
            <a:r>
              <a:rPr lang="zh-CN" altLang="en-US" sz="2400">
                <a:solidFill>
                  <a:schemeClr val="bg1"/>
                </a:solidFill>
                <a:latin typeface="华文细黑" pitchFamily="2" charset="-122"/>
                <a:ea typeface="华文细黑" pitchFamily="2" charset="-122"/>
              </a:rPr>
              <a:t>例五</a:t>
            </a:r>
            <a:r>
              <a:rPr lang="en-US" altLang="zh-CN" sz="2400">
                <a:solidFill>
                  <a:schemeClr val="bg1"/>
                </a:solidFill>
                <a:latin typeface="华文细黑" pitchFamily="2" charset="-122"/>
                <a:ea typeface="华文细黑" pitchFamily="2" charset="-122"/>
              </a:rPr>
              <a:t>】</a:t>
            </a:r>
            <a:r>
              <a:rPr lang="zh-CN" altLang="en-US" sz="2400">
                <a:solidFill>
                  <a:schemeClr val="bg1"/>
                </a:solidFill>
                <a:latin typeface="华文细黑" pitchFamily="2" charset="-122"/>
                <a:ea typeface="华文细黑" pitchFamily="2" charset="-122"/>
              </a:rPr>
              <a:t>以下程序的运行结果是 </a:t>
            </a:r>
            <a:r>
              <a:rPr lang="zh-CN" altLang="en-US" sz="2400" u="sng">
                <a:solidFill>
                  <a:schemeClr val="bg1"/>
                </a:solidFill>
                <a:latin typeface="华文细黑" pitchFamily="2" charset="-122"/>
                <a:ea typeface="华文细黑" pitchFamily="2" charset="-122"/>
              </a:rPr>
              <a:t>           </a:t>
            </a:r>
            <a:r>
              <a:rPr lang="zh-CN" altLang="en-US" sz="2400">
                <a:solidFill>
                  <a:schemeClr val="bg1"/>
                </a:solidFill>
                <a:latin typeface="华文细黑" pitchFamily="2" charset="-122"/>
                <a:ea typeface="华文细黑" pitchFamily="2" charset="-122"/>
              </a:rPr>
              <a:t>。</a:t>
            </a:r>
          </a:p>
          <a:p>
            <a:pPr algn="l"/>
            <a:r>
              <a:rPr lang="en-US" altLang="zh-CN" sz="2400">
                <a:solidFill>
                  <a:schemeClr val="bg1"/>
                </a:solidFill>
              </a:rPr>
              <a:t>main()</a:t>
            </a:r>
          </a:p>
          <a:p>
            <a:pPr algn="l"/>
            <a:r>
              <a:rPr lang="en-US" altLang="zh-CN" sz="2400">
                <a:solidFill>
                  <a:schemeClr val="bg1"/>
                </a:solidFill>
              </a:rPr>
              <a:t>{  </a:t>
            </a:r>
          </a:p>
          <a:p>
            <a:pPr algn="l"/>
            <a:r>
              <a:rPr lang="en-US" altLang="zh-CN" sz="2400">
                <a:solidFill>
                  <a:schemeClr val="bg1"/>
                </a:solidFill>
              </a:rPr>
              <a:t>     unsigned int a=0x3ef,b;</a:t>
            </a:r>
          </a:p>
          <a:p>
            <a:pPr algn="l"/>
            <a:r>
              <a:rPr lang="en-US" altLang="zh-CN" sz="2400">
                <a:solidFill>
                  <a:schemeClr val="bg1"/>
                </a:solidFill>
              </a:rPr>
              <a:t>     b=a&lt;&lt;2;</a:t>
            </a:r>
          </a:p>
          <a:p>
            <a:pPr algn="l"/>
            <a:r>
              <a:rPr lang="en-US" altLang="zh-CN" sz="2400">
                <a:solidFill>
                  <a:schemeClr val="bg1"/>
                </a:solidFill>
              </a:rPr>
              <a:t>     printf("%x,%x\n",a,b);</a:t>
            </a:r>
          </a:p>
          <a:p>
            <a:pPr algn="l"/>
            <a:r>
              <a:rPr lang="en-US" altLang="zh-CN" sz="2400">
                <a:solidFill>
                  <a:schemeClr val="bg1"/>
                </a:solidFill>
              </a:rPr>
              <a:t>}</a:t>
            </a:r>
          </a:p>
          <a:p>
            <a:pPr algn="l"/>
            <a:r>
              <a:rPr lang="en-US" altLang="zh-CN" sz="2400">
                <a:solidFill>
                  <a:srgbClr val="FFFF99"/>
                </a:solidFill>
              </a:rPr>
              <a:t>A</a:t>
            </a:r>
            <a:r>
              <a:rPr lang="zh-CN" altLang="en-US" sz="2400">
                <a:solidFill>
                  <a:srgbClr val="FFFF99"/>
                </a:solidFill>
              </a:rPr>
              <a:t>）</a:t>
            </a:r>
            <a:r>
              <a:rPr lang="en-US" altLang="zh-CN" sz="2400">
                <a:solidFill>
                  <a:srgbClr val="FFFF99"/>
                </a:solidFill>
              </a:rPr>
              <a:t>3ef,fb    B) 3ef,fbc    C) fbc,3ef   D) fbc,fbc</a:t>
            </a:r>
          </a:p>
        </p:txBody>
      </p:sp>
      <p:sp>
        <p:nvSpPr>
          <p:cNvPr id="39941" name="Text Box 5"/>
          <p:cNvSpPr txBox="1">
            <a:spLocks noChangeArrowheads="1"/>
          </p:cNvSpPr>
          <p:nvPr/>
        </p:nvSpPr>
        <p:spPr bwMode="auto">
          <a:xfrm>
            <a:off x="4716463" y="5661025"/>
            <a:ext cx="3763962" cy="466725"/>
          </a:xfrm>
          <a:prstGeom prst="rect">
            <a:avLst/>
          </a:prstGeom>
          <a:solidFill>
            <a:srgbClr val="008080"/>
          </a:solidFill>
          <a:ln w="9525">
            <a:solidFill>
              <a:srgbClr val="FFFF00"/>
            </a:solidFill>
            <a:miter lim="800000"/>
            <a:headEnd/>
            <a:tailEnd/>
          </a:ln>
        </p:spPr>
        <p:txBody>
          <a:bodyPr>
            <a:spAutoFit/>
          </a:bodyPr>
          <a:lstStyle/>
          <a:p>
            <a:r>
              <a:rPr lang="zh-CN" altLang="en-US" sz="2400">
                <a:solidFill>
                  <a:schemeClr val="bg1"/>
                </a:solidFill>
                <a:ea typeface="华文细黑" pitchFamily="2" charset="-122"/>
              </a:rPr>
              <a:t>结果：</a:t>
            </a:r>
            <a:r>
              <a:rPr lang="en-US" altLang="zh-CN" sz="2400">
                <a:solidFill>
                  <a:schemeClr val="bg1"/>
                </a:solidFill>
                <a:latin typeface="宋体" pitchFamily="2" charset="-122"/>
              </a:rPr>
              <a:t>B</a:t>
            </a:r>
            <a:r>
              <a:rPr lang="en-US" altLang="zh-CN" sz="2400">
                <a:solidFill>
                  <a:schemeClr val="bg1"/>
                </a:solidFill>
                <a:latin typeface="Courier New" pitchFamily="49" charset="0"/>
                <a:cs typeface="Courier New" pitchFamily="49"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0-#ppt_w/2"/>
                                          </p:val>
                                        </p:tav>
                                        <p:tav tm="100000">
                                          <p:val>
                                            <p:strVal val="#ppt_x"/>
                                          </p:val>
                                        </p:tav>
                                      </p:tavLst>
                                    </p:anim>
                                    <p:anim calcmode="lin" valueType="num">
                                      <p:cBhvr additive="base">
                                        <p:cTn id="8"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9941"/>
                                        </p:tgtEl>
                                        <p:attrNameLst>
                                          <p:attrName>style.visibility</p:attrName>
                                        </p:attrNameLst>
                                      </p:cBhvr>
                                      <p:to>
                                        <p:strVal val="visible"/>
                                      </p:to>
                                    </p:set>
                                    <p:animEffect transition="in" filter="box(in)">
                                      <p:cBhvr>
                                        <p:cTn id="13"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autoUpdateAnimBg="0"/>
      <p:bldP spid="39941" grpId="0" animBg="1" autoUpdateAnimBg="0"/>
    </p:bld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93713"/>
            <a:ext cx="8229600" cy="703262"/>
          </a:xfrm>
        </p:spPr>
        <p:txBody>
          <a:bodyPr/>
          <a:lstStyle/>
          <a:p>
            <a:pPr eaLnBrk="1" hangingPunct="1"/>
            <a:r>
              <a:rPr lang="zh-CN" altLang="en-US" sz="3800" smtClean="0">
                <a:solidFill>
                  <a:srgbClr val="990000"/>
                </a:solidFill>
                <a:ea typeface="华文细黑" pitchFamily="2" charset="-122"/>
              </a:rPr>
              <a:t>位运算符的使用</a:t>
            </a:r>
          </a:p>
        </p:txBody>
      </p:sp>
      <p:sp>
        <p:nvSpPr>
          <p:cNvPr id="14339" name="Rectangle 3"/>
          <p:cNvSpPr>
            <a:spLocks noGrp="1" noChangeArrowheads="1"/>
          </p:cNvSpPr>
          <p:nvPr>
            <p:ph type="body" idx="1"/>
          </p:nvPr>
        </p:nvSpPr>
        <p:spPr>
          <a:xfrm>
            <a:off x="457200" y="1341438"/>
            <a:ext cx="6275388" cy="503237"/>
          </a:xfrm>
        </p:spPr>
        <p:txBody>
          <a:bodyPr/>
          <a:lstStyle/>
          <a:p>
            <a:pPr eaLnBrk="1" hangingPunct="1">
              <a:lnSpc>
                <a:spcPct val="80000"/>
              </a:lnSpc>
            </a:pPr>
            <a:r>
              <a:rPr lang="zh-CN" altLang="en-US" sz="2400" smtClean="0"/>
              <a:t>左移运算</a:t>
            </a:r>
            <a:r>
              <a:rPr lang="zh-CN" altLang="en-US" sz="2400" smtClean="0">
                <a:solidFill>
                  <a:srgbClr val="0066FF"/>
                </a:solidFill>
                <a:latin typeface="宋体" pitchFamily="2" charset="-122"/>
              </a:rPr>
              <a:t> </a:t>
            </a:r>
            <a:r>
              <a:rPr lang="en-US" altLang="zh-CN" sz="2400" smtClean="0">
                <a:solidFill>
                  <a:srgbClr val="0066FF"/>
                </a:solidFill>
                <a:latin typeface="宋体" pitchFamily="2" charset="-122"/>
              </a:rPr>
              <a:t>&lt;&lt;</a:t>
            </a:r>
            <a:r>
              <a:rPr lang="en-US" altLang="zh-CN" sz="2400" smtClean="0"/>
              <a:t>  </a:t>
            </a:r>
          </a:p>
          <a:p>
            <a:pPr eaLnBrk="1" hangingPunct="1">
              <a:lnSpc>
                <a:spcPct val="80000"/>
              </a:lnSpc>
              <a:buFont typeface="Wingdings" pitchFamily="2" charset="2"/>
              <a:buNone/>
            </a:pPr>
            <a:r>
              <a:rPr lang="en-US" altLang="zh-CN" sz="2400" smtClean="0">
                <a:latin typeface="华文细黑" pitchFamily="2" charset="-122"/>
                <a:ea typeface="华文细黑" pitchFamily="2" charset="-122"/>
              </a:rPr>
              <a:t>  </a:t>
            </a:r>
            <a:endParaRPr lang="en-US" altLang="zh-CN" sz="2400" smtClean="0"/>
          </a:p>
        </p:txBody>
      </p:sp>
      <p:sp>
        <p:nvSpPr>
          <p:cNvPr id="40964" name="Text Box 4"/>
          <p:cNvSpPr txBox="1">
            <a:spLocks noChangeArrowheads="1"/>
          </p:cNvSpPr>
          <p:nvPr/>
        </p:nvSpPr>
        <p:spPr bwMode="auto">
          <a:xfrm>
            <a:off x="611188" y="1916113"/>
            <a:ext cx="8137525" cy="3035300"/>
          </a:xfrm>
          <a:prstGeom prst="rect">
            <a:avLst/>
          </a:prstGeom>
          <a:solidFill>
            <a:srgbClr val="993366"/>
          </a:solidFill>
          <a:ln w="22225">
            <a:solidFill>
              <a:srgbClr val="FF6600"/>
            </a:solidFill>
            <a:miter lim="800000"/>
            <a:headEnd/>
            <a:tailEnd/>
          </a:ln>
        </p:spPr>
        <p:txBody>
          <a:bodyPr>
            <a:spAutoFit/>
          </a:bodyPr>
          <a:lstStyle/>
          <a:p>
            <a:pPr algn="l"/>
            <a:r>
              <a:rPr lang="en-US" altLang="zh-CN" sz="2400">
                <a:solidFill>
                  <a:schemeClr val="bg1"/>
                </a:solidFill>
                <a:latin typeface="华文细黑" pitchFamily="2" charset="-122"/>
                <a:ea typeface="华文细黑" pitchFamily="2" charset="-122"/>
              </a:rPr>
              <a:t>【</a:t>
            </a:r>
            <a:r>
              <a:rPr lang="zh-CN" altLang="en-US" sz="2400">
                <a:solidFill>
                  <a:schemeClr val="bg1"/>
                </a:solidFill>
                <a:latin typeface="华文细黑" pitchFamily="2" charset="-122"/>
                <a:ea typeface="华文细黑" pitchFamily="2" charset="-122"/>
              </a:rPr>
              <a:t>例六</a:t>
            </a:r>
            <a:r>
              <a:rPr lang="en-US" altLang="zh-CN" sz="2400">
                <a:solidFill>
                  <a:schemeClr val="bg1"/>
                </a:solidFill>
                <a:latin typeface="华文细黑" pitchFamily="2" charset="-122"/>
                <a:ea typeface="华文细黑" pitchFamily="2" charset="-122"/>
              </a:rPr>
              <a:t>】</a:t>
            </a:r>
            <a:r>
              <a:rPr lang="zh-CN" altLang="en-US" sz="2400">
                <a:solidFill>
                  <a:schemeClr val="bg1"/>
                </a:solidFill>
                <a:latin typeface="华文细黑" pitchFamily="2" charset="-122"/>
                <a:ea typeface="华文细黑" pitchFamily="2" charset="-122"/>
              </a:rPr>
              <a:t>以下程序的运行结果是 </a:t>
            </a:r>
            <a:r>
              <a:rPr lang="zh-CN" altLang="en-US" sz="2400" u="sng">
                <a:solidFill>
                  <a:schemeClr val="bg1"/>
                </a:solidFill>
                <a:latin typeface="华文细黑" pitchFamily="2" charset="-122"/>
                <a:ea typeface="华文细黑" pitchFamily="2" charset="-122"/>
              </a:rPr>
              <a:t>           </a:t>
            </a:r>
            <a:r>
              <a:rPr lang="zh-CN" altLang="en-US" sz="2400">
                <a:solidFill>
                  <a:schemeClr val="bg1"/>
                </a:solidFill>
                <a:latin typeface="华文细黑" pitchFamily="2" charset="-122"/>
                <a:ea typeface="华文细黑" pitchFamily="2" charset="-122"/>
              </a:rPr>
              <a:t>。</a:t>
            </a:r>
          </a:p>
          <a:p>
            <a:pPr algn="l"/>
            <a:r>
              <a:rPr lang="en-US" altLang="zh-CN" sz="2400">
                <a:solidFill>
                  <a:schemeClr val="bg1"/>
                </a:solidFill>
                <a:ea typeface="华文细黑" pitchFamily="2" charset="-122"/>
              </a:rPr>
              <a:t>main()</a:t>
            </a:r>
          </a:p>
          <a:p>
            <a:pPr algn="l"/>
            <a:r>
              <a:rPr lang="en-US" altLang="zh-CN" sz="2400">
                <a:solidFill>
                  <a:schemeClr val="bg1"/>
                </a:solidFill>
                <a:ea typeface="华文细黑" pitchFamily="2" charset="-122"/>
              </a:rPr>
              <a:t>{  </a:t>
            </a:r>
          </a:p>
          <a:p>
            <a:pPr algn="l"/>
            <a:r>
              <a:rPr lang="en-US" altLang="zh-CN" sz="2400">
                <a:solidFill>
                  <a:schemeClr val="bg1"/>
                </a:solidFill>
                <a:ea typeface="华文细黑" pitchFamily="2" charset="-122"/>
              </a:rPr>
              <a:t>     int a=12,b;</a:t>
            </a:r>
          </a:p>
          <a:p>
            <a:pPr algn="l"/>
            <a:r>
              <a:rPr lang="en-US" altLang="zh-CN" sz="2400">
                <a:solidFill>
                  <a:schemeClr val="bg1"/>
                </a:solidFill>
                <a:ea typeface="华文细黑" pitchFamily="2" charset="-122"/>
              </a:rPr>
              <a:t>     b=0x1f5 &amp; a&lt;&lt;3;</a:t>
            </a:r>
          </a:p>
          <a:p>
            <a:pPr algn="l"/>
            <a:r>
              <a:rPr lang="en-US" altLang="zh-CN" sz="2400">
                <a:solidFill>
                  <a:schemeClr val="bg1"/>
                </a:solidFill>
                <a:ea typeface="华文细黑" pitchFamily="2" charset="-122"/>
              </a:rPr>
              <a:t>     printf("%d,%d\n",a,b);</a:t>
            </a:r>
          </a:p>
          <a:p>
            <a:pPr algn="l"/>
            <a:r>
              <a:rPr lang="en-US" altLang="zh-CN" sz="2400">
                <a:solidFill>
                  <a:schemeClr val="bg1"/>
                </a:solidFill>
                <a:ea typeface="华文细黑" pitchFamily="2" charset="-122"/>
              </a:rPr>
              <a:t>}</a:t>
            </a:r>
          </a:p>
          <a:p>
            <a:pPr algn="l"/>
            <a:endParaRPr lang="en-US" altLang="zh-CN" sz="2400">
              <a:solidFill>
                <a:schemeClr val="bg1"/>
              </a:solidFill>
              <a:ea typeface="华文细黑" pitchFamily="2" charset="-122"/>
            </a:endParaRPr>
          </a:p>
        </p:txBody>
      </p:sp>
      <p:sp>
        <p:nvSpPr>
          <p:cNvPr id="40965" name="Text Box 5"/>
          <p:cNvSpPr txBox="1">
            <a:spLocks noChangeArrowheads="1"/>
          </p:cNvSpPr>
          <p:nvPr/>
        </p:nvSpPr>
        <p:spPr bwMode="auto">
          <a:xfrm>
            <a:off x="4500563" y="5373688"/>
            <a:ext cx="3763962" cy="466725"/>
          </a:xfrm>
          <a:prstGeom prst="rect">
            <a:avLst/>
          </a:prstGeom>
          <a:solidFill>
            <a:srgbClr val="008080"/>
          </a:solidFill>
          <a:ln w="9525">
            <a:solidFill>
              <a:srgbClr val="FFFF00"/>
            </a:solidFill>
            <a:miter lim="800000"/>
            <a:headEnd/>
            <a:tailEnd/>
          </a:ln>
        </p:spPr>
        <p:txBody>
          <a:bodyPr>
            <a:spAutoFit/>
          </a:bodyPr>
          <a:lstStyle/>
          <a:p>
            <a:r>
              <a:rPr lang="zh-CN" altLang="en-US" sz="2400">
                <a:solidFill>
                  <a:schemeClr val="bg1"/>
                </a:solidFill>
                <a:ea typeface="华文细黑" pitchFamily="2" charset="-122"/>
              </a:rPr>
              <a:t>结果：</a:t>
            </a:r>
            <a:r>
              <a:rPr lang="en-US" altLang="zh-CN" sz="2400">
                <a:solidFill>
                  <a:schemeClr val="bg1"/>
                </a:solidFill>
                <a:ea typeface="华文细黑" pitchFamily="2" charset="-122"/>
              </a:rPr>
              <a:t>12</a:t>
            </a:r>
            <a:r>
              <a:rPr lang="zh-CN" altLang="en-US" sz="2400">
                <a:solidFill>
                  <a:schemeClr val="bg1"/>
                </a:solidFill>
                <a:ea typeface="华文细黑" pitchFamily="2" charset="-122"/>
              </a:rPr>
              <a:t>，</a:t>
            </a:r>
            <a:r>
              <a:rPr lang="en-US" altLang="zh-CN" sz="2400">
                <a:solidFill>
                  <a:schemeClr val="bg1"/>
                </a:solidFill>
                <a:ea typeface="华文细黑" pitchFamily="2" charset="-122"/>
              </a:rPr>
              <a:t>96</a:t>
            </a:r>
          </a:p>
        </p:txBody>
      </p:sp>
      <p:sp>
        <p:nvSpPr>
          <p:cNvPr id="40966" name="Text Box 6"/>
          <p:cNvSpPr txBox="1">
            <a:spLocks noChangeArrowheads="1"/>
          </p:cNvSpPr>
          <p:nvPr/>
        </p:nvSpPr>
        <p:spPr bwMode="auto">
          <a:xfrm>
            <a:off x="4500563" y="1557338"/>
            <a:ext cx="4321175" cy="3021012"/>
          </a:xfrm>
          <a:prstGeom prst="rect">
            <a:avLst/>
          </a:prstGeom>
          <a:solidFill>
            <a:srgbClr val="CCFFFF"/>
          </a:solidFill>
          <a:ln w="19050">
            <a:solidFill>
              <a:srgbClr val="3366FF"/>
            </a:solidFill>
            <a:miter lim="800000"/>
            <a:headEnd/>
            <a:tailEnd/>
          </a:ln>
        </p:spPr>
        <p:txBody>
          <a:bodyPr>
            <a:spAutoFit/>
          </a:bodyPr>
          <a:lstStyle/>
          <a:p>
            <a:r>
              <a:rPr lang="zh-CN" altLang="en-US" sz="2800">
                <a:solidFill>
                  <a:srgbClr val="FF3300"/>
                </a:solidFill>
                <a:ea typeface="楷体_GB2312" pitchFamily="49" charset="-122"/>
              </a:rPr>
              <a:t>计算</a:t>
            </a:r>
          </a:p>
          <a:p>
            <a:pPr algn="l"/>
            <a:r>
              <a:rPr lang="zh-CN" altLang="en-US" sz="2400">
                <a:ea typeface="华文细黑" pitchFamily="2" charset="-122"/>
              </a:rPr>
              <a:t>已知：</a:t>
            </a:r>
            <a:r>
              <a:rPr lang="en-US" altLang="zh-CN" sz="2400"/>
              <a:t>0x1f5</a:t>
            </a:r>
            <a:r>
              <a:rPr lang="zh-CN" altLang="en-US" sz="2400"/>
              <a:t>为</a:t>
            </a:r>
            <a:r>
              <a:rPr lang="en-US" altLang="zh-CN" sz="2400"/>
              <a:t>1 1111 0101</a:t>
            </a:r>
          </a:p>
          <a:p>
            <a:pPr algn="l"/>
            <a:r>
              <a:rPr lang="zh-CN" altLang="en-US" sz="2400">
                <a:ea typeface="华文细黑" pitchFamily="2" charset="-122"/>
              </a:rPr>
              <a:t>且：</a:t>
            </a:r>
            <a:r>
              <a:rPr lang="zh-CN" altLang="en-US" sz="2400"/>
              <a:t>∵</a:t>
            </a:r>
            <a:r>
              <a:rPr lang="en-US" altLang="zh-CN" sz="2400"/>
              <a:t>a</a:t>
            </a:r>
            <a:r>
              <a:rPr lang="zh-CN" altLang="en-US" sz="2400"/>
              <a:t>为</a:t>
            </a:r>
            <a:r>
              <a:rPr lang="en-US" altLang="zh-CN" sz="2400"/>
              <a:t>1100</a:t>
            </a:r>
          </a:p>
          <a:p>
            <a:pPr algn="l"/>
            <a:r>
              <a:rPr lang="en-US" altLang="zh-CN" sz="2400"/>
              <a:t>       ∴a&lt;&lt;3</a:t>
            </a:r>
            <a:r>
              <a:rPr lang="zh-CN" altLang="en-US" sz="2400"/>
              <a:t>为</a:t>
            </a:r>
            <a:r>
              <a:rPr lang="en-US" altLang="zh-CN" sz="2400"/>
              <a:t>1100000</a:t>
            </a:r>
          </a:p>
          <a:p>
            <a:pPr algn="l"/>
            <a:r>
              <a:rPr lang="en-US" altLang="zh-CN" sz="2400"/>
              <a:t>    111110101</a:t>
            </a:r>
          </a:p>
          <a:p>
            <a:pPr algn="l"/>
            <a:r>
              <a:rPr lang="en-US" altLang="zh-CN" sz="2400"/>
              <a:t>&amp;  001100000</a:t>
            </a:r>
          </a:p>
          <a:p>
            <a:pPr algn="l">
              <a:spcBef>
                <a:spcPct val="80000"/>
              </a:spcBef>
            </a:pPr>
            <a:r>
              <a:rPr lang="en-US" altLang="zh-CN" sz="2400"/>
              <a:t>    001100000   = 96</a:t>
            </a:r>
          </a:p>
        </p:txBody>
      </p:sp>
      <p:sp>
        <p:nvSpPr>
          <p:cNvPr id="40967" name="Line 7"/>
          <p:cNvSpPr>
            <a:spLocks noChangeShapeType="1"/>
          </p:cNvSpPr>
          <p:nvPr/>
        </p:nvSpPr>
        <p:spPr bwMode="auto">
          <a:xfrm>
            <a:off x="4573588" y="4005263"/>
            <a:ext cx="2735262"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0-#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box(in)">
                                      <p:cBhvr>
                                        <p:cTn id="13" dur="500"/>
                                        <p:tgtEl>
                                          <p:spTgt spid="4096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0966"/>
                                        </p:tgtEl>
                                        <p:attrNameLst>
                                          <p:attrName>style.visibility</p:attrName>
                                        </p:attrNameLst>
                                      </p:cBhvr>
                                      <p:to>
                                        <p:strVal val="visible"/>
                                      </p:to>
                                    </p:set>
                                    <p:animEffect transition="in" filter="blinds(horizontal)">
                                      <p:cBhvr>
                                        <p:cTn id="18" dur="500"/>
                                        <p:tgtEl>
                                          <p:spTgt spid="4096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967"/>
                                        </p:tgtEl>
                                        <p:attrNameLst>
                                          <p:attrName>style.visibility</p:attrName>
                                        </p:attrNameLst>
                                      </p:cBhvr>
                                      <p:to>
                                        <p:strVal val="visible"/>
                                      </p:to>
                                    </p:set>
                                    <p:animEffect transition="in" filter="blinds(horizontal)">
                                      <p:cBhvr>
                                        <p:cTn id="21"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5" grpId="0" animBg="1" autoUpdateAnimBg="0"/>
      <p:bldP spid="40966" grpId="0" animBg="1"/>
      <p:bldP spid="4096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ChangeArrowheads="1"/>
          </p:cNvSpPr>
          <p:nvPr/>
        </p:nvSpPr>
        <p:spPr bwMode="auto">
          <a:xfrm>
            <a:off x="660400" y="1162050"/>
            <a:ext cx="7966075" cy="5184775"/>
          </a:xfrm>
          <a:prstGeom prst="rect">
            <a:avLst/>
          </a:prstGeom>
          <a:noFill/>
          <a:ln w="9525">
            <a:noFill/>
            <a:miter lim="800000"/>
            <a:headEnd/>
            <a:tailEnd/>
          </a:ln>
        </p:spPr>
        <p:txBody>
          <a:bodyPr/>
          <a:lstStyle/>
          <a:p>
            <a:pPr marL="342900" indent="-342900">
              <a:lnSpc>
                <a:spcPct val="80000"/>
              </a:lnSpc>
              <a:spcBef>
                <a:spcPct val="20000"/>
              </a:spcBef>
              <a:buClr>
                <a:schemeClr val="hlink"/>
              </a:buClr>
            </a:pPr>
            <a:r>
              <a:rPr lang="zh-CN" altLang="en-US" sz="2300"/>
              <a:t>四、</a:t>
            </a:r>
            <a:r>
              <a:rPr lang="zh-CN" altLang="en-US" sz="2300">
                <a:latin typeface="华文细黑" pitchFamily="2" charset="-122"/>
                <a:ea typeface="华文细黑" pitchFamily="2" charset="-122"/>
              </a:rPr>
              <a:t>熟记下列</a:t>
            </a:r>
            <a:r>
              <a:rPr lang="en-US" altLang="zh-CN" sz="2300">
                <a:latin typeface="华文细黑" pitchFamily="2" charset="-122"/>
                <a:ea typeface="华文细黑" pitchFamily="2" charset="-122"/>
              </a:rPr>
              <a:t>TC</a:t>
            </a:r>
            <a:r>
              <a:rPr lang="zh-CN" altLang="en-US" sz="2300">
                <a:latin typeface="华文细黑" pitchFamily="2" charset="-122"/>
                <a:ea typeface="华文细黑" pitchFamily="2" charset="-122"/>
              </a:rPr>
              <a:t>编译软件常用英语词汇：</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function </a:t>
            </a:r>
            <a:r>
              <a:rPr lang="zh-CN" altLang="en-US" sz="2300">
                <a:solidFill>
                  <a:srgbClr val="66FFFF"/>
                </a:solidFill>
                <a:latin typeface="Times New Roman" pitchFamily="18" charset="0"/>
              </a:rPr>
              <a:t>函数                   </a:t>
            </a:r>
            <a:r>
              <a:rPr lang="en-US" altLang="zh-CN" sz="2300">
                <a:solidFill>
                  <a:srgbClr val="66FFFF"/>
                </a:solidFill>
                <a:latin typeface="Times New Roman" pitchFamily="18" charset="0"/>
              </a:rPr>
              <a:t>statement </a:t>
            </a:r>
            <a:r>
              <a:rPr lang="zh-CN" altLang="en-US" sz="2300">
                <a:solidFill>
                  <a:srgbClr val="66FFFF"/>
                </a:solidFill>
                <a:latin typeface="Times New Roman" pitchFamily="18" charset="0"/>
              </a:rPr>
              <a:t>语句                </a:t>
            </a:r>
            <a:r>
              <a:rPr lang="en-US" altLang="zh-CN" sz="2300">
                <a:solidFill>
                  <a:srgbClr val="66FFFF"/>
                </a:solidFill>
                <a:latin typeface="Times New Roman" pitchFamily="18" charset="0"/>
              </a:rPr>
              <a:t>missing </a:t>
            </a:r>
            <a:r>
              <a:rPr lang="zh-CN" altLang="en-US" sz="2300">
                <a:solidFill>
                  <a:srgbClr val="66FFFF"/>
                </a:solidFill>
                <a:latin typeface="Times New Roman" pitchFamily="18" charset="0"/>
              </a:rPr>
              <a:t>丢失         </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error </a:t>
            </a:r>
            <a:r>
              <a:rPr lang="zh-CN" altLang="en-US" sz="2300">
                <a:solidFill>
                  <a:srgbClr val="66FFFF"/>
                </a:solidFill>
                <a:latin typeface="Times New Roman" pitchFamily="18" charset="0"/>
              </a:rPr>
              <a:t>出错                        </a:t>
            </a:r>
            <a:r>
              <a:rPr lang="en-US" altLang="zh-CN" sz="2300">
                <a:solidFill>
                  <a:srgbClr val="66FFFF"/>
                </a:solidFill>
                <a:latin typeface="Times New Roman" pitchFamily="18" charset="0"/>
              </a:rPr>
              <a:t>parameter </a:t>
            </a:r>
            <a:r>
              <a:rPr lang="zh-CN" altLang="en-US" sz="2300">
                <a:solidFill>
                  <a:srgbClr val="66FFFF"/>
                </a:solidFill>
                <a:latin typeface="Times New Roman" pitchFamily="18" charset="0"/>
              </a:rPr>
              <a:t>参数               </a:t>
            </a:r>
            <a:r>
              <a:rPr lang="en-US" altLang="zh-CN" sz="2300">
                <a:solidFill>
                  <a:srgbClr val="66FFFF"/>
                </a:solidFill>
                <a:latin typeface="Times New Roman" pitchFamily="18" charset="0"/>
              </a:rPr>
              <a:t>illegal </a:t>
            </a:r>
            <a:r>
              <a:rPr lang="zh-CN" altLang="en-US" sz="2300">
                <a:solidFill>
                  <a:srgbClr val="66FFFF"/>
                </a:solidFill>
                <a:latin typeface="Times New Roman" pitchFamily="18" charset="0"/>
              </a:rPr>
              <a:t>非法的        </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invalid </a:t>
            </a:r>
            <a:r>
              <a:rPr lang="zh-CN" altLang="en-US" sz="2300">
                <a:solidFill>
                  <a:srgbClr val="66FFFF"/>
                </a:solidFill>
                <a:latin typeface="Times New Roman" pitchFamily="18" charset="0"/>
              </a:rPr>
              <a:t>无效的                 </a:t>
            </a:r>
            <a:r>
              <a:rPr lang="en-US" altLang="zh-CN" sz="2300">
                <a:solidFill>
                  <a:srgbClr val="66FFFF"/>
                </a:solidFill>
                <a:latin typeface="Times New Roman" pitchFamily="18" charset="0"/>
              </a:rPr>
              <a:t>pointer </a:t>
            </a:r>
            <a:r>
              <a:rPr lang="zh-CN" altLang="en-US" sz="2300">
                <a:solidFill>
                  <a:srgbClr val="66FFFF"/>
                </a:solidFill>
                <a:latin typeface="Times New Roman" pitchFamily="18" charset="0"/>
              </a:rPr>
              <a:t>指针                    </a:t>
            </a:r>
            <a:r>
              <a:rPr lang="en-US" altLang="zh-CN" sz="2300">
                <a:solidFill>
                  <a:srgbClr val="66FFFF"/>
                </a:solidFill>
                <a:latin typeface="Times New Roman" pitchFamily="18" charset="0"/>
              </a:rPr>
              <a:t>character </a:t>
            </a:r>
            <a:r>
              <a:rPr lang="zh-CN" altLang="en-US" sz="2300">
                <a:solidFill>
                  <a:srgbClr val="66FFFF"/>
                </a:solidFill>
                <a:latin typeface="Times New Roman" pitchFamily="18" charset="0"/>
              </a:rPr>
              <a:t>字符</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array </a:t>
            </a:r>
            <a:r>
              <a:rPr lang="zh-CN" altLang="en-US" sz="2300">
                <a:solidFill>
                  <a:srgbClr val="66FFFF"/>
                </a:solidFill>
                <a:latin typeface="Times New Roman" pitchFamily="18" charset="0"/>
              </a:rPr>
              <a:t>数组                        </a:t>
            </a:r>
            <a:r>
              <a:rPr lang="en-US" altLang="zh-CN" sz="2300">
                <a:solidFill>
                  <a:srgbClr val="66FFFF"/>
                </a:solidFill>
                <a:latin typeface="Times New Roman" pitchFamily="18" charset="0"/>
              </a:rPr>
              <a:t>string </a:t>
            </a:r>
            <a:r>
              <a:rPr lang="zh-CN" altLang="en-US" sz="2300">
                <a:solidFill>
                  <a:srgbClr val="66FFFF"/>
                </a:solidFill>
                <a:latin typeface="Times New Roman" pitchFamily="18" charset="0"/>
              </a:rPr>
              <a:t>字符串                  </a:t>
            </a:r>
            <a:r>
              <a:rPr lang="en-US" altLang="zh-CN" sz="2300">
                <a:solidFill>
                  <a:srgbClr val="66FFFF"/>
                </a:solidFill>
                <a:latin typeface="Times New Roman" pitchFamily="18" charset="0"/>
              </a:rPr>
              <a:t>constant </a:t>
            </a:r>
            <a:r>
              <a:rPr lang="zh-CN" altLang="en-US" sz="2300">
                <a:solidFill>
                  <a:srgbClr val="66FFFF"/>
                </a:solidFill>
                <a:latin typeface="Times New Roman" pitchFamily="18" charset="0"/>
              </a:rPr>
              <a:t>常量</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syntax </a:t>
            </a:r>
            <a:r>
              <a:rPr lang="zh-CN" altLang="en-US" sz="2300">
                <a:solidFill>
                  <a:srgbClr val="66FFFF"/>
                </a:solidFill>
                <a:latin typeface="Times New Roman" pitchFamily="18" charset="0"/>
              </a:rPr>
              <a:t>语法                     </a:t>
            </a:r>
            <a:r>
              <a:rPr lang="en-US" altLang="zh-CN" sz="2300">
                <a:solidFill>
                  <a:srgbClr val="66FFFF"/>
                </a:solidFill>
                <a:latin typeface="Times New Roman" pitchFamily="18" charset="0"/>
              </a:rPr>
              <a:t>argument </a:t>
            </a:r>
            <a:r>
              <a:rPr lang="zh-CN" altLang="en-US" sz="2300">
                <a:solidFill>
                  <a:srgbClr val="66FFFF"/>
                </a:solidFill>
                <a:latin typeface="Times New Roman" pitchFamily="18" charset="0"/>
              </a:rPr>
              <a:t>参数                 </a:t>
            </a:r>
            <a:r>
              <a:rPr lang="en-US" altLang="zh-CN" sz="2300">
                <a:solidFill>
                  <a:srgbClr val="66FFFF"/>
                </a:solidFill>
                <a:latin typeface="Times New Roman" pitchFamily="18" charset="0"/>
              </a:rPr>
              <a:t>type </a:t>
            </a:r>
            <a:r>
              <a:rPr lang="zh-CN" altLang="en-US" sz="2300">
                <a:solidFill>
                  <a:srgbClr val="66FFFF"/>
                </a:solidFill>
                <a:latin typeface="Times New Roman" pitchFamily="18" charset="0"/>
              </a:rPr>
              <a:t>类型</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definition </a:t>
            </a:r>
            <a:r>
              <a:rPr lang="zh-CN" altLang="en-US" sz="2300">
                <a:solidFill>
                  <a:srgbClr val="66FFFF"/>
                </a:solidFill>
                <a:latin typeface="Times New Roman" pitchFamily="18" charset="0"/>
              </a:rPr>
              <a:t>定义                </a:t>
            </a:r>
            <a:r>
              <a:rPr lang="en-US" altLang="zh-CN" sz="2300">
                <a:solidFill>
                  <a:srgbClr val="66FFFF"/>
                </a:solidFill>
                <a:latin typeface="Times New Roman" pitchFamily="18" charset="0"/>
              </a:rPr>
              <a:t>compile </a:t>
            </a:r>
            <a:r>
              <a:rPr lang="zh-CN" altLang="en-US" sz="2300">
                <a:solidFill>
                  <a:srgbClr val="66FFFF"/>
                </a:solidFill>
                <a:latin typeface="Times New Roman" pitchFamily="18" charset="0"/>
              </a:rPr>
              <a:t>编译                   </a:t>
            </a:r>
            <a:r>
              <a:rPr lang="en-US" altLang="zh-CN" sz="2300">
                <a:solidFill>
                  <a:srgbClr val="66FFFF"/>
                </a:solidFill>
                <a:latin typeface="Times New Roman" pitchFamily="18" charset="0"/>
              </a:rPr>
              <a:t>call </a:t>
            </a:r>
            <a:r>
              <a:rPr lang="zh-CN" altLang="en-US" sz="2300">
                <a:solidFill>
                  <a:srgbClr val="66FFFF"/>
                </a:solidFill>
                <a:latin typeface="Times New Roman" pitchFamily="18" charset="0"/>
              </a:rPr>
              <a:t>调用 </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symbol </a:t>
            </a:r>
            <a:r>
              <a:rPr lang="zh-CN" altLang="en-US" sz="2300">
                <a:solidFill>
                  <a:srgbClr val="66FFFF"/>
                </a:solidFill>
                <a:latin typeface="Times New Roman" pitchFamily="18" charset="0"/>
              </a:rPr>
              <a:t>标识符（变量名等）             </a:t>
            </a:r>
            <a:r>
              <a:rPr lang="en-US" altLang="zh-CN" sz="2300">
                <a:solidFill>
                  <a:srgbClr val="66FFFF"/>
                </a:solidFill>
                <a:latin typeface="Times New Roman" pitchFamily="18" charset="0"/>
              </a:rPr>
              <a:t>declaration </a:t>
            </a:r>
            <a:r>
              <a:rPr lang="zh-CN" altLang="en-US" sz="2300">
                <a:solidFill>
                  <a:srgbClr val="66FFFF"/>
                </a:solidFill>
                <a:latin typeface="Times New Roman" pitchFamily="18" charset="0"/>
              </a:rPr>
              <a:t>说明、声明</a:t>
            </a:r>
          </a:p>
          <a:p>
            <a:pPr marL="342900" indent="-342900">
              <a:lnSpc>
                <a:spcPct val="80000"/>
              </a:lnSpc>
              <a:spcBef>
                <a:spcPct val="20000"/>
              </a:spcBef>
              <a:buClr>
                <a:schemeClr val="hlink"/>
              </a:buClr>
            </a:pPr>
            <a:endParaRPr lang="zh-CN" altLang="en-US" sz="2300">
              <a:latin typeface="Times New Roman" pitchFamily="18" charset="0"/>
              <a:ea typeface="华文细黑" pitchFamily="2" charset="-122"/>
            </a:endParaRPr>
          </a:p>
          <a:p>
            <a:pPr marL="342900" indent="-342900">
              <a:lnSpc>
                <a:spcPct val="80000"/>
              </a:lnSpc>
              <a:spcBef>
                <a:spcPct val="20000"/>
              </a:spcBef>
              <a:buClr>
                <a:schemeClr val="hlink"/>
              </a:buClr>
            </a:pPr>
            <a:r>
              <a:rPr lang="zh-CN" altLang="en-US" sz="2300">
                <a:latin typeface="Times New Roman" pitchFamily="18" charset="0"/>
                <a:ea typeface="华文细黑" pitchFamily="2" charset="-122"/>
              </a:rPr>
              <a:t>并将以下屏幕提示译为中文：</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Compiling E:\tc\abc.c        </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Error E:\tc\abc.c  4: statement missing </a:t>
            </a:r>
            <a:r>
              <a:rPr lang="en-US" altLang="zh-CN" sz="2300" b="1">
                <a:solidFill>
                  <a:srgbClr val="66FFFF"/>
                </a:solidFill>
                <a:latin typeface="Times New Roman" pitchFamily="18" charset="0"/>
              </a:rPr>
              <a:t>;</a:t>
            </a:r>
            <a:r>
              <a:rPr lang="en-US" altLang="zh-CN" sz="2300">
                <a:solidFill>
                  <a:srgbClr val="66FFFF"/>
                </a:solidFill>
                <a:latin typeface="Times New Roman" pitchFamily="18" charset="0"/>
              </a:rPr>
              <a:t> in function main </a:t>
            </a:r>
          </a:p>
          <a:p>
            <a:pPr marL="342900" indent="-342900">
              <a:lnSpc>
                <a:spcPct val="80000"/>
              </a:lnSpc>
              <a:spcBef>
                <a:spcPct val="20000"/>
              </a:spcBef>
              <a:buClr>
                <a:schemeClr val="hlink"/>
              </a:buClr>
            </a:pPr>
            <a:r>
              <a:rPr lang="en-US" altLang="zh-CN" sz="2300">
                <a:solidFill>
                  <a:srgbClr val="66FFFF"/>
                </a:solidFill>
                <a:latin typeface="Times New Roman" pitchFamily="18" charset="0"/>
              </a:rPr>
              <a:t>Error E:\tc\abc.c  3: Undefined symbol 's'  in function aa</a:t>
            </a:r>
          </a:p>
          <a:p>
            <a:pPr marL="342900" indent="-342900">
              <a:lnSpc>
                <a:spcPct val="80000"/>
              </a:lnSpc>
              <a:spcBef>
                <a:spcPct val="20000"/>
              </a:spcBef>
              <a:buClr>
                <a:schemeClr val="hlink"/>
              </a:buClr>
            </a:pPr>
            <a:endParaRPr lang="en-US" altLang="zh-CN" sz="2300">
              <a:solidFill>
                <a:srgbClr val="66FFFF"/>
              </a:solidFill>
              <a:latin typeface="Times New Roman" pitchFamily="18" charset="0"/>
            </a:endParaRPr>
          </a:p>
          <a:p>
            <a:pPr marL="342900" indent="-342900">
              <a:lnSpc>
                <a:spcPct val="80000"/>
              </a:lnSpc>
              <a:spcBef>
                <a:spcPct val="20000"/>
              </a:spcBef>
              <a:buClr>
                <a:schemeClr val="hlink"/>
              </a:buClr>
            </a:pPr>
            <a:endParaRPr lang="en-US" altLang="zh-CN" sz="2000">
              <a:solidFill>
                <a:srgbClr val="FFFF00"/>
              </a:solidFill>
              <a:ea typeface="华文细黑" pitchFamily="2" charset="-122"/>
            </a:endParaRPr>
          </a:p>
        </p:txBody>
      </p:sp>
      <p:sp>
        <p:nvSpPr>
          <p:cNvPr id="51203" name="Rectangle 6"/>
          <p:cNvSpPr>
            <a:spLocks noChangeArrowheads="1"/>
          </p:cNvSpPr>
          <p:nvPr/>
        </p:nvSpPr>
        <p:spPr bwMode="auto">
          <a:xfrm>
            <a:off x="482600" y="228600"/>
            <a:ext cx="7772400" cy="908050"/>
          </a:xfrm>
          <a:prstGeom prst="rect">
            <a:avLst/>
          </a:prstGeom>
          <a:noFill/>
          <a:ln w="9525">
            <a:noFill/>
            <a:miter lim="800000"/>
            <a:headEnd/>
            <a:tailEnd/>
          </a:ln>
        </p:spPr>
        <p:txBody>
          <a:bodyPr lIns="92075" tIns="46038" rIns="92075" bIns="46038" anchor="ctr"/>
          <a:lstStyle/>
          <a:p>
            <a:pPr algn="ctr"/>
            <a:r>
              <a:rPr lang="zh-CN" altLang="en-US" sz="3200">
                <a:solidFill>
                  <a:srgbClr val="FFFF00"/>
                </a:solidFill>
                <a:ea typeface="黑体" pitchFamily="2" charset="-122"/>
              </a:rPr>
              <a:t>第一章作业</a:t>
            </a:r>
            <a:r>
              <a:rPr lang="zh-CN" altLang="en-US" sz="4400">
                <a:solidFill>
                  <a:schemeClr val="tx2"/>
                </a:solidFill>
              </a:rPr>
              <a:t> </a:t>
            </a:r>
          </a:p>
        </p:txBody>
      </p:sp>
      <p:sp>
        <p:nvSpPr>
          <p:cNvPr id="6" name="日期占位符 5"/>
          <p:cNvSpPr>
            <a:spLocks noGrp="1"/>
          </p:cNvSpPr>
          <p:nvPr>
            <p:ph type="dt" sz="half" idx="10"/>
          </p:nvPr>
        </p:nvSpPr>
        <p:spPr/>
        <p:txBody>
          <a:bodyPr/>
          <a:lstStyle/>
          <a:p>
            <a:pPr>
              <a:defRPr/>
            </a:pPr>
            <a:fld id="{71C50DF7-656E-4A9A-BADC-A2D6069C8B38}"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46</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93713"/>
            <a:ext cx="8229600" cy="703262"/>
          </a:xfrm>
        </p:spPr>
        <p:txBody>
          <a:bodyPr/>
          <a:lstStyle/>
          <a:p>
            <a:pPr eaLnBrk="1" hangingPunct="1"/>
            <a:r>
              <a:rPr lang="zh-CN" altLang="en-US" sz="3800" smtClean="0">
                <a:solidFill>
                  <a:srgbClr val="990000"/>
                </a:solidFill>
                <a:ea typeface="华文细黑" pitchFamily="2" charset="-122"/>
              </a:rPr>
              <a:t>位运算符的使用</a:t>
            </a:r>
          </a:p>
        </p:txBody>
      </p:sp>
      <p:sp>
        <p:nvSpPr>
          <p:cNvPr id="15363" name="Rectangle 3"/>
          <p:cNvSpPr>
            <a:spLocks noGrp="1" noChangeArrowheads="1"/>
          </p:cNvSpPr>
          <p:nvPr>
            <p:ph type="body" idx="1"/>
          </p:nvPr>
        </p:nvSpPr>
        <p:spPr>
          <a:xfrm>
            <a:off x="457200" y="1341438"/>
            <a:ext cx="8686800" cy="3527425"/>
          </a:xfrm>
        </p:spPr>
        <p:txBody>
          <a:bodyPr/>
          <a:lstStyle/>
          <a:p>
            <a:pPr eaLnBrk="1" hangingPunct="1">
              <a:lnSpc>
                <a:spcPct val="80000"/>
              </a:lnSpc>
            </a:pPr>
            <a:r>
              <a:rPr lang="zh-CN" altLang="en-US" sz="2400" smtClean="0"/>
              <a:t>右移运算</a:t>
            </a:r>
            <a:r>
              <a:rPr lang="zh-CN" altLang="en-US" sz="2400" smtClean="0">
                <a:solidFill>
                  <a:srgbClr val="0066FF"/>
                </a:solidFill>
                <a:latin typeface="宋体" pitchFamily="2" charset="-122"/>
              </a:rPr>
              <a:t> </a:t>
            </a:r>
            <a:r>
              <a:rPr lang="en-US" altLang="zh-CN" sz="2400" smtClean="0">
                <a:solidFill>
                  <a:srgbClr val="0066FF"/>
                </a:solidFill>
                <a:latin typeface="宋体" pitchFamily="2" charset="-122"/>
              </a:rPr>
              <a:t>&gt;&gt;</a:t>
            </a:r>
            <a:r>
              <a:rPr lang="en-US" altLang="zh-CN" sz="2400" smtClean="0"/>
              <a:t>  </a:t>
            </a:r>
          </a:p>
          <a:p>
            <a:pPr eaLnBrk="1" hangingPunct="1">
              <a:lnSpc>
                <a:spcPct val="80000"/>
              </a:lnSpc>
              <a:buFont typeface="Wingdings" pitchFamily="2" charset="2"/>
              <a:buNone/>
            </a:pPr>
            <a:r>
              <a:rPr lang="en-US" altLang="zh-CN" sz="2800" smtClean="0"/>
              <a:t>a&gt;&gt;n  </a:t>
            </a:r>
            <a:r>
              <a:rPr lang="zh-CN" altLang="en-US" sz="2800" smtClean="0"/>
              <a:t>将</a:t>
            </a:r>
            <a:r>
              <a:rPr lang="en-US" altLang="zh-CN" sz="2800" smtClean="0"/>
              <a:t>a</a:t>
            </a:r>
            <a:r>
              <a:rPr lang="zh-CN" altLang="en-US" sz="2800" smtClean="0"/>
              <a:t>中各位右移</a:t>
            </a:r>
            <a:r>
              <a:rPr lang="en-US" altLang="zh-CN" sz="2800" smtClean="0"/>
              <a:t>n</a:t>
            </a:r>
            <a:r>
              <a:rPr lang="zh-CN" altLang="en-US" sz="2800" smtClean="0"/>
              <a:t>位，溢出则舍弃。</a:t>
            </a:r>
          </a:p>
          <a:p>
            <a:pPr eaLnBrk="1" hangingPunct="1">
              <a:lnSpc>
                <a:spcPct val="80000"/>
              </a:lnSpc>
              <a:buFont typeface="Wingdings" pitchFamily="2" charset="2"/>
              <a:buNone/>
            </a:pPr>
            <a:r>
              <a:rPr lang="zh-CN" altLang="en-US" sz="2800" smtClean="0"/>
              <a:t>左端</a:t>
            </a:r>
            <a:r>
              <a:rPr lang="en-US" altLang="zh-CN" sz="2800" smtClean="0"/>
              <a:t>——</a:t>
            </a:r>
          </a:p>
          <a:p>
            <a:pPr eaLnBrk="1" hangingPunct="1">
              <a:lnSpc>
                <a:spcPct val="80000"/>
              </a:lnSpc>
              <a:buFont typeface="Wingdings" pitchFamily="2" charset="2"/>
              <a:buBlip>
                <a:blip r:embed="rId2"/>
              </a:buBlip>
            </a:pPr>
            <a:r>
              <a:rPr lang="en-US" altLang="zh-CN" sz="2800" smtClean="0"/>
              <a:t>a</a:t>
            </a:r>
            <a:r>
              <a:rPr lang="zh-CN" altLang="en-US" sz="2800" smtClean="0"/>
              <a:t>为正数时（符号位为</a:t>
            </a:r>
            <a:r>
              <a:rPr lang="en-US" altLang="zh-CN" sz="2800" smtClean="0"/>
              <a:t>0</a:t>
            </a:r>
            <a:r>
              <a:rPr lang="zh-CN" altLang="en-US" sz="2800" smtClean="0"/>
              <a:t>），填</a:t>
            </a:r>
            <a:r>
              <a:rPr lang="en-US" altLang="zh-CN" sz="2800" smtClean="0"/>
              <a:t>0</a:t>
            </a:r>
            <a:r>
              <a:rPr lang="zh-CN" altLang="en-US" sz="2800" smtClean="0"/>
              <a:t>；</a:t>
            </a:r>
          </a:p>
          <a:p>
            <a:pPr eaLnBrk="1" hangingPunct="1">
              <a:lnSpc>
                <a:spcPct val="80000"/>
              </a:lnSpc>
              <a:buFont typeface="Wingdings" pitchFamily="2" charset="2"/>
              <a:buBlip>
                <a:blip r:embed="rId2"/>
              </a:buBlip>
            </a:pPr>
            <a:r>
              <a:rPr lang="en-US" altLang="zh-CN" sz="2800" smtClean="0"/>
              <a:t>a</a:t>
            </a:r>
            <a:r>
              <a:rPr lang="zh-CN" altLang="en-US" sz="2800" smtClean="0"/>
              <a:t>为负数时（符号位为</a:t>
            </a:r>
            <a:r>
              <a:rPr lang="en-US" altLang="zh-CN" sz="2800" smtClean="0"/>
              <a:t>1</a:t>
            </a:r>
            <a:r>
              <a:rPr lang="zh-CN" altLang="en-US" sz="2800" smtClean="0"/>
              <a:t>），填</a:t>
            </a:r>
            <a:r>
              <a:rPr lang="en-US" altLang="zh-CN" sz="2800" smtClean="0"/>
              <a:t>0</a:t>
            </a:r>
            <a:r>
              <a:rPr lang="zh-CN" altLang="en-US" sz="2800" smtClean="0"/>
              <a:t>或填</a:t>
            </a:r>
            <a:r>
              <a:rPr lang="en-US" altLang="zh-CN" sz="2800" smtClean="0"/>
              <a:t>1</a:t>
            </a:r>
            <a:r>
              <a:rPr lang="zh-CN" altLang="en-US" sz="2800" smtClean="0"/>
              <a:t>与系统有关</a:t>
            </a:r>
          </a:p>
          <a:p>
            <a:pPr eaLnBrk="1" hangingPunct="1">
              <a:lnSpc>
                <a:spcPct val="80000"/>
              </a:lnSpc>
              <a:buFont typeface="Wingdings" pitchFamily="2" charset="2"/>
              <a:buNone/>
            </a:pPr>
            <a:r>
              <a:rPr lang="zh-CN" altLang="en-US" sz="2800" smtClean="0"/>
              <a:t>      填</a:t>
            </a:r>
            <a:r>
              <a:rPr lang="en-US" altLang="zh-CN" sz="2800" smtClean="0"/>
              <a:t>0</a:t>
            </a:r>
            <a:r>
              <a:rPr lang="zh-CN" altLang="en-US" sz="2800" smtClean="0"/>
              <a:t>（逻辑右移）</a:t>
            </a:r>
          </a:p>
          <a:p>
            <a:pPr eaLnBrk="1" hangingPunct="1">
              <a:lnSpc>
                <a:spcPct val="80000"/>
              </a:lnSpc>
              <a:buFont typeface="Wingdings" pitchFamily="2" charset="2"/>
              <a:buNone/>
            </a:pPr>
            <a:r>
              <a:rPr lang="zh-CN" altLang="en-US" sz="2800" smtClean="0"/>
              <a:t>      填</a:t>
            </a:r>
            <a:r>
              <a:rPr lang="en-US" altLang="zh-CN" sz="2800" smtClean="0"/>
              <a:t>1</a:t>
            </a:r>
            <a:r>
              <a:rPr lang="zh-CN" altLang="en-US" sz="2800" smtClean="0"/>
              <a:t>（算术右移）  </a:t>
            </a:r>
            <a:r>
              <a:rPr lang="en-US" altLang="zh-CN" sz="2800" smtClean="0"/>
              <a:t>TC</a:t>
            </a:r>
            <a:r>
              <a:rPr lang="zh-CN" altLang="en-US" sz="2800" smtClean="0"/>
              <a:t>使用算术右移</a:t>
            </a:r>
          </a:p>
        </p:txBody>
      </p:sp>
    </p:spTree>
  </p:cSld>
  <p:clrMapOvr>
    <a:masterClrMapping/>
  </p:clrMapOvr>
  <p:transition>
    <p:blinds dir="vert"/>
  </p:transition>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93713"/>
            <a:ext cx="8229600" cy="703262"/>
          </a:xfrm>
        </p:spPr>
        <p:txBody>
          <a:bodyPr/>
          <a:lstStyle/>
          <a:p>
            <a:pPr eaLnBrk="1" hangingPunct="1"/>
            <a:r>
              <a:rPr lang="zh-CN" altLang="en-US" sz="3800" smtClean="0">
                <a:solidFill>
                  <a:srgbClr val="990000"/>
                </a:solidFill>
                <a:ea typeface="华文细黑" pitchFamily="2" charset="-122"/>
              </a:rPr>
              <a:t>位运算符的使用</a:t>
            </a:r>
          </a:p>
        </p:txBody>
      </p:sp>
      <p:sp>
        <p:nvSpPr>
          <p:cNvPr id="16387" name="Rectangle 3"/>
          <p:cNvSpPr>
            <a:spLocks noGrp="1" noChangeArrowheads="1"/>
          </p:cNvSpPr>
          <p:nvPr>
            <p:ph type="body" idx="1"/>
          </p:nvPr>
        </p:nvSpPr>
        <p:spPr>
          <a:xfrm>
            <a:off x="457200" y="1341438"/>
            <a:ext cx="8686800" cy="574675"/>
          </a:xfrm>
        </p:spPr>
        <p:txBody>
          <a:bodyPr/>
          <a:lstStyle/>
          <a:p>
            <a:pPr eaLnBrk="1" hangingPunct="1">
              <a:lnSpc>
                <a:spcPct val="80000"/>
              </a:lnSpc>
            </a:pPr>
            <a:r>
              <a:rPr lang="zh-CN" altLang="en-US" sz="2400" smtClean="0"/>
              <a:t>右移运算</a:t>
            </a:r>
            <a:r>
              <a:rPr lang="zh-CN" altLang="en-US" sz="2400" smtClean="0">
                <a:solidFill>
                  <a:srgbClr val="0066FF"/>
                </a:solidFill>
                <a:latin typeface="宋体" pitchFamily="2" charset="-122"/>
              </a:rPr>
              <a:t> </a:t>
            </a:r>
            <a:r>
              <a:rPr lang="en-US" altLang="zh-CN" sz="2400" smtClean="0">
                <a:solidFill>
                  <a:srgbClr val="0066FF"/>
                </a:solidFill>
                <a:latin typeface="宋体" pitchFamily="2" charset="-122"/>
              </a:rPr>
              <a:t>&gt;&gt;</a:t>
            </a:r>
            <a:endParaRPr lang="en-US" altLang="zh-CN" sz="2400" smtClean="0"/>
          </a:p>
          <a:p>
            <a:pPr eaLnBrk="1" hangingPunct="1">
              <a:lnSpc>
                <a:spcPct val="80000"/>
              </a:lnSpc>
              <a:buFont typeface="Wingdings" pitchFamily="2" charset="2"/>
              <a:buNone/>
            </a:pPr>
            <a:endParaRPr lang="en-US" altLang="zh-CN" sz="2400" smtClean="0"/>
          </a:p>
        </p:txBody>
      </p:sp>
      <p:sp>
        <p:nvSpPr>
          <p:cNvPr id="43012" name="Text Box 4"/>
          <p:cNvSpPr txBox="1">
            <a:spLocks noChangeArrowheads="1"/>
          </p:cNvSpPr>
          <p:nvPr/>
        </p:nvSpPr>
        <p:spPr bwMode="auto">
          <a:xfrm>
            <a:off x="611188" y="1916113"/>
            <a:ext cx="8137525" cy="2305050"/>
          </a:xfrm>
          <a:prstGeom prst="rect">
            <a:avLst/>
          </a:prstGeom>
          <a:solidFill>
            <a:srgbClr val="993366"/>
          </a:solidFill>
          <a:ln w="22225">
            <a:solidFill>
              <a:srgbClr val="FF6600"/>
            </a:solidFill>
            <a:miter lim="800000"/>
            <a:headEnd/>
            <a:tailEnd/>
          </a:ln>
        </p:spPr>
        <p:txBody>
          <a:bodyPr>
            <a:spAutoFit/>
          </a:bodyPr>
          <a:lstStyle/>
          <a:p>
            <a:pPr algn="l"/>
            <a:r>
              <a:rPr lang="en-US" altLang="zh-CN" sz="2400">
                <a:solidFill>
                  <a:schemeClr val="bg1"/>
                </a:solidFill>
                <a:latin typeface="华文细黑" pitchFamily="2" charset="-122"/>
                <a:ea typeface="华文细黑" pitchFamily="2" charset="-122"/>
              </a:rPr>
              <a:t>【</a:t>
            </a:r>
            <a:r>
              <a:rPr lang="zh-CN" altLang="en-US" sz="2400">
                <a:solidFill>
                  <a:schemeClr val="bg1"/>
                </a:solidFill>
                <a:latin typeface="华文细黑" pitchFamily="2" charset="-122"/>
                <a:ea typeface="华文细黑" pitchFamily="2" charset="-122"/>
              </a:rPr>
              <a:t>例七</a:t>
            </a:r>
            <a:r>
              <a:rPr lang="en-US" altLang="zh-CN" sz="2400">
                <a:solidFill>
                  <a:schemeClr val="bg1"/>
                </a:solidFill>
                <a:latin typeface="华文细黑" pitchFamily="2" charset="-122"/>
                <a:ea typeface="华文细黑" pitchFamily="2" charset="-122"/>
              </a:rPr>
              <a:t>】</a:t>
            </a:r>
            <a:r>
              <a:rPr lang="zh-CN" altLang="en-US" sz="2400">
                <a:solidFill>
                  <a:schemeClr val="bg1"/>
                </a:solidFill>
                <a:latin typeface="华文细黑" pitchFamily="2" charset="-122"/>
                <a:ea typeface="华文细黑" pitchFamily="2" charset="-122"/>
              </a:rPr>
              <a:t>以下程序的运行结果是 </a:t>
            </a:r>
            <a:r>
              <a:rPr lang="zh-CN" altLang="en-US" sz="2400" u="sng">
                <a:solidFill>
                  <a:schemeClr val="bg1"/>
                </a:solidFill>
                <a:latin typeface="华文细黑" pitchFamily="2" charset="-122"/>
                <a:ea typeface="华文细黑" pitchFamily="2" charset="-122"/>
              </a:rPr>
              <a:t>           </a:t>
            </a:r>
            <a:r>
              <a:rPr lang="zh-CN" altLang="en-US" sz="2400">
                <a:solidFill>
                  <a:schemeClr val="bg1"/>
                </a:solidFill>
                <a:latin typeface="华文细黑" pitchFamily="2" charset="-122"/>
                <a:ea typeface="华文细黑" pitchFamily="2" charset="-122"/>
              </a:rPr>
              <a:t>。</a:t>
            </a:r>
          </a:p>
          <a:p>
            <a:pPr algn="l"/>
            <a:r>
              <a:rPr lang="en-US" altLang="zh-CN" sz="2400">
                <a:solidFill>
                  <a:schemeClr val="bg1"/>
                </a:solidFill>
              </a:rPr>
              <a:t>main()</a:t>
            </a:r>
          </a:p>
          <a:p>
            <a:pPr algn="l"/>
            <a:r>
              <a:rPr lang="en-US" altLang="zh-CN" sz="2400">
                <a:solidFill>
                  <a:schemeClr val="bg1"/>
                </a:solidFill>
              </a:rPr>
              <a:t>{  </a:t>
            </a:r>
          </a:p>
          <a:p>
            <a:pPr algn="l"/>
            <a:r>
              <a:rPr lang="en-US" altLang="zh-CN" sz="2400">
                <a:solidFill>
                  <a:schemeClr val="bg1"/>
                </a:solidFill>
              </a:rPr>
              <a:t>    int a=9,b=-9;</a:t>
            </a:r>
          </a:p>
          <a:p>
            <a:pPr algn="l"/>
            <a:r>
              <a:rPr lang="en-US" altLang="zh-CN" sz="2400">
                <a:solidFill>
                  <a:schemeClr val="bg1"/>
                </a:solidFill>
              </a:rPr>
              <a:t>    printf("%d,%d",a&gt;&gt;2,b&gt;&gt;2);</a:t>
            </a:r>
          </a:p>
          <a:p>
            <a:pPr algn="l"/>
            <a:r>
              <a:rPr lang="en-US" altLang="zh-CN" sz="2400">
                <a:solidFill>
                  <a:schemeClr val="bg1"/>
                </a:solidFill>
              </a:rPr>
              <a:t>}</a:t>
            </a:r>
          </a:p>
        </p:txBody>
      </p:sp>
      <p:sp>
        <p:nvSpPr>
          <p:cNvPr id="43013" name="Text Box 5"/>
          <p:cNvSpPr txBox="1">
            <a:spLocks noChangeArrowheads="1"/>
          </p:cNvSpPr>
          <p:nvPr/>
        </p:nvSpPr>
        <p:spPr bwMode="auto">
          <a:xfrm>
            <a:off x="3924300" y="4724400"/>
            <a:ext cx="4679950" cy="1016000"/>
          </a:xfrm>
          <a:prstGeom prst="rect">
            <a:avLst/>
          </a:prstGeom>
          <a:solidFill>
            <a:srgbClr val="008080"/>
          </a:solidFill>
          <a:ln w="9525">
            <a:solidFill>
              <a:srgbClr val="FFFF00"/>
            </a:solidFill>
            <a:miter lim="800000"/>
            <a:headEnd/>
            <a:tailEnd/>
          </a:ln>
        </p:spPr>
        <p:txBody>
          <a:bodyPr>
            <a:spAutoFit/>
          </a:bodyPr>
          <a:lstStyle/>
          <a:p>
            <a:r>
              <a:rPr lang="zh-CN" altLang="en-US" sz="2400">
                <a:solidFill>
                  <a:schemeClr val="bg1"/>
                </a:solidFill>
                <a:ea typeface="华文细黑" pitchFamily="2" charset="-122"/>
              </a:rPr>
              <a:t>结果：</a:t>
            </a:r>
            <a:r>
              <a:rPr lang="en-US" altLang="zh-CN" sz="2400">
                <a:solidFill>
                  <a:schemeClr val="bg1"/>
                </a:solidFill>
                <a:ea typeface="华文细黑" pitchFamily="2" charset="-122"/>
              </a:rPr>
              <a:t>2</a:t>
            </a:r>
            <a:r>
              <a:rPr lang="zh-CN" altLang="en-US" sz="2400">
                <a:solidFill>
                  <a:schemeClr val="bg1"/>
                </a:solidFill>
                <a:ea typeface="华文细黑" pitchFamily="2" charset="-122"/>
              </a:rPr>
              <a:t>，</a:t>
            </a:r>
            <a:r>
              <a:rPr lang="en-US" altLang="zh-CN" sz="2400">
                <a:solidFill>
                  <a:schemeClr val="bg1"/>
                </a:solidFill>
                <a:ea typeface="华文细黑" pitchFamily="2" charset="-122"/>
              </a:rPr>
              <a:t>-3 </a:t>
            </a:r>
          </a:p>
          <a:p>
            <a:r>
              <a:rPr lang="zh-CN" altLang="en-US">
                <a:solidFill>
                  <a:srgbClr val="FFFF99"/>
                </a:solidFill>
              </a:rPr>
              <a:t>（</a:t>
            </a:r>
            <a:r>
              <a:rPr lang="en-US" altLang="zh-CN">
                <a:solidFill>
                  <a:srgbClr val="FFFF99"/>
                </a:solidFill>
              </a:rPr>
              <a:t>-9</a:t>
            </a:r>
            <a:r>
              <a:rPr lang="zh-CN" altLang="en-US">
                <a:solidFill>
                  <a:srgbClr val="FFFF99"/>
                </a:solidFill>
              </a:rPr>
              <a:t>的补码 ：</a:t>
            </a:r>
            <a:r>
              <a:rPr lang="en-US" altLang="zh-CN">
                <a:solidFill>
                  <a:srgbClr val="FFFF99"/>
                </a:solidFill>
              </a:rPr>
              <a:t>1111111111110111</a:t>
            </a:r>
            <a:r>
              <a:rPr lang="zh-CN" altLang="en-US">
                <a:solidFill>
                  <a:srgbClr val="FFFF99"/>
                </a:solidFill>
              </a:rPr>
              <a:t>，</a:t>
            </a:r>
          </a:p>
          <a:p>
            <a:r>
              <a:rPr lang="zh-CN" altLang="en-US">
                <a:solidFill>
                  <a:srgbClr val="FFFF99"/>
                </a:solidFill>
              </a:rPr>
              <a:t>右移后为</a:t>
            </a:r>
            <a:r>
              <a:rPr lang="en-US" altLang="zh-CN">
                <a:solidFill>
                  <a:srgbClr val="FFFF99"/>
                </a:solidFill>
              </a:rPr>
              <a:t>1111111111111101</a:t>
            </a:r>
            <a:r>
              <a:rPr lang="zh-CN" altLang="en-US">
                <a:solidFill>
                  <a:srgbClr val="FFFF99"/>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0-#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3013"/>
                                        </p:tgtEl>
                                        <p:attrNameLst>
                                          <p:attrName>style.visibility</p:attrName>
                                        </p:attrNameLst>
                                      </p:cBhvr>
                                      <p:to>
                                        <p:strVal val="visible"/>
                                      </p:to>
                                    </p:set>
                                    <p:animEffect transition="in" filter="box(in)">
                                      <p:cBhvr>
                                        <p:cTn id="13"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P spid="43013" grpId="0" animBg="1" autoUpdateAnimBg="0"/>
    </p:bld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7813"/>
            <a:ext cx="8229600" cy="774700"/>
          </a:xfrm>
        </p:spPr>
        <p:txBody>
          <a:bodyPr/>
          <a:lstStyle/>
          <a:p>
            <a:pPr eaLnBrk="1" hangingPunct="1"/>
            <a:r>
              <a:rPr lang="zh-CN" altLang="en-US" smtClean="0">
                <a:ea typeface="黑体" pitchFamily="2" charset="-122"/>
              </a:rPr>
              <a:t>应用示例</a:t>
            </a:r>
          </a:p>
        </p:txBody>
      </p:sp>
      <p:sp>
        <p:nvSpPr>
          <p:cNvPr id="17411" name="Rectangle 3"/>
          <p:cNvSpPr>
            <a:spLocks noGrp="1" noChangeArrowheads="1"/>
          </p:cNvSpPr>
          <p:nvPr>
            <p:ph type="body" sz="half" idx="1"/>
          </p:nvPr>
        </p:nvSpPr>
        <p:spPr>
          <a:xfrm>
            <a:off x="214313" y="1341438"/>
            <a:ext cx="2819400" cy="4530725"/>
          </a:xfrm>
          <a:solidFill>
            <a:srgbClr val="990000"/>
          </a:solidFill>
          <a:ln>
            <a:solidFill>
              <a:srgbClr val="FF6600"/>
            </a:solidFill>
          </a:ln>
        </p:spPr>
        <p:txBody>
          <a:bodyPr/>
          <a:lstStyle/>
          <a:p>
            <a:pPr marL="347663" indent="-347663" eaLnBrk="1" hangingPunct="1">
              <a:buFont typeface="Wingdings" pitchFamily="2" charset="2"/>
              <a:buNone/>
            </a:pPr>
            <a:r>
              <a:rPr lang="en-US" altLang="zh-CN" sz="2400" smtClean="0">
                <a:solidFill>
                  <a:schemeClr val="bg1"/>
                </a:solidFill>
              </a:rPr>
              <a:t>① </a:t>
            </a:r>
            <a:r>
              <a:rPr lang="zh-CN" altLang="en-US" sz="2400" smtClean="0">
                <a:solidFill>
                  <a:schemeClr val="bg1"/>
                </a:solidFill>
                <a:ea typeface="华文细黑" pitchFamily="2" charset="-122"/>
              </a:rPr>
              <a:t>从整数</a:t>
            </a:r>
            <a:r>
              <a:rPr lang="en-US" altLang="zh-CN" sz="2400" smtClean="0">
                <a:solidFill>
                  <a:schemeClr val="bg1"/>
                </a:solidFill>
                <a:ea typeface="华文细黑" pitchFamily="2" charset="-122"/>
              </a:rPr>
              <a:t>a</a:t>
            </a:r>
            <a:r>
              <a:rPr lang="zh-CN" altLang="en-US" sz="2400" smtClean="0">
                <a:solidFill>
                  <a:schemeClr val="bg1"/>
                </a:solidFill>
                <a:ea typeface="华文细黑" pitchFamily="2" charset="-122"/>
              </a:rPr>
              <a:t>最右端第</a:t>
            </a:r>
            <a:r>
              <a:rPr lang="en-US" altLang="zh-CN" sz="2400" smtClean="0">
                <a:solidFill>
                  <a:schemeClr val="bg1"/>
                </a:solidFill>
                <a:ea typeface="华文细黑" pitchFamily="2" charset="-122"/>
              </a:rPr>
              <a:t>m</a:t>
            </a:r>
            <a:r>
              <a:rPr lang="zh-CN" altLang="en-US" sz="2400" smtClean="0">
                <a:solidFill>
                  <a:schemeClr val="bg1"/>
                </a:solidFill>
                <a:ea typeface="华文细黑" pitchFamily="2" charset="-122"/>
              </a:rPr>
              <a:t>个位置开始取该位开始右面</a:t>
            </a:r>
            <a:r>
              <a:rPr lang="en-US" altLang="zh-CN" sz="2400" smtClean="0">
                <a:solidFill>
                  <a:schemeClr val="bg1"/>
                </a:solidFill>
                <a:ea typeface="华文细黑" pitchFamily="2" charset="-122"/>
              </a:rPr>
              <a:t>n</a:t>
            </a:r>
            <a:r>
              <a:rPr lang="zh-CN" altLang="en-US" sz="2400" smtClean="0">
                <a:solidFill>
                  <a:schemeClr val="bg1"/>
                </a:solidFill>
                <a:ea typeface="华文细黑" pitchFamily="2" charset="-122"/>
              </a:rPr>
              <a:t>位 。</a:t>
            </a:r>
          </a:p>
          <a:p>
            <a:pPr marL="347663" indent="-347663" eaLnBrk="1" hangingPunct="1">
              <a:buFont typeface="Wingdings" pitchFamily="2" charset="2"/>
              <a:buNone/>
            </a:pPr>
            <a:r>
              <a:rPr lang="zh-CN" altLang="en-US" sz="2400" smtClean="0">
                <a:solidFill>
                  <a:schemeClr val="bg1"/>
                </a:solidFill>
                <a:ea typeface="华文细黑" pitchFamily="2" charset="-122"/>
              </a:rPr>
              <a:t>    算法如下：</a:t>
            </a:r>
            <a:r>
              <a:rPr lang="zh-CN" altLang="en-US" sz="2400" smtClean="0">
                <a:solidFill>
                  <a:schemeClr val="bg1"/>
                </a:solidFill>
              </a:rPr>
              <a:t>    </a:t>
            </a:r>
          </a:p>
          <a:p>
            <a:pPr marL="347663" indent="-347663" eaLnBrk="1" hangingPunct="1">
              <a:buFont typeface="Wingdings" pitchFamily="2" charset="2"/>
              <a:buNone/>
            </a:pPr>
            <a:r>
              <a:rPr lang="zh-CN" altLang="en-US" sz="2400" smtClean="0">
                <a:solidFill>
                  <a:schemeClr val="bg1"/>
                </a:solidFill>
              </a:rPr>
              <a:t>    </a:t>
            </a:r>
            <a:r>
              <a:rPr lang="en-US" altLang="zh-CN" sz="2400" smtClean="0">
                <a:solidFill>
                  <a:srgbClr val="FFFF99"/>
                </a:solidFill>
              </a:rPr>
              <a:t>b=a&gt;&gt;(m-n+1)</a:t>
            </a:r>
          </a:p>
          <a:p>
            <a:pPr marL="347663" indent="-347663" eaLnBrk="1" hangingPunct="1">
              <a:buFont typeface="Wingdings" pitchFamily="2" charset="2"/>
              <a:buNone/>
            </a:pPr>
            <a:r>
              <a:rPr lang="en-US" altLang="zh-CN" sz="2400" smtClean="0">
                <a:solidFill>
                  <a:srgbClr val="FFFF99"/>
                </a:solidFill>
              </a:rPr>
              <a:t>    c=</a:t>
            </a:r>
            <a:r>
              <a:rPr lang="zh-CN" altLang="en-US" sz="2400" smtClean="0">
                <a:solidFill>
                  <a:srgbClr val="FFFF99"/>
                </a:solidFill>
              </a:rPr>
              <a:t>～</a:t>
            </a:r>
            <a:r>
              <a:rPr lang="en-US" altLang="zh-CN" sz="2400" smtClean="0">
                <a:solidFill>
                  <a:srgbClr val="FFFF99"/>
                </a:solidFill>
              </a:rPr>
              <a:t>(</a:t>
            </a:r>
            <a:r>
              <a:rPr lang="zh-CN" altLang="en-US" sz="2400" smtClean="0">
                <a:solidFill>
                  <a:srgbClr val="FFFF99"/>
                </a:solidFill>
              </a:rPr>
              <a:t>～</a:t>
            </a:r>
            <a:r>
              <a:rPr lang="en-US" altLang="zh-CN" sz="2400" smtClean="0">
                <a:solidFill>
                  <a:srgbClr val="FFFF99"/>
                </a:solidFill>
              </a:rPr>
              <a:t>0&lt;&lt;n)</a:t>
            </a:r>
          </a:p>
          <a:p>
            <a:pPr marL="347663" indent="-347663" eaLnBrk="1" hangingPunct="1">
              <a:buFont typeface="Wingdings" pitchFamily="2" charset="2"/>
              <a:buNone/>
            </a:pPr>
            <a:r>
              <a:rPr lang="en-US" altLang="zh-CN" sz="2400" smtClean="0">
                <a:solidFill>
                  <a:srgbClr val="FFFF99"/>
                </a:solidFill>
              </a:rPr>
              <a:t>    d=b&amp;c</a:t>
            </a:r>
          </a:p>
          <a:p>
            <a:pPr marL="347663" indent="-347663" eaLnBrk="1" hangingPunct="1">
              <a:spcBef>
                <a:spcPct val="45000"/>
              </a:spcBef>
              <a:buFont typeface="Wingdings" pitchFamily="2" charset="2"/>
              <a:buNone/>
            </a:pPr>
            <a:r>
              <a:rPr lang="en-US" altLang="zh-CN" sz="2400" smtClean="0">
                <a:solidFill>
                  <a:schemeClr val="bg1"/>
                </a:solidFill>
              </a:rPr>
              <a:t>    </a:t>
            </a:r>
            <a:r>
              <a:rPr lang="zh-CN" altLang="en-US" sz="2400" smtClean="0">
                <a:solidFill>
                  <a:schemeClr val="bg1"/>
                </a:solidFill>
                <a:latin typeface="楷体_GB2312" pitchFamily="49" charset="-122"/>
                <a:ea typeface="楷体_GB2312" pitchFamily="49" charset="-122"/>
              </a:rPr>
              <a:t>注：位自右向左从</a:t>
            </a:r>
            <a:r>
              <a:rPr lang="en-US" altLang="zh-CN" sz="2400" smtClean="0">
                <a:solidFill>
                  <a:schemeClr val="bg1"/>
                </a:solidFill>
                <a:latin typeface="楷体_GB2312" pitchFamily="49" charset="-122"/>
                <a:ea typeface="楷体_GB2312" pitchFamily="49" charset="-122"/>
              </a:rPr>
              <a:t>0</a:t>
            </a:r>
            <a:r>
              <a:rPr lang="zh-CN" altLang="en-US" sz="2400" smtClean="0">
                <a:solidFill>
                  <a:schemeClr val="bg1"/>
                </a:solidFill>
                <a:latin typeface="楷体_GB2312" pitchFamily="49" charset="-122"/>
                <a:ea typeface="楷体_GB2312" pitchFamily="49" charset="-122"/>
              </a:rPr>
              <a:t>开始编号</a:t>
            </a:r>
          </a:p>
        </p:txBody>
      </p:sp>
      <p:pic>
        <p:nvPicPr>
          <p:cNvPr id="38916" name="Picture 4" descr="位运算1"/>
          <p:cNvPicPr>
            <a:picLocks noChangeAspect="1" noChangeArrowheads="1"/>
          </p:cNvPicPr>
          <p:nvPr>
            <p:ph sz="half" idx="2"/>
          </p:nvPr>
        </p:nvPicPr>
        <p:blipFill>
          <a:blip r:embed="rId2"/>
          <a:srcRect/>
          <a:stretch>
            <a:fillRect/>
          </a:stretch>
        </p:blipFill>
        <p:spPr>
          <a:xfrm>
            <a:off x="3059113" y="1244600"/>
            <a:ext cx="6084887" cy="4560888"/>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1+#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774700"/>
          </a:xfrm>
        </p:spPr>
        <p:txBody>
          <a:bodyPr>
            <a:normAutofit fontScale="90000"/>
          </a:bodyPr>
          <a:lstStyle/>
          <a:p>
            <a:pPr eaLnBrk="1" hangingPunct="1"/>
            <a:r>
              <a:rPr lang="zh-CN" altLang="en-US" smtClean="0">
                <a:ea typeface="黑体" pitchFamily="2" charset="-122"/>
              </a:rPr>
              <a:t>应用示例</a:t>
            </a:r>
          </a:p>
        </p:txBody>
      </p:sp>
      <p:sp>
        <p:nvSpPr>
          <p:cNvPr id="18435" name="Rectangle 3"/>
          <p:cNvSpPr>
            <a:spLocks noGrp="1" noChangeArrowheads="1"/>
          </p:cNvSpPr>
          <p:nvPr>
            <p:ph type="body" sz="half" idx="1"/>
          </p:nvPr>
        </p:nvSpPr>
        <p:spPr>
          <a:xfrm>
            <a:off x="338138" y="1341438"/>
            <a:ext cx="2447925" cy="4530725"/>
          </a:xfrm>
          <a:solidFill>
            <a:srgbClr val="990000"/>
          </a:solidFill>
          <a:ln>
            <a:solidFill>
              <a:srgbClr val="FF6600"/>
            </a:solidFill>
          </a:ln>
        </p:spPr>
        <p:txBody>
          <a:bodyPr/>
          <a:lstStyle/>
          <a:p>
            <a:pPr marL="0" indent="0" eaLnBrk="1" hangingPunct="1">
              <a:buFont typeface="Wingdings" pitchFamily="2" charset="2"/>
              <a:buNone/>
            </a:pPr>
            <a:r>
              <a:rPr lang="en-US" altLang="zh-CN" sz="2600" smtClean="0">
                <a:solidFill>
                  <a:schemeClr val="bg1"/>
                </a:solidFill>
              </a:rPr>
              <a:t>② </a:t>
            </a:r>
            <a:r>
              <a:rPr lang="zh-CN" altLang="en-US" sz="2400" smtClean="0">
                <a:solidFill>
                  <a:schemeClr val="bg1"/>
                </a:solidFill>
                <a:ea typeface="华文细黑" pitchFamily="2" charset="-122"/>
              </a:rPr>
              <a:t>将一个整数</a:t>
            </a:r>
            <a:r>
              <a:rPr lang="en-US" altLang="zh-CN" sz="2400" smtClean="0">
                <a:solidFill>
                  <a:schemeClr val="bg1"/>
                </a:solidFill>
                <a:ea typeface="华文细黑" pitchFamily="2" charset="-122"/>
              </a:rPr>
              <a:t>a</a:t>
            </a:r>
            <a:r>
              <a:rPr lang="zh-CN" altLang="en-US" sz="2400" smtClean="0">
                <a:solidFill>
                  <a:schemeClr val="bg1"/>
                </a:solidFill>
                <a:ea typeface="华文细黑" pitchFamily="2" charset="-122"/>
              </a:rPr>
              <a:t>循环右移</a:t>
            </a:r>
            <a:r>
              <a:rPr lang="en-US" altLang="zh-CN" sz="2400" smtClean="0">
                <a:solidFill>
                  <a:schemeClr val="bg1"/>
                </a:solidFill>
                <a:ea typeface="华文细黑" pitchFamily="2" charset="-122"/>
              </a:rPr>
              <a:t>n</a:t>
            </a:r>
            <a:r>
              <a:rPr lang="zh-CN" altLang="en-US" sz="2400" smtClean="0">
                <a:solidFill>
                  <a:schemeClr val="bg1"/>
                </a:solidFill>
                <a:ea typeface="华文细黑" pitchFamily="2" charset="-122"/>
              </a:rPr>
              <a:t>位。</a:t>
            </a:r>
          </a:p>
          <a:p>
            <a:pPr marL="0" indent="0" eaLnBrk="1" hangingPunct="1">
              <a:buFont typeface="Wingdings" pitchFamily="2" charset="2"/>
              <a:buNone/>
            </a:pPr>
            <a:r>
              <a:rPr lang="zh-CN" altLang="en-US" sz="2400" smtClean="0">
                <a:solidFill>
                  <a:schemeClr val="bg1"/>
                </a:solidFill>
                <a:ea typeface="华文细黑" pitchFamily="2" charset="-122"/>
              </a:rPr>
              <a:t>算法如下</a:t>
            </a:r>
            <a:r>
              <a:rPr lang="zh-CN" altLang="en-US" sz="2400" smtClean="0">
                <a:solidFill>
                  <a:schemeClr val="bg1"/>
                </a:solidFill>
              </a:rPr>
              <a:t>：    </a:t>
            </a:r>
          </a:p>
          <a:p>
            <a:pPr marL="0" indent="0" eaLnBrk="1" hangingPunct="1">
              <a:buFont typeface="Wingdings" pitchFamily="2" charset="2"/>
              <a:buNone/>
            </a:pPr>
            <a:r>
              <a:rPr lang="pt-BR" altLang="zh-CN" sz="2400" smtClean="0">
                <a:solidFill>
                  <a:srgbClr val="FFFF99"/>
                </a:solidFill>
              </a:rPr>
              <a:t>b=a&lt;&lt;(16-n)</a:t>
            </a:r>
          </a:p>
          <a:p>
            <a:pPr marL="0" indent="0" eaLnBrk="1" hangingPunct="1">
              <a:buFont typeface="Wingdings" pitchFamily="2" charset="2"/>
              <a:buNone/>
            </a:pPr>
            <a:r>
              <a:rPr lang="pt-BR" altLang="zh-CN" sz="2400" smtClean="0">
                <a:solidFill>
                  <a:srgbClr val="FFFF99"/>
                </a:solidFill>
              </a:rPr>
              <a:t>c=a&gt;&gt;n</a:t>
            </a:r>
          </a:p>
          <a:p>
            <a:pPr marL="0" indent="0" eaLnBrk="1" hangingPunct="1">
              <a:buFont typeface="Wingdings" pitchFamily="2" charset="2"/>
              <a:buNone/>
            </a:pPr>
            <a:r>
              <a:rPr lang="pt-BR" altLang="zh-CN" sz="2400" smtClean="0">
                <a:solidFill>
                  <a:srgbClr val="FFFF99"/>
                </a:solidFill>
              </a:rPr>
              <a:t>c=c|b</a:t>
            </a:r>
            <a:endParaRPr lang="en-US" altLang="zh-CN" sz="2400" smtClean="0">
              <a:solidFill>
                <a:srgbClr val="FFFF99"/>
              </a:solidFill>
            </a:endParaRPr>
          </a:p>
          <a:p>
            <a:pPr marL="0" indent="0" eaLnBrk="1" hangingPunct="1">
              <a:spcBef>
                <a:spcPct val="45000"/>
              </a:spcBef>
              <a:buFont typeface="Wingdings" pitchFamily="2" charset="2"/>
              <a:buNone/>
            </a:pPr>
            <a:r>
              <a:rPr lang="en-US" altLang="zh-CN" sz="2400" smtClean="0">
                <a:solidFill>
                  <a:schemeClr val="bg1"/>
                </a:solidFill>
              </a:rPr>
              <a:t>    </a:t>
            </a:r>
            <a:endParaRPr lang="en-US" altLang="zh-CN" sz="2400" smtClean="0">
              <a:solidFill>
                <a:schemeClr val="bg1"/>
              </a:solidFill>
              <a:latin typeface="楷体_GB2312" pitchFamily="49" charset="-122"/>
              <a:ea typeface="楷体_GB2312" pitchFamily="49" charset="-122"/>
            </a:endParaRPr>
          </a:p>
        </p:txBody>
      </p:sp>
      <p:pic>
        <p:nvPicPr>
          <p:cNvPr id="46088" name="Picture 8" descr="位运算2"/>
          <p:cNvPicPr>
            <a:picLocks noChangeAspect="1" noChangeArrowheads="1"/>
          </p:cNvPicPr>
          <p:nvPr>
            <p:ph sz="half" idx="2"/>
          </p:nvPr>
        </p:nvPicPr>
        <p:blipFill>
          <a:blip r:embed="rId2"/>
          <a:srcRect/>
          <a:stretch>
            <a:fillRect/>
          </a:stretch>
        </p:blipFill>
        <p:spPr>
          <a:xfrm>
            <a:off x="2771775" y="1341438"/>
            <a:ext cx="6372225" cy="3311525"/>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088"/>
                                        </p:tgtEl>
                                        <p:attrNameLst>
                                          <p:attrName>style.visibility</p:attrName>
                                        </p:attrNameLst>
                                      </p:cBhvr>
                                      <p:to>
                                        <p:strVal val="visible"/>
                                      </p:to>
                                    </p:set>
                                    <p:anim calcmode="lin" valueType="num">
                                      <p:cBhvr additive="base">
                                        <p:cTn id="7" dur="500" fill="hold"/>
                                        <p:tgtEl>
                                          <p:spTgt spid="46088"/>
                                        </p:tgtEl>
                                        <p:attrNameLst>
                                          <p:attrName>ppt_x</p:attrName>
                                        </p:attrNameLst>
                                      </p:cBhvr>
                                      <p:tavLst>
                                        <p:tav tm="0">
                                          <p:val>
                                            <p:strVal val="1+#ppt_w/2"/>
                                          </p:val>
                                        </p:tav>
                                        <p:tav tm="100000">
                                          <p:val>
                                            <p:strVal val="#ppt_x"/>
                                          </p:val>
                                        </p:tav>
                                      </p:tavLst>
                                    </p:anim>
                                    <p:anim calcmode="lin" valueType="num">
                                      <p:cBhvr additive="base">
                                        <p:cTn id="8" dur="500" fill="hold"/>
                                        <p:tgtEl>
                                          <p:spTgt spid="460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solidFill>
                  <a:srgbClr val="FF3300"/>
                </a:solidFill>
                <a:ea typeface="华文细黑" pitchFamily="2" charset="-122"/>
              </a:rPr>
              <a:t>二、位段</a:t>
            </a:r>
          </a:p>
        </p:txBody>
      </p:sp>
      <p:sp>
        <p:nvSpPr>
          <p:cNvPr id="19459" name="Rectangle 3"/>
          <p:cNvSpPr>
            <a:spLocks noGrp="1" noChangeArrowheads="1"/>
          </p:cNvSpPr>
          <p:nvPr>
            <p:ph type="body" idx="1"/>
          </p:nvPr>
        </p:nvSpPr>
        <p:spPr>
          <a:xfrm>
            <a:off x="457200" y="1600200"/>
            <a:ext cx="8218488" cy="4530725"/>
          </a:xfrm>
        </p:spPr>
        <p:txBody>
          <a:bodyPr/>
          <a:lstStyle/>
          <a:p>
            <a:pPr eaLnBrk="1" hangingPunct="1"/>
            <a:r>
              <a:rPr lang="en-US" altLang="zh-CN" smtClean="0">
                <a:ea typeface="华文细黑" pitchFamily="2" charset="-122"/>
              </a:rPr>
              <a:t>C</a:t>
            </a:r>
            <a:r>
              <a:rPr lang="zh-CN" altLang="en-US" smtClean="0">
                <a:ea typeface="华文细黑" pitchFamily="2" charset="-122"/>
              </a:rPr>
              <a:t>语言允许在一个结构体中以位为单位来指定其成员所占内存长度。这种以位为单位的成员称为“位段”或“位域”。</a:t>
            </a:r>
            <a:endParaRPr lang="en-US" altLang="zh-CN" smtClean="0">
              <a:ea typeface="华文细黑" pitchFamily="2" charset="-122"/>
            </a:endParaRPr>
          </a:p>
          <a:p>
            <a:pPr eaLnBrk="1" hangingPunct="1"/>
            <a:r>
              <a:rPr lang="zh-CN" altLang="en-US" smtClean="0">
                <a:ea typeface="华文细黑" pitchFamily="2" charset="-122"/>
              </a:rPr>
              <a:t>利用位段能够用较少的位数存储数据。</a:t>
            </a:r>
          </a:p>
        </p:txBody>
      </p:sp>
    </p:spTree>
  </p:cSld>
  <p:clrMapOvr>
    <a:masterClrMapping/>
  </p:clrMapOvr>
  <p:transition>
    <p:blinds dir="vert"/>
  </p:transition>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示例</a:t>
            </a:r>
          </a:p>
        </p:txBody>
      </p:sp>
      <p:sp>
        <p:nvSpPr>
          <p:cNvPr id="20483" name="Text Box 4"/>
          <p:cNvSpPr txBox="1">
            <a:spLocks noChangeArrowheads="1"/>
          </p:cNvSpPr>
          <p:nvPr/>
        </p:nvSpPr>
        <p:spPr bwMode="auto">
          <a:xfrm>
            <a:off x="1258888" y="981075"/>
            <a:ext cx="7146925" cy="4483100"/>
          </a:xfrm>
          <a:prstGeom prst="rect">
            <a:avLst/>
          </a:prstGeom>
          <a:solidFill>
            <a:srgbClr val="990000"/>
          </a:solidFill>
          <a:ln w="9525">
            <a:solidFill>
              <a:srgbClr val="FF6600"/>
            </a:solidFill>
            <a:miter lim="800000"/>
            <a:headEnd/>
            <a:tailEnd/>
          </a:ln>
        </p:spPr>
        <p:txBody>
          <a:bodyPr>
            <a:spAutoFit/>
          </a:bodyPr>
          <a:lstStyle/>
          <a:p>
            <a:pPr algn="l"/>
            <a:r>
              <a:rPr lang="en-US" altLang="zh-CN" sz="2400">
                <a:solidFill>
                  <a:schemeClr val="bg1"/>
                </a:solidFill>
                <a:ea typeface="华文细黑" pitchFamily="2" charset="-122"/>
              </a:rPr>
              <a:t>    struct data</a:t>
            </a:r>
          </a:p>
          <a:p>
            <a:pPr algn="l"/>
            <a:r>
              <a:rPr lang="en-US" altLang="zh-CN" sz="2400">
                <a:solidFill>
                  <a:schemeClr val="bg1"/>
                </a:solidFill>
                <a:ea typeface="华文细黑" pitchFamily="2" charset="-122"/>
              </a:rPr>
              <a:t>    {  </a:t>
            </a:r>
          </a:p>
          <a:p>
            <a:pPr algn="l"/>
            <a:r>
              <a:rPr lang="en-US" altLang="zh-CN" sz="2400">
                <a:solidFill>
                  <a:schemeClr val="bg1"/>
                </a:solidFill>
                <a:ea typeface="华文细黑" pitchFamily="2" charset="-122"/>
              </a:rPr>
              <a:t>          int i;                           </a:t>
            </a:r>
            <a:r>
              <a:rPr lang="en-US" altLang="zh-CN" sz="2400">
                <a:solidFill>
                  <a:srgbClr val="FFFF99"/>
                </a:solidFill>
                <a:ea typeface="华文细黑" pitchFamily="2" charset="-122"/>
              </a:rPr>
              <a:t>/*</a:t>
            </a:r>
            <a:r>
              <a:rPr lang="zh-CN" altLang="en-US" sz="2400">
                <a:solidFill>
                  <a:srgbClr val="FFFF99"/>
                </a:solidFill>
                <a:ea typeface="华文细黑" pitchFamily="2" charset="-122"/>
              </a:rPr>
              <a:t>非位段*</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unsigned int a</a:t>
            </a:r>
            <a:r>
              <a:rPr lang="en-US" altLang="zh-CN" sz="2400" b="1">
                <a:solidFill>
                  <a:schemeClr val="bg1"/>
                </a:solidFill>
                <a:ea typeface="华文细黑" pitchFamily="2" charset="-122"/>
              </a:rPr>
              <a:t>:</a:t>
            </a:r>
            <a:r>
              <a:rPr lang="en-US" altLang="zh-CN" sz="2400">
                <a:solidFill>
                  <a:schemeClr val="bg1"/>
                </a:solidFill>
                <a:ea typeface="华文细黑" pitchFamily="2" charset="-122"/>
              </a:rPr>
              <a:t>3;       </a:t>
            </a:r>
            <a:r>
              <a:rPr lang="en-US" altLang="zh-CN" sz="2400">
                <a:solidFill>
                  <a:srgbClr val="FFFF99"/>
                </a:solidFill>
                <a:ea typeface="华文细黑" pitchFamily="2" charset="-122"/>
              </a:rPr>
              <a:t>/*</a:t>
            </a:r>
            <a:r>
              <a:rPr lang="zh-CN" altLang="en-US" sz="2400">
                <a:solidFill>
                  <a:srgbClr val="FFFF99"/>
                </a:solidFill>
                <a:ea typeface="华文细黑" pitchFamily="2" charset="-122"/>
              </a:rPr>
              <a:t>占</a:t>
            </a:r>
            <a:r>
              <a:rPr lang="en-US" altLang="zh-CN" sz="2400">
                <a:solidFill>
                  <a:srgbClr val="FFFF99"/>
                </a:solidFill>
                <a:ea typeface="华文细黑" pitchFamily="2" charset="-122"/>
              </a:rPr>
              <a:t>3</a:t>
            </a:r>
            <a:r>
              <a:rPr lang="zh-CN" altLang="en-US" sz="2400">
                <a:solidFill>
                  <a:srgbClr val="FFFF99"/>
                </a:solidFill>
                <a:ea typeface="华文细黑" pitchFamily="2" charset="-122"/>
              </a:rPr>
              <a:t>位*</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unsigned int b</a:t>
            </a:r>
            <a:r>
              <a:rPr lang="en-US" altLang="zh-CN" sz="2400" b="1">
                <a:solidFill>
                  <a:schemeClr val="bg1"/>
                </a:solidFill>
                <a:ea typeface="华文细黑" pitchFamily="2" charset="-122"/>
              </a:rPr>
              <a:t>:</a:t>
            </a:r>
            <a:r>
              <a:rPr lang="en-US" altLang="zh-CN" sz="2400">
                <a:solidFill>
                  <a:schemeClr val="bg1"/>
                </a:solidFill>
                <a:ea typeface="华文细黑" pitchFamily="2" charset="-122"/>
              </a:rPr>
              <a:t>5;       </a:t>
            </a:r>
            <a:r>
              <a:rPr lang="en-US" altLang="zh-CN" sz="2400">
                <a:solidFill>
                  <a:srgbClr val="FFFF99"/>
                </a:solidFill>
                <a:ea typeface="华文细黑" pitchFamily="2" charset="-122"/>
              </a:rPr>
              <a:t>/*</a:t>
            </a:r>
            <a:r>
              <a:rPr lang="zh-CN" altLang="en-US" sz="2400">
                <a:solidFill>
                  <a:srgbClr val="FFFF99"/>
                </a:solidFill>
                <a:ea typeface="华文细黑" pitchFamily="2" charset="-122"/>
              </a:rPr>
              <a:t>占</a:t>
            </a:r>
            <a:r>
              <a:rPr lang="en-US" altLang="zh-CN" sz="2400">
                <a:solidFill>
                  <a:srgbClr val="FFFF99"/>
                </a:solidFill>
                <a:ea typeface="华文细黑" pitchFamily="2" charset="-122"/>
              </a:rPr>
              <a:t>5</a:t>
            </a:r>
            <a:r>
              <a:rPr lang="zh-CN" altLang="en-US" sz="2400">
                <a:solidFill>
                  <a:srgbClr val="FFFF99"/>
                </a:solidFill>
                <a:ea typeface="华文细黑" pitchFamily="2" charset="-122"/>
              </a:rPr>
              <a:t>位*</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unsigned int  </a:t>
            </a:r>
            <a:r>
              <a:rPr lang="en-US" altLang="zh-CN" sz="2400" b="1">
                <a:solidFill>
                  <a:schemeClr val="bg1"/>
                </a:solidFill>
                <a:ea typeface="华文细黑" pitchFamily="2" charset="-122"/>
              </a:rPr>
              <a:t>:</a:t>
            </a:r>
            <a:r>
              <a:rPr lang="en-US" altLang="zh-CN" sz="2400">
                <a:solidFill>
                  <a:schemeClr val="bg1"/>
                </a:solidFill>
                <a:ea typeface="华文细黑" pitchFamily="2" charset="-122"/>
              </a:rPr>
              <a:t>3;        </a:t>
            </a:r>
            <a:r>
              <a:rPr lang="en-US" altLang="zh-CN" sz="2400">
                <a:solidFill>
                  <a:srgbClr val="FFFF99"/>
                </a:solidFill>
                <a:ea typeface="华文细黑" pitchFamily="2" charset="-122"/>
              </a:rPr>
              <a:t>/*</a:t>
            </a:r>
            <a:r>
              <a:rPr lang="zh-CN" altLang="en-US" sz="2400">
                <a:solidFill>
                  <a:srgbClr val="FFFF99"/>
                </a:solidFill>
                <a:ea typeface="华文细黑" pitchFamily="2" charset="-122"/>
              </a:rPr>
              <a:t>无名位段</a:t>
            </a:r>
            <a:r>
              <a:rPr lang="en-US" altLang="zh-CN" sz="2400">
                <a:solidFill>
                  <a:srgbClr val="FFFF99"/>
                </a:solidFill>
                <a:ea typeface="华文细黑" pitchFamily="2" charset="-122"/>
              </a:rPr>
              <a:t>——</a:t>
            </a:r>
            <a:r>
              <a:rPr lang="zh-CN" altLang="en-US" sz="2400">
                <a:solidFill>
                  <a:srgbClr val="FFFF99"/>
                </a:solidFill>
                <a:ea typeface="华文细黑" pitchFamily="2" charset="-122"/>
              </a:rPr>
              <a:t>不可用*</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unsigned int c</a:t>
            </a:r>
            <a:r>
              <a:rPr lang="en-US" altLang="zh-CN" sz="2400" b="1">
                <a:solidFill>
                  <a:schemeClr val="bg1"/>
                </a:solidFill>
                <a:ea typeface="华文细黑" pitchFamily="2" charset="-122"/>
              </a:rPr>
              <a:t>:</a:t>
            </a:r>
            <a:r>
              <a:rPr lang="en-US" altLang="zh-CN" sz="2400">
                <a:solidFill>
                  <a:schemeClr val="bg1"/>
                </a:solidFill>
                <a:ea typeface="华文细黑" pitchFamily="2" charset="-122"/>
              </a:rPr>
              <a:t>2;       </a:t>
            </a:r>
            <a:r>
              <a:rPr lang="en-US" altLang="zh-CN" sz="2400">
                <a:solidFill>
                  <a:srgbClr val="FFFF99"/>
                </a:solidFill>
                <a:ea typeface="华文细黑" pitchFamily="2" charset="-122"/>
              </a:rPr>
              <a:t>/*</a:t>
            </a:r>
            <a:r>
              <a:rPr lang="zh-CN" altLang="en-US" sz="2400">
                <a:solidFill>
                  <a:srgbClr val="FFFF99"/>
                </a:solidFill>
                <a:ea typeface="华文细黑" pitchFamily="2" charset="-122"/>
              </a:rPr>
              <a:t>占</a:t>
            </a:r>
            <a:r>
              <a:rPr lang="en-US" altLang="zh-CN" sz="2400">
                <a:solidFill>
                  <a:srgbClr val="FFFF99"/>
                </a:solidFill>
                <a:ea typeface="华文细黑" pitchFamily="2" charset="-122"/>
              </a:rPr>
              <a:t>2</a:t>
            </a:r>
            <a:r>
              <a:rPr lang="zh-CN" altLang="en-US" sz="2400">
                <a:solidFill>
                  <a:srgbClr val="FFFF99"/>
                </a:solidFill>
                <a:ea typeface="华文细黑" pitchFamily="2" charset="-122"/>
              </a:rPr>
              <a:t>位*</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unsigned int  </a:t>
            </a:r>
            <a:r>
              <a:rPr lang="en-US" altLang="zh-CN" sz="2400" b="1">
                <a:solidFill>
                  <a:schemeClr val="bg1"/>
                </a:solidFill>
                <a:ea typeface="华文细黑" pitchFamily="2" charset="-122"/>
              </a:rPr>
              <a:t>:</a:t>
            </a:r>
            <a:r>
              <a:rPr lang="en-US" altLang="zh-CN" sz="2400">
                <a:solidFill>
                  <a:schemeClr val="bg1"/>
                </a:solidFill>
                <a:ea typeface="华文细黑" pitchFamily="2" charset="-122"/>
              </a:rPr>
              <a:t>0;        </a:t>
            </a:r>
            <a:r>
              <a:rPr lang="en-US" altLang="zh-CN" sz="2400">
                <a:solidFill>
                  <a:srgbClr val="FFFF99"/>
                </a:solidFill>
                <a:ea typeface="华文细黑" pitchFamily="2" charset="-122"/>
              </a:rPr>
              <a:t>/*</a:t>
            </a:r>
            <a:r>
              <a:rPr lang="zh-CN" altLang="en-US" sz="2400">
                <a:solidFill>
                  <a:srgbClr val="FFFF99"/>
                </a:solidFill>
                <a:ea typeface="华文细黑" pitchFamily="2" charset="-122"/>
              </a:rPr>
              <a:t>到下一字节起始处*</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unsigned int d</a:t>
            </a:r>
            <a:r>
              <a:rPr lang="en-US" altLang="zh-CN" sz="2400" b="1">
                <a:solidFill>
                  <a:schemeClr val="bg1"/>
                </a:solidFill>
                <a:ea typeface="华文细黑" pitchFamily="2" charset="-122"/>
              </a:rPr>
              <a:t>:</a:t>
            </a:r>
            <a:r>
              <a:rPr lang="en-US" altLang="zh-CN" sz="2400">
                <a:solidFill>
                  <a:schemeClr val="bg1"/>
                </a:solidFill>
                <a:ea typeface="华文细黑" pitchFamily="2" charset="-122"/>
              </a:rPr>
              <a:t>3;       </a:t>
            </a:r>
            <a:r>
              <a:rPr lang="en-US" altLang="zh-CN" sz="2400">
                <a:solidFill>
                  <a:srgbClr val="FFFF99"/>
                </a:solidFill>
                <a:ea typeface="华文细黑" pitchFamily="2" charset="-122"/>
              </a:rPr>
              <a:t>/*</a:t>
            </a:r>
            <a:r>
              <a:rPr lang="zh-CN" altLang="en-US" sz="2400">
                <a:solidFill>
                  <a:srgbClr val="FFFF99"/>
                </a:solidFill>
                <a:ea typeface="华文细黑" pitchFamily="2" charset="-122"/>
              </a:rPr>
              <a:t>占</a:t>
            </a:r>
            <a:r>
              <a:rPr lang="en-US" altLang="zh-CN" sz="2400">
                <a:solidFill>
                  <a:srgbClr val="FFFF99"/>
                </a:solidFill>
                <a:ea typeface="华文细黑" pitchFamily="2" charset="-122"/>
              </a:rPr>
              <a:t>3</a:t>
            </a:r>
            <a:r>
              <a:rPr lang="zh-CN" altLang="en-US" sz="2400">
                <a:solidFill>
                  <a:srgbClr val="FFFF99"/>
                </a:solidFill>
                <a:ea typeface="华文细黑" pitchFamily="2" charset="-122"/>
              </a:rPr>
              <a:t>位*</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unsigned int </a:t>
            </a:r>
            <a:r>
              <a:rPr lang="en-US" altLang="zh-CN" sz="2400" b="1">
                <a:solidFill>
                  <a:schemeClr val="bg1"/>
                </a:solidFill>
                <a:ea typeface="华文细黑" pitchFamily="2" charset="-122"/>
              </a:rPr>
              <a:t> :</a:t>
            </a:r>
            <a:r>
              <a:rPr lang="en-US" altLang="zh-CN" sz="2400">
                <a:solidFill>
                  <a:schemeClr val="bg1"/>
                </a:solidFill>
                <a:ea typeface="华文细黑" pitchFamily="2" charset="-122"/>
              </a:rPr>
              <a:t>0;        </a:t>
            </a:r>
            <a:r>
              <a:rPr lang="en-US" altLang="zh-CN" sz="2400">
                <a:solidFill>
                  <a:srgbClr val="FFFF99"/>
                </a:solidFill>
                <a:ea typeface="华文细黑" pitchFamily="2" charset="-122"/>
              </a:rPr>
              <a:t>/*</a:t>
            </a:r>
            <a:r>
              <a:rPr lang="zh-CN" altLang="en-US" sz="2400">
                <a:solidFill>
                  <a:srgbClr val="FFFF99"/>
                </a:solidFill>
                <a:ea typeface="华文细黑" pitchFamily="2" charset="-122"/>
              </a:rPr>
              <a:t>到下一字节起始处*</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float f;                        </a:t>
            </a:r>
            <a:r>
              <a:rPr lang="en-US" altLang="zh-CN" sz="2400">
                <a:solidFill>
                  <a:srgbClr val="FFFF99"/>
                </a:solidFill>
                <a:ea typeface="华文细黑" pitchFamily="2" charset="-122"/>
              </a:rPr>
              <a:t>/*</a:t>
            </a:r>
            <a:r>
              <a:rPr lang="zh-CN" altLang="en-US" sz="2400">
                <a:solidFill>
                  <a:srgbClr val="FFFF99"/>
                </a:solidFill>
                <a:ea typeface="华文细黑" pitchFamily="2" charset="-122"/>
              </a:rPr>
              <a:t>非位段*</a:t>
            </a:r>
            <a:r>
              <a:rPr lang="en-US" altLang="zh-CN" sz="2400">
                <a:solidFill>
                  <a:srgbClr val="FFFF99"/>
                </a:solidFill>
                <a:ea typeface="华文细黑" pitchFamily="2" charset="-122"/>
              </a:rPr>
              <a:t>/</a:t>
            </a:r>
          </a:p>
          <a:p>
            <a:pPr algn="l"/>
            <a:r>
              <a:rPr lang="en-US" altLang="zh-CN" sz="2400">
                <a:solidFill>
                  <a:schemeClr val="bg1"/>
                </a:solidFill>
                <a:ea typeface="华文细黑" pitchFamily="2" charset="-122"/>
              </a:rPr>
              <a:t>    } </a:t>
            </a:r>
            <a:r>
              <a:rPr lang="zh-CN" altLang="en-US" sz="2400">
                <a:solidFill>
                  <a:schemeClr val="bg1"/>
                </a:solidFill>
                <a:ea typeface="华文细黑" pitchFamily="2" charset="-122"/>
              </a:rPr>
              <a:t>； </a:t>
            </a:r>
          </a:p>
        </p:txBody>
      </p:sp>
      <p:pic>
        <p:nvPicPr>
          <p:cNvPr id="47109" name="Picture 5" descr="位段"/>
          <p:cNvPicPr>
            <a:picLocks noChangeAspect="1" noChangeArrowheads="1"/>
          </p:cNvPicPr>
          <p:nvPr>
            <p:ph idx="1"/>
          </p:nvPr>
        </p:nvPicPr>
        <p:blipFill>
          <a:blip r:embed="rId2"/>
          <a:srcRect/>
          <a:stretch>
            <a:fillRect/>
          </a:stretch>
        </p:blipFill>
        <p:spPr>
          <a:xfrm>
            <a:off x="142875" y="5373688"/>
            <a:ext cx="8532813" cy="1358900"/>
          </a:xfrm>
          <a:noFill/>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anim calcmode="lin" valueType="num">
                                      <p:cBhvr additive="base">
                                        <p:cTn id="7" dur="500" fill="hold"/>
                                        <p:tgtEl>
                                          <p:spTgt spid="47109"/>
                                        </p:tgtEl>
                                        <p:attrNameLst>
                                          <p:attrName>ppt_x</p:attrName>
                                        </p:attrNameLst>
                                      </p:cBhvr>
                                      <p:tavLst>
                                        <p:tav tm="0">
                                          <p:val>
                                            <p:strVal val="0-#ppt_w/2"/>
                                          </p:val>
                                        </p:tav>
                                        <p:tav tm="100000">
                                          <p:val>
                                            <p:strVal val="#ppt_x"/>
                                          </p:val>
                                        </p:tav>
                                      </p:tavLst>
                                    </p:anim>
                                    <p:anim calcmode="lin" valueType="num">
                                      <p:cBhvr additive="base">
                                        <p:cTn id="8"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eaLnBrk="1" hangingPunct="1"/>
            <a:r>
              <a:rPr lang="zh-CN" altLang="en-US" smtClean="0"/>
              <a:t>引用：  </a:t>
            </a:r>
            <a:r>
              <a:rPr lang="en-US" altLang="zh-CN" smtClean="0"/>
              <a:t>x.a    x.b=1    x.d=7</a:t>
            </a:r>
          </a:p>
          <a:p>
            <a:pPr eaLnBrk="1" hangingPunct="1"/>
            <a:r>
              <a:rPr lang="zh-CN" altLang="en-US" smtClean="0"/>
              <a:t>（注意：如果</a:t>
            </a:r>
            <a:r>
              <a:rPr lang="en-US" altLang="zh-CN" smtClean="0"/>
              <a:t>x.d=8</a:t>
            </a:r>
            <a:r>
              <a:rPr lang="zh-CN" altLang="en-US" smtClean="0"/>
              <a:t>，则将出现“溢出”使</a:t>
            </a:r>
            <a:r>
              <a:rPr lang="en-US" altLang="zh-CN" smtClean="0"/>
              <a:t>x.d=0</a:t>
            </a:r>
            <a:r>
              <a:rPr lang="zh-CN" altLang="en-US" smtClean="0"/>
              <a:t>） </a:t>
            </a:r>
          </a:p>
        </p:txBody>
      </p:sp>
    </p:spTree>
  </p:cSld>
  <p:clrMapOvr>
    <a:masterClrMapping/>
  </p:clrMapOvr>
  <p:transition>
    <p:blinds dir="vert"/>
  </p:transition>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838200" y="2286000"/>
            <a:ext cx="7772400" cy="1143000"/>
          </a:xfrm>
        </p:spPr>
        <p:txBody>
          <a:bodyPr/>
          <a:lstStyle/>
          <a:p>
            <a:pPr algn="ctr" eaLnBrk="1" hangingPunct="1"/>
            <a:r>
              <a:rPr lang="zh-CN" altLang="en-US" b="1" smtClean="0">
                <a:latin typeface="黑体" pitchFamily="2" charset="-122"/>
                <a:ea typeface="黑体" pitchFamily="2" charset="-122"/>
              </a:rPr>
              <a:t>第九章 文件</a:t>
            </a:r>
          </a:p>
        </p:txBody>
      </p:sp>
      <p:sp>
        <p:nvSpPr>
          <p:cNvPr id="5123" name="Rectangle 4"/>
          <p:cNvSpPr>
            <a:spLocks noChangeArrowheads="1"/>
          </p:cNvSpPr>
          <p:nvPr/>
        </p:nvSpPr>
        <p:spPr bwMode="auto">
          <a:xfrm>
            <a:off x="1042988" y="692150"/>
            <a:ext cx="7772400" cy="1143000"/>
          </a:xfrm>
          <a:prstGeom prst="rect">
            <a:avLst/>
          </a:prstGeom>
          <a:noFill/>
          <a:ln w="9525">
            <a:noFill/>
            <a:miter lim="800000"/>
            <a:headEnd/>
            <a:tailEnd/>
          </a:ln>
        </p:spPr>
        <p:txBody>
          <a:bodyPr anchor="ctr"/>
          <a:lstStyle/>
          <a:p>
            <a:r>
              <a:rPr lang="en-US" altLang="zh-CN" sz="4000" b="1" i="1">
                <a:solidFill>
                  <a:srgbClr val="996600"/>
                </a:solidFill>
                <a:latin typeface="华文彩云" pitchFamily="2" charset="-122"/>
                <a:ea typeface="华文彩云" pitchFamily="2" charset="-122"/>
              </a:rPr>
              <a:t>C</a:t>
            </a:r>
            <a:r>
              <a:rPr lang="zh-CN" altLang="en-US" sz="4000" b="1" i="1">
                <a:solidFill>
                  <a:srgbClr val="996600"/>
                </a:solidFill>
                <a:latin typeface="华文彩云" pitchFamily="2" charset="-122"/>
                <a:ea typeface="华文彩云" pitchFamily="2" charset="-122"/>
              </a:rPr>
              <a:t>语言程序设计</a:t>
            </a:r>
          </a:p>
        </p:txBody>
      </p:sp>
    </p:spTree>
  </p:cSld>
  <p:clrMapOvr>
    <a:masterClrMapping/>
  </p:clrMapOvr>
  <p:transition>
    <p:blinds dir="vert"/>
  </p:transition>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p:txBody>
          <a:bodyPr/>
          <a:lstStyle/>
          <a:p>
            <a:pPr eaLnBrk="1" hangingPunct="1">
              <a:defRPr/>
            </a:pPr>
            <a:r>
              <a:rPr lang="zh-CN" altLang="en-US" dirty="0">
                <a:solidFill>
                  <a:schemeClr val="tx1"/>
                </a:solidFill>
                <a:latin typeface="黑体" pitchFamily="2" charset="-122"/>
                <a:ea typeface="黑体" pitchFamily="2" charset="-122"/>
              </a:rPr>
              <a:t>一、</a:t>
            </a:r>
            <a:r>
              <a:rPr lang="en-US" altLang="zh-CN" dirty="0">
                <a:solidFill>
                  <a:schemeClr val="tx1"/>
                </a:solidFill>
                <a:latin typeface="黑体" pitchFamily="2" charset="-122"/>
                <a:ea typeface="黑体" pitchFamily="2" charset="-122"/>
              </a:rPr>
              <a:t>C</a:t>
            </a:r>
            <a:r>
              <a:rPr lang="zh-CN" altLang="en-US" dirty="0">
                <a:solidFill>
                  <a:schemeClr val="tx1"/>
                </a:solidFill>
                <a:latin typeface="黑体" pitchFamily="2" charset="-122"/>
                <a:ea typeface="黑体" pitchFamily="2" charset="-122"/>
              </a:rPr>
              <a:t>文件概述</a:t>
            </a:r>
            <a:r>
              <a:rPr lang="zh-CN" altLang="en-US" dirty="0"/>
              <a:t> </a:t>
            </a:r>
          </a:p>
        </p:txBody>
      </p:sp>
      <p:sp>
        <p:nvSpPr>
          <p:cNvPr id="6147" name="Rectangle 3"/>
          <p:cNvSpPr>
            <a:spLocks noGrp="1" noRot="1" noChangeArrowheads="1"/>
          </p:cNvSpPr>
          <p:nvPr>
            <p:ph type="body" idx="1"/>
          </p:nvPr>
        </p:nvSpPr>
        <p:spPr/>
        <p:txBody>
          <a:bodyPr/>
          <a:lstStyle/>
          <a:p>
            <a:pPr algn="just" eaLnBrk="1" hangingPunct="1"/>
            <a:r>
              <a:rPr lang="en-US" altLang="zh-CN" smtClean="0">
                <a:ea typeface="黑体" pitchFamily="2" charset="-122"/>
              </a:rPr>
              <a:t>C</a:t>
            </a:r>
            <a:r>
              <a:rPr lang="zh-CN" altLang="en-US" smtClean="0">
                <a:ea typeface="黑体" pitchFamily="2" charset="-122"/>
              </a:rPr>
              <a:t>程序与磁盘文件</a:t>
            </a:r>
            <a:endParaRPr lang="zh-CN" altLang="en-US" smtClean="0">
              <a:ea typeface="Gungsuh" pitchFamily="18" charset="-127"/>
            </a:endParaRPr>
          </a:p>
          <a:p>
            <a:pPr eaLnBrk="1" hangingPunct="1">
              <a:buFont typeface="Wingdings 2" pitchFamily="18" charset="2"/>
              <a:buNone/>
            </a:pPr>
            <a:r>
              <a:rPr lang="zh-CN" altLang="en-US" smtClean="0">
                <a:latin typeface="宋体" pitchFamily="2" charset="-122"/>
              </a:rPr>
              <a:t>  </a:t>
            </a:r>
            <a:r>
              <a:rPr lang="zh-CN" altLang="en-US" smtClean="0">
                <a:latin typeface="华文细黑" pitchFamily="2" charset="-122"/>
                <a:ea typeface="华文细黑" pitchFamily="2" charset="-122"/>
              </a:rPr>
              <a:t>本章讨论的文件主要是指可供</a:t>
            </a:r>
            <a:r>
              <a:rPr lang="en-US" altLang="zh-CN" smtClean="0">
                <a:latin typeface="华文细黑" pitchFamily="2" charset="-122"/>
                <a:ea typeface="华文细黑" pitchFamily="2" charset="-122"/>
              </a:rPr>
              <a:t>C</a:t>
            </a:r>
            <a:r>
              <a:rPr lang="zh-CN" altLang="en-US" smtClean="0">
                <a:latin typeface="华文细黑" pitchFamily="2" charset="-122"/>
                <a:ea typeface="华文细黑" pitchFamily="2" charset="-122"/>
              </a:rPr>
              <a:t>程序在执行过程中从磁盘读取数据或写入数据的文件。</a:t>
            </a:r>
            <a:r>
              <a:rPr lang="zh-CN" altLang="en-US" smtClean="0"/>
              <a:t> </a:t>
            </a:r>
          </a:p>
        </p:txBody>
      </p:sp>
    </p:spTree>
  </p:cSld>
  <p:clrMapOvr>
    <a:masterClrMapping/>
  </p:clrMapOvr>
  <p:transition>
    <p:blinds dir="vert"/>
  </p:transition>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7188" y="285750"/>
            <a:ext cx="8540750" cy="836613"/>
          </a:xfrm>
        </p:spPr>
        <p:txBody>
          <a:bodyPr/>
          <a:lstStyle/>
          <a:p>
            <a:pPr eaLnBrk="1" hangingPunct="1"/>
            <a:r>
              <a:rPr lang="zh-CN" altLang="en-US" smtClean="0">
                <a:effectLst/>
                <a:latin typeface="Times New Roman" pitchFamily="18" charset="0"/>
                <a:ea typeface="黑体" pitchFamily="2" charset="-122"/>
                <a:cs typeface="Times New Roman" pitchFamily="18" charset="0"/>
              </a:rPr>
              <a:t>文件（</a:t>
            </a:r>
            <a:r>
              <a:rPr lang="en-US" altLang="zh-CN" smtClean="0">
                <a:effectLst/>
                <a:latin typeface="Times New Roman" pitchFamily="18" charset="0"/>
                <a:ea typeface="黑体" pitchFamily="2" charset="-122"/>
                <a:cs typeface="Times New Roman" pitchFamily="18" charset="0"/>
              </a:rPr>
              <a:t>File</a:t>
            </a:r>
            <a:r>
              <a:rPr lang="zh-CN" altLang="en-US" smtClean="0">
                <a:effectLst/>
                <a:latin typeface="Times New Roman" pitchFamily="18" charset="0"/>
                <a:ea typeface="黑体" pitchFamily="2" charset="-122"/>
                <a:cs typeface="Times New Roman" pitchFamily="18" charset="0"/>
              </a:rPr>
              <a:t>）的概念</a:t>
            </a:r>
          </a:p>
        </p:txBody>
      </p:sp>
      <p:sp>
        <p:nvSpPr>
          <p:cNvPr id="7171" name="Rectangle 3"/>
          <p:cNvSpPr>
            <a:spLocks noGrp="1" noChangeArrowheads="1"/>
          </p:cNvSpPr>
          <p:nvPr>
            <p:ph type="body" idx="1"/>
          </p:nvPr>
        </p:nvSpPr>
        <p:spPr>
          <a:xfrm>
            <a:off x="0" y="1268413"/>
            <a:ext cx="8858250" cy="4924425"/>
          </a:xfrm>
        </p:spPr>
        <p:txBody>
          <a:bodyPr/>
          <a:lstStyle/>
          <a:p>
            <a:pPr eaLnBrk="1" hangingPunct="1">
              <a:lnSpc>
                <a:spcPct val="85000"/>
              </a:lnSpc>
            </a:pPr>
            <a:r>
              <a:rPr lang="zh-CN" altLang="en-US" sz="2800" b="1" smtClean="0">
                <a:latin typeface="华文细黑" pitchFamily="2" charset="-122"/>
                <a:ea typeface="华文细黑" pitchFamily="2" charset="-122"/>
              </a:rPr>
              <a:t>计算机的内存容易健忘，所以数据必须保存在硬盘、软盘、光盘和磁带等“不健忘”的外存上</a:t>
            </a:r>
          </a:p>
          <a:p>
            <a:pPr eaLnBrk="1" hangingPunct="1">
              <a:lnSpc>
                <a:spcPct val="85000"/>
              </a:lnSpc>
            </a:pPr>
            <a:r>
              <a:rPr lang="zh-CN" altLang="en-US" sz="2800" b="1" smtClean="0">
                <a:latin typeface="华文细黑" pitchFamily="2" charset="-122"/>
                <a:ea typeface="华文细黑" pitchFamily="2" charset="-122"/>
              </a:rPr>
              <a:t>这些能大量、永久保存信息的媒介，一般都以文件的形式给用户及应用程序使用</a:t>
            </a:r>
          </a:p>
          <a:p>
            <a:pPr eaLnBrk="1" hangingPunct="1">
              <a:lnSpc>
                <a:spcPct val="85000"/>
              </a:lnSpc>
            </a:pPr>
            <a:r>
              <a:rPr kumimoji="1" lang="zh-CN" altLang="en-US" sz="2800" b="1" smtClean="0">
                <a:solidFill>
                  <a:srgbClr val="C00000"/>
                </a:solidFill>
                <a:latin typeface="华文细黑" pitchFamily="2" charset="-122"/>
                <a:ea typeface="华文细黑" pitchFamily="2" charset="-122"/>
              </a:rPr>
              <a:t>文件</a:t>
            </a:r>
          </a:p>
          <a:p>
            <a:pPr lvl="1" eaLnBrk="1" hangingPunct="1">
              <a:lnSpc>
                <a:spcPct val="85000"/>
              </a:lnSpc>
            </a:pPr>
            <a:r>
              <a:rPr kumimoji="1" lang="zh-CN" altLang="en-US" sz="2400" b="1" smtClean="0">
                <a:solidFill>
                  <a:srgbClr val="002060"/>
                </a:solidFill>
                <a:latin typeface="华文细黑" pitchFamily="2" charset="-122"/>
                <a:ea typeface="华文细黑" pitchFamily="2" charset="-122"/>
              </a:rPr>
              <a:t>一般指存储在外部介质上具有名字（文件名）的一组相关数据的集合</a:t>
            </a:r>
          </a:p>
          <a:p>
            <a:pPr lvl="1" eaLnBrk="1" hangingPunct="1">
              <a:lnSpc>
                <a:spcPct val="85000"/>
              </a:lnSpc>
            </a:pPr>
            <a:r>
              <a:rPr kumimoji="1" lang="zh-CN" altLang="en-US" sz="2400" b="1" smtClean="0">
                <a:solidFill>
                  <a:srgbClr val="002060"/>
                </a:solidFill>
                <a:latin typeface="华文细黑" pitchFamily="2" charset="-122"/>
                <a:ea typeface="华文细黑" pitchFamily="2" charset="-122"/>
              </a:rPr>
              <a:t>用文件可长期保存数据，并实现数据共享</a:t>
            </a:r>
          </a:p>
          <a:p>
            <a:pPr eaLnBrk="1" hangingPunct="1">
              <a:lnSpc>
                <a:spcPct val="85000"/>
              </a:lnSpc>
            </a:pPr>
            <a:r>
              <a:rPr kumimoji="1" lang="zh-CN" altLang="en-US" sz="2800" b="1" smtClean="0">
                <a:solidFill>
                  <a:srgbClr val="C00000"/>
                </a:solidFill>
                <a:latin typeface="华文细黑" pitchFamily="2" charset="-122"/>
                <a:ea typeface="华文细黑" pitchFamily="2" charset="-122"/>
              </a:rPr>
              <a:t>程序中的文件</a:t>
            </a:r>
          </a:p>
          <a:p>
            <a:pPr lvl="1" eaLnBrk="1" hangingPunct="1">
              <a:lnSpc>
                <a:spcPct val="85000"/>
              </a:lnSpc>
            </a:pPr>
            <a:r>
              <a:rPr kumimoji="1" lang="zh-CN" altLang="en-US" b="1" smtClean="0">
                <a:solidFill>
                  <a:schemeClr val="accent2"/>
                </a:solidFill>
                <a:latin typeface="华文细黑" pitchFamily="2" charset="-122"/>
                <a:ea typeface="华文细黑" pitchFamily="2" charset="-122"/>
              </a:rPr>
              <a:t> </a:t>
            </a:r>
            <a:r>
              <a:rPr kumimoji="1" lang="zh-CN" altLang="en-US" sz="2400" b="1" smtClean="0">
                <a:solidFill>
                  <a:srgbClr val="002060"/>
                </a:solidFill>
                <a:latin typeface="华文细黑" pitchFamily="2" charset="-122"/>
                <a:ea typeface="华文细黑" pitchFamily="2" charset="-122"/>
              </a:rPr>
              <a:t>在程序运行时由程序在磁盘上建立一个文件，并通过写操作将数据存入该文件；或由程序打开磁盘上的某个已有文件，并通过读操作将文件中的数据读入内存供程序使用</a:t>
            </a:r>
          </a:p>
        </p:txBody>
      </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8" name="Rectangle 6"/>
          <p:cNvSpPr>
            <a:spLocks noGrp="1" noChangeArrowheads="1"/>
          </p:cNvSpPr>
          <p:nvPr>
            <p:ph type="ctrTitle"/>
          </p:nvPr>
        </p:nvSpPr>
        <p:spPr>
          <a:xfrm>
            <a:off x="1066800" y="304800"/>
            <a:ext cx="7772400" cy="1143000"/>
          </a:xfrm>
        </p:spPr>
        <p:txBody>
          <a:bodyPr lIns="92075" tIns="46038" rIns="92075" bIns="46038" anchor="b"/>
          <a:lstStyle/>
          <a:p>
            <a:pPr algn="l" eaLnBrk="1" hangingPunct="1">
              <a:defRPr/>
            </a:pPr>
            <a:r>
              <a:rPr lang="en-US" altLang="zh-CN" dirty="0" smtClean="0">
                <a:solidFill>
                  <a:srgbClr val="FF0000"/>
                </a:solidFill>
              </a:rPr>
              <a:t>C</a:t>
            </a:r>
            <a:r>
              <a:rPr lang="zh-CN" altLang="en-US" dirty="0" smtClean="0">
                <a:solidFill>
                  <a:srgbClr val="FF0000"/>
                </a:solidFill>
              </a:rPr>
              <a:t>语言</a:t>
            </a:r>
            <a:r>
              <a:rPr lang="zh-CN" altLang="en-US" dirty="0">
                <a:solidFill>
                  <a:srgbClr val="FF0000"/>
                </a:solidFill>
              </a:rPr>
              <a:t>程序设计</a:t>
            </a:r>
          </a:p>
        </p:txBody>
      </p:sp>
      <p:sp>
        <p:nvSpPr>
          <p:cNvPr id="248839" name="Rectangle 7"/>
          <p:cNvSpPr>
            <a:spLocks noGrp="1" noChangeArrowheads="1"/>
          </p:cNvSpPr>
          <p:nvPr>
            <p:ph type="subTitle" idx="1"/>
          </p:nvPr>
        </p:nvSpPr>
        <p:spPr>
          <a:xfrm>
            <a:off x="431800" y="2259013"/>
            <a:ext cx="8193088" cy="4241800"/>
          </a:xfrm>
        </p:spPr>
        <p:txBody>
          <a:bodyPr lIns="92075" tIns="46038" rIns="92075" bIns="46038"/>
          <a:lstStyle/>
          <a:p>
            <a:pPr eaLnBrk="1" hangingPunct="1">
              <a:defRPr/>
            </a:pPr>
            <a:r>
              <a:rPr lang="zh-CN" altLang="en-US" sz="4000" b="1" dirty="0">
                <a:solidFill>
                  <a:srgbClr val="0000FF"/>
                </a:solidFill>
                <a:latin typeface="黑体" pitchFamily="49" charset="-122"/>
                <a:ea typeface="黑体" pitchFamily="49" charset="-122"/>
              </a:rPr>
              <a:t>第二章 数据类型、运算符与表达式</a:t>
            </a:r>
          </a:p>
          <a:p>
            <a:pPr eaLnBrk="1" hangingPunct="1">
              <a:defRPr/>
            </a:pPr>
            <a:endParaRPr lang="zh-CN" altLang="en-US" sz="3600" dirty="0"/>
          </a:p>
          <a:p>
            <a:pPr eaLnBrk="1" hangingPunct="1">
              <a:defRPr/>
            </a:pPr>
            <a:endParaRPr lang="zh-CN" altLang="en-US" sz="3600" dirty="0"/>
          </a:p>
          <a:p>
            <a:pPr eaLnBrk="1" hangingPunct="1">
              <a:defRPr/>
            </a:pPr>
            <a:endParaRPr lang="zh-CN" altLang="en-US" sz="3600" dirty="0"/>
          </a:p>
          <a:p>
            <a:pPr eaLnBrk="1" hangingPunct="1">
              <a:defRPr/>
            </a:pPr>
            <a:endParaRPr lang="zh-CN" altLang="en-US" sz="3600" dirty="0"/>
          </a:p>
          <a:p>
            <a:pPr eaLnBrk="1" hangingPunct="1">
              <a:defRPr/>
            </a:pPr>
            <a:endParaRPr lang="en-US" altLang="zh-CN" sz="3600" b="1" dirty="0"/>
          </a:p>
        </p:txBody>
      </p:sp>
    </p:spTree>
  </p:cSld>
  <p:clrMapOvr>
    <a:masterClrMapping/>
  </p:clrMapOvr>
  <p:transition>
    <p:blinds dir="vert"/>
  </p:transition>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EC86159A-3E7E-4DFE-A1A0-65584DC3476E}" type="slidenum">
              <a:rPr lang="zh-CN" altLang="en-US" b="1" smtClean="0">
                <a:solidFill>
                  <a:srgbClr val="66CCFF"/>
                </a:solidFill>
                <a:latin typeface="Arial" pitchFamily="34" charset="0"/>
              </a:rPr>
              <a:pPr/>
              <a:t>470</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30819" name="Rectangle 3"/>
          <p:cNvSpPr>
            <a:spLocks noGrp="1" noChangeArrowheads="1"/>
          </p:cNvSpPr>
          <p:nvPr>
            <p:ph type="body" sz="half" idx="1"/>
          </p:nvPr>
        </p:nvSpPr>
        <p:spPr>
          <a:xfrm>
            <a:off x="0" y="981075"/>
            <a:ext cx="8759825" cy="1662113"/>
          </a:xfrm>
        </p:spPr>
        <p:txBody>
          <a:bodyPr/>
          <a:lstStyle/>
          <a:p>
            <a:pPr algn="just" eaLnBrk="1" hangingPunct="1">
              <a:buFont typeface="Wingdings" pitchFamily="2" charset="2"/>
              <a:buNone/>
            </a:pPr>
            <a:r>
              <a:rPr lang="zh-CN" altLang="en-US" sz="2800" smtClean="0">
                <a:latin typeface="宋体" pitchFamily="2" charset="-122"/>
              </a:rPr>
              <a:t>		</a:t>
            </a:r>
            <a:r>
              <a:rPr lang="zh-CN" altLang="en-US" sz="2800" b="1" smtClean="0">
                <a:latin typeface="华文细黑" pitchFamily="2" charset="-122"/>
                <a:ea typeface="华文细黑" pitchFamily="2" charset="-122"/>
              </a:rPr>
              <a:t>系统对文件的处理过程就是对文件进行输入/</a:t>
            </a:r>
            <a:r>
              <a:rPr lang="zh-CN" altLang="en-US" sz="2800" b="1" smtClean="0">
                <a:solidFill>
                  <a:srgbClr val="0070C0"/>
                </a:solidFill>
                <a:latin typeface="华文细黑" pitchFamily="2" charset="-122"/>
                <a:ea typeface="华文细黑" pitchFamily="2" charset="-122"/>
              </a:rPr>
              <a:t>输出</a:t>
            </a:r>
            <a:r>
              <a:rPr lang="zh-CN" altLang="en-US" sz="2800" b="1" smtClean="0">
                <a:latin typeface="华文细黑" pitchFamily="2" charset="-122"/>
                <a:ea typeface="华文细黑" pitchFamily="2" charset="-122"/>
              </a:rPr>
              <a:t>操作的过程。</a:t>
            </a:r>
          </a:p>
          <a:p>
            <a:pPr algn="just" eaLnBrk="1" hangingPunct="1">
              <a:lnSpc>
                <a:spcPct val="90000"/>
              </a:lnSpc>
              <a:buFont typeface="Wingdings" pitchFamily="2" charset="2"/>
              <a:buNone/>
            </a:pPr>
            <a:r>
              <a:rPr lang="zh-CN" altLang="en-US" sz="2800" b="1" smtClean="0">
                <a:latin typeface="华文细黑" pitchFamily="2" charset="-122"/>
                <a:ea typeface="华文细黑" pitchFamily="2" charset="-122"/>
              </a:rPr>
              <a:t>		文件输入/</a:t>
            </a:r>
            <a:r>
              <a:rPr lang="zh-CN" altLang="en-US" sz="2800" b="1" smtClean="0">
                <a:solidFill>
                  <a:srgbClr val="0070C0"/>
                </a:solidFill>
                <a:latin typeface="华文细黑" pitchFamily="2" charset="-122"/>
                <a:ea typeface="华文细黑" pitchFamily="2" charset="-122"/>
              </a:rPr>
              <a:t>输出</a:t>
            </a:r>
            <a:r>
              <a:rPr lang="zh-CN" altLang="en-US" sz="2800" b="1" smtClean="0">
                <a:latin typeface="华文细黑" pitchFamily="2" charset="-122"/>
                <a:ea typeface="华文细黑" pitchFamily="2" charset="-122"/>
              </a:rPr>
              <a:t>的一般过程：</a:t>
            </a:r>
          </a:p>
        </p:txBody>
      </p:sp>
      <p:sp>
        <p:nvSpPr>
          <p:cNvPr id="930823" name="AutoShape 7"/>
          <p:cNvSpPr>
            <a:spLocks noChangeArrowheads="1"/>
          </p:cNvSpPr>
          <p:nvPr/>
        </p:nvSpPr>
        <p:spPr bwMode="auto">
          <a:xfrm>
            <a:off x="7162800" y="3657600"/>
            <a:ext cx="1143000" cy="1089025"/>
          </a:xfrm>
          <a:prstGeom prst="flowChartMagneticDisk">
            <a:avLst/>
          </a:prstGeom>
          <a:ln>
            <a:headEnd/>
            <a:tailEnd/>
          </a:ln>
        </p:spPr>
        <p:style>
          <a:lnRef idx="2">
            <a:schemeClr val="accent6"/>
          </a:lnRef>
          <a:fillRef idx="1">
            <a:schemeClr val="lt1"/>
          </a:fillRef>
          <a:effectRef idx="0">
            <a:schemeClr val="accent6"/>
          </a:effectRef>
          <a:fontRef idx="minor">
            <a:schemeClr val="dk1"/>
          </a:fontRef>
        </p:style>
        <p:txBody>
          <a:bodyPr anchor="ctr">
            <a:spAutoFit/>
          </a:bodyPr>
          <a:lstStyle/>
          <a:p>
            <a:pPr algn="ctr">
              <a:lnSpc>
                <a:spcPct val="140000"/>
              </a:lnSpc>
              <a:defRPr/>
            </a:pPr>
            <a:r>
              <a:rPr lang="zh-CN" altLang="en-US" dirty="0">
                <a:solidFill>
                  <a:srgbClr val="0070C0"/>
                </a:solidFill>
              </a:rPr>
              <a:t>文件</a:t>
            </a:r>
          </a:p>
        </p:txBody>
      </p:sp>
      <p:grpSp>
        <p:nvGrpSpPr>
          <p:cNvPr id="2" name="Group 20"/>
          <p:cNvGrpSpPr>
            <a:grpSpLocks/>
          </p:cNvGrpSpPr>
          <p:nvPr/>
        </p:nvGrpSpPr>
        <p:grpSpPr bwMode="auto">
          <a:xfrm>
            <a:off x="971550" y="3716338"/>
            <a:ext cx="1443038" cy="1771650"/>
            <a:chOff x="579" y="2296"/>
            <a:chExt cx="909" cy="1116"/>
          </a:xfrm>
        </p:grpSpPr>
        <p:sp>
          <p:nvSpPr>
            <p:cNvPr id="930825" name="Rectangle 9"/>
            <p:cNvSpPr>
              <a:spLocks noChangeArrowheads="1"/>
            </p:cNvSpPr>
            <p:nvPr/>
          </p:nvSpPr>
          <p:spPr bwMode="auto">
            <a:xfrm>
              <a:off x="579" y="2296"/>
              <a:ext cx="864" cy="1116"/>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spAutoFit/>
            </a:bodyPr>
            <a:lstStyle/>
            <a:p>
              <a:pPr>
                <a:defRPr/>
              </a:pPr>
              <a:endParaRPr lang="zh-CN" altLang="en-US"/>
            </a:p>
          </p:txBody>
        </p:sp>
        <p:sp>
          <p:nvSpPr>
            <p:cNvPr id="8212" name="Text Box 8"/>
            <p:cNvSpPr txBox="1">
              <a:spLocks noChangeArrowheads="1"/>
            </p:cNvSpPr>
            <p:nvPr/>
          </p:nvSpPr>
          <p:spPr bwMode="auto">
            <a:xfrm>
              <a:off x="624" y="2400"/>
              <a:ext cx="864" cy="677"/>
            </a:xfrm>
            <a:prstGeom prst="rect">
              <a:avLst/>
            </a:prstGeom>
            <a:noFill/>
            <a:ln w="9525">
              <a:noFill/>
              <a:miter lim="800000"/>
              <a:headEnd/>
              <a:tailEnd/>
            </a:ln>
          </p:spPr>
          <p:txBody>
            <a:bodyPr>
              <a:spAutoFit/>
            </a:bodyPr>
            <a:lstStyle/>
            <a:p>
              <a:pPr algn="ctr">
                <a:lnSpc>
                  <a:spcPct val="90000"/>
                </a:lnSpc>
              </a:pPr>
              <a:r>
                <a:rPr lang="zh-CN" altLang="en-US" sz="2800"/>
                <a:t>程序</a:t>
              </a:r>
            </a:p>
            <a:p>
              <a:pPr algn="ctr">
                <a:lnSpc>
                  <a:spcPct val="90000"/>
                </a:lnSpc>
              </a:pPr>
              <a:r>
                <a:rPr lang="zh-CN" altLang="en-US" sz="2800"/>
                <a:t>数据区</a:t>
              </a:r>
            </a:p>
          </p:txBody>
        </p:sp>
      </p:grpSp>
      <p:sp>
        <p:nvSpPr>
          <p:cNvPr id="930826" name="Text Box 10"/>
          <p:cNvSpPr txBox="1">
            <a:spLocks noChangeArrowheads="1"/>
          </p:cNvSpPr>
          <p:nvPr/>
        </p:nvSpPr>
        <p:spPr bwMode="auto">
          <a:xfrm>
            <a:off x="3371850" y="3324225"/>
            <a:ext cx="2438400" cy="50323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lnSpc>
                <a:spcPct val="110000"/>
              </a:lnSpc>
              <a:defRPr/>
            </a:pPr>
            <a:r>
              <a:rPr lang="zh-CN" altLang="en-US" dirty="0">
                <a:solidFill>
                  <a:schemeClr val="tx1"/>
                </a:solidFill>
              </a:rPr>
              <a:t>输</a:t>
            </a:r>
            <a:r>
              <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出</a:t>
            </a:r>
            <a:r>
              <a:rPr lang="zh-CN" altLang="en-US" dirty="0">
                <a:solidFill>
                  <a:schemeClr val="tx1"/>
                </a:solidFill>
              </a:rPr>
              <a:t>文件缓冲区</a:t>
            </a:r>
          </a:p>
        </p:txBody>
      </p:sp>
      <p:sp>
        <p:nvSpPr>
          <p:cNvPr id="930827" name="Text Box 11"/>
          <p:cNvSpPr txBox="1">
            <a:spLocks noChangeArrowheads="1"/>
          </p:cNvSpPr>
          <p:nvPr/>
        </p:nvSpPr>
        <p:spPr bwMode="auto">
          <a:xfrm>
            <a:off x="3352800" y="4800600"/>
            <a:ext cx="2438400" cy="503238"/>
          </a:xfrm>
          <a:prstGeom prst="rect">
            <a:avLst/>
          </a:prstGeom>
          <a:noFill/>
          <a:ln w="9525">
            <a:solidFill>
              <a:srgbClr val="00FFFF"/>
            </a:solidFill>
            <a:miter lim="800000"/>
            <a:headEnd/>
            <a:tailEnd/>
          </a:ln>
          <a:effectLst/>
        </p:spPr>
        <p:txBody>
          <a:bodyPr>
            <a:spAutoFit/>
          </a:bodyPr>
          <a:lstStyle/>
          <a:p>
            <a:pPr>
              <a:lnSpc>
                <a:spcPct val="110000"/>
              </a:lnSpc>
              <a:defRPr/>
            </a:pPr>
            <a:r>
              <a:rPr lang="zh-CN" altLang="en-US" dirty="0"/>
              <a:t>输</a:t>
            </a:r>
            <a:r>
              <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入</a:t>
            </a:r>
            <a:r>
              <a:rPr lang="zh-CN" altLang="en-US" dirty="0"/>
              <a:t>文件缓冲区</a:t>
            </a:r>
          </a:p>
        </p:txBody>
      </p:sp>
      <p:sp>
        <p:nvSpPr>
          <p:cNvPr id="930828" name="Line 12"/>
          <p:cNvSpPr>
            <a:spLocks noChangeShapeType="1"/>
          </p:cNvSpPr>
          <p:nvPr/>
        </p:nvSpPr>
        <p:spPr bwMode="auto">
          <a:xfrm flipV="1">
            <a:off x="2362200" y="3581400"/>
            <a:ext cx="990600" cy="228600"/>
          </a:xfrm>
          <a:prstGeom prst="line">
            <a:avLst/>
          </a:prstGeom>
          <a:ln>
            <a:headEnd/>
            <a:tailEnd type="arrow" w="med" len="med"/>
          </a:ln>
        </p:spPr>
        <p:style>
          <a:lnRef idx="1">
            <a:schemeClr val="accent2"/>
          </a:lnRef>
          <a:fillRef idx="0">
            <a:schemeClr val="accent2"/>
          </a:fillRef>
          <a:effectRef idx="0">
            <a:schemeClr val="accent2"/>
          </a:effectRef>
          <a:fontRef idx="minor">
            <a:schemeClr val="tx1"/>
          </a:fontRef>
        </p:style>
        <p:txBody>
          <a:bodyPr>
            <a:spAutoFit/>
          </a:bodyPr>
          <a:lstStyle/>
          <a:p>
            <a:pPr>
              <a:defRPr/>
            </a:pPr>
            <a:endParaRPr lang="zh-CN" altLang="en-US"/>
          </a:p>
        </p:txBody>
      </p:sp>
      <p:sp>
        <p:nvSpPr>
          <p:cNvPr id="930829" name="Line 13"/>
          <p:cNvSpPr>
            <a:spLocks noChangeShapeType="1"/>
          </p:cNvSpPr>
          <p:nvPr/>
        </p:nvSpPr>
        <p:spPr bwMode="auto">
          <a:xfrm>
            <a:off x="5791200" y="3571875"/>
            <a:ext cx="1371600" cy="466725"/>
          </a:xfrm>
          <a:prstGeom prst="line">
            <a:avLst/>
          </a:prstGeom>
          <a:ln>
            <a:headEnd/>
            <a:tailEnd type="arrow" w="med" len="med"/>
          </a:ln>
        </p:spPr>
        <p:style>
          <a:lnRef idx="1">
            <a:schemeClr val="accent4"/>
          </a:lnRef>
          <a:fillRef idx="0">
            <a:schemeClr val="accent4"/>
          </a:fillRef>
          <a:effectRef idx="0">
            <a:schemeClr val="accent4"/>
          </a:effectRef>
          <a:fontRef idx="minor">
            <a:schemeClr val="tx1"/>
          </a:fontRef>
        </p:style>
        <p:txBody>
          <a:bodyPr>
            <a:spAutoFit/>
          </a:bodyPr>
          <a:lstStyle/>
          <a:p>
            <a:pPr>
              <a:defRPr/>
            </a:pPr>
            <a:endParaRPr lang="zh-CN" altLang="en-US"/>
          </a:p>
        </p:txBody>
      </p:sp>
      <p:sp>
        <p:nvSpPr>
          <p:cNvPr id="930830" name="Line 14"/>
          <p:cNvSpPr>
            <a:spLocks noChangeShapeType="1"/>
          </p:cNvSpPr>
          <p:nvPr/>
        </p:nvSpPr>
        <p:spPr bwMode="auto">
          <a:xfrm>
            <a:off x="2362200" y="4648200"/>
            <a:ext cx="990600" cy="400050"/>
          </a:xfrm>
          <a:prstGeom prst="line">
            <a:avLst/>
          </a:prstGeom>
          <a:ln>
            <a:headEnd type="arrow" w="med" len="med"/>
            <a:tailEnd/>
          </a:ln>
        </p:spPr>
        <p:style>
          <a:lnRef idx="1">
            <a:schemeClr val="accent2"/>
          </a:lnRef>
          <a:fillRef idx="0">
            <a:schemeClr val="accent2"/>
          </a:fillRef>
          <a:effectRef idx="0">
            <a:schemeClr val="accent2"/>
          </a:effectRef>
          <a:fontRef idx="minor">
            <a:schemeClr val="tx1"/>
          </a:fontRef>
        </p:style>
        <p:txBody>
          <a:bodyPr>
            <a:spAutoFit/>
          </a:bodyPr>
          <a:lstStyle/>
          <a:p>
            <a:pPr>
              <a:defRPr/>
            </a:pPr>
            <a:endParaRPr lang="zh-CN" altLang="en-US"/>
          </a:p>
        </p:txBody>
      </p:sp>
      <p:sp>
        <p:nvSpPr>
          <p:cNvPr id="930831" name="Line 15"/>
          <p:cNvSpPr>
            <a:spLocks noChangeShapeType="1"/>
          </p:cNvSpPr>
          <p:nvPr/>
        </p:nvSpPr>
        <p:spPr bwMode="auto">
          <a:xfrm flipV="1">
            <a:off x="5791200" y="4419600"/>
            <a:ext cx="1371600" cy="609600"/>
          </a:xfrm>
          <a:prstGeom prst="line">
            <a:avLst/>
          </a:prstGeom>
          <a:ln>
            <a:headEnd type="arrow" w="med" len="med"/>
            <a:tailEnd/>
          </a:ln>
        </p:spPr>
        <p:style>
          <a:lnRef idx="1">
            <a:schemeClr val="accent4"/>
          </a:lnRef>
          <a:fillRef idx="0">
            <a:schemeClr val="accent4"/>
          </a:fillRef>
          <a:effectRef idx="0">
            <a:schemeClr val="accent4"/>
          </a:effectRef>
          <a:fontRef idx="minor">
            <a:schemeClr val="tx1"/>
          </a:fontRef>
        </p:style>
        <p:txBody>
          <a:bodyPr>
            <a:spAutoFit/>
          </a:bodyPr>
          <a:lstStyle/>
          <a:p>
            <a:pPr>
              <a:defRPr/>
            </a:pPr>
            <a:endParaRPr lang="zh-CN" altLang="en-US"/>
          </a:p>
        </p:txBody>
      </p:sp>
      <p:sp>
        <p:nvSpPr>
          <p:cNvPr id="930832" name="Rectangle 16"/>
          <p:cNvSpPr>
            <a:spLocks noChangeArrowheads="1"/>
          </p:cNvSpPr>
          <p:nvPr/>
        </p:nvSpPr>
        <p:spPr bwMode="auto">
          <a:xfrm>
            <a:off x="685800" y="2895600"/>
            <a:ext cx="5486400" cy="2838450"/>
          </a:xfrm>
          <a:prstGeom prst="rect">
            <a:avLst/>
          </a:prstGeom>
          <a:noFill/>
          <a:ln w="19050" cap="rnd">
            <a:solidFill>
              <a:schemeClr val="tx1"/>
            </a:solidFill>
            <a:prstDash val="sysDot"/>
            <a:miter lim="800000"/>
            <a:headEnd/>
            <a:tailEnd/>
          </a:ln>
        </p:spPr>
        <p:txBody>
          <a:bodyPr wrap="none" anchor="ctr">
            <a:spAutoFit/>
          </a:bodyPr>
          <a:lstStyle/>
          <a:p>
            <a:endParaRPr lang="zh-CN" altLang="en-US"/>
          </a:p>
        </p:txBody>
      </p:sp>
      <p:sp>
        <p:nvSpPr>
          <p:cNvPr id="930833" name="Text Box 17"/>
          <p:cNvSpPr txBox="1">
            <a:spLocks noChangeArrowheads="1"/>
          </p:cNvSpPr>
          <p:nvPr/>
        </p:nvSpPr>
        <p:spPr bwMode="auto">
          <a:xfrm>
            <a:off x="2057400" y="5734050"/>
            <a:ext cx="2133600" cy="457200"/>
          </a:xfrm>
          <a:prstGeom prst="rect">
            <a:avLst/>
          </a:prstGeom>
          <a:noFill/>
          <a:ln w="9525">
            <a:noFill/>
            <a:miter lim="800000"/>
            <a:headEnd/>
            <a:tailEnd/>
          </a:ln>
        </p:spPr>
        <p:txBody>
          <a:bodyPr>
            <a:spAutoFit/>
          </a:bodyPr>
          <a:lstStyle/>
          <a:p>
            <a:pPr algn="ctr"/>
            <a:r>
              <a:rPr lang="zh-CN" altLang="en-US"/>
              <a:t>计算机内存</a:t>
            </a:r>
          </a:p>
        </p:txBody>
      </p:sp>
      <p:sp>
        <p:nvSpPr>
          <p:cNvPr id="930834" name="Text Box 18"/>
          <p:cNvSpPr txBox="1">
            <a:spLocks noChangeArrowheads="1"/>
          </p:cNvSpPr>
          <p:nvPr/>
        </p:nvSpPr>
        <p:spPr bwMode="auto">
          <a:xfrm>
            <a:off x="6705600" y="5715000"/>
            <a:ext cx="2133600" cy="457200"/>
          </a:xfrm>
          <a:prstGeom prst="rect">
            <a:avLst/>
          </a:prstGeom>
          <a:noFill/>
          <a:ln w="9525">
            <a:noFill/>
            <a:miter lim="800000"/>
            <a:headEnd/>
            <a:tailEnd/>
          </a:ln>
        </p:spPr>
        <p:txBody>
          <a:bodyPr>
            <a:spAutoFit/>
          </a:bodyPr>
          <a:lstStyle/>
          <a:p>
            <a:pPr algn="ctr"/>
            <a:r>
              <a:rPr lang="zh-CN" altLang="en-US"/>
              <a:t>计算机外存</a:t>
            </a:r>
          </a:p>
        </p:txBody>
      </p:sp>
      <p:sp>
        <p:nvSpPr>
          <p:cNvPr id="930835" name="Rectangle 19"/>
          <p:cNvSpPr>
            <a:spLocks noChangeArrowheads="1"/>
          </p:cNvSpPr>
          <p:nvPr/>
        </p:nvSpPr>
        <p:spPr bwMode="auto">
          <a:xfrm>
            <a:off x="6705600" y="2895600"/>
            <a:ext cx="1905000" cy="2838450"/>
          </a:xfrm>
          <a:prstGeom prst="rect">
            <a:avLst/>
          </a:prstGeom>
          <a:noFill/>
          <a:ln w="19050">
            <a:solidFill>
              <a:srgbClr val="00FFFF"/>
            </a:solidFill>
            <a:prstDash val="sysDot"/>
            <a:miter lim="800000"/>
            <a:headEnd/>
            <a:tailEnd/>
          </a:ln>
        </p:spPr>
        <p:txBody>
          <a:bodyPr wrap="none" anchor="ctr">
            <a:spAutoFit/>
          </a:bodyPr>
          <a:lstStyle/>
          <a:p>
            <a:endParaRPr lang="zh-CN" altLang="en-US"/>
          </a:p>
        </p:txBody>
      </p:sp>
      <p:sp>
        <p:nvSpPr>
          <p:cNvPr id="930837" name="AutoShape 21"/>
          <p:cNvSpPr>
            <a:spLocks noChangeArrowheads="1"/>
          </p:cNvSpPr>
          <p:nvPr/>
        </p:nvSpPr>
        <p:spPr bwMode="auto">
          <a:xfrm>
            <a:off x="6038850" y="2552700"/>
            <a:ext cx="2571750" cy="514350"/>
          </a:xfrm>
          <a:prstGeom prst="wedgeRoundRectCallout">
            <a:avLst>
              <a:gd name="adj1" fmla="val -33519"/>
              <a:gd name="adj2" fmla="val 178088"/>
              <a:gd name="adj3" fmla="val 16667"/>
            </a:avLst>
          </a:prstGeom>
          <a:noFill/>
          <a:ln w="28575">
            <a:solidFill>
              <a:srgbClr val="FF3300"/>
            </a:solidFill>
            <a:miter lim="800000"/>
            <a:headEnd/>
            <a:tailEnd/>
          </a:ln>
          <a:effectLst/>
        </p:spPr>
        <p:txBody>
          <a:bodyPr/>
          <a:lstStyle/>
          <a:p>
            <a:pPr algn="ctr">
              <a:lnSpc>
                <a:spcPct val="90000"/>
              </a:lnSpc>
              <a:defRPr/>
            </a:pP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写</a:t>
            </a:r>
            <a:r>
              <a:rPr lang="zh-CN" altLang="en-US" dirty="0"/>
              <a:t>文件称为</a:t>
            </a: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输出</a:t>
            </a:r>
          </a:p>
        </p:txBody>
      </p:sp>
      <p:sp>
        <p:nvSpPr>
          <p:cNvPr id="930838" name="AutoShape 22"/>
          <p:cNvSpPr>
            <a:spLocks noChangeArrowheads="1"/>
          </p:cNvSpPr>
          <p:nvPr/>
        </p:nvSpPr>
        <p:spPr bwMode="auto">
          <a:xfrm>
            <a:off x="4476750" y="6057900"/>
            <a:ext cx="2628900" cy="476250"/>
          </a:xfrm>
          <a:prstGeom prst="wedgeRoundRectCallout">
            <a:avLst>
              <a:gd name="adj1" fmla="val 25542"/>
              <a:gd name="adj2" fmla="val -327667"/>
              <a:gd name="adj3" fmla="val 16667"/>
            </a:avLst>
          </a:prstGeom>
          <a:noFill/>
          <a:ln w="28575">
            <a:solidFill>
              <a:srgbClr val="FF3300"/>
            </a:solidFill>
            <a:miter lim="800000"/>
            <a:headEnd/>
            <a:tailEnd/>
          </a:ln>
          <a:effectLst/>
        </p:spPr>
        <p:txBody>
          <a:bodyPr/>
          <a:lstStyle/>
          <a:p>
            <a:pPr algn="ctr">
              <a:lnSpc>
                <a:spcPct val="90000"/>
              </a:lnSpc>
              <a:defRPr/>
            </a:pP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读</a:t>
            </a:r>
            <a:r>
              <a:rPr lang="zh-CN" altLang="en-US" dirty="0"/>
              <a:t>文件称为</a:t>
            </a: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输入</a:t>
            </a:r>
          </a:p>
        </p:txBody>
      </p:sp>
      <p:sp>
        <p:nvSpPr>
          <p:cNvPr id="8210" name="矩形 21"/>
          <p:cNvSpPr>
            <a:spLocks noChangeArrowheads="1"/>
          </p:cNvSpPr>
          <p:nvPr/>
        </p:nvSpPr>
        <p:spPr bwMode="auto">
          <a:xfrm>
            <a:off x="1571625" y="155575"/>
            <a:ext cx="5827713" cy="701675"/>
          </a:xfrm>
          <a:prstGeom prst="rect">
            <a:avLst/>
          </a:prstGeom>
          <a:noFill/>
          <a:ln w="9525">
            <a:noFill/>
            <a:miter lim="800000"/>
            <a:headEnd/>
            <a:tailEnd/>
          </a:ln>
        </p:spPr>
        <p:txBody>
          <a:bodyPr wrap="none">
            <a:spAutoFit/>
          </a:bodyPr>
          <a:lstStyle/>
          <a:p>
            <a:pPr algn="just">
              <a:lnSpc>
                <a:spcPct val="90000"/>
              </a:lnSpc>
            </a:pPr>
            <a:r>
              <a:rPr lang="zh-CN" altLang="en-US" sz="4400">
                <a:solidFill>
                  <a:srgbClr val="002060"/>
                </a:solidFill>
                <a:latin typeface="黑体" pitchFamily="2" charset="-122"/>
                <a:ea typeface="黑体" pitchFamily="2" charset="-122"/>
              </a:rPr>
              <a:t>系统对文件的处理过程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30819">
                                            <p:txEl>
                                              <p:pRg st="0" end="0"/>
                                            </p:txEl>
                                          </p:spTgt>
                                        </p:tgtEl>
                                        <p:attrNameLst>
                                          <p:attrName>style.visibility</p:attrName>
                                        </p:attrNameLst>
                                      </p:cBhvr>
                                      <p:to>
                                        <p:strVal val="visible"/>
                                      </p:to>
                                    </p:set>
                                    <p:animEffect transition="in" filter="barn(outVertical)">
                                      <p:cBhvr>
                                        <p:cTn id="7" dur="500"/>
                                        <p:tgtEl>
                                          <p:spTgt spid="930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30819">
                                            <p:txEl>
                                              <p:pRg st="1" end="1"/>
                                            </p:txEl>
                                          </p:spTgt>
                                        </p:tgtEl>
                                        <p:attrNameLst>
                                          <p:attrName>style.visibility</p:attrName>
                                        </p:attrNameLst>
                                      </p:cBhvr>
                                      <p:to>
                                        <p:strVal val="visible"/>
                                      </p:to>
                                    </p:set>
                                    <p:animEffect transition="in" filter="barn(outVertical)">
                                      <p:cBhvr>
                                        <p:cTn id="12" dur="500"/>
                                        <p:tgtEl>
                                          <p:spTgt spid="930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308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308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30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308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308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9308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30828"/>
                                        </p:tgtEl>
                                        <p:attrNameLst>
                                          <p:attrName>style.visibility</p:attrName>
                                        </p:attrNameLst>
                                      </p:cBhvr>
                                      <p:to>
                                        <p:strVal val="visible"/>
                                      </p:to>
                                    </p:set>
                                    <p:animEffect transition="in" filter="wipe(left)">
                                      <p:cBhvr>
                                        <p:cTn id="45" dur="500"/>
                                        <p:tgtEl>
                                          <p:spTgt spid="93082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30829"/>
                                        </p:tgtEl>
                                        <p:attrNameLst>
                                          <p:attrName>style.visibility</p:attrName>
                                        </p:attrNameLst>
                                      </p:cBhvr>
                                      <p:to>
                                        <p:strVal val="visible"/>
                                      </p:to>
                                    </p:set>
                                    <p:animEffect transition="in" filter="wipe(left)">
                                      <p:cBhvr>
                                        <p:cTn id="50" dur="500"/>
                                        <p:tgtEl>
                                          <p:spTgt spid="93082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9308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930831"/>
                                        </p:tgtEl>
                                        <p:attrNameLst>
                                          <p:attrName>style.visibility</p:attrName>
                                        </p:attrNameLst>
                                      </p:cBhvr>
                                      <p:to>
                                        <p:strVal val="visible"/>
                                      </p:to>
                                    </p:set>
                                    <p:animEffect transition="in" filter="wipe(right)">
                                      <p:cBhvr>
                                        <p:cTn id="59" dur="500"/>
                                        <p:tgtEl>
                                          <p:spTgt spid="9308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930830"/>
                                        </p:tgtEl>
                                        <p:attrNameLst>
                                          <p:attrName>style.visibility</p:attrName>
                                        </p:attrNameLst>
                                      </p:cBhvr>
                                      <p:to>
                                        <p:strVal val="visible"/>
                                      </p:to>
                                    </p:set>
                                    <p:animEffect transition="in" filter="wipe(right)">
                                      <p:cBhvr>
                                        <p:cTn id="64" dur="500"/>
                                        <p:tgtEl>
                                          <p:spTgt spid="9308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30837"/>
                                        </p:tgtEl>
                                        <p:attrNameLst>
                                          <p:attrName>style.visibility</p:attrName>
                                        </p:attrNameLst>
                                      </p:cBhvr>
                                      <p:to>
                                        <p:strVal val="visible"/>
                                      </p:to>
                                    </p:set>
                                    <p:animEffect transition="in" filter="wipe(down)">
                                      <p:cBhvr>
                                        <p:cTn id="69" dur="500"/>
                                        <p:tgtEl>
                                          <p:spTgt spid="9308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930838"/>
                                        </p:tgtEl>
                                        <p:attrNameLst>
                                          <p:attrName>style.visibility</p:attrName>
                                        </p:attrNameLst>
                                      </p:cBhvr>
                                      <p:to>
                                        <p:strVal val="visible"/>
                                      </p:to>
                                    </p:set>
                                    <p:animEffect transition="in" filter="wipe(up)">
                                      <p:cBhvr>
                                        <p:cTn id="74" dur="500"/>
                                        <p:tgtEl>
                                          <p:spTgt spid="93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19" grpId="0" build="p" autoUpdateAnimBg="0"/>
      <p:bldP spid="930823" grpId="0" animBg="1" autoUpdateAnimBg="0"/>
      <p:bldP spid="930832" grpId="0" animBg="1"/>
      <p:bldP spid="930833" grpId="0" autoUpdateAnimBg="0"/>
      <p:bldP spid="930834" grpId="0" autoUpdateAnimBg="0"/>
      <p:bldP spid="930835" grpId="0" animBg="1"/>
    </p:bld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defRPr/>
            </a:pPr>
            <a:r>
              <a:rPr lang="zh-CN" altLang="en-US" dirty="0">
                <a:ea typeface="黑体" pitchFamily="2" charset="-122"/>
              </a:rPr>
              <a:t>磁盘文件分类</a:t>
            </a:r>
          </a:p>
        </p:txBody>
      </p:sp>
      <p:sp>
        <p:nvSpPr>
          <p:cNvPr id="9219" name="Rectangle 3"/>
          <p:cNvSpPr>
            <a:spLocks noGrp="1" noRot="1" noChangeArrowheads="1"/>
          </p:cNvSpPr>
          <p:nvPr>
            <p:ph type="body" idx="1"/>
          </p:nvPr>
        </p:nvSpPr>
        <p:spPr/>
        <p:txBody>
          <a:bodyPr>
            <a:normAutofit fontScale="92500" lnSpcReduction="10000"/>
          </a:bodyPr>
          <a:lstStyle/>
          <a:p>
            <a:pPr marL="476250" indent="-476250" algn="just" eaLnBrk="1" hangingPunct="1">
              <a:lnSpc>
                <a:spcPct val="90000"/>
              </a:lnSpc>
              <a:buFont typeface="Wingdings 2" pitchFamily="18" charset="2"/>
              <a:buNone/>
            </a:pPr>
            <a:r>
              <a:rPr lang="en-US" altLang="zh-CN" sz="2800" smtClean="0">
                <a:latin typeface="宋体" pitchFamily="2" charset="-122"/>
              </a:rPr>
              <a:t>  </a:t>
            </a:r>
            <a:r>
              <a:rPr lang="zh-CN" altLang="en-US" sz="2800" smtClean="0">
                <a:latin typeface="Arial" pitchFamily="34" charset="0"/>
                <a:ea typeface="华文细黑" pitchFamily="2" charset="-122"/>
              </a:rPr>
              <a:t>按其存储方式，</a:t>
            </a:r>
            <a:r>
              <a:rPr lang="en-US" altLang="zh-CN" sz="2800" smtClean="0">
                <a:latin typeface="Arial" pitchFamily="34" charset="0"/>
                <a:ea typeface="华文细黑" pitchFamily="2" charset="-122"/>
              </a:rPr>
              <a:t>C</a:t>
            </a:r>
            <a:r>
              <a:rPr lang="zh-CN" altLang="en-US" sz="2800" smtClean="0">
                <a:latin typeface="Arial" pitchFamily="34" charset="0"/>
                <a:ea typeface="华文细黑" pitchFamily="2" charset="-122"/>
              </a:rPr>
              <a:t>文件可以分为</a:t>
            </a:r>
            <a:r>
              <a:rPr lang="en-US" altLang="zh-CN" sz="2800" smtClean="0">
                <a:latin typeface="Arial" pitchFamily="34" charset="0"/>
                <a:ea typeface="华文细黑" pitchFamily="2" charset="-122"/>
              </a:rPr>
              <a:t>:</a:t>
            </a:r>
          </a:p>
          <a:p>
            <a:pPr marL="476250" indent="-476250" algn="just" eaLnBrk="1" hangingPunct="1">
              <a:lnSpc>
                <a:spcPct val="90000"/>
              </a:lnSpc>
            </a:pPr>
            <a:r>
              <a:rPr lang="en-US" altLang="zh-CN" sz="2800" smtClean="0">
                <a:latin typeface="Arial" pitchFamily="34" charset="0"/>
                <a:ea typeface="华文细黑" pitchFamily="2" charset="-122"/>
              </a:rPr>
              <a:t> </a:t>
            </a:r>
            <a:r>
              <a:rPr lang="en-US" altLang="zh-CN" sz="2800" smtClean="0">
                <a:solidFill>
                  <a:srgbClr val="996600"/>
                </a:solidFill>
                <a:latin typeface="黑体" pitchFamily="2" charset="-122"/>
                <a:ea typeface="黑体" pitchFamily="2" charset="-122"/>
              </a:rPr>
              <a:t>ASCII</a:t>
            </a:r>
            <a:r>
              <a:rPr lang="zh-CN" altLang="en-US" sz="2800" smtClean="0">
                <a:solidFill>
                  <a:srgbClr val="996600"/>
                </a:solidFill>
                <a:latin typeface="黑体" pitchFamily="2" charset="-122"/>
                <a:ea typeface="黑体" pitchFamily="2" charset="-122"/>
              </a:rPr>
              <a:t>文件（文本文件）</a:t>
            </a:r>
            <a:r>
              <a:rPr lang="zh-CN" altLang="en-US" sz="2800" smtClean="0">
                <a:latin typeface="黑体" pitchFamily="2" charset="-122"/>
                <a:ea typeface="黑体" pitchFamily="2" charset="-122"/>
              </a:rPr>
              <a:t>    </a:t>
            </a:r>
          </a:p>
          <a:p>
            <a:pPr marL="476250" indent="-476250" algn="just" eaLnBrk="1" hangingPunct="1">
              <a:lnSpc>
                <a:spcPct val="90000"/>
              </a:lnSpc>
              <a:buFont typeface="Wingdings 2" pitchFamily="18" charset="2"/>
              <a:buNone/>
            </a:pPr>
            <a:r>
              <a:rPr lang="zh-CN" altLang="en-US" sz="2800" smtClean="0">
                <a:latin typeface="Arial" pitchFamily="34" charset="0"/>
                <a:ea typeface="华文细黑" pitchFamily="2" charset="-122"/>
              </a:rPr>
              <a:t>     按数据的</a:t>
            </a:r>
            <a:r>
              <a:rPr lang="en-US" altLang="zh-CN" sz="2800" smtClean="0">
                <a:latin typeface="Arial" pitchFamily="34" charset="0"/>
                <a:ea typeface="华文细黑" pitchFamily="2" charset="-122"/>
              </a:rPr>
              <a:t>ASCII</a:t>
            </a:r>
            <a:r>
              <a:rPr lang="zh-CN" altLang="en-US" sz="2800" smtClean="0">
                <a:latin typeface="Arial" pitchFamily="34" charset="0"/>
                <a:ea typeface="华文细黑" pitchFamily="2" charset="-122"/>
              </a:rPr>
              <a:t>编码方式存放</a:t>
            </a:r>
            <a:r>
              <a:rPr lang="en-US" altLang="zh-CN" sz="2800" smtClean="0">
                <a:latin typeface="Arial" pitchFamily="34" charset="0"/>
                <a:ea typeface="华文细黑" pitchFamily="2" charset="-122"/>
              </a:rPr>
              <a:t>(</a:t>
            </a:r>
            <a:r>
              <a:rPr lang="zh-CN" altLang="en-US" sz="2800" smtClean="0">
                <a:latin typeface="Arial" pitchFamily="34" charset="0"/>
                <a:ea typeface="华文细黑" pitchFamily="2" charset="-122"/>
              </a:rPr>
              <a:t>可用文字编辑软件如“记事本”打开来看）。</a:t>
            </a:r>
          </a:p>
          <a:p>
            <a:pPr marL="476250" indent="-476250" algn="just" eaLnBrk="1" hangingPunct="1">
              <a:lnSpc>
                <a:spcPct val="90000"/>
              </a:lnSpc>
            </a:pPr>
            <a:r>
              <a:rPr lang="zh-CN" altLang="en-US" sz="2800" smtClean="0">
                <a:latin typeface="Arial" pitchFamily="34" charset="0"/>
                <a:ea typeface="华文细黑" pitchFamily="2" charset="-122"/>
              </a:rPr>
              <a:t> </a:t>
            </a:r>
            <a:r>
              <a:rPr lang="zh-CN" altLang="en-US" sz="2800" smtClean="0">
                <a:solidFill>
                  <a:srgbClr val="996600"/>
                </a:solidFill>
                <a:latin typeface="黑体" pitchFamily="2" charset="-122"/>
                <a:ea typeface="黑体" pitchFamily="2" charset="-122"/>
              </a:rPr>
              <a:t>二进制文件</a:t>
            </a:r>
            <a:r>
              <a:rPr lang="zh-CN" altLang="en-US" sz="2800" smtClean="0">
                <a:latin typeface="Arial" pitchFamily="34" charset="0"/>
                <a:ea typeface="华文细黑" pitchFamily="2" charset="-122"/>
              </a:rPr>
              <a:t>               </a:t>
            </a:r>
          </a:p>
          <a:p>
            <a:pPr marL="476250" indent="-476250" algn="just" eaLnBrk="1" hangingPunct="1">
              <a:lnSpc>
                <a:spcPct val="90000"/>
              </a:lnSpc>
              <a:buFont typeface="Wingdings 2" pitchFamily="18" charset="2"/>
              <a:buNone/>
            </a:pPr>
            <a:r>
              <a:rPr lang="zh-CN" altLang="en-US" sz="2800" smtClean="0">
                <a:latin typeface="Arial" pitchFamily="34" charset="0"/>
                <a:ea typeface="华文细黑" pitchFamily="2" charset="-122"/>
              </a:rPr>
              <a:t>      按数据在内存中存储的形式原样存放</a:t>
            </a:r>
            <a:r>
              <a:rPr lang="en-US" altLang="zh-CN" sz="2800" smtClean="0">
                <a:latin typeface="Arial" pitchFamily="34" charset="0"/>
                <a:ea typeface="华文细黑" pitchFamily="2" charset="-122"/>
              </a:rPr>
              <a:t>(0</a:t>
            </a:r>
            <a:r>
              <a:rPr lang="zh-CN" altLang="en-US" sz="2800" smtClean="0">
                <a:latin typeface="Arial" pitchFamily="34" charset="0"/>
                <a:ea typeface="华文细黑" pitchFamily="2" charset="-122"/>
              </a:rPr>
              <a:t>和</a:t>
            </a:r>
            <a:r>
              <a:rPr lang="en-US" altLang="zh-CN" sz="2800" smtClean="0">
                <a:latin typeface="Arial" pitchFamily="34" charset="0"/>
                <a:ea typeface="华文细黑" pitchFamily="2" charset="-122"/>
              </a:rPr>
              <a:t>1</a:t>
            </a:r>
            <a:r>
              <a:rPr lang="zh-CN" altLang="en-US" sz="2800" smtClean="0">
                <a:latin typeface="Arial" pitchFamily="34" charset="0"/>
                <a:ea typeface="华文细黑" pitchFamily="2" charset="-122"/>
              </a:rPr>
              <a:t>的集合</a:t>
            </a:r>
            <a:r>
              <a:rPr lang="en-US" altLang="zh-CN" sz="2800" smtClean="0">
                <a:latin typeface="Arial" pitchFamily="34" charset="0"/>
                <a:ea typeface="华文细黑" pitchFamily="2" charset="-122"/>
              </a:rPr>
              <a:t>)</a:t>
            </a:r>
          </a:p>
          <a:p>
            <a:pPr marL="476250" indent="-476250" algn="just" eaLnBrk="1" hangingPunct="1">
              <a:lnSpc>
                <a:spcPct val="90000"/>
              </a:lnSpc>
              <a:buFont typeface="Wingdings 2" pitchFamily="18" charset="2"/>
              <a:buBlip>
                <a:blip r:embed="rId2"/>
              </a:buBlip>
            </a:pPr>
            <a:r>
              <a:rPr lang="en-US" altLang="zh-CN" sz="2800" smtClean="0">
                <a:latin typeface="Arial" pitchFamily="34" charset="0"/>
                <a:ea typeface="华文细黑" pitchFamily="2" charset="-122"/>
              </a:rPr>
              <a:t>C</a:t>
            </a:r>
            <a:r>
              <a:rPr lang="zh-CN" altLang="en-US" sz="2800" smtClean="0">
                <a:latin typeface="Arial" pitchFamily="34" charset="0"/>
                <a:ea typeface="华文细黑" pitchFamily="2" charset="-122"/>
              </a:rPr>
              <a:t>系统在处理这些文件时，并不区分类型，都看成是字符流（即以字节为存取单位）。输入输出字符流的开始和结束只由程序控制而不受物理符号（如回车符）的控制，故称“流式文件”。</a:t>
            </a:r>
          </a:p>
          <a:p>
            <a:pPr marL="476250" indent="-476250" eaLnBrk="1" hangingPunct="1">
              <a:lnSpc>
                <a:spcPct val="90000"/>
              </a:lnSpc>
            </a:pPr>
            <a:endParaRPr lang="en-US" altLang="zh-CN" sz="2800" smtClean="0">
              <a:latin typeface="Arial" pitchFamily="34" charset="0"/>
              <a:ea typeface="华文细黑" pitchFamily="2" charset="-122"/>
            </a:endParaRPr>
          </a:p>
        </p:txBody>
      </p:sp>
    </p:spTree>
  </p:cSld>
  <p:clrMapOvr>
    <a:masterClrMapping/>
  </p:clrMapOvr>
  <p:transition>
    <p:blinds dir="vert"/>
  </p:transition>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p:cNvSpPr>
            <a:spLocks noGrp="1"/>
          </p:cNvSpPr>
          <p:nvPr>
            <p:ph type="sldNum" sz="quarter" idx="11"/>
          </p:nvPr>
        </p:nvSpPr>
        <p:spPr>
          <a:xfrm>
            <a:off x="6588125" y="6165850"/>
            <a:ext cx="2289175" cy="476250"/>
          </a:xfrm>
          <a:noFill/>
        </p:spPr>
        <p:txBody>
          <a:bodyPr/>
          <a:lstStyle/>
          <a:p>
            <a:r>
              <a:rPr lang="zh-CN" altLang="en-US" smtClean="0">
                <a:solidFill>
                  <a:schemeClr val="bg1"/>
                </a:solidFill>
                <a:latin typeface="Arial" pitchFamily="34" charset="0"/>
              </a:rPr>
              <a:t>共 </a:t>
            </a:r>
            <a:r>
              <a:rPr lang="en-US" altLang="zh-CN" smtClean="0">
                <a:solidFill>
                  <a:schemeClr val="bg1"/>
                </a:solidFill>
                <a:latin typeface="Arial" pitchFamily="34" charset="0"/>
              </a:rPr>
              <a:t>57 </a:t>
            </a:r>
            <a:r>
              <a:rPr lang="zh-CN" altLang="en-US" smtClean="0">
                <a:solidFill>
                  <a:schemeClr val="bg1"/>
                </a:solidFill>
                <a:latin typeface="Arial" pitchFamily="34" charset="0"/>
              </a:rPr>
              <a:t>页   第 </a:t>
            </a:r>
            <a:fld id="{1E0ED423-A27D-40F0-BD11-17FC1CE65DFA}" type="slidenum">
              <a:rPr lang="zh-CN" altLang="en-US" b="1" smtClean="0">
                <a:solidFill>
                  <a:srgbClr val="66CCFF"/>
                </a:solidFill>
                <a:latin typeface="Arial" pitchFamily="34" charset="0"/>
              </a:rPr>
              <a:pPr/>
              <a:t>472</a:t>
            </a:fld>
            <a:r>
              <a:rPr lang="en-US" altLang="zh-CN" b="1" smtClean="0">
                <a:latin typeface="Arial" pitchFamily="34" charset="0"/>
              </a:rPr>
              <a:t> </a:t>
            </a:r>
            <a:r>
              <a:rPr lang="zh-CN" altLang="en-US" smtClean="0">
                <a:solidFill>
                  <a:schemeClr val="bg1"/>
                </a:solidFill>
                <a:latin typeface="Arial" pitchFamily="34" charset="0"/>
              </a:rPr>
              <a:t>页</a:t>
            </a:r>
            <a:endParaRPr lang="zh-CN" altLang="en-US" sz="1800" smtClean="0">
              <a:solidFill>
                <a:schemeClr val="bg1"/>
              </a:solidFill>
              <a:latin typeface="Arial" pitchFamily="34" charset="0"/>
            </a:endParaRPr>
          </a:p>
        </p:txBody>
      </p:sp>
      <p:sp>
        <p:nvSpPr>
          <p:cNvPr id="10243" name="Rectangle 3"/>
          <p:cNvSpPr>
            <a:spLocks noGrp="1" noChangeArrowheads="1"/>
          </p:cNvSpPr>
          <p:nvPr>
            <p:ph type="body" sz="half" idx="1"/>
          </p:nvPr>
        </p:nvSpPr>
        <p:spPr>
          <a:xfrm>
            <a:off x="900113" y="260350"/>
            <a:ext cx="7024687" cy="685800"/>
          </a:xfrm>
        </p:spPr>
        <p:txBody>
          <a:bodyPr>
            <a:normAutofit fontScale="92500" lnSpcReduction="20000"/>
          </a:bodyPr>
          <a:lstStyle/>
          <a:p>
            <a:pPr algn="just" eaLnBrk="1" hangingPunct="1">
              <a:lnSpc>
                <a:spcPct val="110000"/>
              </a:lnSpc>
            </a:pPr>
            <a:r>
              <a:rPr lang="zh-CN" altLang="en-US" sz="4400" smtClean="0">
                <a:solidFill>
                  <a:srgbClr val="66FF66"/>
                </a:solidFill>
                <a:latin typeface="宋体" pitchFamily="2" charset="-122"/>
              </a:rPr>
              <a:t>两种文件组织形式</a:t>
            </a:r>
            <a:endParaRPr lang="en-US" altLang="zh-CN" sz="4400" smtClean="0">
              <a:solidFill>
                <a:srgbClr val="66FF66"/>
              </a:solidFill>
              <a:latin typeface="宋体" pitchFamily="2" charset="-122"/>
            </a:endParaRPr>
          </a:p>
          <a:p>
            <a:pPr algn="just" eaLnBrk="1" hangingPunct="1">
              <a:lnSpc>
                <a:spcPct val="110000"/>
              </a:lnSpc>
            </a:pPr>
            <a:endParaRPr lang="zh-CN" altLang="en-US" sz="4400" smtClean="0">
              <a:latin typeface="宋体" pitchFamily="2" charset="-122"/>
            </a:endParaRPr>
          </a:p>
        </p:txBody>
      </p:sp>
      <p:sp>
        <p:nvSpPr>
          <p:cNvPr id="934919" name="Text Box 7"/>
          <p:cNvSpPr txBox="1">
            <a:spLocks noChangeArrowheads="1"/>
          </p:cNvSpPr>
          <p:nvPr/>
        </p:nvSpPr>
        <p:spPr bwMode="auto">
          <a:xfrm>
            <a:off x="304800" y="3562350"/>
            <a:ext cx="3771900" cy="457200"/>
          </a:xfrm>
          <a:prstGeom prst="rect">
            <a:avLst/>
          </a:prstGeom>
          <a:noFill/>
          <a:ln w="9525">
            <a:noFill/>
            <a:miter lim="800000"/>
            <a:headEnd/>
            <a:tailEnd/>
          </a:ln>
        </p:spPr>
        <p:txBody>
          <a:bodyPr>
            <a:spAutoFit/>
          </a:bodyPr>
          <a:lstStyle/>
          <a:p>
            <a:r>
              <a:rPr lang="zh-CN" altLang="en-US">
                <a:solidFill>
                  <a:schemeClr val="bg1"/>
                </a:solidFill>
              </a:rPr>
              <a:t>内存中的存储形式：补码</a:t>
            </a:r>
          </a:p>
        </p:txBody>
      </p:sp>
      <p:grpSp>
        <p:nvGrpSpPr>
          <p:cNvPr id="2" name="Group 10"/>
          <p:cNvGrpSpPr>
            <a:grpSpLocks/>
          </p:cNvGrpSpPr>
          <p:nvPr/>
        </p:nvGrpSpPr>
        <p:grpSpPr bwMode="auto">
          <a:xfrm>
            <a:off x="304800" y="4095750"/>
            <a:ext cx="3105150" cy="466725"/>
            <a:chOff x="624" y="1440"/>
            <a:chExt cx="1728" cy="294"/>
          </a:xfrm>
        </p:grpSpPr>
        <p:sp>
          <p:nvSpPr>
            <p:cNvPr id="10261" name="Text Box 8"/>
            <p:cNvSpPr txBox="1">
              <a:spLocks noChangeArrowheads="1"/>
            </p:cNvSpPr>
            <p:nvPr/>
          </p:nvSpPr>
          <p:spPr bwMode="auto">
            <a:xfrm>
              <a:off x="624" y="1440"/>
              <a:ext cx="1728" cy="294"/>
            </a:xfrm>
            <a:prstGeom prst="rect">
              <a:avLst/>
            </a:prstGeom>
            <a:noFill/>
            <a:ln w="9525">
              <a:solidFill>
                <a:srgbClr val="FFFF00"/>
              </a:solidFill>
              <a:miter lim="800000"/>
              <a:headEnd/>
              <a:tailEnd/>
            </a:ln>
          </p:spPr>
          <p:txBody>
            <a:bodyPr lIns="0" rIns="0">
              <a:spAutoFit/>
            </a:bodyPr>
            <a:lstStyle/>
            <a:p>
              <a:pPr algn="ctr"/>
              <a:r>
                <a:rPr lang="zh-CN" altLang="en-US">
                  <a:solidFill>
                    <a:srgbClr val="FFFF00"/>
                  </a:solidFill>
                </a:rPr>
                <a:t>0000 0100   0000 0000</a:t>
              </a:r>
            </a:p>
          </p:txBody>
        </p:sp>
        <p:sp>
          <p:nvSpPr>
            <p:cNvPr id="10262" name="Line 9"/>
            <p:cNvSpPr>
              <a:spLocks noChangeShapeType="1"/>
            </p:cNvSpPr>
            <p:nvPr/>
          </p:nvSpPr>
          <p:spPr bwMode="auto">
            <a:xfrm>
              <a:off x="1488" y="1440"/>
              <a:ext cx="0" cy="252"/>
            </a:xfrm>
            <a:prstGeom prst="line">
              <a:avLst/>
            </a:prstGeom>
            <a:noFill/>
            <a:ln w="9525">
              <a:solidFill>
                <a:srgbClr val="FFFF00"/>
              </a:solidFill>
              <a:round/>
              <a:headEnd/>
              <a:tailEnd/>
            </a:ln>
          </p:spPr>
          <p:txBody>
            <a:bodyPr>
              <a:spAutoFit/>
            </a:bodyPr>
            <a:lstStyle/>
            <a:p>
              <a:endParaRPr lang="zh-CN" altLang="en-US"/>
            </a:p>
          </p:txBody>
        </p:sp>
      </p:grpSp>
      <p:sp>
        <p:nvSpPr>
          <p:cNvPr id="934923" name="Text Box 11"/>
          <p:cNvSpPr txBox="1">
            <a:spLocks noChangeArrowheads="1"/>
          </p:cNvSpPr>
          <p:nvPr/>
        </p:nvSpPr>
        <p:spPr bwMode="auto">
          <a:xfrm>
            <a:off x="3924300" y="3162300"/>
            <a:ext cx="3448050" cy="457200"/>
          </a:xfrm>
          <a:prstGeom prst="rect">
            <a:avLst/>
          </a:prstGeom>
          <a:noFill/>
          <a:ln w="9525">
            <a:noFill/>
            <a:miter lim="800000"/>
            <a:headEnd/>
            <a:tailEnd/>
          </a:ln>
        </p:spPr>
        <p:txBody>
          <a:bodyPr>
            <a:spAutoFit/>
          </a:bodyPr>
          <a:lstStyle/>
          <a:p>
            <a:r>
              <a:rPr lang="en-US" altLang="zh-CN">
                <a:solidFill>
                  <a:schemeClr val="bg1"/>
                </a:solidFill>
                <a:latin typeface="宋体" pitchFamily="2" charset="-122"/>
              </a:rPr>
              <a:t>ASCII</a:t>
            </a:r>
            <a:r>
              <a:rPr lang="zh-CN" altLang="en-US">
                <a:solidFill>
                  <a:schemeClr val="bg1"/>
                </a:solidFill>
                <a:latin typeface="宋体" pitchFamily="2" charset="-122"/>
              </a:rPr>
              <a:t>文件：</a:t>
            </a:r>
            <a:r>
              <a:rPr lang="en-US" altLang="zh-CN">
                <a:solidFill>
                  <a:schemeClr val="bg1"/>
                </a:solidFill>
                <a:latin typeface="宋体" pitchFamily="2" charset="-122"/>
              </a:rPr>
              <a:t>ASCII</a:t>
            </a:r>
            <a:r>
              <a:rPr lang="zh-CN" altLang="en-US">
                <a:solidFill>
                  <a:schemeClr val="bg1"/>
                </a:solidFill>
                <a:latin typeface="宋体" pitchFamily="2" charset="-122"/>
              </a:rPr>
              <a:t>码</a:t>
            </a:r>
          </a:p>
        </p:txBody>
      </p:sp>
      <p:grpSp>
        <p:nvGrpSpPr>
          <p:cNvPr id="3" name="Group 18"/>
          <p:cNvGrpSpPr>
            <a:grpSpLocks/>
          </p:cNvGrpSpPr>
          <p:nvPr/>
        </p:nvGrpSpPr>
        <p:grpSpPr bwMode="auto">
          <a:xfrm>
            <a:off x="4038600" y="3657600"/>
            <a:ext cx="2952750" cy="466725"/>
            <a:chOff x="2748" y="1296"/>
            <a:chExt cx="1392" cy="247"/>
          </a:xfrm>
        </p:grpSpPr>
        <p:sp>
          <p:nvSpPr>
            <p:cNvPr id="10257" name="Text Box 13"/>
            <p:cNvSpPr txBox="1">
              <a:spLocks noChangeArrowheads="1"/>
            </p:cNvSpPr>
            <p:nvPr/>
          </p:nvSpPr>
          <p:spPr bwMode="auto">
            <a:xfrm>
              <a:off x="2748" y="1296"/>
              <a:ext cx="348" cy="247"/>
            </a:xfrm>
            <a:prstGeom prst="rect">
              <a:avLst/>
            </a:prstGeom>
            <a:noFill/>
            <a:ln w="9525">
              <a:solidFill>
                <a:srgbClr val="FFFF00"/>
              </a:solidFill>
              <a:miter lim="800000"/>
              <a:headEnd/>
              <a:tailEnd/>
            </a:ln>
          </p:spPr>
          <p:txBody>
            <a:bodyPr>
              <a:spAutoFit/>
            </a:bodyPr>
            <a:lstStyle/>
            <a:p>
              <a:pPr algn="ctr"/>
              <a:r>
                <a:rPr lang="zh-CN" altLang="en-US">
                  <a:solidFill>
                    <a:srgbClr val="00FFFF"/>
                  </a:solidFill>
                  <a:latin typeface="Comic Sans MS" pitchFamily="66" charset="0"/>
                </a:rPr>
                <a:t>’</a:t>
              </a:r>
              <a:r>
                <a:rPr lang="zh-CN" altLang="en-US">
                  <a:solidFill>
                    <a:srgbClr val="00FFFF"/>
                  </a:solidFill>
                </a:rPr>
                <a:t>1</a:t>
              </a:r>
              <a:r>
                <a:rPr lang="zh-CN" altLang="en-US">
                  <a:solidFill>
                    <a:srgbClr val="00FFFF"/>
                  </a:solidFill>
                  <a:latin typeface="Comic Sans MS" pitchFamily="66" charset="0"/>
                </a:rPr>
                <a:t>’</a:t>
              </a:r>
            </a:p>
          </p:txBody>
        </p:sp>
        <p:sp>
          <p:nvSpPr>
            <p:cNvPr id="10258" name="Text Box 15"/>
            <p:cNvSpPr txBox="1">
              <a:spLocks noChangeArrowheads="1"/>
            </p:cNvSpPr>
            <p:nvPr/>
          </p:nvSpPr>
          <p:spPr bwMode="auto">
            <a:xfrm>
              <a:off x="3096" y="1296"/>
              <a:ext cx="348" cy="247"/>
            </a:xfrm>
            <a:prstGeom prst="rect">
              <a:avLst/>
            </a:prstGeom>
            <a:noFill/>
            <a:ln w="9525">
              <a:solidFill>
                <a:srgbClr val="FFFF00"/>
              </a:solidFill>
              <a:miter lim="800000"/>
              <a:headEnd/>
              <a:tailEnd/>
            </a:ln>
          </p:spPr>
          <p:txBody>
            <a:bodyPr>
              <a:spAutoFit/>
            </a:bodyPr>
            <a:lstStyle/>
            <a:p>
              <a:pPr algn="ctr"/>
              <a:r>
                <a:rPr lang="zh-CN" altLang="en-US">
                  <a:solidFill>
                    <a:srgbClr val="00FFFF"/>
                  </a:solidFill>
                  <a:latin typeface="Comic Sans MS" pitchFamily="66" charset="0"/>
                </a:rPr>
                <a:t>’</a:t>
              </a:r>
              <a:r>
                <a:rPr lang="zh-CN" altLang="en-US">
                  <a:solidFill>
                    <a:srgbClr val="00FFFF"/>
                  </a:solidFill>
                </a:rPr>
                <a:t>0</a:t>
              </a:r>
              <a:r>
                <a:rPr lang="zh-CN" altLang="en-US">
                  <a:solidFill>
                    <a:srgbClr val="00FFFF"/>
                  </a:solidFill>
                  <a:latin typeface="Comic Sans MS" pitchFamily="66" charset="0"/>
                </a:rPr>
                <a:t>’</a:t>
              </a:r>
            </a:p>
          </p:txBody>
        </p:sp>
        <p:sp>
          <p:nvSpPr>
            <p:cNvPr id="10259" name="Text Box 16"/>
            <p:cNvSpPr txBox="1">
              <a:spLocks noChangeArrowheads="1"/>
            </p:cNvSpPr>
            <p:nvPr/>
          </p:nvSpPr>
          <p:spPr bwMode="auto">
            <a:xfrm>
              <a:off x="3444" y="1296"/>
              <a:ext cx="348" cy="247"/>
            </a:xfrm>
            <a:prstGeom prst="rect">
              <a:avLst/>
            </a:prstGeom>
            <a:noFill/>
            <a:ln w="9525">
              <a:solidFill>
                <a:srgbClr val="FFFF00"/>
              </a:solidFill>
              <a:miter lim="800000"/>
              <a:headEnd/>
              <a:tailEnd/>
            </a:ln>
          </p:spPr>
          <p:txBody>
            <a:bodyPr>
              <a:spAutoFit/>
            </a:bodyPr>
            <a:lstStyle/>
            <a:p>
              <a:pPr algn="ctr"/>
              <a:r>
                <a:rPr lang="zh-CN" altLang="en-US">
                  <a:solidFill>
                    <a:srgbClr val="00FFFF"/>
                  </a:solidFill>
                  <a:latin typeface="Comic Sans MS" pitchFamily="66" charset="0"/>
                </a:rPr>
                <a:t>’</a:t>
              </a:r>
              <a:r>
                <a:rPr lang="zh-CN" altLang="en-US">
                  <a:solidFill>
                    <a:srgbClr val="00FFFF"/>
                  </a:solidFill>
                </a:rPr>
                <a:t>2</a:t>
              </a:r>
              <a:r>
                <a:rPr lang="zh-CN" altLang="en-US">
                  <a:solidFill>
                    <a:srgbClr val="00FFFF"/>
                  </a:solidFill>
                  <a:latin typeface="Comic Sans MS" pitchFamily="66" charset="0"/>
                </a:rPr>
                <a:t>’</a:t>
              </a:r>
            </a:p>
          </p:txBody>
        </p:sp>
        <p:sp>
          <p:nvSpPr>
            <p:cNvPr id="10260" name="Text Box 17"/>
            <p:cNvSpPr txBox="1">
              <a:spLocks noChangeArrowheads="1"/>
            </p:cNvSpPr>
            <p:nvPr/>
          </p:nvSpPr>
          <p:spPr bwMode="auto">
            <a:xfrm>
              <a:off x="3792" y="1296"/>
              <a:ext cx="348" cy="247"/>
            </a:xfrm>
            <a:prstGeom prst="rect">
              <a:avLst/>
            </a:prstGeom>
            <a:noFill/>
            <a:ln w="9525">
              <a:solidFill>
                <a:srgbClr val="FFFF00"/>
              </a:solidFill>
              <a:miter lim="800000"/>
              <a:headEnd/>
              <a:tailEnd/>
            </a:ln>
          </p:spPr>
          <p:txBody>
            <a:bodyPr>
              <a:spAutoFit/>
            </a:bodyPr>
            <a:lstStyle/>
            <a:p>
              <a:pPr algn="ctr"/>
              <a:r>
                <a:rPr lang="zh-CN" altLang="en-US">
                  <a:solidFill>
                    <a:srgbClr val="00FFFF"/>
                  </a:solidFill>
                  <a:latin typeface="Comic Sans MS" pitchFamily="66" charset="0"/>
                </a:rPr>
                <a:t>’</a:t>
              </a:r>
              <a:r>
                <a:rPr lang="zh-CN" altLang="en-US">
                  <a:solidFill>
                    <a:srgbClr val="00FFFF"/>
                  </a:solidFill>
                </a:rPr>
                <a:t>4</a:t>
              </a:r>
              <a:r>
                <a:rPr lang="zh-CN" altLang="en-US">
                  <a:solidFill>
                    <a:srgbClr val="00FFFF"/>
                  </a:solidFill>
                  <a:latin typeface="Comic Sans MS" pitchFamily="66" charset="0"/>
                </a:rPr>
                <a:t>’</a:t>
              </a:r>
            </a:p>
          </p:txBody>
        </p:sp>
      </p:grpSp>
      <p:sp>
        <p:nvSpPr>
          <p:cNvPr id="934931" name="Text Box 19"/>
          <p:cNvSpPr txBox="1">
            <a:spLocks noChangeArrowheads="1"/>
          </p:cNvSpPr>
          <p:nvPr/>
        </p:nvSpPr>
        <p:spPr bwMode="auto">
          <a:xfrm>
            <a:off x="3962400" y="4260850"/>
            <a:ext cx="2857500" cy="457200"/>
          </a:xfrm>
          <a:prstGeom prst="rect">
            <a:avLst/>
          </a:prstGeom>
          <a:noFill/>
          <a:ln w="9525">
            <a:noFill/>
            <a:miter lim="800000"/>
            <a:headEnd/>
            <a:tailEnd/>
          </a:ln>
        </p:spPr>
        <p:txBody>
          <a:bodyPr>
            <a:spAutoFit/>
          </a:bodyPr>
          <a:lstStyle/>
          <a:p>
            <a:r>
              <a:rPr lang="zh-CN" altLang="en-US">
                <a:solidFill>
                  <a:schemeClr val="bg1"/>
                </a:solidFill>
              </a:rPr>
              <a:t>二进制文件：补码</a:t>
            </a:r>
          </a:p>
        </p:txBody>
      </p:sp>
      <p:grpSp>
        <p:nvGrpSpPr>
          <p:cNvPr id="4" name="Group 20"/>
          <p:cNvGrpSpPr>
            <a:grpSpLocks/>
          </p:cNvGrpSpPr>
          <p:nvPr/>
        </p:nvGrpSpPr>
        <p:grpSpPr bwMode="auto">
          <a:xfrm>
            <a:off x="4038600" y="4737100"/>
            <a:ext cx="2914650" cy="447675"/>
            <a:chOff x="624" y="1440"/>
            <a:chExt cx="1728" cy="282"/>
          </a:xfrm>
        </p:grpSpPr>
        <p:sp>
          <p:nvSpPr>
            <p:cNvPr id="10255" name="Text Box 21"/>
            <p:cNvSpPr txBox="1">
              <a:spLocks noChangeArrowheads="1"/>
            </p:cNvSpPr>
            <p:nvPr/>
          </p:nvSpPr>
          <p:spPr bwMode="auto">
            <a:xfrm>
              <a:off x="624" y="1440"/>
              <a:ext cx="1728" cy="282"/>
            </a:xfrm>
            <a:prstGeom prst="rect">
              <a:avLst/>
            </a:prstGeom>
            <a:noFill/>
            <a:ln w="9525">
              <a:solidFill>
                <a:srgbClr val="FFFF00"/>
              </a:solidFill>
              <a:miter lim="800000"/>
              <a:headEnd/>
              <a:tailEnd/>
            </a:ln>
          </p:spPr>
          <p:txBody>
            <a:bodyPr lIns="0" tIns="36000" rIns="0" bIns="36000">
              <a:spAutoFit/>
            </a:bodyPr>
            <a:lstStyle/>
            <a:p>
              <a:pPr algn="ctr"/>
              <a:r>
                <a:rPr lang="zh-CN" altLang="en-US">
                  <a:solidFill>
                    <a:srgbClr val="FFFF00"/>
                  </a:solidFill>
                </a:rPr>
                <a:t>0000 0100  0000 0000</a:t>
              </a:r>
            </a:p>
          </p:txBody>
        </p:sp>
        <p:sp>
          <p:nvSpPr>
            <p:cNvPr id="10256" name="Line 22"/>
            <p:cNvSpPr>
              <a:spLocks noChangeShapeType="1"/>
            </p:cNvSpPr>
            <p:nvPr/>
          </p:nvSpPr>
          <p:spPr bwMode="auto">
            <a:xfrm>
              <a:off x="1488" y="1440"/>
              <a:ext cx="0" cy="252"/>
            </a:xfrm>
            <a:prstGeom prst="line">
              <a:avLst/>
            </a:prstGeom>
            <a:noFill/>
            <a:ln w="9525">
              <a:solidFill>
                <a:srgbClr val="FFFF00"/>
              </a:solidFill>
              <a:round/>
              <a:headEnd/>
              <a:tailEnd/>
            </a:ln>
          </p:spPr>
          <p:txBody>
            <a:bodyPr>
              <a:spAutoFit/>
            </a:bodyPr>
            <a:lstStyle/>
            <a:p>
              <a:endParaRPr lang="zh-CN" altLang="en-US"/>
            </a:p>
          </p:txBody>
        </p:sp>
      </p:grpSp>
      <p:sp>
        <p:nvSpPr>
          <p:cNvPr id="934935" name="Text Box 23"/>
          <p:cNvSpPr txBox="1">
            <a:spLocks noChangeArrowheads="1"/>
          </p:cNvSpPr>
          <p:nvPr/>
        </p:nvSpPr>
        <p:spPr bwMode="auto">
          <a:xfrm>
            <a:off x="6953250" y="3638550"/>
            <a:ext cx="1943100" cy="457200"/>
          </a:xfrm>
          <a:prstGeom prst="rect">
            <a:avLst/>
          </a:prstGeom>
          <a:noFill/>
          <a:ln w="9525">
            <a:noFill/>
            <a:miter lim="800000"/>
            <a:headEnd/>
            <a:tailEnd/>
          </a:ln>
        </p:spPr>
        <p:txBody>
          <a:bodyPr>
            <a:spAutoFit/>
          </a:bodyPr>
          <a:lstStyle/>
          <a:p>
            <a:r>
              <a:rPr lang="zh-CN" altLang="en-US">
                <a:solidFill>
                  <a:srgbClr val="00FF00"/>
                </a:solidFill>
              </a:rPr>
              <a:t>占用</a:t>
            </a:r>
            <a:r>
              <a:rPr lang="zh-CN" altLang="en-US">
                <a:solidFill>
                  <a:schemeClr val="bg1"/>
                </a:solidFill>
              </a:rPr>
              <a:t>4</a:t>
            </a:r>
            <a:r>
              <a:rPr lang="zh-CN" altLang="en-US">
                <a:solidFill>
                  <a:srgbClr val="00FF00"/>
                </a:solidFill>
              </a:rPr>
              <a:t>个字节</a:t>
            </a:r>
          </a:p>
        </p:txBody>
      </p:sp>
      <p:sp>
        <p:nvSpPr>
          <p:cNvPr id="934936" name="Text Box 24"/>
          <p:cNvSpPr txBox="1">
            <a:spLocks noChangeArrowheads="1"/>
          </p:cNvSpPr>
          <p:nvPr/>
        </p:nvSpPr>
        <p:spPr bwMode="auto">
          <a:xfrm>
            <a:off x="6953250" y="4686300"/>
            <a:ext cx="1943100" cy="457200"/>
          </a:xfrm>
          <a:prstGeom prst="rect">
            <a:avLst/>
          </a:prstGeom>
          <a:noFill/>
          <a:ln w="9525">
            <a:noFill/>
            <a:miter lim="800000"/>
            <a:headEnd/>
            <a:tailEnd/>
          </a:ln>
        </p:spPr>
        <p:txBody>
          <a:bodyPr>
            <a:spAutoFit/>
          </a:bodyPr>
          <a:lstStyle/>
          <a:p>
            <a:r>
              <a:rPr lang="zh-CN" altLang="en-US">
                <a:solidFill>
                  <a:srgbClr val="00FF00"/>
                </a:solidFill>
              </a:rPr>
              <a:t>占用</a:t>
            </a:r>
            <a:r>
              <a:rPr lang="zh-CN" altLang="en-US">
                <a:solidFill>
                  <a:schemeClr val="bg1"/>
                </a:solidFill>
              </a:rPr>
              <a:t>2</a:t>
            </a:r>
            <a:r>
              <a:rPr lang="zh-CN" altLang="en-US">
                <a:solidFill>
                  <a:srgbClr val="00FF00"/>
                </a:solidFill>
              </a:rPr>
              <a:t>个字节</a:t>
            </a:r>
          </a:p>
        </p:txBody>
      </p:sp>
      <p:sp>
        <p:nvSpPr>
          <p:cNvPr id="934937" name="Line 25"/>
          <p:cNvSpPr>
            <a:spLocks noChangeShapeType="1"/>
          </p:cNvSpPr>
          <p:nvPr/>
        </p:nvSpPr>
        <p:spPr bwMode="auto">
          <a:xfrm flipV="1">
            <a:off x="3409950" y="3829050"/>
            <a:ext cx="628650" cy="400050"/>
          </a:xfrm>
          <a:prstGeom prst="line">
            <a:avLst/>
          </a:prstGeom>
          <a:noFill/>
          <a:ln w="28575">
            <a:solidFill>
              <a:srgbClr val="FFFF00"/>
            </a:solidFill>
            <a:round/>
            <a:headEnd/>
            <a:tailEnd type="arrow" w="med" len="med"/>
          </a:ln>
        </p:spPr>
        <p:txBody>
          <a:bodyPr>
            <a:spAutoFit/>
          </a:bodyPr>
          <a:lstStyle/>
          <a:p>
            <a:endParaRPr lang="zh-CN" altLang="en-US"/>
          </a:p>
        </p:txBody>
      </p:sp>
      <p:sp>
        <p:nvSpPr>
          <p:cNvPr id="934938" name="Line 26"/>
          <p:cNvSpPr>
            <a:spLocks noChangeShapeType="1"/>
          </p:cNvSpPr>
          <p:nvPr/>
        </p:nvSpPr>
        <p:spPr bwMode="auto">
          <a:xfrm>
            <a:off x="3409950" y="4438650"/>
            <a:ext cx="608013" cy="495300"/>
          </a:xfrm>
          <a:prstGeom prst="line">
            <a:avLst/>
          </a:prstGeom>
          <a:noFill/>
          <a:ln w="28575">
            <a:solidFill>
              <a:srgbClr val="FFFF00"/>
            </a:solidFill>
            <a:round/>
            <a:headEnd/>
            <a:tailEnd type="arrow" w="med" len="med"/>
          </a:ln>
        </p:spPr>
        <p:txBody>
          <a:bodyPr>
            <a:spAutoFit/>
          </a:bodyPr>
          <a:lstStyle/>
          <a:p>
            <a:endParaRPr lang="zh-CN" altLang="en-US"/>
          </a:p>
        </p:txBody>
      </p:sp>
      <p:sp>
        <p:nvSpPr>
          <p:cNvPr id="934939" name="Rectangle 27"/>
          <p:cNvSpPr>
            <a:spLocks noChangeArrowheads="1"/>
          </p:cNvSpPr>
          <p:nvPr/>
        </p:nvSpPr>
        <p:spPr bwMode="auto">
          <a:xfrm>
            <a:off x="323850" y="1398588"/>
            <a:ext cx="8572500" cy="1543050"/>
          </a:xfrm>
          <a:prstGeom prst="rect">
            <a:avLst/>
          </a:prstGeom>
          <a:noFill/>
          <a:ln w="9525">
            <a:noFill/>
            <a:miter lim="800000"/>
            <a:headEnd/>
            <a:tailEnd/>
          </a:ln>
        </p:spPr>
        <p:txBody>
          <a:bodyPr lIns="92075" tIns="46038" rIns="92075" bIns="46038"/>
          <a:lstStyle/>
          <a:p>
            <a:pPr marL="342900" indent="-342900" algn="just">
              <a:lnSpc>
                <a:spcPct val="120000"/>
              </a:lnSpc>
              <a:spcBef>
                <a:spcPct val="20000"/>
              </a:spcBef>
              <a:buClr>
                <a:srgbClr val="FFFF00"/>
              </a:buClr>
              <a:buSzPct val="70000"/>
              <a:buFont typeface="Wingdings" pitchFamily="2" charset="2"/>
              <a:buChar char="l"/>
            </a:pPr>
            <a:r>
              <a:rPr lang="zh-CN" altLang="en-US" sz="2800">
                <a:solidFill>
                  <a:srgbClr val="FFFF00"/>
                </a:solidFill>
                <a:latin typeface="宋体" pitchFamily="2" charset="-122"/>
              </a:rPr>
              <a:t>例如：将整数</a:t>
            </a:r>
            <a:r>
              <a:rPr lang="zh-CN" altLang="en-US" sz="2800">
                <a:solidFill>
                  <a:srgbClr val="00FFFF"/>
                </a:solidFill>
                <a:latin typeface="宋体" pitchFamily="2" charset="-122"/>
              </a:rPr>
              <a:t>1024</a:t>
            </a:r>
            <a:r>
              <a:rPr lang="zh-CN" altLang="en-US" sz="2800">
                <a:solidFill>
                  <a:srgbClr val="FFFF00"/>
                </a:solidFill>
                <a:latin typeface="宋体" pitchFamily="2" charset="-122"/>
              </a:rPr>
              <a:t>分别存储到 </a:t>
            </a:r>
            <a:r>
              <a:rPr lang="en-US" altLang="zh-CN" sz="2800">
                <a:solidFill>
                  <a:srgbClr val="00CC00"/>
                </a:solidFill>
                <a:latin typeface="宋体" pitchFamily="2" charset="-122"/>
              </a:rPr>
              <a:t>ASCII</a:t>
            </a:r>
            <a:r>
              <a:rPr lang="zh-CN" altLang="en-US" sz="2800">
                <a:solidFill>
                  <a:srgbClr val="00CC00"/>
                </a:solidFill>
                <a:latin typeface="宋体" pitchFamily="2" charset="-122"/>
              </a:rPr>
              <a:t>文件 </a:t>
            </a:r>
            <a:r>
              <a:rPr lang="zh-CN" altLang="en-US" sz="2800">
                <a:solidFill>
                  <a:srgbClr val="FFFF00"/>
                </a:solidFill>
                <a:latin typeface="宋体" pitchFamily="2" charset="-122"/>
              </a:rPr>
              <a:t>和 </a:t>
            </a:r>
            <a:r>
              <a:rPr lang="zh-CN" altLang="en-US" sz="2800">
                <a:solidFill>
                  <a:srgbClr val="00CC00"/>
                </a:solidFill>
                <a:latin typeface="宋体" pitchFamily="2" charset="-122"/>
              </a:rPr>
              <a:t>二进制 </a:t>
            </a:r>
            <a:r>
              <a:rPr lang="zh-CN" altLang="en-US" sz="2800">
                <a:solidFill>
                  <a:srgbClr val="FFFF00"/>
                </a:solidFill>
                <a:latin typeface="宋体" pitchFamily="2" charset="-122"/>
              </a:rPr>
              <a:t>文件中，将采用不同的编码形式，占用不同的字节长度。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34939">
                                            <p:txEl>
                                              <p:pRg st="0" end="0"/>
                                            </p:txEl>
                                          </p:spTgt>
                                        </p:tgtEl>
                                        <p:attrNameLst>
                                          <p:attrName>style.visibility</p:attrName>
                                        </p:attrNameLst>
                                      </p:cBhvr>
                                      <p:to>
                                        <p:strVal val="visible"/>
                                      </p:to>
                                    </p:set>
                                    <p:animEffect transition="in" filter="wipe(up)">
                                      <p:cBhvr>
                                        <p:cTn id="7" dur="75"/>
                                        <p:tgtEl>
                                          <p:spTgt spid="934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349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34937"/>
                                        </p:tgtEl>
                                        <p:attrNameLst>
                                          <p:attrName>style.visibility</p:attrName>
                                        </p:attrNameLst>
                                      </p:cBhvr>
                                      <p:to>
                                        <p:strVal val="visible"/>
                                      </p:to>
                                    </p:set>
                                    <p:animEffect transition="in" filter="wipe(left)">
                                      <p:cBhvr>
                                        <p:cTn id="21" dur="500"/>
                                        <p:tgtEl>
                                          <p:spTgt spid="9349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34923"/>
                                        </p:tgtEl>
                                        <p:attrNameLst>
                                          <p:attrName>style.visibility</p:attrName>
                                        </p:attrNameLst>
                                      </p:cBhvr>
                                      <p:to>
                                        <p:strVal val="visible"/>
                                      </p:to>
                                    </p:set>
                                    <p:animEffect transition="in" filter="wipe(left)">
                                      <p:cBhvr>
                                        <p:cTn id="26" dur="500"/>
                                        <p:tgtEl>
                                          <p:spTgt spid="9349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934935"/>
                                        </p:tgtEl>
                                        <p:attrNameLst>
                                          <p:attrName>style.visibility</p:attrName>
                                        </p:attrNameLst>
                                      </p:cBhvr>
                                      <p:to>
                                        <p:strVal val="visible"/>
                                      </p:to>
                                    </p:set>
                                    <p:anim calcmode="lin" valueType="num">
                                      <p:cBhvr additive="base">
                                        <p:cTn id="36" dur="500" fill="hold"/>
                                        <p:tgtEl>
                                          <p:spTgt spid="934935"/>
                                        </p:tgtEl>
                                        <p:attrNameLst>
                                          <p:attrName>ppt_x</p:attrName>
                                        </p:attrNameLst>
                                      </p:cBhvr>
                                      <p:tavLst>
                                        <p:tav tm="0">
                                          <p:val>
                                            <p:strVal val="1+#ppt_w/2"/>
                                          </p:val>
                                        </p:tav>
                                        <p:tav tm="100000">
                                          <p:val>
                                            <p:strVal val="#ppt_x"/>
                                          </p:val>
                                        </p:tav>
                                      </p:tavLst>
                                    </p:anim>
                                    <p:anim calcmode="lin" valueType="num">
                                      <p:cBhvr additive="base">
                                        <p:cTn id="37" dur="500" fill="hold"/>
                                        <p:tgtEl>
                                          <p:spTgt spid="93493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34938"/>
                                        </p:tgtEl>
                                        <p:attrNameLst>
                                          <p:attrName>style.visibility</p:attrName>
                                        </p:attrNameLst>
                                      </p:cBhvr>
                                      <p:to>
                                        <p:strVal val="visible"/>
                                      </p:to>
                                    </p:set>
                                    <p:animEffect transition="in" filter="wipe(left)">
                                      <p:cBhvr>
                                        <p:cTn id="42" dur="500"/>
                                        <p:tgtEl>
                                          <p:spTgt spid="9349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34931"/>
                                        </p:tgtEl>
                                        <p:attrNameLst>
                                          <p:attrName>style.visibility</p:attrName>
                                        </p:attrNameLst>
                                      </p:cBhvr>
                                      <p:to>
                                        <p:strVal val="visible"/>
                                      </p:to>
                                    </p:set>
                                    <p:animEffect transition="in" filter="wipe(left)">
                                      <p:cBhvr>
                                        <p:cTn id="47" dur="500"/>
                                        <p:tgtEl>
                                          <p:spTgt spid="9349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934936"/>
                                        </p:tgtEl>
                                        <p:attrNameLst>
                                          <p:attrName>style.visibility</p:attrName>
                                        </p:attrNameLst>
                                      </p:cBhvr>
                                      <p:to>
                                        <p:strVal val="visible"/>
                                      </p:to>
                                    </p:set>
                                    <p:anim calcmode="lin" valueType="num">
                                      <p:cBhvr additive="base">
                                        <p:cTn id="57" dur="500" fill="hold"/>
                                        <p:tgtEl>
                                          <p:spTgt spid="934936"/>
                                        </p:tgtEl>
                                        <p:attrNameLst>
                                          <p:attrName>ppt_x</p:attrName>
                                        </p:attrNameLst>
                                      </p:cBhvr>
                                      <p:tavLst>
                                        <p:tav tm="0">
                                          <p:val>
                                            <p:strVal val="1+#ppt_w/2"/>
                                          </p:val>
                                        </p:tav>
                                        <p:tav tm="100000">
                                          <p:val>
                                            <p:strVal val="#ppt_x"/>
                                          </p:val>
                                        </p:tav>
                                      </p:tavLst>
                                    </p:anim>
                                    <p:anim calcmode="lin" valueType="num">
                                      <p:cBhvr additive="base">
                                        <p:cTn id="58" dur="500" fill="hold"/>
                                        <p:tgtEl>
                                          <p:spTgt spid="9349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9" grpId="0" autoUpdateAnimBg="0"/>
      <p:bldP spid="934923" grpId="0" autoUpdateAnimBg="0"/>
      <p:bldP spid="934931" grpId="0" autoUpdateAnimBg="0"/>
      <p:bldP spid="934935" grpId="0" autoUpdateAnimBg="0"/>
      <p:bldP spid="934936" grpId="0" autoUpdateAnimBg="0"/>
      <p:bldP spid="934937" grpId="0" animBg="1"/>
      <p:bldP spid="934938" grpId="0" animBg="1"/>
      <p:bldP spid="934939" grpId="0" build="p" autoUpdateAnimBg="0"/>
    </p:bldLst>
  </p:timing>
</p:sld>
</file>

<file path=ppt/slides/slide4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823DD946-1DD8-42DA-AD61-8B5AE6B3E4DE}" type="slidenum">
              <a:rPr lang="zh-CN" altLang="en-US" b="1" smtClean="0">
                <a:solidFill>
                  <a:srgbClr val="66CCFF"/>
                </a:solidFill>
                <a:latin typeface="Arial" pitchFamily="34" charset="0"/>
              </a:rPr>
              <a:pPr/>
              <a:t>473</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1026050" name="Rectangle 2"/>
          <p:cNvSpPr>
            <a:spLocks noGrp="1" noChangeArrowheads="1"/>
          </p:cNvSpPr>
          <p:nvPr>
            <p:ph type="body" sz="half" idx="1"/>
          </p:nvPr>
        </p:nvSpPr>
        <p:spPr>
          <a:xfrm>
            <a:off x="250825" y="1125538"/>
            <a:ext cx="8569325" cy="5067300"/>
          </a:xfrm>
        </p:spPr>
        <p:txBody>
          <a:bodyPr/>
          <a:lstStyle/>
          <a:p>
            <a:pPr algn="just" eaLnBrk="1" hangingPunct="1">
              <a:lnSpc>
                <a:spcPct val="110000"/>
              </a:lnSpc>
              <a:buFont typeface="Wingdings" pitchFamily="2" charset="2"/>
              <a:buNone/>
            </a:pPr>
            <a:r>
              <a:rPr lang="zh-CN" altLang="en-US" sz="2800" smtClean="0">
                <a:latin typeface="宋体" pitchFamily="2" charset="-122"/>
              </a:rPr>
              <a:t>		</a:t>
            </a:r>
            <a:r>
              <a:rPr lang="zh-CN" altLang="en-US" sz="2800" smtClean="0">
                <a:latin typeface="华文细黑" pitchFamily="2" charset="-122"/>
                <a:ea typeface="华文细黑" pitchFamily="2" charset="-122"/>
              </a:rPr>
              <a:t>在</a:t>
            </a:r>
            <a:r>
              <a:rPr lang="en-US" altLang="zh-CN" sz="2800" smtClean="0">
                <a:solidFill>
                  <a:schemeClr val="tx2"/>
                </a:solidFill>
                <a:latin typeface="华文细黑" pitchFamily="2" charset="-122"/>
                <a:ea typeface="华文细黑" pitchFamily="2" charset="-122"/>
              </a:rPr>
              <a:t>ASCII</a:t>
            </a:r>
            <a:r>
              <a:rPr lang="zh-CN" altLang="en-US" sz="2800" smtClean="0">
                <a:solidFill>
                  <a:schemeClr val="tx2"/>
                </a:solidFill>
                <a:latin typeface="华文细黑" pitchFamily="2" charset="-122"/>
                <a:ea typeface="华文细黑" pitchFamily="2" charset="-122"/>
              </a:rPr>
              <a:t>文件</a:t>
            </a:r>
            <a:r>
              <a:rPr lang="zh-CN" altLang="en-US" sz="2800" smtClean="0">
                <a:latin typeface="华文细黑" pitchFamily="2" charset="-122"/>
                <a:ea typeface="华文细黑" pitchFamily="2" charset="-122"/>
              </a:rPr>
              <a:t>中，每个字符是以</a:t>
            </a:r>
            <a:r>
              <a:rPr lang="en-US" altLang="zh-CN" sz="2800" smtClean="0">
                <a:latin typeface="华文细黑" pitchFamily="2" charset="-122"/>
                <a:ea typeface="华文细黑" pitchFamily="2" charset="-122"/>
              </a:rPr>
              <a:t>ASCII</a:t>
            </a:r>
            <a:r>
              <a:rPr lang="zh-CN" altLang="en-US" sz="2800" smtClean="0">
                <a:latin typeface="华文细黑" pitchFamily="2" charset="-122"/>
                <a:ea typeface="华文细黑" pitchFamily="2" charset="-122"/>
              </a:rPr>
              <a:t>码形式存储，方便了对字符的逐个处理，同时在操作系统下或使用文本编辑器，可以直接阅读、修改，方便使用，方便与其他系统的进行数据交换。</a:t>
            </a:r>
          </a:p>
          <a:p>
            <a:pPr algn="just" eaLnBrk="1" hangingPunct="1">
              <a:lnSpc>
                <a:spcPct val="110000"/>
              </a:lnSpc>
              <a:buFont typeface="Wingdings" pitchFamily="2" charset="2"/>
              <a:buNone/>
            </a:pPr>
            <a:r>
              <a:rPr lang="zh-CN" altLang="en-US" sz="2800" smtClean="0">
                <a:latin typeface="华文细黑" pitchFamily="2" charset="-122"/>
                <a:ea typeface="华文细黑" pitchFamily="2" charset="-122"/>
              </a:rPr>
              <a:t>		缺点是</a:t>
            </a:r>
            <a:r>
              <a:rPr lang="zh-CN" altLang="en-US" sz="2800" smtClean="0">
                <a:solidFill>
                  <a:schemeClr val="tx2"/>
                </a:solidFill>
                <a:latin typeface="华文细黑" pitchFamily="2" charset="-122"/>
                <a:ea typeface="华文细黑" pitchFamily="2" charset="-122"/>
              </a:rPr>
              <a:t>占用磁盘存储空间多</a:t>
            </a:r>
            <a:r>
              <a:rPr lang="zh-CN" altLang="en-US" sz="2800" smtClean="0">
                <a:latin typeface="华文细黑" pitchFamily="2" charset="-122"/>
                <a:ea typeface="华文细黑" pitchFamily="2" charset="-122"/>
              </a:rPr>
              <a:t>，并且系统</a:t>
            </a:r>
            <a:r>
              <a:rPr lang="zh-CN" altLang="en-US" sz="2800" smtClean="0">
                <a:solidFill>
                  <a:schemeClr val="tx2"/>
                </a:solidFill>
                <a:latin typeface="华文细黑" pitchFamily="2" charset="-122"/>
                <a:ea typeface="华文细黑" pitchFamily="2" charset="-122"/>
              </a:rPr>
              <a:t>要</a:t>
            </a:r>
            <a:r>
              <a:rPr lang="zh-CN" altLang="en-US" sz="2800" smtClean="0">
                <a:latin typeface="华文细黑" pitchFamily="2" charset="-122"/>
                <a:ea typeface="华文细黑" pitchFamily="2" charset="-122"/>
              </a:rPr>
              <a:t>付出将内存中的</a:t>
            </a:r>
            <a:r>
              <a:rPr lang="zh-CN" altLang="en-US" sz="2800" smtClean="0">
                <a:solidFill>
                  <a:schemeClr val="tx2"/>
                </a:solidFill>
                <a:latin typeface="华文细黑" pitchFamily="2" charset="-122"/>
                <a:ea typeface="华文细黑" pitchFamily="2" charset="-122"/>
              </a:rPr>
              <a:t>二进制表示形式</a:t>
            </a:r>
            <a:r>
              <a:rPr lang="zh-CN" altLang="en-US" sz="2800" smtClean="0">
                <a:latin typeface="华文细黑" pitchFamily="2" charset="-122"/>
                <a:ea typeface="华文细黑" pitchFamily="2" charset="-122"/>
              </a:rPr>
              <a:t>向 </a:t>
            </a:r>
            <a:r>
              <a:rPr lang="en-US" altLang="zh-CN" sz="2800" smtClean="0">
                <a:latin typeface="华文细黑" pitchFamily="2" charset="-122"/>
                <a:ea typeface="华文细黑" pitchFamily="2" charset="-122"/>
              </a:rPr>
              <a:t>ASCII</a:t>
            </a:r>
            <a:r>
              <a:rPr lang="zh-CN" altLang="en-US" sz="2800" smtClean="0">
                <a:latin typeface="华文细黑" pitchFamily="2" charset="-122"/>
                <a:ea typeface="华文细黑" pitchFamily="2" charset="-122"/>
              </a:rPr>
              <a:t>码 </a:t>
            </a:r>
            <a:r>
              <a:rPr lang="zh-CN" altLang="en-US" sz="2800" smtClean="0">
                <a:solidFill>
                  <a:schemeClr val="tx2"/>
                </a:solidFill>
                <a:latin typeface="华文细黑" pitchFamily="2" charset="-122"/>
                <a:ea typeface="华文细黑" pitchFamily="2" charset="-122"/>
              </a:rPr>
              <a:t>转换</a:t>
            </a:r>
            <a:r>
              <a:rPr lang="zh-CN" altLang="en-US" sz="2800" smtClean="0">
                <a:latin typeface="华文细黑" pitchFamily="2" charset="-122"/>
                <a:ea typeface="华文细黑" pitchFamily="2" charset="-122"/>
              </a:rPr>
              <a:t>的时间开销。</a:t>
            </a:r>
          </a:p>
          <a:p>
            <a:pPr algn="just" eaLnBrk="1" hangingPunct="1">
              <a:lnSpc>
                <a:spcPct val="110000"/>
              </a:lnSpc>
              <a:buFont typeface="Wingdings" pitchFamily="2" charset="2"/>
              <a:buNone/>
            </a:pPr>
            <a:r>
              <a:rPr lang="zh-CN" altLang="en-US" sz="2800" smtClean="0">
                <a:latin typeface="华文细黑" pitchFamily="2" charset="-122"/>
                <a:ea typeface="华文细黑" pitchFamily="2" charset="-122"/>
              </a:rPr>
              <a:t>		用</a:t>
            </a:r>
            <a:r>
              <a:rPr lang="zh-CN" altLang="en-US" sz="2800" smtClean="0">
                <a:solidFill>
                  <a:schemeClr val="tx2"/>
                </a:solidFill>
                <a:latin typeface="华文细黑" pitchFamily="2" charset="-122"/>
                <a:ea typeface="华文细黑" pitchFamily="2" charset="-122"/>
              </a:rPr>
              <a:t>二进制形式</a:t>
            </a:r>
            <a:r>
              <a:rPr lang="zh-CN" altLang="en-US" sz="2800" smtClean="0">
                <a:latin typeface="华文细黑" pitchFamily="2" charset="-122"/>
                <a:ea typeface="华文细黑" pitchFamily="2" charset="-122"/>
              </a:rPr>
              <a:t>输出，可以节省磁盘空间和转换时间，但输出的数据因为是内存中的格式，在操作系统下和一般的编辑器中不能直接识别。</a:t>
            </a:r>
          </a:p>
        </p:txBody>
      </p:sp>
      <p:sp>
        <p:nvSpPr>
          <p:cNvPr id="6" name="矩形 5"/>
          <p:cNvSpPr/>
          <p:nvPr/>
        </p:nvSpPr>
        <p:spPr>
          <a:xfrm>
            <a:off x="1187450" y="188913"/>
            <a:ext cx="6391275" cy="746125"/>
          </a:xfrm>
          <a:prstGeom prst="rect">
            <a:avLst/>
          </a:prstGeom>
        </p:spPr>
        <p:txBody>
          <a:bodyPr wrap="none">
            <a:spAutoFit/>
          </a:bodyPr>
          <a:lstStyle/>
          <a:p>
            <a:pPr algn="just">
              <a:lnSpc>
                <a:spcPct val="110000"/>
              </a:lnSpc>
              <a:defRPr/>
            </a:pPr>
            <a:r>
              <a:rPr lang="zh-CN" altLang="en-US" sz="4400" dirty="0">
                <a:solidFill>
                  <a:schemeClr val="tx1">
                    <a:lumMod val="75000"/>
                    <a:lumOff val="25000"/>
                  </a:schemeClr>
                </a:solidFill>
                <a:latin typeface="黑体" pitchFamily="2" charset="-122"/>
                <a:ea typeface="黑体" pitchFamily="2" charset="-122"/>
              </a:rPr>
              <a:t>两个不同格式文件的比较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26050">
                                            <p:txEl>
                                              <p:pRg st="0" end="0"/>
                                            </p:txEl>
                                          </p:spTgt>
                                        </p:tgtEl>
                                        <p:attrNameLst>
                                          <p:attrName>style.visibility</p:attrName>
                                        </p:attrNameLst>
                                      </p:cBhvr>
                                      <p:to>
                                        <p:strVal val="visible"/>
                                      </p:to>
                                    </p:set>
                                    <p:animEffect transition="in" filter="wipe(up)">
                                      <p:cBhvr>
                                        <p:cTn id="7" dur="75"/>
                                        <p:tgtEl>
                                          <p:spTgt spid="10260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26050">
                                            <p:txEl>
                                              <p:pRg st="1" end="1"/>
                                            </p:txEl>
                                          </p:spTgt>
                                        </p:tgtEl>
                                        <p:attrNameLst>
                                          <p:attrName>style.visibility</p:attrName>
                                        </p:attrNameLst>
                                      </p:cBhvr>
                                      <p:to>
                                        <p:strVal val="visible"/>
                                      </p:to>
                                    </p:set>
                                    <p:animEffect transition="in" filter="wipe(up)">
                                      <p:cBhvr>
                                        <p:cTn id="12" dur="75"/>
                                        <p:tgtEl>
                                          <p:spTgt spid="10260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026050">
                                            <p:txEl>
                                              <p:pRg st="2" end="2"/>
                                            </p:txEl>
                                          </p:spTgt>
                                        </p:tgtEl>
                                        <p:attrNameLst>
                                          <p:attrName>style.visibility</p:attrName>
                                        </p:attrNameLst>
                                      </p:cBhvr>
                                      <p:to>
                                        <p:strVal val="visible"/>
                                      </p:to>
                                    </p:set>
                                    <p:animEffect transition="in" filter="wipe(up)">
                                      <p:cBhvr>
                                        <p:cTn id="17" dur="75"/>
                                        <p:tgtEl>
                                          <p:spTgt spid="10260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0" grpId="0" build="p" autoUpdateAnimBg="0"/>
    </p:bld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en-US" altLang="zh-CN" b="1" smtClean="0">
                <a:effectLst/>
                <a:latin typeface="Arial" pitchFamily="34" charset="0"/>
              </a:rPr>
              <a:t>C</a:t>
            </a:r>
            <a:r>
              <a:rPr lang="zh-CN" altLang="en-US" b="1" smtClean="0">
                <a:effectLst/>
                <a:latin typeface="Arial" pitchFamily="34" charset="0"/>
              </a:rPr>
              <a:t>程序与文件读写</a:t>
            </a:r>
          </a:p>
        </p:txBody>
      </p:sp>
      <p:sp>
        <p:nvSpPr>
          <p:cNvPr id="12291" name="Rectangle 3"/>
          <p:cNvSpPr>
            <a:spLocks noGrp="1" noRot="1" noChangeArrowheads="1"/>
          </p:cNvSpPr>
          <p:nvPr>
            <p:ph type="body" idx="1"/>
          </p:nvPr>
        </p:nvSpPr>
        <p:spPr>
          <a:xfrm>
            <a:off x="639763" y="1600200"/>
            <a:ext cx="8540750" cy="4498975"/>
          </a:xfrm>
        </p:spPr>
        <p:txBody>
          <a:bodyPr/>
          <a:lstStyle/>
          <a:p>
            <a:pPr eaLnBrk="1" hangingPunct="1">
              <a:lnSpc>
                <a:spcPct val="90000"/>
              </a:lnSpc>
              <a:buFont typeface="Wingdings 2" pitchFamily="18" charset="2"/>
              <a:buBlip>
                <a:blip r:embed="rId2"/>
              </a:buBlip>
            </a:pPr>
            <a:r>
              <a:rPr lang="en-US" altLang="zh-CN" sz="2400" smtClean="0">
                <a:latin typeface="Arial" pitchFamily="34" charset="0"/>
                <a:ea typeface="华文细黑" pitchFamily="2" charset="-122"/>
              </a:rPr>
              <a:t>ANSI C</a:t>
            </a:r>
            <a:r>
              <a:rPr lang="zh-CN" altLang="en-US" sz="2400" smtClean="0">
                <a:latin typeface="Arial" pitchFamily="34" charset="0"/>
                <a:ea typeface="华文细黑" pitchFamily="2" charset="-122"/>
              </a:rPr>
              <a:t>提供四种读写文件的方法，通过四组函数进行：</a:t>
            </a:r>
          </a:p>
          <a:p>
            <a:pPr eaLnBrk="1" hangingPunct="1">
              <a:lnSpc>
                <a:spcPct val="90000"/>
              </a:lnSpc>
            </a:pPr>
            <a:r>
              <a:rPr lang="zh-CN" altLang="en-US" sz="2400" smtClean="0">
                <a:latin typeface="Arial" pitchFamily="34" charset="0"/>
                <a:ea typeface="华文细黑" pitchFamily="2" charset="-122"/>
              </a:rPr>
              <a:t>读写一个字符：          </a:t>
            </a:r>
            <a:r>
              <a:rPr lang="en-US" altLang="zh-CN" sz="2400" smtClean="0">
                <a:latin typeface="Arial" pitchFamily="34" charset="0"/>
                <a:ea typeface="华文细黑" pitchFamily="2" charset="-122"/>
              </a:rPr>
              <a:t>fgetc   fputc</a:t>
            </a:r>
          </a:p>
          <a:p>
            <a:pPr eaLnBrk="1" hangingPunct="1">
              <a:lnSpc>
                <a:spcPct val="90000"/>
              </a:lnSpc>
            </a:pPr>
            <a:r>
              <a:rPr lang="zh-CN" altLang="en-US" sz="2400" smtClean="0">
                <a:latin typeface="Arial" pitchFamily="34" charset="0"/>
                <a:ea typeface="华文细黑" pitchFamily="2" charset="-122"/>
              </a:rPr>
              <a:t>读写一个字符串：      </a:t>
            </a:r>
            <a:r>
              <a:rPr lang="en-US" altLang="zh-CN" sz="2400" smtClean="0">
                <a:latin typeface="Arial" pitchFamily="34" charset="0"/>
                <a:ea typeface="华文细黑" pitchFamily="2" charset="-122"/>
              </a:rPr>
              <a:t>fgets   fputs</a:t>
            </a:r>
          </a:p>
          <a:p>
            <a:pPr eaLnBrk="1" hangingPunct="1">
              <a:lnSpc>
                <a:spcPct val="90000"/>
              </a:lnSpc>
            </a:pPr>
            <a:r>
              <a:rPr lang="zh-CN" altLang="en-US" sz="2400" smtClean="0">
                <a:latin typeface="Arial" pitchFamily="34" charset="0"/>
                <a:ea typeface="华文细黑" pitchFamily="2" charset="-122"/>
              </a:rPr>
              <a:t>格式化读写：              </a:t>
            </a:r>
            <a:r>
              <a:rPr lang="en-US" altLang="zh-CN" sz="2400" smtClean="0">
                <a:latin typeface="Arial" pitchFamily="34" charset="0"/>
                <a:ea typeface="华文细黑" pitchFamily="2" charset="-122"/>
              </a:rPr>
              <a:t>fscanf  fprintf</a:t>
            </a:r>
          </a:p>
          <a:p>
            <a:pPr eaLnBrk="1" hangingPunct="1">
              <a:lnSpc>
                <a:spcPct val="90000"/>
              </a:lnSpc>
            </a:pPr>
            <a:r>
              <a:rPr lang="zh-CN" altLang="en-US" sz="2400" smtClean="0">
                <a:latin typeface="Arial" pitchFamily="34" charset="0"/>
                <a:ea typeface="华文细黑" pitchFamily="2" charset="-122"/>
              </a:rPr>
              <a:t>读写一个“记录”（成“块”读写）：</a:t>
            </a:r>
            <a:r>
              <a:rPr lang="en-US" altLang="zh-CN" sz="2400" smtClean="0">
                <a:latin typeface="Arial" pitchFamily="34" charset="0"/>
                <a:ea typeface="华文细黑" pitchFamily="2" charset="-122"/>
              </a:rPr>
              <a:t>fread  fwrite</a:t>
            </a:r>
          </a:p>
          <a:p>
            <a:pPr eaLnBrk="1" hangingPunct="1">
              <a:lnSpc>
                <a:spcPct val="90000"/>
              </a:lnSpc>
              <a:spcBef>
                <a:spcPct val="60000"/>
              </a:spcBef>
              <a:buFont typeface="Wingdings 2" pitchFamily="18" charset="2"/>
              <a:buBlip>
                <a:blip r:embed="rId2"/>
              </a:buBlip>
            </a:pPr>
            <a:r>
              <a:rPr lang="zh-CN" altLang="en-US" sz="2400" smtClean="0">
                <a:latin typeface="Arial" pitchFamily="34" charset="0"/>
                <a:ea typeface="华文细黑" pitchFamily="2" charset="-122"/>
              </a:rPr>
              <a:t>文件读写（文件操作）的基本步骤是：</a:t>
            </a:r>
          </a:p>
          <a:p>
            <a:pPr eaLnBrk="1" hangingPunct="1">
              <a:lnSpc>
                <a:spcPct val="90000"/>
              </a:lnSpc>
            </a:pPr>
            <a:r>
              <a:rPr lang="zh-CN" altLang="en-US" sz="2400" smtClean="0">
                <a:latin typeface="Arial" pitchFamily="34" charset="0"/>
                <a:ea typeface="华文细黑" pitchFamily="2" charset="-122"/>
              </a:rPr>
              <a:t>  </a:t>
            </a:r>
            <a:r>
              <a:rPr lang="en-US" altLang="zh-CN" sz="2400" smtClean="0">
                <a:latin typeface="Arial" pitchFamily="34" charset="0"/>
                <a:ea typeface="华文细黑" pitchFamily="2" charset="-122"/>
              </a:rPr>
              <a:t>1</a:t>
            </a:r>
            <a:r>
              <a:rPr lang="zh-CN" altLang="en-US" sz="2400" smtClean="0">
                <a:latin typeface="Arial" pitchFamily="34" charset="0"/>
                <a:ea typeface="华文细黑" pitchFamily="2" charset="-122"/>
              </a:rPr>
              <a:t>、定义文件类型指针变量</a:t>
            </a:r>
          </a:p>
          <a:p>
            <a:pPr eaLnBrk="1" hangingPunct="1">
              <a:lnSpc>
                <a:spcPct val="90000"/>
              </a:lnSpc>
            </a:pPr>
            <a:r>
              <a:rPr lang="zh-CN" altLang="en-US" sz="2400" smtClean="0">
                <a:latin typeface="Arial" pitchFamily="34" charset="0"/>
                <a:ea typeface="华文细黑" pitchFamily="2" charset="-122"/>
              </a:rPr>
              <a:t>  </a:t>
            </a:r>
            <a:r>
              <a:rPr lang="en-US" altLang="zh-CN" sz="2400" smtClean="0">
                <a:latin typeface="Arial" pitchFamily="34" charset="0"/>
                <a:ea typeface="华文细黑" pitchFamily="2" charset="-122"/>
              </a:rPr>
              <a:t>2</a:t>
            </a:r>
            <a:r>
              <a:rPr lang="zh-CN" altLang="en-US" sz="2400" smtClean="0">
                <a:latin typeface="Arial" pitchFamily="34" charset="0"/>
                <a:ea typeface="华文细黑" pitchFamily="2" charset="-122"/>
              </a:rPr>
              <a:t>、打开文件</a:t>
            </a:r>
          </a:p>
          <a:p>
            <a:pPr eaLnBrk="1" hangingPunct="1">
              <a:lnSpc>
                <a:spcPct val="90000"/>
              </a:lnSpc>
            </a:pPr>
            <a:r>
              <a:rPr lang="zh-CN" altLang="en-US" sz="2400" smtClean="0">
                <a:latin typeface="Arial" pitchFamily="34" charset="0"/>
                <a:ea typeface="华文细黑" pitchFamily="2" charset="-122"/>
              </a:rPr>
              <a:t>  </a:t>
            </a:r>
            <a:r>
              <a:rPr lang="en-US" altLang="zh-CN" sz="2400" smtClean="0">
                <a:latin typeface="Arial" pitchFamily="34" charset="0"/>
                <a:ea typeface="华文细黑" pitchFamily="2" charset="-122"/>
              </a:rPr>
              <a:t>3</a:t>
            </a:r>
            <a:r>
              <a:rPr lang="zh-CN" altLang="en-US" sz="2400" smtClean="0">
                <a:latin typeface="Arial" pitchFamily="34" charset="0"/>
                <a:ea typeface="华文细黑" pitchFamily="2" charset="-122"/>
              </a:rPr>
              <a:t>、读写文件</a:t>
            </a:r>
          </a:p>
          <a:p>
            <a:pPr eaLnBrk="1" hangingPunct="1">
              <a:lnSpc>
                <a:spcPct val="90000"/>
              </a:lnSpc>
            </a:pPr>
            <a:r>
              <a:rPr lang="zh-CN" altLang="en-US" sz="2400" smtClean="0">
                <a:latin typeface="Arial" pitchFamily="34" charset="0"/>
                <a:ea typeface="华文细黑" pitchFamily="2" charset="-122"/>
              </a:rPr>
              <a:t>  </a:t>
            </a:r>
            <a:r>
              <a:rPr lang="en-US" altLang="zh-CN" sz="2400" smtClean="0">
                <a:latin typeface="Arial" pitchFamily="34" charset="0"/>
                <a:ea typeface="华文细黑" pitchFamily="2" charset="-122"/>
              </a:rPr>
              <a:t>4</a:t>
            </a:r>
            <a:r>
              <a:rPr lang="zh-CN" altLang="en-US" sz="2400" smtClean="0">
                <a:latin typeface="Arial" pitchFamily="34" charset="0"/>
                <a:ea typeface="华文细黑" pitchFamily="2" charset="-122"/>
              </a:rPr>
              <a:t>、关闭文件</a:t>
            </a:r>
          </a:p>
        </p:txBody>
      </p:sp>
    </p:spTree>
  </p:cSld>
  <p:clrMapOvr>
    <a:masterClrMapping/>
  </p:clrMapOvr>
  <p:transition>
    <p:blinds dir="vert"/>
  </p:transition>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301625" y="228600"/>
            <a:ext cx="8158163" cy="896938"/>
          </a:xfrm>
        </p:spPr>
        <p:txBody>
          <a:bodyPr/>
          <a:lstStyle/>
          <a:p>
            <a:pPr eaLnBrk="1" hangingPunct="1">
              <a:defRPr/>
            </a:pPr>
            <a:r>
              <a:rPr lang="zh-CN" altLang="en-US" dirty="0">
                <a:solidFill>
                  <a:schemeClr val="tx1"/>
                </a:solidFill>
                <a:latin typeface="黑体" pitchFamily="2" charset="-122"/>
                <a:ea typeface="黑体" pitchFamily="2" charset="-122"/>
              </a:rPr>
              <a:t>二、文件操作</a:t>
            </a:r>
          </a:p>
        </p:txBody>
      </p:sp>
      <p:sp>
        <p:nvSpPr>
          <p:cNvPr id="13315" name="Rectangle 3"/>
          <p:cNvSpPr>
            <a:spLocks noGrp="1" noRot="1" noChangeArrowheads="1"/>
          </p:cNvSpPr>
          <p:nvPr>
            <p:ph type="body" idx="1"/>
          </p:nvPr>
        </p:nvSpPr>
        <p:spPr>
          <a:xfrm>
            <a:off x="285750" y="1357313"/>
            <a:ext cx="8540750" cy="4781550"/>
          </a:xfrm>
        </p:spPr>
        <p:txBody>
          <a:bodyPr/>
          <a:lstStyle/>
          <a:p>
            <a:pPr eaLnBrk="1" hangingPunct="1"/>
            <a:r>
              <a:rPr lang="zh-CN" altLang="en-US" sz="2800" smtClean="0">
                <a:latin typeface="黑体" pitchFamily="2" charset="-122"/>
                <a:ea typeface="黑体" pitchFamily="2" charset="-122"/>
              </a:rPr>
              <a:t>文件打开</a:t>
            </a:r>
            <a:r>
              <a:rPr lang="en-US" altLang="zh-CN" sz="2800" smtClean="0">
                <a:latin typeface="黑体" pitchFamily="2" charset="-122"/>
                <a:ea typeface="黑体" pitchFamily="2" charset="-122"/>
              </a:rPr>
              <a:t>/</a:t>
            </a:r>
            <a:r>
              <a:rPr lang="zh-CN" altLang="en-US" sz="2800" smtClean="0">
                <a:latin typeface="黑体" pitchFamily="2" charset="-122"/>
                <a:ea typeface="黑体" pitchFamily="2" charset="-122"/>
              </a:rPr>
              <a:t>关闭程序的基本形式</a:t>
            </a:r>
          </a:p>
          <a:p>
            <a:pPr eaLnBrk="1" hangingPunct="1">
              <a:buFont typeface="Wingdings 2" pitchFamily="18" charset="2"/>
              <a:buNone/>
            </a:pPr>
            <a:r>
              <a:rPr lang="zh-CN" altLang="en-US" sz="2800" smtClean="0">
                <a:latin typeface="Arial" pitchFamily="34" charset="0"/>
                <a:ea typeface="华文细黑" pitchFamily="2" charset="-122"/>
              </a:rPr>
              <a:t>     示例（设文件名为</a:t>
            </a:r>
            <a:r>
              <a:rPr lang="en-US" altLang="zh-CN" sz="2800" smtClean="0">
                <a:latin typeface="Arial" pitchFamily="34" charset="0"/>
                <a:ea typeface="华文细黑" pitchFamily="2" charset="-122"/>
              </a:rPr>
              <a:t>ABC.TXT</a:t>
            </a:r>
            <a:r>
              <a:rPr lang="zh-CN" altLang="en-US" sz="2800" smtClean="0">
                <a:latin typeface="Arial" pitchFamily="34" charset="0"/>
                <a:ea typeface="华文细黑" pitchFamily="2" charset="-122"/>
              </a:rPr>
              <a:t>）：</a:t>
            </a:r>
          </a:p>
          <a:p>
            <a:pPr eaLnBrk="1" hangingPunct="1">
              <a:buFont typeface="Wingdings 2" pitchFamily="18" charset="2"/>
              <a:buNone/>
            </a:pPr>
            <a:r>
              <a:rPr lang="zh-CN" altLang="en-US" sz="2800" smtClean="0">
                <a:latin typeface="Arial" pitchFamily="34" charset="0"/>
                <a:ea typeface="华文细黑" pitchFamily="2" charset="-122"/>
              </a:rPr>
              <a:t>   </a:t>
            </a:r>
            <a:r>
              <a:rPr lang="en-US" altLang="zh-CN" sz="2400" smtClean="0">
                <a:latin typeface="Arial" pitchFamily="34" charset="0"/>
                <a:ea typeface="华文细黑" pitchFamily="2" charset="-122"/>
              </a:rPr>
              <a:t>main( )</a:t>
            </a:r>
          </a:p>
          <a:p>
            <a:pPr eaLnBrk="1" hangingPunct="1">
              <a:buFont typeface="Wingdings 2" pitchFamily="18" charset="2"/>
              <a:buNone/>
            </a:pPr>
            <a:r>
              <a:rPr lang="en-US" altLang="zh-CN" sz="2400" smtClean="0">
                <a:latin typeface="Arial" pitchFamily="34" charset="0"/>
                <a:ea typeface="华文细黑" pitchFamily="2" charset="-122"/>
              </a:rPr>
              <a:t>   {  </a:t>
            </a:r>
          </a:p>
          <a:p>
            <a:pPr eaLnBrk="1" hangingPunct="1">
              <a:buFont typeface="Wingdings 2" pitchFamily="18" charset="2"/>
              <a:buNone/>
            </a:pPr>
            <a:r>
              <a:rPr lang="en-US" altLang="zh-CN" sz="2400" smtClean="0">
                <a:latin typeface="Arial" pitchFamily="34" charset="0"/>
                <a:ea typeface="华文细黑" pitchFamily="2" charset="-122"/>
              </a:rPr>
              <a:t>        FILE  *fp</a:t>
            </a:r>
            <a:r>
              <a:rPr lang="en-US" altLang="zh-CN" sz="2400" b="1" smtClean="0">
                <a:latin typeface="Arial" pitchFamily="34" charset="0"/>
                <a:ea typeface="华文细黑" pitchFamily="2" charset="-122"/>
              </a:rPr>
              <a:t>;                        </a:t>
            </a:r>
            <a:r>
              <a:rPr lang="en-US" altLang="zh-CN" sz="2400" smtClean="0">
                <a:latin typeface="Arial" pitchFamily="34" charset="0"/>
                <a:ea typeface="华文细黑" pitchFamily="2" charset="-122"/>
              </a:rPr>
              <a:t>/*</a:t>
            </a:r>
            <a:r>
              <a:rPr lang="zh-CN" altLang="en-US" sz="2400" smtClean="0">
                <a:latin typeface="Arial" pitchFamily="34" charset="0"/>
                <a:ea typeface="华文细黑" pitchFamily="2" charset="-122"/>
              </a:rPr>
              <a:t>声明文件型指针变量*</a:t>
            </a:r>
            <a:r>
              <a:rPr lang="en-US" altLang="zh-CN" sz="2400" smtClean="0">
                <a:latin typeface="Arial" pitchFamily="34" charset="0"/>
                <a:ea typeface="华文细黑" pitchFamily="2" charset="-122"/>
              </a:rPr>
              <a:t>/</a:t>
            </a:r>
          </a:p>
          <a:p>
            <a:pPr eaLnBrk="1" hangingPunct="1">
              <a:buFont typeface="Wingdings 2" pitchFamily="18" charset="2"/>
              <a:buNone/>
            </a:pPr>
            <a:r>
              <a:rPr lang="en-US" altLang="zh-CN" sz="2400" smtClean="0">
                <a:latin typeface="Arial" pitchFamily="34" charset="0"/>
                <a:ea typeface="华文细黑" pitchFamily="2" charset="-122"/>
              </a:rPr>
              <a:t>        </a:t>
            </a:r>
            <a:r>
              <a:rPr lang="en-US" altLang="zh-CN" sz="2400" smtClean="0">
                <a:latin typeface="宋体" pitchFamily="2" charset="-122"/>
              </a:rPr>
              <a:t>…</a:t>
            </a:r>
            <a:endParaRPr lang="en-US" altLang="zh-CN" sz="2400" smtClean="0">
              <a:latin typeface="Arial" pitchFamily="34" charset="0"/>
            </a:endParaRPr>
          </a:p>
          <a:p>
            <a:pPr eaLnBrk="1" hangingPunct="1">
              <a:buFont typeface="Wingdings 2" pitchFamily="18" charset="2"/>
              <a:buNone/>
            </a:pPr>
            <a:r>
              <a:rPr lang="en-US" altLang="zh-CN" sz="2400" smtClean="0">
                <a:latin typeface="Arial" pitchFamily="34" charset="0"/>
                <a:ea typeface="华文细黑" pitchFamily="2" charset="-122"/>
              </a:rPr>
              <a:t>        fp=fopen(“ABC.txt”,“w”); /*</a:t>
            </a:r>
            <a:r>
              <a:rPr lang="zh-CN" altLang="en-US" sz="2400" smtClean="0">
                <a:latin typeface="Arial" pitchFamily="34" charset="0"/>
                <a:ea typeface="华文细黑" pitchFamily="2" charset="-122"/>
              </a:rPr>
              <a:t>按指定文件使用方式打开文件*</a:t>
            </a:r>
            <a:r>
              <a:rPr lang="en-US" altLang="zh-CN" sz="2400" smtClean="0">
                <a:latin typeface="Arial" pitchFamily="34" charset="0"/>
                <a:ea typeface="华文细黑" pitchFamily="2" charset="-122"/>
              </a:rPr>
              <a:t>/</a:t>
            </a:r>
          </a:p>
          <a:p>
            <a:pPr eaLnBrk="1" hangingPunct="1">
              <a:buFont typeface="Wingdings 2" pitchFamily="18" charset="2"/>
              <a:buNone/>
            </a:pPr>
            <a:r>
              <a:rPr lang="en-US" altLang="zh-CN" sz="2400" smtClean="0">
                <a:latin typeface="Arial" pitchFamily="34" charset="0"/>
                <a:ea typeface="华文细黑" pitchFamily="2" charset="-122"/>
              </a:rPr>
              <a:t>        </a:t>
            </a:r>
            <a:r>
              <a:rPr lang="en-US" altLang="zh-CN" sz="2400" smtClean="0">
                <a:latin typeface="宋体" pitchFamily="2" charset="-122"/>
              </a:rPr>
              <a:t>… </a:t>
            </a:r>
            <a:r>
              <a:rPr lang="en-US" altLang="zh-CN" sz="2400" smtClean="0">
                <a:latin typeface="Arial" pitchFamily="34" charset="0"/>
                <a:ea typeface="华文细黑" pitchFamily="2" charset="-122"/>
              </a:rPr>
              <a:t>                                  /*</a:t>
            </a:r>
            <a:r>
              <a:rPr lang="zh-CN" altLang="en-US" sz="2400" smtClean="0">
                <a:latin typeface="Arial" pitchFamily="34" charset="0"/>
                <a:ea typeface="华文细黑" pitchFamily="2" charset="-122"/>
              </a:rPr>
              <a:t>输入输出等*</a:t>
            </a:r>
            <a:r>
              <a:rPr lang="en-US" altLang="zh-CN" sz="2400" smtClean="0">
                <a:latin typeface="Arial" pitchFamily="34" charset="0"/>
                <a:ea typeface="华文细黑" pitchFamily="2" charset="-122"/>
              </a:rPr>
              <a:t>/</a:t>
            </a:r>
          </a:p>
          <a:p>
            <a:pPr eaLnBrk="1" hangingPunct="1">
              <a:buFont typeface="Wingdings 2" pitchFamily="18" charset="2"/>
              <a:buNone/>
            </a:pPr>
            <a:r>
              <a:rPr lang="en-US" altLang="zh-CN" sz="2400" smtClean="0">
                <a:latin typeface="Arial" pitchFamily="34" charset="0"/>
                <a:ea typeface="华文细黑" pitchFamily="2" charset="-122"/>
              </a:rPr>
              <a:t>        fclose(fp);                       /*</a:t>
            </a:r>
            <a:r>
              <a:rPr lang="zh-CN" altLang="en-US" sz="2400" smtClean="0">
                <a:latin typeface="Arial" pitchFamily="34" charset="0"/>
                <a:ea typeface="华文细黑" pitchFamily="2" charset="-122"/>
              </a:rPr>
              <a:t>关闭文件*</a:t>
            </a:r>
            <a:r>
              <a:rPr lang="en-US" altLang="zh-CN" sz="2400" smtClean="0">
                <a:latin typeface="Arial" pitchFamily="34" charset="0"/>
                <a:ea typeface="华文细黑" pitchFamily="2" charset="-122"/>
              </a:rPr>
              <a:t>/</a:t>
            </a:r>
          </a:p>
          <a:p>
            <a:pPr eaLnBrk="1" hangingPunct="1">
              <a:buFont typeface="Wingdings 2" pitchFamily="18" charset="2"/>
              <a:buNone/>
            </a:pPr>
            <a:r>
              <a:rPr lang="en-US" altLang="zh-CN" sz="2400" smtClean="0">
                <a:latin typeface="Arial" pitchFamily="34" charset="0"/>
                <a:ea typeface="华文细黑" pitchFamily="2" charset="-122"/>
              </a:rPr>
              <a:t>   }</a:t>
            </a:r>
          </a:p>
        </p:txBody>
      </p:sp>
    </p:spTree>
  </p:cSld>
  <p:clrMapOvr>
    <a:masterClrMapping/>
  </p:clrMapOvr>
  <p:transition>
    <p:blinds dir="vert"/>
  </p:transition>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25CC40FD-6FE0-41FD-9310-9BA96A1C8658}" type="slidenum">
              <a:rPr lang="zh-CN" altLang="en-US" b="1" smtClean="0">
                <a:solidFill>
                  <a:srgbClr val="66CCFF"/>
                </a:solidFill>
                <a:latin typeface="Arial" pitchFamily="34" charset="0"/>
              </a:rPr>
              <a:pPr/>
              <a:t>476</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41059" name="Rectangle 3"/>
          <p:cNvSpPr>
            <a:spLocks noGrp="1" noChangeArrowheads="1"/>
          </p:cNvSpPr>
          <p:nvPr>
            <p:ph type="body" sz="half" idx="1"/>
          </p:nvPr>
        </p:nvSpPr>
        <p:spPr>
          <a:xfrm>
            <a:off x="250825" y="1054100"/>
            <a:ext cx="8535988" cy="5518150"/>
          </a:xfrm>
        </p:spPr>
        <p:txBody>
          <a:bodyPr/>
          <a:lstStyle/>
          <a:p>
            <a:pPr algn="just" eaLnBrk="1" hangingPunct="1">
              <a:lnSpc>
                <a:spcPct val="115000"/>
              </a:lnSpc>
              <a:spcBef>
                <a:spcPct val="0"/>
              </a:spcBef>
            </a:pPr>
            <a:r>
              <a:rPr lang="zh-CN" altLang="en-US" smtClean="0">
                <a:solidFill>
                  <a:srgbClr val="0000FF"/>
                </a:solidFill>
                <a:ea typeface="黑体" pitchFamily="2" charset="-122"/>
                <a:cs typeface="Times New Roman" pitchFamily="18" charset="0"/>
              </a:rPr>
              <a:t>文件类型 </a:t>
            </a:r>
            <a:r>
              <a:rPr lang="en-US" altLang="zh-CN" smtClean="0">
                <a:solidFill>
                  <a:srgbClr val="0000FF"/>
                </a:solidFill>
                <a:ea typeface="黑体" pitchFamily="2" charset="-122"/>
                <a:cs typeface="Times New Roman" pitchFamily="18" charset="0"/>
              </a:rPr>
              <a:t>FILE</a:t>
            </a:r>
          </a:p>
          <a:p>
            <a:pPr algn="just" eaLnBrk="1" hangingPunct="1">
              <a:lnSpc>
                <a:spcPct val="115000"/>
              </a:lnSpc>
              <a:spcBef>
                <a:spcPct val="0"/>
              </a:spcBef>
              <a:buFont typeface="Wingdings" pitchFamily="2" charset="2"/>
              <a:buNone/>
            </a:pPr>
            <a:r>
              <a:rPr lang="zh-CN" altLang="en-US" sz="2800" smtClean="0">
                <a:ea typeface="黑体" pitchFamily="2" charset="-122"/>
                <a:cs typeface="Times New Roman" pitchFamily="18" charset="0"/>
              </a:rPr>
              <a:t>		 </a:t>
            </a:r>
            <a:r>
              <a:rPr lang="zh-CN" altLang="en-US" sz="2800" smtClean="0">
                <a:ea typeface="华文细黑" pitchFamily="2" charset="-122"/>
                <a:cs typeface="Times New Roman" pitchFamily="18" charset="0"/>
              </a:rPr>
              <a:t>在</a:t>
            </a:r>
            <a:r>
              <a:rPr lang="zh-CN" altLang="en-US" sz="2800" smtClean="0">
                <a:solidFill>
                  <a:srgbClr val="00CC00"/>
                </a:solidFill>
                <a:ea typeface="华文细黑" pitchFamily="2" charset="-122"/>
                <a:cs typeface="Times New Roman" pitchFamily="18" charset="0"/>
              </a:rPr>
              <a:t>缓冲文件系统</a:t>
            </a:r>
            <a:r>
              <a:rPr lang="zh-CN" altLang="en-US" sz="2800" smtClean="0">
                <a:ea typeface="华文细黑" pitchFamily="2" charset="-122"/>
                <a:cs typeface="Times New Roman" pitchFamily="18" charset="0"/>
              </a:rPr>
              <a:t>中，对每个正在使用的文件都要说明并使用一个</a:t>
            </a:r>
            <a:r>
              <a:rPr lang="zh-CN" altLang="en-US" sz="2800" smtClean="0">
                <a:solidFill>
                  <a:srgbClr val="00CC00"/>
                </a:solidFill>
                <a:ea typeface="华文细黑" pitchFamily="2" charset="-122"/>
                <a:cs typeface="Times New Roman" pitchFamily="18" charset="0"/>
              </a:rPr>
              <a:t> </a:t>
            </a:r>
            <a:r>
              <a:rPr lang="en-US" altLang="zh-CN" sz="2800" smtClean="0">
                <a:solidFill>
                  <a:srgbClr val="00CC00"/>
                </a:solidFill>
                <a:ea typeface="华文细黑" pitchFamily="2" charset="-122"/>
                <a:cs typeface="Times New Roman" pitchFamily="18" charset="0"/>
              </a:rPr>
              <a:t>FILE </a:t>
            </a:r>
            <a:r>
              <a:rPr lang="zh-CN" altLang="en-US" sz="2800" smtClean="0">
                <a:ea typeface="华文细黑" pitchFamily="2" charset="-122"/>
                <a:cs typeface="Times New Roman" pitchFamily="18" charset="0"/>
              </a:rPr>
              <a:t>类型的结构变量，该结构变量用于存放文件的有关信息，如文件名、文件状态等。</a:t>
            </a:r>
          </a:p>
          <a:p>
            <a:pPr algn="just" eaLnBrk="1" hangingPunct="1">
              <a:lnSpc>
                <a:spcPct val="115000"/>
              </a:lnSpc>
              <a:spcBef>
                <a:spcPct val="0"/>
              </a:spcBef>
              <a:buFont typeface="Wingdings" pitchFamily="2" charset="2"/>
              <a:buNone/>
            </a:pPr>
            <a:r>
              <a:rPr lang="zh-CN" altLang="en-US" sz="2800" smtClean="0">
                <a:ea typeface="华文细黑" pitchFamily="2" charset="-122"/>
                <a:cs typeface="Times New Roman" pitchFamily="18" charset="0"/>
              </a:rPr>
              <a:t>		 在</a:t>
            </a:r>
            <a:r>
              <a:rPr lang="en-US" altLang="zh-CN" sz="2800" smtClean="0">
                <a:ea typeface="华文细黑" pitchFamily="2" charset="-122"/>
                <a:cs typeface="Times New Roman" pitchFamily="18" charset="0"/>
              </a:rPr>
              <a:t>C</a:t>
            </a:r>
            <a:r>
              <a:rPr lang="zh-CN" altLang="en-US" sz="2800" smtClean="0">
                <a:ea typeface="华文细黑" pitchFamily="2" charset="-122"/>
                <a:cs typeface="Times New Roman" pitchFamily="18" charset="0"/>
              </a:rPr>
              <a:t>语言中，无论是一般磁盘文件还是设备文件，都要通过文件结构的数据集合进行输入输出处理。</a:t>
            </a:r>
          </a:p>
          <a:p>
            <a:pPr algn="just" eaLnBrk="1" hangingPunct="1">
              <a:lnSpc>
                <a:spcPct val="115000"/>
              </a:lnSpc>
              <a:spcBef>
                <a:spcPct val="0"/>
              </a:spcBef>
              <a:buFont typeface="Wingdings" pitchFamily="2" charset="2"/>
              <a:buNone/>
            </a:pPr>
            <a:r>
              <a:rPr lang="zh-CN" altLang="en-US" sz="2800" smtClean="0">
                <a:ea typeface="华文细黑" pitchFamily="2" charset="-122"/>
                <a:cs typeface="Times New Roman" pitchFamily="18" charset="0"/>
              </a:rPr>
              <a:t>		 文件结构不需要用户自己定义，是由系统事先已经定义好的，固定包含在头文件</a:t>
            </a:r>
            <a:r>
              <a:rPr lang="zh-CN" altLang="en-US" sz="2800" smtClean="0">
                <a:solidFill>
                  <a:srgbClr val="00CC00"/>
                </a:solidFill>
                <a:ea typeface="华文细黑" pitchFamily="2" charset="-122"/>
                <a:cs typeface="Times New Roman" pitchFamily="18" charset="0"/>
              </a:rPr>
              <a:t> </a:t>
            </a:r>
            <a:r>
              <a:rPr lang="en-US" altLang="zh-CN" sz="2800" smtClean="0">
                <a:solidFill>
                  <a:srgbClr val="00CC00"/>
                </a:solidFill>
                <a:ea typeface="华文细黑" pitchFamily="2" charset="-122"/>
                <a:cs typeface="Times New Roman" pitchFamily="18" charset="0"/>
              </a:rPr>
              <a:t>stdio.h </a:t>
            </a:r>
            <a:r>
              <a:rPr lang="zh-CN" altLang="en-US" sz="2800" smtClean="0">
                <a:ea typeface="华文细黑" pitchFamily="2" charset="-122"/>
                <a:cs typeface="Times New Roman" pitchFamily="18" charset="0"/>
              </a:rPr>
              <a:t>中。用户可以直接使用。</a:t>
            </a:r>
          </a:p>
        </p:txBody>
      </p:sp>
      <p:sp>
        <p:nvSpPr>
          <p:cNvPr id="941060" name="Rectangle 4"/>
          <p:cNvSpPr>
            <a:spLocks noGrp="1" noChangeArrowheads="1"/>
          </p:cNvSpPr>
          <p:nvPr>
            <p:ph type="title"/>
          </p:nvPr>
        </p:nvSpPr>
        <p:spPr>
          <a:xfrm>
            <a:off x="301625" y="228600"/>
            <a:ext cx="8302625" cy="679450"/>
          </a:xfrm>
        </p:spPr>
        <p:txBody>
          <a:bodyPr/>
          <a:lstStyle/>
          <a:p>
            <a:pPr eaLnBrk="1" hangingPunct="1">
              <a:defRPr/>
            </a:pPr>
            <a:r>
              <a:rPr lang="zh-CN" altLang="en-US" b="1" dirty="0" smtClean="0"/>
              <a:t>示例程序说明</a:t>
            </a:r>
            <a:endParaRPr lang="zh-CN" altLang="en-US" b="1" dirty="0">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41059">
                                            <p:txEl>
                                              <p:pRg st="0" end="0"/>
                                            </p:txEl>
                                          </p:spTgt>
                                        </p:tgtEl>
                                        <p:attrNameLst>
                                          <p:attrName>style.visibility</p:attrName>
                                        </p:attrNameLst>
                                      </p:cBhvr>
                                      <p:to>
                                        <p:strVal val="visible"/>
                                      </p:to>
                                    </p:set>
                                    <p:animEffect transition="in" filter="wipe(up)">
                                      <p:cBhvr>
                                        <p:cTn id="7" dur="75"/>
                                        <p:tgtEl>
                                          <p:spTgt spid="941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41059">
                                            <p:txEl>
                                              <p:pRg st="1" end="1"/>
                                            </p:txEl>
                                          </p:spTgt>
                                        </p:tgtEl>
                                        <p:attrNameLst>
                                          <p:attrName>style.visibility</p:attrName>
                                        </p:attrNameLst>
                                      </p:cBhvr>
                                      <p:to>
                                        <p:strVal val="visible"/>
                                      </p:to>
                                    </p:set>
                                    <p:animEffect transition="in" filter="wipe(up)">
                                      <p:cBhvr>
                                        <p:cTn id="12" dur="75"/>
                                        <p:tgtEl>
                                          <p:spTgt spid="941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41059">
                                            <p:txEl>
                                              <p:pRg st="2" end="2"/>
                                            </p:txEl>
                                          </p:spTgt>
                                        </p:tgtEl>
                                        <p:attrNameLst>
                                          <p:attrName>style.visibility</p:attrName>
                                        </p:attrNameLst>
                                      </p:cBhvr>
                                      <p:to>
                                        <p:strVal val="visible"/>
                                      </p:to>
                                    </p:set>
                                    <p:animEffect transition="in" filter="wipe(up)">
                                      <p:cBhvr>
                                        <p:cTn id="17" dur="75"/>
                                        <p:tgtEl>
                                          <p:spTgt spid="941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41059">
                                            <p:txEl>
                                              <p:pRg st="3" end="3"/>
                                            </p:txEl>
                                          </p:spTgt>
                                        </p:tgtEl>
                                        <p:attrNameLst>
                                          <p:attrName>style.visibility</p:attrName>
                                        </p:attrNameLst>
                                      </p:cBhvr>
                                      <p:to>
                                        <p:strVal val="visible"/>
                                      </p:to>
                                    </p:set>
                                    <p:animEffect transition="in" filter="wipe(up)">
                                      <p:cBhvr>
                                        <p:cTn id="22" dur="75"/>
                                        <p:tgtEl>
                                          <p:spTgt spid="941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autoUpdateAnimBg="0"/>
    </p:bldLst>
  </p:timing>
</p:sld>
</file>

<file path=ppt/slides/slide4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192C91CE-3B52-4FDA-9BAA-65C299B132E2}" type="slidenum">
              <a:rPr lang="zh-CN" altLang="en-US" b="1" smtClean="0">
                <a:solidFill>
                  <a:srgbClr val="66CCFF"/>
                </a:solidFill>
                <a:latin typeface="Arial" pitchFamily="34" charset="0"/>
              </a:rPr>
              <a:pPr/>
              <a:t>477</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1028098" name="Rectangle 2"/>
          <p:cNvSpPr>
            <a:spLocks noGrp="1" noChangeArrowheads="1"/>
          </p:cNvSpPr>
          <p:nvPr>
            <p:ph type="body" sz="half" idx="1"/>
          </p:nvPr>
        </p:nvSpPr>
        <p:spPr>
          <a:xfrm>
            <a:off x="0" y="692150"/>
            <a:ext cx="9144000" cy="5843588"/>
          </a:xfrm>
        </p:spPr>
        <p:txBody>
          <a:bodyPr/>
          <a:lstStyle/>
          <a:p>
            <a:pPr algn="just" eaLnBrk="1" hangingPunct="1">
              <a:spcBef>
                <a:spcPct val="5000"/>
              </a:spcBef>
              <a:defRPr/>
            </a:pPr>
            <a:r>
              <a:rPr lang="zh-CN" altLang="en-US" dirty="0">
                <a:solidFill>
                  <a:schemeClr val="tx2"/>
                </a:solidFill>
                <a:ea typeface="华文细黑" pitchFamily="2" charset="-122"/>
                <a:cs typeface="Times New Roman" pitchFamily="18" charset="0"/>
              </a:rPr>
              <a:t>文件类型 </a:t>
            </a:r>
            <a:r>
              <a:rPr lang="en-US" altLang="zh-CN" dirty="0">
                <a:solidFill>
                  <a:schemeClr val="tx2"/>
                </a:solidFill>
                <a:ea typeface="华文细黑" pitchFamily="2" charset="-122"/>
                <a:cs typeface="Times New Roman" pitchFamily="18" charset="0"/>
              </a:rPr>
              <a:t>FILE</a:t>
            </a:r>
          </a:p>
          <a:p>
            <a:pPr algn="just" eaLnBrk="1" hangingPunct="1">
              <a:spcBef>
                <a:spcPct val="5000"/>
              </a:spcBef>
              <a:buFont typeface="Wingdings" pitchFamily="2" charset="2"/>
              <a:buNone/>
              <a:defRPr/>
            </a:pPr>
            <a:r>
              <a:rPr lang="zh-CN" altLang="en-US" sz="2400" dirty="0">
                <a:ea typeface="华文细黑" pitchFamily="2" charset="-122"/>
                <a:cs typeface="Times New Roman" pitchFamily="18" charset="0"/>
              </a:rPr>
              <a:t>　</a:t>
            </a:r>
            <a:r>
              <a:rPr lang="en-US" altLang="zh-CN" sz="2400" dirty="0" err="1">
                <a:ea typeface="华文细黑" pitchFamily="2" charset="-122"/>
                <a:cs typeface="Times New Roman" pitchFamily="18" charset="0"/>
              </a:rPr>
              <a:t>typedef</a:t>
            </a:r>
            <a:r>
              <a:rPr lang="en-US" altLang="zh-CN" sz="2400" dirty="0">
                <a:ea typeface="华文细黑" pitchFamily="2" charset="-122"/>
                <a:cs typeface="Times New Roman" pitchFamily="18" charset="0"/>
              </a:rPr>
              <a:t>  </a:t>
            </a:r>
            <a:r>
              <a:rPr lang="en-US" altLang="zh-CN" sz="2400" dirty="0" err="1">
                <a:ea typeface="华文细黑" pitchFamily="2" charset="-122"/>
                <a:cs typeface="Times New Roman" pitchFamily="18" charset="0"/>
              </a:rPr>
              <a:t>struct</a:t>
            </a:r>
            <a:endParaRPr lang="en-US" altLang="zh-CN" sz="2400" dirty="0">
              <a:ea typeface="华文细黑" pitchFamily="2" charset="-122"/>
              <a:cs typeface="Times New Roman" pitchFamily="18" charset="0"/>
            </a:endParaRPr>
          </a:p>
          <a:p>
            <a:pPr lvl="1" algn="just" eaLnBrk="1" hangingPunct="1">
              <a:spcBef>
                <a:spcPct val="5000"/>
              </a:spcBef>
              <a:buFont typeface="宋体" pitchFamily="2" charset="-122"/>
              <a:buNone/>
              <a:defRPr/>
            </a:pPr>
            <a:r>
              <a:rPr lang="en-US" altLang="zh-CN" sz="2400" dirty="0">
                <a:ea typeface="华文细黑" pitchFamily="2" charset="-122"/>
                <a:cs typeface="Times New Roman" pitchFamily="18" charset="0"/>
              </a:rPr>
              <a:t>{ </a:t>
            </a:r>
            <a:r>
              <a:rPr lang="en-US" altLang="zh-CN" sz="2400" dirty="0" err="1">
                <a:ea typeface="华文细黑" pitchFamily="2" charset="-122"/>
                <a:cs typeface="Times New Roman" pitchFamily="18" charset="0"/>
              </a:rPr>
              <a:t>int</a:t>
            </a:r>
            <a:r>
              <a:rPr lang="en-US" altLang="zh-CN" sz="2400" dirty="0">
                <a:ea typeface="华文细黑" pitchFamily="2" charset="-122"/>
                <a:cs typeface="Times New Roman" pitchFamily="18" charset="0"/>
              </a:rPr>
              <a:t>  _</a:t>
            </a:r>
            <a:r>
              <a:rPr lang="en-US" altLang="zh-CN" sz="2400" dirty="0" err="1">
                <a:ea typeface="华文细黑" pitchFamily="2" charset="-122"/>
                <a:cs typeface="Times New Roman" pitchFamily="18" charset="0"/>
              </a:rPr>
              <a:t>fd</a:t>
            </a:r>
            <a:r>
              <a:rPr lang="en-US" altLang="zh-CN" sz="2400" dirty="0">
                <a:ea typeface="华文细黑" pitchFamily="2" charset="-122"/>
                <a:cs typeface="Times New Roman" pitchFamily="18" charset="0"/>
              </a:rPr>
              <a:t>;  /* </a:t>
            </a:r>
            <a:r>
              <a:rPr lang="zh-CN" altLang="en-US" sz="2400" dirty="0">
                <a:ea typeface="华文细黑" pitchFamily="2" charset="-122"/>
                <a:cs typeface="Times New Roman" pitchFamily="18" charset="0"/>
              </a:rPr>
              <a:t>文件</a:t>
            </a:r>
            <a:r>
              <a:rPr lang="zh-CN" altLang="en-US" sz="2400" dirty="0">
                <a:solidFill>
                  <a:schemeClr val="tx2">
                    <a:lumMod val="60000"/>
                    <a:lumOff val="40000"/>
                  </a:schemeClr>
                </a:solidFill>
                <a:ea typeface="华文细黑" pitchFamily="2" charset="-122"/>
                <a:cs typeface="Times New Roman" pitchFamily="18" charset="0"/>
              </a:rPr>
              <a:t>位置指针</a:t>
            </a:r>
            <a:r>
              <a:rPr lang="zh-CN" altLang="en-US" sz="2400" dirty="0">
                <a:ea typeface="华文细黑" pitchFamily="2" charset="-122"/>
                <a:cs typeface="Times New Roman" pitchFamily="18" charset="0"/>
              </a:rPr>
              <a:t>，即当前文件的读写位置 */</a:t>
            </a:r>
          </a:p>
          <a:p>
            <a:pPr lvl="1" algn="just" eaLnBrk="1" hangingPunct="1">
              <a:spcBef>
                <a:spcPct val="5000"/>
              </a:spcBef>
              <a:buFont typeface="宋体" pitchFamily="2" charset="-122"/>
              <a:buNone/>
              <a:defRPr/>
            </a:pPr>
            <a:r>
              <a:rPr lang="zh-CN" altLang="en-US" sz="2400" dirty="0">
                <a:ea typeface="华文细黑" pitchFamily="2" charset="-122"/>
                <a:cs typeface="Times New Roman" pitchFamily="18" charset="0"/>
              </a:rPr>
              <a:t>  </a:t>
            </a:r>
            <a:r>
              <a:rPr lang="en-US" altLang="zh-CN" sz="2400" dirty="0" err="1">
                <a:ea typeface="华文细黑" pitchFamily="2" charset="-122"/>
                <a:cs typeface="Times New Roman" pitchFamily="18" charset="0"/>
              </a:rPr>
              <a:t>int</a:t>
            </a:r>
            <a:r>
              <a:rPr lang="en-US" altLang="zh-CN" sz="2400" dirty="0">
                <a:ea typeface="华文细黑" pitchFamily="2" charset="-122"/>
                <a:cs typeface="Times New Roman" pitchFamily="18" charset="0"/>
              </a:rPr>
              <a:t>  _cleft;    /* </a:t>
            </a:r>
            <a:r>
              <a:rPr lang="zh-CN" altLang="en-US" sz="2400" dirty="0">
                <a:ea typeface="华文细黑" pitchFamily="2" charset="-122"/>
                <a:cs typeface="Times New Roman" pitchFamily="18" charset="0"/>
              </a:rPr>
              <a:t>文件</a:t>
            </a:r>
            <a:r>
              <a:rPr lang="zh-CN" altLang="en-US" sz="2400" dirty="0">
                <a:solidFill>
                  <a:srgbClr val="996600"/>
                </a:solidFill>
                <a:ea typeface="华文细黑" pitchFamily="2" charset="-122"/>
                <a:cs typeface="Times New Roman" pitchFamily="18" charset="0"/>
              </a:rPr>
              <a:t>缓冲区</a:t>
            </a:r>
            <a:r>
              <a:rPr lang="zh-CN" altLang="en-US" sz="2400" dirty="0">
                <a:ea typeface="华文细黑" pitchFamily="2" charset="-122"/>
                <a:cs typeface="Times New Roman" pitchFamily="18" charset="0"/>
              </a:rPr>
              <a:t>中剩余的字节数 */</a:t>
            </a:r>
          </a:p>
          <a:p>
            <a:pPr lvl="1" algn="just" eaLnBrk="1" hangingPunct="1">
              <a:spcBef>
                <a:spcPct val="5000"/>
              </a:spcBef>
              <a:buFont typeface="宋体" pitchFamily="2" charset="-122"/>
              <a:buNone/>
              <a:defRPr/>
            </a:pPr>
            <a:r>
              <a:rPr lang="zh-CN" altLang="en-US" sz="2400" dirty="0">
                <a:ea typeface="华文细黑" pitchFamily="2" charset="-122"/>
                <a:cs typeface="Times New Roman" pitchFamily="18" charset="0"/>
              </a:rPr>
              <a:t>  </a:t>
            </a:r>
            <a:r>
              <a:rPr lang="en-US" altLang="zh-CN" sz="2400" dirty="0" err="1">
                <a:ea typeface="华文细黑" pitchFamily="2" charset="-122"/>
                <a:cs typeface="Times New Roman" pitchFamily="18" charset="0"/>
              </a:rPr>
              <a:t>int</a:t>
            </a:r>
            <a:r>
              <a:rPr lang="en-US" altLang="zh-CN" sz="2400" dirty="0">
                <a:ea typeface="华文细黑" pitchFamily="2" charset="-122"/>
                <a:cs typeface="Times New Roman" pitchFamily="18" charset="0"/>
              </a:rPr>
              <a:t>  _mode;     /* </a:t>
            </a:r>
            <a:r>
              <a:rPr lang="zh-CN" altLang="en-US" sz="2400" dirty="0">
                <a:ea typeface="华文细黑" pitchFamily="2" charset="-122"/>
                <a:cs typeface="Times New Roman" pitchFamily="18" charset="0"/>
              </a:rPr>
              <a:t>文件</a:t>
            </a:r>
            <a:r>
              <a:rPr lang="zh-CN" altLang="en-US" sz="2400" dirty="0">
                <a:solidFill>
                  <a:schemeClr val="tx2">
                    <a:lumMod val="60000"/>
                    <a:lumOff val="40000"/>
                  </a:schemeClr>
                </a:solidFill>
                <a:ea typeface="华文细黑" pitchFamily="2" charset="-122"/>
                <a:cs typeface="Times New Roman" pitchFamily="18" charset="0"/>
              </a:rPr>
              <a:t>操作模式</a:t>
            </a:r>
            <a:r>
              <a:rPr lang="zh-CN" altLang="en-US" sz="2400" dirty="0">
                <a:ea typeface="华文细黑" pitchFamily="2" charset="-122"/>
                <a:cs typeface="Times New Roman" pitchFamily="18" charset="0"/>
              </a:rPr>
              <a:t> */</a:t>
            </a:r>
          </a:p>
          <a:p>
            <a:pPr lvl="1" algn="just" eaLnBrk="1" hangingPunct="1">
              <a:spcBef>
                <a:spcPct val="5000"/>
              </a:spcBef>
              <a:buFont typeface="宋体" pitchFamily="2" charset="-122"/>
              <a:buNone/>
              <a:defRPr/>
            </a:pPr>
            <a:r>
              <a:rPr lang="zh-CN" altLang="en-US" sz="2400" dirty="0">
                <a:ea typeface="华文细黑" pitchFamily="2" charset="-122"/>
                <a:cs typeface="Times New Roman" pitchFamily="18" charset="0"/>
              </a:rPr>
              <a:t>  </a:t>
            </a:r>
            <a:r>
              <a:rPr lang="en-US" altLang="zh-CN" sz="2400" dirty="0">
                <a:ea typeface="华文细黑" pitchFamily="2" charset="-122"/>
                <a:cs typeface="Times New Roman" pitchFamily="18" charset="0"/>
              </a:rPr>
              <a:t>char * </a:t>
            </a:r>
            <a:r>
              <a:rPr lang="en-US" altLang="zh-CN" sz="2400" dirty="0" err="1">
                <a:ea typeface="华文细黑" pitchFamily="2" charset="-122"/>
                <a:cs typeface="Times New Roman" pitchFamily="18" charset="0"/>
              </a:rPr>
              <a:t>nextc</a:t>
            </a:r>
            <a:r>
              <a:rPr lang="en-US" altLang="zh-CN" sz="2400" dirty="0">
                <a:ea typeface="华文细黑" pitchFamily="2" charset="-122"/>
                <a:cs typeface="Times New Roman" pitchFamily="18" charset="0"/>
              </a:rPr>
              <a:t>;   /* </a:t>
            </a:r>
            <a:r>
              <a:rPr lang="zh-CN" altLang="en-US" sz="2400" dirty="0">
                <a:ea typeface="华文细黑" pitchFamily="2" charset="-122"/>
                <a:cs typeface="Times New Roman" pitchFamily="18" charset="0"/>
              </a:rPr>
              <a:t>用于文件读写的</a:t>
            </a:r>
            <a:r>
              <a:rPr lang="zh-CN" altLang="en-US" sz="2400" dirty="0">
                <a:solidFill>
                  <a:srgbClr val="996600"/>
                </a:solidFill>
                <a:ea typeface="华文细黑" pitchFamily="2" charset="-122"/>
                <a:cs typeface="Times New Roman" pitchFamily="18" charset="0"/>
              </a:rPr>
              <a:t>下一个字符位置 </a:t>
            </a:r>
            <a:r>
              <a:rPr lang="zh-CN" altLang="en-US" sz="2400" dirty="0">
                <a:ea typeface="华文细黑" pitchFamily="2" charset="-122"/>
                <a:cs typeface="Times New Roman" pitchFamily="18" charset="0"/>
              </a:rPr>
              <a:t>*/</a:t>
            </a:r>
          </a:p>
          <a:p>
            <a:pPr lvl="1" algn="just" eaLnBrk="1" hangingPunct="1">
              <a:spcBef>
                <a:spcPct val="5000"/>
              </a:spcBef>
              <a:buFont typeface="宋体" pitchFamily="2" charset="-122"/>
              <a:buNone/>
              <a:defRPr/>
            </a:pPr>
            <a:r>
              <a:rPr lang="zh-CN" altLang="en-US" sz="2400" dirty="0">
                <a:ea typeface="华文细黑" pitchFamily="2" charset="-122"/>
                <a:cs typeface="Times New Roman" pitchFamily="18" charset="0"/>
              </a:rPr>
              <a:t>  </a:t>
            </a:r>
            <a:r>
              <a:rPr lang="en-US" altLang="zh-CN" sz="2400" dirty="0">
                <a:ea typeface="华文细黑" pitchFamily="2" charset="-122"/>
                <a:cs typeface="Times New Roman" pitchFamily="18" charset="0"/>
              </a:rPr>
              <a:t>char * _buff;   /* </a:t>
            </a:r>
            <a:r>
              <a:rPr lang="zh-CN" altLang="en-US" sz="2400" dirty="0">
                <a:ea typeface="华文细黑" pitchFamily="2" charset="-122"/>
                <a:cs typeface="Times New Roman" pitchFamily="18" charset="0"/>
              </a:rPr>
              <a:t>文件</a:t>
            </a:r>
            <a:r>
              <a:rPr lang="zh-CN" altLang="en-US" sz="2400" dirty="0">
                <a:solidFill>
                  <a:schemeClr val="tx2">
                    <a:lumMod val="60000"/>
                    <a:lumOff val="40000"/>
                  </a:schemeClr>
                </a:solidFill>
                <a:ea typeface="华文细黑" pitchFamily="2" charset="-122"/>
                <a:cs typeface="Times New Roman" pitchFamily="18" charset="0"/>
              </a:rPr>
              <a:t>缓冲区位置</a:t>
            </a:r>
            <a:r>
              <a:rPr lang="zh-CN" altLang="en-US" sz="2400" dirty="0">
                <a:ea typeface="华文细黑" pitchFamily="2" charset="-122"/>
                <a:cs typeface="Times New Roman" pitchFamily="18" charset="0"/>
              </a:rPr>
              <a:t>（指针） */</a:t>
            </a:r>
          </a:p>
          <a:p>
            <a:pPr lvl="1" algn="just" eaLnBrk="1" hangingPunct="1">
              <a:spcBef>
                <a:spcPct val="5000"/>
              </a:spcBef>
              <a:buFont typeface="宋体" pitchFamily="2" charset="-122"/>
              <a:buNone/>
              <a:defRPr/>
            </a:pPr>
            <a:r>
              <a:rPr lang="zh-CN" altLang="en-US" sz="2400" dirty="0">
                <a:solidFill>
                  <a:schemeClr val="tx2">
                    <a:lumMod val="60000"/>
                    <a:lumOff val="40000"/>
                  </a:schemeClr>
                </a:solidFill>
                <a:ea typeface="华文细黑" pitchFamily="2" charset="-122"/>
                <a:cs typeface="Times New Roman" pitchFamily="18" charset="0"/>
              </a:rPr>
              <a:t>} </a:t>
            </a:r>
            <a:r>
              <a:rPr lang="en-US" altLang="zh-CN" sz="2400" dirty="0">
                <a:solidFill>
                  <a:schemeClr val="tx2">
                    <a:lumMod val="60000"/>
                    <a:lumOff val="40000"/>
                  </a:schemeClr>
                </a:solidFill>
                <a:ea typeface="华文细黑" pitchFamily="2" charset="-122"/>
                <a:cs typeface="Times New Roman" pitchFamily="18" charset="0"/>
              </a:rPr>
              <a:t>FILE </a:t>
            </a:r>
            <a:r>
              <a:rPr lang="en-US" altLang="zh-CN" sz="2400" dirty="0">
                <a:ea typeface="华文细黑" pitchFamily="2" charset="-122"/>
                <a:cs typeface="Times New Roman" pitchFamily="18" charset="0"/>
              </a:rPr>
              <a:t>;</a:t>
            </a:r>
          </a:p>
          <a:p>
            <a:pPr algn="just" eaLnBrk="1" hangingPunct="1">
              <a:spcBef>
                <a:spcPct val="5000"/>
              </a:spcBef>
              <a:buFont typeface="Wingdings" pitchFamily="2" charset="2"/>
              <a:buNone/>
              <a:defRPr/>
            </a:pPr>
            <a:r>
              <a:rPr lang="en-US" altLang="zh-CN" sz="2800" dirty="0">
                <a:solidFill>
                  <a:schemeClr val="tx2">
                    <a:lumMod val="60000"/>
                    <a:lumOff val="40000"/>
                  </a:schemeClr>
                </a:solidFill>
                <a:ea typeface="华文细黑" pitchFamily="2" charset="-122"/>
                <a:cs typeface="Times New Roman" pitchFamily="18" charset="0"/>
              </a:rPr>
              <a:t>  FILE</a:t>
            </a:r>
            <a:r>
              <a:rPr lang="zh-CN" altLang="en-US" sz="2800" dirty="0">
                <a:ea typeface="华文细黑" pitchFamily="2" charset="-122"/>
                <a:cs typeface="Times New Roman" pitchFamily="18" charset="0"/>
              </a:rPr>
              <a:t>是文件结构类型的</a:t>
            </a:r>
            <a:r>
              <a:rPr lang="zh-CN" altLang="en-US" sz="2800" dirty="0">
                <a:solidFill>
                  <a:srgbClr val="996600"/>
                </a:solidFill>
                <a:ea typeface="华文细黑" pitchFamily="2" charset="-122"/>
                <a:cs typeface="Times New Roman" pitchFamily="18" charset="0"/>
              </a:rPr>
              <a:t>类型名</a:t>
            </a:r>
            <a:r>
              <a:rPr lang="zh-CN" altLang="en-US" sz="2800" dirty="0">
                <a:ea typeface="华文细黑" pitchFamily="2" charset="-122"/>
                <a:cs typeface="Times New Roman" pitchFamily="18" charset="0"/>
              </a:rPr>
              <a:t>。</a:t>
            </a:r>
          </a:p>
          <a:p>
            <a:pPr algn="just" eaLnBrk="1" hangingPunct="1">
              <a:spcBef>
                <a:spcPct val="5000"/>
              </a:spcBef>
              <a:buFont typeface="Wingdings" pitchFamily="2" charset="2"/>
              <a:buNone/>
              <a:defRPr/>
            </a:pPr>
            <a:r>
              <a:rPr lang="zh-CN" altLang="en-US" sz="2800" dirty="0">
                <a:ea typeface="华文细黑" pitchFamily="2" charset="-122"/>
                <a:cs typeface="Times New Roman" pitchFamily="18" charset="0"/>
              </a:rPr>
              <a:t>	    在使用文件的时候要使用文件包含命令：</a:t>
            </a:r>
          </a:p>
          <a:p>
            <a:pPr algn="ctr" eaLnBrk="1" hangingPunct="1">
              <a:spcBef>
                <a:spcPct val="5000"/>
              </a:spcBef>
              <a:buFont typeface="Wingdings" pitchFamily="2" charset="2"/>
              <a:buNone/>
              <a:defRPr/>
            </a:pPr>
            <a:r>
              <a:rPr lang="en-US" altLang="zh-CN" sz="2800" dirty="0">
                <a:ea typeface="华文细黑" pitchFamily="2" charset="-122"/>
                <a:cs typeface="Times New Roman" pitchFamily="18" charset="0"/>
              </a:rPr>
              <a:t>#include &lt;</a:t>
            </a:r>
            <a:r>
              <a:rPr lang="en-US" altLang="zh-CN" sz="2800" dirty="0" err="1">
                <a:ea typeface="华文细黑" pitchFamily="2" charset="-122"/>
                <a:cs typeface="Times New Roman" pitchFamily="18" charset="0"/>
              </a:rPr>
              <a:t>stdio.h</a:t>
            </a:r>
            <a:r>
              <a:rPr lang="en-US" altLang="zh-CN" sz="2800" dirty="0">
                <a:ea typeface="华文细黑" pitchFamily="2" charset="-122"/>
                <a:cs typeface="Times New Roman" pitchFamily="18" charset="0"/>
              </a:rPr>
              <a:t>&gt;</a:t>
            </a:r>
          </a:p>
          <a:p>
            <a:pPr algn="just" eaLnBrk="1" hangingPunct="1">
              <a:spcBef>
                <a:spcPct val="5000"/>
              </a:spcBef>
              <a:buFont typeface="Wingdings" pitchFamily="2" charset="2"/>
              <a:buNone/>
              <a:defRPr/>
            </a:pPr>
            <a:r>
              <a:rPr lang="zh-CN" altLang="en-US" sz="2800" dirty="0">
                <a:ea typeface="华文细黑" pitchFamily="2" charset="-122"/>
                <a:cs typeface="Times New Roman" pitchFamily="18" charset="0"/>
              </a:rPr>
              <a:t>	    文件结构在打开文件时由操作系统自动建立，用户使用文件时无需重复定义。文件结构中最重要的信息之一是：记录了文件读写操作时的</a:t>
            </a:r>
            <a:r>
              <a:rPr lang="zh-CN" altLang="en-US" sz="2800" dirty="0">
                <a:solidFill>
                  <a:schemeClr val="tx2"/>
                </a:solidFill>
                <a:ea typeface="华文细黑" pitchFamily="2" charset="-122"/>
                <a:cs typeface="Times New Roman" pitchFamily="18" charset="0"/>
              </a:rPr>
              <a:t>位置指针</a:t>
            </a:r>
            <a:r>
              <a:rPr lang="zh-CN" altLang="en-US" sz="2800" dirty="0">
                <a:ea typeface="华文细黑" pitchFamily="2" charset="-122"/>
                <a:cs typeface="Times New Roman" pitchFamily="18" charset="0"/>
              </a:rPr>
              <a:t>。</a:t>
            </a:r>
            <a:endParaRPr lang="en-US" altLang="zh-CN" sz="2800" dirty="0">
              <a:ea typeface="华文细黑" pitchFamily="2" charset="-122"/>
              <a:cs typeface="Times New Roman" pitchFamily="18" charset="0"/>
            </a:endParaRPr>
          </a:p>
        </p:txBody>
      </p:sp>
      <p:sp>
        <p:nvSpPr>
          <p:cNvPr id="1028099" name="Rectangle 3"/>
          <p:cNvSpPr>
            <a:spLocks noGrp="1" noChangeArrowheads="1"/>
          </p:cNvSpPr>
          <p:nvPr>
            <p:ph type="title"/>
          </p:nvPr>
        </p:nvSpPr>
        <p:spPr>
          <a:xfrm>
            <a:off x="928688" y="0"/>
            <a:ext cx="7366000" cy="608013"/>
          </a:xfrm>
        </p:spPr>
        <p:txBody>
          <a:bodyPr/>
          <a:lstStyle/>
          <a:p>
            <a:pPr eaLnBrk="1" hangingPunct="1">
              <a:defRPr/>
            </a:pPr>
            <a:r>
              <a:rPr lang="zh-CN" altLang="en-US" b="1" dirty="0" smtClean="0"/>
              <a:t>示例程序说明</a:t>
            </a:r>
            <a:endParaRPr lang="zh-CN" altLang="en-US" b="1" dirty="0">
              <a:solidFill>
                <a:srgbClr val="00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28098">
                                            <p:txEl>
                                              <p:pRg st="0" end="0"/>
                                            </p:txEl>
                                          </p:spTgt>
                                        </p:tgtEl>
                                        <p:attrNameLst>
                                          <p:attrName>style.visibility</p:attrName>
                                        </p:attrNameLst>
                                      </p:cBhvr>
                                      <p:to>
                                        <p:strVal val="visible"/>
                                      </p:to>
                                    </p:set>
                                    <p:animEffect transition="in" filter="wipe(up)">
                                      <p:cBhvr>
                                        <p:cTn id="7" dur="75"/>
                                        <p:tgtEl>
                                          <p:spTgt spid="1028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28098">
                                            <p:txEl>
                                              <p:pRg st="1" end="1"/>
                                            </p:txEl>
                                          </p:spTgt>
                                        </p:tgtEl>
                                        <p:attrNameLst>
                                          <p:attrName>style.visibility</p:attrName>
                                        </p:attrNameLst>
                                      </p:cBhvr>
                                      <p:to>
                                        <p:strVal val="visible"/>
                                      </p:to>
                                    </p:set>
                                    <p:animEffect transition="in" filter="wipe(up)">
                                      <p:cBhvr>
                                        <p:cTn id="12" dur="75"/>
                                        <p:tgtEl>
                                          <p:spTgt spid="1028098">
                                            <p:txEl>
                                              <p:pRg st="1" end="1"/>
                                            </p:txEl>
                                          </p:spTgt>
                                        </p:tgtEl>
                                      </p:cBhvr>
                                    </p:animEffect>
                                  </p:childTnLst>
                                </p:cTn>
                              </p:par>
                              <p:par>
                                <p:cTn id="13" presetID="22" presetClass="entr" presetSubtype="1" fill="hold" grpId="0" nodeType="withEffect">
                                  <p:stCondLst>
                                    <p:cond delay="0"/>
                                  </p:stCondLst>
                                  <p:iterate type="lt">
                                    <p:tmPct val="100000"/>
                                  </p:iterate>
                                  <p:childTnLst>
                                    <p:set>
                                      <p:cBhvr>
                                        <p:cTn id="14" dur="1" fill="hold">
                                          <p:stCondLst>
                                            <p:cond delay="0"/>
                                          </p:stCondLst>
                                        </p:cTn>
                                        <p:tgtEl>
                                          <p:spTgt spid="1028098">
                                            <p:txEl>
                                              <p:pRg st="2" end="2"/>
                                            </p:txEl>
                                          </p:spTgt>
                                        </p:tgtEl>
                                        <p:attrNameLst>
                                          <p:attrName>style.visibility</p:attrName>
                                        </p:attrNameLst>
                                      </p:cBhvr>
                                      <p:to>
                                        <p:strVal val="visible"/>
                                      </p:to>
                                    </p:set>
                                    <p:animEffect transition="in" filter="wipe(up)">
                                      <p:cBhvr>
                                        <p:cTn id="15" dur="75"/>
                                        <p:tgtEl>
                                          <p:spTgt spid="1028098">
                                            <p:txEl>
                                              <p:pRg st="2" end="2"/>
                                            </p:txEl>
                                          </p:spTgt>
                                        </p:tgtEl>
                                      </p:cBhvr>
                                    </p:animEffect>
                                  </p:child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1028098">
                                            <p:txEl>
                                              <p:pRg st="3" end="3"/>
                                            </p:txEl>
                                          </p:spTgt>
                                        </p:tgtEl>
                                        <p:attrNameLst>
                                          <p:attrName>style.visibility</p:attrName>
                                        </p:attrNameLst>
                                      </p:cBhvr>
                                      <p:to>
                                        <p:strVal val="visible"/>
                                      </p:to>
                                    </p:set>
                                    <p:animEffect transition="in" filter="wipe(up)">
                                      <p:cBhvr>
                                        <p:cTn id="18" dur="75"/>
                                        <p:tgtEl>
                                          <p:spTgt spid="1028098">
                                            <p:txEl>
                                              <p:pRg st="3" end="3"/>
                                            </p:txEl>
                                          </p:spTgt>
                                        </p:tgtEl>
                                      </p:cBhvr>
                                    </p:animEffect>
                                  </p:childTnLst>
                                </p:cTn>
                              </p:par>
                              <p:par>
                                <p:cTn id="19" presetID="22" presetClass="entr" presetSubtype="1" fill="hold" grpId="0" nodeType="withEffect">
                                  <p:stCondLst>
                                    <p:cond delay="0"/>
                                  </p:stCondLst>
                                  <p:iterate type="lt">
                                    <p:tmPct val="100000"/>
                                  </p:iterate>
                                  <p:childTnLst>
                                    <p:set>
                                      <p:cBhvr>
                                        <p:cTn id="20" dur="1" fill="hold">
                                          <p:stCondLst>
                                            <p:cond delay="0"/>
                                          </p:stCondLst>
                                        </p:cTn>
                                        <p:tgtEl>
                                          <p:spTgt spid="1028098">
                                            <p:txEl>
                                              <p:pRg st="4" end="4"/>
                                            </p:txEl>
                                          </p:spTgt>
                                        </p:tgtEl>
                                        <p:attrNameLst>
                                          <p:attrName>style.visibility</p:attrName>
                                        </p:attrNameLst>
                                      </p:cBhvr>
                                      <p:to>
                                        <p:strVal val="visible"/>
                                      </p:to>
                                    </p:set>
                                    <p:animEffect transition="in" filter="wipe(up)">
                                      <p:cBhvr>
                                        <p:cTn id="21" dur="75"/>
                                        <p:tgtEl>
                                          <p:spTgt spid="1028098">
                                            <p:txEl>
                                              <p:pRg st="4" end="4"/>
                                            </p:txEl>
                                          </p:spTgt>
                                        </p:tgtEl>
                                      </p:cBhvr>
                                    </p:animEffect>
                                  </p:childTnLst>
                                </p:cTn>
                              </p:par>
                              <p:par>
                                <p:cTn id="22" presetID="22" presetClass="entr" presetSubtype="1" fill="hold" grpId="0" nodeType="withEffect">
                                  <p:stCondLst>
                                    <p:cond delay="0"/>
                                  </p:stCondLst>
                                  <p:iterate type="lt">
                                    <p:tmPct val="100000"/>
                                  </p:iterate>
                                  <p:childTnLst>
                                    <p:set>
                                      <p:cBhvr>
                                        <p:cTn id="23" dur="1" fill="hold">
                                          <p:stCondLst>
                                            <p:cond delay="0"/>
                                          </p:stCondLst>
                                        </p:cTn>
                                        <p:tgtEl>
                                          <p:spTgt spid="1028098">
                                            <p:txEl>
                                              <p:pRg st="5" end="5"/>
                                            </p:txEl>
                                          </p:spTgt>
                                        </p:tgtEl>
                                        <p:attrNameLst>
                                          <p:attrName>style.visibility</p:attrName>
                                        </p:attrNameLst>
                                      </p:cBhvr>
                                      <p:to>
                                        <p:strVal val="visible"/>
                                      </p:to>
                                    </p:set>
                                    <p:animEffect transition="in" filter="wipe(up)">
                                      <p:cBhvr>
                                        <p:cTn id="24" dur="75"/>
                                        <p:tgtEl>
                                          <p:spTgt spid="1028098">
                                            <p:txEl>
                                              <p:pRg st="5" end="5"/>
                                            </p:txEl>
                                          </p:spTgt>
                                        </p:tgtEl>
                                      </p:cBhvr>
                                    </p:animEffect>
                                  </p:childTnLst>
                                </p:cTn>
                              </p:par>
                              <p:par>
                                <p:cTn id="25" presetID="22" presetClass="entr" presetSubtype="1" fill="hold" grpId="0" nodeType="withEffect">
                                  <p:stCondLst>
                                    <p:cond delay="0"/>
                                  </p:stCondLst>
                                  <p:iterate type="lt">
                                    <p:tmPct val="100000"/>
                                  </p:iterate>
                                  <p:childTnLst>
                                    <p:set>
                                      <p:cBhvr>
                                        <p:cTn id="26" dur="1" fill="hold">
                                          <p:stCondLst>
                                            <p:cond delay="0"/>
                                          </p:stCondLst>
                                        </p:cTn>
                                        <p:tgtEl>
                                          <p:spTgt spid="1028098">
                                            <p:txEl>
                                              <p:pRg st="6" end="6"/>
                                            </p:txEl>
                                          </p:spTgt>
                                        </p:tgtEl>
                                        <p:attrNameLst>
                                          <p:attrName>style.visibility</p:attrName>
                                        </p:attrNameLst>
                                      </p:cBhvr>
                                      <p:to>
                                        <p:strVal val="visible"/>
                                      </p:to>
                                    </p:set>
                                    <p:animEffect transition="in" filter="wipe(up)">
                                      <p:cBhvr>
                                        <p:cTn id="27" dur="75"/>
                                        <p:tgtEl>
                                          <p:spTgt spid="1028098">
                                            <p:txEl>
                                              <p:pRg st="6" end="6"/>
                                            </p:txEl>
                                          </p:spTgt>
                                        </p:tgtEl>
                                      </p:cBhvr>
                                    </p:animEffect>
                                  </p:childTnLst>
                                </p:cTn>
                              </p:par>
                              <p:par>
                                <p:cTn id="28" presetID="22" presetClass="entr" presetSubtype="1" fill="hold" grpId="0" nodeType="withEffect">
                                  <p:stCondLst>
                                    <p:cond delay="0"/>
                                  </p:stCondLst>
                                  <p:iterate type="lt">
                                    <p:tmPct val="100000"/>
                                  </p:iterate>
                                  <p:childTnLst>
                                    <p:set>
                                      <p:cBhvr>
                                        <p:cTn id="29" dur="1" fill="hold">
                                          <p:stCondLst>
                                            <p:cond delay="0"/>
                                          </p:stCondLst>
                                        </p:cTn>
                                        <p:tgtEl>
                                          <p:spTgt spid="1028098">
                                            <p:txEl>
                                              <p:pRg st="7" end="7"/>
                                            </p:txEl>
                                          </p:spTgt>
                                        </p:tgtEl>
                                        <p:attrNameLst>
                                          <p:attrName>style.visibility</p:attrName>
                                        </p:attrNameLst>
                                      </p:cBhvr>
                                      <p:to>
                                        <p:strVal val="visible"/>
                                      </p:to>
                                    </p:set>
                                    <p:animEffect transition="in" filter="wipe(up)">
                                      <p:cBhvr>
                                        <p:cTn id="30" dur="75"/>
                                        <p:tgtEl>
                                          <p:spTgt spid="102809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1028098">
                                            <p:txEl>
                                              <p:pRg st="8" end="8"/>
                                            </p:txEl>
                                          </p:spTgt>
                                        </p:tgtEl>
                                        <p:attrNameLst>
                                          <p:attrName>style.visibility</p:attrName>
                                        </p:attrNameLst>
                                      </p:cBhvr>
                                      <p:to>
                                        <p:strVal val="visible"/>
                                      </p:to>
                                    </p:set>
                                    <p:animEffect transition="in" filter="wipe(up)">
                                      <p:cBhvr>
                                        <p:cTn id="35" dur="75"/>
                                        <p:tgtEl>
                                          <p:spTgt spid="1028098">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iterate type="lt">
                                    <p:tmPct val="100000"/>
                                  </p:iterate>
                                  <p:childTnLst>
                                    <p:set>
                                      <p:cBhvr>
                                        <p:cTn id="39" dur="1" fill="hold">
                                          <p:stCondLst>
                                            <p:cond delay="0"/>
                                          </p:stCondLst>
                                        </p:cTn>
                                        <p:tgtEl>
                                          <p:spTgt spid="1028098">
                                            <p:txEl>
                                              <p:pRg st="9" end="9"/>
                                            </p:txEl>
                                          </p:spTgt>
                                        </p:tgtEl>
                                        <p:attrNameLst>
                                          <p:attrName>style.visibility</p:attrName>
                                        </p:attrNameLst>
                                      </p:cBhvr>
                                      <p:to>
                                        <p:strVal val="visible"/>
                                      </p:to>
                                    </p:set>
                                    <p:animEffect transition="in" filter="wipe(up)">
                                      <p:cBhvr>
                                        <p:cTn id="40" dur="75"/>
                                        <p:tgtEl>
                                          <p:spTgt spid="1028098">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iterate type="lt">
                                    <p:tmPct val="100000"/>
                                  </p:iterate>
                                  <p:childTnLst>
                                    <p:set>
                                      <p:cBhvr>
                                        <p:cTn id="44" dur="1" fill="hold">
                                          <p:stCondLst>
                                            <p:cond delay="0"/>
                                          </p:stCondLst>
                                        </p:cTn>
                                        <p:tgtEl>
                                          <p:spTgt spid="1028098">
                                            <p:txEl>
                                              <p:pRg st="10" end="10"/>
                                            </p:txEl>
                                          </p:spTgt>
                                        </p:tgtEl>
                                        <p:attrNameLst>
                                          <p:attrName>style.visibility</p:attrName>
                                        </p:attrNameLst>
                                      </p:cBhvr>
                                      <p:to>
                                        <p:strVal val="visible"/>
                                      </p:to>
                                    </p:set>
                                    <p:animEffect transition="in" filter="wipe(up)">
                                      <p:cBhvr>
                                        <p:cTn id="45" dur="75"/>
                                        <p:tgtEl>
                                          <p:spTgt spid="1028098">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1028098">
                                            <p:txEl>
                                              <p:pRg st="11" end="11"/>
                                            </p:txEl>
                                          </p:spTgt>
                                        </p:tgtEl>
                                        <p:attrNameLst>
                                          <p:attrName>style.visibility</p:attrName>
                                        </p:attrNameLst>
                                      </p:cBhvr>
                                      <p:to>
                                        <p:strVal val="visible"/>
                                      </p:to>
                                    </p:set>
                                    <p:animEffect transition="in" filter="wipe(up)">
                                      <p:cBhvr>
                                        <p:cTn id="50" dur="75"/>
                                        <p:tgtEl>
                                          <p:spTgt spid="10280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8" grpId="0" build="p" autoUpdateAnimBg="0"/>
    </p:bldLst>
  </p:timing>
</p:sld>
</file>

<file path=ppt/slides/slide4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48E9829E-81EC-47AB-8794-D54F0DA95620}" type="slidenum">
              <a:rPr lang="zh-CN" altLang="en-US" b="1" smtClean="0">
                <a:solidFill>
                  <a:srgbClr val="66CCFF"/>
                </a:solidFill>
                <a:latin typeface="Arial" pitchFamily="34" charset="0"/>
              </a:rPr>
              <a:pPr/>
              <a:t>478</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43107" name="Rectangle 3"/>
          <p:cNvSpPr>
            <a:spLocks noGrp="1" noChangeArrowheads="1"/>
          </p:cNvSpPr>
          <p:nvPr>
            <p:ph type="body" sz="half" idx="1"/>
          </p:nvPr>
        </p:nvSpPr>
        <p:spPr>
          <a:xfrm>
            <a:off x="0" y="696913"/>
            <a:ext cx="9144000" cy="5946775"/>
          </a:xfrm>
        </p:spPr>
        <p:txBody>
          <a:bodyPr/>
          <a:lstStyle/>
          <a:p>
            <a:pPr algn="just" eaLnBrk="1" hangingPunct="1">
              <a:lnSpc>
                <a:spcPct val="120000"/>
              </a:lnSpc>
              <a:spcBef>
                <a:spcPct val="0"/>
              </a:spcBef>
            </a:pPr>
            <a:r>
              <a:rPr lang="zh-CN" altLang="en-US" smtClean="0">
                <a:solidFill>
                  <a:srgbClr val="FF0000"/>
                </a:solidFill>
                <a:latin typeface="宋体" pitchFamily="2" charset="-122"/>
              </a:rPr>
              <a:t>文件指针</a:t>
            </a:r>
          </a:p>
          <a:p>
            <a:pPr algn="just" eaLnBrk="1" hangingPunct="1">
              <a:lnSpc>
                <a:spcPct val="120000"/>
              </a:lnSpc>
              <a:spcBef>
                <a:spcPct val="0"/>
              </a:spcBef>
              <a:buFont typeface="Wingdings" pitchFamily="2" charset="2"/>
              <a:buNone/>
            </a:pPr>
            <a:r>
              <a:rPr lang="zh-CN" altLang="en-US" sz="2800" smtClean="0">
                <a:latin typeface="宋体" pitchFamily="2" charset="-122"/>
              </a:rPr>
              <a:t>	    </a:t>
            </a:r>
            <a:r>
              <a:rPr lang="zh-CN" altLang="en-US" sz="2800" smtClean="0">
                <a:ea typeface="华文细黑" pitchFamily="2" charset="-122"/>
              </a:rPr>
              <a:t>在</a:t>
            </a:r>
            <a:r>
              <a:rPr lang="en-US" altLang="zh-CN" sz="2800" smtClean="0">
                <a:ea typeface="华文细黑" pitchFamily="2" charset="-122"/>
              </a:rPr>
              <a:t>C</a:t>
            </a:r>
            <a:r>
              <a:rPr lang="zh-CN" altLang="en-US" sz="2800" smtClean="0">
                <a:ea typeface="华文细黑" pitchFamily="2" charset="-122"/>
              </a:rPr>
              <a:t>程序中，要使用一个文件，必须在文件与程序之间建立联系。系统要为需要操作的文件建立相应的文件结构，程序要能够得到系统建立好的文件结构。</a:t>
            </a:r>
          </a:p>
          <a:p>
            <a:pPr algn="just" eaLnBrk="1" hangingPunct="1">
              <a:lnSpc>
                <a:spcPct val="120000"/>
              </a:lnSpc>
              <a:spcBef>
                <a:spcPct val="0"/>
              </a:spcBef>
              <a:buFont typeface="Wingdings" pitchFamily="2" charset="2"/>
              <a:buNone/>
            </a:pPr>
            <a:r>
              <a:rPr lang="zh-CN" altLang="en-US" sz="2800" smtClean="0">
                <a:ea typeface="华文细黑" pitchFamily="2" charset="-122"/>
              </a:rPr>
              <a:t>	    为此，需要在程序中说明指向文件结构的指针，即定义</a:t>
            </a:r>
            <a:r>
              <a:rPr lang="en-US" altLang="zh-CN" sz="2800" smtClean="0">
                <a:solidFill>
                  <a:srgbClr val="C00000"/>
                </a:solidFill>
                <a:ea typeface="华文细黑" pitchFamily="2" charset="-122"/>
              </a:rPr>
              <a:t>FILE</a:t>
            </a:r>
            <a:r>
              <a:rPr lang="zh-CN" altLang="en-US" sz="2800" smtClean="0">
                <a:ea typeface="华文细黑" pitchFamily="2" charset="-122"/>
              </a:rPr>
              <a:t>型（文件型）的</a:t>
            </a:r>
            <a:r>
              <a:rPr lang="zh-CN" altLang="en-US" sz="2800" smtClean="0">
                <a:solidFill>
                  <a:srgbClr val="C00000"/>
                </a:solidFill>
                <a:ea typeface="华文细黑" pitchFamily="2" charset="-122"/>
              </a:rPr>
              <a:t>指针</a:t>
            </a:r>
            <a:r>
              <a:rPr lang="zh-CN" altLang="en-US" sz="2800" smtClean="0">
                <a:ea typeface="华文细黑" pitchFamily="2" charset="-122"/>
              </a:rPr>
              <a:t>变量。</a:t>
            </a:r>
          </a:p>
          <a:p>
            <a:pPr algn="just" eaLnBrk="1" hangingPunct="1">
              <a:lnSpc>
                <a:spcPct val="120000"/>
              </a:lnSpc>
              <a:spcBef>
                <a:spcPct val="0"/>
              </a:spcBef>
            </a:pPr>
            <a:r>
              <a:rPr lang="zh-CN" altLang="en-US" sz="2800" smtClean="0">
                <a:solidFill>
                  <a:srgbClr val="0070C0"/>
                </a:solidFill>
                <a:ea typeface="华文细黑" pitchFamily="2" charset="-122"/>
              </a:rPr>
              <a:t>文件型指针变量说明形式</a:t>
            </a:r>
          </a:p>
          <a:p>
            <a:pPr algn="ctr" eaLnBrk="1" hangingPunct="1">
              <a:lnSpc>
                <a:spcPct val="120000"/>
              </a:lnSpc>
              <a:spcBef>
                <a:spcPct val="0"/>
              </a:spcBef>
              <a:buFont typeface="Wingdings" pitchFamily="2" charset="2"/>
              <a:buNone/>
            </a:pPr>
            <a:r>
              <a:rPr lang="en-US" altLang="zh-CN" sz="2800" smtClean="0">
                <a:solidFill>
                  <a:srgbClr val="00B050"/>
                </a:solidFill>
                <a:ea typeface="华文细黑" pitchFamily="2" charset="-122"/>
              </a:rPr>
              <a:t>FILE  </a:t>
            </a:r>
            <a:r>
              <a:rPr lang="en-US" altLang="zh-CN" sz="2800" smtClean="0">
                <a:ea typeface="华文细黑" pitchFamily="2" charset="-122"/>
              </a:rPr>
              <a:t>* </a:t>
            </a:r>
            <a:r>
              <a:rPr lang="zh-CN" altLang="en-US" sz="2800" smtClean="0">
                <a:solidFill>
                  <a:schemeClr val="tx2"/>
                </a:solidFill>
                <a:ea typeface="华文细黑" pitchFamily="2" charset="-122"/>
              </a:rPr>
              <a:t>文件型指针变量名</a:t>
            </a:r>
            <a:r>
              <a:rPr lang="zh-CN" altLang="en-US" sz="2800" smtClean="0">
                <a:ea typeface="华文细黑" pitchFamily="2" charset="-122"/>
              </a:rPr>
              <a:t>;</a:t>
            </a:r>
          </a:p>
          <a:p>
            <a:pPr algn="just" eaLnBrk="1" hangingPunct="1">
              <a:lnSpc>
                <a:spcPct val="120000"/>
              </a:lnSpc>
              <a:spcBef>
                <a:spcPct val="0"/>
              </a:spcBef>
              <a:buFont typeface="Wingdings" pitchFamily="2" charset="2"/>
              <a:buNone/>
            </a:pPr>
            <a:r>
              <a:rPr lang="zh-CN" altLang="en-US" sz="2800" smtClean="0">
                <a:ea typeface="华文细黑" pitchFamily="2" charset="-122"/>
              </a:rPr>
              <a:t>	例如：</a:t>
            </a:r>
          </a:p>
          <a:p>
            <a:pPr algn="just" eaLnBrk="1" hangingPunct="1">
              <a:lnSpc>
                <a:spcPct val="120000"/>
              </a:lnSpc>
              <a:spcBef>
                <a:spcPct val="0"/>
              </a:spcBef>
              <a:buFont typeface="Wingdings" pitchFamily="2" charset="2"/>
              <a:buNone/>
            </a:pPr>
            <a:r>
              <a:rPr lang="zh-CN" altLang="en-US" sz="2800" smtClean="0">
                <a:ea typeface="华文细黑" pitchFamily="2" charset="-122"/>
              </a:rPr>
              <a:t>	</a:t>
            </a:r>
            <a:r>
              <a:rPr lang="zh-CN" altLang="en-US" sz="2800" smtClean="0">
                <a:solidFill>
                  <a:srgbClr val="0070C0"/>
                </a:solidFill>
                <a:ea typeface="华文细黑" pitchFamily="2" charset="-122"/>
              </a:rPr>
              <a:t>	</a:t>
            </a:r>
            <a:r>
              <a:rPr lang="en-US" altLang="zh-CN" sz="2800" smtClean="0">
                <a:solidFill>
                  <a:srgbClr val="0070C0"/>
                </a:solidFill>
                <a:ea typeface="华文细黑" pitchFamily="2" charset="-122"/>
              </a:rPr>
              <a:t>FILE </a:t>
            </a:r>
            <a:r>
              <a:rPr lang="en-US" altLang="zh-CN" sz="2800" smtClean="0">
                <a:ea typeface="华文细黑" pitchFamily="2" charset="-122"/>
              </a:rPr>
              <a:t>*</a:t>
            </a:r>
            <a:r>
              <a:rPr lang="en-US" altLang="zh-CN" sz="2800" smtClean="0">
                <a:solidFill>
                  <a:srgbClr val="00FF00"/>
                </a:solidFill>
                <a:ea typeface="华文细黑" pitchFamily="2" charset="-122"/>
              </a:rPr>
              <a:t> </a:t>
            </a:r>
            <a:r>
              <a:rPr lang="en-US" altLang="zh-CN" sz="2800" smtClean="0">
                <a:solidFill>
                  <a:srgbClr val="00B050"/>
                </a:solidFill>
                <a:ea typeface="华文细黑" pitchFamily="2" charset="-122"/>
              </a:rPr>
              <a:t>fp</a:t>
            </a:r>
            <a:r>
              <a:rPr lang="en-US" altLang="zh-CN" sz="2800" smtClean="0">
                <a:ea typeface="华文细黑" pitchFamily="2" charset="-122"/>
              </a:rPr>
              <a:t>;     /*</a:t>
            </a:r>
            <a:r>
              <a:rPr lang="en-US" altLang="zh-CN" sz="2800" smtClean="0">
                <a:solidFill>
                  <a:srgbClr val="00B050"/>
                </a:solidFill>
                <a:ea typeface="华文细黑" pitchFamily="2" charset="-122"/>
              </a:rPr>
              <a:t> fp </a:t>
            </a:r>
            <a:r>
              <a:rPr lang="zh-CN" altLang="en-US" sz="2800" smtClean="0">
                <a:ea typeface="华文细黑" pitchFamily="2" charset="-122"/>
              </a:rPr>
              <a:t>是一个指针变量 */</a:t>
            </a:r>
          </a:p>
        </p:txBody>
      </p:sp>
      <p:sp>
        <p:nvSpPr>
          <p:cNvPr id="943108" name="Rectangle 4"/>
          <p:cNvSpPr>
            <a:spLocks noGrp="1" noChangeArrowheads="1"/>
          </p:cNvSpPr>
          <p:nvPr>
            <p:ph type="title"/>
          </p:nvPr>
        </p:nvSpPr>
        <p:spPr>
          <a:xfrm>
            <a:off x="301625" y="228600"/>
            <a:ext cx="8518525" cy="608013"/>
          </a:xfrm>
        </p:spPr>
        <p:txBody>
          <a:bodyPr/>
          <a:lstStyle/>
          <a:p>
            <a:pPr eaLnBrk="1" hangingPunct="1">
              <a:defRPr/>
            </a:pPr>
            <a:r>
              <a:rPr lang="zh-CN" altLang="en-US" b="1" dirty="0" smtClean="0"/>
              <a:t>示例程序说明</a:t>
            </a:r>
            <a:endParaRPr lang="zh-CN" altLang="en-US" b="1" dirty="0">
              <a:solidFill>
                <a:srgbClr val="00FF00"/>
              </a:solidFill>
              <a:effectLst>
                <a:outerShdw blurRad="38100" dist="38100" dir="2700000" algn="tl">
                  <a:srgbClr val="000000"/>
                </a:outerShdw>
              </a:effectLst>
            </a:endParaRPr>
          </a:p>
        </p:txBody>
      </p:sp>
      <p:sp>
        <p:nvSpPr>
          <p:cNvPr id="16389" name="矩形 4"/>
          <p:cNvSpPr>
            <a:spLocks noChangeArrowheads="1"/>
          </p:cNvSpPr>
          <p:nvPr/>
        </p:nvSpPr>
        <p:spPr bwMode="auto">
          <a:xfrm>
            <a:off x="714375" y="6000750"/>
            <a:ext cx="4875213" cy="523875"/>
          </a:xfrm>
          <a:prstGeom prst="rect">
            <a:avLst/>
          </a:prstGeom>
          <a:noFill/>
          <a:ln w="9525">
            <a:noFill/>
            <a:miter lim="800000"/>
            <a:headEnd/>
            <a:tailEnd/>
          </a:ln>
        </p:spPr>
        <p:txBody>
          <a:bodyPr wrap="none">
            <a:spAutoFit/>
          </a:bodyPr>
          <a:lstStyle/>
          <a:p>
            <a:r>
              <a:rPr lang="zh-CN" altLang="en-US" sz="2800" b="1">
                <a:solidFill>
                  <a:srgbClr val="C00000"/>
                </a:solidFill>
                <a:ea typeface="楷体" pitchFamily="49" charset="-122"/>
                <a:cs typeface="Times New Roman" pitchFamily="18" charset="0"/>
              </a:rPr>
              <a:t>文件打开后，</a:t>
            </a:r>
            <a:r>
              <a:rPr lang="en-US" altLang="zh-CN" sz="2800" b="1">
                <a:solidFill>
                  <a:srgbClr val="C00000"/>
                </a:solidFill>
                <a:ea typeface="楷体" pitchFamily="49" charset="-122"/>
                <a:cs typeface="Times New Roman" pitchFamily="18" charset="0"/>
              </a:rPr>
              <a:t>fp</a:t>
            </a:r>
            <a:r>
              <a:rPr lang="zh-CN" altLang="en-US" sz="2800" b="1">
                <a:solidFill>
                  <a:srgbClr val="C00000"/>
                </a:solidFill>
                <a:ea typeface="楷体" pitchFamily="49" charset="-122"/>
                <a:cs typeface="Times New Roman" pitchFamily="18" charset="0"/>
              </a:rPr>
              <a:t>即代表该文件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43107">
                                            <p:txEl>
                                              <p:pRg st="0" end="0"/>
                                            </p:txEl>
                                          </p:spTgt>
                                        </p:tgtEl>
                                        <p:attrNameLst>
                                          <p:attrName>style.visibility</p:attrName>
                                        </p:attrNameLst>
                                      </p:cBhvr>
                                      <p:to>
                                        <p:strVal val="visible"/>
                                      </p:to>
                                    </p:set>
                                    <p:animEffect transition="in" filter="wipe(up)">
                                      <p:cBhvr>
                                        <p:cTn id="7" dur="75"/>
                                        <p:tgtEl>
                                          <p:spTgt spid="943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43107">
                                            <p:txEl>
                                              <p:pRg st="1" end="1"/>
                                            </p:txEl>
                                          </p:spTgt>
                                        </p:tgtEl>
                                        <p:attrNameLst>
                                          <p:attrName>style.visibility</p:attrName>
                                        </p:attrNameLst>
                                      </p:cBhvr>
                                      <p:to>
                                        <p:strVal val="visible"/>
                                      </p:to>
                                    </p:set>
                                    <p:animEffect transition="in" filter="wipe(up)">
                                      <p:cBhvr>
                                        <p:cTn id="12" dur="75"/>
                                        <p:tgtEl>
                                          <p:spTgt spid="943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43107">
                                            <p:txEl>
                                              <p:pRg st="2" end="2"/>
                                            </p:txEl>
                                          </p:spTgt>
                                        </p:tgtEl>
                                        <p:attrNameLst>
                                          <p:attrName>style.visibility</p:attrName>
                                        </p:attrNameLst>
                                      </p:cBhvr>
                                      <p:to>
                                        <p:strVal val="visible"/>
                                      </p:to>
                                    </p:set>
                                    <p:animEffect transition="in" filter="wipe(up)">
                                      <p:cBhvr>
                                        <p:cTn id="17" dur="75"/>
                                        <p:tgtEl>
                                          <p:spTgt spid="943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43107">
                                            <p:txEl>
                                              <p:pRg st="3" end="3"/>
                                            </p:txEl>
                                          </p:spTgt>
                                        </p:tgtEl>
                                        <p:attrNameLst>
                                          <p:attrName>style.visibility</p:attrName>
                                        </p:attrNameLst>
                                      </p:cBhvr>
                                      <p:to>
                                        <p:strVal val="visible"/>
                                      </p:to>
                                    </p:set>
                                    <p:animEffect transition="in" filter="wipe(up)">
                                      <p:cBhvr>
                                        <p:cTn id="22" dur="75"/>
                                        <p:tgtEl>
                                          <p:spTgt spid="943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43107">
                                            <p:txEl>
                                              <p:pRg st="4" end="4"/>
                                            </p:txEl>
                                          </p:spTgt>
                                        </p:tgtEl>
                                        <p:attrNameLst>
                                          <p:attrName>style.visibility</p:attrName>
                                        </p:attrNameLst>
                                      </p:cBhvr>
                                      <p:to>
                                        <p:strVal val="visible"/>
                                      </p:to>
                                    </p:set>
                                    <p:animEffect transition="in" filter="wipe(up)">
                                      <p:cBhvr>
                                        <p:cTn id="27" dur="75"/>
                                        <p:tgtEl>
                                          <p:spTgt spid="943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43107">
                                            <p:txEl>
                                              <p:pRg st="5" end="5"/>
                                            </p:txEl>
                                          </p:spTgt>
                                        </p:tgtEl>
                                        <p:attrNameLst>
                                          <p:attrName>style.visibility</p:attrName>
                                        </p:attrNameLst>
                                      </p:cBhvr>
                                      <p:to>
                                        <p:strVal val="visible"/>
                                      </p:to>
                                    </p:set>
                                    <p:animEffect transition="in" filter="wipe(up)">
                                      <p:cBhvr>
                                        <p:cTn id="32" dur="75"/>
                                        <p:tgtEl>
                                          <p:spTgt spid="943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43107">
                                            <p:txEl>
                                              <p:pRg st="6" end="6"/>
                                            </p:txEl>
                                          </p:spTgt>
                                        </p:tgtEl>
                                        <p:attrNameLst>
                                          <p:attrName>style.visibility</p:attrName>
                                        </p:attrNameLst>
                                      </p:cBhvr>
                                      <p:to>
                                        <p:strVal val="visible"/>
                                      </p:to>
                                    </p:set>
                                    <p:animEffect transition="in" filter="wipe(up)">
                                      <p:cBhvr>
                                        <p:cTn id="37" dur="75"/>
                                        <p:tgtEl>
                                          <p:spTgt spid="943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7" grpId="0" build="p" autoUpdateAnimBg="0"/>
    </p:bldLst>
  </p:timing>
</p:sld>
</file>

<file path=ppt/slides/slide4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316ED9EB-00FC-4BE5-9370-CCDE5325899E}" type="slidenum">
              <a:rPr lang="zh-CN" altLang="en-US" b="1" smtClean="0">
                <a:solidFill>
                  <a:srgbClr val="66CCFF"/>
                </a:solidFill>
                <a:latin typeface="Arial" pitchFamily="34" charset="0"/>
              </a:rPr>
              <a:pPr/>
              <a:t>479</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47203" name="Rectangle 3"/>
          <p:cNvSpPr>
            <a:spLocks noGrp="1" noChangeArrowheads="1"/>
          </p:cNvSpPr>
          <p:nvPr>
            <p:ph type="body" sz="half" idx="1"/>
          </p:nvPr>
        </p:nvSpPr>
        <p:spPr>
          <a:xfrm>
            <a:off x="171450" y="765175"/>
            <a:ext cx="8763000" cy="5911850"/>
          </a:xfrm>
        </p:spPr>
        <p:txBody>
          <a:bodyPr/>
          <a:lstStyle/>
          <a:p>
            <a:pPr algn="just" eaLnBrk="1" hangingPunct="1">
              <a:spcBef>
                <a:spcPct val="15000"/>
              </a:spcBef>
            </a:pPr>
            <a:r>
              <a:rPr lang="zh-CN" altLang="en-US" smtClean="0">
                <a:solidFill>
                  <a:srgbClr val="FF0000"/>
                </a:solidFill>
                <a:ea typeface="华文细黑" pitchFamily="2" charset="-122"/>
                <a:cs typeface="Times New Roman" pitchFamily="18" charset="0"/>
              </a:rPr>
              <a:t>使用文件的一般步骤</a:t>
            </a:r>
          </a:p>
          <a:p>
            <a:pPr algn="ctr" eaLnBrk="1" hangingPunct="1">
              <a:spcBef>
                <a:spcPct val="15000"/>
              </a:spcBef>
              <a:buFont typeface="Wingdings" pitchFamily="2" charset="2"/>
              <a:buNone/>
            </a:pPr>
            <a:r>
              <a:rPr lang="zh-CN" altLang="en-US" sz="2800" smtClean="0">
                <a:solidFill>
                  <a:schemeClr val="tx2"/>
                </a:solidFill>
                <a:ea typeface="华文细黑" pitchFamily="2" charset="-122"/>
                <a:cs typeface="Times New Roman" pitchFamily="18" charset="0"/>
              </a:rPr>
              <a:t>打开文件 </a:t>
            </a:r>
            <a:r>
              <a:rPr lang="zh-CN" altLang="en-US" sz="2800" smtClean="0">
                <a:ea typeface="华文细黑" pitchFamily="2" charset="-122"/>
                <a:cs typeface="Times New Roman" pitchFamily="18" charset="0"/>
              </a:rPr>
              <a:t>—— 操作文件 —— </a:t>
            </a:r>
            <a:r>
              <a:rPr lang="zh-CN" altLang="en-US" sz="2800" smtClean="0">
                <a:solidFill>
                  <a:srgbClr val="7030A0"/>
                </a:solidFill>
                <a:ea typeface="华文细黑" pitchFamily="2" charset="-122"/>
                <a:cs typeface="Times New Roman" pitchFamily="18" charset="0"/>
              </a:rPr>
              <a:t>关闭文件</a:t>
            </a:r>
          </a:p>
          <a:p>
            <a:pPr eaLnBrk="1" hangingPunct="1">
              <a:spcBef>
                <a:spcPct val="15000"/>
              </a:spcBef>
            </a:pPr>
            <a:r>
              <a:rPr lang="zh-CN" altLang="en-US" sz="2800" smtClean="0">
                <a:solidFill>
                  <a:schemeClr val="tx2"/>
                </a:solidFill>
                <a:ea typeface="华文细黑" pitchFamily="2" charset="-122"/>
                <a:cs typeface="Times New Roman" pitchFamily="18" charset="0"/>
              </a:rPr>
              <a:t>打开文件</a:t>
            </a:r>
            <a:r>
              <a:rPr lang="zh-CN" altLang="en-US" sz="2800" smtClean="0">
                <a:ea typeface="华文细黑" pitchFamily="2" charset="-122"/>
                <a:cs typeface="Times New Roman" pitchFamily="18" charset="0"/>
              </a:rPr>
              <a:t>：建立用户程序与文件的联系，为文件开辟文件缓冲区。</a:t>
            </a:r>
          </a:p>
          <a:p>
            <a:pPr eaLnBrk="1" hangingPunct="1">
              <a:spcBef>
                <a:spcPct val="15000"/>
              </a:spcBef>
            </a:pPr>
            <a:r>
              <a:rPr lang="zh-CN" altLang="en-US" sz="2800" smtClean="0">
                <a:ea typeface="华文细黑" pitchFamily="2" charset="-122"/>
                <a:cs typeface="Times New Roman" pitchFamily="18" charset="0"/>
              </a:rPr>
              <a:t>操作文件</a:t>
            </a:r>
            <a:r>
              <a:rPr lang="zh-CN" altLang="en-US" sz="2800" smtClean="0">
                <a:solidFill>
                  <a:schemeClr val="tx2"/>
                </a:solidFill>
                <a:ea typeface="华文细黑" pitchFamily="2" charset="-122"/>
                <a:cs typeface="Times New Roman" pitchFamily="18" charset="0"/>
              </a:rPr>
              <a:t>：</a:t>
            </a:r>
            <a:r>
              <a:rPr lang="zh-CN" altLang="en-US" sz="2800" smtClean="0">
                <a:ea typeface="华文细黑" pitchFamily="2" charset="-122"/>
                <a:cs typeface="Times New Roman" pitchFamily="18" charset="0"/>
              </a:rPr>
              <a:t>是指对文件的读、写、追加和定位操作。</a:t>
            </a:r>
          </a:p>
          <a:p>
            <a:pPr eaLnBrk="1" hangingPunct="1">
              <a:spcBef>
                <a:spcPct val="15000"/>
              </a:spcBef>
              <a:buFont typeface="Wingdings" pitchFamily="2" charset="2"/>
              <a:buNone/>
            </a:pPr>
            <a:r>
              <a:rPr lang="zh-CN" altLang="en-US" sz="2800" smtClean="0">
                <a:ea typeface="华文细黑" pitchFamily="2" charset="-122"/>
                <a:cs typeface="Times New Roman" pitchFamily="18" charset="0"/>
              </a:rPr>
              <a:t>	  读操作：</a:t>
            </a:r>
            <a:r>
              <a:rPr lang="zh-CN" altLang="en-US" sz="2800" smtClean="0">
                <a:solidFill>
                  <a:srgbClr val="002060"/>
                </a:solidFill>
                <a:ea typeface="华文细黑" pitchFamily="2" charset="-122"/>
                <a:cs typeface="Times New Roman" pitchFamily="18" charset="0"/>
              </a:rPr>
              <a:t>从</a:t>
            </a:r>
            <a:r>
              <a:rPr lang="zh-CN" altLang="en-US" sz="2800" smtClean="0">
                <a:ea typeface="华文细黑" pitchFamily="2" charset="-122"/>
                <a:cs typeface="Times New Roman" pitchFamily="18" charset="0"/>
              </a:rPr>
              <a:t>文件中</a:t>
            </a:r>
            <a:r>
              <a:rPr lang="zh-CN" altLang="en-US" sz="2800" smtClean="0">
                <a:solidFill>
                  <a:srgbClr val="7030A0"/>
                </a:solidFill>
                <a:ea typeface="华文细黑" pitchFamily="2" charset="-122"/>
                <a:cs typeface="Times New Roman" pitchFamily="18" charset="0"/>
              </a:rPr>
              <a:t>读</a:t>
            </a:r>
            <a:r>
              <a:rPr lang="zh-CN" altLang="en-US" sz="2800" smtClean="0">
                <a:ea typeface="华文细黑" pitchFamily="2" charset="-122"/>
                <a:cs typeface="Times New Roman" pitchFamily="18" charset="0"/>
              </a:rPr>
              <a:t>出数据，即将文件中的数据</a:t>
            </a:r>
            <a:r>
              <a:rPr lang="zh-CN" altLang="en-US" sz="2800" smtClean="0">
                <a:solidFill>
                  <a:srgbClr val="7030A0"/>
                </a:solidFill>
                <a:ea typeface="华文细黑" pitchFamily="2" charset="-122"/>
                <a:cs typeface="Times New Roman" pitchFamily="18" charset="0"/>
              </a:rPr>
              <a:t>读入</a:t>
            </a:r>
            <a:r>
              <a:rPr lang="zh-CN" altLang="en-US" sz="2800" smtClean="0">
                <a:ea typeface="华文细黑" pitchFamily="2" charset="-122"/>
                <a:cs typeface="Times New Roman" pitchFamily="18" charset="0"/>
              </a:rPr>
              <a:t>计算机；</a:t>
            </a:r>
          </a:p>
          <a:p>
            <a:pPr eaLnBrk="1" hangingPunct="1">
              <a:spcBef>
                <a:spcPct val="15000"/>
              </a:spcBef>
              <a:buFont typeface="Wingdings" pitchFamily="2" charset="2"/>
              <a:buNone/>
            </a:pPr>
            <a:r>
              <a:rPr lang="zh-CN" altLang="en-US" sz="2800" smtClean="0">
                <a:ea typeface="华文细黑" pitchFamily="2" charset="-122"/>
                <a:cs typeface="Times New Roman" pitchFamily="18" charset="0"/>
              </a:rPr>
              <a:t>	  写操作：</a:t>
            </a:r>
            <a:r>
              <a:rPr lang="zh-CN" altLang="en-US" sz="2800" smtClean="0">
                <a:solidFill>
                  <a:schemeClr val="tx2"/>
                </a:solidFill>
                <a:ea typeface="华文细黑" pitchFamily="2" charset="-122"/>
                <a:cs typeface="Times New Roman" pitchFamily="18" charset="0"/>
              </a:rPr>
              <a:t>向</a:t>
            </a:r>
            <a:r>
              <a:rPr lang="zh-CN" altLang="en-US" sz="2800" smtClean="0">
                <a:ea typeface="华文细黑" pitchFamily="2" charset="-122"/>
                <a:cs typeface="Times New Roman" pitchFamily="18" charset="0"/>
              </a:rPr>
              <a:t>文件中</a:t>
            </a:r>
            <a:r>
              <a:rPr lang="zh-CN" altLang="en-US" sz="2800" smtClean="0">
                <a:solidFill>
                  <a:srgbClr val="7030A0"/>
                </a:solidFill>
                <a:ea typeface="华文细黑" pitchFamily="2" charset="-122"/>
                <a:cs typeface="Times New Roman" pitchFamily="18" charset="0"/>
              </a:rPr>
              <a:t>写</a:t>
            </a:r>
            <a:r>
              <a:rPr lang="zh-CN" altLang="en-US" sz="2800" smtClean="0">
                <a:ea typeface="华文细黑" pitchFamily="2" charset="-122"/>
                <a:cs typeface="Times New Roman" pitchFamily="18" charset="0"/>
              </a:rPr>
              <a:t>入数据，即向文件</a:t>
            </a:r>
            <a:r>
              <a:rPr lang="zh-CN" altLang="en-US" sz="2800" smtClean="0">
                <a:solidFill>
                  <a:srgbClr val="7030A0"/>
                </a:solidFill>
                <a:ea typeface="华文细黑" pitchFamily="2" charset="-122"/>
                <a:cs typeface="Times New Roman" pitchFamily="18" charset="0"/>
              </a:rPr>
              <a:t>输出</a:t>
            </a:r>
            <a:r>
              <a:rPr lang="zh-CN" altLang="en-US" sz="2800" smtClean="0">
                <a:ea typeface="华文细黑" pitchFamily="2" charset="-122"/>
                <a:cs typeface="Times New Roman" pitchFamily="18" charset="0"/>
              </a:rPr>
              <a:t>数据。</a:t>
            </a:r>
          </a:p>
          <a:p>
            <a:pPr eaLnBrk="1" hangingPunct="1">
              <a:spcBef>
                <a:spcPct val="15000"/>
              </a:spcBef>
              <a:buFont typeface="Wingdings" pitchFamily="2" charset="2"/>
              <a:buNone/>
            </a:pPr>
            <a:r>
              <a:rPr lang="zh-CN" altLang="en-US" sz="2800" smtClean="0">
                <a:ea typeface="华文细黑" pitchFamily="2" charset="-122"/>
                <a:cs typeface="Times New Roman" pitchFamily="18" charset="0"/>
              </a:rPr>
              <a:t>	  追加操作：将数据写到原有数据的后面。</a:t>
            </a:r>
          </a:p>
          <a:p>
            <a:pPr eaLnBrk="1" hangingPunct="1">
              <a:spcBef>
                <a:spcPct val="15000"/>
              </a:spcBef>
              <a:buFont typeface="Wingdings" pitchFamily="2" charset="2"/>
              <a:buNone/>
            </a:pPr>
            <a:r>
              <a:rPr lang="zh-CN" altLang="en-US" sz="2800" smtClean="0">
                <a:ea typeface="华文细黑" pitchFamily="2" charset="-122"/>
                <a:cs typeface="Times New Roman" pitchFamily="18" charset="0"/>
              </a:rPr>
              <a:t>	  定位操作：文件</a:t>
            </a:r>
            <a:r>
              <a:rPr lang="zh-CN" altLang="en-US" sz="2800" smtClean="0">
                <a:solidFill>
                  <a:schemeClr val="tx2"/>
                </a:solidFill>
                <a:ea typeface="华文细黑" pitchFamily="2" charset="-122"/>
                <a:cs typeface="Times New Roman" pitchFamily="18" charset="0"/>
              </a:rPr>
              <a:t>读写位置指针</a:t>
            </a:r>
            <a:r>
              <a:rPr lang="zh-CN" altLang="en-US" sz="2800" smtClean="0">
                <a:ea typeface="华文细黑" pitchFamily="2" charset="-122"/>
                <a:cs typeface="Times New Roman" pitchFamily="18" charset="0"/>
              </a:rPr>
              <a:t>。</a:t>
            </a:r>
          </a:p>
          <a:p>
            <a:pPr eaLnBrk="1" hangingPunct="1">
              <a:spcBef>
                <a:spcPct val="15000"/>
              </a:spcBef>
            </a:pPr>
            <a:r>
              <a:rPr lang="zh-CN" altLang="en-US" sz="2800" smtClean="0">
                <a:solidFill>
                  <a:schemeClr val="tx2"/>
                </a:solidFill>
                <a:ea typeface="华文细黑" pitchFamily="2" charset="-122"/>
                <a:cs typeface="Times New Roman" pitchFamily="18" charset="0"/>
              </a:rPr>
              <a:t>关闭文件</a:t>
            </a:r>
            <a:r>
              <a:rPr lang="zh-CN" altLang="en-US" sz="2800" smtClean="0">
                <a:ea typeface="华文细黑" pitchFamily="2" charset="-122"/>
                <a:cs typeface="Times New Roman" pitchFamily="18" charset="0"/>
              </a:rPr>
              <a:t>：切断文件与程序的联系，将文件缓冲区的内容写入磁盘，并释放文件缓冲区。</a:t>
            </a:r>
          </a:p>
        </p:txBody>
      </p:sp>
      <p:sp>
        <p:nvSpPr>
          <p:cNvPr id="947204" name="Rectangle 4"/>
          <p:cNvSpPr>
            <a:spLocks noGrp="1" noChangeArrowheads="1"/>
          </p:cNvSpPr>
          <p:nvPr>
            <p:ph type="title"/>
          </p:nvPr>
        </p:nvSpPr>
        <p:spPr>
          <a:xfrm>
            <a:off x="250825" y="0"/>
            <a:ext cx="8447088" cy="752475"/>
          </a:xfrm>
        </p:spPr>
        <p:txBody>
          <a:bodyPr/>
          <a:lstStyle/>
          <a:p>
            <a:pPr eaLnBrk="1" hangingPunct="1">
              <a:defRPr/>
            </a:pPr>
            <a:r>
              <a:rPr lang="zh-CN" altLang="en-US" dirty="0" smtClean="0"/>
              <a:t>示例程序说明（续）</a:t>
            </a:r>
            <a:endParaRPr lang="zh-CN" altLang="en-US" dirty="0">
              <a:solidFill>
                <a:srgbClr val="00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47203">
                                            <p:txEl>
                                              <p:pRg st="0" end="0"/>
                                            </p:txEl>
                                          </p:spTgt>
                                        </p:tgtEl>
                                        <p:attrNameLst>
                                          <p:attrName>style.visibility</p:attrName>
                                        </p:attrNameLst>
                                      </p:cBhvr>
                                      <p:to>
                                        <p:strVal val="visible"/>
                                      </p:to>
                                    </p:set>
                                    <p:animEffect transition="in" filter="wipe(up)">
                                      <p:cBhvr>
                                        <p:cTn id="7" dur="75"/>
                                        <p:tgtEl>
                                          <p:spTgt spid="947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47203">
                                            <p:txEl>
                                              <p:pRg st="1" end="1"/>
                                            </p:txEl>
                                          </p:spTgt>
                                        </p:tgtEl>
                                        <p:attrNameLst>
                                          <p:attrName>style.visibility</p:attrName>
                                        </p:attrNameLst>
                                      </p:cBhvr>
                                      <p:to>
                                        <p:strVal val="visible"/>
                                      </p:to>
                                    </p:set>
                                    <p:animEffect transition="in" filter="wipe(up)">
                                      <p:cBhvr>
                                        <p:cTn id="12" dur="75"/>
                                        <p:tgtEl>
                                          <p:spTgt spid="947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47203">
                                            <p:txEl>
                                              <p:pRg st="2" end="2"/>
                                            </p:txEl>
                                          </p:spTgt>
                                        </p:tgtEl>
                                        <p:attrNameLst>
                                          <p:attrName>style.visibility</p:attrName>
                                        </p:attrNameLst>
                                      </p:cBhvr>
                                      <p:to>
                                        <p:strVal val="visible"/>
                                      </p:to>
                                    </p:set>
                                    <p:animEffect transition="in" filter="wipe(up)">
                                      <p:cBhvr>
                                        <p:cTn id="17" dur="75"/>
                                        <p:tgtEl>
                                          <p:spTgt spid="947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47203">
                                            <p:txEl>
                                              <p:pRg st="3" end="3"/>
                                            </p:txEl>
                                          </p:spTgt>
                                        </p:tgtEl>
                                        <p:attrNameLst>
                                          <p:attrName>style.visibility</p:attrName>
                                        </p:attrNameLst>
                                      </p:cBhvr>
                                      <p:to>
                                        <p:strVal val="visible"/>
                                      </p:to>
                                    </p:set>
                                    <p:animEffect transition="in" filter="wipe(up)">
                                      <p:cBhvr>
                                        <p:cTn id="22" dur="75"/>
                                        <p:tgtEl>
                                          <p:spTgt spid="947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47203">
                                            <p:txEl>
                                              <p:pRg st="4" end="4"/>
                                            </p:txEl>
                                          </p:spTgt>
                                        </p:tgtEl>
                                        <p:attrNameLst>
                                          <p:attrName>style.visibility</p:attrName>
                                        </p:attrNameLst>
                                      </p:cBhvr>
                                      <p:to>
                                        <p:strVal val="visible"/>
                                      </p:to>
                                    </p:set>
                                    <p:animEffect transition="in" filter="wipe(up)">
                                      <p:cBhvr>
                                        <p:cTn id="27" dur="75"/>
                                        <p:tgtEl>
                                          <p:spTgt spid="947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47203">
                                            <p:txEl>
                                              <p:pRg st="5" end="5"/>
                                            </p:txEl>
                                          </p:spTgt>
                                        </p:tgtEl>
                                        <p:attrNameLst>
                                          <p:attrName>style.visibility</p:attrName>
                                        </p:attrNameLst>
                                      </p:cBhvr>
                                      <p:to>
                                        <p:strVal val="visible"/>
                                      </p:to>
                                    </p:set>
                                    <p:animEffect transition="in" filter="wipe(up)">
                                      <p:cBhvr>
                                        <p:cTn id="32" dur="75"/>
                                        <p:tgtEl>
                                          <p:spTgt spid="947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47203">
                                            <p:txEl>
                                              <p:pRg st="6" end="6"/>
                                            </p:txEl>
                                          </p:spTgt>
                                        </p:tgtEl>
                                        <p:attrNameLst>
                                          <p:attrName>style.visibility</p:attrName>
                                        </p:attrNameLst>
                                      </p:cBhvr>
                                      <p:to>
                                        <p:strVal val="visible"/>
                                      </p:to>
                                    </p:set>
                                    <p:animEffect transition="in" filter="wipe(up)">
                                      <p:cBhvr>
                                        <p:cTn id="37" dur="75"/>
                                        <p:tgtEl>
                                          <p:spTgt spid="9472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47203">
                                            <p:txEl>
                                              <p:pRg st="7" end="7"/>
                                            </p:txEl>
                                          </p:spTgt>
                                        </p:tgtEl>
                                        <p:attrNameLst>
                                          <p:attrName>style.visibility</p:attrName>
                                        </p:attrNameLst>
                                      </p:cBhvr>
                                      <p:to>
                                        <p:strVal val="visible"/>
                                      </p:to>
                                    </p:set>
                                    <p:animEffect transition="in" filter="wipe(up)">
                                      <p:cBhvr>
                                        <p:cTn id="42" dur="75"/>
                                        <p:tgtEl>
                                          <p:spTgt spid="9472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47203">
                                            <p:txEl>
                                              <p:pRg st="8" end="8"/>
                                            </p:txEl>
                                          </p:spTgt>
                                        </p:tgtEl>
                                        <p:attrNameLst>
                                          <p:attrName>style.visibility</p:attrName>
                                        </p:attrNameLst>
                                      </p:cBhvr>
                                      <p:to>
                                        <p:strVal val="visible"/>
                                      </p:to>
                                    </p:set>
                                    <p:animEffect transition="in" filter="wipe(up)">
                                      <p:cBhvr>
                                        <p:cTn id="47" dur="75"/>
                                        <p:tgtEl>
                                          <p:spTgt spid="947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0" y="0"/>
            <a:ext cx="6146800" cy="728663"/>
          </a:xfrm>
        </p:spPr>
        <p:txBody>
          <a:bodyPr/>
          <a:lstStyle/>
          <a:p>
            <a:pPr eaLnBrk="1" hangingPunct="1"/>
            <a:r>
              <a:rPr lang="zh-CN" altLang="en-US" sz="4000" smtClean="0">
                <a:solidFill>
                  <a:schemeClr val="folHlink"/>
                </a:solidFill>
                <a:effectLst/>
                <a:latin typeface="Times New Roman" pitchFamily="18" charset="0"/>
                <a:ea typeface="华文细黑" pitchFamily="2" charset="-122"/>
                <a:cs typeface="Times New Roman" pitchFamily="18" charset="0"/>
              </a:rPr>
              <a:t>一、 数据与数据类型</a:t>
            </a:r>
            <a:endParaRPr lang="zh-CN" altLang="en-US" sz="4800" smtClean="0">
              <a:solidFill>
                <a:schemeClr val="folHlink"/>
              </a:solidFill>
              <a:effectLst/>
              <a:latin typeface="Times New Roman" pitchFamily="18" charset="0"/>
              <a:ea typeface="华文细黑" pitchFamily="2" charset="-122"/>
              <a:cs typeface="Times New Roman" pitchFamily="18" charset="0"/>
            </a:endParaRPr>
          </a:p>
        </p:txBody>
      </p:sp>
      <p:sp>
        <p:nvSpPr>
          <p:cNvPr id="397315" name="Rectangle 3"/>
          <p:cNvSpPr>
            <a:spLocks noGrp="1" noRot="1" noChangeArrowheads="1"/>
          </p:cNvSpPr>
          <p:nvPr>
            <p:ph type="body" sz="half" idx="1"/>
          </p:nvPr>
        </p:nvSpPr>
        <p:spPr>
          <a:xfrm>
            <a:off x="341313" y="1763713"/>
            <a:ext cx="8458200" cy="5226050"/>
          </a:xfrm>
        </p:spPr>
        <p:txBody>
          <a:bodyPr/>
          <a:lstStyle/>
          <a:p>
            <a:pPr eaLnBrk="1" hangingPunct="1">
              <a:lnSpc>
                <a:spcPct val="110000"/>
              </a:lnSpc>
              <a:spcBef>
                <a:spcPct val="0"/>
              </a:spcBef>
              <a:defRPr/>
            </a:pPr>
            <a:r>
              <a:rPr lang="zh-CN" altLang="en-US" sz="2800" b="1" dirty="0">
                <a:solidFill>
                  <a:srgbClr val="CCFFCC"/>
                </a:solidFill>
                <a:effectLst>
                  <a:outerShdw blurRad="38100" dist="38100" dir="2700000" algn="tl">
                    <a:srgbClr val="000000"/>
                  </a:outerShdw>
                </a:effectLst>
                <a:latin typeface="Times New Roman" pitchFamily="18" charset="0"/>
                <a:ea typeface="华文细黑" pitchFamily="2" charset="-122"/>
                <a:cs typeface="Times New Roman" pitchFamily="18" charset="0"/>
              </a:rPr>
              <a:t>数据</a:t>
            </a:r>
          </a:p>
          <a:p>
            <a:pPr eaLnBrk="1" hangingPunct="1">
              <a:lnSpc>
                <a:spcPct val="110000"/>
              </a:lnSpc>
              <a:spcBef>
                <a:spcPct val="0"/>
              </a:spcBef>
              <a:buFont typeface="Wingdings" pitchFamily="2" charset="2"/>
              <a:buNone/>
              <a:defRPr/>
            </a:pPr>
            <a:r>
              <a:rPr lang="zh-CN" altLang="en-US" sz="2800" b="1" dirty="0">
                <a:latin typeface="Times New Roman" pitchFamily="18" charset="0"/>
                <a:ea typeface="华文细黑" pitchFamily="2" charset="-122"/>
                <a:cs typeface="Times New Roman" pitchFamily="18" charset="0"/>
              </a:rPr>
              <a:t>    程序加工处理的对象及其结果。</a:t>
            </a:r>
            <a:endParaRPr lang="zh-CN" altLang="en-US" sz="2800" b="1" dirty="0">
              <a:solidFill>
                <a:srgbClr val="CCFFCC"/>
              </a:solidFill>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eaLnBrk="1" hangingPunct="1">
              <a:lnSpc>
                <a:spcPct val="110000"/>
              </a:lnSpc>
              <a:spcBef>
                <a:spcPct val="0"/>
              </a:spcBef>
              <a:defRPr/>
            </a:pPr>
            <a:r>
              <a:rPr lang="zh-CN" altLang="en-US" sz="2800" b="1" dirty="0">
                <a:effectLst>
                  <a:outerShdw blurRad="38100" dist="38100" dir="2700000" algn="tl">
                    <a:srgbClr val="000000"/>
                  </a:outerShdw>
                </a:effectLst>
                <a:latin typeface="Times New Roman" pitchFamily="18" charset="0"/>
                <a:ea typeface="华文细黑" pitchFamily="2" charset="-122"/>
                <a:cs typeface="Times New Roman" pitchFamily="18" charset="0"/>
              </a:rPr>
              <a:t>数据类型</a:t>
            </a:r>
            <a:endParaRPr lang="zh-CN" altLang="en-US" sz="2800" b="1" dirty="0">
              <a:solidFill>
                <a:srgbClr val="00FF00"/>
              </a:solidFill>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zh-CN" altLang="en-US" sz="2800" b="1" dirty="0">
                <a:latin typeface="Times New Roman" pitchFamily="18" charset="0"/>
                <a:ea typeface="华文细黑" pitchFamily="2" charset="-122"/>
                <a:cs typeface="Times New Roman" pitchFamily="18" charset="0"/>
              </a:rPr>
              <a:t>    数据在计算机内部的存储形式（占用的</a:t>
            </a:r>
            <a:r>
              <a:rPr lang="zh-CN" altLang="en-US" sz="2800" b="1" dirty="0">
                <a:solidFill>
                  <a:srgbClr val="13F9FF"/>
                </a:solidFill>
                <a:latin typeface="Times New Roman" pitchFamily="18" charset="0"/>
                <a:ea typeface="华文细黑" pitchFamily="2" charset="-122"/>
                <a:cs typeface="Times New Roman" pitchFamily="18" charset="0"/>
              </a:rPr>
              <a:t>内存单元数量</a:t>
            </a:r>
            <a:r>
              <a:rPr lang="zh-CN" altLang="en-US" sz="2800" b="1" dirty="0">
                <a:latin typeface="Times New Roman" pitchFamily="18" charset="0"/>
                <a:ea typeface="华文细黑" pitchFamily="2" charset="-122"/>
                <a:cs typeface="Times New Roman" pitchFamily="18" charset="0"/>
              </a:rPr>
              <a:t>、</a:t>
            </a:r>
            <a:r>
              <a:rPr lang="zh-CN" altLang="en-US" sz="2800" b="1" dirty="0">
                <a:solidFill>
                  <a:srgbClr val="13F9FF"/>
                </a:solidFill>
                <a:latin typeface="Times New Roman" pitchFamily="18" charset="0"/>
                <a:ea typeface="华文细黑" pitchFamily="2" charset="-122"/>
                <a:cs typeface="Times New Roman" pitchFamily="18" charset="0"/>
              </a:rPr>
              <a:t>编码方式</a:t>
            </a:r>
            <a:r>
              <a:rPr lang="zh-CN" altLang="en-US" sz="2800" b="1" dirty="0">
                <a:latin typeface="Times New Roman" pitchFamily="18" charset="0"/>
                <a:ea typeface="华文细黑" pitchFamily="2" charset="-122"/>
                <a:cs typeface="Times New Roman" pitchFamily="18" charset="0"/>
              </a:rPr>
              <a:t>、</a:t>
            </a:r>
            <a:r>
              <a:rPr lang="zh-CN" altLang="en-US" sz="2800" b="1" dirty="0">
                <a:solidFill>
                  <a:srgbClr val="13F9FF"/>
                </a:solidFill>
                <a:latin typeface="Times New Roman" pitchFamily="18" charset="0"/>
                <a:ea typeface="华文细黑" pitchFamily="2" charset="-122"/>
                <a:cs typeface="Times New Roman" pitchFamily="18" charset="0"/>
              </a:rPr>
              <a:t>取值范围</a:t>
            </a:r>
            <a:r>
              <a:rPr lang="zh-CN" altLang="en-US" sz="2800" b="1" dirty="0">
                <a:latin typeface="Times New Roman" pitchFamily="18" charset="0"/>
                <a:ea typeface="华文细黑" pitchFamily="2" charset="-122"/>
                <a:cs typeface="Times New Roman" pitchFamily="18" charset="0"/>
              </a:rPr>
              <a:t>等）。</a:t>
            </a:r>
            <a:endParaRPr lang="zh-CN" altLang="en-US" sz="2800" b="1" dirty="0">
              <a:solidFill>
                <a:srgbClr val="00FF00"/>
              </a:solidFill>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eaLnBrk="1" hangingPunct="1">
              <a:lnSpc>
                <a:spcPct val="110000"/>
              </a:lnSpc>
              <a:spcBef>
                <a:spcPct val="0"/>
              </a:spcBef>
              <a:defRPr/>
            </a:pPr>
            <a:r>
              <a:rPr lang="zh-CN" altLang="en-US" sz="2800" b="1" dirty="0">
                <a:solidFill>
                  <a:srgbClr val="6BFF3D"/>
                </a:solidFill>
                <a:effectLst>
                  <a:outerShdw blurRad="38100" dist="38100" dir="2700000" algn="tl">
                    <a:srgbClr val="000000"/>
                  </a:outerShdw>
                </a:effectLst>
                <a:latin typeface="Times New Roman" pitchFamily="18" charset="0"/>
                <a:ea typeface="华文细黑" pitchFamily="2" charset="-122"/>
                <a:cs typeface="Times New Roman" pitchFamily="18" charset="0"/>
              </a:rPr>
              <a:t>常量</a:t>
            </a:r>
            <a:endParaRPr lang="zh-CN" altLang="en-US" sz="2800" b="1" dirty="0">
              <a:solidFill>
                <a:srgbClr val="FFFF99"/>
              </a:solidFill>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zh-CN" altLang="en-US" sz="2800" b="1" dirty="0">
                <a:latin typeface="Times New Roman" pitchFamily="18" charset="0"/>
                <a:ea typeface="华文细黑" pitchFamily="2" charset="-122"/>
                <a:cs typeface="Times New Roman" pitchFamily="18" charset="0"/>
              </a:rPr>
              <a:t>    在程序运行过程中</a:t>
            </a:r>
            <a:r>
              <a:rPr lang="zh-CN" altLang="en-US" sz="2800" b="1" dirty="0">
                <a:solidFill>
                  <a:srgbClr val="13F9FF"/>
                </a:solidFill>
                <a:latin typeface="Times New Roman" pitchFamily="18" charset="0"/>
                <a:ea typeface="华文细黑" pitchFamily="2" charset="-122"/>
                <a:cs typeface="Times New Roman" pitchFamily="18" charset="0"/>
              </a:rPr>
              <a:t>不允许</a:t>
            </a:r>
            <a:r>
              <a:rPr lang="zh-CN" altLang="en-US" sz="2800" b="1" dirty="0">
                <a:latin typeface="Times New Roman" pitchFamily="18" charset="0"/>
                <a:ea typeface="华文细黑" pitchFamily="2" charset="-122"/>
                <a:cs typeface="Times New Roman" pitchFamily="18" charset="0"/>
              </a:rPr>
              <a:t>改变的量。</a:t>
            </a:r>
            <a:endParaRPr lang="zh-CN" altLang="en-US" sz="2800" b="1" dirty="0">
              <a:solidFill>
                <a:srgbClr val="00FF00"/>
              </a:solidFill>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eaLnBrk="1" hangingPunct="1">
              <a:lnSpc>
                <a:spcPct val="110000"/>
              </a:lnSpc>
              <a:spcBef>
                <a:spcPct val="0"/>
              </a:spcBef>
              <a:defRPr/>
            </a:pPr>
            <a:r>
              <a:rPr lang="zh-CN" altLang="en-US" sz="2800" b="1" dirty="0">
                <a:solidFill>
                  <a:srgbClr val="00FF00"/>
                </a:solidFill>
                <a:effectLst>
                  <a:outerShdw blurRad="38100" dist="38100" dir="2700000" algn="tl">
                    <a:srgbClr val="000000"/>
                  </a:outerShdw>
                </a:effectLst>
                <a:latin typeface="Times New Roman" pitchFamily="18" charset="0"/>
                <a:ea typeface="华文细黑" pitchFamily="2" charset="-122"/>
                <a:cs typeface="Times New Roman" pitchFamily="18" charset="0"/>
              </a:rPr>
              <a:t>变量</a:t>
            </a:r>
          </a:p>
          <a:p>
            <a:pPr eaLnBrk="1" hangingPunct="1">
              <a:lnSpc>
                <a:spcPct val="110000"/>
              </a:lnSpc>
              <a:spcBef>
                <a:spcPct val="0"/>
              </a:spcBef>
              <a:buFont typeface="Wingdings" pitchFamily="2" charset="2"/>
              <a:buNone/>
              <a:defRPr/>
            </a:pPr>
            <a:r>
              <a:rPr lang="zh-CN" altLang="en-US" sz="2800" b="1" dirty="0">
                <a:latin typeface="Times New Roman" pitchFamily="18" charset="0"/>
                <a:ea typeface="华文细黑" pitchFamily="2" charset="-122"/>
                <a:cs typeface="Times New Roman" pitchFamily="18" charset="0"/>
              </a:rPr>
              <a:t>    在程序运行过程中</a:t>
            </a:r>
            <a:r>
              <a:rPr lang="zh-CN" altLang="en-US" sz="2800" b="1" dirty="0">
                <a:solidFill>
                  <a:srgbClr val="13F9FF"/>
                </a:solidFill>
                <a:latin typeface="Times New Roman" pitchFamily="18" charset="0"/>
                <a:ea typeface="华文细黑" pitchFamily="2" charset="-122"/>
                <a:cs typeface="Times New Roman" pitchFamily="18" charset="0"/>
              </a:rPr>
              <a:t>允许</a:t>
            </a:r>
            <a:r>
              <a:rPr lang="zh-CN" altLang="en-US" sz="2800" b="1" dirty="0">
                <a:latin typeface="Times New Roman" pitchFamily="18" charset="0"/>
                <a:ea typeface="华文细黑" pitchFamily="2" charset="-122"/>
                <a:cs typeface="Times New Roman" pitchFamily="18" charset="0"/>
              </a:rPr>
              <a:t>改变的量。</a:t>
            </a:r>
          </a:p>
        </p:txBody>
      </p:sp>
      <p:sp>
        <p:nvSpPr>
          <p:cNvPr id="397316" name="Text Box 4"/>
          <p:cNvSpPr txBox="1">
            <a:spLocks noChangeArrowheads="1"/>
          </p:cNvSpPr>
          <p:nvPr/>
        </p:nvSpPr>
        <p:spPr bwMode="auto">
          <a:xfrm>
            <a:off x="206375" y="1069975"/>
            <a:ext cx="2463800" cy="584200"/>
          </a:xfrm>
          <a:prstGeom prst="rect">
            <a:avLst/>
          </a:prstGeom>
          <a:gradFill rotWithShape="0">
            <a:gsLst>
              <a:gs pos="0">
                <a:srgbClr val="333399">
                  <a:gamma/>
                  <a:shade val="46275"/>
                  <a:invGamma/>
                </a:srgbClr>
              </a:gs>
              <a:gs pos="100000">
                <a:srgbClr val="333399"/>
              </a:gs>
            </a:gsLst>
            <a:path path="shape">
              <a:fillToRect l="50000" t="50000" r="50000" b="50000"/>
            </a:path>
          </a:gradFill>
          <a:ln w="38100" cmpd="dbl">
            <a:solidFill>
              <a:srgbClr val="0000FF"/>
            </a:solidFill>
            <a:miter lim="800000"/>
            <a:headEnd/>
            <a:tailEnd/>
          </a:ln>
          <a:effectLst/>
        </p:spPr>
        <p:txBody>
          <a:bodyPr wrap="none">
            <a:spAutoFit/>
          </a:bodyPr>
          <a:lstStyle/>
          <a:p>
            <a:pPr eaLnBrk="0" hangingPunct="0">
              <a:defRPr/>
            </a:pPr>
            <a:r>
              <a:rPr kumimoji="1" lang="en-US" altLang="zh-CN" sz="3200" b="1">
                <a:solidFill>
                  <a:srgbClr val="FFFF00"/>
                </a:solidFill>
                <a:effectLst>
                  <a:outerShdw blurRad="38100" dist="38100" dir="2700000" algn="tl">
                    <a:srgbClr val="000000"/>
                  </a:outerShdw>
                </a:effectLst>
                <a:latin typeface="Times New Roman" pitchFamily="18" charset="0"/>
                <a:ea typeface="华文细黑" pitchFamily="2" charset="-122"/>
                <a:cs typeface="Times New Roman" pitchFamily="18" charset="0"/>
              </a:rPr>
              <a:t>1</a:t>
            </a:r>
            <a:r>
              <a:rPr kumimoji="1" lang="zh-CN" altLang="en-US" sz="3200" b="1">
                <a:solidFill>
                  <a:srgbClr val="FFFF00"/>
                </a:solidFill>
                <a:effectLst>
                  <a:outerShdw blurRad="38100" dist="38100" dir="2700000" algn="tl">
                    <a:srgbClr val="000000"/>
                  </a:outerShdw>
                </a:effectLst>
                <a:latin typeface="Times New Roman" pitchFamily="18" charset="0"/>
                <a:ea typeface="华文细黑" pitchFamily="2" charset="-122"/>
                <a:cs typeface="Times New Roman" pitchFamily="18" charset="0"/>
              </a:rPr>
              <a:t>、基本概念</a:t>
            </a:r>
            <a:endParaRPr kumimoji="1" lang="zh-CN" altLang="en-US" sz="2400" b="1">
              <a:effectLst>
                <a:outerShdw blurRad="38100" dist="38100" dir="2700000" algn="tl">
                  <a:srgbClr val="000000"/>
                </a:outerShdw>
              </a:effectLst>
              <a:latin typeface="Times New Roman" pitchFamily="18" charset="0"/>
              <a:ea typeface="华文细黑" pitchFamily="2" charset="-122"/>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79AC8D82-4218-4854-89F2-3BD967AA32A6}" type="slidenum">
              <a:rPr lang="zh-CN" altLang="en-US" b="1" smtClean="0">
                <a:solidFill>
                  <a:srgbClr val="66CCFF"/>
                </a:solidFill>
                <a:latin typeface="Arial" pitchFamily="34" charset="0"/>
              </a:rPr>
              <a:pPr/>
              <a:t>480</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49251" name="Rectangle 3"/>
          <p:cNvSpPr>
            <a:spLocks noGrp="1" noChangeArrowheads="1"/>
          </p:cNvSpPr>
          <p:nvPr>
            <p:ph type="body" sz="half" idx="1"/>
          </p:nvPr>
        </p:nvSpPr>
        <p:spPr>
          <a:xfrm>
            <a:off x="0" y="765175"/>
            <a:ext cx="8877300" cy="5918200"/>
          </a:xfrm>
        </p:spPr>
        <p:txBody>
          <a:bodyPr/>
          <a:lstStyle/>
          <a:p>
            <a:pPr algn="just" eaLnBrk="1" hangingPunct="1">
              <a:lnSpc>
                <a:spcPct val="110000"/>
              </a:lnSpc>
              <a:spcBef>
                <a:spcPct val="0"/>
              </a:spcBef>
            </a:pPr>
            <a:r>
              <a:rPr lang="zh-CN" altLang="en-US" smtClean="0">
                <a:solidFill>
                  <a:schemeClr val="tx2"/>
                </a:solidFill>
                <a:ea typeface="华文细黑" pitchFamily="2" charset="-122"/>
                <a:cs typeface="Times New Roman" pitchFamily="18" charset="0"/>
              </a:rPr>
              <a:t>打开文件</a:t>
            </a:r>
            <a:r>
              <a:rPr lang="zh-CN" altLang="en-US" smtClean="0">
                <a:ea typeface="华文细黑" pitchFamily="2" charset="-122"/>
                <a:cs typeface="Times New Roman" pitchFamily="18" charset="0"/>
              </a:rPr>
              <a:t>（</a:t>
            </a:r>
            <a:r>
              <a:rPr lang="en-US" altLang="zh-CN" smtClean="0">
                <a:ea typeface="华文细黑" pitchFamily="2" charset="-122"/>
                <a:cs typeface="Times New Roman" pitchFamily="18" charset="0"/>
              </a:rPr>
              <a:t>fopen</a:t>
            </a:r>
            <a:r>
              <a:rPr lang="zh-CN" altLang="en-US" smtClean="0">
                <a:ea typeface="华文细黑" pitchFamily="2" charset="-122"/>
                <a:cs typeface="Times New Roman" pitchFamily="18" charset="0"/>
              </a:rPr>
              <a:t>）</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a:t>
            </a:r>
            <a:r>
              <a:rPr lang="en-US" altLang="zh-CN" sz="2800" smtClean="0">
                <a:ea typeface="华文细黑" pitchFamily="2" charset="-122"/>
                <a:cs typeface="Times New Roman" pitchFamily="18" charset="0"/>
              </a:rPr>
              <a:t>fopen</a:t>
            </a:r>
            <a:r>
              <a:rPr lang="zh-CN" altLang="en-US" sz="2800" smtClean="0">
                <a:ea typeface="华文细黑" pitchFamily="2" charset="-122"/>
                <a:cs typeface="Times New Roman" pitchFamily="18" charset="0"/>
              </a:rPr>
              <a:t>函数的调用形式是：</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a:t>
            </a:r>
            <a:r>
              <a:rPr lang="en-US" altLang="zh-CN" sz="2800" smtClean="0">
                <a:solidFill>
                  <a:srgbClr val="0070C0"/>
                </a:solidFill>
                <a:ea typeface="华文细黑" pitchFamily="2" charset="-122"/>
                <a:cs typeface="Times New Roman" pitchFamily="18" charset="0"/>
              </a:rPr>
              <a:t>FILE</a:t>
            </a:r>
            <a:r>
              <a:rPr lang="en-US" altLang="zh-CN" sz="2800" smtClean="0">
                <a:ea typeface="华文细黑" pitchFamily="2" charset="-122"/>
                <a:cs typeface="Times New Roman" pitchFamily="18" charset="0"/>
              </a:rPr>
              <a:t> * fp;</a:t>
            </a:r>
          </a:p>
          <a:p>
            <a:pPr algn="just" eaLnBrk="1" hangingPunct="1">
              <a:lnSpc>
                <a:spcPct val="110000"/>
              </a:lnSpc>
              <a:spcBef>
                <a:spcPct val="0"/>
              </a:spcBef>
              <a:buFont typeface="Wingdings" pitchFamily="2" charset="2"/>
              <a:buNone/>
            </a:pPr>
            <a:r>
              <a:rPr lang="en-US" altLang="zh-CN" sz="2800" smtClean="0">
                <a:ea typeface="华文细黑" pitchFamily="2" charset="-122"/>
                <a:cs typeface="Times New Roman" pitchFamily="18" charset="0"/>
              </a:rPr>
              <a:t>			fp = fopen ( </a:t>
            </a:r>
            <a:r>
              <a:rPr lang="zh-CN" altLang="en-US" sz="2800" smtClean="0">
                <a:ea typeface="华文细黑" pitchFamily="2" charset="-122"/>
                <a:cs typeface="Times New Roman" pitchFamily="18" charset="0"/>
              </a:rPr>
              <a:t>文件名, </a:t>
            </a:r>
            <a:r>
              <a:rPr lang="zh-CN" altLang="en-US" sz="2800" smtClean="0">
                <a:solidFill>
                  <a:srgbClr val="0070C0"/>
                </a:solidFill>
                <a:ea typeface="华文细黑" pitchFamily="2" charset="-122"/>
                <a:cs typeface="Times New Roman" pitchFamily="18" charset="0"/>
              </a:rPr>
              <a:t>文件使用方式 );</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文件名：需要打开的文件名称(字符串)。</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a:t>
            </a:r>
            <a:r>
              <a:rPr lang="zh-CN" altLang="en-US" sz="2800" smtClean="0">
                <a:solidFill>
                  <a:srgbClr val="0070C0"/>
                </a:solidFill>
                <a:ea typeface="华文细黑" pitchFamily="2" charset="-122"/>
                <a:cs typeface="Times New Roman" pitchFamily="18" charset="0"/>
              </a:rPr>
              <a:t>文件使用方式</a:t>
            </a:r>
            <a:r>
              <a:rPr lang="zh-CN" altLang="en-US" sz="2800" smtClean="0">
                <a:ea typeface="华文细黑" pitchFamily="2" charset="-122"/>
                <a:cs typeface="Times New Roman" pitchFamily="18" charset="0"/>
              </a:rPr>
              <a:t>：是具有特定含义的符号。</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常见变量说明：</a:t>
            </a:r>
            <a:r>
              <a:rPr lang="en-US" altLang="zh-CN" sz="2800" smtClean="0">
                <a:ea typeface="华文细黑" pitchFamily="2" charset="-122"/>
                <a:cs typeface="Times New Roman" pitchFamily="18" charset="0"/>
              </a:rPr>
              <a:t>char filename[30], mode[10];</a:t>
            </a:r>
          </a:p>
          <a:p>
            <a:pPr algn="just" eaLnBrk="1" hangingPunct="1">
              <a:lnSpc>
                <a:spcPct val="110000"/>
              </a:lnSpc>
              <a:spcBef>
                <a:spcPct val="0"/>
              </a:spcBef>
              <a:buFont typeface="Wingdings" pitchFamily="2" charset="2"/>
              <a:buNone/>
            </a:pPr>
            <a:r>
              <a:rPr lang="en-US" altLang="zh-CN" sz="2800" smtClean="0">
                <a:ea typeface="华文细黑" pitchFamily="2" charset="-122"/>
                <a:cs typeface="Times New Roman" pitchFamily="18" charset="0"/>
              </a:rPr>
              <a:t>       </a:t>
            </a:r>
            <a:r>
              <a:rPr lang="zh-CN" altLang="en-US" sz="2800" smtClean="0">
                <a:ea typeface="华文细黑" pitchFamily="2" charset="-122"/>
                <a:cs typeface="Times New Roman" pitchFamily="18" charset="0"/>
              </a:rPr>
              <a:t>或  </a:t>
            </a:r>
            <a:r>
              <a:rPr lang="en-US" altLang="zh-CN" sz="2800" smtClean="0">
                <a:ea typeface="华文细黑" pitchFamily="2" charset="-122"/>
                <a:cs typeface="Times New Roman" pitchFamily="18" charset="0"/>
              </a:rPr>
              <a:t>char * filename, * mode;</a:t>
            </a:r>
            <a:endParaRPr lang="zh-CN" altLang="en-US" sz="2800" smtClean="0">
              <a:ea typeface="华文细黑" pitchFamily="2" charset="-122"/>
              <a:cs typeface="Times New Roman" pitchFamily="18" charset="0"/>
            </a:endParaRPr>
          </a:p>
          <a:p>
            <a:pPr algn="just" eaLnBrk="1" hangingPunct="1">
              <a:lnSpc>
                <a:spcPct val="110000"/>
              </a:lnSpc>
              <a:spcBef>
                <a:spcPct val="0"/>
              </a:spcBef>
              <a:buFont typeface="Wingdings" pitchFamily="2" charset="2"/>
              <a:buNone/>
            </a:pPr>
            <a:r>
              <a:rPr lang="zh-CN" altLang="en-US" sz="2800" smtClean="0">
                <a:solidFill>
                  <a:srgbClr val="66FF66"/>
                </a:solidFill>
                <a:ea typeface="华文细黑" pitchFamily="2" charset="-122"/>
                <a:cs typeface="Times New Roman" pitchFamily="18" charset="0"/>
              </a:rPr>
              <a:t>	</a:t>
            </a:r>
            <a:r>
              <a:rPr lang="zh-CN" altLang="en-US" sz="2800" smtClean="0">
                <a:solidFill>
                  <a:schemeClr val="tx2"/>
                </a:solidFill>
                <a:ea typeface="华文细黑" pitchFamily="2" charset="-122"/>
                <a:cs typeface="Times New Roman" pitchFamily="18" charset="0"/>
              </a:rPr>
              <a:t>函数功能</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按指定的</a:t>
            </a:r>
            <a:r>
              <a:rPr lang="zh-CN" altLang="en-US" sz="2800" smtClean="0">
                <a:solidFill>
                  <a:srgbClr val="0070C0"/>
                </a:solidFill>
                <a:ea typeface="华文细黑" pitchFamily="2" charset="-122"/>
                <a:cs typeface="Times New Roman" pitchFamily="18" charset="0"/>
              </a:rPr>
              <a:t>文件使用方式</a:t>
            </a:r>
            <a:r>
              <a:rPr lang="zh-CN" altLang="en-US" sz="2800" smtClean="0">
                <a:ea typeface="华文细黑" pitchFamily="2" charset="-122"/>
                <a:cs typeface="Times New Roman" pitchFamily="18" charset="0"/>
              </a:rPr>
              <a:t>打开指定的文件。</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若文件打开成功，则返回值为非</a:t>
            </a:r>
            <a:r>
              <a:rPr lang="en-US" altLang="zh-CN" sz="2800" smtClean="0">
                <a:ea typeface="华文细黑" pitchFamily="2" charset="-122"/>
                <a:cs typeface="Times New Roman" pitchFamily="18" charset="0"/>
              </a:rPr>
              <a:t>NULL</a:t>
            </a:r>
            <a:r>
              <a:rPr lang="zh-CN" altLang="en-US" sz="2800" smtClean="0">
                <a:ea typeface="华文细黑" pitchFamily="2" charset="-122"/>
                <a:cs typeface="Times New Roman" pitchFamily="18" charset="0"/>
              </a:rPr>
              <a:t>指针；</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若文件打开</a:t>
            </a:r>
            <a:r>
              <a:rPr lang="zh-CN" altLang="en-US" sz="2800" smtClean="0">
                <a:solidFill>
                  <a:srgbClr val="0070C0"/>
                </a:solidFill>
                <a:ea typeface="华文细黑" pitchFamily="2" charset="-122"/>
                <a:cs typeface="Times New Roman" pitchFamily="18" charset="0"/>
              </a:rPr>
              <a:t>失败</a:t>
            </a:r>
            <a:r>
              <a:rPr lang="zh-CN" altLang="en-US" sz="2800" smtClean="0">
                <a:ea typeface="华文细黑" pitchFamily="2" charset="-122"/>
                <a:cs typeface="Times New Roman" pitchFamily="18" charset="0"/>
              </a:rPr>
              <a:t>，返回</a:t>
            </a:r>
            <a:r>
              <a:rPr lang="en-US" altLang="zh-CN" sz="2800" smtClean="0">
                <a:ea typeface="华文细黑" pitchFamily="2" charset="-122"/>
                <a:cs typeface="Times New Roman" pitchFamily="18" charset="0"/>
              </a:rPr>
              <a:t>NULL。</a:t>
            </a:r>
          </a:p>
        </p:txBody>
      </p:sp>
      <p:sp>
        <p:nvSpPr>
          <p:cNvPr id="949252" name="Rectangle 4"/>
          <p:cNvSpPr>
            <a:spLocks noGrp="1" noChangeArrowheads="1"/>
          </p:cNvSpPr>
          <p:nvPr>
            <p:ph type="title"/>
          </p:nvPr>
        </p:nvSpPr>
        <p:spPr>
          <a:xfrm>
            <a:off x="395288" y="0"/>
            <a:ext cx="8447087" cy="608013"/>
          </a:xfrm>
        </p:spPr>
        <p:txBody>
          <a:bodyPr/>
          <a:lstStyle/>
          <a:p>
            <a:pPr eaLnBrk="1" hangingPunct="1">
              <a:defRPr/>
            </a:pPr>
            <a:r>
              <a:rPr lang="zh-CN" altLang="en-US" dirty="0" smtClean="0"/>
              <a:t>示例程序说明（续）</a:t>
            </a:r>
            <a:endParaRPr lang="en-US" altLang="zh-CN" dirty="0">
              <a:solidFill>
                <a:srgbClr val="00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49251">
                                            <p:txEl>
                                              <p:pRg st="0" end="0"/>
                                            </p:txEl>
                                          </p:spTgt>
                                        </p:tgtEl>
                                        <p:attrNameLst>
                                          <p:attrName>style.visibility</p:attrName>
                                        </p:attrNameLst>
                                      </p:cBhvr>
                                      <p:to>
                                        <p:strVal val="visible"/>
                                      </p:to>
                                    </p:set>
                                    <p:animEffect transition="in" filter="wipe(up)">
                                      <p:cBhvr>
                                        <p:cTn id="7" dur="75"/>
                                        <p:tgtEl>
                                          <p:spTgt spid="949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49251">
                                            <p:txEl>
                                              <p:pRg st="1" end="1"/>
                                            </p:txEl>
                                          </p:spTgt>
                                        </p:tgtEl>
                                        <p:attrNameLst>
                                          <p:attrName>style.visibility</p:attrName>
                                        </p:attrNameLst>
                                      </p:cBhvr>
                                      <p:to>
                                        <p:strVal val="visible"/>
                                      </p:to>
                                    </p:set>
                                    <p:animEffect transition="in" filter="wipe(up)">
                                      <p:cBhvr>
                                        <p:cTn id="12" dur="75"/>
                                        <p:tgtEl>
                                          <p:spTgt spid="949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49251">
                                            <p:txEl>
                                              <p:pRg st="2" end="2"/>
                                            </p:txEl>
                                          </p:spTgt>
                                        </p:tgtEl>
                                        <p:attrNameLst>
                                          <p:attrName>style.visibility</p:attrName>
                                        </p:attrNameLst>
                                      </p:cBhvr>
                                      <p:to>
                                        <p:strVal val="visible"/>
                                      </p:to>
                                    </p:set>
                                    <p:animEffect transition="in" filter="wipe(up)">
                                      <p:cBhvr>
                                        <p:cTn id="17" dur="75"/>
                                        <p:tgtEl>
                                          <p:spTgt spid="949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49251">
                                            <p:txEl>
                                              <p:pRg st="3" end="3"/>
                                            </p:txEl>
                                          </p:spTgt>
                                        </p:tgtEl>
                                        <p:attrNameLst>
                                          <p:attrName>style.visibility</p:attrName>
                                        </p:attrNameLst>
                                      </p:cBhvr>
                                      <p:to>
                                        <p:strVal val="visible"/>
                                      </p:to>
                                    </p:set>
                                    <p:animEffect transition="in" filter="wipe(up)">
                                      <p:cBhvr>
                                        <p:cTn id="22" dur="75"/>
                                        <p:tgtEl>
                                          <p:spTgt spid="949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49251">
                                            <p:txEl>
                                              <p:pRg st="4" end="4"/>
                                            </p:txEl>
                                          </p:spTgt>
                                        </p:tgtEl>
                                        <p:attrNameLst>
                                          <p:attrName>style.visibility</p:attrName>
                                        </p:attrNameLst>
                                      </p:cBhvr>
                                      <p:to>
                                        <p:strVal val="visible"/>
                                      </p:to>
                                    </p:set>
                                    <p:animEffect transition="in" filter="wipe(up)">
                                      <p:cBhvr>
                                        <p:cTn id="27" dur="75"/>
                                        <p:tgtEl>
                                          <p:spTgt spid="949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49251">
                                            <p:txEl>
                                              <p:pRg st="5" end="5"/>
                                            </p:txEl>
                                          </p:spTgt>
                                        </p:tgtEl>
                                        <p:attrNameLst>
                                          <p:attrName>style.visibility</p:attrName>
                                        </p:attrNameLst>
                                      </p:cBhvr>
                                      <p:to>
                                        <p:strVal val="visible"/>
                                      </p:to>
                                    </p:set>
                                    <p:animEffect transition="in" filter="wipe(up)">
                                      <p:cBhvr>
                                        <p:cTn id="32" dur="75"/>
                                        <p:tgtEl>
                                          <p:spTgt spid="9492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49251">
                                            <p:txEl>
                                              <p:pRg st="6" end="6"/>
                                            </p:txEl>
                                          </p:spTgt>
                                        </p:tgtEl>
                                        <p:attrNameLst>
                                          <p:attrName>style.visibility</p:attrName>
                                        </p:attrNameLst>
                                      </p:cBhvr>
                                      <p:to>
                                        <p:strVal val="visible"/>
                                      </p:to>
                                    </p:set>
                                    <p:animEffect transition="in" filter="wipe(up)">
                                      <p:cBhvr>
                                        <p:cTn id="37" dur="75"/>
                                        <p:tgtEl>
                                          <p:spTgt spid="9492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49251">
                                            <p:txEl>
                                              <p:pRg st="7" end="7"/>
                                            </p:txEl>
                                          </p:spTgt>
                                        </p:tgtEl>
                                        <p:attrNameLst>
                                          <p:attrName>style.visibility</p:attrName>
                                        </p:attrNameLst>
                                      </p:cBhvr>
                                      <p:to>
                                        <p:strVal val="visible"/>
                                      </p:to>
                                    </p:set>
                                    <p:animEffect transition="in" filter="wipe(up)">
                                      <p:cBhvr>
                                        <p:cTn id="42" dur="75"/>
                                        <p:tgtEl>
                                          <p:spTgt spid="9492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49251">
                                            <p:txEl>
                                              <p:pRg st="8" end="8"/>
                                            </p:txEl>
                                          </p:spTgt>
                                        </p:tgtEl>
                                        <p:attrNameLst>
                                          <p:attrName>style.visibility</p:attrName>
                                        </p:attrNameLst>
                                      </p:cBhvr>
                                      <p:to>
                                        <p:strVal val="visible"/>
                                      </p:to>
                                    </p:set>
                                    <p:animEffect transition="in" filter="wipe(up)">
                                      <p:cBhvr>
                                        <p:cTn id="47" dur="75"/>
                                        <p:tgtEl>
                                          <p:spTgt spid="9492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949251">
                                            <p:txEl>
                                              <p:pRg st="9" end="9"/>
                                            </p:txEl>
                                          </p:spTgt>
                                        </p:tgtEl>
                                        <p:attrNameLst>
                                          <p:attrName>style.visibility</p:attrName>
                                        </p:attrNameLst>
                                      </p:cBhvr>
                                      <p:to>
                                        <p:strVal val="visible"/>
                                      </p:to>
                                    </p:set>
                                    <p:animEffect transition="in" filter="wipe(up)">
                                      <p:cBhvr>
                                        <p:cTn id="52" dur="75"/>
                                        <p:tgtEl>
                                          <p:spTgt spid="94925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949251">
                                            <p:txEl>
                                              <p:pRg st="10" end="10"/>
                                            </p:txEl>
                                          </p:spTgt>
                                        </p:tgtEl>
                                        <p:attrNameLst>
                                          <p:attrName>style.visibility</p:attrName>
                                        </p:attrNameLst>
                                      </p:cBhvr>
                                      <p:to>
                                        <p:strVal val="visible"/>
                                      </p:to>
                                    </p:set>
                                    <p:animEffect transition="in" filter="wipe(up)">
                                      <p:cBhvr>
                                        <p:cTn id="57" dur="75"/>
                                        <p:tgtEl>
                                          <p:spTgt spid="94925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949251">
                                            <p:txEl>
                                              <p:pRg st="11" end="11"/>
                                            </p:txEl>
                                          </p:spTgt>
                                        </p:tgtEl>
                                        <p:attrNameLst>
                                          <p:attrName>style.visibility</p:attrName>
                                        </p:attrNameLst>
                                      </p:cBhvr>
                                      <p:to>
                                        <p:strVal val="visible"/>
                                      </p:to>
                                    </p:set>
                                    <p:animEffect transition="in" filter="wipe(up)">
                                      <p:cBhvr>
                                        <p:cTn id="62" dur="75"/>
                                        <p:tgtEl>
                                          <p:spTgt spid="949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1" grpId="0" build="p" autoUpdateAnimBg="0"/>
    </p:bldLst>
  </p:timing>
</p:sld>
</file>

<file path=ppt/slides/slide4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p:cNvSpPr>
            <a:spLocks noGrp="1"/>
          </p:cNvSpPr>
          <p:nvPr>
            <p:ph type="sldNum" sz="quarter" idx="11"/>
          </p:nvPr>
        </p:nvSpPr>
        <p:spPr>
          <a:noFill/>
        </p:spPr>
        <p:txBody>
          <a:bodyPr/>
          <a:lstStyle/>
          <a:p>
            <a:r>
              <a:rPr lang="zh-CN" altLang="en-US" smtClean="0">
                <a:latin typeface="Times New Roman" pitchFamily="18" charset="0"/>
                <a:ea typeface="华文细黑" pitchFamily="2" charset="-122"/>
                <a:cs typeface="Times New Roman" pitchFamily="18" charset="0"/>
              </a:rPr>
              <a:t>共 </a:t>
            </a:r>
            <a:r>
              <a:rPr lang="en-US" altLang="zh-CN" smtClean="0">
                <a:latin typeface="Times New Roman" pitchFamily="18" charset="0"/>
                <a:ea typeface="华文细黑" pitchFamily="2" charset="-122"/>
                <a:cs typeface="Times New Roman" pitchFamily="18" charset="0"/>
              </a:rPr>
              <a:t>57 </a:t>
            </a:r>
            <a:r>
              <a:rPr lang="zh-CN" altLang="en-US" smtClean="0">
                <a:latin typeface="Times New Roman" pitchFamily="18" charset="0"/>
                <a:ea typeface="华文细黑" pitchFamily="2" charset="-122"/>
                <a:cs typeface="Times New Roman" pitchFamily="18" charset="0"/>
              </a:rPr>
              <a:t>页   第 </a:t>
            </a:r>
            <a:fld id="{84F0A721-5C58-4589-91F3-1CF9058B0DA0}" type="slidenum">
              <a:rPr lang="zh-CN" altLang="en-US" b="1" smtClean="0">
                <a:solidFill>
                  <a:srgbClr val="66CCFF"/>
                </a:solidFill>
                <a:latin typeface="Times New Roman" pitchFamily="18" charset="0"/>
                <a:ea typeface="华文细黑" pitchFamily="2" charset="-122"/>
                <a:cs typeface="Times New Roman" pitchFamily="18" charset="0"/>
              </a:rPr>
              <a:pPr/>
              <a:t>481</a:t>
            </a:fld>
            <a:r>
              <a:rPr lang="en-US" altLang="zh-CN" b="1" smtClean="0">
                <a:latin typeface="Times New Roman" pitchFamily="18" charset="0"/>
                <a:ea typeface="华文细黑" pitchFamily="2" charset="-122"/>
                <a:cs typeface="Times New Roman" pitchFamily="18" charset="0"/>
              </a:rPr>
              <a:t> </a:t>
            </a:r>
            <a:r>
              <a:rPr lang="zh-CN" altLang="en-US" smtClean="0">
                <a:latin typeface="Times New Roman" pitchFamily="18" charset="0"/>
                <a:ea typeface="华文细黑" pitchFamily="2" charset="-122"/>
                <a:cs typeface="Times New Roman" pitchFamily="18" charset="0"/>
              </a:rPr>
              <a:t>页</a:t>
            </a:r>
            <a:endParaRPr lang="zh-CN" altLang="en-US" sz="1800" smtClean="0">
              <a:latin typeface="Times New Roman" pitchFamily="18" charset="0"/>
              <a:ea typeface="华文细黑" pitchFamily="2" charset="-122"/>
              <a:cs typeface="Times New Roman" pitchFamily="18" charset="0"/>
            </a:endParaRPr>
          </a:p>
        </p:txBody>
      </p:sp>
      <p:sp>
        <p:nvSpPr>
          <p:cNvPr id="19459" name="Rectangle 2"/>
          <p:cNvSpPr>
            <a:spLocks noGrp="1" noChangeArrowheads="1"/>
          </p:cNvSpPr>
          <p:nvPr>
            <p:ph type="body" sz="half" idx="1"/>
          </p:nvPr>
        </p:nvSpPr>
        <p:spPr>
          <a:xfrm>
            <a:off x="266700" y="692150"/>
            <a:ext cx="8877300" cy="1708150"/>
          </a:xfrm>
        </p:spPr>
        <p:txBody>
          <a:bodyPr/>
          <a:lstStyle/>
          <a:p>
            <a:pPr algn="just" eaLnBrk="1" hangingPunct="1">
              <a:lnSpc>
                <a:spcPct val="95000"/>
              </a:lnSpc>
              <a:spcBef>
                <a:spcPct val="0"/>
              </a:spcBef>
            </a:pPr>
            <a:r>
              <a:rPr lang="zh-CN" altLang="en-US" smtClean="0">
                <a:solidFill>
                  <a:srgbClr val="FF0000"/>
                </a:solidFill>
                <a:ea typeface="华文细黑" pitchFamily="2" charset="-122"/>
                <a:cs typeface="Times New Roman" pitchFamily="18" charset="0"/>
              </a:rPr>
              <a:t>打开文件</a:t>
            </a:r>
            <a:r>
              <a:rPr lang="zh-CN" altLang="en-US" smtClean="0">
                <a:ea typeface="华文细黑" pitchFamily="2" charset="-122"/>
                <a:cs typeface="Times New Roman" pitchFamily="18" charset="0"/>
              </a:rPr>
              <a:t>（</a:t>
            </a:r>
            <a:r>
              <a:rPr lang="en-US" altLang="zh-CN" smtClean="0">
                <a:ea typeface="华文细黑" pitchFamily="2" charset="-122"/>
                <a:cs typeface="Times New Roman" pitchFamily="18" charset="0"/>
              </a:rPr>
              <a:t>fopen</a:t>
            </a:r>
            <a:r>
              <a:rPr lang="zh-CN" altLang="en-US" smtClean="0">
                <a:ea typeface="华文细黑" pitchFamily="2" charset="-122"/>
                <a:cs typeface="Times New Roman" pitchFamily="18" charset="0"/>
              </a:rPr>
              <a:t>）</a:t>
            </a:r>
          </a:p>
          <a:p>
            <a:pPr algn="just" eaLnBrk="1" hangingPunct="1">
              <a:lnSpc>
                <a:spcPct val="95000"/>
              </a:lnSpc>
              <a:spcBef>
                <a:spcPct val="0"/>
              </a:spcBef>
              <a:buFont typeface="Wingdings" pitchFamily="2" charset="2"/>
              <a:buNone/>
            </a:pPr>
            <a:r>
              <a:rPr lang="zh-CN" altLang="en-US" sz="2800" smtClean="0">
                <a:ea typeface="华文细黑" pitchFamily="2" charset="-122"/>
                <a:cs typeface="Times New Roman" pitchFamily="18" charset="0"/>
              </a:rPr>
              <a:t>	</a:t>
            </a:r>
            <a:r>
              <a:rPr lang="en-US" altLang="zh-CN" sz="2800" smtClean="0">
                <a:ea typeface="华文细黑" pitchFamily="2" charset="-122"/>
                <a:cs typeface="Times New Roman" pitchFamily="18" charset="0"/>
              </a:rPr>
              <a:t>fopen</a:t>
            </a:r>
            <a:r>
              <a:rPr lang="zh-CN" altLang="en-US" sz="2800" smtClean="0">
                <a:ea typeface="华文细黑" pitchFamily="2" charset="-122"/>
                <a:cs typeface="Times New Roman" pitchFamily="18" charset="0"/>
              </a:rPr>
              <a:t>函数的调用形式是：</a:t>
            </a:r>
          </a:p>
          <a:p>
            <a:pPr algn="just" eaLnBrk="1" hangingPunct="1">
              <a:lnSpc>
                <a:spcPct val="95000"/>
              </a:lnSpc>
              <a:spcBef>
                <a:spcPct val="0"/>
              </a:spcBef>
              <a:buFont typeface="Wingdings" pitchFamily="2" charset="2"/>
              <a:buNone/>
            </a:pPr>
            <a:r>
              <a:rPr lang="zh-CN" altLang="en-US" sz="2800" smtClean="0">
                <a:ea typeface="华文细黑" pitchFamily="2" charset="-122"/>
                <a:cs typeface="Times New Roman" pitchFamily="18" charset="0"/>
              </a:rPr>
              <a:t>			</a:t>
            </a:r>
            <a:r>
              <a:rPr lang="en-US" altLang="zh-CN" sz="2800" smtClean="0">
                <a:ea typeface="华文细黑" pitchFamily="2" charset="-122"/>
                <a:cs typeface="Times New Roman" pitchFamily="18" charset="0"/>
              </a:rPr>
              <a:t>FILE * fp;</a:t>
            </a:r>
          </a:p>
          <a:p>
            <a:pPr algn="just" eaLnBrk="1" hangingPunct="1">
              <a:lnSpc>
                <a:spcPct val="95000"/>
              </a:lnSpc>
              <a:spcBef>
                <a:spcPct val="0"/>
              </a:spcBef>
              <a:buFont typeface="Wingdings" pitchFamily="2" charset="2"/>
              <a:buNone/>
            </a:pPr>
            <a:r>
              <a:rPr lang="en-US" altLang="zh-CN" sz="2800" smtClean="0">
                <a:ea typeface="华文细黑" pitchFamily="2" charset="-122"/>
                <a:cs typeface="Times New Roman" pitchFamily="18" charset="0"/>
              </a:rPr>
              <a:t>			fp = fopen ( </a:t>
            </a:r>
            <a:r>
              <a:rPr lang="zh-CN" altLang="en-US" sz="2800" smtClean="0">
                <a:ea typeface="华文细黑" pitchFamily="2" charset="-122"/>
                <a:cs typeface="Times New Roman" pitchFamily="18" charset="0"/>
              </a:rPr>
              <a:t>文件名, </a:t>
            </a:r>
            <a:r>
              <a:rPr lang="zh-CN" altLang="en-US" sz="2800" smtClean="0">
                <a:solidFill>
                  <a:srgbClr val="0070C0"/>
                </a:solidFill>
                <a:ea typeface="华文细黑" pitchFamily="2" charset="-122"/>
                <a:cs typeface="Times New Roman" pitchFamily="18" charset="0"/>
              </a:rPr>
              <a:t>文件使用方式 </a:t>
            </a:r>
            <a:r>
              <a:rPr lang="zh-CN" altLang="en-US" sz="2800" smtClean="0">
                <a:ea typeface="华文细黑" pitchFamily="2" charset="-122"/>
                <a:cs typeface="Times New Roman" pitchFamily="18" charset="0"/>
              </a:rPr>
              <a:t>);</a:t>
            </a:r>
          </a:p>
        </p:txBody>
      </p:sp>
      <p:sp>
        <p:nvSpPr>
          <p:cNvPr id="998403" name="Rectangle 3"/>
          <p:cNvSpPr>
            <a:spLocks noGrp="1" noChangeArrowheads="1"/>
          </p:cNvSpPr>
          <p:nvPr>
            <p:ph type="title"/>
          </p:nvPr>
        </p:nvSpPr>
        <p:spPr>
          <a:xfrm>
            <a:off x="323850" y="0"/>
            <a:ext cx="8447088" cy="608013"/>
          </a:xfrm>
        </p:spPr>
        <p:txBody>
          <a:bodyPr/>
          <a:lstStyle/>
          <a:p>
            <a:pPr eaLnBrk="1" hangingPunct="1">
              <a:defRPr/>
            </a:pPr>
            <a:r>
              <a:rPr lang="zh-CN" altLang="en-US" dirty="0" smtClean="0"/>
              <a:t>示例程序说明（续）</a:t>
            </a:r>
            <a:endParaRPr lang="zh-CN" altLang="en-US" dirty="0">
              <a:solidFill>
                <a:srgbClr val="00FF00"/>
              </a:solidFill>
              <a:effectLst>
                <a:outerShdw blurRad="38100" dist="38100" dir="2700000" algn="tl">
                  <a:srgbClr val="000000"/>
                </a:outerShdw>
              </a:effectLst>
            </a:endParaRPr>
          </a:p>
        </p:txBody>
      </p:sp>
      <p:sp>
        <p:nvSpPr>
          <p:cNvPr id="998404" name="Rectangle 4"/>
          <p:cNvSpPr>
            <a:spLocks noChangeArrowheads="1"/>
          </p:cNvSpPr>
          <p:nvPr/>
        </p:nvSpPr>
        <p:spPr bwMode="auto">
          <a:xfrm>
            <a:off x="0" y="2463800"/>
            <a:ext cx="8896350" cy="4127500"/>
          </a:xfrm>
          <a:prstGeom prst="rect">
            <a:avLst/>
          </a:prstGeom>
          <a:noFill/>
          <a:ln w="9525">
            <a:noFill/>
            <a:miter lim="800000"/>
            <a:headEnd/>
            <a:tailEnd/>
          </a:ln>
        </p:spPr>
        <p:txBody>
          <a:bodyPr lIns="92075" tIns="46038" rIns="92075" bIns="46038"/>
          <a:lstStyle/>
          <a:p>
            <a:pPr marL="342900" indent="-342900" algn="just">
              <a:lnSpc>
                <a:spcPct val="90000"/>
              </a:lnSpc>
              <a:spcBef>
                <a:spcPct val="20000"/>
              </a:spcBef>
              <a:buClr>
                <a:schemeClr val="tx2"/>
              </a:buClr>
              <a:buSzPct val="70000"/>
              <a:buFont typeface="Wingdings" pitchFamily="2" charset="2"/>
              <a:buChar char="n"/>
            </a:pPr>
            <a:r>
              <a:rPr lang="zh-CN" altLang="en-US" sz="3200">
                <a:ea typeface="华文细黑" pitchFamily="2" charset="-122"/>
                <a:cs typeface="Times New Roman" pitchFamily="18" charset="0"/>
              </a:rPr>
              <a:t>文本文件的三种基本打开方式</a:t>
            </a:r>
          </a:p>
          <a:p>
            <a:pPr marL="342900" indent="-342900" algn="just">
              <a:lnSpc>
                <a:spcPct val="90000"/>
              </a:lnSpc>
              <a:spcBef>
                <a:spcPct val="20000"/>
              </a:spcBef>
              <a:buClr>
                <a:srgbClr val="FFFF00"/>
              </a:buClr>
              <a:buSzPct val="70000"/>
              <a:buFont typeface="Wingdings" pitchFamily="2" charset="2"/>
              <a:buNone/>
            </a:pPr>
            <a:r>
              <a:rPr lang="zh-CN" altLang="en-US" sz="2800">
                <a:ea typeface="华文细黑" pitchFamily="2" charset="-122"/>
                <a:cs typeface="Times New Roman" pitchFamily="18" charset="0"/>
              </a:rPr>
              <a:t>	  ”</a:t>
            </a:r>
            <a:r>
              <a:rPr lang="en-US" altLang="en-US" sz="2800">
                <a:solidFill>
                  <a:srgbClr val="C00000"/>
                </a:solidFill>
                <a:ea typeface="华文细黑" pitchFamily="2" charset="-122"/>
                <a:cs typeface="Times New Roman" pitchFamily="18" charset="0"/>
              </a:rPr>
              <a:t>r</a:t>
            </a:r>
            <a:r>
              <a:rPr lang="en-US" altLang="en-US" sz="2800">
                <a:ea typeface="华文细黑" pitchFamily="2" charset="-122"/>
                <a:cs typeface="Times New Roman" pitchFamily="18" charset="0"/>
              </a:rPr>
              <a:t>”</a:t>
            </a:r>
            <a:r>
              <a:rPr lang="en-US" altLang="zh-CN" sz="2800">
                <a:ea typeface="华文细黑" pitchFamily="2" charset="-122"/>
                <a:cs typeface="Times New Roman" pitchFamily="18" charset="0"/>
              </a:rPr>
              <a:t>：</a:t>
            </a:r>
            <a:r>
              <a:rPr lang="zh-CN" altLang="en-US" sz="2800">
                <a:ea typeface="华文细黑" pitchFamily="2" charset="-122"/>
                <a:cs typeface="Times New Roman" pitchFamily="18" charset="0"/>
              </a:rPr>
              <a:t>只读方式。为读(输入)文本文件打开文件。若文件不存在，则返回</a:t>
            </a:r>
            <a:r>
              <a:rPr lang="en-US" altLang="zh-CN" sz="2800">
                <a:solidFill>
                  <a:srgbClr val="0070C0"/>
                </a:solidFill>
                <a:ea typeface="华文细黑" pitchFamily="2" charset="-122"/>
                <a:cs typeface="Times New Roman" pitchFamily="18" charset="0"/>
              </a:rPr>
              <a:t>NULL</a:t>
            </a:r>
            <a:r>
              <a:rPr lang="en-US" altLang="zh-CN" sz="2800">
                <a:ea typeface="华文细黑" pitchFamily="2" charset="-122"/>
                <a:cs typeface="Times New Roman" pitchFamily="18" charset="0"/>
              </a:rPr>
              <a:t>。</a:t>
            </a:r>
            <a:endParaRPr lang="en-US" altLang="en-US" sz="2800">
              <a:ea typeface="华文细黑" pitchFamily="2" charset="-122"/>
              <a:cs typeface="Times New Roman" pitchFamily="18" charset="0"/>
            </a:endParaRPr>
          </a:p>
          <a:p>
            <a:pPr marL="342900" indent="-342900" algn="just">
              <a:lnSpc>
                <a:spcPct val="90000"/>
              </a:lnSpc>
              <a:spcBef>
                <a:spcPct val="20000"/>
              </a:spcBef>
              <a:buClr>
                <a:srgbClr val="FFFF00"/>
              </a:buClr>
              <a:buSzPct val="70000"/>
              <a:buFont typeface="Wingdings" pitchFamily="2" charset="2"/>
              <a:buNone/>
            </a:pPr>
            <a:r>
              <a:rPr lang="en-US" altLang="en-US" sz="2800">
                <a:ea typeface="华文细黑" pitchFamily="2" charset="-122"/>
                <a:cs typeface="Times New Roman" pitchFamily="18" charset="0"/>
              </a:rPr>
              <a:t>	</a:t>
            </a:r>
            <a:r>
              <a:rPr lang="en-US" altLang="zh-CN" sz="2800">
                <a:ea typeface="华文细黑" pitchFamily="2" charset="-122"/>
                <a:cs typeface="Times New Roman" pitchFamily="18" charset="0"/>
              </a:rPr>
              <a:t>  </a:t>
            </a:r>
            <a:r>
              <a:rPr lang="en-US" altLang="en-US" sz="2800">
                <a:ea typeface="华文细黑" pitchFamily="2" charset="-122"/>
                <a:cs typeface="Times New Roman" pitchFamily="18" charset="0"/>
              </a:rPr>
              <a:t>”</a:t>
            </a:r>
            <a:r>
              <a:rPr lang="en-US" altLang="en-US" sz="2800">
                <a:solidFill>
                  <a:srgbClr val="FF0000"/>
                </a:solidFill>
                <a:ea typeface="华文细黑" pitchFamily="2" charset="-122"/>
                <a:cs typeface="Times New Roman" pitchFamily="18" charset="0"/>
              </a:rPr>
              <a:t>w</a:t>
            </a:r>
            <a:r>
              <a:rPr lang="en-US" altLang="en-US" sz="2800">
                <a:ea typeface="华文细黑" pitchFamily="2" charset="-122"/>
                <a:cs typeface="Times New Roman" pitchFamily="18" charset="0"/>
              </a:rPr>
              <a:t>”</a:t>
            </a:r>
            <a:r>
              <a:rPr lang="en-US" altLang="zh-CN" sz="2800">
                <a:ea typeface="华文细黑" pitchFamily="2" charset="-122"/>
                <a:cs typeface="Times New Roman" pitchFamily="18" charset="0"/>
              </a:rPr>
              <a:t>：</a:t>
            </a:r>
            <a:r>
              <a:rPr lang="zh-CN" altLang="en-US" sz="2800">
                <a:ea typeface="华文细黑" pitchFamily="2" charset="-122"/>
                <a:cs typeface="Times New Roman" pitchFamily="18" charset="0"/>
              </a:rPr>
              <a:t>只写方式。为写(输出)文本文件打开文件。若文件不存在，则建立一个新文件；若文件已存在，则要将原来的文件清空。</a:t>
            </a:r>
          </a:p>
          <a:p>
            <a:pPr marL="342900" indent="-342900" algn="just">
              <a:spcBef>
                <a:spcPct val="20000"/>
              </a:spcBef>
              <a:buClr>
                <a:srgbClr val="FFFF00"/>
              </a:buClr>
              <a:buSzPct val="70000"/>
              <a:buFont typeface="Wingdings" pitchFamily="2" charset="2"/>
              <a:buNone/>
            </a:pPr>
            <a:r>
              <a:rPr lang="zh-CN" altLang="en-US" sz="2800">
                <a:ea typeface="华文细黑" pitchFamily="2" charset="-122"/>
                <a:cs typeface="Times New Roman" pitchFamily="18" charset="0"/>
              </a:rPr>
              <a:t>	  ”</a:t>
            </a:r>
            <a:r>
              <a:rPr lang="en-US" altLang="en-US" sz="2800">
                <a:solidFill>
                  <a:srgbClr val="FF0000"/>
                </a:solidFill>
                <a:ea typeface="华文细黑" pitchFamily="2" charset="-122"/>
                <a:cs typeface="Times New Roman" pitchFamily="18" charset="0"/>
              </a:rPr>
              <a:t>a</a:t>
            </a:r>
            <a:r>
              <a:rPr lang="en-US" altLang="en-US" sz="2800">
                <a:ea typeface="华文细黑" pitchFamily="2" charset="-122"/>
                <a:cs typeface="Times New Roman" pitchFamily="18" charset="0"/>
              </a:rPr>
              <a:t>”</a:t>
            </a:r>
            <a:r>
              <a:rPr lang="en-US" altLang="zh-CN" sz="2800">
                <a:ea typeface="华文细黑" pitchFamily="2" charset="-122"/>
                <a:cs typeface="Times New Roman" pitchFamily="18" charset="0"/>
              </a:rPr>
              <a:t>：</a:t>
            </a:r>
            <a:r>
              <a:rPr lang="zh-CN" altLang="en-US" sz="2800">
                <a:ea typeface="华文细黑" pitchFamily="2" charset="-122"/>
                <a:cs typeface="Times New Roman" pitchFamily="18" charset="0"/>
              </a:rPr>
              <a:t>追加方式。在文本文件的末尾增加数据。若文件已存在，则保持原来文件的内容，将新的数据增加到原来数据的后面；若文件不存在，则返回</a:t>
            </a:r>
            <a:r>
              <a:rPr lang="en-US" altLang="zh-CN" sz="2800">
                <a:ea typeface="华文细黑" pitchFamily="2" charset="-122"/>
                <a:cs typeface="Times New Roman" pitchFamily="18" charset="0"/>
              </a:rPr>
              <a:t>NULL。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98404">
                                            <p:txEl>
                                              <p:pRg st="0" end="0"/>
                                            </p:txEl>
                                          </p:spTgt>
                                        </p:tgtEl>
                                        <p:attrNameLst>
                                          <p:attrName>style.visibility</p:attrName>
                                        </p:attrNameLst>
                                      </p:cBhvr>
                                      <p:to>
                                        <p:strVal val="visible"/>
                                      </p:to>
                                    </p:set>
                                    <p:animEffect transition="in" filter="wipe(up)">
                                      <p:cBhvr>
                                        <p:cTn id="7" dur="75"/>
                                        <p:tgtEl>
                                          <p:spTgt spid="9984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98404">
                                            <p:txEl>
                                              <p:pRg st="1" end="1"/>
                                            </p:txEl>
                                          </p:spTgt>
                                        </p:tgtEl>
                                        <p:attrNameLst>
                                          <p:attrName>style.visibility</p:attrName>
                                        </p:attrNameLst>
                                      </p:cBhvr>
                                      <p:to>
                                        <p:strVal val="visible"/>
                                      </p:to>
                                    </p:set>
                                    <p:animEffect transition="in" filter="wipe(up)">
                                      <p:cBhvr>
                                        <p:cTn id="12" dur="75"/>
                                        <p:tgtEl>
                                          <p:spTgt spid="9984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98404">
                                            <p:txEl>
                                              <p:pRg st="2" end="2"/>
                                            </p:txEl>
                                          </p:spTgt>
                                        </p:tgtEl>
                                        <p:attrNameLst>
                                          <p:attrName>style.visibility</p:attrName>
                                        </p:attrNameLst>
                                      </p:cBhvr>
                                      <p:to>
                                        <p:strVal val="visible"/>
                                      </p:to>
                                    </p:set>
                                    <p:animEffect transition="in" filter="wipe(up)">
                                      <p:cBhvr>
                                        <p:cTn id="17" dur="75"/>
                                        <p:tgtEl>
                                          <p:spTgt spid="9984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98404">
                                            <p:txEl>
                                              <p:pRg st="3" end="3"/>
                                            </p:txEl>
                                          </p:spTgt>
                                        </p:tgtEl>
                                        <p:attrNameLst>
                                          <p:attrName>style.visibility</p:attrName>
                                        </p:attrNameLst>
                                      </p:cBhvr>
                                      <p:to>
                                        <p:strVal val="visible"/>
                                      </p:to>
                                    </p:set>
                                    <p:animEffect transition="in" filter="wipe(up)">
                                      <p:cBhvr>
                                        <p:cTn id="22" dur="75"/>
                                        <p:tgtEl>
                                          <p:spTgt spid="9984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4" grpId="0" build="p" autoUpdateAnimBg="0"/>
    </p:bldLst>
  </p:timing>
</p:sld>
</file>

<file path=ppt/slides/slide4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p:cNvSpPr>
            <a:spLocks noGrp="1"/>
          </p:cNvSpPr>
          <p:nvPr>
            <p:ph type="sldNum" sz="quarter" idx="11"/>
          </p:nvPr>
        </p:nvSpPr>
        <p:spPr>
          <a:noFill/>
        </p:spPr>
        <p:txBody>
          <a:bodyPr/>
          <a:lstStyle/>
          <a:p>
            <a:r>
              <a:rPr lang="zh-CN" altLang="en-US" smtClean="0">
                <a:latin typeface="Times New Roman" pitchFamily="18" charset="0"/>
                <a:ea typeface="华文细黑" pitchFamily="2" charset="-122"/>
                <a:cs typeface="Times New Roman" pitchFamily="18" charset="0"/>
              </a:rPr>
              <a:t>共 </a:t>
            </a:r>
            <a:r>
              <a:rPr lang="en-US" altLang="zh-CN" smtClean="0">
                <a:latin typeface="Times New Roman" pitchFamily="18" charset="0"/>
                <a:ea typeface="华文细黑" pitchFamily="2" charset="-122"/>
                <a:cs typeface="Times New Roman" pitchFamily="18" charset="0"/>
              </a:rPr>
              <a:t>57 </a:t>
            </a:r>
            <a:r>
              <a:rPr lang="zh-CN" altLang="en-US" smtClean="0">
                <a:latin typeface="Times New Roman" pitchFamily="18" charset="0"/>
                <a:ea typeface="华文细黑" pitchFamily="2" charset="-122"/>
                <a:cs typeface="Times New Roman" pitchFamily="18" charset="0"/>
              </a:rPr>
              <a:t>页   第 </a:t>
            </a:r>
            <a:fld id="{D5D4B0FA-4842-46BD-8D66-A752D6356915}" type="slidenum">
              <a:rPr lang="zh-CN" altLang="en-US" b="1" smtClean="0">
                <a:solidFill>
                  <a:srgbClr val="66CCFF"/>
                </a:solidFill>
                <a:latin typeface="Times New Roman" pitchFamily="18" charset="0"/>
                <a:ea typeface="华文细黑" pitchFamily="2" charset="-122"/>
                <a:cs typeface="Times New Roman" pitchFamily="18" charset="0"/>
              </a:rPr>
              <a:pPr/>
              <a:t>482</a:t>
            </a:fld>
            <a:r>
              <a:rPr lang="en-US" altLang="zh-CN" b="1" smtClean="0">
                <a:latin typeface="Times New Roman" pitchFamily="18" charset="0"/>
                <a:ea typeface="华文细黑" pitchFamily="2" charset="-122"/>
                <a:cs typeface="Times New Roman" pitchFamily="18" charset="0"/>
              </a:rPr>
              <a:t> </a:t>
            </a:r>
            <a:r>
              <a:rPr lang="zh-CN" altLang="en-US" smtClean="0">
                <a:latin typeface="Times New Roman" pitchFamily="18" charset="0"/>
                <a:ea typeface="华文细黑" pitchFamily="2" charset="-122"/>
                <a:cs typeface="Times New Roman" pitchFamily="18" charset="0"/>
              </a:rPr>
              <a:t>页</a:t>
            </a:r>
            <a:endParaRPr lang="zh-CN" altLang="en-US" sz="1800" smtClean="0">
              <a:latin typeface="Times New Roman" pitchFamily="18" charset="0"/>
              <a:ea typeface="华文细黑" pitchFamily="2" charset="-122"/>
              <a:cs typeface="Times New Roman" pitchFamily="18" charset="0"/>
            </a:endParaRPr>
          </a:p>
        </p:txBody>
      </p:sp>
      <p:sp>
        <p:nvSpPr>
          <p:cNvPr id="951299" name="Rectangle 3"/>
          <p:cNvSpPr>
            <a:spLocks noGrp="1" noChangeArrowheads="1"/>
          </p:cNvSpPr>
          <p:nvPr>
            <p:ph type="body" sz="half" idx="1"/>
          </p:nvPr>
        </p:nvSpPr>
        <p:spPr>
          <a:xfrm>
            <a:off x="133350" y="730250"/>
            <a:ext cx="9010650" cy="6127750"/>
          </a:xfrm>
        </p:spPr>
        <p:txBody>
          <a:bodyPr/>
          <a:lstStyle/>
          <a:p>
            <a:pPr algn="just" eaLnBrk="1" hangingPunct="1">
              <a:lnSpc>
                <a:spcPct val="90000"/>
              </a:lnSpc>
            </a:pPr>
            <a:r>
              <a:rPr lang="zh-CN" altLang="en-US" smtClean="0">
                <a:solidFill>
                  <a:schemeClr val="tx2"/>
                </a:solidFill>
                <a:ea typeface="华文细黑" pitchFamily="2" charset="-122"/>
                <a:cs typeface="Times New Roman" pitchFamily="18" charset="0"/>
              </a:rPr>
              <a:t>二进制文件的三种基本打开方式</a:t>
            </a:r>
          </a:p>
          <a:p>
            <a:pPr algn="just" eaLnBrk="1" hangingPunct="1">
              <a:buFont typeface="Wingdings" pitchFamily="2" charset="2"/>
              <a:buNone/>
            </a:pPr>
            <a:r>
              <a:rPr lang="en-US" altLang="en-US" sz="2400" smtClean="0">
                <a:solidFill>
                  <a:schemeClr val="tx2"/>
                </a:solidFill>
                <a:ea typeface="华文细黑" pitchFamily="2" charset="-122"/>
                <a:cs typeface="Times New Roman" pitchFamily="18" charset="0"/>
              </a:rPr>
              <a:t> </a:t>
            </a:r>
            <a:r>
              <a:rPr lang="zh-CN" altLang="en-US" sz="2400" smtClean="0">
                <a:solidFill>
                  <a:srgbClr val="C00000"/>
                </a:solidFill>
                <a:ea typeface="华文细黑" pitchFamily="2" charset="-122"/>
                <a:cs typeface="Times New Roman" pitchFamily="18" charset="0"/>
              </a:rPr>
              <a:t>“</a:t>
            </a:r>
            <a:r>
              <a:rPr lang="en-US" altLang="en-US" sz="2400" smtClean="0">
                <a:solidFill>
                  <a:schemeClr val="tx2"/>
                </a:solidFill>
                <a:ea typeface="华文细黑" pitchFamily="2" charset="-122"/>
                <a:cs typeface="Times New Roman" pitchFamily="18" charset="0"/>
              </a:rPr>
              <a:t>r</a:t>
            </a:r>
            <a:r>
              <a:rPr lang="en-US" altLang="en-US" sz="2400" smtClean="0">
                <a:solidFill>
                  <a:srgbClr val="C00000"/>
                </a:solidFill>
                <a:ea typeface="华文细黑" pitchFamily="2" charset="-122"/>
                <a:cs typeface="Times New Roman" pitchFamily="18" charset="0"/>
              </a:rPr>
              <a:t>b</a:t>
            </a:r>
            <a:r>
              <a:rPr lang="zh-CN" altLang="en-US" sz="2400" smtClean="0">
                <a:solidFill>
                  <a:srgbClr val="C00000"/>
                </a:solidFill>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solidFill>
                  <a:schemeClr val="tx2"/>
                </a:solidFill>
                <a:ea typeface="华文细黑" pitchFamily="2" charset="-122"/>
                <a:cs typeface="Times New Roman" pitchFamily="18" charset="0"/>
              </a:rPr>
              <a:t>只读</a:t>
            </a:r>
            <a:r>
              <a:rPr lang="zh-CN" altLang="en-US" sz="2400" smtClean="0">
                <a:ea typeface="华文细黑" pitchFamily="2" charset="-122"/>
                <a:cs typeface="Times New Roman" pitchFamily="18" charset="0"/>
              </a:rPr>
              <a:t>方式。</a:t>
            </a:r>
          </a:p>
          <a:p>
            <a:pPr algn="just" eaLnBrk="1" hangingPunct="1">
              <a:buFont typeface="Wingdings" pitchFamily="2" charset="2"/>
              <a:buNone/>
            </a:pPr>
            <a:r>
              <a:rPr lang="zh-CN" altLang="en-US" sz="2400" smtClean="0">
                <a:ea typeface="华文细黑" pitchFamily="2" charset="-122"/>
                <a:cs typeface="Times New Roman" pitchFamily="18" charset="0"/>
              </a:rPr>
              <a:t>	“</a:t>
            </a:r>
            <a:r>
              <a:rPr lang="en-US" altLang="en-US" sz="2400" smtClean="0">
                <a:solidFill>
                  <a:schemeClr val="tx2"/>
                </a:solidFill>
                <a:ea typeface="华文细黑" pitchFamily="2" charset="-122"/>
                <a:cs typeface="Times New Roman" pitchFamily="18" charset="0"/>
              </a:rPr>
              <a:t>w</a:t>
            </a:r>
            <a:r>
              <a:rPr lang="en-US" altLang="en-US" sz="2400" smtClean="0">
                <a:solidFill>
                  <a:srgbClr val="C00000"/>
                </a:solidFill>
                <a:ea typeface="华文细黑" pitchFamily="2" charset="-122"/>
                <a:cs typeface="Times New Roman" pitchFamily="18" charset="0"/>
              </a:rPr>
              <a:t>b</a:t>
            </a:r>
            <a:r>
              <a:rPr lang="zh-CN" altLang="en-US" sz="2400" smtClean="0">
                <a:solidFill>
                  <a:srgbClr val="C00000"/>
                </a:solidFill>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solidFill>
                  <a:schemeClr val="tx2"/>
                </a:solidFill>
                <a:ea typeface="华文细黑" pitchFamily="2" charset="-122"/>
                <a:cs typeface="Times New Roman" pitchFamily="18" charset="0"/>
              </a:rPr>
              <a:t>只写</a:t>
            </a:r>
            <a:r>
              <a:rPr lang="zh-CN" altLang="en-US" sz="2400" smtClean="0">
                <a:ea typeface="华文细黑" pitchFamily="2" charset="-122"/>
                <a:cs typeface="Times New Roman" pitchFamily="18" charset="0"/>
              </a:rPr>
              <a:t>方式。</a:t>
            </a:r>
          </a:p>
          <a:p>
            <a:pPr algn="just" eaLnBrk="1" hangingPunct="1">
              <a:buFont typeface="Wingdings" pitchFamily="2" charset="2"/>
              <a:buNone/>
            </a:pPr>
            <a:r>
              <a:rPr lang="zh-CN" altLang="en-US" sz="2400" smtClean="0">
                <a:ea typeface="华文细黑" pitchFamily="2" charset="-122"/>
                <a:cs typeface="Times New Roman" pitchFamily="18" charset="0"/>
              </a:rPr>
              <a:t>	“</a:t>
            </a:r>
            <a:r>
              <a:rPr lang="en-US" altLang="en-US" sz="2400" smtClean="0">
                <a:solidFill>
                  <a:schemeClr val="tx2"/>
                </a:solidFill>
                <a:ea typeface="华文细黑" pitchFamily="2" charset="-122"/>
                <a:cs typeface="Times New Roman" pitchFamily="18" charset="0"/>
              </a:rPr>
              <a:t>a</a:t>
            </a:r>
            <a:r>
              <a:rPr lang="en-US" altLang="en-US" sz="2400" smtClean="0">
                <a:solidFill>
                  <a:srgbClr val="C00000"/>
                </a:solidFill>
                <a:ea typeface="华文细黑" pitchFamily="2" charset="-122"/>
                <a:cs typeface="Times New Roman" pitchFamily="18" charset="0"/>
              </a:rPr>
              <a:t>b</a:t>
            </a:r>
            <a:r>
              <a:rPr lang="zh-CN" altLang="en-US" sz="2400" smtClean="0">
                <a:solidFill>
                  <a:srgbClr val="C00000"/>
                </a:solidFill>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solidFill>
                  <a:schemeClr val="tx2"/>
                </a:solidFill>
                <a:ea typeface="华文细黑" pitchFamily="2" charset="-122"/>
                <a:cs typeface="Times New Roman" pitchFamily="18" charset="0"/>
              </a:rPr>
              <a:t>追加</a:t>
            </a:r>
            <a:r>
              <a:rPr lang="zh-CN" altLang="en-US" sz="2400" smtClean="0">
                <a:ea typeface="华文细黑" pitchFamily="2" charset="-122"/>
                <a:cs typeface="Times New Roman" pitchFamily="18" charset="0"/>
              </a:rPr>
              <a:t>方式。</a:t>
            </a:r>
          </a:p>
          <a:p>
            <a:pPr eaLnBrk="1" hangingPunct="1">
              <a:lnSpc>
                <a:spcPct val="90000"/>
              </a:lnSpc>
            </a:pPr>
            <a:r>
              <a:rPr lang="zh-CN" altLang="en-US" smtClean="0">
                <a:solidFill>
                  <a:schemeClr val="tx2"/>
                </a:solidFill>
                <a:ea typeface="华文细黑" pitchFamily="2" charset="-122"/>
                <a:cs typeface="Times New Roman" pitchFamily="18" charset="0"/>
              </a:rPr>
              <a:t>文件的其他打开方式</a:t>
            </a:r>
          </a:p>
          <a:p>
            <a:pPr eaLnBrk="1" hangingPunct="1">
              <a:buFont typeface="Wingdings" pitchFamily="2" charset="2"/>
              <a:buNone/>
            </a:pPr>
            <a:r>
              <a:rPr lang="zh-CN" altLang="en-US" sz="2400" smtClean="0">
                <a:ea typeface="华文细黑" pitchFamily="2" charset="-122"/>
                <a:cs typeface="Times New Roman" pitchFamily="18" charset="0"/>
              </a:rPr>
              <a:t>	”</a:t>
            </a:r>
            <a:r>
              <a:rPr lang="en-US" altLang="en-US" sz="2400" smtClean="0">
                <a:solidFill>
                  <a:schemeClr val="tx2"/>
                </a:solidFill>
                <a:ea typeface="华文细黑" pitchFamily="2" charset="-122"/>
                <a:cs typeface="Times New Roman" pitchFamily="18" charset="0"/>
              </a:rPr>
              <a:t>r</a:t>
            </a:r>
            <a:r>
              <a:rPr lang="en-US" altLang="en-US" sz="2400" smtClean="0">
                <a:solidFill>
                  <a:srgbClr val="7030A0"/>
                </a:solidFill>
                <a:ea typeface="华文细黑" pitchFamily="2" charset="-122"/>
                <a:cs typeface="Times New Roman" pitchFamily="18" charset="0"/>
              </a:rPr>
              <a:t>+</a:t>
            </a:r>
            <a:r>
              <a:rPr lang="en-US" altLang="en-US" sz="2400" smtClean="0">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ea typeface="华文细黑" pitchFamily="2" charset="-122"/>
                <a:cs typeface="Times New Roman" pitchFamily="18" charset="0"/>
              </a:rPr>
              <a:t>可以对文本文件进行</a:t>
            </a:r>
            <a:r>
              <a:rPr lang="zh-CN" altLang="en-US" sz="2400" smtClean="0">
                <a:solidFill>
                  <a:srgbClr val="7030A0"/>
                </a:solidFill>
                <a:ea typeface="华文细黑" pitchFamily="2" charset="-122"/>
                <a:cs typeface="Times New Roman" pitchFamily="18" charset="0"/>
              </a:rPr>
              <a:t>读</a:t>
            </a:r>
            <a:r>
              <a:rPr lang="zh-CN" altLang="en-US" sz="2400" smtClean="0">
                <a:ea typeface="华文细黑" pitchFamily="2" charset="-122"/>
                <a:cs typeface="Times New Roman" pitchFamily="18" charset="0"/>
              </a:rPr>
              <a:t>/</a:t>
            </a:r>
            <a:r>
              <a:rPr lang="zh-CN" altLang="en-US" sz="2400" smtClean="0">
                <a:solidFill>
                  <a:srgbClr val="0070C0"/>
                </a:solidFill>
                <a:ea typeface="华文细黑" pitchFamily="2" charset="-122"/>
                <a:cs typeface="Times New Roman" pitchFamily="18" charset="0"/>
              </a:rPr>
              <a:t>写</a:t>
            </a:r>
            <a:r>
              <a:rPr lang="zh-CN" altLang="en-US" sz="2400" smtClean="0">
                <a:ea typeface="华文细黑" pitchFamily="2" charset="-122"/>
                <a:cs typeface="Times New Roman" pitchFamily="18" charset="0"/>
              </a:rPr>
              <a:t>操作。</a:t>
            </a:r>
          </a:p>
          <a:p>
            <a:pPr eaLnBrk="1" hangingPunct="1">
              <a:buFont typeface="Wingdings" pitchFamily="2" charset="2"/>
              <a:buNone/>
            </a:pPr>
            <a:r>
              <a:rPr lang="zh-CN" altLang="en-US" sz="2400" smtClean="0">
                <a:ea typeface="华文细黑" pitchFamily="2" charset="-122"/>
                <a:cs typeface="Times New Roman" pitchFamily="18" charset="0"/>
              </a:rPr>
              <a:t>		       若文件不存在返回</a:t>
            </a:r>
            <a:r>
              <a:rPr lang="en-US" altLang="zh-CN" sz="2400" smtClean="0">
                <a:ea typeface="华文细黑" pitchFamily="2" charset="-122"/>
                <a:cs typeface="Times New Roman" pitchFamily="18" charset="0"/>
              </a:rPr>
              <a:t>NULL</a:t>
            </a:r>
            <a:r>
              <a:rPr lang="zh-CN" altLang="en-US" sz="2400" smtClean="0">
                <a:ea typeface="华文细黑" pitchFamily="2" charset="-122"/>
                <a:cs typeface="Times New Roman" pitchFamily="18" charset="0"/>
              </a:rPr>
              <a:t>。</a:t>
            </a:r>
          </a:p>
          <a:p>
            <a:pPr eaLnBrk="1" hangingPunct="1">
              <a:buFont typeface="Wingdings" pitchFamily="2" charset="2"/>
              <a:buNone/>
            </a:pPr>
            <a:r>
              <a:rPr lang="zh-CN" altLang="en-US" sz="2400" smtClean="0">
                <a:ea typeface="华文细黑" pitchFamily="2" charset="-122"/>
                <a:cs typeface="Times New Roman" pitchFamily="18" charset="0"/>
              </a:rPr>
              <a:t>	”</a:t>
            </a:r>
            <a:r>
              <a:rPr lang="en-US" altLang="en-US" sz="2400" smtClean="0">
                <a:solidFill>
                  <a:schemeClr val="tx2"/>
                </a:solidFill>
                <a:ea typeface="华文细黑" pitchFamily="2" charset="-122"/>
                <a:cs typeface="Times New Roman" pitchFamily="18" charset="0"/>
              </a:rPr>
              <a:t>w</a:t>
            </a:r>
            <a:r>
              <a:rPr lang="en-US" altLang="en-US" sz="2400" smtClean="0">
                <a:solidFill>
                  <a:srgbClr val="7030A0"/>
                </a:solidFill>
                <a:ea typeface="华文细黑" pitchFamily="2" charset="-122"/>
                <a:cs typeface="Times New Roman" pitchFamily="18" charset="0"/>
              </a:rPr>
              <a:t>+</a:t>
            </a:r>
            <a:r>
              <a:rPr lang="en-US" altLang="en-US" sz="2400" smtClean="0">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ea typeface="华文细黑" pitchFamily="2" charset="-122"/>
                <a:cs typeface="Times New Roman" pitchFamily="18" charset="0"/>
              </a:rPr>
              <a:t>可以对文本文件进行</a:t>
            </a:r>
            <a:r>
              <a:rPr lang="zh-CN" altLang="en-US" sz="2400" smtClean="0">
                <a:solidFill>
                  <a:srgbClr val="002060"/>
                </a:solidFill>
                <a:ea typeface="华文细黑" pitchFamily="2" charset="-122"/>
                <a:cs typeface="Times New Roman" pitchFamily="18" charset="0"/>
              </a:rPr>
              <a:t>读</a:t>
            </a:r>
            <a:r>
              <a:rPr lang="zh-CN" altLang="en-US" sz="2400" smtClean="0">
                <a:ea typeface="华文细黑" pitchFamily="2" charset="-122"/>
                <a:cs typeface="Times New Roman" pitchFamily="18" charset="0"/>
              </a:rPr>
              <a:t>/</a:t>
            </a:r>
            <a:r>
              <a:rPr lang="zh-CN" altLang="en-US" sz="2400" smtClean="0">
                <a:solidFill>
                  <a:srgbClr val="7030A0"/>
                </a:solidFill>
                <a:ea typeface="华文细黑" pitchFamily="2" charset="-122"/>
                <a:cs typeface="Times New Roman" pitchFamily="18" charset="0"/>
              </a:rPr>
              <a:t>写</a:t>
            </a:r>
            <a:r>
              <a:rPr lang="zh-CN" altLang="en-US" sz="2400" smtClean="0">
                <a:ea typeface="华文细黑" pitchFamily="2" charset="-122"/>
                <a:cs typeface="Times New Roman" pitchFamily="18" charset="0"/>
              </a:rPr>
              <a:t>操作。</a:t>
            </a:r>
          </a:p>
          <a:p>
            <a:pPr eaLnBrk="1" hangingPunct="1">
              <a:buFont typeface="Wingdings" pitchFamily="2" charset="2"/>
              <a:buNone/>
            </a:pPr>
            <a:r>
              <a:rPr lang="zh-CN" altLang="en-US" sz="2400" smtClean="0">
                <a:ea typeface="华文细黑" pitchFamily="2" charset="-122"/>
                <a:cs typeface="Times New Roman" pitchFamily="18" charset="0"/>
              </a:rPr>
              <a:t>		        若文件已经存在，则要先将文件原来的内容清空。</a:t>
            </a:r>
          </a:p>
          <a:p>
            <a:pPr eaLnBrk="1" hangingPunct="1">
              <a:buFont typeface="Wingdings" pitchFamily="2" charset="2"/>
              <a:buNone/>
            </a:pPr>
            <a:r>
              <a:rPr lang="zh-CN" altLang="en-US" sz="2400" smtClean="0">
                <a:ea typeface="华文细黑" pitchFamily="2" charset="-122"/>
                <a:cs typeface="Times New Roman" pitchFamily="18" charset="0"/>
              </a:rPr>
              <a:t>	”</a:t>
            </a:r>
            <a:r>
              <a:rPr lang="en-US" altLang="en-US" sz="2400" smtClean="0">
                <a:solidFill>
                  <a:schemeClr val="tx2"/>
                </a:solidFill>
                <a:ea typeface="华文细黑" pitchFamily="2" charset="-122"/>
                <a:cs typeface="Times New Roman" pitchFamily="18" charset="0"/>
              </a:rPr>
              <a:t>a</a:t>
            </a:r>
            <a:r>
              <a:rPr lang="en-US" altLang="en-US" sz="2400" smtClean="0">
                <a:solidFill>
                  <a:srgbClr val="7030A0"/>
                </a:solidFill>
                <a:ea typeface="华文细黑" pitchFamily="2" charset="-122"/>
                <a:cs typeface="Times New Roman" pitchFamily="18" charset="0"/>
              </a:rPr>
              <a:t>+</a:t>
            </a:r>
            <a:r>
              <a:rPr lang="en-US" altLang="en-US" sz="2400" smtClean="0">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ea typeface="华文细黑" pitchFamily="2" charset="-122"/>
                <a:cs typeface="Times New Roman" pitchFamily="18" charset="0"/>
              </a:rPr>
              <a:t>可以对文本文件进行</a:t>
            </a:r>
            <a:r>
              <a:rPr lang="zh-CN" altLang="en-US" sz="2400" smtClean="0">
                <a:solidFill>
                  <a:srgbClr val="002060"/>
                </a:solidFill>
                <a:ea typeface="华文细黑" pitchFamily="2" charset="-122"/>
                <a:cs typeface="Times New Roman" pitchFamily="18" charset="0"/>
              </a:rPr>
              <a:t>读</a:t>
            </a:r>
            <a:r>
              <a:rPr lang="zh-CN" altLang="en-US" sz="2400" smtClean="0">
                <a:ea typeface="华文细黑" pitchFamily="2" charset="-122"/>
                <a:cs typeface="Times New Roman" pitchFamily="18" charset="0"/>
              </a:rPr>
              <a:t>/</a:t>
            </a:r>
            <a:r>
              <a:rPr lang="zh-CN" altLang="en-US" sz="2400" smtClean="0">
                <a:solidFill>
                  <a:schemeClr val="tx2"/>
                </a:solidFill>
                <a:ea typeface="华文细黑" pitchFamily="2" charset="-122"/>
                <a:cs typeface="Times New Roman" pitchFamily="18" charset="0"/>
              </a:rPr>
              <a:t>追加</a:t>
            </a:r>
            <a:r>
              <a:rPr lang="zh-CN" altLang="en-US" sz="2400" smtClean="0">
                <a:ea typeface="华文细黑" pitchFamily="2" charset="-122"/>
                <a:cs typeface="Times New Roman" pitchFamily="18" charset="0"/>
              </a:rPr>
              <a:t>操作。文件不会清空。</a:t>
            </a:r>
          </a:p>
          <a:p>
            <a:pPr eaLnBrk="1" hangingPunct="1">
              <a:buFont typeface="Wingdings" pitchFamily="2" charset="2"/>
              <a:buNone/>
            </a:pPr>
            <a:r>
              <a:rPr lang="zh-CN" altLang="en-US" sz="2400" smtClean="0">
                <a:ea typeface="华文细黑" pitchFamily="2" charset="-122"/>
                <a:cs typeface="Times New Roman" pitchFamily="18" charset="0"/>
              </a:rPr>
              <a:t>	”</a:t>
            </a:r>
            <a:r>
              <a:rPr lang="en-US" altLang="en-US" sz="2400" smtClean="0">
                <a:solidFill>
                  <a:schemeClr val="tx2"/>
                </a:solidFill>
                <a:ea typeface="华文细黑" pitchFamily="2" charset="-122"/>
                <a:cs typeface="Times New Roman" pitchFamily="18" charset="0"/>
              </a:rPr>
              <a:t>r</a:t>
            </a:r>
            <a:r>
              <a:rPr lang="en-US" altLang="en-US" sz="2400" smtClean="0">
                <a:solidFill>
                  <a:srgbClr val="7030A0"/>
                </a:solidFill>
                <a:ea typeface="华文细黑" pitchFamily="2" charset="-122"/>
                <a:cs typeface="Times New Roman" pitchFamily="18" charset="0"/>
              </a:rPr>
              <a:t>b+</a:t>
            </a:r>
            <a:r>
              <a:rPr lang="en-US" altLang="en-US" sz="2400" smtClean="0">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ea typeface="华文细黑" pitchFamily="2" charset="-122"/>
                <a:cs typeface="Times New Roman" pitchFamily="18" charset="0"/>
              </a:rPr>
              <a:t>可以对</a:t>
            </a:r>
            <a:r>
              <a:rPr lang="zh-CN" altLang="en-US" sz="2400" smtClean="0">
                <a:solidFill>
                  <a:srgbClr val="7030A0"/>
                </a:solidFill>
                <a:ea typeface="华文细黑" pitchFamily="2" charset="-122"/>
                <a:cs typeface="Times New Roman" pitchFamily="18" charset="0"/>
              </a:rPr>
              <a:t>二进制文件</a:t>
            </a:r>
            <a:r>
              <a:rPr lang="zh-CN" altLang="en-US" sz="2400" smtClean="0">
                <a:ea typeface="华文细黑" pitchFamily="2" charset="-122"/>
                <a:cs typeface="Times New Roman" pitchFamily="18" charset="0"/>
              </a:rPr>
              <a:t>进行</a:t>
            </a:r>
            <a:r>
              <a:rPr lang="zh-CN" altLang="en-US" sz="2400" smtClean="0">
                <a:solidFill>
                  <a:srgbClr val="0070C0"/>
                </a:solidFill>
                <a:ea typeface="华文细黑" pitchFamily="2" charset="-122"/>
                <a:cs typeface="Times New Roman" pitchFamily="18" charset="0"/>
              </a:rPr>
              <a:t>读</a:t>
            </a:r>
            <a:r>
              <a:rPr lang="zh-CN" altLang="en-US" sz="2400" smtClean="0">
                <a:ea typeface="华文细黑" pitchFamily="2" charset="-122"/>
                <a:cs typeface="Times New Roman" pitchFamily="18" charset="0"/>
              </a:rPr>
              <a:t>/</a:t>
            </a:r>
            <a:r>
              <a:rPr lang="zh-CN" altLang="en-US" sz="2400" smtClean="0">
                <a:solidFill>
                  <a:srgbClr val="7030A0"/>
                </a:solidFill>
                <a:ea typeface="华文细黑" pitchFamily="2" charset="-122"/>
                <a:cs typeface="Times New Roman" pitchFamily="18" charset="0"/>
              </a:rPr>
              <a:t>写</a:t>
            </a:r>
            <a:r>
              <a:rPr lang="zh-CN" altLang="en-US" sz="2400" smtClean="0">
                <a:ea typeface="华文细黑" pitchFamily="2" charset="-122"/>
                <a:cs typeface="Times New Roman" pitchFamily="18" charset="0"/>
              </a:rPr>
              <a:t>操作。</a:t>
            </a:r>
          </a:p>
          <a:p>
            <a:pPr eaLnBrk="1" hangingPunct="1">
              <a:buFont typeface="Wingdings" pitchFamily="2" charset="2"/>
              <a:buNone/>
            </a:pPr>
            <a:r>
              <a:rPr lang="zh-CN" altLang="en-US" sz="2400" smtClean="0">
                <a:ea typeface="华文细黑" pitchFamily="2" charset="-122"/>
                <a:cs typeface="Times New Roman" pitchFamily="18" charset="0"/>
              </a:rPr>
              <a:t>	”</a:t>
            </a:r>
            <a:r>
              <a:rPr lang="en-US" altLang="en-US" sz="2400" smtClean="0">
                <a:solidFill>
                  <a:schemeClr val="tx2"/>
                </a:solidFill>
                <a:ea typeface="华文细黑" pitchFamily="2" charset="-122"/>
                <a:cs typeface="Times New Roman" pitchFamily="18" charset="0"/>
              </a:rPr>
              <a:t>w</a:t>
            </a:r>
            <a:r>
              <a:rPr lang="en-US" altLang="en-US" sz="2400" smtClean="0">
                <a:solidFill>
                  <a:srgbClr val="7030A0"/>
                </a:solidFill>
                <a:ea typeface="华文细黑" pitchFamily="2" charset="-122"/>
                <a:cs typeface="Times New Roman" pitchFamily="18" charset="0"/>
              </a:rPr>
              <a:t>b+</a:t>
            </a:r>
            <a:r>
              <a:rPr lang="en-US" altLang="en-US" sz="2400" smtClean="0">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ea typeface="华文细黑" pitchFamily="2" charset="-122"/>
                <a:cs typeface="Times New Roman" pitchFamily="18" charset="0"/>
              </a:rPr>
              <a:t>可以对</a:t>
            </a:r>
            <a:r>
              <a:rPr lang="zh-CN" altLang="en-US" sz="2400" smtClean="0">
                <a:solidFill>
                  <a:srgbClr val="7030A0"/>
                </a:solidFill>
                <a:ea typeface="华文细黑" pitchFamily="2" charset="-122"/>
                <a:cs typeface="Times New Roman" pitchFamily="18" charset="0"/>
              </a:rPr>
              <a:t>二进制文件</a:t>
            </a:r>
            <a:r>
              <a:rPr lang="zh-CN" altLang="en-US" sz="2400" smtClean="0">
                <a:ea typeface="华文细黑" pitchFamily="2" charset="-122"/>
                <a:cs typeface="Times New Roman" pitchFamily="18" charset="0"/>
              </a:rPr>
              <a:t>进行</a:t>
            </a:r>
            <a:r>
              <a:rPr lang="zh-CN" altLang="en-US" sz="2400" smtClean="0">
                <a:solidFill>
                  <a:srgbClr val="0070C0"/>
                </a:solidFill>
                <a:ea typeface="华文细黑" pitchFamily="2" charset="-122"/>
                <a:cs typeface="Times New Roman" pitchFamily="18" charset="0"/>
              </a:rPr>
              <a:t>读</a:t>
            </a:r>
            <a:r>
              <a:rPr lang="zh-CN" altLang="en-US" sz="2400" smtClean="0">
                <a:ea typeface="华文细黑" pitchFamily="2" charset="-122"/>
                <a:cs typeface="Times New Roman" pitchFamily="18" charset="0"/>
              </a:rPr>
              <a:t>/</a:t>
            </a:r>
            <a:r>
              <a:rPr lang="zh-CN" altLang="en-US" sz="2400" smtClean="0">
                <a:solidFill>
                  <a:srgbClr val="7030A0"/>
                </a:solidFill>
                <a:ea typeface="华文细黑" pitchFamily="2" charset="-122"/>
                <a:cs typeface="Times New Roman" pitchFamily="18" charset="0"/>
              </a:rPr>
              <a:t>写</a:t>
            </a:r>
            <a:r>
              <a:rPr lang="zh-CN" altLang="en-US" sz="2400" smtClean="0">
                <a:ea typeface="华文细黑" pitchFamily="2" charset="-122"/>
                <a:cs typeface="Times New Roman" pitchFamily="18" charset="0"/>
              </a:rPr>
              <a:t>操作。</a:t>
            </a:r>
          </a:p>
          <a:p>
            <a:pPr eaLnBrk="1" hangingPunct="1">
              <a:buFont typeface="Wingdings" pitchFamily="2" charset="2"/>
              <a:buNone/>
            </a:pPr>
            <a:r>
              <a:rPr lang="zh-CN" altLang="en-US" sz="2400" smtClean="0">
                <a:ea typeface="华文细黑" pitchFamily="2" charset="-122"/>
                <a:cs typeface="Times New Roman" pitchFamily="18" charset="0"/>
              </a:rPr>
              <a:t>	”</a:t>
            </a:r>
            <a:r>
              <a:rPr lang="en-US" altLang="en-US" sz="2400" smtClean="0">
                <a:solidFill>
                  <a:schemeClr val="tx2"/>
                </a:solidFill>
                <a:ea typeface="华文细黑" pitchFamily="2" charset="-122"/>
                <a:cs typeface="Times New Roman" pitchFamily="18" charset="0"/>
              </a:rPr>
              <a:t>a</a:t>
            </a:r>
            <a:r>
              <a:rPr lang="en-US" altLang="en-US" sz="2400" smtClean="0">
                <a:solidFill>
                  <a:srgbClr val="7030A0"/>
                </a:solidFill>
                <a:ea typeface="华文细黑" pitchFamily="2" charset="-122"/>
                <a:cs typeface="Times New Roman" pitchFamily="18" charset="0"/>
              </a:rPr>
              <a:t>b+</a:t>
            </a:r>
            <a:r>
              <a:rPr lang="en-US" altLang="en-US" sz="2400" smtClean="0">
                <a:ea typeface="华文细黑" pitchFamily="2" charset="-122"/>
                <a:cs typeface="Times New Roman" pitchFamily="18" charset="0"/>
              </a:rPr>
              <a:t>”</a:t>
            </a:r>
            <a:r>
              <a:rPr lang="en-US" altLang="zh-CN" sz="2400" smtClean="0">
                <a:ea typeface="华文细黑" pitchFamily="2" charset="-122"/>
                <a:cs typeface="Times New Roman" pitchFamily="18" charset="0"/>
              </a:rPr>
              <a:t>：</a:t>
            </a:r>
            <a:r>
              <a:rPr lang="zh-CN" altLang="en-US" sz="2400" smtClean="0">
                <a:ea typeface="华文细黑" pitchFamily="2" charset="-122"/>
                <a:cs typeface="Times New Roman" pitchFamily="18" charset="0"/>
              </a:rPr>
              <a:t>可以对</a:t>
            </a:r>
            <a:r>
              <a:rPr lang="zh-CN" altLang="en-US" sz="2400" smtClean="0">
                <a:solidFill>
                  <a:srgbClr val="7030A0"/>
                </a:solidFill>
                <a:ea typeface="华文细黑" pitchFamily="2" charset="-122"/>
                <a:cs typeface="Times New Roman" pitchFamily="18" charset="0"/>
              </a:rPr>
              <a:t>二进制文件</a:t>
            </a:r>
            <a:r>
              <a:rPr lang="zh-CN" altLang="en-US" sz="2400" smtClean="0">
                <a:ea typeface="华文细黑" pitchFamily="2" charset="-122"/>
                <a:cs typeface="Times New Roman" pitchFamily="18" charset="0"/>
              </a:rPr>
              <a:t>进行</a:t>
            </a:r>
            <a:r>
              <a:rPr lang="zh-CN" altLang="en-US" sz="2400" smtClean="0">
                <a:solidFill>
                  <a:srgbClr val="0070C0"/>
                </a:solidFill>
                <a:ea typeface="华文细黑" pitchFamily="2" charset="-122"/>
                <a:cs typeface="Times New Roman" pitchFamily="18" charset="0"/>
              </a:rPr>
              <a:t>读</a:t>
            </a:r>
            <a:r>
              <a:rPr lang="zh-CN" altLang="en-US" sz="2400" smtClean="0">
                <a:ea typeface="华文细黑" pitchFamily="2" charset="-122"/>
                <a:cs typeface="Times New Roman" pitchFamily="18" charset="0"/>
              </a:rPr>
              <a:t>/</a:t>
            </a:r>
            <a:r>
              <a:rPr lang="zh-CN" altLang="en-US" sz="2400" smtClean="0">
                <a:solidFill>
                  <a:srgbClr val="7030A0"/>
                </a:solidFill>
                <a:ea typeface="华文细黑" pitchFamily="2" charset="-122"/>
                <a:cs typeface="Times New Roman" pitchFamily="18" charset="0"/>
              </a:rPr>
              <a:t>追加</a:t>
            </a:r>
            <a:r>
              <a:rPr lang="zh-CN" altLang="en-US" sz="2400" smtClean="0">
                <a:ea typeface="华文细黑" pitchFamily="2" charset="-122"/>
                <a:cs typeface="Times New Roman" pitchFamily="18" charset="0"/>
              </a:rPr>
              <a:t>操作。</a:t>
            </a:r>
            <a:endParaRPr lang="zh-CN" altLang="zh-CN" sz="2400" smtClean="0">
              <a:ea typeface="华文细黑" pitchFamily="2" charset="-122"/>
              <a:cs typeface="Times New Roman" pitchFamily="18" charset="0"/>
            </a:endParaRPr>
          </a:p>
        </p:txBody>
      </p:sp>
      <p:sp>
        <p:nvSpPr>
          <p:cNvPr id="951300" name="Rectangle 4"/>
          <p:cNvSpPr>
            <a:spLocks noGrp="1" noChangeArrowheads="1"/>
          </p:cNvSpPr>
          <p:nvPr>
            <p:ph type="title"/>
          </p:nvPr>
        </p:nvSpPr>
        <p:spPr>
          <a:xfrm>
            <a:off x="250825" y="0"/>
            <a:ext cx="8569325" cy="900113"/>
          </a:xfrm>
        </p:spPr>
        <p:txBody>
          <a:bodyPr/>
          <a:lstStyle/>
          <a:p>
            <a:pPr eaLnBrk="1" hangingPunct="1">
              <a:defRPr/>
            </a:pPr>
            <a:r>
              <a:rPr lang="zh-CN" altLang="en-US" b="1" dirty="0" smtClean="0">
                <a:solidFill>
                  <a:schemeClr val="tx1"/>
                </a:solidFill>
              </a:rPr>
              <a:t>示例程序说明（续）</a:t>
            </a:r>
            <a:endParaRPr lang="zh-CN" altLang="en-US" b="1" dirty="0">
              <a:solidFill>
                <a:schemeClr val="tx1"/>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51299">
                                            <p:txEl>
                                              <p:pRg st="0" end="0"/>
                                            </p:txEl>
                                          </p:spTgt>
                                        </p:tgtEl>
                                        <p:attrNameLst>
                                          <p:attrName>style.visibility</p:attrName>
                                        </p:attrNameLst>
                                      </p:cBhvr>
                                      <p:to>
                                        <p:strVal val="visible"/>
                                      </p:to>
                                    </p:set>
                                    <p:animEffect transition="in" filter="wipe(up)">
                                      <p:cBhvr>
                                        <p:cTn id="7" dur="75"/>
                                        <p:tgtEl>
                                          <p:spTgt spid="951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51299">
                                            <p:txEl>
                                              <p:pRg st="1" end="1"/>
                                            </p:txEl>
                                          </p:spTgt>
                                        </p:tgtEl>
                                        <p:attrNameLst>
                                          <p:attrName>style.visibility</p:attrName>
                                        </p:attrNameLst>
                                      </p:cBhvr>
                                      <p:to>
                                        <p:strVal val="visible"/>
                                      </p:to>
                                    </p:set>
                                    <p:animEffect transition="in" filter="wipe(up)">
                                      <p:cBhvr>
                                        <p:cTn id="12" dur="75"/>
                                        <p:tgtEl>
                                          <p:spTgt spid="951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51299">
                                            <p:txEl>
                                              <p:pRg st="2" end="2"/>
                                            </p:txEl>
                                          </p:spTgt>
                                        </p:tgtEl>
                                        <p:attrNameLst>
                                          <p:attrName>style.visibility</p:attrName>
                                        </p:attrNameLst>
                                      </p:cBhvr>
                                      <p:to>
                                        <p:strVal val="visible"/>
                                      </p:to>
                                    </p:set>
                                    <p:animEffect transition="in" filter="wipe(up)">
                                      <p:cBhvr>
                                        <p:cTn id="17" dur="75"/>
                                        <p:tgtEl>
                                          <p:spTgt spid="951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51299">
                                            <p:txEl>
                                              <p:pRg st="3" end="3"/>
                                            </p:txEl>
                                          </p:spTgt>
                                        </p:tgtEl>
                                        <p:attrNameLst>
                                          <p:attrName>style.visibility</p:attrName>
                                        </p:attrNameLst>
                                      </p:cBhvr>
                                      <p:to>
                                        <p:strVal val="visible"/>
                                      </p:to>
                                    </p:set>
                                    <p:animEffect transition="in" filter="wipe(up)">
                                      <p:cBhvr>
                                        <p:cTn id="22" dur="75"/>
                                        <p:tgtEl>
                                          <p:spTgt spid="951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51299">
                                            <p:txEl>
                                              <p:pRg st="4" end="4"/>
                                            </p:txEl>
                                          </p:spTgt>
                                        </p:tgtEl>
                                        <p:attrNameLst>
                                          <p:attrName>style.visibility</p:attrName>
                                        </p:attrNameLst>
                                      </p:cBhvr>
                                      <p:to>
                                        <p:strVal val="visible"/>
                                      </p:to>
                                    </p:set>
                                    <p:animEffect transition="in" filter="wipe(up)">
                                      <p:cBhvr>
                                        <p:cTn id="27" dur="75"/>
                                        <p:tgtEl>
                                          <p:spTgt spid="951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51299">
                                            <p:txEl>
                                              <p:pRg st="5" end="5"/>
                                            </p:txEl>
                                          </p:spTgt>
                                        </p:tgtEl>
                                        <p:attrNameLst>
                                          <p:attrName>style.visibility</p:attrName>
                                        </p:attrNameLst>
                                      </p:cBhvr>
                                      <p:to>
                                        <p:strVal val="visible"/>
                                      </p:to>
                                    </p:set>
                                    <p:animEffect transition="in" filter="wipe(up)">
                                      <p:cBhvr>
                                        <p:cTn id="32" dur="75"/>
                                        <p:tgtEl>
                                          <p:spTgt spid="951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51299">
                                            <p:txEl>
                                              <p:pRg st="6" end="6"/>
                                            </p:txEl>
                                          </p:spTgt>
                                        </p:tgtEl>
                                        <p:attrNameLst>
                                          <p:attrName>style.visibility</p:attrName>
                                        </p:attrNameLst>
                                      </p:cBhvr>
                                      <p:to>
                                        <p:strVal val="visible"/>
                                      </p:to>
                                    </p:set>
                                    <p:animEffect transition="in" filter="wipe(up)">
                                      <p:cBhvr>
                                        <p:cTn id="37" dur="75"/>
                                        <p:tgtEl>
                                          <p:spTgt spid="9512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51299">
                                            <p:txEl>
                                              <p:pRg st="7" end="7"/>
                                            </p:txEl>
                                          </p:spTgt>
                                        </p:tgtEl>
                                        <p:attrNameLst>
                                          <p:attrName>style.visibility</p:attrName>
                                        </p:attrNameLst>
                                      </p:cBhvr>
                                      <p:to>
                                        <p:strVal val="visible"/>
                                      </p:to>
                                    </p:set>
                                    <p:animEffect transition="in" filter="wipe(up)">
                                      <p:cBhvr>
                                        <p:cTn id="42" dur="75"/>
                                        <p:tgtEl>
                                          <p:spTgt spid="9512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51299">
                                            <p:txEl>
                                              <p:pRg st="8" end="8"/>
                                            </p:txEl>
                                          </p:spTgt>
                                        </p:tgtEl>
                                        <p:attrNameLst>
                                          <p:attrName>style.visibility</p:attrName>
                                        </p:attrNameLst>
                                      </p:cBhvr>
                                      <p:to>
                                        <p:strVal val="visible"/>
                                      </p:to>
                                    </p:set>
                                    <p:animEffect transition="in" filter="wipe(up)">
                                      <p:cBhvr>
                                        <p:cTn id="47" dur="75"/>
                                        <p:tgtEl>
                                          <p:spTgt spid="9512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951299">
                                            <p:txEl>
                                              <p:pRg st="9" end="9"/>
                                            </p:txEl>
                                          </p:spTgt>
                                        </p:tgtEl>
                                        <p:attrNameLst>
                                          <p:attrName>style.visibility</p:attrName>
                                        </p:attrNameLst>
                                      </p:cBhvr>
                                      <p:to>
                                        <p:strVal val="visible"/>
                                      </p:to>
                                    </p:set>
                                    <p:animEffect transition="in" filter="wipe(up)">
                                      <p:cBhvr>
                                        <p:cTn id="52" dur="75"/>
                                        <p:tgtEl>
                                          <p:spTgt spid="9512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951299">
                                            <p:txEl>
                                              <p:pRg st="10" end="10"/>
                                            </p:txEl>
                                          </p:spTgt>
                                        </p:tgtEl>
                                        <p:attrNameLst>
                                          <p:attrName>style.visibility</p:attrName>
                                        </p:attrNameLst>
                                      </p:cBhvr>
                                      <p:to>
                                        <p:strVal val="visible"/>
                                      </p:to>
                                    </p:set>
                                    <p:animEffect transition="in" filter="wipe(up)">
                                      <p:cBhvr>
                                        <p:cTn id="57" dur="75"/>
                                        <p:tgtEl>
                                          <p:spTgt spid="95129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951299">
                                            <p:txEl>
                                              <p:pRg st="11" end="11"/>
                                            </p:txEl>
                                          </p:spTgt>
                                        </p:tgtEl>
                                        <p:attrNameLst>
                                          <p:attrName>style.visibility</p:attrName>
                                        </p:attrNameLst>
                                      </p:cBhvr>
                                      <p:to>
                                        <p:strVal val="visible"/>
                                      </p:to>
                                    </p:set>
                                    <p:animEffect transition="in" filter="wipe(up)">
                                      <p:cBhvr>
                                        <p:cTn id="62" dur="75"/>
                                        <p:tgtEl>
                                          <p:spTgt spid="95129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951299">
                                            <p:txEl>
                                              <p:pRg st="12" end="12"/>
                                            </p:txEl>
                                          </p:spTgt>
                                        </p:tgtEl>
                                        <p:attrNameLst>
                                          <p:attrName>style.visibility</p:attrName>
                                        </p:attrNameLst>
                                      </p:cBhvr>
                                      <p:to>
                                        <p:strVal val="visible"/>
                                      </p:to>
                                    </p:set>
                                    <p:animEffect transition="in" filter="wipe(up)">
                                      <p:cBhvr>
                                        <p:cTn id="67" dur="75"/>
                                        <p:tgtEl>
                                          <p:spTgt spid="9512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9" grpId="0" build="p" autoUpdateAnimBg="0"/>
    </p:bldLst>
  </p:timing>
</p:sld>
</file>

<file path=ppt/slides/slide4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890E149B-A6FF-4B8D-9CD3-3B154B0D5BC7}" type="slidenum">
              <a:rPr lang="zh-CN" altLang="en-US" b="1" smtClean="0">
                <a:solidFill>
                  <a:srgbClr val="66CCFF"/>
                </a:solidFill>
                <a:latin typeface="Arial" pitchFamily="34" charset="0"/>
              </a:rPr>
              <a:pPr/>
              <a:t>483</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53347" name="Rectangle 3"/>
          <p:cNvSpPr>
            <a:spLocks noGrp="1" noChangeArrowheads="1"/>
          </p:cNvSpPr>
          <p:nvPr>
            <p:ph type="body" sz="half" idx="1"/>
          </p:nvPr>
        </p:nvSpPr>
        <p:spPr>
          <a:xfrm>
            <a:off x="123825" y="642938"/>
            <a:ext cx="8877300" cy="5924550"/>
          </a:xfrm>
          <a:solidFill>
            <a:schemeClr val="accent1"/>
          </a:solidFill>
        </p:spPr>
        <p:txBody>
          <a:bodyPr/>
          <a:lstStyle/>
          <a:p>
            <a:pPr algn="just" eaLnBrk="1" hangingPunct="1">
              <a:lnSpc>
                <a:spcPct val="110000"/>
              </a:lnSpc>
              <a:spcBef>
                <a:spcPct val="0"/>
              </a:spcBef>
            </a:pPr>
            <a:r>
              <a:rPr lang="zh-CN" altLang="en-US" sz="2800" smtClean="0">
                <a:solidFill>
                  <a:srgbClr val="0000FF"/>
                </a:solidFill>
                <a:ea typeface="华文细黑" pitchFamily="2" charset="-122"/>
                <a:cs typeface="Times New Roman" pitchFamily="18" charset="0"/>
              </a:rPr>
              <a:t>文件打开方式小结</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zh-CN" altLang="en-US" sz="2400" u="sng" smtClean="0">
                <a:ea typeface="华文细黑" pitchFamily="2" charset="-122"/>
                <a:cs typeface="Times New Roman" pitchFamily="18" charset="0"/>
              </a:rPr>
              <a:t>　文件使用方式　　　　　含　 　义        	 	 </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r”   　</a:t>
            </a:r>
            <a:r>
              <a:rPr lang="zh-CN" altLang="en-US" sz="2400" smtClean="0">
                <a:ea typeface="华文细黑" pitchFamily="2" charset="-122"/>
                <a:cs typeface="Times New Roman" pitchFamily="18" charset="0"/>
              </a:rPr>
              <a:t>只读  	    为输入打开一个文本文件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w”   　</a:t>
            </a:r>
            <a:r>
              <a:rPr lang="zh-CN" altLang="en-US" sz="2400" smtClean="0">
                <a:ea typeface="华文细黑" pitchFamily="2" charset="-122"/>
                <a:cs typeface="Times New Roman" pitchFamily="18" charset="0"/>
              </a:rPr>
              <a:t>只写  	   为输出打开一个文本文件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a” 　　</a:t>
            </a:r>
            <a:r>
              <a:rPr lang="zh-CN" altLang="en-US" sz="2400" smtClean="0">
                <a:ea typeface="华文细黑" pitchFamily="2" charset="-122"/>
                <a:cs typeface="Times New Roman" pitchFamily="18" charset="0"/>
              </a:rPr>
              <a:t>追加      	向文本文件尾增加数据</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rb”　　</a:t>
            </a:r>
            <a:r>
              <a:rPr lang="zh-CN" altLang="en-US" sz="2400" smtClean="0">
                <a:ea typeface="华文细黑" pitchFamily="2" charset="-122"/>
                <a:cs typeface="Times New Roman" pitchFamily="18" charset="0"/>
              </a:rPr>
              <a:t>只读  	     为输入打开一个二进制文件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wb"　　</a:t>
            </a:r>
            <a:r>
              <a:rPr lang="zh-CN" altLang="en-US" sz="2400" smtClean="0">
                <a:ea typeface="华文细黑" pitchFamily="2" charset="-122"/>
                <a:cs typeface="Times New Roman" pitchFamily="18" charset="0"/>
              </a:rPr>
              <a:t>只写  	为输出打开一个二进制文件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ab"　　</a:t>
            </a:r>
            <a:r>
              <a:rPr lang="zh-CN" altLang="en-US" sz="2400" smtClean="0">
                <a:ea typeface="华文细黑" pitchFamily="2" charset="-122"/>
                <a:cs typeface="Times New Roman" pitchFamily="18" charset="0"/>
              </a:rPr>
              <a:t>追加  	向二进制文件尾增加数据</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r+”　</a:t>
            </a:r>
            <a:r>
              <a:rPr lang="zh-CN" altLang="en-US" sz="2400" smtClean="0">
                <a:ea typeface="华文细黑" pitchFamily="2" charset="-122"/>
                <a:cs typeface="Times New Roman" pitchFamily="18" charset="0"/>
              </a:rPr>
              <a:t>读写  	    为读/写打开一个文本文件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w+"　　</a:t>
            </a:r>
            <a:r>
              <a:rPr lang="zh-CN" altLang="en-US" sz="2400" smtClean="0">
                <a:ea typeface="华文细黑" pitchFamily="2" charset="-122"/>
                <a:cs typeface="Times New Roman" pitchFamily="18" charset="0"/>
              </a:rPr>
              <a:t>读写  	为读/写建立一个新的文本文件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”a+”　</a:t>
            </a:r>
            <a:r>
              <a:rPr lang="zh-CN" altLang="en-US" sz="2400" smtClean="0">
                <a:ea typeface="华文细黑" pitchFamily="2" charset="-122"/>
                <a:cs typeface="Times New Roman" pitchFamily="18" charset="0"/>
              </a:rPr>
              <a:t>读追加	为读/写打开一个文本文件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rb+” 　</a:t>
            </a:r>
            <a:r>
              <a:rPr lang="zh-CN" altLang="en-US" sz="2400" smtClean="0">
                <a:ea typeface="华文细黑" pitchFamily="2" charset="-122"/>
                <a:cs typeface="Times New Roman" pitchFamily="18" charset="0"/>
              </a:rPr>
              <a:t>读写  	    为读/写打开一个二进制文件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en-US" altLang="zh-CN" sz="2400" smtClean="0">
                <a:ea typeface="华文细黑" pitchFamily="2" charset="-122"/>
                <a:cs typeface="Times New Roman" pitchFamily="18" charset="0"/>
              </a:rPr>
              <a:t>wb+" 　</a:t>
            </a:r>
            <a:r>
              <a:rPr lang="zh-CN" altLang="en-US" sz="2400" smtClean="0">
                <a:ea typeface="华文细黑" pitchFamily="2" charset="-122"/>
                <a:cs typeface="Times New Roman" pitchFamily="18" charset="0"/>
              </a:rPr>
              <a:t>读写  	为读/写建立一个新的二进制文件</a:t>
            </a:r>
          </a:p>
          <a:p>
            <a:pPr algn="just" eaLnBrk="1" hangingPunct="1">
              <a:lnSpc>
                <a:spcPct val="110000"/>
              </a:lnSpc>
              <a:spcBef>
                <a:spcPct val="0"/>
              </a:spcBef>
              <a:buFont typeface="Wingdings" pitchFamily="2" charset="2"/>
              <a:buNone/>
            </a:pPr>
            <a:r>
              <a:rPr lang="zh-CN" altLang="en-US" sz="2400" smtClean="0">
                <a:ea typeface="华文细黑" pitchFamily="2" charset="-122"/>
                <a:cs typeface="Times New Roman" pitchFamily="18" charset="0"/>
              </a:rPr>
              <a:t>        </a:t>
            </a:r>
            <a:r>
              <a:rPr lang="zh-CN" altLang="zh-CN" sz="2400" smtClean="0">
                <a:ea typeface="华文细黑" pitchFamily="2" charset="-122"/>
                <a:cs typeface="Times New Roman" pitchFamily="18" charset="0"/>
              </a:rPr>
              <a:t>"</a:t>
            </a:r>
            <a:r>
              <a:rPr lang="en-US" altLang="zh-CN" sz="2400" smtClean="0">
                <a:ea typeface="华文细黑" pitchFamily="2" charset="-122"/>
                <a:cs typeface="Times New Roman" pitchFamily="18" charset="0"/>
              </a:rPr>
              <a:t>ab+</a:t>
            </a:r>
            <a:r>
              <a:rPr lang="zh-CN" altLang="zh-CN" sz="2400" smtClean="0">
                <a:ea typeface="华文细黑" pitchFamily="2" charset="-122"/>
                <a:cs typeface="Times New Roman" pitchFamily="18" charset="0"/>
              </a:rPr>
              <a:t>"</a:t>
            </a:r>
            <a:r>
              <a:rPr lang="en-US" altLang="zh-CN" sz="2400" smtClean="0">
                <a:ea typeface="华文细黑" pitchFamily="2" charset="-122"/>
                <a:cs typeface="Times New Roman" pitchFamily="18" charset="0"/>
              </a:rPr>
              <a:t> 　</a:t>
            </a:r>
            <a:r>
              <a:rPr lang="zh-CN" altLang="en-US" sz="2400" smtClean="0">
                <a:ea typeface="华文细黑" pitchFamily="2" charset="-122"/>
                <a:cs typeface="Times New Roman" pitchFamily="18" charset="0"/>
              </a:rPr>
              <a:t>读写  	为读/写打开一个二进制文件</a:t>
            </a:r>
          </a:p>
        </p:txBody>
      </p:sp>
      <p:sp>
        <p:nvSpPr>
          <p:cNvPr id="953348" name="Rectangle 4"/>
          <p:cNvSpPr>
            <a:spLocks noGrp="1" noChangeArrowheads="1"/>
          </p:cNvSpPr>
          <p:nvPr>
            <p:ph type="title"/>
          </p:nvPr>
        </p:nvSpPr>
        <p:spPr>
          <a:xfrm>
            <a:off x="684213" y="0"/>
            <a:ext cx="8302625" cy="608013"/>
          </a:xfrm>
        </p:spPr>
        <p:txBody>
          <a:bodyPr/>
          <a:lstStyle/>
          <a:p>
            <a:pPr eaLnBrk="1" hangingPunct="1">
              <a:defRPr/>
            </a:pPr>
            <a:r>
              <a:rPr lang="zh-CN" altLang="en-US" b="1" dirty="0" smtClean="0">
                <a:solidFill>
                  <a:schemeClr val="tx1"/>
                </a:solidFill>
              </a:rPr>
              <a:t>示例程序说明（续）</a:t>
            </a:r>
            <a:endParaRPr lang="zh-CN" altLang="en-US" dirty="0">
              <a:solidFill>
                <a:schemeClr val="tx1"/>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953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953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953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953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953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9533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9533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9533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9533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lt">
                                    <p:tmAbs val="75"/>
                                  </p:iterate>
                                  <p:childTnLst>
                                    <p:set>
                                      <p:cBhvr>
                                        <p:cTn id="42" dur="1" fill="hold">
                                          <p:stCondLst>
                                            <p:cond delay="74"/>
                                          </p:stCondLst>
                                        </p:cTn>
                                        <p:tgtEl>
                                          <p:spTgt spid="95334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95334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95334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95334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type="lt">
                                    <p:tmAbs val="75"/>
                                  </p:iterate>
                                  <p:childTnLst>
                                    <p:set>
                                      <p:cBhvr>
                                        <p:cTn id="58" dur="1" fill="hold">
                                          <p:stCondLst>
                                            <p:cond delay="74"/>
                                          </p:stCondLst>
                                        </p:cTn>
                                        <p:tgtEl>
                                          <p:spTgt spid="9533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build="p" autoUpdateAnimBg="0"/>
    </p:bldLst>
  </p:timing>
</p:sld>
</file>

<file path=ppt/slides/slide4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BC0D3FD8-397A-4D4B-A7EF-2D61B63AF843}" type="slidenum">
              <a:rPr lang="zh-CN" altLang="en-US" b="1" smtClean="0">
                <a:solidFill>
                  <a:srgbClr val="66CCFF"/>
                </a:solidFill>
                <a:latin typeface="Arial" pitchFamily="34" charset="0"/>
              </a:rPr>
              <a:pPr/>
              <a:t>484</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55395" name="Rectangle 3"/>
          <p:cNvSpPr>
            <a:spLocks noGrp="1" noChangeArrowheads="1"/>
          </p:cNvSpPr>
          <p:nvPr>
            <p:ph type="body" sz="half" idx="1"/>
          </p:nvPr>
        </p:nvSpPr>
        <p:spPr>
          <a:xfrm>
            <a:off x="0" y="673100"/>
            <a:ext cx="9144000" cy="5995988"/>
          </a:xfrm>
        </p:spPr>
        <p:txBody>
          <a:bodyPr/>
          <a:lstStyle/>
          <a:p>
            <a:pPr algn="just" eaLnBrk="1" hangingPunct="1">
              <a:lnSpc>
                <a:spcPct val="110000"/>
              </a:lnSpc>
              <a:spcBef>
                <a:spcPct val="0"/>
              </a:spcBef>
            </a:pPr>
            <a:r>
              <a:rPr lang="zh-CN" altLang="en-US" smtClean="0">
                <a:solidFill>
                  <a:srgbClr val="C00000"/>
                </a:solidFill>
                <a:ea typeface="华文细黑" pitchFamily="2" charset="-122"/>
                <a:cs typeface="Times New Roman" pitchFamily="18" charset="0"/>
              </a:rPr>
              <a:t>常见文件打开操作</a:t>
            </a:r>
          </a:p>
          <a:p>
            <a:pPr lvl="1" algn="just" eaLnBrk="1" hangingPunct="1">
              <a:lnSpc>
                <a:spcPct val="110000"/>
              </a:lnSpc>
              <a:spcBef>
                <a:spcPct val="0"/>
              </a:spcBef>
              <a:buFont typeface="宋体" pitchFamily="2" charset="-122"/>
              <a:buNone/>
            </a:pPr>
            <a:r>
              <a:rPr lang="en-US" altLang="zh-CN" sz="2400" smtClean="0">
                <a:ea typeface="华文细黑" pitchFamily="2" charset="-122"/>
                <a:cs typeface="Times New Roman" pitchFamily="18" charset="0"/>
              </a:rPr>
              <a:t>if ((fp = fopen ("filename", "</a:t>
            </a:r>
            <a:r>
              <a:rPr lang="en-US" altLang="zh-CN" sz="2400" smtClean="0">
                <a:solidFill>
                  <a:schemeClr val="tx2"/>
                </a:solidFill>
                <a:ea typeface="华文细黑" pitchFamily="2" charset="-122"/>
                <a:cs typeface="Times New Roman" pitchFamily="18" charset="0"/>
              </a:rPr>
              <a:t>r</a:t>
            </a:r>
            <a:r>
              <a:rPr lang="en-US" altLang="zh-CN" sz="2400" smtClean="0">
                <a:ea typeface="华文细黑" pitchFamily="2" charset="-122"/>
                <a:cs typeface="Times New Roman" pitchFamily="18" charset="0"/>
              </a:rPr>
              <a:t>")) == NULL )</a:t>
            </a:r>
          </a:p>
          <a:p>
            <a:pPr lvl="1" algn="just" eaLnBrk="1" hangingPunct="1">
              <a:lnSpc>
                <a:spcPct val="110000"/>
              </a:lnSpc>
              <a:spcBef>
                <a:spcPct val="0"/>
              </a:spcBef>
              <a:buFont typeface="宋体" pitchFamily="2" charset="-122"/>
              <a:buNone/>
            </a:pPr>
            <a:r>
              <a:rPr lang="en-US" altLang="zh-CN" sz="2400" smtClean="0">
                <a:ea typeface="华文细黑" pitchFamily="2" charset="-122"/>
                <a:cs typeface="Times New Roman" pitchFamily="18" charset="0"/>
              </a:rPr>
              <a:t>{  printf (”Cannot open file.\n”);</a:t>
            </a:r>
          </a:p>
          <a:p>
            <a:pPr lvl="1" algn="just" eaLnBrk="1" hangingPunct="1">
              <a:lnSpc>
                <a:spcPct val="110000"/>
              </a:lnSpc>
              <a:spcBef>
                <a:spcPct val="0"/>
              </a:spcBef>
              <a:buFont typeface="宋体" pitchFamily="2" charset="-122"/>
              <a:buNone/>
            </a:pPr>
            <a:r>
              <a:rPr lang="en-US" altLang="zh-CN" sz="2400" smtClean="0">
                <a:ea typeface="华文细黑" pitchFamily="2" charset="-122"/>
                <a:cs typeface="Times New Roman" pitchFamily="18" charset="0"/>
              </a:rPr>
              <a:t>   exit(0);  /* </a:t>
            </a:r>
            <a:r>
              <a:rPr lang="zh-CN" altLang="en-US" sz="2400" smtClean="0">
                <a:ea typeface="华文细黑" pitchFamily="2" charset="-122"/>
                <a:cs typeface="Times New Roman" pitchFamily="18" charset="0"/>
              </a:rPr>
              <a:t>打开文件有错误，调用库函数停止程序 *</a:t>
            </a:r>
            <a:r>
              <a:rPr lang="en-US" altLang="zh-CN" sz="2400" smtClean="0">
                <a:ea typeface="华文细黑" pitchFamily="2" charset="-122"/>
                <a:cs typeface="Times New Roman" pitchFamily="18" charset="0"/>
              </a:rPr>
              <a:t>/</a:t>
            </a:r>
          </a:p>
          <a:p>
            <a:pPr lvl="1" algn="just" eaLnBrk="1" hangingPunct="1">
              <a:lnSpc>
                <a:spcPct val="110000"/>
              </a:lnSpc>
              <a:spcBef>
                <a:spcPct val="0"/>
              </a:spcBef>
              <a:buFont typeface="宋体" pitchFamily="2" charset="-122"/>
              <a:buNone/>
            </a:pPr>
            <a:r>
              <a:rPr lang="en-US" altLang="zh-CN" sz="2400" smtClean="0">
                <a:ea typeface="华文细黑" pitchFamily="2" charset="-122"/>
                <a:cs typeface="Times New Roman" pitchFamily="18" charset="0"/>
              </a:rPr>
              <a:t>}</a:t>
            </a:r>
          </a:p>
          <a:p>
            <a:pPr algn="just" eaLnBrk="1" hangingPunct="1">
              <a:lnSpc>
                <a:spcPct val="110000"/>
              </a:lnSpc>
              <a:spcBef>
                <a:spcPct val="0"/>
              </a:spcBef>
              <a:buFont typeface="Wingdings" pitchFamily="2" charset="2"/>
              <a:buNone/>
            </a:pPr>
            <a:r>
              <a:rPr lang="en-US" altLang="zh-CN" sz="2800" smtClean="0">
                <a:ea typeface="华文细黑" pitchFamily="2" charset="-122"/>
                <a:cs typeface="Times New Roman" pitchFamily="18" charset="0"/>
              </a:rPr>
              <a:t>	</a:t>
            </a:r>
            <a:r>
              <a:rPr lang="zh-CN" altLang="en-US" sz="2800" smtClean="0">
                <a:ea typeface="华文细黑" pitchFamily="2" charset="-122"/>
                <a:cs typeface="Times New Roman" pitchFamily="18" charset="0"/>
              </a:rPr>
              <a:t>含义：以</a:t>
            </a:r>
            <a:r>
              <a:rPr lang="zh-CN" altLang="en-US" sz="2800" smtClean="0">
                <a:solidFill>
                  <a:srgbClr val="0070C0"/>
                </a:solidFill>
                <a:ea typeface="华文细黑" pitchFamily="2" charset="-122"/>
                <a:cs typeface="Times New Roman" pitchFamily="18" charset="0"/>
              </a:rPr>
              <a:t>只读</a:t>
            </a:r>
            <a:r>
              <a:rPr lang="zh-CN" altLang="en-US" sz="2800" smtClean="0">
                <a:ea typeface="华文细黑" pitchFamily="2" charset="-122"/>
                <a:cs typeface="Times New Roman" pitchFamily="18" charset="0"/>
              </a:rPr>
              <a:t>方式打开文件名为 </a:t>
            </a:r>
            <a:r>
              <a:rPr lang="en-US" altLang="zh-CN" sz="2800" smtClean="0">
                <a:ea typeface="华文细黑" pitchFamily="2" charset="-122"/>
                <a:cs typeface="Times New Roman" pitchFamily="18" charset="0"/>
              </a:rPr>
              <a:t>filename </a:t>
            </a:r>
            <a:r>
              <a:rPr lang="zh-CN" altLang="en-US" sz="2800" smtClean="0">
                <a:ea typeface="华文细黑" pitchFamily="2" charset="-122"/>
                <a:cs typeface="Times New Roman" pitchFamily="18" charset="0"/>
              </a:rPr>
              <a:t>的文件。</a:t>
            </a:r>
          </a:p>
          <a:p>
            <a:pPr algn="just" eaLnBrk="1" hangingPunct="1">
              <a:lnSpc>
                <a:spcPct val="110000"/>
              </a:lnSpc>
              <a:spcBef>
                <a:spcPct val="0"/>
              </a:spcBef>
              <a:buFont typeface="Wingdings" pitchFamily="2" charset="2"/>
              <a:buNone/>
            </a:pPr>
            <a:r>
              <a:rPr lang="en-US" altLang="zh-CN" sz="2400" smtClean="0">
                <a:ea typeface="华文细黑" pitchFamily="2" charset="-122"/>
                <a:cs typeface="Times New Roman" pitchFamily="18" charset="0"/>
              </a:rPr>
              <a:t>     char * pfilename;</a:t>
            </a:r>
          </a:p>
          <a:p>
            <a:pPr lvl="1" algn="just" eaLnBrk="1" hangingPunct="1">
              <a:lnSpc>
                <a:spcPct val="110000"/>
              </a:lnSpc>
              <a:spcBef>
                <a:spcPct val="0"/>
              </a:spcBef>
              <a:buFont typeface="宋体" pitchFamily="2" charset="-122"/>
              <a:buNone/>
            </a:pPr>
            <a:r>
              <a:rPr lang="en-US" altLang="zh-CN" sz="2400" smtClean="0">
                <a:ea typeface="华文细黑" pitchFamily="2" charset="-122"/>
                <a:cs typeface="Times New Roman" pitchFamily="18" charset="0"/>
              </a:rPr>
              <a:t>if ((fp = fopen ( pfilename, "</a:t>
            </a:r>
            <a:r>
              <a:rPr lang="en-US" altLang="zh-CN" sz="2400" smtClean="0">
                <a:solidFill>
                  <a:schemeClr val="tx2"/>
                </a:solidFill>
                <a:ea typeface="华文细黑" pitchFamily="2" charset="-122"/>
                <a:cs typeface="Times New Roman" pitchFamily="18" charset="0"/>
              </a:rPr>
              <a:t>r</a:t>
            </a:r>
            <a:r>
              <a:rPr lang="en-US" altLang="zh-CN" sz="2400" smtClean="0">
                <a:ea typeface="华文细黑" pitchFamily="2" charset="-122"/>
                <a:cs typeface="Times New Roman" pitchFamily="18" charset="0"/>
              </a:rPr>
              <a:t>")) == NULL )</a:t>
            </a:r>
          </a:p>
          <a:p>
            <a:pPr lvl="1" algn="just" eaLnBrk="1" hangingPunct="1">
              <a:lnSpc>
                <a:spcPct val="110000"/>
              </a:lnSpc>
              <a:spcBef>
                <a:spcPct val="0"/>
              </a:spcBef>
              <a:buFont typeface="宋体" pitchFamily="2" charset="-122"/>
              <a:buNone/>
            </a:pPr>
            <a:r>
              <a:rPr lang="en-US" altLang="zh-CN" sz="2400" smtClean="0">
                <a:ea typeface="华文细黑" pitchFamily="2" charset="-122"/>
                <a:cs typeface="Times New Roman" pitchFamily="18" charset="0"/>
              </a:rPr>
              <a:t>{  printf (”Cannot open file.\n”);</a:t>
            </a:r>
          </a:p>
          <a:p>
            <a:pPr lvl="1" algn="just" eaLnBrk="1" hangingPunct="1">
              <a:lnSpc>
                <a:spcPct val="110000"/>
              </a:lnSpc>
              <a:spcBef>
                <a:spcPct val="0"/>
              </a:spcBef>
              <a:buFont typeface="宋体" pitchFamily="2" charset="-122"/>
              <a:buNone/>
            </a:pPr>
            <a:r>
              <a:rPr lang="en-US" altLang="zh-CN" sz="2400" smtClean="0">
                <a:ea typeface="华文细黑" pitchFamily="2" charset="-122"/>
                <a:cs typeface="Times New Roman" pitchFamily="18" charset="0"/>
              </a:rPr>
              <a:t>   exit (0);</a:t>
            </a:r>
          </a:p>
          <a:p>
            <a:pPr lvl="1" algn="just" eaLnBrk="1" hangingPunct="1">
              <a:lnSpc>
                <a:spcPct val="110000"/>
              </a:lnSpc>
              <a:spcBef>
                <a:spcPct val="0"/>
              </a:spcBef>
              <a:buFont typeface="宋体" pitchFamily="2" charset="-122"/>
              <a:buNone/>
            </a:pPr>
            <a:r>
              <a:rPr lang="en-US" altLang="zh-CN" sz="2400" smtClean="0">
                <a:ea typeface="华文细黑" pitchFamily="2" charset="-122"/>
                <a:cs typeface="Times New Roman" pitchFamily="18" charset="0"/>
              </a:rPr>
              <a:t>}</a:t>
            </a:r>
          </a:p>
          <a:p>
            <a:pPr algn="just" eaLnBrk="1" hangingPunct="1">
              <a:lnSpc>
                <a:spcPct val="110000"/>
              </a:lnSpc>
              <a:spcBef>
                <a:spcPct val="0"/>
              </a:spcBef>
              <a:buFont typeface="Wingdings" pitchFamily="2" charset="2"/>
              <a:buNone/>
            </a:pPr>
            <a:r>
              <a:rPr lang="en-US" altLang="zh-CN" sz="2800" smtClean="0">
                <a:ea typeface="华文细黑" pitchFamily="2" charset="-122"/>
                <a:cs typeface="Times New Roman" pitchFamily="18" charset="0"/>
              </a:rPr>
              <a:t>	</a:t>
            </a:r>
            <a:r>
              <a:rPr lang="zh-CN" altLang="en-US" sz="2800" smtClean="0">
                <a:ea typeface="华文细黑" pitchFamily="2" charset="-122"/>
                <a:cs typeface="Times New Roman" pitchFamily="18" charset="0"/>
              </a:rPr>
              <a:t>含义：以</a:t>
            </a:r>
            <a:r>
              <a:rPr lang="zh-CN" altLang="en-US" sz="2800" smtClean="0">
                <a:solidFill>
                  <a:srgbClr val="0070C0"/>
                </a:solidFill>
                <a:ea typeface="华文细黑" pitchFamily="2" charset="-122"/>
                <a:cs typeface="Times New Roman" pitchFamily="18" charset="0"/>
              </a:rPr>
              <a:t>只读</a:t>
            </a:r>
            <a:r>
              <a:rPr lang="zh-CN" altLang="en-US" sz="2800" smtClean="0">
                <a:ea typeface="华文细黑" pitchFamily="2" charset="-122"/>
                <a:cs typeface="Times New Roman" pitchFamily="18" charset="0"/>
              </a:rPr>
              <a:t>方式打开 </a:t>
            </a:r>
            <a:r>
              <a:rPr lang="en-US" altLang="zh-CN" sz="2800" smtClean="0">
                <a:ea typeface="华文细黑" pitchFamily="2" charset="-122"/>
                <a:cs typeface="Times New Roman" pitchFamily="18" charset="0"/>
              </a:rPr>
              <a:t>pfilename </a:t>
            </a:r>
            <a:r>
              <a:rPr lang="zh-CN" altLang="en-US" sz="2800" smtClean="0">
                <a:ea typeface="华文细黑" pitchFamily="2" charset="-122"/>
                <a:cs typeface="Times New Roman" pitchFamily="18" charset="0"/>
              </a:rPr>
              <a:t>指向的文件。</a:t>
            </a:r>
          </a:p>
          <a:p>
            <a:pPr algn="just" eaLnBrk="1" hangingPunct="1">
              <a:lnSpc>
                <a:spcPct val="110000"/>
              </a:lnSpc>
              <a:spcBef>
                <a:spcPct val="0"/>
              </a:spcBef>
              <a:buFont typeface="Wingdings" pitchFamily="2" charset="2"/>
              <a:buNone/>
            </a:pPr>
            <a:r>
              <a:rPr lang="zh-CN" altLang="en-US" sz="2800" smtClean="0">
                <a:ea typeface="华文细黑" pitchFamily="2" charset="-122"/>
                <a:cs typeface="Times New Roman" pitchFamily="18" charset="0"/>
              </a:rPr>
              <a:t>    文件名可以是从盘符开始的完整路径名，或是相对路径。</a:t>
            </a:r>
          </a:p>
        </p:txBody>
      </p:sp>
      <p:sp>
        <p:nvSpPr>
          <p:cNvPr id="955396" name="Rectangle 4"/>
          <p:cNvSpPr>
            <a:spLocks noGrp="1" noChangeArrowheads="1"/>
          </p:cNvSpPr>
          <p:nvPr>
            <p:ph type="title"/>
          </p:nvPr>
        </p:nvSpPr>
        <p:spPr>
          <a:xfrm>
            <a:off x="323850" y="0"/>
            <a:ext cx="8518525" cy="608013"/>
          </a:xfrm>
        </p:spPr>
        <p:txBody>
          <a:bodyPr/>
          <a:lstStyle/>
          <a:p>
            <a:pPr eaLnBrk="1" hangingPunct="1">
              <a:defRPr/>
            </a:pPr>
            <a:r>
              <a:rPr lang="zh-CN" altLang="en-US" b="1" dirty="0" smtClean="0">
                <a:solidFill>
                  <a:schemeClr val="tx1"/>
                </a:solidFill>
              </a:rPr>
              <a:t>示例程序说明（续</a:t>
            </a:r>
            <a:r>
              <a:rPr lang="zh-CN" altLang="en-US" b="1" dirty="0" smtClean="0"/>
              <a:t>）</a:t>
            </a:r>
            <a:endParaRPr lang="zh-CN" altLang="en-US" dirty="0">
              <a:solidFill>
                <a:srgbClr val="00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55395">
                                            <p:txEl>
                                              <p:pRg st="0" end="0"/>
                                            </p:txEl>
                                          </p:spTgt>
                                        </p:tgtEl>
                                        <p:attrNameLst>
                                          <p:attrName>style.visibility</p:attrName>
                                        </p:attrNameLst>
                                      </p:cBhvr>
                                      <p:to>
                                        <p:strVal val="visible"/>
                                      </p:to>
                                    </p:set>
                                    <p:animEffect transition="in" filter="wipe(up)">
                                      <p:cBhvr>
                                        <p:cTn id="7" dur="75"/>
                                        <p:tgtEl>
                                          <p:spTgt spid="955395">
                                            <p:txEl>
                                              <p:pRg st="0" end="0"/>
                                            </p:txEl>
                                          </p:spTgt>
                                        </p:tgtEl>
                                      </p:cBhvr>
                                    </p:animEffect>
                                  </p:child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955395">
                                            <p:txEl>
                                              <p:pRg st="1" end="1"/>
                                            </p:txEl>
                                          </p:spTgt>
                                        </p:tgtEl>
                                        <p:attrNameLst>
                                          <p:attrName>style.visibility</p:attrName>
                                        </p:attrNameLst>
                                      </p:cBhvr>
                                      <p:to>
                                        <p:strVal val="visible"/>
                                      </p:to>
                                    </p:set>
                                    <p:animEffect transition="in" filter="wipe(up)">
                                      <p:cBhvr>
                                        <p:cTn id="10" dur="75"/>
                                        <p:tgtEl>
                                          <p:spTgt spid="955395">
                                            <p:txEl>
                                              <p:pRg st="1" end="1"/>
                                            </p:txEl>
                                          </p:spTgt>
                                        </p:tgtEl>
                                      </p:cBhvr>
                                    </p:animEffect>
                                  </p:childTnLst>
                                </p:cTn>
                              </p:par>
                              <p:par>
                                <p:cTn id="11" presetID="22" presetClass="entr" presetSubtype="1" fill="hold" grpId="0" nodeType="withEffect">
                                  <p:stCondLst>
                                    <p:cond delay="0"/>
                                  </p:stCondLst>
                                  <p:iterate type="lt">
                                    <p:tmPct val="100000"/>
                                  </p:iterate>
                                  <p:childTnLst>
                                    <p:set>
                                      <p:cBhvr>
                                        <p:cTn id="12" dur="1" fill="hold">
                                          <p:stCondLst>
                                            <p:cond delay="0"/>
                                          </p:stCondLst>
                                        </p:cTn>
                                        <p:tgtEl>
                                          <p:spTgt spid="955395">
                                            <p:txEl>
                                              <p:pRg st="2" end="2"/>
                                            </p:txEl>
                                          </p:spTgt>
                                        </p:tgtEl>
                                        <p:attrNameLst>
                                          <p:attrName>style.visibility</p:attrName>
                                        </p:attrNameLst>
                                      </p:cBhvr>
                                      <p:to>
                                        <p:strVal val="visible"/>
                                      </p:to>
                                    </p:set>
                                    <p:animEffect transition="in" filter="wipe(up)">
                                      <p:cBhvr>
                                        <p:cTn id="13" dur="75"/>
                                        <p:tgtEl>
                                          <p:spTgt spid="955395">
                                            <p:txEl>
                                              <p:pRg st="2" end="2"/>
                                            </p:txEl>
                                          </p:spTgt>
                                        </p:tgtEl>
                                      </p:cBhvr>
                                    </p:animEffect>
                                  </p:childTnLst>
                                </p:cTn>
                              </p:par>
                              <p:par>
                                <p:cTn id="14" presetID="22" presetClass="entr" presetSubtype="1" fill="hold" grpId="0" nodeType="withEffect">
                                  <p:stCondLst>
                                    <p:cond delay="0"/>
                                  </p:stCondLst>
                                  <p:iterate type="lt">
                                    <p:tmPct val="100000"/>
                                  </p:iterate>
                                  <p:childTnLst>
                                    <p:set>
                                      <p:cBhvr>
                                        <p:cTn id="15" dur="1" fill="hold">
                                          <p:stCondLst>
                                            <p:cond delay="0"/>
                                          </p:stCondLst>
                                        </p:cTn>
                                        <p:tgtEl>
                                          <p:spTgt spid="955395">
                                            <p:txEl>
                                              <p:pRg st="3" end="3"/>
                                            </p:txEl>
                                          </p:spTgt>
                                        </p:tgtEl>
                                        <p:attrNameLst>
                                          <p:attrName>style.visibility</p:attrName>
                                        </p:attrNameLst>
                                      </p:cBhvr>
                                      <p:to>
                                        <p:strVal val="visible"/>
                                      </p:to>
                                    </p:set>
                                    <p:animEffect transition="in" filter="wipe(up)">
                                      <p:cBhvr>
                                        <p:cTn id="16" dur="75"/>
                                        <p:tgtEl>
                                          <p:spTgt spid="955395">
                                            <p:txEl>
                                              <p:pRg st="3" end="3"/>
                                            </p:txEl>
                                          </p:spTgt>
                                        </p:tgtEl>
                                      </p:cBhvr>
                                    </p:animEffect>
                                  </p:childTnLst>
                                </p:cTn>
                              </p:par>
                              <p:par>
                                <p:cTn id="17" presetID="22" presetClass="entr" presetSubtype="1" fill="hold" grpId="0" nodeType="withEffect">
                                  <p:stCondLst>
                                    <p:cond delay="0"/>
                                  </p:stCondLst>
                                  <p:iterate type="lt">
                                    <p:tmPct val="100000"/>
                                  </p:iterate>
                                  <p:childTnLst>
                                    <p:set>
                                      <p:cBhvr>
                                        <p:cTn id="18" dur="1" fill="hold">
                                          <p:stCondLst>
                                            <p:cond delay="0"/>
                                          </p:stCondLst>
                                        </p:cTn>
                                        <p:tgtEl>
                                          <p:spTgt spid="955395">
                                            <p:txEl>
                                              <p:pRg st="4" end="4"/>
                                            </p:txEl>
                                          </p:spTgt>
                                        </p:tgtEl>
                                        <p:attrNameLst>
                                          <p:attrName>style.visibility</p:attrName>
                                        </p:attrNameLst>
                                      </p:cBhvr>
                                      <p:to>
                                        <p:strVal val="visible"/>
                                      </p:to>
                                    </p:set>
                                    <p:animEffect transition="in" filter="wipe(up)">
                                      <p:cBhvr>
                                        <p:cTn id="19" dur="75"/>
                                        <p:tgtEl>
                                          <p:spTgt spid="95539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iterate type="lt">
                                    <p:tmPct val="100000"/>
                                  </p:iterate>
                                  <p:childTnLst>
                                    <p:set>
                                      <p:cBhvr>
                                        <p:cTn id="23" dur="1" fill="hold">
                                          <p:stCondLst>
                                            <p:cond delay="0"/>
                                          </p:stCondLst>
                                        </p:cTn>
                                        <p:tgtEl>
                                          <p:spTgt spid="955395">
                                            <p:txEl>
                                              <p:pRg st="5" end="5"/>
                                            </p:txEl>
                                          </p:spTgt>
                                        </p:tgtEl>
                                        <p:attrNameLst>
                                          <p:attrName>style.visibility</p:attrName>
                                        </p:attrNameLst>
                                      </p:cBhvr>
                                      <p:to>
                                        <p:strVal val="visible"/>
                                      </p:to>
                                    </p:set>
                                    <p:animEffect transition="in" filter="wipe(up)">
                                      <p:cBhvr>
                                        <p:cTn id="24" dur="75"/>
                                        <p:tgtEl>
                                          <p:spTgt spid="95539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iterate type="lt">
                                    <p:tmPct val="100000"/>
                                  </p:iterate>
                                  <p:childTnLst>
                                    <p:set>
                                      <p:cBhvr>
                                        <p:cTn id="28" dur="1" fill="hold">
                                          <p:stCondLst>
                                            <p:cond delay="0"/>
                                          </p:stCondLst>
                                        </p:cTn>
                                        <p:tgtEl>
                                          <p:spTgt spid="955395">
                                            <p:txEl>
                                              <p:pRg st="6" end="6"/>
                                            </p:txEl>
                                          </p:spTgt>
                                        </p:tgtEl>
                                        <p:attrNameLst>
                                          <p:attrName>style.visibility</p:attrName>
                                        </p:attrNameLst>
                                      </p:cBhvr>
                                      <p:to>
                                        <p:strVal val="visible"/>
                                      </p:to>
                                    </p:set>
                                    <p:animEffect transition="in" filter="wipe(up)">
                                      <p:cBhvr>
                                        <p:cTn id="29" dur="75"/>
                                        <p:tgtEl>
                                          <p:spTgt spid="955395">
                                            <p:txEl>
                                              <p:pRg st="6" end="6"/>
                                            </p:txEl>
                                          </p:spTgt>
                                        </p:tgtEl>
                                      </p:cBhvr>
                                    </p:animEffect>
                                  </p:childTnLst>
                                </p:cTn>
                              </p:par>
                              <p:par>
                                <p:cTn id="30" presetID="22" presetClass="entr" presetSubtype="1" fill="hold" grpId="0" nodeType="withEffect">
                                  <p:stCondLst>
                                    <p:cond delay="0"/>
                                  </p:stCondLst>
                                  <p:iterate type="lt">
                                    <p:tmPct val="100000"/>
                                  </p:iterate>
                                  <p:childTnLst>
                                    <p:set>
                                      <p:cBhvr>
                                        <p:cTn id="31" dur="1" fill="hold">
                                          <p:stCondLst>
                                            <p:cond delay="0"/>
                                          </p:stCondLst>
                                        </p:cTn>
                                        <p:tgtEl>
                                          <p:spTgt spid="955395">
                                            <p:txEl>
                                              <p:pRg st="7" end="7"/>
                                            </p:txEl>
                                          </p:spTgt>
                                        </p:tgtEl>
                                        <p:attrNameLst>
                                          <p:attrName>style.visibility</p:attrName>
                                        </p:attrNameLst>
                                      </p:cBhvr>
                                      <p:to>
                                        <p:strVal val="visible"/>
                                      </p:to>
                                    </p:set>
                                    <p:animEffect transition="in" filter="wipe(up)">
                                      <p:cBhvr>
                                        <p:cTn id="32" dur="75"/>
                                        <p:tgtEl>
                                          <p:spTgt spid="955395">
                                            <p:txEl>
                                              <p:pRg st="7" end="7"/>
                                            </p:txEl>
                                          </p:spTgt>
                                        </p:tgtEl>
                                      </p:cBhvr>
                                    </p:animEffect>
                                  </p:childTnLst>
                                </p:cTn>
                              </p:par>
                              <p:par>
                                <p:cTn id="33" presetID="22" presetClass="entr" presetSubtype="1" fill="hold" grpId="0" nodeType="withEffect">
                                  <p:stCondLst>
                                    <p:cond delay="0"/>
                                  </p:stCondLst>
                                  <p:iterate type="lt">
                                    <p:tmPct val="100000"/>
                                  </p:iterate>
                                  <p:childTnLst>
                                    <p:set>
                                      <p:cBhvr>
                                        <p:cTn id="34" dur="1" fill="hold">
                                          <p:stCondLst>
                                            <p:cond delay="0"/>
                                          </p:stCondLst>
                                        </p:cTn>
                                        <p:tgtEl>
                                          <p:spTgt spid="955395">
                                            <p:txEl>
                                              <p:pRg st="8" end="8"/>
                                            </p:txEl>
                                          </p:spTgt>
                                        </p:tgtEl>
                                        <p:attrNameLst>
                                          <p:attrName>style.visibility</p:attrName>
                                        </p:attrNameLst>
                                      </p:cBhvr>
                                      <p:to>
                                        <p:strVal val="visible"/>
                                      </p:to>
                                    </p:set>
                                    <p:animEffect transition="in" filter="wipe(up)">
                                      <p:cBhvr>
                                        <p:cTn id="35" dur="75"/>
                                        <p:tgtEl>
                                          <p:spTgt spid="955395">
                                            <p:txEl>
                                              <p:pRg st="8" end="8"/>
                                            </p:txEl>
                                          </p:spTgt>
                                        </p:tgtEl>
                                      </p:cBhvr>
                                    </p:animEffect>
                                  </p:childTnLst>
                                </p:cTn>
                              </p:par>
                              <p:par>
                                <p:cTn id="36" presetID="22" presetClass="entr" presetSubtype="1" fill="hold" grpId="0" nodeType="withEffect">
                                  <p:stCondLst>
                                    <p:cond delay="0"/>
                                  </p:stCondLst>
                                  <p:iterate type="lt">
                                    <p:tmPct val="100000"/>
                                  </p:iterate>
                                  <p:childTnLst>
                                    <p:set>
                                      <p:cBhvr>
                                        <p:cTn id="37" dur="1" fill="hold">
                                          <p:stCondLst>
                                            <p:cond delay="0"/>
                                          </p:stCondLst>
                                        </p:cTn>
                                        <p:tgtEl>
                                          <p:spTgt spid="955395">
                                            <p:txEl>
                                              <p:pRg st="9" end="9"/>
                                            </p:txEl>
                                          </p:spTgt>
                                        </p:tgtEl>
                                        <p:attrNameLst>
                                          <p:attrName>style.visibility</p:attrName>
                                        </p:attrNameLst>
                                      </p:cBhvr>
                                      <p:to>
                                        <p:strVal val="visible"/>
                                      </p:to>
                                    </p:set>
                                    <p:animEffect transition="in" filter="wipe(up)">
                                      <p:cBhvr>
                                        <p:cTn id="38" dur="75"/>
                                        <p:tgtEl>
                                          <p:spTgt spid="955395">
                                            <p:txEl>
                                              <p:pRg st="9" end="9"/>
                                            </p:txEl>
                                          </p:spTgt>
                                        </p:tgtEl>
                                      </p:cBhvr>
                                    </p:animEffect>
                                  </p:childTnLst>
                                </p:cTn>
                              </p:par>
                              <p:par>
                                <p:cTn id="39" presetID="22" presetClass="entr" presetSubtype="1" fill="hold" grpId="0" nodeType="withEffect">
                                  <p:stCondLst>
                                    <p:cond delay="0"/>
                                  </p:stCondLst>
                                  <p:iterate type="lt">
                                    <p:tmPct val="100000"/>
                                  </p:iterate>
                                  <p:childTnLst>
                                    <p:set>
                                      <p:cBhvr>
                                        <p:cTn id="40" dur="1" fill="hold">
                                          <p:stCondLst>
                                            <p:cond delay="0"/>
                                          </p:stCondLst>
                                        </p:cTn>
                                        <p:tgtEl>
                                          <p:spTgt spid="955395">
                                            <p:txEl>
                                              <p:pRg st="10" end="10"/>
                                            </p:txEl>
                                          </p:spTgt>
                                        </p:tgtEl>
                                        <p:attrNameLst>
                                          <p:attrName>style.visibility</p:attrName>
                                        </p:attrNameLst>
                                      </p:cBhvr>
                                      <p:to>
                                        <p:strVal val="visible"/>
                                      </p:to>
                                    </p:set>
                                    <p:animEffect transition="in" filter="wipe(up)">
                                      <p:cBhvr>
                                        <p:cTn id="41" dur="75"/>
                                        <p:tgtEl>
                                          <p:spTgt spid="955395">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iterate type="lt">
                                    <p:tmPct val="100000"/>
                                  </p:iterate>
                                  <p:childTnLst>
                                    <p:set>
                                      <p:cBhvr>
                                        <p:cTn id="45" dur="1" fill="hold">
                                          <p:stCondLst>
                                            <p:cond delay="0"/>
                                          </p:stCondLst>
                                        </p:cTn>
                                        <p:tgtEl>
                                          <p:spTgt spid="955395">
                                            <p:txEl>
                                              <p:pRg st="11" end="11"/>
                                            </p:txEl>
                                          </p:spTgt>
                                        </p:tgtEl>
                                        <p:attrNameLst>
                                          <p:attrName>style.visibility</p:attrName>
                                        </p:attrNameLst>
                                      </p:cBhvr>
                                      <p:to>
                                        <p:strVal val="visible"/>
                                      </p:to>
                                    </p:set>
                                    <p:animEffect transition="in" filter="wipe(up)">
                                      <p:cBhvr>
                                        <p:cTn id="46" dur="75"/>
                                        <p:tgtEl>
                                          <p:spTgt spid="955395">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iterate type="lt">
                                    <p:tmPct val="100000"/>
                                  </p:iterate>
                                  <p:childTnLst>
                                    <p:set>
                                      <p:cBhvr>
                                        <p:cTn id="50" dur="1" fill="hold">
                                          <p:stCondLst>
                                            <p:cond delay="0"/>
                                          </p:stCondLst>
                                        </p:cTn>
                                        <p:tgtEl>
                                          <p:spTgt spid="955395">
                                            <p:txEl>
                                              <p:pRg st="12" end="12"/>
                                            </p:txEl>
                                          </p:spTgt>
                                        </p:tgtEl>
                                        <p:attrNameLst>
                                          <p:attrName>style.visibility</p:attrName>
                                        </p:attrNameLst>
                                      </p:cBhvr>
                                      <p:to>
                                        <p:strVal val="visible"/>
                                      </p:to>
                                    </p:set>
                                    <p:animEffect transition="in" filter="wipe(up)">
                                      <p:cBhvr>
                                        <p:cTn id="51" dur="75"/>
                                        <p:tgtEl>
                                          <p:spTgt spid="955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5" grpId="0" build="p" autoUpdateAnimBg="0"/>
    </p:bldLst>
  </p:timing>
</p:sld>
</file>

<file path=ppt/slides/slide4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8DA111C6-BAF7-4EDB-B73E-3DFE07FE1246}" type="slidenum">
              <a:rPr lang="zh-CN" altLang="en-US" b="1" smtClean="0">
                <a:solidFill>
                  <a:srgbClr val="66CCFF"/>
                </a:solidFill>
                <a:latin typeface="Arial" pitchFamily="34" charset="0"/>
              </a:rPr>
              <a:pPr/>
              <a:t>485</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57443" name="Rectangle 3"/>
          <p:cNvSpPr>
            <a:spLocks noGrp="1" noChangeArrowheads="1"/>
          </p:cNvSpPr>
          <p:nvPr>
            <p:ph type="body" sz="half" idx="1"/>
          </p:nvPr>
        </p:nvSpPr>
        <p:spPr>
          <a:xfrm>
            <a:off x="323850" y="981075"/>
            <a:ext cx="8591550" cy="5480050"/>
          </a:xfrm>
        </p:spPr>
        <p:txBody>
          <a:bodyPr/>
          <a:lstStyle/>
          <a:p>
            <a:pPr algn="just" eaLnBrk="1" hangingPunct="1"/>
            <a:r>
              <a:rPr lang="zh-CN" altLang="en-US" smtClean="0">
                <a:solidFill>
                  <a:srgbClr val="0070C0"/>
                </a:solidFill>
                <a:ea typeface="华文细黑" pitchFamily="2" charset="-122"/>
                <a:cs typeface="Times New Roman" pitchFamily="18" charset="0"/>
              </a:rPr>
              <a:t>关闭文件</a:t>
            </a:r>
            <a:r>
              <a:rPr lang="zh-CN" altLang="en-US" smtClean="0">
                <a:ea typeface="华文细黑" pitchFamily="2" charset="-122"/>
                <a:cs typeface="Times New Roman" pitchFamily="18" charset="0"/>
              </a:rPr>
              <a:t>（</a:t>
            </a:r>
            <a:r>
              <a:rPr lang="en-US" altLang="zh-CN" smtClean="0">
                <a:ea typeface="华文细黑" pitchFamily="2" charset="-122"/>
                <a:cs typeface="Times New Roman" pitchFamily="18" charset="0"/>
              </a:rPr>
              <a:t>fclose</a:t>
            </a:r>
            <a:r>
              <a:rPr lang="zh-CN" altLang="en-US" smtClean="0">
                <a:ea typeface="华文细黑" pitchFamily="2" charset="-122"/>
                <a:cs typeface="Times New Roman" pitchFamily="18" charset="0"/>
              </a:rPr>
              <a:t>）</a:t>
            </a:r>
          </a:p>
          <a:p>
            <a:pPr algn="just" eaLnBrk="1" hangingPunct="1">
              <a:buFont typeface="Wingdings" pitchFamily="2" charset="2"/>
              <a:buNone/>
            </a:pPr>
            <a:r>
              <a:rPr lang="zh-CN" altLang="en-US" sz="2800" smtClean="0">
                <a:ea typeface="华文细黑" pitchFamily="2" charset="-122"/>
                <a:cs typeface="Times New Roman" pitchFamily="18" charset="0"/>
              </a:rPr>
              <a:t>	</a:t>
            </a:r>
            <a:r>
              <a:rPr lang="en-US" altLang="zh-CN" sz="2800" smtClean="0">
                <a:ea typeface="华文细黑" pitchFamily="2" charset="-122"/>
                <a:cs typeface="Times New Roman" pitchFamily="18" charset="0"/>
              </a:rPr>
              <a:t>fclose</a:t>
            </a:r>
            <a:r>
              <a:rPr lang="zh-CN" altLang="en-US" sz="2800" smtClean="0">
                <a:ea typeface="华文细黑" pitchFamily="2" charset="-122"/>
                <a:cs typeface="Times New Roman" pitchFamily="18" charset="0"/>
              </a:rPr>
              <a:t>函数的调用形式是：</a:t>
            </a:r>
          </a:p>
          <a:p>
            <a:pPr algn="just" eaLnBrk="1" hangingPunct="1">
              <a:buFont typeface="Wingdings" pitchFamily="2" charset="2"/>
              <a:buNone/>
            </a:pPr>
            <a:r>
              <a:rPr lang="zh-CN" altLang="en-US" sz="2800" smtClean="0">
                <a:ea typeface="华文细黑" pitchFamily="2" charset="-122"/>
                <a:cs typeface="Times New Roman" pitchFamily="18" charset="0"/>
              </a:rPr>
              <a:t>			</a:t>
            </a:r>
            <a:r>
              <a:rPr lang="en-US" altLang="zh-CN" sz="2800" smtClean="0">
                <a:solidFill>
                  <a:srgbClr val="0070C0"/>
                </a:solidFill>
                <a:ea typeface="华文细黑" pitchFamily="2" charset="-122"/>
                <a:cs typeface="Times New Roman" pitchFamily="18" charset="0"/>
              </a:rPr>
              <a:t>FILE</a:t>
            </a:r>
            <a:r>
              <a:rPr lang="en-US" altLang="zh-CN" sz="2800" smtClean="0">
                <a:ea typeface="华文细黑" pitchFamily="2" charset="-122"/>
                <a:cs typeface="Times New Roman" pitchFamily="18" charset="0"/>
              </a:rPr>
              <a:t> * fp;</a:t>
            </a:r>
          </a:p>
          <a:p>
            <a:pPr algn="just" eaLnBrk="1" hangingPunct="1">
              <a:buFont typeface="Wingdings" pitchFamily="2" charset="2"/>
              <a:buNone/>
            </a:pPr>
            <a:r>
              <a:rPr lang="en-US" altLang="zh-CN" sz="2800" smtClean="0">
                <a:ea typeface="华文细黑" pitchFamily="2" charset="-122"/>
                <a:cs typeface="Times New Roman" pitchFamily="18" charset="0"/>
              </a:rPr>
              <a:t>			fclose ( fp </a:t>
            </a:r>
            <a:r>
              <a:rPr lang="zh-CN" altLang="en-US" sz="2800" smtClean="0">
                <a:ea typeface="华文细黑" pitchFamily="2" charset="-122"/>
                <a:cs typeface="Times New Roman" pitchFamily="18" charset="0"/>
              </a:rPr>
              <a:t>);</a:t>
            </a:r>
          </a:p>
          <a:p>
            <a:pPr algn="just" eaLnBrk="1" hangingPunct="1">
              <a:buFont typeface="Wingdings" pitchFamily="2" charset="2"/>
              <a:buNone/>
            </a:pPr>
            <a:r>
              <a:rPr lang="zh-CN" altLang="en-US" sz="2800" smtClean="0">
                <a:ea typeface="华文细黑" pitchFamily="2" charset="-122"/>
                <a:cs typeface="Times New Roman" pitchFamily="18" charset="0"/>
              </a:rPr>
              <a:t>	</a:t>
            </a:r>
            <a:r>
              <a:rPr lang="en-US" altLang="zh-CN" sz="2800" smtClean="0">
                <a:ea typeface="华文细黑" pitchFamily="2" charset="-122"/>
                <a:cs typeface="Times New Roman" pitchFamily="18" charset="0"/>
              </a:rPr>
              <a:t>fp</a:t>
            </a:r>
            <a:r>
              <a:rPr lang="zh-CN" altLang="en-US" sz="2800" smtClean="0">
                <a:ea typeface="华文细黑" pitchFamily="2" charset="-122"/>
                <a:cs typeface="Times New Roman" pitchFamily="18" charset="0"/>
              </a:rPr>
              <a:t>：已经打开的文件指针。</a:t>
            </a:r>
          </a:p>
          <a:p>
            <a:pPr algn="just" eaLnBrk="1" hangingPunct="1"/>
            <a:r>
              <a:rPr lang="zh-CN" altLang="en-US" smtClean="0">
                <a:solidFill>
                  <a:srgbClr val="0070C0"/>
                </a:solidFill>
                <a:ea typeface="华文细黑" pitchFamily="2" charset="-122"/>
                <a:cs typeface="Times New Roman" pitchFamily="18" charset="0"/>
              </a:rPr>
              <a:t>函数功能</a:t>
            </a:r>
          </a:p>
          <a:p>
            <a:pPr algn="just" eaLnBrk="1" hangingPunct="1">
              <a:buFont typeface="Wingdings" pitchFamily="2" charset="2"/>
              <a:buNone/>
            </a:pPr>
            <a:r>
              <a:rPr lang="zh-CN" altLang="en-US" sz="2800" smtClean="0">
                <a:ea typeface="华文细黑" pitchFamily="2" charset="-122"/>
                <a:cs typeface="Times New Roman" pitchFamily="18" charset="0"/>
              </a:rPr>
              <a:t>		关闭</a:t>
            </a:r>
            <a:r>
              <a:rPr lang="en-US" altLang="en-US" sz="2800" smtClean="0">
                <a:ea typeface="华文细黑" pitchFamily="2" charset="-122"/>
                <a:cs typeface="Times New Roman" pitchFamily="18" charset="0"/>
              </a:rPr>
              <a:t>fp</a:t>
            </a:r>
            <a:r>
              <a:rPr lang="zh-CN" altLang="en-US" sz="2800" smtClean="0">
                <a:ea typeface="华文细黑" pitchFamily="2" charset="-122"/>
                <a:cs typeface="Times New Roman" pitchFamily="18" charset="0"/>
              </a:rPr>
              <a:t>指定的文件，切断缓冲区与该文件的联系，并释放文件指针。</a:t>
            </a:r>
          </a:p>
          <a:p>
            <a:pPr algn="just" eaLnBrk="1" hangingPunct="1">
              <a:buFont typeface="Wingdings" pitchFamily="2" charset="2"/>
              <a:buNone/>
            </a:pPr>
            <a:r>
              <a:rPr lang="zh-CN" altLang="en-US" sz="2800" smtClean="0">
                <a:ea typeface="华文细黑" pitchFamily="2" charset="-122"/>
                <a:cs typeface="Times New Roman" pitchFamily="18" charset="0"/>
              </a:rPr>
              <a:t>		若文件关闭成功，则返回值为0；</a:t>
            </a:r>
          </a:p>
          <a:p>
            <a:pPr algn="just" eaLnBrk="1" hangingPunct="1">
              <a:buFont typeface="Wingdings" pitchFamily="2" charset="2"/>
              <a:buNone/>
            </a:pPr>
            <a:r>
              <a:rPr lang="zh-CN" altLang="en-US" sz="2800" smtClean="0">
                <a:ea typeface="华文细黑" pitchFamily="2" charset="-122"/>
                <a:cs typeface="Times New Roman" pitchFamily="18" charset="0"/>
              </a:rPr>
              <a:t>		若文件关闭失败，返回非</a:t>
            </a:r>
            <a:r>
              <a:rPr lang="zh-CN" altLang="zh-CN" sz="2800" smtClean="0">
                <a:ea typeface="华文细黑" pitchFamily="2" charset="-122"/>
                <a:cs typeface="Times New Roman" pitchFamily="18" charset="0"/>
              </a:rPr>
              <a:t>0</a:t>
            </a:r>
            <a:r>
              <a:rPr lang="zh-CN" altLang="en-US" sz="2800" smtClean="0">
                <a:ea typeface="华文细黑" pitchFamily="2" charset="-122"/>
                <a:cs typeface="Times New Roman" pitchFamily="18" charset="0"/>
              </a:rPr>
              <a:t>值</a:t>
            </a:r>
            <a:r>
              <a:rPr lang="zh-CN" altLang="zh-CN" sz="2800" smtClean="0">
                <a:ea typeface="华文细黑" pitchFamily="2" charset="-122"/>
                <a:cs typeface="Times New Roman" pitchFamily="18" charset="0"/>
              </a:rPr>
              <a:t>。</a:t>
            </a:r>
          </a:p>
        </p:txBody>
      </p:sp>
      <p:sp>
        <p:nvSpPr>
          <p:cNvPr id="957444" name="Rectangle 4"/>
          <p:cNvSpPr>
            <a:spLocks noGrp="1" noChangeArrowheads="1"/>
          </p:cNvSpPr>
          <p:nvPr>
            <p:ph type="title"/>
          </p:nvPr>
        </p:nvSpPr>
        <p:spPr>
          <a:xfrm>
            <a:off x="250825" y="0"/>
            <a:ext cx="8447088" cy="823913"/>
          </a:xfrm>
        </p:spPr>
        <p:txBody>
          <a:bodyPr/>
          <a:lstStyle/>
          <a:p>
            <a:pPr eaLnBrk="1" hangingPunct="1">
              <a:defRPr/>
            </a:pPr>
            <a:r>
              <a:rPr lang="zh-CN" altLang="en-US" b="1" dirty="0" smtClean="0">
                <a:solidFill>
                  <a:schemeClr val="tx1"/>
                </a:solidFill>
              </a:rPr>
              <a:t>示例程序说明（续）</a:t>
            </a:r>
            <a:endParaRPr lang="zh-CN" altLang="en-US" dirty="0">
              <a:solidFill>
                <a:schemeClr val="tx1"/>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57443">
                                            <p:txEl>
                                              <p:pRg st="0" end="0"/>
                                            </p:txEl>
                                          </p:spTgt>
                                        </p:tgtEl>
                                        <p:attrNameLst>
                                          <p:attrName>style.visibility</p:attrName>
                                        </p:attrNameLst>
                                      </p:cBhvr>
                                      <p:to>
                                        <p:strVal val="visible"/>
                                      </p:to>
                                    </p:set>
                                    <p:animEffect transition="in" filter="wipe(up)">
                                      <p:cBhvr>
                                        <p:cTn id="7" dur="75"/>
                                        <p:tgtEl>
                                          <p:spTgt spid="957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57443">
                                            <p:txEl>
                                              <p:pRg st="1" end="1"/>
                                            </p:txEl>
                                          </p:spTgt>
                                        </p:tgtEl>
                                        <p:attrNameLst>
                                          <p:attrName>style.visibility</p:attrName>
                                        </p:attrNameLst>
                                      </p:cBhvr>
                                      <p:to>
                                        <p:strVal val="visible"/>
                                      </p:to>
                                    </p:set>
                                    <p:animEffect transition="in" filter="wipe(up)">
                                      <p:cBhvr>
                                        <p:cTn id="12" dur="75"/>
                                        <p:tgtEl>
                                          <p:spTgt spid="957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57443">
                                            <p:txEl>
                                              <p:pRg st="2" end="2"/>
                                            </p:txEl>
                                          </p:spTgt>
                                        </p:tgtEl>
                                        <p:attrNameLst>
                                          <p:attrName>style.visibility</p:attrName>
                                        </p:attrNameLst>
                                      </p:cBhvr>
                                      <p:to>
                                        <p:strVal val="visible"/>
                                      </p:to>
                                    </p:set>
                                    <p:animEffect transition="in" filter="wipe(up)">
                                      <p:cBhvr>
                                        <p:cTn id="17" dur="75"/>
                                        <p:tgtEl>
                                          <p:spTgt spid="957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57443">
                                            <p:txEl>
                                              <p:pRg st="3" end="3"/>
                                            </p:txEl>
                                          </p:spTgt>
                                        </p:tgtEl>
                                        <p:attrNameLst>
                                          <p:attrName>style.visibility</p:attrName>
                                        </p:attrNameLst>
                                      </p:cBhvr>
                                      <p:to>
                                        <p:strVal val="visible"/>
                                      </p:to>
                                    </p:set>
                                    <p:animEffect transition="in" filter="wipe(up)">
                                      <p:cBhvr>
                                        <p:cTn id="22" dur="75"/>
                                        <p:tgtEl>
                                          <p:spTgt spid="957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57443">
                                            <p:txEl>
                                              <p:pRg st="4" end="4"/>
                                            </p:txEl>
                                          </p:spTgt>
                                        </p:tgtEl>
                                        <p:attrNameLst>
                                          <p:attrName>style.visibility</p:attrName>
                                        </p:attrNameLst>
                                      </p:cBhvr>
                                      <p:to>
                                        <p:strVal val="visible"/>
                                      </p:to>
                                    </p:set>
                                    <p:animEffect transition="in" filter="wipe(up)">
                                      <p:cBhvr>
                                        <p:cTn id="27" dur="75"/>
                                        <p:tgtEl>
                                          <p:spTgt spid="957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57443">
                                            <p:txEl>
                                              <p:pRg st="5" end="5"/>
                                            </p:txEl>
                                          </p:spTgt>
                                        </p:tgtEl>
                                        <p:attrNameLst>
                                          <p:attrName>style.visibility</p:attrName>
                                        </p:attrNameLst>
                                      </p:cBhvr>
                                      <p:to>
                                        <p:strVal val="visible"/>
                                      </p:to>
                                    </p:set>
                                    <p:animEffect transition="in" filter="wipe(up)">
                                      <p:cBhvr>
                                        <p:cTn id="32" dur="75"/>
                                        <p:tgtEl>
                                          <p:spTgt spid="957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57443">
                                            <p:txEl>
                                              <p:pRg st="6" end="6"/>
                                            </p:txEl>
                                          </p:spTgt>
                                        </p:tgtEl>
                                        <p:attrNameLst>
                                          <p:attrName>style.visibility</p:attrName>
                                        </p:attrNameLst>
                                      </p:cBhvr>
                                      <p:to>
                                        <p:strVal val="visible"/>
                                      </p:to>
                                    </p:set>
                                    <p:animEffect transition="in" filter="wipe(up)">
                                      <p:cBhvr>
                                        <p:cTn id="37" dur="75"/>
                                        <p:tgtEl>
                                          <p:spTgt spid="957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57443">
                                            <p:txEl>
                                              <p:pRg st="7" end="7"/>
                                            </p:txEl>
                                          </p:spTgt>
                                        </p:tgtEl>
                                        <p:attrNameLst>
                                          <p:attrName>style.visibility</p:attrName>
                                        </p:attrNameLst>
                                      </p:cBhvr>
                                      <p:to>
                                        <p:strVal val="visible"/>
                                      </p:to>
                                    </p:set>
                                    <p:animEffect transition="in" filter="wipe(up)">
                                      <p:cBhvr>
                                        <p:cTn id="42" dur="75"/>
                                        <p:tgtEl>
                                          <p:spTgt spid="9574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57443">
                                            <p:txEl>
                                              <p:pRg st="8" end="8"/>
                                            </p:txEl>
                                          </p:spTgt>
                                        </p:tgtEl>
                                        <p:attrNameLst>
                                          <p:attrName>style.visibility</p:attrName>
                                        </p:attrNameLst>
                                      </p:cBhvr>
                                      <p:to>
                                        <p:strVal val="visible"/>
                                      </p:to>
                                    </p:set>
                                    <p:animEffect transition="in" filter="wipe(up)">
                                      <p:cBhvr>
                                        <p:cTn id="47" dur="75"/>
                                        <p:tgtEl>
                                          <p:spTgt spid="9574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autoUpdateAnimBg="0"/>
    </p:bldLst>
  </p:timing>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defRPr/>
            </a:pPr>
            <a:r>
              <a:rPr lang="zh-CN" altLang="en-US">
                <a:solidFill>
                  <a:schemeClr val="tx1"/>
                </a:solidFill>
                <a:latin typeface="黑体" pitchFamily="2" charset="-122"/>
                <a:ea typeface="黑体" pitchFamily="2" charset="-122"/>
              </a:rPr>
              <a:t>二、文件操作</a:t>
            </a:r>
          </a:p>
        </p:txBody>
      </p:sp>
      <p:sp>
        <p:nvSpPr>
          <p:cNvPr id="24579" name="Rectangle 3"/>
          <p:cNvSpPr>
            <a:spLocks noGrp="1" noRot="1" noChangeArrowheads="1"/>
          </p:cNvSpPr>
          <p:nvPr>
            <p:ph type="body" idx="1"/>
          </p:nvPr>
        </p:nvSpPr>
        <p:spPr/>
        <p:txBody>
          <a:bodyPr/>
          <a:lstStyle/>
          <a:p>
            <a:pPr marL="457200" indent="-457200" eaLnBrk="1" hangingPunct="1"/>
            <a:r>
              <a:rPr lang="zh-CN" altLang="en-US" sz="2800" smtClean="0">
                <a:ea typeface="黑体" pitchFamily="2" charset="-122"/>
              </a:rPr>
              <a:t>文件的读写</a:t>
            </a:r>
            <a:r>
              <a:rPr lang="zh-CN" altLang="en-US" sz="2800" smtClean="0"/>
              <a:t>    </a:t>
            </a:r>
            <a:r>
              <a:rPr lang="zh-CN" altLang="en-US" sz="2400" i="1" smtClean="0"/>
              <a:t> </a:t>
            </a:r>
            <a:r>
              <a:rPr lang="en-US" altLang="zh-CN" sz="2400" i="1" smtClean="0">
                <a:solidFill>
                  <a:srgbClr val="FF0000"/>
                </a:solidFill>
              </a:rPr>
              <a:t>P313</a:t>
            </a:r>
          </a:p>
          <a:p>
            <a:pPr marL="457200" indent="-457200" eaLnBrk="1" hangingPunct="1">
              <a:buFont typeface="Wingdings 2" pitchFamily="18" charset="2"/>
              <a:buNone/>
            </a:pPr>
            <a:r>
              <a:rPr lang="en-US" altLang="zh-CN" sz="2800" smtClean="0">
                <a:latin typeface="Arial" pitchFamily="34" charset="0"/>
                <a:ea typeface="华文细黑" pitchFamily="2" charset="-122"/>
              </a:rPr>
              <a:t>     </a:t>
            </a:r>
            <a:r>
              <a:rPr lang="zh-CN" altLang="en-US" sz="2800" smtClean="0">
                <a:latin typeface="Arial" pitchFamily="34" charset="0"/>
                <a:ea typeface="华文细黑" pitchFamily="2" charset="-122"/>
              </a:rPr>
              <a:t>设文件指针变量为</a:t>
            </a:r>
            <a:r>
              <a:rPr lang="en-US" altLang="zh-CN" sz="2800" smtClean="0">
                <a:latin typeface="Arial" pitchFamily="34" charset="0"/>
                <a:ea typeface="华文细黑" pitchFamily="2" charset="-122"/>
              </a:rPr>
              <a:t>fp</a:t>
            </a:r>
          </a:p>
          <a:p>
            <a:pPr marL="457200" indent="-457200" eaLnBrk="1" hangingPunct="1">
              <a:buFont typeface="Wingdings 2" pitchFamily="18" charset="2"/>
              <a:buNone/>
            </a:pPr>
            <a:r>
              <a:rPr lang="en-US" altLang="zh-CN" sz="2800" smtClean="0">
                <a:latin typeface="Arial" pitchFamily="34" charset="0"/>
                <a:ea typeface="华文细黑" pitchFamily="2" charset="-122"/>
              </a:rPr>
              <a:t>① </a:t>
            </a:r>
            <a:r>
              <a:rPr lang="zh-CN" altLang="en-US" sz="2800" smtClean="0">
                <a:latin typeface="Arial" pitchFamily="34" charset="0"/>
                <a:ea typeface="华文细黑" pitchFamily="2" charset="-122"/>
              </a:rPr>
              <a:t>单字符读写   </a:t>
            </a:r>
            <a:r>
              <a:rPr lang="en-US" altLang="zh-CN" sz="2400" i="1" smtClean="0">
                <a:solidFill>
                  <a:srgbClr val="FF0000"/>
                </a:solidFill>
              </a:rPr>
              <a:t>P314</a:t>
            </a:r>
          </a:p>
          <a:p>
            <a:pPr marL="457200" indent="-457200" eaLnBrk="1" hangingPunct="1">
              <a:buFont typeface="Wingdings 2" pitchFamily="18" charset="2"/>
              <a:buNone/>
            </a:pPr>
            <a:r>
              <a:rPr lang="en-US" altLang="zh-CN" sz="2800" smtClean="0">
                <a:latin typeface="Arial" pitchFamily="34" charset="0"/>
                <a:ea typeface="华文细黑" pitchFamily="2" charset="-122"/>
              </a:rPr>
              <a:t>     </a:t>
            </a:r>
            <a:r>
              <a:rPr lang="zh-CN" altLang="en-US" sz="2800" smtClean="0">
                <a:latin typeface="Arial" pitchFamily="34" charset="0"/>
                <a:ea typeface="华文细黑" pitchFamily="2" charset="-122"/>
              </a:rPr>
              <a:t>写入  </a:t>
            </a:r>
            <a:r>
              <a:rPr lang="en-US" altLang="zh-CN" sz="2800" smtClean="0">
                <a:latin typeface="Arial" pitchFamily="34" charset="0"/>
                <a:ea typeface="华文细黑" pitchFamily="2" charset="-122"/>
              </a:rPr>
              <a:t>fputc(ch,fp)</a:t>
            </a:r>
          </a:p>
          <a:p>
            <a:pPr marL="457200" indent="-457200" eaLnBrk="1" hangingPunct="1">
              <a:buFont typeface="Wingdings 2" pitchFamily="18" charset="2"/>
              <a:buNone/>
            </a:pPr>
            <a:r>
              <a:rPr lang="en-US" altLang="zh-CN" sz="2800" smtClean="0">
                <a:latin typeface="Arial" pitchFamily="34" charset="0"/>
                <a:ea typeface="华文细黑" pitchFamily="2" charset="-122"/>
              </a:rPr>
              <a:t>     </a:t>
            </a:r>
            <a:r>
              <a:rPr lang="zh-CN" altLang="en-US" sz="2800" smtClean="0">
                <a:latin typeface="Arial" pitchFamily="34" charset="0"/>
                <a:ea typeface="华文细黑" pitchFamily="2" charset="-122"/>
              </a:rPr>
              <a:t>读入  </a:t>
            </a:r>
            <a:r>
              <a:rPr lang="en-US" altLang="zh-CN" sz="2800" smtClean="0">
                <a:latin typeface="Arial" pitchFamily="34" charset="0"/>
                <a:ea typeface="华文细黑" pitchFamily="2" charset="-122"/>
              </a:rPr>
              <a:t>x=fgetc(fp)   </a:t>
            </a:r>
            <a:r>
              <a:rPr lang="zh-CN" altLang="en-US" sz="2800" smtClean="0">
                <a:latin typeface="Arial" pitchFamily="34" charset="0"/>
                <a:ea typeface="华文细黑" pitchFamily="2" charset="-122"/>
              </a:rPr>
              <a:t>遇到文件末时，返回</a:t>
            </a:r>
            <a:r>
              <a:rPr lang="en-US" altLang="zh-CN" sz="2800" smtClean="0">
                <a:latin typeface="Arial" pitchFamily="34" charset="0"/>
                <a:ea typeface="华文细黑" pitchFamily="2" charset="-122"/>
              </a:rPr>
              <a:t>EOF</a:t>
            </a:r>
            <a:r>
              <a:rPr lang="zh-CN" altLang="en-US" sz="2800" smtClean="0">
                <a:latin typeface="Arial" pitchFamily="34" charset="0"/>
                <a:ea typeface="华文细黑" pitchFamily="2" charset="-122"/>
              </a:rPr>
              <a:t>（文 件结束符，即</a:t>
            </a:r>
            <a:r>
              <a:rPr lang="en-US" altLang="zh-CN" sz="2800" smtClean="0">
                <a:latin typeface="Arial" pitchFamily="34" charset="0"/>
                <a:ea typeface="华文细黑" pitchFamily="2" charset="-122"/>
              </a:rPr>
              <a:t>-1</a:t>
            </a:r>
            <a:r>
              <a:rPr lang="zh-CN" altLang="en-US" sz="2800" smtClean="0">
                <a:latin typeface="Arial" pitchFamily="34" charset="0"/>
                <a:ea typeface="华文细黑" pitchFamily="2" charset="-122"/>
              </a:rPr>
              <a:t>）</a:t>
            </a:r>
          </a:p>
          <a:p>
            <a:pPr marL="457200" indent="-457200" eaLnBrk="1" hangingPunct="1">
              <a:buFont typeface="Wingdings 2" pitchFamily="18" charset="2"/>
              <a:buNone/>
            </a:pPr>
            <a:r>
              <a:rPr lang="zh-CN" altLang="en-US" sz="2800" smtClean="0">
                <a:latin typeface="Arial" pitchFamily="34" charset="0"/>
                <a:ea typeface="华文细黑" pitchFamily="2" charset="-122"/>
              </a:rPr>
              <a:t>     通常可用</a:t>
            </a:r>
            <a:r>
              <a:rPr lang="en-US" altLang="zh-CN" sz="2800" smtClean="0">
                <a:latin typeface="Arial" pitchFamily="34" charset="0"/>
                <a:ea typeface="华文细黑" pitchFamily="2" charset="-122"/>
              </a:rPr>
              <a:t>while(ch!=EOF) </a:t>
            </a:r>
            <a:r>
              <a:rPr lang="zh-CN" altLang="en-US" sz="2800" smtClean="0">
                <a:latin typeface="Arial" pitchFamily="34" charset="0"/>
                <a:ea typeface="华文细黑" pitchFamily="2" charset="-122"/>
              </a:rPr>
              <a:t>或</a:t>
            </a:r>
            <a:r>
              <a:rPr lang="en-US" altLang="zh-CN" sz="2800" smtClean="0">
                <a:latin typeface="Arial" pitchFamily="34" charset="0"/>
                <a:ea typeface="华文细黑" pitchFamily="2" charset="-122"/>
              </a:rPr>
              <a:t>while(!feof(fp))</a:t>
            </a:r>
            <a:r>
              <a:rPr lang="zh-CN" altLang="en-US" sz="2800" smtClean="0">
                <a:latin typeface="Arial" pitchFamily="34" charset="0"/>
                <a:ea typeface="华文细黑" pitchFamily="2" charset="-122"/>
              </a:rPr>
              <a:t>控制读取循环。 </a:t>
            </a:r>
            <a:r>
              <a:rPr lang="en-US" altLang="zh-CN" sz="2400" i="1" smtClean="0">
                <a:solidFill>
                  <a:srgbClr val="FF0000"/>
                </a:solidFill>
              </a:rPr>
              <a:t>P314/315</a:t>
            </a:r>
          </a:p>
          <a:p>
            <a:pPr marL="457200" indent="-457200" eaLnBrk="1" hangingPunct="1">
              <a:buFont typeface="Wingdings 2" pitchFamily="18" charset="2"/>
              <a:buNone/>
            </a:pPr>
            <a:r>
              <a:rPr lang="en-US" altLang="zh-CN" sz="2800" smtClean="0">
                <a:latin typeface="Arial" pitchFamily="34" charset="0"/>
                <a:ea typeface="华文细黑" pitchFamily="2" charset="-122"/>
              </a:rPr>
              <a:t>     </a:t>
            </a:r>
            <a:r>
              <a:rPr lang="zh-CN" altLang="en-US" sz="2800" smtClean="0">
                <a:latin typeface="Arial" pitchFamily="34" charset="0"/>
                <a:ea typeface="华文细黑" pitchFamily="2" charset="-122"/>
              </a:rPr>
              <a:t>比较：  </a:t>
            </a:r>
            <a:r>
              <a:rPr lang="en-US" altLang="zh-CN" sz="2800" smtClean="0">
                <a:latin typeface="Arial" pitchFamily="34" charset="0"/>
                <a:ea typeface="华文细黑" pitchFamily="2" charset="-122"/>
              </a:rPr>
              <a:t>putchar(c)    x=getchar( )</a:t>
            </a:r>
          </a:p>
        </p:txBody>
      </p:sp>
    </p:spTree>
  </p:cSld>
  <p:clrMapOvr>
    <a:masterClrMapping/>
  </p:clrMapOvr>
  <p:transition>
    <p:blinds dir="vert"/>
  </p:transition>
  <p:timing>
    <p:tnLst>
      <p:par>
        <p:cTn id="1" dur="indefinite" restart="never" nodeType="tmRoot"/>
      </p:par>
    </p:tnLst>
  </p:timing>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defRPr/>
            </a:pPr>
            <a:r>
              <a:rPr lang="zh-CN" altLang="en-US"/>
              <a:t>文件的读写（二）</a:t>
            </a:r>
          </a:p>
        </p:txBody>
      </p:sp>
      <p:sp>
        <p:nvSpPr>
          <p:cNvPr id="25603" name="Rectangle 3"/>
          <p:cNvSpPr>
            <a:spLocks noGrp="1" noRot="1" noChangeArrowheads="1"/>
          </p:cNvSpPr>
          <p:nvPr>
            <p:ph type="body" idx="1"/>
          </p:nvPr>
        </p:nvSpPr>
        <p:spPr/>
        <p:txBody>
          <a:bodyPr/>
          <a:lstStyle/>
          <a:p>
            <a:pPr marL="544513" indent="-544513" eaLnBrk="1" hangingPunct="1">
              <a:buFont typeface="Wingdings 2" pitchFamily="18" charset="2"/>
              <a:buNone/>
            </a:pPr>
            <a:r>
              <a:rPr lang="en-US" altLang="zh-CN" smtClean="0"/>
              <a:t>② </a:t>
            </a:r>
            <a:r>
              <a:rPr lang="zh-CN" altLang="en-US" smtClean="0">
                <a:latin typeface="Arial" pitchFamily="34" charset="0"/>
                <a:ea typeface="华文细黑" pitchFamily="2" charset="-122"/>
              </a:rPr>
              <a:t>字符串读写   </a:t>
            </a:r>
            <a:r>
              <a:rPr lang="en-US" altLang="zh-CN" sz="2400" i="1" smtClean="0">
                <a:solidFill>
                  <a:srgbClr val="FF0000"/>
                </a:solidFill>
                <a:latin typeface="Arial" pitchFamily="34" charset="0"/>
                <a:ea typeface="华文细黑" pitchFamily="2" charset="-122"/>
              </a:rPr>
              <a:t>P323</a:t>
            </a:r>
          </a:p>
          <a:p>
            <a:pPr marL="544513" indent="-544513" eaLnBrk="1" hangingPunct="1">
              <a:buFont typeface="Wingdings 2" pitchFamily="18" charset="2"/>
              <a:buNone/>
            </a:pPr>
            <a:r>
              <a:rPr lang="en-US" altLang="zh-CN" smtClean="0">
                <a:latin typeface="Arial" pitchFamily="34" charset="0"/>
                <a:ea typeface="华文细黑" pitchFamily="2" charset="-122"/>
              </a:rPr>
              <a:t>     </a:t>
            </a:r>
            <a:r>
              <a:rPr lang="zh-CN" altLang="en-US" smtClean="0">
                <a:latin typeface="Arial" pitchFamily="34" charset="0"/>
                <a:ea typeface="华文细黑" pitchFamily="2" charset="-122"/>
              </a:rPr>
              <a:t>写入  </a:t>
            </a:r>
            <a:r>
              <a:rPr lang="en-US" altLang="zh-CN" smtClean="0">
                <a:latin typeface="Arial" pitchFamily="34" charset="0"/>
                <a:ea typeface="华文细黑" pitchFamily="2" charset="-122"/>
              </a:rPr>
              <a:t>fputs(str,fp)</a:t>
            </a:r>
          </a:p>
          <a:p>
            <a:pPr marL="544513" indent="-544513" eaLnBrk="1" hangingPunct="1">
              <a:buFont typeface="Wingdings 2" pitchFamily="18" charset="2"/>
              <a:buNone/>
            </a:pPr>
            <a:r>
              <a:rPr lang="en-US" altLang="zh-CN" smtClean="0">
                <a:latin typeface="Arial" pitchFamily="34" charset="0"/>
                <a:ea typeface="华文细黑" pitchFamily="2" charset="-122"/>
              </a:rPr>
              <a:t>     </a:t>
            </a:r>
            <a:r>
              <a:rPr lang="zh-CN" altLang="en-US" smtClean="0">
                <a:latin typeface="Arial" pitchFamily="34" charset="0"/>
                <a:ea typeface="华文细黑" pitchFamily="2" charset="-122"/>
              </a:rPr>
              <a:t>读入  </a:t>
            </a:r>
            <a:r>
              <a:rPr lang="en-US" altLang="zh-CN" smtClean="0">
                <a:latin typeface="Arial" pitchFamily="34" charset="0"/>
                <a:ea typeface="华文细黑" pitchFamily="2" charset="-122"/>
              </a:rPr>
              <a:t>fgets(str,n,fp)   </a:t>
            </a:r>
            <a:r>
              <a:rPr lang="zh-CN" altLang="en-US" smtClean="0">
                <a:latin typeface="Arial" pitchFamily="34" charset="0"/>
                <a:ea typeface="华文细黑" pitchFamily="2" charset="-122"/>
              </a:rPr>
              <a:t>从</a:t>
            </a:r>
            <a:r>
              <a:rPr lang="en-US" altLang="zh-CN" smtClean="0">
                <a:latin typeface="Arial" pitchFamily="34" charset="0"/>
                <a:ea typeface="华文细黑" pitchFamily="2" charset="-122"/>
              </a:rPr>
              <a:t>fp</a:t>
            </a:r>
            <a:r>
              <a:rPr lang="zh-CN" altLang="en-US" smtClean="0">
                <a:latin typeface="Arial" pitchFamily="34" charset="0"/>
                <a:ea typeface="华文细黑" pitchFamily="2" charset="-122"/>
              </a:rPr>
              <a:t>所指文件中读入</a:t>
            </a:r>
            <a:r>
              <a:rPr lang="en-US" altLang="zh-CN" smtClean="0">
                <a:latin typeface="Arial" pitchFamily="34" charset="0"/>
                <a:ea typeface="华文细黑" pitchFamily="2" charset="-122"/>
              </a:rPr>
              <a:t>n-1</a:t>
            </a:r>
            <a:r>
              <a:rPr lang="zh-CN" altLang="en-US" smtClean="0">
                <a:latin typeface="Arial" pitchFamily="34" charset="0"/>
                <a:ea typeface="华文细黑" pitchFamily="2" charset="-122"/>
              </a:rPr>
              <a:t>个字节数据给字符数组</a:t>
            </a:r>
            <a:r>
              <a:rPr lang="en-US" altLang="zh-CN" smtClean="0">
                <a:latin typeface="Arial" pitchFamily="34" charset="0"/>
                <a:ea typeface="华文细黑" pitchFamily="2" charset="-122"/>
              </a:rPr>
              <a:t>str</a:t>
            </a:r>
            <a:r>
              <a:rPr lang="zh-CN" altLang="en-US" smtClean="0">
                <a:latin typeface="Arial" pitchFamily="34" charset="0"/>
                <a:ea typeface="华文细黑" pitchFamily="2" charset="-122"/>
              </a:rPr>
              <a:t>（末尾加’</a:t>
            </a:r>
            <a:r>
              <a:rPr lang="en-US" altLang="zh-CN" smtClean="0">
                <a:latin typeface="Arial" pitchFamily="34" charset="0"/>
                <a:ea typeface="华文细黑" pitchFamily="2" charset="-122"/>
              </a:rPr>
              <a:t>\0’</a:t>
            </a:r>
            <a:r>
              <a:rPr lang="zh-CN" altLang="en-US" smtClean="0">
                <a:latin typeface="Arial" pitchFamily="34" charset="0"/>
                <a:ea typeface="华文细黑" pitchFamily="2" charset="-122"/>
              </a:rPr>
              <a:t>，遇</a:t>
            </a:r>
            <a:r>
              <a:rPr lang="en-US" altLang="zh-CN" smtClean="0">
                <a:latin typeface="Arial" pitchFamily="34" charset="0"/>
                <a:ea typeface="华文细黑" pitchFamily="2" charset="-122"/>
              </a:rPr>
              <a:t>EOF</a:t>
            </a:r>
            <a:r>
              <a:rPr lang="zh-CN" altLang="en-US" smtClean="0">
                <a:latin typeface="Arial" pitchFamily="34" charset="0"/>
                <a:ea typeface="华文细黑" pitchFamily="2" charset="-122"/>
              </a:rPr>
              <a:t>即结束）</a:t>
            </a:r>
          </a:p>
          <a:p>
            <a:pPr marL="544513" indent="-544513" eaLnBrk="1" hangingPunct="1">
              <a:buFont typeface="Wingdings 2" pitchFamily="18" charset="2"/>
              <a:buNone/>
            </a:pPr>
            <a:r>
              <a:rPr lang="zh-CN" altLang="en-US" smtClean="0">
                <a:latin typeface="Arial" pitchFamily="34" charset="0"/>
                <a:ea typeface="华文细黑" pitchFamily="2" charset="-122"/>
              </a:rPr>
              <a:t>     比较：</a:t>
            </a:r>
            <a:r>
              <a:rPr lang="en-US" altLang="zh-CN" smtClean="0">
                <a:latin typeface="Arial" pitchFamily="34" charset="0"/>
                <a:ea typeface="华文细黑" pitchFamily="2" charset="-122"/>
              </a:rPr>
              <a:t>puts(str)    gets(str)</a:t>
            </a:r>
          </a:p>
        </p:txBody>
      </p:sp>
    </p:spTree>
  </p:cSld>
  <p:clrMapOvr>
    <a:masterClrMapping/>
  </p:clrMapOvr>
  <p:transition>
    <p:blinds dir="vert"/>
  </p:transition>
  <p:timing>
    <p:tnLst>
      <p:par>
        <p:cTn id="1" dur="indefinite" restart="never" nodeType="tmRoot"/>
      </p:par>
    </p:tnLst>
  </p:timing>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23850" y="2205038"/>
            <a:ext cx="814388" cy="1143000"/>
          </a:xfrm>
        </p:spPr>
        <p:txBody>
          <a:bodyPr/>
          <a:lstStyle/>
          <a:p>
            <a:pPr eaLnBrk="1" hangingPunct="1">
              <a:defRPr/>
            </a:pPr>
            <a:r>
              <a:rPr lang="zh-CN" altLang="en-US" sz="4000"/>
              <a:t>示例</a:t>
            </a:r>
          </a:p>
        </p:txBody>
      </p:sp>
      <p:sp>
        <p:nvSpPr>
          <p:cNvPr id="26627" name="Text Box 4"/>
          <p:cNvSpPr txBox="1">
            <a:spLocks noChangeArrowheads="1"/>
          </p:cNvSpPr>
          <p:nvPr/>
        </p:nvSpPr>
        <p:spPr bwMode="auto">
          <a:xfrm>
            <a:off x="1476375" y="44450"/>
            <a:ext cx="6048375" cy="6692900"/>
          </a:xfrm>
          <a:prstGeom prst="rect">
            <a:avLst/>
          </a:prstGeom>
          <a:solidFill>
            <a:srgbClr val="993366"/>
          </a:solidFill>
          <a:ln w="9525">
            <a:solidFill>
              <a:srgbClr val="FF6600"/>
            </a:solidFill>
            <a:miter lim="800000"/>
            <a:headEnd/>
            <a:tailEnd/>
          </a:ln>
        </p:spPr>
        <p:txBody>
          <a:bodyPr>
            <a:spAutoFit/>
          </a:bodyPr>
          <a:lstStyle/>
          <a:p>
            <a:r>
              <a:rPr lang="en-US" altLang="zh-CN" sz="1800">
                <a:solidFill>
                  <a:schemeClr val="bg1"/>
                </a:solidFill>
                <a:latin typeface="Arial" pitchFamily="34" charset="0"/>
              </a:rPr>
              <a:t> #</a:t>
            </a:r>
            <a:r>
              <a:rPr lang="en-US" altLang="zh-CN" sz="1800" b="1">
                <a:solidFill>
                  <a:schemeClr val="bg1"/>
                </a:solidFill>
                <a:latin typeface="Arial" pitchFamily="34" charset="0"/>
              </a:rPr>
              <a:t>define NULL 0</a:t>
            </a:r>
          </a:p>
          <a:p>
            <a:r>
              <a:rPr lang="en-US" altLang="zh-CN" sz="1800" b="1">
                <a:solidFill>
                  <a:schemeClr val="bg1"/>
                </a:solidFill>
                <a:latin typeface="Arial" pitchFamily="34" charset="0"/>
              </a:rPr>
              <a:t> #define EOF -1</a:t>
            </a:r>
          </a:p>
          <a:p>
            <a:r>
              <a:rPr lang="en-US" altLang="zh-CN" sz="1800" b="1">
                <a:solidFill>
                  <a:schemeClr val="bg1"/>
                </a:solidFill>
                <a:latin typeface="Arial" pitchFamily="34" charset="0"/>
              </a:rPr>
              <a:t> #include &lt;stdio.h&gt;</a:t>
            </a:r>
          </a:p>
          <a:p>
            <a:r>
              <a:rPr lang="en-US" altLang="zh-CN" sz="1800" b="1">
                <a:solidFill>
                  <a:schemeClr val="bg1"/>
                </a:solidFill>
                <a:latin typeface="Arial" pitchFamily="34" charset="0"/>
              </a:rPr>
              <a:t> FILE *fpr,*fpw;</a:t>
            </a:r>
          </a:p>
          <a:p>
            <a:r>
              <a:rPr lang="en-US" altLang="zh-CN" sz="1800" b="1">
                <a:solidFill>
                  <a:schemeClr val="bg1"/>
                </a:solidFill>
                <a:latin typeface="Arial" pitchFamily="34" charset="0"/>
              </a:rPr>
              <a:t> main()</a:t>
            </a:r>
          </a:p>
          <a:p>
            <a:r>
              <a:rPr lang="en-US" altLang="zh-CN" sz="1800" b="1">
                <a:solidFill>
                  <a:schemeClr val="bg1"/>
                </a:solidFill>
                <a:latin typeface="Arial" pitchFamily="34" charset="0"/>
              </a:rPr>
              <a:t> {</a:t>
            </a:r>
          </a:p>
          <a:p>
            <a:r>
              <a:rPr lang="en-US" altLang="zh-CN" sz="1800" b="1">
                <a:solidFill>
                  <a:schemeClr val="bg1"/>
                </a:solidFill>
                <a:latin typeface="Arial" pitchFamily="34" charset="0"/>
              </a:rPr>
              <a:t>     char ch;</a:t>
            </a:r>
          </a:p>
          <a:p>
            <a:r>
              <a:rPr lang="en-US" altLang="zh-CN" sz="1800" b="1">
                <a:solidFill>
                  <a:schemeClr val="bg1"/>
                </a:solidFill>
                <a:latin typeface="Arial" pitchFamily="34" charset="0"/>
              </a:rPr>
              <a:t>     if ((fpr=fopen("d:\\text.txt","rw"))==NULL)</a:t>
            </a:r>
          </a:p>
          <a:p>
            <a:r>
              <a:rPr lang="en-US" altLang="zh-CN" sz="1800" b="1">
                <a:solidFill>
                  <a:schemeClr val="bg1"/>
                </a:solidFill>
                <a:latin typeface="Arial" pitchFamily="34" charset="0"/>
              </a:rPr>
              <a:t>     {   printf("</a:t>
            </a:r>
            <a:r>
              <a:rPr lang="zh-CN" altLang="en-US" sz="1800" b="1">
                <a:solidFill>
                  <a:schemeClr val="bg1"/>
                </a:solidFill>
                <a:latin typeface="Arial" pitchFamily="34" charset="0"/>
              </a:rPr>
              <a:t>打开失败</a:t>
            </a:r>
            <a:r>
              <a:rPr lang="en-US" altLang="zh-CN" sz="1800" b="1">
                <a:solidFill>
                  <a:schemeClr val="bg1"/>
                </a:solidFill>
                <a:latin typeface="Arial" pitchFamily="34" charset="0"/>
              </a:rPr>
              <a:t>");</a:t>
            </a:r>
          </a:p>
          <a:p>
            <a:r>
              <a:rPr lang="en-US" altLang="zh-CN" sz="1800" b="1">
                <a:solidFill>
                  <a:schemeClr val="bg1"/>
                </a:solidFill>
                <a:latin typeface="Arial" pitchFamily="34" charset="0"/>
              </a:rPr>
              <a:t>        exit(0);</a:t>
            </a:r>
          </a:p>
          <a:p>
            <a:r>
              <a:rPr lang="en-US" altLang="zh-CN" sz="1800" b="1">
                <a:solidFill>
                  <a:schemeClr val="bg1"/>
                </a:solidFill>
                <a:latin typeface="Arial" pitchFamily="34" charset="0"/>
              </a:rPr>
              <a:t>     }</a:t>
            </a:r>
          </a:p>
          <a:p>
            <a:r>
              <a:rPr lang="en-US" altLang="zh-CN" sz="1800" b="1">
                <a:solidFill>
                  <a:schemeClr val="bg1"/>
                </a:solidFill>
                <a:latin typeface="Arial" pitchFamily="34" charset="0"/>
              </a:rPr>
              <a:t>     if ((fpw=fopen(“d:\\abc.txt",“w"))==NULL)</a:t>
            </a:r>
          </a:p>
          <a:p>
            <a:r>
              <a:rPr lang="en-US" altLang="zh-CN" sz="1800" b="1">
                <a:solidFill>
                  <a:schemeClr val="bg1"/>
                </a:solidFill>
                <a:latin typeface="Arial" pitchFamily="34" charset="0"/>
              </a:rPr>
              <a:t>     {   printf("</a:t>
            </a:r>
            <a:r>
              <a:rPr lang="zh-CN" altLang="en-US" sz="1800" b="1">
                <a:solidFill>
                  <a:schemeClr val="bg1"/>
                </a:solidFill>
                <a:latin typeface="Arial" pitchFamily="34" charset="0"/>
              </a:rPr>
              <a:t>打开失败</a:t>
            </a:r>
            <a:r>
              <a:rPr lang="en-US" altLang="zh-CN" sz="1800" b="1">
                <a:solidFill>
                  <a:schemeClr val="bg1"/>
                </a:solidFill>
                <a:latin typeface="Arial" pitchFamily="34" charset="0"/>
              </a:rPr>
              <a:t>");</a:t>
            </a:r>
          </a:p>
          <a:p>
            <a:r>
              <a:rPr lang="en-US" altLang="zh-CN" sz="1800" b="1">
                <a:solidFill>
                  <a:schemeClr val="bg1"/>
                </a:solidFill>
                <a:latin typeface="Arial" pitchFamily="34" charset="0"/>
              </a:rPr>
              <a:t>         exit(0);</a:t>
            </a:r>
          </a:p>
          <a:p>
            <a:r>
              <a:rPr lang="en-US" altLang="zh-CN" sz="1800" b="1">
                <a:solidFill>
                  <a:schemeClr val="bg1"/>
                </a:solidFill>
                <a:latin typeface="Arial" pitchFamily="34" charset="0"/>
              </a:rPr>
              <a:t>     }</a:t>
            </a:r>
          </a:p>
          <a:p>
            <a:r>
              <a:rPr lang="en-US" altLang="zh-CN" sz="1800" b="1">
                <a:solidFill>
                  <a:schemeClr val="bg1"/>
                </a:solidFill>
                <a:latin typeface="Arial" pitchFamily="34" charset="0"/>
              </a:rPr>
              <a:t>     ch=getc(fpr);</a:t>
            </a:r>
          </a:p>
          <a:p>
            <a:r>
              <a:rPr lang="en-US" altLang="zh-CN" sz="1800" b="1">
                <a:solidFill>
                  <a:schemeClr val="bg1"/>
                </a:solidFill>
                <a:latin typeface="Arial" pitchFamily="34" charset="0"/>
              </a:rPr>
              <a:t>     while (ch!=EOF)</a:t>
            </a:r>
          </a:p>
          <a:p>
            <a:r>
              <a:rPr lang="en-US" altLang="zh-CN" sz="1800" b="1">
                <a:solidFill>
                  <a:schemeClr val="bg1"/>
                </a:solidFill>
                <a:latin typeface="Arial" pitchFamily="34" charset="0"/>
              </a:rPr>
              <a:t>     {    printf("%c",ch);</a:t>
            </a:r>
          </a:p>
          <a:p>
            <a:r>
              <a:rPr lang="en-US" altLang="zh-CN" sz="1800" b="1">
                <a:solidFill>
                  <a:schemeClr val="bg1"/>
                </a:solidFill>
                <a:latin typeface="Arial" pitchFamily="34" charset="0"/>
              </a:rPr>
              <a:t>          fputc(ch,fpw);</a:t>
            </a:r>
          </a:p>
          <a:p>
            <a:r>
              <a:rPr lang="en-US" altLang="zh-CN" sz="1800" b="1">
                <a:solidFill>
                  <a:schemeClr val="bg1"/>
                </a:solidFill>
                <a:latin typeface="Arial" pitchFamily="34" charset="0"/>
              </a:rPr>
              <a:t>          ch=getc(fpr);</a:t>
            </a:r>
          </a:p>
          <a:p>
            <a:r>
              <a:rPr lang="en-US" altLang="zh-CN" sz="1800" b="1">
                <a:solidFill>
                  <a:schemeClr val="bg1"/>
                </a:solidFill>
                <a:latin typeface="Arial" pitchFamily="34" charset="0"/>
              </a:rPr>
              <a:t>     }</a:t>
            </a:r>
          </a:p>
          <a:p>
            <a:r>
              <a:rPr lang="en-US" altLang="zh-CN" sz="1800" b="1">
                <a:solidFill>
                  <a:schemeClr val="bg1"/>
                </a:solidFill>
                <a:latin typeface="Arial" pitchFamily="34" charset="0"/>
              </a:rPr>
              <a:t>     fclose(fpr);</a:t>
            </a:r>
          </a:p>
          <a:p>
            <a:r>
              <a:rPr lang="en-US" altLang="zh-CN" sz="1800" b="1">
                <a:solidFill>
                  <a:schemeClr val="bg1"/>
                </a:solidFill>
                <a:latin typeface="Arial" pitchFamily="34" charset="0"/>
              </a:rPr>
              <a:t>     fclose(fpw);</a:t>
            </a:r>
          </a:p>
          <a:p>
            <a:r>
              <a:rPr lang="en-US" altLang="zh-CN" sz="1800" b="1">
                <a:solidFill>
                  <a:schemeClr val="bg1"/>
                </a:solidFill>
                <a:latin typeface="Arial" pitchFamily="34" charset="0"/>
              </a:rPr>
              <a:t> }</a:t>
            </a:r>
          </a:p>
        </p:txBody>
      </p:sp>
      <p:sp>
        <p:nvSpPr>
          <p:cNvPr id="21511" name="Text Box 7"/>
          <p:cNvSpPr txBox="1">
            <a:spLocks noChangeArrowheads="1"/>
          </p:cNvSpPr>
          <p:nvPr/>
        </p:nvSpPr>
        <p:spPr bwMode="auto">
          <a:xfrm>
            <a:off x="6156325" y="2997200"/>
            <a:ext cx="2447925" cy="3046413"/>
          </a:xfrm>
          <a:prstGeom prst="rect">
            <a:avLst/>
          </a:prstGeom>
          <a:solidFill>
            <a:srgbClr val="FFFF99"/>
          </a:solidFill>
          <a:ln w="9525">
            <a:solidFill>
              <a:srgbClr val="FF00FF"/>
            </a:solidFill>
            <a:miter lim="800000"/>
            <a:headEnd/>
            <a:tailEnd/>
          </a:ln>
        </p:spPr>
        <p:txBody>
          <a:bodyPr>
            <a:spAutoFit/>
          </a:bodyPr>
          <a:lstStyle/>
          <a:p>
            <a:pPr marL="258763" indent="-258763">
              <a:buFontTx/>
              <a:buBlip>
                <a:blip r:embed="rId2"/>
              </a:buBlip>
            </a:pPr>
            <a:r>
              <a:rPr lang="zh-CN" altLang="en-US">
                <a:latin typeface="Arial" pitchFamily="34" charset="0"/>
                <a:ea typeface="华文细黑" pitchFamily="2" charset="-122"/>
              </a:rPr>
              <a:t>运行之，打开两个文件观看结果。</a:t>
            </a:r>
          </a:p>
          <a:p>
            <a:pPr marL="258763" indent="-258763">
              <a:buFontTx/>
              <a:buBlip>
                <a:blip r:embed="rId2"/>
              </a:buBlip>
            </a:pPr>
            <a:r>
              <a:rPr lang="zh-CN" altLang="en-US">
                <a:latin typeface="Arial" pitchFamily="34" charset="0"/>
                <a:ea typeface="华文细黑" pitchFamily="2" charset="-122"/>
              </a:rPr>
              <a:t>将</a:t>
            </a:r>
            <a:r>
              <a:rPr lang="en-US" altLang="zh-CN">
                <a:latin typeface="Arial" pitchFamily="34" charset="0"/>
                <a:ea typeface="华文细黑" pitchFamily="2" charset="-122"/>
              </a:rPr>
              <a:t>fpw</a:t>
            </a:r>
            <a:r>
              <a:rPr lang="zh-CN" altLang="en-US">
                <a:latin typeface="Arial" pitchFamily="34" charset="0"/>
                <a:ea typeface="华文细黑" pitchFamily="2" charset="-122"/>
              </a:rPr>
              <a:t>打开方式改为‘</a:t>
            </a:r>
            <a:r>
              <a:rPr lang="en-US" altLang="zh-CN">
                <a:latin typeface="Arial" pitchFamily="34" charset="0"/>
                <a:ea typeface="华文细黑" pitchFamily="2" charset="-122"/>
              </a:rPr>
              <a:t>a’</a:t>
            </a:r>
            <a:r>
              <a:rPr lang="zh-CN" altLang="en-US">
                <a:latin typeface="Arial" pitchFamily="34" charset="0"/>
                <a:ea typeface="华文细黑" pitchFamily="2" charset="-122"/>
              </a:rPr>
              <a:t>后连续运行几次</a:t>
            </a:r>
            <a:r>
              <a:rPr lang="en-US" altLang="zh-CN">
                <a:latin typeface="Arial" pitchFamily="34" charset="0"/>
                <a:ea typeface="华文细黑" pitchFamily="2" charset="-122"/>
              </a:rPr>
              <a:t>,</a:t>
            </a:r>
            <a:r>
              <a:rPr lang="zh-CN" altLang="en-US">
                <a:latin typeface="Arial" pitchFamily="34" charset="0"/>
                <a:ea typeface="华文细黑" pitchFamily="2" charset="-122"/>
              </a:rPr>
              <a:t>看看</a:t>
            </a:r>
            <a:r>
              <a:rPr lang="en-US" altLang="zh-CN">
                <a:latin typeface="Arial" pitchFamily="34" charset="0"/>
                <a:ea typeface="华文细黑" pitchFamily="2" charset="-122"/>
              </a:rPr>
              <a:t>abc.txt</a:t>
            </a:r>
            <a:r>
              <a:rPr lang="zh-CN" altLang="en-US">
                <a:latin typeface="Arial" pitchFamily="34" charset="0"/>
                <a:ea typeface="华文细黑" pitchFamily="2" charset="-122"/>
              </a:rPr>
              <a:t>的结果。</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blinds(horizontal)">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Lst>
  </p:timing>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323850" y="2565400"/>
            <a:ext cx="741363" cy="1143000"/>
          </a:xfrm>
        </p:spPr>
        <p:txBody>
          <a:bodyPr/>
          <a:lstStyle/>
          <a:p>
            <a:pPr eaLnBrk="1" hangingPunct="1">
              <a:defRPr/>
            </a:pPr>
            <a:r>
              <a:rPr lang="zh-CN" altLang="en-US" sz="4000"/>
              <a:t>示例</a:t>
            </a:r>
          </a:p>
        </p:txBody>
      </p:sp>
      <p:sp>
        <p:nvSpPr>
          <p:cNvPr id="27651" name="Text Box 4"/>
          <p:cNvSpPr txBox="1">
            <a:spLocks noChangeArrowheads="1"/>
          </p:cNvSpPr>
          <p:nvPr/>
        </p:nvSpPr>
        <p:spPr bwMode="auto">
          <a:xfrm>
            <a:off x="1266825" y="333375"/>
            <a:ext cx="7337425" cy="5892800"/>
          </a:xfrm>
          <a:prstGeom prst="rect">
            <a:avLst/>
          </a:prstGeom>
          <a:solidFill>
            <a:srgbClr val="996600"/>
          </a:solidFill>
          <a:ln w="9525">
            <a:solidFill>
              <a:srgbClr val="FF6600"/>
            </a:solidFill>
            <a:miter lim="800000"/>
            <a:headEnd/>
            <a:tailEnd/>
          </a:ln>
        </p:spPr>
        <p:txBody>
          <a:bodyPr>
            <a:spAutoFit/>
          </a:bodyPr>
          <a:lstStyle/>
          <a:p>
            <a:r>
              <a:rPr lang="en-US" altLang="zh-CN" sz="2000">
                <a:latin typeface="Arial" pitchFamily="34" charset="0"/>
              </a:rPr>
              <a:t> </a:t>
            </a:r>
            <a:r>
              <a:rPr lang="en-US" altLang="zh-CN" sz="2000">
                <a:solidFill>
                  <a:schemeClr val="bg1"/>
                </a:solidFill>
                <a:latin typeface="Arial" pitchFamily="34" charset="0"/>
              </a:rPr>
              <a:t>#define NULL 0</a:t>
            </a:r>
          </a:p>
          <a:p>
            <a:r>
              <a:rPr lang="en-US" altLang="zh-CN" sz="2000">
                <a:solidFill>
                  <a:schemeClr val="bg1"/>
                </a:solidFill>
                <a:latin typeface="Arial" pitchFamily="34" charset="0"/>
              </a:rPr>
              <a:t> #include &lt;stdio.h&gt;</a:t>
            </a:r>
          </a:p>
          <a:p>
            <a:r>
              <a:rPr lang="en-US" altLang="zh-CN" sz="2000">
                <a:solidFill>
                  <a:schemeClr val="bg1"/>
                </a:solidFill>
                <a:latin typeface="Arial" pitchFamily="34" charset="0"/>
              </a:rPr>
              <a:t> FILE *fp;</a:t>
            </a:r>
          </a:p>
          <a:p>
            <a:r>
              <a:rPr lang="en-US" altLang="zh-CN" sz="2000">
                <a:solidFill>
                  <a:schemeClr val="bg1"/>
                </a:solidFill>
                <a:latin typeface="Arial" pitchFamily="34" charset="0"/>
              </a:rPr>
              <a:t> char *s="123";</a:t>
            </a:r>
          </a:p>
          <a:p>
            <a:r>
              <a:rPr lang="en-US" altLang="zh-CN" sz="2000">
                <a:solidFill>
                  <a:schemeClr val="bg1"/>
                </a:solidFill>
                <a:latin typeface="Arial" pitchFamily="34" charset="0"/>
              </a:rPr>
              <a:t> main()</a:t>
            </a:r>
          </a:p>
          <a:p>
            <a:r>
              <a:rPr lang="en-US" altLang="zh-CN" sz="2000">
                <a:solidFill>
                  <a:schemeClr val="bg1"/>
                </a:solidFill>
                <a:latin typeface="Arial" pitchFamily="34" charset="0"/>
              </a:rPr>
              <a:t> {</a:t>
            </a:r>
          </a:p>
          <a:p>
            <a:r>
              <a:rPr lang="en-US" altLang="zh-CN" sz="2000">
                <a:solidFill>
                  <a:schemeClr val="bg1"/>
                </a:solidFill>
                <a:latin typeface="Arial" pitchFamily="34" charset="0"/>
              </a:rPr>
              <a:t>      char ch; </a:t>
            </a:r>
          </a:p>
          <a:p>
            <a:r>
              <a:rPr lang="en-US" altLang="zh-CN" sz="2000">
                <a:solidFill>
                  <a:schemeClr val="bg1"/>
                </a:solidFill>
                <a:latin typeface="Arial" pitchFamily="34" charset="0"/>
              </a:rPr>
              <a:t>      clrscr();</a:t>
            </a:r>
          </a:p>
          <a:p>
            <a:r>
              <a:rPr lang="en-US" altLang="zh-CN" sz="2000">
                <a:solidFill>
                  <a:schemeClr val="bg1"/>
                </a:solidFill>
                <a:latin typeface="Arial" pitchFamily="34" charset="0"/>
              </a:rPr>
              <a:t>      if ((fp=fopen("d:\\a.txt",“w+")) ==NULL)</a:t>
            </a:r>
          </a:p>
          <a:p>
            <a:r>
              <a:rPr lang="en-US" altLang="zh-CN" sz="2000">
                <a:solidFill>
                  <a:schemeClr val="bg1"/>
                </a:solidFill>
                <a:latin typeface="Arial" pitchFamily="34" charset="0"/>
              </a:rPr>
              <a:t>      {</a:t>
            </a:r>
          </a:p>
          <a:p>
            <a:r>
              <a:rPr lang="en-US" altLang="zh-CN" sz="2000">
                <a:solidFill>
                  <a:schemeClr val="bg1"/>
                </a:solidFill>
                <a:latin typeface="Arial" pitchFamily="34" charset="0"/>
              </a:rPr>
              <a:t>           printf("</a:t>
            </a:r>
            <a:r>
              <a:rPr lang="zh-CN" altLang="en-US" sz="2000">
                <a:solidFill>
                  <a:schemeClr val="bg1"/>
                </a:solidFill>
                <a:latin typeface="Arial" pitchFamily="34" charset="0"/>
              </a:rPr>
              <a:t>文件打开失败</a:t>
            </a:r>
            <a:r>
              <a:rPr lang="en-US" altLang="zh-CN" sz="2000">
                <a:solidFill>
                  <a:schemeClr val="bg1"/>
                </a:solidFill>
                <a:latin typeface="Arial" pitchFamily="34" charset="0"/>
              </a:rPr>
              <a:t>");</a:t>
            </a:r>
          </a:p>
          <a:p>
            <a:r>
              <a:rPr lang="en-US" altLang="zh-CN" sz="2000">
                <a:solidFill>
                  <a:schemeClr val="bg1"/>
                </a:solidFill>
                <a:latin typeface="Arial" pitchFamily="34" charset="0"/>
              </a:rPr>
              <a:t>          exit(0);</a:t>
            </a:r>
          </a:p>
          <a:p>
            <a:r>
              <a:rPr lang="en-US" altLang="zh-CN" sz="2000">
                <a:solidFill>
                  <a:schemeClr val="bg1"/>
                </a:solidFill>
                <a:latin typeface="Arial" pitchFamily="34" charset="0"/>
              </a:rPr>
              <a:t>       }</a:t>
            </a:r>
          </a:p>
          <a:p>
            <a:r>
              <a:rPr lang="en-US" altLang="zh-CN" sz="2000">
                <a:solidFill>
                  <a:schemeClr val="bg1"/>
                </a:solidFill>
                <a:latin typeface="Arial" pitchFamily="34" charset="0"/>
              </a:rPr>
              <a:t>       fgets(s,10,fp);</a:t>
            </a:r>
          </a:p>
          <a:p>
            <a:r>
              <a:rPr lang="en-US" altLang="zh-CN" sz="2000">
                <a:solidFill>
                  <a:schemeClr val="bg1"/>
                </a:solidFill>
                <a:latin typeface="Arial" pitchFamily="34" charset="0"/>
              </a:rPr>
              <a:t>       puts(s);</a:t>
            </a:r>
          </a:p>
          <a:p>
            <a:r>
              <a:rPr lang="en-US" altLang="zh-CN" sz="2000">
                <a:solidFill>
                  <a:schemeClr val="bg1"/>
                </a:solidFill>
                <a:latin typeface="Arial" pitchFamily="34" charset="0"/>
              </a:rPr>
              <a:t>       fputs("Hello,",fp);</a:t>
            </a:r>
          </a:p>
          <a:p>
            <a:r>
              <a:rPr lang="en-US" altLang="zh-CN" sz="2000">
                <a:solidFill>
                  <a:schemeClr val="bg1"/>
                </a:solidFill>
                <a:latin typeface="Arial" pitchFamily="34" charset="0"/>
              </a:rPr>
              <a:t>       fputs("my friends!",fp);</a:t>
            </a:r>
          </a:p>
          <a:p>
            <a:r>
              <a:rPr lang="en-US" altLang="zh-CN" sz="2000">
                <a:solidFill>
                  <a:schemeClr val="bg1"/>
                </a:solidFill>
                <a:latin typeface="Arial" pitchFamily="34" charset="0"/>
              </a:rPr>
              <a:t>       fclose(fp);</a:t>
            </a:r>
          </a:p>
          <a:p>
            <a:r>
              <a:rPr lang="en-US" altLang="zh-CN" sz="2000">
                <a:solidFill>
                  <a:schemeClr val="bg1"/>
                </a:solidFill>
                <a:latin typeface="Arial" pitchFamily="34" charset="0"/>
              </a:rPr>
              <a:t> }</a:t>
            </a:r>
          </a:p>
        </p:txBody>
      </p:sp>
      <p:sp>
        <p:nvSpPr>
          <p:cNvPr id="27652" name="Text Box 5"/>
          <p:cNvSpPr txBox="1">
            <a:spLocks noChangeArrowheads="1"/>
          </p:cNvSpPr>
          <p:nvPr/>
        </p:nvSpPr>
        <p:spPr bwMode="auto">
          <a:xfrm>
            <a:off x="5272088" y="4076700"/>
            <a:ext cx="184150" cy="457200"/>
          </a:xfrm>
          <a:prstGeom prst="rect">
            <a:avLst/>
          </a:prstGeom>
          <a:noFill/>
          <a:ln w="9525">
            <a:noFill/>
            <a:miter lim="800000"/>
            <a:headEnd/>
            <a:tailEnd/>
          </a:ln>
        </p:spPr>
        <p:txBody>
          <a:bodyPr wrap="none">
            <a:spAutoFit/>
          </a:bodyPr>
          <a:lstStyle/>
          <a:p>
            <a:endParaRPr lang="zh-CN" altLang="zh-CN"/>
          </a:p>
        </p:txBody>
      </p:sp>
      <p:sp>
        <p:nvSpPr>
          <p:cNvPr id="20486" name="Text Box 6"/>
          <p:cNvSpPr txBox="1">
            <a:spLocks noChangeArrowheads="1"/>
          </p:cNvSpPr>
          <p:nvPr/>
        </p:nvSpPr>
        <p:spPr bwMode="auto">
          <a:xfrm>
            <a:off x="6156325" y="2997200"/>
            <a:ext cx="2447925" cy="1562100"/>
          </a:xfrm>
          <a:prstGeom prst="rect">
            <a:avLst/>
          </a:prstGeom>
          <a:solidFill>
            <a:srgbClr val="FFFF99"/>
          </a:solidFill>
          <a:ln w="9525">
            <a:solidFill>
              <a:srgbClr val="FF00FF"/>
            </a:solidFill>
            <a:miter lim="800000"/>
            <a:headEnd/>
            <a:tailEnd/>
          </a:ln>
        </p:spPr>
        <p:txBody>
          <a:bodyPr>
            <a:spAutoFit/>
          </a:bodyPr>
          <a:lstStyle/>
          <a:p>
            <a:pPr marL="258763" indent="-258763">
              <a:buFontTx/>
              <a:buBlip>
                <a:blip r:embed="rId2"/>
              </a:buBlip>
            </a:pPr>
            <a:r>
              <a:rPr lang="zh-CN" altLang="en-US">
                <a:latin typeface="Arial" pitchFamily="34" charset="0"/>
                <a:ea typeface="华文细黑" pitchFamily="2" charset="-122"/>
              </a:rPr>
              <a:t>运行之，打开文件</a:t>
            </a:r>
            <a:r>
              <a:rPr lang="en-US" altLang="zh-CN">
                <a:latin typeface="Arial" pitchFamily="34" charset="0"/>
                <a:ea typeface="华文细黑" pitchFamily="2" charset="-122"/>
              </a:rPr>
              <a:t>a.txt</a:t>
            </a:r>
            <a:r>
              <a:rPr lang="zh-CN" altLang="en-US">
                <a:latin typeface="Arial" pitchFamily="34" charset="0"/>
                <a:ea typeface="华文细黑" pitchFamily="2" charset="-122"/>
              </a:rPr>
              <a:t>观看结果。</a:t>
            </a:r>
          </a:p>
          <a:p>
            <a:pPr marL="258763" indent="-258763"/>
            <a:endParaRPr lang="en-US" altLang="zh-CN">
              <a:latin typeface="Arial" pitchFamily="34" charset="0"/>
              <a:ea typeface="华文细黑"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linds(horizontal)">
                                      <p:cBhvr>
                                        <p:cTn id="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Text Box 3"/>
          <p:cNvSpPr txBox="1">
            <a:spLocks noChangeArrowheads="1"/>
          </p:cNvSpPr>
          <p:nvPr/>
        </p:nvSpPr>
        <p:spPr bwMode="auto">
          <a:xfrm>
            <a:off x="152400" y="754063"/>
            <a:ext cx="4029075" cy="584200"/>
          </a:xfrm>
          <a:prstGeom prst="rect">
            <a:avLst/>
          </a:prstGeom>
          <a:gradFill rotWithShape="0">
            <a:gsLst>
              <a:gs pos="0">
                <a:srgbClr val="000099">
                  <a:gamma/>
                  <a:shade val="46275"/>
                  <a:invGamma/>
                </a:srgbClr>
              </a:gs>
              <a:gs pos="100000">
                <a:srgbClr val="000099"/>
              </a:gs>
            </a:gsLst>
            <a:path path="shape">
              <a:fillToRect l="50000" t="50000" r="50000" b="50000"/>
            </a:path>
          </a:gradFill>
          <a:ln w="38100" cmpd="dbl">
            <a:solidFill>
              <a:srgbClr val="0000FF"/>
            </a:solidFill>
            <a:miter lim="800000"/>
            <a:headEnd/>
            <a:tailEnd/>
          </a:ln>
          <a:effectLst/>
        </p:spPr>
        <p:txBody>
          <a:bodyPr wrap="none">
            <a:spAutoFit/>
          </a:bodyPr>
          <a:lstStyle/>
          <a:p>
            <a:pPr>
              <a:spcBef>
                <a:spcPct val="20000"/>
              </a:spcBef>
              <a:buClr>
                <a:srgbClr val="CC99FF"/>
              </a:buClr>
              <a:buFont typeface="Monotype Sorts" pitchFamily="2" charset="2"/>
              <a:buNone/>
              <a:defRPr/>
            </a:pPr>
            <a:r>
              <a:rPr kumimoji="1" lang="en-US" altLang="zh-CN" sz="3200" b="1" dirty="0">
                <a:solidFill>
                  <a:srgbClr val="FFFF00"/>
                </a:solidFill>
                <a:effectLst>
                  <a:outerShdw blurRad="38100" dist="38100" dir="2700000" algn="tl">
                    <a:srgbClr val="000000"/>
                  </a:outerShdw>
                </a:effectLst>
                <a:latin typeface="Times New Roman" pitchFamily="18" charset="0"/>
                <a:ea typeface="华文细黑" pitchFamily="2" charset="-122"/>
                <a:cs typeface="Times New Roman" pitchFamily="18" charset="0"/>
              </a:rPr>
              <a:t>2</a:t>
            </a:r>
            <a:r>
              <a:rPr kumimoji="1" lang="zh-CN" altLang="en-US" sz="3200" b="1" dirty="0">
                <a:solidFill>
                  <a:srgbClr val="FFFF00"/>
                </a:solidFill>
                <a:effectLst>
                  <a:outerShdw blurRad="38100" dist="38100" dir="2700000" algn="tl">
                    <a:srgbClr val="000000"/>
                  </a:outerShdw>
                </a:effectLst>
                <a:latin typeface="Times New Roman" pitchFamily="18" charset="0"/>
                <a:ea typeface="华文细黑" pitchFamily="2" charset="-122"/>
                <a:cs typeface="Times New Roman" pitchFamily="18" charset="0"/>
              </a:rPr>
              <a:t>、</a:t>
            </a:r>
            <a:r>
              <a:rPr kumimoji="1" lang="en-US" altLang="zh-CN" sz="3200" b="1" dirty="0">
                <a:solidFill>
                  <a:srgbClr val="FFFF00"/>
                </a:solidFill>
                <a:effectLst>
                  <a:outerShdw blurRad="38100" dist="38100" dir="2700000" algn="tl">
                    <a:srgbClr val="000000"/>
                  </a:outerShdw>
                </a:effectLst>
                <a:latin typeface="Times New Roman" pitchFamily="18" charset="0"/>
                <a:ea typeface="华文细黑" pitchFamily="2" charset="-122"/>
                <a:cs typeface="Times New Roman" pitchFamily="18" charset="0"/>
              </a:rPr>
              <a:t>C</a:t>
            </a:r>
            <a:r>
              <a:rPr kumimoji="1" lang="zh-CN" altLang="en-US" sz="3200" b="1" dirty="0">
                <a:solidFill>
                  <a:srgbClr val="FFFF00"/>
                </a:solidFill>
                <a:effectLst>
                  <a:outerShdw blurRad="38100" dist="38100" dir="2700000" algn="tl">
                    <a:srgbClr val="000000"/>
                  </a:outerShdw>
                </a:effectLst>
                <a:latin typeface="Times New Roman" pitchFamily="18" charset="0"/>
                <a:ea typeface="华文细黑" pitchFamily="2" charset="-122"/>
                <a:cs typeface="Times New Roman" pitchFamily="18" charset="0"/>
              </a:rPr>
              <a:t>语言的数据类型</a:t>
            </a:r>
            <a:endParaRPr kumimoji="1" lang="zh-CN" altLang="en-US" sz="2400" dirty="0">
              <a:effectLst>
                <a:outerShdw blurRad="38100" dist="38100" dir="2700000" algn="tl">
                  <a:srgbClr val="000000"/>
                </a:outerShdw>
              </a:effectLst>
              <a:latin typeface="Times New Roman" pitchFamily="18" charset="0"/>
              <a:ea typeface="华文细黑" pitchFamily="2" charset="-122"/>
              <a:cs typeface="Times New Roman" pitchFamily="18" charset="0"/>
            </a:endParaRPr>
          </a:p>
        </p:txBody>
      </p:sp>
      <p:sp>
        <p:nvSpPr>
          <p:cNvPr id="399364" name="Text Box 4"/>
          <p:cNvSpPr txBox="1">
            <a:spLocks noChangeArrowheads="1"/>
          </p:cNvSpPr>
          <p:nvPr/>
        </p:nvSpPr>
        <p:spPr bwMode="auto">
          <a:xfrm>
            <a:off x="914400" y="2209800"/>
            <a:ext cx="2057400" cy="579438"/>
          </a:xfrm>
          <a:prstGeom prst="rect">
            <a:avLst/>
          </a:prstGeom>
          <a:noFill/>
          <a:ln w="19050">
            <a:noFill/>
            <a:miter lim="800000"/>
            <a:headEnd/>
            <a:tailEnd/>
          </a:ln>
        </p:spPr>
        <p:txBody>
          <a:bodyPr>
            <a:spAutoFit/>
          </a:bodyPr>
          <a:lstStyle/>
          <a:p>
            <a:pPr>
              <a:spcBef>
                <a:spcPct val="50000"/>
              </a:spcBef>
              <a:buClr>
                <a:srgbClr val="CC99FF"/>
              </a:buClr>
              <a:buFont typeface="Monotype Sorts" pitchFamily="2" charset="2"/>
              <a:buNone/>
            </a:pPr>
            <a:r>
              <a:rPr kumimoji="1" lang="zh-CN" altLang="en-US" sz="3200" b="1">
                <a:latin typeface="华文细黑" pitchFamily="2" charset="-122"/>
                <a:ea typeface="华文细黑" pitchFamily="2" charset="-122"/>
              </a:rPr>
              <a:t>基本类型</a:t>
            </a:r>
            <a:endParaRPr kumimoji="1" lang="zh-CN" altLang="en-US" sz="2400" b="1">
              <a:latin typeface="华文细黑" pitchFamily="2" charset="-122"/>
              <a:ea typeface="华文细黑" pitchFamily="2" charset="-122"/>
            </a:endParaRPr>
          </a:p>
        </p:txBody>
      </p:sp>
      <p:sp>
        <p:nvSpPr>
          <p:cNvPr id="399365" name="Text Box 5"/>
          <p:cNvSpPr txBox="1">
            <a:spLocks noChangeArrowheads="1"/>
          </p:cNvSpPr>
          <p:nvPr/>
        </p:nvSpPr>
        <p:spPr bwMode="auto">
          <a:xfrm>
            <a:off x="3200400" y="1752600"/>
            <a:ext cx="2590800" cy="1752600"/>
          </a:xfrm>
          <a:prstGeom prst="rect">
            <a:avLst/>
          </a:prstGeom>
          <a:noFill/>
          <a:ln w="19050">
            <a:noFill/>
            <a:miter lim="800000"/>
            <a:headEnd/>
            <a:tailEnd/>
          </a:ln>
        </p:spPr>
        <p:txBody>
          <a:bodyPr>
            <a:spAutoFit/>
          </a:bodyPr>
          <a:lstStyle/>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字符型 </a:t>
            </a:r>
            <a:r>
              <a:rPr kumimoji="1" lang="en-US" altLang="en-US" sz="3200" b="1">
                <a:solidFill>
                  <a:srgbClr val="13F9FF"/>
                </a:solidFill>
                <a:latin typeface="Times New Roman" pitchFamily="18" charset="0"/>
                <a:ea typeface="华文细黑" pitchFamily="2" charset="-122"/>
                <a:cs typeface="Times New Roman" pitchFamily="18" charset="0"/>
              </a:rPr>
              <a:t>char</a:t>
            </a:r>
            <a:endParaRPr kumimoji="1" lang="en-US" altLang="zh-CN" sz="3200" b="1">
              <a:latin typeface="Times New Roman" pitchFamily="18" charset="0"/>
              <a:ea typeface="华文细黑" pitchFamily="2" charset="-122"/>
              <a:cs typeface="Times New Roman" pitchFamily="18" charset="0"/>
            </a:endParaRPr>
          </a:p>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整型   </a:t>
            </a:r>
            <a:r>
              <a:rPr kumimoji="1" lang="en-US" altLang="zh-CN" sz="3200" b="1">
                <a:solidFill>
                  <a:srgbClr val="13F9FF"/>
                </a:solidFill>
                <a:latin typeface="Times New Roman" pitchFamily="18" charset="0"/>
                <a:ea typeface="华文细黑" pitchFamily="2" charset="-122"/>
                <a:cs typeface="Times New Roman" pitchFamily="18" charset="0"/>
              </a:rPr>
              <a:t>int</a:t>
            </a:r>
            <a:endParaRPr kumimoji="1" lang="en-US" altLang="zh-CN" sz="3200" b="1">
              <a:latin typeface="Times New Roman" pitchFamily="18" charset="0"/>
              <a:ea typeface="华文细黑" pitchFamily="2" charset="-122"/>
              <a:cs typeface="Times New Roman" pitchFamily="18" charset="0"/>
            </a:endParaRPr>
          </a:p>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浮点型</a:t>
            </a:r>
          </a:p>
        </p:txBody>
      </p:sp>
      <p:sp>
        <p:nvSpPr>
          <p:cNvPr id="399366" name="Text Box 6"/>
          <p:cNvSpPr txBox="1">
            <a:spLocks noChangeArrowheads="1"/>
          </p:cNvSpPr>
          <p:nvPr/>
        </p:nvSpPr>
        <p:spPr bwMode="auto">
          <a:xfrm>
            <a:off x="5715000" y="2743200"/>
            <a:ext cx="2971800" cy="1117600"/>
          </a:xfrm>
          <a:prstGeom prst="rect">
            <a:avLst/>
          </a:prstGeom>
          <a:noFill/>
          <a:ln w="19050">
            <a:noFill/>
            <a:miter lim="800000"/>
            <a:headEnd/>
            <a:tailEnd/>
          </a:ln>
        </p:spPr>
        <p:txBody>
          <a:bodyPr>
            <a:spAutoFit/>
          </a:bodyPr>
          <a:lstStyle/>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单精度 </a:t>
            </a:r>
            <a:r>
              <a:rPr kumimoji="1" lang="en-US" altLang="zh-CN" sz="3200" b="1">
                <a:solidFill>
                  <a:srgbClr val="13F9FF"/>
                </a:solidFill>
                <a:latin typeface="Times New Roman" pitchFamily="18" charset="0"/>
                <a:ea typeface="华文细黑" pitchFamily="2" charset="-122"/>
                <a:cs typeface="Times New Roman" pitchFamily="18" charset="0"/>
              </a:rPr>
              <a:t>float</a:t>
            </a:r>
            <a:endParaRPr kumimoji="1" lang="en-US" altLang="zh-CN" sz="3200" b="1">
              <a:latin typeface="Times New Roman" pitchFamily="18" charset="0"/>
              <a:ea typeface="华文细黑" pitchFamily="2" charset="-122"/>
              <a:cs typeface="Times New Roman" pitchFamily="18" charset="0"/>
            </a:endParaRPr>
          </a:p>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双精度 </a:t>
            </a:r>
            <a:r>
              <a:rPr kumimoji="1" lang="en-US" altLang="en-US" sz="3200" b="1">
                <a:solidFill>
                  <a:srgbClr val="13F9FF"/>
                </a:solidFill>
                <a:latin typeface="Times New Roman" pitchFamily="18" charset="0"/>
                <a:ea typeface="华文细黑" pitchFamily="2" charset="-122"/>
                <a:cs typeface="Times New Roman" pitchFamily="18" charset="0"/>
              </a:rPr>
              <a:t>double</a:t>
            </a:r>
            <a:endParaRPr kumimoji="1" lang="en-US" altLang="zh-CN" sz="3200" b="1">
              <a:latin typeface="Times New Roman" pitchFamily="18" charset="0"/>
              <a:ea typeface="华文细黑" pitchFamily="2" charset="-122"/>
              <a:cs typeface="Times New Roman" pitchFamily="18" charset="0"/>
            </a:endParaRPr>
          </a:p>
        </p:txBody>
      </p:sp>
      <p:sp>
        <p:nvSpPr>
          <p:cNvPr id="399367" name="AutoShape 7"/>
          <p:cNvSpPr>
            <a:spLocks/>
          </p:cNvSpPr>
          <p:nvPr/>
        </p:nvSpPr>
        <p:spPr bwMode="auto">
          <a:xfrm>
            <a:off x="2895600" y="1828800"/>
            <a:ext cx="381000" cy="1524000"/>
          </a:xfrm>
          <a:prstGeom prst="leftBrace">
            <a:avLst>
              <a:gd name="adj1" fmla="val 33333"/>
              <a:gd name="adj2" fmla="val 50000"/>
            </a:avLst>
          </a:prstGeom>
          <a:noFill/>
          <a:ln w="28575">
            <a:solidFill>
              <a:srgbClr val="6BFF3D"/>
            </a:solidFill>
            <a:round/>
            <a:headEnd/>
            <a:tailEnd/>
          </a:ln>
        </p:spPr>
        <p:txBody>
          <a:bodyPr anchor="ctr">
            <a:spAutoFit/>
          </a:bodyPr>
          <a:lstStyle/>
          <a:p>
            <a:endParaRPr lang="zh-CN" altLang="en-US"/>
          </a:p>
        </p:txBody>
      </p:sp>
      <p:sp>
        <p:nvSpPr>
          <p:cNvPr id="399368" name="AutoShape 8"/>
          <p:cNvSpPr>
            <a:spLocks/>
          </p:cNvSpPr>
          <p:nvPr/>
        </p:nvSpPr>
        <p:spPr bwMode="auto">
          <a:xfrm>
            <a:off x="5486400" y="2895600"/>
            <a:ext cx="304800" cy="838200"/>
          </a:xfrm>
          <a:prstGeom prst="leftBrace">
            <a:avLst>
              <a:gd name="adj1" fmla="val 22917"/>
              <a:gd name="adj2" fmla="val 50000"/>
            </a:avLst>
          </a:prstGeom>
          <a:noFill/>
          <a:ln w="28575">
            <a:solidFill>
              <a:srgbClr val="6BFF3D"/>
            </a:solidFill>
            <a:round/>
            <a:headEnd/>
            <a:tailEnd/>
          </a:ln>
        </p:spPr>
        <p:txBody>
          <a:bodyPr anchor="ctr">
            <a:spAutoFit/>
          </a:bodyPr>
          <a:lstStyle/>
          <a:p>
            <a:endParaRPr lang="zh-CN" altLang="en-US"/>
          </a:p>
        </p:txBody>
      </p:sp>
      <p:sp>
        <p:nvSpPr>
          <p:cNvPr id="399369" name="Text Box 9"/>
          <p:cNvSpPr txBox="1">
            <a:spLocks noChangeArrowheads="1"/>
          </p:cNvSpPr>
          <p:nvPr/>
        </p:nvSpPr>
        <p:spPr bwMode="auto">
          <a:xfrm>
            <a:off x="914400" y="3886200"/>
            <a:ext cx="2057400" cy="579438"/>
          </a:xfrm>
          <a:prstGeom prst="rect">
            <a:avLst/>
          </a:prstGeom>
          <a:noFill/>
          <a:ln w="19050">
            <a:noFill/>
            <a:miter lim="800000"/>
            <a:headEnd/>
            <a:tailEnd/>
          </a:ln>
        </p:spPr>
        <p:txBody>
          <a:bodyPr>
            <a:spAutoFit/>
          </a:bodyPr>
          <a:lstStyle/>
          <a:p>
            <a:pPr>
              <a:spcBef>
                <a:spcPct val="50000"/>
              </a:spcBef>
              <a:buClr>
                <a:srgbClr val="CC99FF"/>
              </a:buClr>
              <a:buFont typeface="Monotype Sorts" pitchFamily="2" charset="2"/>
              <a:buNone/>
            </a:pPr>
            <a:r>
              <a:rPr kumimoji="1" lang="zh-CN" altLang="en-US" sz="3200" b="1">
                <a:latin typeface="华文细黑" pitchFamily="2" charset="-122"/>
                <a:ea typeface="华文细黑" pitchFamily="2" charset="-122"/>
              </a:rPr>
              <a:t>指针类型</a:t>
            </a:r>
            <a:endParaRPr kumimoji="1" lang="zh-CN" altLang="en-US" sz="2400" b="1">
              <a:latin typeface="华文细黑" pitchFamily="2" charset="-122"/>
              <a:ea typeface="华文细黑" pitchFamily="2" charset="-122"/>
            </a:endParaRPr>
          </a:p>
        </p:txBody>
      </p:sp>
      <p:sp>
        <p:nvSpPr>
          <p:cNvPr id="399370" name="Text Box 10"/>
          <p:cNvSpPr txBox="1">
            <a:spLocks noChangeArrowheads="1"/>
          </p:cNvSpPr>
          <p:nvPr/>
        </p:nvSpPr>
        <p:spPr bwMode="auto">
          <a:xfrm>
            <a:off x="914400" y="4648200"/>
            <a:ext cx="2057400" cy="579438"/>
          </a:xfrm>
          <a:prstGeom prst="rect">
            <a:avLst/>
          </a:prstGeom>
          <a:noFill/>
          <a:ln w="19050">
            <a:noFill/>
            <a:miter lim="800000"/>
            <a:headEnd/>
            <a:tailEnd/>
          </a:ln>
        </p:spPr>
        <p:txBody>
          <a:bodyPr>
            <a:spAutoFit/>
          </a:bodyPr>
          <a:lstStyle/>
          <a:p>
            <a:pPr>
              <a:spcBef>
                <a:spcPct val="50000"/>
              </a:spcBef>
              <a:buClr>
                <a:srgbClr val="CC99FF"/>
              </a:buClr>
              <a:buFont typeface="Monotype Sorts" pitchFamily="2" charset="2"/>
              <a:buNone/>
            </a:pPr>
            <a:r>
              <a:rPr kumimoji="1" lang="zh-CN" altLang="en-US" sz="3200" b="1">
                <a:latin typeface="华文细黑" pitchFamily="2" charset="-122"/>
                <a:ea typeface="华文细黑" pitchFamily="2" charset="-122"/>
              </a:rPr>
              <a:t>构造类型</a:t>
            </a:r>
            <a:endParaRPr kumimoji="1" lang="zh-CN" altLang="en-US" sz="2400" b="1">
              <a:latin typeface="华文细黑" pitchFamily="2" charset="-122"/>
              <a:ea typeface="华文细黑" pitchFamily="2" charset="-122"/>
            </a:endParaRPr>
          </a:p>
        </p:txBody>
      </p:sp>
      <p:sp>
        <p:nvSpPr>
          <p:cNvPr id="399371" name="AutoShape 11"/>
          <p:cNvSpPr>
            <a:spLocks/>
          </p:cNvSpPr>
          <p:nvPr/>
        </p:nvSpPr>
        <p:spPr bwMode="auto">
          <a:xfrm>
            <a:off x="2895600" y="4038600"/>
            <a:ext cx="381000" cy="2057400"/>
          </a:xfrm>
          <a:prstGeom prst="leftBrace">
            <a:avLst>
              <a:gd name="adj1" fmla="val 45000"/>
              <a:gd name="adj2" fmla="val 50000"/>
            </a:avLst>
          </a:prstGeom>
          <a:noFill/>
          <a:ln w="28575">
            <a:solidFill>
              <a:srgbClr val="6BFF3D"/>
            </a:solidFill>
            <a:round/>
            <a:headEnd/>
            <a:tailEnd/>
          </a:ln>
        </p:spPr>
        <p:txBody>
          <a:bodyPr anchor="ctr">
            <a:spAutoFit/>
          </a:bodyPr>
          <a:lstStyle/>
          <a:p>
            <a:endParaRPr lang="zh-CN" altLang="en-US"/>
          </a:p>
        </p:txBody>
      </p:sp>
      <p:sp>
        <p:nvSpPr>
          <p:cNvPr id="399372" name="Text Box 12"/>
          <p:cNvSpPr txBox="1">
            <a:spLocks noChangeArrowheads="1"/>
          </p:cNvSpPr>
          <p:nvPr/>
        </p:nvSpPr>
        <p:spPr bwMode="auto">
          <a:xfrm>
            <a:off x="3352800" y="3886200"/>
            <a:ext cx="2590800" cy="2387600"/>
          </a:xfrm>
          <a:prstGeom prst="rect">
            <a:avLst/>
          </a:prstGeom>
          <a:noFill/>
          <a:ln w="19050">
            <a:noFill/>
            <a:prstDash val="lgDash"/>
            <a:miter lim="800000"/>
            <a:headEnd/>
            <a:tailEnd/>
          </a:ln>
        </p:spPr>
        <p:txBody>
          <a:bodyPr>
            <a:spAutoFit/>
          </a:bodyPr>
          <a:lstStyle/>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数组</a:t>
            </a:r>
          </a:p>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结构 </a:t>
            </a:r>
            <a:r>
              <a:rPr kumimoji="1" lang="en-US" altLang="zh-CN" sz="3200" b="1">
                <a:solidFill>
                  <a:srgbClr val="FFFF00"/>
                </a:solidFill>
                <a:latin typeface="Times New Roman" pitchFamily="18" charset="0"/>
                <a:ea typeface="华文细黑" pitchFamily="2" charset="-122"/>
                <a:cs typeface="Times New Roman" pitchFamily="18" charset="0"/>
              </a:rPr>
              <a:t>struct</a:t>
            </a:r>
          </a:p>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联合 </a:t>
            </a:r>
            <a:r>
              <a:rPr kumimoji="1" lang="en-US" altLang="zh-CN" sz="3200" b="1">
                <a:solidFill>
                  <a:srgbClr val="FFFF00"/>
                </a:solidFill>
                <a:latin typeface="Times New Roman" pitchFamily="18" charset="0"/>
                <a:ea typeface="华文细黑" pitchFamily="2" charset="-122"/>
                <a:cs typeface="Times New Roman" pitchFamily="18" charset="0"/>
              </a:rPr>
              <a:t>union</a:t>
            </a:r>
          </a:p>
          <a:p>
            <a:pPr>
              <a:lnSpc>
                <a:spcPct val="80000"/>
              </a:lnSpc>
              <a:spcBef>
                <a:spcPct val="50000"/>
              </a:spcBef>
              <a:buClr>
                <a:srgbClr val="CC99FF"/>
              </a:buClr>
              <a:buFont typeface="Monotype Sorts" pitchFamily="2" charset="2"/>
              <a:buNone/>
            </a:pPr>
            <a:r>
              <a:rPr kumimoji="1" lang="zh-CN" altLang="en-US" sz="3200" b="1">
                <a:latin typeface="Times New Roman" pitchFamily="18" charset="0"/>
                <a:ea typeface="华文细黑" pitchFamily="2" charset="-122"/>
                <a:cs typeface="Times New Roman" pitchFamily="18" charset="0"/>
              </a:rPr>
              <a:t>枚举 </a:t>
            </a:r>
            <a:r>
              <a:rPr kumimoji="1" lang="en-US" altLang="zh-CN" sz="3200" b="1">
                <a:latin typeface="Times New Roman" pitchFamily="18" charset="0"/>
                <a:ea typeface="华文细黑" pitchFamily="2" charset="-122"/>
                <a:cs typeface="Times New Roman" pitchFamily="18" charset="0"/>
              </a:rPr>
              <a:t>enum</a:t>
            </a:r>
          </a:p>
        </p:txBody>
      </p:sp>
      <p:sp>
        <p:nvSpPr>
          <p:cNvPr id="399373" name="Text Box 13"/>
          <p:cNvSpPr txBox="1">
            <a:spLocks noChangeArrowheads="1"/>
          </p:cNvSpPr>
          <p:nvPr/>
        </p:nvSpPr>
        <p:spPr bwMode="auto">
          <a:xfrm>
            <a:off x="914400" y="5715000"/>
            <a:ext cx="2057400" cy="579438"/>
          </a:xfrm>
          <a:prstGeom prst="rect">
            <a:avLst/>
          </a:prstGeom>
          <a:noFill/>
          <a:ln w="19050">
            <a:noFill/>
            <a:miter lim="800000"/>
            <a:headEnd/>
            <a:tailEnd/>
          </a:ln>
        </p:spPr>
        <p:txBody>
          <a:bodyPr>
            <a:spAutoFit/>
          </a:bodyPr>
          <a:lstStyle/>
          <a:p>
            <a:pPr>
              <a:spcBef>
                <a:spcPct val="50000"/>
              </a:spcBef>
              <a:buClr>
                <a:srgbClr val="CC99FF"/>
              </a:buClr>
              <a:buFont typeface="Monotype Sorts" pitchFamily="2" charset="2"/>
              <a:buNone/>
            </a:pPr>
            <a:r>
              <a:rPr kumimoji="1" lang="zh-CN" altLang="en-US" sz="3200" b="1">
                <a:latin typeface="华文细黑" pitchFamily="2" charset="-122"/>
                <a:ea typeface="华文细黑" pitchFamily="2" charset="-122"/>
              </a:rPr>
              <a:t>无值类型</a:t>
            </a:r>
            <a:endParaRPr kumimoji="1" lang="zh-CN" altLang="zh-CN" sz="2400" b="1">
              <a:latin typeface="华文细黑" pitchFamily="2" charset="-122"/>
              <a:ea typeface="华文细黑" pitchFamily="2" charset="-122"/>
            </a:endParaRPr>
          </a:p>
        </p:txBody>
      </p:sp>
      <p:sp>
        <p:nvSpPr>
          <p:cNvPr id="399374" name="Rectangle 14"/>
          <p:cNvSpPr>
            <a:spLocks noChangeArrowheads="1"/>
          </p:cNvSpPr>
          <p:nvPr/>
        </p:nvSpPr>
        <p:spPr bwMode="auto">
          <a:xfrm>
            <a:off x="762000" y="1600200"/>
            <a:ext cx="8153400" cy="2209800"/>
          </a:xfrm>
          <a:prstGeom prst="rect">
            <a:avLst/>
          </a:prstGeom>
          <a:noFill/>
          <a:ln w="28575">
            <a:solidFill>
              <a:schemeClr val="tx2"/>
            </a:solidFill>
            <a:prstDash val="dash"/>
            <a:miter lim="800000"/>
            <a:headEnd/>
            <a:tailEnd/>
          </a:ln>
        </p:spPr>
        <p:txBody>
          <a:bodyPr anchor="ctr">
            <a:spAutoFit/>
          </a:bodyPr>
          <a:lstStyle/>
          <a:p>
            <a:endParaRPr lang="zh-CN" altLang="en-US"/>
          </a:p>
        </p:txBody>
      </p:sp>
      <p:sp>
        <p:nvSpPr>
          <p:cNvPr id="399375" name="Text Box 15"/>
          <p:cNvSpPr txBox="1">
            <a:spLocks noChangeArrowheads="1"/>
          </p:cNvSpPr>
          <p:nvPr/>
        </p:nvSpPr>
        <p:spPr bwMode="auto">
          <a:xfrm>
            <a:off x="7696200" y="1676400"/>
            <a:ext cx="1143000" cy="457200"/>
          </a:xfrm>
          <a:prstGeom prst="rect">
            <a:avLst/>
          </a:prstGeom>
          <a:noFill/>
          <a:ln w="19050">
            <a:noFill/>
            <a:miter lim="800000"/>
            <a:headEnd/>
            <a:tailEnd/>
          </a:ln>
        </p:spPr>
        <p:txBody>
          <a:bodyPr>
            <a:spAutoFit/>
          </a:bodyPr>
          <a:lstStyle/>
          <a:p>
            <a:pPr algn="r">
              <a:spcBef>
                <a:spcPct val="50000"/>
              </a:spcBef>
              <a:buClr>
                <a:srgbClr val="CC99FF"/>
              </a:buClr>
              <a:buFont typeface="Monotype Sorts" pitchFamily="2" charset="2"/>
              <a:buNone/>
            </a:pPr>
            <a:r>
              <a:rPr kumimoji="1" lang="zh-CN" altLang="en-US" sz="2400" b="1">
                <a:solidFill>
                  <a:schemeClr val="tx2"/>
                </a:solidFill>
                <a:latin typeface="黑体" pitchFamily="2" charset="-122"/>
                <a:ea typeface="黑体" pitchFamily="2" charset="-122"/>
              </a:rPr>
              <a:t>本章</a:t>
            </a:r>
            <a:endParaRPr kumimoji="1" lang="zh-CN" altLang="en-US" sz="2400" b="1">
              <a:latin typeface="黑体" pitchFamily="2" charset="-122"/>
              <a:ea typeface="黑体" pitchFamily="2" charset="-122"/>
            </a:endParaRPr>
          </a:p>
        </p:txBody>
      </p:sp>
      <p:sp>
        <p:nvSpPr>
          <p:cNvPr id="399376" name="Text Box 16"/>
          <p:cNvSpPr txBox="1">
            <a:spLocks noChangeArrowheads="1"/>
          </p:cNvSpPr>
          <p:nvPr/>
        </p:nvSpPr>
        <p:spPr bwMode="auto">
          <a:xfrm>
            <a:off x="6172200" y="3886200"/>
            <a:ext cx="1143000" cy="457200"/>
          </a:xfrm>
          <a:prstGeom prst="rect">
            <a:avLst/>
          </a:prstGeom>
          <a:noFill/>
          <a:ln w="19050">
            <a:noFill/>
            <a:miter lim="800000"/>
            <a:headEnd/>
            <a:tailEnd/>
          </a:ln>
        </p:spPr>
        <p:txBody>
          <a:bodyPr>
            <a:spAutoFit/>
          </a:bodyPr>
          <a:lstStyle/>
          <a:p>
            <a:pPr>
              <a:spcBef>
                <a:spcPct val="50000"/>
              </a:spcBef>
              <a:buClr>
                <a:srgbClr val="CC99FF"/>
              </a:buClr>
              <a:buFont typeface="Monotype Sorts" pitchFamily="2" charset="2"/>
              <a:buNone/>
            </a:pPr>
            <a:r>
              <a:rPr kumimoji="1" lang="zh-CN" altLang="en-US" sz="2400" b="1">
                <a:solidFill>
                  <a:schemeClr val="tx2"/>
                </a:solidFill>
                <a:latin typeface="黑体" pitchFamily="2" charset="-122"/>
                <a:ea typeface="黑体" pitchFamily="2" charset="-122"/>
              </a:rPr>
              <a:t>数组</a:t>
            </a:r>
          </a:p>
        </p:txBody>
      </p:sp>
      <p:sp>
        <p:nvSpPr>
          <p:cNvPr id="399377" name="Rectangle 17"/>
          <p:cNvSpPr>
            <a:spLocks noChangeArrowheads="1"/>
          </p:cNvSpPr>
          <p:nvPr/>
        </p:nvSpPr>
        <p:spPr bwMode="auto">
          <a:xfrm>
            <a:off x="3352800" y="4419600"/>
            <a:ext cx="3886200" cy="1295400"/>
          </a:xfrm>
          <a:prstGeom prst="rect">
            <a:avLst/>
          </a:prstGeom>
          <a:noFill/>
          <a:ln w="28575">
            <a:solidFill>
              <a:schemeClr val="tx2"/>
            </a:solidFill>
            <a:prstDash val="dashDot"/>
            <a:miter lim="800000"/>
            <a:headEnd/>
            <a:tailEnd/>
          </a:ln>
        </p:spPr>
        <p:txBody>
          <a:bodyPr wrap="none" anchor="ctr">
            <a:spAutoFit/>
          </a:bodyPr>
          <a:lstStyle/>
          <a:p>
            <a:endParaRPr lang="zh-CN" altLang="en-US"/>
          </a:p>
        </p:txBody>
      </p:sp>
      <p:sp>
        <p:nvSpPr>
          <p:cNvPr id="399378" name="Text Box 18"/>
          <p:cNvSpPr txBox="1">
            <a:spLocks noChangeArrowheads="1"/>
          </p:cNvSpPr>
          <p:nvPr/>
        </p:nvSpPr>
        <p:spPr bwMode="auto">
          <a:xfrm>
            <a:off x="6172200" y="4419600"/>
            <a:ext cx="1143000" cy="457200"/>
          </a:xfrm>
          <a:prstGeom prst="rect">
            <a:avLst/>
          </a:prstGeom>
          <a:noFill/>
          <a:ln w="19050">
            <a:noFill/>
            <a:miter lim="800000"/>
            <a:headEnd/>
            <a:tailEnd/>
          </a:ln>
        </p:spPr>
        <p:txBody>
          <a:bodyPr>
            <a:spAutoFit/>
          </a:bodyPr>
          <a:lstStyle/>
          <a:p>
            <a:pPr>
              <a:spcBef>
                <a:spcPct val="50000"/>
              </a:spcBef>
              <a:buClr>
                <a:srgbClr val="CC99FF"/>
              </a:buClr>
              <a:buFont typeface="Monotype Sorts" pitchFamily="2" charset="2"/>
              <a:buNone/>
            </a:pPr>
            <a:r>
              <a:rPr kumimoji="1" lang="zh-CN" altLang="en-US" sz="2400" b="1">
                <a:solidFill>
                  <a:schemeClr val="tx2"/>
                </a:solidFill>
                <a:latin typeface="黑体" pitchFamily="2" charset="-122"/>
                <a:ea typeface="黑体" pitchFamily="2" charset="-122"/>
              </a:rPr>
              <a:t>结构</a:t>
            </a:r>
            <a:endParaRPr kumimoji="1" lang="zh-CN" altLang="en-US" sz="2400" b="1">
              <a:latin typeface="黑体" pitchFamily="2" charset="-122"/>
              <a:ea typeface="黑体" pitchFamily="2" charset="-122"/>
            </a:endParaRPr>
          </a:p>
        </p:txBody>
      </p:sp>
      <p:sp>
        <p:nvSpPr>
          <p:cNvPr id="399379" name="Oval 19"/>
          <p:cNvSpPr>
            <a:spLocks noChangeArrowheads="1"/>
          </p:cNvSpPr>
          <p:nvPr/>
        </p:nvSpPr>
        <p:spPr bwMode="auto">
          <a:xfrm>
            <a:off x="457200" y="1676400"/>
            <a:ext cx="3505200" cy="4876800"/>
          </a:xfrm>
          <a:prstGeom prst="ellipse">
            <a:avLst/>
          </a:prstGeom>
          <a:noFill/>
          <a:ln w="28575">
            <a:solidFill>
              <a:srgbClr val="FF3300"/>
            </a:solidFill>
            <a:prstDash val="dash"/>
            <a:round/>
            <a:headEnd/>
            <a:tailEnd/>
          </a:ln>
        </p:spPr>
        <p:txBody>
          <a:bodyPr anchor="ctr">
            <a:spAutoFit/>
          </a:bodyPr>
          <a:lstStyle/>
          <a:p>
            <a:endParaRPr lang="zh-CN" altLang="en-US"/>
          </a:p>
        </p:txBody>
      </p:sp>
      <p:sp>
        <p:nvSpPr>
          <p:cNvPr id="399380" name="Text Box 20"/>
          <p:cNvSpPr txBox="1">
            <a:spLocks noChangeArrowheads="1"/>
          </p:cNvSpPr>
          <p:nvPr/>
        </p:nvSpPr>
        <p:spPr bwMode="auto">
          <a:xfrm>
            <a:off x="914400" y="3886200"/>
            <a:ext cx="2057400" cy="579438"/>
          </a:xfrm>
          <a:prstGeom prst="rect">
            <a:avLst/>
          </a:prstGeom>
          <a:noFill/>
          <a:ln w="19050">
            <a:noFill/>
            <a:miter lim="800000"/>
            <a:headEnd/>
            <a:tailEnd/>
          </a:ln>
        </p:spPr>
        <p:txBody>
          <a:bodyPr>
            <a:spAutoFit/>
          </a:bodyPr>
          <a:lstStyle/>
          <a:p>
            <a:pPr>
              <a:spcBef>
                <a:spcPct val="50000"/>
              </a:spcBef>
              <a:buClr>
                <a:srgbClr val="CC99FF"/>
              </a:buClr>
              <a:buFont typeface="Monotype Sorts" pitchFamily="2" charset="2"/>
              <a:buNone/>
            </a:pPr>
            <a:r>
              <a:rPr kumimoji="1" lang="zh-CN" altLang="en-US" sz="3200" b="1">
                <a:solidFill>
                  <a:srgbClr val="FF3300"/>
                </a:solidFill>
                <a:latin typeface="华文细黑" pitchFamily="2" charset="-122"/>
                <a:ea typeface="华文细黑" pitchFamily="2" charset="-122"/>
              </a:rPr>
              <a:t>指针类型</a:t>
            </a:r>
            <a:endParaRPr kumimoji="1" lang="zh-CN" altLang="en-US" sz="2400" b="1">
              <a:latin typeface="华文细黑" pitchFamily="2" charset="-122"/>
              <a:ea typeface="华文细黑" pitchFamily="2" charset="-122"/>
            </a:endParaRPr>
          </a:p>
        </p:txBody>
      </p:sp>
      <p:sp>
        <p:nvSpPr>
          <p:cNvPr id="399381" name="Rectangle 21"/>
          <p:cNvSpPr>
            <a:spLocks noChangeArrowheads="1"/>
          </p:cNvSpPr>
          <p:nvPr/>
        </p:nvSpPr>
        <p:spPr bwMode="auto">
          <a:xfrm>
            <a:off x="838200" y="5410200"/>
            <a:ext cx="2057400" cy="369888"/>
          </a:xfrm>
          <a:prstGeom prst="rect">
            <a:avLst/>
          </a:prstGeom>
          <a:noFill/>
          <a:ln w="28575" cap="rnd">
            <a:solidFill>
              <a:schemeClr val="tx2"/>
            </a:solidFill>
            <a:prstDash val="sysDot"/>
            <a:miter lim="800000"/>
            <a:headEnd/>
            <a:tailEnd/>
          </a:ln>
        </p:spPr>
        <p:txBody>
          <a:bodyPr anchor="ctr">
            <a:spAutoFit/>
          </a:bodyPr>
          <a:lstStyle/>
          <a:p>
            <a:endParaRPr lang="zh-CN" altLang="en-US">
              <a:latin typeface="华文细黑" pitchFamily="2" charset="-122"/>
              <a:ea typeface="华文细黑" pitchFamily="2" charset="-122"/>
            </a:endParaRPr>
          </a:p>
        </p:txBody>
      </p:sp>
      <p:sp>
        <p:nvSpPr>
          <p:cNvPr id="399382" name="Text Box 22"/>
          <p:cNvSpPr txBox="1">
            <a:spLocks noChangeArrowheads="1"/>
          </p:cNvSpPr>
          <p:nvPr/>
        </p:nvSpPr>
        <p:spPr bwMode="auto">
          <a:xfrm>
            <a:off x="1828800" y="5334000"/>
            <a:ext cx="1143000" cy="457200"/>
          </a:xfrm>
          <a:prstGeom prst="rect">
            <a:avLst/>
          </a:prstGeom>
          <a:noFill/>
          <a:ln w="19050">
            <a:noFill/>
            <a:miter lim="800000"/>
            <a:headEnd/>
            <a:tailEnd/>
          </a:ln>
        </p:spPr>
        <p:txBody>
          <a:bodyPr>
            <a:spAutoFit/>
          </a:bodyPr>
          <a:lstStyle/>
          <a:p>
            <a:pPr algn="r">
              <a:spcBef>
                <a:spcPct val="50000"/>
              </a:spcBef>
              <a:buClr>
                <a:srgbClr val="CC99FF"/>
              </a:buClr>
              <a:buFont typeface="Monotype Sorts" pitchFamily="2" charset="2"/>
              <a:buNone/>
            </a:pPr>
            <a:r>
              <a:rPr kumimoji="1" lang="zh-CN" altLang="en-US" sz="2400" b="1">
                <a:solidFill>
                  <a:schemeClr val="tx2"/>
                </a:solidFill>
                <a:latin typeface="黑体" pitchFamily="2" charset="-122"/>
                <a:ea typeface="黑体" pitchFamily="2" charset="-122"/>
              </a:rPr>
              <a:t>函数</a:t>
            </a:r>
            <a:endParaRPr kumimoji="1" lang="zh-CN" altLang="en-US" sz="2400" b="1">
              <a:latin typeface="黑体" pitchFamily="2" charset="-122"/>
              <a:ea typeface="黑体" pitchFamily="2" charset="-122"/>
            </a:endParaRPr>
          </a:p>
        </p:txBody>
      </p:sp>
      <p:sp>
        <p:nvSpPr>
          <p:cNvPr id="399383" name="Rectangle 23"/>
          <p:cNvSpPr>
            <a:spLocks noChangeArrowheads="1"/>
          </p:cNvSpPr>
          <p:nvPr/>
        </p:nvSpPr>
        <p:spPr bwMode="auto">
          <a:xfrm>
            <a:off x="3352800" y="3886200"/>
            <a:ext cx="3886200" cy="457200"/>
          </a:xfrm>
          <a:prstGeom prst="rect">
            <a:avLst/>
          </a:prstGeom>
          <a:noFill/>
          <a:ln w="28575" cap="rnd">
            <a:solidFill>
              <a:schemeClr val="tx2"/>
            </a:solidFill>
            <a:prstDash val="sysDot"/>
            <a:miter lim="800000"/>
            <a:headEnd/>
            <a:tailEnd/>
          </a:ln>
        </p:spPr>
        <p:txBody>
          <a:bodyPr wrap="none" anchor="ctr">
            <a:spAutoFit/>
          </a:bodyPr>
          <a:lstStyle/>
          <a:p>
            <a:endParaRPr lang="zh-CN" altLang="en-US"/>
          </a:p>
        </p:txBody>
      </p:sp>
      <p:sp>
        <p:nvSpPr>
          <p:cNvPr id="7191" name="Rectangle 25"/>
          <p:cNvSpPr>
            <a:spLocks noGrp="1" noRot="1" noChangeArrowheads="1"/>
          </p:cNvSpPr>
          <p:nvPr>
            <p:ph type="title"/>
          </p:nvPr>
        </p:nvSpPr>
        <p:spPr>
          <a:xfrm>
            <a:off x="0" y="0"/>
            <a:ext cx="7046913" cy="728663"/>
          </a:xfrm>
        </p:spPr>
        <p:txBody>
          <a:bodyPr/>
          <a:lstStyle/>
          <a:p>
            <a:pPr eaLnBrk="1" hangingPunct="1"/>
            <a:r>
              <a:rPr lang="zh-CN" altLang="en-US" sz="4000" smtClean="0">
                <a:effectLst/>
                <a:latin typeface="黑体" pitchFamily="2" charset="-122"/>
                <a:ea typeface="黑体" pitchFamily="2" charset="-122"/>
              </a:rPr>
              <a:t>一、 数据与数据类型（续）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box(out)">
                                      <p:cBhvr>
                                        <p:cTn id="7" dur="500"/>
                                        <p:tgtEl>
                                          <p:spTgt spid="39936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99369"/>
                                        </p:tgtEl>
                                        <p:attrNameLst>
                                          <p:attrName>style.visibility</p:attrName>
                                        </p:attrNameLst>
                                      </p:cBhvr>
                                      <p:to>
                                        <p:strVal val="visible"/>
                                      </p:to>
                                    </p:set>
                                    <p:anim calcmode="lin" valueType="num">
                                      <p:cBhvr additive="base">
                                        <p:cTn id="11" dur="500" fill="hold"/>
                                        <p:tgtEl>
                                          <p:spTgt spid="399369"/>
                                        </p:tgtEl>
                                        <p:attrNameLst>
                                          <p:attrName>ppt_x</p:attrName>
                                        </p:attrNameLst>
                                      </p:cBhvr>
                                      <p:tavLst>
                                        <p:tav tm="0">
                                          <p:val>
                                            <p:strVal val="0-#ppt_w/2"/>
                                          </p:val>
                                        </p:tav>
                                        <p:tav tm="100000">
                                          <p:val>
                                            <p:strVal val="#ppt_x"/>
                                          </p:val>
                                        </p:tav>
                                      </p:tavLst>
                                    </p:anim>
                                    <p:anim calcmode="lin" valueType="num">
                                      <p:cBhvr additive="base">
                                        <p:cTn id="12" dur="500" fill="hold"/>
                                        <p:tgtEl>
                                          <p:spTgt spid="39936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99370"/>
                                        </p:tgtEl>
                                        <p:attrNameLst>
                                          <p:attrName>style.visibility</p:attrName>
                                        </p:attrNameLst>
                                      </p:cBhvr>
                                      <p:to>
                                        <p:strVal val="visible"/>
                                      </p:to>
                                    </p:set>
                                    <p:anim calcmode="lin" valueType="num">
                                      <p:cBhvr additive="base">
                                        <p:cTn id="16" dur="500" fill="hold"/>
                                        <p:tgtEl>
                                          <p:spTgt spid="399370"/>
                                        </p:tgtEl>
                                        <p:attrNameLst>
                                          <p:attrName>ppt_x</p:attrName>
                                        </p:attrNameLst>
                                      </p:cBhvr>
                                      <p:tavLst>
                                        <p:tav tm="0">
                                          <p:val>
                                            <p:strVal val="0-#ppt_w/2"/>
                                          </p:val>
                                        </p:tav>
                                        <p:tav tm="100000">
                                          <p:val>
                                            <p:strVal val="#ppt_x"/>
                                          </p:val>
                                        </p:tav>
                                      </p:tavLst>
                                    </p:anim>
                                    <p:anim calcmode="lin" valueType="num">
                                      <p:cBhvr additive="base">
                                        <p:cTn id="17" dur="500" fill="hold"/>
                                        <p:tgtEl>
                                          <p:spTgt spid="39937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399373"/>
                                        </p:tgtEl>
                                        <p:attrNameLst>
                                          <p:attrName>style.visibility</p:attrName>
                                        </p:attrNameLst>
                                      </p:cBhvr>
                                      <p:to>
                                        <p:strVal val="visible"/>
                                      </p:to>
                                    </p:set>
                                    <p:anim calcmode="lin" valueType="num">
                                      <p:cBhvr additive="base">
                                        <p:cTn id="21" dur="500" fill="hold"/>
                                        <p:tgtEl>
                                          <p:spTgt spid="399373"/>
                                        </p:tgtEl>
                                        <p:attrNameLst>
                                          <p:attrName>ppt_x</p:attrName>
                                        </p:attrNameLst>
                                      </p:cBhvr>
                                      <p:tavLst>
                                        <p:tav tm="0">
                                          <p:val>
                                            <p:strVal val="0-#ppt_w/2"/>
                                          </p:val>
                                        </p:tav>
                                        <p:tav tm="100000">
                                          <p:val>
                                            <p:strVal val="#ppt_x"/>
                                          </p:val>
                                        </p:tav>
                                      </p:tavLst>
                                    </p:anim>
                                    <p:anim calcmode="lin" valueType="num">
                                      <p:cBhvr additive="base">
                                        <p:cTn id="22" dur="500" fill="hold"/>
                                        <p:tgtEl>
                                          <p:spTgt spid="39937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99367"/>
                                        </p:tgtEl>
                                        <p:attrNameLst>
                                          <p:attrName>style.visibility</p:attrName>
                                        </p:attrNameLst>
                                      </p:cBhvr>
                                      <p:to>
                                        <p:strVal val="visible"/>
                                      </p:to>
                                    </p:set>
                                    <p:animEffect transition="in" filter="barn(outHorizontal)">
                                      <p:cBhvr>
                                        <p:cTn id="27" dur="500"/>
                                        <p:tgtEl>
                                          <p:spTgt spid="39936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99365">
                                            <p:txEl>
                                              <p:pRg st="0" end="0"/>
                                            </p:txEl>
                                          </p:spTgt>
                                        </p:tgtEl>
                                        <p:attrNameLst>
                                          <p:attrName>style.visibility</p:attrName>
                                        </p:attrNameLst>
                                      </p:cBhvr>
                                      <p:to>
                                        <p:strVal val="visible"/>
                                      </p:to>
                                    </p:set>
                                    <p:animEffect transition="in" filter="wipe(left)">
                                      <p:cBhvr>
                                        <p:cTn id="31" dur="500"/>
                                        <p:tgtEl>
                                          <p:spTgt spid="399365">
                                            <p:txEl>
                                              <p:pRg st="0" end="0"/>
                                            </p:txEl>
                                          </p:spTgt>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399365">
                                            <p:txEl>
                                              <p:pRg st="1" end="1"/>
                                            </p:txEl>
                                          </p:spTgt>
                                        </p:tgtEl>
                                        <p:attrNameLst>
                                          <p:attrName>style.visibility</p:attrName>
                                        </p:attrNameLst>
                                      </p:cBhvr>
                                      <p:to>
                                        <p:strVal val="visible"/>
                                      </p:to>
                                    </p:set>
                                    <p:animEffect transition="in" filter="wipe(left)">
                                      <p:cBhvr>
                                        <p:cTn id="35" dur="500"/>
                                        <p:tgtEl>
                                          <p:spTgt spid="399365">
                                            <p:txEl>
                                              <p:pRg st="1" end="1"/>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399365">
                                            <p:txEl>
                                              <p:pRg st="2" end="2"/>
                                            </p:txEl>
                                          </p:spTgt>
                                        </p:tgtEl>
                                        <p:attrNameLst>
                                          <p:attrName>style.visibility</p:attrName>
                                        </p:attrNameLst>
                                      </p:cBhvr>
                                      <p:to>
                                        <p:strVal val="visible"/>
                                      </p:to>
                                    </p:set>
                                    <p:animEffect transition="in" filter="wipe(left)">
                                      <p:cBhvr>
                                        <p:cTn id="39" dur="500"/>
                                        <p:tgtEl>
                                          <p:spTgt spid="39936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399368"/>
                                        </p:tgtEl>
                                        <p:attrNameLst>
                                          <p:attrName>style.visibility</p:attrName>
                                        </p:attrNameLst>
                                      </p:cBhvr>
                                      <p:to>
                                        <p:strVal val="visible"/>
                                      </p:to>
                                    </p:set>
                                    <p:animEffect transition="in" filter="barn(outHorizontal)">
                                      <p:cBhvr>
                                        <p:cTn id="44" dur="500"/>
                                        <p:tgtEl>
                                          <p:spTgt spid="399368"/>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99366">
                                            <p:txEl>
                                              <p:pRg st="0" end="0"/>
                                            </p:txEl>
                                          </p:spTgt>
                                        </p:tgtEl>
                                        <p:attrNameLst>
                                          <p:attrName>style.visibility</p:attrName>
                                        </p:attrNameLst>
                                      </p:cBhvr>
                                      <p:to>
                                        <p:strVal val="visible"/>
                                      </p:to>
                                    </p:set>
                                    <p:animEffect transition="in" filter="wipe(left)">
                                      <p:cBhvr>
                                        <p:cTn id="48" dur="500"/>
                                        <p:tgtEl>
                                          <p:spTgt spid="399366">
                                            <p:txEl>
                                              <p:pRg st="0" end="0"/>
                                            </p:txEl>
                                          </p:spTgt>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99366">
                                            <p:txEl>
                                              <p:pRg st="1" end="1"/>
                                            </p:txEl>
                                          </p:spTgt>
                                        </p:tgtEl>
                                        <p:attrNameLst>
                                          <p:attrName>style.visibility</p:attrName>
                                        </p:attrNameLst>
                                      </p:cBhvr>
                                      <p:to>
                                        <p:strVal val="visible"/>
                                      </p:to>
                                    </p:set>
                                    <p:animEffect transition="in" filter="wipe(left)">
                                      <p:cBhvr>
                                        <p:cTn id="52" dur="500"/>
                                        <p:tgtEl>
                                          <p:spTgt spid="39936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399371"/>
                                        </p:tgtEl>
                                        <p:attrNameLst>
                                          <p:attrName>style.visibility</p:attrName>
                                        </p:attrNameLst>
                                      </p:cBhvr>
                                      <p:to>
                                        <p:strVal val="visible"/>
                                      </p:to>
                                    </p:set>
                                    <p:animEffect transition="in" filter="barn(outHorizontal)">
                                      <p:cBhvr>
                                        <p:cTn id="57" dur="500"/>
                                        <p:tgtEl>
                                          <p:spTgt spid="39937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99372">
                                            <p:txEl>
                                              <p:pRg st="0" end="0"/>
                                            </p:txEl>
                                          </p:spTgt>
                                        </p:tgtEl>
                                        <p:attrNameLst>
                                          <p:attrName>style.visibility</p:attrName>
                                        </p:attrNameLst>
                                      </p:cBhvr>
                                      <p:to>
                                        <p:strVal val="visible"/>
                                      </p:to>
                                    </p:set>
                                    <p:animEffect transition="in" filter="wipe(left)">
                                      <p:cBhvr>
                                        <p:cTn id="61" dur="500"/>
                                        <p:tgtEl>
                                          <p:spTgt spid="399372">
                                            <p:txEl>
                                              <p:pRg st="0" end="0"/>
                                            </p:txEl>
                                          </p:spTgt>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399372">
                                            <p:txEl>
                                              <p:pRg st="1" end="1"/>
                                            </p:txEl>
                                          </p:spTgt>
                                        </p:tgtEl>
                                        <p:attrNameLst>
                                          <p:attrName>style.visibility</p:attrName>
                                        </p:attrNameLst>
                                      </p:cBhvr>
                                      <p:to>
                                        <p:strVal val="visible"/>
                                      </p:to>
                                    </p:set>
                                    <p:animEffect transition="in" filter="wipe(left)">
                                      <p:cBhvr>
                                        <p:cTn id="65" dur="500"/>
                                        <p:tgtEl>
                                          <p:spTgt spid="399372">
                                            <p:txEl>
                                              <p:pRg st="1" end="1"/>
                                            </p:txEl>
                                          </p:spTgt>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399372">
                                            <p:txEl>
                                              <p:pRg st="2" end="2"/>
                                            </p:txEl>
                                          </p:spTgt>
                                        </p:tgtEl>
                                        <p:attrNameLst>
                                          <p:attrName>style.visibility</p:attrName>
                                        </p:attrNameLst>
                                      </p:cBhvr>
                                      <p:to>
                                        <p:strVal val="visible"/>
                                      </p:to>
                                    </p:set>
                                    <p:animEffect transition="in" filter="wipe(left)">
                                      <p:cBhvr>
                                        <p:cTn id="69" dur="500"/>
                                        <p:tgtEl>
                                          <p:spTgt spid="399372">
                                            <p:txEl>
                                              <p:pRg st="2" end="2"/>
                                            </p:txEl>
                                          </p:spTgt>
                                        </p:tgtEl>
                                      </p:cBhvr>
                                    </p:animEffec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399372">
                                            <p:txEl>
                                              <p:pRg st="3" end="3"/>
                                            </p:txEl>
                                          </p:spTgt>
                                        </p:tgtEl>
                                        <p:attrNameLst>
                                          <p:attrName>style.visibility</p:attrName>
                                        </p:attrNameLst>
                                      </p:cBhvr>
                                      <p:to>
                                        <p:strVal val="visible"/>
                                      </p:to>
                                    </p:set>
                                    <p:animEffect transition="in" filter="wipe(left)">
                                      <p:cBhvr>
                                        <p:cTn id="73" dur="500"/>
                                        <p:tgtEl>
                                          <p:spTgt spid="399372">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399374"/>
                                        </p:tgtEl>
                                        <p:attrNameLst>
                                          <p:attrName>style.visibility</p:attrName>
                                        </p:attrNameLst>
                                      </p:cBhvr>
                                      <p:to>
                                        <p:strVal val="visible"/>
                                      </p:to>
                                    </p:set>
                                    <p:anim calcmode="lin" valueType="num">
                                      <p:cBhvr additive="base">
                                        <p:cTn id="78" dur="500" fill="hold"/>
                                        <p:tgtEl>
                                          <p:spTgt spid="399374"/>
                                        </p:tgtEl>
                                        <p:attrNameLst>
                                          <p:attrName>ppt_x</p:attrName>
                                        </p:attrNameLst>
                                      </p:cBhvr>
                                      <p:tavLst>
                                        <p:tav tm="0">
                                          <p:val>
                                            <p:strVal val="0-#ppt_w/2"/>
                                          </p:val>
                                        </p:tav>
                                        <p:tav tm="100000">
                                          <p:val>
                                            <p:strVal val="#ppt_x"/>
                                          </p:val>
                                        </p:tav>
                                      </p:tavLst>
                                    </p:anim>
                                    <p:anim calcmode="lin" valueType="num">
                                      <p:cBhvr additive="base">
                                        <p:cTn id="79" dur="500" fill="hold"/>
                                        <p:tgtEl>
                                          <p:spTgt spid="399374"/>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 presetClass="entr" presetSubtype="8" fill="hold" grpId="0" nodeType="afterEffect">
                                  <p:stCondLst>
                                    <p:cond delay="0"/>
                                  </p:stCondLst>
                                  <p:childTnLst>
                                    <p:set>
                                      <p:cBhvr>
                                        <p:cTn id="82" dur="1" fill="hold">
                                          <p:stCondLst>
                                            <p:cond delay="0"/>
                                          </p:stCondLst>
                                        </p:cTn>
                                        <p:tgtEl>
                                          <p:spTgt spid="399375"/>
                                        </p:tgtEl>
                                        <p:attrNameLst>
                                          <p:attrName>style.visibility</p:attrName>
                                        </p:attrNameLst>
                                      </p:cBhvr>
                                      <p:to>
                                        <p:strVal val="visible"/>
                                      </p:to>
                                    </p:set>
                                    <p:anim calcmode="lin" valueType="num">
                                      <p:cBhvr additive="base">
                                        <p:cTn id="83" dur="500" fill="hold"/>
                                        <p:tgtEl>
                                          <p:spTgt spid="399375"/>
                                        </p:tgtEl>
                                        <p:attrNameLst>
                                          <p:attrName>ppt_x</p:attrName>
                                        </p:attrNameLst>
                                      </p:cBhvr>
                                      <p:tavLst>
                                        <p:tav tm="0">
                                          <p:val>
                                            <p:strVal val="0-#ppt_w/2"/>
                                          </p:val>
                                        </p:tav>
                                        <p:tav tm="100000">
                                          <p:val>
                                            <p:strVal val="#ppt_x"/>
                                          </p:val>
                                        </p:tav>
                                      </p:tavLst>
                                    </p:anim>
                                    <p:anim calcmode="lin" valueType="num">
                                      <p:cBhvr additive="base">
                                        <p:cTn id="84" dur="500" fill="hold"/>
                                        <p:tgtEl>
                                          <p:spTgt spid="399375"/>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399383"/>
                                        </p:tgtEl>
                                        <p:attrNameLst>
                                          <p:attrName>style.visibility</p:attrName>
                                        </p:attrNameLst>
                                      </p:cBhvr>
                                      <p:to>
                                        <p:strVal val="visible"/>
                                      </p:to>
                                    </p:set>
                                    <p:anim calcmode="lin" valueType="num">
                                      <p:cBhvr additive="base">
                                        <p:cTn id="89" dur="500" fill="hold"/>
                                        <p:tgtEl>
                                          <p:spTgt spid="399383"/>
                                        </p:tgtEl>
                                        <p:attrNameLst>
                                          <p:attrName>ppt_x</p:attrName>
                                        </p:attrNameLst>
                                      </p:cBhvr>
                                      <p:tavLst>
                                        <p:tav tm="0">
                                          <p:val>
                                            <p:strVal val="0-#ppt_w/2"/>
                                          </p:val>
                                        </p:tav>
                                        <p:tav tm="100000">
                                          <p:val>
                                            <p:strVal val="#ppt_x"/>
                                          </p:val>
                                        </p:tav>
                                      </p:tavLst>
                                    </p:anim>
                                    <p:anim calcmode="lin" valueType="num">
                                      <p:cBhvr additive="base">
                                        <p:cTn id="90" dur="500" fill="hold"/>
                                        <p:tgtEl>
                                          <p:spTgt spid="399383"/>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 presetClass="entr" presetSubtype="8" fill="hold" grpId="0" nodeType="afterEffect">
                                  <p:stCondLst>
                                    <p:cond delay="0"/>
                                  </p:stCondLst>
                                  <p:childTnLst>
                                    <p:set>
                                      <p:cBhvr>
                                        <p:cTn id="93" dur="1" fill="hold">
                                          <p:stCondLst>
                                            <p:cond delay="0"/>
                                          </p:stCondLst>
                                        </p:cTn>
                                        <p:tgtEl>
                                          <p:spTgt spid="399376"/>
                                        </p:tgtEl>
                                        <p:attrNameLst>
                                          <p:attrName>style.visibility</p:attrName>
                                        </p:attrNameLst>
                                      </p:cBhvr>
                                      <p:to>
                                        <p:strVal val="visible"/>
                                      </p:to>
                                    </p:set>
                                    <p:anim calcmode="lin" valueType="num">
                                      <p:cBhvr additive="base">
                                        <p:cTn id="94" dur="500" fill="hold"/>
                                        <p:tgtEl>
                                          <p:spTgt spid="399376"/>
                                        </p:tgtEl>
                                        <p:attrNameLst>
                                          <p:attrName>ppt_x</p:attrName>
                                        </p:attrNameLst>
                                      </p:cBhvr>
                                      <p:tavLst>
                                        <p:tav tm="0">
                                          <p:val>
                                            <p:strVal val="0-#ppt_w/2"/>
                                          </p:val>
                                        </p:tav>
                                        <p:tav tm="100000">
                                          <p:val>
                                            <p:strVal val="#ppt_x"/>
                                          </p:val>
                                        </p:tav>
                                      </p:tavLst>
                                    </p:anim>
                                    <p:anim calcmode="lin" valueType="num">
                                      <p:cBhvr additive="base">
                                        <p:cTn id="95" dur="500" fill="hold"/>
                                        <p:tgtEl>
                                          <p:spTgt spid="399376"/>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grpId="0" nodeType="clickEffect">
                                  <p:stCondLst>
                                    <p:cond delay="0"/>
                                  </p:stCondLst>
                                  <p:childTnLst>
                                    <p:set>
                                      <p:cBhvr>
                                        <p:cTn id="99" dur="1" fill="hold">
                                          <p:stCondLst>
                                            <p:cond delay="0"/>
                                          </p:stCondLst>
                                        </p:cTn>
                                        <p:tgtEl>
                                          <p:spTgt spid="399377"/>
                                        </p:tgtEl>
                                        <p:attrNameLst>
                                          <p:attrName>style.visibility</p:attrName>
                                        </p:attrNameLst>
                                      </p:cBhvr>
                                      <p:to>
                                        <p:strVal val="visible"/>
                                      </p:to>
                                    </p:set>
                                    <p:anim calcmode="lin" valueType="num">
                                      <p:cBhvr additive="base">
                                        <p:cTn id="100" dur="500" fill="hold"/>
                                        <p:tgtEl>
                                          <p:spTgt spid="399377"/>
                                        </p:tgtEl>
                                        <p:attrNameLst>
                                          <p:attrName>ppt_x</p:attrName>
                                        </p:attrNameLst>
                                      </p:cBhvr>
                                      <p:tavLst>
                                        <p:tav tm="0">
                                          <p:val>
                                            <p:strVal val="0-#ppt_w/2"/>
                                          </p:val>
                                        </p:tav>
                                        <p:tav tm="100000">
                                          <p:val>
                                            <p:strVal val="#ppt_x"/>
                                          </p:val>
                                        </p:tav>
                                      </p:tavLst>
                                    </p:anim>
                                    <p:anim calcmode="lin" valueType="num">
                                      <p:cBhvr additive="base">
                                        <p:cTn id="101" dur="500" fill="hold"/>
                                        <p:tgtEl>
                                          <p:spTgt spid="399377"/>
                                        </p:tgtEl>
                                        <p:attrNameLst>
                                          <p:attrName>ppt_y</p:attrName>
                                        </p:attrNameLst>
                                      </p:cBhvr>
                                      <p:tavLst>
                                        <p:tav tm="0">
                                          <p:val>
                                            <p:strVal val="#ppt_y"/>
                                          </p:val>
                                        </p:tav>
                                        <p:tav tm="100000">
                                          <p:val>
                                            <p:strVal val="#ppt_y"/>
                                          </p:val>
                                        </p:tav>
                                      </p:tavLst>
                                    </p:anim>
                                  </p:childTnLst>
                                </p:cTn>
                              </p:par>
                            </p:childTnLst>
                          </p:cTn>
                        </p:par>
                        <p:par>
                          <p:cTn id="102" fill="hold">
                            <p:stCondLst>
                              <p:cond delay="500"/>
                            </p:stCondLst>
                            <p:childTnLst>
                              <p:par>
                                <p:cTn id="103" presetID="2" presetClass="entr" presetSubtype="8" fill="hold" grpId="0" nodeType="afterEffect">
                                  <p:stCondLst>
                                    <p:cond delay="0"/>
                                  </p:stCondLst>
                                  <p:childTnLst>
                                    <p:set>
                                      <p:cBhvr>
                                        <p:cTn id="104" dur="1" fill="hold">
                                          <p:stCondLst>
                                            <p:cond delay="0"/>
                                          </p:stCondLst>
                                        </p:cTn>
                                        <p:tgtEl>
                                          <p:spTgt spid="399378"/>
                                        </p:tgtEl>
                                        <p:attrNameLst>
                                          <p:attrName>style.visibility</p:attrName>
                                        </p:attrNameLst>
                                      </p:cBhvr>
                                      <p:to>
                                        <p:strVal val="visible"/>
                                      </p:to>
                                    </p:set>
                                    <p:anim calcmode="lin" valueType="num">
                                      <p:cBhvr additive="base">
                                        <p:cTn id="105" dur="500" fill="hold"/>
                                        <p:tgtEl>
                                          <p:spTgt spid="399378"/>
                                        </p:tgtEl>
                                        <p:attrNameLst>
                                          <p:attrName>ppt_x</p:attrName>
                                        </p:attrNameLst>
                                      </p:cBhvr>
                                      <p:tavLst>
                                        <p:tav tm="0">
                                          <p:val>
                                            <p:strVal val="0-#ppt_w/2"/>
                                          </p:val>
                                        </p:tav>
                                        <p:tav tm="100000">
                                          <p:val>
                                            <p:strVal val="#ppt_x"/>
                                          </p:val>
                                        </p:tav>
                                      </p:tavLst>
                                    </p:anim>
                                    <p:anim calcmode="lin" valueType="num">
                                      <p:cBhvr additive="base">
                                        <p:cTn id="106" dur="500" fill="hold"/>
                                        <p:tgtEl>
                                          <p:spTgt spid="399378"/>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399381"/>
                                        </p:tgtEl>
                                        <p:attrNameLst>
                                          <p:attrName>style.visibility</p:attrName>
                                        </p:attrNameLst>
                                      </p:cBhvr>
                                      <p:to>
                                        <p:strVal val="visible"/>
                                      </p:to>
                                    </p:set>
                                    <p:anim calcmode="lin" valueType="num">
                                      <p:cBhvr additive="base">
                                        <p:cTn id="111" dur="500" fill="hold"/>
                                        <p:tgtEl>
                                          <p:spTgt spid="399381"/>
                                        </p:tgtEl>
                                        <p:attrNameLst>
                                          <p:attrName>ppt_x</p:attrName>
                                        </p:attrNameLst>
                                      </p:cBhvr>
                                      <p:tavLst>
                                        <p:tav tm="0">
                                          <p:val>
                                            <p:strVal val="0-#ppt_w/2"/>
                                          </p:val>
                                        </p:tav>
                                        <p:tav tm="100000">
                                          <p:val>
                                            <p:strVal val="#ppt_x"/>
                                          </p:val>
                                        </p:tav>
                                      </p:tavLst>
                                    </p:anim>
                                    <p:anim calcmode="lin" valueType="num">
                                      <p:cBhvr additive="base">
                                        <p:cTn id="112" dur="500" fill="hold"/>
                                        <p:tgtEl>
                                          <p:spTgt spid="399381"/>
                                        </p:tgtEl>
                                        <p:attrNameLst>
                                          <p:attrName>ppt_y</p:attrName>
                                        </p:attrNameLst>
                                      </p:cBhvr>
                                      <p:tavLst>
                                        <p:tav tm="0">
                                          <p:val>
                                            <p:strVal val="#ppt_y"/>
                                          </p:val>
                                        </p:tav>
                                        <p:tav tm="100000">
                                          <p:val>
                                            <p:strVal val="#ppt_y"/>
                                          </p:val>
                                        </p:tav>
                                      </p:tavLst>
                                    </p:anim>
                                  </p:childTnLst>
                                </p:cTn>
                              </p:par>
                            </p:childTnLst>
                          </p:cTn>
                        </p:par>
                        <p:par>
                          <p:cTn id="113" fill="hold">
                            <p:stCondLst>
                              <p:cond delay="500"/>
                            </p:stCondLst>
                            <p:childTnLst>
                              <p:par>
                                <p:cTn id="114" presetID="2" presetClass="entr" presetSubtype="8" fill="hold" grpId="0" nodeType="afterEffect">
                                  <p:stCondLst>
                                    <p:cond delay="0"/>
                                  </p:stCondLst>
                                  <p:childTnLst>
                                    <p:set>
                                      <p:cBhvr>
                                        <p:cTn id="115" dur="1" fill="hold">
                                          <p:stCondLst>
                                            <p:cond delay="0"/>
                                          </p:stCondLst>
                                        </p:cTn>
                                        <p:tgtEl>
                                          <p:spTgt spid="399382"/>
                                        </p:tgtEl>
                                        <p:attrNameLst>
                                          <p:attrName>style.visibility</p:attrName>
                                        </p:attrNameLst>
                                      </p:cBhvr>
                                      <p:to>
                                        <p:strVal val="visible"/>
                                      </p:to>
                                    </p:set>
                                    <p:anim calcmode="lin" valueType="num">
                                      <p:cBhvr additive="base">
                                        <p:cTn id="116" dur="500" fill="hold"/>
                                        <p:tgtEl>
                                          <p:spTgt spid="399382"/>
                                        </p:tgtEl>
                                        <p:attrNameLst>
                                          <p:attrName>ppt_x</p:attrName>
                                        </p:attrNameLst>
                                      </p:cBhvr>
                                      <p:tavLst>
                                        <p:tav tm="0">
                                          <p:val>
                                            <p:strVal val="0-#ppt_w/2"/>
                                          </p:val>
                                        </p:tav>
                                        <p:tav tm="100000">
                                          <p:val>
                                            <p:strVal val="#ppt_x"/>
                                          </p:val>
                                        </p:tav>
                                      </p:tavLst>
                                    </p:anim>
                                    <p:anim calcmode="lin" valueType="num">
                                      <p:cBhvr additive="base">
                                        <p:cTn id="117" dur="500" fill="hold"/>
                                        <p:tgtEl>
                                          <p:spTgt spid="399382"/>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8" fill="hold" grpId="0" nodeType="clickEffect">
                                  <p:stCondLst>
                                    <p:cond delay="0"/>
                                  </p:stCondLst>
                                  <p:childTnLst>
                                    <p:set>
                                      <p:cBhvr>
                                        <p:cTn id="121" dur="1" fill="hold">
                                          <p:stCondLst>
                                            <p:cond delay="0"/>
                                          </p:stCondLst>
                                        </p:cTn>
                                        <p:tgtEl>
                                          <p:spTgt spid="399379"/>
                                        </p:tgtEl>
                                        <p:attrNameLst>
                                          <p:attrName>style.visibility</p:attrName>
                                        </p:attrNameLst>
                                      </p:cBhvr>
                                      <p:to>
                                        <p:strVal val="visible"/>
                                      </p:to>
                                    </p:set>
                                    <p:anim calcmode="lin" valueType="num">
                                      <p:cBhvr additive="base">
                                        <p:cTn id="122" dur="500" fill="hold"/>
                                        <p:tgtEl>
                                          <p:spTgt spid="399379"/>
                                        </p:tgtEl>
                                        <p:attrNameLst>
                                          <p:attrName>ppt_x</p:attrName>
                                        </p:attrNameLst>
                                      </p:cBhvr>
                                      <p:tavLst>
                                        <p:tav tm="0">
                                          <p:val>
                                            <p:strVal val="0-#ppt_w/2"/>
                                          </p:val>
                                        </p:tav>
                                        <p:tav tm="100000">
                                          <p:val>
                                            <p:strVal val="#ppt_x"/>
                                          </p:val>
                                        </p:tav>
                                      </p:tavLst>
                                    </p:anim>
                                    <p:anim calcmode="lin" valueType="num">
                                      <p:cBhvr additive="base">
                                        <p:cTn id="123" dur="500" fill="hold"/>
                                        <p:tgtEl>
                                          <p:spTgt spid="399379"/>
                                        </p:tgtEl>
                                        <p:attrNameLst>
                                          <p:attrName>ppt_y</p:attrName>
                                        </p:attrNameLst>
                                      </p:cBhvr>
                                      <p:tavLst>
                                        <p:tav tm="0">
                                          <p:val>
                                            <p:strVal val="#ppt_y"/>
                                          </p:val>
                                        </p:tav>
                                        <p:tav tm="100000">
                                          <p:val>
                                            <p:strVal val="#ppt_y"/>
                                          </p:val>
                                        </p:tav>
                                      </p:tavLst>
                                    </p:anim>
                                  </p:childTnLst>
                                </p:cTn>
                              </p:par>
                            </p:childTnLst>
                          </p:cTn>
                        </p:par>
                        <p:par>
                          <p:cTn id="124" fill="hold">
                            <p:stCondLst>
                              <p:cond delay="500"/>
                            </p:stCondLst>
                            <p:childTnLst>
                              <p:par>
                                <p:cTn id="125" presetID="2" presetClass="entr" presetSubtype="8" fill="hold" grpId="0" nodeType="afterEffect">
                                  <p:stCondLst>
                                    <p:cond delay="0"/>
                                  </p:stCondLst>
                                  <p:childTnLst>
                                    <p:set>
                                      <p:cBhvr>
                                        <p:cTn id="126" dur="1" fill="hold">
                                          <p:stCondLst>
                                            <p:cond delay="0"/>
                                          </p:stCondLst>
                                        </p:cTn>
                                        <p:tgtEl>
                                          <p:spTgt spid="399380"/>
                                        </p:tgtEl>
                                        <p:attrNameLst>
                                          <p:attrName>style.visibility</p:attrName>
                                        </p:attrNameLst>
                                      </p:cBhvr>
                                      <p:to>
                                        <p:strVal val="visible"/>
                                      </p:to>
                                    </p:set>
                                    <p:anim calcmode="lin" valueType="num">
                                      <p:cBhvr additive="base">
                                        <p:cTn id="127" dur="500" fill="hold"/>
                                        <p:tgtEl>
                                          <p:spTgt spid="399380"/>
                                        </p:tgtEl>
                                        <p:attrNameLst>
                                          <p:attrName>ppt_x</p:attrName>
                                        </p:attrNameLst>
                                      </p:cBhvr>
                                      <p:tavLst>
                                        <p:tav tm="0">
                                          <p:val>
                                            <p:strVal val="0-#ppt_w/2"/>
                                          </p:val>
                                        </p:tav>
                                        <p:tav tm="100000">
                                          <p:val>
                                            <p:strVal val="#ppt_x"/>
                                          </p:val>
                                        </p:tav>
                                      </p:tavLst>
                                    </p:anim>
                                    <p:anim calcmode="lin" valueType="num">
                                      <p:cBhvr additive="base">
                                        <p:cTn id="128" dur="500" fill="hold"/>
                                        <p:tgtEl>
                                          <p:spTgt spid="399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utoUpdateAnimBg="0"/>
      <p:bldP spid="399365" grpId="0" build="p" autoUpdateAnimBg="0" advAuto="0"/>
      <p:bldP spid="399366" grpId="0" build="p" autoUpdateAnimBg="0" advAuto="0"/>
      <p:bldP spid="399367" grpId="0" animBg="1"/>
      <p:bldP spid="399368" grpId="0" animBg="1"/>
      <p:bldP spid="399369" grpId="0" autoUpdateAnimBg="0"/>
      <p:bldP spid="399370" grpId="0" autoUpdateAnimBg="0"/>
      <p:bldP spid="399371" grpId="0" animBg="1"/>
      <p:bldP spid="399372" grpId="0" build="p" autoUpdateAnimBg="0" advAuto="0"/>
      <p:bldP spid="399373" grpId="0" autoUpdateAnimBg="0"/>
      <p:bldP spid="399374" grpId="0" animBg="1"/>
      <p:bldP spid="399375" grpId="0" autoUpdateAnimBg="0"/>
      <p:bldP spid="399376" grpId="0" autoUpdateAnimBg="0"/>
      <p:bldP spid="399377" grpId="0" animBg="1"/>
      <p:bldP spid="399378" grpId="0" autoUpdateAnimBg="0"/>
      <p:bldP spid="399379" grpId="0" animBg="1"/>
      <p:bldP spid="399380" grpId="0" autoUpdateAnimBg="0"/>
      <p:bldP spid="399381" grpId="0" animBg="1"/>
      <p:bldP spid="399382" grpId="0" autoUpdateAnimBg="0"/>
      <p:bldP spid="399383" grpId="0" animBg="1"/>
    </p:bldLst>
  </p:timing>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defRPr/>
            </a:pPr>
            <a:r>
              <a:rPr lang="zh-CN" altLang="en-US" dirty="0"/>
              <a:t>文件的读写（三）</a:t>
            </a:r>
          </a:p>
        </p:txBody>
      </p:sp>
      <p:sp>
        <p:nvSpPr>
          <p:cNvPr id="28675" name="Rectangle 3"/>
          <p:cNvSpPr>
            <a:spLocks noGrp="1" noRot="1" noChangeArrowheads="1"/>
          </p:cNvSpPr>
          <p:nvPr>
            <p:ph type="body" idx="1"/>
          </p:nvPr>
        </p:nvSpPr>
        <p:spPr/>
        <p:txBody>
          <a:bodyPr/>
          <a:lstStyle/>
          <a:p>
            <a:pPr eaLnBrk="1" hangingPunct="1">
              <a:buFont typeface="Wingdings 2" pitchFamily="18" charset="2"/>
              <a:buNone/>
            </a:pPr>
            <a:r>
              <a:rPr lang="en-US" altLang="zh-CN" sz="2800" smtClean="0">
                <a:latin typeface="Arial" pitchFamily="34" charset="0"/>
                <a:ea typeface="华文细黑" pitchFamily="2" charset="-122"/>
              </a:rPr>
              <a:t>③ </a:t>
            </a:r>
            <a:r>
              <a:rPr lang="zh-CN" altLang="en-US" sz="2800" smtClean="0">
                <a:latin typeface="Arial" pitchFamily="34" charset="0"/>
                <a:ea typeface="华文细黑" pitchFamily="2" charset="-122"/>
              </a:rPr>
              <a:t>格式化读写    </a:t>
            </a:r>
            <a:r>
              <a:rPr lang="en-US" altLang="zh-CN" sz="2000" i="1" smtClean="0">
                <a:solidFill>
                  <a:srgbClr val="FF0000"/>
                </a:solidFill>
                <a:latin typeface="Arial" pitchFamily="34" charset="0"/>
                <a:ea typeface="华文细黑" pitchFamily="2" charset="-122"/>
              </a:rPr>
              <a:t>P321  </a:t>
            </a:r>
          </a:p>
          <a:p>
            <a:pPr eaLnBrk="1" hangingPunct="1">
              <a:buFont typeface="Wingdings 2" pitchFamily="18" charset="2"/>
              <a:buNone/>
            </a:pPr>
            <a:r>
              <a:rPr lang="en-US" altLang="zh-CN" sz="2800" smtClean="0">
                <a:latin typeface="Arial" pitchFamily="34" charset="0"/>
                <a:ea typeface="华文细黑" pitchFamily="2" charset="-122"/>
              </a:rPr>
              <a:t>   </a:t>
            </a:r>
            <a:r>
              <a:rPr lang="zh-CN" altLang="en-US" sz="2800" smtClean="0">
                <a:latin typeface="Arial" pitchFamily="34" charset="0"/>
                <a:ea typeface="华文细黑" pitchFamily="2" charset="-122"/>
              </a:rPr>
              <a:t>适用于一般实体，如数值型变量。</a:t>
            </a:r>
          </a:p>
          <a:p>
            <a:pPr eaLnBrk="1" hangingPunct="1">
              <a:buFont typeface="Wingdings 2" pitchFamily="18" charset="2"/>
              <a:buBlip>
                <a:blip r:embed="rId2"/>
              </a:buBlip>
            </a:pPr>
            <a:r>
              <a:rPr lang="en-US" altLang="zh-CN" sz="2800" smtClean="0">
                <a:latin typeface="Arial" pitchFamily="34" charset="0"/>
                <a:ea typeface="华文细黑" pitchFamily="2" charset="-122"/>
              </a:rPr>
              <a:t>fscanf(fp,“%d,%f”,&amp;a,&amp;b);    </a:t>
            </a:r>
          </a:p>
          <a:p>
            <a:pPr eaLnBrk="1" hangingPunct="1">
              <a:buFont typeface="Wingdings 2" pitchFamily="18" charset="2"/>
              <a:buNone/>
            </a:pPr>
            <a:r>
              <a:rPr lang="en-US" altLang="zh-CN" sz="2800" smtClean="0">
                <a:latin typeface="Arial" pitchFamily="34" charset="0"/>
                <a:ea typeface="华文细黑" pitchFamily="2" charset="-122"/>
              </a:rPr>
              <a:t>    </a:t>
            </a:r>
            <a:r>
              <a:rPr lang="zh-CN" altLang="en-US" sz="2800" smtClean="0">
                <a:latin typeface="Arial" pitchFamily="34" charset="0"/>
                <a:ea typeface="华文细黑" pitchFamily="2" charset="-122"/>
              </a:rPr>
              <a:t>将磁盘文件中的数据送给变量</a:t>
            </a:r>
            <a:r>
              <a:rPr lang="en-US" altLang="zh-CN" sz="2800" smtClean="0">
                <a:latin typeface="Arial" pitchFamily="34" charset="0"/>
                <a:ea typeface="华文细黑" pitchFamily="2" charset="-122"/>
              </a:rPr>
              <a:t>a</a:t>
            </a:r>
            <a:r>
              <a:rPr lang="zh-CN" altLang="en-US" sz="2800" smtClean="0">
                <a:latin typeface="Arial" pitchFamily="34" charset="0"/>
                <a:ea typeface="华文细黑" pitchFamily="2" charset="-122"/>
              </a:rPr>
              <a:t>，下一个送给变量</a:t>
            </a:r>
            <a:r>
              <a:rPr lang="en-US" altLang="zh-CN" sz="2800" smtClean="0">
                <a:latin typeface="Arial" pitchFamily="34" charset="0"/>
                <a:ea typeface="华文细黑" pitchFamily="2" charset="-122"/>
              </a:rPr>
              <a:t>b</a:t>
            </a:r>
          </a:p>
          <a:p>
            <a:pPr eaLnBrk="1" hangingPunct="1">
              <a:buFont typeface="Wingdings 2" pitchFamily="18" charset="2"/>
              <a:buBlip>
                <a:blip r:embed="rId2"/>
              </a:buBlip>
            </a:pPr>
            <a:r>
              <a:rPr lang="en-US" altLang="zh-CN" sz="2800" smtClean="0">
                <a:latin typeface="Arial" pitchFamily="34" charset="0"/>
                <a:ea typeface="华文细黑" pitchFamily="2" charset="-122"/>
              </a:rPr>
              <a:t>fprintf(fp,“%d,%6.2f”,a,b);    </a:t>
            </a:r>
          </a:p>
          <a:p>
            <a:pPr eaLnBrk="1" hangingPunct="1">
              <a:buFont typeface="Wingdings 2" pitchFamily="18" charset="2"/>
              <a:buNone/>
            </a:pPr>
            <a:r>
              <a:rPr lang="en-US" altLang="zh-CN" sz="2800" smtClean="0">
                <a:latin typeface="Arial" pitchFamily="34" charset="0"/>
                <a:ea typeface="华文细黑" pitchFamily="2" charset="-122"/>
              </a:rPr>
              <a:t>    </a:t>
            </a:r>
            <a:r>
              <a:rPr lang="zh-CN" altLang="en-US" sz="2800" smtClean="0">
                <a:latin typeface="Arial" pitchFamily="34" charset="0"/>
                <a:ea typeface="华文细黑" pitchFamily="2" charset="-122"/>
              </a:rPr>
              <a:t>将变量</a:t>
            </a:r>
            <a:r>
              <a:rPr lang="en-US" altLang="zh-CN" sz="2800" smtClean="0">
                <a:latin typeface="Arial" pitchFamily="34" charset="0"/>
                <a:ea typeface="华文细黑" pitchFamily="2" charset="-122"/>
              </a:rPr>
              <a:t>a</a:t>
            </a:r>
            <a:r>
              <a:rPr lang="zh-CN" altLang="en-US" sz="2800" smtClean="0">
                <a:latin typeface="Arial" pitchFamily="34" charset="0"/>
                <a:ea typeface="华文细黑" pitchFamily="2" charset="-122"/>
              </a:rPr>
              <a:t>和</a:t>
            </a:r>
            <a:r>
              <a:rPr lang="en-US" altLang="zh-CN" sz="2800" smtClean="0">
                <a:latin typeface="Arial" pitchFamily="34" charset="0"/>
                <a:ea typeface="华文细黑" pitchFamily="2" charset="-122"/>
              </a:rPr>
              <a:t>b</a:t>
            </a:r>
            <a:r>
              <a:rPr lang="zh-CN" altLang="en-US" sz="2800" smtClean="0">
                <a:latin typeface="Arial" pitchFamily="34" charset="0"/>
                <a:ea typeface="华文细黑" pitchFamily="2" charset="-122"/>
              </a:rPr>
              <a:t>按</a:t>
            </a:r>
            <a:r>
              <a:rPr lang="en-US" altLang="zh-CN" sz="2800" smtClean="0">
                <a:latin typeface="Arial" pitchFamily="34" charset="0"/>
                <a:ea typeface="华文细黑" pitchFamily="2" charset="-122"/>
              </a:rPr>
              <a:t>%d</a:t>
            </a:r>
            <a:r>
              <a:rPr lang="zh-CN" altLang="en-US" sz="2800" smtClean="0">
                <a:latin typeface="Arial" pitchFamily="34" charset="0"/>
                <a:ea typeface="华文细黑" pitchFamily="2" charset="-122"/>
              </a:rPr>
              <a:t>和</a:t>
            </a:r>
            <a:r>
              <a:rPr lang="en-US" altLang="zh-CN" sz="2800" smtClean="0">
                <a:latin typeface="Arial" pitchFamily="34" charset="0"/>
                <a:ea typeface="华文细黑" pitchFamily="2" charset="-122"/>
              </a:rPr>
              <a:t>%f</a:t>
            </a:r>
            <a:r>
              <a:rPr lang="zh-CN" altLang="en-US" sz="2800" smtClean="0">
                <a:latin typeface="Arial" pitchFamily="34" charset="0"/>
                <a:ea typeface="华文细黑" pitchFamily="2" charset="-122"/>
              </a:rPr>
              <a:t>格式输出到</a:t>
            </a:r>
            <a:r>
              <a:rPr lang="en-US" altLang="zh-CN" sz="2800" smtClean="0">
                <a:latin typeface="Arial" pitchFamily="34" charset="0"/>
                <a:ea typeface="华文细黑" pitchFamily="2" charset="-122"/>
              </a:rPr>
              <a:t>fp</a:t>
            </a:r>
            <a:r>
              <a:rPr lang="zh-CN" altLang="en-US" sz="2800" smtClean="0">
                <a:latin typeface="Arial" pitchFamily="34" charset="0"/>
                <a:ea typeface="华文细黑" pitchFamily="2" charset="-122"/>
              </a:rPr>
              <a:t>所指文件上</a:t>
            </a:r>
          </a:p>
          <a:p>
            <a:pPr eaLnBrk="1" hangingPunct="1">
              <a:spcBef>
                <a:spcPct val="60000"/>
              </a:spcBef>
              <a:buFont typeface="Wingdings 2" pitchFamily="18" charset="2"/>
              <a:buNone/>
            </a:pPr>
            <a:r>
              <a:rPr lang="zh-CN" altLang="en-US" sz="2800" smtClean="0">
                <a:latin typeface="Arial" pitchFamily="34" charset="0"/>
                <a:ea typeface="华文细黑" pitchFamily="2" charset="-122"/>
              </a:rPr>
              <a:t>   比较：</a:t>
            </a:r>
            <a:r>
              <a:rPr lang="en-US" altLang="zh-CN" sz="2800" smtClean="0">
                <a:latin typeface="Arial" pitchFamily="34" charset="0"/>
                <a:ea typeface="华文细黑" pitchFamily="2" charset="-122"/>
              </a:rPr>
              <a:t>scanf(“%d,%f”,&amp;a,&amp;b);  </a:t>
            </a:r>
          </a:p>
          <a:p>
            <a:pPr eaLnBrk="1" hangingPunct="1">
              <a:spcBef>
                <a:spcPct val="0"/>
              </a:spcBef>
              <a:buFont typeface="Wingdings 2" pitchFamily="18" charset="2"/>
              <a:buNone/>
            </a:pPr>
            <a:r>
              <a:rPr lang="en-US" altLang="zh-CN" sz="2800" smtClean="0">
                <a:latin typeface="Arial" pitchFamily="34" charset="0"/>
                <a:ea typeface="华文细黑" pitchFamily="2" charset="-122"/>
              </a:rPr>
              <a:t>              printf(“%d,%6.2f”,a,b);</a:t>
            </a:r>
          </a:p>
        </p:txBody>
      </p:sp>
    </p:spTree>
  </p:cSld>
  <p:clrMapOvr>
    <a:masterClrMapping/>
  </p:clrMapOvr>
  <p:transition>
    <p:blinds dir="vert"/>
  </p:transition>
  <p:timing>
    <p:tnLst>
      <p:par>
        <p:cTn id="1" dur="indefinite" restart="never" nodeType="tmRoot"/>
      </p:par>
    </p:tnLst>
  </p:timing>
</p:sld>
</file>

<file path=ppt/slides/slide4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4DF203FF-71A3-4D7D-978A-223761E61B56}" type="slidenum">
              <a:rPr lang="zh-CN" altLang="en-US" b="1" smtClean="0">
                <a:solidFill>
                  <a:srgbClr val="66CCFF"/>
                </a:solidFill>
                <a:latin typeface="Arial" pitchFamily="34" charset="0"/>
              </a:rPr>
              <a:pPr/>
              <a:t>491</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79971" name="Rectangle 3"/>
          <p:cNvSpPr>
            <a:spLocks noGrp="1" noChangeArrowheads="1"/>
          </p:cNvSpPr>
          <p:nvPr>
            <p:ph type="body" sz="half" idx="1"/>
          </p:nvPr>
        </p:nvSpPr>
        <p:spPr>
          <a:xfrm>
            <a:off x="179388" y="811213"/>
            <a:ext cx="8893175" cy="5832475"/>
          </a:xfrm>
        </p:spPr>
        <p:txBody>
          <a:bodyPr/>
          <a:lstStyle/>
          <a:p>
            <a:pPr eaLnBrk="1" hangingPunct="1">
              <a:lnSpc>
                <a:spcPct val="110000"/>
              </a:lnSpc>
              <a:spcBef>
                <a:spcPct val="0"/>
              </a:spcBef>
              <a:buFont typeface="Wingdings 2" pitchFamily="18" charset="2"/>
              <a:buNone/>
              <a:defRPr/>
            </a:pPr>
            <a:r>
              <a:rPr lang="zh-CN" altLang="en-US" dirty="0" smtClean="0">
                <a:solidFill>
                  <a:schemeClr val="tx2">
                    <a:lumMod val="50000"/>
                  </a:schemeClr>
                </a:solidFill>
                <a:ea typeface="华文细黑" pitchFamily="2" charset="-122"/>
                <a:cs typeface="Times New Roman" pitchFamily="18" charset="0"/>
              </a:rPr>
              <a:t>③格式化</a:t>
            </a:r>
            <a:r>
              <a:rPr lang="zh-CN" altLang="en-US" dirty="0">
                <a:solidFill>
                  <a:schemeClr val="tx2">
                    <a:lumMod val="50000"/>
                  </a:schemeClr>
                </a:solidFill>
                <a:ea typeface="华文细黑" pitchFamily="2" charset="-122"/>
                <a:cs typeface="Times New Roman" pitchFamily="18" charset="0"/>
              </a:rPr>
              <a:t>输入输出</a:t>
            </a:r>
            <a:r>
              <a:rPr lang="zh-CN" altLang="en-US" dirty="0">
                <a:solidFill>
                  <a:schemeClr val="tx2">
                    <a:lumMod val="75000"/>
                  </a:schemeClr>
                </a:solidFill>
                <a:ea typeface="华文细黑" pitchFamily="2" charset="-122"/>
                <a:cs typeface="Times New Roman" pitchFamily="18" charset="0"/>
              </a:rPr>
              <a:t>（</a:t>
            </a:r>
            <a:r>
              <a:rPr lang="zh-CN" altLang="en-US" dirty="0">
                <a:solidFill>
                  <a:schemeClr val="tx2">
                    <a:lumMod val="50000"/>
                  </a:schemeClr>
                </a:solidFill>
                <a:ea typeface="华文细黑" pitchFamily="2" charset="-122"/>
                <a:cs typeface="Times New Roman" pitchFamily="18" charset="0"/>
              </a:rPr>
              <a:t> </a:t>
            </a:r>
            <a:r>
              <a:rPr lang="en-US" altLang="zh-CN" dirty="0" err="1">
                <a:ea typeface="华文细黑" pitchFamily="2" charset="-122"/>
                <a:cs typeface="Times New Roman" pitchFamily="18" charset="0"/>
              </a:rPr>
              <a:t>fscanf</a:t>
            </a:r>
            <a:r>
              <a:rPr lang="en-US" altLang="zh-CN" dirty="0">
                <a:solidFill>
                  <a:srgbClr val="FF0000"/>
                </a:solidFill>
                <a:ea typeface="华文细黑" pitchFamily="2" charset="-122"/>
                <a:cs typeface="Times New Roman" pitchFamily="18" charset="0"/>
              </a:rPr>
              <a:t> </a:t>
            </a:r>
            <a:r>
              <a:rPr lang="en-US" altLang="zh-CN" dirty="0">
                <a:solidFill>
                  <a:schemeClr val="tx2">
                    <a:lumMod val="75000"/>
                  </a:schemeClr>
                </a:solidFill>
                <a:ea typeface="华文细黑" pitchFamily="2" charset="-122"/>
                <a:cs typeface="Times New Roman" pitchFamily="18" charset="0"/>
              </a:rPr>
              <a:t>/ </a:t>
            </a:r>
            <a:r>
              <a:rPr lang="en-US" altLang="zh-CN" dirty="0" err="1">
                <a:ea typeface="华文细黑" pitchFamily="2" charset="-122"/>
                <a:cs typeface="Times New Roman" pitchFamily="18" charset="0"/>
              </a:rPr>
              <a:t>fprintf</a:t>
            </a:r>
            <a:r>
              <a:rPr lang="en-US" altLang="zh-CN" dirty="0">
                <a:solidFill>
                  <a:srgbClr val="66FF66"/>
                </a:solidFill>
                <a:ea typeface="华文细黑" pitchFamily="2" charset="-122"/>
                <a:cs typeface="Times New Roman" pitchFamily="18" charset="0"/>
              </a:rPr>
              <a:t> </a:t>
            </a:r>
            <a:r>
              <a:rPr lang="en-US" altLang="zh-CN" dirty="0">
                <a:solidFill>
                  <a:schemeClr val="tx2">
                    <a:lumMod val="75000"/>
                  </a:schemeClr>
                </a:solidFill>
                <a:ea typeface="华文细黑" pitchFamily="2" charset="-122"/>
                <a:cs typeface="Times New Roman" pitchFamily="18" charset="0"/>
              </a:rPr>
              <a:t>）</a:t>
            </a:r>
          </a:p>
          <a:p>
            <a:pPr eaLnBrk="1" hangingPunct="1">
              <a:lnSpc>
                <a:spcPct val="110000"/>
              </a:lnSpc>
              <a:spcBef>
                <a:spcPct val="0"/>
              </a:spcBef>
              <a:buFont typeface="Wingdings" pitchFamily="2" charset="2"/>
              <a:buNone/>
              <a:defRPr/>
            </a:pPr>
            <a:r>
              <a:rPr lang="en-US" altLang="zh-CN" sz="2800" dirty="0">
                <a:ea typeface="华文细黑" pitchFamily="2" charset="-122"/>
                <a:cs typeface="Times New Roman" pitchFamily="18" charset="0"/>
              </a:rPr>
              <a:t>	</a:t>
            </a:r>
            <a:r>
              <a:rPr lang="zh-CN" altLang="en-US" sz="2800" dirty="0">
                <a:solidFill>
                  <a:schemeClr val="tx2">
                    <a:lumMod val="60000"/>
                    <a:lumOff val="40000"/>
                  </a:schemeClr>
                </a:solidFill>
                <a:ea typeface="华文细黑" pitchFamily="2" charset="-122"/>
                <a:cs typeface="Times New Roman" pitchFamily="18" charset="0"/>
              </a:rPr>
              <a:t>输入</a:t>
            </a:r>
            <a:r>
              <a:rPr lang="zh-CN" altLang="en-US" sz="2800" dirty="0">
                <a:ea typeface="华文细黑" pitchFamily="2" charset="-122"/>
                <a:cs typeface="Times New Roman" pitchFamily="18" charset="0"/>
              </a:rPr>
              <a:t>函数：</a:t>
            </a:r>
          </a:p>
          <a:p>
            <a:pPr eaLnBrk="1" hangingPunct="1">
              <a:lnSpc>
                <a:spcPct val="110000"/>
              </a:lnSpc>
              <a:spcBef>
                <a:spcPct val="0"/>
              </a:spcBef>
              <a:buFont typeface="Wingdings" pitchFamily="2" charset="2"/>
              <a:buNone/>
              <a:defRPr/>
            </a:pPr>
            <a:r>
              <a:rPr lang="en-US" altLang="en-US" sz="2800" dirty="0" err="1">
                <a:ea typeface="华文细黑" pitchFamily="2" charset="-122"/>
                <a:cs typeface="Times New Roman" pitchFamily="18" charset="0"/>
              </a:rPr>
              <a:t>fscanf</a:t>
            </a:r>
            <a:r>
              <a:rPr lang="en-US" altLang="en-US" sz="2800" dirty="0">
                <a:ea typeface="华文细黑" pitchFamily="2" charset="-122"/>
                <a:cs typeface="Times New Roman" pitchFamily="18" charset="0"/>
              </a:rPr>
              <a:t>(</a:t>
            </a:r>
            <a:r>
              <a:rPr lang="en-US" altLang="zh-CN" sz="2800" dirty="0">
                <a:ea typeface="华文细黑" pitchFamily="2" charset="-122"/>
                <a:cs typeface="Times New Roman" pitchFamily="18" charset="0"/>
              </a:rPr>
              <a:t> </a:t>
            </a:r>
            <a:r>
              <a:rPr lang="en-US" altLang="en-US" sz="2800" dirty="0" err="1">
                <a:solidFill>
                  <a:schemeClr val="tx2"/>
                </a:solidFill>
                <a:ea typeface="华文细黑" pitchFamily="2" charset="-122"/>
                <a:cs typeface="Times New Roman" pitchFamily="18" charset="0"/>
              </a:rPr>
              <a:t>fp</a:t>
            </a:r>
            <a:r>
              <a:rPr lang="en-US" altLang="en-US" sz="2800" dirty="0">
                <a:ea typeface="华文细黑" pitchFamily="2" charset="-122"/>
                <a:cs typeface="Times New Roman" pitchFamily="18" charset="0"/>
              </a:rPr>
              <a:t>,</a:t>
            </a:r>
            <a:r>
              <a:rPr lang="zh-CN" altLang="en-US" sz="2800" dirty="0">
                <a:solidFill>
                  <a:schemeClr val="tx2">
                    <a:lumMod val="60000"/>
                    <a:lumOff val="40000"/>
                  </a:schemeClr>
                </a:solidFill>
                <a:ea typeface="华文细黑" pitchFamily="2" charset="-122"/>
                <a:cs typeface="Times New Roman" pitchFamily="18" charset="0"/>
              </a:rPr>
              <a:t>格式控制符</a:t>
            </a:r>
            <a:r>
              <a:rPr lang="zh-CN" altLang="en-US" sz="2800" dirty="0">
                <a:ea typeface="华文细黑" pitchFamily="2" charset="-122"/>
                <a:cs typeface="Times New Roman" pitchFamily="18" charset="0"/>
              </a:rPr>
              <a:t>，变量地址表 )</a:t>
            </a:r>
            <a:endParaRPr lang="en-US" altLang="zh-CN" sz="2800" dirty="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a:t>
            </a:r>
            <a:r>
              <a:rPr lang="zh-CN" altLang="en-US" sz="2800" dirty="0">
                <a:solidFill>
                  <a:schemeClr val="accent2">
                    <a:lumMod val="75000"/>
                  </a:schemeClr>
                </a:solidFill>
                <a:ea typeface="华文细黑" pitchFamily="2" charset="-122"/>
                <a:cs typeface="Times New Roman" pitchFamily="18" charset="0"/>
              </a:rPr>
              <a:t>功能：</a:t>
            </a:r>
            <a:r>
              <a:rPr lang="zh-CN" altLang="en-US" sz="2800" dirty="0">
                <a:ea typeface="华文细黑" pitchFamily="2" charset="-122"/>
                <a:cs typeface="Times New Roman" pitchFamily="18" charset="0"/>
              </a:rPr>
              <a:t>从</a:t>
            </a:r>
            <a:r>
              <a:rPr lang="en-US" altLang="zh-CN" sz="2800" dirty="0">
                <a:ea typeface="华文细黑" pitchFamily="2" charset="-122"/>
                <a:cs typeface="Times New Roman" pitchFamily="18" charset="0"/>
              </a:rPr>
              <a:t>ASCII</a:t>
            </a:r>
            <a:r>
              <a:rPr lang="zh-CN" altLang="en-US" sz="2800" dirty="0">
                <a:ea typeface="华文细黑" pitchFamily="2" charset="-122"/>
                <a:cs typeface="Times New Roman" pitchFamily="18" charset="0"/>
              </a:rPr>
              <a:t>文件</a:t>
            </a:r>
            <a:r>
              <a:rPr lang="en-US" altLang="zh-CN" sz="2800" dirty="0" err="1">
                <a:solidFill>
                  <a:schemeClr val="tx2"/>
                </a:solidFill>
                <a:ea typeface="华文细黑" pitchFamily="2" charset="-122"/>
                <a:cs typeface="Times New Roman" pitchFamily="18" charset="0"/>
              </a:rPr>
              <a:t>fp</a:t>
            </a:r>
            <a:r>
              <a:rPr lang="zh-CN" altLang="en-US" sz="2800" dirty="0">
                <a:ea typeface="华文细黑" pitchFamily="2" charset="-122"/>
                <a:cs typeface="Times New Roman" pitchFamily="18" charset="0"/>
              </a:rPr>
              <a:t>中读取字符，按</a:t>
            </a:r>
            <a:r>
              <a:rPr lang="zh-CN" altLang="en-US" sz="2800" dirty="0">
                <a:solidFill>
                  <a:schemeClr val="accent2">
                    <a:lumMod val="75000"/>
                  </a:schemeClr>
                </a:solidFill>
                <a:ea typeface="华文细黑" pitchFamily="2" charset="-122"/>
                <a:cs typeface="Times New Roman" pitchFamily="18" charset="0"/>
              </a:rPr>
              <a:t>格式控制符</a:t>
            </a:r>
            <a:r>
              <a:rPr lang="zh-CN" altLang="en-US" sz="2800" dirty="0">
                <a:ea typeface="华文细黑" pitchFamily="2" charset="-122"/>
                <a:cs typeface="Times New Roman" pitchFamily="18" charset="0"/>
              </a:rPr>
              <a:t>的含义存入对应的变量中，返回值为输入的数据个数。</a:t>
            </a: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a:t>
            </a:r>
            <a:r>
              <a:rPr lang="zh-CN" altLang="en-US" sz="2800" dirty="0">
                <a:solidFill>
                  <a:schemeClr val="tx2">
                    <a:lumMod val="75000"/>
                  </a:schemeClr>
                </a:solidFill>
                <a:ea typeface="华文细黑" pitchFamily="2" charset="-122"/>
                <a:cs typeface="Times New Roman" pitchFamily="18" charset="0"/>
              </a:rPr>
              <a:t>	</a:t>
            </a:r>
            <a:r>
              <a:rPr lang="en-US" altLang="en-US" sz="2800" dirty="0" err="1">
                <a:solidFill>
                  <a:schemeClr val="tx2">
                    <a:lumMod val="75000"/>
                  </a:schemeClr>
                </a:solidFill>
                <a:ea typeface="华文细黑" pitchFamily="2" charset="-122"/>
                <a:cs typeface="Times New Roman" pitchFamily="18" charset="0"/>
              </a:rPr>
              <a:t>fscanf</a:t>
            </a:r>
            <a:r>
              <a:rPr lang="zh-CN" altLang="en-US" sz="2800" dirty="0">
                <a:ea typeface="华文细黑" pitchFamily="2" charset="-122"/>
                <a:cs typeface="Times New Roman" pitchFamily="18" charset="0"/>
              </a:rPr>
              <a:t>与</a:t>
            </a:r>
            <a:r>
              <a:rPr lang="en-US" altLang="en-US" sz="2800" dirty="0" err="1">
                <a:solidFill>
                  <a:schemeClr val="accent2">
                    <a:lumMod val="75000"/>
                  </a:schemeClr>
                </a:solidFill>
                <a:ea typeface="华文细黑" pitchFamily="2" charset="-122"/>
                <a:cs typeface="Times New Roman" pitchFamily="18" charset="0"/>
              </a:rPr>
              <a:t>scanf</a:t>
            </a:r>
            <a:r>
              <a:rPr lang="zh-CN" altLang="en-US" sz="2800" dirty="0">
                <a:ea typeface="华文细黑" pitchFamily="2" charset="-122"/>
                <a:cs typeface="Times New Roman" pitchFamily="18" charset="0"/>
              </a:rPr>
              <a:t>类似，</a:t>
            </a:r>
            <a:r>
              <a:rPr lang="zh-CN" altLang="en-US" sz="2800" dirty="0">
                <a:solidFill>
                  <a:schemeClr val="accent2">
                    <a:lumMod val="75000"/>
                  </a:schemeClr>
                </a:solidFill>
                <a:ea typeface="华文细黑" pitchFamily="2" charset="-122"/>
                <a:cs typeface="Times New Roman" pitchFamily="18" charset="0"/>
              </a:rPr>
              <a:t>格式控制符</a:t>
            </a:r>
            <a:r>
              <a:rPr lang="zh-CN" altLang="en-US" sz="2800" dirty="0">
                <a:ea typeface="华文细黑" pitchFamily="2" charset="-122"/>
                <a:cs typeface="Times New Roman" pitchFamily="18" charset="0"/>
              </a:rPr>
              <a:t>相同。</a:t>
            </a:r>
          </a:p>
          <a:p>
            <a:pPr eaLnBrk="1" hangingPunct="1">
              <a:lnSpc>
                <a:spcPct val="110000"/>
              </a:lnSpc>
              <a:spcBef>
                <a:spcPct val="0"/>
              </a:spcBef>
              <a:buFont typeface="Wingdings" pitchFamily="2" charset="2"/>
              <a:buNone/>
              <a:defRPr/>
            </a:pPr>
            <a:r>
              <a:rPr lang="zh-CN" altLang="zh-CN" sz="2800" dirty="0">
                <a:ea typeface="华文细黑" pitchFamily="2" charset="-122"/>
                <a:cs typeface="Times New Roman" pitchFamily="18" charset="0"/>
              </a:rPr>
              <a:t>	</a:t>
            </a:r>
            <a:r>
              <a:rPr lang="zh-CN" altLang="en-US" sz="2800" dirty="0">
                <a:solidFill>
                  <a:srgbClr val="002060"/>
                </a:solidFill>
                <a:ea typeface="华文细黑" pitchFamily="2" charset="-122"/>
                <a:cs typeface="Times New Roman" pitchFamily="18" charset="0"/>
              </a:rPr>
              <a:t>输出</a:t>
            </a:r>
            <a:r>
              <a:rPr lang="zh-CN" altLang="en-US" sz="2800" dirty="0">
                <a:ea typeface="华文细黑" pitchFamily="2" charset="-122"/>
                <a:cs typeface="Times New Roman" pitchFamily="18" charset="0"/>
              </a:rPr>
              <a:t>函数：</a:t>
            </a:r>
          </a:p>
          <a:p>
            <a:pPr eaLnBrk="1" hangingPunct="1">
              <a:lnSpc>
                <a:spcPct val="110000"/>
              </a:lnSpc>
              <a:spcBef>
                <a:spcPct val="0"/>
              </a:spcBef>
              <a:buFont typeface="Wingdings" pitchFamily="2" charset="2"/>
              <a:buNone/>
              <a:defRPr/>
            </a:pPr>
            <a:r>
              <a:rPr lang="en-US" altLang="en-US" sz="2800" dirty="0" err="1">
                <a:ea typeface="华文细黑" pitchFamily="2" charset="-122"/>
                <a:cs typeface="Times New Roman" pitchFamily="18" charset="0"/>
              </a:rPr>
              <a:t>fprintf</a:t>
            </a:r>
            <a:r>
              <a:rPr lang="en-US" altLang="en-US" sz="2800" dirty="0">
                <a:ea typeface="华文细黑" pitchFamily="2" charset="-122"/>
                <a:cs typeface="Times New Roman" pitchFamily="18" charset="0"/>
              </a:rPr>
              <a:t>(</a:t>
            </a:r>
            <a:r>
              <a:rPr lang="en-US" altLang="zh-CN" sz="2800" dirty="0">
                <a:ea typeface="华文细黑" pitchFamily="2" charset="-122"/>
                <a:cs typeface="Times New Roman" pitchFamily="18" charset="0"/>
              </a:rPr>
              <a:t> </a:t>
            </a:r>
            <a:r>
              <a:rPr lang="en-US" altLang="en-US" sz="2800" dirty="0" err="1">
                <a:solidFill>
                  <a:schemeClr val="tx2"/>
                </a:solidFill>
                <a:ea typeface="华文细黑" pitchFamily="2" charset="-122"/>
                <a:cs typeface="Times New Roman" pitchFamily="18" charset="0"/>
              </a:rPr>
              <a:t>fp</a:t>
            </a:r>
            <a:r>
              <a:rPr lang="en-US" altLang="en-US" sz="2800" dirty="0">
                <a:ea typeface="华文细黑" pitchFamily="2" charset="-122"/>
                <a:cs typeface="Times New Roman" pitchFamily="18" charset="0"/>
              </a:rPr>
              <a:t>,</a:t>
            </a:r>
            <a:r>
              <a:rPr lang="zh-CN" altLang="en-US" sz="2800" dirty="0">
                <a:solidFill>
                  <a:srgbClr val="0070C0"/>
                </a:solidFill>
                <a:ea typeface="华文细黑" pitchFamily="2" charset="-122"/>
                <a:cs typeface="Times New Roman" pitchFamily="18" charset="0"/>
              </a:rPr>
              <a:t>格式控制符</a:t>
            </a:r>
            <a:r>
              <a:rPr lang="zh-CN" altLang="en-US" sz="2800" dirty="0">
                <a:ea typeface="华文细黑" pitchFamily="2" charset="-122"/>
                <a:cs typeface="Times New Roman" pitchFamily="18" charset="0"/>
              </a:rPr>
              <a:t>，表达式列表 )</a:t>
            </a:r>
            <a:endParaRPr lang="en-US" altLang="zh-CN" sz="2800" dirty="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a:t>
            </a:r>
            <a:r>
              <a:rPr lang="zh-CN" altLang="en-US" sz="2800" dirty="0">
                <a:solidFill>
                  <a:srgbClr val="0070C0"/>
                </a:solidFill>
                <a:ea typeface="华文细黑" pitchFamily="2" charset="-122"/>
                <a:cs typeface="Times New Roman" pitchFamily="18" charset="0"/>
              </a:rPr>
              <a:t>功能：</a:t>
            </a:r>
            <a:r>
              <a:rPr lang="zh-CN" altLang="en-US" sz="2800" dirty="0">
                <a:ea typeface="华文细黑" pitchFamily="2" charset="-122"/>
                <a:cs typeface="Times New Roman" pitchFamily="18" charset="0"/>
              </a:rPr>
              <a:t>将表达式列表中的数据，按照</a:t>
            </a:r>
            <a:r>
              <a:rPr lang="zh-CN" altLang="en-US" sz="2800" dirty="0">
                <a:solidFill>
                  <a:srgbClr val="0070C0"/>
                </a:solidFill>
                <a:ea typeface="华文细黑" pitchFamily="2" charset="-122"/>
                <a:cs typeface="Times New Roman" pitchFamily="18" charset="0"/>
              </a:rPr>
              <a:t>格式控制符</a:t>
            </a:r>
            <a:r>
              <a:rPr lang="zh-CN" altLang="en-US" sz="2800" dirty="0">
                <a:ea typeface="华文细黑" pitchFamily="2" charset="-122"/>
                <a:cs typeface="Times New Roman" pitchFamily="18" charset="0"/>
              </a:rPr>
              <a:t>的说明，存入</a:t>
            </a:r>
            <a:r>
              <a:rPr lang="en-US" altLang="zh-CN" sz="2800" dirty="0">
                <a:ea typeface="华文细黑" pitchFamily="2" charset="-122"/>
                <a:cs typeface="Times New Roman" pitchFamily="18" charset="0"/>
              </a:rPr>
              <a:t>ASCII</a:t>
            </a:r>
            <a:r>
              <a:rPr lang="zh-CN" altLang="en-US" sz="2800" dirty="0">
                <a:ea typeface="华文细黑" pitchFamily="2" charset="-122"/>
                <a:cs typeface="Times New Roman" pitchFamily="18" charset="0"/>
              </a:rPr>
              <a:t>文件</a:t>
            </a:r>
            <a:r>
              <a:rPr lang="en-US" altLang="zh-CN" sz="2800" dirty="0" err="1">
                <a:solidFill>
                  <a:schemeClr val="tx2"/>
                </a:solidFill>
                <a:ea typeface="华文细黑" pitchFamily="2" charset="-122"/>
                <a:cs typeface="Times New Roman" pitchFamily="18" charset="0"/>
              </a:rPr>
              <a:t>fp</a:t>
            </a:r>
            <a:r>
              <a:rPr lang="zh-CN" altLang="en-US" sz="2800" dirty="0">
                <a:ea typeface="华文细黑" pitchFamily="2" charset="-122"/>
                <a:cs typeface="Times New Roman" pitchFamily="18" charset="0"/>
              </a:rPr>
              <a:t>中，返回值为实际存入的数据个数。</a:t>
            </a: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a:t>
            </a:r>
            <a:r>
              <a:rPr lang="en-US" altLang="en-US" sz="2800" dirty="0" err="1">
                <a:solidFill>
                  <a:schemeClr val="accent2">
                    <a:lumMod val="75000"/>
                  </a:schemeClr>
                </a:solidFill>
                <a:ea typeface="华文细黑" pitchFamily="2" charset="-122"/>
                <a:cs typeface="Times New Roman" pitchFamily="18" charset="0"/>
              </a:rPr>
              <a:t>fprintf</a:t>
            </a:r>
            <a:r>
              <a:rPr lang="zh-CN" altLang="en-US" sz="2800" dirty="0">
                <a:ea typeface="华文细黑" pitchFamily="2" charset="-122"/>
                <a:cs typeface="Times New Roman" pitchFamily="18" charset="0"/>
              </a:rPr>
              <a:t>与</a:t>
            </a:r>
            <a:r>
              <a:rPr lang="en-US" altLang="en-US" sz="2800" dirty="0" err="1">
                <a:solidFill>
                  <a:srgbClr val="7030A0"/>
                </a:solidFill>
                <a:ea typeface="华文细黑" pitchFamily="2" charset="-122"/>
                <a:cs typeface="Times New Roman" pitchFamily="18" charset="0"/>
              </a:rPr>
              <a:t>printf</a:t>
            </a:r>
            <a:r>
              <a:rPr lang="zh-CN" altLang="en-US" sz="2800" dirty="0">
                <a:ea typeface="华文细黑" pitchFamily="2" charset="-122"/>
                <a:cs typeface="Times New Roman" pitchFamily="18" charset="0"/>
              </a:rPr>
              <a:t>类似，</a:t>
            </a:r>
            <a:r>
              <a:rPr lang="zh-CN" altLang="en-US" sz="2800" dirty="0">
                <a:solidFill>
                  <a:srgbClr val="0070C0"/>
                </a:solidFill>
                <a:ea typeface="华文细黑" pitchFamily="2" charset="-122"/>
                <a:cs typeface="Times New Roman" pitchFamily="18" charset="0"/>
              </a:rPr>
              <a:t>格式控制符</a:t>
            </a:r>
            <a:r>
              <a:rPr lang="zh-CN" altLang="en-US" sz="2800" dirty="0">
                <a:ea typeface="华文细黑" pitchFamily="2" charset="-122"/>
                <a:cs typeface="Times New Roman" pitchFamily="18" charset="0"/>
              </a:rPr>
              <a:t>相同</a:t>
            </a:r>
            <a:r>
              <a:rPr lang="zh-CN" altLang="en-US" sz="2800" dirty="0">
                <a:latin typeface="华文中宋" pitchFamily="2" charset="-122"/>
                <a:ea typeface="华文中宋" pitchFamily="2" charset="-122"/>
              </a:rPr>
              <a:t>。</a:t>
            </a:r>
          </a:p>
        </p:txBody>
      </p:sp>
      <p:sp>
        <p:nvSpPr>
          <p:cNvPr id="979972" name="Rectangle 4"/>
          <p:cNvSpPr>
            <a:spLocks noGrp="1" noChangeArrowheads="1"/>
          </p:cNvSpPr>
          <p:nvPr>
            <p:ph type="title"/>
          </p:nvPr>
        </p:nvSpPr>
        <p:spPr>
          <a:xfrm>
            <a:off x="301625" y="0"/>
            <a:ext cx="8485188" cy="785813"/>
          </a:xfrm>
        </p:spPr>
        <p:txBody>
          <a:bodyPr/>
          <a:lstStyle/>
          <a:p>
            <a:pPr eaLnBrk="1" hangingPunct="1">
              <a:defRPr/>
            </a:pPr>
            <a:r>
              <a:rPr lang="zh-CN" altLang="en-US" dirty="0" smtClean="0"/>
              <a:t>文件的读写（三）</a:t>
            </a:r>
            <a:endParaRPr lang="en-US" altLang="zh-CN" dirty="0">
              <a:solidFill>
                <a:srgbClr val="00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79971">
                                            <p:txEl>
                                              <p:pRg st="0" end="0"/>
                                            </p:txEl>
                                          </p:spTgt>
                                        </p:tgtEl>
                                        <p:attrNameLst>
                                          <p:attrName>style.visibility</p:attrName>
                                        </p:attrNameLst>
                                      </p:cBhvr>
                                      <p:to>
                                        <p:strVal val="visible"/>
                                      </p:to>
                                    </p:set>
                                    <p:animEffect transition="in" filter="wipe(up)">
                                      <p:cBhvr>
                                        <p:cTn id="7" dur="75"/>
                                        <p:tgtEl>
                                          <p:spTgt spid="979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79971">
                                            <p:txEl>
                                              <p:pRg st="1" end="1"/>
                                            </p:txEl>
                                          </p:spTgt>
                                        </p:tgtEl>
                                        <p:attrNameLst>
                                          <p:attrName>style.visibility</p:attrName>
                                        </p:attrNameLst>
                                      </p:cBhvr>
                                      <p:to>
                                        <p:strVal val="visible"/>
                                      </p:to>
                                    </p:set>
                                    <p:animEffect transition="in" filter="wipe(up)">
                                      <p:cBhvr>
                                        <p:cTn id="12" dur="75"/>
                                        <p:tgtEl>
                                          <p:spTgt spid="979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79971">
                                            <p:txEl>
                                              <p:pRg st="2" end="2"/>
                                            </p:txEl>
                                          </p:spTgt>
                                        </p:tgtEl>
                                        <p:attrNameLst>
                                          <p:attrName>style.visibility</p:attrName>
                                        </p:attrNameLst>
                                      </p:cBhvr>
                                      <p:to>
                                        <p:strVal val="visible"/>
                                      </p:to>
                                    </p:set>
                                    <p:animEffect transition="in" filter="wipe(up)">
                                      <p:cBhvr>
                                        <p:cTn id="17" dur="75"/>
                                        <p:tgtEl>
                                          <p:spTgt spid="979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79971">
                                            <p:txEl>
                                              <p:pRg st="3" end="3"/>
                                            </p:txEl>
                                          </p:spTgt>
                                        </p:tgtEl>
                                        <p:attrNameLst>
                                          <p:attrName>style.visibility</p:attrName>
                                        </p:attrNameLst>
                                      </p:cBhvr>
                                      <p:to>
                                        <p:strVal val="visible"/>
                                      </p:to>
                                    </p:set>
                                    <p:animEffect transition="in" filter="wipe(up)">
                                      <p:cBhvr>
                                        <p:cTn id="22" dur="75"/>
                                        <p:tgtEl>
                                          <p:spTgt spid="979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79971">
                                            <p:txEl>
                                              <p:pRg st="4" end="4"/>
                                            </p:txEl>
                                          </p:spTgt>
                                        </p:tgtEl>
                                        <p:attrNameLst>
                                          <p:attrName>style.visibility</p:attrName>
                                        </p:attrNameLst>
                                      </p:cBhvr>
                                      <p:to>
                                        <p:strVal val="visible"/>
                                      </p:to>
                                    </p:set>
                                    <p:animEffect transition="in" filter="wipe(up)">
                                      <p:cBhvr>
                                        <p:cTn id="27" dur="75"/>
                                        <p:tgtEl>
                                          <p:spTgt spid="979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79971">
                                            <p:txEl>
                                              <p:pRg st="5" end="5"/>
                                            </p:txEl>
                                          </p:spTgt>
                                        </p:tgtEl>
                                        <p:attrNameLst>
                                          <p:attrName>style.visibility</p:attrName>
                                        </p:attrNameLst>
                                      </p:cBhvr>
                                      <p:to>
                                        <p:strVal val="visible"/>
                                      </p:to>
                                    </p:set>
                                    <p:animEffect transition="in" filter="wipe(up)">
                                      <p:cBhvr>
                                        <p:cTn id="32" dur="75"/>
                                        <p:tgtEl>
                                          <p:spTgt spid="979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79971">
                                            <p:txEl>
                                              <p:pRg st="6" end="6"/>
                                            </p:txEl>
                                          </p:spTgt>
                                        </p:tgtEl>
                                        <p:attrNameLst>
                                          <p:attrName>style.visibility</p:attrName>
                                        </p:attrNameLst>
                                      </p:cBhvr>
                                      <p:to>
                                        <p:strVal val="visible"/>
                                      </p:to>
                                    </p:set>
                                    <p:animEffect transition="in" filter="wipe(up)">
                                      <p:cBhvr>
                                        <p:cTn id="37" dur="75"/>
                                        <p:tgtEl>
                                          <p:spTgt spid="979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79971">
                                            <p:txEl>
                                              <p:pRg st="7" end="7"/>
                                            </p:txEl>
                                          </p:spTgt>
                                        </p:tgtEl>
                                        <p:attrNameLst>
                                          <p:attrName>style.visibility</p:attrName>
                                        </p:attrNameLst>
                                      </p:cBhvr>
                                      <p:to>
                                        <p:strVal val="visible"/>
                                      </p:to>
                                    </p:set>
                                    <p:animEffect transition="in" filter="wipe(up)">
                                      <p:cBhvr>
                                        <p:cTn id="42" dur="75"/>
                                        <p:tgtEl>
                                          <p:spTgt spid="9799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79971">
                                            <p:txEl>
                                              <p:pRg st="8" end="8"/>
                                            </p:txEl>
                                          </p:spTgt>
                                        </p:tgtEl>
                                        <p:attrNameLst>
                                          <p:attrName>style.visibility</p:attrName>
                                        </p:attrNameLst>
                                      </p:cBhvr>
                                      <p:to>
                                        <p:strVal val="visible"/>
                                      </p:to>
                                    </p:set>
                                    <p:animEffect transition="in" filter="wipe(up)">
                                      <p:cBhvr>
                                        <p:cTn id="47" dur="75"/>
                                        <p:tgtEl>
                                          <p:spTgt spid="979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1" grpId="0" build="p" autoUpdateAnimBg="0"/>
    </p:bldLst>
  </p:timing>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241425" y="274638"/>
            <a:ext cx="4308475" cy="519112"/>
          </a:xfrm>
          <a:prstGeom prst="rect">
            <a:avLst/>
          </a:prstGeom>
          <a:noFill/>
          <a:ln w="9525">
            <a:noFill/>
            <a:miter lim="800000"/>
            <a:headEnd/>
            <a:tailEnd/>
          </a:ln>
        </p:spPr>
        <p:txBody>
          <a:bodyPr wrap="none" anchor="ctr">
            <a:spAutoFit/>
          </a:bodyPr>
          <a:lstStyle/>
          <a:p>
            <a:r>
              <a:rPr lang="zh-CN" altLang="en-US" sz="2800" b="1">
                <a:solidFill>
                  <a:schemeClr val="accent2"/>
                </a:solidFill>
                <a:latin typeface="黑体" pitchFamily="2" charset="-122"/>
                <a:ea typeface="黑体" pitchFamily="2" charset="-122"/>
              </a:rPr>
              <a:t>例1：文件的格式化写操作</a:t>
            </a:r>
          </a:p>
        </p:txBody>
      </p:sp>
      <p:sp>
        <p:nvSpPr>
          <p:cNvPr id="30723" name="Text Box 3"/>
          <p:cNvSpPr txBox="1">
            <a:spLocks noChangeArrowheads="1"/>
          </p:cNvSpPr>
          <p:nvPr/>
        </p:nvSpPr>
        <p:spPr bwMode="auto">
          <a:xfrm>
            <a:off x="928688" y="928688"/>
            <a:ext cx="4022725" cy="5678487"/>
          </a:xfrm>
          <a:prstGeom prst="rect">
            <a:avLst/>
          </a:prstGeom>
          <a:noFill/>
          <a:ln w="9525">
            <a:noFill/>
            <a:miter lim="800000"/>
            <a:headEnd/>
            <a:tailEnd/>
          </a:ln>
        </p:spPr>
        <p:txBody>
          <a:bodyPr wrap="none" anchor="ctr">
            <a:spAutoFit/>
          </a:bodyPr>
          <a:lstStyle/>
          <a:p>
            <a:r>
              <a:rPr lang="zh-CN" altLang="en-US" b="1"/>
              <a:t>#</a:t>
            </a:r>
            <a:r>
              <a:rPr lang="en-US" altLang="zh-CN" b="1"/>
              <a:t>include “stdio.h”</a:t>
            </a:r>
          </a:p>
          <a:p>
            <a:r>
              <a:rPr lang="en-US" altLang="zh-CN" b="1"/>
              <a:t>typedef struct student STUD;</a:t>
            </a:r>
          </a:p>
          <a:p>
            <a:r>
              <a:rPr lang="en-US" altLang="zh-CN" b="1"/>
              <a:t>struct student</a:t>
            </a:r>
          </a:p>
          <a:p>
            <a:r>
              <a:rPr lang="en-US" altLang="zh-CN" b="1"/>
              <a:t>{</a:t>
            </a:r>
          </a:p>
          <a:p>
            <a:r>
              <a:rPr lang="en-US" altLang="zh-CN" b="1"/>
              <a:t>  int num;</a:t>
            </a:r>
          </a:p>
          <a:p>
            <a:r>
              <a:rPr lang="en-US" altLang="zh-CN" b="1"/>
              <a:t>  char name[12];</a:t>
            </a:r>
          </a:p>
          <a:p>
            <a:r>
              <a:rPr lang="en-US" altLang="zh-CN" b="1"/>
              <a:t>  int score;</a:t>
            </a:r>
          </a:p>
          <a:p>
            <a:r>
              <a:rPr lang="en-US" altLang="zh-CN" b="1"/>
              <a:t>}；</a:t>
            </a:r>
          </a:p>
          <a:p>
            <a:r>
              <a:rPr lang="en-US" altLang="zh-CN" b="1"/>
              <a:t>main()</a:t>
            </a:r>
          </a:p>
          <a:p>
            <a:pPr>
              <a:lnSpc>
                <a:spcPct val="90000"/>
              </a:lnSpc>
            </a:pPr>
            <a:r>
              <a:rPr lang="en-US" altLang="zh-CN" b="1"/>
              <a:t>{ </a:t>
            </a:r>
          </a:p>
          <a:p>
            <a:pPr>
              <a:lnSpc>
                <a:spcPct val="90000"/>
              </a:lnSpc>
            </a:pPr>
            <a:r>
              <a:rPr lang="en-US" altLang="zh-CN" b="1"/>
              <a:t>  STUD </a:t>
            </a:r>
            <a:r>
              <a:rPr lang="en-US" altLang="zh-CN" b="1">
                <a:solidFill>
                  <a:schemeClr val="accent2"/>
                </a:solidFill>
              </a:rPr>
              <a:t>stu</a:t>
            </a:r>
            <a:r>
              <a:rPr lang="en-US" altLang="zh-CN" b="1"/>
              <a:t>;</a:t>
            </a:r>
          </a:p>
          <a:p>
            <a:pPr>
              <a:lnSpc>
                <a:spcPct val="90000"/>
              </a:lnSpc>
            </a:pPr>
            <a:r>
              <a:rPr lang="en-US" altLang="zh-CN" b="1"/>
              <a:t>  FILE *fp;</a:t>
            </a:r>
          </a:p>
          <a:p>
            <a:pPr>
              <a:lnSpc>
                <a:spcPct val="90000"/>
              </a:lnSpc>
            </a:pPr>
            <a:r>
              <a:rPr lang="en-US" altLang="zh-CN" b="1"/>
              <a:t>  int i,n;</a:t>
            </a:r>
          </a:p>
          <a:p>
            <a:pPr>
              <a:lnSpc>
                <a:spcPct val="90000"/>
              </a:lnSpc>
            </a:pPr>
            <a:r>
              <a:rPr lang="en-US" altLang="zh-CN" b="1"/>
              <a:t>  char filename[12];</a:t>
            </a:r>
          </a:p>
          <a:p>
            <a:pPr>
              <a:lnSpc>
                <a:spcPct val="90000"/>
              </a:lnSpc>
            </a:pPr>
            <a:r>
              <a:rPr lang="en-US" altLang="zh-CN" b="1"/>
              <a:t>  scanf(“%s”,filename);</a:t>
            </a:r>
          </a:p>
          <a:p>
            <a:pPr>
              <a:lnSpc>
                <a:spcPct val="90000"/>
              </a:lnSpc>
            </a:pPr>
            <a:r>
              <a:rPr lang="en-US" altLang="zh-CN" b="1"/>
              <a:t>  </a:t>
            </a:r>
          </a:p>
        </p:txBody>
      </p:sp>
      <p:sp>
        <p:nvSpPr>
          <p:cNvPr id="30724" name="Rectangle 4"/>
          <p:cNvSpPr>
            <a:spLocks noChangeArrowheads="1"/>
          </p:cNvSpPr>
          <p:nvPr/>
        </p:nvSpPr>
        <p:spPr bwMode="auto">
          <a:xfrm>
            <a:off x="1143000" y="4819650"/>
            <a:ext cx="184150" cy="420688"/>
          </a:xfrm>
          <a:prstGeom prst="rect">
            <a:avLst/>
          </a:prstGeom>
          <a:noFill/>
          <a:ln w="9525">
            <a:noFill/>
            <a:miter lim="800000"/>
            <a:headEnd/>
            <a:tailEnd/>
          </a:ln>
        </p:spPr>
        <p:txBody>
          <a:bodyPr wrap="none" anchor="ctr">
            <a:spAutoFit/>
          </a:bodyPr>
          <a:lstStyle/>
          <a:p>
            <a:pPr>
              <a:lnSpc>
                <a:spcPct val="90000"/>
              </a:lnSpc>
            </a:pPr>
            <a:endParaRPr lang="zh-CN" altLang="en-US" b="1"/>
          </a:p>
        </p:txBody>
      </p:sp>
    </p:spTree>
  </p:cSld>
  <p:clrMapOvr>
    <a:masterClrMapping/>
  </p:clrMapOvr>
  <p:transition>
    <p:blinds dir="vert"/>
  </p:transition>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68313" y="620713"/>
            <a:ext cx="8280400" cy="4930775"/>
          </a:xfrm>
          <a:prstGeom prst="rect">
            <a:avLst/>
          </a:prstGeom>
          <a:noFill/>
          <a:ln w="9525">
            <a:noFill/>
            <a:miter lim="800000"/>
            <a:headEnd/>
            <a:tailEnd/>
          </a:ln>
        </p:spPr>
        <p:txBody>
          <a:bodyPr wrap="none" anchor="ctr">
            <a:spAutoFit/>
          </a:bodyPr>
          <a:lstStyle/>
          <a:p>
            <a:pPr>
              <a:defRPr/>
            </a:pPr>
            <a:r>
              <a:rPr lang="en-US" altLang="zh-CN" b="1" dirty="0"/>
              <a:t>   </a:t>
            </a:r>
            <a:r>
              <a:rPr lang="en-US" altLang="zh-CN" b="1" dirty="0">
                <a:latin typeface="+mn-lt"/>
              </a:rPr>
              <a:t>if((</a:t>
            </a:r>
            <a:r>
              <a:rPr lang="en-US" altLang="zh-CN" b="1" dirty="0" err="1">
                <a:latin typeface="+mn-lt"/>
              </a:rPr>
              <a:t>fp</a:t>
            </a:r>
            <a:r>
              <a:rPr lang="en-US" altLang="zh-CN" b="1" dirty="0">
                <a:latin typeface="+mn-lt"/>
              </a:rPr>
              <a:t>=</a:t>
            </a:r>
            <a:r>
              <a:rPr lang="en-US" altLang="zh-CN" b="1" dirty="0" err="1">
                <a:latin typeface="+mn-lt"/>
              </a:rPr>
              <a:t>fopen</a:t>
            </a:r>
            <a:r>
              <a:rPr lang="en-US" altLang="zh-CN" b="1" dirty="0">
                <a:latin typeface="+mn-lt"/>
              </a:rPr>
              <a:t>(</a:t>
            </a:r>
            <a:r>
              <a:rPr lang="en-US" altLang="zh-CN" b="1" dirty="0" err="1">
                <a:latin typeface="+mn-lt"/>
              </a:rPr>
              <a:t>filename,”w</a:t>
            </a:r>
            <a:r>
              <a:rPr lang="en-US" altLang="zh-CN" b="1" dirty="0">
                <a:latin typeface="+mn-lt"/>
              </a:rPr>
              <a:t>”))==NULL)  </a:t>
            </a:r>
            <a:r>
              <a:rPr lang="en-US" altLang="zh-CN" b="1" dirty="0">
                <a:solidFill>
                  <a:srgbClr val="CC3300"/>
                </a:solidFill>
                <a:latin typeface="+mn-lt"/>
              </a:rPr>
              <a:t>/*</a:t>
            </a:r>
            <a:r>
              <a:rPr lang="zh-CN" altLang="zh-CN" b="1" dirty="0">
                <a:solidFill>
                  <a:srgbClr val="CC3300"/>
                </a:solidFill>
                <a:latin typeface="+mn-lt"/>
              </a:rPr>
              <a:t>新建一个文件*/</a:t>
            </a:r>
            <a:endParaRPr lang="zh-CN" altLang="en-US" b="1" dirty="0">
              <a:latin typeface="+mn-lt"/>
            </a:endParaRPr>
          </a:p>
          <a:p>
            <a:pPr>
              <a:defRPr/>
            </a:pPr>
            <a:r>
              <a:rPr lang="zh-CN" altLang="en-US" b="1" dirty="0">
                <a:latin typeface="+mn-lt"/>
              </a:rPr>
              <a:t>   </a:t>
            </a:r>
            <a:r>
              <a:rPr lang="zh-CN" altLang="zh-CN" b="1" dirty="0">
                <a:latin typeface="+mn-lt"/>
              </a:rPr>
              <a:t>{</a:t>
            </a:r>
            <a:endParaRPr lang="zh-CN" altLang="en-US" b="1" dirty="0">
              <a:latin typeface="+mn-lt"/>
            </a:endParaRPr>
          </a:p>
          <a:p>
            <a:pPr>
              <a:defRPr/>
            </a:pPr>
            <a:r>
              <a:rPr lang="zh-CN" altLang="en-US" b="1" dirty="0">
                <a:latin typeface="+mn-lt"/>
              </a:rPr>
              <a:t>   </a:t>
            </a:r>
            <a:r>
              <a:rPr lang="zh-CN" altLang="zh-CN" b="1" dirty="0">
                <a:latin typeface="+mn-lt"/>
              </a:rPr>
              <a:t> </a:t>
            </a:r>
            <a:r>
              <a:rPr lang="zh-CN" altLang="en-US" b="1" dirty="0">
                <a:latin typeface="+mn-lt"/>
              </a:rPr>
              <a:t>   </a:t>
            </a:r>
            <a:r>
              <a:rPr lang="en-US" altLang="zh-CN" b="1" dirty="0" err="1">
                <a:latin typeface="+mn-lt"/>
              </a:rPr>
              <a:t>printf</a:t>
            </a:r>
            <a:r>
              <a:rPr lang="en-US" altLang="zh-CN" b="1" dirty="0">
                <a:latin typeface="+mn-lt"/>
              </a:rPr>
              <a:t>(“can’t open the file!\n”);</a:t>
            </a:r>
          </a:p>
          <a:p>
            <a:pPr>
              <a:defRPr/>
            </a:pPr>
            <a:r>
              <a:rPr lang="en-US" altLang="zh-CN" b="1" dirty="0">
                <a:latin typeface="+mn-lt"/>
              </a:rPr>
              <a:t>       exit(0); </a:t>
            </a:r>
          </a:p>
          <a:p>
            <a:pPr>
              <a:defRPr/>
            </a:pPr>
            <a:r>
              <a:rPr lang="en-US" altLang="zh-CN" b="1" dirty="0">
                <a:latin typeface="+mn-lt"/>
              </a:rPr>
              <a:t>   }</a:t>
            </a:r>
          </a:p>
          <a:p>
            <a:pPr>
              <a:lnSpc>
                <a:spcPct val="90000"/>
              </a:lnSpc>
              <a:defRPr/>
            </a:pPr>
            <a:r>
              <a:rPr lang="en-US" altLang="zh-CN" b="1" dirty="0">
                <a:latin typeface="+mn-lt"/>
              </a:rPr>
              <a:t>   </a:t>
            </a:r>
            <a:r>
              <a:rPr lang="en-US" altLang="zh-CN" b="1" dirty="0" err="1">
                <a:latin typeface="+mn-lt"/>
              </a:rPr>
              <a:t>scanf</a:t>
            </a:r>
            <a:r>
              <a:rPr lang="en-US" altLang="zh-CN" b="1" dirty="0">
                <a:latin typeface="+mn-lt"/>
              </a:rPr>
              <a:t>(“%</a:t>
            </a:r>
            <a:r>
              <a:rPr lang="en-US" altLang="zh-CN" b="1" dirty="0" err="1">
                <a:latin typeface="+mn-lt"/>
              </a:rPr>
              <a:t>d”,&amp;n</a:t>
            </a:r>
            <a:r>
              <a:rPr lang="en-US" altLang="zh-CN" b="1" dirty="0">
                <a:latin typeface="+mn-lt"/>
              </a:rPr>
              <a:t>);</a:t>
            </a:r>
          </a:p>
          <a:p>
            <a:pPr>
              <a:lnSpc>
                <a:spcPct val="90000"/>
              </a:lnSpc>
              <a:defRPr/>
            </a:pPr>
            <a:r>
              <a:rPr lang="en-US" altLang="zh-CN" b="1" dirty="0">
                <a:latin typeface="+mn-lt"/>
              </a:rPr>
              <a:t>   </a:t>
            </a:r>
            <a:r>
              <a:rPr lang="en-US" altLang="zh-CN" b="1" dirty="0" err="1">
                <a:latin typeface="+mn-lt"/>
              </a:rPr>
              <a:t>fprintf</a:t>
            </a:r>
            <a:r>
              <a:rPr lang="en-US" altLang="zh-CN" b="1" dirty="0">
                <a:latin typeface="+mn-lt"/>
              </a:rPr>
              <a:t>(</a:t>
            </a:r>
            <a:r>
              <a:rPr lang="en-US" altLang="zh-CN" b="1" dirty="0" err="1">
                <a:latin typeface="+mn-lt"/>
              </a:rPr>
              <a:t>fp</a:t>
            </a:r>
            <a:r>
              <a:rPr lang="en-US" altLang="zh-CN" b="1" dirty="0">
                <a:latin typeface="+mn-lt"/>
              </a:rPr>
              <a:t>, “%4d”,n);</a:t>
            </a:r>
          </a:p>
          <a:p>
            <a:pPr>
              <a:lnSpc>
                <a:spcPct val="90000"/>
              </a:lnSpc>
              <a:defRPr/>
            </a:pPr>
            <a:r>
              <a:rPr lang="en-US" altLang="zh-CN" b="1" dirty="0">
                <a:latin typeface="+mn-lt"/>
              </a:rPr>
              <a:t>   for(</a:t>
            </a:r>
            <a:r>
              <a:rPr lang="en-US" altLang="zh-CN" b="1" dirty="0" err="1">
                <a:latin typeface="+mn-lt"/>
              </a:rPr>
              <a:t>i</a:t>
            </a:r>
            <a:r>
              <a:rPr lang="en-US" altLang="zh-CN" b="1" dirty="0">
                <a:latin typeface="+mn-lt"/>
              </a:rPr>
              <a:t>=0; </a:t>
            </a:r>
            <a:r>
              <a:rPr lang="en-US" altLang="zh-CN" b="1" dirty="0" err="1">
                <a:latin typeface="+mn-lt"/>
              </a:rPr>
              <a:t>i</a:t>
            </a:r>
            <a:r>
              <a:rPr lang="en-US" altLang="zh-CN" b="1" dirty="0">
                <a:latin typeface="+mn-lt"/>
              </a:rPr>
              <a:t>&lt;n; </a:t>
            </a:r>
            <a:r>
              <a:rPr lang="en-US" altLang="zh-CN" b="1" dirty="0" err="1">
                <a:latin typeface="+mn-lt"/>
              </a:rPr>
              <a:t>i</a:t>
            </a:r>
            <a:r>
              <a:rPr lang="en-US" altLang="zh-CN" b="1" dirty="0">
                <a:latin typeface="+mn-lt"/>
              </a:rPr>
              <a:t>++)</a:t>
            </a:r>
          </a:p>
          <a:p>
            <a:pPr>
              <a:lnSpc>
                <a:spcPct val="90000"/>
              </a:lnSpc>
              <a:defRPr/>
            </a:pPr>
            <a:r>
              <a:rPr lang="en-US" altLang="zh-CN" b="1" dirty="0">
                <a:latin typeface="+mn-lt"/>
              </a:rPr>
              <a:t>   {</a:t>
            </a:r>
          </a:p>
          <a:p>
            <a:pPr>
              <a:lnSpc>
                <a:spcPct val="90000"/>
              </a:lnSpc>
              <a:defRPr/>
            </a:pPr>
            <a:r>
              <a:rPr lang="en-US" altLang="zh-CN" b="1" dirty="0">
                <a:latin typeface="+mn-lt"/>
              </a:rPr>
              <a:t>     </a:t>
            </a:r>
            <a:r>
              <a:rPr lang="en-US" altLang="zh-CN" b="1" dirty="0" err="1">
                <a:latin typeface="+mn-lt"/>
              </a:rPr>
              <a:t>scanf</a:t>
            </a:r>
            <a:r>
              <a:rPr lang="en-US" altLang="zh-CN" b="1" dirty="0">
                <a:latin typeface="+mn-lt"/>
              </a:rPr>
              <a:t>(“%</a:t>
            </a:r>
            <a:r>
              <a:rPr lang="en-US" altLang="zh-CN" b="1" dirty="0" err="1">
                <a:latin typeface="+mn-lt"/>
              </a:rPr>
              <a:t>d%s%d”,&amp;stu.num</a:t>
            </a:r>
            <a:r>
              <a:rPr lang="en-US" altLang="zh-CN" b="1" dirty="0">
                <a:latin typeface="+mn-lt"/>
              </a:rPr>
              <a:t>, stu.name, &amp;</a:t>
            </a:r>
            <a:r>
              <a:rPr lang="en-US" altLang="zh-CN" b="1" dirty="0" err="1">
                <a:latin typeface="+mn-lt"/>
              </a:rPr>
              <a:t>stu.score</a:t>
            </a:r>
            <a:r>
              <a:rPr lang="en-US" altLang="zh-CN" b="1" dirty="0">
                <a:latin typeface="+mn-lt"/>
              </a:rPr>
              <a:t>);</a:t>
            </a:r>
          </a:p>
          <a:p>
            <a:pPr>
              <a:lnSpc>
                <a:spcPct val="90000"/>
              </a:lnSpc>
              <a:defRPr/>
            </a:pPr>
            <a:r>
              <a:rPr lang="en-US" altLang="zh-CN" b="1" dirty="0">
                <a:latin typeface="+mn-lt"/>
              </a:rPr>
              <a:t>     </a:t>
            </a:r>
            <a:r>
              <a:rPr lang="en-US" altLang="zh-CN" b="1" dirty="0" err="1">
                <a:latin typeface="+mn-lt"/>
              </a:rPr>
              <a:t>fprintf</a:t>
            </a:r>
            <a:r>
              <a:rPr lang="en-US" altLang="zh-CN" b="1" dirty="0">
                <a:latin typeface="+mn-lt"/>
              </a:rPr>
              <a:t>(</a:t>
            </a:r>
            <a:r>
              <a:rPr lang="en-US" altLang="zh-CN" b="1" dirty="0" err="1">
                <a:latin typeface="+mn-lt"/>
              </a:rPr>
              <a:t>fp</a:t>
            </a:r>
            <a:r>
              <a:rPr lang="en-US" altLang="zh-CN" b="1" dirty="0">
                <a:latin typeface="+mn-lt"/>
              </a:rPr>
              <a:t>, “%6d%10s%3d”,stu.num, stu.name, </a:t>
            </a:r>
            <a:r>
              <a:rPr lang="en-US" altLang="zh-CN" b="1" dirty="0" err="1">
                <a:latin typeface="+mn-lt"/>
              </a:rPr>
              <a:t>stu.score</a:t>
            </a:r>
            <a:r>
              <a:rPr lang="en-US" altLang="zh-CN" b="1" dirty="0">
                <a:latin typeface="+mn-lt"/>
              </a:rPr>
              <a:t>);</a:t>
            </a:r>
          </a:p>
          <a:p>
            <a:pPr>
              <a:lnSpc>
                <a:spcPct val="90000"/>
              </a:lnSpc>
              <a:defRPr/>
            </a:pPr>
            <a:r>
              <a:rPr lang="en-US" altLang="zh-CN" b="1" dirty="0">
                <a:latin typeface="+mn-lt"/>
              </a:rPr>
              <a:t>    }</a:t>
            </a:r>
          </a:p>
          <a:p>
            <a:pPr>
              <a:lnSpc>
                <a:spcPct val="90000"/>
              </a:lnSpc>
              <a:defRPr/>
            </a:pPr>
            <a:r>
              <a:rPr lang="en-US" altLang="zh-CN" b="1" dirty="0">
                <a:latin typeface="+mn-lt"/>
              </a:rPr>
              <a:t>   </a:t>
            </a:r>
            <a:r>
              <a:rPr lang="en-US" altLang="zh-CN" b="1" dirty="0" err="1">
                <a:latin typeface="+mn-lt"/>
              </a:rPr>
              <a:t>fclose</a:t>
            </a:r>
            <a:r>
              <a:rPr lang="en-US" altLang="zh-CN" b="1" dirty="0">
                <a:latin typeface="+mn-lt"/>
              </a:rPr>
              <a:t>(</a:t>
            </a:r>
            <a:r>
              <a:rPr lang="en-US" altLang="zh-CN" b="1" dirty="0" err="1">
                <a:latin typeface="+mn-lt"/>
              </a:rPr>
              <a:t>fp</a:t>
            </a:r>
            <a:r>
              <a:rPr lang="en-US" altLang="zh-CN" b="1" dirty="0">
                <a:latin typeface="+mn-lt"/>
              </a:rPr>
              <a:t>);</a:t>
            </a:r>
          </a:p>
          <a:p>
            <a:pPr>
              <a:lnSpc>
                <a:spcPct val="90000"/>
              </a:lnSpc>
              <a:defRPr/>
            </a:pPr>
            <a:r>
              <a:rPr lang="en-US" altLang="zh-CN" b="1" dirty="0">
                <a:latin typeface="+mn-lt"/>
              </a:rPr>
              <a:t>}</a:t>
            </a:r>
          </a:p>
        </p:txBody>
      </p:sp>
    </p:spTree>
  </p:cSld>
  <p:clrMapOvr>
    <a:masterClrMapping/>
  </p:clrMapOvr>
  <p:transition>
    <p:blinds dir="vert"/>
  </p:transition>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74763" y="274638"/>
            <a:ext cx="4332287" cy="523875"/>
          </a:xfrm>
          <a:prstGeom prst="rect">
            <a:avLst/>
          </a:prstGeom>
          <a:noFill/>
          <a:ln w="9525">
            <a:noFill/>
            <a:miter lim="800000"/>
            <a:headEnd/>
            <a:tailEnd/>
          </a:ln>
        </p:spPr>
        <p:txBody>
          <a:bodyPr wrap="none" anchor="ctr">
            <a:spAutoFit/>
          </a:bodyPr>
          <a:lstStyle/>
          <a:p>
            <a:r>
              <a:rPr lang="zh-CN" altLang="en-US" sz="2800" b="1">
                <a:solidFill>
                  <a:schemeClr val="accent2"/>
                </a:solidFill>
                <a:latin typeface="黑体" pitchFamily="2" charset="-122"/>
                <a:ea typeface="黑体" pitchFamily="2" charset="-122"/>
              </a:rPr>
              <a:t>例2：文件的格式化读操作</a:t>
            </a:r>
          </a:p>
        </p:txBody>
      </p:sp>
      <p:sp>
        <p:nvSpPr>
          <p:cNvPr id="32771" name="Text Box 3"/>
          <p:cNvSpPr txBox="1">
            <a:spLocks noChangeArrowheads="1"/>
          </p:cNvSpPr>
          <p:nvPr/>
        </p:nvSpPr>
        <p:spPr bwMode="auto">
          <a:xfrm>
            <a:off x="1295400" y="984250"/>
            <a:ext cx="4022725" cy="5349875"/>
          </a:xfrm>
          <a:prstGeom prst="rect">
            <a:avLst/>
          </a:prstGeom>
          <a:noFill/>
          <a:ln w="9525">
            <a:noFill/>
            <a:miter lim="800000"/>
            <a:headEnd/>
            <a:tailEnd/>
          </a:ln>
        </p:spPr>
        <p:txBody>
          <a:bodyPr wrap="none" anchor="ctr">
            <a:spAutoFit/>
          </a:bodyPr>
          <a:lstStyle/>
          <a:p>
            <a:r>
              <a:rPr lang="zh-CN" altLang="en-US" b="1"/>
              <a:t>#</a:t>
            </a:r>
            <a:r>
              <a:rPr lang="en-US" altLang="zh-CN" b="1"/>
              <a:t>include “stdio.h”</a:t>
            </a:r>
          </a:p>
          <a:p>
            <a:r>
              <a:rPr lang="en-US" altLang="zh-CN" b="1"/>
              <a:t>typedef struct student STUD;</a:t>
            </a:r>
          </a:p>
          <a:p>
            <a:r>
              <a:rPr lang="en-US" altLang="zh-CN" b="1"/>
              <a:t>struct student</a:t>
            </a:r>
          </a:p>
          <a:p>
            <a:r>
              <a:rPr lang="en-US" altLang="zh-CN" b="1"/>
              <a:t>{</a:t>
            </a:r>
          </a:p>
          <a:p>
            <a:r>
              <a:rPr lang="en-US" altLang="zh-CN" b="1"/>
              <a:t>   int num;</a:t>
            </a:r>
          </a:p>
          <a:p>
            <a:r>
              <a:rPr lang="en-US" altLang="zh-CN" b="1"/>
              <a:t>   char name[12];</a:t>
            </a:r>
          </a:p>
          <a:p>
            <a:r>
              <a:rPr lang="en-US" altLang="zh-CN" b="1"/>
              <a:t>   int score;</a:t>
            </a:r>
          </a:p>
          <a:p>
            <a:r>
              <a:rPr lang="en-US" altLang="zh-CN" b="1"/>
              <a:t>}；</a:t>
            </a:r>
          </a:p>
          <a:p>
            <a:r>
              <a:rPr lang="en-US" altLang="zh-CN" b="1"/>
              <a:t>main()</a:t>
            </a:r>
          </a:p>
          <a:p>
            <a:pPr>
              <a:lnSpc>
                <a:spcPct val="90000"/>
              </a:lnSpc>
            </a:pPr>
            <a:r>
              <a:rPr lang="en-US" altLang="zh-CN" b="1"/>
              <a:t>{ </a:t>
            </a:r>
          </a:p>
          <a:p>
            <a:pPr>
              <a:lnSpc>
                <a:spcPct val="90000"/>
              </a:lnSpc>
            </a:pPr>
            <a:r>
              <a:rPr lang="en-US" altLang="zh-CN" b="1"/>
              <a:t>   STUD </a:t>
            </a:r>
            <a:r>
              <a:rPr lang="en-US" altLang="zh-CN" b="1">
                <a:solidFill>
                  <a:schemeClr val="accent2"/>
                </a:solidFill>
              </a:rPr>
              <a:t>stu</a:t>
            </a:r>
            <a:r>
              <a:rPr lang="en-US" altLang="zh-CN" b="1"/>
              <a:t>;</a:t>
            </a:r>
          </a:p>
          <a:p>
            <a:pPr>
              <a:lnSpc>
                <a:spcPct val="90000"/>
              </a:lnSpc>
            </a:pPr>
            <a:r>
              <a:rPr lang="en-US" altLang="zh-CN" b="1"/>
              <a:t>   FILE *fp;</a:t>
            </a:r>
          </a:p>
          <a:p>
            <a:pPr>
              <a:lnSpc>
                <a:spcPct val="90000"/>
              </a:lnSpc>
            </a:pPr>
            <a:r>
              <a:rPr lang="en-US" altLang="zh-CN" b="1"/>
              <a:t>   int i,n;</a:t>
            </a:r>
          </a:p>
          <a:p>
            <a:pPr>
              <a:lnSpc>
                <a:spcPct val="90000"/>
              </a:lnSpc>
            </a:pPr>
            <a:r>
              <a:rPr lang="en-US" altLang="zh-CN" b="1"/>
              <a:t>   char filename[12];</a:t>
            </a:r>
          </a:p>
          <a:p>
            <a:pPr>
              <a:lnSpc>
                <a:spcPct val="90000"/>
              </a:lnSpc>
            </a:pPr>
            <a:r>
              <a:rPr lang="en-US" altLang="zh-CN" b="1"/>
              <a:t>   scanf(“%s”,filename);</a:t>
            </a:r>
          </a:p>
        </p:txBody>
      </p:sp>
    </p:spTree>
  </p:cSld>
  <p:clrMapOvr>
    <a:masterClrMapping/>
  </p:clrMapOvr>
  <p:transition>
    <p:blinds dir="vert"/>
  </p:transition>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11188" y="498475"/>
            <a:ext cx="8402637" cy="4875213"/>
          </a:xfrm>
          <a:prstGeom prst="rect">
            <a:avLst/>
          </a:prstGeom>
          <a:noFill/>
          <a:ln w="9525">
            <a:noFill/>
            <a:miter lim="800000"/>
            <a:headEnd/>
            <a:tailEnd/>
          </a:ln>
        </p:spPr>
        <p:txBody>
          <a:bodyPr wrap="none" anchor="ctr">
            <a:spAutoFit/>
          </a:bodyPr>
          <a:lstStyle/>
          <a:p>
            <a:r>
              <a:rPr lang="en-US" altLang="zh-CN" b="1"/>
              <a:t>   if((fp=fopen(filename, “r”))==NULL)  </a:t>
            </a:r>
            <a:r>
              <a:rPr lang="en-US" altLang="zh-CN" b="1">
                <a:solidFill>
                  <a:srgbClr val="CC3300"/>
                </a:solidFill>
              </a:rPr>
              <a:t>/*</a:t>
            </a:r>
            <a:r>
              <a:rPr lang="zh-CN" altLang="zh-CN" b="1">
                <a:solidFill>
                  <a:srgbClr val="CC3300"/>
                </a:solidFill>
              </a:rPr>
              <a:t>新建一个文件*/</a:t>
            </a:r>
            <a:endParaRPr lang="zh-CN" altLang="en-US" b="1"/>
          </a:p>
          <a:p>
            <a:r>
              <a:rPr lang="zh-CN" altLang="en-US" b="1"/>
              <a:t>   </a:t>
            </a:r>
            <a:r>
              <a:rPr lang="zh-CN" altLang="zh-CN" b="1"/>
              <a:t>{</a:t>
            </a:r>
            <a:endParaRPr lang="zh-CN" altLang="en-US" b="1"/>
          </a:p>
          <a:p>
            <a:r>
              <a:rPr lang="zh-CN" altLang="en-US" b="1"/>
              <a:t>        </a:t>
            </a:r>
            <a:r>
              <a:rPr lang="zh-CN" altLang="zh-CN" b="1"/>
              <a:t> </a:t>
            </a:r>
            <a:r>
              <a:rPr lang="en-US" altLang="zh-CN" b="1"/>
              <a:t>printf(“can’t open the file!\n”);</a:t>
            </a:r>
          </a:p>
          <a:p>
            <a:r>
              <a:rPr lang="en-US" altLang="zh-CN" b="1"/>
              <a:t>         exit(0);</a:t>
            </a:r>
          </a:p>
          <a:p>
            <a:r>
              <a:rPr lang="en-US" altLang="zh-CN" b="1"/>
              <a:t>   }</a:t>
            </a:r>
          </a:p>
          <a:p>
            <a:pPr>
              <a:lnSpc>
                <a:spcPct val="90000"/>
              </a:lnSpc>
            </a:pPr>
            <a:r>
              <a:rPr lang="en-US" altLang="zh-CN" b="1"/>
              <a:t>  fscanf(fp,“%6d”,&amp;n); </a:t>
            </a:r>
          </a:p>
          <a:p>
            <a:pPr>
              <a:lnSpc>
                <a:spcPct val="90000"/>
              </a:lnSpc>
            </a:pPr>
            <a:r>
              <a:rPr lang="en-US" altLang="zh-CN" b="1"/>
              <a:t>  printf(“n=\n”,n);</a:t>
            </a:r>
          </a:p>
          <a:p>
            <a:pPr>
              <a:lnSpc>
                <a:spcPct val="90000"/>
              </a:lnSpc>
            </a:pPr>
            <a:r>
              <a:rPr lang="en-US" altLang="zh-CN" b="1"/>
              <a:t>  for(i=0; i&lt;n; i++)</a:t>
            </a:r>
          </a:p>
          <a:p>
            <a:pPr>
              <a:lnSpc>
                <a:spcPct val="90000"/>
              </a:lnSpc>
            </a:pPr>
            <a:r>
              <a:rPr lang="en-US" altLang="zh-CN" b="1"/>
              <a:t>  {</a:t>
            </a:r>
          </a:p>
          <a:p>
            <a:pPr>
              <a:lnSpc>
                <a:spcPct val="90000"/>
              </a:lnSpc>
            </a:pPr>
            <a:r>
              <a:rPr lang="en-US" altLang="zh-CN" b="1"/>
              <a:t>    fscanf(fp, “%6d%10s%3d”,&amp;stu.num,stu.name,&amp;stu.score);</a:t>
            </a:r>
          </a:p>
          <a:p>
            <a:pPr>
              <a:lnSpc>
                <a:spcPct val="90000"/>
              </a:lnSpc>
            </a:pPr>
            <a:r>
              <a:rPr lang="en-US" altLang="zh-CN" b="1"/>
              <a:t>    printf(“%d\t%s\t%d\n”,stu.num,stu.name,stu.score);</a:t>
            </a:r>
          </a:p>
          <a:p>
            <a:pPr>
              <a:lnSpc>
                <a:spcPct val="90000"/>
              </a:lnSpc>
            </a:pPr>
            <a:r>
              <a:rPr lang="en-US" altLang="zh-CN" b="1"/>
              <a:t>  }</a:t>
            </a:r>
          </a:p>
          <a:p>
            <a:pPr>
              <a:lnSpc>
                <a:spcPct val="90000"/>
              </a:lnSpc>
            </a:pPr>
            <a:r>
              <a:rPr lang="en-US" altLang="zh-CN" b="1"/>
              <a:t>  fclose(fp);</a:t>
            </a:r>
          </a:p>
          <a:p>
            <a:pPr>
              <a:lnSpc>
                <a:spcPct val="90000"/>
              </a:lnSpc>
            </a:pPr>
            <a:r>
              <a:rPr lang="en-US" altLang="zh-CN" b="1"/>
              <a:t>}</a:t>
            </a:r>
          </a:p>
        </p:txBody>
      </p:sp>
    </p:spTree>
  </p:cSld>
  <p:clrMapOvr>
    <a:masterClrMapping/>
  </p:clrMapOvr>
  <p:transition>
    <p:blinds dir="vert"/>
  </p:transition>
</p:sld>
</file>

<file path=ppt/slides/slide4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8F5E6D01-488F-417E-BE09-BDADBEAD2E48}" type="slidenum">
              <a:rPr lang="zh-CN" altLang="en-US" b="1" smtClean="0">
                <a:solidFill>
                  <a:srgbClr val="66CCFF"/>
                </a:solidFill>
                <a:latin typeface="Arial" pitchFamily="34" charset="0"/>
              </a:rPr>
              <a:pPr/>
              <a:t>496</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1034242" name="Rectangle 2"/>
          <p:cNvSpPr>
            <a:spLocks noGrp="1" noChangeArrowheads="1"/>
          </p:cNvSpPr>
          <p:nvPr>
            <p:ph type="body" sz="half" idx="1"/>
          </p:nvPr>
        </p:nvSpPr>
        <p:spPr>
          <a:xfrm>
            <a:off x="0" y="836613"/>
            <a:ext cx="9144000" cy="5867400"/>
          </a:xfrm>
        </p:spPr>
        <p:txBody>
          <a:bodyPr/>
          <a:lstStyle/>
          <a:p>
            <a:pPr eaLnBrk="1" hangingPunct="1">
              <a:lnSpc>
                <a:spcPct val="110000"/>
              </a:lnSpc>
              <a:spcBef>
                <a:spcPct val="0"/>
              </a:spcBef>
              <a:buFont typeface="Wingdings 2" pitchFamily="18" charset="2"/>
              <a:buNone/>
              <a:defRPr/>
            </a:pPr>
            <a:r>
              <a:rPr lang="en-US" altLang="zh-CN" dirty="0" smtClean="0">
                <a:latin typeface="Arial" charset="0"/>
                <a:ea typeface="华文细黑" pitchFamily="2" charset="-122"/>
              </a:rPr>
              <a:t>④ </a:t>
            </a:r>
            <a:r>
              <a:rPr lang="zh-CN" altLang="en-US" dirty="0" smtClean="0">
                <a:ea typeface="华文细黑" pitchFamily="2" charset="-122"/>
                <a:cs typeface="Times New Roman" pitchFamily="18" charset="0"/>
              </a:rPr>
              <a:t>读写一个“记录” </a:t>
            </a:r>
            <a:r>
              <a:rPr lang="zh-CN" altLang="en-US" dirty="0" smtClean="0">
                <a:solidFill>
                  <a:schemeClr val="tx2">
                    <a:lumMod val="75000"/>
                  </a:schemeClr>
                </a:solidFill>
                <a:ea typeface="华文细黑" pitchFamily="2" charset="-122"/>
                <a:cs typeface="Times New Roman" pitchFamily="18" charset="0"/>
              </a:rPr>
              <a:t>（</a:t>
            </a:r>
            <a:r>
              <a:rPr lang="zh-CN" altLang="en-US" dirty="0" smtClean="0">
                <a:solidFill>
                  <a:schemeClr val="tx2">
                    <a:lumMod val="50000"/>
                  </a:schemeClr>
                </a:solidFill>
                <a:ea typeface="华文细黑" pitchFamily="2" charset="-122"/>
                <a:cs typeface="Times New Roman" pitchFamily="18" charset="0"/>
              </a:rPr>
              <a:t> </a:t>
            </a:r>
            <a:r>
              <a:rPr lang="en-US" altLang="zh-CN" dirty="0" err="1" smtClean="0">
                <a:ea typeface="华文细黑" pitchFamily="2" charset="-122"/>
                <a:cs typeface="Times New Roman" pitchFamily="18" charset="0"/>
              </a:rPr>
              <a:t>fwrite</a:t>
            </a:r>
            <a:r>
              <a:rPr lang="en-US" altLang="zh-CN" dirty="0" smtClean="0">
                <a:solidFill>
                  <a:srgbClr val="FF0000"/>
                </a:solidFill>
                <a:ea typeface="华文细黑" pitchFamily="2" charset="-122"/>
                <a:cs typeface="Times New Roman" pitchFamily="18" charset="0"/>
              </a:rPr>
              <a:t> </a:t>
            </a:r>
            <a:r>
              <a:rPr lang="en-US" altLang="zh-CN" dirty="0" smtClean="0">
                <a:solidFill>
                  <a:schemeClr val="tx2">
                    <a:lumMod val="75000"/>
                  </a:schemeClr>
                </a:solidFill>
                <a:ea typeface="华文细黑" pitchFamily="2" charset="-122"/>
                <a:cs typeface="Times New Roman" pitchFamily="18" charset="0"/>
              </a:rPr>
              <a:t>/ </a:t>
            </a:r>
            <a:r>
              <a:rPr lang="en-US" altLang="zh-CN" dirty="0" err="1" smtClean="0">
                <a:ea typeface="华文细黑" pitchFamily="2" charset="-122"/>
                <a:cs typeface="Times New Roman" pitchFamily="18" charset="0"/>
              </a:rPr>
              <a:t>fread</a:t>
            </a:r>
            <a:r>
              <a:rPr lang="en-US" altLang="zh-CN" dirty="0" smtClean="0">
                <a:solidFill>
                  <a:srgbClr val="66FF66"/>
                </a:solidFill>
                <a:ea typeface="华文细黑" pitchFamily="2" charset="-122"/>
                <a:cs typeface="Times New Roman" pitchFamily="18" charset="0"/>
              </a:rPr>
              <a:t> </a:t>
            </a:r>
            <a:r>
              <a:rPr lang="en-US" altLang="zh-CN" dirty="0" smtClean="0">
                <a:solidFill>
                  <a:schemeClr val="tx2">
                    <a:lumMod val="75000"/>
                  </a:schemeClr>
                </a:solidFill>
                <a:ea typeface="华文细黑" pitchFamily="2" charset="-122"/>
                <a:cs typeface="Times New Roman" pitchFamily="18" charset="0"/>
              </a:rPr>
              <a:t>）</a:t>
            </a: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a:t>
            </a:r>
            <a:r>
              <a:rPr lang="zh-CN" altLang="en-US" sz="2800" dirty="0">
                <a:solidFill>
                  <a:schemeClr val="tx2"/>
                </a:solidFill>
                <a:ea typeface="华文细黑" pitchFamily="2" charset="-122"/>
                <a:cs typeface="Times New Roman" pitchFamily="18" charset="0"/>
              </a:rPr>
              <a:t>输出</a:t>
            </a:r>
            <a:r>
              <a:rPr lang="zh-CN" altLang="en-US" sz="2800" dirty="0">
                <a:ea typeface="华文细黑" pitchFamily="2" charset="-122"/>
                <a:cs typeface="Times New Roman" pitchFamily="18" charset="0"/>
              </a:rPr>
              <a:t>函数：</a:t>
            </a: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a:t>
            </a:r>
            <a:r>
              <a:rPr lang="en-US" altLang="en-US" sz="2800" dirty="0" err="1">
                <a:ea typeface="华文细黑" pitchFamily="2" charset="-122"/>
                <a:cs typeface="Times New Roman" pitchFamily="18" charset="0"/>
              </a:rPr>
              <a:t>fwrite</a:t>
            </a:r>
            <a:r>
              <a:rPr lang="en-US" altLang="zh-CN" sz="2800" dirty="0">
                <a:ea typeface="华文细黑" pitchFamily="2" charset="-122"/>
                <a:cs typeface="Times New Roman" pitchFamily="18" charset="0"/>
              </a:rPr>
              <a:t> </a:t>
            </a:r>
            <a:r>
              <a:rPr lang="en-US" altLang="en-US" sz="2800" dirty="0">
                <a:ea typeface="华文细黑" pitchFamily="2" charset="-122"/>
                <a:cs typeface="Times New Roman" pitchFamily="18" charset="0"/>
              </a:rPr>
              <a:t>(</a:t>
            </a:r>
            <a:r>
              <a:rPr lang="en-US" altLang="zh-CN" sz="2800" dirty="0">
                <a:ea typeface="华文细黑" pitchFamily="2" charset="-122"/>
                <a:cs typeface="Times New Roman" pitchFamily="18" charset="0"/>
              </a:rPr>
              <a:t> </a:t>
            </a:r>
            <a:r>
              <a:rPr lang="en-US" altLang="en-US" sz="2800" dirty="0">
                <a:solidFill>
                  <a:schemeClr val="tx2"/>
                </a:solidFill>
                <a:ea typeface="华文细黑" pitchFamily="2" charset="-122"/>
                <a:cs typeface="Times New Roman" pitchFamily="18" charset="0"/>
              </a:rPr>
              <a:t>buffer</a:t>
            </a:r>
            <a:r>
              <a:rPr lang="en-US" altLang="en-US" sz="2800" dirty="0">
                <a:ea typeface="华文细黑" pitchFamily="2" charset="-122"/>
                <a:cs typeface="Times New Roman" pitchFamily="18" charset="0"/>
              </a:rPr>
              <a:t>, </a:t>
            </a:r>
            <a:r>
              <a:rPr lang="en-US" altLang="en-US" sz="2800" dirty="0">
                <a:solidFill>
                  <a:schemeClr val="accent6">
                    <a:lumMod val="75000"/>
                  </a:schemeClr>
                </a:solidFill>
                <a:ea typeface="华文细黑" pitchFamily="2" charset="-122"/>
                <a:cs typeface="Times New Roman" pitchFamily="18" charset="0"/>
              </a:rPr>
              <a:t>size</a:t>
            </a:r>
            <a:r>
              <a:rPr lang="en-US" altLang="en-US" sz="2800" dirty="0">
                <a:ea typeface="华文细黑" pitchFamily="2" charset="-122"/>
                <a:cs typeface="Times New Roman" pitchFamily="18" charset="0"/>
              </a:rPr>
              <a:t>,</a:t>
            </a:r>
            <a:r>
              <a:rPr lang="en-US" altLang="en-US" sz="2800" dirty="0">
                <a:solidFill>
                  <a:srgbClr val="7030A0"/>
                </a:solidFill>
                <a:ea typeface="华文细黑" pitchFamily="2" charset="-122"/>
                <a:cs typeface="Times New Roman" pitchFamily="18" charset="0"/>
              </a:rPr>
              <a:t> count</a:t>
            </a:r>
            <a:r>
              <a:rPr lang="en-US" altLang="en-US" sz="2800" dirty="0">
                <a:ea typeface="华文细黑" pitchFamily="2" charset="-122"/>
                <a:cs typeface="Times New Roman" pitchFamily="18" charset="0"/>
              </a:rPr>
              <a:t>, </a:t>
            </a:r>
            <a:r>
              <a:rPr lang="en-US" altLang="en-US" sz="2800" dirty="0" err="1">
                <a:solidFill>
                  <a:schemeClr val="tx2"/>
                </a:solidFill>
                <a:ea typeface="华文细黑" pitchFamily="2" charset="-122"/>
                <a:cs typeface="Times New Roman" pitchFamily="18" charset="0"/>
              </a:rPr>
              <a:t>fp</a:t>
            </a:r>
            <a:r>
              <a:rPr lang="en-US" altLang="zh-CN" sz="2800" dirty="0">
                <a:solidFill>
                  <a:schemeClr val="tx2"/>
                </a:solidFill>
                <a:ea typeface="华文细黑" pitchFamily="2" charset="-122"/>
                <a:cs typeface="Times New Roman" pitchFamily="18" charset="0"/>
              </a:rPr>
              <a:t> </a:t>
            </a:r>
            <a:r>
              <a:rPr lang="en-US" altLang="en-US" sz="2800" dirty="0">
                <a:ea typeface="华文细黑" pitchFamily="2" charset="-122"/>
                <a:cs typeface="Times New Roman" pitchFamily="18" charset="0"/>
              </a:rPr>
              <a:t>)</a:t>
            </a:r>
          </a:p>
          <a:p>
            <a:pPr eaLnBrk="1" hangingPunct="1">
              <a:lnSpc>
                <a:spcPct val="110000"/>
              </a:lnSpc>
              <a:spcBef>
                <a:spcPct val="0"/>
              </a:spcBef>
              <a:buFont typeface="Wingdings" pitchFamily="2" charset="2"/>
              <a:buNone/>
              <a:defRPr/>
            </a:pPr>
            <a:r>
              <a:rPr lang="en-US" altLang="en-US" sz="2800" dirty="0">
                <a:ea typeface="华文细黑" pitchFamily="2" charset="-122"/>
                <a:cs typeface="Times New Roman" pitchFamily="18" charset="0"/>
              </a:rPr>
              <a:t>      </a:t>
            </a:r>
            <a:r>
              <a:rPr lang="en-US" altLang="en-US" sz="2800" dirty="0" smtClean="0">
                <a:ea typeface="华文细黑" pitchFamily="2" charset="-122"/>
                <a:cs typeface="Times New Roman" pitchFamily="18" charset="0"/>
              </a:rPr>
              <a:t> </a:t>
            </a:r>
            <a:r>
              <a:rPr lang="en-US" altLang="zh-CN" sz="2800" dirty="0" smtClean="0">
                <a:ea typeface="华文细黑" pitchFamily="2" charset="-122"/>
                <a:cs typeface="Times New Roman" pitchFamily="18" charset="0"/>
              </a:rPr>
              <a:t> </a:t>
            </a:r>
            <a:r>
              <a:rPr lang="en-US" altLang="en-US" sz="2800" dirty="0">
                <a:ea typeface="华文细黑" pitchFamily="2" charset="-122"/>
                <a:cs typeface="Times New Roman" pitchFamily="18" charset="0"/>
              </a:rPr>
              <a:t>char *</a:t>
            </a:r>
            <a:r>
              <a:rPr lang="en-US" altLang="en-US" sz="2800" dirty="0">
                <a:solidFill>
                  <a:srgbClr val="00FFFF"/>
                </a:solidFill>
                <a:ea typeface="华文细黑" pitchFamily="2" charset="-122"/>
                <a:cs typeface="Times New Roman" pitchFamily="18" charset="0"/>
              </a:rPr>
              <a:t> </a:t>
            </a:r>
            <a:r>
              <a:rPr lang="en-US" altLang="en-US" sz="2800" dirty="0">
                <a:solidFill>
                  <a:srgbClr val="0000FF"/>
                </a:solidFill>
                <a:ea typeface="华文细黑" pitchFamily="2" charset="-122"/>
                <a:cs typeface="Times New Roman" pitchFamily="18" charset="0"/>
              </a:rPr>
              <a:t>buffer</a:t>
            </a:r>
            <a:r>
              <a:rPr lang="en-US" altLang="en-US" sz="2800" dirty="0">
                <a:ea typeface="华文细黑" pitchFamily="2" charset="-122"/>
                <a:cs typeface="Times New Roman" pitchFamily="18" charset="0"/>
              </a:rPr>
              <a:t>;</a:t>
            </a:r>
            <a:endParaRPr lang="en-US" altLang="zh-CN" sz="2800" dirty="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en-US" altLang="zh-CN" sz="2800" dirty="0">
                <a:ea typeface="华文细黑" pitchFamily="2" charset="-122"/>
                <a:cs typeface="Times New Roman" pitchFamily="18" charset="0"/>
              </a:rPr>
              <a:t>     </a:t>
            </a:r>
            <a:r>
              <a:rPr lang="en-US" altLang="zh-CN" sz="2800" dirty="0" smtClean="0">
                <a:ea typeface="华文细黑" pitchFamily="2" charset="-122"/>
                <a:cs typeface="Times New Roman" pitchFamily="18" charset="0"/>
              </a:rPr>
              <a:t>   </a:t>
            </a:r>
            <a:r>
              <a:rPr lang="en-US" altLang="en-US" sz="2800" dirty="0">
                <a:ea typeface="华文细黑" pitchFamily="2" charset="-122"/>
                <a:cs typeface="Times New Roman" pitchFamily="18" charset="0"/>
              </a:rPr>
              <a:t>unsigned </a:t>
            </a:r>
            <a:r>
              <a:rPr lang="en-US" altLang="en-US" sz="2800" dirty="0">
                <a:solidFill>
                  <a:schemeClr val="accent6">
                    <a:lumMod val="50000"/>
                  </a:schemeClr>
                </a:solidFill>
                <a:ea typeface="华文细黑" pitchFamily="2" charset="-122"/>
                <a:cs typeface="Times New Roman" pitchFamily="18" charset="0"/>
              </a:rPr>
              <a:t>size</a:t>
            </a:r>
            <a:r>
              <a:rPr lang="en-US" altLang="en-US" sz="2800" dirty="0">
                <a:ea typeface="华文细黑" pitchFamily="2" charset="-122"/>
                <a:cs typeface="Times New Roman" pitchFamily="18" charset="0"/>
              </a:rPr>
              <a:t>; </a:t>
            </a:r>
          </a:p>
          <a:p>
            <a:pPr eaLnBrk="1" hangingPunct="1">
              <a:lnSpc>
                <a:spcPct val="110000"/>
              </a:lnSpc>
              <a:spcBef>
                <a:spcPct val="0"/>
              </a:spcBef>
              <a:buFont typeface="Wingdings" pitchFamily="2" charset="2"/>
              <a:buNone/>
              <a:defRPr/>
            </a:pPr>
            <a:r>
              <a:rPr lang="en-US" altLang="en-US" sz="2800" dirty="0">
                <a:ea typeface="华文细黑" pitchFamily="2" charset="-122"/>
                <a:cs typeface="Times New Roman" pitchFamily="18" charset="0"/>
              </a:rPr>
              <a:t>		</a:t>
            </a:r>
            <a:r>
              <a:rPr lang="en-US" altLang="en-US" sz="2800" dirty="0" err="1" smtClean="0">
                <a:ea typeface="华文细黑" pitchFamily="2" charset="-122"/>
                <a:cs typeface="Times New Roman" pitchFamily="18" charset="0"/>
              </a:rPr>
              <a:t>int</a:t>
            </a:r>
            <a:r>
              <a:rPr lang="en-US" altLang="en-US" sz="2800" dirty="0" smtClean="0">
                <a:ea typeface="华文细黑" pitchFamily="2" charset="-122"/>
                <a:cs typeface="Times New Roman" pitchFamily="18" charset="0"/>
              </a:rPr>
              <a:t> </a:t>
            </a:r>
            <a:r>
              <a:rPr lang="en-US" altLang="en-US" sz="2800" dirty="0">
                <a:solidFill>
                  <a:srgbClr val="7030A0"/>
                </a:solidFill>
                <a:ea typeface="华文细黑" pitchFamily="2" charset="-122"/>
                <a:cs typeface="Times New Roman" pitchFamily="18" charset="0"/>
              </a:rPr>
              <a:t>count</a:t>
            </a:r>
            <a:r>
              <a:rPr lang="en-US" altLang="en-US" sz="2800" dirty="0">
                <a:ea typeface="华文细黑" pitchFamily="2" charset="-122"/>
                <a:cs typeface="Times New Roman" pitchFamily="18" charset="0"/>
              </a:rPr>
              <a:t>;</a:t>
            </a:r>
            <a:endParaRPr lang="en-US" altLang="zh-CN" sz="2800" dirty="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en-US" altLang="zh-CN" sz="2800" dirty="0">
                <a:ea typeface="华文细黑" pitchFamily="2" charset="-122"/>
                <a:cs typeface="Times New Roman" pitchFamily="18" charset="0"/>
              </a:rPr>
              <a:t>       </a:t>
            </a:r>
            <a:r>
              <a:rPr lang="en-US" altLang="zh-CN" sz="2800" dirty="0" smtClean="0">
                <a:ea typeface="华文细黑" pitchFamily="2" charset="-122"/>
                <a:cs typeface="Times New Roman" pitchFamily="18" charset="0"/>
              </a:rPr>
              <a:t> </a:t>
            </a:r>
            <a:r>
              <a:rPr lang="en-US" altLang="en-US" sz="2800" dirty="0" smtClean="0">
                <a:ea typeface="华文细黑" pitchFamily="2" charset="-122"/>
                <a:cs typeface="Times New Roman" pitchFamily="18" charset="0"/>
              </a:rPr>
              <a:t>FILE </a:t>
            </a:r>
            <a:r>
              <a:rPr lang="en-US" altLang="en-US" sz="2800" dirty="0">
                <a:ea typeface="华文细黑" pitchFamily="2" charset="-122"/>
                <a:cs typeface="Times New Roman" pitchFamily="18" charset="0"/>
              </a:rPr>
              <a:t>*</a:t>
            </a:r>
            <a:r>
              <a:rPr lang="en-US" altLang="en-US" sz="2800" dirty="0" err="1">
                <a:solidFill>
                  <a:schemeClr val="tx2"/>
                </a:solidFill>
                <a:ea typeface="华文细黑" pitchFamily="2" charset="-122"/>
                <a:cs typeface="Times New Roman" pitchFamily="18" charset="0"/>
              </a:rPr>
              <a:t>fp</a:t>
            </a:r>
            <a:r>
              <a:rPr lang="en-US" altLang="en-US" sz="2800" dirty="0">
                <a:ea typeface="华文细黑" pitchFamily="2" charset="-122"/>
                <a:cs typeface="Times New Roman" pitchFamily="18" charset="0"/>
              </a:rPr>
              <a:t>;</a:t>
            </a:r>
            <a:endParaRPr lang="en-US" altLang="zh-CN" sz="2800" dirty="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a:t>
            </a:r>
            <a:r>
              <a:rPr lang="zh-CN" altLang="en-US" sz="2800" dirty="0">
                <a:solidFill>
                  <a:srgbClr val="0000FF"/>
                </a:solidFill>
                <a:ea typeface="华文细黑" pitchFamily="2" charset="-122"/>
                <a:cs typeface="Times New Roman" pitchFamily="18" charset="0"/>
              </a:rPr>
              <a:t>函数功能：</a:t>
            </a: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a:t>
            </a:r>
            <a:r>
              <a:rPr lang="zh-CN" altLang="en-US" sz="2800" dirty="0" smtClean="0">
                <a:ea typeface="华文细黑" pitchFamily="2" charset="-122"/>
                <a:cs typeface="Times New Roman" pitchFamily="18" charset="0"/>
              </a:rPr>
              <a:t>     将 </a:t>
            </a:r>
            <a:r>
              <a:rPr lang="en-US" altLang="en-US" sz="2800" dirty="0">
                <a:solidFill>
                  <a:srgbClr val="00B050"/>
                </a:solidFill>
                <a:ea typeface="华文细黑" pitchFamily="2" charset="-122"/>
                <a:cs typeface="Times New Roman" pitchFamily="18" charset="0"/>
              </a:rPr>
              <a:t>buffer</a:t>
            </a:r>
            <a:r>
              <a:rPr lang="en-US" altLang="en-US" sz="2800" dirty="0">
                <a:solidFill>
                  <a:srgbClr val="00FFFF"/>
                </a:solidFill>
                <a:ea typeface="华文细黑" pitchFamily="2" charset="-122"/>
                <a:cs typeface="Times New Roman" pitchFamily="18" charset="0"/>
              </a:rPr>
              <a:t> </a:t>
            </a:r>
            <a:r>
              <a:rPr lang="zh-CN" altLang="en-US" sz="2800" dirty="0">
                <a:ea typeface="华文细黑" pitchFamily="2" charset="-122"/>
                <a:cs typeface="Times New Roman" pitchFamily="18" charset="0"/>
              </a:rPr>
              <a:t>中的 </a:t>
            </a:r>
            <a:r>
              <a:rPr lang="en-US" altLang="en-US" sz="2800" dirty="0">
                <a:solidFill>
                  <a:srgbClr val="7030A0"/>
                </a:solidFill>
                <a:ea typeface="华文细黑" pitchFamily="2" charset="-122"/>
                <a:cs typeface="Times New Roman" pitchFamily="18" charset="0"/>
              </a:rPr>
              <a:t>count</a:t>
            </a:r>
            <a:r>
              <a:rPr lang="en-US" altLang="en-US" sz="2800" dirty="0">
                <a:solidFill>
                  <a:srgbClr val="FFCCFF"/>
                </a:solidFill>
                <a:ea typeface="华文细黑" pitchFamily="2" charset="-122"/>
                <a:cs typeface="Times New Roman" pitchFamily="18" charset="0"/>
              </a:rPr>
              <a:t> </a:t>
            </a:r>
            <a:r>
              <a:rPr lang="zh-CN" altLang="zh-CN" sz="2800" dirty="0">
                <a:ea typeface="华文细黑" pitchFamily="2" charset="-122"/>
                <a:cs typeface="Times New Roman" pitchFamily="18" charset="0"/>
              </a:rPr>
              <a:t>个</a:t>
            </a:r>
            <a:r>
              <a:rPr lang="zh-CN" altLang="en-US" sz="2800" dirty="0">
                <a:ea typeface="华文细黑" pitchFamily="2" charset="-122"/>
                <a:cs typeface="Times New Roman" pitchFamily="18" charset="0"/>
              </a:rPr>
              <a:t>数据块写入二进制文件 </a:t>
            </a:r>
            <a:r>
              <a:rPr lang="en-US" altLang="zh-CN" sz="2800" dirty="0" err="1">
                <a:solidFill>
                  <a:schemeClr val="tx2"/>
                </a:solidFill>
                <a:ea typeface="华文细黑" pitchFamily="2" charset="-122"/>
                <a:cs typeface="Times New Roman" pitchFamily="18" charset="0"/>
              </a:rPr>
              <a:t>fp</a:t>
            </a:r>
            <a:r>
              <a:rPr lang="en-US" altLang="zh-CN" sz="2800" dirty="0">
                <a:solidFill>
                  <a:schemeClr val="tx2"/>
                </a:solidFill>
                <a:ea typeface="华文细黑" pitchFamily="2" charset="-122"/>
                <a:cs typeface="Times New Roman" pitchFamily="18" charset="0"/>
              </a:rPr>
              <a:t> </a:t>
            </a:r>
            <a:r>
              <a:rPr lang="zh-CN" altLang="en-US" sz="2800" dirty="0">
                <a:ea typeface="华文细黑" pitchFamily="2" charset="-122"/>
                <a:cs typeface="Times New Roman" pitchFamily="18" charset="0"/>
              </a:rPr>
              <a:t>中，每个数据块的大小为 </a:t>
            </a:r>
            <a:r>
              <a:rPr lang="en-US" altLang="en-US" sz="2800" dirty="0">
                <a:solidFill>
                  <a:srgbClr val="00CC00"/>
                </a:solidFill>
                <a:ea typeface="华文细黑" pitchFamily="2" charset="-122"/>
                <a:cs typeface="Times New Roman" pitchFamily="18" charset="0"/>
              </a:rPr>
              <a:t>size </a:t>
            </a:r>
            <a:r>
              <a:rPr lang="zh-CN" altLang="en-US" sz="2800" dirty="0">
                <a:ea typeface="华文细黑" pitchFamily="2" charset="-122"/>
                <a:cs typeface="Times New Roman" pitchFamily="18" charset="0"/>
              </a:rPr>
              <a:t>个字节。</a:t>
            </a: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操作成功，函数的返回值为实际写入文件的数据块的数量；若文件结束或出错，返回值为 0。</a:t>
            </a:r>
          </a:p>
        </p:txBody>
      </p:sp>
      <p:sp>
        <p:nvSpPr>
          <p:cNvPr id="1034243" name="Rectangle 3"/>
          <p:cNvSpPr>
            <a:spLocks noGrp="1" noChangeArrowheads="1"/>
          </p:cNvSpPr>
          <p:nvPr>
            <p:ph type="title"/>
          </p:nvPr>
        </p:nvSpPr>
        <p:spPr>
          <a:xfrm>
            <a:off x="301625" y="0"/>
            <a:ext cx="8518525" cy="836613"/>
          </a:xfrm>
        </p:spPr>
        <p:txBody>
          <a:bodyPr/>
          <a:lstStyle/>
          <a:p>
            <a:pPr eaLnBrk="1" hangingPunct="1">
              <a:defRPr/>
            </a:pPr>
            <a:r>
              <a:rPr lang="zh-CN" altLang="en-US" b="1" dirty="0" smtClean="0"/>
              <a:t>文件的读写（四）</a:t>
            </a:r>
            <a:endParaRPr lang="en-US" altLang="zh-CN" b="1" dirty="0">
              <a:solidFill>
                <a:srgbClr val="00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34242">
                                            <p:txEl>
                                              <p:pRg st="0" end="0"/>
                                            </p:txEl>
                                          </p:spTgt>
                                        </p:tgtEl>
                                        <p:attrNameLst>
                                          <p:attrName>style.visibility</p:attrName>
                                        </p:attrNameLst>
                                      </p:cBhvr>
                                      <p:to>
                                        <p:strVal val="visible"/>
                                      </p:to>
                                    </p:set>
                                    <p:animEffect transition="in" filter="wipe(up)">
                                      <p:cBhvr>
                                        <p:cTn id="7" dur="75"/>
                                        <p:tgtEl>
                                          <p:spTgt spid="1034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34242">
                                            <p:txEl>
                                              <p:pRg st="1" end="1"/>
                                            </p:txEl>
                                          </p:spTgt>
                                        </p:tgtEl>
                                        <p:attrNameLst>
                                          <p:attrName>style.visibility</p:attrName>
                                        </p:attrNameLst>
                                      </p:cBhvr>
                                      <p:to>
                                        <p:strVal val="visible"/>
                                      </p:to>
                                    </p:set>
                                    <p:animEffect transition="in" filter="wipe(up)">
                                      <p:cBhvr>
                                        <p:cTn id="12" dur="75"/>
                                        <p:tgtEl>
                                          <p:spTgt spid="1034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034242">
                                            <p:txEl>
                                              <p:pRg st="2" end="2"/>
                                            </p:txEl>
                                          </p:spTgt>
                                        </p:tgtEl>
                                        <p:attrNameLst>
                                          <p:attrName>style.visibility</p:attrName>
                                        </p:attrNameLst>
                                      </p:cBhvr>
                                      <p:to>
                                        <p:strVal val="visible"/>
                                      </p:to>
                                    </p:set>
                                    <p:animEffect transition="in" filter="wipe(up)">
                                      <p:cBhvr>
                                        <p:cTn id="17" dur="75"/>
                                        <p:tgtEl>
                                          <p:spTgt spid="1034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034242">
                                            <p:txEl>
                                              <p:pRg st="3" end="3"/>
                                            </p:txEl>
                                          </p:spTgt>
                                        </p:tgtEl>
                                        <p:attrNameLst>
                                          <p:attrName>style.visibility</p:attrName>
                                        </p:attrNameLst>
                                      </p:cBhvr>
                                      <p:to>
                                        <p:strVal val="visible"/>
                                      </p:to>
                                    </p:set>
                                    <p:animEffect transition="in" filter="wipe(up)">
                                      <p:cBhvr>
                                        <p:cTn id="22" dur="75"/>
                                        <p:tgtEl>
                                          <p:spTgt spid="1034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034242">
                                            <p:txEl>
                                              <p:pRg st="4" end="4"/>
                                            </p:txEl>
                                          </p:spTgt>
                                        </p:tgtEl>
                                        <p:attrNameLst>
                                          <p:attrName>style.visibility</p:attrName>
                                        </p:attrNameLst>
                                      </p:cBhvr>
                                      <p:to>
                                        <p:strVal val="visible"/>
                                      </p:to>
                                    </p:set>
                                    <p:animEffect transition="in" filter="wipe(up)">
                                      <p:cBhvr>
                                        <p:cTn id="27" dur="75"/>
                                        <p:tgtEl>
                                          <p:spTgt spid="1034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034242">
                                            <p:txEl>
                                              <p:pRg st="5" end="5"/>
                                            </p:txEl>
                                          </p:spTgt>
                                        </p:tgtEl>
                                        <p:attrNameLst>
                                          <p:attrName>style.visibility</p:attrName>
                                        </p:attrNameLst>
                                      </p:cBhvr>
                                      <p:to>
                                        <p:strVal val="visible"/>
                                      </p:to>
                                    </p:set>
                                    <p:animEffect transition="in" filter="wipe(up)">
                                      <p:cBhvr>
                                        <p:cTn id="32" dur="75"/>
                                        <p:tgtEl>
                                          <p:spTgt spid="10342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034242">
                                            <p:txEl>
                                              <p:pRg st="6" end="6"/>
                                            </p:txEl>
                                          </p:spTgt>
                                        </p:tgtEl>
                                        <p:attrNameLst>
                                          <p:attrName>style.visibility</p:attrName>
                                        </p:attrNameLst>
                                      </p:cBhvr>
                                      <p:to>
                                        <p:strVal val="visible"/>
                                      </p:to>
                                    </p:set>
                                    <p:animEffect transition="in" filter="wipe(up)">
                                      <p:cBhvr>
                                        <p:cTn id="37" dur="75"/>
                                        <p:tgtEl>
                                          <p:spTgt spid="10342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034242">
                                            <p:txEl>
                                              <p:pRg st="7" end="7"/>
                                            </p:txEl>
                                          </p:spTgt>
                                        </p:tgtEl>
                                        <p:attrNameLst>
                                          <p:attrName>style.visibility</p:attrName>
                                        </p:attrNameLst>
                                      </p:cBhvr>
                                      <p:to>
                                        <p:strVal val="visible"/>
                                      </p:to>
                                    </p:set>
                                    <p:animEffect transition="in" filter="wipe(up)">
                                      <p:cBhvr>
                                        <p:cTn id="42" dur="75"/>
                                        <p:tgtEl>
                                          <p:spTgt spid="103424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034242">
                                            <p:txEl>
                                              <p:pRg st="8" end="8"/>
                                            </p:txEl>
                                          </p:spTgt>
                                        </p:tgtEl>
                                        <p:attrNameLst>
                                          <p:attrName>style.visibility</p:attrName>
                                        </p:attrNameLst>
                                      </p:cBhvr>
                                      <p:to>
                                        <p:strVal val="visible"/>
                                      </p:to>
                                    </p:set>
                                    <p:animEffect transition="in" filter="wipe(up)">
                                      <p:cBhvr>
                                        <p:cTn id="47" dur="75"/>
                                        <p:tgtEl>
                                          <p:spTgt spid="10342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034242">
                                            <p:txEl>
                                              <p:pRg st="9" end="9"/>
                                            </p:txEl>
                                          </p:spTgt>
                                        </p:tgtEl>
                                        <p:attrNameLst>
                                          <p:attrName>style.visibility</p:attrName>
                                        </p:attrNameLst>
                                      </p:cBhvr>
                                      <p:to>
                                        <p:strVal val="visible"/>
                                      </p:to>
                                    </p:set>
                                    <p:animEffect transition="in" filter="wipe(up)">
                                      <p:cBhvr>
                                        <p:cTn id="52" dur="75"/>
                                        <p:tgtEl>
                                          <p:spTgt spid="10342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42" grpId="0" build="p" autoUpdateAnimBg="0"/>
    </p:bldLst>
  </p:timing>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111250" y="1066800"/>
            <a:ext cx="7232650" cy="457200"/>
          </a:xfrm>
          <a:prstGeom prst="rect">
            <a:avLst/>
          </a:prstGeom>
          <a:noFill/>
          <a:ln w="9525">
            <a:noFill/>
            <a:miter lim="800000"/>
            <a:headEnd/>
            <a:tailEnd/>
          </a:ln>
        </p:spPr>
        <p:txBody>
          <a:bodyPr wrap="none" anchor="ctr">
            <a:spAutoFit/>
          </a:bodyPr>
          <a:lstStyle/>
          <a:p>
            <a:r>
              <a:rPr lang="zh-CN" altLang="en-US" b="1">
                <a:latin typeface="隶书" pitchFamily="49" charset="-122"/>
                <a:ea typeface="隶书" pitchFamily="49" charset="-122"/>
              </a:rPr>
              <a:t>从键盘输入</a:t>
            </a:r>
            <a:r>
              <a:rPr lang="en-US" altLang="zh-CN" b="1">
                <a:latin typeface="隶书" pitchFamily="49" charset="-122"/>
                <a:ea typeface="隶书" pitchFamily="49" charset="-122"/>
              </a:rPr>
              <a:t>n</a:t>
            </a:r>
            <a:r>
              <a:rPr lang="zh-CN" altLang="en-US" b="1">
                <a:latin typeface="隶书" pitchFamily="49" charset="-122"/>
                <a:ea typeface="隶书" pitchFamily="49" charset="-122"/>
              </a:rPr>
              <a:t>个同学 的学号，姓名和成绩存入文件。</a:t>
            </a:r>
          </a:p>
        </p:txBody>
      </p:sp>
      <p:sp>
        <p:nvSpPr>
          <p:cNvPr id="35843" name="Text Box 3"/>
          <p:cNvSpPr txBox="1">
            <a:spLocks noChangeArrowheads="1"/>
          </p:cNvSpPr>
          <p:nvPr/>
        </p:nvSpPr>
        <p:spPr bwMode="auto">
          <a:xfrm>
            <a:off x="1524000" y="1874838"/>
            <a:ext cx="4400550" cy="3013075"/>
          </a:xfrm>
          <a:prstGeom prst="rect">
            <a:avLst/>
          </a:prstGeom>
          <a:noFill/>
          <a:ln w="9525">
            <a:noFill/>
            <a:miter lim="800000"/>
            <a:headEnd/>
            <a:tailEnd/>
          </a:ln>
        </p:spPr>
        <p:txBody>
          <a:bodyPr wrap="none" anchor="ctr">
            <a:spAutoFit/>
          </a:bodyPr>
          <a:lstStyle/>
          <a:p>
            <a:r>
              <a:rPr lang="zh-CN" altLang="en-US" b="1">
                <a:latin typeface="Arial" pitchFamily="34" charset="0"/>
              </a:rPr>
              <a:t>#</a:t>
            </a:r>
            <a:r>
              <a:rPr lang="en-US" altLang="zh-CN" b="1">
                <a:latin typeface="Arial" pitchFamily="34" charset="0"/>
              </a:rPr>
              <a:t>include “stdio.h”</a:t>
            </a:r>
          </a:p>
          <a:p>
            <a:r>
              <a:rPr lang="en-US" altLang="zh-CN" b="1">
                <a:latin typeface="Arial" pitchFamily="34" charset="0"/>
              </a:rPr>
              <a:t>typedef struct student STUD;</a:t>
            </a:r>
          </a:p>
          <a:p>
            <a:r>
              <a:rPr lang="en-US" altLang="zh-CN" b="1">
                <a:latin typeface="Arial" pitchFamily="34" charset="0"/>
              </a:rPr>
              <a:t>struct student</a:t>
            </a:r>
          </a:p>
          <a:p>
            <a:r>
              <a:rPr lang="en-US" altLang="zh-CN" b="1">
                <a:latin typeface="Arial" pitchFamily="34" charset="0"/>
              </a:rPr>
              <a:t>{</a:t>
            </a:r>
          </a:p>
          <a:p>
            <a:r>
              <a:rPr lang="en-US" altLang="zh-CN" b="1">
                <a:latin typeface="Arial" pitchFamily="34" charset="0"/>
              </a:rPr>
              <a:t>  int num;</a:t>
            </a:r>
          </a:p>
          <a:p>
            <a:r>
              <a:rPr lang="en-US" altLang="zh-CN" b="1">
                <a:latin typeface="Arial" pitchFamily="34" charset="0"/>
              </a:rPr>
              <a:t>  char name[12];</a:t>
            </a:r>
          </a:p>
          <a:p>
            <a:r>
              <a:rPr lang="en-US" altLang="zh-CN" b="1">
                <a:latin typeface="Arial" pitchFamily="34" charset="0"/>
              </a:rPr>
              <a:t>  int score;</a:t>
            </a:r>
          </a:p>
          <a:p>
            <a:r>
              <a:rPr lang="en-US" altLang="zh-CN" b="1">
                <a:latin typeface="Arial" pitchFamily="34" charset="0"/>
              </a:rPr>
              <a:t>}；</a:t>
            </a:r>
          </a:p>
        </p:txBody>
      </p:sp>
      <p:sp>
        <p:nvSpPr>
          <p:cNvPr id="35844" name="Rectangle 4"/>
          <p:cNvSpPr>
            <a:spLocks noChangeArrowheads="1"/>
          </p:cNvSpPr>
          <p:nvPr/>
        </p:nvSpPr>
        <p:spPr bwMode="auto">
          <a:xfrm>
            <a:off x="2089150" y="5638800"/>
            <a:ext cx="184150" cy="396875"/>
          </a:xfrm>
          <a:prstGeom prst="rect">
            <a:avLst/>
          </a:prstGeom>
          <a:noFill/>
          <a:ln w="9525">
            <a:noFill/>
            <a:miter lim="800000"/>
            <a:headEnd/>
            <a:tailEnd/>
          </a:ln>
        </p:spPr>
        <p:txBody>
          <a:bodyPr wrap="none" anchor="ctr">
            <a:spAutoFit/>
          </a:bodyPr>
          <a:lstStyle/>
          <a:p>
            <a:endParaRPr lang="zh-CN" altLang="zh-CN" sz="2000"/>
          </a:p>
        </p:txBody>
      </p:sp>
      <p:sp>
        <p:nvSpPr>
          <p:cNvPr id="35845" name="Text Box 5"/>
          <p:cNvSpPr txBox="1">
            <a:spLocks noChangeArrowheads="1"/>
          </p:cNvSpPr>
          <p:nvPr/>
        </p:nvSpPr>
        <p:spPr bwMode="auto">
          <a:xfrm>
            <a:off x="1071563" y="274638"/>
            <a:ext cx="4649787" cy="519112"/>
          </a:xfrm>
          <a:prstGeom prst="rect">
            <a:avLst/>
          </a:prstGeom>
          <a:noFill/>
          <a:ln w="9525">
            <a:noFill/>
            <a:miter lim="800000"/>
            <a:headEnd/>
            <a:tailEnd/>
          </a:ln>
        </p:spPr>
        <p:txBody>
          <a:bodyPr wrap="none" anchor="ctr">
            <a:spAutoFit/>
          </a:bodyPr>
          <a:lstStyle/>
          <a:p>
            <a:r>
              <a:rPr lang="zh-CN" altLang="en-US" sz="2800" b="1">
                <a:solidFill>
                  <a:schemeClr val="accent2"/>
                </a:solidFill>
                <a:latin typeface="黑体" pitchFamily="2" charset="-122"/>
                <a:ea typeface="黑体" pitchFamily="2" charset="-122"/>
              </a:rPr>
              <a:t>例1：文件的数据块写的操作</a:t>
            </a:r>
          </a:p>
        </p:txBody>
      </p:sp>
    </p:spTree>
  </p:cSld>
  <p:clrMapOvr>
    <a:masterClrMapping/>
  </p:clrMapOvr>
  <p:transition>
    <p:blinds dir="vert"/>
  </p:transition>
  <p:timing>
    <p:tnLst>
      <p:par>
        <p:cTn id="1" dur="indefinite" restart="never" nodeType="tmRoot"/>
      </p:par>
    </p:tnLst>
  </p:timing>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066800" y="4859338"/>
            <a:ext cx="184150" cy="457200"/>
          </a:xfrm>
          <a:prstGeom prst="rect">
            <a:avLst/>
          </a:prstGeom>
          <a:noFill/>
          <a:ln w="9525">
            <a:noFill/>
            <a:miter lim="800000"/>
            <a:headEnd/>
            <a:tailEnd/>
          </a:ln>
        </p:spPr>
        <p:txBody>
          <a:bodyPr wrap="none" anchor="ctr">
            <a:spAutoFit/>
          </a:bodyPr>
          <a:lstStyle/>
          <a:p>
            <a:endParaRPr lang="zh-CN" altLang="zh-CN" b="1"/>
          </a:p>
        </p:txBody>
      </p:sp>
      <p:sp>
        <p:nvSpPr>
          <p:cNvPr id="36867" name="Rectangle 3"/>
          <p:cNvSpPr>
            <a:spLocks noChangeArrowheads="1"/>
          </p:cNvSpPr>
          <p:nvPr/>
        </p:nvSpPr>
        <p:spPr bwMode="auto">
          <a:xfrm>
            <a:off x="901700" y="217488"/>
            <a:ext cx="7847013" cy="6408737"/>
          </a:xfrm>
          <a:prstGeom prst="rect">
            <a:avLst/>
          </a:prstGeom>
          <a:noFill/>
          <a:ln w="9525">
            <a:noFill/>
            <a:miter lim="800000"/>
            <a:headEnd/>
            <a:tailEnd/>
          </a:ln>
        </p:spPr>
        <p:txBody>
          <a:bodyPr anchor="ctr">
            <a:spAutoFit/>
          </a:bodyPr>
          <a:lstStyle/>
          <a:p>
            <a:pPr>
              <a:lnSpc>
                <a:spcPct val="90000"/>
              </a:lnSpc>
            </a:pPr>
            <a:r>
              <a:rPr lang="en-US" altLang="zh-CN" sz="2000">
                <a:latin typeface="Arial" pitchFamily="34" charset="0"/>
              </a:rPr>
              <a:t>main()</a:t>
            </a:r>
          </a:p>
          <a:p>
            <a:pPr>
              <a:lnSpc>
                <a:spcPct val="90000"/>
              </a:lnSpc>
            </a:pPr>
            <a:r>
              <a:rPr lang="en-US" altLang="zh-CN" sz="2000">
                <a:latin typeface="Arial" pitchFamily="34" charset="0"/>
              </a:rPr>
              <a:t>{ </a:t>
            </a:r>
          </a:p>
          <a:p>
            <a:pPr>
              <a:lnSpc>
                <a:spcPct val="90000"/>
              </a:lnSpc>
            </a:pPr>
            <a:r>
              <a:rPr lang="en-US" altLang="zh-CN" sz="2000">
                <a:latin typeface="Arial" pitchFamily="34" charset="0"/>
              </a:rPr>
              <a:t>   STUD </a:t>
            </a:r>
            <a:r>
              <a:rPr lang="en-US" altLang="zh-CN" sz="2000">
                <a:solidFill>
                  <a:schemeClr val="accent2"/>
                </a:solidFill>
                <a:latin typeface="Arial" pitchFamily="34" charset="0"/>
              </a:rPr>
              <a:t>stu;    </a:t>
            </a:r>
            <a:r>
              <a:rPr lang="en-US" altLang="zh-CN" sz="2000">
                <a:solidFill>
                  <a:srgbClr val="339933"/>
                </a:solidFill>
                <a:latin typeface="Arial" pitchFamily="34" charset="0"/>
                <a:ea typeface="隶书" pitchFamily="49" charset="-122"/>
              </a:rPr>
              <a:t>/*stu</a:t>
            </a:r>
            <a:r>
              <a:rPr lang="zh-CN" altLang="en-US" sz="2000">
                <a:solidFill>
                  <a:srgbClr val="339933"/>
                </a:solidFill>
                <a:latin typeface="Arial" pitchFamily="34" charset="0"/>
                <a:ea typeface="隶书" pitchFamily="49" charset="-122"/>
              </a:rPr>
              <a:t>为结构体变量*/</a:t>
            </a:r>
            <a:endParaRPr lang="en-US" altLang="zh-CN" sz="2000">
              <a:solidFill>
                <a:srgbClr val="339933"/>
              </a:solidFill>
              <a:latin typeface="Arial" pitchFamily="34" charset="0"/>
              <a:ea typeface="隶书" pitchFamily="49" charset="-122"/>
            </a:endParaRPr>
          </a:p>
          <a:p>
            <a:pPr>
              <a:lnSpc>
                <a:spcPct val="90000"/>
              </a:lnSpc>
            </a:pPr>
            <a:r>
              <a:rPr lang="en-US" altLang="zh-CN" sz="2000">
                <a:solidFill>
                  <a:schemeClr val="accent2"/>
                </a:solidFill>
                <a:latin typeface="Arial" pitchFamily="34" charset="0"/>
              </a:rPr>
              <a:t>   </a:t>
            </a:r>
            <a:r>
              <a:rPr lang="en-US" altLang="zh-CN" sz="2000">
                <a:latin typeface="Arial" pitchFamily="34" charset="0"/>
              </a:rPr>
              <a:t>FILE *fp; char filename[12];   int i,n;</a:t>
            </a:r>
          </a:p>
          <a:p>
            <a:pPr>
              <a:lnSpc>
                <a:spcPct val="90000"/>
              </a:lnSpc>
            </a:pPr>
            <a:r>
              <a:rPr lang="en-US" altLang="zh-CN" sz="2000">
                <a:latin typeface="Arial" pitchFamily="34" charset="0"/>
              </a:rPr>
              <a:t>   scanf(“%s”,filename);</a:t>
            </a:r>
          </a:p>
          <a:p>
            <a:pPr>
              <a:lnSpc>
                <a:spcPct val="90000"/>
              </a:lnSpc>
            </a:pPr>
            <a:r>
              <a:rPr lang="en-US" altLang="zh-CN" sz="2000">
                <a:latin typeface="Arial" pitchFamily="34" charset="0"/>
              </a:rPr>
              <a:t>   if((fp=fopen(filename, </a:t>
            </a:r>
            <a:r>
              <a:rPr lang="en-US" altLang="zh-CN" sz="2000">
                <a:solidFill>
                  <a:schemeClr val="accent2"/>
                </a:solidFill>
                <a:latin typeface="Arial" pitchFamily="34" charset="0"/>
              </a:rPr>
              <a:t>“wb”</a:t>
            </a:r>
            <a:r>
              <a:rPr lang="en-US" altLang="zh-CN" sz="2000">
                <a:latin typeface="Arial" pitchFamily="34" charset="0"/>
              </a:rPr>
              <a:t> ))==NULL)</a:t>
            </a:r>
          </a:p>
          <a:p>
            <a:pPr>
              <a:lnSpc>
                <a:spcPct val="90000"/>
              </a:lnSpc>
            </a:pPr>
            <a:r>
              <a:rPr lang="en-US" altLang="zh-CN" sz="2000">
                <a:latin typeface="Arial" pitchFamily="34" charset="0"/>
              </a:rPr>
              <a:t>   {  </a:t>
            </a:r>
          </a:p>
          <a:p>
            <a:pPr>
              <a:lnSpc>
                <a:spcPct val="90000"/>
              </a:lnSpc>
            </a:pPr>
            <a:r>
              <a:rPr lang="en-US" altLang="zh-CN" sz="2000">
                <a:latin typeface="Arial" pitchFamily="34" charset="0"/>
              </a:rPr>
              <a:t>       printf(“can’t open the file!\n”);     </a:t>
            </a:r>
          </a:p>
          <a:p>
            <a:pPr>
              <a:lnSpc>
                <a:spcPct val="90000"/>
              </a:lnSpc>
            </a:pPr>
            <a:r>
              <a:rPr lang="en-US" altLang="zh-CN" sz="2000">
                <a:latin typeface="Arial" pitchFamily="34" charset="0"/>
              </a:rPr>
              <a:t>       exit(0); </a:t>
            </a:r>
          </a:p>
          <a:p>
            <a:pPr>
              <a:lnSpc>
                <a:spcPct val="90000"/>
              </a:lnSpc>
            </a:pPr>
            <a:r>
              <a:rPr lang="en-US" altLang="zh-CN" sz="2000">
                <a:latin typeface="Arial" pitchFamily="34" charset="0"/>
              </a:rPr>
              <a:t>   } </a:t>
            </a:r>
          </a:p>
          <a:p>
            <a:pPr>
              <a:lnSpc>
                <a:spcPct val="90000"/>
              </a:lnSpc>
            </a:pPr>
            <a:r>
              <a:rPr lang="en-US" altLang="zh-CN" sz="2000">
                <a:latin typeface="Arial" pitchFamily="34" charset="0"/>
              </a:rPr>
              <a:t>   scanf(“%d”, &amp;n);</a:t>
            </a:r>
          </a:p>
          <a:p>
            <a:pPr>
              <a:lnSpc>
                <a:spcPct val="90000"/>
              </a:lnSpc>
            </a:pPr>
            <a:r>
              <a:rPr lang="en-US" altLang="zh-CN" sz="2000">
                <a:latin typeface="Arial" pitchFamily="34" charset="0"/>
              </a:rPr>
              <a:t>   </a:t>
            </a:r>
            <a:r>
              <a:rPr lang="en-US" altLang="zh-CN" sz="2000">
                <a:solidFill>
                  <a:schemeClr val="accent2"/>
                </a:solidFill>
                <a:latin typeface="Arial" pitchFamily="34" charset="0"/>
              </a:rPr>
              <a:t>fwrite(&amp;n,2,1,fp);</a:t>
            </a:r>
          </a:p>
          <a:p>
            <a:pPr>
              <a:lnSpc>
                <a:spcPct val="90000"/>
              </a:lnSpc>
            </a:pPr>
            <a:r>
              <a:rPr lang="en-US" altLang="zh-CN" sz="2000">
                <a:latin typeface="Arial" pitchFamily="34" charset="0"/>
              </a:rPr>
              <a:t>   for(i=0; i&lt;n; i++)</a:t>
            </a:r>
          </a:p>
          <a:p>
            <a:pPr>
              <a:lnSpc>
                <a:spcPct val="90000"/>
              </a:lnSpc>
            </a:pPr>
            <a:r>
              <a:rPr lang="en-US" altLang="zh-CN" sz="2000">
                <a:latin typeface="Arial" pitchFamily="34" charset="0"/>
              </a:rPr>
              <a:t>   { </a:t>
            </a:r>
          </a:p>
          <a:p>
            <a:pPr>
              <a:lnSpc>
                <a:spcPct val="90000"/>
              </a:lnSpc>
            </a:pPr>
            <a:r>
              <a:rPr lang="en-US" altLang="zh-CN" sz="2000">
                <a:latin typeface="Arial" pitchFamily="34" charset="0"/>
              </a:rPr>
              <a:t>       scanf(“%d %s %d”, &amp;stu.num, stu.name, &amp;stu.score);</a:t>
            </a:r>
          </a:p>
          <a:p>
            <a:pPr>
              <a:lnSpc>
                <a:spcPct val="90000"/>
              </a:lnSpc>
            </a:pPr>
            <a:r>
              <a:rPr lang="en-US" altLang="zh-CN" sz="2000">
                <a:latin typeface="Arial" pitchFamily="34" charset="0"/>
              </a:rPr>
              <a:t>       if( </a:t>
            </a:r>
            <a:r>
              <a:rPr lang="en-US" altLang="zh-CN" sz="2000">
                <a:solidFill>
                  <a:schemeClr val="accent2"/>
                </a:solidFill>
                <a:latin typeface="Arial" pitchFamily="34" charset="0"/>
              </a:rPr>
              <a:t>fwrite( &amp;stu, sizeof(STUD), 1, fp) != 1 </a:t>
            </a:r>
            <a:r>
              <a:rPr lang="en-US" altLang="zh-CN" sz="2000">
                <a:latin typeface="Arial" pitchFamily="34" charset="0"/>
              </a:rPr>
              <a:t>)  </a:t>
            </a:r>
            <a:r>
              <a:rPr lang="en-US" altLang="zh-CN" sz="2000">
                <a:solidFill>
                  <a:srgbClr val="339933"/>
                </a:solidFill>
                <a:latin typeface="Arial" pitchFamily="34" charset="0"/>
                <a:ea typeface="隶书" pitchFamily="49" charset="-122"/>
              </a:rPr>
              <a:t>/*</a:t>
            </a:r>
            <a:r>
              <a:rPr lang="zh-CN" altLang="en-US" sz="2000">
                <a:solidFill>
                  <a:srgbClr val="339933"/>
                </a:solidFill>
                <a:latin typeface="Arial" pitchFamily="34" charset="0"/>
                <a:ea typeface="隶书" pitchFamily="49" charset="-122"/>
              </a:rPr>
              <a:t>写入一个数据项*/</a:t>
            </a:r>
          </a:p>
          <a:p>
            <a:pPr>
              <a:lnSpc>
                <a:spcPct val="90000"/>
              </a:lnSpc>
            </a:pPr>
            <a:r>
              <a:rPr lang="zh-CN" altLang="en-US" sz="2000">
                <a:latin typeface="Arial" pitchFamily="34" charset="0"/>
              </a:rPr>
              <a:t>       </a:t>
            </a:r>
            <a:r>
              <a:rPr lang="zh-CN" altLang="zh-CN" sz="2000">
                <a:latin typeface="Arial" pitchFamily="34" charset="0"/>
              </a:rPr>
              <a:t>{</a:t>
            </a:r>
            <a:r>
              <a:rPr lang="zh-CN" altLang="en-US" sz="2000">
                <a:latin typeface="Arial" pitchFamily="34" charset="0"/>
              </a:rPr>
              <a:t>    </a:t>
            </a:r>
          </a:p>
          <a:p>
            <a:pPr>
              <a:lnSpc>
                <a:spcPct val="90000"/>
              </a:lnSpc>
            </a:pPr>
            <a:r>
              <a:rPr lang="zh-CN" altLang="en-US" sz="2000">
                <a:latin typeface="Arial" pitchFamily="34" charset="0"/>
              </a:rPr>
              <a:t>             </a:t>
            </a:r>
            <a:r>
              <a:rPr lang="en-US" altLang="zh-CN" sz="2000">
                <a:latin typeface="Arial" pitchFamily="34" charset="0"/>
              </a:rPr>
              <a:t>printf(“file write error!”); </a:t>
            </a:r>
            <a:r>
              <a:rPr lang="zh-CN" altLang="zh-CN" sz="2000">
                <a:latin typeface="Arial" pitchFamily="34" charset="0"/>
              </a:rPr>
              <a:t>	</a:t>
            </a:r>
            <a:endParaRPr lang="zh-CN" altLang="en-US" sz="2000">
              <a:latin typeface="Arial" pitchFamily="34" charset="0"/>
            </a:endParaRPr>
          </a:p>
          <a:p>
            <a:pPr>
              <a:lnSpc>
                <a:spcPct val="90000"/>
              </a:lnSpc>
            </a:pPr>
            <a:r>
              <a:rPr lang="en-US" altLang="zh-CN" sz="2000">
                <a:latin typeface="Arial" pitchFamily="34" charset="0"/>
              </a:rPr>
              <a:t>             exit(0);       </a:t>
            </a:r>
          </a:p>
          <a:p>
            <a:pPr>
              <a:lnSpc>
                <a:spcPct val="90000"/>
              </a:lnSpc>
            </a:pPr>
            <a:r>
              <a:rPr lang="en-US" altLang="zh-CN" sz="2000">
                <a:latin typeface="Arial" pitchFamily="34" charset="0"/>
              </a:rPr>
              <a:t>        }</a:t>
            </a:r>
          </a:p>
          <a:p>
            <a:pPr>
              <a:lnSpc>
                <a:spcPct val="90000"/>
              </a:lnSpc>
            </a:pPr>
            <a:r>
              <a:rPr lang="en-US" altLang="zh-CN" sz="2000">
                <a:latin typeface="Arial" pitchFamily="34" charset="0"/>
              </a:rPr>
              <a:t>    }	</a:t>
            </a:r>
          </a:p>
          <a:p>
            <a:pPr>
              <a:lnSpc>
                <a:spcPct val="90000"/>
              </a:lnSpc>
            </a:pPr>
            <a:r>
              <a:rPr lang="en-US" altLang="zh-CN" sz="2000">
                <a:latin typeface="Arial" pitchFamily="34" charset="0"/>
              </a:rPr>
              <a:t>    fclose(fp);</a:t>
            </a:r>
          </a:p>
          <a:p>
            <a:pPr>
              <a:lnSpc>
                <a:spcPct val="90000"/>
              </a:lnSpc>
            </a:pPr>
            <a:r>
              <a:rPr lang="en-US" altLang="zh-CN" sz="2000">
                <a:latin typeface="Arial" pitchFamily="34" charset="0"/>
              </a:rPr>
              <a:t>}</a:t>
            </a:r>
          </a:p>
        </p:txBody>
      </p:sp>
      <p:sp>
        <p:nvSpPr>
          <p:cNvPr id="36868" name="Text Box 4"/>
          <p:cNvSpPr txBox="1">
            <a:spLocks noChangeArrowheads="1"/>
          </p:cNvSpPr>
          <p:nvPr/>
        </p:nvSpPr>
        <p:spPr bwMode="auto">
          <a:xfrm>
            <a:off x="6705600" y="228600"/>
            <a:ext cx="1487488" cy="457200"/>
          </a:xfrm>
          <a:prstGeom prst="rect">
            <a:avLst/>
          </a:prstGeom>
          <a:noFill/>
          <a:ln w="9525">
            <a:noFill/>
            <a:miter lim="800000"/>
            <a:headEnd/>
            <a:tailEnd/>
          </a:ln>
        </p:spPr>
        <p:txBody>
          <a:bodyPr wrap="none" anchor="ctr">
            <a:spAutoFit/>
          </a:bodyPr>
          <a:lstStyle/>
          <a:p>
            <a:r>
              <a:rPr lang="en-US" altLang="zh-CN" b="1">
                <a:solidFill>
                  <a:schemeClr val="accent2"/>
                </a:solidFill>
              </a:rPr>
              <a:t>program1</a:t>
            </a:r>
          </a:p>
        </p:txBody>
      </p:sp>
    </p:spTree>
  </p:cSld>
  <p:clrMapOvr>
    <a:masterClrMapping/>
  </p:clrMapOvr>
  <p:transition>
    <p:blinds dir="vert"/>
  </p:transition>
  <p:timing>
    <p:tnLst>
      <p:par>
        <p:cTn id="1" dur="indefinite" restart="never" nodeType="tmRoot"/>
      </p:par>
    </p:tnLst>
  </p:timing>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838200" y="488950"/>
            <a:ext cx="7234238" cy="5883275"/>
          </a:xfrm>
          <a:prstGeom prst="rect">
            <a:avLst/>
          </a:prstGeom>
          <a:noFill/>
          <a:ln w="9525">
            <a:noFill/>
            <a:miter lim="800000"/>
            <a:headEnd/>
            <a:tailEnd/>
          </a:ln>
        </p:spPr>
        <p:txBody>
          <a:bodyPr wrap="none" anchor="ctr">
            <a:spAutoFit/>
          </a:bodyPr>
          <a:lstStyle/>
          <a:p>
            <a:r>
              <a:rPr lang="en-US" altLang="zh-CN" sz="2000">
                <a:latin typeface="Arial" pitchFamily="34" charset="0"/>
                <a:ea typeface="隶书" pitchFamily="49" charset="-122"/>
              </a:rPr>
              <a:t>main()</a:t>
            </a:r>
          </a:p>
          <a:p>
            <a:r>
              <a:rPr lang="en-US" altLang="zh-CN" sz="2000">
                <a:latin typeface="Arial" pitchFamily="34" charset="0"/>
                <a:ea typeface="隶书" pitchFamily="49" charset="-122"/>
              </a:rPr>
              <a:t>{ </a:t>
            </a:r>
          </a:p>
          <a:p>
            <a:r>
              <a:rPr lang="en-US" altLang="zh-CN" sz="2000">
                <a:latin typeface="Arial" pitchFamily="34" charset="0"/>
                <a:ea typeface="隶书" pitchFamily="49" charset="-122"/>
              </a:rPr>
              <a:t>    STUD </a:t>
            </a:r>
            <a:r>
              <a:rPr lang="en-US" altLang="zh-CN" sz="2000">
                <a:solidFill>
                  <a:schemeClr val="accent2"/>
                </a:solidFill>
                <a:latin typeface="Arial" pitchFamily="34" charset="0"/>
                <a:ea typeface="隶书" pitchFamily="49" charset="-122"/>
              </a:rPr>
              <a:t>stu[30];</a:t>
            </a:r>
            <a:r>
              <a:rPr lang="en-US" altLang="zh-CN" sz="2000">
                <a:latin typeface="Arial" pitchFamily="34" charset="0"/>
                <a:ea typeface="隶书" pitchFamily="49" charset="-122"/>
              </a:rPr>
              <a:t>     </a:t>
            </a:r>
            <a:r>
              <a:rPr lang="en-US" altLang="zh-CN" sz="2000">
                <a:solidFill>
                  <a:srgbClr val="339933"/>
                </a:solidFill>
                <a:latin typeface="Arial" pitchFamily="34" charset="0"/>
                <a:ea typeface="隶书" pitchFamily="49" charset="-122"/>
              </a:rPr>
              <a:t>/*stu</a:t>
            </a:r>
            <a:r>
              <a:rPr lang="zh-CN" altLang="en-US" sz="2000">
                <a:solidFill>
                  <a:srgbClr val="339933"/>
                </a:solidFill>
                <a:latin typeface="Arial" pitchFamily="34" charset="0"/>
                <a:ea typeface="隶书" pitchFamily="49" charset="-122"/>
              </a:rPr>
              <a:t>[30]为结构体数组*/</a:t>
            </a:r>
          </a:p>
          <a:p>
            <a:r>
              <a:rPr lang="en-US" altLang="zh-CN" sz="2000">
                <a:latin typeface="Arial" pitchFamily="34" charset="0"/>
                <a:ea typeface="隶书" pitchFamily="49" charset="-122"/>
              </a:rPr>
              <a:t>    FILE *fp;</a:t>
            </a:r>
          </a:p>
          <a:p>
            <a:r>
              <a:rPr lang="en-US" altLang="zh-CN" sz="2000">
                <a:latin typeface="Arial" pitchFamily="34" charset="0"/>
                <a:ea typeface="隶书" pitchFamily="49" charset="-122"/>
              </a:rPr>
              <a:t>    int i,n;  char filename[12];</a:t>
            </a:r>
          </a:p>
          <a:p>
            <a:r>
              <a:rPr lang="en-US" altLang="zh-CN" sz="2000">
                <a:latin typeface="Arial" pitchFamily="34" charset="0"/>
                <a:ea typeface="隶书" pitchFamily="49" charset="-122"/>
              </a:rPr>
              <a:t>    scanf(“%s”,filename);</a:t>
            </a:r>
          </a:p>
          <a:p>
            <a:r>
              <a:rPr lang="en-US" altLang="zh-CN" sz="2000">
                <a:latin typeface="Arial" pitchFamily="34" charset="0"/>
                <a:ea typeface="隶书" pitchFamily="49" charset="-122"/>
              </a:rPr>
              <a:t>    if((fp=fopen(filename, </a:t>
            </a:r>
            <a:r>
              <a:rPr lang="en-US" altLang="zh-CN" sz="2000">
                <a:solidFill>
                  <a:schemeClr val="accent2"/>
                </a:solidFill>
                <a:latin typeface="Arial" pitchFamily="34" charset="0"/>
                <a:ea typeface="隶书" pitchFamily="49" charset="-122"/>
              </a:rPr>
              <a:t>“wb”</a:t>
            </a:r>
            <a:r>
              <a:rPr lang="en-US" altLang="zh-CN" sz="2000">
                <a:latin typeface="Arial" pitchFamily="34" charset="0"/>
                <a:ea typeface="隶书" pitchFamily="49" charset="-122"/>
              </a:rPr>
              <a:t> ))==NULL)</a:t>
            </a:r>
          </a:p>
          <a:p>
            <a:r>
              <a:rPr lang="en-US" altLang="zh-CN" sz="2000">
                <a:latin typeface="Arial" pitchFamily="34" charset="0"/>
                <a:ea typeface="隶书" pitchFamily="49" charset="-122"/>
              </a:rPr>
              <a:t>    {    </a:t>
            </a:r>
          </a:p>
          <a:p>
            <a:r>
              <a:rPr lang="en-US" altLang="zh-CN" sz="2000">
                <a:latin typeface="Arial" pitchFamily="34" charset="0"/>
                <a:ea typeface="隶书" pitchFamily="49" charset="-122"/>
              </a:rPr>
              <a:t>       printf(“can’t open the file!\n”);</a:t>
            </a:r>
          </a:p>
          <a:p>
            <a:r>
              <a:rPr lang="en-US" altLang="zh-CN" sz="2000">
                <a:latin typeface="Arial" pitchFamily="34" charset="0"/>
                <a:ea typeface="隶书" pitchFamily="49" charset="-122"/>
              </a:rPr>
              <a:t>       exit(0);	</a:t>
            </a:r>
          </a:p>
          <a:p>
            <a:r>
              <a:rPr lang="en-US" altLang="zh-CN" sz="2000">
                <a:latin typeface="Arial" pitchFamily="34" charset="0"/>
                <a:ea typeface="隶书" pitchFamily="49" charset="-122"/>
              </a:rPr>
              <a:t>    } </a:t>
            </a:r>
          </a:p>
          <a:p>
            <a:r>
              <a:rPr lang="en-US" altLang="zh-CN" sz="2000">
                <a:latin typeface="Arial" pitchFamily="34" charset="0"/>
                <a:ea typeface="隶书" pitchFamily="49" charset="-122"/>
              </a:rPr>
              <a:t>    scanf(“%d”,&amp;n);</a:t>
            </a:r>
          </a:p>
          <a:p>
            <a:r>
              <a:rPr lang="en-US" altLang="zh-CN" sz="2000">
                <a:latin typeface="Arial" pitchFamily="34" charset="0"/>
                <a:ea typeface="隶书" pitchFamily="49" charset="-122"/>
              </a:rPr>
              <a:t>    </a:t>
            </a:r>
            <a:r>
              <a:rPr lang="en-US" altLang="zh-CN" sz="2000">
                <a:solidFill>
                  <a:schemeClr val="accent2"/>
                </a:solidFill>
                <a:latin typeface="Arial" pitchFamily="34" charset="0"/>
                <a:ea typeface="隶书" pitchFamily="49" charset="-122"/>
              </a:rPr>
              <a:t>fwrite(&amp;n,2,1,fp);</a:t>
            </a:r>
          </a:p>
          <a:p>
            <a:r>
              <a:rPr lang="en-US" altLang="zh-CN" sz="2000">
                <a:latin typeface="Arial" pitchFamily="34" charset="0"/>
                <a:ea typeface="隶书" pitchFamily="49" charset="-122"/>
              </a:rPr>
              <a:t>    for(i=0; i&lt;n; i++)</a:t>
            </a:r>
          </a:p>
          <a:p>
            <a:r>
              <a:rPr lang="en-US" altLang="zh-CN" sz="2000">
                <a:latin typeface="Arial" pitchFamily="34" charset="0"/>
                <a:ea typeface="隶书" pitchFamily="49" charset="-122"/>
              </a:rPr>
              <a:t>       scanf(“%d %s %d”, &amp;stu[i]. num,stu[i].name, &amp;stu[i].score);</a:t>
            </a:r>
          </a:p>
          <a:p>
            <a:endParaRPr lang="en-US" altLang="zh-CN" sz="2000">
              <a:latin typeface="Arial" pitchFamily="34" charset="0"/>
              <a:ea typeface="隶书" pitchFamily="49" charset="-122"/>
            </a:endParaRPr>
          </a:p>
          <a:p>
            <a:r>
              <a:rPr lang="en-US" altLang="zh-CN" sz="2000">
                <a:latin typeface="Arial" pitchFamily="34" charset="0"/>
                <a:ea typeface="隶书" pitchFamily="49" charset="-122"/>
              </a:rPr>
              <a:t>    </a:t>
            </a:r>
            <a:r>
              <a:rPr lang="en-US" altLang="zh-CN" sz="2000">
                <a:solidFill>
                  <a:schemeClr val="accent2"/>
                </a:solidFill>
                <a:latin typeface="Arial" pitchFamily="34" charset="0"/>
                <a:ea typeface="隶书" pitchFamily="49" charset="-122"/>
              </a:rPr>
              <a:t>fwrite( stu, sizeof(STUD), n, fp);</a:t>
            </a:r>
            <a:r>
              <a:rPr lang="en-US" altLang="zh-CN" sz="2000">
                <a:latin typeface="Arial" pitchFamily="34" charset="0"/>
                <a:ea typeface="隶书" pitchFamily="49" charset="-122"/>
              </a:rPr>
              <a:t>   </a:t>
            </a:r>
            <a:r>
              <a:rPr lang="en-US" altLang="zh-CN" sz="2000">
                <a:solidFill>
                  <a:srgbClr val="339933"/>
                </a:solidFill>
                <a:latin typeface="Arial" pitchFamily="34" charset="0"/>
                <a:ea typeface="隶书" pitchFamily="49" charset="-122"/>
              </a:rPr>
              <a:t>/*</a:t>
            </a:r>
            <a:r>
              <a:rPr lang="zh-CN" altLang="en-US" sz="2000">
                <a:solidFill>
                  <a:srgbClr val="339933"/>
                </a:solidFill>
                <a:latin typeface="Arial" pitchFamily="34" charset="0"/>
                <a:ea typeface="隶书" pitchFamily="49" charset="-122"/>
              </a:rPr>
              <a:t>一次写入</a:t>
            </a:r>
            <a:r>
              <a:rPr lang="en-US" altLang="zh-CN" sz="2000">
                <a:solidFill>
                  <a:srgbClr val="339933"/>
                </a:solidFill>
                <a:latin typeface="Arial" pitchFamily="34" charset="0"/>
                <a:ea typeface="隶书" pitchFamily="49" charset="-122"/>
              </a:rPr>
              <a:t>n</a:t>
            </a:r>
            <a:r>
              <a:rPr lang="zh-CN" altLang="en-US" sz="2000">
                <a:solidFill>
                  <a:srgbClr val="339933"/>
                </a:solidFill>
                <a:latin typeface="Arial" pitchFamily="34" charset="0"/>
                <a:ea typeface="隶书" pitchFamily="49" charset="-122"/>
              </a:rPr>
              <a:t>个数据项*</a:t>
            </a:r>
            <a:r>
              <a:rPr lang="en-US" altLang="zh-CN" sz="2000">
                <a:solidFill>
                  <a:srgbClr val="339933"/>
                </a:solidFill>
                <a:latin typeface="Arial" pitchFamily="34" charset="0"/>
                <a:ea typeface="隶书" pitchFamily="49" charset="-122"/>
              </a:rPr>
              <a:t>/</a:t>
            </a:r>
          </a:p>
          <a:p>
            <a:r>
              <a:rPr lang="zh-CN" altLang="zh-CN" sz="2000">
                <a:latin typeface="Arial" pitchFamily="34" charset="0"/>
                <a:ea typeface="隶书" pitchFamily="49" charset="-122"/>
              </a:rPr>
              <a:t> </a:t>
            </a:r>
            <a:r>
              <a:rPr lang="zh-CN" altLang="en-US" sz="2000">
                <a:latin typeface="Arial" pitchFamily="34" charset="0"/>
                <a:ea typeface="隶书" pitchFamily="49" charset="-122"/>
              </a:rPr>
              <a:t>   </a:t>
            </a:r>
            <a:r>
              <a:rPr lang="en-US" altLang="zh-CN" sz="2000">
                <a:latin typeface="Arial" pitchFamily="34" charset="0"/>
                <a:ea typeface="隶书" pitchFamily="49" charset="-122"/>
              </a:rPr>
              <a:t>fclose(fp);</a:t>
            </a:r>
          </a:p>
          <a:p>
            <a:r>
              <a:rPr lang="en-US" altLang="zh-CN" sz="2000">
                <a:latin typeface="Arial" pitchFamily="34" charset="0"/>
                <a:ea typeface="隶书" pitchFamily="49" charset="-122"/>
              </a:rPr>
              <a:t>}</a:t>
            </a:r>
          </a:p>
        </p:txBody>
      </p:sp>
      <p:sp>
        <p:nvSpPr>
          <p:cNvPr id="37891" name="Text Box 3"/>
          <p:cNvSpPr txBox="1">
            <a:spLocks noChangeArrowheads="1"/>
          </p:cNvSpPr>
          <p:nvPr/>
        </p:nvSpPr>
        <p:spPr bwMode="auto">
          <a:xfrm>
            <a:off x="6705600" y="228600"/>
            <a:ext cx="1487488" cy="457200"/>
          </a:xfrm>
          <a:prstGeom prst="rect">
            <a:avLst/>
          </a:prstGeom>
          <a:noFill/>
          <a:ln w="9525">
            <a:noFill/>
            <a:miter lim="800000"/>
            <a:headEnd/>
            <a:tailEnd/>
          </a:ln>
        </p:spPr>
        <p:txBody>
          <a:bodyPr wrap="none" anchor="ctr">
            <a:spAutoFit/>
          </a:bodyPr>
          <a:lstStyle/>
          <a:p>
            <a:r>
              <a:rPr lang="en-US" altLang="zh-CN" b="1">
                <a:solidFill>
                  <a:schemeClr val="accent2"/>
                </a:solidFill>
              </a:rPr>
              <a:t>program2</a:t>
            </a: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Rectangle 4"/>
          <p:cNvSpPr>
            <a:spLocks noChangeArrowheads="1"/>
          </p:cNvSpPr>
          <p:nvPr/>
        </p:nvSpPr>
        <p:spPr bwMode="auto">
          <a:xfrm>
            <a:off x="431800" y="819150"/>
            <a:ext cx="8359775" cy="5762625"/>
          </a:xfrm>
          <a:prstGeom prst="rect">
            <a:avLst/>
          </a:prstGeom>
          <a:noFill/>
          <a:ln w="9525">
            <a:noFill/>
            <a:miter lim="800000"/>
            <a:headEnd/>
            <a:tailEnd/>
          </a:ln>
          <a:effectLst/>
        </p:spPr>
        <p:txBody>
          <a:bodyPr/>
          <a:lstStyle/>
          <a:p>
            <a:pPr marL="342900" indent="-342900">
              <a:spcBef>
                <a:spcPct val="20000"/>
              </a:spcBef>
              <a:buClr>
                <a:schemeClr val="hlink"/>
              </a:buClr>
              <a:defRPr/>
            </a:pPr>
            <a:endParaRPr lang="en-US" altLang="zh-CN" sz="3200" b="1" dirty="0">
              <a:solidFill>
                <a:srgbClr val="FF0066"/>
              </a:solidFill>
              <a:effectLst>
                <a:outerShdw blurRad="38100" dist="38100" dir="2700000" algn="tl">
                  <a:srgbClr val="FFFFFF"/>
                </a:outerShdw>
              </a:effectLst>
              <a:latin typeface="楷体_GB2312" pitchFamily="49" charset="-122"/>
              <a:ea typeface="楷体_GB2312" pitchFamily="49" charset="-122"/>
            </a:endParaRPr>
          </a:p>
          <a:p>
            <a:pPr marL="342900" indent="-342900">
              <a:spcBef>
                <a:spcPct val="20000"/>
              </a:spcBef>
              <a:buClr>
                <a:schemeClr val="hlink"/>
              </a:buClr>
              <a:buFontTx/>
              <a:buChar char="•"/>
              <a:defRPr/>
            </a:pPr>
            <a:r>
              <a:rPr lang="zh-CN" altLang="en-US" sz="2800" dirty="0">
                <a:latin typeface="楷体_GB2312" pitchFamily="49" charset="-122"/>
                <a:ea typeface="楷体_GB2312" pitchFamily="49" charset="-122"/>
              </a:rPr>
              <a:t>学习编程好比学习写作</a:t>
            </a:r>
          </a:p>
          <a:p>
            <a:pPr marL="342900" indent="-342900">
              <a:spcBef>
                <a:spcPct val="20000"/>
              </a:spcBef>
              <a:buClr>
                <a:srgbClr val="FF5050"/>
              </a:buClr>
              <a:buFontTx/>
              <a:buChar char="•"/>
              <a:defRPr/>
            </a:pPr>
            <a:r>
              <a:rPr lang="zh-CN" altLang="en-US" sz="2800" dirty="0">
                <a:solidFill>
                  <a:srgbClr val="FFCC00"/>
                </a:solidFill>
                <a:latin typeface="楷体_GB2312" pitchFamily="49" charset="-122"/>
                <a:ea typeface="楷体_GB2312" pitchFamily="49" charset="-122"/>
              </a:rPr>
              <a:t>学习数据类型、控制结构、语法规则等</a:t>
            </a:r>
            <a:r>
              <a:rPr lang="en-US" altLang="zh-CN" sz="2800" dirty="0">
                <a:solidFill>
                  <a:srgbClr val="FFCC00"/>
                </a:solidFill>
                <a:latin typeface="Arial"/>
                <a:ea typeface="楷体_GB2312" pitchFamily="49" charset="-122"/>
              </a:rPr>
              <a:t>——</a:t>
            </a:r>
            <a:r>
              <a:rPr lang="zh-CN" altLang="en-US" sz="2800" dirty="0">
                <a:solidFill>
                  <a:srgbClr val="FFCC00"/>
                </a:solidFill>
                <a:latin typeface="楷体_GB2312" pitchFamily="49" charset="-122"/>
                <a:ea typeface="楷体_GB2312" pitchFamily="49" charset="-122"/>
              </a:rPr>
              <a:t>打基础</a:t>
            </a:r>
          </a:p>
          <a:p>
            <a:pPr marL="342900" indent="-342900">
              <a:spcBef>
                <a:spcPct val="20000"/>
              </a:spcBef>
              <a:buClr>
                <a:srgbClr val="FF5050"/>
              </a:buClr>
              <a:buFontTx/>
              <a:buChar char="•"/>
              <a:defRPr/>
            </a:pPr>
            <a:r>
              <a:rPr lang="zh-CN" altLang="en-US" sz="2800" dirty="0">
                <a:solidFill>
                  <a:srgbClr val="FFCC00"/>
                </a:solidFill>
                <a:latin typeface="楷体_GB2312" pitchFamily="49" charset="-122"/>
                <a:ea typeface="楷体_GB2312" pitchFamily="49" charset="-122"/>
              </a:rPr>
              <a:t>掌握程序分析、算法与编程</a:t>
            </a:r>
            <a:r>
              <a:rPr lang="en-US" altLang="zh-CN" sz="2800" dirty="0">
                <a:solidFill>
                  <a:srgbClr val="FFCC00"/>
                </a:solidFill>
                <a:latin typeface="Arial"/>
                <a:ea typeface="楷体_GB2312" pitchFamily="49" charset="-122"/>
              </a:rPr>
              <a:t>——</a:t>
            </a:r>
            <a:r>
              <a:rPr lang="zh-CN" altLang="en-US" sz="2800" dirty="0">
                <a:solidFill>
                  <a:srgbClr val="FFCC00"/>
                </a:solidFill>
                <a:latin typeface="楷体_GB2312" pitchFamily="49" charset="-122"/>
                <a:ea typeface="楷体_GB2312" pitchFamily="49" charset="-122"/>
              </a:rPr>
              <a:t>写文章</a:t>
            </a:r>
          </a:p>
          <a:p>
            <a:pPr marL="342900" indent="-342900">
              <a:spcBef>
                <a:spcPct val="20000"/>
              </a:spcBef>
              <a:buClr>
                <a:srgbClr val="FF5050"/>
              </a:buClr>
              <a:defRPr/>
            </a:pPr>
            <a:endParaRPr lang="zh-CN" altLang="en-US" sz="2800" dirty="0">
              <a:solidFill>
                <a:srgbClr val="FFCC00"/>
              </a:solidFill>
              <a:latin typeface="楷体_GB2312" pitchFamily="49" charset="-122"/>
              <a:ea typeface="楷体_GB2312" pitchFamily="49" charset="-122"/>
            </a:endParaRPr>
          </a:p>
          <a:p>
            <a:pPr marL="342900" indent="-342900">
              <a:spcBef>
                <a:spcPct val="20000"/>
              </a:spcBef>
              <a:buClr>
                <a:schemeClr val="hlink"/>
              </a:buClr>
              <a:buFontTx/>
              <a:buChar char="•"/>
              <a:defRPr/>
            </a:pPr>
            <a:r>
              <a:rPr lang="zh-CN" altLang="en-US" sz="2800" dirty="0">
                <a:latin typeface="楷体_GB2312" pitchFamily="49" charset="-122"/>
                <a:ea typeface="楷体_GB2312" pitchFamily="49" charset="-122"/>
              </a:rPr>
              <a:t>循次渐近</a:t>
            </a:r>
          </a:p>
          <a:p>
            <a:pPr marL="342900" indent="-342900">
              <a:spcBef>
                <a:spcPct val="20000"/>
              </a:spcBef>
              <a:buClr>
                <a:schemeClr val="hlink"/>
              </a:buClr>
              <a:defRPr/>
            </a:pPr>
            <a:r>
              <a:rPr lang="zh-CN" altLang="en-US" sz="2800" dirty="0">
                <a:latin typeface="楷体_GB2312" pitchFamily="49" charset="-122"/>
                <a:ea typeface="楷体_GB2312" pitchFamily="49" charset="-122"/>
              </a:rPr>
              <a:t>   </a:t>
            </a:r>
            <a:r>
              <a:rPr lang="zh-CN" altLang="en-US" sz="2800" dirty="0">
                <a:solidFill>
                  <a:srgbClr val="FFCC00"/>
                </a:solidFill>
                <a:latin typeface="楷体_GB2312" pitchFamily="49" charset="-122"/>
                <a:ea typeface="楷体_GB2312" pitchFamily="49" charset="-122"/>
              </a:rPr>
              <a:t>阅读</a:t>
            </a:r>
            <a:r>
              <a:rPr lang="en-US" altLang="zh-CN" sz="2800" dirty="0">
                <a:solidFill>
                  <a:srgbClr val="FFCC00"/>
                </a:solidFill>
                <a:latin typeface="楷体_GB2312" pitchFamily="49" charset="-122"/>
                <a:ea typeface="楷体_GB2312" pitchFamily="49" charset="-122"/>
              </a:rPr>
              <a:t>/</a:t>
            </a:r>
            <a:r>
              <a:rPr lang="zh-CN" altLang="en-US" sz="2800" dirty="0">
                <a:solidFill>
                  <a:srgbClr val="FFCC00"/>
                </a:solidFill>
                <a:latin typeface="楷体_GB2312" pitchFamily="49" charset="-122"/>
                <a:ea typeface="楷体_GB2312" pitchFamily="49" charset="-122"/>
              </a:rPr>
              <a:t>分析程序→摹仿编程→掌握常见程序模块→简单程序→复杂编程</a:t>
            </a:r>
          </a:p>
          <a:p>
            <a:pPr marL="342900" indent="-342900">
              <a:spcBef>
                <a:spcPct val="20000"/>
              </a:spcBef>
              <a:buClr>
                <a:schemeClr val="hlink"/>
              </a:buClr>
              <a:defRPr/>
            </a:pPr>
            <a:endParaRPr lang="zh-CN" altLang="en-US" sz="2800" dirty="0">
              <a:solidFill>
                <a:srgbClr val="FFCC00"/>
              </a:solidFill>
              <a:latin typeface="楷体_GB2312" pitchFamily="49" charset="-122"/>
              <a:ea typeface="楷体_GB2312" pitchFamily="49" charset="-122"/>
            </a:endParaRPr>
          </a:p>
          <a:p>
            <a:pPr marL="342900" indent="-342900">
              <a:spcBef>
                <a:spcPct val="20000"/>
              </a:spcBef>
              <a:buClr>
                <a:schemeClr val="hlink"/>
              </a:buClr>
              <a:buFontTx/>
              <a:buChar char="•"/>
              <a:defRPr/>
            </a:pPr>
            <a:r>
              <a:rPr lang="zh-CN" altLang="en-US" sz="2800" dirty="0">
                <a:latin typeface="楷体_GB2312" pitchFamily="49" charset="-122"/>
                <a:ea typeface="楷体_GB2312" pitchFamily="49" charset="-122"/>
              </a:rPr>
              <a:t>多看参考书和现有程序</a:t>
            </a:r>
          </a:p>
          <a:p>
            <a:pPr marL="342900" indent="-342900">
              <a:spcBef>
                <a:spcPct val="20000"/>
              </a:spcBef>
              <a:buClr>
                <a:schemeClr val="hlink"/>
              </a:buClr>
              <a:buFontTx/>
              <a:buChar char="•"/>
              <a:defRPr/>
            </a:pPr>
            <a:r>
              <a:rPr lang="zh-CN" altLang="en-US" sz="2800" dirty="0">
                <a:latin typeface="楷体_GB2312" pitchFamily="49" charset="-122"/>
                <a:ea typeface="楷体_GB2312" pitchFamily="49" charset="-122"/>
              </a:rPr>
              <a:t>重视上机，切实掌握程序调试技术</a:t>
            </a:r>
          </a:p>
        </p:txBody>
      </p:sp>
      <p:sp>
        <p:nvSpPr>
          <p:cNvPr id="283654" name="Rectangle 6"/>
          <p:cNvSpPr>
            <a:spLocks noChangeArrowheads="1"/>
          </p:cNvSpPr>
          <p:nvPr/>
        </p:nvSpPr>
        <p:spPr bwMode="auto">
          <a:xfrm>
            <a:off x="746125" y="188913"/>
            <a:ext cx="2425700" cy="762000"/>
          </a:xfrm>
          <a:prstGeom prst="rect">
            <a:avLst/>
          </a:prstGeom>
          <a:noFill/>
          <a:ln w="9525">
            <a:noFill/>
            <a:miter lim="800000"/>
            <a:headEnd/>
            <a:tailEnd/>
          </a:ln>
          <a:effectLst/>
        </p:spPr>
        <p:txBody>
          <a:bodyPr wrap="none">
            <a:spAutoFit/>
          </a:bodyPr>
          <a:lstStyle/>
          <a:p>
            <a:pPr>
              <a:defRPr/>
            </a:pPr>
            <a:r>
              <a:rPr lang="zh-CN" altLang="en-US" sz="4400" b="1">
                <a:solidFill>
                  <a:srgbClr val="FF0066"/>
                </a:solidFill>
                <a:effectLst>
                  <a:outerShdw blurRad="38100" dist="38100" dir="2700000" algn="tl">
                    <a:srgbClr val="FFFFFF"/>
                  </a:outerShdw>
                </a:effectLst>
              </a:rPr>
              <a:t>学习方法</a:t>
            </a:r>
          </a:p>
        </p:txBody>
      </p:sp>
      <p:sp>
        <p:nvSpPr>
          <p:cNvPr id="6" name="日期占位符 5"/>
          <p:cNvSpPr>
            <a:spLocks noGrp="1"/>
          </p:cNvSpPr>
          <p:nvPr>
            <p:ph type="dt" sz="half" idx="10"/>
          </p:nvPr>
        </p:nvSpPr>
        <p:spPr/>
        <p:txBody>
          <a:bodyPr/>
          <a:lstStyle/>
          <a:p>
            <a:pPr>
              <a:defRPr/>
            </a:pPr>
            <a:fld id="{1C659068-D8CA-4529-A15A-361FA687EC67}"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5</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ChangeArrowheads="1"/>
          </p:cNvSpPr>
          <p:nvPr/>
        </p:nvSpPr>
        <p:spPr bwMode="auto">
          <a:xfrm>
            <a:off x="0" y="990600"/>
            <a:ext cx="9144000" cy="54864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800" b="1">
                <a:solidFill>
                  <a:srgbClr val="FF3300"/>
                </a:solidFill>
                <a:latin typeface="Times New Roman" pitchFamily="18" charset="0"/>
                <a:ea typeface="华文细黑" pitchFamily="2" charset="-122"/>
                <a:cs typeface="Times New Roman" pitchFamily="18" charset="0"/>
              </a:rPr>
              <a:t>   </a:t>
            </a:r>
            <a:r>
              <a:rPr lang="zh-CN" altLang="en-US" sz="2800" b="1">
                <a:solidFill>
                  <a:srgbClr val="FF3300"/>
                </a:solidFill>
                <a:latin typeface="Times New Roman" pitchFamily="18" charset="0"/>
                <a:ea typeface="华文细黑" pitchFamily="2" charset="-122"/>
                <a:cs typeface="Times New Roman" pitchFamily="18" charset="0"/>
              </a:rPr>
              <a:t>字符型</a:t>
            </a:r>
            <a:r>
              <a:rPr lang="zh-CN" altLang="en-US" sz="2800">
                <a:solidFill>
                  <a:srgbClr val="FFFF00"/>
                </a:solidFill>
                <a:latin typeface="Times New Roman" pitchFamily="18" charset="0"/>
                <a:ea typeface="华文细黑" pitchFamily="2" charset="-122"/>
                <a:cs typeface="Times New Roman" pitchFamily="18" charset="0"/>
              </a:rPr>
              <a:t>（</a:t>
            </a:r>
            <a:r>
              <a:rPr lang="en-US" altLang="zh-CN" sz="2800">
                <a:solidFill>
                  <a:srgbClr val="FFFF00"/>
                </a:solidFill>
                <a:latin typeface="Times New Roman" pitchFamily="18" charset="0"/>
                <a:ea typeface="华文细黑" pitchFamily="2" charset="-122"/>
                <a:cs typeface="Times New Roman" pitchFamily="18" charset="0"/>
              </a:rPr>
              <a:t>char</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400">
                <a:solidFill>
                  <a:srgbClr val="66FFFF"/>
                </a:solidFill>
                <a:latin typeface="Times New Roman" pitchFamily="18" charset="0"/>
                <a:ea typeface="华文细黑" pitchFamily="2" charset="-122"/>
                <a:cs typeface="Times New Roman" pitchFamily="18" charset="0"/>
              </a:rPr>
              <a:t>1</a:t>
            </a:r>
            <a:r>
              <a:rPr lang="zh-CN" altLang="en-US" sz="2400">
                <a:solidFill>
                  <a:srgbClr val="66FFFF"/>
                </a:solidFill>
                <a:latin typeface="Times New Roman" pitchFamily="18" charset="0"/>
                <a:ea typeface="华文细黑" pitchFamily="2" charset="-122"/>
                <a:cs typeface="Times New Roman" pitchFamily="18" charset="0"/>
              </a:rPr>
              <a:t>字节</a:t>
            </a:r>
          </a:p>
          <a:p>
            <a:pPr marL="342900" indent="-342900">
              <a:spcBef>
                <a:spcPct val="20000"/>
              </a:spcBef>
              <a:buClr>
                <a:schemeClr val="hlink"/>
              </a:buClr>
              <a:buSzPct val="65000"/>
              <a:buFont typeface="Wingdings" pitchFamily="2" charset="2"/>
              <a:buNone/>
            </a:pPr>
            <a:r>
              <a:rPr lang="zh-CN" altLang="en-US" sz="2800">
                <a:solidFill>
                  <a:srgbClr val="FFFF00"/>
                </a:solidFill>
                <a:latin typeface="Times New Roman" pitchFamily="18" charset="0"/>
                <a:ea typeface="华文细黑" pitchFamily="2" charset="-122"/>
                <a:cs typeface="Times New Roman" pitchFamily="18" charset="0"/>
              </a:rPr>
              <a:t>    </a:t>
            </a:r>
            <a:r>
              <a:rPr lang="zh-CN" altLang="en-US" sz="2800" b="1">
                <a:solidFill>
                  <a:srgbClr val="FF3300"/>
                </a:solidFill>
                <a:latin typeface="Times New Roman" pitchFamily="18" charset="0"/>
                <a:ea typeface="华文细黑" pitchFamily="2" charset="-122"/>
                <a:cs typeface="Times New Roman" pitchFamily="18" charset="0"/>
              </a:rPr>
              <a:t>整型</a:t>
            </a:r>
            <a:r>
              <a:rPr lang="en-US" altLang="zh-CN" sz="2800">
                <a:solidFill>
                  <a:srgbClr val="FFFF00"/>
                </a:solidFill>
                <a:latin typeface="Times New Roman" pitchFamily="18" charset="0"/>
                <a:ea typeface="华文细黑" pitchFamily="2" charset="-122"/>
                <a:cs typeface="Times New Roman" pitchFamily="18" charset="0"/>
              </a:rPr>
              <a:t>—</a:t>
            </a:r>
            <a:r>
              <a:rPr lang="zh-CN" altLang="en-US" sz="2800">
                <a:solidFill>
                  <a:srgbClr val="FFFF00"/>
                </a:solidFill>
                <a:latin typeface="Times New Roman" pitchFamily="18" charset="0"/>
                <a:ea typeface="华文细黑" pitchFamily="2" charset="-122"/>
                <a:cs typeface="Times New Roman" pitchFamily="18" charset="0"/>
              </a:rPr>
              <a:t>短整型（</a:t>
            </a:r>
            <a:r>
              <a:rPr lang="en-US" altLang="zh-CN" sz="2800">
                <a:solidFill>
                  <a:srgbClr val="FFFF00"/>
                </a:solidFill>
                <a:latin typeface="Times New Roman" pitchFamily="18" charset="0"/>
                <a:ea typeface="华文细黑" pitchFamily="2" charset="-122"/>
                <a:cs typeface="Times New Roman" pitchFamily="18" charset="0"/>
              </a:rPr>
              <a:t>short</a:t>
            </a:r>
            <a:r>
              <a:rPr lang="en-US" altLang="zh-CN" sz="2800" i="1">
                <a:solidFill>
                  <a:srgbClr val="FFFF00"/>
                </a:solidFill>
                <a:latin typeface="Times New Roman" pitchFamily="18" charset="0"/>
                <a:ea typeface="华文细黑" pitchFamily="2" charset="-122"/>
                <a:cs typeface="Times New Roman" pitchFamily="18" charset="0"/>
              </a:rPr>
              <a:t>  </a:t>
            </a:r>
            <a:r>
              <a:rPr lang="en-US" altLang="zh-CN" sz="2800" i="1">
                <a:solidFill>
                  <a:srgbClr val="99FF99"/>
                </a:solidFill>
                <a:latin typeface="Times New Roman" pitchFamily="18" charset="0"/>
                <a:ea typeface="华文细黑" pitchFamily="2" charset="-122"/>
                <a:cs typeface="Times New Roman" pitchFamily="18" charset="0"/>
              </a:rPr>
              <a:t>int</a:t>
            </a:r>
            <a:r>
              <a:rPr lang="en-US" altLang="zh-CN" sz="2800" i="1">
                <a:solidFill>
                  <a:srgbClr val="FFFF00"/>
                </a:solidFill>
                <a:latin typeface="Times New Roman" pitchFamily="18" charset="0"/>
                <a:ea typeface="华文细黑" pitchFamily="2" charset="-122"/>
                <a:cs typeface="Times New Roman" pitchFamily="18" charset="0"/>
              </a:rPr>
              <a:t> </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400">
                <a:solidFill>
                  <a:srgbClr val="66FFFF"/>
                </a:solidFill>
                <a:latin typeface="Times New Roman" pitchFamily="18" charset="0"/>
                <a:ea typeface="华文细黑" pitchFamily="2" charset="-122"/>
                <a:cs typeface="Times New Roman" pitchFamily="18" charset="0"/>
              </a:rPr>
              <a:t>2</a:t>
            </a:r>
            <a:r>
              <a:rPr lang="zh-CN" altLang="en-US" sz="2400">
                <a:solidFill>
                  <a:srgbClr val="66FFFF"/>
                </a:solidFill>
                <a:latin typeface="Times New Roman" pitchFamily="18" charset="0"/>
                <a:ea typeface="华文细黑" pitchFamily="2" charset="-122"/>
                <a:cs typeface="Times New Roman" pitchFamily="18" charset="0"/>
              </a:rPr>
              <a:t>字节</a:t>
            </a:r>
          </a:p>
          <a:p>
            <a:pPr marL="342900" indent="-342900">
              <a:spcBef>
                <a:spcPct val="20000"/>
              </a:spcBef>
              <a:buClr>
                <a:schemeClr val="hlink"/>
              </a:buClr>
              <a:buSzPct val="65000"/>
              <a:buFont typeface="Wingdings" pitchFamily="2" charset="2"/>
              <a:buNone/>
            </a:pPr>
            <a:r>
              <a:rPr lang="zh-CN" altLang="en-US" sz="2800">
                <a:solidFill>
                  <a:srgbClr val="FFFF00"/>
                </a:solidFill>
                <a:latin typeface="Times New Roman" pitchFamily="18" charset="0"/>
                <a:ea typeface="华文细黑" pitchFamily="2" charset="-122"/>
                <a:cs typeface="Times New Roman" pitchFamily="18" charset="0"/>
              </a:rPr>
              <a:t>                基本型（</a:t>
            </a:r>
            <a:r>
              <a:rPr lang="en-US" altLang="zh-CN" sz="2800">
                <a:solidFill>
                  <a:srgbClr val="FFFF00"/>
                </a:solidFill>
                <a:latin typeface="Times New Roman" pitchFamily="18" charset="0"/>
                <a:ea typeface="华文细黑" pitchFamily="2" charset="-122"/>
                <a:cs typeface="Times New Roman" pitchFamily="18" charset="0"/>
              </a:rPr>
              <a:t>int</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400">
                <a:solidFill>
                  <a:srgbClr val="66FFFF"/>
                </a:solidFill>
                <a:latin typeface="Times New Roman" pitchFamily="18" charset="0"/>
                <a:ea typeface="华文细黑" pitchFamily="2" charset="-122"/>
                <a:cs typeface="Times New Roman" pitchFamily="18" charset="0"/>
              </a:rPr>
              <a:t>2</a:t>
            </a:r>
            <a:r>
              <a:rPr lang="zh-CN" altLang="en-US" sz="2400">
                <a:solidFill>
                  <a:srgbClr val="66FFFF"/>
                </a:solidFill>
                <a:latin typeface="Times New Roman" pitchFamily="18" charset="0"/>
                <a:ea typeface="华文细黑" pitchFamily="2" charset="-122"/>
                <a:cs typeface="Times New Roman" pitchFamily="18" charset="0"/>
              </a:rPr>
              <a:t>字节</a:t>
            </a:r>
            <a:r>
              <a:rPr lang="en-US" altLang="zh-CN" sz="2400">
                <a:solidFill>
                  <a:srgbClr val="66FFFF"/>
                </a:solidFill>
                <a:latin typeface="Times New Roman" pitchFamily="18" charset="0"/>
                <a:ea typeface="华文细黑" pitchFamily="2" charset="-122"/>
                <a:cs typeface="Times New Roman" pitchFamily="18" charset="0"/>
              </a:rPr>
              <a:t>(-32768</a:t>
            </a:r>
            <a:r>
              <a:rPr lang="zh-CN" altLang="en-US" sz="2400">
                <a:solidFill>
                  <a:srgbClr val="66FFFF"/>
                </a:solidFill>
                <a:latin typeface="Times New Roman" pitchFamily="18" charset="0"/>
                <a:ea typeface="华文细黑" pitchFamily="2" charset="-122"/>
                <a:cs typeface="Times New Roman" pitchFamily="18" charset="0"/>
              </a:rPr>
              <a:t>～</a:t>
            </a:r>
            <a:r>
              <a:rPr lang="en-US" altLang="zh-CN" sz="2400">
                <a:solidFill>
                  <a:srgbClr val="66FFFF"/>
                </a:solidFill>
                <a:latin typeface="Times New Roman" pitchFamily="18" charset="0"/>
                <a:ea typeface="华文细黑" pitchFamily="2" charset="-122"/>
                <a:cs typeface="Times New Roman" pitchFamily="18" charset="0"/>
              </a:rPr>
              <a:t>32767</a:t>
            </a:r>
            <a:r>
              <a:rPr lang="zh-CN" altLang="en-US" sz="2400">
                <a:solidFill>
                  <a:srgbClr val="66FFFF"/>
                </a:solidFill>
                <a:latin typeface="Times New Roman" pitchFamily="18" charset="0"/>
                <a:ea typeface="华文细黑" pitchFamily="2" charset="-122"/>
                <a:cs typeface="Times New Roman" pitchFamily="18" charset="0"/>
              </a:rPr>
              <a:t>）</a:t>
            </a:r>
          </a:p>
          <a:p>
            <a:pPr marL="342900" indent="-342900">
              <a:spcBef>
                <a:spcPct val="20000"/>
              </a:spcBef>
              <a:buClr>
                <a:schemeClr val="hlink"/>
              </a:buClr>
              <a:buSzPct val="65000"/>
              <a:buFont typeface="Wingdings" pitchFamily="2" charset="2"/>
              <a:buNone/>
            </a:pPr>
            <a:r>
              <a:rPr lang="zh-CN" altLang="en-US" sz="2800">
                <a:solidFill>
                  <a:srgbClr val="FFFF00"/>
                </a:solidFill>
                <a:latin typeface="Times New Roman" pitchFamily="18" charset="0"/>
                <a:ea typeface="华文细黑" pitchFamily="2" charset="-122"/>
                <a:cs typeface="Times New Roman" pitchFamily="18" charset="0"/>
              </a:rPr>
              <a:t>               长整型（</a:t>
            </a:r>
            <a:r>
              <a:rPr lang="en-US" altLang="zh-CN" sz="2800">
                <a:solidFill>
                  <a:srgbClr val="FFFF00"/>
                </a:solidFill>
                <a:latin typeface="Times New Roman" pitchFamily="18" charset="0"/>
                <a:ea typeface="华文细黑" pitchFamily="2" charset="-122"/>
                <a:cs typeface="Times New Roman" pitchFamily="18" charset="0"/>
              </a:rPr>
              <a:t>long  </a:t>
            </a:r>
            <a:r>
              <a:rPr lang="en-US" altLang="zh-CN" sz="2800" i="1">
                <a:solidFill>
                  <a:srgbClr val="99FF99"/>
                </a:solidFill>
                <a:latin typeface="Times New Roman" pitchFamily="18" charset="0"/>
                <a:ea typeface="华文细黑" pitchFamily="2" charset="-122"/>
                <a:cs typeface="Times New Roman" pitchFamily="18" charset="0"/>
              </a:rPr>
              <a:t>int</a:t>
            </a:r>
            <a:r>
              <a:rPr lang="en-US" altLang="zh-CN" sz="2800">
                <a:solidFill>
                  <a:srgbClr val="FFFF00"/>
                </a:solidFill>
                <a:latin typeface="Times New Roman" pitchFamily="18" charset="0"/>
                <a:ea typeface="华文细黑" pitchFamily="2" charset="-122"/>
                <a:cs typeface="Times New Roman" pitchFamily="18" charset="0"/>
              </a:rPr>
              <a:t> </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400">
                <a:solidFill>
                  <a:srgbClr val="66FFFF"/>
                </a:solidFill>
                <a:latin typeface="Times New Roman" pitchFamily="18" charset="0"/>
                <a:ea typeface="华文细黑" pitchFamily="2" charset="-122"/>
                <a:cs typeface="Times New Roman" pitchFamily="18" charset="0"/>
              </a:rPr>
              <a:t>4</a:t>
            </a:r>
            <a:r>
              <a:rPr lang="zh-CN" altLang="en-US" sz="2400">
                <a:solidFill>
                  <a:srgbClr val="66FFFF"/>
                </a:solidFill>
                <a:latin typeface="Times New Roman" pitchFamily="18" charset="0"/>
                <a:ea typeface="华文细黑" pitchFamily="2" charset="-122"/>
                <a:cs typeface="Times New Roman" pitchFamily="18" charset="0"/>
              </a:rPr>
              <a:t>字节（</a:t>
            </a:r>
            <a:r>
              <a:rPr lang="en-US" altLang="zh-CN" sz="2400">
                <a:solidFill>
                  <a:srgbClr val="66FFFF"/>
                </a:solidFill>
                <a:latin typeface="Times New Roman" pitchFamily="18" charset="0"/>
                <a:ea typeface="华文细黑" pitchFamily="2" charset="-122"/>
                <a:cs typeface="Times New Roman" pitchFamily="18" charset="0"/>
              </a:rPr>
              <a:t>±21</a:t>
            </a:r>
            <a:r>
              <a:rPr lang="zh-CN" altLang="en-US" sz="2400">
                <a:solidFill>
                  <a:srgbClr val="66FFFF"/>
                </a:solidFill>
                <a:latin typeface="Times New Roman" pitchFamily="18" charset="0"/>
                <a:ea typeface="华文细黑" pitchFamily="2" charset="-122"/>
                <a:cs typeface="Times New Roman" pitchFamily="18" charset="0"/>
              </a:rPr>
              <a:t>亿</a:t>
            </a:r>
            <a:r>
              <a:rPr lang="en-US" altLang="zh-CN" sz="2400">
                <a:solidFill>
                  <a:srgbClr val="66FFFF"/>
                </a:solidFill>
                <a:latin typeface="Times New Roman" pitchFamily="18" charset="0"/>
                <a:ea typeface="华文细黑" pitchFamily="2" charset="-122"/>
                <a:cs typeface="Times New Roman" pitchFamily="18" charset="0"/>
              </a:rPr>
              <a:t>)</a:t>
            </a:r>
          </a:p>
          <a:p>
            <a:pPr marL="342900" indent="-342900">
              <a:spcBef>
                <a:spcPct val="20000"/>
              </a:spcBef>
              <a:buClr>
                <a:schemeClr val="hlink"/>
              </a:buClr>
              <a:buSzPct val="65000"/>
              <a:buFont typeface="Wingdings" pitchFamily="2" charset="2"/>
              <a:buNone/>
            </a:pPr>
            <a:r>
              <a:rPr lang="en-US" altLang="zh-CN" sz="2800">
                <a:solidFill>
                  <a:srgbClr val="FFFF00"/>
                </a:solidFill>
                <a:latin typeface="Times New Roman" pitchFamily="18" charset="0"/>
                <a:ea typeface="华文细黑" pitchFamily="2" charset="-122"/>
                <a:cs typeface="Times New Roman" pitchFamily="18" charset="0"/>
              </a:rPr>
              <a:t>    </a:t>
            </a:r>
            <a:r>
              <a:rPr lang="zh-CN" altLang="en-US" sz="2800" b="1">
                <a:solidFill>
                  <a:srgbClr val="FF3300"/>
                </a:solidFill>
                <a:latin typeface="Times New Roman" pitchFamily="18" charset="0"/>
                <a:ea typeface="华文细黑" pitchFamily="2" charset="-122"/>
                <a:cs typeface="Times New Roman" pitchFamily="18" charset="0"/>
              </a:rPr>
              <a:t>实型</a:t>
            </a:r>
            <a:r>
              <a:rPr lang="en-US" altLang="zh-CN" sz="2800">
                <a:solidFill>
                  <a:srgbClr val="FFFF00"/>
                </a:solidFill>
                <a:latin typeface="Times New Roman" pitchFamily="18" charset="0"/>
                <a:ea typeface="华文细黑" pitchFamily="2" charset="-122"/>
                <a:cs typeface="Times New Roman" pitchFamily="18" charset="0"/>
              </a:rPr>
              <a:t>—</a:t>
            </a:r>
            <a:r>
              <a:rPr lang="zh-CN" altLang="en-US" sz="2800">
                <a:solidFill>
                  <a:srgbClr val="FFFF00"/>
                </a:solidFill>
                <a:latin typeface="Times New Roman" pitchFamily="18" charset="0"/>
                <a:ea typeface="华文细黑" pitchFamily="2" charset="-122"/>
                <a:cs typeface="Times New Roman" pitchFamily="18" charset="0"/>
              </a:rPr>
              <a:t>单精度（</a:t>
            </a:r>
            <a:r>
              <a:rPr lang="en-US" altLang="zh-CN" sz="2800">
                <a:solidFill>
                  <a:srgbClr val="FFFF00"/>
                </a:solidFill>
                <a:latin typeface="Times New Roman" pitchFamily="18" charset="0"/>
                <a:ea typeface="华文细黑" pitchFamily="2" charset="-122"/>
                <a:cs typeface="Times New Roman" pitchFamily="18" charset="0"/>
              </a:rPr>
              <a:t>float</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400">
                <a:solidFill>
                  <a:srgbClr val="66FFFF"/>
                </a:solidFill>
                <a:latin typeface="Times New Roman" pitchFamily="18" charset="0"/>
                <a:ea typeface="华文细黑" pitchFamily="2" charset="-122"/>
                <a:cs typeface="Times New Roman" pitchFamily="18" charset="0"/>
              </a:rPr>
              <a:t>4</a:t>
            </a:r>
            <a:r>
              <a:rPr lang="zh-CN" altLang="en-US" sz="2400">
                <a:solidFill>
                  <a:srgbClr val="66FFFF"/>
                </a:solidFill>
                <a:latin typeface="Times New Roman" pitchFamily="18" charset="0"/>
                <a:ea typeface="华文细黑" pitchFamily="2" charset="-122"/>
                <a:cs typeface="Times New Roman" pitchFamily="18" charset="0"/>
              </a:rPr>
              <a:t>字节  </a:t>
            </a:r>
            <a:r>
              <a:rPr lang="en-US" altLang="zh-CN" sz="2400">
                <a:solidFill>
                  <a:srgbClr val="66FFFF"/>
                </a:solidFill>
                <a:latin typeface="Times New Roman" pitchFamily="18" charset="0"/>
                <a:ea typeface="华文细黑" pitchFamily="2" charset="-122"/>
                <a:cs typeface="Times New Roman" pitchFamily="18" charset="0"/>
              </a:rPr>
              <a:t>6</a:t>
            </a:r>
            <a:r>
              <a:rPr lang="zh-CN" altLang="en-US" sz="2400">
                <a:solidFill>
                  <a:srgbClr val="66FFFF"/>
                </a:solidFill>
                <a:latin typeface="Times New Roman" pitchFamily="18" charset="0"/>
                <a:ea typeface="华文细黑" pitchFamily="2" charset="-122"/>
                <a:cs typeface="Times New Roman" pitchFamily="18" charset="0"/>
              </a:rPr>
              <a:t>～</a:t>
            </a:r>
            <a:r>
              <a:rPr lang="en-US" altLang="zh-CN" sz="2400">
                <a:solidFill>
                  <a:srgbClr val="66FFFF"/>
                </a:solidFill>
                <a:latin typeface="Times New Roman" pitchFamily="18" charset="0"/>
                <a:ea typeface="华文细黑" pitchFamily="2" charset="-122"/>
                <a:cs typeface="Times New Roman" pitchFamily="18" charset="0"/>
              </a:rPr>
              <a:t>7</a:t>
            </a:r>
            <a:r>
              <a:rPr lang="zh-CN" altLang="en-US" sz="2400">
                <a:solidFill>
                  <a:srgbClr val="66FFFF"/>
                </a:solidFill>
                <a:latin typeface="Times New Roman" pitchFamily="18" charset="0"/>
                <a:ea typeface="华文细黑" pitchFamily="2" charset="-122"/>
                <a:cs typeface="Times New Roman" pitchFamily="18" charset="0"/>
              </a:rPr>
              <a:t>位有效数字</a:t>
            </a:r>
          </a:p>
          <a:p>
            <a:pPr marL="342900" indent="-342900">
              <a:spcBef>
                <a:spcPct val="20000"/>
              </a:spcBef>
              <a:buClr>
                <a:schemeClr val="hlink"/>
              </a:buClr>
              <a:buSzPct val="65000"/>
              <a:buFont typeface="Wingdings" pitchFamily="2" charset="2"/>
              <a:buNone/>
            </a:pPr>
            <a:r>
              <a:rPr lang="zh-CN" altLang="en-US" sz="2800">
                <a:solidFill>
                  <a:srgbClr val="FFFF00"/>
                </a:solidFill>
                <a:latin typeface="Times New Roman" pitchFamily="18" charset="0"/>
                <a:ea typeface="华文细黑" pitchFamily="2" charset="-122"/>
                <a:cs typeface="Times New Roman" pitchFamily="18" charset="0"/>
              </a:rPr>
              <a:t>                </a:t>
            </a:r>
            <a:r>
              <a:rPr lang="zh-CN" altLang="en-US" sz="2800">
                <a:solidFill>
                  <a:srgbClr val="FFFFFF"/>
                </a:solidFill>
                <a:latin typeface="Times New Roman" pitchFamily="18" charset="0"/>
                <a:ea typeface="华文细黑" pitchFamily="2" charset="-122"/>
                <a:cs typeface="Times New Roman" pitchFamily="18" charset="0"/>
              </a:rPr>
              <a:t>长单精度（</a:t>
            </a:r>
            <a:r>
              <a:rPr lang="en-US" altLang="zh-CN" sz="2800">
                <a:solidFill>
                  <a:srgbClr val="FFFFFF"/>
                </a:solidFill>
                <a:latin typeface="Times New Roman" pitchFamily="18" charset="0"/>
                <a:ea typeface="华文细黑" pitchFamily="2" charset="-122"/>
                <a:cs typeface="Times New Roman" pitchFamily="18" charset="0"/>
              </a:rPr>
              <a:t>long float</a:t>
            </a:r>
            <a:r>
              <a:rPr lang="zh-CN" altLang="en-US" sz="2800">
                <a:solidFill>
                  <a:srgbClr val="FFFFFF"/>
                </a:solidFill>
                <a:latin typeface="Times New Roman" pitchFamily="18" charset="0"/>
                <a:ea typeface="华文细黑" pitchFamily="2" charset="-122"/>
                <a:cs typeface="Times New Roman" pitchFamily="18" charset="0"/>
              </a:rPr>
              <a:t>）</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400">
                <a:solidFill>
                  <a:srgbClr val="66FFFF"/>
                </a:solidFill>
                <a:latin typeface="Times New Roman" pitchFamily="18" charset="0"/>
                <a:ea typeface="华文细黑" pitchFamily="2" charset="-122"/>
                <a:cs typeface="Times New Roman" pitchFamily="18" charset="0"/>
              </a:rPr>
              <a:t>8</a:t>
            </a:r>
            <a:r>
              <a:rPr lang="zh-CN" altLang="en-US" sz="2400">
                <a:solidFill>
                  <a:srgbClr val="66FFFF"/>
                </a:solidFill>
                <a:latin typeface="Times New Roman" pitchFamily="18" charset="0"/>
                <a:ea typeface="华文细黑" pitchFamily="2" charset="-122"/>
                <a:cs typeface="Times New Roman" pitchFamily="18" charset="0"/>
              </a:rPr>
              <a:t>字节 </a:t>
            </a:r>
            <a:r>
              <a:rPr lang="en-US" altLang="zh-CN" sz="2400">
                <a:solidFill>
                  <a:srgbClr val="66FFFF"/>
                </a:solidFill>
                <a:latin typeface="Times New Roman" pitchFamily="18" charset="0"/>
                <a:ea typeface="华文细黑" pitchFamily="2" charset="-122"/>
                <a:cs typeface="Times New Roman" pitchFamily="18" charset="0"/>
              </a:rPr>
              <a:t>15</a:t>
            </a:r>
            <a:r>
              <a:rPr lang="zh-CN" altLang="en-US" sz="2400">
                <a:solidFill>
                  <a:srgbClr val="66FFFF"/>
                </a:solidFill>
                <a:latin typeface="Times New Roman" pitchFamily="18" charset="0"/>
                <a:ea typeface="华文细黑" pitchFamily="2" charset="-122"/>
                <a:cs typeface="Times New Roman" pitchFamily="18" charset="0"/>
              </a:rPr>
              <a:t>～</a:t>
            </a:r>
            <a:r>
              <a:rPr lang="en-US" altLang="zh-CN" sz="2400">
                <a:solidFill>
                  <a:srgbClr val="66FFFF"/>
                </a:solidFill>
                <a:latin typeface="Times New Roman" pitchFamily="18" charset="0"/>
                <a:ea typeface="华文细黑" pitchFamily="2" charset="-122"/>
                <a:cs typeface="Times New Roman" pitchFamily="18" charset="0"/>
              </a:rPr>
              <a:t>16</a:t>
            </a:r>
            <a:r>
              <a:rPr lang="zh-CN" altLang="en-US" sz="2400">
                <a:solidFill>
                  <a:srgbClr val="66FFFF"/>
                </a:solidFill>
                <a:latin typeface="Times New Roman" pitchFamily="18" charset="0"/>
                <a:ea typeface="华文细黑" pitchFamily="2" charset="-122"/>
                <a:cs typeface="Times New Roman" pitchFamily="18" charset="0"/>
              </a:rPr>
              <a:t>位有效数字</a:t>
            </a:r>
          </a:p>
          <a:p>
            <a:pPr marL="342900" indent="-342900">
              <a:spcBef>
                <a:spcPct val="20000"/>
              </a:spcBef>
              <a:buClr>
                <a:schemeClr val="hlink"/>
              </a:buClr>
              <a:buSzPct val="65000"/>
              <a:buFont typeface="Wingdings" pitchFamily="2" charset="2"/>
              <a:buNone/>
            </a:pPr>
            <a:r>
              <a:rPr lang="zh-CN" altLang="en-US" sz="2800">
                <a:solidFill>
                  <a:srgbClr val="FFFF00"/>
                </a:solidFill>
                <a:latin typeface="Times New Roman" pitchFamily="18" charset="0"/>
                <a:ea typeface="华文细黑" pitchFamily="2" charset="-122"/>
                <a:cs typeface="Times New Roman" pitchFamily="18" charset="0"/>
              </a:rPr>
              <a:t>                双精度（</a:t>
            </a:r>
            <a:r>
              <a:rPr lang="en-US" altLang="zh-CN" sz="2800">
                <a:solidFill>
                  <a:srgbClr val="FFFF00"/>
                </a:solidFill>
                <a:latin typeface="Times New Roman" pitchFamily="18" charset="0"/>
                <a:ea typeface="华文细黑" pitchFamily="2" charset="-122"/>
                <a:cs typeface="Times New Roman" pitchFamily="18" charset="0"/>
              </a:rPr>
              <a:t>double</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400">
                <a:solidFill>
                  <a:srgbClr val="66FFFF"/>
                </a:solidFill>
                <a:latin typeface="Times New Roman" pitchFamily="18" charset="0"/>
                <a:ea typeface="华文细黑" pitchFamily="2" charset="-122"/>
                <a:cs typeface="Times New Roman" pitchFamily="18" charset="0"/>
              </a:rPr>
              <a:t>8</a:t>
            </a:r>
            <a:r>
              <a:rPr lang="zh-CN" altLang="en-US" sz="2400">
                <a:solidFill>
                  <a:srgbClr val="66FFFF"/>
                </a:solidFill>
                <a:latin typeface="Times New Roman" pitchFamily="18" charset="0"/>
                <a:ea typeface="华文细黑" pitchFamily="2" charset="-122"/>
                <a:cs typeface="Times New Roman" pitchFamily="18" charset="0"/>
              </a:rPr>
              <a:t>字节 </a:t>
            </a:r>
            <a:r>
              <a:rPr lang="en-US" altLang="zh-CN" sz="2400">
                <a:solidFill>
                  <a:srgbClr val="66FFFF"/>
                </a:solidFill>
                <a:latin typeface="Times New Roman" pitchFamily="18" charset="0"/>
                <a:ea typeface="华文细黑" pitchFamily="2" charset="-122"/>
                <a:cs typeface="Times New Roman" pitchFamily="18" charset="0"/>
              </a:rPr>
              <a:t>15</a:t>
            </a:r>
            <a:r>
              <a:rPr lang="zh-CN" altLang="en-US" sz="2400">
                <a:solidFill>
                  <a:srgbClr val="66FFFF"/>
                </a:solidFill>
                <a:latin typeface="Times New Roman" pitchFamily="18" charset="0"/>
                <a:ea typeface="华文细黑" pitchFamily="2" charset="-122"/>
                <a:cs typeface="Times New Roman" pitchFamily="18" charset="0"/>
              </a:rPr>
              <a:t>～</a:t>
            </a:r>
            <a:r>
              <a:rPr lang="en-US" altLang="zh-CN" sz="2400">
                <a:solidFill>
                  <a:srgbClr val="66FFFF"/>
                </a:solidFill>
                <a:latin typeface="Times New Roman" pitchFamily="18" charset="0"/>
                <a:ea typeface="华文细黑" pitchFamily="2" charset="-122"/>
                <a:cs typeface="Times New Roman" pitchFamily="18" charset="0"/>
              </a:rPr>
              <a:t>16</a:t>
            </a:r>
            <a:r>
              <a:rPr lang="zh-CN" altLang="en-US" sz="2400">
                <a:solidFill>
                  <a:srgbClr val="66FFFF"/>
                </a:solidFill>
                <a:latin typeface="Times New Roman" pitchFamily="18" charset="0"/>
                <a:ea typeface="华文细黑" pitchFamily="2" charset="-122"/>
                <a:cs typeface="Times New Roman" pitchFamily="18" charset="0"/>
              </a:rPr>
              <a:t>位有效数字</a:t>
            </a:r>
          </a:p>
          <a:p>
            <a:pPr marL="342900" indent="-342900">
              <a:spcBef>
                <a:spcPct val="20000"/>
              </a:spcBef>
              <a:buClr>
                <a:schemeClr val="hlink"/>
              </a:buClr>
              <a:buSzPct val="65000"/>
              <a:buFont typeface="Wingdings" pitchFamily="2" charset="2"/>
              <a:buNone/>
            </a:pPr>
            <a:r>
              <a:rPr lang="zh-CN" altLang="en-US" sz="2800">
                <a:solidFill>
                  <a:srgbClr val="FFFF00"/>
                </a:solidFill>
                <a:latin typeface="Times New Roman" pitchFamily="18" charset="0"/>
                <a:ea typeface="华文细黑" pitchFamily="2" charset="-122"/>
                <a:cs typeface="Times New Roman" pitchFamily="18" charset="0"/>
              </a:rPr>
              <a:t>                </a:t>
            </a:r>
            <a:r>
              <a:rPr lang="zh-CN" altLang="en-US" sz="2800">
                <a:solidFill>
                  <a:srgbClr val="FFFFFF"/>
                </a:solidFill>
                <a:latin typeface="Times New Roman" pitchFamily="18" charset="0"/>
                <a:ea typeface="华文细黑" pitchFamily="2" charset="-122"/>
                <a:cs typeface="Times New Roman" pitchFamily="18" charset="0"/>
              </a:rPr>
              <a:t>长双精度（</a:t>
            </a:r>
            <a:r>
              <a:rPr lang="en-US" altLang="zh-CN" sz="2800">
                <a:solidFill>
                  <a:srgbClr val="FFFFFF"/>
                </a:solidFill>
                <a:latin typeface="Times New Roman" pitchFamily="18" charset="0"/>
                <a:ea typeface="华文细黑" pitchFamily="2" charset="-122"/>
                <a:cs typeface="Times New Roman" pitchFamily="18" charset="0"/>
              </a:rPr>
              <a:t>long double</a:t>
            </a:r>
            <a:r>
              <a:rPr lang="zh-CN" altLang="en-US" sz="2800">
                <a:solidFill>
                  <a:srgbClr val="FFFFFF"/>
                </a:solidFill>
                <a:latin typeface="Times New Roman" pitchFamily="18" charset="0"/>
                <a:ea typeface="华文细黑" pitchFamily="2" charset="-122"/>
                <a:cs typeface="Times New Roman" pitchFamily="18" charset="0"/>
              </a:rPr>
              <a:t>）</a:t>
            </a:r>
            <a:r>
              <a:rPr lang="en-US" altLang="zh-CN" sz="2400">
                <a:solidFill>
                  <a:srgbClr val="66FFFF"/>
                </a:solidFill>
                <a:latin typeface="Times New Roman" pitchFamily="18" charset="0"/>
                <a:ea typeface="华文细黑" pitchFamily="2" charset="-122"/>
                <a:cs typeface="Times New Roman" pitchFamily="18" charset="0"/>
              </a:rPr>
              <a:t>10</a:t>
            </a:r>
            <a:r>
              <a:rPr lang="zh-CN" altLang="en-US" sz="2400">
                <a:solidFill>
                  <a:srgbClr val="66FFFF"/>
                </a:solidFill>
                <a:latin typeface="Times New Roman" pitchFamily="18" charset="0"/>
                <a:ea typeface="华文细黑" pitchFamily="2" charset="-122"/>
                <a:cs typeface="Times New Roman" pitchFamily="18" charset="0"/>
              </a:rPr>
              <a:t>字节</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400">
                <a:solidFill>
                  <a:srgbClr val="66FFFF"/>
                </a:solidFill>
                <a:latin typeface="Times New Roman" pitchFamily="18" charset="0"/>
                <a:ea typeface="华文细黑" pitchFamily="2" charset="-122"/>
                <a:cs typeface="Times New Roman" pitchFamily="18" charset="0"/>
              </a:rPr>
              <a:t>20</a:t>
            </a:r>
            <a:r>
              <a:rPr lang="zh-CN" altLang="en-US" sz="2400">
                <a:solidFill>
                  <a:srgbClr val="66FFFF"/>
                </a:solidFill>
                <a:latin typeface="Times New Roman" pitchFamily="18" charset="0"/>
                <a:ea typeface="华文细黑" pitchFamily="2" charset="-122"/>
                <a:cs typeface="Times New Roman" pitchFamily="18" charset="0"/>
              </a:rPr>
              <a:t>位有效数字</a:t>
            </a:r>
            <a:r>
              <a:rPr lang="zh-CN" altLang="en-US" sz="2800">
                <a:solidFill>
                  <a:srgbClr val="FFFF00"/>
                </a:solidFill>
                <a:latin typeface="Times New Roman" pitchFamily="18" charset="0"/>
                <a:ea typeface="华文细黑" pitchFamily="2" charset="-122"/>
                <a:cs typeface="Times New Roman" pitchFamily="18" charset="0"/>
              </a:rPr>
              <a:t>                   </a:t>
            </a:r>
          </a:p>
        </p:txBody>
      </p:sp>
      <p:sp>
        <p:nvSpPr>
          <p:cNvPr id="405508" name="Text Box 4"/>
          <p:cNvSpPr txBox="1">
            <a:spLocks noChangeArrowheads="1"/>
          </p:cNvSpPr>
          <p:nvPr/>
        </p:nvSpPr>
        <p:spPr bwMode="auto">
          <a:xfrm>
            <a:off x="385763" y="1133475"/>
            <a:ext cx="8245475" cy="1631950"/>
          </a:xfrm>
          <a:prstGeom prst="rect">
            <a:avLst/>
          </a:prstGeom>
          <a:solidFill>
            <a:schemeClr val="tx2"/>
          </a:solidFill>
          <a:ln w="12700">
            <a:noFill/>
            <a:miter lim="800000"/>
            <a:headEnd type="none" w="sm" len="sm"/>
            <a:tailEnd type="none" w="sm" len="sm"/>
          </a:ln>
        </p:spPr>
        <p:txBody>
          <a:bodyPr>
            <a:spAutoFit/>
          </a:bodyPr>
          <a:lstStyle/>
          <a:p>
            <a:endParaRPr kumimoji="1" lang="en-US" altLang="zh-CN" sz="2400">
              <a:latin typeface="Times New Roman" pitchFamily="18" charset="0"/>
              <a:ea typeface="方正舒体" pitchFamily="2" charset="-122"/>
              <a:cs typeface="Times New Roman" pitchFamily="18" charset="0"/>
            </a:endParaRPr>
          </a:p>
          <a:p>
            <a:r>
              <a:rPr kumimoji="1" lang="en-US" altLang="zh-CN" sz="2400" b="1">
                <a:solidFill>
                  <a:schemeClr val="accent2"/>
                </a:solidFill>
                <a:latin typeface="Times New Roman" pitchFamily="18" charset="0"/>
                <a:ea typeface="华文细黑" pitchFamily="2" charset="-122"/>
                <a:cs typeface="Times New Roman" pitchFamily="18" charset="0"/>
              </a:rPr>
              <a:t>  </a:t>
            </a:r>
            <a:r>
              <a:rPr kumimoji="1" lang="zh-CN" altLang="en-US" sz="2400" b="1">
                <a:solidFill>
                  <a:srgbClr val="0000CC"/>
                </a:solidFill>
                <a:latin typeface="Times New Roman" pitchFamily="18" charset="0"/>
                <a:ea typeface="华文细黑" pitchFamily="2" charset="-122"/>
                <a:cs typeface="Times New Roman" pitchFamily="18" charset="0"/>
              </a:rPr>
              <a:t>可知对不同数据类型占用的存储空间</a:t>
            </a:r>
            <a:r>
              <a:rPr kumimoji="1" lang="en-US" altLang="zh-CN" sz="2400" b="1">
                <a:solidFill>
                  <a:srgbClr val="0000CC"/>
                </a:solidFill>
                <a:latin typeface="Times New Roman" pitchFamily="18" charset="0"/>
                <a:ea typeface="华文细黑" pitchFamily="2" charset="-122"/>
                <a:cs typeface="Times New Roman" pitchFamily="18" charset="0"/>
              </a:rPr>
              <a:t>:</a:t>
            </a:r>
          </a:p>
          <a:p>
            <a:pPr algn="ctr"/>
            <a:r>
              <a:rPr kumimoji="1" lang="en-US" altLang="zh-CN" sz="2800" b="1">
                <a:solidFill>
                  <a:srgbClr val="0000CC"/>
                </a:solidFill>
                <a:latin typeface="Times New Roman" pitchFamily="18" charset="0"/>
                <a:ea typeface="方正舒体" pitchFamily="2" charset="-122"/>
                <a:cs typeface="Times New Roman" pitchFamily="18" charset="0"/>
              </a:rPr>
              <a:t> char&lt;short&lt;=int&lt;long &lt;=float&lt;double</a:t>
            </a:r>
          </a:p>
          <a:p>
            <a:endParaRPr kumimoji="1" lang="en-US" altLang="zh-CN" sz="2400">
              <a:latin typeface="Times New Roman" pitchFamily="18" charset="0"/>
              <a:ea typeface="方正舒体" pitchFamily="2" charset="-122"/>
              <a:cs typeface="Times New Roman" pitchFamily="18" charset="0"/>
            </a:endParaRPr>
          </a:p>
        </p:txBody>
      </p:sp>
      <p:sp>
        <p:nvSpPr>
          <p:cNvPr id="405509" name="Text Box 5"/>
          <p:cNvSpPr txBox="1">
            <a:spLocks noChangeArrowheads="1"/>
          </p:cNvSpPr>
          <p:nvPr/>
        </p:nvSpPr>
        <p:spPr bwMode="auto">
          <a:xfrm>
            <a:off x="685800" y="5029200"/>
            <a:ext cx="8153400" cy="1600200"/>
          </a:xfrm>
          <a:prstGeom prst="rect">
            <a:avLst/>
          </a:prstGeom>
          <a:solidFill>
            <a:srgbClr val="00CCFF"/>
          </a:solidFill>
          <a:ln w="12700">
            <a:noFill/>
            <a:miter lim="800000"/>
            <a:headEnd type="none" w="sm" len="sm"/>
            <a:tailEnd type="none" w="sm" len="sm"/>
          </a:ln>
        </p:spPr>
        <p:txBody>
          <a:bodyPr tIns="0" bIns="0">
            <a:spAutoFit/>
          </a:bodyPr>
          <a:lstStyle/>
          <a:p>
            <a:endParaRPr kumimoji="1" lang="en-US" altLang="zh-CN" sz="2400">
              <a:solidFill>
                <a:srgbClr val="CCFFFF"/>
              </a:solidFill>
              <a:latin typeface="Times New Roman" pitchFamily="18" charset="0"/>
              <a:ea typeface="方正舒体" pitchFamily="2" charset="-122"/>
              <a:cs typeface="Times New Roman" pitchFamily="18" charset="0"/>
            </a:endParaRPr>
          </a:p>
          <a:p>
            <a:r>
              <a:rPr kumimoji="1" lang="zh-CN" altLang="en-US" sz="2800">
                <a:solidFill>
                  <a:srgbClr val="FF0000"/>
                </a:solidFill>
                <a:latin typeface="Times New Roman" pitchFamily="18" charset="0"/>
                <a:ea typeface="华文细黑" pitchFamily="2" charset="-122"/>
                <a:cs typeface="Times New Roman" pitchFamily="18" charset="0"/>
              </a:rPr>
              <a:t>求某一类型数据所占存储字节数，可用运算符</a:t>
            </a:r>
            <a:r>
              <a:rPr kumimoji="1" lang="zh-CN" altLang="en-US" sz="2800">
                <a:solidFill>
                  <a:srgbClr val="FF0000"/>
                </a:solidFill>
                <a:latin typeface="Times New Roman" pitchFamily="18" charset="0"/>
                <a:cs typeface="Times New Roman" pitchFamily="18" charset="0"/>
              </a:rPr>
              <a:t>： </a:t>
            </a:r>
          </a:p>
          <a:p>
            <a:r>
              <a:rPr kumimoji="1" lang="zh-CN" altLang="en-US" sz="2800">
                <a:solidFill>
                  <a:srgbClr val="FF0000"/>
                </a:solidFill>
                <a:latin typeface="Times New Roman" pitchFamily="18" charset="0"/>
                <a:cs typeface="Times New Roman" pitchFamily="18" charset="0"/>
              </a:rPr>
              <a:t>          </a:t>
            </a:r>
            <a:r>
              <a:rPr kumimoji="1" lang="en-US" altLang="zh-CN" sz="2800" b="1">
                <a:solidFill>
                  <a:srgbClr val="CC3300"/>
                </a:solidFill>
                <a:latin typeface="Times New Roman" pitchFamily="18" charset="0"/>
                <a:cs typeface="Times New Roman" pitchFamily="18" charset="0"/>
              </a:rPr>
              <a:t>sizeof</a:t>
            </a:r>
            <a:r>
              <a:rPr kumimoji="1" lang="zh-CN" altLang="en-US" sz="2800" b="1">
                <a:solidFill>
                  <a:srgbClr val="CC3300"/>
                </a:solidFill>
                <a:latin typeface="Times New Roman" pitchFamily="18" charset="0"/>
                <a:cs typeface="Times New Roman" pitchFamily="18" charset="0"/>
              </a:rPr>
              <a:t>（类型关键字）</a:t>
            </a:r>
            <a:endParaRPr kumimoji="1" lang="zh-CN" altLang="en-US" sz="2800" b="1">
              <a:solidFill>
                <a:srgbClr val="CC3300"/>
              </a:solidFill>
              <a:latin typeface="Times New Roman" pitchFamily="18" charset="0"/>
              <a:ea typeface="方正舒体" pitchFamily="2" charset="-122"/>
            </a:endParaRPr>
          </a:p>
          <a:p>
            <a:endParaRPr kumimoji="1" lang="en-US" altLang="zh-CN" sz="2400">
              <a:solidFill>
                <a:srgbClr val="CCFFFF"/>
              </a:solidFill>
              <a:latin typeface="Times New Roman" pitchFamily="18" charset="0"/>
              <a:ea typeface="方正舒体" pitchFamily="2" charset="-122"/>
            </a:endParaRPr>
          </a:p>
        </p:txBody>
      </p:sp>
      <p:sp>
        <p:nvSpPr>
          <p:cNvPr id="405510" name="Rectangle 6"/>
          <p:cNvSpPr>
            <a:spLocks noChangeArrowheads="1"/>
          </p:cNvSpPr>
          <p:nvPr/>
        </p:nvSpPr>
        <p:spPr bwMode="auto">
          <a:xfrm>
            <a:off x="206375" y="863600"/>
            <a:ext cx="8569325" cy="3357563"/>
          </a:xfrm>
          <a:prstGeom prst="rect">
            <a:avLst/>
          </a:prstGeom>
          <a:solidFill>
            <a:schemeClr val="accent1"/>
          </a:solidFill>
          <a:ln w="12700">
            <a:solidFill>
              <a:schemeClr val="tx1"/>
            </a:solidFill>
            <a:miter lim="800000"/>
            <a:headEnd type="none" w="sm" len="sm"/>
            <a:tailEnd type="none" w="sm" len="sm"/>
          </a:ln>
        </p:spPr>
        <p:txBody>
          <a:bodyPr wrap="none"/>
          <a:lstStyle/>
          <a:p>
            <a:r>
              <a:rPr kumimoji="1" lang="en-US" altLang="zh-CN" sz="2800">
                <a:solidFill>
                  <a:srgbClr val="66FF66"/>
                </a:solidFill>
                <a:latin typeface="Times New Roman" pitchFamily="18" charset="0"/>
                <a:ea typeface="方正舒体" pitchFamily="2" charset="-122"/>
                <a:cs typeface="Times New Roman" pitchFamily="18" charset="0"/>
              </a:rPr>
              <a:t>Example:</a:t>
            </a:r>
          </a:p>
          <a:p>
            <a:endParaRPr kumimoji="1" lang="en-US" altLang="zh-CN" sz="2800">
              <a:solidFill>
                <a:srgbClr val="66FF66"/>
              </a:solidFill>
              <a:latin typeface="Times New Roman" pitchFamily="18" charset="0"/>
              <a:ea typeface="方正舒体" pitchFamily="2" charset="-122"/>
              <a:cs typeface="Times New Roman" pitchFamily="18" charset="0"/>
            </a:endParaRPr>
          </a:p>
          <a:p>
            <a:r>
              <a:rPr kumimoji="1" lang="en-US" altLang="zh-CN" sz="2800">
                <a:solidFill>
                  <a:srgbClr val="3333FF"/>
                </a:solidFill>
                <a:latin typeface="Times New Roman" pitchFamily="18" charset="0"/>
                <a:ea typeface="方正舒体" pitchFamily="2" charset="-122"/>
                <a:cs typeface="Times New Roman" pitchFamily="18" charset="0"/>
              </a:rPr>
              <a:t>main( )</a:t>
            </a:r>
          </a:p>
          <a:p>
            <a:r>
              <a:rPr kumimoji="1" lang="en-US" altLang="zh-CN" sz="2800">
                <a:solidFill>
                  <a:srgbClr val="3333FF"/>
                </a:solidFill>
                <a:latin typeface="Times New Roman" pitchFamily="18" charset="0"/>
                <a:ea typeface="方正舒体" pitchFamily="2" charset="-122"/>
                <a:cs typeface="Times New Roman" pitchFamily="18" charset="0"/>
              </a:rPr>
              <a:t>{</a:t>
            </a:r>
          </a:p>
          <a:p>
            <a:r>
              <a:rPr kumimoji="1" lang="en-US" altLang="zh-CN" sz="2800">
                <a:solidFill>
                  <a:srgbClr val="3333FF"/>
                </a:solidFill>
                <a:latin typeface="Times New Roman" pitchFamily="18" charset="0"/>
                <a:ea typeface="方正舒体" pitchFamily="2" charset="-122"/>
                <a:cs typeface="Times New Roman" pitchFamily="18" charset="0"/>
              </a:rPr>
              <a:t>     printf(“char:%d</a:t>
            </a:r>
            <a:r>
              <a:rPr kumimoji="1" lang="zh-CN" altLang="en-US" sz="2800">
                <a:solidFill>
                  <a:srgbClr val="3333FF"/>
                </a:solidFill>
                <a:latin typeface="Times New Roman" pitchFamily="18" charset="0"/>
                <a:ea typeface="方正舒体" pitchFamily="2" charset="-122"/>
                <a:cs typeface="Times New Roman" pitchFamily="18" charset="0"/>
              </a:rPr>
              <a:t>字节</a:t>
            </a:r>
            <a:r>
              <a:rPr kumimoji="1" lang="en-US" altLang="zh-CN" sz="2800">
                <a:solidFill>
                  <a:srgbClr val="3333FF"/>
                </a:solidFill>
                <a:latin typeface="Times New Roman" pitchFamily="18" charset="0"/>
                <a:ea typeface="方正舒体" pitchFamily="2" charset="-122"/>
                <a:cs typeface="Times New Roman" pitchFamily="18" charset="0"/>
              </a:rPr>
              <a:t>\n”</a:t>
            </a:r>
            <a:r>
              <a:rPr kumimoji="1" lang="zh-CN" altLang="en-US" sz="2800">
                <a:solidFill>
                  <a:srgbClr val="3333FF"/>
                </a:solidFill>
                <a:latin typeface="Times New Roman" pitchFamily="18" charset="0"/>
                <a:ea typeface="方正舒体" pitchFamily="2" charset="-122"/>
                <a:cs typeface="Times New Roman" pitchFamily="18" charset="0"/>
              </a:rPr>
              <a:t>，</a:t>
            </a:r>
            <a:r>
              <a:rPr kumimoji="1" lang="en-US" altLang="zh-CN" sz="2800">
                <a:solidFill>
                  <a:srgbClr val="3333FF"/>
                </a:solidFill>
                <a:latin typeface="Times New Roman" pitchFamily="18" charset="0"/>
                <a:ea typeface="方正舒体" pitchFamily="2" charset="-122"/>
                <a:cs typeface="Times New Roman" pitchFamily="18" charset="0"/>
              </a:rPr>
              <a:t>sizeof(char));</a:t>
            </a:r>
          </a:p>
          <a:p>
            <a:r>
              <a:rPr kumimoji="1" lang="en-US" altLang="zh-CN" sz="2800">
                <a:solidFill>
                  <a:srgbClr val="3333FF"/>
                </a:solidFill>
                <a:latin typeface="Times New Roman" pitchFamily="18" charset="0"/>
                <a:ea typeface="方正舒体" pitchFamily="2" charset="-122"/>
                <a:cs typeface="Times New Roman" pitchFamily="18" charset="0"/>
              </a:rPr>
              <a:t>     printf(“float:%d</a:t>
            </a:r>
            <a:r>
              <a:rPr kumimoji="1" lang="zh-CN" altLang="en-US" sz="2800">
                <a:solidFill>
                  <a:srgbClr val="3333FF"/>
                </a:solidFill>
                <a:latin typeface="Times New Roman" pitchFamily="18" charset="0"/>
                <a:cs typeface="Times New Roman" pitchFamily="18" charset="0"/>
              </a:rPr>
              <a:t>字节</a:t>
            </a:r>
            <a:r>
              <a:rPr kumimoji="1" lang="en-US" altLang="zh-CN" sz="2800">
                <a:solidFill>
                  <a:srgbClr val="3333FF"/>
                </a:solidFill>
                <a:latin typeface="Times New Roman" pitchFamily="18" charset="0"/>
                <a:cs typeface="Times New Roman" pitchFamily="18" charset="0"/>
              </a:rPr>
              <a:t>\n”</a:t>
            </a:r>
            <a:r>
              <a:rPr kumimoji="1" lang="zh-CN" altLang="en-US" sz="2800">
                <a:solidFill>
                  <a:srgbClr val="3333FF"/>
                </a:solidFill>
                <a:latin typeface="Times New Roman" pitchFamily="18" charset="0"/>
                <a:cs typeface="Times New Roman" pitchFamily="18" charset="0"/>
              </a:rPr>
              <a:t>，</a:t>
            </a:r>
            <a:r>
              <a:rPr kumimoji="1" lang="en-US" altLang="zh-CN" sz="2800">
                <a:solidFill>
                  <a:srgbClr val="3333FF"/>
                </a:solidFill>
                <a:latin typeface="Times New Roman" pitchFamily="18" charset="0"/>
                <a:cs typeface="Times New Roman" pitchFamily="18" charset="0"/>
              </a:rPr>
              <a:t>sizeof(float));</a:t>
            </a:r>
          </a:p>
          <a:p>
            <a:r>
              <a:rPr kumimoji="1" lang="en-US" altLang="zh-CN" sz="2800">
                <a:solidFill>
                  <a:srgbClr val="3333FF"/>
                </a:solidFill>
                <a:latin typeface="Times New Roman" pitchFamily="18" charset="0"/>
                <a:cs typeface="Times New Roman" pitchFamily="18" charset="0"/>
              </a:rPr>
              <a:t>}</a:t>
            </a:r>
          </a:p>
        </p:txBody>
      </p:sp>
      <p:sp>
        <p:nvSpPr>
          <p:cNvPr id="405511" name="Text Box 7"/>
          <p:cNvSpPr txBox="1">
            <a:spLocks noChangeArrowheads="1"/>
          </p:cNvSpPr>
          <p:nvPr/>
        </p:nvSpPr>
        <p:spPr bwMode="auto">
          <a:xfrm>
            <a:off x="971550" y="3284538"/>
            <a:ext cx="7391400" cy="1371600"/>
          </a:xfrm>
          <a:prstGeom prst="rect">
            <a:avLst/>
          </a:prstGeom>
          <a:solidFill>
            <a:srgbClr val="FFFF99"/>
          </a:solidFill>
          <a:ln w="12700">
            <a:noFill/>
            <a:miter lim="800000"/>
            <a:headEnd type="none" w="sm" len="sm"/>
            <a:tailEnd type="none" w="sm" len="sm"/>
          </a:ln>
        </p:spPr>
        <p:txBody>
          <a:bodyPr lIns="90000" tIns="46800" rIns="90000" bIns="46800"/>
          <a:lstStyle/>
          <a:p>
            <a:pPr>
              <a:spcBef>
                <a:spcPct val="50000"/>
              </a:spcBef>
            </a:pPr>
            <a:r>
              <a:rPr kumimoji="1" lang="zh-CN" altLang="en-US" sz="2400">
                <a:solidFill>
                  <a:srgbClr val="339933"/>
                </a:solidFill>
                <a:latin typeface="Times New Roman" pitchFamily="18" charset="0"/>
                <a:ea typeface="华文细黑" pitchFamily="2" charset="-122"/>
                <a:cs typeface="Times New Roman" pitchFamily="18" charset="0"/>
              </a:rPr>
              <a:t>结果显示：</a:t>
            </a:r>
            <a:r>
              <a:rPr kumimoji="1" lang="zh-CN" altLang="en-US" sz="2400">
                <a:solidFill>
                  <a:srgbClr val="CC3300"/>
                </a:solidFill>
                <a:latin typeface="Times New Roman" pitchFamily="18" charset="0"/>
                <a:ea typeface="华文细黑" pitchFamily="2" charset="-122"/>
                <a:cs typeface="Times New Roman" pitchFamily="18" charset="0"/>
              </a:rPr>
              <a:t>       </a:t>
            </a:r>
            <a:r>
              <a:rPr kumimoji="1" lang="en-US" altLang="zh-CN" sz="2800">
                <a:solidFill>
                  <a:srgbClr val="CC3300"/>
                </a:solidFill>
                <a:latin typeface="Times New Roman" pitchFamily="18" charset="0"/>
                <a:ea typeface="华文细黑" pitchFamily="2" charset="-122"/>
                <a:cs typeface="Times New Roman" pitchFamily="18" charset="0"/>
              </a:rPr>
              <a:t>char:1</a:t>
            </a:r>
            <a:r>
              <a:rPr kumimoji="1" lang="zh-CN" altLang="en-US" sz="2800">
                <a:solidFill>
                  <a:srgbClr val="CC3300"/>
                </a:solidFill>
                <a:latin typeface="Times New Roman" pitchFamily="18" charset="0"/>
                <a:ea typeface="华文细黑" pitchFamily="2" charset="-122"/>
                <a:cs typeface="Times New Roman" pitchFamily="18" charset="0"/>
              </a:rPr>
              <a:t>字节</a:t>
            </a:r>
          </a:p>
          <a:p>
            <a:pPr>
              <a:spcBef>
                <a:spcPct val="50000"/>
              </a:spcBef>
            </a:pPr>
            <a:r>
              <a:rPr kumimoji="1" lang="zh-CN" altLang="en-US" sz="2800">
                <a:solidFill>
                  <a:srgbClr val="CC3300"/>
                </a:solidFill>
                <a:latin typeface="Times New Roman" pitchFamily="18" charset="0"/>
                <a:ea typeface="华文细黑" pitchFamily="2" charset="-122"/>
                <a:cs typeface="Times New Roman" pitchFamily="18" charset="0"/>
              </a:rPr>
              <a:t>                     </a:t>
            </a:r>
            <a:r>
              <a:rPr kumimoji="1" lang="en-US" altLang="zh-CN" sz="2800">
                <a:solidFill>
                  <a:srgbClr val="CC3300"/>
                </a:solidFill>
                <a:latin typeface="Times New Roman" pitchFamily="18" charset="0"/>
                <a:ea typeface="华文细黑" pitchFamily="2" charset="-122"/>
                <a:cs typeface="Times New Roman" pitchFamily="18" charset="0"/>
              </a:rPr>
              <a:t>float:4</a:t>
            </a:r>
            <a:r>
              <a:rPr kumimoji="1" lang="zh-CN" altLang="en-US" sz="2800">
                <a:solidFill>
                  <a:srgbClr val="CC3300"/>
                </a:solidFill>
                <a:latin typeface="Times New Roman" pitchFamily="18" charset="0"/>
                <a:ea typeface="华文细黑" pitchFamily="2" charset="-122"/>
                <a:cs typeface="Times New Roman" pitchFamily="18" charset="0"/>
              </a:rPr>
              <a:t>字节</a:t>
            </a:r>
          </a:p>
        </p:txBody>
      </p:sp>
      <p:sp>
        <p:nvSpPr>
          <p:cNvPr id="405512" name="Text Box 8"/>
          <p:cNvSpPr txBox="1">
            <a:spLocks noChangeArrowheads="1"/>
          </p:cNvSpPr>
          <p:nvPr/>
        </p:nvSpPr>
        <p:spPr bwMode="auto">
          <a:xfrm>
            <a:off x="5651500" y="908050"/>
            <a:ext cx="1449388" cy="46355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i="1">
                <a:solidFill>
                  <a:srgbClr val="FF3300"/>
                </a:solidFill>
                <a:latin typeface="Times New Roman" pitchFamily="18" charset="0"/>
                <a:cs typeface="Times New Roman" pitchFamily="18" charset="0"/>
                <a:hlinkClick r:id="rId2" action="ppaction://hlinkfile"/>
              </a:rPr>
              <a:t>Let’s try…</a:t>
            </a:r>
            <a:endParaRPr kumimoji="1" lang="en-US" altLang="zh-CN" sz="2400" i="1">
              <a:solidFill>
                <a:srgbClr val="FF3300"/>
              </a:solidFill>
              <a:latin typeface="Times New Roman" pitchFamily="18" charset="0"/>
              <a:cs typeface="Times New Roman" pitchFamily="18" charset="0"/>
            </a:endParaRPr>
          </a:p>
        </p:txBody>
      </p:sp>
      <p:sp>
        <p:nvSpPr>
          <p:cNvPr id="405513" name="Text Box 9"/>
          <p:cNvSpPr txBox="1">
            <a:spLocks noChangeArrowheads="1"/>
          </p:cNvSpPr>
          <p:nvPr/>
        </p:nvSpPr>
        <p:spPr bwMode="auto">
          <a:xfrm>
            <a:off x="161925" y="0"/>
            <a:ext cx="4718050" cy="584200"/>
          </a:xfrm>
          <a:prstGeom prst="rect">
            <a:avLst/>
          </a:prstGeom>
          <a:gradFill rotWithShape="0">
            <a:gsLst>
              <a:gs pos="0">
                <a:srgbClr val="000099">
                  <a:gamma/>
                  <a:shade val="46275"/>
                  <a:invGamma/>
                </a:srgbClr>
              </a:gs>
              <a:gs pos="100000">
                <a:srgbClr val="000099"/>
              </a:gs>
            </a:gsLst>
            <a:path path="shape">
              <a:fillToRect l="50000" t="50000" r="50000" b="50000"/>
            </a:path>
          </a:gradFill>
          <a:ln w="38100" cmpd="dbl">
            <a:solidFill>
              <a:srgbClr val="0000FF"/>
            </a:solidFill>
            <a:miter lim="800000"/>
            <a:headEnd/>
            <a:tailEnd/>
          </a:ln>
          <a:effectLst/>
        </p:spPr>
        <p:txBody>
          <a:bodyPr wrap="none">
            <a:spAutoFit/>
          </a:bodyPr>
          <a:lstStyle/>
          <a:p>
            <a:pPr>
              <a:spcBef>
                <a:spcPct val="20000"/>
              </a:spcBef>
              <a:buClr>
                <a:srgbClr val="CC99FF"/>
              </a:buClr>
              <a:buFont typeface="Monotype Sorts" pitchFamily="2" charset="2"/>
              <a:buNone/>
              <a:defRPr/>
            </a:pPr>
            <a:r>
              <a:rPr kumimoji="1" lang="en-US" altLang="zh-CN" sz="3200" b="1" dirty="0">
                <a:solidFill>
                  <a:srgbClr val="FFFF00"/>
                </a:solidFill>
                <a:effectLst>
                  <a:outerShdw blurRad="38100" dist="38100" dir="2700000" algn="tl">
                    <a:srgbClr val="000000"/>
                  </a:outerShdw>
                </a:effectLst>
                <a:latin typeface="黑体" pitchFamily="49" charset="-122"/>
                <a:ea typeface="黑体" pitchFamily="49" charset="-122"/>
              </a:rPr>
              <a:t>3</a:t>
            </a:r>
            <a:r>
              <a:rPr kumimoji="1" lang="zh-CN" altLang="en-US" sz="3200" b="1" dirty="0">
                <a:solidFill>
                  <a:srgbClr val="FFFF00"/>
                </a:solidFill>
                <a:effectLst>
                  <a:outerShdw blurRad="38100" dist="38100" dir="2700000" algn="tl">
                    <a:srgbClr val="000000"/>
                  </a:outerShdw>
                </a:effectLst>
                <a:latin typeface="黑体" pitchFamily="49" charset="-122"/>
                <a:ea typeface="黑体" pitchFamily="49" charset="-122"/>
              </a:rPr>
              <a:t>、</a:t>
            </a:r>
            <a:r>
              <a:rPr kumimoji="1" lang="en-US" altLang="zh-CN" sz="3200" b="1" dirty="0">
                <a:solidFill>
                  <a:srgbClr val="FFFF00"/>
                </a:solidFill>
                <a:effectLst>
                  <a:outerShdw blurRad="38100" dist="38100" dir="2700000" algn="tl">
                    <a:srgbClr val="000000"/>
                  </a:outerShdw>
                </a:effectLst>
                <a:latin typeface="黑体" pitchFamily="49" charset="-122"/>
                <a:ea typeface="黑体" pitchFamily="49" charset="-122"/>
              </a:rPr>
              <a:t>C</a:t>
            </a:r>
            <a:r>
              <a:rPr kumimoji="1" lang="zh-CN" altLang="en-US" sz="3200" b="1" dirty="0">
                <a:solidFill>
                  <a:srgbClr val="FFFF00"/>
                </a:solidFill>
                <a:effectLst>
                  <a:outerShdw blurRad="38100" dist="38100" dir="2700000" algn="tl">
                    <a:srgbClr val="000000"/>
                  </a:outerShdw>
                </a:effectLst>
                <a:latin typeface="黑体" pitchFamily="49" charset="-122"/>
                <a:ea typeface="黑体" pitchFamily="49" charset="-122"/>
              </a:rPr>
              <a:t>语言的基本数据类型</a:t>
            </a:r>
            <a:endParaRPr kumimoji="1" lang="zh-CN" altLang="en-US" sz="2400" dirty="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wipe(up)">
                                      <p:cBhvr>
                                        <p:cTn id="12" dur="500"/>
                                        <p:tgtEl>
                                          <p:spTgt spid="405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wipe(up)">
                                      <p:cBhvr>
                                        <p:cTn id="17" dur="500"/>
                                        <p:tgtEl>
                                          <p:spTgt spid="405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wipe(up)">
                                      <p:cBhvr>
                                        <p:cTn id="22" dur="500"/>
                                        <p:tgtEl>
                                          <p:spTgt spid="405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wipe(up)">
                                      <p:cBhvr>
                                        <p:cTn id="27" dur="500"/>
                                        <p:tgtEl>
                                          <p:spTgt spid="405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wipe(up)">
                                      <p:cBhvr>
                                        <p:cTn id="32" dur="500"/>
                                        <p:tgtEl>
                                          <p:spTgt spid="4055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5507">
                                            <p:txEl>
                                              <p:pRg st="6" end="6"/>
                                            </p:txEl>
                                          </p:spTgt>
                                        </p:tgtEl>
                                        <p:attrNameLst>
                                          <p:attrName>style.visibility</p:attrName>
                                        </p:attrNameLst>
                                      </p:cBhvr>
                                      <p:to>
                                        <p:strVal val="visible"/>
                                      </p:to>
                                    </p:set>
                                    <p:animEffect transition="in" filter="wipe(up)">
                                      <p:cBhvr>
                                        <p:cTn id="37" dur="500"/>
                                        <p:tgtEl>
                                          <p:spTgt spid="4055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5507">
                                            <p:txEl>
                                              <p:pRg st="7" end="7"/>
                                            </p:txEl>
                                          </p:spTgt>
                                        </p:tgtEl>
                                        <p:attrNameLst>
                                          <p:attrName>style.visibility</p:attrName>
                                        </p:attrNameLst>
                                      </p:cBhvr>
                                      <p:to>
                                        <p:strVal val="visible"/>
                                      </p:to>
                                    </p:set>
                                    <p:animEffect transition="in" filter="wipe(up)">
                                      <p:cBhvr>
                                        <p:cTn id="42" dur="500"/>
                                        <p:tgtEl>
                                          <p:spTgt spid="4055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05508"/>
                                        </p:tgtEl>
                                        <p:attrNameLst>
                                          <p:attrName>style.visibility</p:attrName>
                                        </p:attrNameLst>
                                      </p:cBhvr>
                                      <p:to>
                                        <p:strVal val="visible"/>
                                      </p:to>
                                    </p:set>
                                    <p:animEffect transition="in" filter="dissolve">
                                      <p:cBhvr>
                                        <p:cTn id="47" dur="500"/>
                                        <p:tgtEl>
                                          <p:spTgt spid="40550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05509"/>
                                        </p:tgtEl>
                                        <p:attrNameLst>
                                          <p:attrName>style.visibility</p:attrName>
                                        </p:attrNameLst>
                                      </p:cBhvr>
                                      <p:to>
                                        <p:strVal val="visible"/>
                                      </p:to>
                                    </p:set>
                                    <p:animEffect transition="in" filter="dissolve">
                                      <p:cBhvr>
                                        <p:cTn id="52" dur="500"/>
                                        <p:tgtEl>
                                          <p:spTgt spid="40550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05510"/>
                                        </p:tgtEl>
                                        <p:attrNameLst>
                                          <p:attrName>style.visibility</p:attrName>
                                        </p:attrNameLst>
                                      </p:cBhvr>
                                      <p:to>
                                        <p:strVal val="visible"/>
                                      </p:to>
                                    </p:set>
                                    <p:animEffect transition="in" filter="dissolve">
                                      <p:cBhvr>
                                        <p:cTn id="57" dur="500"/>
                                        <p:tgtEl>
                                          <p:spTgt spid="40551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405511"/>
                                        </p:tgtEl>
                                        <p:attrNameLst>
                                          <p:attrName>style.visibility</p:attrName>
                                        </p:attrNameLst>
                                      </p:cBhvr>
                                      <p:to>
                                        <p:strVal val="visible"/>
                                      </p:to>
                                    </p:set>
                                    <p:anim calcmode="lin" valueType="num">
                                      <p:cBhvr additive="base">
                                        <p:cTn id="62" dur="500" fill="hold"/>
                                        <p:tgtEl>
                                          <p:spTgt spid="405511"/>
                                        </p:tgtEl>
                                        <p:attrNameLst>
                                          <p:attrName>ppt_x</p:attrName>
                                        </p:attrNameLst>
                                      </p:cBhvr>
                                      <p:tavLst>
                                        <p:tav tm="0">
                                          <p:val>
                                            <p:strVal val="0-#ppt_w/2"/>
                                          </p:val>
                                        </p:tav>
                                        <p:tav tm="100000">
                                          <p:val>
                                            <p:strVal val="#ppt_x"/>
                                          </p:val>
                                        </p:tav>
                                      </p:tavLst>
                                    </p:anim>
                                    <p:anim calcmode="lin" valueType="num">
                                      <p:cBhvr additive="base">
                                        <p:cTn id="63" dur="500" fill="hold"/>
                                        <p:tgtEl>
                                          <p:spTgt spid="405511"/>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grpId="0" nodeType="clickEffect">
                                  <p:stCondLst>
                                    <p:cond delay="0"/>
                                  </p:stCondLst>
                                  <p:iterate type="lt">
                                    <p:tmPct val="5000"/>
                                  </p:iterate>
                                  <p:childTnLst>
                                    <p:set>
                                      <p:cBhvr>
                                        <p:cTn id="67" dur="1" fill="hold">
                                          <p:stCondLst>
                                            <p:cond delay="0"/>
                                          </p:stCondLst>
                                        </p:cTn>
                                        <p:tgtEl>
                                          <p:spTgt spid="405512"/>
                                        </p:tgtEl>
                                        <p:attrNameLst>
                                          <p:attrName>style.visibility</p:attrName>
                                        </p:attrNameLst>
                                      </p:cBhvr>
                                      <p:to>
                                        <p:strVal val="visible"/>
                                      </p:to>
                                    </p:set>
                                    <p:anim calcmode="lin" valueType="num">
                                      <p:cBhvr>
                                        <p:cTn id="68" dur="1000" fill="hold"/>
                                        <p:tgtEl>
                                          <p:spTgt spid="405512"/>
                                        </p:tgtEl>
                                        <p:attrNameLst>
                                          <p:attrName>ppt_w</p:attrName>
                                        </p:attrNameLst>
                                      </p:cBhvr>
                                      <p:tavLst>
                                        <p:tav tm="0">
                                          <p:val>
                                            <p:fltVal val="0"/>
                                          </p:val>
                                        </p:tav>
                                        <p:tav tm="100000">
                                          <p:val>
                                            <p:strVal val="#ppt_w"/>
                                          </p:val>
                                        </p:tav>
                                      </p:tavLst>
                                    </p:anim>
                                    <p:anim calcmode="lin" valueType="num">
                                      <p:cBhvr>
                                        <p:cTn id="69" dur="1000" fill="hold"/>
                                        <p:tgtEl>
                                          <p:spTgt spid="405512"/>
                                        </p:tgtEl>
                                        <p:attrNameLst>
                                          <p:attrName>ppt_h</p:attrName>
                                        </p:attrNameLst>
                                      </p:cBhvr>
                                      <p:tavLst>
                                        <p:tav tm="0">
                                          <p:val>
                                            <p:fltVal val="0"/>
                                          </p:val>
                                        </p:tav>
                                        <p:tav tm="100000">
                                          <p:val>
                                            <p:strVal val="#ppt_h"/>
                                          </p:val>
                                        </p:tav>
                                      </p:tavLst>
                                    </p:anim>
                                    <p:anim calcmode="lin" valueType="num">
                                      <p:cBhvr>
                                        <p:cTn id="70" dur="1000" fill="hold"/>
                                        <p:tgtEl>
                                          <p:spTgt spid="405512"/>
                                        </p:tgtEl>
                                        <p:attrNameLst>
                                          <p:attrName>style.rotation</p:attrName>
                                        </p:attrNameLst>
                                      </p:cBhvr>
                                      <p:tavLst>
                                        <p:tav tm="0">
                                          <p:val>
                                            <p:fltVal val="90"/>
                                          </p:val>
                                        </p:tav>
                                        <p:tav tm="100000">
                                          <p:val>
                                            <p:fltVal val="0"/>
                                          </p:val>
                                        </p:tav>
                                      </p:tavLst>
                                    </p:anim>
                                    <p:animEffect transition="in" filter="fade">
                                      <p:cBhvr>
                                        <p:cTn id="71" dur="1000"/>
                                        <p:tgtEl>
                                          <p:spTgt spid="405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P spid="405508" grpId="0" animBg="1" autoUpdateAnimBg="0"/>
      <p:bldP spid="405509" grpId="0" animBg="1" autoUpdateAnimBg="0"/>
      <p:bldP spid="405510" grpId="0" animBg="1" autoUpdateAnimBg="0"/>
      <p:bldP spid="405511" grpId="0" animBg="1" autoUpdateAnimBg="0"/>
      <p:bldP spid="405512" grpId="0"/>
    </p:bldLst>
  </p:timing>
</p:sld>
</file>

<file path=ppt/slides/slide5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6A8A7AC5-E192-4FD3-B670-6F9F4B74B12E}" type="slidenum">
              <a:rPr lang="zh-CN" altLang="en-US" b="1" smtClean="0">
                <a:solidFill>
                  <a:srgbClr val="66CCFF"/>
                </a:solidFill>
                <a:latin typeface="Arial" pitchFamily="34" charset="0"/>
              </a:rPr>
              <a:pPr/>
              <a:t>500</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982019" name="Rectangle 3"/>
          <p:cNvSpPr>
            <a:spLocks noGrp="1" noChangeArrowheads="1"/>
          </p:cNvSpPr>
          <p:nvPr>
            <p:ph type="body" sz="half" idx="1"/>
          </p:nvPr>
        </p:nvSpPr>
        <p:spPr>
          <a:xfrm>
            <a:off x="0" y="836613"/>
            <a:ext cx="9144000" cy="5795962"/>
          </a:xfrm>
        </p:spPr>
        <p:txBody>
          <a:bodyPr/>
          <a:lstStyle/>
          <a:p>
            <a:pPr eaLnBrk="1" hangingPunct="1">
              <a:lnSpc>
                <a:spcPct val="110000"/>
              </a:lnSpc>
              <a:spcBef>
                <a:spcPct val="0"/>
              </a:spcBef>
              <a:buFont typeface="Wingdings 2" pitchFamily="18" charset="2"/>
              <a:buNone/>
              <a:defRPr/>
            </a:pPr>
            <a:r>
              <a:rPr lang="en-US" altLang="zh-CN" dirty="0" smtClean="0">
                <a:latin typeface="Arial" charset="0"/>
                <a:ea typeface="华文细黑" pitchFamily="2" charset="-122"/>
              </a:rPr>
              <a:t>④ </a:t>
            </a:r>
            <a:r>
              <a:rPr lang="zh-CN" altLang="en-US" dirty="0" smtClean="0">
                <a:ea typeface="华文细黑" pitchFamily="2" charset="-122"/>
                <a:cs typeface="Times New Roman" pitchFamily="18" charset="0"/>
              </a:rPr>
              <a:t>读写一个“记录” </a:t>
            </a:r>
            <a:r>
              <a:rPr lang="zh-CN" altLang="en-US" dirty="0" smtClean="0">
                <a:solidFill>
                  <a:schemeClr val="tx2">
                    <a:lumMod val="75000"/>
                  </a:schemeClr>
                </a:solidFill>
                <a:ea typeface="华文细黑" pitchFamily="2" charset="-122"/>
                <a:cs typeface="Times New Roman" pitchFamily="18" charset="0"/>
              </a:rPr>
              <a:t>（</a:t>
            </a:r>
            <a:r>
              <a:rPr lang="zh-CN" altLang="en-US" dirty="0" smtClean="0">
                <a:solidFill>
                  <a:schemeClr val="tx2">
                    <a:lumMod val="50000"/>
                  </a:schemeClr>
                </a:solidFill>
                <a:ea typeface="华文细黑" pitchFamily="2" charset="-122"/>
                <a:cs typeface="Times New Roman" pitchFamily="18" charset="0"/>
              </a:rPr>
              <a:t> </a:t>
            </a:r>
            <a:r>
              <a:rPr lang="en-US" altLang="zh-CN" dirty="0" err="1" smtClean="0">
                <a:ea typeface="华文细黑" pitchFamily="2" charset="-122"/>
                <a:cs typeface="Times New Roman" pitchFamily="18" charset="0"/>
              </a:rPr>
              <a:t>fwrite</a:t>
            </a:r>
            <a:r>
              <a:rPr lang="en-US" altLang="zh-CN" dirty="0" smtClean="0">
                <a:solidFill>
                  <a:srgbClr val="FF0000"/>
                </a:solidFill>
                <a:ea typeface="华文细黑" pitchFamily="2" charset="-122"/>
                <a:cs typeface="Times New Roman" pitchFamily="18" charset="0"/>
              </a:rPr>
              <a:t> </a:t>
            </a:r>
            <a:r>
              <a:rPr lang="en-US" altLang="zh-CN" dirty="0" smtClean="0">
                <a:solidFill>
                  <a:schemeClr val="tx2">
                    <a:lumMod val="75000"/>
                  </a:schemeClr>
                </a:solidFill>
                <a:ea typeface="华文细黑" pitchFamily="2" charset="-122"/>
                <a:cs typeface="Times New Roman" pitchFamily="18" charset="0"/>
              </a:rPr>
              <a:t>/ </a:t>
            </a:r>
            <a:r>
              <a:rPr lang="en-US" altLang="zh-CN" dirty="0" err="1" smtClean="0">
                <a:ea typeface="华文细黑" pitchFamily="2" charset="-122"/>
                <a:cs typeface="Times New Roman" pitchFamily="18" charset="0"/>
              </a:rPr>
              <a:t>fread</a:t>
            </a:r>
            <a:r>
              <a:rPr lang="en-US" altLang="zh-CN" dirty="0" smtClean="0">
                <a:solidFill>
                  <a:srgbClr val="66FF66"/>
                </a:solidFill>
                <a:ea typeface="华文细黑" pitchFamily="2" charset="-122"/>
                <a:cs typeface="Times New Roman" pitchFamily="18" charset="0"/>
              </a:rPr>
              <a:t> </a:t>
            </a:r>
            <a:r>
              <a:rPr lang="en-US" altLang="zh-CN" dirty="0" smtClean="0">
                <a:solidFill>
                  <a:schemeClr val="tx2">
                    <a:lumMod val="75000"/>
                  </a:schemeClr>
                </a:solidFill>
                <a:ea typeface="华文细黑" pitchFamily="2" charset="-122"/>
                <a:cs typeface="Times New Roman" pitchFamily="18" charset="0"/>
              </a:rPr>
              <a:t>）</a:t>
            </a:r>
          </a:p>
          <a:p>
            <a:pPr eaLnBrk="1" hangingPunct="1">
              <a:lnSpc>
                <a:spcPct val="110000"/>
              </a:lnSpc>
              <a:spcBef>
                <a:spcPct val="0"/>
              </a:spcBef>
              <a:buFont typeface="Wingdings" pitchFamily="2" charset="2"/>
              <a:buNone/>
              <a:defRPr/>
            </a:pPr>
            <a:r>
              <a:rPr lang="zh-CN" altLang="en-US" sz="2800" dirty="0">
                <a:solidFill>
                  <a:srgbClr val="0000FF"/>
                </a:solidFill>
                <a:ea typeface="华文细黑" pitchFamily="2" charset="-122"/>
                <a:cs typeface="Times New Roman" pitchFamily="18" charset="0"/>
              </a:rPr>
              <a:t>	输入</a:t>
            </a:r>
            <a:r>
              <a:rPr lang="zh-CN" altLang="en-US" sz="2800" dirty="0">
                <a:ea typeface="华文细黑" pitchFamily="2" charset="-122"/>
                <a:cs typeface="Times New Roman" pitchFamily="18" charset="0"/>
              </a:rPr>
              <a:t>函数：</a:t>
            </a:r>
          </a:p>
          <a:p>
            <a:pPr eaLnBrk="1" hangingPunct="1">
              <a:lnSpc>
                <a:spcPct val="110000"/>
              </a:lnSpc>
              <a:spcBef>
                <a:spcPct val="0"/>
              </a:spcBef>
              <a:buFont typeface="Wingdings" pitchFamily="2" charset="2"/>
              <a:buNone/>
              <a:defRPr/>
            </a:pPr>
            <a:r>
              <a:rPr lang="en-US" altLang="en-US" sz="2800" dirty="0">
                <a:ea typeface="华文细黑" pitchFamily="2" charset="-122"/>
                <a:cs typeface="Times New Roman" pitchFamily="18" charset="0"/>
              </a:rPr>
              <a:t>		</a:t>
            </a:r>
            <a:r>
              <a:rPr lang="en-US" altLang="en-US" sz="2800" dirty="0" err="1">
                <a:ea typeface="华文细黑" pitchFamily="2" charset="-122"/>
                <a:cs typeface="Times New Roman" pitchFamily="18" charset="0"/>
              </a:rPr>
              <a:t>fread</a:t>
            </a:r>
            <a:r>
              <a:rPr lang="en-US" altLang="zh-CN" sz="2800" dirty="0">
                <a:ea typeface="华文细黑" pitchFamily="2" charset="-122"/>
                <a:cs typeface="Times New Roman" pitchFamily="18" charset="0"/>
              </a:rPr>
              <a:t> </a:t>
            </a:r>
            <a:r>
              <a:rPr lang="en-US" altLang="en-US" sz="2800" dirty="0">
                <a:ea typeface="华文细黑" pitchFamily="2" charset="-122"/>
                <a:cs typeface="Times New Roman" pitchFamily="18" charset="0"/>
              </a:rPr>
              <a:t>(</a:t>
            </a:r>
            <a:r>
              <a:rPr lang="en-US" altLang="zh-CN" sz="2800" dirty="0">
                <a:solidFill>
                  <a:srgbClr val="0070C0"/>
                </a:solidFill>
                <a:ea typeface="华文细黑" pitchFamily="2" charset="-122"/>
                <a:cs typeface="Times New Roman" pitchFamily="18" charset="0"/>
              </a:rPr>
              <a:t> </a:t>
            </a:r>
            <a:r>
              <a:rPr lang="en-US" altLang="en-US" sz="2800" dirty="0">
                <a:solidFill>
                  <a:srgbClr val="0070C0"/>
                </a:solidFill>
                <a:ea typeface="华文细黑" pitchFamily="2" charset="-122"/>
                <a:cs typeface="Times New Roman" pitchFamily="18" charset="0"/>
              </a:rPr>
              <a:t>buffer</a:t>
            </a:r>
            <a:r>
              <a:rPr lang="en-US" altLang="en-US" sz="2800" dirty="0">
                <a:ea typeface="华文细黑" pitchFamily="2" charset="-122"/>
                <a:cs typeface="Times New Roman" pitchFamily="18" charset="0"/>
              </a:rPr>
              <a:t>, </a:t>
            </a:r>
            <a:r>
              <a:rPr lang="en-US" altLang="en-US" sz="2800" dirty="0">
                <a:solidFill>
                  <a:srgbClr val="00B050"/>
                </a:solidFill>
                <a:ea typeface="华文细黑" pitchFamily="2" charset="-122"/>
                <a:cs typeface="Times New Roman" pitchFamily="18" charset="0"/>
              </a:rPr>
              <a:t>size</a:t>
            </a:r>
            <a:r>
              <a:rPr lang="en-US" altLang="en-US" sz="2800" dirty="0">
                <a:ea typeface="华文细黑" pitchFamily="2" charset="-122"/>
                <a:cs typeface="Times New Roman" pitchFamily="18" charset="0"/>
              </a:rPr>
              <a:t>, </a:t>
            </a:r>
            <a:r>
              <a:rPr lang="en-US" altLang="en-US" sz="2800" dirty="0">
                <a:solidFill>
                  <a:srgbClr val="7030A0"/>
                </a:solidFill>
                <a:ea typeface="华文细黑" pitchFamily="2" charset="-122"/>
                <a:cs typeface="Times New Roman" pitchFamily="18" charset="0"/>
              </a:rPr>
              <a:t>count</a:t>
            </a:r>
            <a:r>
              <a:rPr lang="en-US" altLang="en-US" sz="2800" dirty="0">
                <a:ea typeface="华文细黑" pitchFamily="2" charset="-122"/>
                <a:cs typeface="Times New Roman" pitchFamily="18" charset="0"/>
              </a:rPr>
              <a:t>, </a:t>
            </a:r>
            <a:r>
              <a:rPr lang="en-US" altLang="en-US" sz="2800" dirty="0" err="1">
                <a:ea typeface="华文细黑" pitchFamily="2" charset="-122"/>
                <a:cs typeface="Times New Roman" pitchFamily="18" charset="0"/>
              </a:rPr>
              <a:t>fp</a:t>
            </a:r>
            <a:r>
              <a:rPr lang="en-US" altLang="zh-CN" sz="2800" dirty="0">
                <a:solidFill>
                  <a:schemeClr val="tx2"/>
                </a:solidFill>
                <a:ea typeface="华文细黑" pitchFamily="2" charset="-122"/>
                <a:cs typeface="Times New Roman" pitchFamily="18" charset="0"/>
              </a:rPr>
              <a:t> </a:t>
            </a:r>
            <a:r>
              <a:rPr lang="en-US" altLang="en-US" sz="2800" dirty="0">
                <a:ea typeface="华文细黑" pitchFamily="2" charset="-122"/>
                <a:cs typeface="Times New Roman" pitchFamily="18" charset="0"/>
              </a:rPr>
              <a:t>)</a:t>
            </a:r>
          </a:p>
          <a:p>
            <a:pPr eaLnBrk="1" hangingPunct="1">
              <a:lnSpc>
                <a:spcPct val="110000"/>
              </a:lnSpc>
              <a:spcBef>
                <a:spcPct val="0"/>
              </a:spcBef>
              <a:buFont typeface="Wingdings" pitchFamily="2" charset="2"/>
              <a:buNone/>
              <a:defRPr/>
            </a:pPr>
            <a:r>
              <a:rPr lang="en-US" altLang="en-US" sz="2800" dirty="0">
                <a:ea typeface="华文细黑" pitchFamily="2" charset="-122"/>
                <a:cs typeface="Times New Roman" pitchFamily="18" charset="0"/>
              </a:rPr>
              <a:t>       char *</a:t>
            </a:r>
            <a:r>
              <a:rPr lang="en-US" altLang="en-US" sz="2800" dirty="0">
                <a:solidFill>
                  <a:srgbClr val="00FFFF"/>
                </a:solidFill>
                <a:ea typeface="华文细黑" pitchFamily="2" charset="-122"/>
                <a:cs typeface="Times New Roman" pitchFamily="18" charset="0"/>
              </a:rPr>
              <a:t> </a:t>
            </a:r>
            <a:r>
              <a:rPr lang="en-US" altLang="en-US" sz="2800" dirty="0">
                <a:solidFill>
                  <a:srgbClr val="0070C0"/>
                </a:solidFill>
                <a:ea typeface="华文细黑" pitchFamily="2" charset="-122"/>
                <a:cs typeface="Times New Roman" pitchFamily="18" charset="0"/>
              </a:rPr>
              <a:t>buffer;</a:t>
            </a:r>
            <a:r>
              <a:rPr lang="en-US" altLang="en-US" sz="2800" dirty="0">
                <a:ea typeface="华文细黑" pitchFamily="2" charset="-122"/>
                <a:cs typeface="Times New Roman" pitchFamily="18" charset="0"/>
              </a:rPr>
              <a:t>	</a:t>
            </a:r>
            <a:endParaRPr lang="en-US" altLang="zh-CN" sz="2800" dirty="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en-US" altLang="zh-CN" sz="2800" dirty="0">
                <a:ea typeface="华文细黑" pitchFamily="2" charset="-122"/>
                <a:cs typeface="Times New Roman" pitchFamily="18" charset="0"/>
              </a:rPr>
              <a:t>       </a:t>
            </a:r>
            <a:r>
              <a:rPr lang="en-US" altLang="en-US" sz="2800" dirty="0">
                <a:ea typeface="华文细黑" pitchFamily="2" charset="-122"/>
                <a:cs typeface="Times New Roman" pitchFamily="18" charset="0"/>
              </a:rPr>
              <a:t>unsigned </a:t>
            </a:r>
            <a:r>
              <a:rPr lang="en-US" altLang="en-US" sz="2800" dirty="0">
                <a:solidFill>
                  <a:schemeClr val="accent6">
                    <a:lumMod val="75000"/>
                  </a:schemeClr>
                </a:solidFill>
                <a:ea typeface="华文细黑" pitchFamily="2" charset="-122"/>
                <a:cs typeface="Times New Roman" pitchFamily="18" charset="0"/>
              </a:rPr>
              <a:t>size</a:t>
            </a:r>
            <a:r>
              <a:rPr lang="en-US" altLang="en-US" sz="2800" dirty="0">
                <a:ea typeface="华文细黑" pitchFamily="2" charset="-122"/>
                <a:cs typeface="Times New Roman" pitchFamily="18" charset="0"/>
              </a:rPr>
              <a:t>; </a:t>
            </a:r>
          </a:p>
          <a:p>
            <a:pPr eaLnBrk="1" hangingPunct="1">
              <a:lnSpc>
                <a:spcPct val="110000"/>
              </a:lnSpc>
              <a:spcBef>
                <a:spcPct val="0"/>
              </a:spcBef>
              <a:buFont typeface="Wingdings" pitchFamily="2" charset="2"/>
              <a:buNone/>
              <a:defRPr/>
            </a:pPr>
            <a:r>
              <a:rPr lang="en-US" altLang="en-US" sz="2800" dirty="0">
                <a:ea typeface="华文细黑" pitchFamily="2" charset="-122"/>
                <a:cs typeface="Times New Roman" pitchFamily="18" charset="0"/>
              </a:rPr>
              <a:t>	</a:t>
            </a:r>
            <a:r>
              <a:rPr lang="en-US" altLang="zh-CN" sz="2800" dirty="0">
                <a:ea typeface="华文细黑" pitchFamily="2" charset="-122"/>
                <a:cs typeface="Times New Roman" pitchFamily="18" charset="0"/>
              </a:rPr>
              <a:t>   </a:t>
            </a:r>
            <a:r>
              <a:rPr lang="en-US" altLang="en-US" sz="2800" dirty="0">
                <a:ea typeface="华文细黑" pitchFamily="2" charset="-122"/>
                <a:cs typeface="Times New Roman" pitchFamily="18" charset="0"/>
              </a:rPr>
              <a:t>  </a:t>
            </a:r>
            <a:r>
              <a:rPr lang="en-US" altLang="en-US" sz="2800" dirty="0" err="1">
                <a:ea typeface="华文细黑" pitchFamily="2" charset="-122"/>
                <a:cs typeface="Times New Roman" pitchFamily="18" charset="0"/>
              </a:rPr>
              <a:t>int</a:t>
            </a:r>
            <a:r>
              <a:rPr lang="en-US" altLang="en-US" sz="2800" dirty="0">
                <a:ea typeface="华文细黑" pitchFamily="2" charset="-122"/>
                <a:cs typeface="Times New Roman" pitchFamily="18" charset="0"/>
              </a:rPr>
              <a:t> </a:t>
            </a:r>
            <a:r>
              <a:rPr lang="en-US" altLang="en-US" sz="2800" dirty="0">
                <a:solidFill>
                  <a:srgbClr val="7030A0"/>
                </a:solidFill>
                <a:ea typeface="华文细黑" pitchFamily="2" charset="-122"/>
                <a:cs typeface="Times New Roman" pitchFamily="18" charset="0"/>
              </a:rPr>
              <a:t>count</a:t>
            </a:r>
            <a:r>
              <a:rPr lang="en-US" altLang="en-US" sz="2800" dirty="0">
                <a:ea typeface="华文细黑" pitchFamily="2" charset="-122"/>
                <a:cs typeface="Times New Roman" pitchFamily="18" charset="0"/>
              </a:rPr>
              <a:t>;</a:t>
            </a:r>
            <a:endParaRPr lang="en-US" altLang="zh-CN" sz="2800" dirty="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en-US" altLang="zh-CN" sz="2800" dirty="0">
                <a:ea typeface="华文细黑" pitchFamily="2" charset="-122"/>
                <a:cs typeface="Times New Roman" pitchFamily="18" charset="0"/>
              </a:rPr>
              <a:t>       </a:t>
            </a:r>
            <a:r>
              <a:rPr lang="en-US" altLang="en-US" sz="2800" dirty="0">
                <a:ea typeface="华文细黑" pitchFamily="2" charset="-122"/>
                <a:cs typeface="Times New Roman" pitchFamily="18" charset="0"/>
              </a:rPr>
              <a:t>FILE *</a:t>
            </a:r>
            <a:r>
              <a:rPr lang="en-US" altLang="zh-CN" sz="2800" dirty="0">
                <a:ea typeface="华文细黑" pitchFamily="2" charset="-122"/>
                <a:cs typeface="Times New Roman" pitchFamily="18" charset="0"/>
              </a:rPr>
              <a:t> </a:t>
            </a:r>
            <a:r>
              <a:rPr lang="en-US" altLang="en-US" sz="2800" dirty="0" err="1">
                <a:ea typeface="华文细黑" pitchFamily="2" charset="-122"/>
                <a:cs typeface="Times New Roman" pitchFamily="18" charset="0"/>
              </a:rPr>
              <a:t>fp</a:t>
            </a:r>
            <a:r>
              <a:rPr lang="en-US" altLang="en-US" sz="2800" dirty="0">
                <a:ea typeface="华文细黑" pitchFamily="2" charset="-122"/>
                <a:cs typeface="Times New Roman" pitchFamily="18" charset="0"/>
              </a:rPr>
              <a:t>;</a:t>
            </a:r>
            <a:endParaRPr lang="en-US" altLang="zh-CN" sz="2800" dirty="0">
              <a:ea typeface="华文细黑" pitchFamily="2" charset="-122"/>
              <a:cs typeface="Times New Roman" pitchFamily="18" charset="0"/>
            </a:endParaRPr>
          </a:p>
          <a:p>
            <a:pPr eaLnBrk="1" hangingPunct="1">
              <a:lnSpc>
                <a:spcPct val="110000"/>
              </a:lnSpc>
              <a:spcBef>
                <a:spcPct val="0"/>
              </a:spcBef>
              <a:buFont typeface="Wingdings" pitchFamily="2" charset="2"/>
              <a:buNone/>
              <a:defRPr/>
            </a:pPr>
            <a:r>
              <a:rPr lang="zh-CN" altLang="en-US" sz="2800" dirty="0">
                <a:solidFill>
                  <a:srgbClr val="0000FF"/>
                </a:solidFill>
                <a:ea typeface="华文细黑" pitchFamily="2" charset="-122"/>
                <a:cs typeface="Times New Roman" pitchFamily="18" charset="0"/>
              </a:rPr>
              <a:t>	功能：</a:t>
            </a: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从二进制文件 </a:t>
            </a:r>
            <a:r>
              <a:rPr lang="en-US" altLang="zh-CN" sz="2800" dirty="0" err="1">
                <a:ea typeface="华文细黑" pitchFamily="2" charset="-122"/>
                <a:cs typeface="Times New Roman" pitchFamily="18" charset="0"/>
              </a:rPr>
              <a:t>fp</a:t>
            </a:r>
            <a:r>
              <a:rPr lang="en-US" altLang="zh-CN" sz="2800" dirty="0">
                <a:ea typeface="华文细黑" pitchFamily="2" charset="-122"/>
                <a:cs typeface="Times New Roman" pitchFamily="18" charset="0"/>
              </a:rPr>
              <a:t> </a:t>
            </a:r>
            <a:r>
              <a:rPr lang="zh-CN" altLang="en-US" sz="2800" dirty="0">
                <a:ea typeface="华文细黑" pitchFamily="2" charset="-122"/>
                <a:cs typeface="Times New Roman" pitchFamily="18" charset="0"/>
              </a:rPr>
              <a:t>中读取 </a:t>
            </a:r>
            <a:r>
              <a:rPr lang="en-US" altLang="en-US" sz="2800" dirty="0">
                <a:solidFill>
                  <a:srgbClr val="7030A0"/>
                </a:solidFill>
                <a:ea typeface="华文细黑" pitchFamily="2" charset="-122"/>
                <a:cs typeface="Times New Roman" pitchFamily="18" charset="0"/>
              </a:rPr>
              <a:t>count </a:t>
            </a:r>
            <a:r>
              <a:rPr lang="zh-CN" altLang="en-US" sz="2800" dirty="0">
                <a:ea typeface="华文细黑" pitchFamily="2" charset="-122"/>
                <a:cs typeface="Times New Roman" pitchFamily="18" charset="0"/>
              </a:rPr>
              <a:t>个数据块存入 </a:t>
            </a:r>
            <a:r>
              <a:rPr lang="en-US" altLang="en-US" sz="2800" dirty="0">
                <a:solidFill>
                  <a:srgbClr val="0070C0"/>
                </a:solidFill>
                <a:ea typeface="华文细黑" pitchFamily="2" charset="-122"/>
                <a:cs typeface="Times New Roman" pitchFamily="18" charset="0"/>
              </a:rPr>
              <a:t>buffer</a:t>
            </a:r>
            <a:r>
              <a:rPr lang="en-US" altLang="en-US" sz="2800" dirty="0">
                <a:solidFill>
                  <a:srgbClr val="00FFFF"/>
                </a:solidFill>
                <a:ea typeface="华文细黑" pitchFamily="2" charset="-122"/>
                <a:cs typeface="Times New Roman" pitchFamily="18" charset="0"/>
              </a:rPr>
              <a:t> </a:t>
            </a:r>
            <a:r>
              <a:rPr lang="zh-CN" altLang="en-US" sz="2800" dirty="0">
                <a:ea typeface="华文细黑" pitchFamily="2" charset="-122"/>
                <a:cs typeface="Times New Roman" pitchFamily="18" charset="0"/>
              </a:rPr>
              <a:t>中，每个数据块的大小为</a:t>
            </a:r>
            <a:r>
              <a:rPr lang="zh-CN" altLang="en-US" sz="2800" dirty="0">
                <a:solidFill>
                  <a:srgbClr val="00CC00"/>
                </a:solidFill>
                <a:ea typeface="华文细黑" pitchFamily="2" charset="-122"/>
                <a:cs typeface="Times New Roman" pitchFamily="18" charset="0"/>
              </a:rPr>
              <a:t> </a:t>
            </a:r>
            <a:r>
              <a:rPr lang="en-US" altLang="en-US" sz="2800" dirty="0">
                <a:solidFill>
                  <a:srgbClr val="00CC00"/>
                </a:solidFill>
                <a:ea typeface="华文细黑" pitchFamily="2" charset="-122"/>
                <a:cs typeface="Times New Roman" pitchFamily="18" charset="0"/>
              </a:rPr>
              <a:t>size </a:t>
            </a:r>
            <a:r>
              <a:rPr lang="zh-CN" altLang="en-US" sz="2800" dirty="0">
                <a:ea typeface="华文细黑" pitchFamily="2" charset="-122"/>
                <a:cs typeface="Times New Roman" pitchFamily="18" charset="0"/>
              </a:rPr>
              <a:t>个字节。</a:t>
            </a:r>
          </a:p>
          <a:p>
            <a:pPr eaLnBrk="1" hangingPunct="1">
              <a:lnSpc>
                <a:spcPct val="110000"/>
              </a:lnSpc>
              <a:spcBef>
                <a:spcPct val="0"/>
              </a:spcBef>
              <a:buFont typeface="Wingdings" pitchFamily="2" charset="2"/>
              <a:buNone/>
              <a:defRPr/>
            </a:pPr>
            <a:r>
              <a:rPr lang="zh-CN" altLang="en-US" sz="2800" dirty="0">
                <a:ea typeface="华文细黑" pitchFamily="2" charset="-122"/>
                <a:cs typeface="Times New Roman" pitchFamily="18" charset="0"/>
              </a:rPr>
              <a:t>	   操作成功，函数的返回值为实际读入的数据块的数量；若文件结束或出错，返回值为 0。</a:t>
            </a:r>
          </a:p>
        </p:txBody>
      </p:sp>
      <p:sp>
        <p:nvSpPr>
          <p:cNvPr id="982020" name="Rectangle 4"/>
          <p:cNvSpPr>
            <a:spLocks noGrp="1" noChangeArrowheads="1"/>
          </p:cNvSpPr>
          <p:nvPr>
            <p:ph type="title"/>
          </p:nvPr>
        </p:nvSpPr>
        <p:spPr>
          <a:xfrm>
            <a:off x="301625" y="228600"/>
            <a:ext cx="8302625" cy="536575"/>
          </a:xfrm>
        </p:spPr>
        <p:txBody>
          <a:bodyPr/>
          <a:lstStyle/>
          <a:p>
            <a:pPr eaLnBrk="1" hangingPunct="1">
              <a:defRPr/>
            </a:pPr>
            <a:r>
              <a:rPr lang="zh-CN" altLang="en-US" dirty="0" smtClean="0"/>
              <a:t>文件的读写（四）</a:t>
            </a:r>
            <a:endParaRPr lang="en-US" altLang="zh-CN" dirty="0">
              <a:solidFill>
                <a:srgbClr val="00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82019">
                                            <p:txEl>
                                              <p:pRg st="0" end="0"/>
                                            </p:txEl>
                                          </p:spTgt>
                                        </p:tgtEl>
                                        <p:attrNameLst>
                                          <p:attrName>style.visibility</p:attrName>
                                        </p:attrNameLst>
                                      </p:cBhvr>
                                      <p:to>
                                        <p:strVal val="visible"/>
                                      </p:to>
                                    </p:set>
                                    <p:animEffect transition="in" filter="wipe(up)">
                                      <p:cBhvr>
                                        <p:cTn id="7" dur="75"/>
                                        <p:tgtEl>
                                          <p:spTgt spid="982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82019">
                                            <p:txEl>
                                              <p:pRg st="1" end="1"/>
                                            </p:txEl>
                                          </p:spTgt>
                                        </p:tgtEl>
                                        <p:attrNameLst>
                                          <p:attrName>style.visibility</p:attrName>
                                        </p:attrNameLst>
                                      </p:cBhvr>
                                      <p:to>
                                        <p:strVal val="visible"/>
                                      </p:to>
                                    </p:set>
                                    <p:animEffect transition="in" filter="wipe(up)">
                                      <p:cBhvr>
                                        <p:cTn id="12" dur="75"/>
                                        <p:tgtEl>
                                          <p:spTgt spid="982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82019">
                                            <p:txEl>
                                              <p:pRg st="2" end="2"/>
                                            </p:txEl>
                                          </p:spTgt>
                                        </p:tgtEl>
                                        <p:attrNameLst>
                                          <p:attrName>style.visibility</p:attrName>
                                        </p:attrNameLst>
                                      </p:cBhvr>
                                      <p:to>
                                        <p:strVal val="visible"/>
                                      </p:to>
                                    </p:set>
                                    <p:animEffect transition="in" filter="wipe(up)">
                                      <p:cBhvr>
                                        <p:cTn id="17" dur="75"/>
                                        <p:tgtEl>
                                          <p:spTgt spid="982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82019">
                                            <p:txEl>
                                              <p:pRg st="3" end="3"/>
                                            </p:txEl>
                                          </p:spTgt>
                                        </p:tgtEl>
                                        <p:attrNameLst>
                                          <p:attrName>style.visibility</p:attrName>
                                        </p:attrNameLst>
                                      </p:cBhvr>
                                      <p:to>
                                        <p:strVal val="visible"/>
                                      </p:to>
                                    </p:set>
                                    <p:animEffect transition="in" filter="wipe(up)">
                                      <p:cBhvr>
                                        <p:cTn id="22" dur="75"/>
                                        <p:tgtEl>
                                          <p:spTgt spid="9820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82019">
                                            <p:txEl>
                                              <p:pRg st="4" end="4"/>
                                            </p:txEl>
                                          </p:spTgt>
                                        </p:tgtEl>
                                        <p:attrNameLst>
                                          <p:attrName>style.visibility</p:attrName>
                                        </p:attrNameLst>
                                      </p:cBhvr>
                                      <p:to>
                                        <p:strVal val="visible"/>
                                      </p:to>
                                    </p:set>
                                    <p:animEffect transition="in" filter="wipe(up)">
                                      <p:cBhvr>
                                        <p:cTn id="27" dur="75"/>
                                        <p:tgtEl>
                                          <p:spTgt spid="9820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82019">
                                            <p:txEl>
                                              <p:pRg st="5" end="5"/>
                                            </p:txEl>
                                          </p:spTgt>
                                        </p:tgtEl>
                                        <p:attrNameLst>
                                          <p:attrName>style.visibility</p:attrName>
                                        </p:attrNameLst>
                                      </p:cBhvr>
                                      <p:to>
                                        <p:strVal val="visible"/>
                                      </p:to>
                                    </p:set>
                                    <p:animEffect transition="in" filter="wipe(up)">
                                      <p:cBhvr>
                                        <p:cTn id="32" dur="75"/>
                                        <p:tgtEl>
                                          <p:spTgt spid="9820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82019">
                                            <p:txEl>
                                              <p:pRg st="6" end="6"/>
                                            </p:txEl>
                                          </p:spTgt>
                                        </p:tgtEl>
                                        <p:attrNameLst>
                                          <p:attrName>style.visibility</p:attrName>
                                        </p:attrNameLst>
                                      </p:cBhvr>
                                      <p:to>
                                        <p:strVal val="visible"/>
                                      </p:to>
                                    </p:set>
                                    <p:animEffect transition="in" filter="wipe(up)">
                                      <p:cBhvr>
                                        <p:cTn id="37" dur="75"/>
                                        <p:tgtEl>
                                          <p:spTgt spid="9820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82019">
                                            <p:txEl>
                                              <p:pRg st="7" end="7"/>
                                            </p:txEl>
                                          </p:spTgt>
                                        </p:tgtEl>
                                        <p:attrNameLst>
                                          <p:attrName>style.visibility</p:attrName>
                                        </p:attrNameLst>
                                      </p:cBhvr>
                                      <p:to>
                                        <p:strVal val="visible"/>
                                      </p:to>
                                    </p:set>
                                    <p:animEffect transition="in" filter="wipe(up)">
                                      <p:cBhvr>
                                        <p:cTn id="42" dur="75"/>
                                        <p:tgtEl>
                                          <p:spTgt spid="9820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82019">
                                            <p:txEl>
                                              <p:pRg st="8" end="8"/>
                                            </p:txEl>
                                          </p:spTgt>
                                        </p:tgtEl>
                                        <p:attrNameLst>
                                          <p:attrName>style.visibility</p:attrName>
                                        </p:attrNameLst>
                                      </p:cBhvr>
                                      <p:to>
                                        <p:strVal val="visible"/>
                                      </p:to>
                                    </p:set>
                                    <p:animEffect transition="in" filter="wipe(up)">
                                      <p:cBhvr>
                                        <p:cTn id="47" dur="75"/>
                                        <p:tgtEl>
                                          <p:spTgt spid="9820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982019">
                                            <p:txEl>
                                              <p:pRg st="9" end="9"/>
                                            </p:txEl>
                                          </p:spTgt>
                                        </p:tgtEl>
                                        <p:attrNameLst>
                                          <p:attrName>style.visibility</p:attrName>
                                        </p:attrNameLst>
                                      </p:cBhvr>
                                      <p:to>
                                        <p:strVal val="visible"/>
                                      </p:to>
                                    </p:set>
                                    <p:animEffect transition="in" filter="wipe(up)">
                                      <p:cBhvr>
                                        <p:cTn id="52" dur="75"/>
                                        <p:tgtEl>
                                          <p:spTgt spid="9820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autoUpdateAnimBg="0"/>
    </p:bldLst>
  </p:timing>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062038" y="274638"/>
            <a:ext cx="4667250" cy="519112"/>
          </a:xfrm>
          <a:prstGeom prst="rect">
            <a:avLst/>
          </a:prstGeom>
          <a:noFill/>
          <a:ln w="9525">
            <a:noFill/>
            <a:miter lim="800000"/>
            <a:headEnd/>
            <a:tailEnd/>
          </a:ln>
        </p:spPr>
        <p:txBody>
          <a:bodyPr wrap="none" anchor="ctr">
            <a:spAutoFit/>
          </a:bodyPr>
          <a:lstStyle/>
          <a:p>
            <a:r>
              <a:rPr lang="zh-CN" altLang="en-US" sz="2800" b="1">
                <a:solidFill>
                  <a:schemeClr val="accent2"/>
                </a:solidFill>
                <a:latin typeface="黑体" pitchFamily="2" charset="-122"/>
                <a:ea typeface="黑体" pitchFamily="2" charset="-122"/>
              </a:rPr>
              <a:t>例2：文件的数据块读的操作</a:t>
            </a:r>
          </a:p>
        </p:txBody>
      </p:sp>
      <p:sp>
        <p:nvSpPr>
          <p:cNvPr id="39939" name="Text Box 3"/>
          <p:cNvSpPr txBox="1">
            <a:spLocks noChangeArrowheads="1"/>
          </p:cNvSpPr>
          <p:nvPr/>
        </p:nvSpPr>
        <p:spPr bwMode="auto">
          <a:xfrm>
            <a:off x="395288" y="836613"/>
            <a:ext cx="4022725" cy="3013075"/>
          </a:xfrm>
          <a:prstGeom prst="rect">
            <a:avLst/>
          </a:prstGeom>
          <a:noFill/>
          <a:ln w="9525">
            <a:noFill/>
            <a:miter lim="800000"/>
            <a:headEnd/>
            <a:tailEnd/>
          </a:ln>
        </p:spPr>
        <p:txBody>
          <a:bodyPr wrap="none" anchor="ctr">
            <a:spAutoFit/>
          </a:bodyPr>
          <a:lstStyle/>
          <a:p>
            <a:r>
              <a:rPr lang="zh-CN" altLang="en-US" b="1"/>
              <a:t>#</a:t>
            </a:r>
            <a:r>
              <a:rPr lang="en-US" altLang="zh-CN" b="1"/>
              <a:t>include “stdio.h”</a:t>
            </a:r>
          </a:p>
          <a:p>
            <a:r>
              <a:rPr lang="en-US" altLang="zh-CN" b="1"/>
              <a:t>typedef struct student STUD;</a:t>
            </a:r>
          </a:p>
          <a:p>
            <a:r>
              <a:rPr lang="en-US" altLang="zh-CN" b="1"/>
              <a:t>struct student</a:t>
            </a:r>
          </a:p>
          <a:p>
            <a:r>
              <a:rPr lang="en-US" altLang="zh-CN" b="1"/>
              <a:t>{</a:t>
            </a:r>
          </a:p>
          <a:p>
            <a:r>
              <a:rPr lang="en-US" altLang="zh-CN" b="1"/>
              <a:t>  int num; </a:t>
            </a:r>
          </a:p>
          <a:p>
            <a:r>
              <a:rPr lang="en-US" altLang="zh-CN" b="1"/>
              <a:t>  char name[12];</a:t>
            </a:r>
          </a:p>
          <a:p>
            <a:r>
              <a:rPr lang="en-US" altLang="zh-CN" b="1"/>
              <a:t>  int score;</a:t>
            </a:r>
          </a:p>
          <a:p>
            <a:r>
              <a:rPr lang="en-US" altLang="zh-CN" b="1"/>
              <a:t>}；</a:t>
            </a:r>
          </a:p>
        </p:txBody>
      </p:sp>
      <p:sp>
        <p:nvSpPr>
          <p:cNvPr id="39940" name="Rectangle 4"/>
          <p:cNvSpPr>
            <a:spLocks noChangeArrowheads="1"/>
          </p:cNvSpPr>
          <p:nvPr/>
        </p:nvSpPr>
        <p:spPr bwMode="auto">
          <a:xfrm>
            <a:off x="3492500" y="1916113"/>
            <a:ext cx="5724525" cy="4473575"/>
          </a:xfrm>
          <a:prstGeom prst="rect">
            <a:avLst/>
          </a:prstGeom>
          <a:noFill/>
          <a:ln w="9525">
            <a:noFill/>
            <a:miter lim="800000"/>
            <a:headEnd/>
            <a:tailEnd/>
          </a:ln>
        </p:spPr>
        <p:txBody>
          <a:bodyPr>
            <a:spAutoFit/>
          </a:bodyPr>
          <a:lstStyle/>
          <a:p>
            <a:r>
              <a:rPr lang="en-US" altLang="zh-CN" b="1"/>
              <a:t>main()</a:t>
            </a:r>
          </a:p>
          <a:p>
            <a:r>
              <a:rPr lang="en-US" altLang="zh-CN" b="1"/>
              <a:t>{ </a:t>
            </a:r>
          </a:p>
          <a:p>
            <a:r>
              <a:rPr lang="en-US" altLang="zh-CN" b="1"/>
              <a:t>   STUD</a:t>
            </a:r>
            <a:r>
              <a:rPr lang="en-US" altLang="zh-CN" b="1">
                <a:solidFill>
                  <a:schemeClr val="accent2"/>
                </a:solidFill>
              </a:rPr>
              <a:t> stu</a:t>
            </a:r>
            <a:r>
              <a:rPr lang="en-US" altLang="zh-CN" b="1"/>
              <a:t>;  </a:t>
            </a:r>
          </a:p>
          <a:p>
            <a:r>
              <a:rPr lang="en-US" altLang="zh-CN" b="1"/>
              <a:t>  FILE *fp;</a:t>
            </a:r>
          </a:p>
          <a:p>
            <a:r>
              <a:rPr lang="en-US" altLang="zh-CN" b="1"/>
              <a:t>  int i,n;</a:t>
            </a:r>
          </a:p>
          <a:p>
            <a:r>
              <a:rPr lang="en-US" altLang="zh-CN" b="1"/>
              <a:t>  char filename[12];</a:t>
            </a:r>
          </a:p>
          <a:p>
            <a:r>
              <a:rPr lang="en-US" altLang="zh-CN" b="1"/>
              <a:t>  scanf(“%s”,filename);</a:t>
            </a:r>
          </a:p>
          <a:p>
            <a:r>
              <a:rPr lang="en-US" altLang="zh-CN" b="1"/>
              <a:t>  if((fp=fopen(filename, “rb”))==NULL)</a:t>
            </a:r>
          </a:p>
          <a:p>
            <a:r>
              <a:rPr lang="en-US" altLang="zh-CN" b="1"/>
              <a:t>  {</a:t>
            </a:r>
          </a:p>
          <a:p>
            <a:r>
              <a:rPr lang="en-US" altLang="zh-CN" b="1"/>
              <a:t>            printf(“can’t open the file!\n”);</a:t>
            </a:r>
          </a:p>
          <a:p>
            <a:r>
              <a:rPr lang="en-US" altLang="zh-CN" b="1"/>
              <a:t>	exit(0);	</a:t>
            </a:r>
          </a:p>
          <a:p>
            <a:r>
              <a:rPr lang="en-US" altLang="zh-CN" b="1"/>
              <a:t>  }</a:t>
            </a:r>
            <a:r>
              <a:rPr lang="en-US" altLang="zh-CN"/>
              <a:t> </a:t>
            </a:r>
          </a:p>
        </p:txBody>
      </p:sp>
    </p:spTree>
  </p:cSld>
  <p:clrMapOvr>
    <a:masterClrMapping/>
  </p:clrMapOvr>
  <p:transition>
    <p:blinds dir="vert"/>
  </p:transition>
  <p:timing>
    <p:tnLst>
      <p:par>
        <p:cTn id="1" dur="indefinite" restart="never" nodeType="tmRoot"/>
      </p:par>
    </p:tnLst>
  </p:timing>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901700" y="1128713"/>
            <a:ext cx="7850188" cy="4364037"/>
          </a:xfrm>
          <a:prstGeom prst="rect">
            <a:avLst/>
          </a:prstGeom>
          <a:noFill/>
          <a:ln w="9525">
            <a:noFill/>
            <a:miter lim="800000"/>
            <a:headEnd/>
            <a:tailEnd/>
          </a:ln>
        </p:spPr>
        <p:txBody>
          <a:bodyPr wrap="none" anchor="ctr">
            <a:spAutoFit/>
          </a:bodyPr>
          <a:lstStyle/>
          <a:p>
            <a:pPr>
              <a:lnSpc>
                <a:spcPct val="90000"/>
              </a:lnSpc>
            </a:pPr>
            <a:r>
              <a:rPr lang="en-US" altLang="zh-CN" b="1"/>
              <a:t>  fread(&amp;n,2,1,fp);</a:t>
            </a:r>
          </a:p>
          <a:p>
            <a:pPr>
              <a:lnSpc>
                <a:spcPct val="90000"/>
              </a:lnSpc>
            </a:pPr>
            <a:r>
              <a:rPr lang="en-US" altLang="zh-CN" b="1"/>
              <a:t>  printf(“n=%d”,n);</a:t>
            </a:r>
          </a:p>
          <a:p>
            <a:pPr>
              <a:lnSpc>
                <a:spcPct val="90000"/>
              </a:lnSpc>
            </a:pPr>
            <a:r>
              <a:rPr lang="en-US" altLang="zh-CN" b="1"/>
              <a:t>  for(i=0; i&lt;n; i++)</a:t>
            </a:r>
          </a:p>
          <a:p>
            <a:pPr>
              <a:lnSpc>
                <a:spcPct val="90000"/>
              </a:lnSpc>
            </a:pPr>
            <a:r>
              <a:rPr lang="en-US" altLang="zh-CN" b="1"/>
              <a:t>  {</a:t>
            </a:r>
          </a:p>
          <a:p>
            <a:pPr>
              <a:lnSpc>
                <a:spcPct val="90000"/>
              </a:lnSpc>
            </a:pPr>
            <a:r>
              <a:rPr lang="en-US" altLang="zh-CN" b="1"/>
              <a:t>       if(fread( </a:t>
            </a:r>
            <a:r>
              <a:rPr lang="en-US" altLang="zh-CN" b="1">
                <a:solidFill>
                  <a:schemeClr val="accent2"/>
                </a:solidFill>
              </a:rPr>
              <a:t>&amp;stu</a:t>
            </a:r>
            <a:r>
              <a:rPr lang="en-US" altLang="zh-CN" b="1"/>
              <a:t>, sizeof(STUD), </a:t>
            </a:r>
            <a:r>
              <a:rPr lang="en-US" altLang="zh-CN" b="1">
                <a:solidFill>
                  <a:schemeClr val="accent2"/>
                </a:solidFill>
              </a:rPr>
              <a:t>1</a:t>
            </a:r>
            <a:r>
              <a:rPr lang="en-US" altLang="zh-CN" b="1"/>
              <a:t>, fp) != </a:t>
            </a:r>
            <a:r>
              <a:rPr lang="en-US" altLang="zh-CN" b="1">
                <a:solidFill>
                  <a:schemeClr val="accent2"/>
                </a:solidFill>
              </a:rPr>
              <a:t>1</a:t>
            </a:r>
            <a:r>
              <a:rPr lang="en-US" altLang="zh-CN" b="1"/>
              <a:t> )/*</a:t>
            </a:r>
            <a:r>
              <a:rPr lang="zh-CN" altLang="en-US" b="1"/>
              <a:t>读入一个*/</a:t>
            </a:r>
          </a:p>
          <a:p>
            <a:pPr>
              <a:lnSpc>
                <a:spcPct val="90000"/>
              </a:lnSpc>
            </a:pPr>
            <a:r>
              <a:rPr lang="zh-CN" altLang="en-US" b="1"/>
              <a:t>       </a:t>
            </a:r>
            <a:r>
              <a:rPr lang="zh-CN" altLang="zh-CN" b="1"/>
              <a:t>{</a:t>
            </a:r>
            <a:endParaRPr lang="zh-CN" altLang="en-US" b="1"/>
          </a:p>
          <a:p>
            <a:pPr>
              <a:lnSpc>
                <a:spcPct val="90000"/>
              </a:lnSpc>
            </a:pPr>
            <a:r>
              <a:rPr lang="en-US" altLang="zh-CN" b="1"/>
              <a:t>            printf(“file read error!”); </a:t>
            </a:r>
          </a:p>
          <a:p>
            <a:pPr>
              <a:lnSpc>
                <a:spcPct val="90000"/>
              </a:lnSpc>
            </a:pPr>
            <a:r>
              <a:rPr lang="zh-CN" altLang="zh-CN" b="1"/>
              <a:t>	</a:t>
            </a:r>
            <a:r>
              <a:rPr lang="en-US" altLang="zh-CN" b="1"/>
              <a:t>exit(0); </a:t>
            </a:r>
          </a:p>
          <a:p>
            <a:pPr>
              <a:lnSpc>
                <a:spcPct val="90000"/>
              </a:lnSpc>
            </a:pPr>
            <a:r>
              <a:rPr lang="en-US" altLang="zh-CN" b="1"/>
              <a:t>        }</a:t>
            </a:r>
          </a:p>
          <a:p>
            <a:pPr>
              <a:lnSpc>
                <a:spcPct val="90000"/>
              </a:lnSpc>
            </a:pPr>
            <a:r>
              <a:rPr lang="en-US" altLang="zh-CN" b="1"/>
              <a:t>       printf(“%d\t%s\t%d\n”,</a:t>
            </a:r>
            <a:r>
              <a:rPr lang="en-US" altLang="zh-CN" b="1">
                <a:solidFill>
                  <a:schemeClr val="accent2"/>
                </a:solidFill>
              </a:rPr>
              <a:t>stu.</a:t>
            </a:r>
            <a:r>
              <a:rPr lang="en-US" altLang="zh-CN" b="1"/>
              <a:t>num, </a:t>
            </a:r>
            <a:r>
              <a:rPr lang="en-US" altLang="zh-CN" b="1">
                <a:solidFill>
                  <a:schemeClr val="accent2"/>
                </a:solidFill>
              </a:rPr>
              <a:t>stu.</a:t>
            </a:r>
            <a:r>
              <a:rPr lang="en-US" altLang="zh-CN" b="1"/>
              <a:t>name, </a:t>
            </a:r>
            <a:r>
              <a:rPr lang="en-US" altLang="zh-CN" b="1">
                <a:solidFill>
                  <a:schemeClr val="accent2"/>
                </a:solidFill>
              </a:rPr>
              <a:t>stu.</a:t>
            </a:r>
            <a:r>
              <a:rPr lang="en-US" altLang="zh-CN" b="1"/>
              <a:t>score);</a:t>
            </a:r>
          </a:p>
          <a:p>
            <a:pPr>
              <a:lnSpc>
                <a:spcPct val="90000"/>
              </a:lnSpc>
            </a:pPr>
            <a:r>
              <a:rPr lang="en-US" altLang="zh-CN" b="1"/>
              <a:t>    }	</a:t>
            </a:r>
          </a:p>
          <a:p>
            <a:pPr>
              <a:lnSpc>
                <a:spcPct val="90000"/>
              </a:lnSpc>
            </a:pPr>
            <a:r>
              <a:rPr lang="en-US" altLang="zh-CN" b="1"/>
              <a:t>   fclose(fp);</a:t>
            </a:r>
          </a:p>
          <a:p>
            <a:pPr>
              <a:lnSpc>
                <a:spcPct val="90000"/>
              </a:lnSpc>
            </a:pPr>
            <a:r>
              <a:rPr lang="en-US" altLang="zh-CN" b="1"/>
              <a:t>}</a:t>
            </a:r>
          </a:p>
        </p:txBody>
      </p:sp>
    </p:spTree>
  </p:cSld>
  <p:clrMapOvr>
    <a:masterClrMapping/>
  </p:clrMapOvr>
  <p:transition>
    <p:blinds dir="vert"/>
  </p:transition>
  <p:timing>
    <p:tnLst>
      <p:par>
        <p:cTn id="1" dur="indefinite" restart="never" nodeType="tmRoot"/>
      </p:par>
    </p:tnLst>
  </p:timing>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33413" y="663575"/>
            <a:ext cx="7348537" cy="5349875"/>
          </a:xfrm>
          <a:prstGeom prst="rect">
            <a:avLst/>
          </a:prstGeom>
          <a:noFill/>
          <a:ln w="9525">
            <a:noFill/>
            <a:miter lim="800000"/>
            <a:headEnd/>
            <a:tailEnd/>
          </a:ln>
        </p:spPr>
        <p:txBody>
          <a:bodyPr wrap="none" anchor="ctr">
            <a:spAutoFit/>
          </a:bodyPr>
          <a:lstStyle/>
          <a:p>
            <a:pPr>
              <a:lnSpc>
                <a:spcPct val="90000"/>
              </a:lnSpc>
            </a:pPr>
            <a:r>
              <a:rPr lang="en-US" altLang="zh-CN" b="1"/>
              <a:t> main()</a:t>
            </a:r>
          </a:p>
          <a:p>
            <a:pPr>
              <a:lnSpc>
                <a:spcPct val="90000"/>
              </a:lnSpc>
            </a:pPr>
            <a:r>
              <a:rPr lang="en-US" altLang="zh-CN" b="1"/>
              <a:t> { </a:t>
            </a:r>
          </a:p>
          <a:p>
            <a:pPr>
              <a:lnSpc>
                <a:spcPct val="90000"/>
              </a:lnSpc>
            </a:pPr>
            <a:r>
              <a:rPr lang="en-US" altLang="zh-CN" b="1"/>
              <a:t>   STUD  </a:t>
            </a:r>
            <a:r>
              <a:rPr lang="en-US" altLang="zh-CN" b="1" i="1">
                <a:solidFill>
                  <a:schemeClr val="accent2"/>
                </a:solidFill>
              </a:rPr>
              <a:t>stu[20]</a:t>
            </a:r>
            <a:r>
              <a:rPr lang="en-US" altLang="zh-CN" b="1" i="1"/>
              <a:t>; </a:t>
            </a:r>
          </a:p>
          <a:p>
            <a:pPr>
              <a:lnSpc>
                <a:spcPct val="90000"/>
              </a:lnSpc>
            </a:pPr>
            <a:r>
              <a:rPr lang="en-US" altLang="zh-CN" b="1" i="1"/>
              <a:t>   ……</a:t>
            </a:r>
            <a:endParaRPr lang="en-US" altLang="zh-CN" b="1"/>
          </a:p>
          <a:p>
            <a:pPr>
              <a:lnSpc>
                <a:spcPct val="90000"/>
              </a:lnSpc>
            </a:pPr>
            <a:r>
              <a:rPr lang="en-US" altLang="zh-CN" b="1"/>
              <a:t>   fread(&amp;n,2,1,fp);</a:t>
            </a:r>
          </a:p>
          <a:p>
            <a:pPr>
              <a:lnSpc>
                <a:spcPct val="90000"/>
              </a:lnSpc>
            </a:pPr>
            <a:r>
              <a:rPr lang="en-US" altLang="zh-CN" b="1"/>
              <a:t>   printf(“n=%d”,n);</a:t>
            </a:r>
          </a:p>
          <a:p>
            <a:pPr>
              <a:lnSpc>
                <a:spcPct val="90000"/>
              </a:lnSpc>
            </a:pPr>
            <a:r>
              <a:rPr lang="en-US" altLang="zh-CN" b="1"/>
              <a:t>   if(fread( </a:t>
            </a:r>
            <a:r>
              <a:rPr lang="en-US" altLang="zh-CN" b="1">
                <a:solidFill>
                  <a:schemeClr val="accent2"/>
                </a:solidFill>
              </a:rPr>
              <a:t>stu</a:t>
            </a:r>
            <a:r>
              <a:rPr lang="en-US" altLang="zh-CN" b="1"/>
              <a:t>, sizeof(STUD) , </a:t>
            </a:r>
            <a:r>
              <a:rPr lang="en-US" altLang="zh-CN" b="1" i="1">
                <a:solidFill>
                  <a:schemeClr val="accent2"/>
                </a:solidFill>
              </a:rPr>
              <a:t>n </a:t>
            </a:r>
            <a:r>
              <a:rPr lang="en-US" altLang="zh-CN" b="1"/>
              <a:t>, fp ) ! = </a:t>
            </a:r>
            <a:r>
              <a:rPr lang="en-US" altLang="zh-CN" b="1" i="1">
                <a:solidFill>
                  <a:srgbClr val="CC3300"/>
                </a:solidFill>
              </a:rPr>
              <a:t>n </a:t>
            </a:r>
            <a:r>
              <a:rPr lang="en-US" altLang="zh-CN" b="1"/>
              <a:t>)/*</a:t>
            </a:r>
            <a:r>
              <a:rPr lang="zh-CN" altLang="en-US" b="1"/>
              <a:t>读入</a:t>
            </a:r>
            <a:r>
              <a:rPr lang="en-US" altLang="zh-CN" b="1"/>
              <a:t>n</a:t>
            </a:r>
            <a:r>
              <a:rPr lang="zh-CN" altLang="en-US" b="1"/>
              <a:t>个*/</a:t>
            </a:r>
          </a:p>
          <a:p>
            <a:pPr>
              <a:lnSpc>
                <a:spcPct val="90000"/>
              </a:lnSpc>
            </a:pPr>
            <a:r>
              <a:rPr lang="zh-CN" altLang="en-US" b="1"/>
              <a:t>   </a:t>
            </a:r>
            <a:r>
              <a:rPr lang="zh-CN" altLang="zh-CN" b="1"/>
              <a:t>{</a:t>
            </a:r>
            <a:endParaRPr lang="zh-CN" altLang="en-US" b="1"/>
          </a:p>
          <a:p>
            <a:pPr>
              <a:lnSpc>
                <a:spcPct val="90000"/>
              </a:lnSpc>
            </a:pPr>
            <a:r>
              <a:rPr lang="en-US" altLang="zh-CN" b="1"/>
              <a:t>            printf(“file read error!”);         </a:t>
            </a:r>
          </a:p>
          <a:p>
            <a:pPr>
              <a:lnSpc>
                <a:spcPct val="90000"/>
              </a:lnSpc>
            </a:pPr>
            <a:r>
              <a:rPr lang="en-US" altLang="zh-CN" b="1"/>
              <a:t>	exit(0);</a:t>
            </a:r>
          </a:p>
          <a:p>
            <a:pPr>
              <a:lnSpc>
                <a:spcPct val="90000"/>
              </a:lnSpc>
            </a:pPr>
            <a:r>
              <a:rPr lang="en-US" altLang="zh-CN" b="1"/>
              <a:t>    }</a:t>
            </a:r>
          </a:p>
          <a:p>
            <a:pPr>
              <a:lnSpc>
                <a:spcPct val="90000"/>
              </a:lnSpc>
            </a:pPr>
            <a:r>
              <a:rPr lang="en-US" altLang="zh-CN" b="1"/>
              <a:t>    for(i=0; i&lt;n; i++)</a:t>
            </a:r>
          </a:p>
          <a:p>
            <a:pPr>
              <a:lnSpc>
                <a:spcPct val="90000"/>
              </a:lnSpc>
            </a:pPr>
            <a:r>
              <a:rPr lang="en-US" altLang="zh-CN" b="1"/>
              <a:t>            printf(“%d\t%s\t%d\n”,</a:t>
            </a:r>
          </a:p>
          <a:p>
            <a:pPr>
              <a:lnSpc>
                <a:spcPct val="90000"/>
              </a:lnSpc>
            </a:pPr>
            <a:r>
              <a:rPr lang="en-US" altLang="zh-CN" b="1"/>
              <a:t>                        </a:t>
            </a:r>
            <a:r>
              <a:rPr lang="en-US" altLang="zh-CN" b="1">
                <a:solidFill>
                  <a:schemeClr val="accent2"/>
                </a:solidFill>
              </a:rPr>
              <a:t>stu[i].</a:t>
            </a:r>
            <a:r>
              <a:rPr lang="en-US" altLang="zh-CN" b="1"/>
              <a:t>num, </a:t>
            </a:r>
            <a:r>
              <a:rPr lang="en-US" altLang="zh-CN" b="1">
                <a:solidFill>
                  <a:schemeClr val="accent2"/>
                </a:solidFill>
              </a:rPr>
              <a:t>stu[i].</a:t>
            </a:r>
            <a:r>
              <a:rPr lang="en-US" altLang="zh-CN" b="1"/>
              <a:t>name, </a:t>
            </a:r>
            <a:r>
              <a:rPr lang="en-US" altLang="zh-CN" b="1">
                <a:solidFill>
                  <a:schemeClr val="accent2"/>
                </a:solidFill>
              </a:rPr>
              <a:t>stu[i].</a:t>
            </a:r>
            <a:r>
              <a:rPr lang="en-US" altLang="zh-CN" b="1"/>
              <a:t>score);</a:t>
            </a:r>
          </a:p>
          <a:p>
            <a:pPr>
              <a:lnSpc>
                <a:spcPct val="90000"/>
              </a:lnSpc>
            </a:pPr>
            <a:r>
              <a:rPr lang="en-US" altLang="zh-CN" b="1"/>
              <a:t>    fclose(fp);</a:t>
            </a:r>
          </a:p>
          <a:p>
            <a:pPr>
              <a:lnSpc>
                <a:spcPct val="90000"/>
              </a:lnSpc>
            </a:pPr>
            <a:r>
              <a:rPr lang="en-US" altLang="zh-CN" b="1"/>
              <a:t>  }</a:t>
            </a:r>
          </a:p>
        </p:txBody>
      </p:sp>
    </p:spTree>
  </p:cSld>
  <p:clrMapOvr>
    <a:masterClrMapping/>
  </p:clrMapOvr>
  <p:transition>
    <p:blinds dir="vert"/>
  </p:transition>
  <p:timing>
    <p:tnLst>
      <p:par>
        <p:cTn id="1" dur="indefinite" restart="never" nodeType="tmRoot"/>
      </p:par>
    </p:tnLst>
  </p:timing>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defRPr/>
            </a:pPr>
            <a:r>
              <a:rPr lang="zh-CN" altLang="en-US" b="1" dirty="0">
                <a:latin typeface="Arial" charset="0"/>
              </a:rPr>
              <a:t>文件的定位</a:t>
            </a:r>
            <a:r>
              <a:rPr lang="zh-CN" altLang="en-US" b="1" dirty="0"/>
              <a:t> </a:t>
            </a:r>
          </a:p>
        </p:txBody>
      </p:sp>
      <p:sp>
        <p:nvSpPr>
          <p:cNvPr id="43011" name="Rectangle 3"/>
          <p:cNvSpPr>
            <a:spLocks noGrp="1" noRot="1" noChangeArrowheads="1"/>
          </p:cNvSpPr>
          <p:nvPr>
            <p:ph type="body" idx="1"/>
          </p:nvPr>
        </p:nvSpPr>
        <p:spPr/>
        <p:txBody>
          <a:bodyPr/>
          <a:lstStyle/>
          <a:p>
            <a:pPr eaLnBrk="1" hangingPunct="1">
              <a:lnSpc>
                <a:spcPct val="90000"/>
              </a:lnSpc>
              <a:buFont typeface="Wingdings 2" pitchFamily="18" charset="2"/>
              <a:buNone/>
            </a:pPr>
            <a:r>
              <a:rPr lang="en-US" altLang="zh-CN" smtClean="0">
                <a:latin typeface="Arial" pitchFamily="34" charset="0"/>
                <a:ea typeface="华文细黑" pitchFamily="2" charset="-122"/>
              </a:rPr>
              <a:t>   </a:t>
            </a:r>
            <a:r>
              <a:rPr lang="zh-CN" altLang="en-US" sz="2800" smtClean="0">
                <a:latin typeface="Arial" pitchFamily="34" charset="0"/>
                <a:ea typeface="华文细黑" pitchFamily="2" charset="-122"/>
              </a:rPr>
              <a:t>文件中有一个位置指针，指向当前读写的位置。顺序读写一个文件时，每读写完一个字符，位置指针自动下移一个字符位置。以下函数可用于强制改变位置指针的位置。</a:t>
            </a:r>
          </a:p>
          <a:p>
            <a:pPr eaLnBrk="1" hangingPunct="1">
              <a:lnSpc>
                <a:spcPct val="90000"/>
              </a:lnSpc>
            </a:pPr>
            <a:r>
              <a:rPr lang="en-US" altLang="zh-CN" smtClean="0">
                <a:latin typeface="Arial" pitchFamily="34" charset="0"/>
                <a:ea typeface="华文细黑" pitchFamily="2" charset="-122"/>
              </a:rPr>
              <a:t>rewind(fp)   </a:t>
            </a:r>
          </a:p>
          <a:p>
            <a:pPr eaLnBrk="1" hangingPunct="1">
              <a:lnSpc>
                <a:spcPct val="90000"/>
              </a:lnSpc>
              <a:buFont typeface="Wingdings 2" pitchFamily="18" charset="2"/>
              <a:buNone/>
            </a:pPr>
            <a:r>
              <a:rPr lang="en-US" altLang="zh-CN" smtClean="0">
                <a:latin typeface="Arial" pitchFamily="34" charset="0"/>
                <a:ea typeface="华文细黑" pitchFamily="2" charset="-122"/>
              </a:rPr>
              <a:t>   </a:t>
            </a:r>
            <a:r>
              <a:rPr lang="zh-CN" altLang="en-US" smtClean="0">
                <a:latin typeface="Arial" pitchFamily="34" charset="0"/>
                <a:ea typeface="华文细黑" pitchFamily="2" charset="-122"/>
              </a:rPr>
              <a:t>使</a:t>
            </a:r>
            <a:r>
              <a:rPr lang="en-US" altLang="zh-CN" smtClean="0">
                <a:latin typeface="Arial" pitchFamily="34" charset="0"/>
                <a:ea typeface="华文细黑" pitchFamily="2" charset="-122"/>
              </a:rPr>
              <a:t>fp</a:t>
            </a:r>
            <a:r>
              <a:rPr lang="zh-CN" altLang="en-US" smtClean="0">
                <a:latin typeface="Arial" pitchFamily="34" charset="0"/>
                <a:ea typeface="华文细黑" pitchFamily="2" charset="-122"/>
              </a:rPr>
              <a:t>所指文件位置指针回到文件开头（以便从头再读写）</a:t>
            </a:r>
          </a:p>
          <a:p>
            <a:pPr eaLnBrk="1" hangingPunct="1">
              <a:lnSpc>
                <a:spcPct val="90000"/>
              </a:lnSpc>
            </a:pPr>
            <a:r>
              <a:rPr lang="en-US" altLang="zh-CN" smtClean="0">
                <a:latin typeface="Arial" pitchFamily="34" charset="0"/>
                <a:ea typeface="华文细黑" pitchFamily="2" charset="-122"/>
              </a:rPr>
              <a:t>fseek(fp,n,i) </a:t>
            </a:r>
          </a:p>
          <a:p>
            <a:pPr eaLnBrk="1" hangingPunct="1">
              <a:lnSpc>
                <a:spcPct val="90000"/>
              </a:lnSpc>
              <a:buFont typeface="Wingdings 2" pitchFamily="18" charset="2"/>
              <a:buNone/>
            </a:pPr>
            <a:r>
              <a:rPr lang="en-US" altLang="zh-CN" smtClean="0">
                <a:latin typeface="Arial" pitchFamily="34" charset="0"/>
                <a:ea typeface="华文细黑" pitchFamily="2" charset="-122"/>
              </a:rPr>
              <a:t>   </a:t>
            </a:r>
            <a:r>
              <a:rPr lang="zh-CN" altLang="en-US" smtClean="0">
                <a:latin typeface="Arial" pitchFamily="34" charset="0"/>
                <a:ea typeface="华文细黑" pitchFamily="2" charset="-122"/>
              </a:rPr>
              <a:t>改变文件的位置指针</a:t>
            </a:r>
          </a:p>
        </p:txBody>
      </p:sp>
    </p:spTree>
  </p:cSld>
  <p:clrMapOvr>
    <a:masterClrMapping/>
  </p:clrMapOvr>
  <p:transition>
    <p:blinds dir="vert"/>
  </p:transition>
  <p:timing>
    <p:tnLst>
      <p:par>
        <p:cTn id="1" dur="indefinite" restart="never" nodeType="tmRoot"/>
      </p:par>
    </p:tnLst>
  </p:timing>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defRPr/>
            </a:pPr>
            <a:r>
              <a:rPr lang="zh-CN" altLang="en-US">
                <a:latin typeface="Arial" charset="0"/>
                <a:ea typeface="华文细黑" pitchFamily="2" charset="-122"/>
              </a:rPr>
              <a:t>关于</a:t>
            </a:r>
            <a:r>
              <a:rPr lang="en-US" altLang="zh-CN">
                <a:latin typeface="Arial" charset="0"/>
                <a:ea typeface="华文细黑" pitchFamily="2" charset="-122"/>
              </a:rPr>
              <a:t>fseek(fp,n,i)</a:t>
            </a:r>
          </a:p>
        </p:txBody>
      </p:sp>
      <p:sp>
        <p:nvSpPr>
          <p:cNvPr id="44035" name="Rectangle 3"/>
          <p:cNvSpPr>
            <a:spLocks noGrp="1" noRot="1" noChangeArrowheads="1"/>
          </p:cNvSpPr>
          <p:nvPr>
            <p:ph type="body" sz="half" idx="1"/>
          </p:nvPr>
        </p:nvSpPr>
        <p:spPr>
          <a:xfrm>
            <a:off x="304800" y="1600200"/>
            <a:ext cx="8083550" cy="4498975"/>
          </a:xfrm>
        </p:spPr>
        <p:txBody>
          <a:bodyPr/>
          <a:lstStyle/>
          <a:p>
            <a:pPr eaLnBrk="1" hangingPunct="1"/>
            <a:r>
              <a:rPr lang="en-US" altLang="zh-CN" sz="2400" b="1" smtClean="0">
                <a:solidFill>
                  <a:srgbClr val="FF0000"/>
                </a:solidFill>
                <a:latin typeface="Arial" pitchFamily="34" charset="0"/>
                <a:ea typeface="华文细黑" pitchFamily="2" charset="-122"/>
              </a:rPr>
              <a:t>fp </a:t>
            </a:r>
            <a:r>
              <a:rPr lang="en-US" altLang="zh-CN" sz="2400" b="1" smtClean="0">
                <a:latin typeface="Arial" pitchFamily="34" charset="0"/>
                <a:ea typeface="华文细黑" pitchFamily="2" charset="-122"/>
              </a:rPr>
              <a:t> </a:t>
            </a:r>
            <a:r>
              <a:rPr lang="zh-CN" altLang="en-US" sz="2400" smtClean="0">
                <a:latin typeface="Arial" pitchFamily="34" charset="0"/>
                <a:ea typeface="华文细黑" pitchFamily="2" charset="-122"/>
              </a:rPr>
              <a:t>文件指针</a:t>
            </a:r>
          </a:p>
          <a:p>
            <a:pPr eaLnBrk="1" hangingPunct="1"/>
            <a:r>
              <a:rPr lang="en-US" altLang="zh-CN" sz="2400" b="1" smtClean="0">
                <a:solidFill>
                  <a:srgbClr val="FF0000"/>
                </a:solidFill>
                <a:latin typeface="Arial" pitchFamily="34" charset="0"/>
                <a:ea typeface="华文细黑" pitchFamily="2" charset="-122"/>
              </a:rPr>
              <a:t>n</a:t>
            </a:r>
            <a:r>
              <a:rPr lang="en-US" altLang="zh-CN" sz="2400" b="1" smtClean="0">
                <a:latin typeface="Arial" pitchFamily="34" charset="0"/>
                <a:ea typeface="华文细黑" pitchFamily="2" charset="-122"/>
              </a:rPr>
              <a:t>   </a:t>
            </a:r>
            <a:r>
              <a:rPr lang="zh-CN" altLang="en-US" sz="2400" smtClean="0">
                <a:latin typeface="Arial" pitchFamily="34" charset="0"/>
                <a:ea typeface="华文细黑" pitchFamily="2" charset="-122"/>
              </a:rPr>
              <a:t>位移量</a:t>
            </a:r>
            <a:r>
              <a:rPr lang="zh-CN" altLang="en-US" sz="2400" smtClean="0">
                <a:latin typeface="楷体_GB2312" pitchFamily="49" charset="-122"/>
                <a:ea typeface="楷体_GB2312" pitchFamily="49" charset="-122"/>
              </a:rPr>
              <a:t>（以起始点为基点，向前移动的字节数，负数</a:t>
            </a:r>
          </a:p>
          <a:p>
            <a:pPr eaLnBrk="1" hangingPunct="1">
              <a:buFont typeface="Wingdings 2" pitchFamily="18" charset="2"/>
              <a:buNone/>
            </a:pPr>
            <a:r>
              <a:rPr lang="zh-CN" altLang="en-US" sz="2400" smtClean="0">
                <a:latin typeface="楷体_GB2312" pitchFamily="49" charset="-122"/>
                <a:ea typeface="楷体_GB2312" pitchFamily="49" charset="-122"/>
              </a:rPr>
              <a:t>             为倒移的字节数） </a:t>
            </a:r>
          </a:p>
          <a:p>
            <a:pPr eaLnBrk="1" hangingPunct="1"/>
            <a:r>
              <a:rPr lang="en-US" altLang="zh-CN" sz="2400" b="1" smtClean="0">
                <a:solidFill>
                  <a:srgbClr val="FF0000"/>
                </a:solidFill>
                <a:latin typeface="Arial" pitchFamily="34" charset="0"/>
                <a:ea typeface="华文细黑" pitchFamily="2" charset="-122"/>
              </a:rPr>
              <a:t>i     </a:t>
            </a:r>
            <a:r>
              <a:rPr lang="zh-CN" altLang="en-US" sz="2400" smtClean="0">
                <a:latin typeface="Arial" pitchFamily="34" charset="0"/>
                <a:ea typeface="华文细黑" pitchFamily="2" charset="-122"/>
              </a:rPr>
              <a:t>起始点</a:t>
            </a:r>
          </a:p>
          <a:p>
            <a:pPr eaLnBrk="1" hangingPunct="1">
              <a:buFont typeface="Wingdings 2" pitchFamily="18" charset="2"/>
              <a:buNone/>
            </a:pPr>
            <a:endParaRPr lang="en-US" altLang="zh-CN" sz="2400" smtClean="0">
              <a:latin typeface="Arial" pitchFamily="34" charset="0"/>
              <a:ea typeface="华文细黑" pitchFamily="2" charset="-122"/>
            </a:endParaRPr>
          </a:p>
        </p:txBody>
      </p:sp>
      <p:pic>
        <p:nvPicPr>
          <p:cNvPr id="44036" name="Picture 82" descr="位置指针"/>
          <p:cNvPicPr>
            <a:picLocks noGrp="1" noChangeAspect="1" noChangeArrowheads="1"/>
          </p:cNvPicPr>
          <p:nvPr>
            <p:ph sz="half" idx="2"/>
          </p:nvPr>
        </p:nvPicPr>
        <p:blipFill>
          <a:blip r:embed="rId2"/>
          <a:srcRect/>
          <a:stretch>
            <a:fillRect/>
          </a:stretch>
        </p:blipFill>
        <p:spPr>
          <a:xfrm>
            <a:off x="468313" y="3327400"/>
            <a:ext cx="8351837" cy="2406650"/>
          </a:xfrm>
        </p:spPr>
      </p:pic>
      <p:sp>
        <p:nvSpPr>
          <p:cNvPr id="23636" name="Text Box 84"/>
          <p:cNvSpPr txBox="1">
            <a:spLocks noChangeArrowheads="1"/>
          </p:cNvSpPr>
          <p:nvPr/>
        </p:nvSpPr>
        <p:spPr bwMode="auto">
          <a:xfrm>
            <a:off x="592138" y="5680075"/>
            <a:ext cx="7940675" cy="831850"/>
          </a:xfrm>
          <a:prstGeom prst="rect">
            <a:avLst/>
          </a:prstGeom>
          <a:solidFill>
            <a:srgbClr val="996600"/>
          </a:solidFill>
          <a:ln w="9525">
            <a:solidFill>
              <a:srgbClr val="FF6600"/>
            </a:solidFill>
            <a:miter lim="800000"/>
            <a:headEnd/>
            <a:tailEnd/>
          </a:ln>
        </p:spPr>
        <p:txBody>
          <a:bodyPr>
            <a:spAutoFit/>
          </a:bodyPr>
          <a:lstStyle/>
          <a:p>
            <a:r>
              <a:rPr lang="zh-CN" altLang="en-US">
                <a:solidFill>
                  <a:schemeClr val="bg1"/>
                </a:solidFill>
                <a:latin typeface="Arial" pitchFamily="34" charset="0"/>
                <a:ea typeface="华文细黑" pitchFamily="2" charset="-122"/>
              </a:rPr>
              <a:t>函数</a:t>
            </a:r>
            <a:r>
              <a:rPr lang="en-US" altLang="zh-CN">
                <a:solidFill>
                  <a:schemeClr val="bg1"/>
                </a:solidFill>
                <a:latin typeface="Arial" pitchFamily="34" charset="0"/>
                <a:ea typeface="华文细黑" pitchFamily="2" charset="-122"/>
              </a:rPr>
              <a:t>ftell(fp)</a:t>
            </a:r>
            <a:r>
              <a:rPr lang="zh-CN" altLang="en-US">
                <a:solidFill>
                  <a:schemeClr val="bg1"/>
                </a:solidFill>
                <a:latin typeface="Arial" pitchFamily="34" charset="0"/>
                <a:ea typeface="华文细黑" pitchFamily="2" charset="-122"/>
              </a:rPr>
              <a:t>用于获得位置指针在文件中的当前位置（用相对于文件开头的位移量来表示）。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636"/>
                                        </p:tgtEl>
                                        <p:attrNameLst>
                                          <p:attrName>style.visibility</p:attrName>
                                        </p:attrNameLst>
                                      </p:cBhvr>
                                      <p:to>
                                        <p:strVal val="visible"/>
                                      </p:to>
                                    </p:set>
                                    <p:anim calcmode="lin" valueType="num">
                                      <p:cBhvr additive="base">
                                        <p:cTn id="7" dur="500" fill="hold"/>
                                        <p:tgtEl>
                                          <p:spTgt spid="23636"/>
                                        </p:tgtEl>
                                        <p:attrNameLst>
                                          <p:attrName>ppt_x</p:attrName>
                                        </p:attrNameLst>
                                      </p:cBhvr>
                                      <p:tavLst>
                                        <p:tav tm="0">
                                          <p:val>
                                            <p:strVal val="1+#ppt_w/2"/>
                                          </p:val>
                                        </p:tav>
                                        <p:tav tm="100000">
                                          <p:val>
                                            <p:strVal val="#ppt_x"/>
                                          </p:val>
                                        </p:tav>
                                      </p:tavLst>
                                    </p:anim>
                                    <p:anim calcmode="lin" valueType="num">
                                      <p:cBhvr additive="base">
                                        <p:cTn id="8" dur="500" fill="hold"/>
                                        <p:tgtEl>
                                          <p:spTgt spid="23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36" grpId="0" animBg="1"/>
    </p:bldLst>
  </p:timing>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defRPr/>
            </a:pPr>
            <a:r>
              <a:rPr lang="zh-CN" altLang="en-US"/>
              <a:t>示例</a:t>
            </a:r>
          </a:p>
        </p:txBody>
      </p:sp>
      <p:sp>
        <p:nvSpPr>
          <p:cNvPr id="45059" name="Text Box 4"/>
          <p:cNvSpPr txBox="1">
            <a:spLocks noChangeArrowheads="1"/>
          </p:cNvSpPr>
          <p:nvPr/>
        </p:nvSpPr>
        <p:spPr bwMode="auto">
          <a:xfrm>
            <a:off x="808038" y="1484313"/>
            <a:ext cx="4627562" cy="4483100"/>
          </a:xfrm>
          <a:prstGeom prst="rect">
            <a:avLst/>
          </a:prstGeom>
          <a:solidFill>
            <a:srgbClr val="993366"/>
          </a:solidFill>
          <a:ln w="9525">
            <a:solidFill>
              <a:srgbClr val="FF6600"/>
            </a:solidFill>
            <a:miter lim="800000"/>
            <a:headEnd/>
            <a:tailEnd/>
          </a:ln>
        </p:spPr>
        <p:txBody>
          <a:bodyPr>
            <a:spAutoFit/>
          </a:bodyPr>
          <a:lstStyle/>
          <a:p>
            <a:r>
              <a:rPr lang="zh-CN" altLang="en-US">
                <a:solidFill>
                  <a:schemeClr val="accent1"/>
                </a:solidFill>
                <a:latin typeface="Arial" pitchFamily="34" charset="0"/>
                <a:ea typeface="华文细黑" pitchFamily="2" charset="-122"/>
              </a:rPr>
              <a:t>以下程序的功能是</a:t>
            </a:r>
            <a:r>
              <a:rPr lang="zh-CN" altLang="en-US" u="sng">
                <a:solidFill>
                  <a:schemeClr val="accent1"/>
                </a:solidFill>
                <a:latin typeface="Arial" pitchFamily="34" charset="0"/>
                <a:ea typeface="华文细黑" pitchFamily="2" charset="-122"/>
              </a:rPr>
              <a:t>     </a:t>
            </a:r>
            <a:r>
              <a:rPr lang="zh-CN" altLang="en-US">
                <a:solidFill>
                  <a:schemeClr val="accent1"/>
                </a:solidFill>
                <a:latin typeface="Arial" pitchFamily="34" charset="0"/>
                <a:ea typeface="华文细黑" pitchFamily="2" charset="-122"/>
              </a:rPr>
              <a:t>。 </a:t>
            </a:r>
          </a:p>
          <a:p>
            <a:r>
              <a:rPr lang="en-US" altLang="zh-CN">
                <a:solidFill>
                  <a:schemeClr val="bg1"/>
                </a:solidFill>
                <a:latin typeface="Arial" pitchFamily="34" charset="0"/>
                <a:ea typeface="华文细黑" pitchFamily="2" charset="-122"/>
              </a:rPr>
              <a:t>#include "stdio.h"</a:t>
            </a:r>
          </a:p>
          <a:p>
            <a:r>
              <a:rPr lang="en-US" altLang="zh-CN">
                <a:solidFill>
                  <a:schemeClr val="bg1"/>
                </a:solidFill>
                <a:latin typeface="Arial" pitchFamily="34" charset="0"/>
                <a:ea typeface="华文细黑" pitchFamily="2" charset="-122"/>
              </a:rPr>
              <a:t>main( )</a:t>
            </a:r>
          </a:p>
          <a:p>
            <a:r>
              <a:rPr lang="en-US" altLang="zh-CN">
                <a:solidFill>
                  <a:schemeClr val="bg1"/>
                </a:solidFill>
                <a:latin typeface="Arial" pitchFamily="34" charset="0"/>
                <a:ea typeface="华文细黑" pitchFamily="2" charset="-122"/>
              </a:rPr>
              <a:t>{  </a:t>
            </a:r>
          </a:p>
          <a:p>
            <a:r>
              <a:rPr lang="en-US" altLang="zh-CN">
                <a:solidFill>
                  <a:schemeClr val="bg1"/>
                </a:solidFill>
                <a:latin typeface="Arial" pitchFamily="34" charset="0"/>
                <a:ea typeface="华文细黑" pitchFamily="2" charset="-122"/>
              </a:rPr>
              <a:t>    FILE *fp;</a:t>
            </a:r>
          </a:p>
          <a:p>
            <a:r>
              <a:rPr lang="en-US" altLang="zh-CN">
                <a:solidFill>
                  <a:schemeClr val="bg1"/>
                </a:solidFill>
                <a:latin typeface="Arial" pitchFamily="34" charset="0"/>
                <a:ea typeface="华文细黑" pitchFamily="2" charset="-122"/>
              </a:rPr>
              <a:t>    long int n;</a:t>
            </a:r>
          </a:p>
          <a:p>
            <a:r>
              <a:rPr lang="en-US" altLang="zh-CN">
                <a:solidFill>
                  <a:schemeClr val="bg1"/>
                </a:solidFill>
                <a:latin typeface="Arial" pitchFamily="34" charset="0"/>
                <a:ea typeface="华文细黑" pitchFamily="2" charset="-122"/>
              </a:rPr>
              <a:t>    fp=fopen("wj.txt","rb");</a:t>
            </a:r>
          </a:p>
          <a:p>
            <a:r>
              <a:rPr lang="en-US" altLang="zh-CN">
                <a:solidFill>
                  <a:schemeClr val="bg1"/>
                </a:solidFill>
                <a:latin typeface="Arial" pitchFamily="34" charset="0"/>
                <a:ea typeface="华文细黑" pitchFamily="2" charset="-122"/>
              </a:rPr>
              <a:t>    fseek(fp,0,SEEK_END);</a:t>
            </a:r>
          </a:p>
          <a:p>
            <a:r>
              <a:rPr lang="en-US" altLang="zh-CN">
                <a:solidFill>
                  <a:schemeClr val="bg1"/>
                </a:solidFill>
                <a:latin typeface="Arial" pitchFamily="34" charset="0"/>
                <a:ea typeface="华文细黑" pitchFamily="2" charset="-122"/>
              </a:rPr>
              <a:t>    n=ftell(fp);</a:t>
            </a:r>
          </a:p>
          <a:p>
            <a:r>
              <a:rPr lang="en-US" altLang="zh-CN">
                <a:solidFill>
                  <a:schemeClr val="bg1"/>
                </a:solidFill>
                <a:latin typeface="Arial" pitchFamily="34" charset="0"/>
                <a:ea typeface="华文细黑" pitchFamily="2" charset="-122"/>
              </a:rPr>
              <a:t>    fclose(fp);</a:t>
            </a:r>
          </a:p>
          <a:p>
            <a:r>
              <a:rPr lang="en-US" altLang="zh-CN">
                <a:solidFill>
                  <a:schemeClr val="bg1"/>
                </a:solidFill>
                <a:latin typeface="Arial" pitchFamily="34" charset="0"/>
                <a:ea typeface="华文细黑" pitchFamily="2" charset="-122"/>
              </a:rPr>
              <a:t>    printf("%ld",n);</a:t>
            </a:r>
          </a:p>
          <a:p>
            <a:r>
              <a:rPr lang="en-US" altLang="zh-CN">
                <a:solidFill>
                  <a:schemeClr val="bg1"/>
                </a:solidFill>
                <a:latin typeface="Arial" pitchFamily="34" charset="0"/>
                <a:ea typeface="华文细黑" pitchFamily="2" charset="-122"/>
              </a:rPr>
              <a:t>}</a:t>
            </a:r>
          </a:p>
        </p:txBody>
      </p:sp>
      <p:sp>
        <p:nvSpPr>
          <p:cNvPr id="25605" name="Text Box 5"/>
          <p:cNvSpPr txBox="1">
            <a:spLocks noChangeArrowheads="1"/>
          </p:cNvSpPr>
          <p:nvPr/>
        </p:nvSpPr>
        <p:spPr bwMode="auto">
          <a:xfrm>
            <a:off x="3995738" y="4941888"/>
            <a:ext cx="4356100" cy="1562100"/>
          </a:xfrm>
          <a:prstGeom prst="rect">
            <a:avLst/>
          </a:prstGeom>
          <a:solidFill>
            <a:srgbClr val="FFFF99"/>
          </a:solidFill>
          <a:ln w="9525">
            <a:solidFill>
              <a:srgbClr val="FF6600"/>
            </a:solidFill>
            <a:miter lim="800000"/>
            <a:headEnd/>
            <a:tailEnd/>
          </a:ln>
        </p:spPr>
        <p:txBody>
          <a:bodyPr>
            <a:spAutoFit/>
          </a:bodyPr>
          <a:lstStyle/>
          <a:p>
            <a:r>
              <a:rPr lang="en-US" altLang="zh-CN">
                <a:latin typeface="Arial" pitchFamily="34" charset="0"/>
                <a:ea typeface="华文细黑" pitchFamily="2" charset="-122"/>
              </a:rPr>
              <a:t>A</a:t>
            </a:r>
            <a:r>
              <a:rPr lang="zh-CN" altLang="en-US">
                <a:latin typeface="Arial" pitchFamily="34" charset="0"/>
                <a:ea typeface="华文细黑" pitchFamily="2" charset="-122"/>
              </a:rPr>
              <a:t>）输出文件</a:t>
            </a:r>
            <a:r>
              <a:rPr lang="en-US" altLang="zh-CN">
                <a:latin typeface="Arial" pitchFamily="34" charset="0"/>
                <a:ea typeface="华文细黑" pitchFamily="2" charset="-122"/>
              </a:rPr>
              <a:t>wj.txt</a:t>
            </a:r>
            <a:r>
              <a:rPr lang="zh-CN" altLang="en-US">
                <a:latin typeface="Arial" pitchFamily="34" charset="0"/>
                <a:ea typeface="华文细黑" pitchFamily="2" charset="-122"/>
              </a:rPr>
              <a:t>的起始地址           </a:t>
            </a:r>
          </a:p>
          <a:p>
            <a:r>
              <a:rPr lang="en-US" altLang="zh-CN">
                <a:latin typeface="Arial" pitchFamily="34" charset="0"/>
                <a:ea typeface="华文细黑" pitchFamily="2" charset="-122"/>
              </a:rPr>
              <a:t>B</a:t>
            </a:r>
            <a:r>
              <a:rPr lang="zh-CN" altLang="en-US">
                <a:latin typeface="Arial" pitchFamily="34" charset="0"/>
                <a:ea typeface="华文细黑" pitchFamily="2" charset="-122"/>
              </a:rPr>
              <a:t>）输出文件</a:t>
            </a:r>
            <a:r>
              <a:rPr lang="en-US" altLang="zh-CN">
                <a:latin typeface="Arial" pitchFamily="34" charset="0"/>
                <a:ea typeface="华文细黑" pitchFamily="2" charset="-122"/>
              </a:rPr>
              <a:t>wj.txt</a:t>
            </a:r>
            <a:r>
              <a:rPr lang="zh-CN" altLang="en-US">
                <a:latin typeface="Arial" pitchFamily="34" charset="0"/>
                <a:ea typeface="华文细黑" pitchFamily="2" charset="-122"/>
              </a:rPr>
              <a:t>的终止地址</a:t>
            </a:r>
          </a:p>
          <a:p>
            <a:r>
              <a:rPr lang="en-US" altLang="zh-CN">
                <a:latin typeface="Arial" pitchFamily="34" charset="0"/>
                <a:ea typeface="华文细黑" pitchFamily="2" charset="-122"/>
              </a:rPr>
              <a:t>C</a:t>
            </a:r>
            <a:r>
              <a:rPr lang="zh-CN" altLang="en-US">
                <a:latin typeface="Arial" pitchFamily="34" charset="0"/>
                <a:ea typeface="华文细黑" pitchFamily="2" charset="-122"/>
              </a:rPr>
              <a:t>）输出文件</a:t>
            </a:r>
            <a:r>
              <a:rPr lang="en-US" altLang="zh-CN">
                <a:latin typeface="Arial" pitchFamily="34" charset="0"/>
                <a:ea typeface="华文细黑" pitchFamily="2" charset="-122"/>
              </a:rPr>
              <a:t>wj.txt</a:t>
            </a:r>
            <a:r>
              <a:rPr lang="zh-CN" altLang="en-US">
                <a:latin typeface="Arial" pitchFamily="34" charset="0"/>
                <a:ea typeface="华文细黑" pitchFamily="2" charset="-122"/>
              </a:rPr>
              <a:t>的错误信息           </a:t>
            </a:r>
          </a:p>
          <a:p>
            <a:r>
              <a:rPr lang="en-US" altLang="zh-CN">
                <a:latin typeface="Arial" pitchFamily="34" charset="0"/>
                <a:ea typeface="华文细黑" pitchFamily="2" charset="-122"/>
              </a:rPr>
              <a:t>D</a:t>
            </a:r>
            <a:r>
              <a:rPr lang="zh-CN" altLang="en-US">
                <a:latin typeface="Arial" pitchFamily="34" charset="0"/>
                <a:ea typeface="华文细黑" pitchFamily="2" charset="-122"/>
              </a:rPr>
              <a:t>）输出文件</a:t>
            </a:r>
            <a:r>
              <a:rPr lang="en-US" altLang="zh-CN">
                <a:latin typeface="Arial" pitchFamily="34" charset="0"/>
                <a:ea typeface="华文细黑" pitchFamily="2" charset="-122"/>
              </a:rPr>
              <a:t>wj.txt</a:t>
            </a:r>
            <a:r>
              <a:rPr lang="zh-CN" altLang="en-US">
                <a:latin typeface="Arial" pitchFamily="34" charset="0"/>
                <a:ea typeface="华文细黑" pitchFamily="2" charset="-122"/>
              </a:rPr>
              <a:t>的长度</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1+#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Lst>
  </p:timing>
</p:sld>
</file>

<file path=ppt/slides/slide5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E3AEF68B-0E99-432A-913C-28B45432F706}" type="slidenum">
              <a:rPr lang="zh-CN" altLang="en-US" b="1" smtClean="0">
                <a:solidFill>
                  <a:srgbClr val="66CCFF"/>
                </a:solidFill>
                <a:latin typeface="Arial" pitchFamily="34" charset="0"/>
              </a:rPr>
              <a:pPr/>
              <a:t>507</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1056770" name="Rectangle 2"/>
          <p:cNvSpPr>
            <a:spLocks noGrp="1" noChangeArrowheads="1"/>
          </p:cNvSpPr>
          <p:nvPr>
            <p:ph type="body" sz="half" idx="1"/>
          </p:nvPr>
        </p:nvSpPr>
        <p:spPr>
          <a:xfrm>
            <a:off x="190500" y="768350"/>
            <a:ext cx="8896350" cy="5842000"/>
          </a:xfrm>
        </p:spPr>
        <p:txBody>
          <a:bodyPr/>
          <a:lstStyle/>
          <a:p>
            <a:pPr algn="just" eaLnBrk="1" hangingPunct="1">
              <a:lnSpc>
                <a:spcPct val="85000"/>
              </a:lnSpc>
            </a:pPr>
            <a:r>
              <a:rPr lang="zh-CN" altLang="en-US" sz="2800" smtClean="0">
                <a:latin typeface="华文细黑" pitchFamily="2" charset="-122"/>
                <a:ea typeface="华文细黑" pitchFamily="2" charset="-122"/>
              </a:rPr>
              <a:t>从计算机的内存中将数据写入文件，称为</a:t>
            </a:r>
            <a:r>
              <a:rPr lang="zh-CN" altLang="en-US" sz="2800" u="sng" smtClean="0">
                <a:latin typeface="华文细黑" pitchFamily="2" charset="-122"/>
                <a:ea typeface="华文细黑" pitchFamily="2" charset="-122"/>
              </a:rPr>
              <a:t>    </a:t>
            </a:r>
            <a:r>
              <a:rPr lang="zh-CN" altLang="en-US" sz="2800" smtClean="0">
                <a:latin typeface="华文细黑" pitchFamily="2" charset="-122"/>
                <a:ea typeface="华文细黑" pitchFamily="2" charset="-122"/>
              </a:rPr>
              <a:t>。</a:t>
            </a:r>
          </a:p>
          <a:p>
            <a:pPr lvl="1" algn="just" eaLnBrk="1" hangingPunct="1">
              <a:lnSpc>
                <a:spcPct val="85000"/>
              </a:lnSpc>
              <a:buFont typeface="宋体" pitchFamily="2" charset="-122"/>
              <a:buNone/>
            </a:pPr>
            <a:r>
              <a:rPr lang="en-US" altLang="zh-CN" smtClean="0">
                <a:latin typeface="华文细黑" pitchFamily="2" charset="-122"/>
                <a:ea typeface="华文细黑" pitchFamily="2" charset="-122"/>
              </a:rPr>
              <a:t>A. </a:t>
            </a:r>
            <a:r>
              <a:rPr lang="zh-CN" altLang="en-US" smtClean="0">
                <a:latin typeface="华文细黑" pitchFamily="2" charset="-122"/>
                <a:ea typeface="华文细黑" pitchFamily="2" charset="-122"/>
              </a:rPr>
              <a:t>输入     </a:t>
            </a:r>
            <a:r>
              <a:rPr lang="en-US" altLang="zh-CN" smtClean="0">
                <a:latin typeface="华文细黑" pitchFamily="2" charset="-122"/>
                <a:ea typeface="华文细黑" pitchFamily="2" charset="-122"/>
              </a:rPr>
              <a:t>B. </a:t>
            </a:r>
            <a:r>
              <a:rPr lang="zh-CN" altLang="en-US" smtClean="0">
                <a:latin typeface="华文细黑" pitchFamily="2" charset="-122"/>
                <a:ea typeface="华文细黑" pitchFamily="2" charset="-122"/>
              </a:rPr>
              <a:t>输出     </a:t>
            </a:r>
            <a:r>
              <a:rPr lang="en-US" altLang="zh-CN" smtClean="0">
                <a:latin typeface="华文细黑" pitchFamily="2" charset="-122"/>
                <a:ea typeface="华文细黑" pitchFamily="2" charset="-122"/>
              </a:rPr>
              <a:t>C. </a:t>
            </a:r>
            <a:r>
              <a:rPr lang="zh-CN" altLang="en-US" smtClean="0">
                <a:latin typeface="华文细黑" pitchFamily="2" charset="-122"/>
                <a:ea typeface="华文细黑" pitchFamily="2" charset="-122"/>
              </a:rPr>
              <a:t>修改     </a:t>
            </a:r>
            <a:r>
              <a:rPr lang="en-US" altLang="zh-CN" smtClean="0">
                <a:latin typeface="华文细黑" pitchFamily="2" charset="-122"/>
                <a:ea typeface="华文细黑" pitchFamily="2" charset="-122"/>
              </a:rPr>
              <a:t>D. </a:t>
            </a:r>
            <a:r>
              <a:rPr lang="zh-CN" altLang="en-US" smtClean="0">
                <a:latin typeface="华文细黑" pitchFamily="2" charset="-122"/>
                <a:ea typeface="华文细黑" pitchFamily="2" charset="-122"/>
              </a:rPr>
              <a:t>删除</a:t>
            </a:r>
          </a:p>
          <a:p>
            <a:pPr algn="just" eaLnBrk="1" hangingPunct="1">
              <a:lnSpc>
                <a:spcPct val="85000"/>
              </a:lnSpc>
              <a:buFont typeface="Wingdings" pitchFamily="2" charset="2"/>
              <a:buNone/>
            </a:pPr>
            <a:r>
              <a:rPr lang="zh-CN" altLang="en-US" sz="2800" smtClean="0">
                <a:solidFill>
                  <a:srgbClr val="0000FF"/>
                </a:solidFill>
                <a:latin typeface="华文细黑" pitchFamily="2" charset="-122"/>
                <a:ea typeface="华文细黑" pitchFamily="2" charset="-122"/>
              </a:rPr>
              <a:t>	答案：Ｂ</a:t>
            </a:r>
          </a:p>
          <a:p>
            <a:pPr algn="just" eaLnBrk="1" hangingPunct="1">
              <a:lnSpc>
                <a:spcPct val="85000"/>
              </a:lnSpc>
            </a:pPr>
            <a:r>
              <a:rPr lang="zh-CN" altLang="en-US" sz="2800" smtClean="0">
                <a:latin typeface="华文细黑" pitchFamily="2" charset="-122"/>
                <a:ea typeface="华文细黑" pitchFamily="2" charset="-122"/>
              </a:rPr>
              <a:t>Ｃ语言可以处理的文件类型是</a:t>
            </a:r>
            <a:r>
              <a:rPr lang="zh-CN" altLang="en-US" sz="2800" u="sng" smtClean="0">
                <a:latin typeface="华文细黑" pitchFamily="2" charset="-122"/>
                <a:ea typeface="华文细黑" pitchFamily="2" charset="-122"/>
              </a:rPr>
              <a:t>    </a:t>
            </a:r>
            <a:r>
              <a:rPr lang="zh-CN" altLang="en-US" sz="2800" smtClean="0">
                <a:latin typeface="华文细黑" pitchFamily="2" charset="-122"/>
                <a:ea typeface="华文细黑" pitchFamily="2" charset="-122"/>
              </a:rPr>
              <a:t>。</a:t>
            </a:r>
          </a:p>
          <a:p>
            <a:pPr lvl="1" algn="just" eaLnBrk="1" hangingPunct="1">
              <a:lnSpc>
                <a:spcPct val="85000"/>
              </a:lnSpc>
              <a:buFont typeface="宋体" pitchFamily="2" charset="-122"/>
              <a:buNone/>
            </a:pPr>
            <a:r>
              <a:rPr lang="en-US" altLang="zh-CN" smtClean="0">
                <a:latin typeface="华文细黑" pitchFamily="2" charset="-122"/>
                <a:ea typeface="华文细黑" pitchFamily="2" charset="-122"/>
              </a:rPr>
              <a:t>A.</a:t>
            </a:r>
            <a:r>
              <a:rPr lang="zh-CN" altLang="en-US" smtClean="0">
                <a:latin typeface="华文细黑" pitchFamily="2" charset="-122"/>
                <a:ea typeface="华文细黑" pitchFamily="2" charset="-122"/>
              </a:rPr>
              <a:t>文本文件和数据文件   </a:t>
            </a:r>
            <a:r>
              <a:rPr lang="en-US" altLang="zh-CN" smtClean="0">
                <a:latin typeface="华文细黑" pitchFamily="2" charset="-122"/>
                <a:ea typeface="华文细黑" pitchFamily="2" charset="-122"/>
              </a:rPr>
              <a:t>B.</a:t>
            </a:r>
            <a:r>
              <a:rPr lang="zh-CN" altLang="en-US" smtClean="0">
                <a:latin typeface="华文细黑" pitchFamily="2" charset="-122"/>
                <a:ea typeface="华文细黑" pitchFamily="2" charset="-122"/>
              </a:rPr>
              <a:t>文本文件和二进制文件</a:t>
            </a:r>
          </a:p>
          <a:p>
            <a:pPr lvl="1" algn="just" eaLnBrk="1" hangingPunct="1">
              <a:lnSpc>
                <a:spcPct val="85000"/>
              </a:lnSpc>
              <a:buFont typeface="宋体" pitchFamily="2" charset="-122"/>
              <a:buNone/>
            </a:pPr>
            <a:r>
              <a:rPr lang="en-US" altLang="zh-CN" smtClean="0">
                <a:latin typeface="华文细黑" pitchFamily="2" charset="-122"/>
                <a:ea typeface="华文细黑" pitchFamily="2" charset="-122"/>
              </a:rPr>
              <a:t>C.</a:t>
            </a:r>
            <a:r>
              <a:rPr lang="zh-CN" altLang="en-US" smtClean="0">
                <a:latin typeface="华文细黑" pitchFamily="2" charset="-122"/>
                <a:ea typeface="华文细黑" pitchFamily="2" charset="-122"/>
              </a:rPr>
              <a:t>数据文件和二进制文件 </a:t>
            </a:r>
            <a:r>
              <a:rPr lang="en-US" altLang="zh-CN" smtClean="0">
                <a:latin typeface="华文细黑" pitchFamily="2" charset="-122"/>
                <a:ea typeface="华文细黑" pitchFamily="2" charset="-122"/>
              </a:rPr>
              <a:t>D.</a:t>
            </a:r>
            <a:r>
              <a:rPr lang="zh-CN" altLang="en-US" smtClean="0">
                <a:latin typeface="华文细黑" pitchFamily="2" charset="-122"/>
                <a:ea typeface="华文细黑" pitchFamily="2" charset="-122"/>
              </a:rPr>
              <a:t>以上答案都不完全</a:t>
            </a:r>
          </a:p>
          <a:p>
            <a:pPr algn="just" eaLnBrk="1" hangingPunct="1">
              <a:lnSpc>
                <a:spcPct val="85000"/>
              </a:lnSpc>
              <a:buFont typeface="Wingdings" pitchFamily="2" charset="2"/>
              <a:buNone/>
            </a:pPr>
            <a:r>
              <a:rPr lang="zh-CN" altLang="en-US" sz="2800" smtClean="0">
                <a:latin typeface="华文细黑" pitchFamily="2" charset="-122"/>
                <a:ea typeface="华文细黑" pitchFamily="2" charset="-122"/>
              </a:rPr>
              <a:t>	</a:t>
            </a:r>
            <a:r>
              <a:rPr lang="zh-CN" altLang="en-US" sz="2800" smtClean="0">
                <a:solidFill>
                  <a:srgbClr val="0000FF"/>
                </a:solidFill>
                <a:latin typeface="华文细黑" pitchFamily="2" charset="-122"/>
                <a:ea typeface="华文细黑" pitchFamily="2" charset="-122"/>
              </a:rPr>
              <a:t>答案：Ｂ</a:t>
            </a:r>
          </a:p>
          <a:p>
            <a:pPr eaLnBrk="1" hangingPunct="1">
              <a:lnSpc>
                <a:spcPct val="85000"/>
              </a:lnSpc>
            </a:pPr>
            <a:r>
              <a:rPr lang="zh-CN" altLang="en-US" sz="2800" smtClean="0">
                <a:latin typeface="华文细黑" pitchFamily="2" charset="-122"/>
                <a:ea typeface="华文细黑" pitchFamily="2" charset="-122"/>
              </a:rPr>
              <a:t>下列关于文件的结论中正确的是</a:t>
            </a:r>
            <a:r>
              <a:rPr lang="zh-CN" altLang="en-US" sz="2800" u="sng" smtClean="0">
                <a:latin typeface="华文细黑" pitchFamily="2" charset="-122"/>
                <a:ea typeface="华文细黑" pitchFamily="2" charset="-122"/>
              </a:rPr>
              <a:t>    </a:t>
            </a:r>
            <a:r>
              <a:rPr lang="zh-CN" altLang="en-US" sz="2800" smtClean="0">
                <a:latin typeface="华文细黑" pitchFamily="2" charset="-122"/>
                <a:ea typeface="华文细黑" pitchFamily="2" charset="-122"/>
              </a:rPr>
              <a:t>。</a:t>
            </a:r>
          </a:p>
          <a:p>
            <a:pPr lvl="1" eaLnBrk="1" hangingPunct="1">
              <a:lnSpc>
                <a:spcPct val="85000"/>
              </a:lnSpc>
              <a:buFont typeface="宋体" pitchFamily="2" charset="-122"/>
              <a:buNone/>
            </a:pPr>
            <a:r>
              <a:rPr lang="en-US" altLang="zh-CN" smtClean="0">
                <a:latin typeface="华文细黑" pitchFamily="2" charset="-122"/>
                <a:ea typeface="华文细黑" pitchFamily="2" charset="-122"/>
              </a:rPr>
              <a:t>A. </a:t>
            </a:r>
            <a:r>
              <a:rPr lang="zh-CN" altLang="en-US" smtClean="0">
                <a:latin typeface="华文细黑" pitchFamily="2" charset="-122"/>
                <a:ea typeface="华文细黑" pitchFamily="2" charset="-122"/>
              </a:rPr>
              <a:t>对文件操作必须先关闭文件</a:t>
            </a:r>
          </a:p>
          <a:p>
            <a:pPr lvl="1" eaLnBrk="1" hangingPunct="1">
              <a:lnSpc>
                <a:spcPct val="85000"/>
              </a:lnSpc>
              <a:buFont typeface="宋体" pitchFamily="2" charset="-122"/>
              <a:buNone/>
            </a:pPr>
            <a:r>
              <a:rPr lang="en-US" altLang="zh-CN" smtClean="0">
                <a:latin typeface="华文细黑" pitchFamily="2" charset="-122"/>
                <a:ea typeface="华文细黑" pitchFamily="2" charset="-122"/>
              </a:rPr>
              <a:t>B. </a:t>
            </a:r>
            <a:r>
              <a:rPr lang="zh-CN" altLang="en-US" smtClean="0">
                <a:latin typeface="华文细黑" pitchFamily="2" charset="-122"/>
                <a:ea typeface="华文细黑" pitchFamily="2" charset="-122"/>
              </a:rPr>
              <a:t>对文件操作必须先打开文件</a:t>
            </a:r>
          </a:p>
          <a:p>
            <a:pPr lvl="1" eaLnBrk="1" hangingPunct="1">
              <a:lnSpc>
                <a:spcPct val="85000"/>
              </a:lnSpc>
              <a:buFont typeface="宋体" pitchFamily="2" charset="-122"/>
              <a:buNone/>
            </a:pPr>
            <a:r>
              <a:rPr lang="en-US" altLang="zh-CN" smtClean="0">
                <a:latin typeface="华文细黑" pitchFamily="2" charset="-122"/>
                <a:ea typeface="华文细黑" pitchFamily="2" charset="-122"/>
              </a:rPr>
              <a:t>C. </a:t>
            </a:r>
            <a:r>
              <a:rPr lang="zh-CN" altLang="en-US" smtClean="0">
                <a:latin typeface="华文细黑" pitchFamily="2" charset="-122"/>
                <a:ea typeface="华文细黑" pitchFamily="2" charset="-122"/>
              </a:rPr>
              <a:t>对文件的操作顺序没有统一规定</a:t>
            </a:r>
          </a:p>
          <a:p>
            <a:pPr lvl="1" eaLnBrk="1" hangingPunct="1">
              <a:lnSpc>
                <a:spcPct val="85000"/>
              </a:lnSpc>
              <a:buFont typeface="宋体" pitchFamily="2" charset="-122"/>
              <a:buNone/>
            </a:pPr>
            <a:r>
              <a:rPr lang="en-US" altLang="zh-CN" smtClean="0">
                <a:latin typeface="华文细黑" pitchFamily="2" charset="-122"/>
                <a:ea typeface="华文细黑" pitchFamily="2" charset="-122"/>
              </a:rPr>
              <a:t>D. </a:t>
            </a:r>
            <a:r>
              <a:rPr lang="zh-CN" altLang="en-US" smtClean="0">
                <a:latin typeface="华文细黑" pitchFamily="2" charset="-122"/>
                <a:ea typeface="华文细黑" pitchFamily="2" charset="-122"/>
              </a:rPr>
              <a:t>以上三种答案全是错误的</a:t>
            </a:r>
          </a:p>
          <a:p>
            <a:pPr eaLnBrk="1" hangingPunct="1">
              <a:lnSpc>
                <a:spcPct val="85000"/>
              </a:lnSpc>
              <a:buFont typeface="Wingdings" pitchFamily="2" charset="2"/>
              <a:buNone/>
            </a:pPr>
            <a:r>
              <a:rPr lang="zh-CN" altLang="en-US" sz="2800" smtClean="0">
                <a:latin typeface="华文细黑" pitchFamily="2" charset="-122"/>
                <a:ea typeface="华文细黑" pitchFamily="2" charset="-122"/>
              </a:rPr>
              <a:t>	</a:t>
            </a:r>
            <a:r>
              <a:rPr lang="zh-CN" altLang="en-US" sz="2800" smtClean="0">
                <a:solidFill>
                  <a:srgbClr val="0000FF"/>
                </a:solidFill>
                <a:latin typeface="华文细黑" pitchFamily="2" charset="-122"/>
                <a:ea typeface="华文细黑" pitchFamily="2" charset="-122"/>
              </a:rPr>
              <a:t>答案：Ｂ</a:t>
            </a:r>
          </a:p>
        </p:txBody>
      </p:sp>
      <p:sp>
        <p:nvSpPr>
          <p:cNvPr id="1056771" name="Rectangle 3"/>
          <p:cNvSpPr>
            <a:spLocks noGrp="1" noChangeArrowheads="1"/>
          </p:cNvSpPr>
          <p:nvPr>
            <p:ph type="title"/>
          </p:nvPr>
        </p:nvSpPr>
        <p:spPr>
          <a:xfrm>
            <a:off x="301625" y="228600"/>
            <a:ext cx="8374063" cy="463550"/>
          </a:xfrm>
        </p:spPr>
        <p:txBody>
          <a:bodyPr/>
          <a:lstStyle/>
          <a:p>
            <a:pPr eaLnBrk="1" hangingPunct="1">
              <a:defRPr/>
            </a:pPr>
            <a:r>
              <a:rPr lang="zh-CN" altLang="en-US" dirty="0" smtClean="0">
                <a:effectLst>
                  <a:outerShdw blurRad="38100" dist="38100" dir="2700000" algn="tl">
                    <a:srgbClr val="000000"/>
                  </a:outerShdw>
                </a:effectLst>
              </a:rPr>
              <a:t>课堂练习</a:t>
            </a:r>
            <a:endParaRPr lang="zh-CN" altLang="en-US" dirty="0">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56770">
                                            <p:txEl>
                                              <p:pRg st="0" end="0"/>
                                            </p:txEl>
                                          </p:spTgt>
                                        </p:tgtEl>
                                        <p:attrNameLst>
                                          <p:attrName>style.visibility</p:attrName>
                                        </p:attrNameLst>
                                      </p:cBhvr>
                                      <p:to>
                                        <p:strVal val="visible"/>
                                      </p:to>
                                    </p:set>
                                    <p:animEffect transition="in" filter="wipe(up)">
                                      <p:cBhvr>
                                        <p:cTn id="7" dur="75"/>
                                        <p:tgtEl>
                                          <p:spTgt spid="1056770">
                                            <p:txEl>
                                              <p:pRg st="0" end="0"/>
                                            </p:txEl>
                                          </p:spTgt>
                                        </p:tgtEl>
                                      </p:cBhvr>
                                    </p:animEffect>
                                  </p:child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056770">
                                            <p:txEl>
                                              <p:pRg st="1" end="1"/>
                                            </p:txEl>
                                          </p:spTgt>
                                        </p:tgtEl>
                                        <p:attrNameLst>
                                          <p:attrName>style.visibility</p:attrName>
                                        </p:attrNameLst>
                                      </p:cBhvr>
                                      <p:to>
                                        <p:strVal val="visible"/>
                                      </p:to>
                                    </p:set>
                                    <p:animEffect transition="in" filter="wipe(up)">
                                      <p:cBhvr>
                                        <p:cTn id="10" dur="75"/>
                                        <p:tgtEl>
                                          <p:spTgt spid="105677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1056770">
                                            <p:txEl>
                                              <p:pRg st="2" end="2"/>
                                            </p:txEl>
                                          </p:spTgt>
                                        </p:tgtEl>
                                        <p:attrNameLst>
                                          <p:attrName>style.visibility</p:attrName>
                                        </p:attrNameLst>
                                      </p:cBhvr>
                                      <p:to>
                                        <p:strVal val="visible"/>
                                      </p:to>
                                    </p:set>
                                    <p:animEffect transition="in" filter="wipe(up)">
                                      <p:cBhvr>
                                        <p:cTn id="15" dur="75"/>
                                        <p:tgtEl>
                                          <p:spTgt spid="105677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iterate type="lt">
                                    <p:tmPct val="100000"/>
                                  </p:iterate>
                                  <p:childTnLst>
                                    <p:set>
                                      <p:cBhvr>
                                        <p:cTn id="19" dur="1" fill="hold">
                                          <p:stCondLst>
                                            <p:cond delay="0"/>
                                          </p:stCondLst>
                                        </p:cTn>
                                        <p:tgtEl>
                                          <p:spTgt spid="1056770">
                                            <p:txEl>
                                              <p:pRg st="3" end="3"/>
                                            </p:txEl>
                                          </p:spTgt>
                                        </p:tgtEl>
                                        <p:attrNameLst>
                                          <p:attrName>style.visibility</p:attrName>
                                        </p:attrNameLst>
                                      </p:cBhvr>
                                      <p:to>
                                        <p:strVal val="visible"/>
                                      </p:to>
                                    </p:set>
                                    <p:animEffect transition="in" filter="wipe(up)">
                                      <p:cBhvr>
                                        <p:cTn id="20" dur="75"/>
                                        <p:tgtEl>
                                          <p:spTgt spid="1056770">
                                            <p:txEl>
                                              <p:pRg st="3" end="3"/>
                                            </p:txEl>
                                          </p:spTgt>
                                        </p:tgtEl>
                                      </p:cBhvr>
                                    </p:animEffect>
                                  </p:childTnLst>
                                </p:cTn>
                              </p:par>
                              <p:par>
                                <p:cTn id="21" presetID="22" presetClass="entr" presetSubtype="1" fill="hold" grpId="0" nodeType="withEffect">
                                  <p:stCondLst>
                                    <p:cond delay="0"/>
                                  </p:stCondLst>
                                  <p:iterate type="lt">
                                    <p:tmPct val="100000"/>
                                  </p:iterate>
                                  <p:childTnLst>
                                    <p:set>
                                      <p:cBhvr>
                                        <p:cTn id="22" dur="1" fill="hold">
                                          <p:stCondLst>
                                            <p:cond delay="0"/>
                                          </p:stCondLst>
                                        </p:cTn>
                                        <p:tgtEl>
                                          <p:spTgt spid="1056770">
                                            <p:txEl>
                                              <p:pRg st="4" end="4"/>
                                            </p:txEl>
                                          </p:spTgt>
                                        </p:tgtEl>
                                        <p:attrNameLst>
                                          <p:attrName>style.visibility</p:attrName>
                                        </p:attrNameLst>
                                      </p:cBhvr>
                                      <p:to>
                                        <p:strVal val="visible"/>
                                      </p:to>
                                    </p:set>
                                    <p:animEffect transition="in" filter="wipe(up)">
                                      <p:cBhvr>
                                        <p:cTn id="23" dur="75"/>
                                        <p:tgtEl>
                                          <p:spTgt spid="1056770">
                                            <p:txEl>
                                              <p:pRg st="4" end="4"/>
                                            </p:txEl>
                                          </p:spTgt>
                                        </p:tgtEl>
                                      </p:cBhvr>
                                    </p:animEffect>
                                  </p:child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056770">
                                            <p:txEl>
                                              <p:pRg st="5" end="5"/>
                                            </p:txEl>
                                          </p:spTgt>
                                        </p:tgtEl>
                                        <p:attrNameLst>
                                          <p:attrName>style.visibility</p:attrName>
                                        </p:attrNameLst>
                                      </p:cBhvr>
                                      <p:to>
                                        <p:strVal val="visible"/>
                                      </p:to>
                                    </p:set>
                                    <p:animEffect transition="in" filter="wipe(up)">
                                      <p:cBhvr>
                                        <p:cTn id="26" dur="75"/>
                                        <p:tgtEl>
                                          <p:spTgt spid="105677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0"/>
                                  </p:iterate>
                                  <p:childTnLst>
                                    <p:set>
                                      <p:cBhvr>
                                        <p:cTn id="30" dur="1" fill="hold">
                                          <p:stCondLst>
                                            <p:cond delay="0"/>
                                          </p:stCondLst>
                                        </p:cTn>
                                        <p:tgtEl>
                                          <p:spTgt spid="1056770">
                                            <p:txEl>
                                              <p:pRg st="6" end="6"/>
                                            </p:txEl>
                                          </p:spTgt>
                                        </p:tgtEl>
                                        <p:attrNameLst>
                                          <p:attrName>style.visibility</p:attrName>
                                        </p:attrNameLst>
                                      </p:cBhvr>
                                      <p:to>
                                        <p:strVal val="visible"/>
                                      </p:to>
                                    </p:set>
                                    <p:animEffect transition="in" filter="wipe(up)">
                                      <p:cBhvr>
                                        <p:cTn id="31" dur="75"/>
                                        <p:tgtEl>
                                          <p:spTgt spid="1056770">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iterate type="lt">
                                    <p:tmPct val="100000"/>
                                  </p:iterate>
                                  <p:childTnLst>
                                    <p:set>
                                      <p:cBhvr>
                                        <p:cTn id="35" dur="1" fill="hold">
                                          <p:stCondLst>
                                            <p:cond delay="0"/>
                                          </p:stCondLst>
                                        </p:cTn>
                                        <p:tgtEl>
                                          <p:spTgt spid="1056770">
                                            <p:txEl>
                                              <p:pRg st="7" end="7"/>
                                            </p:txEl>
                                          </p:spTgt>
                                        </p:tgtEl>
                                        <p:attrNameLst>
                                          <p:attrName>style.visibility</p:attrName>
                                        </p:attrNameLst>
                                      </p:cBhvr>
                                      <p:to>
                                        <p:strVal val="visible"/>
                                      </p:to>
                                    </p:set>
                                    <p:animEffect transition="in" filter="wipe(up)">
                                      <p:cBhvr>
                                        <p:cTn id="36" dur="75"/>
                                        <p:tgtEl>
                                          <p:spTgt spid="1056770">
                                            <p:txEl>
                                              <p:pRg st="7" end="7"/>
                                            </p:txEl>
                                          </p:spTgt>
                                        </p:tgtEl>
                                      </p:cBhvr>
                                    </p:animEffect>
                                  </p:childTnLst>
                                </p:cTn>
                              </p:par>
                              <p:par>
                                <p:cTn id="37" presetID="22" presetClass="entr" presetSubtype="1" fill="hold" grpId="0" nodeType="withEffect">
                                  <p:stCondLst>
                                    <p:cond delay="0"/>
                                  </p:stCondLst>
                                  <p:iterate type="lt">
                                    <p:tmPct val="100000"/>
                                  </p:iterate>
                                  <p:childTnLst>
                                    <p:set>
                                      <p:cBhvr>
                                        <p:cTn id="38" dur="1" fill="hold">
                                          <p:stCondLst>
                                            <p:cond delay="0"/>
                                          </p:stCondLst>
                                        </p:cTn>
                                        <p:tgtEl>
                                          <p:spTgt spid="1056770">
                                            <p:txEl>
                                              <p:pRg st="8" end="8"/>
                                            </p:txEl>
                                          </p:spTgt>
                                        </p:tgtEl>
                                        <p:attrNameLst>
                                          <p:attrName>style.visibility</p:attrName>
                                        </p:attrNameLst>
                                      </p:cBhvr>
                                      <p:to>
                                        <p:strVal val="visible"/>
                                      </p:to>
                                    </p:set>
                                    <p:animEffect transition="in" filter="wipe(up)">
                                      <p:cBhvr>
                                        <p:cTn id="39" dur="75"/>
                                        <p:tgtEl>
                                          <p:spTgt spid="1056770">
                                            <p:txEl>
                                              <p:pRg st="8" end="8"/>
                                            </p:txEl>
                                          </p:spTgt>
                                        </p:tgtEl>
                                      </p:cBhvr>
                                    </p:animEffect>
                                  </p:childTnLst>
                                </p:cTn>
                              </p:par>
                              <p:par>
                                <p:cTn id="40" presetID="22" presetClass="entr" presetSubtype="1" fill="hold" grpId="0" nodeType="withEffect">
                                  <p:stCondLst>
                                    <p:cond delay="0"/>
                                  </p:stCondLst>
                                  <p:iterate type="lt">
                                    <p:tmPct val="100000"/>
                                  </p:iterate>
                                  <p:childTnLst>
                                    <p:set>
                                      <p:cBhvr>
                                        <p:cTn id="41" dur="1" fill="hold">
                                          <p:stCondLst>
                                            <p:cond delay="0"/>
                                          </p:stCondLst>
                                        </p:cTn>
                                        <p:tgtEl>
                                          <p:spTgt spid="1056770">
                                            <p:txEl>
                                              <p:pRg st="9" end="9"/>
                                            </p:txEl>
                                          </p:spTgt>
                                        </p:tgtEl>
                                        <p:attrNameLst>
                                          <p:attrName>style.visibility</p:attrName>
                                        </p:attrNameLst>
                                      </p:cBhvr>
                                      <p:to>
                                        <p:strVal val="visible"/>
                                      </p:to>
                                    </p:set>
                                    <p:animEffect transition="in" filter="wipe(up)">
                                      <p:cBhvr>
                                        <p:cTn id="42" dur="75"/>
                                        <p:tgtEl>
                                          <p:spTgt spid="1056770">
                                            <p:txEl>
                                              <p:pRg st="9" end="9"/>
                                            </p:txEl>
                                          </p:spTgt>
                                        </p:tgtEl>
                                      </p:cBhvr>
                                    </p:animEffect>
                                  </p:childTnLst>
                                </p:cTn>
                              </p:par>
                              <p:par>
                                <p:cTn id="43" presetID="22" presetClass="entr" presetSubtype="1" fill="hold" grpId="0" nodeType="withEffect">
                                  <p:stCondLst>
                                    <p:cond delay="0"/>
                                  </p:stCondLst>
                                  <p:iterate type="lt">
                                    <p:tmPct val="100000"/>
                                  </p:iterate>
                                  <p:childTnLst>
                                    <p:set>
                                      <p:cBhvr>
                                        <p:cTn id="44" dur="1" fill="hold">
                                          <p:stCondLst>
                                            <p:cond delay="0"/>
                                          </p:stCondLst>
                                        </p:cTn>
                                        <p:tgtEl>
                                          <p:spTgt spid="1056770">
                                            <p:txEl>
                                              <p:pRg st="10" end="10"/>
                                            </p:txEl>
                                          </p:spTgt>
                                        </p:tgtEl>
                                        <p:attrNameLst>
                                          <p:attrName>style.visibility</p:attrName>
                                        </p:attrNameLst>
                                      </p:cBhvr>
                                      <p:to>
                                        <p:strVal val="visible"/>
                                      </p:to>
                                    </p:set>
                                    <p:animEffect transition="in" filter="wipe(up)">
                                      <p:cBhvr>
                                        <p:cTn id="45" dur="75"/>
                                        <p:tgtEl>
                                          <p:spTgt spid="1056770">
                                            <p:txEl>
                                              <p:pRg st="10" end="10"/>
                                            </p:txEl>
                                          </p:spTgt>
                                        </p:tgtEl>
                                      </p:cBhvr>
                                    </p:animEffect>
                                  </p:childTnLst>
                                </p:cTn>
                              </p:par>
                              <p:par>
                                <p:cTn id="46" presetID="22" presetClass="entr" presetSubtype="1" fill="hold" grpId="0" nodeType="withEffect">
                                  <p:stCondLst>
                                    <p:cond delay="0"/>
                                  </p:stCondLst>
                                  <p:iterate type="lt">
                                    <p:tmPct val="100000"/>
                                  </p:iterate>
                                  <p:childTnLst>
                                    <p:set>
                                      <p:cBhvr>
                                        <p:cTn id="47" dur="1" fill="hold">
                                          <p:stCondLst>
                                            <p:cond delay="0"/>
                                          </p:stCondLst>
                                        </p:cTn>
                                        <p:tgtEl>
                                          <p:spTgt spid="1056770">
                                            <p:txEl>
                                              <p:pRg st="11" end="11"/>
                                            </p:txEl>
                                          </p:spTgt>
                                        </p:tgtEl>
                                        <p:attrNameLst>
                                          <p:attrName>style.visibility</p:attrName>
                                        </p:attrNameLst>
                                      </p:cBhvr>
                                      <p:to>
                                        <p:strVal val="visible"/>
                                      </p:to>
                                    </p:set>
                                    <p:animEffect transition="in" filter="wipe(up)">
                                      <p:cBhvr>
                                        <p:cTn id="48" dur="75"/>
                                        <p:tgtEl>
                                          <p:spTgt spid="1056770">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100000"/>
                                  </p:iterate>
                                  <p:childTnLst>
                                    <p:set>
                                      <p:cBhvr>
                                        <p:cTn id="52" dur="1" fill="hold">
                                          <p:stCondLst>
                                            <p:cond delay="0"/>
                                          </p:stCondLst>
                                        </p:cTn>
                                        <p:tgtEl>
                                          <p:spTgt spid="1056770">
                                            <p:txEl>
                                              <p:pRg st="12" end="12"/>
                                            </p:txEl>
                                          </p:spTgt>
                                        </p:tgtEl>
                                        <p:attrNameLst>
                                          <p:attrName>style.visibility</p:attrName>
                                        </p:attrNameLst>
                                      </p:cBhvr>
                                      <p:to>
                                        <p:strVal val="visible"/>
                                      </p:to>
                                    </p:set>
                                    <p:animEffect transition="in" filter="wipe(up)">
                                      <p:cBhvr>
                                        <p:cTn id="53" dur="75"/>
                                        <p:tgtEl>
                                          <p:spTgt spid="105677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0" grpId="0" build="p" autoUpdateAnimBg="0"/>
    </p:bldLst>
  </p:timing>
</p:sld>
</file>

<file path=ppt/slides/slide5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791EEDED-D8FF-4916-985B-B923806525EB}" type="slidenum">
              <a:rPr lang="zh-CN" altLang="en-US" b="1" smtClean="0">
                <a:solidFill>
                  <a:srgbClr val="66CCFF"/>
                </a:solidFill>
                <a:latin typeface="Arial" pitchFamily="34" charset="0"/>
              </a:rPr>
              <a:pPr/>
              <a:t>508</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1004547" name="Rectangle 3"/>
          <p:cNvSpPr>
            <a:spLocks noGrp="1" noChangeArrowheads="1"/>
          </p:cNvSpPr>
          <p:nvPr>
            <p:ph type="body" sz="half" idx="1"/>
          </p:nvPr>
        </p:nvSpPr>
        <p:spPr>
          <a:xfrm>
            <a:off x="152400" y="787400"/>
            <a:ext cx="8877300" cy="6070600"/>
          </a:xfrm>
        </p:spPr>
        <p:txBody>
          <a:bodyPr/>
          <a:lstStyle/>
          <a:p>
            <a:pPr algn="just" eaLnBrk="1" hangingPunct="1"/>
            <a:r>
              <a:rPr lang="zh-CN" altLang="en-US" sz="2800" smtClean="0">
                <a:ea typeface="华文细黑" pitchFamily="2" charset="-122"/>
                <a:cs typeface="Times New Roman" pitchFamily="18" charset="0"/>
              </a:rPr>
              <a:t>系统的标准输入文件是</a:t>
            </a:r>
            <a:r>
              <a:rPr lang="zh-CN" altLang="en-US" sz="2800" u="sng" smtClean="0">
                <a:ea typeface="华文细黑" pitchFamily="2" charset="-122"/>
                <a:cs typeface="Times New Roman" pitchFamily="18" charset="0"/>
              </a:rPr>
              <a:t>    </a:t>
            </a:r>
            <a:r>
              <a:rPr lang="zh-CN" altLang="en-US" sz="2800" smtClean="0">
                <a:ea typeface="华文细黑" pitchFamily="2" charset="-122"/>
                <a:cs typeface="Times New Roman" pitchFamily="18" charset="0"/>
              </a:rPr>
              <a:t>。</a:t>
            </a:r>
          </a:p>
          <a:p>
            <a:pPr lvl="1" algn="just" eaLnBrk="1" hangingPunct="1">
              <a:buFont typeface="宋体" pitchFamily="2" charset="-122"/>
              <a:buNone/>
            </a:pPr>
            <a:r>
              <a:rPr lang="en-US" altLang="zh-CN" smtClean="0">
                <a:ea typeface="华文细黑" pitchFamily="2" charset="-122"/>
                <a:cs typeface="Times New Roman" pitchFamily="18" charset="0"/>
              </a:rPr>
              <a:t>A. </a:t>
            </a:r>
            <a:r>
              <a:rPr lang="zh-CN" altLang="en-US" smtClean="0">
                <a:ea typeface="华文细黑" pitchFamily="2" charset="-122"/>
                <a:cs typeface="Times New Roman" pitchFamily="18" charset="0"/>
              </a:rPr>
              <a:t>键盘    </a:t>
            </a:r>
            <a:r>
              <a:rPr lang="en-US" altLang="zh-CN" smtClean="0">
                <a:ea typeface="华文细黑" pitchFamily="2" charset="-122"/>
                <a:cs typeface="Times New Roman" pitchFamily="18" charset="0"/>
              </a:rPr>
              <a:t>B. </a:t>
            </a:r>
            <a:r>
              <a:rPr lang="zh-CN" altLang="en-US" smtClean="0">
                <a:ea typeface="华文细黑" pitchFamily="2" charset="-122"/>
                <a:cs typeface="Times New Roman" pitchFamily="18" charset="0"/>
              </a:rPr>
              <a:t>显示器    </a:t>
            </a:r>
            <a:r>
              <a:rPr lang="en-US" altLang="zh-CN" smtClean="0">
                <a:ea typeface="华文细黑" pitchFamily="2" charset="-122"/>
                <a:cs typeface="Times New Roman" pitchFamily="18" charset="0"/>
              </a:rPr>
              <a:t>C. </a:t>
            </a:r>
            <a:r>
              <a:rPr lang="zh-CN" altLang="en-US" smtClean="0">
                <a:ea typeface="华文细黑" pitchFamily="2" charset="-122"/>
                <a:cs typeface="Times New Roman" pitchFamily="18" charset="0"/>
              </a:rPr>
              <a:t>软盘    </a:t>
            </a:r>
            <a:r>
              <a:rPr lang="en-US" altLang="zh-CN" smtClean="0">
                <a:ea typeface="华文细黑" pitchFamily="2" charset="-122"/>
                <a:cs typeface="Times New Roman" pitchFamily="18" charset="0"/>
              </a:rPr>
              <a:t>D. </a:t>
            </a:r>
            <a:r>
              <a:rPr lang="zh-CN" altLang="en-US" smtClean="0">
                <a:ea typeface="华文细黑" pitchFamily="2" charset="-122"/>
                <a:cs typeface="Times New Roman" pitchFamily="18" charset="0"/>
              </a:rPr>
              <a:t>硬盘</a:t>
            </a:r>
          </a:p>
          <a:p>
            <a:pPr algn="just" eaLnBrk="1" hangingPunct="1">
              <a:buFont typeface="Wingdings" pitchFamily="2" charset="2"/>
              <a:buNone/>
            </a:pPr>
            <a:r>
              <a:rPr lang="zh-CN" altLang="en-US" sz="2800" smtClean="0">
                <a:ea typeface="华文细黑" pitchFamily="2" charset="-122"/>
                <a:cs typeface="Times New Roman" pitchFamily="18" charset="0"/>
              </a:rPr>
              <a:t>	</a:t>
            </a:r>
            <a:r>
              <a:rPr lang="zh-CN" altLang="en-US" sz="2800" smtClean="0">
                <a:solidFill>
                  <a:srgbClr val="0000FF"/>
                </a:solidFill>
                <a:ea typeface="华文细黑" pitchFamily="2" charset="-122"/>
                <a:cs typeface="Times New Roman" pitchFamily="18" charset="0"/>
              </a:rPr>
              <a:t>答案：Ａ</a:t>
            </a:r>
          </a:p>
          <a:p>
            <a:pPr eaLnBrk="1" hangingPunct="1"/>
            <a:r>
              <a:rPr lang="zh-CN" altLang="en-US" sz="2800" smtClean="0">
                <a:ea typeface="华文细黑" pitchFamily="2" charset="-122"/>
                <a:cs typeface="Times New Roman" pitchFamily="18" charset="0"/>
              </a:rPr>
              <a:t>对文件的基本操作过程是</a:t>
            </a:r>
            <a:r>
              <a:rPr lang="zh-CN" altLang="en-US" sz="2800" u="sng" smtClean="0">
                <a:ea typeface="华文细黑" pitchFamily="2" charset="-122"/>
                <a:cs typeface="Times New Roman" pitchFamily="18" charset="0"/>
              </a:rPr>
              <a:t>    </a:t>
            </a:r>
            <a:r>
              <a:rPr lang="zh-CN" altLang="en-US" sz="2800" smtClean="0">
                <a:ea typeface="华文细黑" pitchFamily="2" charset="-122"/>
                <a:cs typeface="Times New Roman" pitchFamily="18" charset="0"/>
              </a:rPr>
              <a:t>。</a:t>
            </a:r>
          </a:p>
          <a:p>
            <a:pPr lvl="1" eaLnBrk="1" hangingPunct="1">
              <a:buFont typeface="宋体" pitchFamily="2" charset="-122"/>
              <a:buNone/>
            </a:pPr>
            <a:r>
              <a:rPr lang="en-US" altLang="zh-CN" smtClean="0">
                <a:ea typeface="华文细黑" pitchFamily="2" charset="-122"/>
                <a:cs typeface="Times New Roman" pitchFamily="18" charset="0"/>
              </a:rPr>
              <a:t>A.</a:t>
            </a:r>
            <a:r>
              <a:rPr lang="zh-CN" altLang="en-US" smtClean="0">
                <a:ea typeface="华文细黑" pitchFamily="2" charset="-122"/>
                <a:cs typeface="Times New Roman" pitchFamily="18" charset="0"/>
              </a:rPr>
              <a:t>打开—操作—关闭      </a:t>
            </a:r>
            <a:r>
              <a:rPr lang="en-US" altLang="zh-CN" smtClean="0">
                <a:ea typeface="华文细黑" pitchFamily="2" charset="-122"/>
                <a:cs typeface="Times New Roman" pitchFamily="18" charset="0"/>
              </a:rPr>
              <a:t>B.</a:t>
            </a:r>
            <a:r>
              <a:rPr lang="zh-CN" altLang="en-US" smtClean="0">
                <a:ea typeface="华文细黑" pitchFamily="2" charset="-122"/>
                <a:cs typeface="Times New Roman" pitchFamily="18" charset="0"/>
              </a:rPr>
              <a:t>打开(可省)—操作—关闭 </a:t>
            </a:r>
          </a:p>
          <a:p>
            <a:pPr lvl="1" eaLnBrk="1" hangingPunct="1">
              <a:buFont typeface="宋体" pitchFamily="2" charset="-122"/>
              <a:buNone/>
            </a:pPr>
            <a:r>
              <a:rPr lang="en-US" altLang="zh-CN" smtClean="0">
                <a:ea typeface="华文细黑" pitchFamily="2" charset="-122"/>
                <a:cs typeface="Times New Roman" pitchFamily="18" charset="0"/>
              </a:rPr>
              <a:t>C.</a:t>
            </a:r>
            <a:r>
              <a:rPr lang="zh-CN" altLang="en-US" smtClean="0">
                <a:ea typeface="华文细黑" pitchFamily="2" charset="-122"/>
                <a:cs typeface="Times New Roman" pitchFamily="18" charset="0"/>
              </a:rPr>
              <a:t>打开—操作—关闭(可省) </a:t>
            </a:r>
            <a:r>
              <a:rPr lang="en-US" altLang="zh-CN" smtClean="0">
                <a:ea typeface="华文细黑" pitchFamily="2" charset="-122"/>
                <a:cs typeface="Times New Roman" pitchFamily="18" charset="0"/>
              </a:rPr>
              <a:t>D.</a:t>
            </a:r>
            <a:r>
              <a:rPr lang="zh-CN" altLang="en-US" smtClean="0">
                <a:ea typeface="华文细黑" pitchFamily="2" charset="-122"/>
                <a:cs typeface="Times New Roman" pitchFamily="18" charset="0"/>
              </a:rPr>
              <a:t>以上三个答案都不对</a:t>
            </a:r>
          </a:p>
          <a:p>
            <a:pPr eaLnBrk="1" hangingPunct="1">
              <a:buFont typeface="Wingdings" pitchFamily="2" charset="2"/>
              <a:buNone/>
            </a:pPr>
            <a:r>
              <a:rPr lang="zh-CN" altLang="en-US" sz="2800" smtClean="0">
                <a:ea typeface="华文细黑" pitchFamily="2" charset="-122"/>
                <a:cs typeface="Times New Roman" pitchFamily="18" charset="0"/>
              </a:rPr>
              <a:t>	</a:t>
            </a:r>
            <a:r>
              <a:rPr lang="zh-CN" altLang="en-US" sz="2800" smtClean="0">
                <a:solidFill>
                  <a:srgbClr val="0000FF"/>
                </a:solidFill>
                <a:ea typeface="华文细黑" pitchFamily="2" charset="-122"/>
                <a:cs typeface="Times New Roman" pitchFamily="18" charset="0"/>
              </a:rPr>
              <a:t>答案：Ａ</a:t>
            </a:r>
          </a:p>
          <a:p>
            <a:pPr eaLnBrk="1" hangingPunct="1"/>
            <a:r>
              <a:rPr lang="zh-CN" altLang="en-US" sz="2800" smtClean="0">
                <a:ea typeface="华文细黑" pitchFamily="2" charset="-122"/>
                <a:cs typeface="Times New Roman" pitchFamily="18" charset="0"/>
              </a:rPr>
              <a:t>为了显示一个文本文件的内容，在打开文件时，文件的打开方式应当是</a:t>
            </a:r>
            <a:r>
              <a:rPr lang="zh-CN" altLang="en-US" sz="2800" u="sng" smtClean="0">
                <a:ea typeface="华文细黑" pitchFamily="2" charset="-122"/>
                <a:cs typeface="Times New Roman" pitchFamily="18" charset="0"/>
              </a:rPr>
              <a:t>    </a:t>
            </a:r>
            <a:r>
              <a:rPr lang="zh-CN" altLang="en-US" sz="2800" smtClean="0">
                <a:ea typeface="华文细黑" pitchFamily="2" charset="-122"/>
                <a:cs typeface="Times New Roman" pitchFamily="18" charset="0"/>
              </a:rPr>
              <a:t>。</a:t>
            </a:r>
            <a:endParaRPr lang="zh-CN" altLang="zh-CN" sz="2800" smtClean="0">
              <a:ea typeface="华文细黑" pitchFamily="2" charset="-122"/>
              <a:cs typeface="Times New Roman" pitchFamily="18" charset="0"/>
            </a:endParaRPr>
          </a:p>
          <a:p>
            <a:pPr lvl="1" eaLnBrk="1" hangingPunct="1">
              <a:buFont typeface="宋体" pitchFamily="2" charset="-122"/>
              <a:buNone/>
            </a:pPr>
            <a:r>
              <a:rPr lang="en-US" altLang="zh-CN" smtClean="0">
                <a:ea typeface="华文细黑" pitchFamily="2" charset="-122"/>
                <a:cs typeface="Times New Roman" pitchFamily="18" charset="0"/>
              </a:rPr>
              <a:t>A. "r+"</a:t>
            </a:r>
            <a:r>
              <a:rPr lang="zh-CN" altLang="en-US" smtClean="0">
                <a:ea typeface="华文细黑" pitchFamily="2" charset="-122"/>
                <a:cs typeface="Times New Roman" pitchFamily="18" charset="0"/>
              </a:rPr>
              <a:t>    </a:t>
            </a:r>
            <a:r>
              <a:rPr lang="en-US" altLang="zh-CN" smtClean="0">
                <a:ea typeface="华文细黑" pitchFamily="2" charset="-122"/>
                <a:cs typeface="Times New Roman" pitchFamily="18" charset="0"/>
              </a:rPr>
              <a:t>B. "w+”     C. "wb+"</a:t>
            </a:r>
            <a:r>
              <a:rPr lang="zh-CN" altLang="en-US" smtClean="0">
                <a:ea typeface="华文细黑" pitchFamily="2" charset="-122"/>
                <a:cs typeface="Times New Roman" pitchFamily="18" charset="0"/>
              </a:rPr>
              <a:t>    </a:t>
            </a:r>
            <a:r>
              <a:rPr lang="en-US" altLang="zh-CN" smtClean="0">
                <a:ea typeface="华文细黑" pitchFamily="2" charset="-122"/>
                <a:cs typeface="Times New Roman" pitchFamily="18" charset="0"/>
              </a:rPr>
              <a:t>D. "ab+"</a:t>
            </a:r>
            <a:endParaRPr lang="zh-CN" altLang="en-US" smtClean="0">
              <a:ea typeface="华文细黑" pitchFamily="2" charset="-122"/>
              <a:cs typeface="Times New Roman" pitchFamily="18" charset="0"/>
            </a:endParaRPr>
          </a:p>
          <a:p>
            <a:pPr eaLnBrk="1" hangingPunct="1">
              <a:buFont typeface="Wingdings" pitchFamily="2" charset="2"/>
              <a:buNone/>
            </a:pPr>
            <a:r>
              <a:rPr lang="zh-CN" altLang="en-US" sz="2800" smtClean="0">
                <a:ea typeface="华文细黑" pitchFamily="2" charset="-122"/>
                <a:cs typeface="Times New Roman" pitchFamily="18" charset="0"/>
              </a:rPr>
              <a:t>	</a:t>
            </a:r>
            <a:r>
              <a:rPr lang="zh-CN" altLang="en-US" sz="2800" smtClean="0">
                <a:solidFill>
                  <a:srgbClr val="0000FF"/>
                </a:solidFill>
                <a:ea typeface="华文细黑" pitchFamily="2" charset="-122"/>
                <a:cs typeface="Times New Roman" pitchFamily="18" charset="0"/>
              </a:rPr>
              <a:t>答案：</a:t>
            </a:r>
            <a:r>
              <a:rPr lang="en-US" altLang="zh-CN" sz="2800" smtClean="0">
                <a:solidFill>
                  <a:srgbClr val="0000FF"/>
                </a:solidFill>
                <a:ea typeface="华文细黑" pitchFamily="2" charset="-122"/>
                <a:cs typeface="Times New Roman" pitchFamily="18" charset="0"/>
              </a:rPr>
              <a:t>A</a:t>
            </a:r>
          </a:p>
        </p:txBody>
      </p:sp>
      <p:sp>
        <p:nvSpPr>
          <p:cNvPr id="1004548" name="Rectangle 4"/>
          <p:cNvSpPr>
            <a:spLocks noGrp="1" noChangeArrowheads="1"/>
          </p:cNvSpPr>
          <p:nvPr>
            <p:ph type="title"/>
          </p:nvPr>
        </p:nvSpPr>
        <p:spPr>
          <a:xfrm>
            <a:off x="301625" y="228600"/>
            <a:ext cx="8518525" cy="536575"/>
          </a:xfrm>
        </p:spPr>
        <p:txBody>
          <a:bodyPr/>
          <a:lstStyle/>
          <a:p>
            <a:pPr eaLnBrk="1" hangingPunct="1">
              <a:defRPr/>
            </a:pPr>
            <a:r>
              <a:rPr lang="zh-CN" altLang="en-US" dirty="0" smtClean="0">
                <a:effectLst>
                  <a:outerShdw blurRad="38100" dist="38100" dir="2700000" algn="tl">
                    <a:srgbClr val="000000"/>
                  </a:outerShdw>
                </a:effectLst>
              </a:rPr>
              <a:t>课堂练习</a:t>
            </a:r>
            <a:endParaRPr lang="zh-CN" altLang="en-US" dirty="0">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04547">
                                            <p:txEl>
                                              <p:pRg st="0" end="0"/>
                                            </p:txEl>
                                          </p:spTgt>
                                        </p:tgtEl>
                                        <p:attrNameLst>
                                          <p:attrName>style.visibility</p:attrName>
                                        </p:attrNameLst>
                                      </p:cBhvr>
                                      <p:to>
                                        <p:strVal val="visible"/>
                                      </p:to>
                                    </p:set>
                                    <p:animEffect transition="in" filter="wipe(up)">
                                      <p:cBhvr>
                                        <p:cTn id="7" dur="75"/>
                                        <p:tgtEl>
                                          <p:spTgt spid="1004547">
                                            <p:txEl>
                                              <p:pRg st="0" end="0"/>
                                            </p:txEl>
                                          </p:spTgt>
                                        </p:tgtEl>
                                      </p:cBhvr>
                                    </p:animEffect>
                                  </p:child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004547">
                                            <p:txEl>
                                              <p:pRg st="1" end="1"/>
                                            </p:txEl>
                                          </p:spTgt>
                                        </p:tgtEl>
                                        <p:attrNameLst>
                                          <p:attrName>style.visibility</p:attrName>
                                        </p:attrNameLst>
                                      </p:cBhvr>
                                      <p:to>
                                        <p:strVal val="visible"/>
                                      </p:to>
                                    </p:set>
                                    <p:animEffect transition="in" filter="wipe(up)">
                                      <p:cBhvr>
                                        <p:cTn id="10" dur="75"/>
                                        <p:tgtEl>
                                          <p:spTgt spid="10045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1004547">
                                            <p:txEl>
                                              <p:pRg st="2" end="2"/>
                                            </p:txEl>
                                          </p:spTgt>
                                        </p:tgtEl>
                                        <p:attrNameLst>
                                          <p:attrName>style.visibility</p:attrName>
                                        </p:attrNameLst>
                                      </p:cBhvr>
                                      <p:to>
                                        <p:strVal val="visible"/>
                                      </p:to>
                                    </p:set>
                                    <p:animEffect transition="in" filter="wipe(up)">
                                      <p:cBhvr>
                                        <p:cTn id="15" dur="75"/>
                                        <p:tgtEl>
                                          <p:spTgt spid="10045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iterate type="lt">
                                    <p:tmPct val="100000"/>
                                  </p:iterate>
                                  <p:childTnLst>
                                    <p:set>
                                      <p:cBhvr>
                                        <p:cTn id="19" dur="1" fill="hold">
                                          <p:stCondLst>
                                            <p:cond delay="0"/>
                                          </p:stCondLst>
                                        </p:cTn>
                                        <p:tgtEl>
                                          <p:spTgt spid="1004547">
                                            <p:txEl>
                                              <p:pRg st="3" end="3"/>
                                            </p:txEl>
                                          </p:spTgt>
                                        </p:tgtEl>
                                        <p:attrNameLst>
                                          <p:attrName>style.visibility</p:attrName>
                                        </p:attrNameLst>
                                      </p:cBhvr>
                                      <p:to>
                                        <p:strVal val="visible"/>
                                      </p:to>
                                    </p:set>
                                    <p:animEffect transition="in" filter="wipe(up)">
                                      <p:cBhvr>
                                        <p:cTn id="20" dur="75"/>
                                        <p:tgtEl>
                                          <p:spTgt spid="1004547">
                                            <p:txEl>
                                              <p:pRg st="3" end="3"/>
                                            </p:txEl>
                                          </p:spTgt>
                                        </p:tgtEl>
                                      </p:cBhvr>
                                    </p:animEffect>
                                  </p:childTnLst>
                                </p:cTn>
                              </p:par>
                              <p:par>
                                <p:cTn id="21" presetID="22" presetClass="entr" presetSubtype="1" fill="hold" grpId="0" nodeType="withEffect">
                                  <p:stCondLst>
                                    <p:cond delay="0"/>
                                  </p:stCondLst>
                                  <p:iterate type="lt">
                                    <p:tmPct val="100000"/>
                                  </p:iterate>
                                  <p:childTnLst>
                                    <p:set>
                                      <p:cBhvr>
                                        <p:cTn id="22" dur="1" fill="hold">
                                          <p:stCondLst>
                                            <p:cond delay="0"/>
                                          </p:stCondLst>
                                        </p:cTn>
                                        <p:tgtEl>
                                          <p:spTgt spid="1004547">
                                            <p:txEl>
                                              <p:pRg st="4" end="4"/>
                                            </p:txEl>
                                          </p:spTgt>
                                        </p:tgtEl>
                                        <p:attrNameLst>
                                          <p:attrName>style.visibility</p:attrName>
                                        </p:attrNameLst>
                                      </p:cBhvr>
                                      <p:to>
                                        <p:strVal val="visible"/>
                                      </p:to>
                                    </p:set>
                                    <p:animEffect transition="in" filter="wipe(up)">
                                      <p:cBhvr>
                                        <p:cTn id="23" dur="75"/>
                                        <p:tgtEl>
                                          <p:spTgt spid="1004547">
                                            <p:txEl>
                                              <p:pRg st="4" end="4"/>
                                            </p:txEl>
                                          </p:spTgt>
                                        </p:tgtEl>
                                      </p:cBhvr>
                                    </p:animEffect>
                                  </p:child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004547">
                                            <p:txEl>
                                              <p:pRg st="5" end="5"/>
                                            </p:txEl>
                                          </p:spTgt>
                                        </p:tgtEl>
                                        <p:attrNameLst>
                                          <p:attrName>style.visibility</p:attrName>
                                        </p:attrNameLst>
                                      </p:cBhvr>
                                      <p:to>
                                        <p:strVal val="visible"/>
                                      </p:to>
                                    </p:set>
                                    <p:animEffect transition="in" filter="wipe(up)">
                                      <p:cBhvr>
                                        <p:cTn id="26" dur="75"/>
                                        <p:tgtEl>
                                          <p:spTgt spid="10045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0"/>
                                  </p:iterate>
                                  <p:childTnLst>
                                    <p:set>
                                      <p:cBhvr>
                                        <p:cTn id="30" dur="1" fill="hold">
                                          <p:stCondLst>
                                            <p:cond delay="0"/>
                                          </p:stCondLst>
                                        </p:cTn>
                                        <p:tgtEl>
                                          <p:spTgt spid="1004547">
                                            <p:txEl>
                                              <p:pRg st="6" end="6"/>
                                            </p:txEl>
                                          </p:spTgt>
                                        </p:tgtEl>
                                        <p:attrNameLst>
                                          <p:attrName>style.visibility</p:attrName>
                                        </p:attrNameLst>
                                      </p:cBhvr>
                                      <p:to>
                                        <p:strVal val="visible"/>
                                      </p:to>
                                    </p:set>
                                    <p:animEffect transition="in" filter="wipe(up)">
                                      <p:cBhvr>
                                        <p:cTn id="31" dur="75"/>
                                        <p:tgtEl>
                                          <p:spTgt spid="10045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iterate type="lt">
                                    <p:tmPct val="100000"/>
                                  </p:iterate>
                                  <p:childTnLst>
                                    <p:set>
                                      <p:cBhvr>
                                        <p:cTn id="35" dur="1" fill="hold">
                                          <p:stCondLst>
                                            <p:cond delay="0"/>
                                          </p:stCondLst>
                                        </p:cTn>
                                        <p:tgtEl>
                                          <p:spTgt spid="1004547">
                                            <p:txEl>
                                              <p:pRg st="7" end="7"/>
                                            </p:txEl>
                                          </p:spTgt>
                                        </p:tgtEl>
                                        <p:attrNameLst>
                                          <p:attrName>style.visibility</p:attrName>
                                        </p:attrNameLst>
                                      </p:cBhvr>
                                      <p:to>
                                        <p:strVal val="visible"/>
                                      </p:to>
                                    </p:set>
                                    <p:animEffect transition="in" filter="wipe(up)">
                                      <p:cBhvr>
                                        <p:cTn id="36" dur="75"/>
                                        <p:tgtEl>
                                          <p:spTgt spid="1004547">
                                            <p:txEl>
                                              <p:pRg st="7" end="7"/>
                                            </p:txEl>
                                          </p:spTgt>
                                        </p:tgtEl>
                                      </p:cBhvr>
                                    </p:animEffect>
                                  </p:childTnLst>
                                </p:cTn>
                              </p:par>
                              <p:par>
                                <p:cTn id="37" presetID="22" presetClass="entr" presetSubtype="1" fill="hold" grpId="0" nodeType="withEffect">
                                  <p:stCondLst>
                                    <p:cond delay="0"/>
                                  </p:stCondLst>
                                  <p:iterate type="lt">
                                    <p:tmPct val="100000"/>
                                  </p:iterate>
                                  <p:childTnLst>
                                    <p:set>
                                      <p:cBhvr>
                                        <p:cTn id="38" dur="1" fill="hold">
                                          <p:stCondLst>
                                            <p:cond delay="0"/>
                                          </p:stCondLst>
                                        </p:cTn>
                                        <p:tgtEl>
                                          <p:spTgt spid="1004547">
                                            <p:txEl>
                                              <p:pRg st="8" end="8"/>
                                            </p:txEl>
                                          </p:spTgt>
                                        </p:tgtEl>
                                        <p:attrNameLst>
                                          <p:attrName>style.visibility</p:attrName>
                                        </p:attrNameLst>
                                      </p:cBhvr>
                                      <p:to>
                                        <p:strVal val="visible"/>
                                      </p:to>
                                    </p:set>
                                    <p:animEffect transition="in" filter="wipe(up)">
                                      <p:cBhvr>
                                        <p:cTn id="39" dur="75"/>
                                        <p:tgtEl>
                                          <p:spTgt spid="100454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iterate type="lt">
                                    <p:tmPct val="100000"/>
                                  </p:iterate>
                                  <p:childTnLst>
                                    <p:set>
                                      <p:cBhvr>
                                        <p:cTn id="43" dur="1" fill="hold">
                                          <p:stCondLst>
                                            <p:cond delay="0"/>
                                          </p:stCondLst>
                                        </p:cTn>
                                        <p:tgtEl>
                                          <p:spTgt spid="1004547">
                                            <p:txEl>
                                              <p:pRg st="9" end="9"/>
                                            </p:txEl>
                                          </p:spTgt>
                                        </p:tgtEl>
                                        <p:attrNameLst>
                                          <p:attrName>style.visibility</p:attrName>
                                        </p:attrNameLst>
                                      </p:cBhvr>
                                      <p:to>
                                        <p:strVal val="visible"/>
                                      </p:to>
                                    </p:set>
                                    <p:animEffect transition="in" filter="wipe(up)">
                                      <p:cBhvr>
                                        <p:cTn id="44" dur="75"/>
                                        <p:tgtEl>
                                          <p:spTgt spid="10045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autoUpdateAnimBg="0"/>
    </p:bldLst>
  </p:timing>
</p:sld>
</file>

<file path=ppt/slides/slide5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7AA270A8-D5D2-4A83-97F2-0DA31D43BCF5}" type="slidenum">
              <a:rPr lang="zh-CN" altLang="en-US" b="1" smtClean="0">
                <a:solidFill>
                  <a:srgbClr val="66CCFF"/>
                </a:solidFill>
                <a:latin typeface="Arial" pitchFamily="34" charset="0"/>
              </a:rPr>
              <a:pPr/>
              <a:t>509</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1006595" name="Rectangle 3"/>
          <p:cNvSpPr>
            <a:spLocks noGrp="1" noChangeArrowheads="1"/>
          </p:cNvSpPr>
          <p:nvPr>
            <p:ph type="body" sz="half" idx="1"/>
          </p:nvPr>
        </p:nvSpPr>
        <p:spPr>
          <a:xfrm>
            <a:off x="-19050" y="844550"/>
            <a:ext cx="9144000" cy="5784850"/>
          </a:xfrm>
        </p:spPr>
        <p:txBody>
          <a:bodyPr/>
          <a:lstStyle/>
          <a:p>
            <a:pPr eaLnBrk="1" hangingPunct="1">
              <a:lnSpc>
                <a:spcPct val="95000"/>
              </a:lnSpc>
            </a:pPr>
            <a:r>
              <a:rPr lang="zh-CN" altLang="en-US" sz="2800" smtClean="0">
                <a:ea typeface="华文细黑" pitchFamily="2" charset="-122"/>
                <a:cs typeface="Times New Roman" pitchFamily="18" charset="0"/>
              </a:rPr>
              <a:t>要打开一个已存在的非空文件“</a:t>
            </a:r>
            <a:r>
              <a:rPr lang="en-US" altLang="zh-CN" sz="2800" smtClean="0">
                <a:ea typeface="华文细黑" pitchFamily="2" charset="-122"/>
                <a:cs typeface="Times New Roman" pitchFamily="18" charset="0"/>
              </a:rPr>
              <a:t>file”</a:t>
            </a:r>
            <a:r>
              <a:rPr lang="zh-CN" altLang="en-US" sz="2800" smtClean="0">
                <a:ea typeface="华文细黑" pitchFamily="2" charset="-122"/>
                <a:cs typeface="Times New Roman" pitchFamily="18" charset="0"/>
              </a:rPr>
              <a:t>用于修改，选择正确的语句是</a:t>
            </a:r>
            <a:r>
              <a:rPr lang="zh-CN" altLang="en-US" sz="2800" u="sng" smtClean="0">
                <a:ea typeface="华文细黑" pitchFamily="2" charset="-122"/>
                <a:cs typeface="Times New Roman" pitchFamily="18" charset="0"/>
              </a:rPr>
              <a:t>    </a:t>
            </a:r>
            <a:r>
              <a:rPr lang="zh-CN" altLang="en-US" sz="2800" smtClean="0">
                <a:ea typeface="华文细黑" pitchFamily="2" charset="-122"/>
                <a:cs typeface="Times New Roman" pitchFamily="18" charset="0"/>
              </a:rPr>
              <a:t>。</a:t>
            </a:r>
          </a:p>
          <a:p>
            <a:pPr lvl="1" eaLnBrk="1" hangingPunct="1">
              <a:lnSpc>
                <a:spcPct val="95000"/>
              </a:lnSpc>
              <a:buFont typeface="宋体" pitchFamily="2" charset="-122"/>
              <a:buNone/>
            </a:pPr>
            <a:r>
              <a:rPr lang="en-US" altLang="zh-CN" smtClean="0">
                <a:ea typeface="华文细黑" pitchFamily="2" charset="-122"/>
                <a:cs typeface="Times New Roman" pitchFamily="18" charset="0"/>
              </a:rPr>
              <a:t>A.fp=fopen("file","r"); B.fp=fopen("file","a+");</a:t>
            </a:r>
          </a:p>
          <a:p>
            <a:pPr lvl="1" eaLnBrk="1" hangingPunct="1">
              <a:lnSpc>
                <a:spcPct val="95000"/>
              </a:lnSpc>
              <a:buFont typeface="宋体" pitchFamily="2" charset="-122"/>
              <a:buNone/>
            </a:pPr>
            <a:r>
              <a:rPr lang="en-US" altLang="zh-CN" smtClean="0">
                <a:ea typeface="华文细黑" pitchFamily="2" charset="-122"/>
                <a:cs typeface="Times New Roman" pitchFamily="18" charset="0"/>
              </a:rPr>
              <a:t>C.fp=fopen("file","w"); D.fp=fopen("file","r+");</a:t>
            </a:r>
          </a:p>
          <a:p>
            <a:pPr eaLnBrk="1" hangingPunct="1">
              <a:lnSpc>
                <a:spcPct val="95000"/>
              </a:lnSpc>
              <a:buFont typeface="Wingdings" pitchFamily="2" charset="2"/>
              <a:buNone/>
            </a:pPr>
            <a:r>
              <a:rPr lang="zh-CN" altLang="en-US" sz="2800" smtClean="0">
                <a:solidFill>
                  <a:srgbClr val="0000FF"/>
                </a:solidFill>
                <a:ea typeface="华文细黑" pitchFamily="2" charset="-122"/>
                <a:cs typeface="Times New Roman" pitchFamily="18" charset="0"/>
              </a:rPr>
              <a:t>	答案：</a:t>
            </a:r>
            <a:r>
              <a:rPr lang="en-US" altLang="zh-CN" sz="2800" smtClean="0">
                <a:solidFill>
                  <a:srgbClr val="0000FF"/>
                </a:solidFill>
                <a:ea typeface="华文细黑" pitchFamily="2" charset="-122"/>
                <a:cs typeface="Times New Roman" pitchFamily="18" charset="0"/>
              </a:rPr>
              <a:t>D</a:t>
            </a:r>
          </a:p>
          <a:p>
            <a:pPr algn="just" eaLnBrk="1" hangingPunct="1">
              <a:lnSpc>
                <a:spcPct val="95000"/>
              </a:lnSpc>
            </a:pPr>
            <a:r>
              <a:rPr lang="zh-CN" altLang="en-US" sz="2800" smtClean="0">
                <a:ea typeface="华文细黑" pitchFamily="2" charset="-122"/>
                <a:cs typeface="Times New Roman" pitchFamily="18" charset="0"/>
              </a:rPr>
              <a:t>为了改变文件的位置指针，应当使用的函数是</a:t>
            </a:r>
            <a:r>
              <a:rPr lang="zh-CN" altLang="en-US" sz="2800" u="sng" smtClean="0">
                <a:ea typeface="华文细黑" pitchFamily="2" charset="-122"/>
                <a:cs typeface="Times New Roman" pitchFamily="18" charset="0"/>
              </a:rPr>
              <a:t>    </a:t>
            </a:r>
            <a:r>
              <a:rPr lang="zh-CN" altLang="en-US" sz="2800" smtClean="0">
                <a:ea typeface="华文细黑" pitchFamily="2" charset="-122"/>
                <a:cs typeface="Times New Roman" pitchFamily="18" charset="0"/>
              </a:rPr>
              <a:t>。</a:t>
            </a:r>
          </a:p>
          <a:p>
            <a:pPr lvl="1" algn="just" eaLnBrk="1" hangingPunct="1">
              <a:lnSpc>
                <a:spcPct val="95000"/>
              </a:lnSpc>
              <a:buFont typeface="宋体" pitchFamily="2" charset="-122"/>
              <a:buNone/>
            </a:pPr>
            <a:r>
              <a:rPr lang="en-US" altLang="zh-CN" smtClean="0">
                <a:ea typeface="华文细黑" pitchFamily="2" charset="-122"/>
                <a:cs typeface="Times New Roman" pitchFamily="18" charset="0"/>
              </a:rPr>
              <a:t>A.fseek( )  B.rewind( )  C.ftell( )  D.feof( )</a:t>
            </a:r>
          </a:p>
          <a:p>
            <a:pPr algn="just" eaLnBrk="1" hangingPunct="1">
              <a:lnSpc>
                <a:spcPct val="95000"/>
              </a:lnSpc>
              <a:buFont typeface="Wingdings" pitchFamily="2" charset="2"/>
              <a:buNone/>
            </a:pPr>
            <a:r>
              <a:rPr lang="zh-CN" altLang="en-US" sz="2800" smtClean="0">
                <a:ea typeface="华文细黑" pitchFamily="2" charset="-122"/>
                <a:cs typeface="Times New Roman" pitchFamily="18" charset="0"/>
              </a:rPr>
              <a:t>	</a:t>
            </a:r>
            <a:r>
              <a:rPr lang="zh-CN" altLang="en-US" sz="2800" smtClean="0">
                <a:solidFill>
                  <a:srgbClr val="0000FF"/>
                </a:solidFill>
                <a:ea typeface="华文细黑" pitchFamily="2" charset="-122"/>
                <a:cs typeface="Times New Roman" pitchFamily="18" charset="0"/>
              </a:rPr>
              <a:t>答案：</a:t>
            </a:r>
            <a:r>
              <a:rPr lang="en-US" altLang="zh-CN" sz="2800" smtClean="0">
                <a:solidFill>
                  <a:srgbClr val="0000FF"/>
                </a:solidFill>
                <a:ea typeface="华文细黑" pitchFamily="2" charset="-122"/>
                <a:cs typeface="Times New Roman" pitchFamily="18" charset="0"/>
              </a:rPr>
              <a:t>A</a:t>
            </a:r>
          </a:p>
          <a:p>
            <a:pPr algn="just" eaLnBrk="1" hangingPunct="1">
              <a:lnSpc>
                <a:spcPct val="95000"/>
              </a:lnSpc>
            </a:pPr>
            <a:r>
              <a:rPr lang="zh-CN" altLang="en-US" sz="2800" smtClean="0">
                <a:ea typeface="华文细黑" pitchFamily="2" charset="-122"/>
                <a:cs typeface="Times New Roman" pitchFamily="18" charset="0"/>
              </a:rPr>
              <a:t>要将一个结构数组存入一个二进制文件中，应当使用函数</a:t>
            </a:r>
            <a:r>
              <a:rPr lang="zh-CN" altLang="en-US" sz="2800" u="sng" smtClean="0">
                <a:ea typeface="华文细黑" pitchFamily="2" charset="-122"/>
                <a:cs typeface="Times New Roman" pitchFamily="18" charset="0"/>
              </a:rPr>
              <a:t>    </a:t>
            </a:r>
            <a:r>
              <a:rPr lang="zh-CN" altLang="en-US" sz="2800" smtClean="0">
                <a:ea typeface="华文细黑" pitchFamily="2" charset="-122"/>
                <a:cs typeface="Times New Roman" pitchFamily="18" charset="0"/>
              </a:rPr>
              <a:t>。</a:t>
            </a:r>
          </a:p>
          <a:p>
            <a:pPr lvl="1" algn="just" eaLnBrk="1" hangingPunct="1">
              <a:lnSpc>
                <a:spcPct val="95000"/>
              </a:lnSpc>
              <a:buFont typeface="宋体" pitchFamily="2" charset="-122"/>
              <a:buNone/>
            </a:pPr>
            <a:r>
              <a:rPr lang="en-US" altLang="zh-CN" smtClean="0">
                <a:ea typeface="华文细黑" pitchFamily="2" charset="-122"/>
                <a:cs typeface="Times New Roman" pitchFamily="18" charset="0"/>
              </a:rPr>
              <a:t>A.fputc</a:t>
            </a:r>
            <a:r>
              <a:rPr lang="zh-CN" altLang="en-US" smtClean="0">
                <a:ea typeface="华文细黑" pitchFamily="2" charset="-122"/>
                <a:cs typeface="Times New Roman" pitchFamily="18" charset="0"/>
              </a:rPr>
              <a:t>     </a:t>
            </a:r>
            <a:r>
              <a:rPr lang="en-US" altLang="zh-CN" smtClean="0">
                <a:ea typeface="华文细黑" pitchFamily="2" charset="-122"/>
                <a:cs typeface="Times New Roman" pitchFamily="18" charset="0"/>
              </a:rPr>
              <a:t>B.fputs</a:t>
            </a:r>
            <a:r>
              <a:rPr lang="zh-CN" altLang="en-US" smtClean="0">
                <a:ea typeface="华文细黑" pitchFamily="2" charset="-122"/>
                <a:cs typeface="Times New Roman" pitchFamily="18" charset="0"/>
              </a:rPr>
              <a:t>      </a:t>
            </a:r>
            <a:r>
              <a:rPr lang="en-US" altLang="zh-CN" smtClean="0">
                <a:ea typeface="华文细黑" pitchFamily="2" charset="-122"/>
                <a:cs typeface="Times New Roman" pitchFamily="18" charset="0"/>
              </a:rPr>
              <a:t>C.fprintf  </a:t>
            </a:r>
            <a:r>
              <a:rPr lang="zh-CN" altLang="en-US" smtClean="0">
                <a:ea typeface="华文细黑" pitchFamily="2" charset="-122"/>
                <a:cs typeface="Times New Roman" pitchFamily="18" charset="0"/>
              </a:rPr>
              <a:t> </a:t>
            </a:r>
            <a:r>
              <a:rPr lang="en-US" altLang="zh-CN" smtClean="0">
                <a:ea typeface="华文细黑" pitchFamily="2" charset="-122"/>
                <a:cs typeface="Times New Roman" pitchFamily="18" charset="0"/>
              </a:rPr>
              <a:t>D.fwrite</a:t>
            </a:r>
            <a:endParaRPr lang="zh-CN" altLang="en-US" smtClean="0">
              <a:ea typeface="华文细黑" pitchFamily="2" charset="-122"/>
              <a:cs typeface="Times New Roman" pitchFamily="18" charset="0"/>
            </a:endParaRPr>
          </a:p>
          <a:p>
            <a:pPr algn="just" eaLnBrk="1" hangingPunct="1">
              <a:lnSpc>
                <a:spcPct val="95000"/>
              </a:lnSpc>
              <a:buFont typeface="Wingdings" pitchFamily="2" charset="2"/>
              <a:buNone/>
            </a:pPr>
            <a:r>
              <a:rPr lang="zh-CN" altLang="en-US" sz="2800" smtClean="0">
                <a:ea typeface="华文细黑" pitchFamily="2" charset="-122"/>
                <a:cs typeface="Times New Roman" pitchFamily="18" charset="0"/>
              </a:rPr>
              <a:t>	</a:t>
            </a:r>
            <a:r>
              <a:rPr lang="zh-CN" altLang="en-US" sz="2800" smtClean="0">
                <a:solidFill>
                  <a:srgbClr val="0000FF"/>
                </a:solidFill>
                <a:ea typeface="华文细黑" pitchFamily="2" charset="-122"/>
                <a:cs typeface="Times New Roman" pitchFamily="18" charset="0"/>
              </a:rPr>
              <a:t>答案：</a:t>
            </a:r>
            <a:r>
              <a:rPr lang="en-US" altLang="zh-CN" sz="2800" smtClean="0">
                <a:solidFill>
                  <a:srgbClr val="0000FF"/>
                </a:solidFill>
                <a:ea typeface="华文细黑" pitchFamily="2" charset="-122"/>
                <a:cs typeface="Times New Roman" pitchFamily="18" charset="0"/>
              </a:rPr>
              <a:t>D</a:t>
            </a:r>
          </a:p>
        </p:txBody>
      </p:sp>
      <p:sp>
        <p:nvSpPr>
          <p:cNvPr id="1006596" name="Rectangle 4"/>
          <p:cNvSpPr>
            <a:spLocks noGrp="1" noChangeArrowheads="1"/>
          </p:cNvSpPr>
          <p:nvPr>
            <p:ph type="title"/>
          </p:nvPr>
        </p:nvSpPr>
        <p:spPr>
          <a:xfrm>
            <a:off x="250825" y="188913"/>
            <a:ext cx="8424863" cy="495300"/>
          </a:xfrm>
        </p:spPr>
        <p:txBody>
          <a:bodyPr/>
          <a:lstStyle/>
          <a:p>
            <a:pPr eaLnBrk="1" hangingPunct="1">
              <a:defRPr/>
            </a:pPr>
            <a:r>
              <a:rPr lang="zh-CN" altLang="en-US" dirty="0" smtClean="0">
                <a:effectLst>
                  <a:outerShdw blurRad="38100" dist="38100" dir="2700000" algn="tl">
                    <a:srgbClr val="000000"/>
                  </a:outerShdw>
                </a:effectLst>
              </a:rPr>
              <a:t>课堂练习</a:t>
            </a:r>
            <a:endParaRPr lang="zh-CN" altLang="en-US" dirty="0">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wipe(up)">
                                      <p:cBhvr>
                                        <p:cTn id="7" dur="75"/>
                                        <p:tgtEl>
                                          <p:spTgt spid="1006595">
                                            <p:txEl>
                                              <p:pRg st="0" end="0"/>
                                            </p:txEl>
                                          </p:spTgt>
                                        </p:tgtEl>
                                      </p:cBhvr>
                                    </p:animEffect>
                                  </p:child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006595">
                                            <p:txEl>
                                              <p:pRg st="1" end="1"/>
                                            </p:txEl>
                                          </p:spTgt>
                                        </p:tgtEl>
                                        <p:attrNameLst>
                                          <p:attrName>style.visibility</p:attrName>
                                        </p:attrNameLst>
                                      </p:cBhvr>
                                      <p:to>
                                        <p:strVal val="visible"/>
                                      </p:to>
                                    </p:set>
                                    <p:animEffect transition="in" filter="wipe(up)">
                                      <p:cBhvr>
                                        <p:cTn id="10" dur="75"/>
                                        <p:tgtEl>
                                          <p:spTgt spid="1006595">
                                            <p:txEl>
                                              <p:pRg st="1" end="1"/>
                                            </p:txEl>
                                          </p:spTgt>
                                        </p:tgtEl>
                                      </p:cBhvr>
                                    </p:animEffect>
                                  </p:childTnLst>
                                </p:cTn>
                              </p:par>
                              <p:par>
                                <p:cTn id="11" presetID="22" presetClass="entr" presetSubtype="1" fill="hold" grpId="0" nodeType="withEffect">
                                  <p:stCondLst>
                                    <p:cond delay="0"/>
                                  </p:stCondLst>
                                  <p:iterate type="lt">
                                    <p:tmPct val="100000"/>
                                  </p:iterate>
                                  <p:childTnLst>
                                    <p:set>
                                      <p:cBhvr>
                                        <p:cTn id="12" dur="1" fill="hold">
                                          <p:stCondLst>
                                            <p:cond delay="0"/>
                                          </p:stCondLst>
                                        </p:cTn>
                                        <p:tgtEl>
                                          <p:spTgt spid="1006595">
                                            <p:txEl>
                                              <p:pRg st="2" end="2"/>
                                            </p:txEl>
                                          </p:spTgt>
                                        </p:tgtEl>
                                        <p:attrNameLst>
                                          <p:attrName>style.visibility</p:attrName>
                                        </p:attrNameLst>
                                      </p:cBhvr>
                                      <p:to>
                                        <p:strVal val="visible"/>
                                      </p:to>
                                    </p:set>
                                    <p:animEffect transition="in" filter="wipe(up)">
                                      <p:cBhvr>
                                        <p:cTn id="13" dur="75"/>
                                        <p:tgtEl>
                                          <p:spTgt spid="10065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006595">
                                            <p:txEl>
                                              <p:pRg st="3" end="3"/>
                                            </p:txEl>
                                          </p:spTgt>
                                        </p:tgtEl>
                                        <p:attrNameLst>
                                          <p:attrName>style.visibility</p:attrName>
                                        </p:attrNameLst>
                                      </p:cBhvr>
                                      <p:to>
                                        <p:strVal val="visible"/>
                                      </p:to>
                                    </p:set>
                                    <p:animEffect transition="in" filter="wipe(up)">
                                      <p:cBhvr>
                                        <p:cTn id="18" dur="75"/>
                                        <p:tgtEl>
                                          <p:spTgt spid="10065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006595">
                                            <p:txEl>
                                              <p:pRg st="4" end="4"/>
                                            </p:txEl>
                                          </p:spTgt>
                                        </p:tgtEl>
                                        <p:attrNameLst>
                                          <p:attrName>style.visibility</p:attrName>
                                        </p:attrNameLst>
                                      </p:cBhvr>
                                      <p:to>
                                        <p:strVal val="visible"/>
                                      </p:to>
                                    </p:set>
                                    <p:animEffect transition="in" filter="wipe(up)">
                                      <p:cBhvr>
                                        <p:cTn id="23" dur="75"/>
                                        <p:tgtEl>
                                          <p:spTgt spid="1006595">
                                            <p:txEl>
                                              <p:pRg st="4" end="4"/>
                                            </p:txEl>
                                          </p:spTgt>
                                        </p:tgtEl>
                                      </p:cBhvr>
                                    </p:animEffect>
                                  </p:child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006595">
                                            <p:txEl>
                                              <p:pRg st="5" end="5"/>
                                            </p:txEl>
                                          </p:spTgt>
                                        </p:tgtEl>
                                        <p:attrNameLst>
                                          <p:attrName>style.visibility</p:attrName>
                                        </p:attrNameLst>
                                      </p:cBhvr>
                                      <p:to>
                                        <p:strVal val="visible"/>
                                      </p:to>
                                    </p:set>
                                    <p:animEffect transition="in" filter="wipe(up)">
                                      <p:cBhvr>
                                        <p:cTn id="26" dur="75"/>
                                        <p:tgtEl>
                                          <p:spTgt spid="100659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0"/>
                                  </p:iterate>
                                  <p:childTnLst>
                                    <p:set>
                                      <p:cBhvr>
                                        <p:cTn id="30" dur="1" fill="hold">
                                          <p:stCondLst>
                                            <p:cond delay="0"/>
                                          </p:stCondLst>
                                        </p:cTn>
                                        <p:tgtEl>
                                          <p:spTgt spid="1006595">
                                            <p:txEl>
                                              <p:pRg st="6" end="6"/>
                                            </p:txEl>
                                          </p:spTgt>
                                        </p:tgtEl>
                                        <p:attrNameLst>
                                          <p:attrName>style.visibility</p:attrName>
                                        </p:attrNameLst>
                                      </p:cBhvr>
                                      <p:to>
                                        <p:strVal val="visible"/>
                                      </p:to>
                                    </p:set>
                                    <p:animEffect transition="in" filter="wipe(up)">
                                      <p:cBhvr>
                                        <p:cTn id="31" dur="75"/>
                                        <p:tgtEl>
                                          <p:spTgt spid="100659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iterate type="lt">
                                    <p:tmPct val="100000"/>
                                  </p:iterate>
                                  <p:childTnLst>
                                    <p:set>
                                      <p:cBhvr>
                                        <p:cTn id="35" dur="1" fill="hold">
                                          <p:stCondLst>
                                            <p:cond delay="0"/>
                                          </p:stCondLst>
                                        </p:cTn>
                                        <p:tgtEl>
                                          <p:spTgt spid="1006595">
                                            <p:txEl>
                                              <p:pRg st="7" end="7"/>
                                            </p:txEl>
                                          </p:spTgt>
                                        </p:tgtEl>
                                        <p:attrNameLst>
                                          <p:attrName>style.visibility</p:attrName>
                                        </p:attrNameLst>
                                      </p:cBhvr>
                                      <p:to>
                                        <p:strVal val="visible"/>
                                      </p:to>
                                    </p:set>
                                    <p:animEffect transition="in" filter="wipe(up)">
                                      <p:cBhvr>
                                        <p:cTn id="36" dur="75"/>
                                        <p:tgtEl>
                                          <p:spTgt spid="1006595">
                                            <p:txEl>
                                              <p:pRg st="7" end="7"/>
                                            </p:txEl>
                                          </p:spTgt>
                                        </p:tgtEl>
                                      </p:cBhvr>
                                    </p:animEffect>
                                  </p:childTnLst>
                                </p:cTn>
                              </p:par>
                              <p:par>
                                <p:cTn id="37" presetID="22" presetClass="entr" presetSubtype="1" fill="hold" grpId="0" nodeType="withEffect">
                                  <p:stCondLst>
                                    <p:cond delay="0"/>
                                  </p:stCondLst>
                                  <p:iterate type="lt">
                                    <p:tmPct val="100000"/>
                                  </p:iterate>
                                  <p:childTnLst>
                                    <p:set>
                                      <p:cBhvr>
                                        <p:cTn id="38" dur="1" fill="hold">
                                          <p:stCondLst>
                                            <p:cond delay="0"/>
                                          </p:stCondLst>
                                        </p:cTn>
                                        <p:tgtEl>
                                          <p:spTgt spid="1006595">
                                            <p:txEl>
                                              <p:pRg st="8" end="8"/>
                                            </p:txEl>
                                          </p:spTgt>
                                        </p:tgtEl>
                                        <p:attrNameLst>
                                          <p:attrName>style.visibility</p:attrName>
                                        </p:attrNameLst>
                                      </p:cBhvr>
                                      <p:to>
                                        <p:strVal val="visible"/>
                                      </p:to>
                                    </p:set>
                                    <p:animEffect transition="in" filter="wipe(up)">
                                      <p:cBhvr>
                                        <p:cTn id="39" dur="75"/>
                                        <p:tgtEl>
                                          <p:spTgt spid="100659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iterate type="lt">
                                    <p:tmPct val="100000"/>
                                  </p:iterate>
                                  <p:childTnLst>
                                    <p:set>
                                      <p:cBhvr>
                                        <p:cTn id="43" dur="1" fill="hold">
                                          <p:stCondLst>
                                            <p:cond delay="0"/>
                                          </p:stCondLst>
                                        </p:cTn>
                                        <p:tgtEl>
                                          <p:spTgt spid="1006595">
                                            <p:txEl>
                                              <p:pRg st="9" end="9"/>
                                            </p:txEl>
                                          </p:spTgt>
                                        </p:tgtEl>
                                        <p:attrNameLst>
                                          <p:attrName>style.visibility</p:attrName>
                                        </p:attrNameLst>
                                      </p:cBhvr>
                                      <p:to>
                                        <p:strVal val="visible"/>
                                      </p:to>
                                    </p:set>
                                    <p:animEffect transition="in" filter="wipe(up)">
                                      <p:cBhvr>
                                        <p:cTn id="44" dur="75"/>
                                        <p:tgtEl>
                                          <p:spTgt spid="1006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ChangeArrowheads="1"/>
          </p:cNvSpPr>
          <p:nvPr/>
        </p:nvSpPr>
        <p:spPr bwMode="auto">
          <a:xfrm>
            <a:off x="685800" y="0"/>
            <a:ext cx="7772400" cy="685800"/>
          </a:xfrm>
          <a:prstGeom prst="rect">
            <a:avLst/>
          </a:prstGeom>
          <a:noFill/>
          <a:ln w="9525">
            <a:noFill/>
            <a:miter lim="800000"/>
            <a:headEnd/>
            <a:tailEnd/>
          </a:ln>
          <a:effectLst/>
        </p:spPr>
        <p:txBody>
          <a:bodyPr lIns="92075" tIns="46038" rIns="92075" bIns="46038" anchor="b"/>
          <a:lstStyle/>
          <a:p>
            <a:pPr algn="ctr">
              <a:defRPr/>
            </a:pPr>
            <a:r>
              <a:rPr lang="zh-CN" altLang="en-US" sz="4400" dirty="0">
                <a:solidFill>
                  <a:schemeClr val="tx2"/>
                </a:solidFill>
                <a:effectLst>
                  <a:outerShdw blurRad="38100" dist="38100" dir="2700000" algn="tl">
                    <a:srgbClr val="000000"/>
                  </a:outerShdw>
                </a:effectLst>
                <a:latin typeface="黑体" pitchFamily="49" charset="-122"/>
                <a:ea typeface="黑体" pitchFamily="49" charset="-122"/>
              </a:rPr>
              <a:t>注意事项</a:t>
            </a:r>
          </a:p>
        </p:txBody>
      </p:sp>
      <p:sp>
        <p:nvSpPr>
          <p:cNvPr id="9219" name="Rectangle 3"/>
          <p:cNvSpPr>
            <a:spLocks noChangeArrowheads="1"/>
          </p:cNvSpPr>
          <p:nvPr/>
        </p:nvSpPr>
        <p:spPr bwMode="auto">
          <a:xfrm>
            <a:off x="792163" y="728663"/>
            <a:ext cx="8153400" cy="5762625"/>
          </a:xfrm>
          <a:prstGeom prst="rect">
            <a:avLst/>
          </a:prstGeom>
          <a:noFill/>
          <a:ln w="9525">
            <a:noFill/>
            <a:miter lim="800000"/>
            <a:headEnd/>
            <a:tailEnd/>
          </a:ln>
        </p:spPr>
        <p:txBody>
          <a:bodyPr lIns="92075" tIns="46038" rIns="92075" bIns="46038"/>
          <a:lstStyle/>
          <a:p>
            <a:pPr marL="342900" indent="-342900">
              <a:lnSpc>
                <a:spcPct val="80000"/>
              </a:lnSpc>
              <a:spcBef>
                <a:spcPct val="20000"/>
              </a:spcBef>
              <a:buClr>
                <a:schemeClr val="hlink"/>
              </a:buClr>
              <a:buSzPct val="65000"/>
              <a:buFont typeface="Wingdings" pitchFamily="2" charset="2"/>
              <a:buChar char="v"/>
            </a:pPr>
            <a:r>
              <a:rPr lang="zh-CN" altLang="en-US" sz="2000">
                <a:latin typeface="Times New Roman" pitchFamily="18" charset="0"/>
                <a:ea typeface="华文细黑" pitchFamily="2" charset="-122"/>
                <a:cs typeface="Times New Roman" pitchFamily="18" charset="0"/>
              </a:rPr>
              <a:t>整型≠整数    </a:t>
            </a:r>
          </a:p>
          <a:p>
            <a:pPr marL="342900" indent="-342900">
              <a:lnSpc>
                <a:spcPct val="80000"/>
              </a:lnSpc>
              <a:spcBef>
                <a:spcPct val="20000"/>
              </a:spcBef>
              <a:buClr>
                <a:schemeClr val="hlink"/>
              </a:buClr>
              <a:buSzPct val="65000"/>
              <a:buFont typeface="Wingdings" pitchFamily="2" charset="2"/>
              <a:buNone/>
            </a:pPr>
            <a:r>
              <a:rPr lang="zh-CN" altLang="en-US" sz="2000">
                <a:latin typeface="Times New Roman" pitchFamily="18" charset="0"/>
                <a:ea typeface="华文细黑" pitchFamily="2" charset="-122"/>
                <a:cs typeface="Times New Roman" pitchFamily="18" charset="0"/>
              </a:rPr>
              <a:t>  </a:t>
            </a:r>
            <a:r>
              <a:rPr lang="en-US" altLang="zh-CN" sz="2000">
                <a:solidFill>
                  <a:srgbClr val="66FF66"/>
                </a:solidFill>
                <a:latin typeface="Times New Roman" pitchFamily="18" charset="0"/>
                <a:ea typeface="华文细黑" pitchFamily="2" charset="-122"/>
                <a:cs typeface="Times New Roman" pitchFamily="18" charset="0"/>
              </a:rPr>
              <a:t>int </a:t>
            </a:r>
            <a:r>
              <a:rPr lang="zh-CN" altLang="en-US" sz="2000">
                <a:solidFill>
                  <a:srgbClr val="66FF66"/>
                </a:solidFill>
                <a:latin typeface="Times New Roman" pitchFamily="18" charset="0"/>
                <a:ea typeface="华文细黑" pitchFamily="2" charset="-122"/>
                <a:cs typeface="Times New Roman" pitchFamily="18" charset="0"/>
              </a:rPr>
              <a:t>的范围： － </a:t>
            </a:r>
            <a:r>
              <a:rPr lang="en-US" altLang="zh-CN" sz="2000">
                <a:solidFill>
                  <a:srgbClr val="66FF66"/>
                </a:solidFill>
                <a:latin typeface="Times New Roman" pitchFamily="18" charset="0"/>
                <a:ea typeface="华文细黑" pitchFamily="2" charset="-122"/>
                <a:cs typeface="Times New Roman" pitchFamily="18" charset="0"/>
              </a:rPr>
              <a:t>32768</a:t>
            </a:r>
            <a:r>
              <a:rPr lang="zh-CN" altLang="en-US" sz="2000">
                <a:solidFill>
                  <a:srgbClr val="66FF66"/>
                </a:solidFill>
                <a:latin typeface="Times New Roman" pitchFamily="18" charset="0"/>
                <a:ea typeface="华文细黑" pitchFamily="2" charset="-122"/>
                <a:cs typeface="Times New Roman" pitchFamily="18" charset="0"/>
              </a:rPr>
              <a:t>～＋</a:t>
            </a:r>
            <a:r>
              <a:rPr lang="en-US" altLang="zh-CN" sz="2000">
                <a:solidFill>
                  <a:srgbClr val="66FF66"/>
                </a:solidFill>
                <a:latin typeface="Times New Roman" pitchFamily="18" charset="0"/>
                <a:ea typeface="华文细黑" pitchFamily="2" charset="-122"/>
                <a:cs typeface="Times New Roman" pitchFamily="18" charset="0"/>
              </a:rPr>
              <a:t>32767</a:t>
            </a:r>
          </a:p>
          <a:p>
            <a:pPr marL="342900" indent="-342900">
              <a:lnSpc>
                <a:spcPct val="80000"/>
              </a:lnSpc>
              <a:spcBef>
                <a:spcPct val="50000"/>
              </a:spcBef>
              <a:buSzPct val="65000"/>
              <a:buFont typeface="Wingdings" pitchFamily="2" charset="2"/>
              <a:buNone/>
            </a:pPr>
            <a:r>
              <a:rPr lang="en-US" altLang="zh-CN" sz="2000" b="1" i="1">
                <a:solidFill>
                  <a:srgbClr val="FFFFFF"/>
                </a:solidFill>
                <a:latin typeface="Times New Roman" pitchFamily="18" charset="0"/>
                <a:ea typeface="华文细黑" pitchFamily="2" charset="-122"/>
                <a:cs typeface="Times New Roman" pitchFamily="18" charset="0"/>
              </a:rPr>
              <a:t>Example:</a:t>
            </a:r>
          </a:p>
          <a:p>
            <a:pPr marL="342900" indent="-342900">
              <a:lnSpc>
                <a:spcPct val="80000"/>
              </a:lnSpc>
              <a:spcBef>
                <a:spcPct val="20000"/>
              </a:spcBef>
              <a:buSzPct val="65000"/>
              <a:buFont typeface="Wingdings" pitchFamily="2" charset="2"/>
              <a:buNone/>
            </a:pPr>
            <a:r>
              <a:rPr lang="en-US" altLang="zh-CN" sz="2000" b="1">
                <a:solidFill>
                  <a:srgbClr val="CCFFFF"/>
                </a:solidFill>
                <a:latin typeface="Times New Roman" pitchFamily="18" charset="0"/>
                <a:ea typeface="华文细黑" pitchFamily="2" charset="-122"/>
                <a:cs typeface="Times New Roman" pitchFamily="18" charset="0"/>
              </a:rPr>
              <a:t>  </a:t>
            </a:r>
            <a:r>
              <a:rPr lang="en-US" altLang="zh-CN" sz="2000">
                <a:solidFill>
                  <a:srgbClr val="CCFFFF"/>
                </a:solidFill>
                <a:latin typeface="Times New Roman" pitchFamily="18" charset="0"/>
                <a:ea typeface="华文细黑" pitchFamily="2" charset="-122"/>
                <a:cs typeface="Times New Roman" pitchFamily="18" charset="0"/>
              </a:rPr>
              <a:t>#include  &lt;stdio.h&gt;</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#include  &lt;conio.h&gt;</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main()</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int  a ;</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clrscr( );    </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printf(“Input :”);</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scanf(“%d”,&amp;a);</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printf(“a=%d\n”,a);</a:t>
            </a:r>
          </a:p>
          <a:p>
            <a:pPr marL="342900" indent="-342900">
              <a:lnSpc>
                <a:spcPct val="80000"/>
              </a:lnSpc>
              <a:spcBef>
                <a:spcPct val="20000"/>
              </a:spcBef>
              <a:buSzPct val="65000"/>
              <a:buFont typeface="Wingdings" pitchFamily="2" charset="2"/>
              <a:buNone/>
            </a:pPr>
            <a:r>
              <a:rPr lang="en-US" altLang="zh-CN" sz="2000">
                <a:solidFill>
                  <a:srgbClr val="CCFFFF"/>
                </a:solidFill>
                <a:latin typeface="Times New Roman" pitchFamily="18" charset="0"/>
                <a:ea typeface="华文细黑" pitchFamily="2" charset="-122"/>
                <a:cs typeface="Times New Roman" pitchFamily="18" charset="0"/>
              </a:rPr>
              <a:t>   }</a:t>
            </a:r>
          </a:p>
          <a:p>
            <a:pPr marL="342900" indent="-342900">
              <a:lnSpc>
                <a:spcPct val="80000"/>
              </a:lnSpc>
              <a:spcBef>
                <a:spcPct val="20000"/>
              </a:spcBef>
              <a:buClr>
                <a:schemeClr val="hlink"/>
              </a:buClr>
              <a:buSzPct val="65000"/>
              <a:buFont typeface="Wingdings" pitchFamily="2" charset="2"/>
              <a:buNone/>
            </a:pPr>
            <a:endParaRPr lang="en-US" altLang="zh-CN" sz="2000">
              <a:solidFill>
                <a:srgbClr val="CCFFFF"/>
              </a:solidFill>
              <a:latin typeface="Times New Roman" pitchFamily="18" charset="0"/>
              <a:ea typeface="华文细黑" pitchFamily="2" charset="-122"/>
              <a:cs typeface="Times New Roman" pitchFamily="18" charset="0"/>
            </a:endParaRPr>
          </a:p>
        </p:txBody>
      </p:sp>
      <p:sp>
        <p:nvSpPr>
          <p:cNvPr id="406532" name="Text Box 4"/>
          <p:cNvSpPr txBox="1">
            <a:spLocks noChangeArrowheads="1"/>
          </p:cNvSpPr>
          <p:nvPr/>
        </p:nvSpPr>
        <p:spPr bwMode="auto">
          <a:xfrm>
            <a:off x="4648200" y="1981200"/>
            <a:ext cx="4113213" cy="2743200"/>
          </a:xfrm>
          <a:prstGeom prst="rect">
            <a:avLst/>
          </a:prstGeom>
          <a:solidFill>
            <a:srgbClr val="FFFF00"/>
          </a:solidFill>
          <a:ln w="12700">
            <a:noFill/>
            <a:miter lim="800000"/>
            <a:headEnd type="none" w="sm" len="sm"/>
            <a:tailEnd type="none" w="sm" len="sm"/>
          </a:ln>
        </p:spPr>
        <p:txBody>
          <a:bodyPr wrap="none" lIns="0" tIns="0" rIns="18000" bIns="0"/>
          <a:lstStyle/>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a:t>
            </a:r>
            <a:r>
              <a:rPr kumimoji="1" lang="zh-CN" altLang="en-US" sz="2400">
                <a:solidFill>
                  <a:srgbClr val="CC3300"/>
                </a:solidFill>
                <a:latin typeface="Times New Roman" pitchFamily="18" charset="0"/>
                <a:ea typeface="华文细黑" pitchFamily="2" charset="-122"/>
                <a:cs typeface="Times New Roman" pitchFamily="18" charset="0"/>
              </a:rPr>
              <a:t>运行结果</a:t>
            </a:r>
            <a:r>
              <a:rPr kumimoji="1" lang="en-US" altLang="zh-CN" sz="2400">
                <a:solidFill>
                  <a:srgbClr val="CC3300"/>
                </a:solidFill>
                <a:latin typeface="Times New Roman" pitchFamily="18" charset="0"/>
                <a:ea typeface="华文细黑" pitchFamily="2" charset="-122"/>
                <a:cs typeface="Times New Roman" pitchFamily="18" charset="0"/>
              </a:rPr>
              <a:t>:</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Input:</a:t>
            </a:r>
            <a:r>
              <a:rPr kumimoji="1" lang="en-US" altLang="zh-CN" sz="2400">
                <a:solidFill>
                  <a:srgbClr val="333399"/>
                </a:solidFill>
                <a:latin typeface="Times New Roman" pitchFamily="18" charset="0"/>
                <a:ea typeface="华文细黑" pitchFamily="2" charset="-122"/>
                <a:cs typeface="Times New Roman" pitchFamily="18" charset="0"/>
              </a:rPr>
              <a:t>12345</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a:t>
            </a:r>
            <a:r>
              <a:rPr kumimoji="1" lang="en-US" altLang="zh-CN" sz="2400">
                <a:solidFill>
                  <a:srgbClr val="3333FF"/>
                </a:solidFill>
                <a:latin typeface="Times New Roman" pitchFamily="18" charset="0"/>
                <a:ea typeface="华文细黑" pitchFamily="2" charset="-122"/>
                <a:cs typeface="Times New Roman" pitchFamily="18" charset="0"/>
              </a:rPr>
              <a:t> a=12345</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Input:</a:t>
            </a:r>
            <a:r>
              <a:rPr kumimoji="1" lang="en-US" altLang="zh-CN" sz="2400">
                <a:solidFill>
                  <a:srgbClr val="333399"/>
                </a:solidFill>
                <a:latin typeface="Times New Roman" pitchFamily="18" charset="0"/>
                <a:ea typeface="华文细黑" pitchFamily="2" charset="-122"/>
                <a:cs typeface="Times New Roman" pitchFamily="18" charset="0"/>
              </a:rPr>
              <a:t>1234567</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a:t>
            </a:r>
            <a:r>
              <a:rPr kumimoji="1" lang="en-US" altLang="zh-CN" sz="2400">
                <a:solidFill>
                  <a:srgbClr val="3333FF"/>
                </a:solidFill>
                <a:latin typeface="Times New Roman" pitchFamily="18" charset="0"/>
                <a:ea typeface="华文细黑" pitchFamily="2" charset="-122"/>
                <a:cs typeface="Times New Roman" pitchFamily="18" charset="0"/>
              </a:rPr>
              <a:t>a= -10617</a:t>
            </a:r>
            <a:r>
              <a:rPr kumimoji="1" lang="en-US" altLang="zh-CN" sz="2400">
                <a:solidFill>
                  <a:srgbClr val="FF3300"/>
                </a:solidFill>
                <a:latin typeface="Times New Roman" pitchFamily="18" charset="0"/>
                <a:ea typeface="华文细黑" pitchFamily="2" charset="-122"/>
                <a:cs typeface="Times New Roman" pitchFamily="18" charset="0"/>
              </a:rPr>
              <a:t>  </a:t>
            </a:r>
          </a:p>
        </p:txBody>
      </p:sp>
      <p:sp>
        <p:nvSpPr>
          <p:cNvPr id="406533" name="AutoShape 5"/>
          <p:cNvSpPr>
            <a:spLocks noChangeArrowheads="1"/>
          </p:cNvSpPr>
          <p:nvPr/>
        </p:nvSpPr>
        <p:spPr bwMode="auto">
          <a:xfrm>
            <a:off x="6629400" y="1295400"/>
            <a:ext cx="2514600" cy="2438400"/>
          </a:xfrm>
          <a:prstGeom prst="cloudCallout">
            <a:avLst>
              <a:gd name="adj1" fmla="val -61366"/>
              <a:gd name="adj2" fmla="val 68491"/>
            </a:avLst>
          </a:prstGeom>
          <a:solidFill>
            <a:srgbClr val="FFCC99"/>
          </a:solidFill>
          <a:ln w="12700">
            <a:noFill/>
            <a:round/>
            <a:headEnd type="none" w="sm" len="sm"/>
            <a:tailEnd type="none" w="sm" len="sm"/>
          </a:ln>
        </p:spPr>
        <p:txBody>
          <a:bodyPr lIns="90000" tIns="46800" rIns="90000" bIns="46800"/>
          <a:lstStyle/>
          <a:p>
            <a:pPr algn="ctr"/>
            <a:endParaRPr kumimoji="1" lang="en-US" altLang="zh-CN" sz="4000" b="1" i="1">
              <a:solidFill>
                <a:srgbClr val="FF0000"/>
              </a:solidFill>
              <a:latin typeface="Times New Roman" pitchFamily="18" charset="0"/>
              <a:ea typeface="华文细黑" pitchFamily="2" charset="-122"/>
              <a:cs typeface="Times New Roman" pitchFamily="18" charset="0"/>
            </a:endParaRPr>
          </a:p>
          <a:p>
            <a:pPr algn="ctr"/>
            <a:r>
              <a:rPr kumimoji="1" lang="en-US" altLang="zh-CN" sz="4000" b="1" i="1">
                <a:solidFill>
                  <a:srgbClr val="FF0000"/>
                </a:solidFill>
                <a:latin typeface="Times New Roman" pitchFamily="18" charset="0"/>
                <a:ea typeface="华文细黑" pitchFamily="2" charset="-122"/>
                <a:cs typeface="Times New Roman" pitchFamily="18" charset="0"/>
              </a:rPr>
              <a:t>Why?!</a:t>
            </a:r>
          </a:p>
        </p:txBody>
      </p:sp>
      <p:sp>
        <p:nvSpPr>
          <p:cNvPr id="406534" name="Rectangle 6"/>
          <p:cNvSpPr>
            <a:spLocks noChangeArrowheads="1"/>
          </p:cNvSpPr>
          <p:nvPr/>
        </p:nvSpPr>
        <p:spPr bwMode="auto">
          <a:xfrm>
            <a:off x="304800" y="4581525"/>
            <a:ext cx="8534400" cy="2276475"/>
          </a:xfrm>
          <a:prstGeom prst="rect">
            <a:avLst/>
          </a:prstGeom>
          <a:solidFill>
            <a:srgbClr val="CCFFCC"/>
          </a:solidFill>
          <a:ln w="12700">
            <a:noFill/>
            <a:miter lim="800000"/>
            <a:headEnd type="none" w="sm" len="sm"/>
            <a:tailEnd type="none" w="sm" len="sm"/>
          </a:ln>
        </p:spPr>
        <p:txBody>
          <a:bodyPr wrap="none" lIns="90000" tIns="46800" rIns="90000" bIns="46800"/>
          <a:lstStyle/>
          <a:p>
            <a:r>
              <a:rPr kumimoji="1" lang="en-US" altLang="zh-CN" sz="2400">
                <a:solidFill>
                  <a:srgbClr val="3366FF"/>
                </a:solidFill>
                <a:latin typeface="Times New Roman" pitchFamily="18" charset="0"/>
                <a:ea typeface="华文细黑" pitchFamily="2" charset="-122"/>
                <a:cs typeface="Times New Roman" pitchFamily="18" charset="0"/>
              </a:rPr>
              <a:t>Because:</a:t>
            </a:r>
            <a:r>
              <a:rPr kumimoji="1" lang="en-US" altLang="zh-CN" sz="2400">
                <a:solidFill>
                  <a:srgbClr val="FF3300"/>
                </a:solidFill>
                <a:latin typeface="Times New Roman" pitchFamily="18" charset="0"/>
                <a:ea typeface="华文细黑" pitchFamily="2" charset="-122"/>
                <a:cs typeface="Times New Roman" pitchFamily="18" charset="0"/>
              </a:rPr>
              <a:t>  12345</a:t>
            </a:r>
            <a:r>
              <a:rPr kumimoji="1" lang="zh-CN" altLang="en-US" sz="2400">
                <a:solidFill>
                  <a:srgbClr val="0000FF"/>
                </a:solidFill>
                <a:latin typeface="Times New Roman" pitchFamily="18" charset="0"/>
                <a:ea typeface="华文细黑" pitchFamily="2" charset="-122"/>
                <a:cs typeface="Times New Roman" pitchFamily="18" charset="0"/>
              </a:rPr>
              <a:t>的补码是</a:t>
            </a:r>
            <a:r>
              <a:rPr kumimoji="1" lang="zh-CN" altLang="en-US" sz="2400">
                <a:solidFill>
                  <a:srgbClr val="FF3300"/>
                </a:solidFill>
                <a:latin typeface="Times New Roman" pitchFamily="18" charset="0"/>
                <a:ea typeface="华文细黑" pitchFamily="2" charset="-122"/>
                <a:cs typeface="Times New Roman" pitchFamily="18" charset="0"/>
              </a:rPr>
              <a:t>              </a:t>
            </a:r>
            <a:r>
              <a:rPr kumimoji="1" lang="en-US" altLang="zh-CN" sz="2400">
                <a:solidFill>
                  <a:srgbClr val="FF3300"/>
                </a:solidFill>
                <a:latin typeface="Times New Roman" pitchFamily="18" charset="0"/>
                <a:ea typeface="华文细黑" pitchFamily="2" charset="-122"/>
                <a:cs typeface="Times New Roman" pitchFamily="18" charset="0"/>
              </a:rPr>
              <a:t>0011000000111001</a:t>
            </a:r>
          </a:p>
          <a:p>
            <a:r>
              <a:rPr kumimoji="1" lang="en-US" altLang="zh-CN" sz="2400">
                <a:solidFill>
                  <a:srgbClr val="FF3300"/>
                </a:solidFill>
                <a:latin typeface="Times New Roman" pitchFamily="18" charset="0"/>
                <a:ea typeface="华文细黑" pitchFamily="2" charset="-122"/>
                <a:cs typeface="Times New Roman" pitchFamily="18" charset="0"/>
              </a:rPr>
              <a:t>               1234567</a:t>
            </a:r>
            <a:r>
              <a:rPr kumimoji="1" lang="zh-CN" altLang="en-US" sz="2400">
                <a:solidFill>
                  <a:srgbClr val="0000FF"/>
                </a:solidFill>
                <a:latin typeface="Times New Roman" pitchFamily="18" charset="0"/>
                <a:ea typeface="华文细黑" pitchFamily="2" charset="-122"/>
                <a:cs typeface="Times New Roman" pitchFamily="18" charset="0"/>
              </a:rPr>
              <a:t>的补码是</a:t>
            </a:r>
            <a:r>
              <a:rPr kumimoji="1" lang="zh-CN" altLang="en-US" sz="2400">
                <a:solidFill>
                  <a:srgbClr val="FF3300"/>
                </a:solidFill>
                <a:latin typeface="Times New Roman" pitchFamily="18" charset="0"/>
                <a:ea typeface="华文细黑" pitchFamily="2" charset="-122"/>
                <a:cs typeface="Times New Roman" pitchFamily="18" charset="0"/>
              </a:rPr>
              <a:t>  </a:t>
            </a:r>
            <a:r>
              <a:rPr kumimoji="1" lang="en-US" altLang="zh-CN" sz="2400">
                <a:solidFill>
                  <a:srgbClr val="FF3300"/>
                </a:solidFill>
                <a:latin typeface="Times New Roman" pitchFamily="18" charset="0"/>
                <a:ea typeface="华文细黑" pitchFamily="2" charset="-122"/>
                <a:cs typeface="Times New Roman" pitchFamily="18" charset="0"/>
              </a:rPr>
              <a:t>10010</a:t>
            </a:r>
            <a:r>
              <a:rPr kumimoji="1" lang="en-US" altLang="zh-CN" sz="2400" u="sng">
                <a:solidFill>
                  <a:srgbClr val="FF3300"/>
                </a:solidFill>
                <a:latin typeface="Times New Roman" pitchFamily="18" charset="0"/>
                <a:ea typeface="华文细黑" pitchFamily="2" charset="-122"/>
                <a:cs typeface="Times New Roman" pitchFamily="18" charset="0"/>
              </a:rPr>
              <a:t>1101011010000111 </a:t>
            </a:r>
          </a:p>
          <a:p>
            <a:r>
              <a:rPr kumimoji="1" lang="en-US" altLang="zh-CN" sz="2400">
                <a:solidFill>
                  <a:srgbClr val="FF3300"/>
                </a:solidFill>
                <a:latin typeface="Times New Roman" pitchFamily="18" charset="0"/>
                <a:ea typeface="华文细黑" pitchFamily="2" charset="-122"/>
                <a:cs typeface="Times New Roman" pitchFamily="18" charset="0"/>
              </a:rPr>
              <a:t>               </a:t>
            </a:r>
            <a:r>
              <a:rPr kumimoji="1" lang="zh-CN" altLang="en-US" sz="2400">
                <a:solidFill>
                  <a:srgbClr val="0000FF"/>
                </a:solidFill>
                <a:latin typeface="Times New Roman" pitchFamily="18" charset="0"/>
                <a:ea typeface="华文细黑" pitchFamily="2" charset="-122"/>
                <a:cs typeface="Times New Roman" pitchFamily="18" charset="0"/>
              </a:rPr>
              <a:t>截去多余部份</a:t>
            </a:r>
            <a:r>
              <a:rPr kumimoji="1" lang="en-US" altLang="zh-CN" sz="2400">
                <a:solidFill>
                  <a:srgbClr val="0000FF"/>
                </a:solidFill>
                <a:latin typeface="Times New Roman" pitchFamily="18" charset="0"/>
                <a:ea typeface="华文细黑" pitchFamily="2" charset="-122"/>
                <a:cs typeface="Times New Roman" pitchFamily="18" charset="0"/>
              </a:rPr>
              <a:t>(</a:t>
            </a:r>
            <a:r>
              <a:rPr kumimoji="1" lang="zh-CN" altLang="en-US" sz="2400">
                <a:solidFill>
                  <a:srgbClr val="0000FF"/>
                </a:solidFill>
                <a:latin typeface="Times New Roman" pitchFamily="18" charset="0"/>
                <a:ea typeface="华文细黑" pitchFamily="2" charset="-122"/>
                <a:cs typeface="Times New Roman" pitchFamily="18" charset="0"/>
              </a:rPr>
              <a:t>超过</a:t>
            </a:r>
            <a:r>
              <a:rPr kumimoji="1" lang="en-US" altLang="zh-CN" sz="2400">
                <a:solidFill>
                  <a:srgbClr val="0000FF"/>
                </a:solidFill>
                <a:latin typeface="Times New Roman" pitchFamily="18" charset="0"/>
                <a:ea typeface="华文细黑" pitchFamily="2" charset="-122"/>
                <a:cs typeface="Times New Roman" pitchFamily="18" charset="0"/>
              </a:rPr>
              <a:t>2</a:t>
            </a:r>
            <a:r>
              <a:rPr kumimoji="1" lang="zh-CN" altLang="en-US" sz="2400">
                <a:solidFill>
                  <a:srgbClr val="0000FF"/>
                </a:solidFill>
                <a:latin typeface="Times New Roman" pitchFamily="18" charset="0"/>
                <a:ea typeface="华文细黑" pitchFamily="2" charset="-122"/>
                <a:cs typeface="Times New Roman" pitchFamily="18" charset="0"/>
              </a:rPr>
              <a:t>个字节的左边部分</a:t>
            </a:r>
            <a:r>
              <a:rPr kumimoji="1" lang="en-US" altLang="zh-CN" sz="2400">
                <a:solidFill>
                  <a:srgbClr val="0000FF"/>
                </a:solidFill>
                <a:latin typeface="Times New Roman" pitchFamily="18" charset="0"/>
                <a:ea typeface="华文细黑" pitchFamily="2" charset="-122"/>
                <a:cs typeface="Times New Roman" pitchFamily="18" charset="0"/>
              </a:rPr>
              <a:t>)</a:t>
            </a:r>
            <a:r>
              <a:rPr kumimoji="1" lang="zh-CN" altLang="en-US" sz="2400">
                <a:solidFill>
                  <a:srgbClr val="0000FF"/>
                </a:solidFill>
                <a:latin typeface="Times New Roman" pitchFamily="18" charset="0"/>
                <a:ea typeface="华文细黑" pitchFamily="2" charset="-122"/>
                <a:cs typeface="Times New Roman" pitchFamily="18" charset="0"/>
              </a:rPr>
              <a:t>后</a:t>
            </a:r>
          </a:p>
          <a:p>
            <a:r>
              <a:rPr kumimoji="1" lang="zh-CN" altLang="en-US" sz="2400">
                <a:solidFill>
                  <a:srgbClr val="0000FF"/>
                </a:solidFill>
                <a:latin typeface="Times New Roman" pitchFamily="18" charset="0"/>
                <a:ea typeface="华文细黑" pitchFamily="2" charset="-122"/>
                <a:cs typeface="Times New Roman" pitchFamily="18" charset="0"/>
              </a:rPr>
              <a:t>                            其原码为</a:t>
            </a:r>
            <a:r>
              <a:rPr kumimoji="1" lang="zh-CN" altLang="en-US" sz="2400">
                <a:solidFill>
                  <a:srgbClr val="FF3300"/>
                </a:solidFill>
                <a:latin typeface="Times New Roman" pitchFamily="18" charset="0"/>
                <a:ea typeface="华文细黑" pitchFamily="2" charset="-122"/>
                <a:cs typeface="Times New Roman" pitchFamily="18" charset="0"/>
              </a:rPr>
              <a:t>               </a:t>
            </a:r>
            <a:r>
              <a:rPr kumimoji="1" lang="en-US" altLang="zh-CN" sz="2400">
                <a:solidFill>
                  <a:srgbClr val="FF3300"/>
                </a:solidFill>
                <a:latin typeface="Times New Roman" pitchFamily="18" charset="0"/>
                <a:ea typeface="华文细黑" pitchFamily="2" charset="-122"/>
                <a:cs typeface="Times New Roman" pitchFamily="18" charset="0"/>
              </a:rPr>
              <a:t>1010100101111001(-10617)</a:t>
            </a:r>
          </a:p>
          <a:p>
            <a:r>
              <a:rPr kumimoji="1" lang="zh-CN" altLang="en-US" sz="2400">
                <a:solidFill>
                  <a:srgbClr val="CC3300"/>
                </a:solidFill>
                <a:latin typeface="Times New Roman" pitchFamily="18" charset="0"/>
                <a:ea typeface="华文细黑" pitchFamily="2" charset="-122"/>
                <a:cs typeface="Times New Roman" pitchFamily="18" charset="0"/>
              </a:rPr>
              <a:t>参见教材</a:t>
            </a:r>
            <a:r>
              <a:rPr kumimoji="1" lang="en-US" altLang="zh-CN" sz="2400">
                <a:solidFill>
                  <a:srgbClr val="CC3300"/>
                </a:solidFill>
                <a:latin typeface="Times New Roman" pitchFamily="18" charset="0"/>
                <a:ea typeface="华文细黑" pitchFamily="2" charset="-122"/>
                <a:cs typeface="Times New Roman" pitchFamily="18" charset="0"/>
              </a:rPr>
              <a:t>P44“</a:t>
            </a:r>
            <a:r>
              <a:rPr kumimoji="1" lang="zh-CN" altLang="en-US" sz="2400">
                <a:solidFill>
                  <a:srgbClr val="CC3300"/>
                </a:solidFill>
                <a:latin typeface="Times New Roman" pitchFamily="18" charset="0"/>
                <a:ea typeface="华文细黑" pitchFamily="2" charset="-122"/>
                <a:cs typeface="Times New Roman" pitchFamily="18" charset="0"/>
              </a:rPr>
              <a:t>整型数据的溢出”。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anim calcmode="lin" valueType="num">
                                      <p:cBhvr>
                                        <p:cTn id="7" dur="500" fill="hold"/>
                                        <p:tgtEl>
                                          <p:spTgt spid="406532"/>
                                        </p:tgtEl>
                                        <p:attrNameLst>
                                          <p:attrName>ppt_w</p:attrName>
                                        </p:attrNameLst>
                                      </p:cBhvr>
                                      <p:tavLst>
                                        <p:tav tm="0">
                                          <p:val>
                                            <p:fltVal val="0"/>
                                          </p:val>
                                        </p:tav>
                                        <p:tav tm="100000">
                                          <p:val>
                                            <p:strVal val="#ppt_w"/>
                                          </p:val>
                                        </p:tav>
                                      </p:tavLst>
                                    </p:anim>
                                    <p:anim calcmode="lin" valueType="num">
                                      <p:cBhvr>
                                        <p:cTn id="8" dur="500" fill="hold"/>
                                        <p:tgtEl>
                                          <p:spTgt spid="40653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06533"/>
                                        </p:tgtEl>
                                        <p:attrNameLst>
                                          <p:attrName>style.visibility</p:attrName>
                                        </p:attrNameLst>
                                      </p:cBhvr>
                                      <p:to>
                                        <p:strVal val="visible"/>
                                      </p:to>
                                    </p:set>
                                    <p:animEffect transition="in" filter="dissolve">
                                      <p:cBhvr>
                                        <p:cTn id="13" dur="500"/>
                                        <p:tgtEl>
                                          <p:spTgt spid="4065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06534"/>
                                        </p:tgtEl>
                                        <p:attrNameLst>
                                          <p:attrName>style.visibility</p:attrName>
                                        </p:attrNameLst>
                                      </p:cBhvr>
                                      <p:to>
                                        <p:strVal val="visible"/>
                                      </p:to>
                                    </p:set>
                                    <p:animEffect transition="in" filter="wipe(up)">
                                      <p:cBhvr>
                                        <p:cTn id="18" dur="500"/>
                                        <p:tgtEl>
                                          <p:spTgt spid="406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nimBg="1" autoUpdateAnimBg="0"/>
      <p:bldP spid="406533" grpId="0" animBg="1" autoUpdateAnimBg="0"/>
      <p:bldP spid="406534" grpId="0" animBg="1" autoUpdateAnimBg="0"/>
    </p:bldLst>
  </p:timing>
</p:sld>
</file>

<file path=ppt/slides/slide5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5"/>
          <p:cNvSpPr>
            <a:spLocks noGrp="1"/>
          </p:cNvSpPr>
          <p:nvPr>
            <p:ph type="sldNum" sz="quarter" idx="11"/>
          </p:nvPr>
        </p:nvSpPr>
        <p:spPr>
          <a:noFill/>
        </p:spPr>
        <p:txBody>
          <a:bodyPr/>
          <a:lstStyle/>
          <a:p>
            <a:r>
              <a:rPr lang="zh-CN" altLang="en-US" smtClean="0">
                <a:latin typeface="Arial" pitchFamily="34" charset="0"/>
              </a:rPr>
              <a:t>共 </a:t>
            </a:r>
            <a:r>
              <a:rPr lang="en-US" altLang="zh-CN" smtClean="0">
                <a:latin typeface="Arial" pitchFamily="34" charset="0"/>
              </a:rPr>
              <a:t>57 </a:t>
            </a:r>
            <a:r>
              <a:rPr lang="zh-CN" altLang="en-US" smtClean="0">
                <a:latin typeface="Arial" pitchFamily="34" charset="0"/>
              </a:rPr>
              <a:t>页   第 </a:t>
            </a:r>
            <a:fld id="{501A0BF2-D2C8-48B3-BDF4-D8FA05679BF3}" type="slidenum">
              <a:rPr lang="zh-CN" altLang="en-US" b="1" smtClean="0">
                <a:solidFill>
                  <a:srgbClr val="66CCFF"/>
                </a:solidFill>
                <a:latin typeface="Arial" pitchFamily="34" charset="0"/>
              </a:rPr>
              <a:pPr/>
              <a:t>510</a:t>
            </a:fld>
            <a:r>
              <a:rPr lang="en-US" altLang="zh-CN" b="1" smtClean="0">
                <a:latin typeface="Arial" pitchFamily="34" charset="0"/>
              </a:rPr>
              <a:t> </a:t>
            </a:r>
            <a:r>
              <a:rPr lang="zh-CN" altLang="en-US" smtClean="0">
                <a:latin typeface="Arial" pitchFamily="34" charset="0"/>
              </a:rPr>
              <a:t>页</a:t>
            </a:r>
            <a:endParaRPr lang="zh-CN" altLang="en-US" sz="1800" smtClean="0">
              <a:latin typeface="Arial" pitchFamily="34" charset="0"/>
            </a:endParaRPr>
          </a:p>
        </p:txBody>
      </p:sp>
      <p:sp>
        <p:nvSpPr>
          <p:cNvPr id="1006595" name="Rectangle 3"/>
          <p:cNvSpPr>
            <a:spLocks noGrp="1" noChangeArrowheads="1"/>
          </p:cNvSpPr>
          <p:nvPr>
            <p:ph type="body" sz="half" idx="1"/>
          </p:nvPr>
        </p:nvSpPr>
        <p:spPr>
          <a:xfrm>
            <a:off x="142875" y="1073150"/>
            <a:ext cx="8858250" cy="3427413"/>
          </a:xfrm>
        </p:spPr>
        <p:txBody>
          <a:bodyPr/>
          <a:lstStyle/>
          <a:p>
            <a:r>
              <a:rPr lang="zh-CN" sz="2800" smtClean="0">
                <a:ea typeface="华文细黑" pitchFamily="2" charset="-122"/>
                <a:cs typeface="Times New Roman" pitchFamily="18" charset="0"/>
              </a:rPr>
              <a:t>以下可作为函数</a:t>
            </a:r>
            <a:r>
              <a:rPr lang="en-US" altLang="zh-CN" sz="2800" smtClean="0">
                <a:ea typeface="华文细黑" pitchFamily="2" charset="-122"/>
                <a:cs typeface="Times New Roman" pitchFamily="18" charset="0"/>
              </a:rPr>
              <a:t>fopen</a:t>
            </a:r>
            <a:r>
              <a:rPr lang="zh-CN" sz="2800" smtClean="0">
                <a:ea typeface="华文细黑" pitchFamily="2" charset="-122"/>
                <a:cs typeface="Times New Roman" pitchFamily="18" charset="0"/>
              </a:rPr>
              <a:t>中第一个参数的正确格式是 。</a:t>
            </a:r>
            <a:r>
              <a:rPr lang="en-US" sz="2800" smtClean="0">
                <a:ea typeface="华文细黑" pitchFamily="2" charset="-122"/>
                <a:cs typeface="Times New Roman" pitchFamily="18" charset="0"/>
              </a:rPr>
              <a:t/>
            </a:r>
            <a:br>
              <a:rPr lang="en-US" sz="2800" smtClean="0">
                <a:ea typeface="华文细黑" pitchFamily="2" charset="-122"/>
                <a:cs typeface="Times New Roman" pitchFamily="18" charset="0"/>
              </a:rPr>
            </a:br>
            <a:r>
              <a:rPr lang="en-US" altLang="zh-CN" sz="2800" smtClean="0">
                <a:ea typeface="华文细黑" pitchFamily="2" charset="-122"/>
                <a:cs typeface="Times New Roman" pitchFamily="18" charset="0"/>
              </a:rPr>
              <a:t>A. c:user\text.txt            B. c:\user\text.txt</a:t>
            </a:r>
            <a:br>
              <a:rPr lang="en-US" altLang="zh-CN" sz="2800" smtClean="0">
                <a:ea typeface="华文细黑" pitchFamily="2" charset="-122"/>
                <a:cs typeface="Times New Roman" pitchFamily="18" charset="0"/>
              </a:rPr>
            </a:br>
            <a:r>
              <a:rPr lang="en-US" altLang="zh-CN" sz="2800" smtClean="0">
                <a:ea typeface="华文细黑" pitchFamily="2" charset="-122"/>
                <a:cs typeface="Times New Roman" pitchFamily="18" charset="0"/>
              </a:rPr>
              <a:t>C. "c:\user\text.txt"       D. "c:\\user\\text.txt"</a:t>
            </a:r>
            <a:endParaRPr lang="zh-CN" altLang="zh-CN" sz="2800" smtClean="0">
              <a:ea typeface="华文细黑" pitchFamily="2" charset="-122"/>
              <a:cs typeface="Times New Roman" pitchFamily="18" charset="0"/>
            </a:endParaRPr>
          </a:p>
          <a:p>
            <a:pPr eaLnBrk="1" hangingPunct="1">
              <a:lnSpc>
                <a:spcPct val="95000"/>
              </a:lnSpc>
              <a:buFont typeface="Wingdings" pitchFamily="2" charset="2"/>
              <a:buNone/>
            </a:pPr>
            <a:r>
              <a:rPr lang="zh-CN" altLang="en-US" sz="2800" smtClean="0">
                <a:solidFill>
                  <a:srgbClr val="0000FF"/>
                </a:solidFill>
                <a:ea typeface="华文细黑" pitchFamily="2" charset="-122"/>
                <a:cs typeface="Times New Roman" pitchFamily="18" charset="0"/>
              </a:rPr>
              <a:t>	答案：</a:t>
            </a:r>
            <a:r>
              <a:rPr lang="en-US" altLang="zh-CN" sz="2800" smtClean="0">
                <a:solidFill>
                  <a:srgbClr val="0000FF"/>
                </a:solidFill>
                <a:ea typeface="华文细黑" pitchFamily="2" charset="-122"/>
                <a:cs typeface="Times New Roman" pitchFamily="18" charset="0"/>
              </a:rPr>
              <a:t>D</a:t>
            </a:r>
          </a:p>
          <a:p>
            <a:r>
              <a:rPr lang="zh-CN" sz="2800" smtClean="0">
                <a:ea typeface="华文细黑" pitchFamily="2" charset="-122"/>
                <a:cs typeface="Times New Roman" pitchFamily="18" charset="0"/>
              </a:rPr>
              <a:t>当顺利执行了文件关闭操作时，</a:t>
            </a:r>
            <a:r>
              <a:rPr lang="en-US" altLang="zh-CN" sz="2800" smtClean="0">
                <a:ea typeface="华文细黑" pitchFamily="2" charset="-122"/>
                <a:cs typeface="Times New Roman" pitchFamily="18" charset="0"/>
              </a:rPr>
              <a:t>fclose</a:t>
            </a:r>
            <a:r>
              <a:rPr lang="zh-CN" sz="2800" smtClean="0">
                <a:ea typeface="华文细黑" pitchFamily="2" charset="-122"/>
                <a:cs typeface="Times New Roman" pitchFamily="18" charset="0"/>
              </a:rPr>
              <a:t>函数的返回值是 </a:t>
            </a:r>
            <a:r>
              <a:rPr lang="en-US" sz="2800" smtClean="0">
                <a:ea typeface="华文细黑" pitchFamily="2" charset="-122"/>
                <a:cs typeface="Times New Roman" pitchFamily="18" charset="0"/>
              </a:rPr>
              <a:t/>
            </a:r>
            <a:br>
              <a:rPr lang="en-US" sz="2800" smtClean="0">
                <a:ea typeface="华文细黑" pitchFamily="2" charset="-122"/>
                <a:cs typeface="Times New Roman" pitchFamily="18" charset="0"/>
              </a:rPr>
            </a:br>
            <a:r>
              <a:rPr lang="en-US" sz="2800" smtClean="0">
                <a:ea typeface="华文细黑" pitchFamily="2" charset="-122"/>
                <a:cs typeface="Times New Roman" pitchFamily="18" charset="0"/>
              </a:rPr>
              <a:t> </a:t>
            </a:r>
            <a:r>
              <a:rPr lang="en-US" altLang="zh-CN" sz="2800" smtClean="0">
                <a:ea typeface="华文细黑" pitchFamily="2" charset="-122"/>
                <a:cs typeface="Times New Roman" pitchFamily="18" charset="0"/>
              </a:rPr>
              <a:t>A. -1      B. TRUE      C. 0         D. 1</a:t>
            </a:r>
            <a:endParaRPr lang="zh-CN" altLang="zh-CN" sz="2800" smtClean="0">
              <a:ea typeface="华文细黑" pitchFamily="2" charset="-122"/>
              <a:cs typeface="Times New Roman" pitchFamily="18" charset="0"/>
            </a:endParaRPr>
          </a:p>
          <a:p>
            <a:pPr algn="just" eaLnBrk="1" hangingPunct="1">
              <a:lnSpc>
                <a:spcPct val="95000"/>
              </a:lnSpc>
              <a:buFont typeface="Wingdings" pitchFamily="2" charset="2"/>
              <a:buNone/>
            </a:pPr>
            <a:r>
              <a:rPr lang="zh-CN" altLang="en-US" sz="2800" smtClean="0">
                <a:ea typeface="华文细黑" pitchFamily="2" charset="-122"/>
                <a:cs typeface="Times New Roman" pitchFamily="18" charset="0"/>
              </a:rPr>
              <a:t>	</a:t>
            </a:r>
            <a:r>
              <a:rPr lang="zh-CN" altLang="en-US" sz="2800" smtClean="0">
                <a:solidFill>
                  <a:srgbClr val="0000FF"/>
                </a:solidFill>
                <a:ea typeface="华文细黑" pitchFamily="2" charset="-122"/>
                <a:cs typeface="Times New Roman" pitchFamily="18" charset="0"/>
              </a:rPr>
              <a:t>答案：</a:t>
            </a:r>
            <a:r>
              <a:rPr lang="en-US" altLang="zh-CN" sz="2800" smtClean="0">
                <a:solidFill>
                  <a:srgbClr val="0000FF"/>
                </a:solidFill>
                <a:ea typeface="华文细黑" pitchFamily="2" charset="-122"/>
                <a:cs typeface="Times New Roman" pitchFamily="18" charset="0"/>
              </a:rPr>
              <a:t>C</a:t>
            </a:r>
          </a:p>
        </p:txBody>
      </p:sp>
      <p:sp>
        <p:nvSpPr>
          <p:cNvPr id="1006596" name="Rectangle 4"/>
          <p:cNvSpPr>
            <a:spLocks noGrp="1" noChangeArrowheads="1"/>
          </p:cNvSpPr>
          <p:nvPr>
            <p:ph type="title"/>
          </p:nvPr>
        </p:nvSpPr>
        <p:spPr>
          <a:xfrm>
            <a:off x="250825" y="188913"/>
            <a:ext cx="8424863" cy="739775"/>
          </a:xfrm>
        </p:spPr>
        <p:txBody>
          <a:bodyPr/>
          <a:lstStyle/>
          <a:p>
            <a:pPr eaLnBrk="1" hangingPunct="1">
              <a:defRPr/>
            </a:pPr>
            <a:r>
              <a:rPr lang="zh-CN" altLang="en-US" dirty="0" smtClean="0">
                <a:effectLst>
                  <a:outerShdw blurRad="38100" dist="38100" dir="2700000" algn="tl">
                    <a:srgbClr val="000000"/>
                  </a:outerShdw>
                </a:effectLst>
              </a:rPr>
              <a:t>课堂练习</a:t>
            </a:r>
            <a:endParaRPr lang="zh-CN" altLang="en-US" dirty="0">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wipe(up)">
                                      <p:cBhvr>
                                        <p:cTn id="7" dur="75"/>
                                        <p:tgtEl>
                                          <p:spTgt spid="1006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06595">
                                            <p:txEl>
                                              <p:pRg st="1" end="1"/>
                                            </p:txEl>
                                          </p:spTgt>
                                        </p:tgtEl>
                                        <p:attrNameLst>
                                          <p:attrName>style.visibility</p:attrName>
                                        </p:attrNameLst>
                                      </p:cBhvr>
                                      <p:to>
                                        <p:strVal val="visible"/>
                                      </p:to>
                                    </p:set>
                                    <p:animEffect transition="in" filter="wipe(up)">
                                      <p:cBhvr>
                                        <p:cTn id="12" dur="75"/>
                                        <p:tgtEl>
                                          <p:spTgt spid="1006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006595">
                                            <p:txEl>
                                              <p:pRg st="2" end="2"/>
                                            </p:txEl>
                                          </p:spTgt>
                                        </p:tgtEl>
                                        <p:attrNameLst>
                                          <p:attrName>style.visibility</p:attrName>
                                        </p:attrNameLst>
                                      </p:cBhvr>
                                      <p:to>
                                        <p:strVal val="visible"/>
                                      </p:to>
                                    </p:set>
                                    <p:animEffect transition="in" filter="wipe(up)">
                                      <p:cBhvr>
                                        <p:cTn id="17" dur="75"/>
                                        <p:tgtEl>
                                          <p:spTgt spid="1006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006595">
                                            <p:txEl>
                                              <p:pRg st="3" end="3"/>
                                            </p:txEl>
                                          </p:spTgt>
                                        </p:tgtEl>
                                        <p:attrNameLst>
                                          <p:attrName>style.visibility</p:attrName>
                                        </p:attrNameLst>
                                      </p:cBhvr>
                                      <p:to>
                                        <p:strVal val="visible"/>
                                      </p:to>
                                    </p:set>
                                    <p:animEffect transition="in" filter="wipe(up)">
                                      <p:cBhvr>
                                        <p:cTn id="22" dur="75"/>
                                        <p:tgtEl>
                                          <p:spTgt spid="1006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autoUpdateAnimBg="0"/>
    </p:bldLst>
  </p:timing>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23850" y="1268413"/>
            <a:ext cx="8640763" cy="1384300"/>
          </a:xfrm>
          <a:prstGeom prst="rect">
            <a:avLst/>
          </a:prstGeom>
          <a:noFill/>
          <a:ln w="9525">
            <a:noFill/>
            <a:miter lim="800000"/>
            <a:headEnd/>
            <a:tailEnd/>
          </a:ln>
        </p:spPr>
        <p:txBody>
          <a:bodyPr anchor="ctr">
            <a:spAutoFit/>
          </a:bodyPr>
          <a:lstStyle/>
          <a:p>
            <a:r>
              <a:rPr lang="en-US" altLang="zh-CN" b="1"/>
              <a:t>1</a:t>
            </a:r>
            <a:r>
              <a:rPr lang="zh-CN" altLang="en-US" b="1"/>
              <a:t>、</a:t>
            </a:r>
            <a:r>
              <a:rPr lang="zh-CN" altLang="en-US" sz="2800" b="1"/>
              <a:t>从键盘输入一个字符串，将小写字母全部转换成大写字母，然后输出到一个磁盘文件“</a:t>
            </a:r>
            <a:r>
              <a:rPr lang="en-US" altLang="zh-CN" sz="2800" b="1"/>
              <a:t>test”</a:t>
            </a:r>
            <a:r>
              <a:rPr lang="zh-CN" altLang="en-US" sz="2800" b="1"/>
              <a:t>中保存。输入的字符串以！结束。 </a:t>
            </a:r>
          </a:p>
        </p:txBody>
      </p:sp>
      <p:sp>
        <p:nvSpPr>
          <p:cNvPr id="50179" name="Text Box 5"/>
          <p:cNvSpPr txBox="1">
            <a:spLocks noChangeArrowheads="1"/>
          </p:cNvSpPr>
          <p:nvPr/>
        </p:nvSpPr>
        <p:spPr bwMode="auto">
          <a:xfrm>
            <a:off x="3786188" y="285750"/>
            <a:ext cx="1579562" cy="668338"/>
          </a:xfrm>
          <a:prstGeom prst="rect">
            <a:avLst/>
          </a:prstGeom>
          <a:noFill/>
          <a:ln w="9525">
            <a:noFill/>
            <a:miter lim="800000"/>
            <a:headEnd/>
            <a:tailEnd/>
          </a:ln>
        </p:spPr>
        <p:txBody>
          <a:bodyPr>
            <a:spAutoFit/>
          </a:bodyPr>
          <a:lstStyle/>
          <a:p>
            <a:r>
              <a:rPr lang="zh-CN" altLang="en-US" sz="3600" b="1">
                <a:solidFill>
                  <a:srgbClr val="FF0000"/>
                </a:solidFill>
              </a:rPr>
              <a:t>作 业</a:t>
            </a:r>
          </a:p>
        </p:txBody>
      </p:sp>
      <p:sp>
        <p:nvSpPr>
          <p:cNvPr id="50180" name="Rectangle 6"/>
          <p:cNvSpPr>
            <a:spLocks noChangeArrowheads="1"/>
          </p:cNvSpPr>
          <p:nvPr/>
        </p:nvSpPr>
        <p:spPr bwMode="auto">
          <a:xfrm>
            <a:off x="285750" y="3071813"/>
            <a:ext cx="8424863" cy="1816100"/>
          </a:xfrm>
          <a:prstGeom prst="rect">
            <a:avLst/>
          </a:prstGeom>
          <a:noFill/>
          <a:ln w="9525">
            <a:noFill/>
            <a:miter lim="800000"/>
            <a:headEnd/>
            <a:tailEnd/>
          </a:ln>
        </p:spPr>
        <p:txBody>
          <a:bodyPr anchor="ctr">
            <a:spAutoFit/>
          </a:bodyPr>
          <a:lstStyle/>
          <a:p>
            <a:r>
              <a:rPr lang="en-US" altLang="zh-CN" sz="2800" b="1"/>
              <a:t>2</a:t>
            </a:r>
            <a:r>
              <a:rPr lang="zh-CN" altLang="en-US" sz="2800" b="1"/>
              <a:t>、有五个学生，每个学生有</a:t>
            </a:r>
            <a:r>
              <a:rPr lang="en-US" altLang="zh-CN" sz="2800" b="1"/>
              <a:t>3</a:t>
            </a:r>
            <a:r>
              <a:rPr lang="zh-CN" altLang="en-US" sz="2800" b="1"/>
              <a:t>门课的成绩，从键盘输入以上数据（包括学生号，姓名，三门课成绩），计算出平均成绩，原有的数据和计算出的平均分数存放在磁盘文件</a:t>
            </a:r>
            <a:r>
              <a:rPr lang="en-US" altLang="zh-CN" sz="2800" b="1"/>
              <a:t>"stud"</a:t>
            </a:r>
            <a:r>
              <a:rPr lang="zh-CN" altLang="en-US" sz="2800" b="1"/>
              <a:t>中。 </a:t>
            </a:r>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685800" y="0"/>
            <a:ext cx="7772400" cy="685800"/>
          </a:xfrm>
          <a:prstGeom prst="rect">
            <a:avLst/>
          </a:prstGeom>
          <a:noFill/>
          <a:ln w="9525">
            <a:noFill/>
            <a:miter lim="800000"/>
            <a:headEnd/>
            <a:tailEnd/>
          </a:ln>
          <a:effectLst/>
        </p:spPr>
        <p:txBody>
          <a:bodyPr lIns="92075" tIns="46038" rIns="92075" bIns="46038" anchor="b"/>
          <a:lstStyle/>
          <a:p>
            <a:pPr algn="ctr">
              <a:defRPr/>
            </a:pPr>
            <a:r>
              <a:rPr lang="zh-CN" altLang="en-US" sz="4400" dirty="0">
                <a:solidFill>
                  <a:schemeClr val="tx2"/>
                </a:solidFill>
                <a:effectLst>
                  <a:outerShdw blurRad="38100" dist="38100" dir="2700000" algn="tl">
                    <a:srgbClr val="000000"/>
                  </a:outerShdw>
                </a:effectLst>
                <a:latin typeface="黑体" pitchFamily="49" charset="-122"/>
                <a:ea typeface="黑体" pitchFamily="49" charset="-122"/>
              </a:rPr>
              <a:t>注意事项</a:t>
            </a:r>
          </a:p>
        </p:txBody>
      </p:sp>
      <p:sp>
        <p:nvSpPr>
          <p:cNvPr id="407555" name="Rectangle 3"/>
          <p:cNvSpPr>
            <a:spLocks noChangeArrowheads="1"/>
          </p:cNvSpPr>
          <p:nvPr/>
        </p:nvSpPr>
        <p:spPr bwMode="auto">
          <a:xfrm>
            <a:off x="685800" y="762000"/>
            <a:ext cx="8153400" cy="9144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Char char="v"/>
            </a:pPr>
            <a:r>
              <a:rPr lang="zh-CN" altLang="en-US" sz="2400">
                <a:latin typeface="Times New Roman" pitchFamily="18" charset="0"/>
                <a:ea typeface="华文细黑" pitchFamily="2" charset="-122"/>
                <a:cs typeface="Times New Roman" pitchFamily="18" charset="0"/>
              </a:rPr>
              <a:t>数据存储形式  </a:t>
            </a:r>
          </a:p>
          <a:p>
            <a:pPr marL="342900" indent="-342900">
              <a:spcBef>
                <a:spcPct val="20000"/>
              </a:spcBef>
              <a:buClr>
                <a:schemeClr val="hlink"/>
              </a:buClr>
              <a:buSzPct val="65000"/>
              <a:buFont typeface="Wingdings" pitchFamily="2" charset="2"/>
              <a:buNone/>
            </a:pPr>
            <a:r>
              <a:rPr lang="zh-CN" altLang="en-US" sz="2400">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字符型按</a:t>
            </a:r>
            <a:r>
              <a:rPr lang="en-US" altLang="zh-CN" sz="2400">
                <a:solidFill>
                  <a:srgbClr val="66FF66"/>
                </a:solidFill>
                <a:latin typeface="Times New Roman" pitchFamily="18" charset="0"/>
                <a:ea typeface="华文细黑" pitchFamily="2" charset="-122"/>
                <a:cs typeface="Times New Roman" pitchFamily="18" charset="0"/>
              </a:rPr>
              <a:t>ASCII</a:t>
            </a:r>
            <a:r>
              <a:rPr lang="zh-CN" altLang="en-US" sz="2400">
                <a:solidFill>
                  <a:srgbClr val="66FF66"/>
                </a:solidFill>
                <a:latin typeface="Times New Roman" pitchFamily="18" charset="0"/>
                <a:ea typeface="华文细黑" pitchFamily="2" charset="-122"/>
                <a:cs typeface="Times New Roman" pitchFamily="18" charset="0"/>
              </a:rPr>
              <a:t>码存储</a:t>
            </a:r>
            <a:r>
              <a:rPr lang="en-US" altLang="zh-CN" sz="2400">
                <a:solidFill>
                  <a:srgbClr val="66FF66"/>
                </a:solidFill>
                <a:latin typeface="Times New Roman" pitchFamily="18" charset="0"/>
                <a:ea typeface="华文细黑" pitchFamily="2" charset="-122"/>
                <a:cs typeface="Times New Roman" pitchFamily="18" charset="0"/>
              </a:rPr>
              <a:t>,</a:t>
            </a:r>
            <a:r>
              <a:rPr lang="zh-CN" altLang="en-US" sz="2400">
                <a:solidFill>
                  <a:srgbClr val="66FF66"/>
                </a:solidFill>
                <a:latin typeface="Times New Roman" pitchFamily="18" charset="0"/>
                <a:ea typeface="华文细黑" pitchFamily="2" charset="-122"/>
                <a:cs typeface="Times New Roman" pitchFamily="18" charset="0"/>
              </a:rPr>
              <a:t>其余以补码存储</a:t>
            </a:r>
          </a:p>
        </p:txBody>
      </p:sp>
      <p:grpSp>
        <p:nvGrpSpPr>
          <p:cNvPr id="2" name="Group 4"/>
          <p:cNvGrpSpPr>
            <a:grpSpLocks/>
          </p:cNvGrpSpPr>
          <p:nvPr/>
        </p:nvGrpSpPr>
        <p:grpSpPr bwMode="auto">
          <a:xfrm>
            <a:off x="608013" y="1905000"/>
            <a:ext cx="8229600" cy="4572000"/>
            <a:chOff x="383" y="1200"/>
            <a:chExt cx="5184" cy="2880"/>
          </a:xfrm>
        </p:grpSpPr>
        <p:sp>
          <p:nvSpPr>
            <p:cNvPr id="10245" name="Text Box 5"/>
            <p:cNvSpPr txBox="1">
              <a:spLocks noChangeArrowheads="1"/>
            </p:cNvSpPr>
            <p:nvPr/>
          </p:nvSpPr>
          <p:spPr bwMode="auto">
            <a:xfrm>
              <a:off x="383" y="1200"/>
              <a:ext cx="5184" cy="2880"/>
            </a:xfrm>
            <a:prstGeom prst="rect">
              <a:avLst/>
            </a:prstGeom>
            <a:solidFill>
              <a:srgbClr val="FFFF00"/>
            </a:solidFill>
            <a:ln w="12700">
              <a:noFill/>
              <a:miter lim="800000"/>
              <a:headEnd type="none" w="sm" len="sm"/>
              <a:tailEnd type="none" w="sm" len="sm"/>
            </a:ln>
          </p:spPr>
          <p:txBody>
            <a:bodyPr wrap="none" lIns="0" tIns="0" rIns="18000" bIns="0"/>
            <a:lstStyle/>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a:t>
              </a:r>
              <a:r>
                <a:rPr kumimoji="1" lang="zh-CN" altLang="en-US" sz="2800">
                  <a:solidFill>
                    <a:srgbClr val="3333FF"/>
                  </a:solidFill>
                  <a:latin typeface="Times New Roman" pitchFamily="18" charset="0"/>
                  <a:ea typeface="华文细黑" pitchFamily="2" charset="-122"/>
                  <a:cs typeface="Times New Roman" pitchFamily="18" charset="0"/>
                </a:rPr>
                <a:t>示意图</a:t>
              </a:r>
            </a:p>
            <a:p>
              <a:pPr>
                <a:spcBef>
                  <a:spcPct val="50000"/>
                </a:spcBef>
              </a:pPr>
              <a:r>
                <a:rPr kumimoji="1" lang="zh-CN" altLang="en-US" sz="2400">
                  <a:solidFill>
                    <a:srgbClr val="FF3300"/>
                  </a:solidFill>
                  <a:latin typeface="Times New Roman" pitchFamily="18" charset="0"/>
                  <a:ea typeface="华文细黑" pitchFamily="2" charset="-122"/>
                  <a:cs typeface="Times New Roman" pitchFamily="18" charset="0"/>
                </a:rPr>
                <a:t>  字符型                                 </a:t>
              </a:r>
              <a:r>
                <a:rPr kumimoji="1" lang="en-US" altLang="zh-CN" sz="2400">
                  <a:solidFill>
                    <a:srgbClr val="FF00FF"/>
                  </a:solidFill>
                  <a:latin typeface="Times New Roman" pitchFamily="18" charset="0"/>
                  <a:ea typeface="华文细黑" pitchFamily="2" charset="-122"/>
                  <a:cs typeface="Times New Roman" pitchFamily="18" charset="0"/>
                </a:rPr>
                <a:t>(</a:t>
              </a:r>
              <a:r>
                <a:rPr kumimoji="1" lang="zh-CN" altLang="en-US" sz="2400">
                  <a:solidFill>
                    <a:srgbClr val="FF00FF"/>
                  </a:solidFill>
                  <a:latin typeface="Times New Roman" pitchFamily="18" charset="0"/>
                  <a:ea typeface="华文细黑" pitchFamily="2" charset="-122"/>
                  <a:cs typeface="Times New Roman" pitchFamily="18" charset="0"/>
                </a:rPr>
                <a:t>字符</a:t>
              </a:r>
              <a:r>
                <a:rPr kumimoji="1" lang="en-US" altLang="zh-CN" sz="2400">
                  <a:solidFill>
                    <a:srgbClr val="FF00FF"/>
                  </a:solidFill>
                  <a:latin typeface="Times New Roman" pitchFamily="18" charset="0"/>
                  <a:ea typeface="华文细黑" pitchFamily="2" charset="-122"/>
                  <a:cs typeface="Times New Roman" pitchFamily="18" charset="0"/>
                </a:rPr>
                <a:t>'</a:t>
              </a:r>
              <a:r>
                <a:rPr kumimoji="1" lang="en-US" altLang="zh-CN" sz="2400">
                  <a:solidFill>
                    <a:srgbClr val="0000FF"/>
                  </a:solidFill>
                  <a:latin typeface="Times New Roman" pitchFamily="18" charset="0"/>
                  <a:ea typeface="华文细黑" pitchFamily="2" charset="-122"/>
                  <a:cs typeface="Times New Roman" pitchFamily="18" charset="0"/>
                </a:rPr>
                <a:t>a</a:t>
              </a:r>
              <a:r>
                <a:rPr kumimoji="1" lang="en-US" altLang="zh-CN" sz="2400">
                  <a:solidFill>
                    <a:srgbClr val="FF00FF"/>
                  </a:solidFill>
                  <a:latin typeface="Times New Roman" pitchFamily="18" charset="0"/>
                  <a:ea typeface="华文细黑" pitchFamily="2" charset="-122"/>
                  <a:cs typeface="Times New Roman" pitchFamily="18" charset="0"/>
                </a:rPr>
                <a:t>')</a:t>
              </a:r>
            </a:p>
            <a:p>
              <a:pPr>
                <a:spcBef>
                  <a:spcPct val="50000"/>
                </a:spcBef>
              </a:pPr>
              <a:r>
                <a:rPr kumimoji="1" lang="en-US" altLang="zh-CN" sz="2400">
                  <a:solidFill>
                    <a:srgbClr val="339966"/>
                  </a:solidFill>
                  <a:latin typeface="Times New Roman" pitchFamily="18" charset="0"/>
                  <a:ea typeface="华文细黑" pitchFamily="2" charset="-122"/>
                  <a:cs typeface="Times New Roman" pitchFamily="18" charset="0"/>
                </a:rPr>
                <a:t>         </a:t>
              </a:r>
              <a:r>
                <a:rPr kumimoji="1" lang="zh-CN" altLang="en-US" sz="2400">
                  <a:solidFill>
                    <a:srgbClr val="339966"/>
                  </a:solidFill>
                  <a:latin typeface="Times New Roman" pitchFamily="18" charset="0"/>
                  <a:ea typeface="华文细黑" pitchFamily="2" charset="-122"/>
                  <a:cs typeface="Times New Roman" pitchFamily="18" charset="0"/>
                </a:rPr>
                <a:t>用一个字节存放该字符的</a:t>
              </a:r>
              <a:r>
                <a:rPr kumimoji="1" lang="en-US" altLang="zh-CN" sz="2400">
                  <a:solidFill>
                    <a:srgbClr val="339966"/>
                  </a:solidFill>
                  <a:latin typeface="Times New Roman" pitchFamily="18" charset="0"/>
                  <a:ea typeface="华文细黑" pitchFamily="2" charset="-122"/>
                  <a:cs typeface="Times New Roman" pitchFamily="18" charset="0"/>
                </a:rPr>
                <a:t>ASCII</a:t>
              </a:r>
              <a:r>
                <a:rPr kumimoji="1" lang="zh-CN" altLang="en-US" sz="2400">
                  <a:solidFill>
                    <a:srgbClr val="339966"/>
                  </a:solidFill>
                  <a:latin typeface="Times New Roman" pitchFamily="18" charset="0"/>
                  <a:ea typeface="华文细黑" pitchFamily="2" charset="-122"/>
                  <a:cs typeface="Times New Roman" pitchFamily="18" charset="0"/>
                </a:rPr>
                <a:t>值</a:t>
              </a:r>
              <a:r>
                <a:rPr kumimoji="1" lang="en-US" altLang="zh-CN" sz="2400">
                  <a:solidFill>
                    <a:srgbClr val="339966"/>
                  </a:solidFill>
                  <a:latin typeface="Times New Roman" pitchFamily="18" charset="0"/>
                  <a:ea typeface="华文细黑" pitchFamily="2" charset="-122"/>
                  <a:cs typeface="Times New Roman" pitchFamily="18" charset="0"/>
                  <a:hlinkClick r:id="rId2" action="ppaction://hlinksldjump"/>
                </a:rPr>
                <a:t>(</a:t>
              </a:r>
              <a:r>
                <a:rPr kumimoji="1" lang="en-US" altLang="zh-CN" sz="2400" b="1">
                  <a:solidFill>
                    <a:srgbClr val="FF0000"/>
                  </a:solidFill>
                  <a:latin typeface="Times New Roman" pitchFamily="18" charset="0"/>
                  <a:ea typeface="华文细黑" pitchFamily="2" charset="-122"/>
                  <a:cs typeface="Times New Roman" pitchFamily="18" charset="0"/>
                  <a:hlinkClick r:id="rId2" action="ppaction://hlinksldjump"/>
                </a:rPr>
                <a:t>ASCII</a:t>
              </a:r>
              <a:r>
                <a:rPr kumimoji="1" lang="zh-CN" altLang="en-US" sz="2400" b="1">
                  <a:solidFill>
                    <a:srgbClr val="FF0000"/>
                  </a:solidFill>
                  <a:latin typeface="Times New Roman" pitchFamily="18" charset="0"/>
                  <a:ea typeface="华文细黑" pitchFamily="2" charset="-122"/>
                  <a:cs typeface="Times New Roman" pitchFamily="18" charset="0"/>
                  <a:hlinkClick r:id="rId2" action="ppaction://hlinksldjump"/>
                </a:rPr>
                <a:t>值表</a:t>
              </a:r>
              <a:r>
                <a:rPr kumimoji="1" lang="zh-CN" altLang="en-US" sz="2400">
                  <a:solidFill>
                    <a:srgbClr val="339966"/>
                  </a:solidFill>
                  <a:latin typeface="Times New Roman" pitchFamily="18" charset="0"/>
                  <a:ea typeface="华文细黑" pitchFamily="2" charset="-122"/>
                  <a:cs typeface="Times New Roman" pitchFamily="18" charset="0"/>
                  <a:hlinkClick r:id="rId2" action="ppaction://hlinksldjump"/>
                </a:rPr>
                <a:t>见</a:t>
              </a:r>
              <a:r>
                <a:rPr kumimoji="1" lang="en-US" altLang="zh-CN" sz="2400">
                  <a:solidFill>
                    <a:srgbClr val="339966"/>
                  </a:solidFill>
                  <a:latin typeface="Times New Roman" pitchFamily="18" charset="0"/>
                  <a:ea typeface="华文细黑" pitchFamily="2" charset="-122"/>
                  <a:cs typeface="Times New Roman" pitchFamily="18" charset="0"/>
                  <a:hlinkClick r:id="rId2" action="ppaction://hlinksldjump"/>
                </a:rPr>
                <a:t>P374)</a:t>
              </a:r>
              <a:endParaRPr kumimoji="1" lang="en-US" altLang="zh-CN" sz="2400">
                <a:solidFill>
                  <a:srgbClr val="339966"/>
                </a:solidFill>
                <a:latin typeface="Times New Roman" pitchFamily="18" charset="0"/>
                <a:ea typeface="华文细黑" pitchFamily="2" charset="-122"/>
                <a:cs typeface="Times New Roman" pitchFamily="18" charset="0"/>
              </a:endParaRP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a:t>
              </a:r>
              <a:r>
                <a:rPr kumimoji="1" lang="zh-CN" altLang="en-US" sz="2400">
                  <a:solidFill>
                    <a:srgbClr val="FF3300"/>
                  </a:solidFill>
                  <a:latin typeface="Times New Roman" pitchFamily="18" charset="0"/>
                  <a:ea typeface="华文细黑" pitchFamily="2" charset="-122"/>
                  <a:cs typeface="Times New Roman" pitchFamily="18" charset="0"/>
                </a:rPr>
                <a:t>整  型                                                      </a:t>
              </a:r>
              <a:r>
                <a:rPr kumimoji="1" lang="en-US" altLang="zh-CN" sz="2400">
                  <a:solidFill>
                    <a:srgbClr val="FF00FF"/>
                  </a:solidFill>
                  <a:latin typeface="Times New Roman" pitchFamily="18" charset="0"/>
                  <a:ea typeface="华文细黑" pitchFamily="2" charset="-122"/>
                  <a:cs typeface="Times New Roman" pitchFamily="18" charset="0"/>
                </a:rPr>
                <a:t>(</a:t>
              </a:r>
              <a:r>
                <a:rPr kumimoji="1" lang="zh-CN" altLang="en-US" sz="2400">
                  <a:solidFill>
                    <a:srgbClr val="FF00FF"/>
                  </a:solidFill>
                  <a:latin typeface="Times New Roman" pitchFamily="18" charset="0"/>
                  <a:ea typeface="华文细黑" pitchFamily="2" charset="-122"/>
                  <a:cs typeface="Times New Roman" pitchFamily="18" charset="0"/>
                </a:rPr>
                <a:t>十进制数</a:t>
              </a:r>
              <a:r>
                <a:rPr kumimoji="1" lang="en-US" altLang="zh-CN" sz="2400">
                  <a:solidFill>
                    <a:srgbClr val="0000FF"/>
                  </a:solidFill>
                  <a:latin typeface="Times New Roman" pitchFamily="18" charset="0"/>
                  <a:ea typeface="华文细黑" pitchFamily="2" charset="-122"/>
                  <a:cs typeface="Times New Roman" pitchFamily="18" charset="0"/>
                </a:rPr>
                <a:t>25037</a:t>
              </a:r>
              <a:r>
                <a:rPr kumimoji="1" lang="en-US" altLang="zh-CN" sz="2400">
                  <a:solidFill>
                    <a:srgbClr val="FF00FF"/>
                  </a:solidFill>
                  <a:latin typeface="Times New Roman" pitchFamily="18" charset="0"/>
                  <a:ea typeface="华文细黑" pitchFamily="2" charset="-122"/>
                  <a:cs typeface="Times New Roman" pitchFamily="18" charset="0"/>
                </a:rPr>
                <a:t>)</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a:t>
              </a:r>
              <a:r>
                <a:rPr kumimoji="1" lang="zh-CN" altLang="en-US" sz="2400">
                  <a:solidFill>
                    <a:srgbClr val="339966"/>
                  </a:solidFill>
                  <a:latin typeface="Times New Roman" pitchFamily="18" charset="0"/>
                  <a:ea typeface="华文细黑" pitchFamily="2" charset="-122"/>
                  <a:cs typeface="Times New Roman" pitchFamily="18" charset="0"/>
                </a:rPr>
                <a:t>用两个字节存放该数值的补码</a:t>
              </a:r>
            </a:p>
            <a:p>
              <a:pPr>
                <a:spcBef>
                  <a:spcPct val="50000"/>
                </a:spcBef>
              </a:pPr>
              <a:r>
                <a:rPr kumimoji="1" lang="zh-CN" altLang="en-US" sz="2400">
                  <a:solidFill>
                    <a:srgbClr val="FF3300"/>
                  </a:solidFill>
                  <a:latin typeface="Times New Roman" pitchFamily="18" charset="0"/>
                  <a:ea typeface="华文细黑" pitchFamily="2" charset="-122"/>
                  <a:cs typeface="Times New Roman" pitchFamily="18" charset="0"/>
                </a:rPr>
                <a:t>   实  型</a:t>
              </a:r>
            </a:p>
            <a:p>
              <a:pPr>
                <a:spcBef>
                  <a:spcPct val="50000"/>
                </a:spcBef>
              </a:pPr>
              <a:r>
                <a:rPr kumimoji="1" lang="zh-CN" altLang="en-US" sz="2400">
                  <a:solidFill>
                    <a:srgbClr val="FF3300"/>
                  </a:solidFill>
                  <a:latin typeface="Times New Roman" pitchFamily="18" charset="0"/>
                  <a:ea typeface="华文细黑" pitchFamily="2" charset="-122"/>
                  <a:cs typeface="Times New Roman" pitchFamily="18" charset="0"/>
                </a:rPr>
                <a:t>                                        </a:t>
              </a:r>
              <a:r>
                <a:rPr kumimoji="1" lang="zh-CN" altLang="en-US" sz="2400">
                  <a:solidFill>
                    <a:srgbClr val="339966"/>
                  </a:solidFill>
                  <a:latin typeface="Times New Roman" pitchFamily="18" charset="0"/>
                  <a:ea typeface="华文细黑" pitchFamily="2" charset="-122"/>
                  <a:cs typeface="Times New Roman" pitchFamily="18" charset="0"/>
                </a:rPr>
                <a:t>尾数</a:t>
              </a:r>
              <a:r>
                <a:rPr kumimoji="1" lang="en-US" altLang="zh-CN" sz="2400">
                  <a:solidFill>
                    <a:srgbClr val="339966"/>
                  </a:solidFill>
                  <a:latin typeface="Times New Roman" pitchFamily="18" charset="0"/>
                  <a:ea typeface="华文细黑" pitchFamily="2" charset="-122"/>
                  <a:cs typeface="Times New Roman" pitchFamily="18" charset="0"/>
                </a:rPr>
                <a:t>(</a:t>
              </a:r>
              <a:r>
                <a:rPr kumimoji="1" lang="zh-CN" altLang="en-US" sz="2400">
                  <a:solidFill>
                    <a:srgbClr val="339966"/>
                  </a:solidFill>
                  <a:latin typeface="Times New Roman" pitchFamily="18" charset="0"/>
                  <a:ea typeface="华文细黑" pitchFamily="2" charset="-122"/>
                  <a:cs typeface="Times New Roman" pitchFamily="18" charset="0"/>
                </a:rPr>
                <a:t>补码</a:t>
              </a:r>
              <a:r>
                <a:rPr kumimoji="1" lang="en-US" altLang="zh-CN" sz="2400">
                  <a:solidFill>
                    <a:srgbClr val="339966"/>
                  </a:solidFill>
                  <a:latin typeface="Times New Roman" pitchFamily="18" charset="0"/>
                  <a:ea typeface="华文细黑" pitchFamily="2" charset="-122"/>
                  <a:cs typeface="Times New Roman" pitchFamily="18" charset="0"/>
                </a:rPr>
                <a:t>)                      </a:t>
              </a:r>
              <a:r>
                <a:rPr kumimoji="1" lang="zh-CN" altLang="en-US" sz="2400">
                  <a:solidFill>
                    <a:srgbClr val="339966"/>
                  </a:solidFill>
                  <a:latin typeface="Times New Roman" pitchFamily="18" charset="0"/>
                  <a:ea typeface="华文细黑" pitchFamily="2" charset="-122"/>
                  <a:cs typeface="Times New Roman" pitchFamily="18" charset="0"/>
                </a:rPr>
                <a:t>指数</a:t>
              </a:r>
              <a:r>
                <a:rPr kumimoji="1" lang="en-US" altLang="zh-CN" sz="2400">
                  <a:solidFill>
                    <a:srgbClr val="339966"/>
                  </a:solidFill>
                  <a:latin typeface="Times New Roman" pitchFamily="18" charset="0"/>
                  <a:ea typeface="华文细黑" pitchFamily="2" charset="-122"/>
                  <a:cs typeface="Times New Roman" pitchFamily="18" charset="0"/>
                </a:rPr>
                <a:t>(</a:t>
              </a:r>
              <a:r>
                <a:rPr kumimoji="1" lang="zh-CN" altLang="en-US" sz="2400">
                  <a:solidFill>
                    <a:srgbClr val="339966"/>
                  </a:solidFill>
                  <a:latin typeface="Times New Roman" pitchFamily="18" charset="0"/>
                  <a:ea typeface="华文细黑" pitchFamily="2" charset="-122"/>
                  <a:cs typeface="Times New Roman" pitchFamily="18" charset="0"/>
                </a:rPr>
                <a:t>阶码</a:t>
              </a:r>
              <a:r>
                <a:rPr kumimoji="1" lang="en-US" altLang="zh-CN" sz="2400">
                  <a:solidFill>
                    <a:srgbClr val="339966"/>
                  </a:solidFill>
                  <a:latin typeface="Times New Roman" pitchFamily="18" charset="0"/>
                  <a:ea typeface="华文细黑" pitchFamily="2" charset="-122"/>
                  <a:cs typeface="Times New Roman" pitchFamily="18" charset="0"/>
                </a:rPr>
                <a:t>)</a:t>
              </a:r>
            </a:p>
            <a:p>
              <a:pPr>
                <a:spcBef>
                  <a:spcPct val="50000"/>
                </a:spcBef>
              </a:pPr>
              <a:r>
                <a:rPr kumimoji="1" lang="en-US" altLang="zh-CN" sz="2400">
                  <a:solidFill>
                    <a:srgbClr val="339966"/>
                  </a:solidFill>
                  <a:latin typeface="Times New Roman" pitchFamily="18" charset="0"/>
                  <a:ea typeface="华文细黑" pitchFamily="2" charset="-122"/>
                  <a:cs typeface="Times New Roman" pitchFamily="18" charset="0"/>
                </a:rPr>
                <a:t>   </a:t>
              </a:r>
              <a:r>
                <a:rPr kumimoji="1" lang="zh-CN" altLang="en-US" sz="2400">
                  <a:solidFill>
                    <a:srgbClr val="339966"/>
                  </a:solidFill>
                  <a:latin typeface="Times New Roman" pitchFamily="18" charset="0"/>
                  <a:ea typeface="华文细黑" pitchFamily="2" charset="-122"/>
                  <a:cs typeface="Times New Roman" pitchFamily="18" charset="0"/>
                </a:rPr>
                <a:t>注</a:t>
              </a:r>
              <a:r>
                <a:rPr kumimoji="1" lang="en-US" altLang="zh-CN" sz="2400">
                  <a:solidFill>
                    <a:srgbClr val="339966"/>
                  </a:solidFill>
                  <a:latin typeface="Times New Roman" pitchFamily="18" charset="0"/>
                  <a:ea typeface="华文细黑" pitchFamily="2" charset="-122"/>
                  <a:cs typeface="Times New Roman" pitchFamily="18" charset="0"/>
                </a:rPr>
                <a:t>:</a:t>
              </a:r>
              <a:r>
                <a:rPr kumimoji="1" lang="zh-CN" altLang="en-US" sz="2400">
                  <a:solidFill>
                    <a:srgbClr val="339966"/>
                  </a:solidFill>
                  <a:latin typeface="Times New Roman" pitchFamily="18" charset="0"/>
                  <a:ea typeface="华文细黑" pitchFamily="2" charset="-122"/>
                  <a:cs typeface="Times New Roman" pitchFamily="18" charset="0"/>
                </a:rPr>
                <a:t>第一位均为符号位</a:t>
              </a:r>
            </a:p>
          </p:txBody>
        </p:sp>
        <p:sp>
          <p:nvSpPr>
            <p:cNvPr id="10246" name="Rectangle 6"/>
            <p:cNvSpPr>
              <a:spLocks noChangeArrowheads="1"/>
            </p:cNvSpPr>
            <p:nvPr/>
          </p:nvSpPr>
          <p:spPr bwMode="auto">
            <a:xfrm>
              <a:off x="1344" y="1536"/>
              <a:ext cx="1008" cy="240"/>
            </a:xfrm>
            <a:prstGeom prst="rect">
              <a:avLst/>
            </a:prstGeom>
            <a:solidFill>
              <a:srgbClr val="CCFFFF"/>
            </a:solidFill>
            <a:ln w="12700">
              <a:noFill/>
              <a:miter lim="800000"/>
              <a:headEnd type="none" w="sm" len="sm"/>
              <a:tailEnd type="none" w="sm" len="sm"/>
            </a:ln>
          </p:spPr>
          <p:txBody>
            <a:bodyPr wrap="none" lIns="90000" tIns="46800" rIns="90000" bIns="46800" anchor="ctr"/>
            <a:lstStyle/>
            <a:p>
              <a:r>
                <a:rPr kumimoji="1" lang="en-US" altLang="zh-CN" sz="2800">
                  <a:solidFill>
                    <a:srgbClr val="3333FF"/>
                  </a:solidFill>
                  <a:latin typeface="Times New Roman" pitchFamily="18" charset="0"/>
                  <a:ea typeface="华文细黑" pitchFamily="2" charset="-122"/>
                  <a:cs typeface="Times New Roman" pitchFamily="18" charset="0"/>
                </a:rPr>
                <a:t>0</a:t>
              </a:r>
              <a:r>
                <a:rPr kumimoji="1" lang="en-US" altLang="zh-CN" sz="2800">
                  <a:solidFill>
                    <a:srgbClr val="FF3300"/>
                  </a:solidFill>
                  <a:latin typeface="Times New Roman" pitchFamily="18" charset="0"/>
                  <a:ea typeface="华文细黑" pitchFamily="2" charset="-122"/>
                  <a:cs typeface="Times New Roman" pitchFamily="18" charset="0"/>
                </a:rPr>
                <a:t>1100001</a:t>
              </a:r>
            </a:p>
          </p:txBody>
        </p:sp>
        <p:sp>
          <p:nvSpPr>
            <p:cNvPr id="10247" name="Rectangle 7"/>
            <p:cNvSpPr>
              <a:spLocks noChangeArrowheads="1"/>
            </p:cNvSpPr>
            <p:nvPr/>
          </p:nvSpPr>
          <p:spPr bwMode="auto">
            <a:xfrm>
              <a:off x="1344" y="2256"/>
              <a:ext cx="1872" cy="240"/>
            </a:xfrm>
            <a:prstGeom prst="rect">
              <a:avLst/>
            </a:prstGeom>
            <a:solidFill>
              <a:srgbClr val="CCFFFF"/>
            </a:solidFill>
            <a:ln w="12700">
              <a:noFill/>
              <a:miter lim="800000"/>
              <a:headEnd type="none" w="sm" len="sm"/>
              <a:tailEnd type="none" w="sm" len="sm"/>
            </a:ln>
          </p:spPr>
          <p:txBody>
            <a:bodyPr wrap="none" lIns="90000" tIns="46800" rIns="90000" bIns="46800" anchor="ctr"/>
            <a:lstStyle/>
            <a:p>
              <a:pPr algn="ctr"/>
              <a:r>
                <a:rPr kumimoji="1" lang="en-US" altLang="zh-CN" sz="2800">
                  <a:solidFill>
                    <a:srgbClr val="3333FF"/>
                  </a:solidFill>
                  <a:latin typeface="Times New Roman" pitchFamily="18" charset="0"/>
                  <a:ea typeface="华文细黑" pitchFamily="2" charset="-122"/>
                  <a:cs typeface="Times New Roman" pitchFamily="18" charset="0"/>
                </a:rPr>
                <a:t>0</a:t>
              </a:r>
              <a:r>
                <a:rPr kumimoji="1" lang="en-US" altLang="zh-CN" sz="2800">
                  <a:solidFill>
                    <a:srgbClr val="FF3300"/>
                  </a:solidFill>
                  <a:latin typeface="Times New Roman" pitchFamily="18" charset="0"/>
                  <a:ea typeface="华文细黑" pitchFamily="2" charset="-122"/>
                  <a:cs typeface="Times New Roman" pitchFamily="18" charset="0"/>
                </a:rPr>
                <a:t>1100001 11001101</a:t>
              </a:r>
            </a:p>
          </p:txBody>
        </p:sp>
        <p:sp>
          <p:nvSpPr>
            <p:cNvPr id="10248" name="Rectangle 8"/>
            <p:cNvSpPr>
              <a:spLocks noChangeArrowheads="1"/>
            </p:cNvSpPr>
            <p:nvPr/>
          </p:nvSpPr>
          <p:spPr bwMode="auto">
            <a:xfrm>
              <a:off x="1344" y="2976"/>
              <a:ext cx="2976" cy="240"/>
            </a:xfrm>
            <a:prstGeom prst="rect">
              <a:avLst/>
            </a:prstGeom>
            <a:solidFill>
              <a:srgbClr val="CCFFFF"/>
            </a:solidFill>
            <a:ln w="12700">
              <a:noFill/>
              <a:miter lim="800000"/>
              <a:headEnd type="none" w="sm" len="sm"/>
              <a:tailEnd type="none" w="sm" len="sm"/>
            </a:ln>
          </p:spPr>
          <p:txBody>
            <a:bodyPr wrap="none" lIns="90000" tIns="46800" rIns="90000" bIns="46800" anchor="ctr"/>
            <a:lstStyle/>
            <a:p>
              <a:r>
                <a:rPr kumimoji="1" lang="en-US" altLang="zh-CN" sz="2800">
                  <a:solidFill>
                    <a:srgbClr val="3333FF"/>
                  </a:solidFill>
                  <a:latin typeface="Times New Roman" pitchFamily="18" charset="0"/>
                  <a:ea typeface="华文细黑" pitchFamily="2" charset="-122"/>
                  <a:cs typeface="Times New Roman" pitchFamily="18" charset="0"/>
                </a:rPr>
                <a:t>0</a:t>
              </a:r>
              <a:r>
                <a:rPr kumimoji="1" lang="en-US" altLang="zh-CN" sz="2800">
                  <a:solidFill>
                    <a:srgbClr val="FF3300"/>
                  </a:solidFill>
                  <a:latin typeface="Times New Roman" pitchFamily="18" charset="0"/>
                  <a:ea typeface="华文细黑" pitchFamily="2" charset="-122"/>
                  <a:cs typeface="Times New Roman" pitchFamily="18" charset="0"/>
                </a:rPr>
                <a:t>1100001……10100010101010</a:t>
              </a:r>
            </a:p>
          </p:txBody>
        </p:sp>
        <p:sp>
          <p:nvSpPr>
            <p:cNvPr id="10249" name="Rectangle 9"/>
            <p:cNvSpPr>
              <a:spLocks noChangeArrowheads="1"/>
            </p:cNvSpPr>
            <p:nvPr/>
          </p:nvSpPr>
          <p:spPr bwMode="auto">
            <a:xfrm>
              <a:off x="4320" y="2976"/>
              <a:ext cx="1104" cy="240"/>
            </a:xfrm>
            <a:prstGeom prst="rect">
              <a:avLst/>
            </a:prstGeom>
            <a:solidFill>
              <a:srgbClr val="00FF00"/>
            </a:solidFill>
            <a:ln w="12700">
              <a:noFill/>
              <a:miter lim="800000"/>
              <a:headEnd type="none" w="sm" len="sm"/>
              <a:tailEnd type="none" w="sm" len="sm"/>
            </a:ln>
          </p:spPr>
          <p:txBody>
            <a:bodyPr wrap="none" lIns="90000" tIns="46800" rIns="90000" bIns="46800" anchor="ctr"/>
            <a:lstStyle/>
            <a:p>
              <a:pPr algn="ctr"/>
              <a:r>
                <a:rPr kumimoji="1" lang="en-US" altLang="zh-CN" sz="2800">
                  <a:solidFill>
                    <a:srgbClr val="3333FF"/>
                  </a:solidFill>
                  <a:latin typeface="Times New Roman" pitchFamily="18" charset="0"/>
                  <a:ea typeface="华文细黑" pitchFamily="2" charset="-122"/>
                  <a:cs typeface="Times New Roman" pitchFamily="18" charset="0"/>
                </a:rPr>
                <a:t>1</a:t>
              </a:r>
              <a:r>
                <a:rPr kumimoji="1" lang="en-US" altLang="zh-CN" sz="2800">
                  <a:solidFill>
                    <a:srgbClr val="FF3300"/>
                  </a:solidFill>
                  <a:latin typeface="Times New Roman" pitchFamily="18" charset="0"/>
                  <a:ea typeface="华文细黑" pitchFamily="2" charset="-122"/>
                  <a:cs typeface="Times New Roman" pitchFamily="18" charset="0"/>
                </a:rPr>
                <a:t>1100110</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 calcmode="lin" valueType="num">
                                      <p:cBhvr>
                                        <p:cTn id="7" dur="500" fill="hold"/>
                                        <p:tgtEl>
                                          <p:spTgt spid="4075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0755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07555">
                                            <p:txEl>
                                              <p:pRg st="1" end="1"/>
                                            </p:txEl>
                                          </p:spTgt>
                                        </p:tgtEl>
                                        <p:attrNameLst>
                                          <p:attrName>style.visibility</p:attrName>
                                        </p:attrNameLst>
                                      </p:cBhvr>
                                      <p:to>
                                        <p:strVal val="visible"/>
                                      </p:to>
                                    </p:set>
                                    <p:anim calcmode="lin" valueType="num">
                                      <p:cBhvr>
                                        <p:cTn id="13" dur="500" fill="hold"/>
                                        <p:tgtEl>
                                          <p:spTgt spid="40755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0755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611188" y="0"/>
            <a:ext cx="7772400" cy="692150"/>
          </a:xfrm>
          <a:prstGeom prst="rect">
            <a:avLst/>
          </a:prstGeom>
          <a:noFill/>
          <a:ln w="9525">
            <a:noFill/>
            <a:miter lim="800000"/>
            <a:headEnd/>
            <a:tailEnd/>
          </a:ln>
          <a:effectLst/>
        </p:spPr>
        <p:txBody>
          <a:bodyPr lIns="92075" tIns="46038" rIns="92075" bIns="46038" anchor="b"/>
          <a:lstStyle/>
          <a:p>
            <a:pPr>
              <a:defRPr/>
            </a:pPr>
            <a:r>
              <a:rPr lang="zh-CN" altLang="en-US" sz="3200" b="1" dirty="0">
                <a:solidFill>
                  <a:srgbClr val="FF00FF"/>
                </a:solidFill>
                <a:effectLst>
                  <a:outerShdw blurRad="38100" dist="38100" dir="2700000" algn="tl">
                    <a:srgbClr val="000000"/>
                  </a:outerShdw>
                </a:effectLst>
                <a:latin typeface="黑体" pitchFamily="49" charset="-122"/>
                <a:ea typeface="黑体" pitchFamily="49" charset="-122"/>
              </a:rPr>
              <a:t>复习</a:t>
            </a:r>
            <a:r>
              <a:rPr lang="en-US" altLang="zh-CN" sz="3200" b="1" dirty="0">
                <a:solidFill>
                  <a:srgbClr val="FF00FF"/>
                </a:solidFill>
                <a:effectLst>
                  <a:outerShdw blurRad="38100" dist="38100" dir="2700000" algn="tl">
                    <a:srgbClr val="000000"/>
                  </a:outerShdw>
                </a:effectLst>
                <a:latin typeface="黑体" pitchFamily="49" charset="-122"/>
                <a:ea typeface="黑体" pitchFamily="49" charset="-122"/>
              </a:rPr>
              <a:t>:  </a:t>
            </a:r>
            <a:r>
              <a:rPr lang="zh-CN" altLang="en-US" sz="3200" b="1" dirty="0">
                <a:solidFill>
                  <a:srgbClr val="FF00FF"/>
                </a:solidFill>
                <a:effectLst>
                  <a:outerShdw blurRad="38100" dist="38100" dir="2700000" algn="tl">
                    <a:srgbClr val="000000"/>
                  </a:outerShdw>
                </a:effectLst>
                <a:latin typeface="黑体" pitchFamily="49" charset="-122"/>
                <a:ea typeface="黑体" pitchFamily="49" charset="-122"/>
              </a:rPr>
              <a:t>二进制数的定点和浮点表示</a:t>
            </a:r>
          </a:p>
        </p:txBody>
      </p:sp>
      <p:sp>
        <p:nvSpPr>
          <p:cNvPr id="408579" name="Rectangle 3"/>
          <p:cNvSpPr>
            <a:spLocks noChangeArrowheads="1"/>
          </p:cNvSpPr>
          <p:nvPr/>
        </p:nvSpPr>
        <p:spPr bwMode="auto">
          <a:xfrm>
            <a:off x="0" y="765175"/>
            <a:ext cx="8763000" cy="1425575"/>
          </a:xfrm>
          <a:prstGeom prst="rect">
            <a:avLst/>
          </a:prstGeom>
          <a:noFill/>
          <a:ln w="9525">
            <a:noFill/>
            <a:miter lim="800000"/>
            <a:headEnd/>
            <a:tailEnd/>
          </a:ln>
          <a:effectLst/>
        </p:spPr>
        <p:txBody>
          <a:bodyPr lIns="92075" tIns="46038" rIns="92075" bIns="46038"/>
          <a:lstStyle/>
          <a:p>
            <a:pPr marL="342900" indent="-342900">
              <a:spcBef>
                <a:spcPct val="20000"/>
              </a:spcBef>
              <a:buClr>
                <a:schemeClr val="hlink"/>
              </a:buClr>
              <a:buSzPct val="65000"/>
              <a:buFont typeface="Wingdings" pitchFamily="2" charset="2"/>
              <a:buChar char="v"/>
              <a:defRPr/>
            </a:pPr>
            <a:r>
              <a:rPr lang="zh-CN" altLang="en-US" sz="2400" b="1">
                <a:solidFill>
                  <a:schemeClr val="hlink"/>
                </a:solidFill>
                <a:latin typeface="Times New Roman" pitchFamily="18" charset="0"/>
                <a:ea typeface="华文细黑" pitchFamily="2" charset="-122"/>
                <a:cs typeface="Times New Roman" pitchFamily="18" charset="0"/>
              </a:rPr>
              <a:t>定点表示法</a:t>
            </a:r>
            <a:r>
              <a:rPr lang="en-US" altLang="zh-CN" sz="2400" b="1">
                <a:solidFill>
                  <a:schemeClr val="hlink"/>
                </a:solidFill>
                <a:latin typeface="Times New Roman" pitchFamily="18" charset="0"/>
                <a:ea typeface="华文细黑" pitchFamily="2" charset="-122"/>
                <a:cs typeface="Times New Roman" pitchFamily="18" charset="0"/>
              </a:rPr>
              <a:t>——</a:t>
            </a:r>
            <a:r>
              <a:rPr lang="zh-CN" altLang="en-US" sz="2400" b="1">
                <a:solidFill>
                  <a:schemeClr val="hlink"/>
                </a:solidFill>
                <a:latin typeface="Times New Roman" pitchFamily="18" charset="0"/>
                <a:ea typeface="华文细黑" pitchFamily="2" charset="-122"/>
                <a:cs typeface="Times New Roman" pitchFamily="18" charset="0"/>
              </a:rPr>
              <a:t>小数点位置是“固定的”</a:t>
            </a:r>
          </a:p>
          <a:p>
            <a:pPr marL="342900" indent="-342900">
              <a:spcBef>
                <a:spcPct val="20000"/>
              </a:spcBef>
              <a:buClr>
                <a:schemeClr val="hlink"/>
              </a:buClr>
              <a:buSzPct val="65000"/>
              <a:buFont typeface="Wingdings" pitchFamily="2" charset="2"/>
              <a:buNone/>
              <a:defRPr/>
            </a:pPr>
            <a:r>
              <a:rPr lang="zh-CN" altLang="en-US" sz="2400" b="1">
                <a:solidFill>
                  <a:schemeClr val="hlink"/>
                </a:solidFill>
                <a:latin typeface="Times New Roman" pitchFamily="18" charset="0"/>
                <a:ea typeface="华文细黑" pitchFamily="2" charset="-122"/>
                <a:cs typeface="Times New Roman" pitchFamily="18" charset="0"/>
              </a:rPr>
              <a:t>    定点数可用于表示整数。整数在机器中用补码表示。</a:t>
            </a:r>
          </a:p>
          <a:p>
            <a:pPr marL="342900" indent="-342900">
              <a:spcBef>
                <a:spcPct val="20000"/>
              </a:spcBef>
              <a:buClr>
                <a:schemeClr val="hlink"/>
              </a:buClr>
              <a:buSzPct val="65000"/>
              <a:buFont typeface="Wingdings" pitchFamily="2" charset="2"/>
              <a:buNone/>
              <a:defRPr/>
            </a:pPr>
            <a:r>
              <a:rPr lang="zh-CN" altLang="en-US" sz="2400" b="1">
                <a:solidFill>
                  <a:schemeClr val="hlink"/>
                </a:solidFill>
                <a:latin typeface="Times New Roman" pitchFamily="18" charset="0"/>
                <a:ea typeface="华文细黑" pitchFamily="2" charset="-122"/>
                <a:cs typeface="Times New Roman" pitchFamily="18" charset="0"/>
              </a:rPr>
              <a:t>     对于</a:t>
            </a:r>
            <a:r>
              <a:rPr lang="zh-CN" altLang="en-US" sz="2400">
                <a:solidFill>
                  <a:srgbClr val="66FF66"/>
                </a:solidFill>
                <a:effectLst>
                  <a:outerShdw blurRad="38100" dist="38100" dir="2700000" algn="tl">
                    <a:srgbClr val="000000"/>
                  </a:outerShdw>
                </a:effectLst>
                <a:latin typeface="Times New Roman" pitchFamily="18" charset="0"/>
                <a:ea typeface="华文细黑" pitchFamily="2" charset="-122"/>
                <a:cs typeface="Times New Roman" pitchFamily="18" charset="0"/>
              </a:rPr>
              <a:t>  </a:t>
            </a:r>
            <a:r>
              <a:rPr lang="en-US" altLang="zh-CN" sz="2400">
                <a:effectLst>
                  <a:outerShdw blurRad="38100" dist="38100" dir="2700000" algn="tl">
                    <a:srgbClr val="000000"/>
                  </a:outerShdw>
                </a:effectLst>
                <a:latin typeface="Times New Roman" pitchFamily="18" charset="0"/>
                <a:ea typeface="华文细黑" pitchFamily="2" charset="-122"/>
                <a:cs typeface="Times New Roman" pitchFamily="18" charset="0"/>
              </a:rPr>
              <a:t>int a=8,b=-8;</a:t>
            </a:r>
          </a:p>
          <a:p>
            <a:pPr marL="342900" indent="-342900">
              <a:spcBef>
                <a:spcPct val="20000"/>
              </a:spcBef>
              <a:buClr>
                <a:schemeClr val="hlink"/>
              </a:buClr>
              <a:buSzPct val="65000"/>
              <a:buFont typeface="Wingdings" pitchFamily="2" charset="2"/>
              <a:buNone/>
              <a:defRPr/>
            </a:pPr>
            <a:endParaRPr lang="en-US" altLang="zh-CN" sz="2400">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marL="342900" indent="-342900">
              <a:spcBef>
                <a:spcPct val="20000"/>
              </a:spcBef>
              <a:buClr>
                <a:schemeClr val="hlink"/>
              </a:buClr>
              <a:buSzPct val="65000"/>
              <a:buFont typeface="Wingdings" pitchFamily="2" charset="2"/>
              <a:buNone/>
              <a:defRPr/>
            </a:pPr>
            <a:endParaRPr lang="en-US" altLang="zh-CN" sz="2400">
              <a:effectLst>
                <a:outerShdw blurRad="38100" dist="38100" dir="2700000" algn="tl">
                  <a:srgbClr val="000000"/>
                </a:outerShdw>
              </a:effectLst>
              <a:latin typeface="Times New Roman" pitchFamily="18" charset="0"/>
              <a:ea typeface="华文细黑" pitchFamily="2" charset="-122"/>
              <a:cs typeface="Times New Roman" pitchFamily="18" charset="0"/>
            </a:endParaRPr>
          </a:p>
        </p:txBody>
      </p:sp>
      <p:sp>
        <p:nvSpPr>
          <p:cNvPr id="408580" name="Rectangle 4"/>
          <p:cNvSpPr>
            <a:spLocks noChangeArrowheads="1"/>
          </p:cNvSpPr>
          <p:nvPr/>
        </p:nvSpPr>
        <p:spPr bwMode="auto">
          <a:xfrm>
            <a:off x="1187450" y="3141663"/>
            <a:ext cx="3479800" cy="533400"/>
          </a:xfrm>
          <a:prstGeom prst="rect">
            <a:avLst/>
          </a:prstGeom>
          <a:solidFill>
            <a:srgbClr val="CCFFFF"/>
          </a:solidFill>
          <a:ln w="9525">
            <a:solidFill>
              <a:schemeClr val="accent2"/>
            </a:solidFill>
            <a:miter lim="800000"/>
            <a:headEnd/>
            <a:tailEnd type="none" w="lg" len="lg"/>
          </a:ln>
        </p:spPr>
        <p:txBody>
          <a:bodyPr wrap="none" lIns="90000" tIns="46800" rIns="90000" bIns="46800" anchor="ctr"/>
          <a:lstStyle/>
          <a:p>
            <a:pPr>
              <a:spcBef>
                <a:spcPct val="20000"/>
              </a:spcBef>
            </a:pPr>
            <a:r>
              <a:rPr kumimoji="1" lang="en-US" altLang="zh-CN" sz="2800">
                <a:solidFill>
                  <a:srgbClr val="3333FF"/>
                </a:solidFill>
                <a:latin typeface="Times New Roman" pitchFamily="18" charset="0"/>
                <a:ea typeface="华文细黑" pitchFamily="2" charset="-122"/>
                <a:cs typeface="Times New Roman" pitchFamily="18" charset="0"/>
              </a:rPr>
              <a:t> 0</a:t>
            </a:r>
            <a:r>
              <a:rPr kumimoji="1" lang="en-US" altLang="zh-CN" sz="2800">
                <a:solidFill>
                  <a:srgbClr val="FF3300"/>
                </a:solidFill>
                <a:latin typeface="Times New Roman" pitchFamily="18" charset="0"/>
                <a:ea typeface="华文细黑" pitchFamily="2" charset="-122"/>
                <a:cs typeface="Times New Roman" pitchFamily="18" charset="0"/>
              </a:rPr>
              <a:t>   0000000 00001000</a:t>
            </a:r>
          </a:p>
        </p:txBody>
      </p:sp>
      <p:sp>
        <p:nvSpPr>
          <p:cNvPr id="408581" name="Line 5"/>
          <p:cNvSpPr>
            <a:spLocks noChangeShapeType="1"/>
          </p:cNvSpPr>
          <p:nvPr/>
        </p:nvSpPr>
        <p:spPr bwMode="auto">
          <a:xfrm>
            <a:off x="1692275" y="3141663"/>
            <a:ext cx="0" cy="533400"/>
          </a:xfrm>
          <a:prstGeom prst="line">
            <a:avLst/>
          </a:prstGeom>
          <a:noFill/>
          <a:ln w="9525">
            <a:solidFill>
              <a:schemeClr val="accent2"/>
            </a:solidFill>
            <a:round/>
            <a:headEnd/>
            <a:tailEnd type="none" w="lg" len="lg"/>
          </a:ln>
        </p:spPr>
        <p:txBody>
          <a:bodyPr wrap="none" lIns="90000" tIns="46800" rIns="90000" bIns="46800"/>
          <a:lstStyle/>
          <a:p>
            <a:endParaRPr lang="zh-CN" altLang="en-US"/>
          </a:p>
        </p:txBody>
      </p:sp>
      <p:sp>
        <p:nvSpPr>
          <p:cNvPr id="408582" name="Rectangle 6"/>
          <p:cNvSpPr>
            <a:spLocks noChangeArrowheads="1"/>
          </p:cNvSpPr>
          <p:nvPr/>
        </p:nvSpPr>
        <p:spPr bwMode="auto">
          <a:xfrm>
            <a:off x="1619250" y="836613"/>
            <a:ext cx="2819400" cy="838200"/>
          </a:xfrm>
          <a:prstGeom prst="rect">
            <a:avLst/>
          </a:prstGeom>
          <a:solidFill>
            <a:srgbClr val="FFFF00"/>
          </a:solidFill>
          <a:ln w="9525">
            <a:solidFill>
              <a:schemeClr val="accent2"/>
            </a:solidFill>
            <a:miter lim="800000"/>
            <a:headEnd/>
            <a:tailEnd type="none" w="lg" len="lg"/>
          </a:ln>
        </p:spPr>
        <p:txBody>
          <a:bodyPr wrap="none" lIns="90000" tIns="46800" rIns="90000" bIns="46800"/>
          <a:lstStyle/>
          <a:p>
            <a:pPr>
              <a:spcBef>
                <a:spcPct val="20000"/>
              </a:spcBef>
            </a:pPr>
            <a:r>
              <a:rPr kumimoji="1" lang="zh-CN" altLang="en-US" sz="2000">
                <a:solidFill>
                  <a:srgbClr val="0000FF"/>
                </a:solidFill>
                <a:latin typeface="Times New Roman" pitchFamily="18" charset="0"/>
                <a:ea typeface="华文细黑" pitchFamily="2" charset="-122"/>
                <a:cs typeface="Times New Roman" pitchFamily="18" charset="0"/>
              </a:rPr>
              <a:t>符号位：</a:t>
            </a:r>
          </a:p>
          <a:p>
            <a:pPr>
              <a:spcBef>
                <a:spcPct val="20000"/>
              </a:spcBef>
            </a:pPr>
            <a:r>
              <a:rPr kumimoji="1" lang="en-US" altLang="zh-CN" sz="2000">
                <a:solidFill>
                  <a:srgbClr val="0000FF"/>
                </a:solidFill>
                <a:latin typeface="Times New Roman" pitchFamily="18" charset="0"/>
                <a:ea typeface="华文细黑" pitchFamily="2" charset="-122"/>
                <a:cs typeface="Times New Roman" pitchFamily="18" charset="0"/>
              </a:rPr>
              <a:t>0—</a:t>
            </a:r>
            <a:r>
              <a:rPr kumimoji="1" lang="zh-CN" altLang="en-US" sz="2000">
                <a:solidFill>
                  <a:srgbClr val="0000FF"/>
                </a:solidFill>
                <a:latin typeface="Times New Roman" pitchFamily="18" charset="0"/>
                <a:ea typeface="华文细黑" pitchFamily="2" charset="-122"/>
                <a:cs typeface="Times New Roman" pitchFamily="18" charset="0"/>
              </a:rPr>
              <a:t>正数     </a:t>
            </a:r>
            <a:r>
              <a:rPr kumimoji="1" lang="en-US" altLang="zh-CN" sz="2000">
                <a:solidFill>
                  <a:srgbClr val="0000FF"/>
                </a:solidFill>
                <a:latin typeface="Times New Roman" pitchFamily="18" charset="0"/>
                <a:ea typeface="华文细黑" pitchFamily="2" charset="-122"/>
                <a:cs typeface="Times New Roman" pitchFamily="18" charset="0"/>
              </a:rPr>
              <a:t>1—</a:t>
            </a:r>
            <a:r>
              <a:rPr kumimoji="1" lang="zh-CN" altLang="en-US" sz="2000">
                <a:solidFill>
                  <a:srgbClr val="0000FF"/>
                </a:solidFill>
                <a:latin typeface="Times New Roman" pitchFamily="18" charset="0"/>
                <a:ea typeface="华文细黑" pitchFamily="2" charset="-122"/>
                <a:cs typeface="Times New Roman" pitchFamily="18" charset="0"/>
              </a:rPr>
              <a:t>负数</a:t>
            </a:r>
          </a:p>
        </p:txBody>
      </p:sp>
      <p:sp>
        <p:nvSpPr>
          <p:cNvPr id="408583" name="Rectangle 7"/>
          <p:cNvSpPr>
            <a:spLocks noChangeArrowheads="1"/>
          </p:cNvSpPr>
          <p:nvPr/>
        </p:nvSpPr>
        <p:spPr bwMode="auto">
          <a:xfrm>
            <a:off x="5003800" y="3141663"/>
            <a:ext cx="3479800" cy="533400"/>
          </a:xfrm>
          <a:prstGeom prst="rect">
            <a:avLst/>
          </a:prstGeom>
          <a:solidFill>
            <a:srgbClr val="CCFFFF"/>
          </a:solidFill>
          <a:ln w="9525">
            <a:solidFill>
              <a:schemeClr val="accent2"/>
            </a:solidFill>
            <a:miter lim="800000"/>
            <a:headEnd/>
            <a:tailEnd type="none" w="lg" len="lg"/>
          </a:ln>
        </p:spPr>
        <p:txBody>
          <a:bodyPr wrap="none" lIns="90000" tIns="46800" rIns="90000" bIns="46800" anchor="ctr"/>
          <a:lstStyle/>
          <a:p>
            <a:pPr>
              <a:spcBef>
                <a:spcPct val="20000"/>
              </a:spcBef>
            </a:pPr>
            <a:r>
              <a:rPr kumimoji="1" lang="en-US" altLang="zh-CN" sz="2800">
                <a:solidFill>
                  <a:srgbClr val="3333FF"/>
                </a:solidFill>
                <a:latin typeface="Times New Roman" pitchFamily="18" charset="0"/>
                <a:ea typeface="华文细黑" pitchFamily="2" charset="-122"/>
                <a:cs typeface="Times New Roman" pitchFamily="18" charset="0"/>
              </a:rPr>
              <a:t> 1</a:t>
            </a:r>
            <a:r>
              <a:rPr kumimoji="1" lang="en-US" altLang="zh-CN" sz="2800">
                <a:solidFill>
                  <a:srgbClr val="FF3300"/>
                </a:solidFill>
                <a:latin typeface="Times New Roman" pitchFamily="18" charset="0"/>
                <a:ea typeface="华文细黑" pitchFamily="2" charset="-122"/>
                <a:cs typeface="Times New Roman" pitchFamily="18" charset="0"/>
              </a:rPr>
              <a:t>   0000000 00001000</a:t>
            </a:r>
          </a:p>
        </p:txBody>
      </p:sp>
      <p:sp>
        <p:nvSpPr>
          <p:cNvPr id="408584" name="Rectangle 8"/>
          <p:cNvSpPr>
            <a:spLocks noChangeArrowheads="1"/>
          </p:cNvSpPr>
          <p:nvPr/>
        </p:nvSpPr>
        <p:spPr bwMode="auto">
          <a:xfrm>
            <a:off x="5003800" y="3933825"/>
            <a:ext cx="3479800" cy="533400"/>
          </a:xfrm>
          <a:prstGeom prst="rect">
            <a:avLst/>
          </a:prstGeom>
          <a:solidFill>
            <a:srgbClr val="CCFFFF"/>
          </a:solidFill>
          <a:ln w="9525">
            <a:solidFill>
              <a:schemeClr val="accent2"/>
            </a:solidFill>
            <a:miter lim="800000"/>
            <a:headEnd/>
            <a:tailEnd type="none" w="lg" len="lg"/>
          </a:ln>
        </p:spPr>
        <p:txBody>
          <a:bodyPr wrap="none" lIns="90000" tIns="46800" rIns="90000" bIns="46800" anchor="ctr"/>
          <a:lstStyle/>
          <a:p>
            <a:pPr>
              <a:spcBef>
                <a:spcPct val="20000"/>
              </a:spcBef>
            </a:pPr>
            <a:r>
              <a:rPr kumimoji="1" lang="en-US" altLang="zh-CN" sz="2800">
                <a:solidFill>
                  <a:srgbClr val="3333FF"/>
                </a:solidFill>
                <a:latin typeface="Times New Roman" pitchFamily="18" charset="0"/>
                <a:ea typeface="华文细黑" pitchFamily="2" charset="-122"/>
                <a:cs typeface="Times New Roman" pitchFamily="18" charset="0"/>
              </a:rPr>
              <a:t> 1</a:t>
            </a:r>
            <a:r>
              <a:rPr kumimoji="1" lang="en-US" altLang="zh-CN" sz="2800">
                <a:solidFill>
                  <a:srgbClr val="FF3300"/>
                </a:solidFill>
                <a:latin typeface="Times New Roman" pitchFamily="18" charset="0"/>
                <a:ea typeface="华文细黑" pitchFamily="2" charset="-122"/>
                <a:cs typeface="Times New Roman" pitchFamily="18" charset="0"/>
              </a:rPr>
              <a:t>   1111111 11110111</a:t>
            </a:r>
          </a:p>
        </p:txBody>
      </p:sp>
      <p:sp>
        <p:nvSpPr>
          <p:cNvPr id="408585" name="Text Box 9"/>
          <p:cNvSpPr txBox="1">
            <a:spLocks noChangeArrowheads="1"/>
          </p:cNvSpPr>
          <p:nvPr/>
        </p:nvSpPr>
        <p:spPr bwMode="auto">
          <a:xfrm>
            <a:off x="1476375" y="5084763"/>
            <a:ext cx="6199188" cy="1201737"/>
          </a:xfrm>
          <a:prstGeom prst="rect">
            <a:avLst/>
          </a:prstGeom>
          <a:solidFill>
            <a:schemeClr val="accent2"/>
          </a:solidFill>
          <a:ln w="12700">
            <a:noFill/>
            <a:miter lim="800000"/>
            <a:headEnd type="none" w="sm" len="sm"/>
            <a:tailEnd type="none" w="sm" len="sm"/>
          </a:ln>
        </p:spPr>
        <p:txBody>
          <a:bodyPr wrap="none" lIns="90000" tIns="46800" rIns="90000" bIns="46800">
            <a:spAutoFit/>
          </a:bodyPr>
          <a:lstStyle/>
          <a:p>
            <a:r>
              <a:rPr kumimoji="1" lang="zh-CN" altLang="en-US" sz="2400">
                <a:solidFill>
                  <a:srgbClr val="000000"/>
                </a:solidFill>
                <a:latin typeface="Times New Roman" pitchFamily="18" charset="0"/>
                <a:ea typeface="华文细黑" pitchFamily="2" charset="-122"/>
                <a:cs typeface="Times New Roman" pitchFamily="18" charset="0"/>
              </a:rPr>
              <a:t>正数的原码</a:t>
            </a:r>
            <a:r>
              <a:rPr kumimoji="1" lang="en-US" altLang="zh-CN" sz="2400">
                <a:solidFill>
                  <a:srgbClr val="000000"/>
                </a:solidFill>
                <a:latin typeface="Times New Roman" pitchFamily="18" charset="0"/>
                <a:ea typeface="华文细黑" pitchFamily="2" charset="-122"/>
                <a:cs typeface="Times New Roman" pitchFamily="18" charset="0"/>
              </a:rPr>
              <a:t>=</a:t>
            </a:r>
            <a:r>
              <a:rPr kumimoji="1" lang="zh-CN" altLang="en-US" sz="2400">
                <a:solidFill>
                  <a:srgbClr val="000000"/>
                </a:solidFill>
                <a:latin typeface="Times New Roman" pitchFamily="18" charset="0"/>
                <a:ea typeface="华文细黑" pitchFamily="2" charset="-122"/>
                <a:cs typeface="Times New Roman" pitchFamily="18" charset="0"/>
              </a:rPr>
              <a:t>正数的补码</a:t>
            </a:r>
          </a:p>
          <a:p>
            <a:r>
              <a:rPr kumimoji="1" lang="zh-CN" altLang="en-US" sz="2400">
                <a:solidFill>
                  <a:srgbClr val="000000"/>
                </a:solidFill>
                <a:latin typeface="Times New Roman" pitchFamily="18" charset="0"/>
                <a:ea typeface="华文细黑" pitchFamily="2" charset="-122"/>
                <a:cs typeface="Times New Roman" pitchFamily="18" charset="0"/>
              </a:rPr>
              <a:t> 负数的原码和补码按以下规则相互转换：</a:t>
            </a:r>
          </a:p>
          <a:p>
            <a:r>
              <a:rPr kumimoji="1" lang="zh-CN" altLang="en-US" sz="2400">
                <a:solidFill>
                  <a:srgbClr val="000000"/>
                </a:solidFill>
                <a:latin typeface="Times New Roman" pitchFamily="18" charset="0"/>
                <a:ea typeface="华文细黑" pitchFamily="2" charset="-122"/>
                <a:cs typeface="Times New Roman" pitchFamily="18" charset="0"/>
              </a:rPr>
              <a:t>    符号位不变，数值位各位取反，未位加</a:t>
            </a:r>
            <a:r>
              <a:rPr kumimoji="1" lang="en-US" altLang="zh-CN" sz="2400">
                <a:solidFill>
                  <a:srgbClr val="000000"/>
                </a:solidFill>
                <a:latin typeface="Times New Roman" pitchFamily="18" charset="0"/>
                <a:ea typeface="华文细黑" pitchFamily="2" charset="-122"/>
                <a:cs typeface="Times New Roman" pitchFamily="18" charset="0"/>
              </a:rPr>
              <a:t>1</a:t>
            </a:r>
            <a:r>
              <a:rPr kumimoji="1" lang="zh-CN" altLang="en-US" sz="2400">
                <a:solidFill>
                  <a:srgbClr val="000000"/>
                </a:solidFill>
                <a:latin typeface="Times New Roman" pitchFamily="18" charset="0"/>
                <a:ea typeface="华文细黑" pitchFamily="2" charset="-122"/>
                <a:cs typeface="Times New Roman" pitchFamily="18" charset="0"/>
              </a:rPr>
              <a:t>。</a:t>
            </a:r>
          </a:p>
        </p:txBody>
      </p:sp>
      <p:sp>
        <p:nvSpPr>
          <p:cNvPr id="408586" name="Rectangle 10"/>
          <p:cNvSpPr>
            <a:spLocks noChangeArrowheads="1"/>
          </p:cNvSpPr>
          <p:nvPr/>
        </p:nvSpPr>
        <p:spPr bwMode="auto">
          <a:xfrm>
            <a:off x="1187450" y="3933825"/>
            <a:ext cx="3479800" cy="533400"/>
          </a:xfrm>
          <a:prstGeom prst="rect">
            <a:avLst/>
          </a:prstGeom>
          <a:solidFill>
            <a:srgbClr val="CCFFFF"/>
          </a:solidFill>
          <a:ln w="9525">
            <a:solidFill>
              <a:schemeClr val="accent2"/>
            </a:solidFill>
            <a:miter lim="800000"/>
            <a:headEnd/>
            <a:tailEnd type="none" w="lg" len="lg"/>
          </a:ln>
        </p:spPr>
        <p:txBody>
          <a:bodyPr wrap="none" lIns="90000" tIns="46800" rIns="90000" bIns="46800" anchor="ctr"/>
          <a:lstStyle/>
          <a:p>
            <a:pPr>
              <a:spcBef>
                <a:spcPct val="20000"/>
              </a:spcBef>
            </a:pPr>
            <a:r>
              <a:rPr kumimoji="1" lang="en-US" altLang="zh-CN" sz="2800">
                <a:solidFill>
                  <a:srgbClr val="3333FF"/>
                </a:solidFill>
                <a:latin typeface="Times New Roman" pitchFamily="18" charset="0"/>
                <a:ea typeface="华文细黑" pitchFamily="2" charset="-122"/>
                <a:cs typeface="Times New Roman" pitchFamily="18" charset="0"/>
              </a:rPr>
              <a:t> 0</a:t>
            </a:r>
            <a:r>
              <a:rPr kumimoji="1" lang="en-US" altLang="zh-CN" sz="2800">
                <a:solidFill>
                  <a:srgbClr val="FF3300"/>
                </a:solidFill>
                <a:latin typeface="Times New Roman" pitchFamily="18" charset="0"/>
                <a:ea typeface="华文细黑" pitchFamily="2" charset="-122"/>
                <a:cs typeface="Times New Roman" pitchFamily="18" charset="0"/>
              </a:rPr>
              <a:t>   0000000 00001000</a:t>
            </a:r>
          </a:p>
        </p:txBody>
      </p:sp>
      <p:sp>
        <p:nvSpPr>
          <p:cNvPr id="408587" name="Line 11"/>
          <p:cNvSpPr>
            <a:spLocks noChangeShapeType="1"/>
          </p:cNvSpPr>
          <p:nvPr/>
        </p:nvSpPr>
        <p:spPr bwMode="auto">
          <a:xfrm>
            <a:off x="1692275" y="3933825"/>
            <a:ext cx="0" cy="533400"/>
          </a:xfrm>
          <a:prstGeom prst="line">
            <a:avLst/>
          </a:prstGeom>
          <a:noFill/>
          <a:ln w="9525">
            <a:solidFill>
              <a:schemeClr val="accent2"/>
            </a:solidFill>
            <a:round/>
            <a:headEnd/>
            <a:tailEnd type="none" w="lg" len="lg"/>
          </a:ln>
        </p:spPr>
        <p:txBody>
          <a:bodyPr wrap="none" lIns="90000" tIns="46800" rIns="90000" bIns="46800"/>
          <a:lstStyle/>
          <a:p>
            <a:endParaRPr lang="zh-CN" altLang="en-US"/>
          </a:p>
        </p:txBody>
      </p:sp>
      <p:sp>
        <p:nvSpPr>
          <p:cNvPr id="408588" name="Line 12"/>
          <p:cNvSpPr>
            <a:spLocks noChangeShapeType="1"/>
          </p:cNvSpPr>
          <p:nvPr/>
        </p:nvSpPr>
        <p:spPr bwMode="auto">
          <a:xfrm>
            <a:off x="5508625" y="3141663"/>
            <a:ext cx="0" cy="533400"/>
          </a:xfrm>
          <a:prstGeom prst="line">
            <a:avLst/>
          </a:prstGeom>
          <a:noFill/>
          <a:ln w="9525">
            <a:solidFill>
              <a:schemeClr val="accent2"/>
            </a:solidFill>
            <a:round/>
            <a:headEnd/>
            <a:tailEnd type="none" w="lg" len="lg"/>
          </a:ln>
        </p:spPr>
        <p:txBody>
          <a:bodyPr wrap="none" lIns="90000" tIns="46800" rIns="90000" bIns="46800"/>
          <a:lstStyle/>
          <a:p>
            <a:endParaRPr lang="zh-CN" altLang="en-US"/>
          </a:p>
        </p:txBody>
      </p:sp>
      <p:sp>
        <p:nvSpPr>
          <p:cNvPr id="408589" name="Line 13"/>
          <p:cNvSpPr>
            <a:spLocks noChangeShapeType="1"/>
          </p:cNvSpPr>
          <p:nvPr/>
        </p:nvSpPr>
        <p:spPr bwMode="auto">
          <a:xfrm>
            <a:off x="5508625" y="3933825"/>
            <a:ext cx="0" cy="503238"/>
          </a:xfrm>
          <a:prstGeom prst="line">
            <a:avLst/>
          </a:prstGeom>
          <a:noFill/>
          <a:ln w="9525">
            <a:solidFill>
              <a:schemeClr val="accent2"/>
            </a:solidFill>
            <a:round/>
            <a:headEnd/>
            <a:tailEnd type="none" w="lg" len="lg"/>
          </a:ln>
        </p:spPr>
        <p:txBody>
          <a:bodyPr wrap="none" lIns="90000" tIns="46800" rIns="90000" bIns="46800"/>
          <a:lstStyle/>
          <a:p>
            <a:endParaRPr lang="zh-CN" altLang="en-US"/>
          </a:p>
        </p:txBody>
      </p:sp>
      <p:sp>
        <p:nvSpPr>
          <p:cNvPr id="408590" name="Text Box 14"/>
          <p:cNvSpPr txBox="1">
            <a:spLocks noChangeArrowheads="1"/>
          </p:cNvSpPr>
          <p:nvPr/>
        </p:nvSpPr>
        <p:spPr bwMode="auto">
          <a:xfrm>
            <a:off x="250825" y="3141663"/>
            <a:ext cx="796925" cy="463550"/>
          </a:xfrm>
          <a:prstGeom prst="rect">
            <a:avLst/>
          </a:prstGeom>
          <a:solidFill>
            <a:schemeClr val="tx2"/>
          </a:solidFill>
          <a:ln w="12700">
            <a:noFill/>
            <a:miter lim="800000"/>
            <a:headEnd type="none" w="sm" len="sm"/>
            <a:tailEnd type="none" w="sm" len="sm"/>
          </a:ln>
        </p:spPr>
        <p:txBody>
          <a:bodyPr wrap="none" lIns="90000" tIns="46800" rIns="90000" bIns="46800">
            <a:spAutoFit/>
          </a:bodyPr>
          <a:lstStyle/>
          <a:p>
            <a:r>
              <a:rPr kumimoji="1" lang="zh-CN" altLang="en-US" sz="2400">
                <a:solidFill>
                  <a:srgbClr val="CC3300"/>
                </a:solidFill>
                <a:latin typeface="Times New Roman" pitchFamily="18" charset="0"/>
                <a:ea typeface="华文细黑" pitchFamily="2" charset="-122"/>
                <a:cs typeface="Times New Roman" pitchFamily="18" charset="0"/>
              </a:rPr>
              <a:t>原码</a:t>
            </a:r>
          </a:p>
        </p:txBody>
      </p:sp>
      <p:sp>
        <p:nvSpPr>
          <p:cNvPr id="408591" name="Text Box 15"/>
          <p:cNvSpPr txBox="1">
            <a:spLocks noChangeArrowheads="1"/>
          </p:cNvSpPr>
          <p:nvPr/>
        </p:nvSpPr>
        <p:spPr bwMode="auto">
          <a:xfrm>
            <a:off x="250825" y="4005263"/>
            <a:ext cx="796925" cy="463550"/>
          </a:xfrm>
          <a:prstGeom prst="rect">
            <a:avLst/>
          </a:prstGeom>
          <a:solidFill>
            <a:schemeClr val="tx2"/>
          </a:solidFill>
          <a:ln w="12700">
            <a:noFill/>
            <a:miter lim="800000"/>
            <a:headEnd type="none" w="sm" len="sm"/>
            <a:tailEnd type="none" w="sm" len="sm"/>
          </a:ln>
        </p:spPr>
        <p:txBody>
          <a:bodyPr wrap="none" lIns="90000" tIns="46800" rIns="90000" bIns="46800">
            <a:spAutoFit/>
          </a:bodyPr>
          <a:lstStyle/>
          <a:p>
            <a:r>
              <a:rPr kumimoji="1" lang="zh-CN" altLang="en-US" sz="2400">
                <a:solidFill>
                  <a:srgbClr val="CC3300"/>
                </a:solidFill>
                <a:latin typeface="Times New Roman" pitchFamily="18" charset="0"/>
                <a:ea typeface="华文细黑" pitchFamily="2" charset="-122"/>
                <a:cs typeface="Times New Roman" pitchFamily="18" charset="0"/>
              </a:rPr>
              <a:t>补码</a:t>
            </a:r>
          </a:p>
        </p:txBody>
      </p:sp>
      <p:sp>
        <p:nvSpPr>
          <p:cNvPr id="408592" name="AutoShape 16"/>
          <p:cNvSpPr>
            <a:spLocks noChangeArrowheads="1"/>
          </p:cNvSpPr>
          <p:nvPr/>
        </p:nvSpPr>
        <p:spPr bwMode="auto">
          <a:xfrm>
            <a:off x="755650" y="1844675"/>
            <a:ext cx="936625" cy="358775"/>
          </a:xfrm>
          <a:prstGeom prst="wedgeRectCallout">
            <a:avLst>
              <a:gd name="adj1" fmla="val 22542"/>
              <a:gd name="adj2" fmla="val 333630"/>
            </a:avLst>
          </a:prstGeom>
          <a:solidFill>
            <a:srgbClr val="CCFFCC"/>
          </a:solidFill>
          <a:ln w="12700">
            <a:solidFill>
              <a:srgbClr val="CC3300"/>
            </a:solidFill>
            <a:miter lim="800000"/>
            <a:headEnd type="none" w="sm" len="sm"/>
            <a:tailEnd type="none" w="sm" len="sm"/>
          </a:ln>
        </p:spPr>
        <p:txBody>
          <a:bodyPr lIns="90000" tIns="46800" rIns="90000" bIns="46800"/>
          <a:lstStyle/>
          <a:p>
            <a:pPr algn="ctr"/>
            <a:r>
              <a:rPr kumimoji="1" lang="zh-CN" altLang="en-US">
                <a:solidFill>
                  <a:srgbClr val="FF3300"/>
                </a:solidFill>
                <a:latin typeface="Times New Roman" pitchFamily="18" charset="0"/>
                <a:ea typeface="华文细黑" pitchFamily="2" charset="-122"/>
                <a:cs typeface="Times New Roman" pitchFamily="18" charset="0"/>
              </a:rPr>
              <a:t>符号位</a:t>
            </a:r>
          </a:p>
        </p:txBody>
      </p:sp>
      <p:sp>
        <p:nvSpPr>
          <p:cNvPr id="408593" name="AutoShape 17"/>
          <p:cNvSpPr>
            <a:spLocks noChangeArrowheads="1"/>
          </p:cNvSpPr>
          <p:nvPr/>
        </p:nvSpPr>
        <p:spPr bwMode="auto">
          <a:xfrm>
            <a:off x="5219700" y="1773238"/>
            <a:ext cx="1223963" cy="360362"/>
          </a:xfrm>
          <a:prstGeom prst="wedgeRectCallout">
            <a:avLst>
              <a:gd name="adj1" fmla="val -177495"/>
              <a:gd name="adj2" fmla="val 368944"/>
            </a:avLst>
          </a:prstGeom>
          <a:solidFill>
            <a:srgbClr val="CCFFCC"/>
          </a:solidFill>
          <a:ln w="12700">
            <a:solidFill>
              <a:srgbClr val="CC3300"/>
            </a:solidFill>
            <a:miter lim="800000"/>
            <a:headEnd type="none" w="sm" len="sm"/>
            <a:tailEnd type="none" w="sm" len="sm"/>
          </a:ln>
        </p:spPr>
        <p:txBody>
          <a:bodyPr lIns="90000" tIns="46800" rIns="90000" bIns="46800"/>
          <a:lstStyle/>
          <a:p>
            <a:pPr algn="ctr"/>
            <a:r>
              <a:rPr kumimoji="1" lang="zh-CN" altLang="en-US">
                <a:solidFill>
                  <a:srgbClr val="FF3300"/>
                </a:solidFill>
                <a:latin typeface="Times New Roman" pitchFamily="18" charset="0"/>
                <a:ea typeface="华文细黑" pitchFamily="2" charset="-122"/>
                <a:cs typeface="Times New Roman" pitchFamily="18" charset="0"/>
              </a:rPr>
              <a:t>数值位</a:t>
            </a:r>
          </a:p>
        </p:txBody>
      </p:sp>
      <p:sp>
        <p:nvSpPr>
          <p:cNvPr id="408594" name="Text Box 18"/>
          <p:cNvSpPr txBox="1">
            <a:spLocks noChangeArrowheads="1"/>
          </p:cNvSpPr>
          <p:nvPr/>
        </p:nvSpPr>
        <p:spPr bwMode="auto">
          <a:xfrm>
            <a:off x="1960563" y="2439988"/>
            <a:ext cx="1762125" cy="463550"/>
          </a:xfrm>
          <a:prstGeom prst="rect">
            <a:avLst/>
          </a:prstGeom>
          <a:solidFill>
            <a:srgbClr val="FFFF99"/>
          </a:solidFill>
          <a:ln w="12700">
            <a:noFill/>
            <a:miter lim="800000"/>
            <a:headEnd type="none" w="sm" len="sm"/>
            <a:tailEnd type="none" w="sm" len="sm"/>
          </a:ln>
        </p:spPr>
        <p:txBody>
          <a:bodyPr wrap="none" lIns="90000" tIns="46800" rIns="90000" bIns="46800">
            <a:spAutoFit/>
          </a:bodyPr>
          <a:lstStyle/>
          <a:p>
            <a:r>
              <a:rPr kumimoji="1" lang="en-US" altLang="zh-CN" sz="2400" b="1">
                <a:solidFill>
                  <a:srgbClr val="FF3300"/>
                </a:solidFill>
                <a:latin typeface="Times New Roman" pitchFamily="18" charset="0"/>
                <a:ea typeface="华文细黑" pitchFamily="2" charset="-122"/>
                <a:cs typeface="Times New Roman" pitchFamily="18" charset="0"/>
              </a:rPr>
              <a:t>a=8</a:t>
            </a:r>
            <a:r>
              <a:rPr kumimoji="1" lang="en-US" altLang="zh-CN" sz="2400" b="1" baseline="-25000">
                <a:solidFill>
                  <a:srgbClr val="FF3300"/>
                </a:solidFill>
                <a:latin typeface="Times New Roman" pitchFamily="18" charset="0"/>
                <a:ea typeface="华文细黑" pitchFamily="2" charset="-122"/>
                <a:cs typeface="Times New Roman" pitchFamily="18" charset="0"/>
              </a:rPr>
              <a:t>10</a:t>
            </a:r>
            <a:r>
              <a:rPr kumimoji="1" lang="en-US" altLang="zh-CN" sz="2400" b="1">
                <a:solidFill>
                  <a:srgbClr val="FF3300"/>
                </a:solidFill>
                <a:latin typeface="Times New Roman" pitchFamily="18" charset="0"/>
                <a:ea typeface="华文细黑" pitchFamily="2" charset="-122"/>
                <a:cs typeface="Times New Roman" pitchFamily="18" charset="0"/>
              </a:rPr>
              <a:t>=1000</a:t>
            </a:r>
            <a:r>
              <a:rPr kumimoji="1" lang="en-US" altLang="zh-CN" sz="2400" b="1" baseline="-25000">
                <a:solidFill>
                  <a:srgbClr val="FF3300"/>
                </a:solidFill>
                <a:latin typeface="Times New Roman" pitchFamily="18" charset="0"/>
                <a:ea typeface="华文细黑" pitchFamily="2" charset="-122"/>
                <a:cs typeface="Times New Roman" pitchFamily="18" charset="0"/>
              </a:rPr>
              <a:t>2</a:t>
            </a:r>
          </a:p>
        </p:txBody>
      </p:sp>
      <p:sp>
        <p:nvSpPr>
          <p:cNvPr id="408595" name="Text Box 19"/>
          <p:cNvSpPr txBox="1">
            <a:spLocks noChangeArrowheads="1"/>
          </p:cNvSpPr>
          <p:nvPr/>
        </p:nvSpPr>
        <p:spPr bwMode="auto">
          <a:xfrm>
            <a:off x="5435600" y="2492375"/>
            <a:ext cx="2062163" cy="463550"/>
          </a:xfrm>
          <a:prstGeom prst="rect">
            <a:avLst/>
          </a:prstGeom>
          <a:solidFill>
            <a:srgbClr val="FFFF99"/>
          </a:solidFill>
          <a:ln w="12700">
            <a:noFill/>
            <a:miter lim="800000"/>
            <a:headEnd type="none" w="sm" len="sm"/>
            <a:tailEnd type="none" w="sm" len="sm"/>
          </a:ln>
        </p:spPr>
        <p:txBody>
          <a:bodyPr wrap="none" lIns="90000" tIns="46800" rIns="90000" bIns="46800">
            <a:spAutoFit/>
          </a:bodyPr>
          <a:lstStyle/>
          <a:p>
            <a:r>
              <a:rPr kumimoji="1" lang="en-US" altLang="zh-CN" sz="2400" b="1">
                <a:solidFill>
                  <a:srgbClr val="FF3300"/>
                </a:solidFill>
                <a:latin typeface="Times New Roman" pitchFamily="18" charset="0"/>
                <a:ea typeface="华文细黑" pitchFamily="2" charset="-122"/>
                <a:cs typeface="Times New Roman" pitchFamily="18" charset="0"/>
              </a:rPr>
              <a:t>b=</a:t>
            </a:r>
            <a:r>
              <a:rPr kumimoji="1" lang="en-US" altLang="zh-CN" sz="2400" b="1">
                <a:solidFill>
                  <a:srgbClr val="0000CC"/>
                </a:solidFill>
                <a:latin typeface="Times New Roman" pitchFamily="18" charset="0"/>
                <a:ea typeface="华文细黑" pitchFamily="2" charset="-122"/>
                <a:cs typeface="Times New Roman" pitchFamily="18" charset="0"/>
              </a:rPr>
              <a:t>-</a:t>
            </a:r>
            <a:r>
              <a:rPr kumimoji="1" lang="en-US" altLang="zh-CN" sz="2400" b="1">
                <a:solidFill>
                  <a:srgbClr val="FF3300"/>
                </a:solidFill>
                <a:latin typeface="Times New Roman" pitchFamily="18" charset="0"/>
                <a:ea typeface="华文细黑" pitchFamily="2" charset="-122"/>
                <a:cs typeface="Times New Roman" pitchFamily="18" charset="0"/>
              </a:rPr>
              <a:t> 8</a:t>
            </a:r>
            <a:r>
              <a:rPr kumimoji="1" lang="en-US" altLang="zh-CN" sz="2400" b="1" baseline="-25000">
                <a:solidFill>
                  <a:srgbClr val="FF3300"/>
                </a:solidFill>
                <a:latin typeface="Times New Roman" pitchFamily="18" charset="0"/>
                <a:ea typeface="华文细黑" pitchFamily="2" charset="-122"/>
                <a:cs typeface="Times New Roman" pitchFamily="18" charset="0"/>
              </a:rPr>
              <a:t>10</a:t>
            </a:r>
            <a:r>
              <a:rPr kumimoji="1" lang="en-US" altLang="zh-CN" sz="2400" b="1">
                <a:solidFill>
                  <a:srgbClr val="FF3300"/>
                </a:solidFill>
                <a:latin typeface="Times New Roman" pitchFamily="18" charset="0"/>
                <a:ea typeface="华文细黑" pitchFamily="2" charset="-122"/>
                <a:cs typeface="Times New Roman" pitchFamily="18" charset="0"/>
              </a:rPr>
              <a:t>=</a:t>
            </a:r>
            <a:r>
              <a:rPr kumimoji="1" lang="en-US" altLang="zh-CN" sz="2400" b="1">
                <a:solidFill>
                  <a:srgbClr val="0000CC"/>
                </a:solidFill>
                <a:latin typeface="Times New Roman" pitchFamily="18" charset="0"/>
                <a:ea typeface="华文细黑" pitchFamily="2" charset="-122"/>
                <a:cs typeface="Times New Roman" pitchFamily="18" charset="0"/>
              </a:rPr>
              <a:t>-</a:t>
            </a:r>
            <a:r>
              <a:rPr kumimoji="1" lang="en-US" altLang="zh-CN" sz="2400" b="1">
                <a:solidFill>
                  <a:srgbClr val="FF3300"/>
                </a:solidFill>
                <a:latin typeface="Times New Roman" pitchFamily="18" charset="0"/>
                <a:ea typeface="华文细黑" pitchFamily="2" charset="-122"/>
                <a:cs typeface="Times New Roman" pitchFamily="18" charset="0"/>
              </a:rPr>
              <a:t>1000</a:t>
            </a:r>
            <a:r>
              <a:rPr kumimoji="1" lang="en-US" altLang="zh-CN" sz="2400" b="1" baseline="-25000">
                <a:solidFill>
                  <a:srgbClr val="FF3300"/>
                </a:solidFill>
                <a:latin typeface="Times New Roman" pitchFamily="18" charset="0"/>
                <a:ea typeface="华文细黑" pitchFamily="2" charset="-122"/>
                <a:cs typeface="Times New Roman" pitchFamily="18" charset="0"/>
              </a:rPr>
              <a:t>2</a:t>
            </a:r>
          </a:p>
        </p:txBody>
      </p:sp>
      <p:sp>
        <p:nvSpPr>
          <p:cNvPr id="408596" name="Text Box 20"/>
          <p:cNvSpPr txBox="1">
            <a:spLocks noChangeArrowheads="1"/>
          </p:cNvSpPr>
          <p:nvPr/>
        </p:nvSpPr>
        <p:spPr bwMode="auto">
          <a:xfrm>
            <a:off x="250825" y="2420938"/>
            <a:ext cx="796925" cy="463550"/>
          </a:xfrm>
          <a:prstGeom prst="rect">
            <a:avLst/>
          </a:prstGeom>
          <a:solidFill>
            <a:schemeClr val="tx2"/>
          </a:solidFill>
          <a:ln w="12700">
            <a:noFill/>
            <a:miter lim="800000"/>
            <a:headEnd type="none" w="sm" len="sm"/>
            <a:tailEnd type="none" w="sm" len="sm"/>
          </a:ln>
        </p:spPr>
        <p:txBody>
          <a:bodyPr wrap="none" lIns="90000" tIns="46800" rIns="90000" bIns="46800">
            <a:spAutoFit/>
          </a:bodyPr>
          <a:lstStyle/>
          <a:p>
            <a:r>
              <a:rPr kumimoji="1" lang="zh-CN" altLang="en-US" sz="2400">
                <a:solidFill>
                  <a:srgbClr val="CC3300"/>
                </a:solidFill>
                <a:latin typeface="Times New Roman" pitchFamily="18" charset="0"/>
                <a:ea typeface="华文细黑" pitchFamily="2" charset="-122"/>
                <a:cs typeface="Times New Roman" pitchFamily="18" charset="0"/>
              </a:rPr>
              <a:t>真值</a:t>
            </a:r>
          </a:p>
        </p:txBody>
      </p:sp>
      <p:sp>
        <p:nvSpPr>
          <p:cNvPr id="408597" name="Rectangle 21"/>
          <p:cNvSpPr>
            <a:spLocks noChangeArrowheads="1"/>
          </p:cNvSpPr>
          <p:nvPr/>
        </p:nvSpPr>
        <p:spPr bwMode="auto">
          <a:xfrm>
            <a:off x="5003800" y="3933825"/>
            <a:ext cx="3479800" cy="533400"/>
          </a:xfrm>
          <a:prstGeom prst="rect">
            <a:avLst/>
          </a:prstGeom>
          <a:solidFill>
            <a:srgbClr val="CCFFFF"/>
          </a:solidFill>
          <a:ln w="9525">
            <a:solidFill>
              <a:schemeClr val="accent2"/>
            </a:solidFill>
            <a:miter lim="800000"/>
            <a:headEnd/>
            <a:tailEnd type="none" w="lg" len="lg"/>
          </a:ln>
        </p:spPr>
        <p:txBody>
          <a:bodyPr wrap="none" lIns="90000" tIns="46800" rIns="90000" bIns="46800" anchor="ctr"/>
          <a:lstStyle/>
          <a:p>
            <a:pPr>
              <a:spcBef>
                <a:spcPct val="20000"/>
              </a:spcBef>
            </a:pPr>
            <a:r>
              <a:rPr kumimoji="1" lang="en-US" altLang="zh-CN" sz="2800">
                <a:solidFill>
                  <a:srgbClr val="3333FF"/>
                </a:solidFill>
                <a:latin typeface="Times New Roman" pitchFamily="18" charset="0"/>
                <a:ea typeface="华文细黑" pitchFamily="2" charset="-122"/>
                <a:cs typeface="Times New Roman" pitchFamily="18" charset="0"/>
              </a:rPr>
              <a:t> 1</a:t>
            </a:r>
            <a:r>
              <a:rPr kumimoji="1" lang="en-US" altLang="zh-CN" sz="2800">
                <a:solidFill>
                  <a:srgbClr val="FF3300"/>
                </a:solidFill>
                <a:latin typeface="Times New Roman" pitchFamily="18" charset="0"/>
                <a:ea typeface="华文细黑" pitchFamily="2" charset="-122"/>
                <a:cs typeface="Times New Roman" pitchFamily="18" charset="0"/>
              </a:rPr>
              <a:t>   1111111 1111</a:t>
            </a:r>
            <a:r>
              <a:rPr kumimoji="1" lang="en-US" altLang="zh-CN" sz="2800">
                <a:solidFill>
                  <a:srgbClr val="339933"/>
                </a:solidFill>
                <a:latin typeface="Times New Roman" pitchFamily="18" charset="0"/>
                <a:ea typeface="华文细黑" pitchFamily="2" charset="-122"/>
                <a:cs typeface="Times New Roman" pitchFamily="18" charset="0"/>
              </a:rPr>
              <a:t>1000</a:t>
            </a:r>
          </a:p>
        </p:txBody>
      </p:sp>
      <p:sp>
        <p:nvSpPr>
          <p:cNvPr id="408598" name="Line 22"/>
          <p:cNvSpPr>
            <a:spLocks noChangeShapeType="1"/>
          </p:cNvSpPr>
          <p:nvPr/>
        </p:nvSpPr>
        <p:spPr bwMode="auto">
          <a:xfrm>
            <a:off x="5508625" y="3933825"/>
            <a:ext cx="0" cy="533400"/>
          </a:xfrm>
          <a:prstGeom prst="line">
            <a:avLst/>
          </a:prstGeom>
          <a:noFill/>
          <a:ln w="9525">
            <a:solidFill>
              <a:schemeClr val="accent2"/>
            </a:solidFill>
            <a:round/>
            <a:headEnd/>
            <a:tailEnd type="none" w="lg" len="lg"/>
          </a:ln>
        </p:spPr>
        <p:txBody>
          <a:bodyPr wrap="none" lIns="90000" tIns="46800" rIns="90000" bIns="46800"/>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8594"/>
                                        </p:tgtEl>
                                        <p:attrNameLst>
                                          <p:attrName>style.visibility</p:attrName>
                                        </p:attrNameLst>
                                      </p:cBhvr>
                                      <p:to>
                                        <p:strVal val="visible"/>
                                      </p:to>
                                    </p:set>
                                    <p:animEffect transition="in" filter="strips(downRight)">
                                      <p:cBhvr>
                                        <p:cTn id="7" dur="500"/>
                                        <p:tgtEl>
                                          <p:spTgt spid="40859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08595"/>
                                        </p:tgtEl>
                                        <p:attrNameLst>
                                          <p:attrName>style.visibility</p:attrName>
                                        </p:attrNameLst>
                                      </p:cBhvr>
                                      <p:to>
                                        <p:strVal val="visible"/>
                                      </p:to>
                                    </p:set>
                                    <p:animEffect transition="in" filter="strips(downRight)">
                                      <p:cBhvr>
                                        <p:cTn id="10" dur="500"/>
                                        <p:tgtEl>
                                          <p:spTgt spid="4085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408596"/>
                                        </p:tgtEl>
                                        <p:attrNameLst>
                                          <p:attrName>style.visibility</p:attrName>
                                        </p:attrNameLst>
                                      </p:cBhvr>
                                      <p:to>
                                        <p:strVal val="visible"/>
                                      </p:to>
                                    </p:set>
                                    <p:animEffect transition="in" filter="blinds(vertical)">
                                      <p:cBhvr>
                                        <p:cTn id="15" dur="500"/>
                                        <p:tgtEl>
                                          <p:spTgt spid="40859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408590"/>
                                        </p:tgtEl>
                                        <p:attrNameLst>
                                          <p:attrName>style.visibility</p:attrName>
                                        </p:attrNameLst>
                                      </p:cBhvr>
                                      <p:to>
                                        <p:strVal val="visible"/>
                                      </p:to>
                                    </p:set>
                                    <p:animEffect transition="in" filter="blinds(vertical)">
                                      <p:cBhvr>
                                        <p:cTn id="20" dur="500"/>
                                        <p:tgtEl>
                                          <p:spTgt spid="408590"/>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408580"/>
                                        </p:tgtEl>
                                        <p:attrNameLst>
                                          <p:attrName>style.visibility</p:attrName>
                                        </p:attrNameLst>
                                      </p:cBhvr>
                                      <p:to>
                                        <p:strVal val="visible"/>
                                      </p:to>
                                    </p:set>
                                    <p:animEffect transition="in" filter="strips(downRight)">
                                      <p:cBhvr>
                                        <p:cTn id="25" dur="500"/>
                                        <p:tgtEl>
                                          <p:spTgt spid="408580"/>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408581"/>
                                        </p:tgtEl>
                                        <p:attrNameLst>
                                          <p:attrName>style.visibility</p:attrName>
                                        </p:attrNameLst>
                                      </p:cBhvr>
                                      <p:to>
                                        <p:strVal val="visible"/>
                                      </p:to>
                                    </p:set>
                                    <p:animEffect transition="in" filter="strips(downRight)">
                                      <p:cBhvr>
                                        <p:cTn id="28" dur="500"/>
                                        <p:tgtEl>
                                          <p:spTgt spid="40858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08583"/>
                                        </p:tgtEl>
                                        <p:attrNameLst>
                                          <p:attrName>style.visibility</p:attrName>
                                        </p:attrNameLst>
                                      </p:cBhvr>
                                      <p:to>
                                        <p:strVal val="visible"/>
                                      </p:to>
                                    </p:set>
                                    <p:animEffect transition="in" filter="strips(downRight)">
                                      <p:cBhvr>
                                        <p:cTn id="33" dur="500"/>
                                        <p:tgtEl>
                                          <p:spTgt spid="408583"/>
                                        </p:tgtEl>
                                      </p:cBhvr>
                                    </p:animEffect>
                                  </p:childTnLst>
                                </p:cTn>
                              </p:par>
                              <p:par>
                                <p:cTn id="34" presetID="18" presetClass="entr" presetSubtype="6" fill="hold" grpId="0" nodeType="withEffect">
                                  <p:stCondLst>
                                    <p:cond delay="0"/>
                                  </p:stCondLst>
                                  <p:childTnLst>
                                    <p:set>
                                      <p:cBhvr>
                                        <p:cTn id="35" dur="1" fill="hold">
                                          <p:stCondLst>
                                            <p:cond delay="0"/>
                                          </p:stCondLst>
                                        </p:cTn>
                                        <p:tgtEl>
                                          <p:spTgt spid="408588"/>
                                        </p:tgtEl>
                                        <p:attrNameLst>
                                          <p:attrName>style.visibility</p:attrName>
                                        </p:attrNameLst>
                                      </p:cBhvr>
                                      <p:to>
                                        <p:strVal val="visible"/>
                                      </p:to>
                                    </p:set>
                                    <p:animEffect transition="in" filter="strips(downRight)">
                                      <p:cBhvr>
                                        <p:cTn id="36" dur="500"/>
                                        <p:tgtEl>
                                          <p:spTgt spid="40858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8592"/>
                                        </p:tgtEl>
                                        <p:attrNameLst>
                                          <p:attrName>style.visibility</p:attrName>
                                        </p:attrNameLst>
                                      </p:cBhvr>
                                      <p:to>
                                        <p:strVal val="visible"/>
                                      </p:to>
                                    </p:set>
                                    <p:animEffect transition="in" filter="blinds(horizontal)">
                                      <p:cBhvr>
                                        <p:cTn id="41" dur="500"/>
                                        <p:tgtEl>
                                          <p:spTgt spid="408592"/>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08582"/>
                                        </p:tgtEl>
                                        <p:attrNameLst>
                                          <p:attrName>style.visibility</p:attrName>
                                        </p:attrNameLst>
                                      </p:cBhvr>
                                      <p:to>
                                        <p:strVal val="visible"/>
                                      </p:to>
                                    </p:set>
                                    <p:animEffect transition="in" filter="checkerboard(across)">
                                      <p:cBhvr>
                                        <p:cTn id="46" dur="500"/>
                                        <p:tgtEl>
                                          <p:spTgt spid="40858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08593"/>
                                        </p:tgtEl>
                                        <p:attrNameLst>
                                          <p:attrName>style.visibility</p:attrName>
                                        </p:attrNameLst>
                                      </p:cBhvr>
                                      <p:to>
                                        <p:strVal val="visible"/>
                                      </p:to>
                                    </p:set>
                                    <p:animEffect transition="in" filter="blinds(horizontal)">
                                      <p:cBhvr>
                                        <p:cTn id="51" dur="500"/>
                                        <p:tgtEl>
                                          <p:spTgt spid="40859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5" fill="hold" grpId="0" nodeType="clickEffect">
                                  <p:stCondLst>
                                    <p:cond delay="0"/>
                                  </p:stCondLst>
                                  <p:childTnLst>
                                    <p:set>
                                      <p:cBhvr>
                                        <p:cTn id="55" dur="1" fill="hold">
                                          <p:stCondLst>
                                            <p:cond delay="0"/>
                                          </p:stCondLst>
                                        </p:cTn>
                                        <p:tgtEl>
                                          <p:spTgt spid="408591"/>
                                        </p:tgtEl>
                                        <p:attrNameLst>
                                          <p:attrName>style.visibility</p:attrName>
                                        </p:attrNameLst>
                                      </p:cBhvr>
                                      <p:to>
                                        <p:strVal val="visible"/>
                                      </p:to>
                                    </p:set>
                                    <p:animEffect transition="in" filter="blinds(vertical)">
                                      <p:cBhvr>
                                        <p:cTn id="56" dur="500"/>
                                        <p:tgtEl>
                                          <p:spTgt spid="408591"/>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08585"/>
                                        </p:tgtEl>
                                        <p:attrNameLst>
                                          <p:attrName>style.visibility</p:attrName>
                                        </p:attrNameLst>
                                      </p:cBhvr>
                                      <p:to>
                                        <p:strVal val="visible"/>
                                      </p:to>
                                    </p:set>
                                    <p:anim calcmode="lin" valueType="num">
                                      <p:cBhvr additive="base">
                                        <p:cTn id="61" dur="500" fill="hold"/>
                                        <p:tgtEl>
                                          <p:spTgt spid="408585"/>
                                        </p:tgtEl>
                                        <p:attrNameLst>
                                          <p:attrName>ppt_x</p:attrName>
                                        </p:attrNameLst>
                                      </p:cBhvr>
                                      <p:tavLst>
                                        <p:tav tm="0">
                                          <p:val>
                                            <p:strVal val="0-#ppt_w/2"/>
                                          </p:val>
                                        </p:tav>
                                        <p:tav tm="100000">
                                          <p:val>
                                            <p:strVal val="#ppt_x"/>
                                          </p:val>
                                        </p:tav>
                                      </p:tavLst>
                                    </p:anim>
                                    <p:anim calcmode="lin" valueType="num">
                                      <p:cBhvr additive="base">
                                        <p:cTn id="62" dur="500" fill="hold"/>
                                        <p:tgtEl>
                                          <p:spTgt spid="40858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408586"/>
                                        </p:tgtEl>
                                        <p:attrNameLst>
                                          <p:attrName>style.visibility</p:attrName>
                                        </p:attrNameLst>
                                      </p:cBhvr>
                                      <p:to>
                                        <p:strVal val="visible"/>
                                      </p:to>
                                    </p:set>
                                    <p:animEffect transition="in" filter="strips(downRight)">
                                      <p:cBhvr>
                                        <p:cTn id="67" dur="500"/>
                                        <p:tgtEl>
                                          <p:spTgt spid="408586"/>
                                        </p:tgtEl>
                                      </p:cBhvr>
                                    </p:animEffect>
                                  </p:childTnLst>
                                </p:cTn>
                              </p:par>
                              <p:par>
                                <p:cTn id="68" presetID="18" presetClass="entr" presetSubtype="6" fill="hold" grpId="0" nodeType="withEffect">
                                  <p:stCondLst>
                                    <p:cond delay="0"/>
                                  </p:stCondLst>
                                  <p:childTnLst>
                                    <p:set>
                                      <p:cBhvr>
                                        <p:cTn id="69" dur="1" fill="hold">
                                          <p:stCondLst>
                                            <p:cond delay="0"/>
                                          </p:stCondLst>
                                        </p:cTn>
                                        <p:tgtEl>
                                          <p:spTgt spid="408587"/>
                                        </p:tgtEl>
                                        <p:attrNameLst>
                                          <p:attrName>style.visibility</p:attrName>
                                        </p:attrNameLst>
                                      </p:cBhvr>
                                      <p:to>
                                        <p:strVal val="visible"/>
                                      </p:to>
                                    </p:set>
                                    <p:animEffect transition="in" filter="strips(downRight)">
                                      <p:cBhvr>
                                        <p:cTn id="70" dur="500"/>
                                        <p:tgtEl>
                                          <p:spTgt spid="408587"/>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grpId="0" nodeType="clickEffect">
                                  <p:stCondLst>
                                    <p:cond delay="0"/>
                                  </p:stCondLst>
                                  <p:childTnLst>
                                    <p:set>
                                      <p:cBhvr>
                                        <p:cTn id="74" dur="1" fill="hold">
                                          <p:stCondLst>
                                            <p:cond delay="0"/>
                                          </p:stCondLst>
                                        </p:cTn>
                                        <p:tgtEl>
                                          <p:spTgt spid="408589"/>
                                        </p:tgtEl>
                                        <p:attrNameLst>
                                          <p:attrName>style.visibility</p:attrName>
                                        </p:attrNameLst>
                                      </p:cBhvr>
                                      <p:to>
                                        <p:strVal val="visible"/>
                                      </p:to>
                                    </p:set>
                                    <p:animEffect transition="in" filter="strips(downRight)">
                                      <p:cBhvr>
                                        <p:cTn id="75" dur="500"/>
                                        <p:tgtEl>
                                          <p:spTgt spid="408589"/>
                                        </p:tgtEl>
                                      </p:cBhvr>
                                    </p:animEffect>
                                  </p:childTnLst>
                                </p:cTn>
                              </p:par>
                              <p:par>
                                <p:cTn id="76" presetID="18" presetClass="entr" presetSubtype="6" fill="hold" grpId="0" nodeType="withEffect">
                                  <p:stCondLst>
                                    <p:cond delay="0"/>
                                  </p:stCondLst>
                                  <p:childTnLst>
                                    <p:set>
                                      <p:cBhvr>
                                        <p:cTn id="77" dur="1" fill="hold">
                                          <p:stCondLst>
                                            <p:cond delay="0"/>
                                          </p:stCondLst>
                                        </p:cTn>
                                        <p:tgtEl>
                                          <p:spTgt spid="408584"/>
                                        </p:tgtEl>
                                        <p:attrNameLst>
                                          <p:attrName>style.visibility</p:attrName>
                                        </p:attrNameLst>
                                      </p:cBhvr>
                                      <p:to>
                                        <p:strVal val="visible"/>
                                      </p:to>
                                    </p:set>
                                    <p:animEffect transition="in" filter="strips(downRight)">
                                      <p:cBhvr>
                                        <p:cTn id="78" dur="500"/>
                                        <p:tgtEl>
                                          <p:spTgt spid="408584"/>
                                        </p:tgtEl>
                                      </p:cBhvr>
                                    </p:animEffect>
                                  </p:childTnLst>
                                </p:cTn>
                              </p:par>
                              <p:par>
                                <p:cTn id="79" presetID="18" presetClass="entr" presetSubtype="6" fill="hold" grpId="0" nodeType="withEffect">
                                  <p:stCondLst>
                                    <p:cond delay="0"/>
                                  </p:stCondLst>
                                  <p:childTnLst>
                                    <p:set>
                                      <p:cBhvr>
                                        <p:cTn id="80" dur="1" fill="hold">
                                          <p:stCondLst>
                                            <p:cond delay="0"/>
                                          </p:stCondLst>
                                        </p:cTn>
                                        <p:tgtEl>
                                          <p:spTgt spid="408598"/>
                                        </p:tgtEl>
                                        <p:attrNameLst>
                                          <p:attrName>style.visibility</p:attrName>
                                        </p:attrNameLst>
                                      </p:cBhvr>
                                      <p:to>
                                        <p:strVal val="visible"/>
                                      </p:to>
                                    </p:set>
                                    <p:animEffect transition="in" filter="strips(downRight)">
                                      <p:cBhvr>
                                        <p:cTn id="81" dur="500"/>
                                        <p:tgtEl>
                                          <p:spTgt spid="408598"/>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1" nodeType="clickEffect">
                                  <p:stCondLst>
                                    <p:cond delay="0"/>
                                  </p:stCondLst>
                                  <p:childTnLst>
                                    <p:set>
                                      <p:cBhvr>
                                        <p:cTn id="85" dur="1" fill="hold">
                                          <p:stCondLst>
                                            <p:cond delay="0"/>
                                          </p:stCondLst>
                                        </p:cTn>
                                        <p:tgtEl>
                                          <p:spTgt spid="408598"/>
                                        </p:tgtEl>
                                        <p:attrNameLst>
                                          <p:attrName>style.visibility</p:attrName>
                                        </p:attrNameLst>
                                      </p:cBhvr>
                                      <p:to>
                                        <p:strVal val="visible"/>
                                      </p:to>
                                    </p:set>
                                    <p:animEffect transition="in" filter="blinds(horizontal)">
                                      <p:cBhvr>
                                        <p:cTn id="86" dur="500"/>
                                        <p:tgtEl>
                                          <p:spTgt spid="408598"/>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5" fill="hold" grpId="0" nodeType="clickEffect">
                                  <p:stCondLst>
                                    <p:cond delay="0"/>
                                  </p:stCondLst>
                                  <p:childTnLst>
                                    <p:set>
                                      <p:cBhvr>
                                        <p:cTn id="90" dur="1" fill="hold">
                                          <p:stCondLst>
                                            <p:cond delay="0"/>
                                          </p:stCondLst>
                                        </p:cTn>
                                        <p:tgtEl>
                                          <p:spTgt spid="408597"/>
                                        </p:tgtEl>
                                        <p:attrNameLst>
                                          <p:attrName>style.visibility</p:attrName>
                                        </p:attrNameLst>
                                      </p:cBhvr>
                                      <p:to>
                                        <p:strVal val="visible"/>
                                      </p:to>
                                    </p:set>
                                    <p:animEffect transition="in" filter="blinds(vertical)">
                                      <p:cBhvr>
                                        <p:cTn id="91" dur="1000"/>
                                        <p:tgtEl>
                                          <p:spTgt spid="40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nimBg="1"/>
      <p:bldP spid="408581" grpId="0" animBg="1"/>
      <p:bldP spid="408582" grpId="0" animBg="1"/>
      <p:bldP spid="408583" grpId="0" animBg="1"/>
      <p:bldP spid="408584" grpId="0" animBg="1"/>
      <p:bldP spid="408585" grpId="0" animBg="1"/>
      <p:bldP spid="408586" grpId="0" animBg="1"/>
      <p:bldP spid="408587" grpId="0" animBg="1"/>
      <p:bldP spid="408588" grpId="0" animBg="1"/>
      <p:bldP spid="408589" grpId="0" animBg="1"/>
      <p:bldP spid="408590" grpId="0" animBg="1"/>
      <p:bldP spid="408591" grpId="0" animBg="1"/>
      <p:bldP spid="408592" grpId="0" animBg="1"/>
      <p:bldP spid="408593" grpId="0" animBg="1"/>
      <p:bldP spid="408594" grpId="0" animBg="1"/>
      <p:bldP spid="408595" grpId="0" animBg="1"/>
      <p:bldP spid="408596" grpId="0" animBg="1"/>
      <p:bldP spid="408597" grpId="0" animBg="1"/>
      <p:bldP spid="408598" grpId="0" animBg="1"/>
      <p:bldP spid="408598"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393700" y="939800"/>
            <a:ext cx="8375650" cy="541020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hlink"/>
              </a:buClr>
              <a:buSzPct val="65000"/>
              <a:buFont typeface="Wingdings" pitchFamily="2" charset="2"/>
              <a:buChar char="v"/>
              <a:defRPr/>
            </a:pPr>
            <a:r>
              <a:rPr lang="zh-CN" altLang="en-US" sz="2500" b="1" dirty="0">
                <a:solidFill>
                  <a:srgbClr val="CCFFFF"/>
                </a:solidFill>
                <a:latin typeface="Times New Roman" pitchFamily="18" charset="0"/>
                <a:ea typeface="华文细黑" pitchFamily="2" charset="-122"/>
                <a:cs typeface="Times New Roman" pitchFamily="18" charset="0"/>
              </a:rPr>
              <a:t>浮点表示法</a:t>
            </a:r>
            <a:r>
              <a:rPr lang="en-US" altLang="zh-CN" sz="2500" b="1" dirty="0">
                <a:solidFill>
                  <a:srgbClr val="CCFFFF"/>
                </a:solidFill>
                <a:latin typeface="Times New Roman" pitchFamily="18" charset="0"/>
                <a:ea typeface="华文细黑" pitchFamily="2" charset="-122"/>
                <a:cs typeface="Times New Roman" pitchFamily="18" charset="0"/>
              </a:rPr>
              <a:t>——</a:t>
            </a:r>
            <a:r>
              <a:rPr lang="zh-CN" altLang="en-US" sz="2500" b="1" dirty="0">
                <a:solidFill>
                  <a:srgbClr val="CCFFFF"/>
                </a:solidFill>
                <a:latin typeface="Times New Roman" pitchFamily="18" charset="0"/>
                <a:ea typeface="华文细黑" pitchFamily="2" charset="-122"/>
                <a:cs typeface="Times New Roman" pitchFamily="18" charset="0"/>
              </a:rPr>
              <a:t>小数点位置是“浮动的”。</a:t>
            </a:r>
          </a:p>
          <a:p>
            <a:pPr marL="342900" indent="-342900">
              <a:lnSpc>
                <a:spcPct val="90000"/>
              </a:lnSpc>
              <a:spcBef>
                <a:spcPct val="20000"/>
              </a:spcBef>
              <a:buClr>
                <a:schemeClr val="hlink"/>
              </a:buClr>
              <a:buSzPct val="65000"/>
              <a:buFont typeface="Wingdings" pitchFamily="2" charset="2"/>
              <a:buNone/>
              <a:defRPr/>
            </a:pPr>
            <a:r>
              <a:rPr lang="zh-CN" altLang="en-US" sz="2500" b="1" dirty="0">
                <a:solidFill>
                  <a:srgbClr val="CCFFFF"/>
                </a:solidFill>
                <a:latin typeface="Times New Roman" pitchFamily="18" charset="0"/>
                <a:ea typeface="华文细黑" pitchFamily="2" charset="-122"/>
                <a:cs typeface="Times New Roman" pitchFamily="18" charset="0"/>
              </a:rPr>
              <a:t>    在计算机中一个浮点数由两部分组成：阶码和尾数，阶码是指数，尾数是纯小数。浮点表示法可用于表示带小数的数</a:t>
            </a:r>
            <a:r>
              <a:rPr lang="zh-CN" altLang="en-US" sz="2500" dirty="0">
                <a:solidFill>
                  <a:srgbClr val="CCFFFF"/>
                </a:solidFill>
                <a:latin typeface="Times New Roman" pitchFamily="18" charset="0"/>
                <a:ea typeface="华文细黑" pitchFamily="2" charset="-122"/>
                <a:cs typeface="Times New Roman" pitchFamily="18" charset="0"/>
              </a:rPr>
              <a:t>。</a:t>
            </a:r>
          </a:p>
          <a:p>
            <a:pPr marL="342900" indent="-342900">
              <a:lnSpc>
                <a:spcPct val="90000"/>
              </a:lnSpc>
              <a:spcBef>
                <a:spcPct val="20000"/>
              </a:spcBef>
              <a:buClr>
                <a:schemeClr val="hlink"/>
              </a:buClr>
              <a:buSzPct val="65000"/>
              <a:buFont typeface="Wingdings" pitchFamily="2" charset="2"/>
              <a:buChar char="v"/>
              <a:defRPr/>
            </a:pPr>
            <a:endParaRPr lang="zh-CN" altLang="en-US" sz="2500" dirty="0">
              <a:solidFill>
                <a:srgbClr val="000066"/>
              </a:solidFill>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marL="342900" indent="-342900">
              <a:lnSpc>
                <a:spcPct val="90000"/>
              </a:lnSpc>
              <a:spcBef>
                <a:spcPct val="20000"/>
              </a:spcBef>
              <a:buClr>
                <a:schemeClr val="hlink"/>
              </a:buClr>
              <a:buSzPct val="65000"/>
              <a:buFont typeface="Wingdings" pitchFamily="2" charset="2"/>
              <a:buNone/>
              <a:defRPr/>
            </a:pPr>
            <a:r>
              <a:rPr lang="zh-CN" altLang="en-US" sz="2400" dirty="0">
                <a:solidFill>
                  <a:srgbClr val="990033"/>
                </a:solidFill>
                <a:effectLst>
                  <a:outerShdw blurRad="38100" dist="38100" dir="2700000" algn="tl">
                    <a:srgbClr val="000000"/>
                  </a:outerShdw>
                </a:effectLst>
                <a:latin typeface="Times New Roman" pitchFamily="18" charset="0"/>
                <a:ea typeface="华文细黑" pitchFamily="2" charset="-122"/>
                <a:cs typeface="Times New Roman" pitchFamily="18" charset="0"/>
              </a:rPr>
              <a:t>                      </a:t>
            </a:r>
          </a:p>
          <a:p>
            <a:pPr marL="342900" indent="-342900">
              <a:lnSpc>
                <a:spcPct val="90000"/>
              </a:lnSpc>
              <a:spcBef>
                <a:spcPct val="20000"/>
              </a:spcBef>
              <a:buClr>
                <a:schemeClr val="hlink"/>
              </a:buClr>
              <a:buSzPct val="65000"/>
              <a:buFont typeface="Wingdings" pitchFamily="2" charset="2"/>
              <a:buNone/>
              <a:defRPr/>
            </a:pPr>
            <a:r>
              <a:rPr lang="zh-CN" altLang="en-US" sz="2400" dirty="0">
                <a:solidFill>
                  <a:srgbClr val="990033"/>
                </a:solidFill>
                <a:effectLst>
                  <a:outerShdw blurRad="38100" dist="38100" dir="2700000" algn="tl">
                    <a:srgbClr val="000000"/>
                  </a:outerShdw>
                </a:effectLst>
                <a:latin typeface="Times New Roman" pitchFamily="18" charset="0"/>
                <a:ea typeface="华文细黑" pitchFamily="2" charset="-122"/>
                <a:cs typeface="Times New Roman" pitchFamily="18" charset="0"/>
              </a:rPr>
              <a:t>  </a:t>
            </a:r>
            <a:r>
              <a:rPr lang="en-US" altLang="zh-CN" sz="2500" dirty="0">
                <a:effectLst>
                  <a:outerShdw blurRad="38100" dist="38100" dir="2700000" algn="tl">
                    <a:srgbClr val="000000"/>
                  </a:outerShdw>
                </a:effectLst>
                <a:latin typeface="Times New Roman" pitchFamily="18" charset="0"/>
                <a:ea typeface="华文细黑" pitchFamily="2" charset="-122"/>
                <a:cs typeface="Times New Roman" pitchFamily="18" charset="0"/>
              </a:rPr>
              <a:t>(110.011)B=1.10011×2</a:t>
            </a:r>
            <a:r>
              <a:rPr lang="en-US" altLang="zh-CN" sz="2500" baseline="34000" dirty="0">
                <a:effectLst>
                  <a:outerShdw blurRad="38100" dist="38100" dir="2700000" algn="tl">
                    <a:srgbClr val="000000"/>
                  </a:outerShdw>
                </a:effectLst>
                <a:latin typeface="Times New Roman" pitchFamily="18" charset="0"/>
                <a:ea typeface="华文细黑" pitchFamily="2" charset="-122"/>
                <a:cs typeface="Times New Roman" pitchFamily="18" charset="0"/>
              </a:rPr>
              <a:t>+10</a:t>
            </a:r>
            <a:r>
              <a:rPr lang="en-US" altLang="zh-CN" sz="2500" dirty="0">
                <a:effectLst>
                  <a:outerShdw blurRad="38100" dist="38100" dir="2700000" algn="tl">
                    <a:srgbClr val="000000"/>
                  </a:outerShdw>
                </a:effectLst>
                <a:latin typeface="Times New Roman" pitchFamily="18" charset="0"/>
                <a:ea typeface="华文细黑" pitchFamily="2" charset="-122"/>
                <a:cs typeface="Times New Roman" pitchFamily="18" charset="0"/>
              </a:rPr>
              <a:t>=11001.1 × 2</a:t>
            </a:r>
            <a:r>
              <a:rPr lang="en-US" altLang="zh-CN" sz="2500" baseline="34000" dirty="0">
                <a:effectLst>
                  <a:outerShdw blurRad="38100" dist="38100" dir="2700000" algn="tl">
                    <a:srgbClr val="000000"/>
                  </a:outerShdw>
                </a:effectLst>
                <a:latin typeface="Times New Roman" pitchFamily="18" charset="0"/>
                <a:ea typeface="华文细黑" pitchFamily="2" charset="-122"/>
                <a:cs typeface="Times New Roman" pitchFamily="18" charset="0"/>
              </a:rPr>
              <a:t>-10 </a:t>
            </a:r>
            <a:r>
              <a:rPr lang="en-US" altLang="zh-CN" sz="2500" dirty="0">
                <a:effectLst>
                  <a:outerShdw blurRad="38100" dist="38100" dir="2700000" algn="tl">
                    <a:srgbClr val="000000"/>
                  </a:outerShdw>
                </a:effectLst>
                <a:latin typeface="Times New Roman" pitchFamily="18" charset="0"/>
                <a:ea typeface="华文细黑" pitchFamily="2" charset="-122"/>
                <a:cs typeface="Times New Roman" pitchFamily="18" charset="0"/>
              </a:rPr>
              <a:t>=0.110011 × 2</a:t>
            </a:r>
            <a:r>
              <a:rPr lang="en-US" altLang="zh-CN" sz="2500" baseline="34000" dirty="0">
                <a:effectLst>
                  <a:outerShdw blurRad="38100" dist="38100" dir="2700000" algn="tl">
                    <a:srgbClr val="000000"/>
                  </a:outerShdw>
                </a:effectLst>
                <a:latin typeface="Times New Roman" pitchFamily="18" charset="0"/>
                <a:ea typeface="华文细黑" pitchFamily="2" charset="-122"/>
                <a:cs typeface="Times New Roman" pitchFamily="18" charset="0"/>
              </a:rPr>
              <a:t>+11</a:t>
            </a:r>
          </a:p>
          <a:p>
            <a:pPr marL="342900" indent="-342900">
              <a:lnSpc>
                <a:spcPct val="90000"/>
              </a:lnSpc>
              <a:spcBef>
                <a:spcPct val="20000"/>
              </a:spcBef>
              <a:buClr>
                <a:schemeClr val="hlink"/>
              </a:buClr>
              <a:buSzPct val="65000"/>
              <a:buFont typeface="Wingdings" pitchFamily="2" charset="2"/>
              <a:buNone/>
              <a:defRPr/>
            </a:pPr>
            <a:endParaRPr lang="en-US" altLang="zh-CN" sz="2500" dirty="0">
              <a:solidFill>
                <a:srgbClr val="FF0000"/>
              </a:solidFill>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marL="342900" indent="-342900">
              <a:lnSpc>
                <a:spcPct val="90000"/>
              </a:lnSpc>
              <a:spcBef>
                <a:spcPct val="20000"/>
              </a:spcBef>
              <a:buClr>
                <a:schemeClr val="hlink"/>
              </a:buClr>
              <a:buSzPct val="65000"/>
              <a:buFont typeface="Wingdings" pitchFamily="2" charset="2"/>
              <a:buNone/>
              <a:defRPr/>
            </a:pPr>
            <a:endParaRPr lang="en-US" altLang="zh-CN" sz="2500" dirty="0">
              <a:solidFill>
                <a:srgbClr val="990033"/>
              </a:solidFill>
              <a:effectLst>
                <a:outerShdw blurRad="38100" dist="38100" dir="2700000" algn="tl">
                  <a:srgbClr val="000000"/>
                </a:outerShdw>
              </a:effectLst>
              <a:latin typeface="Times New Roman" pitchFamily="18" charset="0"/>
              <a:ea typeface="华文细黑" pitchFamily="2" charset="-122"/>
              <a:cs typeface="Times New Roman" pitchFamily="18" charset="0"/>
            </a:endParaRPr>
          </a:p>
          <a:p>
            <a:pPr marL="342900" indent="-342900">
              <a:lnSpc>
                <a:spcPct val="90000"/>
              </a:lnSpc>
              <a:spcBef>
                <a:spcPct val="20000"/>
              </a:spcBef>
              <a:buClr>
                <a:schemeClr val="hlink"/>
              </a:buClr>
              <a:buSzPct val="65000"/>
              <a:buFont typeface="Wingdings" pitchFamily="2" charset="2"/>
              <a:buNone/>
              <a:defRPr/>
            </a:pPr>
            <a:r>
              <a:rPr lang="en-US" altLang="zh-CN" sz="2500" dirty="0">
                <a:solidFill>
                  <a:srgbClr val="990033"/>
                </a:solidFill>
                <a:effectLst>
                  <a:outerShdw blurRad="38100" dist="38100" dir="2700000" algn="tl">
                    <a:srgbClr val="000000"/>
                  </a:outerShdw>
                </a:effectLst>
                <a:latin typeface="Times New Roman" pitchFamily="18" charset="0"/>
                <a:ea typeface="华文细黑" pitchFamily="2" charset="-122"/>
                <a:cs typeface="Times New Roman" pitchFamily="18" charset="0"/>
              </a:rPr>
              <a:t>                  </a:t>
            </a:r>
            <a:r>
              <a:rPr lang="zh-CN" altLang="en-US" sz="2500" b="1" dirty="0">
                <a:latin typeface="Times New Roman" pitchFamily="18" charset="0"/>
                <a:ea typeface="华文细黑" pitchFamily="2" charset="-122"/>
                <a:cs typeface="Times New Roman" pitchFamily="18" charset="0"/>
              </a:rPr>
              <a:t>即： </a:t>
            </a:r>
            <a:r>
              <a:rPr lang="en-US" altLang="zh-CN" sz="2500" b="1" dirty="0">
                <a:latin typeface="Times New Roman" pitchFamily="18" charset="0"/>
                <a:ea typeface="华文细黑" pitchFamily="2" charset="-122"/>
                <a:cs typeface="Times New Roman" pitchFamily="18" charset="0"/>
              </a:rPr>
              <a:t>N=</a:t>
            </a:r>
            <a:r>
              <a:rPr lang="zh-CN" altLang="en-US" sz="2500" b="1" dirty="0">
                <a:latin typeface="Times New Roman" pitchFamily="18" charset="0"/>
                <a:ea typeface="华文细黑" pitchFamily="2" charset="-122"/>
                <a:cs typeface="Times New Roman" pitchFamily="18" charset="0"/>
              </a:rPr>
              <a:t>数符</a:t>
            </a:r>
            <a:r>
              <a:rPr lang="en-US" altLang="zh-CN" sz="2500" b="1" dirty="0">
                <a:latin typeface="Times New Roman" pitchFamily="18" charset="0"/>
                <a:ea typeface="华文细黑" pitchFamily="2" charset="-122"/>
                <a:cs typeface="Times New Roman" pitchFamily="18" charset="0"/>
              </a:rPr>
              <a:t>×</a:t>
            </a:r>
            <a:r>
              <a:rPr lang="zh-CN" altLang="en-US" sz="2500" b="1" dirty="0">
                <a:latin typeface="Times New Roman" pitchFamily="18" charset="0"/>
                <a:ea typeface="华文细黑" pitchFamily="2" charset="-122"/>
                <a:cs typeface="Times New Roman" pitchFamily="18" charset="0"/>
              </a:rPr>
              <a:t>尾数</a:t>
            </a:r>
            <a:r>
              <a:rPr lang="en-US" altLang="zh-CN" sz="2500" b="1" dirty="0">
                <a:latin typeface="Times New Roman" pitchFamily="18" charset="0"/>
                <a:ea typeface="华文细黑" pitchFamily="2" charset="-122"/>
                <a:cs typeface="Times New Roman" pitchFamily="18" charset="0"/>
              </a:rPr>
              <a:t>×2</a:t>
            </a:r>
            <a:r>
              <a:rPr lang="zh-CN" altLang="en-US" sz="2500" b="1" baseline="36000" dirty="0">
                <a:latin typeface="Times New Roman" pitchFamily="18" charset="0"/>
                <a:ea typeface="华文细黑" pitchFamily="2" charset="-122"/>
                <a:cs typeface="Times New Roman" pitchFamily="18" charset="0"/>
              </a:rPr>
              <a:t>阶符</a:t>
            </a:r>
            <a:r>
              <a:rPr lang="en-US" altLang="zh-CN" sz="2500" b="1" baseline="36000" dirty="0">
                <a:latin typeface="Times New Roman" pitchFamily="18" charset="0"/>
                <a:ea typeface="华文细黑" pitchFamily="2" charset="-122"/>
                <a:cs typeface="Times New Roman" pitchFamily="18" charset="0"/>
              </a:rPr>
              <a:t>×</a:t>
            </a:r>
            <a:r>
              <a:rPr lang="zh-CN" altLang="en-US" sz="2500" b="1" baseline="36000" dirty="0">
                <a:latin typeface="Times New Roman" pitchFamily="18" charset="0"/>
                <a:ea typeface="华文细黑" pitchFamily="2" charset="-122"/>
                <a:cs typeface="Times New Roman" pitchFamily="18" charset="0"/>
              </a:rPr>
              <a:t>阶码</a:t>
            </a:r>
          </a:p>
          <a:p>
            <a:pPr marL="342900" indent="-342900">
              <a:lnSpc>
                <a:spcPct val="90000"/>
              </a:lnSpc>
              <a:spcBef>
                <a:spcPct val="20000"/>
              </a:spcBef>
              <a:buClr>
                <a:schemeClr val="hlink"/>
              </a:buClr>
              <a:buSzPct val="65000"/>
              <a:buFont typeface="Wingdings" pitchFamily="2" charset="2"/>
              <a:buNone/>
              <a:defRPr/>
            </a:pPr>
            <a:r>
              <a:rPr lang="zh-CN" altLang="en-US" sz="2500" b="1" baseline="36000" dirty="0">
                <a:solidFill>
                  <a:srgbClr val="FF0000"/>
                </a:solidFill>
                <a:latin typeface="Times New Roman" pitchFamily="18" charset="0"/>
                <a:ea typeface="华文细黑" pitchFamily="2" charset="-122"/>
                <a:cs typeface="Times New Roman" pitchFamily="18" charset="0"/>
              </a:rPr>
              <a:t> </a:t>
            </a:r>
          </a:p>
          <a:p>
            <a:pPr marL="342900" indent="-342900">
              <a:lnSpc>
                <a:spcPct val="90000"/>
              </a:lnSpc>
              <a:spcBef>
                <a:spcPct val="20000"/>
              </a:spcBef>
              <a:buClr>
                <a:schemeClr val="hlink"/>
              </a:buClr>
              <a:buSzPct val="65000"/>
              <a:buFont typeface="Wingdings" pitchFamily="2" charset="2"/>
              <a:buNone/>
              <a:defRPr/>
            </a:pPr>
            <a:r>
              <a:rPr lang="zh-CN" altLang="en-US" sz="2500" b="1" baseline="36000" dirty="0">
                <a:solidFill>
                  <a:srgbClr val="FF0000"/>
                </a:solidFill>
                <a:latin typeface="Times New Roman" pitchFamily="18" charset="0"/>
                <a:ea typeface="华文细黑" pitchFamily="2" charset="-122"/>
                <a:cs typeface="Times New Roman" pitchFamily="18" charset="0"/>
              </a:rPr>
              <a:t>            </a:t>
            </a:r>
            <a:r>
              <a:rPr lang="zh-CN" altLang="en-US" sz="2500" b="1" dirty="0">
                <a:latin typeface="Times New Roman" pitchFamily="18" charset="0"/>
                <a:ea typeface="华文细黑" pitchFamily="2" charset="-122"/>
                <a:cs typeface="Times New Roman" pitchFamily="18" charset="0"/>
              </a:rPr>
              <a:t>尾数的位数决定数的精度</a:t>
            </a:r>
          </a:p>
          <a:p>
            <a:pPr marL="342900" indent="-342900">
              <a:lnSpc>
                <a:spcPct val="90000"/>
              </a:lnSpc>
              <a:spcBef>
                <a:spcPct val="20000"/>
              </a:spcBef>
              <a:buClr>
                <a:schemeClr val="hlink"/>
              </a:buClr>
              <a:buSzPct val="65000"/>
              <a:buFont typeface="Wingdings" pitchFamily="2" charset="2"/>
              <a:buNone/>
              <a:defRPr/>
            </a:pPr>
            <a:r>
              <a:rPr lang="zh-CN" altLang="en-US" sz="2500" b="1" dirty="0">
                <a:latin typeface="Times New Roman" pitchFamily="18" charset="0"/>
                <a:ea typeface="华文细黑" pitchFamily="2" charset="-122"/>
                <a:cs typeface="Times New Roman" pitchFamily="18" charset="0"/>
              </a:rPr>
              <a:t>          阶码的位数决定数的范围</a:t>
            </a:r>
            <a:r>
              <a:rPr lang="zh-CN" altLang="en-US" sz="2500" b="1" baseline="36000" dirty="0">
                <a:latin typeface="Times New Roman" pitchFamily="18" charset="0"/>
                <a:ea typeface="华文细黑" pitchFamily="2" charset="-122"/>
                <a:cs typeface="Times New Roman" pitchFamily="18" charset="0"/>
              </a:rPr>
              <a:t>             </a:t>
            </a:r>
          </a:p>
          <a:p>
            <a:pPr marL="342900" indent="-342900">
              <a:lnSpc>
                <a:spcPct val="90000"/>
              </a:lnSpc>
              <a:spcBef>
                <a:spcPct val="20000"/>
              </a:spcBef>
              <a:buClr>
                <a:schemeClr val="hlink"/>
              </a:buClr>
              <a:buSzPct val="65000"/>
              <a:buFont typeface="Wingdings" pitchFamily="2" charset="2"/>
              <a:buNone/>
              <a:defRPr/>
            </a:pPr>
            <a:endParaRPr lang="en-US" altLang="zh-CN" sz="2500" b="1" baseline="36000" dirty="0">
              <a:latin typeface="Times New Roman" pitchFamily="18" charset="0"/>
              <a:ea typeface="华文细黑" pitchFamily="2" charset="-122"/>
              <a:cs typeface="Times New Roman" pitchFamily="18" charset="0"/>
            </a:endParaRPr>
          </a:p>
        </p:txBody>
      </p:sp>
      <p:grpSp>
        <p:nvGrpSpPr>
          <p:cNvPr id="2" name="Group 3"/>
          <p:cNvGrpSpPr>
            <a:grpSpLocks/>
          </p:cNvGrpSpPr>
          <p:nvPr/>
        </p:nvGrpSpPr>
        <p:grpSpPr bwMode="auto">
          <a:xfrm>
            <a:off x="2209800" y="2438400"/>
            <a:ext cx="3657600" cy="533400"/>
            <a:chOff x="1344" y="1152"/>
            <a:chExt cx="2304" cy="336"/>
          </a:xfrm>
        </p:grpSpPr>
        <p:sp>
          <p:nvSpPr>
            <p:cNvPr id="12297" name="Rectangle 4"/>
            <p:cNvSpPr>
              <a:spLocks noChangeArrowheads="1"/>
            </p:cNvSpPr>
            <p:nvPr/>
          </p:nvSpPr>
          <p:spPr bwMode="auto">
            <a:xfrm>
              <a:off x="1344" y="1152"/>
              <a:ext cx="2304" cy="336"/>
            </a:xfrm>
            <a:prstGeom prst="rect">
              <a:avLst/>
            </a:prstGeom>
            <a:solidFill>
              <a:srgbClr val="CCFFFF"/>
            </a:solidFill>
            <a:ln w="9525">
              <a:solidFill>
                <a:schemeClr val="accent2"/>
              </a:solidFill>
              <a:miter lim="800000"/>
              <a:headEnd/>
              <a:tailEnd type="none" w="lg" len="lg"/>
            </a:ln>
          </p:spPr>
          <p:txBody>
            <a:bodyPr wrap="none" lIns="90000" tIns="46800" rIns="90000" bIns="46800" anchor="ctr"/>
            <a:lstStyle/>
            <a:p>
              <a:pPr>
                <a:spcBef>
                  <a:spcPct val="20000"/>
                </a:spcBef>
              </a:pPr>
              <a:r>
                <a:rPr kumimoji="1" lang="zh-CN" altLang="en-US" sz="2800">
                  <a:solidFill>
                    <a:srgbClr val="FF0000"/>
                  </a:solidFill>
                  <a:latin typeface="Times New Roman" pitchFamily="18" charset="0"/>
                  <a:ea typeface="华文细黑" pitchFamily="2" charset="-122"/>
                  <a:cs typeface="Times New Roman" pitchFamily="18" charset="0"/>
                </a:rPr>
                <a:t>数符  尾数  阶符  阶码</a:t>
              </a:r>
            </a:p>
          </p:txBody>
        </p:sp>
        <p:sp>
          <p:nvSpPr>
            <p:cNvPr id="12298" name="Line 5"/>
            <p:cNvSpPr>
              <a:spLocks noChangeShapeType="1"/>
            </p:cNvSpPr>
            <p:nvPr/>
          </p:nvSpPr>
          <p:spPr bwMode="auto">
            <a:xfrm>
              <a:off x="1920" y="1152"/>
              <a:ext cx="0" cy="336"/>
            </a:xfrm>
            <a:prstGeom prst="line">
              <a:avLst/>
            </a:prstGeom>
            <a:noFill/>
            <a:ln w="9525">
              <a:solidFill>
                <a:schemeClr val="accent2"/>
              </a:solidFill>
              <a:round/>
              <a:headEnd/>
              <a:tailEnd type="none" w="lg" len="lg"/>
            </a:ln>
          </p:spPr>
          <p:txBody>
            <a:bodyPr wrap="none" lIns="90000" tIns="46800" rIns="90000" bIns="46800"/>
            <a:lstStyle/>
            <a:p>
              <a:endParaRPr lang="zh-CN" altLang="en-US"/>
            </a:p>
          </p:txBody>
        </p:sp>
        <p:sp>
          <p:nvSpPr>
            <p:cNvPr id="12299" name="Line 6"/>
            <p:cNvSpPr>
              <a:spLocks noChangeShapeType="1"/>
            </p:cNvSpPr>
            <p:nvPr/>
          </p:nvSpPr>
          <p:spPr bwMode="auto">
            <a:xfrm>
              <a:off x="2496" y="1152"/>
              <a:ext cx="0" cy="336"/>
            </a:xfrm>
            <a:prstGeom prst="line">
              <a:avLst/>
            </a:prstGeom>
            <a:noFill/>
            <a:ln w="9525">
              <a:solidFill>
                <a:schemeClr val="accent2"/>
              </a:solidFill>
              <a:round/>
              <a:headEnd/>
              <a:tailEnd type="none" w="lg" len="lg"/>
            </a:ln>
          </p:spPr>
          <p:txBody>
            <a:bodyPr wrap="none" lIns="90000" tIns="46800" rIns="90000" bIns="46800"/>
            <a:lstStyle/>
            <a:p>
              <a:endParaRPr lang="zh-CN" altLang="en-US"/>
            </a:p>
          </p:txBody>
        </p:sp>
        <p:sp>
          <p:nvSpPr>
            <p:cNvPr id="12300" name="Line 7"/>
            <p:cNvSpPr>
              <a:spLocks noChangeShapeType="1"/>
            </p:cNvSpPr>
            <p:nvPr/>
          </p:nvSpPr>
          <p:spPr bwMode="auto">
            <a:xfrm>
              <a:off x="3024" y="1152"/>
              <a:ext cx="0" cy="336"/>
            </a:xfrm>
            <a:prstGeom prst="line">
              <a:avLst/>
            </a:prstGeom>
            <a:noFill/>
            <a:ln w="9525">
              <a:solidFill>
                <a:schemeClr val="accent2"/>
              </a:solidFill>
              <a:round/>
              <a:headEnd/>
              <a:tailEnd type="none" w="lg" len="lg"/>
            </a:ln>
          </p:spPr>
          <p:txBody>
            <a:bodyPr wrap="none" lIns="90000" tIns="46800" rIns="90000" bIns="46800"/>
            <a:lstStyle/>
            <a:p>
              <a:endParaRPr lang="zh-CN" altLang="en-US"/>
            </a:p>
          </p:txBody>
        </p:sp>
      </p:grpSp>
      <p:sp>
        <p:nvSpPr>
          <p:cNvPr id="12292" name="Rectangle 8"/>
          <p:cNvSpPr>
            <a:spLocks noChangeArrowheads="1"/>
          </p:cNvSpPr>
          <p:nvPr/>
        </p:nvSpPr>
        <p:spPr bwMode="auto">
          <a:xfrm>
            <a:off x="2141538" y="3878263"/>
            <a:ext cx="3848100" cy="533400"/>
          </a:xfrm>
          <a:prstGeom prst="rect">
            <a:avLst/>
          </a:prstGeom>
          <a:solidFill>
            <a:srgbClr val="CCFFFF"/>
          </a:solidFill>
          <a:ln w="9525">
            <a:solidFill>
              <a:schemeClr val="accent2"/>
            </a:solidFill>
            <a:miter lim="800000"/>
            <a:headEnd/>
            <a:tailEnd type="none" w="lg" len="lg"/>
          </a:ln>
        </p:spPr>
        <p:txBody>
          <a:bodyPr wrap="none" lIns="90000" tIns="46800" rIns="90000" bIns="46800" anchor="ctr"/>
          <a:lstStyle/>
          <a:p>
            <a:pPr>
              <a:spcBef>
                <a:spcPct val="20000"/>
              </a:spcBef>
            </a:pPr>
            <a:r>
              <a:rPr kumimoji="1" lang="en-US" altLang="zh-CN" sz="2800">
                <a:solidFill>
                  <a:srgbClr val="FF3300"/>
                </a:solidFill>
                <a:latin typeface="Times New Roman" pitchFamily="18" charset="0"/>
                <a:ea typeface="华文细黑" pitchFamily="2" charset="-122"/>
                <a:cs typeface="Times New Roman" pitchFamily="18" charset="0"/>
              </a:rPr>
              <a:t>  </a:t>
            </a:r>
            <a:r>
              <a:rPr kumimoji="1" lang="en-US" altLang="zh-CN" sz="2800">
                <a:solidFill>
                  <a:srgbClr val="3333FF"/>
                </a:solidFill>
                <a:latin typeface="Times New Roman" pitchFamily="18" charset="0"/>
                <a:ea typeface="华文细黑" pitchFamily="2" charset="-122"/>
                <a:cs typeface="Times New Roman" pitchFamily="18" charset="0"/>
              </a:rPr>
              <a:t>0</a:t>
            </a:r>
            <a:r>
              <a:rPr kumimoji="1" lang="en-US" altLang="zh-CN" sz="2800">
                <a:solidFill>
                  <a:srgbClr val="FF3300"/>
                </a:solidFill>
                <a:latin typeface="Times New Roman" pitchFamily="18" charset="0"/>
                <a:ea typeface="华文细黑" pitchFamily="2" charset="-122"/>
                <a:cs typeface="Times New Roman" pitchFamily="18" charset="0"/>
              </a:rPr>
              <a:t>        110011     </a:t>
            </a:r>
            <a:r>
              <a:rPr kumimoji="1" lang="en-US" altLang="zh-CN" sz="2800">
                <a:solidFill>
                  <a:srgbClr val="3333FF"/>
                </a:solidFill>
                <a:latin typeface="Times New Roman" pitchFamily="18" charset="0"/>
                <a:ea typeface="华文细黑" pitchFamily="2" charset="-122"/>
                <a:cs typeface="Times New Roman" pitchFamily="18" charset="0"/>
              </a:rPr>
              <a:t>0</a:t>
            </a:r>
            <a:r>
              <a:rPr kumimoji="1" lang="en-US" altLang="zh-CN" sz="2800">
                <a:solidFill>
                  <a:srgbClr val="FF3300"/>
                </a:solidFill>
                <a:latin typeface="Times New Roman" pitchFamily="18" charset="0"/>
                <a:ea typeface="华文细黑" pitchFamily="2" charset="-122"/>
                <a:cs typeface="Times New Roman" pitchFamily="18" charset="0"/>
              </a:rPr>
              <a:t>      11</a:t>
            </a:r>
          </a:p>
        </p:txBody>
      </p:sp>
      <p:sp>
        <p:nvSpPr>
          <p:cNvPr id="12293" name="Line 9"/>
          <p:cNvSpPr>
            <a:spLocks noChangeShapeType="1"/>
          </p:cNvSpPr>
          <p:nvPr/>
        </p:nvSpPr>
        <p:spPr bwMode="auto">
          <a:xfrm>
            <a:off x="2951163" y="3878263"/>
            <a:ext cx="0" cy="533400"/>
          </a:xfrm>
          <a:prstGeom prst="line">
            <a:avLst/>
          </a:prstGeom>
          <a:noFill/>
          <a:ln w="15875">
            <a:solidFill>
              <a:srgbClr val="333333"/>
            </a:solidFill>
            <a:round/>
            <a:headEnd/>
            <a:tailEnd type="none" w="lg" len="lg"/>
          </a:ln>
        </p:spPr>
        <p:txBody>
          <a:bodyPr wrap="none" lIns="90000" tIns="46800" rIns="90000" bIns="46800"/>
          <a:lstStyle/>
          <a:p>
            <a:endParaRPr lang="zh-CN" altLang="en-US"/>
          </a:p>
        </p:txBody>
      </p:sp>
      <p:sp>
        <p:nvSpPr>
          <p:cNvPr id="12294" name="Line 10"/>
          <p:cNvSpPr>
            <a:spLocks noChangeShapeType="1"/>
          </p:cNvSpPr>
          <p:nvPr/>
        </p:nvSpPr>
        <p:spPr bwMode="auto">
          <a:xfrm>
            <a:off x="4572000" y="3878263"/>
            <a:ext cx="0" cy="533400"/>
          </a:xfrm>
          <a:prstGeom prst="line">
            <a:avLst/>
          </a:prstGeom>
          <a:noFill/>
          <a:ln w="15875">
            <a:solidFill>
              <a:srgbClr val="000000"/>
            </a:solidFill>
            <a:round/>
            <a:headEnd/>
            <a:tailEnd type="none" w="lg" len="lg"/>
          </a:ln>
        </p:spPr>
        <p:txBody>
          <a:bodyPr wrap="none" lIns="90000" tIns="46800" rIns="90000" bIns="46800"/>
          <a:lstStyle/>
          <a:p>
            <a:endParaRPr lang="zh-CN" altLang="en-US"/>
          </a:p>
        </p:txBody>
      </p:sp>
      <p:sp>
        <p:nvSpPr>
          <p:cNvPr id="12295" name="Line 11"/>
          <p:cNvSpPr>
            <a:spLocks noChangeShapeType="1"/>
          </p:cNvSpPr>
          <p:nvPr/>
        </p:nvSpPr>
        <p:spPr bwMode="auto">
          <a:xfrm>
            <a:off x="5246688" y="3878263"/>
            <a:ext cx="0" cy="533400"/>
          </a:xfrm>
          <a:prstGeom prst="line">
            <a:avLst/>
          </a:prstGeom>
          <a:noFill/>
          <a:ln w="15875">
            <a:solidFill>
              <a:srgbClr val="333300"/>
            </a:solidFill>
            <a:round/>
            <a:headEnd/>
            <a:tailEnd type="none" w="lg" len="lg"/>
          </a:ln>
        </p:spPr>
        <p:txBody>
          <a:bodyPr wrap="none" lIns="90000" tIns="46800" rIns="90000" bIns="46800"/>
          <a:lstStyle/>
          <a:p>
            <a:endParaRPr lang="zh-CN" altLang="en-US"/>
          </a:p>
        </p:txBody>
      </p:sp>
      <p:sp>
        <p:nvSpPr>
          <p:cNvPr id="12296" name="Rectangle 12"/>
          <p:cNvSpPr>
            <a:spLocks noChangeArrowheads="1"/>
          </p:cNvSpPr>
          <p:nvPr/>
        </p:nvSpPr>
        <p:spPr bwMode="auto">
          <a:xfrm>
            <a:off x="5994400" y="2228850"/>
            <a:ext cx="2819400" cy="838200"/>
          </a:xfrm>
          <a:prstGeom prst="rect">
            <a:avLst/>
          </a:prstGeom>
          <a:solidFill>
            <a:srgbClr val="FFFF00"/>
          </a:solidFill>
          <a:ln w="9525">
            <a:solidFill>
              <a:schemeClr val="accent2"/>
            </a:solidFill>
            <a:miter lim="800000"/>
            <a:headEnd/>
            <a:tailEnd type="none" w="lg" len="lg"/>
          </a:ln>
        </p:spPr>
        <p:txBody>
          <a:bodyPr wrap="none" lIns="90000" tIns="46800" rIns="90000" bIns="46800"/>
          <a:lstStyle/>
          <a:p>
            <a:pPr>
              <a:spcBef>
                <a:spcPct val="20000"/>
              </a:spcBef>
            </a:pPr>
            <a:r>
              <a:rPr kumimoji="1" lang="zh-CN" altLang="en-US" sz="2400">
                <a:solidFill>
                  <a:srgbClr val="0000FF"/>
                </a:solidFill>
                <a:latin typeface="Times New Roman" pitchFamily="18" charset="0"/>
                <a:ea typeface="华文细黑" pitchFamily="2" charset="-122"/>
                <a:cs typeface="Times New Roman" pitchFamily="18" charset="0"/>
              </a:rPr>
              <a:t>阶符和数符：</a:t>
            </a:r>
          </a:p>
          <a:p>
            <a:pPr>
              <a:spcBef>
                <a:spcPct val="20000"/>
              </a:spcBef>
            </a:pPr>
            <a:r>
              <a:rPr kumimoji="1" lang="en-US" altLang="zh-CN" sz="2400">
                <a:solidFill>
                  <a:srgbClr val="0000FF"/>
                </a:solidFill>
                <a:latin typeface="Times New Roman" pitchFamily="18" charset="0"/>
                <a:ea typeface="华文细黑" pitchFamily="2" charset="-122"/>
                <a:cs typeface="Times New Roman" pitchFamily="18" charset="0"/>
              </a:rPr>
              <a:t>0—</a:t>
            </a:r>
            <a:r>
              <a:rPr kumimoji="1" lang="zh-CN" altLang="en-US" sz="2400">
                <a:solidFill>
                  <a:srgbClr val="0000FF"/>
                </a:solidFill>
                <a:latin typeface="Times New Roman" pitchFamily="18" charset="0"/>
                <a:ea typeface="华文细黑" pitchFamily="2" charset="-122"/>
                <a:cs typeface="Times New Roman" pitchFamily="18" charset="0"/>
              </a:rPr>
              <a:t>正数     </a:t>
            </a:r>
            <a:r>
              <a:rPr kumimoji="1" lang="en-US" altLang="zh-CN" sz="2400">
                <a:solidFill>
                  <a:srgbClr val="0000FF"/>
                </a:solidFill>
                <a:latin typeface="Times New Roman" pitchFamily="18" charset="0"/>
                <a:ea typeface="华文细黑" pitchFamily="2" charset="-122"/>
                <a:cs typeface="Times New Roman" pitchFamily="18" charset="0"/>
              </a:rPr>
              <a:t>1—</a:t>
            </a:r>
            <a:r>
              <a:rPr kumimoji="1" lang="zh-CN" altLang="en-US" sz="2400">
                <a:solidFill>
                  <a:srgbClr val="0000FF"/>
                </a:solidFill>
                <a:latin typeface="Times New Roman" pitchFamily="18" charset="0"/>
                <a:ea typeface="华文细黑" pitchFamily="2" charset="-122"/>
                <a:cs typeface="Times New Roman" pitchFamily="18" charset="0"/>
              </a:rPr>
              <a:t>负数</a:t>
            </a:r>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685800" y="0"/>
            <a:ext cx="7772400" cy="685800"/>
          </a:xfrm>
          <a:prstGeom prst="rect">
            <a:avLst/>
          </a:prstGeom>
          <a:noFill/>
          <a:ln w="9525">
            <a:noFill/>
            <a:miter lim="800000"/>
            <a:headEnd/>
            <a:tailEnd/>
          </a:ln>
          <a:effectLst/>
        </p:spPr>
        <p:txBody>
          <a:bodyPr lIns="92075" tIns="46038" rIns="92075" bIns="46038" anchor="b"/>
          <a:lstStyle/>
          <a:p>
            <a:pPr algn="ctr">
              <a:defRPr/>
            </a:pPr>
            <a:r>
              <a:rPr lang="zh-CN" altLang="en-US" sz="4400" dirty="0">
                <a:solidFill>
                  <a:schemeClr val="tx2"/>
                </a:solidFill>
                <a:effectLst>
                  <a:outerShdw blurRad="38100" dist="38100" dir="2700000" algn="tl">
                    <a:srgbClr val="000000"/>
                  </a:outerShdw>
                </a:effectLst>
                <a:latin typeface="黑体" pitchFamily="49" charset="-122"/>
                <a:ea typeface="黑体" pitchFamily="49" charset="-122"/>
              </a:rPr>
              <a:t>注意事项</a:t>
            </a:r>
          </a:p>
        </p:txBody>
      </p:sp>
      <p:sp>
        <p:nvSpPr>
          <p:cNvPr id="410627" name="Rectangle 3"/>
          <p:cNvSpPr>
            <a:spLocks noChangeArrowheads="1"/>
          </p:cNvSpPr>
          <p:nvPr/>
        </p:nvSpPr>
        <p:spPr bwMode="auto">
          <a:xfrm>
            <a:off x="482600" y="717550"/>
            <a:ext cx="8153400" cy="1371600"/>
          </a:xfrm>
          <a:prstGeom prst="rect">
            <a:avLst/>
          </a:prstGeom>
          <a:noFill/>
          <a:ln w="9525">
            <a:noFill/>
            <a:miter lim="800000"/>
            <a:headEnd/>
            <a:tailEnd/>
          </a:ln>
        </p:spPr>
        <p:txBody>
          <a:bodyPr lIns="92075" tIns="46038" rIns="92075" bIns="46038"/>
          <a:lstStyle/>
          <a:p>
            <a:pPr marL="342900" indent="-342900">
              <a:lnSpc>
                <a:spcPct val="80000"/>
              </a:lnSpc>
              <a:spcBef>
                <a:spcPct val="20000"/>
              </a:spcBef>
              <a:buClr>
                <a:schemeClr val="hlink"/>
              </a:buClr>
              <a:buSzPct val="65000"/>
              <a:buFont typeface="Wingdings" pitchFamily="2" charset="2"/>
              <a:buChar char="v"/>
            </a:pPr>
            <a:r>
              <a:rPr lang="zh-CN" altLang="en-US" sz="2400">
                <a:latin typeface="Times New Roman" pitchFamily="18" charset="0"/>
                <a:ea typeface="华文细黑" pitchFamily="2" charset="-122"/>
                <a:cs typeface="Times New Roman" pitchFamily="18" charset="0"/>
              </a:rPr>
              <a:t>整型和字符型均可为</a:t>
            </a:r>
            <a:r>
              <a:rPr lang="en-US" altLang="zh-CN" sz="2400">
                <a:latin typeface="Times New Roman" pitchFamily="18" charset="0"/>
                <a:ea typeface="华文细黑" pitchFamily="2" charset="-122"/>
                <a:cs typeface="Times New Roman" pitchFamily="18" charset="0"/>
              </a:rPr>
              <a:t>unsigned (</a:t>
            </a:r>
            <a:r>
              <a:rPr lang="zh-CN" altLang="en-US" sz="2400">
                <a:latin typeface="Times New Roman" pitchFamily="18" charset="0"/>
                <a:ea typeface="华文细黑" pitchFamily="2" charset="-122"/>
                <a:cs typeface="Times New Roman" pitchFamily="18" charset="0"/>
              </a:rPr>
              <a:t>无符号型）</a:t>
            </a:r>
            <a:r>
              <a:rPr lang="en-US" altLang="zh-CN" sz="2000">
                <a:solidFill>
                  <a:srgbClr val="66FFFF"/>
                </a:solidFill>
                <a:latin typeface="Times New Roman" pitchFamily="18" charset="0"/>
                <a:ea typeface="华文细黑" pitchFamily="2" charset="-122"/>
                <a:cs typeface="Times New Roman" pitchFamily="18" charset="0"/>
              </a:rPr>
              <a:t>P43</a:t>
            </a:r>
            <a:r>
              <a:rPr lang="zh-CN" altLang="en-US" sz="2000">
                <a:solidFill>
                  <a:srgbClr val="66FFFF"/>
                </a:solidFill>
                <a:latin typeface="Times New Roman" pitchFamily="18" charset="0"/>
                <a:ea typeface="华文细黑" pitchFamily="2" charset="-122"/>
                <a:cs typeface="Times New Roman" pitchFamily="18" charset="0"/>
              </a:rPr>
              <a:t>图</a:t>
            </a:r>
            <a:r>
              <a:rPr lang="en-US" altLang="zh-CN" sz="2000">
                <a:solidFill>
                  <a:srgbClr val="66FFFF"/>
                </a:solidFill>
                <a:latin typeface="Times New Roman" pitchFamily="18" charset="0"/>
                <a:ea typeface="华文细黑" pitchFamily="2" charset="-122"/>
                <a:cs typeface="Times New Roman" pitchFamily="18" charset="0"/>
              </a:rPr>
              <a:t>3.4</a:t>
            </a:r>
            <a:r>
              <a:rPr lang="en-US" altLang="zh-CN" sz="2000">
                <a:latin typeface="Times New Roman" pitchFamily="18" charset="0"/>
                <a:ea typeface="华文细黑" pitchFamily="2" charset="-122"/>
                <a:cs typeface="Times New Roman" pitchFamily="18" charset="0"/>
              </a:rPr>
              <a:t> </a:t>
            </a:r>
            <a:r>
              <a:rPr lang="en-US" altLang="zh-CN" sz="2400">
                <a:latin typeface="Times New Roman" pitchFamily="18" charset="0"/>
                <a:ea typeface="华文细黑" pitchFamily="2" charset="-122"/>
                <a:cs typeface="Times New Roman" pitchFamily="18" charset="0"/>
              </a:rPr>
              <a:t>  </a:t>
            </a:r>
          </a:p>
          <a:p>
            <a:pPr marL="342900" indent="-342900">
              <a:lnSpc>
                <a:spcPct val="80000"/>
              </a:lnSpc>
              <a:spcBef>
                <a:spcPct val="20000"/>
              </a:spcBef>
              <a:buClr>
                <a:schemeClr val="hlink"/>
              </a:buClr>
              <a:buSzPct val="65000"/>
              <a:buFont typeface="Wingdings" pitchFamily="2" charset="2"/>
              <a:buNone/>
            </a:pPr>
            <a:r>
              <a:rPr lang="en-US" altLang="zh-CN" sz="2400">
                <a:latin typeface="Times New Roman" pitchFamily="18" charset="0"/>
                <a:ea typeface="华文细黑" pitchFamily="2" charset="-122"/>
                <a:cs typeface="Times New Roman" pitchFamily="18" charset="0"/>
              </a:rPr>
              <a:t>  </a:t>
            </a:r>
            <a:r>
              <a:rPr lang="en-US" altLang="zh-CN" sz="2400">
                <a:solidFill>
                  <a:srgbClr val="66FF66"/>
                </a:solidFill>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即将符号位亦作为数值位</a:t>
            </a:r>
            <a:r>
              <a:rPr lang="en-US" altLang="zh-CN" sz="2400">
                <a:solidFill>
                  <a:srgbClr val="66FF66"/>
                </a:solidFill>
                <a:latin typeface="Times New Roman" pitchFamily="18" charset="0"/>
                <a:ea typeface="华文细黑" pitchFamily="2" charset="-122"/>
                <a:cs typeface="Times New Roman" pitchFamily="18" charset="0"/>
              </a:rPr>
              <a:t>(</a:t>
            </a:r>
            <a:r>
              <a:rPr lang="zh-CN" altLang="en-US" sz="2400">
                <a:solidFill>
                  <a:srgbClr val="66FF66"/>
                </a:solidFill>
                <a:latin typeface="Times New Roman" pitchFamily="18" charset="0"/>
                <a:ea typeface="华文细黑" pitchFamily="2" charset="-122"/>
                <a:cs typeface="Times New Roman" pitchFamily="18" charset="0"/>
              </a:rPr>
              <a:t>默认为</a:t>
            </a:r>
            <a:r>
              <a:rPr lang="en-US" altLang="zh-CN" sz="2400">
                <a:solidFill>
                  <a:srgbClr val="66FF66"/>
                </a:solidFill>
                <a:latin typeface="Times New Roman" pitchFamily="18" charset="0"/>
                <a:ea typeface="华文细黑" pitchFamily="2" charset="-122"/>
                <a:cs typeface="Times New Roman" pitchFamily="18" charset="0"/>
              </a:rPr>
              <a:t>signed)</a:t>
            </a:r>
          </a:p>
          <a:p>
            <a:pPr marL="342900" indent="-342900">
              <a:lnSpc>
                <a:spcPct val="80000"/>
              </a:lnSpc>
              <a:spcBef>
                <a:spcPct val="20000"/>
              </a:spcBef>
              <a:buClr>
                <a:schemeClr val="hlink"/>
              </a:buClr>
              <a:buSzPct val="65000"/>
              <a:buFont typeface="Wingdings" pitchFamily="2" charset="2"/>
              <a:buNone/>
            </a:pPr>
            <a:r>
              <a:rPr lang="en-US" altLang="zh-CN" sz="2400">
                <a:solidFill>
                  <a:srgbClr val="66FF66"/>
                </a:solidFill>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此时   </a:t>
            </a:r>
            <a:r>
              <a:rPr lang="en-US" altLang="zh-CN" sz="2400">
                <a:solidFill>
                  <a:srgbClr val="FFFFFF"/>
                </a:solidFill>
                <a:latin typeface="Times New Roman" pitchFamily="18" charset="0"/>
                <a:ea typeface="华文细黑" pitchFamily="2" charset="-122"/>
                <a:cs typeface="Times New Roman" pitchFamily="18" charset="0"/>
              </a:rPr>
              <a:t>int </a:t>
            </a:r>
            <a:r>
              <a:rPr lang="zh-CN" altLang="en-US" sz="2400">
                <a:solidFill>
                  <a:srgbClr val="FFFFFF"/>
                </a:solidFill>
                <a:latin typeface="Times New Roman" pitchFamily="18" charset="0"/>
                <a:ea typeface="华文细黑" pitchFamily="2" charset="-122"/>
                <a:cs typeface="Times New Roman" pitchFamily="18" charset="0"/>
              </a:rPr>
              <a:t>的范围    </a:t>
            </a:r>
            <a:r>
              <a:rPr lang="en-US" altLang="zh-CN" sz="2400">
                <a:solidFill>
                  <a:srgbClr val="FFFFFF"/>
                </a:solidFill>
                <a:latin typeface="Times New Roman" pitchFamily="18" charset="0"/>
                <a:ea typeface="华文细黑" pitchFamily="2" charset="-122"/>
                <a:cs typeface="Times New Roman" pitchFamily="18" charset="0"/>
              </a:rPr>
              <a:t>0</a:t>
            </a:r>
            <a:r>
              <a:rPr lang="zh-CN" altLang="en-US" sz="2400">
                <a:solidFill>
                  <a:srgbClr val="FFFFFF"/>
                </a:solidFill>
                <a:latin typeface="Times New Roman" pitchFamily="18" charset="0"/>
                <a:ea typeface="华文细黑" pitchFamily="2" charset="-122"/>
                <a:cs typeface="Times New Roman" pitchFamily="18" charset="0"/>
              </a:rPr>
              <a:t>～</a:t>
            </a:r>
            <a:r>
              <a:rPr lang="en-US" altLang="zh-CN" sz="2400">
                <a:solidFill>
                  <a:srgbClr val="FFFFFF"/>
                </a:solidFill>
                <a:latin typeface="Times New Roman" pitchFamily="18" charset="0"/>
                <a:ea typeface="华文细黑" pitchFamily="2" charset="-122"/>
                <a:cs typeface="Times New Roman" pitchFamily="18" charset="0"/>
              </a:rPr>
              <a:t>65535       char </a:t>
            </a:r>
            <a:r>
              <a:rPr lang="zh-CN" altLang="en-US" sz="2400">
                <a:solidFill>
                  <a:srgbClr val="FFFFFF"/>
                </a:solidFill>
                <a:latin typeface="Times New Roman" pitchFamily="18" charset="0"/>
                <a:ea typeface="华文细黑" pitchFamily="2" charset="-122"/>
                <a:cs typeface="Times New Roman" pitchFamily="18" charset="0"/>
              </a:rPr>
              <a:t>的范围  </a:t>
            </a:r>
            <a:r>
              <a:rPr lang="en-US" altLang="zh-CN" sz="2400">
                <a:solidFill>
                  <a:srgbClr val="FFFFFF"/>
                </a:solidFill>
                <a:latin typeface="Times New Roman" pitchFamily="18" charset="0"/>
                <a:ea typeface="华文细黑" pitchFamily="2" charset="-122"/>
                <a:cs typeface="Times New Roman" pitchFamily="18" charset="0"/>
              </a:rPr>
              <a:t>0 </a:t>
            </a:r>
            <a:r>
              <a:rPr lang="zh-CN" altLang="en-US" sz="2400">
                <a:solidFill>
                  <a:srgbClr val="FFFFFF"/>
                </a:solidFill>
                <a:latin typeface="Times New Roman" pitchFamily="18" charset="0"/>
                <a:ea typeface="华文细黑" pitchFamily="2" charset="-122"/>
                <a:cs typeface="Times New Roman" pitchFamily="18" charset="0"/>
              </a:rPr>
              <a:t>～</a:t>
            </a:r>
            <a:r>
              <a:rPr lang="en-US" altLang="zh-CN" sz="2400">
                <a:solidFill>
                  <a:srgbClr val="FFFFFF"/>
                </a:solidFill>
                <a:latin typeface="Times New Roman" pitchFamily="18" charset="0"/>
                <a:ea typeface="华文细黑" pitchFamily="2" charset="-122"/>
                <a:cs typeface="Times New Roman" pitchFamily="18" charset="0"/>
              </a:rPr>
              <a:t>255</a:t>
            </a:r>
          </a:p>
          <a:p>
            <a:pPr marL="342900" indent="-342900" algn="ctr">
              <a:lnSpc>
                <a:spcPct val="80000"/>
              </a:lnSpc>
              <a:spcBef>
                <a:spcPct val="20000"/>
              </a:spcBef>
              <a:buClr>
                <a:schemeClr val="hlink"/>
              </a:buClr>
              <a:buSzPct val="65000"/>
              <a:buFont typeface="Wingdings" pitchFamily="2" charset="2"/>
              <a:buNone/>
            </a:pPr>
            <a:r>
              <a:rPr lang="en-US" altLang="zh-CN" sz="2400">
                <a:solidFill>
                  <a:srgbClr val="FFFFFF"/>
                </a:solidFill>
                <a:latin typeface="Times New Roman" pitchFamily="18" charset="0"/>
                <a:ea typeface="华文细黑" pitchFamily="2" charset="-122"/>
                <a:cs typeface="Times New Roman" pitchFamily="18" charset="0"/>
              </a:rPr>
              <a:t>         </a:t>
            </a:r>
            <a:r>
              <a:rPr lang="en-US" altLang="zh-CN" sz="2400" i="1">
                <a:solidFill>
                  <a:srgbClr val="FFFFFF"/>
                </a:solidFill>
                <a:latin typeface="Times New Roman" pitchFamily="18" charset="0"/>
                <a:ea typeface="华文细黑" pitchFamily="2" charset="-122"/>
                <a:cs typeface="Times New Roman" pitchFamily="18" charset="0"/>
                <a:hlinkClick r:id="rId2" action="ppaction://hlinkfile"/>
              </a:rPr>
              <a:t>Let’s try…</a:t>
            </a:r>
            <a:endParaRPr lang="en-US" altLang="zh-CN" sz="2400" i="1">
              <a:solidFill>
                <a:srgbClr val="FFFFFF"/>
              </a:solidFill>
              <a:latin typeface="Times New Roman" pitchFamily="18" charset="0"/>
              <a:ea typeface="华文细黑" pitchFamily="2" charset="-122"/>
              <a:cs typeface="Times New Roman" pitchFamily="18" charset="0"/>
            </a:endParaRPr>
          </a:p>
        </p:txBody>
      </p:sp>
      <p:sp>
        <p:nvSpPr>
          <p:cNvPr id="410628" name="AutoShape 4"/>
          <p:cNvSpPr>
            <a:spLocks noChangeArrowheads="1"/>
          </p:cNvSpPr>
          <p:nvPr/>
        </p:nvSpPr>
        <p:spPr bwMode="auto">
          <a:xfrm>
            <a:off x="8305800" y="304800"/>
            <a:ext cx="838200" cy="914400"/>
          </a:xfrm>
          <a:prstGeom prst="cloudCallout">
            <a:avLst>
              <a:gd name="adj1" fmla="val -43750"/>
              <a:gd name="adj2" fmla="val 70000"/>
            </a:avLst>
          </a:prstGeom>
          <a:solidFill>
            <a:srgbClr val="CCFFFF"/>
          </a:solidFill>
          <a:ln w="12700">
            <a:noFill/>
            <a:round/>
            <a:headEnd type="none" w="sm" len="sm"/>
            <a:tailEnd type="none" w="sm" len="sm"/>
          </a:ln>
          <a:effectLst/>
        </p:spPr>
        <p:txBody>
          <a:bodyPr lIns="90000" tIns="46800" rIns="90000" bIns="46800"/>
          <a:lstStyle/>
          <a:p>
            <a:pPr algn="ctr">
              <a:defRPr/>
            </a:pPr>
            <a:r>
              <a:rPr kumimoji="1" lang="en-US" altLang="zh-CN" sz="3600" b="1">
                <a:solidFill>
                  <a:srgbClr val="FF3300"/>
                </a:solidFill>
                <a:effectLst>
                  <a:outerShdw blurRad="38100" dist="38100" dir="2700000" algn="tl">
                    <a:srgbClr val="000000"/>
                  </a:outerShdw>
                </a:effectLst>
                <a:latin typeface="Times New Roman" pitchFamily="18" charset="0"/>
                <a:ea typeface="华文细黑" pitchFamily="2" charset="-122"/>
                <a:cs typeface="Times New Roman" pitchFamily="18" charset="0"/>
              </a:rPr>
              <a:t>?</a:t>
            </a:r>
          </a:p>
        </p:txBody>
      </p:sp>
      <p:sp>
        <p:nvSpPr>
          <p:cNvPr id="410629" name="Text Box 5"/>
          <p:cNvSpPr txBox="1">
            <a:spLocks noChangeArrowheads="1"/>
          </p:cNvSpPr>
          <p:nvPr/>
        </p:nvSpPr>
        <p:spPr bwMode="auto">
          <a:xfrm>
            <a:off x="755650" y="2205038"/>
            <a:ext cx="7543800" cy="427037"/>
          </a:xfrm>
          <a:prstGeom prst="rect">
            <a:avLst/>
          </a:prstGeom>
          <a:noFill/>
          <a:ln w="12700">
            <a:noFill/>
            <a:miter lim="800000"/>
            <a:headEnd type="none" w="sm" len="sm"/>
            <a:tailEnd type="none" w="sm" len="sm"/>
          </a:ln>
        </p:spPr>
        <p:txBody>
          <a:bodyPr lIns="90000" tIns="46800" rIns="90000" bIns="46800">
            <a:spAutoFit/>
          </a:bodyPr>
          <a:lstStyle/>
          <a:p>
            <a:pPr>
              <a:lnSpc>
                <a:spcPct val="90000"/>
              </a:lnSpc>
              <a:spcBef>
                <a:spcPct val="20000"/>
              </a:spcBef>
              <a:buClr>
                <a:schemeClr val="tx2"/>
              </a:buClr>
              <a:buFontTx/>
              <a:buChar char="•"/>
            </a:pPr>
            <a:r>
              <a:rPr kumimoji="1" lang="en-US" altLang="zh-CN" sz="2400">
                <a:latin typeface="Times New Roman" pitchFamily="18" charset="0"/>
                <a:ea typeface="华文细黑" pitchFamily="2" charset="-122"/>
                <a:cs typeface="Times New Roman" pitchFamily="18" charset="0"/>
              </a:rPr>
              <a:t>  </a:t>
            </a:r>
            <a:r>
              <a:rPr kumimoji="1" lang="zh-CN" altLang="en-US" sz="2400">
                <a:latin typeface="Times New Roman" pitchFamily="18" charset="0"/>
                <a:ea typeface="华文细黑" pitchFamily="2" charset="-122"/>
                <a:cs typeface="Times New Roman" pitchFamily="18" charset="0"/>
              </a:rPr>
              <a:t>在</a:t>
            </a:r>
            <a:r>
              <a:rPr kumimoji="1" lang="en-US" altLang="zh-CN" sz="2400">
                <a:latin typeface="Times New Roman" pitchFamily="18" charset="0"/>
                <a:ea typeface="华文细黑" pitchFamily="2" charset="-122"/>
                <a:cs typeface="Times New Roman" pitchFamily="18" charset="0"/>
              </a:rPr>
              <a:t>C</a:t>
            </a:r>
            <a:r>
              <a:rPr kumimoji="1" lang="zh-CN" altLang="en-US" sz="2400">
                <a:latin typeface="Times New Roman" pitchFamily="18" charset="0"/>
                <a:ea typeface="华文细黑" pitchFamily="2" charset="-122"/>
                <a:cs typeface="Times New Roman" pitchFamily="18" charset="0"/>
              </a:rPr>
              <a:t>程序中</a:t>
            </a:r>
            <a:r>
              <a:rPr kumimoji="1" lang="en-US" altLang="zh-CN" sz="2400">
                <a:latin typeface="Times New Roman" pitchFamily="18" charset="0"/>
                <a:ea typeface="华文细黑" pitchFamily="2" charset="-122"/>
                <a:cs typeface="Times New Roman" pitchFamily="18" charset="0"/>
              </a:rPr>
              <a:t>,</a:t>
            </a:r>
            <a:r>
              <a:rPr kumimoji="1" lang="zh-CN" altLang="en-US" sz="2400">
                <a:latin typeface="Times New Roman" pitchFamily="18" charset="0"/>
                <a:ea typeface="华文细黑" pitchFamily="2" charset="-122"/>
                <a:cs typeface="Times New Roman" pitchFamily="18" charset="0"/>
              </a:rPr>
              <a:t>字符型可与整型</a:t>
            </a:r>
            <a:r>
              <a:rPr kumimoji="1" lang="en-US" altLang="zh-CN" sz="2400">
                <a:latin typeface="Times New Roman" pitchFamily="18" charset="0"/>
                <a:ea typeface="华文细黑" pitchFamily="2" charset="-122"/>
                <a:cs typeface="Times New Roman" pitchFamily="18" charset="0"/>
              </a:rPr>
              <a:t>(</a:t>
            </a:r>
            <a:r>
              <a:rPr kumimoji="1" lang="en-US" altLang="zh-CN" sz="2400">
                <a:solidFill>
                  <a:srgbClr val="00FFFF"/>
                </a:solidFill>
                <a:latin typeface="Times New Roman" pitchFamily="18" charset="0"/>
                <a:ea typeface="华文细黑" pitchFamily="2" charset="-122"/>
                <a:cs typeface="Times New Roman" pitchFamily="18" charset="0"/>
              </a:rPr>
              <a:t>≤255</a:t>
            </a:r>
            <a:r>
              <a:rPr kumimoji="1" lang="en-US" altLang="zh-CN" sz="2400">
                <a:latin typeface="Times New Roman" pitchFamily="18" charset="0"/>
                <a:ea typeface="华文细黑" pitchFamily="2" charset="-122"/>
                <a:cs typeface="Times New Roman" pitchFamily="18" charset="0"/>
              </a:rPr>
              <a:t>)</a:t>
            </a:r>
            <a:r>
              <a:rPr kumimoji="1" lang="zh-CN" altLang="en-US" sz="2400">
                <a:latin typeface="Times New Roman" pitchFamily="18" charset="0"/>
                <a:ea typeface="华文细黑" pitchFamily="2" charset="-122"/>
                <a:cs typeface="Times New Roman" pitchFamily="18" charset="0"/>
              </a:rPr>
              <a:t>互相通用   </a:t>
            </a:r>
            <a:r>
              <a:rPr kumimoji="1" lang="en-US" altLang="zh-CN" sz="2400" i="1">
                <a:solidFill>
                  <a:srgbClr val="66FF66"/>
                </a:solidFill>
                <a:latin typeface="Times New Roman" pitchFamily="18" charset="0"/>
                <a:ea typeface="华文细黑" pitchFamily="2" charset="-122"/>
                <a:cs typeface="Times New Roman" pitchFamily="18" charset="0"/>
              </a:rPr>
              <a:t>P50-51</a:t>
            </a:r>
          </a:p>
        </p:txBody>
      </p:sp>
      <p:sp>
        <p:nvSpPr>
          <p:cNvPr id="410630" name="Text Box 6"/>
          <p:cNvSpPr txBox="1">
            <a:spLocks noChangeArrowheads="1"/>
          </p:cNvSpPr>
          <p:nvPr/>
        </p:nvSpPr>
        <p:spPr bwMode="auto">
          <a:xfrm>
            <a:off x="838200" y="6092825"/>
            <a:ext cx="2514600" cy="463550"/>
          </a:xfrm>
          <a:prstGeom prst="rect">
            <a:avLst/>
          </a:prstGeom>
          <a:solidFill>
            <a:srgbClr val="CCFFFF"/>
          </a:solidFill>
          <a:ln w="12700">
            <a:noFill/>
            <a:miter lim="800000"/>
            <a:headEnd type="none" w="sm" len="sm"/>
            <a:tailEnd type="none" w="sm" len="sm"/>
          </a:ln>
        </p:spPr>
        <p:txBody>
          <a:bodyPr lIns="90000" tIns="46800" rIns="90000" bIns="46800">
            <a:spAutoFit/>
          </a:bodyPr>
          <a:lstStyle/>
          <a:p>
            <a:r>
              <a:rPr kumimoji="1" lang="zh-CN" altLang="en-US" sz="2400">
                <a:solidFill>
                  <a:srgbClr val="0000FF"/>
                </a:solidFill>
                <a:latin typeface="Times New Roman" pitchFamily="18" charset="0"/>
                <a:ea typeface="华文细黑" pitchFamily="2" charset="-122"/>
                <a:cs typeface="Times New Roman" pitchFamily="18" charset="0"/>
              </a:rPr>
              <a:t>输出结果</a:t>
            </a:r>
            <a:r>
              <a:rPr kumimoji="1" lang="en-US" altLang="zh-CN" sz="2400">
                <a:solidFill>
                  <a:srgbClr val="0000FF"/>
                </a:solidFill>
                <a:latin typeface="Times New Roman" pitchFamily="18" charset="0"/>
                <a:ea typeface="华文细黑" pitchFamily="2" charset="-122"/>
                <a:cs typeface="Times New Roman" pitchFamily="18" charset="0"/>
              </a:rPr>
              <a:t>:    a,b</a:t>
            </a:r>
          </a:p>
        </p:txBody>
      </p:sp>
      <p:sp>
        <p:nvSpPr>
          <p:cNvPr id="410631" name="Text Box 7"/>
          <p:cNvSpPr txBox="1">
            <a:spLocks noChangeArrowheads="1"/>
          </p:cNvSpPr>
          <p:nvPr/>
        </p:nvSpPr>
        <p:spPr bwMode="auto">
          <a:xfrm>
            <a:off x="5029200" y="6096000"/>
            <a:ext cx="2514600" cy="463550"/>
          </a:xfrm>
          <a:prstGeom prst="rect">
            <a:avLst/>
          </a:prstGeom>
          <a:solidFill>
            <a:srgbClr val="CCFFFF"/>
          </a:solidFill>
          <a:ln w="12700">
            <a:noFill/>
            <a:miter lim="800000"/>
            <a:headEnd type="none" w="sm" len="sm"/>
            <a:tailEnd type="none" w="sm" len="sm"/>
          </a:ln>
        </p:spPr>
        <p:txBody>
          <a:bodyPr lIns="90000" tIns="46800" rIns="90000" bIns="46800">
            <a:spAutoFit/>
          </a:bodyPr>
          <a:lstStyle/>
          <a:p>
            <a:r>
              <a:rPr kumimoji="1" lang="zh-CN" altLang="en-US" sz="2400">
                <a:solidFill>
                  <a:srgbClr val="0000FF"/>
                </a:solidFill>
                <a:latin typeface="Times New Roman" pitchFamily="18" charset="0"/>
                <a:ea typeface="华文细黑" pitchFamily="2" charset="-122"/>
                <a:cs typeface="Times New Roman" pitchFamily="18" charset="0"/>
              </a:rPr>
              <a:t>输出结果</a:t>
            </a:r>
            <a:r>
              <a:rPr kumimoji="1" lang="en-US" altLang="zh-CN" sz="2400">
                <a:solidFill>
                  <a:srgbClr val="0000FF"/>
                </a:solidFill>
                <a:latin typeface="Times New Roman" pitchFamily="18" charset="0"/>
                <a:ea typeface="华文细黑" pitchFamily="2" charset="-122"/>
                <a:cs typeface="Times New Roman" pitchFamily="18" charset="0"/>
              </a:rPr>
              <a:t>:   97,98</a:t>
            </a:r>
          </a:p>
        </p:txBody>
      </p:sp>
      <p:sp>
        <p:nvSpPr>
          <p:cNvPr id="410632" name="Text Box 8"/>
          <p:cNvSpPr txBox="1">
            <a:spLocks noChangeArrowheads="1"/>
          </p:cNvSpPr>
          <p:nvPr/>
        </p:nvSpPr>
        <p:spPr bwMode="auto">
          <a:xfrm>
            <a:off x="7162800" y="1447800"/>
            <a:ext cx="796925" cy="46355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solidFill>
                  <a:srgbClr val="3333FF"/>
                </a:solidFill>
                <a:latin typeface="Times New Roman" pitchFamily="18" charset="0"/>
                <a:ea typeface="华文细黑" pitchFamily="2" charset="-122"/>
                <a:cs typeface="Times New Roman" pitchFamily="18" charset="0"/>
              </a:rPr>
              <a:t>不变</a:t>
            </a:r>
          </a:p>
        </p:txBody>
      </p:sp>
      <p:sp>
        <p:nvSpPr>
          <p:cNvPr id="410633" name="Text Box 9"/>
          <p:cNvSpPr txBox="1">
            <a:spLocks noChangeArrowheads="1"/>
          </p:cNvSpPr>
          <p:nvPr/>
        </p:nvSpPr>
        <p:spPr bwMode="auto">
          <a:xfrm>
            <a:off x="6705600" y="3276600"/>
            <a:ext cx="1951038" cy="46355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3333FF"/>
                </a:solidFill>
                <a:latin typeface="Times New Roman" pitchFamily="18" charset="0"/>
                <a:ea typeface="华文细黑" pitchFamily="2" charset="-122"/>
                <a:cs typeface="Times New Roman" pitchFamily="18" charset="0"/>
              </a:rPr>
              <a:t>d,b       100,98</a:t>
            </a:r>
          </a:p>
        </p:txBody>
      </p:sp>
      <p:sp>
        <p:nvSpPr>
          <p:cNvPr id="410634" name="Text Box 10"/>
          <p:cNvSpPr txBox="1">
            <a:spLocks noChangeArrowheads="1"/>
          </p:cNvSpPr>
          <p:nvPr/>
        </p:nvSpPr>
        <p:spPr bwMode="auto">
          <a:xfrm>
            <a:off x="611188" y="2708275"/>
            <a:ext cx="8064500" cy="3313113"/>
          </a:xfrm>
          <a:prstGeom prst="rect">
            <a:avLst/>
          </a:prstGeom>
          <a:solidFill>
            <a:srgbClr val="FFFF00"/>
          </a:solidFill>
          <a:ln w="12700">
            <a:noFill/>
            <a:miter lim="800000"/>
            <a:headEnd type="none" w="sm" len="sm"/>
            <a:tailEnd type="none" w="sm" len="sm"/>
          </a:ln>
        </p:spPr>
        <p:txBody>
          <a:bodyPr wrap="none" lIns="0" tIns="0" rIns="18000" bIns="0"/>
          <a:lstStyle/>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Example:   </a:t>
            </a:r>
            <a:r>
              <a:rPr kumimoji="1" lang="en-US" altLang="zh-CN" sz="2400">
                <a:solidFill>
                  <a:srgbClr val="0000CC"/>
                </a:solidFill>
                <a:latin typeface="Times New Roman" pitchFamily="18" charset="0"/>
                <a:ea typeface="华文细黑" pitchFamily="2" charset="-122"/>
                <a:cs typeface="Times New Roman" pitchFamily="18" charset="0"/>
              </a:rPr>
              <a:t>(</a:t>
            </a:r>
            <a:r>
              <a:rPr kumimoji="1" lang="zh-CN" altLang="en-US" sz="2400">
                <a:solidFill>
                  <a:srgbClr val="0000CC"/>
                </a:solidFill>
                <a:latin typeface="Times New Roman" pitchFamily="18" charset="0"/>
                <a:ea typeface="华文细黑" pitchFamily="2" charset="-122"/>
                <a:cs typeface="Times New Roman" pitchFamily="18" charset="0"/>
              </a:rPr>
              <a:t>参见</a:t>
            </a:r>
            <a:r>
              <a:rPr kumimoji="1" lang="en-US" altLang="zh-CN" sz="2400">
                <a:solidFill>
                  <a:srgbClr val="0000CC"/>
                </a:solidFill>
                <a:latin typeface="Times New Roman" pitchFamily="18" charset="0"/>
                <a:ea typeface="华文细黑" pitchFamily="2" charset="-122"/>
                <a:cs typeface="Times New Roman" pitchFamily="18" charset="0"/>
              </a:rPr>
              <a:t>P50</a:t>
            </a:r>
            <a:r>
              <a:rPr kumimoji="1" lang="zh-CN" altLang="en-US" sz="2400">
                <a:solidFill>
                  <a:srgbClr val="0000CC"/>
                </a:solidFill>
                <a:latin typeface="Times New Roman" pitchFamily="18" charset="0"/>
                <a:ea typeface="华文细黑" pitchFamily="2" charset="-122"/>
                <a:cs typeface="Times New Roman" pitchFamily="18" charset="0"/>
              </a:rPr>
              <a:t>例</a:t>
            </a:r>
            <a:r>
              <a:rPr kumimoji="1" lang="en-US" altLang="zh-CN" sz="2400">
                <a:solidFill>
                  <a:srgbClr val="0000CC"/>
                </a:solidFill>
                <a:latin typeface="Times New Roman" pitchFamily="18" charset="0"/>
                <a:ea typeface="华文细黑" pitchFamily="2" charset="-122"/>
                <a:cs typeface="Times New Roman" pitchFamily="18" charset="0"/>
              </a:rPr>
              <a:t>3.6, </a:t>
            </a:r>
            <a:r>
              <a:rPr kumimoji="1" lang="en-US" altLang="zh-CN" sz="2400" b="1">
                <a:solidFill>
                  <a:srgbClr val="6600FF"/>
                </a:solidFill>
                <a:latin typeface="Times New Roman" pitchFamily="18" charset="0"/>
                <a:ea typeface="华文细黑" pitchFamily="2" charset="-122"/>
                <a:cs typeface="Times New Roman" pitchFamily="18" charset="0"/>
              </a:rPr>
              <a:t>ASCII</a:t>
            </a:r>
            <a:r>
              <a:rPr kumimoji="1" lang="zh-CN" altLang="en-US" sz="2400" b="1">
                <a:solidFill>
                  <a:srgbClr val="6600FF"/>
                </a:solidFill>
                <a:latin typeface="Times New Roman" pitchFamily="18" charset="0"/>
                <a:ea typeface="华文细黑" pitchFamily="2" charset="-122"/>
                <a:cs typeface="Times New Roman" pitchFamily="18" charset="0"/>
              </a:rPr>
              <a:t>值</a:t>
            </a:r>
            <a:r>
              <a:rPr kumimoji="1" lang="zh-CN" altLang="en-US" sz="2400">
                <a:solidFill>
                  <a:srgbClr val="0000CC"/>
                </a:solidFill>
                <a:latin typeface="Times New Roman" pitchFamily="18" charset="0"/>
                <a:ea typeface="华文细黑" pitchFamily="2" charset="-122"/>
                <a:cs typeface="Times New Roman" pitchFamily="18" charset="0"/>
              </a:rPr>
              <a:t>见</a:t>
            </a:r>
            <a:r>
              <a:rPr kumimoji="1" lang="en-US" altLang="zh-CN" sz="2400">
                <a:solidFill>
                  <a:srgbClr val="0000CC"/>
                </a:solidFill>
                <a:latin typeface="Times New Roman" pitchFamily="18" charset="0"/>
                <a:ea typeface="华文细黑" pitchFamily="2" charset="-122"/>
                <a:cs typeface="Times New Roman" pitchFamily="18" charset="0"/>
              </a:rPr>
              <a:t>P374)</a:t>
            </a:r>
          </a:p>
          <a:p>
            <a:pPr>
              <a:lnSpc>
                <a:spcPts val="2300"/>
              </a:lnSpc>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main()                                        </a:t>
            </a:r>
            <a:r>
              <a:rPr kumimoji="1" lang="en-US" altLang="zh-CN" sz="2400">
                <a:solidFill>
                  <a:srgbClr val="339966"/>
                </a:solidFill>
                <a:latin typeface="Times New Roman" pitchFamily="18" charset="0"/>
                <a:ea typeface="华文细黑" pitchFamily="2" charset="-122"/>
                <a:cs typeface="Times New Roman" pitchFamily="18" charset="0"/>
              </a:rPr>
              <a:t> main()</a:t>
            </a:r>
          </a:p>
          <a:p>
            <a:pPr>
              <a:lnSpc>
                <a:spcPts val="2300"/>
              </a:lnSpc>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                                                  </a:t>
            </a:r>
            <a:r>
              <a:rPr kumimoji="1" lang="en-US" altLang="zh-CN" sz="2400">
                <a:solidFill>
                  <a:srgbClr val="339966"/>
                </a:solidFill>
                <a:latin typeface="Times New Roman" pitchFamily="18" charset="0"/>
                <a:ea typeface="华文细黑" pitchFamily="2" charset="-122"/>
                <a:cs typeface="Times New Roman" pitchFamily="18" charset="0"/>
              </a:rPr>
              <a:t>{</a:t>
            </a:r>
          </a:p>
          <a:p>
            <a:pPr>
              <a:lnSpc>
                <a:spcPts val="2300"/>
              </a:lnSpc>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char  c1,c2;                                 </a:t>
            </a:r>
            <a:r>
              <a:rPr kumimoji="1" lang="en-US" altLang="zh-CN" sz="2400">
                <a:solidFill>
                  <a:srgbClr val="339966"/>
                </a:solidFill>
                <a:latin typeface="Times New Roman" pitchFamily="18" charset="0"/>
                <a:ea typeface="华文细黑" pitchFamily="2" charset="-122"/>
                <a:cs typeface="Times New Roman" pitchFamily="18" charset="0"/>
              </a:rPr>
              <a:t>char  c1,c2;</a:t>
            </a:r>
          </a:p>
          <a:p>
            <a:pPr>
              <a:lnSpc>
                <a:spcPts val="2300"/>
              </a:lnSpc>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c1=97;c2=98;                              </a:t>
            </a:r>
            <a:r>
              <a:rPr kumimoji="1" lang="en-US" altLang="zh-CN" sz="2400">
                <a:solidFill>
                  <a:srgbClr val="339966"/>
                </a:solidFill>
                <a:latin typeface="Times New Roman" pitchFamily="18" charset="0"/>
                <a:ea typeface="华文细黑" pitchFamily="2" charset="-122"/>
                <a:cs typeface="Times New Roman" pitchFamily="18" charset="0"/>
              </a:rPr>
              <a:t>c1=97;c2=98;</a:t>
            </a:r>
          </a:p>
          <a:p>
            <a:pPr>
              <a:lnSpc>
                <a:spcPts val="2300"/>
              </a:lnSpc>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printf(“%c,%c\n”,c1,c2);               </a:t>
            </a:r>
            <a:r>
              <a:rPr kumimoji="1" lang="en-US" altLang="zh-CN" sz="2400">
                <a:solidFill>
                  <a:srgbClr val="339966"/>
                </a:solidFill>
                <a:latin typeface="Times New Roman" pitchFamily="18" charset="0"/>
                <a:ea typeface="华文细黑" pitchFamily="2" charset="-122"/>
                <a:cs typeface="Times New Roman" pitchFamily="18" charset="0"/>
              </a:rPr>
              <a:t>printf(“%d,%d\n”,c1,c2);</a:t>
            </a:r>
          </a:p>
          <a:p>
            <a:pPr>
              <a:lnSpc>
                <a:spcPts val="2300"/>
              </a:lnSpc>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                                                   </a:t>
            </a:r>
            <a:r>
              <a:rPr kumimoji="1" lang="en-US" altLang="zh-CN" sz="2400">
                <a:solidFill>
                  <a:srgbClr val="339966"/>
                </a:solidFill>
                <a:latin typeface="Times New Roman" pitchFamily="18" charset="0"/>
                <a:ea typeface="华文细黑" pitchFamily="2" charset="-122"/>
                <a:cs typeface="Times New Roman" pitchFamily="18" charset="0"/>
              </a:rPr>
              <a:t>}</a:t>
            </a:r>
          </a:p>
        </p:txBody>
      </p:sp>
      <p:sp>
        <p:nvSpPr>
          <p:cNvPr id="410635" name="Text Box 11"/>
          <p:cNvSpPr txBox="1">
            <a:spLocks noChangeArrowheads="1"/>
          </p:cNvSpPr>
          <p:nvPr/>
        </p:nvSpPr>
        <p:spPr bwMode="auto">
          <a:xfrm>
            <a:off x="6324600" y="0"/>
            <a:ext cx="2819400" cy="3357563"/>
          </a:xfrm>
          <a:prstGeom prst="rect">
            <a:avLst/>
          </a:prstGeom>
          <a:solidFill>
            <a:srgbClr val="CCFFFF"/>
          </a:solidFill>
          <a:ln w="34925">
            <a:solidFill>
              <a:srgbClr val="339966"/>
            </a:solidFill>
            <a:miter lim="800000"/>
            <a:headEnd type="none" w="sm" len="sm"/>
            <a:tailEnd type="none" w="sm" len="sm"/>
          </a:ln>
        </p:spPr>
        <p:txBody>
          <a:bodyPr lIns="90000" tIns="46800" rIns="90000" bIns="46800"/>
          <a:lstStyle/>
          <a:p>
            <a:pPr marL="169863" indent="-169863">
              <a:spcBef>
                <a:spcPct val="50000"/>
              </a:spcBef>
              <a:buClr>
                <a:srgbClr val="339966"/>
              </a:buClr>
            </a:pPr>
            <a:r>
              <a:rPr kumimoji="1" lang="en-US" altLang="zh-CN" sz="2400">
                <a:solidFill>
                  <a:srgbClr val="339966"/>
                </a:solidFill>
                <a:ea typeface="楷体_GB2312" pitchFamily="49" charset="-122"/>
              </a:rPr>
              <a:t>          </a:t>
            </a:r>
            <a:r>
              <a:rPr kumimoji="1" lang="zh-CN" altLang="en-US" sz="2400">
                <a:solidFill>
                  <a:srgbClr val="339966"/>
                </a:solidFill>
                <a:ea typeface="楷体_GB2312" pitchFamily="49" charset="-122"/>
              </a:rPr>
              <a:t>思   考</a:t>
            </a:r>
          </a:p>
          <a:p>
            <a:pPr marL="169863" indent="-169863">
              <a:spcBef>
                <a:spcPct val="50000"/>
              </a:spcBef>
              <a:buClr>
                <a:srgbClr val="3333FF"/>
              </a:buClr>
              <a:buFontTx/>
              <a:buChar char="•"/>
            </a:pPr>
            <a:r>
              <a:rPr kumimoji="1" lang="zh-CN" altLang="en-US" sz="2400">
                <a:solidFill>
                  <a:srgbClr val="000000"/>
                </a:solidFill>
              </a:rPr>
              <a:t>如果将例中</a:t>
            </a:r>
            <a:r>
              <a:rPr kumimoji="1" lang="en-US" altLang="zh-CN" sz="2400">
                <a:solidFill>
                  <a:srgbClr val="000000"/>
                </a:solidFill>
              </a:rPr>
              <a:t>char</a:t>
            </a:r>
            <a:r>
              <a:rPr kumimoji="1" lang="zh-CN" altLang="en-US" sz="2400">
                <a:solidFill>
                  <a:srgbClr val="000000"/>
                </a:solidFill>
              </a:rPr>
              <a:t>改成</a:t>
            </a:r>
            <a:r>
              <a:rPr kumimoji="1" lang="en-US" altLang="zh-CN" sz="2400">
                <a:solidFill>
                  <a:srgbClr val="000000"/>
                </a:solidFill>
              </a:rPr>
              <a:t>int</a:t>
            </a:r>
            <a:r>
              <a:rPr kumimoji="1" lang="zh-CN" altLang="en-US" sz="2400">
                <a:solidFill>
                  <a:srgbClr val="000000"/>
                </a:solidFill>
              </a:rPr>
              <a:t>，结果如何</a:t>
            </a:r>
            <a:r>
              <a:rPr kumimoji="1" lang="en-US" altLang="zh-CN" sz="2400">
                <a:solidFill>
                  <a:srgbClr val="000000"/>
                </a:solidFill>
              </a:rPr>
              <a:t>?</a:t>
            </a:r>
          </a:p>
          <a:p>
            <a:pPr marL="169863" indent="-169863">
              <a:spcBef>
                <a:spcPct val="50000"/>
              </a:spcBef>
              <a:buClr>
                <a:srgbClr val="3333FF"/>
              </a:buClr>
              <a:buFontTx/>
              <a:buChar char="•"/>
            </a:pPr>
            <a:r>
              <a:rPr kumimoji="1" lang="zh-CN" altLang="en-US" sz="2400">
                <a:solidFill>
                  <a:srgbClr val="000000"/>
                </a:solidFill>
              </a:rPr>
              <a:t>如果将</a:t>
            </a:r>
            <a:r>
              <a:rPr kumimoji="1" lang="en-US" altLang="zh-CN" sz="2400">
                <a:solidFill>
                  <a:srgbClr val="000000"/>
                </a:solidFill>
              </a:rPr>
              <a:t>c1=97</a:t>
            </a:r>
            <a:r>
              <a:rPr kumimoji="1" lang="zh-CN" altLang="en-US" sz="2400">
                <a:solidFill>
                  <a:srgbClr val="000000"/>
                </a:solidFill>
              </a:rPr>
              <a:t>改为</a:t>
            </a:r>
            <a:r>
              <a:rPr kumimoji="1" lang="en-US" altLang="zh-CN" sz="2400">
                <a:solidFill>
                  <a:srgbClr val="000000"/>
                </a:solidFill>
              </a:rPr>
              <a:t>c1=97+3</a:t>
            </a:r>
            <a:r>
              <a:rPr kumimoji="1" lang="zh-CN" altLang="en-US" sz="2400">
                <a:solidFill>
                  <a:srgbClr val="000000"/>
                </a:solidFill>
              </a:rPr>
              <a:t>，结果如何？</a:t>
            </a:r>
          </a:p>
          <a:p>
            <a:pPr marL="169863" indent="-169863">
              <a:spcBef>
                <a:spcPct val="50000"/>
              </a:spcBef>
              <a:buClr>
                <a:srgbClr val="66FFFF"/>
              </a:buClr>
            </a:pPr>
            <a:r>
              <a:rPr kumimoji="1" lang="zh-CN" altLang="en-US" sz="2400" i="1">
                <a:solidFill>
                  <a:srgbClr val="0000FF"/>
                </a:solidFill>
              </a:rPr>
              <a:t>   </a:t>
            </a:r>
            <a:r>
              <a:rPr kumimoji="1" lang="en-US" altLang="zh-CN" sz="2400" i="1">
                <a:solidFill>
                  <a:srgbClr val="0000FF"/>
                </a:solidFill>
              </a:rPr>
              <a:t>let’s try!</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 calcmode="lin" valueType="num">
                                      <p:cBhvr>
                                        <p:cTn id="7" dur="500" fill="hold"/>
                                        <p:tgtEl>
                                          <p:spTgt spid="4106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1062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10627">
                                            <p:txEl>
                                              <p:pRg st="1" end="1"/>
                                            </p:txEl>
                                          </p:spTgt>
                                        </p:tgtEl>
                                        <p:attrNameLst>
                                          <p:attrName>style.visibility</p:attrName>
                                        </p:attrNameLst>
                                      </p:cBhvr>
                                      <p:to>
                                        <p:strVal val="visible"/>
                                      </p:to>
                                    </p:set>
                                    <p:anim calcmode="lin" valueType="num">
                                      <p:cBhvr>
                                        <p:cTn id="13" dur="500" fill="hold"/>
                                        <p:tgtEl>
                                          <p:spTgt spid="41062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1062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10627">
                                            <p:txEl>
                                              <p:pRg st="2" end="2"/>
                                            </p:txEl>
                                          </p:spTgt>
                                        </p:tgtEl>
                                        <p:attrNameLst>
                                          <p:attrName>style.visibility</p:attrName>
                                        </p:attrNameLst>
                                      </p:cBhvr>
                                      <p:to>
                                        <p:strVal val="visible"/>
                                      </p:to>
                                    </p:set>
                                    <p:anim calcmode="lin" valueType="num">
                                      <p:cBhvr>
                                        <p:cTn id="19" dur="500" fill="hold"/>
                                        <p:tgtEl>
                                          <p:spTgt spid="41062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1062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10627">
                                            <p:txEl>
                                              <p:pRg st="3" end="3"/>
                                            </p:txEl>
                                          </p:spTgt>
                                        </p:tgtEl>
                                        <p:attrNameLst>
                                          <p:attrName>style.visibility</p:attrName>
                                        </p:attrNameLst>
                                      </p:cBhvr>
                                      <p:to>
                                        <p:strVal val="visible"/>
                                      </p:to>
                                    </p:set>
                                    <p:anim calcmode="lin" valueType="num">
                                      <p:cBhvr>
                                        <p:cTn id="25" dur="500" fill="hold"/>
                                        <p:tgtEl>
                                          <p:spTgt spid="41062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1062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0628"/>
                                        </p:tgtEl>
                                        <p:attrNameLst>
                                          <p:attrName>style.visibility</p:attrName>
                                        </p:attrNameLst>
                                      </p:cBhvr>
                                      <p:to>
                                        <p:strVal val="visible"/>
                                      </p:to>
                                    </p:set>
                                    <p:animEffect transition="in" filter="dissolve">
                                      <p:cBhvr>
                                        <p:cTn id="31" dur="500"/>
                                        <p:tgtEl>
                                          <p:spTgt spid="410628"/>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410629"/>
                                        </p:tgtEl>
                                        <p:attrNameLst>
                                          <p:attrName>style.visibility</p:attrName>
                                        </p:attrNameLst>
                                      </p:cBhvr>
                                      <p:to>
                                        <p:strVal val="visible"/>
                                      </p:to>
                                    </p:set>
                                    <p:anim calcmode="lin" valueType="num">
                                      <p:cBhvr>
                                        <p:cTn id="36" dur="500" fill="hold"/>
                                        <p:tgtEl>
                                          <p:spTgt spid="410629"/>
                                        </p:tgtEl>
                                        <p:attrNameLst>
                                          <p:attrName>ppt_w</p:attrName>
                                        </p:attrNameLst>
                                      </p:cBhvr>
                                      <p:tavLst>
                                        <p:tav tm="0">
                                          <p:val>
                                            <p:fltVal val="0"/>
                                          </p:val>
                                        </p:tav>
                                        <p:tav tm="100000">
                                          <p:val>
                                            <p:strVal val="#ppt_w"/>
                                          </p:val>
                                        </p:tav>
                                      </p:tavLst>
                                    </p:anim>
                                    <p:anim calcmode="lin" valueType="num">
                                      <p:cBhvr>
                                        <p:cTn id="37" dur="500" fill="hold"/>
                                        <p:tgtEl>
                                          <p:spTgt spid="410629"/>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10634"/>
                                        </p:tgtEl>
                                        <p:attrNameLst>
                                          <p:attrName>style.visibility</p:attrName>
                                        </p:attrNameLst>
                                      </p:cBhvr>
                                      <p:to>
                                        <p:strVal val="visible"/>
                                      </p:to>
                                    </p:set>
                                    <p:anim calcmode="lin" valueType="num">
                                      <p:cBhvr additive="base">
                                        <p:cTn id="42" dur="500" fill="hold"/>
                                        <p:tgtEl>
                                          <p:spTgt spid="410634"/>
                                        </p:tgtEl>
                                        <p:attrNameLst>
                                          <p:attrName>ppt_x</p:attrName>
                                        </p:attrNameLst>
                                      </p:cBhvr>
                                      <p:tavLst>
                                        <p:tav tm="0">
                                          <p:val>
                                            <p:strVal val="0-#ppt_w/2"/>
                                          </p:val>
                                        </p:tav>
                                        <p:tav tm="100000">
                                          <p:val>
                                            <p:strVal val="#ppt_x"/>
                                          </p:val>
                                        </p:tav>
                                      </p:tavLst>
                                    </p:anim>
                                    <p:anim calcmode="lin" valueType="num">
                                      <p:cBhvr additive="base">
                                        <p:cTn id="43" dur="500" fill="hold"/>
                                        <p:tgtEl>
                                          <p:spTgt spid="41063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10630"/>
                                        </p:tgtEl>
                                        <p:attrNameLst>
                                          <p:attrName>style.visibility</p:attrName>
                                        </p:attrNameLst>
                                      </p:cBhvr>
                                      <p:to>
                                        <p:strVal val="visible"/>
                                      </p:to>
                                    </p:set>
                                    <p:animEffect transition="in" filter="dissolve">
                                      <p:cBhvr>
                                        <p:cTn id="48" dur="500"/>
                                        <p:tgtEl>
                                          <p:spTgt spid="410630"/>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10631"/>
                                        </p:tgtEl>
                                        <p:attrNameLst>
                                          <p:attrName>style.visibility</p:attrName>
                                        </p:attrNameLst>
                                      </p:cBhvr>
                                      <p:to>
                                        <p:strVal val="visible"/>
                                      </p:to>
                                    </p:set>
                                    <p:animEffect transition="in" filter="dissolve">
                                      <p:cBhvr>
                                        <p:cTn id="53" dur="500"/>
                                        <p:tgtEl>
                                          <p:spTgt spid="410631"/>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410635"/>
                                        </p:tgtEl>
                                        <p:attrNameLst>
                                          <p:attrName>style.visibility</p:attrName>
                                        </p:attrNameLst>
                                      </p:cBhvr>
                                      <p:to>
                                        <p:strVal val="visible"/>
                                      </p:to>
                                    </p:set>
                                    <p:animEffect transition="in" filter="strips(downLeft)">
                                      <p:cBhvr>
                                        <p:cTn id="58" dur="500"/>
                                        <p:tgtEl>
                                          <p:spTgt spid="410635"/>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10632"/>
                                        </p:tgtEl>
                                        <p:attrNameLst>
                                          <p:attrName>style.visibility</p:attrName>
                                        </p:attrNameLst>
                                      </p:cBhvr>
                                      <p:to>
                                        <p:strVal val="visible"/>
                                      </p:to>
                                    </p:set>
                                    <p:animEffect transition="in" filter="dissolve">
                                      <p:cBhvr>
                                        <p:cTn id="63" dur="500"/>
                                        <p:tgtEl>
                                          <p:spTgt spid="41063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10633"/>
                                        </p:tgtEl>
                                        <p:attrNameLst>
                                          <p:attrName>style.visibility</p:attrName>
                                        </p:attrNameLst>
                                      </p:cBhvr>
                                      <p:to>
                                        <p:strVal val="visible"/>
                                      </p:to>
                                    </p:set>
                                    <p:animEffect transition="in" filter="dissolve">
                                      <p:cBhvr>
                                        <p:cTn id="68" dur="500"/>
                                        <p:tgtEl>
                                          <p:spTgt spid="41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p:bldP spid="410628" grpId="0" animBg="1" autoUpdateAnimBg="0"/>
      <p:bldP spid="410629" grpId="0" autoUpdateAnimBg="0"/>
      <p:bldP spid="410630" grpId="0" animBg="1" autoUpdateAnimBg="0"/>
      <p:bldP spid="410631" grpId="0" animBg="1" autoUpdateAnimBg="0"/>
      <p:bldP spid="410632" grpId="0" autoUpdateAnimBg="0"/>
      <p:bldP spid="410633" grpId="0" autoUpdateAnimBg="0"/>
      <p:bldP spid="410634" grpId="0" animBg="1" autoUpdateAnimBg="0"/>
      <p:bldP spid="41063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533400" y="304800"/>
            <a:ext cx="3124200" cy="838200"/>
          </a:xfrm>
          <a:prstGeom prst="rect">
            <a:avLst/>
          </a:prstGeom>
          <a:noFill/>
          <a:ln w="9525">
            <a:noFill/>
            <a:miter lim="800000"/>
            <a:headEnd/>
            <a:tailEnd/>
          </a:ln>
          <a:effectLst/>
        </p:spPr>
        <p:txBody>
          <a:bodyPr lIns="92075" tIns="46038" rIns="92075" bIns="46038" anchor="b"/>
          <a:lstStyle/>
          <a:p>
            <a:pPr>
              <a:defRPr/>
            </a:pPr>
            <a:r>
              <a:rPr lang="zh-CN" altLang="en-US" sz="4400" dirty="0">
                <a:solidFill>
                  <a:srgbClr val="FF00FF"/>
                </a:solidFill>
                <a:effectLst>
                  <a:outerShdw blurRad="38100" dist="38100" dir="2700000" algn="tl">
                    <a:srgbClr val="000000"/>
                  </a:outerShdw>
                </a:effectLst>
                <a:latin typeface="黑体" pitchFamily="49" charset="-122"/>
                <a:ea typeface="黑体" pitchFamily="49" charset="-122"/>
                <a:cs typeface="Times New Roman" pitchFamily="18" charset="0"/>
              </a:rPr>
              <a:t>二、常量</a:t>
            </a:r>
          </a:p>
        </p:txBody>
      </p:sp>
      <p:sp>
        <p:nvSpPr>
          <p:cNvPr id="14339" name="Rectangle 3"/>
          <p:cNvSpPr>
            <a:spLocks noChangeArrowheads="1"/>
          </p:cNvSpPr>
          <p:nvPr/>
        </p:nvSpPr>
        <p:spPr bwMode="auto">
          <a:xfrm>
            <a:off x="685800" y="1219200"/>
            <a:ext cx="7772400" cy="49530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Char char="v"/>
            </a:pPr>
            <a:r>
              <a:rPr lang="zh-CN" altLang="en-US" sz="3200">
                <a:latin typeface="Times New Roman" pitchFamily="18" charset="0"/>
                <a:ea typeface="华文细黑" pitchFamily="2" charset="-122"/>
                <a:cs typeface="Times New Roman" pitchFamily="18" charset="0"/>
              </a:rPr>
              <a:t>整型常量     </a:t>
            </a:r>
            <a:r>
              <a:rPr lang="en-US" altLang="zh-CN" sz="3200">
                <a:latin typeface="Times New Roman" pitchFamily="18" charset="0"/>
                <a:ea typeface="华文细黑" pitchFamily="2" charset="-122"/>
                <a:cs typeface="Times New Roman" pitchFamily="18" charset="0"/>
              </a:rPr>
              <a:t>P41</a:t>
            </a:r>
          </a:p>
          <a:p>
            <a:pPr marL="342900" indent="-342900">
              <a:spcBef>
                <a:spcPct val="20000"/>
              </a:spcBef>
              <a:buClr>
                <a:schemeClr val="hlink"/>
              </a:buClr>
              <a:buSzPct val="65000"/>
              <a:buFont typeface="Wingdings" pitchFamily="2" charset="2"/>
              <a:buNone/>
            </a:pPr>
            <a:r>
              <a:rPr lang="en-US" altLang="zh-CN" sz="3200">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十进制数      </a:t>
            </a:r>
            <a:r>
              <a:rPr lang="en-US" altLang="zh-CN" sz="2400">
                <a:solidFill>
                  <a:srgbClr val="66FF66"/>
                </a:solidFill>
                <a:latin typeface="Times New Roman" pitchFamily="18" charset="0"/>
                <a:ea typeface="华文细黑" pitchFamily="2" charset="-122"/>
                <a:cs typeface="Times New Roman" pitchFamily="18" charset="0"/>
              </a:rPr>
              <a:t>12       -12</a:t>
            </a:r>
            <a:r>
              <a:rPr lang="en-US" altLang="zh-CN" sz="2400" b="1">
                <a:latin typeface="Times New Roman" pitchFamily="18" charset="0"/>
                <a:ea typeface="华文细黑" pitchFamily="2" charset="-122"/>
                <a:cs typeface="Times New Roman" pitchFamily="18" charset="0"/>
              </a:rPr>
              <a:t>l</a:t>
            </a:r>
            <a:r>
              <a:rPr lang="en-US" altLang="zh-CN" sz="2400">
                <a:solidFill>
                  <a:srgbClr val="66FF66"/>
                </a:solidFill>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或 </a:t>
            </a:r>
            <a:r>
              <a:rPr lang="en-US" altLang="zh-CN" sz="2400">
                <a:solidFill>
                  <a:srgbClr val="66FF66"/>
                </a:solidFill>
                <a:latin typeface="Times New Roman" pitchFamily="18" charset="0"/>
                <a:ea typeface="华文细黑" pitchFamily="2" charset="-122"/>
                <a:cs typeface="Times New Roman" pitchFamily="18" charset="0"/>
              </a:rPr>
              <a:t>-12</a:t>
            </a:r>
            <a:r>
              <a:rPr lang="en-US" altLang="zh-CN" sz="2400" b="1">
                <a:latin typeface="Times New Roman" pitchFamily="18" charset="0"/>
                <a:ea typeface="华文细黑" pitchFamily="2" charset="-122"/>
                <a:cs typeface="Times New Roman" pitchFamily="18" charset="0"/>
              </a:rPr>
              <a:t>L</a:t>
            </a:r>
            <a:r>
              <a:rPr lang="en-US" altLang="zh-CN" sz="2400">
                <a:solidFill>
                  <a:srgbClr val="66FF66"/>
                </a:solidFill>
                <a:latin typeface="Times New Roman" pitchFamily="18" charset="0"/>
                <a:ea typeface="华文细黑" pitchFamily="2" charset="-122"/>
                <a:cs typeface="Times New Roman" pitchFamily="18" charset="0"/>
              </a:rPr>
              <a:t>        700000</a:t>
            </a:r>
            <a:r>
              <a:rPr lang="en-US" altLang="zh-CN" sz="2400" b="1">
                <a:latin typeface="Times New Roman" pitchFamily="18" charset="0"/>
                <a:ea typeface="华文细黑" pitchFamily="2" charset="-122"/>
                <a:cs typeface="Times New Roman" pitchFamily="18" charset="0"/>
              </a:rPr>
              <a:t>ul</a:t>
            </a:r>
          </a:p>
          <a:p>
            <a:pPr marL="342900" indent="-342900">
              <a:spcBef>
                <a:spcPct val="20000"/>
              </a:spcBef>
              <a:buClr>
                <a:schemeClr val="hlink"/>
              </a:buClr>
              <a:buSzPct val="65000"/>
              <a:buFont typeface="Wingdings" pitchFamily="2" charset="2"/>
              <a:buNone/>
            </a:pPr>
            <a:r>
              <a:rPr lang="en-US" altLang="zh-CN" sz="2400">
                <a:solidFill>
                  <a:srgbClr val="66FF66"/>
                </a:solidFill>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八进制数     </a:t>
            </a:r>
            <a:r>
              <a:rPr lang="zh-CN" altLang="en-US" sz="2400">
                <a:solidFill>
                  <a:srgbClr val="FFFFFF"/>
                </a:solidFill>
                <a:latin typeface="Times New Roman" pitchFamily="18" charset="0"/>
                <a:ea typeface="华文细黑" pitchFamily="2" charset="-122"/>
                <a:cs typeface="Times New Roman" pitchFamily="18" charset="0"/>
              </a:rPr>
              <a:t> </a:t>
            </a:r>
            <a:r>
              <a:rPr lang="en-US" altLang="zh-CN" sz="2400">
                <a:solidFill>
                  <a:srgbClr val="FFFFFF"/>
                </a:solidFill>
                <a:latin typeface="Times New Roman" pitchFamily="18" charset="0"/>
                <a:ea typeface="华文细黑" pitchFamily="2" charset="-122"/>
                <a:cs typeface="Times New Roman" pitchFamily="18" charset="0"/>
              </a:rPr>
              <a:t>0</a:t>
            </a:r>
            <a:r>
              <a:rPr lang="en-US" altLang="zh-CN" sz="2400">
                <a:solidFill>
                  <a:srgbClr val="66FF66"/>
                </a:solidFill>
                <a:latin typeface="Times New Roman" pitchFamily="18" charset="0"/>
                <a:ea typeface="华文细黑" pitchFamily="2" charset="-122"/>
                <a:cs typeface="Times New Roman" pitchFamily="18" charset="0"/>
              </a:rPr>
              <a:t>12      -</a:t>
            </a:r>
            <a:r>
              <a:rPr lang="en-US" altLang="zh-CN" sz="2400">
                <a:solidFill>
                  <a:srgbClr val="FFFFFF"/>
                </a:solidFill>
                <a:latin typeface="Times New Roman" pitchFamily="18" charset="0"/>
                <a:ea typeface="华文细黑" pitchFamily="2" charset="-122"/>
                <a:cs typeface="Times New Roman" pitchFamily="18" charset="0"/>
              </a:rPr>
              <a:t>0</a:t>
            </a:r>
            <a:r>
              <a:rPr lang="en-US" altLang="zh-CN" sz="2400">
                <a:solidFill>
                  <a:srgbClr val="66FF66"/>
                </a:solidFill>
                <a:latin typeface="Times New Roman" pitchFamily="18" charset="0"/>
                <a:ea typeface="华文细黑" pitchFamily="2" charset="-122"/>
                <a:cs typeface="Times New Roman" pitchFamily="18" charset="0"/>
              </a:rPr>
              <a:t>12</a:t>
            </a:r>
            <a:r>
              <a:rPr lang="en-US" altLang="zh-CN" sz="2400" b="1">
                <a:latin typeface="Times New Roman" pitchFamily="18" charset="0"/>
                <a:ea typeface="华文细黑" pitchFamily="2" charset="-122"/>
                <a:cs typeface="Times New Roman" pitchFamily="18" charset="0"/>
              </a:rPr>
              <a:t>l</a:t>
            </a:r>
            <a:endParaRPr lang="en-US" altLang="zh-CN" sz="2400">
              <a:solidFill>
                <a:srgbClr val="66FF66"/>
              </a:solidFill>
              <a:latin typeface="Times New Roman" pitchFamily="18" charset="0"/>
              <a:ea typeface="华文细黑" pitchFamily="2" charset="-122"/>
              <a:cs typeface="Times New Roman" pitchFamily="18" charset="0"/>
            </a:endParaRPr>
          </a:p>
          <a:p>
            <a:pPr marL="342900" indent="-342900">
              <a:spcBef>
                <a:spcPct val="20000"/>
              </a:spcBef>
              <a:buClr>
                <a:schemeClr val="hlink"/>
              </a:buClr>
              <a:buSzPct val="65000"/>
              <a:buFont typeface="Wingdings" pitchFamily="2" charset="2"/>
              <a:buNone/>
            </a:pPr>
            <a:r>
              <a:rPr lang="en-US" altLang="zh-CN" sz="2400">
                <a:solidFill>
                  <a:srgbClr val="66FF66"/>
                </a:solidFill>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十六进制数   </a:t>
            </a:r>
            <a:r>
              <a:rPr lang="en-US" altLang="zh-CN" sz="2400">
                <a:solidFill>
                  <a:srgbClr val="FFFFFF"/>
                </a:solidFill>
                <a:latin typeface="Times New Roman" pitchFamily="18" charset="0"/>
                <a:ea typeface="华文细黑" pitchFamily="2" charset="-122"/>
                <a:cs typeface="Times New Roman" pitchFamily="18" charset="0"/>
              </a:rPr>
              <a:t>0x</a:t>
            </a:r>
            <a:r>
              <a:rPr lang="en-US" altLang="zh-CN" sz="2400">
                <a:solidFill>
                  <a:srgbClr val="66FF66"/>
                </a:solidFill>
                <a:latin typeface="Times New Roman" pitchFamily="18" charset="0"/>
                <a:ea typeface="华文细黑" pitchFamily="2" charset="-122"/>
                <a:cs typeface="Times New Roman" pitchFamily="18" charset="0"/>
              </a:rPr>
              <a:t>12    -</a:t>
            </a:r>
            <a:r>
              <a:rPr lang="en-US" altLang="zh-CN" sz="2400">
                <a:solidFill>
                  <a:srgbClr val="FFFFFF"/>
                </a:solidFill>
                <a:latin typeface="Times New Roman" pitchFamily="18" charset="0"/>
                <a:ea typeface="华文细黑" pitchFamily="2" charset="-122"/>
                <a:cs typeface="Times New Roman" pitchFamily="18" charset="0"/>
              </a:rPr>
              <a:t>0x</a:t>
            </a:r>
            <a:r>
              <a:rPr lang="en-US" altLang="zh-CN" sz="2400">
                <a:solidFill>
                  <a:srgbClr val="66FF66"/>
                </a:solidFill>
                <a:latin typeface="Times New Roman" pitchFamily="18" charset="0"/>
                <a:ea typeface="华文细黑" pitchFamily="2" charset="-122"/>
                <a:cs typeface="Times New Roman" pitchFamily="18" charset="0"/>
              </a:rPr>
              <a:t>12</a:t>
            </a:r>
            <a:r>
              <a:rPr lang="en-US" altLang="zh-CN" sz="2400" b="1">
                <a:latin typeface="Times New Roman" pitchFamily="18" charset="0"/>
                <a:ea typeface="华文细黑" pitchFamily="2" charset="-122"/>
                <a:cs typeface="Times New Roman" pitchFamily="18" charset="0"/>
              </a:rPr>
              <a:t>l</a:t>
            </a:r>
            <a:endParaRPr lang="en-US" altLang="zh-CN" sz="2400">
              <a:solidFill>
                <a:srgbClr val="66FF66"/>
              </a:solidFill>
              <a:latin typeface="Times New Roman" pitchFamily="18" charset="0"/>
              <a:ea typeface="华文细黑" pitchFamily="2" charset="-122"/>
              <a:cs typeface="Times New Roman" pitchFamily="18" charset="0"/>
            </a:endParaRPr>
          </a:p>
          <a:p>
            <a:pPr marL="342900" indent="-342900">
              <a:spcBef>
                <a:spcPct val="20000"/>
              </a:spcBef>
              <a:buClr>
                <a:schemeClr val="hlink"/>
              </a:buClr>
              <a:buSzPct val="65000"/>
              <a:buFont typeface="Wingdings" pitchFamily="2" charset="2"/>
              <a:buChar char="v"/>
            </a:pPr>
            <a:r>
              <a:rPr lang="zh-CN" altLang="en-US" sz="3200">
                <a:latin typeface="Times New Roman" pitchFamily="18" charset="0"/>
                <a:ea typeface="华文细黑" pitchFamily="2" charset="-122"/>
                <a:cs typeface="Times New Roman" pitchFamily="18" charset="0"/>
              </a:rPr>
              <a:t>实型常量     </a:t>
            </a:r>
            <a:r>
              <a:rPr lang="en-US" altLang="zh-CN" sz="3200">
                <a:latin typeface="Times New Roman" pitchFamily="18" charset="0"/>
                <a:ea typeface="华文细黑" pitchFamily="2" charset="-122"/>
                <a:cs typeface="Times New Roman" pitchFamily="18" charset="0"/>
              </a:rPr>
              <a:t>P45</a:t>
            </a:r>
          </a:p>
          <a:p>
            <a:pPr marL="342900" indent="-342900">
              <a:spcBef>
                <a:spcPct val="20000"/>
              </a:spcBef>
              <a:buClr>
                <a:schemeClr val="hlink"/>
              </a:buClr>
              <a:buSzPct val="65000"/>
              <a:buFont typeface="Wingdings" pitchFamily="2" charset="2"/>
              <a:buNone/>
            </a:pPr>
            <a:r>
              <a:rPr lang="en-US" altLang="zh-CN" sz="2400">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十进制形式    </a:t>
            </a:r>
            <a:r>
              <a:rPr lang="en-US" altLang="zh-CN" sz="2400">
                <a:solidFill>
                  <a:srgbClr val="66FF66"/>
                </a:solidFill>
                <a:latin typeface="Times New Roman" pitchFamily="18" charset="0"/>
                <a:ea typeface="华文细黑" pitchFamily="2" charset="-122"/>
                <a:cs typeface="Times New Roman" pitchFamily="18" charset="0"/>
              </a:rPr>
              <a:t>123.45        2.0       </a:t>
            </a:r>
            <a:r>
              <a:rPr lang="en-US" altLang="zh-CN" sz="2400">
                <a:solidFill>
                  <a:srgbClr val="66FFFF"/>
                </a:solidFill>
                <a:latin typeface="Times New Roman" pitchFamily="18" charset="0"/>
                <a:ea typeface="华文细黑" pitchFamily="2" charset="-122"/>
                <a:cs typeface="Times New Roman" pitchFamily="18" charset="0"/>
              </a:rPr>
              <a:t>( </a:t>
            </a:r>
            <a:r>
              <a:rPr lang="zh-CN" altLang="en-US" sz="2400">
                <a:solidFill>
                  <a:srgbClr val="66FFFF"/>
                </a:solidFill>
                <a:latin typeface="Times New Roman" pitchFamily="18" charset="0"/>
                <a:ea typeface="华文细黑" pitchFamily="2" charset="-122"/>
                <a:cs typeface="Times New Roman" pitchFamily="18" charset="0"/>
              </a:rPr>
              <a:t>必有小数点</a:t>
            </a:r>
            <a:r>
              <a:rPr lang="en-US" altLang="zh-CN" sz="2400">
                <a:solidFill>
                  <a:srgbClr val="66FFFF"/>
                </a:solidFill>
                <a:latin typeface="Times New Roman" pitchFamily="18" charset="0"/>
                <a:ea typeface="华文细黑" pitchFamily="2" charset="-122"/>
                <a:cs typeface="Times New Roman" pitchFamily="18" charset="0"/>
              </a:rPr>
              <a:t>)</a:t>
            </a:r>
          </a:p>
          <a:p>
            <a:pPr marL="342900" indent="-342900">
              <a:spcBef>
                <a:spcPct val="20000"/>
              </a:spcBef>
              <a:buClr>
                <a:schemeClr val="hlink"/>
              </a:buClr>
              <a:buSzPct val="65000"/>
              <a:buFont typeface="Wingdings" pitchFamily="2" charset="2"/>
              <a:buNone/>
            </a:pPr>
            <a:r>
              <a:rPr lang="en-US" altLang="zh-CN" sz="2400">
                <a:solidFill>
                  <a:srgbClr val="66FF66"/>
                </a:solidFill>
                <a:latin typeface="Times New Roman" pitchFamily="18" charset="0"/>
                <a:ea typeface="华文细黑" pitchFamily="2" charset="-122"/>
                <a:cs typeface="Times New Roman" pitchFamily="18" charset="0"/>
              </a:rPr>
              <a:t>   </a:t>
            </a:r>
            <a:r>
              <a:rPr lang="zh-CN" altLang="en-US" sz="2400">
                <a:solidFill>
                  <a:srgbClr val="66FF66"/>
                </a:solidFill>
                <a:latin typeface="Times New Roman" pitchFamily="18" charset="0"/>
                <a:ea typeface="华文细黑" pitchFamily="2" charset="-122"/>
                <a:cs typeface="Times New Roman" pitchFamily="18" charset="0"/>
              </a:rPr>
              <a:t>指数形式      </a:t>
            </a:r>
            <a:r>
              <a:rPr lang="en-US" altLang="zh-CN" sz="2400">
                <a:solidFill>
                  <a:srgbClr val="66FF66"/>
                </a:solidFill>
                <a:latin typeface="Times New Roman" pitchFamily="18" charset="0"/>
                <a:ea typeface="华文细黑" pitchFamily="2" charset="-122"/>
                <a:cs typeface="Times New Roman" pitchFamily="18" charset="0"/>
              </a:rPr>
              <a:t>2.45e-4    1.13E3     </a:t>
            </a:r>
            <a:r>
              <a:rPr lang="en-US" altLang="zh-CN" sz="2400">
                <a:solidFill>
                  <a:srgbClr val="66FFFF"/>
                </a:solidFill>
                <a:latin typeface="Times New Roman" pitchFamily="18" charset="0"/>
                <a:ea typeface="华文细黑" pitchFamily="2" charset="-122"/>
                <a:cs typeface="Times New Roman" pitchFamily="18" charset="0"/>
              </a:rPr>
              <a:t>(e</a:t>
            </a:r>
            <a:r>
              <a:rPr lang="zh-CN" altLang="en-US" sz="2400">
                <a:solidFill>
                  <a:srgbClr val="66FFFF"/>
                </a:solidFill>
                <a:latin typeface="Times New Roman" pitchFamily="18" charset="0"/>
                <a:ea typeface="华文细黑" pitchFamily="2" charset="-122"/>
                <a:cs typeface="Times New Roman" pitchFamily="18" charset="0"/>
              </a:rPr>
              <a:t>或</a:t>
            </a:r>
            <a:r>
              <a:rPr lang="en-US" altLang="zh-CN" sz="2400">
                <a:solidFill>
                  <a:srgbClr val="66FFFF"/>
                </a:solidFill>
                <a:latin typeface="Times New Roman" pitchFamily="18" charset="0"/>
                <a:ea typeface="华文细黑" pitchFamily="2" charset="-122"/>
                <a:cs typeface="Times New Roman" pitchFamily="18" charset="0"/>
              </a:rPr>
              <a:t>E</a:t>
            </a:r>
            <a:r>
              <a:rPr lang="zh-CN" altLang="en-US" sz="2400">
                <a:solidFill>
                  <a:srgbClr val="66FFFF"/>
                </a:solidFill>
                <a:latin typeface="Times New Roman" pitchFamily="18" charset="0"/>
                <a:ea typeface="华文细黑" pitchFamily="2" charset="-122"/>
                <a:cs typeface="Times New Roman" pitchFamily="18" charset="0"/>
              </a:rPr>
              <a:t>前为数</a:t>
            </a:r>
            <a:r>
              <a:rPr lang="en-US" altLang="zh-CN" sz="2400">
                <a:solidFill>
                  <a:srgbClr val="66FFFF"/>
                </a:solidFill>
                <a:latin typeface="Times New Roman" pitchFamily="18" charset="0"/>
                <a:ea typeface="华文细黑" pitchFamily="2" charset="-122"/>
                <a:cs typeface="Times New Roman" pitchFamily="18" charset="0"/>
              </a:rPr>
              <a:t>,</a:t>
            </a:r>
            <a:r>
              <a:rPr lang="zh-CN" altLang="en-US" sz="2400">
                <a:solidFill>
                  <a:srgbClr val="66FFFF"/>
                </a:solidFill>
                <a:latin typeface="Times New Roman" pitchFamily="18" charset="0"/>
                <a:ea typeface="华文细黑" pitchFamily="2" charset="-122"/>
                <a:cs typeface="Times New Roman" pitchFamily="18" charset="0"/>
              </a:rPr>
              <a:t>后为整数</a:t>
            </a:r>
            <a:r>
              <a:rPr lang="en-US" altLang="zh-CN" sz="2400">
                <a:solidFill>
                  <a:srgbClr val="66FFFF"/>
                </a:solidFill>
                <a:latin typeface="Times New Roman" pitchFamily="18" charset="0"/>
                <a:ea typeface="华文细黑" pitchFamily="2" charset="-122"/>
                <a:cs typeface="Times New Roman" pitchFamily="18" charset="0"/>
              </a:rPr>
              <a:t>)</a:t>
            </a:r>
          </a:p>
          <a:p>
            <a:pPr marL="342900" indent="-342900">
              <a:spcBef>
                <a:spcPct val="20000"/>
              </a:spcBef>
              <a:buClr>
                <a:schemeClr val="hlink"/>
              </a:buClr>
              <a:buSzPct val="65000"/>
              <a:buFont typeface="Wingdings" pitchFamily="2" charset="2"/>
              <a:buNone/>
            </a:pPr>
            <a:r>
              <a:rPr lang="en-US" altLang="zh-CN" sz="2400">
                <a:solidFill>
                  <a:srgbClr val="66FFFF"/>
                </a:solidFill>
                <a:latin typeface="Times New Roman" pitchFamily="18" charset="0"/>
                <a:ea typeface="华文细黑" pitchFamily="2" charset="-122"/>
                <a:cs typeface="Times New Roman" pitchFamily="18" charset="0"/>
              </a:rPr>
              <a:t>    </a:t>
            </a:r>
            <a:r>
              <a:rPr lang="zh-CN" altLang="en-US" sz="2400">
                <a:solidFill>
                  <a:srgbClr val="66FFFF"/>
                </a:solidFill>
                <a:latin typeface="Times New Roman" pitchFamily="18" charset="0"/>
                <a:ea typeface="华文细黑" pitchFamily="2" charset="-122"/>
                <a:cs typeface="Times New Roman" pitchFamily="18" charset="0"/>
              </a:rPr>
              <a:t>实型常量本身无单或双精度</a:t>
            </a:r>
            <a:r>
              <a:rPr lang="en-US" altLang="zh-CN" sz="2400">
                <a:solidFill>
                  <a:srgbClr val="66FFFF"/>
                </a:solidFill>
                <a:latin typeface="Times New Roman" pitchFamily="18" charset="0"/>
                <a:ea typeface="华文细黑" pitchFamily="2" charset="-122"/>
                <a:cs typeface="Times New Roman" pitchFamily="18" charset="0"/>
              </a:rPr>
              <a:t>,</a:t>
            </a:r>
            <a:r>
              <a:rPr lang="zh-CN" altLang="en-US" sz="2400">
                <a:solidFill>
                  <a:srgbClr val="66FFFF"/>
                </a:solidFill>
                <a:latin typeface="Times New Roman" pitchFamily="18" charset="0"/>
                <a:ea typeface="华文细黑" pitchFamily="2" charset="-122"/>
                <a:cs typeface="Times New Roman" pitchFamily="18" charset="0"/>
              </a:rPr>
              <a:t>其机内精度取决于赋给那类变量（影响有效数字位数</a:t>
            </a:r>
            <a:r>
              <a:rPr lang="en-US" altLang="zh-CN" sz="2400">
                <a:solidFill>
                  <a:srgbClr val="66FFFF"/>
                </a:solidFill>
                <a:latin typeface="Times New Roman" pitchFamily="18" charset="0"/>
                <a:ea typeface="华文细黑" pitchFamily="2" charset="-122"/>
                <a:cs typeface="Times New Roman" pitchFamily="18" charset="0"/>
              </a:rPr>
              <a:t>,</a:t>
            </a:r>
            <a:r>
              <a:rPr lang="zh-CN" altLang="en-US" sz="2400">
                <a:solidFill>
                  <a:srgbClr val="66FFFF"/>
                </a:solidFill>
                <a:latin typeface="Times New Roman" pitchFamily="18" charset="0"/>
                <a:ea typeface="华文细黑" pitchFamily="2" charset="-122"/>
                <a:cs typeface="Times New Roman" pitchFamily="18" charset="0"/>
              </a:rPr>
              <a:t>见</a:t>
            </a:r>
            <a:r>
              <a:rPr lang="en-US" altLang="zh-CN" sz="2400">
                <a:solidFill>
                  <a:srgbClr val="66FFFF"/>
                </a:solidFill>
                <a:latin typeface="Times New Roman" pitchFamily="18" charset="0"/>
                <a:ea typeface="华文细黑" pitchFamily="2" charset="-122"/>
                <a:cs typeface="Times New Roman" pitchFamily="18" charset="0"/>
              </a:rPr>
              <a:t>P48</a:t>
            </a:r>
            <a:r>
              <a:rPr lang="zh-CN" altLang="en-US" sz="2400">
                <a:solidFill>
                  <a:srgbClr val="66FFFF"/>
                </a:solidFill>
                <a:latin typeface="Times New Roman" pitchFamily="18" charset="0"/>
                <a:ea typeface="华文细黑" pitchFamily="2" charset="-122"/>
                <a:cs typeface="Times New Roman" pitchFamily="18" charset="0"/>
              </a:rPr>
              <a:t>示例）</a:t>
            </a:r>
          </a:p>
          <a:p>
            <a:pPr marL="342900" indent="-342900">
              <a:spcBef>
                <a:spcPct val="20000"/>
              </a:spcBef>
              <a:buClr>
                <a:schemeClr val="hlink"/>
              </a:buClr>
              <a:buSzPct val="65000"/>
              <a:buFont typeface="Wingdings" pitchFamily="2" charset="2"/>
              <a:buChar char="v"/>
            </a:pPr>
            <a:r>
              <a:rPr lang="zh-CN" altLang="en-US" sz="3200">
                <a:latin typeface="Times New Roman" pitchFamily="18" charset="0"/>
                <a:ea typeface="华文细黑" pitchFamily="2" charset="-122"/>
                <a:cs typeface="Times New Roman" pitchFamily="18" charset="0"/>
              </a:rPr>
              <a:t>字符常量</a:t>
            </a:r>
            <a:r>
              <a:rPr lang="en-US" altLang="zh-CN" sz="3200">
                <a:latin typeface="Times New Roman" pitchFamily="18" charset="0"/>
                <a:ea typeface="华文细黑" pitchFamily="2" charset="-122"/>
                <a:cs typeface="Times New Roman" pitchFamily="18" charset="0"/>
              </a:rPr>
              <a:t>/</a:t>
            </a:r>
            <a:r>
              <a:rPr lang="zh-CN" altLang="en-US" sz="3200">
                <a:latin typeface="Times New Roman" pitchFamily="18" charset="0"/>
                <a:ea typeface="华文细黑" pitchFamily="2" charset="-122"/>
                <a:cs typeface="Times New Roman" pitchFamily="18" charset="0"/>
              </a:rPr>
              <a:t>字符串常量</a:t>
            </a:r>
          </a:p>
        </p:txBody>
      </p:sp>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381000"/>
            <a:ext cx="7772400" cy="609600"/>
          </a:xfrm>
          <a:prstGeom prst="rect">
            <a:avLst/>
          </a:prstGeom>
          <a:noFill/>
          <a:ln w="9525">
            <a:noFill/>
            <a:miter lim="800000"/>
            <a:headEnd/>
            <a:tailEnd/>
          </a:ln>
          <a:effectLst/>
        </p:spPr>
        <p:txBody>
          <a:bodyPr lIns="92075" tIns="46038" rIns="92075" bIns="46038" anchor="b"/>
          <a:lstStyle/>
          <a:p>
            <a:pPr>
              <a:defRPr/>
            </a:pPr>
            <a:r>
              <a:rPr lang="zh-CN" altLang="en-US" sz="4400" b="1">
                <a:solidFill>
                  <a:schemeClr val="tx2"/>
                </a:solidFill>
                <a:effectLst>
                  <a:outerShdw blurRad="38100" dist="38100" dir="2700000" algn="tl">
                    <a:srgbClr val="000000"/>
                  </a:outerShdw>
                </a:effectLst>
                <a:latin typeface="Times New Roman" pitchFamily="18" charset="0"/>
                <a:cs typeface="Times New Roman" pitchFamily="18" charset="0"/>
              </a:rPr>
              <a:t>字符常量              </a:t>
            </a:r>
            <a:r>
              <a:rPr lang="en-US" altLang="zh-CN" sz="2800" b="1">
                <a:solidFill>
                  <a:srgbClr val="FFFFFF"/>
                </a:solidFill>
                <a:effectLst>
                  <a:outerShdw blurRad="38100" dist="38100" dir="2700000" algn="tl">
                    <a:srgbClr val="000000"/>
                  </a:outerShdw>
                </a:effectLst>
                <a:latin typeface="Times New Roman" pitchFamily="18" charset="0"/>
                <a:cs typeface="Times New Roman" pitchFamily="18" charset="0"/>
              </a:rPr>
              <a:t>P48</a:t>
            </a:r>
          </a:p>
        </p:txBody>
      </p:sp>
      <p:sp>
        <p:nvSpPr>
          <p:cNvPr id="412675" name="Rectangle 3"/>
          <p:cNvSpPr>
            <a:spLocks noChangeArrowheads="1"/>
          </p:cNvSpPr>
          <p:nvPr/>
        </p:nvSpPr>
        <p:spPr bwMode="auto">
          <a:xfrm>
            <a:off x="685800" y="1066800"/>
            <a:ext cx="7772400" cy="54102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hlink"/>
              </a:buClr>
              <a:buSzPct val="65000"/>
              <a:buFont typeface="Wingdings" pitchFamily="2" charset="2"/>
              <a:buChar char="v"/>
            </a:pPr>
            <a:r>
              <a:rPr lang="zh-CN" altLang="en-US" sz="3200" b="1">
                <a:latin typeface="Times New Roman" pitchFamily="18" charset="0"/>
                <a:ea typeface="华文细黑" pitchFamily="2" charset="-122"/>
                <a:cs typeface="Times New Roman" pitchFamily="18" charset="0"/>
              </a:rPr>
              <a:t>普通字符（可显示字符）</a:t>
            </a:r>
          </a:p>
          <a:p>
            <a:pPr marL="342900" indent="-342900">
              <a:lnSpc>
                <a:spcPct val="90000"/>
              </a:lnSpc>
              <a:spcBef>
                <a:spcPct val="20000"/>
              </a:spcBef>
              <a:buClr>
                <a:schemeClr val="hlink"/>
              </a:buClr>
              <a:buSzPct val="65000"/>
              <a:buFont typeface="Wingdings" pitchFamily="2" charset="2"/>
              <a:buNone/>
            </a:pPr>
            <a:r>
              <a:rPr lang="zh-CN" altLang="en-US" sz="3200" b="1">
                <a:latin typeface="Times New Roman" pitchFamily="18" charset="0"/>
                <a:ea typeface="华文细黑" pitchFamily="2" charset="-122"/>
                <a:cs typeface="Times New Roman" pitchFamily="18" charset="0"/>
              </a:rPr>
              <a:t>    </a:t>
            </a:r>
            <a:r>
              <a:rPr lang="zh-CN" altLang="en-US" sz="2400" b="1">
                <a:solidFill>
                  <a:srgbClr val="FFFFFF"/>
                </a:solidFill>
                <a:latin typeface="Times New Roman" pitchFamily="18" charset="0"/>
                <a:ea typeface="华文细黑" pitchFamily="2" charset="-122"/>
                <a:cs typeface="Times New Roman" pitchFamily="18" charset="0"/>
              </a:rPr>
              <a:t>‘</a:t>
            </a:r>
            <a:r>
              <a:rPr lang="en-US" altLang="zh-CN" sz="2400" b="1">
                <a:solidFill>
                  <a:srgbClr val="66FF66"/>
                </a:solidFill>
                <a:latin typeface="Times New Roman" pitchFamily="18" charset="0"/>
                <a:ea typeface="华文细黑" pitchFamily="2" charset="-122"/>
                <a:cs typeface="Times New Roman" pitchFamily="18" charset="0"/>
              </a:rPr>
              <a:t>A</a:t>
            </a:r>
            <a:r>
              <a:rPr lang="en-US" altLang="zh-CN" sz="2400" b="1">
                <a:solidFill>
                  <a:srgbClr val="FFFFFF"/>
                </a:solidFill>
                <a:latin typeface="Times New Roman" pitchFamily="18" charset="0"/>
                <a:ea typeface="华文细黑" pitchFamily="2" charset="-122"/>
                <a:cs typeface="Times New Roman" pitchFamily="18" charset="0"/>
              </a:rPr>
              <a:t>’       ‘</a:t>
            </a:r>
            <a:r>
              <a:rPr lang="zh-CN" altLang="en-US" sz="2400" b="1">
                <a:solidFill>
                  <a:srgbClr val="66FF66"/>
                </a:solidFill>
                <a:latin typeface="Times New Roman" pitchFamily="18" charset="0"/>
                <a:ea typeface="华文细黑" pitchFamily="2" charset="-122"/>
                <a:cs typeface="Times New Roman" pitchFamily="18" charset="0"/>
              </a:rPr>
              <a:t>？</a:t>
            </a:r>
            <a:r>
              <a:rPr lang="zh-CN" altLang="en-US" sz="2400" b="1">
                <a:solidFill>
                  <a:srgbClr val="FFFFFF"/>
                </a:solidFill>
                <a:latin typeface="Times New Roman" pitchFamily="18" charset="0"/>
                <a:ea typeface="华文细黑" pitchFamily="2" charset="-122"/>
                <a:cs typeface="Times New Roman" pitchFamily="18" charset="0"/>
              </a:rPr>
              <a:t>’</a:t>
            </a:r>
            <a:r>
              <a:rPr lang="zh-CN" altLang="en-US" sz="2400" b="1">
                <a:solidFill>
                  <a:srgbClr val="66FF66"/>
                </a:solidFill>
                <a:latin typeface="Times New Roman" pitchFamily="18" charset="0"/>
                <a:ea typeface="华文细黑" pitchFamily="2" charset="-122"/>
                <a:cs typeface="Times New Roman" pitchFamily="18" charset="0"/>
              </a:rPr>
              <a:t>             </a:t>
            </a:r>
            <a:r>
              <a:rPr lang="zh-CN" altLang="en-US" sz="2400" b="1">
                <a:solidFill>
                  <a:srgbClr val="FFFFFF"/>
                </a:solidFill>
                <a:latin typeface="Times New Roman" pitchFamily="18" charset="0"/>
                <a:ea typeface="华文细黑" pitchFamily="2" charset="-122"/>
                <a:cs typeface="Times New Roman" pitchFamily="18" charset="0"/>
              </a:rPr>
              <a:t>（只能单字符单引号）</a:t>
            </a:r>
          </a:p>
          <a:p>
            <a:pPr marL="342900" indent="-342900">
              <a:lnSpc>
                <a:spcPct val="90000"/>
              </a:lnSpc>
              <a:spcBef>
                <a:spcPct val="20000"/>
              </a:spcBef>
              <a:buClr>
                <a:schemeClr val="hlink"/>
              </a:buClr>
              <a:buSzPct val="65000"/>
              <a:buFont typeface="Wingdings" pitchFamily="2" charset="2"/>
              <a:buNone/>
            </a:pPr>
            <a:r>
              <a:rPr lang="zh-CN" altLang="en-US" sz="2400" b="1">
                <a:solidFill>
                  <a:srgbClr val="FFFFFF"/>
                </a:solidFill>
                <a:latin typeface="Times New Roman" pitchFamily="18" charset="0"/>
                <a:cs typeface="Times New Roman" pitchFamily="18" charset="0"/>
              </a:rPr>
              <a:t>    </a:t>
            </a:r>
            <a:r>
              <a:rPr lang="zh-CN" altLang="en-US" sz="2400" b="1">
                <a:solidFill>
                  <a:srgbClr val="66FFFF"/>
                </a:solidFill>
                <a:latin typeface="Times New Roman" pitchFamily="18" charset="0"/>
                <a:ea typeface="华文细黑" pitchFamily="2" charset="-122"/>
              </a:rPr>
              <a:t>错误：</a:t>
            </a:r>
            <a:r>
              <a:rPr lang="zh-CN" altLang="en-US" sz="2400" b="1">
                <a:solidFill>
                  <a:srgbClr val="FFFFFF"/>
                </a:solidFill>
                <a:latin typeface="Times New Roman" pitchFamily="18" charset="0"/>
                <a:cs typeface="Times New Roman" pitchFamily="18" charset="0"/>
              </a:rPr>
              <a:t>‘</a:t>
            </a:r>
            <a:r>
              <a:rPr lang="en-US" altLang="zh-CN" sz="2400" b="1">
                <a:solidFill>
                  <a:srgbClr val="66FF66"/>
                </a:solidFill>
                <a:latin typeface="Times New Roman" pitchFamily="18" charset="0"/>
                <a:cs typeface="Times New Roman" pitchFamily="18" charset="0"/>
              </a:rPr>
              <a:t>ABC</a:t>
            </a:r>
            <a:r>
              <a:rPr lang="en-US" altLang="zh-CN" sz="2400" b="1">
                <a:solidFill>
                  <a:srgbClr val="FFFFFF"/>
                </a:solidFill>
                <a:latin typeface="Times New Roman" pitchFamily="18" charset="0"/>
                <a:cs typeface="Times New Roman" pitchFamily="18" charset="0"/>
              </a:rPr>
              <a:t>’    “</a:t>
            </a:r>
            <a:r>
              <a:rPr lang="en-US" altLang="zh-CN" sz="2400" b="1">
                <a:solidFill>
                  <a:srgbClr val="66FF66"/>
                </a:solidFill>
                <a:latin typeface="Times New Roman" pitchFamily="18" charset="0"/>
                <a:cs typeface="Times New Roman" pitchFamily="18" charset="0"/>
              </a:rPr>
              <a:t>A</a:t>
            </a:r>
            <a:r>
              <a:rPr lang="en-US" altLang="zh-CN" sz="2400" b="1">
                <a:solidFill>
                  <a:srgbClr val="FFFFFF"/>
                </a:solidFill>
                <a:latin typeface="Times New Roman" pitchFamily="18" charset="0"/>
                <a:cs typeface="Times New Roman" pitchFamily="18" charset="0"/>
              </a:rPr>
              <a:t>”     ‘</a:t>
            </a:r>
            <a:r>
              <a:rPr lang="en-US" altLang="zh-CN" sz="2400" b="1">
                <a:solidFill>
                  <a:srgbClr val="66FF66"/>
                </a:solidFill>
                <a:latin typeface="Times New Roman" pitchFamily="18" charset="0"/>
                <a:cs typeface="Times New Roman" pitchFamily="18" charset="0"/>
              </a:rPr>
              <a:t>’</a:t>
            </a:r>
            <a:r>
              <a:rPr lang="en-US" altLang="zh-CN" sz="2400" b="1">
                <a:solidFill>
                  <a:srgbClr val="FFFFFF"/>
                </a:solidFill>
                <a:latin typeface="Times New Roman" pitchFamily="18" charset="0"/>
                <a:cs typeface="Times New Roman" pitchFamily="18" charset="0"/>
              </a:rPr>
              <a:t>’    ‘</a:t>
            </a:r>
            <a:r>
              <a:rPr lang="en-US" altLang="zh-CN" sz="2400" b="1">
                <a:solidFill>
                  <a:srgbClr val="66FF66"/>
                </a:solidFill>
                <a:latin typeface="Times New Roman" pitchFamily="18" charset="0"/>
                <a:cs typeface="Times New Roman" pitchFamily="18" charset="0"/>
              </a:rPr>
              <a:t>”</a:t>
            </a:r>
            <a:r>
              <a:rPr lang="en-US" altLang="zh-CN" sz="2400" b="1">
                <a:solidFill>
                  <a:srgbClr val="FFFFFF"/>
                </a:solidFill>
                <a:latin typeface="Times New Roman" pitchFamily="18" charset="0"/>
                <a:cs typeface="Times New Roman" pitchFamily="18" charset="0"/>
              </a:rPr>
              <a:t>’   ‘</a:t>
            </a:r>
            <a:r>
              <a:rPr lang="en-US" altLang="zh-CN" sz="2400" b="1">
                <a:solidFill>
                  <a:srgbClr val="66FF66"/>
                </a:solidFill>
                <a:latin typeface="Times New Roman" pitchFamily="18" charset="0"/>
                <a:cs typeface="Times New Roman" pitchFamily="18" charset="0"/>
              </a:rPr>
              <a:t>\</a:t>
            </a:r>
            <a:r>
              <a:rPr lang="en-US" altLang="zh-CN" sz="2400" b="1">
                <a:solidFill>
                  <a:srgbClr val="FFFFFF"/>
                </a:solidFill>
                <a:latin typeface="Times New Roman" pitchFamily="18" charset="0"/>
                <a:cs typeface="Times New Roman" pitchFamily="18" charset="0"/>
              </a:rPr>
              <a:t>’</a:t>
            </a:r>
          </a:p>
          <a:p>
            <a:pPr marL="342900" indent="-342900">
              <a:lnSpc>
                <a:spcPct val="90000"/>
              </a:lnSpc>
              <a:spcBef>
                <a:spcPct val="20000"/>
              </a:spcBef>
              <a:buClr>
                <a:schemeClr val="hlink"/>
              </a:buClr>
              <a:buSzPct val="65000"/>
              <a:buFont typeface="Wingdings" pitchFamily="2" charset="2"/>
              <a:buChar char="v"/>
            </a:pPr>
            <a:r>
              <a:rPr lang="zh-CN" altLang="en-US" sz="3200" b="1">
                <a:latin typeface="Times New Roman" pitchFamily="18" charset="0"/>
                <a:ea typeface="华文细黑" pitchFamily="2" charset="-122"/>
              </a:rPr>
              <a:t>转义字符</a:t>
            </a:r>
          </a:p>
          <a:p>
            <a:pPr marL="342900" indent="-342900">
              <a:lnSpc>
                <a:spcPct val="90000"/>
              </a:lnSpc>
              <a:spcBef>
                <a:spcPct val="20000"/>
              </a:spcBef>
              <a:buClr>
                <a:schemeClr val="hlink"/>
              </a:buClr>
              <a:buSzPct val="65000"/>
              <a:buFont typeface="Wingdings" pitchFamily="2" charset="2"/>
              <a:buNone/>
            </a:pPr>
            <a:r>
              <a:rPr lang="zh-CN" altLang="en-US" sz="3200" b="1">
                <a:latin typeface="Times New Roman" pitchFamily="18" charset="0"/>
                <a:cs typeface="Times New Roman" pitchFamily="18" charset="0"/>
              </a:rPr>
              <a:t>   </a:t>
            </a:r>
            <a:r>
              <a:rPr lang="zh-CN" altLang="en-US" sz="2400" b="1">
                <a:solidFill>
                  <a:srgbClr val="66FFFF"/>
                </a:solidFill>
                <a:latin typeface="Times New Roman" pitchFamily="18" charset="0"/>
                <a:ea typeface="华文细黑" pitchFamily="2" charset="-122"/>
              </a:rPr>
              <a:t>如回车符、单引号、反斜杠等</a:t>
            </a:r>
          </a:p>
          <a:p>
            <a:pPr marL="342900" indent="-342900">
              <a:lnSpc>
                <a:spcPct val="90000"/>
              </a:lnSpc>
              <a:spcBef>
                <a:spcPct val="20000"/>
              </a:spcBef>
              <a:buClr>
                <a:schemeClr val="hlink"/>
              </a:buClr>
              <a:buSzPct val="65000"/>
              <a:buFont typeface="Wingdings" pitchFamily="2" charset="2"/>
              <a:buNone/>
            </a:pPr>
            <a:r>
              <a:rPr lang="zh-CN" altLang="en-US" sz="2400" b="1">
                <a:solidFill>
                  <a:srgbClr val="66FFFF"/>
                </a:solidFill>
                <a:latin typeface="Times New Roman" pitchFamily="18" charset="0"/>
                <a:ea typeface="华文细黑" pitchFamily="2" charset="-122"/>
              </a:rPr>
              <a:t>    在程序中这些符号用表</a:t>
            </a:r>
            <a:r>
              <a:rPr lang="en-US" altLang="zh-CN" sz="2400" b="1">
                <a:solidFill>
                  <a:srgbClr val="66FFFF"/>
                </a:solidFill>
                <a:latin typeface="Times New Roman" pitchFamily="18" charset="0"/>
                <a:ea typeface="华文细黑" pitchFamily="2" charset="-122"/>
              </a:rPr>
              <a:t>3.3</a:t>
            </a:r>
            <a:r>
              <a:rPr lang="zh-CN" altLang="en-US" sz="2400" b="1">
                <a:solidFill>
                  <a:srgbClr val="66FFFF"/>
                </a:solidFill>
                <a:latin typeface="Times New Roman" pitchFamily="18" charset="0"/>
                <a:ea typeface="华文细黑" pitchFamily="2" charset="-122"/>
              </a:rPr>
              <a:t>所示的“转义字符”表示。</a:t>
            </a:r>
          </a:p>
          <a:p>
            <a:pPr marL="342900" indent="-342900">
              <a:lnSpc>
                <a:spcPct val="90000"/>
              </a:lnSpc>
              <a:spcBef>
                <a:spcPct val="20000"/>
              </a:spcBef>
              <a:buClr>
                <a:schemeClr val="hlink"/>
              </a:buClr>
              <a:buSzPct val="65000"/>
              <a:buFont typeface="Wingdings" pitchFamily="2" charset="2"/>
              <a:buChar char="v"/>
            </a:pPr>
            <a:r>
              <a:rPr lang="zh-CN" altLang="en-US" sz="3200" b="1">
                <a:latin typeface="Times New Roman" pitchFamily="18" charset="0"/>
                <a:ea typeface="华文细黑" pitchFamily="2" charset="-122"/>
              </a:rPr>
              <a:t>字符串</a:t>
            </a:r>
            <a:r>
              <a:rPr lang="en-US" altLang="zh-CN" sz="3200" b="1">
                <a:latin typeface="Times New Roman" pitchFamily="18" charset="0"/>
                <a:ea typeface="华文细黑" pitchFamily="2" charset="-122"/>
              </a:rPr>
              <a:t>(</a:t>
            </a:r>
            <a:r>
              <a:rPr lang="zh-CN" altLang="en-US" sz="3200" b="1">
                <a:latin typeface="Times New Roman" pitchFamily="18" charset="0"/>
                <a:ea typeface="华文细黑" pitchFamily="2" charset="-122"/>
              </a:rPr>
              <a:t>用双引号括起</a:t>
            </a:r>
            <a:r>
              <a:rPr lang="en-US" altLang="zh-CN" sz="3200" b="1">
                <a:latin typeface="Times New Roman" pitchFamily="18" charset="0"/>
                <a:ea typeface="华文细黑" pitchFamily="2" charset="-122"/>
              </a:rPr>
              <a:t>)</a:t>
            </a:r>
          </a:p>
          <a:p>
            <a:pPr marL="342900" indent="-342900">
              <a:lnSpc>
                <a:spcPct val="90000"/>
              </a:lnSpc>
              <a:spcBef>
                <a:spcPct val="20000"/>
              </a:spcBef>
              <a:buClr>
                <a:schemeClr val="hlink"/>
              </a:buClr>
              <a:buSzPct val="65000"/>
              <a:buFont typeface="Wingdings" pitchFamily="2" charset="2"/>
              <a:buNone/>
            </a:pPr>
            <a:r>
              <a:rPr lang="en-US" altLang="zh-CN" sz="3200" b="1">
                <a:solidFill>
                  <a:srgbClr val="66FF66"/>
                </a:solidFill>
                <a:latin typeface="Times New Roman" pitchFamily="18" charset="0"/>
                <a:cs typeface="Times New Roman" pitchFamily="18" charset="0"/>
              </a:rPr>
              <a:t>   </a:t>
            </a:r>
            <a:r>
              <a:rPr lang="en-US" altLang="zh-CN" sz="2800" b="1">
                <a:solidFill>
                  <a:srgbClr val="66FF66"/>
                </a:solidFill>
                <a:latin typeface="Times New Roman" pitchFamily="18" charset="0"/>
                <a:cs typeface="Times New Roman" pitchFamily="18" charset="0"/>
              </a:rPr>
              <a:t>“A”     “?”     (</a:t>
            </a:r>
            <a:r>
              <a:rPr lang="zh-CN" altLang="en-US" sz="2800" b="1">
                <a:solidFill>
                  <a:srgbClr val="66FF66"/>
                </a:solidFill>
                <a:latin typeface="Times New Roman" pitchFamily="18" charset="0"/>
                <a:ea typeface="华文细黑" pitchFamily="2" charset="-122"/>
              </a:rPr>
              <a:t>以‘</a:t>
            </a:r>
            <a:r>
              <a:rPr lang="en-US" altLang="zh-CN" sz="2800" b="1">
                <a:solidFill>
                  <a:srgbClr val="66FF66"/>
                </a:solidFill>
                <a:latin typeface="Times New Roman" pitchFamily="18" charset="0"/>
                <a:ea typeface="华文细黑" pitchFamily="2" charset="-122"/>
              </a:rPr>
              <a:t>\0’</a:t>
            </a:r>
            <a:r>
              <a:rPr lang="zh-CN" altLang="en-US" sz="2800" b="1">
                <a:solidFill>
                  <a:srgbClr val="66FF66"/>
                </a:solidFill>
                <a:latin typeface="Times New Roman" pitchFamily="18" charset="0"/>
                <a:ea typeface="华文细黑" pitchFamily="2" charset="-122"/>
              </a:rPr>
              <a:t>为字符串结束标志</a:t>
            </a:r>
            <a:r>
              <a:rPr lang="en-US" altLang="zh-CN" sz="2800" b="1">
                <a:solidFill>
                  <a:srgbClr val="66FF66"/>
                </a:solidFill>
                <a:latin typeface="Times New Roman" pitchFamily="18" charset="0"/>
                <a:ea typeface="华文细黑" pitchFamily="2" charset="-122"/>
              </a:rPr>
              <a:t>)</a:t>
            </a:r>
          </a:p>
          <a:p>
            <a:pPr marL="342900" indent="-342900">
              <a:lnSpc>
                <a:spcPct val="90000"/>
              </a:lnSpc>
              <a:spcBef>
                <a:spcPct val="20000"/>
              </a:spcBef>
              <a:buClr>
                <a:srgbClr val="66FFFF"/>
              </a:buClr>
              <a:buSzPct val="65000"/>
              <a:buFont typeface="Wingdings" pitchFamily="2" charset="2"/>
              <a:buChar char="Ø"/>
            </a:pPr>
            <a:r>
              <a:rPr lang="zh-CN" altLang="en-US" sz="2400" b="1">
                <a:solidFill>
                  <a:srgbClr val="FF0000"/>
                </a:solidFill>
                <a:latin typeface="Times New Roman" pitchFamily="18" charset="0"/>
                <a:ea typeface="华文细黑" pitchFamily="2" charset="-122"/>
              </a:rPr>
              <a:t>注意：</a:t>
            </a:r>
            <a:r>
              <a:rPr lang="zh-CN" altLang="en-US" sz="2400" b="1">
                <a:solidFill>
                  <a:srgbClr val="66FFFF"/>
                </a:solidFill>
                <a:latin typeface="Times New Roman" pitchFamily="18" charset="0"/>
                <a:ea typeface="华文细黑" pitchFamily="2" charset="-122"/>
              </a:rPr>
              <a:t>用</a:t>
            </a:r>
            <a:r>
              <a:rPr lang="en-US" altLang="zh-CN" sz="2400" b="1">
                <a:solidFill>
                  <a:srgbClr val="66FFFF"/>
                </a:solidFill>
                <a:latin typeface="Times New Roman" pitchFamily="18" charset="0"/>
                <a:ea typeface="华文细黑" pitchFamily="2" charset="-122"/>
              </a:rPr>
              <a:t>char</a:t>
            </a:r>
            <a:r>
              <a:rPr lang="zh-CN" altLang="en-US" sz="2400" b="1">
                <a:solidFill>
                  <a:srgbClr val="66FFFF"/>
                </a:solidFill>
                <a:latin typeface="Times New Roman" pitchFamily="18" charset="0"/>
                <a:ea typeface="华文细黑" pitchFamily="2" charset="-122"/>
              </a:rPr>
              <a:t>定义的字符变量只能接受字符常量，而不能接受字符串常量（</a:t>
            </a:r>
            <a:r>
              <a:rPr lang="en-US" altLang="zh-CN" sz="2400" b="1">
                <a:solidFill>
                  <a:srgbClr val="66FFFF"/>
                </a:solidFill>
                <a:latin typeface="Times New Roman" pitchFamily="18" charset="0"/>
                <a:ea typeface="华文细黑" pitchFamily="2" charset="-122"/>
              </a:rPr>
              <a:t>C</a:t>
            </a:r>
            <a:r>
              <a:rPr lang="zh-CN" altLang="en-US" sz="2400" b="1">
                <a:solidFill>
                  <a:srgbClr val="66FFFF"/>
                </a:solidFill>
                <a:latin typeface="Times New Roman" pitchFamily="18" charset="0"/>
                <a:ea typeface="华文细黑" pitchFamily="2" charset="-122"/>
              </a:rPr>
              <a:t>语言中无字符串变量）</a:t>
            </a:r>
          </a:p>
          <a:p>
            <a:pPr marL="342900" indent="-342900">
              <a:lnSpc>
                <a:spcPct val="90000"/>
              </a:lnSpc>
              <a:spcBef>
                <a:spcPct val="20000"/>
              </a:spcBef>
              <a:buClr>
                <a:srgbClr val="66FFFF"/>
              </a:buClr>
              <a:buSzPct val="65000"/>
              <a:buFont typeface="Wingdings" pitchFamily="2" charset="2"/>
              <a:buNone/>
            </a:pPr>
            <a:r>
              <a:rPr lang="zh-CN" altLang="en-US" sz="2400" b="1">
                <a:solidFill>
                  <a:srgbClr val="66FFFF"/>
                </a:solidFill>
                <a:latin typeface="Times New Roman" pitchFamily="18" charset="0"/>
                <a:cs typeface="Times New Roman" pitchFamily="18" charset="0"/>
              </a:rPr>
              <a:t>     </a:t>
            </a:r>
            <a:r>
              <a:rPr lang="en-US" altLang="zh-CN" sz="2400" b="1">
                <a:solidFill>
                  <a:srgbClr val="66FFFF"/>
                </a:solidFill>
                <a:latin typeface="Times New Roman" pitchFamily="18" charset="0"/>
                <a:cs typeface="Times New Roman" pitchFamily="18" charset="0"/>
              </a:rPr>
              <a:t>char   a=‘U’ ;           char  b=“U”; </a:t>
            </a:r>
            <a:r>
              <a:rPr lang="en-US" altLang="zh-CN" sz="2400" b="1">
                <a:solidFill>
                  <a:srgbClr val="FFFFFF"/>
                </a:solidFill>
                <a:latin typeface="Times New Roman" pitchFamily="18" charset="0"/>
                <a:ea typeface="华文细黑" pitchFamily="2" charset="-122"/>
              </a:rPr>
              <a:t>(b</a:t>
            </a:r>
            <a:r>
              <a:rPr lang="zh-CN" altLang="en-US" sz="2400" b="1">
                <a:solidFill>
                  <a:srgbClr val="FFFFFF"/>
                </a:solidFill>
                <a:latin typeface="Times New Roman" pitchFamily="18" charset="0"/>
                <a:ea typeface="华文细黑" pitchFamily="2" charset="-122"/>
              </a:rPr>
              <a:t>被置为某随机值）</a:t>
            </a:r>
          </a:p>
        </p:txBody>
      </p:sp>
      <p:sp>
        <p:nvSpPr>
          <p:cNvPr id="412676" name="Text Box 4"/>
          <p:cNvSpPr txBox="1">
            <a:spLocks noChangeArrowheads="1"/>
          </p:cNvSpPr>
          <p:nvPr/>
        </p:nvSpPr>
        <p:spPr bwMode="auto">
          <a:xfrm>
            <a:off x="304800" y="381000"/>
            <a:ext cx="4876800" cy="2209800"/>
          </a:xfrm>
          <a:prstGeom prst="rect">
            <a:avLst/>
          </a:prstGeom>
          <a:solidFill>
            <a:srgbClr val="FFCC99"/>
          </a:solidFill>
          <a:ln w="12700">
            <a:noFill/>
            <a:miter lim="800000"/>
            <a:headEnd type="none" w="sm" len="sm"/>
            <a:tailEnd type="none" w="sm" len="sm"/>
          </a:ln>
        </p:spPr>
        <p:txBody>
          <a:bodyPr lIns="90000" tIns="46800" rIns="90000" bIns="46800"/>
          <a:lstStyle/>
          <a:p>
            <a:pPr>
              <a:spcBef>
                <a:spcPct val="50000"/>
              </a:spcBef>
            </a:pPr>
            <a:r>
              <a:rPr kumimoji="1" lang="en-US" altLang="zh-CN" sz="2400" b="1">
                <a:solidFill>
                  <a:srgbClr val="339966"/>
                </a:solidFill>
                <a:latin typeface="Times New Roman" pitchFamily="18" charset="0"/>
                <a:ea typeface="方正舒体" pitchFamily="2" charset="-122"/>
                <a:cs typeface="Times New Roman" pitchFamily="18" charset="0"/>
              </a:rPr>
              <a:t>Example:</a:t>
            </a:r>
          </a:p>
          <a:p>
            <a:pPr>
              <a:spcBef>
                <a:spcPct val="50000"/>
              </a:spcBef>
            </a:pPr>
            <a:r>
              <a:rPr kumimoji="1" lang="en-US" altLang="zh-CN" sz="2400" b="1">
                <a:solidFill>
                  <a:srgbClr val="FF3300"/>
                </a:solidFill>
                <a:latin typeface="Times New Roman" pitchFamily="18" charset="0"/>
                <a:ea typeface="方正舒体" pitchFamily="2" charset="-122"/>
                <a:cs typeface="Times New Roman" pitchFamily="18" charset="0"/>
              </a:rPr>
              <a:t>main() {</a:t>
            </a:r>
            <a:br>
              <a:rPr kumimoji="1" lang="en-US" altLang="zh-CN" sz="2400" b="1">
                <a:solidFill>
                  <a:srgbClr val="FF3300"/>
                </a:solidFill>
                <a:latin typeface="Times New Roman" pitchFamily="18" charset="0"/>
                <a:ea typeface="方正舒体" pitchFamily="2" charset="-122"/>
                <a:cs typeface="Times New Roman" pitchFamily="18" charset="0"/>
              </a:rPr>
            </a:br>
            <a:r>
              <a:rPr kumimoji="1" lang="en-US" altLang="zh-CN" sz="2400" b="1">
                <a:solidFill>
                  <a:srgbClr val="FF3300"/>
                </a:solidFill>
                <a:latin typeface="Times New Roman" pitchFamily="18" charset="0"/>
                <a:ea typeface="方正舒体" pitchFamily="2" charset="-122"/>
                <a:cs typeface="Times New Roman" pitchFamily="18" charset="0"/>
              </a:rPr>
              <a:t>  char  c1=</a:t>
            </a:r>
            <a:r>
              <a:rPr kumimoji="1" lang="en-US" altLang="zh-CN" sz="2400" b="1">
                <a:solidFill>
                  <a:srgbClr val="339966"/>
                </a:solidFill>
                <a:latin typeface="Times New Roman" pitchFamily="18" charset="0"/>
                <a:ea typeface="方正舒体" pitchFamily="2" charset="-122"/>
                <a:cs typeface="Times New Roman" pitchFamily="18" charset="0"/>
              </a:rPr>
              <a:t>‘a’</a:t>
            </a:r>
            <a:r>
              <a:rPr kumimoji="1" lang="en-US" altLang="zh-CN" sz="2400" b="1">
                <a:solidFill>
                  <a:srgbClr val="FF3300"/>
                </a:solidFill>
                <a:latin typeface="Times New Roman" pitchFamily="18" charset="0"/>
                <a:ea typeface="方正舒体" pitchFamily="2" charset="-122"/>
                <a:cs typeface="Times New Roman" pitchFamily="18" charset="0"/>
              </a:rPr>
              <a:t> ,c2; </a:t>
            </a:r>
            <a:br>
              <a:rPr kumimoji="1" lang="en-US" altLang="zh-CN" sz="2400" b="1">
                <a:solidFill>
                  <a:srgbClr val="FF3300"/>
                </a:solidFill>
                <a:latin typeface="Times New Roman" pitchFamily="18" charset="0"/>
                <a:ea typeface="方正舒体" pitchFamily="2" charset="-122"/>
                <a:cs typeface="Times New Roman" pitchFamily="18" charset="0"/>
              </a:rPr>
            </a:br>
            <a:r>
              <a:rPr kumimoji="1" lang="en-US" altLang="zh-CN" sz="2400" b="1">
                <a:solidFill>
                  <a:srgbClr val="FF3300"/>
                </a:solidFill>
                <a:latin typeface="Times New Roman" pitchFamily="18" charset="0"/>
                <a:ea typeface="方正舒体" pitchFamily="2" charset="-122"/>
                <a:cs typeface="Times New Roman" pitchFamily="18" charset="0"/>
              </a:rPr>
              <a:t>  c2=98;  printf(“%d,%d\n”,c1,c2); </a:t>
            </a:r>
            <a:br>
              <a:rPr kumimoji="1" lang="en-US" altLang="zh-CN" sz="2400" b="1">
                <a:solidFill>
                  <a:srgbClr val="FF3300"/>
                </a:solidFill>
                <a:latin typeface="Times New Roman" pitchFamily="18" charset="0"/>
                <a:ea typeface="方正舒体" pitchFamily="2" charset="-122"/>
                <a:cs typeface="Times New Roman" pitchFamily="18" charset="0"/>
              </a:rPr>
            </a:br>
            <a:r>
              <a:rPr kumimoji="1" lang="en-US" altLang="zh-CN" sz="2400" b="1">
                <a:solidFill>
                  <a:srgbClr val="FF3300"/>
                </a:solidFill>
                <a:latin typeface="Times New Roman" pitchFamily="18" charset="0"/>
                <a:ea typeface="方正舒体" pitchFamily="2" charset="-122"/>
                <a:cs typeface="Times New Roman" pitchFamily="18" charset="0"/>
              </a:rPr>
              <a:t>}</a:t>
            </a:r>
          </a:p>
        </p:txBody>
      </p:sp>
      <p:sp>
        <p:nvSpPr>
          <p:cNvPr id="412677" name="Text Box 5"/>
          <p:cNvSpPr txBox="1">
            <a:spLocks noChangeArrowheads="1"/>
          </p:cNvSpPr>
          <p:nvPr/>
        </p:nvSpPr>
        <p:spPr bwMode="auto">
          <a:xfrm>
            <a:off x="6096000" y="381000"/>
            <a:ext cx="3048000" cy="2209800"/>
          </a:xfrm>
          <a:prstGeom prst="rect">
            <a:avLst/>
          </a:prstGeom>
          <a:solidFill>
            <a:srgbClr val="CCFFCC"/>
          </a:solidFill>
          <a:ln w="12700">
            <a:noFill/>
            <a:miter lim="800000"/>
            <a:headEnd type="none" w="sm" len="sm"/>
            <a:tailEnd type="none" w="sm" len="sm"/>
          </a:ln>
        </p:spPr>
        <p:txBody>
          <a:bodyPr lIns="90000" tIns="46800" rIns="90000" bIns="46800"/>
          <a:lstStyle/>
          <a:p>
            <a:pPr>
              <a:spcBef>
                <a:spcPct val="50000"/>
              </a:spcBef>
            </a:pPr>
            <a:r>
              <a:rPr kumimoji="1" lang="zh-CN" altLang="en-US" sz="2400" b="1">
                <a:solidFill>
                  <a:srgbClr val="FF3300"/>
                </a:solidFill>
                <a:latin typeface="Times New Roman" pitchFamily="18" charset="0"/>
                <a:cs typeface="Times New Roman" pitchFamily="18" charset="0"/>
              </a:rPr>
              <a:t>结果：</a:t>
            </a:r>
          </a:p>
          <a:p>
            <a:pPr>
              <a:spcBef>
                <a:spcPct val="50000"/>
              </a:spcBef>
            </a:pPr>
            <a:r>
              <a:rPr kumimoji="1" lang="zh-CN" altLang="en-US" sz="2400" b="1">
                <a:solidFill>
                  <a:srgbClr val="3333FF"/>
                </a:solidFill>
                <a:latin typeface="Times New Roman" pitchFamily="18" charset="0"/>
                <a:ea typeface="方正舒体" pitchFamily="2" charset="-122"/>
                <a:cs typeface="Times New Roman" pitchFamily="18" charset="0"/>
              </a:rPr>
              <a:t>   </a:t>
            </a:r>
            <a:r>
              <a:rPr kumimoji="1" lang="en-US" altLang="zh-CN" sz="2400" b="1">
                <a:solidFill>
                  <a:srgbClr val="3333FF"/>
                </a:solidFill>
                <a:latin typeface="Times New Roman" pitchFamily="18" charset="0"/>
                <a:ea typeface="方正舒体" pitchFamily="2" charset="-122"/>
                <a:cs typeface="Times New Roman" pitchFamily="18" charset="0"/>
              </a:rPr>
              <a:t>97</a:t>
            </a:r>
            <a:r>
              <a:rPr kumimoji="1" lang="zh-CN" altLang="en-US" sz="2400" b="1">
                <a:solidFill>
                  <a:srgbClr val="3333FF"/>
                </a:solidFill>
                <a:latin typeface="Times New Roman" pitchFamily="18" charset="0"/>
                <a:ea typeface="方正舒体" pitchFamily="2" charset="-122"/>
                <a:cs typeface="Times New Roman" pitchFamily="18" charset="0"/>
              </a:rPr>
              <a:t>，</a:t>
            </a:r>
            <a:r>
              <a:rPr kumimoji="1" lang="en-US" altLang="zh-CN" sz="2400" b="1">
                <a:solidFill>
                  <a:srgbClr val="3333FF"/>
                </a:solidFill>
                <a:latin typeface="Times New Roman" pitchFamily="18" charset="0"/>
                <a:ea typeface="方正舒体" pitchFamily="2" charset="-122"/>
                <a:cs typeface="Times New Roman" pitchFamily="18" charset="0"/>
              </a:rPr>
              <a:t>98</a:t>
            </a:r>
          </a:p>
        </p:txBody>
      </p:sp>
      <p:sp>
        <p:nvSpPr>
          <p:cNvPr id="412678" name="Text Box 6"/>
          <p:cNvSpPr txBox="1">
            <a:spLocks noChangeArrowheads="1"/>
          </p:cNvSpPr>
          <p:nvPr/>
        </p:nvSpPr>
        <p:spPr bwMode="auto">
          <a:xfrm>
            <a:off x="304800" y="2895600"/>
            <a:ext cx="4876800" cy="2362200"/>
          </a:xfrm>
          <a:prstGeom prst="rect">
            <a:avLst/>
          </a:prstGeom>
          <a:solidFill>
            <a:srgbClr val="FFCC99"/>
          </a:solidFill>
          <a:ln w="12700">
            <a:noFill/>
            <a:miter lim="800000"/>
            <a:headEnd type="none" w="sm" len="sm"/>
            <a:tailEnd type="none" w="sm" len="sm"/>
          </a:ln>
        </p:spPr>
        <p:txBody>
          <a:bodyPr lIns="90000" tIns="46800" rIns="90000" bIns="46800"/>
          <a:lstStyle/>
          <a:p>
            <a:pPr>
              <a:spcBef>
                <a:spcPct val="50000"/>
              </a:spcBef>
            </a:pPr>
            <a:r>
              <a:rPr kumimoji="1" lang="en-US" altLang="zh-CN" sz="2400" b="1">
                <a:solidFill>
                  <a:srgbClr val="339966"/>
                </a:solidFill>
                <a:latin typeface="Times New Roman" pitchFamily="18" charset="0"/>
                <a:ea typeface="方正舒体" pitchFamily="2" charset="-122"/>
                <a:cs typeface="Times New Roman" pitchFamily="18" charset="0"/>
              </a:rPr>
              <a:t>Example:</a:t>
            </a:r>
            <a:r>
              <a:rPr kumimoji="1" lang="en-US" altLang="zh-CN" sz="2400" b="1">
                <a:solidFill>
                  <a:srgbClr val="FF3300"/>
                </a:solidFill>
                <a:latin typeface="Times New Roman" pitchFamily="18" charset="0"/>
                <a:ea typeface="方正舒体" pitchFamily="2" charset="-122"/>
                <a:cs typeface="Times New Roman" pitchFamily="18" charset="0"/>
              </a:rPr>
              <a:t/>
            </a:r>
            <a:br>
              <a:rPr kumimoji="1" lang="en-US" altLang="zh-CN" sz="2400" b="1">
                <a:solidFill>
                  <a:srgbClr val="FF3300"/>
                </a:solidFill>
                <a:latin typeface="Times New Roman" pitchFamily="18" charset="0"/>
                <a:ea typeface="方正舒体" pitchFamily="2" charset="-122"/>
                <a:cs typeface="Times New Roman" pitchFamily="18" charset="0"/>
              </a:rPr>
            </a:br>
            <a:r>
              <a:rPr kumimoji="1" lang="en-US" altLang="zh-CN" sz="2400" b="1">
                <a:solidFill>
                  <a:srgbClr val="FF3300"/>
                </a:solidFill>
                <a:latin typeface="Times New Roman" pitchFamily="18" charset="0"/>
                <a:ea typeface="方正舒体" pitchFamily="2" charset="-122"/>
                <a:cs typeface="Times New Roman" pitchFamily="18" charset="0"/>
              </a:rPr>
              <a:t/>
            </a:r>
            <a:br>
              <a:rPr kumimoji="1" lang="en-US" altLang="zh-CN" sz="2400" b="1">
                <a:solidFill>
                  <a:srgbClr val="FF3300"/>
                </a:solidFill>
                <a:latin typeface="Times New Roman" pitchFamily="18" charset="0"/>
                <a:ea typeface="方正舒体" pitchFamily="2" charset="-122"/>
                <a:cs typeface="Times New Roman" pitchFamily="18" charset="0"/>
              </a:rPr>
            </a:br>
            <a:r>
              <a:rPr kumimoji="1" lang="en-US" altLang="zh-CN" sz="2400" b="1">
                <a:solidFill>
                  <a:srgbClr val="FF3300"/>
                </a:solidFill>
                <a:latin typeface="Times New Roman" pitchFamily="18" charset="0"/>
                <a:ea typeface="方正舒体" pitchFamily="2" charset="-122"/>
                <a:cs typeface="Times New Roman" pitchFamily="18" charset="0"/>
              </a:rPr>
              <a:t>main() {</a:t>
            </a:r>
            <a:br>
              <a:rPr kumimoji="1" lang="en-US" altLang="zh-CN" sz="2400" b="1">
                <a:solidFill>
                  <a:srgbClr val="FF3300"/>
                </a:solidFill>
                <a:latin typeface="Times New Roman" pitchFamily="18" charset="0"/>
                <a:ea typeface="方正舒体" pitchFamily="2" charset="-122"/>
                <a:cs typeface="Times New Roman" pitchFamily="18" charset="0"/>
              </a:rPr>
            </a:br>
            <a:r>
              <a:rPr kumimoji="1" lang="en-US" altLang="zh-CN" sz="2400" b="1">
                <a:solidFill>
                  <a:srgbClr val="FF3300"/>
                </a:solidFill>
                <a:latin typeface="Times New Roman" pitchFamily="18" charset="0"/>
                <a:ea typeface="方正舒体" pitchFamily="2" charset="-122"/>
                <a:cs typeface="Times New Roman" pitchFamily="18" charset="0"/>
              </a:rPr>
              <a:t>  char  c1=</a:t>
            </a:r>
            <a:r>
              <a:rPr kumimoji="1" lang="en-US" altLang="zh-CN" sz="2400" b="1">
                <a:solidFill>
                  <a:srgbClr val="339966"/>
                </a:solidFill>
                <a:latin typeface="Times New Roman" pitchFamily="18" charset="0"/>
                <a:ea typeface="方正舒体" pitchFamily="2" charset="-122"/>
                <a:cs typeface="Times New Roman" pitchFamily="18" charset="0"/>
              </a:rPr>
              <a:t>“a”</a:t>
            </a:r>
            <a:r>
              <a:rPr kumimoji="1" lang="en-US" altLang="zh-CN" sz="2400" b="1">
                <a:solidFill>
                  <a:srgbClr val="FF3300"/>
                </a:solidFill>
                <a:latin typeface="Times New Roman" pitchFamily="18" charset="0"/>
                <a:ea typeface="方正舒体" pitchFamily="2" charset="-122"/>
                <a:cs typeface="Times New Roman" pitchFamily="18" charset="0"/>
              </a:rPr>
              <a:t> ,c2; </a:t>
            </a:r>
            <a:br>
              <a:rPr kumimoji="1" lang="en-US" altLang="zh-CN" sz="2400" b="1">
                <a:solidFill>
                  <a:srgbClr val="FF3300"/>
                </a:solidFill>
                <a:latin typeface="Times New Roman" pitchFamily="18" charset="0"/>
                <a:ea typeface="方正舒体" pitchFamily="2" charset="-122"/>
                <a:cs typeface="Times New Roman" pitchFamily="18" charset="0"/>
              </a:rPr>
            </a:br>
            <a:r>
              <a:rPr kumimoji="1" lang="en-US" altLang="zh-CN" sz="2400" b="1">
                <a:solidFill>
                  <a:srgbClr val="FF3300"/>
                </a:solidFill>
                <a:latin typeface="Times New Roman" pitchFamily="18" charset="0"/>
                <a:ea typeface="方正舒体" pitchFamily="2" charset="-122"/>
                <a:cs typeface="Times New Roman" pitchFamily="18" charset="0"/>
              </a:rPr>
              <a:t>  c2=98;  printf(“%d,%d\n”,c1,c2); </a:t>
            </a:r>
            <a:br>
              <a:rPr kumimoji="1" lang="en-US" altLang="zh-CN" sz="2400" b="1">
                <a:solidFill>
                  <a:srgbClr val="FF3300"/>
                </a:solidFill>
                <a:latin typeface="Times New Roman" pitchFamily="18" charset="0"/>
                <a:ea typeface="方正舒体" pitchFamily="2" charset="-122"/>
                <a:cs typeface="Times New Roman" pitchFamily="18" charset="0"/>
              </a:rPr>
            </a:br>
            <a:r>
              <a:rPr kumimoji="1" lang="en-US" altLang="zh-CN" sz="2400" b="1">
                <a:solidFill>
                  <a:srgbClr val="FF3300"/>
                </a:solidFill>
                <a:latin typeface="Times New Roman" pitchFamily="18" charset="0"/>
                <a:ea typeface="方正舒体" pitchFamily="2" charset="-122"/>
                <a:cs typeface="Times New Roman" pitchFamily="18" charset="0"/>
              </a:rPr>
              <a:t>}</a:t>
            </a:r>
          </a:p>
        </p:txBody>
      </p:sp>
      <p:sp>
        <p:nvSpPr>
          <p:cNvPr id="412679" name="Text Box 7"/>
          <p:cNvSpPr txBox="1">
            <a:spLocks noChangeArrowheads="1"/>
          </p:cNvSpPr>
          <p:nvPr/>
        </p:nvSpPr>
        <p:spPr bwMode="auto">
          <a:xfrm>
            <a:off x="6096000" y="2895600"/>
            <a:ext cx="3048000" cy="2209800"/>
          </a:xfrm>
          <a:prstGeom prst="rect">
            <a:avLst/>
          </a:prstGeom>
          <a:solidFill>
            <a:srgbClr val="CCFFCC"/>
          </a:solidFill>
          <a:ln w="12700">
            <a:noFill/>
            <a:miter lim="800000"/>
            <a:headEnd type="none" w="sm" len="sm"/>
            <a:tailEnd type="none" w="sm" len="sm"/>
          </a:ln>
        </p:spPr>
        <p:txBody>
          <a:bodyPr lIns="90000" tIns="46800" rIns="90000" bIns="46800"/>
          <a:lstStyle/>
          <a:p>
            <a:pPr>
              <a:spcBef>
                <a:spcPct val="50000"/>
              </a:spcBef>
            </a:pPr>
            <a:r>
              <a:rPr kumimoji="1" lang="zh-CN" altLang="en-US" sz="2400" b="1">
                <a:solidFill>
                  <a:srgbClr val="FF3300"/>
                </a:solidFill>
                <a:latin typeface="Times New Roman" pitchFamily="18" charset="0"/>
                <a:cs typeface="Times New Roman" pitchFamily="18" charset="0"/>
              </a:rPr>
              <a:t>结果：</a:t>
            </a:r>
          </a:p>
          <a:p>
            <a:pPr>
              <a:spcBef>
                <a:spcPct val="50000"/>
              </a:spcBef>
            </a:pPr>
            <a:r>
              <a:rPr kumimoji="1" lang="zh-CN" altLang="en-US" sz="2400" b="1">
                <a:solidFill>
                  <a:srgbClr val="3333FF"/>
                </a:solidFill>
                <a:latin typeface="Times New Roman" pitchFamily="18" charset="0"/>
                <a:ea typeface="方正舒体" pitchFamily="2" charset="-122"/>
                <a:cs typeface="Times New Roman" pitchFamily="18" charset="0"/>
              </a:rPr>
              <a:t>   </a:t>
            </a:r>
            <a:r>
              <a:rPr kumimoji="1" lang="en-US" altLang="zh-CN" sz="2400" b="1">
                <a:solidFill>
                  <a:srgbClr val="3333FF"/>
                </a:solidFill>
                <a:latin typeface="Times New Roman" pitchFamily="18" charset="0"/>
                <a:ea typeface="方正舒体" pitchFamily="2" charset="-122"/>
                <a:cs typeface="Times New Roman" pitchFamily="18" charset="0"/>
              </a:rPr>
              <a:t>-108</a:t>
            </a:r>
            <a:r>
              <a:rPr kumimoji="1" lang="zh-CN" altLang="en-US" sz="2400" b="1">
                <a:solidFill>
                  <a:srgbClr val="3333FF"/>
                </a:solidFill>
                <a:latin typeface="Times New Roman" pitchFamily="18" charset="0"/>
                <a:ea typeface="方正舒体" pitchFamily="2" charset="-122"/>
                <a:cs typeface="Times New Roman" pitchFamily="18" charset="0"/>
              </a:rPr>
              <a:t>，</a:t>
            </a:r>
            <a:r>
              <a:rPr kumimoji="1" lang="en-US" altLang="zh-CN" sz="2400" b="1">
                <a:solidFill>
                  <a:srgbClr val="3333FF"/>
                </a:solidFill>
                <a:latin typeface="Times New Roman" pitchFamily="18" charset="0"/>
                <a:ea typeface="方正舒体" pitchFamily="2" charset="-122"/>
                <a:cs typeface="Times New Roman" pitchFamily="18" charset="0"/>
              </a:rPr>
              <a:t>98</a:t>
            </a:r>
          </a:p>
          <a:p>
            <a:pPr>
              <a:spcBef>
                <a:spcPct val="50000"/>
              </a:spcBef>
            </a:pPr>
            <a:r>
              <a:rPr kumimoji="1" lang="zh-CN" altLang="en-US" sz="2400" b="1">
                <a:solidFill>
                  <a:srgbClr val="3333FF"/>
                </a:solidFill>
                <a:latin typeface="Times New Roman" pitchFamily="18" charset="0"/>
                <a:cs typeface="Times New Roman" pitchFamily="18" charset="0"/>
              </a:rPr>
              <a:t>若让</a:t>
            </a:r>
            <a:r>
              <a:rPr kumimoji="1" lang="en-US" altLang="zh-CN" sz="2400" b="1">
                <a:solidFill>
                  <a:srgbClr val="3333FF"/>
                </a:solidFill>
                <a:latin typeface="Times New Roman" pitchFamily="18" charset="0"/>
                <a:cs typeface="Times New Roman" pitchFamily="18" charset="0"/>
              </a:rPr>
              <a:t>c1</a:t>
            </a:r>
            <a:r>
              <a:rPr kumimoji="1" lang="zh-CN" altLang="en-US" sz="2400" b="1">
                <a:solidFill>
                  <a:srgbClr val="3333FF"/>
                </a:solidFill>
                <a:latin typeface="Times New Roman" pitchFamily="18" charset="0"/>
                <a:cs typeface="Times New Roman" pitchFamily="18" charset="0"/>
              </a:rPr>
              <a:t>分别等于“</a:t>
            </a:r>
            <a:r>
              <a:rPr kumimoji="1" lang="en-US" altLang="zh-CN" sz="2400" b="1">
                <a:solidFill>
                  <a:srgbClr val="3333FF"/>
                </a:solidFill>
                <a:latin typeface="Times New Roman" pitchFamily="18" charset="0"/>
                <a:cs typeface="Times New Roman" pitchFamily="18" charset="0"/>
              </a:rPr>
              <a:t>U”</a:t>
            </a:r>
            <a:r>
              <a:rPr kumimoji="1" lang="zh-CN" altLang="en-US" sz="2400" b="1">
                <a:solidFill>
                  <a:srgbClr val="3333FF"/>
                </a:solidFill>
                <a:latin typeface="Times New Roman" pitchFamily="18" charset="0"/>
                <a:cs typeface="Times New Roman" pitchFamily="18" charset="0"/>
              </a:rPr>
              <a:t>、“</a:t>
            </a:r>
            <a:r>
              <a:rPr kumimoji="1" lang="en-US" altLang="zh-CN" sz="2400" b="1">
                <a:solidFill>
                  <a:srgbClr val="3333FF"/>
                </a:solidFill>
                <a:latin typeface="Times New Roman" pitchFamily="18" charset="0"/>
                <a:cs typeface="Times New Roman" pitchFamily="18" charset="0"/>
              </a:rPr>
              <a:t>ABC”</a:t>
            </a:r>
            <a:r>
              <a:rPr kumimoji="1" lang="zh-CN" altLang="en-US" sz="2400" b="1">
                <a:solidFill>
                  <a:srgbClr val="3333FF"/>
                </a:solidFill>
                <a:latin typeface="Times New Roman" pitchFamily="18" charset="0"/>
                <a:cs typeface="Times New Roman" pitchFamily="18" charset="0"/>
              </a:rPr>
              <a:t>、“</a:t>
            </a:r>
            <a:r>
              <a:rPr kumimoji="1" lang="en-US" altLang="zh-CN" sz="2400" b="1">
                <a:solidFill>
                  <a:srgbClr val="3333FF"/>
                </a:solidFill>
                <a:latin typeface="Times New Roman" pitchFamily="18" charset="0"/>
                <a:cs typeface="Times New Roman" pitchFamily="18" charset="0"/>
              </a:rPr>
              <a:t>A”…</a:t>
            </a:r>
            <a:r>
              <a:rPr kumimoji="1" lang="zh-CN" altLang="en-US" sz="2400" b="1">
                <a:solidFill>
                  <a:srgbClr val="3333FF"/>
                </a:solidFill>
                <a:latin typeface="Times New Roman" pitchFamily="18" charset="0"/>
                <a:cs typeface="Times New Roman" pitchFamily="18" charset="0"/>
              </a:rPr>
              <a:t>结果不变</a:t>
            </a:r>
          </a:p>
        </p:txBody>
      </p:sp>
      <p:sp>
        <p:nvSpPr>
          <p:cNvPr id="412680" name="AutoShape 8"/>
          <p:cNvSpPr>
            <a:spLocks noChangeArrowheads="1"/>
          </p:cNvSpPr>
          <p:nvPr/>
        </p:nvSpPr>
        <p:spPr bwMode="auto">
          <a:xfrm>
            <a:off x="6858000" y="2362200"/>
            <a:ext cx="1828800" cy="685800"/>
          </a:xfrm>
          <a:prstGeom prst="wedgeEllipseCallout">
            <a:avLst>
              <a:gd name="adj1" fmla="val -45574"/>
              <a:gd name="adj2" fmla="val 123380"/>
            </a:avLst>
          </a:prstGeom>
          <a:solidFill>
            <a:srgbClr val="FFCC99"/>
          </a:solidFill>
          <a:ln w="12700">
            <a:noFill/>
            <a:miter lim="800000"/>
            <a:headEnd type="none" w="sm" len="sm"/>
            <a:tailEnd type="none" w="sm" len="sm"/>
          </a:ln>
        </p:spPr>
        <p:txBody>
          <a:bodyPr lIns="90000" tIns="46800" rIns="90000" bIns="46800"/>
          <a:lstStyle/>
          <a:p>
            <a:pPr algn="ctr"/>
            <a:r>
              <a:rPr kumimoji="1" lang="zh-CN" altLang="en-US" sz="2400" b="1">
                <a:solidFill>
                  <a:srgbClr val="FF3300"/>
                </a:solidFill>
                <a:latin typeface="Times New Roman" pitchFamily="18" charset="0"/>
                <a:cs typeface="Times New Roman" pitchFamily="18" charset="0"/>
              </a:rPr>
              <a:t>随机值</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arn(outHorizontal)">
                                      <p:cBhvr>
                                        <p:cTn id="7" dur="500"/>
                                        <p:tgtEl>
                                          <p:spTgt spid="412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arn(outHorizontal)">
                                      <p:cBhvr>
                                        <p:cTn id="12" dur="500"/>
                                        <p:tgtEl>
                                          <p:spTgt spid="412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arn(outHorizontal)">
                                      <p:cBhvr>
                                        <p:cTn id="17" dur="500"/>
                                        <p:tgtEl>
                                          <p:spTgt spid="412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barn(outHorizontal)">
                                      <p:cBhvr>
                                        <p:cTn id="22" dur="500"/>
                                        <p:tgtEl>
                                          <p:spTgt spid="412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barn(outHorizontal)">
                                      <p:cBhvr>
                                        <p:cTn id="27" dur="500"/>
                                        <p:tgtEl>
                                          <p:spTgt spid="412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412675">
                                            <p:txEl>
                                              <p:pRg st="5" end="5"/>
                                            </p:txEl>
                                          </p:spTgt>
                                        </p:tgtEl>
                                        <p:attrNameLst>
                                          <p:attrName>style.visibility</p:attrName>
                                        </p:attrNameLst>
                                      </p:cBhvr>
                                      <p:to>
                                        <p:strVal val="visible"/>
                                      </p:to>
                                    </p:set>
                                    <p:animEffect transition="in" filter="barn(outHorizontal)">
                                      <p:cBhvr>
                                        <p:cTn id="32" dur="500"/>
                                        <p:tgtEl>
                                          <p:spTgt spid="412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412675">
                                            <p:txEl>
                                              <p:pRg st="6" end="6"/>
                                            </p:txEl>
                                          </p:spTgt>
                                        </p:tgtEl>
                                        <p:attrNameLst>
                                          <p:attrName>style.visibility</p:attrName>
                                        </p:attrNameLst>
                                      </p:cBhvr>
                                      <p:to>
                                        <p:strVal val="visible"/>
                                      </p:to>
                                    </p:set>
                                    <p:animEffect transition="in" filter="barn(outHorizontal)">
                                      <p:cBhvr>
                                        <p:cTn id="37" dur="500"/>
                                        <p:tgtEl>
                                          <p:spTgt spid="412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412675">
                                            <p:txEl>
                                              <p:pRg st="7" end="7"/>
                                            </p:txEl>
                                          </p:spTgt>
                                        </p:tgtEl>
                                        <p:attrNameLst>
                                          <p:attrName>style.visibility</p:attrName>
                                        </p:attrNameLst>
                                      </p:cBhvr>
                                      <p:to>
                                        <p:strVal val="visible"/>
                                      </p:to>
                                    </p:set>
                                    <p:animEffect transition="in" filter="barn(outHorizontal)">
                                      <p:cBhvr>
                                        <p:cTn id="42" dur="500"/>
                                        <p:tgtEl>
                                          <p:spTgt spid="412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412675">
                                            <p:txEl>
                                              <p:pRg st="8" end="8"/>
                                            </p:txEl>
                                          </p:spTgt>
                                        </p:tgtEl>
                                        <p:attrNameLst>
                                          <p:attrName>style.visibility</p:attrName>
                                        </p:attrNameLst>
                                      </p:cBhvr>
                                      <p:to>
                                        <p:strVal val="visible"/>
                                      </p:to>
                                    </p:set>
                                    <p:animEffect transition="in" filter="barn(outHorizontal)">
                                      <p:cBhvr>
                                        <p:cTn id="47" dur="500"/>
                                        <p:tgtEl>
                                          <p:spTgt spid="412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412675">
                                            <p:txEl>
                                              <p:pRg st="9" end="9"/>
                                            </p:txEl>
                                          </p:spTgt>
                                        </p:tgtEl>
                                        <p:attrNameLst>
                                          <p:attrName>style.visibility</p:attrName>
                                        </p:attrNameLst>
                                      </p:cBhvr>
                                      <p:to>
                                        <p:strVal val="visible"/>
                                      </p:to>
                                    </p:set>
                                    <p:animEffect transition="in" filter="barn(outHorizontal)">
                                      <p:cBhvr>
                                        <p:cTn id="52" dur="500"/>
                                        <p:tgtEl>
                                          <p:spTgt spid="41267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12676"/>
                                        </p:tgtEl>
                                        <p:attrNameLst>
                                          <p:attrName>style.visibility</p:attrName>
                                        </p:attrNameLst>
                                      </p:cBhvr>
                                      <p:to>
                                        <p:strVal val="visible"/>
                                      </p:to>
                                    </p:set>
                                    <p:animEffect transition="in" filter="dissolve">
                                      <p:cBhvr>
                                        <p:cTn id="57" dur="500"/>
                                        <p:tgtEl>
                                          <p:spTgt spid="41267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12677"/>
                                        </p:tgtEl>
                                        <p:attrNameLst>
                                          <p:attrName>style.visibility</p:attrName>
                                        </p:attrNameLst>
                                      </p:cBhvr>
                                      <p:to>
                                        <p:strVal val="visible"/>
                                      </p:to>
                                    </p:set>
                                    <p:anim calcmode="lin" valueType="num">
                                      <p:cBhvr additive="base">
                                        <p:cTn id="62" dur="500" fill="hold"/>
                                        <p:tgtEl>
                                          <p:spTgt spid="412677"/>
                                        </p:tgtEl>
                                        <p:attrNameLst>
                                          <p:attrName>ppt_x</p:attrName>
                                        </p:attrNameLst>
                                      </p:cBhvr>
                                      <p:tavLst>
                                        <p:tav tm="0">
                                          <p:val>
                                            <p:strVal val="1+#ppt_w/2"/>
                                          </p:val>
                                        </p:tav>
                                        <p:tav tm="100000">
                                          <p:val>
                                            <p:strVal val="#ppt_x"/>
                                          </p:val>
                                        </p:tav>
                                      </p:tavLst>
                                    </p:anim>
                                    <p:anim calcmode="lin" valueType="num">
                                      <p:cBhvr additive="base">
                                        <p:cTn id="63" dur="500" fill="hold"/>
                                        <p:tgtEl>
                                          <p:spTgt spid="412677"/>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12678"/>
                                        </p:tgtEl>
                                        <p:attrNameLst>
                                          <p:attrName>style.visibility</p:attrName>
                                        </p:attrNameLst>
                                      </p:cBhvr>
                                      <p:to>
                                        <p:strVal val="visible"/>
                                      </p:to>
                                    </p:set>
                                    <p:animEffect transition="in" filter="dissolve">
                                      <p:cBhvr>
                                        <p:cTn id="68" dur="500"/>
                                        <p:tgtEl>
                                          <p:spTgt spid="412678"/>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12679"/>
                                        </p:tgtEl>
                                        <p:attrNameLst>
                                          <p:attrName>style.visibility</p:attrName>
                                        </p:attrNameLst>
                                      </p:cBhvr>
                                      <p:to>
                                        <p:strVal val="visible"/>
                                      </p:to>
                                    </p:set>
                                    <p:anim calcmode="lin" valueType="num">
                                      <p:cBhvr additive="base">
                                        <p:cTn id="73" dur="500" fill="hold"/>
                                        <p:tgtEl>
                                          <p:spTgt spid="412679"/>
                                        </p:tgtEl>
                                        <p:attrNameLst>
                                          <p:attrName>ppt_x</p:attrName>
                                        </p:attrNameLst>
                                      </p:cBhvr>
                                      <p:tavLst>
                                        <p:tav tm="0">
                                          <p:val>
                                            <p:strVal val="1+#ppt_w/2"/>
                                          </p:val>
                                        </p:tav>
                                        <p:tav tm="100000">
                                          <p:val>
                                            <p:strVal val="#ppt_x"/>
                                          </p:val>
                                        </p:tav>
                                      </p:tavLst>
                                    </p:anim>
                                    <p:anim calcmode="lin" valueType="num">
                                      <p:cBhvr additive="base">
                                        <p:cTn id="74" dur="500" fill="hold"/>
                                        <p:tgtEl>
                                          <p:spTgt spid="41267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12680"/>
                                        </p:tgtEl>
                                        <p:attrNameLst>
                                          <p:attrName>style.visibility</p:attrName>
                                        </p:attrNameLst>
                                      </p:cBhvr>
                                      <p:to>
                                        <p:strVal val="visible"/>
                                      </p:to>
                                    </p:set>
                                    <p:animEffect transition="in" filter="dissolve">
                                      <p:cBhvr>
                                        <p:cTn id="79" dur="500"/>
                                        <p:tgtEl>
                                          <p:spTgt spid="412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P spid="412676" grpId="0" animBg="1" autoUpdateAnimBg="0"/>
      <p:bldP spid="412677" grpId="0" animBg="1" autoUpdateAnimBg="0"/>
      <p:bldP spid="412678" grpId="0" animBg="1" autoUpdateAnimBg="0"/>
      <p:bldP spid="412679" grpId="0" animBg="1" autoUpdateAnimBg="0"/>
      <p:bldP spid="412680"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p:cNvSpPr>
            <a:spLocks noChangeArrowheads="1"/>
          </p:cNvSpPr>
          <p:nvPr/>
        </p:nvSpPr>
        <p:spPr bwMode="auto">
          <a:xfrm>
            <a:off x="685800" y="381000"/>
            <a:ext cx="7772400" cy="762000"/>
          </a:xfrm>
          <a:prstGeom prst="rect">
            <a:avLst/>
          </a:prstGeom>
          <a:noFill/>
          <a:ln w="9525">
            <a:noFill/>
            <a:miter lim="800000"/>
            <a:headEnd/>
            <a:tailEnd/>
          </a:ln>
          <a:effectLst/>
        </p:spPr>
        <p:txBody>
          <a:bodyPr lIns="92075" tIns="46038" rIns="92075" bIns="46038" anchor="b"/>
          <a:lstStyle/>
          <a:p>
            <a:pPr algn="ctr">
              <a:defRPr/>
            </a:pPr>
            <a:r>
              <a:rPr lang="zh-CN" altLang="en-US" sz="4400" dirty="0">
                <a:solidFill>
                  <a:schemeClr val="tx2"/>
                </a:solidFill>
                <a:effectLst>
                  <a:outerShdw blurRad="38100" dist="38100" dir="2700000" algn="tl">
                    <a:srgbClr val="000000"/>
                  </a:outerShdw>
                </a:effectLst>
                <a:latin typeface="黑体" pitchFamily="49" charset="-122"/>
                <a:ea typeface="黑体" pitchFamily="49" charset="-122"/>
              </a:rPr>
              <a:t>转义字符例题分析</a:t>
            </a:r>
          </a:p>
        </p:txBody>
      </p:sp>
      <p:sp>
        <p:nvSpPr>
          <p:cNvPr id="303109" name="Text Box 5"/>
          <p:cNvSpPr txBox="1">
            <a:spLocks noChangeArrowheads="1"/>
          </p:cNvSpPr>
          <p:nvPr/>
        </p:nvSpPr>
        <p:spPr bwMode="auto">
          <a:xfrm>
            <a:off x="685800" y="1447800"/>
            <a:ext cx="7772400" cy="4876800"/>
          </a:xfrm>
          <a:prstGeom prst="rect">
            <a:avLst/>
          </a:prstGeom>
          <a:solidFill>
            <a:srgbClr val="CCFFCC"/>
          </a:solidFill>
          <a:ln w="12700">
            <a:noFill/>
            <a:miter lim="800000"/>
            <a:headEnd type="none" w="sm" len="sm"/>
            <a:tailEnd type="none" w="sm" len="sm"/>
          </a:ln>
        </p:spPr>
        <p:txBody>
          <a:bodyPr lIns="90000" tIns="46800" rIns="90000" bIns="46800"/>
          <a:lstStyle/>
          <a:p>
            <a:pPr>
              <a:spcBef>
                <a:spcPct val="50000"/>
              </a:spcBef>
            </a:pPr>
            <a:r>
              <a:rPr kumimoji="1" lang="en-US" altLang="zh-CN" sz="2400">
                <a:solidFill>
                  <a:srgbClr val="339966"/>
                </a:solidFill>
                <a:latin typeface="Times New Roman" pitchFamily="18" charset="0"/>
                <a:ea typeface="华文细黑" pitchFamily="2" charset="-122"/>
                <a:cs typeface="Times New Roman" pitchFamily="18" charset="0"/>
              </a:rPr>
              <a:t>Example:</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main(){</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char  ch;</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ch=‘\362’;</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printf(“%c,%d”,ch,ch);</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a:t>
            </a:r>
          </a:p>
          <a:p>
            <a:pPr>
              <a:spcBef>
                <a:spcPct val="50000"/>
              </a:spcBef>
            </a:pPr>
            <a:r>
              <a:rPr kumimoji="1" lang="zh-CN" altLang="en-US" sz="2400">
                <a:solidFill>
                  <a:srgbClr val="000066"/>
                </a:solidFill>
                <a:latin typeface="Times New Roman" pitchFamily="18" charset="0"/>
                <a:ea typeface="华文细黑" pitchFamily="2" charset="-122"/>
                <a:cs typeface="Times New Roman" pitchFamily="18" charset="0"/>
              </a:rPr>
              <a:t>运行结果</a:t>
            </a:r>
            <a:r>
              <a:rPr kumimoji="1" lang="en-US" altLang="zh-CN" sz="2400">
                <a:solidFill>
                  <a:srgbClr val="000066"/>
                </a:solidFill>
                <a:latin typeface="Times New Roman" pitchFamily="18" charset="0"/>
                <a:ea typeface="华文细黑" pitchFamily="2" charset="-122"/>
                <a:cs typeface="Times New Roman" pitchFamily="18" charset="0"/>
              </a:rPr>
              <a:t>:  ≥,</a:t>
            </a:r>
            <a:r>
              <a:rPr kumimoji="1" lang="zh-CN" altLang="en-US" sz="2400">
                <a:solidFill>
                  <a:srgbClr val="000066"/>
                </a:solidFill>
                <a:latin typeface="Times New Roman" pitchFamily="18" charset="0"/>
                <a:ea typeface="华文细黑" pitchFamily="2" charset="-122"/>
                <a:cs typeface="Times New Roman" pitchFamily="18" charset="0"/>
              </a:rPr>
              <a:t>－</a:t>
            </a:r>
            <a:r>
              <a:rPr kumimoji="1" lang="en-US" altLang="zh-CN" sz="2400">
                <a:solidFill>
                  <a:srgbClr val="000066"/>
                </a:solidFill>
                <a:latin typeface="Times New Roman" pitchFamily="18" charset="0"/>
                <a:ea typeface="华文细黑" pitchFamily="2" charset="-122"/>
                <a:cs typeface="Times New Roman" pitchFamily="18" charset="0"/>
              </a:rPr>
              <a:t>14</a:t>
            </a:r>
          </a:p>
          <a:p>
            <a:pPr>
              <a:spcBef>
                <a:spcPct val="50000"/>
              </a:spcBef>
            </a:pPr>
            <a:r>
              <a:rPr kumimoji="1" lang="en-US" altLang="zh-CN" sz="2400">
                <a:solidFill>
                  <a:srgbClr val="3333FF"/>
                </a:solidFill>
                <a:latin typeface="Times New Roman" pitchFamily="18" charset="0"/>
                <a:ea typeface="华文细黑" pitchFamily="2" charset="-122"/>
                <a:cs typeface="Times New Roman" pitchFamily="18" charset="0"/>
              </a:rPr>
              <a:t>ch = 362</a:t>
            </a:r>
            <a:r>
              <a:rPr kumimoji="1" lang="en-US" altLang="zh-CN" sz="2400" baseline="-8000">
                <a:solidFill>
                  <a:srgbClr val="3333FF"/>
                </a:solidFill>
                <a:latin typeface="Times New Roman" pitchFamily="18" charset="0"/>
                <a:ea typeface="华文细黑" pitchFamily="2" charset="-122"/>
                <a:cs typeface="Times New Roman" pitchFamily="18" charset="0"/>
              </a:rPr>
              <a:t>8</a:t>
            </a:r>
            <a:r>
              <a:rPr kumimoji="1" lang="en-US" altLang="zh-CN" sz="2400">
                <a:solidFill>
                  <a:srgbClr val="3333FF"/>
                </a:solidFill>
                <a:latin typeface="Times New Roman" pitchFamily="18" charset="0"/>
                <a:ea typeface="华文细黑" pitchFamily="2" charset="-122"/>
                <a:cs typeface="Times New Roman" pitchFamily="18" charset="0"/>
              </a:rPr>
              <a:t>=242</a:t>
            </a:r>
            <a:r>
              <a:rPr kumimoji="1" lang="en-US" altLang="zh-CN" sz="2400" baseline="-8000">
                <a:solidFill>
                  <a:srgbClr val="3333FF"/>
                </a:solidFill>
                <a:latin typeface="Times New Roman" pitchFamily="18" charset="0"/>
                <a:ea typeface="华文细黑" pitchFamily="2" charset="-122"/>
                <a:cs typeface="Times New Roman" pitchFamily="18" charset="0"/>
              </a:rPr>
              <a:t>10</a:t>
            </a:r>
            <a:r>
              <a:rPr kumimoji="1" lang="en-US" altLang="zh-CN" sz="2400">
                <a:solidFill>
                  <a:srgbClr val="3333FF"/>
                </a:solidFill>
                <a:latin typeface="Times New Roman" pitchFamily="18" charset="0"/>
                <a:ea typeface="华文细黑" pitchFamily="2" charset="-122"/>
                <a:cs typeface="Times New Roman" pitchFamily="18" charset="0"/>
              </a:rPr>
              <a:t>=11110010</a:t>
            </a:r>
            <a:r>
              <a:rPr kumimoji="1" lang="en-US" altLang="zh-CN" sz="2400" baseline="-8000">
                <a:solidFill>
                  <a:srgbClr val="3333FF"/>
                </a:solidFill>
                <a:latin typeface="Times New Roman" pitchFamily="18" charset="0"/>
                <a:ea typeface="华文细黑" pitchFamily="2" charset="-122"/>
                <a:cs typeface="Times New Roman" pitchFamily="18" charset="0"/>
              </a:rPr>
              <a:t>2</a:t>
            </a:r>
            <a:r>
              <a:rPr kumimoji="1" lang="en-US" altLang="zh-CN" sz="2400">
                <a:solidFill>
                  <a:srgbClr val="3333FF"/>
                </a:solidFill>
                <a:latin typeface="Times New Roman" pitchFamily="18" charset="0"/>
                <a:ea typeface="华文细黑" pitchFamily="2" charset="-122"/>
                <a:cs typeface="Times New Roman" pitchFamily="18" charset="0"/>
              </a:rPr>
              <a:t>  </a:t>
            </a:r>
          </a:p>
          <a:p>
            <a:pPr>
              <a:spcBef>
                <a:spcPct val="50000"/>
              </a:spcBef>
            </a:pPr>
            <a:r>
              <a:rPr kumimoji="1" lang="en-US" altLang="zh-CN" sz="2400">
                <a:solidFill>
                  <a:srgbClr val="3333FF"/>
                </a:solidFill>
                <a:latin typeface="Times New Roman" pitchFamily="18" charset="0"/>
                <a:ea typeface="华文细黑" pitchFamily="2" charset="-122"/>
                <a:cs typeface="Times New Roman" pitchFamily="18" charset="0"/>
              </a:rPr>
              <a:t>11110010</a:t>
            </a:r>
            <a:r>
              <a:rPr kumimoji="1" lang="en-US" altLang="zh-CN" sz="2400" baseline="-8000">
                <a:solidFill>
                  <a:srgbClr val="3333FF"/>
                </a:solidFill>
                <a:latin typeface="Times New Roman" pitchFamily="18" charset="0"/>
                <a:ea typeface="华文细黑" pitchFamily="2" charset="-122"/>
                <a:cs typeface="Times New Roman" pitchFamily="18" charset="0"/>
              </a:rPr>
              <a:t>2 </a:t>
            </a:r>
            <a:r>
              <a:rPr kumimoji="1" lang="zh-CN" altLang="en-US" sz="2400">
                <a:solidFill>
                  <a:srgbClr val="3333FF"/>
                </a:solidFill>
                <a:latin typeface="Times New Roman" pitchFamily="18" charset="0"/>
                <a:ea typeface="华文细黑" pitchFamily="2" charset="-122"/>
                <a:cs typeface="Times New Roman" pitchFamily="18" charset="0"/>
              </a:rPr>
              <a:t>化为原码为 </a:t>
            </a:r>
            <a:r>
              <a:rPr kumimoji="1" lang="en-US" altLang="zh-CN" sz="2400">
                <a:solidFill>
                  <a:srgbClr val="3333FF"/>
                </a:solidFill>
                <a:latin typeface="Times New Roman" pitchFamily="18" charset="0"/>
                <a:ea typeface="华文细黑" pitchFamily="2" charset="-122"/>
                <a:cs typeface="Times New Roman" pitchFamily="18" charset="0"/>
              </a:rPr>
              <a:t>10001110= </a:t>
            </a:r>
            <a:r>
              <a:rPr kumimoji="1" lang="zh-CN" altLang="en-US" sz="2400">
                <a:solidFill>
                  <a:srgbClr val="3333FF"/>
                </a:solidFill>
                <a:latin typeface="Times New Roman" pitchFamily="18" charset="0"/>
                <a:ea typeface="华文细黑" pitchFamily="2" charset="-122"/>
                <a:cs typeface="Times New Roman" pitchFamily="18" charset="0"/>
              </a:rPr>
              <a:t>－</a:t>
            </a:r>
            <a:r>
              <a:rPr kumimoji="1" lang="en-US" altLang="zh-CN" sz="2400">
                <a:solidFill>
                  <a:srgbClr val="3333FF"/>
                </a:solidFill>
                <a:latin typeface="Times New Roman" pitchFamily="18" charset="0"/>
                <a:ea typeface="华文细黑" pitchFamily="2" charset="-122"/>
                <a:cs typeface="Times New Roman" pitchFamily="18" charset="0"/>
              </a:rPr>
              <a:t>14</a:t>
            </a:r>
            <a:r>
              <a:rPr kumimoji="1" lang="en-US" altLang="zh-CN" sz="2400" baseline="-8000">
                <a:solidFill>
                  <a:srgbClr val="3333FF"/>
                </a:solidFill>
                <a:latin typeface="Times New Roman" pitchFamily="18" charset="0"/>
                <a:ea typeface="华文细黑" pitchFamily="2" charset="-122"/>
                <a:cs typeface="Times New Roman" pitchFamily="18" charset="0"/>
              </a:rPr>
              <a:t>10</a:t>
            </a:r>
          </a:p>
        </p:txBody>
      </p:sp>
      <p:sp>
        <p:nvSpPr>
          <p:cNvPr id="303110" name="Text Box 6"/>
          <p:cNvSpPr txBox="1">
            <a:spLocks noChangeArrowheads="1"/>
          </p:cNvSpPr>
          <p:nvPr/>
        </p:nvSpPr>
        <p:spPr bwMode="auto">
          <a:xfrm>
            <a:off x="701675" y="1493838"/>
            <a:ext cx="7924800" cy="5029200"/>
          </a:xfrm>
          <a:prstGeom prst="rect">
            <a:avLst/>
          </a:prstGeom>
          <a:solidFill>
            <a:srgbClr val="CCFFCC"/>
          </a:solidFill>
          <a:ln w="12700">
            <a:noFill/>
            <a:miter lim="800000"/>
            <a:headEnd type="none" w="sm" len="sm"/>
            <a:tailEnd type="none" w="sm" len="sm"/>
          </a:ln>
        </p:spPr>
        <p:txBody>
          <a:bodyPr lIns="90000" tIns="46800" rIns="90000" bIns="46800"/>
          <a:lstStyle/>
          <a:p>
            <a:pPr>
              <a:spcBef>
                <a:spcPct val="50000"/>
              </a:spcBef>
            </a:pPr>
            <a:r>
              <a:rPr kumimoji="1" lang="en-US" altLang="zh-CN" sz="2400">
                <a:solidFill>
                  <a:srgbClr val="339966"/>
                </a:solidFill>
                <a:latin typeface="Times New Roman" pitchFamily="18" charset="0"/>
                <a:ea typeface="华文细黑" pitchFamily="2" charset="-122"/>
                <a:cs typeface="Times New Roman" pitchFamily="18" charset="0"/>
              </a:rPr>
              <a:t>Example:</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#include  &lt;string.h&gt;</a:t>
            </a:r>
            <a:br>
              <a:rPr kumimoji="1" lang="en-US" altLang="zh-CN" sz="2400">
                <a:solidFill>
                  <a:srgbClr val="FF3300"/>
                </a:solidFill>
                <a:latin typeface="Times New Roman" pitchFamily="18" charset="0"/>
                <a:ea typeface="华文细黑" pitchFamily="2" charset="-122"/>
                <a:cs typeface="Times New Roman" pitchFamily="18" charset="0"/>
              </a:rPr>
            </a:br>
            <a:r>
              <a:rPr kumimoji="1" lang="en-US" altLang="zh-CN" sz="2400">
                <a:solidFill>
                  <a:srgbClr val="FF3300"/>
                </a:solidFill>
                <a:latin typeface="Times New Roman" pitchFamily="18" charset="0"/>
                <a:ea typeface="华文细黑" pitchFamily="2" charset="-122"/>
                <a:cs typeface="Times New Roman" pitchFamily="18" charset="0"/>
              </a:rPr>
              <a:t>main(){</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printf(“a\n\”\x41”);</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printf(“\n%d\n”,strlen(“a\n\”\x41”));</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a:t>
            </a:r>
          </a:p>
          <a:p>
            <a:pPr>
              <a:spcBef>
                <a:spcPct val="50000"/>
              </a:spcBef>
            </a:pPr>
            <a:r>
              <a:rPr kumimoji="1" lang="zh-CN" altLang="en-US" sz="2400">
                <a:solidFill>
                  <a:srgbClr val="000066"/>
                </a:solidFill>
                <a:latin typeface="Times New Roman" pitchFamily="18" charset="0"/>
                <a:ea typeface="华文细黑" pitchFamily="2" charset="-122"/>
                <a:cs typeface="Times New Roman" pitchFamily="18" charset="0"/>
              </a:rPr>
              <a:t>运行结果</a:t>
            </a:r>
            <a:r>
              <a:rPr kumimoji="1" lang="en-US" altLang="zh-CN" sz="2400">
                <a:solidFill>
                  <a:srgbClr val="000066"/>
                </a:solidFill>
                <a:latin typeface="Times New Roman" pitchFamily="18" charset="0"/>
                <a:ea typeface="华文细黑" pitchFamily="2" charset="-122"/>
                <a:cs typeface="Times New Roman" pitchFamily="18" charset="0"/>
              </a:rPr>
              <a:t>:  a</a:t>
            </a:r>
            <a:br>
              <a:rPr kumimoji="1" lang="en-US" altLang="zh-CN" sz="2400">
                <a:solidFill>
                  <a:srgbClr val="000066"/>
                </a:solidFill>
                <a:latin typeface="Times New Roman" pitchFamily="18" charset="0"/>
                <a:ea typeface="华文细黑" pitchFamily="2" charset="-122"/>
                <a:cs typeface="Times New Roman" pitchFamily="18" charset="0"/>
              </a:rPr>
            </a:br>
            <a:r>
              <a:rPr kumimoji="1" lang="en-US" altLang="zh-CN" sz="2400">
                <a:solidFill>
                  <a:srgbClr val="000066"/>
                </a:solidFill>
                <a:latin typeface="Times New Roman" pitchFamily="18" charset="0"/>
                <a:ea typeface="华文细黑" pitchFamily="2" charset="-122"/>
                <a:cs typeface="Times New Roman" pitchFamily="18" charset="0"/>
              </a:rPr>
              <a:t>                  “A</a:t>
            </a:r>
            <a:br>
              <a:rPr kumimoji="1" lang="en-US" altLang="zh-CN" sz="2400">
                <a:solidFill>
                  <a:srgbClr val="000066"/>
                </a:solidFill>
                <a:latin typeface="Times New Roman" pitchFamily="18" charset="0"/>
                <a:ea typeface="华文细黑" pitchFamily="2" charset="-122"/>
                <a:cs typeface="Times New Roman" pitchFamily="18" charset="0"/>
              </a:rPr>
            </a:br>
            <a:r>
              <a:rPr kumimoji="1" lang="en-US" altLang="zh-CN" sz="2400">
                <a:solidFill>
                  <a:srgbClr val="000066"/>
                </a:solidFill>
                <a:latin typeface="Times New Roman" pitchFamily="18" charset="0"/>
                <a:ea typeface="华文细黑" pitchFamily="2" charset="-122"/>
                <a:cs typeface="Times New Roman" pitchFamily="18" charset="0"/>
              </a:rPr>
              <a:t>                  4</a:t>
            </a:r>
            <a:br>
              <a:rPr kumimoji="1" lang="en-US" altLang="zh-CN" sz="2400">
                <a:solidFill>
                  <a:srgbClr val="000066"/>
                </a:solidFill>
                <a:latin typeface="Times New Roman" pitchFamily="18" charset="0"/>
                <a:ea typeface="华文细黑" pitchFamily="2" charset="-122"/>
                <a:cs typeface="Times New Roman" pitchFamily="18" charset="0"/>
              </a:rPr>
            </a:br>
            <a:r>
              <a:rPr kumimoji="1" lang="zh-CN" altLang="en-US" sz="2400">
                <a:solidFill>
                  <a:srgbClr val="000066"/>
                </a:solidFill>
                <a:latin typeface="Times New Roman" pitchFamily="18" charset="0"/>
                <a:ea typeface="华文细黑" pitchFamily="2" charset="-122"/>
                <a:cs typeface="Times New Roman" pitchFamily="18" charset="0"/>
              </a:rPr>
              <a:t>注：</a:t>
            </a:r>
            <a:r>
              <a:rPr kumimoji="1" lang="en-US" altLang="zh-CN" sz="2400">
                <a:solidFill>
                  <a:srgbClr val="000066"/>
                </a:solidFill>
                <a:latin typeface="Times New Roman" pitchFamily="18" charset="0"/>
                <a:ea typeface="华文细黑" pitchFamily="2" charset="-122"/>
                <a:cs typeface="Times New Roman" pitchFamily="18" charset="0"/>
              </a:rPr>
              <a:t>strlen</a:t>
            </a:r>
            <a:r>
              <a:rPr kumimoji="1" lang="zh-CN" altLang="en-US" sz="2400">
                <a:solidFill>
                  <a:srgbClr val="000066"/>
                </a:solidFill>
                <a:latin typeface="Times New Roman" pitchFamily="18" charset="0"/>
                <a:ea typeface="华文细黑" pitchFamily="2" charset="-122"/>
                <a:cs typeface="Times New Roman" pitchFamily="18" charset="0"/>
              </a:rPr>
              <a:t>为求字符串字节数函数（不计结束标志‘</a:t>
            </a:r>
            <a:r>
              <a:rPr kumimoji="1" lang="en-US" altLang="zh-CN" sz="2400">
                <a:solidFill>
                  <a:srgbClr val="000066"/>
                </a:solidFill>
                <a:latin typeface="Times New Roman" pitchFamily="18" charset="0"/>
                <a:ea typeface="华文细黑" pitchFamily="2" charset="-122"/>
                <a:cs typeface="Times New Roman" pitchFamily="18" charset="0"/>
              </a:rPr>
              <a:t>\0’</a:t>
            </a:r>
            <a:r>
              <a:rPr kumimoji="1" lang="zh-CN" altLang="en-US" sz="2400">
                <a:solidFill>
                  <a:srgbClr val="000066"/>
                </a:solidFill>
                <a:latin typeface="Times New Roman" pitchFamily="18" charset="0"/>
                <a:ea typeface="华文细黑" pitchFamily="2" charset="-122"/>
                <a:cs typeface="Times New Roman" pitchFamily="18" charset="0"/>
              </a:rPr>
              <a:t>）。</a:t>
            </a:r>
            <a:endParaRPr kumimoji="1" lang="zh-CN" altLang="en-US" sz="2400" baseline="-8000">
              <a:solidFill>
                <a:srgbClr val="000066"/>
              </a:solidFill>
              <a:latin typeface="Times New Roman" pitchFamily="18" charset="0"/>
              <a:ea typeface="华文细黑" pitchFamily="2" charset="-122"/>
              <a:cs typeface="Times New Roman" pitchFamily="18" charset="0"/>
            </a:endParaRPr>
          </a:p>
        </p:txBody>
      </p:sp>
      <p:sp>
        <p:nvSpPr>
          <p:cNvPr id="303111" name="Text Box 7"/>
          <p:cNvSpPr txBox="1">
            <a:spLocks noChangeArrowheads="1"/>
          </p:cNvSpPr>
          <p:nvPr/>
        </p:nvSpPr>
        <p:spPr bwMode="auto">
          <a:xfrm>
            <a:off x="701675" y="1449388"/>
            <a:ext cx="7924800" cy="5029200"/>
          </a:xfrm>
          <a:prstGeom prst="rect">
            <a:avLst/>
          </a:prstGeom>
          <a:solidFill>
            <a:srgbClr val="CCFFCC"/>
          </a:solidFill>
          <a:ln w="12700">
            <a:noFill/>
            <a:miter lim="800000"/>
            <a:headEnd type="none" w="sm" len="sm"/>
            <a:tailEnd type="none" w="sm" len="sm"/>
          </a:ln>
        </p:spPr>
        <p:txBody>
          <a:bodyPr lIns="90000" tIns="46800" rIns="90000" bIns="46800"/>
          <a:lstStyle/>
          <a:p>
            <a:pPr>
              <a:spcBef>
                <a:spcPct val="50000"/>
              </a:spcBef>
            </a:pPr>
            <a:r>
              <a:rPr kumimoji="1" lang="en-US" altLang="zh-CN" sz="2400">
                <a:solidFill>
                  <a:srgbClr val="000000"/>
                </a:solidFill>
                <a:latin typeface="Times New Roman" pitchFamily="18" charset="0"/>
                <a:ea typeface="华文细黑" pitchFamily="2" charset="-122"/>
                <a:cs typeface="Times New Roman" pitchFamily="18" charset="0"/>
              </a:rPr>
              <a:t>Example:   P49</a:t>
            </a:r>
            <a:r>
              <a:rPr kumimoji="1" lang="zh-CN" altLang="en-US" sz="2400">
                <a:solidFill>
                  <a:srgbClr val="000000"/>
                </a:solidFill>
                <a:latin typeface="Times New Roman" pitchFamily="18" charset="0"/>
                <a:ea typeface="华文细黑" pitchFamily="2" charset="-122"/>
                <a:cs typeface="Times New Roman" pitchFamily="18" charset="0"/>
              </a:rPr>
              <a:t>例</a:t>
            </a:r>
            <a:r>
              <a:rPr kumimoji="1" lang="en-US" altLang="zh-CN" sz="2400">
                <a:solidFill>
                  <a:srgbClr val="000000"/>
                </a:solidFill>
                <a:latin typeface="Times New Roman" pitchFamily="18" charset="0"/>
                <a:ea typeface="华文细黑" pitchFamily="2" charset="-122"/>
                <a:cs typeface="Times New Roman" pitchFamily="18" charset="0"/>
              </a:rPr>
              <a:t>3.5</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main(){</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printf( “_ _ a b _ c \ t _ d e \ r f \ t g \ n ”);</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 printf( “h \ t I \ b \ b j _ _ _ k” );</a:t>
            </a:r>
          </a:p>
          <a:p>
            <a:pPr>
              <a:spcBef>
                <a:spcPct val="50000"/>
              </a:spcBef>
            </a:pPr>
            <a:r>
              <a:rPr kumimoji="1" lang="en-US" altLang="zh-CN" sz="2400">
                <a:solidFill>
                  <a:srgbClr val="FF3300"/>
                </a:solidFill>
                <a:latin typeface="Times New Roman" pitchFamily="18" charset="0"/>
                <a:ea typeface="华文细黑" pitchFamily="2" charset="-122"/>
                <a:cs typeface="Times New Roman" pitchFamily="18" charset="0"/>
              </a:rPr>
              <a:t>}</a:t>
            </a:r>
          </a:p>
          <a:p>
            <a:pPr>
              <a:spcBef>
                <a:spcPct val="50000"/>
              </a:spcBef>
            </a:pPr>
            <a:r>
              <a:rPr kumimoji="1" lang="zh-CN" altLang="en-US" sz="2400">
                <a:solidFill>
                  <a:srgbClr val="0000CC"/>
                </a:solidFill>
                <a:latin typeface="Times New Roman" pitchFamily="18" charset="0"/>
                <a:ea typeface="华文细黑" pitchFamily="2" charset="-122"/>
                <a:cs typeface="Times New Roman" pitchFamily="18" charset="0"/>
              </a:rPr>
              <a:t>运行结果</a:t>
            </a:r>
            <a:r>
              <a:rPr kumimoji="1" lang="en-US" altLang="zh-CN" sz="2400">
                <a:solidFill>
                  <a:srgbClr val="6699FF"/>
                </a:solidFill>
                <a:latin typeface="Times New Roman" pitchFamily="18" charset="0"/>
                <a:ea typeface="华文细黑" pitchFamily="2" charset="-122"/>
                <a:cs typeface="Times New Roman" pitchFamily="18" charset="0"/>
              </a:rPr>
              <a:t>:</a:t>
            </a:r>
          </a:p>
        </p:txBody>
      </p:sp>
      <p:sp>
        <p:nvSpPr>
          <p:cNvPr id="303112" name="Text Box 8"/>
          <p:cNvSpPr txBox="1">
            <a:spLocks noChangeArrowheads="1"/>
          </p:cNvSpPr>
          <p:nvPr/>
        </p:nvSpPr>
        <p:spPr bwMode="auto">
          <a:xfrm>
            <a:off x="2057400" y="4267200"/>
            <a:ext cx="1676400" cy="463550"/>
          </a:xfrm>
          <a:prstGeom prst="rect">
            <a:avLst/>
          </a:prstGeom>
          <a:no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_ _ a b _ c </a:t>
            </a:r>
          </a:p>
        </p:txBody>
      </p:sp>
      <p:sp>
        <p:nvSpPr>
          <p:cNvPr id="303113" name="Text Box 9"/>
          <p:cNvSpPr txBox="1">
            <a:spLocks noChangeArrowheads="1"/>
          </p:cNvSpPr>
          <p:nvPr/>
        </p:nvSpPr>
        <p:spPr bwMode="auto">
          <a:xfrm>
            <a:off x="2057400" y="4267200"/>
            <a:ext cx="3200400" cy="463550"/>
          </a:xfrm>
          <a:prstGeom prst="rect">
            <a:avLst/>
          </a:prstGeom>
          <a:no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_ _ a b _ c _ _ _ d e </a:t>
            </a:r>
          </a:p>
        </p:txBody>
      </p:sp>
      <p:sp>
        <p:nvSpPr>
          <p:cNvPr id="303114" name="Text Box 10"/>
          <p:cNvSpPr txBox="1">
            <a:spLocks noChangeArrowheads="1"/>
          </p:cNvSpPr>
          <p:nvPr/>
        </p:nvSpPr>
        <p:spPr bwMode="auto">
          <a:xfrm>
            <a:off x="2133600" y="4267200"/>
            <a:ext cx="3352800" cy="463550"/>
          </a:xfrm>
          <a:prstGeom prst="rect">
            <a:avLst/>
          </a:prstGeom>
          <a:solidFill>
            <a:srgbClr val="CCFFCC"/>
          </a:solid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f _ a b _ c _ _ _ d e </a:t>
            </a:r>
          </a:p>
        </p:txBody>
      </p:sp>
      <p:sp>
        <p:nvSpPr>
          <p:cNvPr id="303115" name="Text Box 11"/>
          <p:cNvSpPr txBox="1">
            <a:spLocks noChangeArrowheads="1"/>
          </p:cNvSpPr>
          <p:nvPr/>
        </p:nvSpPr>
        <p:spPr bwMode="auto">
          <a:xfrm>
            <a:off x="2057400" y="4267200"/>
            <a:ext cx="2971800" cy="463550"/>
          </a:xfrm>
          <a:prstGeom prst="rect">
            <a:avLst/>
          </a:prstGeom>
          <a:solidFill>
            <a:srgbClr val="CCFFCC"/>
          </a:solid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f _ _ _ _ _ _ _ g d e</a:t>
            </a:r>
          </a:p>
        </p:txBody>
      </p:sp>
      <p:sp>
        <p:nvSpPr>
          <p:cNvPr id="303116" name="Text Box 12"/>
          <p:cNvSpPr txBox="1">
            <a:spLocks noChangeArrowheads="1"/>
          </p:cNvSpPr>
          <p:nvPr/>
        </p:nvSpPr>
        <p:spPr bwMode="auto">
          <a:xfrm>
            <a:off x="2057400" y="4876800"/>
            <a:ext cx="2971800" cy="463550"/>
          </a:xfrm>
          <a:prstGeom prst="rect">
            <a:avLst/>
          </a:prstGeom>
          <a:solidFill>
            <a:srgbClr val="CCFFCC"/>
          </a:solid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h</a:t>
            </a:r>
          </a:p>
        </p:txBody>
      </p:sp>
      <p:sp>
        <p:nvSpPr>
          <p:cNvPr id="303117" name="Text Box 13"/>
          <p:cNvSpPr txBox="1">
            <a:spLocks noChangeArrowheads="1"/>
          </p:cNvSpPr>
          <p:nvPr/>
        </p:nvSpPr>
        <p:spPr bwMode="auto">
          <a:xfrm>
            <a:off x="2057400" y="4876800"/>
            <a:ext cx="2971800" cy="463550"/>
          </a:xfrm>
          <a:prstGeom prst="rect">
            <a:avLst/>
          </a:prstGeom>
          <a:solidFill>
            <a:srgbClr val="CCFFCC"/>
          </a:solid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h _ _ _ _ _ _ _ l</a:t>
            </a:r>
          </a:p>
        </p:txBody>
      </p:sp>
      <p:sp>
        <p:nvSpPr>
          <p:cNvPr id="303118" name="Text Box 14"/>
          <p:cNvSpPr txBox="1">
            <a:spLocks noChangeArrowheads="1"/>
          </p:cNvSpPr>
          <p:nvPr/>
        </p:nvSpPr>
        <p:spPr bwMode="auto">
          <a:xfrm>
            <a:off x="2057400" y="4876800"/>
            <a:ext cx="2971800" cy="463550"/>
          </a:xfrm>
          <a:prstGeom prst="rect">
            <a:avLst/>
          </a:prstGeom>
          <a:solidFill>
            <a:srgbClr val="CCFFCC"/>
          </a:solid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h _ _ _ _ _ _ _ </a:t>
            </a:r>
          </a:p>
        </p:txBody>
      </p:sp>
      <p:sp>
        <p:nvSpPr>
          <p:cNvPr id="303119" name="Text Box 15"/>
          <p:cNvSpPr txBox="1">
            <a:spLocks noChangeArrowheads="1"/>
          </p:cNvSpPr>
          <p:nvPr/>
        </p:nvSpPr>
        <p:spPr bwMode="auto">
          <a:xfrm>
            <a:off x="2057400" y="4876800"/>
            <a:ext cx="2971800" cy="463550"/>
          </a:xfrm>
          <a:prstGeom prst="rect">
            <a:avLst/>
          </a:prstGeom>
          <a:solidFill>
            <a:srgbClr val="CCFFCC"/>
          </a:solid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h _ _ _ _ _ _</a:t>
            </a:r>
          </a:p>
        </p:txBody>
      </p:sp>
      <p:sp>
        <p:nvSpPr>
          <p:cNvPr id="303120" name="Text Box 16"/>
          <p:cNvSpPr txBox="1">
            <a:spLocks noChangeArrowheads="1"/>
          </p:cNvSpPr>
          <p:nvPr/>
        </p:nvSpPr>
        <p:spPr bwMode="auto">
          <a:xfrm>
            <a:off x="2057400" y="4876800"/>
            <a:ext cx="3162300" cy="463550"/>
          </a:xfrm>
          <a:prstGeom prst="rect">
            <a:avLst/>
          </a:prstGeom>
          <a:solidFill>
            <a:srgbClr val="CCFFCC"/>
          </a:solidFill>
          <a:ln w="12700">
            <a:noFill/>
            <a:miter lim="800000"/>
            <a:headEnd type="none" w="sm" len="sm"/>
            <a:tailEnd type="none" w="sm" len="sm"/>
          </a:ln>
        </p:spPr>
        <p:txBody>
          <a:bodyPr lIns="90000" tIns="46800" rIns="90000" bIns="46800">
            <a:spAutoFit/>
          </a:bodyPr>
          <a:lstStyle/>
          <a:p>
            <a:r>
              <a:rPr kumimoji="1" lang="en-US" altLang="zh-CN" sz="2400">
                <a:solidFill>
                  <a:srgbClr val="FF3300"/>
                </a:solidFill>
                <a:latin typeface="Times New Roman" pitchFamily="18" charset="0"/>
                <a:ea typeface="华文细黑" pitchFamily="2" charset="-122"/>
                <a:cs typeface="Times New Roman" pitchFamily="18" charset="0"/>
              </a:rPr>
              <a:t>h _ _ _ _ _ _ j _ _ _ k</a:t>
            </a:r>
          </a:p>
        </p:txBody>
      </p:sp>
      <p:grpSp>
        <p:nvGrpSpPr>
          <p:cNvPr id="2" name="Group 17"/>
          <p:cNvGrpSpPr>
            <a:grpSpLocks/>
          </p:cNvGrpSpPr>
          <p:nvPr/>
        </p:nvGrpSpPr>
        <p:grpSpPr bwMode="auto">
          <a:xfrm>
            <a:off x="2057400" y="4343400"/>
            <a:ext cx="6172200" cy="1682750"/>
            <a:chOff x="1296" y="2736"/>
            <a:chExt cx="3888" cy="1060"/>
          </a:xfrm>
        </p:grpSpPr>
        <p:sp>
          <p:nvSpPr>
            <p:cNvPr id="16401" name="Line 18"/>
            <p:cNvSpPr>
              <a:spLocks noChangeShapeType="1"/>
            </p:cNvSpPr>
            <p:nvPr/>
          </p:nvSpPr>
          <p:spPr bwMode="auto">
            <a:xfrm>
              <a:off x="1296" y="2736"/>
              <a:ext cx="0" cy="912"/>
            </a:xfrm>
            <a:prstGeom prst="line">
              <a:avLst/>
            </a:prstGeom>
            <a:noFill/>
            <a:ln w="12700">
              <a:solidFill>
                <a:srgbClr val="6699FF"/>
              </a:solidFill>
              <a:round/>
              <a:headEnd type="none" w="sm" len="sm"/>
              <a:tailEnd type="none" w="sm" len="sm"/>
            </a:ln>
          </p:spPr>
          <p:txBody>
            <a:bodyPr lIns="90000" tIns="46800" rIns="90000" bIns="46800"/>
            <a:lstStyle/>
            <a:p>
              <a:endParaRPr lang="zh-CN" altLang="en-US"/>
            </a:p>
          </p:txBody>
        </p:sp>
        <p:sp>
          <p:nvSpPr>
            <p:cNvPr id="16402" name="Line 19"/>
            <p:cNvSpPr>
              <a:spLocks noChangeShapeType="1"/>
            </p:cNvSpPr>
            <p:nvPr/>
          </p:nvSpPr>
          <p:spPr bwMode="auto">
            <a:xfrm>
              <a:off x="2592" y="2736"/>
              <a:ext cx="0" cy="912"/>
            </a:xfrm>
            <a:prstGeom prst="line">
              <a:avLst/>
            </a:prstGeom>
            <a:noFill/>
            <a:ln w="12700">
              <a:solidFill>
                <a:srgbClr val="6699FF"/>
              </a:solidFill>
              <a:round/>
              <a:headEnd type="none" w="sm" len="sm"/>
              <a:tailEnd type="none" w="sm" len="sm"/>
            </a:ln>
          </p:spPr>
          <p:txBody>
            <a:bodyPr lIns="90000" tIns="46800" rIns="90000" bIns="46800"/>
            <a:lstStyle/>
            <a:p>
              <a:endParaRPr lang="zh-CN" altLang="en-US"/>
            </a:p>
          </p:txBody>
        </p:sp>
        <p:sp>
          <p:nvSpPr>
            <p:cNvPr id="16403" name="Line 20"/>
            <p:cNvSpPr>
              <a:spLocks noChangeShapeType="1"/>
            </p:cNvSpPr>
            <p:nvPr/>
          </p:nvSpPr>
          <p:spPr bwMode="auto">
            <a:xfrm>
              <a:off x="3888" y="2736"/>
              <a:ext cx="0" cy="912"/>
            </a:xfrm>
            <a:prstGeom prst="line">
              <a:avLst/>
            </a:prstGeom>
            <a:noFill/>
            <a:ln w="12700">
              <a:solidFill>
                <a:srgbClr val="6699FF"/>
              </a:solidFill>
              <a:round/>
              <a:headEnd type="none" w="sm" len="sm"/>
              <a:tailEnd type="none" w="sm" len="sm"/>
            </a:ln>
          </p:spPr>
          <p:txBody>
            <a:bodyPr lIns="90000" tIns="46800" rIns="90000" bIns="46800"/>
            <a:lstStyle/>
            <a:p>
              <a:endParaRPr lang="zh-CN" altLang="en-US"/>
            </a:p>
          </p:txBody>
        </p:sp>
        <p:sp>
          <p:nvSpPr>
            <p:cNvPr id="16404" name="Line 21"/>
            <p:cNvSpPr>
              <a:spLocks noChangeShapeType="1"/>
            </p:cNvSpPr>
            <p:nvPr/>
          </p:nvSpPr>
          <p:spPr bwMode="auto">
            <a:xfrm>
              <a:off x="1296" y="3504"/>
              <a:ext cx="1296" cy="0"/>
            </a:xfrm>
            <a:prstGeom prst="line">
              <a:avLst/>
            </a:prstGeom>
            <a:noFill/>
            <a:ln w="12700">
              <a:solidFill>
                <a:srgbClr val="6699FF"/>
              </a:solidFill>
              <a:round/>
              <a:headEnd type="triangle" w="lg" len="lg"/>
              <a:tailEnd type="triangle" w="lg" len="lg"/>
            </a:ln>
          </p:spPr>
          <p:txBody>
            <a:bodyPr lIns="90000" tIns="46800" rIns="90000" bIns="46800"/>
            <a:lstStyle/>
            <a:p>
              <a:endParaRPr lang="zh-CN" altLang="en-US"/>
            </a:p>
          </p:txBody>
        </p:sp>
        <p:sp>
          <p:nvSpPr>
            <p:cNvPr id="16405" name="Line 22"/>
            <p:cNvSpPr>
              <a:spLocks noChangeShapeType="1"/>
            </p:cNvSpPr>
            <p:nvPr/>
          </p:nvSpPr>
          <p:spPr bwMode="auto">
            <a:xfrm>
              <a:off x="2592" y="3504"/>
              <a:ext cx="1296" cy="0"/>
            </a:xfrm>
            <a:prstGeom prst="line">
              <a:avLst/>
            </a:prstGeom>
            <a:noFill/>
            <a:ln w="12700">
              <a:solidFill>
                <a:srgbClr val="6699FF"/>
              </a:solidFill>
              <a:round/>
              <a:headEnd type="triangle" w="lg" len="lg"/>
              <a:tailEnd type="triangle" w="lg" len="lg"/>
            </a:ln>
          </p:spPr>
          <p:txBody>
            <a:bodyPr lIns="90000" tIns="46800" rIns="90000" bIns="46800"/>
            <a:lstStyle/>
            <a:p>
              <a:endParaRPr lang="zh-CN" altLang="en-US"/>
            </a:p>
          </p:txBody>
        </p:sp>
        <p:sp>
          <p:nvSpPr>
            <p:cNvPr id="16406" name="Line 23"/>
            <p:cNvSpPr>
              <a:spLocks noChangeShapeType="1"/>
            </p:cNvSpPr>
            <p:nvPr/>
          </p:nvSpPr>
          <p:spPr bwMode="auto">
            <a:xfrm>
              <a:off x="3888" y="3504"/>
              <a:ext cx="1296" cy="0"/>
            </a:xfrm>
            <a:prstGeom prst="line">
              <a:avLst/>
            </a:prstGeom>
            <a:noFill/>
            <a:ln w="12700">
              <a:solidFill>
                <a:srgbClr val="6699FF"/>
              </a:solidFill>
              <a:round/>
              <a:headEnd type="triangle" w="lg" len="lg"/>
              <a:tailEnd type="triangle" w="lg" len="lg"/>
            </a:ln>
          </p:spPr>
          <p:txBody>
            <a:bodyPr lIns="90000" tIns="46800" rIns="90000" bIns="46800"/>
            <a:lstStyle/>
            <a:p>
              <a:endParaRPr lang="zh-CN" altLang="en-US"/>
            </a:p>
          </p:txBody>
        </p:sp>
        <p:sp>
          <p:nvSpPr>
            <p:cNvPr id="16407" name="Line 24"/>
            <p:cNvSpPr>
              <a:spLocks noChangeShapeType="1"/>
            </p:cNvSpPr>
            <p:nvPr/>
          </p:nvSpPr>
          <p:spPr bwMode="auto">
            <a:xfrm>
              <a:off x="5184" y="2736"/>
              <a:ext cx="0" cy="912"/>
            </a:xfrm>
            <a:prstGeom prst="line">
              <a:avLst/>
            </a:prstGeom>
            <a:noFill/>
            <a:ln w="12700">
              <a:solidFill>
                <a:srgbClr val="6699FF"/>
              </a:solidFill>
              <a:round/>
              <a:headEnd type="none" w="sm" len="sm"/>
              <a:tailEnd type="none" w="sm" len="sm"/>
            </a:ln>
          </p:spPr>
          <p:txBody>
            <a:bodyPr lIns="90000" tIns="46800" rIns="90000" bIns="46800"/>
            <a:lstStyle/>
            <a:p>
              <a:endParaRPr lang="zh-CN" altLang="en-US"/>
            </a:p>
          </p:txBody>
        </p:sp>
        <p:sp>
          <p:nvSpPr>
            <p:cNvPr id="16408" name="Text Box 25"/>
            <p:cNvSpPr txBox="1">
              <a:spLocks noChangeArrowheads="1"/>
            </p:cNvSpPr>
            <p:nvPr/>
          </p:nvSpPr>
          <p:spPr bwMode="auto">
            <a:xfrm>
              <a:off x="1719" y="3481"/>
              <a:ext cx="415" cy="292"/>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0000FF"/>
                  </a:solidFill>
                  <a:latin typeface="Times New Roman" pitchFamily="18" charset="0"/>
                  <a:ea typeface="华文细黑" pitchFamily="2" charset="-122"/>
                  <a:cs typeface="Times New Roman" pitchFamily="18" charset="0"/>
                </a:rPr>
                <a:t>8</a:t>
              </a:r>
              <a:r>
                <a:rPr kumimoji="1" lang="zh-CN" altLang="en-US" sz="2400">
                  <a:solidFill>
                    <a:srgbClr val="0000FF"/>
                  </a:solidFill>
                  <a:latin typeface="Times New Roman" pitchFamily="18" charset="0"/>
                  <a:ea typeface="华文细黑" pitchFamily="2" charset="-122"/>
                  <a:cs typeface="Times New Roman" pitchFamily="18" charset="0"/>
                </a:rPr>
                <a:t>列</a:t>
              </a:r>
            </a:p>
          </p:txBody>
        </p:sp>
        <p:sp>
          <p:nvSpPr>
            <p:cNvPr id="16409" name="Text Box 26"/>
            <p:cNvSpPr txBox="1">
              <a:spLocks noChangeArrowheads="1"/>
            </p:cNvSpPr>
            <p:nvPr/>
          </p:nvSpPr>
          <p:spPr bwMode="auto">
            <a:xfrm>
              <a:off x="4272" y="3504"/>
              <a:ext cx="415" cy="292"/>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0000FF"/>
                  </a:solidFill>
                  <a:latin typeface="Times New Roman" pitchFamily="18" charset="0"/>
                  <a:ea typeface="华文细黑" pitchFamily="2" charset="-122"/>
                  <a:cs typeface="Times New Roman" pitchFamily="18" charset="0"/>
                </a:rPr>
                <a:t>8</a:t>
              </a:r>
              <a:r>
                <a:rPr kumimoji="1" lang="zh-CN" altLang="en-US" sz="2400">
                  <a:solidFill>
                    <a:srgbClr val="0000FF"/>
                  </a:solidFill>
                  <a:latin typeface="Times New Roman" pitchFamily="18" charset="0"/>
                  <a:ea typeface="华文细黑" pitchFamily="2" charset="-122"/>
                  <a:cs typeface="Times New Roman" pitchFamily="18" charset="0"/>
                </a:rPr>
                <a:t>列</a:t>
              </a:r>
            </a:p>
          </p:txBody>
        </p:sp>
        <p:sp>
          <p:nvSpPr>
            <p:cNvPr id="16410" name="Text Box 27"/>
            <p:cNvSpPr txBox="1">
              <a:spLocks noChangeArrowheads="1"/>
            </p:cNvSpPr>
            <p:nvPr/>
          </p:nvSpPr>
          <p:spPr bwMode="auto">
            <a:xfrm>
              <a:off x="2976" y="3504"/>
              <a:ext cx="415" cy="292"/>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0000FF"/>
                  </a:solidFill>
                  <a:latin typeface="Times New Roman" pitchFamily="18" charset="0"/>
                  <a:ea typeface="华文细黑" pitchFamily="2" charset="-122"/>
                  <a:cs typeface="Times New Roman" pitchFamily="18" charset="0"/>
                </a:rPr>
                <a:t>8</a:t>
              </a:r>
              <a:r>
                <a:rPr kumimoji="1" lang="zh-CN" altLang="en-US" sz="2400">
                  <a:solidFill>
                    <a:srgbClr val="0000FF"/>
                  </a:solidFill>
                  <a:latin typeface="Times New Roman" pitchFamily="18" charset="0"/>
                  <a:ea typeface="华文细黑" pitchFamily="2" charset="-122"/>
                  <a:cs typeface="Times New Roman" pitchFamily="18" charset="0"/>
                </a:rPr>
                <a:t>列</a:t>
              </a:r>
            </a:p>
          </p:txBody>
        </p:sp>
      </p:grpSp>
      <p:pic>
        <p:nvPicPr>
          <p:cNvPr id="303132" name="Picture 28"/>
          <p:cNvPicPr>
            <a:picLocks noChangeAspect="1" noChangeArrowheads="1"/>
          </p:cNvPicPr>
          <p:nvPr/>
        </p:nvPicPr>
        <p:blipFill>
          <a:blip r:embed="rId2"/>
          <a:srcRect/>
          <a:stretch>
            <a:fillRect/>
          </a:stretch>
        </p:blipFill>
        <p:spPr bwMode="auto">
          <a:xfrm>
            <a:off x="1514475" y="3332163"/>
            <a:ext cx="6265863" cy="2763837"/>
          </a:xfrm>
          <a:prstGeom prst="rect">
            <a:avLst/>
          </a:prstGeom>
          <a:noFill/>
          <a:ln w="12700">
            <a:noFill/>
            <a:miter lim="800000"/>
            <a:headEnd type="none" w="sm" len="sm"/>
            <a:tailEnd type="none" w="sm" len="sm"/>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03132"/>
                                        </p:tgtEl>
                                        <p:attrNameLst>
                                          <p:attrName>style.visibility</p:attrName>
                                        </p:attrNameLst>
                                      </p:cBhvr>
                                      <p:to>
                                        <p:strVal val="visible"/>
                                      </p:to>
                                    </p:set>
                                    <p:animEffect transition="in" filter="diamond(out)">
                                      <p:cBhvr>
                                        <p:cTn id="7" dur="500"/>
                                        <p:tgtEl>
                                          <p:spTgt spid="303132"/>
                                        </p:tgtEl>
                                      </p:cBhvr>
                                    </p:animEffect>
                                  </p:childTnLst>
                                  <p:subTnLst>
                                    <p:set>
                                      <p:cBhvr override="childStyle">
                                        <p:cTn dur="1" fill="hold" display="0" masterRel="nextClick" afterEffect="1"/>
                                        <p:tgtEl>
                                          <p:spTgt spid="3031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3109"/>
                                        </p:tgtEl>
                                        <p:attrNameLst>
                                          <p:attrName>style.visibility</p:attrName>
                                        </p:attrNameLst>
                                      </p:cBhvr>
                                      <p:to>
                                        <p:strVal val="visible"/>
                                      </p:to>
                                    </p:set>
                                    <p:anim calcmode="lin" valueType="num">
                                      <p:cBhvr additive="base">
                                        <p:cTn id="12" dur="500" fill="hold"/>
                                        <p:tgtEl>
                                          <p:spTgt spid="303109"/>
                                        </p:tgtEl>
                                        <p:attrNameLst>
                                          <p:attrName>ppt_x</p:attrName>
                                        </p:attrNameLst>
                                      </p:cBhvr>
                                      <p:tavLst>
                                        <p:tav tm="0">
                                          <p:val>
                                            <p:strVal val="0-#ppt_w/2"/>
                                          </p:val>
                                        </p:tav>
                                        <p:tav tm="100000">
                                          <p:val>
                                            <p:strVal val="#ppt_x"/>
                                          </p:val>
                                        </p:tav>
                                      </p:tavLst>
                                    </p:anim>
                                    <p:anim calcmode="lin" valueType="num">
                                      <p:cBhvr additive="base">
                                        <p:cTn id="13" dur="500" fill="hold"/>
                                        <p:tgtEl>
                                          <p:spTgt spid="30310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3110"/>
                                        </p:tgtEl>
                                        <p:attrNameLst>
                                          <p:attrName>style.visibility</p:attrName>
                                        </p:attrNameLst>
                                      </p:cBhvr>
                                      <p:to>
                                        <p:strVal val="visible"/>
                                      </p:to>
                                    </p:set>
                                    <p:anim calcmode="lin" valueType="num">
                                      <p:cBhvr additive="base">
                                        <p:cTn id="18" dur="500" fill="hold"/>
                                        <p:tgtEl>
                                          <p:spTgt spid="303110"/>
                                        </p:tgtEl>
                                        <p:attrNameLst>
                                          <p:attrName>ppt_x</p:attrName>
                                        </p:attrNameLst>
                                      </p:cBhvr>
                                      <p:tavLst>
                                        <p:tav tm="0">
                                          <p:val>
                                            <p:strVal val="0-#ppt_w/2"/>
                                          </p:val>
                                        </p:tav>
                                        <p:tav tm="100000">
                                          <p:val>
                                            <p:strVal val="#ppt_x"/>
                                          </p:val>
                                        </p:tav>
                                      </p:tavLst>
                                    </p:anim>
                                    <p:anim calcmode="lin" valueType="num">
                                      <p:cBhvr additive="base">
                                        <p:cTn id="19"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3111"/>
                                        </p:tgtEl>
                                        <p:attrNameLst>
                                          <p:attrName>style.visibility</p:attrName>
                                        </p:attrNameLst>
                                      </p:cBhvr>
                                      <p:to>
                                        <p:strVal val="visible"/>
                                      </p:to>
                                    </p:set>
                                    <p:anim calcmode="lin" valueType="num">
                                      <p:cBhvr additive="base">
                                        <p:cTn id="24" dur="500" fill="hold"/>
                                        <p:tgtEl>
                                          <p:spTgt spid="303111"/>
                                        </p:tgtEl>
                                        <p:attrNameLst>
                                          <p:attrName>ppt_x</p:attrName>
                                        </p:attrNameLst>
                                      </p:cBhvr>
                                      <p:tavLst>
                                        <p:tav tm="0">
                                          <p:val>
                                            <p:strVal val="0-#ppt_w/2"/>
                                          </p:val>
                                        </p:tav>
                                        <p:tav tm="100000">
                                          <p:val>
                                            <p:strVal val="#ppt_x"/>
                                          </p:val>
                                        </p:tav>
                                      </p:tavLst>
                                    </p:anim>
                                    <p:anim calcmode="lin" valueType="num">
                                      <p:cBhvr additive="base">
                                        <p:cTn id="25" dur="500" fill="hold"/>
                                        <p:tgtEl>
                                          <p:spTgt spid="3031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03112"/>
                                        </p:tgtEl>
                                        <p:attrNameLst>
                                          <p:attrName>style.visibility</p:attrName>
                                        </p:attrNameLst>
                                      </p:cBhvr>
                                      <p:to>
                                        <p:strVal val="visible"/>
                                      </p:to>
                                    </p:set>
                                    <p:animEffect transition="in" filter="dissolve">
                                      <p:cBhvr>
                                        <p:cTn id="30" dur="500"/>
                                        <p:tgtEl>
                                          <p:spTgt spid="30311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heckerboard(across)">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03113"/>
                                        </p:tgtEl>
                                        <p:attrNameLst>
                                          <p:attrName>style.visibility</p:attrName>
                                        </p:attrNameLst>
                                      </p:cBhvr>
                                      <p:to>
                                        <p:strVal val="visible"/>
                                      </p:to>
                                    </p:set>
                                    <p:animEffect transition="in" filter="dissolve">
                                      <p:cBhvr>
                                        <p:cTn id="40" dur="500"/>
                                        <p:tgtEl>
                                          <p:spTgt spid="30311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03114"/>
                                        </p:tgtEl>
                                        <p:attrNameLst>
                                          <p:attrName>style.visibility</p:attrName>
                                        </p:attrNameLst>
                                      </p:cBhvr>
                                      <p:to>
                                        <p:strVal val="visible"/>
                                      </p:to>
                                    </p:set>
                                    <p:animEffect transition="in" filter="dissolve">
                                      <p:cBhvr>
                                        <p:cTn id="45" dur="500"/>
                                        <p:tgtEl>
                                          <p:spTgt spid="30311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03115"/>
                                        </p:tgtEl>
                                        <p:attrNameLst>
                                          <p:attrName>style.visibility</p:attrName>
                                        </p:attrNameLst>
                                      </p:cBhvr>
                                      <p:to>
                                        <p:strVal val="visible"/>
                                      </p:to>
                                    </p:set>
                                    <p:animEffect transition="in" filter="dissolve">
                                      <p:cBhvr>
                                        <p:cTn id="50" dur="500"/>
                                        <p:tgtEl>
                                          <p:spTgt spid="30311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03116"/>
                                        </p:tgtEl>
                                        <p:attrNameLst>
                                          <p:attrName>style.visibility</p:attrName>
                                        </p:attrNameLst>
                                      </p:cBhvr>
                                      <p:to>
                                        <p:strVal val="visible"/>
                                      </p:to>
                                    </p:set>
                                    <p:animEffect transition="in" filter="dissolve">
                                      <p:cBhvr>
                                        <p:cTn id="55" dur="500"/>
                                        <p:tgtEl>
                                          <p:spTgt spid="30311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03117"/>
                                        </p:tgtEl>
                                        <p:attrNameLst>
                                          <p:attrName>style.visibility</p:attrName>
                                        </p:attrNameLst>
                                      </p:cBhvr>
                                      <p:to>
                                        <p:strVal val="visible"/>
                                      </p:to>
                                    </p:set>
                                    <p:animEffect transition="in" filter="dissolve">
                                      <p:cBhvr>
                                        <p:cTn id="60" dur="500"/>
                                        <p:tgtEl>
                                          <p:spTgt spid="30311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03118"/>
                                        </p:tgtEl>
                                        <p:attrNameLst>
                                          <p:attrName>style.visibility</p:attrName>
                                        </p:attrNameLst>
                                      </p:cBhvr>
                                      <p:to>
                                        <p:strVal val="visible"/>
                                      </p:to>
                                    </p:set>
                                    <p:animEffect transition="in" filter="dissolve">
                                      <p:cBhvr>
                                        <p:cTn id="65" dur="500"/>
                                        <p:tgtEl>
                                          <p:spTgt spid="30311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03119"/>
                                        </p:tgtEl>
                                        <p:attrNameLst>
                                          <p:attrName>style.visibility</p:attrName>
                                        </p:attrNameLst>
                                      </p:cBhvr>
                                      <p:to>
                                        <p:strVal val="visible"/>
                                      </p:to>
                                    </p:set>
                                    <p:animEffect transition="in" filter="dissolve">
                                      <p:cBhvr>
                                        <p:cTn id="70" dur="500"/>
                                        <p:tgtEl>
                                          <p:spTgt spid="30311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303120"/>
                                        </p:tgtEl>
                                        <p:attrNameLst>
                                          <p:attrName>style.visibility</p:attrName>
                                        </p:attrNameLst>
                                      </p:cBhvr>
                                      <p:to>
                                        <p:strVal val="visible"/>
                                      </p:to>
                                    </p:set>
                                    <p:animEffect transition="in" filter="dissolve">
                                      <p:cBhvr>
                                        <p:cTn id="75" dur="500"/>
                                        <p:tgtEl>
                                          <p:spTgt spid="303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animBg="1" autoUpdateAnimBg="0"/>
      <p:bldP spid="303110" grpId="0" animBg="1" autoUpdateAnimBg="0"/>
      <p:bldP spid="303111" grpId="0" animBg="1" autoUpdateAnimBg="0"/>
      <p:bldP spid="303112" grpId="0" autoUpdateAnimBg="0"/>
      <p:bldP spid="303113" grpId="0" autoUpdateAnimBg="0"/>
      <p:bldP spid="303114" grpId="0" animBg="1" autoUpdateAnimBg="0"/>
      <p:bldP spid="303115" grpId="0" animBg="1" autoUpdateAnimBg="0"/>
      <p:bldP spid="303116" grpId="0" animBg="1" autoUpdateAnimBg="0"/>
      <p:bldP spid="303117" grpId="0" animBg="1" autoUpdateAnimBg="0"/>
      <p:bldP spid="303118" grpId="0" animBg="1" autoUpdateAnimBg="0"/>
      <p:bldP spid="303119" grpId="0" animBg="1" autoUpdateAnimBg="0"/>
      <p:bldP spid="303120"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ChangeArrowheads="1"/>
          </p:cNvSpPr>
          <p:nvPr/>
        </p:nvSpPr>
        <p:spPr bwMode="auto">
          <a:xfrm>
            <a:off x="900113" y="260350"/>
            <a:ext cx="7772400" cy="600075"/>
          </a:xfrm>
          <a:prstGeom prst="rect">
            <a:avLst/>
          </a:prstGeom>
          <a:noFill/>
          <a:ln w="9525">
            <a:noFill/>
            <a:miter lim="800000"/>
            <a:headEnd/>
            <a:tailEnd/>
          </a:ln>
          <a:effectLst/>
        </p:spPr>
        <p:txBody>
          <a:bodyPr lIns="92075" tIns="46038" rIns="92075" bIns="46038" anchor="b"/>
          <a:lstStyle/>
          <a:p>
            <a:pPr algn="ctr">
              <a:defRPr/>
            </a:pPr>
            <a:r>
              <a:rPr lang="zh-CN" altLang="en-US" sz="3200" dirty="0">
                <a:solidFill>
                  <a:schemeClr val="tx2"/>
                </a:solidFill>
                <a:effectLst>
                  <a:outerShdw blurRad="38100" dist="38100" dir="2700000" algn="tl">
                    <a:srgbClr val="000000"/>
                  </a:outerShdw>
                </a:effectLst>
                <a:latin typeface="黑体" pitchFamily="49" charset="-122"/>
                <a:ea typeface="黑体" pitchFamily="49" charset="-122"/>
              </a:rPr>
              <a:t>什么时候要使用转义字符</a:t>
            </a:r>
            <a:r>
              <a:rPr lang="en-US" altLang="zh-CN" sz="3200" dirty="0">
                <a:solidFill>
                  <a:schemeClr val="tx2"/>
                </a:solidFill>
                <a:effectLst>
                  <a:outerShdw blurRad="38100" dist="38100" dir="2700000" algn="tl">
                    <a:srgbClr val="000000"/>
                  </a:outerShdw>
                </a:effectLst>
                <a:latin typeface="黑体" pitchFamily="49" charset="-122"/>
                <a:ea typeface="黑体" pitchFamily="49" charset="-122"/>
              </a:rPr>
              <a:t>?</a:t>
            </a:r>
          </a:p>
        </p:txBody>
      </p:sp>
      <p:sp>
        <p:nvSpPr>
          <p:cNvPr id="17411" name="Rectangle 5"/>
          <p:cNvSpPr>
            <a:spLocks noChangeArrowheads="1"/>
          </p:cNvSpPr>
          <p:nvPr/>
        </p:nvSpPr>
        <p:spPr bwMode="auto">
          <a:xfrm>
            <a:off x="684213" y="908050"/>
            <a:ext cx="7772400" cy="4903788"/>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800">
                <a:latin typeface="Times New Roman" pitchFamily="18" charset="0"/>
                <a:ea typeface="华文细黑" pitchFamily="2" charset="-122"/>
                <a:cs typeface="Times New Roman" pitchFamily="18" charset="0"/>
              </a:rPr>
              <a:t>   </a:t>
            </a:r>
            <a:r>
              <a:rPr lang="zh-CN" altLang="en-US" sz="2800">
                <a:latin typeface="Times New Roman" pitchFamily="18" charset="0"/>
                <a:ea typeface="华文细黑" pitchFamily="2" charset="-122"/>
                <a:cs typeface="Times New Roman" pitchFamily="18" charset="0"/>
              </a:rPr>
              <a:t>转义字符只在特殊情况下才使用</a:t>
            </a:r>
            <a:r>
              <a:rPr lang="en-US" altLang="zh-CN" sz="2800">
                <a:latin typeface="Times New Roman" pitchFamily="18" charset="0"/>
                <a:ea typeface="华文细黑" pitchFamily="2" charset="-122"/>
                <a:cs typeface="Times New Roman" pitchFamily="18" charset="0"/>
              </a:rPr>
              <a:t>:</a:t>
            </a:r>
          </a:p>
          <a:p>
            <a:pPr marL="342900" indent="-342900">
              <a:spcBef>
                <a:spcPct val="20000"/>
              </a:spcBef>
              <a:buClr>
                <a:schemeClr val="hlink"/>
              </a:buClr>
              <a:buSzPct val="65000"/>
              <a:buFont typeface="Wingdings" pitchFamily="2" charset="2"/>
              <a:buChar char="v"/>
            </a:pPr>
            <a:r>
              <a:rPr lang="en-US" altLang="zh-CN" sz="2800">
                <a:latin typeface="Times New Roman" pitchFamily="18" charset="0"/>
                <a:ea typeface="华文细黑" pitchFamily="2" charset="-122"/>
                <a:cs typeface="Times New Roman" pitchFamily="18" charset="0"/>
              </a:rPr>
              <a:t>C</a:t>
            </a:r>
            <a:r>
              <a:rPr lang="zh-CN" altLang="en-US" sz="2800">
                <a:latin typeface="Times New Roman" pitchFamily="18" charset="0"/>
                <a:ea typeface="华文细黑" pitchFamily="2" charset="-122"/>
                <a:cs typeface="Times New Roman" pitchFamily="18" charset="0"/>
              </a:rPr>
              <a:t>程序中需要实现某些特写打印或显示动作时</a:t>
            </a:r>
          </a:p>
          <a:p>
            <a:pPr marL="342900" indent="-342900">
              <a:spcBef>
                <a:spcPct val="20000"/>
              </a:spcBef>
              <a:buClr>
                <a:schemeClr val="hlink"/>
              </a:buClr>
              <a:buSzPct val="65000"/>
              <a:buFont typeface="Wingdings" pitchFamily="2" charset="2"/>
              <a:buNone/>
            </a:pPr>
            <a:r>
              <a:rPr lang="zh-CN" altLang="en-US" sz="2800">
                <a:latin typeface="Times New Roman" pitchFamily="18" charset="0"/>
                <a:ea typeface="华文细黑" pitchFamily="2" charset="-122"/>
                <a:cs typeface="Times New Roman" pitchFamily="18" charset="0"/>
              </a:rPr>
              <a:t>    </a:t>
            </a:r>
            <a:r>
              <a:rPr lang="zh-CN" altLang="en-US" sz="2800">
                <a:solidFill>
                  <a:srgbClr val="FF3300"/>
                </a:solidFill>
                <a:latin typeface="Times New Roman" pitchFamily="18" charset="0"/>
                <a:ea typeface="华文细黑" pitchFamily="2" charset="-122"/>
                <a:cs typeface="Times New Roman" pitchFamily="18" charset="0"/>
              </a:rPr>
              <a:t>如</a:t>
            </a:r>
            <a:r>
              <a:rPr lang="zh-CN" altLang="en-US" sz="2800">
                <a:latin typeface="Times New Roman" pitchFamily="18" charset="0"/>
                <a:ea typeface="华文细黑" pitchFamily="2" charset="-122"/>
                <a:cs typeface="Times New Roman" pitchFamily="18" charset="0"/>
              </a:rPr>
              <a:t>            </a:t>
            </a:r>
            <a:r>
              <a:rPr lang="en-US" altLang="zh-CN" sz="2800" i="1">
                <a:solidFill>
                  <a:srgbClr val="99FF99"/>
                </a:solidFill>
                <a:latin typeface="Times New Roman" pitchFamily="18" charset="0"/>
                <a:ea typeface="华文细黑" pitchFamily="2" charset="-122"/>
                <a:cs typeface="Times New Roman" pitchFamily="18" charset="0"/>
              </a:rPr>
              <a:t>printf(“</a:t>
            </a:r>
            <a:r>
              <a:rPr lang="en-US" altLang="zh-CN" sz="2800" i="1">
                <a:solidFill>
                  <a:srgbClr val="FFFF00"/>
                </a:solidFill>
                <a:latin typeface="Times New Roman" pitchFamily="18" charset="0"/>
                <a:ea typeface="华文细黑" pitchFamily="2" charset="-122"/>
                <a:cs typeface="Times New Roman" pitchFamily="18" charset="0"/>
              </a:rPr>
              <a:t>123</a:t>
            </a:r>
            <a:r>
              <a:rPr lang="en-US" altLang="zh-CN" sz="2800" b="1" i="1">
                <a:solidFill>
                  <a:schemeClr val="tx2"/>
                </a:solidFill>
                <a:latin typeface="Times New Roman" pitchFamily="18" charset="0"/>
                <a:ea typeface="华文细黑" pitchFamily="2" charset="-122"/>
                <a:cs typeface="Times New Roman" pitchFamily="18" charset="0"/>
              </a:rPr>
              <a:t>\t</a:t>
            </a:r>
            <a:r>
              <a:rPr lang="en-US" altLang="zh-CN" sz="2800" i="1">
                <a:solidFill>
                  <a:srgbClr val="FFFF00"/>
                </a:solidFill>
                <a:latin typeface="Times New Roman" pitchFamily="18" charset="0"/>
                <a:ea typeface="华文细黑" pitchFamily="2" charset="-122"/>
                <a:cs typeface="Times New Roman" pitchFamily="18" charset="0"/>
              </a:rPr>
              <a:t>56</a:t>
            </a:r>
            <a:r>
              <a:rPr lang="en-US" altLang="zh-CN" sz="2800" b="1" i="1">
                <a:solidFill>
                  <a:schemeClr val="tx2"/>
                </a:solidFill>
                <a:latin typeface="Times New Roman" pitchFamily="18" charset="0"/>
                <a:ea typeface="华文细黑" pitchFamily="2" charset="-122"/>
                <a:cs typeface="Times New Roman" pitchFamily="18" charset="0"/>
              </a:rPr>
              <a:t>\n</a:t>
            </a:r>
            <a:r>
              <a:rPr lang="en-US" altLang="zh-CN" sz="2800" i="1">
                <a:solidFill>
                  <a:srgbClr val="99FF99"/>
                </a:solidFill>
                <a:latin typeface="Times New Roman" pitchFamily="18" charset="0"/>
                <a:ea typeface="华文细黑" pitchFamily="2" charset="-122"/>
                <a:cs typeface="Times New Roman" pitchFamily="18" charset="0"/>
              </a:rPr>
              <a:t>”);</a:t>
            </a:r>
          </a:p>
          <a:p>
            <a:pPr marL="342900" indent="-342900">
              <a:spcBef>
                <a:spcPct val="20000"/>
              </a:spcBef>
              <a:buClr>
                <a:schemeClr val="hlink"/>
              </a:buClr>
              <a:buSzPct val="65000"/>
              <a:buFont typeface="Wingdings" pitchFamily="2" charset="2"/>
              <a:buChar char="v"/>
            </a:pPr>
            <a:r>
              <a:rPr lang="en-US" altLang="zh-CN" sz="2800">
                <a:latin typeface="Times New Roman" pitchFamily="18" charset="0"/>
                <a:ea typeface="华文细黑" pitchFamily="2" charset="-122"/>
                <a:cs typeface="Times New Roman" pitchFamily="18" charset="0"/>
              </a:rPr>
              <a:t>C</a:t>
            </a:r>
            <a:r>
              <a:rPr lang="zh-CN" altLang="en-US" sz="2800">
                <a:latin typeface="Times New Roman" pitchFamily="18" charset="0"/>
                <a:ea typeface="华文细黑" pitchFamily="2" charset="-122"/>
                <a:cs typeface="Times New Roman" pitchFamily="18" charset="0"/>
              </a:rPr>
              <a:t>程序中需要打印或显示以下三个字符时</a:t>
            </a:r>
          </a:p>
          <a:p>
            <a:pPr marL="342900" indent="-342900">
              <a:spcBef>
                <a:spcPct val="20000"/>
              </a:spcBef>
              <a:buClr>
                <a:schemeClr val="hlink"/>
              </a:buClr>
              <a:buSzPct val="65000"/>
              <a:buFont typeface="Wingdings" pitchFamily="2" charset="2"/>
              <a:buNone/>
            </a:pPr>
            <a:r>
              <a:rPr lang="zh-CN" altLang="en-US" sz="2800" b="1">
                <a:solidFill>
                  <a:srgbClr val="99FF99"/>
                </a:solidFill>
                <a:latin typeface="Times New Roman" pitchFamily="18" charset="0"/>
                <a:ea typeface="华文细黑" pitchFamily="2" charset="-122"/>
                <a:cs typeface="Times New Roman" pitchFamily="18" charset="0"/>
              </a:rPr>
              <a:t>         </a:t>
            </a:r>
            <a:r>
              <a:rPr lang="en-US" altLang="zh-CN" sz="2800" b="1">
                <a:solidFill>
                  <a:srgbClr val="99FF99"/>
                </a:solidFill>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 </a:t>
            </a:r>
            <a:r>
              <a:rPr lang="en-US" altLang="zh-CN" sz="2800">
                <a:solidFill>
                  <a:srgbClr val="FFFF00"/>
                </a:solidFill>
                <a:latin typeface="Times New Roman" pitchFamily="18" charset="0"/>
                <a:ea typeface="华文细黑" pitchFamily="2" charset="-122"/>
                <a:cs typeface="Times New Roman" pitchFamily="18" charset="0"/>
              </a:rPr>
              <a:t>(</a:t>
            </a:r>
            <a:r>
              <a:rPr lang="zh-CN" altLang="en-US" sz="2800">
                <a:solidFill>
                  <a:srgbClr val="FFFF00"/>
                </a:solidFill>
                <a:latin typeface="Times New Roman" pitchFamily="18" charset="0"/>
                <a:ea typeface="华文细黑" pitchFamily="2" charset="-122"/>
                <a:cs typeface="Times New Roman" pitchFamily="18" charset="0"/>
              </a:rPr>
              <a:t>斜杠</a:t>
            </a:r>
            <a:r>
              <a:rPr lang="en-US" altLang="zh-CN" sz="2800">
                <a:solidFill>
                  <a:srgbClr val="FFFF00"/>
                </a:solidFill>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    </a:t>
            </a:r>
            <a:r>
              <a:rPr lang="en-US" altLang="zh-CN" sz="3200">
                <a:solidFill>
                  <a:srgbClr val="99FF99"/>
                </a:solidFill>
                <a:latin typeface="Times New Roman" pitchFamily="18" charset="0"/>
                <a:ea typeface="华文细黑" pitchFamily="2" charset="-122"/>
                <a:cs typeface="Times New Roman" pitchFamily="18" charset="0"/>
              </a:rPr>
              <a:t>" </a:t>
            </a:r>
            <a:r>
              <a:rPr lang="en-US" altLang="zh-CN" sz="2800">
                <a:solidFill>
                  <a:srgbClr val="FFFF00"/>
                </a:solidFill>
                <a:latin typeface="Times New Roman" pitchFamily="18" charset="0"/>
                <a:ea typeface="华文细黑" pitchFamily="2" charset="-122"/>
                <a:cs typeface="Times New Roman" pitchFamily="18" charset="0"/>
              </a:rPr>
              <a:t>(</a:t>
            </a:r>
            <a:r>
              <a:rPr lang="zh-CN" altLang="en-US" sz="2800">
                <a:solidFill>
                  <a:srgbClr val="FFFF00"/>
                </a:solidFill>
                <a:latin typeface="Times New Roman" pitchFamily="18" charset="0"/>
                <a:ea typeface="华文细黑" pitchFamily="2" charset="-122"/>
                <a:cs typeface="Times New Roman" pitchFamily="18" charset="0"/>
              </a:rPr>
              <a:t>双引号</a:t>
            </a:r>
            <a:r>
              <a:rPr lang="en-US" altLang="zh-CN" sz="2800">
                <a:solidFill>
                  <a:srgbClr val="FFFF00"/>
                </a:solidFill>
                <a:latin typeface="Times New Roman" pitchFamily="18" charset="0"/>
                <a:ea typeface="华文细黑" pitchFamily="2" charset="-122"/>
                <a:cs typeface="Times New Roman" pitchFamily="18" charset="0"/>
              </a:rPr>
              <a:t>)</a:t>
            </a:r>
            <a:r>
              <a:rPr lang="en-US" altLang="zh-CN" sz="3200">
                <a:solidFill>
                  <a:srgbClr val="99FF99"/>
                </a:solidFill>
                <a:latin typeface="Times New Roman" pitchFamily="18" charset="0"/>
                <a:ea typeface="华文细黑" pitchFamily="2" charset="-122"/>
                <a:cs typeface="Times New Roman" pitchFamily="18" charset="0"/>
              </a:rPr>
              <a:t>    ' </a:t>
            </a:r>
            <a:r>
              <a:rPr lang="en-US" altLang="zh-CN" sz="2800">
                <a:solidFill>
                  <a:srgbClr val="FFFF00"/>
                </a:solidFill>
                <a:latin typeface="Times New Roman" pitchFamily="18" charset="0"/>
                <a:ea typeface="华文细黑" pitchFamily="2" charset="-122"/>
                <a:cs typeface="Times New Roman" pitchFamily="18" charset="0"/>
              </a:rPr>
              <a:t>(</a:t>
            </a:r>
            <a:r>
              <a:rPr lang="zh-CN" altLang="en-US" sz="2800">
                <a:solidFill>
                  <a:srgbClr val="FFFF00"/>
                </a:solidFill>
                <a:latin typeface="Times New Roman" pitchFamily="18" charset="0"/>
                <a:ea typeface="华文细黑" pitchFamily="2" charset="-122"/>
                <a:cs typeface="Times New Roman" pitchFamily="18" charset="0"/>
              </a:rPr>
              <a:t>单引号</a:t>
            </a:r>
            <a:r>
              <a:rPr lang="en-US" altLang="zh-CN" sz="2800">
                <a:solidFill>
                  <a:srgbClr val="FFFF00"/>
                </a:solidFill>
                <a:latin typeface="Times New Roman" pitchFamily="18" charset="0"/>
                <a:ea typeface="华文细黑" pitchFamily="2" charset="-122"/>
                <a:cs typeface="Times New Roman" pitchFamily="18" charset="0"/>
              </a:rPr>
              <a:t>)</a:t>
            </a:r>
          </a:p>
          <a:p>
            <a:pPr marL="342900" indent="-342900">
              <a:spcBef>
                <a:spcPct val="20000"/>
              </a:spcBef>
              <a:buClr>
                <a:schemeClr val="hlink"/>
              </a:buClr>
              <a:buSzPct val="65000"/>
              <a:buFont typeface="Wingdings" pitchFamily="2" charset="2"/>
              <a:buNone/>
            </a:pPr>
            <a:r>
              <a:rPr lang="en-US" altLang="zh-CN" sz="2800">
                <a:solidFill>
                  <a:srgbClr val="FF3300"/>
                </a:solidFill>
                <a:latin typeface="Times New Roman" pitchFamily="18" charset="0"/>
                <a:ea typeface="华文细黑" pitchFamily="2" charset="-122"/>
                <a:cs typeface="Times New Roman" pitchFamily="18" charset="0"/>
              </a:rPr>
              <a:t>     </a:t>
            </a:r>
            <a:r>
              <a:rPr lang="zh-CN" altLang="en-US" sz="2800">
                <a:solidFill>
                  <a:srgbClr val="FF3300"/>
                </a:solidFill>
                <a:latin typeface="Times New Roman" pitchFamily="18" charset="0"/>
                <a:ea typeface="华文细黑" pitchFamily="2" charset="-122"/>
                <a:cs typeface="Times New Roman" pitchFamily="18" charset="0"/>
              </a:rPr>
              <a:t>如</a:t>
            </a:r>
            <a:r>
              <a:rPr lang="zh-CN" altLang="en-US" sz="2800">
                <a:latin typeface="Times New Roman" pitchFamily="18" charset="0"/>
                <a:ea typeface="华文细黑" pitchFamily="2" charset="-122"/>
                <a:cs typeface="Times New Roman" pitchFamily="18" charset="0"/>
              </a:rPr>
              <a:t> </a:t>
            </a:r>
            <a:r>
              <a:rPr lang="zh-CN" altLang="en-US" sz="2800">
                <a:solidFill>
                  <a:srgbClr val="FFFF00"/>
                </a:solidFill>
                <a:latin typeface="Times New Roman" pitchFamily="18" charset="0"/>
                <a:ea typeface="华文细黑" pitchFamily="2" charset="-122"/>
                <a:cs typeface="Times New Roman" pitchFamily="18" charset="0"/>
              </a:rPr>
              <a:t>       </a:t>
            </a:r>
            <a:r>
              <a:rPr lang="en-US" altLang="zh-CN" sz="2800" i="1">
                <a:solidFill>
                  <a:srgbClr val="99FF99"/>
                </a:solidFill>
                <a:latin typeface="Times New Roman" pitchFamily="18" charset="0"/>
                <a:ea typeface="华文细黑" pitchFamily="2" charset="-122"/>
                <a:cs typeface="Times New Roman" pitchFamily="18" charset="0"/>
              </a:rPr>
              <a:t>printf(“</a:t>
            </a:r>
            <a:r>
              <a:rPr lang="en-US" altLang="zh-CN" sz="2800" i="1">
                <a:solidFill>
                  <a:srgbClr val="FFFF00"/>
                </a:solidFill>
                <a:latin typeface="Times New Roman" pitchFamily="18" charset="0"/>
                <a:ea typeface="华文细黑" pitchFamily="2" charset="-122"/>
                <a:cs typeface="Times New Roman" pitchFamily="18" charset="0"/>
              </a:rPr>
              <a:t>You’re a </a:t>
            </a:r>
            <a:r>
              <a:rPr lang="en-US" altLang="zh-CN" sz="2800" b="1" i="1">
                <a:solidFill>
                  <a:schemeClr val="accent1"/>
                </a:solidFill>
                <a:latin typeface="Times New Roman" pitchFamily="18" charset="0"/>
                <a:ea typeface="华文细黑" pitchFamily="2" charset="-122"/>
                <a:cs typeface="Times New Roman" pitchFamily="18" charset="0"/>
              </a:rPr>
              <a:t>\”</a:t>
            </a:r>
            <a:r>
              <a:rPr lang="en-US" altLang="zh-CN" sz="2800" i="1">
                <a:solidFill>
                  <a:srgbClr val="FFFF00"/>
                </a:solidFill>
                <a:latin typeface="Times New Roman" pitchFamily="18" charset="0"/>
                <a:ea typeface="华文细黑" pitchFamily="2" charset="-122"/>
                <a:cs typeface="Times New Roman" pitchFamily="18" charset="0"/>
              </a:rPr>
              <a:t>a bad egg!</a:t>
            </a:r>
            <a:r>
              <a:rPr lang="en-US" altLang="zh-CN" sz="2800" b="1" i="1">
                <a:solidFill>
                  <a:schemeClr val="accent1"/>
                </a:solidFill>
                <a:latin typeface="Times New Roman" pitchFamily="18" charset="0"/>
                <a:ea typeface="华文细黑" pitchFamily="2" charset="-122"/>
                <a:cs typeface="Times New Roman" pitchFamily="18" charset="0"/>
              </a:rPr>
              <a:t>\” </a:t>
            </a:r>
            <a:r>
              <a:rPr lang="en-US" altLang="zh-CN" sz="2800" i="1">
                <a:solidFill>
                  <a:srgbClr val="99FF99"/>
                </a:solidFill>
                <a:latin typeface="Times New Roman" pitchFamily="18" charset="0"/>
                <a:ea typeface="华文细黑" pitchFamily="2" charset="-122"/>
                <a:cs typeface="Times New Roman" pitchFamily="18" charset="0"/>
              </a:rPr>
              <a:t>” );</a:t>
            </a:r>
          </a:p>
          <a:p>
            <a:pPr marL="342900" indent="-342900">
              <a:spcBef>
                <a:spcPct val="20000"/>
              </a:spcBef>
              <a:buClr>
                <a:schemeClr val="hlink"/>
              </a:buClr>
              <a:buSzPct val="65000"/>
              <a:buFont typeface="Wingdings" pitchFamily="2" charset="2"/>
              <a:buChar char="v"/>
            </a:pPr>
            <a:r>
              <a:rPr lang="en-US" altLang="zh-CN" sz="2800">
                <a:latin typeface="Times New Roman" pitchFamily="18" charset="0"/>
                <a:ea typeface="华文细黑" pitchFamily="2" charset="-122"/>
                <a:cs typeface="Times New Roman" pitchFamily="18" charset="0"/>
              </a:rPr>
              <a:t>C</a:t>
            </a:r>
            <a:r>
              <a:rPr lang="zh-CN" altLang="en-US" sz="2800">
                <a:latin typeface="Times New Roman" pitchFamily="18" charset="0"/>
                <a:ea typeface="华文细黑" pitchFamily="2" charset="-122"/>
                <a:cs typeface="Times New Roman" pitchFamily="18" charset="0"/>
              </a:rPr>
              <a:t>程序中需要打印或显示</a:t>
            </a:r>
            <a:r>
              <a:rPr lang="en-US" altLang="zh-CN" sz="2800">
                <a:latin typeface="Times New Roman" pitchFamily="18" charset="0"/>
                <a:ea typeface="华文细黑" pitchFamily="2" charset="-122"/>
                <a:cs typeface="Times New Roman" pitchFamily="18" charset="0"/>
              </a:rPr>
              <a:t>ASCII</a:t>
            </a:r>
            <a:r>
              <a:rPr lang="zh-CN" altLang="en-US" sz="2800">
                <a:latin typeface="Times New Roman" pitchFamily="18" charset="0"/>
                <a:ea typeface="华文细黑" pitchFamily="2" charset="-122"/>
                <a:cs typeface="Times New Roman" pitchFamily="18" charset="0"/>
              </a:rPr>
              <a:t>表中非键盘字符时</a:t>
            </a:r>
          </a:p>
          <a:p>
            <a:pPr marL="342900" indent="-342900">
              <a:spcBef>
                <a:spcPct val="20000"/>
              </a:spcBef>
              <a:buClr>
                <a:schemeClr val="hlink"/>
              </a:buClr>
              <a:buSzPct val="65000"/>
              <a:buFont typeface="Wingdings" pitchFamily="2" charset="2"/>
              <a:buNone/>
            </a:pPr>
            <a:r>
              <a:rPr lang="zh-CN" altLang="en-US" sz="2800">
                <a:latin typeface="Times New Roman" pitchFamily="18" charset="0"/>
                <a:ea typeface="华文细黑" pitchFamily="2" charset="-122"/>
                <a:cs typeface="Times New Roman" pitchFamily="18" charset="0"/>
              </a:rPr>
              <a:t>    </a:t>
            </a:r>
            <a:r>
              <a:rPr lang="zh-CN" altLang="en-US" sz="2800">
                <a:solidFill>
                  <a:srgbClr val="FF3300"/>
                </a:solidFill>
                <a:latin typeface="Times New Roman" pitchFamily="18" charset="0"/>
                <a:ea typeface="华文细黑" pitchFamily="2" charset="-122"/>
                <a:cs typeface="Times New Roman" pitchFamily="18" charset="0"/>
              </a:rPr>
              <a:t>如</a:t>
            </a:r>
            <a:r>
              <a:rPr lang="zh-CN" altLang="en-US" sz="2800">
                <a:latin typeface="Times New Roman" pitchFamily="18" charset="0"/>
                <a:ea typeface="华文细黑" pitchFamily="2" charset="-122"/>
                <a:cs typeface="Times New Roman" pitchFamily="18" charset="0"/>
              </a:rPr>
              <a:t>       </a:t>
            </a:r>
            <a:r>
              <a:rPr lang="en-US" altLang="zh-CN" sz="2800" i="1">
                <a:solidFill>
                  <a:srgbClr val="99FF99"/>
                </a:solidFill>
                <a:latin typeface="Times New Roman" pitchFamily="18" charset="0"/>
                <a:ea typeface="华文细黑" pitchFamily="2" charset="-122"/>
                <a:cs typeface="Times New Roman" pitchFamily="18" charset="0"/>
              </a:rPr>
              <a:t>printf(“</a:t>
            </a:r>
            <a:r>
              <a:rPr lang="en-US" altLang="zh-CN" sz="2800" i="1">
                <a:solidFill>
                  <a:srgbClr val="FFFF00"/>
                </a:solidFill>
                <a:latin typeface="Times New Roman" pitchFamily="18" charset="0"/>
                <a:ea typeface="华文细黑" pitchFamily="2" charset="-122"/>
                <a:cs typeface="Times New Roman" pitchFamily="18" charset="0"/>
              </a:rPr>
              <a:t> Look</a:t>
            </a:r>
            <a:r>
              <a:rPr lang="en-US" altLang="zh-CN" sz="2800" i="1">
                <a:solidFill>
                  <a:srgbClr val="99FF99"/>
                </a:solidFill>
                <a:latin typeface="Times New Roman" pitchFamily="18" charset="0"/>
                <a:ea typeface="华文细黑" pitchFamily="2" charset="-122"/>
                <a:cs typeface="Times New Roman" pitchFamily="18" charset="0"/>
              </a:rPr>
              <a:t> </a:t>
            </a:r>
            <a:r>
              <a:rPr lang="en-US" altLang="zh-CN" sz="2800" b="1" i="1">
                <a:solidFill>
                  <a:schemeClr val="accent1"/>
                </a:solidFill>
                <a:latin typeface="Times New Roman" pitchFamily="18" charset="0"/>
                <a:ea typeface="华文细黑" pitchFamily="2" charset="-122"/>
                <a:cs typeface="Times New Roman" pitchFamily="18" charset="0"/>
              </a:rPr>
              <a:t>\16</a:t>
            </a:r>
            <a:r>
              <a:rPr lang="en-US" altLang="zh-CN" sz="2800" i="1">
                <a:solidFill>
                  <a:srgbClr val="FFFF00"/>
                </a:solidFill>
                <a:latin typeface="Times New Roman" pitchFamily="18" charset="0"/>
                <a:ea typeface="华文细黑" pitchFamily="2" charset="-122"/>
                <a:cs typeface="Times New Roman" pitchFamily="18" charset="0"/>
              </a:rPr>
              <a:t> and </a:t>
            </a:r>
            <a:r>
              <a:rPr lang="en-US" altLang="zh-CN" sz="2800" i="1">
                <a:solidFill>
                  <a:srgbClr val="99FF99"/>
                </a:solidFill>
                <a:latin typeface="Times New Roman" pitchFamily="18" charset="0"/>
                <a:ea typeface="华文细黑" pitchFamily="2" charset="-122"/>
                <a:cs typeface="Times New Roman" pitchFamily="18" charset="0"/>
              </a:rPr>
              <a:t>  </a:t>
            </a:r>
            <a:r>
              <a:rPr lang="en-US" altLang="zh-CN" sz="2800" b="1" i="1">
                <a:solidFill>
                  <a:schemeClr val="accent1"/>
                </a:solidFill>
                <a:latin typeface="Times New Roman" pitchFamily="18" charset="0"/>
                <a:ea typeface="华文细黑" pitchFamily="2" charset="-122"/>
                <a:cs typeface="Times New Roman" pitchFamily="18" charset="0"/>
              </a:rPr>
              <a:t>\x80</a:t>
            </a:r>
            <a:r>
              <a:rPr lang="en-US" altLang="zh-CN" sz="2800" i="1">
                <a:solidFill>
                  <a:srgbClr val="99FF99"/>
                </a:solidFill>
                <a:latin typeface="Times New Roman" pitchFamily="18" charset="0"/>
                <a:ea typeface="华文细黑" pitchFamily="2" charset="-122"/>
                <a:cs typeface="Times New Roman" pitchFamily="18" charset="0"/>
              </a:rPr>
              <a:t> </a:t>
            </a:r>
            <a:r>
              <a:rPr lang="en-US" altLang="zh-CN" sz="2800" i="1">
                <a:solidFill>
                  <a:srgbClr val="FFFF00"/>
                </a:solidFill>
                <a:latin typeface="Times New Roman" pitchFamily="18" charset="0"/>
                <a:ea typeface="华文细黑" pitchFamily="2" charset="-122"/>
                <a:cs typeface="Times New Roman" pitchFamily="18" charset="0"/>
              </a:rPr>
              <a:t>!</a:t>
            </a:r>
            <a:r>
              <a:rPr lang="en-US" altLang="zh-CN" sz="2800" i="1">
                <a:solidFill>
                  <a:srgbClr val="99FF99"/>
                </a:solidFill>
                <a:latin typeface="Times New Roman" pitchFamily="18" charset="0"/>
                <a:ea typeface="华文细黑" pitchFamily="2" charset="-122"/>
                <a:cs typeface="Times New Roman" pitchFamily="18" charset="0"/>
              </a:rPr>
              <a:t>”);</a:t>
            </a:r>
          </a:p>
        </p:txBody>
      </p:sp>
      <p:sp>
        <p:nvSpPr>
          <p:cNvPr id="304134" name="Text Box 6"/>
          <p:cNvSpPr txBox="1">
            <a:spLocks noChangeArrowheads="1"/>
          </p:cNvSpPr>
          <p:nvPr/>
        </p:nvSpPr>
        <p:spPr bwMode="auto">
          <a:xfrm>
            <a:off x="665163" y="5535613"/>
            <a:ext cx="8083550" cy="833437"/>
          </a:xfrm>
          <a:prstGeom prst="rect">
            <a:avLst/>
          </a:prstGeom>
          <a:solidFill>
            <a:srgbClr val="CCFFCC"/>
          </a:solidFill>
          <a:ln w="12700">
            <a:noFill/>
            <a:miter lim="800000"/>
            <a:headEnd type="none" w="sm" len="sm"/>
            <a:tailEnd type="none" w="sm" len="sm"/>
          </a:ln>
        </p:spPr>
        <p:txBody>
          <a:bodyPr lIns="90000" tIns="46800" rIns="90000" bIns="46800">
            <a:spAutoFit/>
          </a:bodyPr>
          <a:lstStyle/>
          <a:p>
            <a:r>
              <a:rPr kumimoji="1" lang="zh-CN" altLang="en-US" sz="2400">
                <a:solidFill>
                  <a:srgbClr val="FF3300"/>
                </a:solidFill>
                <a:latin typeface="Times New Roman" pitchFamily="18" charset="0"/>
                <a:ea typeface="华文细黑" pitchFamily="2" charset="-122"/>
                <a:cs typeface="Times New Roman" pitchFamily="18" charset="0"/>
              </a:rPr>
              <a:t>注意：使用转义字符时，</a:t>
            </a:r>
            <a:r>
              <a:rPr kumimoji="1" lang="en-US" altLang="zh-CN" sz="2400">
                <a:solidFill>
                  <a:srgbClr val="FF3300"/>
                </a:solidFill>
                <a:latin typeface="Times New Roman" pitchFamily="18" charset="0"/>
                <a:ea typeface="华文细黑" pitchFamily="2" charset="-122"/>
                <a:cs typeface="Times New Roman" pitchFamily="18" charset="0"/>
              </a:rPr>
              <a:t>\</a:t>
            </a:r>
            <a:r>
              <a:rPr kumimoji="1" lang="zh-CN" altLang="en-US" sz="2400">
                <a:solidFill>
                  <a:srgbClr val="FF3300"/>
                </a:solidFill>
                <a:latin typeface="Times New Roman" pitchFamily="18" charset="0"/>
                <a:ea typeface="华文细黑" pitchFamily="2" charset="-122"/>
                <a:cs typeface="Times New Roman" pitchFamily="18" charset="0"/>
              </a:rPr>
              <a:t>后的八进制或十六进制数不应大于</a:t>
            </a:r>
            <a:r>
              <a:rPr kumimoji="1" lang="en-US" altLang="zh-CN" sz="2400">
                <a:solidFill>
                  <a:srgbClr val="FF3300"/>
                </a:solidFill>
                <a:latin typeface="Times New Roman" pitchFamily="18" charset="0"/>
                <a:ea typeface="华文细黑" pitchFamily="2" charset="-122"/>
                <a:cs typeface="Times New Roman" pitchFamily="18" charset="0"/>
              </a:rPr>
              <a:t>char</a:t>
            </a:r>
            <a:r>
              <a:rPr kumimoji="1" lang="zh-CN" altLang="en-US" sz="2400">
                <a:solidFill>
                  <a:srgbClr val="FF3300"/>
                </a:solidFill>
                <a:latin typeface="Times New Roman" pitchFamily="18" charset="0"/>
                <a:ea typeface="华文细黑" pitchFamily="2" charset="-122"/>
                <a:cs typeface="Times New Roman" pitchFamily="18" charset="0"/>
              </a:rPr>
              <a:t>类型所允许的范围（十进制值</a:t>
            </a:r>
            <a:r>
              <a:rPr kumimoji="1" lang="en-US" altLang="zh-CN" sz="2400">
                <a:solidFill>
                  <a:srgbClr val="FF3300"/>
                </a:solidFill>
                <a:latin typeface="Times New Roman" pitchFamily="18" charset="0"/>
                <a:ea typeface="华文细黑" pitchFamily="2" charset="-122"/>
                <a:cs typeface="Times New Roman" pitchFamily="18" charset="0"/>
              </a:rPr>
              <a:t>256</a:t>
            </a:r>
            <a:r>
              <a:rPr kumimoji="1" lang="zh-CN" altLang="en-US" sz="2400">
                <a:solidFill>
                  <a:srgbClr val="FF3300"/>
                </a:solidFill>
                <a:latin typeface="Times New Roman" pitchFamily="18" charset="0"/>
                <a:ea typeface="华文细黑" pitchFamily="2" charset="-122"/>
                <a:cs typeface="Times New Roman" pitchFamily="18"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4134"/>
                                        </p:tgtEl>
                                        <p:attrNameLst>
                                          <p:attrName>style.visibility</p:attrName>
                                        </p:attrNameLst>
                                      </p:cBhvr>
                                      <p:to>
                                        <p:strVal val="visible"/>
                                      </p:to>
                                    </p:set>
                                    <p:anim calcmode="lin" valueType="num">
                                      <p:cBhvr additive="base">
                                        <p:cTn id="7" dur="500" fill="hold"/>
                                        <p:tgtEl>
                                          <p:spTgt spid="304134"/>
                                        </p:tgtEl>
                                        <p:attrNameLst>
                                          <p:attrName>ppt_x</p:attrName>
                                        </p:attrNameLst>
                                      </p:cBhvr>
                                      <p:tavLst>
                                        <p:tav tm="0">
                                          <p:val>
                                            <p:strVal val="1+#ppt_w/2"/>
                                          </p:val>
                                        </p:tav>
                                        <p:tav tm="100000">
                                          <p:val>
                                            <p:strVal val="#ppt_x"/>
                                          </p:val>
                                        </p:tav>
                                      </p:tavLst>
                                    </p:anim>
                                    <p:anim calcmode="lin" valueType="num">
                                      <p:cBhvr additive="base">
                                        <p:cTn id="8" dur="500" fill="hold"/>
                                        <p:tgtEl>
                                          <p:spTgt spid="304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Rectangle 4"/>
          <p:cNvSpPr>
            <a:spLocks noChangeArrowheads="1"/>
          </p:cNvSpPr>
          <p:nvPr/>
        </p:nvSpPr>
        <p:spPr bwMode="auto">
          <a:xfrm>
            <a:off x="701675" y="458788"/>
            <a:ext cx="3546475" cy="762000"/>
          </a:xfrm>
          <a:prstGeom prst="rect">
            <a:avLst/>
          </a:prstGeom>
          <a:noFill/>
          <a:ln w="9525">
            <a:noFill/>
            <a:miter lim="800000"/>
            <a:headEnd/>
            <a:tailEnd/>
          </a:ln>
          <a:effectLst/>
        </p:spPr>
        <p:txBody>
          <a:bodyPr wrap="none">
            <a:spAutoFit/>
          </a:bodyPr>
          <a:lstStyle/>
          <a:p>
            <a:pPr>
              <a:defRPr/>
            </a:pPr>
            <a:r>
              <a:rPr kumimoji="1" lang="zh-CN" altLang="en-US" sz="4400" b="1">
                <a:solidFill>
                  <a:schemeClr val="hlink"/>
                </a:solidFill>
                <a:effectLst>
                  <a:outerShdw blurRad="38100" dist="38100" dir="2700000" algn="tl">
                    <a:srgbClr val="FFFFFF"/>
                  </a:outerShdw>
                </a:effectLst>
              </a:rPr>
              <a:t>课程教学目标</a:t>
            </a:r>
          </a:p>
        </p:txBody>
      </p:sp>
      <p:sp>
        <p:nvSpPr>
          <p:cNvPr id="10243" name="Rectangle 5"/>
          <p:cNvSpPr>
            <a:spLocks noChangeArrowheads="1"/>
          </p:cNvSpPr>
          <p:nvPr/>
        </p:nvSpPr>
        <p:spPr bwMode="auto">
          <a:xfrm>
            <a:off x="522288" y="1493838"/>
            <a:ext cx="8343900" cy="4764087"/>
          </a:xfrm>
          <a:prstGeom prst="rect">
            <a:avLst/>
          </a:prstGeom>
          <a:noFill/>
          <a:ln w="9525">
            <a:noFill/>
            <a:miter lim="800000"/>
            <a:headEnd/>
            <a:tailEnd/>
          </a:ln>
        </p:spPr>
        <p:txBody>
          <a:bodyPr lIns="92075" tIns="46038" rIns="92075" bIns="46038"/>
          <a:lstStyle/>
          <a:p>
            <a:pPr marL="342900" indent="-342900">
              <a:lnSpc>
                <a:spcPct val="120000"/>
              </a:lnSpc>
              <a:spcBef>
                <a:spcPct val="20000"/>
              </a:spcBef>
              <a:buClr>
                <a:schemeClr val="hlink"/>
              </a:buClr>
              <a:buFontTx/>
              <a:buChar char="•"/>
            </a:pPr>
            <a:r>
              <a:rPr lang="en-US" altLang="zh-CN" sz="4000"/>
              <a:t> </a:t>
            </a:r>
            <a:r>
              <a:rPr lang="zh-CN" altLang="en-US" sz="4000"/>
              <a:t>掌握</a:t>
            </a:r>
            <a:r>
              <a:rPr lang="en-US" altLang="zh-CN" sz="4000"/>
              <a:t>C</a:t>
            </a:r>
            <a:r>
              <a:rPr lang="zh-CN" altLang="en-US" sz="4000"/>
              <a:t>语言的基本语法和规定</a:t>
            </a:r>
          </a:p>
          <a:p>
            <a:pPr marL="342900" indent="-342900">
              <a:lnSpc>
                <a:spcPct val="120000"/>
              </a:lnSpc>
              <a:spcBef>
                <a:spcPct val="20000"/>
              </a:spcBef>
              <a:buClr>
                <a:schemeClr val="hlink"/>
              </a:buClr>
              <a:buFontTx/>
              <a:buChar char="•"/>
            </a:pPr>
            <a:r>
              <a:rPr lang="zh-CN" altLang="en-US" sz="4000"/>
              <a:t> 掌握程序设计基本算法和思路</a:t>
            </a:r>
          </a:p>
          <a:p>
            <a:pPr marL="342900" indent="-342900">
              <a:lnSpc>
                <a:spcPct val="120000"/>
              </a:lnSpc>
              <a:spcBef>
                <a:spcPct val="20000"/>
              </a:spcBef>
              <a:buClr>
                <a:schemeClr val="hlink"/>
              </a:buClr>
              <a:buFontTx/>
              <a:buChar char="•"/>
            </a:pPr>
            <a:r>
              <a:rPr lang="zh-CN" altLang="en-US" sz="4000"/>
              <a:t> 提高上机操作能力</a:t>
            </a:r>
          </a:p>
          <a:p>
            <a:pPr marL="342900" indent="-342900">
              <a:lnSpc>
                <a:spcPct val="120000"/>
              </a:lnSpc>
              <a:spcBef>
                <a:spcPct val="20000"/>
              </a:spcBef>
              <a:buClr>
                <a:schemeClr val="hlink"/>
              </a:buClr>
              <a:buFontTx/>
              <a:buChar char="•"/>
            </a:pPr>
            <a:r>
              <a:rPr lang="zh-CN" altLang="en-US" sz="4000"/>
              <a:t> 培养自学能力，开拓思路</a:t>
            </a:r>
          </a:p>
          <a:p>
            <a:pPr marL="342900" indent="-342900">
              <a:lnSpc>
                <a:spcPct val="120000"/>
              </a:lnSpc>
              <a:spcBef>
                <a:spcPct val="20000"/>
              </a:spcBef>
              <a:buClr>
                <a:schemeClr val="hlink"/>
              </a:buClr>
              <a:buFontTx/>
              <a:buChar char="•"/>
            </a:pPr>
            <a:r>
              <a:rPr lang="zh-CN" altLang="en-US" sz="4000"/>
              <a:t> 养成良好的程序设计习惯</a:t>
            </a:r>
            <a:endParaRPr lang="zh-CN" altLang="en-US" sz="3200"/>
          </a:p>
        </p:txBody>
      </p:sp>
      <p:sp>
        <p:nvSpPr>
          <p:cNvPr id="6" name="日期占位符 5"/>
          <p:cNvSpPr>
            <a:spLocks noGrp="1"/>
          </p:cNvSpPr>
          <p:nvPr>
            <p:ph type="dt" sz="half" idx="10"/>
          </p:nvPr>
        </p:nvSpPr>
        <p:spPr/>
        <p:txBody>
          <a:bodyPr/>
          <a:lstStyle/>
          <a:p>
            <a:pPr>
              <a:defRPr/>
            </a:pPr>
            <a:fld id="{2FFD03E5-4849-4774-9F22-C8BE40EC00BE}" type="datetime1">
              <a:rPr lang="zh-CN" altLang="en-US" smtClean="0"/>
              <a:pPr>
                <a:defRPr/>
              </a:pPr>
              <a:t>2012-9-17</a:t>
            </a:fld>
            <a:endParaRPr lang="en-US" altLang="zh-CN" dirty="0"/>
          </a:p>
        </p:txBody>
      </p:sp>
      <p:sp>
        <p:nvSpPr>
          <p:cNvPr id="7" name="灯片编号占位符 6"/>
          <p:cNvSpPr>
            <a:spLocks noGrp="1"/>
          </p:cNvSpPr>
          <p:nvPr>
            <p:ph type="sldNum" sz="quarter" idx="12"/>
          </p:nvPr>
        </p:nvSpPr>
        <p:spPr/>
        <p:txBody>
          <a:bodyPr/>
          <a:lstStyle/>
          <a:p>
            <a:pPr>
              <a:defRPr/>
            </a:pPr>
            <a:fld id="{76C28267-322E-4F55-83A7-61969821FE8C}" type="slidenum">
              <a:rPr lang="en-US" altLang="zh-CN" smtClean="0"/>
              <a:pPr>
                <a:defRPr/>
              </a:pPr>
              <a:t>6</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ChangeArrowheads="1"/>
          </p:cNvSpPr>
          <p:nvPr/>
        </p:nvSpPr>
        <p:spPr bwMode="auto">
          <a:xfrm>
            <a:off x="684213" y="0"/>
            <a:ext cx="7772400" cy="1143000"/>
          </a:xfrm>
          <a:prstGeom prst="rect">
            <a:avLst/>
          </a:prstGeom>
          <a:noFill/>
          <a:ln w="9525">
            <a:noFill/>
            <a:miter lim="800000"/>
            <a:headEnd/>
            <a:tailEnd/>
          </a:ln>
          <a:effectLst/>
        </p:spPr>
        <p:txBody>
          <a:bodyPr lIns="92075" tIns="46038" rIns="92075" bIns="46038" anchor="b"/>
          <a:lstStyle/>
          <a:p>
            <a:pPr algn="ctr">
              <a:defRPr/>
            </a:pPr>
            <a:r>
              <a:rPr lang="zh-CN" altLang="en-US" sz="4400" dirty="0">
                <a:solidFill>
                  <a:srgbClr val="FF00FF"/>
                </a:solidFill>
                <a:effectLst>
                  <a:outerShdw blurRad="38100" dist="38100" dir="2700000" algn="tl">
                    <a:srgbClr val="000000"/>
                  </a:outerShdw>
                </a:effectLst>
                <a:latin typeface="Times New Roman" pitchFamily="18" charset="0"/>
                <a:ea typeface="华文细黑" pitchFamily="2" charset="-122"/>
                <a:cs typeface="Times New Roman" pitchFamily="18" charset="0"/>
              </a:rPr>
              <a:t>字符串常量有关问题</a:t>
            </a:r>
          </a:p>
        </p:txBody>
      </p:sp>
      <p:sp>
        <p:nvSpPr>
          <p:cNvPr id="18435" name="Rectangle 5"/>
          <p:cNvSpPr>
            <a:spLocks noChangeArrowheads="1"/>
          </p:cNvSpPr>
          <p:nvPr/>
        </p:nvSpPr>
        <p:spPr bwMode="auto">
          <a:xfrm>
            <a:off x="684213" y="1557338"/>
            <a:ext cx="7772400" cy="41148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Char char="v"/>
            </a:pPr>
            <a:r>
              <a:rPr lang="en-US" altLang="zh-CN" sz="3200">
                <a:solidFill>
                  <a:srgbClr val="000066"/>
                </a:solidFill>
                <a:latin typeface="Times New Roman" pitchFamily="18" charset="0"/>
                <a:ea typeface="华文细黑" pitchFamily="2" charset="-122"/>
                <a:cs typeface="Times New Roman" pitchFamily="18" charset="0"/>
              </a:rPr>
              <a:t>‘</a:t>
            </a:r>
            <a:r>
              <a:rPr lang="zh-CN" altLang="en-US" sz="3200">
                <a:solidFill>
                  <a:srgbClr val="000066"/>
                </a:solidFill>
                <a:latin typeface="Times New Roman" pitchFamily="18" charset="0"/>
                <a:ea typeface="华文细黑" pitchFamily="2" charset="-122"/>
                <a:cs typeface="Times New Roman" pitchFamily="18" charset="0"/>
              </a:rPr>
              <a:t>Ａ’与“Ａ”的区别</a:t>
            </a:r>
          </a:p>
          <a:p>
            <a:pPr marL="342900" indent="-342900">
              <a:spcBef>
                <a:spcPct val="20000"/>
              </a:spcBef>
              <a:buClr>
                <a:schemeClr val="hlink"/>
              </a:buClr>
              <a:buSzPct val="65000"/>
              <a:buFont typeface="Wingdings" pitchFamily="2" charset="2"/>
              <a:buChar char="v"/>
            </a:pPr>
            <a:endParaRPr lang="zh-CN" altLang="en-US" sz="3200">
              <a:solidFill>
                <a:srgbClr val="660033"/>
              </a:solidFill>
              <a:latin typeface="Times New Roman" pitchFamily="18" charset="0"/>
              <a:ea typeface="华文细黑" pitchFamily="2" charset="-122"/>
              <a:cs typeface="Times New Roman" pitchFamily="18" charset="0"/>
            </a:endParaRPr>
          </a:p>
          <a:p>
            <a:pPr marL="342900" indent="-342900">
              <a:spcBef>
                <a:spcPct val="20000"/>
              </a:spcBef>
              <a:buClr>
                <a:schemeClr val="hlink"/>
              </a:buClr>
              <a:buSzPct val="65000"/>
              <a:buFont typeface="Wingdings" pitchFamily="2" charset="2"/>
              <a:buChar char="v"/>
            </a:pPr>
            <a:endParaRPr lang="zh-CN" altLang="en-US" sz="3200">
              <a:solidFill>
                <a:srgbClr val="660033"/>
              </a:solidFill>
              <a:latin typeface="Times New Roman" pitchFamily="18" charset="0"/>
              <a:ea typeface="华文细黑" pitchFamily="2" charset="-122"/>
              <a:cs typeface="Times New Roman" pitchFamily="18" charset="0"/>
            </a:endParaRPr>
          </a:p>
          <a:p>
            <a:pPr marL="342900" indent="-342900">
              <a:spcBef>
                <a:spcPct val="20000"/>
              </a:spcBef>
              <a:buClr>
                <a:schemeClr val="hlink"/>
              </a:buClr>
              <a:buSzPct val="65000"/>
              <a:buFont typeface="Wingdings" pitchFamily="2" charset="2"/>
              <a:buChar char="v"/>
            </a:pPr>
            <a:r>
              <a:rPr lang="zh-CN" altLang="en-US" sz="3200">
                <a:solidFill>
                  <a:srgbClr val="000066"/>
                </a:solidFill>
                <a:latin typeface="Times New Roman" pitchFamily="18" charset="0"/>
                <a:ea typeface="华文细黑" pitchFamily="2" charset="-122"/>
                <a:cs typeface="Times New Roman" pitchFamily="18" charset="0"/>
              </a:rPr>
              <a:t>问题（判断正误）：</a:t>
            </a:r>
          </a:p>
          <a:p>
            <a:pPr marL="342900" indent="-342900">
              <a:spcBef>
                <a:spcPct val="20000"/>
              </a:spcBef>
              <a:buClr>
                <a:schemeClr val="hlink"/>
              </a:buClr>
              <a:buSzPct val="65000"/>
              <a:buFont typeface="Wingdings" pitchFamily="2" charset="2"/>
              <a:buNone/>
            </a:pPr>
            <a:r>
              <a:rPr lang="zh-CN" altLang="en-US" sz="3200">
                <a:solidFill>
                  <a:srgbClr val="000066"/>
                </a:solidFill>
                <a:latin typeface="Times New Roman" pitchFamily="18" charset="0"/>
                <a:ea typeface="华文细黑" pitchFamily="2" charset="-122"/>
                <a:cs typeface="Times New Roman" pitchFamily="18" charset="0"/>
              </a:rPr>
              <a:t>    </a:t>
            </a:r>
            <a:r>
              <a:rPr lang="en-US" altLang="zh-CN" sz="3200">
                <a:solidFill>
                  <a:srgbClr val="000066"/>
                </a:solidFill>
                <a:latin typeface="Times New Roman" pitchFamily="18" charset="0"/>
                <a:ea typeface="华文细黑" pitchFamily="2" charset="-122"/>
                <a:cs typeface="Times New Roman" pitchFamily="18" charset="0"/>
              </a:rPr>
              <a:t>char  c=“China”;</a:t>
            </a:r>
          </a:p>
          <a:p>
            <a:pPr marL="342900" indent="-342900">
              <a:spcBef>
                <a:spcPct val="20000"/>
              </a:spcBef>
              <a:buClr>
                <a:schemeClr val="hlink"/>
              </a:buClr>
              <a:buSzPct val="65000"/>
              <a:buFont typeface="Wingdings" pitchFamily="2" charset="2"/>
              <a:buNone/>
            </a:pPr>
            <a:r>
              <a:rPr lang="en-US" altLang="zh-CN" sz="3200">
                <a:solidFill>
                  <a:srgbClr val="000066"/>
                </a:solidFill>
                <a:latin typeface="Times New Roman" pitchFamily="18" charset="0"/>
                <a:ea typeface="华文细黑" pitchFamily="2" charset="-122"/>
                <a:cs typeface="Times New Roman" pitchFamily="18" charset="0"/>
              </a:rPr>
              <a:t>    char  c=‘China’;</a:t>
            </a:r>
          </a:p>
          <a:p>
            <a:pPr marL="342900" indent="-342900">
              <a:spcBef>
                <a:spcPct val="20000"/>
              </a:spcBef>
              <a:buClr>
                <a:schemeClr val="hlink"/>
              </a:buClr>
              <a:buSzPct val="65000"/>
              <a:buFont typeface="Wingdings" pitchFamily="2" charset="2"/>
              <a:buChar char="v"/>
            </a:pPr>
            <a:r>
              <a:rPr lang="en-US" altLang="zh-CN" sz="3200">
                <a:solidFill>
                  <a:srgbClr val="000066"/>
                </a:solidFill>
                <a:latin typeface="Times New Roman" pitchFamily="18" charset="0"/>
                <a:ea typeface="华文细黑" pitchFamily="2" charset="-122"/>
                <a:cs typeface="Times New Roman" pitchFamily="18" charset="0"/>
              </a:rPr>
              <a:t>“China”</a:t>
            </a:r>
            <a:r>
              <a:rPr lang="zh-CN" altLang="en-US" sz="3200">
                <a:solidFill>
                  <a:srgbClr val="000066"/>
                </a:solidFill>
                <a:latin typeface="Times New Roman" pitchFamily="18" charset="0"/>
                <a:ea typeface="华文细黑" pitchFamily="2" charset="-122"/>
                <a:cs typeface="Times New Roman" pitchFamily="18" charset="0"/>
              </a:rPr>
              <a:t>占几个字节？‘</a:t>
            </a:r>
            <a:r>
              <a:rPr lang="en-US" altLang="zh-CN" sz="3200">
                <a:solidFill>
                  <a:srgbClr val="000066"/>
                </a:solidFill>
                <a:latin typeface="Times New Roman" pitchFamily="18" charset="0"/>
                <a:ea typeface="华文细黑" pitchFamily="2" charset="-122"/>
                <a:cs typeface="Times New Roman" pitchFamily="18" charset="0"/>
              </a:rPr>
              <a:t>\141’</a:t>
            </a:r>
            <a:r>
              <a:rPr lang="zh-CN" altLang="en-US" sz="3200">
                <a:solidFill>
                  <a:srgbClr val="000066"/>
                </a:solidFill>
                <a:latin typeface="Times New Roman" pitchFamily="18" charset="0"/>
                <a:ea typeface="华文细黑" pitchFamily="2" charset="-122"/>
                <a:cs typeface="Times New Roman" pitchFamily="18" charset="0"/>
              </a:rPr>
              <a:t>占几个字节？</a:t>
            </a:r>
          </a:p>
        </p:txBody>
      </p:sp>
      <p:graphicFrame>
        <p:nvGraphicFramePr>
          <p:cNvPr id="315398" name="Group 6"/>
          <p:cNvGraphicFramePr>
            <a:graphicFrameLocks noGrp="1"/>
          </p:cNvGraphicFramePr>
          <p:nvPr/>
        </p:nvGraphicFramePr>
        <p:xfrm>
          <a:off x="1692275" y="2349500"/>
          <a:ext cx="914400" cy="533400"/>
        </p:xfrm>
        <a:graphic>
          <a:graphicData uri="http://schemas.openxmlformats.org/drawingml/2006/table">
            <a:tbl>
              <a:tblPr/>
              <a:tblGrid>
                <a:gridCol w="914400"/>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zh-CN" altLang="en-US" sz="2800" b="0" i="0" u="none" strike="noStrike" cap="none" normalizeH="0" baseline="0" smtClean="0">
                          <a:ln>
                            <a:noFill/>
                          </a:ln>
                          <a:solidFill>
                            <a:srgbClr val="FF3300"/>
                          </a:solidFill>
                          <a:effectLst/>
                          <a:latin typeface="Arial" charset="0"/>
                          <a:ea typeface="宋体" pitchFamily="2" charset="-122"/>
                        </a:rPr>
                        <a:t>Ａ</a:t>
                      </a:r>
                    </a:p>
                  </a:txBody>
                  <a:tcPr marL="90000" marR="90000" marT="46800" marB="4680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FF66"/>
                    </a:solidFill>
                  </a:tcPr>
                </a:tc>
              </a:tr>
            </a:tbl>
          </a:graphicData>
        </a:graphic>
      </p:graphicFrame>
      <p:graphicFrame>
        <p:nvGraphicFramePr>
          <p:cNvPr id="315415" name="Group 23"/>
          <p:cNvGraphicFramePr>
            <a:graphicFrameLocks noGrp="1"/>
          </p:cNvGraphicFramePr>
          <p:nvPr/>
        </p:nvGraphicFramePr>
        <p:xfrm>
          <a:off x="4356100" y="2393950"/>
          <a:ext cx="1836738" cy="520320"/>
        </p:xfrm>
        <a:graphic>
          <a:graphicData uri="http://schemas.openxmlformats.org/drawingml/2006/table">
            <a:tbl>
              <a:tblPr/>
              <a:tblGrid>
                <a:gridCol w="879475"/>
                <a:gridCol w="957263"/>
              </a:tblGrid>
              <a:tr h="4746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zh-CN" altLang="en-US" sz="2800" b="0" i="0" u="none" strike="noStrike" cap="none" normalizeH="0" baseline="0" smtClean="0">
                          <a:ln>
                            <a:noFill/>
                          </a:ln>
                          <a:solidFill>
                            <a:srgbClr val="FF3300"/>
                          </a:solidFill>
                          <a:effectLst/>
                          <a:latin typeface="Arial" charset="0"/>
                          <a:ea typeface="宋体" pitchFamily="2" charset="-122"/>
                        </a:rPr>
                        <a:t>Ａ</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zh-CN" sz="2800" b="0" i="0" u="none" strike="noStrike" cap="none" normalizeH="0" baseline="0" smtClean="0">
                          <a:ln>
                            <a:noFill/>
                          </a:ln>
                          <a:solidFill>
                            <a:srgbClr val="FF3300"/>
                          </a:solidFill>
                          <a:effectLst/>
                          <a:latin typeface="Arial" charset="0"/>
                          <a:ea typeface="宋体" pitchFamily="2" charset="-122"/>
                        </a:rPr>
                        <a:t>\0</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FF66"/>
                    </a:solidFill>
                  </a:tcPr>
                </a:tc>
              </a:tr>
            </a:tbl>
          </a:graphicData>
        </a:graphic>
      </p:graphicFrame>
      <p:sp>
        <p:nvSpPr>
          <p:cNvPr id="315414" name="AutoShape 22"/>
          <p:cNvSpPr>
            <a:spLocks noChangeArrowheads="1"/>
          </p:cNvSpPr>
          <p:nvPr/>
        </p:nvSpPr>
        <p:spPr bwMode="auto">
          <a:xfrm>
            <a:off x="5607050" y="3698875"/>
            <a:ext cx="2565400" cy="1169988"/>
          </a:xfrm>
          <a:prstGeom prst="wedgeRoundRectCallout">
            <a:avLst>
              <a:gd name="adj1" fmla="val -38306"/>
              <a:gd name="adj2" fmla="val 67366"/>
              <a:gd name="adj3" fmla="val 16667"/>
            </a:avLst>
          </a:prstGeom>
          <a:solidFill>
            <a:srgbClr val="CCFFFF"/>
          </a:solidFill>
          <a:ln w="12700">
            <a:noFill/>
            <a:miter lim="800000"/>
            <a:headEnd type="none" w="sm" len="sm"/>
            <a:tailEnd type="none" w="sm" len="sm"/>
          </a:ln>
        </p:spPr>
        <p:txBody>
          <a:bodyPr lIns="90000" tIns="46800" rIns="90000" bIns="46800"/>
          <a:lstStyle/>
          <a:p>
            <a:r>
              <a:rPr kumimoji="1" lang="zh-CN" altLang="en-US" sz="2400">
                <a:solidFill>
                  <a:srgbClr val="FF3300"/>
                </a:solidFill>
                <a:latin typeface="Times New Roman" pitchFamily="18" charset="0"/>
                <a:ea typeface="华文细黑" pitchFamily="2" charset="-122"/>
                <a:cs typeface="Times New Roman" pitchFamily="18" charset="0"/>
              </a:rPr>
              <a:t>等于十进制数</a:t>
            </a:r>
            <a:r>
              <a:rPr kumimoji="1" lang="en-US" altLang="zh-CN" sz="2400">
                <a:solidFill>
                  <a:srgbClr val="FF3300"/>
                </a:solidFill>
                <a:latin typeface="Times New Roman" pitchFamily="18" charset="0"/>
                <a:ea typeface="华文细黑" pitchFamily="2" charset="-122"/>
                <a:cs typeface="Times New Roman" pitchFamily="18" charset="0"/>
              </a:rPr>
              <a:t>97</a:t>
            </a:r>
          </a:p>
          <a:p>
            <a:r>
              <a:rPr kumimoji="1" lang="zh-CN" altLang="en-US" sz="2400">
                <a:solidFill>
                  <a:srgbClr val="FF3300"/>
                </a:solidFill>
                <a:latin typeface="Times New Roman" pitchFamily="18" charset="0"/>
                <a:ea typeface="华文细黑" pitchFamily="2" charset="-122"/>
                <a:cs typeface="Times New Roman" pitchFamily="18" charset="0"/>
              </a:rPr>
              <a:t>即字符’</a:t>
            </a:r>
            <a:r>
              <a:rPr kumimoji="1" lang="en-US" altLang="zh-CN" sz="2400">
                <a:solidFill>
                  <a:srgbClr val="FF3300"/>
                </a:solidFill>
                <a:latin typeface="Times New Roman" pitchFamily="18" charset="0"/>
                <a:ea typeface="华文细黑" pitchFamily="2" charset="-122"/>
                <a:cs typeface="Times New Roman" pitchFamily="18" charset="0"/>
              </a:rPr>
              <a:t>a’</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5398"/>
                                        </p:tgtEl>
                                        <p:attrNameLst>
                                          <p:attrName>style.visibility</p:attrName>
                                        </p:attrNameLst>
                                      </p:cBhvr>
                                      <p:to>
                                        <p:strVal val="visible"/>
                                      </p:to>
                                    </p:set>
                                    <p:animEffect transition="in" filter="dissolve">
                                      <p:cBhvr>
                                        <p:cTn id="7" dur="500"/>
                                        <p:tgtEl>
                                          <p:spTgt spid="3153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5415"/>
                                        </p:tgtEl>
                                        <p:attrNameLst>
                                          <p:attrName>style.visibility</p:attrName>
                                        </p:attrNameLst>
                                      </p:cBhvr>
                                      <p:to>
                                        <p:strVal val="visible"/>
                                      </p:to>
                                    </p:set>
                                    <p:animEffect transition="in" filter="dissolve">
                                      <p:cBhvr>
                                        <p:cTn id="12" dur="500"/>
                                        <p:tgtEl>
                                          <p:spTgt spid="3154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15414"/>
                                        </p:tgtEl>
                                        <p:attrNameLst>
                                          <p:attrName>style.visibility</p:attrName>
                                        </p:attrNameLst>
                                      </p:cBhvr>
                                      <p:to>
                                        <p:strVal val="visible"/>
                                      </p:to>
                                    </p:set>
                                    <p:animEffect transition="in" filter="barn(outHorizontal)">
                                      <p:cBhvr>
                                        <p:cTn id="17" dur="500"/>
                                        <p:tgtEl>
                                          <p:spTgt spid="31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1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533400" y="0"/>
            <a:ext cx="3124200" cy="838200"/>
          </a:xfrm>
          <a:prstGeom prst="rect">
            <a:avLst/>
          </a:prstGeom>
          <a:noFill/>
          <a:ln w="9525">
            <a:noFill/>
            <a:miter lim="800000"/>
            <a:headEnd/>
            <a:tailEnd/>
          </a:ln>
          <a:effectLst/>
        </p:spPr>
        <p:txBody>
          <a:bodyPr lIns="92075" tIns="46038" rIns="92075" bIns="46038" anchor="b"/>
          <a:lstStyle/>
          <a:p>
            <a:pPr>
              <a:defRPr/>
            </a:pPr>
            <a:r>
              <a:rPr lang="zh-CN" altLang="en-US" sz="4400" dirty="0">
                <a:solidFill>
                  <a:schemeClr val="tx2"/>
                </a:solidFill>
                <a:effectLst>
                  <a:outerShdw blurRad="38100" dist="38100" dir="2700000" algn="tl">
                    <a:srgbClr val="000000"/>
                  </a:outerShdw>
                </a:effectLst>
                <a:latin typeface="黑体" pitchFamily="49" charset="-122"/>
                <a:ea typeface="黑体" pitchFamily="49" charset="-122"/>
              </a:rPr>
              <a:t>三、变量</a:t>
            </a:r>
          </a:p>
        </p:txBody>
      </p:sp>
      <p:sp>
        <p:nvSpPr>
          <p:cNvPr id="316421" name="Rectangle 5"/>
          <p:cNvSpPr>
            <a:spLocks noChangeArrowheads="1"/>
          </p:cNvSpPr>
          <p:nvPr/>
        </p:nvSpPr>
        <p:spPr bwMode="auto">
          <a:xfrm>
            <a:off x="685800" y="1066800"/>
            <a:ext cx="8062913" cy="50292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hlink"/>
              </a:buClr>
              <a:buSzPct val="65000"/>
              <a:buFont typeface="Wingdings" pitchFamily="2" charset="2"/>
              <a:buChar char="v"/>
            </a:pPr>
            <a:r>
              <a:rPr lang="zh-CN" altLang="en-US" sz="3200">
                <a:latin typeface="Times New Roman" pitchFamily="18" charset="0"/>
                <a:ea typeface="华文细黑" pitchFamily="2" charset="-122"/>
                <a:cs typeface="Times New Roman" pitchFamily="18" charset="0"/>
              </a:rPr>
              <a:t>赋值   </a:t>
            </a:r>
            <a:r>
              <a:rPr lang="zh-CN" altLang="en-US" sz="3200" i="1">
                <a:solidFill>
                  <a:srgbClr val="FFFFFF"/>
                </a:solidFill>
                <a:latin typeface="Times New Roman" pitchFamily="18" charset="0"/>
                <a:ea typeface="华文细黑" pitchFamily="2" charset="-122"/>
                <a:cs typeface="Times New Roman" pitchFamily="18" charset="0"/>
              </a:rPr>
              <a:t> </a:t>
            </a:r>
            <a:r>
              <a:rPr lang="en-US" altLang="zh-CN" sz="3200" i="1">
                <a:solidFill>
                  <a:srgbClr val="FFFFFF"/>
                </a:solidFill>
                <a:latin typeface="Times New Roman" pitchFamily="18" charset="0"/>
                <a:ea typeface="华文细黑" pitchFamily="2" charset="-122"/>
                <a:cs typeface="Times New Roman" pitchFamily="18" charset="0"/>
              </a:rPr>
              <a:t>P53</a:t>
            </a:r>
          </a:p>
          <a:p>
            <a:pPr marL="342900" indent="-342900">
              <a:lnSpc>
                <a:spcPct val="90000"/>
              </a:lnSpc>
              <a:spcBef>
                <a:spcPct val="20000"/>
              </a:spcBef>
              <a:buClr>
                <a:schemeClr val="hlink"/>
              </a:buClr>
              <a:buSzPct val="65000"/>
              <a:buFont typeface="Wingdings" pitchFamily="2" charset="2"/>
              <a:buNone/>
            </a:pPr>
            <a:r>
              <a:rPr lang="en-US" altLang="zh-CN" sz="3200">
                <a:latin typeface="Times New Roman" pitchFamily="18" charset="0"/>
                <a:ea typeface="华文细黑" pitchFamily="2" charset="-122"/>
                <a:cs typeface="Times New Roman" pitchFamily="18" charset="0"/>
              </a:rPr>
              <a:t>   </a:t>
            </a:r>
            <a:r>
              <a:rPr lang="zh-CN" altLang="en-US" sz="2600">
                <a:solidFill>
                  <a:srgbClr val="66FF66"/>
                </a:solidFill>
                <a:latin typeface="Times New Roman" pitchFamily="18" charset="0"/>
                <a:ea typeface="华文细黑" pitchFamily="2" charset="-122"/>
                <a:cs typeface="Times New Roman" pitchFamily="18" charset="0"/>
              </a:rPr>
              <a:t>例： </a:t>
            </a:r>
            <a:r>
              <a:rPr lang="en-US" altLang="zh-CN" sz="2600">
                <a:solidFill>
                  <a:srgbClr val="66FF66"/>
                </a:solidFill>
                <a:latin typeface="Times New Roman" pitchFamily="18" charset="0"/>
                <a:ea typeface="华文细黑" pitchFamily="2" charset="-122"/>
                <a:cs typeface="Times New Roman" pitchFamily="18" charset="0"/>
              </a:rPr>
              <a:t>b=(a=3+5)     a=b=c=d=3+5     </a:t>
            </a:r>
          </a:p>
          <a:p>
            <a:pPr marL="342900" indent="-342900">
              <a:lnSpc>
                <a:spcPct val="90000"/>
              </a:lnSpc>
              <a:spcBef>
                <a:spcPct val="20000"/>
              </a:spcBef>
              <a:buClr>
                <a:schemeClr val="hlink"/>
              </a:buClr>
              <a:buSzPct val="65000"/>
              <a:buFont typeface="Wingdings" pitchFamily="2" charset="2"/>
              <a:buNone/>
            </a:pPr>
            <a:r>
              <a:rPr lang="en-US" altLang="zh-CN" sz="2600">
                <a:solidFill>
                  <a:srgbClr val="66FF66"/>
                </a:solidFill>
                <a:latin typeface="Times New Roman" pitchFamily="18" charset="0"/>
                <a:ea typeface="华文细黑" pitchFamily="2" charset="-122"/>
                <a:cs typeface="Times New Roman" pitchFamily="18" charset="0"/>
              </a:rPr>
              <a:t>                              </a:t>
            </a:r>
            <a:r>
              <a:rPr lang="en-US" altLang="zh-CN" sz="2600">
                <a:solidFill>
                  <a:srgbClr val="66FFFF"/>
                </a:solidFill>
                <a:latin typeface="Times New Roman" pitchFamily="18" charset="0"/>
                <a:ea typeface="华文细黑" pitchFamily="2" charset="-122"/>
                <a:cs typeface="Times New Roman" pitchFamily="18" charset="0"/>
              </a:rPr>
              <a:t>(</a:t>
            </a:r>
            <a:r>
              <a:rPr lang="zh-CN" altLang="en-US" sz="2600">
                <a:solidFill>
                  <a:srgbClr val="66FFFF"/>
                </a:solidFill>
                <a:latin typeface="Times New Roman" pitchFamily="18" charset="0"/>
                <a:ea typeface="华文细黑" pitchFamily="2" charset="-122"/>
                <a:cs typeface="Times New Roman" pitchFamily="18" charset="0"/>
              </a:rPr>
              <a:t>结果均为</a:t>
            </a:r>
            <a:r>
              <a:rPr lang="en-US" altLang="zh-CN" sz="2600">
                <a:solidFill>
                  <a:srgbClr val="66FFFF"/>
                </a:solidFill>
                <a:latin typeface="Times New Roman" pitchFamily="18" charset="0"/>
                <a:ea typeface="华文细黑" pitchFamily="2" charset="-122"/>
                <a:cs typeface="Times New Roman" pitchFamily="18" charset="0"/>
              </a:rPr>
              <a:t>8</a:t>
            </a:r>
            <a:r>
              <a:rPr lang="zh-CN" altLang="en-US" sz="2600">
                <a:solidFill>
                  <a:srgbClr val="66FFFF"/>
                </a:solidFill>
                <a:latin typeface="Times New Roman" pitchFamily="18" charset="0"/>
                <a:ea typeface="华文细黑" pitchFamily="2" charset="-122"/>
                <a:cs typeface="Times New Roman" pitchFamily="18" charset="0"/>
              </a:rPr>
              <a:t>）</a:t>
            </a:r>
          </a:p>
          <a:p>
            <a:pPr marL="342900" indent="-342900">
              <a:lnSpc>
                <a:spcPct val="90000"/>
              </a:lnSpc>
              <a:spcBef>
                <a:spcPct val="20000"/>
              </a:spcBef>
              <a:buClr>
                <a:schemeClr val="hlink"/>
              </a:buClr>
              <a:buSzPct val="65000"/>
              <a:buFont typeface="Wingdings" pitchFamily="2" charset="2"/>
              <a:buNone/>
            </a:pPr>
            <a:r>
              <a:rPr lang="zh-CN" altLang="en-US" sz="2600">
                <a:solidFill>
                  <a:srgbClr val="66FF66"/>
                </a:solidFill>
                <a:latin typeface="Times New Roman" pitchFamily="18" charset="0"/>
                <a:ea typeface="华文细黑" pitchFamily="2" charset="-122"/>
                <a:cs typeface="Times New Roman" pitchFamily="18" charset="0"/>
              </a:rPr>
              <a:t>    例：</a:t>
            </a:r>
            <a:r>
              <a:rPr lang="en-US" altLang="zh-CN" sz="2600">
                <a:solidFill>
                  <a:srgbClr val="66FF66"/>
                </a:solidFill>
                <a:latin typeface="Times New Roman" pitchFamily="18" charset="0"/>
                <a:ea typeface="华文细黑" pitchFamily="2" charset="-122"/>
                <a:cs typeface="Times New Roman" pitchFamily="18" charset="0"/>
              </a:rPr>
              <a:t>int  a=b=c=d=3+5        </a:t>
            </a:r>
          </a:p>
          <a:p>
            <a:pPr marL="342900" indent="-342900">
              <a:lnSpc>
                <a:spcPct val="90000"/>
              </a:lnSpc>
              <a:spcBef>
                <a:spcPct val="20000"/>
              </a:spcBef>
              <a:buClr>
                <a:schemeClr val="hlink"/>
              </a:buClr>
              <a:buSzPct val="65000"/>
              <a:buFont typeface="Wingdings" pitchFamily="2" charset="2"/>
              <a:buNone/>
            </a:pPr>
            <a:r>
              <a:rPr lang="en-US" altLang="zh-CN" sz="2600">
                <a:solidFill>
                  <a:srgbClr val="66FFFF"/>
                </a:solidFill>
                <a:latin typeface="Times New Roman" pitchFamily="18" charset="0"/>
                <a:ea typeface="华文细黑" pitchFamily="2" charset="-122"/>
                <a:cs typeface="Times New Roman" pitchFamily="18" charset="0"/>
              </a:rPr>
              <a:t>                           </a:t>
            </a:r>
            <a:r>
              <a:rPr lang="zh-CN" altLang="en-US" sz="2600">
                <a:solidFill>
                  <a:srgbClr val="66FFFF"/>
                </a:solidFill>
                <a:latin typeface="Times New Roman" pitchFamily="18" charset="0"/>
                <a:ea typeface="华文细黑" pitchFamily="2" charset="-122"/>
                <a:cs typeface="Times New Roman" pitchFamily="18" charset="0"/>
              </a:rPr>
              <a:t>（语法错误，除非</a:t>
            </a:r>
            <a:r>
              <a:rPr lang="en-US" altLang="zh-CN" sz="2600">
                <a:solidFill>
                  <a:srgbClr val="66FFFF"/>
                </a:solidFill>
                <a:latin typeface="Times New Roman" pitchFamily="18" charset="0"/>
                <a:ea typeface="华文细黑" pitchFamily="2" charset="-122"/>
                <a:cs typeface="Times New Roman" pitchFamily="18" charset="0"/>
              </a:rPr>
              <a:t>b,c,d</a:t>
            </a:r>
            <a:r>
              <a:rPr lang="zh-CN" altLang="en-US" sz="2600">
                <a:solidFill>
                  <a:srgbClr val="66FFFF"/>
                </a:solidFill>
                <a:latin typeface="Times New Roman" pitchFamily="18" charset="0"/>
                <a:ea typeface="华文细黑" pitchFamily="2" charset="-122"/>
                <a:cs typeface="Times New Roman" pitchFamily="18" charset="0"/>
              </a:rPr>
              <a:t>定义过）</a:t>
            </a:r>
          </a:p>
          <a:p>
            <a:pPr marL="342900" indent="-342900">
              <a:lnSpc>
                <a:spcPct val="90000"/>
              </a:lnSpc>
              <a:spcBef>
                <a:spcPct val="20000"/>
              </a:spcBef>
              <a:buClr>
                <a:schemeClr val="hlink"/>
              </a:buClr>
              <a:buSzPct val="65000"/>
              <a:buFont typeface="Wingdings" pitchFamily="2" charset="2"/>
              <a:buNone/>
            </a:pPr>
            <a:r>
              <a:rPr lang="zh-CN" altLang="en-US" sz="2600">
                <a:solidFill>
                  <a:srgbClr val="66FF66"/>
                </a:solidFill>
                <a:latin typeface="Times New Roman" pitchFamily="18" charset="0"/>
                <a:ea typeface="华文细黑" pitchFamily="2" charset="-122"/>
                <a:cs typeface="Times New Roman" pitchFamily="18" charset="0"/>
              </a:rPr>
              <a:t>               </a:t>
            </a:r>
            <a:r>
              <a:rPr lang="zh-CN" altLang="en-US" sz="2600">
                <a:solidFill>
                  <a:srgbClr val="FFFFFF"/>
                </a:solidFill>
                <a:latin typeface="Times New Roman" pitchFamily="18" charset="0"/>
                <a:ea typeface="华文细黑" pitchFamily="2" charset="-122"/>
                <a:cs typeface="Times New Roman" pitchFamily="18" charset="0"/>
              </a:rPr>
              <a:t>正确：</a:t>
            </a:r>
            <a:r>
              <a:rPr lang="en-US" altLang="zh-CN" sz="2600">
                <a:solidFill>
                  <a:srgbClr val="FFFFFF"/>
                </a:solidFill>
                <a:latin typeface="Times New Roman" pitchFamily="18" charset="0"/>
                <a:ea typeface="华文细黑" pitchFamily="2" charset="-122"/>
                <a:cs typeface="Times New Roman" pitchFamily="18" charset="0"/>
              </a:rPr>
              <a:t>int a, b=a=3+5;</a:t>
            </a:r>
          </a:p>
          <a:p>
            <a:pPr marL="342900" indent="-342900">
              <a:lnSpc>
                <a:spcPct val="90000"/>
              </a:lnSpc>
              <a:spcBef>
                <a:spcPct val="20000"/>
              </a:spcBef>
              <a:buClr>
                <a:schemeClr val="hlink"/>
              </a:buClr>
              <a:buSzPct val="65000"/>
              <a:buFont typeface="Wingdings" pitchFamily="2" charset="2"/>
              <a:buNone/>
            </a:pPr>
            <a:r>
              <a:rPr lang="en-US" altLang="zh-CN" sz="2600">
                <a:solidFill>
                  <a:srgbClr val="66FF66"/>
                </a:solidFill>
                <a:latin typeface="Times New Roman" pitchFamily="18" charset="0"/>
                <a:ea typeface="华文细黑" pitchFamily="2" charset="-122"/>
                <a:cs typeface="Times New Roman" pitchFamily="18" charset="0"/>
              </a:rPr>
              <a:t>    </a:t>
            </a:r>
            <a:r>
              <a:rPr lang="zh-CN" altLang="en-US" sz="2600">
                <a:solidFill>
                  <a:srgbClr val="66FF66"/>
                </a:solidFill>
                <a:latin typeface="Times New Roman" pitchFamily="18" charset="0"/>
                <a:ea typeface="华文细黑" pitchFamily="2" charset="-122"/>
                <a:cs typeface="Times New Roman" pitchFamily="18" charset="0"/>
              </a:rPr>
              <a:t>例： </a:t>
            </a:r>
            <a:r>
              <a:rPr lang="en-US" altLang="zh-CN" sz="2600">
                <a:solidFill>
                  <a:srgbClr val="66FF66"/>
                </a:solidFill>
                <a:latin typeface="Times New Roman" pitchFamily="18" charset="0"/>
                <a:ea typeface="华文细黑" pitchFamily="2" charset="-122"/>
                <a:cs typeface="Times New Roman" pitchFamily="18" charset="0"/>
              </a:rPr>
              <a:t>c=3+(a=5)*6  </a:t>
            </a:r>
          </a:p>
          <a:p>
            <a:pPr marL="342900" indent="-342900">
              <a:lnSpc>
                <a:spcPct val="90000"/>
              </a:lnSpc>
              <a:spcBef>
                <a:spcPct val="20000"/>
              </a:spcBef>
              <a:buClr>
                <a:schemeClr val="hlink"/>
              </a:buClr>
              <a:buSzPct val="65000"/>
              <a:buFont typeface="Wingdings" pitchFamily="2" charset="2"/>
              <a:buNone/>
            </a:pPr>
            <a:r>
              <a:rPr lang="en-US" altLang="zh-CN" sz="2600">
                <a:solidFill>
                  <a:srgbClr val="66FF66"/>
                </a:solidFill>
                <a:latin typeface="Times New Roman" pitchFamily="18" charset="0"/>
                <a:ea typeface="华文细黑" pitchFamily="2" charset="-122"/>
                <a:cs typeface="Times New Roman" pitchFamily="18" charset="0"/>
              </a:rPr>
              <a:t>      </a:t>
            </a:r>
            <a:r>
              <a:rPr lang="zh-CN" altLang="en-US" sz="2600">
                <a:solidFill>
                  <a:srgbClr val="66FFFF"/>
                </a:solidFill>
                <a:latin typeface="Times New Roman" pitchFamily="18" charset="0"/>
                <a:ea typeface="华文细黑" pitchFamily="2" charset="-122"/>
                <a:cs typeface="Times New Roman" pitchFamily="18" charset="0"/>
              </a:rPr>
              <a:t>结果：</a:t>
            </a:r>
            <a:r>
              <a:rPr lang="en-US" altLang="zh-CN" sz="2600">
                <a:solidFill>
                  <a:srgbClr val="66FFFF"/>
                </a:solidFill>
                <a:latin typeface="Times New Roman" pitchFamily="18" charset="0"/>
                <a:ea typeface="华文细黑" pitchFamily="2" charset="-122"/>
                <a:cs typeface="Times New Roman" pitchFamily="18" charset="0"/>
              </a:rPr>
              <a:t>c=33,a=5</a:t>
            </a:r>
            <a:r>
              <a:rPr lang="zh-CN" altLang="en-US" sz="2600">
                <a:solidFill>
                  <a:srgbClr val="66FFFF"/>
                </a:solidFill>
                <a:latin typeface="Times New Roman" pitchFamily="18" charset="0"/>
                <a:ea typeface="华文细黑" pitchFamily="2" charset="-122"/>
                <a:cs typeface="Times New Roman" pitchFamily="18" charset="0"/>
              </a:rPr>
              <a:t>（一个语句可以有几个赋值运算）</a:t>
            </a:r>
          </a:p>
          <a:p>
            <a:pPr marL="342900" indent="-342900">
              <a:lnSpc>
                <a:spcPct val="90000"/>
              </a:lnSpc>
              <a:spcBef>
                <a:spcPct val="20000"/>
              </a:spcBef>
              <a:buClr>
                <a:schemeClr val="hlink"/>
              </a:buClr>
              <a:buSzPct val="65000"/>
              <a:buFont typeface="Wingdings" pitchFamily="2" charset="2"/>
              <a:buChar char="v"/>
            </a:pPr>
            <a:r>
              <a:rPr lang="zh-CN" altLang="en-US" sz="3200">
                <a:latin typeface="Times New Roman" pitchFamily="18" charset="0"/>
                <a:ea typeface="华文细黑" pitchFamily="2" charset="-122"/>
                <a:cs typeface="Times New Roman" pitchFamily="18" charset="0"/>
              </a:rPr>
              <a:t>变量必须先定义后使用</a:t>
            </a:r>
            <a:endParaRPr lang="zh-CN" altLang="en-US" sz="3200" i="1">
              <a:solidFill>
                <a:srgbClr val="FFFFFF"/>
              </a:solidFill>
              <a:latin typeface="Times New Roman" pitchFamily="18" charset="0"/>
              <a:ea typeface="华文细黑" pitchFamily="2" charset="-122"/>
              <a:cs typeface="Times New Roman" pitchFamily="18" charset="0"/>
            </a:endParaRPr>
          </a:p>
          <a:p>
            <a:pPr marL="342900" indent="-342900">
              <a:lnSpc>
                <a:spcPct val="90000"/>
              </a:lnSpc>
              <a:spcBef>
                <a:spcPct val="20000"/>
              </a:spcBef>
              <a:buClr>
                <a:schemeClr val="hlink"/>
              </a:buClr>
              <a:buSzPct val="65000"/>
              <a:buFont typeface="Wingdings" pitchFamily="2" charset="2"/>
              <a:buChar char="v"/>
            </a:pPr>
            <a:r>
              <a:rPr lang="zh-CN" altLang="en-US" sz="3200">
                <a:latin typeface="Times New Roman" pitchFamily="18" charset="0"/>
                <a:ea typeface="华文细黑" pitchFamily="2" charset="-122"/>
                <a:cs typeface="Times New Roman" pitchFamily="18" charset="0"/>
              </a:rPr>
              <a:t>变量名必须符合标识符命名规则    </a:t>
            </a:r>
            <a:r>
              <a:rPr lang="en-US" altLang="zh-CN" sz="3200" i="1">
                <a:solidFill>
                  <a:srgbClr val="FFFFFF"/>
                </a:solidFill>
                <a:latin typeface="Times New Roman" pitchFamily="18" charset="0"/>
                <a:ea typeface="华文细黑" pitchFamily="2" charset="-122"/>
                <a:cs typeface="Times New Roman" pitchFamily="18" charset="0"/>
              </a:rPr>
              <a:t>P40</a:t>
            </a:r>
          </a:p>
        </p:txBody>
      </p:sp>
      <p:sp>
        <p:nvSpPr>
          <p:cNvPr id="316422" name="Rectangle 6"/>
          <p:cNvSpPr>
            <a:spLocks noChangeArrowheads="1"/>
          </p:cNvSpPr>
          <p:nvPr/>
        </p:nvSpPr>
        <p:spPr bwMode="auto">
          <a:xfrm>
            <a:off x="244475" y="1719263"/>
            <a:ext cx="8899525" cy="5138737"/>
          </a:xfrm>
          <a:prstGeom prst="rect">
            <a:avLst/>
          </a:prstGeom>
          <a:solidFill>
            <a:schemeClr val="folHlink"/>
          </a:solidFill>
          <a:ln w="9525">
            <a:noFill/>
            <a:miter lim="800000"/>
            <a:headEnd/>
            <a:tailEnd/>
          </a:ln>
        </p:spPr>
        <p:txBody>
          <a:bodyPr/>
          <a:lstStyle/>
          <a:p>
            <a:pPr marL="1708150" indent="-1708150">
              <a:lnSpc>
                <a:spcPct val="130000"/>
              </a:lnSpc>
              <a:spcBef>
                <a:spcPct val="20000"/>
              </a:spcBef>
              <a:buClr>
                <a:schemeClr val="hlink"/>
              </a:buClr>
              <a:buSzPct val="65000"/>
              <a:buFont typeface="Wingdings" pitchFamily="2" charset="2"/>
              <a:buNone/>
            </a:pPr>
            <a:r>
              <a:rPr lang="zh-CN" altLang="en-US" sz="3200">
                <a:solidFill>
                  <a:srgbClr val="660033"/>
                </a:solidFill>
                <a:latin typeface="Times New Roman" pitchFamily="18" charset="0"/>
                <a:ea typeface="华文细黑" pitchFamily="2" charset="-122"/>
                <a:cs typeface="Times New Roman" pitchFamily="18" charset="0"/>
              </a:rPr>
              <a:t>命名规则</a:t>
            </a:r>
            <a:r>
              <a:rPr lang="en-US" altLang="zh-CN" sz="3200">
                <a:solidFill>
                  <a:srgbClr val="660033"/>
                </a:solidFill>
                <a:latin typeface="Times New Roman" pitchFamily="18" charset="0"/>
                <a:ea typeface="华文细黑" pitchFamily="2" charset="-122"/>
                <a:cs typeface="Times New Roman" pitchFamily="18" charset="0"/>
              </a:rPr>
              <a:t>:</a:t>
            </a:r>
            <a:r>
              <a:rPr lang="en-US" altLang="zh-CN" sz="3200">
                <a:latin typeface="Times New Roman" pitchFamily="18" charset="0"/>
                <a:ea typeface="华文细黑" pitchFamily="2" charset="-122"/>
                <a:cs typeface="Times New Roman" pitchFamily="18" charset="0"/>
              </a:rPr>
              <a:t> </a:t>
            </a:r>
            <a:r>
              <a:rPr lang="zh-CN" altLang="en-US" sz="3200">
                <a:solidFill>
                  <a:srgbClr val="000000"/>
                </a:solidFill>
                <a:latin typeface="Times New Roman" pitchFamily="18" charset="0"/>
                <a:ea typeface="华文细黑" pitchFamily="2" charset="-122"/>
                <a:cs typeface="Times New Roman" pitchFamily="18" charset="0"/>
              </a:rPr>
              <a:t>变量名由标识符表示，只能由</a:t>
            </a:r>
            <a:r>
              <a:rPr lang="zh-CN" altLang="en-US" sz="3200">
                <a:solidFill>
                  <a:srgbClr val="FF0000"/>
                </a:solidFill>
                <a:latin typeface="Times New Roman" pitchFamily="18" charset="0"/>
                <a:ea typeface="华文细黑" pitchFamily="2" charset="-122"/>
                <a:cs typeface="Times New Roman" pitchFamily="18" charset="0"/>
              </a:rPr>
              <a:t>字母、</a:t>
            </a:r>
          </a:p>
          <a:p>
            <a:pPr marL="1708150" indent="-1708150">
              <a:lnSpc>
                <a:spcPct val="130000"/>
              </a:lnSpc>
              <a:spcBef>
                <a:spcPct val="20000"/>
              </a:spcBef>
              <a:buClr>
                <a:schemeClr val="hlink"/>
              </a:buClr>
              <a:buSzPct val="65000"/>
              <a:buFont typeface="Wingdings" pitchFamily="2" charset="2"/>
              <a:buNone/>
            </a:pPr>
            <a:r>
              <a:rPr lang="zh-CN" altLang="en-US" sz="3200">
                <a:solidFill>
                  <a:srgbClr val="FF0000"/>
                </a:solidFill>
                <a:latin typeface="Times New Roman" pitchFamily="18" charset="0"/>
                <a:ea typeface="华文细黑" pitchFamily="2" charset="-122"/>
                <a:cs typeface="Times New Roman" pitchFamily="18" charset="0"/>
              </a:rPr>
              <a:t>数字</a:t>
            </a:r>
            <a:r>
              <a:rPr lang="zh-CN" altLang="en-US" sz="3200">
                <a:solidFill>
                  <a:srgbClr val="000000"/>
                </a:solidFill>
                <a:latin typeface="Times New Roman" pitchFamily="18" charset="0"/>
                <a:ea typeface="华文细黑" pitchFamily="2" charset="-122"/>
                <a:cs typeface="Times New Roman" pitchFamily="18" charset="0"/>
              </a:rPr>
              <a:t>和</a:t>
            </a:r>
            <a:r>
              <a:rPr lang="zh-CN" altLang="en-US" sz="3200">
                <a:solidFill>
                  <a:srgbClr val="FF0000"/>
                </a:solidFill>
                <a:latin typeface="Times New Roman" pitchFamily="18" charset="0"/>
                <a:ea typeface="华文细黑" pitchFamily="2" charset="-122"/>
                <a:cs typeface="Times New Roman" pitchFamily="18" charset="0"/>
              </a:rPr>
              <a:t>下划线</a:t>
            </a:r>
            <a:r>
              <a:rPr lang="zh-CN" altLang="en-US" sz="3200">
                <a:solidFill>
                  <a:srgbClr val="000000"/>
                </a:solidFill>
                <a:latin typeface="Times New Roman" pitchFamily="18" charset="0"/>
                <a:ea typeface="华文细黑" pitchFamily="2" charset="-122"/>
                <a:cs typeface="Times New Roman" pitchFamily="18" charset="0"/>
              </a:rPr>
              <a:t>三种字符组成，且第一个字符必须</a:t>
            </a:r>
          </a:p>
          <a:p>
            <a:pPr marL="1708150" indent="-1708150">
              <a:lnSpc>
                <a:spcPct val="130000"/>
              </a:lnSpc>
              <a:spcBef>
                <a:spcPct val="20000"/>
              </a:spcBef>
              <a:buClr>
                <a:schemeClr val="hlink"/>
              </a:buClr>
              <a:buSzPct val="65000"/>
              <a:buFont typeface="Wingdings" pitchFamily="2" charset="2"/>
              <a:buNone/>
            </a:pPr>
            <a:r>
              <a:rPr lang="zh-CN" altLang="en-US" sz="3200">
                <a:solidFill>
                  <a:srgbClr val="000000"/>
                </a:solidFill>
                <a:latin typeface="Times New Roman" pitchFamily="18" charset="0"/>
                <a:ea typeface="华文细黑" pitchFamily="2" charset="-122"/>
                <a:cs typeface="Times New Roman" pitchFamily="18" charset="0"/>
              </a:rPr>
              <a:t>为</a:t>
            </a:r>
            <a:r>
              <a:rPr lang="zh-CN" altLang="en-US" sz="3200">
                <a:solidFill>
                  <a:srgbClr val="FF0000"/>
                </a:solidFill>
                <a:latin typeface="Times New Roman" pitchFamily="18" charset="0"/>
                <a:ea typeface="华文细黑" pitchFamily="2" charset="-122"/>
                <a:cs typeface="Times New Roman" pitchFamily="18" charset="0"/>
              </a:rPr>
              <a:t>字母</a:t>
            </a:r>
            <a:r>
              <a:rPr lang="zh-CN" altLang="en-US" sz="3200">
                <a:solidFill>
                  <a:srgbClr val="000000"/>
                </a:solidFill>
                <a:latin typeface="Times New Roman" pitchFamily="18" charset="0"/>
                <a:ea typeface="华文细黑" pitchFamily="2" charset="-122"/>
                <a:cs typeface="Times New Roman" pitchFamily="18" charset="0"/>
              </a:rPr>
              <a:t>或</a:t>
            </a:r>
            <a:r>
              <a:rPr lang="zh-CN" altLang="en-US" sz="3200">
                <a:solidFill>
                  <a:srgbClr val="FF0000"/>
                </a:solidFill>
                <a:latin typeface="Times New Roman" pitchFamily="18" charset="0"/>
                <a:ea typeface="华文细黑" pitchFamily="2" charset="-122"/>
                <a:cs typeface="Times New Roman" pitchFamily="18" charset="0"/>
              </a:rPr>
              <a:t>下划线</a:t>
            </a:r>
            <a:r>
              <a:rPr lang="zh-CN" altLang="en-US" sz="3200">
                <a:solidFill>
                  <a:schemeClr val="accent2"/>
                </a:solidFill>
                <a:latin typeface="Times New Roman" pitchFamily="18" charset="0"/>
                <a:ea typeface="华文细黑" pitchFamily="2" charset="-122"/>
                <a:cs typeface="Times New Roman" pitchFamily="18" charset="0"/>
              </a:rPr>
              <a:t>。</a:t>
            </a:r>
          </a:p>
          <a:p>
            <a:pPr marL="1708150" indent="-1708150">
              <a:spcBef>
                <a:spcPct val="20000"/>
              </a:spcBef>
              <a:buClr>
                <a:schemeClr val="hlink"/>
              </a:buClr>
              <a:buSzPct val="65000"/>
              <a:buFont typeface="Wingdings" pitchFamily="2" charset="2"/>
              <a:buNone/>
            </a:pPr>
            <a:r>
              <a:rPr kumimoji="1" lang="zh-CN" altLang="en-US" sz="3200" b="1">
                <a:solidFill>
                  <a:srgbClr val="000000"/>
                </a:solidFill>
                <a:latin typeface="Times New Roman" pitchFamily="18" charset="0"/>
                <a:ea typeface="华文细黑" pitchFamily="2" charset="-122"/>
                <a:cs typeface="Times New Roman" pitchFamily="18" charset="0"/>
              </a:rPr>
              <a:t>例如：下列标识符中，合法的变量名有：</a:t>
            </a:r>
          </a:p>
          <a:p>
            <a:pPr marL="1708150" indent="-1708150">
              <a:spcBef>
                <a:spcPct val="20000"/>
              </a:spcBef>
              <a:buClr>
                <a:schemeClr val="hlink"/>
              </a:buClr>
              <a:buSzPct val="65000"/>
              <a:buFont typeface="Wingdings" pitchFamily="2" charset="2"/>
              <a:buNone/>
            </a:pPr>
            <a:r>
              <a:rPr kumimoji="1" lang="zh-CN" altLang="en-US" sz="3200" b="1">
                <a:solidFill>
                  <a:srgbClr val="000000"/>
                </a:solidFill>
                <a:latin typeface="Times New Roman" pitchFamily="18" charset="0"/>
                <a:ea typeface="华文细黑" pitchFamily="2" charset="-122"/>
                <a:cs typeface="Times New Roman" pitchFamily="18" charset="0"/>
              </a:rPr>
              <a:t>   </a:t>
            </a:r>
            <a:r>
              <a:rPr kumimoji="1" lang="en-US" altLang="zh-CN" sz="3200" b="1">
                <a:solidFill>
                  <a:srgbClr val="000000"/>
                </a:solidFill>
                <a:latin typeface="Times New Roman" pitchFamily="18" charset="0"/>
                <a:ea typeface="华文细黑" pitchFamily="2" charset="-122"/>
                <a:cs typeface="Times New Roman" pitchFamily="18" charset="0"/>
              </a:rPr>
              <a:t>M.D.John     12%gf    1add   _ce36    age&amp;5thclass    lotus-1-2-3    cd*ef   </a:t>
            </a:r>
          </a:p>
          <a:p>
            <a:pPr marL="1708150" indent="-1708150">
              <a:lnSpc>
                <a:spcPct val="130000"/>
              </a:lnSpc>
              <a:spcBef>
                <a:spcPct val="20000"/>
              </a:spcBef>
              <a:buClr>
                <a:schemeClr val="hlink"/>
              </a:buClr>
              <a:buSzPct val="65000"/>
              <a:buFont typeface="Wingdings" pitchFamily="2" charset="2"/>
              <a:buNone/>
            </a:pPr>
            <a:endParaRPr lang="en-US" altLang="zh-CN" sz="3200">
              <a:solidFill>
                <a:srgbClr val="000000"/>
              </a:solidFill>
              <a:latin typeface="Times New Roman" pitchFamily="18" charset="0"/>
              <a:ea typeface="华文细黑" pitchFamily="2" charset="-122"/>
              <a:cs typeface="Times New Roman" pitchFamily="18" charset="0"/>
            </a:endParaRPr>
          </a:p>
          <a:p>
            <a:pPr marL="1708150" indent="-1708150">
              <a:lnSpc>
                <a:spcPct val="110000"/>
              </a:lnSpc>
              <a:spcBef>
                <a:spcPct val="20000"/>
              </a:spcBef>
              <a:buClr>
                <a:schemeClr val="hlink"/>
              </a:buClr>
              <a:buSzPct val="65000"/>
              <a:buFont typeface="Wingdings" pitchFamily="2" charset="2"/>
              <a:buNone/>
            </a:pPr>
            <a:r>
              <a:rPr lang="en-US" altLang="zh-CN" sz="2800">
                <a:latin typeface="Times New Roman" pitchFamily="18" charset="0"/>
                <a:ea typeface="华文细黑" pitchFamily="2" charset="-122"/>
                <a:cs typeface="Times New Roman" pitchFamily="18" charset="0"/>
              </a:rPr>
              <a:t>    </a:t>
            </a:r>
          </a:p>
        </p:txBody>
      </p:sp>
      <p:grpSp>
        <p:nvGrpSpPr>
          <p:cNvPr id="2" name="Group 12"/>
          <p:cNvGrpSpPr>
            <a:grpSpLocks/>
          </p:cNvGrpSpPr>
          <p:nvPr/>
        </p:nvGrpSpPr>
        <p:grpSpPr bwMode="auto">
          <a:xfrm>
            <a:off x="1422400" y="5724525"/>
            <a:ext cx="6313488" cy="769938"/>
            <a:chOff x="1064" y="3196"/>
            <a:chExt cx="3977" cy="485"/>
          </a:xfrm>
        </p:grpSpPr>
        <p:pic>
          <p:nvPicPr>
            <p:cNvPr id="19462" name="Picture 13" descr="注意图标"/>
            <p:cNvPicPr>
              <a:picLocks noChangeAspect="1" noChangeArrowheads="1"/>
            </p:cNvPicPr>
            <p:nvPr/>
          </p:nvPicPr>
          <p:blipFill>
            <a:blip r:embed="rId4"/>
            <a:srcRect/>
            <a:stretch>
              <a:fillRect/>
            </a:stretch>
          </p:blipFill>
          <p:spPr bwMode="auto">
            <a:xfrm>
              <a:off x="1064" y="3196"/>
              <a:ext cx="372" cy="384"/>
            </a:xfrm>
            <a:prstGeom prst="rect">
              <a:avLst/>
            </a:prstGeom>
            <a:noFill/>
            <a:ln w="9525">
              <a:noFill/>
              <a:miter lim="800000"/>
              <a:headEnd/>
              <a:tailEnd/>
            </a:ln>
          </p:spPr>
        </p:pic>
        <p:sp>
          <p:nvSpPr>
            <p:cNvPr id="19463" name="Text Box 14"/>
            <p:cNvSpPr txBox="1">
              <a:spLocks noChangeArrowheads="1"/>
            </p:cNvSpPr>
            <p:nvPr/>
          </p:nvSpPr>
          <p:spPr bwMode="auto">
            <a:xfrm>
              <a:off x="1439" y="3201"/>
              <a:ext cx="3602" cy="480"/>
            </a:xfrm>
            <a:prstGeom prst="rect">
              <a:avLst/>
            </a:prstGeom>
            <a:solidFill>
              <a:srgbClr val="FFCCFF"/>
            </a:solidFill>
            <a:ln w="9525">
              <a:noFill/>
              <a:miter lim="800000"/>
              <a:headEnd/>
              <a:tailEnd/>
            </a:ln>
          </p:spPr>
          <p:txBody>
            <a:bodyPr>
              <a:spAutoFit/>
            </a:bodyPr>
            <a:lstStyle/>
            <a:p>
              <a:r>
                <a:rPr lang="zh-CN" altLang="en-US" sz="2200">
                  <a:solidFill>
                    <a:srgbClr val="0000FF"/>
                  </a:solidFill>
                  <a:latin typeface="Times New Roman" pitchFamily="18" charset="0"/>
                  <a:ea typeface="华文细黑" pitchFamily="2" charset="-122"/>
                  <a:cs typeface="Times New Roman" pitchFamily="18" charset="0"/>
                </a:rPr>
                <a:t>标识符应该“</a:t>
              </a:r>
              <a:r>
                <a:rPr lang="zh-CN" altLang="en-US" sz="2200">
                  <a:solidFill>
                    <a:srgbClr val="FF0000"/>
                  </a:solidFill>
                  <a:latin typeface="Times New Roman" pitchFamily="18" charset="0"/>
                  <a:ea typeface="华文细黑" pitchFamily="2" charset="-122"/>
                  <a:cs typeface="Times New Roman" pitchFamily="18" charset="0"/>
                </a:rPr>
                <a:t>见名知意</a:t>
              </a:r>
              <a:r>
                <a:rPr lang="zh-CN" altLang="en-US" sz="2200">
                  <a:solidFill>
                    <a:srgbClr val="0000FF"/>
                  </a:solidFill>
                  <a:latin typeface="Times New Roman" pitchFamily="18" charset="0"/>
                  <a:ea typeface="华文细黑" pitchFamily="2" charset="-122"/>
                  <a:cs typeface="Times New Roman" pitchFamily="18" charset="0"/>
                </a:rPr>
                <a:t>”，如 </a:t>
              </a:r>
              <a:r>
                <a:rPr lang="en-US" altLang="zh-CN" sz="2200">
                  <a:solidFill>
                    <a:srgbClr val="0000FF"/>
                  </a:solidFill>
                  <a:latin typeface="Times New Roman" pitchFamily="18" charset="0"/>
                  <a:ea typeface="华文细黑" pitchFamily="2" charset="-122"/>
                  <a:cs typeface="Times New Roman" pitchFamily="18" charset="0"/>
                </a:rPr>
                <a:t>total , max</a:t>
              </a:r>
            </a:p>
            <a:p>
              <a:r>
                <a:rPr lang="zh-CN" altLang="en-US" sz="2200">
                  <a:solidFill>
                    <a:srgbClr val="0000FF"/>
                  </a:solidFill>
                  <a:latin typeface="Times New Roman" pitchFamily="18" charset="0"/>
                  <a:ea typeface="华文细黑" pitchFamily="2" charset="-122"/>
                  <a:cs typeface="Times New Roman" pitchFamily="18" charset="0"/>
                </a:rPr>
                <a:t>标识符应该“</a:t>
              </a:r>
              <a:r>
                <a:rPr lang="zh-CN" altLang="en-US" sz="2200">
                  <a:solidFill>
                    <a:srgbClr val="FF0000"/>
                  </a:solidFill>
                  <a:latin typeface="Times New Roman" pitchFamily="18" charset="0"/>
                  <a:ea typeface="华文细黑" pitchFamily="2" charset="-122"/>
                  <a:cs typeface="Times New Roman" pitchFamily="18" charset="0"/>
                </a:rPr>
                <a:t>不宜混淆</a:t>
              </a:r>
              <a:r>
                <a:rPr lang="zh-CN" altLang="en-US" sz="2200">
                  <a:solidFill>
                    <a:srgbClr val="0000FF"/>
                  </a:solidFill>
                  <a:latin typeface="Times New Roman" pitchFamily="18" charset="0"/>
                  <a:ea typeface="华文细黑" pitchFamily="2" charset="-122"/>
                  <a:cs typeface="Times New Roman" pitchFamily="18" charset="0"/>
                </a:rPr>
                <a:t>”，如 </a:t>
              </a:r>
              <a:r>
                <a:rPr lang="en-US" altLang="zh-CN" sz="2200">
                  <a:solidFill>
                    <a:srgbClr val="0000FF"/>
                  </a:solidFill>
                  <a:latin typeface="Times New Roman" pitchFamily="18" charset="0"/>
                  <a:ea typeface="华文细黑" pitchFamily="2" charset="-122"/>
                  <a:cs typeface="Times New Roman" pitchFamily="18" charset="0"/>
                </a:rPr>
                <a:t>l</a:t>
              </a:r>
              <a:r>
                <a:rPr lang="zh-CN" altLang="en-US" sz="2200">
                  <a:solidFill>
                    <a:srgbClr val="0000FF"/>
                  </a:solidFill>
                  <a:latin typeface="Times New Roman" pitchFamily="18" charset="0"/>
                  <a:ea typeface="华文细黑" pitchFamily="2" charset="-122"/>
                  <a:cs typeface="Times New Roman" pitchFamily="18" charset="0"/>
                </a:rPr>
                <a:t>与</a:t>
              </a:r>
              <a:r>
                <a:rPr lang="en-US" altLang="zh-CN" sz="2200">
                  <a:solidFill>
                    <a:srgbClr val="0000FF"/>
                  </a:solidFill>
                  <a:latin typeface="Times New Roman" pitchFamily="18" charset="0"/>
                  <a:ea typeface="华文细黑" pitchFamily="2" charset="-122"/>
                  <a:cs typeface="Times New Roman" pitchFamily="18" charset="0"/>
                </a:rPr>
                <a:t>1 , o</a:t>
              </a:r>
              <a:r>
                <a:rPr lang="zh-CN" altLang="en-US" sz="2200">
                  <a:solidFill>
                    <a:srgbClr val="0000FF"/>
                  </a:solidFill>
                  <a:latin typeface="Times New Roman" pitchFamily="18" charset="0"/>
                  <a:ea typeface="华文细黑" pitchFamily="2" charset="-122"/>
                  <a:cs typeface="Times New Roman" pitchFamily="18" charset="0"/>
                </a:rPr>
                <a:t>与</a:t>
              </a:r>
              <a:r>
                <a:rPr lang="en-US" altLang="zh-CN" sz="2200">
                  <a:solidFill>
                    <a:srgbClr val="0000FF"/>
                  </a:solidFill>
                  <a:latin typeface="Times New Roman" pitchFamily="18" charset="0"/>
                  <a:ea typeface="华文细黑" pitchFamily="2" charset="-122"/>
                  <a:cs typeface="Times New Roman" pitchFamily="18" charset="0"/>
                </a:rPr>
                <a:t>0</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6421">
                                            <p:txEl>
                                              <p:pRg st="0" end="0"/>
                                            </p:txEl>
                                          </p:spTgt>
                                        </p:tgtEl>
                                        <p:attrNameLst>
                                          <p:attrName>style.visibility</p:attrName>
                                        </p:attrNameLst>
                                      </p:cBhvr>
                                      <p:to>
                                        <p:strVal val="visible"/>
                                      </p:to>
                                    </p:set>
                                    <p:animEffect transition="in" filter="strips(downRight)">
                                      <p:cBhvr>
                                        <p:cTn id="7" dur="500"/>
                                        <p:tgtEl>
                                          <p:spTgt spid="3164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6421">
                                            <p:txEl>
                                              <p:pRg st="1" end="1"/>
                                            </p:txEl>
                                          </p:spTgt>
                                        </p:tgtEl>
                                        <p:attrNameLst>
                                          <p:attrName>style.visibility</p:attrName>
                                        </p:attrNameLst>
                                      </p:cBhvr>
                                      <p:to>
                                        <p:strVal val="visible"/>
                                      </p:to>
                                    </p:set>
                                    <p:animEffect transition="in" filter="strips(downRight)">
                                      <p:cBhvr>
                                        <p:cTn id="12" dur="500"/>
                                        <p:tgtEl>
                                          <p:spTgt spid="3164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6421">
                                            <p:txEl>
                                              <p:pRg st="2" end="2"/>
                                            </p:txEl>
                                          </p:spTgt>
                                        </p:tgtEl>
                                        <p:attrNameLst>
                                          <p:attrName>style.visibility</p:attrName>
                                        </p:attrNameLst>
                                      </p:cBhvr>
                                      <p:to>
                                        <p:strVal val="visible"/>
                                      </p:to>
                                    </p:set>
                                    <p:animEffect transition="in" filter="strips(downRight)">
                                      <p:cBhvr>
                                        <p:cTn id="17" dur="500"/>
                                        <p:tgtEl>
                                          <p:spTgt spid="3164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6421">
                                            <p:txEl>
                                              <p:pRg st="3" end="3"/>
                                            </p:txEl>
                                          </p:spTgt>
                                        </p:tgtEl>
                                        <p:attrNameLst>
                                          <p:attrName>style.visibility</p:attrName>
                                        </p:attrNameLst>
                                      </p:cBhvr>
                                      <p:to>
                                        <p:strVal val="visible"/>
                                      </p:to>
                                    </p:set>
                                    <p:animEffect transition="in" filter="strips(downRight)">
                                      <p:cBhvr>
                                        <p:cTn id="22" dur="500"/>
                                        <p:tgtEl>
                                          <p:spTgt spid="3164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16421">
                                            <p:txEl>
                                              <p:pRg st="4" end="4"/>
                                            </p:txEl>
                                          </p:spTgt>
                                        </p:tgtEl>
                                        <p:attrNameLst>
                                          <p:attrName>style.visibility</p:attrName>
                                        </p:attrNameLst>
                                      </p:cBhvr>
                                      <p:to>
                                        <p:strVal val="visible"/>
                                      </p:to>
                                    </p:set>
                                    <p:animEffect transition="in" filter="strips(downRight)">
                                      <p:cBhvr>
                                        <p:cTn id="27" dur="500"/>
                                        <p:tgtEl>
                                          <p:spTgt spid="3164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16421">
                                            <p:txEl>
                                              <p:pRg st="5" end="5"/>
                                            </p:txEl>
                                          </p:spTgt>
                                        </p:tgtEl>
                                        <p:attrNameLst>
                                          <p:attrName>style.visibility</p:attrName>
                                        </p:attrNameLst>
                                      </p:cBhvr>
                                      <p:to>
                                        <p:strVal val="visible"/>
                                      </p:to>
                                    </p:set>
                                    <p:animEffect transition="in" filter="strips(downRight)">
                                      <p:cBhvr>
                                        <p:cTn id="32" dur="500"/>
                                        <p:tgtEl>
                                          <p:spTgt spid="3164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16421">
                                            <p:txEl>
                                              <p:pRg st="6" end="6"/>
                                            </p:txEl>
                                          </p:spTgt>
                                        </p:tgtEl>
                                        <p:attrNameLst>
                                          <p:attrName>style.visibility</p:attrName>
                                        </p:attrNameLst>
                                      </p:cBhvr>
                                      <p:to>
                                        <p:strVal val="visible"/>
                                      </p:to>
                                    </p:set>
                                    <p:animEffect transition="in" filter="strips(downRight)">
                                      <p:cBhvr>
                                        <p:cTn id="37" dur="500"/>
                                        <p:tgtEl>
                                          <p:spTgt spid="3164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16421">
                                            <p:txEl>
                                              <p:pRg st="7" end="7"/>
                                            </p:txEl>
                                          </p:spTgt>
                                        </p:tgtEl>
                                        <p:attrNameLst>
                                          <p:attrName>style.visibility</p:attrName>
                                        </p:attrNameLst>
                                      </p:cBhvr>
                                      <p:to>
                                        <p:strVal val="visible"/>
                                      </p:to>
                                    </p:set>
                                    <p:animEffect transition="in" filter="strips(downRight)">
                                      <p:cBhvr>
                                        <p:cTn id="42" dur="500"/>
                                        <p:tgtEl>
                                          <p:spTgt spid="3164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16421">
                                            <p:txEl>
                                              <p:pRg st="8" end="8"/>
                                            </p:txEl>
                                          </p:spTgt>
                                        </p:tgtEl>
                                        <p:attrNameLst>
                                          <p:attrName>style.visibility</p:attrName>
                                        </p:attrNameLst>
                                      </p:cBhvr>
                                      <p:to>
                                        <p:strVal val="visible"/>
                                      </p:to>
                                    </p:set>
                                    <p:animEffect transition="in" filter="strips(downRight)">
                                      <p:cBhvr>
                                        <p:cTn id="47" dur="500"/>
                                        <p:tgtEl>
                                          <p:spTgt spid="3164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16421">
                                            <p:txEl>
                                              <p:pRg st="9" end="9"/>
                                            </p:txEl>
                                          </p:spTgt>
                                        </p:tgtEl>
                                        <p:attrNameLst>
                                          <p:attrName>style.visibility</p:attrName>
                                        </p:attrNameLst>
                                      </p:cBhvr>
                                      <p:to>
                                        <p:strVal val="visible"/>
                                      </p:to>
                                    </p:set>
                                    <p:animEffect transition="in" filter="strips(downRight)">
                                      <p:cBhvr>
                                        <p:cTn id="52" dur="500"/>
                                        <p:tgtEl>
                                          <p:spTgt spid="31642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316422"/>
                                        </p:tgtEl>
                                        <p:attrNameLst>
                                          <p:attrName>style.visibility</p:attrName>
                                        </p:attrNameLst>
                                      </p:cBhvr>
                                      <p:to>
                                        <p:strVal val="visible"/>
                                      </p:to>
                                    </p:set>
                                    <p:animEffect transition="in" filter="diamond(in)">
                                      <p:cBhvr>
                                        <p:cTn id="57" dur="2000"/>
                                        <p:tgtEl>
                                          <p:spTgt spid="31642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subTnLst>
                                    <p:audio>
                                      <p:cMediaNode>
                                        <p:cTn display="0" masterRel="sameClick">
                                          <p:stCondLst>
                                            <p:cond evt="begin" delay="0">
                                              <p:tn val="60"/>
                                            </p:cond>
                                          </p:stCondLst>
                                          <p:endCondLst>
                                            <p:cond evt="onStopAudio" delay="0">
                                              <p:tgtEl>
                                                <p:sldTgt/>
                                              </p:tgtEl>
                                            </p:cond>
                                          </p:endCondLst>
                                        </p:cTn>
                                        <p:tgtEl>
                                          <p:sndTgt r:embed="rId3"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build="p" autoUpdateAnimBg="0"/>
      <p:bldP spid="31642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ChangeArrowheads="1"/>
          </p:cNvSpPr>
          <p:nvPr/>
        </p:nvSpPr>
        <p:spPr bwMode="auto">
          <a:xfrm>
            <a:off x="609600" y="0"/>
            <a:ext cx="7772400" cy="762000"/>
          </a:xfrm>
          <a:prstGeom prst="rect">
            <a:avLst/>
          </a:prstGeom>
          <a:noFill/>
          <a:ln w="9525">
            <a:noFill/>
            <a:miter lim="800000"/>
            <a:headEnd/>
            <a:tailEnd/>
          </a:ln>
          <a:effectLst/>
        </p:spPr>
        <p:txBody>
          <a:bodyPr lIns="92075" tIns="46038" rIns="92075" bIns="46038" anchor="b"/>
          <a:lstStyle/>
          <a:p>
            <a:pPr algn="ctr">
              <a:defRPr/>
            </a:pPr>
            <a:r>
              <a:rPr lang="zh-CN" altLang="en-US" sz="4000" dirty="0">
                <a:solidFill>
                  <a:schemeClr val="tx2"/>
                </a:solidFill>
                <a:effectLst>
                  <a:outerShdw blurRad="38100" dist="38100" dir="2700000" algn="tl">
                    <a:srgbClr val="000000"/>
                  </a:outerShdw>
                </a:effectLst>
                <a:latin typeface="黑体" pitchFamily="49" charset="-122"/>
                <a:ea typeface="黑体" pitchFamily="49" charset="-122"/>
              </a:rPr>
              <a:t>四、数据间的转换（混合运算）</a:t>
            </a:r>
          </a:p>
        </p:txBody>
      </p:sp>
      <p:sp>
        <p:nvSpPr>
          <p:cNvPr id="20483" name="Rectangle 5"/>
          <p:cNvSpPr>
            <a:spLocks noChangeArrowheads="1"/>
          </p:cNvSpPr>
          <p:nvPr/>
        </p:nvSpPr>
        <p:spPr bwMode="auto">
          <a:xfrm>
            <a:off x="609600" y="914400"/>
            <a:ext cx="7772400" cy="5610225"/>
          </a:xfrm>
          <a:prstGeom prst="rect">
            <a:avLst/>
          </a:prstGeom>
          <a:noFill/>
          <a:ln w="9525">
            <a:noFill/>
            <a:miter lim="800000"/>
            <a:headEnd/>
            <a:tailEnd/>
          </a:ln>
        </p:spPr>
        <p:txBody>
          <a:bodyPr lIns="92075" tIns="46038" rIns="92075" bIns="46038"/>
          <a:lstStyle/>
          <a:p>
            <a:pPr marL="342900" indent="-342900">
              <a:lnSpc>
                <a:spcPct val="80000"/>
              </a:lnSpc>
              <a:spcBef>
                <a:spcPct val="20000"/>
              </a:spcBef>
              <a:buClr>
                <a:schemeClr val="hlink"/>
              </a:buClr>
              <a:buSzPct val="65000"/>
              <a:buFont typeface="Wingdings" pitchFamily="2" charset="2"/>
              <a:buChar char="v"/>
            </a:pPr>
            <a:r>
              <a:rPr lang="zh-CN" altLang="en-US" sz="3200">
                <a:latin typeface="华文细黑" pitchFamily="2" charset="-122"/>
                <a:ea typeface="华文细黑" pitchFamily="2" charset="-122"/>
              </a:rPr>
              <a:t>数据的类型级别   </a:t>
            </a:r>
            <a:r>
              <a:rPr lang="en-US" altLang="zh-CN" sz="2400" i="1">
                <a:solidFill>
                  <a:srgbClr val="FFFFFF"/>
                </a:solidFill>
                <a:latin typeface="华文细黑" pitchFamily="2" charset="-122"/>
                <a:ea typeface="华文细黑" pitchFamily="2" charset="-122"/>
              </a:rPr>
              <a:t>P54</a:t>
            </a:r>
            <a:r>
              <a:rPr lang="zh-CN" altLang="en-US" sz="2400" i="1">
                <a:solidFill>
                  <a:srgbClr val="FFFFFF"/>
                </a:solidFill>
                <a:latin typeface="华文细黑" pitchFamily="2" charset="-122"/>
                <a:ea typeface="华文细黑" pitchFamily="2" charset="-122"/>
              </a:rPr>
              <a:t>图</a:t>
            </a:r>
            <a:r>
              <a:rPr lang="en-US" altLang="zh-CN" sz="2400" i="1">
                <a:solidFill>
                  <a:srgbClr val="FFFFFF"/>
                </a:solidFill>
                <a:latin typeface="华文细黑" pitchFamily="2" charset="-122"/>
                <a:ea typeface="华文细黑" pitchFamily="2" charset="-122"/>
              </a:rPr>
              <a:t>3.10</a:t>
            </a:r>
          </a:p>
          <a:p>
            <a:pPr marL="342900" indent="-342900">
              <a:lnSpc>
                <a:spcPct val="80000"/>
              </a:lnSpc>
              <a:spcBef>
                <a:spcPct val="20000"/>
              </a:spcBef>
              <a:buClr>
                <a:schemeClr val="hlink"/>
              </a:buClr>
              <a:buSzPct val="65000"/>
              <a:buFont typeface="Wingdings" pitchFamily="2" charset="2"/>
              <a:buChar char="v"/>
            </a:pPr>
            <a:r>
              <a:rPr lang="zh-CN" altLang="en-US" sz="3200">
                <a:latin typeface="华文细黑" pitchFamily="2" charset="-122"/>
                <a:ea typeface="华文细黑" pitchFamily="2" charset="-122"/>
              </a:rPr>
              <a:t>基本规则</a:t>
            </a:r>
          </a:p>
          <a:p>
            <a:pPr marL="342900" indent="-342900">
              <a:lnSpc>
                <a:spcPct val="80000"/>
              </a:lnSpc>
              <a:spcBef>
                <a:spcPct val="20000"/>
              </a:spcBef>
              <a:buClr>
                <a:srgbClr val="66FFFF"/>
              </a:buClr>
              <a:buSzPct val="65000"/>
              <a:buFont typeface="Wingdings" pitchFamily="2" charset="2"/>
              <a:buChar char="q"/>
            </a:pPr>
            <a:r>
              <a:rPr lang="zh-CN" altLang="en-US" sz="2400">
                <a:solidFill>
                  <a:srgbClr val="66FF66"/>
                </a:solidFill>
                <a:latin typeface="华文细黑" pitchFamily="2" charset="-122"/>
                <a:ea typeface="华文细黑" pitchFamily="2" charset="-122"/>
              </a:rPr>
              <a:t>不同类型运算量参加运算，遵守“向高看齐”的类型一致化规则：将长度较短的运算量转换为长度较长的运算量，以保证不丢失信息。 </a:t>
            </a:r>
          </a:p>
          <a:p>
            <a:pPr marL="342900" indent="-342900">
              <a:lnSpc>
                <a:spcPct val="80000"/>
              </a:lnSpc>
              <a:spcBef>
                <a:spcPct val="20000"/>
              </a:spcBef>
              <a:buClr>
                <a:srgbClr val="66FFFF"/>
              </a:buClr>
              <a:buSzPct val="65000"/>
              <a:buFont typeface="Wingdings" pitchFamily="2" charset="2"/>
              <a:buChar char="q"/>
            </a:pPr>
            <a:r>
              <a:rPr lang="zh-CN" altLang="en-US" sz="2400">
                <a:solidFill>
                  <a:srgbClr val="66FF66"/>
                </a:solidFill>
                <a:latin typeface="华文细黑" pitchFamily="2" charset="-122"/>
                <a:ea typeface="华文细黑" pitchFamily="2" charset="-122"/>
              </a:rPr>
              <a:t>将实型常量赋给整型变量，将被自动取整</a:t>
            </a:r>
          </a:p>
          <a:p>
            <a:pPr marL="342900" indent="-342900">
              <a:lnSpc>
                <a:spcPct val="80000"/>
              </a:lnSpc>
              <a:spcBef>
                <a:spcPct val="20000"/>
              </a:spcBef>
              <a:buClr>
                <a:srgbClr val="66FFFF"/>
              </a:buClr>
              <a:buSzPct val="65000"/>
              <a:buFont typeface="Wingdings" pitchFamily="2" charset="2"/>
              <a:buNone/>
            </a:pPr>
            <a:r>
              <a:rPr lang="zh-CN" altLang="en-US" sz="2400">
                <a:solidFill>
                  <a:srgbClr val="66FF66"/>
                </a:solidFill>
                <a:latin typeface="华文细黑" pitchFamily="2" charset="-122"/>
                <a:ea typeface="华文细黑" pitchFamily="2" charset="-122"/>
              </a:rPr>
              <a:t>     </a:t>
            </a:r>
            <a:r>
              <a:rPr lang="en-US" altLang="zh-CN" sz="2400">
                <a:solidFill>
                  <a:srgbClr val="FFFF66"/>
                </a:solidFill>
                <a:latin typeface="华文细黑" pitchFamily="2" charset="-122"/>
                <a:ea typeface="华文细黑" pitchFamily="2" charset="-122"/>
              </a:rPr>
              <a:t>int  a=7.999999 ;         </a:t>
            </a:r>
            <a:r>
              <a:rPr lang="zh-CN" altLang="en-US" sz="2400">
                <a:solidFill>
                  <a:srgbClr val="FFFF66"/>
                </a:solidFill>
                <a:latin typeface="华文细黑" pitchFamily="2" charset="-122"/>
                <a:ea typeface="华文细黑" pitchFamily="2" charset="-122"/>
              </a:rPr>
              <a:t>等效于     </a:t>
            </a:r>
            <a:r>
              <a:rPr lang="en-US" altLang="zh-CN" sz="2400">
                <a:solidFill>
                  <a:srgbClr val="FFFF66"/>
                </a:solidFill>
                <a:latin typeface="华文细黑" pitchFamily="2" charset="-122"/>
                <a:ea typeface="华文细黑" pitchFamily="2" charset="-122"/>
              </a:rPr>
              <a:t>int  a=7;</a:t>
            </a:r>
          </a:p>
          <a:p>
            <a:pPr marL="342900" indent="-342900">
              <a:lnSpc>
                <a:spcPct val="80000"/>
              </a:lnSpc>
              <a:spcBef>
                <a:spcPct val="20000"/>
              </a:spcBef>
              <a:buClr>
                <a:srgbClr val="66FFFF"/>
              </a:buClr>
              <a:buSzPct val="65000"/>
              <a:buFont typeface="Wingdings" pitchFamily="2" charset="2"/>
              <a:buChar char="q"/>
            </a:pPr>
            <a:r>
              <a:rPr lang="en-US" altLang="zh-CN" sz="2400">
                <a:solidFill>
                  <a:srgbClr val="66FF66"/>
                </a:solidFill>
                <a:latin typeface="华文细黑" pitchFamily="2" charset="-122"/>
                <a:ea typeface="华文细黑" pitchFamily="2" charset="-122"/>
              </a:rPr>
              <a:t>float</a:t>
            </a:r>
            <a:r>
              <a:rPr lang="zh-CN" altLang="en-US" sz="2400">
                <a:solidFill>
                  <a:srgbClr val="66FF66"/>
                </a:solidFill>
                <a:latin typeface="华文细黑" pitchFamily="2" charset="-122"/>
                <a:ea typeface="华文细黑" pitchFamily="2" charset="-122"/>
              </a:rPr>
              <a:t>型只要参加运算，均自动转为</a:t>
            </a:r>
            <a:r>
              <a:rPr lang="en-US" altLang="zh-CN" sz="2400">
                <a:solidFill>
                  <a:srgbClr val="66FF66"/>
                </a:solidFill>
                <a:latin typeface="华文细黑" pitchFamily="2" charset="-122"/>
                <a:ea typeface="华文细黑" pitchFamily="2" charset="-122"/>
              </a:rPr>
              <a:t>double</a:t>
            </a:r>
            <a:r>
              <a:rPr lang="zh-CN" altLang="en-US" sz="2400">
                <a:solidFill>
                  <a:srgbClr val="66FF66"/>
                </a:solidFill>
                <a:latin typeface="华文细黑" pitchFamily="2" charset="-122"/>
                <a:ea typeface="华文细黑" pitchFamily="2" charset="-122"/>
              </a:rPr>
              <a:t>。</a:t>
            </a:r>
          </a:p>
          <a:p>
            <a:pPr marL="342900" indent="-342900">
              <a:lnSpc>
                <a:spcPct val="80000"/>
              </a:lnSpc>
              <a:spcBef>
                <a:spcPct val="20000"/>
              </a:spcBef>
              <a:buClr>
                <a:srgbClr val="66FFFF"/>
              </a:buClr>
              <a:buSzPct val="65000"/>
              <a:buFont typeface="Wingdings" pitchFamily="2" charset="2"/>
              <a:buNone/>
            </a:pPr>
            <a:r>
              <a:rPr lang="zh-CN" altLang="en-US" sz="2400">
                <a:solidFill>
                  <a:srgbClr val="66FF66"/>
                </a:solidFill>
                <a:latin typeface="华文细黑" pitchFamily="2" charset="-122"/>
                <a:ea typeface="华文细黑" pitchFamily="2" charset="-122"/>
              </a:rPr>
              <a:t>    </a:t>
            </a:r>
            <a:r>
              <a:rPr lang="en-US" altLang="zh-CN" sz="2400">
                <a:solidFill>
                  <a:srgbClr val="FFFF66"/>
                </a:solidFill>
                <a:latin typeface="华文细黑" pitchFamily="2" charset="-122"/>
                <a:ea typeface="华文细黑" pitchFamily="2" charset="-122"/>
              </a:rPr>
              <a:t>main()</a:t>
            </a:r>
          </a:p>
          <a:p>
            <a:pPr marL="342900" indent="-342900">
              <a:lnSpc>
                <a:spcPct val="80000"/>
              </a:lnSpc>
              <a:spcBef>
                <a:spcPct val="20000"/>
              </a:spcBef>
              <a:buClr>
                <a:srgbClr val="66FFFF"/>
              </a:buClr>
              <a:buSzPct val="65000"/>
              <a:buFont typeface="Wingdings" pitchFamily="2" charset="2"/>
              <a:buNone/>
            </a:pPr>
            <a:r>
              <a:rPr lang="en-US" altLang="zh-CN" sz="2400">
                <a:solidFill>
                  <a:srgbClr val="FFFF66"/>
                </a:solidFill>
                <a:latin typeface="华文细黑" pitchFamily="2" charset="-122"/>
                <a:ea typeface="华文细黑" pitchFamily="2" charset="-122"/>
              </a:rPr>
              <a:t>   {</a:t>
            </a:r>
          </a:p>
          <a:p>
            <a:pPr marL="342900" indent="-342900">
              <a:lnSpc>
                <a:spcPct val="80000"/>
              </a:lnSpc>
              <a:spcBef>
                <a:spcPct val="20000"/>
              </a:spcBef>
              <a:buClr>
                <a:srgbClr val="66FFFF"/>
              </a:buClr>
              <a:buSzPct val="65000"/>
              <a:buFont typeface="Wingdings" pitchFamily="2" charset="2"/>
              <a:buNone/>
            </a:pPr>
            <a:r>
              <a:rPr lang="en-US" altLang="zh-CN" sz="2400">
                <a:solidFill>
                  <a:srgbClr val="FFFF66"/>
                </a:solidFill>
                <a:latin typeface="华文细黑" pitchFamily="2" charset="-122"/>
                <a:ea typeface="华文细黑" pitchFamily="2" charset="-122"/>
              </a:rPr>
              <a:t>       float  i=3,j=4;</a:t>
            </a:r>
          </a:p>
          <a:p>
            <a:pPr marL="342900" indent="-342900">
              <a:lnSpc>
                <a:spcPct val="80000"/>
              </a:lnSpc>
              <a:spcBef>
                <a:spcPct val="20000"/>
              </a:spcBef>
              <a:buClr>
                <a:srgbClr val="66FFFF"/>
              </a:buClr>
              <a:buSzPct val="65000"/>
              <a:buFont typeface="Wingdings" pitchFamily="2" charset="2"/>
              <a:buNone/>
            </a:pPr>
            <a:r>
              <a:rPr lang="en-US" altLang="zh-CN" sz="2400">
                <a:solidFill>
                  <a:srgbClr val="FFFF66"/>
                </a:solidFill>
                <a:latin typeface="华文细黑" pitchFamily="2" charset="-122"/>
                <a:ea typeface="华文细黑" pitchFamily="2" charset="-122"/>
              </a:rPr>
              <a:t>       printf(“%d\n”,sizeof(i+j) );</a:t>
            </a:r>
          </a:p>
          <a:p>
            <a:pPr marL="342900" indent="-342900">
              <a:lnSpc>
                <a:spcPct val="80000"/>
              </a:lnSpc>
              <a:spcBef>
                <a:spcPct val="20000"/>
              </a:spcBef>
              <a:buClr>
                <a:srgbClr val="66FFFF"/>
              </a:buClr>
              <a:buSzPct val="65000"/>
              <a:buFont typeface="Wingdings" pitchFamily="2" charset="2"/>
              <a:buNone/>
            </a:pPr>
            <a:r>
              <a:rPr lang="en-US" altLang="zh-CN" sz="2400">
                <a:solidFill>
                  <a:srgbClr val="FFFF66"/>
                </a:solidFill>
                <a:latin typeface="华文细黑" pitchFamily="2" charset="-122"/>
                <a:ea typeface="华文细黑" pitchFamily="2" charset="-122"/>
              </a:rPr>
              <a:t>   }                               </a:t>
            </a:r>
            <a:r>
              <a:rPr lang="en-US" altLang="zh-CN" sz="2400">
                <a:solidFill>
                  <a:srgbClr val="00FFFF"/>
                </a:solidFill>
                <a:latin typeface="华文细黑" pitchFamily="2" charset="-122"/>
                <a:ea typeface="华文细黑" pitchFamily="2" charset="-122"/>
              </a:rPr>
              <a:t>/*</a:t>
            </a:r>
            <a:r>
              <a:rPr lang="zh-CN" altLang="en-US" sz="2400">
                <a:solidFill>
                  <a:srgbClr val="00FFFF"/>
                </a:solidFill>
                <a:latin typeface="华文细黑" pitchFamily="2" charset="-122"/>
                <a:ea typeface="华文细黑" pitchFamily="2" charset="-122"/>
              </a:rPr>
              <a:t>结果为</a:t>
            </a:r>
            <a:r>
              <a:rPr lang="en-US" altLang="zh-CN" sz="2400">
                <a:solidFill>
                  <a:srgbClr val="00FFFF"/>
                </a:solidFill>
                <a:latin typeface="华文细黑" pitchFamily="2" charset="-122"/>
                <a:ea typeface="华文细黑" pitchFamily="2" charset="-122"/>
              </a:rPr>
              <a:t>8</a:t>
            </a:r>
            <a:r>
              <a:rPr lang="zh-CN" altLang="en-US" sz="2400">
                <a:solidFill>
                  <a:srgbClr val="00FFFF"/>
                </a:solidFill>
                <a:latin typeface="华文细黑" pitchFamily="2" charset="-122"/>
                <a:ea typeface="华文细黑" pitchFamily="2" charset="-122"/>
              </a:rPr>
              <a:t>（双精度）*</a:t>
            </a:r>
            <a:r>
              <a:rPr lang="en-US" altLang="zh-CN" sz="2400">
                <a:solidFill>
                  <a:srgbClr val="00FFFF"/>
                </a:solidFill>
                <a:latin typeface="华文细黑" pitchFamily="2" charset="-122"/>
                <a:ea typeface="华文细黑" pitchFamily="2" charset="-122"/>
              </a:rPr>
              <a:t>/</a:t>
            </a:r>
          </a:p>
          <a:p>
            <a:pPr marL="342900" indent="-342900">
              <a:lnSpc>
                <a:spcPct val="80000"/>
              </a:lnSpc>
              <a:spcBef>
                <a:spcPct val="20000"/>
              </a:spcBef>
              <a:buClr>
                <a:srgbClr val="66FFFF"/>
              </a:buClr>
              <a:buSzPct val="65000"/>
              <a:buFont typeface="Wingdings" pitchFamily="2" charset="2"/>
              <a:buChar char="q"/>
            </a:pPr>
            <a:r>
              <a:rPr lang="zh-CN" altLang="en-US" sz="2400">
                <a:solidFill>
                  <a:srgbClr val="66FF66"/>
                </a:solidFill>
                <a:latin typeface="华文细黑" pitchFamily="2" charset="-122"/>
                <a:ea typeface="华文细黑" pitchFamily="2" charset="-122"/>
              </a:rPr>
              <a:t>两个整型数相除，其值也一定是整型数（取商之整数部分）。       </a:t>
            </a:r>
            <a:r>
              <a:rPr lang="en-US" altLang="zh-CN" sz="2400">
                <a:solidFill>
                  <a:srgbClr val="FFFF66"/>
                </a:solidFill>
                <a:latin typeface="华文细黑" pitchFamily="2" charset="-122"/>
                <a:ea typeface="华文细黑" pitchFamily="2" charset="-122"/>
              </a:rPr>
              <a:t>3/2</a:t>
            </a:r>
            <a:r>
              <a:rPr lang="zh-CN" altLang="en-US" sz="2400">
                <a:solidFill>
                  <a:srgbClr val="FFFF66"/>
                </a:solidFill>
                <a:latin typeface="华文细黑" pitchFamily="2" charset="-122"/>
                <a:ea typeface="华文细黑" pitchFamily="2" charset="-122"/>
              </a:rPr>
              <a:t>的值为</a:t>
            </a:r>
            <a:r>
              <a:rPr lang="en-US" altLang="zh-CN" sz="2400">
                <a:solidFill>
                  <a:srgbClr val="FFFF66"/>
                </a:solidFill>
                <a:latin typeface="华文细黑" pitchFamily="2" charset="-122"/>
                <a:ea typeface="华文细黑" pitchFamily="2" charset="-122"/>
              </a:rPr>
              <a:t>1</a:t>
            </a:r>
            <a:r>
              <a:rPr lang="zh-CN" altLang="en-US" sz="2400">
                <a:solidFill>
                  <a:srgbClr val="FFFF66"/>
                </a:solidFill>
                <a:latin typeface="华文细黑" pitchFamily="2" charset="-122"/>
                <a:ea typeface="华文细黑" pitchFamily="2" charset="-122"/>
              </a:rPr>
              <a:t>而非</a:t>
            </a:r>
            <a:r>
              <a:rPr lang="en-US" altLang="zh-CN" sz="2400">
                <a:solidFill>
                  <a:srgbClr val="FFFF66"/>
                </a:solidFill>
                <a:latin typeface="华文细黑" pitchFamily="2" charset="-122"/>
                <a:ea typeface="华文细黑" pitchFamily="2" charset="-122"/>
              </a:rPr>
              <a:t>1.5</a:t>
            </a:r>
          </a:p>
        </p:txBody>
      </p:sp>
      <p:grpSp>
        <p:nvGrpSpPr>
          <p:cNvPr id="2" name="Group 16"/>
          <p:cNvGrpSpPr>
            <a:grpSpLocks/>
          </p:cNvGrpSpPr>
          <p:nvPr/>
        </p:nvGrpSpPr>
        <p:grpSpPr bwMode="auto">
          <a:xfrm>
            <a:off x="1062038" y="2933700"/>
            <a:ext cx="4572000" cy="3241675"/>
            <a:chOff x="1296" y="1977"/>
            <a:chExt cx="2880" cy="2042"/>
          </a:xfrm>
        </p:grpSpPr>
        <p:sp>
          <p:nvSpPr>
            <p:cNvPr id="20487" name="Text Box 17"/>
            <p:cNvSpPr txBox="1">
              <a:spLocks noChangeArrowheads="1"/>
            </p:cNvSpPr>
            <p:nvPr/>
          </p:nvSpPr>
          <p:spPr bwMode="auto">
            <a:xfrm>
              <a:off x="1296" y="1977"/>
              <a:ext cx="2544" cy="371"/>
            </a:xfrm>
            <a:prstGeom prst="rect">
              <a:avLst/>
            </a:prstGeom>
            <a:solidFill>
              <a:schemeClr val="folHlink"/>
            </a:solidFill>
            <a:ln w="9525">
              <a:solidFill>
                <a:srgbClr val="000000"/>
              </a:solidFill>
              <a:miter lim="800000"/>
              <a:headEnd/>
              <a:tailEnd/>
            </a:ln>
          </p:spPr>
          <p:txBody>
            <a:bodyPr>
              <a:spAutoFit/>
            </a:bodyPr>
            <a:lstStyle/>
            <a:p>
              <a:pPr>
                <a:spcBef>
                  <a:spcPct val="50000"/>
                </a:spcBef>
              </a:pPr>
              <a:r>
                <a:rPr kumimoji="1" lang="en-US" altLang="zh-CN" sz="3200" b="1">
                  <a:solidFill>
                    <a:srgbClr val="000000"/>
                  </a:solidFill>
                  <a:latin typeface="华文细黑" pitchFamily="2" charset="-122"/>
                  <a:ea typeface="华文细黑" pitchFamily="2" charset="-122"/>
                </a:rPr>
                <a:t>double              float</a:t>
              </a:r>
            </a:p>
          </p:txBody>
        </p:sp>
        <p:sp>
          <p:nvSpPr>
            <p:cNvPr id="20488" name="Line 18"/>
            <p:cNvSpPr>
              <a:spLocks noChangeShapeType="1"/>
            </p:cNvSpPr>
            <p:nvPr/>
          </p:nvSpPr>
          <p:spPr bwMode="auto">
            <a:xfrm>
              <a:off x="2160" y="2160"/>
              <a:ext cx="720" cy="0"/>
            </a:xfrm>
            <a:prstGeom prst="line">
              <a:avLst/>
            </a:prstGeom>
            <a:noFill/>
            <a:ln w="28575">
              <a:solidFill>
                <a:srgbClr val="000000"/>
              </a:solidFill>
              <a:round/>
              <a:headEnd type="triangle" w="med" len="med"/>
              <a:tailEnd/>
            </a:ln>
          </p:spPr>
          <p:txBody>
            <a:bodyPr/>
            <a:lstStyle/>
            <a:p>
              <a:endParaRPr lang="zh-CN" altLang="en-US"/>
            </a:p>
          </p:txBody>
        </p:sp>
        <p:sp>
          <p:nvSpPr>
            <p:cNvPr id="20489" name="Text Box 19"/>
            <p:cNvSpPr txBox="1">
              <a:spLocks noChangeArrowheads="1"/>
            </p:cNvSpPr>
            <p:nvPr/>
          </p:nvSpPr>
          <p:spPr bwMode="auto">
            <a:xfrm>
              <a:off x="1344" y="3648"/>
              <a:ext cx="2832" cy="371"/>
            </a:xfrm>
            <a:prstGeom prst="rect">
              <a:avLst/>
            </a:prstGeom>
            <a:solidFill>
              <a:schemeClr val="folHlink"/>
            </a:solidFill>
            <a:ln w="9525">
              <a:solidFill>
                <a:srgbClr val="000000"/>
              </a:solidFill>
              <a:miter lim="800000"/>
              <a:headEnd/>
              <a:tailEnd/>
            </a:ln>
          </p:spPr>
          <p:txBody>
            <a:bodyPr>
              <a:spAutoFit/>
            </a:bodyPr>
            <a:lstStyle/>
            <a:p>
              <a:pPr>
                <a:spcBef>
                  <a:spcPct val="50000"/>
                </a:spcBef>
              </a:pPr>
              <a:r>
                <a:rPr kumimoji="1" lang="en-US" altLang="zh-CN" sz="3200" b="1">
                  <a:solidFill>
                    <a:srgbClr val="000000"/>
                  </a:solidFill>
                  <a:latin typeface="华文细黑" pitchFamily="2" charset="-122"/>
                  <a:ea typeface="华文细黑" pitchFamily="2" charset="-122"/>
                </a:rPr>
                <a:t>int                 char, short</a:t>
              </a:r>
            </a:p>
          </p:txBody>
        </p:sp>
        <p:sp>
          <p:nvSpPr>
            <p:cNvPr id="20490" name="Line 20"/>
            <p:cNvSpPr>
              <a:spLocks noChangeShapeType="1"/>
            </p:cNvSpPr>
            <p:nvPr/>
          </p:nvSpPr>
          <p:spPr bwMode="auto">
            <a:xfrm>
              <a:off x="1920" y="3840"/>
              <a:ext cx="720" cy="0"/>
            </a:xfrm>
            <a:prstGeom prst="line">
              <a:avLst/>
            </a:prstGeom>
            <a:noFill/>
            <a:ln w="28575">
              <a:solidFill>
                <a:srgbClr val="000000"/>
              </a:solidFill>
              <a:round/>
              <a:headEnd type="triangle" w="med" len="med"/>
              <a:tailEnd/>
            </a:ln>
          </p:spPr>
          <p:txBody>
            <a:bodyPr/>
            <a:lstStyle/>
            <a:p>
              <a:endParaRPr lang="zh-CN" altLang="en-US"/>
            </a:p>
          </p:txBody>
        </p:sp>
        <p:sp>
          <p:nvSpPr>
            <p:cNvPr id="20491" name="Text Box 21"/>
            <p:cNvSpPr txBox="1">
              <a:spLocks noChangeArrowheads="1"/>
            </p:cNvSpPr>
            <p:nvPr/>
          </p:nvSpPr>
          <p:spPr bwMode="auto">
            <a:xfrm>
              <a:off x="1344" y="2544"/>
              <a:ext cx="1248" cy="371"/>
            </a:xfrm>
            <a:prstGeom prst="rect">
              <a:avLst/>
            </a:prstGeom>
            <a:solidFill>
              <a:schemeClr val="folHlink"/>
            </a:solidFill>
            <a:ln w="9525">
              <a:solidFill>
                <a:srgbClr val="000000"/>
              </a:solidFill>
              <a:miter lim="800000"/>
              <a:headEnd/>
              <a:tailEnd/>
            </a:ln>
          </p:spPr>
          <p:txBody>
            <a:bodyPr>
              <a:spAutoFit/>
            </a:bodyPr>
            <a:lstStyle/>
            <a:p>
              <a:pPr>
                <a:spcBef>
                  <a:spcPct val="50000"/>
                </a:spcBef>
              </a:pPr>
              <a:r>
                <a:rPr kumimoji="1" lang="en-US" altLang="zh-CN" sz="3200" b="1">
                  <a:solidFill>
                    <a:srgbClr val="000000"/>
                  </a:solidFill>
                  <a:latin typeface="华文细黑" pitchFamily="2" charset="-122"/>
                  <a:ea typeface="华文细黑" pitchFamily="2" charset="-122"/>
                </a:rPr>
                <a:t>long</a:t>
              </a:r>
            </a:p>
          </p:txBody>
        </p:sp>
        <p:sp>
          <p:nvSpPr>
            <p:cNvPr id="20492" name="Text Box 22"/>
            <p:cNvSpPr txBox="1">
              <a:spLocks noChangeArrowheads="1"/>
            </p:cNvSpPr>
            <p:nvPr/>
          </p:nvSpPr>
          <p:spPr bwMode="auto">
            <a:xfrm>
              <a:off x="1344" y="3072"/>
              <a:ext cx="1248" cy="679"/>
            </a:xfrm>
            <a:prstGeom prst="rect">
              <a:avLst/>
            </a:prstGeom>
            <a:solidFill>
              <a:schemeClr val="folHlink"/>
            </a:solidFill>
            <a:ln w="9525">
              <a:solidFill>
                <a:srgbClr val="000000"/>
              </a:solidFill>
              <a:miter lim="800000"/>
              <a:headEnd/>
              <a:tailEnd/>
            </a:ln>
          </p:spPr>
          <p:txBody>
            <a:bodyPr>
              <a:spAutoFit/>
            </a:bodyPr>
            <a:lstStyle/>
            <a:p>
              <a:pPr>
                <a:spcBef>
                  <a:spcPct val="50000"/>
                </a:spcBef>
              </a:pPr>
              <a:r>
                <a:rPr kumimoji="1" lang="en-US" altLang="zh-CN" sz="3200" b="1">
                  <a:solidFill>
                    <a:srgbClr val="000000"/>
                  </a:solidFill>
                  <a:latin typeface="华文细黑" pitchFamily="2" charset="-122"/>
                  <a:ea typeface="华文细黑" pitchFamily="2" charset="-122"/>
                </a:rPr>
                <a:t>unsigned</a:t>
              </a:r>
            </a:p>
          </p:txBody>
        </p:sp>
        <p:sp>
          <p:nvSpPr>
            <p:cNvPr id="20493" name="Line 23"/>
            <p:cNvSpPr>
              <a:spLocks noChangeShapeType="1"/>
            </p:cNvSpPr>
            <p:nvPr/>
          </p:nvSpPr>
          <p:spPr bwMode="auto">
            <a:xfrm>
              <a:off x="1632" y="2352"/>
              <a:ext cx="0" cy="288"/>
            </a:xfrm>
            <a:prstGeom prst="line">
              <a:avLst/>
            </a:prstGeom>
            <a:noFill/>
            <a:ln w="28575">
              <a:solidFill>
                <a:srgbClr val="000000"/>
              </a:solidFill>
              <a:round/>
              <a:headEnd type="triangle" w="med" len="med"/>
              <a:tailEnd/>
            </a:ln>
          </p:spPr>
          <p:txBody>
            <a:bodyPr/>
            <a:lstStyle/>
            <a:p>
              <a:endParaRPr lang="zh-CN" altLang="en-US"/>
            </a:p>
          </p:txBody>
        </p:sp>
        <p:sp>
          <p:nvSpPr>
            <p:cNvPr id="20494" name="Line 24"/>
            <p:cNvSpPr>
              <a:spLocks noChangeShapeType="1"/>
            </p:cNvSpPr>
            <p:nvPr/>
          </p:nvSpPr>
          <p:spPr bwMode="auto">
            <a:xfrm>
              <a:off x="1632" y="2880"/>
              <a:ext cx="0" cy="288"/>
            </a:xfrm>
            <a:prstGeom prst="line">
              <a:avLst/>
            </a:prstGeom>
            <a:noFill/>
            <a:ln w="28575">
              <a:solidFill>
                <a:srgbClr val="000000"/>
              </a:solidFill>
              <a:round/>
              <a:headEnd type="triangle" w="med" len="med"/>
              <a:tailEnd/>
            </a:ln>
          </p:spPr>
          <p:txBody>
            <a:bodyPr/>
            <a:lstStyle/>
            <a:p>
              <a:endParaRPr lang="zh-CN" altLang="en-US"/>
            </a:p>
          </p:txBody>
        </p:sp>
        <p:sp>
          <p:nvSpPr>
            <p:cNvPr id="20495" name="Line 25"/>
            <p:cNvSpPr>
              <a:spLocks noChangeShapeType="1"/>
            </p:cNvSpPr>
            <p:nvPr/>
          </p:nvSpPr>
          <p:spPr bwMode="auto">
            <a:xfrm>
              <a:off x="1632" y="3408"/>
              <a:ext cx="0" cy="288"/>
            </a:xfrm>
            <a:prstGeom prst="line">
              <a:avLst/>
            </a:prstGeom>
            <a:noFill/>
            <a:ln w="28575">
              <a:solidFill>
                <a:srgbClr val="000000"/>
              </a:solidFill>
              <a:round/>
              <a:headEnd type="triangle" w="med" len="med"/>
              <a:tailEnd/>
            </a:ln>
          </p:spPr>
          <p:txBody>
            <a:bodyPr/>
            <a:lstStyle/>
            <a:p>
              <a:endParaRPr lang="zh-CN" altLang="en-US"/>
            </a:p>
          </p:txBody>
        </p:sp>
      </p:grpSp>
      <p:grpSp>
        <p:nvGrpSpPr>
          <p:cNvPr id="3" name="Group 68"/>
          <p:cNvGrpSpPr>
            <a:grpSpLocks/>
          </p:cNvGrpSpPr>
          <p:nvPr/>
        </p:nvGrpSpPr>
        <p:grpSpPr bwMode="auto">
          <a:xfrm>
            <a:off x="5967415" y="4384675"/>
            <a:ext cx="2906713" cy="2228850"/>
            <a:chOff x="3759" y="2762"/>
            <a:chExt cx="1831" cy="1404"/>
          </a:xfrm>
          <a:solidFill>
            <a:srgbClr val="6600FF"/>
          </a:solidFill>
        </p:grpSpPr>
        <p:grpSp>
          <p:nvGrpSpPr>
            <p:cNvPr id="4" name="Group 69"/>
            <p:cNvGrpSpPr>
              <a:grpSpLocks/>
            </p:cNvGrpSpPr>
            <p:nvPr/>
          </p:nvGrpSpPr>
          <p:grpSpPr bwMode="auto">
            <a:xfrm>
              <a:off x="3759" y="2762"/>
              <a:ext cx="436" cy="684"/>
              <a:chOff x="3456" y="3072"/>
              <a:chExt cx="436" cy="684"/>
            </a:xfrm>
            <a:grpFill/>
          </p:grpSpPr>
          <p:sp>
            <p:nvSpPr>
              <p:cNvPr id="44" name="Line 70"/>
              <p:cNvSpPr>
                <a:spLocks noChangeShapeType="1"/>
              </p:cNvSpPr>
              <p:nvPr/>
            </p:nvSpPr>
            <p:spPr bwMode="auto">
              <a:xfrm>
                <a:off x="3696" y="3072"/>
                <a:ext cx="0" cy="144"/>
              </a:xfrm>
              <a:prstGeom prst="line">
                <a:avLst/>
              </a:prstGeom>
              <a:grpFill/>
              <a:ln w="9525">
                <a:solidFill>
                  <a:schemeClr val="tx1"/>
                </a:solidFill>
                <a:round/>
                <a:headEnd/>
                <a:tailEnd type="triangle" w="med" len="med"/>
              </a:ln>
              <a:effectLst/>
            </p:spPr>
            <p:txBody>
              <a:bodyPr wrap="none" anchor="ctr"/>
              <a:lstStyle/>
              <a:p>
                <a:pPr>
                  <a:defRPr/>
                </a:pPr>
                <a:endParaRPr lang="zh-CN" altLang="en-US">
                  <a:latin typeface="华文细黑" pitchFamily="2" charset="-122"/>
                  <a:ea typeface="华文细黑" pitchFamily="2" charset="-122"/>
                </a:endParaRPr>
              </a:p>
            </p:txBody>
          </p:sp>
          <p:sp>
            <p:nvSpPr>
              <p:cNvPr id="45" name="Text Box 71"/>
              <p:cNvSpPr txBox="1">
                <a:spLocks noChangeArrowheads="1"/>
              </p:cNvSpPr>
              <p:nvPr/>
            </p:nvSpPr>
            <p:spPr bwMode="auto">
              <a:xfrm>
                <a:off x="3590" y="3127"/>
                <a:ext cx="302" cy="252"/>
              </a:xfrm>
              <a:prstGeom prst="rect">
                <a:avLst/>
              </a:prstGeom>
              <a:grpFill/>
              <a:ln w="9525">
                <a:noFill/>
                <a:miter lim="800000"/>
                <a:headEnd/>
                <a:tailEnd/>
              </a:ln>
              <a:effectLst/>
            </p:spPr>
            <p:txBody>
              <a:bodyPr wrap="none">
                <a:spAutoFit/>
              </a:bodyPr>
              <a:lstStyle/>
              <a:p>
                <a:pPr>
                  <a:defRPr/>
                </a:pPr>
                <a:r>
                  <a:rPr lang="en-US" altLang="zh-CN" sz="2000">
                    <a:latin typeface="华文细黑" pitchFamily="2" charset="-122"/>
                    <a:ea typeface="华文细黑" pitchFamily="2" charset="-122"/>
                  </a:rPr>
                  <a:t>int</a:t>
                </a:r>
              </a:p>
            </p:txBody>
          </p:sp>
          <p:sp>
            <p:nvSpPr>
              <p:cNvPr id="46" name="Line 72"/>
              <p:cNvSpPr>
                <a:spLocks noChangeShapeType="1"/>
              </p:cNvSpPr>
              <p:nvPr/>
            </p:nvSpPr>
            <p:spPr bwMode="auto">
              <a:xfrm>
                <a:off x="3456" y="3072"/>
                <a:ext cx="0" cy="384"/>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47" name="Line 73"/>
              <p:cNvSpPr>
                <a:spLocks noChangeShapeType="1"/>
              </p:cNvSpPr>
              <p:nvPr/>
            </p:nvSpPr>
            <p:spPr bwMode="auto">
              <a:xfrm>
                <a:off x="3696" y="3312"/>
                <a:ext cx="0" cy="144"/>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48" name="Line 74"/>
              <p:cNvSpPr>
                <a:spLocks noChangeShapeType="1"/>
              </p:cNvSpPr>
              <p:nvPr/>
            </p:nvSpPr>
            <p:spPr bwMode="auto">
              <a:xfrm flipH="1">
                <a:off x="3456" y="3456"/>
                <a:ext cx="240" cy="0"/>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49" name="Line 75"/>
              <p:cNvSpPr>
                <a:spLocks noChangeShapeType="1"/>
              </p:cNvSpPr>
              <p:nvPr/>
            </p:nvSpPr>
            <p:spPr bwMode="auto">
              <a:xfrm>
                <a:off x="3600" y="3456"/>
                <a:ext cx="0" cy="144"/>
              </a:xfrm>
              <a:prstGeom prst="line">
                <a:avLst/>
              </a:prstGeom>
              <a:grpFill/>
              <a:ln w="9525">
                <a:solidFill>
                  <a:schemeClr val="tx1"/>
                </a:solidFill>
                <a:round/>
                <a:headEnd/>
                <a:tailEnd type="triangle" w="med" len="med"/>
              </a:ln>
              <a:effectLst/>
            </p:spPr>
            <p:txBody>
              <a:bodyPr wrap="none" anchor="ctr"/>
              <a:lstStyle/>
              <a:p>
                <a:pPr>
                  <a:defRPr/>
                </a:pPr>
                <a:endParaRPr lang="zh-CN" altLang="en-US">
                  <a:latin typeface="华文细黑" pitchFamily="2" charset="-122"/>
                  <a:ea typeface="华文细黑" pitchFamily="2" charset="-122"/>
                </a:endParaRPr>
              </a:p>
            </p:txBody>
          </p:sp>
          <p:sp>
            <p:nvSpPr>
              <p:cNvPr id="50" name="Text Box 76"/>
              <p:cNvSpPr txBox="1">
                <a:spLocks noChangeArrowheads="1"/>
              </p:cNvSpPr>
              <p:nvPr/>
            </p:nvSpPr>
            <p:spPr bwMode="auto">
              <a:xfrm>
                <a:off x="3456" y="3504"/>
                <a:ext cx="302" cy="252"/>
              </a:xfrm>
              <a:prstGeom prst="rect">
                <a:avLst/>
              </a:prstGeom>
              <a:grpFill/>
              <a:ln w="9525">
                <a:noFill/>
                <a:miter lim="800000"/>
                <a:headEnd/>
                <a:tailEnd/>
              </a:ln>
              <a:effectLst/>
            </p:spPr>
            <p:txBody>
              <a:bodyPr wrap="none">
                <a:spAutoFit/>
              </a:bodyPr>
              <a:lstStyle/>
              <a:p>
                <a:pPr>
                  <a:defRPr/>
                </a:pPr>
                <a:r>
                  <a:rPr lang="en-US" altLang="zh-CN" sz="2000">
                    <a:latin typeface="华文细黑" pitchFamily="2" charset="-122"/>
                    <a:ea typeface="华文细黑" pitchFamily="2" charset="-122"/>
                  </a:rPr>
                  <a:t>int</a:t>
                </a:r>
              </a:p>
            </p:txBody>
          </p:sp>
        </p:grpSp>
        <p:grpSp>
          <p:nvGrpSpPr>
            <p:cNvPr id="5" name="Group 77"/>
            <p:cNvGrpSpPr>
              <a:grpSpLocks/>
            </p:cNvGrpSpPr>
            <p:nvPr/>
          </p:nvGrpSpPr>
          <p:grpSpPr bwMode="auto">
            <a:xfrm>
              <a:off x="4191" y="2762"/>
              <a:ext cx="775" cy="636"/>
              <a:chOff x="3888" y="3072"/>
              <a:chExt cx="775" cy="636"/>
            </a:xfrm>
            <a:grpFill/>
          </p:grpSpPr>
          <p:sp>
            <p:nvSpPr>
              <p:cNvPr id="37" name="Line 78"/>
              <p:cNvSpPr>
                <a:spLocks noChangeShapeType="1"/>
              </p:cNvSpPr>
              <p:nvPr/>
            </p:nvSpPr>
            <p:spPr bwMode="auto">
              <a:xfrm>
                <a:off x="4176" y="3072"/>
                <a:ext cx="0" cy="144"/>
              </a:xfrm>
              <a:prstGeom prst="line">
                <a:avLst/>
              </a:prstGeom>
              <a:grpFill/>
              <a:ln w="9525">
                <a:solidFill>
                  <a:schemeClr val="tx1"/>
                </a:solidFill>
                <a:round/>
                <a:headEnd/>
                <a:tailEnd type="triangle" w="med" len="med"/>
              </a:ln>
              <a:effectLst/>
            </p:spPr>
            <p:txBody>
              <a:bodyPr wrap="none" anchor="ctr"/>
              <a:lstStyle/>
              <a:p>
                <a:pPr>
                  <a:defRPr/>
                </a:pPr>
                <a:endParaRPr lang="zh-CN" altLang="en-US">
                  <a:latin typeface="华文细黑" pitchFamily="2" charset="-122"/>
                  <a:ea typeface="华文细黑" pitchFamily="2" charset="-122"/>
                </a:endParaRPr>
              </a:p>
            </p:txBody>
          </p:sp>
          <p:sp>
            <p:nvSpPr>
              <p:cNvPr id="38" name="Text Box 79"/>
              <p:cNvSpPr txBox="1">
                <a:spLocks noChangeArrowheads="1"/>
              </p:cNvSpPr>
              <p:nvPr/>
            </p:nvSpPr>
            <p:spPr bwMode="auto">
              <a:xfrm>
                <a:off x="3984" y="3120"/>
                <a:ext cx="679" cy="252"/>
              </a:xfrm>
              <a:prstGeom prst="rect">
                <a:avLst/>
              </a:prstGeom>
              <a:grpFill/>
              <a:ln w="9525">
                <a:noFill/>
                <a:miter lim="800000"/>
                <a:headEnd/>
                <a:tailEnd/>
              </a:ln>
              <a:effectLst/>
            </p:spPr>
            <p:txBody>
              <a:bodyPr wrap="none">
                <a:spAutoFit/>
              </a:bodyPr>
              <a:lstStyle/>
              <a:p>
                <a:pPr>
                  <a:defRPr/>
                </a:pPr>
                <a:r>
                  <a:rPr lang="en-US" altLang="zh-CN" sz="2000" dirty="0">
                    <a:latin typeface="华文细黑" pitchFamily="2" charset="-122"/>
                    <a:ea typeface="华文细黑" pitchFamily="2" charset="-122"/>
                  </a:rPr>
                  <a:t>double</a:t>
                </a:r>
              </a:p>
            </p:txBody>
          </p:sp>
          <p:sp>
            <p:nvSpPr>
              <p:cNvPr id="39" name="Line 80"/>
              <p:cNvSpPr>
                <a:spLocks noChangeShapeType="1"/>
              </p:cNvSpPr>
              <p:nvPr/>
            </p:nvSpPr>
            <p:spPr bwMode="auto">
              <a:xfrm>
                <a:off x="3984" y="3072"/>
                <a:ext cx="0" cy="336"/>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40" name="Line 81"/>
              <p:cNvSpPr>
                <a:spLocks noChangeShapeType="1"/>
              </p:cNvSpPr>
              <p:nvPr/>
            </p:nvSpPr>
            <p:spPr bwMode="auto">
              <a:xfrm>
                <a:off x="4224" y="3312"/>
                <a:ext cx="0" cy="96"/>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41" name="Line 82"/>
              <p:cNvSpPr>
                <a:spLocks noChangeShapeType="1"/>
              </p:cNvSpPr>
              <p:nvPr/>
            </p:nvSpPr>
            <p:spPr bwMode="auto">
              <a:xfrm>
                <a:off x="3984" y="3408"/>
                <a:ext cx="240" cy="0"/>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42" name="Line 83"/>
              <p:cNvSpPr>
                <a:spLocks noChangeShapeType="1"/>
              </p:cNvSpPr>
              <p:nvPr/>
            </p:nvSpPr>
            <p:spPr bwMode="auto">
              <a:xfrm>
                <a:off x="4128" y="3408"/>
                <a:ext cx="0" cy="144"/>
              </a:xfrm>
              <a:prstGeom prst="line">
                <a:avLst/>
              </a:prstGeom>
              <a:grpFill/>
              <a:ln w="9525">
                <a:solidFill>
                  <a:schemeClr val="tx1"/>
                </a:solidFill>
                <a:round/>
                <a:headEnd/>
                <a:tailEnd type="triangle" w="med" len="med"/>
              </a:ln>
              <a:effectLst/>
            </p:spPr>
            <p:txBody>
              <a:bodyPr wrap="none" anchor="ctr"/>
              <a:lstStyle/>
              <a:p>
                <a:pPr>
                  <a:defRPr/>
                </a:pPr>
                <a:endParaRPr lang="zh-CN" altLang="en-US">
                  <a:latin typeface="华文细黑" pitchFamily="2" charset="-122"/>
                  <a:ea typeface="华文细黑" pitchFamily="2" charset="-122"/>
                </a:endParaRPr>
              </a:p>
            </p:txBody>
          </p:sp>
          <p:sp>
            <p:nvSpPr>
              <p:cNvPr id="43" name="Text Box 84"/>
              <p:cNvSpPr txBox="1">
                <a:spLocks noChangeArrowheads="1"/>
              </p:cNvSpPr>
              <p:nvPr/>
            </p:nvSpPr>
            <p:spPr bwMode="auto">
              <a:xfrm>
                <a:off x="3888" y="3456"/>
                <a:ext cx="679" cy="252"/>
              </a:xfrm>
              <a:prstGeom prst="rect">
                <a:avLst/>
              </a:prstGeom>
              <a:grpFill/>
              <a:ln w="9525">
                <a:noFill/>
                <a:miter lim="800000"/>
                <a:headEnd/>
                <a:tailEnd/>
              </a:ln>
              <a:effectLst/>
            </p:spPr>
            <p:txBody>
              <a:bodyPr wrap="none">
                <a:spAutoFit/>
              </a:bodyPr>
              <a:lstStyle/>
              <a:p>
                <a:pPr>
                  <a:defRPr/>
                </a:pPr>
                <a:r>
                  <a:rPr lang="en-US" altLang="zh-CN" sz="2000" dirty="0">
                    <a:latin typeface="华文细黑" pitchFamily="2" charset="-122"/>
                    <a:ea typeface="华文细黑" pitchFamily="2" charset="-122"/>
                  </a:rPr>
                  <a:t>double</a:t>
                </a:r>
              </a:p>
            </p:txBody>
          </p:sp>
        </p:grpSp>
        <p:grpSp>
          <p:nvGrpSpPr>
            <p:cNvPr id="6" name="Group 85"/>
            <p:cNvGrpSpPr>
              <a:grpSpLocks/>
            </p:cNvGrpSpPr>
            <p:nvPr/>
          </p:nvGrpSpPr>
          <p:grpSpPr bwMode="auto">
            <a:xfrm>
              <a:off x="4815" y="2762"/>
              <a:ext cx="775" cy="636"/>
              <a:chOff x="3888" y="3072"/>
              <a:chExt cx="775" cy="636"/>
            </a:xfrm>
            <a:grpFill/>
          </p:grpSpPr>
          <p:sp>
            <p:nvSpPr>
              <p:cNvPr id="30" name="Line 86"/>
              <p:cNvSpPr>
                <a:spLocks noChangeShapeType="1"/>
              </p:cNvSpPr>
              <p:nvPr/>
            </p:nvSpPr>
            <p:spPr bwMode="auto">
              <a:xfrm>
                <a:off x="4176" y="3072"/>
                <a:ext cx="0" cy="144"/>
              </a:xfrm>
              <a:prstGeom prst="line">
                <a:avLst/>
              </a:prstGeom>
              <a:grpFill/>
              <a:ln w="9525">
                <a:solidFill>
                  <a:schemeClr val="tx1"/>
                </a:solidFill>
                <a:round/>
                <a:headEnd/>
                <a:tailEnd type="triangle" w="med" len="med"/>
              </a:ln>
              <a:effectLst/>
            </p:spPr>
            <p:txBody>
              <a:bodyPr wrap="none" anchor="ctr"/>
              <a:lstStyle/>
              <a:p>
                <a:pPr>
                  <a:defRPr/>
                </a:pPr>
                <a:endParaRPr lang="zh-CN" altLang="en-US">
                  <a:latin typeface="华文细黑" pitchFamily="2" charset="-122"/>
                  <a:ea typeface="华文细黑" pitchFamily="2" charset="-122"/>
                </a:endParaRPr>
              </a:p>
            </p:txBody>
          </p:sp>
          <p:sp>
            <p:nvSpPr>
              <p:cNvPr id="31" name="Text Box 87"/>
              <p:cNvSpPr txBox="1">
                <a:spLocks noChangeArrowheads="1"/>
              </p:cNvSpPr>
              <p:nvPr/>
            </p:nvSpPr>
            <p:spPr bwMode="auto">
              <a:xfrm>
                <a:off x="3984" y="3120"/>
                <a:ext cx="679" cy="252"/>
              </a:xfrm>
              <a:prstGeom prst="rect">
                <a:avLst/>
              </a:prstGeom>
              <a:grpFill/>
              <a:ln w="9525">
                <a:noFill/>
                <a:miter lim="800000"/>
                <a:headEnd/>
                <a:tailEnd/>
              </a:ln>
              <a:effectLst/>
            </p:spPr>
            <p:txBody>
              <a:bodyPr wrap="none">
                <a:spAutoFit/>
              </a:bodyPr>
              <a:lstStyle/>
              <a:p>
                <a:pPr>
                  <a:defRPr/>
                </a:pPr>
                <a:r>
                  <a:rPr lang="en-US" altLang="zh-CN" sz="2000">
                    <a:latin typeface="华文细黑" pitchFamily="2" charset="-122"/>
                    <a:ea typeface="华文细黑" pitchFamily="2" charset="-122"/>
                  </a:rPr>
                  <a:t>double</a:t>
                </a:r>
              </a:p>
            </p:txBody>
          </p:sp>
          <p:sp>
            <p:nvSpPr>
              <p:cNvPr id="32" name="Line 88"/>
              <p:cNvSpPr>
                <a:spLocks noChangeShapeType="1"/>
              </p:cNvSpPr>
              <p:nvPr/>
            </p:nvSpPr>
            <p:spPr bwMode="auto">
              <a:xfrm>
                <a:off x="3984" y="3072"/>
                <a:ext cx="0" cy="336"/>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33" name="Line 89"/>
              <p:cNvSpPr>
                <a:spLocks noChangeShapeType="1"/>
              </p:cNvSpPr>
              <p:nvPr/>
            </p:nvSpPr>
            <p:spPr bwMode="auto">
              <a:xfrm>
                <a:off x="4224" y="3312"/>
                <a:ext cx="0" cy="96"/>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34" name="Line 90"/>
              <p:cNvSpPr>
                <a:spLocks noChangeShapeType="1"/>
              </p:cNvSpPr>
              <p:nvPr/>
            </p:nvSpPr>
            <p:spPr bwMode="auto">
              <a:xfrm>
                <a:off x="3984" y="3408"/>
                <a:ext cx="240" cy="0"/>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35" name="Line 91"/>
              <p:cNvSpPr>
                <a:spLocks noChangeShapeType="1"/>
              </p:cNvSpPr>
              <p:nvPr/>
            </p:nvSpPr>
            <p:spPr bwMode="auto">
              <a:xfrm>
                <a:off x="4128" y="3408"/>
                <a:ext cx="0" cy="144"/>
              </a:xfrm>
              <a:prstGeom prst="line">
                <a:avLst/>
              </a:prstGeom>
              <a:grpFill/>
              <a:ln w="9525">
                <a:solidFill>
                  <a:schemeClr val="tx1"/>
                </a:solidFill>
                <a:round/>
                <a:headEnd/>
                <a:tailEnd type="triangle" w="med" len="med"/>
              </a:ln>
              <a:effectLst/>
            </p:spPr>
            <p:txBody>
              <a:bodyPr wrap="none" anchor="ctr"/>
              <a:lstStyle/>
              <a:p>
                <a:pPr>
                  <a:defRPr/>
                </a:pPr>
                <a:endParaRPr lang="zh-CN" altLang="en-US">
                  <a:latin typeface="华文细黑" pitchFamily="2" charset="-122"/>
                  <a:ea typeface="华文细黑" pitchFamily="2" charset="-122"/>
                </a:endParaRPr>
              </a:p>
            </p:txBody>
          </p:sp>
          <p:sp>
            <p:nvSpPr>
              <p:cNvPr id="36" name="Text Box 92"/>
              <p:cNvSpPr txBox="1">
                <a:spLocks noChangeArrowheads="1"/>
              </p:cNvSpPr>
              <p:nvPr/>
            </p:nvSpPr>
            <p:spPr bwMode="auto">
              <a:xfrm>
                <a:off x="3888" y="3456"/>
                <a:ext cx="679" cy="252"/>
              </a:xfrm>
              <a:prstGeom prst="rect">
                <a:avLst/>
              </a:prstGeom>
              <a:grpFill/>
              <a:ln w="9525">
                <a:noFill/>
                <a:miter lim="800000"/>
                <a:headEnd/>
                <a:tailEnd/>
              </a:ln>
              <a:effectLst/>
            </p:spPr>
            <p:txBody>
              <a:bodyPr wrap="none">
                <a:spAutoFit/>
              </a:bodyPr>
              <a:lstStyle/>
              <a:p>
                <a:pPr>
                  <a:defRPr/>
                </a:pPr>
                <a:r>
                  <a:rPr lang="en-US" altLang="zh-CN" sz="2000" dirty="0">
                    <a:latin typeface="华文细黑" pitchFamily="2" charset="-122"/>
                    <a:ea typeface="华文细黑" pitchFamily="2" charset="-122"/>
                  </a:rPr>
                  <a:t>double</a:t>
                </a:r>
              </a:p>
            </p:txBody>
          </p:sp>
        </p:grpSp>
        <p:sp>
          <p:nvSpPr>
            <p:cNvPr id="20" name="Line 93"/>
            <p:cNvSpPr>
              <a:spLocks noChangeShapeType="1"/>
            </p:cNvSpPr>
            <p:nvPr/>
          </p:nvSpPr>
          <p:spPr bwMode="auto">
            <a:xfrm>
              <a:off x="3903" y="3386"/>
              <a:ext cx="0" cy="96"/>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21" name="Line 94"/>
            <p:cNvSpPr>
              <a:spLocks noChangeShapeType="1"/>
            </p:cNvSpPr>
            <p:nvPr/>
          </p:nvSpPr>
          <p:spPr bwMode="auto">
            <a:xfrm>
              <a:off x="4431" y="3338"/>
              <a:ext cx="0" cy="144"/>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22" name="Line 95"/>
            <p:cNvSpPr>
              <a:spLocks noChangeShapeType="1"/>
            </p:cNvSpPr>
            <p:nvPr/>
          </p:nvSpPr>
          <p:spPr bwMode="auto">
            <a:xfrm>
              <a:off x="3903" y="3482"/>
              <a:ext cx="528" cy="0"/>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23" name="Line 96"/>
            <p:cNvSpPr>
              <a:spLocks noChangeShapeType="1"/>
            </p:cNvSpPr>
            <p:nvPr/>
          </p:nvSpPr>
          <p:spPr bwMode="auto">
            <a:xfrm>
              <a:off x="4191" y="3482"/>
              <a:ext cx="0" cy="96"/>
            </a:xfrm>
            <a:prstGeom prst="line">
              <a:avLst/>
            </a:prstGeom>
            <a:grpFill/>
            <a:ln w="9525">
              <a:solidFill>
                <a:schemeClr val="tx1"/>
              </a:solidFill>
              <a:round/>
              <a:headEnd/>
              <a:tailEnd type="triangle" w="med" len="med"/>
            </a:ln>
            <a:effectLst/>
          </p:spPr>
          <p:txBody>
            <a:bodyPr wrap="none" anchor="ctr"/>
            <a:lstStyle/>
            <a:p>
              <a:pPr>
                <a:defRPr/>
              </a:pPr>
              <a:endParaRPr lang="zh-CN" altLang="en-US">
                <a:latin typeface="华文细黑" pitchFamily="2" charset="-122"/>
                <a:ea typeface="华文细黑" pitchFamily="2" charset="-122"/>
              </a:endParaRPr>
            </a:p>
          </p:txBody>
        </p:sp>
        <p:sp>
          <p:nvSpPr>
            <p:cNvPr id="24" name="Text Box 97"/>
            <p:cNvSpPr txBox="1">
              <a:spLocks noChangeArrowheads="1"/>
            </p:cNvSpPr>
            <p:nvPr/>
          </p:nvSpPr>
          <p:spPr bwMode="auto">
            <a:xfrm>
              <a:off x="3951" y="3482"/>
              <a:ext cx="679" cy="252"/>
            </a:xfrm>
            <a:prstGeom prst="rect">
              <a:avLst/>
            </a:prstGeom>
            <a:grpFill/>
            <a:ln w="9525">
              <a:noFill/>
              <a:miter lim="800000"/>
              <a:headEnd/>
              <a:tailEnd/>
            </a:ln>
            <a:effectLst/>
          </p:spPr>
          <p:txBody>
            <a:bodyPr wrap="none">
              <a:spAutoFit/>
            </a:bodyPr>
            <a:lstStyle/>
            <a:p>
              <a:pPr>
                <a:defRPr/>
              </a:pPr>
              <a:r>
                <a:rPr lang="en-US" altLang="zh-CN" sz="2000">
                  <a:latin typeface="华文细黑" pitchFamily="2" charset="-122"/>
                  <a:ea typeface="华文细黑" pitchFamily="2" charset="-122"/>
                </a:rPr>
                <a:t>double</a:t>
              </a:r>
            </a:p>
          </p:txBody>
        </p:sp>
        <p:sp>
          <p:nvSpPr>
            <p:cNvPr id="25" name="Line 98"/>
            <p:cNvSpPr>
              <a:spLocks noChangeShapeType="1"/>
            </p:cNvSpPr>
            <p:nvPr/>
          </p:nvSpPr>
          <p:spPr bwMode="auto">
            <a:xfrm>
              <a:off x="5055" y="3338"/>
              <a:ext cx="0" cy="432"/>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26" name="Line 99"/>
            <p:cNvSpPr>
              <a:spLocks noChangeShapeType="1"/>
            </p:cNvSpPr>
            <p:nvPr/>
          </p:nvSpPr>
          <p:spPr bwMode="auto">
            <a:xfrm>
              <a:off x="4191" y="3674"/>
              <a:ext cx="0" cy="96"/>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27" name="Line 100"/>
            <p:cNvSpPr>
              <a:spLocks noChangeShapeType="1"/>
            </p:cNvSpPr>
            <p:nvPr/>
          </p:nvSpPr>
          <p:spPr bwMode="auto">
            <a:xfrm>
              <a:off x="4191" y="3770"/>
              <a:ext cx="864" cy="0"/>
            </a:xfrm>
            <a:prstGeom prst="line">
              <a:avLst/>
            </a:prstGeom>
            <a:grpFill/>
            <a:ln w="9525">
              <a:solidFill>
                <a:schemeClr val="tx1"/>
              </a:solidFill>
              <a:round/>
              <a:headEnd/>
              <a:tailEnd/>
            </a:ln>
            <a:effectLst/>
          </p:spPr>
          <p:txBody>
            <a:bodyPr wrap="none" anchor="ctr"/>
            <a:lstStyle/>
            <a:p>
              <a:pPr>
                <a:defRPr/>
              </a:pPr>
              <a:endParaRPr lang="zh-CN" altLang="en-US">
                <a:latin typeface="华文细黑" pitchFamily="2" charset="-122"/>
                <a:ea typeface="华文细黑" pitchFamily="2" charset="-122"/>
              </a:endParaRPr>
            </a:p>
          </p:txBody>
        </p:sp>
        <p:sp>
          <p:nvSpPr>
            <p:cNvPr id="28" name="Line 101"/>
            <p:cNvSpPr>
              <a:spLocks noChangeShapeType="1"/>
            </p:cNvSpPr>
            <p:nvPr/>
          </p:nvSpPr>
          <p:spPr bwMode="auto">
            <a:xfrm flipH="1">
              <a:off x="4623" y="3770"/>
              <a:ext cx="0" cy="240"/>
            </a:xfrm>
            <a:prstGeom prst="line">
              <a:avLst/>
            </a:prstGeom>
            <a:grpFill/>
            <a:ln w="9525">
              <a:solidFill>
                <a:schemeClr val="tx1"/>
              </a:solidFill>
              <a:round/>
              <a:headEnd/>
              <a:tailEnd type="triangle" w="med" len="med"/>
            </a:ln>
            <a:effectLst/>
          </p:spPr>
          <p:txBody>
            <a:bodyPr wrap="none" anchor="ctr"/>
            <a:lstStyle/>
            <a:p>
              <a:pPr>
                <a:defRPr/>
              </a:pPr>
              <a:endParaRPr lang="zh-CN" altLang="en-US">
                <a:latin typeface="华文细黑" pitchFamily="2" charset="-122"/>
                <a:ea typeface="华文细黑" pitchFamily="2" charset="-122"/>
              </a:endParaRPr>
            </a:p>
          </p:txBody>
        </p:sp>
        <p:sp>
          <p:nvSpPr>
            <p:cNvPr id="29" name="Text Box 102"/>
            <p:cNvSpPr txBox="1">
              <a:spLocks noChangeArrowheads="1"/>
            </p:cNvSpPr>
            <p:nvPr/>
          </p:nvSpPr>
          <p:spPr bwMode="auto">
            <a:xfrm>
              <a:off x="4335" y="3914"/>
              <a:ext cx="679" cy="252"/>
            </a:xfrm>
            <a:prstGeom prst="rect">
              <a:avLst/>
            </a:prstGeom>
            <a:grpFill/>
            <a:ln w="9525">
              <a:noFill/>
              <a:miter lim="800000"/>
              <a:headEnd/>
              <a:tailEnd/>
            </a:ln>
            <a:effectLst/>
          </p:spPr>
          <p:txBody>
            <a:bodyPr wrap="none">
              <a:spAutoFit/>
            </a:bodyPr>
            <a:lstStyle/>
            <a:p>
              <a:pPr>
                <a:defRPr/>
              </a:pPr>
              <a:r>
                <a:rPr lang="en-US" altLang="zh-CN" sz="2000" dirty="0">
                  <a:latin typeface="华文细黑" pitchFamily="2" charset="-122"/>
                  <a:ea typeface="华文细黑" pitchFamily="2" charset="-122"/>
                </a:rPr>
                <a:t>double</a:t>
              </a:r>
            </a:p>
          </p:txBody>
        </p:sp>
      </p:grpSp>
      <p:grpSp>
        <p:nvGrpSpPr>
          <p:cNvPr id="7" name="Group 103"/>
          <p:cNvGrpSpPr>
            <a:grpSpLocks/>
          </p:cNvGrpSpPr>
          <p:nvPr/>
        </p:nvGrpSpPr>
        <p:grpSpPr bwMode="auto">
          <a:xfrm>
            <a:off x="5738813" y="2654300"/>
            <a:ext cx="2433637" cy="1825625"/>
            <a:chOff x="3615" y="1672"/>
            <a:chExt cx="1533" cy="1150"/>
          </a:xfrm>
          <a:solidFill>
            <a:srgbClr val="6600FF"/>
          </a:solidFill>
        </p:grpSpPr>
        <p:sp>
          <p:nvSpPr>
            <p:cNvPr id="52" name="Text Box 104"/>
            <p:cNvSpPr txBox="1">
              <a:spLocks noChangeArrowheads="1"/>
            </p:cNvSpPr>
            <p:nvPr/>
          </p:nvSpPr>
          <p:spPr bwMode="auto">
            <a:xfrm>
              <a:off x="3615" y="2570"/>
              <a:ext cx="1533" cy="252"/>
            </a:xfrm>
            <a:prstGeom prst="rect">
              <a:avLst/>
            </a:prstGeom>
            <a:grpFill/>
            <a:ln w="9525">
              <a:noFill/>
              <a:miter lim="800000"/>
              <a:headEnd/>
              <a:tailEnd/>
            </a:ln>
            <a:effectLst/>
          </p:spPr>
          <p:txBody>
            <a:bodyPr wrap="none">
              <a:spAutoFit/>
            </a:bodyPr>
            <a:lstStyle/>
            <a:p>
              <a:pPr>
                <a:defRPr/>
              </a:pPr>
              <a:r>
                <a:rPr lang="en-US" altLang="zh-CN" sz="2000" b="1" dirty="0">
                  <a:solidFill>
                    <a:schemeClr val="accent2">
                      <a:lumMod val="40000"/>
                      <a:lumOff val="60000"/>
                    </a:schemeClr>
                  </a:solidFill>
                  <a:latin typeface="Times New Roman" pitchFamily="18" charset="0"/>
                  <a:ea typeface="华文细黑" pitchFamily="2" charset="-122"/>
                  <a:cs typeface="Times New Roman" pitchFamily="18" charset="0"/>
                </a:rPr>
                <a:t>10+‘a’   +</a:t>
              </a:r>
              <a:r>
                <a:rPr lang="en-US" altLang="zh-CN" sz="2000" b="1" dirty="0" err="1">
                  <a:solidFill>
                    <a:schemeClr val="accent2">
                      <a:lumMod val="40000"/>
                      <a:lumOff val="60000"/>
                    </a:schemeClr>
                  </a:solidFill>
                  <a:latin typeface="Times New Roman" pitchFamily="18" charset="0"/>
                  <a:ea typeface="华文细黑" pitchFamily="2" charset="-122"/>
                  <a:cs typeface="Times New Roman" pitchFamily="18" charset="0"/>
                </a:rPr>
                <a:t>i</a:t>
              </a:r>
              <a:r>
                <a:rPr lang="en-US" altLang="zh-CN" sz="2000" b="1" dirty="0">
                  <a:solidFill>
                    <a:schemeClr val="accent2">
                      <a:lumMod val="40000"/>
                      <a:lumOff val="60000"/>
                    </a:schemeClr>
                  </a:solidFill>
                  <a:latin typeface="Times New Roman" pitchFamily="18" charset="0"/>
                  <a:ea typeface="华文细黑" pitchFamily="2" charset="-122"/>
                  <a:cs typeface="Times New Roman" pitchFamily="18" charset="0"/>
                </a:rPr>
                <a:t>*f   -      </a:t>
              </a:r>
              <a:r>
                <a:rPr lang="en-US" altLang="zh-CN" sz="2000" b="1" dirty="0" err="1">
                  <a:solidFill>
                    <a:schemeClr val="accent2">
                      <a:lumMod val="40000"/>
                      <a:lumOff val="60000"/>
                    </a:schemeClr>
                  </a:solidFill>
                  <a:latin typeface="Times New Roman" pitchFamily="18" charset="0"/>
                  <a:ea typeface="华文细黑" pitchFamily="2" charset="-122"/>
                  <a:cs typeface="Times New Roman" pitchFamily="18" charset="0"/>
                </a:rPr>
                <a:t>d/l</a:t>
              </a:r>
              <a:endParaRPr lang="en-US" altLang="zh-CN" sz="2000" b="1" dirty="0">
                <a:solidFill>
                  <a:schemeClr val="accent2">
                    <a:lumMod val="40000"/>
                    <a:lumOff val="60000"/>
                  </a:schemeClr>
                </a:solidFill>
                <a:latin typeface="Times New Roman" pitchFamily="18" charset="0"/>
                <a:ea typeface="华文细黑" pitchFamily="2" charset="-122"/>
                <a:cs typeface="Times New Roman" pitchFamily="18" charset="0"/>
              </a:endParaRPr>
            </a:p>
          </p:txBody>
        </p:sp>
        <p:sp>
          <p:nvSpPr>
            <p:cNvPr id="53" name="Text Box 105"/>
            <p:cNvSpPr txBox="1">
              <a:spLocks noChangeArrowheads="1"/>
            </p:cNvSpPr>
            <p:nvPr/>
          </p:nvSpPr>
          <p:spPr bwMode="auto">
            <a:xfrm>
              <a:off x="3854" y="1672"/>
              <a:ext cx="969" cy="834"/>
            </a:xfrm>
            <a:prstGeom prst="rect">
              <a:avLst/>
            </a:prstGeom>
            <a:grpFill/>
            <a:ln w="9525">
              <a:noFill/>
              <a:miter lim="800000"/>
              <a:headEnd/>
              <a:tailEnd/>
            </a:ln>
            <a:effectLst/>
          </p:spPr>
          <p:txBody>
            <a:bodyPr wrap="none">
              <a:spAutoFit/>
            </a:bodyPr>
            <a:lstStyle/>
            <a:p>
              <a:pPr>
                <a:defRPr/>
              </a:pPr>
              <a:r>
                <a:rPr lang="zh-CN" altLang="en-US" sz="2000" b="1" dirty="0">
                  <a:latin typeface="Times New Roman" pitchFamily="18" charset="0"/>
                  <a:ea typeface="华文细黑" pitchFamily="2" charset="-122"/>
                  <a:cs typeface="Times New Roman" pitchFamily="18" charset="0"/>
                </a:rPr>
                <a:t>例 </a:t>
              </a:r>
              <a:r>
                <a:rPr lang="en-US" altLang="zh-CN" sz="2000" b="1" dirty="0" err="1">
                  <a:latin typeface="Times New Roman" pitchFamily="18" charset="0"/>
                  <a:ea typeface="华文细黑" pitchFamily="2" charset="-122"/>
                  <a:cs typeface="Times New Roman" pitchFamily="18" charset="0"/>
                </a:rPr>
                <a:t>int</a:t>
              </a:r>
              <a:r>
                <a:rPr lang="en-US" altLang="zh-CN" sz="2000" b="1" dirty="0">
                  <a:latin typeface="Times New Roman" pitchFamily="18" charset="0"/>
                  <a:ea typeface="华文细黑" pitchFamily="2" charset="-122"/>
                  <a:cs typeface="Times New Roman" pitchFamily="18" charset="0"/>
                </a:rPr>
                <a:t>  </a:t>
              </a:r>
              <a:r>
                <a:rPr lang="en-US" altLang="zh-CN" sz="2000" b="1" dirty="0" err="1">
                  <a:latin typeface="Times New Roman" pitchFamily="18" charset="0"/>
                  <a:ea typeface="华文细黑" pitchFamily="2" charset="-122"/>
                  <a:cs typeface="Times New Roman" pitchFamily="18" charset="0"/>
                </a:rPr>
                <a:t>i</a:t>
              </a:r>
              <a:r>
                <a:rPr lang="en-US" altLang="zh-CN" sz="2000" b="1" dirty="0">
                  <a:latin typeface="Times New Roman" pitchFamily="18" charset="0"/>
                  <a:ea typeface="华文细黑" pitchFamily="2" charset="-122"/>
                  <a:cs typeface="Times New Roman" pitchFamily="18" charset="0"/>
                </a:rPr>
                <a:t>;</a:t>
              </a:r>
            </a:p>
            <a:p>
              <a:pPr>
                <a:defRPr/>
              </a:pPr>
              <a:r>
                <a:rPr lang="en-US" altLang="zh-CN" sz="2000" b="1" dirty="0">
                  <a:latin typeface="Times New Roman" pitchFamily="18" charset="0"/>
                  <a:ea typeface="华文细黑" pitchFamily="2" charset="-122"/>
                  <a:cs typeface="Times New Roman" pitchFamily="18" charset="0"/>
                </a:rPr>
                <a:t>     float f;</a:t>
              </a:r>
            </a:p>
            <a:p>
              <a:pPr>
                <a:defRPr/>
              </a:pPr>
              <a:r>
                <a:rPr lang="en-US" altLang="zh-CN" sz="2000" b="1" dirty="0">
                  <a:latin typeface="Times New Roman" pitchFamily="18" charset="0"/>
                  <a:ea typeface="华文细黑" pitchFamily="2" charset="-122"/>
                  <a:cs typeface="Times New Roman" pitchFamily="18" charset="0"/>
                </a:rPr>
                <a:t>     double d;</a:t>
              </a:r>
            </a:p>
            <a:p>
              <a:pPr>
                <a:defRPr/>
              </a:pPr>
              <a:r>
                <a:rPr lang="en-US" altLang="zh-CN" sz="2000" b="1" dirty="0">
                  <a:latin typeface="Times New Roman" pitchFamily="18" charset="0"/>
                  <a:ea typeface="华文细黑" pitchFamily="2" charset="-122"/>
                  <a:cs typeface="Times New Roman" pitchFamily="18" charset="0"/>
                </a:rPr>
                <a:t>     long l;</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Rectangle 4"/>
          <p:cNvSpPr>
            <a:spLocks noChangeArrowheads="1"/>
          </p:cNvSpPr>
          <p:nvPr/>
        </p:nvSpPr>
        <p:spPr bwMode="auto">
          <a:xfrm>
            <a:off x="684213" y="260350"/>
            <a:ext cx="5181600" cy="685800"/>
          </a:xfrm>
          <a:prstGeom prst="rect">
            <a:avLst/>
          </a:prstGeom>
          <a:noFill/>
          <a:ln w="9525">
            <a:noFill/>
            <a:miter lim="800000"/>
            <a:headEnd/>
            <a:tailEnd/>
          </a:ln>
          <a:effectLst/>
        </p:spPr>
        <p:txBody>
          <a:bodyPr lIns="92075" tIns="46038" rIns="92075" bIns="46038" anchor="b"/>
          <a:lstStyle/>
          <a:p>
            <a:pPr>
              <a:defRPr/>
            </a:pPr>
            <a:r>
              <a:rPr lang="zh-CN" altLang="en-US" sz="4400" dirty="0">
                <a:solidFill>
                  <a:schemeClr val="tx2"/>
                </a:solidFill>
                <a:effectLst>
                  <a:outerShdw blurRad="38100" dist="38100" dir="2700000" algn="tl">
                    <a:srgbClr val="000000"/>
                  </a:outerShdw>
                </a:effectLst>
                <a:latin typeface="Arial" charset="0"/>
              </a:rPr>
              <a:t>强制类型转换   </a:t>
            </a:r>
            <a:r>
              <a:rPr lang="en-US" altLang="zh-CN" sz="3200" dirty="0">
                <a:solidFill>
                  <a:srgbClr val="66FF66"/>
                </a:solidFill>
                <a:effectLst>
                  <a:outerShdw blurRad="38100" dist="38100" dir="2700000" algn="tl">
                    <a:srgbClr val="000000"/>
                  </a:outerShdw>
                </a:effectLst>
                <a:latin typeface="Arial" charset="0"/>
              </a:rPr>
              <a:t>P56</a:t>
            </a:r>
          </a:p>
        </p:txBody>
      </p:sp>
      <p:sp>
        <p:nvSpPr>
          <p:cNvPr id="21507" name="Rectangle 5"/>
          <p:cNvSpPr>
            <a:spLocks noChangeArrowheads="1"/>
          </p:cNvSpPr>
          <p:nvPr/>
        </p:nvSpPr>
        <p:spPr bwMode="auto">
          <a:xfrm>
            <a:off x="755650" y="2492375"/>
            <a:ext cx="4103688" cy="1014413"/>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400">
                <a:ea typeface="华文细黑" pitchFamily="2" charset="-122"/>
              </a:rPr>
              <a:t>  </a:t>
            </a:r>
            <a:r>
              <a:rPr lang="zh-CN" altLang="en-US" sz="2400">
                <a:ea typeface="华文细黑" pitchFamily="2" charset="-122"/>
              </a:rPr>
              <a:t>例一：</a:t>
            </a:r>
          </a:p>
          <a:p>
            <a:pPr marL="342900" indent="-342900">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ea typeface="华文细黑" pitchFamily="2" charset="-122"/>
              </a:rPr>
              <a:t>int)3.5   </a:t>
            </a:r>
            <a:r>
              <a:rPr lang="zh-CN" altLang="en-US" sz="2400">
                <a:ea typeface="华文细黑" pitchFamily="2" charset="-122"/>
              </a:rPr>
              <a:t>的值是多少</a:t>
            </a:r>
            <a:r>
              <a:rPr lang="en-US" altLang="zh-CN" sz="2400">
                <a:ea typeface="华文细黑" pitchFamily="2" charset="-122"/>
              </a:rPr>
              <a:t>?</a:t>
            </a:r>
            <a:endParaRPr lang="en-US" altLang="zh-CN" sz="2400">
              <a:solidFill>
                <a:srgbClr val="66FF66"/>
              </a:solidFill>
              <a:ea typeface="华文细黑" pitchFamily="2" charset="-122"/>
            </a:endParaRPr>
          </a:p>
        </p:txBody>
      </p:sp>
      <p:sp>
        <p:nvSpPr>
          <p:cNvPr id="319494" name="Text Box 6"/>
          <p:cNvSpPr txBox="1">
            <a:spLocks noChangeArrowheads="1"/>
          </p:cNvSpPr>
          <p:nvPr/>
        </p:nvSpPr>
        <p:spPr bwMode="auto">
          <a:xfrm>
            <a:off x="827088" y="3357563"/>
            <a:ext cx="6985000" cy="3013075"/>
          </a:xfrm>
          <a:prstGeom prst="rect">
            <a:avLst/>
          </a:prstGeom>
          <a:noFill/>
          <a:ln w="12700">
            <a:noFill/>
            <a:miter lim="800000"/>
            <a:headEnd type="none" w="sm" len="sm"/>
            <a:tailEnd type="none" w="sm" len="sm"/>
          </a:ln>
        </p:spPr>
        <p:txBody>
          <a:bodyPr lIns="90000" tIns="46800" rIns="90000" bIns="46800">
            <a:spAutoFit/>
          </a:bodyPr>
          <a:lstStyle/>
          <a:p>
            <a:r>
              <a:rPr kumimoji="1" lang="zh-CN" altLang="en-US" sz="2400">
                <a:ea typeface="华文细黑" pitchFamily="2" charset="-122"/>
              </a:rPr>
              <a:t>例二：</a:t>
            </a:r>
          </a:p>
          <a:p>
            <a:r>
              <a:rPr kumimoji="1" lang="zh-CN" altLang="en-US" sz="2400">
                <a:ea typeface="华文细黑" pitchFamily="2" charset="-122"/>
              </a:rPr>
              <a:t>   </a:t>
            </a:r>
            <a:r>
              <a:rPr kumimoji="1" lang="en-US" altLang="zh-CN" sz="2400">
                <a:ea typeface="华文细黑" pitchFamily="2" charset="-122"/>
              </a:rPr>
              <a:t>main()</a:t>
            </a:r>
          </a:p>
          <a:p>
            <a:r>
              <a:rPr kumimoji="1" lang="en-US" altLang="zh-CN" sz="2400">
                <a:ea typeface="华文细黑" pitchFamily="2" charset="-122"/>
              </a:rPr>
              <a:t>{         </a:t>
            </a:r>
          </a:p>
          <a:p>
            <a:r>
              <a:rPr kumimoji="1" lang="en-US" altLang="zh-CN" sz="2400">
                <a:ea typeface="华文细黑" pitchFamily="2" charset="-122"/>
              </a:rPr>
              <a:t>        int x=5</a:t>
            </a:r>
            <a:r>
              <a:rPr kumimoji="1" lang="zh-CN" altLang="en-US" sz="2400">
                <a:ea typeface="华文细黑" pitchFamily="2" charset="-122"/>
              </a:rPr>
              <a:t>； </a:t>
            </a:r>
            <a:r>
              <a:rPr kumimoji="1" lang="en-US" altLang="zh-CN" sz="2400">
                <a:ea typeface="华文细黑" pitchFamily="2" charset="-122"/>
              </a:rPr>
              <a:t>float y=3.5</a:t>
            </a:r>
            <a:r>
              <a:rPr kumimoji="1" lang="zh-CN" altLang="en-US" sz="2400">
                <a:ea typeface="华文细黑" pitchFamily="2" charset="-122"/>
              </a:rPr>
              <a:t>；</a:t>
            </a:r>
          </a:p>
          <a:p>
            <a:r>
              <a:rPr kumimoji="1" lang="zh-CN" altLang="en-US" sz="2400">
                <a:ea typeface="华文细黑" pitchFamily="2" charset="-122"/>
              </a:rPr>
              <a:t>        </a:t>
            </a:r>
            <a:r>
              <a:rPr kumimoji="1" lang="en-US" altLang="zh-CN" sz="2400">
                <a:ea typeface="华文细黑" pitchFamily="2" charset="-122"/>
              </a:rPr>
              <a:t>clrscr();              </a:t>
            </a:r>
            <a:r>
              <a:rPr kumimoji="1" lang="en-US" altLang="zh-CN" sz="2400">
                <a:solidFill>
                  <a:srgbClr val="66FFFF"/>
                </a:solidFill>
                <a:ea typeface="华文细黑" pitchFamily="2" charset="-122"/>
              </a:rPr>
              <a:t>/*clear  screen(</a:t>
            </a:r>
            <a:r>
              <a:rPr kumimoji="1" lang="zh-CN" altLang="en-US" sz="2400">
                <a:solidFill>
                  <a:srgbClr val="66FFFF"/>
                </a:solidFill>
                <a:ea typeface="华文细黑" pitchFamily="2" charset="-122"/>
              </a:rPr>
              <a:t>清屏</a:t>
            </a:r>
            <a:r>
              <a:rPr kumimoji="1" lang="en-US" altLang="zh-CN" sz="2400">
                <a:solidFill>
                  <a:srgbClr val="66FFFF"/>
                </a:solidFill>
                <a:ea typeface="华文细黑" pitchFamily="2" charset="-122"/>
              </a:rPr>
              <a:t>)*/</a:t>
            </a:r>
            <a:r>
              <a:rPr kumimoji="1" lang="en-US" altLang="zh-CN" sz="2400">
                <a:ea typeface="华文细黑" pitchFamily="2" charset="-122"/>
              </a:rPr>
              <a:t> </a:t>
            </a:r>
          </a:p>
          <a:p>
            <a:r>
              <a:rPr kumimoji="1" lang="en-US" altLang="zh-CN" sz="2400">
                <a:ea typeface="华文细黑" pitchFamily="2" charset="-122"/>
              </a:rPr>
              <a:t>        printf(“%d”, (int)y+x);</a:t>
            </a:r>
          </a:p>
          <a:p>
            <a:r>
              <a:rPr kumimoji="1" lang="en-US" altLang="zh-CN" sz="2400">
                <a:ea typeface="华文细黑" pitchFamily="2" charset="-122"/>
              </a:rPr>
              <a:t>  }</a:t>
            </a:r>
          </a:p>
          <a:p>
            <a:r>
              <a:rPr kumimoji="1" lang="en-US" altLang="zh-CN" sz="2400">
                <a:ea typeface="华文细黑" pitchFamily="2" charset="-122"/>
              </a:rPr>
              <a:t>   </a:t>
            </a:r>
            <a:r>
              <a:rPr kumimoji="1" lang="zh-CN" altLang="en-US" sz="2400">
                <a:ea typeface="华文细黑" pitchFamily="2" charset="-122"/>
              </a:rPr>
              <a:t>结果是什么？</a:t>
            </a:r>
            <a:endParaRPr kumimoji="1" lang="zh-CN" altLang="en-US" sz="2400">
              <a:solidFill>
                <a:srgbClr val="FF3300"/>
              </a:solidFill>
              <a:ea typeface="华文细黑" pitchFamily="2" charset="-122"/>
            </a:endParaRPr>
          </a:p>
        </p:txBody>
      </p:sp>
      <p:sp>
        <p:nvSpPr>
          <p:cNvPr id="319495" name="Text Box 7"/>
          <p:cNvSpPr txBox="1">
            <a:spLocks noChangeArrowheads="1"/>
          </p:cNvSpPr>
          <p:nvPr/>
        </p:nvSpPr>
        <p:spPr bwMode="auto">
          <a:xfrm>
            <a:off x="2987675" y="5949950"/>
            <a:ext cx="350838"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b="1">
                <a:solidFill>
                  <a:srgbClr val="66FF66"/>
                </a:solidFill>
                <a:ea typeface="华文细黑" pitchFamily="2" charset="-122"/>
              </a:rPr>
              <a:t>8</a:t>
            </a:r>
            <a:endParaRPr kumimoji="1" lang="en-US" altLang="zh-CN" sz="2400" b="1">
              <a:solidFill>
                <a:srgbClr val="66FFFF"/>
              </a:solidFill>
              <a:ea typeface="华文细黑" pitchFamily="2" charset="-122"/>
            </a:endParaRPr>
          </a:p>
        </p:txBody>
      </p:sp>
      <p:sp>
        <p:nvSpPr>
          <p:cNvPr id="21510" name="Text Box 8"/>
          <p:cNvSpPr txBox="1">
            <a:spLocks noChangeArrowheads="1"/>
          </p:cNvSpPr>
          <p:nvPr/>
        </p:nvSpPr>
        <p:spPr bwMode="auto">
          <a:xfrm>
            <a:off x="1331913" y="981075"/>
            <a:ext cx="6335712" cy="1552575"/>
          </a:xfrm>
          <a:prstGeom prst="rect">
            <a:avLst/>
          </a:prstGeom>
          <a:noFill/>
          <a:ln w="12700">
            <a:noFill/>
            <a:miter lim="800000"/>
            <a:headEnd type="none" w="sm" len="sm"/>
            <a:tailEnd type="none" w="sm" len="sm"/>
          </a:ln>
        </p:spPr>
        <p:txBody>
          <a:bodyPr lIns="90000" tIns="46800" rIns="90000" bIns="46800">
            <a:spAutoFit/>
          </a:bodyPr>
          <a:lstStyle/>
          <a:p>
            <a:r>
              <a:rPr kumimoji="1" lang="zh-CN" altLang="en-US" sz="2400">
                <a:solidFill>
                  <a:srgbClr val="FFFF00"/>
                </a:solidFill>
                <a:latin typeface="华文细黑" pitchFamily="2" charset="-122"/>
                <a:ea typeface="华文细黑" pitchFamily="2" charset="-122"/>
              </a:rPr>
              <a:t>一般形式</a:t>
            </a:r>
            <a:r>
              <a:rPr kumimoji="1" lang="en-US" altLang="zh-CN" sz="2400">
                <a:solidFill>
                  <a:srgbClr val="FFFF00"/>
                </a:solidFill>
                <a:latin typeface="华文细黑" pitchFamily="2" charset="-122"/>
                <a:ea typeface="华文细黑" pitchFamily="2" charset="-122"/>
              </a:rPr>
              <a:t>:</a:t>
            </a:r>
          </a:p>
          <a:p>
            <a:r>
              <a:rPr kumimoji="1" lang="en-US" altLang="zh-CN" sz="2400">
                <a:solidFill>
                  <a:srgbClr val="FFFF00"/>
                </a:solidFill>
                <a:latin typeface="华文细黑" pitchFamily="2" charset="-122"/>
                <a:ea typeface="华文细黑" pitchFamily="2" charset="-122"/>
              </a:rPr>
              <a:t>  </a:t>
            </a:r>
            <a:r>
              <a:rPr kumimoji="1" lang="en-US" altLang="zh-CN" sz="2400">
                <a:solidFill>
                  <a:srgbClr val="FFFFFF"/>
                </a:solidFill>
                <a:latin typeface="华文细黑" pitchFamily="2" charset="-122"/>
                <a:ea typeface="华文细黑" pitchFamily="2" charset="-122"/>
              </a:rPr>
              <a:t>(</a:t>
            </a:r>
            <a:r>
              <a:rPr kumimoji="1" lang="zh-CN" altLang="en-US" sz="2400">
                <a:solidFill>
                  <a:srgbClr val="FFFFFF"/>
                </a:solidFill>
                <a:latin typeface="华文细黑" pitchFamily="2" charset="-122"/>
                <a:ea typeface="华文细黑" pitchFamily="2" charset="-122"/>
              </a:rPr>
              <a:t>类型名</a:t>
            </a:r>
            <a:r>
              <a:rPr kumimoji="1" lang="en-US" altLang="zh-CN" sz="2400">
                <a:solidFill>
                  <a:srgbClr val="FFFFFF"/>
                </a:solidFill>
                <a:latin typeface="华文细黑" pitchFamily="2" charset="-122"/>
                <a:ea typeface="华文细黑" pitchFamily="2" charset="-122"/>
              </a:rPr>
              <a:t>)(</a:t>
            </a:r>
            <a:r>
              <a:rPr kumimoji="1" lang="zh-CN" altLang="en-US" sz="2400">
                <a:solidFill>
                  <a:srgbClr val="FFFFFF"/>
                </a:solidFill>
                <a:latin typeface="华文细黑" pitchFamily="2" charset="-122"/>
                <a:ea typeface="华文细黑" pitchFamily="2" charset="-122"/>
              </a:rPr>
              <a:t>表达式</a:t>
            </a:r>
            <a:r>
              <a:rPr kumimoji="1" lang="en-US" altLang="zh-CN" sz="2400">
                <a:solidFill>
                  <a:srgbClr val="FFFFFF"/>
                </a:solidFill>
                <a:latin typeface="华文细黑" pitchFamily="2" charset="-122"/>
                <a:ea typeface="华文细黑" pitchFamily="2" charset="-122"/>
              </a:rPr>
              <a:t>)</a:t>
            </a:r>
          </a:p>
          <a:p>
            <a:r>
              <a:rPr kumimoji="1" lang="zh-CN" altLang="en-US" sz="2400">
                <a:solidFill>
                  <a:srgbClr val="FFFF00"/>
                </a:solidFill>
                <a:latin typeface="华文细黑" pitchFamily="2" charset="-122"/>
                <a:ea typeface="华文细黑" pitchFamily="2" charset="-122"/>
              </a:rPr>
              <a:t>转换后表达式的数据类型为新的类型，但表达式中变量本身类型不变。</a:t>
            </a:r>
          </a:p>
        </p:txBody>
      </p:sp>
      <p:sp>
        <p:nvSpPr>
          <p:cNvPr id="319497" name="Text Box 9"/>
          <p:cNvSpPr txBox="1">
            <a:spLocks noChangeArrowheads="1"/>
          </p:cNvSpPr>
          <p:nvPr/>
        </p:nvSpPr>
        <p:spPr bwMode="auto">
          <a:xfrm>
            <a:off x="4500563" y="2997200"/>
            <a:ext cx="350837"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b="1">
                <a:solidFill>
                  <a:srgbClr val="66FF66"/>
                </a:solidFill>
              </a:rPr>
              <a:t>3</a:t>
            </a:r>
          </a:p>
        </p:txBody>
      </p:sp>
      <p:sp>
        <p:nvSpPr>
          <p:cNvPr id="319498" name="AutoShape 10"/>
          <p:cNvSpPr>
            <a:spLocks noChangeArrowheads="1"/>
          </p:cNvSpPr>
          <p:nvPr/>
        </p:nvSpPr>
        <p:spPr bwMode="auto">
          <a:xfrm>
            <a:off x="5364163" y="2636838"/>
            <a:ext cx="3311525" cy="1439862"/>
          </a:xfrm>
          <a:prstGeom prst="cloudCallout">
            <a:avLst>
              <a:gd name="adj1" fmla="val -70759"/>
              <a:gd name="adj2" fmla="val 97301"/>
            </a:avLst>
          </a:prstGeom>
          <a:solidFill>
            <a:srgbClr val="CCFFFF"/>
          </a:solidFill>
          <a:ln w="12700">
            <a:noFill/>
            <a:round/>
            <a:headEnd type="none" w="sm" len="sm"/>
            <a:tailEnd type="none" w="sm" len="sm"/>
          </a:ln>
        </p:spPr>
        <p:txBody>
          <a:bodyPr lIns="90000" tIns="46800" rIns="90000" bIns="46800"/>
          <a:lstStyle/>
          <a:p>
            <a:pPr algn="ctr"/>
            <a:r>
              <a:rPr kumimoji="1" lang="zh-CN" altLang="en-US" sz="2400">
                <a:solidFill>
                  <a:srgbClr val="FF3300"/>
                </a:solidFill>
                <a:latin typeface="华文细黑" pitchFamily="2" charset="-122"/>
                <a:ea typeface="华文细黑" pitchFamily="2" charset="-122"/>
              </a:rPr>
              <a:t>程序执行后</a:t>
            </a:r>
            <a:r>
              <a:rPr kumimoji="1" lang="en-US" altLang="zh-CN" sz="2400">
                <a:solidFill>
                  <a:srgbClr val="FF3300"/>
                </a:solidFill>
                <a:latin typeface="华文细黑" pitchFamily="2" charset="-122"/>
                <a:ea typeface="华文细黑" pitchFamily="2" charset="-122"/>
              </a:rPr>
              <a:t>y</a:t>
            </a:r>
            <a:r>
              <a:rPr kumimoji="1" lang="zh-CN" altLang="en-US" sz="2400">
                <a:solidFill>
                  <a:srgbClr val="FF3300"/>
                </a:solidFill>
                <a:latin typeface="华文细黑" pitchFamily="2" charset="-122"/>
                <a:ea typeface="华文细黑" pitchFamily="2" charset="-122"/>
              </a:rPr>
              <a:t>的类型是什么？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9497"/>
                                        </p:tgtEl>
                                        <p:attrNameLst>
                                          <p:attrName>style.visibility</p:attrName>
                                        </p:attrNameLst>
                                      </p:cBhvr>
                                      <p:to>
                                        <p:strVal val="visible"/>
                                      </p:to>
                                    </p:set>
                                    <p:animEffect transition="in" filter="blinds(horizontal)">
                                      <p:cBhvr>
                                        <p:cTn id="7" dur="500"/>
                                        <p:tgtEl>
                                          <p:spTgt spid="3194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9494"/>
                                        </p:tgtEl>
                                        <p:attrNameLst>
                                          <p:attrName>style.visibility</p:attrName>
                                        </p:attrNameLst>
                                      </p:cBhvr>
                                      <p:to>
                                        <p:strVal val="visible"/>
                                      </p:to>
                                    </p:set>
                                    <p:anim calcmode="lin" valueType="num">
                                      <p:cBhvr additive="base">
                                        <p:cTn id="12" dur="500" fill="hold"/>
                                        <p:tgtEl>
                                          <p:spTgt spid="319494"/>
                                        </p:tgtEl>
                                        <p:attrNameLst>
                                          <p:attrName>ppt_x</p:attrName>
                                        </p:attrNameLst>
                                      </p:cBhvr>
                                      <p:tavLst>
                                        <p:tav tm="0">
                                          <p:val>
                                            <p:strVal val="0-#ppt_w/2"/>
                                          </p:val>
                                        </p:tav>
                                        <p:tav tm="100000">
                                          <p:val>
                                            <p:strVal val="#ppt_x"/>
                                          </p:val>
                                        </p:tav>
                                      </p:tavLst>
                                    </p:anim>
                                    <p:anim calcmode="lin" valueType="num">
                                      <p:cBhvr additive="base">
                                        <p:cTn id="13" dur="500" fill="hold"/>
                                        <p:tgtEl>
                                          <p:spTgt spid="31949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9495"/>
                                        </p:tgtEl>
                                        <p:attrNameLst>
                                          <p:attrName>style.visibility</p:attrName>
                                        </p:attrNameLst>
                                      </p:cBhvr>
                                      <p:to>
                                        <p:strVal val="visible"/>
                                      </p:to>
                                    </p:set>
                                    <p:animEffect transition="in" filter="blinds(horizontal)">
                                      <p:cBhvr>
                                        <p:cTn id="18" dur="500"/>
                                        <p:tgtEl>
                                          <p:spTgt spid="31949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19498"/>
                                        </p:tgtEl>
                                        <p:attrNameLst>
                                          <p:attrName>style.visibility</p:attrName>
                                        </p:attrNameLst>
                                      </p:cBhvr>
                                      <p:to>
                                        <p:strVal val="visible"/>
                                      </p:to>
                                    </p:set>
                                    <p:animEffect transition="in" filter="checkerboard(across)">
                                      <p:cBhvr>
                                        <p:cTn id="23" dur="500"/>
                                        <p:tgtEl>
                                          <p:spTgt spid="319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4" grpId="0"/>
      <p:bldP spid="319495" grpId="0"/>
      <p:bldP spid="319497" grpId="0"/>
      <p:bldP spid="31949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4400">
                <a:solidFill>
                  <a:schemeClr val="tx2"/>
                </a:solidFill>
                <a:effectLst>
                  <a:outerShdw blurRad="38100" dist="38100" dir="2700000" algn="tl">
                    <a:srgbClr val="000000"/>
                  </a:outerShdw>
                </a:effectLst>
                <a:latin typeface="Arial" charset="0"/>
              </a:rPr>
              <a:t>五、运算符和表达式</a:t>
            </a:r>
          </a:p>
        </p:txBody>
      </p:sp>
      <p:sp>
        <p:nvSpPr>
          <p:cNvPr id="320517" name="Rectangle 5"/>
          <p:cNvSpPr>
            <a:spLocks noChangeArrowheads="1"/>
          </p:cNvSpPr>
          <p:nvPr/>
        </p:nvSpPr>
        <p:spPr bwMode="auto">
          <a:xfrm>
            <a:off x="685800" y="1066800"/>
            <a:ext cx="7772400" cy="54102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800">
                <a:solidFill>
                  <a:srgbClr val="66FF66"/>
                </a:solidFill>
                <a:latin typeface="华文细黑" pitchFamily="2" charset="-122"/>
                <a:ea typeface="华文细黑" pitchFamily="2" charset="-122"/>
              </a:rPr>
              <a:t>C</a:t>
            </a:r>
            <a:r>
              <a:rPr lang="zh-CN" altLang="en-US" sz="2800">
                <a:solidFill>
                  <a:srgbClr val="66FF66"/>
                </a:solidFill>
                <a:latin typeface="华文细黑" pitchFamily="2" charset="-122"/>
                <a:ea typeface="华文细黑" pitchFamily="2" charset="-122"/>
              </a:rPr>
              <a:t>语言运算符（</a:t>
            </a:r>
            <a:r>
              <a:rPr lang="en-US" altLang="zh-CN" sz="2800">
                <a:solidFill>
                  <a:srgbClr val="66FF66"/>
                </a:solidFill>
                <a:latin typeface="华文细黑" pitchFamily="2" charset="-122"/>
                <a:ea typeface="华文细黑" pitchFamily="2" charset="-122"/>
              </a:rPr>
              <a:t>13</a:t>
            </a:r>
            <a:r>
              <a:rPr lang="zh-CN" altLang="en-US" sz="2800">
                <a:solidFill>
                  <a:srgbClr val="66FF66"/>
                </a:solidFill>
                <a:latin typeface="华文细黑" pitchFamily="2" charset="-122"/>
                <a:ea typeface="华文细黑" pitchFamily="2" charset="-122"/>
              </a:rPr>
              <a:t>类）</a:t>
            </a:r>
            <a:r>
              <a:rPr lang="zh-CN" altLang="en-US" sz="3200">
                <a:latin typeface="华文细黑" pitchFamily="2" charset="-122"/>
                <a:ea typeface="华文细黑" pitchFamily="2" charset="-122"/>
              </a:rPr>
              <a:t>        </a:t>
            </a:r>
            <a:r>
              <a:rPr lang="en-US" altLang="zh-CN" sz="3200" i="1">
                <a:solidFill>
                  <a:srgbClr val="FFFFFF"/>
                </a:solidFill>
                <a:latin typeface="华文细黑" pitchFamily="2" charset="-122"/>
                <a:ea typeface="华文细黑" pitchFamily="2" charset="-122"/>
              </a:rPr>
              <a:t>P55</a:t>
            </a:r>
          </a:p>
          <a:p>
            <a:pPr marL="342900" indent="-342900">
              <a:spcBef>
                <a:spcPct val="20000"/>
              </a:spcBef>
              <a:buClr>
                <a:schemeClr val="hlink"/>
              </a:buClr>
              <a:buSzPct val="65000"/>
              <a:buFont typeface="Wingdings" pitchFamily="2" charset="2"/>
              <a:buNone/>
            </a:pPr>
            <a:r>
              <a:rPr lang="en-US" altLang="zh-CN" sz="3200">
                <a:latin typeface="华文细黑" pitchFamily="2" charset="-122"/>
                <a:ea typeface="华文细黑" pitchFamily="2" charset="-122"/>
              </a:rPr>
              <a:t>1</a:t>
            </a:r>
            <a:r>
              <a:rPr lang="zh-CN" altLang="en-US" sz="3200">
                <a:latin typeface="华文细黑" pitchFamily="2" charset="-122"/>
                <a:ea typeface="华文细黑" pitchFamily="2" charset="-122"/>
              </a:rPr>
              <a:t>、算术运算</a:t>
            </a:r>
          </a:p>
          <a:p>
            <a:pPr marL="342900" indent="-342900">
              <a:spcBef>
                <a:spcPct val="20000"/>
              </a:spcBef>
              <a:buClr>
                <a:schemeClr val="hlink"/>
              </a:buClr>
              <a:buSzPct val="65000"/>
              <a:buFont typeface="Wingdings" pitchFamily="2" charset="2"/>
              <a:buNone/>
            </a:pPr>
            <a:r>
              <a:rPr lang="zh-CN" altLang="en-US" sz="2800">
                <a:solidFill>
                  <a:srgbClr val="66FFFF"/>
                </a:solidFill>
                <a:latin typeface="华文细黑" pitchFamily="2" charset="-122"/>
                <a:ea typeface="华文细黑" pitchFamily="2" charset="-122"/>
              </a:rPr>
              <a:t>①算术运算符</a:t>
            </a:r>
            <a:r>
              <a:rPr lang="zh-CN" altLang="en-US" sz="2800">
                <a:solidFill>
                  <a:srgbClr val="66FFFF"/>
                </a:solidFill>
              </a:rPr>
              <a:t>    </a:t>
            </a:r>
            <a:r>
              <a:rPr lang="en-US" altLang="zh-CN" sz="2800" b="1">
                <a:solidFill>
                  <a:srgbClr val="66FF66"/>
                </a:solidFill>
              </a:rPr>
              <a:t>+ </a:t>
            </a:r>
            <a:r>
              <a:rPr lang="zh-CN" altLang="en-US" sz="2800" b="1">
                <a:solidFill>
                  <a:srgbClr val="66FF66"/>
                </a:solidFill>
              </a:rPr>
              <a:t>－  </a:t>
            </a:r>
            <a:r>
              <a:rPr lang="zh-CN" altLang="en-US" sz="2800" b="1">
                <a:solidFill>
                  <a:srgbClr val="66FF66"/>
                </a:solidFill>
                <a:latin typeface="宋体" pitchFamily="2" charset="-122"/>
              </a:rPr>
              <a:t>*</a:t>
            </a:r>
            <a:r>
              <a:rPr lang="zh-CN" altLang="en-US" sz="2800" b="1">
                <a:solidFill>
                  <a:srgbClr val="66FF66"/>
                </a:solidFill>
              </a:rPr>
              <a:t>   </a:t>
            </a:r>
            <a:r>
              <a:rPr lang="en-US" altLang="zh-CN" sz="2800" b="1">
                <a:solidFill>
                  <a:srgbClr val="66FF66"/>
                </a:solidFill>
              </a:rPr>
              <a:t>/   %      + +   </a:t>
            </a:r>
            <a:r>
              <a:rPr lang="en-US" altLang="zh-CN" sz="2800" b="1">
                <a:solidFill>
                  <a:srgbClr val="66FF66"/>
                </a:solidFill>
                <a:cs typeface="Times New Roman" pitchFamily="18" charset="0"/>
              </a:rPr>
              <a:t>– –</a:t>
            </a:r>
          </a:p>
          <a:p>
            <a:pPr marL="342900" indent="-342900">
              <a:spcBef>
                <a:spcPct val="20000"/>
              </a:spcBef>
              <a:buClr>
                <a:schemeClr val="hlink"/>
              </a:buClr>
              <a:buSzPct val="65000"/>
              <a:buFont typeface="Wingdings" pitchFamily="2" charset="2"/>
              <a:buNone/>
            </a:pPr>
            <a:r>
              <a:rPr lang="en-US" altLang="zh-CN" sz="2800">
                <a:solidFill>
                  <a:srgbClr val="66FFFF"/>
                </a:solidFill>
                <a:cs typeface="Times New Roman" pitchFamily="18" charset="0"/>
              </a:rPr>
              <a:t>    </a:t>
            </a:r>
            <a:r>
              <a:rPr lang="zh-CN" altLang="en-US" sz="2800">
                <a:solidFill>
                  <a:srgbClr val="66FFFF"/>
                </a:solidFill>
                <a:latin typeface="华文细黑" pitchFamily="2" charset="-122"/>
                <a:ea typeface="华文细黑" pitchFamily="2" charset="-122"/>
              </a:rPr>
              <a:t>例： </a:t>
            </a:r>
            <a:r>
              <a:rPr lang="en-US" altLang="zh-CN" sz="2800">
                <a:solidFill>
                  <a:srgbClr val="66FFFF"/>
                </a:solidFill>
                <a:latin typeface="华文细黑" pitchFamily="2" charset="-122"/>
                <a:ea typeface="华文细黑" pitchFamily="2" charset="-122"/>
              </a:rPr>
              <a:t>14%(-4)</a:t>
            </a:r>
            <a:r>
              <a:rPr lang="en-US" altLang="zh-CN" sz="2800">
                <a:solidFill>
                  <a:srgbClr val="66FF66"/>
                </a:solidFill>
                <a:latin typeface="华文细黑" pitchFamily="2" charset="-122"/>
                <a:ea typeface="华文细黑" pitchFamily="2" charset="-122"/>
              </a:rPr>
              <a:t>=2</a:t>
            </a:r>
            <a:r>
              <a:rPr lang="en-US" altLang="zh-CN" sz="2800">
                <a:solidFill>
                  <a:srgbClr val="66FFFF"/>
                </a:solidFill>
                <a:latin typeface="华文细黑" pitchFamily="2" charset="-122"/>
                <a:ea typeface="华文细黑" pitchFamily="2" charset="-122"/>
              </a:rPr>
              <a:t>     -14%(-4)</a:t>
            </a:r>
            <a:r>
              <a:rPr lang="en-US" altLang="zh-CN" sz="2800">
                <a:solidFill>
                  <a:srgbClr val="66FF66"/>
                </a:solidFill>
                <a:latin typeface="华文细黑" pitchFamily="2" charset="-122"/>
                <a:ea typeface="华文细黑" pitchFamily="2" charset="-122"/>
              </a:rPr>
              <a:t>=-2</a:t>
            </a:r>
            <a:r>
              <a:rPr lang="en-US" altLang="zh-CN" sz="2800">
                <a:solidFill>
                  <a:srgbClr val="66FFFF"/>
                </a:solidFill>
                <a:latin typeface="华文细黑" pitchFamily="2" charset="-122"/>
                <a:ea typeface="华文细黑" pitchFamily="2" charset="-122"/>
              </a:rPr>
              <a:t>   20.4%2</a:t>
            </a:r>
            <a:r>
              <a:rPr lang="en-US" altLang="zh-CN" sz="2800">
                <a:solidFill>
                  <a:srgbClr val="66FF66"/>
                </a:solidFill>
                <a:latin typeface="华文细黑" pitchFamily="2" charset="-122"/>
                <a:ea typeface="华文细黑" pitchFamily="2" charset="-122"/>
              </a:rPr>
              <a:t>(</a:t>
            </a:r>
            <a:r>
              <a:rPr lang="zh-CN" altLang="en-US" sz="2800">
                <a:solidFill>
                  <a:srgbClr val="66FF66"/>
                </a:solidFill>
                <a:latin typeface="华文细黑" pitchFamily="2" charset="-122"/>
                <a:ea typeface="华文细黑" pitchFamily="2" charset="-122"/>
              </a:rPr>
              <a:t>出错</a:t>
            </a:r>
            <a:r>
              <a:rPr lang="en-US" altLang="zh-CN" sz="2800">
                <a:solidFill>
                  <a:srgbClr val="66FF66"/>
                </a:solidFill>
                <a:latin typeface="华文细黑" pitchFamily="2" charset="-122"/>
                <a:ea typeface="华文细黑" pitchFamily="2" charset="-122"/>
              </a:rPr>
              <a:t>)</a:t>
            </a:r>
          </a:p>
          <a:p>
            <a:pPr marL="342900" indent="-342900">
              <a:spcBef>
                <a:spcPct val="20000"/>
              </a:spcBef>
              <a:buClr>
                <a:schemeClr val="hlink"/>
              </a:buClr>
              <a:buSzPct val="65000"/>
              <a:buFont typeface="Wingdings" pitchFamily="2" charset="2"/>
              <a:buNone/>
            </a:pPr>
            <a:r>
              <a:rPr lang="en-US" altLang="zh-CN" sz="2800">
                <a:solidFill>
                  <a:srgbClr val="66FFFF"/>
                </a:solidFill>
                <a:latin typeface="华文细黑" pitchFamily="2" charset="-122"/>
                <a:ea typeface="华文细黑" pitchFamily="2" charset="-122"/>
                <a:cs typeface="Times New Roman" pitchFamily="18" charset="0"/>
              </a:rPr>
              <a:t>    </a:t>
            </a:r>
            <a:r>
              <a:rPr lang="zh-CN" altLang="en-US" sz="2800">
                <a:solidFill>
                  <a:srgbClr val="66FFFF"/>
                </a:solidFill>
                <a:latin typeface="华文细黑" pitchFamily="2" charset="-122"/>
                <a:ea typeface="华文细黑" pitchFamily="2" charset="-122"/>
              </a:rPr>
              <a:t>例：若</a:t>
            </a:r>
            <a:r>
              <a:rPr lang="en-US" altLang="zh-CN" sz="2800">
                <a:solidFill>
                  <a:srgbClr val="66FFFF"/>
                </a:solidFill>
                <a:latin typeface="华文细黑" pitchFamily="2" charset="-122"/>
                <a:ea typeface="华文细黑" pitchFamily="2" charset="-122"/>
              </a:rPr>
              <a:t>int a=7;float x=2.5,y=4.7; </a:t>
            </a:r>
            <a:r>
              <a:rPr lang="zh-CN" altLang="en-US" sz="2800">
                <a:solidFill>
                  <a:srgbClr val="66FFFF"/>
                </a:solidFill>
                <a:latin typeface="华文细黑" pitchFamily="2" charset="-122"/>
                <a:ea typeface="华文细黑" pitchFamily="2" charset="-122"/>
              </a:rPr>
              <a:t>则表达式</a:t>
            </a:r>
          </a:p>
          <a:p>
            <a:pPr marL="342900" indent="-342900">
              <a:spcBef>
                <a:spcPct val="20000"/>
              </a:spcBef>
              <a:buClr>
                <a:schemeClr val="hlink"/>
              </a:buClr>
              <a:buSzPct val="65000"/>
              <a:buFont typeface="Wingdings" pitchFamily="2" charset="2"/>
              <a:buNone/>
            </a:pPr>
            <a:r>
              <a:rPr lang="zh-CN" altLang="en-US" sz="2800">
                <a:solidFill>
                  <a:srgbClr val="66FFFF"/>
                </a:solidFill>
                <a:latin typeface="华文细黑" pitchFamily="2" charset="-122"/>
                <a:ea typeface="华文细黑" pitchFamily="2" charset="-122"/>
              </a:rPr>
              <a:t>            </a:t>
            </a:r>
            <a:r>
              <a:rPr lang="en-US" altLang="zh-CN" sz="2800" b="1">
                <a:solidFill>
                  <a:srgbClr val="FFFFFF"/>
                </a:solidFill>
                <a:latin typeface="华文细黑" pitchFamily="2" charset="-122"/>
                <a:ea typeface="华文细黑" pitchFamily="2" charset="-122"/>
              </a:rPr>
              <a:t>x+a%3</a:t>
            </a:r>
            <a:r>
              <a:rPr lang="en-US" altLang="zh-CN" sz="2800" b="1">
                <a:solidFill>
                  <a:srgbClr val="FFFFFF"/>
                </a:solidFill>
                <a:latin typeface="宋体" pitchFamily="2" charset="-122"/>
              </a:rPr>
              <a:t>*</a:t>
            </a:r>
            <a:r>
              <a:rPr lang="en-US" altLang="zh-CN" sz="2800" b="1">
                <a:solidFill>
                  <a:srgbClr val="FFFFFF"/>
                </a:solidFill>
                <a:latin typeface="华文细黑" pitchFamily="2" charset="-122"/>
                <a:ea typeface="华文细黑" pitchFamily="2" charset="-122"/>
              </a:rPr>
              <a:t>(int)(x+y)%2/4</a:t>
            </a:r>
            <a:r>
              <a:rPr lang="en-US" altLang="zh-CN" sz="2800">
                <a:solidFill>
                  <a:srgbClr val="66FFFF"/>
                </a:solidFill>
                <a:latin typeface="华文细黑" pitchFamily="2" charset="-122"/>
                <a:ea typeface="华文细黑" pitchFamily="2" charset="-122"/>
              </a:rPr>
              <a:t>   </a:t>
            </a:r>
            <a:r>
              <a:rPr lang="zh-CN" altLang="en-US" sz="2800">
                <a:solidFill>
                  <a:srgbClr val="66FFFF"/>
                </a:solidFill>
                <a:latin typeface="华文细黑" pitchFamily="2" charset="-122"/>
                <a:ea typeface="华文细黑" pitchFamily="2" charset="-122"/>
              </a:rPr>
              <a:t>的值是什么</a:t>
            </a:r>
            <a:r>
              <a:rPr lang="en-US" altLang="zh-CN" sz="2800">
                <a:solidFill>
                  <a:srgbClr val="66FFFF"/>
                </a:solidFill>
                <a:latin typeface="华文细黑" pitchFamily="2" charset="-122"/>
                <a:ea typeface="华文细黑" pitchFamily="2" charset="-122"/>
              </a:rPr>
              <a:t>?</a:t>
            </a:r>
          </a:p>
          <a:p>
            <a:pPr marL="342900" indent="-342900">
              <a:spcBef>
                <a:spcPct val="20000"/>
              </a:spcBef>
              <a:buClr>
                <a:schemeClr val="hlink"/>
              </a:buClr>
              <a:buSzPct val="65000"/>
              <a:buFont typeface="Wingdings" pitchFamily="2" charset="2"/>
              <a:buNone/>
            </a:pPr>
            <a:r>
              <a:rPr lang="en-US" altLang="zh-CN" sz="2800">
                <a:solidFill>
                  <a:srgbClr val="66FFFF"/>
                </a:solidFill>
                <a:latin typeface="华文细黑" pitchFamily="2" charset="-122"/>
                <a:ea typeface="华文细黑" pitchFamily="2" charset="-122"/>
              </a:rPr>
              <a:t>            </a:t>
            </a:r>
            <a:r>
              <a:rPr lang="en-US" altLang="zh-CN" sz="2800">
                <a:solidFill>
                  <a:srgbClr val="66FF66"/>
                </a:solidFill>
                <a:latin typeface="华文细黑" pitchFamily="2" charset="-122"/>
                <a:ea typeface="华文细黑" pitchFamily="2" charset="-122"/>
              </a:rPr>
              <a:t>2.500000   (1/4</a:t>
            </a:r>
            <a:r>
              <a:rPr lang="zh-CN" altLang="en-US" sz="2800">
                <a:solidFill>
                  <a:srgbClr val="66FF66"/>
                </a:solidFill>
                <a:latin typeface="华文细黑" pitchFamily="2" charset="-122"/>
                <a:ea typeface="华文细黑" pitchFamily="2" charset="-122"/>
              </a:rPr>
              <a:t>为</a:t>
            </a:r>
            <a:r>
              <a:rPr lang="en-US" altLang="zh-CN" sz="2800">
                <a:solidFill>
                  <a:srgbClr val="66FF66"/>
                </a:solidFill>
                <a:latin typeface="华文细黑" pitchFamily="2" charset="-122"/>
                <a:ea typeface="华文细黑" pitchFamily="2" charset="-122"/>
              </a:rPr>
              <a:t>0)</a:t>
            </a:r>
          </a:p>
          <a:p>
            <a:pPr marL="342900" indent="-342900">
              <a:spcBef>
                <a:spcPct val="20000"/>
              </a:spcBef>
              <a:buClr>
                <a:schemeClr val="hlink"/>
              </a:buClr>
              <a:buSzPct val="65000"/>
              <a:buFont typeface="Wingdings" pitchFamily="2" charset="2"/>
              <a:buNone/>
            </a:pPr>
            <a:r>
              <a:rPr lang="en-US" altLang="zh-CN" sz="2800">
                <a:solidFill>
                  <a:srgbClr val="66FF66"/>
                </a:solidFill>
                <a:latin typeface="华文细黑" pitchFamily="2" charset="-122"/>
                <a:ea typeface="华文细黑" pitchFamily="2" charset="-122"/>
              </a:rPr>
              <a:t>    </a:t>
            </a:r>
            <a:r>
              <a:rPr lang="zh-CN" altLang="en-US" sz="2800">
                <a:solidFill>
                  <a:srgbClr val="66FFFF"/>
                </a:solidFill>
                <a:latin typeface="华文细黑" pitchFamily="2" charset="-122"/>
                <a:ea typeface="华文细黑" pitchFamily="2" charset="-122"/>
              </a:rPr>
              <a:t>例</a:t>
            </a:r>
            <a:r>
              <a:rPr lang="en-US" altLang="zh-CN" sz="2800">
                <a:solidFill>
                  <a:srgbClr val="66FFFF"/>
                </a:solidFill>
                <a:latin typeface="华文细黑" pitchFamily="2" charset="-122"/>
                <a:ea typeface="华文细黑" pitchFamily="2" charset="-122"/>
              </a:rPr>
              <a:t>:   float x,y;    x%y;    </a:t>
            </a:r>
          </a:p>
          <a:p>
            <a:pPr marL="342900" indent="-342900">
              <a:spcBef>
                <a:spcPct val="20000"/>
              </a:spcBef>
              <a:buClr>
                <a:schemeClr val="hlink"/>
              </a:buClr>
              <a:buSzPct val="65000"/>
              <a:buFont typeface="Wingdings" pitchFamily="2" charset="2"/>
              <a:buNone/>
            </a:pPr>
            <a:r>
              <a:rPr lang="en-US" altLang="zh-CN" sz="2800">
                <a:solidFill>
                  <a:srgbClr val="66FFFF"/>
                </a:solidFill>
                <a:latin typeface="华文细黑" pitchFamily="2" charset="-122"/>
                <a:ea typeface="华文细黑" pitchFamily="2" charset="-122"/>
              </a:rPr>
              <a:t>           </a:t>
            </a:r>
            <a:r>
              <a:rPr lang="en-US" altLang="zh-CN" sz="2800">
                <a:solidFill>
                  <a:srgbClr val="66FF66"/>
                </a:solidFill>
                <a:latin typeface="华文细黑" pitchFamily="2" charset="-122"/>
                <a:ea typeface="华文细黑" pitchFamily="2" charset="-122"/>
              </a:rPr>
              <a:t>(</a:t>
            </a:r>
            <a:r>
              <a:rPr lang="zh-CN" altLang="en-US" sz="2800">
                <a:solidFill>
                  <a:srgbClr val="66FF66"/>
                </a:solidFill>
                <a:latin typeface="华文细黑" pitchFamily="2" charset="-122"/>
                <a:ea typeface="华文细黑" pitchFamily="2" charset="-122"/>
              </a:rPr>
              <a:t>出错</a:t>
            </a:r>
            <a:r>
              <a:rPr lang="en-US" altLang="zh-CN" sz="2800">
                <a:solidFill>
                  <a:srgbClr val="66FF66"/>
                </a:solidFill>
                <a:latin typeface="华文细黑" pitchFamily="2" charset="-122"/>
                <a:ea typeface="华文细黑" pitchFamily="2" charset="-122"/>
              </a:rPr>
              <a:t>)</a:t>
            </a:r>
          </a:p>
        </p:txBody>
      </p:sp>
      <p:sp>
        <p:nvSpPr>
          <p:cNvPr id="320518" name="Text Box 6"/>
          <p:cNvSpPr txBox="1">
            <a:spLocks noChangeArrowheads="1"/>
          </p:cNvSpPr>
          <p:nvPr/>
        </p:nvSpPr>
        <p:spPr bwMode="auto">
          <a:xfrm>
            <a:off x="1285875" y="5994400"/>
            <a:ext cx="3267075" cy="519113"/>
          </a:xfrm>
          <a:prstGeom prst="rect">
            <a:avLst/>
          </a:prstGeom>
          <a:solidFill>
            <a:schemeClr val="folHlink"/>
          </a:solidFill>
          <a:ln w="9525">
            <a:noFill/>
            <a:miter lim="800000"/>
            <a:headEnd/>
            <a:tailEnd/>
          </a:ln>
        </p:spPr>
        <p:txBody>
          <a:bodyPr>
            <a:spAutoFit/>
          </a:bodyPr>
          <a:lstStyle/>
          <a:p>
            <a:r>
              <a:rPr lang="en-US" altLang="zh-CN" sz="2800" b="1">
                <a:solidFill>
                  <a:srgbClr val="FF0000"/>
                </a:solidFill>
                <a:latin typeface="华文细黑" pitchFamily="2" charset="-122"/>
                <a:ea typeface="华文细黑" pitchFamily="2" charset="-122"/>
              </a:rPr>
              <a:t>%</a:t>
            </a:r>
            <a:r>
              <a:rPr lang="zh-CN" altLang="en-US" sz="2800" b="1">
                <a:solidFill>
                  <a:srgbClr val="FF0000"/>
                </a:solidFill>
                <a:latin typeface="楷体_GB2312" pitchFamily="49" charset="-122"/>
                <a:ea typeface="楷体_GB2312" pitchFamily="49" charset="-122"/>
              </a:rPr>
              <a:t>两边必须是整型</a:t>
            </a:r>
            <a:r>
              <a:rPr lang="zh-CN" altLang="en-US" sz="2400">
                <a:solidFill>
                  <a:srgbClr val="FF0000"/>
                </a:solidFill>
              </a:rPr>
              <a:t> </a:t>
            </a:r>
          </a:p>
        </p:txBody>
      </p:sp>
      <p:grpSp>
        <p:nvGrpSpPr>
          <p:cNvPr id="2" name="Group 9"/>
          <p:cNvGrpSpPr>
            <a:grpSpLocks/>
          </p:cNvGrpSpPr>
          <p:nvPr/>
        </p:nvGrpSpPr>
        <p:grpSpPr bwMode="auto">
          <a:xfrm>
            <a:off x="5292725" y="4554538"/>
            <a:ext cx="1979613" cy="990600"/>
            <a:chOff x="4099" y="3124"/>
            <a:chExt cx="1247" cy="624"/>
          </a:xfrm>
        </p:grpSpPr>
        <p:sp>
          <p:nvSpPr>
            <p:cNvPr id="22534" name="AutoShape 7"/>
            <p:cNvSpPr>
              <a:spLocks noChangeArrowheads="1"/>
            </p:cNvSpPr>
            <p:nvPr/>
          </p:nvSpPr>
          <p:spPr bwMode="auto">
            <a:xfrm>
              <a:off x="4099" y="3124"/>
              <a:ext cx="1247" cy="624"/>
            </a:xfrm>
            <a:prstGeom prst="cloudCallout">
              <a:avLst>
                <a:gd name="adj1" fmla="val -43750"/>
                <a:gd name="adj2" fmla="val 70000"/>
              </a:avLst>
            </a:prstGeom>
            <a:solidFill>
              <a:srgbClr val="FFFF00"/>
            </a:solidFill>
            <a:ln w="9525">
              <a:solidFill>
                <a:schemeClr val="tx1"/>
              </a:solidFill>
              <a:round/>
              <a:headEnd/>
              <a:tailEnd/>
            </a:ln>
          </p:spPr>
          <p:txBody>
            <a:bodyPr/>
            <a:lstStyle/>
            <a:p>
              <a:pPr algn="ctr"/>
              <a:endParaRPr lang="zh-CN" altLang="zh-CN"/>
            </a:p>
          </p:txBody>
        </p:sp>
        <p:sp>
          <p:nvSpPr>
            <p:cNvPr id="22535" name="Text Box 8"/>
            <p:cNvSpPr txBox="1">
              <a:spLocks noChangeArrowheads="1"/>
            </p:cNvSpPr>
            <p:nvPr/>
          </p:nvSpPr>
          <p:spPr bwMode="auto">
            <a:xfrm>
              <a:off x="4439" y="3322"/>
              <a:ext cx="484" cy="231"/>
            </a:xfrm>
            <a:prstGeom prst="rect">
              <a:avLst/>
            </a:prstGeom>
            <a:noFill/>
            <a:ln w="9525">
              <a:noFill/>
              <a:miter lim="800000"/>
              <a:headEnd/>
              <a:tailEnd/>
            </a:ln>
          </p:spPr>
          <p:txBody>
            <a:bodyPr wrap="none">
              <a:spAutoFit/>
            </a:bodyPr>
            <a:lstStyle/>
            <a:p>
              <a:r>
                <a:rPr lang="en-US" altLang="zh-CN">
                  <a:solidFill>
                    <a:srgbClr val="FF0000"/>
                  </a:solidFill>
                </a:rPr>
                <a:t>Why?</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0517">
                                            <p:txEl>
                                              <p:pRg st="1" end="1"/>
                                            </p:txEl>
                                          </p:spTgt>
                                        </p:tgtEl>
                                        <p:attrNameLst>
                                          <p:attrName>style.visibility</p:attrName>
                                        </p:attrNameLst>
                                      </p:cBhvr>
                                      <p:to>
                                        <p:strVal val="visible"/>
                                      </p:to>
                                    </p:set>
                                    <p:animEffect transition="in" filter="strips(downRight)">
                                      <p:cBhvr>
                                        <p:cTn id="7" dur="500"/>
                                        <p:tgtEl>
                                          <p:spTgt spid="3205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0517">
                                            <p:txEl>
                                              <p:pRg st="2" end="2"/>
                                            </p:txEl>
                                          </p:spTgt>
                                        </p:tgtEl>
                                        <p:attrNameLst>
                                          <p:attrName>style.visibility</p:attrName>
                                        </p:attrNameLst>
                                      </p:cBhvr>
                                      <p:to>
                                        <p:strVal val="visible"/>
                                      </p:to>
                                    </p:set>
                                    <p:animEffect transition="in" filter="strips(downRight)">
                                      <p:cBhvr>
                                        <p:cTn id="12" dur="500"/>
                                        <p:tgtEl>
                                          <p:spTgt spid="3205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0517">
                                            <p:txEl>
                                              <p:pRg st="3" end="3"/>
                                            </p:txEl>
                                          </p:spTgt>
                                        </p:tgtEl>
                                        <p:attrNameLst>
                                          <p:attrName>style.visibility</p:attrName>
                                        </p:attrNameLst>
                                      </p:cBhvr>
                                      <p:to>
                                        <p:strVal val="visible"/>
                                      </p:to>
                                    </p:set>
                                    <p:animEffect transition="in" filter="strips(downRight)">
                                      <p:cBhvr>
                                        <p:cTn id="17" dur="500"/>
                                        <p:tgtEl>
                                          <p:spTgt spid="32051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0517">
                                            <p:txEl>
                                              <p:pRg st="4" end="4"/>
                                            </p:txEl>
                                          </p:spTgt>
                                        </p:tgtEl>
                                        <p:attrNameLst>
                                          <p:attrName>style.visibility</p:attrName>
                                        </p:attrNameLst>
                                      </p:cBhvr>
                                      <p:to>
                                        <p:strVal val="visible"/>
                                      </p:to>
                                    </p:set>
                                    <p:animEffect transition="in" filter="strips(downRight)">
                                      <p:cBhvr>
                                        <p:cTn id="22" dur="500"/>
                                        <p:tgtEl>
                                          <p:spTgt spid="32051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0517">
                                            <p:txEl>
                                              <p:pRg st="5" end="5"/>
                                            </p:txEl>
                                          </p:spTgt>
                                        </p:tgtEl>
                                        <p:attrNameLst>
                                          <p:attrName>style.visibility</p:attrName>
                                        </p:attrNameLst>
                                      </p:cBhvr>
                                      <p:to>
                                        <p:strVal val="visible"/>
                                      </p:to>
                                    </p:set>
                                    <p:animEffect transition="in" filter="strips(downRight)">
                                      <p:cBhvr>
                                        <p:cTn id="27" dur="500"/>
                                        <p:tgtEl>
                                          <p:spTgt spid="32051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20517">
                                            <p:txEl>
                                              <p:pRg st="6" end="6"/>
                                            </p:txEl>
                                          </p:spTgt>
                                        </p:tgtEl>
                                        <p:attrNameLst>
                                          <p:attrName>style.visibility</p:attrName>
                                        </p:attrNameLst>
                                      </p:cBhvr>
                                      <p:to>
                                        <p:strVal val="visible"/>
                                      </p:to>
                                    </p:set>
                                    <p:animEffect transition="in" filter="strips(downRight)">
                                      <p:cBhvr>
                                        <p:cTn id="32" dur="500"/>
                                        <p:tgtEl>
                                          <p:spTgt spid="32051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20517">
                                            <p:txEl>
                                              <p:pRg st="7" end="7"/>
                                            </p:txEl>
                                          </p:spTgt>
                                        </p:tgtEl>
                                        <p:attrNameLst>
                                          <p:attrName>style.visibility</p:attrName>
                                        </p:attrNameLst>
                                      </p:cBhvr>
                                      <p:to>
                                        <p:strVal val="visible"/>
                                      </p:to>
                                    </p:set>
                                    <p:animEffect transition="in" filter="strips(downRight)">
                                      <p:cBhvr>
                                        <p:cTn id="37" dur="500"/>
                                        <p:tgtEl>
                                          <p:spTgt spid="32051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20517">
                                            <p:txEl>
                                              <p:pRg st="8" end="8"/>
                                            </p:txEl>
                                          </p:spTgt>
                                        </p:tgtEl>
                                        <p:attrNameLst>
                                          <p:attrName>style.visibility</p:attrName>
                                        </p:attrNameLst>
                                      </p:cBhvr>
                                      <p:to>
                                        <p:strVal val="visible"/>
                                      </p:to>
                                    </p:set>
                                    <p:animEffect transition="in" filter="strips(downRight)">
                                      <p:cBhvr>
                                        <p:cTn id="42" dur="500"/>
                                        <p:tgtEl>
                                          <p:spTgt spid="32051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20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4" presetClass="entr" presetSubtype="0" fill="hold" grpId="0" nodeType="clickEffect">
                                  <p:stCondLst>
                                    <p:cond delay="0"/>
                                  </p:stCondLst>
                                  <p:childTnLst>
                                    <p:set>
                                      <p:cBhvr>
                                        <p:cTn id="51" dur="1" fill="hold">
                                          <p:stCondLst>
                                            <p:cond delay="0"/>
                                          </p:stCondLst>
                                        </p:cTn>
                                        <p:tgtEl>
                                          <p:spTgt spid="320518"/>
                                        </p:tgtEl>
                                        <p:attrNameLst>
                                          <p:attrName>style.visibility</p:attrName>
                                        </p:attrNameLst>
                                      </p:cBhvr>
                                      <p:to>
                                        <p:strVal val="visible"/>
                                      </p:to>
                                    </p:set>
                                    <p:anim from="(-#ppt_w/2)" to="(#ppt_x)" calcmode="lin" valueType="num">
                                      <p:cBhvr>
                                        <p:cTn id="52" dur="600" fill="hold">
                                          <p:stCondLst>
                                            <p:cond delay="0"/>
                                          </p:stCondLst>
                                        </p:cTn>
                                        <p:tgtEl>
                                          <p:spTgt spid="320518"/>
                                        </p:tgtEl>
                                        <p:attrNameLst>
                                          <p:attrName>ppt_x</p:attrName>
                                        </p:attrNameLst>
                                      </p:cBhvr>
                                    </p:anim>
                                    <p:anim from="0" to="-1.0" calcmode="lin" valueType="num">
                                      <p:cBhvr>
                                        <p:cTn id="53" dur="200" decel="50000" autoRev="1" fill="hold">
                                          <p:stCondLst>
                                            <p:cond delay="600"/>
                                          </p:stCondLst>
                                        </p:cTn>
                                        <p:tgtEl>
                                          <p:spTgt spid="320518"/>
                                        </p:tgtEl>
                                        <p:attrNameLst>
                                          <p:attrName>xshear</p:attrName>
                                        </p:attrNameLst>
                                      </p:cBhvr>
                                    </p:anim>
                                    <p:animScale>
                                      <p:cBhvr>
                                        <p:cTn id="54" dur="200" decel="100000" autoRev="1" fill="hold">
                                          <p:stCondLst>
                                            <p:cond delay="600"/>
                                          </p:stCondLst>
                                        </p:cTn>
                                        <p:tgtEl>
                                          <p:spTgt spid="320518"/>
                                        </p:tgtEl>
                                      </p:cBhvr>
                                      <p:from x="100000" y="100000"/>
                                      <p:to x="80000" y="100000"/>
                                    </p:animScale>
                                    <p:anim by="(#ppt_h/3+#ppt_w*0.1)" calcmode="lin" valueType="num">
                                      <p:cBhvr additive="sum">
                                        <p:cTn id="55" dur="200" decel="100000" autoRev="1" fill="hold">
                                          <p:stCondLst>
                                            <p:cond delay="600"/>
                                          </p:stCondLst>
                                        </p:cTn>
                                        <p:tgtEl>
                                          <p:spTgt spid="32051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7" grpId="0" build="p" autoUpdateAnimBg="0"/>
      <p:bldP spid="32051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21541" name="Rectangle 5"/>
          <p:cNvSpPr>
            <a:spLocks noChangeArrowheads="1"/>
          </p:cNvSpPr>
          <p:nvPr/>
        </p:nvSpPr>
        <p:spPr bwMode="auto">
          <a:xfrm>
            <a:off x="381000" y="1066800"/>
            <a:ext cx="8534400" cy="54102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800">
                <a:solidFill>
                  <a:srgbClr val="66FFFF"/>
                </a:solidFill>
              </a:rPr>
              <a:t>②</a:t>
            </a:r>
            <a:r>
              <a:rPr lang="zh-CN" altLang="en-US" sz="2800">
                <a:solidFill>
                  <a:srgbClr val="66FFFF"/>
                </a:solidFill>
                <a:ea typeface="华文细黑" pitchFamily="2" charset="-122"/>
              </a:rPr>
              <a:t>自反算术赋值运算符</a:t>
            </a:r>
            <a:r>
              <a:rPr lang="en-US" altLang="zh-CN" sz="2800">
                <a:solidFill>
                  <a:srgbClr val="66FFFF"/>
                </a:solidFill>
                <a:ea typeface="华文细黑" pitchFamily="2" charset="-122"/>
              </a:rPr>
              <a:t>(</a:t>
            </a:r>
            <a:r>
              <a:rPr lang="zh-CN" altLang="en-US" sz="2800">
                <a:solidFill>
                  <a:srgbClr val="66FFFF"/>
                </a:solidFill>
                <a:ea typeface="华文细黑" pitchFamily="2" charset="-122"/>
              </a:rPr>
              <a:t>复合的赋值运算符</a:t>
            </a:r>
            <a:r>
              <a:rPr lang="en-US" altLang="zh-CN" sz="2800">
                <a:solidFill>
                  <a:srgbClr val="66FFFF"/>
                </a:solidFill>
                <a:ea typeface="华文细黑" pitchFamily="2" charset="-122"/>
              </a:rPr>
              <a:t>)</a:t>
            </a:r>
            <a:r>
              <a:rPr lang="en-US" altLang="zh-CN" sz="3200">
                <a:ea typeface="华文细黑" pitchFamily="2" charset="-122"/>
              </a:rPr>
              <a:t> </a:t>
            </a:r>
            <a:r>
              <a:rPr lang="zh-CN" altLang="en-US" sz="2800">
                <a:solidFill>
                  <a:srgbClr val="66FFFF"/>
                </a:solidFill>
                <a:ea typeface="华文细黑" pitchFamily="2" charset="-122"/>
                <a:cs typeface="Times New Roman" pitchFamily="18" charset="0"/>
              </a:rPr>
              <a:t>　　</a:t>
            </a:r>
            <a:r>
              <a:rPr lang="en-US" altLang="zh-CN" sz="2800" i="1">
                <a:solidFill>
                  <a:srgbClr val="FFFFFF"/>
                </a:solidFill>
                <a:ea typeface="华文细黑" pitchFamily="2" charset="-122"/>
                <a:cs typeface="Times New Roman" pitchFamily="18" charset="0"/>
              </a:rPr>
              <a:t>P62</a:t>
            </a:r>
          </a:p>
          <a:p>
            <a:pPr marL="342900" indent="-342900">
              <a:spcBef>
                <a:spcPct val="20000"/>
              </a:spcBef>
              <a:buClr>
                <a:schemeClr val="hlink"/>
              </a:buClr>
              <a:buSzPct val="65000"/>
              <a:buFont typeface="Wingdings" pitchFamily="2" charset="2"/>
              <a:buNone/>
            </a:pPr>
            <a:r>
              <a:rPr lang="zh-CN" altLang="en-US" sz="2800">
                <a:solidFill>
                  <a:srgbClr val="66FFFF"/>
                </a:solidFill>
                <a:ea typeface="华文细黑" pitchFamily="2" charset="-122"/>
              </a:rPr>
              <a:t>　　　</a:t>
            </a:r>
            <a:r>
              <a:rPr lang="en-US" altLang="zh-CN" sz="2800">
                <a:solidFill>
                  <a:srgbClr val="66FF66"/>
                </a:solidFill>
                <a:ea typeface="华文细黑" pitchFamily="2" charset="-122"/>
              </a:rPr>
              <a:t>+=  </a:t>
            </a:r>
            <a:r>
              <a:rPr lang="en-US" altLang="zh-CN" sz="2800">
                <a:solidFill>
                  <a:srgbClr val="66FF66"/>
                </a:solidFill>
                <a:latin typeface="宋体" pitchFamily="2" charset="-122"/>
                <a:cs typeface="Times New Roman" pitchFamily="18" charset="0"/>
              </a:rPr>
              <a:t> -</a:t>
            </a:r>
            <a:r>
              <a:rPr lang="en-US" altLang="zh-CN" sz="2800">
                <a:solidFill>
                  <a:srgbClr val="66FF66"/>
                </a:solidFill>
                <a:ea typeface="华文细黑" pitchFamily="2" charset="-122"/>
              </a:rPr>
              <a:t>=    </a:t>
            </a:r>
            <a:r>
              <a:rPr lang="en-US" altLang="zh-CN" sz="2800">
                <a:solidFill>
                  <a:srgbClr val="66FF66"/>
                </a:solidFill>
                <a:latin typeface="宋体" pitchFamily="2" charset="-122"/>
                <a:cs typeface="Times New Roman" pitchFamily="18" charset="0"/>
              </a:rPr>
              <a:t>*</a:t>
            </a:r>
            <a:r>
              <a:rPr lang="en-US" altLang="zh-CN" sz="2800">
                <a:solidFill>
                  <a:srgbClr val="66FF66"/>
                </a:solidFill>
                <a:ea typeface="华文细黑" pitchFamily="2" charset="-122"/>
              </a:rPr>
              <a:t>=    /=</a:t>
            </a:r>
            <a:r>
              <a:rPr lang="en-US" altLang="zh-CN" sz="2800">
                <a:solidFill>
                  <a:srgbClr val="66FFFF"/>
                </a:solidFill>
                <a:ea typeface="华文细黑" pitchFamily="2" charset="-122"/>
              </a:rPr>
              <a:t>     </a:t>
            </a:r>
            <a:r>
              <a:rPr lang="zh-CN" altLang="en-US" sz="2800">
                <a:solidFill>
                  <a:srgbClr val="66FFFF"/>
                </a:solidFill>
                <a:ea typeface="华文细黑" pitchFamily="2" charset="-122"/>
              </a:rPr>
              <a:t>等</a:t>
            </a:r>
          </a:p>
          <a:p>
            <a:pPr marL="342900" indent="-342900">
              <a:spcBef>
                <a:spcPct val="20000"/>
              </a:spcBef>
              <a:buClr>
                <a:schemeClr val="hlink"/>
              </a:buClr>
              <a:buSzPct val="65000"/>
              <a:buFont typeface="Wingdings" pitchFamily="2" charset="2"/>
              <a:buNone/>
            </a:pPr>
            <a:r>
              <a:rPr lang="zh-CN" altLang="en-US" sz="2800">
                <a:solidFill>
                  <a:srgbClr val="66FFFF"/>
                </a:solidFill>
                <a:ea typeface="华文细黑" pitchFamily="2" charset="-122"/>
              </a:rPr>
              <a:t>    解法</a:t>
            </a:r>
            <a:r>
              <a:rPr lang="en-US" altLang="zh-CN" sz="2800">
                <a:solidFill>
                  <a:srgbClr val="66FFFF"/>
                </a:solidFill>
                <a:ea typeface="华文细黑" pitchFamily="2" charset="-122"/>
              </a:rPr>
              <a:t>:</a:t>
            </a:r>
            <a:r>
              <a:rPr lang="zh-CN" altLang="en-US" sz="2800">
                <a:solidFill>
                  <a:srgbClr val="66FFFF"/>
                </a:solidFill>
                <a:ea typeface="华文细黑" pitchFamily="2" charset="-122"/>
              </a:rPr>
              <a:t>将</a:t>
            </a:r>
            <a:r>
              <a:rPr lang="en-US" altLang="zh-CN" sz="2800">
                <a:solidFill>
                  <a:srgbClr val="66FFFF"/>
                </a:solidFill>
                <a:ea typeface="华文细黑" pitchFamily="2" charset="-122"/>
              </a:rPr>
              <a:t>b</a:t>
            </a:r>
            <a:r>
              <a:rPr lang="en-US" altLang="zh-CN" sz="2800">
                <a:solidFill>
                  <a:srgbClr val="66FFFF"/>
                </a:solidFill>
                <a:latin typeface="宋体" pitchFamily="2" charset="-122"/>
              </a:rPr>
              <a:t>*</a:t>
            </a:r>
            <a:r>
              <a:rPr lang="en-US" altLang="zh-CN" sz="2800">
                <a:solidFill>
                  <a:srgbClr val="66FFFF"/>
                </a:solidFill>
                <a:ea typeface="华文细黑" pitchFamily="2" charset="-122"/>
              </a:rPr>
              <a:t>=…</a:t>
            </a:r>
            <a:r>
              <a:rPr lang="zh-CN" altLang="en-US" sz="2800">
                <a:solidFill>
                  <a:srgbClr val="66FFFF"/>
                </a:solidFill>
                <a:ea typeface="华文细黑" pitchFamily="2" charset="-122"/>
              </a:rPr>
              <a:t>看作</a:t>
            </a:r>
            <a:r>
              <a:rPr lang="en-US" altLang="zh-CN" sz="2800">
                <a:solidFill>
                  <a:srgbClr val="66FFFF"/>
                </a:solidFill>
                <a:ea typeface="华文细黑" pitchFamily="2" charset="-122"/>
              </a:rPr>
              <a:t>b=b</a:t>
            </a:r>
            <a:r>
              <a:rPr lang="en-US" altLang="zh-CN" sz="2800">
                <a:solidFill>
                  <a:srgbClr val="66FFFF"/>
                </a:solidFill>
                <a:latin typeface="宋体" pitchFamily="2" charset="-122"/>
              </a:rPr>
              <a:t>*</a:t>
            </a:r>
            <a:r>
              <a:rPr lang="en-US" altLang="zh-CN" sz="2800">
                <a:solidFill>
                  <a:srgbClr val="66FFFF"/>
                </a:solidFill>
                <a:ea typeface="华文细黑" pitchFamily="2" charset="-122"/>
              </a:rPr>
              <a:t>(…),</a:t>
            </a:r>
            <a:r>
              <a:rPr lang="zh-CN" altLang="en-US" sz="2800">
                <a:solidFill>
                  <a:srgbClr val="66FFFF"/>
                </a:solidFill>
                <a:ea typeface="华文细黑" pitchFamily="2" charset="-122"/>
              </a:rPr>
              <a:t>其余类推</a:t>
            </a:r>
          </a:p>
          <a:p>
            <a:pPr marL="342900" indent="-342900">
              <a:spcBef>
                <a:spcPct val="20000"/>
              </a:spcBef>
              <a:buClr>
                <a:schemeClr val="hlink"/>
              </a:buClr>
              <a:buSzPct val="65000"/>
              <a:buFont typeface="Wingdings" pitchFamily="2" charset="2"/>
              <a:buNone/>
            </a:pPr>
            <a:r>
              <a:rPr lang="zh-CN" altLang="en-US" sz="2800">
                <a:solidFill>
                  <a:srgbClr val="66FFFF"/>
                </a:solidFill>
                <a:ea typeface="华文细黑" pitchFamily="2" charset="-122"/>
              </a:rPr>
              <a:t>    例： </a:t>
            </a:r>
            <a:r>
              <a:rPr lang="en-US" altLang="zh-CN" sz="2800">
                <a:solidFill>
                  <a:srgbClr val="66FFFF"/>
                </a:solidFill>
                <a:ea typeface="华文细黑" pitchFamily="2" charset="-122"/>
              </a:rPr>
              <a:t>c=b</a:t>
            </a:r>
            <a:r>
              <a:rPr lang="en-US" altLang="zh-CN" sz="2800">
                <a:solidFill>
                  <a:srgbClr val="66FFFF"/>
                </a:solidFill>
                <a:latin typeface="宋体" pitchFamily="2" charset="-122"/>
              </a:rPr>
              <a:t>*</a:t>
            </a:r>
            <a:r>
              <a:rPr lang="en-US" altLang="zh-CN" sz="2800">
                <a:solidFill>
                  <a:srgbClr val="66FFFF"/>
                </a:solidFill>
                <a:ea typeface="华文细黑" pitchFamily="2" charset="-122"/>
              </a:rPr>
              <a:t>=a+3    </a:t>
            </a:r>
          </a:p>
          <a:p>
            <a:pPr marL="342900" indent="-342900">
              <a:spcBef>
                <a:spcPct val="20000"/>
              </a:spcBef>
              <a:buClr>
                <a:schemeClr val="hlink"/>
              </a:buClr>
              <a:buSzPct val="65000"/>
              <a:buFont typeface="Wingdings" pitchFamily="2" charset="2"/>
              <a:buNone/>
            </a:pPr>
            <a:r>
              <a:rPr lang="en-US" altLang="zh-CN" sz="2800">
                <a:solidFill>
                  <a:srgbClr val="66FFFF"/>
                </a:solidFill>
                <a:ea typeface="华文细黑" pitchFamily="2" charset="-122"/>
              </a:rPr>
              <a:t>            </a:t>
            </a:r>
            <a:r>
              <a:rPr lang="zh-CN" altLang="en-US" sz="2800">
                <a:solidFill>
                  <a:srgbClr val="66FF66"/>
                </a:solidFill>
                <a:ea typeface="华文细黑" pitchFamily="2" charset="-122"/>
              </a:rPr>
              <a:t>相当于</a:t>
            </a:r>
            <a:r>
              <a:rPr lang="en-US" altLang="zh-CN" sz="2800">
                <a:solidFill>
                  <a:srgbClr val="66FF66"/>
                </a:solidFill>
                <a:ea typeface="华文细黑" pitchFamily="2" charset="-122"/>
              </a:rPr>
              <a:t>(1)a+3    (2)b=b</a:t>
            </a:r>
            <a:r>
              <a:rPr lang="en-US" altLang="zh-CN" sz="2800">
                <a:solidFill>
                  <a:srgbClr val="66FF66"/>
                </a:solidFill>
                <a:latin typeface="宋体" pitchFamily="2" charset="-122"/>
              </a:rPr>
              <a:t>*</a:t>
            </a:r>
            <a:r>
              <a:rPr lang="en-US" altLang="zh-CN" sz="2800">
                <a:solidFill>
                  <a:srgbClr val="66FF66"/>
                </a:solidFill>
                <a:ea typeface="华文细黑" pitchFamily="2" charset="-122"/>
              </a:rPr>
              <a:t>(a+3)    (3)c=b</a:t>
            </a:r>
            <a:r>
              <a:rPr lang="en-US" altLang="zh-CN" sz="2800">
                <a:solidFill>
                  <a:srgbClr val="66FFFF"/>
                </a:solidFill>
                <a:ea typeface="华文细黑" pitchFamily="2" charset="-122"/>
              </a:rPr>
              <a:t>   </a:t>
            </a:r>
            <a:endParaRPr lang="en-US" altLang="zh-CN" sz="2800">
              <a:solidFill>
                <a:srgbClr val="66FF66"/>
              </a:solidFill>
              <a:ea typeface="华文细黑" pitchFamily="2" charset="-122"/>
            </a:endParaRPr>
          </a:p>
          <a:p>
            <a:pPr marL="342900" indent="-342900">
              <a:spcBef>
                <a:spcPct val="20000"/>
              </a:spcBef>
              <a:buClr>
                <a:schemeClr val="hlink"/>
              </a:buClr>
              <a:buSzPct val="65000"/>
              <a:buFont typeface="Wingdings" pitchFamily="2" charset="2"/>
              <a:buNone/>
            </a:pPr>
            <a:r>
              <a:rPr lang="en-US" altLang="zh-CN" sz="2800">
                <a:solidFill>
                  <a:srgbClr val="66FFFF"/>
                </a:solidFill>
                <a:ea typeface="华文细黑" pitchFamily="2" charset="-122"/>
              </a:rPr>
              <a:t>    </a:t>
            </a:r>
            <a:r>
              <a:rPr lang="zh-CN" altLang="en-US" sz="2800">
                <a:solidFill>
                  <a:srgbClr val="66FFFF"/>
                </a:solidFill>
                <a:ea typeface="华文细黑" pitchFamily="2" charset="-122"/>
              </a:rPr>
              <a:t>例：若 </a:t>
            </a:r>
            <a:r>
              <a:rPr lang="en-US" altLang="zh-CN" sz="2800">
                <a:solidFill>
                  <a:srgbClr val="66FFFF"/>
                </a:solidFill>
                <a:ea typeface="华文细黑" pitchFamily="2" charset="-122"/>
              </a:rPr>
              <a:t>i </a:t>
            </a:r>
            <a:r>
              <a:rPr lang="zh-CN" altLang="en-US" sz="2800">
                <a:solidFill>
                  <a:srgbClr val="66FFFF"/>
                </a:solidFill>
                <a:ea typeface="华文细黑" pitchFamily="2" charset="-122"/>
              </a:rPr>
              <a:t>、</a:t>
            </a:r>
            <a:r>
              <a:rPr lang="en-US" altLang="zh-CN" sz="2800">
                <a:solidFill>
                  <a:srgbClr val="66FFFF"/>
                </a:solidFill>
                <a:ea typeface="华文细黑" pitchFamily="2" charset="-122"/>
              </a:rPr>
              <a:t>j </a:t>
            </a:r>
            <a:r>
              <a:rPr lang="zh-CN" altLang="en-US" sz="2800">
                <a:solidFill>
                  <a:srgbClr val="66FFFF"/>
                </a:solidFill>
                <a:ea typeface="华文细黑" pitchFamily="2" charset="-122"/>
              </a:rPr>
              <a:t>的初值分别为</a:t>
            </a:r>
            <a:r>
              <a:rPr lang="en-US" altLang="zh-CN" sz="2800">
                <a:solidFill>
                  <a:srgbClr val="66FFFF"/>
                </a:solidFill>
                <a:ea typeface="华文细黑" pitchFamily="2" charset="-122"/>
              </a:rPr>
              <a:t>3</a:t>
            </a:r>
            <a:r>
              <a:rPr lang="zh-CN" altLang="en-US" sz="2800">
                <a:solidFill>
                  <a:srgbClr val="66FFFF"/>
                </a:solidFill>
                <a:ea typeface="华文细黑" pitchFamily="2" charset="-122"/>
              </a:rPr>
              <a:t>和</a:t>
            </a:r>
            <a:r>
              <a:rPr lang="en-US" altLang="zh-CN" sz="2800">
                <a:solidFill>
                  <a:srgbClr val="66FFFF"/>
                </a:solidFill>
                <a:ea typeface="华文细黑" pitchFamily="2" charset="-122"/>
              </a:rPr>
              <a:t>4</a:t>
            </a:r>
            <a:r>
              <a:rPr lang="zh-CN" altLang="en-US" sz="2800">
                <a:solidFill>
                  <a:srgbClr val="66FFFF"/>
                </a:solidFill>
                <a:ea typeface="华文细黑" pitchFamily="2" charset="-122"/>
              </a:rPr>
              <a:t>，则执行               </a:t>
            </a:r>
          </a:p>
          <a:p>
            <a:pPr marL="342900" indent="-342900">
              <a:spcBef>
                <a:spcPct val="20000"/>
              </a:spcBef>
              <a:buClr>
                <a:schemeClr val="hlink"/>
              </a:buClr>
              <a:buSzPct val="65000"/>
              <a:buFont typeface="Wingdings" pitchFamily="2" charset="2"/>
              <a:buNone/>
            </a:pPr>
            <a:r>
              <a:rPr lang="zh-CN" altLang="en-US" sz="2800">
                <a:solidFill>
                  <a:srgbClr val="66FFFF"/>
                </a:solidFill>
                <a:ea typeface="华文细黑" pitchFamily="2" charset="-122"/>
              </a:rPr>
              <a:t>                   </a:t>
            </a:r>
            <a:r>
              <a:rPr lang="en-US" altLang="zh-CN" sz="2800" b="1">
                <a:solidFill>
                  <a:srgbClr val="FFFFFF"/>
                </a:solidFill>
                <a:ea typeface="华文细黑" pitchFamily="2" charset="-122"/>
              </a:rPr>
              <a:t>j+=i- =1</a:t>
            </a:r>
            <a:r>
              <a:rPr lang="en-US" altLang="zh-CN" sz="2800">
                <a:solidFill>
                  <a:srgbClr val="66FFFF"/>
                </a:solidFill>
                <a:ea typeface="华文细黑" pitchFamily="2" charset="-122"/>
              </a:rPr>
              <a:t>   </a:t>
            </a:r>
            <a:r>
              <a:rPr lang="zh-CN" altLang="en-US" sz="2800">
                <a:solidFill>
                  <a:srgbClr val="66FFFF"/>
                </a:solidFill>
                <a:ea typeface="华文细黑" pitchFamily="2" charset="-122"/>
              </a:rPr>
              <a:t>后</a:t>
            </a:r>
            <a:r>
              <a:rPr lang="en-US" altLang="zh-CN" sz="2800">
                <a:solidFill>
                  <a:srgbClr val="66FFFF"/>
                </a:solidFill>
                <a:ea typeface="华文细黑" pitchFamily="2" charset="-122"/>
              </a:rPr>
              <a:t>i </a:t>
            </a:r>
            <a:r>
              <a:rPr lang="zh-CN" altLang="en-US" sz="2800">
                <a:solidFill>
                  <a:srgbClr val="66FFFF"/>
                </a:solidFill>
                <a:ea typeface="华文细黑" pitchFamily="2" charset="-122"/>
              </a:rPr>
              <a:t>、</a:t>
            </a:r>
            <a:r>
              <a:rPr lang="en-US" altLang="zh-CN" sz="2800">
                <a:solidFill>
                  <a:srgbClr val="66FFFF"/>
                </a:solidFill>
                <a:ea typeface="华文细黑" pitchFamily="2" charset="-122"/>
              </a:rPr>
              <a:t>j </a:t>
            </a:r>
            <a:r>
              <a:rPr lang="zh-CN" altLang="en-US" sz="2800">
                <a:solidFill>
                  <a:srgbClr val="66FFFF"/>
                </a:solidFill>
                <a:ea typeface="华文细黑" pitchFamily="2" charset="-122"/>
              </a:rPr>
              <a:t>的值为多少</a:t>
            </a:r>
            <a:r>
              <a:rPr lang="en-US" altLang="zh-CN" sz="2800">
                <a:solidFill>
                  <a:srgbClr val="66FFFF"/>
                </a:solidFill>
                <a:ea typeface="华文细黑" pitchFamily="2" charset="-122"/>
              </a:rPr>
              <a:t>?</a:t>
            </a:r>
          </a:p>
          <a:p>
            <a:pPr marL="342900" indent="-342900">
              <a:spcBef>
                <a:spcPct val="20000"/>
              </a:spcBef>
              <a:buClr>
                <a:schemeClr val="hlink"/>
              </a:buClr>
              <a:buSzPct val="65000"/>
              <a:buFont typeface="Wingdings" pitchFamily="2" charset="2"/>
              <a:buNone/>
            </a:pPr>
            <a:r>
              <a:rPr lang="en-US" altLang="zh-CN" sz="2800">
                <a:solidFill>
                  <a:srgbClr val="66FFFF"/>
                </a:solidFill>
                <a:ea typeface="华文细黑" pitchFamily="2" charset="-122"/>
              </a:rPr>
              <a:t>                   </a:t>
            </a:r>
            <a:r>
              <a:rPr lang="en-US" altLang="zh-CN" sz="2800">
                <a:solidFill>
                  <a:srgbClr val="66FF66"/>
                </a:solidFill>
              </a:rPr>
              <a:t>    </a:t>
            </a:r>
          </a:p>
        </p:txBody>
      </p:sp>
      <p:sp>
        <p:nvSpPr>
          <p:cNvPr id="321542" name="Text Box 6"/>
          <p:cNvSpPr txBox="1">
            <a:spLocks noChangeArrowheads="1"/>
          </p:cNvSpPr>
          <p:nvPr/>
        </p:nvSpPr>
        <p:spPr bwMode="auto">
          <a:xfrm>
            <a:off x="2484438" y="4868863"/>
            <a:ext cx="3600450" cy="1552575"/>
          </a:xfrm>
          <a:prstGeom prst="rect">
            <a:avLst/>
          </a:prstGeom>
          <a:solidFill>
            <a:srgbClr val="FFFF99"/>
          </a:solidFill>
          <a:ln w="12700">
            <a:noFill/>
            <a:miter lim="800000"/>
            <a:headEnd type="none" w="sm" len="sm"/>
            <a:tailEnd type="none" w="sm" len="sm"/>
          </a:ln>
        </p:spPr>
        <p:txBody>
          <a:bodyPr lIns="90000" tIns="46800" rIns="90000" bIns="46800">
            <a:spAutoFit/>
          </a:bodyPr>
          <a:lstStyle/>
          <a:p>
            <a:r>
              <a:rPr kumimoji="1" lang="zh-CN" altLang="en-US" sz="2400" b="1">
                <a:solidFill>
                  <a:srgbClr val="000066"/>
                </a:solidFill>
                <a:ea typeface="华文细黑" pitchFamily="2" charset="-122"/>
              </a:rPr>
              <a:t>解题步骤：</a:t>
            </a:r>
          </a:p>
          <a:p>
            <a:r>
              <a:rPr kumimoji="1" lang="zh-CN" altLang="en-US" sz="2400">
                <a:solidFill>
                  <a:srgbClr val="FF3300"/>
                </a:solidFill>
              </a:rPr>
              <a:t>  </a:t>
            </a:r>
            <a:r>
              <a:rPr kumimoji="1" lang="en-US" altLang="zh-CN" sz="2400">
                <a:solidFill>
                  <a:srgbClr val="FF3300"/>
                </a:solidFill>
              </a:rPr>
              <a:t>i=i-1=3-1=2</a:t>
            </a:r>
          </a:p>
          <a:p>
            <a:r>
              <a:rPr kumimoji="1" lang="en-US" altLang="zh-CN" sz="2400">
                <a:solidFill>
                  <a:srgbClr val="FF3300"/>
                </a:solidFill>
              </a:rPr>
              <a:t>  j=j+i=4+2=6</a:t>
            </a:r>
          </a:p>
          <a:p>
            <a:r>
              <a:rPr kumimoji="1" lang="zh-CN" altLang="en-US" sz="2400">
                <a:solidFill>
                  <a:srgbClr val="FF3300"/>
                </a:solidFill>
                <a:ea typeface="华文细黑" pitchFamily="2" charset="-122"/>
              </a:rPr>
              <a:t>结果：</a:t>
            </a:r>
            <a:r>
              <a:rPr kumimoji="1" lang="en-US" altLang="zh-CN" sz="2400">
                <a:solidFill>
                  <a:srgbClr val="0000CC"/>
                </a:solidFill>
              </a:rPr>
              <a:t>i=2, j=6</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1541">
                                            <p:txEl>
                                              <p:pRg st="1" end="1"/>
                                            </p:txEl>
                                          </p:spTgt>
                                        </p:tgtEl>
                                        <p:attrNameLst>
                                          <p:attrName>style.visibility</p:attrName>
                                        </p:attrNameLst>
                                      </p:cBhvr>
                                      <p:to>
                                        <p:strVal val="visible"/>
                                      </p:to>
                                    </p:set>
                                    <p:animEffect transition="in" filter="strips(downRight)">
                                      <p:cBhvr>
                                        <p:cTn id="7" dur="500"/>
                                        <p:tgtEl>
                                          <p:spTgt spid="3215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1541">
                                            <p:txEl>
                                              <p:pRg st="2" end="2"/>
                                            </p:txEl>
                                          </p:spTgt>
                                        </p:tgtEl>
                                        <p:attrNameLst>
                                          <p:attrName>style.visibility</p:attrName>
                                        </p:attrNameLst>
                                      </p:cBhvr>
                                      <p:to>
                                        <p:strVal val="visible"/>
                                      </p:to>
                                    </p:set>
                                    <p:animEffect transition="in" filter="strips(downRight)">
                                      <p:cBhvr>
                                        <p:cTn id="12" dur="500"/>
                                        <p:tgtEl>
                                          <p:spTgt spid="3215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1541">
                                            <p:txEl>
                                              <p:pRg st="3" end="3"/>
                                            </p:txEl>
                                          </p:spTgt>
                                        </p:tgtEl>
                                        <p:attrNameLst>
                                          <p:attrName>style.visibility</p:attrName>
                                        </p:attrNameLst>
                                      </p:cBhvr>
                                      <p:to>
                                        <p:strVal val="visible"/>
                                      </p:to>
                                    </p:set>
                                    <p:animEffect transition="in" filter="strips(downRight)">
                                      <p:cBhvr>
                                        <p:cTn id="17" dur="500"/>
                                        <p:tgtEl>
                                          <p:spTgt spid="32154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1541">
                                            <p:txEl>
                                              <p:pRg st="4" end="4"/>
                                            </p:txEl>
                                          </p:spTgt>
                                        </p:tgtEl>
                                        <p:attrNameLst>
                                          <p:attrName>style.visibility</p:attrName>
                                        </p:attrNameLst>
                                      </p:cBhvr>
                                      <p:to>
                                        <p:strVal val="visible"/>
                                      </p:to>
                                    </p:set>
                                    <p:animEffect transition="in" filter="strips(downRight)">
                                      <p:cBhvr>
                                        <p:cTn id="22" dur="500"/>
                                        <p:tgtEl>
                                          <p:spTgt spid="32154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1541">
                                            <p:txEl>
                                              <p:pRg st="5" end="5"/>
                                            </p:txEl>
                                          </p:spTgt>
                                        </p:tgtEl>
                                        <p:attrNameLst>
                                          <p:attrName>style.visibility</p:attrName>
                                        </p:attrNameLst>
                                      </p:cBhvr>
                                      <p:to>
                                        <p:strVal val="visible"/>
                                      </p:to>
                                    </p:set>
                                    <p:animEffect transition="in" filter="strips(downRight)">
                                      <p:cBhvr>
                                        <p:cTn id="27" dur="500"/>
                                        <p:tgtEl>
                                          <p:spTgt spid="32154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21541">
                                            <p:txEl>
                                              <p:pRg st="6" end="6"/>
                                            </p:txEl>
                                          </p:spTgt>
                                        </p:tgtEl>
                                        <p:attrNameLst>
                                          <p:attrName>style.visibility</p:attrName>
                                        </p:attrNameLst>
                                      </p:cBhvr>
                                      <p:to>
                                        <p:strVal val="visible"/>
                                      </p:to>
                                    </p:set>
                                    <p:animEffect transition="in" filter="strips(downRight)">
                                      <p:cBhvr>
                                        <p:cTn id="32" dur="500"/>
                                        <p:tgtEl>
                                          <p:spTgt spid="32154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21541">
                                            <p:txEl>
                                              <p:pRg st="7" end="7"/>
                                            </p:txEl>
                                          </p:spTgt>
                                        </p:tgtEl>
                                        <p:attrNameLst>
                                          <p:attrName>style.visibility</p:attrName>
                                        </p:attrNameLst>
                                      </p:cBhvr>
                                      <p:to>
                                        <p:strVal val="visible"/>
                                      </p:to>
                                    </p:set>
                                    <p:animEffect transition="in" filter="strips(downRight)">
                                      <p:cBhvr>
                                        <p:cTn id="37" dur="500"/>
                                        <p:tgtEl>
                                          <p:spTgt spid="32154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21542"/>
                                        </p:tgtEl>
                                        <p:attrNameLst>
                                          <p:attrName>style.visibility</p:attrName>
                                        </p:attrNameLst>
                                      </p:cBhvr>
                                      <p:to>
                                        <p:strVal val="visible"/>
                                      </p:to>
                                    </p:set>
                                    <p:anim calcmode="lin" valueType="num">
                                      <p:cBhvr additive="base">
                                        <p:cTn id="42" dur="500" fill="hold"/>
                                        <p:tgtEl>
                                          <p:spTgt spid="321542"/>
                                        </p:tgtEl>
                                        <p:attrNameLst>
                                          <p:attrName>ppt_x</p:attrName>
                                        </p:attrNameLst>
                                      </p:cBhvr>
                                      <p:tavLst>
                                        <p:tav tm="0">
                                          <p:val>
                                            <p:strVal val="1+#ppt_w/2"/>
                                          </p:val>
                                        </p:tav>
                                        <p:tav tm="100000">
                                          <p:val>
                                            <p:strVal val="#ppt_x"/>
                                          </p:val>
                                        </p:tav>
                                      </p:tavLst>
                                    </p:anim>
                                    <p:anim calcmode="lin" valueType="num">
                                      <p:cBhvr additive="base">
                                        <p:cTn id="43" dur="500" fill="hold"/>
                                        <p:tgtEl>
                                          <p:spTgt spid="321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build="p" autoUpdateAnimBg="0"/>
      <p:bldP spid="3215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23850" y="908050"/>
            <a:ext cx="8496300" cy="4975225"/>
          </a:xfrm>
          <a:prstGeom prst="rect">
            <a:avLst/>
          </a:prstGeom>
          <a:noFill/>
          <a:ln w="9525">
            <a:noFill/>
            <a:miter lim="800000"/>
            <a:headEnd/>
            <a:tailEnd/>
          </a:ln>
        </p:spPr>
        <p:txBody>
          <a:bodyPr lIns="92075" tIns="46038" rIns="92075" bIns="46038"/>
          <a:lstStyle/>
          <a:p>
            <a:pPr marL="531813" indent="-531813">
              <a:spcBef>
                <a:spcPct val="20000"/>
              </a:spcBef>
              <a:buClr>
                <a:schemeClr val="hlink"/>
              </a:buClr>
              <a:buSzPct val="65000"/>
              <a:buFont typeface="Wingdings" pitchFamily="2" charset="2"/>
              <a:buChar char="v"/>
            </a:pPr>
            <a:r>
              <a:rPr lang="zh-CN" altLang="en-US" sz="3200">
                <a:latin typeface="华文细黑" pitchFamily="2" charset="-122"/>
                <a:ea typeface="华文细黑" pitchFamily="2" charset="-122"/>
              </a:rPr>
              <a:t>关于优先级和结合方向：    </a:t>
            </a:r>
            <a:r>
              <a:rPr lang="en-US" altLang="zh-CN" sz="2400" i="1">
                <a:solidFill>
                  <a:srgbClr val="66FFFF"/>
                </a:solidFill>
                <a:latin typeface="华文细黑" pitchFamily="2" charset="-122"/>
                <a:ea typeface="华文细黑" pitchFamily="2" charset="-122"/>
              </a:rPr>
              <a:t>P56</a:t>
            </a:r>
          </a:p>
          <a:p>
            <a:pPr marL="531813" indent="-531813">
              <a:spcBef>
                <a:spcPct val="20000"/>
              </a:spcBef>
              <a:buClr>
                <a:schemeClr val="hlink"/>
              </a:buClr>
              <a:buSzPct val="65000"/>
              <a:buFont typeface="Wingdings" pitchFamily="2" charset="2"/>
              <a:buNone/>
            </a:pPr>
            <a:r>
              <a:rPr lang="en-US" altLang="zh-CN" sz="3200">
                <a:latin typeface="华文细黑" pitchFamily="2" charset="-122"/>
                <a:ea typeface="华文细黑" pitchFamily="2" charset="-122"/>
              </a:rPr>
              <a:t>     </a:t>
            </a:r>
            <a:r>
              <a:rPr lang="en-US" altLang="zh-CN" sz="2400">
                <a:latin typeface="华文细黑" pitchFamily="2" charset="-122"/>
                <a:ea typeface="华文细黑" pitchFamily="2" charset="-122"/>
              </a:rPr>
              <a:t>C</a:t>
            </a:r>
            <a:r>
              <a:rPr lang="zh-CN" altLang="en-US" sz="2400">
                <a:latin typeface="华文细黑" pitchFamily="2" charset="-122"/>
                <a:ea typeface="华文细黑" pitchFamily="2" charset="-122"/>
              </a:rPr>
              <a:t>语言规定了运算符的优先级和结合性。在表达式求值时，先按运算符的优先级别高低次序执行。如果在一个运算对象两侧的运算符的优先级别相同，则按规定的结合方向处理。</a:t>
            </a:r>
          </a:p>
          <a:p>
            <a:pPr marL="531813" indent="-531813">
              <a:spcBef>
                <a:spcPct val="20000"/>
              </a:spcBef>
              <a:buClr>
                <a:schemeClr val="hlink"/>
              </a:buClr>
              <a:buSzPct val="65000"/>
              <a:buFont typeface="Wingdings" pitchFamily="2" charset="2"/>
              <a:buNone/>
            </a:pPr>
            <a:r>
              <a:rPr lang="zh-CN" altLang="en-US" sz="2400">
                <a:latin typeface="华文细黑" pitchFamily="2" charset="-122"/>
                <a:ea typeface="华文细黑" pitchFamily="2" charset="-122"/>
              </a:rPr>
              <a:t> </a:t>
            </a:r>
            <a:r>
              <a:rPr lang="zh-CN" altLang="en-US" sz="2400">
                <a:solidFill>
                  <a:srgbClr val="66FF66"/>
                </a:solidFill>
                <a:latin typeface="华文细黑" pitchFamily="2" charset="-122"/>
                <a:ea typeface="华文细黑" pitchFamily="2" charset="-122"/>
              </a:rPr>
              <a:t>（各种运算符的优先级和结合性见</a:t>
            </a:r>
            <a:r>
              <a:rPr lang="en-US" altLang="zh-CN" sz="2400">
                <a:solidFill>
                  <a:srgbClr val="66FF66"/>
                </a:solidFill>
                <a:latin typeface="华文细黑" pitchFamily="2" charset="-122"/>
                <a:ea typeface="华文细黑" pitchFamily="2" charset="-122"/>
              </a:rPr>
              <a:t>P375</a:t>
            </a:r>
            <a:r>
              <a:rPr lang="zh-CN" altLang="en-US" sz="2400">
                <a:solidFill>
                  <a:srgbClr val="66FF66"/>
                </a:solidFill>
                <a:latin typeface="华文细黑" pitchFamily="2" charset="-122"/>
                <a:ea typeface="华文细黑" pitchFamily="2" charset="-122"/>
              </a:rPr>
              <a:t>附录</a:t>
            </a:r>
            <a:r>
              <a:rPr lang="en-US" altLang="zh-CN" sz="2400">
                <a:solidFill>
                  <a:srgbClr val="66FF66"/>
                </a:solidFill>
                <a:latin typeface="华文细黑" pitchFamily="2" charset="-122"/>
                <a:ea typeface="华文细黑" pitchFamily="2" charset="-122"/>
              </a:rPr>
              <a:t>Ⅲ</a:t>
            </a:r>
            <a:r>
              <a:rPr lang="zh-CN" altLang="en-US" sz="2400">
                <a:solidFill>
                  <a:srgbClr val="66FF66"/>
                </a:solidFill>
                <a:latin typeface="华文细黑" pitchFamily="2" charset="-122"/>
                <a:ea typeface="华文细黑" pitchFamily="2" charset="-122"/>
              </a:rPr>
              <a:t>）</a:t>
            </a:r>
          </a:p>
          <a:p>
            <a:pPr marL="531813" indent="-531813">
              <a:spcBef>
                <a:spcPct val="20000"/>
              </a:spcBef>
              <a:buClr>
                <a:schemeClr val="hlink"/>
              </a:buClr>
              <a:buSzPct val="65000"/>
              <a:buFont typeface="Wingdings" pitchFamily="2" charset="2"/>
              <a:buNone/>
            </a:pPr>
            <a:r>
              <a:rPr lang="en-US" altLang="zh-CN" sz="2800">
                <a:solidFill>
                  <a:srgbClr val="FF3300"/>
                </a:solidFill>
                <a:latin typeface="华文细黑" pitchFamily="2" charset="-122"/>
                <a:ea typeface="华文细黑" pitchFamily="2" charset="-122"/>
              </a:rPr>
              <a:t>【【</a:t>
            </a:r>
            <a:r>
              <a:rPr lang="zh-CN" altLang="en-US" sz="2800">
                <a:solidFill>
                  <a:srgbClr val="FF3300"/>
                </a:solidFill>
                <a:latin typeface="华文细黑" pitchFamily="2" charset="-122"/>
                <a:ea typeface="华文细黑" pitchFamily="2" charset="-122"/>
              </a:rPr>
              <a:t>例</a:t>
            </a:r>
            <a:r>
              <a:rPr lang="en-US" altLang="zh-CN" sz="2800">
                <a:solidFill>
                  <a:srgbClr val="FF3300"/>
                </a:solidFill>
                <a:latin typeface="华文细黑" pitchFamily="2" charset="-122"/>
                <a:ea typeface="华文细黑" pitchFamily="2" charset="-122"/>
              </a:rPr>
              <a:t>】</a:t>
            </a:r>
            <a:r>
              <a:rPr lang="zh-CN" altLang="en-US" sz="2800">
                <a:solidFill>
                  <a:srgbClr val="FFFFFF"/>
                </a:solidFill>
                <a:latin typeface="华文细黑" pitchFamily="2" charset="-122"/>
                <a:ea typeface="华文细黑" pitchFamily="2" charset="-122"/>
              </a:rPr>
              <a:t>若</a:t>
            </a:r>
            <a:r>
              <a:rPr lang="en-US" altLang="zh-CN" sz="2800">
                <a:solidFill>
                  <a:srgbClr val="FFFFFF"/>
                </a:solidFill>
                <a:latin typeface="华文细黑" pitchFamily="2" charset="-122"/>
                <a:ea typeface="华文细黑" pitchFamily="2" charset="-122"/>
              </a:rPr>
              <a:t>x=7;</a:t>
            </a:r>
            <a:r>
              <a:rPr lang="zh-CN" altLang="en-US" sz="2800">
                <a:solidFill>
                  <a:srgbClr val="FFFFFF"/>
                </a:solidFill>
                <a:latin typeface="华文细黑" pitchFamily="2" charset="-122"/>
                <a:ea typeface="华文细黑" pitchFamily="2" charset="-122"/>
              </a:rPr>
              <a:t>则</a:t>
            </a:r>
            <a:r>
              <a:rPr lang="en-US" altLang="zh-CN" sz="2800">
                <a:solidFill>
                  <a:srgbClr val="FFFFFF"/>
                </a:solidFill>
                <a:latin typeface="华文细黑" pitchFamily="2" charset="-122"/>
                <a:ea typeface="华文细黑" pitchFamily="2" charset="-122"/>
              </a:rPr>
              <a:t>x+=x-=x+x</a:t>
            </a:r>
            <a:r>
              <a:rPr lang="zh-CN" altLang="en-US" sz="2800">
                <a:solidFill>
                  <a:srgbClr val="FFFFFF"/>
                </a:solidFill>
                <a:latin typeface="华文细黑" pitchFamily="2" charset="-122"/>
                <a:ea typeface="华文细黑" pitchFamily="2" charset="-122"/>
              </a:rPr>
              <a:t>的值是多少？</a:t>
            </a:r>
          </a:p>
          <a:p>
            <a:pPr marL="531813" indent="-531813">
              <a:spcBef>
                <a:spcPct val="20000"/>
              </a:spcBef>
              <a:buClr>
                <a:schemeClr val="hlink"/>
              </a:buClr>
              <a:buSzPct val="65000"/>
              <a:buFont typeface="Wingdings" pitchFamily="2" charset="2"/>
              <a:buNone/>
            </a:pPr>
            <a:r>
              <a:rPr lang="zh-CN" altLang="en-US" sz="2800">
                <a:latin typeface="华文细黑" pitchFamily="2" charset="-122"/>
                <a:ea typeface="华文细黑" pitchFamily="2" charset="-122"/>
              </a:rPr>
              <a:t>   </a:t>
            </a:r>
          </a:p>
        </p:txBody>
      </p:sp>
      <p:sp>
        <p:nvSpPr>
          <p:cNvPr id="322565" name="Rectangle 5"/>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22567" name="Text Box 7"/>
          <p:cNvSpPr txBox="1">
            <a:spLocks noChangeArrowheads="1"/>
          </p:cNvSpPr>
          <p:nvPr/>
        </p:nvSpPr>
        <p:spPr bwMode="auto">
          <a:xfrm>
            <a:off x="2636838" y="4284663"/>
            <a:ext cx="1231900"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solidFill>
                  <a:srgbClr val="66FF66"/>
                </a:solidFill>
              </a:rPr>
              <a:t>（</a:t>
            </a:r>
            <a:r>
              <a:rPr kumimoji="1" lang="en-US" altLang="zh-CN" sz="2400">
                <a:solidFill>
                  <a:srgbClr val="66FF66"/>
                </a:solidFill>
              </a:rPr>
              <a:t>-14</a:t>
            </a:r>
            <a:r>
              <a:rPr kumimoji="1" lang="zh-CN" altLang="en-US" sz="2400">
                <a:solidFill>
                  <a:srgbClr val="66FF66"/>
                </a:solidFill>
              </a:rPr>
              <a:t>）</a:t>
            </a:r>
          </a:p>
        </p:txBody>
      </p:sp>
      <p:sp>
        <p:nvSpPr>
          <p:cNvPr id="322568" name="Text Box 8"/>
          <p:cNvSpPr txBox="1">
            <a:spLocks noChangeArrowheads="1"/>
          </p:cNvSpPr>
          <p:nvPr/>
        </p:nvSpPr>
        <p:spPr bwMode="auto">
          <a:xfrm>
            <a:off x="1331913" y="5300663"/>
            <a:ext cx="5253037" cy="118745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solidFill>
                  <a:srgbClr val="66FFFF"/>
                </a:solidFill>
                <a:ea typeface="华文细黑" pitchFamily="2" charset="-122"/>
              </a:rPr>
              <a:t>解法：从右到左，先做</a:t>
            </a:r>
            <a:r>
              <a:rPr kumimoji="1" lang="en-US" altLang="zh-CN" sz="2400">
                <a:solidFill>
                  <a:srgbClr val="66FFFF"/>
                </a:solidFill>
                <a:ea typeface="华文细黑" pitchFamily="2" charset="-122"/>
              </a:rPr>
              <a:t>x=x-(x+x)=-7</a:t>
            </a:r>
            <a:r>
              <a:rPr kumimoji="1" lang="zh-CN" altLang="en-US" sz="2400">
                <a:solidFill>
                  <a:srgbClr val="66FFFF"/>
                </a:solidFill>
                <a:ea typeface="华文细黑" pitchFamily="2" charset="-122"/>
              </a:rPr>
              <a:t>，</a:t>
            </a:r>
          </a:p>
          <a:p>
            <a:r>
              <a:rPr kumimoji="1" lang="zh-CN" altLang="en-US" sz="2400">
                <a:solidFill>
                  <a:srgbClr val="66FFFF"/>
                </a:solidFill>
                <a:ea typeface="华文细黑" pitchFamily="2" charset="-122"/>
              </a:rPr>
              <a:t>          再做</a:t>
            </a:r>
            <a:r>
              <a:rPr kumimoji="1" lang="en-US" altLang="zh-CN" sz="2400">
                <a:solidFill>
                  <a:srgbClr val="66FFFF"/>
                </a:solidFill>
                <a:ea typeface="华文细黑" pitchFamily="2" charset="-122"/>
              </a:rPr>
              <a:t>x=x+x=-14</a:t>
            </a:r>
          </a:p>
          <a:p>
            <a:endParaRPr kumimoji="1" lang="en-US" altLang="zh-CN" sz="2400">
              <a:solidFill>
                <a:srgbClr val="66FFFF"/>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2567"/>
                                        </p:tgtEl>
                                        <p:attrNameLst>
                                          <p:attrName>style.visibility</p:attrName>
                                        </p:attrNameLst>
                                      </p:cBhvr>
                                      <p:to>
                                        <p:strVal val="visible"/>
                                      </p:to>
                                    </p:set>
                                    <p:animEffect transition="in" filter="blinds(horizontal)">
                                      <p:cBhvr>
                                        <p:cTn id="7" dur="500"/>
                                        <p:tgtEl>
                                          <p:spTgt spid="3225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22568"/>
                                        </p:tgtEl>
                                        <p:attrNameLst>
                                          <p:attrName>style.visibility</p:attrName>
                                        </p:attrNameLst>
                                      </p:cBhvr>
                                      <p:to>
                                        <p:strVal val="visible"/>
                                      </p:to>
                                    </p:set>
                                    <p:animEffect transition="in" filter="checkerboard(across)">
                                      <p:cBhvr>
                                        <p:cTn id="12" dur="500"/>
                                        <p:tgtEl>
                                          <p:spTgt spid="322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7" grpId="0"/>
      <p:bldP spid="32256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18469" name="Rectangle 5"/>
          <p:cNvSpPr>
            <a:spLocks noChangeArrowheads="1"/>
          </p:cNvSpPr>
          <p:nvPr/>
        </p:nvSpPr>
        <p:spPr bwMode="auto">
          <a:xfrm>
            <a:off x="381000" y="1066800"/>
            <a:ext cx="8534400" cy="41148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400">
                <a:solidFill>
                  <a:srgbClr val="66FFFF"/>
                </a:solidFill>
              </a:rPr>
              <a:t>③</a:t>
            </a:r>
            <a:r>
              <a:rPr lang="zh-CN" altLang="en-US" sz="2400">
                <a:solidFill>
                  <a:srgbClr val="66FFFF"/>
                </a:solidFill>
                <a:latin typeface="华文细黑" pitchFamily="2" charset="-122"/>
                <a:ea typeface="华文细黑" pitchFamily="2" charset="-122"/>
              </a:rPr>
              <a:t>自加、自减运算符</a:t>
            </a:r>
            <a:r>
              <a:rPr lang="zh-CN" altLang="en-US" sz="2800">
                <a:latin typeface="华文细黑" pitchFamily="2" charset="-122"/>
                <a:ea typeface="华文细黑" pitchFamily="2" charset="-122"/>
              </a:rPr>
              <a:t> </a:t>
            </a:r>
            <a:r>
              <a:rPr lang="zh-CN" altLang="en-US" sz="2400">
                <a:solidFill>
                  <a:srgbClr val="66FFFF"/>
                </a:solidFill>
                <a:latin typeface="华文细黑" pitchFamily="2" charset="-122"/>
                <a:ea typeface="华文细黑" pitchFamily="2" charset="-122"/>
                <a:cs typeface="Times New Roman" pitchFamily="18" charset="0"/>
              </a:rPr>
              <a:t>　　　</a:t>
            </a:r>
            <a:r>
              <a:rPr lang="en-US" altLang="zh-CN" sz="2400" i="1">
                <a:solidFill>
                  <a:srgbClr val="FFFFFF"/>
                </a:solidFill>
                <a:latin typeface="华文细黑" pitchFamily="2" charset="-122"/>
                <a:ea typeface="华文细黑" pitchFamily="2" charset="-122"/>
              </a:rPr>
              <a:t>P57</a:t>
            </a:r>
          </a:p>
          <a:p>
            <a:pPr marL="342900" indent="-342900">
              <a:spcBef>
                <a:spcPct val="20000"/>
              </a:spcBef>
              <a:buClr>
                <a:schemeClr val="hlink"/>
              </a:buClr>
              <a:buSzPct val="65000"/>
              <a:buFont typeface="Wingdings" pitchFamily="2" charset="2"/>
              <a:buNone/>
            </a:pPr>
            <a:r>
              <a:rPr lang="zh-CN" altLang="en-US" sz="2400">
                <a:solidFill>
                  <a:srgbClr val="66FFFF"/>
                </a:solidFill>
                <a:latin typeface="华文细黑" pitchFamily="2" charset="-122"/>
                <a:ea typeface="华文细黑" pitchFamily="2" charset="-122"/>
              </a:rPr>
              <a:t>　　　</a:t>
            </a:r>
            <a:r>
              <a:rPr lang="en-US" altLang="zh-CN" sz="2400">
                <a:solidFill>
                  <a:srgbClr val="66FF66"/>
                </a:solidFill>
                <a:latin typeface="华文细黑" pitchFamily="2" charset="-122"/>
                <a:ea typeface="华文细黑" pitchFamily="2" charset="-122"/>
              </a:rPr>
              <a:t>++</a:t>
            </a:r>
            <a:r>
              <a:rPr lang="zh-CN" altLang="en-US" sz="2400">
                <a:solidFill>
                  <a:srgbClr val="66FFFF"/>
                </a:solidFill>
                <a:latin typeface="华文细黑" pitchFamily="2" charset="-122"/>
                <a:ea typeface="华文细黑" pitchFamily="2" charset="-122"/>
              </a:rPr>
              <a:t>（自加运算符）</a:t>
            </a:r>
            <a:r>
              <a:rPr lang="en-US" altLang="zh-CN" sz="2400">
                <a:solidFill>
                  <a:srgbClr val="66FF66"/>
                </a:solidFill>
                <a:ea typeface="华文细黑" pitchFamily="2" charset="-122"/>
              </a:rPr>
              <a:t>--</a:t>
            </a:r>
            <a:r>
              <a:rPr lang="zh-CN" altLang="en-US" sz="2400">
                <a:solidFill>
                  <a:srgbClr val="66FFFF"/>
                </a:solidFill>
                <a:latin typeface="华文细黑" pitchFamily="2" charset="-122"/>
                <a:ea typeface="华文细黑" pitchFamily="2" charset="-122"/>
              </a:rPr>
              <a:t>（自减运算符）</a:t>
            </a:r>
          </a:p>
          <a:p>
            <a:pPr marL="342900" indent="-342900">
              <a:spcBef>
                <a:spcPct val="20000"/>
              </a:spcBef>
              <a:buClr>
                <a:schemeClr val="hlink"/>
              </a:buClr>
              <a:buSzPct val="65000"/>
              <a:buFont typeface="Wingdings" pitchFamily="2" charset="2"/>
              <a:buNone/>
            </a:pPr>
            <a:r>
              <a:rPr lang="zh-CN" altLang="en-US" sz="2400">
                <a:solidFill>
                  <a:srgbClr val="66FFFF"/>
                </a:solidFill>
                <a:latin typeface="华文细黑" pitchFamily="2" charset="-122"/>
                <a:ea typeface="华文细黑" pitchFamily="2" charset="-122"/>
              </a:rPr>
              <a:t>    用法</a:t>
            </a:r>
            <a:r>
              <a:rPr lang="en-US" altLang="zh-CN" sz="2400">
                <a:solidFill>
                  <a:srgbClr val="66FFFF"/>
                </a:solidFill>
                <a:latin typeface="华文细黑" pitchFamily="2" charset="-122"/>
                <a:ea typeface="华文细黑" pitchFamily="2" charset="-122"/>
              </a:rPr>
              <a:t>:  +1   -1  </a:t>
            </a:r>
            <a:r>
              <a:rPr lang="zh-CN" altLang="en-US" sz="2400">
                <a:solidFill>
                  <a:srgbClr val="66FFFF"/>
                </a:solidFill>
                <a:latin typeface="华文细黑" pitchFamily="2" charset="-122"/>
                <a:ea typeface="华文细黑" pitchFamily="2" charset="-122"/>
              </a:rPr>
              <a:t>运算</a:t>
            </a:r>
          </a:p>
          <a:p>
            <a:pPr marL="342900" indent="-342900">
              <a:spcBef>
                <a:spcPct val="20000"/>
              </a:spcBef>
              <a:buClr>
                <a:schemeClr val="hlink"/>
              </a:buClr>
              <a:buSzPct val="65000"/>
              <a:buFont typeface="Wingdings" pitchFamily="2" charset="2"/>
              <a:buNone/>
            </a:pPr>
            <a:r>
              <a:rPr lang="zh-CN" altLang="en-US" sz="2400">
                <a:solidFill>
                  <a:srgbClr val="66FFFF"/>
                </a:solidFill>
                <a:latin typeface="华文细黑" pitchFamily="2" charset="-122"/>
                <a:ea typeface="华文细黑" pitchFamily="2" charset="-122"/>
              </a:rPr>
              <a:t>    </a:t>
            </a:r>
            <a:r>
              <a:rPr lang="en-US" altLang="zh-CN" sz="2400">
                <a:solidFill>
                  <a:srgbClr val="66FFFF"/>
                </a:solidFill>
                <a:latin typeface="华文细黑" pitchFamily="2" charset="-122"/>
                <a:ea typeface="华文细黑" pitchFamily="2" charset="-122"/>
              </a:rPr>
              <a:t>a</a:t>
            </a:r>
            <a:r>
              <a:rPr lang="zh-CN" altLang="en-US" sz="2400">
                <a:solidFill>
                  <a:srgbClr val="66FFFF"/>
                </a:solidFill>
                <a:latin typeface="华文细黑" pitchFamily="2" charset="-122"/>
                <a:ea typeface="华文细黑" pitchFamily="2" charset="-122"/>
              </a:rPr>
              <a:t>、前缀形式</a:t>
            </a:r>
          </a:p>
          <a:p>
            <a:pPr marL="342900" indent="-342900">
              <a:spcBef>
                <a:spcPct val="20000"/>
              </a:spcBef>
              <a:buClr>
                <a:schemeClr val="hlink"/>
              </a:buClr>
              <a:buSzPct val="65000"/>
              <a:buFont typeface="Wingdings" pitchFamily="2" charset="2"/>
              <a:buNone/>
            </a:pPr>
            <a:r>
              <a:rPr lang="zh-CN" altLang="en-US" sz="2400">
                <a:solidFill>
                  <a:srgbClr val="66FFFF"/>
                </a:solidFill>
                <a:latin typeface="华文细黑" pitchFamily="2" charset="-122"/>
                <a:ea typeface="华文细黑" pitchFamily="2" charset="-122"/>
              </a:rPr>
              <a:t>            </a:t>
            </a:r>
            <a:r>
              <a:rPr lang="en-US" altLang="zh-CN" sz="2400" b="1">
                <a:solidFill>
                  <a:srgbClr val="66FF66"/>
                </a:solidFill>
                <a:latin typeface="华文细黑" pitchFamily="2" charset="-122"/>
                <a:ea typeface="华文细黑" pitchFamily="2" charset="-122"/>
              </a:rPr>
              <a:t>int  i=5;  x = ++ i ; y= i ;</a:t>
            </a:r>
            <a:r>
              <a:rPr lang="en-US" altLang="zh-CN" sz="2400">
                <a:solidFill>
                  <a:srgbClr val="66FF66"/>
                </a:solidFill>
                <a:latin typeface="华文细黑" pitchFamily="2" charset="-122"/>
                <a:ea typeface="华文细黑" pitchFamily="2" charset="-122"/>
              </a:rPr>
              <a:t>    </a:t>
            </a:r>
            <a:r>
              <a:rPr lang="en-US" altLang="zh-CN" sz="2400">
                <a:solidFill>
                  <a:srgbClr val="66FFFF"/>
                </a:solidFill>
                <a:latin typeface="华文细黑" pitchFamily="2" charset="-122"/>
                <a:ea typeface="华文细黑" pitchFamily="2" charset="-122"/>
              </a:rPr>
              <a:t>(x=6, i =6, y=6)</a:t>
            </a:r>
          </a:p>
          <a:p>
            <a:pPr marL="342900" indent="-342900">
              <a:spcBef>
                <a:spcPct val="20000"/>
              </a:spcBef>
              <a:buClr>
                <a:schemeClr val="hlink"/>
              </a:buClr>
              <a:buSzPct val="65000"/>
              <a:buFont typeface="Wingdings" pitchFamily="2" charset="2"/>
              <a:buNone/>
            </a:pPr>
            <a:r>
              <a:rPr lang="en-US" altLang="zh-CN" sz="2400">
                <a:solidFill>
                  <a:srgbClr val="66FF66"/>
                </a:solidFill>
                <a:latin typeface="华文细黑" pitchFamily="2" charset="-122"/>
                <a:ea typeface="华文细黑" pitchFamily="2" charset="-122"/>
              </a:rPr>
              <a:t>            </a:t>
            </a:r>
            <a:r>
              <a:rPr lang="en-US" altLang="zh-CN" sz="2400" b="1">
                <a:solidFill>
                  <a:srgbClr val="66FF66"/>
                </a:solidFill>
                <a:latin typeface="华文细黑" pitchFamily="2" charset="-122"/>
                <a:ea typeface="华文细黑" pitchFamily="2" charset="-122"/>
              </a:rPr>
              <a:t>int  i =5;   ++ i ;  x=y= i ;</a:t>
            </a:r>
            <a:r>
              <a:rPr lang="en-US" altLang="zh-CN" sz="2400">
                <a:solidFill>
                  <a:srgbClr val="66FF66"/>
                </a:solidFill>
                <a:latin typeface="华文细黑" pitchFamily="2" charset="-122"/>
                <a:ea typeface="华文细黑" pitchFamily="2" charset="-122"/>
              </a:rPr>
              <a:t>        </a:t>
            </a:r>
            <a:r>
              <a:rPr lang="en-US" altLang="zh-CN" sz="2400">
                <a:solidFill>
                  <a:srgbClr val="66FFFF"/>
                </a:solidFill>
                <a:latin typeface="华文细黑" pitchFamily="2" charset="-122"/>
                <a:ea typeface="华文细黑" pitchFamily="2" charset="-122"/>
              </a:rPr>
              <a:t>(x=6, i =6, y=6)</a:t>
            </a:r>
          </a:p>
          <a:p>
            <a:pPr marL="342900" indent="-342900">
              <a:spcBef>
                <a:spcPct val="20000"/>
              </a:spcBef>
              <a:buClr>
                <a:schemeClr val="hlink"/>
              </a:buClr>
              <a:buSzPct val="65000"/>
              <a:buFont typeface="Wingdings" pitchFamily="2" charset="2"/>
              <a:buNone/>
            </a:pPr>
            <a:r>
              <a:rPr lang="en-US" altLang="zh-CN" sz="2400">
                <a:solidFill>
                  <a:srgbClr val="66FFFF"/>
                </a:solidFill>
                <a:latin typeface="华文细黑" pitchFamily="2" charset="-122"/>
                <a:ea typeface="华文细黑" pitchFamily="2" charset="-122"/>
              </a:rPr>
              <a:t>    b</a:t>
            </a:r>
            <a:r>
              <a:rPr lang="zh-CN" altLang="en-US" sz="2400">
                <a:solidFill>
                  <a:srgbClr val="66FFFF"/>
                </a:solidFill>
                <a:latin typeface="华文细黑" pitchFamily="2" charset="-122"/>
                <a:ea typeface="华文细黑" pitchFamily="2" charset="-122"/>
              </a:rPr>
              <a:t>、后缀形式</a:t>
            </a:r>
          </a:p>
          <a:p>
            <a:pPr marL="342900" indent="-342900">
              <a:spcBef>
                <a:spcPct val="20000"/>
              </a:spcBef>
              <a:buClr>
                <a:schemeClr val="hlink"/>
              </a:buClr>
              <a:buSzPct val="65000"/>
              <a:buFont typeface="Wingdings" pitchFamily="2" charset="2"/>
              <a:buNone/>
            </a:pPr>
            <a:r>
              <a:rPr lang="zh-CN" altLang="en-US" sz="2400">
                <a:solidFill>
                  <a:srgbClr val="66FFFF"/>
                </a:solidFill>
                <a:latin typeface="华文细黑" pitchFamily="2" charset="-122"/>
                <a:ea typeface="华文细黑" pitchFamily="2" charset="-122"/>
              </a:rPr>
              <a:t>            </a:t>
            </a:r>
            <a:r>
              <a:rPr lang="en-US" altLang="zh-CN" sz="2400" b="1">
                <a:solidFill>
                  <a:srgbClr val="66FF66"/>
                </a:solidFill>
                <a:latin typeface="华文细黑" pitchFamily="2" charset="-122"/>
                <a:ea typeface="华文细黑" pitchFamily="2" charset="-122"/>
              </a:rPr>
              <a:t>int  i =5;  x = i ++; y= i ;</a:t>
            </a:r>
            <a:r>
              <a:rPr lang="en-US" altLang="zh-CN" sz="2400">
                <a:solidFill>
                  <a:srgbClr val="66FF66"/>
                </a:solidFill>
                <a:latin typeface="华文细黑" pitchFamily="2" charset="-122"/>
                <a:ea typeface="华文细黑" pitchFamily="2" charset="-122"/>
              </a:rPr>
              <a:t>    </a:t>
            </a:r>
            <a:r>
              <a:rPr lang="en-US" altLang="zh-CN" sz="2400">
                <a:solidFill>
                  <a:srgbClr val="66FFFF"/>
                </a:solidFill>
                <a:latin typeface="华文细黑" pitchFamily="2" charset="-122"/>
                <a:ea typeface="华文细黑" pitchFamily="2" charset="-122"/>
              </a:rPr>
              <a:t>(x=5, i =6, y=6)</a:t>
            </a:r>
          </a:p>
          <a:p>
            <a:pPr marL="342900" indent="-342900">
              <a:spcBef>
                <a:spcPct val="20000"/>
              </a:spcBef>
              <a:buClr>
                <a:schemeClr val="hlink"/>
              </a:buClr>
              <a:buSzPct val="65000"/>
              <a:buFont typeface="Wingdings" pitchFamily="2" charset="2"/>
              <a:buNone/>
            </a:pPr>
            <a:r>
              <a:rPr lang="en-US" altLang="zh-CN" sz="2400">
                <a:solidFill>
                  <a:srgbClr val="66FF66"/>
                </a:solidFill>
                <a:latin typeface="华文细黑" pitchFamily="2" charset="-122"/>
                <a:ea typeface="华文细黑" pitchFamily="2" charset="-122"/>
              </a:rPr>
              <a:t>            </a:t>
            </a:r>
            <a:r>
              <a:rPr lang="en-US" altLang="zh-CN" sz="2400" b="1">
                <a:solidFill>
                  <a:srgbClr val="66FF66"/>
                </a:solidFill>
                <a:latin typeface="华文细黑" pitchFamily="2" charset="-122"/>
                <a:ea typeface="华文细黑" pitchFamily="2" charset="-122"/>
              </a:rPr>
              <a:t>int  i =5; i ++;  x=y= i ;</a:t>
            </a:r>
            <a:r>
              <a:rPr lang="en-US" altLang="zh-CN" sz="2400">
                <a:solidFill>
                  <a:srgbClr val="66FF66"/>
                </a:solidFill>
                <a:latin typeface="华文细黑" pitchFamily="2" charset="-122"/>
                <a:ea typeface="华文细黑" pitchFamily="2" charset="-122"/>
              </a:rPr>
              <a:t>        </a:t>
            </a:r>
            <a:r>
              <a:rPr lang="en-US" altLang="zh-CN" sz="2400">
                <a:solidFill>
                  <a:srgbClr val="66FFFF"/>
                </a:solidFill>
                <a:latin typeface="华文细黑" pitchFamily="2" charset="-122"/>
                <a:ea typeface="华文细黑" pitchFamily="2" charset="-122"/>
              </a:rPr>
              <a:t>(x=6, i =6, y=6)</a:t>
            </a:r>
            <a:r>
              <a:rPr lang="en-US" altLang="zh-CN" sz="2400">
                <a:solidFill>
                  <a:srgbClr val="66FF66"/>
                </a:solidFill>
                <a:latin typeface="华文细黑" pitchFamily="2" charset="-122"/>
                <a:ea typeface="华文细黑" pitchFamily="2" charset="-122"/>
              </a:rPr>
              <a:t>   </a:t>
            </a:r>
          </a:p>
        </p:txBody>
      </p:sp>
      <p:sp>
        <p:nvSpPr>
          <p:cNvPr id="318470" name="Text Box 6"/>
          <p:cNvSpPr txBox="1">
            <a:spLocks noChangeArrowheads="1"/>
          </p:cNvSpPr>
          <p:nvPr/>
        </p:nvSpPr>
        <p:spPr bwMode="auto">
          <a:xfrm>
            <a:off x="304800" y="5181600"/>
            <a:ext cx="8839200" cy="1676400"/>
          </a:xfrm>
          <a:prstGeom prst="rect">
            <a:avLst/>
          </a:prstGeom>
          <a:solidFill>
            <a:srgbClr val="FFCC99"/>
          </a:solidFill>
          <a:ln w="12700">
            <a:noFill/>
            <a:miter lim="800000"/>
            <a:headEnd type="none" w="sm" len="sm"/>
            <a:tailEnd type="none" w="sm" len="sm"/>
          </a:ln>
        </p:spPr>
        <p:txBody>
          <a:bodyPr lIns="90000" tIns="46800" rIns="90000" bIns="46800"/>
          <a:lstStyle/>
          <a:p>
            <a:pPr>
              <a:spcBef>
                <a:spcPct val="50000"/>
              </a:spcBef>
            </a:pPr>
            <a:r>
              <a:rPr kumimoji="1" lang="zh-CN" altLang="en-US" sz="2400">
                <a:solidFill>
                  <a:srgbClr val="FF3300"/>
                </a:solidFill>
                <a:ea typeface="华文细黑" pitchFamily="2" charset="-122"/>
              </a:rPr>
              <a:t>若对某变量自加</a:t>
            </a:r>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自减而不赋值，结果都是使该变量自身</a:t>
            </a:r>
            <a:r>
              <a:rPr kumimoji="1" lang="en-US" altLang="zh-CN" sz="2400">
                <a:solidFill>
                  <a:srgbClr val="FF3300"/>
                </a:solidFill>
                <a:ea typeface="华文细黑" pitchFamily="2" charset="-122"/>
              </a:rPr>
              <a:t>±1</a:t>
            </a:r>
            <a:r>
              <a:rPr kumimoji="1" lang="zh-CN" altLang="en-US" sz="2400">
                <a:solidFill>
                  <a:srgbClr val="FF3300"/>
                </a:solidFill>
                <a:ea typeface="华文细黑" pitchFamily="2" charset="-122"/>
              </a:rPr>
              <a:t>；</a:t>
            </a:r>
            <a:br>
              <a:rPr kumimoji="1" lang="zh-CN" altLang="en-US" sz="2400">
                <a:solidFill>
                  <a:srgbClr val="FF3300"/>
                </a:solidFill>
                <a:ea typeface="华文细黑" pitchFamily="2" charset="-122"/>
              </a:rPr>
            </a:br>
            <a:r>
              <a:rPr kumimoji="1" lang="zh-CN" altLang="en-US" sz="2400">
                <a:solidFill>
                  <a:srgbClr val="FF3300"/>
                </a:solidFill>
                <a:ea typeface="华文细黑" pitchFamily="2" charset="-122"/>
              </a:rPr>
              <a:t>若某变量自加</a:t>
            </a:r>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自减的同时还要参加其他运算，则前缀运算是先变化后运算，后缀运算是先运算后变化。</a:t>
            </a:r>
            <a:br>
              <a:rPr kumimoji="1" lang="zh-CN" altLang="en-US" sz="2400">
                <a:solidFill>
                  <a:srgbClr val="FF3300"/>
                </a:solidFill>
                <a:ea typeface="华文细黑" pitchFamily="2" charset="-122"/>
              </a:rPr>
            </a:br>
            <a:r>
              <a:rPr kumimoji="1" lang="zh-CN" altLang="en-US" sz="2400">
                <a:solidFill>
                  <a:srgbClr val="339966"/>
                </a:solidFill>
                <a:ea typeface="华文细黑" pitchFamily="2" charset="-122"/>
              </a:rPr>
              <a:t>注意</a:t>
            </a:r>
            <a:r>
              <a:rPr kumimoji="1" lang="en-US" altLang="zh-CN" sz="2400">
                <a:solidFill>
                  <a:srgbClr val="339966"/>
                </a:solidFill>
                <a:ea typeface="华文细黑" pitchFamily="2" charset="-122"/>
              </a:rPr>
              <a:t>:</a:t>
            </a:r>
            <a:r>
              <a:rPr kumimoji="1" lang="zh-CN" altLang="en-US" sz="2400">
                <a:solidFill>
                  <a:srgbClr val="339966"/>
                </a:solidFill>
                <a:ea typeface="华文细黑" pitchFamily="2" charset="-122"/>
              </a:rPr>
              <a:t>运算对象只能是整型变量</a:t>
            </a:r>
            <a:r>
              <a:rPr kumimoji="1" lang="en-US" altLang="zh-CN" sz="2400">
                <a:solidFill>
                  <a:srgbClr val="339966"/>
                </a:solidFill>
                <a:ea typeface="华文细黑" pitchFamily="2" charset="-122"/>
              </a:rPr>
              <a:t>,  5++</a:t>
            </a:r>
            <a:r>
              <a:rPr kumimoji="1" lang="zh-CN" altLang="en-US" sz="2400">
                <a:solidFill>
                  <a:srgbClr val="339966"/>
                </a:solidFill>
                <a:ea typeface="华文细黑" pitchFamily="2" charset="-122"/>
              </a:rPr>
              <a:t>或</a:t>
            </a:r>
            <a:r>
              <a:rPr kumimoji="1" lang="en-US" altLang="zh-CN" sz="2400">
                <a:solidFill>
                  <a:srgbClr val="339966"/>
                </a:solidFill>
                <a:ea typeface="华文细黑" pitchFamily="2" charset="-122"/>
              </a:rPr>
              <a:t>(x+y)++</a:t>
            </a:r>
            <a:r>
              <a:rPr kumimoji="1" lang="zh-CN" altLang="en-US" sz="2400">
                <a:solidFill>
                  <a:srgbClr val="339966"/>
                </a:solidFill>
                <a:ea typeface="华文细黑" pitchFamily="2" charset="-122"/>
              </a:rPr>
              <a:t>均为错</a:t>
            </a:r>
          </a:p>
        </p:txBody>
      </p:sp>
      <p:sp>
        <p:nvSpPr>
          <p:cNvPr id="318471" name="Text Box 7"/>
          <p:cNvSpPr txBox="1">
            <a:spLocks noChangeArrowheads="1"/>
          </p:cNvSpPr>
          <p:nvPr/>
        </p:nvSpPr>
        <p:spPr bwMode="auto">
          <a:xfrm>
            <a:off x="431800" y="954088"/>
            <a:ext cx="8534400" cy="3733800"/>
          </a:xfrm>
          <a:prstGeom prst="rect">
            <a:avLst/>
          </a:prstGeom>
          <a:solidFill>
            <a:srgbClr val="CCFFFF"/>
          </a:solidFill>
          <a:ln w="12700">
            <a:noFill/>
            <a:miter lim="800000"/>
            <a:headEnd type="none" w="sm" len="sm"/>
            <a:tailEnd type="none" w="sm" len="sm"/>
          </a:ln>
        </p:spPr>
        <p:txBody>
          <a:bodyPr lIns="90000" tIns="46800" rIns="90000" bIns="46800"/>
          <a:lstStyle/>
          <a:p>
            <a:pPr>
              <a:spcBef>
                <a:spcPct val="50000"/>
              </a:spcBef>
            </a:pPr>
            <a:r>
              <a:rPr kumimoji="1" lang="zh-CN" altLang="en-US" sz="2400">
                <a:solidFill>
                  <a:srgbClr val="FF3300"/>
                </a:solidFill>
              </a:rPr>
              <a:t>例一：</a:t>
            </a:r>
          </a:p>
          <a:p>
            <a:pPr>
              <a:spcBef>
                <a:spcPct val="50000"/>
              </a:spcBef>
            </a:pPr>
            <a:r>
              <a:rPr kumimoji="1" lang="en-US" altLang="zh-CN" sz="2400">
                <a:solidFill>
                  <a:srgbClr val="FF3300"/>
                </a:solidFill>
              </a:rPr>
              <a:t>main()</a:t>
            </a:r>
            <a:br>
              <a:rPr kumimoji="1" lang="en-US" altLang="zh-CN" sz="2400">
                <a:solidFill>
                  <a:srgbClr val="FF3300"/>
                </a:solidFill>
              </a:rPr>
            </a:br>
            <a:r>
              <a:rPr kumimoji="1" lang="en-US" altLang="zh-CN" sz="2400">
                <a:solidFill>
                  <a:srgbClr val="FF3300"/>
                </a:solidFill>
              </a:rPr>
              <a:t>{</a:t>
            </a:r>
            <a:br>
              <a:rPr kumimoji="1" lang="en-US" altLang="zh-CN" sz="2400">
                <a:solidFill>
                  <a:srgbClr val="FF3300"/>
                </a:solidFill>
              </a:rPr>
            </a:br>
            <a:r>
              <a:rPr kumimoji="1" lang="en-US" altLang="zh-CN" sz="2400">
                <a:solidFill>
                  <a:srgbClr val="FF3300"/>
                </a:solidFill>
              </a:rPr>
              <a:t>   int a=100;</a:t>
            </a:r>
            <a:br>
              <a:rPr kumimoji="1" lang="en-US" altLang="zh-CN" sz="2400">
                <a:solidFill>
                  <a:srgbClr val="FF3300"/>
                </a:solidFill>
              </a:rPr>
            </a:br>
            <a:r>
              <a:rPr kumimoji="1" lang="en-US" altLang="zh-CN" sz="2400">
                <a:solidFill>
                  <a:srgbClr val="FF3300"/>
                </a:solidFill>
              </a:rPr>
              <a:t>   printf(“%d\n”,a);</a:t>
            </a:r>
            <a:br>
              <a:rPr kumimoji="1" lang="en-US" altLang="zh-CN" sz="2400">
                <a:solidFill>
                  <a:srgbClr val="FF3300"/>
                </a:solidFill>
              </a:rPr>
            </a:br>
            <a:r>
              <a:rPr kumimoji="1" lang="en-US" altLang="zh-CN" sz="2400">
                <a:solidFill>
                  <a:srgbClr val="FF3300"/>
                </a:solidFill>
              </a:rPr>
              <a:t>   printf(“%d\n”,++a);</a:t>
            </a:r>
            <a:br>
              <a:rPr kumimoji="1" lang="en-US" altLang="zh-CN" sz="2400">
                <a:solidFill>
                  <a:srgbClr val="FF3300"/>
                </a:solidFill>
              </a:rPr>
            </a:br>
            <a:r>
              <a:rPr kumimoji="1" lang="en-US" altLang="zh-CN" sz="2400">
                <a:solidFill>
                  <a:srgbClr val="FF3300"/>
                </a:solidFill>
              </a:rPr>
              <a:t>   printf(“%d\n”,a++);</a:t>
            </a:r>
            <a:br>
              <a:rPr kumimoji="1" lang="en-US" altLang="zh-CN" sz="2400">
                <a:solidFill>
                  <a:srgbClr val="FF3300"/>
                </a:solidFill>
              </a:rPr>
            </a:br>
            <a:r>
              <a:rPr kumimoji="1" lang="en-US" altLang="zh-CN" sz="2400">
                <a:solidFill>
                  <a:srgbClr val="FF3300"/>
                </a:solidFill>
              </a:rPr>
              <a:t>   printf(“%d\n”,a);</a:t>
            </a:r>
            <a:br>
              <a:rPr kumimoji="1" lang="en-US" altLang="zh-CN" sz="2400">
                <a:solidFill>
                  <a:srgbClr val="FF3300"/>
                </a:solidFill>
              </a:rPr>
            </a:br>
            <a:r>
              <a:rPr kumimoji="1" lang="en-US" altLang="zh-CN" sz="2400">
                <a:solidFill>
                  <a:srgbClr val="FF3300"/>
                </a:solidFill>
              </a:rPr>
              <a:t>}                                           </a:t>
            </a:r>
            <a:r>
              <a:rPr kumimoji="1" lang="zh-CN" altLang="en-US" sz="2400">
                <a:solidFill>
                  <a:srgbClr val="339966"/>
                </a:solidFill>
                <a:latin typeface="华文细黑" pitchFamily="2" charset="-122"/>
                <a:ea typeface="华文细黑" pitchFamily="2" charset="-122"/>
              </a:rPr>
              <a:t>运算结果</a:t>
            </a:r>
            <a:r>
              <a:rPr kumimoji="1" lang="en-US" altLang="zh-CN" sz="2400">
                <a:solidFill>
                  <a:srgbClr val="339966"/>
                </a:solidFill>
                <a:latin typeface="华文细黑" pitchFamily="2" charset="-122"/>
                <a:ea typeface="华文细黑" pitchFamily="2" charset="-122"/>
              </a:rPr>
              <a:t>:</a:t>
            </a:r>
            <a:r>
              <a:rPr kumimoji="1" lang="en-US" altLang="zh-CN" sz="2400">
                <a:solidFill>
                  <a:srgbClr val="0000CC"/>
                </a:solidFill>
              </a:rPr>
              <a:t>100   101   101   102</a:t>
            </a:r>
          </a:p>
        </p:txBody>
      </p:sp>
      <p:sp>
        <p:nvSpPr>
          <p:cNvPr id="318472" name="Text Box 8"/>
          <p:cNvSpPr txBox="1">
            <a:spLocks noChangeArrowheads="1"/>
          </p:cNvSpPr>
          <p:nvPr/>
        </p:nvSpPr>
        <p:spPr bwMode="auto">
          <a:xfrm>
            <a:off x="431800" y="954088"/>
            <a:ext cx="8534400" cy="3733800"/>
          </a:xfrm>
          <a:prstGeom prst="rect">
            <a:avLst/>
          </a:prstGeom>
          <a:solidFill>
            <a:srgbClr val="CCFFFF"/>
          </a:solidFill>
          <a:ln w="12700">
            <a:noFill/>
            <a:miter lim="800000"/>
            <a:headEnd type="none" w="sm" len="sm"/>
            <a:tailEnd type="none" w="sm" len="sm"/>
          </a:ln>
        </p:spPr>
        <p:txBody>
          <a:bodyPr lIns="90000" tIns="46800" rIns="90000" bIns="46800"/>
          <a:lstStyle/>
          <a:p>
            <a:pPr>
              <a:spcBef>
                <a:spcPct val="50000"/>
              </a:spcBef>
            </a:pPr>
            <a:r>
              <a:rPr kumimoji="1" lang="zh-CN" altLang="en-US" sz="2400">
                <a:solidFill>
                  <a:srgbClr val="FF3300"/>
                </a:solidFill>
              </a:rPr>
              <a:t>例二：</a:t>
            </a:r>
          </a:p>
          <a:p>
            <a:pPr>
              <a:spcBef>
                <a:spcPct val="50000"/>
              </a:spcBef>
            </a:pPr>
            <a:r>
              <a:rPr kumimoji="1" lang="zh-CN" altLang="en-US" sz="2400">
                <a:solidFill>
                  <a:srgbClr val="339966"/>
                </a:solidFill>
                <a:ea typeface="华文细黑" pitchFamily="2" charset="-122"/>
              </a:rPr>
              <a:t>若 </a:t>
            </a:r>
            <a:r>
              <a:rPr kumimoji="1" lang="en-US" altLang="zh-CN" sz="2400">
                <a:solidFill>
                  <a:srgbClr val="339966"/>
                </a:solidFill>
                <a:ea typeface="华文细黑" pitchFamily="2" charset="-122"/>
              </a:rPr>
              <a:t>int x=3,y; </a:t>
            </a:r>
            <a:r>
              <a:rPr kumimoji="1" lang="zh-CN" altLang="en-US" sz="2400">
                <a:solidFill>
                  <a:srgbClr val="339966"/>
                </a:solidFill>
                <a:ea typeface="华文细黑" pitchFamily="2" charset="-122"/>
              </a:rPr>
              <a:t>求下列运算后</a:t>
            </a:r>
            <a:r>
              <a:rPr kumimoji="1" lang="en-US" altLang="zh-CN" sz="2400">
                <a:solidFill>
                  <a:srgbClr val="339966"/>
                </a:solidFill>
                <a:ea typeface="华文细黑" pitchFamily="2" charset="-122"/>
              </a:rPr>
              <a:t>y</a:t>
            </a:r>
            <a:r>
              <a:rPr kumimoji="1" lang="zh-CN" altLang="en-US" sz="2400">
                <a:solidFill>
                  <a:srgbClr val="339966"/>
                </a:solidFill>
                <a:ea typeface="华文细黑" pitchFamily="2" charset="-122"/>
              </a:rPr>
              <a:t>和</a:t>
            </a:r>
            <a:r>
              <a:rPr kumimoji="1" lang="en-US" altLang="zh-CN" sz="2400">
                <a:solidFill>
                  <a:srgbClr val="339966"/>
                </a:solidFill>
                <a:ea typeface="华文细黑" pitchFamily="2" charset="-122"/>
              </a:rPr>
              <a:t>x</a:t>
            </a:r>
            <a:r>
              <a:rPr kumimoji="1" lang="zh-CN" altLang="en-US" sz="2400">
                <a:solidFill>
                  <a:srgbClr val="339966"/>
                </a:solidFill>
                <a:ea typeface="华文细黑" pitchFamily="2" charset="-122"/>
              </a:rPr>
              <a:t>的值</a:t>
            </a:r>
          </a:p>
          <a:p>
            <a:pPr>
              <a:spcBef>
                <a:spcPct val="50000"/>
              </a:spcBef>
            </a:pPr>
            <a:r>
              <a:rPr kumimoji="1" lang="zh-CN" altLang="en-US" sz="2400">
                <a:solidFill>
                  <a:srgbClr val="339966"/>
                </a:solidFill>
              </a:rPr>
              <a:t>    </a:t>
            </a:r>
            <a:r>
              <a:rPr kumimoji="1" lang="en-US" altLang="zh-CN" sz="2400">
                <a:solidFill>
                  <a:srgbClr val="FF3300"/>
                </a:solidFill>
              </a:rPr>
              <a:t>y=x++ -1;</a:t>
            </a:r>
            <a:r>
              <a:rPr kumimoji="1" lang="en-US" altLang="zh-CN" sz="2400">
                <a:solidFill>
                  <a:srgbClr val="339966"/>
                </a:solidFill>
              </a:rPr>
              <a:t>            (2    4)</a:t>
            </a:r>
            <a:br>
              <a:rPr kumimoji="1" lang="en-US" altLang="zh-CN" sz="2400">
                <a:solidFill>
                  <a:srgbClr val="339966"/>
                </a:solidFill>
              </a:rPr>
            </a:br>
            <a:r>
              <a:rPr kumimoji="1" lang="en-US" altLang="zh-CN" sz="2400">
                <a:solidFill>
                  <a:srgbClr val="339966"/>
                </a:solidFill>
              </a:rPr>
              <a:t>    </a:t>
            </a:r>
            <a:r>
              <a:rPr kumimoji="1" lang="en-US" altLang="zh-CN" sz="2400">
                <a:solidFill>
                  <a:srgbClr val="FF3300"/>
                </a:solidFill>
              </a:rPr>
              <a:t>y=++x -1;</a:t>
            </a:r>
            <a:r>
              <a:rPr kumimoji="1" lang="en-US" altLang="zh-CN" sz="2400">
                <a:solidFill>
                  <a:srgbClr val="339966"/>
                </a:solidFill>
              </a:rPr>
              <a:t>           (3    4)</a:t>
            </a:r>
            <a:br>
              <a:rPr kumimoji="1" lang="en-US" altLang="zh-CN" sz="2400">
                <a:solidFill>
                  <a:srgbClr val="339966"/>
                </a:solidFill>
              </a:rPr>
            </a:br>
            <a:r>
              <a:rPr kumimoji="1" lang="en-US" altLang="zh-CN" sz="2400">
                <a:solidFill>
                  <a:srgbClr val="339966"/>
                </a:solidFill>
              </a:rPr>
              <a:t>    </a:t>
            </a:r>
            <a:r>
              <a:rPr kumimoji="1" lang="en-US" altLang="zh-CN" sz="2400">
                <a:solidFill>
                  <a:srgbClr val="FF3300"/>
                </a:solidFill>
              </a:rPr>
              <a:t>y=x - - +1;</a:t>
            </a:r>
            <a:r>
              <a:rPr kumimoji="1" lang="en-US" altLang="zh-CN" sz="2400">
                <a:solidFill>
                  <a:srgbClr val="339966"/>
                </a:solidFill>
              </a:rPr>
              <a:t>          (4    2)</a:t>
            </a:r>
          </a:p>
          <a:p>
            <a:pPr>
              <a:spcBef>
                <a:spcPct val="50000"/>
              </a:spcBef>
            </a:pPr>
            <a:r>
              <a:rPr kumimoji="1" lang="zh-CN" altLang="en-US" sz="2400">
                <a:solidFill>
                  <a:srgbClr val="3366FF"/>
                </a:solidFill>
                <a:latin typeface="华文细黑" pitchFamily="2" charset="-122"/>
                <a:ea typeface="华文细黑" pitchFamily="2" charset="-122"/>
              </a:rPr>
              <a:t>分析思路：先对右边的表达式进行扫描，如果</a:t>
            </a:r>
            <a:r>
              <a:rPr kumimoji="1" lang="en-US" altLang="zh-CN" sz="2400">
                <a:solidFill>
                  <a:srgbClr val="3366FF"/>
                </a:solidFill>
                <a:latin typeface="华文细黑" pitchFamily="2" charset="-122"/>
                <a:ea typeface="华文细黑" pitchFamily="2" charset="-122"/>
              </a:rPr>
              <a:t>x++</a:t>
            </a:r>
            <a:r>
              <a:rPr kumimoji="1" lang="zh-CN" altLang="en-US" sz="2400">
                <a:solidFill>
                  <a:srgbClr val="3366FF"/>
                </a:solidFill>
                <a:latin typeface="华文细黑" pitchFamily="2" charset="-122"/>
                <a:ea typeface="华文细黑" pitchFamily="2" charset="-122"/>
              </a:rPr>
              <a:t>，先取</a:t>
            </a:r>
            <a:r>
              <a:rPr kumimoji="1" lang="en-US" altLang="zh-CN" sz="2400">
                <a:solidFill>
                  <a:srgbClr val="3366FF"/>
                </a:solidFill>
                <a:latin typeface="华文细黑" pitchFamily="2" charset="-122"/>
                <a:ea typeface="华文细黑" pitchFamily="2" charset="-122"/>
              </a:rPr>
              <a:t>x</a:t>
            </a:r>
            <a:r>
              <a:rPr kumimoji="1" lang="zh-CN" altLang="en-US" sz="2400">
                <a:solidFill>
                  <a:srgbClr val="3366FF"/>
                </a:solidFill>
                <a:latin typeface="华文细黑" pitchFamily="2" charset="-122"/>
                <a:ea typeface="华文细黑" pitchFamily="2" charset="-122"/>
              </a:rPr>
              <a:t>值完成表达式运算后再让</a:t>
            </a:r>
            <a:r>
              <a:rPr kumimoji="1" lang="en-US" altLang="zh-CN" sz="2400">
                <a:solidFill>
                  <a:srgbClr val="3366FF"/>
                </a:solidFill>
                <a:latin typeface="华文细黑" pitchFamily="2" charset="-122"/>
                <a:ea typeface="华文细黑" pitchFamily="2" charset="-122"/>
              </a:rPr>
              <a:t>x</a:t>
            </a:r>
            <a:r>
              <a:rPr kumimoji="1" lang="zh-CN" altLang="en-US" sz="2400">
                <a:solidFill>
                  <a:srgbClr val="3366FF"/>
                </a:solidFill>
                <a:latin typeface="华文细黑" pitchFamily="2" charset="-122"/>
                <a:ea typeface="华文细黑" pitchFamily="2" charset="-122"/>
              </a:rPr>
              <a:t>自加</a:t>
            </a:r>
            <a:r>
              <a:rPr kumimoji="1" lang="en-US" altLang="zh-CN" sz="2400">
                <a:solidFill>
                  <a:srgbClr val="3366FF"/>
                </a:solidFill>
                <a:latin typeface="华文细黑" pitchFamily="2" charset="-122"/>
                <a:ea typeface="华文细黑" pitchFamily="2" charset="-122"/>
              </a:rPr>
              <a:t>1</a:t>
            </a:r>
            <a:r>
              <a:rPr kumimoji="1" lang="zh-CN" altLang="en-US" sz="2400">
                <a:solidFill>
                  <a:srgbClr val="3366FF"/>
                </a:solidFill>
                <a:latin typeface="华文细黑" pitchFamily="2" charset="-122"/>
                <a:ea typeface="华文细黑" pitchFamily="2" charset="-122"/>
              </a:rPr>
              <a:t>，如果</a:t>
            </a:r>
            <a:r>
              <a:rPr kumimoji="1" lang="en-US" altLang="zh-CN" sz="2400">
                <a:solidFill>
                  <a:srgbClr val="3366FF"/>
                </a:solidFill>
                <a:latin typeface="华文细黑" pitchFamily="2" charset="-122"/>
                <a:ea typeface="华文细黑" pitchFamily="2" charset="-122"/>
              </a:rPr>
              <a:t>++x</a:t>
            </a:r>
            <a:r>
              <a:rPr kumimoji="1" lang="zh-CN" altLang="en-US" sz="2400">
                <a:solidFill>
                  <a:srgbClr val="3366FF"/>
                </a:solidFill>
                <a:latin typeface="华文细黑" pitchFamily="2" charset="-122"/>
                <a:ea typeface="华文细黑" pitchFamily="2" charset="-122"/>
              </a:rPr>
              <a:t>，则先将</a:t>
            </a:r>
            <a:r>
              <a:rPr kumimoji="1" lang="en-US" altLang="zh-CN" sz="2400">
                <a:solidFill>
                  <a:srgbClr val="3366FF"/>
                </a:solidFill>
                <a:latin typeface="华文细黑" pitchFamily="2" charset="-122"/>
                <a:ea typeface="华文细黑" pitchFamily="2" charset="-122"/>
              </a:rPr>
              <a:t>x</a:t>
            </a:r>
            <a:r>
              <a:rPr kumimoji="1" lang="zh-CN" altLang="en-US" sz="2400">
                <a:solidFill>
                  <a:srgbClr val="3366FF"/>
                </a:solidFill>
                <a:latin typeface="华文细黑" pitchFamily="2" charset="-122"/>
                <a:ea typeface="华文细黑" pitchFamily="2" charset="-122"/>
              </a:rPr>
              <a:t>自加</a:t>
            </a:r>
            <a:r>
              <a:rPr kumimoji="1" lang="en-US" altLang="zh-CN" sz="2400">
                <a:solidFill>
                  <a:srgbClr val="3366FF"/>
                </a:solidFill>
                <a:latin typeface="华文细黑" pitchFamily="2" charset="-122"/>
                <a:ea typeface="华文细黑" pitchFamily="2" charset="-122"/>
              </a:rPr>
              <a:t>1</a:t>
            </a:r>
            <a:r>
              <a:rPr kumimoji="1" lang="zh-CN" altLang="en-US" sz="2400">
                <a:solidFill>
                  <a:srgbClr val="3366FF"/>
                </a:solidFill>
                <a:latin typeface="华文细黑" pitchFamily="2" charset="-122"/>
                <a:ea typeface="华文细黑" pitchFamily="2" charset="-122"/>
              </a:rPr>
              <a:t>后再代入表达式进行其他运算</a:t>
            </a:r>
          </a:p>
        </p:txBody>
      </p:sp>
      <p:sp>
        <p:nvSpPr>
          <p:cNvPr id="318473" name="Text Box 9"/>
          <p:cNvSpPr txBox="1">
            <a:spLocks noChangeArrowheads="1"/>
          </p:cNvSpPr>
          <p:nvPr/>
        </p:nvSpPr>
        <p:spPr bwMode="auto">
          <a:xfrm>
            <a:off x="431800" y="954088"/>
            <a:ext cx="8534400" cy="3733800"/>
          </a:xfrm>
          <a:prstGeom prst="rect">
            <a:avLst/>
          </a:prstGeom>
          <a:solidFill>
            <a:srgbClr val="CCFFFF"/>
          </a:solidFill>
          <a:ln w="12700">
            <a:noFill/>
            <a:miter lim="800000"/>
            <a:headEnd type="none" w="sm" len="sm"/>
            <a:tailEnd type="none" w="sm" len="sm"/>
          </a:ln>
        </p:spPr>
        <p:txBody>
          <a:bodyPr lIns="90000" tIns="46800" rIns="90000" bIns="46800"/>
          <a:lstStyle/>
          <a:p>
            <a:pPr>
              <a:spcBef>
                <a:spcPct val="50000"/>
              </a:spcBef>
            </a:pPr>
            <a:r>
              <a:rPr kumimoji="1" lang="zh-CN" altLang="en-US" sz="2400">
                <a:solidFill>
                  <a:srgbClr val="FF3300"/>
                </a:solidFill>
              </a:rPr>
              <a:t>例三：</a:t>
            </a:r>
          </a:p>
          <a:p>
            <a:pPr>
              <a:spcBef>
                <a:spcPct val="50000"/>
              </a:spcBef>
            </a:pPr>
            <a:r>
              <a:rPr kumimoji="1" lang="zh-CN" altLang="en-US" sz="2400">
                <a:solidFill>
                  <a:srgbClr val="339966"/>
                </a:solidFill>
                <a:ea typeface="华文细黑" pitchFamily="2" charset="-122"/>
              </a:rPr>
              <a:t>若 </a:t>
            </a:r>
            <a:r>
              <a:rPr kumimoji="1" lang="en-US" altLang="zh-CN" sz="2400">
                <a:solidFill>
                  <a:srgbClr val="339966"/>
                </a:solidFill>
                <a:ea typeface="华文细黑" pitchFamily="2" charset="-122"/>
              </a:rPr>
              <a:t>int i=3   </a:t>
            </a:r>
            <a:r>
              <a:rPr kumimoji="1" lang="zh-CN" altLang="en-US" sz="2400">
                <a:solidFill>
                  <a:srgbClr val="339966"/>
                </a:solidFill>
                <a:ea typeface="华文细黑" pitchFamily="2" charset="-122"/>
              </a:rPr>
              <a:t>求下列运算后</a:t>
            </a:r>
            <a:r>
              <a:rPr kumimoji="1" lang="en-US" altLang="zh-CN" sz="2400">
                <a:solidFill>
                  <a:srgbClr val="339966"/>
                </a:solidFill>
                <a:ea typeface="华文细黑" pitchFamily="2" charset="-122"/>
              </a:rPr>
              <a:t>y</a:t>
            </a:r>
            <a:r>
              <a:rPr kumimoji="1" lang="zh-CN" altLang="en-US" sz="2400">
                <a:solidFill>
                  <a:srgbClr val="339966"/>
                </a:solidFill>
                <a:ea typeface="华文细黑" pitchFamily="2" charset="-122"/>
              </a:rPr>
              <a:t>和</a:t>
            </a:r>
            <a:r>
              <a:rPr kumimoji="1" lang="en-US" altLang="zh-CN" sz="2400">
                <a:solidFill>
                  <a:srgbClr val="339966"/>
                </a:solidFill>
                <a:ea typeface="华文细黑" pitchFamily="2" charset="-122"/>
              </a:rPr>
              <a:t>z</a:t>
            </a:r>
            <a:r>
              <a:rPr kumimoji="1" lang="zh-CN" altLang="en-US" sz="2400">
                <a:solidFill>
                  <a:srgbClr val="339966"/>
                </a:solidFill>
                <a:ea typeface="华文细黑" pitchFamily="2" charset="-122"/>
              </a:rPr>
              <a:t>的值</a:t>
            </a:r>
          </a:p>
          <a:p>
            <a:pPr>
              <a:spcBef>
                <a:spcPct val="50000"/>
              </a:spcBef>
            </a:pPr>
            <a:r>
              <a:rPr kumimoji="1" lang="zh-CN" altLang="en-US" sz="2400">
                <a:solidFill>
                  <a:srgbClr val="339966"/>
                </a:solidFill>
              </a:rPr>
              <a:t>    </a:t>
            </a:r>
            <a:r>
              <a:rPr kumimoji="1" lang="en-US" altLang="zh-CN" sz="2400">
                <a:solidFill>
                  <a:srgbClr val="FF3300"/>
                </a:solidFill>
              </a:rPr>
              <a:t>y=(i++)+ (i++)+ (i++);</a:t>
            </a:r>
            <a:r>
              <a:rPr kumimoji="1" lang="en-US" altLang="zh-CN" sz="2400">
                <a:solidFill>
                  <a:srgbClr val="339966"/>
                </a:solidFill>
              </a:rPr>
              <a:t>                 y=9    (3+3+3)</a:t>
            </a:r>
            <a:br>
              <a:rPr kumimoji="1" lang="en-US" altLang="zh-CN" sz="2400">
                <a:solidFill>
                  <a:srgbClr val="339966"/>
                </a:solidFill>
              </a:rPr>
            </a:br>
            <a:r>
              <a:rPr kumimoji="1" lang="en-US" altLang="zh-CN" sz="2400">
                <a:solidFill>
                  <a:srgbClr val="339966"/>
                </a:solidFill>
              </a:rPr>
              <a:t>    </a:t>
            </a:r>
            <a:r>
              <a:rPr kumimoji="1" lang="en-US" altLang="zh-CN" sz="2400">
                <a:solidFill>
                  <a:srgbClr val="FF3300"/>
                </a:solidFill>
              </a:rPr>
              <a:t>z=(++i )+ (++i )+ (++i );</a:t>
            </a:r>
            <a:r>
              <a:rPr kumimoji="1" lang="en-US" altLang="zh-CN" sz="2400">
                <a:solidFill>
                  <a:srgbClr val="339966"/>
                </a:solidFill>
              </a:rPr>
              <a:t>              z=18  (6+6+6)</a:t>
            </a:r>
            <a:br>
              <a:rPr kumimoji="1" lang="en-US" altLang="zh-CN" sz="2400">
                <a:solidFill>
                  <a:srgbClr val="339966"/>
                </a:solidFill>
              </a:rPr>
            </a:br>
            <a:r>
              <a:rPr kumimoji="1" lang="zh-CN" altLang="en-US" sz="2400">
                <a:solidFill>
                  <a:srgbClr val="3366FF"/>
                </a:solidFill>
                <a:ea typeface="华文细黑" pitchFamily="2" charset="-122"/>
              </a:rPr>
              <a:t>分析思路：先对右边的表达式进行扫描，看是否需要先自加，如需要，就作若干次自加，然后再进行表达式的其他运算。</a:t>
            </a:r>
          </a:p>
          <a:p>
            <a:pPr>
              <a:lnSpc>
                <a:spcPts val="2100"/>
              </a:lnSpc>
              <a:spcBef>
                <a:spcPct val="50000"/>
              </a:spcBef>
            </a:pPr>
            <a:r>
              <a:rPr kumimoji="1" lang="zh-CN" altLang="en-US" sz="2400">
                <a:solidFill>
                  <a:srgbClr val="3366FF"/>
                </a:solidFill>
                <a:ea typeface="华文细黑" pitchFamily="2" charset="-122"/>
              </a:rPr>
              <a:t>思考：</a:t>
            </a:r>
          </a:p>
          <a:p>
            <a:pPr>
              <a:lnSpc>
                <a:spcPts val="2100"/>
              </a:lnSpc>
              <a:spcBef>
                <a:spcPct val="50000"/>
              </a:spcBef>
            </a:pPr>
            <a:r>
              <a:rPr kumimoji="1" lang="zh-CN" altLang="en-US" sz="2400">
                <a:solidFill>
                  <a:srgbClr val="FF3300"/>
                </a:solidFill>
              </a:rPr>
              <a:t>    </a:t>
            </a:r>
            <a:r>
              <a:rPr kumimoji="1" lang="en-US" altLang="zh-CN" sz="2400">
                <a:solidFill>
                  <a:srgbClr val="FF3300"/>
                </a:solidFill>
              </a:rPr>
              <a:t>y=(++ i)+ (i++)+ (++ i);              </a:t>
            </a:r>
            <a:endParaRPr kumimoji="1" lang="en-US" altLang="zh-CN" sz="2400">
              <a:solidFill>
                <a:srgbClr val="339966"/>
              </a:solidFill>
            </a:endParaRPr>
          </a:p>
        </p:txBody>
      </p:sp>
      <p:sp>
        <p:nvSpPr>
          <p:cNvPr id="318474" name="Text Box 10"/>
          <p:cNvSpPr txBox="1">
            <a:spLocks noChangeArrowheads="1"/>
          </p:cNvSpPr>
          <p:nvPr/>
        </p:nvSpPr>
        <p:spPr bwMode="auto">
          <a:xfrm>
            <a:off x="4211638" y="4221163"/>
            <a:ext cx="2409825"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339966"/>
                </a:solidFill>
              </a:rPr>
              <a:t>y=15 </a:t>
            </a:r>
            <a:r>
              <a:rPr kumimoji="1" lang="zh-CN" altLang="en-US" sz="2400">
                <a:solidFill>
                  <a:srgbClr val="339966"/>
                </a:solidFill>
              </a:rPr>
              <a:t>（</a:t>
            </a:r>
            <a:r>
              <a:rPr kumimoji="1" lang="en-US" altLang="zh-CN" sz="2400">
                <a:solidFill>
                  <a:srgbClr val="339966"/>
                </a:solidFill>
              </a:rPr>
              <a:t>5+5+5</a:t>
            </a:r>
            <a:r>
              <a:rPr kumimoji="1" lang="zh-CN" altLang="en-US" sz="2400">
                <a:solidFill>
                  <a:srgbClr val="339966"/>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8469">
                                            <p:txEl>
                                              <p:pRg st="0" end="0"/>
                                            </p:txEl>
                                          </p:spTgt>
                                        </p:tgtEl>
                                        <p:attrNameLst>
                                          <p:attrName>style.visibility</p:attrName>
                                        </p:attrNameLst>
                                      </p:cBhvr>
                                      <p:to>
                                        <p:strVal val="visible"/>
                                      </p:to>
                                    </p:set>
                                    <p:animEffect transition="in" filter="strips(downRight)">
                                      <p:cBhvr>
                                        <p:cTn id="7" dur="500"/>
                                        <p:tgtEl>
                                          <p:spTgt spid="3184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8469">
                                            <p:txEl>
                                              <p:pRg st="1" end="1"/>
                                            </p:txEl>
                                          </p:spTgt>
                                        </p:tgtEl>
                                        <p:attrNameLst>
                                          <p:attrName>style.visibility</p:attrName>
                                        </p:attrNameLst>
                                      </p:cBhvr>
                                      <p:to>
                                        <p:strVal val="visible"/>
                                      </p:to>
                                    </p:set>
                                    <p:animEffect transition="in" filter="strips(downRight)">
                                      <p:cBhvr>
                                        <p:cTn id="12" dur="500"/>
                                        <p:tgtEl>
                                          <p:spTgt spid="3184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8469">
                                            <p:txEl>
                                              <p:pRg st="2" end="2"/>
                                            </p:txEl>
                                          </p:spTgt>
                                        </p:tgtEl>
                                        <p:attrNameLst>
                                          <p:attrName>style.visibility</p:attrName>
                                        </p:attrNameLst>
                                      </p:cBhvr>
                                      <p:to>
                                        <p:strVal val="visible"/>
                                      </p:to>
                                    </p:set>
                                    <p:animEffect transition="in" filter="strips(downRight)">
                                      <p:cBhvr>
                                        <p:cTn id="17" dur="500"/>
                                        <p:tgtEl>
                                          <p:spTgt spid="3184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8469">
                                            <p:txEl>
                                              <p:pRg st="3" end="3"/>
                                            </p:txEl>
                                          </p:spTgt>
                                        </p:tgtEl>
                                        <p:attrNameLst>
                                          <p:attrName>style.visibility</p:attrName>
                                        </p:attrNameLst>
                                      </p:cBhvr>
                                      <p:to>
                                        <p:strVal val="visible"/>
                                      </p:to>
                                    </p:set>
                                    <p:animEffect transition="in" filter="strips(downRight)">
                                      <p:cBhvr>
                                        <p:cTn id="22" dur="500"/>
                                        <p:tgtEl>
                                          <p:spTgt spid="3184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18469">
                                            <p:txEl>
                                              <p:pRg st="4" end="4"/>
                                            </p:txEl>
                                          </p:spTgt>
                                        </p:tgtEl>
                                        <p:attrNameLst>
                                          <p:attrName>style.visibility</p:attrName>
                                        </p:attrNameLst>
                                      </p:cBhvr>
                                      <p:to>
                                        <p:strVal val="visible"/>
                                      </p:to>
                                    </p:set>
                                    <p:animEffect transition="in" filter="strips(downRight)">
                                      <p:cBhvr>
                                        <p:cTn id="27" dur="500"/>
                                        <p:tgtEl>
                                          <p:spTgt spid="3184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18469">
                                            <p:txEl>
                                              <p:pRg st="5" end="5"/>
                                            </p:txEl>
                                          </p:spTgt>
                                        </p:tgtEl>
                                        <p:attrNameLst>
                                          <p:attrName>style.visibility</p:attrName>
                                        </p:attrNameLst>
                                      </p:cBhvr>
                                      <p:to>
                                        <p:strVal val="visible"/>
                                      </p:to>
                                    </p:set>
                                    <p:animEffect transition="in" filter="strips(downRight)">
                                      <p:cBhvr>
                                        <p:cTn id="32" dur="500"/>
                                        <p:tgtEl>
                                          <p:spTgt spid="3184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18469">
                                            <p:txEl>
                                              <p:pRg st="6" end="6"/>
                                            </p:txEl>
                                          </p:spTgt>
                                        </p:tgtEl>
                                        <p:attrNameLst>
                                          <p:attrName>style.visibility</p:attrName>
                                        </p:attrNameLst>
                                      </p:cBhvr>
                                      <p:to>
                                        <p:strVal val="visible"/>
                                      </p:to>
                                    </p:set>
                                    <p:animEffect transition="in" filter="strips(downRight)">
                                      <p:cBhvr>
                                        <p:cTn id="37" dur="500"/>
                                        <p:tgtEl>
                                          <p:spTgt spid="3184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18469">
                                            <p:txEl>
                                              <p:pRg st="7" end="7"/>
                                            </p:txEl>
                                          </p:spTgt>
                                        </p:tgtEl>
                                        <p:attrNameLst>
                                          <p:attrName>style.visibility</p:attrName>
                                        </p:attrNameLst>
                                      </p:cBhvr>
                                      <p:to>
                                        <p:strVal val="visible"/>
                                      </p:to>
                                    </p:set>
                                    <p:animEffect transition="in" filter="strips(downRight)">
                                      <p:cBhvr>
                                        <p:cTn id="42" dur="500"/>
                                        <p:tgtEl>
                                          <p:spTgt spid="3184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18469">
                                            <p:txEl>
                                              <p:pRg st="8" end="8"/>
                                            </p:txEl>
                                          </p:spTgt>
                                        </p:tgtEl>
                                        <p:attrNameLst>
                                          <p:attrName>style.visibility</p:attrName>
                                        </p:attrNameLst>
                                      </p:cBhvr>
                                      <p:to>
                                        <p:strVal val="visible"/>
                                      </p:to>
                                    </p:set>
                                    <p:animEffect transition="in" filter="strips(downRight)">
                                      <p:cBhvr>
                                        <p:cTn id="47" dur="500"/>
                                        <p:tgtEl>
                                          <p:spTgt spid="31846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18470"/>
                                        </p:tgtEl>
                                        <p:attrNameLst>
                                          <p:attrName>style.visibility</p:attrName>
                                        </p:attrNameLst>
                                      </p:cBhvr>
                                      <p:to>
                                        <p:strVal val="visible"/>
                                      </p:to>
                                    </p:set>
                                    <p:anim calcmode="lin" valueType="num">
                                      <p:cBhvr additive="base">
                                        <p:cTn id="52" dur="500" fill="hold"/>
                                        <p:tgtEl>
                                          <p:spTgt spid="318470"/>
                                        </p:tgtEl>
                                        <p:attrNameLst>
                                          <p:attrName>ppt_x</p:attrName>
                                        </p:attrNameLst>
                                      </p:cBhvr>
                                      <p:tavLst>
                                        <p:tav tm="0">
                                          <p:val>
                                            <p:strVal val="0-#ppt_w/2"/>
                                          </p:val>
                                        </p:tav>
                                        <p:tav tm="100000">
                                          <p:val>
                                            <p:strVal val="#ppt_x"/>
                                          </p:val>
                                        </p:tav>
                                      </p:tavLst>
                                    </p:anim>
                                    <p:anim calcmode="lin" valueType="num">
                                      <p:cBhvr additive="base">
                                        <p:cTn id="53" dur="500" fill="hold"/>
                                        <p:tgtEl>
                                          <p:spTgt spid="318470"/>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18471"/>
                                        </p:tgtEl>
                                        <p:attrNameLst>
                                          <p:attrName>style.visibility</p:attrName>
                                        </p:attrNameLst>
                                      </p:cBhvr>
                                      <p:to>
                                        <p:strVal val="visible"/>
                                      </p:to>
                                    </p:set>
                                    <p:anim calcmode="lin" valueType="num">
                                      <p:cBhvr additive="base">
                                        <p:cTn id="58" dur="500" fill="hold"/>
                                        <p:tgtEl>
                                          <p:spTgt spid="318471"/>
                                        </p:tgtEl>
                                        <p:attrNameLst>
                                          <p:attrName>ppt_x</p:attrName>
                                        </p:attrNameLst>
                                      </p:cBhvr>
                                      <p:tavLst>
                                        <p:tav tm="0">
                                          <p:val>
                                            <p:strVal val="0-#ppt_w/2"/>
                                          </p:val>
                                        </p:tav>
                                        <p:tav tm="100000">
                                          <p:val>
                                            <p:strVal val="#ppt_x"/>
                                          </p:val>
                                        </p:tav>
                                      </p:tavLst>
                                    </p:anim>
                                    <p:anim calcmode="lin" valueType="num">
                                      <p:cBhvr additive="base">
                                        <p:cTn id="59" dur="500" fill="hold"/>
                                        <p:tgtEl>
                                          <p:spTgt spid="318471"/>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318472"/>
                                        </p:tgtEl>
                                        <p:attrNameLst>
                                          <p:attrName>style.visibility</p:attrName>
                                        </p:attrNameLst>
                                      </p:cBhvr>
                                      <p:to>
                                        <p:strVal val="visible"/>
                                      </p:to>
                                    </p:set>
                                    <p:anim calcmode="lin" valueType="num">
                                      <p:cBhvr additive="base">
                                        <p:cTn id="64" dur="500" fill="hold"/>
                                        <p:tgtEl>
                                          <p:spTgt spid="318472"/>
                                        </p:tgtEl>
                                        <p:attrNameLst>
                                          <p:attrName>ppt_x</p:attrName>
                                        </p:attrNameLst>
                                      </p:cBhvr>
                                      <p:tavLst>
                                        <p:tav tm="0">
                                          <p:val>
                                            <p:strVal val="0-#ppt_w/2"/>
                                          </p:val>
                                        </p:tav>
                                        <p:tav tm="100000">
                                          <p:val>
                                            <p:strVal val="#ppt_x"/>
                                          </p:val>
                                        </p:tav>
                                      </p:tavLst>
                                    </p:anim>
                                    <p:anim calcmode="lin" valueType="num">
                                      <p:cBhvr additive="base">
                                        <p:cTn id="65" dur="500" fill="hold"/>
                                        <p:tgtEl>
                                          <p:spTgt spid="318472"/>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318473"/>
                                        </p:tgtEl>
                                        <p:attrNameLst>
                                          <p:attrName>style.visibility</p:attrName>
                                        </p:attrNameLst>
                                      </p:cBhvr>
                                      <p:to>
                                        <p:strVal val="visible"/>
                                      </p:to>
                                    </p:set>
                                    <p:anim calcmode="lin" valueType="num">
                                      <p:cBhvr additive="base">
                                        <p:cTn id="70" dur="500" fill="hold"/>
                                        <p:tgtEl>
                                          <p:spTgt spid="318473"/>
                                        </p:tgtEl>
                                        <p:attrNameLst>
                                          <p:attrName>ppt_x</p:attrName>
                                        </p:attrNameLst>
                                      </p:cBhvr>
                                      <p:tavLst>
                                        <p:tav tm="0">
                                          <p:val>
                                            <p:strVal val="0-#ppt_w/2"/>
                                          </p:val>
                                        </p:tav>
                                        <p:tav tm="100000">
                                          <p:val>
                                            <p:strVal val="#ppt_x"/>
                                          </p:val>
                                        </p:tav>
                                      </p:tavLst>
                                    </p:anim>
                                    <p:anim calcmode="lin" valueType="num">
                                      <p:cBhvr additive="base">
                                        <p:cTn id="71" dur="500" fill="hold"/>
                                        <p:tgtEl>
                                          <p:spTgt spid="318473"/>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18474"/>
                                        </p:tgtEl>
                                        <p:attrNameLst>
                                          <p:attrName>style.visibility</p:attrName>
                                        </p:attrNameLst>
                                      </p:cBhvr>
                                      <p:to>
                                        <p:strVal val="visible"/>
                                      </p:to>
                                    </p:set>
                                    <p:animEffect transition="in" filter="blinds(horizontal)">
                                      <p:cBhvr>
                                        <p:cTn id="76" dur="500"/>
                                        <p:tgtEl>
                                          <p:spTgt spid="318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9" grpId="0" build="p" autoUpdateAnimBg="0"/>
      <p:bldP spid="318470" grpId="0" animBg="1" autoUpdateAnimBg="0"/>
      <p:bldP spid="318471" grpId="0" animBg="1" autoUpdateAnimBg="0"/>
      <p:bldP spid="318472" grpId="0" animBg="1" autoUpdateAnimBg="0"/>
      <p:bldP spid="318473" grpId="0" animBg="1" autoUpdateAnimBg="0"/>
      <p:bldP spid="31847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23589" name="Rectangle 5"/>
          <p:cNvSpPr>
            <a:spLocks noChangeArrowheads="1"/>
          </p:cNvSpPr>
          <p:nvPr/>
        </p:nvSpPr>
        <p:spPr bwMode="auto">
          <a:xfrm>
            <a:off x="381000" y="1066800"/>
            <a:ext cx="8534400" cy="54102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800">
                <a:solidFill>
                  <a:srgbClr val="66FFFF"/>
                </a:solidFill>
              </a:rPr>
              <a:t>④</a:t>
            </a:r>
            <a:r>
              <a:rPr lang="zh-CN" altLang="en-US" sz="2800">
                <a:solidFill>
                  <a:srgbClr val="66FFFF"/>
                </a:solidFill>
                <a:ea typeface="华文细黑" pitchFamily="2" charset="-122"/>
              </a:rPr>
              <a:t>逗号运算</a:t>
            </a:r>
            <a:r>
              <a:rPr lang="zh-CN" altLang="en-US" sz="2800">
                <a:solidFill>
                  <a:srgbClr val="66FFFF"/>
                </a:solidFill>
                <a:ea typeface="华文细黑" pitchFamily="2" charset="-122"/>
                <a:cs typeface="Times New Roman" pitchFamily="18" charset="0"/>
              </a:rPr>
              <a:t>　</a:t>
            </a:r>
            <a:r>
              <a:rPr lang="zh-CN" altLang="en-US" sz="2800">
                <a:solidFill>
                  <a:srgbClr val="66FFFF"/>
                </a:solidFill>
                <a:cs typeface="Times New Roman" pitchFamily="18" charset="0"/>
              </a:rPr>
              <a:t>　　</a:t>
            </a:r>
            <a:r>
              <a:rPr lang="en-US" altLang="zh-CN" sz="2800" i="1">
                <a:solidFill>
                  <a:srgbClr val="FFFFFF"/>
                </a:solidFill>
              </a:rPr>
              <a:t>P63-64</a:t>
            </a:r>
          </a:p>
          <a:p>
            <a:pPr marL="342900" indent="-342900">
              <a:spcBef>
                <a:spcPct val="20000"/>
              </a:spcBef>
              <a:buClr>
                <a:schemeClr val="hlink"/>
              </a:buClr>
              <a:buSzPct val="65000"/>
              <a:buFont typeface="Wingdings" pitchFamily="2" charset="2"/>
              <a:buNone/>
            </a:pPr>
            <a:r>
              <a:rPr lang="zh-CN" altLang="en-US" sz="2800">
                <a:solidFill>
                  <a:srgbClr val="66FFFF"/>
                </a:solidFill>
                <a:cs typeface="Times New Roman" pitchFamily="18" charset="0"/>
              </a:rPr>
              <a:t>　</a:t>
            </a:r>
            <a:r>
              <a:rPr lang="en-US" altLang="zh-CN" sz="2800">
                <a:solidFill>
                  <a:srgbClr val="66FFFF"/>
                </a:solidFill>
                <a:ea typeface="华文细黑" pitchFamily="2" charset="-122"/>
              </a:rPr>
              <a:t>C</a:t>
            </a:r>
            <a:r>
              <a:rPr lang="zh-CN" altLang="en-US" sz="2800">
                <a:solidFill>
                  <a:srgbClr val="66FFFF"/>
                </a:solidFill>
                <a:ea typeface="华文细黑" pitchFamily="2" charset="-122"/>
              </a:rPr>
              <a:t>语言中逗号可作分隔符使用，将若干变量隔开</a:t>
            </a:r>
          </a:p>
          <a:p>
            <a:pPr marL="342900" indent="-342900">
              <a:spcBef>
                <a:spcPct val="20000"/>
              </a:spcBef>
              <a:buClr>
                <a:schemeClr val="hlink"/>
              </a:buClr>
              <a:buSzPct val="65000"/>
              <a:buFont typeface="Wingdings" pitchFamily="2" charset="2"/>
              <a:buNone/>
            </a:pPr>
            <a:r>
              <a:rPr lang="zh-CN" altLang="en-US" sz="2800">
                <a:solidFill>
                  <a:srgbClr val="FFFFFF"/>
                </a:solidFill>
                <a:ea typeface="华文细黑" pitchFamily="2" charset="-122"/>
              </a:rPr>
              <a:t>                 </a:t>
            </a:r>
            <a:r>
              <a:rPr lang="zh-CN" altLang="en-US" sz="2800">
                <a:solidFill>
                  <a:srgbClr val="66FFFF"/>
                </a:solidFill>
                <a:ea typeface="华文细黑" pitchFamily="2" charset="-122"/>
              </a:rPr>
              <a:t>如</a:t>
            </a:r>
            <a:r>
              <a:rPr lang="zh-CN" altLang="en-US" sz="2800">
                <a:solidFill>
                  <a:srgbClr val="66FF66"/>
                </a:solidFill>
                <a:ea typeface="华文细黑" pitchFamily="2" charset="-122"/>
              </a:rPr>
              <a:t>  </a:t>
            </a:r>
            <a:r>
              <a:rPr lang="en-US" altLang="zh-CN" sz="2800">
                <a:solidFill>
                  <a:srgbClr val="FFFF00"/>
                </a:solidFill>
                <a:ea typeface="华文细黑" pitchFamily="2" charset="-122"/>
              </a:rPr>
              <a:t>int a</a:t>
            </a:r>
            <a:r>
              <a:rPr lang="en-US" altLang="zh-CN" sz="2800" b="1">
                <a:solidFill>
                  <a:srgbClr val="66FF66"/>
                </a:solidFill>
                <a:ea typeface="华文细黑" pitchFamily="2" charset="-122"/>
              </a:rPr>
              <a:t>,</a:t>
            </a:r>
            <a:r>
              <a:rPr lang="en-US" altLang="zh-CN" sz="2800">
                <a:solidFill>
                  <a:srgbClr val="FFFF00"/>
                </a:solidFill>
                <a:ea typeface="华文细黑" pitchFamily="2" charset="-122"/>
              </a:rPr>
              <a:t>b</a:t>
            </a:r>
            <a:r>
              <a:rPr lang="en-US" altLang="zh-CN" sz="2800" b="1">
                <a:solidFill>
                  <a:srgbClr val="66FF66"/>
                </a:solidFill>
                <a:ea typeface="华文细黑" pitchFamily="2" charset="-122"/>
              </a:rPr>
              <a:t>,</a:t>
            </a:r>
            <a:r>
              <a:rPr lang="en-US" altLang="zh-CN" sz="2800">
                <a:solidFill>
                  <a:srgbClr val="FFFF00"/>
                </a:solidFill>
                <a:ea typeface="华文细黑" pitchFamily="2" charset="-122"/>
              </a:rPr>
              <a:t>c;</a:t>
            </a:r>
          </a:p>
          <a:p>
            <a:pPr marL="342900" indent="-342900">
              <a:spcBef>
                <a:spcPct val="20000"/>
              </a:spcBef>
              <a:buClr>
                <a:schemeClr val="hlink"/>
              </a:buClr>
              <a:buSzPct val="65000"/>
              <a:buFont typeface="Wingdings" pitchFamily="2" charset="2"/>
              <a:buNone/>
            </a:pPr>
            <a:r>
              <a:rPr lang="en-US" altLang="zh-CN" sz="2800">
                <a:solidFill>
                  <a:srgbClr val="66FFFF"/>
                </a:solidFill>
                <a:ea typeface="华文细黑" pitchFamily="2" charset="-122"/>
              </a:rPr>
              <a:t>   </a:t>
            </a:r>
            <a:r>
              <a:rPr lang="zh-CN" altLang="en-US" sz="2800">
                <a:solidFill>
                  <a:srgbClr val="66FFFF"/>
                </a:solidFill>
                <a:ea typeface="华文细黑" pitchFamily="2" charset="-122"/>
              </a:rPr>
              <a:t>又可作运算符使用，将若干独立的表达式隔开，并依次计算各表达式的值。其一般形式</a:t>
            </a:r>
          </a:p>
          <a:p>
            <a:pPr marL="342900" indent="-342900">
              <a:spcBef>
                <a:spcPct val="20000"/>
              </a:spcBef>
              <a:buClr>
                <a:schemeClr val="hlink"/>
              </a:buClr>
              <a:buSzPct val="65000"/>
              <a:buFont typeface="Wingdings" pitchFamily="2" charset="2"/>
              <a:buNone/>
            </a:pPr>
            <a:r>
              <a:rPr lang="zh-CN" altLang="en-US" sz="2800">
                <a:solidFill>
                  <a:srgbClr val="66FFFF"/>
                </a:solidFill>
                <a:ea typeface="华文细黑" pitchFamily="2" charset="-122"/>
              </a:rPr>
              <a:t>           </a:t>
            </a:r>
            <a:r>
              <a:rPr lang="zh-CN" altLang="en-US" sz="2800">
                <a:solidFill>
                  <a:srgbClr val="FFFF00"/>
                </a:solidFill>
                <a:ea typeface="华文细黑" pitchFamily="2" charset="-122"/>
              </a:rPr>
              <a:t>表达式</a:t>
            </a:r>
            <a:r>
              <a:rPr lang="en-US" altLang="zh-CN" sz="2800">
                <a:solidFill>
                  <a:srgbClr val="FFFF00"/>
                </a:solidFill>
                <a:ea typeface="华文细黑" pitchFamily="2" charset="-122"/>
              </a:rPr>
              <a:t>1</a:t>
            </a:r>
            <a:r>
              <a:rPr lang="zh-CN" altLang="en-US" sz="2800">
                <a:solidFill>
                  <a:srgbClr val="66FF66"/>
                </a:solidFill>
                <a:ea typeface="华文细黑" pitchFamily="2" charset="-122"/>
              </a:rPr>
              <a:t>，</a:t>
            </a:r>
            <a:r>
              <a:rPr lang="zh-CN" altLang="en-US" sz="2800">
                <a:solidFill>
                  <a:srgbClr val="FFFF00"/>
                </a:solidFill>
                <a:ea typeface="华文细黑" pitchFamily="2" charset="-122"/>
              </a:rPr>
              <a:t>表达式</a:t>
            </a:r>
            <a:r>
              <a:rPr lang="en-US" altLang="zh-CN" sz="2800">
                <a:solidFill>
                  <a:srgbClr val="FFFF00"/>
                </a:solidFill>
                <a:ea typeface="华文细黑" pitchFamily="2" charset="-122"/>
              </a:rPr>
              <a:t>2</a:t>
            </a:r>
            <a:r>
              <a:rPr lang="zh-CN" altLang="en-US" sz="2800">
                <a:solidFill>
                  <a:srgbClr val="66FF66"/>
                </a:solidFill>
                <a:ea typeface="华文细黑" pitchFamily="2" charset="-122"/>
              </a:rPr>
              <a:t>，</a:t>
            </a:r>
            <a:r>
              <a:rPr lang="en-US" altLang="zh-CN" sz="2800">
                <a:solidFill>
                  <a:srgbClr val="FFFF00"/>
                </a:solidFill>
                <a:latin typeface="宋体" pitchFamily="2" charset="-122"/>
              </a:rPr>
              <a:t>…</a:t>
            </a:r>
            <a:r>
              <a:rPr lang="zh-CN" altLang="en-US" sz="2800">
                <a:solidFill>
                  <a:srgbClr val="66FF66"/>
                </a:solidFill>
                <a:ea typeface="华文细黑" pitchFamily="2" charset="-122"/>
              </a:rPr>
              <a:t>，</a:t>
            </a:r>
            <a:r>
              <a:rPr lang="zh-CN" altLang="en-US" sz="2800">
                <a:solidFill>
                  <a:srgbClr val="FFFF00"/>
                </a:solidFill>
                <a:ea typeface="华文细黑" pitchFamily="2" charset="-122"/>
              </a:rPr>
              <a:t>表达式</a:t>
            </a:r>
            <a:r>
              <a:rPr lang="en-US" altLang="zh-CN" sz="2800">
                <a:solidFill>
                  <a:srgbClr val="FFFF00"/>
                </a:solidFill>
                <a:ea typeface="华文细黑" pitchFamily="2" charset="-122"/>
              </a:rPr>
              <a:t>n</a:t>
            </a:r>
            <a:r>
              <a:rPr lang="zh-CN" altLang="en-US" sz="2800">
                <a:solidFill>
                  <a:srgbClr val="FFFF00"/>
                </a:solidFill>
                <a:ea typeface="华文细黑" pitchFamily="2" charset="-122"/>
              </a:rPr>
              <a:t>；</a:t>
            </a:r>
          </a:p>
          <a:p>
            <a:pPr marL="342900" indent="-342900">
              <a:spcBef>
                <a:spcPct val="20000"/>
              </a:spcBef>
              <a:buClr>
                <a:schemeClr val="hlink"/>
              </a:buClr>
              <a:buSzPct val="65000"/>
              <a:buFont typeface="Wingdings" pitchFamily="2" charset="2"/>
              <a:buNone/>
            </a:pPr>
            <a:r>
              <a:rPr lang="zh-CN" altLang="en-US" sz="2800">
                <a:solidFill>
                  <a:srgbClr val="66FFFF"/>
                </a:solidFill>
                <a:ea typeface="华文细黑" pitchFamily="2" charset="-122"/>
              </a:rPr>
              <a:t>   逗号表达式的求解过程：先求表达式</a:t>
            </a:r>
            <a:r>
              <a:rPr lang="en-US" altLang="zh-CN" sz="2800">
                <a:solidFill>
                  <a:srgbClr val="66FFFF"/>
                </a:solidFill>
                <a:ea typeface="华文细黑" pitchFamily="2" charset="-122"/>
              </a:rPr>
              <a:t>1</a:t>
            </a:r>
            <a:r>
              <a:rPr lang="zh-CN" altLang="en-US" sz="2800">
                <a:solidFill>
                  <a:srgbClr val="66FFFF"/>
                </a:solidFill>
                <a:ea typeface="华文细黑" pitchFamily="2" charset="-122"/>
              </a:rPr>
              <a:t>的值，再求表达式</a:t>
            </a:r>
            <a:r>
              <a:rPr lang="en-US" altLang="zh-CN" sz="2800">
                <a:solidFill>
                  <a:srgbClr val="66FFFF"/>
                </a:solidFill>
                <a:ea typeface="华文细黑" pitchFamily="2" charset="-122"/>
              </a:rPr>
              <a:t>2</a:t>
            </a:r>
            <a:r>
              <a:rPr lang="zh-CN" altLang="en-US" sz="2800">
                <a:solidFill>
                  <a:srgbClr val="66FFFF"/>
                </a:solidFill>
                <a:ea typeface="华文细黑" pitchFamily="2" charset="-122"/>
              </a:rPr>
              <a:t>的值</a:t>
            </a:r>
            <a:r>
              <a:rPr lang="en-US" altLang="zh-CN" sz="2800">
                <a:solidFill>
                  <a:srgbClr val="66FFFF"/>
                </a:solidFill>
                <a:ea typeface="华文细黑" pitchFamily="2" charset="-122"/>
              </a:rPr>
              <a:t>…</a:t>
            </a:r>
            <a:r>
              <a:rPr lang="zh-CN" altLang="en-US" sz="2800">
                <a:solidFill>
                  <a:srgbClr val="66FFFF"/>
                </a:solidFill>
                <a:ea typeface="华文细黑" pitchFamily="2" charset="-122"/>
              </a:rPr>
              <a:t>，最后求表达式</a:t>
            </a:r>
            <a:r>
              <a:rPr lang="en-US" altLang="zh-CN" sz="2800">
                <a:solidFill>
                  <a:srgbClr val="66FFFF"/>
                </a:solidFill>
                <a:ea typeface="华文细黑" pitchFamily="2" charset="-122"/>
              </a:rPr>
              <a:t>n</a:t>
            </a:r>
            <a:r>
              <a:rPr lang="zh-CN" altLang="en-US" sz="2800">
                <a:solidFill>
                  <a:srgbClr val="66FFFF"/>
                </a:solidFill>
                <a:ea typeface="华文细黑" pitchFamily="2" charset="-122"/>
              </a:rPr>
              <a:t>的值。整个逗号表达式的值是最后一个表达式</a:t>
            </a:r>
            <a:r>
              <a:rPr lang="en-US" altLang="zh-CN" sz="2800">
                <a:solidFill>
                  <a:srgbClr val="66FFFF"/>
                </a:solidFill>
                <a:ea typeface="华文细黑" pitchFamily="2" charset="-122"/>
              </a:rPr>
              <a:t>n</a:t>
            </a:r>
            <a:r>
              <a:rPr lang="zh-CN" altLang="en-US" sz="2800">
                <a:solidFill>
                  <a:srgbClr val="66FFFF"/>
                </a:solidFill>
                <a:ea typeface="华文细黑" pitchFamily="2" charset="-122"/>
              </a:rPr>
              <a:t>的值。</a:t>
            </a:r>
          </a:p>
          <a:p>
            <a:pPr marL="342900" indent="-342900">
              <a:spcBef>
                <a:spcPct val="20000"/>
              </a:spcBef>
              <a:buClr>
                <a:schemeClr val="hlink"/>
              </a:buClr>
              <a:buSzPct val="65000"/>
              <a:buFont typeface="Wingdings" pitchFamily="2" charset="2"/>
              <a:buNone/>
            </a:pPr>
            <a:r>
              <a:rPr lang="zh-CN" altLang="en-US" sz="2800">
                <a:solidFill>
                  <a:srgbClr val="66FFFF"/>
                </a:solidFill>
                <a:ea typeface="华文细黑" pitchFamily="2" charset="-122"/>
              </a:rPr>
              <a:t>    </a:t>
            </a:r>
            <a:r>
              <a:rPr lang="zh-CN" altLang="en-US" sz="2800">
                <a:solidFill>
                  <a:srgbClr val="FFFFFF"/>
                </a:solidFill>
                <a:ea typeface="华文细黑" pitchFamily="2" charset="-122"/>
              </a:rPr>
              <a:t>在</a:t>
            </a:r>
            <a:r>
              <a:rPr lang="en-US" altLang="zh-CN" sz="2800">
                <a:solidFill>
                  <a:srgbClr val="FFFFFF"/>
                </a:solidFill>
                <a:ea typeface="华文细黑" pitchFamily="2" charset="-122"/>
              </a:rPr>
              <a:t>C</a:t>
            </a:r>
            <a:r>
              <a:rPr lang="zh-CN" altLang="en-US" sz="2800">
                <a:solidFill>
                  <a:srgbClr val="FFFFFF"/>
                </a:solidFill>
                <a:ea typeface="华文细黑" pitchFamily="2" charset="-122"/>
              </a:rPr>
              <a:t>语言所有运算符中，逗号表达式的优先级最低。</a:t>
            </a:r>
          </a:p>
          <a:p>
            <a:pPr marL="342900" indent="-342900">
              <a:spcBef>
                <a:spcPct val="20000"/>
              </a:spcBef>
              <a:buClr>
                <a:schemeClr val="hlink"/>
              </a:buClr>
              <a:buSzPct val="65000"/>
              <a:buFont typeface="Wingdings" pitchFamily="2" charset="2"/>
              <a:buNone/>
            </a:pPr>
            <a:r>
              <a:rPr lang="zh-CN" altLang="en-US" sz="2800">
                <a:solidFill>
                  <a:srgbClr val="66FFFF"/>
                </a:solidFill>
                <a:cs typeface="Times New Roman" pitchFamily="18" charset="0"/>
              </a:rPr>
              <a:t>    </a:t>
            </a:r>
            <a:r>
              <a:rPr lang="zh-CN" altLang="en-US" sz="2800">
                <a:solidFill>
                  <a:srgbClr val="66FF66"/>
                </a:solidFill>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3589">
                                            <p:txEl>
                                              <p:pRg st="0" end="0"/>
                                            </p:txEl>
                                          </p:spTgt>
                                        </p:tgtEl>
                                        <p:attrNameLst>
                                          <p:attrName>style.visibility</p:attrName>
                                        </p:attrNameLst>
                                      </p:cBhvr>
                                      <p:to>
                                        <p:strVal val="visible"/>
                                      </p:to>
                                    </p:set>
                                    <p:animEffect transition="in" filter="strips(downRight)">
                                      <p:cBhvr>
                                        <p:cTn id="7" dur="500"/>
                                        <p:tgtEl>
                                          <p:spTgt spid="3235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3589">
                                            <p:txEl>
                                              <p:pRg st="1" end="1"/>
                                            </p:txEl>
                                          </p:spTgt>
                                        </p:tgtEl>
                                        <p:attrNameLst>
                                          <p:attrName>style.visibility</p:attrName>
                                        </p:attrNameLst>
                                      </p:cBhvr>
                                      <p:to>
                                        <p:strVal val="visible"/>
                                      </p:to>
                                    </p:set>
                                    <p:animEffect transition="in" filter="strips(downRight)">
                                      <p:cBhvr>
                                        <p:cTn id="12" dur="500"/>
                                        <p:tgtEl>
                                          <p:spTgt spid="3235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3589">
                                            <p:txEl>
                                              <p:pRg st="2" end="2"/>
                                            </p:txEl>
                                          </p:spTgt>
                                        </p:tgtEl>
                                        <p:attrNameLst>
                                          <p:attrName>style.visibility</p:attrName>
                                        </p:attrNameLst>
                                      </p:cBhvr>
                                      <p:to>
                                        <p:strVal val="visible"/>
                                      </p:to>
                                    </p:set>
                                    <p:animEffect transition="in" filter="strips(downRight)">
                                      <p:cBhvr>
                                        <p:cTn id="17" dur="500"/>
                                        <p:tgtEl>
                                          <p:spTgt spid="3235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3589">
                                            <p:txEl>
                                              <p:pRg st="3" end="3"/>
                                            </p:txEl>
                                          </p:spTgt>
                                        </p:tgtEl>
                                        <p:attrNameLst>
                                          <p:attrName>style.visibility</p:attrName>
                                        </p:attrNameLst>
                                      </p:cBhvr>
                                      <p:to>
                                        <p:strVal val="visible"/>
                                      </p:to>
                                    </p:set>
                                    <p:animEffect transition="in" filter="strips(downRight)">
                                      <p:cBhvr>
                                        <p:cTn id="22" dur="500"/>
                                        <p:tgtEl>
                                          <p:spTgt spid="3235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3589">
                                            <p:txEl>
                                              <p:pRg st="4" end="4"/>
                                            </p:txEl>
                                          </p:spTgt>
                                        </p:tgtEl>
                                        <p:attrNameLst>
                                          <p:attrName>style.visibility</p:attrName>
                                        </p:attrNameLst>
                                      </p:cBhvr>
                                      <p:to>
                                        <p:strVal val="visible"/>
                                      </p:to>
                                    </p:set>
                                    <p:animEffect transition="in" filter="strips(downRight)">
                                      <p:cBhvr>
                                        <p:cTn id="27" dur="500"/>
                                        <p:tgtEl>
                                          <p:spTgt spid="3235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23589">
                                            <p:txEl>
                                              <p:pRg st="5" end="5"/>
                                            </p:txEl>
                                          </p:spTgt>
                                        </p:tgtEl>
                                        <p:attrNameLst>
                                          <p:attrName>style.visibility</p:attrName>
                                        </p:attrNameLst>
                                      </p:cBhvr>
                                      <p:to>
                                        <p:strVal val="visible"/>
                                      </p:to>
                                    </p:set>
                                    <p:animEffect transition="in" filter="strips(downRight)">
                                      <p:cBhvr>
                                        <p:cTn id="32" dur="500"/>
                                        <p:tgtEl>
                                          <p:spTgt spid="3235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23589">
                                            <p:txEl>
                                              <p:pRg st="6" end="6"/>
                                            </p:txEl>
                                          </p:spTgt>
                                        </p:tgtEl>
                                        <p:attrNameLst>
                                          <p:attrName>style.visibility</p:attrName>
                                        </p:attrNameLst>
                                      </p:cBhvr>
                                      <p:to>
                                        <p:strVal val="visible"/>
                                      </p:to>
                                    </p:set>
                                    <p:animEffect transition="in" filter="strips(downRight)">
                                      <p:cBhvr>
                                        <p:cTn id="37" dur="500"/>
                                        <p:tgtEl>
                                          <p:spTgt spid="32358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23589">
                                            <p:txEl>
                                              <p:pRg st="7" end="7"/>
                                            </p:txEl>
                                          </p:spTgt>
                                        </p:tgtEl>
                                        <p:attrNameLst>
                                          <p:attrName>style.visibility</p:attrName>
                                        </p:attrNameLst>
                                      </p:cBhvr>
                                      <p:to>
                                        <p:strVal val="visible"/>
                                      </p:to>
                                    </p:set>
                                    <p:animEffect transition="in" filter="strips(downRight)">
                                      <p:cBhvr>
                                        <p:cTn id="42" dur="500"/>
                                        <p:tgtEl>
                                          <p:spTgt spid="32358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24613" name="Text Box 5"/>
          <p:cNvSpPr txBox="1">
            <a:spLocks noChangeArrowheads="1"/>
          </p:cNvSpPr>
          <p:nvPr/>
        </p:nvSpPr>
        <p:spPr bwMode="auto">
          <a:xfrm>
            <a:off x="449263" y="981075"/>
            <a:ext cx="4184650" cy="3038475"/>
          </a:xfrm>
          <a:prstGeom prst="rect">
            <a:avLst/>
          </a:prstGeom>
          <a:solidFill>
            <a:schemeClr val="bg2"/>
          </a:solidFill>
          <a:ln w="25400">
            <a:solidFill>
              <a:srgbClr val="FFFF99"/>
            </a:solidFill>
            <a:miter lim="800000"/>
            <a:headEnd type="none" w="sm" len="sm"/>
            <a:tailEnd type="none" w="sm" len="sm"/>
          </a:ln>
        </p:spPr>
        <p:txBody>
          <a:bodyPr wrap="none" lIns="90000" tIns="46800" rIns="90000" bIns="46800">
            <a:spAutoFit/>
          </a:bodyPr>
          <a:lstStyle/>
          <a:p>
            <a:r>
              <a:rPr kumimoji="1" lang="en-US" altLang="zh-CN" sz="2400">
                <a:solidFill>
                  <a:srgbClr val="000000"/>
                </a:solidFill>
              </a:rPr>
              <a:t>【</a:t>
            </a:r>
            <a:r>
              <a:rPr kumimoji="1" lang="zh-CN" altLang="en-US" sz="2400">
                <a:solidFill>
                  <a:srgbClr val="000000"/>
                </a:solidFill>
              </a:rPr>
              <a:t>例一</a:t>
            </a:r>
            <a:r>
              <a:rPr kumimoji="1" lang="en-US" altLang="zh-CN" sz="2400">
                <a:solidFill>
                  <a:srgbClr val="000000"/>
                </a:solidFill>
              </a:rPr>
              <a:t>】</a:t>
            </a:r>
          </a:p>
          <a:p>
            <a:r>
              <a:rPr kumimoji="1" lang="en-US" altLang="zh-CN" sz="2400">
                <a:solidFill>
                  <a:srgbClr val="000066"/>
                </a:solidFill>
              </a:rPr>
              <a:t>main( )</a:t>
            </a:r>
          </a:p>
          <a:p>
            <a:r>
              <a:rPr kumimoji="1" lang="en-US" altLang="zh-CN" sz="2400">
                <a:solidFill>
                  <a:srgbClr val="000066"/>
                </a:solidFill>
              </a:rPr>
              <a:t>{</a:t>
            </a:r>
          </a:p>
          <a:p>
            <a:r>
              <a:rPr kumimoji="1" lang="en-US" altLang="zh-CN" sz="2400">
                <a:solidFill>
                  <a:srgbClr val="000066"/>
                </a:solidFill>
              </a:rPr>
              <a:t>    int x,a; </a:t>
            </a:r>
          </a:p>
          <a:p>
            <a:r>
              <a:rPr kumimoji="1" lang="en-US" altLang="zh-CN" sz="2400">
                <a:solidFill>
                  <a:srgbClr val="000066"/>
                </a:solidFill>
              </a:rPr>
              <a:t>    x=(a=3</a:t>
            </a:r>
            <a:r>
              <a:rPr kumimoji="1" lang="en-US" altLang="zh-CN" sz="2400">
                <a:solidFill>
                  <a:srgbClr val="000066"/>
                </a:solidFill>
                <a:latin typeface="宋体" pitchFamily="2" charset="-122"/>
              </a:rPr>
              <a:t>*</a:t>
            </a:r>
            <a:r>
              <a:rPr kumimoji="1" lang="en-US" altLang="zh-CN" sz="2400">
                <a:solidFill>
                  <a:srgbClr val="000066"/>
                </a:solidFill>
              </a:rPr>
              <a:t>5,a</a:t>
            </a:r>
            <a:r>
              <a:rPr kumimoji="1" lang="en-US" altLang="zh-CN" sz="2400">
                <a:solidFill>
                  <a:srgbClr val="000066"/>
                </a:solidFill>
                <a:latin typeface="宋体" pitchFamily="2" charset="-122"/>
              </a:rPr>
              <a:t>*</a:t>
            </a:r>
            <a:r>
              <a:rPr kumimoji="1" lang="en-US" altLang="zh-CN" sz="2400">
                <a:solidFill>
                  <a:srgbClr val="000066"/>
                </a:solidFill>
              </a:rPr>
              <a:t>4,a+5); </a:t>
            </a:r>
          </a:p>
          <a:p>
            <a:r>
              <a:rPr kumimoji="1" lang="en-US" altLang="zh-CN" sz="2400">
                <a:solidFill>
                  <a:srgbClr val="000066"/>
                </a:solidFill>
              </a:rPr>
              <a:t>    printf(“x=%d,a=%d\n”,x,a); </a:t>
            </a:r>
          </a:p>
          <a:p>
            <a:r>
              <a:rPr kumimoji="1" lang="en-US" altLang="zh-CN" sz="2400">
                <a:solidFill>
                  <a:srgbClr val="000066"/>
                </a:solidFill>
              </a:rPr>
              <a:t>}</a:t>
            </a:r>
          </a:p>
          <a:p>
            <a:endParaRPr kumimoji="1" lang="en-US" altLang="zh-CN" sz="2400">
              <a:solidFill>
                <a:srgbClr val="000066"/>
              </a:solidFill>
            </a:endParaRPr>
          </a:p>
        </p:txBody>
      </p:sp>
      <p:sp>
        <p:nvSpPr>
          <p:cNvPr id="324614" name="Text Box 6"/>
          <p:cNvSpPr txBox="1">
            <a:spLocks noChangeArrowheads="1"/>
          </p:cNvSpPr>
          <p:nvPr/>
        </p:nvSpPr>
        <p:spPr bwMode="auto">
          <a:xfrm>
            <a:off x="4787900" y="981075"/>
            <a:ext cx="4184650" cy="3038475"/>
          </a:xfrm>
          <a:prstGeom prst="rect">
            <a:avLst/>
          </a:prstGeom>
          <a:solidFill>
            <a:schemeClr val="bg2"/>
          </a:solidFill>
          <a:ln w="25400">
            <a:solidFill>
              <a:srgbClr val="FFFF99"/>
            </a:solidFill>
            <a:miter lim="800000"/>
            <a:headEnd type="none" w="sm" len="sm"/>
            <a:tailEnd type="none" w="sm" len="sm"/>
          </a:ln>
        </p:spPr>
        <p:txBody>
          <a:bodyPr wrap="none" lIns="90000" tIns="46800" rIns="90000" bIns="46800">
            <a:spAutoFit/>
          </a:bodyPr>
          <a:lstStyle/>
          <a:p>
            <a:r>
              <a:rPr kumimoji="1" lang="en-US" altLang="zh-CN" sz="2400">
                <a:solidFill>
                  <a:srgbClr val="000000"/>
                </a:solidFill>
              </a:rPr>
              <a:t>【</a:t>
            </a:r>
            <a:r>
              <a:rPr kumimoji="1" lang="zh-CN" altLang="en-US" sz="2400">
                <a:solidFill>
                  <a:srgbClr val="000000"/>
                </a:solidFill>
              </a:rPr>
              <a:t>例二</a:t>
            </a:r>
            <a:r>
              <a:rPr kumimoji="1" lang="en-US" altLang="zh-CN" sz="2400">
                <a:solidFill>
                  <a:srgbClr val="000000"/>
                </a:solidFill>
              </a:rPr>
              <a:t>】</a:t>
            </a:r>
          </a:p>
          <a:p>
            <a:r>
              <a:rPr kumimoji="1" lang="en-US" altLang="zh-CN" sz="2400">
                <a:solidFill>
                  <a:srgbClr val="000066"/>
                </a:solidFill>
              </a:rPr>
              <a:t>main( )</a:t>
            </a:r>
          </a:p>
          <a:p>
            <a:r>
              <a:rPr kumimoji="1" lang="en-US" altLang="zh-CN" sz="2400">
                <a:solidFill>
                  <a:srgbClr val="000066"/>
                </a:solidFill>
              </a:rPr>
              <a:t>{</a:t>
            </a:r>
          </a:p>
          <a:p>
            <a:r>
              <a:rPr kumimoji="1" lang="en-US" altLang="zh-CN" sz="2400">
                <a:solidFill>
                  <a:srgbClr val="000066"/>
                </a:solidFill>
              </a:rPr>
              <a:t>    int x,a; </a:t>
            </a:r>
          </a:p>
          <a:p>
            <a:r>
              <a:rPr kumimoji="1" lang="en-US" altLang="zh-CN" sz="2400">
                <a:solidFill>
                  <a:srgbClr val="000066"/>
                </a:solidFill>
              </a:rPr>
              <a:t>    x=(a=3</a:t>
            </a:r>
            <a:r>
              <a:rPr kumimoji="1" lang="en-US" altLang="zh-CN" sz="2400">
                <a:solidFill>
                  <a:srgbClr val="000066"/>
                </a:solidFill>
                <a:latin typeface="宋体" pitchFamily="2" charset="-122"/>
              </a:rPr>
              <a:t>*</a:t>
            </a:r>
            <a:r>
              <a:rPr kumimoji="1" lang="en-US" altLang="zh-CN" sz="2400">
                <a:solidFill>
                  <a:srgbClr val="000066"/>
                </a:solidFill>
              </a:rPr>
              <a:t>5,a</a:t>
            </a:r>
            <a:r>
              <a:rPr kumimoji="1" lang="en-US" altLang="zh-CN" sz="2400">
                <a:solidFill>
                  <a:srgbClr val="000066"/>
                </a:solidFill>
                <a:latin typeface="宋体" pitchFamily="2" charset="-122"/>
              </a:rPr>
              <a:t>*</a:t>
            </a:r>
            <a:r>
              <a:rPr kumimoji="1" lang="en-US" altLang="zh-CN" sz="2400">
                <a:solidFill>
                  <a:srgbClr val="000066"/>
                </a:solidFill>
              </a:rPr>
              <a:t>4),a+5; </a:t>
            </a:r>
          </a:p>
          <a:p>
            <a:r>
              <a:rPr kumimoji="1" lang="en-US" altLang="zh-CN" sz="2400">
                <a:solidFill>
                  <a:srgbClr val="000066"/>
                </a:solidFill>
              </a:rPr>
              <a:t>    printf(“x=%d,a=%d\n”,x,a); </a:t>
            </a:r>
          </a:p>
          <a:p>
            <a:r>
              <a:rPr kumimoji="1" lang="en-US" altLang="zh-CN" sz="2400">
                <a:solidFill>
                  <a:srgbClr val="000066"/>
                </a:solidFill>
              </a:rPr>
              <a:t>}</a:t>
            </a:r>
          </a:p>
          <a:p>
            <a:endParaRPr kumimoji="1" lang="en-US" altLang="zh-CN" sz="2400">
              <a:solidFill>
                <a:srgbClr val="000066"/>
              </a:solidFill>
            </a:endParaRPr>
          </a:p>
        </p:txBody>
      </p:sp>
      <p:sp>
        <p:nvSpPr>
          <p:cNvPr id="324615" name="Text Box 7"/>
          <p:cNvSpPr txBox="1">
            <a:spLocks noChangeArrowheads="1"/>
          </p:cNvSpPr>
          <p:nvPr/>
        </p:nvSpPr>
        <p:spPr bwMode="auto">
          <a:xfrm>
            <a:off x="900113" y="4221163"/>
            <a:ext cx="3314700" cy="457200"/>
          </a:xfrm>
          <a:prstGeom prst="rect">
            <a:avLst/>
          </a:prstGeom>
          <a:noFill/>
          <a:ln w="12700">
            <a:noFill/>
            <a:miter lim="800000"/>
            <a:headEnd type="none" w="sm" len="sm"/>
            <a:tailEnd type="none" w="sm" len="sm"/>
          </a:ln>
        </p:spPr>
        <p:txBody>
          <a:bodyPr lIns="90000" tIns="46800" rIns="90000" bIns="46800">
            <a:spAutoFit/>
          </a:bodyPr>
          <a:lstStyle/>
          <a:p>
            <a:r>
              <a:rPr kumimoji="1" lang="en-US" altLang="zh-CN" sz="2400">
                <a:solidFill>
                  <a:srgbClr val="660033"/>
                </a:solidFill>
              </a:rPr>
              <a:t> </a:t>
            </a:r>
            <a:r>
              <a:rPr kumimoji="1" lang="zh-CN" altLang="en-US" sz="2400">
                <a:solidFill>
                  <a:srgbClr val="660033"/>
                </a:solidFill>
                <a:ea typeface="华文细黑" pitchFamily="2" charset="-122"/>
              </a:rPr>
              <a:t>运算结果：</a:t>
            </a:r>
            <a:r>
              <a:rPr kumimoji="1" lang="en-US" altLang="zh-CN" sz="2400">
                <a:solidFill>
                  <a:srgbClr val="FF3300"/>
                </a:solidFill>
              </a:rPr>
              <a:t>x=20,a=15 </a:t>
            </a:r>
          </a:p>
        </p:txBody>
      </p:sp>
      <p:sp>
        <p:nvSpPr>
          <p:cNvPr id="324616" name="Text Box 8"/>
          <p:cNvSpPr txBox="1">
            <a:spLocks noChangeArrowheads="1"/>
          </p:cNvSpPr>
          <p:nvPr/>
        </p:nvSpPr>
        <p:spPr bwMode="auto">
          <a:xfrm>
            <a:off x="5219700" y="4221163"/>
            <a:ext cx="3230563"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solidFill>
                  <a:srgbClr val="660033"/>
                </a:solidFill>
                <a:ea typeface="华文细黑" pitchFamily="2" charset="-122"/>
              </a:rPr>
              <a:t>运算结果：</a:t>
            </a:r>
            <a:r>
              <a:rPr kumimoji="1" lang="en-US" altLang="zh-CN" sz="2400">
                <a:solidFill>
                  <a:srgbClr val="FF3300"/>
                </a:solidFill>
              </a:rPr>
              <a:t>x=60,a=15 </a:t>
            </a:r>
          </a:p>
        </p:txBody>
      </p:sp>
      <p:sp>
        <p:nvSpPr>
          <p:cNvPr id="324617" name="Text Box 9"/>
          <p:cNvSpPr txBox="1">
            <a:spLocks noChangeArrowheads="1"/>
          </p:cNvSpPr>
          <p:nvPr/>
        </p:nvSpPr>
        <p:spPr bwMode="auto">
          <a:xfrm>
            <a:off x="395288" y="4941888"/>
            <a:ext cx="6578600" cy="1565275"/>
          </a:xfrm>
          <a:prstGeom prst="rect">
            <a:avLst/>
          </a:prstGeom>
          <a:solidFill>
            <a:srgbClr val="FFFF99"/>
          </a:solidFill>
          <a:ln w="12700">
            <a:solidFill>
              <a:srgbClr val="FF00FF"/>
            </a:solidFill>
            <a:miter lim="800000"/>
            <a:headEnd type="none" w="sm" len="sm"/>
            <a:tailEnd type="none" w="sm" len="sm"/>
          </a:ln>
        </p:spPr>
        <p:txBody>
          <a:bodyPr wrap="none" lIns="90000" tIns="46800" rIns="90000" bIns="46800">
            <a:spAutoFit/>
          </a:bodyPr>
          <a:lstStyle/>
          <a:p>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例三</a:t>
            </a:r>
            <a:r>
              <a:rPr kumimoji="1" lang="en-US" altLang="zh-CN" sz="2400">
                <a:solidFill>
                  <a:srgbClr val="FF3300"/>
                </a:solidFill>
                <a:ea typeface="华文细黑" pitchFamily="2" charset="-122"/>
              </a:rPr>
              <a:t>】</a:t>
            </a:r>
            <a:r>
              <a:rPr kumimoji="1" lang="en-US" altLang="zh-CN" sz="2400">
                <a:solidFill>
                  <a:srgbClr val="FF3300"/>
                </a:solidFill>
              </a:rPr>
              <a:t>main()</a:t>
            </a:r>
          </a:p>
          <a:p>
            <a:r>
              <a:rPr kumimoji="1" lang="en-US" altLang="zh-CN" sz="2400">
                <a:solidFill>
                  <a:srgbClr val="FF3300"/>
                </a:solidFill>
              </a:rPr>
              <a:t>             {    int a,b,x;</a:t>
            </a:r>
          </a:p>
          <a:p>
            <a:r>
              <a:rPr kumimoji="1" lang="en-US" altLang="zh-CN" sz="2400">
                <a:solidFill>
                  <a:srgbClr val="FF3300"/>
                </a:solidFill>
              </a:rPr>
              <a:t>                   x=(a=8,b=15,b++,a+b);</a:t>
            </a:r>
          </a:p>
          <a:p>
            <a:r>
              <a:rPr kumimoji="1" lang="en-US" altLang="zh-CN" sz="2400">
                <a:solidFill>
                  <a:srgbClr val="FF3300"/>
                </a:solidFill>
              </a:rPr>
              <a:t>                   printf(“a=%d,b=%d,x=%d\n”,a,b,x);}</a:t>
            </a:r>
          </a:p>
        </p:txBody>
      </p:sp>
      <p:sp>
        <p:nvSpPr>
          <p:cNvPr id="324618" name="Text Box 10"/>
          <p:cNvSpPr txBox="1">
            <a:spLocks noChangeArrowheads="1"/>
          </p:cNvSpPr>
          <p:nvPr/>
        </p:nvSpPr>
        <p:spPr bwMode="auto">
          <a:xfrm>
            <a:off x="4716463" y="4868863"/>
            <a:ext cx="3929062" cy="469900"/>
          </a:xfrm>
          <a:prstGeom prst="rect">
            <a:avLst/>
          </a:prstGeom>
          <a:solidFill>
            <a:srgbClr val="99CC00"/>
          </a:solidFill>
          <a:ln w="12700">
            <a:solidFill>
              <a:srgbClr val="FFCC99"/>
            </a:solidFill>
            <a:miter lim="800000"/>
            <a:headEnd type="none" w="sm" len="sm"/>
            <a:tailEnd type="none" w="sm" len="sm"/>
          </a:ln>
        </p:spPr>
        <p:txBody>
          <a:bodyPr wrap="none" lIns="90000" tIns="46800" rIns="90000" bIns="46800">
            <a:spAutoFit/>
          </a:bodyPr>
          <a:lstStyle/>
          <a:p>
            <a:r>
              <a:rPr kumimoji="1" lang="en-US" altLang="zh-CN" sz="2400">
                <a:solidFill>
                  <a:srgbClr val="FF3300"/>
                </a:solidFill>
              </a:rPr>
              <a:t> </a:t>
            </a:r>
            <a:r>
              <a:rPr kumimoji="1" lang="zh-CN" altLang="en-US" sz="2400">
                <a:solidFill>
                  <a:srgbClr val="0000CC"/>
                </a:solidFill>
                <a:ea typeface="华文细黑" pitchFamily="2" charset="-122"/>
              </a:rPr>
              <a:t>运算结果：</a:t>
            </a:r>
            <a:r>
              <a:rPr kumimoji="1" lang="en-US" altLang="zh-CN" sz="2400">
                <a:solidFill>
                  <a:srgbClr val="CC3300"/>
                </a:solidFill>
              </a:rPr>
              <a:t>a=8,b=16,x=24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3"/>
                                        </p:tgtEl>
                                        <p:attrNameLst>
                                          <p:attrName>style.visibility</p:attrName>
                                        </p:attrNameLst>
                                      </p:cBhvr>
                                      <p:to>
                                        <p:strVal val="visible"/>
                                      </p:to>
                                    </p:set>
                                    <p:anim calcmode="lin" valueType="num">
                                      <p:cBhvr additive="base">
                                        <p:cTn id="7" dur="500" fill="hold"/>
                                        <p:tgtEl>
                                          <p:spTgt spid="324613"/>
                                        </p:tgtEl>
                                        <p:attrNameLst>
                                          <p:attrName>ppt_x</p:attrName>
                                        </p:attrNameLst>
                                      </p:cBhvr>
                                      <p:tavLst>
                                        <p:tav tm="0">
                                          <p:val>
                                            <p:strVal val="0-#ppt_w/2"/>
                                          </p:val>
                                        </p:tav>
                                        <p:tav tm="100000">
                                          <p:val>
                                            <p:strVal val="#ppt_x"/>
                                          </p:val>
                                        </p:tav>
                                      </p:tavLst>
                                    </p:anim>
                                    <p:anim calcmode="lin" valueType="num">
                                      <p:cBhvr additive="base">
                                        <p:cTn id="8" dur="500" fill="hold"/>
                                        <p:tgtEl>
                                          <p:spTgt spid="3246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24615"/>
                                        </p:tgtEl>
                                        <p:attrNameLst>
                                          <p:attrName>style.visibility</p:attrName>
                                        </p:attrNameLst>
                                      </p:cBhvr>
                                      <p:to>
                                        <p:strVal val="visible"/>
                                      </p:to>
                                    </p:set>
                                    <p:animEffect transition="in" filter="strips(downRight)">
                                      <p:cBhvr>
                                        <p:cTn id="13" dur="500"/>
                                        <p:tgtEl>
                                          <p:spTgt spid="3246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24614"/>
                                        </p:tgtEl>
                                        <p:attrNameLst>
                                          <p:attrName>style.visibility</p:attrName>
                                        </p:attrNameLst>
                                      </p:cBhvr>
                                      <p:to>
                                        <p:strVal val="visible"/>
                                      </p:to>
                                    </p:set>
                                    <p:anim calcmode="lin" valueType="num">
                                      <p:cBhvr additive="base">
                                        <p:cTn id="18" dur="500" fill="hold"/>
                                        <p:tgtEl>
                                          <p:spTgt spid="324614"/>
                                        </p:tgtEl>
                                        <p:attrNameLst>
                                          <p:attrName>ppt_x</p:attrName>
                                        </p:attrNameLst>
                                      </p:cBhvr>
                                      <p:tavLst>
                                        <p:tav tm="0">
                                          <p:val>
                                            <p:strVal val="1+#ppt_w/2"/>
                                          </p:val>
                                        </p:tav>
                                        <p:tav tm="100000">
                                          <p:val>
                                            <p:strVal val="#ppt_x"/>
                                          </p:val>
                                        </p:tav>
                                      </p:tavLst>
                                    </p:anim>
                                    <p:anim calcmode="lin" valueType="num">
                                      <p:cBhvr additive="base">
                                        <p:cTn id="19" dur="500" fill="hold"/>
                                        <p:tgtEl>
                                          <p:spTgt spid="3246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324616"/>
                                        </p:tgtEl>
                                        <p:attrNameLst>
                                          <p:attrName>style.visibility</p:attrName>
                                        </p:attrNameLst>
                                      </p:cBhvr>
                                      <p:to>
                                        <p:strVal val="visible"/>
                                      </p:to>
                                    </p:set>
                                    <p:animEffect transition="in" filter="strips(upRight)">
                                      <p:cBhvr>
                                        <p:cTn id="24" dur="500"/>
                                        <p:tgtEl>
                                          <p:spTgt spid="324616"/>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24617"/>
                                        </p:tgtEl>
                                        <p:attrNameLst>
                                          <p:attrName>style.visibility</p:attrName>
                                        </p:attrNameLst>
                                      </p:cBhvr>
                                      <p:to>
                                        <p:strVal val="visible"/>
                                      </p:to>
                                    </p:set>
                                    <p:animEffect transition="in" filter="checkerboard(across)">
                                      <p:cBhvr>
                                        <p:cTn id="29" dur="500"/>
                                        <p:tgtEl>
                                          <p:spTgt spid="32461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6" fill="hold" grpId="0" nodeType="clickEffect">
                                  <p:stCondLst>
                                    <p:cond delay="0"/>
                                  </p:stCondLst>
                                  <p:childTnLst>
                                    <p:set>
                                      <p:cBhvr>
                                        <p:cTn id="33" dur="1" fill="hold">
                                          <p:stCondLst>
                                            <p:cond delay="0"/>
                                          </p:stCondLst>
                                        </p:cTn>
                                        <p:tgtEl>
                                          <p:spTgt spid="324618"/>
                                        </p:tgtEl>
                                        <p:attrNameLst>
                                          <p:attrName>style.visibility</p:attrName>
                                        </p:attrNameLst>
                                      </p:cBhvr>
                                      <p:to>
                                        <p:strVal val="visible"/>
                                      </p:to>
                                    </p:set>
                                    <p:anim calcmode="lin" valueType="num">
                                      <p:cBhvr additive="base">
                                        <p:cTn id="34" dur="500" fill="hold"/>
                                        <p:tgtEl>
                                          <p:spTgt spid="324618"/>
                                        </p:tgtEl>
                                        <p:attrNameLst>
                                          <p:attrName>ppt_x</p:attrName>
                                        </p:attrNameLst>
                                      </p:cBhvr>
                                      <p:tavLst>
                                        <p:tav tm="0">
                                          <p:val>
                                            <p:strVal val="1+#ppt_w/2"/>
                                          </p:val>
                                        </p:tav>
                                        <p:tav tm="100000">
                                          <p:val>
                                            <p:strVal val="#ppt_x"/>
                                          </p:val>
                                        </p:tav>
                                      </p:tavLst>
                                    </p:anim>
                                    <p:anim calcmode="lin" valueType="num">
                                      <p:cBhvr additive="base">
                                        <p:cTn id="35" dur="500" fill="hold"/>
                                        <p:tgtEl>
                                          <p:spTgt spid="3246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nimBg="1"/>
      <p:bldP spid="324614" grpId="0" animBg="1"/>
      <p:bldP spid="324615" grpId="0"/>
      <p:bldP spid="324616" grpId="0"/>
      <p:bldP spid="324617" grpId="0" animBg="1"/>
      <p:bldP spid="3246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8" name="Text Box 6"/>
          <p:cNvSpPr txBox="1">
            <a:spLocks noChangeArrowheads="1"/>
          </p:cNvSpPr>
          <p:nvPr/>
        </p:nvSpPr>
        <p:spPr bwMode="auto">
          <a:xfrm>
            <a:off x="385763" y="438150"/>
            <a:ext cx="2425700" cy="762000"/>
          </a:xfrm>
          <a:prstGeom prst="rect">
            <a:avLst/>
          </a:prstGeom>
          <a:noFill/>
          <a:ln w="9525">
            <a:noFill/>
            <a:miter lim="800000"/>
            <a:headEnd/>
            <a:tailEnd/>
          </a:ln>
          <a:effectLst/>
        </p:spPr>
        <p:txBody>
          <a:bodyPr wrap="none">
            <a:spAutoFit/>
          </a:bodyPr>
          <a:lstStyle/>
          <a:p>
            <a:pPr>
              <a:defRPr/>
            </a:pPr>
            <a:r>
              <a:rPr kumimoji="1" lang="zh-CN" altLang="en-US" sz="4400" b="1">
                <a:solidFill>
                  <a:srgbClr val="FF0066"/>
                </a:solidFill>
                <a:effectLst>
                  <a:outerShdw blurRad="38100" dist="38100" dir="2700000" algn="tl">
                    <a:srgbClr val="FFFFFF"/>
                  </a:outerShdw>
                </a:effectLst>
                <a:latin typeface="楷体_GB2312" pitchFamily="49" charset="-122"/>
                <a:ea typeface="楷体_GB2312" pitchFamily="49" charset="-122"/>
              </a:rPr>
              <a:t>考核方式</a:t>
            </a:r>
          </a:p>
        </p:txBody>
      </p:sp>
      <p:sp>
        <p:nvSpPr>
          <p:cNvPr id="284680" name="Text Box 8"/>
          <p:cNvSpPr txBox="1">
            <a:spLocks noChangeArrowheads="1"/>
          </p:cNvSpPr>
          <p:nvPr/>
        </p:nvSpPr>
        <p:spPr bwMode="auto">
          <a:xfrm>
            <a:off x="701675" y="2259013"/>
            <a:ext cx="7734300" cy="519112"/>
          </a:xfrm>
          <a:prstGeom prst="rect">
            <a:avLst/>
          </a:prstGeom>
          <a:noFill/>
          <a:ln w="9525">
            <a:noFill/>
            <a:miter lim="800000"/>
            <a:headEnd/>
            <a:tailEnd/>
          </a:ln>
        </p:spPr>
        <p:txBody>
          <a:bodyPr>
            <a:spAutoFit/>
          </a:bodyPr>
          <a:lstStyle/>
          <a:p>
            <a:r>
              <a:rPr lang="zh-CN" altLang="en-US" sz="2800" b="1">
                <a:latin typeface="Tahoma" pitchFamily="34" charset="0"/>
                <a:ea typeface="楷体_GB2312" pitchFamily="49" charset="-122"/>
              </a:rPr>
              <a:t>采取平时、实验和期末考试综合评定成绩</a:t>
            </a:r>
          </a:p>
        </p:txBody>
      </p:sp>
      <p:sp>
        <p:nvSpPr>
          <p:cNvPr id="284681" name="Text Box 9"/>
          <p:cNvSpPr txBox="1">
            <a:spLocks noChangeArrowheads="1"/>
          </p:cNvSpPr>
          <p:nvPr/>
        </p:nvSpPr>
        <p:spPr bwMode="auto">
          <a:xfrm>
            <a:off x="1016000" y="3249613"/>
            <a:ext cx="5586413" cy="519112"/>
          </a:xfrm>
          <a:prstGeom prst="rect">
            <a:avLst/>
          </a:prstGeom>
          <a:noFill/>
          <a:ln w="9525">
            <a:noFill/>
            <a:miter lim="800000"/>
            <a:headEnd/>
            <a:tailEnd/>
          </a:ln>
        </p:spPr>
        <p:txBody>
          <a:bodyPr>
            <a:spAutoFit/>
          </a:bodyPr>
          <a:lstStyle/>
          <a:p>
            <a:pPr>
              <a:buClr>
                <a:srgbClr val="FF0000"/>
              </a:buClr>
              <a:buFont typeface="Wingdings" pitchFamily="2" charset="2"/>
              <a:buChar char="Ø"/>
            </a:pPr>
            <a:r>
              <a:rPr lang="zh-CN" altLang="en-US" sz="2800" b="1">
                <a:latin typeface="楷体_GB2312" pitchFamily="49" charset="-122"/>
                <a:ea typeface="楷体_GB2312" pitchFamily="49" charset="-122"/>
              </a:rPr>
              <a:t>平时成绩不低于总成绩的</a:t>
            </a:r>
            <a:r>
              <a:rPr lang="en-US" altLang="zh-CN" sz="2800" b="1">
                <a:latin typeface="楷体_GB2312" pitchFamily="49" charset="-122"/>
                <a:ea typeface="楷体_GB2312" pitchFamily="49" charset="-122"/>
              </a:rPr>
              <a:t>10%</a:t>
            </a:r>
          </a:p>
        </p:txBody>
      </p:sp>
      <p:sp>
        <p:nvSpPr>
          <p:cNvPr id="284682" name="Text Box 10"/>
          <p:cNvSpPr txBox="1">
            <a:spLocks noChangeArrowheads="1"/>
          </p:cNvSpPr>
          <p:nvPr/>
        </p:nvSpPr>
        <p:spPr bwMode="auto">
          <a:xfrm>
            <a:off x="1016000" y="4373563"/>
            <a:ext cx="4933950" cy="946150"/>
          </a:xfrm>
          <a:prstGeom prst="rect">
            <a:avLst/>
          </a:prstGeom>
          <a:noFill/>
          <a:ln w="9525">
            <a:noFill/>
            <a:miter lim="800000"/>
            <a:headEnd/>
            <a:tailEnd/>
          </a:ln>
        </p:spPr>
        <p:txBody>
          <a:bodyPr wrap="none">
            <a:spAutoFit/>
          </a:bodyPr>
          <a:lstStyle/>
          <a:p>
            <a:pPr>
              <a:buClr>
                <a:srgbClr val="FF0000"/>
              </a:buClr>
              <a:buFont typeface="Wingdings" pitchFamily="2" charset="2"/>
              <a:buChar char="Ø"/>
            </a:pPr>
            <a:r>
              <a:rPr lang="zh-CN" altLang="en-US" sz="2800" b="1">
                <a:latin typeface="楷体_GB2312" pitchFamily="49" charset="-122"/>
                <a:ea typeface="楷体_GB2312" pitchFamily="49" charset="-122"/>
              </a:rPr>
              <a:t>实验成绩不低于总成绩的</a:t>
            </a:r>
            <a:r>
              <a:rPr lang="en-US" altLang="zh-CN" sz="2800" b="1">
                <a:latin typeface="楷体_GB2312" pitchFamily="49" charset="-122"/>
                <a:ea typeface="楷体_GB2312" pitchFamily="49" charset="-122"/>
              </a:rPr>
              <a:t>20%</a:t>
            </a:r>
          </a:p>
          <a:p>
            <a:endParaRPr lang="en-US" altLang="zh-CN" sz="2800" b="1">
              <a:latin typeface="Tahoma" pitchFamily="34" charset="0"/>
            </a:endParaRPr>
          </a:p>
        </p:txBody>
      </p:sp>
      <p:sp>
        <p:nvSpPr>
          <p:cNvPr id="8" name="日期占位符 7"/>
          <p:cNvSpPr>
            <a:spLocks noGrp="1"/>
          </p:cNvSpPr>
          <p:nvPr>
            <p:ph type="dt" sz="half" idx="10"/>
          </p:nvPr>
        </p:nvSpPr>
        <p:spPr/>
        <p:txBody>
          <a:bodyPr/>
          <a:lstStyle/>
          <a:p>
            <a:pPr>
              <a:defRPr/>
            </a:pPr>
            <a:fld id="{751F2FEB-FE37-41AF-8ABE-62184F343B5B}" type="datetime1">
              <a:rPr lang="zh-CN" altLang="en-US" smtClean="0"/>
              <a:pPr>
                <a:defRPr/>
              </a:pPr>
              <a:t>2012-9-17</a:t>
            </a:fld>
            <a:endParaRPr lang="en-US" altLang="zh-CN" dirty="0"/>
          </a:p>
        </p:txBody>
      </p:sp>
      <p:sp>
        <p:nvSpPr>
          <p:cNvPr id="9" name="灯片编号占位符 8"/>
          <p:cNvSpPr>
            <a:spLocks noGrp="1"/>
          </p:cNvSpPr>
          <p:nvPr>
            <p:ph type="sldNum" sz="quarter" idx="12"/>
          </p:nvPr>
        </p:nvSpPr>
        <p:spPr/>
        <p:txBody>
          <a:bodyPr/>
          <a:lstStyle/>
          <a:p>
            <a:pPr>
              <a:defRPr/>
            </a:pPr>
            <a:fld id="{76C28267-322E-4F55-83A7-61969821FE8C}" type="slidenum">
              <a:rPr lang="en-US" altLang="zh-CN" smtClean="0"/>
              <a:pPr>
                <a:defRPr/>
              </a:pPr>
              <a:t>7</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84680"/>
                                        </p:tgtEl>
                                        <p:attrNameLst>
                                          <p:attrName>style.visibility</p:attrName>
                                        </p:attrNameLst>
                                      </p:cBhvr>
                                      <p:to>
                                        <p:strVal val="visible"/>
                                      </p:to>
                                    </p:set>
                                    <p:animEffect transition="in" filter="fade">
                                      <p:cBhvr>
                                        <p:cTn id="7" dur="770" decel="100000"/>
                                        <p:tgtEl>
                                          <p:spTgt spid="284680"/>
                                        </p:tgtEl>
                                      </p:cBhvr>
                                    </p:animEffect>
                                    <p:animScale>
                                      <p:cBhvr>
                                        <p:cTn id="8" dur="770" decel="100000"/>
                                        <p:tgtEl>
                                          <p:spTgt spid="284680"/>
                                        </p:tgtEl>
                                      </p:cBhvr>
                                      <p:from x="10000" y="10000"/>
                                      <p:to x="200000" y="450000"/>
                                    </p:animScale>
                                    <p:animScale>
                                      <p:cBhvr>
                                        <p:cTn id="9" dur="1230" accel="100000" fill="hold">
                                          <p:stCondLst>
                                            <p:cond delay="770"/>
                                          </p:stCondLst>
                                        </p:cTn>
                                        <p:tgtEl>
                                          <p:spTgt spid="284680"/>
                                        </p:tgtEl>
                                      </p:cBhvr>
                                      <p:from x="200000" y="450000"/>
                                      <p:to x="100000" y="100000"/>
                                    </p:animScale>
                                    <p:set>
                                      <p:cBhvr>
                                        <p:cTn id="10" dur="770" fill="hold"/>
                                        <p:tgtEl>
                                          <p:spTgt spid="284680"/>
                                        </p:tgtEl>
                                        <p:attrNameLst>
                                          <p:attrName>ppt_x</p:attrName>
                                        </p:attrNameLst>
                                      </p:cBhvr>
                                      <p:to>
                                        <p:strVal val="(0.5)"/>
                                      </p:to>
                                    </p:set>
                                    <p:anim from="(0.5)" to="(#ppt_x)" calcmode="lin" valueType="num">
                                      <p:cBhvr>
                                        <p:cTn id="11" dur="1230" accel="100000" fill="hold">
                                          <p:stCondLst>
                                            <p:cond delay="770"/>
                                          </p:stCondLst>
                                        </p:cTn>
                                        <p:tgtEl>
                                          <p:spTgt spid="284680"/>
                                        </p:tgtEl>
                                        <p:attrNameLst>
                                          <p:attrName>ppt_x</p:attrName>
                                        </p:attrNameLst>
                                      </p:cBhvr>
                                    </p:anim>
                                    <p:set>
                                      <p:cBhvr>
                                        <p:cTn id="12" dur="770" fill="hold"/>
                                        <p:tgtEl>
                                          <p:spTgt spid="284680"/>
                                        </p:tgtEl>
                                        <p:attrNameLst>
                                          <p:attrName>ppt_y</p:attrName>
                                        </p:attrNameLst>
                                      </p:cBhvr>
                                      <p:to>
                                        <p:strVal val="(#ppt_y+0.4)"/>
                                      </p:to>
                                    </p:set>
                                    <p:anim from="(#ppt_y+0.4)" to="(#ppt_y)" calcmode="lin" valueType="num">
                                      <p:cBhvr>
                                        <p:cTn id="13" dur="1230" accel="100000" fill="hold">
                                          <p:stCondLst>
                                            <p:cond delay="770"/>
                                          </p:stCondLst>
                                        </p:cTn>
                                        <p:tgtEl>
                                          <p:spTgt spid="284680"/>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84681"/>
                                        </p:tgtEl>
                                        <p:attrNameLst>
                                          <p:attrName>style.visibility</p:attrName>
                                        </p:attrNameLst>
                                      </p:cBhvr>
                                      <p:to>
                                        <p:strVal val="visible"/>
                                      </p:to>
                                    </p:set>
                                    <p:animEffect transition="in" filter="dissolve">
                                      <p:cBhvr>
                                        <p:cTn id="18" dur="500"/>
                                        <p:tgtEl>
                                          <p:spTgt spid="28468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84682"/>
                                        </p:tgtEl>
                                        <p:attrNameLst>
                                          <p:attrName>style.visibility</p:attrName>
                                        </p:attrNameLst>
                                      </p:cBhvr>
                                      <p:to>
                                        <p:strVal val="visible"/>
                                      </p:to>
                                    </p:set>
                                    <p:animEffect transition="in" filter="dissolve">
                                      <p:cBhvr>
                                        <p:cTn id="23" dur="500"/>
                                        <p:tgtEl>
                                          <p:spTgt spid="284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0" grpId="0"/>
      <p:bldP spid="284681" grpId="0"/>
      <p:bldP spid="28468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381000" y="1066800"/>
            <a:ext cx="8534400" cy="2433638"/>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800">
                <a:solidFill>
                  <a:srgbClr val="66FFFF"/>
                </a:solidFill>
              </a:rPr>
              <a:t>⑤</a:t>
            </a:r>
            <a:r>
              <a:rPr lang="zh-CN" altLang="en-US" sz="2800">
                <a:solidFill>
                  <a:srgbClr val="66FFFF"/>
                </a:solidFill>
                <a:latin typeface="华文细黑" pitchFamily="2" charset="-122"/>
                <a:ea typeface="华文细黑" pitchFamily="2" charset="-122"/>
              </a:rPr>
              <a:t>关系运算（比较运算）</a:t>
            </a:r>
            <a:r>
              <a:rPr lang="zh-CN" altLang="en-US" sz="2800">
                <a:solidFill>
                  <a:srgbClr val="66FFFF"/>
                </a:solidFill>
                <a:latin typeface="华文细黑" pitchFamily="2" charset="-122"/>
                <a:ea typeface="华文细黑" pitchFamily="2" charset="-122"/>
                <a:cs typeface="Times New Roman" pitchFamily="18" charset="0"/>
              </a:rPr>
              <a:t>　</a:t>
            </a:r>
            <a:r>
              <a:rPr lang="en-US" altLang="zh-CN" sz="2400" i="1">
                <a:solidFill>
                  <a:srgbClr val="66FF66"/>
                </a:solidFill>
                <a:latin typeface="华文细黑" pitchFamily="2" charset="-122"/>
                <a:ea typeface="华文细黑" pitchFamily="2" charset="-122"/>
                <a:cs typeface="Times New Roman" pitchFamily="18" charset="0"/>
              </a:rPr>
              <a:t>P87</a:t>
            </a:r>
          </a:p>
          <a:p>
            <a:pPr marL="342900" indent="-342900">
              <a:spcBef>
                <a:spcPct val="20000"/>
              </a:spcBef>
              <a:buClr>
                <a:schemeClr val="hlink"/>
              </a:buClr>
              <a:buSzPct val="65000"/>
              <a:buFont typeface="Wingdings" pitchFamily="2" charset="2"/>
              <a:buNone/>
            </a:pPr>
            <a:r>
              <a:rPr lang="en-US" altLang="zh-CN" sz="3200">
                <a:latin typeface="华文细黑" pitchFamily="2" charset="-122"/>
                <a:ea typeface="华文细黑" pitchFamily="2" charset="-122"/>
              </a:rPr>
              <a:t> </a:t>
            </a:r>
            <a:r>
              <a:rPr lang="zh-CN" altLang="en-US" sz="2400">
                <a:latin typeface="华文细黑" pitchFamily="2" charset="-122"/>
                <a:ea typeface="华文细黑" pitchFamily="2" charset="-122"/>
              </a:rPr>
              <a:t>关系运算符：  </a:t>
            </a:r>
            <a:r>
              <a:rPr lang="en-US" altLang="zh-CN" sz="2400">
                <a:solidFill>
                  <a:srgbClr val="66FF66"/>
                </a:solidFill>
                <a:latin typeface="华文细黑" pitchFamily="2" charset="-122"/>
                <a:ea typeface="华文细黑" pitchFamily="2" charset="-122"/>
              </a:rPr>
              <a:t>&gt;   &lt;   &gt;=  &lt;=    ==  !=</a:t>
            </a:r>
          </a:p>
          <a:p>
            <a:pPr marL="342900" indent="-342900">
              <a:spcBef>
                <a:spcPct val="20000"/>
              </a:spcBef>
              <a:buClr>
                <a:schemeClr val="hlink"/>
              </a:buClr>
              <a:buSzPct val="65000"/>
              <a:buFont typeface="Wingdings" pitchFamily="2" charset="2"/>
              <a:buNone/>
            </a:pPr>
            <a:r>
              <a:rPr lang="en-US" altLang="zh-CN" sz="2400">
                <a:latin typeface="华文细黑" pitchFamily="2" charset="-122"/>
                <a:ea typeface="华文细黑" pitchFamily="2" charset="-122"/>
              </a:rPr>
              <a:t>   </a:t>
            </a:r>
            <a:r>
              <a:rPr lang="zh-CN" altLang="en-US" sz="2400">
                <a:latin typeface="华文细黑" pitchFamily="2" charset="-122"/>
                <a:ea typeface="华文细黑" pitchFamily="2" charset="-122"/>
              </a:rPr>
              <a:t>关系表达式：  含有关系运算符的表达式</a:t>
            </a:r>
          </a:p>
          <a:p>
            <a:pPr marL="342900" indent="-342900">
              <a:spcBef>
                <a:spcPct val="20000"/>
              </a:spcBef>
              <a:buClr>
                <a:schemeClr val="hlink"/>
              </a:buClr>
              <a:buSzPct val="65000"/>
              <a:buFont typeface="Wingdings" pitchFamily="2" charset="2"/>
              <a:buNone/>
            </a:pPr>
            <a:r>
              <a:rPr lang="zh-CN" altLang="en-US" sz="2400">
                <a:latin typeface="华文细黑" pitchFamily="2" charset="-122"/>
                <a:ea typeface="华文细黑" pitchFamily="2" charset="-122"/>
              </a:rPr>
              <a:t>   </a:t>
            </a:r>
            <a:r>
              <a:rPr lang="zh-CN" altLang="en-US" sz="2400">
                <a:solidFill>
                  <a:srgbClr val="FF0000"/>
                </a:solidFill>
                <a:latin typeface="华文细黑" pitchFamily="2" charset="-122"/>
                <a:ea typeface="华文细黑" pitchFamily="2" charset="-122"/>
              </a:rPr>
              <a:t>特别注意</a:t>
            </a:r>
            <a:r>
              <a:rPr lang="zh-CN" altLang="en-US" sz="2400">
                <a:latin typeface="华文细黑" pitchFamily="2" charset="-122"/>
                <a:ea typeface="华文细黑" pitchFamily="2" charset="-122"/>
              </a:rPr>
              <a:t>   </a:t>
            </a:r>
            <a:r>
              <a:rPr lang="en-US" altLang="zh-CN" sz="2400">
                <a:latin typeface="华文细黑" pitchFamily="2" charset="-122"/>
                <a:ea typeface="华文细黑" pitchFamily="2" charset="-122"/>
              </a:rPr>
              <a:t>a≤X≤b </a:t>
            </a:r>
            <a:r>
              <a:rPr lang="zh-CN" altLang="en-US" sz="2400">
                <a:latin typeface="华文细黑" pitchFamily="2" charset="-122"/>
                <a:ea typeface="华文细黑" pitchFamily="2" charset="-122"/>
              </a:rPr>
              <a:t>之类算式的正确写法 ： </a:t>
            </a:r>
            <a:r>
              <a:rPr lang="en-US" altLang="zh-CN" sz="2400">
                <a:solidFill>
                  <a:srgbClr val="66FFFF"/>
                </a:solidFill>
                <a:latin typeface="华文细黑" pitchFamily="2" charset="-122"/>
                <a:ea typeface="华文细黑" pitchFamily="2" charset="-122"/>
              </a:rPr>
              <a:t>a&lt;=x &amp;&amp; x&lt;=b</a:t>
            </a:r>
            <a:r>
              <a:rPr lang="zh-CN" altLang="en-US" sz="2400">
                <a:solidFill>
                  <a:srgbClr val="66FF66"/>
                </a:solidFill>
                <a:latin typeface="华文细黑" pitchFamily="2" charset="-122"/>
                <a:ea typeface="华文细黑" pitchFamily="2" charset="-122"/>
              </a:rPr>
              <a:t>（错误写法：</a:t>
            </a:r>
            <a:r>
              <a:rPr lang="en-US" altLang="zh-CN" sz="2400">
                <a:solidFill>
                  <a:srgbClr val="66FF66"/>
                </a:solidFill>
                <a:latin typeface="华文细黑" pitchFamily="2" charset="-122"/>
                <a:ea typeface="华文细黑" pitchFamily="2" charset="-122"/>
              </a:rPr>
              <a:t>a&lt;=X&lt;=b</a:t>
            </a:r>
            <a:r>
              <a:rPr lang="zh-CN" altLang="en-US" sz="2400">
                <a:solidFill>
                  <a:srgbClr val="66FF66"/>
                </a:solidFill>
                <a:latin typeface="华文细黑" pitchFamily="2" charset="-122"/>
                <a:ea typeface="华文细黑" pitchFamily="2" charset="-122"/>
              </a:rPr>
              <a:t>）</a:t>
            </a:r>
          </a:p>
        </p:txBody>
      </p:sp>
      <p:sp>
        <p:nvSpPr>
          <p:cNvPr id="325637" name="Text Box 5"/>
          <p:cNvSpPr txBox="1">
            <a:spLocks noChangeArrowheads="1"/>
          </p:cNvSpPr>
          <p:nvPr/>
        </p:nvSpPr>
        <p:spPr bwMode="auto">
          <a:xfrm>
            <a:off x="476250" y="4419600"/>
            <a:ext cx="7610475"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例</a:t>
            </a:r>
            <a:r>
              <a:rPr kumimoji="1" lang="en-US" altLang="zh-CN" sz="2400">
                <a:solidFill>
                  <a:srgbClr val="FF3300"/>
                </a:solidFill>
                <a:ea typeface="华文细黑" pitchFamily="2" charset="-122"/>
              </a:rPr>
              <a:t>】</a:t>
            </a:r>
            <a:r>
              <a:rPr kumimoji="1" lang="zh-CN" altLang="en-US" sz="2400">
                <a:ea typeface="华文细黑" pitchFamily="2" charset="-122"/>
              </a:rPr>
              <a:t>若</a:t>
            </a:r>
            <a:r>
              <a:rPr kumimoji="1" lang="en-US" altLang="zh-CN" sz="2400">
                <a:ea typeface="华文细黑" pitchFamily="2" charset="-122"/>
              </a:rPr>
              <a:t>x=1000</a:t>
            </a:r>
            <a:r>
              <a:rPr kumimoji="1" lang="zh-CN" altLang="en-US" sz="2400">
                <a:ea typeface="华文细黑" pitchFamily="2" charset="-122"/>
              </a:rPr>
              <a:t>，则</a:t>
            </a:r>
            <a:r>
              <a:rPr kumimoji="1" lang="en-US" altLang="zh-CN" sz="2400">
                <a:ea typeface="华文细黑" pitchFamily="2" charset="-122"/>
              </a:rPr>
              <a:t>printf(“%d”,2&lt;x&lt;3)</a:t>
            </a:r>
            <a:r>
              <a:rPr kumimoji="1" lang="zh-CN" altLang="en-US" sz="2400">
                <a:ea typeface="华文细黑" pitchFamily="2" charset="-122"/>
              </a:rPr>
              <a:t>的结果是什么？</a:t>
            </a:r>
            <a:endParaRPr kumimoji="1" lang="zh-CN" altLang="en-US" sz="2400">
              <a:solidFill>
                <a:srgbClr val="FF3300"/>
              </a:solidFill>
              <a:ea typeface="华文细黑" pitchFamily="2" charset="-122"/>
            </a:endParaRPr>
          </a:p>
        </p:txBody>
      </p:sp>
      <p:sp>
        <p:nvSpPr>
          <p:cNvPr id="325638" name="Text Box 6"/>
          <p:cNvSpPr txBox="1">
            <a:spLocks noChangeArrowheads="1"/>
          </p:cNvSpPr>
          <p:nvPr/>
        </p:nvSpPr>
        <p:spPr bwMode="auto">
          <a:xfrm>
            <a:off x="1376363" y="5094288"/>
            <a:ext cx="4178300" cy="482600"/>
          </a:xfrm>
          <a:prstGeom prst="rect">
            <a:avLst/>
          </a:prstGeom>
          <a:solidFill>
            <a:srgbClr val="CCFFCC"/>
          </a:solidFill>
          <a:ln w="25400">
            <a:solidFill>
              <a:srgbClr val="FFFF00"/>
            </a:solidFill>
            <a:miter lim="800000"/>
            <a:headEnd type="none" w="sm" len="sm"/>
            <a:tailEnd type="none" w="sm" len="sm"/>
          </a:ln>
        </p:spPr>
        <p:txBody>
          <a:bodyPr wrap="none" lIns="90000" tIns="46800" rIns="90000" bIns="46800">
            <a:spAutoFit/>
          </a:bodyPr>
          <a:lstStyle/>
          <a:p>
            <a:r>
              <a:rPr kumimoji="1" lang="zh-CN" altLang="en-US" sz="2400">
                <a:solidFill>
                  <a:srgbClr val="FF3300"/>
                </a:solidFill>
                <a:latin typeface="华文细黑" pitchFamily="2" charset="-122"/>
                <a:ea typeface="华文细黑" pitchFamily="2" charset="-122"/>
              </a:rPr>
              <a:t>（不管</a:t>
            </a:r>
            <a:r>
              <a:rPr kumimoji="1" lang="en-US" altLang="zh-CN" sz="2400">
                <a:solidFill>
                  <a:srgbClr val="FF3300"/>
                </a:solidFill>
                <a:latin typeface="华文细黑" pitchFamily="2" charset="-122"/>
                <a:ea typeface="华文细黑" pitchFamily="2" charset="-122"/>
              </a:rPr>
              <a:t>x</a:t>
            </a:r>
            <a:r>
              <a:rPr kumimoji="1" lang="zh-CN" altLang="en-US" sz="2400">
                <a:solidFill>
                  <a:srgbClr val="FF3300"/>
                </a:solidFill>
                <a:latin typeface="华文细黑" pitchFamily="2" charset="-122"/>
                <a:ea typeface="华文细黑" pitchFamily="2" charset="-122"/>
              </a:rPr>
              <a:t>为何值，结果恒为</a:t>
            </a:r>
            <a:r>
              <a:rPr kumimoji="1" lang="en-US" altLang="zh-CN" sz="2400">
                <a:solidFill>
                  <a:srgbClr val="FF3300"/>
                </a:solidFill>
                <a:latin typeface="华文细黑" pitchFamily="2" charset="-122"/>
                <a:ea typeface="华文细黑" pitchFamily="2" charset="-122"/>
              </a:rPr>
              <a:t>1</a:t>
            </a:r>
            <a:r>
              <a:rPr kumimoji="1" lang="zh-CN" altLang="en-US" sz="2400">
                <a:solidFill>
                  <a:srgbClr val="FF3300"/>
                </a:solidFill>
                <a:latin typeface="华文细黑" pitchFamily="2" charset="-122"/>
                <a:ea typeface="华文细黑" pitchFamily="2" charset="-122"/>
              </a:rPr>
              <a:t>）</a:t>
            </a:r>
          </a:p>
        </p:txBody>
      </p:sp>
      <p:sp>
        <p:nvSpPr>
          <p:cNvPr id="325639" name="AutoShape 7"/>
          <p:cNvSpPr>
            <a:spLocks noChangeArrowheads="1"/>
          </p:cNvSpPr>
          <p:nvPr/>
        </p:nvSpPr>
        <p:spPr bwMode="auto">
          <a:xfrm>
            <a:off x="6716713" y="4014788"/>
            <a:ext cx="2427287" cy="1584325"/>
          </a:xfrm>
          <a:prstGeom prst="cloudCallout">
            <a:avLst>
              <a:gd name="adj1" fmla="val -69361"/>
              <a:gd name="adj2" fmla="val 86773"/>
            </a:avLst>
          </a:prstGeom>
          <a:solidFill>
            <a:srgbClr val="CCFFFF"/>
          </a:solidFill>
          <a:ln w="12700">
            <a:noFill/>
            <a:round/>
            <a:headEnd type="none" w="sm" len="sm"/>
            <a:tailEnd type="none" w="sm" len="sm"/>
          </a:ln>
        </p:spPr>
        <p:txBody>
          <a:bodyPr lIns="90000" tIns="46800" rIns="90000" bIns="46800"/>
          <a:lstStyle/>
          <a:p>
            <a:pPr algn="ctr"/>
            <a:endParaRPr kumimoji="1" lang="en-US" altLang="zh-CN" sz="2400" b="1" i="1">
              <a:solidFill>
                <a:srgbClr val="FF3300"/>
              </a:solidFill>
            </a:endParaRPr>
          </a:p>
          <a:p>
            <a:pPr algn="ctr"/>
            <a:r>
              <a:rPr kumimoji="1" lang="en-US" altLang="zh-CN" sz="2400" b="1" i="1">
                <a:solidFill>
                  <a:srgbClr val="FF3300"/>
                </a:solidFill>
              </a:rPr>
              <a:t>Why?</a:t>
            </a:r>
          </a:p>
        </p:txBody>
      </p:sp>
      <p:sp>
        <p:nvSpPr>
          <p:cNvPr id="325640" name="Text Box 8"/>
          <p:cNvSpPr txBox="1">
            <a:spLocks noChangeArrowheads="1"/>
          </p:cNvSpPr>
          <p:nvPr/>
        </p:nvSpPr>
        <p:spPr bwMode="auto">
          <a:xfrm>
            <a:off x="385763" y="3249613"/>
            <a:ext cx="6613525" cy="1552575"/>
          </a:xfrm>
          <a:prstGeom prst="rect">
            <a:avLst/>
          </a:prstGeom>
          <a:noFill/>
          <a:ln w="12700">
            <a:noFill/>
            <a:miter lim="800000"/>
            <a:headEnd type="none" w="sm" len="sm"/>
            <a:tailEnd type="none" w="sm" len="sm"/>
          </a:ln>
        </p:spPr>
        <p:txBody>
          <a:bodyPr lIns="90000" tIns="46800" rIns="90000" bIns="46800">
            <a:spAutoFit/>
          </a:bodyPr>
          <a:lstStyle/>
          <a:p>
            <a:r>
              <a:rPr kumimoji="1" lang="en-US" altLang="zh-CN" sz="2400">
                <a:latin typeface="华文细黑" pitchFamily="2" charset="-122"/>
                <a:ea typeface="华文细黑" pitchFamily="2" charset="-122"/>
              </a:rPr>
              <a:t>【</a:t>
            </a:r>
            <a:r>
              <a:rPr kumimoji="1" lang="zh-CN" altLang="en-US" sz="2400">
                <a:latin typeface="华文细黑" pitchFamily="2" charset="-122"/>
                <a:ea typeface="华文细黑" pitchFamily="2" charset="-122"/>
              </a:rPr>
              <a:t>注意</a:t>
            </a:r>
            <a:r>
              <a:rPr kumimoji="1" lang="en-US" altLang="zh-CN" sz="2400">
                <a:latin typeface="华文细黑" pitchFamily="2" charset="-122"/>
                <a:ea typeface="华文细黑" pitchFamily="2" charset="-122"/>
              </a:rPr>
              <a:t>】</a:t>
            </a:r>
            <a:r>
              <a:rPr kumimoji="1" lang="zh-CN" altLang="en-US" sz="2400">
                <a:latin typeface="华文细黑" pitchFamily="2" charset="-122"/>
                <a:ea typeface="华文细黑" pitchFamily="2" charset="-122"/>
              </a:rPr>
              <a:t>关系表达式的值：        </a:t>
            </a:r>
            <a:r>
              <a:rPr kumimoji="1" lang="zh-CN" altLang="en-US" sz="2400">
                <a:solidFill>
                  <a:srgbClr val="66FF66"/>
                </a:solidFill>
                <a:latin typeface="华文细黑" pitchFamily="2" charset="-122"/>
                <a:ea typeface="华文细黑" pitchFamily="2" charset="-122"/>
              </a:rPr>
              <a:t>真</a:t>
            </a:r>
            <a:r>
              <a:rPr kumimoji="1" lang="en-US" altLang="zh-CN" sz="2400">
                <a:solidFill>
                  <a:srgbClr val="66FF66"/>
                </a:solidFill>
                <a:latin typeface="华文细黑" pitchFamily="2" charset="-122"/>
                <a:ea typeface="华文细黑" pitchFamily="2" charset="-122"/>
              </a:rPr>
              <a:t>—1    </a:t>
            </a:r>
            <a:r>
              <a:rPr kumimoji="1" lang="zh-CN" altLang="en-US" sz="2400">
                <a:solidFill>
                  <a:srgbClr val="66FF66"/>
                </a:solidFill>
                <a:latin typeface="华文细黑" pitchFamily="2" charset="-122"/>
                <a:ea typeface="华文细黑" pitchFamily="2" charset="-122"/>
              </a:rPr>
              <a:t>假</a:t>
            </a:r>
            <a:r>
              <a:rPr kumimoji="1" lang="en-US" altLang="zh-CN" sz="2400">
                <a:solidFill>
                  <a:srgbClr val="66FF66"/>
                </a:solidFill>
                <a:latin typeface="华文细黑" pitchFamily="2" charset="-122"/>
                <a:ea typeface="华文细黑" pitchFamily="2" charset="-122"/>
              </a:rPr>
              <a:t>—0</a:t>
            </a:r>
            <a:r>
              <a:rPr kumimoji="1" lang="zh-CN" altLang="en-US" sz="2400">
                <a:solidFill>
                  <a:srgbClr val="66FF66"/>
                </a:solidFill>
                <a:latin typeface="华文细黑" pitchFamily="2" charset="-122"/>
                <a:ea typeface="华文细黑" pitchFamily="2" charset="-122"/>
              </a:rPr>
              <a:t>；</a:t>
            </a:r>
          </a:p>
          <a:p>
            <a:r>
              <a:rPr kumimoji="1" lang="zh-CN" altLang="en-US" sz="2400">
                <a:solidFill>
                  <a:srgbClr val="66FF66"/>
                </a:solidFill>
                <a:latin typeface="华文细黑" pitchFamily="2" charset="-122"/>
                <a:ea typeface="华文细黑" pitchFamily="2" charset="-122"/>
              </a:rPr>
              <a:t>                       </a:t>
            </a:r>
            <a:r>
              <a:rPr kumimoji="1" lang="en-US" altLang="zh-CN" sz="2400">
                <a:solidFill>
                  <a:srgbClr val="FFFF00"/>
                </a:solidFill>
                <a:latin typeface="华文细黑" pitchFamily="2" charset="-122"/>
                <a:ea typeface="华文细黑" pitchFamily="2" charset="-122"/>
              </a:rPr>
              <a:t>C</a:t>
            </a:r>
            <a:r>
              <a:rPr kumimoji="1" lang="zh-CN" altLang="en-US" sz="2400">
                <a:solidFill>
                  <a:srgbClr val="FFFF00"/>
                </a:solidFill>
                <a:latin typeface="华文细黑" pitchFamily="2" charset="-122"/>
                <a:ea typeface="华文细黑" pitchFamily="2" charset="-122"/>
              </a:rPr>
              <a:t>语言中还规定：</a:t>
            </a:r>
            <a:r>
              <a:rPr kumimoji="1" lang="zh-CN" altLang="en-US" sz="2400">
                <a:solidFill>
                  <a:srgbClr val="66FF66"/>
                </a:solidFill>
                <a:latin typeface="华文细黑" pitchFamily="2" charset="-122"/>
                <a:ea typeface="华文细黑" pitchFamily="2" charset="-122"/>
              </a:rPr>
              <a:t>非</a:t>
            </a:r>
            <a:r>
              <a:rPr kumimoji="1" lang="en-US" altLang="zh-CN" sz="2400">
                <a:solidFill>
                  <a:srgbClr val="66FF66"/>
                </a:solidFill>
                <a:latin typeface="华文细黑" pitchFamily="2" charset="-122"/>
                <a:ea typeface="华文细黑" pitchFamily="2" charset="-122"/>
              </a:rPr>
              <a:t>0—</a:t>
            </a:r>
            <a:r>
              <a:rPr kumimoji="1" lang="zh-CN" altLang="en-US" sz="2400">
                <a:solidFill>
                  <a:srgbClr val="66FF66"/>
                </a:solidFill>
                <a:latin typeface="华文细黑" pitchFamily="2" charset="-122"/>
                <a:ea typeface="华文细黑" pitchFamily="2" charset="-122"/>
              </a:rPr>
              <a:t>真  </a:t>
            </a:r>
            <a:r>
              <a:rPr kumimoji="1" lang="en-US" altLang="zh-CN" sz="2400">
                <a:solidFill>
                  <a:srgbClr val="66FF66"/>
                </a:solidFill>
                <a:latin typeface="华文细黑" pitchFamily="2" charset="-122"/>
                <a:ea typeface="华文细黑" pitchFamily="2" charset="-122"/>
              </a:rPr>
              <a:t>0—</a:t>
            </a:r>
            <a:r>
              <a:rPr kumimoji="1" lang="zh-CN" altLang="en-US" sz="2400">
                <a:solidFill>
                  <a:srgbClr val="66FF66"/>
                </a:solidFill>
                <a:latin typeface="华文细黑" pitchFamily="2" charset="-122"/>
                <a:ea typeface="华文细黑" pitchFamily="2" charset="-122"/>
              </a:rPr>
              <a:t>假</a:t>
            </a:r>
          </a:p>
          <a:p>
            <a:r>
              <a:rPr kumimoji="1" lang="zh-CN" altLang="en-US" sz="2400">
                <a:latin typeface="华文细黑" pitchFamily="2" charset="-122"/>
                <a:ea typeface="华文细黑" pitchFamily="2" charset="-122"/>
              </a:rPr>
              <a:t>                优先级：</a:t>
            </a:r>
            <a:r>
              <a:rPr kumimoji="1" lang="zh-CN" altLang="en-US" sz="2400">
                <a:solidFill>
                  <a:srgbClr val="66FF66"/>
                </a:solidFill>
                <a:latin typeface="华文细黑" pitchFamily="2" charset="-122"/>
                <a:ea typeface="华文细黑" pitchFamily="2" charset="-122"/>
              </a:rPr>
              <a:t>算术</a:t>
            </a:r>
            <a:r>
              <a:rPr kumimoji="1" lang="en-US" altLang="zh-CN" sz="2400">
                <a:solidFill>
                  <a:srgbClr val="66FF66"/>
                </a:solidFill>
                <a:latin typeface="华文细黑" pitchFamily="2" charset="-122"/>
                <a:ea typeface="华文细黑" pitchFamily="2" charset="-122"/>
              </a:rPr>
              <a:t>&gt;</a:t>
            </a:r>
            <a:r>
              <a:rPr kumimoji="1" lang="zh-CN" altLang="en-US" sz="2400">
                <a:solidFill>
                  <a:srgbClr val="66FF66"/>
                </a:solidFill>
                <a:latin typeface="华文细黑" pitchFamily="2" charset="-122"/>
                <a:ea typeface="华文细黑" pitchFamily="2" charset="-122"/>
              </a:rPr>
              <a:t>关系</a:t>
            </a:r>
            <a:r>
              <a:rPr kumimoji="1" lang="en-US" altLang="zh-CN" sz="2400">
                <a:solidFill>
                  <a:srgbClr val="66FF66"/>
                </a:solidFill>
                <a:latin typeface="华文细黑" pitchFamily="2" charset="-122"/>
                <a:ea typeface="华文细黑" pitchFamily="2" charset="-122"/>
              </a:rPr>
              <a:t>&gt;</a:t>
            </a:r>
            <a:r>
              <a:rPr kumimoji="1" lang="zh-CN" altLang="en-US" sz="2400">
                <a:solidFill>
                  <a:srgbClr val="66FF66"/>
                </a:solidFill>
                <a:latin typeface="华文细黑" pitchFamily="2" charset="-122"/>
                <a:ea typeface="华文细黑" pitchFamily="2" charset="-122"/>
              </a:rPr>
              <a:t>赋值</a:t>
            </a:r>
            <a:r>
              <a:rPr kumimoji="1" lang="en-US" altLang="zh-CN" sz="2400">
                <a:solidFill>
                  <a:srgbClr val="66FF66"/>
                </a:solidFill>
                <a:latin typeface="华文细黑" pitchFamily="2" charset="-122"/>
                <a:ea typeface="华文细黑" pitchFamily="2" charset="-122"/>
              </a:rPr>
              <a:t>&gt;</a:t>
            </a:r>
            <a:r>
              <a:rPr kumimoji="1" lang="zh-CN" altLang="en-US" sz="2400">
                <a:solidFill>
                  <a:srgbClr val="66FF66"/>
                </a:solidFill>
                <a:latin typeface="华文细黑" pitchFamily="2" charset="-122"/>
                <a:ea typeface="华文细黑" pitchFamily="2" charset="-122"/>
              </a:rPr>
              <a:t>逗号</a:t>
            </a:r>
            <a:r>
              <a:rPr kumimoji="1" lang="zh-CN" altLang="en-US" sz="2400">
                <a:solidFill>
                  <a:srgbClr val="66FFFF"/>
                </a:solidFill>
                <a:latin typeface="华文细黑" pitchFamily="2" charset="-122"/>
                <a:ea typeface="华文细黑" pitchFamily="2" charset="-122"/>
              </a:rPr>
              <a:t>　　</a:t>
            </a:r>
          </a:p>
          <a:p>
            <a:endParaRPr kumimoji="1" lang="en-US" altLang="zh-CN" sz="2400">
              <a:solidFill>
                <a:srgbClr val="FF3300"/>
              </a:solidFill>
              <a:latin typeface="华文细黑" pitchFamily="2" charset="-122"/>
              <a:ea typeface="华文细黑" pitchFamily="2" charset="-122"/>
            </a:endParaRPr>
          </a:p>
        </p:txBody>
      </p:sp>
      <p:sp>
        <p:nvSpPr>
          <p:cNvPr id="325641" name="Text Box 9"/>
          <p:cNvSpPr txBox="1">
            <a:spLocks noChangeArrowheads="1"/>
          </p:cNvSpPr>
          <p:nvPr/>
        </p:nvSpPr>
        <p:spPr bwMode="auto">
          <a:xfrm>
            <a:off x="1331913" y="5859463"/>
            <a:ext cx="5403850" cy="482600"/>
          </a:xfrm>
          <a:prstGeom prst="rect">
            <a:avLst/>
          </a:prstGeom>
          <a:solidFill>
            <a:schemeClr val="tx1"/>
          </a:solidFill>
          <a:ln w="25400">
            <a:solidFill>
              <a:srgbClr val="00FFFF"/>
            </a:solidFill>
            <a:miter lim="800000"/>
            <a:headEnd type="none" w="sm" len="sm"/>
            <a:tailEnd type="none" w="sm" len="sm"/>
          </a:ln>
        </p:spPr>
        <p:txBody>
          <a:bodyPr wrap="none" lIns="90000" tIns="46800" rIns="90000" bIns="46800">
            <a:spAutoFit/>
          </a:bodyPr>
          <a:lstStyle/>
          <a:p>
            <a:r>
              <a:rPr kumimoji="1" lang="zh-CN" altLang="en-US" sz="2400">
                <a:solidFill>
                  <a:srgbClr val="0000CC"/>
                </a:solidFill>
              </a:rPr>
              <a:t>讨论：  </a:t>
            </a:r>
            <a:r>
              <a:rPr kumimoji="1" lang="en-US" altLang="zh-CN" sz="2400">
                <a:solidFill>
                  <a:srgbClr val="0000CC"/>
                </a:solidFill>
              </a:rPr>
              <a:t>if (1&lt;x&lt;2) </a:t>
            </a:r>
            <a:r>
              <a:rPr kumimoji="1" lang="zh-CN" altLang="en-US" sz="2400">
                <a:solidFill>
                  <a:srgbClr val="0000CC"/>
                </a:solidFill>
              </a:rPr>
              <a:t>的条件为什么恒为真</a:t>
            </a:r>
          </a:p>
        </p:txBody>
      </p:sp>
      <p:sp>
        <p:nvSpPr>
          <p:cNvPr id="325642" name="Rectangle 10"/>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5640"/>
                                        </p:tgtEl>
                                        <p:attrNameLst>
                                          <p:attrName>style.visibility</p:attrName>
                                        </p:attrNameLst>
                                      </p:cBhvr>
                                      <p:to>
                                        <p:strVal val="visible"/>
                                      </p:to>
                                    </p:set>
                                    <p:animEffect transition="in" filter="checkerboard(across)">
                                      <p:cBhvr>
                                        <p:cTn id="7" dur="500"/>
                                        <p:tgtEl>
                                          <p:spTgt spid="3256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5637"/>
                                        </p:tgtEl>
                                        <p:attrNameLst>
                                          <p:attrName>style.visibility</p:attrName>
                                        </p:attrNameLst>
                                      </p:cBhvr>
                                      <p:to>
                                        <p:strVal val="visible"/>
                                      </p:to>
                                    </p:set>
                                    <p:animEffect transition="in" filter="blinds(horizontal)">
                                      <p:cBhvr>
                                        <p:cTn id="12" dur="500"/>
                                        <p:tgtEl>
                                          <p:spTgt spid="32563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5638"/>
                                        </p:tgtEl>
                                        <p:attrNameLst>
                                          <p:attrName>style.visibility</p:attrName>
                                        </p:attrNameLst>
                                      </p:cBhvr>
                                      <p:to>
                                        <p:strVal val="visible"/>
                                      </p:to>
                                    </p:set>
                                    <p:animEffect transition="in" filter="strips(downRight)">
                                      <p:cBhvr>
                                        <p:cTn id="17" dur="500"/>
                                        <p:tgtEl>
                                          <p:spTgt spid="32563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5639"/>
                                        </p:tgtEl>
                                        <p:attrNameLst>
                                          <p:attrName>style.visibility</p:attrName>
                                        </p:attrNameLst>
                                      </p:cBhvr>
                                      <p:to>
                                        <p:strVal val="visible"/>
                                      </p:to>
                                    </p:set>
                                    <p:animEffect transition="in" filter="checkerboard(across)">
                                      <p:cBhvr>
                                        <p:cTn id="22" dur="500"/>
                                        <p:tgtEl>
                                          <p:spTgt spid="32563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25641"/>
                                        </p:tgtEl>
                                        <p:attrNameLst>
                                          <p:attrName>style.visibility</p:attrName>
                                        </p:attrNameLst>
                                      </p:cBhvr>
                                      <p:to>
                                        <p:strVal val="visible"/>
                                      </p:to>
                                    </p:set>
                                    <p:anim calcmode="lin" valueType="num">
                                      <p:cBhvr additive="base">
                                        <p:cTn id="27" dur="500" fill="hold"/>
                                        <p:tgtEl>
                                          <p:spTgt spid="325641"/>
                                        </p:tgtEl>
                                        <p:attrNameLst>
                                          <p:attrName>ppt_x</p:attrName>
                                        </p:attrNameLst>
                                      </p:cBhvr>
                                      <p:tavLst>
                                        <p:tav tm="0">
                                          <p:val>
                                            <p:strVal val="1+#ppt_w/2"/>
                                          </p:val>
                                        </p:tav>
                                        <p:tav tm="100000">
                                          <p:val>
                                            <p:strVal val="#ppt_x"/>
                                          </p:val>
                                        </p:tav>
                                      </p:tavLst>
                                    </p:anim>
                                    <p:anim calcmode="lin" valueType="num">
                                      <p:cBhvr additive="base">
                                        <p:cTn id="28" dur="500" fill="hold"/>
                                        <p:tgtEl>
                                          <p:spTgt spid="3256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p:bldP spid="325638" grpId="0" animBg="1"/>
      <p:bldP spid="325639" grpId="0" animBg="1"/>
      <p:bldP spid="325640" grpId="0"/>
      <p:bldP spid="32564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26661" name="Text Box 5"/>
          <p:cNvSpPr txBox="1">
            <a:spLocks noChangeArrowheads="1"/>
          </p:cNvSpPr>
          <p:nvPr/>
        </p:nvSpPr>
        <p:spPr bwMode="auto">
          <a:xfrm>
            <a:off x="323850" y="1144588"/>
            <a:ext cx="3773488" cy="4505325"/>
          </a:xfrm>
          <a:prstGeom prst="rect">
            <a:avLst/>
          </a:prstGeom>
          <a:solidFill>
            <a:srgbClr val="CCFFCC"/>
          </a:solidFill>
          <a:ln w="31750">
            <a:solidFill>
              <a:srgbClr val="FFFF99"/>
            </a:solidFill>
            <a:miter lim="800000"/>
            <a:headEnd type="none" w="sm" len="sm"/>
            <a:tailEnd type="none" w="sm" len="sm"/>
          </a:ln>
        </p:spPr>
        <p:txBody>
          <a:bodyPr wrap="none" lIns="90000" tIns="46800" rIns="90000" bIns="46800">
            <a:spAutoFit/>
          </a:bodyPr>
          <a:lstStyle/>
          <a:p>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例一</a:t>
            </a:r>
            <a:r>
              <a:rPr kumimoji="1" lang="en-US" altLang="zh-CN" sz="2400">
                <a:solidFill>
                  <a:srgbClr val="FF3300"/>
                </a:solidFill>
                <a:ea typeface="华文细黑" pitchFamily="2" charset="-122"/>
              </a:rPr>
              <a:t>】</a:t>
            </a:r>
          </a:p>
          <a:p>
            <a:r>
              <a:rPr kumimoji="1" lang="en-US" altLang="zh-CN" sz="2400">
                <a:solidFill>
                  <a:srgbClr val="FF3300"/>
                </a:solidFill>
              </a:rPr>
              <a:t>main( )</a:t>
            </a:r>
          </a:p>
          <a:p>
            <a:r>
              <a:rPr kumimoji="1" lang="en-US" altLang="zh-CN" sz="2400">
                <a:solidFill>
                  <a:srgbClr val="FF3300"/>
                </a:solidFill>
              </a:rPr>
              <a:t>{ </a:t>
            </a:r>
          </a:p>
          <a:p>
            <a:r>
              <a:rPr kumimoji="1" lang="en-US" altLang="zh-CN" sz="2400">
                <a:solidFill>
                  <a:srgbClr val="FF3300"/>
                </a:solidFill>
              </a:rPr>
              <a:t>    int m=5;</a:t>
            </a:r>
          </a:p>
          <a:p>
            <a:r>
              <a:rPr kumimoji="1" lang="en-US" altLang="zh-CN" sz="2400">
                <a:solidFill>
                  <a:srgbClr val="FF3300"/>
                </a:solidFill>
              </a:rPr>
              <a:t>    if (m++&gt;5)</a:t>
            </a:r>
          </a:p>
          <a:p>
            <a:r>
              <a:rPr kumimoji="1" lang="en-US" altLang="zh-CN" sz="2400">
                <a:solidFill>
                  <a:srgbClr val="FF3300"/>
                </a:solidFill>
              </a:rPr>
              <a:t>        printf(“m&gt;5”);</a:t>
            </a:r>
          </a:p>
          <a:p>
            <a:r>
              <a:rPr kumimoji="1" lang="en-US" altLang="zh-CN" sz="2400">
                <a:solidFill>
                  <a:srgbClr val="FF3300"/>
                </a:solidFill>
              </a:rPr>
              <a:t>    else </a:t>
            </a:r>
          </a:p>
          <a:p>
            <a:r>
              <a:rPr kumimoji="1" lang="en-US" altLang="zh-CN" sz="2400">
                <a:solidFill>
                  <a:srgbClr val="FF3300"/>
                </a:solidFill>
              </a:rPr>
              <a:t>    {  </a:t>
            </a:r>
          </a:p>
          <a:p>
            <a:r>
              <a:rPr kumimoji="1" lang="en-US" altLang="zh-CN" sz="2400">
                <a:solidFill>
                  <a:srgbClr val="FF3300"/>
                </a:solidFill>
              </a:rPr>
              <a:t>        printf(“m=%d</a:t>
            </a:r>
            <a:r>
              <a:rPr kumimoji="1" lang="zh-CN" altLang="en-US" sz="2400">
                <a:solidFill>
                  <a:srgbClr val="FF3300"/>
                </a:solidFill>
              </a:rPr>
              <a:t>，”</a:t>
            </a:r>
            <a:r>
              <a:rPr kumimoji="1" lang="en-US" altLang="zh-CN" sz="2400">
                <a:solidFill>
                  <a:srgbClr val="FF3300"/>
                </a:solidFill>
              </a:rPr>
              <a:t>,m--);</a:t>
            </a:r>
          </a:p>
          <a:p>
            <a:r>
              <a:rPr kumimoji="1" lang="en-US" altLang="zh-CN" sz="2400">
                <a:solidFill>
                  <a:srgbClr val="FF3300"/>
                </a:solidFill>
              </a:rPr>
              <a:t>        printf(“m=%d”,m--);</a:t>
            </a:r>
          </a:p>
          <a:p>
            <a:r>
              <a:rPr kumimoji="1" lang="en-US" altLang="zh-CN" sz="2400">
                <a:solidFill>
                  <a:srgbClr val="FF3300"/>
                </a:solidFill>
              </a:rPr>
              <a:t>    }</a:t>
            </a:r>
          </a:p>
          <a:p>
            <a:r>
              <a:rPr kumimoji="1" lang="en-US" altLang="zh-CN" sz="2400">
                <a:solidFill>
                  <a:srgbClr val="FF3300"/>
                </a:solidFill>
              </a:rPr>
              <a:t>}</a:t>
            </a:r>
          </a:p>
        </p:txBody>
      </p:sp>
      <p:sp>
        <p:nvSpPr>
          <p:cNvPr id="326662" name="Text Box 6"/>
          <p:cNvSpPr txBox="1">
            <a:spLocks noChangeArrowheads="1"/>
          </p:cNvSpPr>
          <p:nvPr/>
        </p:nvSpPr>
        <p:spPr bwMode="auto">
          <a:xfrm>
            <a:off x="611188" y="5876925"/>
            <a:ext cx="3244850"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solidFill>
                  <a:srgbClr val="FFFF00"/>
                </a:solidFill>
                <a:ea typeface="华文细黑" pitchFamily="2" charset="-122"/>
              </a:rPr>
              <a:t>运算结果：</a:t>
            </a:r>
            <a:r>
              <a:rPr kumimoji="1" lang="zh-CN" altLang="en-US" sz="2400">
                <a:solidFill>
                  <a:srgbClr val="FF3300"/>
                </a:solidFill>
              </a:rPr>
              <a:t>  </a:t>
            </a:r>
            <a:r>
              <a:rPr kumimoji="1" lang="en-US" altLang="zh-CN" sz="2400">
                <a:solidFill>
                  <a:srgbClr val="FF3300"/>
                </a:solidFill>
              </a:rPr>
              <a:t>m=6,m=5 </a:t>
            </a:r>
          </a:p>
        </p:txBody>
      </p:sp>
      <p:sp>
        <p:nvSpPr>
          <p:cNvPr id="326663" name="Text Box 7"/>
          <p:cNvSpPr txBox="1">
            <a:spLocks noChangeArrowheads="1"/>
          </p:cNvSpPr>
          <p:nvPr/>
        </p:nvSpPr>
        <p:spPr bwMode="auto">
          <a:xfrm>
            <a:off x="4643438" y="1196975"/>
            <a:ext cx="3773487" cy="4505325"/>
          </a:xfrm>
          <a:prstGeom prst="rect">
            <a:avLst/>
          </a:prstGeom>
          <a:solidFill>
            <a:srgbClr val="CCFFCC"/>
          </a:solidFill>
          <a:ln w="31750">
            <a:solidFill>
              <a:srgbClr val="FFFF99"/>
            </a:solidFill>
            <a:miter lim="800000"/>
            <a:headEnd type="none" w="sm" len="sm"/>
            <a:tailEnd type="none" w="sm" len="sm"/>
          </a:ln>
        </p:spPr>
        <p:txBody>
          <a:bodyPr wrap="none" lIns="90000" tIns="46800" rIns="90000" bIns="46800">
            <a:spAutoFit/>
          </a:bodyPr>
          <a:lstStyle/>
          <a:p>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例二</a:t>
            </a:r>
            <a:r>
              <a:rPr kumimoji="1" lang="en-US" altLang="zh-CN" sz="2400">
                <a:solidFill>
                  <a:srgbClr val="FF3300"/>
                </a:solidFill>
                <a:ea typeface="华文细黑" pitchFamily="2" charset="-122"/>
              </a:rPr>
              <a:t>】</a:t>
            </a:r>
          </a:p>
          <a:p>
            <a:r>
              <a:rPr kumimoji="1" lang="en-US" altLang="zh-CN" sz="2400">
                <a:solidFill>
                  <a:srgbClr val="FF3300"/>
                </a:solidFill>
              </a:rPr>
              <a:t>main( )</a:t>
            </a:r>
          </a:p>
          <a:p>
            <a:r>
              <a:rPr kumimoji="1" lang="en-US" altLang="zh-CN" sz="2400">
                <a:solidFill>
                  <a:srgbClr val="FF3300"/>
                </a:solidFill>
              </a:rPr>
              <a:t>{ </a:t>
            </a:r>
          </a:p>
          <a:p>
            <a:r>
              <a:rPr kumimoji="1" lang="en-US" altLang="zh-CN" sz="2400">
                <a:solidFill>
                  <a:srgbClr val="FF3300"/>
                </a:solidFill>
              </a:rPr>
              <a:t>    int m=5;</a:t>
            </a:r>
          </a:p>
          <a:p>
            <a:r>
              <a:rPr kumimoji="1" lang="en-US" altLang="zh-CN" sz="2400">
                <a:solidFill>
                  <a:srgbClr val="FF3300"/>
                </a:solidFill>
              </a:rPr>
              <a:t>    if (++m&gt;5)</a:t>
            </a:r>
          </a:p>
          <a:p>
            <a:r>
              <a:rPr kumimoji="1" lang="en-US" altLang="zh-CN" sz="2400">
                <a:solidFill>
                  <a:srgbClr val="FF3300"/>
                </a:solidFill>
              </a:rPr>
              <a:t>        printf(“m&gt;5”);</a:t>
            </a:r>
          </a:p>
          <a:p>
            <a:r>
              <a:rPr kumimoji="1" lang="en-US" altLang="zh-CN" sz="2400">
                <a:solidFill>
                  <a:srgbClr val="FF3300"/>
                </a:solidFill>
              </a:rPr>
              <a:t>    else </a:t>
            </a:r>
          </a:p>
          <a:p>
            <a:r>
              <a:rPr kumimoji="1" lang="en-US" altLang="zh-CN" sz="2400">
                <a:solidFill>
                  <a:srgbClr val="FF3300"/>
                </a:solidFill>
              </a:rPr>
              <a:t>    {  </a:t>
            </a:r>
          </a:p>
          <a:p>
            <a:r>
              <a:rPr kumimoji="1" lang="en-US" altLang="zh-CN" sz="2400">
                <a:solidFill>
                  <a:srgbClr val="FF3300"/>
                </a:solidFill>
              </a:rPr>
              <a:t>        printf(“m=%d</a:t>
            </a:r>
            <a:r>
              <a:rPr kumimoji="1" lang="zh-CN" altLang="en-US" sz="2400">
                <a:solidFill>
                  <a:srgbClr val="FF3300"/>
                </a:solidFill>
              </a:rPr>
              <a:t>，”</a:t>
            </a:r>
            <a:r>
              <a:rPr kumimoji="1" lang="en-US" altLang="zh-CN" sz="2400">
                <a:solidFill>
                  <a:srgbClr val="FF3300"/>
                </a:solidFill>
              </a:rPr>
              <a:t>,m--);</a:t>
            </a:r>
          </a:p>
          <a:p>
            <a:r>
              <a:rPr kumimoji="1" lang="en-US" altLang="zh-CN" sz="2400">
                <a:solidFill>
                  <a:srgbClr val="FF3300"/>
                </a:solidFill>
              </a:rPr>
              <a:t>        printf(“m=%d”,m--);</a:t>
            </a:r>
          </a:p>
          <a:p>
            <a:r>
              <a:rPr kumimoji="1" lang="en-US" altLang="zh-CN" sz="2400">
                <a:solidFill>
                  <a:srgbClr val="FF3300"/>
                </a:solidFill>
              </a:rPr>
              <a:t>    }</a:t>
            </a:r>
          </a:p>
          <a:p>
            <a:r>
              <a:rPr kumimoji="1" lang="en-US" altLang="zh-CN" sz="2400">
                <a:solidFill>
                  <a:srgbClr val="FF3300"/>
                </a:solidFill>
              </a:rPr>
              <a:t>}</a:t>
            </a:r>
          </a:p>
        </p:txBody>
      </p:sp>
      <p:sp>
        <p:nvSpPr>
          <p:cNvPr id="326664" name="Text Box 8"/>
          <p:cNvSpPr txBox="1">
            <a:spLocks noChangeArrowheads="1"/>
          </p:cNvSpPr>
          <p:nvPr/>
        </p:nvSpPr>
        <p:spPr bwMode="auto">
          <a:xfrm>
            <a:off x="4859338" y="5949950"/>
            <a:ext cx="2474912"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solidFill>
                  <a:srgbClr val="FFFF00"/>
                </a:solidFill>
                <a:ea typeface="华文细黑" pitchFamily="2" charset="-122"/>
              </a:rPr>
              <a:t>运算结果：</a:t>
            </a:r>
            <a:r>
              <a:rPr kumimoji="1" lang="zh-CN" altLang="en-US" sz="2400">
                <a:solidFill>
                  <a:srgbClr val="FF3300"/>
                </a:solidFill>
              </a:rPr>
              <a:t> </a:t>
            </a:r>
            <a:r>
              <a:rPr kumimoji="1" lang="en-US" altLang="zh-CN" sz="2400">
                <a:solidFill>
                  <a:srgbClr val="FF3300"/>
                </a:solidFill>
              </a:rPr>
              <a:t>m&gt;5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6661"/>
                                        </p:tgtEl>
                                        <p:attrNameLst>
                                          <p:attrName>style.visibility</p:attrName>
                                        </p:attrNameLst>
                                      </p:cBhvr>
                                      <p:to>
                                        <p:strVal val="visible"/>
                                      </p:to>
                                    </p:set>
                                    <p:anim calcmode="lin" valueType="num">
                                      <p:cBhvr additive="base">
                                        <p:cTn id="7" dur="500" fill="hold"/>
                                        <p:tgtEl>
                                          <p:spTgt spid="326661"/>
                                        </p:tgtEl>
                                        <p:attrNameLst>
                                          <p:attrName>ppt_x</p:attrName>
                                        </p:attrNameLst>
                                      </p:cBhvr>
                                      <p:tavLst>
                                        <p:tav tm="0">
                                          <p:val>
                                            <p:strVal val="0-#ppt_w/2"/>
                                          </p:val>
                                        </p:tav>
                                        <p:tav tm="100000">
                                          <p:val>
                                            <p:strVal val="#ppt_x"/>
                                          </p:val>
                                        </p:tav>
                                      </p:tavLst>
                                    </p:anim>
                                    <p:anim calcmode="lin" valueType="num">
                                      <p:cBhvr additive="base">
                                        <p:cTn id="8" dur="500" fill="hold"/>
                                        <p:tgtEl>
                                          <p:spTgt spid="3266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26662"/>
                                        </p:tgtEl>
                                        <p:attrNameLst>
                                          <p:attrName>style.visibility</p:attrName>
                                        </p:attrNameLst>
                                      </p:cBhvr>
                                      <p:to>
                                        <p:strVal val="visible"/>
                                      </p:to>
                                    </p:set>
                                    <p:animEffect transition="in" filter="strips(downRight)">
                                      <p:cBhvr>
                                        <p:cTn id="13" dur="500"/>
                                        <p:tgtEl>
                                          <p:spTgt spid="32666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326663"/>
                                        </p:tgtEl>
                                        <p:attrNameLst>
                                          <p:attrName>style.visibility</p:attrName>
                                        </p:attrNameLst>
                                      </p:cBhvr>
                                      <p:to>
                                        <p:strVal val="visible"/>
                                      </p:to>
                                    </p:set>
                                    <p:anim calcmode="lin" valueType="num">
                                      <p:cBhvr additive="base">
                                        <p:cTn id="18" dur="500" fill="hold"/>
                                        <p:tgtEl>
                                          <p:spTgt spid="326663"/>
                                        </p:tgtEl>
                                        <p:attrNameLst>
                                          <p:attrName>ppt_x</p:attrName>
                                        </p:attrNameLst>
                                      </p:cBhvr>
                                      <p:tavLst>
                                        <p:tav tm="0">
                                          <p:val>
                                            <p:strVal val="#ppt_x"/>
                                          </p:val>
                                        </p:tav>
                                        <p:tav tm="100000">
                                          <p:val>
                                            <p:strVal val="#ppt_x"/>
                                          </p:val>
                                        </p:tav>
                                      </p:tavLst>
                                    </p:anim>
                                    <p:anim calcmode="lin" valueType="num">
                                      <p:cBhvr additive="base">
                                        <p:cTn id="19" dur="500" fill="hold"/>
                                        <p:tgtEl>
                                          <p:spTgt spid="32666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326664"/>
                                        </p:tgtEl>
                                        <p:attrNameLst>
                                          <p:attrName>style.visibility</p:attrName>
                                        </p:attrNameLst>
                                      </p:cBhvr>
                                      <p:to>
                                        <p:strVal val="visible"/>
                                      </p:to>
                                    </p:set>
                                    <p:animEffect transition="in" filter="strips(downLeft)">
                                      <p:cBhvr>
                                        <p:cTn id="24" dur="500"/>
                                        <p:tgtEl>
                                          <p:spTgt spid="326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2" grpId="0"/>
      <p:bldP spid="326663" grpId="0" animBg="1"/>
      <p:bldP spid="32666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4"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0723" name="Rectangle 5"/>
          <p:cNvSpPr>
            <a:spLocks noChangeArrowheads="1"/>
          </p:cNvSpPr>
          <p:nvPr/>
        </p:nvSpPr>
        <p:spPr bwMode="auto">
          <a:xfrm>
            <a:off x="539750" y="908050"/>
            <a:ext cx="8604250" cy="5400675"/>
          </a:xfrm>
          <a:prstGeom prst="rect">
            <a:avLst/>
          </a:prstGeom>
          <a:noFill/>
          <a:ln w="9525">
            <a:noFill/>
            <a:miter lim="800000"/>
            <a:headEnd/>
            <a:tailEnd/>
          </a:ln>
        </p:spPr>
        <p:txBody>
          <a:bodyPr lIns="92075" tIns="46038" rIns="92075" bIns="46038"/>
          <a:lstStyle/>
          <a:p>
            <a:pPr marL="85725" indent="-85725">
              <a:spcBef>
                <a:spcPct val="20000"/>
              </a:spcBef>
              <a:buClr>
                <a:schemeClr val="hlink"/>
              </a:buClr>
              <a:buSzPct val="65000"/>
              <a:buFont typeface="Wingdings" pitchFamily="2" charset="2"/>
              <a:buNone/>
            </a:pPr>
            <a:r>
              <a:rPr lang="en-US" altLang="zh-CN" sz="2800">
                <a:solidFill>
                  <a:srgbClr val="66FFFF"/>
                </a:solidFill>
              </a:rPr>
              <a:t>⑥</a:t>
            </a:r>
            <a:r>
              <a:rPr lang="zh-CN" altLang="en-US" sz="2800">
                <a:solidFill>
                  <a:srgbClr val="66FFFF"/>
                </a:solidFill>
                <a:ea typeface="华文细黑" pitchFamily="2" charset="-122"/>
              </a:rPr>
              <a:t>逻辑</a:t>
            </a:r>
            <a:r>
              <a:rPr lang="zh-CN" altLang="en-US" sz="2800">
                <a:solidFill>
                  <a:srgbClr val="66FFFF"/>
                </a:solidFill>
                <a:latin typeface="华文细黑" pitchFamily="2" charset="-122"/>
                <a:ea typeface="华文细黑" pitchFamily="2" charset="-122"/>
              </a:rPr>
              <a:t>运算</a:t>
            </a:r>
            <a:r>
              <a:rPr lang="zh-CN" altLang="en-US" sz="2800">
                <a:solidFill>
                  <a:srgbClr val="66FFFF"/>
                </a:solidFill>
                <a:latin typeface="华文细黑" pitchFamily="2" charset="-122"/>
                <a:ea typeface="华文细黑" pitchFamily="2" charset="-122"/>
                <a:cs typeface="Times New Roman" pitchFamily="18" charset="0"/>
              </a:rPr>
              <a:t>　</a:t>
            </a:r>
            <a:r>
              <a:rPr lang="en-US" altLang="zh-CN" i="1">
                <a:solidFill>
                  <a:srgbClr val="66FF66"/>
                </a:solidFill>
                <a:latin typeface="华文细黑" pitchFamily="2" charset="-122"/>
                <a:ea typeface="华文细黑" pitchFamily="2" charset="-122"/>
                <a:cs typeface="Times New Roman" pitchFamily="18" charset="0"/>
              </a:rPr>
              <a:t>P88</a:t>
            </a:r>
          </a:p>
          <a:p>
            <a:pPr marL="85725" indent="-85725">
              <a:spcBef>
                <a:spcPct val="20000"/>
              </a:spcBef>
              <a:buClr>
                <a:schemeClr val="hlink"/>
              </a:buClr>
              <a:buSzPct val="65000"/>
              <a:buFont typeface="Wingdings" pitchFamily="2" charset="2"/>
              <a:buNone/>
            </a:pPr>
            <a:r>
              <a:rPr lang="en-US" altLang="zh-CN" sz="2400" i="1">
                <a:solidFill>
                  <a:srgbClr val="66FF66"/>
                </a:solidFill>
                <a:latin typeface="华文细黑" pitchFamily="2" charset="-122"/>
                <a:ea typeface="华文细黑" pitchFamily="2" charset="-122"/>
                <a:cs typeface="Times New Roman" pitchFamily="18" charset="0"/>
              </a:rPr>
              <a:t>   </a:t>
            </a:r>
            <a:r>
              <a:rPr lang="zh-CN" altLang="en-US" sz="2400">
                <a:solidFill>
                  <a:srgbClr val="FFFF00"/>
                </a:solidFill>
                <a:latin typeface="华文细黑" pitchFamily="2" charset="-122"/>
                <a:ea typeface="华文细黑" pitchFamily="2" charset="-122"/>
                <a:cs typeface="Times New Roman" pitchFamily="18" charset="0"/>
              </a:rPr>
              <a:t>逻辑运算符： </a:t>
            </a:r>
          </a:p>
          <a:p>
            <a:pPr marL="85725" indent="-85725">
              <a:spcBef>
                <a:spcPct val="20000"/>
              </a:spcBef>
              <a:buClr>
                <a:schemeClr val="hlink"/>
              </a:buClr>
              <a:buSzPct val="65000"/>
              <a:buFont typeface="Wingdings" pitchFamily="2" charset="2"/>
              <a:buNone/>
            </a:pPr>
            <a:r>
              <a:rPr lang="zh-CN" altLang="en-US" sz="2400">
                <a:solidFill>
                  <a:srgbClr val="FFFF00"/>
                </a:solidFill>
                <a:latin typeface="华文细黑" pitchFamily="2" charset="-122"/>
                <a:ea typeface="华文细黑" pitchFamily="2" charset="-122"/>
                <a:cs typeface="Times New Roman" pitchFamily="18" charset="0"/>
              </a:rPr>
              <a:t>       </a:t>
            </a:r>
            <a:r>
              <a:rPr lang="zh-CN" altLang="en-US" sz="2400">
                <a:solidFill>
                  <a:srgbClr val="66FF66"/>
                </a:solidFill>
                <a:latin typeface="华文细黑" pitchFamily="2" charset="-122"/>
                <a:ea typeface="华文细黑" pitchFamily="2" charset="-122"/>
                <a:cs typeface="Times New Roman" pitchFamily="18" charset="0"/>
              </a:rPr>
              <a:t>  </a:t>
            </a:r>
            <a:r>
              <a:rPr lang="en-US" altLang="zh-CN" sz="2400">
                <a:solidFill>
                  <a:srgbClr val="66FF66"/>
                </a:solidFill>
                <a:latin typeface="华文细黑" pitchFamily="2" charset="-122"/>
                <a:ea typeface="华文细黑" pitchFamily="2" charset="-122"/>
                <a:cs typeface="Times New Roman" pitchFamily="18" charset="0"/>
              </a:rPr>
              <a:t>&amp;&amp;</a:t>
            </a:r>
            <a:r>
              <a:rPr lang="zh-CN" altLang="en-US" sz="2400">
                <a:solidFill>
                  <a:srgbClr val="66FFFF"/>
                </a:solidFill>
                <a:latin typeface="华文细黑" pitchFamily="2" charset="-122"/>
                <a:ea typeface="华文细黑" pitchFamily="2" charset="-122"/>
                <a:cs typeface="Times New Roman" pitchFamily="18" charset="0"/>
              </a:rPr>
              <a:t>（与运算符）</a:t>
            </a:r>
            <a:r>
              <a:rPr lang="zh-CN" altLang="en-US" sz="2400">
                <a:solidFill>
                  <a:srgbClr val="FFFF00"/>
                </a:solidFill>
                <a:latin typeface="华文细黑" pitchFamily="2" charset="-122"/>
                <a:ea typeface="华文细黑" pitchFamily="2" charset="-122"/>
                <a:cs typeface="Times New Roman" pitchFamily="18" charset="0"/>
              </a:rPr>
              <a:t>  运算符两边均为真时，结果为真    </a:t>
            </a:r>
          </a:p>
          <a:p>
            <a:pPr marL="85725" indent="-85725">
              <a:spcBef>
                <a:spcPct val="20000"/>
              </a:spcBef>
              <a:buClr>
                <a:schemeClr val="hlink"/>
              </a:buClr>
              <a:buSzPct val="65000"/>
              <a:buFont typeface="Wingdings" pitchFamily="2" charset="2"/>
              <a:buNone/>
            </a:pPr>
            <a:r>
              <a:rPr lang="zh-CN" altLang="en-US" sz="2400">
                <a:solidFill>
                  <a:srgbClr val="FFFF00"/>
                </a:solidFill>
                <a:latin typeface="华文细黑" pitchFamily="2" charset="-122"/>
                <a:ea typeface="华文细黑" pitchFamily="2" charset="-122"/>
                <a:cs typeface="Times New Roman" pitchFamily="18" charset="0"/>
              </a:rPr>
              <a:t>         </a:t>
            </a:r>
            <a:r>
              <a:rPr lang="en-US" altLang="zh-CN" sz="2400">
                <a:solidFill>
                  <a:srgbClr val="66FF66"/>
                </a:solidFill>
                <a:latin typeface="华文细黑" pitchFamily="2" charset="-122"/>
                <a:ea typeface="华文细黑" pitchFamily="2" charset="-122"/>
                <a:cs typeface="Times New Roman" pitchFamily="18" charset="0"/>
              </a:rPr>
              <a:t>||</a:t>
            </a:r>
            <a:r>
              <a:rPr lang="zh-CN" altLang="en-US" sz="2400">
                <a:solidFill>
                  <a:srgbClr val="66FFFF"/>
                </a:solidFill>
                <a:latin typeface="华文细黑" pitchFamily="2" charset="-122"/>
                <a:ea typeface="华文细黑" pitchFamily="2" charset="-122"/>
                <a:cs typeface="Times New Roman" pitchFamily="18" charset="0"/>
              </a:rPr>
              <a:t>（或运算符）</a:t>
            </a:r>
            <a:r>
              <a:rPr lang="zh-CN" altLang="en-US" sz="2400">
                <a:solidFill>
                  <a:srgbClr val="FFFF00"/>
                </a:solidFill>
                <a:latin typeface="华文细黑" pitchFamily="2" charset="-122"/>
                <a:ea typeface="华文细黑" pitchFamily="2" charset="-122"/>
                <a:cs typeface="Times New Roman" pitchFamily="18" charset="0"/>
              </a:rPr>
              <a:t>  运算符两边均为假时，结果为假</a:t>
            </a:r>
          </a:p>
          <a:p>
            <a:pPr marL="85725" indent="-85725">
              <a:spcBef>
                <a:spcPct val="20000"/>
              </a:spcBef>
              <a:buClr>
                <a:schemeClr val="hlink"/>
              </a:buClr>
              <a:buSzPct val="65000"/>
              <a:buFont typeface="Wingdings" pitchFamily="2" charset="2"/>
              <a:buNone/>
            </a:pPr>
            <a:r>
              <a:rPr lang="zh-CN" altLang="en-US" sz="2400">
                <a:solidFill>
                  <a:srgbClr val="FFFF00"/>
                </a:solidFill>
                <a:latin typeface="华文细黑" pitchFamily="2" charset="-122"/>
                <a:ea typeface="华文细黑" pitchFamily="2" charset="-122"/>
                <a:cs typeface="Times New Roman" pitchFamily="18" charset="0"/>
              </a:rPr>
              <a:t>        </a:t>
            </a:r>
            <a:r>
              <a:rPr lang="zh-CN" altLang="en-US" sz="2400">
                <a:solidFill>
                  <a:srgbClr val="66FF66"/>
                </a:solidFill>
                <a:latin typeface="华文细黑" pitchFamily="2" charset="-122"/>
                <a:ea typeface="华文细黑" pitchFamily="2" charset="-122"/>
                <a:cs typeface="Times New Roman" pitchFamily="18" charset="0"/>
              </a:rPr>
              <a:t>  ！</a:t>
            </a:r>
            <a:r>
              <a:rPr lang="zh-CN" altLang="en-US" sz="2400">
                <a:solidFill>
                  <a:srgbClr val="66FFFF"/>
                </a:solidFill>
                <a:latin typeface="华文细黑" pitchFamily="2" charset="-122"/>
                <a:ea typeface="华文细黑" pitchFamily="2" charset="-122"/>
                <a:cs typeface="Times New Roman" pitchFamily="18" charset="0"/>
              </a:rPr>
              <a:t>（非运算符）</a:t>
            </a:r>
            <a:r>
              <a:rPr lang="zh-CN" altLang="en-US" sz="2400">
                <a:solidFill>
                  <a:srgbClr val="FFFF00"/>
                </a:solidFill>
                <a:latin typeface="华文细黑" pitchFamily="2" charset="-122"/>
                <a:ea typeface="华文细黑" pitchFamily="2" charset="-122"/>
                <a:cs typeface="Times New Roman" pitchFamily="18" charset="0"/>
              </a:rPr>
              <a:t>   将运算符右边真假倒置</a:t>
            </a:r>
          </a:p>
          <a:p>
            <a:pPr marL="85725" indent="-85725">
              <a:spcBef>
                <a:spcPct val="20000"/>
              </a:spcBef>
              <a:buClr>
                <a:schemeClr val="hlink"/>
              </a:buClr>
              <a:buSzPct val="65000"/>
              <a:buFont typeface="Wingdings" pitchFamily="2" charset="2"/>
              <a:buNone/>
            </a:pPr>
            <a:r>
              <a:rPr lang="zh-CN" altLang="en-US" sz="2400"/>
              <a:t> </a:t>
            </a:r>
            <a:r>
              <a:rPr lang="zh-CN" altLang="en-US" sz="2400">
                <a:latin typeface="华文细黑" pitchFamily="2" charset="-122"/>
                <a:ea typeface="华文细黑" pitchFamily="2" charset="-122"/>
              </a:rPr>
              <a:t>逻辑运算符的任一端如果为非</a:t>
            </a:r>
            <a:r>
              <a:rPr lang="en-US" altLang="zh-CN" sz="2400">
                <a:latin typeface="华文细黑" pitchFamily="2" charset="-122"/>
                <a:ea typeface="华文细黑" pitchFamily="2" charset="-122"/>
              </a:rPr>
              <a:t>0</a:t>
            </a:r>
            <a:r>
              <a:rPr lang="zh-CN" altLang="en-US" sz="2400">
                <a:latin typeface="华文细黑" pitchFamily="2" charset="-122"/>
                <a:ea typeface="华文细黑" pitchFamily="2" charset="-122"/>
              </a:rPr>
              <a:t>数，则视为“真”，为</a:t>
            </a:r>
            <a:r>
              <a:rPr lang="en-US" altLang="zh-CN" sz="2400">
                <a:latin typeface="华文细黑" pitchFamily="2" charset="-122"/>
                <a:ea typeface="华文细黑" pitchFamily="2" charset="-122"/>
              </a:rPr>
              <a:t>0</a:t>
            </a:r>
            <a:r>
              <a:rPr lang="zh-CN" altLang="en-US" sz="2400">
                <a:latin typeface="华文细黑" pitchFamily="2" charset="-122"/>
                <a:ea typeface="华文细黑" pitchFamily="2" charset="-122"/>
              </a:rPr>
              <a:t>则视为假。</a:t>
            </a:r>
          </a:p>
          <a:p>
            <a:pPr marL="85725" indent="-85725">
              <a:spcBef>
                <a:spcPct val="20000"/>
              </a:spcBef>
              <a:buClr>
                <a:schemeClr val="hlink"/>
              </a:buClr>
              <a:buSzPct val="65000"/>
              <a:buFont typeface="Wingdings" pitchFamily="2" charset="2"/>
              <a:buNone/>
            </a:pPr>
            <a:r>
              <a:rPr lang="zh-CN" altLang="en-US" sz="2400">
                <a:latin typeface="华文细黑" pitchFamily="2" charset="-122"/>
                <a:ea typeface="华文细黑" pitchFamily="2" charset="-122"/>
              </a:rPr>
              <a:t>      </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例</a:t>
            </a:r>
            <a:r>
              <a:rPr lang="en-US" altLang="zh-CN" sz="2400">
                <a:latin typeface="华文细黑" pitchFamily="2" charset="-122"/>
                <a:ea typeface="华文细黑" pitchFamily="2" charset="-122"/>
              </a:rPr>
              <a:t>】</a:t>
            </a:r>
            <a:r>
              <a:rPr lang="en-US" altLang="zh-CN" sz="2400">
                <a:ea typeface="华文细黑" pitchFamily="2" charset="-122"/>
              </a:rPr>
              <a:t>printf(“%d”, !3+5)   </a:t>
            </a:r>
            <a:r>
              <a:rPr lang="zh-CN" altLang="en-US" sz="2400">
                <a:ea typeface="华文细黑" pitchFamily="2" charset="-122"/>
              </a:rPr>
              <a:t>结果为</a:t>
            </a:r>
            <a:r>
              <a:rPr lang="en-US" altLang="zh-CN" sz="2400">
                <a:ea typeface="华文细黑" pitchFamily="2" charset="-122"/>
              </a:rPr>
              <a:t>5</a:t>
            </a:r>
          </a:p>
          <a:p>
            <a:pPr marL="85725" indent="-85725">
              <a:spcBef>
                <a:spcPct val="20000"/>
              </a:spcBef>
              <a:buClr>
                <a:schemeClr val="hlink"/>
              </a:buClr>
              <a:buSzPct val="65000"/>
              <a:buFont typeface="Wingdings" pitchFamily="2" charset="2"/>
              <a:buNone/>
            </a:pPr>
            <a:r>
              <a:rPr lang="en-US" altLang="zh-CN" sz="2400">
                <a:ea typeface="华文细黑" pitchFamily="2" charset="-122"/>
              </a:rPr>
              <a:t>                 printf(“%d”, !0+5)   </a:t>
            </a:r>
            <a:r>
              <a:rPr lang="zh-CN" altLang="en-US" sz="2400">
                <a:ea typeface="华文细黑" pitchFamily="2" charset="-122"/>
              </a:rPr>
              <a:t>结果为</a:t>
            </a:r>
            <a:r>
              <a:rPr lang="en-US" altLang="zh-CN" sz="2400">
                <a:ea typeface="华文细黑" pitchFamily="2" charset="-122"/>
              </a:rPr>
              <a:t>6</a:t>
            </a:r>
          </a:p>
          <a:p>
            <a:pPr marL="85725" indent="-85725">
              <a:spcBef>
                <a:spcPct val="20000"/>
              </a:spcBef>
              <a:buClr>
                <a:schemeClr val="hlink"/>
              </a:buClr>
              <a:buSzPct val="65000"/>
              <a:buFont typeface="Wingdings" pitchFamily="2" charset="2"/>
              <a:buNone/>
            </a:pPr>
            <a:r>
              <a:rPr lang="en-US" altLang="zh-CN" sz="2400">
                <a:latin typeface="华文细黑" pitchFamily="2" charset="-122"/>
                <a:ea typeface="华文细黑" pitchFamily="2" charset="-122"/>
              </a:rPr>
              <a:t>    </a:t>
            </a:r>
            <a:r>
              <a:rPr lang="zh-CN" altLang="en-US" sz="2400">
                <a:latin typeface="华文细黑" pitchFamily="2" charset="-122"/>
                <a:ea typeface="华文细黑" pitchFamily="2" charset="-122"/>
              </a:rPr>
              <a:t>注意：</a:t>
            </a:r>
            <a:r>
              <a:rPr lang="en-US" altLang="zh-CN" sz="2400">
                <a:latin typeface="华文细黑" pitchFamily="2" charset="-122"/>
                <a:ea typeface="华文细黑" pitchFamily="2" charset="-122"/>
              </a:rPr>
              <a:t>! </a:t>
            </a:r>
            <a:r>
              <a:rPr lang="zh-CN" altLang="en-US" sz="2400">
                <a:latin typeface="华文细黑" pitchFamily="2" charset="-122"/>
                <a:ea typeface="华文细黑" pitchFamily="2" charset="-122"/>
              </a:rPr>
              <a:t>优先于关系运算符，与</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a:t>
            </a:r>
            <a:r>
              <a:rPr lang="en-US" altLang="zh-CN" sz="2400">
                <a:latin typeface="华文细黑" pitchFamily="2" charset="-122"/>
                <a:ea typeface="华文细黑" pitchFamily="2" charset="-122"/>
              </a:rPr>
              <a:t>--</a:t>
            </a:r>
            <a:r>
              <a:rPr lang="zh-CN" altLang="en-US" sz="2400">
                <a:latin typeface="华文细黑" pitchFamily="2" charset="-122"/>
                <a:ea typeface="华文细黑" pitchFamily="2" charset="-122"/>
              </a:rPr>
              <a:t>同级。</a:t>
            </a:r>
          </a:p>
          <a:p>
            <a:pPr marL="85725" indent="-85725">
              <a:spcBef>
                <a:spcPct val="20000"/>
              </a:spcBef>
              <a:buClr>
                <a:schemeClr val="hlink"/>
              </a:buClr>
              <a:buSzPct val="65000"/>
              <a:buFont typeface="Wingdings" pitchFamily="2" charset="2"/>
              <a:buNone/>
            </a:pPr>
            <a:r>
              <a:rPr lang="zh-CN" altLang="en-US" sz="2800">
                <a:solidFill>
                  <a:schemeClr val="folHlink"/>
                </a:solidFill>
                <a:latin typeface="楷体_GB2312" pitchFamily="49" charset="-122"/>
                <a:ea typeface="楷体_GB2312" pitchFamily="49" charset="-122"/>
              </a:rPr>
              <a:t>常用优先级：</a:t>
            </a:r>
          </a:p>
          <a:p>
            <a:pPr marL="85725" indent="-85725">
              <a:spcBef>
                <a:spcPct val="20000"/>
              </a:spcBef>
              <a:buClr>
                <a:schemeClr val="hlink"/>
              </a:buClr>
              <a:buSzPct val="65000"/>
              <a:buFont typeface="Wingdings" pitchFamily="2" charset="2"/>
              <a:buNone/>
            </a:pPr>
            <a:r>
              <a:rPr lang="zh-CN" altLang="en-US" sz="2800">
                <a:solidFill>
                  <a:srgbClr val="000066"/>
                </a:solidFill>
                <a:latin typeface="楷体_GB2312" pitchFamily="49" charset="-122"/>
                <a:ea typeface="楷体_GB2312" pitchFamily="49" charset="-122"/>
              </a:rPr>
              <a:t> </a:t>
            </a:r>
            <a:r>
              <a:rPr lang="zh-CN" altLang="en-US" sz="2800" b="1">
                <a:solidFill>
                  <a:srgbClr val="000066"/>
                </a:solidFill>
                <a:latin typeface="楷体_GB2312" pitchFamily="49" charset="-122"/>
                <a:ea typeface="楷体_GB2312" pitchFamily="49" charset="-122"/>
              </a:rPr>
              <a:t>！、</a:t>
            </a:r>
            <a:r>
              <a:rPr lang="en-US" altLang="zh-CN" sz="2800" b="1">
                <a:solidFill>
                  <a:srgbClr val="000066"/>
                </a:solidFill>
                <a:latin typeface="楷体_GB2312" pitchFamily="49" charset="-122"/>
                <a:ea typeface="楷体_GB2312" pitchFamily="49" charset="-122"/>
              </a:rPr>
              <a:t>++</a:t>
            </a:r>
            <a:r>
              <a:rPr lang="zh-CN" altLang="en-US" sz="2800" b="1">
                <a:solidFill>
                  <a:srgbClr val="000066"/>
                </a:solidFill>
                <a:latin typeface="楷体_GB2312" pitchFamily="49" charset="-122"/>
                <a:ea typeface="楷体_GB2312" pitchFamily="49" charset="-122"/>
              </a:rPr>
              <a:t>、</a:t>
            </a:r>
            <a:r>
              <a:rPr lang="en-US" altLang="zh-CN" sz="2800" b="1">
                <a:solidFill>
                  <a:srgbClr val="000066"/>
                </a:solidFill>
                <a:latin typeface="楷体_GB2312" pitchFamily="49" charset="-122"/>
                <a:ea typeface="楷体_GB2312" pitchFamily="49" charset="-122"/>
              </a:rPr>
              <a:t>- - &gt;</a:t>
            </a:r>
            <a:r>
              <a:rPr lang="zh-CN" altLang="en-US" sz="2800" b="1">
                <a:solidFill>
                  <a:srgbClr val="000066"/>
                </a:solidFill>
                <a:latin typeface="楷体_GB2312" pitchFamily="49" charset="-122"/>
                <a:ea typeface="楷体_GB2312" pitchFamily="49" charset="-122"/>
              </a:rPr>
              <a:t>算术运算符 </a:t>
            </a:r>
            <a:r>
              <a:rPr lang="en-US" altLang="zh-CN" sz="2800" b="1">
                <a:solidFill>
                  <a:srgbClr val="000066"/>
                </a:solidFill>
                <a:latin typeface="楷体_GB2312" pitchFamily="49" charset="-122"/>
                <a:ea typeface="楷体_GB2312" pitchFamily="49" charset="-122"/>
              </a:rPr>
              <a:t>&gt;</a:t>
            </a:r>
            <a:r>
              <a:rPr lang="zh-CN" altLang="en-US" sz="2800" b="1">
                <a:solidFill>
                  <a:srgbClr val="000066"/>
                </a:solidFill>
                <a:latin typeface="楷体_GB2312" pitchFamily="49" charset="-122"/>
                <a:ea typeface="楷体_GB2312" pitchFamily="49" charset="-122"/>
              </a:rPr>
              <a:t>关系运算符 </a:t>
            </a:r>
            <a:r>
              <a:rPr lang="en-US" altLang="zh-CN" sz="2800" b="1">
                <a:solidFill>
                  <a:srgbClr val="000066"/>
                </a:solidFill>
                <a:latin typeface="楷体_GB2312" pitchFamily="49" charset="-122"/>
                <a:ea typeface="楷体_GB2312" pitchFamily="49" charset="-122"/>
              </a:rPr>
              <a:t>&gt;&amp;&amp; </a:t>
            </a:r>
            <a:r>
              <a:rPr lang="zh-CN" altLang="en-US" sz="2800" b="1">
                <a:solidFill>
                  <a:srgbClr val="000066"/>
                </a:solidFill>
                <a:latin typeface="楷体_GB2312" pitchFamily="49" charset="-122"/>
                <a:ea typeface="楷体_GB2312" pitchFamily="49" charset="-122"/>
              </a:rPr>
              <a:t>、</a:t>
            </a:r>
            <a:r>
              <a:rPr lang="en-US" altLang="zh-CN" sz="2800" b="1">
                <a:solidFill>
                  <a:srgbClr val="000066"/>
                </a:solidFill>
                <a:latin typeface="楷体_GB2312" pitchFamily="49" charset="-122"/>
                <a:ea typeface="楷体_GB2312" pitchFamily="49" charset="-122"/>
              </a:rPr>
              <a:t>|| &gt;</a:t>
            </a:r>
            <a:r>
              <a:rPr lang="zh-CN" altLang="en-US" sz="2800" b="1">
                <a:solidFill>
                  <a:srgbClr val="000066"/>
                </a:solidFill>
                <a:latin typeface="楷体_GB2312" pitchFamily="49" charset="-122"/>
                <a:ea typeface="楷体_GB2312" pitchFamily="49" charset="-122"/>
              </a:rPr>
              <a:t>赋值</a:t>
            </a:r>
            <a:r>
              <a:rPr lang="en-US" altLang="zh-CN" sz="2800" b="1">
                <a:solidFill>
                  <a:srgbClr val="000066"/>
                </a:solidFill>
                <a:latin typeface="楷体_GB2312" pitchFamily="49" charset="-122"/>
                <a:ea typeface="楷体_GB2312" pitchFamily="49" charset="-122"/>
              </a:rPr>
              <a:t>&gt;</a:t>
            </a:r>
            <a:r>
              <a:rPr lang="zh-CN" altLang="en-US" sz="2800" b="1">
                <a:solidFill>
                  <a:srgbClr val="000066"/>
                </a:solidFill>
                <a:latin typeface="楷体_GB2312" pitchFamily="49" charset="-122"/>
                <a:ea typeface="楷体_GB2312" pitchFamily="49" charset="-122"/>
              </a:rPr>
              <a:t>逗号</a:t>
            </a:r>
          </a:p>
        </p:txBody>
      </p:sp>
    </p:spTree>
  </p:cSld>
  <p:clrMapOvr>
    <a:masterClrMapping/>
  </p:clrMapOvr>
  <p:transition>
    <p:blinds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28709" name="Text Box 5"/>
          <p:cNvSpPr txBox="1">
            <a:spLocks noChangeArrowheads="1"/>
          </p:cNvSpPr>
          <p:nvPr/>
        </p:nvSpPr>
        <p:spPr bwMode="auto">
          <a:xfrm>
            <a:off x="323850" y="836613"/>
            <a:ext cx="3887788" cy="2686050"/>
          </a:xfrm>
          <a:prstGeom prst="rect">
            <a:avLst/>
          </a:prstGeom>
          <a:solidFill>
            <a:srgbClr val="CCFFCC"/>
          </a:solidFill>
          <a:ln w="38100">
            <a:solidFill>
              <a:srgbClr val="FFCC00"/>
            </a:solidFill>
            <a:miter lim="800000"/>
            <a:headEnd type="none" w="sm" len="sm"/>
            <a:tailEnd type="none" w="sm" len="sm"/>
          </a:ln>
        </p:spPr>
        <p:txBody>
          <a:bodyPr lIns="90000" tIns="46800" rIns="90000" bIns="46800">
            <a:spAutoFit/>
          </a:bodyPr>
          <a:lstStyle/>
          <a:p>
            <a:r>
              <a:rPr kumimoji="1" lang="pt-BR" altLang="zh-CN" sz="2400">
                <a:solidFill>
                  <a:srgbClr val="FF3300"/>
                </a:solidFill>
                <a:ea typeface="华文细黑" pitchFamily="2" charset="-122"/>
              </a:rPr>
              <a:t>【</a:t>
            </a:r>
            <a:r>
              <a:rPr kumimoji="1" lang="zh-CN" altLang="pt-BR" sz="2400">
                <a:solidFill>
                  <a:srgbClr val="FF3300"/>
                </a:solidFill>
                <a:ea typeface="华文细黑" pitchFamily="2" charset="-122"/>
              </a:rPr>
              <a:t>例一</a:t>
            </a:r>
            <a:r>
              <a:rPr kumimoji="1" lang="pt-BR" altLang="zh-CN" sz="2400">
                <a:solidFill>
                  <a:srgbClr val="FF3300"/>
                </a:solidFill>
                <a:ea typeface="华文细黑" pitchFamily="2" charset="-122"/>
              </a:rPr>
              <a:t>】</a:t>
            </a:r>
          </a:p>
          <a:p>
            <a:r>
              <a:rPr kumimoji="1" lang="pt-BR" altLang="zh-CN" sz="2400">
                <a:solidFill>
                  <a:srgbClr val="FF3300"/>
                </a:solidFill>
                <a:ea typeface="华文细黑" pitchFamily="2" charset="-122"/>
              </a:rPr>
              <a:t>  main( )</a:t>
            </a:r>
          </a:p>
          <a:p>
            <a:r>
              <a:rPr kumimoji="1" lang="pt-BR" altLang="zh-CN" sz="2400">
                <a:solidFill>
                  <a:srgbClr val="FF3300"/>
                </a:solidFill>
                <a:ea typeface="华文细黑" pitchFamily="2" charset="-122"/>
              </a:rPr>
              <a:t> {             </a:t>
            </a:r>
          </a:p>
          <a:p>
            <a:r>
              <a:rPr kumimoji="1" lang="pt-BR" altLang="zh-CN" sz="2400">
                <a:solidFill>
                  <a:srgbClr val="FF3300"/>
                </a:solidFill>
                <a:ea typeface="华文细黑" pitchFamily="2" charset="-122"/>
              </a:rPr>
              <a:t>      int a=1,b=2,m=2,n=2; </a:t>
            </a:r>
          </a:p>
          <a:p>
            <a:r>
              <a:rPr kumimoji="1" lang="pt-BR" altLang="zh-CN" sz="2400">
                <a:solidFill>
                  <a:srgbClr val="FF3300"/>
                </a:solidFill>
                <a:ea typeface="华文细黑" pitchFamily="2" charset="-122"/>
              </a:rPr>
              <a:t>      (m=a&gt;b)&amp;&amp;++n;      </a:t>
            </a:r>
          </a:p>
          <a:p>
            <a:r>
              <a:rPr kumimoji="1" lang="pt-BR" altLang="zh-CN" sz="2400">
                <a:solidFill>
                  <a:srgbClr val="FF3300"/>
                </a:solidFill>
                <a:ea typeface="华文细黑" pitchFamily="2" charset="-122"/>
              </a:rPr>
              <a:t>      printf("%d\n",n);</a:t>
            </a:r>
          </a:p>
          <a:p>
            <a:r>
              <a:rPr kumimoji="1" lang="pt-BR" altLang="zh-CN" sz="2400">
                <a:solidFill>
                  <a:srgbClr val="FF3300"/>
                </a:solidFill>
                <a:ea typeface="华文细黑" pitchFamily="2" charset="-122"/>
              </a:rPr>
              <a:t> } </a:t>
            </a:r>
            <a:endParaRPr kumimoji="1" lang="en-US" altLang="zh-CN" sz="2400">
              <a:solidFill>
                <a:srgbClr val="FF3300"/>
              </a:solidFill>
              <a:ea typeface="华文细黑" pitchFamily="2" charset="-122"/>
            </a:endParaRPr>
          </a:p>
        </p:txBody>
      </p:sp>
      <p:sp>
        <p:nvSpPr>
          <p:cNvPr id="328710" name="Text Box 6"/>
          <p:cNvSpPr txBox="1">
            <a:spLocks noChangeArrowheads="1"/>
          </p:cNvSpPr>
          <p:nvPr/>
        </p:nvSpPr>
        <p:spPr bwMode="auto">
          <a:xfrm>
            <a:off x="4787900" y="836613"/>
            <a:ext cx="3816350" cy="2686050"/>
          </a:xfrm>
          <a:prstGeom prst="rect">
            <a:avLst/>
          </a:prstGeom>
          <a:solidFill>
            <a:srgbClr val="CCFFCC"/>
          </a:solidFill>
          <a:ln w="38100">
            <a:solidFill>
              <a:srgbClr val="FFCC00"/>
            </a:solidFill>
            <a:miter lim="800000"/>
            <a:headEnd type="none" w="sm" len="sm"/>
            <a:tailEnd type="none" w="sm" len="sm"/>
          </a:ln>
        </p:spPr>
        <p:txBody>
          <a:bodyPr lIns="90000" tIns="46800" rIns="90000" bIns="46800">
            <a:spAutoFit/>
          </a:bodyPr>
          <a:lstStyle/>
          <a:p>
            <a:r>
              <a:rPr kumimoji="1" lang="pt-BR" altLang="zh-CN" sz="2400">
                <a:solidFill>
                  <a:srgbClr val="FF3300"/>
                </a:solidFill>
                <a:ea typeface="华文细黑" pitchFamily="2" charset="-122"/>
              </a:rPr>
              <a:t>【</a:t>
            </a:r>
            <a:r>
              <a:rPr kumimoji="1" lang="zh-CN" altLang="pt-BR" sz="2400">
                <a:solidFill>
                  <a:srgbClr val="FF3300"/>
                </a:solidFill>
                <a:ea typeface="华文细黑" pitchFamily="2" charset="-122"/>
              </a:rPr>
              <a:t>例二</a:t>
            </a:r>
            <a:r>
              <a:rPr kumimoji="1" lang="pt-BR" altLang="zh-CN" sz="2400">
                <a:solidFill>
                  <a:srgbClr val="FF3300"/>
                </a:solidFill>
                <a:ea typeface="华文细黑" pitchFamily="2" charset="-122"/>
              </a:rPr>
              <a:t>】</a:t>
            </a:r>
          </a:p>
          <a:p>
            <a:r>
              <a:rPr kumimoji="1" lang="pt-BR" altLang="zh-CN" sz="2400">
                <a:solidFill>
                  <a:srgbClr val="FF3300"/>
                </a:solidFill>
                <a:ea typeface="华文细黑" pitchFamily="2" charset="-122"/>
              </a:rPr>
              <a:t>  main( )</a:t>
            </a:r>
          </a:p>
          <a:p>
            <a:r>
              <a:rPr kumimoji="1" lang="pt-BR" altLang="zh-CN" sz="2400">
                <a:solidFill>
                  <a:srgbClr val="FF3300"/>
                </a:solidFill>
                <a:ea typeface="华文细黑" pitchFamily="2" charset="-122"/>
              </a:rPr>
              <a:t> {             </a:t>
            </a:r>
          </a:p>
          <a:p>
            <a:r>
              <a:rPr kumimoji="1" lang="pt-BR" altLang="zh-CN" sz="2400">
                <a:solidFill>
                  <a:srgbClr val="FF3300"/>
                </a:solidFill>
                <a:ea typeface="华文细黑" pitchFamily="2" charset="-122"/>
              </a:rPr>
              <a:t>      int a=1,b=2,m=2,n=2; </a:t>
            </a:r>
          </a:p>
          <a:p>
            <a:r>
              <a:rPr kumimoji="1" lang="pt-BR" altLang="zh-CN" sz="2400">
                <a:solidFill>
                  <a:srgbClr val="FF3300"/>
                </a:solidFill>
                <a:ea typeface="华文细黑" pitchFamily="2" charset="-122"/>
              </a:rPr>
              <a:t>      (m=b&gt;a)&amp;&amp;++n;      </a:t>
            </a:r>
          </a:p>
          <a:p>
            <a:r>
              <a:rPr kumimoji="1" lang="pt-BR" altLang="zh-CN" sz="2400">
                <a:solidFill>
                  <a:srgbClr val="FF3300"/>
                </a:solidFill>
                <a:ea typeface="华文细黑" pitchFamily="2" charset="-122"/>
              </a:rPr>
              <a:t>       printf("%d\n",n);</a:t>
            </a:r>
          </a:p>
          <a:p>
            <a:r>
              <a:rPr kumimoji="1" lang="pt-BR" altLang="zh-CN" sz="2400">
                <a:solidFill>
                  <a:srgbClr val="FF3300"/>
                </a:solidFill>
                <a:ea typeface="华文细黑" pitchFamily="2" charset="-122"/>
              </a:rPr>
              <a:t> } </a:t>
            </a:r>
            <a:endParaRPr kumimoji="1" lang="en-US" altLang="zh-CN" sz="2400">
              <a:solidFill>
                <a:srgbClr val="FF3300"/>
              </a:solidFill>
              <a:ea typeface="华文细黑" pitchFamily="2" charset="-122"/>
            </a:endParaRPr>
          </a:p>
        </p:txBody>
      </p:sp>
      <p:sp>
        <p:nvSpPr>
          <p:cNvPr id="328711" name="Text Box 7"/>
          <p:cNvSpPr txBox="1">
            <a:spLocks noChangeArrowheads="1"/>
          </p:cNvSpPr>
          <p:nvPr/>
        </p:nvSpPr>
        <p:spPr bwMode="auto">
          <a:xfrm>
            <a:off x="827088" y="3789363"/>
            <a:ext cx="2306637"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ea typeface="华文细黑" pitchFamily="2" charset="-122"/>
              </a:rPr>
              <a:t>运行结果：</a:t>
            </a:r>
            <a:r>
              <a:rPr kumimoji="1" lang="en-US" altLang="zh-CN" sz="2400">
                <a:solidFill>
                  <a:srgbClr val="FF3300"/>
                </a:solidFill>
              </a:rPr>
              <a:t>n=2 </a:t>
            </a:r>
          </a:p>
        </p:txBody>
      </p:sp>
      <p:sp>
        <p:nvSpPr>
          <p:cNvPr id="328712" name="Text Box 8"/>
          <p:cNvSpPr txBox="1">
            <a:spLocks noChangeArrowheads="1"/>
          </p:cNvSpPr>
          <p:nvPr/>
        </p:nvSpPr>
        <p:spPr bwMode="auto">
          <a:xfrm>
            <a:off x="5364163" y="3789363"/>
            <a:ext cx="2306637"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ea typeface="华文细黑" pitchFamily="2" charset="-122"/>
              </a:rPr>
              <a:t>运行结果：</a:t>
            </a:r>
            <a:r>
              <a:rPr kumimoji="1" lang="en-US" altLang="zh-CN" sz="2400">
                <a:solidFill>
                  <a:srgbClr val="FF3300"/>
                </a:solidFill>
              </a:rPr>
              <a:t>n=3 </a:t>
            </a:r>
          </a:p>
        </p:txBody>
      </p:sp>
      <p:sp>
        <p:nvSpPr>
          <p:cNvPr id="328713" name="Text Box 9"/>
          <p:cNvSpPr txBox="1">
            <a:spLocks noChangeArrowheads="1"/>
          </p:cNvSpPr>
          <p:nvPr/>
        </p:nvSpPr>
        <p:spPr bwMode="auto">
          <a:xfrm>
            <a:off x="323850" y="4365625"/>
            <a:ext cx="8820150" cy="1941513"/>
          </a:xfrm>
          <a:prstGeom prst="rect">
            <a:avLst/>
          </a:prstGeom>
          <a:noFill/>
          <a:ln w="12700">
            <a:noFill/>
            <a:miter lim="800000"/>
            <a:headEnd type="none" w="sm" len="sm"/>
            <a:tailEnd type="none" w="sm" len="sm"/>
          </a:ln>
        </p:spPr>
        <p:txBody>
          <a:bodyPr lIns="90000" tIns="46800" rIns="90000" bIns="46800">
            <a:spAutoFit/>
          </a:bodyPr>
          <a:lstStyle/>
          <a:p>
            <a:r>
              <a:rPr kumimoji="1" lang="zh-CN" altLang="en-US" sz="2400" b="1">
                <a:solidFill>
                  <a:srgbClr val="660033"/>
                </a:solidFill>
                <a:latin typeface="华文细黑" pitchFamily="2" charset="-122"/>
                <a:ea typeface="华文细黑" pitchFamily="2" charset="-122"/>
              </a:rPr>
              <a:t>原因</a:t>
            </a:r>
            <a:r>
              <a:rPr kumimoji="1" lang="zh-CN" altLang="en-US" sz="2400" b="1">
                <a:solidFill>
                  <a:srgbClr val="66FF66"/>
                </a:solidFill>
                <a:latin typeface="华文细黑" pitchFamily="2" charset="-122"/>
                <a:ea typeface="华文细黑" pitchFamily="2" charset="-122"/>
              </a:rPr>
              <a:t>：</a:t>
            </a:r>
          </a:p>
          <a:p>
            <a:r>
              <a:rPr kumimoji="1" lang="zh-CN" altLang="en-US" sz="2400">
                <a:solidFill>
                  <a:srgbClr val="66FF66"/>
                </a:solidFill>
                <a:latin typeface="华文细黑" pitchFamily="2" charset="-122"/>
                <a:ea typeface="华文细黑" pitchFamily="2" charset="-122"/>
              </a:rPr>
              <a:t>       </a:t>
            </a:r>
            <a:r>
              <a:rPr kumimoji="1" lang="zh-CN" altLang="en-US" sz="2400" b="1">
                <a:solidFill>
                  <a:srgbClr val="000066"/>
                </a:solidFill>
                <a:latin typeface="华文细黑" pitchFamily="2" charset="-122"/>
                <a:ea typeface="华文细黑" pitchFamily="2" charset="-122"/>
              </a:rPr>
              <a:t>在</a:t>
            </a:r>
            <a:r>
              <a:rPr kumimoji="1" lang="en-US" altLang="zh-CN" sz="2400" b="1">
                <a:solidFill>
                  <a:srgbClr val="000066"/>
                </a:solidFill>
                <a:latin typeface="华文细黑" pitchFamily="2" charset="-122"/>
                <a:ea typeface="华文细黑" pitchFamily="2" charset="-122"/>
              </a:rPr>
              <a:t>&amp;&amp;</a:t>
            </a:r>
            <a:r>
              <a:rPr kumimoji="1" lang="zh-CN" altLang="en-US" sz="2400" b="1">
                <a:solidFill>
                  <a:srgbClr val="000066"/>
                </a:solidFill>
                <a:latin typeface="华文细黑" pitchFamily="2" charset="-122"/>
                <a:ea typeface="华文细黑" pitchFamily="2" charset="-122"/>
              </a:rPr>
              <a:t>和</a:t>
            </a:r>
            <a:r>
              <a:rPr kumimoji="1" lang="en-US" altLang="zh-CN" sz="2400" b="1">
                <a:solidFill>
                  <a:srgbClr val="000066"/>
                </a:solidFill>
                <a:latin typeface="华文细黑" pitchFamily="2" charset="-122"/>
                <a:ea typeface="华文细黑" pitchFamily="2" charset="-122"/>
              </a:rPr>
              <a:t>||</a:t>
            </a:r>
            <a:r>
              <a:rPr kumimoji="1" lang="zh-CN" altLang="en-US" sz="2400" b="1">
                <a:solidFill>
                  <a:srgbClr val="000066"/>
                </a:solidFill>
                <a:latin typeface="华文细黑" pitchFamily="2" charset="-122"/>
                <a:ea typeface="华文细黑" pitchFamily="2" charset="-122"/>
              </a:rPr>
              <a:t>的左边如果能判断出结果，则右边不再作运算。</a:t>
            </a:r>
            <a:r>
              <a:rPr kumimoji="1" lang="zh-CN" altLang="en-US" sz="2400" b="1">
                <a:solidFill>
                  <a:srgbClr val="66FFFF"/>
                </a:solidFill>
                <a:latin typeface="华文细黑" pitchFamily="2" charset="-122"/>
                <a:ea typeface="华文细黑" pitchFamily="2" charset="-122"/>
              </a:rPr>
              <a:t>  </a:t>
            </a:r>
          </a:p>
          <a:p>
            <a:r>
              <a:rPr kumimoji="1" lang="zh-CN" altLang="en-US" sz="2400" b="1">
                <a:solidFill>
                  <a:srgbClr val="660033"/>
                </a:solidFill>
                <a:latin typeface="华文细黑" pitchFamily="2" charset="-122"/>
                <a:ea typeface="华文细黑" pitchFamily="2" charset="-122"/>
              </a:rPr>
              <a:t>结论</a:t>
            </a:r>
            <a:r>
              <a:rPr kumimoji="1" lang="zh-CN" altLang="en-US" sz="2400" b="1">
                <a:solidFill>
                  <a:srgbClr val="66FF66"/>
                </a:solidFill>
                <a:latin typeface="华文细黑" pitchFamily="2" charset="-122"/>
                <a:ea typeface="华文细黑" pitchFamily="2" charset="-122"/>
              </a:rPr>
              <a:t>：</a:t>
            </a:r>
            <a:r>
              <a:rPr kumimoji="1" lang="zh-CN" altLang="en-US" sz="2400" b="1">
                <a:solidFill>
                  <a:srgbClr val="000066"/>
                </a:solidFill>
                <a:latin typeface="华文细黑" pitchFamily="2" charset="-122"/>
                <a:ea typeface="华文细黑" pitchFamily="2" charset="-122"/>
              </a:rPr>
              <a:t>在逻辑表达式的求解中，并不是所有的逻辑运算符都会被执行。只是在必须执行下一个逻辑运算符才能求出表达式的解时，才执行该运算符。  （</a:t>
            </a:r>
            <a:r>
              <a:rPr kumimoji="1" lang="en-US" altLang="zh-CN" sz="2400" b="1">
                <a:solidFill>
                  <a:srgbClr val="000066"/>
                </a:solidFill>
                <a:latin typeface="华文细黑" pitchFamily="2" charset="-122"/>
                <a:ea typeface="华文细黑" pitchFamily="2" charset="-122"/>
              </a:rPr>
              <a:t>P90</a:t>
            </a:r>
            <a:r>
              <a:rPr kumimoji="1" lang="zh-CN" altLang="en-US" sz="2400" b="1">
                <a:solidFill>
                  <a:srgbClr val="000066"/>
                </a:solidFill>
                <a:latin typeface="华文细黑" pitchFamily="2" charset="-122"/>
                <a:ea typeface="华文细黑"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8709"/>
                                        </p:tgtEl>
                                        <p:attrNameLst>
                                          <p:attrName>style.visibility</p:attrName>
                                        </p:attrNameLst>
                                      </p:cBhvr>
                                      <p:to>
                                        <p:strVal val="visible"/>
                                      </p:to>
                                    </p:set>
                                    <p:anim calcmode="lin" valueType="num">
                                      <p:cBhvr additive="base">
                                        <p:cTn id="7" dur="500" fill="hold"/>
                                        <p:tgtEl>
                                          <p:spTgt spid="328709"/>
                                        </p:tgtEl>
                                        <p:attrNameLst>
                                          <p:attrName>ppt_x</p:attrName>
                                        </p:attrNameLst>
                                      </p:cBhvr>
                                      <p:tavLst>
                                        <p:tav tm="0">
                                          <p:val>
                                            <p:strVal val="0-#ppt_w/2"/>
                                          </p:val>
                                        </p:tav>
                                        <p:tav tm="100000">
                                          <p:val>
                                            <p:strVal val="#ppt_x"/>
                                          </p:val>
                                        </p:tav>
                                      </p:tavLst>
                                    </p:anim>
                                    <p:anim calcmode="lin" valueType="num">
                                      <p:cBhvr additive="base">
                                        <p:cTn id="8" dur="500" fill="hold"/>
                                        <p:tgtEl>
                                          <p:spTgt spid="3287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28711"/>
                                        </p:tgtEl>
                                        <p:attrNameLst>
                                          <p:attrName>style.visibility</p:attrName>
                                        </p:attrNameLst>
                                      </p:cBhvr>
                                      <p:to>
                                        <p:strVal val="visible"/>
                                      </p:to>
                                    </p:set>
                                    <p:animEffect transition="in" filter="strips(downRight)">
                                      <p:cBhvr>
                                        <p:cTn id="13" dur="500"/>
                                        <p:tgtEl>
                                          <p:spTgt spid="3287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328710"/>
                                        </p:tgtEl>
                                        <p:attrNameLst>
                                          <p:attrName>style.visibility</p:attrName>
                                        </p:attrNameLst>
                                      </p:cBhvr>
                                      <p:to>
                                        <p:strVal val="visible"/>
                                      </p:to>
                                    </p:set>
                                    <p:anim calcmode="lin" valueType="num">
                                      <p:cBhvr additive="base">
                                        <p:cTn id="18" dur="500" fill="hold"/>
                                        <p:tgtEl>
                                          <p:spTgt spid="328710"/>
                                        </p:tgtEl>
                                        <p:attrNameLst>
                                          <p:attrName>ppt_x</p:attrName>
                                        </p:attrNameLst>
                                      </p:cBhvr>
                                      <p:tavLst>
                                        <p:tav tm="0">
                                          <p:val>
                                            <p:strVal val="#ppt_x"/>
                                          </p:val>
                                        </p:tav>
                                        <p:tav tm="100000">
                                          <p:val>
                                            <p:strVal val="#ppt_x"/>
                                          </p:val>
                                        </p:tav>
                                      </p:tavLst>
                                    </p:anim>
                                    <p:anim calcmode="lin" valueType="num">
                                      <p:cBhvr additive="base">
                                        <p:cTn id="19" dur="500" fill="hold"/>
                                        <p:tgtEl>
                                          <p:spTgt spid="328710"/>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328712"/>
                                        </p:tgtEl>
                                        <p:attrNameLst>
                                          <p:attrName>style.visibility</p:attrName>
                                        </p:attrNameLst>
                                      </p:cBhvr>
                                      <p:to>
                                        <p:strVal val="visible"/>
                                      </p:to>
                                    </p:set>
                                    <p:animEffect transition="in" filter="strips(downLeft)">
                                      <p:cBhvr>
                                        <p:cTn id="24" dur="500"/>
                                        <p:tgtEl>
                                          <p:spTgt spid="32871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28713"/>
                                        </p:tgtEl>
                                        <p:attrNameLst>
                                          <p:attrName>style.visibility</p:attrName>
                                        </p:attrNameLst>
                                      </p:cBhvr>
                                      <p:to>
                                        <p:strVal val="visible"/>
                                      </p:to>
                                    </p:set>
                                    <p:animEffect transition="in" filter="checkerboard(across)">
                                      <p:cBhvr>
                                        <p:cTn id="29" dur="500"/>
                                        <p:tgtEl>
                                          <p:spTgt spid="328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9" grpId="0" animBg="1"/>
      <p:bldP spid="328710" grpId="0" animBg="1"/>
      <p:bldP spid="328711" grpId="0"/>
      <p:bldP spid="328712" grpId="0"/>
      <p:bldP spid="3287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2771" name="Text Box 5"/>
          <p:cNvSpPr txBox="1">
            <a:spLocks noChangeArrowheads="1"/>
          </p:cNvSpPr>
          <p:nvPr/>
        </p:nvSpPr>
        <p:spPr bwMode="auto">
          <a:xfrm>
            <a:off x="468313" y="1431925"/>
            <a:ext cx="5056187" cy="2647950"/>
          </a:xfrm>
          <a:prstGeom prst="rect">
            <a:avLst/>
          </a:prstGeom>
          <a:solidFill>
            <a:srgbClr val="FFFF99"/>
          </a:solidFill>
          <a:ln w="12700">
            <a:noFill/>
            <a:miter lim="800000"/>
            <a:headEnd type="none" w="sm" len="sm"/>
            <a:tailEnd type="none" w="sm" len="sm"/>
          </a:ln>
        </p:spPr>
        <p:txBody>
          <a:bodyPr wrap="none" lIns="90000" tIns="46800" rIns="90000" bIns="46800">
            <a:spAutoFit/>
          </a:bodyPr>
          <a:lstStyle/>
          <a:p>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例三</a:t>
            </a:r>
            <a:r>
              <a:rPr kumimoji="1" lang="en-US" altLang="zh-CN" sz="2400">
                <a:solidFill>
                  <a:srgbClr val="FF3300"/>
                </a:solidFill>
                <a:ea typeface="华文细黑" pitchFamily="2" charset="-122"/>
              </a:rPr>
              <a:t>】</a:t>
            </a:r>
          </a:p>
          <a:p>
            <a:r>
              <a:rPr kumimoji="1" lang="en-US" altLang="zh-CN" sz="2400">
                <a:solidFill>
                  <a:srgbClr val="FF3300"/>
                </a:solidFill>
                <a:ea typeface="华文细黑" pitchFamily="2" charset="-122"/>
              </a:rPr>
              <a:t>     </a:t>
            </a:r>
            <a:r>
              <a:rPr kumimoji="1" lang="zh-CN" altLang="en-US" sz="2400">
                <a:solidFill>
                  <a:srgbClr val="FF3300"/>
                </a:solidFill>
                <a:ea typeface="华文细黑" pitchFamily="2" charset="-122"/>
              </a:rPr>
              <a:t>有以下程序段：</a:t>
            </a:r>
          </a:p>
          <a:p>
            <a:r>
              <a:rPr kumimoji="1" lang="zh-CN" altLang="en-US" sz="2400">
                <a:solidFill>
                  <a:srgbClr val="FF3300"/>
                </a:solidFill>
                <a:ea typeface="华文细黑" pitchFamily="2" charset="-122"/>
              </a:rPr>
              <a:t>     </a:t>
            </a:r>
            <a:r>
              <a:rPr kumimoji="1" lang="en-US" altLang="zh-CN" sz="2400">
                <a:solidFill>
                  <a:srgbClr val="FF3300"/>
                </a:solidFill>
                <a:ea typeface="华文细黑" pitchFamily="2" charset="-122"/>
              </a:rPr>
              <a:t>int a,b,c;</a:t>
            </a:r>
          </a:p>
          <a:p>
            <a:r>
              <a:rPr kumimoji="1" lang="en-US" altLang="zh-CN" sz="2400">
                <a:solidFill>
                  <a:srgbClr val="FF3300"/>
                </a:solidFill>
                <a:ea typeface="华文细黑" pitchFamily="2" charset="-122"/>
              </a:rPr>
              <a:t>     a=b=c=1;</a:t>
            </a:r>
          </a:p>
          <a:p>
            <a:r>
              <a:rPr kumimoji="1" lang="en-US" altLang="zh-CN" sz="2400">
                <a:solidFill>
                  <a:srgbClr val="FF3300"/>
                </a:solidFill>
                <a:ea typeface="华文细黑" pitchFamily="2" charset="-122"/>
              </a:rPr>
              <a:t>     ++a||++b&amp;&amp;++c;</a:t>
            </a:r>
          </a:p>
          <a:p>
            <a:r>
              <a:rPr kumimoji="1" lang="en-US" altLang="zh-CN" sz="2400">
                <a:solidFill>
                  <a:srgbClr val="FF3300"/>
                </a:solidFill>
                <a:ea typeface="华文细黑" pitchFamily="2" charset="-122"/>
              </a:rPr>
              <a:t>     </a:t>
            </a:r>
            <a:r>
              <a:rPr kumimoji="1" lang="zh-CN" altLang="en-US" sz="2400">
                <a:solidFill>
                  <a:srgbClr val="FF3300"/>
                </a:solidFill>
                <a:ea typeface="华文细黑" pitchFamily="2" charset="-122"/>
              </a:rPr>
              <a:t>问执行后</a:t>
            </a:r>
            <a:r>
              <a:rPr kumimoji="1" lang="en-US" altLang="zh-CN" sz="2400">
                <a:solidFill>
                  <a:srgbClr val="FF3300"/>
                </a:solidFill>
                <a:ea typeface="华文细黑" pitchFamily="2" charset="-122"/>
              </a:rPr>
              <a:t>a</a:t>
            </a:r>
            <a:r>
              <a:rPr kumimoji="1" lang="zh-CN" altLang="en-US" sz="2400">
                <a:solidFill>
                  <a:srgbClr val="FF3300"/>
                </a:solidFill>
                <a:ea typeface="华文细黑" pitchFamily="2" charset="-122"/>
              </a:rPr>
              <a:t>、</a:t>
            </a:r>
            <a:r>
              <a:rPr kumimoji="1" lang="en-US" altLang="zh-CN" sz="2400">
                <a:solidFill>
                  <a:srgbClr val="FF3300"/>
                </a:solidFill>
                <a:ea typeface="华文细黑" pitchFamily="2" charset="-122"/>
              </a:rPr>
              <a:t>b</a:t>
            </a:r>
            <a:r>
              <a:rPr kumimoji="1" lang="zh-CN" altLang="en-US" sz="2400">
                <a:solidFill>
                  <a:srgbClr val="FF3300"/>
                </a:solidFill>
                <a:ea typeface="华文细黑" pitchFamily="2" charset="-122"/>
              </a:rPr>
              <a:t>、</a:t>
            </a:r>
            <a:r>
              <a:rPr kumimoji="1" lang="en-US" altLang="zh-CN" sz="2400">
                <a:solidFill>
                  <a:srgbClr val="FF3300"/>
                </a:solidFill>
                <a:ea typeface="华文细黑" pitchFamily="2" charset="-122"/>
              </a:rPr>
              <a:t>c</a:t>
            </a:r>
            <a:r>
              <a:rPr kumimoji="1" lang="zh-CN" altLang="en-US" sz="2400">
                <a:solidFill>
                  <a:srgbClr val="FF3300"/>
                </a:solidFill>
                <a:ea typeface="华文细黑" pitchFamily="2" charset="-122"/>
              </a:rPr>
              <a:t>的值各是多少？</a:t>
            </a:r>
          </a:p>
          <a:p>
            <a:r>
              <a:rPr kumimoji="1" lang="zh-CN" altLang="en-US" sz="2400">
                <a:solidFill>
                  <a:srgbClr val="FF3300"/>
                </a:solidFill>
                <a:ea typeface="华文细黑" pitchFamily="2" charset="-122"/>
              </a:rPr>
              <a:t>  </a:t>
            </a:r>
            <a:endParaRPr kumimoji="1" lang="zh-CN" altLang="en-US" sz="2400">
              <a:solidFill>
                <a:srgbClr val="0000CC"/>
              </a:solidFill>
              <a:ea typeface="华文细黑" pitchFamily="2" charset="-122"/>
            </a:endParaRPr>
          </a:p>
        </p:txBody>
      </p:sp>
      <p:sp>
        <p:nvSpPr>
          <p:cNvPr id="329734" name="Text Box 6"/>
          <p:cNvSpPr txBox="1">
            <a:spLocks noChangeArrowheads="1"/>
          </p:cNvSpPr>
          <p:nvPr/>
        </p:nvSpPr>
        <p:spPr bwMode="auto">
          <a:xfrm>
            <a:off x="1476375" y="4292600"/>
            <a:ext cx="1884363"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66FF66"/>
                </a:solidFill>
              </a:rPr>
              <a:t>a=2,b=1,c=1</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29734"/>
                                        </p:tgtEl>
                                        <p:attrNameLst>
                                          <p:attrName>style.visibility</p:attrName>
                                        </p:attrNameLst>
                                      </p:cBhvr>
                                      <p:to>
                                        <p:strVal val="visible"/>
                                      </p:to>
                                    </p:set>
                                    <p:animEffect transition="in" filter="strips(downLeft)">
                                      <p:cBhvr>
                                        <p:cTn id="7" dur="500"/>
                                        <p:tgtEl>
                                          <p:spTgt spid="329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3795" name="Text Box 5"/>
          <p:cNvSpPr txBox="1">
            <a:spLocks noChangeArrowheads="1"/>
          </p:cNvSpPr>
          <p:nvPr/>
        </p:nvSpPr>
        <p:spPr bwMode="auto">
          <a:xfrm>
            <a:off x="449263" y="784225"/>
            <a:ext cx="8694737" cy="5248275"/>
          </a:xfrm>
          <a:prstGeom prst="rect">
            <a:avLst/>
          </a:prstGeom>
          <a:solidFill>
            <a:srgbClr val="CCFFCC"/>
          </a:solidFill>
          <a:ln w="44450">
            <a:solidFill>
              <a:srgbClr val="FFCC00"/>
            </a:solidFill>
            <a:miter lim="800000"/>
            <a:headEnd type="none" w="sm" len="sm"/>
            <a:tailEnd type="none" w="sm" len="sm"/>
          </a:ln>
        </p:spPr>
        <p:txBody>
          <a:bodyPr lIns="90000" tIns="46800" rIns="90000" bIns="46800">
            <a:spAutoFit/>
          </a:bodyPr>
          <a:lstStyle/>
          <a:p>
            <a:r>
              <a:rPr kumimoji="1" lang="en-US" altLang="zh-CN" sz="2400">
                <a:solidFill>
                  <a:srgbClr val="FF3300"/>
                </a:solidFill>
                <a:latin typeface="华文细黑" pitchFamily="2" charset="-122"/>
                <a:ea typeface="华文细黑" pitchFamily="2" charset="-122"/>
              </a:rPr>
              <a:t>【</a:t>
            </a:r>
            <a:r>
              <a:rPr kumimoji="1" lang="zh-CN" altLang="en-US" sz="2400">
                <a:solidFill>
                  <a:srgbClr val="FF3300"/>
                </a:solidFill>
                <a:latin typeface="华文细黑" pitchFamily="2" charset="-122"/>
                <a:ea typeface="华文细黑" pitchFamily="2" charset="-122"/>
              </a:rPr>
              <a:t>例四</a:t>
            </a:r>
            <a:r>
              <a:rPr kumimoji="1" lang="en-US" altLang="zh-CN" sz="2400">
                <a:solidFill>
                  <a:srgbClr val="FF3300"/>
                </a:solidFill>
                <a:latin typeface="华文细黑" pitchFamily="2" charset="-122"/>
                <a:ea typeface="华文细黑" pitchFamily="2" charset="-122"/>
              </a:rPr>
              <a:t>】</a:t>
            </a:r>
            <a:r>
              <a:rPr kumimoji="1" lang="zh-CN" altLang="en-US" sz="2400">
                <a:solidFill>
                  <a:srgbClr val="FF3300"/>
                </a:solidFill>
                <a:latin typeface="华文细黑" pitchFamily="2" charset="-122"/>
                <a:ea typeface="华文细黑" pitchFamily="2" charset="-122"/>
              </a:rPr>
              <a:t>编程判断任一给定年份是否闰年。符合以下条件的年份为闰年：  </a:t>
            </a:r>
            <a:r>
              <a:rPr kumimoji="1" lang="zh-CN" altLang="en-US" sz="2400" i="1">
                <a:solidFill>
                  <a:srgbClr val="CC3300"/>
                </a:solidFill>
                <a:latin typeface="华文细黑" pitchFamily="2" charset="-122"/>
                <a:ea typeface="华文细黑" pitchFamily="2" charset="-122"/>
              </a:rPr>
              <a:t> </a:t>
            </a:r>
            <a:r>
              <a:rPr kumimoji="1" lang="en-US" altLang="zh-CN" sz="2400" i="1">
                <a:solidFill>
                  <a:srgbClr val="000066"/>
                </a:solidFill>
                <a:latin typeface="华文细黑" pitchFamily="2" charset="-122"/>
                <a:ea typeface="华文细黑" pitchFamily="2" charset="-122"/>
              </a:rPr>
              <a:t>P91</a:t>
            </a:r>
          </a:p>
          <a:p>
            <a:r>
              <a:rPr kumimoji="1" lang="en-US" altLang="zh-CN" sz="2400">
                <a:solidFill>
                  <a:srgbClr val="FF3300"/>
                </a:solidFill>
                <a:latin typeface="华文细黑" pitchFamily="2" charset="-122"/>
                <a:ea typeface="华文细黑" pitchFamily="2" charset="-122"/>
              </a:rPr>
              <a:t> ①</a:t>
            </a:r>
            <a:r>
              <a:rPr kumimoji="1" lang="zh-CN" altLang="en-US" sz="2400">
                <a:solidFill>
                  <a:srgbClr val="FF3300"/>
                </a:solidFill>
                <a:latin typeface="华文细黑" pitchFamily="2" charset="-122"/>
                <a:ea typeface="华文细黑" pitchFamily="2" charset="-122"/>
              </a:rPr>
              <a:t>能被</a:t>
            </a:r>
            <a:r>
              <a:rPr kumimoji="1" lang="en-US" altLang="zh-CN" sz="2400">
                <a:solidFill>
                  <a:srgbClr val="FF3300"/>
                </a:solidFill>
                <a:latin typeface="华文细黑" pitchFamily="2" charset="-122"/>
                <a:ea typeface="华文细黑" pitchFamily="2" charset="-122"/>
              </a:rPr>
              <a:t>4</a:t>
            </a:r>
            <a:r>
              <a:rPr kumimoji="1" lang="zh-CN" altLang="en-US" sz="2400">
                <a:solidFill>
                  <a:srgbClr val="FF3300"/>
                </a:solidFill>
                <a:latin typeface="华文细黑" pitchFamily="2" charset="-122"/>
                <a:ea typeface="华文细黑" pitchFamily="2" charset="-122"/>
              </a:rPr>
              <a:t>整除但不能被</a:t>
            </a:r>
            <a:r>
              <a:rPr kumimoji="1" lang="en-US" altLang="zh-CN" sz="2400">
                <a:solidFill>
                  <a:srgbClr val="FF3300"/>
                </a:solidFill>
                <a:latin typeface="华文细黑" pitchFamily="2" charset="-122"/>
                <a:ea typeface="华文细黑" pitchFamily="2" charset="-122"/>
              </a:rPr>
              <a:t>100</a:t>
            </a:r>
            <a:r>
              <a:rPr kumimoji="1" lang="zh-CN" altLang="en-US" sz="2400">
                <a:solidFill>
                  <a:srgbClr val="FF3300"/>
                </a:solidFill>
                <a:latin typeface="华文细黑" pitchFamily="2" charset="-122"/>
                <a:ea typeface="华文细黑" pitchFamily="2" charset="-122"/>
              </a:rPr>
              <a:t>整除；</a:t>
            </a:r>
          </a:p>
          <a:p>
            <a:r>
              <a:rPr kumimoji="1" lang="zh-CN" altLang="en-US" sz="2400">
                <a:solidFill>
                  <a:srgbClr val="FF3300"/>
                </a:solidFill>
                <a:latin typeface="华文细黑" pitchFamily="2" charset="-122"/>
                <a:ea typeface="华文细黑" pitchFamily="2" charset="-122"/>
              </a:rPr>
              <a:t> ②能被</a:t>
            </a:r>
            <a:r>
              <a:rPr kumimoji="1" lang="en-US" altLang="zh-CN" sz="2400">
                <a:solidFill>
                  <a:srgbClr val="FF3300"/>
                </a:solidFill>
                <a:latin typeface="华文细黑" pitchFamily="2" charset="-122"/>
                <a:ea typeface="华文细黑" pitchFamily="2" charset="-122"/>
              </a:rPr>
              <a:t>4</a:t>
            </a:r>
            <a:r>
              <a:rPr kumimoji="1" lang="zh-CN" altLang="en-US" sz="2400">
                <a:solidFill>
                  <a:srgbClr val="FF3300"/>
                </a:solidFill>
                <a:latin typeface="华文细黑" pitchFamily="2" charset="-122"/>
                <a:ea typeface="华文细黑" pitchFamily="2" charset="-122"/>
              </a:rPr>
              <a:t>整除又能被</a:t>
            </a:r>
            <a:r>
              <a:rPr kumimoji="1" lang="en-US" altLang="zh-CN" sz="2400">
                <a:solidFill>
                  <a:srgbClr val="FF3300"/>
                </a:solidFill>
                <a:latin typeface="华文细黑" pitchFamily="2" charset="-122"/>
                <a:ea typeface="华文细黑" pitchFamily="2" charset="-122"/>
              </a:rPr>
              <a:t>400</a:t>
            </a:r>
            <a:r>
              <a:rPr kumimoji="1" lang="zh-CN" altLang="en-US" sz="2400">
                <a:solidFill>
                  <a:srgbClr val="FF3300"/>
                </a:solidFill>
                <a:latin typeface="华文细黑" pitchFamily="2" charset="-122"/>
                <a:ea typeface="华文细黑" pitchFamily="2" charset="-122"/>
              </a:rPr>
              <a:t>整除（只需考虑能被</a:t>
            </a:r>
            <a:r>
              <a:rPr kumimoji="1" lang="en-US" altLang="zh-CN" sz="2400">
                <a:solidFill>
                  <a:srgbClr val="FF3300"/>
                </a:solidFill>
                <a:latin typeface="华文细黑" pitchFamily="2" charset="-122"/>
                <a:ea typeface="华文细黑" pitchFamily="2" charset="-122"/>
              </a:rPr>
              <a:t>400</a:t>
            </a:r>
            <a:r>
              <a:rPr kumimoji="1" lang="zh-CN" altLang="en-US" sz="2400">
                <a:solidFill>
                  <a:srgbClr val="FF3300"/>
                </a:solidFill>
                <a:latin typeface="华文细黑" pitchFamily="2" charset="-122"/>
                <a:ea typeface="华文细黑" pitchFamily="2" charset="-122"/>
              </a:rPr>
              <a:t>整除的情况）</a:t>
            </a:r>
          </a:p>
          <a:p>
            <a:r>
              <a:rPr kumimoji="1" lang="en-US" altLang="zh-CN" sz="2400">
                <a:solidFill>
                  <a:srgbClr val="0000CC"/>
                </a:solidFill>
                <a:latin typeface="华文细黑" pitchFamily="2" charset="-122"/>
                <a:ea typeface="华文细黑" pitchFamily="2" charset="-122"/>
              </a:rPr>
              <a:t>main()</a:t>
            </a:r>
          </a:p>
          <a:p>
            <a:r>
              <a:rPr kumimoji="1" lang="en-US" altLang="zh-CN" sz="2400">
                <a:solidFill>
                  <a:srgbClr val="0000CC"/>
                </a:solidFill>
                <a:latin typeface="华文细黑" pitchFamily="2" charset="-122"/>
                <a:ea typeface="华文细黑" pitchFamily="2" charset="-122"/>
              </a:rPr>
              <a:t>{    int year;</a:t>
            </a:r>
          </a:p>
          <a:p>
            <a:r>
              <a:rPr kumimoji="1" lang="en-US" altLang="zh-CN" sz="2400">
                <a:solidFill>
                  <a:srgbClr val="0000CC"/>
                </a:solidFill>
                <a:latin typeface="华文细黑" pitchFamily="2" charset="-122"/>
                <a:ea typeface="华文细黑" pitchFamily="2" charset="-122"/>
              </a:rPr>
              <a:t>     clrscr();</a:t>
            </a:r>
          </a:p>
          <a:p>
            <a:r>
              <a:rPr kumimoji="1" lang="en-US" altLang="zh-CN" sz="2400">
                <a:solidFill>
                  <a:srgbClr val="0000CC"/>
                </a:solidFill>
                <a:latin typeface="华文细黑" pitchFamily="2" charset="-122"/>
                <a:ea typeface="华文细黑" pitchFamily="2" charset="-122"/>
              </a:rPr>
              <a:t>      printf("Input year=");</a:t>
            </a:r>
          </a:p>
          <a:p>
            <a:r>
              <a:rPr kumimoji="1" lang="en-US" altLang="zh-CN" sz="2400">
                <a:solidFill>
                  <a:srgbClr val="0000CC"/>
                </a:solidFill>
                <a:latin typeface="华文细黑" pitchFamily="2" charset="-122"/>
                <a:ea typeface="华文细黑" pitchFamily="2" charset="-122"/>
              </a:rPr>
              <a:t>      scanf("%d",&amp;year);</a:t>
            </a:r>
          </a:p>
          <a:p>
            <a:r>
              <a:rPr kumimoji="1" lang="en-US" altLang="zh-CN" sz="2400">
                <a:solidFill>
                  <a:srgbClr val="0000CC"/>
                </a:solidFill>
                <a:latin typeface="华文细黑" pitchFamily="2" charset="-122"/>
                <a:ea typeface="华文细黑" pitchFamily="2" charset="-122"/>
              </a:rPr>
              <a:t>      if ((year%4==0&amp;&amp;year%100!=0)||year%400==0)</a:t>
            </a:r>
          </a:p>
          <a:p>
            <a:r>
              <a:rPr kumimoji="1" lang="en-US" altLang="zh-CN" sz="2400">
                <a:solidFill>
                  <a:srgbClr val="0000CC"/>
                </a:solidFill>
                <a:latin typeface="华文细黑" pitchFamily="2" charset="-122"/>
                <a:ea typeface="华文细黑" pitchFamily="2" charset="-122"/>
              </a:rPr>
              <a:t>           printf("\n%d is a leap year!",year);</a:t>
            </a:r>
          </a:p>
          <a:p>
            <a:r>
              <a:rPr kumimoji="1" lang="en-US" altLang="zh-CN" sz="2400">
                <a:solidFill>
                  <a:srgbClr val="0000CC"/>
                </a:solidFill>
                <a:latin typeface="华文细黑" pitchFamily="2" charset="-122"/>
                <a:ea typeface="华文细黑" pitchFamily="2" charset="-122"/>
              </a:rPr>
              <a:t>      else</a:t>
            </a:r>
          </a:p>
          <a:p>
            <a:r>
              <a:rPr kumimoji="1" lang="en-US" altLang="zh-CN" sz="2400">
                <a:solidFill>
                  <a:srgbClr val="0000CC"/>
                </a:solidFill>
                <a:latin typeface="华文细黑" pitchFamily="2" charset="-122"/>
                <a:ea typeface="华文细黑" pitchFamily="2" charset="-122"/>
              </a:rPr>
              <a:t>           printf("\n%d isn't a leap year!",year);</a:t>
            </a:r>
          </a:p>
          <a:p>
            <a:r>
              <a:rPr kumimoji="1" lang="en-US" altLang="zh-CN" sz="2400">
                <a:solidFill>
                  <a:srgbClr val="0000CC"/>
                </a:solidFill>
                <a:latin typeface="华文细黑" pitchFamily="2" charset="-122"/>
                <a:ea typeface="华文细黑" pitchFamily="2" charset="-122"/>
              </a:rPr>
              <a:t>}</a:t>
            </a:r>
          </a:p>
        </p:txBody>
      </p:sp>
    </p:spTree>
  </p:cSld>
  <p:clrMapOvr>
    <a:masterClrMapping/>
  </p:clrMapOvr>
  <p:transition>
    <p:blinds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0" name="Rectangle 4"/>
          <p:cNvSpPr>
            <a:spLocks noChangeArrowheads="1"/>
          </p:cNvSpPr>
          <p:nvPr/>
        </p:nvSpPr>
        <p:spPr bwMode="auto">
          <a:xfrm>
            <a:off x="685800" y="0"/>
            <a:ext cx="7772400" cy="76200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4819" name="Text Box 5"/>
          <p:cNvSpPr txBox="1">
            <a:spLocks noChangeArrowheads="1"/>
          </p:cNvSpPr>
          <p:nvPr/>
        </p:nvSpPr>
        <p:spPr bwMode="auto">
          <a:xfrm>
            <a:off x="323850" y="908050"/>
            <a:ext cx="8424863" cy="3013075"/>
          </a:xfrm>
          <a:prstGeom prst="rect">
            <a:avLst/>
          </a:prstGeom>
          <a:noFill/>
          <a:ln w="12700">
            <a:noFill/>
            <a:miter lim="800000"/>
            <a:headEnd type="none" w="sm" len="sm"/>
            <a:tailEnd type="none" w="sm" len="sm"/>
          </a:ln>
        </p:spPr>
        <p:txBody>
          <a:bodyPr lIns="90000" tIns="46800" rIns="90000" bIns="46800">
            <a:spAutoFit/>
          </a:bodyPr>
          <a:lstStyle/>
          <a:p>
            <a:r>
              <a:rPr kumimoji="1" lang="en-US" altLang="zh-CN" sz="2400">
                <a:solidFill>
                  <a:srgbClr val="66FFFF"/>
                </a:solidFill>
              </a:rPr>
              <a:t>⑦</a:t>
            </a:r>
            <a:r>
              <a:rPr kumimoji="1" lang="zh-CN" altLang="en-US" sz="2400">
                <a:solidFill>
                  <a:srgbClr val="66FFFF"/>
                </a:solidFill>
              </a:rPr>
              <a:t>条件运算    </a:t>
            </a:r>
            <a:r>
              <a:rPr kumimoji="1" lang="en-US" altLang="zh-CN" sz="2400" i="1">
                <a:solidFill>
                  <a:srgbClr val="66FF66"/>
                </a:solidFill>
              </a:rPr>
              <a:t>P96</a:t>
            </a:r>
          </a:p>
          <a:p>
            <a:r>
              <a:rPr kumimoji="1" lang="zh-CN" altLang="en-US" sz="2400">
                <a:solidFill>
                  <a:srgbClr val="FFFFFF"/>
                </a:solidFill>
                <a:latin typeface="华文细黑" pitchFamily="2" charset="-122"/>
                <a:ea typeface="华文细黑" pitchFamily="2" charset="-122"/>
              </a:rPr>
              <a:t>条件运算符：</a:t>
            </a:r>
          </a:p>
          <a:p>
            <a:r>
              <a:rPr kumimoji="1" lang="zh-CN" altLang="en-US" sz="2400">
                <a:latin typeface="华文细黑" pitchFamily="2" charset="-122"/>
                <a:ea typeface="华文细黑" pitchFamily="2" charset="-122"/>
              </a:rPr>
              <a:t>         </a:t>
            </a:r>
            <a:r>
              <a:rPr kumimoji="1" lang="en-US" altLang="zh-CN" sz="2400">
                <a:solidFill>
                  <a:srgbClr val="66FF66"/>
                </a:solidFill>
                <a:latin typeface="华文细黑" pitchFamily="2" charset="-122"/>
                <a:ea typeface="华文细黑" pitchFamily="2" charset="-122"/>
              </a:rPr>
              <a:t>… </a:t>
            </a:r>
            <a:r>
              <a:rPr kumimoji="1" lang="en-US" altLang="zh-CN" sz="2400">
                <a:solidFill>
                  <a:srgbClr val="66FF66"/>
                </a:solidFill>
                <a:latin typeface="宋体" pitchFamily="2" charset="-122"/>
              </a:rPr>
              <a:t>?</a:t>
            </a:r>
            <a:r>
              <a:rPr kumimoji="1" lang="en-US" altLang="zh-CN" sz="2400">
                <a:solidFill>
                  <a:srgbClr val="66FF66"/>
                </a:solidFill>
                <a:latin typeface="华文细黑" pitchFamily="2" charset="-122"/>
                <a:ea typeface="华文细黑" pitchFamily="2" charset="-122"/>
              </a:rPr>
              <a:t>… : …</a:t>
            </a:r>
            <a:r>
              <a:rPr kumimoji="1" lang="en-US" altLang="zh-CN" sz="2400">
                <a:latin typeface="华文细黑" pitchFamily="2" charset="-122"/>
                <a:ea typeface="华文细黑" pitchFamily="2" charset="-122"/>
              </a:rPr>
              <a:t>   </a:t>
            </a:r>
            <a:r>
              <a:rPr kumimoji="1" lang="zh-CN" altLang="en-US" sz="2400">
                <a:latin typeface="华文细黑" pitchFamily="2" charset="-122"/>
                <a:ea typeface="华文细黑" pitchFamily="2" charset="-122"/>
              </a:rPr>
              <a:t>（三元运算符，即需连接三个运算量）</a:t>
            </a:r>
          </a:p>
          <a:p>
            <a:r>
              <a:rPr kumimoji="1" lang="zh-CN" altLang="en-US" sz="2400">
                <a:solidFill>
                  <a:srgbClr val="FFFFFF"/>
                </a:solidFill>
                <a:latin typeface="华文细黑" pitchFamily="2" charset="-122"/>
                <a:ea typeface="华文细黑" pitchFamily="2" charset="-122"/>
              </a:rPr>
              <a:t>一般形式：</a:t>
            </a:r>
            <a:r>
              <a:rPr kumimoji="1" lang="zh-CN" altLang="en-US" sz="2400">
                <a:latin typeface="华文细黑" pitchFamily="2" charset="-122"/>
                <a:ea typeface="华文细黑" pitchFamily="2" charset="-122"/>
              </a:rPr>
              <a:t>  </a:t>
            </a:r>
            <a:r>
              <a:rPr kumimoji="1" lang="zh-CN" altLang="en-US" sz="2400">
                <a:solidFill>
                  <a:srgbClr val="66FF66"/>
                </a:solidFill>
                <a:latin typeface="华文细黑" pitchFamily="2" charset="-122"/>
                <a:ea typeface="华文细黑" pitchFamily="2" charset="-122"/>
              </a:rPr>
              <a:t>  </a:t>
            </a:r>
            <a:r>
              <a:rPr kumimoji="1" lang="en-US" altLang="zh-CN" sz="2400">
                <a:solidFill>
                  <a:srgbClr val="66FF66"/>
                </a:solidFill>
                <a:latin typeface="华文细黑" pitchFamily="2" charset="-122"/>
                <a:ea typeface="华文细黑" pitchFamily="2" charset="-122"/>
              </a:rPr>
              <a:t>e1</a:t>
            </a:r>
            <a:r>
              <a:rPr kumimoji="1" lang="en-US" altLang="zh-CN" sz="2400">
                <a:solidFill>
                  <a:srgbClr val="66FF66"/>
                </a:solidFill>
                <a:latin typeface="宋体" pitchFamily="2" charset="-122"/>
              </a:rPr>
              <a:t>?</a:t>
            </a:r>
            <a:r>
              <a:rPr kumimoji="1" lang="en-US" altLang="zh-CN" sz="2400">
                <a:solidFill>
                  <a:srgbClr val="66FF66"/>
                </a:solidFill>
                <a:latin typeface="华文细黑" pitchFamily="2" charset="-122"/>
                <a:ea typeface="华文细黑" pitchFamily="2" charset="-122"/>
              </a:rPr>
              <a:t>e2:e3  </a:t>
            </a:r>
            <a:r>
              <a:rPr kumimoji="1" lang="en-US" altLang="zh-CN" sz="2400">
                <a:latin typeface="华文细黑" pitchFamily="2" charset="-122"/>
                <a:ea typeface="华文细黑" pitchFamily="2" charset="-122"/>
              </a:rPr>
              <a:t>      </a:t>
            </a:r>
          </a:p>
          <a:p>
            <a:r>
              <a:rPr kumimoji="1" lang="en-US" altLang="zh-CN" sz="2400">
                <a:latin typeface="华文细黑" pitchFamily="2" charset="-122"/>
                <a:ea typeface="华文细黑" pitchFamily="2" charset="-122"/>
              </a:rPr>
              <a:t>    </a:t>
            </a:r>
            <a:r>
              <a:rPr kumimoji="1" lang="zh-CN" altLang="en-US" sz="2400">
                <a:latin typeface="华文细黑" pitchFamily="2" charset="-122"/>
                <a:ea typeface="华文细黑" pitchFamily="2" charset="-122"/>
              </a:rPr>
              <a:t>（</a:t>
            </a:r>
            <a:r>
              <a:rPr kumimoji="1" lang="en-US" altLang="zh-CN" sz="2400">
                <a:latin typeface="华文细黑" pitchFamily="2" charset="-122"/>
                <a:ea typeface="华文细黑" pitchFamily="2" charset="-122"/>
              </a:rPr>
              <a:t>e1</a:t>
            </a:r>
            <a:r>
              <a:rPr kumimoji="1" lang="zh-CN" altLang="en-US" sz="2400">
                <a:latin typeface="华文细黑" pitchFamily="2" charset="-122"/>
                <a:ea typeface="华文细黑" pitchFamily="2" charset="-122"/>
              </a:rPr>
              <a:t>为条件表达式，</a:t>
            </a:r>
            <a:r>
              <a:rPr kumimoji="1" lang="en-US" altLang="zh-CN" sz="2400">
                <a:latin typeface="华文细黑" pitchFamily="2" charset="-122"/>
                <a:ea typeface="华文细黑" pitchFamily="2" charset="-122"/>
              </a:rPr>
              <a:t>e2,e3</a:t>
            </a:r>
            <a:r>
              <a:rPr kumimoji="1" lang="zh-CN" altLang="en-US" sz="2400">
                <a:latin typeface="华文细黑" pitchFamily="2" charset="-122"/>
                <a:ea typeface="华文细黑" pitchFamily="2" charset="-122"/>
              </a:rPr>
              <a:t>为任意类型表达式）</a:t>
            </a:r>
          </a:p>
          <a:p>
            <a:r>
              <a:rPr kumimoji="1" lang="zh-CN" altLang="en-US" sz="2400">
                <a:solidFill>
                  <a:srgbClr val="FFFFFF"/>
                </a:solidFill>
                <a:latin typeface="华文细黑" pitchFamily="2" charset="-122"/>
                <a:ea typeface="华文细黑" pitchFamily="2" charset="-122"/>
              </a:rPr>
              <a:t>功能：</a:t>
            </a:r>
          </a:p>
          <a:p>
            <a:r>
              <a:rPr kumimoji="1" lang="zh-CN" altLang="en-US" sz="2400">
                <a:latin typeface="华文细黑" pitchFamily="2" charset="-122"/>
                <a:ea typeface="华文细黑" pitchFamily="2" charset="-122"/>
              </a:rPr>
              <a:t>    如果</a:t>
            </a:r>
            <a:r>
              <a:rPr kumimoji="1" lang="en-US" altLang="zh-CN" sz="2400">
                <a:latin typeface="华文细黑" pitchFamily="2" charset="-122"/>
                <a:ea typeface="华文细黑" pitchFamily="2" charset="-122"/>
              </a:rPr>
              <a:t>e1≠0</a:t>
            </a:r>
            <a:r>
              <a:rPr kumimoji="1" lang="zh-CN" altLang="en-US" sz="2400">
                <a:latin typeface="华文细黑" pitchFamily="2" charset="-122"/>
                <a:ea typeface="华文细黑" pitchFamily="2" charset="-122"/>
              </a:rPr>
              <a:t>（为真），运算结果为</a:t>
            </a:r>
            <a:r>
              <a:rPr kumimoji="1" lang="en-US" altLang="zh-CN" sz="2400">
                <a:latin typeface="华文细黑" pitchFamily="2" charset="-122"/>
                <a:ea typeface="华文细黑" pitchFamily="2" charset="-122"/>
              </a:rPr>
              <a:t>e2</a:t>
            </a:r>
            <a:r>
              <a:rPr kumimoji="1" lang="zh-CN" altLang="en-US" sz="2400">
                <a:latin typeface="华文细黑" pitchFamily="2" charset="-122"/>
                <a:ea typeface="华文细黑" pitchFamily="2" charset="-122"/>
              </a:rPr>
              <a:t>的值。</a:t>
            </a:r>
          </a:p>
          <a:p>
            <a:r>
              <a:rPr kumimoji="1" lang="zh-CN" altLang="en-US" sz="2400">
                <a:latin typeface="华文细黑" pitchFamily="2" charset="-122"/>
                <a:ea typeface="华文细黑" pitchFamily="2" charset="-122"/>
              </a:rPr>
              <a:t>    如果</a:t>
            </a:r>
            <a:r>
              <a:rPr kumimoji="1" lang="en-US" altLang="zh-CN" sz="2400">
                <a:latin typeface="华文细黑" pitchFamily="2" charset="-122"/>
                <a:ea typeface="华文细黑" pitchFamily="2" charset="-122"/>
              </a:rPr>
              <a:t>e1=0</a:t>
            </a:r>
            <a:r>
              <a:rPr kumimoji="1" lang="zh-CN" altLang="en-US" sz="2400">
                <a:latin typeface="华文细黑" pitchFamily="2" charset="-122"/>
                <a:ea typeface="华文细黑" pitchFamily="2" charset="-122"/>
              </a:rPr>
              <a:t>（为假），则取</a:t>
            </a:r>
            <a:r>
              <a:rPr kumimoji="1" lang="en-US" altLang="zh-CN" sz="2400">
                <a:latin typeface="华文细黑" pitchFamily="2" charset="-122"/>
                <a:ea typeface="华文细黑" pitchFamily="2" charset="-122"/>
              </a:rPr>
              <a:t>e3</a:t>
            </a:r>
            <a:r>
              <a:rPr kumimoji="1" lang="zh-CN" altLang="en-US" sz="2400">
                <a:latin typeface="华文细黑" pitchFamily="2" charset="-122"/>
                <a:ea typeface="华文细黑" pitchFamily="2" charset="-122"/>
              </a:rPr>
              <a:t>的值。</a:t>
            </a:r>
          </a:p>
        </p:txBody>
      </p:sp>
      <p:sp>
        <p:nvSpPr>
          <p:cNvPr id="331782" name="Text Box 6"/>
          <p:cNvSpPr txBox="1">
            <a:spLocks noChangeArrowheads="1"/>
          </p:cNvSpPr>
          <p:nvPr/>
        </p:nvSpPr>
        <p:spPr bwMode="auto">
          <a:xfrm>
            <a:off x="684213" y="3357563"/>
            <a:ext cx="7967662" cy="3025775"/>
          </a:xfrm>
          <a:prstGeom prst="rect">
            <a:avLst/>
          </a:prstGeom>
          <a:solidFill>
            <a:srgbClr val="CCFFCC"/>
          </a:solidFill>
          <a:ln w="12700">
            <a:solidFill>
              <a:srgbClr val="FFCC99"/>
            </a:solidFill>
            <a:miter lim="800000"/>
            <a:headEnd type="none" w="sm" len="sm"/>
            <a:tailEnd type="none" w="sm" len="sm"/>
          </a:ln>
        </p:spPr>
        <p:txBody>
          <a:bodyPr lIns="90000" tIns="46800" rIns="90000" bIns="46800">
            <a:spAutoFit/>
          </a:bodyPr>
          <a:lstStyle/>
          <a:p>
            <a:r>
              <a:rPr kumimoji="1" lang="en-US" altLang="zh-CN" sz="2400">
                <a:solidFill>
                  <a:srgbClr val="CC3300"/>
                </a:solidFill>
                <a:ea typeface="华文细黑" pitchFamily="2" charset="-122"/>
              </a:rPr>
              <a:t>【</a:t>
            </a:r>
            <a:r>
              <a:rPr kumimoji="1" lang="zh-CN" altLang="en-US" sz="2400">
                <a:solidFill>
                  <a:srgbClr val="CC3300"/>
                </a:solidFill>
                <a:ea typeface="华文细黑" pitchFamily="2" charset="-122"/>
              </a:rPr>
              <a:t>例</a:t>
            </a:r>
            <a:r>
              <a:rPr kumimoji="1" lang="en-US" altLang="zh-CN" sz="2400">
                <a:solidFill>
                  <a:srgbClr val="CC3300"/>
                </a:solidFill>
                <a:ea typeface="华文细黑" pitchFamily="2" charset="-122"/>
              </a:rPr>
              <a:t>】</a:t>
            </a:r>
            <a:r>
              <a:rPr kumimoji="1" lang="zh-CN" altLang="en-US" sz="2400">
                <a:solidFill>
                  <a:srgbClr val="CC3300"/>
                </a:solidFill>
                <a:latin typeface="华文细黑" pitchFamily="2" charset="-122"/>
                <a:ea typeface="华文细黑" pitchFamily="2" charset="-122"/>
              </a:rPr>
              <a:t>分别令</a:t>
            </a:r>
            <a:r>
              <a:rPr kumimoji="1" lang="en-US" altLang="zh-CN" sz="2400">
                <a:solidFill>
                  <a:srgbClr val="CC3300"/>
                </a:solidFill>
                <a:latin typeface="华文细黑" pitchFamily="2" charset="-122"/>
                <a:ea typeface="华文细黑" pitchFamily="2" charset="-122"/>
              </a:rPr>
              <a:t>x=3,x=0,x= -5,</a:t>
            </a:r>
            <a:r>
              <a:rPr kumimoji="1" lang="zh-CN" altLang="en-US" sz="2400">
                <a:solidFill>
                  <a:srgbClr val="CC3300"/>
                </a:solidFill>
                <a:latin typeface="华文细黑" pitchFamily="2" charset="-122"/>
                <a:ea typeface="华文细黑" pitchFamily="2" charset="-122"/>
              </a:rPr>
              <a:t>求运行结果。本程序功能？</a:t>
            </a:r>
          </a:p>
          <a:p>
            <a:r>
              <a:rPr kumimoji="1" lang="en-US" altLang="zh-CN" sz="2400">
                <a:solidFill>
                  <a:srgbClr val="FF3300"/>
                </a:solidFill>
                <a:ea typeface="华文细黑" pitchFamily="2" charset="-122"/>
              </a:rPr>
              <a:t>main( )</a:t>
            </a:r>
          </a:p>
          <a:p>
            <a:r>
              <a:rPr kumimoji="1" lang="en-US" altLang="zh-CN" sz="2400">
                <a:solidFill>
                  <a:srgbClr val="FF3300"/>
                </a:solidFill>
                <a:ea typeface="华文细黑" pitchFamily="2" charset="-122"/>
              </a:rPr>
              <a:t>{    int x,y;</a:t>
            </a:r>
          </a:p>
          <a:p>
            <a:r>
              <a:rPr kumimoji="1" lang="en-US" altLang="zh-CN" sz="2400">
                <a:solidFill>
                  <a:srgbClr val="FF3300"/>
                </a:solidFill>
                <a:ea typeface="华文细黑" pitchFamily="2" charset="-122"/>
              </a:rPr>
              <a:t>     printf(“Input x=”);</a:t>
            </a:r>
          </a:p>
          <a:p>
            <a:r>
              <a:rPr kumimoji="1" lang="en-US" altLang="zh-CN" sz="2400">
                <a:solidFill>
                  <a:srgbClr val="FF3300"/>
                </a:solidFill>
                <a:ea typeface="华文细黑" pitchFamily="2" charset="-122"/>
              </a:rPr>
              <a:t>     scanf(“%d”,&amp;x);</a:t>
            </a:r>
          </a:p>
          <a:p>
            <a:r>
              <a:rPr kumimoji="1" lang="en-US" altLang="zh-CN" sz="2400">
                <a:solidFill>
                  <a:srgbClr val="FF3300"/>
                </a:solidFill>
                <a:ea typeface="华文细黑" pitchFamily="2" charset="-122"/>
              </a:rPr>
              <a:t>     y=x&gt;0?1:x&lt;0?-1:0;             </a:t>
            </a:r>
            <a:r>
              <a:rPr kumimoji="1" lang="en-US" altLang="zh-CN" sz="2400">
                <a:solidFill>
                  <a:srgbClr val="0000CC"/>
                </a:solidFill>
                <a:ea typeface="华文细黑" pitchFamily="2" charset="-122"/>
              </a:rPr>
              <a:t>/*</a:t>
            </a:r>
            <a:r>
              <a:rPr kumimoji="1" lang="zh-CN" altLang="en-US" sz="2400">
                <a:solidFill>
                  <a:srgbClr val="0000CC"/>
                </a:solidFill>
                <a:ea typeface="华文细黑" pitchFamily="2" charset="-122"/>
              </a:rPr>
              <a:t>结合方向：由右向左*</a:t>
            </a:r>
            <a:r>
              <a:rPr kumimoji="1" lang="en-US" altLang="zh-CN" sz="2400">
                <a:solidFill>
                  <a:srgbClr val="0000CC"/>
                </a:solidFill>
                <a:ea typeface="华文细黑" pitchFamily="2" charset="-122"/>
              </a:rPr>
              <a:t>/</a:t>
            </a:r>
          </a:p>
          <a:p>
            <a:r>
              <a:rPr kumimoji="1" lang="en-US" altLang="zh-CN" sz="2400">
                <a:solidFill>
                  <a:srgbClr val="FF3300"/>
                </a:solidFill>
                <a:ea typeface="华文细黑" pitchFamily="2" charset="-122"/>
              </a:rPr>
              <a:t>     printf(“x=%d,y=%d\n”,x,y);</a:t>
            </a:r>
          </a:p>
          <a:p>
            <a:r>
              <a:rPr kumimoji="1" lang="en-US" altLang="zh-CN" sz="2400">
                <a:solidFill>
                  <a:srgbClr val="FF3300"/>
                </a:solidFill>
                <a:ea typeface="华文细黑" pitchFamily="2" charset="-122"/>
              </a:rPr>
              <a:t>} </a:t>
            </a:r>
          </a:p>
        </p:txBody>
      </p:sp>
      <p:sp>
        <p:nvSpPr>
          <p:cNvPr id="331783" name="Text Box 7"/>
          <p:cNvSpPr txBox="1">
            <a:spLocks noChangeArrowheads="1"/>
          </p:cNvSpPr>
          <p:nvPr/>
        </p:nvSpPr>
        <p:spPr bwMode="auto">
          <a:xfrm>
            <a:off x="4787900" y="4076700"/>
            <a:ext cx="1481138" cy="1565275"/>
          </a:xfrm>
          <a:prstGeom prst="rect">
            <a:avLst/>
          </a:prstGeom>
          <a:solidFill>
            <a:srgbClr val="FFFF00"/>
          </a:solidFill>
          <a:ln w="12700">
            <a:solidFill>
              <a:srgbClr val="3366FF"/>
            </a:solidFill>
            <a:miter lim="800000"/>
            <a:headEnd type="none" w="sm" len="sm"/>
            <a:tailEnd type="none" w="sm" len="sm"/>
          </a:ln>
        </p:spPr>
        <p:txBody>
          <a:bodyPr wrap="none" lIns="90000" tIns="46800" rIns="90000" bIns="46800">
            <a:spAutoFit/>
          </a:bodyPr>
          <a:lstStyle/>
          <a:p>
            <a:r>
              <a:rPr kumimoji="1" lang="zh-CN" altLang="en-US" sz="2400">
                <a:solidFill>
                  <a:srgbClr val="FF3300"/>
                </a:solidFill>
              </a:rPr>
              <a:t>结果：</a:t>
            </a:r>
          </a:p>
          <a:p>
            <a:r>
              <a:rPr kumimoji="1" lang="en-US" altLang="zh-CN" sz="2400">
                <a:solidFill>
                  <a:srgbClr val="FF3300"/>
                </a:solidFill>
              </a:rPr>
              <a:t>x=3,y=1</a:t>
            </a:r>
          </a:p>
          <a:p>
            <a:r>
              <a:rPr kumimoji="1" lang="en-US" altLang="zh-CN" sz="2400">
                <a:solidFill>
                  <a:srgbClr val="FF3300"/>
                </a:solidFill>
              </a:rPr>
              <a:t>x=0,y=0</a:t>
            </a:r>
          </a:p>
          <a:p>
            <a:r>
              <a:rPr kumimoji="1" lang="en-US" altLang="zh-CN" sz="2400">
                <a:solidFill>
                  <a:srgbClr val="FF3300"/>
                </a:solidFill>
              </a:rPr>
              <a:t>x=-5,y=-1</a:t>
            </a:r>
          </a:p>
        </p:txBody>
      </p:sp>
      <p:sp>
        <p:nvSpPr>
          <p:cNvPr id="34822" name="AutoShape 8"/>
          <p:cNvSpPr>
            <a:spLocks/>
          </p:cNvSpPr>
          <p:nvPr/>
        </p:nvSpPr>
        <p:spPr bwMode="auto">
          <a:xfrm>
            <a:off x="5003800" y="1125538"/>
            <a:ext cx="144463" cy="1008062"/>
          </a:xfrm>
          <a:prstGeom prst="leftBrace">
            <a:avLst>
              <a:gd name="adj1" fmla="val 58150"/>
              <a:gd name="adj2" fmla="val 50000"/>
            </a:avLst>
          </a:prstGeom>
          <a:noFill/>
          <a:ln w="12700">
            <a:noFill/>
            <a:round/>
            <a:headEnd type="none" w="sm" len="sm"/>
            <a:tailEnd type="none" w="sm" len="sm"/>
          </a:ln>
        </p:spPr>
        <p:txBody>
          <a:bodyPr wrap="none" lIns="90000" tIns="46800" rIns="90000" bIns="46800" anchor="ctr"/>
          <a:lstStyle/>
          <a:p>
            <a:endParaRPr lang="zh-CN" altLang="en-US"/>
          </a:p>
        </p:txBody>
      </p:sp>
      <p:grpSp>
        <p:nvGrpSpPr>
          <p:cNvPr id="2" name="Group 9"/>
          <p:cNvGrpSpPr>
            <a:grpSpLocks/>
          </p:cNvGrpSpPr>
          <p:nvPr/>
        </p:nvGrpSpPr>
        <p:grpSpPr bwMode="auto">
          <a:xfrm>
            <a:off x="6588125" y="4005263"/>
            <a:ext cx="1963738" cy="1930400"/>
            <a:chOff x="3833" y="663"/>
            <a:chExt cx="1237" cy="1216"/>
          </a:xfrm>
        </p:grpSpPr>
        <p:sp>
          <p:nvSpPr>
            <p:cNvPr id="34824" name="Text Box 10"/>
            <p:cNvSpPr txBox="1">
              <a:spLocks noChangeArrowheads="1"/>
            </p:cNvSpPr>
            <p:nvPr/>
          </p:nvSpPr>
          <p:spPr bwMode="auto">
            <a:xfrm>
              <a:off x="3833" y="663"/>
              <a:ext cx="1237" cy="1216"/>
            </a:xfrm>
            <a:prstGeom prst="rect">
              <a:avLst/>
            </a:prstGeom>
            <a:solidFill>
              <a:srgbClr val="CCFFFF"/>
            </a:solidFill>
            <a:ln w="12700">
              <a:solidFill>
                <a:srgbClr val="FF6600"/>
              </a:solidFill>
              <a:miter lim="800000"/>
              <a:headEnd type="none" w="sm" len="sm"/>
              <a:tailEnd type="none" w="sm" len="sm"/>
            </a:ln>
          </p:spPr>
          <p:txBody>
            <a:bodyPr lIns="90000" tIns="46800" rIns="90000" bIns="46800">
              <a:spAutoFit/>
            </a:bodyPr>
            <a:lstStyle/>
            <a:p>
              <a:r>
                <a:rPr kumimoji="1" lang="en-US" altLang="zh-CN" sz="2400">
                  <a:solidFill>
                    <a:srgbClr val="FF3300"/>
                  </a:solidFill>
                </a:rPr>
                <a:t>         1 </a:t>
              </a:r>
              <a:r>
                <a:rPr kumimoji="1" lang="en-US" altLang="zh-CN" sz="2400">
                  <a:solidFill>
                    <a:srgbClr val="0000CC"/>
                  </a:solidFill>
                </a:rPr>
                <a:t>(x&gt;0)</a:t>
              </a:r>
            </a:p>
            <a:p>
              <a:endParaRPr kumimoji="1" lang="en-US" altLang="zh-CN" sz="2400">
                <a:solidFill>
                  <a:srgbClr val="FF3300"/>
                </a:solidFill>
              </a:endParaRPr>
            </a:p>
            <a:p>
              <a:r>
                <a:rPr kumimoji="1" lang="en-US" altLang="zh-CN" sz="2400">
                  <a:solidFill>
                    <a:srgbClr val="FF3300"/>
                  </a:solidFill>
                </a:rPr>
                <a:t>y=      0 </a:t>
              </a:r>
              <a:r>
                <a:rPr kumimoji="1" lang="en-US" altLang="zh-CN" sz="2400">
                  <a:solidFill>
                    <a:srgbClr val="0000CC"/>
                  </a:solidFill>
                </a:rPr>
                <a:t>(x=0)</a:t>
              </a:r>
            </a:p>
            <a:p>
              <a:endParaRPr kumimoji="1" lang="en-US" altLang="zh-CN" sz="2400">
                <a:solidFill>
                  <a:srgbClr val="FF3300"/>
                </a:solidFill>
              </a:endParaRPr>
            </a:p>
            <a:p>
              <a:r>
                <a:rPr kumimoji="1" lang="en-US" altLang="zh-CN" sz="2400">
                  <a:solidFill>
                    <a:srgbClr val="FF3300"/>
                  </a:solidFill>
                </a:rPr>
                <a:t>         -1 </a:t>
              </a:r>
              <a:r>
                <a:rPr kumimoji="1" lang="en-US" altLang="zh-CN" sz="2400">
                  <a:solidFill>
                    <a:srgbClr val="0000CC"/>
                  </a:solidFill>
                </a:rPr>
                <a:t>(x&lt;0)</a:t>
              </a:r>
            </a:p>
          </p:txBody>
        </p:sp>
        <p:sp>
          <p:nvSpPr>
            <p:cNvPr id="34825" name="AutoShape 11"/>
            <p:cNvSpPr>
              <a:spLocks/>
            </p:cNvSpPr>
            <p:nvPr/>
          </p:nvSpPr>
          <p:spPr bwMode="auto">
            <a:xfrm>
              <a:off x="4150" y="799"/>
              <a:ext cx="182" cy="953"/>
            </a:xfrm>
            <a:prstGeom prst="leftBrace">
              <a:avLst>
                <a:gd name="adj1" fmla="val 43636"/>
                <a:gd name="adj2" fmla="val 50000"/>
              </a:avLst>
            </a:prstGeom>
            <a:noFill/>
            <a:ln w="25400">
              <a:solidFill>
                <a:srgbClr val="339966"/>
              </a:solidFill>
              <a:round/>
              <a:headEnd type="none" w="sm" len="sm"/>
              <a:tailEnd type="none" w="sm" len="sm"/>
            </a:ln>
          </p:spPr>
          <p:txBody>
            <a:bodyPr wrap="none" lIns="90000" tIns="46800" rIns="90000" bIns="46800" anchor="ctr"/>
            <a:lstStyle/>
            <a:p>
              <a:pPr algn="ctr"/>
              <a:endParaRPr kumimoji="1" lang="zh-CN" altLang="zh-CN" sz="2400">
                <a:solidFill>
                  <a:srgbClr val="CC3300"/>
                </a:solidFill>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1782"/>
                                        </p:tgtEl>
                                        <p:attrNameLst>
                                          <p:attrName>style.visibility</p:attrName>
                                        </p:attrNameLst>
                                      </p:cBhvr>
                                      <p:to>
                                        <p:strVal val="visible"/>
                                      </p:to>
                                    </p:set>
                                    <p:anim calcmode="lin" valueType="num">
                                      <p:cBhvr additive="base">
                                        <p:cTn id="7" dur="500" fill="hold"/>
                                        <p:tgtEl>
                                          <p:spTgt spid="331782"/>
                                        </p:tgtEl>
                                        <p:attrNameLst>
                                          <p:attrName>ppt_x</p:attrName>
                                        </p:attrNameLst>
                                      </p:cBhvr>
                                      <p:tavLst>
                                        <p:tav tm="0">
                                          <p:val>
                                            <p:strVal val="#ppt_x"/>
                                          </p:val>
                                        </p:tav>
                                        <p:tav tm="100000">
                                          <p:val>
                                            <p:strVal val="#ppt_x"/>
                                          </p:val>
                                        </p:tav>
                                      </p:tavLst>
                                    </p:anim>
                                    <p:anim calcmode="lin" valueType="num">
                                      <p:cBhvr additive="base">
                                        <p:cTn id="8" dur="500" fill="hold"/>
                                        <p:tgtEl>
                                          <p:spTgt spid="3317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31783"/>
                                        </p:tgtEl>
                                        <p:attrNameLst>
                                          <p:attrName>style.visibility</p:attrName>
                                        </p:attrNameLst>
                                      </p:cBhvr>
                                      <p:to>
                                        <p:strVal val="visible"/>
                                      </p:to>
                                    </p:set>
                                    <p:animEffect transition="in" filter="checkerboard(across)">
                                      <p:cBhvr>
                                        <p:cTn id="13" dur="500"/>
                                        <p:tgtEl>
                                          <p:spTgt spid="33178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2" grpId="0" animBg="1"/>
      <p:bldP spid="33178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ChangeArrowheads="1"/>
          </p:cNvSpPr>
          <p:nvPr/>
        </p:nvSpPr>
        <p:spPr bwMode="auto">
          <a:xfrm>
            <a:off x="468313" y="404813"/>
            <a:ext cx="7772400" cy="744537"/>
          </a:xfrm>
          <a:prstGeom prst="rect">
            <a:avLst/>
          </a:prstGeom>
          <a:noFill/>
          <a:ln w="9525">
            <a:noFill/>
            <a:miter lim="800000"/>
            <a:headEnd/>
            <a:tailEnd/>
          </a:ln>
          <a:effectLst/>
        </p:spPr>
        <p:txBody>
          <a:bodyPr lIns="92075" tIns="46038" rIns="92075" bIns="46038" anchor="b"/>
          <a:lstStyle/>
          <a:p>
            <a:pPr>
              <a:defRPr/>
            </a:pPr>
            <a:r>
              <a:rPr lang="en-US" altLang="zh-CN" sz="2800" i="1">
                <a:solidFill>
                  <a:srgbClr val="66FFFF"/>
                </a:solidFill>
                <a:effectLst>
                  <a:outerShdw blurRad="38100" dist="38100" dir="2700000" algn="tl">
                    <a:srgbClr val="000000"/>
                  </a:outerShdw>
                </a:effectLst>
                <a:latin typeface="Arial" charset="0"/>
                <a:ea typeface="华文细黑" pitchFamily="2" charset="-122"/>
              </a:rPr>
              <a:t>⑧</a:t>
            </a:r>
            <a:r>
              <a:rPr lang="en-US" altLang="zh-CN" sz="2800" i="1">
                <a:solidFill>
                  <a:srgbClr val="66FFFF"/>
                </a:solidFill>
                <a:effectLst>
                  <a:outerShdw blurRad="38100" dist="38100" dir="2700000" algn="tl">
                    <a:srgbClr val="000000"/>
                  </a:outerShdw>
                </a:effectLst>
                <a:latin typeface="Arial" charset="0"/>
                <a:ea typeface="黑体" pitchFamily="2" charset="-122"/>
              </a:rPr>
              <a:t>sizeof</a:t>
            </a:r>
            <a:r>
              <a:rPr lang="zh-CN" altLang="en-US" sz="2800" i="1">
                <a:solidFill>
                  <a:srgbClr val="66FFFF"/>
                </a:solidFill>
                <a:effectLst>
                  <a:outerShdw blurRad="38100" dist="38100" dir="2700000" algn="tl">
                    <a:srgbClr val="000000"/>
                  </a:outerShdw>
                </a:effectLst>
                <a:latin typeface="黑体" pitchFamily="2" charset="-122"/>
                <a:ea typeface="黑体" pitchFamily="2" charset="-122"/>
              </a:rPr>
              <a:t>运算符</a:t>
            </a:r>
            <a:r>
              <a:rPr lang="zh-CN" altLang="en-US" sz="2800">
                <a:solidFill>
                  <a:schemeClr val="tx2"/>
                </a:solidFill>
                <a:effectLst>
                  <a:outerShdw blurRad="38100" dist="38100" dir="2700000" algn="tl">
                    <a:srgbClr val="000000"/>
                  </a:outerShdw>
                </a:effectLst>
                <a:latin typeface="Arial" charset="0"/>
              </a:rPr>
              <a:t> </a:t>
            </a:r>
          </a:p>
        </p:txBody>
      </p:sp>
      <p:sp>
        <p:nvSpPr>
          <p:cNvPr id="35843" name="Rectangle 5"/>
          <p:cNvSpPr>
            <a:spLocks noChangeArrowheads="1"/>
          </p:cNvSpPr>
          <p:nvPr/>
        </p:nvSpPr>
        <p:spPr bwMode="auto">
          <a:xfrm>
            <a:off x="684213" y="1125538"/>
            <a:ext cx="7989887" cy="4824412"/>
          </a:xfrm>
          <a:prstGeom prst="rect">
            <a:avLst/>
          </a:prstGeom>
          <a:noFill/>
          <a:ln w="9525">
            <a:noFill/>
            <a:miter lim="800000"/>
            <a:headEnd/>
            <a:tailEnd/>
          </a:ln>
        </p:spPr>
        <p:txBody>
          <a:bodyPr lIns="92075" tIns="46038" rIns="92075" bIns="46038"/>
          <a:lstStyle/>
          <a:p>
            <a:pPr>
              <a:spcBef>
                <a:spcPct val="20000"/>
              </a:spcBef>
              <a:buClr>
                <a:schemeClr val="hlink"/>
              </a:buClr>
              <a:buSzPct val="65000"/>
              <a:buFont typeface="Wingdings" pitchFamily="2" charset="2"/>
              <a:buNone/>
            </a:pPr>
            <a:r>
              <a:rPr lang="en-US" altLang="zh-CN" sz="3200">
                <a:ea typeface="黑体" pitchFamily="2" charset="-122"/>
              </a:rPr>
              <a:t>sizeof</a:t>
            </a:r>
            <a:r>
              <a:rPr lang="zh-CN" altLang="en-US" sz="3200">
                <a:latin typeface="黑体" pitchFamily="2" charset="-122"/>
                <a:ea typeface="黑体" pitchFamily="2" charset="-122"/>
              </a:rPr>
              <a:t>运算符是一个单目运算符，用以计算操作数在内存中占用的字节数。它的操作数可以是以下两种情况：</a:t>
            </a:r>
          </a:p>
          <a:p>
            <a:pPr>
              <a:spcBef>
                <a:spcPct val="20000"/>
              </a:spcBef>
              <a:buClr>
                <a:schemeClr val="hlink"/>
              </a:buClr>
              <a:buSzPct val="65000"/>
              <a:buFont typeface="Wingdings" pitchFamily="2" charset="2"/>
              <a:buNone/>
            </a:pPr>
            <a:r>
              <a:rPr lang="zh-CN" altLang="en-US" sz="2400">
                <a:solidFill>
                  <a:srgbClr val="FF3300"/>
                </a:solidFill>
              </a:rPr>
              <a:t>   ●</a:t>
            </a:r>
            <a:r>
              <a:rPr lang="zh-CN" altLang="en-US" sz="3200">
                <a:ea typeface="黑体" pitchFamily="2" charset="-122"/>
              </a:rPr>
              <a:t>类型标识符；</a:t>
            </a:r>
          </a:p>
          <a:p>
            <a:pPr>
              <a:spcBef>
                <a:spcPct val="20000"/>
              </a:spcBef>
              <a:buClr>
                <a:schemeClr val="hlink"/>
              </a:buClr>
              <a:buSzPct val="65000"/>
              <a:buFont typeface="Wingdings" pitchFamily="2" charset="2"/>
              <a:buNone/>
            </a:pPr>
            <a:r>
              <a:rPr lang="zh-CN" altLang="en-US" sz="2400">
                <a:solidFill>
                  <a:srgbClr val="FF3300"/>
                </a:solidFill>
              </a:rPr>
              <a:t>   ●</a:t>
            </a:r>
            <a:r>
              <a:rPr lang="zh-CN" altLang="en-US" sz="3200">
                <a:ea typeface="黑体" pitchFamily="2" charset="-122"/>
              </a:rPr>
              <a:t>一个表达式</a:t>
            </a:r>
          </a:p>
        </p:txBody>
      </p:sp>
      <p:sp>
        <p:nvSpPr>
          <p:cNvPr id="332806" name="Rectangle 6"/>
          <p:cNvSpPr>
            <a:spLocks noChangeArrowheads="1"/>
          </p:cNvSpPr>
          <p:nvPr/>
        </p:nvSpPr>
        <p:spPr bwMode="auto">
          <a:xfrm>
            <a:off x="395288" y="0"/>
            <a:ext cx="7772400" cy="61595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32807" name="Text Box 7"/>
          <p:cNvSpPr txBox="1">
            <a:spLocks noChangeArrowheads="1"/>
          </p:cNvSpPr>
          <p:nvPr/>
        </p:nvSpPr>
        <p:spPr bwMode="auto">
          <a:xfrm>
            <a:off x="3635375" y="2997200"/>
            <a:ext cx="5278438" cy="2311400"/>
          </a:xfrm>
          <a:prstGeom prst="rect">
            <a:avLst/>
          </a:prstGeom>
          <a:solidFill>
            <a:schemeClr val="accent2"/>
          </a:solidFill>
          <a:ln w="28575">
            <a:solidFill>
              <a:srgbClr val="FFCC00"/>
            </a:solidFill>
            <a:miter lim="800000"/>
            <a:headEnd type="none" w="sm" len="sm"/>
            <a:tailEnd type="none" w="sm" len="sm"/>
          </a:ln>
        </p:spPr>
        <p:txBody>
          <a:bodyPr wrap="none" lIns="90000" tIns="46800" rIns="90000" bIns="46800">
            <a:spAutoFit/>
          </a:bodyPr>
          <a:lstStyle/>
          <a:p>
            <a:r>
              <a:rPr kumimoji="1" lang="en-US" altLang="zh-CN" sz="2400">
                <a:solidFill>
                  <a:srgbClr val="000066"/>
                </a:solidFill>
              </a:rPr>
              <a:t>main()</a:t>
            </a:r>
          </a:p>
          <a:p>
            <a:r>
              <a:rPr kumimoji="1" lang="en-US" altLang="zh-CN" sz="2400">
                <a:solidFill>
                  <a:srgbClr val="000066"/>
                </a:solidFill>
              </a:rPr>
              <a:t>{</a:t>
            </a:r>
          </a:p>
          <a:p>
            <a:r>
              <a:rPr kumimoji="1" lang="en-US" altLang="zh-CN" sz="2400">
                <a:solidFill>
                  <a:srgbClr val="000066"/>
                </a:solidFill>
              </a:rPr>
              <a:t>   int a=4, b;</a:t>
            </a:r>
          </a:p>
          <a:p>
            <a:r>
              <a:rPr kumimoji="1" lang="en-US" altLang="zh-CN" sz="2400">
                <a:solidFill>
                  <a:srgbClr val="000066"/>
                </a:solidFill>
              </a:rPr>
              <a:t>   b=a+sizeof(double)+sizeof(a+3.14);</a:t>
            </a:r>
          </a:p>
          <a:p>
            <a:r>
              <a:rPr kumimoji="1" lang="en-US" altLang="zh-CN" sz="2400">
                <a:solidFill>
                  <a:srgbClr val="000066"/>
                </a:solidFill>
              </a:rPr>
              <a:t>   printf("b=%d\n",b);</a:t>
            </a:r>
          </a:p>
          <a:p>
            <a:r>
              <a:rPr kumimoji="1" lang="en-US" altLang="zh-CN" sz="2400">
                <a:solidFill>
                  <a:srgbClr val="000066"/>
                </a:solidFill>
              </a:rPr>
              <a:t>}</a:t>
            </a:r>
          </a:p>
        </p:txBody>
      </p:sp>
      <p:sp>
        <p:nvSpPr>
          <p:cNvPr id="332808" name="Text Box 8"/>
          <p:cNvSpPr txBox="1">
            <a:spLocks noChangeArrowheads="1"/>
          </p:cNvSpPr>
          <p:nvPr/>
        </p:nvSpPr>
        <p:spPr bwMode="auto">
          <a:xfrm>
            <a:off x="5273675" y="5824538"/>
            <a:ext cx="1435100"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solidFill>
                  <a:srgbClr val="660033"/>
                </a:solidFill>
                <a:latin typeface="黑体" pitchFamily="2" charset="-122"/>
                <a:ea typeface="黑体" pitchFamily="2" charset="-122"/>
              </a:rPr>
              <a:t>结果：</a:t>
            </a:r>
            <a:r>
              <a:rPr kumimoji="1" lang="en-US" altLang="zh-CN" sz="2400" b="1">
                <a:solidFill>
                  <a:srgbClr val="99FF99"/>
                </a:solidFill>
                <a:ea typeface="黑体" pitchFamily="2" charset="-122"/>
              </a:rPr>
              <a:t>20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2807"/>
                                        </p:tgtEl>
                                        <p:attrNameLst>
                                          <p:attrName>style.visibility</p:attrName>
                                        </p:attrNameLst>
                                      </p:cBhvr>
                                      <p:to>
                                        <p:strVal val="visible"/>
                                      </p:to>
                                    </p:set>
                                    <p:anim calcmode="lin" valueType="num">
                                      <p:cBhvr additive="base">
                                        <p:cTn id="7" dur="500" fill="hold"/>
                                        <p:tgtEl>
                                          <p:spTgt spid="332807"/>
                                        </p:tgtEl>
                                        <p:attrNameLst>
                                          <p:attrName>ppt_x</p:attrName>
                                        </p:attrNameLst>
                                      </p:cBhvr>
                                      <p:tavLst>
                                        <p:tav tm="0">
                                          <p:val>
                                            <p:strVal val="1+#ppt_w/2"/>
                                          </p:val>
                                        </p:tav>
                                        <p:tav tm="100000">
                                          <p:val>
                                            <p:strVal val="#ppt_x"/>
                                          </p:val>
                                        </p:tav>
                                      </p:tavLst>
                                    </p:anim>
                                    <p:anim calcmode="lin" valueType="num">
                                      <p:cBhvr additive="base">
                                        <p:cTn id="8" dur="500" fill="hold"/>
                                        <p:tgtEl>
                                          <p:spTgt spid="3328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32808">
                                            <p:txEl>
                                              <p:pRg st="0" end="0"/>
                                            </p:txEl>
                                          </p:spTgt>
                                        </p:tgtEl>
                                        <p:attrNameLst>
                                          <p:attrName>style.visibility</p:attrName>
                                        </p:attrNameLst>
                                      </p:cBhvr>
                                      <p:to>
                                        <p:strVal val="visible"/>
                                      </p:to>
                                    </p:set>
                                    <p:animEffect transition="in" filter="blinds(horizontal)">
                                      <p:cBhvr>
                                        <p:cTn id="13" dur="500"/>
                                        <p:tgtEl>
                                          <p:spTgt spid="3328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ChangeArrowheads="1"/>
          </p:cNvSpPr>
          <p:nvPr/>
        </p:nvSpPr>
        <p:spPr bwMode="auto">
          <a:xfrm>
            <a:off x="395288" y="0"/>
            <a:ext cx="7772400" cy="615950"/>
          </a:xfrm>
          <a:prstGeom prst="rect">
            <a:avLst/>
          </a:prstGeom>
          <a:noFill/>
          <a:ln w="9525">
            <a:noFill/>
            <a:miter lim="800000"/>
            <a:headEnd/>
            <a:tailEnd/>
          </a:ln>
          <a:effectLst/>
        </p:spPr>
        <p:txBody>
          <a:bodyPr lIns="92075" tIns="46038" rIns="92075" bIns="46038" anchor="b"/>
          <a:lstStyle/>
          <a:p>
            <a:pPr>
              <a:defRPr/>
            </a:pPr>
            <a:r>
              <a:rPr lang="zh-CN" altLang="en-US" sz="2800">
                <a:solidFill>
                  <a:schemeClr val="tx2"/>
                </a:solidFill>
                <a:effectLst>
                  <a:outerShdw blurRad="38100" dist="38100" dir="2700000" algn="tl">
                    <a:srgbClr val="000000"/>
                  </a:outerShdw>
                </a:effectLst>
                <a:latin typeface="Arial" charset="0"/>
              </a:rPr>
              <a:t>五、运算符和表达式（续）</a:t>
            </a:r>
          </a:p>
        </p:txBody>
      </p:sp>
      <p:sp>
        <p:nvSpPr>
          <p:cNvPr id="36867" name="Text Box 5"/>
          <p:cNvSpPr txBox="1">
            <a:spLocks noChangeArrowheads="1"/>
          </p:cNvSpPr>
          <p:nvPr/>
        </p:nvSpPr>
        <p:spPr bwMode="auto">
          <a:xfrm>
            <a:off x="539750" y="692150"/>
            <a:ext cx="6421438" cy="822325"/>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66FFFF"/>
                </a:solidFill>
              </a:rPr>
              <a:t>⑨</a:t>
            </a:r>
            <a:r>
              <a:rPr kumimoji="1" lang="en-US" altLang="zh-CN" sz="2400">
                <a:solidFill>
                  <a:srgbClr val="66FFFF"/>
                </a:solidFill>
                <a:ea typeface="华文细黑" pitchFamily="2" charset="-122"/>
              </a:rPr>
              <a:t>C</a:t>
            </a:r>
            <a:r>
              <a:rPr kumimoji="1" lang="zh-CN" altLang="en-US" sz="2400">
                <a:solidFill>
                  <a:srgbClr val="66FFFF"/>
                </a:solidFill>
                <a:ea typeface="华文细黑" pitchFamily="2" charset="-122"/>
              </a:rPr>
              <a:t>程序中的算术表达式   </a:t>
            </a:r>
            <a:endParaRPr kumimoji="1" lang="zh-CN" altLang="en-US" sz="2400" i="1">
              <a:solidFill>
                <a:srgbClr val="66FF66"/>
              </a:solidFill>
              <a:ea typeface="华文细黑" pitchFamily="2" charset="-122"/>
            </a:endParaRPr>
          </a:p>
          <a:p>
            <a:r>
              <a:rPr kumimoji="1" lang="en-US" altLang="zh-CN" sz="2400">
                <a:ea typeface="华文细黑" pitchFamily="2" charset="-122"/>
              </a:rPr>
              <a:t>【</a:t>
            </a:r>
            <a:r>
              <a:rPr kumimoji="1" lang="zh-CN" altLang="en-US" sz="2400">
                <a:ea typeface="华文细黑" pitchFamily="2" charset="-122"/>
              </a:rPr>
              <a:t>例</a:t>
            </a:r>
            <a:r>
              <a:rPr kumimoji="1" lang="en-US" altLang="zh-CN" sz="2400">
                <a:ea typeface="华文细黑" pitchFamily="2" charset="-122"/>
              </a:rPr>
              <a:t>】</a:t>
            </a:r>
            <a:r>
              <a:rPr kumimoji="1" lang="zh-CN" altLang="en-US" sz="2400">
                <a:ea typeface="华文细黑" pitchFamily="2" charset="-122"/>
              </a:rPr>
              <a:t>编程求以下数学表达式的值（设</a:t>
            </a:r>
            <a:r>
              <a:rPr kumimoji="1" lang="en-US" altLang="zh-CN" sz="2400">
                <a:ea typeface="华文细黑" pitchFamily="2" charset="-122"/>
              </a:rPr>
              <a:t>x=15</a:t>
            </a:r>
            <a:r>
              <a:rPr kumimoji="1" lang="zh-CN" altLang="en-US" sz="2400">
                <a:ea typeface="华文细黑" pitchFamily="2" charset="-122"/>
              </a:rPr>
              <a:t>）</a:t>
            </a:r>
            <a:r>
              <a:rPr kumimoji="1" lang="zh-CN" altLang="en-US" sz="2400">
                <a:solidFill>
                  <a:srgbClr val="FF3300"/>
                </a:solidFill>
                <a:ea typeface="华文细黑" pitchFamily="2" charset="-122"/>
              </a:rPr>
              <a:t> </a:t>
            </a:r>
          </a:p>
        </p:txBody>
      </p:sp>
      <p:pic>
        <p:nvPicPr>
          <p:cNvPr id="36868" name="Picture 6" descr="y"/>
          <p:cNvPicPr>
            <a:picLocks noChangeAspect="1" noChangeArrowheads="1"/>
          </p:cNvPicPr>
          <p:nvPr/>
        </p:nvPicPr>
        <p:blipFill>
          <a:blip r:embed="rId2"/>
          <a:srcRect/>
          <a:stretch>
            <a:fillRect/>
          </a:stretch>
        </p:blipFill>
        <p:spPr bwMode="auto">
          <a:xfrm>
            <a:off x="1619250" y="1628775"/>
            <a:ext cx="4968875" cy="1227138"/>
          </a:xfrm>
          <a:prstGeom prst="rect">
            <a:avLst/>
          </a:prstGeom>
          <a:noFill/>
          <a:ln w="9525">
            <a:noFill/>
            <a:miter lim="800000"/>
            <a:headEnd/>
            <a:tailEnd/>
          </a:ln>
        </p:spPr>
      </p:pic>
      <p:sp>
        <p:nvSpPr>
          <p:cNvPr id="333831" name="Text Box 7"/>
          <p:cNvSpPr txBox="1">
            <a:spLocks noChangeArrowheads="1"/>
          </p:cNvSpPr>
          <p:nvPr/>
        </p:nvSpPr>
        <p:spPr bwMode="auto">
          <a:xfrm>
            <a:off x="468313" y="3114675"/>
            <a:ext cx="8064500" cy="3403600"/>
          </a:xfrm>
          <a:prstGeom prst="rect">
            <a:avLst/>
          </a:prstGeom>
          <a:solidFill>
            <a:srgbClr val="993366"/>
          </a:solidFill>
          <a:ln w="25400">
            <a:solidFill>
              <a:srgbClr val="FFFF99"/>
            </a:solidFill>
            <a:miter lim="800000"/>
            <a:headEnd type="none" w="sm" len="sm"/>
            <a:tailEnd type="none" w="sm" len="sm"/>
          </a:ln>
        </p:spPr>
        <p:txBody>
          <a:bodyPr lIns="90000" tIns="46800" rIns="90000" bIns="46800">
            <a:spAutoFit/>
          </a:bodyPr>
          <a:lstStyle/>
          <a:p>
            <a:r>
              <a:rPr kumimoji="1" lang="en-US" altLang="zh-CN" sz="2400">
                <a:solidFill>
                  <a:srgbClr val="FFFFFF"/>
                </a:solidFill>
              </a:rPr>
              <a:t>#include &lt;math.h&gt;</a:t>
            </a:r>
          </a:p>
          <a:p>
            <a:r>
              <a:rPr kumimoji="1" lang="en-US" altLang="zh-CN" sz="2400">
                <a:solidFill>
                  <a:srgbClr val="FFFFFF"/>
                </a:solidFill>
              </a:rPr>
              <a:t>main( )</a:t>
            </a:r>
          </a:p>
          <a:p>
            <a:r>
              <a:rPr kumimoji="1" lang="en-US" altLang="zh-CN" sz="2400">
                <a:solidFill>
                  <a:srgbClr val="FFFFFF"/>
                </a:solidFill>
              </a:rPr>
              <a:t>{</a:t>
            </a:r>
          </a:p>
          <a:p>
            <a:r>
              <a:rPr kumimoji="1" lang="en-US" altLang="zh-CN" sz="2400">
                <a:solidFill>
                  <a:srgbClr val="FFFFFF"/>
                </a:solidFill>
              </a:rPr>
              <a:t>     int x=15;</a:t>
            </a:r>
          </a:p>
          <a:p>
            <a:r>
              <a:rPr kumimoji="1" lang="en-US" altLang="zh-CN" sz="2400">
                <a:solidFill>
                  <a:srgbClr val="FFFFFF"/>
                </a:solidFill>
              </a:rPr>
              <a:t>     double y; </a:t>
            </a:r>
          </a:p>
          <a:p>
            <a:r>
              <a:rPr kumimoji="1" lang="en-US" altLang="zh-CN" sz="2400">
                <a:solidFill>
                  <a:srgbClr val="FFFFFF"/>
                </a:solidFill>
              </a:rPr>
              <a:t>     y=sqrt(pow(sin(15*3.14/180),2.5))/8/log10(2*3.14)</a:t>
            </a:r>
          </a:p>
          <a:p>
            <a:r>
              <a:rPr kumimoji="1" lang="en-US" altLang="zh-CN" sz="2400">
                <a:solidFill>
                  <a:srgbClr val="FFFFFF"/>
                </a:solidFill>
              </a:rPr>
              <a:t>            +fabs(exp(2.5)-x);</a:t>
            </a:r>
          </a:p>
          <a:p>
            <a:r>
              <a:rPr kumimoji="1" lang="en-US" altLang="zh-CN" sz="2400">
                <a:solidFill>
                  <a:srgbClr val="FFFFFF"/>
                </a:solidFill>
              </a:rPr>
              <a:t>     printf("y=%f",y);</a:t>
            </a:r>
          </a:p>
          <a:p>
            <a:r>
              <a:rPr kumimoji="1" lang="en-US" altLang="zh-CN" sz="2400">
                <a:solidFill>
                  <a:srgbClr val="FFFFFF"/>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33831">
                                            <p:txEl>
                                              <p:pRg st="1" end="1"/>
                                            </p:txEl>
                                          </p:spTgt>
                                        </p:tgtEl>
                                        <p:attrNameLst>
                                          <p:attrName>style.visibility</p:attrName>
                                        </p:attrNameLst>
                                      </p:cBhvr>
                                      <p:to>
                                        <p:strVal val="visible"/>
                                      </p:to>
                                    </p:set>
                                    <p:animEffect transition="in" filter="strips(downRight)">
                                      <p:cBhvr>
                                        <p:cTn id="7" dur="500"/>
                                        <p:tgtEl>
                                          <p:spTgt spid="333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33831">
                                            <p:txEl>
                                              <p:pRg st="2" end="2"/>
                                            </p:txEl>
                                          </p:spTgt>
                                        </p:tgtEl>
                                        <p:attrNameLst>
                                          <p:attrName>style.visibility</p:attrName>
                                        </p:attrNameLst>
                                      </p:cBhvr>
                                      <p:to>
                                        <p:strVal val="visible"/>
                                      </p:to>
                                    </p:set>
                                    <p:animEffect transition="in" filter="strips(downLeft)">
                                      <p:cBhvr>
                                        <p:cTn id="12" dur="500"/>
                                        <p:tgtEl>
                                          <p:spTgt spid="3338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33831">
                                            <p:txEl>
                                              <p:pRg st="8" end="8"/>
                                            </p:txEl>
                                          </p:spTgt>
                                        </p:tgtEl>
                                        <p:attrNameLst>
                                          <p:attrName>style.visibility</p:attrName>
                                        </p:attrNameLst>
                                      </p:cBhvr>
                                      <p:to>
                                        <p:strVal val="visible"/>
                                      </p:to>
                                    </p:set>
                                    <p:animEffect transition="in" filter="strips(downLeft)">
                                      <p:cBhvr>
                                        <p:cTn id="17" dur="500"/>
                                        <p:tgtEl>
                                          <p:spTgt spid="33383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33831">
                                            <p:txEl>
                                              <p:pRg st="3" end="3"/>
                                            </p:txEl>
                                          </p:spTgt>
                                        </p:tgtEl>
                                        <p:attrNameLst>
                                          <p:attrName>style.visibility</p:attrName>
                                        </p:attrNameLst>
                                      </p:cBhvr>
                                      <p:to>
                                        <p:strVal val="visible"/>
                                      </p:to>
                                    </p:set>
                                    <p:animEffect transition="in" filter="strips(downRight)">
                                      <p:cBhvr>
                                        <p:cTn id="22" dur="500"/>
                                        <p:tgtEl>
                                          <p:spTgt spid="3338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33831">
                                            <p:txEl>
                                              <p:pRg st="4" end="4"/>
                                            </p:txEl>
                                          </p:spTgt>
                                        </p:tgtEl>
                                        <p:attrNameLst>
                                          <p:attrName>style.visibility</p:attrName>
                                        </p:attrNameLst>
                                      </p:cBhvr>
                                      <p:to>
                                        <p:strVal val="visible"/>
                                      </p:to>
                                    </p:set>
                                    <p:animEffect transition="in" filter="strips(downRight)">
                                      <p:cBhvr>
                                        <p:cTn id="27" dur="500"/>
                                        <p:tgtEl>
                                          <p:spTgt spid="3338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33831">
                                            <p:txEl>
                                              <p:pRg st="5" end="5"/>
                                            </p:txEl>
                                          </p:spTgt>
                                        </p:tgtEl>
                                        <p:attrNameLst>
                                          <p:attrName>style.visibility</p:attrName>
                                        </p:attrNameLst>
                                      </p:cBhvr>
                                      <p:to>
                                        <p:strVal val="visible"/>
                                      </p:to>
                                    </p:set>
                                    <p:animEffect transition="in" filter="strips(downRight)">
                                      <p:cBhvr>
                                        <p:cTn id="32" dur="500"/>
                                        <p:tgtEl>
                                          <p:spTgt spid="3338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33831">
                                            <p:txEl>
                                              <p:pRg st="0" end="0"/>
                                            </p:txEl>
                                          </p:spTgt>
                                        </p:tgtEl>
                                        <p:attrNameLst>
                                          <p:attrName>style.visibility</p:attrName>
                                        </p:attrNameLst>
                                      </p:cBhvr>
                                      <p:to>
                                        <p:strVal val="visible"/>
                                      </p:to>
                                    </p:set>
                                    <p:animEffect transition="in" filter="strips(downRight)">
                                      <p:cBhvr>
                                        <p:cTn id="37" dur="500"/>
                                        <p:tgtEl>
                                          <p:spTgt spid="3338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33831">
                                            <p:txEl>
                                              <p:pRg st="6" end="6"/>
                                            </p:txEl>
                                          </p:spTgt>
                                        </p:tgtEl>
                                        <p:attrNameLst>
                                          <p:attrName>style.visibility</p:attrName>
                                        </p:attrNameLst>
                                      </p:cBhvr>
                                      <p:to>
                                        <p:strVal val="visible"/>
                                      </p:to>
                                    </p:set>
                                    <p:animEffect transition="in" filter="strips(downRight)">
                                      <p:cBhvr>
                                        <p:cTn id="42" dur="500"/>
                                        <p:tgtEl>
                                          <p:spTgt spid="33383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333831">
                                            <p:txEl>
                                              <p:pRg st="7" end="7"/>
                                            </p:txEl>
                                          </p:spTgt>
                                        </p:tgtEl>
                                        <p:attrNameLst>
                                          <p:attrName>style.visibility</p:attrName>
                                        </p:attrNameLst>
                                      </p:cBhvr>
                                      <p:to>
                                        <p:strVal val="visible"/>
                                      </p:to>
                                    </p:set>
                                    <p:animEffect transition="in" filter="strips(downRight)">
                                      <p:cBhvr>
                                        <p:cTn id="47" dur="500"/>
                                        <p:tgtEl>
                                          <p:spTgt spid="3338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Rectangle 4"/>
          <p:cNvSpPr>
            <a:spLocks noChangeArrowheads="1"/>
          </p:cNvSpPr>
          <p:nvPr/>
        </p:nvSpPr>
        <p:spPr bwMode="auto">
          <a:xfrm>
            <a:off x="539750" y="0"/>
            <a:ext cx="7772400" cy="1143000"/>
          </a:xfrm>
          <a:prstGeom prst="rect">
            <a:avLst/>
          </a:prstGeom>
          <a:noFill/>
          <a:ln w="9525">
            <a:noFill/>
            <a:miter lim="800000"/>
            <a:headEnd/>
            <a:tailEnd/>
          </a:ln>
          <a:effectLst/>
        </p:spPr>
        <p:txBody>
          <a:bodyPr lIns="92075" tIns="46038" rIns="92075" bIns="46038" anchor="b"/>
          <a:lstStyle/>
          <a:p>
            <a:pPr>
              <a:defRPr/>
            </a:pPr>
            <a:r>
              <a:rPr lang="zh-CN" altLang="en-US" sz="4400">
                <a:solidFill>
                  <a:schemeClr val="tx2"/>
                </a:solidFill>
                <a:effectLst>
                  <a:outerShdw blurRad="38100" dist="38100" dir="2700000" algn="tl">
                    <a:srgbClr val="000000"/>
                  </a:outerShdw>
                </a:effectLst>
                <a:latin typeface="Arial" charset="0"/>
              </a:rPr>
              <a:t>六、数据的输入和输出 </a:t>
            </a:r>
          </a:p>
        </p:txBody>
      </p:sp>
      <p:sp>
        <p:nvSpPr>
          <p:cNvPr id="37891" name="Rectangle 5"/>
          <p:cNvSpPr>
            <a:spLocks noChangeArrowheads="1"/>
          </p:cNvSpPr>
          <p:nvPr/>
        </p:nvSpPr>
        <p:spPr bwMode="auto">
          <a:xfrm>
            <a:off x="323850" y="1412875"/>
            <a:ext cx="4176713" cy="4608513"/>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zh-CN" altLang="en-US" sz="2400">
                <a:solidFill>
                  <a:srgbClr val="66FF66"/>
                </a:solidFill>
                <a:latin typeface="华文细黑" pitchFamily="2" charset="-122"/>
                <a:ea typeface="华文细黑" pitchFamily="2" charset="-122"/>
              </a:rPr>
              <a:t>一、数据输出  </a:t>
            </a:r>
          </a:p>
          <a:p>
            <a:pPr marL="342900" indent="-342900">
              <a:spcBef>
                <a:spcPct val="20000"/>
              </a:spcBef>
              <a:buClr>
                <a:schemeClr val="hlink"/>
              </a:buClr>
              <a:buSzPct val="65000"/>
              <a:buFont typeface="Wingdings" pitchFamily="2" charset="2"/>
              <a:buNone/>
            </a:pPr>
            <a:r>
              <a:rPr lang="en-US" altLang="zh-CN" sz="2400">
                <a:latin typeface="华文细黑" pitchFamily="2" charset="-122"/>
                <a:ea typeface="华文细黑" pitchFamily="2" charset="-122"/>
              </a:rPr>
              <a:t>1</a:t>
            </a:r>
            <a:r>
              <a:rPr lang="zh-CN" altLang="en-US" sz="2400">
                <a:latin typeface="华文细黑" pitchFamily="2" charset="-122"/>
                <a:ea typeface="华文细黑" pitchFamily="2" charset="-122"/>
              </a:rPr>
              <a:t>、</a:t>
            </a:r>
            <a:r>
              <a:rPr lang="zh-CN" altLang="en-US" sz="2400">
                <a:solidFill>
                  <a:srgbClr val="66FFFF"/>
                </a:solidFill>
                <a:latin typeface="华文细黑" pitchFamily="2" charset="-122"/>
                <a:ea typeface="华文细黑" pitchFamily="2" charset="-122"/>
              </a:rPr>
              <a:t>字符输出函数  </a:t>
            </a:r>
            <a:r>
              <a:rPr lang="en-US" altLang="zh-CN" sz="2000">
                <a:solidFill>
                  <a:srgbClr val="66FF66"/>
                </a:solidFill>
                <a:ea typeface="华文细黑" pitchFamily="2" charset="-122"/>
              </a:rPr>
              <a:t>P71</a:t>
            </a:r>
          </a:p>
          <a:p>
            <a:pPr marL="342900" indent="-342900">
              <a:spcBef>
                <a:spcPct val="20000"/>
              </a:spcBef>
              <a:buClr>
                <a:schemeClr val="hlink"/>
              </a:buClr>
              <a:buSzPct val="65000"/>
              <a:buFont typeface="Wingdings" pitchFamily="2" charset="2"/>
              <a:buNone/>
            </a:pPr>
            <a:r>
              <a:rPr lang="en-US" altLang="zh-CN" sz="2400">
                <a:ea typeface="华文细黑" pitchFamily="2" charset="-122"/>
              </a:rPr>
              <a:t> </a:t>
            </a:r>
            <a:r>
              <a:rPr lang="zh-CN" altLang="en-US" sz="2400">
                <a:solidFill>
                  <a:srgbClr val="FF3300"/>
                </a:solidFill>
                <a:ea typeface="华文细黑" pitchFamily="2" charset="-122"/>
              </a:rPr>
              <a:t>格式：</a:t>
            </a:r>
            <a:r>
              <a:rPr lang="zh-CN" altLang="en-US" sz="2400">
                <a:ea typeface="华文细黑" pitchFamily="2" charset="-122"/>
              </a:rPr>
              <a:t>  </a:t>
            </a:r>
          </a:p>
          <a:p>
            <a:pPr marL="342900" indent="-342900">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FF9966"/>
                </a:solidFill>
                <a:ea typeface="华文细黑" pitchFamily="2" charset="-122"/>
              </a:rPr>
              <a:t>putchar(</a:t>
            </a:r>
            <a:r>
              <a:rPr lang="en-US" altLang="zh-CN" sz="2400">
                <a:solidFill>
                  <a:srgbClr val="66FF66"/>
                </a:solidFill>
                <a:ea typeface="华文细黑" pitchFamily="2" charset="-122"/>
              </a:rPr>
              <a:t>c</a:t>
            </a:r>
            <a:r>
              <a:rPr lang="en-US" altLang="zh-CN" sz="2400">
                <a:solidFill>
                  <a:srgbClr val="FF9966"/>
                </a:solidFill>
                <a:ea typeface="华文细黑" pitchFamily="2" charset="-122"/>
              </a:rPr>
              <a:t>)</a:t>
            </a:r>
            <a:endParaRPr lang="en-US" altLang="zh-CN" sz="2000">
              <a:solidFill>
                <a:srgbClr val="FF9966"/>
              </a:solidFill>
              <a:ea typeface="华文细黑" pitchFamily="2" charset="-122"/>
            </a:endParaRPr>
          </a:p>
          <a:p>
            <a:pPr marL="342900" indent="-342900">
              <a:spcBef>
                <a:spcPct val="20000"/>
              </a:spcBef>
              <a:buClr>
                <a:schemeClr val="hlink"/>
              </a:buClr>
              <a:buSzPct val="65000"/>
              <a:buFont typeface="Wingdings" pitchFamily="2" charset="2"/>
              <a:buNone/>
            </a:pPr>
            <a:r>
              <a:rPr lang="en-US" altLang="zh-CN" sz="2400">
                <a:ea typeface="华文细黑" pitchFamily="2" charset="-122"/>
              </a:rPr>
              <a:t>    </a:t>
            </a:r>
            <a:r>
              <a:rPr lang="zh-CN" altLang="en-US" sz="2400">
                <a:ea typeface="华文细黑" pitchFamily="2" charset="-122"/>
              </a:rPr>
              <a:t>其中</a:t>
            </a:r>
            <a:r>
              <a:rPr lang="zh-CN" altLang="en-US" sz="2400">
                <a:solidFill>
                  <a:srgbClr val="66FF66"/>
                </a:solidFill>
                <a:ea typeface="华文细黑" pitchFamily="2" charset="-122"/>
              </a:rPr>
              <a:t> </a:t>
            </a:r>
            <a:r>
              <a:rPr lang="en-US" altLang="zh-CN" sz="2400">
                <a:solidFill>
                  <a:srgbClr val="66FF66"/>
                </a:solidFill>
                <a:ea typeface="华文细黑" pitchFamily="2" charset="-122"/>
              </a:rPr>
              <a:t>c</a:t>
            </a:r>
            <a:r>
              <a:rPr lang="zh-CN" altLang="en-US" sz="2400">
                <a:ea typeface="华文细黑" pitchFamily="2" charset="-122"/>
              </a:rPr>
              <a:t>为字符型或整型的常量、变量及其表达式</a:t>
            </a:r>
            <a:r>
              <a:rPr lang="zh-CN" altLang="en-US" sz="2400"/>
              <a:t> </a:t>
            </a:r>
          </a:p>
          <a:p>
            <a:pPr marL="342900" indent="-342900">
              <a:spcBef>
                <a:spcPct val="20000"/>
              </a:spcBef>
              <a:buClr>
                <a:schemeClr val="hlink"/>
              </a:buClr>
              <a:buSzPct val="65000"/>
              <a:buFont typeface="Wingdings" pitchFamily="2" charset="2"/>
              <a:buNone/>
            </a:pPr>
            <a:r>
              <a:rPr lang="zh-CN" altLang="en-US" sz="2400"/>
              <a:t> </a:t>
            </a:r>
            <a:r>
              <a:rPr lang="zh-CN" altLang="en-US" sz="2400">
                <a:solidFill>
                  <a:srgbClr val="FF3300"/>
                </a:solidFill>
                <a:latin typeface="华文细黑" pitchFamily="2" charset="-122"/>
                <a:ea typeface="华文细黑" pitchFamily="2" charset="-122"/>
              </a:rPr>
              <a:t>功能：</a:t>
            </a:r>
          </a:p>
          <a:p>
            <a:pPr marL="342900" indent="-342900">
              <a:spcBef>
                <a:spcPct val="20000"/>
              </a:spcBef>
              <a:buClr>
                <a:schemeClr val="hlink"/>
              </a:buClr>
              <a:buSzPct val="65000"/>
              <a:buFont typeface="Wingdings" pitchFamily="2" charset="2"/>
              <a:buNone/>
            </a:pPr>
            <a:r>
              <a:rPr lang="zh-CN" altLang="en-US" sz="2400">
                <a:latin typeface="华文细黑" pitchFamily="2" charset="-122"/>
                <a:ea typeface="华文细黑" pitchFamily="2" charset="-122"/>
              </a:rPr>
              <a:t>    每次向屏幕输出一个字符供显示。</a:t>
            </a:r>
          </a:p>
        </p:txBody>
      </p:sp>
      <p:sp>
        <p:nvSpPr>
          <p:cNvPr id="334854" name="Text Box 6"/>
          <p:cNvSpPr txBox="1">
            <a:spLocks noChangeArrowheads="1"/>
          </p:cNvSpPr>
          <p:nvPr/>
        </p:nvSpPr>
        <p:spPr bwMode="auto">
          <a:xfrm>
            <a:off x="4932363" y="1268413"/>
            <a:ext cx="3887787" cy="4133850"/>
          </a:xfrm>
          <a:prstGeom prst="rect">
            <a:avLst/>
          </a:prstGeom>
          <a:solidFill>
            <a:srgbClr val="CCFFFF"/>
          </a:solidFill>
          <a:ln w="25400">
            <a:solidFill>
              <a:srgbClr val="FF6600"/>
            </a:solidFill>
            <a:miter lim="800000"/>
            <a:headEnd type="none" w="sm" len="sm"/>
            <a:tailEnd type="none" w="sm" len="sm"/>
          </a:ln>
        </p:spPr>
        <p:txBody>
          <a:bodyPr lIns="90000" tIns="46800" rIns="90000" bIns="46800">
            <a:spAutoFit/>
          </a:bodyPr>
          <a:lstStyle/>
          <a:p>
            <a:r>
              <a:rPr kumimoji="1" lang="en-US" altLang="zh-CN" sz="2400">
                <a:solidFill>
                  <a:srgbClr val="0000CC"/>
                </a:solidFill>
                <a:ea typeface="华文细黑" pitchFamily="2" charset="-122"/>
              </a:rPr>
              <a:t>【</a:t>
            </a:r>
            <a:r>
              <a:rPr kumimoji="1" lang="zh-CN" altLang="en-US" sz="2400">
                <a:solidFill>
                  <a:srgbClr val="0000CC"/>
                </a:solidFill>
                <a:ea typeface="华文细黑" pitchFamily="2" charset="-122"/>
              </a:rPr>
              <a:t>例</a:t>
            </a:r>
            <a:r>
              <a:rPr kumimoji="1" lang="en-US" altLang="zh-CN" sz="2400">
                <a:solidFill>
                  <a:srgbClr val="0000CC"/>
                </a:solidFill>
                <a:ea typeface="华文细黑" pitchFamily="2" charset="-122"/>
              </a:rPr>
              <a:t>】</a:t>
            </a:r>
            <a:r>
              <a:rPr kumimoji="1" lang="zh-CN" altLang="en-US" sz="2400">
                <a:solidFill>
                  <a:srgbClr val="0000CC"/>
                </a:solidFill>
                <a:ea typeface="华文细黑" pitchFamily="2" charset="-122"/>
              </a:rPr>
              <a:t>求以下程序运行结果</a:t>
            </a:r>
            <a:r>
              <a:rPr kumimoji="1" lang="zh-CN" altLang="en-US" sz="2400">
                <a:solidFill>
                  <a:srgbClr val="FF3300"/>
                </a:solidFill>
              </a:rPr>
              <a:t> </a:t>
            </a:r>
          </a:p>
          <a:p>
            <a:r>
              <a:rPr kumimoji="1" lang="zh-CN" altLang="en-US" sz="2400">
                <a:solidFill>
                  <a:srgbClr val="FF3300"/>
                </a:solidFill>
              </a:rPr>
              <a:t>  </a:t>
            </a:r>
            <a:r>
              <a:rPr kumimoji="1" lang="en-US" altLang="zh-CN" sz="2400">
                <a:solidFill>
                  <a:srgbClr val="FF3300"/>
                </a:solidFill>
              </a:rPr>
              <a:t>#include &lt;stdio.h&gt;</a:t>
            </a:r>
          </a:p>
          <a:p>
            <a:r>
              <a:rPr kumimoji="1" lang="en-US" altLang="zh-CN" sz="2400">
                <a:solidFill>
                  <a:srgbClr val="FF3300"/>
                </a:solidFill>
              </a:rPr>
              <a:t>  main()</a:t>
            </a:r>
          </a:p>
          <a:p>
            <a:r>
              <a:rPr kumimoji="1" lang="en-US" altLang="zh-CN" sz="2400">
                <a:solidFill>
                  <a:srgbClr val="FF3300"/>
                </a:solidFill>
              </a:rPr>
              <a:t> {</a:t>
            </a:r>
          </a:p>
          <a:p>
            <a:r>
              <a:rPr kumimoji="1" lang="en-US" altLang="zh-CN" sz="2400">
                <a:solidFill>
                  <a:srgbClr val="FF3300"/>
                </a:solidFill>
              </a:rPr>
              <a:t>      char x='a';</a:t>
            </a:r>
          </a:p>
          <a:p>
            <a:r>
              <a:rPr kumimoji="1" lang="en-US" altLang="zh-CN" sz="2400">
                <a:solidFill>
                  <a:srgbClr val="FF3300"/>
                </a:solidFill>
              </a:rPr>
              <a:t>      clrscr();</a:t>
            </a:r>
          </a:p>
          <a:p>
            <a:r>
              <a:rPr kumimoji="1" lang="en-US" altLang="zh-CN" sz="2400">
                <a:solidFill>
                  <a:srgbClr val="FF3300"/>
                </a:solidFill>
              </a:rPr>
              <a:t>      putchar(x);</a:t>
            </a:r>
          </a:p>
          <a:p>
            <a:r>
              <a:rPr kumimoji="1" lang="en-US" altLang="zh-CN" sz="2400">
                <a:solidFill>
                  <a:srgbClr val="FF3300"/>
                </a:solidFill>
              </a:rPr>
              <a:t>      putchar('b');</a:t>
            </a:r>
          </a:p>
          <a:p>
            <a:r>
              <a:rPr kumimoji="1" lang="en-US" altLang="zh-CN" sz="2400">
                <a:solidFill>
                  <a:srgbClr val="FF3300"/>
                </a:solidFill>
              </a:rPr>
              <a:t>      putchar(x+2);</a:t>
            </a:r>
          </a:p>
          <a:p>
            <a:r>
              <a:rPr kumimoji="1" lang="en-US" altLang="zh-CN" sz="2400">
                <a:solidFill>
                  <a:srgbClr val="FF3300"/>
                </a:solidFill>
              </a:rPr>
              <a:t>      putchar('b'+2);</a:t>
            </a:r>
          </a:p>
          <a:p>
            <a:r>
              <a:rPr kumimoji="1" lang="en-US" altLang="zh-CN" sz="2400">
                <a:solidFill>
                  <a:srgbClr val="FF3300"/>
                </a:solidFill>
              </a:rPr>
              <a:t> }</a:t>
            </a:r>
          </a:p>
        </p:txBody>
      </p:sp>
      <p:sp>
        <p:nvSpPr>
          <p:cNvPr id="334855" name="Text Box 7"/>
          <p:cNvSpPr txBox="1">
            <a:spLocks noChangeArrowheads="1"/>
          </p:cNvSpPr>
          <p:nvPr/>
        </p:nvSpPr>
        <p:spPr bwMode="auto">
          <a:xfrm>
            <a:off x="5867400" y="5589588"/>
            <a:ext cx="1770063" cy="469900"/>
          </a:xfrm>
          <a:prstGeom prst="rect">
            <a:avLst/>
          </a:prstGeom>
          <a:solidFill>
            <a:schemeClr val="tx1"/>
          </a:solidFill>
          <a:ln w="12700">
            <a:solidFill>
              <a:srgbClr val="FF6600"/>
            </a:solidFill>
            <a:miter lim="800000"/>
            <a:headEnd type="none" w="sm" len="sm"/>
            <a:tailEnd type="none" w="sm" len="sm"/>
          </a:ln>
        </p:spPr>
        <p:txBody>
          <a:bodyPr wrap="none" lIns="90000" tIns="46800" rIns="90000" bIns="46800">
            <a:spAutoFit/>
          </a:bodyPr>
          <a:lstStyle/>
          <a:p>
            <a:r>
              <a:rPr kumimoji="1" lang="zh-CN" altLang="en-US" sz="2400">
                <a:solidFill>
                  <a:srgbClr val="FF3300"/>
                </a:solidFill>
              </a:rPr>
              <a:t>结果：</a:t>
            </a:r>
            <a:r>
              <a:rPr kumimoji="1" lang="en-US" altLang="zh-CN" sz="2400">
                <a:solidFill>
                  <a:srgbClr val="FF3300"/>
                </a:solidFill>
              </a:rPr>
              <a:t>abcd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500" fill="hold"/>
                                        <p:tgtEl>
                                          <p:spTgt spid="334854"/>
                                        </p:tgtEl>
                                        <p:attrNameLst>
                                          <p:attrName>ppt_x</p:attrName>
                                        </p:attrNameLst>
                                      </p:cBhvr>
                                      <p:tavLst>
                                        <p:tav tm="0">
                                          <p:val>
                                            <p:strVal val="#ppt_x"/>
                                          </p:val>
                                        </p:tav>
                                        <p:tav tm="100000">
                                          <p:val>
                                            <p:strVal val="#ppt_x"/>
                                          </p:val>
                                        </p:tav>
                                      </p:tavLst>
                                    </p:anim>
                                    <p:anim calcmode="lin" valueType="num">
                                      <p:cBhvr additive="base">
                                        <p:cTn id="8" dur="500" fill="hold"/>
                                        <p:tgtEl>
                                          <p:spTgt spid="33485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34855"/>
                                        </p:tgtEl>
                                        <p:attrNameLst>
                                          <p:attrName>style.visibility</p:attrName>
                                        </p:attrNameLst>
                                      </p:cBhvr>
                                      <p:to>
                                        <p:strVal val="visible"/>
                                      </p:to>
                                    </p:set>
                                    <p:animEffect transition="in" filter="blinds(horizontal)">
                                      <p:cBhvr>
                                        <p:cTn id="13" dur="500"/>
                                        <p:tgtEl>
                                          <p:spTgt spid="33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4" grpId="0" animBg="1"/>
      <p:bldP spid="3348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522288" y="233363"/>
            <a:ext cx="5984875" cy="900112"/>
          </a:xfrm>
          <a:prstGeom prst="rect">
            <a:avLst/>
          </a:prstGeom>
          <a:noFill/>
          <a:ln w="9525">
            <a:noFill/>
            <a:miter lim="800000"/>
            <a:headEnd/>
            <a:tailEnd/>
          </a:ln>
        </p:spPr>
        <p:txBody>
          <a:bodyPr/>
          <a:lstStyle/>
          <a:p>
            <a:pPr marL="342900" indent="-342900">
              <a:spcBef>
                <a:spcPct val="20000"/>
              </a:spcBef>
              <a:buClr>
                <a:schemeClr val="hlink"/>
              </a:buClr>
            </a:pPr>
            <a:r>
              <a:rPr lang="zh-CN" altLang="en-US" sz="4400"/>
              <a:t>程序设计语言的发展</a:t>
            </a:r>
          </a:p>
        </p:txBody>
      </p:sp>
      <p:grpSp>
        <p:nvGrpSpPr>
          <p:cNvPr id="2" name="Group 3"/>
          <p:cNvGrpSpPr>
            <a:grpSpLocks/>
          </p:cNvGrpSpPr>
          <p:nvPr/>
        </p:nvGrpSpPr>
        <p:grpSpPr bwMode="auto">
          <a:xfrm>
            <a:off x="1447800" y="2438400"/>
            <a:ext cx="6705600" cy="1774825"/>
            <a:chOff x="816" y="2496"/>
            <a:chExt cx="4224" cy="1118"/>
          </a:xfrm>
        </p:grpSpPr>
        <p:sp>
          <p:nvSpPr>
            <p:cNvPr id="368644" name="Text Box 4"/>
            <p:cNvSpPr txBox="1">
              <a:spLocks noChangeArrowheads="1"/>
            </p:cNvSpPr>
            <p:nvPr/>
          </p:nvSpPr>
          <p:spPr bwMode="auto">
            <a:xfrm>
              <a:off x="816" y="2496"/>
              <a:ext cx="354" cy="1118"/>
            </a:xfrm>
            <a:prstGeom prst="rect">
              <a:avLst/>
            </a:prstGeom>
            <a:gradFill rotWithShape="0">
              <a:gsLst>
                <a:gs pos="0">
                  <a:schemeClr val="accent1">
                    <a:gamma/>
                    <a:shade val="70980"/>
                    <a:invGamma/>
                  </a:schemeClr>
                </a:gs>
                <a:gs pos="50000">
                  <a:schemeClr val="accent1"/>
                </a:gs>
                <a:gs pos="100000">
                  <a:schemeClr val="accent1">
                    <a:gamma/>
                    <a:shade val="70980"/>
                    <a:invGamma/>
                  </a:schemeClr>
                </a:gs>
              </a:gsLst>
              <a:lin ang="5400000" scaled="1"/>
            </a:gra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chemeClr val="accent1"/>
              </a:extrusionClr>
            </a:sp3d>
          </p:spPr>
          <p:txBody>
            <a:bodyPr vert="eaVert" anchor="ctr">
              <a:spAutoFit/>
              <a:flatTx/>
            </a:bodyPr>
            <a:lstStyle/>
            <a:p>
              <a:pPr algn="ctr">
                <a:defRPr/>
              </a:pPr>
              <a:r>
                <a:rPr kumimoji="1" lang="zh-CN" altLang="en-US" sz="2400" b="1">
                  <a:solidFill>
                    <a:schemeClr val="bg1"/>
                  </a:solidFill>
                  <a:latin typeface="Times New Roman" pitchFamily="18" charset="0"/>
                </a:rPr>
                <a:t>机器语言</a:t>
              </a:r>
            </a:p>
          </p:txBody>
        </p:sp>
        <p:sp>
          <p:nvSpPr>
            <p:cNvPr id="368645" name="Text Box 5"/>
            <p:cNvSpPr txBox="1">
              <a:spLocks noChangeArrowheads="1"/>
            </p:cNvSpPr>
            <p:nvPr/>
          </p:nvSpPr>
          <p:spPr bwMode="auto">
            <a:xfrm>
              <a:off x="1872" y="2496"/>
              <a:ext cx="354" cy="1118"/>
            </a:xfrm>
            <a:prstGeom prst="rect">
              <a:avLst/>
            </a:prstGeom>
            <a:gradFill rotWithShape="0">
              <a:gsLst>
                <a:gs pos="0">
                  <a:schemeClr val="accent1">
                    <a:gamma/>
                    <a:shade val="70980"/>
                    <a:invGamma/>
                  </a:schemeClr>
                </a:gs>
                <a:gs pos="50000">
                  <a:schemeClr val="accent1"/>
                </a:gs>
                <a:gs pos="100000">
                  <a:schemeClr val="accent1">
                    <a:gamma/>
                    <a:shade val="70980"/>
                    <a:invGamma/>
                  </a:schemeClr>
                </a:gs>
              </a:gsLst>
              <a:lin ang="5400000" scaled="1"/>
            </a:gra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chemeClr val="accent1"/>
              </a:extrusionClr>
            </a:sp3d>
          </p:spPr>
          <p:txBody>
            <a:bodyPr vert="eaVert" anchor="ctr">
              <a:spAutoFit/>
              <a:flatTx/>
            </a:bodyPr>
            <a:lstStyle/>
            <a:p>
              <a:pPr algn="ctr">
                <a:defRPr/>
              </a:pPr>
              <a:r>
                <a:rPr kumimoji="1" lang="zh-CN" altLang="en-US" sz="2400" b="1">
                  <a:solidFill>
                    <a:schemeClr val="bg1"/>
                  </a:solidFill>
                  <a:latin typeface="Times New Roman" pitchFamily="18" charset="0"/>
                </a:rPr>
                <a:t>汇编语言</a:t>
              </a:r>
            </a:p>
          </p:txBody>
        </p:sp>
        <p:sp>
          <p:nvSpPr>
            <p:cNvPr id="368646" name="Text Box 6"/>
            <p:cNvSpPr txBox="1">
              <a:spLocks noChangeArrowheads="1"/>
            </p:cNvSpPr>
            <p:nvPr/>
          </p:nvSpPr>
          <p:spPr bwMode="auto">
            <a:xfrm>
              <a:off x="2928" y="2496"/>
              <a:ext cx="354" cy="1118"/>
            </a:xfrm>
            <a:prstGeom prst="rect">
              <a:avLst/>
            </a:prstGeom>
            <a:gradFill rotWithShape="0">
              <a:gsLst>
                <a:gs pos="0">
                  <a:schemeClr val="accent1">
                    <a:gamma/>
                    <a:shade val="70980"/>
                    <a:invGamma/>
                  </a:schemeClr>
                </a:gs>
                <a:gs pos="50000">
                  <a:schemeClr val="accent1"/>
                </a:gs>
                <a:gs pos="100000">
                  <a:schemeClr val="accent1">
                    <a:gamma/>
                    <a:shade val="70980"/>
                    <a:invGamma/>
                  </a:schemeClr>
                </a:gs>
              </a:gsLst>
              <a:lin ang="5400000" scaled="1"/>
            </a:gra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chemeClr val="accent1"/>
              </a:extrusionClr>
            </a:sp3d>
          </p:spPr>
          <p:txBody>
            <a:bodyPr vert="eaVert" anchor="ctr">
              <a:spAutoFit/>
              <a:flatTx/>
            </a:bodyPr>
            <a:lstStyle/>
            <a:p>
              <a:pPr algn="ctr">
                <a:defRPr/>
              </a:pPr>
              <a:r>
                <a:rPr kumimoji="1" lang="zh-CN" altLang="en-US" sz="2400" b="1">
                  <a:solidFill>
                    <a:schemeClr val="bg1"/>
                  </a:solidFill>
                  <a:latin typeface="Times New Roman" pitchFamily="18" charset="0"/>
                </a:rPr>
                <a:t>高级语言</a:t>
              </a:r>
            </a:p>
          </p:txBody>
        </p:sp>
        <p:sp>
          <p:nvSpPr>
            <p:cNvPr id="12321" name="AutoShape 7"/>
            <p:cNvSpPr>
              <a:spLocks noChangeArrowheads="1"/>
            </p:cNvSpPr>
            <p:nvPr/>
          </p:nvSpPr>
          <p:spPr bwMode="auto">
            <a:xfrm>
              <a:off x="1296" y="297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12322" name="AutoShape 8"/>
            <p:cNvSpPr>
              <a:spLocks noChangeArrowheads="1"/>
            </p:cNvSpPr>
            <p:nvPr/>
          </p:nvSpPr>
          <p:spPr bwMode="auto">
            <a:xfrm>
              <a:off x="2400" y="297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368649" name="Text Box 9"/>
            <p:cNvSpPr txBox="1">
              <a:spLocks noChangeArrowheads="1"/>
            </p:cNvSpPr>
            <p:nvPr/>
          </p:nvSpPr>
          <p:spPr bwMode="auto">
            <a:xfrm>
              <a:off x="3888" y="2640"/>
              <a:ext cx="1152" cy="296"/>
            </a:xfrm>
            <a:prstGeom prst="rect">
              <a:avLst/>
            </a:prstGeom>
            <a:gradFill rotWithShape="0">
              <a:gsLst>
                <a:gs pos="0">
                  <a:schemeClr val="accent1">
                    <a:gamma/>
                    <a:shade val="65882"/>
                    <a:invGamma/>
                  </a:schemeClr>
                </a:gs>
                <a:gs pos="50000">
                  <a:schemeClr val="accent1"/>
                </a:gs>
                <a:gs pos="100000">
                  <a:schemeClr val="accent1">
                    <a:gamma/>
                    <a:shade val="65882"/>
                    <a:invGamma/>
                  </a:schemeClr>
                </a:gs>
              </a:gsLst>
              <a:lin ang="5400000" scaled="1"/>
            </a:gra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chemeClr val="accent1"/>
              </a:extrusionClr>
            </a:sp3d>
          </p:spPr>
          <p:txBody>
            <a:bodyPr anchor="ctr">
              <a:spAutoFit/>
              <a:flatTx/>
            </a:bodyPr>
            <a:lstStyle/>
            <a:p>
              <a:pPr algn="ctr">
                <a:spcBef>
                  <a:spcPct val="50000"/>
                </a:spcBef>
                <a:defRPr/>
              </a:pPr>
              <a:r>
                <a:rPr kumimoji="1" lang="zh-CN" altLang="en-US" sz="2400" b="1">
                  <a:solidFill>
                    <a:schemeClr val="bg1"/>
                  </a:solidFill>
                  <a:latin typeface="Times New Roman" pitchFamily="18" charset="0"/>
                </a:rPr>
                <a:t>面向过程</a:t>
              </a:r>
            </a:p>
          </p:txBody>
        </p:sp>
        <p:sp>
          <p:nvSpPr>
            <p:cNvPr id="368650" name="Text Box 10"/>
            <p:cNvSpPr txBox="1">
              <a:spLocks noChangeArrowheads="1"/>
            </p:cNvSpPr>
            <p:nvPr/>
          </p:nvSpPr>
          <p:spPr bwMode="auto">
            <a:xfrm>
              <a:off x="3888" y="3312"/>
              <a:ext cx="1152" cy="296"/>
            </a:xfrm>
            <a:prstGeom prst="rect">
              <a:avLst/>
            </a:prstGeom>
            <a:gradFill rotWithShape="0">
              <a:gsLst>
                <a:gs pos="0">
                  <a:schemeClr val="accent1">
                    <a:gamma/>
                    <a:shade val="65882"/>
                    <a:invGamma/>
                  </a:schemeClr>
                </a:gs>
                <a:gs pos="50000">
                  <a:schemeClr val="accent1"/>
                </a:gs>
                <a:gs pos="100000">
                  <a:schemeClr val="accent1">
                    <a:gamma/>
                    <a:shade val="65882"/>
                    <a:invGamma/>
                  </a:schemeClr>
                </a:gs>
              </a:gsLst>
              <a:lin ang="5400000" scaled="1"/>
            </a:gra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chemeClr val="accent1"/>
              </a:extrusionClr>
            </a:sp3d>
          </p:spPr>
          <p:txBody>
            <a:bodyPr anchor="ctr">
              <a:spAutoFit/>
              <a:flatTx/>
            </a:bodyPr>
            <a:lstStyle/>
            <a:p>
              <a:pPr algn="ctr">
                <a:spcBef>
                  <a:spcPct val="50000"/>
                </a:spcBef>
                <a:defRPr/>
              </a:pPr>
              <a:r>
                <a:rPr kumimoji="1" lang="zh-CN" altLang="en-US" sz="2400" b="1">
                  <a:solidFill>
                    <a:schemeClr val="bg1"/>
                  </a:solidFill>
                  <a:latin typeface="Times New Roman" pitchFamily="18" charset="0"/>
                </a:rPr>
                <a:t>面向对象</a:t>
              </a:r>
            </a:p>
          </p:txBody>
        </p:sp>
        <p:sp>
          <p:nvSpPr>
            <p:cNvPr id="12325" name="AutoShape 11"/>
            <p:cNvSpPr>
              <a:spLocks noChangeArrowheads="1"/>
            </p:cNvSpPr>
            <p:nvPr/>
          </p:nvSpPr>
          <p:spPr bwMode="auto">
            <a:xfrm rot="1521747">
              <a:off x="3408" y="321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12326" name="AutoShape 12"/>
            <p:cNvSpPr>
              <a:spLocks noChangeArrowheads="1"/>
            </p:cNvSpPr>
            <p:nvPr/>
          </p:nvSpPr>
          <p:spPr bwMode="auto">
            <a:xfrm rot="-2247786">
              <a:off x="3408" y="2784"/>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grpSp>
      <p:grpSp>
        <p:nvGrpSpPr>
          <p:cNvPr id="3" name="Group 15"/>
          <p:cNvGrpSpPr>
            <a:grpSpLocks/>
          </p:cNvGrpSpPr>
          <p:nvPr/>
        </p:nvGrpSpPr>
        <p:grpSpPr bwMode="auto">
          <a:xfrm>
            <a:off x="1851025" y="4213225"/>
            <a:ext cx="2355850" cy="1082675"/>
            <a:chOff x="1166" y="2654"/>
            <a:chExt cx="1484" cy="682"/>
          </a:xfrm>
        </p:grpSpPr>
        <p:cxnSp>
          <p:nvCxnSpPr>
            <p:cNvPr id="12316" name="AutoShape 16"/>
            <p:cNvCxnSpPr>
              <a:cxnSpLocks noChangeShapeType="1"/>
              <a:endCxn id="368645" idx="2"/>
            </p:cNvCxnSpPr>
            <p:nvPr/>
          </p:nvCxnSpPr>
          <p:spPr bwMode="auto">
            <a:xfrm rot="-5400000">
              <a:off x="1677" y="2201"/>
              <a:ext cx="16" cy="921"/>
            </a:xfrm>
            <a:prstGeom prst="curvedConnector3">
              <a:avLst>
                <a:gd name="adj1" fmla="val -1300000"/>
              </a:avLst>
            </a:prstGeom>
            <a:noFill/>
            <a:ln w="38100" cap="sq">
              <a:solidFill>
                <a:srgbClr val="0000FF"/>
              </a:solidFill>
              <a:round/>
              <a:headEnd type="triangle" w="med" len="med"/>
              <a:tailEnd type="triangle" w="med" len="med"/>
            </a:ln>
          </p:spPr>
        </p:cxnSp>
        <p:sp>
          <p:nvSpPr>
            <p:cNvPr id="12317" name="AutoShape 17"/>
            <p:cNvSpPr>
              <a:spLocks noChangeArrowheads="1"/>
            </p:cNvSpPr>
            <p:nvPr/>
          </p:nvSpPr>
          <p:spPr bwMode="auto">
            <a:xfrm>
              <a:off x="1166" y="3024"/>
              <a:ext cx="1484" cy="312"/>
            </a:xfrm>
            <a:prstGeom prst="wedgeRectCallout">
              <a:avLst>
                <a:gd name="adj1" fmla="val -13005"/>
                <a:gd name="adj2" fmla="val -91667"/>
              </a:avLst>
            </a:prstGeom>
            <a:solidFill>
              <a:schemeClr val="tx1"/>
            </a:solidFill>
            <a:ln w="38100" cap="sq">
              <a:solidFill>
                <a:srgbClr val="33CC33"/>
              </a:solidFill>
              <a:miter lim="800000"/>
              <a:headEnd type="none" w="sm" len="sm"/>
              <a:tailEnd type="none" w="sm" len="sm"/>
            </a:ln>
          </p:spPr>
          <p:txBody>
            <a:bodyPr wrap="none" anchor="ctr">
              <a:spAutoFit/>
            </a:bodyPr>
            <a:lstStyle/>
            <a:p>
              <a:r>
                <a:rPr kumimoji="1" lang="zh-CN" altLang="en-US" sz="2400">
                  <a:solidFill>
                    <a:schemeClr val="bg1"/>
                  </a:solidFill>
                  <a:latin typeface="Times New Roman" pitchFamily="18" charset="0"/>
                </a:rPr>
                <a:t>面向机器的语言</a:t>
              </a:r>
            </a:p>
          </p:txBody>
        </p:sp>
      </p:grpSp>
      <p:grpSp>
        <p:nvGrpSpPr>
          <p:cNvPr id="4" name="Group 21"/>
          <p:cNvGrpSpPr>
            <a:grpSpLocks/>
          </p:cNvGrpSpPr>
          <p:nvPr/>
        </p:nvGrpSpPr>
        <p:grpSpPr bwMode="auto">
          <a:xfrm>
            <a:off x="1060450" y="1828800"/>
            <a:ext cx="7448550" cy="3371850"/>
            <a:chOff x="804" y="756"/>
            <a:chExt cx="4692" cy="2124"/>
          </a:xfrm>
        </p:grpSpPr>
        <p:sp>
          <p:nvSpPr>
            <p:cNvPr id="12302" name="Rectangle 22"/>
            <p:cNvSpPr>
              <a:spLocks noChangeArrowheads="1"/>
            </p:cNvSpPr>
            <p:nvPr/>
          </p:nvSpPr>
          <p:spPr bwMode="auto">
            <a:xfrm>
              <a:off x="804" y="756"/>
              <a:ext cx="4692" cy="2124"/>
            </a:xfrm>
            <a:prstGeom prst="rect">
              <a:avLst/>
            </a:prstGeom>
            <a:solidFill>
              <a:schemeClr val="bg1"/>
            </a:solidFill>
            <a:ln w="38100">
              <a:solidFill>
                <a:srgbClr val="009900"/>
              </a:solidFill>
              <a:miter lim="800000"/>
              <a:headEnd/>
              <a:tailEnd/>
            </a:ln>
          </p:spPr>
          <p:txBody>
            <a:bodyPr wrap="none" anchor="ctr"/>
            <a:lstStyle/>
            <a:p>
              <a:endParaRPr lang="zh-CN" altLang="en-US"/>
            </a:p>
          </p:txBody>
        </p:sp>
        <p:grpSp>
          <p:nvGrpSpPr>
            <p:cNvPr id="12303" name="Group 23"/>
            <p:cNvGrpSpPr>
              <a:grpSpLocks/>
            </p:cNvGrpSpPr>
            <p:nvPr/>
          </p:nvGrpSpPr>
          <p:grpSpPr bwMode="auto">
            <a:xfrm>
              <a:off x="902" y="866"/>
              <a:ext cx="4396" cy="1752"/>
              <a:chOff x="902" y="866"/>
              <a:chExt cx="4396" cy="1752"/>
            </a:xfrm>
          </p:grpSpPr>
          <p:sp>
            <p:nvSpPr>
              <p:cNvPr id="12304" name="Text Box 24"/>
              <p:cNvSpPr txBox="1">
                <a:spLocks noChangeArrowheads="1"/>
              </p:cNvSpPr>
              <p:nvPr/>
            </p:nvSpPr>
            <p:spPr bwMode="auto">
              <a:xfrm>
                <a:off x="902" y="866"/>
                <a:ext cx="1508" cy="288"/>
              </a:xfrm>
              <a:prstGeom prst="rect">
                <a:avLst/>
              </a:prstGeom>
              <a:solidFill>
                <a:schemeClr val="bg1"/>
              </a:solidFill>
              <a:ln w="38100">
                <a:noFill/>
                <a:miter lim="800000"/>
                <a:headEnd/>
                <a:tailEnd/>
              </a:ln>
            </p:spPr>
            <p:txBody>
              <a:bodyPr wrap="none">
                <a:spAutoFit/>
              </a:bodyPr>
              <a:lstStyle/>
              <a:p>
                <a:pPr algn="ctr"/>
                <a:r>
                  <a:rPr kumimoji="1" lang="zh-CN" altLang="en-US" sz="2400">
                    <a:solidFill>
                      <a:srgbClr val="FF3300"/>
                    </a:solidFill>
                    <a:latin typeface="Times New Roman" pitchFamily="18" charset="0"/>
                    <a:ea typeface="隶书" pitchFamily="49" charset="-122"/>
                  </a:rPr>
                  <a:t>冯</a:t>
                </a:r>
                <a:r>
                  <a:rPr kumimoji="1" lang="en-US" altLang="zh-CN" sz="2400">
                    <a:solidFill>
                      <a:srgbClr val="FF3300"/>
                    </a:solidFill>
                    <a:latin typeface="Times New Roman" pitchFamily="18" charset="0"/>
                    <a:ea typeface="隶书" pitchFamily="49" charset="-122"/>
                  </a:rPr>
                  <a:t>.</a:t>
                </a:r>
                <a:r>
                  <a:rPr kumimoji="1" lang="zh-CN" altLang="en-US" sz="2400">
                    <a:solidFill>
                      <a:srgbClr val="FF3300"/>
                    </a:solidFill>
                    <a:latin typeface="Times New Roman" pitchFamily="18" charset="0"/>
                    <a:ea typeface="隶书" pitchFamily="49" charset="-122"/>
                  </a:rPr>
                  <a:t>诺依曼结构</a:t>
                </a:r>
                <a:r>
                  <a:rPr kumimoji="1" lang="zh-CN" altLang="en-US" sz="2400">
                    <a:latin typeface="Times New Roman" pitchFamily="18" charset="0"/>
                    <a:ea typeface="隶书" pitchFamily="49" charset="-122"/>
                  </a:rPr>
                  <a:t>：</a:t>
                </a:r>
              </a:p>
            </p:txBody>
          </p:sp>
          <p:sp>
            <p:nvSpPr>
              <p:cNvPr id="12305" name="Text Box 25"/>
              <p:cNvSpPr txBox="1">
                <a:spLocks noChangeArrowheads="1"/>
              </p:cNvSpPr>
              <p:nvPr/>
            </p:nvSpPr>
            <p:spPr bwMode="auto">
              <a:xfrm>
                <a:off x="1190" y="1861"/>
                <a:ext cx="692" cy="288"/>
              </a:xfrm>
              <a:prstGeom prst="rect">
                <a:avLst/>
              </a:prstGeom>
              <a:solidFill>
                <a:schemeClr val="bg1"/>
              </a:solidFill>
              <a:ln w="38100">
                <a:noFill/>
                <a:miter lim="800000"/>
                <a:headEnd/>
                <a:tailEnd/>
              </a:ln>
            </p:spPr>
            <p:txBody>
              <a:bodyPr wrap="none">
                <a:spAutoFit/>
              </a:bodyPr>
              <a:lstStyle/>
              <a:p>
                <a:pPr algn="ctr"/>
                <a:r>
                  <a:rPr kumimoji="1" lang="zh-CN" altLang="en-US" sz="2400">
                    <a:latin typeface="Times New Roman" pitchFamily="18" charset="0"/>
                    <a:ea typeface="隶书" pitchFamily="49" charset="-122"/>
                  </a:rPr>
                  <a:t>计算机</a:t>
                </a:r>
              </a:p>
            </p:txBody>
          </p:sp>
          <p:sp>
            <p:nvSpPr>
              <p:cNvPr id="12306" name="AutoShape 26"/>
              <p:cNvSpPr>
                <a:spLocks/>
              </p:cNvSpPr>
              <p:nvPr/>
            </p:nvSpPr>
            <p:spPr bwMode="auto">
              <a:xfrm>
                <a:off x="1944" y="1500"/>
                <a:ext cx="252" cy="1104"/>
              </a:xfrm>
              <a:prstGeom prst="leftBrace">
                <a:avLst>
                  <a:gd name="adj1" fmla="val 36508"/>
                  <a:gd name="adj2" fmla="val 50000"/>
                </a:avLst>
              </a:prstGeom>
              <a:solidFill>
                <a:schemeClr val="bg1"/>
              </a:solidFill>
              <a:ln w="38100">
                <a:solidFill>
                  <a:srgbClr val="000000"/>
                </a:solidFill>
                <a:round/>
                <a:headEnd/>
                <a:tailEnd/>
              </a:ln>
            </p:spPr>
            <p:txBody>
              <a:bodyPr wrap="none" anchor="ctr"/>
              <a:lstStyle/>
              <a:p>
                <a:endParaRPr lang="zh-CN" altLang="en-US"/>
              </a:p>
            </p:txBody>
          </p:sp>
          <p:sp>
            <p:nvSpPr>
              <p:cNvPr id="12307" name="Text Box 27"/>
              <p:cNvSpPr txBox="1">
                <a:spLocks noChangeArrowheads="1"/>
              </p:cNvSpPr>
              <p:nvPr/>
            </p:nvSpPr>
            <p:spPr bwMode="auto">
              <a:xfrm>
                <a:off x="3002" y="1129"/>
                <a:ext cx="692" cy="288"/>
              </a:xfrm>
              <a:prstGeom prst="rect">
                <a:avLst/>
              </a:prstGeom>
              <a:solidFill>
                <a:schemeClr val="bg1"/>
              </a:solidFill>
              <a:ln w="38100">
                <a:noFill/>
                <a:miter lim="800000"/>
                <a:headEnd/>
                <a:tailEnd/>
              </a:ln>
            </p:spPr>
            <p:txBody>
              <a:bodyPr wrap="none">
                <a:spAutoFit/>
              </a:bodyPr>
              <a:lstStyle/>
              <a:p>
                <a:pPr algn="ctr"/>
                <a:r>
                  <a:rPr kumimoji="1" lang="zh-CN" altLang="en-US" sz="2400">
                    <a:latin typeface="Times New Roman" pitchFamily="18" charset="0"/>
                    <a:ea typeface="隶书" pitchFamily="49" charset="-122"/>
                  </a:rPr>
                  <a:t>运算器</a:t>
                </a:r>
              </a:p>
            </p:txBody>
          </p:sp>
          <p:sp>
            <p:nvSpPr>
              <p:cNvPr id="12308" name="Text Box 28"/>
              <p:cNvSpPr txBox="1">
                <a:spLocks noChangeArrowheads="1"/>
              </p:cNvSpPr>
              <p:nvPr/>
            </p:nvSpPr>
            <p:spPr bwMode="auto">
              <a:xfrm>
                <a:off x="3002" y="1507"/>
                <a:ext cx="692" cy="288"/>
              </a:xfrm>
              <a:prstGeom prst="rect">
                <a:avLst/>
              </a:prstGeom>
              <a:solidFill>
                <a:schemeClr val="bg1"/>
              </a:solidFill>
              <a:ln w="38100">
                <a:noFill/>
                <a:miter lim="800000"/>
                <a:headEnd/>
                <a:tailEnd/>
              </a:ln>
            </p:spPr>
            <p:txBody>
              <a:bodyPr wrap="none">
                <a:spAutoFit/>
              </a:bodyPr>
              <a:lstStyle/>
              <a:p>
                <a:pPr algn="ctr"/>
                <a:r>
                  <a:rPr kumimoji="1" lang="zh-CN" altLang="en-US" sz="2400">
                    <a:latin typeface="Times New Roman" pitchFamily="18" charset="0"/>
                    <a:ea typeface="隶书" pitchFamily="49" charset="-122"/>
                  </a:rPr>
                  <a:t>控制器</a:t>
                </a:r>
              </a:p>
            </p:txBody>
          </p:sp>
          <p:sp>
            <p:nvSpPr>
              <p:cNvPr id="12309" name="Text Box 29"/>
              <p:cNvSpPr txBox="1">
                <a:spLocks noChangeArrowheads="1"/>
              </p:cNvSpPr>
              <p:nvPr/>
            </p:nvSpPr>
            <p:spPr bwMode="auto">
              <a:xfrm>
                <a:off x="3002" y="1885"/>
                <a:ext cx="692" cy="288"/>
              </a:xfrm>
              <a:prstGeom prst="rect">
                <a:avLst/>
              </a:prstGeom>
              <a:solidFill>
                <a:schemeClr val="bg1"/>
              </a:solidFill>
              <a:ln w="38100">
                <a:noFill/>
                <a:miter lim="800000"/>
                <a:headEnd/>
                <a:tailEnd/>
              </a:ln>
            </p:spPr>
            <p:txBody>
              <a:bodyPr wrap="none">
                <a:spAutoFit/>
              </a:bodyPr>
              <a:lstStyle/>
              <a:p>
                <a:pPr algn="ctr"/>
                <a:r>
                  <a:rPr kumimoji="1" lang="zh-CN" altLang="en-US" sz="2400">
                    <a:latin typeface="Times New Roman" pitchFamily="18" charset="0"/>
                    <a:ea typeface="隶书" pitchFamily="49" charset="-122"/>
                  </a:rPr>
                  <a:t>存储器</a:t>
                </a:r>
              </a:p>
            </p:txBody>
          </p:sp>
          <p:sp>
            <p:nvSpPr>
              <p:cNvPr id="12310" name="Text Box 30"/>
              <p:cNvSpPr txBox="1">
                <a:spLocks noChangeArrowheads="1"/>
              </p:cNvSpPr>
              <p:nvPr/>
            </p:nvSpPr>
            <p:spPr bwMode="auto">
              <a:xfrm>
                <a:off x="2294" y="1507"/>
                <a:ext cx="692" cy="288"/>
              </a:xfrm>
              <a:prstGeom prst="rect">
                <a:avLst/>
              </a:prstGeom>
              <a:solidFill>
                <a:schemeClr val="bg1"/>
              </a:solidFill>
              <a:ln w="38100">
                <a:noFill/>
                <a:miter lim="800000"/>
                <a:headEnd/>
                <a:tailEnd/>
              </a:ln>
            </p:spPr>
            <p:txBody>
              <a:bodyPr wrap="none">
                <a:spAutoFit/>
              </a:bodyPr>
              <a:lstStyle/>
              <a:p>
                <a:pPr algn="ctr"/>
                <a:r>
                  <a:rPr kumimoji="1" lang="zh-CN" altLang="en-US" sz="2400">
                    <a:latin typeface="Times New Roman" pitchFamily="18" charset="0"/>
                    <a:ea typeface="隶书" pitchFamily="49" charset="-122"/>
                  </a:rPr>
                  <a:t>主机：</a:t>
                </a:r>
              </a:p>
            </p:txBody>
          </p:sp>
          <p:sp>
            <p:nvSpPr>
              <p:cNvPr id="12311" name="Text Box 31"/>
              <p:cNvSpPr txBox="1">
                <a:spLocks noChangeArrowheads="1"/>
              </p:cNvSpPr>
              <p:nvPr/>
            </p:nvSpPr>
            <p:spPr bwMode="auto">
              <a:xfrm>
                <a:off x="2275" y="2330"/>
                <a:ext cx="2292" cy="288"/>
              </a:xfrm>
              <a:prstGeom prst="rect">
                <a:avLst/>
              </a:prstGeom>
              <a:solidFill>
                <a:schemeClr val="bg1"/>
              </a:solidFill>
              <a:ln w="38100">
                <a:noFill/>
                <a:miter lim="800000"/>
                <a:headEnd/>
                <a:tailEnd/>
              </a:ln>
            </p:spPr>
            <p:txBody>
              <a:bodyPr wrap="none">
                <a:spAutoFit/>
              </a:bodyPr>
              <a:lstStyle/>
              <a:p>
                <a:pPr algn="ctr"/>
                <a:r>
                  <a:rPr kumimoji="1" lang="en-US" altLang="zh-CN" sz="2400">
                    <a:latin typeface="Times New Roman" pitchFamily="18" charset="0"/>
                    <a:ea typeface="隶书" pitchFamily="49" charset="-122"/>
                  </a:rPr>
                  <a:t>I/O</a:t>
                </a:r>
                <a:r>
                  <a:rPr kumimoji="1" lang="zh-CN" altLang="en-US" sz="2400">
                    <a:latin typeface="Times New Roman" pitchFamily="18" charset="0"/>
                    <a:ea typeface="隶书" pitchFamily="49" charset="-122"/>
                  </a:rPr>
                  <a:t>设备：键盘、显示器等</a:t>
                </a:r>
              </a:p>
            </p:txBody>
          </p:sp>
          <p:sp>
            <p:nvSpPr>
              <p:cNvPr id="12312" name="AutoShape 32"/>
              <p:cNvSpPr>
                <a:spLocks/>
              </p:cNvSpPr>
              <p:nvPr/>
            </p:nvSpPr>
            <p:spPr bwMode="auto">
              <a:xfrm>
                <a:off x="2869" y="1272"/>
                <a:ext cx="131" cy="804"/>
              </a:xfrm>
              <a:prstGeom prst="leftBrace">
                <a:avLst>
                  <a:gd name="adj1" fmla="val 51145"/>
                  <a:gd name="adj2" fmla="val 50000"/>
                </a:avLst>
              </a:prstGeom>
              <a:solidFill>
                <a:schemeClr val="bg1"/>
              </a:solidFill>
              <a:ln w="38100">
                <a:solidFill>
                  <a:srgbClr val="000000"/>
                </a:solidFill>
                <a:round/>
                <a:headEnd/>
                <a:tailEnd/>
              </a:ln>
            </p:spPr>
            <p:txBody>
              <a:bodyPr wrap="none" anchor="ctr"/>
              <a:lstStyle/>
              <a:p>
                <a:endParaRPr lang="zh-CN" altLang="en-US"/>
              </a:p>
            </p:txBody>
          </p:sp>
          <p:grpSp>
            <p:nvGrpSpPr>
              <p:cNvPr id="12313" name="Group 33"/>
              <p:cNvGrpSpPr>
                <a:grpSpLocks/>
              </p:cNvGrpSpPr>
              <p:nvPr/>
            </p:nvGrpSpPr>
            <p:grpSpPr bwMode="auto">
              <a:xfrm>
                <a:off x="3756" y="1248"/>
                <a:ext cx="1542" cy="444"/>
                <a:chOff x="3756" y="1248"/>
                <a:chExt cx="1542" cy="444"/>
              </a:xfrm>
            </p:grpSpPr>
            <p:sp>
              <p:nvSpPr>
                <p:cNvPr id="12314" name="AutoShape 34"/>
                <p:cNvSpPr>
                  <a:spLocks/>
                </p:cNvSpPr>
                <p:nvPr/>
              </p:nvSpPr>
              <p:spPr bwMode="auto">
                <a:xfrm>
                  <a:off x="3756" y="1248"/>
                  <a:ext cx="107" cy="444"/>
                </a:xfrm>
                <a:prstGeom prst="rightBrace">
                  <a:avLst>
                    <a:gd name="adj1" fmla="val 34579"/>
                    <a:gd name="adj2" fmla="val 50000"/>
                  </a:avLst>
                </a:prstGeom>
                <a:solidFill>
                  <a:schemeClr val="bg1"/>
                </a:solidFill>
                <a:ln w="38100">
                  <a:solidFill>
                    <a:srgbClr val="3333CC"/>
                  </a:solidFill>
                  <a:round/>
                  <a:headEnd/>
                  <a:tailEnd/>
                </a:ln>
              </p:spPr>
              <p:txBody>
                <a:bodyPr wrap="none" anchor="ctr"/>
                <a:lstStyle/>
                <a:p>
                  <a:endParaRPr lang="zh-CN" altLang="en-US"/>
                </a:p>
              </p:txBody>
            </p:sp>
            <p:sp>
              <p:nvSpPr>
                <p:cNvPr id="12315" name="Text Box 35"/>
                <p:cNvSpPr txBox="1">
                  <a:spLocks noChangeArrowheads="1"/>
                </p:cNvSpPr>
                <p:nvPr/>
              </p:nvSpPr>
              <p:spPr bwMode="auto">
                <a:xfrm>
                  <a:off x="3848" y="1322"/>
                  <a:ext cx="1450" cy="288"/>
                </a:xfrm>
                <a:prstGeom prst="rect">
                  <a:avLst/>
                </a:prstGeom>
                <a:solidFill>
                  <a:schemeClr val="bg1"/>
                </a:solidFill>
                <a:ln w="38100">
                  <a:noFill/>
                  <a:miter lim="800000"/>
                  <a:headEnd/>
                  <a:tailEnd/>
                </a:ln>
              </p:spPr>
              <p:txBody>
                <a:bodyPr wrap="none">
                  <a:spAutoFit/>
                </a:bodyPr>
                <a:lstStyle/>
                <a:p>
                  <a:pPr algn="ctr"/>
                  <a:r>
                    <a:rPr kumimoji="1" lang="zh-CN" altLang="en-US" sz="2400">
                      <a:latin typeface="Times New Roman" pitchFamily="18" charset="0"/>
                      <a:ea typeface="隶书" pitchFamily="49" charset="-122"/>
                    </a:rPr>
                    <a:t>中央处理器</a:t>
                  </a:r>
                  <a:r>
                    <a:rPr kumimoji="1" lang="en-US" altLang="zh-CN" sz="2400">
                      <a:solidFill>
                        <a:srgbClr val="3333CC"/>
                      </a:solidFill>
                      <a:latin typeface="Times New Roman" pitchFamily="18" charset="0"/>
                      <a:ea typeface="隶书" pitchFamily="49" charset="-122"/>
                    </a:rPr>
                    <a:t>CPU</a:t>
                  </a:r>
                  <a:endParaRPr kumimoji="1" lang="en-US" altLang="zh-CN" sz="2400">
                    <a:latin typeface="Times New Roman" pitchFamily="18" charset="0"/>
                    <a:ea typeface="隶书" pitchFamily="49" charset="-122"/>
                  </a:endParaRPr>
                </a:p>
              </p:txBody>
            </p:sp>
          </p:grpSp>
        </p:grpSp>
      </p:grpSp>
      <p:sp>
        <p:nvSpPr>
          <p:cNvPr id="12299" name="AutoShape 36">
            <a:hlinkClick r:id="rId5" action="ppaction://hlinksldjump" highlightClick="1"/>
          </p:cNvPr>
          <p:cNvSpPr>
            <a:spLocks noChangeArrowheads="1"/>
          </p:cNvSpPr>
          <p:nvPr/>
        </p:nvSpPr>
        <p:spPr bwMode="auto">
          <a:xfrm>
            <a:off x="1676400" y="6172200"/>
            <a:ext cx="533400" cy="381000"/>
          </a:xfrm>
          <a:prstGeom prst="roundRect">
            <a:avLst>
              <a:gd name="adj" fmla="val 16667"/>
            </a:avLst>
          </a:prstGeom>
          <a:noFill/>
          <a:ln w="12700" cap="sq">
            <a:solidFill>
              <a:schemeClr val="accent1"/>
            </a:solidFill>
            <a:round/>
            <a:headEnd type="none" w="sm" len="sm"/>
            <a:tailEnd type="none" w="sm" len="sm"/>
          </a:ln>
        </p:spPr>
        <p:txBody>
          <a:bodyPr wrap="none" anchor="ctr"/>
          <a:lstStyle/>
          <a:p>
            <a:pPr algn="ctr"/>
            <a:r>
              <a:rPr kumimoji="1" lang="en-US" altLang="zh-CN" sz="2400">
                <a:solidFill>
                  <a:srgbClr val="008000"/>
                </a:solidFill>
                <a:latin typeface="Times New Roman" pitchFamily="18" charset="0"/>
              </a:rPr>
              <a:t>&gt;</a:t>
            </a:r>
            <a:endParaRPr kumimoji="1" lang="en-US" altLang="zh-CN" sz="2400">
              <a:latin typeface="Times New Roman" pitchFamily="18" charset="0"/>
            </a:endParaRPr>
          </a:p>
        </p:txBody>
      </p:sp>
      <p:sp>
        <p:nvSpPr>
          <p:cNvPr id="12300" name="AutoShape 37">
            <a:hlinkClick r:id="rId6" action="ppaction://hlinksldjump" highlightClick="1"/>
          </p:cNvPr>
          <p:cNvSpPr>
            <a:spLocks noChangeArrowheads="1"/>
          </p:cNvSpPr>
          <p:nvPr/>
        </p:nvSpPr>
        <p:spPr bwMode="auto">
          <a:xfrm>
            <a:off x="1104900" y="6172200"/>
            <a:ext cx="533400" cy="381000"/>
          </a:xfrm>
          <a:prstGeom prst="roundRect">
            <a:avLst>
              <a:gd name="adj" fmla="val 16667"/>
            </a:avLst>
          </a:prstGeom>
          <a:noFill/>
          <a:ln w="12700" cap="sq">
            <a:solidFill>
              <a:schemeClr val="accent1"/>
            </a:solidFill>
            <a:round/>
            <a:headEnd type="none" w="sm" len="sm"/>
            <a:tailEnd type="none" w="sm" len="sm"/>
          </a:ln>
        </p:spPr>
        <p:txBody>
          <a:bodyPr wrap="none" anchor="ctr"/>
          <a:lstStyle/>
          <a:p>
            <a:pPr algn="ctr"/>
            <a:r>
              <a:rPr kumimoji="1" lang="en-US" altLang="zh-CN" sz="2400">
                <a:solidFill>
                  <a:srgbClr val="008000"/>
                </a:solidFill>
                <a:latin typeface="Times New Roman" pitchFamily="18" charset="0"/>
              </a:rPr>
              <a:t>&gt;</a:t>
            </a:r>
            <a:endParaRPr kumimoji="1" lang="en-US" altLang="zh-CN" sz="2400">
              <a:latin typeface="Times New Roman" pitchFamily="18" charset="0"/>
            </a:endParaRPr>
          </a:p>
        </p:txBody>
      </p:sp>
      <p:sp>
        <p:nvSpPr>
          <p:cNvPr id="38" name="AutoShape 222"/>
          <p:cNvSpPr>
            <a:spLocks noChangeArrowheads="1"/>
          </p:cNvSpPr>
          <p:nvPr/>
        </p:nvSpPr>
        <p:spPr bwMode="auto">
          <a:xfrm>
            <a:off x="3994150" y="4629150"/>
            <a:ext cx="4692650" cy="1225550"/>
          </a:xfrm>
          <a:prstGeom prst="wedgeRectCallout">
            <a:avLst>
              <a:gd name="adj1" fmla="val -24731"/>
              <a:gd name="adj2" fmla="val -80310"/>
            </a:avLst>
          </a:prstGeom>
          <a:solidFill>
            <a:schemeClr val="tx1"/>
          </a:solidFill>
          <a:ln w="38100" cap="sq">
            <a:solidFill>
              <a:srgbClr val="33CC33"/>
            </a:solidFill>
            <a:miter lim="800000"/>
            <a:headEnd type="none" w="sm" len="sm"/>
            <a:tailEnd type="none" w="sm" len="sm"/>
          </a:ln>
        </p:spPr>
        <p:txBody>
          <a:bodyPr wrap="none" anchor="ctr">
            <a:spAutoFit/>
          </a:bodyPr>
          <a:lstStyle/>
          <a:p>
            <a:r>
              <a:rPr lang="en-US" altLang="zh-CN" sz="2400" dirty="0">
                <a:solidFill>
                  <a:schemeClr val="bg1"/>
                </a:solidFill>
              </a:rPr>
              <a:t>C</a:t>
            </a:r>
            <a:r>
              <a:rPr lang="zh-CN" altLang="en-US" sz="2400" dirty="0">
                <a:solidFill>
                  <a:schemeClr val="bg1"/>
                </a:solidFill>
              </a:rPr>
              <a:t>语言兼有高级和低级语言的功能</a:t>
            </a:r>
          </a:p>
          <a:p>
            <a:r>
              <a:rPr lang="zh-CN" altLang="en-US" sz="2400" dirty="0">
                <a:solidFill>
                  <a:schemeClr val="bg1"/>
                </a:solidFill>
              </a:rPr>
              <a:t>适合写系统软件和应用软件</a:t>
            </a:r>
          </a:p>
          <a:p>
            <a:r>
              <a:rPr lang="zh-CN" altLang="en-US" sz="2400" dirty="0">
                <a:solidFill>
                  <a:schemeClr val="bg1"/>
                </a:solidFill>
              </a:rPr>
              <a:t>又称中级语言</a:t>
            </a:r>
          </a:p>
        </p:txBody>
      </p:sp>
      <p:sp>
        <p:nvSpPr>
          <p:cNvPr id="41" name="日期占位符 40"/>
          <p:cNvSpPr>
            <a:spLocks noGrp="1"/>
          </p:cNvSpPr>
          <p:nvPr>
            <p:ph type="dt" sz="half" idx="10"/>
          </p:nvPr>
        </p:nvSpPr>
        <p:spPr/>
        <p:txBody>
          <a:bodyPr/>
          <a:lstStyle/>
          <a:p>
            <a:pPr>
              <a:defRPr/>
            </a:pPr>
            <a:fld id="{953F9D37-41FD-4325-951A-87EC5308D072}" type="datetime1">
              <a:rPr lang="zh-CN" altLang="en-US" smtClean="0"/>
              <a:pPr>
                <a:defRPr/>
              </a:pPr>
              <a:t>2012-9-17</a:t>
            </a:fld>
            <a:endParaRPr lang="en-US" altLang="zh-CN" dirty="0"/>
          </a:p>
        </p:txBody>
      </p:sp>
      <p:sp>
        <p:nvSpPr>
          <p:cNvPr id="42" name="灯片编号占位符 41"/>
          <p:cNvSpPr>
            <a:spLocks noGrp="1"/>
          </p:cNvSpPr>
          <p:nvPr>
            <p:ph type="sldNum" sz="quarter" idx="12"/>
          </p:nvPr>
        </p:nvSpPr>
        <p:spPr/>
        <p:txBody>
          <a:bodyPr/>
          <a:lstStyle/>
          <a:p>
            <a:pPr>
              <a:defRPr/>
            </a:pPr>
            <a:fld id="{76C28267-322E-4F55-83A7-61969821FE8C}" type="slidenum">
              <a:rPr lang="en-US" altLang="zh-CN" smtClean="0"/>
              <a:pPr>
                <a:defRPr/>
              </a:pPr>
              <a:t>8</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2">
                                            <p:txEl>
                                              <p:pRg st="0" end="0"/>
                                            </p:txEl>
                                          </p:spTgt>
                                        </p:tgtEl>
                                        <p:attrNameLst>
                                          <p:attrName>style.visibility</p:attrName>
                                        </p:attrNameLst>
                                      </p:cBhvr>
                                      <p:to>
                                        <p:strVal val="visible"/>
                                      </p:to>
                                    </p:set>
                                    <p:anim calcmode="lin" valueType="num">
                                      <p:cBhvr additive="base">
                                        <p:cTn id="7" dur="500" fill="hold"/>
                                        <p:tgtEl>
                                          <p:spTgt spid="3686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out)">
                                      <p:cBhvr>
                                        <p:cTn id="18"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4"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4"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ox(out)">
                                      <p:cBhvr>
                                        <p:cTn id="28" dur="500"/>
                                        <p:tgtEl>
                                          <p:spTgt spid="38"/>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build="p" bldLvl="5" autoUpdateAnimBg="0"/>
      <p:bldP spid="38"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Rectangle 4"/>
          <p:cNvSpPr>
            <a:spLocks noChangeArrowheads="1"/>
          </p:cNvSpPr>
          <p:nvPr/>
        </p:nvSpPr>
        <p:spPr bwMode="auto">
          <a:xfrm>
            <a:off x="611188" y="260350"/>
            <a:ext cx="7772400" cy="455613"/>
          </a:xfrm>
          <a:prstGeom prst="rect">
            <a:avLst/>
          </a:prstGeom>
          <a:noFill/>
          <a:ln w="9525">
            <a:noFill/>
            <a:miter lim="800000"/>
            <a:headEnd/>
            <a:tailEnd/>
          </a:ln>
          <a:effectLst/>
        </p:spPr>
        <p:txBody>
          <a:bodyPr lIns="92075" tIns="46038" rIns="92075" bIns="46038" anchor="b"/>
          <a:lstStyle/>
          <a:p>
            <a:pPr>
              <a:defRPr/>
            </a:pPr>
            <a:r>
              <a:rPr lang="zh-CN" altLang="en-US" sz="2400">
                <a:solidFill>
                  <a:schemeClr val="tx2"/>
                </a:solidFill>
                <a:effectLst>
                  <a:outerShdw blurRad="38100" dist="38100" dir="2700000" algn="tl">
                    <a:srgbClr val="000000"/>
                  </a:outerShdw>
                </a:effectLst>
                <a:latin typeface="Arial" charset="0"/>
              </a:rPr>
              <a:t>六、数据的输入和输出</a:t>
            </a:r>
          </a:p>
        </p:txBody>
      </p:sp>
      <p:sp>
        <p:nvSpPr>
          <p:cNvPr id="38915" name="Rectangle 5"/>
          <p:cNvSpPr>
            <a:spLocks noChangeArrowheads="1"/>
          </p:cNvSpPr>
          <p:nvPr/>
        </p:nvSpPr>
        <p:spPr bwMode="auto">
          <a:xfrm>
            <a:off x="395288" y="765175"/>
            <a:ext cx="7772400" cy="3095625"/>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2400">
                <a:solidFill>
                  <a:srgbClr val="66FFFF"/>
                </a:solidFill>
              </a:rPr>
              <a:t>2</a:t>
            </a:r>
            <a:r>
              <a:rPr lang="zh-CN" altLang="en-US" sz="2400">
                <a:solidFill>
                  <a:srgbClr val="66FFFF"/>
                </a:solidFill>
              </a:rPr>
              <a:t>．</a:t>
            </a:r>
            <a:r>
              <a:rPr lang="zh-CN" altLang="en-US" sz="2400">
                <a:solidFill>
                  <a:srgbClr val="66FFFF"/>
                </a:solidFill>
                <a:ea typeface="华文细黑" pitchFamily="2" charset="-122"/>
              </a:rPr>
              <a:t>格式输出函数 </a:t>
            </a:r>
            <a:r>
              <a:rPr lang="en-US" altLang="zh-CN" sz="2400">
                <a:solidFill>
                  <a:srgbClr val="66FFFF"/>
                </a:solidFill>
                <a:ea typeface="华文细黑" pitchFamily="2" charset="-122"/>
              </a:rPr>
              <a:t>printf( )</a:t>
            </a:r>
            <a:r>
              <a:rPr lang="en-US" altLang="zh-CN" sz="3200">
                <a:latin typeface="华文细黑" pitchFamily="2" charset="-122"/>
                <a:ea typeface="华文细黑" pitchFamily="2" charset="-122"/>
              </a:rPr>
              <a:t>  </a:t>
            </a:r>
            <a:r>
              <a:rPr lang="en-US" altLang="zh-CN" sz="3200">
                <a:solidFill>
                  <a:srgbClr val="66FF66"/>
                </a:solidFill>
                <a:latin typeface="华文细黑" pitchFamily="2" charset="-122"/>
                <a:ea typeface="华文细黑" pitchFamily="2" charset="-122"/>
              </a:rPr>
              <a:t> </a:t>
            </a:r>
            <a:r>
              <a:rPr lang="en-US" altLang="zh-CN" sz="2400">
                <a:solidFill>
                  <a:srgbClr val="66FF66"/>
                </a:solidFill>
                <a:latin typeface="华文细黑" pitchFamily="2" charset="-122"/>
                <a:ea typeface="华文细黑" pitchFamily="2" charset="-122"/>
              </a:rPr>
              <a:t>P72</a:t>
            </a:r>
          </a:p>
          <a:p>
            <a:pPr marL="342900" indent="-342900">
              <a:spcBef>
                <a:spcPct val="20000"/>
              </a:spcBef>
              <a:buClr>
                <a:schemeClr val="hlink"/>
              </a:buClr>
              <a:buSzPct val="65000"/>
              <a:buFont typeface="Wingdings" pitchFamily="2" charset="2"/>
              <a:buNone/>
            </a:pPr>
            <a:r>
              <a:rPr lang="zh-CN" altLang="en-US" sz="2400">
                <a:solidFill>
                  <a:srgbClr val="FF3300"/>
                </a:solidFill>
                <a:ea typeface="华文细黑" pitchFamily="2" charset="-122"/>
              </a:rPr>
              <a:t>格式：</a:t>
            </a:r>
          </a:p>
          <a:p>
            <a:pPr marL="342900" indent="-342900">
              <a:spcBef>
                <a:spcPct val="20000"/>
              </a:spcBef>
              <a:buClr>
                <a:schemeClr val="hlink"/>
              </a:buClr>
              <a:buSzPct val="65000"/>
              <a:buFont typeface="Wingdings" pitchFamily="2" charset="2"/>
              <a:buNone/>
            </a:pPr>
            <a:r>
              <a:rPr lang="zh-CN" altLang="en-US" sz="2400">
                <a:solidFill>
                  <a:srgbClr val="0000CC"/>
                </a:solidFill>
                <a:ea typeface="华文细黑" pitchFamily="2" charset="-122"/>
              </a:rPr>
              <a:t>  </a:t>
            </a:r>
            <a:r>
              <a:rPr lang="en-US" altLang="zh-CN" sz="2400">
                <a:solidFill>
                  <a:srgbClr val="0000CC"/>
                </a:solidFill>
                <a:ea typeface="华文细黑" pitchFamily="2" charset="-122"/>
              </a:rPr>
              <a:t>printf(</a:t>
            </a:r>
            <a:r>
              <a:rPr lang="en-US" altLang="zh-CN" sz="2400">
                <a:solidFill>
                  <a:schemeClr val="accent1"/>
                </a:solidFill>
                <a:ea typeface="华文细黑" pitchFamily="2" charset="-122"/>
              </a:rPr>
              <a:t> </a:t>
            </a:r>
            <a:r>
              <a:rPr lang="en-US" altLang="zh-CN" sz="2400">
                <a:solidFill>
                  <a:srgbClr val="0000CC"/>
                </a:solidFill>
                <a:ea typeface="华文细黑" pitchFamily="2" charset="-122"/>
              </a:rPr>
              <a:t>“</a:t>
            </a:r>
            <a:r>
              <a:rPr lang="en-US" altLang="zh-CN" sz="2400">
                <a:solidFill>
                  <a:srgbClr val="66FF66"/>
                </a:solidFill>
                <a:latin typeface="宋体" pitchFamily="2" charset="-122"/>
              </a:rPr>
              <a:t>……</a:t>
            </a:r>
            <a:r>
              <a:rPr lang="en-US" altLang="zh-CN" sz="2400">
                <a:solidFill>
                  <a:srgbClr val="0000CC"/>
                </a:solidFill>
                <a:ea typeface="华文细黑" pitchFamily="2" charset="-122"/>
              </a:rPr>
              <a:t>”</a:t>
            </a:r>
            <a:r>
              <a:rPr lang="zh-CN" altLang="en-US" sz="2400">
                <a:solidFill>
                  <a:srgbClr val="0000CC"/>
                </a:solidFill>
                <a:ea typeface="华文细黑" pitchFamily="2" charset="-122"/>
              </a:rPr>
              <a:t>，</a:t>
            </a:r>
            <a:r>
              <a:rPr lang="zh-CN" altLang="en-US" sz="2400">
                <a:solidFill>
                  <a:srgbClr val="66FF66"/>
                </a:solidFill>
                <a:ea typeface="华文细黑" pitchFamily="2" charset="-122"/>
              </a:rPr>
              <a:t>输出项</a:t>
            </a:r>
            <a:r>
              <a:rPr lang="en-US" altLang="zh-CN" sz="2400">
                <a:solidFill>
                  <a:srgbClr val="66FF66"/>
                </a:solidFill>
                <a:ea typeface="华文细黑" pitchFamily="2" charset="-122"/>
              </a:rPr>
              <a:t>1</a:t>
            </a:r>
            <a:r>
              <a:rPr lang="zh-CN" altLang="en-US" sz="2400">
                <a:solidFill>
                  <a:schemeClr val="accent1"/>
                </a:solidFill>
                <a:ea typeface="华文细黑" pitchFamily="2" charset="-122"/>
              </a:rPr>
              <a:t>，</a:t>
            </a:r>
            <a:r>
              <a:rPr lang="zh-CN" altLang="en-US" sz="2400">
                <a:solidFill>
                  <a:srgbClr val="66FF66"/>
                </a:solidFill>
                <a:ea typeface="华文细黑" pitchFamily="2" charset="-122"/>
              </a:rPr>
              <a:t>输出项</a:t>
            </a:r>
            <a:r>
              <a:rPr lang="en-US" altLang="zh-CN" sz="2400">
                <a:solidFill>
                  <a:srgbClr val="66FF66"/>
                </a:solidFill>
                <a:ea typeface="华文细黑" pitchFamily="2" charset="-122"/>
              </a:rPr>
              <a:t>2</a:t>
            </a:r>
            <a:r>
              <a:rPr lang="zh-CN" altLang="en-US" sz="2400">
                <a:solidFill>
                  <a:srgbClr val="0000CC"/>
                </a:solidFill>
                <a:ea typeface="华文细黑" pitchFamily="2" charset="-122"/>
              </a:rPr>
              <a:t>，</a:t>
            </a:r>
            <a:r>
              <a:rPr lang="en-US" altLang="zh-CN" sz="2400">
                <a:solidFill>
                  <a:srgbClr val="66FF66"/>
                </a:solidFill>
                <a:latin typeface="宋体" pitchFamily="2" charset="-122"/>
              </a:rPr>
              <a:t>…</a:t>
            </a:r>
            <a:r>
              <a:rPr lang="en-US" altLang="zh-CN" sz="2400">
                <a:solidFill>
                  <a:schemeClr val="accent1"/>
                </a:solidFill>
              </a:rPr>
              <a:t> </a:t>
            </a:r>
            <a:r>
              <a:rPr lang="zh-CN" altLang="en-US" sz="2400">
                <a:solidFill>
                  <a:schemeClr val="accent1"/>
                </a:solidFill>
                <a:ea typeface="华文细黑" pitchFamily="2" charset="-122"/>
              </a:rPr>
              <a:t>，</a:t>
            </a:r>
            <a:r>
              <a:rPr lang="zh-CN" altLang="en-US" sz="2400">
                <a:solidFill>
                  <a:srgbClr val="66FF66"/>
                </a:solidFill>
                <a:ea typeface="华文细黑" pitchFamily="2" charset="-122"/>
              </a:rPr>
              <a:t>输出项</a:t>
            </a:r>
            <a:r>
              <a:rPr lang="en-US" altLang="zh-CN" sz="2400">
                <a:solidFill>
                  <a:srgbClr val="66FF66"/>
                </a:solidFill>
                <a:ea typeface="华文细黑" pitchFamily="2" charset="-122"/>
              </a:rPr>
              <a:t>n </a:t>
            </a:r>
            <a:r>
              <a:rPr lang="en-US" altLang="zh-CN" sz="2400">
                <a:solidFill>
                  <a:srgbClr val="0000CC"/>
                </a:solidFill>
                <a:ea typeface="华文细黑" pitchFamily="2" charset="-122"/>
              </a:rPr>
              <a:t>);</a:t>
            </a:r>
          </a:p>
          <a:p>
            <a:pPr marL="342900" indent="-342900">
              <a:spcBef>
                <a:spcPct val="20000"/>
              </a:spcBef>
              <a:buClr>
                <a:schemeClr val="hlink"/>
              </a:buClr>
              <a:buSzPct val="65000"/>
              <a:buFont typeface="Wingdings" pitchFamily="2" charset="2"/>
              <a:buNone/>
            </a:pPr>
            <a:r>
              <a:rPr lang="en-US" altLang="zh-CN" sz="2400">
                <a:solidFill>
                  <a:schemeClr val="accent1"/>
                </a:solidFill>
                <a:ea typeface="华文细黑" pitchFamily="2" charset="-122"/>
              </a:rPr>
              <a:t>  </a:t>
            </a:r>
          </a:p>
          <a:p>
            <a:pPr marL="342900" indent="-342900">
              <a:spcBef>
                <a:spcPct val="20000"/>
              </a:spcBef>
              <a:buClr>
                <a:schemeClr val="hlink"/>
              </a:buClr>
              <a:buSzPct val="65000"/>
              <a:buFont typeface="Wingdings" pitchFamily="2" charset="2"/>
              <a:buNone/>
            </a:pPr>
            <a:r>
              <a:rPr lang="en-US" altLang="zh-CN" sz="2400">
                <a:solidFill>
                  <a:schemeClr val="accent1"/>
                </a:solidFill>
                <a:ea typeface="华文细黑" pitchFamily="2" charset="-122"/>
              </a:rPr>
              <a:t> </a:t>
            </a:r>
            <a:r>
              <a:rPr lang="zh-CN" altLang="en-US" sz="2400">
                <a:solidFill>
                  <a:srgbClr val="FFFFFF"/>
                </a:solidFill>
                <a:ea typeface="华文细黑" pitchFamily="2" charset="-122"/>
              </a:rPr>
              <a:t>例：</a:t>
            </a:r>
            <a:r>
              <a:rPr lang="en-US" altLang="zh-CN" sz="2400">
                <a:solidFill>
                  <a:srgbClr val="0000CC"/>
                </a:solidFill>
                <a:ea typeface="华文细黑" pitchFamily="2" charset="-122"/>
              </a:rPr>
              <a:t>printf(</a:t>
            </a:r>
            <a:r>
              <a:rPr lang="en-US" altLang="zh-CN" sz="2400">
                <a:solidFill>
                  <a:schemeClr val="accent1"/>
                </a:solidFill>
                <a:ea typeface="华文细黑" pitchFamily="2" charset="-122"/>
              </a:rPr>
              <a:t> “</a:t>
            </a:r>
            <a:r>
              <a:rPr lang="en-US" altLang="zh-CN" sz="2400">
                <a:solidFill>
                  <a:srgbClr val="FF66FF"/>
                </a:solidFill>
                <a:ea typeface="华文细黑" pitchFamily="2" charset="-122"/>
              </a:rPr>
              <a:t>x=</a:t>
            </a:r>
            <a:r>
              <a:rPr lang="en-US" altLang="zh-CN" sz="2400">
                <a:solidFill>
                  <a:srgbClr val="66FF66"/>
                </a:solidFill>
                <a:ea typeface="华文细黑" pitchFamily="2" charset="-122"/>
              </a:rPr>
              <a:t>%d</a:t>
            </a:r>
            <a:r>
              <a:rPr lang="en-US" altLang="zh-CN" sz="2400">
                <a:solidFill>
                  <a:srgbClr val="FF66FF"/>
                </a:solidFill>
                <a:ea typeface="华文细黑" pitchFamily="2" charset="-122"/>
              </a:rPr>
              <a:t>,y=</a:t>
            </a:r>
            <a:r>
              <a:rPr lang="en-US" altLang="zh-CN" sz="2400">
                <a:solidFill>
                  <a:srgbClr val="66FF66"/>
                </a:solidFill>
                <a:ea typeface="华文细黑" pitchFamily="2" charset="-122"/>
              </a:rPr>
              <a:t>%f</a:t>
            </a:r>
            <a:r>
              <a:rPr lang="en-US" altLang="zh-CN" sz="2400">
                <a:solidFill>
                  <a:srgbClr val="FF66FF"/>
                </a:solidFill>
                <a:ea typeface="华文细黑" pitchFamily="2" charset="-122"/>
              </a:rPr>
              <a:t>\n</a:t>
            </a:r>
            <a:r>
              <a:rPr lang="en-US" altLang="zh-CN" sz="2400">
                <a:solidFill>
                  <a:schemeClr val="accent1"/>
                </a:solidFill>
                <a:ea typeface="华文细黑" pitchFamily="2" charset="-122"/>
              </a:rPr>
              <a:t>” ,  </a:t>
            </a:r>
            <a:r>
              <a:rPr lang="en-US" altLang="zh-CN" sz="2400">
                <a:solidFill>
                  <a:srgbClr val="66FF66"/>
                </a:solidFill>
                <a:ea typeface="华文细黑" pitchFamily="2" charset="-122"/>
              </a:rPr>
              <a:t>x </a:t>
            </a:r>
            <a:r>
              <a:rPr lang="en-US" altLang="zh-CN" sz="2400">
                <a:solidFill>
                  <a:schemeClr val="accent1"/>
                </a:solidFill>
                <a:ea typeface="华文细黑" pitchFamily="2" charset="-122"/>
              </a:rPr>
              <a:t>, </a:t>
            </a:r>
            <a:r>
              <a:rPr lang="en-US" altLang="zh-CN" sz="2400">
                <a:solidFill>
                  <a:srgbClr val="66FF66"/>
                </a:solidFill>
                <a:ea typeface="华文细黑" pitchFamily="2" charset="-122"/>
              </a:rPr>
              <a:t>x+3</a:t>
            </a:r>
            <a:r>
              <a:rPr lang="en-US" altLang="zh-CN" sz="2400">
                <a:solidFill>
                  <a:schemeClr val="accent1"/>
                </a:solidFill>
                <a:ea typeface="华文细黑" pitchFamily="2" charset="-122"/>
              </a:rPr>
              <a:t>  </a:t>
            </a:r>
            <a:r>
              <a:rPr lang="en-US" altLang="zh-CN" sz="2400">
                <a:solidFill>
                  <a:srgbClr val="0000CC"/>
                </a:solidFill>
                <a:ea typeface="华文细黑" pitchFamily="2" charset="-122"/>
              </a:rPr>
              <a:t>);</a:t>
            </a:r>
          </a:p>
        </p:txBody>
      </p:sp>
      <p:sp>
        <p:nvSpPr>
          <p:cNvPr id="335878" name="Rectangle 6"/>
          <p:cNvSpPr>
            <a:spLocks noChangeArrowheads="1"/>
          </p:cNvSpPr>
          <p:nvPr/>
        </p:nvSpPr>
        <p:spPr bwMode="auto">
          <a:xfrm>
            <a:off x="1979613" y="2565400"/>
            <a:ext cx="2089150" cy="647700"/>
          </a:xfrm>
          <a:prstGeom prst="rect">
            <a:avLst/>
          </a:prstGeom>
          <a:solidFill>
            <a:srgbClr val="CCFFCC">
              <a:alpha val="30980"/>
            </a:srgbClr>
          </a:solidFill>
          <a:ln w="12700">
            <a:solidFill>
              <a:srgbClr val="FFFF00"/>
            </a:solidFill>
            <a:miter lim="800000"/>
            <a:headEnd type="none" w="sm" len="sm"/>
            <a:tailEnd type="none" w="sm" len="sm"/>
          </a:ln>
        </p:spPr>
        <p:txBody>
          <a:bodyPr wrap="none" lIns="90000" tIns="46800" rIns="90000" bIns="46800" anchor="ctr"/>
          <a:lstStyle/>
          <a:p>
            <a:endParaRPr lang="zh-CN" altLang="en-US"/>
          </a:p>
        </p:txBody>
      </p:sp>
      <p:sp>
        <p:nvSpPr>
          <p:cNvPr id="335879" name="Rectangle 7"/>
          <p:cNvSpPr>
            <a:spLocks noChangeArrowheads="1"/>
          </p:cNvSpPr>
          <p:nvPr/>
        </p:nvSpPr>
        <p:spPr bwMode="auto">
          <a:xfrm>
            <a:off x="4284663" y="2565400"/>
            <a:ext cx="1152525" cy="647700"/>
          </a:xfrm>
          <a:prstGeom prst="rect">
            <a:avLst/>
          </a:prstGeom>
          <a:solidFill>
            <a:srgbClr val="CCFFCC">
              <a:alpha val="30980"/>
            </a:srgbClr>
          </a:solidFill>
          <a:ln w="12700">
            <a:solidFill>
              <a:srgbClr val="FFFF00"/>
            </a:solidFill>
            <a:miter lim="800000"/>
            <a:headEnd type="none" w="sm" len="sm"/>
            <a:tailEnd type="none" w="sm" len="sm"/>
          </a:ln>
        </p:spPr>
        <p:txBody>
          <a:bodyPr wrap="none" lIns="90000" tIns="46800" rIns="90000" bIns="46800" anchor="ctr"/>
          <a:lstStyle/>
          <a:p>
            <a:endParaRPr lang="zh-CN" altLang="en-US"/>
          </a:p>
        </p:txBody>
      </p:sp>
      <p:sp>
        <p:nvSpPr>
          <p:cNvPr id="335880" name="AutoShape 8"/>
          <p:cNvSpPr>
            <a:spLocks noChangeArrowheads="1"/>
          </p:cNvSpPr>
          <p:nvPr/>
        </p:nvSpPr>
        <p:spPr bwMode="auto">
          <a:xfrm>
            <a:off x="827088" y="3933825"/>
            <a:ext cx="2736850" cy="790575"/>
          </a:xfrm>
          <a:prstGeom prst="wedgeRoundRectCallout">
            <a:avLst>
              <a:gd name="adj1" fmla="val 25639"/>
              <a:gd name="adj2" fmla="val -160843"/>
              <a:gd name="adj3" fmla="val 16667"/>
            </a:avLst>
          </a:prstGeom>
          <a:solidFill>
            <a:srgbClr val="CCFFFF"/>
          </a:solidFill>
          <a:ln w="12700">
            <a:noFill/>
            <a:miter lim="800000"/>
            <a:headEnd type="none" w="sm" len="sm"/>
            <a:tailEnd type="none" w="sm" len="sm"/>
          </a:ln>
        </p:spPr>
        <p:txBody>
          <a:bodyPr lIns="90000" tIns="46800" rIns="90000" bIns="46800"/>
          <a:lstStyle/>
          <a:p>
            <a:pPr algn="ctr"/>
            <a:r>
              <a:rPr kumimoji="1" lang="zh-CN" altLang="en-US" sz="2000">
                <a:solidFill>
                  <a:srgbClr val="FF3300"/>
                </a:solidFill>
                <a:ea typeface="华文细黑" pitchFamily="2" charset="-122"/>
              </a:rPr>
              <a:t>格式控制</a:t>
            </a:r>
          </a:p>
          <a:p>
            <a:pPr algn="ctr"/>
            <a:r>
              <a:rPr kumimoji="1" lang="zh-CN" altLang="en-US" sz="2000">
                <a:solidFill>
                  <a:srgbClr val="FF3300"/>
                </a:solidFill>
                <a:ea typeface="华文细黑" pitchFamily="2" charset="-122"/>
              </a:rPr>
              <a:t>（转换控制字符串）</a:t>
            </a:r>
          </a:p>
        </p:txBody>
      </p:sp>
      <p:sp>
        <p:nvSpPr>
          <p:cNvPr id="335881" name="AutoShape 9"/>
          <p:cNvSpPr>
            <a:spLocks noChangeArrowheads="1"/>
          </p:cNvSpPr>
          <p:nvPr/>
        </p:nvSpPr>
        <p:spPr bwMode="auto">
          <a:xfrm>
            <a:off x="4500563" y="3933825"/>
            <a:ext cx="4175125" cy="790575"/>
          </a:xfrm>
          <a:prstGeom prst="wedgeRoundRectCallout">
            <a:avLst>
              <a:gd name="adj1" fmla="val -46352"/>
              <a:gd name="adj2" fmla="val -149199"/>
              <a:gd name="adj3" fmla="val 16667"/>
            </a:avLst>
          </a:prstGeom>
          <a:solidFill>
            <a:srgbClr val="CCFFFF"/>
          </a:solidFill>
          <a:ln w="12700">
            <a:noFill/>
            <a:miter lim="800000"/>
            <a:headEnd type="none" w="sm" len="sm"/>
            <a:tailEnd type="none" w="sm" len="sm"/>
          </a:ln>
        </p:spPr>
        <p:txBody>
          <a:bodyPr lIns="90000" tIns="46800" rIns="90000" bIns="46800"/>
          <a:lstStyle/>
          <a:p>
            <a:pPr algn="ctr"/>
            <a:r>
              <a:rPr kumimoji="1" lang="zh-CN" altLang="en-US" sz="2000">
                <a:solidFill>
                  <a:srgbClr val="FF3300"/>
                </a:solidFill>
                <a:ea typeface="华文细黑" pitchFamily="2" charset="-122"/>
              </a:rPr>
              <a:t>输出表列</a:t>
            </a:r>
          </a:p>
          <a:p>
            <a:pPr algn="ctr"/>
            <a:r>
              <a:rPr kumimoji="1" lang="zh-CN" altLang="en-US" sz="2000">
                <a:solidFill>
                  <a:srgbClr val="FF3300"/>
                </a:solidFill>
                <a:ea typeface="华文细黑" pitchFamily="2" charset="-122"/>
              </a:rPr>
              <a:t>（用逗号分隔的数据组</a:t>
            </a:r>
            <a:r>
              <a:rPr kumimoji="1" lang="en-US" altLang="zh-CN" sz="2000">
                <a:solidFill>
                  <a:srgbClr val="FF3300"/>
                </a:solidFill>
                <a:ea typeface="华文细黑" pitchFamily="2" charset="-122"/>
              </a:rPr>
              <a:t>,</a:t>
            </a:r>
            <a:r>
              <a:rPr kumimoji="1" lang="zh-CN" altLang="en-US" sz="2000">
                <a:solidFill>
                  <a:srgbClr val="3333FF"/>
                </a:solidFill>
                <a:ea typeface="华文细黑" pitchFamily="2" charset="-122"/>
              </a:rPr>
              <a:t>可选项</a:t>
            </a:r>
            <a:r>
              <a:rPr kumimoji="1" lang="zh-CN" altLang="en-US" sz="2000">
                <a:solidFill>
                  <a:srgbClr val="FF3300"/>
                </a:solidFill>
                <a:ea typeface="华文细黑" pitchFamily="2" charset="-122"/>
              </a:rPr>
              <a:t>）</a:t>
            </a:r>
          </a:p>
        </p:txBody>
      </p:sp>
      <p:sp>
        <p:nvSpPr>
          <p:cNvPr id="335882" name="Text Box 10"/>
          <p:cNvSpPr txBox="1">
            <a:spLocks noChangeArrowheads="1"/>
          </p:cNvSpPr>
          <p:nvPr/>
        </p:nvSpPr>
        <p:spPr bwMode="auto">
          <a:xfrm>
            <a:off x="377825" y="4941888"/>
            <a:ext cx="8442325" cy="1187450"/>
          </a:xfrm>
          <a:prstGeom prst="rect">
            <a:avLst/>
          </a:prstGeom>
          <a:solidFill>
            <a:srgbClr val="FFFF99"/>
          </a:solidFill>
          <a:ln w="12700">
            <a:noFill/>
            <a:miter lim="800000"/>
            <a:headEnd type="none" w="sm" len="sm"/>
            <a:tailEnd type="none" w="sm" len="sm"/>
          </a:ln>
        </p:spPr>
        <p:txBody>
          <a:bodyPr lIns="90000" tIns="46800" rIns="90000" bIns="46800">
            <a:spAutoFit/>
          </a:bodyPr>
          <a:lstStyle/>
          <a:p>
            <a:r>
              <a:rPr kumimoji="1" lang="zh-CN" altLang="en-US" sz="2400">
                <a:solidFill>
                  <a:srgbClr val="FF3300"/>
                </a:solidFill>
                <a:latin typeface="华文细黑" pitchFamily="2" charset="-122"/>
                <a:ea typeface="华文细黑" pitchFamily="2" charset="-122"/>
              </a:rPr>
              <a:t>格式控制分为两个部分：</a:t>
            </a:r>
          </a:p>
          <a:p>
            <a:pPr>
              <a:buClr>
                <a:srgbClr val="FF3300"/>
              </a:buClr>
              <a:buFont typeface="Wingdings" pitchFamily="2" charset="2"/>
              <a:buChar char="u"/>
            </a:pPr>
            <a:r>
              <a:rPr kumimoji="1" lang="zh-CN" altLang="en-US" sz="2400">
                <a:solidFill>
                  <a:srgbClr val="009900"/>
                </a:solidFill>
                <a:latin typeface="华文细黑" pitchFamily="2" charset="-122"/>
                <a:ea typeface="华文细黑" pitchFamily="2" charset="-122"/>
              </a:rPr>
              <a:t>格式说明</a:t>
            </a:r>
            <a:r>
              <a:rPr kumimoji="1" lang="en-US" altLang="zh-CN" sz="2400">
                <a:solidFill>
                  <a:srgbClr val="FF3300"/>
                </a:solidFill>
              </a:rPr>
              <a:t>—%+</a:t>
            </a:r>
            <a:r>
              <a:rPr kumimoji="1" lang="zh-CN" altLang="en-US" sz="2400">
                <a:solidFill>
                  <a:srgbClr val="FF3300"/>
                </a:solidFill>
                <a:latin typeface="华文细黑" pitchFamily="2" charset="-122"/>
                <a:ea typeface="华文细黑" pitchFamily="2" charset="-122"/>
              </a:rPr>
              <a:t>格式字符 （替换输出</a:t>
            </a:r>
            <a:r>
              <a:rPr kumimoji="1" lang="zh-CN" altLang="en-US" sz="2400">
                <a:solidFill>
                  <a:srgbClr val="FF3300"/>
                </a:solidFill>
              </a:rPr>
              <a:t>）</a:t>
            </a:r>
            <a:endParaRPr kumimoji="1" lang="zh-CN" altLang="en-US" sz="2400">
              <a:solidFill>
                <a:srgbClr val="009900"/>
              </a:solidFill>
              <a:latin typeface="华文细黑" pitchFamily="2" charset="-122"/>
              <a:ea typeface="华文细黑" pitchFamily="2" charset="-122"/>
            </a:endParaRPr>
          </a:p>
          <a:p>
            <a:pPr>
              <a:buClr>
                <a:srgbClr val="FF3300"/>
              </a:buClr>
              <a:buFont typeface="Wingdings" pitchFamily="2" charset="2"/>
              <a:buChar char="u"/>
            </a:pPr>
            <a:r>
              <a:rPr kumimoji="1" lang="zh-CN" altLang="en-US" sz="2400">
                <a:solidFill>
                  <a:srgbClr val="009900"/>
                </a:solidFill>
                <a:latin typeface="华文细黑" pitchFamily="2" charset="-122"/>
                <a:ea typeface="华文细黑" pitchFamily="2" charset="-122"/>
              </a:rPr>
              <a:t>普通字符</a:t>
            </a:r>
            <a:r>
              <a:rPr kumimoji="1" lang="en-US" altLang="zh-CN" sz="2400">
                <a:solidFill>
                  <a:srgbClr val="FF3300"/>
                </a:solidFill>
                <a:latin typeface="华文细黑" pitchFamily="2" charset="-122"/>
                <a:ea typeface="华文细黑" pitchFamily="2" charset="-122"/>
              </a:rPr>
              <a:t>—</a:t>
            </a:r>
            <a:r>
              <a:rPr kumimoji="1" lang="zh-CN" altLang="en-US" sz="2400">
                <a:solidFill>
                  <a:srgbClr val="FF3300"/>
                </a:solidFill>
                <a:latin typeface="华文细黑" pitchFamily="2" charset="-122"/>
                <a:ea typeface="华文细黑" pitchFamily="2" charset="-122"/>
              </a:rPr>
              <a:t>原样输出（转义字符按表</a:t>
            </a:r>
            <a:r>
              <a:rPr kumimoji="1" lang="en-US" altLang="zh-CN" sz="2400">
                <a:solidFill>
                  <a:srgbClr val="FF3300"/>
                </a:solidFill>
                <a:latin typeface="华文细黑" pitchFamily="2" charset="-122"/>
                <a:ea typeface="华文细黑" pitchFamily="2" charset="-122"/>
              </a:rPr>
              <a:t>3.3</a:t>
            </a:r>
            <a:r>
              <a:rPr kumimoji="1" lang="zh-CN" altLang="en-US" sz="2400">
                <a:solidFill>
                  <a:srgbClr val="FF3300"/>
                </a:solidFill>
                <a:latin typeface="华文细黑" pitchFamily="2" charset="-122"/>
                <a:ea typeface="华文细黑" pitchFamily="2" charset="-122"/>
              </a:rPr>
              <a:t>输出）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5878"/>
                                        </p:tgtEl>
                                        <p:attrNameLst>
                                          <p:attrName>style.visibility</p:attrName>
                                        </p:attrNameLst>
                                      </p:cBhvr>
                                      <p:to>
                                        <p:strVal val="visible"/>
                                      </p:to>
                                    </p:set>
                                    <p:animEffect transition="in" filter="checkerboard(across)">
                                      <p:cBhvr>
                                        <p:cTn id="7" dur="500"/>
                                        <p:tgtEl>
                                          <p:spTgt spid="3358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5880"/>
                                        </p:tgtEl>
                                        <p:attrNameLst>
                                          <p:attrName>style.visibility</p:attrName>
                                        </p:attrNameLst>
                                      </p:cBhvr>
                                      <p:to>
                                        <p:strVal val="visible"/>
                                      </p:to>
                                    </p:set>
                                    <p:animEffect transition="in" filter="blinds(horizontal)">
                                      <p:cBhvr>
                                        <p:cTn id="12" dur="500"/>
                                        <p:tgtEl>
                                          <p:spTgt spid="33588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5879"/>
                                        </p:tgtEl>
                                        <p:attrNameLst>
                                          <p:attrName>style.visibility</p:attrName>
                                        </p:attrNameLst>
                                      </p:cBhvr>
                                      <p:to>
                                        <p:strVal val="visible"/>
                                      </p:to>
                                    </p:set>
                                    <p:animEffect transition="in" filter="checkerboard(across)">
                                      <p:cBhvr>
                                        <p:cTn id="17" dur="500"/>
                                        <p:tgtEl>
                                          <p:spTgt spid="3358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5881"/>
                                        </p:tgtEl>
                                        <p:attrNameLst>
                                          <p:attrName>style.visibility</p:attrName>
                                        </p:attrNameLst>
                                      </p:cBhvr>
                                      <p:to>
                                        <p:strVal val="visible"/>
                                      </p:to>
                                    </p:set>
                                    <p:animEffect transition="in" filter="blinds(horizontal)">
                                      <p:cBhvr>
                                        <p:cTn id="22" dur="500"/>
                                        <p:tgtEl>
                                          <p:spTgt spid="33588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5882"/>
                                        </p:tgtEl>
                                        <p:attrNameLst>
                                          <p:attrName>style.visibility</p:attrName>
                                        </p:attrNameLst>
                                      </p:cBhvr>
                                      <p:to>
                                        <p:strVal val="visible"/>
                                      </p:to>
                                    </p:set>
                                    <p:anim calcmode="lin" valueType="num">
                                      <p:cBhvr additive="base">
                                        <p:cTn id="27" dur="500" fill="hold"/>
                                        <p:tgtEl>
                                          <p:spTgt spid="335882"/>
                                        </p:tgtEl>
                                        <p:attrNameLst>
                                          <p:attrName>ppt_x</p:attrName>
                                        </p:attrNameLst>
                                      </p:cBhvr>
                                      <p:tavLst>
                                        <p:tav tm="0">
                                          <p:val>
                                            <p:strVal val="#ppt_x"/>
                                          </p:val>
                                        </p:tav>
                                        <p:tav tm="100000">
                                          <p:val>
                                            <p:strVal val="#ppt_x"/>
                                          </p:val>
                                        </p:tav>
                                      </p:tavLst>
                                    </p:anim>
                                    <p:anim calcmode="lin" valueType="num">
                                      <p:cBhvr additive="base">
                                        <p:cTn id="28" dur="500" fill="hold"/>
                                        <p:tgtEl>
                                          <p:spTgt spid="335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8" grpId="0" animBg="1"/>
      <p:bldP spid="335879" grpId="0" animBg="1"/>
      <p:bldP spid="335880" grpId="0" animBg="1"/>
      <p:bldP spid="335881" grpId="0" animBg="1"/>
      <p:bldP spid="33588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539750" y="908050"/>
            <a:ext cx="7772400" cy="4968875"/>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hlink"/>
              </a:buClr>
              <a:buSzPct val="65000"/>
              <a:buFont typeface="Wingdings" pitchFamily="2" charset="2"/>
              <a:buNone/>
            </a:pPr>
            <a:r>
              <a:rPr lang="en-US" altLang="zh-CN" sz="2400"/>
              <a:t> </a:t>
            </a:r>
            <a:r>
              <a:rPr lang="zh-CN" altLang="en-US" sz="2400">
                <a:solidFill>
                  <a:srgbClr val="FF00FF"/>
                </a:solidFill>
                <a:ea typeface="华文细黑" pitchFamily="2" charset="-122"/>
              </a:rPr>
              <a:t>格式说明的一般形式</a:t>
            </a:r>
            <a:r>
              <a:rPr lang="zh-CN" altLang="en-US" sz="2400">
                <a:solidFill>
                  <a:srgbClr val="0000FF"/>
                </a:solidFill>
                <a:ea typeface="华文细黑" pitchFamily="2" charset="-122"/>
              </a:rPr>
              <a:t>：</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66FFFF"/>
                </a:solidFill>
                <a:ea typeface="华文细黑" pitchFamily="2" charset="-122"/>
              </a:rPr>
              <a:t>%</a:t>
            </a:r>
            <a:r>
              <a:rPr lang="en-US" altLang="zh-CN" sz="2400">
                <a:solidFill>
                  <a:srgbClr val="66FF66"/>
                </a:solidFill>
                <a:ea typeface="华文细黑" pitchFamily="2" charset="-122"/>
              </a:rPr>
              <a:t> - 0 m.n</a:t>
            </a:r>
            <a:r>
              <a:rPr lang="en-US" altLang="zh-CN" sz="2400" baseline="30000">
                <a:solidFill>
                  <a:srgbClr val="66FF66"/>
                </a:solidFill>
                <a:ea typeface="华文细黑" pitchFamily="2" charset="-122"/>
              </a:rPr>
              <a:t> </a:t>
            </a:r>
            <a:r>
              <a:rPr lang="en-US" altLang="zh-CN" sz="2400">
                <a:solidFill>
                  <a:srgbClr val="66FF66"/>
                </a:solidFill>
                <a:ea typeface="华文细黑" pitchFamily="2" charset="-122"/>
              </a:rPr>
              <a:t>l</a:t>
            </a:r>
            <a:r>
              <a:rPr lang="zh-CN" altLang="en-US" sz="2400">
                <a:solidFill>
                  <a:srgbClr val="66FF66"/>
                </a:solidFill>
                <a:ea typeface="华文细黑" pitchFamily="2" charset="-122"/>
              </a:rPr>
              <a:t>（</a:t>
            </a:r>
            <a:r>
              <a:rPr lang="zh-CN" altLang="en-US" sz="2400">
                <a:ea typeface="华文细黑" pitchFamily="2" charset="-122"/>
              </a:rPr>
              <a:t>或</a:t>
            </a:r>
            <a:r>
              <a:rPr lang="en-US" altLang="zh-CN" sz="2400">
                <a:solidFill>
                  <a:srgbClr val="66FF66"/>
                </a:solidFill>
                <a:ea typeface="华文细黑" pitchFamily="2" charset="-122"/>
              </a:rPr>
              <a:t>h</a:t>
            </a:r>
            <a:r>
              <a:rPr lang="zh-CN" altLang="en-US" sz="2400">
                <a:solidFill>
                  <a:srgbClr val="66FF66"/>
                </a:solidFill>
                <a:ea typeface="华文细黑" pitchFamily="2" charset="-122"/>
              </a:rPr>
              <a:t>） </a:t>
            </a:r>
            <a:r>
              <a:rPr lang="zh-CN" altLang="en-US" sz="2400">
                <a:solidFill>
                  <a:srgbClr val="66FFFF"/>
                </a:solidFill>
                <a:ea typeface="华文细黑" pitchFamily="2" charset="-122"/>
              </a:rPr>
              <a:t>格式字符</a:t>
            </a:r>
            <a:r>
              <a:rPr lang="zh-CN" altLang="en-US" sz="2400">
                <a:ea typeface="华文细黑" pitchFamily="2" charset="-122"/>
              </a:rPr>
              <a:t>  </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66FF66"/>
                </a:solidFill>
                <a:ea typeface="华文细黑" pitchFamily="2" charset="-122"/>
              </a:rPr>
              <a:t>-</a:t>
            </a:r>
            <a:r>
              <a:rPr lang="en-US" altLang="zh-CN" sz="2400">
                <a:ea typeface="华文细黑" pitchFamily="2" charset="-122"/>
              </a:rPr>
              <a:t>  </a:t>
            </a:r>
            <a:r>
              <a:rPr lang="zh-CN" altLang="en-US" sz="2400">
                <a:ea typeface="华文细黑" pitchFamily="2" charset="-122"/>
              </a:rPr>
              <a:t>左对齐输出</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66FF66"/>
                </a:solidFill>
                <a:ea typeface="华文细黑" pitchFamily="2" charset="-122"/>
              </a:rPr>
              <a:t>0</a:t>
            </a:r>
            <a:r>
              <a:rPr lang="en-US" altLang="zh-CN" sz="2400">
                <a:ea typeface="华文细黑" pitchFamily="2" charset="-122"/>
              </a:rPr>
              <a:t>  </a:t>
            </a:r>
            <a:r>
              <a:rPr lang="zh-CN" altLang="en-US" sz="2400">
                <a:ea typeface="华文细黑" pitchFamily="2" charset="-122"/>
              </a:rPr>
              <a:t>数字前的空位填</a:t>
            </a:r>
            <a:r>
              <a:rPr lang="en-US" altLang="zh-CN" sz="2400">
                <a:ea typeface="华文细黑" pitchFamily="2" charset="-122"/>
              </a:rPr>
              <a:t>0</a:t>
            </a:r>
          </a:p>
          <a:p>
            <a:pPr marL="342900" indent="-342900">
              <a:lnSpc>
                <a:spcPct val="90000"/>
              </a:lnSpc>
              <a:spcBef>
                <a:spcPct val="20000"/>
              </a:spcBef>
              <a:buClr>
                <a:schemeClr val="hlink"/>
              </a:buClr>
              <a:buSzPct val="65000"/>
              <a:buFont typeface="Wingdings" pitchFamily="2" charset="2"/>
              <a:buNone/>
            </a:pPr>
            <a:r>
              <a:rPr lang="en-US" altLang="zh-CN" sz="2400">
                <a:ea typeface="华文细黑" pitchFamily="2" charset="-122"/>
              </a:rPr>
              <a:t>    </a:t>
            </a:r>
            <a:r>
              <a:rPr lang="en-US" altLang="zh-CN" sz="2400">
                <a:solidFill>
                  <a:srgbClr val="66FF66"/>
                </a:solidFill>
                <a:ea typeface="华文细黑" pitchFamily="2" charset="-122"/>
              </a:rPr>
              <a:t>m</a:t>
            </a:r>
            <a:r>
              <a:rPr lang="en-US" altLang="zh-CN" sz="2400">
                <a:ea typeface="华文细黑" pitchFamily="2" charset="-122"/>
              </a:rPr>
              <a:t>  </a:t>
            </a:r>
            <a:r>
              <a:rPr lang="zh-CN" altLang="en-US" sz="2400">
                <a:ea typeface="华文细黑" pitchFamily="2" charset="-122"/>
              </a:rPr>
              <a:t>输出域宽（长度，包括小数点）</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         </a:t>
            </a:r>
            <a:r>
              <a:rPr lang="zh-CN" altLang="en-US" sz="2400">
                <a:solidFill>
                  <a:srgbClr val="FFFFFF"/>
                </a:solidFill>
                <a:latin typeface="楷体_GB2312" pitchFamily="49" charset="-122"/>
                <a:ea typeface="楷体_GB2312" pitchFamily="49" charset="-122"/>
              </a:rPr>
              <a:t>如数据的位数小于</a:t>
            </a:r>
            <a:r>
              <a:rPr lang="en-US" altLang="zh-CN" sz="2400">
                <a:solidFill>
                  <a:srgbClr val="FFFFFF"/>
                </a:solidFill>
                <a:latin typeface="楷体_GB2312" pitchFamily="49" charset="-122"/>
                <a:ea typeface="楷体_GB2312" pitchFamily="49" charset="-122"/>
              </a:rPr>
              <a:t>m</a:t>
            </a:r>
            <a:r>
              <a:rPr lang="zh-CN" altLang="en-US" sz="2400">
                <a:solidFill>
                  <a:srgbClr val="FFFFFF"/>
                </a:solidFill>
                <a:latin typeface="楷体_GB2312" pitchFamily="49" charset="-122"/>
                <a:ea typeface="楷体_GB2312" pitchFamily="49" charset="-122"/>
              </a:rPr>
              <a:t>，则左端补以空格</a:t>
            </a:r>
          </a:p>
          <a:p>
            <a:pPr marL="342900" indent="-342900">
              <a:lnSpc>
                <a:spcPct val="90000"/>
              </a:lnSpc>
              <a:spcBef>
                <a:spcPct val="20000"/>
              </a:spcBef>
              <a:buClr>
                <a:schemeClr val="hlink"/>
              </a:buClr>
              <a:buSzPct val="65000"/>
              <a:buFont typeface="Wingdings" pitchFamily="2" charset="2"/>
              <a:buNone/>
            </a:pPr>
            <a:r>
              <a:rPr lang="zh-CN" altLang="en-US" sz="2400">
                <a:solidFill>
                  <a:srgbClr val="FFFFFF"/>
                </a:solidFill>
                <a:latin typeface="楷体_GB2312" pitchFamily="49" charset="-122"/>
                <a:ea typeface="楷体_GB2312" pitchFamily="49" charset="-122"/>
              </a:rPr>
              <a:t>     如数据的位数大于</a:t>
            </a:r>
            <a:r>
              <a:rPr lang="en-US" altLang="zh-CN" sz="2400">
                <a:solidFill>
                  <a:srgbClr val="FFFFFF"/>
                </a:solidFill>
                <a:latin typeface="楷体_GB2312" pitchFamily="49" charset="-122"/>
                <a:ea typeface="楷体_GB2312" pitchFamily="49" charset="-122"/>
              </a:rPr>
              <a:t>m</a:t>
            </a:r>
            <a:r>
              <a:rPr lang="zh-CN" altLang="en-US" sz="2400">
                <a:solidFill>
                  <a:srgbClr val="FFFFFF"/>
                </a:solidFill>
                <a:latin typeface="楷体_GB2312" pitchFamily="49" charset="-122"/>
                <a:ea typeface="楷体_GB2312" pitchFamily="49" charset="-122"/>
              </a:rPr>
              <a:t>，则按实际位数输出</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66FF66"/>
                </a:solidFill>
                <a:ea typeface="华文细黑" pitchFamily="2" charset="-122"/>
              </a:rPr>
              <a:t>n</a:t>
            </a:r>
            <a:r>
              <a:rPr lang="en-US" altLang="zh-CN" sz="2400">
                <a:ea typeface="华文细黑" pitchFamily="2" charset="-122"/>
              </a:rPr>
              <a:t>  </a:t>
            </a:r>
            <a:r>
              <a:rPr lang="zh-CN" altLang="en-US" sz="2400">
                <a:ea typeface="华文细黑" pitchFamily="2" charset="-122"/>
              </a:rPr>
              <a:t>输出精度（小数位数）</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   </a:t>
            </a:r>
            <a:r>
              <a:rPr lang="zh-CN" altLang="en-US" sz="2400">
                <a:solidFill>
                  <a:srgbClr val="66FF66"/>
                </a:solidFill>
                <a:ea typeface="华文细黑" pitchFamily="2" charset="-122"/>
              </a:rPr>
              <a:t> </a:t>
            </a:r>
            <a:r>
              <a:rPr lang="en-US" altLang="zh-CN" sz="2400">
                <a:solidFill>
                  <a:srgbClr val="66FF66"/>
                </a:solidFill>
                <a:ea typeface="华文细黑" pitchFamily="2" charset="-122"/>
              </a:rPr>
              <a:t>l</a:t>
            </a:r>
            <a:r>
              <a:rPr lang="en-US" altLang="zh-CN" sz="2400">
                <a:ea typeface="华文细黑" pitchFamily="2" charset="-122"/>
              </a:rPr>
              <a:t> </a:t>
            </a:r>
            <a:r>
              <a:rPr lang="zh-CN" altLang="en-US" sz="2400">
                <a:ea typeface="华文细黑" pitchFamily="2" charset="-122"/>
              </a:rPr>
              <a:t>或 </a:t>
            </a:r>
            <a:r>
              <a:rPr lang="en-US" altLang="zh-CN" sz="2400">
                <a:solidFill>
                  <a:srgbClr val="66FF66"/>
                </a:solidFill>
                <a:ea typeface="华文细黑" pitchFamily="2" charset="-122"/>
              </a:rPr>
              <a:t>h</a:t>
            </a:r>
            <a:r>
              <a:rPr lang="en-US" altLang="zh-CN" sz="2400">
                <a:ea typeface="华文细黑" pitchFamily="2" charset="-122"/>
              </a:rPr>
              <a:t>  </a:t>
            </a:r>
            <a:r>
              <a:rPr lang="zh-CN" altLang="en-US" sz="2400">
                <a:ea typeface="华文细黑" pitchFamily="2" charset="-122"/>
              </a:rPr>
              <a:t>长度修正符</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        </a:t>
            </a:r>
            <a:r>
              <a:rPr lang="zh-CN" altLang="en-US" sz="2400">
                <a:solidFill>
                  <a:srgbClr val="66FF66"/>
                </a:solidFill>
                <a:ea typeface="华文细黑" pitchFamily="2" charset="-122"/>
              </a:rPr>
              <a:t> </a:t>
            </a:r>
            <a:r>
              <a:rPr lang="en-US" altLang="zh-CN" sz="2400">
                <a:solidFill>
                  <a:srgbClr val="66FF66"/>
                </a:solidFill>
                <a:ea typeface="华文细黑" pitchFamily="2" charset="-122"/>
              </a:rPr>
              <a:t>l </a:t>
            </a:r>
            <a:r>
              <a:rPr lang="zh-CN" altLang="en-US" sz="2400">
                <a:ea typeface="华文细黑" pitchFamily="2" charset="-122"/>
              </a:rPr>
              <a:t>长整型及双精度</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               注：</a:t>
            </a:r>
            <a:r>
              <a:rPr lang="en-US" altLang="zh-CN" sz="2400">
                <a:ea typeface="华文细黑" pitchFamily="2" charset="-122"/>
              </a:rPr>
              <a:t>long</a:t>
            </a:r>
            <a:r>
              <a:rPr lang="zh-CN" altLang="en-US" sz="2400">
                <a:ea typeface="华文细黑" pitchFamily="2" charset="-122"/>
              </a:rPr>
              <a:t>型的数据宜用</a:t>
            </a:r>
            <a:r>
              <a:rPr lang="en-US" altLang="zh-CN" sz="2400">
                <a:solidFill>
                  <a:srgbClr val="66FFFF"/>
                </a:solidFill>
                <a:ea typeface="华文细黑" pitchFamily="2" charset="-122"/>
              </a:rPr>
              <a:t>%ld</a:t>
            </a:r>
            <a:r>
              <a:rPr lang="en-US" altLang="zh-CN" sz="2400">
                <a:ea typeface="华文细黑" pitchFamily="2" charset="-122"/>
              </a:rPr>
              <a:t>,double</a:t>
            </a:r>
            <a:r>
              <a:rPr lang="zh-CN" altLang="en-US" sz="2400">
                <a:ea typeface="华文细黑" pitchFamily="2" charset="-122"/>
              </a:rPr>
              <a:t>型宜用</a:t>
            </a:r>
            <a:r>
              <a:rPr lang="en-US" altLang="zh-CN" sz="2400">
                <a:solidFill>
                  <a:srgbClr val="66FFFF"/>
                </a:solidFill>
                <a:ea typeface="华文细黑" pitchFamily="2" charset="-122"/>
              </a:rPr>
              <a:t>%lf</a:t>
            </a:r>
          </a:p>
          <a:p>
            <a:pPr marL="342900" indent="-342900">
              <a:lnSpc>
                <a:spcPct val="90000"/>
              </a:lnSpc>
              <a:spcBef>
                <a:spcPct val="20000"/>
              </a:spcBef>
              <a:buClr>
                <a:schemeClr val="hlink"/>
              </a:buClr>
              <a:buSzPct val="65000"/>
              <a:buFont typeface="Wingdings" pitchFamily="2" charset="2"/>
              <a:buNone/>
            </a:pPr>
            <a:r>
              <a:rPr lang="en-US" altLang="zh-CN" sz="2400">
                <a:ea typeface="华文细黑" pitchFamily="2" charset="-122"/>
              </a:rPr>
              <a:t>         </a:t>
            </a:r>
            <a:r>
              <a:rPr lang="en-US" altLang="zh-CN" sz="2400">
                <a:solidFill>
                  <a:srgbClr val="66FF66"/>
                </a:solidFill>
                <a:ea typeface="华文细黑" pitchFamily="2" charset="-122"/>
              </a:rPr>
              <a:t>h</a:t>
            </a:r>
            <a:r>
              <a:rPr lang="en-US" altLang="zh-CN" sz="2400">
                <a:ea typeface="华文细黑" pitchFamily="2" charset="-122"/>
              </a:rPr>
              <a:t> </a:t>
            </a:r>
            <a:r>
              <a:rPr lang="zh-CN" altLang="en-US" sz="2400">
                <a:ea typeface="华文细黑" pitchFamily="2" charset="-122"/>
              </a:rPr>
              <a:t>表示短整型    如 </a:t>
            </a:r>
            <a:r>
              <a:rPr lang="en-US" altLang="zh-CN" sz="2400">
                <a:solidFill>
                  <a:srgbClr val="66FFFF"/>
                </a:solidFill>
                <a:ea typeface="华文细黑" pitchFamily="2" charset="-122"/>
              </a:rPr>
              <a:t>%hd</a:t>
            </a:r>
            <a:r>
              <a:rPr lang="en-US" altLang="zh-CN" sz="2400">
                <a:ea typeface="华文细黑" pitchFamily="2" charset="-122"/>
              </a:rPr>
              <a:t>    </a:t>
            </a:r>
            <a:r>
              <a:rPr lang="en-US" altLang="zh-CN" sz="2400">
                <a:solidFill>
                  <a:srgbClr val="66FFFF"/>
                </a:solidFill>
                <a:ea typeface="华文细黑" pitchFamily="2" charset="-122"/>
              </a:rPr>
              <a:t>%hx</a:t>
            </a:r>
          </a:p>
        </p:txBody>
      </p:sp>
      <p:sp>
        <p:nvSpPr>
          <p:cNvPr id="336901" name="Rectangle 5"/>
          <p:cNvSpPr>
            <a:spLocks noChangeArrowheads="1"/>
          </p:cNvSpPr>
          <p:nvPr/>
        </p:nvSpPr>
        <p:spPr bwMode="auto">
          <a:xfrm>
            <a:off x="611188" y="260350"/>
            <a:ext cx="7772400" cy="455613"/>
          </a:xfrm>
          <a:prstGeom prst="rect">
            <a:avLst/>
          </a:prstGeom>
          <a:noFill/>
          <a:ln w="9525">
            <a:noFill/>
            <a:miter lim="800000"/>
            <a:headEnd/>
            <a:tailEnd/>
          </a:ln>
          <a:effectLst/>
        </p:spPr>
        <p:txBody>
          <a:bodyPr lIns="92075" tIns="46038" rIns="92075" bIns="46038" anchor="b"/>
          <a:lstStyle/>
          <a:p>
            <a:pPr>
              <a:defRPr/>
            </a:pPr>
            <a:r>
              <a:rPr lang="zh-CN" altLang="en-US" sz="2400">
                <a:solidFill>
                  <a:schemeClr val="tx2"/>
                </a:solidFill>
                <a:effectLst>
                  <a:outerShdw blurRad="38100" dist="38100" dir="2700000" algn="tl">
                    <a:srgbClr val="000000"/>
                  </a:outerShdw>
                </a:effectLst>
                <a:latin typeface="Arial" charset="0"/>
              </a:rPr>
              <a:t>六、数据的输入和输出</a:t>
            </a:r>
          </a:p>
        </p:txBody>
      </p:sp>
    </p:spTree>
  </p:cSld>
  <p:clrMapOvr>
    <a:masterClrMapping/>
  </p:clrMapOvr>
  <p:transition>
    <p:blinds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395288" y="549275"/>
            <a:ext cx="7127875" cy="3889375"/>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65000"/>
              <a:buFont typeface="Wingdings" pitchFamily="2" charset="2"/>
              <a:buNone/>
            </a:pPr>
            <a:r>
              <a:rPr lang="en-US" altLang="zh-CN" sz="3200"/>
              <a:t> </a:t>
            </a:r>
            <a:r>
              <a:rPr lang="zh-CN" altLang="en-US" sz="3200">
                <a:solidFill>
                  <a:srgbClr val="FF00FF"/>
                </a:solidFill>
                <a:ea typeface="华文细黑" pitchFamily="2" charset="-122"/>
              </a:rPr>
              <a:t>格式字符</a:t>
            </a:r>
            <a:r>
              <a:rPr lang="zh-CN" altLang="en-US" sz="2400">
                <a:solidFill>
                  <a:srgbClr val="66FFFF"/>
                </a:solidFill>
                <a:ea typeface="华文细黑" pitchFamily="2" charset="-122"/>
              </a:rPr>
              <a:t>（规定了输出的数据形式）</a:t>
            </a:r>
            <a:r>
              <a:rPr lang="zh-CN" altLang="en-US" sz="2800">
                <a:solidFill>
                  <a:schemeClr val="accent1"/>
                </a:solidFill>
                <a:ea typeface="华文细黑" pitchFamily="2" charset="-122"/>
              </a:rPr>
              <a:t>：</a:t>
            </a:r>
          </a:p>
          <a:p>
            <a:pPr marL="342900" indent="-342900">
              <a:spcBef>
                <a:spcPct val="20000"/>
              </a:spcBef>
              <a:buClr>
                <a:schemeClr val="hlink"/>
              </a:buClr>
              <a:buSzPct val="65000"/>
              <a:buFont typeface="Wingdings" pitchFamily="2" charset="2"/>
              <a:buNone/>
            </a:pPr>
            <a:r>
              <a:rPr lang="zh-CN" altLang="en-US" sz="3200">
                <a:ea typeface="华文细黑" pitchFamily="2" charset="-122"/>
              </a:rPr>
              <a:t>      </a:t>
            </a:r>
            <a:r>
              <a:rPr lang="en-US" altLang="zh-CN" sz="2400">
                <a:solidFill>
                  <a:srgbClr val="66FF66"/>
                </a:solidFill>
                <a:ea typeface="华文细黑" pitchFamily="2" charset="-122"/>
              </a:rPr>
              <a:t>%d</a:t>
            </a:r>
            <a:r>
              <a:rPr lang="en-US" altLang="zh-CN" sz="2400">
                <a:ea typeface="华文细黑" pitchFamily="2" charset="-122"/>
              </a:rPr>
              <a:t>  </a:t>
            </a:r>
            <a:r>
              <a:rPr lang="zh-CN" altLang="en-US" sz="2400">
                <a:ea typeface="华文细黑" pitchFamily="2" charset="-122"/>
              </a:rPr>
              <a:t>输出十进制整数 </a:t>
            </a:r>
          </a:p>
          <a:p>
            <a:pPr marL="342900" indent="-342900">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66FF66"/>
                </a:solidFill>
                <a:ea typeface="华文细黑" pitchFamily="2" charset="-122"/>
              </a:rPr>
              <a:t>%x</a:t>
            </a:r>
            <a:r>
              <a:rPr lang="en-US" altLang="zh-CN" sz="2400">
                <a:ea typeface="华文细黑" pitchFamily="2" charset="-122"/>
              </a:rPr>
              <a:t>  </a:t>
            </a:r>
            <a:r>
              <a:rPr lang="zh-CN" altLang="en-US" sz="2400">
                <a:ea typeface="华文细黑" pitchFamily="2" charset="-122"/>
              </a:rPr>
              <a:t>以十六进制无符号形式输出整数   </a:t>
            </a:r>
          </a:p>
          <a:p>
            <a:pPr marL="342900" indent="-342900">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66FF66"/>
                </a:solidFill>
                <a:ea typeface="华文细黑" pitchFamily="2" charset="-122"/>
              </a:rPr>
              <a:t>%o</a:t>
            </a:r>
            <a:r>
              <a:rPr lang="en-US" altLang="zh-CN" sz="2400">
                <a:ea typeface="华文细黑" pitchFamily="2" charset="-122"/>
              </a:rPr>
              <a:t>  </a:t>
            </a:r>
            <a:r>
              <a:rPr lang="zh-CN" altLang="en-US" sz="2400">
                <a:ea typeface="华文细黑" pitchFamily="2" charset="-122"/>
              </a:rPr>
              <a:t>以八进制无符号形式输出整数</a:t>
            </a:r>
          </a:p>
          <a:p>
            <a:pPr marL="342900" indent="-342900">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66FF66"/>
                </a:solidFill>
                <a:ea typeface="华文细黑" pitchFamily="2" charset="-122"/>
              </a:rPr>
              <a:t>%u</a:t>
            </a:r>
            <a:r>
              <a:rPr lang="en-US" altLang="zh-CN" sz="2400">
                <a:ea typeface="华文细黑" pitchFamily="2" charset="-122"/>
              </a:rPr>
              <a:t>  </a:t>
            </a:r>
            <a:r>
              <a:rPr lang="zh-CN" altLang="en-US" sz="2400">
                <a:ea typeface="华文细黑" pitchFamily="2" charset="-122"/>
              </a:rPr>
              <a:t>以无符号十进制数形式输出整数</a:t>
            </a:r>
          </a:p>
          <a:p>
            <a:pPr marL="342900" indent="-342900">
              <a:spcBef>
                <a:spcPct val="20000"/>
              </a:spcBef>
              <a:buClr>
                <a:schemeClr val="hlink"/>
              </a:buClr>
              <a:buSzPct val="65000"/>
              <a:buFont typeface="Wingdings" pitchFamily="2" charset="2"/>
              <a:buNone/>
            </a:pPr>
            <a:r>
              <a:rPr lang="zh-CN" altLang="en-US" sz="2400">
                <a:solidFill>
                  <a:srgbClr val="66FF66"/>
                </a:solidFill>
                <a:ea typeface="华文细黑" pitchFamily="2" charset="-122"/>
              </a:rPr>
              <a:t>        </a:t>
            </a:r>
            <a:r>
              <a:rPr lang="en-US" altLang="zh-CN" sz="2400">
                <a:solidFill>
                  <a:srgbClr val="66FF66"/>
                </a:solidFill>
                <a:ea typeface="华文细黑" pitchFamily="2" charset="-122"/>
              </a:rPr>
              <a:t>%f</a:t>
            </a:r>
            <a:r>
              <a:rPr lang="en-US" altLang="zh-CN" sz="2400">
                <a:ea typeface="华文细黑" pitchFamily="2" charset="-122"/>
              </a:rPr>
              <a:t>  </a:t>
            </a:r>
            <a:r>
              <a:rPr lang="zh-CN" altLang="en-US" sz="2400">
                <a:ea typeface="华文细黑" pitchFamily="2" charset="-122"/>
              </a:rPr>
              <a:t>输出小数形式浮点数（</a:t>
            </a:r>
            <a:r>
              <a:rPr lang="en-US" altLang="zh-CN" sz="2400">
                <a:ea typeface="华文细黑" pitchFamily="2" charset="-122"/>
              </a:rPr>
              <a:t>double</a:t>
            </a:r>
            <a:r>
              <a:rPr lang="zh-CN" altLang="en-US" sz="2400">
                <a:ea typeface="华文细黑" pitchFamily="2" charset="-122"/>
              </a:rPr>
              <a:t>型用</a:t>
            </a:r>
            <a:r>
              <a:rPr lang="en-US" altLang="zh-CN" sz="2400">
                <a:solidFill>
                  <a:srgbClr val="66FFFF"/>
                </a:solidFill>
                <a:ea typeface="华文细黑" pitchFamily="2" charset="-122"/>
              </a:rPr>
              <a:t>%lf</a:t>
            </a:r>
            <a:r>
              <a:rPr lang="en-US" altLang="zh-CN" sz="2400">
                <a:ea typeface="华文细黑" pitchFamily="2" charset="-122"/>
              </a:rPr>
              <a:t>   </a:t>
            </a:r>
            <a:r>
              <a:rPr lang="zh-CN" altLang="en-US" sz="2400">
                <a:ea typeface="华文细黑" pitchFamily="2" charset="-122"/>
              </a:rPr>
              <a:t>）</a:t>
            </a:r>
          </a:p>
          <a:p>
            <a:pPr marL="342900" indent="-342900">
              <a:spcBef>
                <a:spcPct val="20000"/>
              </a:spcBef>
              <a:buClr>
                <a:schemeClr val="hlink"/>
              </a:buClr>
              <a:buSzPct val="65000"/>
              <a:buFont typeface="Wingdings" pitchFamily="2" charset="2"/>
              <a:buNone/>
            </a:pPr>
            <a:r>
              <a:rPr lang="zh-CN" altLang="en-US" sz="2400">
                <a:solidFill>
                  <a:srgbClr val="66FF66"/>
                </a:solidFill>
                <a:ea typeface="华文细黑" pitchFamily="2" charset="-122"/>
              </a:rPr>
              <a:t>        </a:t>
            </a:r>
            <a:r>
              <a:rPr lang="en-US" altLang="zh-CN" sz="2400">
                <a:solidFill>
                  <a:srgbClr val="66FF66"/>
                </a:solidFill>
                <a:ea typeface="华文细黑" pitchFamily="2" charset="-122"/>
              </a:rPr>
              <a:t>%s</a:t>
            </a:r>
            <a:r>
              <a:rPr lang="en-US" altLang="zh-CN" sz="2400">
                <a:ea typeface="华文细黑" pitchFamily="2" charset="-122"/>
              </a:rPr>
              <a:t>  </a:t>
            </a:r>
            <a:r>
              <a:rPr lang="zh-CN" altLang="en-US" sz="2400">
                <a:ea typeface="华文细黑" pitchFamily="2" charset="-122"/>
              </a:rPr>
              <a:t>输出字符串</a:t>
            </a:r>
          </a:p>
          <a:p>
            <a:pPr marL="342900" indent="-342900">
              <a:spcBef>
                <a:spcPct val="20000"/>
              </a:spcBef>
              <a:buClr>
                <a:schemeClr val="hlink"/>
              </a:buClr>
              <a:buSzPct val="65000"/>
              <a:buFont typeface="Wingdings" pitchFamily="2" charset="2"/>
              <a:buNone/>
            </a:pPr>
            <a:r>
              <a:rPr lang="zh-CN" altLang="en-US" sz="2400">
                <a:solidFill>
                  <a:srgbClr val="66FF66"/>
                </a:solidFill>
                <a:ea typeface="华文细黑" pitchFamily="2" charset="-122"/>
              </a:rPr>
              <a:t>        </a:t>
            </a:r>
            <a:r>
              <a:rPr lang="en-US" altLang="zh-CN" sz="2400">
                <a:solidFill>
                  <a:srgbClr val="66FF66"/>
                </a:solidFill>
                <a:ea typeface="华文细黑" pitchFamily="2" charset="-122"/>
              </a:rPr>
              <a:t>%c</a:t>
            </a:r>
            <a:r>
              <a:rPr lang="en-US" altLang="zh-CN" sz="2400">
                <a:ea typeface="华文细黑" pitchFamily="2" charset="-122"/>
              </a:rPr>
              <a:t>  </a:t>
            </a:r>
            <a:r>
              <a:rPr lang="zh-CN" altLang="en-US" sz="2400">
                <a:ea typeface="华文细黑" pitchFamily="2" charset="-122"/>
              </a:rPr>
              <a:t>输出单字符</a:t>
            </a:r>
          </a:p>
        </p:txBody>
      </p:sp>
      <p:sp>
        <p:nvSpPr>
          <p:cNvPr id="337925" name="Rectangle 5"/>
          <p:cNvSpPr>
            <a:spLocks noChangeArrowheads="1"/>
          </p:cNvSpPr>
          <p:nvPr/>
        </p:nvSpPr>
        <p:spPr bwMode="auto">
          <a:xfrm>
            <a:off x="611188" y="0"/>
            <a:ext cx="7772400" cy="455613"/>
          </a:xfrm>
          <a:prstGeom prst="rect">
            <a:avLst/>
          </a:prstGeom>
          <a:noFill/>
          <a:ln w="9525">
            <a:noFill/>
            <a:miter lim="800000"/>
            <a:headEnd/>
            <a:tailEnd/>
          </a:ln>
          <a:effectLst/>
        </p:spPr>
        <p:txBody>
          <a:bodyPr lIns="92075" tIns="46038" rIns="92075" bIns="46038" anchor="b"/>
          <a:lstStyle/>
          <a:p>
            <a:pPr>
              <a:defRPr/>
            </a:pPr>
            <a:r>
              <a:rPr lang="zh-CN" altLang="en-US" sz="2400">
                <a:solidFill>
                  <a:schemeClr val="tx2"/>
                </a:solidFill>
                <a:effectLst>
                  <a:outerShdw blurRad="38100" dist="38100" dir="2700000" algn="tl">
                    <a:srgbClr val="000000"/>
                  </a:outerShdw>
                </a:effectLst>
                <a:latin typeface="Arial" charset="0"/>
              </a:rPr>
              <a:t>六、数据的输入和输出</a:t>
            </a:r>
          </a:p>
        </p:txBody>
      </p:sp>
      <p:sp>
        <p:nvSpPr>
          <p:cNvPr id="337926" name="Text Box 6"/>
          <p:cNvSpPr txBox="1">
            <a:spLocks noChangeArrowheads="1"/>
          </p:cNvSpPr>
          <p:nvPr/>
        </p:nvSpPr>
        <p:spPr bwMode="auto">
          <a:xfrm>
            <a:off x="3419475" y="3573463"/>
            <a:ext cx="5430838" cy="2320925"/>
          </a:xfrm>
          <a:prstGeom prst="rect">
            <a:avLst/>
          </a:prstGeom>
          <a:solidFill>
            <a:srgbClr val="CCFFCC"/>
          </a:solidFill>
          <a:ln w="38100">
            <a:solidFill>
              <a:srgbClr val="FF9900"/>
            </a:solidFill>
            <a:miter lim="800000"/>
            <a:headEnd type="none" w="sm" len="sm"/>
            <a:tailEnd type="none" w="sm" len="sm"/>
          </a:ln>
        </p:spPr>
        <p:txBody>
          <a:bodyPr wrap="none" lIns="90000" tIns="46800" rIns="90000" bIns="46800">
            <a:spAutoFit/>
          </a:bodyPr>
          <a:lstStyle/>
          <a:p>
            <a:r>
              <a:rPr kumimoji="1" lang="pt-BR" altLang="zh-CN" sz="2400">
                <a:solidFill>
                  <a:srgbClr val="009900"/>
                </a:solidFill>
                <a:ea typeface="华文细黑" pitchFamily="2" charset="-122"/>
              </a:rPr>
              <a:t>【</a:t>
            </a:r>
            <a:r>
              <a:rPr kumimoji="1" lang="zh-CN" altLang="pt-BR" sz="2400">
                <a:solidFill>
                  <a:srgbClr val="009900"/>
                </a:solidFill>
                <a:ea typeface="华文细黑" pitchFamily="2" charset="-122"/>
              </a:rPr>
              <a:t>例一</a:t>
            </a:r>
            <a:r>
              <a:rPr kumimoji="1" lang="pt-BR" altLang="zh-CN" sz="2400">
                <a:solidFill>
                  <a:srgbClr val="009900"/>
                </a:solidFill>
                <a:ea typeface="华文细黑" pitchFamily="2" charset="-122"/>
              </a:rPr>
              <a:t>】</a:t>
            </a:r>
            <a:r>
              <a:rPr kumimoji="1" lang="zh-CN" altLang="pt-BR" sz="2400">
                <a:solidFill>
                  <a:srgbClr val="009900"/>
                </a:solidFill>
                <a:ea typeface="华文细黑" pitchFamily="2" charset="-122"/>
              </a:rPr>
              <a:t>求运行结果。</a:t>
            </a:r>
          </a:p>
          <a:p>
            <a:r>
              <a:rPr kumimoji="1" lang="pt-BR" altLang="zh-CN" sz="2400">
                <a:solidFill>
                  <a:srgbClr val="FF3300"/>
                </a:solidFill>
              </a:rPr>
              <a:t>main()</a:t>
            </a:r>
          </a:p>
          <a:p>
            <a:r>
              <a:rPr kumimoji="1" lang="pt-BR" altLang="zh-CN" sz="2400">
                <a:solidFill>
                  <a:srgbClr val="FF3300"/>
                </a:solidFill>
              </a:rPr>
              <a:t>{</a:t>
            </a:r>
          </a:p>
          <a:p>
            <a:r>
              <a:rPr kumimoji="1" lang="pt-BR" altLang="zh-CN" sz="2400">
                <a:solidFill>
                  <a:srgbClr val="FF3300"/>
                </a:solidFill>
              </a:rPr>
              <a:t>   int a=30;</a:t>
            </a:r>
          </a:p>
          <a:p>
            <a:r>
              <a:rPr kumimoji="1" lang="pt-BR" altLang="zh-CN" sz="2400">
                <a:solidFill>
                  <a:srgbClr val="FF3300"/>
                </a:solidFill>
              </a:rPr>
              <a:t>   printf("%d,%o,%x,%u,%c",a,a,a,a,a);</a:t>
            </a:r>
          </a:p>
          <a:p>
            <a:r>
              <a:rPr kumimoji="1" lang="pt-BR" altLang="zh-CN" sz="2400">
                <a:solidFill>
                  <a:srgbClr val="FF3300"/>
                </a:solidFill>
              </a:rPr>
              <a:t>}</a:t>
            </a:r>
            <a:endParaRPr kumimoji="1" lang="en-US" altLang="zh-CN" sz="2400">
              <a:solidFill>
                <a:srgbClr val="FF3300"/>
              </a:solidFill>
            </a:endParaRPr>
          </a:p>
        </p:txBody>
      </p:sp>
      <p:sp>
        <p:nvSpPr>
          <p:cNvPr id="337927" name="Text Box 7"/>
          <p:cNvSpPr txBox="1">
            <a:spLocks noChangeArrowheads="1"/>
          </p:cNvSpPr>
          <p:nvPr/>
        </p:nvSpPr>
        <p:spPr bwMode="auto">
          <a:xfrm>
            <a:off x="5562600" y="4149725"/>
            <a:ext cx="3103563" cy="844550"/>
          </a:xfrm>
          <a:prstGeom prst="rect">
            <a:avLst/>
          </a:prstGeom>
          <a:solidFill>
            <a:schemeClr val="tx1"/>
          </a:solidFill>
          <a:ln w="22225">
            <a:solidFill>
              <a:srgbClr val="FF00FF"/>
            </a:solidFill>
            <a:miter lim="800000"/>
            <a:headEnd type="none" w="sm" len="sm"/>
            <a:tailEnd type="none" w="sm" len="sm"/>
          </a:ln>
        </p:spPr>
        <p:txBody>
          <a:bodyPr wrap="none" lIns="90000" tIns="46800" rIns="90000" bIns="46800">
            <a:spAutoFit/>
          </a:bodyPr>
          <a:lstStyle/>
          <a:p>
            <a:r>
              <a:rPr kumimoji="1" lang="zh-CN" altLang="en-US" sz="2400">
                <a:solidFill>
                  <a:srgbClr val="3333FF"/>
                </a:solidFill>
                <a:latin typeface="华文细黑" pitchFamily="2" charset="-122"/>
                <a:ea typeface="华文细黑" pitchFamily="2" charset="-122"/>
              </a:rPr>
              <a:t>结果：</a:t>
            </a:r>
          </a:p>
          <a:p>
            <a:r>
              <a:rPr kumimoji="1" lang="en-US" altLang="zh-CN" sz="2400">
                <a:solidFill>
                  <a:srgbClr val="000066"/>
                </a:solidFill>
                <a:latin typeface="华文细黑" pitchFamily="2" charset="-122"/>
                <a:ea typeface="华文细黑" pitchFamily="2" charset="-122"/>
              </a:rPr>
              <a:t>30</a:t>
            </a:r>
            <a:r>
              <a:rPr kumimoji="1" lang="zh-CN" altLang="en-US" sz="2400">
                <a:solidFill>
                  <a:srgbClr val="000066"/>
                </a:solidFill>
                <a:latin typeface="华文细黑" pitchFamily="2" charset="-122"/>
                <a:ea typeface="华文细黑" pitchFamily="2" charset="-122"/>
              </a:rPr>
              <a:t>，</a:t>
            </a:r>
            <a:r>
              <a:rPr kumimoji="1" lang="en-US" altLang="zh-CN" sz="2400">
                <a:solidFill>
                  <a:srgbClr val="000066"/>
                </a:solidFill>
                <a:latin typeface="华文细黑" pitchFamily="2" charset="-122"/>
                <a:ea typeface="华文细黑" pitchFamily="2" charset="-122"/>
              </a:rPr>
              <a:t>36</a:t>
            </a:r>
            <a:r>
              <a:rPr kumimoji="1" lang="zh-CN" altLang="en-US" sz="2400">
                <a:solidFill>
                  <a:srgbClr val="000066"/>
                </a:solidFill>
                <a:latin typeface="华文细黑" pitchFamily="2" charset="-122"/>
                <a:ea typeface="华文细黑" pitchFamily="2" charset="-122"/>
              </a:rPr>
              <a:t>，</a:t>
            </a:r>
            <a:r>
              <a:rPr kumimoji="1" lang="en-US" altLang="zh-CN" sz="2400">
                <a:solidFill>
                  <a:srgbClr val="000066"/>
                </a:solidFill>
                <a:latin typeface="华文细黑" pitchFamily="2" charset="-122"/>
                <a:ea typeface="华文细黑" pitchFamily="2" charset="-122"/>
              </a:rPr>
              <a:t>1e</a:t>
            </a:r>
            <a:r>
              <a:rPr kumimoji="1" lang="zh-CN" altLang="en-US" sz="2400">
                <a:solidFill>
                  <a:srgbClr val="000066"/>
                </a:solidFill>
                <a:latin typeface="华文细黑" pitchFamily="2" charset="-122"/>
                <a:ea typeface="华文细黑" pitchFamily="2" charset="-122"/>
              </a:rPr>
              <a:t>，</a:t>
            </a:r>
            <a:r>
              <a:rPr kumimoji="1" lang="en-US" altLang="zh-CN" sz="2400">
                <a:solidFill>
                  <a:srgbClr val="000066"/>
                </a:solidFill>
                <a:latin typeface="华文细黑" pitchFamily="2" charset="-122"/>
                <a:ea typeface="华文细黑" pitchFamily="2" charset="-122"/>
              </a:rPr>
              <a:t>30</a:t>
            </a:r>
            <a:r>
              <a:rPr kumimoji="1" lang="zh-CN" altLang="en-US" sz="2400">
                <a:solidFill>
                  <a:srgbClr val="000066"/>
                </a:solidFill>
                <a:latin typeface="华文细黑" pitchFamily="2" charset="-122"/>
                <a:ea typeface="华文细黑" pitchFamily="2" charset="-122"/>
              </a:rPr>
              <a:t>，▲</a:t>
            </a:r>
          </a:p>
        </p:txBody>
      </p:sp>
      <p:sp>
        <p:nvSpPr>
          <p:cNvPr id="337928" name="Text Box 8"/>
          <p:cNvSpPr txBox="1">
            <a:spLocks noChangeArrowheads="1"/>
          </p:cNvSpPr>
          <p:nvPr/>
        </p:nvSpPr>
        <p:spPr bwMode="auto">
          <a:xfrm>
            <a:off x="3348038" y="1052513"/>
            <a:ext cx="5430837" cy="2320925"/>
          </a:xfrm>
          <a:prstGeom prst="rect">
            <a:avLst/>
          </a:prstGeom>
          <a:solidFill>
            <a:srgbClr val="CCFFCC"/>
          </a:solidFill>
          <a:ln w="38100">
            <a:solidFill>
              <a:srgbClr val="FF9900"/>
            </a:solidFill>
            <a:miter lim="800000"/>
            <a:headEnd type="none" w="sm" len="sm"/>
            <a:tailEnd type="none" w="sm" len="sm"/>
          </a:ln>
        </p:spPr>
        <p:txBody>
          <a:bodyPr wrap="none" lIns="90000" tIns="46800" rIns="90000" bIns="46800">
            <a:spAutoFit/>
          </a:bodyPr>
          <a:lstStyle/>
          <a:p>
            <a:r>
              <a:rPr kumimoji="1" lang="pt-BR" altLang="zh-CN" sz="2400">
                <a:solidFill>
                  <a:srgbClr val="009900"/>
                </a:solidFill>
                <a:ea typeface="华文细黑" pitchFamily="2" charset="-122"/>
              </a:rPr>
              <a:t>【</a:t>
            </a:r>
            <a:r>
              <a:rPr kumimoji="1" lang="zh-CN" altLang="pt-BR" sz="2400">
                <a:solidFill>
                  <a:srgbClr val="009900"/>
                </a:solidFill>
                <a:ea typeface="华文细黑" pitchFamily="2" charset="-122"/>
              </a:rPr>
              <a:t>例二</a:t>
            </a:r>
            <a:r>
              <a:rPr kumimoji="1" lang="pt-BR" altLang="zh-CN" sz="2400">
                <a:solidFill>
                  <a:srgbClr val="009900"/>
                </a:solidFill>
                <a:ea typeface="华文细黑" pitchFamily="2" charset="-122"/>
              </a:rPr>
              <a:t>】</a:t>
            </a:r>
            <a:r>
              <a:rPr kumimoji="1" lang="zh-CN" altLang="pt-BR" sz="2400">
                <a:solidFill>
                  <a:srgbClr val="009900"/>
                </a:solidFill>
                <a:ea typeface="华文细黑" pitchFamily="2" charset="-122"/>
              </a:rPr>
              <a:t>求运行结果。</a:t>
            </a:r>
          </a:p>
          <a:p>
            <a:r>
              <a:rPr kumimoji="1" lang="pt-BR" altLang="zh-CN" sz="2400">
                <a:solidFill>
                  <a:srgbClr val="FF3300"/>
                </a:solidFill>
              </a:rPr>
              <a:t>main()</a:t>
            </a:r>
          </a:p>
          <a:p>
            <a:r>
              <a:rPr kumimoji="1" lang="pt-BR" altLang="zh-CN" sz="2400">
                <a:solidFill>
                  <a:srgbClr val="FF3300"/>
                </a:solidFill>
              </a:rPr>
              <a:t>{</a:t>
            </a:r>
          </a:p>
          <a:p>
            <a:r>
              <a:rPr kumimoji="1" lang="pt-BR" altLang="zh-CN" sz="2400">
                <a:solidFill>
                  <a:srgbClr val="FF3300"/>
                </a:solidFill>
              </a:rPr>
              <a:t>   int a= -30;</a:t>
            </a:r>
          </a:p>
          <a:p>
            <a:r>
              <a:rPr kumimoji="1" lang="pt-BR" altLang="zh-CN" sz="2400">
                <a:solidFill>
                  <a:srgbClr val="FF3300"/>
                </a:solidFill>
              </a:rPr>
              <a:t>   printf("%d,%o,%x,%u,%c",a,a,a,a,a);</a:t>
            </a:r>
          </a:p>
          <a:p>
            <a:r>
              <a:rPr kumimoji="1" lang="pt-BR" altLang="zh-CN" sz="2400">
                <a:solidFill>
                  <a:srgbClr val="FF3300"/>
                </a:solidFill>
              </a:rPr>
              <a:t>}</a:t>
            </a:r>
            <a:endParaRPr kumimoji="1" lang="en-US" altLang="zh-CN" sz="2400">
              <a:solidFill>
                <a:srgbClr val="FF3300"/>
              </a:solidFill>
            </a:endParaRPr>
          </a:p>
        </p:txBody>
      </p:sp>
      <p:sp>
        <p:nvSpPr>
          <p:cNvPr id="337929" name="Text Box 9"/>
          <p:cNvSpPr txBox="1">
            <a:spLocks noChangeArrowheads="1"/>
          </p:cNvSpPr>
          <p:nvPr/>
        </p:nvSpPr>
        <p:spPr bwMode="auto">
          <a:xfrm>
            <a:off x="3924300" y="1268413"/>
            <a:ext cx="4718050" cy="844550"/>
          </a:xfrm>
          <a:prstGeom prst="rect">
            <a:avLst/>
          </a:prstGeom>
          <a:solidFill>
            <a:schemeClr val="tx1"/>
          </a:solidFill>
          <a:ln w="22225">
            <a:solidFill>
              <a:srgbClr val="FF00FF"/>
            </a:solidFill>
            <a:miter lim="800000"/>
            <a:headEnd type="none" w="sm" len="sm"/>
            <a:tailEnd type="none" w="sm" len="sm"/>
          </a:ln>
        </p:spPr>
        <p:txBody>
          <a:bodyPr lIns="90000" tIns="46800" rIns="90000" bIns="46800">
            <a:spAutoFit/>
          </a:bodyPr>
          <a:lstStyle/>
          <a:p>
            <a:r>
              <a:rPr kumimoji="1" lang="zh-CN" altLang="en-US" sz="2400">
                <a:solidFill>
                  <a:srgbClr val="3333FF"/>
                </a:solidFill>
                <a:latin typeface="华文细黑" pitchFamily="2" charset="-122"/>
                <a:ea typeface="华文细黑" pitchFamily="2" charset="-122"/>
              </a:rPr>
              <a:t>结果：</a:t>
            </a:r>
          </a:p>
          <a:p>
            <a:r>
              <a:rPr kumimoji="1" lang="en-US" altLang="zh-CN" sz="2400">
                <a:solidFill>
                  <a:srgbClr val="000066"/>
                </a:solidFill>
                <a:ea typeface="华文细黑" pitchFamily="2" charset="-122"/>
              </a:rPr>
              <a:t>-30</a:t>
            </a:r>
            <a:r>
              <a:rPr kumimoji="1" lang="zh-CN" altLang="en-US" sz="2400">
                <a:solidFill>
                  <a:srgbClr val="000066"/>
                </a:solidFill>
                <a:ea typeface="华文细黑" pitchFamily="2" charset="-122"/>
              </a:rPr>
              <a:t>，</a:t>
            </a:r>
            <a:r>
              <a:rPr kumimoji="1" lang="en-US" altLang="zh-CN" sz="2400">
                <a:solidFill>
                  <a:srgbClr val="000066"/>
                </a:solidFill>
                <a:ea typeface="华文细黑" pitchFamily="2" charset="-122"/>
              </a:rPr>
              <a:t>177742</a:t>
            </a:r>
            <a:r>
              <a:rPr kumimoji="1" lang="zh-CN" altLang="en-US" sz="2400">
                <a:solidFill>
                  <a:srgbClr val="000066"/>
                </a:solidFill>
                <a:ea typeface="华文细黑" pitchFamily="2" charset="-122"/>
              </a:rPr>
              <a:t>，</a:t>
            </a:r>
            <a:r>
              <a:rPr kumimoji="1" lang="en-US" altLang="zh-CN" sz="2400">
                <a:solidFill>
                  <a:srgbClr val="000066"/>
                </a:solidFill>
                <a:ea typeface="华文细黑" pitchFamily="2" charset="-122"/>
              </a:rPr>
              <a:t>ffe2</a:t>
            </a:r>
            <a:r>
              <a:rPr kumimoji="1" lang="zh-CN" altLang="en-US" sz="2400">
                <a:solidFill>
                  <a:srgbClr val="000066"/>
                </a:solidFill>
                <a:ea typeface="华文细黑" pitchFamily="2" charset="-122"/>
              </a:rPr>
              <a:t>，</a:t>
            </a:r>
            <a:r>
              <a:rPr kumimoji="1" lang="en-US" altLang="zh-CN" sz="2400">
                <a:solidFill>
                  <a:srgbClr val="000066"/>
                </a:solidFill>
                <a:ea typeface="华文细黑" pitchFamily="2" charset="-122"/>
              </a:rPr>
              <a:t>65506</a:t>
            </a:r>
            <a:r>
              <a:rPr kumimoji="1" lang="zh-CN" altLang="en-US" sz="2400">
                <a:solidFill>
                  <a:srgbClr val="000066"/>
                </a:solidFill>
                <a:ea typeface="华文细黑" pitchFamily="2" charset="-122"/>
              </a:rPr>
              <a:t>，</a:t>
            </a:r>
            <a:r>
              <a:rPr kumimoji="1" lang="en-US" altLang="zh-CN" sz="2400" b="1">
                <a:solidFill>
                  <a:srgbClr val="000066"/>
                </a:solidFill>
                <a:latin typeface="Impact" pitchFamily="34" charset="0"/>
                <a:ea typeface="华文细黑" pitchFamily="2" charset="-122"/>
              </a:rPr>
              <a:t>Γ</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26"/>
                                        </p:tgtEl>
                                        <p:attrNameLst>
                                          <p:attrName>style.visibility</p:attrName>
                                        </p:attrNameLst>
                                      </p:cBhvr>
                                      <p:to>
                                        <p:strVal val="visible"/>
                                      </p:to>
                                    </p:set>
                                    <p:anim calcmode="lin" valueType="num">
                                      <p:cBhvr additive="base">
                                        <p:cTn id="7" dur="500" fill="hold"/>
                                        <p:tgtEl>
                                          <p:spTgt spid="337926"/>
                                        </p:tgtEl>
                                        <p:attrNameLst>
                                          <p:attrName>ppt_x</p:attrName>
                                        </p:attrNameLst>
                                      </p:cBhvr>
                                      <p:tavLst>
                                        <p:tav tm="0">
                                          <p:val>
                                            <p:strVal val="#ppt_x"/>
                                          </p:val>
                                        </p:tav>
                                        <p:tav tm="100000">
                                          <p:val>
                                            <p:strVal val="#ppt_x"/>
                                          </p:val>
                                        </p:tav>
                                      </p:tavLst>
                                    </p:anim>
                                    <p:anim calcmode="lin" valueType="num">
                                      <p:cBhvr additive="base">
                                        <p:cTn id="8" dur="500" fill="hold"/>
                                        <p:tgtEl>
                                          <p:spTgt spid="3379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37927"/>
                                        </p:tgtEl>
                                        <p:attrNameLst>
                                          <p:attrName>style.visibility</p:attrName>
                                        </p:attrNameLst>
                                      </p:cBhvr>
                                      <p:to>
                                        <p:strVal val="visible"/>
                                      </p:to>
                                    </p:set>
                                    <p:animEffect transition="in" filter="blinds(horizontal)">
                                      <p:cBhvr>
                                        <p:cTn id="13" dur="500"/>
                                        <p:tgtEl>
                                          <p:spTgt spid="3379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337928"/>
                                        </p:tgtEl>
                                        <p:attrNameLst>
                                          <p:attrName>style.visibility</p:attrName>
                                        </p:attrNameLst>
                                      </p:cBhvr>
                                      <p:to>
                                        <p:strVal val="visible"/>
                                      </p:to>
                                    </p:set>
                                    <p:anim calcmode="lin" valueType="num">
                                      <p:cBhvr additive="base">
                                        <p:cTn id="18" dur="500" fill="hold"/>
                                        <p:tgtEl>
                                          <p:spTgt spid="337928"/>
                                        </p:tgtEl>
                                        <p:attrNameLst>
                                          <p:attrName>ppt_x</p:attrName>
                                        </p:attrNameLst>
                                      </p:cBhvr>
                                      <p:tavLst>
                                        <p:tav tm="0">
                                          <p:val>
                                            <p:strVal val="#ppt_x"/>
                                          </p:val>
                                        </p:tav>
                                        <p:tav tm="100000">
                                          <p:val>
                                            <p:strVal val="#ppt_x"/>
                                          </p:val>
                                        </p:tav>
                                      </p:tavLst>
                                    </p:anim>
                                    <p:anim calcmode="lin" valueType="num">
                                      <p:cBhvr additive="base">
                                        <p:cTn id="19" dur="500" fill="hold"/>
                                        <p:tgtEl>
                                          <p:spTgt spid="337928"/>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37929"/>
                                        </p:tgtEl>
                                        <p:attrNameLst>
                                          <p:attrName>style.visibility</p:attrName>
                                        </p:attrNameLst>
                                      </p:cBhvr>
                                      <p:to>
                                        <p:strVal val="visible"/>
                                      </p:to>
                                    </p:set>
                                    <p:animEffect transition="in" filter="blinds(horizontal)">
                                      <p:cBhvr>
                                        <p:cTn id="24" dur="500"/>
                                        <p:tgtEl>
                                          <p:spTgt spid="337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6" grpId="0" animBg="1"/>
      <p:bldP spid="337927" grpId="0" animBg="1"/>
      <p:bldP spid="337928" grpId="0" animBg="1"/>
      <p:bldP spid="33792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539750" y="908050"/>
            <a:ext cx="7772400" cy="1368425"/>
          </a:xfrm>
          <a:prstGeom prst="rect">
            <a:avLst/>
          </a:prstGeom>
          <a:noFill/>
          <a:ln w="9525">
            <a:noFill/>
            <a:miter lim="800000"/>
            <a:headEnd/>
            <a:tailEnd/>
          </a:ln>
        </p:spPr>
        <p:txBody>
          <a:bodyPr lIns="92075" tIns="46038" rIns="92075" bIns="46038"/>
          <a:lstStyle/>
          <a:p>
            <a:pPr marL="169863" indent="-169863">
              <a:lnSpc>
                <a:spcPct val="90000"/>
              </a:lnSpc>
              <a:spcBef>
                <a:spcPct val="20000"/>
              </a:spcBef>
              <a:buClr>
                <a:schemeClr val="hlink"/>
              </a:buClr>
              <a:buSzPct val="65000"/>
              <a:buFont typeface="Wingdings" pitchFamily="2" charset="2"/>
              <a:buNone/>
            </a:pPr>
            <a:r>
              <a:rPr lang="en-US" altLang="zh-CN" sz="3200">
                <a:solidFill>
                  <a:srgbClr val="FF9966"/>
                </a:solidFill>
              </a:rPr>
              <a:t> </a:t>
            </a:r>
            <a:r>
              <a:rPr lang="zh-CN" altLang="en-US" sz="2800">
                <a:solidFill>
                  <a:srgbClr val="FF9966"/>
                </a:solidFill>
                <a:latin typeface="华文细黑" pitchFamily="2" charset="-122"/>
                <a:ea typeface="华文细黑" pitchFamily="2" charset="-122"/>
              </a:rPr>
              <a:t>结论：</a:t>
            </a:r>
          </a:p>
          <a:p>
            <a:pPr marL="169863" indent="-169863">
              <a:lnSpc>
                <a:spcPct val="90000"/>
              </a:lnSpc>
              <a:spcBef>
                <a:spcPct val="20000"/>
              </a:spcBef>
              <a:buClr>
                <a:schemeClr val="hlink"/>
              </a:buClr>
              <a:buSzPct val="65000"/>
              <a:buFont typeface="Wingdings" pitchFamily="2" charset="2"/>
              <a:buNone/>
            </a:pPr>
            <a:r>
              <a:rPr lang="zh-CN" altLang="en-US" sz="2800">
                <a:latin typeface="华文细黑" pitchFamily="2" charset="-122"/>
                <a:ea typeface="华文细黑" pitchFamily="2" charset="-122"/>
              </a:rPr>
              <a:t>       </a:t>
            </a:r>
            <a:r>
              <a:rPr lang="zh-CN" altLang="en-US" sz="2400">
                <a:latin typeface="华文细黑" pitchFamily="2" charset="-122"/>
                <a:ea typeface="华文细黑" pitchFamily="2" charset="-122"/>
              </a:rPr>
              <a:t>格式字符与对应输出项类型要一致，否则正确的运算结果不能得到正确的显示结果。</a:t>
            </a:r>
            <a:endParaRPr lang="zh-CN" altLang="en-US" sz="2400">
              <a:solidFill>
                <a:srgbClr val="66FFFF"/>
              </a:solidFill>
              <a:latin typeface="华文细黑" pitchFamily="2" charset="-122"/>
              <a:ea typeface="华文细黑" pitchFamily="2" charset="-122"/>
            </a:endParaRPr>
          </a:p>
        </p:txBody>
      </p:sp>
      <p:sp>
        <p:nvSpPr>
          <p:cNvPr id="338949" name="Rectangle 5"/>
          <p:cNvSpPr>
            <a:spLocks noChangeArrowheads="1"/>
          </p:cNvSpPr>
          <p:nvPr/>
        </p:nvSpPr>
        <p:spPr bwMode="auto">
          <a:xfrm>
            <a:off x="611188" y="260350"/>
            <a:ext cx="7772400" cy="455613"/>
          </a:xfrm>
          <a:prstGeom prst="rect">
            <a:avLst/>
          </a:prstGeom>
          <a:noFill/>
          <a:ln w="9525">
            <a:noFill/>
            <a:miter lim="800000"/>
            <a:headEnd/>
            <a:tailEnd/>
          </a:ln>
          <a:effectLst/>
        </p:spPr>
        <p:txBody>
          <a:bodyPr lIns="92075" tIns="46038" rIns="92075" bIns="46038" anchor="b"/>
          <a:lstStyle/>
          <a:p>
            <a:pPr>
              <a:defRPr/>
            </a:pPr>
            <a:r>
              <a:rPr lang="zh-CN" altLang="en-US" sz="2400">
                <a:solidFill>
                  <a:schemeClr val="tx2"/>
                </a:solidFill>
                <a:effectLst>
                  <a:outerShdw blurRad="38100" dist="38100" dir="2700000" algn="tl">
                    <a:srgbClr val="000000"/>
                  </a:outerShdw>
                </a:effectLst>
                <a:latin typeface="Arial" charset="0"/>
              </a:rPr>
              <a:t>六、数据的输入和输出</a:t>
            </a:r>
          </a:p>
        </p:txBody>
      </p:sp>
      <p:sp>
        <p:nvSpPr>
          <p:cNvPr id="338950" name="Text Box 6"/>
          <p:cNvSpPr txBox="1">
            <a:spLocks noChangeArrowheads="1"/>
          </p:cNvSpPr>
          <p:nvPr/>
        </p:nvSpPr>
        <p:spPr bwMode="auto">
          <a:xfrm>
            <a:off x="0" y="2276475"/>
            <a:ext cx="8370888"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FF3300"/>
                </a:solidFill>
              </a:rPr>
              <a:t> </a:t>
            </a:r>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例</a:t>
            </a:r>
            <a:r>
              <a:rPr kumimoji="1" lang="en-US" altLang="zh-CN" sz="2400">
                <a:solidFill>
                  <a:srgbClr val="FF3300"/>
                </a:solidFill>
                <a:ea typeface="华文细黑" pitchFamily="2" charset="-122"/>
              </a:rPr>
              <a:t>】</a:t>
            </a:r>
            <a:r>
              <a:rPr kumimoji="1" lang="zh-CN" altLang="en-US" sz="2400">
                <a:solidFill>
                  <a:srgbClr val="66FFFF"/>
                </a:solidFill>
                <a:ea typeface="华文细黑" pitchFamily="2" charset="-122"/>
              </a:rPr>
              <a:t>若</a:t>
            </a:r>
            <a:r>
              <a:rPr kumimoji="1" lang="en-US" altLang="zh-CN" sz="2400">
                <a:solidFill>
                  <a:srgbClr val="66FFFF"/>
                </a:solidFill>
                <a:ea typeface="华文细黑" pitchFamily="2" charset="-122"/>
              </a:rPr>
              <a:t>float y=1234.9999;printf(“%d”,y);</a:t>
            </a:r>
            <a:r>
              <a:rPr kumimoji="1" lang="zh-CN" altLang="en-US" sz="2400">
                <a:solidFill>
                  <a:srgbClr val="66FFFF"/>
                </a:solidFill>
                <a:ea typeface="华文细黑" pitchFamily="2" charset="-122"/>
              </a:rPr>
              <a:t>则输出结果为何？</a:t>
            </a:r>
            <a:r>
              <a:rPr kumimoji="1" lang="zh-CN" altLang="en-US" sz="2400">
                <a:solidFill>
                  <a:srgbClr val="FF3300"/>
                </a:solidFill>
              </a:rPr>
              <a:t> </a:t>
            </a:r>
          </a:p>
        </p:txBody>
      </p:sp>
      <p:sp>
        <p:nvSpPr>
          <p:cNvPr id="338951" name="Text Box 7"/>
          <p:cNvSpPr txBox="1">
            <a:spLocks noChangeArrowheads="1"/>
          </p:cNvSpPr>
          <p:nvPr/>
        </p:nvSpPr>
        <p:spPr bwMode="auto">
          <a:xfrm>
            <a:off x="8243888" y="2276475"/>
            <a:ext cx="350837"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99FF99"/>
                </a:solidFill>
              </a:rPr>
              <a:t>0</a:t>
            </a:r>
          </a:p>
        </p:txBody>
      </p:sp>
      <p:sp>
        <p:nvSpPr>
          <p:cNvPr id="338952" name="Text Box 8"/>
          <p:cNvSpPr txBox="1">
            <a:spLocks noChangeArrowheads="1"/>
          </p:cNvSpPr>
          <p:nvPr/>
        </p:nvSpPr>
        <p:spPr bwMode="auto">
          <a:xfrm>
            <a:off x="900113" y="2708275"/>
            <a:ext cx="7839075" cy="457200"/>
          </a:xfrm>
          <a:prstGeom prst="rect">
            <a:avLst/>
          </a:prstGeom>
          <a:noFill/>
          <a:ln w="12700">
            <a:noFill/>
            <a:miter lim="800000"/>
            <a:headEnd type="none" w="sm" len="sm"/>
            <a:tailEnd type="none" w="sm" len="sm"/>
          </a:ln>
        </p:spPr>
        <p:txBody>
          <a:bodyPr wrap="none" lIns="90000" tIns="46800" rIns="90000" bIns="46800">
            <a:spAutoFit/>
          </a:bodyPr>
          <a:lstStyle/>
          <a:p>
            <a:r>
              <a:rPr kumimoji="1" lang="en-US" altLang="zh-CN" sz="2400">
                <a:solidFill>
                  <a:srgbClr val="FF3300"/>
                </a:solidFill>
              </a:rPr>
              <a:t> </a:t>
            </a:r>
            <a:r>
              <a:rPr kumimoji="1" lang="zh-CN" altLang="en-US" sz="2400">
                <a:solidFill>
                  <a:srgbClr val="FFFFFF"/>
                </a:solidFill>
                <a:latin typeface="华文细黑" pitchFamily="2" charset="-122"/>
                <a:ea typeface="华文细黑" pitchFamily="2" charset="-122"/>
              </a:rPr>
              <a:t>实际上本例中实数</a:t>
            </a:r>
            <a:r>
              <a:rPr kumimoji="1" lang="en-US" altLang="zh-CN" sz="2400">
                <a:solidFill>
                  <a:srgbClr val="FFFFFF"/>
                </a:solidFill>
                <a:latin typeface="华文细黑" pitchFamily="2" charset="-122"/>
                <a:ea typeface="华文细黑" pitchFamily="2" charset="-122"/>
              </a:rPr>
              <a:t>y</a:t>
            </a:r>
            <a:r>
              <a:rPr kumimoji="1" lang="zh-CN" altLang="en-US" sz="2400">
                <a:solidFill>
                  <a:srgbClr val="FFFFFF"/>
                </a:solidFill>
                <a:latin typeface="华文细黑" pitchFamily="2" charset="-122"/>
                <a:ea typeface="华文细黑" pitchFamily="2" charset="-122"/>
              </a:rPr>
              <a:t>为任意值（如</a:t>
            </a:r>
            <a:r>
              <a:rPr kumimoji="1" lang="en-US" altLang="zh-CN" sz="2400">
                <a:solidFill>
                  <a:srgbClr val="FFFFFF"/>
                </a:solidFill>
                <a:latin typeface="华文细黑" pitchFamily="2" charset="-122"/>
                <a:ea typeface="华文细黑" pitchFamily="2" charset="-122"/>
              </a:rPr>
              <a:t>1234</a:t>
            </a:r>
            <a:r>
              <a:rPr kumimoji="1" lang="zh-CN" altLang="en-US" sz="2400">
                <a:solidFill>
                  <a:srgbClr val="FFFFFF"/>
                </a:solidFill>
                <a:latin typeface="华文细黑" pitchFamily="2" charset="-122"/>
                <a:ea typeface="华文细黑" pitchFamily="2" charset="-122"/>
              </a:rPr>
              <a:t>或</a:t>
            </a:r>
            <a:r>
              <a:rPr kumimoji="1" lang="en-US" altLang="zh-CN" sz="2400">
                <a:solidFill>
                  <a:srgbClr val="FFFFFF"/>
                </a:solidFill>
                <a:latin typeface="华文细黑" pitchFamily="2" charset="-122"/>
                <a:ea typeface="华文细黑" pitchFamily="2" charset="-122"/>
              </a:rPr>
              <a:t>1</a:t>
            </a:r>
            <a:r>
              <a:rPr kumimoji="1" lang="zh-CN" altLang="en-US" sz="2400">
                <a:solidFill>
                  <a:srgbClr val="FFFFFF"/>
                </a:solidFill>
                <a:latin typeface="华文细黑" pitchFamily="2" charset="-122"/>
                <a:ea typeface="华文细黑" pitchFamily="2" charset="-122"/>
              </a:rPr>
              <a:t>）结果都是</a:t>
            </a:r>
            <a:r>
              <a:rPr kumimoji="1" lang="en-US" altLang="zh-CN" sz="2400" b="1">
                <a:solidFill>
                  <a:srgbClr val="99FF99"/>
                </a:solidFill>
                <a:ea typeface="华文细黑" pitchFamily="2" charset="-122"/>
              </a:rPr>
              <a:t>0</a:t>
            </a:r>
            <a:r>
              <a:rPr kumimoji="1" lang="zh-CN" altLang="en-US" sz="2400">
                <a:solidFill>
                  <a:srgbClr val="FFFFFF"/>
                </a:solidFill>
                <a:latin typeface="华文细黑" pitchFamily="2" charset="-122"/>
                <a:ea typeface="华文细黑" pitchFamily="2" charset="-122"/>
              </a:rPr>
              <a:t>！</a:t>
            </a:r>
          </a:p>
        </p:txBody>
      </p:sp>
      <p:sp>
        <p:nvSpPr>
          <p:cNvPr id="338953" name="Text Box 9"/>
          <p:cNvSpPr txBox="1">
            <a:spLocks noChangeArrowheads="1"/>
          </p:cNvSpPr>
          <p:nvPr/>
        </p:nvSpPr>
        <p:spPr bwMode="auto">
          <a:xfrm>
            <a:off x="539750" y="3429000"/>
            <a:ext cx="7277100" cy="1200150"/>
          </a:xfrm>
          <a:prstGeom prst="rect">
            <a:avLst/>
          </a:prstGeom>
          <a:solidFill>
            <a:srgbClr val="993366"/>
          </a:solidFill>
          <a:ln w="12700">
            <a:solidFill>
              <a:schemeClr val="tx1"/>
            </a:solidFill>
            <a:miter lim="800000"/>
            <a:headEnd type="none" w="sm" len="sm"/>
            <a:tailEnd type="none" w="sm" len="sm"/>
          </a:ln>
        </p:spPr>
        <p:txBody>
          <a:bodyPr lIns="90000" tIns="46800" rIns="90000" bIns="46800">
            <a:spAutoFit/>
          </a:bodyPr>
          <a:lstStyle/>
          <a:p>
            <a:r>
              <a:rPr kumimoji="1" lang="en-US" altLang="zh-CN" sz="2400">
                <a:solidFill>
                  <a:srgbClr val="FFFFFF"/>
                </a:solidFill>
                <a:ea typeface="华文细黑" pitchFamily="2" charset="-122"/>
              </a:rPr>
              <a:t>【</a:t>
            </a:r>
            <a:r>
              <a:rPr kumimoji="1" lang="zh-CN" altLang="en-US" sz="2400">
                <a:solidFill>
                  <a:srgbClr val="FFFFFF"/>
                </a:solidFill>
                <a:ea typeface="华文细黑" pitchFamily="2" charset="-122"/>
              </a:rPr>
              <a:t>例</a:t>
            </a:r>
            <a:r>
              <a:rPr kumimoji="1" lang="en-US" altLang="zh-CN" sz="2400">
                <a:solidFill>
                  <a:srgbClr val="FFFFFF"/>
                </a:solidFill>
                <a:ea typeface="华文细黑" pitchFamily="2" charset="-122"/>
              </a:rPr>
              <a:t>】</a:t>
            </a:r>
            <a:r>
              <a:rPr kumimoji="1" lang="zh-CN" altLang="en-US" sz="2400">
                <a:solidFill>
                  <a:srgbClr val="FFFFFF"/>
                </a:solidFill>
                <a:ea typeface="华文细黑" pitchFamily="2" charset="-122"/>
              </a:rPr>
              <a:t>求以下程序段运行结果。</a:t>
            </a:r>
          </a:p>
          <a:p>
            <a:r>
              <a:rPr kumimoji="1" lang="zh-CN" altLang="en-US" sz="2400">
                <a:solidFill>
                  <a:srgbClr val="FFFFFF"/>
                </a:solidFill>
                <a:ea typeface="华文细黑" pitchFamily="2" charset="-122"/>
              </a:rPr>
              <a:t>     </a:t>
            </a:r>
            <a:r>
              <a:rPr kumimoji="1" lang="en-US" altLang="zh-CN" sz="2400">
                <a:solidFill>
                  <a:srgbClr val="FFFFFF"/>
                </a:solidFill>
                <a:ea typeface="华文细黑" pitchFamily="2" charset="-122"/>
              </a:rPr>
              <a:t>printf(“|%-15s|%</a:t>
            </a:r>
            <a:r>
              <a:rPr kumimoji="1" lang="en-US" altLang="zh-CN" sz="2400">
                <a:solidFill>
                  <a:srgbClr val="FFFFFF"/>
                </a:solidFill>
              </a:rPr>
              <a:t>2.2</a:t>
            </a:r>
            <a:r>
              <a:rPr kumimoji="1" lang="en-US" altLang="zh-CN" sz="2400">
                <a:solidFill>
                  <a:srgbClr val="FFFFFF"/>
                </a:solidFill>
                <a:ea typeface="华文细黑" pitchFamily="2" charset="-122"/>
              </a:rPr>
              <a:t>f|\n”,”ZHANG WEI”,165.1256);</a:t>
            </a:r>
          </a:p>
          <a:p>
            <a:r>
              <a:rPr kumimoji="1" lang="en-US" altLang="zh-CN" sz="2400">
                <a:solidFill>
                  <a:srgbClr val="FFFFFF"/>
                </a:solidFill>
                <a:ea typeface="华文细黑" pitchFamily="2" charset="-122"/>
              </a:rPr>
              <a:t>     printf(“|%s|%012f</a:t>
            </a:r>
            <a:r>
              <a:rPr kumimoji="1" lang="en-US" altLang="zh-CN" sz="2400">
                <a:solidFill>
                  <a:srgbClr val="FFFFFF"/>
                </a:solidFill>
              </a:rPr>
              <a:t>|</a:t>
            </a:r>
            <a:r>
              <a:rPr kumimoji="1" lang="en-US" altLang="zh-CN" sz="2400">
                <a:solidFill>
                  <a:srgbClr val="FFFFFF"/>
                </a:solidFill>
                <a:ea typeface="华文细黑" pitchFamily="2" charset="-122"/>
              </a:rPr>
              <a:t>\n”,”LI CHANG”,234.45);</a:t>
            </a:r>
          </a:p>
        </p:txBody>
      </p:sp>
      <p:sp>
        <p:nvSpPr>
          <p:cNvPr id="338954" name="Text Box 10"/>
          <p:cNvSpPr txBox="1">
            <a:spLocks noChangeArrowheads="1"/>
          </p:cNvSpPr>
          <p:nvPr/>
        </p:nvSpPr>
        <p:spPr bwMode="auto">
          <a:xfrm>
            <a:off x="468313" y="4868863"/>
            <a:ext cx="8197850" cy="1228725"/>
          </a:xfrm>
          <a:prstGeom prst="rect">
            <a:avLst/>
          </a:prstGeom>
          <a:solidFill>
            <a:srgbClr val="0000FF"/>
          </a:solidFill>
          <a:ln w="41275">
            <a:solidFill>
              <a:srgbClr val="FFFF99"/>
            </a:solidFill>
            <a:miter lim="800000"/>
            <a:headEnd type="none" w="sm" len="sm"/>
            <a:tailEnd type="none" w="sm" len="sm"/>
          </a:ln>
        </p:spPr>
        <p:txBody>
          <a:bodyPr wrap="none" lIns="90000" tIns="46800" rIns="90000" bIns="46800">
            <a:spAutoFit/>
          </a:bodyPr>
          <a:lstStyle/>
          <a:p>
            <a:r>
              <a:rPr kumimoji="1" lang="zh-CN" altLang="en-US" sz="2400">
                <a:solidFill>
                  <a:srgbClr val="66FFFF"/>
                </a:solidFill>
                <a:ea typeface="华文细黑" pitchFamily="2" charset="-122"/>
              </a:rPr>
              <a:t>运行结果：</a:t>
            </a:r>
          </a:p>
          <a:p>
            <a:r>
              <a:rPr kumimoji="1" lang="en-US" altLang="zh-CN" sz="2400">
                <a:solidFill>
                  <a:srgbClr val="FFFFFF"/>
                </a:solidFill>
                <a:ea typeface="华文细黑" pitchFamily="2" charset="-122"/>
              </a:rPr>
              <a:t>|ZHANG WEI           |165.13|   </a:t>
            </a:r>
            <a:r>
              <a:rPr kumimoji="1" lang="en-US" altLang="zh-CN" sz="2000">
                <a:solidFill>
                  <a:srgbClr val="99FF99"/>
                </a:solidFill>
                <a:ea typeface="华文细黑" pitchFamily="2" charset="-122"/>
              </a:rPr>
              <a:t>(</a:t>
            </a:r>
            <a:r>
              <a:rPr kumimoji="1" lang="zh-CN" altLang="en-US" sz="2000">
                <a:solidFill>
                  <a:srgbClr val="99FF99"/>
                </a:solidFill>
                <a:ea typeface="华文细黑" pitchFamily="2" charset="-122"/>
              </a:rPr>
              <a:t>注意：</a:t>
            </a:r>
            <a:r>
              <a:rPr kumimoji="1" lang="en-US" altLang="zh-CN" sz="2000">
                <a:solidFill>
                  <a:srgbClr val="99FF99"/>
                </a:solidFill>
                <a:ea typeface="华文细黑" pitchFamily="2" charset="-122"/>
              </a:rPr>
              <a:t>WEI</a:t>
            </a:r>
            <a:r>
              <a:rPr kumimoji="1" lang="zh-CN" altLang="en-US" sz="2000">
                <a:solidFill>
                  <a:srgbClr val="99FF99"/>
                </a:solidFill>
                <a:ea typeface="华文细黑" pitchFamily="2" charset="-122"/>
              </a:rPr>
              <a:t>后面补了六个空格</a:t>
            </a:r>
            <a:r>
              <a:rPr kumimoji="1" lang="en-US" altLang="zh-CN" sz="2000">
                <a:solidFill>
                  <a:srgbClr val="99FF99"/>
                </a:solidFill>
                <a:ea typeface="华文细黑" pitchFamily="2" charset="-122"/>
              </a:rPr>
              <a:t>)</a:t>
            </a:r>
          </a:p>
          <a:p>
            <a:r>
              <a:rPr kumimoji="1" lang="en-US" altLang="zh-CN" sz="2400">
                <a:solidFill>
                  <a:srgbClr val="FFFFFF"/>
                </a:solidFill>
                <a:ea typeface="华文细黑" pitchFamily="2" charset="-122"/>
              </a:rPr>
              <a:t>|LI CHANG|00234.450000|   </a:t>
            </a:r>
            <a:r>
              <a:rPr kumimoji="1" lang="zh-CN" altLang="en-US" sz="2000">
                <a:solidFill>
                  <a:srgbClr val="99FF99"/>
                </a:solidFill>
                <a:ea typeface="华文细黑" pitchFamily="2" charset="-122"/>
              </a:rPr>
              <a:t>（注意：数字部分连小数点共</a:t>
            </a:r>
            <a:r>
              <a:rPr kumimoji="1" lang="en-US" altLang="zh-CN" sz="2000">
                <a:solidFill>
                  <a:srgbClr val="99FF99"/>
                </a:solidFill>
                <a:ea typeface="华文细黑" pitchFamily="2" charset="-122"/>
              </a:rPr>
              <a:t>12</a:t>
            </a:r>
            <a:r>
              <a:rPr kumimoji="1" lang="zh-CN" altLang="en-US" sz="2000">
                <a:solidFill>
                  <a:srgbClr val="99FF99"/>
                </a:solidFill>
                <a:ea typeface="华文细黑" pitchFamily="2" charset="-122"/>
              </a:rPr>
              <a:t>位）</a:t>
            </a:r>
          </a:p>
        </p:txBody>
      </p:sp>
      <p:sp>
        <p:nvSpPr>
          <p:cNvPr id="338955" name="Text Box 11"/>
          <p:cNvSpPr txBox="1">
            <a:spLocks noChangeArrowheads="1"/>
          </p:cNvSpPr>
          <p:nvPr/>
        </p:nvSpPr>
        <p:spPr bwMode="auto">
          <a:xfrm>
            <a:off x="468313" y="3429000"/>
            <a:ext cx="7419975" cy="1200150"/>
          </a:xfrm>
          <a:prstGeom prst="rect">
            <a:avLst/>
          </a:prstGeom>
          <a:solidFill>
            <a:srgbClr val="993366"/>
          </a:solidFill>
          <a:ln w="12700">
            <a:solidFill>
              <a:schemeClr val="tx1"/>
            </a:solidFill>
            <a:miter lim="800000"/>
            <a:headEnd type="none" w="sm" len="sm"/>
            <a:tailEnd type="none" w="sm" len="sm"/>
          </a:ln>
        </p:spPr>
        <p:txBody>
          <a:bodyPr lIns="90000" tIns="46800" rIns="90000" bIns="46800">
            <a:spAutoFit/>
          </a:bodyPr>
          <a:lstStyle/>
          <a:p>
            <a:r>
              <a:rPr kumimoji="1" lang="zh-CN" altLang="en-US" sz="2400">
                <a:solidFill>
                  <a:srgbClr val="FFFFFF"/>
                </a:solidFill>
                <a:ea typeface="华文细黑" pitchFamily="2" charset="-122"/>
              </a:rPr>
              <a:t>如果将程序段作些修改：</a:t>
            </a:r>
          </a:p>
          <a:p>
            <a:r>
              <a:rPr kumimoji="1" lang="zh-CN" altLang="en-US" sz="2400">
                <a:solidFill>
                  <a:srgbClr val="FFFFFF"/>
                </a:solidFill>
                <a:ea typeface="华文细黑" pitchFamily="2" charset="-122"/>
              </a:rPr>
              <a:t>     </a:t>
            </a:r>
            <a:r>
              <a:rPr kumimoji="1" lang="en-US" altLang="zh-CN" sz="2400">
                <a:solidFill>
                  <a:srgbClr val="FFFFFF"/>
                </a:solidFill>
                <a:ea typeface="华文细黑" pitchFamily="2" charset="-122"/>
              </a:rPr>
              <a:t>printf(“|%-15s|%</a:t>
            </a:r>
            <a:r>
              <a:rPr kumimoji="1" lang="en-US" altLang="zh-CN" sz="2400">
                <a:solidFill>
                  <a:srgbClr val="FFFFFF"/>
                </a:solidFill>
              </a:rPr>
              <a:t>2.2</a:t>
            </a:r>
            <a:r>
              <a:rPr kumimoji="1" lang="en-US" altLang="zh-CN" sz="2400">
                <a:solidFill>
                  <a:srgbClr val="FFFFFF"/>
                </a:solidFill>
                <a:ea typeface="华文细黑" pitchFamily="2" charset="-122"/>
              </a:rPr>
              <a:t>f|\n”,”ZHANG WEI”,165.1256);</a:t>
            </a:r>
          </a:p>
          <a:p>
            <a:r>
              <a:rPr kumimoji="1" lang="en-US" altLang="zh-CN" sz="2400">
                <a:solidFill>
                  <a:srgbClr val="FFFFFF"/>
                </a:solidFill>
                <a:ea typeface="华文细黑" pitchFamily="2" charset="-122"/>
              </a:rPr>
              <a:t>     </a:t>
            </a:r>
            <a:r>
              <a:rPr kumimoji="1" lang="en-US" altLang="zh-CN" sz="2400"/>
              <a:t>printf(“|%15s|%012f|\n”,”LI CHANG”,234.45);</a:t>
            </a:r>
          </a:p>
        </p:txBody>
      </p:sp>
      <p:sp>
        <p:nvSpPr>
          <p:cNvPr id="338956" name="Text Box 12"/>
          <p:cNvSpPr txBox="1">
            <a:spLocks noChangeArrowheads="1"/>
          </p:cNvSpPr>
          <p:nvPr/>
        </p:nvSpPr>
        <p:spPr bwMode="auto">
          <a:xfrm>
            <a:off x="468313" y="4868863"/>
            <a:ext cx="8135937" cy="1228725"/>
          </a:xfrm>
          <a:prstGeom prst="rect">
            <a:avLst/>
          </a:prstGeom>
          <a:solidFill>
            <a:srgbClr val="0000FF"/>
          </a:solidFill>
          <a:ln w="41275">
            <a:solidFill>
              <a:srgbClr val="FFFF99"/>
            </a:solidFill>
            <a:miter lim="800000"/>
            <a:headEnd type="none" w="sm" len="sm"/>
            <a:tailEnd type="none" w="sm" len="sm"/>
          </a:ln>
        </p:spPr>
        <p:txBody>
          <a:bodyPr lIns="90000" tIns="46800" rIns="90000" bIns="46800">
            <a:spAutoFit/>
          </a:bodyPr>
          <a:lstStyle/>
          <a:p>
            <a:r>
              <a:rPr kumimoji="1" lang="zh-CN" altLang="en-US" sz="2400">
                <a:solidFill>
                  <a:srgbClr val="66FFFF"/>
                </a:solidFill>
                <a:ea typeface="华文细黑" pitchFamily="2" charset="-122"/>
              </a:rPr>
              <a:t>运行结果：</a:t>
            </a:r>
          </a:p>
          <a:p>
            <a:r>
              <a:rPr kumimoji="1" lang="en-US" altLang="zh-CN" sz="2400">
                <a:solidFill>
                  <a:srgbClr val="FFFFFF"/>
                </a:solidFill>
                <a:ea typeface="华文细黑" pitchFamily="2" charset="-122"/>
              </a:rPr>
              <a:t>|ZHANG WEI             |165.13|       </a:t>
            </a:r>
            <a:endParaRPr kumimoji="1" lang="en-US" altLang="zh-CN" sz="2000">
              <a:solidFill>
                <a:srgbClr val="99FF99"/>
              </a:solidFill>
              <a:ea typeface="华文细黑" pitchFamily="2" charset="-122"/>
            </a:endParaRPr>
          </a:p>
          <a:p>
            <a:r>
              <a:rPr kumimoji="1" lang="en-US" altLang="zh-CN" sz="2400">
                <a:solidFill>
                  <a:srgbClr val="FFFFFF"/>
                </a:solidFill>
              </a:rPr>
              <a:t>|                 LI CHANG|00234.450000|</a:t>
            </a:r>
            <a:r>
              <a:rPr kumimoji="1" lang="en-US" altLang="zh-CN" sz="2400">
                <a:solidFill>
                  <a:srgbClr val="FF3300"/>
                </a:solidFill>
              </a:rPr>
              <a:t> </a:t>
            </a:r>
            <a:endParaRPr kumimoji="1" lang="en-US" altLang="zh-CN" sz="2000">
              <a:solidFill>
                <a:srgbClr val="99FF99"/>
              </a:solidFill>
              <a:ea typeface="华文细黑"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950"/>
                                        </p:tgtEl>
                                        <p:attrNameLst>
                                          <p:attrName>style.visibility</p:attrName>
                                        </p:attrNameLst>
                                      </p:cBhvr>
                                      <p:to>
                                        <p:strVal val="visible"/>
                                      </p:to>
                                    </p:set>
                                    <p:animEffect transition="in" filter="blinds(horizontal)">
                                      <p:cBhvr>
                                        <p:cTn id="7" dur="500"/>
                                        <p:tgtEl>
                                          <p:spTgt spid="3389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8951"/>
                                        </p:tgtEl>
                                        <p:attrNameLst>
                                          <p:attrName>style.visibility</p:attrName>
                                        </p:attrNameLst>
                                      </p:cBhvr>
                                      <p:to>
                                        <p:strVal val="visible"/>
                                      </p:to>
                                    </p:set>
                                    <p:animEffect transition="in" filter="checkerboard(across)">
                                      <p:cBhvr>
                                        <p:cTn id="12" dur="500"/>
                                        <p:tgtEl>
                                          <p:spTgt spid="33895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8952"/>
                                        </p:tgtEl>
                                        <p:attrNameLst>
                                          <p:attrName>style.visibility</p:attrName>
                                        </p:attrNameLst>
                                      </p:cBhvr>
                                      <p:to>
                                        <p:strVal val="visible"/>
                                      </p:to>
                                    </p:set>
                                    <p:animEffect transition="in" filter="strips(downRight)">
                                      <p:cBhvr>
                                        <p:cTn id="17" dur="500"/>
                                        <p:tgtEl>
                                          <p:spTgt spid="33895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38953"/>
                                        </p:tgtEl>
                                        <p:attrNameLst>
                                          <p:attrName>style.visibility</p:attrName>
                                        </p:attrNameLst>
                                      </p:cBhvr>
                                      <p:to>
                                        <p:strVal val="visible"/>
                                      </p:to>
                                    </p:set>
                                    <p:anim calcmode="lin" valueType="num">
                                      <p:cBhvr additive="base">
                                        <p:cTn id="22" dur="500" fill="hold"/>
                                        <p:tgtEl>
                                          <p:spTgt spid="338953"/>
                                        </p:tgtEl>
                                        <p:attrNameLst>
                                          <p:attrName>ppt_x</p:attrName>
                                        </p:attrNameLst>
                                      </p:cBhvr>
                                      <p:tavLst>
                                        <p:tav tm="0">
                                          <p:val>
                                            <p:strVal val="1+#ppt_w/2"/>
                                          </p:val>
                                        </p:tav>
                                        <p:tav tm="100000">
                                          <p:val>
                                            <p:strVal val="#ppt_x"/>
                                          </p:val>
                                        </p:tav>
                                      </p:tavLst>
                                    </p:anim>
                                    <p:anim calcmode="lin" valueType="num">
                                      <p:cBhvr additive="base">
                                        <p:cTn id="23" dur="500" fill="hold"/>
                                        <p:tgtEl>
                                          <p:spTgt spid="33895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38954"/>
                                        </p:tgtEl>
                                        <p:attrNameLst>
                                          <p:attrName>style.visibility</p:attrName>
                                        </p:attrNameLst>
                                      </p:cBhvr>
                                      <p:to>
                                        <p:strVal val="visible"/>
                                      </p:to>
                                    </p:set>
                                    <p:animEffect transition="in" filter="checkerboard(across)">
                                      <p:cBhvr>
                                        <p:cTn id="28" dur="500"/>
                                        <p:tgtEl>
                                          <p:spTgt spid="33895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38955"/>
                                        </p:tgtEl>
                                        <p:attrNameLst>
                                          <p:attrName>style.visibility</p:attrName>
                                        </p:attrNameLst>
                                      </p:cBhvr>
                                      <p:to>
                                        <p:strVal val="visible"/>
                                      </p:to>
                                    </p:set>
                                    <p:anim calcmode="lin" valueType="num">
                                      <p:cBhvr additive="base">
                                        <p:cTn id="33" dur="500" fill="hold"/>
                                        <p:tgtEl>
                                          <p:spTgt spid="338955"/>
                                        </p:tgtEl>
                                        <p:attrNameLst>
                                          <p:attrName>ppt_x</p:attrName>
                                        </p:attrNameLst>
                                      </p:cBhvr>
                                      <p:tavLst>
                                        <p:tav tm="0">
                                          <p:val>
                                            <p:strVal val="1+#ppt_w/2"/>
                                          </p:val>
                                        </p:tav>
                                        <p:tav tm="100000">
                                          <p:val>
                                            <p:strVal val="#ppt_x"/>
                                          </p:val>
                                        </p:tav>
                                      </p:tavLst>
                                    </p:anim>
                                    <p:anim calcmode="lin" valueType="num">
                                      <p:cBhvr additive="base">
                                        <p:cTn id="34" dur="500" fill="hold"/>
                                        <p:tgtEl>
                                          <p:spTgt spid="33895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338956"/>
                                        </p:tgtEl>
                                        <p:attrNameLst>
                                          <p:attrName>style.visibility</p:attrName>
                                        </p:attrNameLst>
                                      </p:cBhvr>
                                      <p:to>
                                        <p:strVal val="visible"/>
                                      </p:to>
                                    </p:set>
                                    <p:animEffect transition="in" filter="checkerboard(across)">
                                      <p:cBhvr>
                                        <p:cTn id="39" dur="500"/>
                                        <p:tgtEl>
                                          <p:spTgt spid="338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0" grpId="0"/>
      <p:bldP spid="338951" grpId="0"/>
      <p:bldP spid="338952" grpId="0"/>
      <p:bldP spid="338953" grpId="0" animBg="1"/>
      <p:bldP spid="338954" grpId="0" animBg="1"/>
      <p:bldP spid="338955" grpId="0" animBg="1"/>
      <p:bldP spid="33895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468313" y="908050"/>
            <a:ext cx="8064500" cy="3025775"/>
          </a:xfrm>
          <a:prstGeom prst="rect">
            <a:avLst/>
          </a:prstGeom>
          <a:noFill/>
          <a:ln w="9525">
            <a:noFill/>
            <a:miter lim="800000"/>
            <a:headEnd/>
            <a:tailEnd/>
          </a:ln>
        </p:spPr>
        <p:txBody>
          <a:bodyPr lIns="92075" tIns="46038" rIns="92075" bIns="46038"/>
          <a:lstStyle/>
          <a:p>
            <a:pPr marL="342900" indent="-342900">
              <a:lnSpc>
                <a:spcPct val="80000"/>
              </a:lnSpc>
              <a:spcBef>
                <a:spcPct val="20000"/>
              </a:spcBef>
              <a:buClr>
                <a:schemeClr val="hlink"/>
              </a:buClr>
              <a:buSzPct val="65000"/>
              <a:buFont typeface="Wingdings" pitchFamily="2" charset="2"/>
              <a:buNone/>
            </a:pPr>
            <a:r>
              <a:rPr lang="zh-CN" altLang="en-US" sz="2400">
                <a:solidFill>
                  <a:srgbClr val="66FF66"/>
                </a:solidFill>
                <a:latin typeface="华文细黑" pitchFamily="2" charset="-122"/>
                <a:ea typeface="华文细黑" pitchFamily="2" charset="-122"/>
              </a:rPr>
              <a:t>二、数据输入</a:t>
            </a:r>
            <a:r>
              <a:rPr lang="zh-CN" altLang="en-US" sz="2400"/>
              <a:t>   </a:t>
            </a:r>
          </a:p>
          <a:p>
            <a:pPr marL="342900" indent="-342900">
              <a:lnSpc>
                <a:spcPct val="80000"/>
              </a:lnSpc>
              <a:spcBef>
                <a:spcPct val="20000"/>
              </a:spcBef>
              <a:buClr>
                <a:schemeClr val="hlink"/>
              </a:buClr>
              <a:buSzPct val="65000"/>
              <a:buFont typeface="Wingdings" pitchFamily="2" charset="2"/>
              <a:buNone/>
            </a:pPr>
            <a:r>
              <a:rPr lang="en-US" altLang="zh-CN" sz="2400">
                <a:solidFill>
                  <a:srgbClr val="66FFFF"/>
                </a:solidFill>
                <a:latin typeface="华文细黑" pitchFamily="2" charset="-122"/>
                <a:ea typeface="华文细黑" pitchFamily="2" charset="-122"/>
              </a:rPr>
              <a:t>1</a:t>
            </a:r>
            <a:r>
              <a:rPr lang="zh-CN" altLang="en-US" sz="2400">
                <a:solidFill>
                  <a:srgbClr val="66FFFF"/>
                </a:solidFill>
                <a:latin typeface="华文细黑" pitchFamily="2" charset="-122"/>
                <a:ea typeface="华文细黑" pitchFamily="2" charset="-122"/>
              </a:rPr>
              <a:t>．格式输入函数</a:t>
            </a:r>
            <a:r>
              <a:rPr lang="en-US" altLang="zh-CN" sz="2400">
                <a:solidFill>
                  <a:srgbClr val="66FFFF"/>
                </a:solidFill>
                <a:ea typeface="华文细黑" pitchFamily="2" charset="-122"/>
              </a:rPr>
              <a:t>scanf</a:t>
            </a:r>
            <a:r>
              <a:rPr lang="zh-CN" altLang="en-US" sz="2400">
                <a:solidFill>
                  <a:srgbClr val="66FFFF"/>
                </a:solidFill>
                <a:ea typeface="华文细黑" pitchFamily="2" charset="-122"/>
              </a:rPr>
              <a:t>（）</a:t>
            </a:r>
            <a:r>
              <a:rPr lang="zh-CN" altLang="en-US" sz="2400"/>
              <a:t>  </a:t>
            </a:r>
            <a:r>
              <a:rPr lang="en-US" altLang="zh-CN" sz="2400" i="1">
                <a:solidFill>
                  <a:srgbClr val="99FF99"/>
                </a:solidFill>
              </a:rPr>
              <a:t>P79</a:t>
            </a:r>
          </a:p>
          <a:p>
            <a:pPr marL="342900" indent="-342900">
              <a:lnSpc>
                <a:spcPct val="80000"/>
              </a:lnSpc>
              <a:spcBef>
                <a:spcPct val="20000"/>
              </a:spcBef>
              <a:buClr>
                <a:schemeClr val="hlink"/>
              </a:buClr>
              <a:buSzPct val="65000"/>
              <a:buFont typeface="Wingdings" pitchFamily="2" charset="2"/>
              <a:buNone/>
            </a:pPr>
            <a:r>
              <a:rPr lang="en-US" altLang="zh-CN" sz="2400">
                <a:solidFill>
                  <a:srgbClr val="FF3300"/>
                </a:solidFill>
              </a:rPr>
              <a:t>  </a:t>
            </a:r>
            <a:r>
              <a:rPr lang="zh-CN" altLang="en-US" sz="2400">
                <a:solidFill>
                  <a:srgbClr val="FF3300"/>
                </a:solidFill>
                <a:ea typeface="华文细黑" pitchFamily="2" charset="-122"/>
              </a:rPr>
              <a:t>格式：</a:t>
            </a:r>
          </a:p>
          <a:p>
            <a:pPr marL="342900" indent="-342900">
              <a:lnSpc>
                <a:spcPct val="80000"/>
              </a:lnSpc>
              <a:spcBef>
                <a:spcPct val="20000"/>
              </a:spcBef>
              <a:buClr>
                <a:schemeClr val="hlink"/>
              </a:buClr>
              <a:buSzPct val="65000"/>
              <a:buFont typeface="Wingdings" pitchFamily="2" charset="2"/>
              <a:buNone/>
            </a:pPr>
            <a:r>
              <a:rPr lang="zh-CN" altLang="en-US" sz="2400">
                <a:ea typeface="华文细黑" pitchFamily="2" charset="-122"/>
              </a:rPr>
              <a:t>  </a:t>
            </a:r>
            <a:r>
              <a:rPr lang="en-US" altLang="zh-CN" sz="2400">
                <a:solidFill>
                  <a:srgbClr val="FF9966"/>
                </a:solidFill>
                <a:ea typeface="华文细黑" pitchFamily="2" charset="-122"/>
              </a:rPr>
              <a:t>scanf( “</a:t>
            </a:r>
            <a:r>
              <a:rPr lang="en-US" altLang="zh-CN" sz="2400">
                <a:solidFill>
                  <a:srgbClr val="99FF99"/>
                </a:solidFill>
                <a:latin typeface="宋体" pitchFamily="2" charset="-122"/>
              </a:rPr>
              <a:t>……</a:t>
            </a:r>
            <a:r>
              <a:rPr lang="en-US" altLang="zh-CN" sz="2400">
                <a:solidFill>
                  <a:srgbClr val="FF9966"/>
                </a:solidFill>
                <a:ea typeface="华文细黑" pitchFamily="2" charset="-122"/>
              </a:rPr>
              <a:t>”</a:t>
            </a:r>
            <a:r>
              <a:rPr lang="zh-CN" altLang="en-US" sz="2400">
                <a:solidFill>
                  <a:srgbClr val="FF9966"/>
                </a:solidFill>
                <a:ea typeface="华文细黑" pitchFamily="2" charset="-122"/>
              </a:rPr>
              <a:t>，</a:t>
            </a:r>
            <a:r>
              <a:rPr lang="en-US" altLang="zh-CN" sz="2400">
                <a:solidFill>
                  <a:srgbClr val="66FFFF"/>
                </a:solidFill>
                <a:ea typeface="华文细黑" pitchFamily="2" charset="-122"/>
              </a:rPr>
              <a:t>&amp;</a:t>
            </a:r>
            <a:r>
              <a:rPr lang="zh-CN" altLang="en-US" sz="2400">
                <a:solidFill>
                  <a:srgbClr val="99FF99"/>
                </a:solidFill>
                <a:ea typeface="华文细黑" pitchFamily="2" charset="-122"/>
              </a:rPr>
              <a:t>变量名</a:t>
            </a:r>
            <a:r>
              <a:rPr lang="en-US" altLang="zh-CN" sz="2400">
                <a:solidFill>
                  <a:srgbClr val="99FF99"/>
                </a:solidFill>
                <a:ea typeface="华文细黑" pitchFamily="2" charset="-122"/>
              </a:rPr>
              <a:t>1</a:t>
            </a:r>
            <a:r>
              <a:rPr lang="en-US" altLang="zh-CN" sz="2400">
                <a:solidFill>
                  <a:srgbClr val="FF9966"/>
                </a:solidFill>
                <a:ea typeface="华文细黑" pitchFamily="2" charset="-122"/>
              </a:rPr>
              <a:t>,</a:t>
            </a:r>
            <a:r>
              <a:rPr lang="en-US" altLang="zh-CN" sz="2400">
                <a:solidFill>
                  <a:srgbClr val="66FFFF"/>
                </a:solidFill>
                <a:ea typeface="华文细黑" pitchFamily="2" charset="-122"/>
              </a:rPr>
              <a:t>&amp;</a:t>
            </a:r>
            <a:r>
              <a:rPr lang="zh-CN" altLang="en-US" sz="2400">
                <a:solidFill>
                  <a:srgbClr val="99FF99"/>
                </a:solidFill>
                <a:ea typeface="华文细黑" pitchFamily="2" charset="-122"/>
              </a:rPr>
              <a:t>变量名</a:t>
            </a:r>
            <a:r>
              <a:rPr lang="en-US" altLang="zh-CN" sz="2400">
                <a:solidFill>
                  <a:srgbClr val="99FF99"/>
                </a:solidFill>
                <a:ea typeface="华文细黑" pitchFamily="2" charset="-122"/>
              </a:rPr>
              <a:t>2</a:t>
            </a:r>
            <a:r>
              <a:rPr lang="zh-CN" altLang="en-US" sz="2400">
                <a:solidFill>
                  <a:srgbClr val="FF9966"/>
                </a:solidFill>
                <a:ea typeface="华文细黑" pitchFamily="2" charset="-122"/>
              </a:rPr>
              <a:t>，</a:t>
            </a:r>
            <a:r>
              <a:rPr lang="en-US" altLang="zh-CN" sz="2400">
                <a:solidFill>
                  <a:srgbClr val="99FF99"/>
                </a:solidFill>
                <a:latin typeface="宋体" pitchFamily="2" charset="-122"/>
              </a:rPr>
              <a:t>…</a:t>
            </a:r>
            <a:r>
              <a:rPr lang="en-US" altLang="zh-CN" sz="2400">
                <a:solidFill>
                  <a:schemeClr val="tx2"/>
                </a:solidFill>
              </a:rPr>
              <a:t> </a:t>
            </a:r>
            <a:r>
              <a:rPr lang="en-US" altLang="zh-CN" sz="2400">
                <a:solidFill>
                  <a:srgbClr val="FF9966"/>
                </a:solidFill>
                <a:ea typeface="华文细黑" pitchFamily="2" charset="-122"/>
              </a:rPr>
              <a:t>,</a:t>
            </a:r>
            <a:r>
              <a:rPr lang="en-US" altLang="zh-CN" sz="2400">
                <a:solidFill>
                  <a:schemeClr val="tx2"/>
                </a:solidFill>
              </a:rPr>
              <a:t> </a:t>
            </a:r>
            <a:r>
              <a:rPr lang="en-US" altLang="zh-CN" sz="2400">
                <a:solidFill>
                  <a:srgbClr val="66FFFF"/>
                </a:solidFill>
                <a:ea typeface="华文细黑" pitchFamily="2" charset="-122"/>
              </a:rPr>
              <a:t>&amp;</a:t>
            </a:r>
            <a:r>
              <a:rPr lang="zh-CN" altLang="en-US" sz="2400">
                <a:solidFill>
                  <a:srgbClr val="99FF99"/>
                </a:solidFill>
                <a:ea typeface="华文细黑" pitchFamily="2" charset="-122"/>
              </a:rPr>
              <a:t>变量名</a:t>
            </a:r>
            <a:r>
              <a:rPr lang="en-US" altLang="zh-CN" sz="2400">
                <a:solidFill>
                  <a:srgbClr val="99FF99"/>
                </a:solidFill>
                <a:ea typeface="华文细黑" pitchFamily="2" charset="-122"/>
              </a:rPr>
              <a:t>n</a:t>
            </a:r>
            <a:r>
              <a:rPr lang="en-US" altLang="zh-CN" sz="2400">
                <a:solidFill>
                  <a:schemeClr val="tx2"/>
                </a:solidFill>
                <a:ea typeface="华文细黑" pitchFamily="2" charset="-122"/>
              </a:rPr>
              <a:t> </a:t>
            </a:r>
            <a:r>
              <a:rPr lang="en-US" altLang="zh-CN" sz="2400">
                <a:solidFill>
                  <a:srgbClr val="FF9966"/>
                </a:solidFill>
                <a:ea typeface="华文细黑" pitchFamily="2" charset="-122"/>
              </a:rPr>
              <a:t>);</a:t>
            </a:r>
          </a:p>
          <a:p>
            <a:pPr marL="342900" indent="-342900">
              <a:lnSpc>
                <a:spcPct val="80000"/>
              </a:lnSpc>
              <a:spcBef>
                <a:spcPct val="20000"/>
              </a:spcBef>
              <a:buClr>
                <a:schemeClr val="hlink"/>
              </a:buClr>
              <a:buSzPct val="65000"/>
              <a:buFont typeface="Wingdings" pitchFamily="2" charset="2"/>
              <a:buNone/>
            </a:pPr>
            <a:endParaRPr lang="en-US" altLang="zh-CN" sz="2400">
              <a:solidFill>
                <a:schemeClr val="tx2"/>
              </a:solidFill>
              <a:ea typeface="华文细黑" pitchFamily="2" charset="-122"/>
            </a:endParaRPr>
          </a:p>
          <a:p>
            <a:pPr marL="342900" indent="-342900">
              <a:lnSpc>
                <a:spcPct val="80000"/>
              </a:lnSpc>
              <a:spcBef>
                <a:spcPct val="20000"/>
              </a:spcBef>
              <a:buClr>
                <a:schemeClr val="hlink"/>
              </a:buClr>
              <a:buSzPct val="65000"/>
              <a:buFont typeface="Wingdings" pitchFamily="2" charset="2"/>
              <a:buNone/>
            </a:pPr>
            <a:r>
              <a:rPr lang="en-US" altLang="zh-CN" sz="2400">
                <a:ea typeface="华文细黑" pitchFamily="2" charset="-122"/>
              </a:rPr>
              <a:t>      </a:t>
            </a:r>
            <a:r>
              <a:rPr lang="zh-CN" altLang="en-US" sz="2400">
                <a:ea typeface="华文细黑" pitchFamily="2" charset="-122"/>
              </a:rPr>
              <a:t>例</a:t>
            </a:r>
            <a:r>
              <a:rPr lang="en-US" altLang="zh-CN" sz="2400">
                <a:ea typeface="华文细黑" pitchFamily="2" charset="-122"/>
              </a:rPr>
              <a:t>: </a:t>
            </a:r>
            <a:r>
              <a:rPr lang="en-US" altLang="zh-CN" sz="2400">
                <a:solidFill>
                  <a:srgbClr val="FF9966"/>
                </a:solidFill>
                <a:ea typeface="华文细黑" pitchFamily="2" charset="-122"/>
              </a:rPr>
              <a:t>scanf( “ </a:t>
            </a:r>
            <a:r>
              <a:rPr lang="en-US" altLang="zh-CN" sz="2400">
                <a:solidFill>
                  <a:srgbClr val="0000CC"/>
                </a:solidFill>
                <a:ea typeface="华文细黑" pitchFamily="2" charset="-122"/>
              </a:rPr>
              <a:t>%d,%d,%d</a:t>
            </a:r>
            <a:r>
              <a:rPr lang="en-US" altLang="zh-CN" sz="2400">
                <a:solidFill>
                  <a:srgbClr val="99FF99"/>
                </a:solidFill>
                <a:ea typeface="华文细黑" pitchFamily="2" charset="-122"/>
              </a:rPr>
              <a:t> </a:t>
            </a:r>
            <a:r>
              <a:rPr lang="en-US" altLang="zh-CN" sz="2400">
                <a:solidFill>
                  <a:srgbClr val="FF9966"/>
                </a:solidFill>
                <a:ea typeface="华文细黑" pitchFamily="2" charset="-122"/>
              </a:rPr>
              <a:t>” ,  </a:t>
            </a:r>
            <a:r>
              <a:rPr lang="en-US" altLang="zh-CN" sz="2400">
                <a:solidFill>
                  <a:srgbClr val="0000CC"/>
                </a:solidFill>
                <a:ea typeface="华文细黑" pitchFamily="2" charset="-122"/>
              </a:rPr>
              <a:t>&amp;a, &amp;b, &amp;c</a:t>
            </a:r>
            <a:r>
              <a:rPr lang="en-US" altLang="zh-CN" sz="2400">
                <a:solidFill>
                  <a:srgbClr val="FF9966"/>
                </a:solidFill>
                <a:ea typeface="华文细黑" pitchFamily="2" charset="-122"/>
              </a:rPr>
              <a:t>  );</a:t>
            </a:r>
          </a:p>
          <a:p>
            <a:pPr marL="342900" indent="-342900">
              <a:lnSpc>
                <a:spcPct val="80000"/>
              </a:lnSpc>
              <a:spcBef>
                <a:spcPct val="20000"/>
              </a:spcBef>
              <a:buClr>
                <a:schemeClr val="hlink"/>
              </a:buClr>
              <a:buSzPct val="65000"/>
              <a:buFont typeface="Wingdings" pitchFamily="2" charset="2"/>
              <a:buNone/>
            </a:pPr>
            <a:endParaRPr lang="en-US" altLang="zh-CN" sz="2400">
              <a:solidFill>
                <a:srgbClr val="FF9966"/>
              </a:solidFill>
              <a:ea typeface="华文细黑" pitchFamily="2" charset="-122"/>
            </a:endParaRPr>
          </a:p>
          <a:p>
            <a:pPr marL="342900" indent="-342900">
              <a:lnSpc>
                <a:spcPct val="80000"/>
              </a:lnSpc>
              <a:spcBef>
                <a:spcPct val="20000"/>
              </a:spcBef>
              <a:buClr>
                <a:schemeClr val="hlink"/>
              </a:buClr>
              <a:buSzPct val="65000"/>
              <a:buFont typeface="Wingdings" pitchFamily="2" charset="2"/>
              <a:buNone/>
            </a:pPr>
            <a:r>
              <a:rPr lang="en-US" altLang="zh-CN" sz="2400">
                <a:ea typeface="华文细黑" pitchFamily="2" charset="-122"/>
              </a:rPr>
              <a:t>   </a:t>
            </a:r>
          </a:p>
        </p:txBody>
      </p:sp>
      <p:sp>
        <p:nvSpPr>
          <p:cNvPr id="339973" name="Rectangle 5"/>
          <p:cNvSpPr>
            <a:spLocks noChangeArrowheads="1"/>
          </p:cNvSpPr>
          <p:nvPr/>
        </p:nvSpPr>
        <p:spPr bwMode="auto">
          <a:xfrm>
            <a:off x="611188" y="260350"/>
            <a:ext cx="7772400" cy="455613"/>
          </a:xfrm>
          <a:prstGeom prst="rect">
            <a:avLst/>
          </a:prstGeom>
          <a:noFill/>
          <a:ln w="9525">
            <a:noFill/>
            <a:miter lim="800000"/>
            <a:headEnd/>
            <a:tailEnd/>
          </a:ln>
          <a:effectLst/>
        </p:spPr>
        <p:txBody>
          <a:bodyPr lIns="92075" tIns="46038" rIns="92075" bIns="46038" anchor="b"/>
          <a:lstStyle/>
          <a:p>
            <a:pPr>
              <a:defRPr/>
            </a:pPr>
            <a:r>
              <a:rPr lang="zh-CN" altLang="en-US" sz="2400">
                <a:solidFill>
                  <a:schemeClr val="tx2"/>
                </a:solidFill>
                <a:effectLst>
                  <a:outerShdw blurRad="38100" dist="38100" dir="2700000" algn="tl">
                    <a:srgbClr val="000000"/>
                  </a:outerShdw>
                </a:effectLst>
                <a:latin typeface="Arial" charset="0"/>
              </a:rPr>
              <a:t>六、数据的输入和输出</a:t>
            </a:r>
          </a:p>
        </p:txBody>
      </p:sp>
      <p:sp>
        <p:nvSpPr>
          <p:cNvPr id="339974" name="Rectangle 6"/>
          <p:cNvSpPr>
            <a:spLocks noChangeArrowheads="1"/>
          </p:cNvSpPr>
          <p:nvPr/>
        </p:nvSpPr>
        <p:spPr bwMode="auto">
          <a:xfrm>
            <a:off x="2555875" y="2565400"/>
            <a:ext cx="1584325" cy="647700"/>
          </a:xfrm>
          <a:prstGeom prst="rect">
            <a:avLst/>
          </a:prstGeom>
          <a:solidFill>
            <a:srgbClr val="CCFFCC">
              <a:alpha val="30980"/>
            </a:srgbClr>
          </a:solidFill>
          <a:ln w="12700">
            <a:solidFill>
              <a:srgbClr val="FFFF00"/>
            </a:solidFill>
            <a:miter lim="800000"/>
            <a:headEnd type="none" w="sm" len="sm"/>
            <a:tailEnd type="none" w="sm" len="sm"/>
          </a:ln>
        </p:spPr>
        <p:txBody>
          <a:bodyPr wrap="none" lIns="90000" tIns="46800" rIns="90000" bIns="46800" anchor="ctr"/>
          <a:lstStyle/>
          <a:p>
            <a:endParaRPr lang="zh-CN" altLang="en-US"/>
          </a:p>
        </p:txBody>
      </p:sp>
      <p:sp>
        <p:nvSpPr>
          <p:cNvPr id="339975" name="Rectangle 7"/>
          <p:cNvSpPr>
            <a:spLocks noChangeArrowheads="1"/>
          </p:cNvSpPr>
          <p:nvPr/>
        </p:nvSpPr>
        <p:spPr bwMode="auto">
          <a:xfrm>
            <a:off x="4572000" y="2565400"/>
            <a:ext cx="1584325" cy="647700"/>
          </a:xfrm>
          <a:prstGeom prst="rect">
            <a:avLst/>
          </a:prstGeom>
          <a:solidFill>
            <a:srgbClr val="CCFFCC">
              <a:alpha val="30980"/>
            </a:srgbClr>
          </a:solidFill>
          <a:ln w="12700">
            <a:solidFill>
              <a:srgbClr val="FFFF00"/>
            </a:solidFill>
            <a:miter lim="800000"/>
            <a:headEnd type="none" w="sm" len="sm"/>
            <a:tailEnd type="none" w="sm" len="sm"/>
          </a:ln>
        </p:spPr>
        <p:txBody>
          <a:bodyPr wrap="none" lIns="90000" tIns="46800" rIns="90000" bIns="46800" anchor="ctr"/>
          <a:lstStyle/>
          <a:p>
            <a:endParaRPr lang="zh-CN" altLang="en-US"/>
          </a:p>
        </p:txBody>
      </p:sp>
      <p:sp>
        <p:nvSpPr>
          <p:cNvPr id="339976" name="AutoShape 8"/>
          <p:cNvSpPr>
            <a:spLocks noChangeArrowheads="1"/>
          </p:cNvSpPr>
          <p:nvPr/>
        </p:nvSpPr>
        <p:spPr bwMode="auto">
          <a:xfrm>
            <a:off x="395288" y="3500438"/>
            <a:ext cx="2736850" cy="790575"/>
          </a:xfrm>
          <a:prstGeom prst="wedgeRoundRectCallout">
            <a:avLst>
              <a:gd name="adj1" fmla="val 41417"/>
              <a:gd name="adj2" fmla="val -106023"/>
              <a:gd name="adj3" fmla="val 16667"/>
            </a:avLst>
          </a:prstGeom>
          <a:solidFill>
            <a:srgbClr val="CCFFFF"/>
          </a:solidFill>
          <a:ln w="12700">
            <a:noFill/>
            <a:miter lim="800000"/>
            <a:headEnd type="none" w="sm" len="sm"/>
            <a:tailEnd type="none" w="sm" len="sm"/>
          </a:ln>
        </p:spPr>
        <p:txBody>
          <a:bodyPr lIns="90000" tIns="46800" rIns="90000" bIns="46800"/>
          <a:lstStyle/>
          <a:p>
            <a:pPr algn="ctr"/>
            <a:r>
              <a:rPr kumimoji="1" lang="zh-CN" altLang="en-US" sz="2000">
                <a:solidFill>
                  <a:srgbClr val="FF3300"/>
                </a:solidFill>
                <a:ea typeface="华文细黑" pitchFamily="2" charset="-122"/>
              </a:rPr>
              <a:t>格式控制</a:t>
            </a:r>
          </a:p>
          <a:p>
            <a:pPr algn="ctr"/>
            <a:r>
              <a:rPr kumimoji="1" lang="zh-CN" altLang="en-US" sz="2000">
                <a:solidFill>
                  <a:srgbClr val="FF3300"/>
                </a:solidFill>
                <a:ea typeface="华文细黑" pitchFamily="2" charset="-122"/>
              </a:rPr>
              <a:t>（转换控制字符串）</a:t>
            </a:r>
          </a:p>
        </p:txBody>
      </p:sp>
      <p:sp>
        <p:nvSpPr>
          <p:cNvPr id="339977" name="AutoShape 9"/>
          <p:cNvSpPr>
            <a:spLocks noChangeArrowheads="1"/>
          </p:cNvSpPr>
          <p:nvPr/>
        </p:nvSpPr>
        <p:spPr bwMode="auto">
          <a:xfrm>
            <a:off x="5435600" y="3500438"/>
            <a:ext cx="3384550" cy="790575"/>
          </a:xfrm>
          <a:prstGeom prst="wedgeRoundRectCallout">
            <a:avLst>
              <a:gd name="adj1" fmla="val -60931"/>
              <a:gd name="adj2" fmla="val -98796"/>
              <a:gd name="adj3" fmla="val 16667"/>
            </a:avLst>
          </a:prstGeom>
          <a:solidFill>
            <a:srgbClr val="CCFFFF"/>
          </a:solidFill>
          <a:ln w="12700">
            <a:noFill/>
            <a:miter lim="800000"/>
            <a:headEnd type="none" w="sm" len="sm"/>
            <a:tailEnd type="none" w="sm" len="sm"/>
          </a:ln>
        </p:spPr>
        <p:txBody>
          <a:bodyPr lIns="90000" tIns="46800" rIns="90000" bIns="46800"/>
          <a:lstStyle/>
          <a:p>
            <a:pPr algn="ctr"/>
            <a:r>
              <a:rPr kumimoji="1" lang="zh-CN" altLang="en-US" sz="2000">
                <a:solidFill>
                  <a:srgbClr val="FF3300"/>
                </a:solidFill>
                <a:ea typeface="华文细黑" pitchFamily="2" charset="-122"/>
              </a:rPr>
              <a:t>地址表列</a:t>
            </a:r>
          </a:p>
          <a:p>
            <a:pPr algn="ctr"/>
            <a:r>
              <a:rPr kumimoji="1" lang="zh-CN" altLang="en-US" sz="2000">
                <a:solidFill>
                  <a:srgbClr val="FF3300"/>
                </a:solidFill>
                <a:ea typeface="华文细黑" pitchFamily="2" charset="-122"/>
              </a:rPr>
              <a:t>（简单变量要用</a:t>
            </a:r>
            <a:r>
              <a:rPr kumimoji="1" lang="en-US" altLang="zh-CN" sz="2000">
                <a:solidFill>
                  <a:srgbClr val="FF3300"/>
                </a:solidFill>
                <a:ea typeface="华文细黑" pitchFamily="2" charset="-122"/>
              </a:rPr>
              <a:t>&amp;</a:t>
            </a:r>
            <a:r>
              <a:rPr kumimoji="1" lang="zh-CN" altLang="en-US" sz="2000">
                <a:solidFill>
                  <a:srgbClr val="FF3300"/>
                </a:solidFill>
                <a:ea typeface="华文细黑" pitchFamily="2" charset="-122"/>
              </a:rPr>
              <a:t>开头）</a:t>
            </a:r>
          </a:p>
        </p:txBody>
      </p:sp>
      <p:sp>
        <p:nvSpPr>
          <p:cNvPr id="339978" name="Text Box 10"/>
          <p:cNvSpPr txBox="1">
            <a:spLocks noChangeArrowheads="1"/>
          </p:cNvSpPr>
          <p:nvPr/>
        </p:nvSpPr>
        <p:spPr bwMode="auto">
          <a:xfrm>
            <a:off x="539750" y="4652963"/>
            <a:ext cx="8181975" cy="1917700"/>
          </a:xfrm>
          <a:prstGeom prst="rect">
            <a:avLst/>
          </a:prstGeom>
          <a:noFill/>
          <a:ln w="12700">
            <a:noFill/>
            <a:miter lim="800000"/>
            <a:headEnd type="none" w="sm" len="sm"/>
            <a:tailEnd type="none" w="sm" len="sm"/>
          </a:ln>
        </p:spPr>
        <p:txBody>
          <a:bodyPr wrap="none" lIns="90000" tIns="46800" rIns="90000" bIns="46800">
            <a:spAutoFit/>
          </a:bodyPr>
          <a:lstStyle/>
          <a:p>
            <a:r>
              <a:rPr kumimoji="1" lang="zh-CN" altLang="en-US" sz="2400">
                <a:solidFill>
                  <a:srgbClr val="0000CC"/>
                </a:solidFill>
                <a:latin typeface="华文细黑" pitchFamily="2" charset="-122"/>
                <a:ea typeface="华文细黑" pitchFamily="2" charset="-122"/>
              </a:rPr>
              <a:t>格式说明的一般形式：</a:t>
            </a:r>
          </a:p>
          <a:p>
            <a:r>
              <a:rPr kumimoji="1" lang="zh-CN" altLang="en-US" sz="2400">
                <a:latin typeface="华文细黑" pitchFamily="2" charset="-122"/>
                <a:ea typeface="华文细黑" pitchFamily="2" charset="-122"/>
              </a:rPr>
              <a:t>             </a:t>
            </a:r>
            <a:r>
              <a:rPr kumimoji="1" lang="en-US" altLang="zh-CN" sz="2400">
                <a:solidFill>
                  <a:srgbClr val="66FFFF"/>
                </a:solidFill>
                <a:latin typeface="华文细黑" pitchFamily="2" charset="-122"/>
                <a:ea typeface="华文细黑" pitchFamily="2" charset="-122"/>
              </a:rPr>
              <a:t>%</a:t>
            </a:r>
            <a:r>
              <a:rPr kumimoji="1" lang="en-US" altLang="zh-CN" sz="2400">
                <a:latin typeface="华文细黑" pitchFamily="2" charset="-122"/>
                <a:ea typeface="华文细黑" pitchFamily="2" charset="-122"/>
              </a:rPr>
              <a:t> </a:t>
            </a:r>
            <a:r>
              <a:rPr kumimoji="1" lang="en-US" altLang="zh-CN" sz="2400">
                <a:solidFill>
                  <a:srgbClr val="99FF99"/>
                </a:solidFill>
                <a:latin typeface="宋体" pitchFamily="2" charset="-122"/>
              </a:rPr>
              <a:t>*</a:t>
            </a:r>
            <a:r>
              <a:rPr kumimoji="1" lang="en-US" altLang="zh-CN" sz="2400">
                <a:solidFill>
                  <a:srgbClr val="99FF99"/>
                </a:solidFill>
                <a:latin typeface="华文细黑" pitchFamily="2" charset="-122"/>
                <a:ea typeface="华文细黑" pitchFamily="2" charset="-122"/>
              </a:rPr>
              <a:t> </a:t>
            </a:r>
            <a:r>
              <a:rPr kumimoji="1" lang="en-US" altLang="zh-CN" sz="2400">
                <a:solidFill>
                  <a:srgbClr val="99FF99"/>
                </a:solidFill>
                <a:ea typeface="华文细黑" pitchFamily="2" charset="-122"/>
              </a:rPr>
              <a:t>m l  (</a:t>
            </a:r>
            <a:r>
              <a:rPr kumimoji="1" lang="zh-CN" altLang="en-US" sz="2400">
                <a:ea typeface="华文细黑" pitchFamily="2" charset="-122"/>
              </a:rPr>
              <a:t>或</a:t>
            </a:r>
            <a:r>
              <a:rPr kumimoji="1" lang="en-US" altLang="zh-CN" sz="2400">
                <a:solidFill>
                  <a:srgbClr val="99FF99"/>
                </a:solidFill>
                <a:ea typeface="华文细黑" pitchFamily="2" charset="-122"/>
              </a:rPr>
              <a:t>h)</a:t>
            </a:r>
            <a:r>
              <a:rPr kumimoji="1" lang="en-US" altLang="zh-CN" sz="2400">
                <a:latin typeface="华文细黑" pitchFamily="2" charset="-122"/>
                <a:ea typeface="华文细黑" pitchFamily="2" charset="-122"/>
              </a:rPr>
              <a:t>    </a:t>
            </a:r>
            <a:r>
              <a:rPr kumimoji="1" lang="zh-CN" altLang="en-US" sz="2400">
                <a:solidFill>
                  <a:srgbClr val="66FFFF"/>
                </a:solidFill>
                <a:latin typeface="华文细黑" pitchFamily="2" charset="-122"/>
                <a:ea typeface="华文细黑" pitchFamily="2" charset="-122"/>
              </a:rPr>
              <a:t>格式字符</a:t>
            </a:r>
            <a:r>
              <a:rPr kumimoji="1" lang="zh-CN" altLang="en-US" sz="2400">
                <a:latin typeface="华文细黑" pitchFamily="2" charset="-122"/>
                <a:ea typeface="华文细黑" pitchFamily="2" charset="-122"/>
              </a:rPr>
              <a:t>  </a:t>
            </a:r>
          </a:p>
          <a:p>
            <a:r>
              <a:rPr kumimoji="1" lang="zh-CN" altLang="en-US" sz="2400">
                <a:latin typeface="华文细黑" pitchFamily="2" charset="-122"/>
                <a:ea typeface="华文细黑" pitchFamily="2" charset="-122"/>
              </a:rPr>
              <a:t>  </a:t>
            </a:r>
            <a:r>
              <a:rPr kumimoji="1" lang="en-US" altLang="zh-CN" sz="2400">
                <a:solidFill>
                  <a:srgbClr val="99FF99"/>
                </a:solidFill>
                <a:ea typeface="华文细黑" pitchFamily="2" charset="-122"/>
              </a:rPr>
              <a:t>&amp; </a:t>
            </a:r>
            <a:r>
              <a:rPr kumimoji="1" lang="en-US" altLang="zh-CN" sz="2400">
                <a:ea typeface="华文细黑" pitchFamily="2" charset="-122"/>
              </a:rPr>
              <a:t>—</a:t>
            </a:r>
            <a:r>
              <a:rPr kumimoji="1" lang="zh-CN" altLang="en-US" sz="2400">
                <a:ea typeface="华文细黑" pitchFamily="2" charset="-122"/>
              </a:rPr>
              <a:t>求地址的运算符    </a:t>
            </a:r>
            <a:r>
              <a:rPr kumimoji="1" lang="en-US" altLang="zh-CN" sz="2400">
                <a:solidFill>
                  <a:srgbClr val="99FF99"/>
                </a:solidFill>
                <a:ea typeface="华文细黑" pitchFamily="2" charset="-122"/>
              </a:rPr>
              <a:t>&amp;a</a:t>
            </a:r>
            <a:r>
              <a:rPr kumimoji="1" lang="en-US" altLang="zh-CN" sz="2400">
                <a:ea typeface="华文细黑" pitchFamily="2" charset="-122"/>
              </a:rPr>
              <a:t>  </a:t>
            </a:r>
            <a:r>
              <a:rPr kumimoji="1" lang="zh-CN" altLang="en-US" sz="2400">
                <a:ea typeface="华文细黑" pitchFamily="2" charset="-122"/>
              </a:rPr>
              <a:t>表示</a:t>
            </a:r>
            <a:r>
              <a:rPr kumimoji="1" lang="zh-CN" altLang="en-US" sz="2400">
                <a:latin typeface="华文细黑" pitchFamily="2" charset="-122"/>
                <a:ea typeface="华文细黑" pitchFamily="2" charset="-122"/>
              </a:rPr>
              <a:t>该变量所占空间的首地址</a:t>
            </a:r>
          </a:p>
          <a:p>
            <a:r>
              <a:rPr kumimoji="1" lang="zh-CN" altLang="en-US" sz="2400">
                <a:solidFill>
                  <a:srgbClr val="99FF99"/>
                </a:solidFill>
                <a:latin typeface="华文细黑" pitchFamily="2" charset="-122"/>
                <a:ea typeface="华文细黑" pitchFamily="2" charset="-122"/>
              </a:rPr>
              <a:t>  </a:t>
            </a:r>
            <a:r>
              <a:rPr kumimoji="1" lang="zh-CN" altLang="en-US" sz="2400">
                <a:solidFill>
                  <a:srgbClr val="99FF99"/>
                </a:solidFill>
                <a:latin typeface="宋体" pitchFamily="2" charset="-122"/>
              </a:rPr>
              <a:t>*</a:t>
            </a:r>
            <a:r>
              <a:rPr kumimoji="1" lang="zh-CN" altLang="en-US" sz="2400">
                <a:solidFill>
                  <a:srgbClr val="99FF99"/>
                </a:solidFill>
                <a:latin typeface="华文细黑" pitchFamily="2" charset="-122"/>
                <a:ea typeface="华文细黑" pitchFamily="2" charset="-122"/>
              </a:rPr>
              <a:t> </a:t>
            </a:r>
            <a:r>
              <a:rPr kumimoji="1" lang="en-US" altLang="zh-CN" sz="2400">
                <a:latin typeface="华文细黑" pitchFamily="2" charset="-122"/>
                <a:ea typeface="华文细黑" pitchFamily="2" charset="-122"/>
              </a:rPr>
              <a:t>—</a:t>
            </a:r>
            <a:r>
              <a:rPr kumimoji="1" lang="zh-CN" altLang="en-US" sz="2400">
                <a:latin typeface="华文细黑" pitchFamily="2" charset="-122"/>
                <a:ea typeface="华文细黑" pitchFamily="2" charset="-122"/>
              </a:rPr>
              <a:t>抑制字符（“虚读”，即读入数据后不送给任何变量）</a:t>
            </a:r>
          </a:p>
          <a:p>
            <a:r>
              <a:rPr kumimoji="1" lang="zh-CN" altLang="en-US" sz="2400"/>
              <a:t>     </a:t>
            </a:r>
          </a:p>
        </p:txBody>
      </p:sp>
      <p:sp>
        <p:nvSpPr>
          <p:cNvPr id="339979" name="Text Box 11"/>
          <p:cNvSpPr txBox="1">
            <a:spLocks noChangeArrowheads="1"/>
          </p:cNvSpPr>
          <p:nvPr/>
        </p:nvSpPr>
        <p:spPr bwMode="auto">
          <a:xfrm>
            <a:off x="323850" y="3357563"/>
            <a:ext cx="8569325" cy="1235075"/>
          </a:xfrm>
          <a:prstGeom prst="rect">
            <a:avLst/>
          </a:prstGeom>
          <a:solidFill>
            <a:srgbClr val="CCFFCC"/>
          </a:solidFill>
          <a:ln w="47625">
            <a:solidFill>
              <a:srgbClr val="FFFF00"/>
            </a:solidFill>
            <a:miter lim="800000"/>
            <a:headEnd type="none" w="sm" len="sm"/>
            <a:tailEnd type="none" w="sm" len="sm"/>
          </a:ln>
        </p:spPr>
        <p:txBody>
          <a:bodyPr lIns="90000" tIns="46800" rIns="90000" bIns="46800">
            <a:spAutoFit/>
          </a:bodyPr>
          <a:lstStyle/>
          <a:p>
            <a:r>
              <a:rPr kumimoji="1" lang="en-US" altLang="zh-CN" sz="2400">
                <a:solidFill>
                  <a:srgbClr val="FF3300"/>
                </a:solidFill>
              </a:rPr>
              <a:t> </a:t>
            </a:r>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例</a:t>
            </a:r>
            <a:r>
              <a:rPr kumimoji="1" lang="en-US" altLang="zh-CN" sz="2400">
                <a:solidFill>
                  <a:srgbClr val="FF3300"/>
                </a:solidFill>
                <a:ea typeface="华文细黑" pitchFamily="2" charset="-122"/>
              </a:rPr>
              <a:t>】</a:t>
            </a:r>
            <a:r>
              <a:rPr kumimoji="1" lang="zh-CN" altLang="en-US" sz="2400">
                <a:solidFill>
                  <a:srgbClr val="FF3300"/>
                </a:solidFill>
                <a:ea typeface="华文细黑" pitchFamily="2" charset="-122"/>
              </a:rPr>
              <a:t>对于   </a:t>
            </a:r>
            <a:r>
              <a:rPr kumimoji="1" lang="en-US" altLang="zh-CN" sz="2400">
                <a:solidFill>
                  <a:srgbClr val="000000"/>
                </a:solidFill>
                <a:ea typeface="华文细黑" pitchFamily="2" charset="-122"/>
              </a:rPr>
              <a:t>scanf(“%3d%*4d%f”,&amp;i,&amp;f);</a:t>
            </a:r>
            <a:r>
              <a:rPr kumimoji="1" lang="en-US" altLang="zh-CN" sz="2400">
                <a:solidFill>
                  <a:schemeClr val="accent2"/>
                </a:solidFill>
                <a:ea typeface="华文细黑" pitchFamily="2" charset="-122"/>
              </a:rPr>
              <a:t>  </a:t>
            </a:r>
          </a:p>
          <a:p>
            <a:r>
              <a:rPr kumimoji="1" lang="en-US" altLang="zh-CN" sz="2400">
                <a:solidFill>
                  <a:srgbClr val="FF3300"/>
                </a:solidFill>
                <a:ea typeface="华文细黑" pitchFamily="2" charset="-122"/>
              </a:rPr>
              <a:t>   </a:t>
            </a:r>
            <a:r>
              <a:rPr kumimoji="1" lang="zh-CN" altLang="en-US" sz="2400">
                <a:solidFill>
                  <a:srgbClr val="FF3300"/>
                </a:solidFill>
                <a:ea typeface="华文细黑" pitchFamily="2" charset="-122"/>
              </a:rPr>
              <a:t>如果输入 </a:t>
            </a:r>
            <a:r>
              <a:rPr kumimoji="1" lang="en-US" altLang="zh-CN" sz="2400">
                <a:solidFill>
                  <a:srgbClr val="000000"/>
                </a:solidFill>
                <a:ea typeface="华文细黑" pitchFamily="2" charset="-122"/>
              </a:rPr>
              <a:t>1234567890.1234567890</a:t>
            </a:r>
          </a:p>
          <a:p>
            <a:r>
              <a:rPr kumimoji="1" lang="en-US" altLang="zh-CN" sz="2400">
                <a:solidFill>
                  <a:srgbClr val="FF3300"/>
                </a:solidFill>
                <a:ea typeface="华文细黑" pitchFamily="2" charset="-122"/>
              </a:rPr>
              <a:t>          </a:t>
            </a:r>
            <a:r>
              <a:rPr kumimoji="1" lang="zh-CN" altLang="en-US" sz="2400">
                <a:solidFill>
                  <a:srgbClr val="009900"/>
                </a:solidFill>
                <a:ea typeface="华文细黑" pitchFamily="2" charset="-122"/>
              </a:rPr>
              <a:t>结果</a:t>
            </a:r>
            <a:r>
              <a:rPr kumimoji="1" lang="zh-CN" altLang="en-US" sz="2400">
                <a:solidFill>
                  <a:srgbClr val="FF3300"/>
                </a:solidFill>
                <a:ea typeface="华文细黑" pitchFamily="2" charset="-122"/>
              </a:rPr>
              <a:t>  </a:t>
            </a:r>
            <a:r>
              <a:rPr kumimoji="1" lang="en-US" altLang="zh-CN" sz="2400">
                <a:solidFill>
                  <a:srgbClr val="3333FF"/>
                </a:solidFill>
                <a:ea typeface="华文细黑" pitchFamily="2" charset="-122"/>
              </a:rPr>
              <a:t>i =123, f=890.123474</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9974"/>
                                        </p:tgtEl>
                                        <p:attrNameLst>
                                          <p:attrName>style.visibility</p:attrName>
                                        </p:attrNameLst>
                                      </p:cBhvr>
                                      <p:to>
                                        <p:strVal val="visible"/>
                                      </p:to>
                                    </p:set>
                                    <p:animEffect transition="in" filter="checkerboard(across)">
                                      <p:cBhvr>
                                        <p:cTn id="7" dur="500"/>
                                        <p:tgtEl>
                                          <p:spTgt spid="3399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9976"/>
                                        </p:tgtEl>
                                        <p:attrNameLst>
                                          <p:attrName>style.visibility</p:attrName>
                                        </p:attrNameLst>
                                      </p:cBhvr>
                                      <p:to>
                                        <p:strVal val="visible"/>
                                      </p:to>
                                    </p:set>
                                    <p:animEffect transition="in" filter="blinds(horizontal)">
                                      <p:cBhvr>
                                        <p:cTn id="12" dur="500"/>
                                        <p:tgtEl>
                                          <p:spTgt spid="33997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9975"/>
                                        </p:tgtEl>
                                        <p:attrNameLst>
                                          <p:attrName>style.visibility</p:attrName>
                                        </p:attrNameLst>
                                      </p:cBhvr>
                                      <p:to>
                                        <p:strVal val="visible"/>
                                      </p:to>
                                    </p:set>
                                    <p:animEffect transition="in" filter="checkerboard(across)">
                                      <p:cBhvr>
                                        <p:cTn id="17" dur="500"/>
                                        <p:tgtEl>
                                          <p:spTgt spid="3399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9977"/>
                                        </p:tgtEl>
                                        <p:attrNameLst>
                                          <p:attrName>style.visibility</p:attrName>
                                        </p:attrNameLst>
                                      </p:cBhvr>
                                      <p:to>
                                        <p:strVal val="visible"/>
                                      </p:to>
                                    </p:set>
                                    <p:animEffect transition="in" filter="blinds(horizontal)">
                                      <p:cBhvr>
                                        <p:cTn id="22" dur="500"/>
                                        <p:tgtEl>
                                          <p:spTgt spid="33997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39978"/>
                                        </p:tgtEl>
                                        <p:attrNameLst>
                                          <p:attrName>style.visibility</p:attrName>
                                        </p:attrNameLst>
                                      </p:cBhvr>
                                      <p:to>
                                        <p:strVal val="visible"/>
                                      </p:to>
                                    </p:set>
                                    <p:animEffect transition="in" filter="checkerboard(across)">
                                      <p:cBhvr>
                                        <p:cTn id="27" dur="500"/>
                                        <p:tgtEl>
                                          <p:spTgt spid="33997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39979"/>
                                        </p:tgtEl>
                                        <p:attrNameLst>
                                          <p:attrName>style.visibility</p:attrName>
                                        </p:attrNameLst>
                                      </p:cBhvr>
                                      <p:to>
                                        <p:strVal val="visible"/>
                                      </p:to>
                                    </p:set>
                                    <p:anim calcmode="lin" valueType="num">
                                      <p:cBhvr additive="base">
                                        <p:cTn id="32" dur="500" fill="hold"/>
                                        <p:tgtEl>
                                          <p:spTgt spid="339979"/>
                                        </p:tgtEl>
                                        <p:attrNameLst>
                                          <p:attrName>ppt_x</p:attrName>
                                        </p:attrNameLst>
                                      </p:cBhvr>
                                      <p:tavLst>
                                        <p:tav tm="0">
                                          <p:val>
                                            <p:strVal val="0-#ppt_w/2"/>
                                          </p:val>
                                        </p:tav>
                                        <p:tav tm="100000">
                                          <p:val>
                                            <p:strVal val="#ppt_x"/>
                                          </p:val>
                                        </p:tav>
                                      </p:tavLst>
                                    </p:anim>
                                    <p:anim calcmode="lin" valueType="num">
                                      <p:cBhvr additive="base">
                                        <p:cTn id="33" dur="500" fill="hold"/>
                                        <p:tgtEl>
                                          <p:spTgt spid="3399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4" grpId="0" animBg="1"/>
      <p:bldP spid="339975" grpId="0" animBg="1"/>
      <p:bldP spid="339976" grpId="0" animBg="1"/>
      <p:bldP spid="339977" grpId="0" animBg="1"/>
      <p:bldP spid="339978" grpId="0"/>
      <p:bldP spid="33997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250825" y="981075"/>
            <a:ext cx="8893175" cy="2592388"/>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hlink"/>
              </a:buClr>
              <a:buSzPct val="65000"/>
              <a:buFont typeface="Wingdings" pitchFamily="2" charset="2"/>
              <a:buNone/>
            </a:pPr>
            <a:r>
              <a:rPr lang="zh-CN" altLang="en-US" sz="2400">
                <a:solidFill>
                  <a:srgbClr val="FF3300"/>
                </a:solidFill>
                <a:ea typeface="华文细黑" pitchFamily="2" charset="-122"/>
              </a:rPr>
              <a:t>注意</a:t>
            </a:r>
            <a:r>
              <a:rPr lang="en-US" altLang="zh-CN" sz="2400">
                <a:solidFill>
                  <a:srgbClr val="FF3300"/>
                </a:solidFill>
                <a:ea typeface="华文细黑" pitchFamily="2" charset="-122"/>
              </a:rPr>
              <a:t>:</a:t>
            </a:r>
            <a:r>
              <a:rPr lang="en-US" altLang="zh-CN" sz="2400">
                <a:ea typeface="华文细黑" pitchFamily="2" charset="-122"/>
              </a:rPr>
              <a:t> </a:t>
            </a:r>
          </a:p>
          <a:p>
            <a:pPr marL="342900" indent="-342900">
              <a:lnSpc>
                <a:spcPct val="90000"/>
              </a:lnSpc>
              <a:spcBef>
                <a:spcPct val="20000"/>
              </a:spcBef>
              <a:buClr>
                <a:schemeClr val="hlink"/>
              </a:buClr>
              <a:buSzPct val="65000"/>
              <a:buFont typeface="Wingdings" pitchFamily="2" charset="2"/>
              <a:buNone/>
            </a:pPr>
            <a:r>
              <a:rPr lang="en-US" altLang="zh-CN" sz="2400">
                <a:solidFill>
                  <a:srgbClr val="66FFFF"/>
                </a:solidFill>
                <a:ea typeface="华文细黑" pitchFamily="2" charset="-122"/>
              </a:rPr>
              <a:t>scanf( )</a:t>
            </a:r>
            <a:r>
              <a:rPr lang="zh-CN" altLang="en-US" sz="2400">
                <a:ea typeface="华文细黑" pitchFamily="2" charset="-122"/>
              </a:rPr>
              <a:t>函数没有输出功能</a:t>
            </a:r>
            <a:r>
              <a:rPr lang="en-US" altLang="zh-CN" sz="2400">
                <a:ea typeface="华文细黑" pitchFamily="2" charset="-122"/>
              </a:rPr>
              <a:t>(</a:t>
            </a:r>
            <a:r>
              <a:rPr lang="zh-CN" altLang="en-US" sz="2400">
                <a:ea typeface="华文细黑" pitchFamily="2" charset="-122"/>
              </a:rPr>
              <a:t>即不会向屏幕显示任何字符</a:t>
            </a:r>
            <a:r>
              <a:rPr lang="en-US" altLang="zh-CN" sz="2400">
                <a:ea typeface="华文细黑" pitchFamily="2" charset="-122"/>
              </a:rPr>
              <a:t>)</a:t>
            </a:r>
          </a:p>
          <a:p>
            <a:pPr marL="342900" indent="-342900">
              <a:lnSpc>
                <a:spcPct val="90000"/>
              </a:lnSpc>
              <a:spcBef>
                <a:spcPct val="20000"/>
              </a:spcBef>
              <a:buClr>
                <a:schemeClr val="hlink"/>
              </a:buClr>
              <a:buSzPct val="65000"/>
              <a:buFont typeface="Wingdings" pitchFamily="2" charset="2"/>
              <a:buNone/>
            </a:pPr>
            <a:r>
              <a:rPr lang="zh-CN" altLang="en-US" sz="2400">
                <a:ea typeface="华文细黑" pitchFamily="2" charset="-122"/>
              </a:rPr>
              <a:t>也不能规定小数位数</a:t>
            </a:r>
            <a:r>
              <a:rPr lang="en-US" altLang="zh-CN" sz="2400">
                <a:ea typeface="华文细黑" pitchFamily="2" charset="-122"/>
              </a:rPr>
              <a:t>(m.n)</a:t>
            </a:r>
          </a:p>
          <a:p>
            <a:pPr marL="342900" indent="-342900">
              <a:lnSpc>
                <a:spcPct val="90000"/>
              </a:lnSpc>
              <a:spcBef>
                <a:spcPct val="20000"/>
              </a:spcBef>
              <a:buClr>
                <a:schemeClr val="hlink"/>
              </a:buClr>
              <a:buSzPct val="65000"/>
              <a:buFont typeface="Wingdings" pitchFamily="2" charset="2"/>
              <a:buNone/>
            </a:pPr>
            <a:r>
              <a:rPr lang="zh-CN" altLang="en-US" sz="2400">
                <a:solidFill>
                  <a:srgbClr val="FF3300"/>
                </a:solidFill>
                <a:ea typeface="华文细黑" pitchFamily="2" charset="-122"/>
              </a:rPr>
              <a:t>典型错误</a:t>
            </a:r>
            <a:r>
              <a:rPr lang="en-US" altLang="zh-CN" sz="2400">
                <a:solidFill>
                  <a:srgbClr val="FF3300"/>
                </a:solidFill>
                <a:ea typeface="华文细黑" pitchFamily="2" charset="-122"/>
              </a:rPr>
              <a:t>:</a:t>
            </a:r>
          </a:p>
          <a:p>
            <a:pPr marL="342900" indent="-342900">
              <a:lnSpc>
                <a:spcPct val="90000"/>
              </a:lnSpc>
              <a:spcBef>
                <a:spcPct val="20000"/>
              </a:spcBef>
              <a:buClr>
                <a:schemeClr val="hlink"/>
              </a:buClr>
              <a:buSzPct val="65000"/>
              <a:buFont typeface="Wingdings" pitchFamily="2" charset="2"/>
              <a:buNone/>
            </a:pPr>
            <a:r>
              <a:rPr lang="en-US" altLang="zh-CN" sz="2400">
                <a:ea typeface="华文细黑" pitchFamily="2" charset="-122"/>
              </a:rPr>
              <a:t>scanf( “ %5</a:t>
            </a:r>
            <a:r>
              <a:rPr lang="en-US" altLang="zh-CN" sz="2400">
                <a:solidFill>
                  <a:srgbClr val="66FFFF"/>
                </a:solidFill>
                <a:ea typeface="华文细黑" pitchFamily="2" charset="-122"/>
              </a:rPr>
              <a:t>.2</a:t>
            </a:r>
            <a:r>
              <a:rPr lang="en-US" altLang="zh-CN" sz="2400">
                <a:ea typeface="华文细黑" pitchFamily="2" charset="-122"/>
              </a:rPr>
              <a:t>f “,&amp;x );</a:t>
            </a:r>
          </a:p>
          <a:p>
            <a:pPr marL="342900" indent="-342900">
              <a:lnSpc>
                <a:spcPct val="90000"/>
              </a:lnSpc>
              <a:spcBef>
                <a:spcPct val="20000"/>
              </a:spcBef>
              <a:buClr>
                <a:schemeClr val="hlink"/>
              </a:buClr>
              <a:buSzPct val="65000"/>
              <a:buFont typeface="Wingdings" pitchFamily="2" charset="2"/>
              <a:buNone/>
            </a:pPr>
            <a:endParaRPr lang="en-US" altLang="zh-CN" sz="2400">
              <a:ea typeface="华文细黑" pitchFamily="2" charset="-122"/>
            </a:endParaRPr>
          </a:p>
        </p:txBody>
      </p:sp>
      <p:sp>
        <p:nvSpPr>
          <p:cNvPr id="340997" name="Rectangle 5"/>
          <p:cNvSpPr>
            <a:spLocks noChangeArrowheads="1"/>
          </p:cNvSpPr>
          <p:nvPr/>
        </p:nvSpPr>
        <p:spPr bwMode="auto">
          <a:xfrm>
            <a:off x="611188" y="260350"/>
            <a:ext cx="7772400" cy="455613"/>
          </a:xfrm>
          <a:prstGeom prst="rect">
            <a:avLst/>
          </a:prstGeom>
          <a:noFill/>
          <a:ln w="9525">
            <a:noFill/>
            <a:miter lim="800000"/>
            <a:headEnd/>
            <a:tailEnd/>
          </a:ln>
          <a:effectLst/>
        </p:spPr>
        <p:txBody>
          <a:bodyPr lIns="92075" tIns="46038" rIns="92075" bIns="46038" anchor="b"/>
          <a:lstStyle/>
          <a:p>
            <a:pPr>
              <a:defRPr/>
            </a:pPr>
            <a:r>
              <a:rPr lang="zh-CN" altLang="en-US" sz="2400">
                <a:solidFill>
                  <a:schemeClr val="tx2"/>
                </a:solidFill>
                <a:effectLst>
                  <a:outerShdw blurRad="38100" dist="38100" dir="2700000" algn="tl">
                    <a:srgbClr val="000000"/>
                  </a:outerShdw>
                </a:effectLst>
                <a:latin typeface="Arial" charset="0"/>
              </a:rPr>
              <a:t>六、数据的输入和输出</a:t>
            </a:r>
          </a:p>
        </p:txBody>
      </p:sp>
      <p:sp>
        <p:nvSpPr>
          <p:cNvPr id="44036" name="Text Box 6"/>
          <p:cNvSpPr txBox="1">
            <a:spLocks noChangeArrowheads="1"/>
          </p:cNvSpPr>
          <p:nvPr/>
        </p:nvSpPr>
        <p:spPr bwMode="auto">
          <a:xfrm>
            <a:off x="395288" y="3716338"/>
            <a:ext cx="7507287" cy="457200"/>
          </a:xfrm>
          <a:prstGeom prst="rect">
            <a:avLst/>
          </a:prstGeom>
          <a:noFill/>
          <a:ln w="12700">
            <a:noFill/>
            <a:miter lim="800000"/>
            <a:headEnd type="none" w="sm" len="sm"/>
            <a:tailEnd type="none" w="sm" len="sm"/>
          </a:ln>
        </p:spPr>
        <p:txBody>
          <a:bodyPr lIns="90000" tIns="46800" rIns="90000" bIns="46800">
            <a:spAutoFit/>
          </a:bodyPr>
          <a:lstStyle/>
          <a:p>
            <a:endParaRPr kumimoji="1" lang="zh-CN" altLang="zh-CN" sz="2400">
              <a:solidFill>
                <a:srgbClr val="FF3300"/>
              </a:solidFill>
            </a:endParaRPr>
          </a:p>
        </p:txBody>
      </p:sp>
      <p:sp>
        <p:nvSpPr>
          <p:cNvPr id="340999" name="Text Box 7"/>
          <p:cNvSpPr txBox="1">
            <a:spLocks noChangeArrowheads="1"/>
          </p:cNvSpPr>
          <p:nvPr/>
        </p:nvSpPr>
        <p:spPr bwMode="auto">
          <a:xfrm>
            <a:off x="341313" y="3384550"/>
            <a:ext cx="5834062" cy="822325"/>
          </a:xfrm>
          <a:prstGeom prst="rect">
            <a:avLst/>
          </a:prstGeom>
          <a:noFill/>
          <a:ln w="12700">
            <a:noFill/>
            <a:miter lim="800000"/>
            <a:headEnd type="none" w="sm" len="sm"/>
            <a:tailEnd type="none" w="sm" len="sm"/>
          </a:ln>
        </p:spPr>
        <p:txBody>
          <a:bodyPr lIns="90000" tIns="46800" rIns="90000" bIns="46800">
            <a:spAutoFit/>
          </a:bodyPr>
          <a:lstStyle/>
          <a:p>
            <a:r>
              <a:rPr kumimoji="1" lang="zh-CN" altLang="en-US" sz="2400">
                <a:solidFill>
                  <a:srgbClr val="FF3300"/>
                </a:solidFill>
                <a:ea typeface="华文细黑" pitchFamily="2" charset="-122"/>
              </a:rPr>
              <a:t>正确语句</a:t>
            </a:r>
            <a:r>
              <a:rPr kumimoji="1" lang="en-US" altLang="zh-CN" sz="2400">
                <a:solidFill>
                  <a:srgbClr val="FF3300"/>
                </a:solidFill>
                <a:ea typeface="华文细黑" pitchFamily="2" charset="-122"/>
              </a:rPr>
              <a:t>:</a:t>
            </a:r>
          </a:p>
          <a:p>
            <a:r>
              <a:rPr kumimoji="1" lang="en-US" altLang="zh-CN" sz="2400"/>
              <a:t>scanf( “%5f “, &amp;x);</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0999"/>
                                        </p:tgtEl>
                                        <p:attrNameLst>
                                          <p:attrName>style.visibility</p:attrName>
                                        </p:attrNameLst>
                                      </p:cBhvr>
                                      <p:to>
                                        <p:strVal val="visible"/>
                                      </p:to>
                                    </p:set>
                                    <p:animEffect transition="in" filter="checkerboard(across)">
                                      <p:cBhvr>
                                        <p:cTn id="7" dur="500"/>
                                        <p:tgtEl>
                                          <p:spTgt spid="3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0" y="528638"/>
            <a:ext cx="8836025" cy="5276850"/>
          </a:xfrm>
          <a:prstGeom prst="rect">
            <a:avLst/>
          </a:prstGeom>
          <a:noFill/>
          <a:ln w="9525">
            <a:noFill/>
            <a:miter lim="800000"/>
            <a:headEnd/>
            <a:tailEnd/>
          </a:ln>
        </p:spPr>
        <p:txBody>
          <a:bodyPr wrap="none">
            <a:spAutoFit/>
          </a:bodyPr>
          <a:lstStyle/>
          <a:p>
            <a:r>
              <a:rPr lang="en-US" altLang="zh-CN" sz="3200">
                <a:solidFill>
                  <a:srgbClr val="FF0000"/>
                </a:solidFill>
                <a:latin typeface="华文细黑" pitchFamily="2" charset="-122"/>
                <a:ea typeface="华文细黑" pitchFamily="2" charset="-122"/>
              </a:rPr>
              <a:t>【</a:t>
            </a:r>
            <a:r>
              <a:rPr lang="zh-CN" altLang="en-US" sz="3200">
                <a:solidFill>
                  <a:srgbClr val="FF0000"/>
                </a:solidFill>
                <a:latin typeface="华文细黑" pitchFamily="2" charset="-122"/>
                <a:ea typeface="华文细黑" pitchFamily="2" charset="-122"/>
              </a:rPr>
              <a:t>说明</a:t>
            </a:r>
            <a:r>
              <a:rPr lang="en-US" altLang="zh-CN" sz="3200">
                <a:solidFill>
                  <a:srgbClr val="FF0000"/>
                </a:solidFill>
                <a:latin typeface="华文细黑" pitchFamily="2" charset="-122"/>
                <a:ea typeface="华文细黑" pitchFamily="2" charset="-122"/>
              </a:rPr>
              <a:t>】</a:t>
            </a:r>
          </a:p>
          <a:p>
            <a:endParaRPr lang="en-US" altLang="zh-CN" sz="2800">
              <a:solidFill>
                <a:srgbClr val="0000CC"/>
              </a:solidFill>
              <a:latin typeface="华文细黑" pitchFamily="2" charset="-122"/>
              <a:ea typeface="华文细黑" pitchFamily="2" charset="-122"/>
            </a:endParaRPr>
          </a:p>
          <a:p>
            <a:r>
              <a:rPr lang="zh-CN" altLang="en-US" sz="2800" b="1">
                <a:latin typeface="华文细黑" pitchFamily="2" charset="-122"/>
                <a:ea typeface="华文细黑" pitchFamily="2" charset="-122"/>
              </a:rPr>
              <a:t>对于</a:t>
            </a:r>
            <a:r>
              <a:rPr lang="en-US" altLang="zh-CN" sz="2800" b="1">
                <a:solidFill>
                  <a:srgbClr val="000066"/>
                </a:solidFill>
                <a:latin typeface="Times New Roman" pitchFamily="18" charset="0"/>
                <a:ea typeface="华文细黑" pitchFamily="2" charset="-122"/>
              </a:rPr>
              <a:t>scanf(“%d%d%f”,&amp;a,&amp;b,&amp;c);</a:t>
            </a:r>
            <a:r>
              <a:rPr lang="zh-CN" altLang="en-US" sz="2800" b="1">
                <a:latin typeface="华文细黑" pitchFamily="2" charset="-122"/>
                <a:ea typeface="华文细黑" pitchFamily="2" charset="-122"/>
              </a:rPr>
              <a:t>之类格式字符相接</a:t>
            </a:r>
          </a:p>
          <a:p>
            <a:r>
              <a:rPr lang="zh-CN" altLang="en-US" sz="2800" b="1">
                <a:latin typeface="华文细黑" pitchFamily="2" charset="-122"/>
                <a:ea typeface="华文细黑" pitchFamily="2" charset="-122"/>
              </a:rPr>
              <a:t>的语句，应注意数据项值分隔处如何识别：</a:t>
            </a:r>
          </a:p>
          <a:p>
            <a:pPr lvl="1">
              <a:buClr>
                <a:srgbClr val="FF0000"/>
              </a:buClr>
              <a:buFont typeface="Wingdings" pitchFamily="2" charset="2"/>
              <a:buChar char="Ø"/>
            </a:pPr>
            <a:r>
              <a:rPr lang="zh-CN" altLang="en-US" sz="2800" b="1">
                <a:latin typeface="华文细黑" pitchFamily="2" charset="-122"/>
                <a:ea typeface="华文细黑" pitchFamily="2" charset="-122"/>
              </a:rPr>
              <a:t>变类型时自动识别</a:t>
            </a:r>
          </a:p>
          <a:p>
            <a:pPr lvl="1">
              <a:buClr>
                <a:srgbClr val="FF0000"/>
              </a:buClr>
              <a:buFont typeface="Wingdings" pitchFamily="2" charset="2"/>
              <a:buChar char="Ø"/>
            </a:pPr>
            <a:r>
              <a:rPr lang="zh-CN" altLang="en-US" sz="2800" b="1">
                <a:latin typeface="华文细黑" pitchFamily="2" charset="-122"/>
                <a:ea typeface="华文细黑" pitchFamily="2" charset="-122"/>
              </a:rPr>
              <a:t>按指定域宽自动分隔 </a:t>
            </a:r>
          </a:p>
          <a:p>
            <a:pPr lvl="1">
              <a:buClr>
                <a:srgbClr val="FF0000"/>
              </a:buClr>
              <a:buFont typeface="Wingdings" pitchFamily="2" charset="2"/>
              <a:buChar char="Ø"/>
            </a:pPr>
            <a:r>
              <a:rPr lang="zh-CN" altLang="en-US" sz="2800" b="1">
                <a:latin typeface="华文细黑" pitchFamily="2" charset="-122"/>
                <a:ea typeface="华文细黑" pitchFamily="2" charset="-122"/>
              </a:rPr>
              <a:t>用分隔符号（空格键，</a:t>
            </a:r>
            <a:r>
              <a:rPr lang="en-US" altLang="zh-CN" sz="2800" b="1">
                <a:latin typeface="华文细黑" pitchFamily="2" charset="-122"/>
                <a:ea typeface="华文细黑" pitchFamily="2" charset="-122"/>
              </a:rPr>
              <a:t>tab</a:t>
            </a:r>
            <a:r>
              <a:rPr lang="zh-CN" altLang="en-US" sz="2800" b="1">
                <a:latin typeface="华文细黑" pitchFamily="2" charset="-122"/>
                <a:ea typeface="华文细黑" pitchFamily="2" charset="-122"/>
              </a:rPr>
              <a:t>键，回车键）</a:t>
            </a:r>
          </a:p>
          <a:p>
            <a:pPr lvl="1">
              <a:buClr>
                <a:srgbClr val="FF0000"/>
              </a:buClr>
              <a:buFont typeface="Wingdings" pitchFamily="2" charset="2"/>
              <a:buChar char="Ø"/>
            </a:pPr>
            <a:r>
              <a:rPr lang="zh-CN" altLang="en-US" sz="2800" b="1">
                <a:latin typeface="华文细黑" pitchFamily="2" charset="-122"/>
                <a:ea typeface="华文细黑" pitchFamily="2" charset="-122"/>
              </a:rPr>
              <a:t>用指定字符（如逗号等） 分隔（用户输入时也必须</a:t>
            </a:r>
          </a:p>
          <a:p>
            <a:pPr lvl="1">
              <a:buClr>
                <a:srgbClr val="FF0000"/>
              </a:buClr>
              <a:buFont typeface="Wingdings" pitchFamily="2" charset="2"/>
              <a:buNone/>
            </a:pPr>
            <a:r>
              <a:rPr lang="zh-CN" altLang="en-US" sz="2800" b="1">
                <a:latin typeface="华文细黑" pitchFamily="2" charset="-122"/>
                <a:ea typeface="华文细黑" pitchFamily="2" charset="-122"/>
              </a:rPr>
              <a:t> 按该字符分隔）</a:t>
            </a:r>
          </a:p>
          <a:p>
            <a:pPr lvl="1">
              <a:buClr>
                <a:srgbClr val="FF0000"/>
              </a:buClr>
              <a:buFont typeface="Wingdings" pitchFamily="2" charset="2"/>
              <a:buChar char="Ø"/>
            </a:pPr>
            <a:r>
              <a:rPr lang="zh-CN" altLang="en-US" sz="2800" b="1">
                <a:latin typeface="华文细黑" pitchFamily="2" charset="-122"/>
                <a:ea typeface="华文细黑" pitchFamily="2" charset="-122"/>
              </a:rPr>
              <a:t>注意没有精度规定（</a:t>
            </a:r>
            <a:r>
              <a:rPr lang="en-US" altLang="zh-CN" sz="2800" b="1">
                <a:latin typeface="华文细黑" pitchFamily="2" charset="-122"/>
                <a:ea typeface="华文细黑" pitchFamily="2" charset="-122"/>
              </a:rPr>
              <a:t>m.n</a:t>
            </a:r>
            <a:r>
              <a:rPr lang="zh-CN" altLang="en-US" sz="2800" b="1">
                <a:latin typeface="华文细黑" pitchFamily="2" charset="-122"/>
                <a:ea typeface="华文细黑" pitchFamily="2" charset="-122"/>
              </a:rPr>
              <a:t>）</a:t>
            </a:r>
          </a:p>
          <a:p>
            <a:pPr lvl="1">
              <a:buClr>
                <a:srgbClr val="FF0000"/>
              </a:buClr>
              <a:buFont typeface="Wingdings" pitchFamily="2" charset="2"/>
              <a:buNone/>
            </a:pPr>
            <a:endParaRPr lang="zh-CN" altLang="en-US" sz="2800" b="1">
              <a:latin typeface="华文细黑" pitchFamily="2" charset="-122"/>
              <a:ea typeface="华文细黑" pitchFamily="2" charset="-122"/>
            </a:endParaRPr>
          </a:p>
          <a:p>
            <a:r>
              <a:rPr lang="zh-CN" altLang="en-US" sz="2800" b="1">
                <a:latin typeface="华文细黑" pitchFamily="2" charset="-122"/>
                <a:ea typeface="华文细黑" pitchFamily="2" charset="-122"/>
              </a:rPr>
              <a:t>    </a:t>
            </a:r>
            <a:r>
              <a:rPr lang="zh-CN" altLang="en-US" sz="2800" b="1">
                <a:solidFill>
                  <a:srgbClr val="0000CC"/>
                </a:solidFill>
                <a:latin typeface="华文细黑" pitchFamily="2" charset="-122"/>
                <a:ea typeface="华文细黑" pitchFamily="2" charset="-122"/>
              </a:rPr>
              <a:t>为了便于使用，应尽量采用某种习惯的分隔格式。</a:t>
            </a:r>
          </a:p>
        </p:txBody>
      </p:sp>
    </p:spTree>
  </p:cSld>
  <p:clrMapOvr>
    <a:masterClrMapping/>
  </p:clrMapOvr>
  <p:transition>
    <p:blinds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468313" y="836613"/>
            <a:ext cx="3240087" cy="5545137"/>
          </a:xfrm>
          <a:prstGeom prst="rect">
            <a:avLst/>
          </a:prstGeom>
          <a:noFill/>
          <a:ln w="9525">
            <a:noFill/>
            <a:miter lim="800000"/>
            <a:headEnd/>
            <a:tailEnd/>
          </a:ln>
        </p:spPr>
        <p:txBody>
          <a:bodyPr lIns="92075" tIns="46038" rIns="92075" bIns="46038"/>
          <a:lstStyle/>
          <a:p>
            <a:pPr>
              <a:lnSpc>
                <a:spcPct val="80000"/>
              </a:lnSpc>
              <a:spcBef>
                <a:spcPct val="20000"/>
              </a:spcBef>
              <a:buClr>
                <a:schemeClr val="hlink"/>
              </a:buClr>
              <a:buSzPct val="65000"/>
              <a:buFont typeface="Wingdings" pitchFamily="2" charset="2"/>
              <a:buNone/>
            </a:pPr>
            <a:r>
              <a:rPr lang="en-US" altLang="zh-CN" sz="2000">
                <a:solidFill>
                  <a:srgbClr val="66FFFF"/>
                </a:solidFill>
                <a:latin typeface="华文细黑" pitchFamily="2" charset="-122"/>
                <a:ea typeface="华文细黑" pitchFamily="2" charset="-122"/>
              </a:rPr>
              <a:t>2</a:t>
            </a:r>
            <a:r>
              <a:rPr lang="zh-CN" altLang="en-US" sz="2000">
                <a:solidFill>
                  <a:srgbClr val="66FFFF"/>
                </a:solidFill>
                <a:latin typeface="华文细黑" pitchFamily="2" charset="-122"/>
                <a:ea typeface="华文细黑" pitchFamily="2" charset="-122"/>
              </a:rPr>
              <a:t>．字符输入函数      </a:t>
            </a:r>
            <a:r>
              <a:rPr lang="en-US" altLang="zh-CN" i="1">
                <a:solidFill>
                  <a:srgbClr val="99FF99"/>
                </a:solidFill>
                <a:latin typeface="华文细黑" pitchFamily="2" charset="-122"/>
                <a:ea typeface="华文细黑" pitchFamily="2" charset="-122"/>
              </a:rPr>
              <a:t>P71</a:t>
            </a:r>
          </a:p>
          <a:p>
            <a:pPr>
              <a:lnSpc>
                <a:spcPct val="80000"/>
              </a:lnSpc>
              <a:spcBef>
                <a:spcPct val="20000"/>
              </a:spcBef>
              <a:buClr>
                <a:schemeClr val="hlink"/>
              </a:buClr>
              <a:buSzPct val="65000"/>
              <a:buFont typeface="Wingdings" pitchFamily="2" charset="2"/>
              <a:buNone/>
            </a:pPr>
            <a:r>
              <a:rPr lang="zh-CN" altLang="en-US" sz="2000">
                <a:solidFill>
                  <a:srgbClr val="FF3300"/>
                </a:solidFill>
                <a:latin typeface="华文细黑" pitchFamily="2" charset="-122"/>
                <a:ea typeface="华文细黑" pitchFamily="2" charset="-122"/>
              </a:rPr>
              <a:t>格式：</a:t>
            </a:r>
            <a:r>
              <a:rPr lang="zh-CN" altLang="en-US" sz="2400"/>
              <a:t> </a:t>
            </a:r>
          </a:p>
          <a:p>
            <a:pPr>
              <a:lnSpc>
                <a:spcPct val="80000"/>
              </a:lnSpc>
              <a:spcBef>
                <a:spcPct val="20000"/>
              </a:spcBef>
              <a:buClr>
                <a:schemeClr val="hlink"/>
              </a:buClr>
              <a:buSzPct val="65000"/>
              <a:buFont typeface="Wingdings" pitchFamily="2" charset="2"/>
              <a:buNone/>
            </a:pPr>
            <a:r>
              <a:rPr lang="zh-CN" altLang="en-US" sz="2400">
                <a:solidFill>
                  <a:srgbClr val="99FF99"/>
                </a:solidFill>
              </a:rPr>
              <a:t>    </a:t>
            </a:r>
            <a:r>
              <a:rPr lang="en-US" altLang="zh-CN" sz="2400">
                <a:solidFill>
                  <a:srgbClr val="99FF99"/>
                </a:solidFill>
              </a:rPr>
              <a:t>getchar( )  </a:t>
            </a:r>
          </a:p>
          <a:p>
            <a:pPr>
              <a:lnSpc>
                <a:spcPct val="80000"/>
              </a:lnSpc>
              <a:spcBef>
                <a:spcPct val="20000"/>
              </a:spcBef>
              <a:buClr>
                <a:schemeClr val="hlink"/>
              </a:buClr>
              <a:buSzPct val="65000"/>
              <a:buFont typeface="Wingdings" pitchFamily="2" charset="2"/>
              <a:buNone/>
            </a:pPr>
            <a:r>
              <a:rPr lang="en-US" altLang="zh-CN" sz="2400">
                <a:solidFill>
                  <a:srgbClr val="99FF99"/>
                </a:solidFill>
              </a:rPr>
              <a:t>    getche( )</a:t>
            </a:r>
          </a:p>
          <a:p>
            <a:pPr>
              <a:lnSpc>
                <a:spcPct val="80000"/>
              </a:lnSpc>
              <a:spcBef>
                <a:spcPct val="20000"/>
              </a:spcBef>
              <a:buClr>
                <a:schemeClr val="hlink"/>
              </a:buClr>
              <a:buSzPct val="65000"/>
              <a:buFont typeface="Wingdings" pitchFamily="2" charset="2"/>
              <a:buNone/>
            </a:pPr>
            <a:r>
              <a:rPr lang="en-US" altLang="zh-CN" sz="2400">
                <a:solidFill>
                  <a:srgbClr val="99FF99"/>
                </a:solidFill>
              </a:rPr>
              <a:t>    getch( )</a:t>
            </a:r>
          </a:p>
          <a:p>
            <a:pPr>
              <a:lnSpc>
                <a:spcPct val="80000"/>
              </a:lnSpc>
              <a:spcBef>
                <a:spcPct val="20000"/>
              </a:spcBef>
              <a:buClr>
                <a:schemeClr val="hlink"/>
              </a:buClr>
              <a:buSzPct val="65000"/>
              <a:buFont typeface="Wingdings" pitchFamily="2" charset="2"/>
              <a:buNone/>
            </a:pPr>
            <a:endParaRPr lang="en-US" altLang="zh-CN" sz="2000">
              <a:solidFill>
                <a:srgbClr val="FF3300"/>
              </a:solidFill>
              <a:latin typeface="华文细黑" pitchFamily="2" charset="-122"/>
              <a:ea typeface="华文细黑" pitchFamily="2" charset="-122"/>
            </a:endParaRPr>
          </a:p>
          <a:p>
            <a:pPr>
              <a:lnSpc>
                <a:spcPct val="80000"/>
              </a:lnSpc>
              <a:spcBef>
                <a:spcPct val="20000"/>
              </a:spcBef>
              <a:buClr>
                <a:schemeClr val="hlink"/>
              </a:buClr>
              <a:buSzPct val="65000"/>
              <a:buFont typeface="Wingdings" pitchFamily="2" charset="2"/>
              <a:buNone/>
            </a:pPr>
            <a:r>
              <a:rPr lang="zh-CN" altLang="en-US" sz="2000">
                <a:solidFill>
                  <a:srgbClr val="FF3300"/>
                </a:solidFill>
                <a:latin typeface="华文细黑" pitchFamily="2" charset="-122"/>
                <a:ea typeface="华文细黑" pitchFamily="2" charset="-122"/>
              </a:rPr>
              <a:t>功能</a:t>
            </a:r>
            <a:r>
              <a:rPr lang="en-US" altLang="zh-CN" sz="2000">
                <a:solidFill>
                  <a:srgbClr val="FF3300"/>
                </a:solidFill>
                <a:latin typeface="华文细黑" pitchFamily="2" charset="-122"/>
                <a:ea typeface="华文细黑" pitchFamily="2" charset="-122"/>
              </a:rPr>
              <a:t>:</a:t>
            </a:r>
          </a:p>
          <a:p>
            <a:pPr>
              <a:lnSpc>
                <a:spcPct val="80000"/>
              </a:lnSpc>
              <a:spcBef>
                <a:spcPct val="20000"/>
              </a:spcBef>
              <a:buClr>
                <a:schemeClr val="hlink"/>
              </a:buClr>
              <a:buSzPct val="65000"/>
              <a:buFont typeface="Wingdings" pitchFamily="2" charset="2"/>
              <a:buNone/>
            </a:pPr>
            <a:r>
              <a:rPr lang="zh-CN" altLang="en-US" sz="2400">
                <a:ea typeface="华文细黑" pitchFamily="2" charset="-122"/>
              </a:rPr>
              <a:t>从键盘上读入一个字符，但后两个函数输入后无需回车。</a:t>
            </a:r>
            <a:r>
              <a:rPr lang="en-US" altLang="zh-CN" sz="2400">
                <a:ea typeface="华文细黑" pitchFamily="2" charset="-122"/>
              </a:rPr>
              <a:t>getch( )</a:t>
            </a:r>
            <a:r>
              <a:rPr lang="zh-CN" altLang="en-US" sz="2400">
                <a:ea typeface="华文细黑" pitchFamily="2" charset="-122"/>
              </a:rPr>
              <a:t>还有一个功能，即不把读入的字符回显到屏幕上，常用于密码输入或菜单选择。</a:t>
            </a:r>
            <a:r>
              <a:rPr lang="en-US" altLang="zh-CN" sz="2400">
                <a:solidFill>
                  <a:srgbClr val="99FF99"/>
                </a:solidFill>
                <a:ea typeface="华文细黑" pitchFamily="2" charset="-122"/>
              </a:rPr>
              <a:t>getchar( )</a:t>
            </a:r>
            <a:r>
              <a:rPr lang="zh-CN" altLang="en-US" sz="2400">
                <a:ea typeface="华文细黑" pitchFamily="2" charset="-122"/>
              </a:rPr>
              <a:t>包含在</a:t>
            </a:r>
            <a:r>
              <a:rPr lang="en-US" altLang="zh-CN" sz="2400">
                <a:solidFill>
                  <a:srgbClr val="66FFFF"/>
                </a:solidFill>
                <a:ea typeface="华文细黑" pitchFamily="2" charset="-122"/>
              </a:rPr>
              <a:t>stdio.h</a:t>
            </a:r>
            <a:r>
              <a:rPr lang="zh-CN" altLang="en-US" sz="2400">
                <a:ea typeface="华文细黑" pitchFamily="2" charset="-122"/>
              </a:rPr>
              <a:t>中，</a:t>
            </a:r>
            <a:r>
              <a:rPr lang="en-US" altLang="zh-CN" sz="2400">
                <a:solidFill>
                  <a:srgbClr val="99FF99"/>
                </a:solidFill>
                <a:ea typeface="华文细黑" pitchFamily="2" charset="-122"/>
              </a:rPr>
              <a:t>getche( )</a:t>
            </a:r>
            <a:r>
              <a:rPr lang="zh-CN" altLang="en-US" sz="2400">
                <a:ea typeface="华文细黑" pitchFamily="2" charset="-122"/>
              </a:rPr>
              <a:t>和</a:t>
            </a:r>
            <a:r>
              <a:rPr lang="en-US" altLang="zh-CN" sz="2400">
                <a:solidFill>
                  <a:srgbClr val="99FF99"/>
                </a:solidFill>
                <a:ea typeface="华文细黑" pitchFamily="2" charset="-122"/>
              </a:rPr>
              <a:t>getch( )</a:t>
            </a:r>
            <a:r>
              <a:rPr lang="zh-CN" altLang="en-US" sz="2400">
                <a:ea typeface="华文细黑" pitchFamily="2" charset="-122"/>
              </a:rPr>
              <a:t>包含在</a:t>
            </a:r>
            <a:r>
              <a:rPr lang="en-US" altLang="zh-CN" sz="2400">
                <a:solidFill>
                  <a:srgbClr val="66FFFF"/>
                </a:solidFill>
                <a:ea typeface="华文细黑" pitchFamily="2" charset="-122"/>
              </a:rPr>
              <a:t>conio.h</a:t>
            </a:r>
            <a:r>
              <a:rPr lang="zh-CN" altLang="en-US" sz="2400">
                <a:ea typeface="华文细黑" pitchFamily="2" charset="-122"/>
              </a:rPr>
              <a:t>中。 </a:t>
            </a:r>
          </a:p>
        </p:txBody>
      </p:sp>
      <p:sp>
        <p:nvSpPr>
          <p:cNvPr id="342021" name="Rectangle 5"/>
          <p:cNvSpPr>
            <a:spLocks noChangeArrowheads="1"/>
          </p:cNvSpPr>
          <p:nvPr/>
        </p:nvSpPr>
        <p:spPr bwMode="auto">
          <a:xfrm>
            <a:off x="611188" y="260350"/>
            <a:ext cx="7772400" cy="455613"/>
          </a:xfrm>
          <a:prstGeom prst="rect">
            <a:avLst/>
          </a:prstGeom>
          <a:noFill/>
          <a:ln w="9525">
            <a:noFill/>
            <a:miter lim="800000"/>
            <a:headEnd/>
            <a:tailEnd/>
          </a:ln>
          <a:effectLst/>
        </p:spPr>
        <p:txBody>
          <a:bodyPr lIns="92075" tIns="46038" rIns="92075" bIns="46038" anchor="b"/>
          <a:lstStyle/>
          <a:p>
            <a:pPr>
              <a:defRPr/>
            </a:pPr>
            <a:r>
              <a:rPr lang="zh-CN" altLang="en-US" sz="2400">
                <a:solidFill>
                  <a:schemeClr val="tx2"/>
                </a:solidFill>
                <a:effectLst>
                  <a:outerShdw blurRad="38100" dist="38100" dir="2700000" algn="tl">
                    <a:srgbClr val="000000"/>
                  </a:outerShdw>
                </a:effectLst>
                <a:latin typeface="Arial" charset="0"/>
              </a:rPr>
              <a:t>六、数据的输入和输出</a:t>
            </a:r>
          </a:p>
        </p:txBody>
      </p:sp>
      <p:sp>
        <p:nvSpPr>
          <p:cNvPr id="342022" name="Text Box 6"/>
          <p:cNvSpPr txBox="1">
            <a:spLocks noChangeArrowheads="1"/>
          </p:cNvSpPr>
          <p:nvPr/>
        </p:nvSpPr>
        <p:spPr bwMode="auto">
          <a:xfrm>
            <a:off x="3627438" y="684213"/>
            <a:ext cx="4752975" cy="4876800"/>
          </a:xfrm>
          <a:prstGeom prst="rect">
            <a:avLst/>
          </a:prstGeom>
          <a:solidFill>
            <a:schemeClr val="accent2"/>
          </a:solidFill>
          <a:ln w="38100">
            <a:solidFill>
              <a:schemeClr val="tx1"/>
            </a:solidFill>
            <a:miter lim="800000"/>
            <a:headEnd type="none" w="sm" len="sm"/>
            <a:tailEnd type="none" w="sm" len="sm"/>
          </a:ln>
        </p:spPr>
        <p:txBody>
          <a:bodyPr lIns="90000" tIns="46800" rIns="90000" bIns="46800">
            <a:spAutoFit/>
          </a:bodyPr>
          <a:lstStyle/>
          <a:p>
            <a:r>
              <a:rPr kumimoji="1" lang="en-US" altLang="zh-CN" sz="2400">
                <a:solidFill>
                  <a:srgbClr val="0000CC"/>
                </a:solidFill>
                <a:ea typeface="华文细黑" pitchFamily="2" charset="-122"/>
              </a:rPr>
              <a:t>【</a:t>
            </a:r>
            <a:r>
              <a:rPr kumimoji="1" lang="zh-CN" altLang="en-US" sz="2400">
                <a:solidFill>
                  <a:srgbClr val="0000CC"/>
                </a:solidFill>
                <a:ea typeface="华文细黑" pitchFamily="2" charset="-122"/>
              </a:rPr>
              <a:t>例一</a:t>
            </a:r>
            <a:r>
              <a:rPr kumimoji="1" lang="en-US" altLang="zh-CN" sz="2400">
                <a:solidFill>
                  <a:srgbClr val="0000CC"/>
                </a:solidFill>
                <a:ea typeface="华文细黑" pitchFamily="2" charset="-122"/>
              </a:rPr>
              <a:t>】</a:t>
            </a:r>
          </a:p>
          <a:p>
            <a:r>
              <a:rPr kumimoji="1" lang="en-US" altLang="zh-CN" sz="2400">
                <a:solidFill>
                  <a:srgbClr val="0000CC"/>
                </a:solidFill>
                <a:ea typeface="华文细黑" pitchFamily="2" charset="-122"/>
              </a:rPr>
              <a:t>#include &lt;stdio.h&gt;</a:t>
            </a:r>
          </a:p>
          <a:p>
            <a:r>
              <a:rPr kumimoji="1" lang="en-US" altLang="zh-CN" sz="2400">
                <a:solidFill>
                  <a:srgbClr val="0000CC"/>
                </a:solidFill>
                <a:ea typeface="华文细黑" pitchFamily="2" charset="-122"/>
              </a:rPr>
              <a:t>main()</a:t>
            </a:r>
          </a:p>
          <a:p>
            <a:r>
              <a:rPr kumimoji="1" lang="en-US" altLang="zh-CN" sz="2400">
                <a:solidFill>
                  <a:srgbClr val="0000CC"/>
                </a:solidFill>
                <a:ea typeface="华文细黑" pitchFamily="2" charset="-122"/>
              </a:rPr>
              <a:t>{   char a,b;</a:t>
            </a:r>
          </a:p>
          <a:p>
            <a:r>
              <a:rPr kumimoji="1" lang="en-US" altLang="zh-CN" sz="2400">
                <a:solidFill>
                  <a:srgbClr val="0000CC"/>
                </a:solidFill>
                <a:ea typeface="华文细黑" pitchFamily="2" charset="-122"/>
              </a:rPr>
              <a:t>    a=getchar(),b=getchar(); </a:t>
            </a:r>
          </a:p>
          <a:p>
            <a:r>
              <a:rPr kumimoji="1" lang="en-US" altLang="zh-CN" sz="2400">
                <a:solidFill>
                  <a:srgbClr val="0000CC"/>
                </a:solidFill>
                <a:ea typeface="华文细黑" pitchFamily="2" charset="-122"/>
              </a:rPr>
              <a:t>    printf(“a=%c,b=%c\n”,a,b);  </a:t>
            </a:r>
          </a:p>
          <a:p>
            <a:r>
              <a:rPr kumimoji="1" lang="en-US" altLang="zh-CN" sz="2400">
                <a:solidFill>
                  <a:srgbClr val="0000CC"/>
                </a:solidFill>
                <a:ea typeface="华文细黑" pitchFamily="2" charset="-122"/>
              </a:rPr>
              <a:t>}</a:t>
            </a:r>
          </a:p>
          <a:p>
            <a:r>
              <a:rPr kumimoji="1" lang="en-US" altLang="zh-CN" sz="2400">
                <a:solidFill>
                  <a:srgbClr val="0000CC"/>
                </a:solidFill>
                <a:ea typeface="华文细黑" pitchFamily="2" charset="-122"/>
              </a:rPr>
              <a:t> </a:t>
            </a:r>
          </a:p>
          <a:p>
            <a:r>
              <a:rPr kumimoji="1" lang="zh-CN" altLang="en-US" sz="2400">
                <a:solidFill>
                  <a:srgbClr val="0000CC"/>
                </a:solidFill>
                <a:ea typeface="华文细黑" pitchFamily="2" charset="-122"/>
              </a:rPr>
              <a:t>运行时，如果</a:t>
            </a:r>
            <a:r>
              <a:rPr kumimoji="1" lang="en-US" altLang="zh-CN" sz="2400">
                <a:solidFill>
                  <a:srgbClr val="0000CC"/>
                </a:solidFill>
                <a:ea typeface="华文细黑" pitchFamily="2" charset="-122"/>
              </a:rPr>
              <a:t>——</a:t>
            </a:r>
          </a:p>
          <a:p>
            <a:r>
              <a:rPr kumimoji="1" lang="en-US" altLang="zh-CN" sz="2400">
                <a:solidFill>
                  <a:srgbClr val="0000CC"/>
                </a:solidFill>
                <a:ea typeface="华文细黑" pitchFamily="2" charset="-122"/>
              </a:rPr>
              <a:t> </a:t>
            </a:r>
          </a:p>
          <a:p>
            <a:r>
              <a:rPr kumimoji="1" lang="en-US" altLang="zh-CN" sz="2400">
                <a:solidFill>
                  <a:srgbClr val="0000CC"/>
                </a:solidFill>
                <a:ea typeface="华文细黑" pitchFamily="2" charset="-122"/>
              </a:rPr>
              <a:t> </a:t>
            </a:r>
            <a:r>
              <a:rPr kumimoji="1" lang="zh-CN" altLang="en-US" sz="2400">
                <a:solidFill>
                  <a:srgbClr val="0000CC"/>
                </a:solidFill>
                <a:ea typeface="华文细黑" pitchFamily="2" charset="-122"/>
              </a:rPr>
              <a:t>输入：</a:t>
            </a:r>
            <a:r>
              <a:rPr kumimoji="1" lang="en-US" altLang="zh-CN" sz="2400">
                <a:solidFill>
                  <a:srgbClr val="0000CC"/>
                </a:solidFill>
                <a:ea typeface="华文细黑" pitchFamily="2" charset="-122"/>
              </a:rPr>
              <a:t>Student    </a:t>
            </a:r>
          </a:p>
          <a:p>
            <a:r>
              <a:rPr kumimoji="1" lang="en-US" altLang="zh-CN" sz="2400">
                <a:solidFill>
                  <a:srgbClr val="0000CC"/>
                </a:solidFill>
                <a:ea typeface="华文细黑" pitchFamily="2" charset="-122"/>
              </a:rPr>
              <a:t> </a:t>
            </a:r>
            <a:r>
              <a:rPr kumimoji="1" lang="zh-CN" altLang="en-US" sz="2400">
                <a:solidFill>
                  <a:srgbClr val="0000CC"/>
                </a:solidFill>
                <a:ea typeface="华文细黑" pitchFamily="2" charset="-122"/>
              </a:rPr>
              <a:t>输出结果为 </a:t>
            </a:r>
            <a:r>
              <a:rPr kumimoji="1" lang="en-US" altLang="zh-CN" sz="2400">
                <a:solidFill>
                  <a:srgbClr val="0000CC"/>
                </a:solidFill>
                <a:ea typeface="华文细黑" pitchFamily="2" charset="-122"/>
              </a:rPr>
              <a:t>a=S,b=t</a:t>
            </a:r>
          </a:p>
          <a:p>
            <a:endParaRPr kumimoji="1" lang="en-US" altLang="zh-CN" sz="2400">
              <a:solidFill>
                <a:srgbClr val="0000CC"/>
              </a:solidFill>
              <a:ea typeface="华文细黑" pitchFamily="2" charset="-122"/>
            </a:endParaRPr>
          </a:p>
        </p:txBody>
      </p:sp>
      <p:sp>
        <p:nvSpPr>
          <p:cNvPr id="342023" name="Text Box 7"/>
          <p:cNvSpPr txBox="1">
            <a:spLocks noChangeArrowheads="1"/>
          </p:cNvSpPr>
          <p:nvPr/>
        </p:nvSpPr>
        <p:spPr bwMode="auto">
          <a:xfrm>
            <a:off x="3806825" y="728663"/>
            <a:ext cx="5003800" cy="5241925"/>
          </a:xfrm>
          <a:prstGeom prst="rect">
            <a:avLst/>
          </a:prstGeom>
          <a:solidFill>
            <a:srgbClr val="990033"/>
          </a:solidFill>
          <a:ln w="38100">
            <a:solidFill>
              <a:schemeClr val="tx1"/>
            </a:solidFill>
            <a:miter lim="800000"/>
            <a:headEnd type="none" w="sm" len="sm"/>
            <a:tailEnd type="none" w="sm" len="sm"/>
          </a:ln>
        </p:spPr>
        <p:txBody>
          <a:bodyPr lIns="90000" tIns="46800" rIns="90000" bIns="46800">
            <a:spAutoFit/>
          </a:bodyPr>
          <a:lstStyle/>
          <a:p>
            <a:r>
              <a:rPr kumimoji="1" lang="en-US" altLang="zh-CN" sz="2400">
                <a:solidFill>
                  <a:srgbClr val="FFFFFF"/>
                </a:solidFill>
                <a:ea typeface="华文细黑" pitchFamily="2" charset="-122"/>
              </a:rPr>
              <a:t>【</a:t>
            </a:r>
            <a:r>
              <a:rPr kumimoji="1" lang="zh-CN" altLang="en-US" sz="2400">
                <a:solidFill>
                  <a:srgbClr val="FFFFFF"/>
                </a:solidFill>
                <a:ea typeface="华文细黑" pitchFamily="2" charset="-122"/>
              </a:rPr>
              <a:t>例二</a:t>
            </a:r>
            <a:r>
              <a:rPr kumimoji="1" lang="en-US" altLang="zh-CN" sz="2400">
                <a:solidFill>
                  <a:srgbClr val="FFFFFF"/>
                </a:solidFill>
                <a:ea typeface="华文细黑" pitchFamily="2" charset="-122"/>
              </a:rPr>
              <a:t>】</a:t>
            </a:r>
          </a:p>
          <a:p>
            <a:r>
              <a:rPr kumimoji="1" lang="en-US" altLang="zh-CN" sz="2400">
                <a:solidFill>
                  <a:srgbClr val="FFFFFF"/>
                </a:solidFill>
                <a:ea typeface="华文细黑" pitchFamily="2" charset="-122"/>
              </a:rPr>
              <a:t>#include &lt;stdio.h&gt; </a:t>
            </a:r>
          </a:p>
          <a:p>
            <a:r>
              <a:rPr kumimoji="1" lang="en-US" altLang="zh-CN" sz="2400">
                <a:solidFill>
                  <a:srgbClr val="FFFFFF"/>
                </a:solidFill>
                <a:ea typeface="华文细黑" pitchFamily="2" charset="-122"/>
              </a:rPr>
              <a:t>main()</a:t>
            </a:r>
          </a:p>
          <a:p>
            <a:r>
              <a:rPr kumimoji="1" lang="en-US" altLang="zh-CN" sz="2400">
                <a:solidFill>
                  <a:srgbClr val="FFFFFF"/>
                </a:solidFill>
                <a:ea typeface="华文细黑" pitchFamily="2" charset="-122"/>
              </a:rPr>
              <a:t>{   char i=’y’;</a:t>
            </a:r>
          </a:p>
          <a:p>
            <a:r>
              <a:rPr kumimoji="1" lang="en-US" altLang="zh-CN" sz="2400">
                <a:solidFill>
                  <a:srgbClr val="FFFFFF"/>
                </a:solidFill>
                <a:ea typeface="华文细黑" pitchFamily="2" charset="-122"/>
              </a:rPr>
              <a:t>    while (i==’y’||i==’Y’){</a:t>
            </a:r>
          </a:p>
          <a:p>
            <a:r>
              <a:rPr kumimoji="1" lang="en-US" altLang="zh-CN" sz="2400">
                <a:solidFill>
                  <a:srgbClr val="FFFFFF"/>
                </a:solidFill>
                <a:ea typeface="华文细黑" pitchFamily="2" charset="-122"/>
              </a:rPr>
              <a:t>    printf(“</a:t>
            </a:r>
            <a:r>
              <a:rPr kumimoji="1" lang="zh-CN" altLang="en-US" sz="2400">
                <a:solidFill>
                  <a:srgbClr val="FFFFFF"/>
                </a:solidFill>
                <a:ea typeface="华文细黑" pitchFamily="2" charset="-122"/>
              </a:rPr>
              <a:t>您好！是否继续？</a:t>
            </a:r>
            <a:r>
              <a:rPr kumimoji="1" lang="en-US" altLang="zh-CN" sz="2400">
                <a:solidFill>
                  <a:srgbClr val="FFFFFF"/>
                </a:solidFill>
                <a:ea typeface="华文细黑" pitchFamily="2" charset="-122"/>
              </a:rPr>
              <a:t>(y/n)\n”);</a:t>
            </a:r>
          </a:p>
          <a:p>
            <a:r>
              <a:rPr kumimoji="1" lang="en-US" altLang="zh-CN" sz="2400">
                <a:solidFill>
                  <a:srgbClr val="FFFFFF"/>
                </a:solidFill>
                <a:ea typeface="华文细黑" pitchFamily="2" charset="-122"/>
              </a:rPr>
              <a:t>    i=getche();}   /*</a:t>
            </a:r>
            <a:r>
              <a:rPr kumimoji="1" lang="zh-CN" altLang="en-US" sz="2400">
                <a:solidFill>
                  <a:srgbClr val="FFFFFF"/>
                </a:solidFill>
                <a:ea typeface="华文细黑" pitchFamily="2" charset="-122"/>
              </a:rPr>
              <a:t>见注*</a:t>
            </a:r>
            <a:r>
              <a:rPr kumimoji="1" lang="en-US" altLang="zh-CN" sz="2400">
                <a:solidFill>
                  <a:srgbClr val="FFFFFF"/>
                </a:solidFill>
                <a:ea typeface="华文细黑" pitchFamily="2" charset="-122"/>
              </a:rPr>
              <a:t>/</a:t>
            </a:r>
          </a:p>
          <a:p>
            <a:r>
              <a:rPr kumimoji="1" lang="en-US" altLang="zh-CN" sz="2400">
                <a:solidFill>
                  <a:srgbClr val="FFFFFF"/>
                </a:solidFill>
                <a:ea typeface="华文细黑" pitchFamily="2" charset="-122"/>
              </a:rPr>
              <a:t>    printf(“</a:t>
            </a:r>
            <a:r>
              <a:rPr kumimoji="1" lang="zh-CN" altLang="en-US" sz="2400">
                <a:solidFill>
                  <a:srgbClr val="FFFFFF"/>
                </a:solidFill>
                <a:ea typeface="华文细黑" pitchFamily="2" charset="-122"/>
              </a:rPr>
              <a:t>再见！”</a:t>
            </a:r>
            <a:r>
              <a:rPr kumimoji="1" lang="en-US" altLang="zh-CN" sz="2400">
                <a:solidFill>
                  <a:srgbClr val="FFFFFF"/>
                </a:solidFill>
                <a:ea typeface="华文细黑" pitchFamily="2" charset="-122"/>
              </a:rPr>
              <a:t>);</a:t>
            </a:r>
          </a:p>
          <a:p>
            <a:r>
              <a:rPr kumimoji="1" lang="en-US" altLang="zh-CN" sz="2400">
                <a:solidFill>
                  <a:srgbClr val="FFFFFF"/>
                </a:solidFill>
                <a:ea typeface="华文细黑" pitchFamily="2" charset="-122"/>
              </a:rPr>
              <a:t>}</a:t>
            </a:r>
          </a:p>
          <a:p>
            <a:endParaRPr kumimoji="1" lang="en-US" altLang="zh-CN" sz="2400">
              <a:solidFill>
                <a:srgbClr val="FFFFFF"/>
              </a:solidFill>
              <a:ea typeface="华文细黑" pitchFamily="2" charset="-122"/>
            </a:endParaRPr>
          </a:p>
          <a:p>
            <a:r>
              <a:rPr kumimoji="1" lang="zh-CN" altLang="en-US" sz="2400">
                <a:solidFill>
                  <a:srgbClr val="FFFFFF"/>
                </a:solidFill>
                <a:ea typeface="华文细黑" pitchFamily="2" charset="-122"/>
              </a:rPr>
              <a:t>注：</a:t>
            </a:r>
          </a:p>
          <a:p>
            <a:r>
              <a:rPr kumimoji="1" lang="zh-CN" altLang="en-US" sz="2400">
                <a:solidFill>
                  <a:srgbClr val="FFFFFF"/>
                </a:solidFill>
                <a:ea typeface="华文细黑" pitchFamily="2" charset="-122"/>
              </a:rPr>
              <a:t>不能用</a:t>
            </a:r>
            <a:r>
              <a:rPr kumimoji="1" lang="en-US" altLang="zh-CN" sz="2400">
                <a:solidFill>
                  <a:srgbClr val="FFFFFF"/>
                </a:solidFill>
                <a:ea typeface="华文细黑" pitchFamily="2" charset="-122"/>
              </a:rPr>
              <a:t>getchar()</a:t>
            </a:r>
            <a:r>
              <a:rPr kumimoji="1" lang="zh-CN" altLang="en-US" sz="2400">
                <a:solidFill>
                  <a:srgbClr val="FFFFFF"/>
                </a:solidFill>
                <a:ea typeface="华文细黑" pitchFamily="2" charset="-122"/>
              </a:rPr>
              <a:t>，否则会把回车符作为第二次读入值</a:t>
            </a:r>
          </a:p>
          <a:p>
            <a:endParaRPr kumimoji="1" lang="en-US" altLang="zh-CN" sz="2400">
              <a:solidFill>
                <a:srgbClr val="FFFFFF"/>
              </a:solidFill>
              <a:ea typeface="华文细黑" pitchFamily="2" charset="-122"/>
            </a:endParaRPr>
          </a:p>
        </p:txBody>
      </p:sp>
      <p:sp>
        <p:nvSpPr>
          <p:cNvPr id="342024" name="Text Box 8"/>
          <p:cNvSpPr txBox="1">
            <a:spLocks noChangeArrowheads="1"/>
          </p:cNvSpPr>
          <p:nvPr/>
        </p:nvSpPr>
        <p:spPr bwMode="auto">
          <a:xfrm>
            <a:off x="4140200" y="549275"/>
            <a:ext cx="5003800" cy="5607050"/>
          </a:xfrm>
          <a:prstGeom prst="rect">
            <a:avLst/>
          </a:prstGeom>
          <a:solidFill>
            <a:srgbClr val="333399"/>
          </a:solidFill>
          <a:ln w="38100">
            <a:solidFill>
              <a:schemeClr val="tx1"/>
            </a:solidFill>
            <a:miter lim="800000"/>
            <a:headEnd type="none" w="sm" len="sm"/>
            <a:tailEnd type="none" w="sm" len="sm"/>
          </a:ln>
        </p:spPr>
        <p:txBody>
          <a:bodyPr lIns="90000" tIns="46800" rIns="90000" bIns="46800">
            <a:spAutoFit/>
          </a:bodyPr>
          <a:lstStyle/>
          <a:p>
            <a:r>
              <a:rPr kumimoji="1" lang="en-US" altLang="zh-CN" sz="2400">
                <a:solidFill>
                  <a:srgbClr val="FFFF00"/>
                </a:solidFill>
                <a:ea typeface="华文细黑" pitchFamily="2" charset="-122"/>
              </a:rPr>
              <a:t>【</a:t>
            </a:r>
            <a:r>
              <a:rPr kumimoji="1" lang="zh-CN" altLang="en-US" sz="2400">
                <a:solidFill>
                  <a:srgbClr val="FFFF00"/>
                </a:solidFill>
                <a:ea typeface="华文细黑" pitchFamily="2" charset="-122"/>
              </a:rPr>
              <a:t>例三</a:t>
            </a:r>
            <a:r>
              <a:rPr kumimoji="1" lang="en-US" altLang="zh-CN" sz="2400">
                <a:solidFill>
                  <a:srgbClr val="FFFF00"/>
                </a:solidFill>
                <a:ea typeface="华文细黑" pitchFamily="2" charset="-122"/>
              </a:rPr>
              <a:t>】</a:t>
            </a:r>
          </a:p>
          <a:p>
            <a:r>
              <a:rPr kumimoji="1" lang="en-US" altLang="zh-CN" sz="2400">
                <a:solidFill>
                  <a:srgbClr val="FFFF00"/>
                </a:solidFill>
                <a:ea typeface="华文细黑" pitchFamily="2" charset="-122"/>
              </a:rPr>
              <a:t>/*</a:t>
            </a:r>
            <a:r>
              <a:rPr kumimoji="1" lang="zh-CN" altLang="en-US" sz="2400">
                <a:solidFill>
                  <a:srgbClr val="FFFF00"/>
                </a:solidFill>
                <a:ea typeface="华文细黑" pitchFamily="2" charset="-122"/>
              </a:rPr>
              <a:t>一个设置密码输入程序*</a:t>
            </a:r>
            <a:r>
              <a:rPr kumimoji="1" lang="en-US" altLang="zh-CN" sz="2400">
                <a:solidFill>
                  <a:srgbClr val="FFFF00"/>
                </a:solidFill>
                <a:ea typeface="华文细黑" pitchFamily="2" charset="-122"/>
              </a:rPr>
              <a:t>/</a:t>
            </a:r>
          </a:p>
          <a:p>
            <a:r>
              <a:rPr kumimoji="1" lang="en-US" altLang="zh-CN" sz="2400">
                <a:solidFill>
                  <a:srgbClr val="FFFF00"/>
                </a:solidFill>
                <a:ea typeface="华文细黑" pitchFamily="2" charset="-122"/>
              </a:rPr>
              <a:t>#include &lt;stdio.h&gt;</a:t>
            </a:r>
          </a:p>
          <a:p>
            <a:r>
              <a:rPr kumimoji="1" lang="en-US" altLang="zh-CN" sz="2400">
                <a:solidFill>
                  <a:srgbClr val="FFFF00"/>
                </a:solidFill>
                <a:ea typeface="华文细黑" pitchFamily="2" charset="-122"/>
              </a:rPr>
              <a:t>main( )</a:t>
            </a:r>
          </a:p>
          <a:p>
            <a:r>
              <a:rPr kumimoji="1" lang="en-US" altLang="zh-CN" sz="2400">
                <a:solidFill>
                  <a:srgbClr val="FFFF00"/>
                </a:solidFill>
                <a:ea typeface="华文细黑" pitchFamily="2" charset="-122"/>
              </a:rPr>
              <a:t>{   </a:t>
            </a:r>
            <a:r>
              <a:rPr kumimoji="1" lang="en-US" altLang="zh-CN" sz="2400">
                <a:solidFill>
                  <a:srgbClr val="FFFF00"/>
                </a:solidFill>
              </a:rPr>
              <a:t>char password[10],c='*';</a:t>
            </a:r>
          </a:p>
          <a:p>
            <a:r>
              <a:rPr kumimoji="1" lang="en-US" altLang="zh-CN" sz="2400">
                <a:solidFill>
                  <a:srgbClr val="FFFF00"/>
                </a:solidFill>
              </a:rPr>
              <a:t>    int i =0;</a:t>
            </a:r>
          </a:p>
          <a:p>
            <a:r>
              <a:rPr kumimoji="1" lang="en-US" altLang="zh-CN" sz="2400">
                <a:solidFill>
                  <a:srgbClr val="FFFF00"/>
                </a:solidFill>
              </a:rPr>
              <a:t>    printf("\npassword:");</a:t>
            </a:r>
          </a:p>
          <a:p>
            <a:r>
              <a:rPr kumimoji="1" lang="en-US" altLang="zh-CN" sz="2400">
                <a:solidFill>
                  <a:srgbClr val="FFFF00"/>
                </a:solidFill>
              </a:rPr>
              <a:t>    while (i&lt;=9)</a:t>
            </a:r>
          </a:p>
          <a:p>
            <a:r>
              <a:rPr kumimoji="1" lang="en-US" altLang="zh-CN" sz="2400">
                <a:solidFill>
                  <a:srgbClr val="FFFF00"/>
                </a:solidFill>
              </a:rPr>
              <a:t>   {  password[i]=getch();</a:t>
            </a:r>
          </a:p>
          <a:p>
            <a:r>
              <a:rPr kumimoji="1" lang="en-US" altLang="zh-CN" sz="2400">
                <a:solidFill>
                  <a:srgbClr val="FFFF00"/>
                </a:solidFill>
              </a:rPr>
              <a:t>      putchar(c);</a:t>
            </a:r>
          </a:p>
          <a:p>
            <a:r>
              <a:rPr kumimoji="1" lang="en-US" altLang="zh-CN" sz="2400">
                <a:solidFill>
                  <a:srgbClr val="FFFF00"/>
                </a:solidFill>
              </a:rPr>
              <a:t>      if (password[i]==‘\r') break;</a:t>
            </a:r>
          </a:p>
          <a:p>
            <a:r>
              <a:rPr kumimoji="1" lang="en-US" altLang="zh-CN" sz="2400">
                <a:solidFill>
                  <a:srgbClr val="FFFF00"/>
                </a:solidFill>
              </a:rPr>
              <a:t>      i++;</a:t>
            </a:r>
          </a:p>
          <a:p>
            <a:r>
              <a:rPr kumimoji="1" lang="en-US" altLang="zh-CN" sz="2400">
                <a:solidFill>
                  <a:srgbClr val="FFFF00"/>
                </a:solidFill>
              </a:rPr>
              <a:t>    }</a:t>
            </a:r>
          </a:p>
          <a:p>
            <a:r>
              <a:rPr kumimoji="1" lang="en-US" altLang="zh-CN" sz="2400">
                <a:solidFill>
                  <a:srgbClr val="FFFF00"/>
                </a:solidFill>
              </a:rPr>
              <a:t>    </a:t>
            </a:r>
            <a:r>
              <a:rPr kumimoji="1" lang="en-US" altLang="zh-CN" sz="2400">
                <a:solidFill>
                  <a:schemeClr val="tx2"/>
                </a:solidFill>
                <a:latin typeface="华文细黑" pitchFamily="2" charset="-122"/>
                <a:ea typeface="华文细黑" pitchFamily="2" charset="-122"/>
              </a:rPr>
              <a:t>/*</a:t>
            </a:r>
            <a:r>
              <a:rPr kumimoji="1" lang="zh-CN" altLang="en-US" sz="2400">
                <a:solidFill>
                  <a:schemeClr val="tx2"/>
                </a:solidFill>
                <a:latin typeface="华文细黑" pitchFamily="2" charset="-122"/>
                <a:ea typeface="华文细黑" pitchFamily="2" charset="-122"/>
              </a:rPr>
              <a:t>此处加入密码验证语句*</a:t>
            </a:r>
            <a:r>
              <a:rPr kumimoji="1" lang="en-US" altLang="zh-CN" sz="2400">
                <a:solidFill>
                  <a:schemeClr val="tx2"/>
                </a:solidFill>
                <a:latin typeface="华文细黑" pitchFamily="2" charset="-122"/>
                <a:ea typeface="华文细黑" pitchFamily="2" charset="-122"/>
              </a:rPr>
              <a:t>/</a:t>
            </a:r>
          </a:p>
          <a:p>
            <a:r>
              <a:rPr kumimoji="1" lang="en-US" altLang="zh-CN" sz="2400">
                <a:solidFill>
                  <a:srgbClr val="FFFF00"/>
                </a:solidFill>
                <a:ea typeface="华文细黑" pitchFamily="2" charset="-122"/>
              </a:rPr>
              <a:t>     printf(“\n</a:t>
            </a:r>
            <a:r>
              <a:rPr kumimoji="1" lang="zh-CN" altLang="en-US" sz="2400">
                <a:solidFill>
                  <a:srgbClr val="FFFF00"/>
                </a:solidFill>
                <a:ea typeface="华文细黑" pitchFamily="2" charset="-122"/>
              </a:rPr>
              <a:t>欢迎使用本程序！”</a:t>
            </a:r>
            <a:r>
              <a:rPr kumimoji="1" lang="en-US" altLang="zh-CN" sz="2400">
                <a:solidFill>
                  <a:srgbClr val="FFFF00"/>
                </a:solidFill>
                <a:ea typeface="华文细黑"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42022"/>
                                        </p:tgtEl>
                                        <p:attrNameLst>
                                          <p:attrName>style.visibility</p:attrName>
                                        </p:attrNameLst>
                                      </p:cBhvr>
                                      <p:to>
                                        <p:strVal val="visible"/>
                                      </p:to>
                                    </p:set>
                                    <p:anim calcmode="lin" valueType="num">
                                      <p:cBhvr additive="base">
                                        <p:cTn id="7" dur="500" fill="hold"/>
                                        <p:tgtEl>
                                          <p:spTgt spid="342022"/>
                                        </p:tgtEl>
                                        <p:attrNameLst>
                                          <p:attrName>ppt_x</p:attrName>
                                        </p:attrNameLst>
                                      </p:cBhvr>
                                      <p:tavLst>
                                        <p:tav tm="0">
                                          <p:val>
                                            <p:strVal val="#ppt_x"/>
                                          </p:val>
                                        </p:tav>
                                        <p:tav tm="100000">
                                          <p:val>
                                            <p:strVal val="#ppt_x"/>
                                          </p:val>
                                        </p:tav>
                                      </p:tavLst>
                                    </p:anim>
                                    <p:anim calcmode="lin" valueType="num">
                                      <p:cBhvr additive="base">
                                        <p:cTn id="8" dur="500" fill="hold"/>
                                        <p:tgtEl>
                                          <p:spTgt spid="3420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2023"/>
                                        </p:tgtEl>
                                        <p:attrNameLst>
                                          <p:attrName>style.visibility</p:attrName>
                                        </p:attrNameLst>
                                      </p:cBhvr>
                                      <p:to>
                                        <p:strVal val="visible"/>
                                      </p:to>
                                    </p:set>
                                    <p:anim calcmode="lin" valueType="num">
                                      <p:cBhvr additive="base">
                                        <p:cTn id="13" dur="500" fill="hold"/>
                                        <p:tgtEl>
                                          <p:spTgt spid="342023"/>
                                        </p:tgtEl>
                                        <p:attrNameLst>
                                          <p:attrName>ppt_x</p:attrName>
                                        </p:attrNameLst>
                                      </p:cBhvr>
                                      <p:tavLst>
                                        <p:tav tm="0">
                                          <p:val>
                                            <p:strVal val="1+#ppt_w/2"/>
                                          </p:val>
                                        </p:tav>
                                        <p:tav tm="100000">
                                          <p:val>
                                            <p:strVal val="#ppt_x"/>
                                          </p:val>
                                        </p:tav>
                                      </p:tavLst>
                                    </p:anim>
                                    <p:anim calcmode="lin" valueType="num">
                                      <p:cBhvr additive="base">
                                        <p:cTn id="14" dur="500" fill="hold"/>
                                        <p:tgtEl>
                                          <p:spTgt spid="3420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2024"/>
                                        </p:tgtEl>
                                        <p:attrNameLst>
                                          <p:attrName>style.visibility</p:attrName>
                                        </p:attrNameLst>
                                      </p:cBhvr>
                                      <p:to>
                                        <p:strVal val="visible"/>
                                      </p:to>
                                    </p:set>
                                    <p:anim calcmode="lin" valueType="num">
                                      <p:cBhvr additive="base">
                                        <p:cTn id="19" dur="500" fill="hold"/>
                                        <p:tgtEl>
                                          <p:spTgt spid="342024"/>
                                        </p:tgtEl>
                                        <p:attrNameLst>
                                          <p:attrName>ppt_x</p:attrName>
                                        </p:attrNameLst>
                                      </p:cBhvr>
                                      <p:tavLst>
                                        <p:tav tm="0">
                                          <p:val>
                                            <p:strVal val="#ppt_x"/>
                                          </p:val>
                                        </p:tav>
                                        <p:tav tm="100000">
                                          <p:val>
                                            <p:strVal val="#ppt_x"/>
                                          </p:val>
                                        </p:tav>
                                      </p:tavLst>
                                    </p:anim>
                                    <p:anim calcmode="lin" valueType="num">
                                      <p:cBhvr additive="base">
                                        <p:cTn id="20" dur="500" fill="hold"/>
                                        <p:tgtEl>
                                          <p:spTgt spid="342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2" grpId="0" animBg="1"/>
      <p:bldP spid="342023" grpId="0" animBg="1"/>
      <p:bldP spid="34202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Rectangle 4"/>
          <p:cNvSpPr>
            <a:spLocks noChangeArrowheads="1"/>
          </p:cNvSpPr>
          <p:nvPr/>
        </p:nvSpPr>
        <p:spPr bwMode="auto">
          <a:xfrm>
            <a:off x="385763" y="0"/>
            <a:ext cx="7772400" cy="571500"/>
          </a:xfrm>
          <a:prstGeom prst="rect">
            <a:avLst/>
          </a:prstGeom>
          <a:noFill/>
          <a:ln w="9525">
            <a:noFill/>
            <a:miter lim="800000"/>
            <a:headEnd/>
            <a:tailEnd/>
          </a:ln>
          <a:effectLst/>
        </p:spPr>
        <p:txBody>
          <a:bodyPr anchor="ctr"/>
          <a:lstStyle/>
          <a:p>
            <a:pPr algn="ctr">
              <a:defRPr/>
            </a:pPr>
            <a:r>
              <a:rPr lang="zh-CN" altLang="en-US" sz="4000" b="1">
                <a:solidFill>
                  <a:schemeClr val="tx2"/>
                </a:solidFill>
                <a:effectLst>
                  <a:outerShdw blurRad="38100" dist="38100" dir="2700000" algn="tl">
                    <a:srgbClr val="000000"/>
                  </a:outerShdw>
                </a:effectLst>
                <a:latin typeface="Arial" charset="0"/>
                <a:ea typeface="华文细黑" pitchFamily="2" charset="-122"/>
              </a:rPr>
              <a:t>第二章作业</a:t>
            </a:r>
            <a:r>
              <a:rPr lang="zh-CN" altLang="en-US" sz="4000">
                <a:solidFill>
                  <a:schemeClr val="tx2"/>
                </a:solidFill>
                <a:effectLst>
                  <a:outerShdw blurRad="38100" dist="38100" dir="2700000" algn="tl">
                    <a:srgbClr val="000000"/>
                  </a:outerShdw>
                </a:effectLst>
                <a:latin typeface="Arial" charset="0"/>
              </a:rPr>
              <a:t> </a:t>
            </a:r>
          </a:p>
        </p:txBody>
      </p:sp>
      <p:sp>
        <p:nvSpPr>
          <p:cNvPr id="47107" name="Rectangle 5"/>
          <p:cNvSpPr>
            <a:spLocks noChangeArrowheads="1"/>
          </p:cNvSpPr>
          <p:nvPr/>
        </p:nvSpPr>
        <p:spPr bwMode="auto">
          <a:xfrm>
            <a:off x="0" y="593725"/>
            <a:ext cx="8569325" cy="5119688"/>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65000"/>
              <a:buFont typeface="Wingdings" pitchFamily="2" charset="2"/>
              <a:buNone/>
              <a:defRPr/>
            </a:pPr>
            <a:r>
              <a:rPr lang="zh-CN" altLang="en-US" sz="2800" dirty="0">
                <a:solidFill>
                  <a:srgbClr val="FF3300"/>
                </a:solidFill>
                <a:latin typeface="Arial" charset="0"/>
                <a:ea typeface="华文细黑" pitchFamily="2" charset="-122"/>
              </a:rPr>
              <a:t>一、编程题</a:t>
            </a:r>
          </a:p>
          <a:p>
            <a:pPr marL="342900" indent="-342900">
              <a:lnSpc>
                <a:spcPct val="90000"/>
              </a:lnSpc>
              <a:spcBef>
                <a:spcPct val="20000"/>
              </a:spcBef>
              <a:buClr>
                <a:schemeClr val="hlink"/>
              </a:buClr>
              <a:buSzPct val="65000"/>
              <a:buFont typeface="Wingdings" pitchFamily="2" charset="2"/>
              <a:buNone/>
              <a:defRPr/>
            </a:pPr>
            <a:r>
              <a:rPr lang="en-US" altLang="zh-CN" sz="2400" dirty="0">
                <a:latin typeface="Arial" charset="0"/>
                <a:ea typeface="华文细黑" pitchFamily="2" charset="-122"/>
              </a:rPr>
              <a:t>1</a:t>
            </a:r>
            <a:r>
              <a:rPr lang="zh-CN" altLang="en-US" sz="2400" dirty="0">
                <a:latin typeface="Arial" charset="0"/>
                <a:ea typeface="华文细黑" pitchFamily="2" charset="-122"/>
              </a:rPr>
              <a:t>、编写一个程序，从键盘输入任意一个五位数，把这个数值分解为单个数字，然后打印出每一个数字（每个数字之间用三个空格分开）。例如用户输入了</a:t>
            </a:r>
            <a:r>
              <a:rPr lang="en-US" altLang="zh-CN" sz="2400" dirty="0">
                <a:solidFill>
                  <a:srgbClr val="99FF99"/>
                </a:solidFill>
                <a:latin typeface="Arial" charset="0"/>
                <a:ea typeface="华文细黑" pitchFamily="2" charset="-122"/>
              </a:rPr>
              <a:t>42339</a:t>
            </a:r>
            <a:r>
              <a:rPr lang="zh-CN" altLang="en-US" sz="2400" dirty="0">
                <a:latin typeface="Arial" charset="0"/>
                <a:ea typeface="华文细黑" pitchFamily="2" charset="-122"/>
              </a:rPr>
              <a:t>，屏幕输出结果为：        </a:t>
            </a:r>
            <a:r>
              <a:rPr lang="en-US" altLang="zh-CN" sz="2400" dirty="0">
                <a:solidFill>
                  <a:srgbClr val="99FF99"/>
                </a:solidFill>
                <a:latin typeface="Arial" charset="0"/>
                <a:ea typeface="华文细黑" pitchFamily="2" charset="-122"/>
              </a:rPr>
              <a:t>4   2   3   3   9</a:t>
            </a:r>
          </a:p>
          <a:p>
            <a:pPr marL="342900" indent="-342900">
              <a:lnSpc>
                <a:spcPct val="90000"/>
              </a:lnSpc>
              <a:spcBef>
                <a:spcPct val="20000"/>
              </a:spcBef>
              <a:buClr>
                <a:schemeClr val="hlink"/>
              </a:buClr>
              <a:buSzPct val="65000"/>
              <a:buFont typeface="Wingdings" pitchFamily="2" charset="2"/>
              <a:buNone/>
              <a:defRPr/>
            </a:pPr>
            <a:r>
              <a:rPr lang="en-US" altLang="zh-CN" sz="2400" dirty="0">
                <a:latin typeface="Arial" charset="0"/>
                <a:ea typeface="华文细黑" pitchFamily="2" charset="-122"/>
              </a:rPr>
              <a:t>   </a:t>
            </a:r>
            <a:r>
              <a:rPr lang="en-US" altLang="zh-CN" sz="2400" dirty="0">
                <a:solidFill>
                  <a:srgbClr val="00FFFF"/>
                </a:solidFill>
                <a:latin typeface="Arial" charset="0"/>
                <a:ea typeface="华文细黑" pitchFamily="2" charset="-122"/>
              </a:rPr>
              <a:t>【</a:t>
            </a:r>
            <a:r>
              <a:rPr lang="zh-CN" altLang="en-US" sz="2400" dirty="0">
                <a:solidFill>
                  <a:srgbClr val="00FFFF"/>
                </a:solidFill>
                <a:latin typeface="Arial" charset="0"/>
                <a:ea typeface="华文细黑" pitchFamily="2" charset="-122"/>
              </a:rPr>
              <a:t>提示</a:t>
            </a:r>
            <a:r>
              <a:rPr lang="en-US" altLang="zh-CN" sz="2400" dirty="0">
                <a:solidFill>
                  <a:srgbClr val="00FFFF"/>
                </a:solidFill>
                <a:latin typeface="Arial" charset="0"/>
                <a:ea typeface="华文细黑" pitchFamily="2" charset="-122"/>
              </a:rPr>
              <a:t>】</a:t>
            </a:r>
            <a:r>
              <a:rPr lang="zh-CN" altLang="en-US" sz="2400" dirty="0">
                <a:solidFill>
                  <a:srgbClr val="0000CC"/>
                </a:solidFill>
                <a:latin typeface="Arial" charset="0"/>
                <a:ea typeface="华文细黑" pitchFamily="2" charset="-122"/>
              </a:rPr>
              <a:t>巧妙使用 </a:t>
            </a:r>
            <a:r>
              <a:rPr lang="en-US" altLang="zh-CN" sz="2400" dirty="0">
                <a:solidFill>
                  <a:srgbClr val="0000CC"/>
                </a:solidFill>
                <a:latin typeface="Arial" charset="0"/>
                <a:ea typeface="华文细黑" pitchFamily="2" charset="-122"/>
              </a:rPr>
              <a:t>/ </a:t>
            </a:r>
            <a:r>
              <a:rPr lang="zh-CN" altLang="en-US" sz="2400" dirty="0">
                <a:solidFill>
                  <a:srgbClr val="0000CC"/>
                </a:solidFill>
                <a:latin typeface="Arial" charset="0"/>
                <a:ea typeface="华文细黑" pitchFamily="2" charset="-122"/>
              </a:rPr>
              <a:t>和 </a:t>
            </a:r>
            <a:r>
              <a:rPr lang="en-US" altLang="zh-CN" sz="2400" dirty="0">
                <a:solidFill>
                  <a:srgbClr val="0000CC"/>
                </a:solidFill>
                <a:latin typeface="Arial" charset="0"/>
                <a:ea typeface="华文细黑" pitchFamily="2" charset="-122"/>
              </a:rPr>
              <a:t>% </a:t>
            </a:r>
            <a:r>
              <a:rPr lang="zh-CN" altLang="en-US" sz="2400" dirty="0">
                <a:solidFill>
                  <a:srgbClr val="0000CC"/>
                </a:solidFill>
                <a:latin typeface="Arial" charset="0"/>
                <a:ea typeface="华文细黑" pitchFamily="2" charset="-122"/>
              </a:rPr>
              <a:t>两种运算符。</a:t>
            </a:r>
            <a:endParaRPr lang="en-US" altLang="zh-CN" sz="2400" dirty="0">
              <a:solidFill>
                <a:srgbClr val="0000CC"/>
              </a:solidFill>
              <a:latin typeface="Arial" charset="0"/>
              <a:ea typeface="华文细黑" pitchFamily="2" charset="-122"/>
            </a:endParaRPr>
          </a:p>
          <a:p>
            <a:pPr marL="342900" indent="-342900">
              <a:lnSpc>
                <a:spcPct val="90000"/>
              </a:lnSpc>
              <a:spcBef>
                <a:spcPct val="20000"/>
              </a:spcBef>
              <a:buClr>
                <a:schemeClr val="hlink"/>
              </a:buClr>
              <a:buSzPct val="65000"/>
              <a:buFont typeface="Wingdings" pitchFamily="2" charset="2"/>
              <a:buNone/>
              <a:defRPr/>
            </a:pPr>
            <a:endParaRPr lang="zh-CN" altLang="en-US" sz="2400" dirty="0">
              <a:solidFill>
                <a:srgbClr val="0000CC"/>
              </a:solidFill>
              <a:latin typeface="Arial" charset="0"/>
              <a:ea typeface="华文细黑" pitchFamily="2" charset="-122"/>
            </a:endParaRPr>
          </a:p>
          <a:p>
            <a:pPr>
              <a:defRPr/>
            </a:pPr>
            <a:r>
              <a:rPr lang="en-US" altLang="zh-CN" sz="2400" dirty="0">
                <a:latin typeface="Arial" charset="0"/>
                <a:ea typeface="华文细黑" pitchFamily="2" charset="-122"/>
              </a:rPr>
              <a:t>2</a:t>
            </a:r>
            <a:r>
              <a:rPr lang="zh-CN" altLang="en-US" sz="2400" dirty="0">
                <a:latin typeface="Arial" charset="0"/>
                <a:ea typeface="华文细黑" pitchFamily="2" charset="-122"/>
              </a:rPr>
              <a:t>、</a:t>
            </a:r>
            <a:r>
              <a:rPr lang="zh-CN" altLang="en-US" sz="2400" dirty="0">
                <a:latin typeface="Arial" charset="0"/>
              </a:rPr>
              <a:t>已知三角形的三边长为</a:t>
            </a:r>
            <a:r>
              <a:rPr lang="fr-FR" sz="2400" i="1" dirty="0">
                <a:latin typeface="Arial" charset="0"/>
              </a:rPr>
              <a:t>a</a:t>
            </a:r>
            <a:r>
              <a:rPr lang="zh-CN" altLang="en-US" sz="2400" dirty="0">
                <a:latin typeface="Arial" charset="0"/>
              </a:rPr>
              <a:t>，</a:t>
            </a:r>
            <a:r>
              <a:rPr lang="fr-FR" sz="2400" i="1" dirty="0">
                <a:latin typeface="Arial" charset="0"/>
              </a:rPr>
              <a:t>b</a:t>
            </a:r>
            <a:r>
              <a:rPr lang="zh-CN" altLang="en-US" sz="2400" dirty="0">
                <a:latin typeface="Arial" charset="0"/>
              </a:rPr>
              <a:t>，</a:t>
            </a:r>
            <a:r>
              <a:rPr lang="fr-FR" sz="2400" i="1" dirty="0">
                <a:latin typeface="Arial" charset="0"/>
              </a:rPr>
              <a:t>c</a:t>
            </a:r>
            <a:r>
              <a:rPr lang="zh-CN" altLang="en-US" sz="2400" dirty="0">
                <a:latin typeface="Arial" charset="0"/>
              </a:rPr>
              <a:t>，计算三角形面积的公式为：</a:t>
            </a:r>
          </a:p>
          <a:p>
            <a:pPr>
              <a:defRPr/>
            </a:pPr>
            <a:r>
              <a:rPr lang="fr-FR" sz="2400" dirty="0">
                <a:latin typeface="Arial" charset="0"/>
              </a:rPr>
              <a:t>area = </a:t>
            </a:r>
            <a:r>
              <a:rPr lang="en-US" sz="2400" dirty="0">
                <a:latin typeface="Arial" charset="0"/>
              </a:rPr>
              <a:t>                             , </a:t>
            </a:r>
            <a:r>
              <a:rPr lang="en-US" altLang="zh-CN" sz="2400" dirty="0">
                <a:latin typeface="Arial" charset="0"/>
              </a:rPr>
              <a:t>s=</a:t>
            </a:r>
          </a:p>
          <a:p>
            <a:pPr>
              <a:defRPr/>
            </a:pPr>
            <a:r>
              <a:rPr lang="zh-CN" altLang="en-US" sz="2400" dirty="0">
                <a:latin typeface="Arial" charset="0"/>
              </a:rPr>
              <a:t>求编写程序，从键盘输入</a:t>
            </a:r>
            <a:r>
              <a:rPr lang="fr-FR" sz="2400" i="1" dirty="0">
                <a:latin typeface="Arial" charset="0"/>
              </a:rPr>
              <a:t>a</a:t>
            </a:r>
            <a:r>
              <a:rPr lang="zh-CN" altLang="en-US" sz="2400" dirty="0">
                <a:latin typeface="Arial" charset="0"/>
              </a:rPr>
              <a:t>，</a:t>
            </a:r>
            <a:r>
              <a:rPr lang="fr-FR" sz="2400" i="1" dirty="0">
                <a:latin typeface="Arial" charset="0"/>
              </a:rPr>
              <a:t>b</a:t>
            </a:r>
            <a:r>
              <a:rPr lang="zh-CN" altLang="en-US" sz="2400" dirty="0">
                <a:latin typeface="Arial" charset="0"/>
              </a:rPr>
              <a:t>，</a:t>
            </a:r>
            <a:r>
              <a:rPr lang="fr-FR" sz="2400" i="1" dirty="0">
                <a:latin typeface="Arial" charset="0"/>
              </a:rPr>
              <a:t>c</a:t>
            </a:r>
            <a:r>
              <a:rPr lang="zh-CN" altLang="en-US" sz="2400" dirty="0">
                <a:latin typeface="Arial" charset="0"/>
              </a:rPr>
              <a:t>的值，计算并输出三角形的面积。</a:t>
            </a:r>
            <a:endParaRPr lang="en-US" altLang="zh-CN" sz="2400" dirty="0">
              <a:latin typeface="Arial" charset="0"/>
            </a:endParaRPr>
          </a:p>
          <a:p>
            <a:pPr>
              <a:defRPr/>
            </a:pPr>
            <a:endParaRPr lang="en-US" altLang="zh-CN" sz="2400" dirty="0">
              <a:latin typeface="Arial" charset="0"/>
            </a:endParaRPr>
          </a:p>
          <a:p>
            <a:pPr>
              <a:defRPr/>
            </a:pPr>
            <a:endParaRPr lang="zh-CN" altLang="en-US" sz="2400" dirty="0">
              <a:latin typeface="Arial" charset="0"/>
            </a:endParaRPr>
          </a:p>
          <a:p>
            <a:pPr>
              <a:defRPr/>
            </a:pPr>
            <a:r>
              <a:rPr lang="en-US" sz="2400" dirty="0">
                <a:latin typeface="Arial" charset="0"/>
              </a:rPr>
              <a:t>3</a:t>
            </a:r>
            <a:r>
              <a:rPr lang="zh-CN" altLang="en-US" sz="2400" dirty="0">
                <a:latin typeface="Arial" charset="0"/>
              </a:rPr>
              <a:t>、</a:t>
            </a:r>
            <a:r>
              <a:rPr lang="en-US" sz="2400" dirty="0">
                <a:latin typeface="Arial" charset="0"/>
              </a:rPr>
              <a:t>  </a:t>
            </a:r>
            <a:r>
              <a:rPr lang="zh-CN" altLang="en-US" sz="2400" dirty="0">
                <a:latin typeface="Arial" charset="0"/>
              </a:rPr>
              <a:t>编程从键盘输入圆的半径</a:t>
            </a:r>
            <a:r>
              <a:rPr lang="en-US" sz="2400" dirty="0">
                <a:latin typeface="Arial" charset="0"/>
              </a:rPr>
              <a:t>r</a:t>
            </a:r>
            <a:r>
              <a:rPr lang="zh-CN" altLang="en-US" sz="2400" dirty="0">
                <a:latin typeface="Arial" charset="0"/>
              </a:rPr>
              <a:t>，计算并输出圆的周长和面积。</a:t>
            </a:r>
          </a:p>
        </p:txBody>
      </p:sp>
      <p:sp>
        <p:nvSpPr>
          <p:cNvPr id="47108"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lIns="90000" tIns="46800" rIns="90000" bIns="46800" anchor="ctr">
            <a:spAutoFit/>
          </a:bodyPr>
          <a:lstStyle/>
          <a:p>
            <a:endParaRPr lang="zh-CN" altLang="en-US"/>
          </a:p>
        </p:txBody>
      </p:sp>
      <p:sp>
        <p:nvSpPr>
          <p:cNvPr id="47109" name="Rectangle 8"/>
          <p:cNvSpPr>
            <a:spLocks noChangeArrowheads="1"/>
          </p:cNvSpPr>
          <p:nvPr/>
        </p:nvSpPr>
        <p:spPr bwMode="auto">
          <a:xfrm>
            <a:off x="0" y="3176588"/>
            <a:ext cx="9144000" cy="0"/>
          </a:xfrm>
          <a:prstGeom prst="rect">
            <a:avLst/>
          </a:prstGeom>
          <a:noFill/>
          <a:ln w="12700">
            <a:noFill/>
            <a:miter lim="800000"/>
            <a:headEnd type="none" w="sm" len="sm"/>
            <a:tailEnd type="none" w="sm" len="sm"/>
          </a:ln>
        </p:spPr>
        <p:txBody>
          <a:bodyPr wrap="none" lIns="90000" tIns="46800" rIns="90000" bIns="46800" anchor="ctr">
            <a:spAutoFit/>
          </a:bodyPr>
          <a:lstStyle/>
          <a:p>
            <a:endParaRPr lang="zh-CN" altLang="en-US"/>
          </a:p>
        </p:txBody>
      </p:sp>
      <p:sp>
        <p:nvSpPr>
          <p:cNvPr id="47110" name="Rectangle 10"/>
          <p:cNvSpPr>
            <a:spLocks noChangeArrowheads="1"/>
          </p:cNvSpPr>
          <p:nvPr/>
        </p:nvSpPr>
        <p:spPr bwMode="auto">
          <a:xfrm>
            <a:off x="0" y="3176588"/>
            <a:ext cx="9144000" cy="0"/>
          </a:xfrm>
          <a:prstGeom prst="rect">
            <a:avLst/>
          </a:prstGeom>
          <a:noFill/>
          <a:ln w="12700">
            <a:noFill/>
            <a:miter lim="800000"/>
            <a:headEnd type="none" w="sm" len="sm"/>
            <a:tailEnd type="none" w="sm" len="sm"/>
          </a:ln>
        </p:spPr>
        <p:txBody>
          <a:bodyPr wrap="none" lIns="90000" tIns="46800" rIns="90000" bIns="46800" anchor="ctr">
            <a:spAutoFit/>
          </a:bodyPr>
          <a:lstStyle/>
          <a:p>
            <a:endParaRPr lang="zh-CN" altLang="en-US"/>
          </a:p>
        </p:txBody>
      </p:sp>
      <p:sp>
        <p:nvSpPr>
          <p:cNvPr id="47111" name="Rectangle 11"/>
          <p:cNvSpPr>
            <a:spLocks noChangeArrowheads="1"/>
          </p:cNvSpPr>
          <p:nvPr/>
        </p:nvSpPr>
        <p:spPr bwMode="auto">
          <a:xfrm>
            <a:off x="0" y="3176588"/>
            <a:ext cx="9144000" cy="0"/>
          </a:xfrm>
          <a:prstGeom prst="rect">
            <a:avLst/>
          </a:prstGeom>
          <a:noFill/>
          <a:ln w="12700">
            <a:noFill/>
            <a:miter lim="800000"/>
            <a:headEnd type="none" w="sm" len="sm"/>
            <a:tailEnd type="none" w="sm" len="sm"/>
          </a:ln>
        </p:spPr>
        <p:txBody>
          <a:bodyPr wrap="none" lIns="90000" tIns="46800" rIns="90000" bIns="46800" anchor="ctr">
            <a:spAutoFit/>
          </a:bodyPr>
          <a:lstStyle/>
          <a:p>
            <a:endParaRPr lang="zh-CN" altLang="en-US"/>
          </a:p>
        </p:txBody>
      </p:sp>
      <p:sp>
        <p:nvSpPr>
          <p:cNvPr id="47112" name="Rectangle 13"/>
          <p:cNvSpPr>
            <a:spLocks noChangeArrowheads="1"/>
          </p:cNvSpPr>
          <p:nvPr/>
        </p:nvSpPr>
        <p:spPr bwMode="auto">
          <a:xfrm>
            <a:off x="0" y="3176588"/>
            <a:ext cx="9144000" cy="0"/>
          </a:xfrm>
          <a:prstGeom prst="rect">
            <a:avLst/>
          </a:prstGeom>
          <a:noFill/>
          <a:ln w="12700">
            <a:noFill/>
            <a:miter lim="800000"/>
            <a:headEnd type="none" w="sm" len="sm"/>
            <a:tailEnd type="none" w="sm" len="sm"/>
          </a:ln>
        </p:spPr>
        <p:txBody>
          <a:bodyPr wrap="none" lIns="90000" tIns="46800" rIns="90000" bIns="46800" anchor="ctr">
            <a:spAutoFit/>
          </a:bodyPr>
          <a:lstStyle/>
          <a:p>
            <a:endParaRPr lang="zh-CN" altLang="en-US"/>
          </a:p>
        </p:txBody>
      </p:sp>
      <p:sp>
        <p:nvSpPr>
          <p:cNvPr id="47113" name="Rectangle 14"/>
          <p:cNvSpPr>
            <a:spLocks noChangeArrowheads="1"/>
          </p:cNvSpPr>
          <p:nvPr/>
        </p:nvSpPr>
        <p:spPr bwMode="auto">
          <a:xfrm>
            <a:off x="0" y="3176588"/>
            <a:ext cx="9144000" cy="0"/>
          </a:xfrm>
          <a:prstGeom prst="rect">
            <a:avLst/>
          </a:prstGeom>
          <a:noFill/>
          <a:ln w="12700">
            <a:noFill/>
            <a:miter lim="800000"/>
            <a:headEnd type="none" w="sm" len="sm"/>
            <a:tailEnd type="none" w="sm" len="sm"/>
          </a:ln>
        </p:spPr>
        <p:txBody>
          <a:bodyPr wrap="none" lIns="90000" tIns="46800" rIns="90000" bIns="46800" anchor="ctr">
            <a:spAutoFit/>
          </a:bodyPr>
          <a:lstStyle/>
          <a:p>
            <a:endParaRPr lang="zh-CN" altLang="en-US"/>
          </a:p>
        </p:txBody>
      </p:sp>
      <p:sp>
        <p:nvSpPr>
          <p:cNvPr id="47114" name="Rectangle 15"/>
          <p:cNvSpPr>
            <a:spLocks noChangeArrowheads="1"/>
          </p:cNvSpPr>
          <p:nvPr/>
        </p:nvSpPr>
        <p:spPr bwMode="auto">
          <a:xfrm>
            <a:off x="0" y="3176588"/>
            <a:ext cx="9144000" cy="0"/>
          </a:xfrm>
          <a:prstGeom prst="rect">
            <a:avLst/>
          </a:prstGeom>
          <a:noFill/>
          <a:ln w="12700">
            <a:noFill/>
            <a:miter lim="800000"/>
            <a:headEnd type="none" w="sm" len="sm"/>
            <a:tailEnd type="none" w="sm" len="sm"/>
          </a:ln>
        </p:spPr>
        <p:txBody>
          <a:bodyPr wrap="none" lIns="90000" tIns="46800" rIns="90000" bIns="46800" anchor="ctr">
            <a:spAutoFit/>
          </a:bodyPr>
          <a:lstStyle/>
          <a:p>
            <a:endParaRPr lang="zh-CN" altLang="en-US"/>
          </a:p>
        </p:txBody>
      </p:sp>
      <p:pic>
        <p:nvPicPr>
          <p:cNvPr id="47115" name="Picture 13"/>
          <p:cNvPicPr>
            <a:picLocks noChangeAspect="1" noChangeArrowheads="1"/>
          </p:cNvPicPr>
          <p:nvPr/>
        </p:nvPicPr>
        <p:blipFill>
          <a:blip r:embed="rId2"/>
          <a:srcRect/>
          <a:stretch>
            <a:fillRect/>
          </a:stretch>
        </p:blipFill>
        <p:spPr bwMode="auto">
          <a:xfrm>
            <a:off x="927100" y="3563938"/>
            <a:ext cx="2339975" cy="439737"/>
          </a:xfrm>
          <a:prstGeom prst="rect">
            <a:avLst/>
          </a:prstGeom>
          <a:noFill/>
          <a:ln w="9525">
            <a:noFill/>
            <a:miter lim="800000"/>
            <a:headEnd/>
            <a:tailEnd/>
          </a:ln>
        </p:spPr>
      </p:pic>
      <p:pic>
        <p:nvPicPr>
          <p:cNvPr id="47116" name="Picture 12"/>
          <p:cNvPicPr>
            <a:picLocks noChangeAspect="1" noChangeArrowheads="1"/>
          </p:cNvPicPr>
          <p:nvPr/>
        </p:nvPicPr>
        <p:blipFill>
          <a:blip r:embed="rId3"/>
          <a:srcRect/>
          <a:stretch>
            <a:fillRect/>
          </a:stretch>
        </p:blipFill>
        <p:spPr bwMode="auto">
          <a:xfrm>
            <a:off x="3986213" y="3473450"/>
            <a:ext cx="1620837" cy="612775"/>
          </a:xfrm>
          <a:prstGeom prst="rect">
            <a:avLst/>
          </a:prstGeom>
          <a:noFill/>
          <a:ln w="9525">
            <a:noFill/>
            <a:miter lim="800000"/>
            <a:headEnd/>
            <a:tailEnd/>
          </a:ln>
        </p:spPr>
      </p:pic>
      <p:sp>
        <p:nvSpPr>
          <p:cNvPr id="47117"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7118" name="Rectangle 16"/>
          <p:cNvSpPr>
            <a:spLocks noChangeArrowheads="1"/>
          </p:cNvSpPr>
          <p:nvPr/>
        </p:nvSpPr>
        <p:spPr bwMode="auto">
          <a:xfrm>
            <a:off x="0" y="590550"/>
            <a:ext cx="9144000" cy="0"/>
          </a:xfrm>
          <a:prstGeom prst="rect">
            <a:avLst/>
          </a:prstGeom>
          <a:noFill/>
          <a:ln w="9525">
            <a:noFill/>
            <a:miter lim="800000"/>
            <a:headEnd/>
            <a:tailEnd/>
          </a:ln>
        </p:spPr>
        <p:txBody>
          <a:bodyPr wrap="none" anchor="ctr">
            <a:spAutoFit/>
          </a:bodyPr>
          <a:lstStyle/>
          <a:p>
            <a:pPr eaLnBrk="0" hangingPunct="0"/>
            <a:r>
              <a:rPr lang="zh-CN" altLang="zh-CN" sz="800"/>
              <a:t> </a:t>
            </a:r>
            <a:endParaRPr lang="zh-CN" altLang="zh-CN"/>
          </a:p>
        </p:txBody>
      </p:sp>
    </p:spTree>
  </p:cSld>
  <p:clrMapOvr>
    <a:masterClrMapping/>
  </p:clrMapOvr>
  <p:transition>
    <p:blinds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341313" y="233363"/>
            <a:ext cx="8370887" cy="5813425"/>
          </a:xfrm>
          <a:prstGeom prst="rect">
            <a:avLst/>
          </a:prstGeom>
          <a:noFill/>
          <a:ln w="9525">
            <a:noFill/>
            <a:miter lim="800000"/>
            <a:headEnd/>
            <a:tailEnd/>
          </a:ln>
        </p:spPr>
        <p:txBody>
          <a:bodyPr/>
          <a:lstStyle/>
          <a:p>
            <a:pPr marL="342900" indent="-342900">
              <a:lnSpc>
                <a:spcPct val="80000"/>
              </a:lnSpc>
              <a:spcBef>
                <a:spcPct val="20000"/>
              </a:spcBef>
              <a:buClr>
                <a:schemeClr val="accent1"/>
              </a:buClr>
              <a:buFont typeface="Wingdings" pitchFamily="2" charset="2"/>
              <a:buNone/>
            </a:pPr>
            <a:r>
              <a:rPr lang="zh-CN" altLang="en-US" sz="2300">
                <a:solidFill>
                  <a:srgbClr val="FF0000"/>
                </a:solidFill>
                <a:ea typeface="华文细黑" pitchFamily="2" charset="-122"/>
              </a:rPr>
              <a:t>二</a:t>
            </a:r>
            <a:r>
              <a:rPr lang="zh-CN" altLang="en-US" sz="2300">
                <a:solidFill>
                  <a:srgbClr val="FF0000"/>
                </a:solidFill>
                <a:latin typeface="Times New Roman" pitchFamily="18" charset="0"/>
                <a:ea typeface="华文细黑" pitchFamily="2" charset="-122"/>
                <a:cs typeface="Times New Roman" pitchFamily="18" charset="0"/>
              </a:rPr>
              <a:t>、填空</a:t>
            </a:r>
          </a:p>
          <a:p>
            <a:pPr marL="342900" indent="-342900">
              <a:lnSpc>
                <a:spcPct val="80000"/>
              </a:lnSpc>
              <a:spcBef>
                <a:spcPct val="20000"/>
              </a:spcBef>
              <a:buClr>
                <a:schemeClr val="accent1"/>
              </a:buClr>
              <a:buFont typeface="Wingdings" pitchFamily="2" charset="2"/>
              <a:buNone/>
            </a:pPr>
            <a:endParaRPr lang="zh-CN" altLang="en-US" sz="2000" b="1">
              <a:solidFill>
                <a:srgbClr val="0000CC"/>
              </a:solidFill>
              <a:latin typeface="Times New Roman" pitchFamily="18" charset="0"/>
              <a:ea typeface="楷体_GB2312" pitchFamily="49" charset="-122"/>
              <a:cs typeface="Times New Roman" pitchFamily="18" charset="0"/>
            </a:endParaRP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① </a:t>
            </a:r>
            <a:r>
              <a:rPr lang="en-US" altLang="zh-CN" sz="2000" b="1">
                <a:latin typeface="Times New Roman" pitchFamily="18" charset="0"/>
                <a:ea typeface="楷体_GB2312" pitchFamily="49" charset="-122"/>
                <a:cs typeface="Times New Roman" pitchFamily="18" charset="0"/>
              </a:rPr>
              <a:t>C</a:t>
            </a:r>
            <a:r>
              <a:rPr lang="zh-CN" altLang="en-US" sz="2000" b="1">
                <a:latin typeface="Times New Roman" pitchFamily="18" charset="0"/>
                <a:ea typeface="楷体_GB2312" pitchFamily="49" charset="-122"/>
                <a:cs typeface="Times New Roman" pitchFamily="18" charset="0"/>
              </a:rPr>
              <a:t>程序都是从</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函数开始执行。</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② </a:t>
            </a:r>
            <a:r>
              <a:rPr lang="en-US" altLang="zh-CN" sz="2000" b="1">
                <a:latin typeface="Times New Roman" pitchFamily="18" charset="0"/>
                <a:ea typeface="楷体_GB2312" pitchFamily="49" charset="-122"/>
                <a:cs typeface="Times New Roman" pitchFamily="18" charset="0"/>
              </a:rPr>
              <a:t>C</a:t>
            </a:r>
            <a:r>
              <a:rPr lang="zh-CN" altLang="en-US" sz="2000" b="1">
                <a:latin typeface="Times New Roman" pitchFamily="18" charset="0"/>
                <a:ea typeface="楷体_GB2312" pitchFamily="49" charset="-122"/>
                <a:cs typeface="Times New Roman" pitchFamily="18" charset="0"/>
              </a:rPr>
              <a:t>程序的语句都是用</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结束。</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③ 用来在屏幕上显示信息的库函数是</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④ 用来从键盘读取数据的库函数是</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⑤ </a:t>
            </a:r>
            <a:r>
              <a:rPr lang="en-US" altLang="zh-CN" sz="2000" b="1">
                <a:latin typeface="Times New Roman" pitchFamily="18" charset="0"/>
                <a:ea typeface="楷体_GB2312" pitchFamily="49" charset="-122"/>
                <a:cs typeface="Times New Roman" pitchFamily="18" charset="0"/>
              </a:rPr>
              <a:t>C</a:t>
            </a:r>
            <a:r>
              <a:rPr lang="zh-CN" altLang="en-US" sz="2000" b="1">
                <a:latin typeface="Times New Roman" pitchFamily="18" charset="0"/>
                <a:ea typeface="楷体_GB2312" pitchFamily="49" charset="-122"/>
                <a:cs typeface="Times New Roman" pitchFamily="18" charset="0"/>
              </a:rPr>
              <a:t>程序中</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用来提高程序的可读性。</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⑥ 若</a:t>
            </a:r>
            <a:r>
              <a:rPr lang="en-US" altLang="zh-CN" sz="2000" b="1">
                <a:latin typeface="Times New Roman" pitchFamily="18" charset="0"/>
                <a:ea typeface="楷体_GB2312" pitchFamily="49" charset="-122"/>
                <a:cs typeface="Times New Roman" pitchFamily="18" charset="0"/>
              </a:rPr>
              <a:t>x</a:t>
            </a:r>
            <a:r>
              <a:rPr lang="zh-CN" altLang="en-US" sz="2000" b="1">
                <a:latin typeface="Times New Roman" pitchFamily="18" charset="0"/>
                <a:ea typeface="楷体_GB2312" pitchFamily="49" charset="-122"/>
                <a:cs typeface="Times New Roman" pitchFamily="18" charset="0"/>
              </a:rPr>
              <a:t>和</a:t>
            </a:r>
            <a:r>
              <a:rPr lang="en-US" altLang="zh-CN" sz="2000" b="1">
                <a:latin typeface="Times New Roman" pitchFamily="18" charset="0"/>
                <a:ea typeface="楷体_GB2312" pitchFamily="49" charset="-122"/>
                <a:cs typeface="Times New Roman" pitchFamily="18" charset="0"/>
              </a:rPr>
              <a:t>n</a:t>
            </a:r>
            <a:r>
              <a:rPr lang="zh-CN" altLang="en-US" sz="2000" b="1">
                <a:latin typeface="Times New Roman" pitchFamily="18" charset="0"/>
                <a:ea typeface="楷体_GB2312" pitchFamily="49" charset="-122"/>
                <a:cs typeface="Times New Roman" pitchFamily="18" charset="0"/>
              </a:rPr>
              <a:t>均是</a:t>
            </a:r>
            <a:r>
              <a:rPr lang="en-US" altLang="zh-CN" sz="2000" b="1">
                <a:latin typeface="Times New Roman" pitchFamily="18" charset="0"/>
                <a:ea typeface="楷体_GB2312" pitchFamily="49" charset="-122"/>
                <a:cs typeface="Times New Roman" pitchFamily="18" charset="0"/>
              </a:rPr>
              <a:t>int</a:t>
            </a:r>
            <a:r>
              <a:rPr lang="zh-CN" altLang="en-US" sz="2000" b="1">
                <a:latin typeface="Times New Roman" pitchFamily="18" charset="0"/>
                <a:ea typeface="楷体_GB2312" pitchFamily="49" charset="-122"/>
                <a:cs typeface="Times New Roman" pitchFamily="18" charset="0"/>
              </a:rPr>
              <a:t>型变量，且</a:t>
            </a:r>
            <a:r>
              <a:rPr lang="en-US" altLang="zh-CN" sz="2000" b="1">
                <a:latin typeface="Times New Roman" pitchFamily="18" charset="0"/>
                <a:ea typeface="楷体_GB2312" pitchFamily="49" charset="-122"/>
                <a:cs typeface="Times New Roman" pitchFamily="18" charset="0"/>
              </a:rPr>
              <a:t>x</a:t>
            </a:r>
            <a:r>
              <a:rPr lang="zh-CN" altLang="en-US" sz="2000" b="1">
                <a:latin typeface="Times New Roman" pitchFamily="18" charset="0"/>
                <a:ea typeface="楷体_GB2312" pitchFamily="49" charset="-122"/>
                <a:cs typeface="Times New Roman" pitchFamily="18" charset="0"/>
              </a:rPr>
              <a:t>和</a:t>
            </a:r>
            <a:r>
              <a:rPr lang="en-US" altLang="zh-CN" sz="2000" b="1">
                <a:latin typeface="Times New Roman" pitchFamily="18" charset="0"/>
                <a:ea typeface="楷体_GB2312" pitchFamily="49" charset="-122"/>
                <a:cs typeface="Times New Roman" pitchFamily="18" charset="0"/>
              </a:rPr>
              <a:t>n</a:t>
            </a:r>
            <a:r>
              <a:rPr lang="zh-CN" altLang="en-US" sz="2000" b="1">
                <a:latin typeface="Times New Roman" pitchFamily="18" charset="0"/>
                <a:ea typeface="楷体_GB2312" pitchFamily="49" charset="-122"/>
                <a:cs typeface="Times New Roman" pitchFamily="18" charset="0"/>
              </a:rPr>
              <a:t>的初值均为</a:t>
            </a:r>
            <a:r>
              <a:rPr lang="en-US" altLang="zh-CN" sz="2000" b="1">
                <a:latin typeface="Times New Roman" pitchFamily="18" charset="0"/>
                <a:ea typeface="楷体_GB2312" pitchFamily="49" charset="-122"/>
                <a:cs typeface="Times New Roman" pitchFamily="18" charset="0"/>
              </a:rPr>
              <a:t>5</a:t>
            </a:r>
            <a:r>
              <a:rPr lang="zh-CN" altLang="en-US" sz="2000" b="1">
                <a:latin typeface="Times New Roman" pitchFamily="18" charset="0"/>
                <a:ea typeface="楷体_GB2312" pitchFamily="49" charset="-122"/>
                <a:cs typeface="Times New Roman" pitchFamily="18" charset="0"/>
              </a:rPr>
              <a:t>，则计算表达式</a:t>
            </a:r>
            <a:r>
              <a:rPr lang="en-US" altLang="zh-CN" sz="2000" b="1">
                <a:latin typeface="Times New Roman" pitchFamily="18" charset="0"/>
                <a:ea typeface="楷体_GB2312" pitchFamily="49" charset="-122"/>
                <a:cs typeface="Times New Roman" pitchFamily="18" charset="0"/>
              </a:rPr>
              <a:t>x</a:t>
            </a:r>
            <a:r>
              <a:rPr lang="zh-CN" altLang="en-US" sz="2000" b="1">
                <a:latin typeface="Times New Roman" pitchFamily="18" charset="0"/>
                <a:ea typeface="楷体_GB2312" pitchFamily="49" charset="-122"/>
                <a:cs typeface="Times New Roman" pitchFamily="18" charset="0"/>
              </a:rPr>
              <a:t>＋</a:t>
            </a:r>
            <a:r>
              <a:rPr lang="en-US" altLang="zh-CN" sz="2000" b="1">
                <a:latin typeface="Times New Roman" pitchFamily="18" charset="0"/>
                <a:ea typeface="楷体_GB2312" pitchFamily="49" charset="-122"/>
                <a:cs typeface="Times New Roman" pitchFamily="18" charset="0"/>
              </a:rPr>
              <a:t>=n</a:t>
            </a:r>
            <a:r>
              <a:rPr lang="zh-CN" altLang="en-US" sz="2000" b="1">
                <a:latin typeface="Times New Roman" pitchFamily="18" charset="0"/>
                <a:ea typeface="楷体_GB2312" pitchFamily="49" charset="-122"/>
                <a:cs typeface="Times New Roman" pitchFamily="18" charset="0"/>
              </a:rPr>
              <a:t>＋＋后，</a:t>
            </a:r>
            <a:r>
              <a:rPr lang="en-US" altLang="zh-CN" sz="2000" b="1">
                <a:latin typeface="Times New Roman" pitchFamily="18" charset="0"/>
                <a:ea typeface="楷体_GB2312" pitchFamily="49" charset="-122"/>
                <a:cs typeface="Times New Roman" pitchFamily="18" charset="0"/>
              </a:rPr>
              <a:t>x</a:t>
            </a:r>
            <a:r>
              <a:rPr lang="zh-CN" altLang="en-US" sz="2000" b="1">
                <a:latin typeface="Times New Roman" pitchFamily="18" charset="0"/>
                <a:ea typeface="楷体_GB2312" pitchFamily="49" charset="-122"/>
                <a:cs typeface="Times New Roman" pitchFamily="18" charset="0"/>
              </a:rPr>
              <a:t>的值为</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a:t>
            </a:r>
            <a:r>
              <a:rPr lang="en-US" altLang="zh-CN" sz="2000" b="1">
                <a:latin typeface="Times New Roman" pitchFamily="18" charset="0"/>
                <a:ea typeface="楷体_GB2312" pitchFamily="49" charset="-122"/>
                <a:cs typeface="Times New Roman" pitchFamily="18" charset="0"/>
              </a:rPr>
              <a:t>n</a:t>
            </a:r>
            <a:r>
              <a:rPr lang="zh-CN" altLang="en-US" sz="2000" b="1">
                <a:latin typeface="Times New Roman" pitchFamily="18" charset="0"/>
                <a:ea typeface="楷体_GB2312" pitchFamily="49" charset="-122"/>
                <a:cs typeface="Times New Roman" pitchFamily="18" charset="0"/>
              </a:rPr>
              <a:t>的值为</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   </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⑦ 若有定义：</a:t>
            </a:r>
            <a:r>
              <a:rPr lang="en-US" altLang="zh-CN" sz="2000" b="1">
                <a:latin typeface="Times New Roman" pitchFamily="18" charset="0"/>
                <a:ea typeface="楷体_GB2312" pitchFamily="49" charset="-122"/>
                <a:cs typeface="Times New Roman" pitchFamily="18" charset="0"/>
              </a:rPr>
              <a:t>int b=7; float a=2.5,c=4.7;</a:t>
            </a:r>
            <a:r>
              <a:rPr lang="zh-CN" altLang="en-US" sz="2000" b="1">
                <a:latin typeface="Times New Roman" pitchFamily="18" charset="0"/>
                <a:ea typeface="楷体_GB2312" pitchFamily="49" charset="-122"/>
                <a:cs typeface="Times New Roman" pitchFamily="18" charset="0"/>
              </a:rPr>
              <a:t>则以下表达式的值为</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              </a:t>
            </a:r>
            <a:r>
              <a:rPr lang="en-US" altLang="zh-CN" sz="2000" b="1">
                <a:latin typeface="Times New Roman" pitchFamily="18" charset="0"/>
                <a:ea typeface="楷体_GB2312" pitchFamily="49" charset="-122"/>
                <a:cs typeface="Times New Roman" pitchFamily="18" charset="0"/>
              </a:rPr>
              <a:t>a+(int)(b/3*(int)(a+c)/2)%4</a:t>
            </a:r>
          </a:p>
          <a:p>
            <a:pPr marL="342900" indent="-342900">
              <a:lnSpc>
                <a:spcPct val="80000"/>
              </a:lnSpc>
              <a:spcBef>
                <a:spcPct val="20000"/>
              </a:spcBef>
              <a:buClr>
                <a:schemeClr val="accent1"/>
              </a:buClr>
              <a:buFont typeface="Wingdings" pitchFamily="2" charset="2"/>
              <a:buNone/>
            </a:pPr>
            <a:r>
              <a:rPr lang="en-US" altLang="zh-CN" sz="2000" b="1">
                <a:latin typeface="Times New Roman" pitchFamily="18" charset="0"/>
                <a:ea typeface="楷体_GB2312" pitchFamily="49" charset="-122"/>
                <a:cs typeface="Times New Roman" pitchFamily="18" charset="0"/>
              </a:rPr>
              <a:t>⑧ </a:t>
            </a:r>
            <a:r>
              <a:rPr lang="zh-CN" altLang="en-US" sz="2000" b="1">
                <a:latin typeface="Times New Roman" pitchFamily="18" charset="0"/>
                <a:ea typeface="楷体_GB2312" pitchFamily="49" charset="-122"/>
                <a:cs typeface="Times New Roman" pitchFamily="18" charset="0"/>
              </a:rPr>
              <a:t>若</a:t>
            </a:r>
            <a:r>
              <a:rPr lang="en-US" altLang="zh-CN" sz="2000" b="1">
                <a:latin typeface="Times New Roman" pitchFamily="18" charset="0"/>
                <a:ea typeface="楷体_GB2312" pitchFamily="49" charset="-122"/>
                <a:cs typeface="Times New Roman" pitchFamily="18" charset="0"/>
              </a:rPr>
              <a:t>a</a:t>
            </a:r>
            <a:r>
              <a:rPr lang="zh-CN" altLang="en-US" sz="2000" b="1">
                <a:latin typeface="Times New Roman" pitchFamily="18" charset="0"/>
                <a:ea typeface="楷体_GB2312" pitchFamily="49" charset="-122"/>
                <a:cs typeface="Times New Roman" pitchFamily="18" charset="0"/>
              </a:rPr>
              <a:t>是</a:t>
            </a:r>
            <a:r>
              <a:rPr lang="en-US" altLang="zh-CN" sz="2000" b="1">
                <a:latin typeface="Times New Roman" pitchFamily="18" charset="0"/>
                <a:ea typeface="楷体_GB2312" pitchFamily="49" charset="-122"/>
                <a:cs typeface="Times New Roman" pitchFamily="18" charset="0"/>
              </a:rPr>
              <a:t>int</a:t>
            </a:r>
            <a:r>
              <a:rPr lang="zh-CN" altLang="en-US" sz="2000" b="1">
                <a:latin typeface="Times New Roman" pitchFamily="18" charset="0"/>
                <a:ea typeface="楷体_GB2312" pitchFamily="49" charset="-122"/>
                <a:cs typeface="Times New Roman" pitchFamily="18" charset="0"/>
              </a:rPr>
              <a:t>型变量，且</a:t>
            </a:r>
            <a:r>
              <a:rPr lang="en-US" altLang="zh-CN" sz="2000" b="1">
                <a:latin typeface="Times New Roman" pitchFamily="18" charset="0"/>
                <a:ea typeface="楷体_GB2312" pitchFamily="49" charset="-122"/>
                <a:cs typeface="Times New Roman" pitchFamily="18" charset="0"/>
              </a:rPr>
              <a:t>a=6</a:t>
            </a:r>
            <a:r>
              <a:rPr lang="zh-CN" altLang="en-US" sz="2000" b="1">
                <a:latin typeface="Times New Roman" pitchFamily="18" charset="0"/>
                <a:ea typeface="楷体_GB2312" pitchFamily="49" charset="-122"/>
                <a:cs typeface="Times New Roman" pitchFamily="18" charset="0"/>
              </a:rPr>
              <a:t>，则计算表达式</a:t>
            </a:r>
            <a:r>
              <a:rPr lang="en-US" altLang="zh-CN" sz="2000" b="1">
                <a:latin typeface="Times New Roman" pitchFamily="18" charset="0"/>
                <a:ea typeface="楷体_GB2312" pitchFamily="49" charset="-122"/>
                <a:cs typeface="Times New Roman" pitchFamily="18" charset="0"/>
              </a:rPr>
              <a:t>a+=a-=a*a</a:t>
            </a:r>
            <a:r>
              <a:rPr lang="zh-CN" altLang="en-US" sz="2000" b="1">
                <a:latin typeface="Times New Roman" pitchFamily="18" charset="0"/>
                <a:ea typeface="楷体_GB2312" pitchFamily="49" charset="-122"/>
                <a:cs typeface="Times New Roman" pitchFamily="18" charset="0"/>
              </a:rPr>
              <a:t>后，</a:t>
            </a:r>
            <a:r>
              <a:rPr lang="en-US" altLang="zh-CN" sz="2000" b="1">
                <a:latin typeface="Times New Roman" pitchFamily="18" charset="0"/>
                <a:ea typeface="楷体_GB2312" pitchFamily="49" charset="-122"/>
                <a:cs typeface="Times New Roman" pitchFamily="18" charset="0"/>
              </a:rPr>
              <a:t>a</a:t>
            </a:r>
            <a:r>
              <a:rPr lang="zh-CN" altLang="en-US" sz="2000" b="1">
                <a:latin typeface="Times New Roman" pitchFamily="18" charset="0"/>
                <a:ea typeface="楷体_GB2312" pitchFamily="49" charset="-122"/>
                <a:cs typeface="Times New Roman" pitchFamily="18" charset="0"/>
              </a:rPr>
              <a:t>的值为</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   </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⑨ 假设所有变量均为整型，则表达式</a:t>
            </a:r>
            <a:r>
              <a:rPr lang="en-US" altLang="zh-CN" sz="2000" b="1">
                <a:latin typeface="Times New Roman" pitchFamily="18" charset="0"/>
                <a:ea typeface="楷体_GB2312" pitchFamily="49" charset="-122"/>
                <a:cs typeface="Times New Roman" pitchFamily="18" charset="0"/>
              </a:rPr>
              <a:t>(a=2,b=5,a++,b++,a+b)</a:t>
            </a:r>
            <a:r>
              <a:rPr lang="zh-CN" altLang="en-US" sz="2000" b="1">
                <a:latin typeface="Times New Roman" pitchFamily="18" charset="0"/>
                <a:ea typeface="楷体_GB2312" pitchFamily="49" charset="-122"/>
                <a:cs typeface="Times New Roman" pitchFamily="18" charset="0"/>
              </a:rPr>
              <a:t>的值为</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⑩ 判断</a:t>
            </a:r>
            <a:r>
              <a:rPr lang="en-US" altLang="zh-CN" sz="2000" b="1">
                <a:latin typeface="Times New Roman" pitchFamily="18" charset="0"/>
                <a:ea typeface="楷体_GB2312" pitchFamily="49" charset="-122"/>
                <a:cs typeface="Times New Roman" pitchFamily="18" charset="0"/>
              </a:rPr>
              <a:t>char</a:t>
            </a:r>
            <a:r>
              <a:rPr lang="zh-CN" altLang="en-US" sz="2000" b="1">
                <a:latin typeface="Times New Roman" pitchFamily="18" charset="0"/>
                <a:ea typeface="楷体_GB2312" pitchFamily="49" charset="-122"/>
                <a:cs typeface="Times New Roman" pitchFamily="18" charset="0"/>
              </a:rPr>
              <a:t>型变量</a:t>
            </a:r>
            <a:r>
              <a:rPr lang="en-US" altLang="zh-CN" sz="2000" b="1">
                <a:latin typeface="Times New Roman" pitchFamily="18" charset="0"/>
                <a:ea typeface="楷体_GB2312" pitchFamily="49" charset="-122"/>
                <a:cs typeface="Times New Roman" pitchFamily="18" charset="0"/>
              </a:rPr>
              <a:t>c1</a:t>
            </a:r>
            <a:r>
              <a:rPr lang="zh-CN" altLang="en-US" sz="2000" b="1">
                <a:latin typeface="Times New Roman" pitchFamily="18" charset="0"/>
                <a:ea typeface="楷体_GB2312" pitchFamily="49" charset="-122"/>
                <a:cs typeface="Times New Roman" pitchFamily="18" charset="0"/>
              </a:rPr>
              <a:t>是否为小写字母的正确表达式是</a:t>
            </a:r>
            <a:r>
              <a:rPr lang="zh-CN" altLang="en-US" sz="2000" b="1" u="sng">
                <a:latin typeface="Times New Roman" pitchFamily="18" charset="0"/>
                <a:ea typeface="楷体_GB2312" pitchFamily="49" charset="-122"/>
                <a:cs typeface="Times New Roman" pitchFamily="18" charset="0"/>
              </a:rPr>
              <a:t>       </a:t>
            </a:r>
            <a:r>
              <a:rPr lang="zh-CN" altLang="en-US" sz="2000" b="1">
                <a:latin typeface="Times New Roman" pitchFamily="18" charset="0"/>
                <a:ea typeface="楷体_GB2312" pitchFamily="49" charset="-122"/>
                <a:cs typeface="Times New Roman" pitchFamily="18" charset="0"/>
              </a:rPr>
              <a:t>。</a:t>
            </a:r>
          </a:p>
          <a:p>
            <a:pPr marL="342900" indent="-342900">
              <a:lnSpc>
                <a:spcPct val="80000"/>
              </a:lnSpc>
              <a:spcBef>
                <a:spcPct val="20000"/>
              </a:spcBef>
              <a:buClr>
                <a:schemeClr val="accent1"/>
              </a:buClr>
              <a:buFont typeface="Wingdings" pitchFamily="2" charset="2"/>
              <a:buNone/>
            </a:pPr>
            <a:r>
              <a:rPr lang="zh-CN" altLang="en-US" sz="2000" b="1">
                <a:latin typeface="Times New Roman" pitchFamily="18" charset="0"/>
                <a:ea typeface="楷体_GB2312" pitchFamily="49" charset="-122"/>
                <a:cs typeface="Times New Roman" pitchFamily="18" charset="0"/>
              </a:rPr>
              <a:t>      </a:t>
            </a:r>
            <a:r>
              <a:rPr lang="en-US" altLang="zh-CN" sz="2000" b="1">
                <a:latin typeface="Times New Roman" pitchFamily="18" charset="0"/>
                <a:ea typeface="楷体_GB2312" pitchFamily="49" charset="-122"/>
                <a:cs typeface="Times New Roman" pitchFamily="18" charset="0"/>
              </a:rPr>
              <a:t>A) 'a'&lt;=c1&lt;='z'                      B) (c1&gt;=a)&amp;&amp;(c1&lt;=z)</a:t>
            </a:r>
          </a:p>
          <a:p>
            <a:pPr marL="342900" indent="-342900">
              <a:lnSpc>
                <a:spcPct val="80000"/>
              </a:lnSpc>
              <a:spcBef>
                <a:spcPct val="20000"/>
              </a:spcBef>
              <a:buClr>
                <a:schemeClr val="accent1"/>
              </a:buClr>
              <a:buFont typeface="Wingdings" pitchFamily="2" charset="2"/>
              <a:buNone/>
            </a:pPr>
            <a:r>
              <a:rPr lang="en-US" altLang="zh-CN" sz="2000" b="1">
                <a:latin typeface="Times New Roman" pitchFamily="18" charset="0"/>
                <a:ea typeface="楷体_GB2312" pitchFamily="49" charset="-122"/>
                <a:cs typeface="Times New Roman" pitchFamily="18" charset="0"/>
              </a:rPr>
              <a:t>      C) ('a'&gt;=c1)||('z'&lt;=c1)            D) (c1&gt;='a')&amp;&amp;(c1&lt;='z')</a:t>
            </a:r>
          </a:p>
          <a:p>
            <a:pPr marL="342900" indent="-342900">
              <a:lnSpc>
                <a:spcPct val="80000"/>
              </a:lnSpc>
              <a:spcBef>
                <a:spcPct val="20000"/>
              </a:spcBef>
              <a:buClr>
                <a:schemeClr val="accent1"/>
              </a:buClr>
              <a:buFont typeface="Wingdings" pitchFamily="2" charset="2"/>
              <a:buNone/>
            </a:pPr>
            <a:endParaRPr lang="en-US" altLang="zh-CN" sz="2000" b="1">
              <a:solidFill>
                <a:srgbClr val="0000CC"/>
              </a:solidFill>
              <a:latin typeface="Times New Roman" pitchFamily="18" charset="0"/>
              <a:ea typeface="楷体_GB2312" pitchFamily="49" charset="-122"/>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3" name="Rectangle 3"/>
          <p:cNvSpPr>
            <a:spLocks noChangeArrowheads="1"/>
          </p:cNvSpPr>
          <p:nvPr/>
        </p:nvSpPr>
        <p:spPr bwMode="auto">
          <a:xfrm>
            <a:off x="393700" y="1073150"/>
            <a:ext cx="8064500" cy="5111750"/>
          </a:xfrm>
          <a:prstGeom prst="rect">
            <a:avLst/>
          </a:prstGeom>
          <a:noFill/>
          <a:ln w="9525">
            <a:noFill/>
            <a:miter lim="800000"/>
            <a:headEnd/>
            <a:tailEnd/>
          </a:ln>
        </p:spPr>
        <p:txBody>
          <a:bodyPr/>
          <a:lstStyle/>
          <a:p>
            <a:pPr marL="342900" indent="-342900" defTabSz="762000" eaLnBrk="0" hangingPunct="0">
              <a:spcBef>
                <a:spcPct val="20000"/>
              </a:spcBef>
              <a:buFontTx/>
              <a:buChar char="•"/>
              <a:defRPr/>
            </a:pPr>
            <a:r>
              <a:rPr kumimoji="1" lang="zh-CN" altLang="zh-CN" sz="3200" dirty="0">
                <a:latin typeface="Times New Roman" pitchFamily="18" charset="0"/>
                <a:ea typeface="楷体_GB2312" pitchFamily="49" charset="-122"/>
                <a:cs typeface="Times New Roman" pitchFamily="18" charset="0"/>
              </a:rPr>
              <a:t>C</a:t>
            </a:r>
            <a:r>
              <a:rPr kumimoji="1" lang="zh-CN" altLang="zh-CN" sz="3200" dirty="0">
                <a:latin typeface="Times New Roman" pitchFamily="18" charset="0"/>
                <a:ea typeface="楷体" pitchFamily="49" charset="-122"/>
                <a:cs typeface="Times New Roman" pitchFamily="18" charset="0"/>
              </a:rPr>
              <a:t>语言是国际上广泛流行的高级语言。</a:t>
            </a:r>
            <a:endParaRPr kumimoji="1" lang="zh-CN" altLang="en-US" sz="3200" dirty="0">
              <a:latin typeface="Times New Roman" pitchFamily="18" charset="0"/>
              <a:ea typeface="楷体" pitchFamily="49" charset="-122"/>
              <a:cs typeface="Times New Roman" pitchFamily="18" charset="0"/>
            </a:endParaRPr>
          </a:p>
          <a:p>
            <a:pPr marL="342900" indent="-342900" defTabSz="762000" eaLnBrk="0" hangingPunct="0">
              <a:spcBef>
                <a:spcPct val="20000"/>
              </a:spcBef>
              <a:buFontTx/>
              <a:buChar char="•"/>
              <a:defRPr/>
            </a:pPr>
            <a:r>
              <a:rPr kumimoji="1" lang="zh-CN" altLang="zh-CN" sz="3200" dirty="0">
                <a:solidFill>
                  <a:schemeClr val="tx1">
                    <a:lumMod val="40000"/>
                    <a:lumOff val="60000"/>
                  </a:schemeClr>
                </a:solidFill>
                <a:latin typeface="Times New Roman" pitchFamily="18" charset="0"/>
                <a:ea typeface="楷体" pitchFamily="49" charset="-122"/>
                <a:cs typeface="Times New Roman" pitchFamily="18" charset="0"/>
              </a:rPr>
              <a:t>C语言是在B语言的基础上发展起来的。</a:t>
            </a:r>
            <a:endPar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endParaRPr>
          </a:p>
          <a:p>
            <a:pPr marL="342900" indent="-342900" defTabSz="762000" eaLnBrk="0" hangingPunct="0">
              <a:spcBef>
                <a:spcPct val="20000"/>
              </a:spcBef>
              <a:buFontTx/>
              <a:buChar char="•"/>
              <a:defRPr/>
            </a:pPr>
            <a:r>
              <a:rPr kumimoji="1" lang="zh-CN" altLang="zh-CN" sz="3200" dirty="0">
                <a:latin typeface="Times New Roman" pitchFamily="18" charset="0"/>
                <a:ea typeface="楷体" pitchFamily="49" charset="-122"/>
                <a:cs typeface="Times New Roman" pitchFamily="18" charset="0"/>
              </a:rPr>
              <a:t>B （</a:t>
            </a:r>
            <a:r>
              <a:rPr kumimoji="1" lang="en-US" altLang="zh-CN" sz="3200" dirty="0">
                <a:latin typeface="Times New Roman" pitchFamily="18" charset="0"/>
                <a:ea typeface="楷体" pitchFamily="49" charset="-122"/>
                <a:cs typeface="Times New Roman" pitchFamily="18" charset="0"/>
              </a:rPr>
              <a:t>BCPL</a:t>
            </a:r>
            <a:r>
              <a:rPr kumimoji="1" lang="zh-CN" altLang="en-US" sz="3200" dirty="0">
                <a:latin typeface="Times New Roman" pitchFamily="18" charset="0"/>
                <a:ea typeface="楷体" pitchFamily="49" charset="-122"/>
                <a:cs typeface="Times New Roman" pitchFamily="18" charset="0"/>
              </a:rPr>
              <a:t>）</a:t>
            </a:r>
            <a:r>
              <a:rPr kumimoji="1" lang="zh-CN" altLang="zh-CN" sz="3200" dirty="0">
                <a:latin typeface="Times New Roman" pitchFamily="18" charset="0"/>
                <a:ea typeface="楷体" pitchFamily="49" charset="-122"/>
                <a:cs typeface="Times New Roman" pitchFamily="18" charset="0"/>
              </a:rPr>
              <a:t>语言是</a:t>
            </a:r>
            <a:r>
              <a:rPr kumimoji="1" lang="en-US" altLang="zh-CN" sz="3200" dirty="0">
                <a:latin typeface="Times New Roman" pitchFamily="18" charset="0"/>
                <a:ea typeface="楷体" pitchFamily="49" charset="-122"/>
                <a:cs typeface="Times New Roman" pitchFamily="18" charset="0"/>
              </a:rPr>
              <a:t>1970</a:t>
            </a:r>
            <a:r>
              <a:rPr kumimoji="1" lang="zh-CN" altLang="en-US" sz="3200" dirty="0">
                <a:latin typeface="Times New Roman" pitchFamily="18" charset="0"/>
                <a:ea typeface="楷体" pitchFamily="49" charset="-122"/>
                <a:cs typeface="Times New Roman" pitchFamily="18" charset="0"/>
              </a:rPr>
              <a:t>年由美国贝尔实验室设计的</a:t>
            </a:r>
            <a:r>
              <a:rPr kumimoji="1" lang="en-US" altLang="zh-CN" sz="3200" dirty="0">
                <a:latin typeface="Times New Roman" pitchFamily="18" charset="0"/>
                <a:ea typeface="楷体" pitchFamily="49" charset="-122"/>
                <a:cs typeface="Times New Roman" pitchFamily="18" charset="0"/>
              </a:rPr>
              <a:t>, </a:t>
            </a:r>
            <a:r>
              <a:rPr kumimoji="1" lang="zh-CN" altLang="en-US" sz="3200" dirty="0">
                <a:latin typeface="Times New Roman" pitchFamily="18" charset="0"/>
                <a:ea typeface="楷体" pitchFamily="49" charset="-122"/>
                <a:cs typeface="Times New Roman" pitchFamily="18" charset="0"/>
              </a:rPr>
              <a:t>并用于编写了第一个</a:t>
            </a:r>
            <a:r>
              <a:rPr kumimoji="1" lang="en-US" altLang="zh-CN" sz="3200" dirty="0">
                <a:latin typeface="Times New Roman" pitchFamily="18" charset="0"/>
                <a:ea typeface="楷体" pitchFamily="49" charset="-122"/>
                <a:cs typeface="Times New Roman" pitchFamily="18" charset="0"/>
              </a:rPr>
              <a:t>UNIX</a:t>
            </a:r>
            <a:r>
              <a:rPr kumimoji="1" lang="zh-CN" altLang="en-US" sz="3200" dirty="0">
                <a:latin typeface="Times New Roman" pitchFamily="18" charset="0"/>
                <a:ea typeface="楷体" pitchFamily="49" charset="-122"/>
                <a:cs typeface="Times New Roman" pitchFamily="18" charset="0"/>
              </a:rPr>
              <a:t>操作系统</a:t>
            </a:r>
            <a:r>
              <a:rPr kumimoji="1" lang="en-US" altLang="zh-CN" sz="3200" dirty="0">
                <a:latin typeface="Times New Roman" pitchFamily="18" charset="0"/>
                <a:ea typeface="楷体" pitchFamily="49" charset="-122"/>
                <a:cs typeface="Times New Roman" pitchFamily="18" charset="0"/>
              </a:rPr>
              <a:t>,</a:t>
            </a:r>
            <a:r>
              <a:rPr kumimoji="1" lang="zh-CN" altLang="en-US" sz="3200" dirty="0">
                <a:latin typeface="Times New Roman" pitchFamily="18" charset="0"/>
                <a:ea typeface="楷体" pitchFamily="49" charset="-122"/>
                <a:cs typeface="Times New Roman" pitchFamily="18" charset="0"/>
              </a:rPr>
              <a:t>在</a:t>
            </a:r>
            <a:r>
              <a:rPr kumimoji="1" lang="en-US" altLang="zh-CN" sz="3200" dirty="0">
                <a:latin typeface="Times New Roman" pitchFamily="18" charset="0"/>
                <a:ea typeface="楷体" pitchFamily="49" charset="-122"/>
                <a:cs typeface="Times New Roman" pitchFamily="18" charset="0"/>
              </a:rPr>
              <a:t>PDP 7</a:t>
            </a:r>
            <a:r>
              <a:rPr kumimoji="1" lang="zh-CN" altLang="en-US" sz="3200" dirty="0">
                <a:latin typeface="Times New Roman" pitchFamily="18" charset="0"/>
                <a:ea typeface="楷体" pitchFamily="49" charset="-122"/>
                <a:cs typeface="Times New Roman" pitchFamily="18" charset="0"/>
              </a:rPr>
              <a:t>上实现。优点：精练</a:t>
            </a:r>
            <a:r>
              <a:rPr kumimoji="1" lang="en-US" altLang="zh-CN" sz="3200" dirty="0">
                <a:latin typeface="Times New Roman" pitchFamily="18" charset="0"/>
                <a:ea typeface="楷体" pitchFamily="49" charset="-122"/>
                <a:cs typeface="Times New Roman" pitchFamily="18" charset="0"/>
              </a:rPr>
              <a:t>,</a:t>
            </a:r>
            <a:r>
              <a:rPr kumimoji="1" lang="zh-CN" altLang="en-US" sz="3200" dirty="0">
                <a:latin typeface="Times New Roman" pitchFamily="18" charset="0"/>
                <a:ea typeface="楷体" pitchFamily="49" charset="-122"/>
                <a:cs typeface="Times New Roman" pitchFamily="18" charset="0"/>
              </a:rPr>
              <a:t>接近硬件，缺点：过于简单</a:t>
            </a:r>
            <a:r>
              <a:rPr kumimoji="1" lang="en-US" altLang="zh-CN" sz="3200" dirty="0">
                <a:latin typeface="Times New Roman" pitchFamily="18" charset="0"/>
                <a:ea typeface="楷体" pitchFamily="49" charset="-122"/>
                <a:cs typeface="Times New Roman" pitchFamily="18" charset="0"/>
              </a:rPr>
              <a:t>,</a:t>
            </a:r>
            <a:r>
              <a:rPr kumimoji="1" lang="zh-CN" altLang="en-US" sz="3200" dirty="0">
                <a:latin typeface="Times New Roman" pitchFamily="18" charset="0"/>
                <a:ea typeface="楷体" pitchFamily="49" charset="-122"/>
                <a:cs typeface="Times New Roman" pitchFamily="18" charset="0"/>
              </a:rPr>
              <a:t>数据无类型</a:t>
            </a:r>
            <a:r>
              <a:rPr kumimoji="1" lang="zh-CN" altLang="en-US" sz="3200" dirty="0">
                <a:solidFill>
                  <a:srgbClr val="000099"/>
                </a:solidFill>
                <a:latin typeface="Times New Roman" pitchFamily="18" charset="0"/>
                <a:ea typeface="楷体" pitchFamily="49" charset="-122"/>
                <a:cs typeface="Times New Roman" pitchFamily="18" charset="0"/>
              </a:rPr>
              <a:t>。 </a:t>
            </a:r>
          </a:p>
          <a:p>
            <a:pPr marL="342900" indent="-342900" defTabSz="762000" eaLnBrk="0" hangingPunct="0">
              <a:spcBef>
                <a:spcPct val="20000"/>
              </a:spcBef>
              <a:buFontTx/>
              <a:buChar char="•"/>
              <a:defRPr/>
            </a:pP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1973</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年贝尔实验室的</a:t>
            </a:r>
            <a:r>
              <a:rPr kumimoji="1" lang="en-US" altLang="zh-CN" sz="3200" dirty="0" err="1">
                <a:solidFill>
                  <a:schemeClr val="tx1">
                    <a:lumMod val="40000"/>
                    <a:lumOff val="60000"/>
                  </a:schemeClr>
                </a:solidFill>
                <a:latin typeface="Times New Roman" pitchFamily="18" charset="0"/>
                <a:ea typeface="楷体" pitchFamily="49" charset="-122"/>
                <a:cs typeface="Times New Roman" pitchFamily="18" charset="0"/>
              </a:rPr>
              <a:t>D.M.Ritchie</a:t>
            </a: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 </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在</a:t>
            </a: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B</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语言的基础上设计出了</a:t>
            </a: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C</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语言，对</a:t>
            </a: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B</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取长补短，并用之改写了原来用汇编编写的</a:t>
            </a: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UNIX</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a:t>
            </a: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即</a:t>
            </a: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UNIX</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第</a:t>
            </a:r>
            <a:r>
              <a:rPr kumimoji="1" lang="en-US" altLang="zh-CN" sz="3200" dirty="0">
                <a:solidFill>
                  <a:schemeClr val="tx1">
                    <a:lumMod val="40000"/>
                    <a:lumOff val="60000"/>
                  </a:schemeClr>
                </a:solidFill>
                <a:latin typeface="Times New Roman" pitchFamily="18" charset="0"/>
                <a:ea typeface="楷体" pitchFamily="49" charset="-122"/>
                <a:cs typeface="Times New Roman" pitchFamily="18" charset="0"/>
              </a:rPr>
              <a:t>5</a:t>
            </a:r>
            <a:r>
              <a:rPr kumimoji="1" lang="zh-CN" altLang="en-US" sz="3200" dirty="0">
                <a:solidFill>
                  <a:schemeClr val="tx1">
                    <a:lumMod val="40000"/>
                    <a:lumOff val="60000"/>
                  </a:schemeClr>
                </a:solidFill>
                <a:latin typeface="Times New Roman" pitchFamily="18" charset="0"/>
                <a:ea typeface="楷体" pitchFamily="49" charset="-122"/>
                <a:cs typeface="Times New Roman" pitchFamily="18" charset="0"/>
              </a:rPr>
              <a:t>版），但仅在贝尔实验室使用</a:t>
            </a:r>
            <a:r>
              <a:rPr kumimoji="1" lang="zh-CN" altLang="en-US" sz="3200" dirty="0">
                <a:solidFill>
                  <a:srgbClr val="663300"/>
                </a:solidFill>
                <a:latin typeface="Times New Roman" pitchFamily="18" charset="0"/>
                <a:ea typeface="楷体" pitchFamily="49" charset="-122"/>
                <a:cs typeface="Times New Roman" pitchFamily="18" charset="0"/>
              </a:rPr>
              <a:t>。</a:t>
            </a:r>
          </a:p>
        </p:txBody>
      </p:sp>
      <p:sp>
        <p:nvSpPr>
          <p:cNvPr id="5" name="Rectangle 6"/>
          <p:cNvSpPr>
            <a:spLocks noChangeArrowheads="1"/>
          </p:cNvSpPr>
          <p:nvPr/>
        </p:nvSpPr>
        <p:spPr bwMode="auto">
          <a:xfrm>
            <a:off x="0" y="228600"/>
            <a:ext cx="5105400" cy="584200"/>
          </a:xfrm>
          <a:prstGeom prst="rect">
            <a:avLst/>
          </a:prstGeom>
          <a:noFill/>
          <a:ln w="9525">
            <a:noFill/>
            <a:miter lim="800000"/>
            <a:headEnd/>
            <a:tailEnd/>
          </a:ln>
          <a:effectLst/>
        </p:spPr>
        <p:txBody>
          <a:bodyPr lIns="92075" tIns="46038" rIns="92075" bIns="46038" anchor="ctr"/>
          <a:lstStyle/>
          <a:p>
            <a:pPr algn="ctr">
              <a:defRPr/>
            </a:pPr>
            <a:r>
              <a:rPr lang="zh-CN" altLang="en-US" sz="3600" dirty="0">
                <a:solidFill>
                  <a:schemeClr val="tx2"/>
                </a:solidFill>
                <a:effectLst>
                  <a:outerShdw blurRad="38100" dist="38100" dir="2700000" algn="tl">
                    <a:srgbClr val="AF273E"/>
                  </a:outerShdw>
                </a:effectLst>
                <a:latin typeface="黑体" pitchFamily="2" charset="-122"/>
                <a:ea typeface="黑体" pitchFamily="2" charset="-122"/>
              </a:rPr>
              <a:t>一、</a:t>
            </a:r>
            <a:r>
              <a:rPr lang="en-US" altLang="zh-CN" sz="3600" dirty="0">
                <a:solidFill>
                  <a:schemeClr val="tx2"/>
                </a:solidFill>
                <a:effectLst>
                  <a:outerShdw blurRad="38100" dist="38100" dir="2700000" algn="tl">
                    <a:srgbClr val="AF273E"/>
                  </a:outerShdw>
                </a:effectLst>
                <a:latin typeface="黑体" pitchFamily="2" charset="-122"/>
                <a:ea typeface="黑体" pitchFamily="2" charset="-122"/>
              </a:rPr>
              <a:t>C</a:t>
            </a:r>
            <a:r>
              <a:rPr lang="zh-CN" altLang="en-US" sz="3600" dirty="0">
                <a:solidFill>
                  <a:schemeClr val="tx2"/>
                </a:solidFill>
                <a:effectLst>
                  <a:outerShdw blurRad="38100" dist="38100" dir="2700000" algn="tl">
                    <a:srgbClr val="AF273E"/>
                  </a:outerShdw>
                </a:effectLst>
                <a:latin typeface="黑体" pitchFamily="2" charset="-122"/>
                <a:ea typeface="黑体" pitchFamily="2" charset="-122"/>
              </a:rPr>
              <a:t>语言发展简述</a:t>
            </a:r>
            <a:r>
              <a:rPr lang="en-US" altLang="zh-CN" sz="2800" i="1" dirty="0">
                <a:solidFill>
                  <a:schemeClr val="tx2"/>
                </a:solidFill>
                <a:latin typeface="Arial" charset="0"/>
                <a:ea typeface="华文细黑" pitchFamily="2" charset="-122"/>
              </a:rPr>
              <a:t>P1-2</a:t>
            </a:r>
            <a:endParaRPr lang="en-US" altLang="zh-CN" sz="3600" dirty="0">
              <a:solidFill>
                <a:schemeClr val="tx2"/>
              </a:solidFill>
              <a:effectLst>
                <a:outerShdw blurRad="38100" dist="38100" dir="2700000" algn="tl">
                  <a:srgbClr val="AF273E"/>
                </a:outerShdw>
              </a:effectLst>
              <a:latin typeface="黑体" pitchFamily="2" charset="-122"/>
              <a:ea typeface="黑体"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gtEl>
                                        <p:attrNameLst>
                                          <p:attrName>style.visibility</p:attrName>
                                        </p:attrNameLst>
                                      </p:cBhvr>
                                      <p:to>
                                        <p:strVal val="visible"/>
                                      </p:to>
                                    </p:set>
                                    <p:animEffect transition="in" filter="wipe(left)">
                                      <p:cBhvr>
                                        <p:cTn id="7" dur="1000"/>
                                        <p:tgtEl>
                                          <p:spTgt spid="61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ascii1"/>
          <p:cNvPicPr>
            <a:picLocks noChangeAspect="1" noChangeArrowheads="1"/>
          </p:cNvPicPr>
          <p:nvPr/>
        </p:nvPicPr>
        <p:blipFill>
          <a:blip r:embed="rId2"/>
          <a:srcRect/>
          <a:stretch>
            <a:fillRect/>
          </a:stretch>
        </p:blipFill>
        <p:spPr bwMode="auto">
          <a:xfrm>
            <a:off x="827088" y="1355725"/>
            <a:ext cx="7489825" cy="4953000"/>
          </a:xfrm>
          <a:prstGeom prst="rect">
            <a:avLst/>
          </a:prstGeom>
          <a:noFill/>
          <a:ln w="9525">
            <a:noFill/>
            <a:miter lim="800000"/>
            <a:headEnd/>
            <a:tailEnd/>
          </a:ln>
        </p:spPr>
      </p:pic>
      <p:sp>
        <p:nvSpPr>
          <p:cNvPr id="49155" name="Rectangle 3"/>
          <p:cNvSpPr>
            <a:spLocks noGrp="1" noChangeArrowheads="1"/>
          </p:cNvSpPr>
          <p:nvPr>
            <p:ph type="title"/>
          </p:nvPr>
        </p:nvSpPr>
        <p:spPr/>
        <p:txBody>
          <a:bodyPr/>
          <a:lstStyle/>
          <a:p>
            <a:pPr eaLnBrk="1" hangingPunct="1"/>
            <a:r>
              <a:rPr lang="en-US" altLang="zh-CN" smtClean="0"/>
              <a:t>ASCII</a:t>
            </a:r>
            <a:r>
              <a:rPr lang="zh-CN" altLang="en-US" smtClean="0"/>
              <a:t>字符表</a:t>
            </a:r>
          </a:p>
        </p:txBody>
      </p:sp>
      <p:pic>
        <p:nvPicPr>
          <p:cNvPr id="396292" name="Picture 4"/>
          <p:cNvPicPr>
            <a:picLocks noChangeAspect="1" noChangeArrowheads="1"/>
          </p:cNvPicPr>
          <p:nvPr/>
        </p:nvPicPr>
        <p:blipFill>
          <a:blip r:embed="rId3"/>
          <a:srcRect/>
          <a:stretch>
            <a:fillRect/>
          </a:stretch>
        </p:blipFill>
        <p:spPr bwMode="auto">
          <a:xfrm>
            <a:off x="3549650" y="1355725"/>
            <a:ext cx="769938" cy="176213"/>
          </a:xfrm>
          <a:prstGeom prst="rect">
            <a:avLst/>
          </a:prstGeom>
          <a:noFill/>
          <a:ln w="12700">
            <a:noFill/>
            <a:miter lim="800000"/>
            <a:headEnd type="none" w="sm" len="sm"/>
            <a:tailEnd type="none" w="sm" len="sm"/>
          </a:ln>
        </p:spPr>
      </p:pic>
      <p:pic>
        <p:nvPicPr>
          <p:cNvPr id="396293" name="Picture 5"/>
          <p:cNvPicPr>
            <a:picLocks noChangeAspect="1" noChangeArrowheads="1"/>
          </p:cNvPicPr>
          <p:nvPr/>
        </p:nvPicPr>
        <p:blipFill>
          <a:blip r:embed="rId4"/>
          <a:srcRect/>
          <a:stretch>
            <a:fillRect/>
          </a:stretch>
        </p:blipFill>
        <p:spPr bwMode="auto">
          <a:xfrm>
            <a:off x="831850" y="1355725"/>
            <a:ext cx="2630488" cy="2517775"/>
          </a:xfrm>
          <a:prstGeom prst="rect">
            <a:avLst/>
          </a:prstGeom>
          <a:noFill/>
          <a:ln w="12700">
            <a:noFill/>
            <a:miter lim="800000"/>
            <a:headEnd type="none" w="sm" len="sm"/>
            <a:tailEnd type="none" w="sm" len="sm"/>
          </a:ln>
        </p:spPr>
      </p:pic>
      <p:pic>
        <p:nvPicPr>
          <p:cNvPr id="396294" name="Picture 6"/>
          <p:cNvPicPr>
            <a:picLocks noChangeAspect="1" noChangeArrowheads="1"/>
          </p:cNvPicPr>
          <p:nvPr/>
        </p:nvPicPr>
        <p:blipFill>
          <a:blip r:embed="rId5"/>
          <a:srcRect/>
          <a:stretch>
            <a:fillRect/>
          </a:stretch>
        </p:blipFill>
        <p:spPr bwMode="auto">
          <a:xfrm>
            <a:off x="3290888" y="3962400"/>
            <a:ext cx="3181350" cy="2351088"/>
          </a:xfrm>
          <a:prstGeom prst="rect">
            <a:avLst/>
          </a:prstGeom>
          <a:noFill/>
          <a:ln w="12700">
            <a:noFill/>
            <a:miter lim="800000"/>
            <a:headEnd type="none" w="sm" len="sm"/>
            <a:tailEnd type="none" w="sm" len="sm"/>
          </a:ln>
        </p:spPr>
      </p:pic>
      <p:pic>
        <p:nvPicPr>
          <p:cNvPr id="396295" name="Picture 7"/>
          <p:cNvPicPr>
            <a:picLocks noChangeAspect="1" noChangeArrowheads="1"/>
          </p:cNvPicPr>
          <p:nvPr/>
        </p:nvPicPr>
        <p:blipFill>
          <a:blip r:embed="rId6"/>
          <a:srcRect/>
          <a:stretch>
            <a:fillRect/>
          </a:stretch>
        </p:blipFill>
        <p:spPr bwMode="auto">
          <a:xfrm>
            <a:off x="827088" y="3962400"/>
            <a:ext cx="2511425" cy="2347913"/>
          </a:xfrm>
          <a:prstGeom prst="rect">
            <a:avLst/>
          </a:prstGeom>
          <a:noFill/>
          <a:ln w="12700">
            <a:noFill/>
            <a:miter lim="800000"/>
            <a:headEnd type="none" w="sm" len="sm"/>
            <a:tailEnd type="none" w="sm" len="sm"/>
          </a:ln>
        </p:spPr>
      </p:pic>
      <p:pic>
        <p:nvPicPr>
          <p:cNvPr id="396296" name="Picture 8"/>
          <p:cNvPicPr>
            <a:picLocks noChangeAspect="1" noChangeArrowheads="1"/>
          </p:cNvPicPr>
          <p:nvPr/>
        </p:nvPicPr>
        <p:blipFill>
          <a:blip r:embed="rId7"/>
          <a:srcRect/>
          <a:stretch>
            <a:fillRect/>
          </a:stretch>
        </p:blipFill>
        <p:spPr bwMode="auto">
          <a:xfrm>
            <a:off x="4471988" y="1355725"/>
            <a:ext cx="3851275" cy="2517775"/>
          </a:xfrm>
          <a:prstGeom prst="rect">
            <a:avLst/>
          </a:prstGeom>
          <a:noFill/>
          <a:ln w="12700">
            <a:noFill/>
            <a:miter lim="800000"/>
            <a:headEnd type="none" w="sm" len="sm"/>
            <a:tailEnd type="none" w="sm" len="sm"/>
          </a:ln>
        </p:spPr>
      </p:pic>
      <p:sp>
        <p:nvSpPr>
          <p:cNvPr id="49161" name="AutoShape 10">
            <a:hlinkClick r:id="" action="ppaction://hlinkshowjump?jump=lastslideviewed" highlightClick="1"/>
          </p:cNvPr>
          <p:cNvSpPr>
            <a:spLocks noChangeArrowheads="1"/>
          </p:cNvSpPr>
          <p:nvPr/>
        </p:nvSpPr>
        <p:spPr bwMode="auto">
          <a:xfrm>
            <a:off x="8532813" y="6173788"/>
            <a:ext cx="360362" cy="404812"/>
          </a:xfrm>
          <a:prstGeom prst="actionButtonBackPrevious">
            <a:avLst/>
          </a:prstGeom>
          <a:solidFill>
            <a:schemeClr val="accent1"/>
          </a:solidFill>
          <a:ln w="9525">
            <a:no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restart="whenNotActive" fill="hold" evtFilter="cancelBubble" nodeType="interactiveSeq">
                <p:stCondLst>
                  <p:cond evt="onClick" delay="0">
                    <p:tgtEl>
                      <p:spTgt spid="396293"/>
                    </p:tgtEl>
                  </p:cond>
                </p:stCondLst>
                <p:endSync evt="end" delay="0">
                  <p:rtn val="all"/>
                </p:endSync>
                <p:childTnLst>
                  <p:par>
                    <p:cTn id="3" fill="hold">
                      <p:stCondLst>
                        <p:cond delay="0"/>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396293"/>
                                        </p:tgtEl>
                                      </p:cBhvr>
                                      <p:by x="180000" y="180000"/>
                                    </p:animScale>
                                  </p:childTnLst>
                                </p:cTn>
                              </p:par>
                              <p:par>
                                <p:cTn id="7" presetID="49" presetClass="path" presetSubtype="0" accel="50000" decel="50000" fill="hold" nodeType="withEffect">
                                  <p:stCondLst>
                                    <p:cond delay="0"/>
                                  </p:stCondLst>
                                  <p:childTnLst>
                                    <p:animMotion origin="layout" path="M -2.22222E-6 7.51445E-7 L 0.28108 0.19214 " pathEditMode="relative" rAng="0" ptsTypes="AA">
                                      <p:cBhvr>
                                        <p:cTn id="8" dur="1000" fill="hold"/>
                                        <p:tgtEl>
                                          <p:spTgt spid="396293"/>
                                        </p:tgtEl>
                                        <p:attrNameLst>
                                          <p:attrName>ppt_x</p:attrName>
                                          <p:attrName>ppt_y</p:attrName>
                                        </p:attrNameLst>
                                      </p:cBhvr>
                                      <p:rCtr x="140" y="96"/>
                                    </p:animMotion>
                                  </p:childTnLst>
                                </p:cTn>
                              </p:par>
                            </p:childTnLst>
                          </p:cTn>
                        </p:par>
                      </p:childTnLst>
                    </p:cTn>
                  </p:par>
                  <p:par>
                    <p:cTn id="9" fill="hold">
                      <p:stCondLst>
                        <p:cond delay="indefinite"/>
                      </p:stCondLst>
                      <p:childTnLst>
                        <p:par>
                          <p:cTn id="10" fill="hold">
                            <p:stCondLst>
                              <p:cond delay="0"/>
                            </p:stCondLst>
                            <p:childTnLst>
                              <p:par>
                                <p:cTn id="11" presetID="53" presetClass="exit" presetSubtype="0" fill="hold" nodeType="clickEffect">
                                  <p:stCondLst>
                                    <p:cond delay="0"/>
                                  </p:stCondLst>
                                  <p:childTnLst>
                                    <p:anim calcmode="lin" valueType="num">
                                      <p:cBhvr>
                                        <p:cTn id="12" dur="500"/>
                                        <p:tgtEl>
                                          <p:spTgt spid="396293"/>
                                        </p:tgtEl>
                                        <p:attrNameLst>
                                          <p:attrName>ppt_w</p:attrName>
                                        </p:attrNameLst>
                                      </p:cBhvr>
                                      <p:tavLst>
                                        <p:tav tm="0">
                                          <p:val>
                                            <p:strVal val="ppt_w"/>
                                          </p:val>
                                        </p:tav>
                                        <p:tav tm="100000">
                                          <p:val>
                                            <p:fltVal val="0"/>
                                          </p:val>
                                        </p:tav>
                                      </p:tavLst>
                                    </p:anim>
                                    <p:anim calcmode="lin" valueType="num">
                                      <p:cBhvr>
                                        <p:cTn id="13" dur="500"/>
                                        <p:tgtEl>
                                          <p:spTgt spid="396293"/>
                                        </p:tgtEl>
                                        <p:attrNameLst>
                                          <p:attrName>ppt_h</p:attrName>
                                        </p:attrNameLst>
                                      </p:cBhvr>
                                      <p:tavLst>
                                        <p:tav tm="0">
                                          <p:val>
                                            <p:strVal val="ppt_h"/>
                                          </p:val>
                                        </p:tav>
                                        <p:tav tm="100000">
                                          <p:val>
                                            <p:fltVal val="0"/>
                                          </p:val>
                                        </p:tav>
                                      </p:tavLst>
                                    </p:anim>
                                    <p:animEffect transition="out" filter="fade">
                                      <p:cBhvr>
                                        <p:cTn id="14" dur="500"/>
                                        <p:tgtEl>
                                          <p:spTgt spid="396293"/>
                                        </p:tgtEl>
                                      </p:cBhvr>
                                    </p:animEffect>
                                    <p:set>
                                      <p:cBhvr>
                                        <p:cTn id="15" dur="1" fill="hold">
                                          <p:stCondLst>
                                            <p:cond delay="499"/>
                                          </p:stCondLst>
                                        </p:cTn>
                                        <p:tgtEl>
                                          <p:spTgt spid="396293"/>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396292"/>
                                        </p:tgtEl>
                                        <p:attrNameLst>
                                          <p:attrName>style.visibility</p:attrName>
                                        </p:attrNameLst>
                                      </p:cBhvr>
                                      <p:to>
                                        <p:strVal val="visible"/>
                                      </p:to>
                                    </p:set>
                                  </p:childTnLst>
                                </p:cTn>
                              </p:par>
                            </p:childTnLst>
                          </p:cTn>
                        </p:par>
                      </p:childTnLst>
                    </p:cTn>
                  </p:par>
                </p:childTnLst>
              </p:cTn>
              <p:nextCondLst>
                <p:cond evt="onClick" delay="0">
                  <p:tgtEl>
                    <p:spTgt spid="396293"/>
                  </p:tgtEl>
                </p:cond>
              </p:nextCondLst>
            </p:seq>
            <p:seq concurrent="1" nextAc="seek">
              <p:cTn id="18" restart="whenNotActive" fill="hold" evtFilter="cancelBubble" nodeType="interactiveSeq">
                <p:stCondLst>
                  <p:cond evt="onClick" delay="0">
                    <p:tgtEl>
                      <p:spTgt spid="396292"/>
                    </p:tgtEl>
                  </p:cond>
                </p:stCondLst>
                <p:endSync evt="end" delay="0">
                  <p:rtn val="all"/>
                </p:endSync>
                <p:childTnLst>
                  <p:par>
                    <p:cTn id="19" fill="hold">
                      <p:stCondLst>
                        <p:cond delay="0"/>
                      </p:stCondLst>
                      <p:childTnLst>
                        <p:par>
                          <p:cTn id="20" fill="hold">
                            <p:stCondLst>
                              <p:cond delay="0"/>
                            </p:stCondLst>
                            <p:childTnLst>
                              <p:par>
                                <p:cTn id="21" presetID="6" presetClass="emph" presetSubtype="0" fill="hold" nodeType="clickEffect">
                                  <p:stCondLst>
                                    <p:cond delay="0"/>
                                  </p:stCondLst>
                                  <p:childTnLst>
                                    <p:animScale>
                                      <p:cBhvr>
                                        <p:cTn id="22" dur="1000" fill="hold"/>
                                        <p:tgtEl>
                                          <p:spTgt spid="396292"/>
                                        </p:tgtEl>
                                      </p:cBhvr>
                                      <p:by x="180000" y="180000"/>
                                    </p:animScale>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nodeType="clickEffect">
                                  <p:stCondLst>
                                    <p:cond delay="0"/>
                                  </p:stCondLst>
                                  <p:childTnLst>
                                    <p:anim calcmode="lin" valueType="num">
                                      <p:cBhvr>
                                        <p:cTn id="26" dur="500"/>
                                        <p:tgtEl>
                                          <p:spTgt spid="396292"/>
                                        </p:tgtEl>
                                        <p:attrNameLst>
                                          <p:attrName>ppt_w</p:attrName>
                                        </p:attrNameLst>
                                      </p:cBhvr>
                                      <p:tavLst>
                                        <p:tav tm="0">
                                          <p:val>
                                            <p:strVal val="ppt_w"/>
                                          </p:val>
                                        </p:tav>
                                        <p:tav tm="100000">
                                          <p:val>
                                            <p:fltVal val="0"/>
                                          </p:val>
                                        </p:tav>
                                      </p:tavLst>
                                    </p:anim>
                                    <p:anim calcmode="lin" valueType="num">
                                      <p:cBhvr>
                                        <p:cTn id="27" dur="500"/>
                                        <p:tgtEl>
                                          <p:spTgt spid="396292"/>
                                        </p:tgtEl>
                                        <p:attrNameLst>
                                          <p:attrName>ppt_h</p:attrName>
                                        </p:attrNameLst>
                                      </p:cBhvr>
                                      <p:tavLst>
                                        <p:tav tm="0">
                                          <p:val>
                                            <p:strVal val="ppt_h"/>
                                          </p:val>
                                        </p:tav>
                                        <p:tav tm="100000">
                                          <p:val>
                                            <p:fltVal val="0"/>
                                          </p:val>
                                        </p:tav>
                                      </p:tavLst>
                                    </p:anim>
                                    <p:animEffect transition="out" filter="fade">
                                      <p:cBhvr>
                                        <p:cTn id="28" dur="500"/>
                                        <p:tgtEl>
                                          <p:spTgt spid="396292"/>
                                        </p:tgtEl>
                                      </p:cBhvr>
                                    </p:animEffect>
                                    <p:set>
                                      <p:cBhvr>
                                        <p:cTn id="29" dur="1" fill="hold">
                                          <p:stCondLst>
                                            <p:cond delay="499"/>
                                          </p:stCondLst>
                                        </p:cTn>
                                        <p:tgtEl>
                                          <p:spTgt spid="396292"/>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396296"/>
                                        </p:tgtEl>
                                        <p:attrNameLst>
                                          <p:attrName>style.visibility</p:attrName>
                                        </p:attrNameLst>
                                      </p:cBhvr>
                                      <p:to>
                                        <p:strVal val="visible"/>
                                      </p:to>
                                    </p:set>
                                  </p:childTnLst>
                                </p:cTn>
                              </p:par>
                            </p:childTnLst>
                          </p:cTn>
                        </p:par>
                      </p:childTnLst>
                    </p:cTn>
                  </p:par>
                </p:childTnLst>
              </p:cTn>
              <p:nextCondLst>
                <p:cond evt="onClick" delay="0">
                  <p:tgtEl>
                    <p:spTgt spid="396292"/>
                  </p:tgtEl>
                </p:cond>
              </p:nextCondLst>
            </p:seq>
            <p:seq concurrent="1" nextAc="seek">
              <p:cTn id="32" restart="whenNotActive" fill="hold" evtFilter="cancelBubble" nodeType="interactiveSeq">
                <p:stCondLst>
                  <p:cond evt="onClick" delay="0">
                    <p:tgtEl>
                      <p:spTgt spid="396296"/>
                    </p:tgtEl>
                  </p:cond>
                </p:stCondLst>
                <p:endSync evt="end" delay="0">
                  <p:rtn val="all"/>
                </p:endSync>
                <p:childTnLst>
                  <p:par>
                    <p:cTn id="33" fill="hold">
                      <p:stCondLst>
                        <p:cond delay="0"/>
                      </p:stCondLst>
                      <p:childTnLst>
                        <p:par>
                          <p:cTn id="34" fill="hold">
                            <p:stCondLst>
                              <p:cond delay="0"/>
                            </p:stCondLst>
                            <p:childTnLst>
                              <p:par>
                                <p:cTn id="35" presetID="6" presetClass="emph" presetSubtype="0" fill="hold" nodeType="clickEffect">
                                  <p:stCondLst>
                                    <p:cond delay="0"/>
                                  </p:stCondLst>
                                  <p:childTnLst>
                                    <p:animScale>
                                      <p:cBhvr>
                                        <p:cTn id="36" dur="2000" fill="hold"/>
                                        <p:tgtEl>
                                          <p:spTgt spid="396296"/>
                                        </p:tgtEl>
                                      </p:cBhvr>
                                      <p:by x="180000" y="180000"/>
                                    </p:animScale>
                                  </p:childTnLst>
                                </p:cTn>
                              </p:par>
                              <p:par>
                                <p:cTn id="37" presetID="49" presetClass="path" presetSubtype="0" accel="50000" decel="50000" fill="hold" nodeType="withEffect">
                                  <p:stCondLst>
                                    <p:cond delay="0"/>
                                  </p:stCondLst>
                                  <p:childTnLst>
                                    <p:animMotion origin="layout" path="M -2.77778E-6 7.51445E-7 L -0.18385 0.19214 " pathEditMode="relative" rAng="0" ptsTypes="AA">
                                      <p:cBhvr>
                                        <p:cTn id="38" dur="2000" fill="hold"/>
                                        <p:tgtEl>
                                          <p:spTgt spid="396296"/>
                                        </p:tgtEl>
                                        <p:attrNameLst>
                                          <p:attrName>ppt_x</p:attrName>
                                          <p:attrName>ppt_y</p:attrName>
                                        </p:attrNameLst>
                                      </p:cBhvr>
                                      <p:rCtr x="-92" y="96"/>
                                    </p:animMotion>
                                  </p:childTnLst>
                                </p:cTn>
                              </p:par>
                            </p:childTnLst>
                          </p:cTn>
                        </p:par>
                      </p:childTnLst>
                    </p:cTn>
                  </p:par>
                  <p:par>
                    <p:cTn id="39" fill="hold">
                      <p:stCondLst>
                        <p:cond delay="indefinite"/>
                      </p:stCondLst>
                      <p:childTnLst>
                        <p:par>
                          <p:cTn id="40" fill="hold">
                            <p:stCondLst>
                              <p:cond delay="0"/>
                            </p:stCondLst>
                            <p:childTnLst>
                              <p:par>
                                <p:cTn id="41" presetID="53" presetClass="exit" presetSubtype="0" fill="hold" nodeType="clickEffect">
                                  <p:stCondLst>
                                    <p:cond delay="0"/>
                                  </p:stCondLst>
                                  <p:childTnLst>
                                    <p:anim calcmode="lin" valueType="num">
                                      <p:cBhvr>
                                        <p:cTn id="42" dur="500"/>
                                        <p:tgtEl>
                                          <p:spTgt spid="396296"/>
                                        </p:tgtEl>
                                        <p:attrNameLst>
                                          <p:attrName>ppt_w</p:attrName>
                                        </p:attrNameLst>
                                      </p:cBhvr>
                                      <p:tavLst>
                                        <p:tav tm="0">
                                          <p:val>
                                            <p:strVal val="ppt_w"/>
                                          </p:val>
                                        </p:tav>
                                        <p:tav tm="100000">
                                          <p:val>
                                            <p:fltVal val="0"/>
                                          </p:val>
                                        </p:tav>
                                      </p:tavLst>
                                    </p:anim>
                                    <p:anim calcmode="lin" valueType="num">
                                      <p:cBhvr>
                                        <p:cTn id="43" dur="500"/>
                                        <p:tgtEl>
                                          <p:spTgt spid="396296"/>
                                        </p:tgtEl>
                                        <p:attrNameLst>
                                          <p:attrName>ppt_h</p:attrName>
                                        </p:attrNameLst>
                                      </p:cBhvr>
                                      <p:tavLst>
                                        <p:tav tm="0">
                                          <p:val>
                                            <p:strVal val="ppt_h"/>
                                          </p:val>
                                        </p:tav>
                                        <p:tav tm="100000">
                                          <p:val>
                                            <p:fltVal val="0"/>
                                          </p:val>
                                        </p:tav>
                                      </p:tavLst>
                                    </p:anim>
                                    <p:animEffect transition="out" filter="fade">
                                      <p:cBhvr>
                                        <p:cTn id="44" dur="500"/>
                                        <p:tgtEl>
                                          <p:spTgt spid="396296"/>
                                        </p:tgtEl>
                                      </p:cBhvr>
                                    </p:animEffect>
                                    <p:set>
                                      <p:cBhvr>
                                        <p:cTn id="45" dur="1" fill="hold">
                                          <p:stCondLst>
                                            <p:cond delay="499"/>
                                          </p:stCondLst>
                                        </p:cTn>
                                        <p:tgtEl>
                                          <p:spTgt spid="39629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396295"/>
                                        </p:tgtEl>
                                        <p:attrNameLst>
                                          <p:attrName>style.visibility</p:attrName>
                                        </p:attrNameLst>
                                      </p:cBhvr>
                                      <p:to>
                                        <p:strVal val="visible"/>
                                      </p:to>
                                    </p:set>
                                  </p:childTnLst>
                                </p:cTn>
                              </p:par>
                            </p:childTnLst>
                          </p:cTn>
                        </p:par>
                      </p:childTnLst>
                    </p:cTn>
                  </p:par>
                </p:childTnLst>
              </p:cTn>
              <p:nextCondLst>
                <p:cond evt="onClick" delay="0">
                  <p:tgtEl>
                    <p:spTgt spid="396296"/>
                  </p:tgtEl>
                </p:cond>
              </p:nextCondLst>
            </p:seq>
            <p:seq concurrent="1" nextAc="seek">
              <p:cTn id="48" restart="whenNotActive" fill="hold" evtFilter="cancelBubble" nodeType="interactiveSeq">
                <p:stCondLst>
                  <p:cond evt="onClick" delay="0">
                    <p:tgtEl>
                      <p:spTgt spid="396295"/>
                    </p:tgtEl>
                  </p:cond>
                </p:stCondLst>
                <p:endSync evt="end" delay="0">
                  <p:rtn val="all"/>
                </p:endSync>
                <p:childTnLst>
                  <p:par>
                    <p:cTn id="49" fill="hold">
                      <p:stCondLst>
                        <p:cond delay="0"/>
                      </p:stCondLst>
                      <p:childTnLst>
                        <p:par>
                          <p:cTn id="50" fill="hold">
                            <p:stCondLst>
                              <p:cond delay="0"/>
                            </p:stCondLst>
                            <p:childTnLst>
                              <p:par>
                                <p:cTn id="51" presetID="6" presetClass="emph" presetSubtype="0" fill="hold" nodeType="clickEffect">
                                  <p:stCondLst>
                                    <p:cond delay="0"/>
                                  </p:stCondLst>
                                  <p:childTnLst>
                                    <p:animScale>
                                      <p:cBhvr>
                                        <p:cTn id="52" dur="1000" fill="hold"/>
                                        <p:tgtEl>
                                          <p:spTgt spid="396295"/>
                                        </p:tgtEl>
                                      </p:cBhvr>
                                      <p:by x="180000" y="180000"/>
                                    </p:animScale>
                                  </p:childTnLst>
                                </p:cTn>
                              </p:par>
                              <p:par>
                                <p:cTn id="53" presetID="56" presetClass="path" presetSubtype="0" accel="50000" decel="50000" fill="hold" nodeType="withEffect">
                                  <p:stCondLst>
                                    <p:cond delay="0"/>
                                  </p:stCondLst>
                                  <p:childTnLst>
                                    <p:animMotion origin="layout" path="M 2.22222E-6 3.12139E-6 L 0.28802 -0.17503 " pathEditMode="relative" rAng="0" ptsTypes="AA">
                                      <p:cBhvr>
                                        <p:cTn id="54" dur="2000" fill="hold"/>
                                        <p:tgtEl>
                                          <p:spTgt spid="396295"/>
                                        </p:tgtEl>
                                        <p:attrNameLst>
                                          <p:attrName>ppt_x</p:attrName>
                                          <p:attrName>ppt_y</p:attrName>
                                        </p:attrNameLst>
                                      </p:cBhvr>
                                      <p:rCtr x="144" y="-88"/>
                                    </p:animMotion>
                                  </p:childTnLst>
                                </p:cTn>
                              </p:par>
                            </p:childTnLst>
                          </p:cTn>
                        </p:par>
                      </p:childTnLst>
                    </p:cTn>
                  </p:par>
                  <p:par>
                    <p:cTn id="55" fill="hold">
                      <p:stCondLst>
                        <p:cond delay="indefinite"/>
                      </p:stCondLst>
                      <p:childTnLst>
                        <p:par>
                          <p:cTn id="56" fill="hold">
                            <p:stCondLst>
                              <p:cond delay="0"/>
                            </p:stCondLst>
                            <p:childTnLst>
                              <p:par>
                                <p:cTn id="57" presetID="53" presetClass="exit" presetSubtype="0" fill="hold" nodeType="clickEffect">
                                  <p:stCondLst>
                                    <p:cond delay="0"/>
                                  </p:stCondLst>
                                  <p:childTnLst>
                                    <p:anim calcmode="lin" valueType="num">
                                      <p:cBhvr>
                                        <p:cTn id="58" dur="500"/>
                                        <p:tgtEl>
                                          <p:spTgt spid="396295"/>
                                        </p:tgtEl>
                                        <p:attrNameLst>
                                          <p:attrName>ppt_w</p:attrName>
                                        </p:attrNameLst>
                                      </p:cBhvr>
                                      <p:tavLst>
                                        <p:tav tm="0">
                                          <p:val>
                                            <p:strVal val="ppt_w"/>
                                          </p:val>
                                        </p:tav>
                                        <p:tav tm="100000">
                                          <p:val>
                                            <p:fltVal val="0"/>
                                          </p:val>
                                        </p:tav>
                                      </p:tavLst>
                                    </p:anim>
                                    <p:anim calcmode="lin" valueType="num">
                                      <p:cBhvr>
                                        <p:cTn id="59" dur="500"/>
                                        <p:tgtEl>
                                          <p:spTgt spid="396295"/>
                                        </p:tgtEl>
                                        <p:attrNameLst>
                                          <p:attrName>ppt_h</p:attrName>
                                        </p:attrNameLst>
                                      </p:cBhvr>
                                      <p:tavLst>
                                        <p:tav tm="0">
                                          <p:val>
                                            <p:strVal val="ppt_h"/>
                                          </p:val>
                                        </p:tav>
                                        <p:tav tm="100000">
                                          <p:val>
                                            <p:fltVal val="0"/>
                                          </p:val>
                                        </p:tav>
                                      </p:tavLst>
                                    </p:anim>
                                    <p:animEffect transition="out" filter="fade">
                                      <p:cBhvr>
                                        <p:cTn id="60" dur="500"/>
                                        <p:tgtEl>
                                          <p:spTgt spid="396295"/>
                                        </p:tgtEl>
                                      </p:cBhvr>
                                    </p:animEffect>
                                    <p:set>
                                      <p:cBhvr>
                                        <p:cTn id="61" dur="1" fill="hold">
                                          <p:stCondLst>
                                            <p:cond delay="499"/>
                                          </p:stCondLst>
                                        </p:cTn>
                                        <p:tgtEl>
                                          <p:spTgt spid="396295"/>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396294"/>
                                        </p:tgtEl>
                                        <p:attrNameLst>
                                          <p:attrName>style.visibility</p:attrName>
                                        </p:attrNameLst>
                                      </p:cBhvr>
                                      <p:to>
                                        <p:strVal val="visible"/>
                                      </p:to>
                                    </p:set>
                                  </p:childTnLst>
                                </p:cTn>
                              </p:par>
                            </p:childTnLst>
                          </p:cTn>
                        </p:par>
                      </p:childTnLst>
                    </p:cTn>
                  </p:par>
                </p:childTnLst>
              </p:cTn>
              <p:nextCondLst>
                <p:cond evt="onClick" delay="0">
                  <p:tgtEl>
                    <p:spTgt spid="396295"/>
                  </p:tgtEl>
                </p:cond>
              </p:nextCondLst>
            </p:seq>
            <p:seq concurrent="1" nextAc="seek">
              <p:cTn id="64" restart="whenNotActive" fill="hold" evtFilter="cancelBubble" nodeType="interactiveSeq">
                <p:stCondLst>
                  <p:cond evt="onClick" delay="0">
                    <p:tgtEl>
                      <p:spTgt spid="396294"/>
                    </p:tgtEl>
                  </p:cond>
                </p:stCondLst>
                <p:endSync evt="end" delay="0">
                  <p:rtn val="all"/>
                </p:endSync>
                <p:childTnLst>
                  <p:par>
                    <p:cTn id="65" fill="hold">
                      <p:stCondLst>
                        <p:cond delay="0"/>
                      </p:stCondLst>
                      <p:childTnLst>
                        <p:par>
                          <p:cTn id="66" fill="hold">
                            <p:stCondLst>
                              <p:cond delay="0"/>
                            </p:stCondLst>
                            <p:childTnLst>
                              <p:par>
                                <p:cTn id="67" presetID="6" presetClass="emph" presetSubtype="0" fill="hold" nodeType="clickEffect">
                                  <p:stCondLst>
                                    <p:cond delay="0"/>
                                  </p:stCondLst>
                                  <p:childTnLst>
                                    <p:animScale>
                                      <p:cBhvr>
                                        <p:cTn id="68" dur="1000" fill="hold"/>
                                        <p:tgtEl>
                                          <p:spTgt spid="396294"/>
                                        </p:tgtEl>
                                      </p:cBhvr>
                                      <p:by x="180000" y="180000"/>
                                    </p:animScale>
                                  </p:childTnLst>
                                </p:cTn>
                              </p:par>
                              <p:par>
                                <p:cTn id="69" presetID="64" presetClass="path" presetSubtype="0" accel="50000" decel="50000" fill="hold" nodeType="withEffect">
                                  <p:stCondLst>
                                    <p:cond delay="0"/>
                                  </p:stCondLst>
                                  <p:childTnLst>
                                    <p:animMotion origin="layout" path="M -4.16667E-6 1.90751E-6 L -0.01024 -0.17526 " pathEditMode="relative" rAng="0" ptsTypes="AA">
                                      <p:cBhvr>
                                        <p:cTn id="70" dur="2000" fill="hold"/>
                                        <p:tgtEl>
                                          <p:spTgt spid="396294"/>
                                        </p:tgtEl>
                                        <p:attrNameLst>
                                          <p:attrName>ppt_x</p:attrName>
                                          <p:attrName>ppt_y</p:attrName>
                                        </p:attrNameLst>
                                      </p:cBhvr>
                                      <p:rCtr x="-5" y="-88"/>
                                    </p:animMotion>
                                  </p:childTnLst>
                                </p:cTn>
                              </p:par>
                            </p:childTnLst>
                          </p:cTn>
                        </p:par>
                      </p:childTnLst>
                    </p:cTn>
                  </p:par>
                  <p:par>
                    <p:cTn id="71" fill="hold">
                      <p:stCondLst>
                        <p:cond delay="indefinite"/>
                      </p:stCondLst>
                      <p:childTnLst>
                        <p:par>
                          <p:cTn id="72" fill="hold">
                            <p:stCondLst>
                              <p:cond delay="0"/>
                            </p:stCondLst>
                            <p:childTnLst>
                              <p:par>
                                <p:cTn id="73" presetID="53" presetClass="exit" presetSubtype="0" fill="hold" nodeType="clickEffect">
                                  <p:stCondLst>
                                    <p:cond delay="0"/>
                                  </p:stCondLst>
                                  <p:childTnLst>
                                    <p:anim calcmode="lin" valueType="num">
                                      <p:cBhvr>
                                        <p:cTn id="74" dur="500"/>
                                        <p:tgtEl>
                                          <p:spTgt spid="396294"/>
                                        </p:tgtEl>
                                        <p:attrNameLst>
                                          <p:attrName>ppt_w</p:attrName>
                                        </p:attrNameLst>
                                      </p:cBhvr>
                                      <p:tavLst>
                                        <p:tav tm="0">
                                          <p:val>
                                            <p:strVal val="ppt_w"/>
                                          </p:val>
                                        </p:tav>
                                        <p:tav tm="100000">
                                          <p:val>
                                            <p:fltVal val="0"/>
                                          </p:val>
                                        </p:tav>
                                      </p:tavLst>
                                    </p:anim>
                                    <p:anim calcmode="lin" valueType="num">
                                      <p:cBhvr>
                                        <p:cTn id="75" dur="500"/>
                                        <p:tgtEl>
                                          <p:spTgt spid="396294"/>
                                        </p:tgtEl>
                                        <p:attrNameLst>
                                          <p:attrName>ppt_h</p:attrName>
                                        </p:attrNameLst>
                                      </p:cBhvr>
                                      <p:tavLst>
                                        <p:tav tm="0">
                                          <p:val>
                                            <p:strVal val="ppt_h"/>
                                          </p:val>
                                        </p:tav>
                                        <p:tav tm="100000">
                                          <p:val>
                                            <p:fltVal val="0"/>
                                          </p:val>
                                        </p:tav>
                                      </p:tavLst>
                                    </p:anim>
                                    <p:animEffect transition="out" filter="fade">
                                      <p:cBhvr>
                                        <p:cTn id="76" dur="500"/>
                                        <p:tgtEl>
                                          <p:spTgt spid="396294"/>
                                        </p:tgtEl>
                                      </p:cBhvr>
                                    </p:animEffect>
                                    <p:set>
                                      <p:cBhvr>
                                        <p:cTn id="77" dur="1" fill="hold">
                                          <p:stCondLst>
                                            <p:cond delay="499"/>
                                          </p:stCondLst>
                                        </p:cTn>
                                        <p:tgtEl>
                                          <p:spTgt spid="396294"/>
                                        </p:tgtEl>
                                        <p:attrNameLst>
                                          <p:attrName>style.visibility</p:attrName>
                                        </p:attrNameLst>
                                      </p:cBhvr>
                                      <p:to>
                                        <p:strVal val="hidden"/>
                                      </p:to>
                                    </p:set>
                                  </p:childTnLst>
                                </p:cTn>
                              </p:par>
                            </p:childTnLst>
                          </p:cTn>
                        </p:par>
                      </p:childTnLst>
                    </p:cTn>
                  </p:par>
                </p:childTnLst>
              </p:cTn>
              <p:nextCondLst>
                <p:cond evt="onClick" delay="0">
                  <p:tgtEl>
                    <p:spTgt spid="396294"/>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ctrTitle"/>
          </p:nvPr>
        </p:nvSpPr>
        <p:spPr>
          <a:xfrm>
            <a:off x="482600" y="1828800"/>
            <a:ext cx="6480048" cy="2301240"/>
          </a:xfrm>
        </p:spPr>
        <p:txBody>
          <a:bodyPr/>
          <a:lstStyle/>
          <a:p>
            <a:pPr eaLnBrk="1" hangingPunct="1">
              <a:defRPr/>
            </a:pPr>
            <a:r>
              <a:rPr lang="zh-CN" altLang="en-US" sz="6000" b="1" dirty="0" smtClean="0">
                <a:solidFill>
                  <a:srgbClr val="000066"/>
                </a:solidFill>
                <a:latin typeface="黑体" pitchFamily="2" charset="-122"/>
                <a:ea typeface="黑体" pitchFamily="2" charset="-122"/>
              </a:rPr>
              <a:t>第三章 算法基础与程序控制结构</a:t>
            </a:r>
          </a:p>
        </p:txBody>
      </p:sp>
    </p:spTree>
  </p:cSld>
  <p:clrMapOvr>
    <a:masterClrMapping/>
  </p:clrMapOvr>
  <p:transition>
    <p:blinds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Rot="1" noChangeArrowheads="1"/>
          </p:cNvSpPr>
          <p:nvPr/>
        </p:nvSpPr>
        <p:spPr bwMode="auto">
          <a:xfrm>
            <a:off x="539750" y="0"/>
            <a:ext cx="8077200" cy="1066800"/>
          </a:xfrm>
          <a:prstGeom prst="rect">
            <a:avLst/>
          </a:prstGeom>
          <a:noFill/>
          <a:ln w="9525">
            <a:noFill/>
            <a:miter lim="800000"/>
            <a:headEnd/>
            <a:tailEnd/>
          </a:ln>
        </p:spPr>
        <p:txBody>
          <a:bodyPr anchor="ctr"/>
          <a:lstStyle/>
          <a:p>
            <a:pPr algn="ctr"/>
            <a:r>
              <a:rPr lang="zh-CN" altLang="en-US" sz="4400"/>
              <a:t>本章主要内容</a:t>
            </a:r>
          </a:p>
        </p:txBody>
      </p:sp>
      <p:sp>
        <p:nvSpPr>
          <p:cNvPr id="11267" name="Rectangle 5"/>
          <p:cNvSpPr>
            <a:spLocks noRot="1" noChangeArrowheads="1"/>
          </p:cNvSpPr>
          <p:nvPr/>
        </p:nvSpPr>
        <p:spPr bwMode="auto">
          <a:xfrm>
            <a:off x="539750" y="981075"/>
            <a:ext cx="8077200" cy="5472113"/>
          </a:xfrm>
          <a:prstGeom prst="rect">
            <a:avLst/>
          </a:prstGeom>
          <a:noFill/>
          <a:ln w="9525">
            <a:noFill/>
            <a:miter lim="800000"/>
            <a:headEnd/>
            <a:tailEnd/>
          </a:ln>
        </p:spPr>
        <p:txBody>
          <a:bodyPr/>
          <a:lstStyle/>
          <a:p>
            <a:pPr marL="342900" indent="-342900">
              <a:lnSpc>
                <a:spcPct val="90000"/>
              </a:lnSpc>
              <a:spcBef>
                <a:spcPct val="20000"/>
              </a:spcBef>
              <a:buFontTx/>
              <a:buChar char="•"/>
            </a:pPr>
            <a:r>
              <a:rPr lang="zh-CN" altLang="en-US" sz="2800" b="1">
                <a:ea typeface="黑体" pitchFamily="2" charset="-122"/>
              </a:rPr>
              <a:t>程序设计方法简述</a:t>
            </a:r>
          </a:p>
          <a:p>
            <a:pPr marL="342900" indent="-342900">
              <a:lnSpc>
                <a:spcPct val="90000"/>
              </a:lnSpc>
              <a:spcBef>
                <a:spcPct val="20000"/>
              </a:spcBef>
              <a:buFontTx/>
              <a:buChar char="•"/>
            </a:pPr>
            <a:r>
              <a:rPr lang="zh-CN" altLang="en-US" sz="2800" b="1">
                <a:ea typeface="黑体" pitchFamily="2" charset="-122"/>
              </a:rPr>
              <a:t>算法与流程图</a:t>
            </a:r>
          </a:p>
          <a:p>
            <a:pPr marL="342900" indent="-342900">
              <a:lnSpc>
                <a:spcPct val="90000"/>
              </a:lnSpc>
              <a:spcBef>
                <a:spcPct val="20000"/>
              </a:spcBef>
            </a:pPr>
            <a:r>
              <a:rPr lang="zh-CN" altLang="en-US" sz="2800" b="1">
                <a:ea typeface="黑体" pitchFamily="2" charset="-122"/>
              </a:rPr>
              <a:t>    </a:t>
            </a:r>
            <a:r>
              <a:rPr lang="zh-CN" altLang="en-US" sz="2800" b="1">
                <a:solidFill>
                  <a:srgbClr val="0000FF"/>
                </a:solidFill>
                <a:ea typeface="黑体" pitchFamily="2" charset="-122"/>
              </a:rPr>
              <a:t>算法的两种表示法</a:t>
            </a:r>
          </a:p>
          <a:p>
            <a:pPr marL="342900" indent="-342900">
              <a:lnSpc>
                <a:spcPct val="90000"/>
              </a:lnSpc>
              <a:spcBef>
                <a:spcPct val="20000"/>
              </a:spcBef>
            </a:pPr>
            <a:r>
              <a:rPr lang="zh-CN" altLang="en-US" sz="2800" b="1">
                <a:solidFill>
                  <a:srgbClr val="0000FF"/>
                </a:solidFill>
                <a:ea typeface="黑体" pitchFamily="2" charset="-122"/>
              </a:rPr>
              <a:t>    两种流程图  </a:t>
            </a:r>
          </a:p>
          <a:p>
            <a:pPr marL="342900" indent="-342900">
              <a:lnSpc>
                <a:spcPct val="90000"/>
              </a:lnSpc>
              <a:spcBef>
                <a:spcPct val="20000"/>
              </a:spcBef>
            </a:pPr>
            <a:r>
              <a:rPr lang="zh-CN" altLang="en-US" sz="2800" b="1">
                <a:solidFill>
                  <a:srgbClr val="0000FF"/>
                </a:solidFill>
                <a:ea typeface="黑体" pitchFamily="2" charset="-122"/>
              </a:rPr>
              <a:t>    三种基本结构</a:t>
            </a:r>
          </a:p>
          <a:p>
            <a:pPr marL="342900" indent="-342900">
              <a:lnSpc>
                <a:spcPct val="90000"/>
              </a:lnSpc>
              <a:spcBef>
                <a:spcPct val="20000"/>
              </a:spcBef>
              <a:buFontTx/>
              <a:buChar char="•"/>
            </a:pPr>
            <a:r>
              <a:rPr lang="zh-CN" altLang="en-US" sz="2800" b="1">
                <a:ea typeface="黑体" pitchFamily="2" charset="-122"/>
              </a:rPr>
              <a:t>选择结构程序设计</a:t>
            </a:r>
          </a:p>
          <a:p>
            <a:pPr marL="342900" indent="-342900">
              <a:lnSpc>
                <a:spcPct val="90000"/>
              </a:lnSpc>
              <a:spcBef>
                <a:spcPct val="20000"/>
              </a:spcBef>
            </a:pPr>
            <a:r>
              <a:rPr lang="zh-CN" altLang="en-US" sz="2800" b="1">
                <a:ea typeface="黑体" pitchFamily="2" charset="-122"/>
              </a:rPr>
              <a:t>    </a:t>
            </a:r>
            <a:r>
              <a:rPr lang="en-US" altLang="zh-CN" sz="2800" b="1">
                <a:solidFill>
                  <a:srgbClr val="0000FF"/>
                </a:solidFill>
                <a:ea typeface="华文细黑" pitchFamily="2" charset="-122"/>
              </a:rPr>
              <a:t>if </a:t>
            </a:r>
            <a:r>
              <a:rPr lang="en-US" altLang="zh-CN" sz="2800" b="1">
                <a:solidFill>
                  <a:srgbClr val="0000FF"/>
                </a:solidFill>
                <a:latin typeface="Arial" pitchFamily="34" charset="0"/>
                <a:ea typeface="华文细黑" pitchFamily="2" charset="-122"/>
              </a:rPr>
              <a:t>…</a:t>
            </a:r>
            <a:r>
              <a:rPr lang="en-US" altLang="zh-CN" sz="2800" b="1">
                <a:solidFill>
                  <a:srgbClr val="0000FF"/>
                </a:solidFill>
                <a:ea typeface="华文细黑" pitchFamily="2" charset="-122"/>
              </a:rPr>
              <a:t>else </a:t>
            </a:r>
            <a:r>
              <a:rPr lang="zh-CN" altLang="en-US" sz="2800" b="1">
                <a:solidFill>
                  <a:srgbClr val="0000FF"/>
                </a:solidFill>
                <a:ea typeface="华文细黑" pitchFamily="2" charset="-122"/>
              </a:rPr>
              <a:t>语句      </a:t>
            </a:r>
            <a:r>
              <a:rPr lang="en-US" altLang="zh-CN" sz="2800" b="1">
                <a:solidFill>
                  <a:srgbClr val="0000FF"/>
                </a:solidFill>
                <a:ea typeface="华文细黑" pitchFamily="2" charset="-122"/>
              </a:rPr>
              <a:t>switch</a:t>
            </a:r>
            <a:r>
              <a:rPr lang="zh-CN" altLang="en-US" sz="2800" b="1">
                <a:solidFill>
                  <a:srgbClr val="0000FF"/>
                </a:solidFill>
                <a:ea typeface="华文细黑" pitchFamily="2" charset="-122"/>
              </a:rPr>
              <a:t>语句</a:t>
            </a:r>
          </a:p>
          <a:p>
            <a:pPr marL="342900" indent="-342900">
              <a:lnSpc>
                <a:spcPct val="90000"/>
              </a:lnSpc>
              <a:spcBef>
                <a:spcPct val="20000"/>
              </a:spcBef>
              <a:buFontTx/>
              <a:buChar char="•"/>
            </a:pPr>
            <a:r>
              <a:rPr lang="zh-CN" altLang="en-US" sz="2800" b="1">
                <a:ea typeface="黑体" pitchFamily="2" charset="-122"/>
              </a:rPr>
              <a:t>循环结构程序设计</a:t>
            </a:r>
          </a:p>
          <a:p>
            <a:pPr marL="342900" indent="-342900">
              <a:lnSpc>
                <a:spcPct val="90000"/>
              </a:lnSpc>
              <a:spcBef>
                <a:spcPct val="20000"/>
              </a:spcBef>
            </a:pPr>
            <a:r>
              <a:rPr lang="zh-CN" altLang="en-US" sz="2800" b="1">
                <a:ea typeface="黑体" pitchFamily="2" charset="-122"/>
              </a:rPr>
              <a:t>    </a:t>
            </a:r>
            <a:r>
              <a:rPr lang="zh-CN" altLang="en-US" sz="2800" b="1">
                <a:solidFill>
                  <a:srgbClr val="0000FF"/>
                </a:solidFill>
                <a:ea typeface="华文细黑" pitchFamily="2" charset="-122"/>
              </a:rPr>
              <a:t>四种循环语句</a:t>
            </a:r>
          </a:p>
          <a:p>
            <a:pPr marL="342900" indent="-342900">
              <a:lnSpc>
                <a:spcPct val="90000"/>
              </a:lnSpc>
              <a:spcBef>
                <a:spcPct val="20000"/>
              </a:spcBef>
              <a:buFontTx/>
              <a:buChar char="•"/>
            </a:pPr>
            <a:r>
              <a:rPr lang="zh-CN" altLang="en-US" sz="2800" b="1">
                <a:ea typeface="黑体" pitchFamily="2" charset="-122"/>
              </a:rPr>
              <a:t>常用算法</a:t>
            </a:r>
          </a:p>
          <a:p>
            <a:pPr marL="342900" indent="-342900">
              <a:lnSpc>
                <a:spcPct val="90000"/>
              </a:lnSpc>
              <a:spcBef>
                <a:spcPct val="20000"/>
              </a:spcBef>
            </a:pPr>
            <a:r>
              <a:rPr lang="zh-CN" altLang="en-US" sz="2800" b="1">
                <a:ea typeface="黑体" pitchFamily="2" charset="-122"/>
              </a:rPr>
              <a:t>    </a:t>
            </a:r>
            <a:r>
              <a:rPr lang="zh-CN" altLang="en-US" sz="2800" b="1">
                <a:solidFill>
                  <a:srgbClr val="0000FF"/>
                </a:solidFill>
                <a:latin typeface="华文细黑" pitchFamily="2" charset="-122"/>
                <a:ea typeface="华文细黑" pitchFamily="2" charset="-122"/>
              </a:rPr>
              <a:t>枚举法（穷举法）    归纳法（递推法）</a:t>
            </a:r>
            <a:r>
              <a:rPr lang="zh-CN" altLang="en-US" sz="2800" b="1">
                <a:ea typeface="黑体" pitchFamily="2" charset="-122"/>
              </a:rPr>
              <a:t> </a:t>
            </a:r>
          </a:p>
        </p:txBody>
      </p:sp>
    </p:spTree>
  </p:cSld>
  <p:clrMapOvr>
    <a:masterClrMapping/>
  </p:clrMapOvr>
  <p:transition>
    <p:blinds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en-US" altLang="zh-CN" sz="3600" b="1">
                <a:ea typeface="华文细黑" pitchFamily="2" charset="-122"/>
              </a:rPr>
              <a:t>             </a:t>
            </a:r>
            <a:r>
              <a:rPr lang="zh-CN" altLang="en-US" sz="3600" b="1">
                <a:ea typeface="黑体" pitchFamily="2" charset="-122"/>
              </a:rPr>
              <a:t>一、程序设计方法简述</a:t>
            </a:r>
            <a:r>
              <a:rPr lang="zh-CN" altLang="en-US" sz="3600" b="1">
                <a:solidFill>
                  <a:srgbClr val="00FF00"/>
                </a:solidFill>
                <a:latin typeface="黑体" pitchFamily="2" charset="-122"/>
                <a:ea typeface="黑体" pitchFamily="2" charset="-122"/>
              </a:rPr>
              <a:t/>
            </a:r>
            <a:br>
              <a:rPr lang="zh-CN" altLang="en-US" sz="3600" b="1">
                <a:solidFill>
                  <a:srgbClr val="00FF00"/>
                </a:solidFill>
                <a:latin typeface="黑体" pitchFamily="2" charset="-122"/>
                <a:ea typeface="黑体" pitchFamily="2" charset="-122"/>
              </a:rPr>
            </a:br>
            <a:r>
              <a:rPr lang="zh-CN" altLang="en-US" sz="3600" b="1">
                <a:solidFill>
                  <a:srgbClr val="00FF00"/>
                </a:solidFill>
                <a:latin typeface="黑体" pitchFamily="2" charset="-122"/>
                <a:ea typeface="黑体" pitchFamily="2" charset="-122"/>
              </a:rPr>
              <a:t> </a:t>
            </a:r>
            <a:r>
              <a:rPr lang="en-US" altLang="zh-CN" sz="2800">
                <a:solidFill>
                  <a:srgbClr val="0000FF"/>
                </a:solidFill>
                <a:latin typeface="黑体" pitchFamily="2" charset="-122"/>
                <a:ea typeface="黑体" pitchFamily="2" charset="-122"/>
              </a:rPr>
              <a:t>1</a:t>
            </a:r>
            <a:r>
              <a:rPr lang="zh-CN" altLang="en-US" sz="2800">
                <a:solidFill>
                  <a:srgbClr val="0000FF"/>
                </a:solidFill>
                <a:latin typeface="黑体" pitchFamily="2" charset="-122"/>
                <a:ea typeface="黑体" pitchFamily="2" charset="-122"/>
              </a:rPr>
              <a:t>、计算机处理问题的过程</a:t>
            </a:r>
          </a:p>
        </p:txBody>
      </p:sp>
      <p:sp>
        <p:nvSpPr>
          <p:cNvPr id="254981" name="Rectangle 5"/>
          <p:cNvSpPr>
            <a:spLocks noChangeArrowheads="1"/>
          </p:cNvSpPr>
          <p:nvPr/>
        </p:nvSpPr>
        <p:spPr bwMode="auto">
          <a:xfrm>
            <a:off x="457200" y="1196975"/>
            <a:ext cx="8362950" cy="647700"/>
          </a:xfrm>
          <a:prstGeom prst="rect">
            <a:avLst/>
          </a:prstGeom>
          <a:noFill/>
          <a:ln w="9525">
            <a:noFill/>
            <a:miter lim="800000"/>
            <a:headEnd/>
            <a:tailEnd/>
          </a:ln>
        </p:spPr>
        <p:txBody>
          <a:bodyPr/>
          <a:lstStyle/>
          <a:p>
            <a:pPr marL="342900" indent="-342900">
              <a:lnSpc>
                <a:spcPct val="80000"/>
              </a:lnSpc>
              <a:spcBef>
                <a:spcPct val="20000"/>
              </a:spcBef>
              <a:buFontTx/>
              <a:buChar char="•"/>
            </a:pPr>
            <a:r>
              <a:rPr lang="en-US" altLang="zh-CN">
                <a:solidFill>
                  <a:srgbClr val="FF00FF"/>
                </a:solidFill>
                <a:latin typeface="华文细黑" pitchFamily="2" charset="-122"/>
                <a:ea typeface="华文细黑" pitchFamily="2" charset="-122"/>
              </a:rPr>
              <a:t>【</a:t>
            </a:r>
            <a:r>
              <a:rPr lang="zh-CN" altLang="en-US">
                <a:solidFill>
                  <a:srgbClr val="FF00FF"/>
                </a:solidFill>
                <a:latin typeface="黑体" pitchFamily="2" charset="-122"/>
                <a:ea typeface="黑体" pitchFamily="2" charset="-122"/>
              </a:rPr>
              <a:t>例一</a:t>
            </a:r>
            <a:r>
              <a:rPr lang="en-US" altLang="zh-CN">
                <a:solidFill>
                  <a:srgbClr val="FF00FF"/>
                </a:solidFill>
                <a:latin typeface="黑体" pitchFamily="2" charset="-122"/>
                <a:ea typeface="黑体" pitchFamily="2" charset="-122"/>
              </a:rPr>
              <a:t>】</a:t>
            </a:r>
            <a:r>
              <a:rPr lang="zh-CN" altLang="en-US">
                <a:solidFill>
                  <a:srgbClr val="FF00FF"/>
                </a:solidFill>
                <a:latin typeface="黑体" pitchFamily="2" charset="-122"/>
                <a:ea typeface="黑体" pitchFamily="2" charset="-122"/>
              </a:rPr>
              <a:t>让某学生解方程</a:t>
            </a:r>
            <a:r>
              <a:rPr lang="zh-CN" altLang="en-US">
                <a:solidFill>
                  <a:srgbClr val="FF00FF"/>
                </a:solidFill>
                <a:latin typeface="华文细黑" pitchFamily="2" charset="-122"/>
                <a:ea typeface="华文细黑" pitchFamily="2" charset="-122"/>
              </a:rPr>
              <a:t> </a:t>
            </a:r>
            <a:r>
              <a:rPr lang="en-US" altLang="zh-CN">
                <a:solidFill>
                  <a:srgbClr val="FF00FF"/>
                </a:solidFill>
                <a:ea typeface="华文细黑" pitchFamily="2" charset="-122"/>
              </a:rPr>
              <a:t>ax</a:t>
            </a:r>
            <a:r>
              <a:rPr lang="en-US" altLang="zh-CN" baseline="30000">
                <a:solidFill>
                  <a:srgbClr val="FF00FF"/>
                </a:solidFill>
                <a:ea typeface="华文细黑" pitchFamily="2" charset="-122"/>
              </a:rPr>
              <a:t>2</a:t>
            </a:r>
            <a:r>
              <a:rPr lang="en-US" altLang="zh-CN">
                <a:solidFill>
                  <a:srgbClr val="FF00FF"/>
                </a:solidFill>
                <a:ea typeface="华文细黑" pitchFamily="2" charset="-122"/>
              </a:rPr>
              <a:t>+bx+c=0</a:t>
            </a:r>
            <a:r>
              <a:rPr lang="en-US" altLang="zh-CN">
                <a:latin typeface="华文细黑" pitchFamily="2" charset="-122"/>
                <a:ea typeface="华文细黑" pitchFamily="2" charset="-122"/>
              </a:rPr>
              <a:t> </a:t>
            </a:r>
          </a:p>
          <a:p>
            <a:pPr marL="342900" indent="-342900">
              <a:lnSpc>
                <a:spcPct val="80000"/>
              </a:lnSpc>
              <a:spcBef>
                <a:spcPct val="20000"/>
              </a:spcBef>
            </a:pPr>
            <a:r>
              <a:rPr lang="zh-CN" altLang="en-US">
                <a:solidFill>
                  <a:srgbClr val="FF0000"/>
                </a:solidFill>
                <a:latin typeface="黑体" pitchFamily="2" charset="-122"/>
                <a:ea typeface="黑体" pitchFamily="2" charset="-122"/>
              </a:rPr>
              <a:t>求解过程：</a:t>
            </a:r>
          </a:p>
          <a:p>
            <a:pPr marL="342900" indent="-342900">
              <a:lnSpc>
                <a:spcPct val="80000"/>
              </a:lnSpc>
              <a:spcBef>
                <a:spcPct val="20000"/>
              </a:spcBef>
            </a:pPr>
            <a:endParaRPr lang="en-US" altLang="zh-CN">
              <a:solidFill>
                <a:srgbClr val="FFFF00"/>
              </a:solidFill>
              <a:latin typeface="黑体" pitchFamily="2" charset="-122"/>
              <a:ea typeface="黑体" pitchFamily="2" charset="-122"/>
            </a:endParaRPr>
          </a:p>
        </p:txBody>
      </p:sp>
      <p:pic>
        <p:nvPicPr>
          <p:cNvPr id="254982" name="Picture 6" descr="一元二次方程"/>
          <p:cNvPicPr>
            <a:picLocks noChangeAspect="1" noChangeArrowheads="1"/>
          </p:cNvPicPr>
          <p:nvPr/>
        </p:nvPicPr>
        <p:blipFill>
          <a:blip r:embed="rId3"/>
          <a:srcRect/>
          <a:stretch>
            <a:fillRect/>
          </a:stretch>
        </p:blipFill>
        <p:spPr bwMode="auto">
          <a:xfrm>
            <a:off x="3924300" y="1898650"/>
            <a:ext cx="5219700" cy="4738688"/>
          </a:xfrm>
          <a:prstGeom prst="rect">
            <a:avLst/>
          </a:prstGeom>
          <a:noFill/>
          <a:ln w="9525">
            <a:noFill/>
            <a:miter lim="800000"/>
            <a:headEnd/>
            <a:tailEnd/>
          </a:ln>
        </p:spPr>
      </p:pic>
      <p:sp>
        <p:nvSpPr>
          <p:cNvPr id="254983" name="Text Box 7"/>
          <p:cNvSpPr txBox="1">
            <a:spLocks noChangeArrowheads="1"/>
          </p:cNvSpPr>
          <p:nvPr/>
        </p:nvSpPr>
        <p:spPr bwMode="auto">
          <a:xfrm>
            <a:off x="323850" y="1773238"/>
            <a:ext cx="5976938" cy="4486275"/>
          </a:xfrm>
          <a:prstGeom prst="rect">
            <a:avLst/>
          </a:prstGeom>
          <a:noFill/>
          <a:ln w="9525">
            <a:noFill/>
            <a:miter lim="800000"/>
            <a:headEnd/>
            <a:tailEnd/>
          </a:ln>
        </p:spPr>
        <p:txBody>
          <a:bodyPr>
            <a:spAutoFit/>
          </a:bodyPr>
          <a:lstStyle/>
          <a:p>
            <a:r>
              <a:rPr lang="en-US" altLang="zh-CN">
                <a:solidFill>
                  <a:srgbClr val="6600FF"/>
                </a:solidFill>
                <a:latin typeface="黑体" pitchFamily="2" charset="-122"/>
                <a:ea typeface="黑体" pitchFamily="2" charset="-122"/>
              </a:rPr>
              <a:t>①</a:t>
            </a:r>
            <a:r>
              <a:rPr lang="zh-CN" altLang="en-US">
                <a:solidFill>
                  <a:srgbClr val="6600FF"/>
                </a:solidFill>
                <a:latin typeface="黑体" pitchFamily="2" charset="-122"/>
                <a:ea typeface="黑体" pitchFamily="2" charset="-122"/>
              </a:rPr>
              <a:t>分析问题</a:t>
            </a:r>
            <a:r>
              <a:rPr lang="zh-CN" altLang="en-US">
                <a:latin typeface="黑体" pitchFamily="2" charset="-122"/>
                <a:ea typeface="黑体" pitchFamily="2" charset="-122"/>
              </a:rPr>
              <a:t>  </a:t>
            </a:r>
          </a:p>
          <a:p>
            <a:r>
              <a:rPr lang="zh-CN" altLang="en-US">
                <a:latin typeface="黑体" pitchFamily="2" charset="-122"/>
                <a:ea typeface="黑体" pitchFamily="2" charset="-122"/>
              </a:rPr>
              <a:t>这是一个一元二次方程（代数问题，须中学代数知识）</a:t>
            </a:r>
          </a:p>
          <a:p>
            <a:r>
              <a:rPr lang="zh-CN" altLang="en-US">
                <a:solidFill>
                  <a:srgbClr val="6600FF"/>
                </a:solidFill>
                <a:latin typeface="黑体" pitchFamily="2" charset="-122"/>
                <a:ea typeface="黑体" pitchFamily="2" charset="-122"/>
              </a:rPr>
              <a:t>②确定处理方案</a:t>
            </a:r>
            <a:r>
              <a:rPr lang="zh-CN" altLang="en-US">
                <a:latin typeface="黑体" pitchFamily="2" charset="-122"/>
                <a:ea typeface="黑体" pitchFamily="2" charset="-122"/>
              </a:rPr>
              <a:t>  用求根公式</a:t>
            </a:r>
          </a:p>
          <a:p>
            <a:r>
              <a:rPr lang="zh-CN" altLang="en-US">
                <a:solidFill>
                  <a:srgbClr val="6600FF"/>
                </a:solidFill>
                <a:latin typeface="黑体" pitchFamily="2" charset="-122"/>
                <a:ea typeface="黑体" pitchFamily="2" charset="-122"/>
              </a:rPr>
              <a:t>③确定解题步骤</a:t>
            </a:r>
            <a:r>
              <a:rPr lang="zh-CN" altLang="en-US">
                <a:latin typeface="黑体" pitchFamily="2" charset="-122"/>
                <a:ea typeface="黑体" pitchFamily="2" charset="-122"/>
              </a:rPr>
              <a:t>  </a:t>
            </a:r>
          </a:p>
          <a:p>
            <a:r>
              <a:rPr lang="zh-CN" altLang="en-US">
                <a:latin typeface="黑体" pitchFamily="2" charset="-122"/>
                <a:ea typeface="黑体" pitchFamily="2" charset="-122"/>
              </a:rPr>
              <a:t>      确定</a:t>
            </a:r>
            <a:r>
              <a:rPr lang="en-US" altLang="zh-CN">
                <a:solidFill>
                  <a:srgbClr val="FF00FF"/>
                </a:solidFill>
                <a:latin typeface="黑体" pitchFamily="2" charset="-122"/>
                <a:ea typeface="黑体" pitchFamily="2" charset="-122"/>
              </a:rPr>
              <a:t>a</a:t>
            </a:r>
            <a:r>
              <a:rPr lang="zh-CN" altLang="en-US">
                <a:solidFill>
                  <a:srgbClr val="FF00FF"/>
                </a:solidFill>
                <a:latin typeface="黑体" pitchFamily="2" charset="-122"/>
                <a:ea typeface="黑体" pitchFamily="2" charset="-122"/>
              </a:rPr>
              <a:t>、</a:t>
            </a:r>
            <a:r>
              <a:rPr lang="en-US" altLang="zh-CN">
                <a:solidFill>
                  <a:srgbClr val="FF00FF"/>
                </a:solidFill>
                <a:latin typeface="黑体" pitchFamily="2" charset="-122"/>
                <a:ea typeface="黑体" pitchFamily="2" charset="-122"/>
              </a:rPr>
              <a:t>b</a:t>
            </a:r>
            <a:r>
              <a:rPr lang="zh-CN" altLang="en-US">
                <a:solidFill>
                  <a:srgbClr val="FF00FF"/>
                </a:solidFill>
                <a:latin typeface="黑体" pitchFamily="2" charset="-122"/>
                <a:ea typeface="黑体" pitchFamily="2" charset="-122"/>
              </a:rPr>
              <a:t>、</a:t>
            </a:r>
            <a:r>
              <a:rPr lang="en-US" altLang="zh-CN">
                <a:solidFill>
                  <a:srgbClr val="FF00FF"/>
                </a:solidFill>
                <a:latin typeface="黑体" pitchFamily="2" charset="-122"/>
                <a:ea typeface="黑体" pitchFamily="2" charset="-122"/>
              </a:rPr>
              <a:t>c</a:t>
            </a:r>
            <a:r>
              <a:rPr lang="zh-CN" altLang="en-US">
                <a:latin typeface="黑体" pitchFamily="2" charset="-122"/>
                <a:ea typeface="黑体" pitchFamily="2" charset="-122"/>
              </a:rPr>
              <a:t>的值</a:t>
            </a:r>
          </a:p>
          <a:p>
            <a:r>
              <a:rPr lang="zh-CN" altLang="en-US">
                <a:latin typeface="黑体" pitchFamily="2" charset="-122"/>
                <a:ea typeface="黑体" pitchFamily="2" charset="-122"/>
              </a:rPr>
              <a:t>      求出</a:t>
            </a:r>
            <a:r>
              <a:rPr lang="en-US" altLang="zh-CN">
                <a:solidFill>
                  <a:srgbClr val="FF00FF"/>
                </a:solidFill>
                <a:latin typeface="黑体" pitchFamily="2" charset="-122"/>
                <a:ea typeface="黑体" pitchFamily="2" charset="-122"/>
              </a:rPr>
              <a:t>b</a:t>
            </a:r>
            <a:r>
              <a:rPr lang="en-US" altLang="zh-CN" baseline="30000">
                <a:solidFill>
                  <a:srgbClr val="FF00FF"/>
                </a:solidFill>
                <a:latin typeface="黑体" pitchFamily="2" charset="-122"/>
                <a:ea typeface="黑体" pitchFamily="2" charset="-122"/>
              </a:rPr>
              <a:t>2</a:t>
            </a:r>
            <a:r>
              <a:rPr lang="en-US" altLang="zh-CN">
                <a:solidFill>
                  <a:srgbClr val="FF00FF"/>
                </a:solidFill>
                <a:latin typeface="黑体" pitchFamily="2" charset="-122"/>
                <a:ea typeface="黑体" pitchFamily="2" charset="-122"/>
              </a:rPr>
              <a:t> -4ac</a:t>
            </a:r>
            <a:r>
              <a:rPr lang="zh-CN" altLang="en-US">
                <a:latin typeface="黑体" pitchFamily="2" charset="-122"/>
                <a:ea typeface="黑体" pitchFamily="2" charset="-122"/>
              </a:rPr>
              <a:t>的值</a:t>
            </a:r>
          </a:p>
          <a:p>
            <a:r>
              <a:rPr lang="zh-CN" altLang="en-US">
                <a:latin typeface="黑体" pitchFamily="2" charset="-122"/>
                <a:ea typeface="黑体" pitchFamily="2" charset="-122"/>
              </a:rPr>
              <a:t>      如果 </a:t>
            </a:r>
            <a:r>
              <a:rPr lang="en-US" altLang="zh-CN">
                <a:solidFill>
                  <a:srgbClr val="FF00FF"/>
                </a:solidFill>
                <a:latin typeface="黑体" pitchFamily="2" charset="-122"/>
                <a:ea typeface="黑体" pitchFamily="2" charset="-122"/>
              </a:rPr>
              <a:t>b</a:t>
            </a:r>
            <a:r>
              <a:rPr lang="en-US" altLang="zh-CN" baseline="30000">
                <a:solidFill>
                  <a:srgbClr val="FF00FF"/>
                </a:solidFill>
                <a:latin typeface="黑体" pitchFamily="2" charset="-122"/>
                <a:ea typeface="黑体" pitchFamily="2" charset="-122"/>
              </a:rPr>
              <a:t>2</a:t>
            </a:r>
            <a:r>
              <a:rPr lang="en-US" altLang="zh-CN">
                <a:solidFill>
                  <a:srgbClr val="FF00FF"/>
                </a:solidFill>
                <a:latin typeface="黑体" pitchFamily="2" charset="-122"/>
                <a:ea typeface="黑体" pitchFamily="2" charset="-122"/>
              </a:rPr>
              <a:t> -4ac&gt;0</a:t>
            </a:r>
            <a:r>
              <a:rPr lang="zh-CN" altLang="en-US">
                <a:latin typeface="黑体" pitchFamily="2" charset="-122"/>
                <a:ea typeface="黑体" pitchFamily="2" charset="-122"/>
              </a:rPr>
              <a:t>（双实根）</a:t>
            </a:r>
          </a:p>
          <a:p>
            <a:r>
              <a:rPr lang="zh-CN" altLang="en-US">
                <a:latin typeface="黑体" pitchFamily="2" charset="-122"/>
                <a:ea typeface="黑体" pitchFamily="2" charset="-122"/>
              </a:rPr>
              <a:t>              </a:t>
            </a:r>
            <a:r>
              <a:rPr lang="en-US" altLang="zh-CN">
                <a:solidFill>
                  <a:srgbClr val="333300"/>
                </a:solidFill>
                <a:latin typeface="黑体" pitchFamily="2" charset="-122"/>
                <a:ea typeface="黑体" pitchFamily="2" charset="-122"/>
              </a:rPr>
              <a:t>X1=</a:t>
            </a:r>
            <a:r>
              <a:rPr lang="en-US" altLang="zh-CN">
                <a:solidFill>
                  <a:srgbClr val="333300"/>
                </a:solidFill>
                <a:latin typeface="宋体" pitchFamily="2" charset="-122"/>
              </a:rPr>
              <a:t>……</a:t>
            </a:r>
          </a:p>
          <a:p>
            <a:r>
              <a:rPr lang="en-US" altLang="zh-CN">
                <a:solidFill>
                  <a:srgbClr val="333300"/>
                </a:solidFill>
                <a:latin typeface="黑体" pitchFamily="2" charset="-122"/>
                <a:ea typeface="黑体" pitchFamily="2" charset="-122"/>
              </a:rPr>
              <a:t>              X2=</a:t>
            </a:r>
            <a:r>
              <a:rPr lang="en-US" altLang="zh-CN">
                <a:solidFill>
                  <a:srgbClr val="333300"/>
                </a:solidFill>
                <a:latin typeface="宋体" pitchFamily="2" charset="-122"/>
              </a:rPr>
              <a:t>……</a:t>
            </a:r>
          </a:p>
          <a:p>
            <a:r>
              <a:rPr lang="en-US" altLang="zh-CN">
                <a:latin typeface="黑体" pitchFamily="2" charset="-122"/>
                <a:ea typeface="黑体" pitchFamily="2" charset="-122"/>
              </a:rPr>
              <a:t>      </a:t>
            </a:r>
            <a:r>
              <a:rPr lang="zh-CN" altLang="en-US">
                <a:latin typeface="黑体" pitchFamily="2" charset="-122"/>
                <a:ea typeface="黑体" pitchFamily="2" charset="-122"/>
              </a:rPr>
              <a:t>如果 </a:t>
            </a:r>
            <a:r>
              <a:rPr lang="en-US" altLang="zh-CN">
                <a:solidFill>
                  <a:srgbClr val="FF00FF"/>
                </a:solidFill>
                <a:latin typeface="黑体" pitchFamily="2" charset="-122"/>
                <a:ea typeface="黑体" pitchFamily="2" charset="-122"/>
              </a:rPr>
              <a:t>b</a:t>
            </a:r>
            <a:r>
              <a:rPr lang="en-US" altLang="zh-CN" baseline="30000">
                <a:solidFill>
                  <a:srgbClr val="FF00FF"/>
                </a:solidFill>
                <a:latin typeface="黑体" pitchFamily="2" charset="-122"/>
                <a:ea typeface="黑体" pitchFamily="2" charset="-122"/>
              </a:rPr>
              <a:t>2</a:t>
            </a:r>
            <a:r>
              <a:rPr lang="en-US" altLang="zh-CN">
                <a:solidFill>
                  <a:srgbClr val="FF00FF"/>
                </a:solidFill>
                <a:latin typeface="黑体" pitchFamily="2" charset="-122"/>
                <a:ea typeface="黑体" pitchFamily="2" charset="-122"/>
              </a:rPr>
              <a:t> -4ac=0</a:t>
            </a:r>
            <a:r>
              <a:rPr lang="zh-CN" altLang="en-US">
                <a:latin typeface="黑体" pitchFamily="2" charset="-122"/>
                <a:ea typeface="黑体" pitchFamily="2" charset="-122"/>
              </a:rPr>
              <a:t>（单实根）</a:t>
            </a:r>
          </a:p>
          <a:p>
            <a:r>
              <a:rPr lang="zh-CN" altLang="en-US">
                <a:latin typeface="黑体" pitchFamily="2" charset="-122"/>
                <a:ea typeface="黑体" pitchFamily="2" charset="-122"/>
              </a:rPr>
              <a:t>              </a:t>
            </a:r>
            <a:r>
              <a:rPr lang="en-US" altLang="zh-CN">
                <a:solidFill>
                  <a:srgbClr val="333300"/>
                </a:solidFill>
                <a:latin typeface="黑体" pitchFamily="2" charset="-122"/>
                <a:ea typeface="黑体" pitchFamily="2" charset="-122"/>
              </a:rPr>
              <a:t>X1=X2=</a:t>
            </a:r>
            <a:r>
              <a:rPr lang="en-US" altLang="zh-CN">
                <a:solidFill>
                  <a:srgbClr val="333300"/>
                </a:solidFill>
                <a:latin typeface="宋体" pitchFamily="2" charset="-122"/>
              </a:rPr>
              <a:t>……</a:t>
            </a:r>
          </a:p>
          <a:p>
            <a:r>
              <a:rPr lang="en-US" altLang="zh-CN">
                <a:latin typeface="黑体" pitchFamily="2" charset="-122"/>
                <a:ea typeface="黑体" pitchFamily="2" charset="-122"/>
              </a:rPr>
              <a:t>      </a:t>
            </a:r>
            <a:r>
              <a:rPr lang="zh-CN" altLang="en-US">
                <a:latin typeface="黑体" pitchFamily="2" charset="-122"/>
                <a:ea typeface="黑体" pitchFamily="2" charset="-122"/>
              </a:rPr>
              <a:t>如果 </a:t>
            </a:r>
            <a:r>
              <a:rPr lang="en-US" altLang="zh-CN">
                <a:solidFill>
                  <a:srgbClr val="FF00FF"/>
                </a:solidFill>
                <a:latin typeface="黑体" pitchFamily="2" charset="-122"/>
                <a:ea typeface="黑体" pitchFamily="2" charset="-122"/>
              </a:rPr>
              <a:t>b</a:t>
            </a:r>
            <a:r>
              <a:rPr lang="en-US" altLang="zh-CN" baseline="30000">
                <a:solidFill>
                  <a:srgbClr val="FF00FF"/>
                </a:solidFill>
                <a:latin typeface="黑体" pitchFamily="2" charset="-122"/>
                <a:ea typeface="黑体" pitchFamily="2" charset="-122"/>
              </a:rPr>
              <a:t>2</a:t>
            </a:r>
            <a:r>
              <a:rPr lang="en-US" altLang="zh-CN">
                <a:solidFill>
                  <a:srgbClr val="FF00FF"/>
                </a:solidFill>
                <a:latin typeface="黑体" pitchFamily="2" charset="-122"/>
                <a:ea typeface="黑体" pitchFamily="2" charset="-122"/>
              </a:rPr>
              <a:t> -4ac&lt;0</a:t>
            </a:r>
            <a:r>
              <a:rPr lang="zh-CN" altLang="en-US">
                <a:latin typeface="黑体" pitchFamily="2" charset="-122"/>
                <a:ea typeface="黑体" pitchFamily="2" charset="-122"/>
              </a:rPr>
              <a:t>（双复根）</a:t>
            </a:r>
          </a:p>
          <a:p>
            <a:r>
              <a:rPr lang="zh-CN" altLang="en-US">
                <a:latin typeface="黑体" pitchFamily="2" charset="-122"/>
                <a:ea typeface="黑体" pitchFamily="2" charset="-122"/>
              </a:rPr>
              <a:t>              </a:t>
            </a:r>
            <a:r>
              <a:rPr lang="en-US" altLang="zh-CN">
                <a:solidFill>
                  <a:srgbClr val="333300"/>
                </a:solidFill>
                <a:latin typeface="黑体" pitchFamily="2" charset="-122"/>
                <a:ea typeface="黑体" pitchFamily="2" charset="-122"/>
              </a:rPr>
              <a:t>X1=</a:t>
            </a:r>
            <a:r>
              <a:rPr lang="en-US" altLang="zh-CN">
                <a:solidFill>
                  <a:srgbClr val="333300"/>
                </a:solidFill>
                <a:latin typeface="宋体" pitchFamily="2" charset="-122"/>
              </a:rPr>
              <a:t>……</a:t>
            </a:r>
          </a:p>
          <a:p>
            <a:r>
              <a:rPr lang="en-US" altLang="zh-CN">
                <a:solidFill>
                  <a:srgbClr val="333300"/>
                </a:solidFill>
                <a:latin typeface="黑体" pitchFamily="2" charset="-122"/>
                <a:ea typeface="黑体" pitchFamily="2" charset="-122"/>
              </a:rPr>
              <a:t>              X2=</a:t>
            </a:r>
            <a:r>
              <a:rPr lang="en-US" altLang="zh-CN">
                <a:solidFill>
                  <a:srgbClr val="333300"/>
                </a:solidFill>
                <a:latin typeface="宋体" pitchFamily="2" charset="-122"/>
              </a:rPr>
              <a:t>……</a:t>
            </a:r>
          </a:p>
          <a:p>
            <a:r>
              <a:rPr lang="en-US" altLang="zh-CN">
                <a:solidFill>
                  <a:srgbClr val="6600FF"/>
                </a:solidFill>
                <a:latin typeface="黑体" pitchFamily="2" charset="-122"/>
                <a:ea typeface="黑体" pitchFamily="2" charset="-122"/>
              </a:rPr>
              <a:t>④</a:t>
            </a:r>
            <a:r>
              <a:rPr lang="zh-CN" altLang="en-US">
                <a:solidFill>
                  <a:srgbClr val="6600FF"/>
                </a:solidFill>
                <a:latin typeface="黑体" pitchFamily="2" charset="-122"/>
                <a:ea typeface="黑体" pitchFamily="2" charset="-122"/>
              </a:rPr>
              <a:t>根据上述步骤计算</a:t>
            </a:r>
          </a:p>
          <a:p>
            <a:r>
              <a:rPr lang="zh-CN" altLang="en-US">
                <a:solidFill>
                  <a:srgbClr val="6600FF"/>
                </a:solidFill>
                <a:latin typeface="黑体" pitchFamily="2" charset="-122"/>
                <a:ea typeface="黑体" pitchFamily="2" charset="-122"/>
              </a:rPr>
              <a:t>⑤写出答案，整理、分析结果</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54980"/>
                                        </p:tgtEl>
                                        <p:attrNameLst>
                                          <p:attrName>style.visibility</p:attrName>
                                        </p:attrNameLst>
                                      </p:cBhvr>
                                      <p:to>
                                        <p:strVal val="visible"/>
                                      </p:to>
                                    </p:set>
                                    <p:animEffect transition="in" filter="fade">
                                      <p:cBhvr>
                                        <p:cTn id="7" dur="1000">
                                          <p:stCondLst>
                                            <p:cond delay="0"/>
                                          </p:stCondLst>
                                        </p:cTn>
                                        <p:tgtEl>
                                          <p:spTgt spid="254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54981">
                                            <p:txEl>
                                              <p:pRg st="0" end="0"/>
                                            </p:txEl>
                                          </p:spTgt>
                                        </p:tgtEl>
                                        <p:attrNameLst>
                                          <p:attrName>style.visibility</p:attrName>
                                        </p:attrNameLst>
                                      </p:cBhvr>
                                      <p:to>
                                        <p:strVal val="visible"/>
                                      </p:to>
                                    </p:set>
                                    <p:animEffect transition="in" filter="fade">
                                      <p:cBhvr>
                                        <p:cTn id="12" dur="500">
                                          <p:stCondLst>
                                            <p:cond delay="0"/>
                                          </p:stCondLst>
                                        </p:cTn>
                                        <p:tgtEl>
                                          <p:spTgt spid="2549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54981">
                                            <p:txEl>
                                              <p:pRg st="1" end="1"/>
                                            </p:txEl>
                                          </p:spTgt>
                                        </p:tgtEl>
                                        <p:attrNameLst>
                                          <p:attrName>style.visibility</p:attrName>
                                        </p:attrNameLst>
                                      </p:cBhvr>
                                      <p:to>
                                        <p:strVal val="visible"/>
                                      </p:to>
                                    </p:set>
                                    <p:animEffect transition="in" filter="fade">
                                      <p:cBhvr>
                                        <p:cTn id="17" dur="500">
                                          <p:stCondLst>
                                            <p:cond delay="0"/>
                                          </p:stCondLst>
                                        </p:cTn>
                                        <p:tgtEl>
                                          <p:spTgt spid="25498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54983">
                                            <p:txEl>
                                              <p:pRg st="0" end="0"/>
                                            </p:txEl>
                                          </p:spTgt>
                                        </p:tgtEl>
                                        <p:attrNameLst>
                                          <p:attrName>style.visibility</p:attrName>
                                        </p:attrNameLst>
                                      </p:cBhvr>
                                      <p:to>
                                        <p:strVal val="visible"/>
                                      </p:to>
                                    </p:set>
                                    <p:animEffect transition="in" filter="checkerboard(across)">
                                      <p:cBhvr>
                                        <p:cTn id="22" dur="500"/>
                                        <p:tgtEl>
                                          <p:spTgt spid="25498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54983">
                                            <p:txEl>
                                              <p:pRg st="1" end="1"/>
                                            </p:txEl>
                                          </p:spTgt>
                                        </p:tgtEl>
                                        <p:attrNameLst>
                                          <p:attrName>style.visibility</p:attrName>
                                        </p:attrNameLst>
                                      </p:cBhvr>
                                      <p:to>
                                        <p:strVal val="visible"/>
                                      </p:to>
                                    </p:set>
                                    <p:animEffect transition="in" filter="checkerboard(across)">
                                      <p:cBhvr>
                                        <p:cTn id="27" dur="500"/>
                                        <p:tgtEl>
                                          <p:spTgt spid="25498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54983">
                                            <p:txEl>
                                              <p:pRg st="2" end="2"/>
                                            </p:txEl>
                                          </p:spTgt>
                                        </p:tgtEl>
                                        <p:attrNameLst>
                                          <p:attrName>style.visibility</p:attrName>
                                        </p:attrNameLst>
                                      </p:cBhvr>
                                      <p:to>
                                        <p:strVal val="visible"/>
                                      </p:to>
                                    </p:set>
                                    <p:animEffect transition="in" filter="checkerboard(across)">
                                      <p:cBhvr>
                                        <p:cTn id="32" dur="500"/>
                                        <p:tgtEl>
                                          <p:spTgt spid="25498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4983">
                                            <p:txEl>
                                              <p:pRg st="3" end="3"/>
                                            </p:txEl>
                                          </p:spTgt>
                                        </p:tgtEl>
                                        <p:attrNameLst>
                                          <p:attrName>style.visibility</p:attrName>
                                        </p:attrNameLst>
                                      </p:cBhvr>
                                      <p:to>
                                        <p:strVal val="visible"/>
                                      </p:to>
                                    </p:set>
                                    <p:animEffect transition="in" filter="blinds(horizontal)">
                                      <p:cBhvr>
                                        <p:cTn id="37" dur="500"/>
                                        <p:tgtEl>
                                          <p:spTgt spid="25498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54983">
                                            <p:txEl>
                                              <p:pRg st="4" end="4"/>
                                            </p:txEl>
                                          </p:spTgt>
                                        </p:tgtEl>
                                        <p:attrNameLst>
                                          <p:attrName>style.visibility</p:attrName>
                                        </p:attrNameLst>
                                      </p:cBhvr>
                                      <p:to>
                                        <p:strVal val="visible"/>
                                      </p:to>
                                    </p:set>
                                    <p:anim calcmode="lin" valueType="num">
                                      <p:cBhvr additive="base">
                                        <p:cTn id="42" dur="500" fill="hold"/>
                                        <p:tgtEl>
                                          <p:spTgt spid="254983">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549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54983">
                                            <p:txEl>
                                              <p:pRg st="5" end="5"/>
                                            </p:txEl>
                                          </p:spTgt>
                                        </p:tgtEl>
                                        <p:attrNameLst>
                                          <p:attrName>style.visibility</p:attrName>
                                        </p:attrNameLst>
                                      </p:cBhvr>
                                      <p:to>
                                        <p:strVal val="visible"/>
                                      </p:to>
                                    </p:set>
                                    <p:anim calcmode="lin" valueType="num">
                                      <p:cBhvr additive="base">
                                        <p:cTn id="48" dur="500" fill="hold"/>
                                        <p:tgtEl>
                                          <p:spTgt spid="254983">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549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254983">
                                            <p:txEl>
                                              <p:pRg st="6" end="6"/>
                                            </p:txEl>
                                          </p:spTgt>
                                        </p:tgtEl>
                                        <p:attrNameLst>
                                          <p:attrName>style.visibility</p:attrName>
                                        </p:attrNameLst>
                                      </p:cBhvr>
                                      <p:to>
                                        <p:strVal val="visible"/>
                                      </p:to>
                                    </p:set>
                                    <p:anim calcmode="lin" valueType="num">
                                      <p:cBhvr additive="base">
                                        <p:cTn id="54" dur="500" fill="hold"/>
                                        <p:tgtEl>
                                          <p:spTgt spid="254983">
                                            <p:txEl>
                                              <p:pRg st="6" end="6"/>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549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6" presetClass="entr" presetSubtype="32" fill="hold" nodeType="clickEffect">
                                  <p:stCondLst>
                                    <p:cond delay="0"/>
                                  </p:stCondLst>
                                  <p:childTnLst>
                                    <p:set>
                                      <p:cBhvr>
                                        <p:cTn id="59" dur="1" fill="hold">
                                          <p:stCondLst>
                                            <p:cond delay="0"/>
                                          </p:stCondLst>
                                        </p:cTn>
                                        <p:tgtEl>
                                          <p:spTgt spid="254983">
                                            <p:txEl>
                                              <p:pRg st="7" end="7"/>
                                            </p:txEl>
                                          </p:spTgt>
                                        </p:tgtEl>
                                        <p:attrNameLst>
                                          <p:attrName>style.visibility</p:attrName>
                                        </p:attrNameLst>
                                      </p:cBhvr>
                                      <p:to>
                                        <p:strVal val="visible"/>
                                      </p:to>
                                    </p:set>
                                    <p:animEffect transition="in" filter="circle(out)">
                                      <p:cBhvr>
                                        <p:cTn id="60" dur="2000"/>
                                        <p:tgtEl>
                                          <p:spTgt spid="254983">
                                            <p:txEl>
                                              <p:pRg st="7" end="7"/>
                                            </p:txEl>
                                          </p:spTgt>
                                        </p:tgtEl>
                                      </p:cBhvr>
                                    </p:animEffect>
                                  </p:childTnLst>
                                </p:cTn>
                              </p:par>
                              <p:par>
                                <p:cTn id="61" presetID="6" presetClass="entr" presetSubtype="32" fill="hold" nodeType="withEffect">
                                  <p:stCondLst>
                                    <p:cond delay="0"/>
                                  </p:stCondLst>
                                  <p:childTnLst>
                                    <p:set>
                                      <p:cBhvr>
                                        <p:cTn id="62" dur="1" fill="hold">
                                          <p:stCondLst>
                                            <p:cond delay="0"/>
                                          </p:stCondLst>
                                        </p:cTn>
                                        <p:tgtEl>
                                          <p:spTgt spid="254983">
                                            <p:txEl>
                                              <p:pRg st="8" end="8"/>
                                            </p:txEl>
                                          </p:spTgt>
                                        </p:tgtEl>
                                        <p:attrNameLst>
                                          <p:attrName>style.visibility</p:attrName>
                                        </p:attrNameLst>
                                      </p:cBhvr>
                                      <p:to>
                                        <p:strVal val="visible"/>
                                      </p:to>
                                    </p:set>
                                    <p:animEffect transition="in" filter="circle(out)">
                                      <p:cBhvr>
                                        <p:cTn id="63" dur="2000"/>
                                        <p:tgtEl>
                                          <p:spTgt spid="25498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254983">
                                            <p:txEl>
                                              <p:pRg st="9" end="9"/>
                                            </p:txEl>
                                          </p:spTgt>
                                        </p:tgtEl>
                                        <p:attrNameLst>
                                          <p:attrName>style.visibility</p:attrName>
                                        </p:attrNameLst>
                                      </p:cBhvr>
                                      <p:to>
                                        <p:strVal val="visible"/>
                                      </p:to>
                                    </p:set>
                                    <p:anim calcmode="lin" valueType="num">
                                      <p:cBhvr additive="base">
                                        <p:cTn id="68" dur="500" fill="hold"/>
                                        <p:tgtEl>
                                          <p:spTgt spid="254983">
                                            <p:txEl>
                                              <p:pRg st="9" end="9"/>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2549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6" presetClass="entr" presetSubtype="32" fill="hold" nodeType="clickEffect">
                                  <p:stCondLst>
                                    <p:cond delay="0"/>
                                  </p:stCondLst>
                                  <p:childTnLst>
                                    <p:set>
                                      <p:cBhvr>
                                        <p:cTn id="73" dur="1" fill="hold">
                                          <p:stCondLst>
                                            <p:cond delay="0"/>
                                          </p:stCondLst>
                                        </p:cTn>
                                        <p:tgtEl>
                                          <p:spTgt spid="254983">
                                            <p:txEl>
                                              <p:pRg st="10" end="10"/>
                                            </p:txEl>
                                          </p:spTgt>
                                        </p:tgtEl>
                                        <p:attrNameLst>
                                          <p:attrName>style.visibility</p:attrName>
                                        </p:attrNameLst>
                                      </p:cBhvr>
                                      <p:to>
                                        <p:strVal val="visible"/>
                                      </p:to>
                                    </p:set>
                                    <p:animEffect transition="in" filter="circle(out)">
                                      <p:cBhvr>
                                        <p:cTn id="74" dur="2000"/>
                                        <p:tgtEl>
                                          <p:spTgt spid="254983">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54983">
                                            <p:txEl>
                                              <p:pRg st="11" end="11"/>
                                            </p:txEl>
                                          </p:spTgt>
                                        </p:tgtEl>
                                        <p:attrNameLst>
                                          <p:attrName>style.visibility</p:attrName>
                                        </p:attrNameLst>
                                      </p:cBhvr>
                                      <p:to>
                                        <p:strVal val="visible"/>
                                      </p:to>
                                    </p:set>
                                    <p:anim calcmode="lin" valueType="num">
                                      <p:cBhvr additive="base">
                                        <p:cTn id="79" dur="500" fill="hold"/>
                                        <p:tgtEl>
                                          <p:spTgt spid="254983">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5498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6" presetClass="entr" presetSubtype="32" fill="hold" nodeType="clickEffect">
                                  <p:stCondLst>
                                    <p:cond delay="0"/>
                                  </p:stCondLst>
                                  <p:childTnLst>
                                    <p:set>
                                      <p:cBhvr>
                                        <p:cTn id="84" dur="1" fill="hold">
                                          <p:stCondLst>
                                            <p:cond delay="0"/>
                                          </p:stCondLst>
                                        </p:cTn>
                                        <p:tgtEl>
                                          <p:spTgt spid="254983">
                                            <p:txEl>
                                              <p:pRg st="12" end="12"/>
                                            </p:txEl>
                                          </p:spTgt>
                                        </p:tgtEl>
                                        <p:attrNameLst>
                                          <p:attrName>style.visibility</p:attrName>
                                        </p:attrNameLst>
                                      </p:cBhvr>
                                      <p:to>
                                        <p:strVal val="visible"/>
                                      </p:to>
                                    </p:set>
                                    <p:animEffect transition="in" filter="circle(out)">
                                      <p:cBhvr>
                                        <p:cTn id="85" dur="2000"/>
                                        <p:tgtEl>
                                          <p:spTgt spid="254983">
                                            <p:txEl>
                                              <p:pRg st="12" end="12"/>
                                            </p:txEl>
                                          </p:spTgt>
                                        </p:tgtEl>
                                      </p:cBhvr>
                                    </p:animEffect>
                                  </p:childTnLst>
                                </p:cTn>
                              </p:par>
                              <p:par>
                                <p:cTn id="86" presetID="6" presetClass="entr" presetSubtype="32" fill="hold" nodeType="withEffect">
                                  <p:stCondLst>
                                    <p:cond delay="0"/>
                                  </p:stCondLst>
                                  <p:childTnLst>
                                    <p:set>
                                      <p:cBhvr>
                                        <p:cTn id="87" dur="1" fill="hold">
                                          <p:stCondLst>
                                            <p:cond delay="0"/>
                                          </p:stCondLst>
                                        </p:cTn>
                                        <p:tgtEl>
                                          <p:spTgt spid="254983">
                                            <p:txEl>
                                              <p:pRg st="13" end="13"/>
                                            </p:txEl>
                                          </p:spTgt>
                                        </p:tgtEl>
                                        <p:attrNameLst>
                                          <p:attrName>style.visibility</p:attrName>
                                        </p:attrNameLst>
                                      </p:cBhvr>
                                      <p:to>
                                        <p:strVal val="visible"/>
                                      </p:to>
                                    </p:set>
                                    <p:animEffect transition="in" filter="circle(out)">
                                      <p:cBhvr>
                                        <p:cTn id="88" dur="2000"/>
                                        <p:tgtEl>
                                          <p:spTgt spid="254983">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nodeType="clickEffect">
                                  <p:stCondLst>
                                    <p:cond delay="0"/>
                                  </p:stCondLst>
                                  <p:childTnLst>
                                    <p:set>
                                      <p:cBhvr>
                                        <p:cTn id="92" dur="1" fill="hold">
                                          <p:stCondLst>
                                            <p:cond delay="0"/>
                                          </p:stCondLst>
                                        </p:cTn>
                                        <p:tgtEl>
                                          <p:spTgt spid="254983">
                                            <p:txEl>
                                              <p:pRg st="14" end="14"/>
                                            </p:txEl>
                                          </p:spTgt>
                                        </p:tgtEl>
                                        <p:attrNameLst>
                                          <p:attrName>style.visibility</p:attrName>
                                        </p:attrNameLst>
                                      </p:cBhvr>
                                      <p:to>
                                        <p:strVal val="visible"/>
                                      </p:to>
                                    </p:set>
                                    <p:animEffect transition="in" filter="checkerboard(across)">
                                      <p:cBhvr>
                                        <p:cTn id="93" dur="500"/>
                                        <p:tgtEl>
                                          <p:spTgt spid="254983">
                                            <p:txEl>
                                              <p:pRg st="14" end="1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nodeType="clickEffect">
                                  <p:stCondLst>
                                    <p:cond delay="0"/>
                                  </p:stCondLst>
                                  <p:childTnLst>
                                    <p:set>
                                      <p:cBhvr>
                                        <p:cTn id="97" dur="1" fill="hold">
                                          <p:stCondLst>
                                            <p:cond delay="0"/>
                                          </p:stCondLst>
                                        </p:cTn>
                                        <p:tgtEl>
                                          <p:spTgt spid="254983">
                                            <p:txEl>
                                              <p:pRg st="15" end="15"/>
                                            </p:txEl>
                                          </p:spTgt>
                                        </p:tgtEl>
                                        <p:attrNameLst>
                                          <p:attrName>style.visibility</p:attrName>
                                        </p:attrNameLst>
                                      </p:cBhvr>
                                      <p:to>
                                        <p:strVal val="visible"/>
                                      </p:to>
                                    </p:set>
                                    <p:animEffect transition="in" filter="checkerboard(across)">
                                      <p:cBhvr>
                                        <p:cTn id="98" dur="500"/>
                                        <p:tgtEl>
                                          <p:spTgt spid="254983">
                                            <p:txEl>
                                              <p:pRg st="15" end="1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1" presetClass="entr" presetSubtype="0" fill="hold" nodeType="clickEffect">
                                  <p:stCondLst>
                                    <p:cond delay="0"/>
                                  </p:stCondLst>
                                  <p:iterate type="lt">
                                    <p:tmPct val="5000"/>
                                  </p:iterate>
                                  <p:childTnLst>
                                    <p:set>
                                      <p:cBhvr>
                                        <p:cTn id="102" dur="1" fill="hold">
                                          <p:stCondLst>
                                            <p:cond delay="0"/>
                                          </p:stCondLst>
                                        </p:cTn>
                                        <p:tgtEl>
                                          <p:spTgt spid="254982"/>
                                        </p:tgtEl>
                                        <p:attrNameLst>
                                          <p:attrName>style.visibility</p:attrName>
                                        </p:attrNameLst>
                                      </p:cBhvr>
                                      <p:to>
                                        <p:strVal val="visible"/>
                                      </p:to>
                                    </p:set>
                                    <p:anim calcmode="lin" valueType="num">
                                      <p:cBhvr>
                                        <p:cTn id="103" dur="1000" fill="hold"/>
                                        <p:tgtEl>
                                          <p:spTgt spid="254982"/>
                                        </p:tgtEl>
                                        <p:attrNameLst>
                                          <p:attrName>ppt_w</p:attrName>
                                        </p:attrNameLst>
                                      </p:cBhvr>
                                      <p:tavLst>
                                        <p:tav tm="0">
                                          <p:val>
                                            <p:fltVal val="0"/>
                                          </p:val>
                                        </p:tav>
                                        <p:tav tm="100000">
                                          <p:val>
                                            <p:strVal val="#ppt_w"/>
                                          </p:val>
                                        </p:tav>
                                      </p:tavLst>
                                    </p:anim>
                                    <p:anim calcmode="lin" valueType="num">
                                      <p:cBhvr>
                                        <p:cTn id="104" dur="1000" fill="hold"/>
                                        <p:tgtEl>
                                          <p:spTgt spid="254982"/>
                                        </p:tgtEl>
                                        <p:attrNameLst>
                                          <p:attrName>ppt_h</p:attrName>
                                        </p:attrNameLst>
                                      </p:cBhvr>
                                      <p:tavLst>
                                        <p:tav tm="0">
                                          <p:val>
                                            <p:fltVal val="0"/>
                                          </p:val>
                                        </p:tav>
                                        <p:tav tm="100000">
                                          <p:val>
                                            <p:strVal val="#ppt_h"/>
                                          </p:val>
                                        </p:tav>
                                      </p:tavLst>
                                    </p:anim>
                                    <p:anim calcmode="lin" valueType="num">
                                      <p:cBhvr>
                                        <p:cTn id="105" dur="1000" fill="hold"/>
                                        <p:tgtEl>
                                          <p:spTgt spid="254982"/>
                                        </p:tgtEl>
                                        <p:attrNameLst>
                                          <p:attrName>style.rotation</p:attrName>
                                        </p:attrNameLst>
                                      </p:cBhvr>
                                      <p:tavLst>
                                        <p:tav tm="0">
                                          <p:val>
                                            <p:fltVal val="90"/>
                                          </p:val>
                                        </p:tav>
                                        <p:tav tm="100000">
                                          <p:val>
                                            <p:fltVal val="0"/>
                                          </p:val>
                                        </p:tav>
                                      </p:tavLst>
                                    </p:anim>
                                    <p:animEffect transition="in" filter="fade">
                                      <p:cBhvr>
                                        <p:cTn id="106" dur="1000"/>
                                        <p:tgtEl>
                                          <p:spTgt spid="254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p:bldP spid="25498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ChangeArrowheads="1"/>
          </p:cNvSpPr>
          <p:nvPr/>
        </p:nvSpPr>
        <p:spPr bwMode="auto">
          <a:xfrm>
            <a:off x="468313" y="-100013"/>
            <a:ext cx="8229600" cy="1143001"/>
          </a:xfrm>
          <a:prstGeom prst="rect">
            <a:avLst/>
          </a:prstGeom>
          <a:noFill/>
          <a:ln w="9525">
            <a:noFill/>
            <a:miter lim="800000"/>
            <a:headEnd/>
            <a:tailEnd/>
          </a:ln>
        </p:spPr>
        <p:txBody>
          <a:bodyPr anchor="ctr"/>
          <a:lstStyle/>
          <a:p>
            <a:r>
              <a:rPr lang="en-US" altLang="zh-CN" sz="4000"/>
              <a:t>             </a:t>
            </a:r>
            <a:r>
              <a:rPr lang="zh-CN" altLang="en-US" sz="3200" b="1">
                <a:ea typeface="黑体" pitchFamily="2" charset="-122"/>
              </a:rPr>
              <a:t>一、程序设计方法简述</a:t>
            </a:r>
            <a:r>
              <a:rPr lang="zh-CN" altLang="en-US" sz="2800" b="1">
                <a:solidFill>
                  <a:srgbClr val="00FF00"/>
                </a:solidFill>
                <a:latin typeface="黑体" pitchFamily="2" charset="-122"/>
                <a:ea typeface="黑体" pitchFamily="2" charset="-122"/>
              </a:rPr>
              <a:t/>
            </a:r>
            <a:br>
              <a:rPr lang="zh-CN" altLang="en-US" sz="2800" b="1">
                <a:solidFill>
                  <a:srgbClr val="00FF00"/>
                </a:solidFill>
                <a:latin typeface="黑体" pitchFamily="2" charset="-122"/>
                <a:ea typeface="黑体" pitchFamily="2" charset="-122"/>
              </a:rPr>
            </a:br>
            <a:r>
              <a:rPr lang="zh-CN" altLang="en-US" sz="2800" b="1">
                <a:solidFill>
                  <a:srgbClr val="00FF00"/>
                </a:solidFill>
                <a:latin typeface="黑体" pitchFamily="2" charset="-122"/>
                <a:ea typeface="黑体" pitchFamily="2" charset="-122"/>
              </a:rPr>
              <a:t> </a:t>
            </a:r>
            <a:r>
              <a:rPr lang="en-US" altLang="zh-CN" sz="2800" b="1">
                <a:solidFill>
                  <a:srgbClr val="6600FF"/>
                </a:solidFill>
                <a:latin typeface="黑体" pitchFamily="2" charset="-122"/>
                <a:ea typeface="黑体" pitchFamily="2" charset="-122"/>
              </a:rPr>
              <a:t>1</a:t>
            </a:r>
            <a:r>
              <a:rPr lang="zh-CN" altLang="en-US" sz="2800" b="1">
                <a:solidFill>
                  <a:srgbClr val="6600FF"/>
                </a:solidFill>
                <a:latin typeface="黑体" pitchFamily="2" charset="-122"/>
                <a:ea typeface="黑体" pitchFamily="2" charset="-122"/>
              </a:rPr>
              <a:t>、计算机处理问题的过程</a:t>
            </a:r>
          </a:p>
        </p:txBody>
      </p:sp>
      <p:pic>
        <p:nvPicPr>
          <p:cNvPr id="256008" name="Picture 8" descr="解题思路"/>
          <p:cNvPicPr>
            <a:picLocks noChangeAspect="1" noChangeArrowheads="1"/>
          </p:cNvPicPr>
          <p:nvPr/>
        </p:nvPicPr>
        <p:blipFill>
          <a:blip r:embed="rId2"/>
          <a:srcRect/>
          <a:stretch>
            <a:fillRect/>
          </a:stretch>
        </p:blipFill>
        <p:spPr bwMode="auto">
          <a:xfrm>
            <a:off x="501650" y="1042988"/>
            <a:ext cx="8318500" cy="3128962"/>
          </a:xfrm>
          <a:prstGeom prst="rect">
            <a:avLst/>
          </a:prstGeom>
          <a:noFill/>
          <a:ln w="28575">
            <a:solidFill>
              <a:schemeClr val="tx1"/>
            </a:solidFill>
            <a:miter lim="800000"/>
            <a:headEnd/>
            <a:tailEnd/>
          </a:ln>
        </p:spPr>
      </p:pic>
      <p:sp>
        <p:nvSpPr>
          <p:cNvPr id="16" name="Rectangle 30"/>
          <p:cNvSpPr>
            <a:spLocks noChangeArrowheads="1"/>
          </p:cNvSpPr>
          <p:nvPr/>
        </p:nvSpPr>
        <p:spPr bwMode="auto">
          <a:xfrm>
            <a:off x="-423863" y="4419600"/>
            <a:ext cx="4437063" cy="461963"/>
          </a:xfrm>
          <a:prstGeom prst="rect">
            <a:avLst/>
          </a:prstGeom>
          <a:noFill/>
          <a:ln w="9525">
            <a:noFill/>
            <a:miter lim="800000"/>
            <a:headEnd/>
            <a:tailEnd/>
          </a:ln>
        </p:spPr>
        <p:txBody>
          <a:bodyPr>
            <a:spAutoFit/>
          </a:bodyPr>
          <a:lstStyle/>
          <a:p>
            <a:pPr marL="742950" lvl="1" indent="-285750">
              <a:spcBef>
                <a:spcPct val="20000"/>
              </a:spcBef>
              <a:buClr>
                <a:srgbClr val="339933"/>
              </a:buClr>
            </a:pPr>
            <a:r>
              <a:rPr lang="en-US" altLang="zh-CN" sz="2400" b="1">
                <a:solidFill>
                  <a:srgbClr val="0000FF"/>
                </a:solidFill>
                <a:latin typeface="华文细黑" pitchFamily="2" charset="-122"/>
                <a:ea typeface="华文细黑" pitchFamily="2" charset="-122"/>
              </a:rPr>
              <a:t>Nikiklaus Wirth</a:t>
            </a:r>
            <a:r>
              <a:rPr lang="zh-CN" altLang="en-US" sz="2400" b="1">
                <a:solidFill>
                  <a:srgbClr val="0000FF"/>
                </a:solidFill>
                <a:latin typeface="华文细黑" pitchFamily="2" charset="-122"/>
                <a:ea typeface="华文细黑" pitchFamily="2" charset="-122"/>
              </a:rPr>
              <a:t>提出</a:t>
            </a:r>
            <a:r>
              <a:rPr lang="zh-CN" altLang="en-US" sz="2400">
                <a:solidFill>
                  <a:srgbClr val="0000FF"/>
                </a:solidFill>
                <a:latin typeface="华文细黑" pitchFamily="2" charset="-122"/>
                <a:ea typeface="华文细黑" pitchFamily="2" charset="-122"/>
              </a:rPr>
              <a:t>： </a:t>
            </a:r>
          </a:p>
        </p:txBody>
      </p:sp>
      <p:grpSp>
        <p:nvGrpSpPr>
          <p:cNvPr id="2" name="Group 32"/>
          <p:cNvGrpSpPr>
            <a:grpSpLocks/>
          </p:cNvGrpSpPr>
          <p:nvPr/>
        </p:nvGrpSpPr>
        <p:grpSpPr bwMode="auto">
          <a:xfrm>
            <a:off x="3086100" y="4452938"/>
            <a:ext cx="6026150" cy="466725"/>
            <a:chOff x="1445" y="1014"/>
            <a:chExt cx="3406" cy="294"/>
          </a:xfrm>
        </p:grpSpPr>
        <p:sp>
          <p:nvSpPr>
            <p:cNvPr id="13324" name="Text Box 33"/>
            <p:cNvSpPr txBox="1">
              <a:spLocks noChangeArrowheads="1"/>
            </p:cNvSpPr>
            <p:nvPr/>
          </p:nvSpPr>
          <p:spPr bwMode="auto">
            <a:xfrm>
              <a:off x="1445" y="1014"/>
              <a:ext cx="452" cy="291"/>
            </a:xfrm>
            <a:prstGeom prst="rect">
              <a:avLst/>
            </a:prstGeom>
            <a:noFill/>
            <a:ln w="9525">
              <a:noFill/>
              <a:miter lim="800000"/>
              <a:headEnd/>
              <a:tailEnd/>
            </a:ln>
          </p:spPr>
          <p:txBody>
            <a:bodyPr wrap="none">
              <a:spAutoFit/>
            </a:bodyPr>
            <a:lstStyle/>
            <a:p>
              <a:r>
                <a:rPr lang="zh-CN" altLang="en-US" sz="2400" b="1">
                  <a:solidFill>
                    <a:srgbClr val="FF0000"/>
                  </a:solidFill>
                  <a:latin typeface="华文细黑" pitchFamily="2" charset="-122"/>
                  <a:ea typeface="华文细黑" pitchFamily="2" charset="-122"/>
                </a:rPr>
                <a:t>程序</a:t>
              </a:r>
            </a:p>
          </p:txBody>
        </p:sp>
        <p:sp>
          <p:nvSpPr>
            <p:cNvPr id="13325" name="Text Box 34"/>
            <p:cNvSpPr txBox="1">
              <a:spLocks noChangeArrowheads="1"/>
            </p:cNvSpPr>
            <p:nvPr/>
          </p:nvSpPr>
          <p:spPr bwMode="auto">
            <a:xfrm>
              <a:off x="1904" y="1017"/>
              <a:ext cx="2947" cy="291"/>
            </a:xfrm>
            <a:prstGeom prst="rect">
              <a:avLst/>
            </a:prstGeom>
            <a:noFill/>
            <a:ln w="9525">
              <a:noFill/>
              <a:miter lim="800000"/>
              <a:headEnd/>
              <a:tailEnd/>
            </a:ln>
          </p:spPr>
          <p:txBody>
            <a:bodyPr wrap="none">
              <a:spAutoFit/>
            </a:bodyPr>
            <a:lstStyle/>
            <a:p>
              <a:r>
                <a:rPr lang="en-US" altLang="zh-CN" sz="2400" b="1">
                  <a:solidFill>
                    <a:srgbClr val="FF0000"/>
                  </a:solidFill>
                  <a:latin typeface="华文细黑" pitchFamily="2" charset="-122"/>
                  <a:ea typeface="华文细黑" pitchFamily="2" charset="-122"/>
                </a:rPr>
                <a:t>= </a:t>
              </a:r>
              <a:r>
                <a:rPr lang="zh-CN" altLang="en-US" sz="2400" b="1">
                  <a:solidFill>
                    <a:srgbClr val="3366FF"/>
                  </a:solidFill>
                  <a:latin typeface="华文细黑" pitchFamily="2" charset="-122"/>
                  <a:ea typeface="华文细黑" pitchFamily="2" charset="-122"/>
                </a:rPr>
                <a:t>数据结构</a:t>
              </a:r>
              <a:r>
                <a:rPr lang="en-US" altLang="zh-CN" sz="2400" b="1">
                  <a:solidFill>
                    <a:srgbClr val="FF0000"/>
                  </a:solidFill>
                  <a:latin typeface="华文细黑" pitchFamily="2" charset="-122"/>
                  <a:ea typeface="华文细黑" pitchFamily="2" charset="-122"/>
                </a:rPr>
                <a:t>+</a:t>
              </a:r>
              <a:r>
                <a:rPr lang="zh-CN" altLang="en-US" sz="2400" b="1">
                  <a:solidFill>
                    <a:srgbClr val="3366FF"/>
                  </a:solidFill>
                  <a:latin typeface="华文细黑" pitchFamily="2" charset="-122"/>
                  <a:ea typeface="华文细黑" pitchFamily="2" charset="-122"/>
                </a:rPr>
                <a:t>算法</a:t>
              </a:r>
              <a:r>
                <a:rPr lang="en-US" altLang="zh-CN" sz="2400" b="1">
                  <a:solidFill>
                    <a:srgbClr val="FF0000"/>
                  </a:solidFill>
                  <a:latin typeface="黑体" pitchFamily="2" charset="-122"/>
                  <a:ea typeface="黑体" pitchFamily="2" charset="-122"/>
                </a:rPr>
                <a:t>(</a:t>
              </a:r>
              <a:r>
                <a:rPr lang="zh-CN" altLang="en-US" sz="2400">
                  <a:solidFill>
                    <a:srgbClr val="FF0000"/>
                  </a:solidFill>
                  <a:latin typeface="黑体" pitchFamily="2" charset="-122"/>
                  <a:ea typeface="黑体" pitchFamily="2" charset="-122"/>
                </a:rPr>
                <a:t>做什么，如何做</a:t>
              </a:r>
              <a:r>
                <a:rPr lang="en-US" altLang="zh-CN" sz="2400" b="1">
                  <a:solidFill>
                    <a:srgbClr val="FF0000"/>
                  </a:solidFill>
                  <a:latin typeface="黑体" pitchFamily="2" charset="-122"/>
                  <a:ea typeface="黑体" pitchFamily="2" charset="-122"/>
                </a:rPr>
                <a:t>)</a:t>
              </a:r>
              <a:r>
                <a:rPr lang="zh-CN" altLang="en-US" sz="2400">
                  <a:latin typeface="黑体" pitchFamily="2" charset="-122"/>
                  <a:ea typeface="黑体" pitchFamily="2" charset="-122"/>
                </a:rPr>
                <a:t> </a:t>
              </a:r>
              <a:endParaRPr lang="zh-CN" altLang="en-US" sz="2400" b="1">
                <a:solidFill>
                  <a:srgbClr val="3366FF"/>
                </a:solidFill>
                <a:latin typeface="华文细黑" pitchFamily="2" charset="-122"/>
                <a:ea typeface="华文细黑" pitchFamily="2" charset="-122"/>
              </a:endParaRPr>
            </a:p>
          </p:txBody>
        </p:sp>
      </p:grpSp>
      <p:sp>
        <p:nvSpPr>
          <p:cNvPr id="20" name="Rectangle 35"/>
          <p:cNvSpPr>
            <a:spLocks noChangeArrowheads="1"/>
          </p:cNvSpPr>
          <p:nvPr/>
        </p:nvSpPr>
        <p:spPr bwMode="auto">
          <a:xfrm>
            <a:off x="0" y="4959350"/>
            <a:ext cx="4886325" cy="498475"/>
          </a:xfrm>
          <a:prstGeom prst="rect">
            <a:avLst/>
          </a:prstGeom>
          <a:noFill/>
          <a:ln w="9525">
            <a:noFill/>
            <a:miter lim="800000"/>
            <a:headEnd/>
            <a:tailEnd/>
          </a:ln>
        </p:spPr>
        <p:txBody>
          <a:bodyPr lIns="36000">
            <a:spAutoFit/>
          </a:bodyPr>
          <a:lstStyle/>
          <a:p>
            <a:pPr>
              <a:lnSpc>
                <a:spcPct val="110000"/>
              </a:lnSpc>
            </a:pPr>
            <a:r>
              <a:rPr kumimoji="1" lang="zh-CN" altLang="en-US" sz="2400" b="1">
                <a:solidFill>
                  <a:srgbClr val="000099"/>
                </a:solidFill>
                <a:latin typeface="华文细黑" pitchFamily="2" charset="-122"/>
                <a:ea typeface="华文细黑" pitchFamily="2" charset="-122"/>
              </a:rPr>
              <a:t>完整的程序设计应该是</a:t>
            </a:r>
            <a:r>
              <a:rPr kumimoji="1" lang="en-US" altLang="zh-CN" sz="2400" b="1">
                <a:solidFill>
                  <a:srgbClr val="000099"/>
                </a:solidFill>
                <a:latin typeface="华文细黑" pitchFamily="2" charset="-122"/>
                <a:ea typeface="华文细黑" pitchFamily="2" charset="-122"/>
              </a:rPr>
              <a:t>:</a:t>
            </a:r>
          </a:p>
        </p:txBody>
      </p:sp>
      <p:sp>
        <p:nvSpPr>
          <p:cNvPr id="21" name="Text Box 37"/>
          <p:cNvSpPr txBox="1">
            <a:spLocks noChangeArrowheads="1"/>
          </p:cNvSpPr>
          <p:nvPr/>
        </p:nvSpPr>
        <p:spPr bwMode="auto">
          <a:xfrm>
            <a:off x="1285875" y="5364163"/>
            <a:ext cx="1090613" cy="461962"/>
          </a:xfrm>
          <a:prstGeom prst="rect">
            <a:avLst/>
          </a:prstGeom>
          <a:noFill/>
          <a:ln w="9525">
            <a:noFill/>
            <a:miter lim="800000"/>
            <a:headEnd/>
            <a:tailEnd/>
          </a:ln>
        </p:spPr>
        <p:txBody>
          <a:bodyPr>
            <a:spAutoFit/>
          </a:bodyPr>
          <a:lstStyle/>
          <a:p>
            <a:r>
              <a:rPr lang="zh-CN" altLang="en-US" sz="2400" b="1">
                <a:solidFill>
                  <a:srgbClr val="FF0000"/>
                </a:solidFill>
                <a:latin typeface="华文细黑" pitchFamily="2" charset="-122"/>
                <a:ea typeface="华文细黑" pitchFamily="2" charset="-122"/>
              </a:rPr>
              <a:t>程序</a:t>
            </a:r>
          </a:p>
        </p:txBody>
      </p:sp>
      <p:sp>
        <p:nvSpPr>
          <p:cNvPr id="22" name="Text Box 38"/>
          <p:cNvSpPr txBox="1">
            <a:spLocks noChangeArrowheads="1"/>
          </p:cNvSpPr>
          <p:nvPr/>
        </p:nvSpPr>
        <p:spPr bwMode="auto">
          <a:xfrm>
            <a:off x="1962150" y="5364163"/>
            <a:ext cx="6840538" cy="461962"/>
          </a:xfrm>
          <a:prstGeom prst="rect">
            <a:avLst/>
          </a:prstGeom>
          <a:noFill/>
          <a:ln w="9525">
            <a:noFill/>
            <a:miter lim="800000"/>
            <a:headEnd/>
            <a:tailEnd/>
          </a:ln>
        </p:spPr>
        <p:txBody>
          <a:bodyPr wrap="none">
            <a:spAutoFit/>
          </a:bodyPr>
          <a:lstStyle/>
          <a:p>
            <a:r>
              <a:rPr lang="en-US" altLang="zh-CN" sz="2400" b="1">
                <a:solidFill>
                  <a:srgbClr val="FF0000"/>
                </a:solidFill>
                <a:latin typeface="华文细黑" pitchFamily="2" charset="-122"/>
                <a:ea typeface="华文细黑" pitchFamily="2" charset="-122"/>
              </a:rPr>
              <a:t>=</a:t>
            </a:r>
            <a:r>
              <a:rPr lang="zh-CN" altLang="en-US" sz="2400" b="1">
                <a:solidFill>
                  <a:srgbClr val="0066FF"/>
                </a:solidFill>
                <a:latin typeface="华文细黑" pitchFamily="2" charset="-122"/>
                <a:ea typeface="华文细黑" pitchFamily="2" charset="-122"/>
              </a:rPr>
              <a:t>算法</a:t>
            </a:r>
            <a:r>
              <a:rPr lang="en-US" altLang="zh-CN" sz="2400" b="1">
                <a:solidFill>
                  <a:srgbClr val="FF3300"/>
                </a:solidFill>
                <a:latin typeface="华文细黑" pitchFamily="2" charset="-122"/>
                <a:ea typeface="华文细黑" pitchFamily="2" charset="-122"/>
              </a:rPr>
              <a:t>+</a:t>
            </a:r>
            <a:r>
              <a:rPr lang="zh-CN" altLang="en-US" sz="2400" b="1">
                <a:solidFill>
                  <a:srgbClr val="0066FF"/>
                </a:solidFill>
                <a:latin typeface="华文细黑" pitchFamily="2" charset="-122"/>
                <a:ea typeface="华文细黑" pitchFamily="2" charset="-122"/>
              </a:rPr>
              <a:t>数据结构</a:t>
            </a:r>
            <a:r>
              <a:rPr lang="en-US" altLang="zh-CN" sz="2400" b="1">
                <a:solidFill>
                  <a:srgbClr val="FF3300"/>
                </a:solidFill>
                <a:latin typeface="华文细黑" pitchFamily="2" charset="-122"/>
                <a:ea typeface="华文细黑" pitchFamily="2" charset="-122"/>
              </a:rPr>
              <a:t>+</a:t>
            </a:r>
            <a:r>
              <a:rPr lang="zh-CN" altLang="en-US" sz="2400" b="1">
                <a:solidFill>
                  <a:srgbClr val="0066FF"/>
                </a:solidFill>
                <a:latin typeface="华文细黑" pitchFamily="2" charset="-122"/>
                <a:ea typeface="华文细黑" pitchFamily="2" charset="-122"/>
              </a:rPr>
              <a:t>程序设计方法</a:t>
            </a:r>
            <a:r>
              <a:rPr lang="en-US" altLang="zh-CN" sz="2400" b="1">
                <a:solidFill>
                  <a:srgbClr val="FF3300"/>
                </a:solidFill>
                <a:latin typeface="华文细黑" pitchFamily="2" charset="-122"/>
                <a:ea typeface="华文细黑" pitchFamily="2" charset="-122"/>
              </a:rPr>
              <a:t>+</a:t>
            </a:r>
            <a:r>
              <a:rPr lang="zh-CN" altLang="en-US" sz="2400" b="1">
                <a:solidFill>
                  <a:srgbClr val="0066FF"/>
                </a:solidFill>
                <a:latin typeface="华文细黑" pitchFamily="2" charset="-122"/>
                <a:ea typeface="华文细黑" pitchFamily="2" charset="-122"/>
              </a:rPr>
              <a:t>语言工具和环境</a:t>
            </a:r>
            <a:r>
              <a:rPr lang="zh-CN" altLang="en-US" sz="2400" b="1">
                <a:solidFill>
                  <a:srgbClr val="3366FF"/>
                </a:solidFill>
                <a:latin typeface="华文细黑" pitchFamily="2" charset="-122"/>
                <a:ea typeface="华文细黑" pitchFamily="2" charset="-122"/>
              </a:rPr>
              <a:t> </a:t>
            </a:r>
          </a:p>
        </p:txBody>
      </p:sp>
      <p:sp>
        <p:nvSpPr>
          <p:cNvPr id="23" name="AutoShape 39"/>
          <p:cNvSpPr>
            <a:spLocks noChangeArrowheads="1"/>
          </p:cNvSpPr>
          <p:nvPr/>
        </p:nvSpPr>
        <p:spPr bwMode="auto">
          <a:xfrm>
            <a:off x="1827213" y="6173788"/>
            <a:ext cx="952500" cy="495300"/>
          </a:xfrm>
          <a:prstGeom prst="wedgeRectCallout">
            <a:avLst>
              <a:gd name="adj1" fmla="val 37667"/>
              <a:gd name="adj2" fmla="val -124037"/>
            </a:avLst>
          </a:prstGeom>
          <a:solidFill>
            <a:schemeClr val="tx1"/>
          </a:solidFill>
          <a:ln w="38100" cap="sq">
            <a:solidFill>
              <a:srgbClr val="33CC33"/>
            </a:solidFill>
            <a:miter lim="800000"/>
            <a:headEnd type="none" w="sm" len="sm"/>
            <a:tailEnd type="none" w="sm" len="sm"/>
          </a:ln>
        </p:spPr>
        <p:txBody>
          <a:bodyPr anchor="ctr">
            <a:spAutoFit/>
          </a:bodyPr>
          <a:lstStyle/>
          <a:p>
            <a:pPr algn="ctr"/>
            <a:r>
              <a:rPr lang="zh-CN" altLang="en-US" sz="2400">
                <a:solidFill>
                  <a:schemeClr val="bg1"/>
                </a:solidFill>
              </a:rPr>
              <a:t>灵魂</a:t>
            </a:r>
          </a:p>
        </p:txBody>
      </p:sp>
      <p:sp>
        <p:nvSpPr>
          <p:cNvPr id="24" name="AutoShape 40"/>
          <p:cNvSpPr>
            <a:spLocks noChangeArrowheads="1"/>
          </p:cNvSpPr>
          <p:nvPr/>
        </p:nvSpPr>
        <p:spPr bwMode="auto">
          <a:xfrm>
            <a:off x="4543425" y="6175375"/>
            <a:ext cx="1589088" cy="461963"/>
          </a:xfrm>
          <a:prstGeom prst="wedgeRectCallout">
            <a:avLst>
              <a:gd name="adj1" fmla="val -65986"/>
              <a:gd name="adj2" fmla="val -127884"/>
            </a:avLst>
          </a:prstGeom>
          <a:solidFill>
            <a:schemeClr val="tx1"/>
          </a:solidFill>
          <a:ln w="38100" cap="sq">
            <a:solidFill>
              <a:srgbClr val="33CC33"/>
            </a:solidFill>
            <a:miter lim="800000"/>
            <a:headEnd type="none" w="sm" len="sm"/>
            <a:tailEnd type="none" w="sm" len="sm"/>
          </a:ln>
        </p:spPr>
        <p:txBody>
          <a:bodyPr anchor="ctr">
            <a:spAutoFit/>
          </a:bodyPr>
          <a:lstStyle/>
          <a:p>
            <a:pPr algn="ctr"/>
            <a:r>
              <a:rPr lang="zh-CN" altLang="en-US" sz="2400">
                <a:solidFill>
                  <a:srgbClr val="CCECFF"/>
                </a:solidFill>
              </a:rPr>
              <a:t>加工对象</a:t>
            </a:r>
          </a:p>
        </p:txBody>
      </p:sp>
      <p:sp>
        <p:nvSpPr>
          <p:cNvPr id="25" name="AutoShape 41"/>
          <p:cNvSpPr>
            <a:spLocks noChangeArrowheads="1"/>
          </p:cNvSpPr>
          <p:nvPr/>
        </p:nvSpPr>
        <p:spPr bwMode="auto">
          <a:xfrm>
            <a:off x="7092950" y="6175375"/>
            <a:ext cx="952500" cy="495300"/>
          </a:xfrm>
          <a:prstGeom prst="wedgeRectCallout">
            <a:avLst>
              <a:gd name="adj1" fmla="val 1833"/>
              <a:gd name="adj2" fmla="val -132370"/>
            </a:avLst>
          </a:prstGeom>
          <a:solidFill>
            <a:schemeClr val="tx1"/>
          </a:solidFill>
          <a:ln w="38100" cap="sq">
            <a:solidFill>
              <a:srgbClr val="33CC33"/>
            </a:solidFill>
            <a:miter lim="800000"/>
            <a:headEnd type="none" w="sm" len="sm"/>
            <a:tailEnd type="none" w="sm" len="sm"/>
          </a:ln>
        </p:spPr>
        <p:txBody>
          <a:bodyPr anchor="ctr">
            <a:spAutoFit/>
          </a:bodyPr>
          <a:lstStyle/>
          <a:p>
            <a:pPr algn="ctr"/>
            <a:r>
              <a:rPr lang="zh-CN" altLang="en-US" sz="2400">
                <a:solidFill>
                  <a:schemeClr val="bg1"/>
                </a:solidFill>
              </a:rPr>
              <a:t>工具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56008"/>
                                        </p:tgtEl>
                                        <p:attrNameLst>
                                          <p:attrName>style.visibility</p:attrName>
                                        </p:attrNameLst>
                                      </p:cBhvr>
                                      <p:to>
                                        <p:strVal val="visible"/>
                                      </p:to>
                                    </p:set>
                                    <p:animEffect transition="in" filter="fade">
                                      <p:cBhvr>
                                        <p:cTn id="7" dur="800" decel="100000"/>
                                        <p:tgtEl>
                                          <p:spTgt spid="256008"/>
                                        </p:tgtEl>
                                      </p:cBhvr>
                                    </p:animEffect>
                                    <p:anim calcmode="lin" valueType="num">
                                      <p:cBhvr>
                                        <p:cTn id="8" dur="800" decel="100000" fill="hold"/>
                                        <p:tgtEl>
                                          <p:spTgt spid="256008"/>
                                        </p:tgtEl>
                                        <p:attrNameLst>
                                          <p:attrName>style.rotation</p:attrName>
                                        </p:attrNameLst>
                                      </p:cBhvr>
                                      <p:tavLst>
                                        <p:tav tm="0">
                                          <p:val>
                                            <p:fltVal val="-90"/>
                                          </p:val>
                                        </p:tav>
                                        <p:tav tm="100000">
                                          <p:val>
                                            <p:fltVal val="0"/>
                                          </p:val>
                                        </p:tav>
                                      </p:tavLst>
                                    </p:anim>
                                    <p:anim calcmode="lin" valueType="num">
                                      <p:cBhvr>
                                        <p:cTn id="9" dur="800" decel="100000" fill="hold"/>
                                        <p:tgtEl>
                                          <p:spTgt spid="256008"/>
                                        </p:tgtEl>
                                        <p:attrNameLst>
                                          <p:attrName>ppt_x</p:attrName>
                                        </p:attrNameLst>
                                      </p:cBhvr>
                                      <p:tavLst>
                                        <p:tav tm="0">
                                          <p:val>
                                            <p:strVal val="#ppt_x+0.4"/>
                                          </p:val>
                                        </p:tav>
                                        <p:tav tm="100000">
                                          <p:val>
                                            <p:strVal val="#ppt_x-0.05"/>
                                          </p:val>
                                        </p:tav>
                                      </p:tavLst>
                                    </p:anim>
                                    <p:anim calcmode="lin" valueType="num">
                                      <p:cBhvr>
                                        <p:cTn id="10" dur="800" decel="100000" fill="hold"/>
                                        <p:tgtEl>
                                          <p:spTgt spid="25600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5600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5600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heckerboard(across)">
                                      <p:cBhvr>
                                        <p:cTn id="17" dur="500"/>
                                        <p:tgtEl>
                                          <p:spTgt spid="16"/>
                                        </p:tgtEl>
                                      </p:cBhvr>
                                    </p:animEffect>
                                  </p:childTnLst>
                                </p:cTn>
                              </p:par>
                              <p:par>
                                <p:cTn id="18" presetID="5"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lide(fromBottom)">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22" grpId="0"/>
      <p:bldP spid="23" grpId="0" animBg="1"/>
      <p:bldP spid="24" grpId="0" animBg="1"/>
      <p:bldP spid="2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206375" y="233363"/>
            <a:ext cx="8391525" cy="800100"/>
          </a:xfrm>
          <a:prstGeom prst="rect">
            <a:avLst/>
          </a:prstGeom>
          <a:noFill/>
          <a:ln w="9525">
            <a:noFill/>
            <a:miter lim="800000"/>
            <a:headEnd/>
            <a:tailEnd/>
          </a:ln>
          <a:effectLst/>
        </p:spPr>
        <p:txBody>
          <a:bodyPr>
            <a:spAutoFit/>
          </a:bodyPr>
          <a:lstStyle/>
          <a:p>
            <a:pPr>
              <a:defRPr/>
            </a:pPr>
            <a:r>
              <a:rPr lang="en-US" altLang="zh-CN" sz="2800" b="1" dirty="0">
                <a:solidFill>
                  <a:srgbClr val="6600FF"/>
                </a:solidFill>
                <a:effectLst>
                  <a:outerShdw blurRad="38100" dist="38100" dir="2700000" algn="tl">
                    <a:srgbClr val="C0C0C0"/>
                  </a:outerShdw>
                </a:effectLst>
                <a:latin typeface="黑体" pitchFamily="2" charset="-122"/>
                <a:ea typeface="黑体" pitchFamily="2" charset="-122"/>
              </a:rPr>
              <a:t>2</a:t>
            </a:r>
            <a:r>
              <a:rPr lang="zh-CN" altLang="en-US" sz="2800" b="1" dirty="0">
                <a:solidFill>
                  <a:srgbClr val="6600FF"/>
                </a:solidFill>
                <a:effectLst>
                  <a:outerShdw blurRad="38100" dist="38100" dir="2700000" algn="tl">
                    <a:srgbClr val="C0C0C0"/>
                  </a:outerShdw>
                </a:effectLst>
                <a:latin typeface="黑体" pitchFamily="2" charset="-122"/>
                <a:ea typeface="黑体" pitchFamily="2" charset="-122"/>
              </a:rPr>
              <a:t>、编程要诀</a:t>
            </a:r>
            <a:r>
              <a:rPr lang="en-US" altLang="zh-CN" sz="2800" b="1" dirty="0">
                <a:solidFill>
                  <a:srgbClr val="6600FF"/>
                </a:solidFill>
                <a:effectLst>
                  <a:outerShdw blurRad="38100" dist="38100" dir="2700000" algn="tl">
                    <a:srgbClr val="C0C0C0"/>
                  </a:outerShdw>
                </a:effectLst>
                <a:latin typeface="Arial"/>
                <a:ea typeface="黑体" pitchFamily="2" charset="-122"/>
              </a:rPr>
              <a:t>——</a:t>
            </a:r>
            <a:r>
              <a:rPr lang="zh-CN" altLang="en-US" sz="2800" b="1" dirty="0">
                <a:solidFill>
                  <a:srgbClr val="6600FF"/>
                </a:solidFill>
                <a:effectLst>
                  <a:outerShdw blurRad="38100" dist="38100" dir="2700000" algn="tl">
                    <a:srgbClr val="C0C0C0"/>
                  </a:outerShdw>
                </a:effectLst>
                <a:latin typeface="黑体" pitchFamily="2" charset="-122"/>
                <a:ea typeface="黑体" pitchFamily="2" charset="-122"/>
              </a:rPr>
              <a:t>自顶向下，逐步求精</a:t>
            </a:r>
            <a:r>
              <a:rPr lang="zh-CN" altLang="en-US" dirty="0">
                <a:latin typeface="Arial" charset="0"/>
              </a:rPr>
              <a:t>   </a:t>
            </a:r>
            <a:r>
              <a:rPr lang="zh-CN" altLang="en-US" b="1" dirty="0">
                <a:solidFill>
                  <a:schemeClr val="tx2"/>
                </a:solidFill>
                <a:latin typeface="Arial" charset="0"/>
              </a:rPr>
              <a:t>“先大纲，后文章”</a:t>
            </a:r>
          </a:p>
          <a:p>
            <a:pPr>
              <a:defRPr/>
            </a:pPr>
            <a:r>
              <a:rPr lang="zh-CN" altLang="en-US" dirty="0">
                <a:latin typeface="Arial" charset="0"/>
              </a:rPr>
              <a:t>   </a:t>
            </a:r>
            <a:endParaRPr lang="zh-CN" altLang="en-US" dirty="0">
              <a:latin typeface="黑体" pitchFamily="2" charset="-122"/>
              <a:ea typeface="黑体" pitchFamily="2" charset="-122"/>
            </a:endParaRPr>
          </a:p>
        </p:txBody>
      </p:sp>
      <p:pic>
        <p:nvPicPr>
          <p:cNvPr id="14339" name="Picture 2" descr="b36"/>
          <p:cNvPicPr>
            <a:picLocks noChangeAspect="1" noChangeArrowheads="1"/>
          </p:cNvPicPr>
          <p:nvPr/>
        </p:nvPicPr>
        <p:blipFill>
          <a:blip r:embed="rId2"/>
          <a:srcRect/>
          <a:stretch>
            <a:fillRect/>
          </a:stretch>
        </p:blipFill>
        <p:spPr bwMode="auto">
          <a:xfrm>
            <a:off x="241300" y="939800"/>
            <a:ext cx="8820150" cy="4430713"/>
          </a:xfrm>
          <a:prstGeom prst="rect">
            <a:avLst/>
          </a:prstGeom>
          <a:noFill/>
          <a:ln w="9525">
            <a:noFill/>
            <a:miter lim="800000"/>
            <a:headEnd/>
            <a:tailEnd/>
          </a:ln>
        </p:spPr>
      </p:pic>
      <p:sp>
        <p:nvSpPr>
          <p:cNvPr id="7" name="Rectangle 3"/>
          <p:cNvSpPr>
            <a:spLocks noChangeArrowheads="1"/>
          </p:cNvSpPr>
          <p:nvPr/>
        </p:nvSpPr>
        <p:spPr bwMode="auto">
          <a:xfrm>
            <a:off x="250825" y="5408613"/>
            <a:ext cx="8675688" cy="1373187"/>
          </a:xfrm>
          <a:prstGeom prst="rect">
            <a:avLst/>
          </a:prstGeom>
          <a:noFill/>
          <a:ln w="12700">
            <a:noFill/>
            <a:miter lim="800000"/>
            <a:headEnd/>
            <a:tailEnd/>
          </a:ln>
        </p:spPr>
        <p:txBody>
          <a:bodyPr anchor="ctr">
            <a:spAutoFit/>
          </a:bodyPr>
          <a:lstStyle/>
          <a:p>
            <a:r>
              <a:rPr kumimoji="1" lang="en-US" altLang="zh-CN" sz="2800" b="1">
                <a:solidFill>
                  <a:schemeClr val="accent2"/>
                </a:solidFill>
                <a:latin typeface="楷体_GB2312" pitchFamily="49" charset="-122"/>
                <a:ea typeface="楷体_GB2312" pitchFamily="49" charset="-122"/>
              </a:rPr>
              <a:t>    </a:t>
            </a:r>
            <a:r>
              <a:rPr kumimoji="1" lang="zh-CN" altLang="en-US" sz="2800" b="1">
                <a:solidFill>
                  <a:schemeClr val="accent2"/>
                </a:solidFill>
                <a:latin typeface="黑体" pitchFamily="2" charset="-122"/>
                <a:ea typeface="楷体_GB2312" pitchFamily="49" charset="-122"/>
              </a:rPr>
              <a:t>用这种方法逐步分解，直到作者认为可以直接将各小段表达为文字语句为止。这种方法就叫 做“自顶向下，逐步细化”</a:t>
            </a:r>
            <a:r>
              <a:rPr kumimoji="1" lang="zh-CN" altLang="en-US" sz="2800" b="1">
                <a:solidFill>
                  <a:schemeClr val="accent2"/>
                </a:solidFill>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746125" y="3789363"/>
            <a:ext cx="7381875" cy="2678112"/>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如同写文章：分几部分</a:t>
            </a:r>
            <a:r>
              <a:rPr lang="en-US" altLang="zh-CN" sz="2400">
                <a:latin typeface="宋体" pitchFamily="2" charset="-122"/>
                <a:ea typeface="黑体" pitchFamily="2" charset="-122"/>
              </a:rPr>
              <a:t>——</a:t>
            </a:r>
            <a:r>
              <a:rPr lang="zh-CN" altLang="en-US" sz="2400">
                <a:latin typeface="黑体" pitchFamily="2" charset="-122"/>
                <a:ea typeface="黑体" pitchFamily="2" charset="-122"/>
              </a:rPr>
              <a:t>每部分几个问题</a:t>
            </a:r>
            <a:r>
              <a:rPr lang="en-US" altLang="zh-CN" sz="2400">
                <a:latin typeface="宋体" pitchFamily="2" charset="-122"/>
                <a:ea typeface="黑体" pitchFamily="2" charset="-122"/>
              </a:rPr>
              <a:t>——</a:t>
            </a:r>
            <a:r>
              <a:rPr lang="zh-CN" altLang="en-US" sz="2400">
                <a:latin typeface="黑体" pitchFamily="2" charset="-122"/>
                <a:ea typeface="黑体" pitchFamily="2" charset="-122"/>
              </a:rPr>
              <a:t>每个问题几点</a:t>
            </a:r>
            <a:r>
              <a:rPr lang="en-US" altLang="zh-CN" sz="2400">
                <a:latin typeface="宋体" pitchFamily="2" charset="-122"/>
                <a:ea typeface="黑体" pitchFamily="2" charset="-122"/>
              </a:rPr>
              <a:t>……</a:t>
            </a:r>
            <a:endParaRPr lang="en-US" altLang="zh-CN" sz="2400">
              <a:latin typeface="黑体" pitchFamily="2" charset="-122"/>
              <a:ea typeface="黑体" pitchFamily="2" charset="-122"/>
            </a:endParaRPr>
          </a:p>
          <a:p>
            <a:r>
              <a:rPr lang="en-US" altLang="zh-CN" sz="2400">
                <a:latin typeface="黑体" pitchFamily="2" charset="-122"/>
                <a:ea typeface="黑体" pitchFamily="2" charset="-122"/>
              </a:rPr>
              <a:t>  </a:t>
            </a:r>
            <a:r>
              <a:rPr lang="zh-CN" altLang="en-US" sz="2400">
                <a:latin typeface="黑体" pitchFamily="2" charset="-122"/>
                <a:ea typeface="黑体" pitchFamily="2" charset="-122"/>
              </a:rPr>
              <a:t>优点：不易顾此失彼；易于检查；减少后期修改工作量</a:t>
            </a:r>
          </a:p>
          <a:p>
            <a:r>
              <a:rPr lang="zh-CN" altLang="en-US" sz="2400">
                <a:latin typeface="黑体" pitchFamily="2" charset="-122"/>
                <a:ea typeface="黑体" pitchFamily="2" charset="-122"/>
              </a:rPr>
              <a:t>  对于面向过程的程序设计语言：</a:t>
            </a:r>
          </a:p>
          <a:p>
            <a:r>
              <a:rPr lang="zh-CN" altLang="en-US" sz="2400">
                <a:solidFill>
                  <a:srgbClr val="0000FF"/>
                </a:solidFill>
                <a:latin typeface="黑体" pitchFamily="2" charset="-122"/>
                <a:ea typeface="黑体" pitchFamily="2" charset="-122"/>
              </a:rPr>
              <a:t>        程序</a:t>
            </a:r>
            <a:r>
              <a:rPr lang="en-US" altLang="zh-CN" sz="2400">
                <a:solidFill>
                  <a:srgbClr val="0000FF"/>
                </a:solidFill>
                <a:latin typeface="黑体" pitchFamily="2" charset="-122"/>
                <a:ea typeface="黑体" pitchFamily="2" charset="-122"/>
              </a:rPr>
              <a:t>=</a:t>
            </a:r>
            <a:r>
              <a:rPr lang="zh-CN" altLang="en-US" sz="2400">
                <a:solidFill>
                  <a:srgbClr val="0000FF"/>
                </a:solidFill>
                <a:latin typeface="黑体" pitchFamily="2" charset="-122"/>
                <a:ea typeface="黑体" pitchFamily="2" charset="-122"/>
              </a:rPr>
              <a:t>数据结构</a:t>
            </a:r>
            <a:r>
              <a:rPr lang="en-US" altLang="zh-CN" sz="2400">
                <a:solidFill>
                  <a:srgbClr val="0000FF"/>
                </a:solidFill>
                <a:latin typeface="黑体" pitchFamily="2" charset="-122"/>
                <a:ea typeface="黑体" pitchFamily="2" charset="-122"/>
              </a:rPr>
              <a:t>+</a:t>
            </a:r>
            <a:r>
              <a:rPr lang="zh-CN" altLang="en-US" sz="2400">
                <a:solidFill>
                  <a:srgbClr val="0000FF"/>
                </a:solidFill>
                <a:latin typeface="黑体" pitchFamily="2" charset="-122"/>
                <a:ea typeface="黑体" pitchFamily="2" charset="-122"/>
              </a:rPr>
              <a:t>算法</a:t>
            </a:r>
            <a:endParaRPr lang="zh-CN" altLang="en-US" sz="2400">
              <a:latin typeface="黑体" pitchFamily="2" charset="-122"/>
              <a:ea typeface="黑体" pitchFamily="2" charset="-122"/>
            </a:endParaRPr>
          </a:p>
          <a:p>
            <a:r>
              <a:rPr lang="zh-CN" altLang="en-US" sz="2400">
                <a:latin typeface="黑体" pitchFamily="2" charset="-122"/>
                <a:ea typeface="黑体" pitchFamily="2" charset="-122"/>
              </a:rPr>
              <a:t>        对比：</a:t>
            </a:r>
            <a:r>
              <a:rPr lang="zh-CN" altLang="en-US" sz="2400">
                <a:solidFill>
                  <a:srgbClr val="0000FF"/>
                </a:solidFill>
                <a:latin typeface="黑体" pitchFamily="2" charset="-122"/>
                <a:ea typeface="黑体" pitchFamily="2" charset="-122"/>
              </a:rPr>
              <a:t>文章</a:t>
            </a:r>
            <a:r>
              <a:rPr lang="en-US" altLang="zh-CN" sz="2400">
                <a:solidFill>
                  <a:srgbClr val="0000FF"/>
                </a:solidFill>
                <a:latin typeface="黑体" pitchFamily="2" charset="-122"/>
                <a:ea typeface="黑体" pitchFamily="2" charset="-122"/>
              </a:rPr>
              <a:t>=</a:t>
            </a:r>
            <a:r>
              <a:rPr lang="zh-CN" altLang="en-US" sz="2400">
                <a:solidFill>
                  <a:srgbClr val="0000FF"/>
                </a:solidFill>
                <a:latin typeface="黑体" pitchFamily="2" charset="-122"/>
                <a:ea typeface="黑体" pitchFamily="2" charset="-122"/>
              </a:rPr>
              <a:t>材料</a:t>
            </a:r>
            <a:r>
              <a:rPr lang="en-US" altLang="zh-CN" sz="2400">
                <a:solidFill>
                  <a:srgbClr val="0000FF"/>
                </a:solidFill>
                <a:latin typeface="黑体" pitchFamily="2" charset="-122"/>
                <a:ea typeface="黑体" pitchFamily="2" charset="-122"/>
              </a:rPr>
              <a:t>+</a:t>
            </a:r>
            <a:r>
              <a:rPr lang="zh-CN" altLang="en-US" sz="2400">
                <a:solidFill>
                  <a:srgbClr val="0000FF"/>
                </a:solidFill>
                <a:latin typeface="黑体" pitchFamily="2" charset="-122"/>
                <a:ea typeface="黑体" pitchFamily="2" charset="-122"/>
              </a:rPr>
              <a:t>构思</a:t>
            </a:r>
          </a:p>
        </p:txBody>
      </p:sp>
      <p:sp>
        <p:nvSpPr>
          <p:cNvPr id="3" name="Text Box 9"/>
          <p:cNvSpPr txBox="1">
            <a:spLocks noChangeArrowheads="1"/>
          </p:cNvSpPr>
          <p:nvPr/>
        </p:nvSpPr>
        <p:spPr bwMode="auto">
          <a:xfrm>
            <a:off x="26988" y="333375"/>
            <a:ext cx="8391525" cy="800100"/>
          </a:xfrm>
          <a:prstGeom prst="rect">
            <a:avLst/>
          </a:prstGeom>
          <a:noFill/>
          <a:ln w="9525">
            <a:noFill/>
            <a:miter lim="800000"/>
            <a:headEnd/>
            <a:tailEnd/>
          </a:ln>
          <a:effectLst/>
        </p:spPr>
        <p:txBody>
          <a:bodyPr>
            <a:spAutoFit/>
          </a:bodyPr>
          <a:lstStyle/>
          <a:p>
            <a:pPr>
              <a:defRPr/>
            </a:pPr>
            <a:r>
              <a:rPr lang="en-US" altLang="zh-CN" sz="2800" b="1" dirty="0">
                <a:solidFill>
                  <a:srgbClr val="6600FF"/>
                </a:solidFill>
                <a:effectLst>
                  <a:outerShdw blurRad="38100" dist="38100" dir="2700000" algn="tl">
                    <a:srgbClr val="C0C0C0"/>
                  </a:outerShdw>
                </a:effectLst>
                <a:latin typeface="黑体" pitchFamily="2" charset="-122"/>
                <a:ea typeface="黑体" pitchFamily="2" charset="-122"/>
              </a:rPr>
              <a:t>2</a:t>
            </a:r>
            <a:r>
              <a:rPr lang="zh-CN" altLang="en-US" sz="2800" b="1" dirty="0">
                <a:solidFill>
                  <a:srgbClr val="6600FF"/>
                </a:solidFill>
                <a:effectLst>
                  <a:outerShdw blurRad="38100" dist="38100" dir="2700000" algn="tl">
                    <a:srgbClr val="C0C0C0"/>
                  </a:outerShdw>
                </a:effectLst>
                <a:latin typeface="黑体" pitchFamily="2" charset="-122"/>
                <a:ea typeface="黑体" pitchFamily="2" charset="-122"/>
              </a:rPr>
              <a:t>、编程要诀</a:t>
            </a:r>
            <a:r>
              <a:rPr lang="en-US" altLang="zh-CN" sz="2800" b="1" dirty="0">
                <a:solidFill>
                  <a:srgbClr val="6600FF"/>
                </a:solidFill>
                <a:effectLst>
                  <a:outerShdw blurRad="38100" dist="38100" dir="2700000" algn="tl">
                    <a:srgbClr val="C0C0C0"/>
                  </a:outerShdw>
                </a:effectLst>
                <a:latin typeface="Arial"/>
                <a:ea typeface="黑体" pitchFamily="2" charset="-122"/>
              </a:rPr>
              <a:t>——</a:t>
            </a:r>
            <a:r>
              <a:rPr lang="zh-CN" altLang="en-US" sz="2800" b="1" dirty="0">
                <a:solidFill>
                  <a:srgbClr val="6600FF"/>
                </a:solidFill>
                <a:effectLst>
                  <a:outerShdw blurRad="38100" dist="38100" dir="2700000" algn="tl">
                    <a:srgbClr val="C0C0C0"/>
                  </a:outerShdw>
                </a:effectLst>
                <a:latin typeface="黑体" pitchFamily="2" charset="-122"/>
                <a:ea typeface="黑体" pitchFamily="2" charset="-122"/>
              </a:rPr>
              <a:t>自顶向下，逐步求精</a:t>
            </a:r>
            <a:r>
              <a:rPr lang="zh-CN" altLang="en-US" dirty="0">
                <a:latin typeface="Arial" charset="0"/>
              </a:rPr>
              <a:t>   </a:t>
            </a:r>
            <a:r>
              <a:rPr lang="zh-CN" altLang="en-US" dirty="0">
                <a:solidFill>
                  <a:srgbClr val="0000CC"/>
                </a:solidFill>
                <a:latin typeface="Arial" charset="0"/>
              </a:rPr>
              <a:t>“先大纲，后文章”</a:t>
            </a:r>
          </a:p>
          <a:p>
            <a:pPr>
              <a:defRPr/>
            </a:pPr>
            <a:r>
              <a:rPr lang="zh-CN" altLang="en-US" dirty="0">
                <a:latin typeface="Arial" charset="0"/>
              </a:rPr>
              <a:t>   </a:t>
            </a:r>
            <a:endParaRPr lang="zh-CN" altLang="en-US" dirty="0">
              <a:latin typeface="黑体" pitchFamily="2" charset="-122"/>
              <a:ea typeface="黑体" pitchFamily="2" charset="-122"/>
            </a:endParaRPr>
          </a:p>
        </p:txBody>
      </p:sp>
      <p:sp>
        <p:nvSpPr>
          <p:cNvPr id="15364" name="Rectangle 2"/>
          <p:cNvSpPr>
            <a:spLocks noChangeArrowheads="1"/>
          </p:cNvSpPr>
          <p:nvPr/>
        </p:nvSpPr>
        <p:spPr bwMode="auto">
          <a:xfrm>
            <a:off x="684213" y="1125538"/>
            <a:ext cx="7848600" cy="2616200"/>
          </a:xfrm>
          <a:prstGeom prst="rect">
            <a:avLst/>
          </a:prstGeom>
          <a:noFill/>
          <a:ln w="12700">
            <a:noFill/>
            <a:miter lim="800000"/>
            <a:headEnd/>
            <a:tailEnd/>
          </a:ln>
        </p:spPr>
        <p:txBody>
          <a:bodyPr anchor="ctr">
            <a:spAutoFit/>
          </a:bodyPr>
          <a:lstStyle/>
          <a:p>
            <a:r>
              <a:rPr kumimoji="1" lang="zh-CN" altLang="en-US" sz="3200" u="sng">
                <a:solidFill>
                  <a:srgbClr val="CC3300"/>
                </a:solidFill>
                <a:latin typeface="楷体_GB2312" pitchFamily="49" charset="-122"/>
                <a:ea typeface="楷体_GB2312" pitchFamily="49" charset="-122"/>
              </a:rPr>
              <a:t>自顶向下，逐步细化方法的优点：</a:t>
            </a:r>
            <a:endParaRPr kumimoji="1" lang="en-US" altLang="zh-CN" sz="3200" u="sng">
              <a:solidFill>
                <a:srgbClr val="CC3300"/>
              </a:solidFill>
              <a:latin typeface="楷体_GB2312" pitchFamily="49" charset="-122"/>
              <a:ea typeface="楷体_GB2312" pitchFamily="49" charset="-122"/>
            </a:endParaRPr>
          </a:p>
          <a:p>
            <a:endParaRPr kumimoji="1" lang="zh-CN" altLang="en-US" sz="1200" u="sng">
              <a:solidFill>
                <a:srgbClr val="CC3300"/>
              </a:solidFill>
              <a:latin typeface="楷体_GB2312" pitchFamily="49" charset="-122"/>
              <a:ea typeface="楷体_GB2312" pitchFamily="49" charset="-122"/>
            </a:endParaRPr>
          </a:p>
          <a:p>
            <a:r>
              <a:rPr lang="zh-CN" altLang="en-US" sz="2400">
                <a:latin typeface="黑体" pitchFamily="2" charset="-122"/>
                <a:ea typeface="黑体" pitchFamily="2" charset="-122"/>
              </a:rPr>
              <a:t>   考虑周全，结构清晰，层次分明，作者容易写，读者容易看。如果发现某一部分中有一段内容不妥，需要修改，只需找出该部分修改有关段落即可，与其它部分无关。我们提倡用这种方法设计程序。这就是用工程的方法设计程序。</a:t>
            </a:r>
            <a:r>
              <a:rPr kumimoji="1" lang="zh-CN" altLang="en-US" sz="2400">
                <a:solidFill>
                  <a:schemeClr val="accent2"/>
                </a:solidFill>
                <a:latin typeface="黑体" pitchFamily="2" charset="-122"/>
                <a:ea typeface="黑体"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539750" y="0"/>
            <a:ext cx="8229600" cy="1143000"/>
          </a:xfrm>
          <a:prstGeom prst="rect">
            <a:avLst/>
          </a:prstGeom>
          <a:noFill/>
          <a:ln w="9525">
            <a:noFill/>
            <a:miter lim="800000"/>
            <a:headEnd/>
            <a:tailEnd/>
          </a:ln>
        </p:spPr>
        <p:txBody>
          <a:bodyPr anchor="ctr"/>
          <a:lstStyle/>
          <a:p>
            <a:r>
              <a:rPr lang="en-US" altLang="zh-CN" sz="3600" b="1">
                <a:ea typeface="黑体" pitchFamily="2" charset="-122"/>
              </a:rPr>
              <a:t>         </a:t>
            </a:r>
            <a:r>
              <a:rPr lang="zh-CN" altLang="en-US" sz="3600" b="1">
                <a:ea typeface="黑体" pitchFamily="2" charset="-122"/>
              </a:rPr>
              <a:t>一、程序设计方法简述</a:t>
            </a:r>
            <a:r>
              <a:rPr lang="zh-CN" altLang="en-US" sz="3200" b="1">
                <a:solidFill>
                  <a:srgbClr val="00FF00"/>
                </a:solidFill>
                <a:latin typeface="黑体" pitchFamily="2" charset="-122"/>
                <a:ea typeface="黑体" pitchFamily="2" charset="-122"/>
              </a:rPr>
              <a:t/>
            </a:r>
            <a:br>
              <a:rPr lang="zh-CN" altLang="en-US" sz="3200" b="1">
                <a:solidFill>
                  <a:srgbClr val="00FF00"/>
                </a:solidFill>
                <a:latin typeface="黑体" pitchFamily="2" charset="-122"/>
                <a:ea typeface="黑体" pitchFamily="2" charset="-122"/>
              </a:rPr>
            </a:br>
            <a:r>
              <a:rPr lang="en-US" altLang="zh-CN" sz="3200" b="1">
                <a:solidFill>
                  <a:srgbClr val="0000CC"/>
                </a:solidFill>
                <a:latin typeface="黑体" pitchFamily="2" charset="-122"/>
                <a:ea typeface="黑体" pitchFamily="2" charset="-122"/>
              </a:rPr>
              <a:t>3</a:t>
            </a:r>
            <a:r>
              <a:rPr lang="zh-CN" altLang="en-US" sz="3200" b="1">
                <a:solidFill>
                  <a:srgbClr val="0000CC"/>
                </a:solidFill>
                <a:latin typeface="黑体" pitchFamily="2" charset="-122"/>
                <a:ea typeface="黑体" pitchFamily="2" charset="-122"/>
              </a:rPr>
              <a:t>、程序测试</a:t>
            </a:r>
          </a:p>
        </p:txBody>
      </p:sp>
      <p:sp>
        <p:nvSpPr>
          <p:cNvPr id="16387" name="Rectangle 5"/>
          <p:cNvSpPr>
            <a:spLocks noChangeArrowheads="1"/>
          </p:cNvSpPr>
          <p:nvPr/>
        </p:nvSpPr>
        <p:spPr bwMode="auto">
          <a:xfrm>
            <a:off x="468313" y="1196975"/>
            <a:ext cx="8229600" cy="6624638"/>
          </a:xfrm>
          <a:prstGeom prst="rect">
            <a:avLst/>
          </a:prstGeom>
          <a:noFill/>
          <a:ln w="9525">
            <a:noFill/>
            <a:miter lim="800000"/>
            <a:headEnd/>
            <a:tailEnd/>
          </a:ln>
        </p:spPr>
        <p:txBody>
          <a:bodyPr/>
          <a:lstStyle/>
          <a:p>
            <a:pPr marL="342900" indent="-342900">
              <a:lnSpc>
                <a:spcPct val="80000"/>
              </a:lnSpc>
              <a:spcBef>
                <a:spcPct val="20000"/>
              </a:spcBef>
              <a:buFontTx/>
              <a:buChar char="•"/>
            </a:pPr>
            <a:r>
              <a:rPr lang="zh-CN" altLang="en-US" sz="2200" b="1">
                <a:solidFill>
                  <a:srgbClr val="0000CC"/>
                </a:solidFill>
                <a:latin typeface="楷体_GB2312" pitchFamily="49" charset="-122"/>
                <a:ea typeface="楷体_GB2312" pitchFamily="49" charset="-122"/>
              </a:rPr>
              <a:t>目的</a:t>
            </a:r>
          </a:p>
          <a:p>
            <a:pPr marL="342900" indent="-342900">
              <a:lnSpc>
                <a:spcPct val="80000"/>
              </a:lnSpc>
              <a:spcBef>
                <a:spcPct val="20000"/>
              </a:spcBef>
            </a:pPr>
            <a:r>
              <a:rPr lang="zh-CN" altLang="en-US" sz="2200" b="1">
                <a:latin typeface="楷体_GB2312" pitchFamily="49" charset="-122"/>
                <a:ea typeface="楷体_GB2312" pitchFamily="49" charset="-122"/>
              </a:rPr>
              <a:t>      发现程序中的错误（</a:t>
            </a:r>
            <a:r>
              <a:rPr lang="en-US" altLang="zh-CN" sz="2200" b="1">
                <a:latin typeface="楷体_GB2312" pitchFamily="49" charset="-122"/>
                <a:ea typeface="楷体_GB2312" pitchFamily="49" charset="-122"/>
              </a:rPr>
              <a:t>Bug</a:t>
            </a:r>
            <a:r>
              <a:rPr lang="zh-CN" altLang="en-US" sz="2200" b="1">
                <a:latin typeface="楷体_GB2312" pitchFamily="49" charset="-122"/>
                <a:ea typeface="楷体_GB2312" pitchFamily="49" charset="-122"/>
              </a:rPr>
              <a:t>）</a:t>
            </a:r>
          </a:p>
          <a:p>
            <a:pPr marL="342900" indent="-342900">
              <a:lnSpc>
                <a:spcPct val="80000"/>
              </a:lnSpc>
              <a:spcBef>
                <a:spcPct val="20000"/>
              </a:spcBef>
              <a:buFontTx/>
              <a:buChar char="•"/>
            </a:pPr>
            <a:r>
              <a:rPr lang="zh-CN" altLang="en-US" sz="2200" b="1">
                <a:solidFill>
                  <a:srgbClr val="0000CC"/>
                </a:solidFill>
                <a:latin typeface="楷体_GB2312" pitchFamily="49" charset="-122"/>
                <a:ea typeface="楷体_GB2312" pitchFamily="49" charset="-122"/>
              </a:rPr>
              <a:t>程序错误</a:t>
            </a:r>
          </a:p>
          <a:p>
            <a:pPr marL="342900" indent="-342900">
              <a:lnSpc>
                <a:spcPct val="80000"/>
              </a:lnSpc>
              <a:spcBef>
                <a:spcPct val="20000"/>
              </a:spcBef>
            </a:pPr>
            <a:r>
              <a:rPr lang="zh-CN" altLang="en-US" sz="2200" b="1">
                <a:latin typeface="楷体_GB2312" pitchFamily="49" charset="-122"/>
                <a:ea typeface="楷体_GB2312" pitchFamily="49" charset="-122"/>
              </a:rPr>
              <a:t>    </a:t>
            </a:r>
            <a:r>
              <a:rPr lang="zh-CN" altLang="en-US" sz="2200" b="1">
                <a:solidFill>
                  <a:srgbClr val="FF00FF"/>
                </a:solidFill>
                <a:latin typeface="楷体_GB2312" pitchFamily="49" charset="-122"/>
                <a:ea typeface="楷体_GB2312" pitchFamily="49" charset="-122"/>
              </a:rPr>
              <a:t>◆</a:t>
            </a:r>
            <a:r>
              <a:rPr lang="zh-CN" altLang="en-US" sz="2200" b="1">
                <a:latin typeface="楷体_GB2312" pitchFamily="49" charset="-122"/>
                <a:ea typeface="楷体_GB2312" pitchFamily="49" charset="-122"/>
              </a:rPr>
              <a:t>语法错误（编译系统检查）</a:t>
            </a:r>
          </a:p>
          <a:p>
            <a:pPr marL="342900" indent="-342900">
              <a:lnSpc>
                <a:spcPct val="80000"/>
              </a:lnSpc>
              <a:spcBef>
                <a:spcPct val="20000"/>
              </a:spcBef>
            </a:pPr>
            <a:r>
              <a:rPr lang="zh-CN" altLang="en-US" sz="2200" b="1">
                <a:latin typeface="楷体_GB2312" pitchFamily="49" charset="-122"/>
                <a:ea typeface="楷体_GB2312" pitchFamily="49" charset="-122"/>
              </a:rPr>
              <a:t>    </a:t>
            </a:r>
            <a:r>
              <a:rPr lang="zh-CN" altLang="en-US" sz="2200" b="1">
                <a:solidFill>
                  <a:srgbClr val="FF00FF"/>
                </a:solidFill>
                <a:latin typeface="楷体_GB2312" pitchFamily="49" charset="-122"/>
                <a:ea typeface="楷体_GB2312" pitchFamily="49" charset="-122"/>
              </a:rPr>
              <a:t>◆</a:t>
            </a:r>
            <a:r>
              <a:rPr lang="zh-CN" altLang="en-US" sz="2200" b="1">
                <a:latin typeface="楷体_GB2312" pitchFamily="49" charset="-122"/>
                <a:ea typeface="楷体_GB2312" pitchFamily="49" charset="-122"/>
              </a:rPr>
              <a:t>逻辑错误（编程人员检查）</a:t>
            </a:r>
          </a:p>
          <a:p>
            <a:pPr marL="342900" indent="-342900">
              <a:lnSpc>
                <a:spcPct val="80000"/>
              </a:lnSpc>
              <a:spcBef>
                <a:spcPct val="20000"/>
              </a:spcBef>
              <a:buFontTx/>
              <a:buChar char="•"/>
            </a:pPr>
            <a:r>
              <a:rPr lang="zh-CN" altLang="en-US" sz="2200" b="1">
                <a:solidFill>
                  <a:srgbClr val="0000CC"/>
                </a:solidFill>
                <a:latin typeface="楷体_GB2312" pitchFamily="49" charset="-122"/>
                <a:ea typeface="楷体_GB2312" pitchFamily="49" charset="-122"/>
              </a:rPr>
              <a:t>方法与技术</a:t>
            </a:r>
          </a:p>
          <a:p>
            <a:pPr marL="342900" indent="-342900">
              <a:lnSpc>
                <a:spcPct val="80000"/>
              </a:lnSpc>
              <a:spcBef>
                <a:spcPct val="20000"/>
              </a:spcBef>
            </a:pPr>
            <a:r>
              <a:rPr lang="zh-CN" altLang="en-US" sz="2200" b="1">
                <a:solidFill>
                  <a:srgbClr val="FFFF00"/>
                </a:solidFill>
                <a:latin typeface="楷体_GB2312" pitchFamily="49" charset="-122"/>
                <a:ea typeface="楷体_GB2312" pitchFamily="49" charset="-122"/>
              </a:rPr>
              <a:t>     </a:t>
            </a:r>
            <a:r>
              <a:rPr lang="zh-CN" altLang="en-US" sz="2200" b="1">
                <a:latin typeface="楷体_GB2312" pitchFamily="49" charset="-122"/>
                <a:ea typeface="楷体_GB2312" pitchFamily="49" charset="-122"/>
              </a:rPr>
              <a:t>测试是以程序通过了编译，没有语法和连接错误为前提。在此基础上运行一组数据，来检测程序的逻辑错误。这一组测试数据应是以</a:t>
            </a:r>
            <a:r>
              <a:rPr lang="zh-CN" altLang="en-US" sz="2200" b="1">
                <a:latin typeface="华文细黑" pitchFamily="2" charset="-122"/>
                <a:ea typeface="楷体_GB2312" pitchFamily="49" charset="-122"/>
              </a:rPr>
              <a:t>“</a:t>
            </a:r>
            <a:r>
              <a:rPr lang="zh-CN" altLang="en-US" sz="2200" b="1">
                <a:solidFill>
                  <a:srgbClr val="FF00FF"/>
                </a:solidFill>
                <a:latin typeface="楷体_GB2312" pitchFamily="49" charset="-122"/>
                <a:ea typeface="楷体_GB2312" pitchFamily="49" charset="-122"/>
              </a:rPr>
              <a:t>任何程序都是有错误的</a:t>
            </a:r>
            <a:r>
              <a:rPr lang="zh-CN" altLang="en-US" sz="2200" b="1">
                <a:latin typeface="华文细黑" pitchFamily="2" charset="-122"/>
                <a:ea typeface="楷体_GB2312" pitchFamily="49" charset="-122"/>
              </a:rPr>
              <a:t>”</a:t>
            </a:r>
            <a:r>
              <a:rPr lang="zh-CN" altLang="en-US" sz="2200" b="1">
                <a:latin typeface="楷体_GB2312" pitchFamily="49" charset="-122"/>
                <a:ea typeface="楷体_GB2312" pitchFamily="49" charset="-122"/>
              </a:rPr>
              <a:t>为前提精心设计出来的。它不仅应含有被测程序各种情况下的代表性输入数据，还应包括程序执行这些数据后预期的结果。</a:t>
            </a:r>
          </a:p>
          <a:p>
            <a:pPr marL="342900" indent="-342900">
              <a:lnSpc>
                <a:spcPct val="80000"/>
              </a:lnSpc>
              <a:spcBef>
                <a:spcPct val="20000"/>
              </a:spcBef>
              <a:buFontTx/>
              <a:buChar char="•"/>
            </a:pPr>
            <a:r>
              <a:rPr lang="zh-CN" altLang="en-US" sz="2200" b="1">
                <a:solidFill>
                  <a:srgbClr val="0000FF"/>
                </a:solidFill>
                <a:latin typeface="楷体_GB2312" pitchFamily="49" charset="-122"/>
                <a:ea typeface="楷体_GB2312" pitchFamily="49" charset="-122"/>
              </a:rPr>
              <a:t>其他</a:t>
            </a:r>
          </a:p>
          <a:p>
            <a:pPr marL="342900" indent="-342900">
              <a:lnSpc>
                <a:spcPct val="80000"/>
              </a:lnSpc>
              <a:spcBef>
                <a:spcPct val="20000"/>
              </a:spcBef>
            </a:pPr>
            <a:r>
              <a:rPr lang="zh-CN" altLang="en-US" sz="2200" b="1">
                <a:solidFill>
                  <a:srgbClr val="FFFF00"/>
                </a:solidFill>
                <a:latin typeface="楷体_GB2312" pitchFamily="49" charset="-122"/>
                <a:ea typeface="楷体_GB2312" pitchFamily="49" charset="-122"/>
              </a:rPr>
              <a:t>     </a:t>
            </a:r>
            <a:r>
              <a:rPr lang="zh-CN" altLang="en-US" sz="2200" b="1">
                <a:latin typeface="楷体_GB2312" pitchFamily="49" charset="-122"/>
                <a:ea typeface="楷体_GB2312" pitchFamily="49" charset="-122"/>
              </a:rPr>
              <a:t>著名计算机软件科学家</a:t>
            </a:r>
            <a:r>
              <a:rPr lang="en-US" altLang="zh-CN" sz="2200" b="1">
                <a:latin typeface="楷体_GB2312" pitchFamily="49" charset="-122"/>
                <a:ea typeface="楷体_GB2312" pitchFamily="49" charset="-122"/>
              </a:rPr>
              <a:t>E.W.Dijkstra</a:t>
            </a:r>
            <a:r>
              <a:rPr lang="zh-CN" altLang="en-US" sz="2200" b="1">
                <a:latin typeface="楷体_GB2312" pitchFamily="49" charset="-122"/>
                <a:ea typeface="楷体_GB2312" pitchFamily="49" charset="-122"/>
              </a:rPr>
              <a:t>曾断言</a:t>
            </a:r>
            <a:r>
              <a:rPr lang="en-US" altLang="zh-CN" sz="2200" b="1">
                <a:latin typeface="楷体_GB2312" pitchFamily="49" charset="-122"/>
                <a:ea typeface="楷体_GB2312" pitchFamily="49" charset="-122"/>
              </a:rPr>
              <a:t>:</a:t>
            </a:r>
            <a:r>
              <a:rPr lang="en-US" altLang="zh-CN" sz="2200" b="1">
                <a:latin typeface="华文细黑" pitchFamily="2" charset="-122"/>
                <a:ea typeface="楷体_GB2312" pitchFamily="49" charset="-122"/>
              </a:rPr>
              <a:t>“</a:t>
            </a:r>
            <a:r>
              <a:rPr lang="zh-CN" altLang="en-US" sz="2200" b="1">
                <a:latin typeface="楷体_GB2312" pitchFamily="49" charset="-122"/>
                <a:ea typeface="楷体_GB2312" pitchFamily="49" charset="-122"/>
              </a:rPr>
              <a:t>程序测试只能证明错误的存在，而不能证明错误的不存在</a:t>
            </a:r>
            <a:r>
              <a:rPr lang="zh-CN" altLang="en-US" sz="2200" b="1">
                <a:latin typeface="华文细黑" pitchFamily="2" charset="-122"/>
                <a:ea typeface="楷体_GB2312" pitchFamily="49" charset="-122"/>
              </a:rPr>
              <a:t>”</a:t>
            </a:r>
            <a:r>
              <a:rPr lang="zh-CN" altLang="en-US" sz="2200" b="1">
                <a:latin typeface="楷体_GB2312" pitchFamily="49" charset="-122"/>
                <a:ea typeface="楷体_GB2312" pitchFamily="49" charset="-122"/>
              </a:rPr>
              <a:t>。可以证明，除了很小的程序外，无论使用任何方法，要想做到彻底的测试，即发现程序中的所有错误，是不现实的。</a:t>
            </a:r>
          </a:p>
          <a:p>
            <a:pPr marL="342900" indent="-342900">
              <a:lnSpc>
                <a:spcPct val="80000"/>
              </a:lnSpc>
              <a:spcBef>
                <a:spcPct val="20000"/>
              </a:spcBef>
            </a:pPr>
            <a:r>
              <a:rPr lang="zh-CN" altLang="en-US" sz="2200" b="1">
                <a:latin typeface="楷体_GB2312" pitchFamily="49" charset="-122"/>
                <a:ea typeface="楷体_GB2312" pitchFamily="49" charset="-122"/>
              </a:rPr>
              <a:t>     常见所谓</a:t>
            </a:r>
            <a:r>
              <a:rPr lang="zh-CN" altLang="en-US" sz="2200" b="1">
                <a:latin typeface="华文细黑" pitchFamily="2" charset="-122"/>
                <a:ea typeface="楷体_GB2312" pitchFamily="49" charset="-122"/>
              </a:rPr>
              <a:t>“</a:t>
            </a:r>
            <a:r>
              <a:rPr lang="en-US" altLang="zh-CN" sz="2200" b="1">
                <a:solidFill>
                  <a:srgbClr val="0000FF"/>
                </a:solidFill>
                <a:latin typeface="楷体_GB2312" pitchFamily="49" charset="-122"/>
                <a:ea typeface="楷体_GB2312" pitchFamily="49" charset="-122"/>
              </a:rPr>
              <a:t>β</a:t>
            </a:r>
            <a:r>
              <a:rPr lang="zh-CN" altLang="en-US" sz="2200" b="1">
                <a:solidFill>
                  <a:srgbClr val="0000FF"/>
                </a:solidFill>
                <a:latin typeface="楷体_GB2312" pitchFamily="49" charset="-122"/>
                <a:ea typeface="楷体_GB2312" pitchFamily="49" charset="-122"/>
              </a:rPr>
              <a:t>版</a:t>
            </a:r>
            <a:r>
              <a:rPr lang="zh-CN" altLang="en-US" sz="2200" b="1">
                <a:latin typeface="华文细黑" pitchFamily="2" charset="-122"/>
                <a:ea typeface="楷体_GB2312" pitchFamily="49" charset="-122"/>
              </a:rPr>
              <a:t>”</a:t>
            </a:r>
            <a:r>
              <a:rPr lang="zh-CN" altLang="en-US" sz="2200" b="1">
                <a:latin typeface="楷体_GB2312" pitchFamily="49" charset="-122"/>
                <a:ea typeface="楷体_GB2312" pitchFamily="49" charset="-122"/>
              </a:rPr>
              <a:t>商业软件，就是软件正式发行前的测试版本。</a:t>
            </a:r>
          </a:p>
        </p:txBody>
      </p:sp>
    </p:spTree>
  </p:cSld>
  <p:clrMapOvr>
    <a:masterClrMapping/>
  </p:clrMapOvr>
  <p:transition>
    <p:blinds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50825" y="279400"/>
            <a:ext cx="8229600" cy="1143000"/>
          </a:xfrm>
          <a:prstGeom prst="rect">
            <a:avLst/>
          </a:prstGeom>
          <a:noFill/>
          <a:ln w="9525">
            <a:noFill/>
            <a:miter lim="800000"/>
            <a:headEnd/>
            <a:tailEnd/>
          </a:ln>
        </p:spPr>
        <p:txBody>
          <a:bodyPr anchor="ctr"/>
          <a:lstStyle/>
          <a:p>
            <a:r>
              <a:rPr lang="en-US" altLang="zh-CN" sz="3600" b="1">
                <a:ea typeface="黑体" pitchFamily="2" charset="-122"/>
              </a:rPr>
              <a:t>         </a:t>
            </a:r>
            <a:r>
              <a:rPr lang="zh-CN" altLang="en-US" sz="3600" b="1">
                <a:ea typeface="黑体" pitchFamily="2" charset="-122"/>
              </a:rPr>
              <a:t>二、算法与流程图</a:t>
            </a:r>
            <a:br>
              <a:rPr lang="zh-CN" altLang="en-US" sz="3600" b="1">
                <a:ea typeface="黑体" pitchFamily="2" charset="-122"/>
              </a:rPr>
            </a:br>
            <a:r>
              <a:rPr lang="en-US" altLang="zh-CN" sz="3200">
                <a:solidFill>
                  <a:srgbClr val="0000CC"/>
                </a:solidFill>
                <a:latin typeface="黑体" pitchFamily="2" charset="-122"/>
                <a:ea typeface="黑体" pitchFamily="2" charset="-122"/>
              </a:rPr>
              <a:t>1</a:t>
            </a:r>
            <a:r>
              <a:rPr lang="zh-CN" altLang="en-US" sz="3200">
                <a:solidFill>
                  <a:srgbClr val="0000CC"/>
                </a:solidFill>
                <a:latin typeface="黑体" pitchFamily="2" charset="-122"/>
                <a:ea typeface="黑体" pitchFamily="2" charset="-122"/>
              </a:rPr>
              <a:t>、算法</a:t>
            </a:r>
            <a:r>
              <a:rPr lang="en-US" altLang="zh-CN" sz="3200">
                <a:solidFill>
                  <a:srgbClr val="6600FF"/>
                </a:solidFill>
                <a:ea typeface="黑体" pitchFamily="2" charset="-122"/>
              </a:rPr>
              <a:t>(</a:t>
            </a:r>
            <a:r>
              <a:rPr lang="en-US" altLang="en-US" sz="3200">
                <a:solidFill>
                  <a:srgbClr val="6600FF"/>
                </a:solidFill>
                <a:ea typeface="黑体" pitchFamily="2" charset="-122"/>
              </a:rPr>
              <a:t>algorithm</a:t>
            </a:r>
            <a:r>
              <a:rPr lang="en-US" altLang="zh-CN" sz="3200">
                <a:solidFill>
                  <a:srgbClr val="6600FF"/>
                </a:solidFill>
                <a:ea typeface="黑体" pitchFamily="2" charset="-122"/>
              </a:rPr>
              <a:t>)</a:t>
            </a:r>
            <a:r>
              <a:rPr lang="en-US" altLang="zh-CN" sz="3200">
                <a:solidFill>
                  <a:srgbClr val="00FF00"/>
                </a:solidFill>
                <a:latin typeface="黑体" pitchFamily="2" charset="-122"/>
                <a:ea typeface="黑体" pitchFamily="2" charset="-122"/>
              </a:rPr>
              <a:t>   </a:t>
            </a:r>
            <a:r>
              <a:rPr lang="en-US" altLang="zh-CN" sz="2400" i="1">
                <a:solidFill>
                  <a:srgbClr val="0066CC"/>
                </a:solidFill>
                <a:latin typeface="黑体" pitchFamily="2" charset="-122"/>
                <a:ea typeface="黑体" pitchFamily="2" charset="-122"/>
              </a:rPr>
              <a:t>P14</a:t>
            </a:r>
          </a:p>
        </p:txBody>
      </p:sp>
      <p:sp>
        <p:nvSpPr>
          <p:cNvPr id="17411" name="Rectangle 5"/>
          <p:cNvSpPr>
            <a:spLocks noChangeArrowheads="1"/>
          </p:cNvSpPr>
          <p:nvPr/>
        </p:nvSpPr>
        <p:spPr bwMode="auto">
          <a:xfrm>
            <a:off x="684213" y="1628775"/>
            <a:ext cx="8229600" cy="4824413"/>
          </a:xfrm>
          <a:prstGeom prst="rect">
            <a:avLst/>
          </a:prstGeom>
          <a:noFill/>
          <a:ln w="9525">
            <a:noFill/>
            <a:miter lim="800000"/>
            <a:headEnd/>
            <a:tailEnd/>
          </a:ln>
        </p:spPr>
        <p:txBody>
          <a:bodyPr/>
          <a:lstStyle/>
          <a:p>
            <a:pPr marL="276225" indent="-276225">
              <a:lnSpc>
                <a:spcPct val="80000"/>
              </a:lnSpc>
              <a:spcBef>
                <a:spcPct val="20000"/>
              </a:spcBef>
              <a:buFontTx/>
              <a:buChar char="•"/>
            </a:pPr>
            <a:r>
              <a:rPr lang="en-US" altLang="zh-CN"/>
              <a:t> </a:t>
            </a:r>
            <a:r>
              <a:rPr lang="zh-CN" altLang="en-US" sz="2000">
                <a:solidFill>
                  <a:srgbClr val="FF00FF"/>
                </a:solidFill>
                <a:latin typeface="黑体" pitchFamily="2" charset="-122"/>
                <a:ea typeface="黑体" pitchFamily="2" charset="-122"/>
              </a:rPr>
              <a:t>算法：</a:t>
            </a:r>
            <a:r>
              <a:rPr lang="zh-CN" altLang="en-US" sz="2000">
                <a:latin typeface="黑体" pitchFamily="2" charset="-122"/>
                <a:ea typeface="黑体" pitchFamily="2" charset="-122"/>
              </a:rPr>
              <a:t>解题思路（解题步骤等）</a:t>
            </a:r>
          </a:p>
          <a:p>
            <a:pPr marL="276225" indent="-276225">
              <a:lnSpc>
                <a:spcPct val="80000"/>
              </a:lnSpc>
              <a:spcBef>
                <a:spcPct val="20000"/>
              </a:spcBef>
            </a:pPr>
            <a:r>
              <a:rPr lang="zh-CN" altLang="en-US" sz="2000">
                <a:latin typeface="黑体" pitchFamily="2" charset="-122"/>
                <a:ea typeface="黑体" pitchFamily="2" charset="-122"/>
              </a:rPr>
              <a:t>算法表示方式：</a:t>
            </a:r>
          </a:p>
          <a:p>
            <a:pPr marL="276225" indent="-276225">
              <a:lnSpc>
                <a:spcPct val="80000"/>
              </a:lnSpc>
              <a:spcBef>
                <a:spcPct val="20000"/>
              </a:spcBef>
              <a:buClr>
                <a:schemeClr val="tx2"/>
              </a:buClr>
              <a:buFont typeface="Wingdings" pitchFamily="2" charset="2"/>
              <a:buChar char="Ø"/>
            </a:pPr>
            <a:r>
              <a:rPr lang="zh-CN" altLang="en-US" sz="2000">
                <a:solidFill>
                  <a:srgbClr val="FF00FF"/>
                </a:solidFill>
                <a:latin typeface="黑体" pitchFamily="2" charset="-122"/>
                <a:ea typeface="黑体" pitchFamily="2" charset="-122"/>
              </a:rPr>
              <a:t>伪码</a:t>
            </a:r>
            <a:r>
              <a:rPr lang="zh-CN" altLang="en-US" sz="2000">
                <a:solidFill>
                  <a:srgbClr val="FF00FF"/>
                </a:solidFill>
                <a:ea typeface="黑体" pitchFamily="2" charset="-122"/>
              </a:rPr>
              <a:t>（</a:t>
            </a:r>
            <a:r>
              <a:rPr lang="en-US" altLang="zh-CN" sz="2000">
                <a:solidFill>
                  <a:srgbClr val="FF00FF"/>
                </a:solidFill>
                <a:ea typeface="黑体" pitchFamily="2" charset="-122"/>
              </a:rPr>
              <a:t>pseudocode</a:t>
            </a:r>
            <a:r>
              <a:rPr lang="zh-CN" altLang="en-US" sz="2000">
                <a:solidFill>
                  <a:srgbClr val="FF00FF"/>
                </a:solidFill>
                <a:ea typeface="黑体" pitchFamily="2" charset="-122"/>
              </a:rPr>
              <a:t>）</a:t>
            </a:r>
            <a:r>
              <a:rPr lang="zh-CN" altLang="en-US" sz="2000">
                <a:solidFill>
                  <a:srgbClr val="00FF00"/>
                </a:solidFill>
                <a:ea typeface="黑体" pitchFamily="2" charset="-122"/>
              </a:rPr>
              <a:t> </a:t>
            </a:r>
          </a:p>
          <a:p>
            <a:pPr marL="276225" indent="-276225">
              <a:lnSpc>
                <a:spcPct val="80000"/>
              </a:lnSpc>
              <a:spcBef>
                <a:spcPct val="20000"/>
              </a:spcBef>
              <a:buClr>
                <a:srgbClr val="FF66FF"/>
              </a:buClr>
              <a:buFont typeface="Wingdings" pitchFamily="2" charset="2"/>
              <a:buNone/>
            </a:pPr>
            <a:r>
              <a:rPr lang="zh-CN" altLang="en-US" sz="2000">
                <a:ea typeface="黑体" pitchFamily="2" charset="-122"/>
              </a:rPr>
              <a:t>    用人类语言的形式（通常是英语）表示算法。</a:t>
            </a:r>
          </a:p>
          <a:p>
            <a:pPr marL="276225" indent="-276225">
              <a:lnSpc>
                <a:spcPct val="80000"/>
              </a:lnSpc>
              <a:spcBef>
                <a:spcPct val="20000"/>
              </a:spcBef>
              <a:buClr>
                <a:srgbClr val="FF66FF"/>
              </a:buClr>
              <a:buFont typeface="Wingdings" pitchFamily="2" charset="2"/>
              <a:buNone/>
            </a:pPr>
            <a:r>
              <a:rPr lang="zh-CN" altLang="en-US" sz="2000">
                <a:ea typeface="黑体" pitchFamily="2" charset="-122"/>
              </a:rPr>
              <a:t>    伪码不在计算机上执行，仅供程序员缩写程序之前构思时用（*注意伪码程序只包含执行语句，没有声明语句，后者仅仅是给编译器提供的信息）</a:t>
            </a:r>
          </a:p>
          <a:p>
            <a:pPr marL="276225" indent="-276225">
              <a:lnSpc>
                <a:spcPct val="80000"/>
              </a:lnSpc>
              <a:spcBef>
                <a:spcPct val="20000"/>
              </a:spcBef>
              <a:buClr>
                <a:schemeClr val="tx2"/>
              </a:buClr>
              <a:buFont typeface="Wingdings" pitchFamily="2" charset="2"/>
              <a:buChar char="Ø"/>
            </a:pPr>
            <a:r>
              <a:rPr lang="zh-CN" altLang="en-US" sz="2000">
                <a:solidFill>
                  <a:srgbClr val="FF00FF"/>
                </a:solidFill>
                <a:ea typeface="黑体" pitchFamily="2" charset="-122"/>
              </a:rPr>
              <a:t>流程图（</a:t>
            </a:r>
            <a:r>
              <a:rPr lang="en-US" altLang="en-US" sz="2000">
                <a:solidFill>
                  <a:srgbClr val="FF00FF"/>
                </a:solidFill>
                <a:ea typeface="黑体" pitchFamily="2" charset="-122"/>
              </a:rPr>
              <a:t>flow chart</a:t>
            </a:r>
            <a:r>
              <a:rPr lang="zh-CN" altLang="en-US" sz="2000">
                <a:solidFill>
                  <a:srgbClr val="00FF00"/>
                </a:solidFill>
                <a:ea typeface="黑体" pitchFamily="2" charset="-122"/>
              </a:rPr>
              <a:t>） </a:t>
            </a:r>
            <a:r>
              <a:rPr lang="zh-CN" altLang="en-US" sz="2000">
                <a:ea typeface="黑体" pitchFamily="2" charset="-122"/>
              </a:rPr>
              <a:t>用图示方式表示算法 </a:t>
            </a:r>
          </a:p>
          <a:p>
            <a:pPr marL="276225" indent="-276225">
              <a:lnSpc>
                <a:spcPct val="80000"/>
              </a:lnSpc>
              <a:spcBef>
                <a:spcPct val="20000"/>
              </a:spcBef>
              <a:buClr>
                <a:srgbClr val="FF66FF"/>
              </a:buClr>
              <a:buFont typeface="Wingdings" pitchFamily="2" charset="2"/>
              <a:buNone/>
            </a:pPr>
            <a:r>
              <a:rPr lang="zh-CN" altLang="en-US" sz="2000">
                <a:ea typeface="黑体" pitchFamily="2" charset="-122"/>
              </a:rPr>
              <a:t>     编程依据（便于检查）  编程时用</a:t>
            </a:r>
          </a:p>
          <a:p>
            <a:pPr marL="276225" indent="-276225">
              <a:lnSpc>
                <a:spcPct val="80000"/>
              </a:lnSpc>
              <a:spcBef>
                <a:spcPct val="20000"/>
              </a:spcBef>
            </a:pPr>
            <a:endParaRPr lang="zh-CN" altLang="en-US" sz="2000">
              <a:ea typeface="黑体" pitchFamily="2" charset="-122"/>
            </a:endParaRPr>
          </a:p>
          <a:p>
            <a:pPr marL="276225" indent="-276225">
              <a:lnSpc>
                <a:spcPct val="80000"/>
              </a:lnSpc>
              <a:spcBef>
                <a:spcPct val="20000"/>
              </a:spcBef>
            </a:pPr>
            <a:r>
              <a:rPr lang="zh-CN" altLang="en-US" sz="2000">
                <a:ea typeface="黑体" pitchFamily="2" charset="-122"/>
              </a:rPr>
              <a:t>使用流程图的优点：不易出错</a:t>
            </a:r>
            <a:r>
              <a:rPr lang="en-US" altLang="zh-CN" sz="2000">
                <a:ea typeface="黑体" pitchFamily="2" charset="-122"/>
              </a:rPr>
              <a:t>/</a:t>
            </a:r>
            <a:r>
              <a:rPr lang="zh-CN" altLang="en-US" sz="2000">
                <a:ea typeface="黑体" pitchFamily="2" charset="-122"/>
              </a:rPr>
              <a:t>便于编程</a:t>
            </a:r>
            <a:r>
              <a:rPr lang="en-US" altLang="zh-CN" sz="2000">
                <a:ea typeface="黑体" pitchFamily="2" charset="-122"/>
              </a:rPr>
              <a:t>/</a:t>
            </a:r>
            <a:r>
              <a:rPr lang="zh-CN" altLang="en-US" sz="2000">
                <a:ea typeface="黑体" pitchFamily="2" charset="-122"/>
              </a:rPr>
              <a:t>便于别人阅读和检查程序。</a:t>
            </a:r>
          </a:p>
          <a:p>
            <a:pPr marL="276225" indent="-276225">
              <a:lnSpc>
                <a:spcPct val="80000"/>
              </a:lnSpc>
              <a:spcBef>
                <a:spcPct val="20000"/>
              </a:spcBef>
            </a:pPr>
            <a:endParaRPr lang="zh-CN" altLang="en-US" sz="2000">
              <a:ea typeface="黑体" pitchFamily="2" charset="-122"/>
            </a:endParaRPr>
          </a:p>
          <a:p>
            <a:pPr marL="276225" indent="-276225">
              <a:lnSpc>
                <a:spcPct val="80000"/>
              </a:lnSpc>
              <a:spcBef>
                <a:spcPct val="20000"/>
              </a:spcBef>
              <a:buFontTx/>
              <a:buChar char="•"/>
            </a:pPr>
            <a:r>
              <a:rPr lang="zh-CN" altLang="en-US" sz="2000">
                <a:latin typeface="黑体" pitchFamily="2" charset="-122"/>
                <a:ea typeface="黑体" pitchFamily="2" charset="-122"/>
              </a:rPr>
              <a:t>通常编程的技术路线是：</a:t>
            </a:r>
          </a:p>
          <a:p>
            <a:pPr marL="276225" indent="-276225">
              <a:lnSpc>
                <a:spcPct val="80000"/>
              </a:lnSpc>
              <a:spcBef>
                <a:spcPct val="20000"/>
              </a:spcBef>
            </a:pPr>
            <a:r>
              <a:rPr lang="zh-CN" altLang="en-US" sz="2000">
                <a:latin typeface="黑体" pitchFamily="2" charset="-122"/>
                <a:ea typeface="黑体" pitchFamily="2" charset="-122"/>
              </a:rPr>
              <a:t>  用伪码和自顶向下、逐步求精的方法来制定算法，然后再编写相应的</a:t>
            </a:r>
            <a:r>
              <a:rPr lang="en-US" altLang="zh-CN" sz="2000">
                <a:latin typeface="黑体" pitchFamily="2" charset="-122"/>
                <a:ea typeface="黑体" pitchFamily="2" charset="-122"/>
              </a:rPr>
              <a:t>C</a:t>
            </a:r>
            <a:r>
              <a:rPr lang="zh-CN" altLang="en-US" sz="2000">
                <a:latin typeface="黑体" pitchFamily="2" charset="-122"/>
                <a:ea typeface="黑体" pitchFamily="2" charset="-122"/>
              </a:rPr>
              <a:t>语言程序。</a:t>
            </a:r>
          </a:p>
          <a:p>
            <a:pPr marL="276225" indent="-276225">
              <a:lnSpc>
                <a:spcPct val="80000"/>
              </a:lnSpc>
              <a:spcBef>
                <a:spcPct val="20000"/>
              </a:spcBef>
            </a:pPr>
            <a:r>
              <a:rPr lang="zh-CN" altLang="en-US" sz="2000">
                <a:latin typeface="黑体" pitchFamily="2" charset="-122"/>
                <a:ea typeface="黑体" pitchFamily="2" charset="-122"/>
              </a:rPr>
              <a:t>  复杂程序处理部分宜用流程图表示程序处理的过程。</a:t>
            </a:r>
          </a:p>
        </p:txBody>
      </p:sp>
    </p:spTree>
  </p:cSld>
  <p:clrMapOvr>
    <a:masterClrMapping/>
  </p:clrMapOvr>
  <p:transition>
    <p:blinds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395288" y="333375"/>
            <a:ext cx="8229600" cy="1143000"/>
          </a:xfrm>
          <a:prstGeom prst="rect">
            <a:avLst/>
          </a:prstGeom>
          <a:noFill/>
          <a:ln w="9525">
            <a:noFill/>
            <a:miter lim="800000"/>
            <a:headEnd/>
            <a:tailEnd/>
          </a:ln>
        </p:spPr>
        <p:txBody>
          <a:bodyPr anchor="ctr"/>
          <a:lstStyle/>
          <a:p>
            <a:r>
              <a:rPr lang="zh-CN" altLang="en-US" sz="3200" b="1" dirty="0">
                <a:solidFill>
                  <a:srgbClr val="FFFF00"/>
                </a:solidFill>
                <a:ea typeface="黑体" pitchFamily="2" charset="-122"/>
              </a:rPr>
              <a:t>二、算法与流程图</a:t>
            </a:r>
            <a:br>
              <a:rPr lang="zh-CN" altLang="en-US" sz="3200" b="1" dirty="0">
                <a:solidFill>
                  <a:srgbClr val="FFFF00"/>
                </a:solidFill>
                <a:ea typeface="黑体" pitchFamily="2" charset="-122"/>
              </a:rPr>
            </a:br>
            <a:r>
              <a:rPr lang="en-US" altLang="zh-CN" sz="2800" dirty="0">
                <a:solidFill>
                  <a:srgbClr val="FFFF00"/>
                </a:solidFill>
                <a:latin typeface="黑体" pitchFamily="2" charset="-122"/>
                <a:ea typeface="黑体" pitchFamily="2" charset="-122"/>
              </a:rPr>
              <a:t>1</a:t>
            </a:r>
            <a:r>
              <a:rPr lang="zh-CN" altLang="en-US" sz="2800" dirty="0">
                <a:solidFill>
                  <a:srgbClr val="FFFF00"/>
                </a:solidFill>
                <a:latin typeface="黑体" pitchFamily="2" charset="-122"/>
                <a:ea typeface="黑体" pitchFamily="2" charset="-122"/>
              </a:rPr>
              <a:t>、算法</a:t>
            </a:r>
            <a:r>
              <a:rPr lang="en-US" altLang="zh-CN" sz="2800" dirty="0">
                <a:solidFill>
                  <a:srgbClr val="FFFF00"/>
                </a:solidFill>
                <a:ea typeface="黑体" pitchFamily="2" charset="-122"/>
              </a:rPr>
              <a:t>(</a:t>
            </a:r>
            <a:r>
              <a:rPr lang="en-US" altLang="en-US" sz="2800" dirty="0">
                <a:solidFill>
                  <a:srgbClr val="FFFF00"/>
                </a:solidFill>
                <a:ea typeface="黑体" pitchFamily="2" charset="-122"/>
              </a:rPr>
              <a:t>algorithm</a:t>
            </a:r>
            <a:r>
              <a:rPr lang="en-US" altLang="zh-CN" sz="2800" dirty="0">
                <a:solidFill>
                  <a:srgbClr val="FFFF00"/>
                </a:solidFill>
                <a:ea typeface="黑体" pitchFamily="2" charset="-122"/>
              </a:rPr>
              <a:t>)</a:t>
            </a:r>
            <a:br>
              <a:rPr lang="en-US" altLang="zh-CN" sz="2800" dirty="0">
                <a:solidFill>
                  <a:srgbClr val="FFFF00"/>
                </a:solidFill>
                <a:ea typeface="黑体" pitchFamily="2" charset="-122"/>
              </a:rPr>
            </a:br>
            <a:r>
              <a:rPr lang="zh-CN" altLang="en-US" sz="2800" dirty="0">
                <a:solidFill>
                  <a:srgbClr val="FFFF00"/>
                </a:solidFill>
                <a:ea typeface="黑体" pitchFamily="2" charset="-122"/>
              </a:rPr>
              <a:t>示例：根据学生成绩输出评定结果。</a:t>
            </a:r>
          </a:p>
        </p:txBody>
      </p:sp>
      <p:sp>
        <p:nvSpPr>
          <p:cNvPr id="260101" name="Text Box 5"/>
          <p:cNvSpPr txBox="1">
            <a:spLocks noChangeArrowheads="1"/>
          </p:cNvSpPr>
          <p:nvPr/>
        </p:nvSpPr>
        <p:spPr bwMode="auto">
          <a:xfrm>
            <a:off x="250825" y="1989138"/>
            <a:ext cx="5545138" cy="1762125"/>
          </a:xfrm>
          <a:prstGeom prst="rect">
            <a:avLst/>
          </a:prstGeom>
          <a:solidFill>
            <a:srgbClr val="993366"/>
          </a:solidFill>
          <a:ln w="25400">
            <a:solidFill>
              <a:srgbClr val="FFCC00"/>
            </a:solidFill>
            <a:miter lim="800000"/>
            <a:headEnd/>
            <a:tailEnd/>
          </a:ln>
        </p:spPr>
        <p:txBody>
          <a:bodyPr>
            <a:spAutoFit/>
          </a:bodyPr>
          <a:lstStyle/>
          <a:p>
            <a:r>
              <a:rPr lang="zh-CN" altLang="en-US" sz="2400">
                <a:solidFill>
                  <a:srgbClr val="CCFF33"/>
                </a:solidFill>
                <a:latin typeface="Arial" pitchFamily="34" charset="0"/>
                <a:ea typeface="黑体" pitchFamily="2" charset="-122"/>
              </a:rPr>
              <a:t>伪码语句示例之一</a:t>
            </a:r>
          </a:p>
          <a:p>
            <a:r>
              <a:rPr lang="zh-CN" altLang="en-US" sz="2400">
                <a:solidFill>
                  <a:schemeClr val="tx2"/>
                </a:solidFill>
                <a:latin typeface="Arial" pitchFamily="34" charset="0"/>
              </a:rPr>
              <a:t> </a:t>
            </a:r>
            <a:r>
              <a:rPr lang="en-US" altLang="zh-CN" sz="2000">
                <a:solidFill>
                  <a:schemeClr val="bg1"/>
                </a:solidFill>
                <a:latin typeface="Arial" pitchFamily="34" charset="0"/>
              </a:rPr>
              <a:t>if student’s grades greater than or equal to 60</a:t>
            </a:r>
          </a:p>
          <a:p>
            <a:r>
              <a:rPr lang="en-US" altLang="zh-CN" sz="2000">
                <a:solidFill>
                  <a:schemeClr val="bg1"/>
                </a:solidFill>
                <a:latin typeface="Arial" pitchFamily="34" charset="0"/>
              </a:rPr>
              <a:t>      display ” Passed”</a:t>
            </a:r>
          </a:p>
          <a:p>
            <a:r>
              <a:rPr lang="en-US" altLang="zh-CN" sz="2000">
                <a:solidFill>
                  <a:schemeClr val="bg1"/>
                </a:solidFill>
                <a:latin typeface="Arial" pitchFamily="34" charset="0"/>
              </a:rPr>
              <a:t> else </a:t>
            </a:r>
          </a:p>
          <a:p>
            <a:r>
              <a:rPr lang="en-US" altLang="zh-CN" sz="2000">
                <a:solidFill>
                  <a:schemeClr val="bg1"/>
                </a:solidFill>
                <a:latin typeface="Arial" pitchFamily="34" charset="0"/>
              </a:rPr>
              <a:t>      display ”Failed”</a:t>
            </a:r>
          </a:p>
        </p:txBody>
      </p:sp>
      <p:sp>
        <p:nvSpPr>
          <p:cNvPr id="260102" name="Text Box 6"/>
          <p:cNvSpPr txBox="1">
            <a:spLocks noChangeArrowheads="1"/>
          </p:cNvSpPr>
          <p:nvPr/>
        </p:nvSpPr>
        <p:spPr bwMode="auto">
          <a:xfrm>
            <a:off x="4716463" y="4221163"/>
            <a:ext cx="3960812" cy="1762125"/>
          </a:xfrm>
          <a:prstGeom prst="rect">
            <a:avLst/>
          </a:prstGeom>
          <a:solidFill>
            <a:srgbClr val="008080"/>
          </a:solidFill>
          <a:ln w="25400">
            <a:solidFill>
              <a:srgbClr val="FFCC00"/>
            </a:solidFill>
            <a:miter lim="800000"/>
            <a:headEnd/>
            <a:tailEnd/>
          </a:ln>
        </p:spPr>
        <p:txBody>
          <a:bodyPr>
            <a:spAutoFit/>
          </a:bodyPr>
          <a:lstStyle/>
          <a:p>
            <a:r>
              <a:rPr lang="zh-CN" altLang="en-US" sz="2400">
                <a:solidFill>
                  <a:srgbClr val="CCFF33"/>
                </a:solidFill>
                <a:latin typeface="Arial" pitchFamily="34" charset="0"/>
                <a:ea typeface="黑体" pitchFamily="2" charset="-122"/>
              </a:rPr>
              <a:t>伪码语句示例之二</a:t>
            </a:r>
          </a:p>
          <a:p>
            <a:r>
              <a:rPr lang="zh-CN" altLang="en-US" sz="2400">
                <a:solidFill>
                  <a:schemeClr val="tx2"/>
                </a:solidFill>
                <a:latin typeface="Arial" pitchFamily="34" charset="0"/>
              </a:rPr>
              <a:t>    </a:t>
            </a:r>
            <a:r>
              <a:rPr lang="zh-CN" altLang="en-US" sz="2000">
                <a:solidFill>
                  <a:schemeClr val="bg1"/>
                </a:solidFill>
                <a:latin typeface="黑体" pitchFamily="2" charset="-122"/>
                <a:ea typeface="黑体" pitchFamily="2" charset="-122"/>
              </a:rPr>
              <a:t>如果学生成绩大于或等于</a:t>
            </a:r>
            <a:r>
              <a:rPr lang="en-US" altLang="zh-CN" sz="2000">
                <a:solidFill>
                  <a:schemeClr val="bg1"/>
                </a:solidFill>
                <a:latin typeface="黑体" pitchFamily="2" charset="-122"/>
                <a:ea typeface="黑体" pitchFamily="2" charset="-122"/>
              </a:rPr>
              <a:t>60</a:t>
            </a:r>
          </a:p>
          <a:p>
            <a:r>
              <a:rPr lang="en-US" altLang="zh-CN" sz="2000">
                <a:solidFill>
                  <a:schemeClr val="bg1"/>
                </a:solidFill>
                <a:latin typeface="黑体" pitchFamily="2" charset="-122"/>
                <a:ea typeface="黑体" pitchFamily="2" charset="-122"/>
              </a:rPr>
              <a:t>      </a:t>
            </a:r>
            <a:r>
              <a:rPr lang="zh-CN" altLang="en-US" sz="2000">
                <a:solidFill>
                  <a:schemeClr val="bg1"/>
                </a:solidFill>
                <a:latin typeface="黑体" pitchFamily="2" charset="-122"/>
                <a:ea typeface="黑体" pitchFamily="2" charset="-122"/>
              </a:rPr>
              <a:t>显示</a:t>
            </a:r>
            <a:r>
              <a:rPr lang="zh-CN" altLang="en-US" sz="2000">
                <a:solidFill>
                  <a:schemeClr val="bg1"/>
                </a:solidFill>
                <a:latin typeface="Arial" pitchFamily="34" charset="0"/>
                <a:ea typeface="黑体" pitchFamily="2" charset="-122"/>
              </a:rPr>
              <a:t>”</a:t>
            </a:r>
            <a:r>
              <a:rPr lang="zh-CN" altLang="en-US" sz="2000">
                <a:solidFill>
                  <a:schemeClr val="bg1"/>
                </a:solidFill>
                <a:latin typeface="黑体" pitchFamily="2" charset="-122"/>
                <a:ea typeface="黑体" pitchFamily="2" charset="-122"/>
              </a:rPr>
              <a:t>及格</a:t>
            </a:r>
            <a:r>
              <a:rPr lang="zh-CN" altLang="en-US" sz="2000">
                <a:solidFill>
                  <a:schemeClr val="bg1"/>
                </a:solidFill>
                <a:latin typeface="Arial" pitchFamily="34" charset="0"/>
                <a:ea typeface="黑体" pitchFamily="2" charset="-122"/>
              </a:rPr>
              <a:t>”</a:t>
            </a:r>
            <a:endParaRPr lang="zh-CN" altLang="en-US" sz="2000">
              <a:solidFill>
                <a:schemeClr val="bg1"/>
              </a:solidFill>
              <a:latin typeface="黑体" pitchFamily="2" charset="-122"/>
              <a:ea typeface="黑体" pitchFamily="2" charset="-122"/>
            </a:endParaRPr>
          </a:p>
          <a:p>
            <a:r>
              <a:rPr lang="zh-CN" altLang="en-US" sz="2000">
                <a:solidFill>
                  <a:schemeClr val="bg1"/>
                </a:solidFill>
                <a:latin typeface="黑体" pitchFamily="2" charset="-122"/>
                <a:ea typeface="黑体" pitchFamily="2" charset="-122"/>
              </a:rPr>
              <a:t>   否则 </a:t>
            </a:r>
          </a:p>
          <a:p>
            <a:r>
              <a:rPr lang="zh-CN" altLang="en-US" sz="2000">
                <a:solidFill>
                  <a:schemeClr val="bg1"/>
                </a:solidFill>
                <a:latin typeface="黑体" pitchFamily="2" charset="-122"/>
                <a:ea typeface="黑体" pitchFamily="2" charset="-122"/>
              </a:rPr>
              <a:t>      显示 </a:t>
            </a:r>
            <a:r>
              <a:rPr lang="zh-CN" altLang="en-US" sz="2000">
                <a:solidFill>
                  <a:schemeClr val="bg1"/>
                </a:solidFill>
                <a:latin typeface="Arial" pitchFamily="34" charset="0"/>
                <a:ea typeface="黑体" pitchFamily="2" charset="-122"/>
              </a:rPr>
              <a:t>”</a:t>
            </a:r>
            <a:r>
              <a:rPr lang="zh-CN" altLang="en-US" sz="2000">
                <a:solidFill>
                  <a:schemeClr val="bg1"/>
                </a:solidFill>
                <a:latin typeface="黑体" pitchFamily="2" charset="-122"/>
                <a:ea typeface="黑体" pitchFamily="2" charset="-122"/>
              </a:rPr>
              <a:t>不及格</a:t>
            </a:r>
            <a:r>
              <a:rPr lang="zh-CN" altLang="en-US" sz="2000">
                <a:solidFill>
                  <a:schemeClr val="bg1"/>
                </a:solidFill>
                <a:latin typeface="Arial" pitchFamily="34" charset="0"/>
                <a:ea typeface="黑体" pitchFamily="2" charset="-122"/>
              </a:rPr>
              <a:t>”</a:t>
            </a:r>
            <a:endParaRPr lang="zh-CN" altLang="en-US" sz="2000">
              <a:solidFill>
                <a:schemeClr val="bg1"/>
              </a:solidFill>
              <a:latin typeface="黑体" pitchFamily="2" charset="-122"/>
              <a:ea typeface="黑体" pitchFamily="2" charset="-122"/>
            </a:endParaRPr>
          </a:p>
        </p:txBody>
      </p:sp>
      <p:pic>
        <p:nvPicPr>
          <p:cNvPr id="260103" name="Picture 7" descr="a"/>
          <p:cNvPicPr>
            <a:picLocks noChangeAspect="1" noChangeArrowheads="1"/>
          </p:cNvPicPr>
          <p:nvPr/>
        </p:nvPicPr>
        <p:blipFill>
          <a:blip r:embed="rId2"/>
          <a:srcRect/>
          <a:stretch>
            <a:fillRect/>
          </a:stretch>
        </p:blipFill>
        <p:spPr bwMode="auto">
          <a:xfrm>
            <a:off x="5697538" y="1776413"/>
            <a:ext cx="3446462" cy="1990725"/>
          </a:xfrm>
          <a:prstGeom prst="rect">
            <a:avLst/>
          </a:prstGeom>
          <a:noFill/>
          <a:ln w="9525">
            <a:noFill/>
            <a:miter lim="800000"/>
            <a:headEnd/>
            <a:tailEnd/>
          </a:ln>
        </p:spPr>
      </p:pic>
      <p:sp>
        <p:nvSpPr>
          <p:cNvPr id="260104" name="Text Box 8"/>
          <p:cNvSpPr txBox="1">
            <a:spLocks noChangeArrowheads="1"/>
          </p:cNvSpPr>
          <p:nvPr/>
        </p:nvSpPr>
        <p:spPr bwMode="auto">
          <a:xfrm>
            <a:off x="250825" y="4076700"/>
            <a:ext cx="4175125" cy="1946275"/>
          </a:xfrm>
          <a:prstGeom prst="rect">
            <a:avLst/>
          </a:prstGeom>
          <a:solidFill>
            <a:srgbClr val="0000FF"/>
          </a:solidFill>
          <a:ln w="28575">
            <a:solidFill>
              <a:srgbClr val="FFCC00"/>
            </a:solidFill>
            <a:miter lim="800000"/>
            <a:headEnd/>
            <a:tailEnd/>
          </a:ln>
        </p:spPr>
        <p:txBody>
          <a:bodyPr>
            <a:spAutoFit/>
          </a:bodyPr>
          <a:lstStyle/>
          <a:p>
            <a:r>
              <a:rPr lang="en-US" altLang="zh-CN" sz="2400">
                <a:solidFill>
                  <a:srgbClr val="FFFF00"/>
                </a:solidFill>
                <a:latin typeface="黑体" pitchFamily="2" charset="-122"/>
                <a:ea typeface="黑体" pitchFamily="2" charset="-122"/>
              </a:rPr>
              <a:t>C</a:t>
            </a:r>
            <a:r>
              <a:rPr lang="zh-CN" altLang="en-US" sz="2400">
                <a:solidFill>
                  <a:srgbClr val="FFFF00"/>
                </a:solidFill>
                <a:latin typeface="黑体" pitchFamily="2" charset="-122"/>
                <a:ea typeface="黑体" pitchFamily="2" charset="-122"/>
              </a:rPr>
              <a:t>语言源程序段示例</a:t>
            </a:r>
          </a:p>
          <a:p>
            <a:r>
              <a:rPr lang="en-US" altLang="zh-CN" sz="2400">
                <a:solidFill>
                  <a:schemeClr val="bg1"/>
                </a:solidFill>
                <a:latin typeface="Arial" pitchFamily="34" charset="0"/>
                <a:ea typeface="黑体" pitchFamily="2" charset="-122"/>
              </a:rPr>
              <a:t>if (grade&gt;=60)</a:t>
            </a:r>
          </a:p>
          <a:p>
            <a:r>
              <a:rPr lang="en-US" altLang="zh-CN" sz="2400">
                <a:solidFill>
                  <a:schemeClr val="bg1"/>
                </a:solidFill>
                <a:latin typeface="Arial" pitchFamily="34" charset="0"/>
                <a:ea typeface="黑体" pitchFamily="2" charset="-122"/>
              </a:rPr>
              <a:t>    printf(“Passed!”);</a:t>
            </a:r>
          </a:p>
          <a:p>
            <a:r>
              <a:rPr lang="en-US" altLang="zh-CN" sz="2400">
                <a:solidFill>
                  <a:schemeClr val="bg1"/>
                </a:solidFill>
                <a:latin typeface="Arial" pitchFamily="34" charset="0"/>
                <a:ea typeface="黑体" pitchFamily="2" charset="-122"/>
              </a:rPr>
              <a:t>else</a:t>
            </a:r>
          </a:p>
          <a:p>
            <a:r>
              <a:rPr lang="en-US" altLang="zh-CN" sz="2400">
                <a:solidFill>
                  <a:schemeClr val="bg1"/>
                </a:solidFill>
                <a:latin typeface="Arial" pitchFamily="34" charset="0"/>
                <a:ea typeface="黑体" pitchFamily="2" charset="-122"/>
              </a:rPr>
              <a:t>    printf(“Failed”);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0101"/>
                                        </p:tgtEl>
                                        <p:attrNameLst>
                                          <p:attrName>style.visibility</p:attrName>
                                        </p:attrNameLst>
                                      </p:cBhvr>
                                      <p:to>
                                        <p:strVal val="visible"/>
                                      </p:to>
                                    </p:set>
                                    <p:animEffect transition="in" filter="blinds(horizontal)">
                                      <p:cBhvr>
                                        <p:cTn id="7" dur="500"/>
                                        <p:tgtEl>
                                          <p:spTgt spid="260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0102"/>
                                        </p:tgtEl>
                                        <p:attrNameLst>
                                          <p:attrName>style.visibility</p:attrName>
                                        </p:attrNameLst>
                                      </p:cBhvr>
                                      <p:to>
                                        <p:strVal val="visible"/>
                                      </p:to>
                                    </p:set>
                                    <p:animEffect transition="in" filter="blinds(horizontal)">
                                      <p:cBhvr>
                                        <p:cTn id="12" dur="500"/>
                                        <p:tgtEl>
                                          <p:spTgt spid="26010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60103"/>
                                        </p:tgtEl>
                                        <p:attrNameLst>
                                          <p:attrName>style.visibility</p:attrName>
                                        </p:attrNameLst>
                                      </p:cBhvr>
                                      <p:to>
                                        <p:strVal val="visible"/>
                                      </p:to>
                                    </p:set>
                                    <p:anim calcmode="lin" valueType="num">
                                      <p:cBhvr additive="base">
                                        <p:cTn id="17" dur="500" fill="hold"/>
                                        <p:tgtEl>
                                          <p:spTgt spid="260103"/>
                                        </p:tgtEl>
                                        <p:attrNameLst>
                                          <p:attrName>ppt_x</p:attrName>
                                        </p:attrNameLst>
                                      </p:cBhvr>
                                      <p:tavLst>
                                        <p:tav tm="0">
                                          <p:val>
                                            <p:strVal val="#ppt_x"/>
                                          </p:val>
                                        </p:tav>
                                        <p:tav tm="100000">
                                          <p:val>
                                            <p:strVal val="#ppt_x"/>
                                          </p:val>
                                        </p:tav>
                                      </p:tavLst>
                                    </p:anim>
                                    <p:anim calcmode="lin" valueType="num">
                                      <p:cBhvr additive="base">
                                        <p:cTn id="18" dur="500" fill="hold"/>
                                        <p:tgtEl>
                                          <p:spTgt spid="26010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0104"/>
                                        </p:tgtEl>
                                        <p:attrNameLst>
                                          <p:attrName>style.visibility</p:attrName>
                                        </p:attrNameLst>
                                      </p:cBhvr>
                                      <p:to>
                                        <p:strVal val="visible"/>
                                      </p:to>
                                    </p:set>
                                    <p:anim calcmode="lin" valueType="num">
                                      <p:cBhvr additive="base">
                                        <p:cTn id="23" dur="500" fill="hold"/>
                                        <p:tgtEl>
                                          <p:spTgt spid="260104"/>
                                        </p:tgtEl>
                                        <p:attrNameLst>
                                          <p:attrName>ppt_x</p:attrName>
                                        </p:attrNameLst>
                                      </p:cBhvr>
                                      <p:tavLst>
                                        <p:tav tm="0">
                                          <p:val>
                                            <p:strVal val="0-#ppt_w/2"/>
                                          </p:val>
                                        </p:tav>
                                        <p:tav tm="100000">
                                          <p:val>
                                            <p:strVal val="#ppt_x"/>
                                          </p:val>
                                        </p:tav>
                                      </p:tavLst>
                                    </p:anim>
                                    <p:anim calcmode="lin" valueType="num">
                                      <p:cBhvr additive="base">
                                        <p:cTn id="24" dur="500" fill="hold"/>
                                        <p:tgtEl>
                                          <p:spTgt spid="260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animBg="1"/>
      <p:bldP spid="260102" grpId="0" animBg="1"/>
      <p:bldP spid="260104" grpId="0" animBg="1"/>
    </p:bld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2430</TotalTime>
  <Words>48068</Words>
  <Application>Microsoft PowerPoint</Application>
  <PresentationFormat>全屏显示(4:3)</PresentationFormat>
  <Paragraphs>7613</Paragraphs>
  <Slides>511</Slides>
  <Notes>49</Notes>
  <HiddenSlides>5</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511</vt:i4>
      </vt:variant>
    </vt:vector>
  </HeadingPairs>
  <TitlesOfParts>
    <vt:vector size="513" baseType="lpstr">
      <vt:lpstr>技巧</vt:lpstr>
      <vt:lpstr>Microsoft 公式 3.0</vt:lpstr>
      <vt:lpstr>C语言程序设计</vt:lpstr>
      <vt:lpstr>C程序设计语言教材和参考书</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C语言程序设计</vt:lpstr>
      <vt:lpstr>一、 数据与数据类型</vt:lpstr>
      <vt:lpstr>一、 数据与数据类型（续）</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ASCII字符表</vt:lpstr>
      <vt:lpstr>第三章 算法基础与程序控制结构</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结构化程序设计的核心思想 </vt:lpstr>
      <vt:lpstr>幻灯片 170</vt:lpstr>
      <vt:lpstr>幻灯片 171</vt:lpstr>
      <vt:lpstr>幻灯片 172</vt:lpstr>
      <vt:lpstr>一、模块化设计与函数</vt:lpstr>
      <vt:lpstr>一、模块化设计与函数</vt:lpstr>
      <vt:lpstr>一、模块化设计与函数</vt:lpstr>
      <vt:lpstr>一、模块化设计与函数</vt:lpstr>
      <vt:lpstr>一、模块化设计与函数</vt:lpstr>
      <vt:lpstr>一、模块化设计与函数</vt:lpstr>
      <vt:lpstr>一、模块化设计与函数</vt:lpstr>
      <vt:lpstr>一、模块化设计与函数</vt:lpstr>
      <vt:lpstr>一、模块化设计与函数</vt:lpstr>
      <vt:lpstr>二、函数的定义</vt:lpstr>
      <vt:lpstr>二、函数的定义</vt:lpstr>
      <vt:lpstr>二、函数的定义</vt:lpstr>
      <vt:lpstr>二、函数的定义</vt:lpstr>
      <vt:lpstr>三、函数的调用</vt:lpstr>
      <vt:lpstr>三、函数的调用</vt:lpstr>
      <vt:lpstr>三、函数的调用</vt:lpstr>
      <vt:lpstr>幻灯片 189</vt:lpstr>
      <vt:lpstr>【例三】使用了Average函数的main() </vt:lpstr>
      <vt:lpstr>【例三】 </vt:lpstr>
      <vt:lpstr>【例三】</vt:lpstr>
      <vt:lpstr>三、函数的调用</vt:lpstr>
      <vt:lpstr>三、函数的调用</vt:lpstr>
      <vt:lpstr>幻灯片 195</vt:lpstr>
      <vt:lpstr>幻灯片 196</vt:lpstr>
      <vt:lpstr>*四、函数的递归调用</vt:lpstr>
      <vt:lpstr>*四、函数的递归调用</vt:lpstr>
      <vt:lpstr>*四、函数的递归调用</vt:lpstr>
      <vt:lpstr>幻灯片 200</vt:lpstr>
      <vt:lpstr>【例一】（ P160例8.8）用递归法求n！ 分析比较：</vt:lpstr>
      <vt:lpstr>程序如下：</vt:lpstr>
      <vt:lpstr>【例二】有5个人，第5个人说他比第4个人大2岁，第4个人说他对第3个人大2岁，第3个人说他对第2个人大2岁，第2个人说他比第1个人大2岁，第1个人说他10岁。求第5个人多少岁。</vt:lpstr>
      <vt:lpstr>幻灯片 204</vt:lpstr>
      <vt:lpstr>幻灯片 205</vt:lpstr>
      <vt:lpstr>【例三】在屏幕上显示杨辉三角形</vt:lpstr>
      <vt:lpstr>幻灯片 207</vt:lpstr>
      <vt:lpstr>【例四】Fibonacci数列问题。</vt:lpstr>
      <vt:lpstr>【例五】运行下列程序，当输入字符序列AB$CDE并回车时，程序的输出结果是什么？</vt:lpstr>
      <vt:lpstr>【例六】反向输出一个整数（非数值问题）</vt:lpstr>
      <vt:lpstr>【例六】反向输出一个整数（非数值问题）</vt:lpstr>
      <vt:lpstr>【例七】汉诺塔（Tower of  Hanoi）问题。     也是一个非数值问题。   P161例8.9  </vt:lpstr>
      <vt:lpstr>五、变量的存储类型</vt:lpstr>
      <vt:lpstr>复习</vt:lpstr>
      <vt:lpstr>五、变量的存储类型</vt:lpstr>
      <vt:lpstr>C程序的变量存储位置</vt:lpstr>
      <vt:lpstr>C程序的变量存储类别</vt:lpstr>
      <vt:lpstr>C程序的变量存储类别</vt:lpstr>
      <vt:lpstr>六、局部变量与全局变量</vt:lpstr>
      <vt:lpstr>【例一】求程序运行结果</vt:lpstr>
      <vt:lpstr>【例二】求程序运行结果</vt:lpstr>
      <vt:lpstr>【例三】求程序运行结果</vt:lpstr>
      <vt:lpstr>六、局部变量与全局变量    </vt:lpstr>
      <vt:lpstr>2、全局变量——在函数之外定义的变量</vt:lpstr>
      <vt:lpstr>【例四】求程序运行结果</vt:lpstr>
      <vt:lpstr>【例五】求程序运行结果</vt:lpstr>
      <vt:lpstr>【例六】求程序运行结果</vt:lpstr>
      <vt:lpstr>七、函数设计的原则</vt:lpstr>
      <vt:lpstr>八、模块和链接 </vt:lpstr>
      <vt:lpstr>八、模块和链接 </vt:lpstr>
      <vt:lpstr>程序调试实例 —【例五】 </vt:lpstr>
      <vt:lpstr>程序调试实例 —【例五】 </vt:lpstr>
      <vt:lpstr>八、编译预处理</vt:lpstr>
      <vt:lpstr>八、编译预处理</vt:lpstr>
      <vt:lpstr>八、编译预处理</vt:lpstr>
      <vt:lpstr>八、编译预处理</vt:lpstr>
      <vt:lpstr>八、编译预处理</vt:lpstr>
      <vt:lpstr>八、编译预处理</vt:lpstr>
      <vt:lpstr>2、文件包含   P194</vt:lpstr>
      <vt:lpstr>3、条件编译   P196</vt:lpstr>
      <vt:lpstr>3、条件编译   P196</vt:lpstr>
      <vt:lpstr>3、条件编译   P196</vt:lpstr>
      <vt:lpstr>课堂提问： </vt:lpstr>
      <vt:lpstr>课堂提问：</vt:lpstr>
      <vt:lpstr>课堂提问：</vt:lpstr>
      <vt:lpstr>课堂提问：</vt:lpstr>
      <vt:lpstr>课堂提问：</vt:lpstr>
      <vt:lpstr>第四章 测试</vt:lpstr>
      <vt:lpstr>第四章 测试</vt:lpstr>
      <vt:lpstr>第四章 测试</vt:lpstr>
      <vt:lpstr>幻灯片 251</vt:lpstr>
      <vt:lpstr>第四章作业</vt:lpstr>
      <vt:lpstr>第四章作业</vt:lpstr>
      <vt:lpstr>幻灯片 254</vt:lpstr>
      <vt:lpstr>C语言程序设计</vt:lpstr>
      <vt:lpstr>本章主要内容</vt:lpstr>
      <vt:lpstr>一、概述</vt:lpstr>
      <vt:lpstr>一、概述</vt:lpstr>
      <vt:lpstr>一、概述</vt:lpstr>
      <vt:lpstr>示例程序如下： </vt:lpstr>
      <vt:lpstr>二、数组的定义 </vt:lpstr>
      <vt:lpstr>二、数组的定义</vt:lpstr>
      <vt:lpstr>一维数组和多维数组</vt:lpstr>
      <vt:lpstr>more about multidimensional arrays…</vt:lpstr>
      <vt:lpstr>三、数组的存储结构</vt:lpstr>
      <vt:lpstr>四、数组的初始化（赋初值）</vt:lpstr>
      <vt:lpstr>四、数组的初始化（赋初值）</vt:lpstr>
      <vt:lpstr>四、数组的初始化（赋初值）</vt:lpstr>
      <vt:lpstr>五、数组的引用（使用数组元素）</vt:lpstr>
      <vt:lpstr>五、数组的引用（使用数组元素）</vt:lpstr>
      <vt:lpstr>讨论： 如果下标值小于0或超过数组长度时会出现什么情况？</vt:lpstr>
      <vt:lpstr>数组常用的循环形式</vt:lpstr>
      <vt:lpstr>如何使两个数组的值相等:</vt:lpstr>
      <vt:lpstr>应用示例: 下列程序的功能是显示如下图形，请填空。</vt:lpstr>
      <vt:lpstr>六、数组作为函数参数</vt:lpstr>
      <vt:lpstr>【例一】以下程序的功能是什么？ </vt:lpstr>
      <vt:lpstr>什么是单向“值传送”方式？</vt:lpstr>
      <vt:lpstr>六、数组作为函数参数</vt:lpstr>
      <vt:lpstr>【例二】以下程序的运行结果是什么？</vt:lpstr>
      <vt:lpstr>什么是双向的“地址传送”方式？</vt:lpstr>
      <vt:lpstr>【例三】分析以下程序的运行结果。</vt:lpstr>
      <vt:lpstr>七、与数值数组有关的常用算法</vt:lpstr>
      <vt:lpstr>【例一】排序原理示意如下（n=5)：</vt:lpstr>
      <vt:lpstr>流程图和程序如下： </vt:lpstr>
      <vt:lpstr>②选择法</vt:lpstr>
      <vt:lpstr>幻灯片 286</vt:lpstr>
      <vt:lpstr>幻灯片 287</vt:lpstr>
      <vt:lpstr>幻灯片 288</vt:lpstr>
      <vt:lpstr>流程图和程序如下： </vt:lpstr>
      <vt:lpstr>流程图和程序如下： </vt:lpstr>
      <vt:lpstr>③插入法</vt:lpstr>
      <vt:lpstr>2.查找</vt:lpstr>
      <vt:lpstr>2.查找</vt:lpstr>
      <vt:lpstr>②折半查找法 </vt:lpstr>
      <vt:lpstr>幻灯片 295</vt:lpstr>
      <vt:lpstr>3、矩阵运算 </vt:lpstr>
      <vt:lpstr>【例二】求矩阵a、b乘积，结果存入矩阵c中并按矩阵形式输出。 </vt:lpstr>
      <vt:lpstr>幻灯片 298</vt:lpstr>
      <vt:lpstr>八、字符数组和字符串 P130</vt:lpstr>
      <vt:lpstr>2、字符数组的初始化</vt:lpstr>
      <vt:lpstr>示例</vt:lpstr>
      <vt:lpstr>注意： 在二维数组中，双下标引用——表示某行某列的某个元素                          单下标引用——表示某行的字符串</vt:lpstr>
      <vt:lpstr>3、字符数组的输入（赋值）</vt:lpstr>
      <vt:lpstr>字符数组的输入（赋值）</vt:lpstr>
      <vt:lpstr>示例</vt:lpstr>
      <vt:lpstr>示例</vt:lpstr>
      <vt:lpstr>4、字符数组的输出</vt:lpstr>
      <vt:lpstr>示例</vt:lpstr>
      <vt:lpstr>示例讨论</vt:lpstr>
      <vt:lpstr>5、字符串运算函数</vt:lpstr>
      <vt:lpstr>示例</vt:lpstr>
      <vt:lpstr>示例</vt:lpstr>
      <vt:lpstr>如果只需拷贝字符串的一部分… </vt:lpstr>
      <vt:lpstr>more string functions…</vt:lpstr>
      <vt:lpstr>示例</vt:lpstr>
      <vt:lpstr>示例</vt:lpstr>
      <vt:lpstr>more string functions…</vt:lpstr>
      <vt:lpstr>示例</vt:lpstr>
      <vt:lpstr>more string functions…</vt:lpstr>
      <vt:lpstr>more string functions…</vt:lpstr>
      <vt:lpstr>第五章作业 </vt:lpstr>
      <vt:lpstr>幻灯片 322</vt:lpstr>
      <vt:lpstr>幻灯片 323</vt:lpstr>
      <vt:lpstr>第六章 指针</vt:lpstr>
      <vt:lpstr>本章主要内容</vt:lpstr>
      <vt:lpstr>一、指针概述</vt:lpstr>
      <vt:lpstr>什么是内存单元“地址”？</vt:lpstr>
      <vt:lpstr>内存单元与地址</vt:lpstr>
      <vt:lpstr>如何表示实体地址?</vt:lpstr>
      <vt:lpstr>2．指针（pointer） </vt:lpstr>
      <vt:lpstr>3．指针变量    P202</vt:lpstr>
      <vt:lpstr>为什么要使用指针变量?</vt:lpstr>
      <vt:lpstr>指针变量——不要谈”指”色变</vt:lpstr>
      <vt:lpstr>首先——搞定*p</vt:lpstr>
      <vt:lpstr>注意——不同的*p</vt:lpstr>
      <vt:lpstr>有关*p的小结</vt:lpstr>
      <vt:lpstr>*p——并非就这么简单</vt:lpstr>
      <vt:lpstr>看看两个例子</vt:lpstr>
      <vt:lpstr>p指向字符数组时的*p</vt:lpstr>
      <vt:lpstr>&amp;与*组合使用时 </vt:lpstr>
      <vt:lpstr>小考一下，如何？</vt:lpstr>
      <vt:lpstr>指针变量能参加运算吗?</vt:lpstr>
      <vt:lpstr>指针变量的赋值运算</vt:lpstr>
      <vt:lpstr>典型错误</vt:lpstr>
      <vt:lpstr>为什么未指向实体的指针是“危险指针”?</vt:lpstr>
      <vt:lpstr>空指针  P256</vt:lpstr>
      <vt:lpstr>讨论:以下程序中的*p1,*p2</vt:lpstr>
      <vt:lpstr>指针变量的算术运算</vt:lpstr>
      <vt:lpstr>以下程序哪个语句执行时会出错？</vt:lpstr>
      <vt:lpstr>指针的逻辑比较   P257 </vt:lpstr>
      <vt:lpstr>**p：多重指针       (指向指针的指针）P251</vt:lpstr>
      <vt:lpstr>看了例子也许会明白的…</vt:lpstr>
      <vt:lpstr>指针变量作为函数参数使用</vt:lpstr>
      <vt:lpstr>再看一个例子</vt:lpstr>
      <vt:lpstr>二、指针与数组 </vt:lpstr>
      <vt:lpstr>有何感觉？</vt:lpstr>
      <vt:lpstr>注意事项</vt:lpstr>
      <vt:lpstr>小结：C语言的有关规定</vt:lpstr>
      <vt:lpstr>试一试看</vt:lpstr>
      <vt:lpstr>二维数组就没这么简单了</vt:lpstr>
      <vt:lpstr>列地址是怎么回事？</vt:lpstr>
      <vt:lpstr>不妨看一个示例</vt:lpstr>
      <vt:lpstr>行地址又是怎么回事呢？</vt:lpstr>
      <vt:lpstr>看两个例子</vt:lpstr>
      <vt:lpstr>看一个例子</vt:lpstr>
      <vt:lpstr>用简单指针变量指向二维数组时</vt:lpstr>
      <vt:lpstr>比较一下</vt:lpstr>
      <vt:lpstr>再看下一个例子</vt:lpstr>
      <vt:lpstr>   行指针   P229 </vt:lpstr>
      <vt:lpstr>行指针是如何使用的?</vt:lpstr>
      <vt:lpstr>示例一</vt:lpstr>
      <vt:lpstr>示例二</vt:lpstr>
      <vt:lpstr>示例三</vt:lpstr>
      <vt:lpstr>示例四</vt:lpstr>
      <vt:lpstr>指针与字符串      P232 </vt:lpstr>
      <vt:lpstr>指针与字符串</vt:lpstr>
      <vt:lpstr>幻灯片 377</vt:lpstr>
      <vt:lpstr>指针数组 </vt:lpstr>
      <vt:lpstr>示例</vt:lpstr>
      <vt:lpstr>幻灯片 380</vt:lpstr>
      <vt:lpstr>三、指针与函数</vt:lpstr>
      <vt:lpstr>幻灯片 382</vt:lpstr>
      <vt:lpstr>幻灯片 383</vt:lpstr>
      <vt:lpstr>三、指针与函数</vt:lpstr>
      <vt:lpstr>幻灯片 385</vt:lpstr>
      <vt:lpstr>本章作业</vt:lpstr>
      <vt:lpstr>幻灯片 387</vt:lpstr>
      <vt:lpstr>幻灯片 388</vt:lpstr>
      <vt:lpstr>幻灯片 389</vt:lpstr>
      <vt:lpstr>幻灯片 390</vt:lpstr>
      <vt:lpstr>幻灯片 391</vt:lpstr>
      <vt:lpstr>第七章 结构体与共用体</vt:lpstr>
      <vt:lpstr>本章主要内容</vt:lpstr>
      <vt:lpstr>C(C++)数据类型</vt:lpstr>
      <vt:lpstr>一、结构体</vt:lpstr>
      <vt:lpstr>使用结构体的一般步骤</vt:lpstr>
      <vt:lpstr>如何定义结构体类型？</vt:lpstr>
      <vt:lpstr>一个示例</vt:lpstr>
      <vt:lpstr>小结：什么是“结构体类型”？</vt:lpstr>
      <vt:lpstr>结构体类型的特点： </vt:lpstr>
      <vt:lpstr>2、结构体类型变量的定义</vt:lpstr>
      <vt:lpstr>还有两种合二为一方法……</vt:lpstr>
      <vt:lpstr>幻灯片 403</vt:lpstr>
      <vt:lpstr>其他有关知识…</vt:lpstr>
      <vt:lpstr>示例</vt:lpstr>
      <vt:lpstr>示例</vt:lpstr>
      <vt:lpstr>3、结构体变量的初始化和赋值</vt:lpstr>
      <vt:lpstr>示例： ① 定义时初始化之</vt:lpstr>
      <vt:lpstr>示例： ② 用赋值语句对各成员分别赋值 </vt:lpstr>
      <vt:lpstr>示例： ② 用赋值语句对各成员分别赋值 </vt:lpstr>
      <vt:lpstr>幻灯片 411</vt:lpstr>
      <vt:lpstr>4、结构体变量的引用 </vt:lpstr>
      <vt:lpstr>示例</vt:lpstr>
      <vt:lpstr>示例</vt:lpstr>
      <vt:lpstr>5、结构体数组 </vt:lpstr>
      <vt:lpstr>5、结构体数组 </vt:lpstr>
      <vt:lpstr>一般初始化示例</vt:lpstr>
      <vt:lpstr>6、指向结构体类型的指针 </vt:lpstr>
      <vt:lpstr>幻灯片 419</vt:lpstr>
      <vt:lpstr>幻灯片 420</vt:lpstr>
      <vt:lpstr>幻灯片 421</vt:lpstr>
      <vt:lpstr>7、链表</vt:lpstr>
      <vt:lpstr>链表结点定义形式</vt:lpstr>
      <vt:lpstr>链表操作常用技术语句</vt:lpstr>
      <vt:lpstr>示例</vt:lpstr>
      <vt:lpstr>链表指针p++表示什么？</vt:lpstr>
      <vt:lpstr>   静态链表的建立    P274 例11.7</vt:lpstr>
      <vt:lpstr>幻灯片 428</vt:lpstr>
      <vt:lpstr>二、内存分配函数</vt:lpstr>
      <vt:lpstr>2、动态内存分配函数   P275/P387</vt:lpstr>
      <vt:lpstr>动态内存分配函数使用示例</vt:lpstr>
      <vt:lpstr>动态链表的建立和遍历示例 （后进先出的数据结构，即所谓“栈”）</vt:lpstr>
      <vt:lpstr>动态链表的建立和遍历示例 (以建立P274链表为例)</vt:lpstr>
      <vt:lpstr>三、共用体（联合体）</vt:lpstr>
      <vt:lpstr>如何定义共用体类型？</vt:lpstr>
      <vt:lpstr>3、共用体变量的声明</vt:lpstr>
      <vt:lpstr>共用体变量的引用</vt:lpstr>
      <vt:lpstr>示例</vt:lpstr>
      <vt:lpstr>示例</vt:lpstr>
      <vt:lpstr>四、枚举类型</vt:lpstr>
      <vt:lpstr>2、定义枚举类型</vt:lpstr>
      <vt:lpstr>3、枚举型变量的声明</vt:lpstr>
      <vt:lpstr>示例</vt:lpstr>
      <vt:lpstr>示例</vt:lpstr>
      <vt:lpstr>五、类型定义（typedef）</vt:lpstr>
      <vt:lpstr>用  法</vt:lpstr>
      <vt:lpstr>用  法</vt:lpstr>
      <vt:lpstr>幻灯片 448</vt:lpstr>
      <vt:lpstr>本章编程练习</vt:lpstr>
      <vt:lpstr>第八章 位运算 </vt:lpstr>
      <vt:lpstr>本章主要内容</vt:lpstr>
      <vt:lpstr>一、位运算符和位运算</vt:lpstr>
      <vt:lpstr>一、位运算符和位运算</vt:lpstr>
      <vt:lpstr>位运算符的使用</vt:lpstr>
      <vt:lpstr>位运算符的使用</vt:lpstr>
      <vt:lpstr>位运算符的使用</vt:lpstr>
      <vt:lpstr>位运算符的使用</vt:lpstr>
      <vt:lpstr>位运算符的使用</vt:lpstr>
      <vt:lpstr>位运算符的使用</vt:lpstr>
      <vt:lpstr>位运算符的使用</vt:lpstr>
      <vt:lpstr>位运算符的使用</vt:lpstr>
      <vt:lpstr>应用示例</vt:lpstr>
      <vt:lpstr>应用示例</vt:lpstr>
      <vt:lpstr>二、位段</vt:lpstr>
      <vt:lpstr>示例</vt:lpstr>
      <vt:lpstr>幻灯片 466</vt:lpstr>
      <vt:lpstr>第九章 文件</vt:lpstr>
      <vt:lpstr>一、C文件概述 </vt:lpstr>
      <vt:lpstr>文件（File）的概念</vt:lpstr>
      <vt:lpstr>幻灯片 470</vt:lpstr>
      <vt:lpstr>磁盘文件分类</vt:lpstr>
      <vt:lpstr>幻灯片 472</vt:lpstr>
      <vt:lpstr>幻灯片 473</vt:lpstr>
      <vt:lpstr>C程序与文件读写</vt:lpstr>
      <vt:lpstr>二、文件操作</vt:lpstr>
      <vt:lpstr>示例程序说明</vt:lpstr>
      <vt:lpstr>示例程序说明</vt:lpstr>
      <vt:lpstr>示例程序说明</vt:lpstr>
      <vt:lpstr>示例程序说明（续）</vt:lpstr>
      <vt:lpstr>示例程序说明（续）</vt:lpstr>
      <vt:lpstr>示例程序说明（续）</vt:lpstr>
      <vt:lpstr>示例程序说明（续）</vt:lpstr>
      <vt:lpstr>示例程序说明（续）</vt:lpstr>
      <vt:lpstr>示例程序说明（续）</vt:lpstr>
      <vt:lpstr>示例程序说明（续）</vt:lpstr>
      <vt:lpstr>二、文件操作</vt:lpstr>
      <vt:lpstr>文件的读写（二）</vt:lpstr>
      <vt:lpstr>示例</vt:lpstr>
      <vt:lpstr>示例</vt:lpstr>
      <vt:lpstr>文件的读写（三）</vt:lpstr>
      <vt:lpstr>文件的读写（三）</vt:lpstr>
      <vt:lpstr>幻灯片 492</vt:lpstr>
      <vt:lpstr>幻灯片 493</vt:lpstr>
      <vt:lpstr>幻灯片 494</vt:lpstr>
      <vt:lpstr>幻灯片 495</vt:lpstr>
      <vt:lpstr>文件的读写（四）</vt:lpstr>
      <vt:lpstr>幻灯片 497</vt:lpstr>
      <vt:lpstr>幻灯片 498</vt:lpstr>
      <vt:lpstr>幻灯片 499</vt:lpstr>
      <vt:lpstr>文件的读写（四）</vt:lpstr>
      <vt:lpstr>幻灯片 501</vt:lpstr>
      <vt:lpstr>幻灯片 502</vt:lpstr>
      <vt:lpstr>幻灯片 503</vt:lpstr>
      <vt:lpstr>文件的定位 </vt:lpstr>
      <vt:lpstr>关于fseek(fp,n,i)</vt:lpstr>
      <vt:lpstr>示例</vt:lpstr>
      <vt:lpstr>课堂练习</vt:lpstr>
      <vt:lpstr>课堂练习</vt:lpstr>
      <vt:lpstr>课堂练习</vt:lpstr>
      <vt:lpstr>课堂练习</vt:lpstr>
      <vt:lpstr>幻灯片 511</vt:lpstr>
    </vt:vector>
  </TitlesOfParts>
  <Company>信息学院仪表研究所</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高级语言（C语言） 程序设计</dc:title>
  <dc:creator>yang gang</dc:creator>
  <cp:lastModifiedBy>User</cp:lastModifiedBy>
  <cp:revision>67</cp:revision>
  <cp:lastPrinted>1601-01-01T00:00:00Z</cp:lastPrinted>
  <dcterms:created xsi:type="dcterms:W3CDTF">2004-09-15T11:54:12Z</dcterms:created>
  <dcterms:modified xsi:type="dcterms:W3CDTF">2012-09-17T05:01:10Z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